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3" r:id="rId5"/>
  </p:sldMasterIdLst>
  <p:notesMasterIdLst>
    <p:notesMasterId r:id="rId58"/>
  </p:notesMasterIdLst>
  <p:sldIdLst>
    <p:sldId id="2145706294" r:id="rId6"/>
    <p:sldId id="308" r:id="rId7"/>
    <p:sldId id="577" r:id="rId8"/>
    <p:sldId id="2145706295" r:id="rId9"/>
    <p:sldId id="2145706296" r:id="rId10"/>
    <p:sldId id="2145706297" r:id="rId11"/>
    <p:sldId id="2145706298" r:id="rId12"/>
    <p:sldId id="2145706299" r:id="rId13"/>
    <p:sldId id="2145706300" r:id="rId14"/>
    <p:sldId id="2145706301" r:id="rId15"/>
    <p:sldId id="2145706302" r:id="rId16"/>
    <p:sldId id="2145706303" r:id="rId17"/>
    <p:sldId id="2145706234" r:id="rId18"/>
    <p:sldId id="2145706304" r:id="rId19"/>
    <p:sldId id="2145706305" r:id="rId20"/>
    <p:sldId id="2145706306" r:id="rId21"/>
    <p:sldId id="2145706307" r:id="rId22"/>
    <p:sldId id="2145706308" r:id="rId23"/>
    <p:sldId id="2145706309" r:id="rId24"/>
    <p:sldId id="2145706310" r:id="rId25"/>
    <p:sldId id="2145706311" r:id="rId26"/>
    <p:sldId id="2145706312" r:id="rId27"/>
    <p:sldId id="2145706313" r:id="rId28"/>
    <p:sldId id="2145706314" r:id="rId29"/>
    <p:sldId id="2145706315" r:id="rId30"/>
    <p:sldId id="2145706316" r:id="rId31"/>
    <p:sldId id="2145706317" r:id="rId32"/>
    <p:sldId id="2145706318" r:id="rId33"/>
    <p:sldId id="2145706319" r:id="rId34"/>
    <p:sldId id="2145706320" r:id="rId35"/>
    <p:sldId id="2145706321" r:id="rId36"/>
    <p:sldId id="2145706322" r:id="rId37"/>
    <p:sldId id="2145706323" r:id="rId38"/>
    <p:sldId id="2145706324" r:id="rId39"/>
    <p:sldId id="2145706325" r:id="rId40"/>
    <p:sldId id="2145706326" r:id="rId41"/>
    <p:sldId id="2145706327" r:id="rId42"/>
    <p:sldId id="2145706328" r:id="rId43"/>
    <p:sldId id="2145706329" r:id="rId44"/>
    <p:sldId id="2145706330" r:id="rId45"/>
    <p:sldId id="2145706331" r:id="rId46"/>
    <p:sldId id="2145706332" r:id="rId47"/>
    <p:sldId id="2145706333" r:id="rId48"/>
    <p:sldId id="2145706334" r:id="rId49"/>
    <p:sldId id="2145706335" r:id="rId50"/>
    <p:sldId id="2145706342" r:id="rId51"/>
    <p:sldId id="2145706337" r:id="rId52"/>
    <p:sldId id="2145706338" r:id="rId53"/>
    <p:sldId id="2145706339" r:id="rId54"/>
    <p:sldId id="2145706340" r:id="rId55"/>
    <p:sldId id="2145706341" r:id="rId56"/>
    <p:sldId id="318" r:id="rId5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1" userDrawn="1">
          <p15:clr>
            <a:srgbClr val="A4A3A4"/>
          </p15:clr>
        </p15:guide>
        <p15:guide id="2" orient="horz" pos="4147" userDrawn="1">
          <p15:clr>
            <a:srgbClr val="A4A3A4"/>
          </p15:clr>
        </p15:guide>
        <p15:guide id="3" orient="horz" pos="259" userDrawn="1">
          <p15:clr>
            <a:srgbClr val="A4A3A4"/>
          </p15:clr>
        </p15:guide>
        <p15:guide id="4" orient="horz" pos="1015" userDrawn="1">
          <p15:clr>
            <a:srgbClr val="A4A3A4"/>
          </p15:clr>
        </p15:guide>
        <p15:guide id="5" orient="horz" pos="3895" userDrawn="1">
          <p15:clr>
            <a:srgbClr val="A4A3A4"/>
          </p15:clr>
        </p15:guide>
        <p15:guide id="6" orient="horz" pos="4032" userDrawn="1">
          <p15:clr>
            <a:srgbClr val="A4A3A4"/>
          </p15:clr>
        </p15:guide>
        <p15:guide id="7" pos="3840" userDrawn="1">
          <p15:clr>
            <a:srgbClr val="A4A3A4"/>
          </p15:clr>
        </p15:guide>
        <p15:guide id="8" pos="454" userDrawn="1">
          <p15:clr>
            <a:srgbClr val="A4A3A4"/>
          </p15:clr>
        </p15:guide>
        <p15:guide id="9" pos="324" userDrawn="1">
          <p15:clr>
            <a:srgbClr val="A4A3A4"/>
          </p15:clr>
        </p15:guide>
        <p15:guide id="10" pos="7409" userDrawn="1">
          <p15:clr>
            <a:srgbClr val="A4A3A4"/>
          </p15:clr>
        </p15:guide>
        <p15:guide id="11" pos="7229"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Taryn Gross" initials="TG" lastIdx="1" clrIdx="6"/>
  <p:cmAuthor id="1" name="Kristen Rosenthal" initials="KR" lastIdx="9" clrIdx="0">
    <p:extLst>
      <p:ext uri="{19B8F6BF-5375-455C-9EA6-DF929625EA0E}">
        <p15:presenceInfo xmlns:p15="http://schemas.microsoft.com/office/powerpoint/2012/main" userId="S::krosenthal@clinicaloptions.com::67a58a6d-22ff-4b03-8f01-10ea3f44af52" providerId="AD"/>
      </p:ext>
    </p:extLst>
  </p:cmAuthor>
  <p:cmAuthor id="8" name="LT Fowler" initials="LF" lastIdx="1" clrIdx="7">
    <p:extLst>
      <p:ext uri="{19B8F6BF-5375-455C-9EA6-DF929625EA0E}">
        <p15:presenceInfo xmlns:p15="http://schemas.microsoft.com/office/powerpoint/2012/main" userId="S::lfowler@practicingclinicians.com::bdc4c4d6-9ded-467c-b80c-330a0ea8ffe4" providerId="AD"/>
      </p:ext>
    </p:extLst>
  </p:cmAuthor>
  <p:cmAuthor id="2" name="Chaudhari, Sayli" initials="CS" lastIdx="1" clrIdx="1">
    <p:extLst>
      <p:ext uri="{19B8F6BF-5375-455C-9EA6-DF929625EA0E}">
        <p15:presenceInfo xmlns:p15="http://schemas.microsoft.com/office/powerpoint/2012/main" userId="S::schaudhari@rednucleus.com::41074fbb-b90d-4be0-9552-0cdebd736b8f" providerId="AD"/>
      </p:ext>
    </p:extLst>
  </p:cmAuthor>
  <p:cmAuthor id="3" name="Dussadee Royal" initials="DR" lastIdx="3" clrIdx="2">
    <p:extLst>
      <p:ext uri="{19B8F6BF-5375-455C-9EA6-DF929625EA0E}">
        <p15:presenceInfo xmlns:p15="http://schemas.microsoft.com/office/powerpoint/2012/main" userId="S::droyal@clinicaloptions.com::51beead8-6fa0-4b98-aeba-37044af35e17" providerId="AD"/>
      </p:ext>
    </p:extLst>
  </p:cmAuthor>
  <p:cmAuthor id="4" name="CLINICALOPTIONS\jeimers" initials="C" lastIdx="1" clrIdx="3">
    <p:extLst>
      <p:ext uri="{19B8F6BF-5375-455C-9EA6-DF929625EA0E}">
        <p15:presenceInfo xmlns:p15="http://schemas.microsoft.com/office/powerpoint/2012/main" userId="CLINICALOPTIONS\jeimers" providerId="None"/>
      </p:ext>
    </p:extLst>
  </p:cmAuthor>
  <p:cmAuthor id="5" name="Christy Seals" initials="CS" lastIdx="26" clrIdx="4">
    <p:extLst>
      <p:ext uri="{19B8F6BF-5375-455C-9EA6-DF929625EA0E}">
        <p15:presenceInfo xmlns:p15="http://schemas.microsoft.com/office/powerpoint/2012/main" userId="S::cseals@clinicaloptions.com::0852e532-1f9e-4bbf-9b56-be19a9543a31" providerId="AD"/>
      </p:ext>
    </p:extLst>
  </p:cmAuthor>
  <p:cmAuthor id="6" name=" " initials="MAC" lastIdx="1"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471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81097" autoAdjust="0"/>
  </p:normalViewPr>
  <p:slideViewPr>
    <p:cSldViewPr snapToGrid="0" snapToObjects="1">
      <p:cViewPr varScale="1">
        <p:scale>
          <a:sx n="50" d="100"/>
          <a:sy n="50" d="100"/>
        </p:scale>
        <p:origin x="880" y="44"/>
      </p:cViewPr>
      <p:guideLst>
        <p:guide orient="horz" pos="151"/>
        <p:guide orient="horz" pos="4147"/>
        <p:guide orient="horz" pos="259"/>
        <p:guide orient="horz" pos="1015"/>
        <p:guide orient="horz" pos="3895"/>
        <p:guide orient="horz" pos="4032"/>
        <p:guide pos="3840"/>
        <p:guide pos="454"/>
        <p:guide pos="324"/>
        <p:guide pos="7409"/>
        <p:guide pos="7229"/>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notesMaster" Target="notesMasters/notesMaster1.xml"/><Relationship Id="rId5" Type="http://schemas.openxmlformats.org/officeDocument/2006/relationships/slideMaster" Target="slideMasters/slideMaster1.xml"/><Relationship Id="rId61" Type="http://schemas.openxmlformats.org/officeDocument/2006/relationships/viewProps" Target="viewProps.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commentAuthors" Target="commentAuthor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880871772766113"/>
          <c:y val="0.10692491054371125"/>
          <c:w val="0.8455733060836792"/>
          <c:h val="0.67347482734223574"/>
        </c:manualLayout>
      </c:layout>
      <c:barChart>
        <c:barDir val="col"/>
        <c:grouping val="stacked"/>
        <c:varyColors val="0"/>
        <c:ser>
          <c:idx val="3"/>
          <c:order val="0"/>
          <c:tx>
            <c:strRef>
              <c:f>Sheet1!$E$1</c:f>
              <c:strCache>
                <c:ptCount val="1"/>
                <c:pt idx="0">
                  <c:v>PR</c:v>
                </c:pt>
              </c:strCache>
            </c:strRef>
          </c:tx>
          <c:spPr>
            <a:solidFill>
              <a:schemeClr val="accent1"/>
            </a:solidFill>
            <a:ln>
              <a:solidFill>
                <a:schemeClr val="bg1"/>
              </a:solidFill>
            </a:ln>
          </c:spPr>
          <c:invertIfNegative val="0"/>
          <c:cat>
            <c:strRef>
              <c:f>Sheet1!$A$2</c:f>
              <c:strCache>
                <c:ptCount val="1"/>
                <c:pt idx="0">
                  <c:v>Belamaf
2.5 mg/kg 
(N=97)</c:v>
                </c:pt>
              </c:strCache>
            </c:strRef>
          </c:cat>
          <c:val>
            <c:numRef>
              <c:f>Sheet1!$E$2</c:f>
              <c:numCache>
                <c:formatCode>General</c:formatCode>
                <c:ptCount val="1"/>
                <c:pt idx="0">
                  <c:v>13</c:v>
                </c:pt>
              </c:numCache>
            </c:numRef>
          </c:val>
          <c:extLst>
            <c:ext xmlns:c16="http://schemas.microsoft.com/office/drawing/2014/chart" uri="{C3380CC4-5D6E-409C-BE32-E72D297353CC}">
              <c16:uniqueId val="{00000000-C016-45BA-B111-B19D44247690}"/>
            </c:ext>
          </c:extLst>
        </c:ser>
        <c:ser>
          <c:idx val="2"/>
          <c:order val="1"/>
          <c:tx>
            <c:strRef>
              <c:f>Sheet1!$D$1</c:f>
              <c:strCache>
                <c:ptCount val="1"/>
                <c:pt idx="0">
                  <c:v>VGPR</c:v>
                </c:pt>
              </c:strCache>
            </c:strRef>
          </c:tx>
          <c:spPr>
            <a:solidFill>
              <a:schemeClr val="accent2"/>
            </a:solidFill>
            <a:ln>
              <a:solidFill>
                <a:schemeClr val="bg1"/>
              </a:solidFill>
            </a:ln>
            <a:effectLst/>
          </c:spPr>
          <c:invertIfNegative val="0"/>
          <c:dPt>
            <c:idx val="0"/>
            <c:invertIfNegative val="0"/>
            <c:bubble3D val="0"/>
            <c:extLst>
              <c:ext xmlns:c16="http://schemas.microsoft.com/office/drawing/2014/chart" uri="{C3380CC4-5D6E-409C-BE32-E72D297353CC}">
                <c16:uniqueId val="{00000002-C016-45BA-B111-B19D44247690}"/>
              </c:ext>
            </c:extLst>
          </c:dPt>
          <c:cat>
            <c:strRef>
              <c:f>Sheet1!$A$2</c:f>
              <c:strCache>
                <c:ptCount val="1"/>
                <c:pt idx="0">
                  <c:v>Belamaf
2.5 mg/kg 
(N=97)</c:v>
                </c:pt>
              </c:strCache>
            </c:strRef>
          </c:cat>
          <c:val>
            <c:numRef>
              <c:f>Sheet1!$D$2</c:f>
              <c:numCache>
                <c:formatCode>General</c:formatCode>
                <c:ptCount val="1"/>
                <c:pt idx="0">
                  <c:v>11</c:v>
                </c:pt>
              </c:numCache>
            </c:numRef>
          </c:val>
          <c:extLst>
            <c:ext xmlns:c16="http://schemas.microsoft.com/office/drawing/2014/chart" uri="{C3380CC4-5D6E-409C-BE32-E72D297353CC}">
              <c16:uniqueId val="{00000003-C016-45BA-B111-B19D44247690}"/>
            </c:ext>
          </c:extLst>
        </c:ser>
        <c:ser>
          <c:idx val="1"/>
          <c:order val="2"/>
          <c:tx>
            <c:strRef>
              <c:f>Sheet1!$C$1</c:f>
              <c:strCache>
                <c:ptCount val="1"/>
                <c:pt idx="0">
                  <c:v>CR</c:v>
                </c:pt>
              </c:strCache>
            </c:strRef>
          </c:tx>
          <c:spPr>
            <a:solidFill>
              <a:schemeClr val="accent2">
                <a:lumMod val="60000"/>
                <a:lumOff val="40000"/>
              </a:schemeClr>
            </a:solidFill>
            <a:ln>
              <a:solidFill>
                <a:schemeClr val="bg1"/>
              </a:solidFill>
            </a:ln>
            <a:effectLst/>
          </c:spPr>
          <c:invertIfNegative val="0"/>
          <c:cat>
            <c:strRef>
              <c:f>Sheet1!$A$2</c:f>
              <c:strCache>
                <c:ptCount val="1"/>
                <c:pt idx="0">
                  <c:v>Belamaf
2.5 mg/kg 
(N=97)</c:v>
                </c:pt>
              </c:strCache>
            </c:strRef>
          </c:cat>
          <c:val>
            <c:numRef>
              <c:f>Sheet1!$C$2</c:f>
              <c:numCache>
                <c:formatCode>General</c:formatCode>
                <c:ptCount val="1"/>
                <c:pt idx="0">
                  <c:v>5</c:v>
                </c:pt>
              </c:numCache>
            </c:numRef>
          </c:val>
          <c:extLst>
            <c:ext xmlns:c16="http://schemas.microsoft.com/office/drawing/2014/chart" uri="{C3380CC4-5D6E-409C-BE32-E72D297353CC}">
              <c16:uniqueId val="{00000004-C016-45BA-B111-B19D44247690}"/>
            </c:ext>
          </c:extLst>
        </c:ser>
        <c:ser>
          <c:idx val="0"/>
          <c:order val="3"/>
          <c:tx>
            <c:strRef>
              <c:f>Sheet1!$B$1</c:f>
              <c:strCache>
                <c:ptCount val="1"/>
                <c:pt idx="0">
                  <c:v>sCR</c:v>
                </c:pt>
              </c:strCache>
            </c:strRef>
          </c:tx>
          <c:spPr>
            <a:solidFill>
              <a:schemeClr val="accent2">
                <a:lumMod val="40000"/>
                <a:lumOff val="60000"/>
              </a:schemeClr>
            </a:solidFill>
            <a:ln>
              <a:solidFill>
                <a:schemeClr val="bg1"/>
              </a:solidFill>
            </a:ln>
            <a:effectLst/>
          </c:spPr>
          <c:invertIfNegative val="0"/>
          <c:cat>
            <c:strRef>
              <c:f>Sheet1!$A$2</c:f>
              <c:strCache>
                <c:ptCount val="1"/>
                <c:pt idx="0">
                  <c:v>Belamaf
2.5 mg/kg 
(N=97)</c:v>
                </c:pt>
              </c:strCache>
            </c:strRef>
          </c:cat>
          <c:val>
            <c:numRef>
              <c:f>Sheet1!$B$2</c:f>
              <c:numCache>
                <c:formatCode>General</c:formatCode>
                <c:ptCount val="1"/>
                <c:pt idx="0">
                  <c:v>2</c:v>
                </c:pt>
              </c:numCache>
            </c:numRef>
          </c:val>
          <c:extLst>
            <c:ext xmlns:c16="http://schemas.microsoft.com/office/drawing/2014/chart" uri="{C3380CC4-5D6E-409C-BE32-E72D297353CC}">
              <c16:uniqueId val="{00000005-C016-45BA-B111-B19D44247690}"/>
            </c:ext>
          </c:extLst>
        </c:ser>
        <c:dLbls>
          <c:showLegendKey val="0"/>
          <c:showVal val="0"/>
          <c:showCatName val="0"/>
          <c:showSerName val="0"/>
          <c:showPercent val="0"/>
          <c:showBubbleSize val="0"/>
        </c:dLbls>
        <c:gapWidth val="83"/>
        <c:overlap val="100"/>
        <c:axId val="580484168"/>
        <c:axId val="580488104"/>
      </c:barChart>
      <c:catAx>
        <c:axId val="580484168"/>
        <c:scaling>
          <c:orientation val="minMax"/>
        </c:scaling>
        <c:delete val="1"/>
        <c:axPos val="b"/>
        <c:numFmt formatCode="General" sourceLinked="1"/>
        <c:majorTickMark val="none"/>
        <c:minorTickMark val="none"/>
        <c:tickLblPos val="nextTo"/>
        <c:crossAx val="580488104"/>
        <c:crosses val="autoZero"/>
        <c:auto val="0"/>
        <c:lblAlgn val="ctr"/>
        <c:lblOffset val="0"/>
        <c:noMultiLvlLbl val="0"/>
      </c:catAx>
      <c:valAx>
        <c:axId val="580488104"/>
        <c:scaling>
          <c:orientation val="minMax"/>
          <c:max val="40"/>
          <c:min val="0"/>
        </c:scaling>
        <c:delete val="1"/>
        <c:axPos val="l"/>
        <c:numFmt formatCode="0&quot;%&quot;" sourceLinked="0"/>
        <c:majorTickMark val="out"/>
        <c:minorTickMark val="none"/>
        <c:tickLblPos val="nextTo"/>
        <c:crossAx val="580484168"/>
        <c:crosses val="autoZero"/>
        <c:crossBetween val="between"/>
        <c:majorUnit val="1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PR</c:v>
                </c:pt>
              </c:strCache>
            </c:strRef>
          </c:tx>
          <c:spPr>
            <a:solidFill>
              <a:schemeClr val="accent3">
                <a:lumMod val="20000"/>
                <a:lumOff val="80000"/>
              </a:schemeClr>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Calibri" panose="020F0502020204030204" pitchFamily="34" charset="0"/>
                    <a:ea typeface="+mn-ea"/>
                    <a:cs typeface="Calibri" panose="020F050202020403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1.92 Q4W 
(n = 12)</c:v>
                </c:pt>
                <c:pt idx="1">
                  <c:v>2.5 Q4W 
(n = 20)</c:v>
                </c:pt>
                <c:pt idx="2">
                  <c:v>2.5 Q8W 
(n = 12)</c:v>
                </c:pt>
                <c:pt idx="3">
                  <c:v>2.5 Q12W 
(n = 12)</c:v>
                </c:pt>
              </c:strCache>
            </c:strRef>
          </c:cat>
          <c:val>
            <c:numRef>
              <c:f>Sheet1!$B$2:$B$5</c:f>
              <c:numCache>
                <c:formatCode>0%</c:formatCode>
                <c:ptCount val="4"/>
                <c:pt idx="0" formatCode="0.00%">
                  <c:v>0.182</c:v>
                </c:pt>
                <c:pt idx="1">
                  <c:v>0.1</c:v>
                </c:pt>
                <c:pt idx="2" formatCode="0.00%">
                  <c:v>8.3000000000000004E-2</c:v>
                </c:pt>
                <c:pt idx="3" formatCode="0.00%">
                  <c:v>0.36399999999999999</c:v>
                </c:pt>
              </c:numCache>
            </c:numRef>
          </c:val>
          <c:extLst>
            <c:ext xmlns:c16="http://schemas.microsoft.com/office/drawing/2014/chart" uri="{C3380CC4-5D6E-409C-BE32-E72D297353CC}">
              <c16:uniqueId val="{00000000-310E-4242-9719-2492E8B982E6}"/>
            </c:ext>
          </c:extLst>
        </c:ser>
        <c:ser>
          <c:idx val="1"/>
          <c:order val="1"/>
          <c:tx>
            <c:strRef>
              <c:f>Sheet1!$C$1</c:f>
              <c:strCache>
                <c:ptCount val="1"/>
                <c:pt idx="0">
                  <c:v>VGPR</c:v>
                </c:pt>
              </c:strCache>
            </c:strRef>
          </c:tx>
          <c:spPr>
            <a:solidFill>
              <a:schemeClr val="accent3">
                <a:lumMod val="60000"/>
                <a:lumOff val="40000"/>
              </a:schemeClr>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Calibri" panose="020F0502020204030204" pitchFamily="34" charset="0"/>
                    <a:ea typeface="+mn-ea"/>
                    <a:cs typeface="Calibri" panose="020F050202020403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1.92 Q4W 
(n = 12)</c:v>
                </c:pt>
                <c:pt idx="1">
                  <c:v>2.5 Q4W 
(n = 20)</c:v>
                </c:pt>
                <c:pt idx="2">
                  <c:v>2.5 Q8W 
(n = 12)</c:v>
                </c:pt>
                <c:pt idx="3">
                  <c:v>2.5 Q12W 
(n = 12)</c:v>
                </c:pt>
              </c:strCache>
            </c:strRef>
          </c:cat>
          <c:val>
            <c:numRef>
              <c:f>Sheet1!$C$2:$C$5</c:f>
              <c:numCache>
                <c:formatCode>0%</c:formatCode>
                <c:ptCount val="4"/>
                <c:pt idx="0" formatCode="0.00%">
                  <c:v>0.36399999999999999</c:v>
                </c:pt>
                <c:pt idx="1">
                  <c:v>0.45</c:v>
                </c:pt>
                <c:pt idx="2" formatCode="0.00%">
                  <c:v>0.58299999999999996</c:v>
                </c:pt>
                <c:pt idx="3" formatCode="0.00%">
                  <c:v>0.45500000000000002</c:v>
                </c:pt>
              </c:numCache>
            </c:numRef>
          </c:val>
          <c:extLst>
            <c:ext xmlns:c16="http://schemas.microsoft.com/office/drawing/2014/chart" uri="{C3380CC4-5D6E-409C-BE32-E72D297353CC}">
              <c16:uniqueId val="{00000001-310E-4242-9719-2492E8B982E6}"/>
            </c:ext>
          </c:extLst>
        </c:ser>
        <c:ser>
          <c:idx val="2"/>
          <c:order val="2"/>
          <c:tx>
            <c:strRef>
              <c:f>Sheet1!$D$1</c:f>
              <c:strCache>
                <c:ptCount val="1"/>
                <c:pt idx="0">
                  <c:v>sCR/CR</c:v>
                </c:pt>
              </c:strCache>
            </c:strRef>
          </c:tx>
          <c:spPr>
            <a:solidFill>
              <a:schemeClr val="accent3"/>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Calibri" panose="020F0502020204030204" pitchFamily="34" charset="0"/>
                    <a:ea typeface="+mn-ea"/>
                    <a:cs typeface="Calibri" panose="020F050202020403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1.92 Q4W 
(n = 12)</c:v>
                </c:pt>
                <c:pt idx="1">
                  <c:v>2.5 Q4W 
(n = 20)</c:v>
                </c:pt>
                <c:pt idx="2">
                  <c:v>2.5 Q8W 
(n = 12)</c:v>
                </c:pt>
                <c:pt idx="3">
                  <c:v>2.5 Q12W 
(n = 12)</c:v>
                </c:pt>
              </c:strCache>
            </c:strRef>
          </c:cat>
          <c:val>
            <c:numRef>
              <c:f>Sheet1!$D$2:$D$5</c:f>
              <c:numCache>
                <c:formatCode>0%</c:formatCode>
                <c:ptCount val="4"/>
                <c:pt idx="0" formatCode="0.00%">
                  <c:v>0.27300000000000002</c:v>
                </c:pt>
                <c:pt idx="1">
                  <c:v>0.4</c:v>
                </c:pt>
                <c:pt idx="2" formatCode="0.00%">
                  <c:v>0.16700000000000001</c:v>
                </c:pt>
                <c:pt idx="3" formatCode="0.00%">
                  <c:v>9.0999999999999998E-2</c:v>
                </c:pt>
              </c:numCache>
            </c:numRef>
          </c:val>
          <c:extLst>
            <c:ext xmlns:c16="http://schemas.microsoft.com/office/drawing/2014/chart" uri="{C3380CC4-5D6E-409C-BE32-E72D297353CC}">
              <c16:uniqueId val="{00000002-310E-4242-9719-2492E8B982E6}"/>
            </c:ext>
          </c:extLst>
        </c:ser>
        <c:dLbls>
          <c:dLblPos val="ctr"/>
          <c:showLegendKey val="0"/>
          <c:showVal val="1"/>
          <c:showCatName val="0"/>
          <c:showSerName val="0"/>
          <c:showPercent val="0"/>
          <c:showBubbleSize val="0"/>
        </c:dLbls>
        <c:gapWidth val="100"/>
        <c:overlap val="100"/>
        <c:axId val="495410783"/>
        <c:axId val="1020168191"/>
      </c:barChart>
      <c:catAx>
        <c:axId val="495410783"/>
        <c:scaling>
          <c:orientation val="minMax"/>
        </c:scaling>
        <c:delete val="0"/>
        <c:axPos val="b"/>
        <c:numFmt formatCode="General" sourceLinked="1"/>
        <c:majorTickMark val="out"/>
        <c:minorTickMark val="none"/>
        <c:tickLblPos val="nextTo"/>
        <c:spPr>
          <a:noFill/>
          <a:ln w="25400" cap="flat" cmpd="sng" algn="ctr">
            <a:solidFill>
              <a:schemeClr val="bg1"/>
            </a:solidFill>
            <a:round/>
          </a:ln>
          <a:effectLst/>
        </c:spPr>
        <c:txPr>
          <a:bodyPr rot="-60000000" spcFirstLastPara="1" vertOverflow="ellipsis" vert="horz" wrap="square" anchor="ctr" anchorCtr="1"/>
          <a:lstStyle/>
          <a:p>
            <a:pPr>
              <a:defRPr sz="1600" b="1" i="0" u="none" strike="noStrike" kern="1200" baseline="0">
                <a:solidFill>
                  <a:schemeClr val="bg1"/>
                </a:solidFill>
                <a:latin typeface="Calibri" panose="020F0502020204030204" pitchFamily="34" charset="0"/>
                <a:ea typeface="+mn-ea"/>
                <a:cs typeface="Calibri" panose="020F0502020204030204" pitchFamily="34" charset="0"/>
              </a:defRPr>
            </a:pPr>
            <a:endParaRPr lang="en-US"/>
          </a:p>
        </c:txPr>
        <c:crossAx val="1020168191"/>
        <c:crosses val="autoZero"/>
        <c:auto val="1"/>
        <c:lblAlgn val="ctr"/>
        <c:lblOffset val="100"/>
        <c:noMultiLvlLbl val="0"/>
      </c:catAx>
      <c:valAx>
        <c:axId val="102016819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w="25400">
            <a:solidFill>
              <a:schemeClr val="bg1"/>
            </a:solidFill>
          </a:ln>
          <a:effectLst/>
        </c:spPr>
        <c:txPr>
          <a:bodyPr rot="-60000000" spcFirstLastPara="1" vertOverflow="ellipsis" vert="horz" wrap="square" anchor="ctr" anchorCtr="1"/>
          <a:lstStyle/>
          <a:p>
            <a:pPr>
              <a:defRPr sz="1600" b="0" i="0" u="none" strike="noStrike" kern="1200" baseline="0">
                <a:solidFill>
                  <a:schemeClr val="bg1"/>
                </a:solidFill>
                <a:latin typeface="Calibri" panose="020F0502020204030204" pitchFamily="34" charset="0"/>
                <a:ea typeface="+mn-ea"/>
                <a:cs typeface="Calibri" panose="020F0502020204030204" pitchFamily="34" charset="0"/>
              </a:defRPr>
            </a:pPr>
            <a:endParaRPr lang="en-US"/>
          </a:p>
        </c:txPr>
        <c:crossAx val="49541078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solidFill>
            <a:schemeClr val="bg1"/>
          </a:solidFill>
          <a:latin typeface="Calibri" panose="020F0502020204030204" pitchFamily="34" charset="0"/>
          <a:cs typeface="Calibri" panose="020F050202020403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632389553876213"/>
          <c:y val="0.13161070065854719"/>
          <c:w val="0.85356036106538091"/>
          <c:h val="0.66889947956854223"/>
        </c:manualLayout>
      </c:layout>
      <c:barChart>
        <c:barDir val="col"/>
        <c:grouping val="stacked"/>
        <c:varyColors val="0"/>
        <c:ser>
          <c:idx val="0"/>
          <c:order val="0"/>
          <c:tx>
            <c:strRef>
              <c:f>Sheet1!$B$1</c:f>
              <c:strCache>
                <c:ptCount val="1"/>
                <c:pt idx="0">
                  <c:v>sCR</c:v>
                </c:pt>
              </c:strCache>
            </c:strRef>
          </c:tx>
          <c:spPr>
            <a:solidFill>
              <a:schemeClr val="accent1"/>
            </a:solidFill>
            <a:ln>
              <a:noFill/>
            </a:ln>
            <a:effectLst/>
          </c:spPr>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7-67F8-499B-878C-E108230C34ED}"/>
                </c:ext>
              </c:extLst>
            </c:dLbl>
            <c:dLbl>
              <c:idx val="3"/>
              <c:delete val="1"/>
              <c:extLst>
                <c:ext xmlns:c15="http://schemas.microsoft.com/office/drawing/2012/chart" uri="{CE6537A1-D6FC-4f65-9D91-7224C49458BB}"/>
                <c:ext xmlns:c16="http://schemas.microsoft.com/office/drawing/2014/chart" uri="{C3380CC4-5D6E-409C-BE32-E72D297353CC}">
                  <c16:uniqueId val="{00000006-67F8-499B-878C-E108230C34ED}"/>
                </c:ext>
              </c:extLst>
            </c:dLbl>
            <c:dLbl>
              <c:idx val="4"/>
              <c:delete val="1"/>
              <c:extLst>
                <c:ext xmlns:c15="http://schemas.microsoft.com/office/drawing/2012/chart" uri="{CE6537A1-D6FC-4f65-9D91-7224C49458BB}"/>
                <c:ext xmlns:c16="http://schemas.microsoft.com/office/drawing/2014/chart" uri="{C3380CC4-5D6E-409C-BE32-E72D297353CC}">
                  <c16:uniqueId val="{0000000B-67F8-499B-878C-E108230C34ED}"/>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1.9 mg/kg Q3/4W 
(n = 12)</c:v>
                </c:pt>
                <c:pt idx="1">
                  <c:v>1.4 mg/kg Q3/4W
(n = 6)</c:v>
                </c:pt>
                <c:pt idx="2">
                  <c:v>1.0 mg/kg Q3/4W
(n = 6)</c:v>
                </c:pt>
                <c:pt idx="3">
                  <c:v>1.9 mg/kg Q6/8W
(n = 6)</c:v>
                </c:pt>
                <c:pt idx="4">
                  <c:v>1.4 mg/kg Q6/8W 
(n = 6)</c:v>
                </c:pt>
              </c:strCache>
            </c:strRef>
          </c:cat>
          <c:val>
            <c:numRef>
              <c:f>Sheet1!$B$2:$B$6</c:f>
              <c:numCache>
                <c:formatCode>0%</c:formatCode>
                <c:ptCount val="5"/>
                <c:pt idx="0">
                  <c:v>0.5</c:v>
                </c:pt>
                <c:pt idx="1">
                  <c:v>0.17</c:v>
                </c:pt>
                <c:pt idx="2" formatCode="General">
                  <c:v>0</c:v>
                </c:pt>
                <c:pt idx="3">
                  <c:v>0</c:v>
                </c:pt>
                <c:pt idx="4">
                  <c:v>0</c:v>
                </c:pt>
              </c:numCache>
            </c:numRef>
          </c:val>
          <c:extLst>
            <c:ext xmlns:c16="http://schemas.microsoft.com/office/drawing/2014/chart" uri="{C3380CC4-5D6E-409C-BE32-E72D297353CC}">
              <c16:uniqueId val="{00000000-67F8-499B-878C-E108230C34ED}"/>
            </c:ext>
          </c:extLst>
        </c:ser>
        <c:ser>
          <c:idx val="1"/>
          <c:order val="1"/>
          <c:tx>
            <c:strRef>
              <c:f>Sheet1!$C$1</c:f>
              <c:strCache>
                <c:ptCount val="1"/>
                <c:pt idx="0">
                  <c:v>CR</c:v>
                </c:pt>
              </c:strCache>
            </c:strRef>
          </c:tx>
          <c:spPr>
            <a:solidFill>
              <a:schemeClr val="accent2"/>
            </a:solidFill>
            <a:ln>
              <a:noFill/>
            </a:ln>
            <a:effectLst/>
          </c:spPr>
          <c:invertIfNegative val="0"/>
          <c:dLbls>
            <c:dLbl>
              <c:idx val="4"/>
              <c:delete val="1"/>
              <c:extLst>
                <c:ext xmlns:c15="http://schemas.microsoft.com/office/drawing/2012/chart" uri="{CE6537A1-D6FC-4f65-9D91-7224C49458BB}"/>
                <c:ext xmlns:c16="http://schemas.microsoft.com/office/drawing/2014/chart" uri="{C3380CC4-5D6E-409C-BE32-E72D297353CC}">
                  <c16:uniqueId val="{0000000A-67F8-499B-878C-E108230C34ED}"/>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1.9 mg/kg Q3/4W 
(n = 12)</c:v>
                </c:pt>
                <c:pt idx="1">
                  <c:v>1.4 mg/kg Q3/4W
(n = 6)</c:v>
                </c:pt>
                <c:pt idx="2">
                  <c:v>1.0 mg/kg Q3/4W
(n = 6)</c:v>
                </c:pt>
                <c:pt idx="3">
                  <c:v>1.9 mg/kg Q6/8W
(n = 6)</c:v>
                </c:pt>
                <c:pt idx="4">
                  <c:v>1.4 mg/kg Q6/8W 
(n = 6)</c:v>
                </c:pt>
              </c:strCache>
            </c:strRef>
          </c:cat>
          <c:val>
            <c:numRef>
              <c:f>Sheet1!$C$2:$C$6</c:f>
              <c:numCache>
                <c:formatCode>0%</c:formatCode>
                <c:ptCount val="5"/>
                <c:pt idx="0">
                  <c:v>0.25</c:v>
                </c:pt>
                <c:pt idx="1">
                  <c:v>0.17</c:v>
                </c:pt>
                <c:pt idx="2">
                  <c:v>0.33</c:v>
                </c:pt>
                <c:pt idx="3">
                  <c:v>0.17</c:v>
                </c:pt>
                <c:pt idx="4" formatCode="General">
                  <c:v>0</c:v>
                </c:pt>
              </c:numCache>
            </c:numRef>
          </c:val>
          <c:extLst>
            <c:ext xmlns:c16="http://schemas.microsoft.com/office/drawing/2014/chart" uri="{C3380CC4-5D6E-409C-BE32-E72D297353CC}">
              <c16:uniqueId val="{00000001-67F8-499B-878C-E108230C34ED}"/>
            </c:ext>
          </c:extLst>
        </c:ser>
        <c:ser>
          <c:idx val="2"/>
          <c:order val="2"/>
          <c:tx>
            <c:strRef>
              <c:f>Sheet1!$D$1</c:f>
              <c:strCache>
                <c:ptCount val="1"/>
                <c:pt idx="0">
                  <c:v>VGPR</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1.9 mg/kg Q3/4W 
(n = 12)</c:v>
                </c:pt>
                <c:pt idx="1">
                  <c:v>1.4 mg/kg Q3/4W
(n = 6)</c:v>
                </c:pt>
                <c:pt idx="2">
                  <c:v>1.0 mg/kg Q3/4W
(n = 6)</c:v>
                </c:pt>
                <c:pt idx="3">
                  <c:v>1.9 mg/kg Q6/8W
(n = 6)</c:v>
                </c:pt>
                <c:pt idx="4">
                  <c:v>1.4 mg/kg Q6/8W 
(n = 6)</c:v>
                </c:pt>
              </c:strCache>
            </c:strRef>
          </c:cat>
          <c:val>
            <c:numRef>
              <c:f>Sheet1!$D$2:$D$6</c:f>
              <c:numCache>
                <c:formatCode>0%</c:formatCode>
                <c:ptCount val="5"/>
                <c:pt idx="0">
                  <c:v>0.25</c:v>
                </c:pt>
                <c:pt idx="1">
                  <c:v>0.67</c:v>
                </c:pt>
                <c:pt idx="2">
                  <c:v>0.17</c:v>
                </c:pt>
                <c:pt idx="3">
                  <c:v>0.33</c:v>
                </c:pt>
                <c:pt idx="4">
                  <c:v>0.67</c:v>
                </c:pt>
              </c:numCache>
            </c:numRef>
          </c:val>
          <c:extLst>
            <c:ext xmlns:c16="http://schemas.microsoft.com/office/drawing/2014/chart" uri="{C3380CC4-5D6E-409C-BE32-E72D297353CC}">
              <c16:uniqueId val="{00000002-67F8-499B-878C-E108230C34ED}"/>
            </c:ext>
          </c:extLst>
        </c:ser>
        <c:ser>
          <c:idx val="3"/>
          <c:order val="3"/>
          <c:tx>
            <c:strRef>
              <c:f>Sheet1!$E$1</c:f>
              <c:strCache>
                <c:ptCount val="1"/>
                <c:pt idx="0">
                  <c:v>PR</c:v>
                </c:pt>
              </c:strCache>
            </c:strRef>
          </c:tx>
          <c:spPr>
            <a:solidFill>
              <a:schemeClr val="accent3"/>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5-67F8-499B-878C-E108230C34ED}"/>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1.9 mg/kg Q3/4W 
(n = 12)</c:v>
                </c:pt>
                <c:pt idx="1">
                  <c:v>1.4 mg/kg Q3/4W
(n = 6)</c:v>
                </c:pt>
                <c:pt idx="2">
                  <c:v>1.0 mg/kg Q3/4W
(n = 6)</c:v>
                </c:pt>
                <c:pt idx="3">
                  <c:v>1.9 mg/kg Q6/8W
(n = 6)</c:v>
                </c:pt>
                <c:pt idx="4">
                  <c:v>1.4 mg/kg Q6/8W 
(n = 6)</c:v>
                </c:pt>
              </c:strCache>
            </c:strRef>
          </c:cat>
          <c:val>
            <c:numRef>
              <c:f>Sheet1!$E$2:$E$6</c:f>
              <c:numCache>
                <c:formatCode>General</c:formatCode>
                <c:ptCount val="5"/>
                <c:pt idx="0" formatCode="0%">
                  <c:v>0</c:v>
                </c:pt>
                <c:pt idx="1">
                  <c:v>0</c:v>
                </c:pt>
                <c:pt idx="2" formatCode="0%">
                  <c:v>0.33</c:v>
                </c:pt>
                <c:pt idx="3" formatCode="0%">
                  <c:v>0.5</c:v>
                </c:pt>
                <c:pt idx="4" formatCode="0%">
                  <c:v>0.17</c:v>
                </c:pt>
              </c:numCache>
            </c:numRef>
          </c:val>
          <c:extLst>
            <c:ext xmlns:c16="http://schemas.microsoft.com/office/drawing/2014/chart" uri="{C3380CC4-5D6E-409C-BE32-E72D297353CC}">
              <c16:uniqueId val="{00000004-67F8-499B-878C-E108230C34ED}"/>
            </c:ext>
          </c:extLst>
        </c:ser>
        <c:dLbls>
          <c:dLblPos val="ctr"/>
          <c:showLegendKey val="0"/>
          <c:showVal val="1"/>
          <c:showCatName val="0"/>
          <c:showSerName val="0"/>
          <c:showPercent val="0"/>
          <c:showBubbleSize val="0"/>
        </c:dLbls>
        <c:gapWidth val="100"/>
        <c:overlap val="100"/>
        <c:axId val="1513423231"/>
        <c:axId val="1513417407"/>
      </c:barChart>
      <c:catAx>
        <c:axId val="1513423231"/>
        <c:scaling>
          <c:orientation val="minMax"/>
        </c:scaling>
        <c:delete val="0"/>
        <c:axPos val="b"/>
        <c:numFmt formatCode="General" sourceLinked="1"/>
        <c:majorTickMark val="out"/>
        <c:minorTickMark val="none"/>
        <c:tickLblPos val="nextTo"/>
        <c:spPr>
          <a:noFill/>
          <a:ln w="28575" cap="flat" cmpd="sng" algn="ctr">
            <a:solidFill>
              <a:schemeClr val="bg1"/>
            </a:solidFill>
            <a:round/>
          </a:ln>
          <a:effectLst/>
        </c:spPr>
        <c:txPr>
          <a:bodyPr rot="-60000000" spcFirstLastPara="1" vertOverflow="ellipsis" vert="horz" wrap="square" anchor="ctr" anchorCtr="1"/>
          <a:lstStyle/>
          <a:p>
            <a:pPr>
              <a:defRPr sz="1197" b="1" i="0" u="none" strike="noStrike" kern="1200" baseline="0">
                <a:solidFill>
                  <a:schemeClr val="bg1"/>
                </a:solidFill>
                <a:latin typeface="+mn-lt"/>
                <a:ea typeface="+mn-ea"/>
                <a:cs typeface="+mn-cs"/>
              </a:defRPr>
            </a:pPr>
            <a:endParaRPr lang="en-US"/>
          </a:p>
        </c:txPr>
        <c:crossAx val="1513417407"/>
        <c:crosses val="autoZero"/>
        <c:auto val="1"/>
        <c:lblAlgn val="ctr"/>
        <c:lblOffset val="100"/>
        <c:noMultiLvlLbl val="0"/>
      </c:catAx>
      <c:valAx>
        <c:axId val="1513417407"/>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w="28575">
            <a:solidFill>
              <a:schemeClr val="bg1"/>
            </a:solid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1513423231"/>
        <c:crosses val="autoZero"/>
        <c:crossBetween val="between"/>
        <c:majorUnit val="0.2"/>
      </c:valAx>
      <c:spPr>
        <a:noFill/>
        <a:ln>
          <a:noFill/>
        </a:ln>
        <a:effectLst/>
      </c:spPr>
    </c:plotArea>
    <c:legend>
      <c:legendPos val="b"/>
      <c:layout>
        <c:manualLayout>
          <c:xMode val="edge"/>
          <c:yMode val="edge"/>
          <c:x val="0.34584339153559424"/>
          <c:y val="3.3358608086159463E-3"/>
          <c:w val="0.42542336662212393"/>
          <c:h val="7.094606662022151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bg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23331041248078"/>
          <c:y val="4.0308933240273244E-2"/>
          <c:w val="0.56462763714444131"/>
          <c:h val="0.78985824347958922"/>
        </c:manualLayout>
      </c:layout>
      <c:barChart>
        <c:barDir val="col"/>
        <c:grouping val="stacked"/>
        <c:varyColors val="0"/>
        <c:ser>
          <c:idx val="0"/>
          <c:order val="0"/>
          <c:tx>
            <c:strRef>
              <c:f>Sheet1!$B$1</c:f>
              <c:strCache>
                <c:ptCount val="1"/>
                <c:pt idx="0">
                  <c:v>PR</c:v>
                </c:pt>
              </c:strCache>
            </c:strRef>
          </c:tx>
          <c:spPr>
            <a:solidFill>
              <a:schemeClr val="accent6"/>
            </a:solidFill>
            <a:ln>
              <a:noFill/>
            </a:ln>
            <a:effectLst/>
          </c:spPr>
          <c:invertIfNegative val="0"/>
          <c:dLbls>
            <c:dLbl>
              <c:idx val="0"/>
              <c:tx>
                <c:rich>
                  <a:bodyPr/>
                  <a:lstStyle/>
                  <a:p>
                    <a:fld id="{95D81911-BBC3-4A90-987B-D202D9128726}" type="VALUE">
                      <a:rPr lang="en-US" smtClean="0"/>
                      <a:pPr/>
                      <a:t>[VALUE]</a:t>
                    </a:fld>
                    <a:r>
                      <a:rPr lang="en-US" dirty="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3E88-4935-A530-AA4E5D2737F6}"/>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Efficacy Analysis Subset 
(n=150)</c:v>
                </c:pt>
              </c:strCache>
            </c:strRef>
          </c:cat>
          <c:val>
            <c:numRef>
              <c:f>Sheet1!$B$2</c:f>
              <c:numCache>
                <c:formatCode>0.0</c:formatCode>
                <c:ptCount val="1"/>
                <c:pt idx="0">
                  <c:v>4</c:v>
                </c:pt>
              </c:numCache>
            </c:numRef>
          </c:val>
          <c:extLst>
            <c:ext xmlns:c16="http://schemas.microsoft.com/office/drawing/2014/chart" uri="{C3380CC4-5D6E-409C-BE32-E72D297353CC}">
              <c16:uniqueId val="{00000001-3E88-4935-A530-AA4E5D2737F6}"/>
            </c:ext>
          </c:extLst>
        </c:ser>
        <c:ser>
          <c:idx val="1"/>
          <c:order val="1"/>
          <c:tx>
            <c:strRef>
              <c:f>Sheet1!$C$1</c:f>
              <c:strCache>
                <c:ptCount val="1"/>
                <c:pt idx="0">
                  <c:v>VGPR</c:v>
                </c:pt>
              </c:strCache>
            </c:strRef>
          </c:tx>
          <c:spPr>
            <a:solidFill>
              <a:schemeClr val="accent4"/>
            </a:solidFill>
            <a:ln>
              <a:noFill/>
            </a:ln>
            <a:effectLst/>
          </c:spPr>
          <c:invertIfNegative val="0"/>
          <c:dLbls>
            <c:dLbl>
              <c:idx val="0"/>
              <c:tx>
                <c:rich>
                  <a:bodyPr/>
                  <a:lstStyle/>
                  <a:p>
                    <a:fld id="{232B2FA5-FFC7-4913-97E8-C26075D6AD96}" type="VALUE">
                      <a:rPr lang="en-US" smtClean="0">
                        <a:solidFill>
                          <a:schemeClr val="tx1"/>
                        </a:solidFill>
                      </a:rPr>
                      <a:pPr/>
                      <a:t>[VALUE]</a:t>
                    </a:fld>
                    <a:r>
                      <a:rPr lang="en-US" dirty="0">
                        <a:solidFill>
                          <a:schemeClr val="tx1"/>
                        </a:solidFill>
                      </a:rPr>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3E88-4935-A530-AA4E5D2737F6}"/>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Efficacy Analysis Subset 
(n=150)</c:v>
                </c:pt>
              </c:strCache>
            </c:strRef>
          </c:cat>
          <c:val>
            <c:numRef>
              <c:f>Sheet1!$C$2</c:f>
              <c:numCache>
                <c:formatCode>General</c:formatCode>
                <c:ptCount val="1"/>
                <c:pt idx="0">
                  <c:v>29.3</c:v>
                </c:pt>
              </c:numCache>
            </c:numRef>
          </c:val>
          <c:extLst>
            <c:ext xmlns:c16="http://schemas.microsoft.com/office/drawing/2014/chart" uri="{C3380CC4-5D6E-409C-BE32-E72D297353CC}">
              <c16:uniqueId val="{00000003-3E88-4935-A530-AA4E5D2737F6}"/>
            </c:ext>
          </c:extLst>
        </c:ser>
        <c:ser>
          <c:idx val="2"/>
          <c:order val="2"/>
          <c:tx>
            <c:strRef>
              <c:f>Sheet1!$D$1</c:f>
              <c:strCache>
                <c:ptCount val="1"/>
                <c:pt idx="0">
                  <c:v>CR</c:v>
                </c:pt>
              </c:strCache>
            </c:strRef>
          </c:tx>
          <c:spPr>
            <a:solidFill>
              <a:schemeClr val="accent3"/>
            </a:solidFill>
            <a:ln>
              <a:noFill/>
            </a:ln>
            <a:effectLst/>
          </c:spPr>
          <c:invertIfNegative val="0"/>
          <c:dLbls>
            <c:dLbl>
              <c:idx val="0"/>
              <c:tx>
                <c:rich>
                  <a:bodyPr/>
                  <a:lstStyle/>
                  <a:p>
                    <a:fld id="{8B8A511D-EE84-4289-AA35-CCC40B5A7C67}" type="VALUE">
                      <a:rPr lang="en-US" smtClean="0"/>
                      <a:pPr/>
                      <a:t>[VALUE]</a:t>
                    </a:fld>
                    <a:r>
                      <a:rPr lang="en-US" dirty="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3E88-4935-A530-AA4E5D2737F6}"/>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Efficacy Analysis Subset 
(n=150)</c:v>
                </c:pt>
              </c:strCache>
            </c:strRef>
          </c:cat>
          <c:val>
            <c:numRef>
              <c:f>Sheet1!$D$2</c:f>
              <c:numCache>
                <c:formatCode>General</c:formatCode>
                <c:ptCount val="1"/>
                <c:pt idx="0">
                  <c:v>7.3</c:v>
                </c:pt>
              </c:numCache>
            </c:numRef>
          </c:val>
          <c:extLst>
            <c:ext xmlns:c16="http://schemas.microsoft.com/office/drawing/2014/chart" uri="{C3380CC4-5D6E-409C-BE32-E72D297353CC}">
              <c16:uniqueId val="{00000005-3E88-4935-A530-AA4E5D2737F6}"/>
            </c:ext>
          </c:extLst>
        </c:ser>
        <c:ser>
          <c:idx val="3"/>
          <c:order val="3"/>
          <c:tx>
            <c:strRef>
              <c:f>Sheet1!$E$1</c:f>
              <c:strCache>
                <c:ptCount val="1"/>
                <c:pt idx="0">
                  <c:v>sCR</c:v>
                </c:pt>
              </c:strCache>
            </c:strRef>
          </c:tx>
          <c:spPr>
            <a:solidFill>
              <a:schemeClr val="accent1"/>
            </a:solidFill>
            <a:ln>
              <a:noFill/>
            </a:ln>
            <a:effectLst/>
          </c:spPr>
          <c:invertIfNegative val="0"/>
          <c:dLbls>
            <c:dLbl>
              <c:idx val="0"/>
              <c:tx>
                <c:rich>
                  <a:bodyPr/>
                  <a:lstStyle/>
                  <a:p>
                    <a:fld id="{5E7D3F7B-2045-405A-9F55-046197FC5AEF}" type="VALUE">
                      <a:rPr lang="en-US" smtClean="0"/>
                      <a:pPr/>
                      <a:t>[VALUE]</a:t>
                    </a:fld>
                    <a:r>
                      <a:rPr lang="en-US" dirty="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3E88-4935-A530-AA4E5D2737F6}"/>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Efficacy Analysis Subset 
(n=150)</c:v>
                </c:pt>
              </c:strCache>
            </c:strRef>
          </c:cat>
          <c:val>
            <c:numRef>
              <c:f>Sheet1!$E$2</c:f>
              <c:numCache>
                <c:formatCode>General</c:formatCode>
                <c:ptCount val="1"/>
                <c:pt idx="0">
                  <c:v>21.3</c:v>
                </c:pt>
              </c:numCache>
            </c:numRef>
          </c:val>
          <c:extLst>
            <c:ext xmlns:c16="http://schemas.microsoft.com/office/drawing/2014/chart" uri="{C3380CC4-5D6E-409C-BE32-E72D297353CC}">
              <c16:uniqueId val="{00000007-3E88-4935-A530-AA4E5D2737F6}"/>
            </c:ext>
          </c:extLst>
        </c:ser>
        <c:dLbls>
          <c:showLegendKey val="0"/>
          <c:showVal val="0"/>
          <c:showCatName val="0"/>
          <c:showSerName val="0"/>
          <c:showPercent val="0"/>
          <c:showBubbleSize val="0"/>
        </c:dLbls>
        <c:gapWidth val="200"/>
        <c:overlap val="100"/>
        <c:axId val="464363359"/>
        <c:axId val="178895679"/>
      </c:barChart>
      <c:catAx>
        <c:axId val="464363359"/>
        <c:scaling>
          <c:orientation val="minMax"/>
        </c:scaling>
        <c:delete val="1"/>
        <c:axPos val="b"/>
        <c:numFmt formatCode="General" sourceLinked="1"/>
        <c:majorTickMark val="none"/>
        <c:minorTickMark val="none"/>
        <c:tickLblPos val="nextTo"/>
        <c:crossAx val="178895679"/>
        <c:crosses val="autoZero"/>
        <c:auto val="1"/>
        <c:lblAlgn val="ctr"/>
        <c:lblOffset val="100"/>
        <c:noMultiLvlLbl val="0"/>
      </c:catAx>
      <c:valAx>
        <c:axId val="178895679"/>
        <c:scaling>
          <c:orientation val="minMax"/>
        </c:scaling>
        <c:delete val="0"/>
        <c:axPos val="l"/>
        <c:numFmt formatCode="0" sourceLinked="0"/>
        <c:majorTickMark val="out"/>
        <c:minorTickMark val="none"/>
        <c:tickLblPos val="nextTo"/>
        <c:spPr>
          <a:noFill/>
          <a:ln w="28575">
            <a:solidFill>
              <a:schemeClr val="bg1"/>
            </a:solidFill>
          </a:ln>
          <a:effectLst/>
        </c:spPr>
        <c:txPr>
          <a:bodyPr rot="-60000000" spcFirstLastPara="1" vertOverflow="ellipsis" vert="horz" wrap="square" anchor="ctr" anchorCtr="1"/>
          <a:lstStyle/>
          <a:p>
            <a:pPr>
              <a:defRPr sz="1600" b="0" i="0" u="none" strike="noStrike" kern="1200" baseline="0">
                <a:solidFill>
                  <a:schemeClr val="bg1"/>
                </a:solidFill>
                <a:latin typeface="Calibri" panose="020F0502020204030204" pitchFamily="34" charset="0"/>
                <a:ea typeface="+mn-ea"/>
                <a:cs typeface="Calibri" panose="020F0502020204030204" pitchFamily="34" charset="0"/>
              </a:defRPr>
            </a:pPr>
            <a:endParaRPr lang="en-US"/>
          </a:p>
        </c:txPr>
        <c:crossAx val="464363359"/>
        <c:crosses val="autoZero"/>
        <c:crossBetween val="between"/>
      </c:valAx>
      <c:spPr>
        <a:noFill/>
        <a:ln w="25400">
          <a:noFill/>
        </a:ln>
        <a:effectLst/>
      </c:spPr>
    </c:plotArea>
    <c:legend>
      <c:legendPos val="r"/>
      <c:legendEntry>
        <c:idx val="0"/>
        <c:txPr>
          <a:bodyPr rot="0" spcFirstLastPara="1" vertOverflow="ellipsis" vert="horz" wrap="square" anchor="ctr" anchorCtr="1"/>
          <a:lstStyle/>
          <a:p>
            <a:pPr>
              <a:defRPr sz="1400" b="0" i="0" u="none" strike="noStrike" kern="1200" baseline="0">
                <a:solidFill>
                  <a:schemeClr val="bg1">
                    <a:lumMod val="50000"/>
                  </a:schemeClr>
                </a:solidFill>
                <a:latin typeface="Calibri" panose="020F0502020204030204" pitchFamily="34" charset="0"/>
                <a:ea typeface="+mn-ea"/>
                <a:cs typeface="Calibri" panose="020F0502020204030204" pitchFamily="34" charset="0"/>
              </a:defRPr>
            </a:pPr>
            <a:endParaRPr lang="en-US"/>
          </a:p>
        </c:txPr>
      </c:legendEntry>
      <c:legendEntry>
        <c:idx val="1"/>
        <c:txPr>
          <a:bodyPr rot="0" spcFirstLastPara="1" vertOverflow="ellipsis" vert="horz" wrap="square" anchor="ctr" anchorCtr="1"/>
          <a:lstStyle/>
          <a:p>
            <a:pPr>
              <a:defRPr sz="1400" b="0" i="0" u="none" strike="noStrike" kern="1200" baseline="0">
                <a:solidFill>
                  <a:schemeClr val="bg1">
                    <a:lumMod val="50000"/>
                  </a:schemeClr>
                </a:solidFill>
                <a:latin typeface="Calibri" panose="020F0502020204030204" pitchFamily="34" charset="0"/>
                <a:ea typeface="+mn-ea"/>
                <a:cs typeface="Calibri" panose="020F0502020204030204" pitchFamily="34" charset="0"/>
              </a:defRPr>
            </a:pPr>
            <a:endParaRPr lang="en-US"/>
          </a:p>
        </c:txPr>
      </c:legendEntry>
      <c:legendEntry>
        <c:idx val="2"/>
        <c:txPr>
          <a:bodyPr rot="0" spcFirstLastPara="1" vertOverflow="ellipsis" vert="horz" wrap="square" anchor="ctr" anchorCtr="1"/>
          <a:lstStyle/>
          <a:p>
            <a:pPr>
              <a:defRPr sz="1400" b="0" i="0" u="none" strike="noStrike" kern="1200" baseline="0">
                <a:solidFill>
                  <a:schemeClr val="bg1">
                    <a:lumMod val="50000"/>
                  </a:schemeClr>
                </a:solidFill>
                <a:latin typeface="Calibri" panose="020F0502020204030204" pitchFamily="34" charset="0"/>
                <a:ea typeface="+mn-ea"/>
                <a:cs typeface="Calibri" panose="020F0502020204030204" pitchFamily="34" charset="0"/>
              </a:defRPr>
            </a:pPr>
            <a:endParaRPr lang="en-US"/>
          </a:p>
        </c:txPr>
      </c:legendEntry>
      <c:legendEntry>
        <c:idx val="3"/>
        <c:txPr>
          <a:bodyPr rot="0" spcFirstLastPara="1" vertOverflow="ellipsis" vert="horz" wrap="square" anchor="ctr" anchorCtr="1"/>
          <a:lstStyle/>
          <a:p>
            <a:pPr>
              <a:defRPr sz="1400" b="0" i="0" u="none" strike="noStrike" kern="1200" baseline="0">
                <a:solidFill>
                  <a:schemeClr val="bg1">
                    <a:lumMod val="50000"/>
                  </a:schemeClr>
                </a:solidFill>
                <a:latin typeface="Calibri" panose="020F0502020204030204" pitchFamily="34" charset="0"/>
                <a:ea typeface="+mn-ea"/>
                <a:cs typeface="Calibri" panose="020F0502020204030204" pitchFamily="34" charset="0"/>
              </a:defRPr>
            </a:pPr>
            <a:endParaRPr lang="en-US"/>
          </a:p>
        </c:txPr>
      </c:legendEntry>
      <c:layout>
        <c:manualLayout>
          <c:xMode val="edge"/>
          <c:yMode val="edge"/>
          <c:x val="0.83144951973319436"/>
          <c:y val="0.52211826349103097"/>
          <c:w val="0.14404067161507481"/>
          <c:h val="0.29128897031379919"/>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bg1">
                  <a:lumMod val="50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B21CE7-E08F-5F49-B5F4-D291F5086204}" type="datetimeFigureOut">
              <a:rPr lang="en-US" smtClean="0"/>
              <a:t>3/29/2022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D6FAA2-66F1-D640-A1BB-4B2C61E0D435}" type="slidenum">
              <a:rPr lang="en-US" smtClean="0"/>
              <a:t>‹#›</a:t>
            </a:fld>
            <a:endParaRPr lang="en-US" dirty="0"/>
          </a:p>
        </p:txBody>
      </p:sp>
    </p:spTree>
    <p:extLst>
      <p:ext uri="{BB962C8B-B14F-4D97-AF65-F5344CB8AC3E}">
        <p14:creationId xmlns:p14="http://schemas.microsoft.com/office/powerpoint/2010/main" val="2194987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BCMA, B-cell maturation antigen.</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3FC3DB-1A64-457E-A96E-739C834B44C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128317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ITT, intention-to-treat; MR, minimal response; NE, not estimable; NR, not reached; OS, overall survival; PD, progressive disease; PR, partial response; SD, stable disease.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A52810-49E0-487A-A9FB-8087680BFEC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653255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A52810-49E0-487A-A9FB-8087680BFEC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56910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REMS, </a:t>
            </a:r>
            <a:r>
              <a:rPr lang="en-US" b="0" i="1" dirty="0">
                <a:solidFill>
                  <a:srgbClr val="4D5156"/>
                </a:solidFill>
                <a:effectLst/>
                <a:latin typeface="Roboto"/>
              </a:rPr>
              <a:t>Risk Evaluation and Mitigation Strategy.</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A52810-49E0-487A-A9FB-8087680BFEC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29376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KVA, keratopathy visual acuity scale; MEC</a:t>
            </a:r>
            <a:r>
              <a:rPr lang="en-US" sz="1200" i="1" dirty="0"/>
              <a:t>, microcyst-like epithelial change.</a:t>
            </a:r>
            <a:endParaRPr lang="en-US" i="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A52810-49E0-487A-A9FB-8087680BFEC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86904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PD, progressive disease.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A52810-49E0-487A-A9FB-8087680BFEC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587640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CR, complete response; dara, </a:t>
            </a:r>
            <a:r>
              <a:rPr lang="en-US" b="0" i="1" dirty="0">
                <a:solidFill>
                  <a:srgbClr val="4D5156"/>
                </a:solidFill>
                <a:effectLst/>
                <a:latin typeface="Roboto" panose="02000000000000000000" pitchFamily="2" charset="0"/>
              </a:rPr>
              <a:t>daratumumab; </a:t>
            </a:r>
            <a:r>
              <a:rPr lang="en-US" i="1" dirty="0"/>
              <a:t>MEC, microcyst-like epithelial change; ORR, overall response rate; PR, partial response; VGPR, very good partial response.</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A610F6-FAA0-4A74-B87C-7036D2B1769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55485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Dara, </a:t>
            </a:r>
            <a:r>
              <a:rPr lang="en-US" b="0" i="1" dirty="0">
                <a:solidFill>
                  <a:srgbClr val="4D5156"/>
                </a:solidFill>
                <a:effectLst/>
                <a:latin typeface="Roboto" panose="02000000000000000000" pitchFamily="2" charset="0"/>
              </a:rPr>
              <a:t>daratumumab; len, lenalidomide; </a:t>
            </a:r>
            <a:r>
              <a:rPr lang="en-US" i="1" dirty="0"/>
              <a:t>ORR, overall response rate; mPFS, median progression-free survival; NYR, not yet reached; PFS, progression-free survival; PI, proteasome inhibitor; PomDex, pomalidomide and dexamethasone; ref, refractory.</a:t>
            </a:r>
          </a:p>
        </p:txBody>
      </p:sp>
      <p:sp>
        <p:nvSpPr>
          <p:cNvPr id="4" name="Slide Number Placeholder 3"/>
          <p:cNvSpPr>
            <a:spLocks noGrp="1"/>
          </p:cNvSpPr>
          <p:nvPr>
            <p:ph type="sldNum" sz="quarter" idx="5"/>
          </p:nvPr>
        </p:nvSpPr>
        <p:spPr/>
        <p:txBody>
          <a:bodyPr/>
          <a:lstStyle/>
          <a:p>
            <a:fld id="{0ED6FAA2-66F1-D640-A1BB-4B2C61E0D435}" type="slidenum">
              <a:rPr lang="en-US" smtClean="0"/>
              <a:t>16</a:t>
            </a:fld>
            <a:endParaRPr lang="en-US" dirty="0"/>
          </a:p>
        </p:txBody>
      </p:sp>
    </p:spTree>
    <p:extLst>
      <p:ext uri="{BB962C8B-B14F-4D97-AF65-F5344CB8AC3E}">
        <p14:creationId xmlns:p14="http://schemas.microsoft.com/office/powerpoint/2010/main" val="8566362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AE, adverse event; BCVA, best-corrected visual acuity; CR, complete response; KVA, keratopathy visual acuity scale; MM, multiple myeloma; ORR, overall response rate; PR, partial response; sCR, stringent complete response; VGPR, very good partial response.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A610F6-FAA0-4A74-B87C-7036D2B1769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55485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ECOG, Eastern Cooperative Oncology Group; IMiD, immunomodulatory drug; mAb, monoclonal antibody; MM, multiple myeloma; ORR, overall response rate; PK/PD, pharmacokinetics/pharmacodynamics; PS, performance status; R/R, relapsed/refractory; RP2D, recommended phase II dose.</a:t>
            </a:r>
          </a:p>
        </p:txBody>
      </p:sp>
      <p:sp>
        <p:nvSpPr>
          <p:cNvPr id="4" name="Slide Number Placeholder 3"/>
          <p:cNvSpPr>
            <a:spLocks noGrp="1"/>
          </p:cNvSpPr>
          <p:nvPr>
            <p:ph type="sldNum" sz="quarter" idx="5"/>
          </p:nvPr>
        </p:nvSpPr>
        <p:spPr/>
        <p:txBody>
          <a:bodyPr/>
          <a:lstStyle/>
          <a:p>
            <a:fld id="{0ED6FAA2-66F1-D640-A1BB-4B2C61E0D435}" type="slidenum">
              <a:rPr lang="en-US" smtClean="0"/>
              <a:t>18</a:t>
            </a:fld>
            <a:endParaRPr lang="en-US" dirty="0"/>
          </a:p>
        </p:txBody>
      </p:sp>
    </p:spTree>
    <p:extLst>
      <p:ext uri="{BB962C8B-B14F-4D97-AF65-F5344CB8AC3E}">
        <p14:creationId xmlns:p14="http://schemas.microsoft.com/office/powerpoint/2010/main" val="30447707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kern="1200" dirty="0">
                <a:solidFill>
                  <a:schemeClr val="tx1"/>
                </a:solidFill>
                <a:latin typeface="+mn-lt"/>
                <a:ea typeface="+mn-ea"/>
                <a:cs typeface="+mn-cs"/>
              </a:rPr>
              <a:t>ADC, antibody–drug conjugate; ADCC, antibody-dependent cellular cytotoxicity; ADCP, antibody-dependent cellular phagocytosis; APC, antigen-presenting cell; BCMA, B-cell maturation antigen; ICOS, inducible costimulatory T-cell molecule; mAb, monoclonal antibody; MM, multiple myeloma; MMAF, monomethyl auristatin F; MoA, mechanism of action;</a:t>
            </a:r>
            <a:r>
              <a:rPr lang="en-US" b="0" i="1" dirty="0"/>
              <a:t> antigen; R/R, relapsed/refractory.</a:t>
            </a:r>
            <a:endParaRPr lang="en-US" b="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ED6FAA2-66F1-D640-A1BB-4B2C61E0D4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27585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CE1430B1-CEB6-411F-8E94-BFC407C4EE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55C8260-42BC-4921-8D33-58809AC7BE3C}" type="slidenum">
              <a:rPr lang="en-US" altLang="en-US" smtClean="0"/>
              <a:pPr>
                <a:spcBef>
                  <a:spcPct val="0"/>
                </a:spcBef>
              </a:pPr>
              <a:t>2</a:t>
            </a:fld>
            <a:endParaRPr lang="en-US" altLang="en-US"/>
          </a:p>
        </p:txBody>
      </p:sp>
      <p:sp>
        <p:nvSpPr>
          <p:cNvPr id="37891" name="Rectangle 2">
            <a:extLst>
              <a:ext uri="{FF2B5EF4-FFF2-40B4-BE49-F238E27FC236}">
                <a16:creationId xmlns:a16="http://schemas.microsoft.com/office/drawing/2014/main" id="{63A693D7-D1F8-4EC5-A8E3-A7825DFC089B}"/>
              </a:ext>
            </a:extLst>
          </p:cNvPr>
          <p:cNvSpPr>
            <a:spLocks noGrp="1" noRot="1" noChangeAspect="1" noChangeArrowheads="1" noTextEdit="1"/>
          </p:cNvSpPr>
          <p:nvPr>
            <p:ph type="sldImg"/>
          </p:nvPr>
        </p:nvSpPr>
        <p:spPr>
          <a:xfrm>
            <a:off x="458788" y="720725"/>
            <a:ext cx="6400800" cy="3600450"/>
          </a:xfrm>
          <a:ln/>
        </p:spPr>
      </p:sp>
      <p:sp>
        <p:nvSpPr>
          <p:cNvPr id="37892" name="Rectangle 3">
            <a:extLst>
              <a:ext uri="{FF2B5EF4-FFF2-40B4-BE49-F238E27FC236}">
                <a16:creationId xmlns:a16="http://schemas.microsoft.com/office/drawing/2014/main" id="{ED738D61-216E-45D5-96FA-B18A5BC25295}"/>
              </a:ext>
            </a:extLst>
          </p:cNvPr>
          <p:cNvSpPr>
            <a:spLocks noGrp="1" noChangeArrowheads="1"/>
          </p:cNvSpPr>
          <p:nvPr>
            <p:ph type="body" idx="1"/>
          </p:nvPr>
        </p:nvSpPr>
        <p:spPr>
          <a:xfrm>
            <a:off x="976313" y="4560888"/>
            <a:ext cx="536257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solidFill>
                  <a:srgbClr val="FEFDDE"/>
                </a:solidFill>
                <a:latin typeface="Arial" panose="020B0604020202020204" pitchFamily="34" charset="0"/>
              </a:rPr>
              <a:t>Disclaimer: The materials published on the Clinical Care Options Web site reflect the views of the authors of the CCO material, not those of Clinical Care Options, LLC, the CME providers, or the companies providing educational grants. The materials may discuss uses and dosages for therapeutic products that have not been approved by the United States Food and Drug Administration. A qualified healthcare professional should be consulted before using any therapeutic product discussed. Readers should verify all information and data before treating patients or using any therapies described in these materials.</a:t>
            </a:r>
            <a:endParaRPr lang="en-US" altLang="en-US">
              <a:solidFill>
                <a:srgbClr val="FEFDDE"/>
              </a:solidFill>
              <a:latin typeface="Arial" panose="020B0604020202020204" pitchFamily="34" charset="0"/>
            </a:endParaRPr>
          </a:p>
          <a:p>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dirty="0"/>
              <a:t>CR, complete response; </a:t>
            </a:r>
            <a:r>
              <a:rPr lang="en-US" sz="1200" b="0" i="1" kern="1200" dirty="0">
                <a:solidFill>
                  <a:schemeClr val="tx1"/>
                </a:solidFill>
                <a:latin typeface="+mn-lt"/>
                <a:ea typeface="+mn-ea"/>
                <a:cs typeface="+mn-cs"/>
              </a:rPr>
              <a:t>ICOS, inducible costimulatory T-cell molecule; MM, multiple myeloma;</a:t>
            </a:r>
            <a:r>
              <a:rPr lang="en-US" b="0" i="1" dirty="0"/>
              <a:t> ORR, overall response rate; PR, partial response; R/R, relapsed/refractory; VGPR, very good partial response.</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ED6FAA2-66F1-D640-A1BB-4B2C61E0D4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045572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dirty="0"/>
              <a:t>AE, adverse event; </a:t>
            </a:r>
            <a:r>
              <a:rPr lang="en-US" sz="1200" b="0" i="1" kern="1200" dirty="0">
                <a:solidFill>
                  <a:schemeClr val="tx1"/>
                </a:solidFill>
                <a:latin typeface="+mn-lt"/>
                <a:ea typeface="+mn-ea"/>
                <a:cs typeface="+mn-cs"/>
              </a:rPr>
              <a:t>ICOS, inducible costimulatory T-cell molecule; IRR, infusion-related reaction; MM, multiple myeloma;</a:t>
            </a:r>
            <a:r>
              <a:rPr lang="en-US" b="0" i="1" dirty="0"/>
              <a:t> R/R, relapsed/refractory.</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ED6FAA2-66F1-D640-A1BB-4B2C61E0D4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45264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CAR, chimeric antigen receptor.</a:t>
            </a:r>
          </a:p>
        </p:txBody>
      </p:sp>
      <p:sp>
        <p:nvSpPr>
          <p:cNvPr id="4" name="Slide Number Placeholder 3"/>
          <p:cNvSpPr>
            <a:spLocks noGrp="1"/>
          </p:cNvSpPr>
          <p:nvPr>
            <p:ph type="sldNum" sz="quarter" idx="5"/>
          </p:nvPr>
        </p:nvSpPr>
        <p:spPr/>
        <p:txBody>
          <a:bodyPr/>
          <a:lstStyle/>
          <a:p>
            <a:fld id="{0ED6FAA2-66F1-D640-A1BB-4B2C61E0D435}" type="slidenum">
              <a:rPr lang="en-US" smtClean="0"/>
              <a:t>22</a:t>
            </a:fld>
            <a:endParaRPr lang="en-US" dirty="0"/>
          </a:p>
        </p:txBody>
      </p:sp>
    </p:spTree>
    <p:extLst>
      <p:ext uri="{BB962C8B-B14F-4D97-AF65-F5344CB8AC3E}">
        <p14:creationId xmlns:p14="http://schemas.microsoft.com/office/powerpoint/2010/main" val="1803686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dirty="0"/>
              <a:t>BCMA, B-cell maturation antigen; CAR, chimeric antigen receptor; CRR, complete remission rate; DoR, duration of response; HEOR, health economics and outcomes research; IMiD, immunomodulatory drug; IMWG, International Myeloma Working Group; </a:t>
            </a:r>
            <a:r>
              <a:rPr lang="es-ES" b="0" i="1" dirty="0"/>
              <a:t>mAb, monoclonal antibody; MM, multiple myeloma; </a:t>
            </a:r>
            <a:r>
              <a:rPr lang="en-US" b="0" i="1" dirty="0"/>
              <a:t>MRD, measurable residual disease; ORR, overall response rate; OS, overall survival; PFS, progression-free survival; PK, pharmacokinetics; QoL, quality of life; R/R, relapsed/refractory;</a:t>
            </a:r>
            <a:r>
              <a:rPr lang="en-US" i="1" dirty="0"/>
              <a:t> scFv, single chain variable fragment.</a:t>
            </a:r>
            <a:endParaRPr lang="en-US" b="0" i="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alt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65234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BCMA, B-cell maturation antigen; BMPC, </a:t>
            </a:r>
            <a:r>
              <a:rPr lang="en-US" b="0" i="1" dirty="0">
                <a:solidFill>
                  <a:srgbClr val="4D5156"/>
                </a:solidFill>
                <a:effectLst/>
                <a:latin typeface="Roboto" panose="02000000000000000000" pitchFamily="2" charset="0"/>
              </a:rPr>
              <a:t>bone marrow plasma cell; CAR, chimeric antigen receptor; </a:t>
            </a:r>
            <a:r>
              <a:rPr lang="en-US" i="1" dirty="0"/>
              <a:t>ECOG, Eastern Cooperative Oncology Group; ide-cel, i</a:t>
            </a:r>
            <a:r>
              <a:rPr lang="en-US" altLang="en-US" i="1" dirty="0"/>
              <a:t>decabtagene vicleucel;</a:t>
            </a:r>
            <a:r>
              <a:rPr lang="en-US" i="1" dirty="0"/>
              <a:t> IHC, immunohistochemistry; IMWG, International Myeloma Working Group; MM, multiple myeloma; PS, performance status; </a:t>
            </a:r>
            <a:r>
              <a:rPr lang="en-US" altLang="en-US" i="1" dirty="0"/>
              <a:t>R-ISS, revised International Staging System; SCT, stem cell transplant; VGPR, very good partial response.</a:t>
            </a:r>
            <a:endParaRPr lang="en-US" i="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7D3800-4BAB-7A4D-A5AF-D3EABC60FED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29353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CAR, chimeric antigen receptor; CR, complete response; </a:t>
            </a:r>
            <a:r>
              <a:rPr lang="en-US" b="0" i="1" dirty="0"/>
              <a:t>CRR, complete remission rate;</a:t>
            </a:r>
            <a:r>
              <a:rPr lang="en-US" i="1" dirty="0"/>
              <a:t> ide-cel, i</a:t>
            </a:r>
            <a:r>
              <a:rPr lang="en-US" altLang="en-US" i="1" dirty="0"/>
              <a:t>decabtagene vicleucel;</a:t>
            </a:r>
            <a:r>
              <a:rPr lang="en-US" i="1" dirty="0"/>
              <a:t> MRD, measurable residual disease; ORR, overall response rate; PR, partial response; sCR, stringent complete response; VGPR, very good partial response.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7D3800-4BAB-7A4D-A5AF-D3EABC60FED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257543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CAR, chimeric antigen receptor; CR, complete response; PFS, progression-free survival; PR, partial response; sCR, stringent complete response; VGPR, very good partial response.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7D3800-4BAB-7A4D-A5AF-D3EABC60FED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06094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dirty="0"/>
              <a:t>CAR, chimeric antigen receptor; cilta-cel, ciltacabtagene autoleucel; CY, </a:t>
            </a:r>
            <a:r>
              <a:rPr lang="en-CA" sz="1200" b="0" i="1" kern="1200" dirty="0">
                <a:solidFill>
                  <a:schemeClr val="tx1"/>
                </a:solidFill>
                <a:effectLst/>
                <a:latin typeface="Arial" charset="0"/>
                <a:ea typeface="+mn-ea"/>
                <a:cs typeface="+mn-cs"/>
              </a:rPr>
              <a:t>cyclophosphamide; ECOG, Eastern Cooperative Oncology Group; </a:t>
            </a:r>
            <a:r>
              <a:rPr lang="en-US" b="0" i="1" dirty="0"/>
              <a:t>FLU, </a:t>
            </a:r>
            <a:r>
              <a:rPr lang="en-CA" sz="1200" b="0" i="1" kern="1200" dirty="0">
                <a:solidFill>
                  <a:schemeClr val="tx1"/>
                </a:solidFill>
                <a:effectLst/>
                <a:latin typeface="Arial" charset="0"/>
                <a:ea typeface="+mn-ea"/>
                <a:cs typeface="+mn-cs"/>
              </a:rPr>
              <a:t>fludarabine; IMiD, immunomodulatory drug; PI, proteasome inhibitor; PS, performance status; RP2D, recommended phase II dose.</a:t>
            </a:r>
            <a:endParaRPr lang="en-US" b="0" i="1"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5624787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Ab, antibody; BCMA, B-cell maturation antigen; SCT, stem cell transplant.</a:t>
            </a: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4EF6D27-299F-4B19-B5B7-86F911777B26}"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0384778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00" i="1" dirty="0">
                <a:latin typeface="Arial" panose="020B0604020202020204" pitchFamily="34" charset="0"/>
                <a:cs typeface="Arial" panose="020B0604020202020204" pitchFamily="34" charset="0"/>
              </a:rPr>
              <a:t>CR, complete response; DoR, duration of response; IRC, independent review committee; NE, not estimable; ORR, overall response rate; PR, partial response; sCR, stringent complete response; SD, stable disease; VGPR, very good partial response.</a:t>
            </a: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4EF6D27-299F-4B19-B5B7-86F911777B26}"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292604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6C3D0B1C-8377-4ECE-BC4A-40B9B3CBF948}"/>
              </a:ext>
            </a:extLst>
          </p:cNvPr>
          <p:cNvSpPr>
            <a:spLocks noGrp="1"/>
          </p:cNvSpPr>
          <p:nvPr>
            <p:ph type="body" idx="1"/>
          </p:nvPr>
        </p:nvSpPr>
        <p:spPr/>
        <p:txBody>
          <a:bodyPr/>
          <a:lstStyle/>
          <a:p>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00" i="1" dirty="0">
                <a:latin typeface="Arial" panose="020B0604020202020204" pitchFamily="34" charset="0"/>
                <a:cs typeface="Arial" panose="020B0604020202020204" pitchFamily="34" charset="0"/>
              </a:rPr>
              <a:t>NE, not estimable; NR, not reached; OS, overall survival; PFS, progression-free survival; sCR, stringent complete response.</a:t>
            </a: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4EF6D27-299F-4B19-B5B7-86F911777B26}"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8503543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00" i="1" dirty="0">
                <a:latin typeface="Arial" panose="020B0604020202020204" pitchFamily="34" charset="0"/>
                <a:cs typeface="Arial" panose="020B0604020202020204" pitchFamily="34" charset="0"/>
              </a:rPr>
              <a:t>MRD, measurable residual disease; NR, not reached; OS, overall survival; PFS, progression-free survival.</a:t>
            </a: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4EF6D27-299F-4B19-B5B7-86F911777B26}"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31</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4964047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AE, adverse event; ALT, alanine aminotransferase; AST, aspartate aminotransferase; CAR, chimeric antigen receptor; </a:t>
            </a:r>
            <a:r>
              <a:rPr lang="en-US" b="0" i="1" dirty="0"/>
              <a:t>cilta-cel, ciltacabtagene autoleucel; </a:t>
            </a:r>
            <a:r>
              <a:rPr lang="en-US" i="1" dirty="0"/>
              <a:t>CRS, cytokine-release syndrome; ICANS, immune effector cell</a:t>
            </a:r>
            <a:r>
              <a:rPr lang="en-US" i="1" dirty="0">
                <a:latin typeface="Arial" panose="020B0604020202020204" pitchFamily="34" charset="0"/>
                <a:cs typeface="Arial" panose="020B0604020202020204" pitchFamily="34" charset="0"/>
              </a:rPr>
              <a:t>–</a:t>
            </a:r>
            <a:r>
              <a:rPr lang="en-US" i="1" dirty="0"/>
              <a:t>associated neurotoxicity syndrome.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7D3800-4BAB-7A4D-A5AF-D3EABC60FED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932480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Afib, atrial fibrillation; CAR, chimeric antigen receptor; </a:t>
            </a:r>
            <a:r>
              <a:rPr lang="en-US" b="0" i="1" dirty="0"/>
              <a:t>cilta-cel, ciltacabtagene autoleucel; </a:t>
            </a:r>
            <a:r>
              <a:rPr lang="en-US" i="1" dirty="0"/>
              <a:t>CR, complete response; CRS, cytokine-release syndrome; ide-cel, i</a:t>
            </a:r>
            <a:r>
              <a:rPr lang="en-US" altLang="en-US" i="1" dirty="0"/>
              <a:t>decabtagene </a:t>
            </a:r>
            <a:r>
              <a:rPr lang="en-US" altLang="en-US" b="0" i="1" dirty="0"/>
              <a:t>vicleucel;</a:t>
            </a:r>
            <a:r>
              <a:rPr lang="en-US" altLang="en-US" i="1" dirty="0"/>
              <a:t> NT, neurotoxicity; ORR, overall response rate; sCR, stringent complete response.</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7D3800-4BAB-7A4D-A5AF-D3EABC60FED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5006272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CAR, chimeric antigen receptor; CRS, cytokine-release syndrome; HSV, herpes simplex virus; IVIG, IV immunoglobulin; MAS, </a:t>
            </a:r>
            <a:r>
              <a:rPr lang="en-US" b="0" i="1" dirty="0">
                <a:solidFill>
                  <a:srgbClr val="202124"/>
                </a:solidFill>
                <a:effectLst/>
                <a:latin typeface="Roboto" panose="02000000000000000000" pitchFamily="2" charset="0"/>
              </a:rPr>
              <a:t>macrophage activation syndrome; MM, multiple myeloma; </a:t>
            </a:r>
            <a:r>
              <a:rPr lang="en-US" i="1" dirty="0"/>
              <a:t>VZV, </a:t>
            </a:r>
            <a:r>
              <a:rPr lang="en-US" b="0" i="1" dirty="0">
                <a:solidFill>
                  <a:srgbClr val="4D5156"/>
                </a:solidFill>
                <a:effectLst/>
                <a:latin typeface="Roboto" panose="02000000000000000000" pitchFamily="2" charset="0"/>
              </a:rPr>
              <a:t>varicella zoster virus.</a:t>
            </a:r>
            <a:endParaRPr lang="en-US" i="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6281744-0E3D-B142-A728-D68CD7324C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96260954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1800" y="708025"/>
            <a:ext cx="6300788" cy="3544888"/>
          </a:xfrm>
        </p:spPr>
      </p:sp>
      <p:sp>
        <p:nvSpPr>
          <p:cNvPr id="3" name="Notes Placeholder 2"/>
          <p:cNvSpPr>
            <a:spLocks noGrp="1"/>
          </p:cNvSpPr>
          <p:nvPr>
            <p:ph type="body" idx="1"/>
          </p:nvPr>
        </p:nvSpPr>
        <p:spPr/>
        <p:txBody>
          <a:bodyPr/>
          <a:lstStyle/>
          <a:p>
            <a:pPr defTabSz="931774">
              <a:defRPr/>
            </a:pPr>
            <a:r>
              <a:rPr lang="en-US" b="0" i="1" dirty="0"/>
              <a:t>CRS, cytokine-release syndrome.</a:t>
            </a:r>
          </a:p>
          <a:p>
            <a:endParaRPr lang="en-US" dirty="0"/>
          </a:p>
        </p:txBody>
      </p:sp>
      <p:sp>
        <p:nvSpPr>
          <p:cNvPr id="4" name="Slide Number Placeholder 3"/>
          <p:cNvSpPr>
            <a:spLocks noGrp="1"/>
          </p:cNvSpPr>
          <p:nvPr>
            <p:ph type="sldNum" sz="quarter" idx="10"/>
          </p:nvPr>
        </p:nvSpPr>
        <p:spPr/>
        <p:txBody>
          <a:bodyPr/>
          <a:lstStyle/>
          <a:p>
            <a:pPr marL="0" marR="0" lvl="0" indent="0" algn="r" defTabSz="349415" rtl="0" eaLnBrk="1" fontAlgn="auto" latinLnBrk="0" hangingPunct="1">
              <a:lnSpc>
                <a:spcPct val="100000"/>
              </a:lnSpc>
              <a:spcBef>
                <a:spcPts val="0"/>
              </a:spcBef>
              <a:spcAft>
                <a:spcPts val="0"/>
              </a:spcAft>
              <a:buClrTx/>
              <a:buSzTx/>
              <a:buFontTx/>
              <a:buNone/>
              <a:tabLst/>
              <a:defRPr/>
            </a:pPr>
            <a:fld id="{4D044938-C2AA-4F25-B285-29BA155EABD0}"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349415"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6119464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Ag, antigen; BAT, binary activated T-cell; CAR, chimeric antigen receptor; GSI, </a:t>
            </a:r>
            <a:r>
              <a:rPr lang="el-GR" i="1" dirty="0"/>
              <a:t>γ</a:t>
            </a:r>
            <a:r>
              <a:rPr lang="en-US" i="1" dirty="0"/>
              <a:t>-secretase inhibitor; ITAM, immunoreceptor tyrosine-based activation motif; scFv, single chain variable fragment.</a:t>
            </a:r>
          </a:p>
        </p:txBody>
      </p:sp>
      <p:sp>
        <p:nvSpPr>
          <p:cNvPr id="4" name="Slide Number Placeholder 3"/>
          <p:cNvSpPr>
            <a:spLocks noGrp="1"/>
          </p:cNvSpPr>
          <p:nvPr>
            <p:ph type="sldNum" sz="quarter" idx="5"/>
          </p:nvPr>
        </p:nvSpPr>
        <p:spPr/>
        <p:txBody>
          <a:bodyPr/>
          <a:lstStyle/>
          <a:p>
            <a:fld id="{0ED6FAA2-66F1-D640-A1BB-4B2C61E0D435}" type="slidenum">
              <a:rPr lang="en-US" smtClean="0"/>
              <a:t>36</a:t>
            </a:fld>
            <a:endParaRPr lang="en-US" dirty="0"/>
          </a:p>
        </p:txBody>
      </p:sp>
    </p:spTree>
    <p:extLst>
      <p:ext uri="{BB962C8B-B14F-4D97-AF65-F5344CB8AC3E}">
        <p14:creationId xmlns:p14="http://schemas.microsoft.com/office/powerpoint/2010/main" val="367841151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BCMA, B-cell maturation antigen.</a:t>
            </a:r>
          </a:p>
        </p:txBody>
      </p:sp>
      <p:sp>
        <p:nvSpPr>
          <p:cNvPr id="4" name="Slide Number Placeholder 3"/>
          <p:cNvSpPr>
            <a:spLocks noGrp="1"/>
          </p:cNvSpPr>
          <p:nvPr>
            <p:ph type="sldNum" sz="quarter" idx="5"/>
          </p:nvPr>
        </p:nvSpPr>
        <p:spPr/>
        <p:txBody>
          <a:bodyPr/>
          <a:lstStyle/>
          <a:p>
            <a:fld id="{0ED6FAA2-66F1-D640-A1BB-4B2C61E0D435}" type="slidenum">
              <a:rPr lang="en-US" smtClean="0"/>
              <a:t>37</a:t>
            </a:fld>
            <a:endParaRPr lang="en-US" dirty="0"/>
          </a:p>
        </p:txBody>
      </p:sp>
    </p:spTree>
    <p:extLst>
      <p:ext uri="{BB962C8B-B14F-4D97-AF65-F5344CB8AC3E}">
        <p14:creationId xmlns:p14="http://schemas.microsoft.com/office/powerpoint/2010/main" val="113008365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BCMA, B-cell maturation antigen; MM, multiple myeloma.</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73FCFA-16C3-4FF7-BB9B-E4BF60915B8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866838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BCMA, B-cell maturation antigen; MM, multiple myeloma; R/R, relapsed/refractory; RP2D, recommended phase II dose.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alt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7788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BCMA, B-cell maturation antigen; </a:t>
            </a:r>
            <a:r>
              <a:rPr lang="en-US" b="0" i="1" dirty="0">
                <a:solidFill>
                  <a:srgbClr val="3E3D40"/>
                </a:solidFill>
                <a:effectLst/>
                <a:latin typeface="Georgia" panose="02040502050405020303" pitchFamily="18" charset="0"/>
              </a:rPr>
              <a:t>MM, multiple myeloma; </a:t>
            </a:r>
            <a:r>
              <a:rPr lang="en-US" i="1" dirty="0"/>
              <a:t>NK, natural killer; PC, plasma cell; scFv, single chain variable fragment.</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A52810-49E0-487A-A9FB-8087680BFEC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334669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CR, complete response; CRS, cytokine-release syndrome; MRD, measurable residual disease; ORR, overall response rate; PR, partial response; sCR, stringent complete response; TTR, time to response; VGPR, very good partial response.</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alt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9384002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BCMA, B-cell maturation antigen; MM, multiple myeloma; PD, pharmacodynamics; PK, pharmacokinetics; R/R, relapsed/refractory; TNFR, tumor necrosis factor receptor.</a:t>
            </a: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41</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28623163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BCMA, B-cell maturation antigen; CR, complete response; CRS, cytokine-release syndrome; ICANS, immune effector cell</a:t>
            </a:r>
            <a:r>
              <a:rPr lang="en-US" i="1" dirty="0">
                <a:latin typeface="Arial" panose="020B0604020202020204" pitchFamily="34" charset="0"/>
                <a:cs typeface="Arial" panose="020B0604020202020204" pitchFamily="34" charset="0"/>
              </a:rPr>
              <a:t>–</a:t>
            </a:r>
            <a:r>
              <a:rPr lang="en-US" i="1" dirty="0"/>
              <a:t>associated neurotoxicity syndrome; IMWG, International Myeloma Working Group; MR, minimal response; MRD, measurable residual disease; ORR, overall response rate; PD, progressive disease; PN, peripheral neuropathy; sCR, stringent complete response; SD, stable disease; VGPR, very good partial response.</a:t>
            </a: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42</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80637743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prstClr val="black"/>
                </a:solidFill>
                <a:effectLst/>
                <a:uLnTx/>
                <a:uFillTx/>
                <a:latin typeface="Arial"/>
                <a:ea typeface="+mn-ea"/>
                <a:cs typeface="+mn-cs"/>
              </a:rPr>
              <a:t>BCMA, B-cell maturation antigen; CRS, cytokine-release syndrome; IgG4, immunoglobulin G4; MM, multiple myeloma; R/R, relapsed/refractory.</a:t>
            </a:r>
            <a:endParaRPr lang="en-US" i="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ED6FAA2-66F1-D640-A1BB-4B2C61E0D4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2416453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CRS, cytokine-release syndrome; DoR, duration of response; ESC, dose escalation; EXP, dose expansion; f/u, follow-up; IMiD, immunomodulatory drug; IMWG, International Myeloma Working Group; NR, not reached; ORR, overall response rate; PI, proteasome inhibitor; VGPR, very good partial response.</a:t>
            </a: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44</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76196341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ESC, dose escalation; EXP, dose expansion; IMWG, International Myeloma Working Group; KM, Kaplan-Meier.</a:t>
            </a: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45</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9620845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BCMA, B-cell maturation antigen; CR, complete response; CrCl, creatinine clearance; CRS, cytokine-release syndrome; ORR, overall response rate; PFS, progression-free survival; sCR, stringent complete response; tx, therapy.</a:t>
            </a:r>
          </a:p>
        </p:txBody>
      </p:sp>
      <p:sp>
        <p:nvSpPr>
          <p:cNvPr id="4" name="Slide Number Placeholder 3"/>
          <p:cNvSpPr>
            <a:spLocks noGrp="1"/>
          </p:cNvSpPr>
          <p:nvPr>
            <p:ph type="sldNum" sz="quarter" idx="5"/>
          </p:nvPr>
        </p:nvSpPr>
        <p:spPr/>
        <p:txBody>
          <a:bodyPr/>
          <a:lstStyle/>
          <a:p>
            <a:fld id="{0ED6FAA2-66F1-D640-A1BB-4B2C61E0D435}" type="slidenum">
              <a:rPr lang="en-US" smtClean="0"/>
              <a:t>46</a:t>
            </a:fld>
            <a:endParaRPr lang="en-US" dirty="0"/>
          </a:p>
        </p:txBody>
      </p:sp>
    </p:spTree>
    <p:extLst>
      <p:ext uri="{BB962C8B-B14F-4D97-AF65-F5344CB8AC3E}">
        <p14:creationId xmlns:p14="http://schemas.microsoft.com/office/powerpoint/2010/main" val="356493816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BCMA, B-cell maturation antigen; IgG1, immunoglobulin G1; mAb, monoclonal antibody; MM, multiple myeloma; R/R, relapsed/refractory; RP2D, recommended phase II dose.</a:t>
            </a: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47</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58714433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AE, adverse event; CRS, cytokine-release syndrome; dara, daratumumab; ICANS, immune effector cell</a:t>
            </a:r>
            <a:r>
              <a:rPr lang="en-US" i="1" dirty="0">
                <a:latin typeface="Arial" panose="020B0604020202020204" pitchFamily="34" charset="0"/>
                <a:cs typeface="Arial" panose="020B0604020202020204" pitchFamily="34" charset="0"/>
              </a:rPr>
              <a:t>–</a:t>
            </a:r>
            <a:r>
              <a:rPr lang="en-US" i="1" dirty="0"/>
              <a:t>associated neurotoxicity syndrome; tec, teclistamab.</a:t>
            </a:r>
          </a:p>
        </p:txBody>
      </p:sp>
      <p:sp>
        <p:nvSpPr>
          <p:cNvPr id="4" name="Slide Number Placeholder 3"/>
          <p:cNvSpPr>
            <a:spLocks noGrp="1"/>
          </p:cNvSpPr>
          <p:nvPr>
            <p:ph type="sldNum" sz="quarter" idx="5"/>
          </p:nvPr>
        </p:nvSpPr>
        <p:spPr/>
        <p:txBody>
          <a:bodyPr/>
          <a:lstStyle/>
          <a:p>
            <a:fld id="{0ED6FAA2-66F1-D640-A1BB-4B2C61E0D435}" type="slidenum">
              <a:rPr lang="en-US" smtClean="0"/>
              <a:t>48</a:t>
            </a:fld>
            <a:endParaRPr lang="en-US" dirty="0"/>
          </a:p>
        </p:txBody>
      </p:sp>
    </p:spTree>
    <p:extLst>
      <p:ext uri="{BB962C8B-B14F-4D97-AF65-F5344CB8AC3E}">
        <p14:creationId xmlns:p14="http://schemas.microsoft.com/office/powerpoint/2010/main" val="206351292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BCMA, B-cell maturation antigen; CR, complete response; dara, daratumumab; ORR, overall response rate; PD, progressive disease; PR, partial response; SD, stable disease; tec, teclistamab; VGPR, very good partial response.</a:t>
            </a:r>
          </a:p>
        </p:txBody>
      </p:sp>
      <p:sp>
        <p:nvSpPr>
          <p:cNvPr id="4" name="Slide Number Placeholder 3"/>
          <p:cNvSpPr>
            <a:spLocks noGrp="1"/>
          </p:cNvSpPr>
          <p:nvPr>
            <p:ph type="sldNum" sz="quarter" idx="5"/>
          </p:nvPr>
        </p:nvSpPr>
        <p:spPr/>
        <p:txBody>
          <a:bodyPr/>
          <a:lstStyle/>
          <a:p>
            <a:fld id="{0ED6FAA2-66F1-D640-A1BB-4B2C61E0D435}" type="slidenum">
              <a:rPr lang="en-US" smtClean="0"/>
              <a:t>49</a:t>
            </a:fld>
            <a:endParaRPr lang="en-US" dirty="0"/>
          </a:p>
        </p:txBody>
      </p:sp>
    </p:spTree>
    <p:extLst>
      <p:ext uri="{BB962C8B-B14F-4D97-AF65-F5344CB8AC3E}">
        <p14:creationId xmlns:p14="http://schemas.microsoft.com/office/powerpoint/2010/main" val="2029837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BCMA, B-cell maturation antigen; CAR, chimeric antigen receptor; MM, multiple myeloma; scFv, single-chain variable fragment.</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C001914-186D-475D-BD7D-1B8E96E9DB5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458761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2" name="Slide Image Placeholder 1">
            <a:extLst>
              <a:ext uri="{FF2B5EF4-FFF2-40B4-BE49-F238E27FC236}">
                <a16:creationId xmlns:a16="http://schemas.microsoft.com/office/drawing/2014/main" id="{6BABF8E6-4FB7-4247-977B-BDE98B744C1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63" name="Notes Placeholder 2">
            <a:extLst>
              <a:ext uri="{FF2B5EF4-FFF2-40B4-BE49-F238E27FC236}">
                <a16:creationId xmlns:a16="http://schemas.microsoft.com/office/drawing/2014/main" id="{E190515B-F1AC-2A4A-9348-4E00EA72F19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CAR, chimeric antigen receptor; CRS, cytokine-release syndrome; FACT, </a:t>
            </a:r>
            <a:r>
              <a:rPr lang="en-US" b="0" i="1" dirty="0">
                <a:solidFill>
                  <a:srgbClr val="555555"/>
                </a:solidFill>
                <a:effectLst/>
                <a:latin typeface="Arial" panose="020B0604020202020204" pitchFamily="34" charset="0"/>
              </a:rPr>
              <a:t>Foundation for the Accreditation of Cellular Therapy;</a:t>
            </a:r>
            <a:r>
              <a:rPr lang="en-US" i="1" dirty="0"/>
              <a:t> REMS, </a:t>
            </a:r>
            <a:r>
              <a:rPr lang="en-US" b="0" i="1" dirty="0">
                <a:solidFill>
                  <a:srgbClr val="4D5156"/>
                </a:solidFill>
                <a:effectLst/>
                <a:latin typeface="Roboto"/>
              </a:rPr>
              <a:t>Risk Evaluation and Mitigation Strategy.</a:t>
            </a:r>
            <a:endParaRPr lang="en-US" dirty="0"/>
          </a:p>
          <a:p>
            <a:endParaRPr lang="en-US" altLang="en-US" dirty="0">
              <a:ea typeface="Geneva" panose="020B0503030404040204" pitchFamily="34" charset="0"/>
              <a:cs typeface="Geneva" panose="020B0503030404040204" pitchFamily="34" charset="0"/>
            </a:endParaRPr>
          </a:p>
        </p:txBody>
      </p:sp>
      <p:sp>
        <p:nvSpPr>
          <p:cNvPr id="552964" name="Slide Number Placeholder 3">
            <a:extLst>
              <a:ext uri="{FF2B5EF4-FFF2-40B4-BE49-F238E27FC236}">
                <a16:creationId xmlns:a16="http://schemas.microsoft.com/office/drawing/2014/main" id="{F0016E0C-A026-F740-9ACF-24943519471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Geneva" panose="020B0503030404040204" pitchFamily="34" charset="0"/>
                <a:cs typeface="Geneva" panose="020B0503030404040204" pitchFamily="34" charset="0"/>
              </a:defRPr>
            </a:lvl1pPr>
            <a:lvl2pPr marL="742950" indent="-285750">
              <a:defRPr>
                <a:solidFill>
                  <a:schemeClr val="tx1"/>
                </a:solidFill>
                <a:latin typeface="Arial" panose="020B0604020202020204" pitchFamily="34" charset="0"/>
                <a:ea typeface="Geneva" panose="020B0503030404040204" pitchFamily="34" charset="0"/>
                <a:cs typeface="Geneva" panose="020B0503030404040204" pitchFamily="34" charset="0"/>
              </a:defRPr>
            </a:lvl2pPr>
            <a:lvl3pPr marL="1143000" indent="-228600">
              <a:defRPr>
                <a:solidFill>
                  <a:schemeClr val="tx1"/>
                </a:solidFill>
                <a:latin typeface="Arial" panose="020B0604020202020204" pitchFamily="34" charset="0"/>
                <a:ea typeface="Geneva" panose="020B0503030404040204" pitchFamily="34" charset="0"/>
                <a:cs typeface="Geneva" panose="020B0503030404040204" pitchFamily="34" charset="0"/>
              </a:defRPr>
            </a:lvl3pPr>
            <a:lvl4pPr marL="1600200" indent="-228600">
              <a:defRPr>
                <a:solidFill>
                  <a:schemeClr val="tx1"/>
                </a:solidFill>
                <a:latin typeface="Arial" panose="020B0604020202020204" pitchFamily="34" charset="0"/>
                <a:ea typeface="Geneva" panose="020B0503030404040204" pitchFamily="34" charset="0"/>
                <a:cs typeface="Geneva" panose="020B0503030404040204" pitchFamily="34" charset="0"/>
              </a:defRPr>
            </a:lvl4pPr>
            <a:lvl5pPr marL="2057400" indent="-228600">
              <a:defRPr>
                <a:solidFill>
                  <a:schemeClr val="tx1"/>
                </a:solidFill>
                <a:latin typeface="Arial" panose="020B0604020202020204" pitchFamily="34" charset="0"/>
                <a:ea typeface="Geneva" panose="020B0503030404040204" pitchFamily="34" charset="0"/>
                <a:cs typeface="Geneva" panose="020B050303040404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eneva" panose="020B0503030404040204" pitchFamily="34" charset="0"/>
                <a:cs typeface="Geneva" panose="020B050303040404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eneva" panose="020B0503030404040204" pitchFamily="34" charset="0"/>
                <a:cs typeface="Geneva" panose="020B050303040404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eneva" panose="020B0503030404040204" pitchFamily="34" charset="0"/>
                <a:cs typeface="Geneva" panose="020B050303040404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eneva" panose="020B0503030404040204" pitchFamily="34" charset="0"/>
                <a:cs typeface="Geneva" panose="020B050303040404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C229C1E2-5423-1643-94CD-EA6ECECD89BF}"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Geneva" panose="020B050303040404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Geneva" panose="020B0503030404040204" pitchFamily="34" charset="0"/>
            </a:endParaRPr>
          </a:p>
        </p:txBody>
      </p:sp>
    </p:spTree>
    <p:extLst>
      <p:ext uri="{BB962C8B-B14F-4D97-AF65-F5344CB8AC3E}">
        <p14:creationId xmlns:p14="http://schemas.microsoft.com/office/powerpoint/2010/main" val="19287884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BCMA, B-cell maturation antigen; CAR, chimeric antigen receptor; ORR, overall response rate.</a:t>
            </a:r>
          </a:p>
        </p:txBody>
      </p:sp>
      <p:sp>
        <p:nvSpPr>
          <p:cNvPr id="4" name="Slide Number Placeholder 3"/>
          <p:cNvSpPr>
            <a:spLocks noGrp="1"/>
          </p:cNvSpPr>
          <p:nvPr>
            <p:ph type="sldNum" sz="quarter" idx="5"/>
          </p:nvPr>
        </p:nvSpPr>
        <p:spPr/>
        <p:txBody>
          <a:bodyPr/>
          <a:lstStyle/>
          <a:p>
            <a:fld id="{0ED6FAA2-66F1-D640-A1BB-4B2C61E0D435}" type="slidenum">
              <a:rPr lang="en-US" smtClean="0"/>
              <a:t>51</a:t>
            </a:fld>
            <a:endParaRPr lang="en-US" dirty="0"/>
          </a:p>
        </p:txBody>
      </p:sp>
    </p:spTree>
    <p:extLst>
      <p:ext uri="{BB962C8B-B14F-4D97-AF65-F5344CB8AC3E}">
        <p14:creationId xmlns:p14="http://schemas.microsoft.com/office/powerpoint/2010/main" val="313516962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F534A179-E39B-41F6-A134-70AD643745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2293E11-97E1-4AFF-B992-260501D5E438}" type="slidenum">
              <a:rPr lang="en-US" altLang="en-US" smtClean="0"/>
              <a:pPr>
                <a:spcBef>
                  <a:spcPct val="0"/>
                </a:spcBef>
              </a:pPr>
              <a:t>52</a:t>
            </a:fld>
            <a:endParaRPr lang="en-US" altLang="en-US"/>
          </a:p>
        </p:txBody>
      </p:sp>
      <p:sp>
        <p:nvSpPr>
          <p:cNvPr id="63491" name="Rectangle 2">
            <a:extLst>
              <a:ext uri="{FF2B5EF4-FFF2-40B4-BE49-F238E27FC236}">
                <a16:creationId xmlns:a16="http://schemas.microsoft.com/office/drawing/2014/main" id="{3671BDAA-FAED-47D2-81E5-5DBE3E10D80F}"/>
              </a:ext>
            </a:extLst>
          </p:cNvPr>
          <p:cNvSpPr>
            <a:spLocks noGrp="1" noRot="1" noChangeAspect="1" noChangeArrowheads="1" noTextEdit="1"/>
          </p:cNvSpPr>
          <p:nvPr>
            <p:ph type="sldImg"/>
          </p:nvPr>
        </p:nvSpPr>
        <p:spPr>
          <a:xfrm>
            <a:off x="458788" y="720725"/>
            <a:ext cx="6400800" cy="3600450"/>
          </a:xfrm>
          <a:ln/>
        </p:spPr>
      </p:sp>
      <p:sp>
        <p:nvSpPr>
          <p:cNvPr id="63492" name="Rectangle 3">
            <a:extLst>
              <a:ext uri="{FF2B5EF4-FFF2-40B4-BE49-F238E27FC236}">
                <a16:creationId xmlns:a16="http://schemas.microsoft.com/office/drawing/2014/main" id="{6D7C1693-38A2-462F-B2C4-8F8BC62505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BCMA, B-cell maturation antigen.</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A52810-49E0-487A-A9FB-8087680BFEC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773744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kern="1200" dirty="0">
                <a:solidFill>
                  <a:schemeClr val="tx1"/>
                </a:solidFill>
                <a:latin typeface="+mn-lt"/>
                <a:ea typeface="+mn-ea"/>
                <a:cs typeface="+mn-cs"/>
              </a:rPr>
              <a:t>ADC, antibody–drug conjugate; ADCC, antibody-dependent cellular cytotoxicity; ADCP, antibody-dependent cellular phagocytosis; BCMA, B-cell maturation antigen; IgG1, immunoglobulin G1; mAb, monoclonal antibody; MM, multiple myeloma; MMAF, monomethyl auristatin F; PC, plasma cell.</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DCD2617-E080-49CE-95B7-303D28F440D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419616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D4E12F32-2ABC-4619-8844-23EA597DF701}"/>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1" dirty="0">
                <a:latin typeface="Arial" panose="020B0604020202020204" pitchFamily="34" charset="0"/>
                <a:cs typeface="Arial" panose="020B0604020202020204" pitchFamily="34" charset="0"/>
              </a:rPr>
              <a:t>BCMA, B-cell maturation antigen; CBR, clinical benefit rate; DoR, duration of response; ECOG, Eastern Cooperative Oncology Group; IMiD, immunomodulatory drug; IMWG, International Myeloma Working Group; ISS, International Staging System; mAb, monoclonal antibody; MM, multiple myeloma; ORR, overall response rate; OS, overall survival; PD, progressive disease; PFS, progression-free survival; PI, proteasome inhibitor; PS, performance status; R/R, relapsed/refractory; TTBR, time to best response; TTR, time to response.</a:t>
            </a:r>
          </a:p>
          <a:p>
            <a:endParaRPr lang="en-US" dirty="0"/>
          </a:p>
        </p:txBody>
      </p:sp>
    </p:spTree>
    <p:extLst>
      <p:ext uri="{BB962C8B-B14F-4D97-AF65-F5344CB8AC3E}">
        <p14:creationId xmlns:p14="http://schemas.microsoft.com/office/powerpoint/2010/main" val="25962363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dirty="0"/>
              <a:t>Belamaf, </a:t>
            </a:r>
            <a:r>
              <a:rPr kumimoji="0" lang="en-US" sz="1200" b="0" i="1"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belantamab mafodotin; </a:t>
            </a:r>
            <a:r>
              <a:rPr lang="en-US" b="0" i="1" dirty="0"/>
              <a:t>CR, complete response; DoR, duration of response; NR, not reached; ORR, overall response rate; PR, partial response; sCR, stringent complete response; VGPR, very good partial response.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A52810-49E0-487A-A9FB-8087680BFEC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8398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0" name="Rectangle 54"/>
          <p:cNvSpPr>
            <a:spLocks noGrp="1" noChangeArrowheads="1"/>
          </p:cNvSpPr>
          <p:nvPr>
            <p:ph type="subTitle" idx="1"/>
          </p:nvPr>
        </p:nvSpPr>
        <p:spPr>
          <a:xfrm>
            <a:off x="609600" y="4041650"/>
            <a:ext cx="5181600" cy="1120775"/>
          </a:xfrm>
        </p:spPr>
        <p:txBody>
          <a:bodyPr/>
          <a:lstStyle>
            <a:lvl1pPr marL="0" indent="0">
              <a:lnSpc>
                <a:spcPct val="100000"/>
              </a:lnSpc>
              <a:buFont typeface="Wingdings" pitchFamily="2" charset="2"/>
              <a:buNone/>
              <a:defRPr sz="2000" b="1">
                <a:solidFill>
                  <a:schemeClr val="bg2"/>
                </a:solidFill>
              </a:defRPr>
            </a:lvl1pPr>
          </a:lstStyle>
          <a:p>
            <a:r>
              <a:rPr lang="en-US"/>
              <a:t>Click to edit Master subtitle style</a:t>
            </a:r>
            <a:endParaRPr lang="en-US" dirty="0"/>
          </a:p>
        </p:txBody>
      </p:sp>
      <p:sp>
        <p:nvSpPr>
          <p:cNvPr id="8" name="Rectangle 7">
            <a:extLst>
              <a:ext uri="{FF2B5EF4-FFF2-40B4-BE49-F238E27FC236}">
                <a16:creationId xmlns:a16="http://schemas.microsoft.com/office/drawing/2014/main" id="{02294B36-D511-4E23-A768-EAFA149B5CC7}"/>
              </a:ext>
            </a:extLst>
          </p:cNvPr>
          <p:cNvSpPr/>
          <p:nvPr/>
        </p:nvSpPr>
        <p:spPr>
          <a:xfrm>
            <a:off x="1" y="1620838"/>
            <a:ext cx="12192000" cy="2057400"/>
          </a:xfrm>
          <a:prstGeom prst="rect">
            <a:avLst/>
          </a:prstGeom>
          <a:solidFill>
            <a:srgbClr val="CDCDCF">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9" name="Straight Connector 8">
            <a:extLst>
              <a:ext uri="{FF2B5EF4-FFF2-40B4-BE49-F238E27FC236}">
                <a16:creationId xmlns:a16="http://schemas.microsoft.com/office/drawing/2014/main" id="{A5B42F6D-719A-45C6-BB57-84887368226C}"/>
              </a:ext>
            </a:extLst>
          </p:cNvPr>
          <p:cNvCxnSpPr/>
          <p:nvPr/>
        </p:nvCxnSpPr>
        <p:spPr bwMode="auto">
          <a:xfrm>
            <a:off x="-14291" y="1620838"/>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cxnSp>
        <p:nvCxnSpPr>
          <p:cNvPr id="12" name="Straight Connector 11">
            <a:extLst>
              <a:ext uri="{FF2B5EF4-FFF2-40B4-BE49-F238E27FC236}">
                <a16:creationId xmlns:a16="http://schemas.microsoft.com/office/drawing/2014/main" id="{9ACD6CB8-625C-44F5-9B90-77A60BCC4A2E}"/>
              </a:ext>
            </a:extLst>
          </p:cNvPr>
          <p:cNvCxnSpPr/>
          <p:nvPr/>
        </p:nvCxnSpPr>
        <p:spPr bwMode="auto">
          <a:xfrm>
            <a:off x="-14291" y="3662363"/>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sp>
        <p:nvSpPr>
          <p:cNvPr id="13" name="Rectangle 55">
            <a:extLst>
              <a:ext uri="{FF2B5EF4-FFF2-40B4-BE49-F238E27FC236}">
                <a16:creationId xmlns:a16="http://schemas.microsoft.com/office/drawing/2014/main" id="{078B106A-3121-420B-B2D9-854FF204BD0F}"/>
              </a:ext>
            </a:extLst>
          </p:cNvPr>
          <p:cNvSpPr>
            <a:spLocks noGrp="1" noChangeArrowheads="1"/>
          </p:cNvSpPr>
          <p:nvPr>
            <p:ph type="ctrTitle"/>
          </p:nvPr>
        </p:nvSpPr>
        <p:spPr bwMode="invGray">
          <a:xfrm>
            <a:off x="609600" y="1600200"/>
            <a:ext cx="11264901" cy="2057400"/>
          </a:xfrm>
          <a:prstGeom prst="rect">
            <a:avLst/>
          </a:prstGeom>
        </p:spPr>
        <p:txBody>
          <a:bodyPr/>
          <a:lstStyle>
            <a:lvl1pPr>
              <a:defRPr sz="4000">
                <a:solidFill>
                  <a:srgbClr val="455560"/>
                </a:solidFill>
              </a:defRPr>
            </a:lvl1pPr>
          </a:lstStyle>
          <a:p>
            <a:r>
              <a:rPr lang="en-US"/>
              <a:t>Click to edit Master title style</a:t>
            </a:r>
            <a:endParaRPr lang="en-US" dirty="0"/>
          </a:p>
        </p:txBody>
      </p:sp>
      <p:sp>
        <p:nvSpPr>
          <p:cNvPr id="14" name="Rectangle 13">
            <a:extLst>
              <a:ext uri="{FF2B5EF4-FFF2-40B4-BE49-F238E27FC236}">
                <a16:creationId xmlns:a16="http://schemas.microsoft.com/office/drawing/2014/main" id="{C6C33664-ACD6-44A3-95A5-32325CBC9685}"/>
              </a:ext>
            </a:extLst>
          </p:cNvPr>
          <p:cNvSpPr/>
          <p:nvPr userDrawn="1"/>
        </p:nvSpPr>
        <p:spPr>
          <a:xfrm>
            <a:off x="1" y="1620838"/>
            <a:ext cx="12192000" cy="2057400"/>
          </a:xfrm>
          <a:prstGeom prst="rect">
            <a:avLst/>
          </a:prstGeom>
          <a:solidFill>
            <a:srgbClr val="CDCDCF">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5" name="Straight Connector 14">
            <a:extLst>
              <a:ext uri="{FF2B5EF4-FFF2-40B4-BE49-F238E27FC236}">
                <a16:creationId xmlns:a16="http://schemas.microsoft.com/office/drawing/2014/main" id="{5EECCBFD-9ED3-4167-961B-65218739F1A5}"/>
              </a:ext>
            </a:extLst>
          </p:cNvPr>
          <p:cNvCxnSpPr/>
          <p:nvPr userDrawn="1"/>
        </p:nvCxnSpPr>
        <p:spPr bwMode="auto">
          <a:xfrm>
            <a:off x="-14291" y="1620838"/>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cxnSp>
        <p:nvCxnSpPr>
          <p:cNvPr id="19" name="Straight Connector 18">
            <a:extLst>
              <a:ext uri="{FF2B5EF4-FFF2-40B4-BE49-F238E27FC236}">
                <a16:creationId xmlns:a16="http://schemas.microsoft.com/office/drawing/2014/main" id="{F95A2832-7EB2-44CE-B43D-FCA9D107E325}"/>
              </a:ext>
            </a:extLst>
          </p:cNvPr>
          <p:cNvCxnSpPr/>
          <p:nvPr userDrawn="1"/>
        </p:nvCxnSpPr>
        <p:spPr bwMode="auto">
          <a:xfrm>
            <a:off x="-14291" y="3662363"/>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561975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4" cy="1103313"/>
          </a:xfrm>
          <a:prstGeom prst="rect">
            <a:avLst/>
          </a:prstGeom>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a:xfrm>
            <a:off x="604675" y="1513047"/>
            <a:ext cx="10877529" cy="4650686"/>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36089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ransition Slide">
    <p:spTree>
      <p:nvGrpSpPr>
        <p:cNvPr id="1" name=""/>
        <p:cNvGrpSpPr/>
        <p:nvPr/>
      </p:nvGrpSpPr>
      <p:grpSpPr>
        <a:xfrm>
          <a:off x="0" y="0"/>
          <a:ext cx="0" cy="0"/>
          <a:chOff x="0" y="0"/>
          <a:chExt cx="0" cy="0"/>
        </a:xfrm>
      </p:grpSpPr>
      <p:pic>
        <p:nvPicPr>
          <p:cNvPr id="3" name="Picture 2" descr="A picture containing icon&#10;&#10;Description automatically generated">
            <a:extLst>
              <a:ext uri="{FF2B5EF4-FFF2-40B4-BE49-F238E27FC236}">
                <a16:creationId xmlns:a16="http://schemas.microsoft.com/office/drawing/2014/main" id="{B418BC65-FA9C-4AD6-96A5-06C2F5B6979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38790"/>
          <a:stretch/>
        </p:blipFill>
        <p:spPr>
          <a:xfrm>
            <a:off x="9034667" y="5560297"/>
            <a:ext cx="3157333" cy="1029416"/>
          </a:xfrm>
          <a:prstGeom prst="rect">
            <a:avLst/>
          </a:prstGeom>
        </p:spPr>
      </p:pic>
      <p:sp>
        <p:nvSpPr>
          <p:cNvPr id="5" name="Title 1"/>
          <p:cNvSpPr>
            <a:spLocks noGrp="1"/>
          </p:cNvSpPr>
          <p:nvPr>
            <p:ph type="title"/>
          </p:nvPr>
        </p:nvSpPr>
        <p:spPr>
          <a:xfrm>
            <a:off x="514352" y="330201"/>
            <a:ext cx="11244149" cy="5250792"/>
          </a:xfrm>
          <a:prstGeom prst="rect">
            <a:avLst/>
          </a:prstGeom>
        </p:spPr>
        <p:txBody>
          <a:bodyPr anchorCtr="1"/>
          <a:lstStyle>
            <a:lvl1pPr algn="ctr">
              <a:defRPr sz="4000" b="1" cap="none">
                <a:solidFill>
                  <a:schemeClr val="bg2"/>
                </a:solidFill>
              </a:defRPr>
            </a:lvl1pPr>
          </a:lstStyle>
          <a:p>
            <a:r>
              <a:rPr lang="en-US"/>
              <a:t>Click to edit Master title style</a:t>
            </a:r>
            <a:endParaRPr lang="en-US" dirty="0"/>
          </a:p>
        </p:txBody>
      </p:sp>
      <p:sp>
        <p:nvSpPr>
          <p:cNvPr id="4" name="Rectangle 3">
            <a:extLst>
              <a:ext uri="{FF2B5EF4-FFF2-40B4-BE49-F238E27FC236}">
                <a16:creationId xmlns:a16="http://schemas.microsoft.com/office/drawing/2014/main" id="{CF8F8BDA-1A03-445B-A76B-525DE8317C18}"/>
              </a:ext>
            </a:extLst>
          </p:cNvPr>
          <p:cNvSpPr/>
          <p:nvPr userDrawn="1"/>
        </p:nvSpPr>
        <p:spPr>
          <a:xfrm>
            <a:off x="1" y="6590270"/>
            <a:ext cx="12192000" cy="267732"/>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8" name="Straight Connector 7">
            <a:extLst>
              <a:ext uri="{FF2B5EF4-FFF2-40B4-BE49-F238E27FC236}">
                <a16:creationId xmlns:a16="http://schemas.microsoft.com/office/drawing/2014/main" id="{0FA01F1A-8AE6-48F9-95F4-73790D6CA686}"/>
              </a:ext>
            </a:extLst>
          </p:cNvPr>
          <p:cNvCxnSpPr/>
          <p:nvPr userDrawn="1"/>
        </p:nvCxnSpPr>
        <p:spPr>
          <a:xfrm>
            <a:off x="1" y="6589713"/>
            <a:ext cx="12192000" cy="0"/>
          </a:xfrm>
          <a:prstGeom prst="line">
            <a:avLst/>
          </a:prstGeom>
          <a:ln w="19050">
            <a:solidFill>
              <a:srgbClr val="F47D5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0563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5" cy="110331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2634" y="1510730"/>
            <a:ext cx="5229570" cy="4679462"/>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449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Text and Chart">
    <p:spTree>
      <p:nvGrpSpPr>
        <p:cNvPr id="1" name=""/>
        <p:cNvGrpSpPr/>
        <p:nvPr/>
      </p:nvGrpSpPr>
      <p:grpSpPr>
        <a:xfrm>
          <a:off x="0" y="0"/>
          <a:ext cx="0" cy="0"/>
          <a:chOff x="0" y="0"/>
          <a:chExt cx="0" cy="0"/>
        </a:xfrm>
      </p:grpSpPr>
      <p:sp>
        <p:nvSpPr>
          <p:cNvPr id="9" name="Content Placeholder 3"/>
          <p:cNvSpPr>
            <a:spLocks noGrp="1"/>
          </p:cNvSpPr>
          <p:nvPr>
            <p:ph sz="half" idx="2"/>
          </p:nvPr>
        </p:nvSpPr>
        <p:spPr>
          <a:xfrm>
            <a:off x="6252634" y="1510730"/>
            <a:ext cx="5229570" cy="4665746"/>
          </a:xfrm>
          <a:prstGeom prst="rect">
            <a:avLst/>
          </a:prstGeom>
        </p:spPr>
        <p:txBody>
          <a:bodyPr/>
          <a:lstStyle>
            <a:lvl1pPr>
              <a:defRPr sz="28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a:t>Edit Master text styles</a:t>
            </a:r>
          </a:p>
        </p:txBody>
      </p:sp>
      <p:sp>
        <p:nvSpPr>
          <p:cNvPr id="10" name="Title 1"/>
          <p:cNvSpPr>
            <a:spLocks noGrp="1"/>
          </p:cNvSpPr>
          <p:nvPr>
            <p:ph type="title"/>
          </p:nvPr>
        </p:nvSpPr>
        <p:spPr>
          <a:xfrm>
            <a:off x="609759" y="238127"/>
            <a:ext cx="10872444" cy="1103313"/>
          </a:xfrm>
          <a:prstGeom prst="rect">
            <a:avLst/>
          </a:prstGeom>
        </p:spPr>
        <p:txBody>
          <a:bodyPr/>
          <a:lstStyle/>
          <a:p>
            <a:r>
              <a:rPr lang="en-US"/>
              <a:t>Click to edit Master title style</a:t>
            </a:r>
            <a:endParaRPr lang="en-US" dirty="0"/>
          </a:p>
        </p:txBody>
      </p:sp>
      <p:sp>
        <p:nvSpPr>
          <p:cNvPr id="11"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27169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1141055" cy="1103313"/>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3887619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1702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romo Slide">
    <p:spTree>
      <p:nvGrpSpPr>
        <p:cNvPr id="1" name=""/>
        <p:cNvGrpSpPr/>
        <p:nvPr/>
      </p:nvGrpSpPr>
      <p:grpSpPr>
        <a:xfrm>
          <a:off x="0" y="0"/>
          <a:ext cx="0" cy="0"/>
          <a:chOff x="0" y="0"/>
          <a:chExt cx="0" cy="0"/>
        </a:xfrm>
      </p:grpSpPr>
      <p:sp>
        <p:nvSpPr>
          <p:cNvPr id="2" name="Title 1"/>
          <p:cNvSpPr>
            <a:spLocks noGrp="1"/>
          </p:cNvSpPr>
          <p:nvPr>
            <p:ph type="title"/>
          </p:nvPr>
        </p:nvSpPr>
        <p:spPr>
          <a:xfrm>
            <a:off x="514484" y="239715"/>
            <a:ext cx="11244016" cy="1674813"/>
          </a:xfrm>
          <a:prstGeom prst="rect">
            <a:avLst/>
          </a:prstGeom>
        </p:spPr>
        <p:txBody>
          <a:bodyPr/>
          <a:lstStyle>
            <a:lvl1pPr algn="ctr">
              <a:defRPr sz="3900">
                <a:solidFill>
                  <a:schemeClr val="bg2"/>
                </a:solidFill>
              </a:defRPr>
            </a:lvl1pPr>
          </a:lstStyle>
          <a:p>
            <a:r>
              <a:rPr lang="en-US"/>
              <a:t>Click to edit Master title style</a:t>
            </a:r>
            <a:endParaRPr lang="en-US" dirty="0"/>
          </a:p>
        </p:txBody>
      </p:sp>
      <p:sp>
        <p:nvSpPr>
          <p:cNvPr id="8" name="Content Placeholder 7"/>
          <p:cNvSpPr>
            <a:spLocks noGrp="1"/>
          </p:cNvSpPr>
          <p:nvPr>
            <p:ph sz="quarter" idx="10"/>
          </p:nvPr>
        </p:nvSpPr>
        <p:spPr>
          <a:xfrm>
            <a:off x="609759" y="1895477"/>
            <a:ext cx="10872444" cy="2605717"/>
          </a:xfrm>
          <a:prstGeom prst="rect">
            <a:avLst/>
          </a:prstGeom>
        </p:spPr>
        <p:txBody>
          <a:bodyPr/>
          <a:lstStyle>
            <a:lvl1pPr marL="0" indent="0">
              <a:buFontTx/>
              <a:buNone/>
              <a:defRPr sz="2000" b="1">
                <a:solidFill>
                  <a:schemeClr val="bg2"/>
                </a:solidFill>
              </a:defRPr>
            </a:lvl1pPr>
            <a:lvl2pPr>
              <a:buFontTx/>
              <a:buNone/>
              <a:defRPr/>
            </a:lvl2pPr>
            <a:lvl3pPr>
              <a:buFontTx/>
              <a:buNone/>
              <a:defRPr/>
            </a:lvl3pPr>
            <a:lvl4pPr>
              <a:buFontTx/>
              <a:buNone/>
              <a:defRPr/>
            </a:lvl4pPr>
            <a:lvl5pPr>
              <a:buFontTx/>
              <a:buNone/>
              <a:defRPr/>
            </a:lvl5pPr>
          </a:lstStyle>
          <a:p>
            <a:pPr lvl="0"/>
            <a:r>
              <a:rPr lang="en-US" dirty="0"/>
              <a:t>Edit Master text styles</a:t>
            </a:r>
          </a:p>
        </p:txBody>
      </p:sp>
      <p:cxnSp>
        <p:nvCxnSpPr>
          <p:cNvPr id="11" name="Straight Connector 10">
            <a:extLst>
              <a:ext uri="{FF2B5EF4-FFF2-40B4-BE49-F238E27FC236}">
                <a16:creationId xmlns:a16="http://schemas.microsoft.com/office/drawing/2014/main" id="{5FB50470-EA3D-49B4-8F28-4C9C1E0D226A}"/>
              </a:ext>
            </a:extLst>
          </p:cNvPr>
          <p:cNvCxnSpPr/>
          <p:nvPr userDrawn="1"/>
        </p:nvCxnSpPr>
        <p:spPr bwMode="auto">
          <a:xfrm>
            <a:off x="-22231" y="4605619"/>
            <a:ext cx="12214231" cy="0"/>
          </a:xfrm>
          <a:prstGeom prst="line">
            <a:avLst/>
          </a:prstGeom>
          <a:ln w="28575">
            <a:solidFill>
              <a:schemeClr val="tx1">
                <a:lumMod val="75000"/>
              </a:schemeClr>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sp>
        <p:nvSpPr>
          <p:cNvPr id="14" name="Content Placeholder 9">
            <a:extLst>
              <a:ext uri="{FF2B5EF4-FFF2-40B4-BE49-F238E27FC236}">
                <a16:creationId xmlns:a16="http://schemas.microsoft.com/office/drawing/2014/main" id="{DF9EACC2-568A-498C-8601-A87328BD11D3}"/>
              </a:ext>
            </a:extLst>
          </p:cNvPr>
          <p:cNvSpPr>
            <a:spLocks noGrp="1"/>
          </p:cNvSpPr>
          <p:nvPr>
            <p:ph sz="quarter" idx="11"/>
          </p:nvPr>
        </p:nvSpPr>
        <p:spPr>
          <a:xfrm>
            <a:off x="514351" y="4856674"/>
            <a:ext cx="11283950" cy="1155939"/>
          </a:xfrm>
          <a:prstGeom prst="rect">
            <a:avLst/>
          </a:prstGeom>
        </p:spPr>
        <p:txBody>
          <a:bodyPr/>
          <a:lstStyle>
            <a:lvl1pPr>
              <a:buFontTx/>
              <a:buNone/>
              <a:defRPr sz="2400" b="1">
                <a:solidFill>
                  <a:srgbClr val="E1471D"/>
                </a:solidFill>
              </a:defRPr>
            </a:lvl1pPr>
            <a:lvl2pPr>
              <a:buFontTx/>
              <a:buNone/>
              <a:defRPr sz="2400"/>
            </a:lvl2pPr>
            <a:lvl3pPr>
              <a:buFontTx/>
              <a:buNone/>
              <a:defRPr sz="2400"/>
            </a:lvl3pPr>
            <a:lvl4pPr>
              <a:buFontTx/>
              <a:buNone/>
              <a:defRPr sz="2400"/>
            </a:lvl4pPr>
            <a:lvl5pPr>
              <a:buFontTx/>
              <a:buNone/>
              <a:defRPr sz="2400"/>
            </a:lvl5pPr>
          </a:lstStyle>
          <a:p>
            <a:pPr lvl="0"/>
            <a:r>
              <a:rPr lang="en-US" dirty="0"/>
              <a:t>Edit Master text styles</a:t>
            </a:r>
          </a:p>
        </p:txBody>
      </p:sp>
      <p:pic>
        <p:nvPicPr>
          <p:cNvPr id="10" name="Picture 9" descr="A picture containing icon&#10;&#10;Description automatically generated">
            <a:extLst>
              <a:ext uri="{FF2B5EF4-FFF2-40B4-BE49-F238E27FC236}">
                <a16:creationId xmlns:a16="http://schemas.microsoft.com/office/drawing/2014/main" id="{42E79C8A-E7C4-431E-B7EE-896656B478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38790"/>
          <a:stretch/>
        </p:blipFill>
        <p:spPr>
          <a:xfrm>
            <a:off x="9034667" y="5560297"/>
            <a:ext cx="3157333" cy="1029416"/>
          </a:xfrm>
          <a:prstGeom prst="rect">
            <a:avLst/>
          </a:prstGeom>
        </p:spPr>
      </p:pic>
      <p:sp>
        <p:nvSpPr>
          <p:cNvPr id="15" name="Rectangle 14">
            <a:extLst>
              <a:ext uri="{FF2B5EF4-FFF2-40B4-BE49-F238E27FC236}">
                <a16:creationId xmlns:a16="http://schemas.microsoft.com/office/drawing/2014/main" id="{5BBD1E00-A2D3-4202-961C-9DF3DF2683C9}"/>
              </a:ext>
            </a:extLst>
          </p:cNvPr>
          <p:cNvSpPr/>
          <p:nvPr userDrawn="1"/>
        </p:nvSpPr>
        <p:spPr>
          <a:xfrm>
            <a:off x="1" y="6590270"/>
            <a:ext cx="12192000" cy="267732"/>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16" name="Straight Connector 15">
            <a:extLst>
              <a:ext uri="{FF2B5EF4-FFF2-40B4-BE49-F238E27FC236}">
                <a16:creationId xmlns:a16="http://schemas.microsoft.com/office/drawing/2014/main" id="{7590A4E9-08A7-4826-8D90-46B546D1F341}"/>
              </a:ext>
            </a:extLst>
          </p:cNvPr>
          <p:cNvCxnSpPr/>
          <p:nvPr userDrawn="1"/>
        </p:nvCxnSpPr>
        <p:spPr>
          <a:xfrm>
            <a:off x="1" y="6589713"/>
            <a:ext cx="12192000" cy="0"/>
          </a:xfrm>
          <a:prstGeom prst="line">
            <a:avLst/>
          </a:prstGeom>
          <a:ln w="19050">
            <a:solidFill>
              <a:srgbClr val="F47D5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4996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Title Placeholder 6">
            <a:extLst>
              <a:ext uri="{FF2B5EF4-FFF2-40B4-BE49-F238E27FC236}">
                <a16:creationId xmlns:a16="http://schemas.microsoft.com/office/drawing/2014/main" id="{1FBA405B-91D7-455B-838E-7390C471CAC4}"/>
              </a:ext>
            </a:extLst>
          </p:cNvPr>
          <p:cNvSpPr>
            <a:spLocks noGrp="1"/>
          </p:cNvSpPr>
          <p:nvPr>
            <p:ph type="title"/>
          </p:nvPr>
        </p:nvSpPr>
        <p:spPr bwMode="auto">
          <a:xfrm>
            <a:off x="609759" y="238125"/>
            <a:ext cx="10872444"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7">
            <a:extLst>
              <a:ext uri="{FF2B5EF4-FFF2-40B4-BE49-F238E27FC236}">
                <a16:creationId xmlns:a16="http://schemas.microsoft.com/office/drawing/2014/main" id="{5E3FA78F-9815-470C-AAC7-65118010A9A9}"/>
              </a:ext>
            </a:extLst>
          </p:cNvPr>
          <p:cNvSpPr>
            <a:spLocks noGrp="1"/>
          </p:cNvSpPr>
          <p:nvPr>
            <p:ph type="body" idx="1"/>
          </p:nvPr>
        </p:nvSpPr>
        <p:spPr bwMode="auto">
          <a:xfrm>
            <a:off x="600231" y="1517650"/>
            <a:ext cx="10881972" cy="465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4" name="Rectangle 3">
            <a:extLst>
              <a:ext uri="{FF2B5EF4-FFF2-40B4-BE49-F238E27FC236}">
                <a16:creationId xmlns:a16="http://schemas.microsoft.com/office/drawing/2014/main" id="{2928AFCB-3188-4961-AAEE-DB4C7846ECE6}"/>
              </a:ext>
            </a:extLst>
          </p:cNvPr>
          <p:cNvSpPr/>
          <p:nvPr/>
        </p:nvSpPr>
        <p:spPr>
          <a:xfrm>
            <a:off x="1" y="1"/>
            <a:ext cx="12192000" cy="144463"/>
          </a:xfrm>
          <a:prstGeom prst="rect">
            <a:avLst/>
          </a:prstGeom>
          <a:gradFill>
            <a:gsLst>
              <a:gs pos="0">
                <a:schemeClr val="tx1"/>
              </a:gs>
              <a:gs pos="50000">
                <a:schemeClr val="tx1">
                  <a:lumMod val="50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5">
            <a:extLst>
              <a:ext uri="{FF2B5EF4-FFF2-40B4-BE49-F238E27FC236}">
                <a16:creationId xmlns:a16="http://schemas.microsoft.com/office/drawing/2014/main" id="{507A185B-7FCD-47CF-95BF-44DC96F2E8FE}"/>
              </a:ext>
            </a:extLst>
          </p:cNvPr>
          <p:cNvSpPr/>
          <p:nvPr userDrawn="1"/>
        </p:nvSpPr>
        <p:spPr>
          <a:xfrm>
            <a:off x="1" y="1"/>
            <a:ext cx="12192000" cy="144463"/>
          </a:xfrm>
          <a:prstGeom prst="rect">
            <a:avLst/>
          </a:prstGeom>
          <a:gradFill>
            <a:gsLst>
              <a:gs pos="0">
                <a:schemeClr val="tx1"/>
              </a:gs>
              <a:gs pos="50000">
                <a:schemeClr val="tx1">
                  <a:lumMod val="75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8" name="Straight Connector 7">
            <a:extLst>
              <a:ext uri="{FF2B5EF4-FFF2-40B4-BE49-F238E27FC236}">
                <a16:creationId xmlns:a16="http://schemas.microsoft.com/office/drawing/2014/main" id="{DFEB3B6D-B8AE-4726-B830-C447FAD3394B}"/>
              </a:ext>
            </a:extLst>
          </p:cNvPr>
          <p:cNvCxnSpPr/>
          <p:nvPr userDrawn="1"/>
        </p:nvCxnSpPr>
        <p:spPr>
          <a:xfrm>
            <a:off x="1" y="6745288"/>
            <a:ext cx="12192000" cy="0"/>
          </a:xfrm>
          <a:prstGeom prst="line">
            <a:avLst/>
          </a:prstGeom>
          <a:ln w="19050">
            <a:solidFill>
              <a:srgbClr val="F47D5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8680427"/>
      </p:ext>
    </p:extLst>
  </p:cSld>
  <p:clrMap bg1="dk2" tx1="lt1" bg2="dk1" tx2="lt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Lst>
  <p:txStyles>
    <p:titleStyle>
      <a:lvl1pPr algn="l" rtl="0" eaLnBrk="1" fontAlgn="base" hangingPunct="1">
        <a:spcBef>
          <a:spcPct val="0"/>
        </a:spcBef>
        <a:spcAft>
          <a:spcPct val="0"/>
        </a:spcAft>
        <a:defRPr sz="3600" b="1">
          <a:solidFill>
            <a:schemeClr val="bg2"/>
          </a:solidFill>
          <a:latin typeface="Calibri" panose="020F0502020204030204" pitchFamily="34" charset="0"/>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500" b="1">
          <a:solidFill>
            <a:schemeClr val="tx2"/>
          </a:solidFill>
          <a:latin typeface="Arial" charset="0"/>
        </a:defRPr>
      </a:lvl6pPr>
      <a:lvl7pPr marL="914400" algn="l" rtl="0" eaLnBrk="1" fontAlgn="base" hangingPunct="1">
        <a:spcBef>
          <a:spcPct val="0"/>
        </a:spcBef>
        <a:spcAft>
          <a:spcPct val="0"/>
        </a:spcAft>
        <a:defRPr sz="3500" b="1">
          <a:solidFill>
            <a:schemeClr val="tx2"/>
          </a:solidFill>
          <a:latin typeface="Arial" charset="0"/>
        </a:defRPr>
      </a:lvl7pPr>
      <a:lvl8pPr marL="1371600" algn="l" rtl="0" eaLnBrk="1" fontAlgn="base" hangingPunct="1">
        <a:spcBef>
          <a:spcPct val="0"/>
        </a:spcBef>
        <a:spcAft>
          <a:spcPct val="0"/>
        </a:spcAft>
        <a:defRPr sz="3500" b="1">
          <a:solidFill>
            <a:schemeClr val="tx2"/>
          </a:solidFill>
          <a:latin typeface="Arial" charset="0"/>
        </a:defRPr>
      </a:lvl8pPr>
      <a:lvl9pPr marL="1828800" algn="l" rtl="0" eaLnBrk="1" fontAlgn="base" hangingPunct="1">
        <a:spcBef>
          <a:spcPct val="0"/>
        </a:spcBef>
        <a:spcAft>
          <a:spcPct val="0"/>
        </a:spcAft>
        <a:defRPr sz="3500" b="1">
          <a:solidFill>
            <a:schemeClr val="tx2"/>
          </a:solidFill>
          <a:latin typeface="Arial" charset="0"/>
        </a:defRPr>
      </a:lvl9pPr>
    </p:titleStyle>
    <p:body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www.clinicaloptions.com/" TargetMode="Externa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www.clinicaloptions.com/" TargetMode="Externa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permissions@clinicaloptions.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clinicaloptions.com/" TargetMode="Externa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4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0.xml"/><Relationship Id="rId1" Type="http://schemas.openxmlformats.org/officeDocument/2006/relationships/slideLayout" Target="../slideLayouts/slideLayout2.xml"/><Relationship Id="rId5" Type="http://schemas.openxmlformats.org/officeDocument/2006/relationships/hyperlink" Target="http://www.clinicaloptions.com/" TargetMode="External"/><Relationship Id="rId4" Type="http://schemas.openxmlformats.org/officeDocument/2006/relationships/image" Target="../media/image3.png"/></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www.clinicaloptions.com/" TargetMode="External"/><Relationship Id="rId2" Type="http://schemas.openxmlformats.org/officeDocument/2006/relationships/notesSlide" Target="../notesSlides/notesSlide5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clinicaloptions.com/"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p:txBody>
          <a:bodyPr>
            <a:noAutofit/>
          </a:bodyPr>
          <a:lstStyle/>
          <a:p>
            <a:pPr lvl="0"/>
            <a:r>
              <a:rPr lang="en-US" dirty="0"/>
              <a:t>Nina Shah, MD</a:t>
            </a:r>
          </a:p>
          <a:p>
            <a:pPr lvl="0">
              <a:spcBef>
                <a:spcPct val="0"/>
              </a:spcBef>
              <a:spcAft>
                <a:spcPct val="0"/>
              </a:spcAft>
            </a:pPr>
            <a:r>
              <a:rPr lang="en-US" sz="1600" b="0" i="1" dirty="0"/>
              <a:t>Professor of Clinical Medicine</a:t>
            </a:r>
          </a:p>
          <a:p>
            <a:pPr>
              <a:spcBef>
                <a:spcPct val="0"/>
              </a:spcBef>
              <a:spcAft>
                <a:spcPct val="0"/>
              </a:spcAft>
            </a:pPr>
            <a:r>
              <a:rPr lang="en-US" sz="1600" b="0" dirty="0"/>
              <a:t>Multiple Myeloma Translational Initiative </a:t>
            </a:r>
          </a:p>
          <a:p>
            <a:pPr lvl="0">
              <a:spcBef>
                <a:spcPct val="0"/>
              </a:spcBef>
              <a:spcAft>
                <a:spcPct val="0"/>
              </a:spcAft>
            </a:pPr>
            <a:r>
              <a:rPr lang="en-US" sz="1600" b="0" dirty="0"/>
              <a:t>Division of Hematology-Oncology</a:t>
            </a:r>
          </a:p>
          <a:p>
            <a:pPr lvl="0">
              <a:spcBef>
                <a:spcPct val="0"/>
              </a:spcBef>
              <a:spcAft>
                <a:spcPct val="0"/>
              </a:spcAft>
            </a:pPr>
            <a:r>
              <a:rPr lang="en-US" sz="1600" b="0" dirty="0"/>
              <a:t>Department of Medicine</a:t>
            </a:r>
          </a:p>
          <a:p>
            <a:pPr lvl="0">
              <a:spcBef>
                <a:spcPct val="0"/>
              </a:spcBef>
              <a:spcAft>
                <a:spcPct val="0"/>
              </a:spcAft>
            </a:pPr>
            <a:r>
              <a:rPr lang="en-US" sz="1600" b="0" dirty="0"/>
              <a:t>University of California, San Francisco</a:t>
            </a:r>
          </a:p>
          <a:p>
            <a:pPr lvl="0">
              <a:spcBef>
                <a:spcPct val="0"/>
              </a:spcBef>
              <a:spcAft>
                <a:spcPct val="0"/>
              </a:spcAft>
            </a:pPr>
            <a:r>
              <a:rPr lang="en-US" sz="1600" b="0" dirty="0"/>
              <a:t>San Francisco, California</a:t>
            </a:r>
          </a:p>
        </p:txBody>
      </p:sp>
      <p:sp>
        <p:nvSpPr>
          <p:cNvPr id="4" name="Title 3"/>
          <p:cNvSpPr>
            <a:spLocks noGrp="1"/>
          </p:cNvSpPr>
          <p:nvPr>
            <p:ph type="ctrTitle"/>
          </p:nvPr>
        </p:nvSpPr>
        <p:spPr/>
        <p:txBody>
          <a:bodyPr>
            <a:noAutofit/>
          </a:bodyPr>
          <a:lstStyle/>
          <a:p>
            <a:r>
              <a:rPr lang="en-US" b="1" dirty="0"/>
              <a:t>Targeting BCMA in Multiple Myeloma: </a:t>
            </a:r>
            <a:br>
              <a:rPr lang="en-US" b="1" dirty="0"/>
            </a:br>
            <a:r>
              <a:rPr lang="en-US" b="1" dirty="0"/>
              <a:t>Evidence-Based Guidance for Current and </a:t>
            </a:r>
            <a:br>
              <a:rPr lang="en-US" b="1" dirty="0"/>
            </a:br>
            <a:r>
              <a:rPr lang="en-US" b="1" dirty="0"/>
              <a:t>Near Future Clinical Integration</a:t>
            </a:r>
            <a:endParaRPr lang="en-US" dirty="0"/>
          </a:p>
        </p:txBody>
      </p:sp>
      <p:pic>
        <p:nvPicPr>
          <p:cNvPr id="6" name="Picture 5" descr="A picture containing graphical user interface&#10;&#10;Description automatically generated">
            <a:extLst>
              <a:ext uri="{FF2B5EF4-FFF2-40B4-BE49-F238E27FC236}">
                <a16:creationId xmlns:a16="http://schemas.microsoft.com/office/drawing/2014/main" id="{670800C1-9469-46D8-9A76-1532FD1BDF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2288" y="239713"/>
            <a:ext cx="2021881" cy="1079390"/>
          </a:xfrm>
          <a:prstGeom prst="rect">
            <a:avLst/>
          </a:prstGeom>
        </p:spPr>
      </p:pic>
      <p:sp>
        <p:nvSpPr>
          <p:cNvPr id="8" name="Text Box 21">
            <a:extLst>
              <a:ext uri="{FF2B5EF4-FFF2-40B4-BE49-F238E27FC236}">
                <a16:creationId xmlns:a16="http://schemas.microsoft.com/office/drawing/2014/main" id="{BC5D09AC-52C0-4C9D-BDA7-8B0E9FBA2ADD}"/>
              </a:ext>
            </a:extLst>
          </p:cNvPr>
          <p:cNvSpPr txBox="1">
            <a:spLocks noChangeArrowheads="1"/>
          </p:cNvSpPr>
          <p:nvPr/>
        </p:nvSpPr>
        <p:spPr bwMode="auto">
          <a:xfrm>
            <a:off x="423864" y="6419460"/>
            <a:ext cx="5464175"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0" fontAlgn="base" latinLnBrk="0" hangingPunct="0">
              <a:lnSpc>
                <a:spcPct val="90000"/>
              </a:lnSpc>
              <a:spcBef>
                <a:spcPts val="1000"/>
              </a:spcBef>
              <a:spcAft>
                <a:spcPts val="700"/>
              </a:spcAft>
              <a:buClr>
                <a:srgbClr val="FEFDDE"/>
              </a:buClr>
              <a:buSzTx/>
              <a:buFont typeface="Wingdings" panose="05000000000000000000" pitchFamily="2" charset="2"/>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Supported by an educational grant from Pfizer, Inc.</a:t>
            </a:r>
          </a:p>
        </p:txBody>
      </p:sp>
    </p:spTree>
    <p:extLst>
      <p:ext uri="{BB962C8B-B14F-4D97-AF65-F5344CB8AC3E}">
        <p14:creationId xmlns:p14="http://schemas.microsoft.com/office/powerpoint/2010/main" val="1690223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3" name="Straight Connector 112">
            <a:extLst>
              <a:ext uri="{FF2B5EF4-FFF2-40B4-BE49-F238E27FC236}">
                <a16:creationId xmlns:a16="http://schemas.microsoft.com/office/drawing/2014/main" id="{84977A82-9CA0-494F-89F0-1794677255FE}"/>
              </a:ext>
            </a:extLst>
          </p:cNvPr>
          <p:cNvCxnSpPr/>
          <p:nvPr/>
        </p:nvCxnSpPr>
        <p:spPr bwMode="auto">
          <a:xfrm>
            <a:off x="957729" y="3318782"/>
            <a:ext cx="4742958" cy="0"/>
          </a:xfrm>
          <a:prstGeom prst="line">
            <a:avLst/>
          </a:prstGeom>
          <a:noFill/>
          <a:ln w="28575" cap="flat" cmpd="sng" algn="ctr">
            <a:solidFill>
              <a:schemeClr val="tx2">
                <a:lumMod val="90000"/>
              </a:schemeClr>
            </a:solidFill>
            <a:prstDash val="sysDash"/>
            <a:round/>
            <a:headEnd type="none" w="med" len="med"/>
            <a:tailEnd type="none" w="med" len="med"/>
          </a:ln>
          <a:effectLst/>
        </p:spPr>
      </p:cxnSp>
      <p:cxnSp>
        <p:nvCxnSpPr>
          <p:cNvPr id="140" name="Straight Connector 139">
            <a:extLst>
              <a:ext uri="{FF2B5EF4-FFF2-40B4-BE49-F238E27FC236}">
                <a16:creationId xmlns:a16="http://schemas.microsoft.com/office/drawing/2014/main" id="{F2A08385-1DAB-4812-9C0B-09DD79143F90}"/>
              </a:ext>
            </a:extLst>
          </p:cNvPr>
          <p:cNvCxnSpPr/>
          <p:nvPr/>
        </p:nvCxnSpPr>
        <p:spPr bwMode="auto">
          <a:xfrm>
            <a:off x="6747230" y="3247815"/>
            <a:ext cx="4742958" cy="0"/>
          </a:xfrm>
          <a:prstGeom prst="line">
            <a:avLst/>
          </a:prstGeom>
          <a:noFill/>
          <a:ln w="28575" cap="flat" cmpd="sng" algn="ctr">
            <a:solidFill>
              <a:schemeClr val="tx2">
                <a:lumMod val="90000"/>
              </a:schemeClr>
            </a:solidFill>
            <a:prstDash val="sysDash"/>
            <a:round/>
            <a:headEnd type="none" w="med" len="med"/>
            <a:tailEnd type="none" w="med" len="med"/>
          </a:ln>
          <a:effectLst/>
        </p:spPr>
      </p:cxnSp>
      <p:sp>
        <p:nvSpPr>
          <p:cNvPr id="2" name="Title 1">
            <a:extLst>
              <a:ext uri="{FF2B5EF4-FFF2-40B4-BE49-F238E27FC236}">
                <a16:creationId xmlns:a16="http://schemas.microsoft.com/office/drawing/2014/main" id="{97D0756F-7706-4679-904F-027DB89B83A6}"/>
              </a:ext>
            </a:extLst>
          </p:cNvPr>
          <p:cNvSpPr>
            <a:spLocks noGrp="1"/>
          </p:cNvSpPr>
          <p:nvPr>
            <p:ph type="title"/>
          </p:nvPr>
        </p:nvSpPr>
        <p:spPr/>
        <p:txBody>
          <a:bodyPr/>
          <a:lstStyle/>
          <a:p>
            <a:r>
              <a:rPr lang="en-US" dirty="0"/>
              <a:t>Phase II DREAMM-2: OS (ITT and by Response) at </a:t>
            </a:r>
            <a:br>
              <a:rPr lang="en-US" dirty="0"/>
            </a:br>
            <a:r>
              <a:rPr lang="en-US" dirty="0"/>
              <a:t>13 Mo of Follow-up—Belantamab Mafodotin 2.5 mg/kg</a:t>
            </a:r>
          </a:p>
        </p:txBody>
      </p:sp>
      <p:sp>
        <p:nvSpPr>
          <p:cNvPr id="10" name="Text Box 15">
            <a:extLst>
              <a:ext uri="{FF2B5EF4-FFF2-40B4-BE49-F238E27FC236}">
                <a16:creationId xmlns:a16="http://schemas.microsoft.com/office/drawing/2014/main" id="{CC377DA3-E5D9-4599-9E1A-5DF9C8C301AC}"/>
              </a:ext>
            </a:extLst>
          </p:cNvPr>
          <p:cNvSpPr txBox="1">
            <a:spLocks noChangeArrowheads="1"/>
          </p:cNvSpPr>
          <p:nvPr/>
        </p:nvSpPr>
        <p:spPr bwMode="auto">
          <a:xfrm>
            <a:off x="443231" y="639907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Lonial. Cancer 2021;127:4198.</a:t>
            </a:r>
          </a:p>
        </p:txBody>
      </p:sp>
      <p:sp>
        <p:nvSpPr>
          <p:cNvPr id="6" name="Rectangle: Diagonal Corners Rounded 5">
            <a:extLst>
              <a:ext uri="{FF2B5EF4-FFF2-40B4-BE49-F238E27FC236}">
                <a16:creationId xmlns:a16="http://schemas.microsoft.com/office/drawing/2014/main" id="{2D7A56FC-4005-4D6C-95F7-90D8C5771B09}"/>
              </a:ext>
            </a:extLst>
          </p:cNvPr>
          <p:cNvSpPr/>
          <p:nvPr/>
        </p:nvSpPr>
        <p:spPr bwMode="auto">
          <a:xfrm>
            <a:off x="2520774" y="2144493"/>
            <a:ext cx="3657515" cy="747437"/>
          </a:xfrm>
          <a:prstGeom prst="round2DiagRect">
            <a:avLst>
              <a:gd name="adj1" fmla="val 0"/>
              <a:gd name="adj2" fmla="val 0"/>
            </a:avLst>
          </a:prstGeom>
          <a:noFill/>
          <a:ln w="25400" cap="flat" cmpd="sng" algn="ctr">
            <a:noFill/>
            <a:prstDash val="solid"/>
            <a:headEnd/>
            <a:tailEnd/>
          </a:ln>
          <a:effectLst/>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lvl="0" indent="0" algn="ctr" defTabSz="914400" rtl="0" eaLnBrk="0" fontAlgn="auto" latinLnBrk="0" hangingPunct="0">
              <a:lnSpc>
                <a:spcPct val="100000"/>
              </a:lnSpc>
              <a:spcBef>
                <a:spcPts val="0"/>
              </a:spcBef>
              <a:spcAft>
                <a:spcPts val="0"/>
              </a:spcAft>
              <a:buClr>
                <a:srgbClr val="F36633"/>
              </a:buClr>
              <a:buSzTx/>
              <a:buFontTx/>
              <a:buNone/>
              <a:tabLst/>
              <a:defRPr/>
            </a:pPr>
            <a:r>
              <a:rPr kumimoji="0" lang="en-US" sz="14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Median OS (13 mo follow-up)</a:t>
            </a:r>
          </a:p>
          <a:p>
            <a:pPr marL="0" marR="0" lvl="0" indent="0" algn="ctr" defTabSz="914400" rtl="0" eaLnBrk="0" fontAlgn="auto" latinLnBrk="0" hangingPunct="0">
              <a:lnSpc>
                <a:spcPct val="100000"/>
              </a:lnSpc>
              <a:spcBef>
                <a:spcPts val="0"/>
              </a:spcBef>
              <a:spcAft>
                <a:spcPts val="0"/>
              </a:spcAft>
              <a:buClr>
                <a:srgbClr val="F36633"/>
              </a:buClr>
              <a:buSzTx/>
              <a:buFontTx/>
              <a:buNone/>
              <a:tabLst/>
              <a:defRPr/>
            </a:pPr>
            <a:r>
              <a:rPr kumimoji="0" lang="en-US" sz="14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a:t>
            </a:r>
            <a:r>
              <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13.7 mo</a:t>
            </a:r>
          </a:p>
          <a:p>
            <a:pPr marL="0" marR="0" lvl="0" indent="0" algn="ctr" defTabSz="914400" rtl="0" eaLnBrk="0" fontAlgn="auto" latinLnBrk="0" hangingPunct="0">
              <a:lnSpc>
                <a:spcPct val="100000"/>
              </a:lnSpc>
              <a:spcBef>
                <a:spcPts val="0"/>
              </a:spcBef>
              <a:spcAft>
                <a:spcPts val="0"/>
              </a:spcAft>
              <a:buClr>
                <a:srgbClr val="F36633"/>
              </a:buClr>
              <a:buSzTx/>
              <a:buFontTx/>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(95% CI: 9.9-NR)</a:t>
            </a:r>
          </a:p>
        </p:txBody>
      </p:sp>
      <p:sp>
        <p:nvSpPr>
          <p:cNvPr id="11" name="TextBox 10">
            <a:extLst>
              <a:ext uri="{FF2B5EF4-FFF2-40B4-BE49-F238E27FC236}">
                <a16:creationId xmlns:a16="http://schemas.microsoft.com/office/drawing/2014/main" id="{F6B82EC0-584A-42E1-B778-D67CE0D40A78}"/>
              </a:ext>
            </a:extLst>
          </p:cNvPr>
          <p:cNvSpPr txBox="1"/>
          <p:nvPr/>
        </p:nvSpPr>
        <p:spPr bwMode="auto">
          <a:xfrm>
            <a:off x="7635465" y="1511170"/>
            <a:ext cx="299835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Overall Survival by Response</a:t>
            </a:r>
          </a:p>
        </p:txBody>
      </p:sp>
      <p:sp>
        <p:nvSpPr>
          <p:cNvPr id="13" name="TextBox 12">
            <a:extLst>
              <a:ext uri="{FF2B5EF4-FFF2-40B4-BE49-F238E27FC236}">
                <a16:creationId xmlns:a16="http://schemas.microsoft.com/office/drawing/2014/main" id="{E8AE037B-F664-4937-9DB3-D7BBB26685F5}"/>
              </a:ext>
            </a:extLst>
          </p:cNvPr>
          <p:cNvSpPr txBox="1"/>
          <p:nvPr/>
        </p:nvSpPr>
        <p:spPr bwMode="auto">
          <a:xfrm>
            <a:off x="1546279" y="1511170"/>
            <a:ext cx="359437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Overall Survival in ITT Population </a:t>
            </a:r>
          </a:p>
        </p:txBody>
      </p:sp>
      <p:sp>
        <p:nvSpPr>
          <p:cNvPr id="3" name="Rectangle 2">
            <a:extLst>
              <a:ext uri="{FF2B5EF4-FFF2-40B4-BE49-F238E27FC236}">
                <a16:creationId xmlns:a16="http://schemas.microsoft.com/office/drawing/2014/main" id="{C7269A0B-4D2B-413F-9323-47F89B026415}"/>
              </a:ext>
            </a:extLst>
          </p:cNvPr>
          <p:cNvSpPr/>
          <p:nvPr/>
        </p:nvSpPr>
        <p:spPr bwMode="auto">
          <a:xfrm>
            <a:off x="604675" y="1341440"/>
            <a:ext cx="291246" cy="572906"/>
          </a:xfrm>
          <a:prstGeom prst="rect">
            <a:avLst/>
          </a:prstGeom>
          <a:solidFill>
            <a:schemeClr val="tx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5" name="Rectangle 14">
            <a:extLst>
              <a:ext uri="{FF2B5EF4-FFF2-40B4-BE49-F238E27FC236}">
                <a16:creationId xmlns:a16="http://schemas.microsoft.com/office/drawing/2014/main" id="{DA75A5EC-EE49-495B-A7A0-7C74057CCBC7}"/>
              </a:ext>
            </a:extLst>
          </p:cNvPr>
          <p:cNvSpPr/>
          <p:nvPr/>
        </p:nvSpPr>
        <p:spPr bwMode="auto">
          <a:xfrm>
            <a:off x="6613894" y="1423263"/>
            <a:ext cx="291246" cy="572906"/>
          </a:xfrm>
          <a:prstGeom prst="rect">
            <a:avLst/>
          </a:prstGeom>
          <a:solidFill>
            <a:schemeClr val="tx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5" name="TextBox 4">
            <a:extLst>
              <a:ext uri="{FF2B5EF4-FFF2-40B4-BE49-F238E27FC236}">
                <a16:creationId xmlns:a16="http://schemas.microsoft.com/office/drawing/2014/main" id="{AA83EDDD-AF22-4DAC-8469-4452D9B4095F}"/>
              </a:ext>
            </a:extLst>
          </p:cNvPr>
          <p:cNvSpPr txBox="1"/>
          <p:nvPr/>
        </p:nvSpPr>
        <p:spPr bwMode="auto">
          <a:xfrm rot="16200000">
            <a:off x="-344248" y="3122994"/>
            <a:ext cx="151554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Overall Survival</a:t>
            </a:r>
          </a:p>
        </p:txBody>
      </p:sp>
      <p:sp>
        <p:nvSpPr>
          <p:cNvPr id="73" name="TextBox 72">
            <a:extLst>
              <a:ext uri="{FF2B5EF4-FFF2-40B4-BE49-F238E27FC236}">
                <a16:creationId xmlns:a16="http://schemas.microsoft.com/office/drawing/2014/main" id="{9AC7DC9F-31ED-4AEA-952E-BEC6227DA008}"/>
              </a:ext>
            </a:extLst>
          </p:cNvPr>
          <p:cNvSpPr txBox="1"/>
          <p:nvPr/>
        </p:nvSpPr>
        <p:spPr bwMode="auto">
          <a:xfrm>
            <a:off x="1847106" y="4784287"/>
            <a:ext cx="288989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Time From Randomization (Mo)</a:t>
            </a:r>
          </a:p>
        </p:txBody>
      </p:sp>
      <p:grpSp>
        <p:nvGrpSpPr>
          <p:cNvPr id="79" name="Group 78">
            <a:extLst>
              <a:ext uri="{FF2B5EF4-FFF2-40B4-BE49-F238E27FC236}">
                <a16:creationId xmlns:a16="http://schemas.microsoft.com/office/drawing/2014/main" id="{516FE223-9663-4C40-81B1-89DAB44F6BB6}"/>
              </a:ext>
            </a:extLst>
          </p:cNvPr>
          <p:cNvGrpSpPr/>
          <p:nvPr/>
        </p:nvGrpSpPr>
        <p:grpSpPr>
          <a:xfrm>
            <a:off x="895370" y="5264425"/>
            <a:ext cx="4830061" cy="430887"/>
            <a:chOff x="5168257" y="5814672"/>
            <a:chExt cx="9621483" cy="430887"/>
          </a:xfrm>
        </p:grpSpPr>
        <p:sp>
          <p:nvSpPr>
            <p:cNvPr id="80" name="TextBox 79">
              <a:extLst>
                <a:ext uri="{FF2B5EF4-FFF2-40B4-BE49-F238E27FC236}">
                  <a16:creationId xmlns:a16="http://schemas.microsoft.com/office/drawing/2014/main" id="{066B2BCC-9F70-4E42-A907-3B7D655E0016}"/>
                </a:ext>
              </a:extLst>
            </p:cNvPr>
            <p:cNvSpPr txBox="1"/>
            <p:nvPr/>
          </p:nvSpPr>
          <p:spPr bwMode="auto">
            <a:xfrm>
              <a:off x="5168257" y="5814672"/>
              <a:ext cx="68398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97</a:t>
              </a:r>
              <a:b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(0)</a:t>
              </a:r>
            </a:p>
          </p:txBody>
        </p:sp>
        <p:sp>
          <p:nvSpPr>
            <p:cNvPr id="81" name="TextBox 80">
              <a:extLst>
                <a:ext uri="{FF2B5EF4-FFF2-40B4-BE49-F238E27FC236}">
                  <a16:creationId xmlns:a16="http://schemas.microsoft.com/office/drawing/2014/main" id="{44F3255F-B9D2-426D-B127-A4E8713F5533}"/>
                </a:ext>
              </a:extLst>
            </p:cNvPr>
            <p:cNvSpPr txBox="1"/>
            <p:nvPr/>
          </p:nvSpPr>
          <p:spPr bwMode="auto">
            <a:xfrm>
              <a:off x="5662680" y="5814672"/>
              <a:ext cx="68398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91</a:t>
              </a:r>
              <a:b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(5)</a:t>
              </a:r>
            </a:p>
          </p:txBody>
        </p:sp>
        <p:sp>
          <p:nvSpPr>
            <p:cNvPr id="82" name="TextBox 81">
              <a:extLst>
                <a:ext uri="{FF2B5EF4-FFF2-40B4-BE49-F238E27FC236}">
                  <a16:creationId xmlns:a16="http://schemas.microsoft.com/office/drawing/2014/main" id="{6998B89F-6092-4625-A51B-DDB1AE7735BA}"/>
                </a:ext>
              </a:extLst>
            </p:cNvPr>
            <p:cNvSpPr txBox="1"/>
            <p:nvPr/>
          </p:nvSpPr>
          <p:spPr bwMode="auto">
            <a:xfrm>
              <a:off x="6085257" y="5814672"/>
              <a:ext cx="82767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81</a:t>
              </a:r>
              <a:b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(13)</a:t>
              </a:r>
            </a:p>
          </p:txBody>
        </p:sp>
        <p:sp>
          <p:nvSpPr>
            <p:cNvPr id="83" name="TextBox 82">
              <a:extLst>
                <a:ext uri="{FF2B5EF4-FFF2-40B4-BE49-F238E27FC236}">
                  <a16:creationId xmlns:a16="http://schemas.microsoft.com/office/drawing/2014/main" id="{24BD2CE6-4BC0-4A2E-B49E-35F4CA9412B9}"/>
                </a:ext>
              </a:extLst>
            </p:cNvPr>
            <p:cNvSpPr txBox="1"/>
            <p:nvPr/>
          </p:nvSpPr>
          <p:spPr bwMode="auto">
            <a:xfrm>
              <a:off x="6584199" y="5814672"/>
              <a:ext cx="82767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77</a:t>
              </a:r>
              <a:b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(16)</a:t>
              </a:r>
            </a:p>
          </p:txBody>
        </p:sp>
        <p:sp>
          <p:nvSpPr>
            <p:cNvPr id="84" name="TextBox 83">
              <a:extLst>
                <a:ext uri="{FF2B5EF4-FFF2-40B4-BE49-F238E27FC236}">
                  <a16:creationId xmlns:a16="http://schemas.microsoft.com/office/drawing/2014/main" id="{B8B818BC-F36E-49A3-9D27-2076CFEFBF74}"/>
                </a:ext>
              </a:extLst>
            </p:cNvPr>
            <p:cNvSpPr txBox="1"/>
            <p:nvPr/>
          </p:nvSpPr>
          <p:spPr bwMode="auto">
            <a:xfrm>
              <a:off x="7069219" y="5814672"/>
              <a:ext cx="82767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71</a:t>
              </a:r>
              <a:b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(21)</a:t>
              </a:r>
            </a:p>
          </p:txBody>
        </p:sp>
        <p:sp>
          <p:nvSpPr>
            <p:cNvPr id="85" name="TextBox 84">
              <a:extLst>
                <a:ext uri="{FF2B5EF4-FFF2-40B4-BE49-F238E27FC236}">
                  <a16:creationId xmlns:a16="http://schemas.microsoft.com/office/drawing/2014/main" id="{2C0DCF60-E877-4526-9F68-385F0A955681}"/>
                </a:ext>
              </a:extLst>
            </p:cNvPr>
            <p:cNvSpPr txBox="1"/>
            <p:nvPr/>
          </p:nvSpPr>
          <p:spPr bwMode="auto">
            <a:xfrm>
              <a:off x="7564068" y="5814672"/>
              <a:ext cx="82767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67</a:t>
              </a:r>
              <a:b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(25)</a:t>
              </a:r>
            </a:p>
          </p:txBody>
        </p:sp>
        <p:sp>
          <p:nvSpPr>
            <p:cNvPr id="86" name="TextBox 85">
              <a:extLst>
                <a:ext uri="{FF2B5EF4-FFF2-40B4-BE49-F238E27FC236}">
                  <a16:creationId xmlns:a16="http://schemas.microsoft.com/office/drawing/2014/main" id="{73B3B820-2F29-41E7-B0F9-B6072B821945}"/>
                </a:ext>
              </a:extLst>
            </p:cNvPr>
            <p:cNvSpPr txBox="1"/>
            <p:nvPr/>
          </p:nvSpPr>
          <p:spPr bwMode="auto">
            <a:xfrm>
              <a:off x="8063825" y="5814672"/>
              <a:ext cx="82767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66</a:t>
              </a:r>
              <a:b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(26)</a:t>
              </a:r>
            </a:p>
          </p:txBody>
        </p:sp>
        <p:sp>
          <p:nvSpPr>
            <p:cNvPr id="87" name="TextBox 86">
              <a:extLst>
                <a:ext uri="{FF2B5EF4-FFF2-40B4-BE49-F238E27FC236}">
                  <a16:creationId xmlns:a16="http://schemas.microsoft.com/office/drawing/2014/main" id="{DCD4D9B8-08B8-4AB6-A9B3-DC5EFA131E33}"/>
                </a:ext>
              </a:extLst>
            </p:cNvPr>
            <p:cNvSpPr txBox="1"/>
            <p:nvPr/>
          </p:nvSpPr>
          <p:spPr bwMode="auto">
            <a:xfrm>
              <a:off x="8561279" y="5814672"/>
              <a:ext cx="82767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64</a:t>
              </a:r>
              <a:b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(28)</a:t>
              </a:r>
            </a:p>
          </p:txBody>
        </p:sp>
        <p:sp>
          <p:nvSpPr>
            <p:cNvPr id="88" name="TextBox 87">
              <a:extLst>
                <a:ext uri="{FF2B5EF4-FFF2-40B4-BE49-F238E27FC236}">
                  <a16:creationId xmlns:a16="http://schemas.microsoft.com/office/drawing/2014/main" id="{9CBA50C8-C997-4647-9A98-3666D5320E54}"/>
                </a:ext>
              </a:extLst>
            </p:cNvPr>
            <p:cNvSpPr txBox="1"/>
            <p:nvPr/>
          </p:nvSpPr>
          <p:spPr bwMode="auto">
            <a:xfrm>
              <a:off x="9057277" y="5814672"/>
              <a:ext cx="82767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62</a:t>
              </a:r>
              <a:b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(30)</a:t>
              </a:r>
            </a:p>
          </p:txBody>
        </p:sp>
        <p:sp>
          <p:nvSpPr>
            <p:cNvPr id="89" name="TextBox 88">
              <a:extLst>
                <a:ext uri="{FF2B5EF4-FFF2-40B4-BE49-F238E27FC236}">
                  <a16:creationId xmlns:a16="http://schemas.microsoft.com/office/drawing/2014/main" id="{B3FEA0DE-6539-41CE-B341-3F372E214C48}"/>
                </a:ext>
              </a:extLst>
            </p:cNvPr>
            <p:cNvSpPr txBox="1"/>
            <p:nvPr/>
          </p:nvSpPr>
          <p:spPr bwMode="auto">
            <a:xfrm>
              <a:off x="9553272" y="5814672"/>
              <a:ext cx="82767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59</a:t>
              </a:r>
              <a:b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(33)</a:t>
              </a:r>
            </a:p>
          </p:txBody>
        </p:sp>
        <p:sp>
          <p:nvSpPr>
            <p:cNvPr id="90" name="TextBox 89">
              <a:extLst>
                <a:ext uri="{FF2B5EF4-FFF2-40B4-BE49-F238E27FC236}">
                  <a16:creationId xmlns:a16="http://schemas.microsoft.com/office/drawing/2014/main" id="{76FFC110-FE3A-4B2F-9C04-0ACB8CDEDB1D}"/>
                </a:ext>
              </a:extLst>
            </p:cNvPr>
            <p:cNvSpPr txBox="1"/>
            <p:nvPr/>
          </p:nvSpPr>
          <p:spPr bwMode="auto">
            <a:xfrm>
              <a:off x="10051614" y="5814672"/>
              <a:ext cx="82767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55</a:t>
              </a:r>
              <a:b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(37)</a:t>
              </a:r>
            </a:p>
          </p:txBody>
        </p:sp>
        <p:sp>
          <p:nvSpPr>
            <p:cNvPr id="91" name="TextBox 90">
              <a:extLst>
                <a:ext uri="{FF2B5EF4-FFF2-40B4-BE49-F238E27FC236}">
                  <a16:creationId xmlns:a16="http://schemas.microsoft.com/office/drawing/2014/main" id="{28D6FD87-2BA0-45AF-BC40-CBA9DD71F54E}"/>
                </a:ext>
              </a:extLst>
            </p:cNvPr>
            <p:cNvSpPr txBox="1"/>
            <p:nvPr/>
          </p:nvSpPr>
          <p:spPr bwMode="auto">
            <a:xfrm>
              <a:off x="10549075" y="5814672"/>
              <a:ext cx="82767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55</a:t>
              </a:r>
              <a:b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(37)</a:t>
              </a:r>
            </a:p>
          </p:txBody>
        </p:sp>
        <p:sp>
          <p:nvSpPr>
            <p:cNvPr id="92" name="TextBox 91">
              <a:extLst>
                <a:ext uri="{FF2B5EF4-FFF2-40B4-BE49-F238E27FC236}">
                  <a16:creationId xmlns:a16="http://schemas.microsoft.com/office/drawing/2014/main" id="{B08FB3E1-3A1C-411C-A6FC-8813E5096D8C}"/>
                </a:ext>
              </a:extLst>
            </p:cNvPr>
            <p:cNvSpPr txBox="1"/>
            <p:nvPr/>
          </p:nvSpPr>
          <p:spPr bwMode="auto">
            <a:xfrm>
              <a:off x="11043198" y="5814672"/>
              <a:ext cx="82767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49</a:t>
              </a:r>
              <a:b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(39)</a:t>
              </a:r>
            </a:p>
          </p:txBody>
        </p:sp>
        <p:sp>
          <p:nvSpPr>
            <p:cNvPr id="93" name="TextBox 92">
              <a:extLst>
                <a:ext uri="{FF2B5EF4-FFF2-40B4-BE49-F238E27FC236}">
                  <a16:creationId xmlns:a16="http://schemas.microsoft.com/office/drawing/2014/main" id="{8C57E022-3C16-4CCC-8ACC-4072B2F9CEB9}"/>
                </a:ext>
              </a:extLst>
            </p:cNvPr>
            <p:cNvSpPr txBox="1"/>
            <p:nvPr/>
          </p:nvSpPr>
          <p:spPr bwMode="auto">
            <a:xfrm>
              <a:off x="11521312" y="5814672"/>
              <a:ext cx="82767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43</a:t>
              </a:r>
              <a:b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(42)</a:t>
              </a:r>
            </a:p>
          </p:txBody>
        </p:sp>
        <p:sp>
          <p:nvSpPr>
            <p:cNvPr id="94" name="TextBox 93">
              <a:extLst>
                <a:ext uri="{FF2B5EF4-FFF2-40B4-BE49-F238E27FC236}">
                  <a16:creationId xmlns:a16="http://schemas.microsoft.com/office/drawing/2014/main" id="{168BF0A2-B8E2-4BBA-8FC2-6D1FAB9D40A8}"/>
                </a:ext>
              </a:extLst>
            </p:cNvPr>
            <p:cNvSpPr txBox="1"/>
            <p:nvPr/>
          </p:nvSpPr>
          <p:spPr bwMode="auto">
            <a:xfrm>
              <a:off x="12013221" y="5814672"/>
              <a:ext cx="82767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31</a:t>
              </a:r>
              <a:b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(45)</a:t>
              </a:r>
            </a:p>
          </p:txBody>
        </p:sp>
        <p:sp>
          <p:nvSpPr>
            <p:cNvPr id="95" name="TextBox 94">
              <a:extLst>
                <a:ext uri="{FF2B5EF4-FFF2-40B4-BE49-F238E27FC236}">
                  <a16:creationId xmlns:a16="http://schemas.microsoft.com/office/drawing/2014/main" id="{BB989E64-A2E1-4E03-8721-081611982909}"/>
                </a:ext>
              </a:extLst>
            </p:cNvPr>
            <p:cNvSpPr txBox="1"/>
            <p:nvPr/>
          </p:nvSpPr>
          <p:spPr bwMode="auto">
            <a:xfrm>
              <a:off x="12533512" y="5814672"/>
              <a:ext cx="82767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22</a:t>
              </a:r>
              <a:b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(46)</a:t>
              </a:r>
            </a:p>
          </p:txBody>
        </p:sp>
        <p:sp>
          <p:nvSpPr>
            <p:cNvPr id="96" name="TextBox 95">
              <a:extLst>
                <a:ext uri="{FF2B5EF4-FFF2-40B4-BE49-F238E27FC236}">
                  <a16:creationId xmlns:a16="http://schemas.microsoft.com/office/drawing/2014/main" id="{D3B214D2-B920-4183-BA7D-EF60064ABFE1}"/>
                </a:ext>
              </a:extLst>
            </p:cNvPr>
            <p:cNvSpPr txBox="1"/>
            <p:nvPr/>
          </p:nvSpPr>
          <p:spPr bwMode="auto">
            <a:xfrm>
              <a:off x="13007207" y="5814672"/>
              <a:ext cx="82767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13</a:t>
              </a:r>
              <a:b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(46)</a:t>
              </a:r>
            </a:p>
          </p:txBody>
        </p:sp>
        <p:sp>
          <p:nvSpPr>
            <p:cNvPr id="103" name="TextBox 102">
              <a:extLst>
                <a:ext uri="{FF2B5EF4-FFF2-40B4-BE49-F238E27FC236}">
                  <a16:creationId xmlns:a16="http://schemas.microsoft.com/office/drawing/2014/main" id="{F1B686BA-6EC8-40C5-9A44-B2BF897D36D8}"/>
                </a:ext>
              </a:extLst>
            </p:cNvPr>
            <p:cNvSpPr txBox="1"/>
            <p:nvPr/>
          </p:nvSpPr>
          <p:spPr bwMode="auto">
            <a:xfrm>
              <a:off x="13494847" y="5814672"/>
              <a:ext cx="82767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6</a:t>
              </a:r>
              <a:b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(47)</a:t>
              </a:r>
            </a:p>
          </p:txBody>
        </p:sp>
        <p:sp>
          <p:nvSpPr>
            <p:cNvPr id="104" name="TextBox 103">
              <a:extLst>
                <a:ext uri="{FF2B5EF4-FFF2-40B4-BE49-F238E27FC236}">
                  <a16:creationId xmlns:a16="http://schemas.microsoft.com/office/drawing/2014/main" id="{F8FF2CEA-14FA-4AA9-A60D-B690BC45B054}"/>
                </a:ext>
              </a:extLst>
            </p:cNvPr>
            <p:cNvSpPr txBox="1"/>
            <p:nvPr/>
          </p:nvSpPr>
          <p:spPr bwMode="auto">
            <a:xfrm>
              <a:off x="13962066" y="5814672"/>
              <a:ext cx="82767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0</a:t>
              </a:r>
              <a:b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(47)</a:t>
              </a:r>
            </a:p>
          </p:txBody>
        </p:sp>
      </p:grpSp>
      <p:sp>
        <p:nvSpPr>
          <p:cNvPr id="97" name="TextBox 96">
            <a:extLst>
              <a:ext uri="{FF2B5EF4-FFF2-40B4-BE49-F238E27FC236}">
                <a16:creationId xmlns:a16="http://schemas.microsoft.com/office/drawing/2014/main" id="{F1D1EB2B-56CF-4252-B218-C14451DACA90}"/>
              </a:ext>
            </a:extLst>
          </p:cNvPr>
          <p:cNvSpPr txBox="1"/>
          <p:nvPr/>
        </p:nvSpPr>
        <p:spPr bwMode="auto">
          <a:xfrm>
            <a:off x="135468" y="5040195"/>
            <a:ext cx="302794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Patients at Risk, n (Number of Events)</a:t>
            </a:r>
          </a:p>
        </p:txBody>
      </p:sp>
      <p:sp>
        <p:nvSpPr>
          <p:cNvPr id="105" name="TextBox 104">
            <a:extLst>
              <a:ext uri="{FF2B5EF4-FFF2-40B4-BE49-F238E27FC236}">
                <a16:creationId xmlns:a16="http://schemas.microsoft.com/office/drawing/2014/main" id="{3EB82455-C5BB-4E5A-82EB-E040DF69D0B3}"/>
              </a:ext>
            </a:extLst>
          </p:cNvPr>
          <p:cNvSpPr txBox="1"/>
          <p:nvPr/>
        </p:nvSpPr>
        <p:spPr bwMode="auto">
          <a:xfrm>
            <a:off x="915151" y="3318782"/>
            <a:ext cx="132792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50% probability</a:t>
            </a:r>
          </a:p>
        </p:txBody>
      </p:sp>
      <p:grpSp>
        <p:nvGrpSpPr>
          <p:cNvPr id="115" name="Group 114">
            <a:extLst>
              <a:ext uri="{FF2B5EF4-FFF2-40B4-BE49-F238E27FC236}">
                <a16:creationId xmlns:a16="http://schemas.microsoft.com/office/drawing/2014/main" id="{724CFABD-8B81-4C7B-BA3E-8E7E4B63EED5}"/>
              </a:ext>
            </a:extLst>
          </p:cNvPr>
          <p:cNvGrpSpPr/>
          <p:nvPr/>
        </p:nvGrpSpPr>
        <p:grpSpPr>
          <a:xfrm>
            <a:off x="481771" y="1914346"/>
            <a:ext cx="5243387" cy="2988205"/>
            <a:chOff x="664653" y="1914346"/>
            <a:chExt cx="5243387" cy="2988205"/>
          </a:xfrm>
        </p:grpSpPr>
        <p:grpSp>
          <p:nvGrpSpPr>
            <p:cNvPr id="25" name="Group 24">
              <a:extLst>
                <a:ext uri="{FF2B5EF4-FFF2-40B4-BE49-F238E27FC236}">
                  <a16:creationId xmlns:a16="http://schemas.microsoft.com/office/drawing/2014/main" id="{7B98CC04-384B-493F-9102-CA641D7EA051}"/>
                </a:ext>
              </a:extLst>
            </p:cNvPr>
            <p:cNvGrpSpPr/>
            <p:nvPr/>
          </p:nvGrpSpPr>
          <p:grpSpPr>
            <a:xfrm>
              <a:off x="664653" y="1914346"/>
              <a:ext cx="444352" cy="2754842"/>
              <a:chOff x="741166" y="1359011"/>
              <a:chExt cx="444352" cy="4743709"/>
            </a:xfrm>
          </p:grpSpPr>
          <p:sp>
            <p:nvSpPr>
              <p:cNvPr id="26" name="TextBox 25">
                <a:extLst>
                  <a:ext uri="{FF2B5EF4-FFF2-40B4-BE49-F238E27FC236}">
                    <a16:creationId xmlns:a16="http://schemas.microsoft.com/office/drawing/2014/main" id="{A965312B-D2C8-4DE5-BDB1-8B82E9A07869}"/>
                  </a:ext>
                </a:extLst>
              </p:cNvPr>
              <p:cNvSpPr txBox="1"/>
              <p:nvPr/>
            </p:nvSpPr>
            <p:spPr bwMode="auto">
              <a:xfrm>
                <a:off x="896657" y="5585304"/>
                <a:ext cx="288861" cy="517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27" name="TextBox 26">
                <a:extLst>
                  <a:ext uri="{FF2B5EF4-FFF2-40B4-BE49-F238E27FC236}">
                    <a16:creationId xmlns:a16="http://schemas.microsoft.com/office/drawing/2014/main" id="{B0A54555-0AD4-40E9-B7D1-1E7981DB89A9}"/>
                  </a:ext>
                </a:extLst>
              </p:cNvPr>
              <p:cNvSpPr txBox="1"/>
              <p:nvPr/>
            </p:nvSpPr>
            <p:spPr bwMode="auto">
              <a:xfrm>
                <a:off x="741166" y="4741605"/>
                <a:ext cx="444352" cy="517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0.2</a:t>
                </a:r>
              </a:p>
            </p:txBody>
          </p:sp>
          <p:sp>
            <p:nvSpPr>
              <p:cNvPr id="28" name="TextBox 27">
                <a:extLst>
                  <a:ext uri="{FF2B5EF4-FFF2-40B4-BE49-F238E27FC236}">
                    <a16:creationId xmlns:a16="http://schemas.microsoft.com/office/drawing/2014/main" id="{AD3E9566-912E-4D8B-B941-EA7CFB04C989}"/>
                  </a:ext>
                </a:extLst>
              </p:cNvPr>
              <p:cNvSpPr txBox="1"/>
              <p:nvPr/>
            </p:nvSpPr>
            <p:spPr bwMode="auto">
              <a:xfrm>
                <a:off x="741166" y="3885317"/>
                <a:ext cx="444352" cy="517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0.4</a:t>
                </a:r>
              </a:p>
            </p:txBody>
          </p:sp>
          <p:sp>
            <p:nvSpPr>
              <p:cNvPr id="29" name="TextBox 28">
                <a:extLst>
                  <a:ext uri="{FF2B5EF4-FFF2-40B4-BE49-F238E27FC236}">
                    <a16:creationId xmlns:a16="http://schemas.microsoft.com/office/drawing/2014/main" id="{9F774DDB-E507-4350-94BD-EF9CD481CD6C}"/>
                  </a:ext>
                </a:extLst>
              </p:cNvPr>
              <p:cNvSpPr txBox="1"/>
              <p:nvPr/>
            </p:nvSpPr>
            <p:spPr bwMode="auto">
              <a:xfrm>
                <a:off x="741166" y="3041458"/>
                <a:ext cx="444352" cy="517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0.6</a:t>
                </a:r>
              </a:p>
            </p:txBody>
          </p:sp>
          <p:sp>
            <p:nvSpPr>
              <p:cNvPr id="30" name="TextBox 29">
                <a:extLst>
                  <a:ext uri="{FF2B5EF4-FFF2-40B4-BE49-F238E27FC236}">
                    <a16:creationId xmlns:a16="http://schemas.microsoft.com/office/drawing/2014/main" id="{D6D8CB81-3621-4E58-8340-F9556BCEDE70}"/>
                  </a:ext>
                </a:extLst>
              </p:cNvPr>
              <p:cNvSpPr txBox="1"/>
              <p:nvPr/>
            </p:nvSpPr>
            <p:spPr bwMode="auto">
              <a:xfrm>
                <a:off x="741166" y="2199671"/>
                <a:ext cx="444352" cy="517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0.8</a:t>
                </a:r>
              </a:p>
            </p:txBody>
          </p:sp>
          <p:sp>
            <p:nvSpPr>
              <p:cNvPr id="31" name="TextBox 30">
                <a:extLst>
                  <a:ext uri="{FF2B5EF4-FFF2-40B4-BE49-F238E27FC236}">
                    <a16:creationId xmlns:a16="http://schemas.microsoft.com/office/drawing/2014/main" id="{96EA0ADA-58D9-4C2D-B7E6-AFFEEC8BBC1A}"/>
                  </a:ext>
                </a:extLst>
              </p:cNvPr>
              <p:cNvSpPr txBox="1"/>
              <p:nvPr/>
            </p:nvSpPr>
            <p:spPr bwMode="auto">
              <a:xfrm>
                <a:off x="741166" y="1359011"/>
                <a:ext cx="444352" cy="517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a:t>
                </a:r>
              </a:p>
            </p:txBody>
          </p:sp>
        </p:grpSp>
        <p:grpSp>
          <p:nvGrpSpPr>
            <p:cNvPr id="32" name="Group 31">
              <a:extLst>
                <a:ext uri="{FF2B5EF4-FFF2-40B4-BE49-F238E27FC236}">
                  <a16:creationId xmlns:a16="http://schemas.microsoft.com/office/drawing/2014/main" id="{E51693BC-A547-438F-B76E-96E893CCA171}"/>
                </a:ext>
              </a:extLst>
            </p:cNvPr>
            <p:cNvGrpSpPr/>
            <p:nvPr/>
          </p:nvGrpSpPr>
          <p:grpSpPr>
            <a:xfrm>
              <a:off x="1033377" y="2076449"/>
              <a:ext cx="107234" cy="2450125"/>
              <a:chOff x="1185518" y="1532122"/>
              <a:chExt cx="423083" cy="4236150"/>
            </a:xfrm>
          </p:grpSpPr>
          <p:cxnSp>
            <p:nvCxnSpPr>
              <p:cNvPr id="33" name="Straight Connector 32">
                <a:extLst>
                  <a:ext uri="{FF2B5EF4-FFF2-40B4-BE49-F238E27FC236}">
                    <a16:creationId xmlns:a16="http://schemas.microsoft.com/office/drawing/2014/main" id="{2A293B0C-A141-4BDD-B040-9429CA35DE09}"/>
                  </a:ext>
                </a:extLst>
              </p:cNvPr>
              <p:cNvCxnSpPr>
                <a:cxnSpLocks/>
              </p:cNvCxnSpPr>
              <p:nvPr/>
            </p:nvCxnSpPr>
            <p:spPr bwMode="auto">
              <a:xfrm>
                <a:off x="1185518" y="2390686"/>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34" name="Straight Connector 33">
                <a:extLst>
                  <a:ext uri="{FF2B5EF4-FFF2-40B4-BE49-F238E27FC236}">
                    <a16:creationId xmlns:a16="http://schemas.microsoft.com/office/drawing/2014/main" id="{046B17C7-B2CE-4DED-A51D-00439E898789}"/>
                  </a:ext>
                </a:extLst>
              </p:cNvPr>
              <p:cNvCxnSpPr>
                <a:cxnSpLocks/>
              </p:cNvCxnSpPr>
              <p:nvPr/>
            </p:nvCxnSpPr>
            <p:spPr bwMode="auto">
              <a:xfrm>
                <a:off x="1185518" y="3234507"/>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35" name="Straight Connector 34">
                <a:extLst>
                  <a:ext uri="{FF2B5EF4-FFF2-40B4-BE49-F238E27FC236}">
                    <a16:creationId xmlns:a16="http://schemas.microsoft.com/office/drawing/2014/main" id="{B1540DC2-79CC-4BA6-B0E9-609F0FBB472F}"/>
                  </a:ext>
                </a:extLst>
              </p:cNvPr>
              <p:cNvCxnSpPr>
                <a:cxnSpLocks/>
              </p:cNvCxnSpPr>
              <p:nvPr/>
            </p:nvCxnSpPr>
            <p:spPr bwMode="auto">
              <a:xfrm>
                <a:off x="1185518" y="4076332"/>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8BE69E5D-E66F-449B-8F05-DC939CDF91E2}"/>
                  </a:ext>
                </a:extLst>
              </p:cNvPr>
              <p:cNvCxnSpPr>
                <a:cxnSpLocks/>
              </p:cNvCxnSpPr>
              <p:nvPr/>
            </p:nvCxnSpPr>
            <p:spPr bwMode="auto">
              <a:xfrm>
                <a:off x="1185518" y="4919552"/>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37" name="Straight Connector 36">
                <a:extLst>
                  <a:ext uri="{FF2B5EF4-FFF2-40B4-BE49-F238E27FC236}">
                    <a16:creationId xmlns:a16="http://schemas.microsoft.com/office/drawing/2014/main" id="{587E7008-9F23-4166-8E0A-1638F00BFE63}"/>
                  </a:ext>
                </a:extLst>
              </p:cNvPr>
              <p:cNvCxnSpPr>
                <a:cxnSpLocks/>
              </p:cNvCxnSpPr>
              <p:nvPr/>
            </p:nvCxnSpPr>
            <p:spPr bwMode="auto">
              <a:xfrm>
                <a:off x="1185518" y="5768272"/>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38" name="Straight Connector 37">
                <a:extLst>
                  <a:ext uri="{FF2B5EF4-FFF2-40B4-BE49-F238E27FC236}">
                    <a16:creationId xmlns:a16="http://schemas.microsoft.com/office/drawing/2014/main" id="{55968CAF-AAD8-4598-B249-954F0B37DAD0}"/>
                  </a:ext>
                </a:extLst>
              </p:cNvPr>
              <p:cNvCxnSpPr>
                <a:cxnSpLocks/>
              </p:cNvCxnSpPr>
              <p:nvPr/>
            </p:nvCxnSpPr>
            <p:spPr bwMode="auto">
              <a:xfrm>
                <a:off x="1185518" y="1532122"/>
                <a:ext cx="423083" cy="0"/>
              </a:xfrm>
              <a:prstGeom prst="line">
                <a:avLst/>
              </a:prstGeom>
              <a:noFill/>
              <a:ln w="28575" cap="flat" cmpd="sng" algn="ctr">
                <a:solidFill>
                  <a:schemeClr val="bg1"/>
                </a:solidFill>
                <a:prstDash val="solid"/>
                <a:round/>
                <a:headEnd type="none" w="med" len="med"/>
                <a:tailEnd type="none" w="med" len="med"/>
              </a:ln>
              <a:effectLst/>
            </p:spPr>
          </p:cxnSp>
        </p:grpSp>
        <p:grpSp>
          <p:nvGrpSpPr>
            <p:cNvPr id="39" name="Group 38">
              <a:extLst>
                <a:ext uri="{FF2B5EF4-FFF2-40B4-BE49-F238E27FC236}">
                  <a16:creationId xmlns:a16="http://schemas.microsoft.com/office/drawing/2014/main" id="{1FD54FC8-02D8-4EF1-8B15-C7F8B7367912}"/>
                </a:ext>
              </a:extLst>
            </p:cNvPr>
            <p:cNvGrpSpPr/>
            <p:nvPr/>
          </p:nvGrpSpPr>
          <p:grpSpPr>
            <a:xfrm>
              <a:off x="1166408" y="4594774"/>
              <a:ext cx="4732697" cy="307777"/>
              <a:chOff x="5312294" y="5814672"/>
              <a:chExt cx="9531398" cy="307777"/>
            </a:xfrm>
          </p:grpSpPr>
          <p:sp>
            <p:nvSpPr>
              <p:cNvPr id="40" name="TextBox 39">
                <a:extLst>
                  <a:ext uri="{FF2B5EF4-FFF2-40B4-BE49-F238E27FC236}">
                    <a16:creationId xmlns:a16="http://schemas.microsoft.com/office/drawing/2014/main" id="{8724BF47-FDF6-4455-AA12-70E313838130}"/>
                  </a:ext>
                </a:extLst>
              </p:cNvPr>
              <p:cNvSpPr txBox="1"/>
              <p:nvPr/>
            </p:nvSpPr>
            <p:spPr bwMode="auto">
              <a:xfrm>
                <a:off x="5312294" y="5814672"/>
                <a:ext cx="3959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41" name="TextBox 40">
                <a:extLst>
                  <a:ext uri="{FF2B5EF4-FFF2-40B4-BE49-F238E27FC236}">
                    <a16:creationId xmlns:a16="http://schemas.microsoft.com/office/drawing/2014/main" id="{E6C9C40E-B4FA-410A-A5E8-F1E43AAFC50C}"/>
                  </a:ext>
                </a:extLst>
              </p:cNvPr>
              <p:cNvSpPr txBox="1"/>
              <p:nvPr/>
            </p:nvSpPr>
            <p:spPr bwMode="auto">
              <a:xfrm>
                <a:off x="5806717" y="5814672"/>
                <a:ext cx="3959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a:t>
                </a:r>
              </a:p>
            </p:txBody>
          </p:sp>
          <p:sp>
            <p:nvSpPr>
              <p:cNvPr id="42" name="TextBox 41">
                <a:extLst>
                  <a:ext uri="{FF2B5EF4-FFF2-40B4-BE49-F238E27FC236}">
                    <a16:creationId xmlns:a16="http://schemas.microsoft.com/office/drawing/2014/main" id="{83F24289-7F29-4B88-A50B-A5A1BB108540}"/>
                  </a:ext>
                </a:extLst>
              </p:cNvPr>
              <p:cNvSpPr txBox="1"/>
              <p:nvPr/>
            </p:nvSpPr>
            <p:spPr bwMode="auto">
              <a:xfrm>
                <a:off x="6301140" y="5814672"/>
                <a:ext cx="3959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a:t>
                </a:r>
              </a:p>
            </p:txBody>
          </p:sp>
          <p:sp>
            <p:nvSpPr>
              <p:cNvPr id="43" name="TextBox 42">
                <a:extLst>
                  <a:ext uri="{FF2B5EF4-FFF2-40B4-BE49-F238E27FC236}">
                    <a16:creationId xmlns:a16="http://schemas.microsoft.com/office/drawing/2014/main" id="{07DC4F31-D799-46B4-971D-5F541024987E}"/>
                  </a:ext>
                </a:extLst>
              </p:cNvPr>
              <p:cNvSpPr txBox="1"/>
              <p:nvPr/>
            </p:nvSpPr>
            <p:spPr bwMode="auto">
              <a:xfrm>
                <a:off x="6800083" y="5814672"/>
                <a:ext cx="3959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a:t>
                </a:r>
              </a:p>
            </p:txBody>
          </p:sp>
          <p:sp>
            <p:nvSpPr>
              <p:cNvPr id="44" name="TextBox 43">
                <a:extLst>
                  <a:ext uri="{FF2B5EF4-FFF2-40B4-BE49-F238E27FC236}">
                    <a16:creationId xmlns:a16="http://schemas.microsoft.com/office/drawing/2014/main" id="{AB6A3B21-18A6-49CB-A319-77E1DBFF34C6}"/>
                  </a:ext>
                </a:extLst>
              </p:cNvPr>
              <p:cNvSpPr txBox="1"/>
              <p:nvPr/>
            </p:nvSpPr>
            <p:spPr bwMode="auto">
              <a:xfrm>
                <a:off x="7285103" y="5814672"/>
                <a:ext cx="3959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a:t>
                </a:r>
              </a:p>
            </p:txBody>
          </p:sp>
          <p:sp>
            <p:nvSpPr>
              <p:cNvPr id="45" name="TextBox 44">
                <a:extLst>
                  <a:ext uri="{FF2B5EF4-FFF2-40B4-BE49-F238E27FC236}">
                    <a16:creationId xmlns:a16="http://schemas.microsoft.com/office/drawing/2014/main" id="{CB6702AC-8D32-4ACD-8D05-2612D2E1B85B}"/>
                  </a:ext>
                </a:extLst>
              </p:cNvPr>
              <p:cNvSpPr txBox="1"/>
              <p:nvPr/>
            </p:nvSpPr>
            <p:spPr bwMode="auto">
              <a:xfrm>
                <a:off x="7779950" y="5814672"/>
                <a:ext cx="3959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5</a:t>
                </a:r>
              </a:p>
            </p:txBody>
          </p:sp>
          <p:sp>
            <p:nvSpPr>
              <p:cNvPr id="46" name="TextBox 45">
                <a:extLst>
                  <a:ext uri="{FF2B5EF4-FFF2-40B4-BE49-F238E27FC236}">
                    <a16:creationId xmlns:a16="http://schemas.microsoft.com/office/drawing/2014/main" id="{9A103EDD-B169-46B0-97E2-D8114C29653B}"/>
                  </a:ext>
                </a:extLst>
              </p:cNvPr>
              <p:cNvSpPr txBox="1"/>
              <p:nvPr/>
            </p:nvSpPr>
            <p:spPr bwMode="auto">
              <a:xfrm>
                <a:off x="8279707" y="5814672"/>
                <a:ext cx="3959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a:t>
                </a:r>
              </a:p>
            </p:txBody>
          </p:sp>
          <p:sp>
            <p:nvSpPr>
              <p:cNvPr id="47" name="TextBox 46">
                <a:extLst>
                  <a:ext uri="{FF2B5EF4-FFF2-40B4-BE49-F238E27FC236}">
                    <a16:creationId xmlns:a16="http://schemas.microsoft.com/office/drawing/2014/main" id="{7EF5B13A-E271-47B2-A705-A843E0011981}"/>
                  </a:ext>
                </a:extLst>
              </p:cNvPr>
              <p:cNvSpPr txBox="1"/>
              <p:nvPr/>
            </p:nvSpPr>
            <p:spPr bwMode="auto">
              <a:xfrm>
                <a:off x="8777166" y="5814672"/>
                <a:ext cx="3959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7</a:t>
                </a:r>
              </a:p>
            </p:txBody>
          </p:sp>
          <p:sp>
            <p:nvSpPr>
              <p:cNvPr id="48" name="TextBox 47">
                <a:extLst>
                  <a:ext uri="{FF2B5EF4-FFF2-40B4-BE49-F238E27FC236}">
                    <a16:creationId xmlns:a16="http://schemas.microsoft.com/office/drawing/2014/main" id="{C434A71D-3444-4E99-85A4-61D3445F091D}"/>
                  </a:ext>
                </a:extLst>
              </p:cNvPr>
              <p:cNvSpPr txBox="1"/>
              <p:nvPr/>
            </p:nvSpPr>
            <p:spPr bwMode="auto">
              <a:xfrm>
                <a:off x="9273162" y="5814672"/>
                <a:ext cx="3959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a:t>
                </a:r>
              </a:p>
            </p:txBody>
          </p:sp>
          <p:sp>
            <p:nvSpPr>
              <p:cNvPr id="49" name="TextBox 48">
                <a:extLst>
                  <a:ext uri="{FF2B5EF4-FFF2-40B4-BE49-F238E27FC236}">
                    <a16:creationId xmlns:a16="http://schemas.microsoft.com/office/drawing/2014/main" id="{A74AE9A3-6330-414B-AE23-B041D9801691}"/>
                  </a:ext>
                </a:extLst>
              </p:cNvPr>
              <p:cNvSpPr txBox="1"/>
              <p:nvPr/>
            </p:nvSpPr>
            <p:spPr bwMode="auto">
              <a:xfrm>
                <a:off x="9769158" y="5814672"/>
                <a:ext cx="3959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a:t>
                </a:r>
              </a:p>
            </p:txBody>
          </p:sp>
          <p:sp>
            <p:nvSpPr>
              <p:cNvPr id="50" name="TextBox 49">
                <a:extLst>
                  <a:ext uri="{FF2B5EF4-FFF2-40B4-BE49-F238E27FC236}">
                    <a16:creationId xmlns:a16="http://schemas.microsoft.com/office/drawing/2014/main" id="{FA5978E6-67BD-4290-8131-9D9F2AEB5CF4}"/>
                  </a:ext>
                </a:extLst>
              </p:cNvPr>
              <p:cNvSpPr txBox="1"/>
              <p:nvPr/>
            </p:nvSpPr>
            <p:spPr bwMode="auto">
              <a:xfrm>
                <a:off x="10201978" y="5814672"/>
                <a:ext cx="5269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a:t>
                </a:r>
              </a:p>
            </p:txBody>
          </p:sp>
          <p:sp>
            <p:nvSpPr>
              <p:cNvPr id="51" name="TextBox 50">
                <a:extLst>
                  <a:ext uri="{FF2B5EF4-FFF2-40B4-BE49-F238E27FC236}">
                    <a16:creationId xmlns:a16="http://schemas.microsoft.com/office/drawing/2014/main" id="{0C3E4F86-84BA-4327-ACE0-7620C3F670C7}"/>
                  </a:ext>
                </a:extLst>
              </p:cNvPr>
              <p:cNvSpPr txBox="1"/>
              <p:nvPr/>
            </p:nvSpPr>
            <p:spPr bwMode="auto">
              <a:xfrm>
                <a:off x="10699437" y="5814672"/>
                <a:ext cx="5269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11</a:t>
                </a:r>
              </a:p>
            </p:txBody>
          </p:sp>
          <p:sp>
            <p:nvSpPr>
              <p:cNvPr id="52" name="TextBox 51">
                <a:extLst>
                  <a:ext uri="{FF2B5EF4-FFF2-40B4-BE49-F238E27FC236}">
                    <a16:creationId xmlns:a16="http://schemas.microsoft.com/office/drawing/2014/main" id="{88BEA4F5-7BA4-411E-8F53-2218C29B6744}"/>
                  </a:ext>
                </a:extLst>
              </p:cNvPr>
              <p:cNvSpPr txBox="1"/>
              <p:nvPr/>
            </p:nvSpPr>
            <p:spPr bwMode="auto">
              <a:xfrm>
                <a:off x="11193560" y="5814672"/>
                <a:ext cx="5269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12</a:t>
                </a:r>
              </a:p>
            </p:txBody>
          </p:sp>
          <p:sp>
            <p:nvSpPr>
              <p:cNvPr id="53" name="TextBox 52">
                <a:extLst>
                  <a:ext uri="{FF2B5EF4-FFF2-40B4-BE49-F238E27FC236}">
                    <a16:creationId xmlns:a16="http://schemas.microsoft.com/office/drawing/2014/main" id="{C0F25CCA-557E-4BD7-8EF8-124BC2E3A65E}"/>
                  </a:ext>
                </a:extLst>
              </p:cNvPr>
              <p:cNvSpPr txBox="1"/>
              <p:nvPr/>
            </p:nvSpPr>
            <p:spPr bwMode="auto">
              <a:xfrm>
                <a:off x="11671674" y="5814672"/>
                <a:ext cx="5269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13</a:t>
                </a:r>
              </a:p>
            </p:txBody>
          </p:sp>
          <p:sp>
            <p:nvSpPr>
              <p:cNvPr id="54" name="TextBox 53">
                <a:extLst>
                  <a:ext uri="{FF2B5EF4-FFF2-40B4-BE49-F238E27FC236}">
                    <a16:creationId xmlns:a16="http://schemas.microsoft.com/office/drawing/2014/main" id="{08D77815-1525-4835-987A-8186CA8C9A4B}"/>
                  </a:ext>
                </a:extLst>
              </p:cNvPr>
              <p:cNvSpPr txBox="1"/>
              <p:nvPr/>
            </p:nvSpPr>
            <p:spPr bwMode="auto">
              <a:xfrm>
                <a:off x="12163584" y="5814672"/>
                <a:ext cx="5269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14</a:t>
                </a:r>
              </a:p>
            </p:txBody>
          </p:sp>
          <p:sp>
            <p:nvSpPr>
              <p:cNvPr id="55" name="TextBox 54">
                <a:extLst>
                  <a:ext uri="{FF2B5EF4-FFF2-40B4-BE49-F238E27FC236}">
                    <a16:creationId xmlns:a16="http://schemas.microsoft.com/office/drawing/2014/main" id="{A15135BE-66E6-4FBC-A0B3-D4DAA4465D4D}"/>
                  </a:ext>
                </a:extLst>
              </p:cNvPr>
              <p:cNvSpPr txBox="1"/>
              <p:nvPr/>
            </p:nvSpPr>
            <p:spPr bwMode="auto">
              <a:xfrm>
                <a:off x="12683873" y="5814672"/>
                <a:ext cx="5269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15</a:t>
                </a:r>
              </a:p>
            </p:txBody>
          </p:sp>
          <p:sp>
            <p:nvSpPr>
              <p:cNvPr id="56" name="TextBox 55">
                <a:extLst>
                  <a:ext uri="{FF2B5EF4-FFF2-40B4-BE49-F238E27FC236}">
                    <a16:creationId xmlns:a16="http://schemas.microsoft.com/office/drawing/2014/main" id="{39FE9505-C8C7-42A3-A8F2-E394C8671EAF}"/>
                  </a:ext>
                </a:extLst>
              </p:cNvPr>
              <p:cNvSpPr txBox="1"/>
              <p:nvPr/>
            </p:nvSpPr>
            <p:spPr bwMode="auto">
              <a:xfrm>
                <a:off x="13157569" y="5814672"/>
                <a:ext cx="5269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16</a:t>
                </a:r>
              </a:p>
            </p:txBody>
          </p:sp>
          <p:sp>
            <p:nvSpPr>
              <p:cNvPr id="98" name="TextBox 97">
                <a:extLst>
                  <a:ext uri="{FF2B5EF4-FFF2-40B4-BE49-F238E27FC236}">
                    <a16:creationId xmlns:a16="http://schemas.microsoft.com/office/drawing/2014/main" id="{A8167572-7D7A-4A6F-A53E-1FBAFEFE7F97}"/>
                  </a:ext>
                </a:extLst>
              </p:cNvPr>
              <p:cNvSpPr txBox="1"/>
              <p:nvPr/>
            </p:nvSpPr>
            <p:spPr bwMode="auto">
              <a:xfrm>
                <a:off x="13553077" y="5814672"/>
                <a:ext cx="73994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17</a:t>
                </a:r>
              </a:p>
            </p:txBody>
          </p:sp>
          <p:sp>
            <p:nvSpPr>
              <p:cNvPr id="99" name="TextBox 98">
                <a:extLst>
                  <a:ext uri="{FF2B5EF4-FFF2-40B4-BE49-F238E27FC236}">
                    <a16:creationId xmlns:a16="http://schemas.microsoft.com/office/drawing/2014/main" id="{70E5B4E3-E23E-4B06-8CAC-68AD925B89DD}"/>
                  </a:ext>
                </a:extLst>
              </p:cNvPr>
              <p:cNvSpPr txBox="1"/>
              <p:nvPr/>
            </p:nvSpPr>
            <p:spPr bwMode="auto">
              <a:xfrm>
                <a:off x="14103752" y="5814672"/>
                <a:ext cx="73994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18</a:t>
                </a:r>
              </a:p>
            </p:txBody>
          </p:sp>
        </p:grpSp>
        <p:grpSp>
          <p:nvGrpSpPr>
            <p:cNvPr id="12" name="Group 11">
              <a:extLst>
                <a:ext uri="{FF2B5EF4-FFF2-40B4-BE49-F238E27FC236}">
                  <a16:creationId xmlns:a16="http://schemas.microsoft.com/office/drawing/2014/main" id="{F0AFDBE0-FF95-46AE-B9D3-BB6DE20CEAD9}"/>
                </a:ext>
              </a:extLst>
            </p:cNvPr>
            <p:cNvGrpSpPr/>
            <p:nvPr/>
          </p:nvGrpSpPr>
          <p:grpSpPr>
            <a:xfrm>
              <a:off x="1259663" y="4572099"/>
              <a:ext cx="4439502" cy="97089"/>
              <a:chOff x="1550955" y="3726130"/>
              <a:chExt cx="6221419" cy="105835"/>
            </a:xfrm>
          </p:grpSpPr>
          <p:grpSp>
            <p:nvGrpSpPr>
              <p:cNvPr id="57" name="Group 56">
                <a:extLst>
                  <a:ext uri="{FF2B5EF4-FFF2-40B4-BE49-F238E27FC236}">
                    <a16:creationId xmlns:a16="http://schemas.microsoft.com/office/drawing/2014/main" id="{4427F6BD-E3F1-40E3-9A3E-919BBE6821DF}"/>
                  </a:ext>
                </a:extLst>
              </p:cNvPr>
              <p:cNvGrpSpPr/>
              <p:nvPr/>
            </p:nvGrpSpPr>
            <p:grpSpPr>
              <a:xfrm>
                <a:off x="1550955" y="3726130"/>
                <a:ext cx="4146178" cy="105818"/>
                <a:chOff x="5506220" y="5723864"/>
                <a:chExt cx="5950814" cy="194133"/>
              </a:xfrm>
            </p:grpSpPr>
            <p:grpSp>
              <p:nvGrpSpPr>
                <p:cNvPr id="58" name="Group 57">
                  <a:extLst>
                    <a:ext uri="{FF2B5EF4-FFF2-40B4-BE49-F238E27FC236}">
                      <a16:creationId xmlns:a16="http://schemas.microsoft.com/office/drawing/2014/main" id="{46FF8B23-E9F7-4CCF-84CE-60D868A27413}"/>
                    </a:ext>
                  </a:extLst>
                </p:cNvPr>
                <p:cNvGrpSpPr/>
                <p:nvPr/>
              </p:nvGrpSpPr>
              <p:grpSpPr>
                <a:xfrm rot="5400000">
                  <a:off x="6650194" y="4579890"/>
                  <a:ext cx="194132" cy="2482080"/>
                  <a:chOff x="1185518" y="1532122"/>
                  <a:chExt cx="423083" cy="4236150"/>
                </a:xfrm>
              </p:grpSpPr>
              <p:cxnSp>
                <p:nvCxnSpPr>
                  <p:cNvPr id="67" name="Straight Connector 66">
                    <a:extLst>
                      <a:ext uri="{FF2B5EF4-FFF2-40B4-BE49-F238E27FC236}">
                        <a16:creationId xmlns:a16="http://schemas.microsoft.com/office/drawing/2014/main" id="{97547C82-A53F-4293-8983-1F5124AD341E}"/>
                      </a:ext>
                    </a:extLst>
                  </p:cNvPr>
                  <p:cNvCxnSpPr>
                    <a:cxnSpLocks/>
                  </p:cNvCxnSpPr>
                  <p:nvPr/>
                </p:nvCxnSpPr>
                <p:spPr bwMode="auto">
                  <a:xfrm>
                    <a:off x="1185518" y="2390686"/>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14C75B83-822C-479A-897A-87348B5E306E}"/>
                      </a:ext>
                    </a:extLst>
                  </p:cNvPr>
                  <p:cNvCxnSpPr>
                    <a:cxnSpLocks/>
                  </p:cNvCxnSpPr>
                  <p:nvPr/>
                </p:nvCxnSpPr>
                <p:spPr bwMode="auto">
                  <a:xfrm>
                    <a:off x="1185518" y="3234507"/>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69" name="Straight Connector 68">
                    <a:extLst>
                      <a:ext uri="{FF2B5EF4-FFF2-40B4-BE49-F238E27FC236}">
                        <a16:creationId xmlns:a16="http://schemas.microsoft.com/office/drawing/2014/main" id="{0FA1BC55-FFD6-4DD0-AC4C-41ECBD0189D3}"/>
                      </a:ext>
                    </a:extLst>
                  </p:cNvPr>
                  <p:cNvCxnSpPr>
                    <a:cxnSpLocks/>
                  </p:cNvCxnSpPr>
                  <p:nvPr/>
                </p:nvCxnSpPr>
                <p:spPr bwMode="auto">
                  <a:xfrm>
                    <a:off x="1185518" y="4076332"/>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70" name="Straight Connector 69">
                    <a:extLst>
                      <a:ext uri="{FF2B5EF4-FFF2-40B4-BE49-F238E27FC236}">
                        <a16:creationId xmlns:a16="http://schemas.microsoft.com/office/drawing/2014/main" id="{58E5C961-2ADB-492F-810B-D34EEE076120}"/>
                      </a:ext>
                    </a:extLst>
                  </p:cNvPr>
                  <p:cNvCxnSpPr>
                    <a:cxnSpLocks/>
                  </p:cNvCxnSpPr>
                  <p:nvPr/>
                </p:nvCxnSpPr>
                <p:spPr bwMode="auto">
                  <a:xfrm>
                    <a:off x="1185518" y="4919552"/>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71" name="Straight Connector 70">
                    <a:extLst>
                      <a:ext uri="{FF2B5EF4-FFF2-40B4-BE49-F238E27FC236}">
                        <a16:creationId xmlns:a16="http://schemas.microsoft.com/office/drawing/2014/main" id="{0FC545FA-E380-48AE-AD7A-1AFF3DEEC814}"/>
                      </a:ext>
                    </a:extLst>
                  </p:cNvPr>
                  <p:cNvCxnSpPr>
                    <a:cxnSpLocks/>
                  </p:cNvCxnSpPr>
                  <p:nvPr/>
                </p:nvCxnSpPr>
                <p:spPr bwMode="auto">
                  <a:xfrm>
                    <a:off x="1185518" y="5768272"/>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72" name="Straight Connector 71">
                    <a:extLst>
                      <a:ext uri="{FF2B5EF4-FFF2-40B4-BE49-F238E27FC236}">
                        <a16:creationId xmlns:a16="http://schemas.microsoft.com/office/drawing/2014/main" id="{4CC98041-B10D-482F-B2F8-1DBD5797693D}"/>
                      </a:ext>
                    </a:extLst>
                  </p:cNvPr>
                  <p:cNvCxnSpPr>
                    <a:cxnSpLocks/>
                  </p:cNvCxnSpPr>
                  <p:nvPr/>
                </p:nvCxnSpPr>
                <p:spPr bwMode="auto">
                  <a:xfrm>
                    <a:off x="1185518" y="1532122"/>
                    <a:ext cx="423083" cy="0"/>
                  </a:xfrm>
                  <a:prstGeom prst="line">
                    <a:avLst/>
                  </a:prstGeom>
                  <a:noFill/>
                  <a:ln w="28575" cap="flat" cmpd="sng" algn="ctr">
                    <a:solidFill>
                      <a:schemeClr val="bg1"/>
                    </a:solidFill>
                    <a:prstDash val="solid"/>
                    <a:round/>
                    <a:headEnd type="none" w="med" len="med"/>
                    <a:tailEnd type="none" w="med" len="med"/>
                  </a:ln>
                  <a:effectLst/>
                </p:spPr>
              </p:cxnSp>
            </p:grpSp>
            <p:grpSp>
              <p:nvGrpSpPr>
                <p:cNvPr id="59" name="Group 58">
                  <a:extLst>
                    <a:ext uri="{FF2B5EF4-FFF2-40B4-BE49-F238E27FC236}">
                      <a16:creationId xmlns:a16="http://schemas.microsoft.com/office/drawing/2014/main" id="{0C3E84FF-32F2-4AB1-9369-A7420EF4DB25}"/>
                    </a:ext>
                  </a:extLst>
                </p:cNvPr>
                <p:cNvGrpSpPr/>
                <p:nvPr/>
              </p:nvGrpSpPr>
              <p:grpSpPr>
                <a:xfrm rot="5400000">
                  <a:off x="9871867" y="4332829"/>
                  <a:ext cx="194132" cy="2976203"/>
                  <a:chOff x="1185518" y="688805"/>
                  <a:chExt cx="423083" cy="5079467"/>
                </a:xfrm>
              </p:grpSpPr>
              <p:cxnSp>
                <p:nvCxnSpPr>
                  <p:cNvPr id="60" name="Straight Connector 59">
                    <a:extLst>
                      <a:ext uri="{FF2B5EF4-FFF2-40B4-BE49-F238E27FC236}">
                        <a16:creationId xmlns:a16="http://schemas.microsoft.com/office/drawing/2014/main" id="{D13D830D-1A45-4DFA-8023-FD88798BF628}"/>
                      </a:ext>
                    </a:extLst>
                  </p:cNvPr>
                  <p:cNvCxnSpPr>
                    <a:cxnSpLocks/>
                  </p:cNvCxnSpPr>
                  <p:nvPr/>
                </p:nvCxnSpPr>
                <p:spPr bwMode="auto">
                  <a:xfrm>
                    <a:off x="1185518" y="2390686"/>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61" name="Straight Connector 60">
                    <a:extLst>
                      <a:ext uri="{FF2B5EF4-FFF2-40B4-BE49-F238E27FC236}">
                        <a16:creationId xmlns:a16="http://schemas.microsoft.com/office/drawing/2014/main" id="{12A7F8CB-FED6-41C4-BF92-E73FAA5D9FD9}"/>
                      </a:ext>
                    </a:extLst>
                  </p:cNvPr>
                  <p:cNvCxnSpPr>
                    <a:cxnSpLocks/>
                  </p:cNvCxnSpPr>
                  <p:nvPr/>
                </p:nvCxnSpPr>
                <p:spPr bwMode="auto">
                  <a:xfrm>
                    <a:off x="1185518" y="3234507"/>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1B61C4BB-3FF0-4678-88B4-F076216C52EA}"/>
                      </a:ext>
                    </a:extLst>
                  </p:cNvPr>
                  <p:cNvCxnSpPr>
                    <a:cxnSpLocks/>
                  </p:cNvCxnSpPr>
                  <p:nvPr/>
                </p:nvCxnSpPr>
                <p:spPr bwMode="auto">
                  <a:xfrm>
                    <a:off x="1185518" y="4076332"/>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63" name="Straight Connector 62">
                    <a:extLst>
                      <a:ext uri="{FF2B5EF4-FFF2-40B4-BE49-F238E27FC236}">
                        <a16:creationId xmlns:a16="http://schemas.microsoft.com/office/drawing/2014/main" id="{9E30517F-0D57-4C64-9D90-76D7EE9DA987}"/>
                      </a:ext>
                    </a:extLst>
                  </p:cNvPr>
                  <p:cNvCxnSpPr>
                    <a:cxnSpLocks/>
                  </p:cNvCxnSpPr>
                  <p:nvPr/>
                </p:nvCxnSpPr>
                <p:spPr bwMode="auto">
                  <a:xfrm>
                    <a:off x="1185518" y="4919552"/>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64" name="Straight Connector 63">
                    <a:extLst>
                      <a:ext uri="{FF2B5EF4-FFF2-40B4-BE49-F238E27FC236}">
                        <a16:creationId xmlns:a16="http://schemas.microsoft.com/office/drawing/2014/main" id="{0B2097AA-7C8E-4C97-8DA9-475941229F7B}"/>
                      </a:ext>
                    </a:extLst>
                  </p:cNvPr>
                  <p:cNvCxnSpPr>
                    <a:cxnSpLocks/>
                  </p:cNvCxnSpPr>
                  <p:nvPr/>
                </p:nvCxnSpPr>
                <p:spPr bwMode="auto">
                  <a:xfrm>
                    <a:off x="1185518" y="5768272"/>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65" name="Straight Connector 64">
                    <a:extLst>
                      <a:ext uri="{FF2B5EF4-FFF2-40B4-BE49-F238E27FC236}">
                        <a16:creationId xmlns:a16="http://schemas.microsoft.com/office/drawing/2014/main" id="{37D192AF-7003-4D3A-8C32-BF9501C26E17}"/>
                      </a:ext>
                    </a:extLst>
                  </p:cNvPr>
                  <p:cNvCxnSpPr>
                    <a:cxnSpLocks/>
                  </p:cNvCxnSpPr>
                  <p:nvPr/>
                </p:nvCxnSpPr>
                <p:spPr bwMode="auto">
                  <a:xfrm>
                    <a:off x="1185518" y="1532122"/>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66" name="Straight Connector 65">
                    <a:extLst>
                      <a:ext uri="{FF2B5EF4-FFF2-40B4-BE49-F238E27FC236}">
                        <a16:creationId xmlns:a16="http://schemas.microsoft.com/office/drawing/2014/main" id="{8F035D18-4414-4F04-8656-3B4B8167A39F}"/>
                      </a:ext>
                    </a:extLst>
                  </p:cNvPr>
                  <p:cNvCxnSpPr>
                    <a:cxnSpLocks/>
                  </p:cNvCxnSpPr>
                  <p:nvPr/>
                </p:nvCxnSpPr>
                <p:spPr bwMode="auto">
                  <a:xfrm>
                    <a:off x="1185518" y="688805"/>
                    <a:ext cx="423083" cy="0"/>
                  </a:xfrm>
                  <a:prstGeom prst="line">
                    <a:avLst/>
                  </a:prstGeom>
                  <a:noFill/>
                  <a:ln w="28575" cap="flat" cmpd="sng" algn="ctr">
                    <a:solidFill>
                      <a:schemeClr val="bg1"/>
                    </a:solidFill>
                    <a:prstDash val="solid"/>
                    <a:round/>
                    <a:headEnd type="none" w="med" len="med"/>
                    <a:tailEnd type="none" w="med" len="med"/>
                  </a:ln>
                  <a:effectLst/>
                </p:spPr>
              </p:cxnSp>
            </p:grpSp>
          </p:grpSp>
          <p:grpSp>
            <p:nvGrpSpPr>
              <p:cNvPr id="74" name="Group 73">
                <a:extLst>
                  <a:ext uri="{FF2B5EF4-FFF2-40B4-BE49-F238E27FC236}">
                    <a16:creationId xmlns:a16="http://schemas.microsoft.com/office/drawing/2014/main" id="{A370ED26-4040-4CBD-BC0F-BAED314D1F5B}"/>
                  </a:ext>
                </a:extLst>
              </p:cNvPr>
              <p:cNvGrpSpPr/>
              <p:nvPr/>
            </p:nvGrpSpPr>
            <p:grpSpPr>
              <a:xfrm rot="5400000">
                <a:off x="6852968" y="2912559"/>
                <a:ext cx="105820" cy="1732992"/>
                <a:chOff x="1185518" y="1523245"/>
                <a:chExt cx="423088" cy="4245027"/>
              </a:xfrm>
            </p:grpSpPr>
            <p:cxnSp>
              <p:nvCxnSpPr>
                <p:cNvPr id="75" name="Straight Connector 74">
                  <a:extLst>
                    <a:ext uri="{FF2B5EF4-FFF2-40B4-BE49-F238E27FC236}">
                      <a16:creationId xmlns:a16="http://schemas.microsoft.com/office/drawing/2014/main" id="{405138BB-F55E-44FE-9A9F-73FB9CBA17F2}"/>
                    </a:ext>
                  </a:extLst>
                </p:cNvPr>
                <p:cNvCxnSpPr>
                  <a:cxnSpLocks/>
                </p:cNvCxnSpPr>
                <p:nvPr/>
              </p:nvCxnSpPr>
              <p:spPr bwMode="auto">
                <a:xfrm>
                  <a:off x="1185518" y="3234507"/>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76" name="Straight Connector 75">
                  <a:extLst>
                    <a:ext uri="{FF2B5EF4-FFF2-40B4-BE49-F238E27FC236}">
                      <a16:creationId xmlns:a16="http://schemas.microsoft.com/office/drawing/2014/main" id="{BE068559-D2A7-4EDC-8E6C-BBF25E3F0017}"/>
                    </a:ext>
                  </a:extLst>
                </p:cNvPr>
                <p:cNvCxnSpPr>
                  <a:cxnSpLocks/>
                </p:cNvCxnSpPr>
                <p:nvPr/>
              </p:nvCxnSpPr>
              <p:spPr bwMode="auto">
                <a:xfrm>
                  <a:off x="1185518" y="4076332"/>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77" name="Straight Connector 76">
                  <a:extLst>
                    <a:ext uri="{FF2B5EF4-FFF2-40B4-BE49-F238E27FC236}">
                      <a16:creationId xmlns:a16="http://schemas.microsoft.com/office/drawing/2014/main" id="{9802DDD6-390B-4270-9667-E05A8B9FADE1}"/>
                    </a:ext>
                  </a:extLst>
                </p:cNvPr>
                <p:cNvCxnSpPr>
                  <a:cxnSpLocks/>
                </p:cNvCxnSpPr>
                <p:nvPr/>
              </p:nvCxnSpPr>
              <p:spPr bwMode="auto">
                <a:xfrm>
                  <a:off x="1185518" y="4919552"/>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78" name="Straight Connector 77">
                  <a:extLst>
                    <a:ext uri="{FF2B5EF4-FFF2-40B4-BE49-F238E27FC236}">
                      <a16:creationId xmlns:a16="http://schemas.microsoft.com/office/drawing/2014/main" id="{4D3359DD-A018-4A31-8A75-DF1E0CD0F562}"/>
                    </a:ext>
                  </a:extLst>
                </p:cNvPr>
                <p:cNvCxnSpPr>
                  <a:cxnSpLocks/>
                </p:cNvCxnSpPr>
                <p:nvPr/>
              </p:nvCxnSpPr>
              <p:spPr bwMode="auto">
                <a:xfrm>
                  <a:off x="1185518" y="5768272"/>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101" name="Straight Connector 100">
                  <a:extLst>
                    <a:ext uri="{FF2B5EF4-FFF2-40B4-BE49-F238E27FC236}">
                      <a16:creationId xmlns:a16="http://schemas.microsoft.com/office/drawing/2014/main" id="{FF50AA48-B16E-412A-AA6F-2B13B39E63E7}"/>
                    </a:ext>
                  </a:extLst>
                </p:cNvPr>
                <p:cNvCxnSpPr>
                  <a:cxnSpLocks/>
                </p:cNvCxnSpPr>
                <p:nvPr/>
              </p:nvCxnSpPr>
              <p:spPr bwMode="auto">
                <a:xfrm>
                  <a:off x="1185520" y="2362594"/>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102" name="Straight Connector 101">
                  <a:extLst>
                    <a:ext uri="{FF2B5EF4-FFF2-40B4-BE49-F238E27FC236}">
                      <a16:creationId xmlns:a16="http://schemas.microsoft.com/office/drawing/2014/main" id="{4BBE14EA-9F1C-4028-B668-F74427EA2E37}"/>
                    </a:ext>
                  </a:extLst>
                </p:cNvPr>
                <p:cNvCxnSpPr>
                  <a:cxnSpLocks/>
                </p:cNvCxnSpPr>
                <p:nvPr/>
              </p:nvCxnSpPr>
              <p:spPr bwMode="auto">
                <a:xfrm>
                  <a:off x="1185524" y="1523245"/>
                  <a:ext cx="423082" cy="0"/>
                </a:xfrm>
                <a:prstGeom prst="line">
                  <a:avLst/>
                </a:prstGeom>
                <a:noFill/>
                <a:ln w="28575" cap="flat" cmpd="sng" algn="ctr">
                  <a:solidFill>
                    <a:schemeClr val="bg1"/>
                  </a:solidFill>
                  <a:prstDash val="solid"/>
                  <a:round/>
                  <a:headEnd type="none" w="med" len="med"/>
                  <a:tailEnd type="none" w="med" len="med"/>
                </a:ln>
                <a:effectLst/>
              </p:spPr>
            </p:cxnSp>
          </p:grpSp>
        </p:grpSp>
        <p:sp>
          <p:nvSpPr>
            <p:cNvPr id="114" name="Freeform: Shape 113">
              <a:extLst>
                <a:ext uri="{FF2B5EF4-FFF2-40B4-BE49-F238E27FC236}">
                  <a16:creationId xmlns:a16="http://schemas.microsoft.com/office/drawing/2014/main" id="{FC5DC782-F25F-4CAB-9BE9-52D74D5D9546}"/>
                </a:ext>
              </a:extLst>
            </p:cNvPr>
            <p:cNvSpPr/>
            <p:nvPr/>
          </p:nvSpPr>
          <p:spPr bwMode="auto">
            <a:xfrm>
              <a:off x="1132840" y="2067560"/>
              <a:ext cx="4775200" cy="2514600"/>
            </a:xfrm>
            <a:custGeom>
              <a:avLst/>
              <a:gdLst>
                <a:gd name="connsiteX0" fmla="*/ 0 w 4775200"/>
                <a:gd name="connsiteY0" fmla="*/ 0 h 2514600"/>
                <a:gd name="connsiteX1" fmla="*/ 0 w 4775200"/>
                <a:gd name="connsiteY1" fmla="*/ 2514600 h 2514600"/>
                <a:gd name="connsiteX2" fmla="*/ 4775200 w 4775200"/>
                <a:gd name="connsiteY2" fmla="*/ 2514600 h 2514600"/>
              </a:gdLst>
              <a:ahLst/>
              <a:cxnLst>
                <a:cxn ang="0">
                  <a:pos x="connsiteX0" y="connsiteY0"/>
                </a:cxn>
                <a:cxn ang="0">
                  <a:pos x="connsiteX1" y="connsiteY1"/>
                </a:cxn>
                <a:cxn ang="0">
                  <a:pos x="connsiteX2" y="connsiteY2"/>
                </a:cxn>
              </a:cxnLst>
              <a:rect l="l" t="t" r="r" b="b"/>
              <a:pathLst>
                <a:path w="4775200" h="2514600">
                  <a:moveTo>
                    <a:pt x="0" y="0"/>
                  </a:moveTo>
                  <a:lnTo>
                    <a:pt x="0" y="2514600"/>
                  </a:lnTo>
                  <a:lnTo>
                    <a:pt x="4775200" y="2514600"/>
                  </a:lnTo>
                </a:path>
              </a:pathLst>
            </a:custGeom>
            <a:noFill/>
            <a:ln w="285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grpSp>
      <p:sp>
        <p:nvSpPr>
          <p:cNvPr id="117" name="TextBox 116">
            <a:extLst>
              <a:ext uri="{FF2B5EF4-FFF2-40B4-BE49-F238E27FC236}">
                <a16:creationId xmlns:a16="http://schemas.microsoft.com/office/drawing/2014/main" id="{5ED7D8F1-985B-4A45-A89A-C35D0FB7B2C8}"/>
              </a:ext>
            </a:extLst>
          </p:cNvPr>
          <p:cNvSpPr txBox="1"/>
          <p:nvPr/>
        </p:nvSpPr>
        <p:spPr bwMode="auto">
          <a:xfrm rot="16200000">
            <a:off x="5099734" y="3082781"/>
            <a:ext cx="222212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Overall Survival</a:t>
            </a:r>
          </a:p>
        </p:txBody>
      </p:sp>
      <p:sp>
        <p:nvSpPr>
          <p:cNvPr id="118" name="TextBox 117">
            <a:extLst>
              <a:ext uri="{FF2B5EF4-FFF2-40B4-BE49-F238E27FC236}">
                <a16:creationId xmlns:a16="http://schemas.microsoft.com/office/drawing/2014/main" id="{80CC4D47-15FF-41F0-BB19-06C40A46F337}"/>
              </a:ext>
            </a:extLst>
          </p:cNvPr>
          <p:cNvSpPr txBox="1"/>
          <p:nvPr/>
        </p:nvSpPr>
        <p:spPr bwMode="auto">
          <a:xfrm>
            <a:off x="7644378" y="4546003"/>
            <a:ext cx="288989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Time From Randomization (Mo)</a:t>
            </a:r>
          </a:p>
        </p:txBody>
      </p:sp>
      <p:sp>
        <p:nvSpPr>
          <p:cNvPr id="139" name="TextBox 138">
            <a:extLst>
              <a:ext uri="{FF2B5EF4-FFF2-40B4-BE49-F238E27FC236}">
                <a16:creationId xmlns:a16="http://schemas.microsoft.com/office/drawing/2014/main" id="{FCFEA610-6316-4A06-8882-EB9CCDE9A4CE}"/>
              </a:ext>
            </a:extLst>
          </p:cNvPr>
          <p:cNvSpPr txBox="1"/>
          <p:nvPr/>
        </p:nvSpPr>
        <p:spPr bwMode="auto">
          <a:xfrm>
            <a:off x="6044149" y="4739902"/>
            <a:ext cx="280512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lang="en-US" sz="1400" b="1" dirty="0">
                <a:solidFill>
                  <a:srgbClr val="000000"/>
                </a:solidFill>
                <a:latin typeface="Calibri" panose="020F0502020204030204" pitchFamily="34" charset="0"/>
              </a:rPr>
              <a:t>Patients</a:t>
            </a: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Risk (Number of Events)</a:t>
            </a:r>
          </a:p>
        </p:txBody>
      </p:sp>
      <p:grpSp>
        <p:nvGrpSpPr>
          <p:cNvPr id="141" name="Group 140">
            <a:extLst>
              <a:ext uri="{FF2B5EF4-FFF2-40B4-BE49-F238E27FC236}">
                <a16:creationId xmlns:a16="http://schemas.microsoft.com/office/drawing/2014/main" id="{769773AA-1412-45E7-9801-2A8843F813CF}"/>
              </a:ext>
            </a:extLst>
          </p:cNvPr>
          <p:cNvGrpSpPr/>
          <p:nvPr/>
        </p:nvGrpSpPr>
        <p:grpSpPr>
          <a:xfrm>
            <a:off x="6279043" y="2001745"/>
            <a:ext cx="5243387" cy="2644964"/>
            <a:chOff x="664653" y="1914346"/>
            <a:chExt cx="5243387" cy="2988205"/>
          </a:xfrm>
        </p:grpSpPr>
        <p:grpSp>
          <p:nvGrpSpPr>
            <p:cNvPr id="142" name="Group 141">
              <a:extLst>
                <a:ext uri="{FF2B5EF4-FFF2-40B4-BE49-F238E27FC236}">
                  <a16:creationId xmlns:a16="http://schemas.microsoft.com/office/drawing/2014/main" id="{659560DE-86BE-4122-969E-0D675438065F}"/>
                </a:ext>
              </a:extLst>
            </p:cNvPr>
            <p:cNvGrpSpPr/>
            <p:nvPr/>
          </p:nvGrpSpPr>
          <p:grpSpPr>
            <a:xfrm>
              <a:off x="664653" y="1914346"/>
              <a:ext cx="444352" cy="2754842"/>
              <a:chOff x="741166" y="1359011"/>
              <a:chExt cx="444352" cy="4743709"/>
            </a:xfrm>
          </p:grpSpPr>
          <p:sp>
            <p:nvSpPr>
              <p:cNvPr id="195" name="TextBox 194">
                <a:extLst>
                  <a:ext uri="{FF2B5EF4-FFF2-40B4-BE49-F238E27FC236}">
                    <a16:creationId xmlns:a16="http://schemas.microsoft.com/office/drawing/2014/main" id="{4A21D87B-6F89-4CE6-90CC-E8A36C5A3B9E}"/>
                  </a:ext>
                </a:extLst>
              </p:cNvPr>
              <p:cNvSpPr txBox="1"/>
              <p:nvPr/>
            </p:nvSpPr>
            <p:spPr bwMode="auto">
              <a:xfrm>
                <a:off x="896657" y="5585304"/>
                <a:ext cx="288861" cy="517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196" name="TextBox 195">
                <a:extLst>
                  <a:ext uri="{FF2B5EF4-FFF2-40B4-BE49-F238E27FC236}">
                    <a16:creationId xmlns:a16="http://schemas.microsoft.com/office/drawing/2014/main" id="{72C07E87-B416-47C1-8A44-561A0C613983}"/>
                  </a:ext>
                </a:extLst>
              </p:cNvPr>
              <p:cNvSpPr txBox="1"/>
              <p:nvPr/>
            </p:nvSpPr>
            <p:spPr bwMode="auto">
              <a:xfrm>
                <a:off x="741166" y="4741605"/>
                <a:ext cx="444352" cy="517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0.2</a:t>
                </a:r>
              </a:p>
            </p:txBody>
          </p:sp>
          <p:sp>
            <p:nvSpPr>
              <p:cNvPr id="197" name="TextBox 196">
                <a:extLst>
                  <a:ext uri="{FF2B5EF4-FFF2-40B4-BE49-F238E27FC236}">
                    <a16:creationId xmlns:a16="http://schemas.microsoft.com/office/drawing/2014/main" id="{D676C460-A2A6-4426-9062-36A2AA262E8F}"/>
                  </a:ext>
                </a:extLst>
              </p:cNvPr>
              <p:cNvSpPr txBox="1"/>
              <p:nvPr/>
            </p:nvSpPr>
            <p:spPr bwMode="auto">
              <a:xfrm>
                <a:off x="741166" y="3885317"/>
                <a:ext cx="444352" cy="517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0.4</a:t>
                </a:r>
              </a:p>
            </p:txBody>
          </p:sp>
          <p:sp>
            <p:nvSpPr>
              <p:cNvPr id="198" name="TextBox 197">
                <a:extLst>
                  <a:ext uri="{FF2B5EF4-FFF2-40B4-BE49-F238E27FC236}">
                    <a16:creationId xmlns:a16="http://schemas.microsoft.com/office/drawing/2014/main" id="{AF36C179-9F3D-4B97-99A9-86507E6C4C9D}"/>
                  </a:ext>
                </a:extLst>
              </p:cNvPr>
              <p:cNvSpPr txBox="1"/>
              <p:nvPr/>
            </p:nvSpPr>
            <p:spPr bwMode="auto">
              <a:xfrm>
                <a:off x="741166" y="3041458"/>
                <a:ext cx="444352" cy="517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0.6</a:t>
                </a:r>
              </a:p>
            </p:txBody>
          </p:sp>
          <p:sp>
            <p:nvSpPr>
              <p:cNvPr id="199" name="TextBox 198">
                <a:extLst>
                  <a:ext uri="{FF2B5EF4-FFF2-40B4-BE49-F238E27FC236}">
                    <a16:creationId xmlns:a16="http://schemas.microsoft.com/office/drawing/2014/main" id="{EF291F5B-BD47-453A-856D-BEF4BBBB80B7}"/>
                  </a:ext>
                </a:extLst>
              </p:cNvPr>
              <p:cNvSpPr txBox="1"/>
              <p:nvPr/>
            </p:nvSpPr>
            <p:spPr bwMode="auto">
              <a:xfrm>
                <a:off x="741166" y="2199671"/>
                <a:ext cx="444352" cy="517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0.8</a:t>
                </a:r>
              </a:p>
            </p:txBody>
          </p:sp>
          <p:sp>
            <p:nvSpPr>
              <p:cNvPr id="200" name="TextBox 199">
                <a:extLst>
                  <a:ext uri="{FF2B5EF4-FFF2-40B4-BE49-F238E27FC236}">
                    <a16:creationId xmlns:a16="http://schemas.microsoft.com/office/drawing/2014/main" id="{614E44B2-880F-46FE-9CBF-D5A94A6482CB}"/>
                  </a:ext>
                </a:extLst>
              </p:cNvPr>
              <p:cNvSpPr txBox="1"/>
              <p:nvPr/>
            </p:nvSpPr>
            <p:spPr bwMode="auto">
              <a:xfrm>
                <a:off x="741166" y="1359011"/>
                <a:ext cx="444352" cy="517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a:t>
                </a:r>
              </a:p>
            </p:txBody>
          </p:sp>
        </p:grpSp>
        <p:grpSp>
          <p:nvGrpSpPr>
            <p:cNvPr id="143" name="Group 142">
              <a:extLst>
                <a:ext uri="{FF2B5EF4-FFF2-40B4-BE49-F238E27FC236}">
                  <a16:creationId xmlns:a16="http://schemas.microsoft.com/office/drawing/2014/main" id="{362F72CC-0E1B-4A55-B986-30C484041C3D}"/>
                </a:ext>
              </a:extLst>
            </p:cNvPr>
            <p:cNvGrpSpPr/>
            <p:nvPr/>
          </p:nvGrpSpPr>
          <p:grpSpPr>
            <a:xfrm>
              <a:off x="1033377" y="2076449"/>
              <a:ext cx="107234" cy="2450125"/>
              <a:chOff x="1185518" y="1532122"/>
              <a:chExt cx="423083" cy="4236150"/>
            </a:xfrm>
          </p:grpSpPr>
          <p:cxnSp>
            <p:nvCxnSpPr>
              <p:cNvPr id="189" name="Straight Connector 188">
                <a:extLst>
                  <a:ext uri="{FF2B5EF4-FFF2-40B4-BE49-F238E27FC236}">
                    <a16:creationId xmlns:a16="http://schemas.microsoft.com/office/drawing/2014/main" id="{F799DF76-EEF6-427A-93E9-B52366AFD14B}"/>
                  </a:ext>
                </a:extLst>
              </p:cNvPr>
              <p:cNvCxnSpPr>
                <a:cxnSpLocks/>
              </p:cNvCxnSpPr>
              <p:nvPr/>
            </p:nvCxnSpPr>
            <p:spPr bwMode="auto">
              <a:xfrm>
                <a:off x="1185518" y="2390686"/>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190" name="Straight Connector 189">
                <a:extLst>
                  <a:ext uri="{FF2B5EF4-FFF2-40B4-BE49-F238E27FC236}">
                    <a16:creationId xmlns:a16="http://schemas.microsoft.com/office/drawing/2014/main" id="{23D04007-F952-4F54-B7A3-DC87ED8ABA6E}"/>
                  </a:ext>
                </a:extLst>
              </p:cNvPr>
              <p:cNvCxnSpPr>
                <a:cxnSpLocks/>
              </p:cNvCxnSpPr>
              <p:nvPr/>
            </p:nvCxnSpPr>
            <p:spPr bwMode="auto">
              <a:xfrm>
                <a:off x="1185518" y="3234507"/>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191" name="Straight Connector 190">
                <a:extLst>
                  <a:ext uri="{FF2B5EF4-FFF2-40B4-BE49-F238E27FC236}">
                    <a16:creationId xmlns:a16="http://schemas.microsoft.com/office/drawing/2014/main" id="{B4030FE7-1535-4D41-8BEF-E82133BCBED3}"/>
                  </a:ext>
                </a:extLst>
              </p:cNvPr>
              <p:cNvCxnSpPr>
                <a:cxnSpLocks/>
              </p:cNvCxnSpPr>
              <p:nvPr/>
            </p:nvCxnSpPr>
            <p:spPr bwMode="auto">
              <a:xfrm>
                <a:off x="1185518" y="4076332"/>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192" name="Straight Connector 191">
                <a:extLst>
                  <a:ext uri="{FF2B5EF4-FFF2-40B4-BE49-F238E27FC236}">
                    <a16:creationId xmlns:a16="http://schemas.microsoft.com/office/drawing/2014/main" id="{28E376A9-60C1-4314-89FC-3E2B62C65CED}"/>
                  </a:ext>
                </a:extLst>
              </p:cNvPr>
              <p:cNvCxnSpPr>
                <a:cxnSpLocks/>
              </p:cNvCxnSpPr>
              <p:nvPr/>
            </p:nvCxnSpPr>
            <p:spPr bwMode="auto">
              <a:xfrm>
                <a:off x="1185518" y="4919552"/>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193" name="Straight Connector 192">
                <a:extLst>
                  <a:ext uri="{FF2B5EF4-FFF2-40B4-BE49-F238E27FC236}">
                    <a16:creationId xmlns:a16="http://schemas.microsoft.com/office/drawing/2014/main" id="{C2CBDC4B-A5E3-4333-B9F8-5AFC02ED00D2}"/>
                  </a:ext>
                </a:extLst>
              </p:cNvPr>
              <p:cNvCxnSpPr>
                <a:cxnSpLocks/>
              </p:cNvCxnSpPr>
              <p:nvPr/>
            </p:nvCxnSpPr>
            <p:spPr bwMode="auto">
              <a:xfrm>
                <a:off x="1185518" y="5768272"/>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194" name="Straight Connector 193">
                <a:extLst>
                  <a:ext uri="{FF2B5EF4-FFF2-40B4-BE49-F238E27FC236}">
                    <a16:creationId xmlns:a16="http://schemas.microsoft.com/office/drawing/2014/main" id="{9AB67009-A270-4493-9F3D-D74E202CED43}"/>
                  </a:ext>
                </a:extLst>
              </p:cNvPr>
              <p:cNvCxnSpPr>
                <a:cxnSpLocks/>
              </p:cNvCxnSpPr>
              <p:nvPr/>
            </p:nvCxnSpPr>
            <p:spPr bwMode="auto">
              <a:xfrm>
                <a:off x="1185518" y="1532122"/>
                <a:ext cx="423083" cy="0"/>
              </a:xfrm>
              <a:prstGeom prst="line">
                <a:avLst/>
              </a:prstGeom>
              <a:noFill/>
              <a:ln w="28575" cap="flat" cmpd="sng" algn="ctr">
                <a:solidFill>
                  <a:schemeClr val="bg1"/>
                </a:solidFill>
                <a:prstDash val="solid"/>
                <a:round/>
                <a:headEnd type="none" w="med" len="med"/>
                <a:tailEnd type="none" w="med" len="med"/>
              </a:ln>
              <a:effectLst/>
            </p:spPr>
          </p:cxnSp>
        </p:grpSp>
        <p:grpSp>
          <p:nvGrpSpPr>
            <p:cNvPr id="144" name="Group 143">
              <a:extLst>
                <a:ext uri="{FF2B5EF4-FFF2-40B4-BE49-F238E27FC236}">
                  <a16:creationId xmlns:a16="http://schemas.microsoft.com/office/drawing/2014/main" id="{B37D8355-7CEE-4EA1-B300-CBE8B647D5A6}"/>
                </a:ext>
              </a:extLst>
            </p:cNvPr>
            <p:cNvGrpSpPr/>
            <p:nvPr/>
          </p:nvGrpSpPr>
          <p:grpSpPr>
            <a:xfrm>
              <a:off x="1166408" y="4594774"/>
              <a:ext cx="4732697" cy="307777"/>
              <a:chOff x="5312294" y="5814672"/>
              <a:chExt cx="9531398" cy="307777"/>
            </a:xfrm>
          </p:grpSpPr>
          <p:sp>
            <p:nvSpPr>
              <p:cNvPr id="170" name="TextBox 169">
                <a:extLst>
                  <a:ext uri="{FF2B5EF4-FFF2-40B4-BE49-F238E27FC236}">
                    <a16:creationId xmlns:a16="http://schemas.microsoft.com/office/drawing/2014/main" id="{7FB36261-FB81-4F17-8137-D6F8F075923B}"/>
                  </a:ext>
                </a:extLst>
              </p:cNvPr>
              <p:cNvSpPr txBox="1"/>
              <p:nvPr/>
            </p:nvSpPr>
            <p:spPr bwMode="auto">
              <a:xfrm>
                <a:off x="5312294" y="5814672"/>
                <a:ext cx="3959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171" name="TextBox 170">
                <a:extLst>
                  <a:ext uri="{FF2B5EF4-FFF2-40B4-BE49-F238E27FC236}">
                    <a16:creationId xmlns:a16="http://schemas.microsoft.com/office/drawing/2014/main" id="{976117F6-F778-4C80-AD38-BB209B38351D}"/>
                  </a:ext>
                </a:extLst>
              </p:cNvPr>
              <p:cNvSpPr txBox="1"/>
              <p:nvPr/>
            </p:nvSpPr>
            <p:spPr bwMode="auto">
              <a:xfrm>
                <a:off x="5806717" y="5814672"/>
                <a:ext cx="3959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a:t>
                </a:r>
              </a:p>
            </p:txBody>
          </p:sp>
          <p:sp>
            <p:nvSpPr>
              <p:cNvPr id="172" name="TextBox 171">
                <a:extLst>
                  <a:ext uri="{FF2B5EF4-FFF2-40B4-BE49-F238E27FC236}">
                    <a16:creationId xmlns:a16="http://schemas.microsoft.com/office/drawing/2014/main" id="{2B18EF0F-0A8D-44F5-9F74-8038703D4A0A}"/>
                  </a:ext>
                </a:extLst>
              </p:cNvPr>
              <p:cNvSpPr txBox="1"/>
              <p:nvPr/>
            </p:nvSpPr>
            <p:spPr bwMode="auto">
              <a:xfrm>
                <a:off x="6301140" y="5814672"/>
                <a:ext cx="3959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a:t>
                </a:r>
              </a:p>
            </p:txBody>
          </p:sp>
          <p:sp>
            <p:nvSpPr>
              <p:cNvPr id="173" name="TextBox 172">
                <a:extLst>
                  <a:ext uri="{FF2B5EF4-FFF2-40B4-BE49-F238E27FC236}">
                    <a16:creationId xmlns:a16="http://schemas.microsoft.com/office/drawing/2014/main" id="{D7C9EAEE-6ADD-4172-8A41-22F355E99093}"/>
                  </a:ext>
                </a:extLst>
              </p:cNvPr>
              <p:cNvSpPr txBox="1"/>
              <p:nvPr/>
            </p:nvSpPr>
            <p:spPr bwMode="auto">
              <a:xfrm>
                <a:off x="6800083" y="5814672"/>
                <a:ext cx="3959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a:t>
                </a:r>
              </a:p>
            </p:txBody>
          </p:sp>
          <p:sp>
            <p:nvSpPr>
              <p:cNvPr id="174" name="TextBox 173">
                <a:extLst>
                  <a:ext uri="{FF2B5EF4-FFF2-40B4-BE49-F238E27FC236}">
                    <a16:creationId xmlns:a16="http://schemas.microsoft.com/office/drawing/2014/main" id="{661D5DA1-486B-41DC-B18A-9830799757BB}"/>
                  </a:ext>
                </a:extLst>
              </p:cNvPr>
              <p:cNvSpPr txBox="1"/>
              <p:nvPr/>
            </p:nvSpPr>
            <p:spPr bwMode="auto">
              <a:xfrm>
                <a:off x="7285103" y="5814672"/>
                <a:ext cx="3959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a:t>
                </a:r>
              </a:p>
            </p:txBody>
          </p:sp>
          <p:sp>
            <p:nvSpPr>
              <p:cNvPr id="175" name="TextBox 174">
                <a:extLst>
                  <a:ext uri="{FF2B5EF4-FFF2-40B4-BE49-F238E27FC236}">
                    <a16:creationId xmlns:a16="http://schemas.microsoft.com/office/drawing/2014/main" id="{3C4475BE-877C-4DD2-BCEE-64B23E4B5AFA}"/>
                  </a:ext>
                </a:extLst>
              </p:cNvPr>
              <p:cNvSpPr txBox="1"/>
              <p:nvPr/>
            </p:nvSpPr>
            <p:spPr bwMode="auto">
              <a:xfrm>
                <a:off x="7779950" y="5814672"/>
                <a:ext cx="3959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5</a:t>
                </a:r>
              </a:p>
            </p:txBody>
          </p:sp>
          <p:sp>
            <p:nvSpPr>
              <p:cNvPr id="176" name="TextBox 175">
                <a:extLst>
                  <a:ext uri="{FF2B5EF4-FFF2-40B4-BE49-F238E27FC236}">
                    <a16:creationId xmlns:a16="http://schemas.microsoft.com/office/drawing/2014/main" id="{0735C5BF-ED99-4992-97CA-9DD2EFEFD913}"/>
                  </a:ext>
                </a:extLst>
              </p:cNvPr>
              <p:cNvSpPr txBox="1"/>
              <p:nvPr/>
            </p:nvSpPr>
            <p:spPr bwMode="auto">
              <a:xfrm>
                <a:off x="8279707" y="5814672"/>
                <a:ext cx="3959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a:t>
                </a:r>
              </a:p>
            </p:txBody>
          </p:sp>
          <p:sp>
            <p:nvSpPr>
              <p:cNvPr id="177" name="TextBox 176">
                <a:extLst>
                  <a:ext uri="{FF2B5EF4-FFF2-40B4-BE49-F238E27FC236}">
                    <a16:creationId xmlns:a16="http://schemas.microsoft.com/office/drawing/2014/main" id="{E3904974-26B6-4F1F-B4FC-D43D92ABC75F}"/>
                  </a:ext>
                </a:extLst>
              </p:cNvPr>
              <p:cNvSpPr txBox="1"/>
              <p:nvPr/>
            </p:nvSpPr>
            <p:spPr bwMode="auto">
              <a:xfrm>
                <a:off x="8777166" y="5814672"/>
                <a:ext cx="3959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7</a:t>
                </a:r>
              </a:p>
            </p:txBody>
          </p:sp>
          <p:sp>
            <p:nvSpPr>
              <p:cNvPr id="178" name="TextBox 177">
                <a:extLst>
                  <a:ext uri="{FF2B5EF4-FFF2-40B4-BE49-F238E27FC236}">
                    <a16:creationId xmlns:a16="http://schemas.microsoft.com/office/drawing/2014/main" id="{5D76F3BA-31BA-4E2A-8D39-9DB9E85D10F6}"/>
                  </a:ext>
                </a:extLst>
              </p:cNvPr>
              <p:cNvSpPr txBox="1"/>
              <p:nvPr/>
            </p:nvSpPr>
            <p:spPr bwMode="auto">
              <a:xfrm>
                <a:off x="9273162" y="5814672"/>
                <a:ext cx="3959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a:t>
                </a:r>
              </a:p>
            </p:txBody>
          </p:sp>
          <p:sp>
            <p:nvSpPr>
              <p:cNvPr id="179" name="TextBox 178">
                <a:extLst>
                  <a:ext uri="{FF2B5EF4-FFF2-40B4-BE49-F238E27FC236}">
                    <a16:creationId xmlns:a16="http://schemas.microsoft.com/office/drawing/2014/main" id="{492C7F0A-A270-46B2-817B-23EA9FDCC296}"/>
                  </a:ext>
                </a:extLst>
              </p:cNvPr>
              <p:cNvSpPr txBox="1"/>
              <p:nvPr/>
            </p:nvSpPr>
            <p:spPr bwMode="auto">
              <a:xfrm>
                <a:off x="9769158" y="5814672"/>
                <a:ext cx="3959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a:t>
                </a:r>
              </a:p>
            </p:txBody>
          </p:sp>
          <p:sp>
            <p:nvSpPr>
              <p:cNvPr id="180" name="TextBox 179">
                <a:extLst>
                  <a:ext uri="{FF2B5EF4-FFF2-40B4-BE49-F238E27FC236}">
                    <a16:creationId xmlns:a16="http://schemas.microsoft.com/office/drawing/2014/main" id="{50252440-AC3A-487F-A4C2-DE0115F3BAB2}"/>
                  </a:ext>
                </a:extLst>
              </p:cNvPr>
              <p:cNvSpPr txBox="1"/>
              <p:nvPr/>
            </p:nvSpPr>
            <p:spPr bwMode="auto">
              <a:xfrm>
                <a:off x="10201978" y="5814672"/>
                <a:ext cx="5269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a:t>
                </a:r>
              </a:p>
            </p:txBody>
          </p:sp>
          <p:sp>
            <p:nvSpPr>
              <p:cNvPr id="181" name="TextBox 180">
                <a:extLst>
                  <a:ext uri="{FF2B5EF4-FFF2-40B4-BE49-F238E27FC236}">
                    <a16:creationId xmlns:a16="http://schemas.microsoft.com/office/drawing/2014/main" id="{75AD380A-C899-45F1-A566-475784EB0FD0}"/>
                  </a:ext>
                </a:extLst>
              </p:cNvPr>
              <p:cNvSpPr txBox="1"/>
              <p:nvPr/>
            </p:nvSpPr>
            <p:spPr bwMode="auto">
              <a:xfrm>
                <a:off x="10699437" y="5814672"/>
                <a:ext cx="5269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11</a:t>
                </a:r>
              </a:p>
            </p:txBody>
          </p:sp>
          <p:sp>
            <p:nvSpPr>
              <p:cNvPr id="182" name="TextBox 181">
                <a:extLst>
                  <a:ext uri="{FF2B5EF4-FFF2-40B4-BE49-F238E27FC236}">
                    <a16:creationId xmlns:a16="http://schemas.microsoft.com/office/drawing/2014/main" id="{BB39C53C-269D-4DB4-A005-F20790387B66}"/>
                  </a:ext>
                </a:extLst>
              </p:cNvPr>
              <p:cNvSpPr txBox="1"/>
              <p:nvPr/>
            </p:nvSpPr>
            <p:spPr bwMode="auto">
              <a:xfrm>
                <a:off x="11193560" y="5814672"/>
                <a:ext cx="5269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12</a:t>
                </a:r>
              </a:p>
            </p:txBody>
          </p:sp>
          <p:sp>
            <p:nvSpPr>
              <p:cNvPr id="183" name="TextBox 182">
                <a:extLst>
                  <a:ext uri="{FF2B5EF4-FFF2-40B4-BE49-F238E27FC236}">
                    <a16:creationId xmlns:a16="http://schemas.microsoft.com/office/drawing/2014/main" id="{75AAF93D-DF4B-43AB-92EA-CE193BDFD788}"/>
                  </a:ext>
                </a:extLst>
              </p:cNvPr>
              <p:cNvSpPr txBox="1"/>
              <p:nvPr/>
            </p:nvSpPr>
            <p:spPr bwMode="auto">
              <a:xfrm>
                <a:off x="11671674" y="5814672"/>
                <a:ext cx="5269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13</a:t>
                </a:r>
              </a:p>
            </p:txBody>
          </p:sp>
          <p:sp>
            <p:nvSpPr>
              <p:cNvPr id="184" name="TextBox 183">
                <a:extLst>
                  <a:ext uri="{FF2B5EF4-FFF2-40B4-BE49-F238E27FC236}">
                    <a16:creationId xmlns:a16="http://schemas.microsoft.com/office/drawing/2014/main" id="{AD30B20A-CAFC-42CB-91C6-485D8E1B522E}"/>
                  </a:ext>
                </a:extLst>
              </p:cNvPr>
              <p:cNvSpPr txBox="1"/>
              <p:nvPr/>
            </p:nvSpPr>
            <p:spPr bwMode="auto">
              <a:xfrm>
                <a:off x="12163584" y="5814672"/>
                <a:ext cx="5269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14</a:t>
                </a:r>
              </a:p>
            </p:txBody>
          </p:sp>
          <p:sp>
            <p:nvSpPr>
              <p:cNvPr id="185" name="TextBox 184">
                <a:extLst>
                  <a:ext uri="{FF2B5EF4-FFF2-40B4-BE49-F238E27FC236}">
                    <a16:creationId xmlns:a16="http://schemas.microsoft.com/office/drawing/2014/main" id="{CD2AC470-7709-4F5C-878C-7AD2425D0B0A}"/>
                  </a:ext>
                </a:extLst>
              </p:cNvPr>
              <p:cNvSpPr txBox="1"/>
              <p:nvPr/>
            </p:nvSpPr>
            <p:spPr bwMode="auto">
              <a:xfrm>
                <a:off x="12683873" y="5814672"/>
                <a:ext cx="5269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15</a:t>
                </a:r>
              </a:p>
            </p:txBody>
          </p:sp>
          <p:sp>
            <p:nvSpPr>
              <p:cNvPr id="186" name="TextBox 185">
                <a:extLst>
                  <a:ext uri="{FF2B5EF4-FFF2-40B4-BE49-F238E27FC236}">
                    <a16:creationId xmlns:a16="http://schemas.microsoft.com/office/drawing/2014/main" id="{B45A6452-C966-4D87-BC99-F42592F33EB1}"/>
                  </a:ext>
                </a:extLst>
              </p:cNvPr>
              <p:cNvSpPr txBox="1"/>
              <p:nvPr/>
            </p:nvSpPr>
            <p:spPr bwMode="auto">
              <a:xfrm>
                <a:off x="13157569" y="5814672"/>
                <a:ext cx="5269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16</a:t>
                </a:r>
              </a:p>
            </p:txBody>
          </p:sp>
          <p:sp>
            <p:nvSpPr>
              <p:cNvPr id="187" name="TextBox 186">
                <a:extLst>
                  <a:ext uri="{FF2B5EF4-FFF2-40B4-BE49-F238E27FC236}">
                    <a16:creationId xmlns:a16="http://schemas.microsoft.com/office/drawing/2014/main" id="{60FAE3A6-90A6-478C-9439-4E0D2981ED2C}"/>
                  </a:ext>
                </a:extLst>
              </p:cNvPr>
              <p:cNvSpPr txBox="1"/>
              <p:nvPr/>
            </p:nvSpPr>
            <p:spPr bwMode="auto">
              <a:xfrm>
                <a:off x="13553077" y="5814672"/>
                <a:ext cx="73994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17</a:t>
                </a:r>
              </a:p>
            </p:txBody>
          </p:sp>
          <p:sp>
            <p:nvSpPr>
              <p:cNvPr id="188" name="TextBox 187">
                <a:extLst>
                  <a:ext uri="{FF2B5EF4-FFF2-40B4-BE49-F238E27FC236}">
                    <a16:creationId xmlns:a16="http://schemas.microsoft.com/office/drawing/2014/main" id="{AD86B5AD-C923-47D0-B219-8CDD63C76ED2}"/>
                  </a:ext>
                </a:extLst>
              </p:cNvPr>
              <p:cNvSpPr txBox="1"/>
              <p:nvPr/>
            </p:nvSpPr>
            <p:spPr bwMode="auto">
              <a:xfrm>
                <a:off x="14103752" y="5814672"/>
                <a:ext cx="73994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18</a:t>
                </a:r>
              </a:p>
            </p:txBody>
          </p:sp>
        </p:grpSp>
        <p:grpSp>
          <p:nvGrpSpPr>
            <p:cNvPr id="145" name="Group 144">
              <a:extLst>
                <a:ext uri="{FF2B5EF4-FFF2-40B4-BE49-F238E27FC236}">
                  <a16:creationId xmlns:a16="http://schemas.microsoft.com/office/drawing/2014/main" id="{5BD90B0E-0DE1-41E6-9AD3-142B3368F262}"/>
                </a:ext>
              </a:extLst>
            </p:cNvPr>
            <p:cNvGrpSpPr/>
            <p:nvPr/>
          </p:nvGrpSpPr>
          <p:grpSpPr>
            <a:xfrm>
              <a:off x="1259663" y="4572099"/>
              <a:ext cx="4439502" cy="97089"/>
              <a:chOff x="1550955" y="3726130"/>
              <a:chExt cx="6221419" cy="105835"/>
            </a:xfrm>
          </p:grpSpPr>
          <p:grpSp>
            <p:nvGrpSpPr>
              <p:cNvPr id="147" name="Group 146">
                <a:extLst>
                  <a:ext uri="{FF2B5EF4-FFF2-40B4-BE49-F238E27FC236}">
                    <a16:creationId xmlns:a16="http://schemas.microsoft.com/office/drawing/2014/main" id="{DE86F6FA-3E6A-4E68-9B72-83081CF67226}"/>
                  </a:ext>
                </a:extLst>
              </p:cNvPr>
              <p:cNvGrpSpPr/>
              <p:nvPr/>
            </p:nvGrpSpPr>
            <p:grpSpPr>
              <a:xfrm>
                <a:off x="1550955" y="3726130"/>
                <a:ext cx="4146178" cy="105818"/>
                <a:chOff x="5506220" y="5723864"/>
                <a:chExt cx="5950814" cy="194133"/>
              </a:xfrm>
            </p:grpSpPr>
            <p:grpSp>
              <p:nvGrpSpPr>
                <p:cNvPr id="155" name="Group 154">
                  <a:extLst>
                    <a:ext uri="{FF2B5EF4-FFF2-40B4-BE49-F238E27FC236}">
                      <a16:creationId xmlns:a16="http://schemas.microsoft.com/office/drawing/2014/main" id="{AF843924-3A78-4C09-95C0-F35E491AFBE9}"/>
                    </a:ext>
                  </a:extLst>
                </p:cNvPr>
                <p:cNvGrpSpPr/>
                <p:nvPr/>
              </p:nvGrpSpPr>
              <p:grpSpPr>
                <a:xfrm rot="5400000">
                  <a:off x="6650194" y="4579890"/>
                  <a:ext cx="194132" cy="2482080"/>
                  <a:chOff x="1185518" y="1532122"/>
                  <a:chExt cx="423083" cy="4236150"/>
                </a:xfrm>
              </p:grpSpPr>
              <p:cxnSp>
                <p:nvCxnSpPr>
                  <p:cNvPr id="164" name="Straight Connector 163">
                    <a:extLst>
                      <a:ext uri="{FF2B5EF4-FFF2-40B4-BE49-F238E27FC236}">
                        <a16:creationId xmlns:a16="http://schemas.microsoft.com/office/drawing/2014/main" id="{8630667B-E9EF-4B0B-9EB3-999739AC822E}"/>
                      </a:ext>
                    </a:extLst>
                  </p:cNvPr>
                  <p:cNvCxnSpPr>
                    <a:cxnSpLocks/>
                  </p:cNvCxnSpPr>
                  <p:nvPr/>
                </p:nvCxnSpPr>
                <p:spPr bwMode="auto">
                  <a:xfrm>
                    <a:off x="1185518" y="2390686"/>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165" name="Straight Connector 164">
                    <a:extLst>
                      <a:ext uri="{FF2B5EF4-FFF2-40B4-BE49-F238E27FC236}">
                        <a16:creationId xmlns:a16="http://schemas.microsoft.com/office/drawing/2014/main" id="{1BA05A1E-9EC4-4CA3-AE42-E3DD4F9607CB}"/>
                      </a:ext>
                    </a:extLst>
                  </p:cNvPr>
                  <p:cNvCxnSpPr>
                    <a:cxnSpLocks/>
                  </p:cNvCxnSpPr>
                  <p:nvPr/>
                </p:nvCxnSpPr>
                <p:spPr bwMode="auto">
                  <a:xfrm>
                    <a:off x="1185518" y="3234507"/>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166" name="Straight Connector 165">
                    <a:extLst>
                      <a:ext uri="{FF2B5EF4-FFF2-40B4-BE49-F238E27FC236}">
                        <a16:creationId xmlns:a16="http://schemas.microsoft.com/office/drawing/2014/main" id="{93F29E9D-6235-4720-B6B2-63E66C08059A}"/>
                      </a:ext>
                    </a:extLst>
                  </p:cNvPr>
                  <p:cNvCxnSpPr>
                    <a:cxnSpLocks/>
                  </p:cNvCxnSpPr>
                  <p:nvPr/>
                </p:nvCxnSpPr>
                <p:spPr bwMode="auto">
                  <a:xfrm>
                    <a:off x="1185518" y="4076332"/>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167" name="Straight Connector 166">
                    <a:extLst>
                      <a:ext uri="{FF2B5EF4-FFF2-40B4-BE49-F238E27FC236}">
                        <a16:creationId xmlns:a16="http://schemas.microsoft.com/office/drawing/2014/main" id="{5BB5B083-B242-4127-9EBC-0E30EC188004}"/>
                      </a:ext>
                    </a:extLst>
                  </p:cNvPr>
                  <p:cNvCxnSpPr>
                    <a:cxnSpLocks/>
                  </p:cNvCxnSpPr>
                  <p:nvPr/>
                </p:nvCxnSpPr>
                <p:spPr bwMode="auto">
                  <a:xfrm>
                    <a:off x="1185518" y="4919552"/>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168" name="Straight Connector 167">
                    <a:extLst>
                      <a:ext uri="{FF2B5EF4-FFF2-40B4-BE49-F238E27FC236}">
                        <a16:creationId xmlns:a16="http://schemas.microsoft.com/office/drawing/2014/main" id="{58F31D51-7D78-4280-A2BC-60E2CC35961B}"/>
                      </a:ext>
                    </a:extLst>
                  </p:cNvPr>
                  <p:cNvCxnSpPr>
                    <a:cxnSpLocks/>
                  </p:cNvCxnSpPr>
                  <p:nvPr/>
                </p:nvCxnSpPr>
                <p:spPr bwMode="auto">
                  <a:xfrm>
                    <a:off x="1185518" y="5768272"/>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169" name="Straight Connector 168">
                    <a:extLst>
                      <a:ext uri="{FF2B5EF4-FFF2-40B4-BE49-F238E27FC236}">
                        <a16:creationId xmlns:a16="http://schemas.microsoft.com/office/drawing/2014/main" id="{606EDEB3-4ACB-4AC4-8E93-0E8197BCCD25}"/>
                      </a:ext>
                    </a:extLst>
                  </p:cNvPr>
                  <p:cNvCxnSpPr>
                    <a:cxnSpLocks/>
                  </p:cNvCxnSpPr>
                  <p:nvPr/>
                </p:nvCxnSpPr>
                <p:spPr bwMode="auto">
                  <a:xfrm>
                    <a:off x="1185518" y="1532122"/>
                    <a:ext cx="423083" cy="0"/>
                  </a:xfrm>
                  <a:prstGeom prst="line">
                    <a:avLst/>
                  </a:prstGeom>
                  <a:noFill/>
                  <a:ln w="28575" cap="flat" cmpd="sng" algn="ctr">
                    <a:solidFill>
                      <a:schemeClr val="bg1"/>
                    </a:solidFill>
                    <a:prstDash val="solid"/>
                    <a:round/>
                    <a:headEnd type="none" w="med" len="med"/>
                    <a:tailEnd type="none" w="med" len="med"/>
                  </a:ln>
                  <a:effectLst/>
                </p:spPr>
              </p:cxnSp>
            </p:grpSp>
            <p:grpSp>
              <p:nvGrpSpPr>
                <p:cNvPr id="156" name="Group 155">
                  <a:extLst>
                    <a:ext uri="{FF2B5EF4-FFF2-40B4-BE49-F238E27FC236}">
                      <a16:creationId xmlns:a16="http://schemas.microsoft.com/office/drawing/2014/main" id="{1D6F3617-75E7-4BF8-9D3C-4534AF38CF62}"/>
                    </a:ext>
                  </a:extLst>
                </p:cNvPr>
                <p:cNvGrpSpPr/>
                <p:nvPr/>
              </p:nvGrpSpPr>
              <p:grpSpPr>
                <a:xfrm rot="5400000">
                  <a:off x="9871867" y="4332829"/>
                  <a:ext cx="194132" cy="2976203"/>
                  <a:chOff x="1185518" y="688805"/>
                  <a:chExt cx="423083" cy="5079467"/>
                </a:xfrm>
              </p:grpSpPr>
              <p:cxnSp>
                <p:nvCxnSpPr>
                  <p:cNvPr id="157" name="Straight Connector 156">
                    <a:extLst>
                      <a:ext uri="{FF2B5EF4-FFF2-40B4-BE49-F238E27FC236}">
                        <a16:creationId xmlns:a16="http://schemas.microsoft.com/office/drawing/2014/main" id="{0A4A7695-75C3-4180-89F9-11BF9B111279}"/>
                      </a:ext>
                    </a:extLst>
                  </p:cNvPr>
                  <p:cNvCxnSpPr>
                    <a:cxnSpLocks/>
                  </p:cNvCxnSpPr>
                  <p:nvPr/>
                </p:nvCxnSpPr>
                <p:spPr bwMode="auto">
                  <a:xfrm>
                    <a:off x="1185518" y="2390686"/>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158" name="Straight Connector 157">
                    <a:extLst>
                      <a:ext uri="{FF2B5EF4-FFF2-40B4-BE49-F238E27FC236}">
                        <a16:creationId xmlns:a16="http://schemas.microsoft.com/office/drawing/2014/main" id="{D8442CD6-9DA4-43A3-AD71-C20951A6D9B7}"/>
                      </a:ext>
                    </a:extLst>
                  </p:cNvPr>
                  <p:cNvCxnSpPr>
                    <a:cxnSpLocks/>
                  </p:cNvCxnSpPr>
                  <p:nvPr/>
                </p:nvCxnSpPr>
                <p:spPr bwMode="auto">
                  <a:xfrm>
                    <a:off x="1185518" y="3234507"/>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159" name="Straight Connector 158">
                    <a:extLst>
                      <a:ext uri="{FF2B5EF4-FFF2-40B4-BE49-F238E27FC236}">
                        <a16:creationId xmlns:a16="http://schemas.microsoft.com/office/drawing/2014/main" id="{52B70504-D5E7-4965-BE1E-A7F6B760536C}"/>
                      </a:ext>
                    </a:extLst>
                  </p:cNvPr>
                  <p:cNvCxnSpPr>
                    <a:cxnSpLocks/>
                  </p:cNvCxnSpPr>
                  <p:nvPr/>
                </p:nvCxnSpPr>
                <p:spPr bwMode="auto">
                  <a:xfrm>
                    <a:off x="1185518" y="4076332"/>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160" name="Straight Connector 159">
                    <a:extLst>
                      <a:ext uri="{FF2B5EF4-FFF2-40B4-BE49-F238E27FC236}">
                        <a16:creationId xmlns:a16="http://schemas.microsoft.com/office/drawing/2014/main" id="{805BFC78-709A-47E7-948A-0CB355B09049}"/>
                      </a:ext>
                    </a:extLst>
                  </p:cNvPr>
                  <p:cNvCxnSpPr>
                    <a:cxnSpLocks/>
                  </p:cNvCxnSpPr>
                  <p:nvPr/>
                </p:nvCxnSpPr>
                <p:spPr bwMode="auto">
                  <a:xfrm>
                    <a:off x="1185518" y="4919552"/>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161" name="Straight Connector 160">
                    <a:extLst>
                      <a:ext uri="{FF2B5EF4-FFF2-40B4-BE49-F238E27FC236}">
                        <a16:creationId xmlns:a16="http://schemas.microsoft.com/office/drawing/2014/main" id="{D7994DA8-FE19-4CDD-9504-86F5256230B8}"/>
                      </a:ext>
                    </a:extLst>
                  </p:cNvPr>
                  <p:cNvCxnSpPr>
                    <a:cxnSpLocks/>
                  </p:cNvCxnSpPr>
                  <p:nvPr/>
                </p:nvCxnSpPr>
                <p:spPr bwMode="auto">
                  <a:xfrm>
                    <a:off x="1185518" y="5768272"/>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162" name="Straight Connector 161">
                    <a:extLst>
                      <a:ext uri="{FF2B5EF4-FFF2-40B4-BE49-F238E27FC236}">
                        <a16:creationId xmlns:a16="http://schemas.microsoft.com/office/drawing/2014/main" id="{A438A4A3-7807-4C90-B213-EC21DBB5771E}"/>
                      </a:ext>
                    </a:extLst>
                  </p:cNvPr>
                  <p:cNvCxnSpPr>
                    <a:cxnSpLocks/>
                  </p:cNvCxnSpPr>
                  <p:nvPr/>
                </p:nvCxnSpPr>
                <p:spPr bwMode="auto">
                  <a:xfrm>
                    <a:off x="1185518" y="1532122"/>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163" name="Straight Connector 162">
                    <a:extLst>
                      <a:ext uri="{FF2B5EF4-FFF2-40B4-BE49-F238E27FC236}">
                        <a16:creationId xmlns:a16="http://schemas.microsoft.com/office/drawing/2014/main" id="{88334AF2-DAF7-4932-B8C1-7E68694F9A70}"/>
                      </a:ext>
                    </a:extLst>
                  </p:cNvPr>
                  <p:cNvCxnSpPr>
                    <a:cxnSpLocks/>
                  </p:cNvCxnSpPr>
                  <p:nvPr/>
                </p:nvCxnSpPr>
                <p:spPr bwMode="auto">
                  <a:xfrm>
                    <a:off x="1185518" y="688805"/>
                    <a:ext cx="423083" cy="0"/>
                  </a:xfrm>
                  <a:prstGeom prst="line">
                    <a:avLst/>
                  </a:prstGeom>
                  <a:noFill/>
                  <a:ln w="28575" cap="flat" cmpd="sng" algn="ctr">
                    <a:solidFill>
                      <a:schemeClr val="bg1"/>
                    </a:solidFill>
                    <a:prstDash val="solid"/>
                    <a:round/>
                    <a:headEnd type="none" w="med" len="med"/>
                    <a:tailEnd type="none" w="med" len="med"/>
                  </a:ln>
                  <a:effectLst/>
                </p:spPr>
              </p:cxnSp>
            </p:grpSp>
          </p:grpSp>
          <p:grpSp>
            <p:nvGrpSpPr>
              <p:cNvPr id="148" name="Group 147">
                <a:extLst>
                  <a:ext uri="{FF2B5EF4-FFF2-40B4-BE49-F238E27FC236}">
                    <a16:creationId xmlns:a16="http://schemas.microsoft.com/office/drawing/2014/main" id="{1A9DD010-4180-44B9-9A3C-8DEF6D24098F}"/>
                  </a:ext>
                </a:extLst>
              </p:cNvPr>
              <p:cNvGrpSpPr/>
              <p:nvPr/>
            </p:nvGrpSpPr>
            <p:grpSpPr>
              <a:xfrm rot="5400000">
                <a:off x="6852968" y="2912559"/>
                <a:ext cx="105820" cy="1732992"/>
                <a:chOff x="1185518" y="1523245"/>
                <a:chExt cx="423088" cy="4245027"/>
              </a:xfrm>
            </p:grpSpPr>
            <p:cxnSp>
              <p:nvCxnSpPr>
                <p:cNvPr id="149" name="Straight Connector 148">
                  <a:extLst>
                    <a:ext uri="{FF2B5EF4-FFF2-40B4-BE49-F238E27FC236}">
                      <a16:creationId xmlns:a16="http://schemas.microsoft.com/office/drawing/2014/main" id="{8D451DDF-5304-41D5-9583-34D5F7BBCAB8}"/>
                    </a:ext>
                  </a:extLst>
                </p:cNvPr>
                <p:cNvCxnSpPr>
                  <a:cxnSpLocks/>
                </p:cNvCxnSpPr>
                <p:nvPr/>
              </p:nvCxnSpPr>
              <p:spPr bwMode="auto">
                <a:xfrm>
                  <a:off x="1185518" y="3234507"/>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150" name="Straight Connector 149">
                  <a:extLst>
                    <a:ext uri="{FF2B5EF4-FFF2-40B4-BE49-F238E27FC236}">
                      <a16:creationId xmlns:a16="http://schemas.microsoft.com/office/drawing/2014/main" id="{FAFD5458-9681-40D2-B191-A9AB93832E48}"/>
                    </a:ext>
                  </a:extLst>
                </p:cNvPr>
                <p:cNvCxnSpPr>
                  <a:cxnSpLocks/>
                </p:cNvCxnSpPr>
                <p:nvPr/>
              </p:nvCxnSpPr>
              <p:spPr bwMode="auto">
                <a:xfrm>
                  <a:off x="1185518" y="4076332"/>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151" name="Straight Connector 150">
                  <a:extLst>
                    <a:ext uri="{FF2B5EF4-FFF2-40B4-BE49-F238E27FC236}">
                      <a16:creationId xmlns:a16="http://schemas.microsoft.com/office/drawing/2014/main" id="{772B71A7-388F-4256-97A8-096C9B2335BA}"/>
                    </a:ext>
                  </a:extLst>
                </p:cNvPr>
                <p:cNvCxnSpPr>
                  <a:cxnSpLocks/>
                </p:cNvCxnSpPr>
                <p:nvPr/>
              </p:nvCxnSpPr>
              <p:spPr bwMode="auto">
                <a:xfrm>
                  <a:off x="1185518" y="4919552"/>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152" name="Straight Connector 151">
                  <a:extLst>
                    <a:ext uri="{FF2B5EF4-FFF2-40B4-BE49-F238E27FC236}">
                      <a16:creationId xmlns:a16="http://schemas.microsoft.com/office/drawing/2014/main" id="{94891E0A-CEEC-4014-B984-37373F257149}"/>
                    </a:ext>
                  </a:extLst>
                </p:cNvPr>
                <p:cNvCxnSpPr>
                  <a:cxnSpLocks/>
                </p:cNvCxnSpPr>
                <p:nvPr/>
              </p:nvCxnSpPr>
              <p:spPr bwMode="auto">
                <a:xfrm>
                  <a:off x="1185518" y="5768272"/>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153" name="Straight Connector 152">
                  <a:extLst>
                    <a:ext uri="{FF2B5EF4-FFF2-40B4-BE49-F238E27FC236}">
                      <a16:creationId xmlns:a16="http://schemas.microsoft.com/office/drawing/2014/main" id="{E676EE52-4AD9-40F1-939F-413999A09408}"/>
                    </a:ext>
                  </a:extLst>
                </p:cNvPr>
                <p:cNvCxnSpPr>
                  <a:cxnSpLocks/>
                </p:cNvCxnSpPr>
                <p:nvPr/>
              </p:nvCxnSpPr>
              <p:spPr bwMode="auto">
                <a:xfrm>
                  <a:off x="1185520" y="2362594"/>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154" name="Straight Connector 153">
                  <a:extLst>
                    <a:ext uri="{FF2B5EF4-FFF2-40B4-BE49-F238E27FC236}">
                      <a16:creationId xmlns:a16="http://schemas.microsoft.com/office/drawing/2014/main" id="{0B5EEB4F-E31C-4E8A-AAD6-2CD46C66E402}"/>
                    </a:ext>
                  </a:extLst>
                </p:cNvPr>
                <p:cNvCxnSpPr>
                  <a:cxnSpLocks/>
                </p:cNvCxnSpPr>
                <p:nvPr/>
              </p:nvCxnSpPr>
              <p:spPr bwMode="auto">
                <a:xfrm>
                  <a:off x="1185524" y="1523245"/>
                  <a:ext cx="423082" cy="0"/>
                </a:xfrm>
                <a:prstGeom prst="line">
                  <a:avLst/>
                </a:prstGeom>
                <a:noFill/>
                <a:ln w="28575" cap="flat" cmpd="sng" algn="ctr">
                  <a:solidFill>
                    <a:schemeClr val="bg1"/>
                  </a:solidFill>
                  <a:prstDash val="solid"/>
                  <a:round/>
                  <a:headEnd type="none" w="med" len="med"/>
                  <a:tailEnd type="none" w="med" len="med"/>
                </a:ln>
                <a:effectLst/>
              </p:spPr>
            </p:cxnSp>
          </p:grpSp>
        </p:grpSp>
        <p:sp>
          <p:nvSpPr>
            <p:cNvPr id="146" name="Freeform: Shape 145">
              <a:extLst>
                <a:ext uri="{FF2B5EF4-FFF2-40B4-BE49-F238E27FC236}">
                  <a16:creationId xmlns:a16="http://schemas.microsoft.com/office/drawing/2014/main" id="{BEB44C20-E043-42ED-843B-BDFADC0D2562}"/>
                </a:ext>
              </a:extLst>
            </p:cNvPr>
            <p:cNvSpPr/>
            <p:nvPr/>
          </p:nvSpPr>
          <p:spPr bwMode="auto">
            <a:xfrm>
              <a:off x="1132840" y="2067560"/>
              <a:ext cx="4775200" cy="2514600"/>
            </a:xfrm>
            <a:custGeom>
              <a:avLst/>
              <a:gdLst>
                <a:gd name="connsiteX0" fmla="*/ 0 w 4775200"/>
                <a:gd name="connsiteY0" fmla="*/ 0 h 2514600"/>
                <a:gd name="connsiteX1" fmla="*/ 0 w 4775200"/>
                <a:gd name="connsiteY1" fmla="*/ 2514600 h 2514600"/>
                <a:gd name="connsiteX2" fmla="*/ 4775200 w 4775200"/>
                <a:gd name="connsiteY2" fmla="*/ 2514600 h 2514600"/>
              </a:gdLst>
              <a:ahLst/>
              <a:cxnLst>
                <a:cxn ang="0">
                  <a:pos x="connsiteX0" y="connsiteY0"/>
                </a:cxn>
                <a:cxn ang="0">
                  <a:pos x="connsiteX1" y="connsiteY1"/>
                </a:cxn>
                <a:cxn ang="0">
                  <a:pos x="connsiteX2" y="connsiteY2"/>
                </a:cxn>
              </a:cxnLst>
              <a:rect l="l" t="t" r="r" b="b"/>
              <a:pathLst>
                <a:path w="4775200" h="2514600">
                  <a:moveTo>
                    <a:pt x="0" y="0"/>
                  </a:moveTo>
                  <a:lnTo>
                    <a:pt x="0" y="2514600"/>
                  </a:lnTo>
                  <a:lnTo>
                    <a:pt x="4775200" y="2514600"/>
                  </a:lnTo>
                </a:path>
              </a:pathLst>
            </a:custGeom>
            <a:noFill/>
            <a:ln w="285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grpSp>
      <p:sp>
        <p:nvSpPr>
          <p:cNvPr id="205" name="TextBox 204">
            <a:extLst>
              <a:ext uri="{FF2B5EF4-FFF2-40B4-BE49-F238E27FC236}">
                <a16:creationId xmlns:a16="http://schemas.microsoft.com/office/drawing/2014/main" id="{BEAEB72F-1CF9-4E95-BE6F-BB0457732863}"/>
              </a:ext>
            </a:extLst>
          </p:cNvPr>
          <p:cNvSpPr txBox="1"/>
          <p:nvPr/>
        </p:nvSpPr>
        <p:spPr bwMode="auto">
          <a:xfrm>
            <a:off x="6762242" y="3400913"/>
            <a:ext cx="1664238"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Median OS, mo (95% CI)</a:t>
            </a:r>
            <a:b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PR or better: NR (NR</a:t>
            </a:r>
            <a: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Calibri" panose="020F0502020204030204" pitchFamily="34" charset="0"/>
              </a:rPr>
              <a:t>-</a:t>
            </a:r>
            <a: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NR)</a:t>
            </a:r>
            <a:b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t>MR or better: NR (NR-NR)</a:t>
            </a:r>
            <a:b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t>SD: 7.7 (4.7-13.4)</a:t>
            </a:r>
            <a:b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t>PD or NE: 8.7 (1.9-13.1)</a:t>
            </a:r>
            <a:b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br>
            <a:endPar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endParaRPr>
          </a:p>
        </p:txBody>
      </p:sp>
      <p:grpSp>
        <p:nvGrpSpPr>
          <p:cNvPr id="116" name="Group 115">
            <a:extLst>
              <a:ext uri="{FF2B5EF4-FFF2-40B4-BE49-F238E27FC236}">
                <a16:creationId xmlns:a16="http://schemas.microsoft.com/office/drawing/2014/main" id="{BF708B06-2820-4C49-B4D1-825F8C7D1AD9}"/>
              </a:ext>
            </a:extLst>
          </p:cNvPr>
          <p:cNvGrpSpPr/>
          <p:nvPr/>
        </p:nvGrpSpPr>
        <p:grpSpPr>
          <a:xfrm>
            <a:off x="5919840" y="4963423"/>
            <a:ext cx="5602863" cy="1441786"/>
            <a:chOff x="5919840" y="4898875"/>
            <a:chExt cx="5602863" cy="1441786"/>
          </a:xfrm>
        </p:grpSpPr>
        <p:grpSp>
          <p:nvGrpSpPr>
            <p:cNvPr id="119" name="Group 118">
              <a:extLst>
                <a:ext uri="{FF2B5EF4-FFF2-40B4-BE49-F238E27FC236}">
                  <a16:creationId xmlns:a16="http://schemas.microsoft.com/office/drawing/2014/main" id="{BCE5417A-69A6-4DD9-A6A0-E0CF1B07865A}"/>
                </a:ext>
              </a:extLst>
            </p:cNvPr>
            <p:cNvGrpSpPr/>
            <p:nvPr/>
          </p:nvGrpSpPr>
          <p:grpSpPr>
            <a:xfrm>
              <a:off x="6692642" y="4899236"/>
              <a:ext cx="4793993" cy="430887"/>
              <a:chOff x="5168257" y="5814672"/>
              <a:chExt cx="9549635" cy="430887"/>
            </a:xfrm>
          </p:grpSpPr>
          <p:sp>
            <p:nvSpPr>
              <p:cNvPr id="120" name="TextBox 119">
                <a:extLst>
                  <a:ext uri="{FF2B5EF4-FFF2-40B4-BE49-F238E27FC236}">
                    <a16:creationId xmlns:a16="http://schemas.microsoft.com/office/drawing/2014/main" id="{2972300C-B6D1-4DAC-832F-C38584ECB3AD}"/>
                  </a:ext>
                </a:extLst>
              </p:cNvPr>
              <p:cNvSpPr txBox="1"/>
              <p:nvPr/>
            </p:nvSpPr>
            <p:spPr bwMode="auto">
              <a:xfrm>
                <a:off x="5168257" y="5814672"/>
                <a:ext cx="68398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31</a:t>
                </a:r>
                <a:b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(0)</a:t>
                </a:r>
              </a:p>
            </p:txBody>
          </p:sp>
          <p:sp>
            <p:nvSpPr>
              <p:cNvPr id="121" name="TextBox 120">
                <a:extLst>
                  <a:ext uri="{FF2B5EF4-FFF2-40B4-BE49-F238E27FC236}">
                    <a16:creationId xmlns:a16="http://schemas.microsoft.com/office/drawing/2014/main" id="{B93B4ABB-FB24-48DC-BEEB-34DD2B811DA3}"/>
                  </a:ext>
                </a:extLst>
              </p:cNvPr>
              <p:cNvSpPr txBox="1"/>
              <p:nvPr/>
            </p:nvSpPr>
            <p:spPr bwMode="auto">
              <a:xfrm>
                <a:off x="5662680" y="5814672"/>
                <a:ext cx="68398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31</a:t>
                </a:r>
                <a:b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(0)</a:t>
                </a:r>
              </a:p>
            </p:txBody>
          </p:sp>
          <p:sp>
            <p:nvSpPr>
              <p:cNvPr id="122" name="TextBox 121">
                <a:extLst>
                  <a:ext uri="{FF2B5EF4-FFF2-40B4-BE49-F238E27FC236}">
                    <a16:creationId xmlns:a16="http://schemas.microsoft.com/office/drawing/2014/main" id="{FD5430E9-75C5-4709-AB79-21A7F68C4675}"/>
                  </a:ext>
                </a:extLst>
              </p:cNvPr>
              <p:cNvSpPr txBox="1"/>
              <p:nvPr/>
            </p:nvSpPr>
            <p:spPr bwMode="auto">
              <a:xfrm>
                <a:off x="6157104" y="5814672"/>
                <a:ext cx="68397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31</a:t>
                </a:r>
                <a:b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(0)</a:t>
                </a:r>
              </a:p>
            </p:txBody>
          </p:sp>
          <p:sp>
            <p:nvSpPr>
              <p:cNvPr id="123" name="TextBox 122">
                <a:extLst>
                  <a:ext uri="{FF2B5EF4-FFF2-40B4-BE49-F238E27FC236}">
                    <a16:creationId xmlns:a16="http://schemas.microsoft.com/office/drawing/2014/main" id="{37FEB3CB-CE34-4CEC-85FE-A1057625F0E9}"/>
                  </a:ext>
                </a:extLst>
              </p:cNvPr>
              <p:cNvSpPr txBox="1"/>
              <p:nvPr/>
            </p:nvSpPr>
            <p:spPr bwMode="auto">
              <a:xfrm>
                <a:off x="6656046" y="5814672"/>
                <a:ext cx="68397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31</a:t>
                </a:r>
                <a:b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(0)</a:t>
                </a:r>
              </a:p>
            </p:txBody>
          </p:sp>
          <p:sp>
            <p:nvSpPr>
              <p:cNvPr id="124" name="TextBox 123">
                <a:extLst>
                  <a:ext uri="{FF2B5EF4-FFF2-40B4-BE49-F238E27FC236}">
                    <a16:creationId xmlns:a16="http://schemas.microsoft.com/office/drawing/2014/main" id="{DF907445-D2AB-4A0D-9E38-7C2A642B5525}"/>
                  </a:ext>
                </a:extLst>
              </p:cNvPr>
              <p:cNvSpPr txBox="1"/>
              <p:nvPr/>
            </p:nvSpPr>
            <p:spPr bwMode="auto">
              <a:xfrm>
                <a:off x="7141066" y="5814672"/>
                <a:ext cx="68397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31</a:t>
                </a:r>
                <a:b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(0)</a:t>
                </a:r>
              </a:p>
            </p:txBody>
          </p:sp>
          <p:sp>
            <p:nvSpPr>
              <p:cNvPr id="125" name="TextBox 124">
                <a:extLst>
                  <a:ext uri="{FF2B5EF4-FFF2-40B4-BE49-F238E27FC236}">
                    <a16:creationId xmlns:a16="http://schemas.microsoft.com/office/drawing/2014/main" id="{F3551EA4-86DF-41BC-B3B5-7F89C9E1A482}"/>
                  </a:ext>
                </a:extLst>
              </p:cNvPr>
              <p:cNvSpPr txBox="1"/>
              <p:nvPr/>
            </p:nvSpPr>
            <p:spPr bwMode="auto">
              <a:xfrm>
                <a:off x="7635915" y="5814672"/>
                <a:ext cx="68397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31</a:t>
                </a:r>
                <a:b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(0)</a:t>
                </a:r>
              </a:p>
            </p:txBody>
          </p:sp>
          <p:sp>
            <p:nvSpPr>
              <p:cNvPr id="126" name="TextBox 125">
                <a:extLst>
                  <a:ext uri="{FF2B5EF4-FFF2-40B4-BE49-F238E27FC236}">
                    <a16:creationId xmlns:a16="http://schemas.microsoft.com/office/drawing/2014/main" id="{5E967910-8E9C-4EAD-925B-60C7CD4FF909}"/>
                  </a:ext>
                </a:extLst>
              </p:cNvPr>
              <p:cNvSpPr txBox="1"/>
              <p:nvPr/>
            </p:nvSpPr>
            <p:spPr bwMode="auto">
              <a:xfrm>
                <a:off x="8135670" y="5814672"/>
                <a:ext cx="68398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31</a:t>
                </a:r>
                <a:b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(0)</a:t>
                </a:r>
              </a:p>
            </p:txBody>
          </p:sp>
          <p:sp>
            <p:nvSpPr>
              <p:cNvPr id="127" name="TextBox 126">
                <a:extLst>
                  <a:ext uri="{FF2B5EF4-FFF2-40B4-BE49-F238E27FC236}">
                    <a16:creationId xmlns:a16="http://schemas.microsoft.com/office/drawing/2014/main" id="{B0DC4436-2D42-43F4-85B9-2D33AC23D094}"/>
                  </a:ext>
                </a:extLst>
              </p:cNvPr>
              <p:cNvSpPr txBox="1"/>
              <p:nvPr/>
            </p:nvSpPr>
            <p:spPr bwMode="auto">
              <a:xfrm>
                <a:off x="8633126" y="5814672"/>
                <a:ext cx="68397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31</a:t>
                </a:r>
                <a:b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(0)</a:t>
                </a:r>
              </a:p>
            </p:txBody>
          </p:sp>
          <p:sp>
            <p:nvSpPr>
              <p:cNvPr id="128" name="TextBox 127">
                <a:extLst>
                  <a:ext uri="{FF2B5EF4-FFF2-40B4-BE49-F238E27FC236}">
                    <a16:creationId xmlns:a16="http://schemas.microsoft.com/office/drawing/2014/main" id="{6F2483A4-4F33-43C6-AEC6-518F6AC783D1}"/>
                  </a:ext>
                </a:extLst>
              </p:cNvPr>
              <p:cNvSpPr txBox="1"/>
              <p:nvPr/>
            </p:nvSpPr>
            <p:spPr bwMode="auto">
              <a:xfrm>
                <a:off x="9129124" y="5814672"/>
                <a:ext cx="68397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31</a:t>
                </a:r>
                <a:b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(0)</a:t>
                </a:r>
              </a:p>
            </p:txBody>
          </p:sp>
          <p:sp>
            <p:nvSpPr>
              <p:cNvPr id="129" name="TextBox 128">
                <a:extLst>
                  <a:ext uri="{FF2B5EF4-FFF2-40B4-BE49-F238E27FC236}">
                    <a16:creationId xmlns:a16="http://schemas.microsoft.com/office/drawing/2014/main" id="{2AAAD5FF-7E70-49AC-B66B-3A6F69528B7B}"/>
                  </a:ext>
                </a:extLst>
              </p:cNvPr>
              <p:cNvSpPr txBox="1"/>
              <p:nvPr/>
            </p:nvSpPr>
            <p:spPr bwMode="auto">
              <a:xfrm>
                <a:off x="9625120" y="5814672"/>
                <a:ext cx="68397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31</a:t>
                </a:r>
                <a:b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(0)</a:t>
                </a:r>
              </a:p>
            </p:txBody>
          </p:sp>
          <p:sp>
            <p:nvSpPr>
              <p:cNvPr id="130" name="TextBox 129">
                <a:extLst>
                  <a:ext uri="{FF2B5EF4-FFF2-40B4-BE49-F238E27FC236}">
                    <a16:creationId xmlns:a16="http://schemas.microsoft.com/office/drawing/2014/main" id="{492228EB-325C-4222-816A-987FAFB6EAC4}"/>
                  </a:ext>
                </a:extLst>
              </p:cNvPr>
              <p:cNvSpPr txBox="1"/>
              <p:nvPr/>
            </p:nvSpPr>
            <p:spPr bwMode="auto">
              <a:xfrm>
                <a:off x="10123461" y="5814672"/>
                <a:ext cx="68397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29</a:t>
                </a:r>
                <a:b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(2)</a:t>
                </a:r>
              </a:p>
            </p:txBody>
          </p:sp>
          <p:sp>
            <p:nvSpPr>
              <p:cNvPr id="131" name="TextBox 130">
                <a:extLst>
                  <a:ext uri="{FF2B5EF4-FFF2-40B4-BE49-F238E27FC236}">
                    <a16:creationId xmlns:a16="http://schemas.microsoft.com/office/drawing/2014/main" id="{DDFE9200-EB6C-4977-B192-9A88247970C2}"/>
                  </a:ext>
                </a:extLst>
              </p:cNvPr>
              <p:cNvSpPr txBox="1"/>
              <p:nvPr/>
            </p:nvSpPr>
            <p:spPr bwMode="auto">
              <a:xfrm>
                <a:off x="10620923" y="5814672"/>
                <a:ext cx="68397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29</a:t>
                </a:r>
                <a:b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(2)</a:t>
                </a:r>
              </a:p>
            </p:txBody>
          </p:sp>
          <p:sp>
            <p:nvSpPr>
              <p:cNvPr id="132" name="TextBox 131">
                <a:extLst>
                  <a:ext uri="{FF2B5EF4-FFF2-40B4-BE49-F238E27FC236}">
                    <a16:creationId xmlns:a16="http://schemas.microsoft.com/office/drawing/2014/main" id="{9DDC93B3-EAFB-40AC-8880-15F7E79BA3A7}"/>
                  </a:ext>
                </a:extLst>
              </p:cNvPr>
              <p:cNvSpPr txBox="1"/>
              <p:nvPr/>
            </p:nvSpPr>
            <p:spPr bwMode="auto">
              <a:xfrm>
                <a:off x="11115045" y="5814672"/>
                <a:ext cx="68397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26</a:t>
                </a:r>
                <a:b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(4)</a:t>
                </a:r>
              </a:p>
            </p:txBody>
          </p:sp>
          <p:sp>
            <p:nvSpPr>
              <p:cNvPr id="133" name="TextBox 132">
                <a:extLst>
                  <a:ext uri="{FF2B5EF4-FFF2-40B4-BE49-F238E27FC236}">
                    <a16:creationId xmlns:a16="http://schemas.microsoft.com/office/drawing/2014/main" id="{4EA111BF-BF2B-47D7-BF31-DD2B6C56218F}"/>
                  </a:ext>
                </a:extLst>
              </p:cNvPr>
              <p:cNvSpPr txBox="1"/>
              <p:nvPr/>
            </p:nvSpPr>
            <p:spPr bwMode="auto">
              <a:xfrm>
                <a:off x="11593159" y="5814672"/>
                <a:ext cx="68397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23</a:t>
                </a:r>
                <a:b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(6)</a:t>
                </a:r>
              </a:p>
            </p:txBody>
          </p:sp>
          <p:sp>
            <p:nvSpPr>
              <p:cNvPr id="134" name="TextBox 133">
                <a:extLst>
                  <a:ext uri="{FF2B5EF4-FFF2-40B4-BE49-F238E27FC236}">
                    <a16:creationId xmlns:a16="http://schemas.microsoft.com/office/drawing/2014/main" id="{9AE814C8-C6C6-49F1-A33C-7D46F621EB24}"/>
                  </a:ext>
                </a:extLst>
              </p:cNvPr>
              <p:cNvSpPr txBox="1"/>
              <p:nvPr/>
            </p:nvSpPr>
            <p:spPr bwMode="auto">
              <a:xfrm>
                <a:off x="12085069" y="5814672"/>
                <a:ext cx="68397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20</a:t>
                </a:r>
                <a:b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(6)</a:t>
                </a:r>
              </a:p>
            </p:txBody>
          </p:sp>
          <p:sp>
            <p:nvSpPr>
              <p:cNvPr id="135" name="TextBox 134">
                <a:extLst>
                  <a:ext uri="{FF2B5EF4-FFF2-40B4-BE49-F238E27FC236}">
                    <a16:creationId xmlns:a16="http://schemas.microsoft.com/office/drawing/2014/main" id="{35CD1447-1F29-4B64-8CA8-A174ED18B909}"/>
                  </a:ext>
                </a:extLst>
              </p:cNvPr>
              <p:cNvSpPr txBox="1"/>
              <p:nvPr/>
            </p:nvSpPr>
            <p:spPr bwMode="auto">
              <a:xfrm>
                <a:off x="12605360" y="5814672"/>
                <a:ext cx="68397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13</a:t>
                </a:r>
                <a:b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(7)</a:t>
                </a:r>
              </a:p>
            </p:txBody>
          </p:sp>
          <p:sp>
            <p:nvSpPr>
              <p:cNvPr id="136" name="TextBox 135">
                <a:extLst>
                  <a:ext uri="{FF2B5EF4-FFF2-40B4-BE49-F238E27FC236}">
                    <a16:creationId xmlns:a16="http://schemas.microsoft.com/office/drawing/2014/main" id="{E8EDCD03-E2E0-41CF-98E2-FA2CD68A509A}"/>
                  </a:ext>
                </a:extLst>
              </p:cNvPr>
              <p:cNvSpPr txBox="1"/>
              <p:nvPr/>
            </p:nvSpPr>
            <p:spPr bwMode="auto">
              <a:xfrm>
                <a:off x="13079054" y="5814672"/>
                <a:ext cx="68397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9</a:t>
                </a:r>
                <a:b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(7)</a:t>
                </a:r>
              </a:p>
            </p:txBody>
          </p:sp>
          <p:sp>
            <p:nvSpPr>
              <p:cNvPr id="137" name="TextBox 136">
                <a:extLst>
                  <a:ext uri="{FF2B5EF4-FFF2-40B4-BE49-F238E27FC236}">
                    <a16:creationId xmlns:a16="http://schemas.microsoft.com/office/drawing/2014/main" id="{24DCA081-62E6-441A-98C6-65B0BF3FF035}"/>
                  </a:ext>
                </a:extLst>
              </p:cNvPr>
              <p:cNvSpPr txBox="1"/>
              <p:nvPr/>
            </p:nvSpPr>
            <p:spPr bwMode="auto">
              <a:xfrm>
                <a:off x="13566695" y="5814672"/>
                <a:ext cx="68397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5</a:t>
                </a:r>
                <a:b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(7)</a:t>
                </a:r>
              </a:p>
            </p:txBody>
          </p:sp>
          <p:sp>
            <p:nvSpPr>
              <p:cNvPr id="138" name="TextBox 137">
                <a:extLst>
                  <a:ext uri="{FF2B5EF4-FFF2-40B4-BE49-F238E27FC236}">
                    <a16:creationId xmlns:a16="http://schemas.microsoft.com/office/drawing/2014/main" id="{E103ECE0-E0EB-4ADE-A518-09FC55F1C352}"/>
                  </a:ext>
                </a:extLst>
              </p:cNvPr>
              <p:cNvSpPr txBox="1"/>
              <p:nvPr/>
            </p:nvSpPr>
            <p:spPr bwMode="auto">
              <a:xfrm>
                <a:off x="14033913" y="5814672"/>
                <a:ext cx="68397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0</a:t>
                </a:r>
                <a:b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(7)</a:t>
                </a:r>
              </a:p>
            </p:txBody>
          </p:sp>
        </p:grpSp>
        <p:grpSp>
          <p:nvGrpSpPr>
            <p:cNvPr id="232" name="Group 231">
              <a:extLst>
                <a:ext uri="{FF2B5EF4-FFF2-40B4-BE49-F238E27FC236}">
                  <a16:creationId xmlns:a16="http://schemas.microsoft.com/office/drawing/2014/main" id="{96033EEA-2B3C-478B-A08B-00FB805FFFDB}"/>
                </a:ext>
              </a:extLst>
            </p:cNvPr>
            <p:cNvGrpSpPr/>
            <p:nvPr/>
          </p:nvGrpSpPr>
          <p:grpSpPr>
            <a:xfrm>
              <a:off x="6692642" y="5909774"/>
              <a:ext cx="4350714" cy="430887"/>
              <a:chOff x="5168257" y="5814672"/>
              <a:chExt cx="8666622" cy="430887"/>
            </a:xfrm>
          </p:grpSpPr>
          <p:sp>
            <p:nvSpPr>
              <p:cNvPr id="233" name="TextBox 232">
                <a:extLst>
                  <a:ext uri="{FF2B5EF4-FFF2-40B4-BE49-F238E27FC236}">
                    <a16:creationId xmlns:a16="http://schemas.microsoft.com/office/drawing/2014/main" id="{2C7F4753-1C33-4B42-81D5-AE77F45752E4}"/>
                  </a:ext>
                </a:extLst>
              </p:cNvPr>
              <p:cNvSpPr txBox="1"/>
              <p:nvPr/>
            </p:nvSpPr>
            <p:spPr bwMode="auto">
              <a:xfrm>
                <a:off x="5168257" y="5814672"/>
                <a:ext cx="68398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t>35</a:t>
                </a:r>
                <a:b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t>(0)</a:t>
                </a:r>
              </a:p>
            </p:txBody>
          </p:sp>
          <p:sp>
            <p:nvSpPr>
              <p:cNvPr id="234" name="TextBox 233">
                <a:extLst>
                  <a:ext uri="{FF2B5EF4-FFF2-40B4-BE49-F238E27FC236}">
                    <a16:creationId xmlns:a16="http://schemas.microsoft.com/office/drawing/2014/main" id="{4631E7B2-A895-457E-A3CE-AC2436E32D64}"/>
                  </a:ext>
                </a:extLst>
              </p:cNvPr>
              <p:cNvSpPr txBox="1"/>
              <p:nvPr/>
            </p:nvSpPr>
            <p:spPr bwMode="auto">
              <a:xfrm>
                <a:off x="5662680" y="5814672"/>
                <a:ext cx="68398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t>29</a:t>
                </a:r>
                <a:b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t>(5)</a:t>
                </a:r>
              </a:p>
            </p:txBody>
          </p:sp>
          <p:sp>
            <p:nvSpPr>
              <p:cNvPr id="235" name="TextBox 234">
                <a:extLst>
                  <a:ext uri="{FF2B5EF4-FFF2-40B4-BE49-F238E27FC236}">
                    <a16:creationId xmlns:a16="http://schemas.microsoft.com/office/drawing/2014/main" id="{2D82055E-2F48-4AD8-A61C-3514F600C668}"/>
                  </a:ext>
                </a:extLst>
              </p:cNvPr>
              <p:cNvSpPr txBox="1"/>
              <p:nvPr/>
            </p:nvSpPr>
            <p:spPr bwMode="auto">
              <a:xfrm>
                <a:off x="6085256" y="5814672"/>
                <a:ext cx="82767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t>21</a:t>
                </a:r>
                <a:b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t>(11)</a:t>
                </a:r>
              </a:p>
            </p:txBody>
          </p:sp>
          <p:sp>
            <p:nvSpPr>
              <p:cNvPr id="236" name="TextBox 235">
                <a:extLst>
                  <a:ext uri="{FF2B5EF4-FFF2-40B4-BE49-F238E27FC236}">
                    <a16:creationId xmlns:a16="http://schemas.microsoft.com/office/drawing/2014/main" id="{56E6ECAA-89A8-4012-AD73-3622D1285CE4}"/>
                  </a:ext>
                </a:extLst>
              </p:cNvPr>
              <p:cNvSpPr txBox="1"/>
              <p:nvPr/>
            </p:nvSpPr>
            <p:spPr bwMode="auto">
              <a:xfrm>
                <a:off x="6584199" y="5814672"/>
                <a:ext cx="82767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t>18</a:t>
                </a:r>
                <a:b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t>(13)</a:t>
                </a:r>
              </a:p>
            </p:txBody>
          </p:sp>
          <p:sp>
            <p:nvSpPr>
              <p:cNvPr id="237" name="TextBox 236">
                <a:extLst>
                  <a:ext uri="{FF2B5EF4-FFF2-40B4-BE49-F238E27FC236}">
                    <a16:creationId xmlns:a16="http://schemas.microsoft.com/office/drawing/2014/main" id="{27BA1C94-B816-4A9D-A33D-89B689EAB340}"/>
                  </a:ext>
                </a:extLst>
              </p:cNvPr>
              <p:cNvSpPr txBox="1"/>
              <p:nvPr/>
            </p:nvSpPr>
            <p:spPr bwMode="auto">
              <a:xfrm>
                <a:off x="7069219" y="5814672"/>
                <a:ext cx="82767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t>15</a:t>
                </a:r>
                <a:b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t>(15)</a:t>
                </a:r>
              </a:p>
            </p:txBody>
          </p:sp>
          <p:sp>
            <p:nvSpPr>
              <p:cNvPr id="238" name="TextBox 237">
                <a:extLst>
                  <a:ext uri="{FF2B5EF4-FFF2-40B4-BE49-F238E27FC236}">
                    <a16:creationId xmlns:a16="http://schemas.microsoft.com/office/drawing/2014/main" id="{FC4DE700-608A-4D1F-83AF-AE71035F6A62}"/>
                  </a:ext>
                </a:extLst>
              </p:cNvPr>
              <p:cNvSpPr txBox="1"/>
              <p:nvPr/>
            </p:nvSpPr>
            <p:spPr bwMode="auto">
              <a:xfrm>
                <a:off x="7564067" y="5814672"/>
                <a:ext cx="82767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t>14</a:t>
                </a:r>
                <a:b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t>(16)</a:t>
                </a:r>
              </a:p>
            </p:txBody>
          </p:sp>
          <p:sp>
            <p:nvSpPr>
              <p:cNvPr id="239" name="TextBox 238">
                <a:extLst>
                  <a:ext uri="{FF2B5EF4-FFF2-40B4-BE49-F238E27FC236}">
                    <a16:creationId xmlns:a16="http://schemas.microsoft.com/office/drawing/2014/main" id="{319A6D01-7960-47F2-88DE-572C7C7673C1}"/>
                  </a:ext>
                </a:extLst>
              </p:cNvPr>
              <p:cNvSpPr txBox="1"/>
              <p:nvPr/>
            </p:nvSpPr>
            <p:spPr bwMode="auto">
              <a:xfrm>
                <a:off x="8063824" y="5814672"/>
                <a:ext cx="82767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t>14</a:t>
                </a:r>
                <a:b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t>(16)</a:t>
                </a:r>
              </a:p>
            </p:txBody>
          </p:sp>
          <p:sp>
            <p:nvSpPr>
              <p:cNvPr id="240" name="TextBox 239">
                <a:extLst>
                  <a:ext uri="{FF2B5EF4-FFF2-40B4-BE49-F238E27FC236}">
                    <a16:creationId xmlns:a16="http://schemas.microsoft.com/office/drawing/2014/main" id="{9584D13B-950E-4737-8C8C-91E4DCB8BB9E}"/>
                  </a:ext>
                </a:extLst>
              </p:cNvPr>
              <p:cNvSpPr txBox="1"/>
              <p:nvPr/>
            </p:nvSpPr>
            <p:spPr bwMode="auto">
              <a:xfrm>
                <a:off x="8561279" y="5814672"/>
                <a:ext cx="82767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t>14</a:t>
                </a:r>
                <a:b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t>(16)</a:t>
                </a:r>
              </a:p>
            </p:txBody>
          </p:sp>
          <p:sp>
            <p:nvSpPr>
              <p:cNvPr id="241" name="TextBox 240">
                <a:extLst>
                  <a:ext uri="{FF2B5EF4-FFF2-40B4-BE49-F238E27FC236}">
                    <a16:creationId xmlns:a16="http://schemas.microsoft.com/office/drawing/2014/main" id="{ECEA20E0-A0E0-4293-8866-AB7082C61D59}"/>
                  </a:ext>
                </a:extLst>
              </p:cNvPr>
              <p:cNvSpPr txBox="1"/>
              <p:nvPr/>
            </p:nvSpPr>
            <p:spPr bwMode="auto">
              <a:xfrm>
                <a:off x="9057277" y="5814672"/>
                <a:ext cx="82767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t>14</a:t>
                </a:r>
                <a:b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t>(16)</a:t>
                </a:r>
              </a:p>
            </p:txBody>
          </p:sp>
          <p:sp>
            <p:nvSpPr>
              <p:cNvPr id="242" name="TextBox 241">
                <a:extLst>
                  <a:ext uri="{FF2B5EF4-FFF2-40B4-BE49-F238E27FC236}">
                    <a16:creationId xmlns:a16="http://schemas.microsoft.com/office/drawing/2014/main" id="{3C2E7DB7-E237-4878-B609-C3531F8BED46}"/>
                  </a:ext>
                </a:extLst>
              </p:cNvPr>
              <p:cNvSpPr txBox="1"/>
              <p:nvPr/>
            </p:nvSpPr>
            <p:spPr bwMode="auto">
              <a:xfrm>
                <a:off x="9553273" y="5814672"/>
                <a:ext cx="82767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t>12</a:t>
                </a:r>
                <a:b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t>(18)</a:t>
                </a:r>
              </a:p>
            </p:txBody>
          </p:sp>
          <p:sp>
            <p:nvSpPr>
              <p:cNvPr id="243" name="TextBox 242">
                <a:extLst>
                  <a:ext uri="{FF2B5EF4-FFF2-40B4-BE49-F238E27FC236}">
                    <a16:creationId xmlns:a16="http://schemas.microsoft.com/office/drawing/2014/main" id="{38DBEFB2-CAA0-4C00-A1FE-89DDB2C8AF5C}"/>
                  </a:ext>
                </a:extLst>
              </p:cNvPr>
              <p:cNvSpPr txBox="1"/>
              <p:nvPr/>
            </p:nvSpPr>
            <p:spPr bwMode="auto">
              <a:xfrm>
                <a:off x="10051614" y="5814672"/>
                <a:ext cx="82767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t>11</a:t>
                </a:r>
                <a:b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t>(19)</a:t>
                </a:r>
              </a:p>
            </p:txBody>
          </p:sp>
          <p:sp>
            <p:nvSpPr>
              <p:cNvPr id="244" name="TextBox 243">
                <a:extLst>
                  <a:ext uri="{FF2B5EF4-FFF2-40B4-BE49-F238E27FC236}">
                    <a16:creationId xmlns:a16="http://schemas.microsoft.com/office/drawing/2014/main" id="{17193A58-52D5-4DAC-9AFB-FCBCDCE8E42E}"/>
                  </a:ext>
                </a:extLst>
              </p:cNvPr>
              <p:cNvSpPr txBox="1"/>
              <p:nvPr/>
            </p:nvSpPr>
            <p:spPr bwMode="auto">
              <a:xfrm>
                <a:off x="10549076" y="5814672"/>
                <a:ext cx="82767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t>11</a:t>
                </a:r>
                <a:b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t>(19)</a:t>
                </a:r>
              </a:p>
            </p:txBody>
          </p:sp>
          <p:sp>
            <p:nvSpPr>
              <p:cNvPr id="245" name="TextBox 244">
                <a:extLst>
                  <a:ext uri="{FF2B5EF4-FFF2-40B4-BE49-F238E27FC236}">
                    <a16:creationId xmlns:a16="http://schemas.microsoft.com/office/drawing/2014/main" id="{5991A69C-25C3-4B1F-9E71-3E2F2D21F306}"/>
                  </a:ext>
                </a:extLst>
              </p:cNvPr>
              <p:cNvSpPr txBox="1"/>
              <p:nvPr/>
            </p:nvSpPr>
            <p:spPr bwMode="auto">
              <a:xfrm>
                <a:off x="11043197" y="5814672"/>
                <a:ext cx="82767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t>9</a:t>
                </a:r>
                <a:b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t>(20)</a:t>
                </a:r>
              </a:p>
            </p:txBody>
          </p:sp>
          <p:sp>
            <p:nvSpPr>
              <p:cNvPr id="246" name="TextBox 245">
                <a:extLst>
                  <a:ext uri="{FF2B5EF4-FFF2-40B4-BE49-F238E27FC236}">
                    <a16:creationId xmlns:a16="http://schemas.microsoft.com/office/drawing/2014/main" id="{658D5665-14B8-4314-940A-B825F7928D3C}"/>
                  </a:ext>
                </a:extLst>
              </p:cNvPr>
              <p:cNvSpPr txBox="1"/>
              <p:nvPr/>
            </p:nvSpPr>
            <p:spPr bwMode="auto">
              <a:xfrm>
                <a:off x="11521311" y="5814672"/>
                <a:ext cx="82767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t>8</a:t>
                </a:r>
                <a:b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t>(20)</a:t>
                </a:r>
              </a:p>
            </p:txBody>
          </p:sp>
          <p:sp>
            <p:nvSpPr>
              <p:cNvPr id="247" name="TextBox 246">
                <a:extLst>
                  <a:ext uri="{FF2B5EF4-FFF2-40B4-BE49-F238E27FC236}">
                    <a16:creationId xmlns:a16="http://schemas.microsoft.com/office/drawing/2014/main" id="{2CE9FB7A-D14C-4B4E-B1D9-89E5BFEC5490}"/>
                  </a:ext>
                </a:extLst>
              </p:cNvPr>
              <p:cNvSpPr txBox="1"/>
              <p:nvPr/>
            </p:nvSpPr>
            <p:spPr bwMode="auto">
              <a:xfrm>
                <a:off x="12013222" y="5814672"/>
                <a:ext cx="82767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t>3</a:t>
                </a:r>
                <a:b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t>(22)</a:t>
                </a:r>
              </a:p>
            </p:txBody>
          </p:sp>
          <p:sp>
            <p:nvSpPr>
              <p:cNvPr id="248" name="TextBox 247">
                <a:extLst>
                  <a:ext uri="{FF2B5EF4-FFF2-40B4-BE49-F238E27FC236}">
                    <a16:creationId xmlns:a16="http://schemas.microsoft.com/office/drawing/2014/main" id="{F9FEF69D-2E01-4549-8CB8-E188C239A292}"/>
                  </a:ext>
                </a:extLst>
              </p:cNvPr>
              <p:cNvSpPr txBox="1"/>
              <p:nvPr/>
            </p:nvSpPr>
            <p:spPr bwMode="auto">
              <a:xfrm>
                <a:off x="12533512" y="5814672"/>
                <a:ext cx="82767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t>3</a:t>
                </a:r>
                <a:b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t>(22)</a:t>
                </a:r>
              </a:p>
            </p:txBody>
          </p:sp>
          <p:sp>
            <p:nvSpPr>
              <p:cNvPr id="249" name="TextBox 248">
                <a:extLst>
                  <a:ext uri="{FF2B5EF4-FFF2-40B4-BE49-F238E27FC236}">
                    <a16:creationId xmlns:a16="http://schemas.microsoft.com/office/drawing/2014/main" id="{8CDC56FB-98C8-4699-9AC2-89047B401244}"/>
                  </a:ext>
                </a:extLst>
              </p:cNvPr>
              <p:cNvSpPr txBox="1"/>
              <p:nvPr/>
            </p:nvSpPr>
            <p:spPr bwMode="auto">
              <a:xfrm>
                <a:off x="13007205" y="5814672"/>
                <a:ext cx="82767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t>0</a:t>
                </a:r>
                <a:b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t>(22)</a:t>
                </a:r>
              </a:p>
            </p:txBody>
          </p:sp>
        </p:grpSp>
        <p:grpSp>
          <p:nvGrpSpPr>
            <p:cNvPr id="252" name="Group 251">
              <a:extLst>
                <a:ext uri="{FF2B5EF4-FFF2-40B4-BE49-F238E27FC236}">
                  <a16:creationId xmlns:a16="http://schemas.microsoft.com/office/drawing/2014/main" id="{E2847121-6FE6-4A0B-80E3-FA0116742324}"/>
                </a:ext>
              </a:extLst>
            </p:cNvPr>
            <p:cNvGrpSpPr/>
            <p:nvPr/>
          </p:nvGrpSpPr>
          <p:grpSpPr>
            <a:xfrm>
              <a:off x="6692642" y="5239613"/>
              <a:ext cx="4793993" cy="430887"/>
              <a:chOff x="5168257" y="5814672"/>
              <a:chExt cx="9549635" cy="430887"/>
            </a:xfrm>
          </p:grpSpPr>
          <p:sp>
            <p:nvSpPr>
              <p:cNvPr id="253" name="TextBox 252">
                <a:extLst>
                  <a:ext uri="{FF2B5EF4-FFF2-40B4-BE49-F238E27FC236}">
                    <a16:creationId xmlns:a16="http://schemas.microsoft.com/office/drawing/2014/main" id="{0B2F056C-4025-4117-A726-DF6877DC1E71}"/>
                  </a:ext>
                </a:extLst>
              </p:cNvPr>
              <p:cNvSpPr txBox="1"/>
              <p:nvPr/>
            </p:nvSpPr>
            <p:spPr bwMode="auto">
              <a:xfrm>
                <a:off x="5168257" y="5814672"/>
                <a:ext cx="68398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t>35</a:t>
                </a:r>
                <a:b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t>(0)</a:t>
                </a:r>
              </a:p>
            </p:txBody>
          </p:sp>
          <p:sp>
            <p:nvSpPr>
              <p:cNvPr id="254" name="TextBox 253">
                <a:extLst>
                  <a:ext uri="{FF2B5EF4-FFF2-40B4-BE49-F238E27FC236}">
                    <a16:creationId xmlns:a16="http://schemas.microsoft.com/office/drawing/2014/main" id="{116C0AFB-472E-4F67-AB55-C4B87EBF07CD}"/>
                  </a:ext>
                </a:extLst>
              </p:cNvPr>
              <p:cNvSpPr txBox="1"/>
              <p:nvPr/>
            </p:nvSpPr>
            <p:spPr bwMode="auto">
              <a:xfrm>
                <a:off x="5662680" y="5814672"/>
                <a:ext cx="68398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t>35</a:t>
                </a:r>
                <a:b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t>(0)</a:t>
                </a:r>
              </a:p>
            </p:txBody>
          </p:sp>
          <p:sp>
            <p:nvSpPr>
              <p:cNvPr id="255" name="TextBox 254">
                <a:extLst>
                  <a:ext uri="{FF2B5EF4-FFF2-40B4-BE49-F238E27FC236}">
                    <a16:creationId xmlns:a16="http://schemas.microsoft.com/office/drawing/2014/main" id="{45CBDCB8-9812-485E-8A28-5ED09186CF67}"/>
                  </a:ext>
                </a:extLst>
              </p:cNvPr>
              <p:cNvSpPr txBox="1"/>
              <p:nvPr/>
            </p:nvSpPr>
            <p:spPr bwMode="auto">
              <a:xfrm>
                <a:off x="6157104" y="5814672"/>
                <a:ext cx="68397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t>35</a:t>
                </a:r>
                <a:b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t>(0)</a:t>
                </a:r>
              </a:p>
            </p:txBody>
          </p:sp>
          <p:sp>
            <p:nvSpPr>
              <p:cNvPr id="256" name="TextBox 255">
                <a:extLst>
                  <a:ext uri="{FF2B5EF4-FFF2-40B4-BE49-F238E27FC236}">
                    <a16:creationId xmlns:a16="http://schemas.microsoft.com/office/drawing/2014/main" id="{B9D9E34E-D70C-4EED-B2E9-F07C1C405BF7}"/>
                  </a:ext>
                </a:extLst>
              </p:cNvPr>
              <p:cNvSpPr txBox="1"/>
              <p:nvPr/>
            </p:nvSpPr>
            <p:spPr bwMode="auto">
              <a:xfrm>
                <a:off x="6656046" y="5814672"/>
                <a:ext cx="68397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t>35</a:t>
                </a:r>
                <a:b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t>(0)</a:t>
                </a:r>
              </a:p>
            </p:txBody>
          </p:sp>
          <p:sp>
            <p:nvSpPr>
              <p:cNvPr id="257" name="TextBox 256">
                <a:extLst>
                  <a:ext uri="{FF2B5EF4-FFF2-40B4-BE49-F238E27FC236}">
                    <a16:creationId xmlns:a16="http://schemas.microsoft.com/office/drawing/2014/main" id="{5E8C69CD-8949-42A3-8F6F-E61BF3D0ABEB}"/>
                  </a:ext>
                </a:extLst>
              </p:cNvPr>
              <p:cNvSpPr txBox="1"/>
              <p:nvPr/>
            </p:nvSpPr>
            <p:spPr bwMode="auto">
              <a:xfrm>
                <a:off x="7141066" y="5814672"/>
                <a:ext cx="68397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t>35</a:t>
                </a:r>
                <a:b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t>(0)</a:t>
                </a:r>
              </a:p>
            </p:txBody>
          </p:sp>
          <p:sp>
            <p:nvSpPr>
              <p:cNvPr id="258" name="TextBox 257">
                <a:extLst>
                  <a:ext uri="{FF2B5EF4-FFF2-40B4-BE49-F238E27FC236}">
                    <a16:creationId xmlns:a16="http://schemas.microsoft.com/office/drawing/2014/main" id="{4F702DFE-6D10-468C-B335-66B232470793}"/>
                  </a:ext>
                </a:extLst>
              </p:cNvPr>
              <p:cNvSpPr txBox="1"/>
              <p:nvPr/>
            </p:nvSpPr>
            <p:spPr bwMode="auto">
              <a:xfrm>
                <a:off x="7635915" y="5814672"/>
                <a:ext cx="68397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t>35</a:t>
                </a:r>
                <a:b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t>(0)</a:t>
                </a:r>
              </a:p>
            </p:txBody>
          </p:sp>
          <p:sp>
            <p:nvSpPr>
              <p:cNvPr id="259" name="TextBox 258">
                <a:extLst>
                  <a:ext uri="{FF2B5EF4-FFF2-40B4-BE49-F238E27FC236}">
                    <a16:creationId xmlns:a16="http://schemas.microsoft.com/office/drawing/2014/main" id="{D0062FFA-6C40-485D-89DC-D01FC11D1AC3}"/>
                  </a:ext>
                </a:extLst>
              </p:cNvPr>
              <p:cNvSpPr txBox="1"/>
              <p:nvPr/>
            </p:nvSpPr>
            <p:spPr bwMode="auto">
              <a:xfrm>
                <a:off x="8135670" y="5814672"/>
                <a:ext cx="68398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t>35</a:t>
                </a:r>
                <a:b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t>(0)</a:t>
                </a:r>
              </a:p>
            </p:txBody>
          </p:sp>
          <p:sp>
            <p:nvSpPr>
              <p:cNvPr id="260" name="TextBox 259">
                <a:extLst>
                  <a:ext uri="{FF2B5EF4-FFF2-40B4-BE49-F238E27FC236}">
                    <a16:creationId xmlns:a16="http://schemas.microsoft.com/office/drawing/2014/main" id="{478D5947-781F-44B3-B56C-E5B337495676}"/>
                  </a:ext>
                </a:extLst>
              </p:cNvPr>
              <p:cNvSpPr txBox="1"/>
              <p:nvPr/>
            </p:nvSpPr>
            <p:spPr bwMode="auto">
              <a:xfrm>
                <a:off x="8633126" y="5814672"/>
                <a:ext cx="68397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t>35</a:t>
                </a:r>
                <a:b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t>(0)</a:t>
                </a:r>
              </a:p>
            </p:txBody>
          </p:sp>
          <p:sp>
            <p:nvSpPr>
              <p:cNvPr id="261" name="TextBox 260">
                <a:extLst>
                  <a:ext uri="{FF2B5EF4-FFF2-40B4-BE49-F238E27FC236}">
                    <a16:creationId xmlns:a16="http://schemas.microsoft.com/office/drawing/2014/main" id="{404A5FFD-4376-4289-996C-67EAC5DED9D4}"/>
                  </a:ext>
                </a:extLst>
              </p:cNvPr>
              <p:cNvSpPr txBox="1"/>
              <p:nvPr/>
            </p:nvSpPr>
            <p:spPr bwMode="auto">
              <a:xfrm>
                <a:off x="9129124" y="5814672"/>
                <a:ext cx="68397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t>35</a:t>
                </a:r>
                <a:b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t>(0)</a:t>
                </a:r>
              </a:p>
            </p:txBody>
          </p:sp>
          <p:sp>
            <p:nvSpPr>
              <p:cNvPr id="262" name="TextBox 261">
                <a:extLst>
                  <a:ext uri="{FF2B5EF4-FFF2-40B4-BE49-F238E27FC236}">
                    <a16:creationId xmlns:a16="http://schemas.microsoft.com/office/drawing/2014/main" id="{302E77EE-596F-47F6-95CB-1543888E8512}"/>
                  </a:ext>
                </a:extLst>
              </p:cNvPr>
              <p:cNvSpPr txBox="1"/>
              <p:nvPr/>
            </p:nvSpPr>
            <p:spPr bwMode="auto">
              <a:xfrm>
                <a:off x="9625120" y="5814672"/>
                <a:ext cx="68397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t>35</a:t>
                </a:r>
                <a:b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t>(0)</a:t>
                </a:r>
              </a:p>
            </p:txBody>
          </p:sp>
          <p:sp>
            <p:nvSpPr>
              <p:cNvPr id="263" name="TextBox 262">
                <a:extLst>
                  <a:ext uri="{FF2B5EF4-FFF2-40B4-BE49-F238E27FC236}">
                    <a16:creationId xmlns:a16="http://schemas.microsoft.com/office/drawing/2014/main" id="{F57C129F-E65A-4124-9385-AE80A00590E3}"/>
                  </a:ext>
                </a:extLst>
              </p:cNvPr>
              <p:cNvSpPr txBox="1"/>
              <p:nvPr/>
            </p:nvSpPr>
            <p:spPr bwMode="auto">
              <a:xfrm>
                <a:off x="10123461" y="5814672"/>
                <a:ext cx="68397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t>33</a:t>
                </a:r>
                <a:b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t>(2)</a:t>
                </a:r>
              </a:p>
            </p:txBody>
          </p:sp>
          <p:sp>
            <p:nvSpPr>
              <p:cNvPr id="264" name="TextBox 263">
                <a:extLst>
                  <a:ext uri="{FF2B5EF4-FFF2-40B4-BE49-F238E27FC236}">
                    <a16:creationId xmlns:a16="http://schemas.microsoft.com/office/drawing/2014/main" id="{6CBEBEBD-6D4E-4893-9A9E-53E679CAEEF4}"/>
                  </a:ext>
                </a:extLst>
              </p:cNvPr>
              <p:cNvSpPr txBox="1"/>
              <p:nvPr/>
            </p:nvSpPr>
            <p:spPr bwMode="auto">
              <a:xfrm>
                <a:off x="10620923" y="5814672"/>
                <a:ext cx="68397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t>33</a:t>
                </a:r>
                <a:b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t>(2)</a:t>
                </a:r>
              </a:p>
            </p:txBody>
          </p:sp>
          <p:sp>
            <p:nvSpPr>
              <p:cNvPr id="265" name="TextBox 264">
                <a:extLst>
                  <a:ext uri="{FF2B5EF4-FFF2-40B4-BE49-F238E27FC236}">
                    <a16:creationId xmlns:a16="http://schemas.microsoft.com/office/drawing/2014/main" id="{605FB3F1-CAA8-4A6E-BA92-487C46F0F27A}"/>
                  </a:ext>
                </a:extLst>
              </p:cNvPr>
              <p:cNvSpPr txBox="1"/>
              <p:nvPr/>
            </p:nvSpPr>
            <p:spPr bwMode="auto">
              <a:xfrm>
                <a:off x="11115045" y="5814672"/>
                <a:ext cx="68397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t>30</a:t>
                </a:r>
                <a:b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t>(4)</a:t>
                </a:r>
              </a:p>
            </p:txBody>
          </p:sp>
          <p:sp>
            <p:nvSpPr>
              <p:cNvPr id="266" name="TextBox 265">
                <a:extLst>
                  <a:ext uri="{FF2B5EF4-FFF2-40B4-BE49-F238E27FC236}">
                    <a16:creationId xmlns:a16="http://schemas.microsoft.com/office/drawing/2014/main" id="{CDD3A960-26C4-410F-AA81-F0B1C5021E9E}"/>
                  </a:ext>
                </a:extLst>
              </p:cNvPr>
              <p:cNvSpPr txBox="1"/>
              <p:nvPr/>
            </p:nvSpPr>
            <p:spPr bwMode="auto">
              <a:xfrm>
                <a:off x="11593159" y="5814672"/>
                <a:ext cx="68397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t>27</a:t>
                </a:r>
                <a:b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t>(6)</a:t>
                </a:r>
              </a:p>
            </p:txBody>
          </p:sp>
          <p:sp>
            <p:nvSpPr>
              <p:cNvPr id="267" name="TextBox 266">
                <a:extLst>
                  <a:ext uri="{FF2B5EF4-FFF2-40B4-BE49-F238E27FC236}">
                    <a16:creationId xmlns:a16="http://schemas.microsoft.com/office/drawing/2014/main" id="{1EE48A71-B7C3-4315-B902-ED4175D693D2}"/>
                  </a:ext>
                </a:extLst>
              </p:cNvPr>
              <p:cNvSpPr txBox="1"/>
              <p:nvPr/>
            </p:nvSpPr>
            <p:spPr bwMode="auto">
              <a:xfrm>
                <a:off x="12085069" y="5814672"/>
                <a:ext cx="68397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t>23</a:t>
                </a:r>
                <a:b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t>(6)</a:t>
                </a:r>
              </a:p>
            </p:txBody>
          </p:sp>
          <p:sp>
            <p:nvSpPr>
              <p:cNvPr id="268" name="TextBox 267">
                <a:extLst>
                  <a:ext uri="{FF2B5EF4-FFF2-40B4-BE49-F238E27FC236}">
                    <a16:creationId xmlns:a16="http://schemas.microsoft.com/office/drawing/2014/main" id="{9E82E06D-7984-4525-912C-E46143BD819A}"/>
                  </a:ext>
                </a:extLst>
              </p:cNvPr>
              <p:cNvSpPr txBox="1"/>
              <p:nvPr/>
            </p:nvSpPr>
            <p:spPr bwMode="auto">
              <a:xfrm>
                <a:off x="12605360" y="5814672"/>
                <a:ext cx="68397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t>15</a:t>
                </a:r>
                <a:b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t>(7)</a:t>
                </a:r>
              </a:p>
            </p:txBody>
          </p:sp>
          <p:sp>
            <p:nvSpPr>
              <p:cNvPr id="269" name="TextBox 268">
                <a:extLst>
                  <a:ext uri="{FF2B5EF4-FFF2-40B4-BE49-F238E27FC236}">
                    <a16:creationId xmlns:a16="http://schemas.microsoft.com/office/drawing/2014/main" id="{05FC37CF-84C1-40EE-BB88-4E66BED43261}"/>
                  </a:ext>
                </a:extLst>
              </p:cNvPr>
              <p:cNvSpPr txBox="1"/>
              <p:nvPr/>
            </p:nvSpPr>
            <p:spPr bwMode="auto">
              <a:xfrm>
                <a:off x="13079054" y="5814672"/>
                <a:ext cx="68397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t>10</a:t>
                </a:r>
                <a:b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t>(7)</a:t>
                </a:r>
              </a:p>
            </p:txBody>
          </p:sp>
          <p:sp>
            <p:nvSpPr>
              <p:cNvPr id="270" name="TextBox 269">
                <a:extLst>
                  <a:ext uri="{FF2B5EF4-FFF2-40B4-BE49-F238E27FC236}">
                    <a16:creationId xmlns:a16="http://schemas.microsoft.com/office/drawing/2014/main" id="{4B1A9899-16E7-4617-B549-C4952C053CD7}"/>
                  </a:ext>
                </a:extLst>
              </p:cNvPr>
              <p:cNvSpPr txBox="1"/>
              <p:nvPr/>
            </p:nvSpPr>
            <p:spPr bwMode="auto">
              <a:xfrm>
                <a:off x="13566695" y="5814672"/>
                <a:ext cx="68397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t>5</a:t>
                </a:r>
                <a:b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t>(7)</a:t>
                </a:r>
              </a:p>
            </p:txBody>
          </p:sp>
          <p:sp>
            <p:nvSpPr>
              <p:cNvPr id="271" name="TextBox 270">
                <a:extLst>
                  <a:ext uri="{FF2B5EF4-FFF2-40B4-BE49-F238E27FC236}">
                    <a16:creationId xmlns:a16="http://schemas.microsoft.com/office/drawing/2014/main" id="{A872CF30-A141-464C-9246-CCCE7AE6DD92}"/>
                  </a:ext>
                </a:extLst>
              </p:cNvPr>
              <p:cNvSpPr txBox="1"/>
              <p:nvPr/>
            </p:nvSpPr>
            <p:spPr bwMode="auto">
              <a:xfrm>
                <a:off x="14033913" y="5814672"/>
                <a:ext cx="68397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t>0</a:t>
                </a:r>
                <a:b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t>(7)</a:t>
                </a:r>
              </a:p>
            </p:txBody>
          </p:sp>
        </p:grpSp>
        <p:grpSp>
          <p:nvGrpSpPr>
            <p:cNvPr id="272" name="Group 271">
              <a:extLst>
                <a:ext uri="{FF2B5EF4-FFF2-40B4-BE49-F238E27FC236}">
                  <a16:creationId xmlns:a16="http://schemas.microsoft.com/office/drawing/2014/main" id="{4D16CB77-4233-433E-A988-398BAD7B2D96}"/>
                </a:ext>
              </a:extLst>
            </p:cNvPr>
            <p:cNvGrpSpPr/>
            <p:nvPr/>
          </p:nvGrpSpPr>
          <p:grpSpPr>
            <a:xfrm>
              <a:off x="6692642" y="5569448"/>
              <a:ext cx="4830061" cy="430887"/>
              <a:chOff x="5168257" y="5814672"/>
              <a:chExt cx="9621482" cy="430887"/>
            </a:xfrm>
          </p:grpSpPr>
          <p:sp>
            <p:nvSpPr>
              <p:cNvPr id="273" name="TextBox 272">
                <a:extLst>
                  <a:ext uri="{FF2B5EF4-FFF2-40B4-BE49-F238E27FC236}">
                    <a16:creationId xmlns:a16="http://schemas.microsoft.com/office/drawing/2014/main" id="{FDE0C8A1-CD4E-4085-8139-D131B7920804}"/>
                  </a:ext>
                </a:extLst>
              </p:cNvPr>
              <p:cNvSpPr txBox="1"/>
              <p:nvPr/>
            </p:nvSpPr>
            <p:spPr bwMode="auto">
              <a:xfrm>
                <a:off x="5168257" y="5814672"/>
                <a:ext cx="68398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t>27</a:t>
                </a:r>
                <a:b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t>(0)</a:t>
                </a:r>
              </a:p>
            </p:txBody>
          </p:sp>
          <p:sp>
            <p:nvSpPr>
              <p:cNvPr id="274" name="TextBox 273">
                <a:extLst>
                  <a:ext uri="{FF2B5EF4-FFF2-40B4-BE49-F238E27FC236}">
                    <a16:creationId xmlns:a16="http://schemas.microsoft.com/office/drawing/2014/main" id="{87813CEC-B9A2-426E-A875-DBFCCEC71317}"/>
                  </a:ext>
                </a:extLst>
              </p:cNvPr>
              <p:cNvSpPr txBox="1"/>
              <p:nvPr/>
            </p:nvSpPr>
            <p:spPr bwMode="auto">
              <a:xfrm>
                <a:off x="5662680" y="5814672"/>
                <a:ext cx="68398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t>27</a:t>
                </a:r>
                <a:b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t>(0)</a:t>
                </a:r>
              </a:p>
            </p:txBody>
          </p:sp>
          <p:sp>
            <p:nvSpPr>
              <p:cNvPr id="275" name="TextBox 274">
                <a:extLst>
                  <a:ext uri="{FF2B5EF4-FFF2-40B4-BE49-F238E27FC236}">
                    <a16:creationId xmlns:a16="http://schemas.microsoft.com/office/drawing/2014/main" id="{B1BE749D-5EB0-49C0-ABA7-02655342E1FA}"/>
                  </a:ext>
                </a:extLst>
              </p:cNvPr>
              <p:cNvSpPr txBox="1"/>
              <p:nvPr/>
            </p:nvSpPr>
            <p:spPr bwMode="auto">
              <a:xfrm>
                <a:off x="6157104" y="5814672"/>
                <a:ext cx="68397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t>25</a:t>
                </a:r>
                <a:b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t>(2)</a:t>
                </a:r>
              </a:p>
            </p:txBody>
          </p:sp>
          <p:sp>
            <p:nvSpPr>
              <p:cNvPr id="276" name="TextBox 275">
                <a:extLst>
                  <a:ext uri="{FF2B5EF4-FFF2-40B4-BE49-F238E27FC236}">
                    <a16:creationId xmlns:a16="http://schemas.microsoft.com/office/drawing/2014/main" id="{D90DB32F-151E-407F-80C1-87E8F8DC347D}"/>
                  </a:ext>
                </a:extLst>
              </p:cNvPr>
              <p:cNvSpPr txBox="1"/>
              <p:nvPr/>
            </p:nvSpPr>
            <p:spPr bwMode="auto">
              <a:xfrm>
                <a:off x="6656046" y="5814672"/>
                <a:ext cx="68397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t>24</a:t>
                </a:r>
                <a:b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t>(3)</a:t>
                </a:r>
              </a:p>
            </p:txBody>
          </p:sp>
          <p:sp>
            <p:nvSpPr>
              <p:cNvPr id="277" name="TextBox 276">
                <a:extLst>
                  <a:ext uri="{FF2B5EF4-FFF2-40B4-BE49-F238E27FC236}">
                    <a16:creationId xmlns:a16="http://schemas.microsoft.com/office/drawing/2014/main" id="{9CE0B852-3B98-4323-B134-E352CDFE9744}"/>
                  </a:ext>
                </a:extLst>
              </p:cNvPr>
              <p:cNvSpPr txBox="1"/>
              <p:nvPr/>
            </p:nvSpPr>
            <p:spPr bwMode="auto">
              <a:xfrm>
                <a:off x="7141066" y="5814672"/>
                <a:ext cx="68397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t>21</a:t>
                </a:r>
                <a:b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t>(6)</a:t>
                </a:r>
              </a:p>
            </p:txBody>
          </p:sp>
          <p:sp>
            <p:nvSpPr>
              <p:cNvPr id="278" name="TextBox 277">
                <a:extLst>
                  <a:ext uri="{FF2B5EF4-FFF2-40B4-BE49-F238E27FC236}">
                    <a16:creationId xmlns:a16="http://schemas.microsoft.com/office/drawing/2014/main" id="{0075DAA0-5A36-4CAE-9760-CF32463A15AC}"/>
                  </a:ext>
                </a:extLst>
              </p:cNvPr>
              <p:cNvSpPr txBox="1"/>
              <p:nvPr/>
            </p:nvSpPr>
            <p:spPr bwMode="auto">
              <a:xfrm>
                <a:off x="7635915" y="5814672"/>
                <a:ext cx="68397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t>18</a:t>
                </a:r>
                <a:b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t>(9)</a:t>
                </a:r>
              </a:p>
            </p:txBody>
          </p:sp>
          <p:sp>
            <p:nvSpPr>
              <p:cNvPr id="279" name="TextBox 278">
                <a:extLst>
                  <a:ext uri="{FF2B5EF4-FFF2-40B4-BE49-F238E27FC236}">
                    <a16:creationId xmlns:a16="http://schemas.microsoft.com/office/drawing/2014/main" id="{05B77290-B585-49B0-B13B-7DED5A14A0F8}"/>
                  </a:ext>
                </a:extLst>
              </p:cNvPr>
              <p:cNvSpPr txBox="1"/>
              <p:nvPr/>
            </p:nvSpPr>
            <p:spPr bwMode="auto">
              <a:xfrm>
                <a:off x="8063825" y="5814672"/>
                <a:ext cx="82767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t>17</a:t>
                </a:r>
                <a:b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t>(10)</a:t>
                </a:r>
              </a:p>
            </p:txBody>
          </p:sp>
          <p:sp>
            <p:nvSpPr>
              <p:cNvPr id="280" name="TextBox 279">
                <a:extLst>
                  <a:ext uri="{FF2B5EF4-FFF2-40B4-BE49-F238E27FC236}">
                    <a16:creationId xmlns:a16="http://schemas.microsoft.com/office/drawing/2014/main" id="{DAE93B07-2EB7-477A-803D-4EDB504BDCD3}"/>
                  </a:ext>
                </a:extLst>
              </p:cNvPr>
              <p:cNvSpPr txBox="1"/>
              <p:nvPr/>
            </p:nvSpPr>
            <p:spPr bwMode="auto">
              <a:xfrm>
                <a:off x="8561279" y="5814672"/>
                <a:ext cx="82767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t>15</a:t>
                </a:r>
                <a:b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t>(12)</a:t>
                </a:r>
              </a:p>
            </p:txBody>
          </p:sp>
          <p:sp>
            <p:nvSpPr>
              <p:cNvPr id="281" name="TextBox 280">
                <a:extLst>
                  <a:ext uri="{FF2B5EF4-FFF2-40B4-BE49-F238E27FC236}">
                    <a16:creationId xmlns:a16="http://schemas.microsoft.com/office/drawing/2014/main" id="{D9FA4986-82B4-479F-9A88-6EC9E303CDBB}"/>
                  </a:ext>
                </a:extLst>
              </p:cNvPr>
              <p:cNvSpPr txBox="1"/>
              <p:nvPr/>
            </p:nvSpPr>
            <p:spPr bwMode="auto">
              <a:xfrm>
                <a:off x="9057277" y="5814672"/>
                <a:ext cx="82767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t>13</a:t>
                </a:r>
                <a:b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t>(14)</a:t>
                </a:r>
              </a:p>
            </p:txBody>
          </p:sp>
          <p:sp>
            <p:nvSpPr>
              <p:cNvPr id="282" name="TextBox 281">
                <a:extLst>
                  <a:ext uri="{FF2B5EF4-FFF2-40B4-BE49-F238E27FC236}">
                    <a16:creationId xmlns:a16="http://schemas.microsoft.com/office/drawing/2014/main" id="{51C8079A-8B22-4FC9-94C0-A81AF4EA1C0C}"/>
                  </a:ext>
                </a:extLst>
              </p:cNvPr>
              <p:cNvSpPr txBox="1"/>
              <p:nvPr/>
            </p:nvSpPr>
            <p:spPr bwMode="auto">
              <a:xfrm>
                <a:off x="9553273" y="5814672"/>
                <a:ext cx="82767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t>12</a:t>
                </a:r>
                <a:b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t>(15)</a:t>
                </a:r>
              </a:p>
            </p:txBody>
          </p:sp>
          <p:sp>
            <p:nvSpPr>
              <p:cNvPr id="283" name="TextBox 282">
                <a:extLst>
                  <a:ext uri="{FF2B5EF4-FFF2-40B4-BE49-F238E27FC236}">
                    <a16:creationId xmlns:a16="http://schemas.microsoft.com/office/drawing/2014/main" id="{B1D9DACC-AFD0-464E-AA60-362606729F9E}"/>
                  </a:ext>
                </a:extLst>
              </p:cNvPr>
              <p:cNvSpPr txBox="1"/>
              <p:nvPr/>
            </p:nvSpPr>
            <p:spPr bwMode="auto">
              <a:xfrm>
                <a:off x="10051614" y="5814672"/>
                <a:ext cx="82767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t>11</a:t>
                </a:r>
                <a:b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t>(16)</a:t>
                </a:r>
              </a:p>
            </p:txBody>
          </p:sp>
          <p:sp>
            <p:nvSpPr>
              <p:cNvPr id="284" name="TextBox 283">
                <a:extLst>
                  <a:ext uri="{FF2B5EF4-FFF2-40B4-BE49-F238E27FC236}">
                    <a16:creationId xmlns:a16="http://schemas.microsoft.com/office/drawing/2014/main" id="{7AC8A9BE-A539-4081-821D-2E537E0933D8}"/>
                  </a:ext>
                </a:extLst>
              </p:cNvPr>
              <p:cNvSpPr txBox="1"/>
              <p:nvPr/>
            </p:nvSpPr>
            <p:spPr bwMode="auto">
              <a:xfrm>
                <a:off x="10549076" y="5814672"/>
                <a:ext cx="82767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t>11</a:t>
                </a:r>
                <a:b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t>(16)</a:t>
                </a:r>
              </a:p>
            </p:txBody>
          </p:sp>
          <p:sp>
            <p:nvSpPr>
              <p:cNvPr id="285" name="TextBox 284">
                <a:extLst>
                  <a:ext uri="{FF2B5EF4-FFF2-40B4-BE49-F238E27FC236}">
                    <a16:creationId xmlns:a16="http://schemas.microsoft.com/office/drawing/2014/main" id="{ECFDDE12-7F89-422D-945D-CAD8F47DC2D6}"/>
                  </a:ext>
                </a:extLst>
              </p:cNvPr>
              <p:cNvSpPr txBox="1"/>
              <p:nvPr/>
            </p:nvSpPr>
            <p:spPr bwMode="auto">
              <a:xfrm>
                <a:off x="11043197" y="5814672"/>
                <a:ext cx="82767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t>10</a:t>
                </a:r>
                <a:b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t>(16)</a:t>
                </a:r>
              </a:p>
            </p:txBody>
          </p:sp>
          <p:sp>
            <p:nvSpPr>
              <p:cNvPr id="286" name="TextBox 285">
                <a:extLst>
                  <a:ext uri="{FF2B5EF4-FFF2-40B4-BE49-F238E27FC236}">
                    <a16:creationId xmlns:a16="http://schemas.microsoft.com/office/drawing/2014/main" id="{8293E96D-D740-4D28-97E8-96686A6E6B55}"/>
                  </a:ext>
                </a:extLst>
              </p:cNvPr>
              <p:cNvSpPr txBox="1"/>
              <p:nvPr/>
            </p:nvSpPr>
            <p:spPr bwMode="auto">
              <a:xfrm>
                <a:off x="11521311" y="5814672"/>
                <a:ext cx="82767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t>8</a:t>
                </a:r>
                <a:b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t>(17)</a:t>
                </a:r>
              </a:p>
            </p:txBody>
          </p:sp>
          <p:sp>
            <p:nvSpPr>
              <p:cNvPr id="287" name="TextBox 286">
                <a:extLst>
                  <a:ext uri="{FF2B5EF4-FFF2-40B4-BE49-F238E27FC236}">
                    <a16:creationId xmlns:a16="http://schemas.microsoft.com/office/drawing/2014/main" id="{3D93BED4-14BE-415B-B320-2F4864060845}"/>
                  </a:ext>
                </a:extLst>
              </p:cNvPr>
              <p:cNvSpPr txBox="1"/>
              <p:nvPr/>
            </p:nvSpPr>
            <p:spPr bwMode="auto">
              <a:xfrm>
                <a:off x="12013222" y="5814672"/>
                <a:ext cx="82767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t>5</a:t>
                </a:r>
                <a:b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t>(18)</a:t>
                </a:r>
              </a:p>
            </p:txBody>
          </p:sp>
          <p:sp>
            <p:nvSpPr>
              <p:cNvPr id="288" name="TextBox 287">
                <a:extLst>
                  <a:ext uri="{FF2B5EF4-FFF2-40B4-BE49-F238E27FC236}">
                    <a16:creationId xmlns:a16="http://schemas.microsoft.com/office/drawing/2014/main" id="{057B271C-529B-48B8-BC33-C2A75720913A}"/>
                  </a:ext>
                </a:extLst>
              </p:cNvPr>
              <p:cNvSpPr txBox="1"/>
              <p:nvPr/>
            </p:nvSpPr>
            <p:spPr bwMode="auto">
              <a:xfrm>
                <a:off x="12533512" y="5814672"/>
                <a:ext cx="82767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t>4</a:t>
                </a:r>
                <a:b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t>(18)</a:t>
                </a:r>
              </a:p>
            </p:txBody>
          </p:sp>
          <p:sp>
            <p:nvSpPr>
              <p:cNvPr id="289" name="TextBox 288">
                <a:extLst>
                  <a:ext uri="{FF2B5EF4-FFF2-40B4-BE49-F238E27FC236}">
                    <a16:creationId xmlns:a16="http://schemas.microsoft.com/office/drawing/2014/main" id="{ACC16C35-9DA3-4B72-9A4D-F2CABDA0B35A}"/>
                  </a:ext>
                </a:extLst>
              </p:cNvPr>
              <p:cNvSpPr txBox="1"/>
              <p:nvPr/>
            </p:nvSpPr>
            <p:spPr bwMode="auto">
              <a:xfrm>
                <a:off x="13007206" y="5814672"/>
                <a:ext cx="82767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t>3</a:t>
                </a:r>
                <a:b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t>(18)</a:t>
                </a:r>
              </a:p>
            </p:txBody>
          </p:sp>
          <p:sp>
            <p:nvSpPr>
              <p:cNvPr id="290" name="TextBox 289">
                <a:extLst>
                  <a:ext uri="{FF2B5EF4-FFF2-40B4-BE49-F238E27FC236}">
                    <a16:creationId xmlns:a16="http://schemas.microsoft.com/office/drawing/2014/main" id="{1885B903-6405-4400-B51C-4E335767A544}"/>
                  </a:ext>
                </a:extLst>
              </p:cNvPr>
              <p:cNvSpPr txBox="1"/>
              <p:nvPr/>
            </p:nvSpPr>
            <p:spPr bwMode="auto">
              <a:xfrm>
                <a:off x="13494848" y="5814672"/>
                <a:ext cx="82767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t>1</a:t>
                </a:r>
                <a:b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t>(19)</a:t>
                </a:r>
              </a:p>
            </p:txBody>
          </p:sp>
          <p:sp>
            <p:nvSpPr>
              <p:cNvPr id="291" name="TextBox 290">
                <a:extLst>
                  <a:ext uri="{FF2B5EF4-FFF2-40B4-BE49-F238E27FC236}">
                    <a16:creationId xmlns:a16="http://schemas.microsoft.com/office/drawing/2014/main" id="{F1492A18-2107-4045-848F-B7A7ACD630FB}"/>
                  </a:ext>
                </a:extLst>
              </p:cNvPr>
              <p:cNvSpPr txBox="1"/>
              <p:nvPr/>
            </p:nvSpPr>
            <p:spPr bwMode="auto">
              <a:xfrm>
                <a:off x="13962065" y="5814672"/>
                <a:ext cx="82767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t>0</a:t>
                </a:r>
                <a:b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br>
                <a:r>
                  <a:rPr kumimoji="0" lang="en-US" sz="1100" b="0"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t>(19)</a:t>
                </a:r>
              </a:p>
            </p:txBody>
          </p:sp>
        </p:grpSp>
        <p:sp>
          <p:nvSpPr>
            <p:cNvPr id="292" name="TextBox 291">
              <a:extLst>
                <a:ext uri="{FF2B5EF4-FFF2-40B4-BE49-F238E27FC236}">
                  <a16:creationId xmlns:a16="http://schemas.microsoft.com/office/drawing/2014/main" id="{5074C534-229F-41F4-8C0D-FDAE8A45D4D7}"/>
                </a:ext>
              </a:extLst>
            </p:cNvPr>
            <p:cNvSpPr txBox="1"/>
            <p:nvPr/>
          </p:nvSpPr>
          <p:spPr bwMode="auto">
            <a:xfrm>
              <a:off x="5919840" y="4898875"/>
              <a:ext cx="974947" cy="1277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PR or better </a:t>
              </a:r>
              <a:br>
                <a:rPr kumimoji="0" lang="en-US" sz="1100" b="1"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br>
              <a:br>
                <a:rPr kumimoji="0" lang="en-US" sz="1100" b="1"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br>
              <a:r>
                <a:rPr kumimoji="0" lang="en-US" sz="1100" b="1"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t>MR or better </a:t>
              </a:r>
              <a:br>
                <a:rPr kumimoji="0" lang="en-US" sz="1100" b="1"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br>
              <a:br>
                <a:rPr kumimoji="0" lang="en-US" sz="1100" b="1"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br>
              <a:r>
                <a:rPr kumimoji="0" lang="en-US" sz="1100" b="1"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t>SD </a:t>
              </a:r>
              <a:br>
                <a:rPr kumimoji="0" lang="en-US" sz="1100" b="1"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br>
              <a:br>
                <a:rPr kumimoji="0" lang="en-US" sz="1100" b="1"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br>
              <a:r>
                <a:rPr kumimoji="0" lang="en-US" sz="1100" b="1" i="0" u="none" strike="noStrike" kern="1200" cap="none" spc="0" normalizeH="0" baseline="0" noProof="0" dirty="0">
                  <a:ln>
                    <a:noFill/>
                  </a:ln>
                  <a:solidFill>
                    <a:srgbClr val="CDCDCF">
                      <a:lumMod val="50000"/>
                    </a:srgbClr>
                  </a:solidFill>
                  <a:effectLst/>
                  <a:uLnTx/>
                  <a:uFillTx/>
                  <a:latin typeface="Calibri" panose="020F0502020204030204" pitchFamily="34" charset="0"/>
                  <a:ea typeface="+mn-ea"/>
                  <a:cs typeface="+mn-cs"/>
                </a:rPr>
                <a:t>PD or NE</a:t>
              </a:r>
            </a:p>
          </p:txBody>
        </p:sp>
      </p:grpSp>
      <p:sp>
        <p:nvSpPr>
          <p:cNvPr id="1027" name="Freeform: Shape 1026">
            <a:extLst>
              <a:ext uri="{FF2B5EF4-FFF2-40B4-BE49-F238E27FC236}">
                <a16:creationId xmlns:a16="http://schemas.microsoft.com/office/drawing/2014/main" id="{11313AE8-13F7-4DEB-B2AA-27E79EC50B7F}"/>
              </a:ext>
            </a:extLst>
          </p:cNvPr>
          <p:cNvSpPr/>
          <p:nvPr/>
        </p:nvSpPr>
        <p:spPr bwMode="auto">
          <a:xfrm>
            <a:off x="1045843" y="2076450"/>
            <a:ext cx="4486275" cy="1470025"/>
          </a:xfrm>
          <a:custGeom>
            <a:avLst/>
            <a:gdLst>
              <a:gd name="connsiteX0" fmla="*/ 0 w 4486275"/>
              <a:gd name="connsiteY0" fmla="*/ 0 h 1470025"/>
              <a:gd name="connsiteX1" fmla="*/ 168275 w 4486275"/>
              <a:gd name="connsiteY1" fmla="*/ 0 h 1470025"/>
              <a:gd name="connsiteX2" fmla="*/ 168275 w 4486275"/>
              <a:gd name="connsiteY2" fmla="*/ 53975 h 1470025"/>
              <a:gd name="connsiteX3" fmla="*/ 200025 w 4486275"/>
              <a:gd name="connsiteY3" fmla="*/ 53975 h 1470025"/>
              <a:gd name="connsiteX4" fmla="*/ 200025 w 4486275"/>
              <a:gd name="connsiteY4" fmla="*/ 79375 h 1470025"/>
              <a:gd name="connsiteX5" fmla="*/ 263525 w 4486275"/>
              <a:gd name="connsiteY5" fmla="*/ 79375 h 1470025"/>
              <a:gd name="connsiteX6" fmla="*/ 263525 w 4486275"/>
              <a:gd name="connsiteY6" fmla="*/ 104775 h 1470025"/>
              <a:gd name="connsiteX7" fmla="*/ 273050 w 4486275"/>
              <a:gd name="connsiteY7" fmla="*/ 104775 h 1470025"/>
              <a:gd name="connsiteX8" fmla="*/ 273050 w 4486275"/>
              <a:gd name="connsiteY8" fmla="*/ 133350 h 1470025"/>
              <a:gd name="connsiteX9" fmla="*/ 320675 w 4486275"/>
              <a:gd name="connsiteY9" fmla="*/ 133350 h 1470025"/>
              <a:gd name="connsiteX10" fmla="*/ 320675 w 4486275"/>
              <a:gd name="connsiteY10" fmla="*/ 152400 h 1470025"/>
              <a:gd name="connsiteX11" fmla="*/ 352425 w 4486275"/>
              <a:gd name="connsiteY11" fmla="*/ 152400 h 1470025"/>
              <a:gd name="connsiteX12" fmla="*/ 352425 w 4486275"/>
              <a:gd name="connsiteY12" fmla="*/ 184150 h 1470025"/>
              <a:gd name="connsiteX13" fmla="*/ 358775 w 4486275"/>
              <a:gd name="connsiteY13" fmla="*/ 184150 h 1470025"/>
              <a:gd name="connsiteX14" fmla="*/ 358775 w 4486275"/>
              <a:gd name="connsiteY14" fmla="*/ 203200 h 1470025"/>
              <a:gd name="connsiteX15" fmla="*/ 365125 w 4486275"/>
              <a:gd name="connsiteY15" fmla="*/ 209550 h 1470025"/>
              <a:gd name="connsiteX16" fmla="*/ 365125 w 4486275"/>
              <a:gd name="connsiteY16" fmla="*/ 263525 h 1470025"/>
              <a:gd name="connsiteX17" fmla="*/ 400050 w 4486275"/>
              <a:gd name="connsiteY17" fmla="*/ 263525 h 1470025"/>
              <a:gd name="connsiteX18" fmla="*/ 400050 w 4486275"/>
              <a:gd name="connsiteY18" fmla="*/ 304800 h 1470025"/>
              <a:gd name="connsiteX19" fmla="*/ 485775 w 4486275"/>
              <a:gd name="connsiteY19" fmla="*/ 304800 h 1470025"/>
              <a:gd name="connsiteX20" fmla="*/ 485775 w 4486275"/>
              <a:gd name="connsiteY20" fmla="*/ 339725 h 1470025"/>
              <a:gd name="connsiteX21" fmla="*/ 561975 w 4486275"/>
              <a:gd name="connsiteY21" fmla="*/ 339725 h 1470025"/>
              <a:gd name="connsiteX22" fmla="*/ 561975 w 4486275"/>
              <a:gd name="connsiteY22" fmla="*/ 387350 h 1470025"/>
              <a:gd name="connsiteX23" fmla="*/ 698500 w 4486275"/>
              <a:gd name="connsiteY23" fmla="*/ 387350 h 1470025"/>
              <a:gd name="connsiteX24" fmla="*/ 698500 w 4486275"/>
              <a:gd name="connsiteY24" fmla="*/ 412750 h 1470025"/>
              <a:gd name="connsiteX25" fmla="*/ 796925 w 4486275"/>
              <a:gd name="connsiteY25" fmla="*/ 412750 h 1470025"/>
              <a:gd name="connsiteX26" fmla="*/ 796925 w 4486275"/>
              <a:gd name="connsiteY26" fmla="*/ 441325 h 1470025"/>
              <a:gd name="connsiteX27" fmla="*/ 815975 w 4486275"/>
              <a:gd name="connsiteY27" fmla="*/ 441325 h 1470025"/>
              <a:gd name="connsiteX28" fmla="*/ 815975 w 4486275"/>
              <a:gd name="connsiteY28" fmla="*/ 466725 h 1470025"/>
              <a:gd name="connsiteX29" fmla="*/ 946150 w 4486275"/>
              <a:gd name="connsiteY29" fmla="*/ 466725 h 1470025"/>
              <a:gd name="connsiteX30" fmla="*/ 946150 w 4486275"/>
              <a:gd name="connsiteY30" fmla="*/ 492125 h 1470025"/>
              <a:gd name="connsiteX31" fmla="*/ 968375 w 4486275"/>
              <a:gd name="connsiteY31" fmla="*/ 492125 h 1470025"/>
              <a:gd name="connsiteX32" fmla="*/ 968375 w 4486275"/>
              <a:gd name="connsiteY32" fmla="*/ 517525 h 1470025"/>
              <a:gd name="connsiteX33" fmla="*/ 1019175 w 4486275"/>
              <a:gd name="connsiteY33" fmla="*/ 517525 h 1470025"/>
              <a:gd name="connsiteX34" fmla="*/ 1019175 w 4486275"/>
              <a:gd name="connsiteY34" fmla="*/ 546100 h 1470025"/>
              <a:gd name="connsiteX35" fmla="*/ 1098550 w 4486275"/>
              <a:gd name="connsiteY35" fmla="*/ 546100 h 1470025"/>
              <a:gd name="connsiteX36" fmla="*/ 1098550 w 4486275"/>
              <a:gd name="connsiteY36" fmla="*/ 571500 h 1470025"/>
              <a:gd name="connsiteX37" fmla="*/ 1200150 w 4486275"/>
              <a:gd name="connsiteY37" fmla="*/ 571500 h 1470025"/>
              <a:gd name="connsiteX38" fmla="*/ 1200150 w 4486275"/>
              <a:gd name="connsiteY38" fmla="*/ 600075 h 1470025"/>
              <a:gd name="connsiteX39" fmla="*/ 1200150 w 4486275"/>
              <a:gd name="connsiteY39" fmla="*/ 600075 h 1470025"/>
              <a:gd name="connsiteX40" fmla="*/ 1200150 w 4486275"/>
              <a:gd name="connsiteY40" fmla="*/ 600075 h 1470025"/>
              <a:gd name="connsiteX41" fmla="*/ 1219200 w 4486275"/>
              <a:gd name="connsiteY41" fmla="*/ 619125 h 1470025"/>
              <a:gd name="connsiteX42" fmla="*/ 1228725 w 4486275"/>
              <a:gd name="connsiteY42" fmla="*/ 628650 h 1470025"/>
              <a:gd name="connsiteX43" fmla="*/ 1228725 w 4486275"/>
              <a:gd name="connsiteY43" fmla="*/ 650875 h 1470025"/>
              <a:gd name="connsiteX44" fmla="*/ 1279525 w 4486275"/>
              <a:gd name="connsiteY44" fmla="*/ 650875 h 1470025"/>
              <a:gd name="connsiteX45" fmla="*/ 1279525 w 4486275"/>
              <a:gd name="connsiteY45" fmla="*/ 682625 h 1470025"/>
              <a:gd name="connsiteX46" fmla="*/ 1616075 w 4486275"/>
              <a:gd name="connsiteY46" fmla="*/ 682625 h 1470025"/>
              <a:gd name="connsiteX47" fmla="*/ 1616075 w 4486275"/>
              <a:gd name="connsiteY47" fmla="*/ 708025 h 1470025"/>
              <a:gd name="connsiteX48" fmla="*/ 1682750 w 4486275"/>
              <a:gd name="connsiteY48" fmla="*/ 708025 h 1470025"/>
              <a:gd name="connsiteX49" fmla="*/ 1682750 w 4486275"/>
              <a:gd name="connsiteY49" fmla="*/ 736600 h 1470025"/>
              <a:gd name="connsiteX50" fmla="*/ 1917700 w 4486275"/>
              <a:gd name="connsiteY50" fmla="*/ 736600 h 1470025"/>
              <a:gd name="connsiteX51" fmla="*/ 1905000 w 4486275"/>
              <a:gd name="connsiteY51" fmla="*/ 749300 h 1470025"/>
              <a:gd name="connsiteX52" fmla="*/ 1930400 w 4486275"/>
              <a:gd name="connsiteY52" fmla="*/ 749300 h 1470025"/>
              <a:gd name="connsiteX53" fmla="*/ 1930400 w 4486275"/>
              <a:gd name="connsiteY53" fmla="*/ 781050 h 1470025"/>
              <a:gd name="connsiteX54" fmla="*/ 2063750 w 4486275"/>
              <a:gd name="connsiteY54" fmla="*/ 781050 h 1470025"/>
              <a:gd name="connsiteX55" fmla="*/ 2063750 w 4486275"/>
              <a:gd name="connsiteY55" fmla="*/ 819150 h 1470025"/>
              <a:gd name="connsiteX56" fmla="*/ 2168525 w 4486275"/>
              <a:gd name="connsiteY56" fmla="*/ 819150 h 1470025"/>
              <a:gd name="connsiteX57" fmla="*/ 2168525 w 4486275"/>
              <a:gd name="connsiteY57" fmla="*/ 844550 h 1470025"/>
              <a:gd name="connsiteX58" fmla="*/ 2228850 w 4486275"/>
              <a:gd name="connsiteY58" fmla="*/ 844550 h 1470025"/>
              <a:gd name="connsiteX59" fmla="*/ 2228850 w 4486275"/>
              <a:gd name="connsiteY59" fmla="*/ 844550 h 1470025"/>
              <a:gd name="connsiteX60" fmla="*/ 2254250 w 4486275"/>
              <a:gd name="connsiteY60" fmla="*/ 869950 h 1470025"/>
              <a:gd name="connsiteX61" fmla="*/ 2254250 w 4486275"/>
              <a:gd name="connsiteY61" fmla="*/ 895350 h 1470025"/>
              <a:gd name="connsiteX62" fmla="*/ 2289175 w 4486275"/>
              <a:gd name="connsiteY62" fmla="*/ 895350 h 1470025"/>
              <a:gd name="connsiteX63" fmla="*/ 2289175 w 4486275"/>
              <a:gd name="connsiteY63" fmla="*/ 930275 h 1470025"/>
              <a:gd name="connsiteX64" fmla="*/ 2352675 w 4486275"/>
              <a:gd name="connsiteY64" fmla="*/ 930275 h 1470025"/>
              <a:gd name="connsiteX65" fmla="*/ 2352675 w 4486275"/>
              <a:gd name="connsiteY65" fmla="*/ 949325 h 1470025"/>
              <a:gd name="connsiteX66" fmla="*/ 2470150 w 4486275"/>
              <a:gd name="connsiteY66" fmla="*/ 949325 h 1470025"/>
              <a:gd name="connsiteX67" fmla="*/ 2470150 w 4486275"/>
              <a:gd name="connsiteY67" fmla="*/ 949325 h 1470025"/>
              <a:gd name="connsiteX68" fmla="*/ 2470150 w 4486275"/>
              <a:gd name="connsiteY68" fmla="*/ 977900 h 1470025"/>
              <a:gd name="connsiteX69" fmla="*/ 2838450 w 4486275"/>
              <a:gd name="connsiteY69" fmla="*/ 977900 h 1470025"/>
              <a:gd name="connsiteX70" fmla="*/ 2838450 w 4486275"/>
              <a:gd name="connsiteY70" fmla="*/ 1009650 h 1470025"/>
              <a:gd name="connsiteX71" fmla="*/ 2962275 w 4486275"/>
              <a:gd name="connsiteY71" fmla="*/ 1009650 h 1470025"/>
              <a:gd name="connsiteX72" fmla="*/ 2962275 w 4486275"/>
              <a:gd name="connsiteY72" fmla="*/ 1060450 h 1470025"/>
              <a:gd name="connsiteX73" fmla="*/ 3082925 w 4486275"/>
              <a:gd name="connsiteY73" fmla="*/ 1060450 h 1470025"/>
              <a:gd name="connsiteX74" fmla="*/ 3082925 w 4486275"/>
              <a:gd name="connsiteY74" fmla="*/ 1117600 h 1470025"/>
              <a:gd name="connsiteX75" fmla="*/ 3232150 w 4486275"/>
              <a:gd name="connsiteY75" fmla="*/ 1117600 h 1470025"/>
              <a:gd name="connsiteX76" fmla="*/ 3232150 w 4486275"/>
              <a:gd name="connsiteY76" fmla="*/ 1149350 h 1470025"/>
              <a:gd name="connsiteX77" fmla="*/ 3260725 w 4486275"/>
              <a:gd name="connsiteY77" fmla="*/ 1149350 h 1470025"/>
              <a:gd name="connsiteX78" fmla="*/ 3260725 w 4486275"/>
              <a:gd name="connsiteY78" fmla="*/ 1184275 h 1470025"/>
              <a:gd name="connsiteX79" fmla="*/ 3349625 w 4486275"/>
              <a:gd name="connsiteY79" fmla="*/ 1184275 h 1470025"/>
              <a:gd name="connsiteX80" fmla="*/ 3349625 w 4486275"/>
              <a:gd name="connsiteY80" fmla="*/ 1212850 h 1470025"/>
              <a:gd name="connsiteX81" fmla="*/ 3454400 w 4486275"/>
              <a:gd name="connsiteY81" fmla="*/ 1212850 h 1470025"/>
              <a:gd name="connsiteX82" fmla="*/ 3454400 w 4486275"/>
              <a:gd name="connsiteY82" fmla="*/ 1247775 h 1470025"/>
              <a:gd name="connsiteX83" fmla="*/ 3698875 w 4486275"/>
              <a:gd name="connsiteY83" fmla="*/ 1247775 h 1470025"/>
              <a:gd name="connsiteX84" fmla="*/ 3698875 w 4486275"/>
              <a:gd name="connsiteY84" fmla="*/ 1311275 h 1470025"/>
              <a:gd name="connsiteX85" fmla="*/ 4213225 w 4486275"/>
              <a:gd name="connsiteY85" fmla="*/ 1311275 h 1470025"/>
              <a:gd name="connsiteX86" fmla="*/ 4213225 w 4486275"/>
              <a:gd name="connsiteY86" fmla="*/ 1470025 h 1470025"/>
              <a:gd name="connsiteX87" fmla="*/ 4486275 w 4486275"/>
              <a:gd name="connsiteY87" fmla="*/ 1470025 h 1470025"/>
              <a:gd name="connsiteX0" fmla="*/ 0 w 4486275"/>
              <a:gd name="connsiteY0" fmla="*/ 0 h 1470025"/>
              <a:gd name="connsiteX1" fmla="*/ 168275 w 4486275"/>
              <a:gd name="connsiteY1" fmla="*/ 0 h 1470025"/>
              <a:gd name="connsiteX2" fmla="*/ 168275 w 4486275"/>
              <a:gd name="connsiteY2" fmla="*/ 53975 h 1470025"/>
              <a:gd name="connsiteX3" fmla="*/ 200025 w 4486275"/>
              <a:gd name="connsiteY3" fmla="*/ 53975 h 1470025"/>
              <a:gd name="connsiteX4" fmla="*/ 200025 w 4486275"/>
              <a:gd name="connsiteY4" fmla="*/ 79375 h 1470025"/>
              <a:gd name="connsiteX5" fmla="*/ 263525 w 4486275"/>
              <a:gd name="connsiteY5" fmla="*/ 79375 h 1470025"/>
              <a:gd name="connsiteX6" fmla="*/ 263525 w 4486275"/>
              <a:gd name="connsiteY6" fmla="*/ 104775 h 1470025"/>
              <a:gd name="connsiteX7" fmla="*/ 273050 w 4486275"/>
              <a:gd name="connsiteY7" fmla="*/ 104775 h 1470025"/>
              <a:gd name="connsiteX8" fmla="*/ 273050 w 4486275"/>
              <a:gd name="connsiteY8" fmla="*/ 133350 h 1470025"/>
              <a:gd name="connsiteX9" fmla="*/ 320675 w 4486275"/>
              <a:gd name="connsiteY9" fmla="*/ 133350 h 1470025"/>
              <a:gd name="connsiteX10" fmla="*/ 320675 w 4486275"/>
              <a:gd name="connsiteY10" fmla="*/ 152400 h 1470025"/>
              <a:gd name="connsiteX11" fmla="*/ 352425 w 4486275"/>
              <a:gd name="connsiteY11" fmla="*/ 152400 h 1470025"/>
              <a:gd name="connsiteX12" fmla="*/ 352425 w 4486275"/>
              <a:gd name="connsiteY12" fmla="*/ 184150 h 1470025"/>
              <a:gd name="connsiteX13" fmla="*/ 358775 w 4486275"/>
              <a:gd name="connsiteY13" fmla="*/ 184150 h 1470025"/>
              <a:gd name="connsiteX14" fmla="*/ 358775 w 4486275"/>
              <a:gd name="connsiteY14" fmla="*/ 203200 h 1470025"/>
              <a:gd name="connsiteX15" fmla="*/ 365125 w 4486275"/>
              <a:gd name="connsiteY15" fmla="*/ 209550 h 1470025"/>
              <a:gd name="connsiteX16" fmla="*/ 365125 w 4486275"/>
              <a:gd name="connsiteY16" fmla="*/ 263525 h 1470025"/>
              <a:gd name="connsiteX17" fmla="*/ 400050 w 4486275"/>
              <a:gd name="connsiteY17" fmla="*/ 263525 h 1470025"/>
              <a:gd name="connsiteX18" fmla="*/ 400050 w 4486275"/>
              <a:gd name="connsiteY18" fmla="*/ 304800 h 1470025"/>
              <a:gd name="connsiteX19" fmla="*/ 485775 w 4486275"/>
              <a:gd name="connsiteY19" fmla="*/ 304800 h 1470025"/>
              <a:gd name="connsiteX20" fmla="*/ 485775 w 4486275"/>
              <a:gd name="connsiteY20" fmla="*/ 339725 h 1470025"/>
              <a:gd name="connsiteX21" fmla="*/ 561975 w 4486275"/>
              <a:gd name="connsiteY21" fmla="*/ 339725 h 1470025"/>
              <a:gd name="connsiteX22" fmla="*/ 561975 w 4486275"/>
              <a:gd name="connsiteY22" fmla="*/ 387350 h 1470025"/>
              <a:gd name="connsiteX23" fmla="*/ 698500 w 4486275"/>
              <a:gd name="connsiteY23" fmla="*/ 387350 h 1470025"/>
              <a:gd name="connsiteX24" fmla="*/ 698500 w 4486275"/>
              <a:gd name="connsiteY24" fmla="*/ 412750 h 1470025"/>
              <a:gd name="connsiteX25" fmla="*/ 796925 w 4486275"/>
              <a:gd name="connsiteY25" fmla="*/ 412750 h 1470025"/>
              <a:gd name="connsiteX26" fmla="*/ 796925 w 4486275"/>
              <a:gd name="connsiteY26" fmla="*/ 441325 h 1470025"/>
              <a:gd name="connsiteX27" fmla="*/ 815975 w 4486275"/>
              <a:gd name="connsiteY27" fmla="*/ 441325 h 1470025"/>
              <a:gd name="connsiteX28" fmla="*/ 815975 w 4486275"/>
              <a:gd name="connsiteY28" fmla="*/ 466725 h 1470025"/>
              <a:gd name="connsiteX29" fmla="*/ 946150 w 4486275"/>
              <a:gd name="connsiteY29" fmla="*/ 466725 h 1470025"/>
              <a:gd name="connsiteX30" fmla="*/ 946150 w 4486275"/>
              <a:gd name="connsiteY30" fmla="*/ 492125 h 1470025"/>
              <a:gd name="connsiteX31" fmla="*/ 968375 w 4486275"/>
              <a:gd name="connsiteY31" fmla="*/ 492125 h 1470025"/>
              <a:gd name="connsiteX32" fmla="*/ 968375 w 4486275"/>
              <a:gd name="connsiteY32" fmla="*/ 517525 h 1470025"/>
              <a:gd name="connsiteX33" fmla="*/ 1019175 w 4486275"/>
              <a:gd name="connsiteY33" fmla="*/ 517525 h 1470025"/>
              <a:gd name="connsiteX34" fmla="*/ 1019175 w 4486275"/>
              <a:gd name="connsiteY34" fmla="*/ 546100 h 1470025"/>
              <a:gd name="connsiteX35" fmla="*/ 1098550 w 4486275"/>
              <a:gd name="connsiteY35" fmla="*/ 546100 h 1470025"/>
              <a:gd name="connsiteX36" fmla="*/ 1098550 w 4486275"/>
              <a:gd name="connsiteY36" fmla="*/ 571500 h 1470025"/>
              <a:gd name="connsiteX37" fmla="*/ 1200150 w 4486275"/>
              <a:gd name="connsiteY37" fmla="*/ 571500 h 1470025"/>
              <a:gd name="connsiteX38" fmla="*/ 1200150 w 4486275"/>
              <a:gd name="connsiteY38" fmla="*/ 600075 h 1470025"/>
              <a:gd name="connsiteX39" fmla="*/ 1200150 w 4486275"/>
              <a:gd name="connsiteY39" fmla="*/ 600075 h 1470025"/>
              <a:gd name="connsiteX40" fmla="*/ 1200150 w 4486275"/>
              <a:gd name="connsiteY40" fmla="*/ 600075 h 1470025"/>
              <a:gd name="connsiteX41" fmla="*/ 1219200 w 4486275"/>
              <a:gd name="connsiteY41" fmla="*/ 619125 h 1470025"/>
              <a:gd name="connsiteX42" fmla="*/ 1228725 w 4486275"/>
              <a:gd name="connsiteY42" fmla="*/ 628650 h 1470025"/>
              <a:gd name="connsiteX43" fmla="*/ 1228725 w 4486275"/>
              <a:gd name="connsiteY43" fmla="*/ 650875 h 1470025"/>
              <a:gd name="connsiteX44" fmla="*/ 1279525 w 4486275"/>
              <a:gd name="connsiteY44" fmla="*/ 650875 h 1470025"/>
              <a:gd name="connsiteX45" fmla="*/ 1279525 w 4486275"/>
              <a:gd name="connsiteY45" fmla="*/ 682625 h 1470025"/>
              <a:gd name="connsiteX46" fmla="*/ 1616075 w 4486275"/>
              <a:gd name="connsiteY46" fmla="*/ 682625 h 1470025"/>
              <a:gd name="connsiteX47" fmla="*/ 1616075 w 4486275"/>
              <a:gd name="connsiteY47" fmla="*/ 708025 h 1470025"/>
              <a:gd name="connsiteX48" fmla="*/ 1682750 w 4486275"/>
              <a:gd name="connsiteY48" fmla="*/ 708025 h 1470025"/>
              <a:gd name="connsiteX49" fmla="*/ 1682750 w 4486275"/>
              <a:gd name="connsiteY49" fmla="*/ 736600 h 1470025"/>
              <a:gd name="connsiteX50" fmla="*/ 1917700 w 4486275"/>
              <a:gd name="connsiteY50" fmla="*/ 736600 h 1470025"/>
              <a:gd name="connsiteX51" fmla="*/ 1930400 w 4486275"/>
              <a:gd name="connsiteY51" fmla="*/ 749300 h 1470025"/>
              <a:gd name="connsiteX52" fmla="*/ 1930400 w 4486275"/>
              <a:gd name="connsiteY52" fmla="*/ 781050 h 1470025"/>
              <a:gd name="connsiteX53" fmla="*/ 2063750 w 4486275"/>
              <a:gd name="connsiteY53" fmla="*/ 781050 h 1470025"/>
              <a:gd name="connsiteX54" fmla="*/ 2063750 w 4486275"/>
              <a:gd name="connsiteY54" fmla="*/ 819150 h 1470025"/>
              <a:gd name="connsiteX55" fmla="*/ 2168525 w 4486275"/>
              <a:gd name="connsiteY55" fmla="*/ 819150 h 1470025"/>
              <a:gd name="connsiteX56" fmla="*/ 2168525 w 4486275"/>
              <a:gd name="connsiteY56" fmla="*/ 844550 h 1470025"/>
              <a:gd name="connsiteX57" fmla="*/ 2228850 w 4486275"/>
              <a:gd name="connsiteY57" fmla="*/ 844550 h 1470025"/>
              <a:gd name="connsiteX58" fmla="*/ 2228850 w 4486275"/>
              <a:gd name="connsiteY58" fmla="*/ 844550 h 1470025"/>
              <a:gd name="connsiteX59" fmla="*/ 2254250 w 4486275"/>
              <a:gd name="connsiteY59" fmla="*/ 869950 h 1470025"/>
              <a:gd name="connsiteX60" fmla="*/ 2254250 w 4486275"/>
              <a:gd name="connsiteY60" fmla="*/ 895350 h 1470025"/>
              <a:gd name="connsiteX61" fmla="*/ 2289175 w 4486275"/>
              <a:gd name="connsiteY61" fmla="*/ 895350 h 1470025"/>
              <a:gd name="connsiteX62" fmla="*/ 2289175 w 4486275"/>
              <a:gd name="connsiteY62" fmla="*/ 930275 h 1470025"/>
              <a:gd name="connsiteX63" fmla="*/ 2352675 w 4486275"/>
              <a:gd name="connsiteY63" fmla="*/ 930275 h 1470025"/>
              <a:gd name="connsiteX64" fmla="*/ 2352675 w 4486275"/>
              <a:gd name="connsiteY64" fmla="*/ 949325 h 1470025"/>
              <a:gd name="connsiteX65" fmla="*/ 2470150 w 4486275"/>
              <a:gd name="connsiteY65" fmla="*/ 949325 h 1470025"/>
              <a:gd name="connsiteX66" fmla="*/ 2470150 w 4486275"/>
              <a:gd name="connsiteY66" fmla="*/ 949325 h 1470025"/>
              <a:gd name="connsiteX67" fmla="*/ 2470150 w 4486275"/>
              <a:gd name="connsiteY67" fmla="*/ 977900 h 1470025"/>
              <a:gd name="connsiteX68" fmla="*/ 2838450 w 4486275"/>
              <a:gd name="connsiteY68" fmla="*/ 977900 h 1470025"/>
              <a:gd name="connsiteX69" fmla="*/ 2838450 w 4486275"/>
              <a:gd name="connsiteY69" fmla="*/ 1009650 h 1470025"/>
              <a:gd name="connsiteX70" fmla="*/ 2962275 w 4486275"/>
              <a:gd name="connsiteY70" fmla="*/ 1009650 h 1470025"/>
              <a:gd name="connsiteX71" fmla="*/ 2962275 w 4486275"/>
              <a:gd name="connsiteY71" fmla="*/ 1060450 h 1470025"/>
              <a:gd name="connsiteX72" fmla="*/ 3082925 w 4486275"/>
              <a:gd name="connsiteY72" fmla="*/ 1060450 h 1470025"/>
              <a:gd name="connsiteX73" fmla="*/ 3082925 w 4486275"/>
              <a:gd name="connsiteY73" fmla="*/ 1117600 h 1470025"/>
              <a:gd name="connsiteX74" fmla="*/ 3232150 w 4486275"/>
              <a:gd name="connsiteY74" fmla="*/ 1117600 h 1470025"/>
              <a:gd name="connsiteX75" fmla="*/ 3232150 w 4486275"/>
              <a:gd name="connsiteY75" fmla="*/ 1149350 h 1470025"/>
              <a:gd name="connsiteX76" fmla="*/ 3260725 w 4486275"/>
              <a:gd name="connsiteY76" fmla="*/ 1149350 h 1470025"/>
              <a:gd name="connsiteX77" fmla="*/ 3260725 w 4486275"/>
              <a:gd name="connsiteY77" fmla="*/ 1184275 h 1470025"/>
              <a:gd name="connsiteX78" fmla="*/ 3349625 w 4486275"/>
              <a:gd name="connsiteY78" fmla="*/ 1184275 h 1470025"/>
              <a:gd name="connsiteX79" fmla="*/ 3349625 w 4486275"/>
              <a:gd name="connsiteY79" fmla="*/ 1212850 h 1470025"/>
              <a:gd name="connsiteX80" fmla="*/ 3454400 w 4486275"/>
              <a:gd name="connsiteY80" fmla="*/ 1212850 h 1470025"/>
              <a:gd name="connsiteX81" fmla="*/ 3454400 w 4486275"/>
              <a:gd name="connsiteY81" fmla="*/ 1247775 h 1470025"/>
              <a:gd name="connsiteX82" fmla="*/ 3698875 w 4486275"/>
              <a:gd name="connsiteY82" fmla="*/ 1247775 h 1470025"/>
              <a:gd name="connsiteX83" fmla="*/ 3698875 w 4486275"/>
              <a:gd name="connsiteY83" fmla="*/ 1311275 h 1470025"/>
              <a:gd name="connsiteX84" fmla="*/ 4213225 w 4486275"/>
              <a:gd name="connsiteY84" fmla="*/ 1311275 h 1470025"/>
              <a:gd name="connsiteX85" fmla="*/ 4213225 w 4486275"/>
              <a:gd name="connsiteY85" fmla="*/ 1470025 h 1470025"/>
              <a:gd name="connsiteX86" fmla="*/ 4486275 w 4486275"/>
              <a:gd name="connsiteY86" fmla="*/ 1470025 h 147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4486275" h="1470025">
                <a:moveTo>
                  <a:pt x="0" y="0"/>
                </a:moveTo>
                <a:lnTo>
                  <a:pt x="168275" y="0"/>
                </a:lnTo>
                <a:lnTo>
                  <a:pt x="168275" y="53975"/>
                </a:lnTo>
                <a:lnTo>
                  <a:pt x="200025" y="53975"/>
                </a:lnTo>
                <a:lnTo>
                  <a:pt x="200025" y="79375"/>
                </a:lnTo>
                <a:lnTo>
                  <a:pt x="263525" y="79375"/>
                </a:lnTo>
                <a:lnTo>
                  <a:pt x="263525" y="104775"/>
                </a:lnTo>
                <a:lnTo>
                  <a:pt x="273050" y="104775"/>
                </a:lnTo>
                <a:lnTo>
                  <a:pt x="273050" y="133350"/>
                </a:lnTo>
                <a:lnTo>
                  <a:pt x="320675" y="133350"/>
                </a:lnTo>
                <a:lnTo>
                  <a:pt x="320675" y="152400"/>
                </a:lnTo>
                <a:lnTo>
                  <a:pt x="352425" y="152400"/>
                </a:lnTo>
                <a:lnTo>
                  <a:pt x="352425" y="184150"/>
                </a:lnTo>
                <a:lnTo>
                  <a:pt x="358775" y="184150"/>
                </a:lnTo>
                <a:lnTo>
                  <a:pt x="358775" y="203200"/>
                </a:lnTo>
                <a:lnTo>
                  <a:pt x="365125" y="209550"/>
                </a:lnTo>
                <a:lnTo>
                  <a:pt x="365125" y="263525"/>
                </a:lnTo>
                <a:lnTo>
                  <a:pt x="400050" y="263525"/>
                </a:lnTo>
                <a:lnTo>
                  <a:pt x="400050" y="304800"/>
                </a:lnTo>
                <a:lnTo>
                  <a:pt x="485775" y="304800"/>
                </a:lnTo>
                <a:lnTo>
                  <a:pt x="485775" y="339725"/>
                </a:lnTo>
                <a:lnTo>
                  <a:pt x="561975" y="339725"/>
                </a:lnTo>
                <a:lnTo>
                  <a:pt x="561975" y="387350"/>
                </a:lnTo>
                <a:lnTo>
                  <a:pt x="698500" y="387350"/>
                </a:lnTo>
                <a:lnTo>
                  <a:pt x="698500" y="412750"/>
                </a:lnTo>
                <a:lnTo>
                  <a:pt x="796925" y="412750"/>
                </a:lnTo>
                <a:lnTo>
                  <a:pt x="796925" y="441325"/>
                </a:lnTo>
                <a:lnTo>
                  <a:pt x="815975" y="441325"/>
                </a:lnTo>
                <a:lnTo>
                  <a:pt x="815975" y="466725"/>
                </a:lnTo>
                <a:lnTo>
                  <a:pt x="946150" y="466725"/>
                </a:lnTo>
                <a:lnTo>
                  <a:pt x="946150" y="492125"/>
                </a:lnTo>
                <a:lnTo>
                  <a:pt x="968375" y="492125"/>
                </a:lnTo>
                <a:lnTo>
                  <a:pt x="968375" y="517525"/>
                </a:lnTo>
                <a:lnTo>
                  <a:pt x="1019175" y="517525"/>
                </a:lnTo>
                <a:lnTo>
                  <a:pt x="1019175" y="546100"/>
                </a:lnTo>
                <a:lnTo>
                  <a:pt x="1098550" y="546100"/>
                </a:lnTo>
                <a:lnTo>
                  <a:pt x="1098550" y="571500"/>
                </a:lnTo>
                <a:lnTo>
                  <a:pt x="1200150" y="571500"/>
                </a:lnTo>
                <a:lnTo>
                  <a:pt x="1200150" y="600075"/>
                </a:lnTo>
                <a:lnTo>
                  <a:pt x="1200150" y="600075"/>
                </a:lnTo>
                <a:lnTo>
                  <a:pt x="1200150" y="600075"/>
                </a:lnTo>
                <a:lnTo>
                  <a:pt x="1219200" y="619125"/>
                </a:lnTo>
                <a:lnTo>
                  <a:pt x="1228725" y="628650"/>
                </a:lnTo>
                <a:lnTo>
                  <a:pt x="1228725" y="650875"/>
                </a:lnTo>
                <a:lnTo>
                  <a:pt x="1279525" y="650875"/>
                </a:lnTo>
                <a:lnTo>
                  <a:pt x="1279525" y="682625"/>
                </a:lnTo>
                <a:lnTo>
                  <a:pt x="1616075" y="682625"/>
                </a:lnTo>
                <a:lnTo>
                  <a:pt x="1616075" y="708025"/>
                </a:lnTo>
                <a:lnTo>
                  <a:pt x="1682750" y="708025"/>
                </a:lnTo>
                <a:lnTo>
                  <a:pt x="1682750" y="736600"/>
                </a:lnTo>
                <a:lnTo>
                  <a:pt x="1917700" y="736600"/>
                </a:lnTo>
                <a:lnTo>
                  <a:pt x="1930400" y="749300"/>
                </a:lnTo>
                <a:lnTo>
                  <a:pt x="1930400" y="781050"/>
                </a:lnTo>
                <a:lnTo>
                  <a:pt x="2063750" y="781050"/>
                </a:lnTo>
                <a:lnTo>
                  <a:pt x="2063750" y="819150"/>
                </a:lnTo>
                <a:lnTo>
                  <a:pt x="2168525" y="819150"/>
                </a:lnTo>
                <a:lnTo>
                  <a:pt x="2168525" y="844550"/>
                </a:lnTo>
                <a:lnTo>
                  <a:pt x="2228850" y="844550"/>
                </a:lnTo>
                <a:lnTo>
                  <a:pt x="2228850" y="844550"/>
                </a:lnTo>
                <a:lnTo>
                  <a:pt x="2254250" y="869950"/>
                </a:lnTo>
                <a:lnTo>
                  <a:pt x="2254250" y="895350"/>
                </a:lnTo>
                <a:lnTo>
                  <a:pt x="2289175" y="895350"/>
                </a:lnTo>
                <a:lnTo>
                  <a:pt x="2289175" y="930275"/>
                </a:lnTo>
                <a:lnTo>
                  <a:pt x="2352675" y="930275"/>
                </a:lnTo>
                <a:lnTo>
                  <a:pt x="2352675" y="949325"/>
                </a:lnTo>
                <a:lnTo>
                  <a:pt x="2470150" y="949325"/>
                </a:lnTo>
                <a:lnTo>
                  <a:pt x="2470150" y="949325"/>
                </a:lnTo>
                <a:lnTo>
                  <a:pt x="2470150" y="977900"/>
                </a:lnTo>
                <a:lnTo>
                  <a:pt x="2838450" y="977900"/>
                </a:lnTo>
                <a:lnTo>
                  <a:pt x="2838450" y="1009650"/>
                </a:lnTo>
                <a:lnTo>
                  <a:pt x="2962275" y="1009650"/>
                </a:lnTo>
                <a:lnTo>
                  <a:pt x="2962275" y="1060450"/>
                </a:lnTo>
                <a:lnTo>
                  <a:pt x="3082925" y="1060450"/>
                </a:lnTo>
                <a:lnTo>
                  <a:pt x="3082925" y="1117600"/>
                </a:lnTo>
                <a:lnTo>
                  <a:pt x="3232150" y="1117600"/>
                </a:lnTo>
                <a:lnTo>
                  <a:pt x="3232150" y="1149350"/>
                </a:lnTo>
                <a:lnTo>
                  <a:pt x="3260725" y="1149350"/>
                </a:lnTo>
                <a:lnTo>
                  <a:pt x="3260725" y="1184275"/>
                </a:lnTo>
                <a:lnTo>
                  <a:pt x="3349625" y="1184275"/>
                </a:lnTo>
                <a:lnTo>
                  <a:pt x="3349625" y="1212850"/>
                </a:lnTo>
                <a:lnTo>
                  <a:pt x="3454400" y="1212850"/>
                </a:lnTo>
                <a:lnTo>
                  <a:pt x="3454400" y="1247775"/>
                </a:lnTo>
                <a:lnTo>
                  <a:pt x="3698875" y="1247775"/>
                </a:lnTo>
                <a:lnTo>
                  <a:pt x="3698875" y="1311275"/>
                </a:lnTo>
                <a:lnTo>
                  <a:pt x="4213225" y="1311275"/>
                </a:lnTo>
                <a:lnTo>
                  <a:pt x="4213225" y="1470025"/>
                </a:lnTo>
                <a:lnTo>
                  <a:pt x="4486275" y="1470025"/>
                </a:lnTo>
              </a:path>
            </a:pathLst>
          </a:custGeom>
          <a:noFill/>
          <a:ln w="28575">
            <a:solidFill>
              <a:schemeClr val="accent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grpSp>
        <p:nvGrpSpPr>
          <p:cNvPr id="1032" name="Group 1031">
            <a:extLst>
              <a:ext uri="{FF2B5EF4-FFF2-40B4-BE49-F238E27FC236}">
                <a16:creationId xmlns:a16="http://schemas.microsoft.com/office/drawing/2014/main" id="{494445D4-2881-458B-A6E6-53BA44B1EC95}"/>
              </a:ext>
            </a:extLst>
          </p:cNvPr>
          <p:cNvGrpSpPr/>
          <p:nvPr/>
        </p:nvGrpSpPr>
        <p:grpSpPr>
          <a:xfrm>
            <a:off x="1025349" y="2007463"/>
            <a:ext cx="147295" cy="146433"/>
            <a:chOff x="2985833" y="2914650"/>
            <a:chExt cx="147295" cy="146433"/>
          </a:xfrm>
        </p:grpSpPr>
        <p:cxnSp>
          <p:nvCxnSpPr>
            <p:cNvPr id="1029" name="Straight Connector 1028">
              <a:extLst>
                <a:ext uri="{FF2B5EF4-FFF2-40B4-BE49-F238E27FC236}">
                  <a16:creationId xmlns:a16="http://schemas.microsoft.com/office/drawing/2014/main" id="{AAEDFDD7-33C5-465D-9966-139F7D81E43C}"/>
                </a:ext>
              </a:extLst>
            </p:cNvPr>
            <p:cNvCxnSpPr>
              <a:cxnSpLocks/>
            </p:cNvCxnSpPr>
            <p:nvPr/>
          </p:nvCxnSpPr>
          <p:spPr bwMode="auto">
            <a:xfrm>
              <a:off x="3059480" y="2914650"/>
              <a:ext cx="0" cy="146433"/>
            </a:xfrm>
            <a:prstGeom prst="line">
              <a:avLst/>
            </a:prstGeom>
            <a:noFill/>
            <a:ln w="28575" cap="flat" cmpd="sng" algn="ctr">
              <a:solidFill>
                <a:schemeClr val="accent1"/>
              </a:solidFill>
              <a:prstDash val="solid"/>
              <a:round/>
              <a:headEnd type="none" w="med" len="med"/>
              <a:tailEnd type="none" w="med" len="med"/>
            </a:ln>
            <a:effectLst/>
          </p:spPr>
        </p:cxnSp>
        <p:cxnSp>
          <p:nvCxnSpPr>
            <p:cNvPr id="1031" name="Straight Connector 1030">
              <a:extLst>
                <a:ext uri="{FF2B5EF4-FFF2-40B4-BE49-F238E27FC236}">
                  <a16:creationId xmlns:a16="http://schemas.microsoft.com/office/drawing/2014/main" id="{A67298A8-2C23-44AD-8E64-65CA927FC8C6}"/>
                </a:ext>
              </a:extLst>
            </p:cNvPr>
            <p:cNvCxnSpPr>
              <a:cxnSpLocks/>
            </p:cNvCxnSpPr>
            <p:nvPr/>
          </p:nvCxnSpPr>
          <p:spPr bwMode="auto">
            <a:xfrm>
              <a:off x="2985833" y="2987866"/>
              <a:ext cx="147295"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302" name="Group 301">
            <a:extLst>
              <a:ext uri="{FF2B5EF4-FFF2-40B4-BE49-F238E27FC236}">
                <a16:creationId xmlns:a16="http://schemas.microsoft.com/office/drawing/2014/main" id="{5AA4B6A8-2CB5-4795-AB01-E75CD1145835}"/>
              </a:ext>
            </a:extLst>
          </p:cNvPr>
          <p:cNvGrpSpPr/>
          <p:nvPr/>
        </p:nvGrpSpPr>
        <p:grpSpPr>
          <a:xfrm>
            <a:off x="1379300" y="2306862"/>
            <a:ext cx="147295" cy="146433"/>
            <a:chOff x="2985833" y="2914650"/>
            <a:chExt cx="147295" cy="146433"/>
          </a:xfrm>
        </p:grpSpPr>
        <p:cxnSp>
          <p:nvCxnSpPr>
            <p:cNvPr id="303" name="Straight Connector 302">
              <a:extLst>
                <a:ext uri="{FF2B5EF4-FFF2-40B4-BE49-F238E27FC236}">
                  <a16:creationId xmlns:a16="http://schemas.microsoft.com/office/drawing/2014/main" id="{D1F25DEF-4461-4B1B-8D7A-04E5021D6434}"/>
                </a:ext>
              </a:extLst>
            </p:cNvPr>
            <p:cNvCxnSpPr>
              <a:cxnSpLocks/>
            </p:cNvCxnSpPr>
            <p:nvPr/>
          </p:nvCxnSpPr>
          <p:spPr bwMode="auto">
            <a:xfrm>
              <a:off x="3059480" y="2914650"/>
              <a:ext cx="0" cy="146433"/>
            </a:xfrm>
            <a:prstGeom prst="line">
              <a:avLst/>
            </a:prstGeom>
            <a:noFill/>
            <a:ln w="28575" cap="flat" cmpd="sng" algn="ctr">
              <a:solidFill>
                <a:schemeClr val="accent1"/>
              </a:solidFill>
              <a:prstDash val="solid"/>
              <a:round/>
              <a:headEnd type="none" w="med" len="med"/>
              <a:tailEnd type="none" w="med" len="med"/>
            </a:ln>
            <a:effectLst/>
          </p:spPr>
        </p:cxnSp>
        <p:cxnSp>
          <p:nvCxnSpPr>
            <p:cNvPr id="304" name="Straight Connector 303">
              <a:extLst>
                <a:ext uri="{FF2B5EF4-FFF2-40B4-BE49-F238E27FC236}">
                  <a16:creationId xmlns:a16="http://schemas.microsoft.com/office/drawing/2014/main" id="{56EDC39D-8D7B-4924-9D5C-64EB68F57FA1}"/>
                </a:ext>
              </a:extLst>
            </p:cNvPr>
            <p:cNvCxnSpPr>
              <a:cxnSpLocks/>
            </p:cNvCxnSpPr>
            <p:nvPr/>
          </p:nvCxnSpPr>
          <p:spPr bwMode="auto">
            <a:xfrm>
              <a:off x="2985833" y="2987866"/>
              <a:ext cx="147295"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305" name="Group 304">
            <a:extLst>
              <a:ext uri="{FF2B5EF4-FFF2-40B4-BE49-F238E27FC236}">
                <a16:creationId xmlns:a16="http://schemas.microsoft.com/office/drawing/2014/main" id="{E794A890-4469-4795-8B9E-DE6630691511}"/>
              </a:ext>
            </a:extLst>
          </p:cNvPr>
          <p:cNvGrpSpPr/>
          <p:nvPr/>
        </p:nvGrpSpPr>
        <p:grpSpPr>
          <a:xfrm>
            <a:off x="1420673" y="2309288"/>
            <a:ext cx="147295" cy="146433"/>
            <a:chOff x="2985833" y="2914650"/>
            <a:chExt cx="147295" cy="146433"/>
          </a:xfrm>
        </p:grpSpPr>
        <p:cxnSp>
          <p:nvCxnSpPr>
            <p:cNvPr id="306" name="Straight Connector 305">
              <a:extLst>
                <a:ext uri="{FF2B5EF4-FFF2-40B4-BE49-F238E27FC236}">
                  <a16:creationId xmlns:a16="http://schemas.microsoft.com/office/drawing/2014/main" id="{BD1F0C49-2770-4118-98D5-7205CD1B37E9}"/>
                </a:ext>
              </a:extLst>
            </p:cNvPr>
            <p:cNvCxnSpPr>
              <a:cxnSpLocks/>
            </p:cNvCxnSpPr>
            <p:nvPr/>
          </p:nvCxnSpPr>
          <p:spPr bwMode="auto">
            <a:xfrm>
              <a:off x="3059480" y="2914650"/>
              <a:ext cx="0" cy="146433"/>
            </a:xfrm>
            <a:prstGeom prst="line">
              <a:avLst/>
            </a:prstGeom>
            <a:noFill/>
            <a:ln w="28575" cap="flat" cmpd="sng" algn="ctr">
              <a:solidFill>
                <a:schemeClr val="accent1"/>
              </a:solidFill>
              <a:prstDash val="solid"/>
              <a:round/>
              <a:headEnd type="none" w="med" len="med"/>
              <a:tailEnd type="none" w="med" len="med"/>
            </a:ln>
            <a:effectLst/>
          </p:spPr>
        </p:cxnSp>
        <p:cxnSp>
          <p:nvCxnSpPr>
            <p:cNvPr id="307" name="Straight Connector 306">
              <a:extLst>
                <a:ext uri="{FF2B5EF4-FFF2-40B4-BE49-F238E27FC236}">
                  <a16:creationId xmlns:a16="http://schemas.microsoft.com/office/drawing/2014/main" id="{B6644691-801D-4DF1-B824-AC1B77AEC575}"/>
                </a:ext>
              </a:extLst>
            </p:cNvPr>
            <p:cNvCxnSpPr>
              <a:cxnSpLocks/>
            </p:cNvCxnSpPr>
            <p:nvPr/>
          </p:nvCxnSpPr>
          <p:spPr bwMode="auto">
            <a:xfrm>
              <a:off x="2985833" y="2987866"/>
              <a:ext cx="147295"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308" name="Group 307">
            <a:extLst>
              <a:ext uri="{FF2B5EF4-FFF2-40B4-BE49-F238E27FC236}">
                <a16:creationId xmlns:a16="http://schemas.microsoft.com/office/drawing/2014/main" id="{7441FEA9-D39C-42E3-90FF-7784F06762CC}"/>
              </a:ext>
            </a:extLst>
          </p:cNvPr>
          <p:cNvGrpSpPr/>
          <p:nvPr/>
        </p:nvGrpSpPr>
        <p:grpSpPr>
          <a:xfrm>
            <a:off x="1569666" y="2393314"/>
            <a:ext cx="147295" cy="146433"/>
            <a:chOff x="2985833" y="2914650"/>
            <a:chExt cx="147295" cy="146433"/>
          </a:xfrm>
        </p:grpSpPr>
        <p:cxnSp>
          <p:nvCxnSpPr>
            <p:cNvPr id="309" name="Straight Connector 308">
              <a:extLst>
                <a:ext uri="{FF2B5EF4-FFF2-40B4-BE49-F238E27FC236}">
                  <a16:creationId xmlns:a16="http://schemas.microsoft.com/office/drawing/2014/main" id="{24FE4DE4-F2DA-4FEE-9AB0-A989B73A9960}"/>
                </a:ext>
              </a:extLst>
            </p:cNvPr>
            <p:cNvCxnSpPr>
              <a:cxnSpLocks/>
            </p:cNvCxnSpPr>
            <p:nvPr/>
          </p:nvCxnSpPr>
          <p:spPr bwMode="auto">
            <a:xfrm>
              <a:off x="3059480" y="2914650"/>
              <a:ext cx="0" cy="146433"/>
            </a:xfrm>
            <a:prstGeom prst="line">
              <a:avLst/>
            </a:prstGeom>
            <a:noFill/>
            <a:ln w="28575" cap="flat" cmpd="sng" algn="ctr">
              <a:solidFill>
                <a:schemeClr val="accent1"/>
              </a:solidFill>
              <a:prstDash val="solid"/>
              <a:round/>
              <a:headEnd type="none" w="med" len="med"/>
              <a:tailEnd type="none" w="med" len="med"/>
            </a:ln>
            <a:effectLst/>
          </p:spPr>
        </p:cxnSp>
        <p:cxnSp>
          <p:nvCxnSpPr>
            <p:cNvPr id="310" name="Straight Connector 309">
              <a:extLst>
                <a:ext uri="{FF2B5EF4-FFF2-40B4-BE49-F238E27FC236}">
                  <a16:creationId xmlns:a16="http://schemas.microsoft.com/office/drawing/2014/main" id="{6D50A61D-DA7E-4C47-9D24-7211C521D262}"/>
                </a:ext>
              </a:extLst>
            </p:cNvPr>
            <p:cNvCxnSpPr>
              <a:cxnSpLocks/>
            </p:cNvCxnSpPr>
            <p:nvPr/>
          </p:nvCxnSpPr>
          <p:spPr bwMode="auto">
            <a:xfrm>
              <a:off x="2985833" y="2987866"/>
              <a:ext cx="147295"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311" name="Group 310">
            <a:extLst>
              <a:ext uri="{FF2B5EF4-FFF2-40B4-BE49-F238E27FC236}">
                <a16:creationId xmlns:a16="http://schemas.microsoft.com/office/drawing/2014/main" id="{955CA0D9-0A89-4BE9-B612-E32294989C52}"/>
              </a:ext>
            </a:extLst>
          </p:cNvPr>
          <p:cNvGrpSpPr/>
          <p:nvPr/>
        </p:nvGrpSpPr>
        <p:grpSpPr>
          <a:xfrm>
            <a:off x="1865208" y="2479571"/>
            <a:ext cx="147295" cy="146433"/>
            <a:chOff x="2985833" y="2914650"/>
            <a:chExt cx="147295" cy="146433"/>
          </a:xfrm>
        </p:grpSpPr>
        <p:cxnSp>
          <p:nvCxnSpPr>
            <p:cNvPr id="312" name="Straight Connector 311">
              <a:extLst>
                <a:ext uri="{FF2B5EF4-FFF2-40B4-BE49-F238E27FC236}">
                  <a16:creationId xmlns:a16="http://schemas.microsoft.com/office/drawing/2014/main" id="{263330CE-0B65-498D-8964-44354BA5E4B4}"/>
                </a:ext>
              </a:extLst>
            </p:cNvPr>
            <p:cNvCxnSpPr>
              <a:cxnSpLocks/>
            </p:cNvCxnSpPr>
            <p:nvPr/>
          </p:nvCxnSpPr>
          <p:spPr bwMode="auto">
            <a:xfrm>
              <a:off x="3059480" y="2914650"/>
              <a:ext cx="0" cy="146433"/>
            </a:xfrm>
            <a:prstGeom prst="line">
              <a:avLst/>
            </a:prstGeom>
            <a:noFill/>
            <a:ln w="28575" cap="flat" cmpd="sng" algn="ctr">
              <a:solidFill>
                <a:schemeClr val="accent1"/>
              </a:solidFill>
              <a:prstDash val="solid"/>
              <a:round/>
              <a:headEnd type="none" w="med" len="med"/>
              <a:tailEnd type="none" w="med" len="med"/>
            </a:ln>
            <a:effectLst/>
          </p:spPr>
        </p:cxnSp>
        <p:cxnSp>
          <p:nvCxnSpPr>
            <p:cNvPr id="313" name="Straight Connector 312">
              <a:extLst>
                <a:ext uri="{FF2B5EF4-FFF2-40B4-BE49-F238E27FC236}">
                  <a16:creationId xmlns:a16="http://schemas.microsoft.com/office/drawing/2014/main" id="{4C112281-109B-4991-A05E-75716975120B}"/>
                </a:ext>
              </a:extLst>
            </p:cNvPr>
            <p:cNvCxnSpPr>
              <a:cxnSpLocks/>
            </p:cNvCxnSpPr>
            <p:nvPr/>
          </p:nvCxnSpPr>
          <p:spPr bwMode="auto">
            <a:xfrm>
              <a:off x="2985833" y="2987866"/>
              <a:ext cx="147295"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314" name="Group 313">
            <a:extLst>
              <a:ext uri="{FF2B5EF4-FFF2-40B4-BE49-F238E27FC236}">
                <a16:creationId xmlns:a16="http://schemas.microsoft.com/office/drawing/2014/main" id="{4C0D73A3-56DE-4C6E-B56C-D1C227787FD6}"/>
              </a:ext>
            </a:extLst>
          </p:cNvPr>
          <p:cNvGrpSpPr/>
          <p:nvPr/>
        </p:nvGrpSpPr>
        <p:grpSpPr>
          <a:xfrm>
            <a:off x="3762353" y="2987669"/>
            <a:ext cx="147295" cy="146433"/>
            <a:chOff x="2985833" y="2914650"/>
            <a:chExt cx="147295" cy="146433"/>
          </a:xfrm>
        </p:grpSpPr>
        <p:cxnSp>
          <p:nvCxnSpPr>
            <p:cNvPr id="315" name="Straight Connector 314">
              <a:extLst>
                <a:ext uri="{FF2B5EF4-FFF2-40B4-BE49-F238E27FC236}">
                  <a16:creationId xmlns:a16="http://schemas.microsoft.com/office/drawing/2014/main" id="{4BA2D267-5A85-4E76-A888-0A526F524AAD}"/>
                </a:ext>
              </a:extLst>
            </p:cNvPr>
            <p:cNvCxnSpPr>
              <a:cxnSpLocks/>
            </p:cNvCxnSpPr>
            <p:nvPr/>
          </p:nvCxnSpPr>
          <p:spPr bwMode="auto">
            <a:xfrm>
              <a:off x="3059480" y="2914650"/>
              <a:ext cx="0" cy="146433"/>
            </a:xfrm>
            <a:prstGeom prst="line">
              <a:avLst/>
            </a:prstGeom>
            <a:noFill/>
            <a:ln w="28575" cap="flat" cmpd="sng" algn="ctr">
              <a:solidFill>
                <a:schemeClr val="accent1"/>
              </a:solidFill>
              <a:prstDash val="solid"/>
              <a:round/>
              <a:headEnd type="none" w="med" len="med"/>
              <a:tailEnd type="none" w="med" len="med"/>
            </a:ln>
            <a:effectLst/>
          </p:spPr>
        </p:cxnSp>
        <p:cxnSp>
          <p:nvCxnSpPr>
            <p:cNvPr id="316" name="Straight Connector 315">
              <a:extLst>
                <a:ext uri="{FF2B5EF4-FFF2-40B4-BE49-F238E27FC236}">
                  <a16:creationId xmlns:a16="http://schemas.microsoft.com/office/drawing/2014/main" id="{E184C652-A7B7-4F32-9BEC-64C40F3D63F2}"/>
                </a:ext>
              </a:extLst>
            </p:cNvPr>
            <p:cNvCxnSpPr>
              <a:cxnSpLocks/>
            </p:cNvCxnSpPr>
            <p:nvPr/>
          </p:nvCxnSpPr>
          <p:spPr bwMode="auto">
            <a:xfrm>
              <a:off x="2985833" y="2987866"/>
              <a:ext cx="147295"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317" name="Group 316">
            <a:extLst>
              <a:ext uri="{FF2B5EF4-FFF2-40B4-BE49-F238E27FC236}">
                <a16:creationId xmlns:a16="http://schemas.microsoft.com/office/drawing/2014/main" id="{A67ED344-EAD9-4D7A-8D31-A3774BFBA4E8}"/>
              </a:ext>
            </a:extLst>
          </p:cNvPr>
          <p:cNvGrpSpPr/>
          <p:nvPr/>
        </p:nvGrpSpPr>
        <p:grpSpPr>
          <a:xfrm>
            <a:off x="3804332" y="2987669"/>
            <a:ext cx="147295" cy="146433"/>
            <a:chOff x="2985833" y="2914650"/>
            <a:chExt cx="147295" cy="146433"/>
          </a:xfrm>
        </p:grpSpPr>
        <p:cxnSp>
          <p:nvCxnSpPr>
            <p:cNvPr id="318" name="Straight Connector 317">
              <a:extLst>
                <a:ext uri="{FF2B5EF4-FFF2-40B4-BE49-F238E27FC236}">
                  <a16:creationId xmlns:a16="http://schemas.microsoft.com/office/drawing/2014/main" id="{D06FC5AC-E91E-4A46-A2A7-B687B8FD6C2F}"/>
                </a:ext>
              </a:extLst>
            </p:cNvPr>
            <p:cNvCxnSpPr>
              <a:cxnSpLocks/>
            </p:cNvCxnSpPr>
            <p:nvPr/>
          </p:nvCxnSpPr>
          <p:spPr bwMode="auto">
            <a:xfrm>
              <a:off x="3059480" y="2914650"/>
              <a:ext cx="0" cy="146433"/>
            </a:xfrm>
            <a:prstGeom prst="line">
              <a:avLst/>
            </a:prstGeom>
            <a:noFill/>
            <a:ln w="28575" cap="flat" cmpd="sng" algn="ctr">
              <a:solidFill>
                <a:schemeClr val="accent1"/>
              </a:solidFill>
              <a:prstDash val="solid"/>
              <a:round/>
              <a:headEnd type="none" w="med" len="med"/>
              <a:tailEnd type="none" w="med" len="med"/>
            </a:ln>
            <a:effectLst/>
          </p:spPr>
        </p:cxnSp>
        <p:cxnSp>
          <p:nvCxnSpPr>
            <p:cNvPr id="319" name="Straight Connector 318">
              <a:extLst>
                <a:ext uri="{FF2B5EF4-FFF2-40B4-BE49-F238E27FC236}">
                  <a16:creationId xmlns:a16="http://schemas.microsoft.com/office/drawing/2014/main" id="{D82220C2-22A3-4591-97AB-F4EBC97DFBEC}"/>
                </a:ext>
              </a:extLst>
            </p:cNvPr>
            <p:cNvCxnSpPr>
              <a:cxnSpLocks/>
            </p:cNvCxnSpPr>
            <p:nvPr/>
          </p:nvCxnSpPr>
          <p:spPr bwMode="auto">
            <a:xfrm>
              <a:off x="2985833" y="2987866"/>
              <a:ext cx="147295"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320" name="Group 319">
            <a:extLst>
              <a:ext uri="{FF2B5EF4-FFF2-40B4-BE49-F238E27FC236}">
                <a16:creationId xmlns:a16="http://schemas.microsoft.com/office/drawing/2014/main" id="{DEA50E3E-E707-49F1-AC79-8EAB8CC52CD5}"/>
              </a:ext>
            </a:extLst>
          </p:cNvPr>
          <p:cNvGrpSpPr/>
          <p:nvPr/>
        </p:nvGrpSpPr>
        <p:grpSpPr>
          <a:xfrm>
            <a:off x="3931885" y="3035331"/>
            <a:ext cx="147295" cy="146433"/>
            <a:chOff x="2985833" y="2914650"/>
            <a:chExt cx="147295" cy="146433"/>
          </a:xfrm>
        </p:grpSpPr>
        <p:cxnSp>
          <p:nvCxnSpPr>
            <p:cNvPr id="321" name="Straight Connector 320">
              <a:extLst>
                <a:ext uri="{FF2B5EF4-FFF2-40B4-BE49-F238E27FC236}">
                  <a16:creationId xmlns:a16="http://schemas.microsoft.com/office/drawing/2014/main" id="{BA7DAE10-CBEE-43E4-95F7-7A65C85C278F}"/>
                </a:ext>
              </a:extLst>
            </p:cNvPr>
            <p:cNvCxnSpPr>
              <a:cxnSpLocks/>
            </p:cNvCxnSpPr>
            <p:nvPr/>
          </p:nvCxnSpPr>
          <p:spPr bwMode="auto">
            <a:xfrm>
              <a:off x="3059480" y="2914650"/>
              <a:ext cx="0" cy="146433"/>
            </a:xfrm>
            <a:prstGeom prst="line">
              <a:avLst/>
            </a:prstGeom>
            <a:noFill/>
            <a:ln w="28575" cap="flat" cmpd="sng" algn="ctr">
              <a:solidFill>
                <a:schemeClr val="accent1"/>
              </a:solidFill>
              <a:prstDash val="solid"/>
              <a:round/>
              <a:headEnd type="none" w="med" len="med"/>
              <a:tailEnd type="none" w="med" len="med"/>
            </a:ln>
            <a:effectLst/>
          </p:spPr>
        </p:cxnSp>
        <p:cxnSp>
          <p:nvCxnSpPr>
            <p:cNvPr id="322" name="Straight Connector 321">
              <a:extLst>
                <a:ext uri="{FF2B5EF4-FFF2-40B4-BE49-F238E27FC236}">
                  <a16:creationId xmlns:a16="http://schemas.microsoft.com/office/drawing/2014/main" id="{A9EB3874-8DF3-4400-A5AE-8C436E32F692}"/>
                </a:ext>
              </a:extLst>
            </p:cNvPr>
            <p:cNvCxnSpPr>
              <a:cxnSpLocks/>
            </p:cNvCxnSpPr>
            <p:nvPr/>
          </p:nvCxnSpPr>
          <p:spPr bwMode="auto">
            <a:xfrm>
              <a:off x="2985833" y="2987866"/>
              <a:ext cx="147295"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323" name="Group 322">
            <a:extLst>
              <a:ext uri="{FF2B5EF4-FFF2-40B4-BE49-F238E27FC236}">
                <a16:creationId xmlns:a16="http://schemas.microsoft.com/office/drawing/2014/main" id="{E83B5B30-9AAA-4052-B926-0E190808767B}"/>
              </a:ext>
            </a:extLst>
          </p:cNvPr>
          <p:cNvGrpSpPr/>
          <p:nvPr/>
        </p:nvGrpSpPr>
        <p:grpSpPr>
          <a:xfrm>
            <a:off x="4049808" y="3060885"/>
            <a:ext cx="147295" cy="146433"/>
            <a:chOff x="2985833" y="2914650"/>
            <a:chExt cx="147295" cy="146433"/>
          </a:xfrm>
        </p:grpSpPr>
        <p:cxnSp>
          <p:nvCxnSpPr>
            <p:cNvPr id="324" name="Straight Connector 323">
              <a:extLst>
                <a:ext uri="{FF2B5EF4-FFF2-40B4-BE49-F238E27FC236}">
                  <a16:creationId xmlns:a16="http://schemas.microsoft.com/office/drawing/2014/main" id="{B7AA207B-738E-463F-B98A-C886065C14BA}"/>
                </a:ext>
              </a:extLst>
            </p:cNvPr>
            <p:cNvCxnSpPr>
              <a:cxnSpLocks/>
            </p:cNvCxnSpPr>
            <p:nvPr/>
          </p:nvCxnSpPr>
          <p:spPr bwMode="auto">
            <a:xfrm>
              <a:off x="3059480" y="2914650"/>
              <a:ext cx="0" cy="146433"/>
            </a:xfrm>
            <a:prstGeom prst="line">
              <a:avLst/>
            </a:prstGeom>
            <a:noFill/>
            <a:ln w="28575" cap="flat" cmpd="sng" algn="ctr">
              <a:solidFill>
                <a:schemeClr val="accent1"/>
              </a:solidFill>
              <a:prstDash val="solid"/>
              <a:round/>
              <a:headEnd type="none" w="med" len="med"/>
              <a:tailEnd type="none" w="med" len="med"/>
            </a:ln>
            <a:effectLst/>
          </p:spPr>
        </p:cxnSp>
        <p:cxnSp>
          <p:nvCxnSpPr>
            <p:cNvPr id="325" name="Straight Connector 324">
              <a:extLst>
                <a:ext uri="{FF2B5EF4-FFF2-40B4-BE49-F238E27FC236}">
                  <a16:creationId xmlns:a16="http://schemas.microsoft.com/office/drawing/2014/main" id="{5A681D94-840D-4F33-B940-24BB3A28085E}"/>
                </a:ext>
              </a:extLst>
            </p:cNvPr>
            <p:cNvCxnSpPr>
              <a:cxnSpLocks/>
            </p:cNvCxnSpPr>
            <p:nvPr/>
          </p:nvCxnSpPr>
          <p:spPr bwMode="auto">
            <a:xfrm>
              <a:off x="2985833" y="2987866"/>
              <a:ext cx="147295"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326" name="Group 325">
            <a:extLst>
              <a:ext uri="{FF2B5EF4-FFF2-40B4-BE49-F238E27FC236}">
                <a16:creationId xmlns:a16="http://schemas.microsoft.com/office/drawing/2014/main" id="{E06D6593-DF38-4BAB-B080-C81CE21A4D3A}"/>
              </a:ext>
            </a:extLst>
          </p:cNvPr>
          <p:cNvGrpSpPr/>
          <p:nvPr/>
        </p:nvGrpSpPr>
        <p:grpSpPr>
          <a:xfrm>
            <a:off x="4101416" y="3123345"/>
            <a:ext cx="147295" cy="146433"/>
            <a:chOff x="2985833" y="2914650"/>
            <a:chExt cx="147295" cy="146433"/>
          </a:xfrm>
        </p:grpSpPr>
        <p:cxnSp>
          <p:nvCxnSpPr>
            <p:cNvPr id="327" name="Straight Connector 326">
              <a:extLst>
                <a:ext uri="{FF2B5EF4-FFF2-40B4-BE49-F238E27FC236}">
                  <a16:creationId xmlns:a16="http://schemas.microsoft.com/office/drawing/2014/main" id="{497AB7F3-F1EC-4886-80EE-3D52A046E8F8}"/>
                </a:ext>
              </a:extLst>
            </p:cNvPr>
            <p:cNvCxnSpPr>
              <a:cxnSpLocks/>
            </p:cNvCxnSpPr>
            <p:nvPr/>
          </p:nvCxnSpPr>
          <p:spPr bwMode="auto">
            <a:xfrm>
              <a:off x="3059480" y="2914650"/>
              <a:ext cx="0" cy="146433"/>
            </a:xfrm>
            <a:prstGeom prst="line">
              <a:avLst/>
            </a:prstGeom>
            <a:noFill/>
            <a:ln w="28575" cap="flat" cmpd="sng" algn="ctr">
              <a:solidFill>
                <a:schemeClr val="accent1"/>
              </a:solidFill>
              <a:prstDash val="solid"/>
              <a:round/>
              <a:headEnd type="none" w="med" len="med"/>
              <a:tailEnd type="none" w="med" len="med"/>
            </a:ln>
            <a:effectLst/>
          </p:spPr>
        </p:cxnSp>
        <p:cxnSp>
          <p:nvCxnSpPr>
            <p:cNvPr id="328" name="Straight Connector 327">
              <a:extLst>
                <a:ext uri="{FF2B5EF4-FFF2-40B4-BE49-F238E27FC236}">
                  <a16:creationId xmlns:a16="http://schemas.microsoft.com/office/drawing/2014/main" id="{2F67189D-F142-4CC9-90E1-59C4E50D1969}"/>
                </a:ext>
              </a:extLst>
            </p:cNvPr>
            <p:cNvCxnSpPr>
              <a:cxnSpLocks/>
            </p:cNvCxnSpPr>
            <p:nvPr/>
          </p:nvCxnSpPr>
          <p:spPr bwMode="auto">
            <a:xfrm>
              <a:off x="2985833" y="2987866"/>
              <a:ext cx="147295"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329" name="Group 328">
            <a:extLst>
              <a:ext uri="{FF2B5EF4-FFF2-40B4-BE49-F238E27FC236}">
                <a16:creationId xmlns:a16="http://schemas.microsoft.com/office/drawing/2014/main" id="{2B582B24-7FFD-43BC-A9E9-5D02C51EC407}"/>
              </a:ext>
            </a:extLst>
          </p:cNvPr>
          <p:cNvGrpSpPr/>
          <p:nvPr/>
        </p:nvGrpSpPr>
        <p:grpSpPr>
          <a:xfrm>
            <a:off x="4146120" y="3124868"/>
            <a:ext cx="147295" cy="146433"/>
            <a:chOff x="2985833" y="2914650"/>
            <a:chExt cx="147295" cy="146433"/>
          </a:xfrm>
        </p:grpSpPr>
        <p:cxnSp>
          <p:nvCxnSpPr>
            <p:cNvPr id="330" name="Straight Connector 329">
              <a:extLst>
                <a:ext uri="{FF2B5EF4-FFF2-40B4-BE49-F238E27FC236}">
                  <a16:creationId xmlns:a16="http://schemas.microsoft.com/office/drawing/2014/main" id="{61E8072C-5357-459F-AA91-2FE828E3F0C5}"/>
                </a:ext>
              </a:extLst>
            </p:cNvPr>
            <p:cNvCxnSpPr>
              <a:cxnSpLocks/>
            </p:cNvCxnSpPr>
            <p:nvPr/>
          </p:nvCxnSpPr>
          <p:spPr bwMode="auto">
            <a:xfrm>
              <a:off x="3059480" y="2914650"/>
              <a:ext cx="0" cy="146433"/>
            </a:xfrm>
            <a:prstGeom prst="line">
              <a:avLst/>
            </a:prstGeom>
            <a:noFill/>
            <a:ln w="28575" cap="flat" cmpd="sng" algn="ctr">
              <a:solidFill>
                <a:schemeClr val="accent1"/>
              </a:solidFill>
              <a:prstDash val="solid"/>
              <a:round/>
              <a:headEnd type="none" w="med" len="med"/>
              <a:tailEnd type="none" w="med" len="med"/>
            </a:ln>
            <a:effectLst/>
          </p:spPr>
        </p:cxnSp>
        <p:cxnSp>
          <p:nvCxnSpPr>
            <p:cNvPr id="331" name="Straight Connector 330">
              <a:extLst>
                <a:ext uri="{FF2B5EF4-FFF2-40B4-BE49-F238E27FC236}">
                  <a16:creationId xmlns:a16="http://schemas.microsoft.com/office/drawing/2014/main" id="{6E24E582-8968-4D22-AE50-26B119A40E71}"/>
                </a:ext>
              </a:extLst>
            </p:cNvPr>
            <p:cNvCxnSpPr>
              <a:cxnSpLocks/>
            </p:cNvCxnSpPr>
            <p:nvPr/>
          </p:nvCxnSpPr>
          <p:spPr bwMode="auto">
            <a:xfrm>
              <a:off x="2985833" y="2987866"/>
              <a:ext cx="147295"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332" name="Group 331">
            <a:extLst>
              <a:ext uri="{FF2B5EF4-FFF2-40B4-BE49-F238E27FC236}">
                <a16:creationId xmlns:a16="http://schemas.microsoft.com/office/drawing/2014/main" id="{38B1D73F-8543-451A-A057-C2FF246A4D28}"/>
              </a:ext>
            </a:extLst>
          </p:cNvPr>
          <p:cNvGrpSpPr/>
          <p:nvPr/>
        </p:nvGrpSpPr>
        <p:grpSpPr>
          <a:xfrm>
            <a:off x="4245058" y="3195351"/>
            <a:ext cx="147295" cy="146433"/>
            <a:chOff x="2985833" y="2914650"/>
            <a:chExt cx="147295" cy="146433"/>
          </a:xfrm>
        </p:grpSpPr>
        <p:cxnSp>
          <p:nvCxnSpPr>
            <p:cNvPr id="333" name="Straight Connector 332">
              <a:extLst>
                <a:ext uri="{FF2B5EF4-FFF2-40B4-BE49-F238E27FC236}">
                  <a16:creationId xmlns:a16="http://schemas.microsoft.com/office/drawing/2014/main" id="{7BACCE24-396D-41D8-AE76-2898A1C4FD40}"/>
                </a:ext>
              </a:extLst>
            </p:cNvPr>
            <p:cNvCxnSpPr>
              <a:cxnSpLocks/>
            </p:cNvCxnSpPr>
            <p:nvPr/>
          </p:nvCxnSpPr>
          <p:spPr bwMode="auto">
            <a:xfrm>
              <a:off x="3059480" y="2914650"/>
              <a:ext cx="0" cy="146433"/>
            </a:xfrm>
            <a:prstGeom prst="line">
              <a:avLst/>
            </a:prstGeom>
            <a:noFill/>
            <a:ln w="28575" cap="flat" cmpd="sng" algn="ctr">
              <a:solidFill>
                <a:schemeClr val="accent1"/>
              </a:solidFill>
              <a:prstDash val="solid"/>
              <a:round/>
              <a:headEnd type="none" w="med" len="med"/>
              <a:tailEnd type="none" w="med" len="med"/>
            </a:ln>
            <a:effectLst/>
          </p:spPr>
        </p:cxnSp>
        <p:cxnSp>
          <p:nvCxnSpPr>
            <p:cNvPr id="334" name="Straight Connector 333">
              <a:extLst>
                <a:ext uri="{FF2B5EF4-FFF2-40B4-BE49-F238E27FC236}">
                  <a16:creationId xmlns:a16="http://schemas.microsoft.com/office/drawing/2014/main" id="{E9A55142-A15E-4250-A3AE-04E407C15855}"/>
                </a:ext>
              </a:extLst>
            </p:cNvPr>
            <p:cNvCxnSpPr>
              <a:cxnSpLocks/>
            </p:cNvCxnSpPr>
            <p:nvPr/>
          </p:nvCxnSpPr>
          <p:spPr bwMode="auto">
            <a:xfrm>
              <a:off x="2985833" y="2987866"/>
              <a:ext cx="147295"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335" name="Group 334">
            <a:extLst>
              <a:ext uri="{FF2B5EF4-FFF2-40B4-BE49-F238E27FC236}">
                <a16:creationId xmlns:a16="http://schemas.microsoft.com/office/drawing/2014/main" id="{E0DEA42F-885D-4750-97B0-DEEB35584258}"/>
              </a:ext>
            </a:extLst>
          </p:cNvPr>
          <p:cNvGrpSpPr/>
          <p:nvPr/>
        </p:nvGrpSpPr>
        <p:grpSpPr>
          <a:xfrm>
            <a:off x="4289762" y="3195351"/>
            <a:ext cx="147295" cy="146433"/>
            <a:chOff x="2985833" y="2914650"/>
            <a:chExt cx="147295" cy="146433"/>
          </a:xfrm>
        </p:grpSpPr>
        <p:cxnSp>
          <p:nvCxnSpPr>
            <p:cNvPr id="336" name="Straight Connector 335">
              <a:extLst>
                <a:ext uri="{FF2B5EF4-FFF2-40B4-BE49-F238E27FC236}">
                  <a16:creationId xmlns:a16="http://schemas.microsoft.com/office/drawing/2014/main" id="{4BFC9B11-BC3F-46F0-9A49-67E6DD153F7D}"/>
                </a:ext>
              </a:extLst>
            </p:cNvPr>
            <p:cNvCxnSpPr>
              <a:cxnSpLocks/>
            </p:cNvCxnSpPr>
            <p:nvPr/>
          </p:nvCxnSpPr>
          <p:spPr bwMode="auto">
            <a:xfrm>
              <a:off x="3059480" y="2914650"/>
              <a:ext cx="0" cy="146433"/>
            </a:xfrm>
            <a:prstGeom prst="line">
              <a:avLst/>
            </a:prstGeom>
            <a:noFill/>
            <a:ln w="28575" cap="flat" cmpd="sng" algn="ctr">
              <a:solidFill>
                <a:schemeClr val="accent1"/>
              </a:solidFill>
              <a:prstDash val="solid"/>
              <a:round/>
              <a:headEnd type="none" w="med" len="med"/>
              <a:tailEnd type="none" w="med" len="med"/>
            </a:ln>
            <a:effectLst/>
          </p:spPr>
        </p:cxnSp>
        <p:cxnSp>
          <p:nvCxnSpPr>
            <p:cNvPr id="337" name="Straight Connector 336">
              <a:extLst>
                <a:ext uri="{FF2B5EF4-FFF2-40B4-BE49-F238E27FC236}">
                  <a16:creationId xmlns:a16="http://schemas.microsoft.com/office/drawing/2014/main" id="{C9614ABD-4C9A-43DA-A8B2-5755CBE503BC}"/>
                </a:ext>
              </a:extLst>
            </p:cNvPr>
            <p:cNvCxnSpPr>
              <a:cxnSpLocks/>
            </p:cNvCxnSpPr>
            <p:nvPr/>
          </p:nvCxnSpPr>
          <p:spPr bwMode="auto">
            <a:xfrm>
              <a:off x="2985833" y="2987866"/>
              <a:ext cx="147295"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338" name="Group 337">
            <a:extLst>
              <a:ext uri="{FF2B5EF4-FFF2-40B4-BE49-F238E27FC236}">
                <a16:creationId xmlns:a16="http://schemas.microsoft.com/office/drawing/2014/main" id="{D1DF6ECC-3F87-411F-9FFB-2CAA6B2B1350}"/>
              </a:ext>
            </a:extLst>
          </p:cNvPr>
          <p:cNvGrpSpPr/>
          <p:nvPr/>
        </p:nvGrpSpPr>
        <p:grpSpPr>
          <a:xfrm>
            <a:off x="4311719" y="3195351"/>
            <a:ext cx="147295" cy="146433"/>
            <a:chOff x="2985833" y="2914650"/>
            <a:chExt cx="147295" cy="146433"/>
          </a:xfrm>
        </p:grpSpPr>
        <p:cxnSp>
          <p:nvCxnSpPr>
            <p:cNvPr id="339" name="Straight Connector 338">
              <a:extLst>
                <a:ext uri="{FF2B5EF4-FFF2-40B4-BE49-F238E27FC236}">
                  <a16:creationId xmlns:a16="http://schemas.microsoft.com/office/drawing/2014/main" id="{7FB94EA8-32B1-4149-97B7-8C138076A313}"/>
                </a:ext>
              </a:extLst>
            </p:cNvPr>
            <p:cNvCxnSpPr>
              <a:cxnSpLocks/>
            </p:cNvCxnSpPr>
            <p:nvPr/>
          </p:nvCxnSpPr>
          <p:spPr bwMode="auto">
            <a:xfrm>
              <a:off x="3059480" y="2914650"/>
              <a:ext cx="0" cy="146433"/>
            </a:xfrm>
            <a:prstGeom prst="line">
              <a:avLst/>
            </a:prstGeom>
            <a:noFill/>
            <a:ln w="28575" cap="flat" cmpd="sng" algn="ctr">
              <a:solidFill>
                <a:schemeClr val="accent1"/>
              </a:solidFill>
              <a:prstDash val="solid"/>
              <a:round/>
              <a:headEnd type="none" w="med" len="med"/>
              <a:tailEnd type="none" w="med" len="med"/>
            </a:ln>
            <a:effectLst/>
          </p:spPr>
        </p:cxnSp>
        <p:cxnSp>
          <p:nvCxnSpPr>
            <p:cNvPr id="340" name="Straight Connector 339">
              <a:extLst>
                <a:ext uri="{FF2B5EF4-FFF2-40B4-BE49-F238E27FC236}">
                  <a16:creationId xmlns:a16="http://schemas.microsoft.com/office/drawing/2014/main" id="{F3390E69-E045-4D11-96E4-376F8696819C}"/>
                </a:ext>
              </a:extLst>
            </p:cNvPr>
            <p:cNvCxnSpPr>
              <a:cxnSpLocks/>
            </p:cNvCxnSpPr>
            <p:nvPr/>
          </p:nvCxnSpPr>
          <p:spPr bwMode="auto">
            <a:xfrm>
              <a:off x="2985833" y="2987866"/>
              <a:ext cx="147295"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341" name="Group 340">
            <a:extLst>
              <a:ext uri="{FF2B5EF4-FFF2-40B4-BE49-F238E27FC236}">
                <a16:creationId xmlns:a16="http://schemas.microsoft.com/office/drawing/2014/main" id="{56D95544-3008-4F9C-8516-73C148CFF186}"/>
              </a:ext>
            </a:extLst>
          </p:cNvPr>
          <p:cNvGrpSpPr/>
          <p:nvPr/>
        </p:nvGrpSpPr>
        <p:grpSpPr>
          <a:xfrm>
            <a:off x="4327479" y="3223835"/>
            <a:ext cx="147295" cy="146433"/>
            <a:chOff x="2985833" y="2914650"/>
            <a:chExt cx="147295" cy="146433"/>
          </a:xfrm>
        </p:grpSpPr>
        <p:cxnSp>
          <p:nvCxnSpPr>
            <p:cNvPr id="342" name="Straight Connector 341">
              <a:extLst>
                <a:ext uri="{FF2B5EF4-FFF2-40B4-BE49-F238E27FC236}">
                  <a16:creationId xmlns:a16="http://schemas.microsoft.com/office/drawing/2014/main" id="{DD06DF6E-A7AD-43E6-8DFD-1434A7677D4C}"/>
                </a:ext>
              </a:extLst>
            </p:cNvPr>
            <p:cNvCxnSpPr>
              <a:cxnSpLocks/>
            </p:cNvCxnSpPr>
            <p:nvPr/>
          </p:nvCxnSpPr>
          <p:spPr bwMode="auto">
            <a:xfrm>
              <a:off x="3059480" y="2914650"/>
              <a:ext cx="0" cy="146433"/>
            </a:xfrm>
            <a:prstGeom prst="line">
              <a:avLst/>
            </a:prstGeom>
            <a:noFill/>
            <a:ln w="28575" cap="flat" cmpd="sng" algn="ctr">
              <a:solidFill>
                <a:schemeClr val="accent1"/>
              </a:solidFill>
              <a:prstDash val="solid"/>
              <a:round/>
              <a:headEnd type="none" w="med" len="med"/>
              <a:tailEnd type="none" w="med" len="med"/>
            </a:ln>
            <a:effectLst/>
          </p:spPr>
        </p:cxnSp>
        <p:cxnSp>
          <p:nvCxnSpPr>
            <p:cNvPr id="343" name="Straight Connector 342">
              <a:extLst>
                <a:ext uri="{FF2B5EF4-FFF2-40B4-BE49-F238E27FC236}">
                  <a16:creationId xmlns:a16="http://schemas.microsoft.com/office/drawing/2014/main" id="{0ACCAA86-8856-4AE7-AFCC-325B3229CA4A}"/>
                </a:ext>
              </a:extLst>
            </p:cNvPr>
            <p:cNvCxnSpPr>
              <a:cxnSpLocks/>
            </p:cNvCxnSpPr>
            <p:nvPr/>
          </p:nvCxnSpPr>
          <p:spPr bwMode="auto">
            <a:xfrm>
              <a:off x="2985833" y="2987866"/>
              <a:ext cx="147295"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344" name="Group 343">
            <a:extLst>
              <a:ext uri="{FF2B5EF4-FFF2-40B4-BE49-F238E27FC236}">
                <a16:creationId xmlns:a16="http://schemas.microsoft.com/office/drawing/2014/main" id="{1BD6F8E5-0062-4BB0-9C8C-631ED2FBA884}"/>
              </a:ext>
            </a:extLst>
          </p:cNvPr>
          <p:cNvGrpSpPr/>
          <p:nvPr/>
        </p:nvGrpSpPr>
        <p:grpSpPr>
          <a:xfrm>
            <a:off x="4377459" y="3248740"/>
            <a:ext cx="147295" cy="146433"/>
            <a:chOff x="2985833" y="2914650"/>
            <a:chExt cx="147295" cy="146433"/>
          </a:xfrm>
        </p:grpSpPr>
        <p:cxnSp>
          <p:nvCxnSpPr>
            <p:cNvPr id="345" name="Straight Connector 344">
              <a:extLst>
                <a:ext uri="{FF2B5EF4-FFF2-40B4-BE49-F238E27FC236}">
                  <a16:creationId xmlns:a16="http://schemas.microsoft.com/office/drawing/2014/main" id="{2F8FED86-699D-4384-A978-EFC582F0FA90}"/>
                </a:ext>
              </a:extLst>
            </p:cNvPr>
            <p:cNvCxnSpPr>
              <a:cxnSpLocks/>
            </p:cNvCxnSpPr>
            <p:nvPr/>
          </p:nvCxnSpPr>
          <p:spPr bwMode="auto">
            <a:xfrm>
              <a:off x="3059480" y="2914650"/>
              <a:ext cx="0" cy="146433"/>
            </a:xfrm>
            <a:prstGeom prst="line">
              <a:avLst/>
            </a:prstGeom>
            <a:noFill/>
            <a:ln w="28575" cap="flat" cmpd="sng" algn="ctr">
              <a:solidFill>
                <a:schemeClr val="accent1"/>
              </a:solidFill>
              <a:prstDash val="solid"/>
              <a:round/>
              <a:headEnd type="none" w="med" len="med"/>
              <a:tailEnd type="none" w="med" len="med"/>
            </a:ln>
            <a:effectLst/>
          </p:spPr>
        </p:cxnSp>
        <p:cxnSp>
          <p:nvCxnSpPr>
            <p:cNvPr id="346" name="Straight Connector 345">
              <a:extLst>
                <a:ext uri="{FF2B5EF4-FFF2-40B4-BE49-F238E27FC236}">
                  <a16:creationId xmlns:a16="http://schemas.microsoft.com/office/drawing/2014/main" id="{95AAB404-DE19-4C81-83C2-B291C670B319}"/>
                </a:ext>
              </a:extLst>
            </p:cNvPr>
            <p:cNvCxnSpPr>
              <a:cxnSpLocks/>
            </p:cNvCxnSpPr>
            <p:nvPr/>
          </p:nvCxnSpPr>
          <p:spPr bwMode="auto">
            <a:xfrm>
              <a:off x="2985833" y="2987866"/>
              <a:ext cx="147295"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347" name="Group 346">
            <a:extLst>
              <a:ext uri="{FF2B5EF4-FFF2-40B4-BE49-F238E27FC236}">
                <a16:creationId xmlns:a16="http://schemas.microsoft.com/office/drawing/2014/main" id="{E25686C5-9C16-4255-9390-8CC87B3DE812}"/>
              </a:ext>
            </a:extLst>
          </p:cNvPr>
          <p:cNvGrpSpPr/>
          <p:nvPr/>
        </p:nvGrpSpPr>
        <p:grpSpPr>
          <a:xfrm>
            <a:off x="4424655" y="3248740"/>
            <a:ext cx="147295" cy="146433"/>
            <a:chOff x="2985833" y="2914650"/>
            <a:chExt cx="147295" cy="146433"/>
          </a:xfrm>
        </p:grpSpPr>
        <p:cxnSp>
          <p:nvCxnSpPr>
            <p:cNvPr id="348" name="Straight Connector 347">
              <a:extLst>
                <a:ext uri="{FF2B5EF4-FFF2-40B4-BE49-F238E27FC236}">
                  <a16:creationId xmlns:a16="http://schemas.microsoft.com/office/drawing/2014/main" id="{DE195CC6-5050-45E2-8F7D-0E14D6AEE757}"/>
                </a:ext>
              </a:extLst>
            </p:cNvPr>
            <p:cNvCxnSpPr>
              <a:cxnSpLocks/>
            </p:cNvCxnSpPr>
            <p:nvPr/>
          </p:nvCxnSpPr>
          <p:spPr bwMode="auto">
            <a:xfrm>
              <a:off x="3059480" y="2914650"/>
              <a:ext cx="0" cy="146433"/>
            </a:xfrm>
            <a:prstGeom prst="line">
              <a:avLst/>
            </a:prstGeom>
            <a:noFill/>
            <a:ln w="28575" cap="flat" cmpd="sng" algn="ctr">
              <a:solidFill>
                <a:schemeClr val="accent1"/>
              </a:solidFill>
              <a:prstDash val="solid"/>
              <a:round/>
              <a:headEnd type="none" w="med" len="med"/>
              <a:tailEnd type="none" w="med" len="med"/>
            </a:ln>
            <a:effectLst/>
          </p:spPr>
        </p:cxnSp>
        <p:cxnSp>
          <p:nvCxnSpPr>
            <p:cNvPr id="349" name="Straight Connector 348">
              <a:extLst>
                <a:ext uri="{FF2B5EF4-FFF2-40B4-BE49-F238E27FC236}">
                  <a16:creationId xmlns:a16="http://schemas.microsoft.com/office/drawing/2014/main" id="{6ACCFF97-C6C8-4213-8C4F-0467CDE9AAC1}"/>
                </a:ext>
              </a:extLst>
            </p:cNvPr>
            <p:cNvCxnSpPr>
              <a:cxnSpLocks/>
            </p:cNvCxnSpPr>
            <p:nvPr/>
          </p:nvCxnSpPr>
          <p:spPr bwMode="auto">
            <a:xfrm>
              <a:off x="2985833" y="2987866"/>
              <a:ext cx="147295"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350" name="Group 349">
            <a:extLst>
              <a:ext uri="{FF2B5EF4-FFF2-40B4-BE49-F238E27FC236}">
                <a16:creationId xmlns:a16="http://schemas.microsoft.com/office/drawing/2014/main" id="{C7C13DB2-6345-4768-A3A3-0C78671D1753}"/>
              </a:ext>
            </a:extLst>
          </p:cNvPr>
          <p:cNvGrpSpPr/>
          <p:nvPr/>
        </p:nvGrpSpPr>
        <p:grpSpPr>
          <a:xfrm>
            <a:off x="4494375" y="3248740"/>
            <a:ext cx="147295" cy="146433"/>
            <a:chOff x="2985833" y="2914650"/>
            <a:chExt cx="147295" cy="146433"/>
          </a:xfrm>
        </p:grpSpPr>
        <p:cxnSp>
          <p:nvCxnSpPr>
            <p:cNvPr id="351" name="Straight Connector 350">
              <a:extLst>
                <a:ext uri="{FF2B5EF4-FFF2-40B4-BE49-F238E27FC236}">
                  <a16:creationId xmlns:a16="http://schemas.microsoft.com/office/drawing/2014/main" id="{0BE0CDDD-25BC-41E7-9049-84F9B90ACB76}"/>
                </a:ext>
              </a:extLst>
            </p:cNvPr>
            <p:cNvCxnSpPr>
              <a:cxnSpLocks/>
            </p:cNvCxnSpPr>
            <p:nvPr/>
          </p:nvCxnSpPr>
          <p:spPr bwMode="auto">
            <a:xfrm>
              <a:off x="3059480" y="2914650"/>
              <a:ext cx="0" cy="146433"/>
            </a:xfrm>
            <a:prstGeom prst="line">
              <a:avLst/>
            </a:prstGeom>
            <a:noFill/>
            <a:ln w="28575" cap="flat" cmpd="sng" algn="ctr">
              <a:solidFill>
                <a:schemeClr val="accent1"/>
              </a:solidFill>
              <a:prstDash val="solid"/>
              <a:round/>
              <a:headEnd type="none" w="med" len="med"/>
              <a:tailEnd type="none" w="med" len="med"/>
            </a:ln>
            <a:effectLst/>
          </p:spPr>
        </p:cxnSp>
        <p:cxnSp>
          <p:nvCxnSpPr>
            <p:cNvPr id="352" name="Straight Connector 351">
              <a:extLst>
                <a:ext uri="{FF2B5EF4-FFF2-40B4-BE49-F238E27FC236}">
                  <a16:creationId xmlns:a16="http://schemas.microsoft.com/office/drawing/2014/main" id="{48CDE43B-7F1F-4F4C-9D07-B6FC93E2FEF6}"/>
                </a:ext>
              </a:extLst>
            </p:cNvPr>
            <p:cNvCxnSpPr>
              <a:cxnSpLocks/>
            </p:cNvCxnSpPr>
            <p:nvPr/>
          </p:nvCxnSpPr>
          <p:spPr bwMode="auto">
            <a:xfrm>
              <a:off x="2985833" y="2987866"/>
              <a:ext cx="147295"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353" name="Group 352">
            <a:extLst>
              <a:ext uri="{FF2B5EF4-FFF2-40B4-BE49-F238E27FC236}">
                <a16:creationId xmlns:a16="http://schemas.microsoft.com/office/drawing/2014/main" id="{90A642BC-4412-4402-B1D4-22B5024FB5A6}"/>
              </a:ext>
            </a:extLst>
          </p:cNvPr>
          <p:cNvGrpSpPr/>
          <p:nvPr/>
        </p:nvGrpSpPr>
        <p:grpSpPr>
          <a:xfrm>
            <a:off x="4534607" y="3248740"/>
            <a:ext cx="147295" cy="146433"/>
            <a:chOff x="2985833" y="2914650"/>
            <a:chExt cx="147295" cy="146433"/>
          </a:xfrm>
        </p:grpSpPr>
        <p:cxnSp>
          <p:nvCxnSpPr>
            <p:cNvPr id="354" name="Straight Connector 353">
              <a:extLst>
                <a:ext uri="{FF2B5EF4-FFF2-40B4-BE49-F238E27FC236}">
                  <a16:creationId xmlns:a16="http://schemas.microsoft.com/office/drawing/2014/main" id="{CD98FC2E-C82B-4C1E-8515-7E8A3588B96D}"/>
                </a:ext>
              </a:extLst>
            </p:cNvPr>
            <p:cNvCxnSpPr>
              <a:cxnSpLocks/>
            </p:cNvCxnSpPr>
            <p:nvPr/>
          </p:nvCxnSpPr>
          <p:spPr bwMode="auto">
            <a:xfrm>
              <a:off x="3059480" y="2914650"/>
              <a:ext cx="0" cy="146433"/>
            </a:xfrm>
            <a:prstGeom prst="line">
              <a:avLst/>
            </a:prstGeom>
            <a:noFill/>
            <a:ln w="28575" cap="flat" cmpd="sng" algn="ctr">
              <a:solidFill>
                <a:schemeClr val="accent1"/>
              </a:solidFill>
              <a:prstDash val="solid"/>
              <a:round/>
              <a:headEnd type="none" w="med" len="med"/>
              <a:tailEnd type="none" w="med" len="med"/>
            </a:ln>
            <a:effectLst/>
          </p:spPr>
        </p:cxnSp>
        <p:cxnSp>
          <p:nvCxnSpPr>
            <p:cNvPr id="355" name="Straight Connector 354">
              <a:extLst>
                <a:ext uri="{FF2B5EF4-FFF2-40B4-BE49-F238E27FC236}">
                  <a16:creationId xmlns:a16="http://schemas.microsoft.com/office/drawing/2014/main" id="{DA9900A5-6C7D-4937-BE05-8E1CA3B23FA9}"/>
                </a:ext>
              </a:extLst>
            </p:cNvPr>
            <p:cNvCxnSpPr>
              <a:cxnSpLocks/>
            </p:cNvCxnSpPr>
            <p:nvPr/>
          </p:nvCxnSpPr>
          <p:spPr bwMode="auto">
            <a:xfrm>
              <a:off x="2985833" y="2987866"/>
              <a:ext cx="147295"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356" name="Group 355">
            <a:extLst>
              <a:ext uri="{FF2B5EF4-FFF2-40B4-BE49-F238E27FC236}">
                <a16:creationId xmlns:a16="http://schemas.microsoft.com/office/drawing/2014/main" id="{4613B93B-F66B-4125-BADF-C6160B44FF77}"/>
              </a:ext>
            </a:extLst>
          </p:cNvPr>
          <p:cNvGrpSpPr/>
          <p:nvPr/>
        </p:nvGrpSpPr>
        <p:grpSpPr>
          <a:xfrm>
            <a:off x="4555507" y="3248740"/>
            <a:ext cx="147295" cy="146433"/>
            <a:chOff x="2985833" y="2914650"/>
            <a:chExt cx="147295" cy="146433"/>
          </a:xfrm>
        </p:grpSpPr>
        <p:cxnSp>
          <p:nvCxnSpPr>
            <p:cNvPr id="357" name="Straight Connector 356">
              <a:extLst>
                <a:ext uri="{FF2B5EF4-FFF2-40B4-BE49-F238E27FC236}">
                  <a16:creationId xmlns:a16="http://schemas.microsoft.com/office/drawing/2014/main" id="{FEDA0119-D5BF-4271-A335-49BD2A9C3E83}"/>
                </a:ext>
              </a:extLst>
            </p:cNvPr>
            <p:cNvCxnSpPr>
              <a:cxnSpLocks/>
            </p:cNvCxnSpPr>
            <p:nvPr/>
          </p:nvCxnSpPr>
          <p:spPr bwMode="auto">
            <a:xfrm>
              <a:off x="3059480" y="2914650"/>
              <a:ext cx="0" cy="146433"/>
            </a:xfrm>
            <a:prstGeom prst="line">
              <a:avLst/>
            </a:prstGeom>
            <a:noFill/>
            <a:ln w="28575" cap="flat" cmpd="sng" algn="ctr">
              <a:solidFill>
                <a:schemeClr val="accent1"/>
              </a:solidFill>
              <a:prstDash val="solid"/>
              <a:round/>
              <a:headEnd type="none" w="med" len="med"/>
              <a:tailEnd type="none" w="med" len="med"/>
            </a:ln>
            <a:effectLst/>
          </p:spPr>
        </p:cxnSp>
        <p:cxnSp>
          <p:nvCxnSpPr>
            <p:cNvPr id="358" name="Straight Connector 357">
              <a:extLst>
                <a:ext uri="{FF2B5EF4-FFF2-40B4-BE49-F238E27FC236}">
                  <a16:creationId xmlns:a16="http://schemas.microsoft.com/office/drawing/2014/main" id="{AF1C4A17-4595-4D29-9D4E-30CF5B6BDFEB}"/>
                </a:ext>
              </a:extLst>
            </p:cNvPr>
            <p:cNvCxnSpPr>
              <a:cxnSpLocks/>
            </p:cNvCxnSpPr>
            <p:nvPr/>
          </p:nvCxnSpPr>
          <p:spPr bwMode="auto">
            <a:xfrm>
              <a:off x="2985833" y="2987866"/>
              <a:ext cx="147295"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359" name="Group 358">
            <a:extLst>
              <a:ext uri="{FF2B5EF4-FFF2-40B4-BE49-F238E27FC236}">
                <a16:creationId xmlns:a16="http://schemas.microsoft.com/office/drawing/2014/main" id="{88367ACC-6CC2-40B3-8129-E3FB49BC8430}"/>
              </a:ext>
            </a:extLst>
          </p:cNvPr>
          <p:cNvGrpSpPr/>
          <p:nvPr/>
        </p:nvGrpSpPr>
        <p:grpSpPr>
          <a:xfrm>
            <a:off x="4594748" y="3248740"/>
            <a:ext cx="147295" cy="146433"/>
            <a:chOff x="2985833" y="2914650"/>
            <a:chExt cx="147295" cy="146433"/>
          </a:xfrm>
        </p:grpSpPr>
        <p:cxnSp>
          <p:nvCxnSpPr>
            <p:cNvPr id="360" name="Straight Connector 359">
              <a:extLst>
                <a:ext uri="{FF2B5EF4-FFF2-40B4-BE49-F238E27FC236}">
                  <a16:creationId xmlns:a16="http://schemas.microsoft.com/office/drawing/2014/main" id="{6CCD148D-EF63-433A-A33D-8F3F8438D1B6}"/>
                </a:ext>
              </a:extLst>
            </p:cNvPr>
            <p:cNvCxnSpPr>
              <a:cxnSpLocks/>
            </p:cNvCxnSpPr>
            <p:nvPr/>
          </p:nvCxnSpPr>
          <p:spPr bwMode="auto">
            <a:xfrm>
              <a:off x="3059480" y="2914650"/>
              <a:ext cx="0" cy="146433"/>
            </a:xfrm>
            <a:prstGeom prst="line">
              <a:avLst/>
            </a:prstGeom>
            <a:noFill/>
            <a:ln w="28575" cap="flat" cmpd="sng" algn="ctr">
              <a:solidFill>
                <a:schemeClr val="accent1"/>
              </a:solidFill>
              <a:prstDash val="solid"/>
              <a:round/>
              <a:headEnd type="none" w="med" len="med"/>
              <a:tailEnd type="none" w="med" len="med"/>
            </a:ln>
            <a:effectLst/>
          </p:spPr>
        </p:cxnSp>
        <p:cxnSp>
          <p:nvCxnSpPr>
            <p:cNvPr id="361" name="Straight Connector 360">
              <a:extLst>
                <a:ext uri="{FF2B5EF4-FFF2-40B4-BE49-F238E27FC236}">
                  <a16:creationId xmlns:a16="http://schemas.microsoft.com/office/drawing/2014/main" id="{7F154E36-2348-401C-9F02-01EB6EF06026}"/>
                </a:ext>
              </a:extLst>
            </p:cNvPr>
            <p:cNvCxnSpPr>
              <a:cxnSpLocks/>
            </p:cNvCxnSpPr>
            <p:nvPr/>
          </p:nvCxnSpPr>
          <p:spPr bwMode="auto">
            <a:xfrm>
              <a:off x="2985833" y="2987866"/>
              <a:ext cx="147295"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362" name="Group 361">
            <a:extLst>
              <a:ext uri="{FF2B5EF4-FFF2-40B4-BE49-F238E27FC236}">
                <a16:creationId xmlns:a16="http://schemas.microsoft.com/office/drawing/2014/main" id="{8E810BD9-9CA9-4828-BE7C-069C55DEAFCE}"/>
              </a:ext>
            </a:extLst>
          </p:cNvPr>
          <p:cNvGrpSpPr/>
          <p:nvPr/>
        </p:nvGrpSpPr>
        <p:grpSpPr>
          <a:xfrm>
            <a:off x="4633525" y="3248740"/>
            <a:ext cx="147295" cy="146433"/>
            <a:chOff x="2985833" y="2914650"/>
            <a:chExt cx="147295" cy="146433"/>
          </a:xfrm>
        </p:grpSpPr>
        <p:cxnSp>
          <p:nvCxnSpPr>
            <p:cNvPr id="363" name="Straight Connector 362">
              <a:extLst>
                <a:ext uri="{FF2B5EF4-FFF2-40B4-BE49-F238E27FC236}">
                  <a16:creationId xmlns:a16="http://schemas.microsoft.com/office/drawing/2014/main" id="{CD9D0C57-28D7-41F9-A697-67E6CD4AEBA1}"/>
                </a:ext>
              </a:extLst>
            </p:cNvPr>
            <p:cNvCxnSpPr>
              <a:cxnSpLocks/>
            </p:cNvCxnSpPr>
            <p:nvPr/>
          </p:nvCxnSpPr>
          <p:spPr bwMode="auto">
            <a:xfrm>
              <a:off x="3059480" y="2914650"/>
              <a:ext cx="0" cy="146433"/>
            </a:xfrm>
            <a:prstGeom prst="line">
              <a:avLst/>
            </a:prstGeom>
            <a:noFill/>
            <a:ln w="28575" cap="flat" cmpd="sng" algn="ctr">
              <a:solidFill>
                <a:schemeClr val="accent1"/>
              </a:solidFill>
              <a:prstDash val="solid"/>
              <a:round/>
              <a:headEnd type="none" w="med" len="med"/>
              <a:tailEnd type="none" w="med" len="med"/>
            </a:ln>
            <a:effectLst/>
          </p:spPr>
        </p:cxnSp>
        <p:cxnSp>
          <p:nvCxnSpPr>
            <p:cNvPr id="364" name="Straight Connector 363">
              <a:extLst>
                <a:ext uri="{FF2B5EF4-FFF2-40B4-BE49-F238E27FC236}">
                  <a16:creationId xmlns:a16="http://schemas.microsoft.com/office/drawing/2014/main" id="{3203B8B4-ED12-4F72-8C44-03CD73A6828B}"/>
                </a:ext>
              </a:extLst>
            </p:cNvPr>
            <p:cNvCxnSpPr>
              <a:cxnSpLocks/>
            </p:cNvCxnSpPr>
            <p:nvPr/>
          </p:nvCxnSpPr>
          <p:spPr bwMode="auto">
            <a:xfrm>
              <a:off x="2985833" y="2987866"/>
              <a:ext cx="147295"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365" name="Group 364">
            <a:extLst>
              <a:ext uri="{FF2B5EF4-FFF2-40B4-BE49-F238E27FC236}">
                <a16:creationId xmlns:a16="http://schemas.microsoft.com/office/drawing/2014/main" id="{8B8B8EAB-1680-4BD4-A586-612883588284}"/>
              </a:ext>
            </a:extLst>
          </p:cNvPr>
          <p:cNvGrpSpPr/>
          <p:nvPr/>
        </p:nvGrpSpPr>
        <p:grpSpPr>
          <a:xfrm>
            <a:off x="4707460" y="3319887"/>
            <a:ext cx="147295" cy="146433"/>
            <a:chOff x="2985833" y="2914650"/>
            <a:chExt cx="147295" cy="146433"/>
          </a:xfrm>
        </p:grpSpPr>
        <p:cxnSp>
          <p:nvCxnSpPr>
            <p:cNvPr id="366" name="Straight Connector 365">
              <a:extLst>
                <a:ext uri="{FF2B5EF4-FFF2-40B4-BE49-F238E27FC236}">
                  <a16:creationId xmlns:a16="http://schemas.microsoft.com/office/drawing/2014/main" id="{43C0AFAB-3D08-4F65-8397-F731CE191866}"/>
                </a:ext>
              </a:extLst>
            </p:cNvPr>
            <p:cNvCxnSpPr>
              <a:cxnSpLocks/>
            </p:cNvCxnSpPr>
            <p:nvPr/>
          </p:nvCxnSpPr>
          <p:spPr bwMode="auto">
            <a:xfrm>
              <a:off x="3059480" y="2914650"/>
              <a:ext cx="0" cy="146433"/>
            </a:xfrm>
            <a:prstGeom prst="line">
              <a:avLst/>
            </a:prstGeom>
            <a:noFill/>
            <a:ln w="28575" cap="flat" cmpd="sng" algn="ctr">
              <a:solidFill>
                <a:schemeClr val="accent1"/>
              </a:solidFill>
              <a:prstDash val="solid"/>
              <a:round/>
              <a:headEnd type="none" w="med" len="med"/>
              <a:tailEnd type="none" w="med" len="med"/>
            </a:ln>
            <a:effectLst/>
          </p:spPr>
        </p:cxnSp>
        <p:cxnSp>
          <p:nvCxnSpPr>
            <p:cNvPr id="367" name="Straight Connector 366">
              <a:extLst>
                <a:ext uri="{FF2B5EF4-FFF2-40B4-BE49-F238E27FC236}">
                  <a16:creationId xmlns:a16="http://schemas.microsoft.com/office/drawing/2014/main" id="{718B166D-60FB-4C9E-9735-B2BD0437B210}"/>
                </a:ext>
              </a:extLst>
            </p:cNvPr>
            <p:cNvCxnSpPr>
              <a:cxnSpLocks/>
            </p:cNvCxnSpPr>
            <p:nvPr/>
          </p:nvCxnSpPr>
          <p:spPr bwMode="auto">
            <a:xfrm>
              <a:off x="2985833" y="2987866"/>
              <a:ext cx="147295"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368" name="Group 367">
            <a:extLst>
              <a:ext uri="{FF2B5EF4-FFF2-40B4-BE49-F238E27FC236}">
                <a16:creationId xmlns:a16="http://schemas.microsoft.com/office/drawing/2014/main" id="{D915CFE9-B0FA-4E0F-8949-0BC7552E7289}"/>
              </a:ext>
            </a:extLst>
          </p:cNvPr>
          <p:cNvGrpSpPr/>
          <p:nvPr/>
        </p:nvGrpSpPr>
        <p:grpSpPr>
          <a:xfrm>
            <a:off x="4732442" y="3319887"/>
            <a:ext cx="147295" cy="146433"/>
            <a:chOff x="2985833" y="2914650"/>
            <a:chExt cx="147295" cy="146433"/>
          </a:xfrm>
        </p:grpSpPr>
        <p:cxnSp>
          <p:nvCxnSpPr>
            <p:cNvPr id="369" name="Straight Connector 368">
              <a:extLst>
                <a:ext uri="{FF2B5EF4-FFF2-40B4-BE49-F238E27FC236}">
                  <a16:creationId xmlns:a16="http://schemas.microsoft.com/office/drawing/2014/main" id="{2818D619-64FC-4AF0-8D23-C28F3662F4A3}"/>
                </a:ext>
              </a:extLst>
            </p:cNvPr>
            <p:cNvCxnSpPr>
              <a:cxnSpLocks/>
            </p:cNvCxnSpPr>
            <p:nvPr/>
          </p:nvCxnSpPr>
          <p:spPr bwMode="auto">
            <a:xfrm>
              <a:off x="3059480" y="2914650"/>
              <a:ext cx="0" cy="146433"/>
            </a:xfrm>
            <a:prstGeom prst="line">
              <a:avLst/>
            </a:prstGeom>
            <a:noFill/>
            <a:ln w="28575" cap="flat" cmpd="sng" algn="ctr">
              <a:solidFill>
                <a:schemeClr val="accent1"/>
              </a:solidFill>
              <a:prstDash val="solid"/>
              <a:round/>
              <a:headEnd type="none" w="med" len="med"/>
              <a:tailEnd type="none" w="med" len="med"/>
            </a:ln>
            <a:effectLst/>
          </p:spPr>
        </p:cxnSp>
        <p:cxnSp>
          <p:nvCxnSpPr>
            <p:cNvPr id="370" name="Straight Connector 369">
              <a:extLst>
                <a:ext uri="{FF2B5EF4-FFF2-40B4-BE49-F238E27FC236}">
                  <a16:creationId xmlns:a16="http://schemas.microsoft.com/office/drawing/2014/main" id="{89D2B10B-B27D-4022-BE46-72D9B8472842}"/>
                </a:ext>
              </a:extLst>
            </p:cNvPr>
            <p:cNvCxnSpPr>
              <a:cxnSpLocks/>
            </p:cNvCxnSpPr>
            <p:nvPr/>
          </p:nvCxnSpPr>
          <p:spPr bwMode="auto">
            <a:xfrm>
              <a:off x="2985833" y="2987866"/>
              <a:ext cx="147295"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371" name="Group 370">
            <a:extLst>
              <a:ext uri="{FF2B5EF4-FFF2-40B4-BE49-F238E27FC236}">
                <a16:creationId xmlns:a16="http://schemas.microsoft.com/office/drawing/2014/main" id="{265AAE0B-63FD-467C-BA49-5A1830DD184D}"/>
              </a:ext>
            </a:extLst>
          </p:cNvPr>
          <p:cNvGrpSpPr/>
          <p:nvPr/>
        </p:nvGrpSpPr>
        <p:grpSpPr>
          <a:xfrm>
            <a:off x="4806090" y="3319887"/>
            <a:ext cx="147295" cy="146433"/>
            <a:chOff x="2985833" y="2914650"/>
            <a:chExt cx="147295" cy="146433"/>
          </a:xfrm>
        </p:grpSpPr>
        <p:cxnSp>
          <p:nvCxnSpPr>
            <p:cNvPr id="372" name="Straight Connector 371">
              <a:extLst>
                <a:ext uri="{FF2B5EF4-FFF2-40B4-BE49-F238E27FC236}">
                  <a16:creationId xmlns:a16="http://schemas.microsoft.com/office/drawing/2014/main" id="{3BF04D1D-0491-439E-BCBF-6A3E47449E8A}"/>
                </a:ext>
              </a:extLst>
            </p:cNvPr>
            <p:cNvCxnSpPr>
              <a:cxnSpLocks/>
            </p:cNvCxnSpPr>
            <p:nvPr/>
          </p:nvCxnSpPr>
          <p:spPr bwMode="auto">
            <a:xfrm>
              <a:off x="3059480" y="2914650"/>
              <a:ext cx="0" cy="146433"/>
            </a:xfrm>
            <a:prstGeom prst="line">
              <a:avLst/>
            </a:prstGeom>
            <a:noFill/>
            <a:ln w="28575" cap="flat" cmpd="sng" algn="ctr">
              <a:solidFill>
                <a:schemeClr val="accent1"/>
              </a:solidFill>
              <a:prstDash val="solid"/>
              <a:round/>
              <a:headEnd type="none" w="med" len="med"/>
              <a:tailEnd type="none" w="med" len="med"/>
            </a:ln>
            <a:effectLst/>
          </p:spPr>
        </p:cxnSp>
        <p:cxnSp>
          <p:nvCxnSpPr>
            <p:cNvPr id="373" name="Straight Connector 372">
              <a:extLst>
                <a:ext uri="{FF2B5EF4-FFF2-40B4-BE49-F238E27FC236}">
                  <a16:creationId xmlns:a16="http://schemas.microsoft.com/office/drawing/2014/main" id="{DDFFC85A-53F9-4D25-BC34-19BBF3112193}"/>
                </a:ext>
              </a:extLst>
            </p:cNvPr>
            <p:cNvCxnSpPr>
              <a:cxnSpLocks/>
            </p:cNvCxnSpPr>
            <p:nvPr/>
          </p:nvCxnSpPr>
          <p:spPr bwMode="auto">
            <a:xfrm>
              <a:off x="2985833" y="2987866"/>
              <a:ext cx="147295"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374" name="Group 373">
            <a:extLst>
              <a:ext uri="{FF2B5EF4-FFF2-40B4-BE49-F238E27FC236}">
                <a16:creationId xmlns:a16="http://schemas.microsoft.com/office/drawing/2014/main" id="{3C82E669-1CDF-44D2-B42B-D27ED21D0D0C}"/>
              </a:ext>
            </a:extLst>
          </p:cNvPr>
          <p:cNvGrpSpPr/>
          <p:nvPr/>
        </p:nvGrpSpPr>
        <p:grpSpPr>
          <a:xfrm>
            <a:off x="4882557" y="3319887"/>
            <a:ext cx="147295" cy="146433"/>
            <a:chOff x="2985833" y="2914650"/>
            <a:chExt cx="147295" cy="146433"/>
          </a:xfrm>
        </p:grpSpPr>
        <p:cxnSp>
          <p:nvCxnSpPr>
            <p:cNvPr id="375" name="Straight Connector 374">
              <a:extLst>
                <a:ext uri="{FF2B5EF4-FFF2-40B4-BE49-F238E27FC236}">
                  <a16:creationId xmlns:a16="http://schemas.microsoft.com/office/drawing/2014/main" id="{70F88981-417C-4453-A7CC-C9E15028E374}"/>
                </a:ext>
              </a:extLst>
            </p:cNvPr>
            <p:cNvCxnSpPr>
              <a:cxnSpLocks/>
            </p:cNvCxnSpPr>
            <p:nvPr/>
          </p:nvCxnSpPr>
          <p:spPr bwMode="auto">
            <a:xfrm>
              <a:off x="3059480" y="2914650"/>
              <a:ext cx="0" cy="146433"/>
            </a:xfrm>
            <a:prstGeom prst="line">
              <a:avLst/>
            </a:prstGeom>
            <a:noFill/>
            <a:ln w="28575" cap="flat" cmpd="sng" algn="ctr">
              <a:solidFill>
                <a:schemeClr val="accent1"/>
              </a:solidFill>
              <a:prstDash val="solid"/>
              <a:round/>
              <a:headEnd type="none" w="med" len="med"/>
              <a:tailEnd type="none" w="med" len="med"/>
            </a:ln>
            <a:effectLst/>
          </p:spPr>
        </p:cxnSp>
        <p:cxnSp>
          <p:nvCxnSpPr>
            <p:cNvPr id="376" name="Straight Connector 375">
              <a:extLst>
                <a:ext uri="{FF2B5EF4-FFF2-40B4-BE49-F238E27FC236}">
                  <a16:creationId xmlns:a16="http://schemas.microsoft.com/office/drawing/2014/main" id="{F82175A0-43EA-4FFD-B0F1-1A0A7C92A970}"/>
                </a:ext>
              </a:extLst>
            </p:cNvPr>
            <p:cNvCxnSpPr>
              <a:cxnSpLocks/>
            </p:cNvCxnSpPr>
            <p:nvPr/>
          </p:nvCxnSpPr>
          <p:spPr bwMode="auto">
            <a:xfrm>
              <a:off x="2985833" y="2987866"/>
              <a:ext cx="147295"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377" name="Group 376">
            <a:extLst>
              <a:ext uri="{FF2B5EF4-FFF2-40B4-BE49-F238E27FC236}">
                <a16:creationId xmlns:a16="http://schemas.microsoft.com/office/drawing/2014/main" id="{391324E9-E857-46A9-8A7D-3F397E49BB51}"/>
              </a:ext>
            </a:extLst>
          </p:cNvPr>
          <p:cNvGrpSpPr/>
          <p:nvPr/>
        </p:nvGrpSpPr>
        <p:grpSpPr>
          <a:xfrm>
            <a:off x="4932582" y="3319887"/>
            <a:ext cx="147295" cy="146433"/>
            <a:chOff x="2985833" y="2914650"/>
            <a:chExt cx="147295" cy="146433"/>
          </a:xfrm>
        </p:grpSpPr>
        <p:cxnSp>
          <p:nvCxnSpPr>
            <p:cNvPr id="378" name="Straight Connector 377">
              <a:extLst>
                <a:ext uri="{FF2B5EF4-FFF2-40B4-BE49-F238E27FC236}">
                  <a16:creationId xmlns:a16="http://schemas.microsoft.com/office/drawing/2014/main" id="{F77BB4FD-28E7-4B5E-B406-069A778BAF89}"/>
                </a:ext>
              </a:extLst>
            </p:cNvPr>
            <p:cNvCxnSpPr>
              <a:cxnSpLocks/>
            </p:cNvCxnSpPr>
            <p:nvPr/>
          </p:nvCxnSpPr>
          <p:spPr bwMode="auto">
            <a:xfrm>
              <a:off x="3059480" y="2914650"/>
              <a:ext cx="0" cy="146433"/>
            </a:xfrm>
            <a:prstGeom prst="line">
              <a:avLst/>
            </a:prstGeom>
            <a:noFill/>
            <a:ln w="28575" cap="flat" cmpd="sng" algn="ctr">
              <a:solidFill>
                <a:schemeClr val="accent1"/>
              </a:solidFill>
              <a:prstDash val="solid"/>
              <a:round/>
              <a:headEnd type="none" w="med" len="med"/>
              <a:tailEnd type="none" w="med" len="med"/>
            </a:ln>
            <a:effectLst/>
          </p:spPr>
        </p:cxnSp>
        <p:cxnSp>
          <p:nvCxnSpPr>
            <p:cNvPr id="379" name="Straight Connector 378">
              <a:extLst>
                <a:ext uri="{FF2B5EF4-FFF2-40B4-BE49-F238E27FC236}">
                  <a16:creationId xmlns:a16="http://schemas.microsoft.com/office/drawing/2014/main" id="{B6508F52-6AF0-4E42-9BCA-741474EAED23}"/>
                </a:ext>
              </a:extLst>
            </p:cNvPr>
            <p:cNvCxnSpPr>
              <a:cxnSpLocks/>
            </p:cNvCxnSpPr>
            <p:nvPr/>
          </p:nvCxnSpPr>
          <p:spPr bwMode="auto">
            <a:xfrm>
              <a:off x="2985833" y="2987866"/>
              <a:ext cx="147295"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380" name="Group 379">
            <a:extLst>
              <a:ext uri="{FF2B5EF4-FFF2-40B4-BE49-F238E27FC236}">
                <a16:creationId xmlns:a16="http://schemas.microsoft.com/office/drawing/2014/main" id="{4AC01DA9-C868-4926-8468-7F282682A173}"/>
              </a:ext>
            </a:extLst>
          </p:cNvPr>
          <p:cNvGrpSpPr/>
          <p:nvPr/>
        </p:nvGrpSpPr>
        <p:grpSpPr>
          <a:xfrm>
            <a:off x="4979939" y="3319887"/>
            <a:ext cx="147295" cy="146433"/>
            <a:chOff x="2985833" y="2914650"/>
            <a:chExt cx="147295" cy="146433"/>
          </a:xfrm>
        </p:grpSpPr>
        <p:cxnSp>
          <p:nvCxnSpPr>
            <p:cNvPr id="381" name="Straight Connector 380">
              <a:extLst>
                <a:ext uri="{FF2B5EF4-FFF2-40B4-BE49-F238E27FC236}">
                  <a16:creationId xmlns:a16="http://schemas.microsoft.com/office/drawing/2014/main" id="{93C586DC-7BE6-4300-9709-B3CD8338B754}"/>
                </a:ext>
              </a:extLst>
            </p:cNvPr>
            <p:cNvCxnSpPr>
              <a:cxnSpLocks/>
            </p:cNvCxnSpPr>
            <p:nvPr/>
          </p:nvCxnSpPr>
          <p:spPr bwMode="auto">
            <a:xfrm>
              <a:off x="3059480" y="2914650"/>
              <a:ext cx="0" cy="146433"/>
            </a:xfrm>
            <a:prstGeom prst="line">
              <a:avLst/>
            </a:prstGeom>
            <a:noFill/>
            <a:ln w="28575" cap="flat" cmpd="sng" algn="ctr">
              <a:solidFill>
                <a:schemeClr val="accent1"/>
              </a:solidFill>
              <a:prstDash val="solid"/>
              <a:round/>
              <a:headEnd type="none" w="med" len="med"/>
              <a:tailEnd type="none" w="med" len="med"/>
            </a:ln>
            <a:effectLst/>
          </p:spPr>
        </p:cxnSp>
        <p:cxnSp>
          <p:nvCxnSpPr>
            <p:cNvPr id="382" name="Straight Connector 381">
              <a:extLst>
                <a:ext uri="{FF2B5EF4-FFF2-40B4-BE49-F238E27FC236}">
                  <a16:creationId xmlns:a16="http://schemas.microsoft.com/office/drawing/2014/main" id="{E7BE48CA-07BA-4209-A25A-D76A418111AF}"/>
                </a:ext>
              </a:extLst>
            </p:cNvPr>
            <p:cNvCxnSpPr>
              <a:cxnSpLocks/>
            </p:cNvCxnSpPr>
            <p:nvPr/>
          </p:nvCxnSpPr>
          <p:spPr bwMode="auto">
            <a:xfrm>
              <a:off x="2985833" y="2987866"/>
              <a:ext cx="147295"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383" name="Group 382">
            <a:extLst>
              <a:ext uri="{FF2B5EF4-FFF2-40B4-BE49-F238E27FC236}">
                <a16:creationId xmlns:a16="http://schemas.microsoft.com/office/drawing/2014/main" id="{B37E991F-9F0D-44B4-A1D2-C895A4604730}"/>
              </a:ext>
            </a:extLst>
          </p:cNvPr>
          <p:cNvGrpSpPr/>
          <p:nvPr/>
        </p:nvGrpSpPr>
        <p:grpSpPr>
          <a:xfrm>
            <a:off x="5099599" y="3319887"/>
            <a:ext cx="147295" cy="146433"/>
            <a:chOff x="2985833" y="2914650"/>
            <a:chExt cx="147295" cy="146433"/>
          </a:xfrm>
        </p:grpSpPr>
        <p:cxnSp>
          <p:nvCxnSpPr>
            <p:cNvPr id="384" name="Straight Connector 383">
              <a:extLst>
                <a:ext uri="{FF2B5EF4-FFF2-40B4-BE49-F238E27FC236}">
                  <a16:creationId xmlns:a16="http://schemas.microsoft.com/office/drawing/2014/main" id="{60D29886-68B1-43A6-996D-F4B14E206599}"/>
                </a:ext>
              </a:extLst>
            </p:cNvPr>
            <p:cNvCxnSpPr>
              <a:cxnSpLocks/>
            </p:cNvCxnSpPr>
            <p:nvPr/>
          </p:nvCxnSpPr>
          <p:spPr bwMode="auto">
            <a:xfrm>
              <a:off x="3059480" y="2914650"/>
              <a:ext cx="0" cy="146433"/>
            </a:xfrm>
            <a:prstGeom prst="line">
              <a:avLst/>
            </a:prstGeom>
            <a:noFill/>
            <a:ln w="28575" cap="flat" cmpd="sng" algn="ctr">
              <a:solidFill>
                <a:schemeClr val="accent1"/>
              </a:solidFill>
              <a:prstDash val="solid"/>
              <a:round/>
              <a:headEnd type="none" w="med" len="med"/>
              <a:tailEnd type="none" w="med" len="med"/>
            </a:ln>
            <a:effectLst/>
          </p:spPr>
        </p:cxnSp>
        <p:cxnSp>
          <p:nvCxnSpPr>
            <p:cNvPr id="385" name="Straight Connector 384">
              <a:extLst>
                <a:ext uri="{FF2B5EF4-FFF2-40B4-BE49-F238E27FC236}">
                  <a16:creationId xmlns:a16="http://schemas.microsoft.com/office/drawing/2014/main" id="{FA2BC5BC-464D-4B56-95EC-F9DDCC4AE1AF}"/>
                </a:ext>
              </a:extLst>
            </p:cNvPr>
            <p:cNvCxnSpPr>
              <a:cxnSpLocks/>
            </p:cNvCxnSpPr>
            <p:nvPr/>
          </p:nvCxnSpPr>
          <p:spPr bwMode="auto">
            <a:xfrm>
              <a:off x="2985833" y="2987866"/>
              <a:ext cx="147295"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386" name="Group 385">
            <a:extLst>
              <a:ext uri="{FF2B5EF4-FFF2-40B4-BE49-F238E27FC236}">
                <a16:creationId xmlns:a16="http://schemas.microsoft.com/office/drawing/2014/main" id="{8F832F24-19B5-4859-B824-7F63DE665F96}"/>
              </a:ext>
            </a:extLst>
          </p:cNvPr>
          <p:cNvGrpSpPr/>
          <p:nvPr/>
        </p:nvGrpSpPr>
        <p:grpSpPr>
          <a:xfrm>
            <a:off x="5121572" y="3319887"/>
            <a:ext cx="147295" cy="146433"/>
            <a:chOff x="2985833" y="2914650"/>
            <a:chExt cx="147295" cy="146433"/>
          </a:xfrm>
        </p:grpSpPr>
        <p:cxnSp>
          <p:nvCxnSpPr>
            <p:cNvPr id="387" name="Straight Connector 386">
              <a:extLst>
                <a:ext uri="{FF2B5EF4-FFF2-40B4-BE49-F238E27FC236}">
                  <a16:creationId xmlns:a16="http://schemas.microsoft.com/office/drawing/2014/main" id="{06E7120D-CF71-4AFC-B2F5-35577F5978D5}"/>
                </a:ext>
              </a:extLst>
            </p:cNvPr>
            <p:cNvCxnSpPr>
              <a:cxnSpLocks/>
            </p:cNvCxnSpPr>
            <p:nvPr/>
          </p:nvCxnSpPr>
          <p:spPr bwMode="auto">
            <a:xfrm>
              <a:off x="3059480" y="2914650"/>
              <a:ext cx="0" cy="146433"/>
            </a:xfrm>
            <a:prstGeom prst="line">
              <a:avLst/>
            </a:prstGeom>
            <a:noFill/>
            <a:ln w="28575" cap="flat" cmpd="sng" algn="ctr">
              <a:solidFill>
                <a:schemeClr val="accent1"/>
              </a:solidFill>
              <a:prstDash val="solid"/>
              <a:round/>
              <a:headEnd type="none" w="med" len="med"/>
              <a:tailEnd type="none" w="med" len="med"/>
            </a:ln>
            <a:effectLst/>
          </p:spPr>
        </p:cxnSp>
        <p:cxnSp>
          <p:nvCxnSpPr>
            <p:cNvPr id="388" name="Straight Connector 387">
              <a:extLst>
                <a:ext uri="{FF2B5EF4-FFF2-40B4-BE49-F238E27FC236}">
                  <a16:creationId xmlns:a16="http://schemas.microsoft.com/office/drawing/2014/main" id="{76F95A86-4C50-4ED2-AB73-E43FFF8DBEC9}"/>
                </a:ext>
              </a:extLst>
            </p:cNvPr>
            <p:cNvCxnSpPr>
              <a:cxnSpLocks/>
            </p:cNvCxnSpPr>
            <p:nvPr/>
          </p:nvCxnSpPr>
          <p:spPr bwMode="auto">
            <a:xfrm>
              <a:off x="2985833" y="2987866"/>
              <a:ext cx="147295"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389" name="Group 388">
            <a:extLst>
              <a:ext uri="{FF2B5EF4-FFF2-40B4-BE49-F238E27FC236}">
                <a16:creationId xmlns:a16="http://schemas.microsoft.com/office/drawing/2014/main" id="{A71837F5-44FC-4110-8227-74C4EA51CB15}"/>
              </a:ext>
            </a:extLst>
          </p:cNvPr>
          <p:cNvGrpSpPr/>
          <p:nvPr/>
        </p:nvGrpSpPr>
        <p:grpSpPr>
          <a:xfrm>
            <a:off x="5165920" y="3319887"/>
            <a:ext cx="147295" cy="146433"/>
            <a:chOff x="2985833" y="2914650"/>
            <a:chExt cx="147295" cy="146433"/>
          </a:xfrm>
        </p:grpSpPr>
        <p:cxnSp>
          <p:nvCxnSpPr>
            <p:cNvPr id="390" name="Straight Connector 389">
              <a:extLst>
                <a:ext uri="{FF2B5EF4-FFF2-40B4-BE49-F238E27FC236}">
                  <a16:creationId xmlns:a16="http://schemas.microsoft.com/office/drawing/2014/main" id="{0B500C73-8030-466B-B6B2-A2EB01D3D4A0}"/>
                </a:ext>
              </a:extLst>
            </p:cNvPr>
            <p:cNvCxnSpPr>
              <a:cxnSpLocks/>
            </p:cNvCxnSpPr>
            <p:nvPr/>
          </p:nvCxnSpPr>
          <p:spPr bwMode="auto">
            <a:xfrm>
              <a:off x="3059480" y="2914650"/>
              <a:ext cx="0" cy="146433"/>
            </a:xfrm>
            <a:prstGeom prst="line">
              <a:avLst/>
            </a:prstGeom>
            <a:noFill/>
            <a:ln w="28575" cap="flat" cmpd="sng" algn="ctr">
              <a:solidFill>
                <a:schemeClr val="accent1"/>
              </a:solidFill>
              <a:prstDash val="solid"/>
              <a:round/>
              <a:headEnd type="none" w="med" len="med"/>
              <a:tailEnd type="none" w="med" len="med"/>
            </a:ln>
            <a:effectLst/>
          </p:spPr>
        </p:cxnSp>
        <p:cxnSp>
          <p:nvCxnSpPr>
            <p:cNvPr id="391" name="Straight Connector 390">
              <a:extLst>
                <a:ext uri="{FF2B5EF4-FFF2-40B4-BE49-F238E27FC236}">
                  <a16:creationId xmlns:a16="http://schemas.microsoft.com/office/drawing/2014/main" id="{57DECCE4-BB3E-43FA-A65E-A6F8264CEF6C}"/>
                </a:ext>
              </a:extLst>
            </p:cNvPr>
            <p:cNvCxnSpPr>
              <a:cxnSpLocks/>
            </p:cNvCxnSpPr>
            <p:nvPr/>
          </p:nvCxnSpPr>
          <p:spPr bwMode="auto">
            <a:xfrm>
              <a:off x="2985833" y="2987866"/>
              <a:ext cx="147295"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392" name="Group 391">
            <a:extLst>
              <a:ext uri="{FF2B5EF4-FFF2-40B4-BE49-F238E27FC236}">
                <a16:creationId xmlns:a16="http://schemas.microsoft.com/office/drawing/2014/main" id="{835FC369-6D19-49E0-9780-687AE893F40F}"/>
              </a:ext>
            </a:extLst>
          </p:cNvPr>
          <p:cNvGrpSpPr/>
          <p:nvPr/>
        </p:nvGrpSpPr>
        <p:grpSpPr>
          <a:xfrm>
            <a:off x="5275167" y="3482648"/>
            <a:ext cx="147295" cy="146433"/>
            <a:chOff x="2985833" y="2914650"/>
            <a:chExt cx="147295" cy="146433"/>
          </a:xfrm>
        </p:grpSpPr>
        <p:cxnSp>
          <p:nvCxnSpPr>
            <p:cNvPr id="393" name="Straight Connector 392">
              <a:extLst>
                <a:ext uri="{FF2B5EF4-FFF2-40B4-BE49-F238E27FC236}">
                  <a16:creationId xmlns:a16="http://schemas.microsoft.com/office/drawing/2014/main" id="{9A1F5879-52B0-4387-B042-32F813C60C21}"/>
                </a:ext>
              </a:extLst>
            </p:cNvPr>
            <p:cNvCxnSpPr>
              <a:cxnSpLocks/>
            </p:cNvCxnSpPr>
            <p:nvPr/>
          </p:nvCxnSpPr>
          <p:spPr bwMode="auto">
            <a:xfrm>
              <a:off x="3059480" y="2914650"/>
              <a:ext cx="0" cy="146433"/>
            </a:xfrm>
            <a:prstGeom prst="line">
              <a:avLst/>
            </a:prstGeom>
            <a:noFill/>
            <a:ln w="28575" cap="flat" cmpd="sng" algn="ctr">
              <a:solidFill>
                <a:schemeClr val="accent1"/>
              </a:solidFill>
              <a:prstDash val="solid"/>
              <a:round/>
              <a:headEnd type="none" w="med" len="med"/>
              <a:tailEnd type="none" w="med" len="med"/>
            </a:ln>
            <a:effectLst/>
          </p:spPr>
        </p:cxnSp>
        <p:cxnSp>
          <p:nvCxnSpPr>
            <p:cNvPr id="394" name="Straight Connector 393">
              <a:extLst>
                <a:ext uri="{FF2B5EF4-FFF2-40B4-BE49-F238E27FC236}">
                  <a16:creationId xmlns:a16="http://schemas.microsoft.com/office/drawing/2014/main" id="{B433E11A-81A3-40CE-B43F-13E43F93B62E}"/>
                </a:ext>
              </a:extLst>
            </p:cNvPr>
            <p:cNvCxnSpPr>
              <a:cxnSpLocks/>
            </p:cNvCxnSpPr>
            <p:nvPr/>
          </p:nvCxnSpPr>
          <p:spPr bwMode="auto">
            <a:xfrm>
              <a:off x="2985833" y="2987866"/>
              <a:ext cx="147295"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395" name="Group 394">
            <a:extLst>
              <a:ext uri="{FF2B5EF4-FFF2-40B4-BE49-F238E27FC236}">
                <a16:creationId xmlns:a16="http://schemas.microsoft.com/office/drawing/2014/main" id="{9B477B24-C75E-4317-B458-DAE75948A8EF}"/>
              </a:ext>
            </a:extLst>
          </p:cNvPr>
          <p:cNvGrpSpPr/>
          <p:nvPr/>
        </p:nvGrpSpPr>
        <p:grpSpPr>
          <a:xfrm>
            <a:off x="5319600" y="3482648"/>
            <a:ext cx="147295" cy="146433"/>
            <a:chOff x="2985833" y="2914650"/>
            <a:chExt cx="147295" cy="146433"/>
          </a:xfrm>
        </p:grpSpPr>
        <p:cxnSp>
          <p:nvCxnSpPr>
            <p:cNvPr id="396" name="Straight Connector 395">
              <a:extLst>
                <a:ext uri="{FF2B5EF4-FFF2-40B4-BE49-F238E27FC236}">
                  <a16:creationId xmlns:a16="http://schemas.microsoft.com/office/drawing/2014/main" id="{2AF6AB40-A143-4119-B216-04989A947379}"/>
                </a:ext>
              </a:extLst>
            </p:cNvPr>
            <p:cNvCxnSpPr>
              <a:cxnSpLocks/>
            </p:cNvCxnSpPr>
            <p:nvPr/>
          </p:nvCxnSpPr>
          <p:spPr bwMode="auto">
            <a:xfrm>
              <a:off x="3059480" y="2914650"/>
              <a:ext cx="0" cy="146433"/>
            </a:xfrm>
            <a:prstGeom prst="line">
              <a:avLst/>
            </a:prstGeom>
            <a:noFill/>
            <a:ln w="28575" cap="flat" cmpd="sng" algn="ctr">
              <a:solidFill>
                <a:schemeClr val="accent1"/>
              </a:solidFill>
              <a:prstDash val="solid"/>
              <a:round/>
              <a:headEnd type="none" w="med" len="med"/>
              <a:tailEnd type="none" w="med" len="med"/>
            </a:ln>
            <a:effectLst/>
          </p:spPr>
        </p:cxnSp>
        <p:cxnSp>
          <p:nvCxnSpPr>
            <p:cNvPr id="397" name="Straight Connector 396">
              <a:extLst>
                <a:ext uri="{FF2B5EF4-FFF2-40B4-BE49-F238E27FC236}">
                  <a16:creationId xmlns:a16="http://schemas.microsoft.com/office/drawing/2014/main" id="{024CC9E5-AC21-4DFD-B905-CD45942F7380}"/>
                </a:ext>
              </a:extLst>
            </p:cNvPr>
            <p:cNvCxnSpPr>
              <a:cxnSpLocks/>
            </p:cNvCxnSpPr>
            <p:nvPr/>
          </p:nvCxnSpPr>
          <p:spPr bwMode="auto">
            <a:xfrm>
              <a:off x="2985833" y="2987866"/>
              <a:ext cx="147295"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398" name="Group 397">
            <a:extLst>
              <a:ext uri="{FF2B5EF4-FFF2-40B4-BE49-F238E27FC236}">
                <a16:creationId xmlns:a16="http://schemas.microsoft.com/office/drawing/2014/main" id="{6B18235E-588D-4C3B-BAB9-C513BD30881F}"/>
              </a:ext>
            </a:extLst>
          </p:cNvPr>
          <p:cNvGrpSpPr/>
          <p:nvPr/>
        </p:nvGrpSpPr>
        <p:grpSpPr>
          <a:xfrm>
            <a:off x="5335366" y="3482648"/>
            <a:ext cx="147295" cy="146433"/>
            <a:chOff x="2985833" y="2914650"/>
            <a:chExt cx="147295" cy="146433"/>
          </a:xfrm>
        </p:grpSpPr>
        <p:cxnSp>
          <p:nvCxnSpPr>
            <p:cNvPr id="399" name="Straight Connector 398">
              <a:extLst>
                <a:ext uri="{FF2B5EF4-FFF2-40B4-BE49-F238E27FC236}">
                  <a16:creationId xmlns:a16="http://schemas.microsoft.com/office/drawing/2014/main" id="{AFDE8642-D173-4A09-BA1B-E7167E3B08F4}"/>
                </a:ext>
              </a:extLst>
            </p:cNvPr>
            <p:cNvCxnSpPr>
              <a:cxnSpLocks/>
            </p:cNvCxnSpPr>
            <p:nvPr/>
          </p:nvCxnSpPr>
          <p:spPr bwMode="auto">
            <a:xfrm>
              <a:off x="3059480" y="2914650"/>
              <a:ext cx="0" cy="146433"/>
            </a:xfrm>
            <a:prstGeom prst="line">
              <a:avLst/>
            </a:prstGeom>
            <a:noFill/>
            <a:ln w="28575" cap="flat" cmpd="sng" algn="ctr">
              <a:solidFill>
                <a:schemeClr val="accent1"/>
              </a:solidFill>
              <a:prstDash val="solid"/>
              <a:round/>
              <a:headEnd type="none" w="med" len="med"/>
              <a:tailEnd type="none" w="med" len="med"/>
            </a:ln>
            <a:effectLst/>
          </p:spPr>
        </p:cxnSp>
        <p:cxnSp>
          <p:nvCxnSpPr>
            <p:cNvPr id="400" name="Straight Connector 399">
              <a:extLst>
                <a:ext uri="{FF2B5EF4-FFF2-40B4-BE49-F238E27FC236}">
                  <a16:creationId xmlns:a16="http://schemas.microsoft.com/office/drawing/2014/main" id="{96169A66-8ECE-46EE-AED1-E605215479C6}"/>
                </a:ext>
              </a:extLst>
            </p:cNvPr>
            <p:cNvCxnSpPr>
              <a:cxnSpLocks/>
            </p:cNvCxnSpPr>
            <p:nvPr/>
          </p:nvCxnSpPr>
          <p:spPr bwMode="auto">
            <a:xfrm>
              <a:off x="2985833" y="2987866"/>
              <a:ext cx="147295"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401" name="Group 400">
            <a:extLst>
              <a:ext uri="{FF2B5EF4-FFF2-40B4-BE49-F238E27FC236}">
                <a16:creationId xmlns:a16="http://schemas.microsoft.com/office/drawing/2014/main" id="{F3E2BFD5-791D-4D45-9264-2BBBBC19D148}"/>
              </a:ext>
            </a:extLst>
          </p:cNvPr>
          <p:cNvGrpSpPr/>
          <p:nvPr/>
        </p:nvGrpSpPr>
        <p:grpSpPr>
          <a:xfrm>
            <a:off x="5367564" y="3482648"/>
            <a:ext cx="147295" cy="146433"/>
            <a:chOff x="2985833" y="2914650"/>
            <a:chExt cx="147295" cy="146433"/>
          </a:xfrm>
        </p:grpSpPr>
        <p:cxnSp>
          <p:nvCxnSpPr>
            <p:cNvPr id="402" name="Straight Connector 401">
              <a:extLst>
                <a:ext uri="{FF2B5EF4-FFF2-40B4-BE49-F238E27FC236}">
                  <a16:creationId xmlns:a16="http://schemas.microsoft.com/office/drawing/2014/main" id="{92ECEB34-8A3A-4B3B-AD6B-C00D2C77F64E}"/>
                </a:ext>
              </a:extLst>
            </p:cNvPr>
            <p:cNvCxnSpPr>
              <a:cxnSpLocks/>
            </p:cNvCxnSpPr>
            <p:nvPr/>
          </p:nvCxnSpPr>
          <p:spPr bwMode="auto">
            <a:xfrm>
              <a:off x="3059480" y="2914650"/>
              <a:ext cx="0" cy="146433"/>
            </a:xfrm>
            <a:prstGeom prst="line">
              <a:avLst/>
            </a:prstGeom>
            <a:noFill/>
            <a:ln w="28575" cap="flat" cmpd="sng" algn="ctr">
              <a:solidFill>
                <a:schemeClr val="accent1"/>
              </a:solidFill>
              <a:prstDash val="solid"/>
              <a:round/>
              <a:headEnd type="none" w="med" len="med"/>
              <a:tailEnd type="none" w="med" len="med"/>
            </a:ln>
            <a:effectLst/>
          </p:spPr>
        </p:cxnSp>
        <p:cxnSp>
          <p:nvCxnSpPr>
            <p:cNvPr id="403" name="Straight Connector 402">
              <a:extLst>
                <a:ext uri="{FF2B5EF4-FFF2-40B4-BE49-F238E27FC236}">
                  <a16:creationId xmlns:a16="http://schemas.microsoft.com/office/drawing/2014/main" id="{E7D7C8C8-FBF1-4CEE-8B4C-CA9B76338418}"/>
                </a:ext>
              </a:extLst>
            </p:cNvPr>
            <p:cNvCxnSpPr>
              <a:cxnSpLocks/>
            </p:cNvCxnSpPr>
            <p:nvPr/>
          </p:nvCxnSpPr>
          <p:spPr bwMode="auto">
            <a:xfrm>
              <a:off x="2985833" y="2987866"/>
              <a:ext cx="147295"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404" name="Group 403">
            <a:extLst>
              <a:ext uri="{FF2B5EF4-FFF2-40B4-BE49-F238E27FC236}">
                <a16:creationId xmlns:a16="http://schemas.microsoft.com/office/drawing/2014/main" id="{1160A198-A4A7-446E-9D26-230FC002E465}"/>
              </a:ext>
            </a:extLst>
          </p:cNvPr>
          <p:cNvGrpSpPr/>
          <p:nvPr/>
        </p:nvGrpSpPr>
        <p:grpSpPr>
          <a:xfrm>
            <a:off x="5411285" y="3482648"/>
            <a:ext cx="147295" cy="146433"/>
            <a:chOff x="2985833" y="2914650"/>
            <a:chExt cx="147295" cy="146433"/>
          </a:xfrm>
        </p:grpSpPr>
        <p:cxnSp>
          <p:nvCxnSpPr>
            <p:cNvPr id="405" name="Straight Connector 404">
              <a:extLst>
                <a:ext uri="{FF2B5EF4-FFF2-40B4-BE49-F238E27FC236}">
                  <a16:creationId xmlns:a16="http://schemas.microsoft.com/office/drawing/2014/main" id="{C3593F5A-A52B-4C1D-B894-D1FB093750B4}"/>
                </a:ext>
              </a:extLst>
            </p:cNvPr>
            <p:cNvCxnSpPr>
              <a:cxnSpLocks/>
            </p:cNvCxnSpPr>
            <p:nvPr/>
          </p:nvCxnSpPr>
          <p:spPr bwMode="auto">
            <a:xfrm>
              <a:off x="3059480" y="2914650"/>
              <a:ext cx="0" cy="146433"/>
            </a:xfrm>
            <a:prstGeom prst="line">
              <a:avLst/>
            </a:prstGeom>
            <a:noFill/>
            <a:ln w="28575" cap="flat" cmpd="sng" algn="ctr">
              <a:solidFill>
                <a:schemeClr val="accent1"/>
              </a:solidFill>
              <a:prstDash val="solid"/>
              <a:round/>
              <a:headEnd type="none" w="med" len="med"/>
              <a:tailEnd type="none" w="med" len="med"/>
            </a:ln>
            <a:effectLst/>
          </p:spPr>
        </p:cxnSp>
        <p:cxnSp>
          <p:nvCxnSpPr>
            <p:cNvPr id="406" name="Straight Connector 405">
              <a:extLst>
                <a:ext uri="{FF2B5EF4-FFF2-40B4-BE49-F238E27FC236}">
                  <a16:creationId xmlns:a16="http://schemas.microsoft.com/office/drawing/2014/main" id="{BAF0807F-CDBF-4472-B3BF-216C6B5B3840}"/>
                </a:ext>
              </a:extLst>
            </p:cNvPr>
            <p:cNvCxnSpPr>
              <a:cxnSpLocks/>
            </p:cNvCxnSpPr>
            <p:nvPr/>
          </p:nvCxnSpPr>
          <p:spPr bwMode="auto">
            <a:xfrm>
              <a:off x="2985833" y="2987866"/>
              <a:ext cx="147295" cy="0"/>
            </a:xfrm>
            <a:prstGeom prst="line">
              <a:avLst/>
            </a:prstGeom>
            <a:noFill/>
            <a:ln w="28575" cap="flat" cmpd="sng" algn="ctr">
              <a:solidFill>
                <a:schemeClr val="accent1"/>
              </a:solidFill>
              <a:prstDash val="solid"/>
              <a:round/>
              <a:headEnd type="none" w="med" len="med"/>
              <a:tailEnd type="none" w="med" len="med"/>
            </a:ln>
            <a:effectLst/>
          </p:spPr>
        </p:cxnSp>
      </p:grpSp>
      <p:sp>
        <p:nvSpPr>
          <p:cNvPr id="1033" name="Freeform: Shape 1032">
            <a:extLst>
              <a:ext uri="{FF2B5EF4-FFF2-40B4-BE49-F238E27FC236}">
                <a16:creationId xmlns:a16="http://schemas.microsoft.com/office/drawing/2014/main" id="{1DDC600D-3DE3-408A-A7E1-FBEEC0E9C22A}"/>
              </a:ext>
            </a:extLst>
          </p:cNvPr>
          <p:cNvSpPr/>
          <p:nvPr/>
        </p:nvSpPr>
        <p:spPr bwMode="auto">
          <a:xfrm>
            <a:off x="6900333" y="2134648"/>
            <a:ext cx="4436534" cy="495300"/>
          </a:xfrm>
          <a:custGeom>
            <a:avLst/>
            <a:gdLst>
              <a:gd name="connsiteX0" fmla="*/ 4436534 w 4436534"/>
              <a:gd name="connsiteY0" fmla="*/ 495300 h 495300"/>
              <a:gd name="connsiteX1" fmla="*/ 3649134 w 4436534"/>
              <a:gd name="connsiteY1" fmla="*/ 495300 h 495300"/>
              <a:gd name="connsiteX2" fmla="*/ 3649134 w 4436534"/>
              <a:gd name="connsiteY2" fmla="*/ 385233 h 495300"/>
              <a:gd name="connsiteX3" fmla="*/ 3183467 w 4436534"/>
              <a:gd name="connsiteY3" fmla="*/ 385233 h 495300"/>
              <a:gd name="connsiteX4" fmla="*/ 3183467 w 4436534"/>
              <a:gd name="connsiteY4" fmla="*/ 325967 h 495300"/>
              <a:gd name="connsiteX5" fmla="*/ 3064934 w 4436534"/>
              <a:gd name="connsiteY5" fmla="*/ 325967 h 495300"/>
              <a:gd name="connsiteX6" fmla="*/ 3064934 w 4436534"/>
              <a:gd name="connsiteY6" fmla="*/ 254000 h 495300"/>
              <a:gd name="connsiteX7" fmla="*/ 2925234 w 4436534"/>
              <a:gd name="connsiteY7" fmla="*/ 254000 h 495300"/>
              <a:gd name="connsiteX8" fmla="*/ 2925234 w 4436534"/>
              <a:gd name="connsiteY8" fmla="*/ 186267 h 495300"/>
              <a:gd name="connsiteX9" fmla="*/ 2789767 w 4436534"/>
              <a:gd name="connsiteY9" fmla="*/ 186267 h 495300"/>
              <a:gd name="connsiteX10" fmla="*/ 2789767 w 4436534"/>
              <a:gd name="connsiteY10" fmla="*/ 127000 h 495300"/>
              <a:gd name="connsiteX11" fmla="*/ 2302934 w 4436534"/>
              <a:gd name="connsiteY11" fmla="*/ 127000 h 495300"/>
              <a:gd name="connsiteX12" fmla="*/ 2302934 w 4436534"/>
              <a:gd name="connsiteY12" fmla="*/ 63500 h 495300"/>
              <a:gd name="connsiteX13" fmla="*/ 2180167 w 4436534"/>
              <a:gd name="connsiteY13" fmla="*/ 63500 h 495300"/>
              <a:gd name="connsiteX14" fmla="*/ 2180167 w 4436534"/>
              <a:gd name="connsiteY14" fmla="*/ 0 h 495300"/>
              <a:gd name="connsiteX15" fmla="*/ 0 w 4436534"/>
              <a:gd name="connsiteY15" fmla="*/ 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436534" h="495300">
                <a:moveTo>
                  <a:pt x="4436534" y="495300"/>
                </a:moveTo>
                <a:lnTo>
                  <a:pt x="3649134" y="495300"/>
                </a:lnTo>
                <a:lnTo>
                  <a:pt x="3649134" y="385233"/>
                </a:lnTo>
                <a:lnTo>
                  <a:pt x="3183467" y="385233"/>
                </a:lnTo>
                <a:lnTo>
                  <a:pt x="3183467" y="325967"/>
                </a:lnTo>
                <a:lnTo>
                  <a:pt x="3064934" y="325967"/>
                </a:lnTo>
                <a:lnTo>
                  <a:pt x="3064934" y="254000"/>
                </a:lnTo>
                <a:lnTo>
                  <a:pt x="2925234" y="254000"/>
                </a:lnTo>
                <a:lnTo>
                  <a:pt x="2925234" y="186267"/>
                </a:lnTo>
                <a:lnTo>
                  <a:pt x="2789767" y="186267"/>
                </a:lnTo>
                <a:lnTo>
                  <a:pt x="2789767" y="127000"/>
                </a:lnTo>
                <a:lnTo>
                  <a:pt x="2302934" y="127000"/>
                </a:lnTo>
                <a:lnTo>
                  <a:pt x="2302934" y="63500"/>
                </a:lnTo>
                <a:lnTo>
                  <a:pt x="2180167" y="63500"/>
                </a:lnTo>
                <a:lnTo>
                  <a:pt x="2180167" y="0"/>
                </a:lnTo>
                <a:lnTo>
                  <a:pt x="0" y="0"/>
                </a:lnTo>
              </a:path>
            </a:pathLst>
          </a:custGeom>
          <a:noFill/>
          <a:ln w="28575">
            <a:solidFill>
              <a:schemeClr val="accent4"/>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1034" name="Freeform: Shape 1033">
            <a:extLst>
              <a:ext uri="{FF2B5EF4-FFF2-40B4-BE49-F238E27FC236}">
                <a16:creationId xmlns:a16="http://schemas.microsoft.com/office/drawing/2014/main" id="{A18FAD7B-D888-4EB7-ABBF-EA46D6FF5A94}"/>
              </a:ext>
            </a:extLst>
          </p:cNvPr>
          <p:cNvSpPr/>
          <p:nvPr/>
        </p:nvSpPr>
        <p:spPr bwMode="auto">
          <a:xfrm>
            <a:off x="6900333" y="2138881"/>
            <a:ext cx="4440767" cy="563034"/>
          </a:xfrm>
          <a:custGeom>
            <a:avLst/>
            <a:gdLst>
              <a:gd name="connsiteX0" fmla="*/ 4440767 w 4440767"/>
              <a:gd name="connsiteY0" fmla="*/ 563034 h 563034"/>
              <a:gd name="connsiteX1" fmla="*/ 3657600 w 4440767"/>
              <a:gd name="connsiteY1" fmla="*/ 563034 h 563034"/>
              <a:gd name="connsiteX2" fmla="*/ 3657600 w 4440767"/>
              <a:gd name="connsiteY2" fmla="*/ 431800 h 563034"/>
              <a:gd name="connsiteX3" fmla="*/ 3191934 w 4440767"/>
              <a:gd name="connsiteY3" fmla="*/ 431800 h 563034"/>
              <a:gd name="connsiteX4" fmla="*/ 3191934 w 4440767"/>
              <a:gd name="connsiteY4" fmla="*/ 355600 h 563034"/>
              <a:gd name="connsiteX5" fmla="*/ 3077634 w 4440767"/>
              <a:gd name="connsiteY5" fmla="*/ 355600 h 563034"/>
              <a:gd name="connsiteX6" fmla="*/ 3077634 w 4440767"/>
              <a:gd name="connsiteY6" fmla="*/ 279400 h 563034"/>
              <a:gd name="connsiteX7" fmla="*/ 2912534 w 4440767"/>
              <a:gd name="connsiteY7" fmla="*/ 279400 h 563034"/>
              <a:gd name="connsiteX8" fmla="*/ 2912534 w 4440767"/>
              <a:gd name="connsiteY8" fmla="*/ 211667 h 563034"/>
              <a:gd name="connsiteX9" fmla="*/ 2798234 w 4440767"/>
              <a:gd name="connsiteY9" fmla="*/ 211667 h 563034"/>
              <a:gd name="connsiteX10" fmla="*/ 2798234 w 4440767"/>
              <a:gd name="connsiteY10" fmla="*/ 127000 h 563034"/>
              <a:gd name="connsiteX11" fmla="*/ 2302934 w 4440767"/>
              <a:gd name="connsiteY11" fmla="*/ 127000 h 563034"/>
              <a:gd name="connsiteX12" fmla="*/ 2302934 w 4440767"/>
              <a:gd name="connsiteY12" fmla="*/ 67734 h 563034"/>
              <a:gd name="connsiteX13" fmla="*/ 2184400 w 4440767"/>
              <a:gd name="connsiteY13" fmla="*/ 67734 h 563034"/>
              <a:gd name="connsiteX14" fmla="*/ 2184400 w 4440767"/>
              <a:gd name="connsiteY14" fmla="*/ 0 h 563034"/>
              <a:gd name="connsiteX15" fmla="*/ 0 w 4440767"/>
              <a:gd name="connsiteY15" fmla="*/ 0 h 563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440767" h="563034">
                <a:moveTo>
                  <a:pt x="4440767" y="563034"/>
                </a:moveTo>
                <a:lnTo>
                  <a:pt x="3657600" y="563034"/>
                </a:lnTo>
                <a:lnTo>
                  <a:pt x="3657600" y="431800"/>
                </a:lnTo>
                <a:lnTo>
                  <a:pt x="3191934" y="431800"/>
                </a:lnTo>
                <a:lnTo>
                  <a:pt x="3191934" y="355600"/>
                </a:lnTo>
                <a:lnTo>
                  <a:pt x="3077634" y="355600"/>
                </a:lnTo>
                <a:lnTo>
                  <a:pt x="3077634" y="279400"/>
                </a:lnTo>
                <a:lnTo>
                  <a:pt x="2912534" y="279400"/>
                </a:lnTo>
                <a:lnTo>
                  <a:pt x="2912534" y="211667"/>
                </a:lnTo>
                <a:lnTo>
                  <a:pt x="2798234" y="211667"/>
                </a:lnTo>
                <a:lnTo>
                  <a:pt x="2798234" y="127000"/>
                </a:lnTo>
                <a:lnTo>
                  <a:pt x="2302934" y="127000"/>
                </a:lnTo>
                <a:lnTo>
                  <a:pt x="2302934" y="67734"/>
                </a:lnTo>
                <a:lnTo>
                  <a:pt x="2184400" y="67734"/>
                </a:lnTo>
                <a:lnTo>
                  <a:pt x="2184400" y="0"/>
                </a:lnTo>
                <a:lnTo>
                  <a:pt x="0" y="0"/>
                </a:lnTo>
              </a:path>
            </a:pathLst>
          </a:custGeom>
          <a:noFill/>
          <a:ln w="28575">
            <a:solidFill>
              <a:schemeClr val="accent3"/>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1035" name="Freeform: Shape 1034">
            <a:extLst>
              <a:ext uri="{FF2B5EF4-FFF2-40B4-BE49-F238E27FC236}">
                <a16:creationId xmlns:a16="http://schemas.microsoft.com/office/drawing/2014/main" id="{CBBFD2C6-FE92-43DD-8268-DA2DB8B656A6}"/>
              </a:ext>
            </a:extLst>
          </p:cNvPr>
          <p:cNvSpPr/>
          <p:nvPr/>
        </p:nvSpPr>
        <p:spPr bwMode="auto">
          <a:xfrm>
            <a:off x="6891867" y="2130415"/>
            <a:ext cx="3924300" cy="1651000"/>
          </a:xfrm>
          <a:custGeom>
            <a:avLst/>
            <a:gdLst>
              <a:gd name="connsiteX0" fmla="*/ 3924300 w 3924300"/>
              <a:gd name="connsiteY0" fmla="*/ 1651000 h 1651000"/>
              <a:gd name="connsiteX1" fmla="*/ 3361266 w 3924300"/>
              <a:gd name="connsiteY1" fmla="*/ 1651000 h 1651000"/>
              <a:gd name="connsiteX2" fmla="*/ 3361266 w 3924300"/>
              <a:gd name="connsiteY2" fmla="*/ 1511300 h 1651000"/>
              <a:gd name="connsiteX3" fmla="*/ 3213100 w 3924300"/>
              <a:gd name="connsiteY3" fmla="*/ 1511300 h 1651000"/>
              <a:gd name="connsiteX4" fmla="*/ 3213100 w 3924300"/>
              <a:gd name="connsiteY4" fmla="*/ 1409700 h 1651000"/>
              <a:gd name="connsiteX5" fmla="*/ 2921000 w 3924300"/>
              <a:gd name="connsiteY5" fmla="*/ 1409700 h 1651000"/>
              <a:gd name="connsiteX6" fmla="*/ 2921000 w 3924300"/>
              <a:gd name="connsiteY6" fmla="*/ 1341966 h 1651000"/>
              <a:gd name="connsiteX7" fmla="*/ 2438400 w 3924300"/>
              <a:gd name="connsiteY7" fmla="*/ 1341966 h 1651000"/>
              <a:gd name="connsiteX8" fmla="*/ 2438400 w 3924300"/>
              <a:gd name="connsiteY8" fmla="*/ 1265766 h 1651000"/>
              <a:gd name="connsiteX9" fmla="*/ 2175933 w 3924300"/>
              <a:gd name="connsiteY9" fmla="*/ 1265766 h 1651000"/>
              <a:gd name="connsiteX10" fmla="*/ 2175933 w 3924300"/>
              <a:gd name="connsiteY10" fmla="*/ 1176866 h 1651000"/>
              <a:gd name="connsiteX11" fmla="*/ 2125133 w 3924300"/>
              <a:gd name="connsiteY11" fmla="*/ 1176866 h 1651000"/>
              <a:gd name="connsiteX12" fmla="*/ 2125133 w 3924300"/>
              <a:gd name="connsiteY12" fmla="*/ 1109133 h 1651000"/>
              <a:gd name="connsiteX13" fmla="*/ 1168400 w 3924300"/>
              <a:gd name="connsiteY13" fmla="*/ 1109133 h 1651000"/>
              <a:gd name="connsiteX14" fmla="*/ 1168400 w 3924300"/>
              <a:gd name="connsiteY14" fmla="*/ 1024466 h 1651000"/>
              <a:gd name="connsiteX15" fmla="*/ 922866 w 3924300"/>
              <a:gd name="connsiteY15" fmla="*/ 1024466 h 1651000"/>
              <a:gd name="connsiteX16" fmla="*/ 922866 w 3924300"/>
              <a:gd name="connsiteY16" fmla="*/ 939800 h 1651000"/>
              <a:gd name="connsiteX17" fmla="*/ 753533 w 3924300"/>
              <a:gd name="connsiteY17" fmla="*/ 939800 h 1651000"/>
              <a:gd name="connsiteX18" fmla="*/ 753533 w 3924300"/>
              <a:gd name="connsiteY18" fmla="*/ 855133 h 1651000"/>
              <a:gd name="connsiteX19" fmla="*/ 651933 w 3924300"/>
              <a:gd name="connsiteY19" fmla="*/ 855133 h 1651000"/>
              <a:gd name="connsiteX20" fmla="*/ 651933 w 3924300"/>
              <a:gd name="connsiteY20" fmla="*/ 791633 h 1651000"/>
              <a:gd name="connsiteX21" fmla="*/ 516466 w 3924300"/>
              <a:gd name="connsiteY21" fmla="*/ 791633 h 1651000"/>
              <a:gd name="connsiteX22" fmla="*/ 516466 w 3924300"/>
              <a:gd name="connsiteY22" fmla="*/ 728133 h 1651000"/>
              <a:gd name="connsiteX23" fmla="*/ 448733 w 3924300"/>
              <a:gd name="connsiteY23" fmla="*/ 728133 h 1651000"/>
              <a:gd name="connsiteX24" fmla="*/ 448733 w 3924300"/>
              <a:gd name="connsiteY24" fmla="*/ 656166 h 1651000"/>
              <a:gd name="connsiteX25" fmla="*/ 359833 w 3924300"/>
              <a:gd name="connsiteY25" fmla="*/ 656166 h 1651000"/>
              <a:gd name="connsiteX26" fmla="*/ 359833 w 3924300"/>
              <a:gd name="connsiteY26" fmla="*/ 584200 h 1651000"/>
              <a:gd name="connsiteX27" fmla="*/ 342900 w 3924300"/>
              <a:gd name="connsiteY27" fmla="*/ 584200 h 1651000"/>
              <a:gd name="connsiteX28" fmla="*/ 342900 w 3924300"/>
              <a:gd name="connsiteY28" fmla="*/ 524933 h 1651000"/>
              <a:gd name="connsiteX29" fmla="*/ 325966 w 3924300"/>
              <a:gd name="connsiteY29" fmla="*/ 524933 h 1651000"/>
              <a:gd name="connsiteX30" fmla="*/ 325966 w 3924300"/>
              <a:gd name="connsiteY30" fmla="*/ 393700 h 1651000"/>
              <a:gd name="connsiteX31" fmla="*/ 325966 w 3924300"/>
              <a:gd name="connsiteY31" fmla="*/ 393700 h 1651000"/>
              <a:gd name="connsiteX32" fmla="*/ 296333 w 3924300"/>
              <a:gd name="connsiteY32" fmla="*/ 393700 h 1651000"/>
              <a:gd name="connsiteX33" fmla="*/ 296333 w 3924300"/>
              <a:gd name="connsiteY33" fmla="*/ 334433 h 1651000"/>
              <a:gd name="connsiteX34" fmla="*/ 211666 w 3924300"/>
              <a:gd name="connsiteY34" fmla="*/ 334433 h 1651000"/>
              <a:gd name="connsiteX35" fmla="*/ 211666 w 3924300"/>
              <a:gd name="connsiteY35" fmla="*/ 266700 h 1651000"/>
              <a:gd name="connsiteX36" fmla="*/ 211666 w 3924300"/>
              <a:gd name="connsiteY36" fmla="*/ 203200 h 1651000"/>
              <a:gd name="connsiteX37" fmla="*/ 152400 w 3924300"/>
              <a:gd name="connsiteY37" fmla="*/ 203200 h 1651000"/>
              <a:gd name="connsiteX38" fmla="*/ 152400 w 3924300"/>
              <a:gd name="connsiteY38" fmla="*/ 122766 h 1651000"/>
              <a:gd name="connsiteX39" fmla="*/ 114300 w 3924300"/>
              <a:gd name="connsiteY39" fmla="*/ 122766 h 1651000"/>
              <a:gd name="connsiteX40" fmla="*/ 114300 w 3924300"/>
              <a:gd name="connsiteY40" fmla="*/ 63500 h 1651000"/>
              <a:gd name="connsiteX41" fmla="*/ 114300 w 3924300"/>
              <a:gd name="connsiteY41" fmla="*/ 0 h 1651000"/>
              <a:gd name="connsiteX42" fmla="*/ 0 w 3924300"/>
              <a:gd name="connsiteY42" fmla="*/ 0 h 1651000"/>
              <a:gd name="connsiteX0" fmla="*/ 3924300 w 3924300"/>
              <a:gd name="connsiteY0" fmla="*/ 1651000 h 1651000"/>
              <a:gd name="connsiteX1" fmla="*/ 3361266 w 3924300"/>
              <a:gd name="connsiteY1" fmla="*/ 1651000 h 1651000"/>
              <a:gd name="connsiteX2" fmla="*/ 3361266 w 3924300"/>
              <a:gd name="connsiteY2" fmla="*/ 1511300 h 1651000"/>
              <a:gd name="connsiteX3" fmla="*/ 3213100 w 3924300"/>
              <a:gd name="connsiteY3" fmla="*/ 1511300 h 1651000"/>
              <a:gd name="connsiteX4" fmla="*/ 3213100 w 3924300"/>
              <a:gd name="connsiteY4" fmla="*/ 1409700 h 1651000"/>
              <a:gd name="connsiteX5" fmla="*/ 2921000 w 3924300"/>
              <a:gd name="connsiteY5" fmla="*/ 1409700 h 1651000"/>
              <a:gd name="connsiteX6" fmla="*/ 2921000 w 3924300"/>
              <a:gd name="connsiteY6" fmla="*/ 1341966 h 1651000"/>
              <a:gd name="connsiteX7" fmla="*/ 2438400 w 3924300"/>
              <a:gd name="connsiteY7" fmla="*/ 1341966 h 1651000"/>
              <a:gd name="connsiteX8" fmla="*/ 2438400 w 3924300"/>
              <a:gd name="connsiteY8" fmla="*/ 1265766 h 1651000"/>
              <a:gd name="connsiteX9" fmla="*/ 2175933 w 3924300"/>
              <a:gd name="connsiteY9" fmla="*/ 1265766 h 1651000"/>
              <a:gd name="connsiteX10" fmla="*/ 2175933 w 3924300"/>
              <a:gd name="connsiteY10" fmla="*/ 1176866 h 1651000"/>
              <a:gd name="connsiteX11" fmla="*/ 2125133 w 3924300"/>
              <a:gd name="connsiteY11" fmla="*/ 1176866 h 1651000"/>
              <a:gd name="connsiteX12" fmla="*/ 2125133 w 3924300"/>
              <a:gd name="connsiteY12" fmla="*/ 1109133 h 1651000"/>
              <a:gd name="connsiteX13" fmla="*/ 1168400 w 3924300"/>
              <a:gd name="connsiteY13" fmla="*/ 1109133 h 1651000"/>
              <a:gd name="connsiteX14" fmla="*/ 1168400 w 3924300"/>
              <a:gd name="connsiteY14" fmla="*/ 1024466 h 1651000"/>
              <a:gd name="connsiteX15" fmla="*/ 922866 w 3924300"/>
              <a:gd name="connsiteY15" fmla="*/ 1024466 h 1651000"/>
              <a:gd name="connsiteX16" fmla="*/ 922866 w 3924300"/>
              <a:gd name="connsiteY16" fmla="*/ 939800 h 1651000"/>
              <a:gd name="connsiteX17" fmla="*/ 753533 w 3924300"/>
              <a:gd name="connsiteY17" fmla="*/ 939800 h 1651000"/>
              <a:gd name="connsiteX18" fmla="*/ 770995 w 3924300"/>
              <a:gd name="connsiteY18" fmla="*/ 856720 h 1651000"/>
              <a:gd name="connsiteX19" fmla="*/ 651933 w 3924300"/>
              <a:gd name="connsiteY19" fmla="*/ 855133 h 1651000"/>
              <a:gd name="connsiteX20" fmla="*/ 651933 w 3924300"/>
              <a:gd name="connsiteY20" fmla="*/ 791633 h 1651000"/>
              <a:gd name="connsiteX21" fmla="*/ 516466 w 3924300"/>
              <a:gd name="connsiteY21" fmla="*/ 791633 h 1651000"/>
              <a:gd name="connsiteX22" fmla="*/ 516466 w 3924300"/>
              <a:gd name="connsiteY22" fmla="*/ 728133 h 1651000"/>
              <a:gd name="connsiteX23" fmla="*/ 448733 w 3924300"/>
              <a:gd name="connsiteY23" fmla="*/ 728133 h 1651000"/>
              <a:gd name="connsiteX24" fmla="*/ 448733 w 3924300"/>
              <a:gd name="connsiteY24" fmla="*/ 656166 h 1651000"/>
              <a:gd name="connsiteX25" fmla="*/ 359833 w 3924300"/>
              <a:gd name="connsiteY25" fmla="*/ 656166 h 1651000"/>
              <a:gd name="connsiteX26" fmla="*/ 359833 w 3924300"/>
              <a:gd name="connsiteY26" fmla="*/ 584200 h 1651000"/>
              <a:gd name="connsiteX27" fmla="*/ 342900 w 3924300"/>
              <a:gd name="connsiteY27" fmla="*/ 584200 h 1651000"/>
              <a:gd name="connsiteX28" fmla="*/ 342900 w 3924300"/>
              <a:gd name="connsiteY28" fmla="*/ 524933 h 1651000"/>
              <a:gd name="connsiteX29" fmla="*/ 325966 w 3924300"/>
              <a:gd name="connsiteY29" fmla="*/ 524933 h 1651000"/>
              <a:gd name="connsiteX30" fmla="*/ 325966 w 3924300"/>
              <a:gd name="connsiteY30" fmla="*/ 393700 h 1651000"/>
              <a:gd name="connsiteX31" fmla="*/ 325966 w 3924300"/>
              <a:gd name="connsiteY31" fmla="*/ 393700 h 1651000"/>
              <a:gd name="connsiteX32" fmla="*/ 296333 w 3924300"/>
              <a:gd name="connsiteY32" fmla="*/ 393700 h 1651000"/>
              <a:gd name="connsiteX33" fmla="*/ 296333 w 3924300"/>
              <a:gd name="connsiteY33" fmla="*/ 334433 h 1651000"/>
              <a:gd name="connsiteX34" fmla="*/ 211666 w 3924300"/>
              <a:gd name="connsiteY34" fmla="*/ 334433 h 1651000"/>
              <a:gd name="connsiteX35" fmla="*/ 211666 w 3924300"/>
              <a:gd name="connsiteY35" fmla="*/ 266700 h 1651000"/>
              <a:gd name="connsiteX36" fmla="*/ 211666 w 3924300"/>
              <a:gd name="connsiteY36" fmla="*/ 203200 h 1651000"/>
              <a:gd name="connsiteX37" fmla="*/ 152400 w 3924300"/>
              <a:gd name="connsiteY37" fmla="*/ 203200 h 1651000"/>
              <a:gd name="connsiteX38" fmla="*/ 152400 w 3924300"/>
              <a:gd name="connsiteY38" fmla="*/ 122766 h 1651000"/>
              <a:gd name="connsiteX39" fmla="*/ 114300 w 3924300"/>
              <a:gd name="connsiteY39" fmla="*/ 122766 h 1651000"/>
              <a:gd name="connsiteX40" fmla="*/ 114300 w 3924300"/>
              <a:gd name="connsiteY40" fmla="*/ 63500 h 1651000"/>
              <a:gd name="connsiteX41" fmla="*/ 114300 w 3924300"/>
              <a:gd name="connsiteY41" fmla="*/ 0 h 1651000"/>
              <a:gd name="connsiteX42" fmla="*/ 0 w 3924300"/>
              <a:gd name="connsiteY42" fmla="*/ 0 h 1651000"/>
              <a:gd name="connsiteX0" fmla="*/ 3924300 w 3924300"/>
              <a:gd name="connsiteY0" fmla="*/ 1651000 h 1651000"/>
              <a:gd name="connsiteX1" fmla="*/ 3361266 w 3924300"/>
              <a:gd name="connsiteY1" fmla="*/ 1651000 h 1651000"/>
              <a:gd name="connsiteX2" fmla="*/ 3361266 w 3924300"/>
              <a:gd name="connsiteY2" fmla="*/ 1511300 h 1651000"/>
              <a:gd name="connsiteX3" fmla="*/ 3213100 w 3924300"/>
              <a:gd name="connsiteY3" fmla="*/ 1511300 h 1651000"/>
              <a:gd name="connsiteX4" fmla="*/ 3213100 w 3924300"/>
              <a:gd name="connsiteY4" fmla="*/ 1409700 h 1651000"/>
              <a:gd name="connsiteX5" fmla="*/ 2921000 w 3924300"/>
              <a:gd name="connsiteY5" fmla="*/ 1409700 h 1651000"/>
              <a:gd name="connsiteX6" fmla="*/ 2921000 w 3924300"/>
              <a:gd name="connsiteY6" fmla="*/ 1341966 h 1651000"/>
              <a:gd name="connsiteX7" fmla="*/ 2438400 w 3924300"/>
              <a:gd name="connsiteY7" fmla="*/ 1341966 h 1651000"/>
              <a:gd name="connsiteX8" fmla="*/ 2438400 w 3924300"/>
              <a:gd name="connsiteY8" fmla="*/ 1265766 h 1651000"/>
              <a:gd name="connsiteX9" fmla="*/ 2175933 w 3924300"/>
              <a:gd name="connsiteY9" fmla="*/ 1265766 h 1651000"/>
              <a:gd name="connsiteX10" fmla="*/ 2175933 w 3924300"/>
              <a:gd name="connsiteY10" fmla="*/ 1176866 h 1651000"/>
              <a:gd name="connsiteX11" fmla="*/ 2125133 w 3924300"/>
              <a:gd name="connsiteY11" fmla="*/ 1176866 h 1651000"/>
              <a:gd name="connsiteX12" fmla="*/ 2125133 w 3924300"/>
              <a:gd name="connsiteY12" fmla="*/ 1109133 h 1651000"/>
              <a:gd name="connsiteX13" fmla="*/ 1168400 w 3924300"/>
              <a:gd name="connsiteY13" fmla="*/ 1109133 h 1651000"/>
              <a:gd name="connsiteX14" fmla="*/ 1168400 w 3924300"/>
              <a:gd name="connsiteY14" fmla="*/ 1024466 h 1651000"/>
              <a:gd name="connsiteX15" fmla="*/ 922866 w 3924300"/>
              <a:gd name="connsiteY15" fmla="*/ 1024466 h 1651000"/>
              <a:gd name="connsiteX16" fmla="*/ 922866 w 3924300"/>
              <a:gd name="connsiteY16" fmla="*/ 939800 h 1651000"/>
              <a:gd name="connsiteX17" fmla="*/ 767820 w 3924300"/>
              <a:gd name="connsiteY17" fmla="*/ 939800 h 1651000"/>
              <a:gd name="connsiteX18" fmla="*/ 770995 w 3924300"/>
              <a:gd name="connsiteY18" fmla="*/ 856720 h 1651000"/>
              <a:gd name="connsiteX19" fmla="*/ 651933 w 3924300"/>
              <a:gd name="connsiteY19" fmla="*/ 855133 h 1651000"/>
              <a:gd name="connsiteX20" fmla="*/ 651933 w 3924300"/>
              <a:gd name="connsiteY20" fmla="*/ 791633 h 1651000"/>
              <a:gd name="connsiteX21" fmla="*/ 516466 w 3924300"/>
              <a:gd name="connsiteY21" fmla="*/ 791633 h 1651000"/>
              <a:gd name="connsiteX22" fmla="*/ 516466 w 3924300"/>
              <a:gd name="connsiteY22" fmla="*/ 728133 h 1651000"/>
              <a:gd name="connsiteX23" fmla="*/ 448733 w 3924300"/>
              <a:gd name="connsiteY23" fmla="*/ 728133 h 1651000"/>
              <a:gd name="connsiteX24" fmla="*/ 448733 w 3924300"/>
              <a:gd name="connsiteY24" fmla="*/ 656166 h 1651000"/>
              <a:gd name="connsiteX25" fmla="*/ 359833 w 3924300"/>
              <a:gd name="connsiteY25" fmla="*/ 656166 h 1651000"/>
              <a:gd name="connsiteX26" fmla="*/ 359833 w 3924300"/>
              <a:gd name="connsiteY26" fmla="*/ 584200 h 1651000"/>
              <a:gd name="connsiteX27" fmla="*/ 342900 w 3924300"/>
              <a:gd name="connsiteY27" fmla="*/ 584200 h 1651000"/>
              <a:gd name="connsiteX28" fmla="*/ 342900 w 3924300"/>
              <a:gd name="connsiteY28" fmla="*/ 524933 h 1651000"/>
              <a:gd name="connsiteX29" fmla="*/ 325966 w 3924300"/>
              <a:gd name="connsiteY29" fmla="*/ 524933 h 1651000"/>
              <a:gd name="connsiteX30" fmla="*/ 325966 w 3924300"/>
              <a:gd name="connsiteY30" fmla="*/ 393700 h 1651000"/>
              <a:gd name="connsiteX31" fmla="*/ 325966 w 3924300"/>
              <a:gd name="connsiteY31" fmla="*/ 393700 h 1651000"/>
              <a:gd name="connsiteX32" fmla="*/ 296333 w 3924300"/>
              <a:gd name="connsiteY32" fmla="*/ 393700 h 1651000"/>
              <a:gd name="connsiteX33" fmla="*/ 296333 w 3924300"/>
              <a:gd name="connsiteY33" fmla="*/ 334433 h 1651000"/>
              <a:gd name="connsiteX34" fmla="*/ 211666 w 3924300"/>
              <a:gd name="connsiteY34" fmla="*/ 334433 h 1651000"/>
              <a:gd name="connsiteX35" fmla="*/ 211666 w 3924300"/>
              <a:gd name="connsiteY35" fmla="*/ 266700 h 1651000"/>
              <a:gd name="connsiteX36" fmla="*/ 211666 w 3924300"/>
              <a:gd name="connsiteY36" fmla="*/ 203200 h 1651000"/>
              <a:gd name="connsiteX37" fmla="*/ 152400 w 3924300"/>
              <a:gd name="connsiteY37" fmla="*/ 203200 h 1651000"/>
              <a:gd name="connsiteX38" fmla="*/ 152400 w 3924300"/>
              <a:gd name="connsiteY38" fmla="*/ 122766 h 1651000"/>
              <a:gd name="connsiteX39" fmla="*/ 114300 w 3924300"/>
              <a:gd name="connsiteY39" fmla="*/ 122766 h 1651000"/>
              <a:gd name="connsiteX40" fmla="*/ 114300 w 3924300"/>
              <a:gd name="connsiteY40" fmla="*/ 63500 h 1651000"/>
              <a:gd name="connsiteX41" fmla="*/ 114300 w 3924300"/>
              <a:gd name="connsiteY41" fmla="*/ 0 h 1651000"/>
              <a:gd name="connsiteX42" fmla="*/ 0 w 3924300"/>
              <a:gd name="connsiteY42" fmla="*/ 0 h 165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3924300" h="1651000">
                <a:moveTo>
                  <a:pt x="3924300" y="1651000"/>
                </a:moveTo>
                <a:lnTo>
                  <a:pt x="3361266" y="1651000"/>
                </a:lnTo>
                <a:lnTo>
                  <a:pt x="3361266" y="1511300"/>
                </a:lnTo>
                <a:lnTo>
                  <a:pt x="3213100" y="1511300"/>
                </a:lnTo>
                <a:lnTo>
                  <a:pt x="3213100" y="1409700"/>
                </a:lnTo>
                <a:lnTo>
                  <a:pt x="2921000" y="1409700"/>
                </a:lnTo>
                <a:lnTo>
                  <a:pt x="2921000" y="1341966"/>
                </a:lnTo>
                <a:lnTo>
                  <a:pt x="2438400" y="1341966"/>
                </a:lnTo>
                <a:lnTo>
                  <a:pt x="2438400" y="1265766"/>
                </a:lnTo>
                <a:lnTo>
                  <a:pt x="2175933" y="1265766"/>
                </a:lnTo>
                <a:lnTo>
                  <a:pt x="2175933" y="1176866"/>
                </a:lnTo>
                <a:lnTo>
                  <a:pt x="2125133" y="1176866"/>
                </a:lnTo>
                <a:lnTo>
                  <a:pt x="2125133" y="1109133"/>
                </a:lnTo>
                <a:lnTo>
                  <a:pt x="1168400" y="1109133"/>
                </a:lnTo>
                <a:lnTo>
                  <a:pt x="1168400" y="1024466"/>
                </a:lnTo>
                <a:lnTo>
                  <a:pt x="922866" y="1024466"/>
                </a:lnTo>
                <a:lnTo>
                  <a:pt x="922866" y="939800"/>
                </a:lnTo>
                <a:lnTo>
                  <a:pt x="767820" y="939800"/>
                </a:lnTo>
                <a:lnTo>
                  <a:pt x="770995" y="856720"/>
                </a:lnTo>
                <a:lnTo>
                  <a:pt x="651933" y="855133"/>
                </a:lnTo>
                <a:lnTo>
                  <a:pt x="651933" y="791633"/>
                </a:lnTo>
                <a:lnTo>
                  <a:pt x="516466" y="791633"/>
                </a:lnTo>
                <a:lnTo>
                  <a:pt x="516466" y="728133"/>
                </a:lnTo>
                <a:lnTo>
                  <a:pt x="448733" y="728133"/>
                </a:lnTo>
                <a:lnTo>
                  <a:pt x="448733" y="656166"/>
                </a:lnTo>
                <a:lnTo>
                  <a:pt x="359833" y="656166"/>
                </a:lnTo>
                <a:lnTo>
                  <a:pt x="359833" y="584200"/>
                </a:lnTo>
                <a:lnTo>
                  <a:pt x="342900" y="584200"/>
                </a:lnTo>
                <a:lnTo>
                  <a:pt x="342900" y="524933"/>
                </a:lnTo>
                <a:lnTo>
                  <a:pt x="325966" y="524933"/>
                </a:lnTo>
                <a:lnTo>
                  <a:pt x="325966" y="393700"/>
                </a:lnTo>
                <a:lnTo>
                  <a:pt x="325966" y="393700"/>
                </a:lnTo>
                <a:lnTo>
                  <a:pt x="296333" y="393700"/>
                </a:lnTo>
                <a:lnTo>
                  <a:pt x="296333" y="334433"/>
                </a:lnTo>
                <a:lnTo>
                  <a:pt x="211666" y="334433"/>
                </a:lnTo>
                <a:lnTo>
                  <a:pt x="211666" y="266700"/>
                </a:lnTo>
                <a:lnTo>
                  <a:pt x="211666" y="203200"/>
                </a:lnTo>
                <a:lnTo>
                  <a:pt x="152400" y="203200"/>
                </a:lnTo>
                <a:lnTo>
                  <a:pt x="152400" y="122766"/>
                </a:lnTo>
                <a:lnTo>
                  <a:pt x="114300" y="122766"/>
                </a:lnTo>
                <a:lnTo>
                  <a:pt x="114300" y="63500"/>
                </a:lnTo>
                <a:lnTo>
                  <a:pt x="114300" y="0"/>
                </a:lnTo>
                <a:lnTo>
                  <a:pt x="0" y="0"/>
                </a:lnTo>
              </a:path>
            </a:pathLst>
          </a:custGeom>
          <a:noFill/>
          <a:ln w="28575">
            <a:solidFill>
              <a:schemeClr val="tx2">
                <a:lumMod val="50000"/>
              </a:schemeClr>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1036" name="Freeform: Shape 1035">
            <a:extLst>
              <a:ext uri="{FF2B5EF4-FFF2-40B4-BE49-F238E27FC236}">
                <a16:creationId xmlns:a16="http://schemas.microsoft.com/office/drawing/2014/main" id="{18FA5997-9A3E-48A0-8FAD-03F47394C410}"/>
              </a:ext>
            </a:extLst>
          </p:cNvPr>
          <p:cNvSpPr/>
          <p:nvPr/>
        </p:nvSpPr>
        <p:spPr bwMode="auto">
          <a:xfrm>
            <a:off x="6900333" y="2126181"/>
            <a:ext cx="4360334" cy="1862667"/>
          </a:xfrm>
          <a:custGeom>
            <a:avLst/>
            <a:gdLst>
              <a:gd name="connsiteX0" fmla="*/ 4360334 w 4360334"/>
              <a:gd name="connsiteY0" fmla="*/ 1862667 h 1862667"/>
              <a:gd name="connsiteX1" fmla="*/ 4169834 w 4360334"/>
              <a:gd name="connsiteY1" fmla="*/ 1862667 h 1862667"/>
              <a:gd name="connsiteX2" fmla="*/ 4169834 w 4360334"/>
              <a:gd name="connsiteY2" fmla="*/ 1528234 h 1862667"/>
              <a:gd name="connsiteX3" fmla="*/ 3293534 w 4360334"/>
              <a:gd name="connsiteY3" fmla="*/ 1528234 h 1862667"/>
              <a:gd name="connsiteX4" fmla="*/ 3293534 w 4360334"/>
              <a:gd name="connsiteY4" fmla="*/ 1392767 h 1862667"/>
              <a:gd name="connsiteX5" fmla="*/ 3048000 w 4360334"/>
              <a:gd name="connsiteY5" fmla="*/ 1392767 h 1862667"/>
              <a:gd name="connsiteX6" fmla="*/ 3048000 w 4360334"/>
              <a:gd name="connsiteY6" fmla="*/ 1299634 h 1862667"/>
              <a:gd name="connsiteX7" fmla="*/ 2222500 w 4360334"/>
              <a:gd name="connsiteY7" fmla="*/ 1299634 h 1862667"/>
              <a:gd name="connsiteX8" fmla="*/ 2222500 w 4360334"/>
              <a:gd name="connsiteY8" fmla="*/ 1219200 h 1862667"/>
              <a:gd name="connsiteX9" fmla="*/ 2023534 w 4360334"/>
              <a:gd name="connsiteY9" fmla="*/ 1219200 h 1862667"/>
              <a:gd name="connsiteX10" fmla="*/ 2023534 w 4360334"/>
              <a:gd name="connsiteY10" fmla="*/ 1147234 h 1862667"/>
              <a:gd name="connsiteX11" fmla="*/ 1875367 w 4360334"/>
              <a:gd name="connsiteY11" fmla="*/ 1147234 h 1862667"/>
              <a:gd name="connsiteX12" fmla="*/ 1875367 w 4360334"/>
              <a:gd name="connsiteY12" fmla="*/ 1075267 h 1862667"/>
              <a:gd name="connsiteX13" fmla="*/ 1858434 w 4360334"/>
              <a:gd name="connsiteY13" fmla="*/ 1075267 h 1862667"/>
              <a:gd name="connsiteX14" fmla="*/ 1858434 w 4360334"/>
              <a:gd name="connsiteY14" fmla="*/ 977900 h 1862667"/>
              <a:gd name="connsiteX15" fmla="*/ 1629834 w 4360334"/>
              <a:gd name="connsiteY15" fmla="*/ 977900 h 1862667"/>
              <a:gd name="connsiteX16" fmla="*/ 1629834 w 4360334"/>
              <a:gd name="connsiteY16" fmla="*/ 897467 h 1862667"/>
              <a:gd name="connsiteX17" fmla="*/ 1574800 w 4360334"/>
              <a:gd name="connsiteY17" fmla="*/ 897467 h 1862667"/>
              <a:gd name="connsiteX18" fmla="*/ 1574800 w 4360334"/>
              <a:gd name="connsiteY18" fmla="*/ 833967 h 1862667"/>
              <a:gd name="connsiteX19" fmla="*/ 1227667 w 4360334"/>
              <a:gd name="connsiteY19" fmla="*/ 833967 h 1862667"/>
              <a:gd name="connsiteX20" fmla="*/ 1227667 w 4360334"/>
              <a:gd name="connsiteY20" fmla="*/ 736600 h 1862667"/>
              <a:gd name="connsiteX21" fmla="*/ 1176867 w 4360334"/>
              <a:gd name="connsiteY21" fmla="*/ 736600 h 1862667"/>
              <a:gd name="connsiteX22" fmla="*/ 1176867 w 4360334"/>
              <a:gd name="connsiteY22" fmla="*/ 651934 h 1862667"/>
              <a:gd name="connsiteX23" fmla="*/ 1147234 w 4360334"/>
              <a:gd name="connsiteY23" fmla="*/ 651934 h 1862667"/>
              <a:gd name="connsiteX24" fmla="*/ 1147234 w 4360334"/>
              <a:gd name="connsiteY24" fmla="*/ 579967 h 1862667"/>
              <a:gd name="connsiteX25" fmla="*/ 1049867 w 4360334"/>
              <a:gd name="connsiteY25" fmla="*/ 579967 h 1862667"/>
              <a:gd name="connsiteX26" fmla="*/ 1049867 w 4360334"/>
              <a:gd name="connsiteY26" fmla="*/ 491067 h 1862667"/>
              <a:gd name="connsiteX27" fmla="*/ 952500 w 4360334"/>
              <a:gd name="connsiteY27" fmla="*/ 491067 h 1862667"/>
              <a:gd name="connsiteX28" fmla="*/ 952500 w 4360334"/>
              <a:gd name="connsiteY28" fmla="*/ 431800 h 1862667"/>
              <a:gd name="connsiteX29" fmla="*/ 901700 w 4360334"/>
              <a:gd name="connsiteY29" fmla="*/ 431800 h 1862667"/>
              <a:gd name="connsiteX30" fmla="*/ 901700 w 4360334"/>
              <a:gd name="connsiteY30" fmla="*/ 342900 h 1862667"/>
              <a:gd name="connsiteX31" fmla="*/ 749300 w 4360334"/>
              <a:gd name="connsiteY31" fmla="*/ 342900 h 1862667"/>
              <a:gd name="connsiteX32" fmla="*/ 749300 w 4360334"/>
              <a:gd name="connsiteY32" fmla="*/ 249767 h 1862667"/>
              <a:gd name="connsiteX33" fmla="*/ 520700 w 4360334"/>
              <a:gd name="connsiteY33" fmla="*/ 249767 h 1862667"/>
              <a:gd name="connsiteX34" fmla="*/ 520700 w 4360334"/>
              <a:gd name="connsiteY34" fmla="*/ 173567 h 1862667"/>
              <a:gd name="connsiteX35" fmla="*/ 313267 w 4360334"/>
              <a:gd name="connsiteY35" fmla="*/ 173567 h 1862667"/>
              <a:gd name="connsiteX36" fmla="*/ 313267 w 4360334"/>
              <a:gd name="connsiteY36" fmla="*/ 101600 h 1862667"/>
              <a:gd name="connsiteX37" fmla="*/ 266700 w 4360334"/>
              <a:gd name="connsiteY37" fmla="*/ 101600 h 1862667"/>
              <a:gd name="connsiteX38" fmla="*/ 266700 w 4360334"/>
              <a:gd name="connsiteY38" fmla="*/ 0 h 1862667"/>
              <a:gd name="connsiteX39" fmla="*/ 0 w 4360334"/>
              <a:gd name="connsiteY39" fmla="*/ 0 h 1862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4360334" h="1862667">
                <a:moveTo>
                  <a:pt x="4360334" y="1862667"/>
                </a:moveTo>
                <a:lnTo>
                  <a:pt x="4169834" y="1862667"/>
                </a:lnTo>
                <a:lnTo>
                  <a:pt x="4169834" y="1528234"/>
                </a:lnTo>
                <a:lnTo>
                  <a:pt x="3293534" y="1528234"/>
                </a:lnTo>
                <a:lnTo>
                  <a:pt x="3293534" y="1392767"/>
                </a:lnTo>
                <a:lnTo>
                  <a:pt x="3048000" y="1392767"/>
                </a:lnTo>
                <a:lnTo>
                  <a:pt x="3048000" y="1299634"/>
                </a:lnTo>
                <a:lnTo>
                  <a:pt x="2222500" y="1299634"/>
                </a:lnTo>
                <a:lnTo>
                  <a:pt x="2222500" y="1219200"/>
                </a:lnTo>
                <a:lnTo>
                  <a:pt x="2023534" y="1219200"/>
                </a:lnTo>
                <a:lnTo>
                  <a:pt x="2023534" y="1147234"/>
                </a:lnTo>
                <a:lnTo>
                  <a:pt x="1875367" y="1147234"/>
                </a:lnTo>
                <a:lnTo>
                  <a:pt x="1875367" y="1075267"/>
                </a:lnTo>
                <a:lnTo>
                  <a:pt x="1858434" y="1075267"/>
                </a:lnTo>
                <a:lnTo>
                  <a:pt x="1858434" y="977900"/>
                </a:lnTo>
                <a:lnTo>
                  <a:pt x="1629834" y="977900"/>
                </a:lnTo>
                <a:lnTo>
                  <a:pt x="1629834" y="897467"/>
                </a:lnTo>
                <a:lnTo>
                  <a:pt x="1574800" y="897467"/>
                </a:lnTo>
                <a:lnTo>
                  <a:pt x="1574800" y="833967"/>
                </a:lnTo>
                <a:lnTo>
                  <a:pt x="1227667" y="833967"/>
                </a:lnTo>
                <a:lnTo>
                  <a:pt x="1227667" y="736600"/>
                </a:lnTo>
                <a:lnTo>
                  <a:pt x="1176867" y="736600"/>
                </a:lnTo>
                <a:lnTo>
                  <a:pt x="1176867" y="651934"/>
                </a:lnTo>
                <a:lnTo>
                  <a:pt x="1147234" y="651934"/>
                </a:lnTo>
                <a:lnTo>
                  <a:pt x="1147234" y="579967"/>
                </a:lnTo>
                <a:lnTo>
                  <a:pt x="1049867" y="579967"/>
                </a:lnTo>
                <a:lnTo>
                  <a:pt x="1049867" y="491067"/>
                </a:lnTo>
                <a:lnTo>
                  <a:pt x="952500" y="491067"/>
                </a:lnTo>
                <a:lnTo>
                  <a:pt x="952500" y="431800"/>
                </a:lnTo>
                <a:lnTo>
                  <a:pt x="901700" y="431800"/>
                </a:lnTo>
                <a:lnTo>
                  <a:pt x="901700" y="342900"/>
                </a:lnTo>
                <a:lnTo>
                  <a:pt x="749300" y="342900"/>
                </a:lnTo>
                <a:lnTo>
                  <a:pt x="749300" y="249767"/>
                </a:lnTo>
                <a:lnTo>
                  <a:pt x="520700" y="249767"/>
                </a:lnTo>
                <a:lnTo>
                  <a:pt x="520700" y="173567"/>
                </a:lnTo>
                <a:lnTo>
                  <a:pt x="313267" y="173567"/>
                </a:lnTo>
                <a:lnTo>
                  <a:pt x="313267" y="101600"/>
                </a:lnTo>
                <a:lnTo>
                  <a:pt x="266700" y="101600"/>
                </a:lnTo>
                <a:lnTo>
                  <a:pt x="266700" y="0"/>
                </a:lnTo>
                <a:lnTo>
                  <a:pt x="0" y="0"/>
                </a:lnTo>
              </a:path>
            </a:pathLst>
          </a:custGeom>
          <a:noFill/>
          <a:ln w="28575">
            <a:solidFill>
              <a:schemeClr val="accent6"/>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grpSp>
        <p:nvGrpSpPr>
          <p:cNvPr id="414" name="Group 413">
            <a:extLst>
              <a:ext uri="{FF2B5EF4-FFF2-40B4-BE49-F238E27FC236}">
                <a16:creationId xmlns:a16="http://schemas.microsoft.com/office/drawing/2014/main" id="{6C32C5DD-BA3E-4160-8EBB-F826643D7CE7}"/>
              </a:ext>
            </a:extLst>
          </p:cNvPr>
          <p:cNvGrpSpPr/>
          <p:nvPr/>
        </p:nvGrpSpPr>
        <p:grpSpPr>
          <a:xfrm>
            <a:off x="11225120" y="2552288"/>
            <a:ext cx="147295" cy="146433"/>
            <a:chOff x="2985833" y="2914650"/>
            <a:chExt cx="147295" cy="146433"/>
          </a:xfrm>
        </p:grpSpPr>
        <p:cxnSp>
          <p:nvCxnSpPr>
            <p:cNvPr id="415" name="Straight Connector 414">
              <a:extLst>
                <a:ext uri="{FF2B5EF4-FFF2-40B4-BE49-F238E27FC236}">
                  <a16:creationId xmlns:a16="http://schemas.microsoft.com/office/drawing/2014/main" id="{F78B75A6-C01C-4B21-BD89-70788290BBC5}"/>
                </a:ext>
              </a:extLst>
            </p:cNvPr>
            <p:cNvCxnSpPr>
              <a:cxnSpLocks/>
            </p:cNvCxnSpPr>
            <p:nvPr/>
          </p:nvCxnSpPr>
          <p:spPr bwMode="auto">
            <a:xfrm>
              <a:off x="3059480" y="2914650"/>
              <a:ext cx="0" cy="146433"/>
            </a:xfrm>
            <a:prstGeom prst="line">
              <a:avLst/>
            </a:prstGeom>
            <a:noFill/>
            <a:ln w="28575" cap="flat" cmpd="sng" algn="ctr">
              <a:solidFill>
                <a:schemeClr val="accent4"/>
              </a:solidFill>
              <a:prstDash val="solid"/>
              <a:round/>
              <a:headEnd type="none" w="med" len="med"/>
              <a:tailEnd type="none" w="med" len="med"/>
            </a:ln>
            <a:effectLst/>
          </p:spPr>
        </p:cxnSp>
        <p:cxnSp>
          <p:nvCxnSpPr>
            <p:cNvPr id="416" name="Straight Connector 415">
              <a:extLst>
                <a:ext uri="{FF2B5EF4-FFF2-40B4-BE49-F238E27FC236}">
                  <a16:creationId xmlns:a16="http://schemas.microsoft.com/office/drawing/2014/main" id="{9929307E-A89B-4555-90E4-59AA58970D03}"/>
                </a:ext>
              </a:extLst>
            </p:cNvPr>
            <p:cNvCxnSpPr>
              <a:cxnSpLocks/>
            </p:cNvCxnSpPr>
            <p:nvPr/>
          </p:nvCxnSpPr>
          <p:spPr bwMode="auto">
            <a:xfrm>
              <a:off x="2985833" y="2987866"/>
              <a:ext cx="147295" cy="0"/>
            </a:xfrm>
            <a:prstGeom prst="line">
              <a:avLst/>
            </a:prstGeom>
            <a:noFill/>
            <a:ln w="28575" cap="flat" cmpd="sng" algn="ctr">
              <a:solidFill>
                <a:schemeClr val="accent4"/>
              </a:solidFill>
              <a:prstDash val="solid"/>
              <a:round/>
              <a:headEnd type="none" w="med" len="med"/>
              <a:tailEnd type="none" w="med" len="med"/>
            </a:ln>
            <a:effectLst/>
          </p:spPr>
        </p:cxnSp>
      </p:grpSp>
      <p:grpSp>
        <p:nvGrpSpPr>
          <p:cNvPr id="417" name="Group 416">
            <a:extLst>
              <a:ext uri="{FF2B5EF4-FFF2-40B4-BE49-F238E27FC236}">
                <a16:creationId xmlns:a16="http://schemas.microsoft.com/office/drawing/2014/main" id="{6C52234F-9EDA-4FE2-A1A8-88A9B794F9FB}"/>
              </a:ext>
            </a:extLst>
          </p:cNvPr>
          <p:cNvGrpSpPr/>
          <p:nvPr/>
        </p:nvGrpSpPr>
        <p:grpSpPr>
          <a:xfrm>
            <a:off x="11148371" y="2545519"/>
            <a:ext cx="147295" cy="146433"/>
            <a:chOff x="2985833" y="2914650"/>
            <a:chExt cx="147295" cy="146433"/>
          </a:xfrm>
        </p:grpSpPr>
        <p:cxnSp>
          <p:nvCxnSpPr>
            <p:cNvPr id="418" name="Straight Connector 417">
              <a:extLst>
                <a:ext uri="{FF2B5EF4-FFF2-40B4-BE49-F238E27FC236}">
                  <a16:creationId xmlns:a16="http://schemas.microsoft.com/office/drawing/2014/main" id="{BB5B9C3F-EFD8-4077-94C9-4131A5B956A0}"/>
                </a:ext>
              </a:extLst>
            </p:cNvPr>
            <p:cNvCxnSpPr>
              <a:cxnSpLocks/>
            </p:cNvCxnSpPr>
            <p:nvPr/>
          </p:nvCxnSpPr>
          <p:spPr bwMode="auto">
            <a:xfrm>
              <a:off x="3059480" y="2914650"/>
              <a:ext cx="0" cy="146433"/>
            </a:xfrm>
            <a:prstGeom prst="line">
              <a:avLst/>
            </a:prstGeom>
            <a:noFill/>
            <a:ln w="28575" cap="flat" cmpd="sng" algn="ctr">
              <a:solidFill>
                <a:schemeClr val="accent4"/>
              </a:solidFill>
              <a:prstDash val="solid"/>
              <a:round/>
              <a:headEnd type="none" w="med" len="med"/>
              <a:tailEnd type="none" w="med" len="med"/>
            </a:ln>
            <a:effectLst/>
          </p:spPr>
        </p:cxnSp>
        <p:cxnSp>
          <p:nvCxnSpPr>
            <p:cNvPr id="419" name="Straight Connector 418">
              <a:extLst>
                <a:ext uri="{FF2B5EF4-FFF2-40B4-BE49-F238E27FC236}">
                  <a16:creationId xmlns:a16="http://schemas.microsoft.com/office/drawing/2014/main" id="{BD36AF78-07C3-4A33-B684-6546E4353017}"/>
                </a:ext>
              </a:extLst>
            </p:cNvPr>
            <p:cNvCxnSpPr>
              <a:cxnSpLocks/>
            </p:cNvCxnSpPr>
            <p:nvPr/>
          </p:nvCxnSpPr>
          <p:spPr bwMode="auto">
            <a:xfrm>
              <a:off x="2985833" y="2987866"/>
              <a:ext cx="147295" cy="0"/>
            </a:xfrm>
            <a:prstGeom prst="line">
              <a:avLst/>
            </a:prstGeom>
            <a:noFill/>
            <a:ln w="28575" cap="flat" cmpd="sng" algn="ctr">
              <a:solidFill>
                <a:schemeClr val="accent4"/>
              </a:solidFill>
              <a:prstDash val="solid"/>
              <a:round/>
              <a:headEnd type="none" w="med" len="med"/>
              <a:tailEnd type="none" w="med" len="med"/>
            </a:ln>
            <a:effectLst/>
          </p:spPr>
        </p:cxnSp>
      </p:grpSp>
      <p:grpSp>
        <p:nvGrpSpPr>
          <p:cNvPr id="420" name="Group 419">
            <a:extLst>
              <a:ext uri="{FF2B5EF4-FFF2-40B4-BE49-F238E27FC236}">
                <a16:creationId xmlns:a16="http://schemas.microsoft.com/office/drawing/2014/main" id="{699E447A-C93C-463E-8A89-EFE7AEF47425}"/>
              </a:ext>
            </a:extLst>
          </p:cNvPr>
          <p:cNvGrpSpPr/>
          <p:nvPr/>
        </p:nvGrpSpPr>
        <p:grpSpPr>
          <a:xfrm>
            <a:off x="11126870" y="2544119"/>
            <a:ext cx="147295" cy="146433"/>
            <a:chOff x="2985833" y="2914650"/>
            <a:chExt cx="147295" cy="146433"/>
          </a:xfrm>
        </p:grpSpPr>
        <p:cxnSp>
          <p:nvCxnSpPr>
            <p:cNvPr id="421" name="Straight Connector 420">
              <a:extLst>
                <a:ext uri="{FF2B5EF4-FFF2-40B4-BE49-F238E27FC236}">
                  <a16:creationId xmlns:a16="http://schemas.microsoft.com/office/drawing/2014/main" id="{C718CB32-B59F-4FF5-8F4B-9334D19E707E}"/>
                </a:ext>
              </a:extLst>
            </p:cNvPr>
            <p:cNvCxnSpPr>
              <a:cxnSpLocks/>
            </p:cNvCxnSpPr>
            <p:nvPr/>
          </p:nvCxnSpPr>
          <p:spPr bwMode="auto">
            <a:xfrm>
              <a:off x="3059480" y="2914650"/>
              <a:ext cx="0" cy="146433"/>
            </a:xfrm>
            <a:prstGeom prst="line">
              <a:avLst/>
            </a:prstGeom>
            <a:noFill/>
            <a:ln w="28575" cap="flat" cmpd="sng" algn="ctr">
              <a:solidFill>
                <a:schemeClr val="accent4"/>
              </a:solidFill>
              <a:prstDash val="solid"/>
              <a:round/>
              <a:headEnd type="none" w="med" len="med"/>
              <a:tailEnd type="none" w="med" len="med"/>
            </a:ln>
            <a:effectLst/>
          </p:spPr>
        </p:cxnSp>
        <p:cxnSp>
          <p:nvCxnSpPr>
            <p:cNvPr id="422" name="Straight Connector 421">
              <a:extLst>
                <a:ext uri="{FF2B5EF4-FFF2-40B4-BE49-F238E27FC236}">
                  <a16:creationId xmlns:a16="http://schemas.microsoft.com/office/drawing/2014/main" id="{797D7518-CC7B-437B-AFAE-532798670DC3}"/>
                </a:ext>
              </a:extLst>
            </p:cNvPr>
            <p:cNvCxnSpPr>
              <a:cxnSpLocks/>
            </p:cNvCxnSpPr>
            <p:nvPr/>
          </p:nvCxnSpPr>
          <p:spPr bwMode="auto">
            <a:xfrm>
              <a:off x="2985833" y="2987866"/>
              <a:ext cx="147295" cy="0"/>
            </a:xfrm>
            <a:prstGeom prst="line">
              <a:avLst/>
            </a:prstGeom>
            <a:noFill/>
            <a:ln w="28575" cap="flat" cmpd="sng" algn="ctr">
              <a:solidFill>
                <a:schemeClr val="accent4"/>
              </a:solidFill>
              <a:prstDash val="solid"/>
              <a:round/>
              <a:headEnd type="none" w="med" len="med"/>
              <a:tailEnd type="none" w="med" len="med"/>
            </a:ln>
            <a:effectLst/>
          </p:spPr>
        </p:cxnSp>
      </p:grpSp>
      <p:grpSp>
        <p:nvGrpSpPr>
          <p:cNvPr id="423" name="Group 422">
            <a:extLst>
              <a:ext uri="{FF2B5EF4-FFF2-40B4-BE49-F238E27FC236}">
                <a16:creationId xmlns:a16="http://schemas.microsoft.com/office/drawing/2014/main" id="{A4E5EBC7-2BDF-471B-A921-5373464CF7FC}"/>
              </a:ext>
            </a:extLst>
          </p:cNvPr>
          <p:cNvGrpSpPr/>
          <p:nvPr/>
        </p:nvGrpSpPr>
        <p:grpSpPr>
          <a:xfrm>
            <a:off x="11079942" y="2548979"/>
            <a:ext cx="147295" cy="146433"/>
            <a:chOff x="2985833" y="2914650"/>
            <a:chExt cx="147295" cy="146433"/>
          </a:xfrm>
        </p:grpSpPr>
        <p:cxnSp>
          <p:nvCxnSpPr>
            <p:cNvPr id="424" name="Straight Connector 423">
              <a:extLst>
                <a:ext uri="{FF2B5EF4-FFF2-40B4-BE49-F238E27FC236}">
                  <a16:creationId xmlns:a16="http://schemas.microsoft.com/office/drawing/2014/main" id="{6238C983-D610-4C98-A941-CB64A1146ECF}"/>
                </a:ext>
              </a:extLst>
            </p:cNvPr>
            <p:cNvCxnSpPr>
              <a:cxnSpLocks/>
            </p:cNvCxnSpPr>
            <p:nvPr/>
          </p:nvCxnSpPr>
          <p:spPr bwMode="auto">
            <a:xfrm>
              <a:off x="3059480" y="2914650"/>
              <a:ext cx="0" cy="146433"/>
            </a:xfrm>
            <a:prstGeom prst="line">
              <a:avLst/>
            </a:prstGeom>
            <a:noFill/>
            <a:ln w="28575" cap="flat" cmpd="sng" algn="ctr">
              <a:solidFill>
                <a:schemeClr val="accent4"/>
              </a:solidFill>
              <a:prstDash val="solid"/>
              <a:round/>
              <a:headEnd type="none" w="med" len="med"/>
              <a:tailEnd type="none" w="med" len="med"/>
            </a:ln>
            <a:effectLst/>
          </p:spPr>
        </p:cxnSp>
        <p:cxnSp>
          <p:nvCxnSpPr>
            <p:cNvPr id="425" name="Straight Connector 424">
              <a:extLst>
                <a:ext uri="{FF2B5EF4-FFF2-40B4-BE49-F238E27FC236}">
                  <a16:creationId xmlns:a16="http://schemas.microsoft.com/office/drawing/2014/main" id="{50E0BC0E-21E3-4AC6-A058-2094F2FC66BD}"/>
                </a:ext>
              </a:extLst>
            </p:cNvPr>
            <p:cNvCxnSpPr>
              <a:cxnSpLocks/>
            </p:cNvCxnSpPr>
            <p:nvPr/>
          </p:nvCxnSpPr>
          <p:spPr bwMode="auto">
            <a:xfrm>
              <a:off x="2985833" y="2987866"/>
              <a:ext cx="147295" cy="0"/>
            </a:xfrm>
            <a:prstGeom prst="line">
              <a:avLst/>
            </a:prstGeom>
            <a:noFill/>
            <a:ln w="28575" cap="flat" cmpd="sng" algn="ctr">
              <a:solidFill>
                <a:schemeClr val="accent4"/>
              </a:solidFill>
              <a:prstDash val="solid"/>
              <a:round/>
              <a:headEnd type="none" w="med" len="med"/>
              <a:tailEnd type="none" w="med" len="med"/>
            </a:ln>
            <a:effectLst/>
          </p:spPr>
        </p:cxnSp>
      </p:grpSp>
      <p:grpSp>
        <p:nvGrpSpPr>
          <p:cNvPr id="426" name="Group 425">
            <a:extLst>
              <a:ext uri="{FF2B5EF4-FFF2-40B4-BE49-F238E27FC236}">
                <a16:creationId xmlns:a16="http://schemas.microsoft.com/office/drawing/2014/main" id="{A621639E-845E-48D2-A331-EADE8695D9C8}"/>
              </a:ext>
            </a:extLst>
          </p:cNvPr>
          <p:cNvGrpSpPr/>
          <p:nvPr/>
        </p:nvGrpSpPr>
        <p:grpSpPr>
          <a:xfrm>
            <a:off x="10984639" y="2549961"/>
            <a:ext cx="147295" cy="146433"/>
            <a:chOff x="2985833" y="2914650"/>
            <a:chExt cx="147295" cy="146433"/>
          </a:xfrm>
        </p:grpSpPr>
        <p:cxnSp>
          <p:nvCxnSpPr>
            <p:cNvPr id="427" name="Straight Connector 426">
              <a:extLst>
                <a:ext uri="{FF2B5EF4-FFF2-40B4-BE49-F238E27FC236}">
                  <a16:creationId xmlns:a16="http://schemas.microsoft.com/office/drawing/2014/main" id="{F85C1259-052E-4FF8-A25C-E0418B9E7E83}"/>
                </a:ext>
              </a:extLst>
            </p:cNvPr>
            <p:cNvCxnSpPr>
              <a:cxnSpLocks/>
            </p:cNvCxnSpPr>
            <p:nvPr/>
          </p:nvCxnSpPr>
          <p:spPr bwMode="auto">
            <a:xfrm>
              <a:off x="3059480" y="2914650"/>
              <a:ext cx="0" cy="146433"/>
            </a:xfrm>
            <a:prstGeom prst="line">
              <a:avLst/>
            </a:prstGeom>
            <a:noFill/>
            <a:ln w="28575" cap="flat" cmpd="sng" algn="ctr">
              <a:solidFill>
                <a:schemeClr val="accent4"/>
              </a:solidFill>
              <a:prstDash val="solid"/>
              <a:round/>
              <a:headEnd type="none" w="med" len="med"/>
              <a:tailEnd type="none" w="med" len="med"/>
            </a:ln>
            <a:effectLst/>
          </p:spPr>
        </p:cxnSp>
        <p:cxnSp>
          <p:nvCxnSpPr>
            <p:cNvPr id="428" name="Straight Connector 427">
              <a:extLst>
                <a:ext uri="{FF2B5EF4-FFF2-40B4-BE49-F238E27FC236}">
                  <a16:creationId xmlns:a16="http://schemas.microsoft.com/office/drawing/2014/main" id="{EFE8EBC8-5859-41A7-8602-E9369C070545}"/>
                </a:ext>
              </a:extLst>
            </p:cNvPr>
            <p:cNvCxnSpPr>
              <a:cxnSpLocks/>
            </p:cNvCxnSpPr>
            <p:nvPr/>
          </p:nvCxnSpPr>
          <p:spPr bwMode="auto">
            <a:xfrm>
              <a:off x="2985833" y="2987866"/>
              <a:ext cx="147295" cy="0"/>
            </a:xfrm>
            <a:prstGeom prst="line">
              <a:avLst/>
            </a:prstGeom>
            <a:noFill/>
            <a:ln w="28575" cap="flat" cmpd="sng" algn="ctr">
              <a:solidFill>
                <a:schemeClr val="accent4"/>
              </a:solidFill>
              <a:prstDash val="solid"/>
              <a:round/>
              <a:headEnd type="none" w="med" len="med"/>
              <a:tailEnd type="none" w="med" len="med"/>
            </a:ln>
            <a:effectLst/>
          </p:spPr>
        </p:cxnSp>
      </p:grpSp>
      <p:grpSp>
        <p:nvGrpSpPr>
          <p:cNvPr id="429" name="Group 428">
            <a:extLst>
              <a:ext uri="{FF2B5EF4-FFF2-40B4-BE49-F238E27FC236}">
                <a16:creationId xmlns:a16="http://schemas.microsoft.com/office/drawing/2014/main" id="{EB62A557-4198-4CB6-9847-690A4F244E07}"/>
              </a:ext>
            </a:extLst>
          </p:cNvPr>
          <p:cNvGrpSpPr/>
          <p:nvPr/>
        </p:nvGrpSpPr>
        <p:grpSpPr>
          <a:xfrm>
            <a:off x="10928439" y="2547844"/>
            <a:ext cx="147295" cy="146433"/>
            <a:chOff x="2985833" y="2914650"/>
            <a:chExt cx="147295" cy="146433"/>
          </a:xfrm>
        </p:grpSpPr>
        <p:cxnSp>
          <p:nvCxnSpPr>
            <p:cNvPr id="430" name="Straight Connector 429">
              <a:extLst>
                <a:ext uri="{FF2B5EF4-FFF2-40B4-BE49-F238E27FC236}">
                  <a16:creationId xmlns:a16="http://schemas.microsoft.com/office/drawing/2014/main" id="{C07D3382-DB79-4C9E-B595-6271F5FD293B}"/>
                </a:ext>
              </a:extLst>
            </p:cNvPr>
            <p:cNvCxnSpPr>
              <a:cxnSpLocks/>
            </p:cNvCxnSpPr>
            <p:nvPr/>
          </p:nvCxnSpPr>
          <p:spPr bwMode="auto">
            <a:xfrm>
              <a:off x="3059480" y="2914650"/>
              <a:ext cx="0" cy="146433"/>
            </a:xfrm>
            <a:prstGeom prst="line">
              <a:avLst/>
            </a:prstGeom>
            <a:noFill/>
            <a:ln w="28575" cap="flat" cmpd="sng" algn="ctr">
              <a:solidFill>
                <a:schemeClr val="accent4"/>
              </a:solidFill>
              <a:prstDash val="solid"/>
              <a:round/>
              <a:headEnd type="none" w="med" len="med"/>
              <a:tailEnd type="none" w="med" len="med"/>
            </a:ln>
            <a:effectLst/>
          </p:spPr>
        </p:cxnSp>
        <p:cxnSp>
          <p:nvCxnSpPr>
            <p:cNvPr id="431" name="Straight Connector 430">
              <a:extLst>
                <a:ext uri="{FF2B5EF4-FFF2-40B4-BE49-F238E27FC236}">
                  <a16:creationId xmlns:a16="http://schemas.microsoft.com/office/drawing/2014/main" id="{16CD3A16-4F04-403D-9514-A0C1A4D84ED6}"/>
                </a:ext>
              </a:extLst>
            </p:cNvPr>
            <p:cNvCxnSpPr>
              <a:cxnSpLocks/>
            </p:cNvCxnSpPr>
            <p:nvPr/>
          </p:nvCxnSpPr>
          <p:spPr bwMode="auto">
            <a:xfrm>
              <a:off x="2985833" y="2987866"/>
              <a:ext cx="147295" cy="0"/>
            </a:xfrm>
            <a:prstGeom prst="line">
              <a:avLst/>
            </a:prstGeom>
            <a:noFill/>
            <a:ln w="28575" cap="flat" cmpd="sng" algn="ctr">
              <a:solidFill>
                <a:schemeClr val="accent4"/>
              </a:solidFill>
              <a:prstDash val="solid"/>
              <a:round/>
              <a:headEnd type="none" w="med" len="med"/>
              <a:tailEnd type="none" w="med" len="med"/>
            </a:ln>
            <a:effectLst/>
          </p:spPr>
        </p:cxnSp>
      </p:grpSp>
      <p:grpSp>
        <p:nvGrpSpPr>
          <p:cNvPr id="432" name="Group 431">
            <a:extLst>
              <a:ext uri="{FF2B5EF4-FFF2-40B4-BE49-F238E27FC236}">
                <a16:creationId xmlns:a16="http://schemas.microsoft.com/office/drawing/2014/main" id="{161463F4-84D1-41E9-901E-C9BFE4DCA977}"/>
              </a:ext>
            </a:extLst>
          </p:cNvPr>
          <p:cNvGrpSpPr/>
          <p:nvPr/>
        </p:nvGrpSpPr>
        <p:grpSpPr>
          <a:xfrm>
            <a:off x="10900163" y="2549066"/>
            <a:ext cx="147295" cy="146433"/>
            <a:chOff x="2985833" y="2914650"/>
            <a:chExt cx="147295" cy="146433"/>
          </a:xfrm>
        </p:grpSpPr>
        <p:cxnSp>
          <p:nvCxnSpPr>
            <p:cNvPr id="433" name="Straight Connector 432">
              <a:extLst>
                <a:ext uri="{FF2B5EF4-FFF2-40B4-BE49-F238E27FC236}">
                  <a16:creationId xmlns:a16="http://schemas.microsoft.com/office/drawing/2014/main" id="{B8B8418F-00CF-4066-AD44-347718290991}"/>
                </a:ext>
              </a:extLst>
            </p:cNvPr>
            <p:cNvCxnSpPr>
              <a:cxnSpLocks/>
            </p:cNvCxnSpPr>
            <p:nvPr/>
          </p:nvCxnSpPr>
          <p:spPr bwMode="auto">
            <a:xfrm>
              <a:off x="3059480" y="2914650"/>
              <a:ext cx="0" cy="146433"/>
            </a:xfrm>
            <a:prstGeom prst="line">
              <a:avLst/>
            </a:prstGeom>
            <a:noFill/>
            <a:ln w="28575" cap="flat" cmpd="sng" algn="ctr">
              <a:solidFill>
                <a:schemeClr val="accent4"/>
              </a:solidFill>
              <a:prstDash val="solid"/>
              <a:round/>
              <a:headEnd type="none" w="med" len="med"/>
              <a:tailEnd type="none" w="med" len="med"/>
            </a:ln>
            <a:effectLst/>
          </p:spPr>
        </p:cxnSp>
        <p:cxnSp>
          <p:nvCxnSpPr>
            <p:cNvPr id="434" name="Straight Connector 433">
              <a:extLst>
                <a:ext uri="{FF2B5EF4-FFF2-40B4-BE49-F238E27FC236}">
                  <a16:creationId xmlns:a16="http://schemas.microsoft.com/office/drawing/2014/main" id="{00E7D332-9D4A-4B27-BA2B-583E54525512}"/>
                </a:ext>
              </a:extLst>
            </p:cNvPr>
            <p:cNvCxnSpPr>
              <a:cxnSpLocks/>
            </p:cNvCxnSpPr>
            <p:nvPr/>
          </p:nvCxnSpPr>
          <p:spPr bwMode="auto">
            <a:xfrm>
              <a:off x="2985833" y="2987866"/>
              <a:ext cx="147295" cy="0"/>
            </a:xfrm>
            <a:prstGeom prst="line">
              <a:avLst/>
            </a:prstGeom>
            <a:noFill/>
            <a:ln w="28575" cap="flat" cmpd="sng" algn="ctr">
              <a:solidFill>
                <a:schemeClr val="accent4"/>
              </a:solidFill>
              <a:prstDash val="solid"/>
              <a:round/>
              <a:headEnd type="none" w="med" len="med"/>
              <a:tailEnd type="none" w="med" len="med"/>
            </a:ln>
            <a:effectLst/>
          </p:spPr>
        </p:cxnSp>
      </p:grpSp>
      <p:grpSp>
        <p:nvGrpSpPr>
          <p:cNvPr id="435" name="Group 434">
            <a:extLst>
              <a:ext uri="{FF2B5EF4-FFF2-40B4-BE49-F238E27FC236}">
                <a16:creationId xmlns:a16="http://schemas.microsoft.com/office/drawing/2014/main" id="{426F728E-F31F-48CB-AF75-18594C2FFFBA}"/>
              </a:ext>
            </a:extLst>
          </p:cNvPr>
          <p:cNvGrpSpPr/>
          <p:nvPr/>
        </p:nvGrpSpPr>
        <p:grpSpPr>
          <a:xfrm>
            <a:off x="10783632" y="2555156"/>
            <a:ext cx="147295" cy="146433"/>
            <a:chOff x="2985833" y="2914650"/>
            <a:chExt cx="147295" cy="146433"/>
          </a:xfrm>
        </p:grpSpPr>
        <p:cxnSp>
          <p:nvCxnSpPr>
            <p:cNvPr id="436" name="Straight Connector 435">
              <a:extLst>
                <a:ext uri="{FF2B5EF4-FFF2-40B4-BE49-F238E27FC236}">
                  <a16:creationId xmlns:a16="http://schemas.microsoft.com/office/drawing/2014/main" id="{D58B3818-C38B-4CA4-BB10-D30288975CAD}"/>
                </a:ext>
              </a:extLst>
            </p:cNvPr>
            <p:cNvCxnSpPr>
              <a:cxnSpLocks/>
            </p:cNvCxnSpPr>
            <p:nvPr/>
          </p:nvCxnSpPr>
          <p:spPr bwMode="auto">
            <a:xfrm>
              <a:off x="3059480" y="2914650"/>
              <a:ext cx="0" cy="146433"/>
            </a:xfrm>
            <a:prstGeom prst="line">
              <a:avLst/>
            </a:prstGeom>
            <a:noFill/>
            <a:ln w="28575" cap="flat" cmpd="sng" algn="ctr">
              <a:solidFill>
                <a:schemeClr val="accent4"/>
              </a:solidFill>
              <a:prstDash val="solid"/>
              <a:round/>
              <a:headEnd type="none" w="med" len="med"/>
              <a:tailEnd type="none" w="med" len="med"/>
            </a:ln>
            <a:effectLst/>
          </p:spPr>
        </p:cxnSp>
        <p:cxnSp>
          <p:nvCxnSpPr>
            <p:cNvPr id="437" name="Straight Connector 436">
              <a:extLst>
                <a:ext uri="{FF2B5EF4-FFF2-40B4-BE49-F238E27FC236}">
                  <a16:creationId xmlns:a16="http://schemas.microsoft.com/office/drawing/2014/main" id="{E8EE34A9-52D5-4D06-80FF-8B0172DC18E1}"/>
                </a:ext>
              </a:extLst>
            </p:cNvPr>
            <p:cNvCxnSpPr>
              <a:cxnSpLocks/>
            </p:cNvCxnSpPr>
            <p:nvPr/>
          </p:nvCxnSpPr>
          <p:spPr bwMode="auto">
            <a:xfrm>
              <a:off x="2985833" y="2987866"/>
              <a:ext cx="147295" cy="0"/>
            </a:xfrm>
            <a:prstGeom prst="line">
              <a:avLst/>
            </a:prstGeom>
            <a:noFill/>
            <a:ln w="28575" cap="flat" cmpd="sng" algn="ctr">
              <a:solidFill>
                <a:schemeClr val="accent4"/>
              </a:solidFill>
              <a:prstDash val="solid"/>
              <a:round/>
              <a:headEnd type="none" w="med" len="med"/>
              <a:tailEnd type="none" w="med" len="med"/>
            </a:ln>
            <a:effectLst/>
          </p:spPr>
        </p:cxnSp>
      </p:grpSp>
      <p:grpSp>
        <p:nvGrpSpPr>
          <p:cNvPr id="438" name="Group 437">
            <a:extLst>
              <a:ext uri="{FF2B5EF4-FFF2-40B4-BE49-F238E27FC236}">
                <a16:creationId xmlns:a16="http://schemas.microsoft.com/office/drawing/2014/main" id="{C80AB223-20C4-4AAE-AEF1-E61B74672467}"/>
              </a:ext>
            </a:extLst>
          </p:cNvPr>
          <p:cNvGrpSpPr/>
          <p:nvPr/>
        </p:nvGrpSpPr>
        <p:grpSpPr>
          <a:xfrm>
            <a:off x="10743656" y="2552288"/>
            <a:ext cx="147295" cy="146433"/>
            <a:chOff x="2985833" y="2914650"/>
            <a:chExt cx="147295" cy="146433"/>
          </a:xfrm>
        </p:grpSpPr>
        <p:cxnSp>
          <p:nvCxnSpPr>
            <p:cNvPr id="439" name="Straight Connector 438">
              <a:extLst>
                <a:ext uri="{FF2B5EF4-FFF2-40B4-BE49-F238E27FC236}">
                  <a16:creationId xmlns:a16="http://schemas.microsoft.com/office/drawing/2014/main" id="{0E131736-5398-485C-A0DE-7F1039C094A0}"/>
                </a:ext>
              </a:extLst>
            </p:cNvPr>
            <p:cNvCxnSpPr>
              <a:cxnSpLocks/>
            </p:cNvCxnSpPr>
            <p:nvPr/>
          </p:nvCxnSpPr>
          <p:spPr bwMode="auto">
            <a:xfrm>
              <a:off x="3059480" y="2914650"/>
              <a:ext cx="0" cy="146433"/>
            </a:xfrm>
            <a:prstGeom prst="line">
              <a:avLst/>
            </a:prstGeom>
            <a:noFill/>
            <a:ln w="28575" cap="flat" cmpd="sng" algn="ctr">
              <a:solidFill>
                <a:schemeClr val="accent4"/>
              </a:solidFill>
              <a:prstDash val="solid"/>
              <a:round/>
              <a:headEnd type="none" w="med" len="med"/>
              <a:tailEnd type="none" w="med" len="med"/>
            </a:ln>
            <a:effectLst/>
          </p:spPr>
        </p:cxnSp>
        <p:cxnSp>
          <p:nvCxnSpPr>
            <p:cNvPr id="440" name="Straight Connector 439">
              <a:extLst>
                <a:ext uri="{FF2B5EF4-FFF2-40B4-BE49-F238E27FC236}">
                  <a16:creationId xmlns:a16="http://schemas.microsoft.com/office/drawing/2014/main" id="{24CEF4C8-A87D-43F7-8F22-E681DBC83505}"/>
                </a:ext>
              </a:extLst>
            </p:cNvPr>
            <p:cNvCxnSpPr>
              <a:cxnSpLocks/>
            </p:cNvCxnSpPr>
            <p:nvPr/>
          </p:nvCxnSpPr>
          <p:spPr bwMode="auto">
            <a:xfrm>
              <a:off x="2985833" y="2987866"/>
              <a:ext cx="147295" cy="0"/>
            </a:xfrm>
            <a:prstGeom prst="line">
              <a:avLst/>
            </a:prstGeom>
            <a:noFill/>
            <a:ln w="28575" cap="flat" cmpd="sng" algn="ctr">
              <a:solidFill>
                <a:schemeClr val="accent4"/>
              </a:solidFill>
              <a:prstDash val="solid"/>
              <a:round/>
              <a:headEnd type="none" w="med" len="med"/>
              <a:tailEnd type="none" w="med" len="med"/>
            </a:ln>
            <a:effectLst/>
          </p:spPr>
        </p:cxnSp>
      </p:grpSp>
      <p:grpSp>
        <p:nvGrpSpPr>
          <p:cNvPr id="441" name="Group 440">
            <a:extLst>
              <a:ext uri="{FF2B5EF4-FFF2-40B4-BE49-F238E27FC236}">
                <a16:creationId xmlns:a16="http://schemas.microsoft.com/office/drawing/2014/main" id="{2E19A45B-8853-47D5-AD90-FAF37E685987}"/>
              </a:ext>
            </a:extLst>
          </p:cNvPr>
          <p:cNvGrpSpPr/>
          <p:nvPr/>
        </p:nvGrpSpPr>
        <p:grpSpPr>
          <a:xfrm>
            <a:off x="10698917" y="2554194"/>
            <a:ext cx="147295" cy="146433"/>
            <a:chOff x="2985833" y="2914650"/>
            <a:chExt cx="147295" cy="146433"/>
          </a:xfrm>
        </p:grpSpPr>
        <p:cxnSp>
          <p:nvCxnSpPr>
            <p:cNvPr id="442" name="Straight Connector 441">
              <a:extLst>
                <a:ext uri="{FF2B5EF4-FFF2-40B4-BE49-F238E27FC236}">
                  <a16:creationId xmlns:a16="http://schemas.microsoft.com/office/drawing/2014/main" id="{ECF10126-98B1-4420-ABA7-8762C2B2CCD1}"/>
                </a:ext>
              </a:extLst>
            </p:cNvPr>
            <p:cNvCxnSpPr>
              <a:cxnSpLocks/>
            </p:cNvCxnSpPr>
            <p:nvPr/>
          </p:nvCxnSpPr>
          <p:spPr bwMode="auto">
            <a:xfrm>
              <a:off x="3059480" y="2914650"/>
              <a:ext cx="0" cy="146433"/>
            </a:xfrm>
            <a:prstGeom prst="line">
              <a:avLst/>
            </a:prstGeom>
            <a:noFill/>
            <a:ln w="28575" cap="flat" cmpd="sng" algn="ctr">
              <a:solidFill>
                <a:schemeClr val="accent4"/>
              </a:solidFill>
              <a:prstDash val="solid"/>
              <a:round/>
              <a:headEnd type="none" w="med" len="med"/>
              <a:tailEnd type="none" w="med" len="med"/>
            </a:ln>
            <a:effectLst/>
          </p:spPr>
        </p:cxnSp>
        <p:cxnSp>
          <p:nvCxnSpPr>
            <p:cNvPr id="443" name="Straight Connector 442">
              <a:extLst>
                <a:ext uri="{FF2B5EF4-FFF2-40B4-BE49-F238E27FC236}">
                  <a16:creationId xmlns:a16="http://schemas.microsoft.com/office/drawing/2014/main" id="{A24398C9-2EEC-437D-AD2B-E686BFDF08B6}"/>
                </a:ext>
              </a:extLst>
            </p:cNvPr>
            <p:cNvCxnSpPr>
              <a:cxnSpLocks/>
            </p:cNvCxnSpPr>
            <p:nvPr/>
          </p:nvCxnSpPr>
          <p:spPr bwMode="auto">
            <a:xfrm>
              <a:off x="2985833" y="2987866"/>
              <a:ext cx="147295" cy="0"/>
            </a:xfrm>
            <a:prstGeom prst="line">
              <a:avLst/>
            </a:prstGeom>
            <a:noFill/>
            <a:ln w="28575" cap="flat" cmpd="sng" algn="ctr">
              <a:solidFill>
                <a:schemeClr val="accent4"/>
              </a:solidFill>
              <a:prstDash val="solid"/>
              <a:round/>
              <a:headEnd type="none" w="med" len="med"/>
              <a:tailEnd type="none" w="med" len="med"/>
            </a:ln>
            <a:effectLst/>
          </p:spPr>
        </p:cxnSp>
      </p:grpSp>
      <p:grpSp>
        <p:nvGrpSpPr>
          <p:cNvPr id="444" name="Group 443">
            <a:extLst>
              <a:ext uri="{FF2B5EF4-FFF2-40B4-BE49-F238E27FC236}">
                <a16:creationId xmlns:a16="http://schemas.microsoft.com/office/drawing/2014/main" id="{1B4F3A23-42B8-4D81-B98C-066927FE9514}"/>
              </a:ext>
            </a:extLst>
          </p:cNvPr>
          <p:cNvGrpSpPr/>
          <p:nvPr/>
        </p:nvGrpSpPr>
        <p:grpSpPr>
          <a:xfrm>
            <a:off x="10622977" y="2554828"/>
            <a:ext cx="147295" cy="146433"/>
            <a:chOff x="2985833" y="2914650"/>
            <a:chExt cx="147295" cy="146433"/>
          </a:xfrm>
        </p:grpSpPr>
        <p:cxnSp>
          <p:nvCxnSpPr>
            <p:cNvPr id="445" name="Straight Connector 444">
              <a:extLst>
                <a:ext uri="{FF2B5EF4-FFF2-40B4-BE49-F238E27FC236}">
                  <a16:creationId xmlns:a16="http://schemas.microsoft.com/office/drawing/2014/main" id="{6C5286A9-F612-4E25-97B4-E3C69539B6D8}"/>
                </a:ext>
              </a:extLst>
            </p:cNvPr>
            <p:cNvCxnSpPr>
              <a:cxnSpLocks/>
            </p:cNvCxnSpPr>
            <p:nvPr/>
          </p:nvCxnSpPr>
          <p:spPr bwMode="auto">
            <a:xfrm>
              <a:off x="3059480" y="2914650"/>
              <a:ext cx="0" cy="146433"/>
            </a:xfrm>
            <a:prstGeom prst="line">
              <a:avLst/>
            </a:prstGeom>
            <a:noFill/>
            <a:ln w="28575" cap="flat" cmpd="sng" algn="ctr">
              <a:solidFill>
                <a:schemeClr val="accent4"/>
              </a:solidFill>
              <a:prstDash val="solid"/>
              <a:round/>
              <a:headEnd type="none" w="med" len="med"/>
              <a:tailEnd type="none" w="med" len="med"/>
            </a:ln>
            <a:effectLst/>
          </p:spPr>
        </p:cxnSp>
        <p:cxnSp>
          <p:nvCxnSpPr>
            <p:cNvPr id="446" name="Straight Connector 445">
              <a:extLst>
                <a:ext uri="{FF2B5EF4-FFF2-40B4-BE49-F238E27FC236}">
                  <a16:creationId xmlns:a16="http://schemas.microsoft.com/office/drawing/2014/main" id="{E35FE32E-4C9A-4484-8C09-44E2ED232B98}"/>
                </a:ext>
              </a:extLst>
            </p:cNvPr>
            <p:cNvCxnSpPr>
              <a:cxnSpLocks/>
            </p:cNvCxnSpPr>
            <p:nvPr/>
          </p:nvCxnSpPr>
          <p:spPr bwMode="auto">
            <a:xfrm>
              <a:off x="2985833" y="2987866"/>
              <a:ext cx="147295" cy="0"/>
            </a:xfrm>
            <a:prstGeom prst="line">
              <a:avLst/>
            </a:prstGeom>
            <a:noFill/>
            <a:ln w="28575" cap="flat" cmpd="sng" algn="ctr">
              <a:solidFill>
                <a:schemeClr val="accent4"/>
              </a:solidFill>
              <a:prstDash val="solid"/>
              <a:round/>
              <a:headEnd type="none" w="med" len="med"/>
              <a:tailEnd type="none" w="med" len="med"/>
            </a:ln>
            <a:effectLst/>
          </p:spPr>
        </p:cxnSp>
      </p:grpSp>
      <p:grpSp>
        <p:nvGrpSpPr>
          <p:cNvPr id="447" name="Group 446">
            <a:extLst>
              <a:ext uri="{FF2B5EF4-FFF2-40B4-BE49-F238E27FC236}">
                <a16:creationId xmlns:a16="http://schemas.microsoft.com/office/drawing/2014/main" id="{59DC6D4E-1719-484E-BC22-BAC52FE14FD1}"/>
              </a:ext>
            </a:extLst>
          </p:cNvPr>
          <p:cNvGrpSpPr/>
          <p:nvPr/>
        </p:nvGrpSpPr>
        <p:grpSpPr>
          <a:xfrm>
            <a:off x="10550371" y="2541002"/>
            <a:ext cx="147295" cy="146433"/>
            <a:chOff x="2985833" y="2914650"/>
            <a:chExt cx="147295" cy="146433"/>
          </a:xfrm>
        </p:grpSpPr>
        <p:cxnSp>
          <p:nvCxnSpPr>
            <p:cNvPr id="448" name="Straight Connector 447">
              <a:extLst>
                <a:ext uri="{FF2B5EF4-FFF2-40B4-BE49-F238E27FC236}">
                  <a16:creationId xmlns:a16="http://schemas.microsoft.com/office/drawing/2014/main" id="{94C4AC81-70C6-4B47-8729-0ACA7C50DAA5}"/>
                </a:ext>
              </a:extLst>
            </p:cNvPr>
            <p:cNvCxnSpPr>
              <a:cxnSpLocks/>
            </p:cNvCxnSpPr>
            <p:nvPr/>
          </p:nvCxnSpPr>
          <p:spPr bwMode="auto">
            <a:xfrm>
              <a:off x="3059480" y="2914650"/>
              <a:ext cx="0" cy="146433"/>
            </a:xfrm>
            <a:prstGeom prst="line">
              <a:avLst/>
            </a:prstGeom>
            <a:noFill/>
            <a:ln w="28575" cap="flat" cmpd="sng" algn="ctr">
              <a:solidFill>
                <a:schemeClr val="accent4"/>
              </a:solidFill>
              <a:prstDash val="solid"/>
              <a:round/>
              <a:headEnd type="none" w="med" len="med"/>
              <a:tailEnd type="none" w="med" len="med"/>
            </a:ln>
            <a:effectLst/>
          </p:spPr>
        </p:cxnSp>
        <p:cxnSp>
          <p:nvCxnSpPr>
            <p:cNvPr id="449" name="Straight Connector 448">
              <a:extLst>
                <a:ext uri="{FF2B5EF4-FFF2-40B4-BE49-F238E27FC236}">
                  <a16:creationId xmlns:a16="http://schemas.microsoft.com/office/drawing/2014/main" id="{DD1EAC7E-90EC-480F-95D2-BDC3D2EC30E4}"/>
                </a:ext>
              </a:extLst>
            </p:cNvPr>
            <p:cNvCxnSpPr>
              <a:cxnSpLocks/>
            </p:cNvCxnSpPr>
            <p:nvPr/>
          </p:nvCxnSpPr>
          <p:spPr bwMode="auto">
            <a:xfrm>
              <a:off x="2985833" y="2987866"/>
              <a:ext cx="147295" cy="0"/>
            </a:xfrm>
            <a:prstGeom prst="line">
              <a:avLst/>
            </a:prstGeom>
            <a:noFill/>
            <a:ln w="28575" cap="flat" cmpd="sng" algn="ctr">
              <a:solidFill>
                <a:schemeClr val="accent4"/>
              </a:solidFill>
              <a:prstDash val="solid"/>
              <a:round/>
              <a:headEnd type="none" w="med" len="med"/>
              <a:tailEnd type="none" w="med" len="med"/>
            </a:ln>
            <a:effectLst/>
          </p:spPr>
        </p:cxnSp>
      </p:grpSp>
      <p:grpSp>
        <p:nvGrpSpPr>
          <p:cNvPr id="450" name="Group 449">
            <a:extLst>
              <a:ext uri="{FF2B5EF4-FFF2-40B4-BE49-F238E27FC236}">
                <a16:creationId xmlns:a16="http://schemas.microsoft.com/office/drawing/2014/main" id="{D33C1FC0-56DD-4DBD-B07D-720074DED44A}"/>
              </a:ext>
            </a:extLst>
          </p:cNvPr>
          <p:cNvGrpSpPr/>
          <p:nvPr/>
        </p:nvGrpSpPr>
        <p:grpSpPr>
          <a:xfrm>
            <a:off x="10508978" y="2542321"/>
            <a:ext cx="147295" cy="146433"/>
            <a:chOff x="2985833" y="2914650"/>
            <a:chExt cx="147295" cy="146433"/>
          </a:xfrm>
        </p:grpSpPr>
        <p:cxnSp>
          <p:nvCxnSpPr>
            <p:cNvPr id="451" name="Straight Connector 450">
              <a:extLst>
                <a:ext uri="{FF2B5EF4-FFF2-40B4-BE49-F238E27FC236}">
                  <a16:creationId xmlns:a16="http://schemas.microsoft.com/office/drawing/2014/main" id="{0A839E3B-09CA-47C9-B53D-77C930408939}"/>
                </a:ext>
              </a:extLst>
            </p:cNvPr>
            <p:cNvCxnSpPr>
              <a:cxnSpLocks/>
            </p:cNvCxnSpPr>
            <p:nvPr/>
          </p:nvCxnSpPr>
          <p:spPr bwMode="auto">
            <a:xfrm>
              <a:off x="3059480" y="2914650"/>
              <a:ext cx="0" cy="146433"/>
            </a:xfrm>
            <a:prstGeom prst="line">
              <a:avLst/>
            </a:prstGeom>
            <a:noFill/>
            <a:ln w="28575" cap="flat" cmpd="sng" algn="ctr">
              <a:solidFill>
                <a:schemeClr val="accent4"/>
              </a:solidFill>
              <a:prstDash val="solid"/>
              <a:round/>
              <a:headEnd type="none" w="med" len="med"/>
              <a:tailEnd type="none" w="med" len="med"/>
            </a:ln>
            <a:effectLst/>
          </p:spPr>
        </p:cxnSp>
        <p:cxnSp>
          <p:nvCxnSpPr>
            <p:cNvPr id="452" name="Straight Connector 451">
              <a:extLst>
                <a:ext uri="{FF2B5EF4-FFF2-40B4-BE49-F238E27FC236}">
                  <a16:creationId xmlns:a16="http://schemas.microsoft.com/office/drawing/2014/main" id="{A3D99D6A-8C55-4860-8C5D-3764265FC8EA}"/>
                </a:ext>
              </a:extLst>
            </p:cNvPr>
            <p:cNvCxnSpPr>
              <a:cxnSpLocks/>
            </p:cNvCxnSpPr>
            <p:nvPr/>
          </p:nvCxnSpPr>
          <p:spPr bwMode="auto">
            <a:xfrm>
              <a:off x="2985833" y="2987866"/>
              <a:ext cx="147295" cy="0"/>
            </a:xfrm>
            <a:prstGeom prst="line">
              <a:avLst/>
            </a:prstGeom>
            <a:noFill/>
            <a:ln w="28575" cap="flat" cmpd="sng" algn="ctr">
              <a:solidFill>
                <a:schemeClr val="accent4"/>
              </a:solidFill>
              <a:prstDash val="solid"/>
              <a:round/>
              <a:headEnd type="none" w="med" len="med"/>
              <a:tailEnd type="none" w="med" len="med"/>
            </a:ln>
            <a:effectLst/>
          </p:spPr>
        </p:cxnSp>
      </p:grpSp>
      <p:grpSp>
        <p:nvGrpSpPr>
          <p:cNvPr id="453" name="Group 452">
            <a:extLst>
              <a:ext uri="{FF2B5EF4-FFF2-40B4-BE49-F238E27FC236}">
                <a16:creationId xmlns:a16="http://schemas.microsoft.com/office/drawing/2014/main" id="{065693DD-4C7F-4D65-A1A6-4EDF04A4B8AA}"/>
              </a:ext>
            </a:extLst>
          </p:cNvPr>
          <p:cNvGrpSpPr/>
          <p:nvPr/>
        </p:nvGrpSpPr>
        <p:grpSpPr>
          <a:xfrm>
            <a:off x="10396880" y="2457419"/>
            <a:ext cx="147295" cy="146433"/>
            <a:chOff x="2985833" y="2914650"/>
            <a:chExt cx="147295" cy="146433"/>
          </a:xfrm>
        </p:grpSpPr>
        <p:cxnSp>
          <p:nvCxnSpPr>
            <p:cNvPr id="454" name="Straight Connector 453">
              <a:extLst>
                <a:ext uri="{FF2B5EF4-FFF2-40B4-BE49-F238E27FC236}">
                  <a16:creationId xmlns:a16="http://schemas.microsoft.com/office/drawing/2014/main" id="{5D15ABA3-3C0D-4BB1-8AFB-C87B6C5BF246}"/>
                </a:ext>
              </a:extLst>
            </p:cNvPr>
            <p:cNvCxnSpPr>
              <a:cxnSpLocks/>
            </p:cNvCxnSpPr>
            <p:nvPr/>
          </p:nvCxnSpPr>
          <p:spPr bwMode="auto">
            <a:xfrm>
              <a:off x="3059480" y="2914650"/>
              <a:ext cx="0" cy="146433"/>
            </a:xfrm>
            <a:prstGeom prst="line">
              <a:avLst/>
            </a:prstGeom>
            <a:noFill/>
            <a:ln w="28575" cap="flat" cmpd="sng" algn="ctr">
              <a:solidFill>
                <a:schemeClr val="accent4"/>
              </a:solidFill>
              <a:prstDash val="solid"/>
              <a:round/>
              <a:headEnd type="none" w="med" len="med"/>
              <a:tailEnd type="none" w="med" len="med"/>
            </a:ln>
            <a:effectLst/>
          </p:spPr>
        </p:cxnSp>
        <p:cxnSp>
          <p:nvCxnSpPr>
            <p:cNvPr id="455" name="Straight Connector 454">
              <a:extLst>
                <a:ext uri="{FF2B5EF4-FFF2-40B4-BE49-F238E27FC236}">
                  <a16:creationId xmlns:a16="http://schemas.microsoft.com/office/drawing/2014/main" id="{8FF48ECF-D643-484C-8FFB-DC16C99ACE01}"/>
                </a:ext>
              </a:extLst>
            </p:cNvPr>
            <p:cNvCxnSpPr>
              <a:cxnSpLocks/>
            </p:cNvCxnSpPr>
            <p:nvPr/>
          </p:nvCxnSpPr>
          <p:spPr bwMode="auto">
            <a:xfrm>
              <a:off x="2985833" y="2987866"/>
              <a:ext cx="147295" cy="0"/>
            </a:xfrm>
            <a:prstGeom prst="line">
              <a:avLst/>
            </a:prstGeom>
            <a:noFill/>
            <a:ln w="28575" cap="flat" cmpd="sng" algn="ctr">
              <a:solidFill>
                <a:schemeClr val="accent4"/>
              </a:solidFill>
              <a:prstDash val="solid"/>
              <a:round/>
              <a:headEnd type="none" w="med" len="med"/>
              <a:tailEnd type="none" w="med" len="med"/>
            </a:ln>
            <a:effectLst/>
          </p:spPr>
        </p:cxnSp>
      </p:grpSp>
      <p:grpSp>
        <p:nvGrpSpPr>
          <p:cNvPr id="456" name="Group 455">
            <a:extLst>
              <a:ext uri="{FF2B5EF4-FFF2-40B4-BE49-F238E27FC236}">
                <a16:creationId xmlns:a16="http://schemas.microsoft.com/office/drawing/2014/main" id="{CE09E86D-E64A-41F9-B135-DF8753EB3BB5}"/>
              </a:ext>
            </a:extLst>
          </p:cNvPr>
          <p:cNvGrpSpPr/>
          <p:nvPr/>
        </p:nvGrpSpPr>
        <p:grpSpPr>
          <a:xfrm>
            <a:off x="10350796" y="2459735"/>
            <a:ext cx="147295" cy="146433"/>
            <a:chOff x="2985833" y="2914650"/>
            <a:chExt cx="147295" cy="146433"/>
          </a:xfrm>
        </p:grpSpPr>
        <p:cxnSp>
          <p:nvCxnSpPr>
            <p:cNvPr id="457" name="Straight Connector 456">
              <a:extLst>
                <a:ext uri="{FF2B5EF4-FFF2-40B4-BE49-F238E27FC236}">
                  <a16:creationId xmlns:a16="http://schemas.microsoft.com/office/drawing/2014/main" id="{800078E1-2890-499D-8B18-F4A8E852E7DE}"/>
                </a:ext>
              </a:extLst>
            </p:cNvPr>
            <p:cNvCxnSpPr>
              <a:cxnSpLocks/>
            </p:cNvCxnSpPr>
            <p:nvPr/>
          </p:nvCxnSpPr>
          <p:spPr bwMode="auto">
            <a:xfrm>
              <a:off x="3059480" y="2914650"/>
              <a:ext cx="0" cy="146433"/>
            </a:xfrm>
            <a:prstGeom prst="line">
              <a:avLst/>
            </a:prstGeom>
            <a:noFill/>
            <a:ln w="28575" cap="flat" cmpd="sng" algn="ctr">
              <a:solidFill>
                <a:schemeClr val="accent4"/>
              </a:solidFill>
              <a:prstDash val="solid"/>
              <a:round/>
              <a:headEnd type="none" w="med" len="med"/>
              <a:tailEnd type="none" w="med" len="med"/>
            </a:ln>
            <a:effectLst/>
          </p:spPr>
        </p:cxnSp>
        <p:cxnSp>
          <p:nvCxnSpPr>
            <p:cNvPr id="458" name="Straight Connector 457">
              <a:extLst>
                <a:ext uri="{FF2B5EF4-FFF2-40B4-BE49-F238E27FC236}">
                  <a16:creationId xmlns:a16="http://schemas.microsoft.com/office/drawing/2014/main" id="{F66E4389-51E5-4C2C-A063-D3AF62DC9C32}"/>
                </a:ext>
              </a:extLst>
            </p:cNvPr>
            <p:cNvCxnSpPr>
              <a:cxnSpLocks/>
            </p:cNvCxnSpPr>
            <p:nvPr/>
          </p:nvCxnSpPr>
          <p:spPr bwMode="auto">
            <a:xfrm>
              <a:off x="2985833" y="2987866"/>
              <a:ext cx="147295" cy="0"/>
            </a:xfrm>
            <a:prstGeom prst="line">
              <a:avLst/>
            </a:prstGeom>
            <a:noFill/>
            <a:ln w="28575" cap="flat" cmpd="sng" algn="ctr">
              <a:solidFill>
                <a:schemeClr val="accent4"/>
              </a:solidFill>
              <a:prstDash val="solid"/>
              <a:round/>
              <a:headEnd type="none" w="med" len="med"/>
              <a:tailEnd type="none" w="med" len="med"/>
            </a:ln>
            <a:effectLst/>
          </p:spPr>
        </p:cxnSp>
      </p:grpSp>
      <p:grpSp>
        <p:nvGrpSpPr>
          <p:cNvPr id="459" name="Group 458">
            <a:extLst>
              <a:ext uri="{FF2B5EF4-FFF2-40B4-BE49-F238E27FC236}">
                <a16:creationId xmlns:a16="http://schemas.microsoft.com/office/drawing/2014/main" id="{D5CAB4D8-90D9-4C80-9079-E7530A683A4B}"/>
              </a:ext>
            </a:extLst>
          </p:cNvPr>
          <p:cNvGrpSpPr/>
          <p:nvPr/>
        </p:nvGrpSpPr>
        <p:grpSpPr>
          <a:xfrm>
            <a:off x="10327958" y="2461827"/>
            <a:ext cx="147295" cy="146433"/>
            <a:chOff x="2985833" y="2914650"/>
            <a:chExt cx="147295" cy="146433"/>
          </a:xfrm>
        </p:grpSpPr>
        <p:cxnSp>
          <p:nvCxnSpPr>
            <p:cNvPr id="460" name="Straight Connector 459">
              <a:extLst>
                <a:ext uri="{FF2B5EF4-FFF2-40B4-BE49-F238E27FC236}">
                  <a16:creationId xmlns:a16="http://schemas.microsoft.com/office/drawing/2014/main" id="{E035239C-3F5C-4A52-93FE-41B7812A0C7C}"/>
                </a:ext>
              </a:extLst>
            </p:cNvPr>
            <p:cNvCxnSpPr>
              <a:cxnSpLocks/>
            </p:cNvCxnSpPr>
            <p:nvPr/>
          </p:nvCxnSpPr>
          <p:spPr bwMode="auto">
            <a:xfrm>
              <a:off x="3059480" y="2914650"/>
              <a:ext cx="0" cy="146433"/>
            </a:xfrm>
            <a:prstGeom prst="line">
              <a:avLst/>
            </a:prstGeom>
            <a:noFill/>
            <a:ln w="28575" cap="flat" cmpd="sng" algn="ctr">
              <a:solidFill>
                <a:schemeClr val="accent4"/>
              </a:solidFill>
              <a:prstDash val="solid"/>
              <a:round/>
              <a:headEnd type="none" w="med" len="med"/>
              <a:tailEnd type="none" w="med" len="med"/>
            </a:ln>
            <a:effectLst/>
          </p:spPr>
        </p:cxnSp>
        <p:cxnSp>
          <p:nvCxnSpPr>
            <p:cNvPr id="461" name="Straight Connector 460">
              <a:extLst>
                <a:ext uri="{FF2B5EF4-FFF2-40B4-BE49-F238E27FC236}">
                  <a16:creationId xmlns:a16="http://schemas.microsoft.com/office/drawing/2014/main" id="{141AF631-7F56-4EF6-83EC-3BD8CBBD9909}"/>
                </a:ext>
              </a:extLst>
            </p:cNvPr>
            <p:cNvCxnSpPr>
              <a:cxnSpLocks/>
            </p:cNvCxnSpPr>
            <p:nvPr/>
          </p:nvCxnSpPr>
          <p:spPr bwMode="auto">
            <a:xfrm>
              <a:off x="2985833" y="2987866"/>
              <a:ext cx="147295" cy="0"/>
            </a:xfrm>
            <a:prstGeom prst="line">
              <a:avLst/>
            </a:prstGeom>
            <a:noFill/>
            <a:ln w="28575" cap="flat" cmpd="sng" algn="ctr">
              <a:solidFill>
                <a:schemeClr val="accent4"/>
              </a:solidFill>
              <a:prstDash val="solid"/>
              <a:round/>
              <a:headEnd type="none" w="med" len="med"/>
              <a:tailEnd type="none" w="med" len="med"/>
            </a:ln>
            <a:effectLst/>
          </p:spPr>
        </p:cxnSp>
      </p:grpSp>
      <p:grpSp>
        <p:nvGrpSpPr>
          <p:cNvPr id="462" name="Group 461">
            <a:extLst>
              <a:ext uri="{FF2B5EF4-FFF2-40B4-BE49-F238E27FC236}">
                <a16:creationId xmlns:a16="http://schemas.microsoft.com/office/drawing/2014/main" id="{73CB0F96-9D8C-4488-BA68-45B8765BE613}"/>
              </a:ext>
            </a:extLst>
          </p:cNvPr>
          <p:cNvGrpSpPr/>
          <p:nvPr/>
        </p:nvGrpSpPr>
        <p:grpSpPr>
          <a:xfrm>
            <a:off x="10297710" y="2462332"/>
            <a:ext cx="147295" cy="146433"/>
            <a:chOff x="2985833" y="2914650"/>
            <a:chExt cx="147295" cy="146433"/>
          </a:xfrm>
        </p:grpSpPr>
        <p:cxnSp>
          <p:nvCxnSpPr>
            <p:cNvPr id="463" name="Straight Connector 462">
              <a:extLst>
                <a:ext uri="{FF2B5EF4-FFF2-40B4-BE49-F238E27FC236}">
                  <a16:creationId xmlns:a16="http://schemas.microsoft.com/office/drawing/2014/main" id="{AEA7459E-36F3-4E63-9D83-F441417BAA36}"/>
                </a:ext>
              </a:extLst>
            </p:cNvPr>
            <p:cNvCxnSpPr>
              <a:cxnSpLocks/>
            </p:cNvCxnSpPr>
            <p:nvPr/>
          </p:nvCxnSpPr>
          <p:spPr bwMode="auto">
            <a:xfrm>
              <a:off x="3059480" y="2914650"/>
              <a:ext cx="0" cy="146433"/>
            </a:xfrm>
            <a:prstGeom prst="line">
              <a:avLst/>
            </a:prstGeom>
            <a:noFill/>
            <a:ln w="28575" cap="flat" cmpd="sng" algn="ctr">
              <a:solidFill>
                <a:schemeClr val="accent4"/>
              </a:solidFill>
              <a:prstDash val="solid"/>
              <a:round/>
              <a:headEnd type="none" w="med" len="med"/>
              <a:tailEnd type="none" w="med" len="med"/>
            </a:ln>
            <a:effectLst/>
          </p:spPr>
        </p:cxnSp>
        <p:cxnSp>
          <p:nvCxnSpPr>
            <p:cNvPr id="464" name="Straight Connector 463">
              <a:extLst>
                <a:ext uri="{FF2B5EF4-FFF2-40B4-BE49-F238E27FC236}">
                  <a16:creationId xmlns:a16="http://schemas.microsoft.com/office/drawing/2014/main" id="{C914CC57-7ABC-4DD2-909D-676A247CDE4E}"/>
                </a:ext>
              </a:extLst>
            </p:cNvPr>
            <p:cNvCxnSpPr>
              <a:cxnSpLocks/>
            </p:cNvCxnSpPr>
            <p:nvPr/>
          </p:nvCxnSpPr>
          <p:spPr bwMode="auto">
            <a:xfrm>
              <a:off x="2985833" y="2987866"/>
              <a:ext cx="147295" cy="0"/>
            </a:xfrm>
            <a:prstGeom prst="line">
              <a:avLst/>
            </a:prstGeom>
            <a:noFill/>
            <a:ln w="28575" cap="flat" cmpd="sng" algn="ctr">
              <a:solidFill>
                <a:schemeClr val="accent4"/>
              </a:solidFill>
              <a:prstDash val="solid"/>
              <a:round/>
              <a:headEnd type="none" w="med" len="med"/>
              <a:tailEnd type="none" w="med" len="med"/>
            </a:ln>
            <a:effectLst/>
          </p:spPr>
        </p:cxnSp>
      </p:grpSp>
      <p:grpSp>
        <p:nvGrpSpPr>
          <p:cNvPr id="465" name="Group 464">
            <a:extLst>
              <a:ext uri="{FF2B5EF4-FFF2-40B4-BE49-F238E27FC236}">
                <a16:creationId xmlns:a16="http://schemas.microsoft.com/office/drawing/2014/main" id="{8DEC138A-B61B-4AC2-A21F-E3842EFC47BE}"/>
              </a:ext>
            </a:extLst>
          </p:cNvPr>
          <p:cNvGrpSpPr/>
          <p:nvPr/>
        </p:nvGrpSpPr>
        <p:grpSpPr>
          <a:xfrm>
            <a:off x="10232655" y="2455256"/>
            <a:ext cx="147295" cy="146433"/>
            <a:chOff x="2985833" y="2914650"/>
            <a:chExt cx="147295" cy="146433"/>
          </a:xfrm>
        </p:grpSpPr>
        <p:cxnSp>
          <p:nvCxnSpPr>
            <p:cNvPr id="466" name="Straight Connector 465">
              <a:extLst>
                <a:ext uri="{FF2B5EF4-FFF2-40B4-BE49-F238E27FC236}">
                  <a16:creationId xmlns:a16="http://schemas.microsoft.com/office/drawing/2014/main" id="{858EDFF3-E6D8-4D48-BB3D-662EDFCBB0CF}"/>
                </a:ext>
              </a:extLst>
            </p:cNvPr>
            <p:cNvCxnSpPr>
              <a:cxnSpLocks/>
            </p:cNvCxnSpPr>
            <p:nvPr/>
          </p:nvCxnSpPr>
          <p:spPr bwMode="auto">
            <a:xfrm>
              <a:off x="3059480" y="2914650"/>
              <a:ext cx="0" cy="146433"/>
            </a:xfrm>
            <a:prstGeom prst="line">
              <a:avLst/>
            </a:prstGeom>
            <a:noFill/>
            <a:ln w="28575" cap="flat" cmpd="sng" algn="ctr">
              <a:solidFill>
                <a:schemeClr val="accent4"/>
              </a:solidFill>
              <a:prstDash val="solid"/>
              <a:round/>
              <a:headEnd type="none" w="med" len="med"/>
              <a:tailEnd type="none" w="med" len="med"/>
            </a:ln>
            <a:effectLst/>
          </p:spPr>
        </p:cxnSp>
        <p:cxnSp>
          <p:nvCxnSpPr>
            <p:cNvPr id="467" name="Straight Connector 466">
              <a:extLst>
                <a:ext uri="{FF2B5EF4-FFF2-40B4-BE49-F238E27FC236}">
                  <a16:creationId xmlns:a16="http://schemas.microsoft.com/office/drawing/2014/main" id="{21FA84A6-B330-417A-B16F-AA2268DE9DF8}"/>
                </a:ext>
              </a:extLst>
            </p:cNvPr>
            <p:cNvCxnSpPr>
              <a:cxnSpLocks/>
            </p:cNvCxnSpPr>
            <p:nvPr/>
          </p:nvCxnSpPr>
          <p:spPr bwMode="auto">
            <a:xfrm>
              <a:off x="2985833" y="2987866"/>
              <a:ext cx="147295" cy="0"/>
            </a:xfrm>
            <a:prstGeom prst="line">
              <a:avLst/>
            </a:prstGeom>
            <a:noFill/>
            <a:ln w="28575" cap="flat" cmpd="sng" algn="ctr">
              <a:solidFill>
                <a:schemeClr val="accent4"/>
              </a:solidFill>
              <a:prstDash val="solid"/>
              <a:round/>
              <a:headEnd type="none" w="med" len="med"/>
              <a:tailEnd type="none" w="med" len="med"/>
            </a:ln>
            <a:effectLst/>
          </p:spPr>
        </p:cxnSp>
      </p:grpSp>
      <p:grpSp>
        <p:nvGrpSpPr>
          <p:cNvPr id="468" name="Group 467">
            <a:extLst>
              <a:ext uri="{FF2B5EF4-FFF2-40B4-BE49-F238E27FC236}">
                <a16:creationId xmlns:a16="http://schemas.microsoft.com/office/drawing/2014/main" id="{1A234843-D2B7-4CCE-ACB9-57558EE7FD5D}"/>
              </a:ext>
            </a:extLst>
          </p:cNvPr>
          <p:cNvGrpSpPr/>
          <p:nvPr/>
        </p:nvGrpSpPr>
        <p:grpSpPr>
          <a:xfrm>
            <a:off x="10180769" y="2452614"/>
            <a:ext cx="147295" cy="146433"/>
            <a:chOff x="2985833" y="2914650"/>
            <a:chExt cx="147295" cy="146433"/>
          </a:xfrm>
        </p:grpSpPr>
        <p:cxnSp>
          <p:nvCxnSpPr>
            <p:cNvPr id="469" name="Straight Connector 468">
              <a:extLst>
                <a:ext uri="{FF2B5EF4-FFF2-40B4-BE49-F238E27FC236}">
                  <a16:creationId xmlns:a16="http://schemas.microsoft.com/office/drawing/2014/main" id="{CA3BFFFD-504F-44AD-8D3D-3844B99D9BD8}"/>
                </a:ext>
              </a:extLst>
            </p:cNvPr>
            <p:cNvCxnSpPr>
              <a:cxnSpLocks/>
            </p:cNvCxnSpPr>
            <p:nvPr/>
          </p:nvCxnSpPr>
          <p:spPr bwMode="auto">
            <a:xfrm>
              <a:off x="3059480" y="2914650"/>
              <a:ext cx="0" cy="146433"/>
            </a:xfrm>
            <a:prstGeom prst="line">
              <a:avLst/>
            </a:prstGeom>
            <a:noFill/>
            <a:ln w="28575" cap="flat" cmpd="sng" algn="ctr">
              <a:solidFill>
                <a:schemeClr val="accent4"/>
              </a:solidFill>
              <a:prstDash val="solid"/>
              <a:round/>
              <a:headEnd type="none" w="med" len="med"/>
              <a:tailEnd type="none" w="med" len="med"/>
            </a:ln>
            <a:effectLst/>
          </p:spPr>
        </p:cxnSp>
        <p:cxnSp>
          <p:nvCxnSpPr>
            <p:cNvPr id="470" name="Straight Connector 469">
              <a:extLst>
                <a:ext uri="{FF2B5EF4-FFF2-40B4-BE49-F238E27FC236}">
                  <a16:creationId xmlns:a16="http://schemas.microsoft.com/office/drawing/2014/main" id="{3EE7D30A-18AE-4C69-A172-303E1D9C81B3}"/>
                </a:ext>
              </a:extLst>
            </p:cNvPr>
            <p:cNvCxnSpPr>
              <a:cxnSpLocks/>
            </p:cNvCxnSpPr>
            <p:nvPr/>
          </p:nvCxnSpPr>
          <p:spPr bwMode="auto">
            <a:xfrm>
              <a:off x="2985833" y="2987866"/>
              <a:ext cx="147295" cy="0"/>
            </a:xfrm>
            <a:prstGeom prst="line">
              <a:avLst/>
            </a:prstGeom>
            <a:noFill/>
            <a:ln w="28575" cap="flat" cmpd="sng" algn="ctr">
              <a:solidFill>
                <a:schemeClr val="accent4"/>
              </a:solidFill>
              <a:prstDash val="solid"/>
              <a:round/>
              <a:headEnd type="none" w="med" len="med"/>
              <a:tailEnd type="none" w="med" len="med"/>
            </a:ln>
            <a:effectLst/>
          </p:spPr>
        </p:cxnSp>
      </p:grpSp>
      <p:grpSp>
        <p:nvGrpSpPr>
          <p:cNvPr id="471" name="Group 470">
            <a:extLst>
              <a:ext uri="{FF2B5EF4-FFF2-40B4-BE49-F238E27FC236}">
                <a16:creationId xmlns:a16="http://schemas.microsoft.com/office/drawing/2014/main" id="{054EEA10-9A88-40F7-87F1-6D58E18708B7}"/>
              </a:ext>
            </a:extLst>
          </p:cNvPr>
          <p:cNvGrpSpPr/>
          <p:nvPr/>
        </p:nvGrpSpPr>
        <p:grpSpPr>
          <a:xfrm>
            <a:off x="10131078" y="2452614"/>
            <a:ext cx="147295" cy="146433"/>
            <a:chOff x="2985833" y="2914650"/>
            <a:chExt cx="147295" cy="146433"/>
          </a:xfrm>
        </p:grpSpPr>
        <p:cxnSp>
          <p:nvCxnSpPr>
            <p:cNvPr id="472" name="Straight Connector 471">
              <a:extLst>
                <a:ext uri="{FF2B5EF4-FFF2-40B4-BE49-F238E27FC236}">
                  <a16:creationId xmlns:a16="http://schemas.microsoft.com/office/drawing/2014/main" id="{F446959C-E40B-4D1A-8A38-50988197A224}"/>
                </a:ext>
              </a:extLst>
            </p:cNvPr>
            <p:cNvCxnSpPr>
              <a:cxnSpLocks/>
            </p:cNvCxnSpPr>
            <p:nvPr/>
          </p:nvCxnSpPr>
          <p:spPr bwMode="auto">
            <a:xfrm>
              <a:off x="3059480" y="2914650"/>
              <a:ext cx="0" cy="146433"/>
            </a:xfrm>
            <a:prstGeom prst="line">
              <a:avLst/>
            </a:prstGeom>
            <a:noFill/>
            <a:ln w="28575" cap="flat" cmpd="sng" algn="ctr">
              <a:solidFill>
                <a:schemeClr val="accent4"/>
              </a:solidFill>
              <a:prstDash val="solid"/>
              <a:round/>
              <a:headEnd type="none" w="med" len="med"/>
              <a:tailEnd type="none" w="med" len="med"/>
            </a:ln>
            <a:effectLst/>
          </p:spPr>
        </p:cxnSp>
        <p:cxnSp>
          <p:nvCxnSpPr>
            <p:cNvPr id="473" name="Straight Connector 472">
              <a:extLst>
                <a:ext uri="{FF2B5EF4-FFF2-40B4-BE49-F238E27FC236}">
                  <a16:creationId xmlns:a16="http://schemas.microsoft.com/office/drawing/2014/main" id="{404A29E0-F3C8-457A-974D-EFC106C088CC}"/>
                </a:ext>
              </a:extLst>
            </p:cNvPr>
            <p:cNvCxnSpPr>
              <a:cxnSpLocks/>
            </p:cNvCxnSpPr>
            <p:nvPr/>
          </p:nvCxnSpPr>
          <p:spPr bwMode="auto">
            <a:xfrm>
              <a:off x="2985833" y="2987866"/>
              <a:ext cx="147295" cy="0"/>
            </a:xfrm>
            <a:prstGeom prst="line">
              <a:avLst/>
            </a:prstGeom>
            <a:noFill/>
            <a:ln w="28575" cap="flat" cmpd="sng" algn="ctr">
              <a:solidFill>
                <a:schemeClr val="accent4"/>
              </a:solidFill>
              <a:prstDash val="solid"/>
              <a:round/>
              <a:headEnd type="none" w="med" len="med"/>
              <a:tailEnd type="none" w="med" len="med"/>
            </a:ln>
            <a:effectLst/>
          </p:spPr>
        </p:cxnSp>
      </p:grpSp>
      <p:grpSp>
        <p:nvGrpSpPr>
          <p:cNvPr id="474" name="Group 473">
            <a:extLst>
              <a:ext uri="{FF2B5EF4-FFF2-40B4-BE49-F238E27FC236}">
                <a16:creationId xmlns:a16="http://schemas.microsoft.com/office/drawing/2014/main" id="{3CE36B2F-23DD-4F26-8D94-CD3BFBD9D317}"/>
              </a:ext>
            </a:extLst>
          </p:cNvPr>
          <p:cNvGrpSpPr/>
          <p:nvPr/>
        </p:nvGrpSpPr>
        <p:grpSpPr>
          <a:xfrm>
            <a:off x="10063558" y="2452614"/>
            <a:ext cx="147295" cy="146433"/>
            <a:chOff x="2985833" y="2914650"/>
            <a:chExt cx="147295" cy="146433"/>
          </a:xfrm>
        </p:grpSpPr>
        <p:cxnSp>
          <p:nvCxnSpPr>
            <p:cNvPr id="475" name="Straight Connector 474">
              <a:extLst>
                <a:ext uri="{FF2B5EF4-FFF2-40B4-BE49-F238E27FC236}">
                  <a16:creationId xmlns:a16="http://schemas.microsoft.com/office/drawing/2014/main" id="{1063D36D-49A0-4715-953C-ED4CF58B13AB}"/>
                </a:ext>
              </a:extLst>
            </p:cNvPr>
            <p:cNvCxnSpPr>
              <a:cxnSpLocks/>
            </p:cNvCxnSpPr>
            <p:nvPr/>
          </p:nvCxnSpPr>
          <p:spPr bwMode="auto">
            <a:xfrm>
              <a:off x="3059480" y="2914650"/>
              <a:ext cx="0" cy="146433"/>
            </a:xfrm>
            <a:prstGeom prst="line">
              <a:avLst/>
            </a:prstGeom>
            <a:noFill/>
            <a:ln w="28575" cap="flat" cmpd="sng" algn="ctr">
              <a:solidFill>
                <a:schemeClr val="accent4"/>
              </a:solidFill>
              <a:prstDash val="solid"/>
              <a:round/>
              <a:headEnd type="none" w="med" len="med"/>
              <a:tailEnd type="none" w="med" len="med"/>
            </a:ln>
            <a:effectLst/>
          </p:spPr>
        </p:cxnSp>
        <p:cxnSp>
          <p:nvCxnSpPr>
            <p:cNvPr id="476" name="Straight Connector 475">
              <a:extLst>
                <a:ext uri="{FF2B5EF4-FFF2-40B4-BE49-F238E27FC236}">
                  <a16:creationId xmlns:a16="http://schemas.microsoft.com/office/drawing/2014/main" id="{1F556C1F-45ED-4826-AF43-5A31E0D5D245}"/>
                </a:ext>
              </a:extLst>
            </p:cNvPr>
            <p:cNvCxnSpPr>
              <a:cxnSpLocks/>
            </p:cNvCxnSpPr>
            <p:nvPr/>
          </p:nvCxnSpPr>
          <p:spPr bwMode="auto">
            <a:xfrm>
              <a:off x="2985833" y="2987866"/>
              <a:ext cx="147295" cy="0"/>
            </a:xfrm>
            <a:prstGeom prst="line">
              <a:avLst/>
            </a:prstGeom>
            <a:noFill/>
            <a:ln w="28575" cap="flat" cmpd="sng" algn="ctr">
              <a:solidFill>
                <a:schemeClr val="accent4"/>
              </a:solidFill>
              <a:prstDash val="solid"/>
              <a:round/>
              <a:headEnd type="none" w="med" len="med"/>
              <a:tailEnd type="none" w="med" len="med"/>
            </a:ln>
            <a:effectLst/>
          </p:spPr>
        </p:cxnSp>
      </p:grpSp>
      <p:grpSp>
        <p:nvGrpSpPr>
          <p:cNvPr id="477" name="Group 476">
            <a:extLst>
              <a:ext uri="{FF2B5EF4-FFF2-40B4-BE49-F238E27FC236}">
                <a16:creationId xmlns:a16="http://schemas.microsoft.com/office/drawing/2014/main" id="{E8BED6D9-29B4-46D6-B655-2E9AE69C0925}"/>
              </a:ext>
            </a:extLst>
          </p:cNvPr>
          <p:cNvGrpSpPr/>
          <p:nvPr/>
        </p:nvGrpSpPr>
        <p:grpSpPr>
          <a:xfrm>
            <a:off x="9898457" y="2382298"/>
            <a:ext cx="147295" cy="146433"/>
            <a:chOff x="2985833" y="2914650"/>
            <a:chExt cx="147295" cy="146433"/>
          </a:xfrm>
        </p:grpSpPr>
        <p:cxnSp>
          <p:nvCxnSpPr>
            <p:cNvPr id="478" name="Straight Connector 477">
              <a:extLst>
                <a:ext uri="{FF2B5EF4-FFF2-40B4-BE49-F238E27FC236}">
                  <a16:creationId xmlns:a16="http://schemas.microsoft.com/office/drawing/2014/main" id="{5FC28111-86CB-40B6-B981-164A335D2384}"/>
                </a:ext>
              </a:extLst>
            </p:cNvPr>
            <p:cNvCxnSpPr>
              <a:cxnSpLocks/>
            </p:cNvCxnSpPr>
            <p:nvPr/>
          </p:nvCxnSpPr>
          <p:spPr bwMode="auto">
            <a:xfrm>
              <a:off x="3059480" y="2914650"/>
              <a:ext cx="0" cy="146433"/>
            </a:xfrm>
            <a:prstGeom prst="line">
              <a:avLst/>
            </a:prstGeom>
            <a:noFill/>
            <a:ln w="28575" cap="flat" cmpd="sng" algn="ctr">
              <a:solidFill>
                <a:schemeClr val="accent4"/>
              </a:solidFill>
              <a:prstDash val="solid"/>
              <a:round/>
              <a:headEnd type="none" w="med" len="med"/>
              <a:tailEnd type="none" w="med" len="med"/>
            </a:ln>
            <a:effectLst/>
          </p:spPr>
        </p:cxnSp>
        <p:cxnSp>
          <p:nvCxnSpPr>
            <p:cNvPr id="479" name="Straight Connector 478">
              <a:extLst>
                <a:ext uri="{FF2B5EF4-FFF2-40B4-BE49-F238E27FC236}">
                  <a16:creationId xmlns:a16="http://schemas.microsoft.com/office/drawing/2014/main" id="{A4D41F17-3A2E-4549-84FA-E09A405BB6CA}"/>
                </a:ext>
              </a:extLst>
            </p:cNvPr>
            <p:cNvCxnSpPr>
              <a:cxnSpLocks/>
            </p:cNvCxnSpPr>
            <p:nvPr/>
          </p:nvCxnSpPr>
          <p:spPr bwMode="auto">
            <a:xfrm>
              <a:off x="2985833" y="2987866"/>
              <a:ext cx="147295" cy="0"/>
            </a:xfrm>
            <a:prstGeom prst="line">
              <a:avLst/>
            </a:prstGeom>
            <a:noFill/>
            <a:ln w="28575" cap="flat" cmpd="sng" algn="ctr">
              <a:solidFill>
                <a:schemeClr val="accent4"/>
              </a:solidFill>
              <a:prstDash val="solid"/>
              <a:round/>
              <a:headEnd type="none" w="med" len="med"/>
              <a:tailEnd type="none" w="med" len="med"/>
            </a:ln>
            <a:effectLst/>
          </p:spPr>
        </p:cxnSp>
      </p:grpSp>
      <p:grpSp>
        <p:nvGrpSpPr>
          <p:cNvPr id="480" name="Group 479">
            <a:extLst>
              <a:ext uri="{FF2B5EF4-FFF2-40B4-BE49-F238E27FC236}">
                <a16:creationId xmlns:a16="http://schemas.microsoft.com/office/drawing/2014/main" id="{512B5A7C-8A51-44E8-9CC3-35F4220364AB}"/>
              </a:ext>
            </a:extLst>
          </p:cNvPr>
          <p:cNvGrpSpPr/>
          <p:nvPr/>
        </p:nvGrpSpPr>
        <p:grpSpPr>
          <a:xfrm>
            <a:off x="9563767" y="2204521"/>
            <a:ext cx="147295" cy="146433"/>
            <a:chOff x="2985833" y="2914650"/>
            <a:chExt cx="147295" cy="146433"/>
          </a:xfrm>
        </p:grpSpPr>
        <p:cxnSp>
          <p:nvCxnSpPr>
            <p:cNvPr id="481" name="Straight Connector 480">
              <a:extLst>
                <a:ext uri="{FF2B5EF4-FFF2-40B4-BE49-F238E27FC236}">
                  <a16:creationId xmlns:a16="http://schemas.microsoft.com/office/drawing/2014/main" id="{0B9D4A92-1E9F-4B10-B78B-6EE332DF3A79}"/>
                </a:ext>
              </a:extLst>
            </p:cNvPr>
            <p:cNvCxnSpPr>
              <a:cxnSpLocks/>
            </p:cNvCxnSpPr>
            <p:nvPr/>
          </p:nvCxnSpPr>
          <p:spPr bwMode="auto">
            <a:xfrm>
              <a:off x="3059480" y="2914650"/>
              <a:ext cx="0" cy="146433"/>
            </a:xfrm>
            <a:prstGeom prst="line">
              <a:avLst/>
            </a:prstGeom>
            <a:noFill/>
            <a:ln w="28575" cap="flat" cmpd="sng" algn="ctr">
              <a:solidFill>
                <a:schemeClr val="accent3"/>
              </a:solidFill>
              <a:prstDash val="solid"/>
              <a:round/>
              <a:headEnd type="none" w="med" len="med"/>
              <a:tailEnd type="none" w="med" len="med"/>
            </a:ln>
            <a:effectLst/>
          </p:spPr>
        </p:cxnSp>
        <p:cxnSp>
          <p:nvCxnSpPr>
            <p:cNvPr id="482" name="Straight Connector 481">
              <a:extLst>
                <a:ext uri="{FF2B5EF4-FFF2-40B4-BE49-F238E27FC236}">
                  <a16:creationId xmlns:a16="http://schemas.microsoft.com/office/drawing/2014/main" id="{952A64F9-3A16-403F-9FCF-C6C619E95922}"/>
                </a:ext>
              </a:extLst>
            </p:cNvPr>
            <p:cNvCxnSpPr>
              <a:cxnSpLocks/>
            </p:cNvCxnSpPr>
            <p:nvPr/>
          </p:nvCxnSpPr>
          <p:spPr bwMode="auto">
            <a:xfrm>
              <a:off x="2985833" y="2987866"/>
              <a:ext cx="147295" cy="0"/>
            </a:xfrm>
            <a:prstGeom prst="line">
              <a:avLst/>
            </a:prstGeom>
            <a:noFill/>
            <a:ln w="28575" cap="flat" cmpd="sng" algn="ctr">
              <a:solidFill>
                <a:schemeClr val="accent3"/>
              </a:solidFill>
              <a:prstDash val="solid"/>
              <a:round/>
              <a:headEnd type="none" w="med" len="med"/>
              <a:tailEnd type="none" w="med" len="med"/>
            </a:ln>
            <a:effectLst/>
          </p:spPr>
        </p:cxnSp>
      </p:grpSp>
      <p:grpSp>
        <p:nvGrpSpPr>
          <p:cNvPr id="483" name="Group 482">
            <a:extLst>
              <a:ext uri="{FF2B5EF4-FFF2-40B4-BE49-F238E27FC236}">
                <a16:creationId xmlns:a16="http://schemas.microsoft.com/office/drawing/2014/main" id="{65B33B37-6D94-45B7-9CF9-B70708FEF3EB}"/>
              </a:ext>
            </a:extLst>
          </p:cNvPr>
          <p:cNvGrpSpPr/>
          <p:nvPr/>
        </p:nvGrpSpPr>
        <p:grpSpPr>
          <a:xfrm>
            <a:off x="9901994" y="2420398"/>
            <a:ext cx="147295" cy="146433"/>
            <a:chOff x="2985833" y="2914650"/>
            <a:chExt cx="147295" cy="146433"/>
          </a:xfrm>
        </p:grpSpPr>
        <p:cxnSp>
          <p:nvCxnSpPr>
            <p:cNvPr id="484" name="Straight Connector 483">
              <a:extLst>
                <a:ext uri="{FF2B5EF4-FFF2-40B4-BE49-F238E27FC236}">
                  <a16:creationId xmlns:a16="http://schemas.microsoft.com/office/drawing/2014/main" id="{267F55E5-B6AE-4F57-80E7-36AF6DC29FE2}"/>
                </a:ext>
              </a:extLst>
            </p:cNvPr>
            <p:cNvCxnSpPr>
              <a:cxnSpLocks/>
            </p:cNvCxnSpPr>
            <p:nvPr/>
          </p:nvCxnSpPr>
          <p:spPr bwMode="auto">
            <a:xfrm>
              <a:off x="3059480" y="2914650"/>
              <a:ext cx="0" cy="146433"/>
            </a:xfrm>
            <a:prstGeom prst="line">
              <a:avLst/>
            </a:prstGeom>
            <a:noFill/>
            <a:ln w="28575" cap="flat" cmpd="sng" algn="ctr">
              <a:solidFill>
                <a:schemeClr val="accent3"/>
              </a:solidFill>
              <a:prstDash val="solid"/>
              <a:round/>
              <a:headEnd type="none" w="med" len="med"/>
              <a:tailEnd type="none" w="med" len="med"/>
            </a:ln>
            <a:effectLst/>
          </p:spPr>
        </p:cxnSp>
        <p:cxnSp>
          <p:nvCxnSpPr>
            <p:cNvPr id="485" name="Straight Connector 484">
              <a:extLst>
                <a:ext uri="{FF2B5EF4-FFF2-40B4-BE49-F238E27FC236}">
                  <a16:creationId xmlns:a16="http://schemas.microsoft.com/office/drawing/2014/main" id="{748B272D-E8E3-4AC3-8C96-8D57DD691588}"/>
                </a:ext>
              </a:extLst>
            </p:cNvPr>
            <p:cNvCxnSpPr>
              <a:cxnSpLocks/>
            </p:cNvCxnSpPr>
            <p:nvPr/>
          </p:nvCxnSpPr>
          <p:spPr bwMode="auto">
            <a:xfrm>
              <a:off x="2985833" y="2987866"/>
              <a:ext cx="147295" cy="0"/>
            </a:xfrm>
            <a:prstGeom prst="line">
              <a:avLst/>
            </a:prstGeom>
            <a:noFill/>
            <a:ln w="28575" cap="flat" cmpd="sng" algn="ctr">
              <a:solidFill>
                <a:schemeClr val="accent3"/>
              </a:solidFill>
              <a:prstDash val="solid"/>
              <a:round/>
              <a:headEnd type="none" w="med" len="med"/>
              <a:tailEnd type="none" w="med" len="med"/>
            </a:ln>
            <a:effectLst/>
          </p:spPr>
        </p:cxnSp>
      </p:grpSp>
      <p:grpSp>
        <p:nvGrpSpPr>
          <p:cNvPr id="486" name="Group 485">
            <a:extLst>
              <a:ext uri="{FF2B5EF4-FFF2-40B4-BE49-F238E27FC236}">
                <a16:creationId xmlns:a16="http://schemas.microsoft.com/office/drawing/2014/main" id="{39AE3FC6-9C7D-4CAE-A300-9BC8D72F801C}"/>
              </a:ext>
            </a:extLst>
          </p:cNvPr>
          <p:cNvGrpSpPr/>
          <p:nvPr/>
        </p:nvGrpSpPr>
        <p:grpSpPr>
          <a:xfrm>
            <a:off x="10056179" y="2490457"/>
            <a:ext cx="147295" cy="146433"/>
            <a:chOff x="2985833" y="2914650"/>
            <a:chExt cx="147295" cy="146433"/>
          </a:xfrm>
        </p:grpSpPr>
        <p:cxnSp>
          <p:nvCxnSpPr>
            <p:cNvPr id="487" name="Straight Connector 486">
              <a:extLst>
                <a:ext uri="{FF2B5EF4-FFF2-40B4-BE49-F238E27FC236}">
                  <a16:creationId xmlns:a16="http://schemas.microsoft.com/office/drawing/2014/main" id="{84693F8F-1C55-489C-A7AA-060DD881070E}"/>
                </a:ext>
              </a:extLst>
            </p:cNvPr>
            <p:cNvCxnSpPr>
              <a:cxnSpLocks/>
            </p:cNvCxnSpPr>
            <p:nvPr/>
          </p:nvCxnSpPr>
          <p:spPr bwMode="auto">
            <a:xfrm>
              <a:off x="3059480" y="2914650"/>
              <a:ext cx="0" cy="146433"/>
            </a:xfrm>
            <a:prstGeom prst="line">
              <a:avLst/>
            </a:prstGeom>
            <a:noFill/>
            <a:ln w="28575" cap="flat" cmpd="sng" algn="ctr">
              <a:solidFill>
                <a:schemeClr val="accent3"/>
              </a:solidFill>
              <a:prstDash val="solid"/>
              <a:round/>
              <a:headEnd type="none" w="med" len="med"/>
              <a:tailEnd type="none" w="med" len="med"/>
            </a:ln>
            <a:effectLst/>
          </p:spPr>
        </p:cxnSp>
        <p:cxnSp>
          <p:nvCxnSpPr>
            <p:cNvPr id="488" name="Straight Connector 487">
              <a:extLst>
                <a:ext uri="{FF2B5EF4-FFF2-40B4-BE49-F238E27FC236}">
                  <a16:creationId xmlns:a16="http://schemas.microsoft.com/office/drawing/2014/main" id="{AE50B554-1BEE-4B0A-84FE-03550459EC21}"/>
                </a:ext>
              </a:extLst>
            </p:cNvPr>
            <p:cNvCxnSpPr>
              <a:cxnSpLocks/>
            </p:cNvCxnSpPr>
            <p:nvPr/>
          </p:nvCxnSpPr>
          <p:spPr bwMode="auto">
            <a:xfrm>
              <a:off x="2985833" y="2987866"/>
              <a:ext cx="147295" cy="0"/>
            </a:xfrm>
            <a:prstGeom prst="line">
              <a:avLst/>
            </a:prstGeom>
            <a:noFill/>
            <a:ln w="28575" cap="flat" cmpd="sng" algn="ctr">
              <a:solidFill>
                <a:schemeClr val="accent3"/>
              </a:solidFill>
              <a:prstDash val="solid"/>
              <a:round/>
              <a:headEnd type="none" w="med" len="med"/>
              <a:tailEnd type="none" w="med" len="med"/>
            </a:ln>
            <a:effectLst/>
          </p:spPr>
        </p:cxnSp>
      </p:grpSp>
      <p:grpSp>
        <p:nvGrpSpPr>
          <p:cNvPr id="489" name="Group 488">
            <a:extLst>
              <a:ext uri="{FF2B5EF4-FFF2-40B4-BE49-F238E27FC236}">
                <a16:creationId xmlns:a16="http://schemas.microsoft.com/office/drawing/2014/main" id="{ED860285-5216-4367-BDAB-92E461C753FB}"/>
              </a:ext>
            </a:extLst>
          </p:cNvPr>
          <p:cNvGrpSpPr/>
          <p:nvPr/>
        </p:nvGrpSpPr>
        <p:grpSpPr>
          <a:xfrm>
            <a:off x="10124187" y="2487918"/>
            <a:ext cx="147295" cy="146433"/>
            <a:chOff x="2985833" y="2914650"/>
            <a:chExt cx="147295" cy="146433"/>
          </a:xfrm>
        </p:grpSpPr>
        <p:cxnSp>
          <p:nvCxnSpPr>
            <p:cNvPr id="490" name="Straight Connector 489">
              <a:extLst>
                <a:ext uri="{FF2B5EF4-FFF2-40B4-BE49-F238E27FC236}">
                  <a16:creationId xmlns:a16="http://schemas.microsoft.com/office/drawing/2014/main" id="{DB02F351-7F24-4576-9554-7947CCB7DECF}"/>
                </a:ext>
              </a:extLst>
            </p:cNvPr>
            <p:cNvCxnSpPr>
              <a:cxnSpLocks/>
            </p:cNvCxnSpPr>
            <p:nvPr/>
          </p:nvCxnSpPr>
          <p:spPr bwMode="auto">
            <a:xfrm>
              <a:off x="3059480" y="2914650"/>
              <a:ext cx="0" cy="146433"/>
            </a:xfrm>
            <a:prstGeom prst="line">
              <a:avLst/>
            </a:prstGeom>
            <a:noFill/>
            <a:ln w="28575" cap="flat" cmpd="sng" algn="ctr">
              <a:solidFill>
                <a:schemeClr val="accent3"/>
              </a:solidFill>
              <a:prstDash val="solid"/>
              <a:round/>
              <a:headEnd type="none" w="med" len="med"/>
              <a:tailEnd type="none" w="med" len="med"/>
            </a:ln>
            <a:effectLst/>
          </p:spPr>
        </p:cxnSp>
        <p:cxnSp>
          <p:nvCxnSpPr>
            <p:cNvPr id="491" name="Straight Connector 490">
              <a:extLst>
                <a:ext uri="{FF2B5EF4-FFF2-40B4-BE49-F238E27FC236}">
                  <a16:creationId xmlns:a16="http://schemas.microsoft.com/office/drawing/2014/main" id="{DEE8B3D9-D0EF-4A30-9DD1-3F2E64578479}"/>
                </a:ext>
              </a:extLst>
            </p:cNvPr>
            <p:cNvCxnSpPr>
              <a:cxnSpLocks/>
            </p:cNvCxnSpPr>
            <p:nvPr/>
          </p:nvCxnSpPr>
          <p:spPr bwMode="auto">
            <a:xfrm>
              <a:off x="2985833" y="2987866"/>
              <a:ext cx="147295" cy="0"/>
            </a:xfrm>
            <a:prstGeom prst="line">
              <a:avLst/>
            </a:prstGeom>
            <a:noFill/>
            <a:ln w="28575" cap="flat" cmpd="sng" algn="ctr">
              <a:solidFill>
                <a:schemeClr val="accent3"/>
              </a:solidFill>
              <a:prstDash val="solid"/>
              <a:round/>
              <a:headEnd type="none" w="med" len="med"/>
              <a:tailEnd type="none" w="med" len="med"/>
            </a:ln>
            <a:effectLst/>
          </p:spPr>
        </p:cxnSp>
      </p:grpSp>
      <p:grpSp>
        <p:nvGrpSpPr>
          <p:cNvPr id="492" name="Group 491">
            <a:extLst>
              <a:ext uri="{FF2B5EF4-FFF2-40B4-BE49-F238E27FC236}">
                <a16:creationId xmlns:a16="http://schemas.microsoft.com/office/drawing/2014/main" id="{A0F5BC2D-EDD2-40F7-8C34-53D3315E55E9}"/>
              </a:ext>
            </a:extLst>
          </p:cNvPr>
          <p:cNvGrpSpPr/>
          <p:nvPr/>
        </p:nvGrpSpPr>
        <p:grpSpPr>
          <a:xfrm>
            <a:off x="10188014" y="2485277"/>
            <a:ext cx="147295" cy="146433"/>
            <a:chOff x="2985833" y="2914650"/>
            <a:chExt cx="147295" cy="146433"/>
          </a:xfrm>
        </p:grpSpPr>
        <p:cxnSp>
          <p:nvCxnSpPr>
            <p:cNvPr id="493" name="Straight Connector 492">
              <a:extLst>
                <a:ext uri="{FF2B5EF4-FFF2-40B4-BE49-F238E27FC236}">
                  <a16:creationId xmlns:a16="http://schemas.microsoft.com/office/drawing/2014/main" id="{A58DA491-500B-41C0-B9F8-8F38288E1C2A}"/>
                </a:ext>
              </a:extLst>
            </p:cNvPr>
            <p:cNvCxnSpPr>
              <a:cxnSpLocks/>
            </p:cNvCxnSpPr>
            <p:nvPr/>
          </p:nvCxnSpPr>
          <p:spPr bwMode="auto">
            <a:xfrm>
              <a:off x="3059480" y="2914650"/>
              <a:ext cx="0" cy="146433"/>
            </a:xfrm>
            <a:prstGeom prst="line">
              <a:avLst/>
            </a:prstGeom>
            <a:noFill/>
            <a:ln w="28575" cap="flat" cmpd="sng" algn="ctr">
              <a:solidFill>
                <a:schemeClr val="accent3"/>
              </a:solidFill>
              <a:prstDash val="solid"/>
              <a:round/>
              <a:headEnd type="none" w="med" len="med"/>
              <a:tailEnd type="none" w="med" len="med"/>
            </a:ln>
            <a:effectLst/>
          </p:spPr>
        </p:cxnSp>
        <p:cxnSp>
          <p:nvCxnSpPr>
            <p:cNvPr id="494" name="Straight Connector 493">
              <a:extLst>
                <a:ext uri="{FF2B5EF4-FFF2-40B4-BE49-F238E27FC236}">
                  <a16:creationId xmlns:a16="http://schemas.microsoft.com/office/drawing/2014/main" id="{DB34FFBC-FB9D-440A-854C-4BCF550DF00C}"/>
                </a:ext>
              </a:extLst>
            </p:cNvPr>
            <p:cNvCxnSpPr>
              <a:cxnSpLocks/>
            </p:cNvCxnSpPr>
            <p:nvPr/>
          </p:nvCxnSpPr>
          <p:spPr bwMode="auto">
            <a:xfrm>
              <a:off x="2985833" y="2987866"/>
              <a:ext cx="147295" cy="0"/>
            </a:xfrm>
            <a:prstGeom prst="line">
              <a:avLst/>
            </a:prstGeom>
            <a:noFill/>
            <a:ln w="28575" cap="flat" cmpd="sng" algn="ctr">
              <a:solidFill>
                <a:schemeClr val="accent3"/>
              </a:solidFill>
              <a:prstDash val="solid"/>
              <a:round/>
              <a:headEnd type="none" w="med" len="med"/>
              <a:tailEnd type="none" w="med" len="med"/>
            </a:ln>
            <a:effectLst/>
          </p:spPr>
        </p:cxnSp>
      </p:grpSp>
      <p:grpSp>
        <p:nvGrpSpPr>
          <p:cNvPr id="495" name="Group 494">
            <a:extLst>
              <a:ext uri="{FF2B5EF4-FFF2-40B4-BE49-F238E27FC236}">
                <a16:creationId xmlns:a16="http://schemas.microsoft.com/office/drawing/2014/main" id="{CF7BC759-40A5-442A-9ED1-B47F9E17FF8B}"/>
              </a:ext>
            </a:extLst>
          </p:cNvPr>
          <p:cNvGrpSpPr/>
          <p:nvPr/>
        </p:nvGrpSpPr>
        <p:grpSpPr>
          <a:xfrm>
            <a:off x="10298873" y="2485384"/>
            <a:ext cx="147295" cy="146433"/>
            <a:chOff x="2985833" y="2914650"/>
            <a:chExt cx="147295" cy="146433"/>
          </a:xfrm>
        </p:grpSpPr>
        <p:cxnSp>
          <p:nvCxnSpPr>
            <p:cNvPr id="496" name="Straight Connector 495">
              <a:extLst>
                <a:ext uri="{FF2B5EF4-FFF2-40B4-BE49-F238E27FC236}">
                  <a16:creationId xmlns:a16="http://schemas.microsoft.com/office/drawing/2014/main" id="{27A04107-A383-45BD-B4BD-2E8A8A67A8CF}"/>
                </a:ext>
              </a:extLst>
            </p:cNvPr>
            <p:cNvCxnSpPr>
              <a:cxnSpLocks/>
            </p:cNvCxnSpPr>
            <p:nvPr/>
          </p:nvCxnSpPr>
          <p:spPr bwMode="auto">
            <a:xfrm>
              <a:off x="3059480" y="2914650"/>
              <a:ext cx="0" cy="146433"/>
            </a:xfrm>
            <a:prstGeom prst="line">
              <a:avLst/>
            </a:prstGeom>
            <a:noFill/>
            <a:ln w="28575" cap="flat" cmpd="sng" algn="ctr">
              <a:solidFill>
                <a:schemeClr val="accent3"/>
              </a:solidFill>
              <a:prstDash val="solid"/>
              <a:round/>
              <a:headEnd type="none" w="med" len="med"/>
              <a:tailEnd type="none" w="med" len="med"/>
            </a:ln>
            <a:effectLst/>
          </p:spPr>
        </p:cxnSp>
        <p:cxnSp>
          <p:nvCxnSpPr>
            <p:cNvPr id="497" name="Straight Connector 496">
              <a:extLst>
                <a:ext uri="{FF2B5EF4-FFF2-40B4-BE49-F238E27FC236}">
                  <a16:creationId xmlns:a16="http://schemas.microsoft.com/office/drawing/2014/main" id="{9BD876CE-5C93-48E2-8B0E-06FB2E97FC9A}"/>
                </a:ext>
              </a:extLst>
            </p:cNvPr>
            <p:cNvCxnSpPr>
              <a:cxnSpLocks/>
            </p:cNvCxnSpPr>
            <p:nvPr/>
          </p:nvCxnSpPr>
          <p:spPr bwMode="auto">
            <a:xfrm>
              <a:off x="2985833" y="2987866"/>
              <a:ext cx="147295" cy="0"/>
            </a:xfrm>
            <a:prstGeom prst="line">
              <a:avLst/>
            </a:prstGeom>
            <a:noFill/>
            <a:ln w="28575" cap="flat" cmpd="sng" algn="ctr">
              <a:solidFill>
                <a:schemeClr val="accent3"/>
              </a:solidFill>
              <a:prstDash val="solid"/>
              <a:round/>
              <a:headEnd type="none" w="med" len="med"/>
              <a:tailEnd type="none" w="med" len="med"/>
            </a:ln>
            <a:effectLst/>
          </p:spPr>
        </p:cxnSp>
      </p:grpSp>
      <p:grpSp>
        <p:nvGrpSpPr>
          <p:cNvPr id="498" name="Group 497">
            <a:extLst>
              <a:ext uri="{FF2B5EF4-FFF2-40B4-BE49-F238E27FC236}">
                <a16:creationId xmlns:a16="http://schemas.microsoft.com/office/drawing/2014/main" id="{5658FD12-1778-454D-99E3-E2FA0E340DDD}"/>
              </a:ext>
            </a:extLst>
          </p:cNvPr>
          <p:cNvGrpSpPr/>
          <p:nvPr/>
        </p:nvGrpSpPr>
        <p:grpSpPr>
          <a:xfrm>
            <a:off x="10332859" y="2480977"/>
            <a:ext cx="147295" cy="146433"/>
            <a:chOff x="2985833" y="2914650"/>
            <a:chExt cx="147295" cy="146433"/>
          </a:xfrm>
        </p:grpSpPr>
        <p:cxnSp>
          <p:nvCxnSpPr>
            <p:cNvPr id="499" name="Straight Connector 498">
              <a:extLst>
                <a:ext uri="{FF2B5EF4-FFF2-40B4-BE49-F238E27FC236}">
                  <a16:creationId xmlns:a16="http://schemas.microsoft.com/office/drawing/2014/main" id="{B9056D29-4542-42B7-84D2-7AA500861B0E}"/>
                </a:ext>
              </a:extLst>
            </p:cNvPr>
            <p:cNvCxnSpPr>
              <a:cxnSpLocks/>
            </p:cNvCxnSpPr>
            <p:nvPr/>
          </p:nvCxnSpPr>
          <p:spPr bwMode="auto">
            <a:xfrm>
              <a:off x="3059480" y="2914650"/>
              <a:ext cx="0" cy="146433"/>
            </a:xfrm>
            <a:prstGeom prst="line">
              <a:avLst/>
            </a:prstGeom>
            <a:noFill/>
            <a:ln w="28575" cap="flat" cmpd="sng" algn="ctr">
              <a:solidFill>
                <a:schemeClr val="accent3"/>
              </a:solidFill>
              <a:prstDash val="solid"/>
              <a:round/>
              <a:headEnd type="none" w="med" len="med"/>
              <a:tailEnd type="none" w="med" len="med"/>
            </a:ln>
            <a:effectLst/>
          </p:spPr>
        </p:cxnSp>
        <p:cxnSp>
          <p:nvCxnSpPr>
            <p:cNvPr id="500" name="Straight Connector 499">
              <a:extLst>
                <a:ext uri="{FF2B5EF4-FFF2-40B4-BE49-F238E27FC236}">
                  <a16:creationId xmlns:a16="http://schemas.microsoft.com/office/drawing/2014/main" id="{238B60B2-14E4-47F2-86FD-F13674EEB1C0}"/>
                </a:ext>
              </a:extLst>
            </p:cNvPr>
            <p:cNvCxnSpPr>
              <a:cxnSpLocks/>
            </p:cNvCxnSpPr>
            <p:nvPr/>
          </p:nvCxnSpPr>
          <p:spPr bwMode="auto">
            <a:xfrm>
              <a:off x="2985833" y="2987866"/>
              <a:ext cx="147295" cy="0"/>
            </a:xfrm>
            <a:prstGeom prst="line">
              <a:avLst/>
            </a:prstGeom>
            <a:noFill/>
            <a:ln w="28575" cap="flat" cmpd="sng" algn="ctr">
              <a:solidFill>
                <a:schemeClr val="accent3"/>
              </a:solidFill>
              <a:prstDash val="solid"/>
              <a:round/>
              <a:headEnd type="none" w="med" len="med"/>
              <a:tailEnd type="none" w="med" len="med"/>
            </a:ln>
            <a:effectLst/>
          </p:spPr>
        </p:cxnSp>
      </p:grpSp>
      <p:grpSp>
        <p:nvGrpSpPr>
          <p:cNvPr id="504" name="Group 503">
            <a:extLst>
              <a:ext uri="{FF2B5EF4-FFF2-40B4-BE49-F238E27FC236}">
                <a16:creationId xmlns:a16="http://schemas.microsoft.com/office/drawing/2014/main" id="{CFF1616D-12AB-4F24-9B2E-90E611F24A51}"/>
              </a:ext>
            </a:extLst>
          </p:cNvPr>
          <p:cNvGrpSpPr/>
          <p:nvPr/>
        </p:nvGrpSpPr>
        <p:grpSpPr>
          <a:xfrm>
            <a:off x="10389793" y="2482013"/>
            <a:ext cx="147295" cy="146433"/>
            <a:chOff x="2985833" y="2914650"/>
            <a:chExt cx="147295" cy="146433"/>
          </a:xfrm>
        </p:grpSpPr>
        <p:cxnSp>
          <p:nvCxnSpPr>
            <p:cNvPr id="505" name="Straight Connector 504">
              <a:extLst>
                <a:ext uri="{FF2B5EF4-FFF2-40B4-BE49-F238E27FC236}">
                  <a16:creationId xmlns:a16="http://schemas.microsoft.com/office/drawing/2014/main" id="{27AA3228-568D-4738-8F40-8735D0977214}"/>
                </a:ext>
              </a:extLst>
            </p:cNvPr>
            <p:cNvCxnSpPr>
              <a:cxnSpLocks/>
            </p:cNvCxnSpPr>
            <p:nvPr/>
          </p:nvCxnSpPr>
          <p:spPr bwMode="auto">
            <a:xfrm>
              <a:off x="3059480" y="2914650"/>
              <a:ext cx="0" cy="146433"/>
            </a:xfrm>
            <a:prstGeom prst="line">
              <a:avLst/>
            </a:prstGeom>
            <a:noFill/>
            <a:ln w="28575" cap="flat" cmpd="sng" algn="ctr">
              <a:solidFill>
                <a:schemeClr val="accent3"/>
              </a:solidFill>
              <a:prstDash val="solid"/>
              <a:round/>
              <a:headEnd type="none" w="med" len="med"/>
              <a:tailEnd type="none" w="med" len="med"/>
            </a:ln>
            <a:effectLst/>
          </p:spPr>
        </p:cxnSp>
        <p:cxnSp>
          <p:nvCxnSpPr>
            <p:cNvPr id="506" name="Straight Connector 505">
              <a:extLst>
                <a:ext uri="{FF2B5EF4-FFF2-40B4-BE49-F238E27FC236}">
                  <a16:creationId xmlns:a16="http://schemas.microsoft.com/office/drawing/2014/main" id="{AAB0488B-7C8B-42F3-97DA-C8A3E1A6DD05}"/>
                </a:ext>
              </a:extLst>
            </p:cNvPr>
            <p:cNvCxnSpPr>
              <a:cxnSpLocks/>
            </p:cNvCxnSpPr>
            <p:nvPr/>
          </p:nvCxnSpPr>
          <p:spPr bwMode="auto">
            <a:xfrm>
              <a:off x="2985833" y="2987866"/>
              <a:ext cx="147295" cy="0"/>
            </a:xfrm>
            <a:prstGeom prst="line">
              <a:avLst/>
            </a:prstGeom>
            <a:noFill/>
            <a:ln w="28575" cap="flat" cmpd="sng" algn="ctr">
              <a:solidFill>
                <a:schemeClr val="accent3"/>
              </a:solidFill>
              <a:prstDash val="solid"/>
              <a:round/>
              <a:headEnd type="none" w="med" len="med"/>
              <a:tailEnd type="none" w="med" len="med"/>
            </a:ln>
            <a:effectLst/>
          </p:spPr>
        </p:cxnSp>
      </p:grpSp>
      <p:grpSp>
        <p:nvGrpSpPr>
          <p:cNvPr id="507" name="Group 506">
            <a:extLst>
              <a:ext uri="{FF2B5EF4-FFF2-40B4-BE49-F238E27FC236}">
                <a16:creationId xmlns:a16="http://schemas.microsoft.com/office/drawing/2014/main" id="{41885510-95EE-43FB-928C-D43B9B5612E5}"/>
              </a:ext>
            </a:extLst>
          </p:cNvPr>
          <p:cNvGrpSpPr/>
          <p:nvPr/>
        </p:nvGrpSpPr>
        <p:grpSpPr>
          <a:xfrm>
            <a:off x="10510327" y="2614307"/>
            <a:ext cx="147295" cy="146433"/>
            <a:chOff x="2985833" y="2914650"/>
            <a:chExt cx="147295" cy="146433"/>
          </a:xfrm>
        </p:grpSpPr>
        <p:cxnSp>
          <p:nvCxnSpPr>
            <p:cNvPr id="508" name="Straight Connector 507">
              <a:extLst>
                <a:ext uri="{FF2B5EF4-FFF2-40B4-BE49-F238E27FC236}">
                  <a16:creationId xmlns:a16="http://schemas.microsoft.com/office/drawing/2014/main" id="{23639AAA-2846-4D36-8EB1-90FF083F98D1}"/>
                </a:ext>
              </a:extLst>
            </p:cNvPr>
            <p:cNvCxnSpPr>
              <a:cxnSpLocks/>
            </p:cNvCxnSpPr>
            <p:nvPr/>
          </p:nvCxnSpPr>
          <p:spPr bwMode="auto">
            <a:xfrm>
              <a:off x="3059480" y="2914650"/>
              <a:ext cx="0" cy="146433"/>
            </a:xfrm>
            <a:prstGeom prst="line">
              <a:avLst/>
            </a:prstGeom>
            <a:noFill/>
            <a:ln w="28575" cap="flat" cmpd="sng" algn="ctr">
              <a:solidFill>
                <a:schemeClr val="accent3"/>
              </a:solidFill>
              <a:prstDash val="solid"/>
              <a:round/>
              <a:headEnd type="none" w="med" len="med"/>
              <a:tailEnd type="none" w="med" len="med"/>
            </a:ln>
            <a:effectLst/>
          </p:spPr>
        </p:cxnSp>
        <p:cxnSp>
          <p:nvCxnSpPr>
            <p:cNvPr id="509" name="Straight Connector 508">
              <a:extLst>
                <a:ext uri="{FF2B5EF4-FFF2-40B4-BE49-F238E27FC236}">
                  <a16:creationId xmlns:a16="http://schemas.microsoft.com/office/drawing/2014/main" id="{F233DE4C-1A58-4D27-9B0C-99473C8068A0}"/>
                </a:ext>
              </a:extLst>
            </p:cNvPr>
            <p:cNvCxnSpPr>
              <a:cxnSpLocks/>
            </p:cNvCxnSpPr>
            <p:nvPr/>
          </p:nvCxnSpPr>
          <p:spPr bwMode="auto">
            <a:xfrm>
              <a:off x="2985833" y="2987866"/>
              <a:ext cx="147295" cy="0"/>
            </a:xfrm>
            <a:prstGeom prst="line">
              <a:avLst/>
            </a:prstGeom>
            <a:noFill/>
            <a:ln w="28575" cap="flat" cmpd="sng" algn="ctr">
              <a:solidFill>
                <a:schemeClr val="accent3"/>
              </a:solidFill>
              <a:prstDash val="solid"/>
              <a:round/>
              <a:headEnd type="none" w="med" len="med"/>
              <a:tailEnd type="none" w="med" len="med"/>
            </a:ln>
            <a:effectLst/>
          </p:spPr>
        </p:cxnSp>
      </p:grpSp>
      <p:grpSp>
        <p:nvGrpSpPr>
          <p:cNvPr id="510" name="Group 509">
            <a:extLst>
              <a:ext uri="{FF2B5EF4-FFF2-40B4-BE49-F238E27FC236}">
                <a16:creationId xmlns:a16="http://schemas.microsoft.com/office/drawing/2014/main" id="{FF43DB68-4D44-41CC-BCDA-9999FB4C155E}"/>
              </a:ext>
            </a:extLst>
          </p:cNvPr>
          <p:cNvGrpSpPr/>
          <p:nvPr/>
        </p:nvGrpSpPr>
        <p:grpSpPr>
          <a:xfrm>
            <a:off x="10554931" y="2615496"/>
            <a:ext cx="147295" cy="146433"/>
            <a:chOff x="2985833" y="2914650"/>
            <a:chExt cx="147295" cy="146433"/>
          </a:xfrm>
        </p:grpSpPr>
        <p:cxnSp>
          <p:nvCxnSpPr>
            <p:cNvPr id="511" name="Straight Connector 510">
              <a:extLst>
                <a:ext uri="{FF2B5EF4-FFF2-40B4-BE49-F238E27FC236}">
                  <a16:creationId xmlns:a16="http://schemas.microsoft.com/office/drawing/2014/main" id="{53CD1BFC-24B6-47F2-897A-9C1E3D5F17FA}"/>
                </a:ext>
              </a:extLst>
            </p:cNvPr>
            <p:cNvCxnSpPr>
              <a:cxnSpLocks/>
            </p:cNvCxnSpPr>
            <p:nvPr/>
          </p:nvCxnSpPr>
          <p:spPr bwMode="auto">
            <a:xfrm>
              <a:off x="3059480" y="2914650"/>
              <a:ext cx="0" cy="146433"/>
            </a:xfrm>
            <a:prstGeom prst="line">
              <a:avLst/>
            </a:prstGeom>
            <a:noFill/>
            <a:ln w="28575" cap="flat" cmpd="sng" algn="ctr">
              <a:solidFill>
                <a:schemeClr val="accent3"/>
              </a:solidFill>
              <a:prstDash val="solid"/>
              <a:round/>
              <a:headEnd type="none" w="med" len="med"/>
              <a:tailEnd type="none" w="med" len="med"/>
            </a:ln>
            <a:effectLst/>
          </p:spPr>
        </p:cxnSp>
        <p:cxnSp>
          <p:nvCxnSpPr>
            <p:cNvPr id="512" name="Straight Connector 511">
              <a:extLst>
                <a:ext uri="{FF2B5EF4-FFF2-40B4-BE49-F238E27FC236}">
                  <a16:creationId xmlns:a16="http://schemas.microsoft.com/office/drawing/2014/main" id="{86CA0E30-7446-47CD-91C1-179292F057F5}"/>
                </a:ext>
              </a:extLst>
            </p:cNvPr>
            <p:cNvCxnSpPr>
              <a:cxnSpLocks/>
            </p:cNvCxnSpPr>
            <p:nvPr/>
          </p:nvCxnSpPr>
          <p:spPr bwMode="auto">
            <a:xfrm>
              <a:off x="2985833" y="2987866"/>
              <a:ext cx="147295" cy="0"/>
            </a:xfrm>
            <a:prstGeom prst="line">
              <a:avLst/>
            </a:prstGeom>
            <a:noFill/>
            <a:ln w="28575" cap="flat" cmpd="sng" algn="ctr">
              <a:solidFill>
                <a:schemeClr val="accent3"/>
              </a:solidFill>
              <a:prstDash val="solid"/>
              <a:round/>
              <a:headEnd type="none" w="med" len="med"/>
              <a:tailEnd type="none" w="med" len="med"/>
            </a:ln>
            <a:effectLst/>
          </p:spPr>
        </p:cxnSp>
      </p:grpSp>
      <p:grpSp>
        <p:nvGrpSpPr>
          <p:cNvPr id="513" name="Group 512">
            <a:extLst>
              <a:ext uri="{FF2B5EF4-FFF2-40B4-BE49-F238E27FC236}">
                <a16:creationId xmlns:a16="http://schemas.microsoft.com/office/drawing/2014/main" id="{5751D3DC-CC22-40F7-95B6-07967B06E658}"/>
              </a:ext>
            </a:extLst>
          </p:cNvPr>
          <p:cNvGrpSpPr/>
          <p:nvPr/>
        </p:nvGrpSpPr>
        <p:grpSpPr>
          <a:xfrm>
            <a:off x="10688811" y="2615496"/>
            <a:ext cx="147295" cy="146433"/>
            <a:chOff x="2985833" y="2914650"/>
            <a:chExt cx="147295" cy="146433"/>
          </a:xfrm>
        </p:grpSpPr>
        <p:cxnSp>
          <p:nvCxnSpPr>
            <p:cNvPr id="514" name="Straight Connector 513">
              <a:extLst>
                <a:ext uri="{FF2B5EF4-FFF2-40B4-BE49-F238E27FC236}">
                  <a16:creationId xmlns:a16="http://schemas.microsoft.com/office/drawing/2014/main" id="{33784FFB-DD59-427E-AEA3-2F6190BF18AC}"/>
                </a:ext>
              </a:extLst>
            </p:cNvPr>
            <p:cNvCxnSpPr>
              <a:cxnSpLocks/>
            </p:cNvCxnSpPr>
            <p:nvPr/>
          </p:nvCxnSpPr>
          <p:spPr bwMode="auto">
            <a:xfrm>
              <a:off x="3059480" y="2914650"/>
              <a:ext cx="0" cy="146433"/>
            </a:xfrm>
            <a:prstGeom prst="line">
              <a:avLst/>
            </a:prstGeom>
            <a:noFill/>
            <a:ln w="28575" cap="flat" cmpd="sng" algn="ctr">
              <a:solidFill>
                <a:schemeClr val="accent3"/>
              </a:solidFill>
              <a:prstDash val="solid"/>
              <a:round/>
              <a:headEnd type="none" w="med" len="med"/>
              <a:tailEnd type="none" w="med" len="med"/>
            </a:ln>
            <a:effectLst/>
          </p:spPr>
        </p:cxnSp>
        <p:cxnSp>
          <p:nvCxnSpPr>
            <p:cNvPr id="515" name="Straight Connector 514">
              <a:extLst>
                <a:ext uri="{FF2B5EF4-FFF2-40B4-BE49-F238E27FC236}">
                  <a16:creationId xmlns:a16="http://schemas.microsoft.com/office/drawing/2014/main" id="{638DE0DC-090A-4A6A-9C7C-9B1E29C7474D}"/>
                </a:ext>
              </a:extLst>
            </p:cNvPr>
            <p:cNvCxnSpPr>
              <a:cxnSpLocks/>
            </p:cNvCxnSpPr>
            <p:nvPr/>
          </p:nvCxnSpPr>
          <p:spPr bwMode="auto">
            <a:xfrm>
              <a:off x="2985833" y="2987866"/>
              <a:ext cx="147295" cy="0"/>
            </a:xfrm>
            <a:prstGeom prst="line">
              <a:avLst/>
            </a:prstGeom>
            <a:noFill/>
            <a:ln w="28575" cap="flat" cmpd="sng" algn="ctr">
              <a:solidFill>
                <a:schemeClr val="accent3"/>
              </a:solidFill>
              <a:prstDash val="solid"/>
              <a:round/>
              <a:headEnd type="none" w="med" len="med"/>
              <a:tailEnd type="none" w="med" len="med"/>
            </a:ln>
            <a:effectLst/>
          </p:spPr>
        </p:cxnSp>
      </p:grpSp>
      <p:grpSp>
        <p:nvGrpSpPr>
          <p:cNvPr id="516" name="Group 515">
            <a:extLst>
              <a:ext uri="{FF2B5EF4-FFF2-40B4-BE49-F238E27FC236}">
                <a16:creationId xmlns:a16="http://schemas.microsoft.com/office/drawing/2014/main" id="{AC70F380-011E-41A2-BD8E-F7BF4C23EC47}"/>
              </a:ext>
            </a:extLst>
          </p:cNvPr>
          <p:cNvGrpSpPr/>
          <p:nvPr/>
        </p:nvGrpSpPr>
        <p:grpSpPr>
          <a:xfrm>
            <a:off x="10736667" y="2615496"/>
            <a:ext cx="147295" cy="146433"/>
            <a:chOff x="2985833" y="2914650"/>
            <a:chExt cx="147295" cy="146433"/>
          </a:xfrm>
        </p:grpSpPr>
        <p:cxnSp>
          <p:nvCxnSpPr>
            <p:cNvPr id="517" name="Straight Connector 516">
              <a:extLst>
                <a:ext uri="{FF2B5EF4-FFF2-40B4-BE49-F238E27FC236}">
                  <a16:creationId xmlns:a16="http://schemas.microsoft.com/office/drawing/2014/main" id="{A83739A6-ED45-435C-9E57-9B62820900FB}"/>
                </a:ext>
              </a:extLst>
            </p:cNvPr>
            <p:cNvCxnSpPr>
              <a:cxnSpLocks/>
            </p:cNvCxnSpPr>
            <p:nvPr/>
          </p:nvCxnSpPr>
          <p:spPr bwMode="auto">
            <a:xfrm>
              <a:off x="3059480" y="2914650"/>
              <a:ext cx="0" cy="146433"/>
            </a:xfrm>
            <a:prstGeom prst="line">
              <a:avLst/>
            </a:prstGeom>
            <a:noFill/>
            <a:ln w="28575" cap="flat" cmpd="sng" algn="ctr">
              <a:solidFill>
                <a:schemeClr val="accent3"/>
              </a:solidFill>
              <a:prstDash val="solid"/>
              <a:round/>
              <a:headEnd type="none" w="med" len="med"/>
              <a:tailEnd type="none" w="med" len="med"/>
            </a:ln>
            <a:effectLst/>
          </p:spPr>
        </p:cxnSp>
        <p:cxnSp>
          <p:nvCxnSpPr>
            <p:cNvPr id="518" name="Straight Connector 517">
              <a:extLst>
                <a:ext uri="{FF2B5EF4-FFF2-40B4-BE49-F238E27FC236}">
                  <a16:creationId xmlns:a16="http://schemas.microsoft.com/office/drawing/2014/main" id="{7304E636-D08F-404C-93F8-0D87F2D81D15}"/>
                </a:ext>
              </a:extLst>
            </p:cNvPr>
            <p:cNvCxnSpPr>
              <a:cxnSpLocks/>
            </p:cNvCxnSpPr>
            <p:nvPr/>
          </p:nvCxnSpPr>
          <p:spPr bwMode="auto">
            <a:xfrm>
              <a:off x="2985833" y="2987866"/>
              <a:ext cx="147295" cy="0"/>
            </a:xfrm>
            <a:prstGeom prst="line">
              <a:avLst/>
            </a:prstGeom>
            <a:noFill/>
            <a:ln w="28575" cap="flat" cmpd="sng" algn="ctr">
              <a:solidFill>
                <a:schemeClr val="accent3"/>
              </a:solidFill>
              <a:prstDash val="solid"/>
              <a:round/>
              <a:headEnd type="none" w="med" len="med"/>
              <a:tailEnd type="none" w="med" len="med"/>
            </a:ln>
            <a:effectLst/>
          </p:spPr>
        </p:cxnSp>
      </p:grpSp>
      <p:grpSp>
        <p:nvGrpSpPr>
          <p:cNvPr id="519" name="Group 518">
            <a:extLst>
              <a:ext uri="{FF2B5EF4-FFF2-40B4-BE49-F238E27FC236}">
                <a16:creationId xmlns:a16="http://schemas.microsoft.com/office/drawing/2014/main" id="{C696E9CB-EC42-42B8-BE2E-33BB5CE078C2}"/>
              </a:ext>
            </a:extLst>
          </p:cNvPr>
          <p:cNvGrpSpPr/>
          <p:nvPr/>
        </p:nvGrpSpPr>
        <p:grpSpPr>
          <a:xfrm>
            <a:off x="10783105" y="2615496"/>
            <a:ext cx="147295" cy="146433"/>
            <a:chOff x="2985833" y="2914650"/>
            <a:chExt cx="147295" cy="146433"/>
          </a:xfrm>
        </p:grpSpPr>
        <p:cxnSp>
          <p:nvCxnSpPr>
            <p:cNvPr id="520" name="Straight Connector 519">
              <a:extLst>
                <a:ext uri="{FF2B5EF4-FFF2-40B4-BE49-F238E27FC236}">
                  <a16:creationId xmlns:a16="http://schemas.microsoft.com/office/drawing/2014/main" id="{C867565F-1742-4471-BE7C-855DA002DFCE}"/>
                </a:ext>
              </a:extLst>
            </p:cNvPr>
            <p:cNvCxnSpPr>
              <a:cxnSpLocks/>
            </p:cNvCxnSpPr>
            <p:nvPr/>
          </p:nvCxnSpPr>
          <p:spPr bwMode="auto">
            <a:xfrm>
              <a:off x="3059480" y="2914650"/>
              <a:ext cx="0" cy="146433"/>
            </a:xfrm>
            <a:prstGeom prst="line">
              <a:avLst/>
            </a:prstGeom>
            <a:noFill/>
            <a:ln w="28575" cap="flat" cmpd="sng" algn="ctr">
              <a:solidFill>
                <a:schemeClr val="accent3"/>
              </a:solidFill>
              <a:prstDash val="solid"/>
              <a:round/>
              <a:headEnd type="none" w="med" len="med"/>
              <a:tailEnd type="none" w="med" len="med"/>
            </a:ln>
            <a:effectLst/>
          </p:spPr>
        </p:cxnSp>
        <p:cxnSp>
          <p:nvCxnSpPr>
            <p:cNvPr id="521" name="Straight Connector 520">
              <a:extLst>
                <a:ext uri="{FF2B5EF4-FFF2-40B4-BE49-F238E27FC236}">
                  <a16:creationId xmlns:a16="http://schemas.microsoft.com/office/drawing/2014/main" id="{BF63995F-3064-4938-8D47-835E14F58F16}"/>
                </a:ext>
              </a:extLst>
            </p:cNvPr>
            <p:cNvCxnSpPr>
              <a:cxnSpLocks/>
            </p:cNvCxnSpPr>
            <p:nvPr/>
          </p:nvCxnSpPr>
          <p:spPr bwMode="auto">
            <a:xfrm>
              <a:off x="2985833" y="2987866"/>
              <a:ext cx="147295" cy="0"/>
            </a:xfrm>
            <a:prstGeom prst="line">
              <a:avLst/>
            </a:prstGeom>
            <a:noFill/>
            <a:ln w="28575" cap="flat" cmpd="sng" algn="ctr">
              <a:solidFill>
                <a:schemeClr val="accent3"/>
              </a:solidFill>
              <a:prstDash val="solid"/>
              <a:round/>
              <a:headEnd type="none" w="med" len="med"/>
              <a:tailEnd type="none" w="med" len="med"/>
            </a:ln>
            <a:effectLst/>
          </p:spPr>
        </p:cxnSp>
      </p:grpSp>
      <p:grpSp>
        <p:nvGrpSpPr>
          <p:cNvPr id="522" name="Group 521">
            <a:extLst>
              <a:ext uri="{FF2B5EF4-FFF2-40B4-BE49-F238E27FC236}">
                <a16:creationId xmlns:a16="http://schemas.microsoft.com/office/drawing/2014/main" id="{FE0D3393-AAF7-4E02-99DD-3F486033B8F0}"/>
              </a:ext>
            </a:extLst>
          </p:cNvPr>
          <p:cNvGrpSpPr/>
          <p:nvPr/>
        </p:nvGrpSpPr>
        <p:grpSpPr>
          <a:xfrm>
            <a:off x="10903682" y="2615496"/>
            <a:ext cx="147295" cy="146433"/>
            <a:chOff x="2985833" y="2914650"/>
            <a:chExt cx="147295" cy="146433"/>
          </a:xfrm>
        </p:grpSpPr>
        <p:cxnSp>
          <p:nvCxnSpPr>
            <p:cNvPr id="523" name="Straight Connector 522">
              <a:extLst>
                <a:ext uri="{FF2B5EF4-FFF2-40B4-BE49-F238E27FC236}">
                  <a16:creationId xmlns:a16="http://schemas.microsoft.com/office/drawing/2014/main" id="{499D7319-777C-499A-9EE8-918A2A0587E2}"/>
                </a:ext>
              </a:extLst>
            </p:cNvPr>
            <p:cNvCxnSpPr>
              <a:cxnSpLocks/>
            </p:cNvCxnSpPr>
            <p:nvPr/>
          </p:nvCxnSpPr>
          <p:spPr bwMode="auto">
            <a:xfrm>
              <a:off x="3059480" y="2914650"/>
              <a:ext cx="0" cy="146433"/>
            </a:xfrm>
            <a:prstGeom prst="line">
              <a:avLst/>
            </a:prstGeom>
            <a:noFill/>
            <a:ln w="28575" cap="flat" cmpd="sng" algn="ctr">
              <a:solidFill>
                <a:schemeClr val="accent3"/>
              </a:solidFill>
              <a:prstDash val="solid"/>
              <a:round/>
              <a:headEnd type="none" w="med" len="med"/>
              <a:tailEnd type="none" w="med" len="med"/>
            </a:ln>
            <a:effectLst/>
          </p:spPr>
        </p:cxnSp>
        <p:cxnSp>
          <p:nvCxnSpPr>
            <p:cNvPr id="524" name="Straight Connector 523">
              <a:extLst>
                <a:ext uri="{FF2B5EF4-FFF2-40B4-BE49-F238E27FC236}">
                  <a16:creationId xmlns:a16="http://schemas.microsoft.com/office/drawing/2014/main" id="{B2611681-D5DA-4A9E-8208-92E91AE73885}"/>
                </a:ext>
              </a:extLst>
            </p:cNvPr>
            <p:cNvCxnSpPr>
              <a:cxnSpLocks/>
            </p:cNvCxnSpPr>
            <p:nvPr/>
          </p:nvCxnSpPr>
          <p:spPr bwMode="auto">
            <a:xfrm>
              <a:off x="2985833" y="2987866"/>
              <a:ext cx="147295" cy="0"/>
            </a:xfrm>
            <a:prstGeom prst="line">
              <a:avLst/>
            </a:prstGeom>
            <a:noFill/>
            <a:ln w="28575" cap="flat" cmpd="sng" algn="ctr">
              <a:solidFill>
                <a:schemeClr val="accent3"/>
              </a:solidFill>
              <a:prstDash val="solid"/>
              <a:round/>
              <a:headEnd type="none" w="med" len="med"/>
              <a:tailEnd type="none" w="med" len="med"/>
            </a:ln>
            <a:effectLst/>
          </p:spPr>
        </p:cxnSp>
      </p:grpSp>
      <p:grpSp>
        <p:nvGrpSpPr>
          <p:cNvPr id="525" name="Group 524">
            <a:extLst>
              <a:ext uri="{FF2B5EF4-FFF2-40B4-BE49-F238E27FC236}">
                <a16:creationId xmlns:a16="http://schemas.microsoft.com/office/drawing/2014/main" id="{A389EAD2-B156-4005-93AB-5E9F5751FA12}"/>
              </a:ext>
            </a:extLst>
          </p:cNvPr>
          <p:cNvGrpSpPr/>
          <p:nvPr/>
        </p:nvGrpSpPr>
        <p:grpSpPr>
          <a:xfrm>
            <a:off x="10935833" y="2615496"/>
            <a:ext cx="147295" cy="146433"/>
            <a:chOff x="2985833" y="2914650"/>
            <a:chExt cx="147295" cy="146433"/>
          </a:xfrm>
        </p:grpSpPr>
        <p:cxnSp>
          <p:nvCxnSpPr>
            <p:cNvPr id="526" name="Straight Connector 525">
              <a:extLst>
                <a:ext uri="{FF2B5EF4-FFF2-40B4-BE49-F238E27FC236}">
                  <a16:creationId xmlns:a16="http://schemas.microsoft.com/office/drawing/2014/main" id="{A7F03219-F75B-4943-81DE-14C8EC0965B0}"/>
                </a:ext>
              </a:extLst>
            </p:cNvPr>
            <p:cNvCxnSpPr>
              <a:cxnSpLocks/>
            </p:cNvCxnSpPr>
            <p:nvPr/>
          </p:nvCxnSpPr>
          <p:spPr bwMode="auto">
            <a:xfrm>
              <a:off x="3059480" y="2914650"/>
              <a:ext cx="0" cy="146433"/>
            </a:xfrm>
            <a:prstGeom prst="line">
              <a:avLst/>
            </a:prstGeom>
            <a:noFill/>
            <a:ln w="28575" cap="flat" cmpd="sng" algn="ctr">
              <a:solidFill>
                <a:schemeClr val="accent3"/>
              </a:solidFill>
              <a:prstDash val="solid"/>
              <a:round/>
              <a:headEnd type="none" w="med" len="med"/>
              <a:tailEnd type="none" w="med" len="med"/>
            </a:ln>
            <a:effectLst/>
          </p:spPr>
        </p:cxnSp>
        <p:cxnSp>
          <p:nvCxnSpPr>
            <p:cNvPr id="527" name="Straight Connector 526">
              <a:extLst>
                <a:ext uri="{FF2B5EF4-FFF2-40B4-BE49-F238E27FC236}">
                  <a16:creationId xmlns:a16="http://schemas.microsoft.com/office/drawing/2014/main" id="{37006FF1-8D22-444B-ACDD-8C5FCA76E7DA}"/>
                </a:ext>
              </a:extLst>
            </p:cNvPr>
            <p:cNvCxnSpPr>
              <a:cxnSpLocks/>
            </p:cNvCxnSpPr>
            <p:nvPr/>
          </p:nvCxnSpPr>
          <p:spPr bwMode="auto">
            <a:xfrm>
              <a:off x="2985833" y="2987866"/>
              <a:ext cx="147295" cy="0"/>
            </a:xfrm>
            <a:prstGeom prst="line">
              <a:avLst/>
            </a:prstGeom>
            <a:noFill/>
            <a:ln w="28575" cap="flat" cmpd="sng" algn="ctr">
              <a:solidFill>
                <a:schemeClr val="accent3"/>
              </a:solidFill>
              <a:prstDash val="solid"/>
              <a:round/>
              <a:headEnd type="none" w="med" len="med"/>
              <a:tailEnd type="none" w="med" len="med"/>
            </a:ln>
            <a:effectLst/>
          </p:spPr>
        </p:cxnSp>
      </p:grpSp>
      <p:grpSp>
        <p:nvGrpSpPr>
          <p:cNvPr id="528" name="Group 527">
            <a:extLst>
              <a:ext uri="{FF2B5EF4-FFF2-40B4-BE49-F238E27FC236}">
                <a16:creationId xmlns:a16="http://schemas.microsoft.com/office/drawing/2014/main" id="{A529A6DB-AF15-4941-89C0-EDCEA6F03504}"/>
              </a:ext>
            </a:extLst>
          </p:cNvPr>
          <p:cNvGrpSpPr/>
          <p:nvPr/>
        </p:nvGrpSpPr>
        <p:grpSpPr>
          <a:xfrm>
            <a:off x="11078092" y="2615496"/>
            <a:ext cx="147295" cy="146433"/>
            <a:chOff x="2985833" y="2914650"/>
            <a:chExt cx="147295" cy="146433"/>
          </a:xfrm>
        </p:grpSpPr>
        <p:cxnSp>
          <p:nvCxnSpPr>
            <p:cNvPr id="529" name="Straight Connector 528">
              <a:extLst>
                <a:ext uri="{FF2B5EF4-FFF2-40B4-BE49-F238E27FC236}">
                  <a16:creationId xmlns:a16="http://schemas.microsoft.com/office/drawing/2014/main" id="{38AAFDB2-20D8-434C-A6AF-458B06490427}"/>
                </a:ext>
              </a:extLst>
            </p:cNvPr>
            <p:cNvCxnSpPr>
              <a:cxnSpLocks/>
            </p:cNvCxnSpPr>
            <p:nvPr/>
          </p:nvCxnSpPr>
          <p:spPr bwMode="auto">
            <a:xfrm>
              <a:off x="3059480" y="2914650"/>
              <a:ext cx="0" cy="146433"/>
            </a:xfrm>
            <a:prstGeom prst="line">
              <a:avLst/>
            </a:prstGeom>
            <a:noFill/>
            <a:ln w="28575" cap="flat" cmpd="sng" algn="ctr">
              <a:solidFill>
                <a:schemeClr val="accent3"/>
              </a:solidFill>
              <a:prstDash val="solid"/>
              <a:round/>
              <a:headEnd type="none" w="med" len="med"/>
              <a:tailEnd type="none" w="med" len="med"/>
            </a:ln>
            <a:effectLst/>
          </p:spPr>
        </p:cxnSp>
        <p:cxnSp>
          <p:nvCxnSpPr>
            <p:cNvPr id="530" name="Straight Connector 529">
              <a:extLst>
                <a:ext uri="{FF2B5EF4-FFF2-40B4-BE49-F238E27FC236}">
                  <a16:creationId xmlns:a16="http://schemas.microsoft.com/office/drawing/2014/main" id="{20CC09F3-ACF5-4F9F-A8B0-72FA4FBB8F48}"/>
                </a:ext>
              </a:extLst>
            </p:cNvPr>
            <p:cNvCxnSpPr>
              <a:cxnSpLocks/>
            </p:cNvCxnSpPr>
            <p:nvPr/>
          </p:nvCxnSpPr>
          <p:spPr bwMode="auto">
            <a:xfrm>
              <a:off x="2985833" y="2987866"/>
              <a:ext cx="147295" cy="0"/>
            </a:xfrm>
            <a:prstGeom prst="line">
              <a:avLst/>
            </a:prstGeom>
            <a:noFill/>
            <a:ln w="28575" cap="flat" cmpd="sng" algn="ctr">
              <a:solidFill>
                <a:schemeClr val="accent3"/>
              </a:solidFill>
              <a:prstDash val="solid"/>
              <a:round/>
              <a:headEnd type="none" w="med" len="med"/>
              <a:tailEnd type="none" w="med" len="med"/>
            </a:ln>
            <a:effectLst/>
          </p:spPr>
        </p:cxnSp>
      </p:grpSp>
      <p:grpSp>
        <p:nvGrpSpPr>
          <p:cNvPr id="531" name="Group 530">
            <a:extLst>
              <a:ext uri="{FF2B5EF4-FFF2-40B4-BE49-F238E27FC236}">
                <a16:creationId xmlns:a16="http://schemas.microsoft.com/office/drawing/2014/main" id="{59D22F27-9F24-4BC2-8A90-49A9522ADD01}"/>
              </a:ext>
            </a:extLst>
          </p:cNvPr>
          <p:cNvGrpSpPr/>
          <p:nvPr/>
        </p:nvGrpSpPr>
        <p:grpSpPr>
          <a:xfrm>
            <a:off x="11126248" y="2615496"/>
            <a:ext cx="147295" cy="146433"/>
            <a:chOff x="2985833" y="2914650"/>
            <a:chExt cx="147295" cy="146433"/>
          </a:xfrm>
        </p:grpSpPr>
        <p:cxnSp>
          <p:nvCxnSpPr>
            <p:cNvPr id="532" name="Straight Connector 531">
              <a:extLst>
                <a:ext uri="{FF2B5EF4-FFF2-40B4-BE49-F238E27FC236}">
                  <a16:creationId xmlns:a16="http://schemas.microsoft.com/office/drawing/2014/main" id="{4B1A5209-13DA-4A49-B68E-BFBE8E03B116}"/>
                </a:ext>
              </a:extLst>
            </p:cNvPr>
            <p:cNvCxnSpPr>
              <a:cxnSpLocks/>
            </p:cNvCxnSpPr>
            <p:nvPr/>
          </p:nvCxnSpPr>
          <p:spPr bwMode="auto">
            <a:xfrm>
              <a:off x="3059480" y="2914650"/>
              <a:ext cx="0" cy="146433"/>
            </a:xfrm>
            <a:prstGeom prst="line">
              <a:avLst/>
            </a:prstGeom>
            <a:noFill/>
            <a:ln w="28575" cap="flat" cmpd="sng" algn="ctr">
              <a:solidFill>
                <a:schemeClr val="accent3"/>
              </a:solidFill>
              <a:prstDash val="solid"/>
              <a:round/>
              <a:headEnd type="none" w="med" len="med"/>
              <a:tailEnd type="none" w="med" len="med"/>
            </a:ln>
            <a:effectLst/>
          </p:spPr>
        </p:cxnSp>
        <p:cxnSp>
          <p:nvCxnSpPr>
            <p:cNvPr id="533" name="Straight Connector 532">
              <a:extLst>
                <a:ext uri="{FF2B5EF4-FFF2-40B4-BE49-F238E27FC236}">
                  <a16:creationId xmlns:a16="http://schemas.microsoft.com/office/drawing/2014/main" id="{4823CF7E-9306-4F4C-8121-FEC7929FF76A}"/>
                </a:ext>
              </a:extLst>
            </p:cNvPr>
            <p:cNvCxnSpPr>
              <a:cxnSpLocks/>
            </p:cNvCxnSpPr>
            <p:nvPr/>
          </p:nvCxnSpPr>
          <p:spPr bwMode="auto">
            <a:xfrm>
              <a:off x="2985833" y="2987866"/>
              <a:ext cx="147295" cy="0"/>
            </a:xfrm>
            <a:prstGeom prst="line">
              <a:avLst/>
            </a:prstGeom>
            <a:noFill/>
            <a:ln w="28575" cap="flat" cmpd="sng" algn="ctr">
              <a:solidFill>
                <a:schemeClr val="accent3"/>
              </a:solidFill>
              <a:prstDash val="solid"/>
              <a:round/>
              <a:headEnd type="none" w="med" len="med"/>
              <a:tailEnd type="none" w="med" len="med"/>
            </a:ln>
            <a:effectLst/>
          </p:spPr>
        </p:cxnSp>
      </p:grpSp>
      <p:grpSp>
        <p:nvGrpSpPr>
          <p:cNvPr id="534" name="Group 533">
            <a:extLst>
              <a:ext uri="{FF2B5EF4-FFF2-40B4-BE49-F238E27FC236}">
                <a16:creationId xmlns:a16="http://schemas.microsoft.com/office/drawing/2014/main" id="{44E75F06-94AE-47CE-B688-6A1CEE39C6BF}"/>
              </a:ext>
            </a:extLst>
          </p:cNvPr>
          <p:cNvGrpSpPr/>
          <p:nvPr/>
        </p:nvGrpSpPr>
        <p:grpSpPr>
          <a:xfrm>
            <a:off x="11152071" y="2615496"/>
            <a:ext cx="147295" cy="146433"/>
            <a:chOff x="2985833" y="2914650"/>
            <a:chExt cx="147295" cy="146433"/>
          </a:xfrm>
        </p:grpSpPr>
        <p:cxnSp>
          <p:nvCxnSpPr>
            <p:cNvPr id="535" name="Straight Connector 534">
              <a:extLst>
                <a:ext uri="{FF2B5EF4-FFF2-40B4-BE49-F238E27FC236}">
                  <a16:creationId xmlns:a16="http://schemas.microsoft.com/office/drawing/2014/main" id="{E1DA8FD6-2D6D-481F-A5F9-328F96A64F73}"/>
                </a:ext>
              </a:extLst>
            </p:cNvPr>
            <p:cNvCxnSpPr>
              <a:cxnSpLocks/>
            </p:cNvCxnSpPr>
            <p:nvPr/>
          </p:nvCxnSpPr>
          <p:spPr bwMode="auto">
            <a:xfrm>
              <a:off x="3059480" y="2914650"/>
              <a:ext cx="0" cy="146433"/>
            </a:xfrm>
            <a:prstGeom prst="line">
              <a:avLst/>
            </a:prstGeom>
            <a:noFill/>
            <a:ln w="28575" cap="flat" cmpd="sng" algn="ctr">
              <a:solidFill>
                <a:schemeClr val="accent3"/>
              </a:solidFill>
              <a:prstDash val="solid"/>
              <a:round/>
              <a:headEnd type="none" w="med" len="med"/>
              <a:tailEnd type="none" w="med" len="med"/>
            </a:ln>
            <a:effectLst/>
          </p:spPr>
        </p:cxnSp>
        <p:cxnSp>
          <p:nvCxnSpPr>
            <p:cNvPr id="536" name="Straight Connector 535">
              <a:extLst>
                <a:ext uri="{FF2B5EF4-FFF2-40B4-BE49-F238E27FC236}">
                  <a16:creationId xmlns:a16="http://schemas.microsoft.com/office/drawing/2014/main" id="{EB94363C-FA9E-45ED-BE70-31CC2CADAF25}"/>
                </a:ext>
              </a:extLst>
            </p:cNvPr>
            <p:cNvCxnSpPr>
              <a:cxnSpLocks/>
            </p:cNvCxnSpPr>
            <p:nvPr/>
          </p:nvCxnSpPr>
          <p:spPr bwMode="auto">
            <a:xfrm>
              <a:off x="2985833" y="2987866"/>
              <a:ext cx="147295" cy="0"/>
            </a:xfrm>
            <a:prstGeom prst="line">
              <a:avLst/>
            </a:prstGeom>
            <a:noFill/>
            <a:ln w="28575" cap="flat" cmpd="sng" algn="ctr">
              <a:solidFill>
                <a:schemeClr val="accent3"/>
              </a:solidFill>
              <a:prstDash val="solid"/>
              <a:round/>
              <a:headEnd type="none" w="med" len="med"/>
              <a:tailEnd type="none" w="med" len="med"/>
            </a:ln>
            <a:effectLst/>
          </p:spPr>
        </p:cxnSp>
      </p:grpSp>
      <p:grpSp>
        <p:nvGrpSpPr>
          <p:cNvPr id="537" name="Group 536">
            <a:extLst>
              <a:ext uri="{FF2B5EF4-FFF2-40B4-BE49-F238E27FC236}">
                <a16:creationId xmlns:a16="http://schemas.microsoft.com/office/drawing/2014/main" id="{1BB6D008-AFD4-4CA2-B267-29726FBCC8DD}"/>
              </a:ext>
            </a:extLst>
          </p:cNvPr>
          <p:cNvGrpSpPr/>
          <p:nvPr/>
        </p:nvGrpSpPr>
        <p:grpSpPr>
          <a:xfrm>
            <a:off x="11213779" y="2615496"/>
            <a:ext cx="147295" cy="146433"/>
            <a:chOff x="2985833" y="2914650"/>
            <a:chExt cx="147295" cy="146433"/>
          </a:xfrm>
        </p:grpSpPr>
        <p:cxnSp>
          <p:nvCxnSpPr>
            <p:cNvPr id="538" name="Straight Connector 537">
              <a:extLst>
                <a:ext uri="{FF2B5EF4-FFF2-40B4-BE49-F238E27FC236}">
                  <a16:creationId xmlns:a16="http://schemas.microsoft.com/office/drawing/2014/main" id="{4027E5A6-945D-405C-A34F-595F5B9AEE71}"/>
                </a:ext>
              </a:extLst>
            </p:cNvPr>
            <p:cNvCxnSpPr>
              <a:cxnSpLocks/>
            </p:cNvCxnSpPr>
            <p:nvPr/>
          </p:nvCxnSpPr>
          <p:spPr bwMode="auto">
            <a:xfrm>
              <a:off x="3059480" y="2914650"/>
              <a:ext cx="0" cy="146433"/>
            </a:xfrm>
            <a:prstGeom prst="line">
              <a:avLst/>
            </a:prstGeom>
            <a:noFill/>
            <a:ln w="28575" cap="flat" cmpd="sng" algn="ctr">
              <a:solidFill>
                <a:schemeClr val="accent3"/>
              </a:solidFill>
              <a:prstDash val="solid"/>
              <a:round/>
              <a:headEnd type="none" w="med" len="med"/>
              <a:tailEnd type="none" w="med" len="med"/>
            </a:ln>
            <a:effectLst/>
          </p:spPr>
        </p:cxnSp>
        <p:cxnSp>
          <p:nvCxnSpPr>
            <p:cNvPr id="539" name="Straight Connector 538">
              <a:extLst>
                <a:ext uri="{FF2B5EF4-FFF2-40B4-BE49-F238E27FC236}">
                  <a16:creationId xmlns:a16="http://schemas.microsoft.com/office/drawing/2014/main" id="{6CE52BCE-B82D-45FB-BBD8-CD2F63527FC5}"/>
                </a:ext>
              </a:extLst>
            </p:cNvPr>
            <p:cNvCxnSpPr>
              <a:cxnSpLocks/>
            </p:cNvCxnSpPr>
            <p:nvPr/>
          </p:nvCxnSpPr>
          <p:spPr bwMode="auto">
            <a:xfrm>
              <a:off x="2985833" y="2987866"/>
              <a:ext cx="147295" cy="0"/>
            </a:xfrm>
            <a:prstGeom prst="line">
              <a:avLst/>
            </a:prstGeom>
            <a:noFill/>
            <a:ln w="28575" cap="flat" cmpd="sng" algn="ctr">
              <a:solidFill>
                <a:schemeClr val="accent3"/>
              </a:solidFill>
              <a:prstDash val="solid"/>
              <a:round/>
              <a:headEnd type="none" w="med" len="med"/>
              <a:tailEnd type="none" w="med" len="med"/>
            </a:ln>
            <a:effectLst/>
          </p:spPr>
        </p:cxnSp>
      </p:grpSp>
      <p:grpSp>
        <p:nvGrpSpPr>
          <p:cNvPr id="540" name="Group 539">
            <a:extLst>
              <a:ext uri="{FF2B5EF4-FFF2-40B4-BE49-F238E27FC236}">
                <a16:creationId xmlns:a16="http://schemas.microsoft.com/office/drawing/2014/main" id="{A49B4597-04ED-4880-BE5E-74F3835C845F}"/>
              </a:ext>
            </a:extLst>
          </p:cNvPr>
          <p:cNvGrpSpPr/>
          <p:nvPr/>
        </p:nvGrpSpPr>
        <p:grpSpPr>
          <a:xfrm>
            <a:off x="6826520" y="2059633"/>
            <a:ext cx="147295" cy="146433"/>
            <a:chOff x="2985833" y="2914650"/>
            <a:chExt cx="147295" cy="146433"/>
          </a:xfrm>
        </p:grpSpPr>
        <p:cxnSp>
          <p:nvCxnSpPr>
            <p:cNvPr id="541" name="Straight Connector 540">
              <a:extLst>
                <a:ext uri="{FF2B5EF4-FFF2-40B4-BE49-F238E27FC236}">
                  <a16:creationId xmlns:a16="http://schemas.microsoft.com/office/drawing/2014/main" id="{BE99C48D-6AD7-4C76-BD55-F9C2982627DF}"/>
                </a:ext>
              </a:extLst>
            </p:cNvPr>
            <p:cNvCxnSpPr>
              <a:cxnSpLocks/>
            </p:cNvCxnSpPr>
            <p:nvPr/>
          </p:nvCxnSpPr>
          <p:spPr bwMode="auto">
            <a:xfrm>
              <a:off x="3059480" y="2914650"/>
              <a:ext cx="0" cy="146433"/>
            </a:xfrm>
            <a:prstGeom prst="line">
              <a:avLst/>
            </a:prstGeom>
            <a:noFill/>
            <a:ln w="28575" cap="flat" cmpd="sng" algn="ctr">
              <a:solidFill>
                <a:schemeClr val="tx2">
                  <a:lumMod val="50000"/>
                </a:schemeClr>
              </a:solidFill>
              <a:prstDash val="solid"/>
              <a:round/>
              <a:headEnd type="none" w="med" len="med"/>
              <a:tailEnd type="none" w="med" len="med"/>
            </a:ln>
            <a:effectLst/>
          </p:spPr>
        </p:cxnSp>
        <p:cxnSp>
          <p:nvCxnSpPr>
            <p:cNvPr id="542" name="Straight Connector 541">
              <a:extLst>
                <a:ext uri="{FF2B5EF4-FFF2-40B4-BE49-F238E27FC236}">
                  <a16:creationId xmlns:a16="http://schemas.microsoft.com/office/drawing/2014/main" id="{78FEAAE5-B1B3-490B-B8D7-3C336C4A649A}"/>
                </a:ext>
              </a:extLst>
            </p:cNvPr>
            <p:cNvCxnSpPr>
              <a:cxnSpLocks/>
            </p:cNvCxnSpPr>
            <p:nvPr/>
          </p:nvCxnSpPr>
          <p:spPr bwMode="auto">
            <a:xfrm>
              <a:off x="2985833" y="2987866"/>
              <a:ext cx="147295" cy="0"/>
            </a:xfrm>
            <a:prstGeom prst="line">
              <a:avLst/>
            </a:prstGeom>
            <a:noFill/>
            <a:ln w="28575" cap="flat" cmpd="sng" algn="ctr">
              <a:solidFill>
                <a:schemeClr val="tx2">
                  <a:lumMod val="50000"/>
                </a:schemeClr>
              </a:solidFill>
              <a:prstDash val="solid"/>
              <a:round/>
              <a:headEnd type="none" w="med" len="med"/>
              <a:tailEnd type="none" w="med" len="med"/>
            </a:ln>
            <a:effectLst/>
          </p:spPr>
        </p:cxnSp>
      </p:grpSp>
      <p:grpSp>
        <p:nvGrpSpPr>
          <p:cNvPr id="543" name="Group 542">
            <a:extLst>
              <a:ext uri="{FF2B5EF4-FFF2-40B4-BE49-F238E27FC236}">
                <a16:creationId xmlns:a16="http://schemas.microsoft.com/office/drawing/2014/main" id="{3AF5E147-7398-48E2-9BA1-1F3E9DE66CED}"/>
              </a:ext>
            </a:extLst>
          </p:cNvPr>
          <p:cNvGrpSpPr/>
          <p:nvPr/>
        </p:nvGrpSpPr>
        <p:grpSpPr>
          <a:xfrm>
            <a:off x="7189051" y="2703584"/>
            <a:ext cx="147295" cy="146433"/>
            <a:chOff x="2985833" y="2914650"/>
            <a:chExt cx="147295" cy="146433"/>
          </a:xfrm>
        </p:grpSpPr>
        <p:cxnSp>
          <p:nvCxnSpPr>
            <p:cNvPr id="544" name="Straight Connector 543">
              <a:extLst>
                <a:ext uri="{FF2B5EF4-FFF2-40B4-BE49-F238E27FC236}">
                  <a16:creationId xmlns:a16="http://schemas.microsoft.com/office/drawing/2014/main" id="{E803C884-24B8-4BD9-B17E-63BC0908746C}"/>
                </a:ext>
              </a:extLst>
            </p:cNvPr>
            <p:cNvCxnSpPr>
              <a:cxnSpLocks/>
            </p:cNvCxnSpPr>
            <p:nvPr/>
          </p:nvCxnSpPr>
          <p:spPr bwMode="auto">
            <a:xfrm>
              <a:off x="3059480" y="2914650"/>
              <a:ext cx="0" cy="146433"/>
            </a:xfrm>
            <a:prstGeom prst="line">
              <a:avLst/>
            </a:prstGeom>
            <a:noFill/>
            <a:ln w="28575" cap="flat" cmpd="sng" algn="ctr">
              <a:solidFill>
                <a:schemeClr val="tx2">
                  <a:lumMod val="50000"/>
                </a:schemeClr>
              </a:solidFill>
              <a:prstDash val="solid"/>
              <a:round/>
              <a:headEnd type="none" w="med" len="med"/>
              <a:tailEnd type="none" w="med" len="med"/>
            </a:ln>
            <a:effectLst/>
          </p:spPr>
        </p:cxnSp>
        <p:cxnSp>
          <p:nvCxnSpPr>
            <p:cNvPr id="545" name="Straight Connector 544">
              <a:extLst>
                <a:ext uri="{FF2B5EF4-FFF2-40B4-BE49-F238E27FC236}">
                  <a16:creationId xmlns:a16="http://schemas.microsoft.com/office/drawing/2014/main" id="{11C12E02-45DE-4307-B6B6-12F1B8B4E937}"/>
                </a:ext>
              </a:extLst>
            </p:cNvPr>
            <p:cNvCxnSpPr>
              <a:cxnSpLocks/>
            </p:cNvCxnSpPr>
            <p:nvPr/>
          </p:nvCxnSpPr>
          <p:spPr bwMode="auto">
            <a:xfrm>
              <a:off x="2985833" y="2987866"/>
              <a:ext cx="147295" cy="0"/>
            </a:xfrm>
            <a:prstGeom prst="line">
              <a:avLst/>
            </a:prstGeom>
            <a:noFill/>
            <a:ln w="28575" cap="flat" cmpd="sng" algn="ctr">
              <a:solidFill>
                <a:schemeClr val="tx2">
                  <a:lumMod val="50000"/>
                </a:schemeClr>
              </a:solidFill>
              <a:prstDash val="solid"/>
              <a:round/>
              <a:headEnd type="none" w="med" len="med"/>
              <a:tailEnd type="none" w="med" len="med"/>
            </a:ln>
            <a:effectLst/>
          </p:spPr>
        </p:cxnSp>
      </p:grpSp>
      <p:grpSp>
        <p:nvGrpSpPr>
          <p:cNvPr id="546" name="Group 545">
            <a:extLst>
              <a:ext uri="{FF2B5EF4-FFF2-40B4-BE49-F238E27FC236}">
                <a16:creationId xmlns:a16="http://schemas.microsoft.com/office/drawing/2014/main" id="{43697155-8FBF-400A-95E1-8D5F3416A73E}"/>
              </a:ext>
            </a:extLst>
          </p:cNvPr>
          <p:cNvGrpSpPr/>
          <p:nvPr/>
        </p:nvGrpSpPr>
        <p:grpSpPr>
          <a:xfrm>
            <a:off x="7230189" y="2706149"/>
            <a:ext cx="147295" cy="146433"/>
            <a:chOff x="2985833" y="2914650"/>
            <a:chExt cx="147295" cy="146433"/>
          </a:xfrm>
        </p:grpSpPr>
        <p:cxnSp>
          <p:nvCxnSpPr>
            <p:cNvPr id="547" name="Straight Connector 546">
              <a:extLst>
                <a:ext uri="{FF2B5EF4-FFF2-40B4-BE49-F238E27FC236}">
                  <a16:creationId xmlns:a16="http://schemas.microsoft.com/office/drawing/2014/main" id="{EBF5BAD2-52B8-492A-8C57-4D5B59E751B7}"/>
                </a:ext>
              </a:extLst>
            </p:cNvPr>
            <p:cNvCxnSpPr>
              <a:cxnSpLocks/>
            </p:cNvCxnSpPr>
            <p:nvPr/>
          </p:nvCxnSpPr>
          <p:spPr bwMode="auto">
            <a:xfrm>
              <a:off x="3059480" y="2914650"/>
              <a:ext cx="0" cy="146433"/>
            </a:xfrm>
            <a:prstGeom prst="line">
              <a:avLst/>
            </a:prstGeom>
            <a:noFill/>
            <a:ln w="28575" cap="flat" cmpd="sng" algn="ctr">
              <a:solidFill>
                <a:schemeClr val="tx2">
                  <a:lumMod val="50000"/>
                </a:schemeClr>
              </a:solidFill>
              <a:prstDash val="solid"/>
              <a:round/>
              <a:headEnd type="none" w="med" len="med"/>
              <a:tailEnd type="none" w="med" len="med"/>
            </a:ln>
            <a:effectLst/>
          </p:spPr>
        </p:cxnSp>
        <p:cxnSp>
          <p:nvCxnSpPr>
            <p:cNvPr id="548" name="Straight Connector 547">
              <a:extLst>
                <a:ext uri="{FF2B5EF4-FFF2-40B4-BE49-F238E27FC236}">
                  <a16:creationId xmlns:a16="http://schemas.microsoft.com/office/drawing/2014/main" id="{F7857A4C-58EE-48CA-AA08-914C88E76F91}"/>
                </a:ext>
              </a:extLst>
            </p:cNvPr>
            <p:cNvCxnSpPr>
              <a:cxnSpLocks/>
            </p:cNvCxnSpPr>
            <p:nvPr/>
          </p:nvCxnSpPr>
          <p:spPr bwMode="auto">
            <a:xfrm>
              <a:off x="2985833" y="2987866"/>
              <a:ext cx="147295" cy="0"/>
            </a:xfrm>
            <a:prstGeom prst="line">
              <a:avLst/>
            </a:prstGeom>
            <a:noFill/>
            <a:ln w="28575" cap="flat" cmpd="sng" algn="ctr">
              <a:solidFill>
                <a:schemeClr val="tx2">
                  <a:lumMod val="50000"/>
                </a:schemeClr>
              </a:solidFill>
              <a:prstDash val="solid"/>
              <a:round/>
              <a:headEnd type="none" w="med" len="med"/>
              <a:tailEnd type="none" w="med" len="med"/>
            </a:ln>
            <a:effectLst/>
          </p:spPr>
        </p:cxnSp>
      </p:grpSp>
      <p:grpSp>
        <p:nvGrpSpPr>
          <p:cNvPr id="549" name="Group 548">
            <a:extLst>
              <a:ext uri="{FF2B5EF4-FFF2-40B4-BE49-F238E27FC236}">
                <a16:creationId xmlns:a16="http://schemas.microsoft.com/office/drawing/2014/main" id="{A9DE4E37-872A-47F5-872E-453D53C0076B}"/>
              </a:ext>
            </a:extLst>
          </p:cNvPr>
          <p:cNvGrpSpPr/>
          <p:nvPr/>
        </p:nvGrpSpPr>
        <p:grpSpPr>
          <a:xfrm>
            <a:off x="7357523" y="2851873"/>
            <a:ext cx="147295" cy="146433"/>
            <a:chOff x="2985833" y="2914650"/>
            <a:chExt cx="147295" cy="146433"/>
          </a:xfrm>
        </p:grpSpPr>
        <p:cxnSp>
          <p:nvCxnSpPr>
            <p:cNvPr id="550" name="Straight Connector 549">
              <a:extLst>
                <a:ext uri="{FF2B5EF4-FFF2-40B4-BE49-F238E27FC236}">
                  <a16:creationId xmlns:a16="http://schemas.microsoft.com/office/drawing/2014/main" id="{638D838E-D63B-4FF7-926A-150ABEAAFCF9}"/>
                </a:ext>
              </a:extLst>
            </p:cNvPr>
            <p:cNvCxnSpPr>
              <a:cxnSpLocks/>
            </p:cNvCxnSpPr>
            <p:nvPr/>
          </p:nvCxnSpPr>
          <p:spPr bwMode="auto">
            <a:xfrm>
              <a:off x="3059480" y="2914650"/>
              <a:ext cx="0" cy="146433"/>
            </a:xfrm>
            <a:prstGeom prst="line">
              <a:avLst/>
            </a:prstGeom>
            <a:noFill/>
            <a:ln w="28575" cap="flat" cmpd="sng" algn="ctr">
              <a:solidFill>
                <a:schemeClr val="tx2">
                  <a:lumMod val="50000"/>
                </a:schemeClr>
              </a:solidFill>
              <a:prstDash val="solid"/>
              <a:round/>
              <a:headEnd type="none" w="med" len="med"/>
              <a:tailEnd type="none" w="med" len="med"/>
            </a:ln>
            <a:effectLst/>
          </p:spPr>
        </p:cxnSp>
        <p:cxnSp>
          <p:nvCxnSpPr>
            <p:cNvPr id="551" name="Straight Connector 550">
              <a:extLst>
                <a:ext uri="{FF2B5EF4-FFF2-40B4-BE49-F238E27FC236}">
                  <a16:creationId xmlns:a16="http://schemas.microsoft.com/office/drawing/2014/main" id="{AACF967E-0C65-4FD3-8DAC-C9887F045E6A}"/>
                </a:ext>
              </a:extLst>
            </p:cNvPr>
            <p:cNvCxnSpPr>
              <a:cxnSpLocks/>
            </p:cNvCxnSpPr>
            <p:nvPr/>
          </p:nvCxnSpPr>
          <p:spPr bwMode="auto">
            <a:xfrm>
              <a:off x="2985833" y="2987866"/>
              <a:ext cx="147295" cy="0"/>
            </a:xfrm>
            <a:prstGeom prst="line">
              <a:avLst/>
            </a:prstGeom>
            <a:noFill/>
            <a:ln w="28575" cap="flat" cmpd="sng" algn="ctr">
              <a:solidFill>
                <a:schemeClr val="tx2">
                  <a:lumMod val="50000"/>
                </a:schemeClr>
              </a:solidFill>
              <a:prstDash val="solid"/>
              <a:round/>
              <a:headEnd type="none" w="med" len="med"/>
              <a:tailEnd type="none" w="med" len="med"/>
            </a:ln>
            <a:effectLst/>
          </p:spPr>
        </p:cxnSp>
      </p:grpSp>
      <p:grpSp>
        <p:nvGrpSpPr>
          <p:cNvPr id="552" name="Group 551">
            <a:extLst>
              <a:ext uri="{FF2B5EF4-FFF2-40B4-BE49-F238E27FC236}">
                <a16:creationId xmlns:a16="http://schemas.microsoft.com/office/drawing/2014/main" id="{A42A0AEE-C6C3-411A-88F2-D6F35EFAB6B9}"/>
              </a:ext>
            </a:extLst>
          </p:cNvPr>
          <p:cNvGrpSpPr/>
          <p:nvPr/>
        </p:nvGrpSpPr>
        <p:grpSpPr>
          <a:xfrm>
            <a:off x="7675334" y="3006331"/>
            <a:ext cx="147295" cy="146433"/>
            <a:chOff x="2985833" y="2914650"/>
            <a:chExt cx="147295" cy="146433"/>
          </a:xfrm>
        </p:grpSpPr>
        <p:cxnSp>
          <p:nvCxnSpPr>
            <p:cNvPr id="553" name="Straight Connector 552">
              <a:extLst>
                <a:ext uri="{FF2B5EF4-FFF2-40B4-BE49-F238E27FC236}">
                  <a16:creationId xmlns:a16="http://schemas.microsoft.com/office/drawing/2014/main" id="{E1E7F45F-90C2-4DBA-94FC-FE27AA4C8744}"/>
                </a:ext>
              </a:extLst>
            </p:cNvPr>
            <p:cNvCxnSpPr>
              <a:cxnSpLocks/>
            </p:cNvCxnSpPr>
            <p:nvPr/>
          </p:nvCxnSpPr>
          <p:spPr bwMode="auto">
            <a:xfrm>
              <a:off x="3059480" y="2914650"/>
              <a:ext cx="0" cy="146433"/>
            </a:xfrm>
            <a:prstGeom prst="line">
              <a:avLst/>
            </a:prstGeom>
            <a:noFill/>
            <a:ln w="28575" cap="flat" cmpd="sng" algn="ctr">
              <a:solidFill>
                <a:schemeClr val="tx2">
                  <a:lumMod val="50000"/>
                </a:schemeClr>
              </a:solidFill>
              <a:prstDash val="solid"/>
              <a:round/>
              <a:headEnd type="none" w="med" len="med"/>
              <a:tailEnd type="none" w="med" len="med"/>
            </a:ln>
            <a:effectLst/>
          </p:spPr>
        </p:cxnSp>
        <p:cxnSp>
          <p:nvCxnSpPr>
            <p:cNvPr id="554" name="Straight Connector 553">
              <a:extLst>
                <a:ext uri="{FF2B5EF4-FFF2-40B4-BE49-F238E27FC236}">
                  <a16:creationId xmlns:a16="http://schemas.microsoft.com/office/drawing/2014/main" id="{D1424D0F-70F6-4193-B3A4-72F8FFD93481}"/>
                </a:ext>
              </a:extLst>
            </p:cNvPr>
            <p:cNvCxnSpPr>
              <a:cxnSpLocks/>
            </p:cNvCxnSpPr>
            <p:nvPr/>
          </p:nvCxnSpPr>
          <p:spPr bwMode="auto">
            <a:xfrm>
              <a:off x="2985833" y="2987866"/>
              <a:ext cx="147295" cy="0"/>
            </a:xfrm>
            <a:prstGeom prst="line">
              <a:avLst/>
            </a:prstGeom>
            <a:noFill/>
            <a:ln w="28575" cap="flat" cmpd="sng" algn="ctr">
              <a:solidFill>
                <a:schemeClr val="tx2">
                  <a:lumMod val="50000"/>
                </a:schemeClr>
              </a:solidFill>
              <a:prstDash val="solid"/>
              <a:round/>
              <a:headEnd type="none" w="med" len="med"/>
              <a:tailEnd type="none" w="med" len="med"/>
            </a:ln>
            <a:effectLst/>
          </p:spPr>
        </p:cxnSp>
      </p:grpSp>
      <p:grpSp>
        <p:nvGrpSpPr>
          <p:cNvPr id="555" name="Group 554">
            <a:extLst>
              <a:ext uri="{FF2B5EF4-FFF2-40B4-BE49-F238E27FC236}">
                <a16:creationId xmlns:a16="http://schemas.microsoft.com/office/drawing/2014/main" id="{F91E2E6B-21B2-41ED-AB1B-85AFBA6B7EF4}"/>
              </a:ext>
            </a:extLst>
          </p:cNvPr>
          <p:cNvGrpSpPr/>
          <p:nvPr/>
        </p:nvGrpSpPr>
        <p:grpSpPr>
          <a:xfrm>
            <a:off x="9735707" y="3340657"/>
            <a:ext cx="147295" cy="146433"/>
            <a:chOff x="2985833" y="2914650"/>
            <a:chExt cx="147295" cy="146433"/>
          </a:xfrm>
        </p:grpSpPr>
        <p:cxnSp>
          <p:nvCxnSpPr>
            <p:cNvPr id="556" name="Straight Connector 555">
              <a:extLst>
                <a:ext uri="{FF2B5EF4-FFF2-40B4-BE49-F238E27FC236}">
                  <a16:creationId xmlns:a16="http://schemas.microsoft.com/office/drawing/2014/main" id="{3DE9BDBD-D1F4-4587-9FD1-973A4CF1356C}"/>
                </a:ext>
              </a:extLst>
            </p:cNvPr>
            <p:cNvCxnSpPr>
              <a:cxnSpLocks/>
            </p:cNvCxnSpPr>
            <p:nvPr/>
          </p:nvCxnSpPr>
          <p:spPr bwMode="auto">
            <a:xfrm>
              <a:off x="3059480" y="2914650"/>
              <a:ext cx="0" cy="146433"/>
            </a:xfrm>
            <a:prstGeom prst="line">
              <a:avLst/>
            </a:prstGeom>
            <a:noFill/>
            <a:ln w="28575" cap="flat" cmpd="sng" algn="ctr">
              <a:solidFill>
                <a:schemeClr val="accent6"/>
              </a:solidFill>
              <a:prstDash val="solid"/>
              <a:round/>
              <a:headEnd type="none" w="med" len="med"/>
              <a:tailEnd type="none" w="med" len="med"/>
            </a:ln>
            <a:effectLst/>
          </p:spPr>
        </p:cxnSp>
        <p:cxnSp>
          <p:nvCxnSpPr>
            <p:cNvPr id="557" name="Straight Connector 556">
              <a:extLst>
                <a:ext uri="{FF2B5EF4-FFF2-40B4-BE49-F238E27FC236}">
                  <a16:creationId xmlns:a16="http://schemas.microsoft.com/office/drawing/2014/main" id="{FC1DC2B9-D95C-4CB1-A293-0488B38907A8}"/>
                </a:ext>
              </a:extLst>
            </p:cNvPr>
            <p:cNvCxnSpPr>
              <a:cxnSpLocks/>
            </p:cNvCxnSpPr>
            <p:nvPr/>
          </p:nvCxnSpPr>
          <p:spPr bwMode="auto">
            <a:xfrm>
              <a:off x="2985833" y="2987866"/>
              <a:ext cx="147295" cy="0"/>
            </a:xfrm>
            <a:prstGeom prst="line">
              <a:avLst/>
            </a:prstGeom>
            <a:noFill/>
            <a:ln w="28575" cap="flat" cmpd="sng" algn="ctr">
              <a:solidFill>
                <a:schemeClr val="accent6"/>
              </a:solidFill>
              <a:prstDash val="solid"/>
              <a:round/>
              <a:headEnd type="none" w="med" len="med"/>
              <a:tailEnd type="none" w="med" len="med"/>
            </a:ln>
            <a:effectLst/>
          </p:spPr>
        </p:cxnSp>
      </p:grpSp>
      <p:grpSp>
        <p:nvGrpSpPr>
          <p:cNvPr id="558" name="Group 557">
            <a:extLst>
              <a:ext uri="{FF2B5EF4-FFF2-40B4-BE49-F238E27FC236}">
                <a16:creationId xmlns:a16="http://schemas.microsoft.com/office/drawing/2014/main" id="{2615AEFF-71AA-4269-8129-8FDD4182FE39}"/>
              </a:ext>
            </a:extLst>
          </p:cNvPr>
          <p:cNvGrpSpPr/>
          <p:nvPr/>
        </p:nvGrpSpPr>
        <p:grpSpPr>
          <a:xfrm>
            <a:off x="9962717" y="3441760"/>
            <a:ext cx="147295" cy="146433"/>
            <a:chOff x="2985833" y="2914650"/>
            <a:chExt cx="147295" cy="146433"/>
          </a:xfrm>
        </p:grpSpPr>
        <p:cxnSp>
          <p:nvCxnSpPr>
            <p:cNvPr id="559" name="Straight Connector 558">
              <a:extLst>
                <a:ext uri="{FF2B5EF4-FFF2-40B4-BE49-F238E27FC236}">
                  <a16:creationId xmlns:a16="http://schemas.microsoft.com/office/drawing/2014/main" id="{A9DD0410-8826-486A-A180-F9BC9F58BED8}"/>
                </a:ext>
              </a:extLst>
            </p:cNvPr>
            <p:cNvCxnSpPr>
              <a:cxnSpLocks/>
            </p:cNvCxnSpPr>
            <p:nvPr/>
          </p:nvCxnSpPr>
          <p:spPr bwMode="auto">
            <a:xfrm>
              <a:off x="3059480" y="2914650"/>
              <a:ext cx="0" cy="146433"/>
            </a:xfrm>
            <a:prstGeom prst="line">
              <a:avLst/>
            </a:prstGeom>
            <a:noFill/>
            <a:ln w="28575" cap="flat" cmpd="sng" algn="ctr">
              <a:solidFill>
                <a:schemeClr val="accent6"/>
              </a:solidFill>
              <a:prstDash val="solid"/>
              <a:round/>
              <a:headEnd type="none" w="med" len="med"/>
              <a:tailEnd type="none" w="med" len="med"/>
            </a:ln>
            <a:effectLst/>
          </p:spPr>
        </p:cxnSp>
        <p:cxnSp>
          <p:nvCxnSpPr>
            <p:cNvPr id="560" name="Straight Connector 559">
              <a:extLst>
                <a:ext uri="{FF2B5EF4-FFF2-40B4-BE49-F238E27FC236}">
                  <a16:creationId xmlns:a16="http://schemas.microsoft.com/office/drawing/2014/main" id="{2EBE98F9-13EF-4AAB-BD74-5FE1024ED120}"/>
                </a:ext>
              </a:extLst>
            </p:cNvPr>
            <p:cNvCxnSpPr>
              <a:cxnSpLocks/>
            </p:cNvCxnSpPr>
            <p:nvPr/>
          </p:nvCxnSpPr>
          <p:spPr bwMode="auto">
            <a:xfrm>
              <a:off x="2985833" y="2987866"/>
              <a:ext cx="147295" cy="0"/>
            </a:xfrm>
            <a:prstGeom prst="line">
              <a:avLst/>
            </a:prstGeom>
            <a:noFill/>
            <a:ln w="28575" cap="flat" cmpd="sng" algn="ctr">
              <a:solidFill>
                <a:schemeClr val="accent6"/>
              </a:solidFill>
              <a:prstDash val="solid"/>
              <a:round/>
              <a:headEnd type="none" w="med" len="med"/>
              <a:tailEnd type="none" w="med" len="med"/>
            </a:ln>
            <a:effectLst/>
          </p:spPr>
        </p:cxnSp>
      </p:grpSp>
      <p:grpSp>
        <p:nvGrpSpPr>
          <p:cNvPr id="561" name="Group 560">
            <a:extLst>
              <a:ext uri="{FF2B5EF4-FFF2-40B4-BE49-F238E27FC236}">
                <a16:creationId xmlns:a16="http://schemas.microsoft.com/office/drawing/2014/main" id="{A4A426BE-2D67-4E33-B411-41D482B3C49B}"/>
              </a:ext>
            </a:extLst>
          </p:cNvPr>
          <p:cNvGrpSpPr/>
          <p:nvPr/>
        </p:nvGrpSpPr>
        <p:grpSpPr>
          <a:xfrm>
            <a:off x="10089675" y="3457651"/>
            <a:ext cx="147295" cy="146433"/>
            <a:chOff x="2985833" y="2914650"/>
            <a:chExt cx="147295" cy="146433"/>
          </a:xfrm>
        </p:grpSpPr>
        <p:cxnSp>
          <p:nvCxnSpPr>
            <p:cNvPr id="562" name="Straight Connector 561">
              <a:extLst>
                <a:ext uri="{FF2B5EF4-FFF2-40B4-BE49-F238E27FC236}">
                  <a16:creationId xmlns:a16="http://schemas.microsoft.com/office/drawing/2014/main" id="{DB82D5F2-4814-4927-A8E4-C7A7BF51075E}"/>
                </a:ext>
              </a:extLst>
            </p:cNvPr>
            <p:cNvCxnSpPr>
              <a:cxnSpLocks/>
            </p:cNvCxnSpPr>
            <p:nvPr/>
          </p:nvCxnSpPr>
          <p:spPr bwMode="auto">
            <a:xfrm>
              <a:off x="3059480" y="2914650"/>
              <a:ext cx="0" cy="146433"/>
            </a:xfrm>
            <a:prstGeom prst="line">
              <a:avLst/>
            </a:prstGeom>
            <a:noFill/>
            <a:ln w="28575" cap="flat" cmpd="sng" algn="ctr">
              <a:solidFill>
                <a:schemeClr val="accent6"/>
              </a:solidFill>
              <a:prstDash val="solid"/>
              <a:round/>
              <a:headEnd type="none" w="med" len="med"/>
              <a:tailEnd type="none" w="med" len="med"/>
            </a:ln>
            <a:effectLst/>
          </p:spPr>
        </p:cxnSp>
        <p:cxnSp>
          <p:nvCxnSpPr>
            <p:cNvPr id="563" name="Straight Connector 562">
              <a:extLst>
                <a:ext uri="{FF2B5EF4-FFF2-40B4-BE49-F238E27FC236}">
                  <a16:creationId xmlns:a16="http://schemas.microsoft.com/office/drawing/2014/main" id="{DF9A18A6-34AB-4220-B767-CC7EC51E077A}"/>
                </a:ext>
              </a:extLst>
            </p:cNvPr>
            <p:cNvCxnSpPr>
              <a:cxnSpLocks/>
            </p:cNvCxnSpPr>
            <p:nvPr/>
          </p:nvCxnSpPr>
          <p:spPr bwMode="auto">
            <a:xfrm>
              <a:off x="2985833" y="2987866"/>
              <a:ext cx="147295" cy="0"/>
            </a:xfrm>
            <a:prstGeom prst="line">
              <a:avLst/>
            </a:prstGeom>
            <a:noFill/>
            <a:ln w="28575" cap="flat" cmpd="sng" algn="ctr">
              <a:solidFill>
                <a:schemeClr val="accent6"/>
              </a:solidFill>
              <a:prstDash val="solid"/>
              <a:round/>
              <a:headEnd type="none" w="med" len="med"/>
              <a:tailEnd type="none" w="med" len="med"/>
            </a:ln>
            <a:effectLst/>
          </p:spPr>
        </p:cxnSp>
      </p:grpSp>
      <p:grpSp>
        <p:nvGrpSpPr>
          <p:cNvPr id="564" name="Group 563">
            <a:extLst>
              <a:ext uri="{FF2B5EF4-FFF2-40B4-BE49-F238E27FC236}">
                <a16:creationId xmlns:a16="http://schemas.microsoft.com/office/drawing/2014/main" id="{367E0530-A89C-4A8D-B61F-1705185458C0}"/>
              </a:ext>
            </a:extLst>
          </p:cNvPr>
          <p:cNvGrpSpPr/>
          <p:nvPr/>
        </p:nvGrpSpPr>
        <p:grpSpPr>
          <a:xfrm>
            <a:off x="10441063" y="3582081"/>
            <a:ext cx="147295" cy="146433"/>
            <a:chOff x="2985833" y="2914650"/>
            <a:chExt cx="147295" cy="146433"/>
          </a:xfrm>
        </p:grpSpPr>
        <p:cxnSp>
          <p:nvCxnSpPr>
            <p:cNvPr id="565" name="Straight Connector 564">
              <a:extLst>
                <a:ext uri="{FF2B5EF4-FFF2-40B4-BE49-F238E27FC236}">
                  <a16:creationId xmlns:a16="http://schemas.microsoft.com/office/drawing/2014/main" id="{9E218E77-AA88-41FA-A1BD-F605B4AD7C26}"/>
                </a:ext>
              </a:extLst>
            </p:cNvPr>
            <p:cNvCxnSpPr>
              <a:cxnSpLocks/>
            </p:cNvCxnSpPr>
            <p:nvPr/>
          </p:nvCxnSpPr>
          <p:spPr bwMode="auto">
            <a:xfrm>
              <a:off x="3059480" y="2914650"/>
              <a:ext cx="0" cy="146433"/>
            </a:xfrm>
            <a:prstGeom prst="line">
              <a:avLst/>
            </a:prstGeom>
            <a:noFill/>
            <a:ln w="28575" cap="flat" cmpd="sng" algn="ctr">
              <a:solidFill>
                <a:schemeClr val="accent6"/>
              </a:solidFill>
              <a:prstDash val="solid"/>
              <a:round/>
              <a:headEnd type="none" w="med" len="med"/>
              <a:tailEnd type="none" w="med" len="med"/>
            </a:ln>
            <a:effectLst/>
          </p:spPr>
        </p:cxnSp>
        <p:cxnSp>
          <p:nvCxnSpPr>
            <p:cNvPr id="566" name="Straight Connector 565">
              <a:extLst>
                <a:ext uri="{FF2B5EF4-FFF2-40B4-BE49-F238E27FC236}">
                  <a16:creationId xmlns:a16="http://schemas.microsoft.com/office/drawing/2014/main" id="{288AFE52-6E88-4CCF-8BAC-77A69376858C}"/>
                </a:ext>
              </a:extLst>
            </p:cNvPr>
            <p:cNvCxnSpPr>
              <a:cxnSpLocks/>
            </p:cNvCxnSpPr>
            <p:nvPr/>
          </p:nvCxnSpPr>
          <p:spPr bwMode="auto">
            <a:xfrm>
              <a:off x="2985833" y="2987866"/>
              <a:ext cx="147295" cy="0"/>
            </a:xfrm>
            <a:prstGeom prst="line">
              <a:avLst/>
            </a:prstGeom>
            <a:noFill/>
            <a:ln w="28575" cap="flat" cmpd="sng" algn="ctr">
              <a:solidFill>
                <a:schemeClr val="accent6"/>
              </a:solidFill>
              <a:prstDash val="solid"/>
              <a:round/>
              <a:headEnd type="none" w="med" len="med"/>
              <a:tailEnd type="none" w="med" len="med"/>
            </a:ln>
            <a:effectLst/>
          </p:spPr>
        </p:cxnSp>
      </p:grpSp>
      <p:grpSp>
        <p:nvGrpSpPr>
          <p:cNvPr id="567" name="Group 566">
            <a:extLst>
              <a:ext uri="{FF2B5EF4-FFF2-40B4-BE49-F238E27FC236}">
                <a16:creationId xmlns:a16="http://schemas.microsoft.com/office/drawing/2014/main" id="{BC756A15-06A2-4BB0-99A3-5BC1695CD1AA}"/>
              </a:ext>
            </a:extLst>
          </p:cNvPr>
          <p:cNvGrpSpPr/>
          <p:nvPr/>
        </p:nvGrpSpPr>
        <p:grpSpPr>
          <a:xfrm>
            <a:off x="10729791" y="3582081"/>
            <a:ext cx="147295" cy="146433"/>
            <a:chOff x="2985833" y="2914650"/>
            <a:chExt cx="147295" cy="146433"/>
          </a:xfrm>
        </p:grpSpPr>
        <p:cxnSp>
          <p:nvCxnSpPr>
            <p:cNvPr id="568" name="Straight Connector 567">
              <a:extLst>
                <a:ext uri="{FF2B5EF4-FFF2-40B4-BE49-F238E27FC236}">
                  <a16:creationId xmlns:a16="http://schemas.microsoft.com/office/drawing/2014/main" id="{C2440F8E-3237-49AC-A1F7-3EC0E78CBDDB}"/>
                </a:ext>
              </a:extLst>
            </p:cNvPr>
            <p:cNvCxnSpPr>
              <a:cxnSpLocks/>
            </p:cNvCxnSpPr>
            <p:nvPr/>
          </p:nvCxnSpPr>
          <p:spPr bwMode="auto">
            <a:xfrm>
              <a:off x="3059480" y="2914650"/>
              <a:ext cx="0" cy="146433"/>
            </a:xfrm>
            <a:prstGeom prst="line">
              <a:avLst/>
            </a:prstGeom>
            <a:noFill/>
            <a:ln w="28575" cap="flat" cmpd="sng" algn="ctr">
              <a:solidFill>
                <a:schemeClr val="accent6"/>
              </a:solidFill>
              <a:prstDash val="solid"/>
              <a:round/>
              <a:headEnd type="none" w="med" len="med"/>
              <a:tailEnd type="none" w="med" len="med"/>
            </a:ln>
            <a:effectLst/>
          </p:spPr>
        </p:cxnSp>
        <p:cxnSp>
          <p:nvCxnSpPr>
            <p:cNvPr id="569" name="Straight Connector 568">
              <a:extLst>
                <a:ext uri="{FF2B5EF4-FFF2-40B4-BE49-F238E27FC236}">
                  <a16:creationId xmlns:a16="http://schemas.microsoft.com/office/drawing/2014/main" id="{F6ECAF86-00F4-426D-B31F-E3FACF0C76E7}"/>
                </a:ext>
              </a:extLst>
            </p:cNvPr>
            <p:cNvCxnSpPr>
              <a:cxnSpLocks/>
            </p:cNvCxnSpPr>
            <p:nvPr/>
          </p:nvCxnSpPr>
          <p:spPr bwMode="auto">
            <a:xfrm>
              <a:off x="2985833" y="2987866"/>
              <a:ext cx="147295" cy="0"/>
            </a:xfrm>
            <a:prstGeom prst="line">
              <a:avLst/>
            </a:prstGeom>
            <a:noFill/>
            <a:ln w="28575" cap="flat" cmpd="sng" algn="ctr">
              <a:solidFill>
                <a:schemeClr val="accent6"/>
              </a:solidFill>
              <a:prstDash val="solid"/>
              <a:round/>
              <a:headEnd type="none" w="med" len="med"/>
              <a:tailEnd type="none" w="med" len="med"/>
            </a:ln>
            <a:effectLst/>
          </p:spPr>
        </p:cxnSp>
      </p:grpSp>
      <p:grpSp>
        <p:nvGrpSpPr>
          <p:cNvPr id="570" name="Group 569">
            <a:extLst>
              <a:ext uri="{FF2B5EF4-FFF2-40B4-BE49-F238E27FC236}">
                <a16:creationId xmlns:a16="http://schemas.microsoft.com/office/drawing/2014/main" id="{51B86870-B633-4A90-9F1C-1458DCFCBB3C}"/>
              </a:ext>
            </a:extLst>
          </p:cNvPr>
          <p:cNvGrpSpPr/>
          <p:nvPr/>
        </p:nvGrpSpPr>
        <p:grpSpPr>
          <a:xfrm>
            <a:off x="10991552" y="3595194"/>
            <a:ext cx="147295" cy="146433"/>
            <a:chOff x="2985833" y="2914650"/>
            <a:chExt cx="147295" cy="146433"/>
          </a:xfrm>
        </p:grpSpPr>
        <p:cxnSp>
          <p:nvCxnSpPr>
            <p:cNvPr id="571" name="Straight Connector 570">
              <a:extLst>
                <a:ext uri="{FF2B5EF4-FFF2-40B4-BE49-F238E27FC236}">
                  <a16:creationId xmlns:a16="http://schemas.microsoft.com/office/drawing/2014/main" id="{44C9A2BE-B6AE-47FE-9E44-8D67F2342B6A}"/>
                </a:ext>
              </a:extLst>
            </p:cNvPr>
            <p:cNvCxnSpPr>
              <a:cxnSpLocks/>
            </p:cNvCxnSpPr>
            <p:nvPr/>
          </p:nvCxnSpPr>
          <p:spPr bwMode="auto">
            <a:xfrm>
              <a:off x="3059480" y="2914650"/>
              <a:ext cx="0" cy="146433"/>
            </a:xfrm>
            <a:prstGeom prst="line">
              <a:avLst/>
            </a:prstGeom>
            <a:noFill/>
            <a:ln w="28575" cap="flat" cmpd="sng" algn="ctr">
              <a:solidFill>
                <a:schemeClr val="accent6"/>
              </a:solidFill>
              <a:prstDash val="solid"/>
              <a:round/>
              <a:headEnd type="none" w="med" len="med"/>
              <a:tailEnd type="none" w="med" len="med"/>
            </a:ln>
            <a:effectLst/>
          </p:spPr>
        </p:cxnSp>
        <p:cxnSp>
          <p:nvCxnSpPr>
            <p:cNvPr id="572" name="Straight Connector 571">
              <a:extLst>
                <a:ext uri="{FF2B5EF4-FFF2-40B4-BE49-F238E27FC236}">
                  <a16:creationId xmlns:a16="http://schemas.microsoft.com/office/drawing/2014/main" id="{88A9F217-1586-4DDA-B514-2CF57A0AE0A9}"/>
                </a:ext>
              </a:extLst>
            </p:cNvPr>
            <p:cNvCxnSpPr>
              <a:cxnSpLocks/>
            </p:cNvCxnSpPr>
            <p:nvPr/>
          </p:nvCxnSpPr>
          <p:spPr bwMode="auto">
            <a:xfrm>
              <a:off x="2985833" y="2987866"/>
              <a:ext cx="147295" cy="0"/>
            </a:xfrm>
            <a:prstGeom prst="line">
              <a:avLst/>
            </a:prstGeom>
            <a:noFill/>
            <a:ln w="28575" cap="flat" cmpd="sng" algn="ctr">
              <a:solidFill>
                <a:schemeClr val="accent6"/>
              </a:solidFill>
              <a:prstDash val="solid"/>
              <a:round/>
              <a:headEnd type="none" w="med" len="med"/>
              <a:tailEnd type="none" w="med" len="med"/>
            </a:ln>
            <a:effectLst/>
          </p:spPr>
        </p:cxnSp>
      </p:grpSp>
      <p:grpSp>
        <p:nvGrpSpPr>
          <p:cNvPr id="573" name="Group 572">
            <a:extLst>
              <a:ext uri="{FF2B5EF4-FFF2-40B4-BE49-F238E27FC236}">
                <a16:creationId xmlns:a16="http://schemas.microsoft.com/office/drawing/2014/main" id="{6C94CEE6-B961-4E38-8811-B9C4F8161302}"/>
              </a:ext>
            </a:extLst>
          </p:cNvPr>
          <p:cNvGrpSpPr/>
          <p:nvPr/>
        </p:nvGrpSpPr>
        <p:grpSpPr>
          <a:xfrm>
            <a:off x="11176948" y="3911868"/>
            <a:ext cx="147295" cy="146433"/>
            <a:chOff x="2985833" y="2914650"/>
            <a:chExt cx="147295" cy="146433"/>
          </a:xfrm>
        </p:grpSpPr>
        <p:cxnSp>
          <p:nvCxnSpPr>
            <p:cNvPr id="574" name="Straight Connector 573">
              <a:extLst>
                <a:ext uri="{FF2B5EF4-FFF2-40B4-BE49-F238E27FC236}">
                  <a16:creationId xmlns:a16="http://schemas.microsoft.com/office/drawing/2014/main" id="{16E89233-754F-4CEE-8931-872655B535F5}"/>
                </a:ext>
              </a:extLst>
            </p:cNvPr>
            <p:cNvCxnSpPr>
              <a:cxnSpLocks/>
            </p:cNvCxnSpPr>
            <p:nvPr/>
          </p:nvCxnSpPr>
          <p:spPr bwMode="auto">
            <a:xfrm>
              <a:off x="3059480" y="2914650"/>
              <a:ext cx="0" cy="146433"/>
            </a:xfrm>
            <a:prstGeom prst="line">
              <a:avLst/>
            </a:prstGeom>
            <a:noFill/>
            <a:ln w="28575" cap="flat" cmpd="sng" algn="ctr">
              <a:solidFill>
                <a:schemeClr val="accent6"/>
              </a:solidFill>
              <a:prstDash val="solid"/>
              <a:round/>
              <a:headEnd type="none" w="med" len="med"/>
              <a:tailEnd type="none" w="med" len="med"/>
            </a:ln>
            <a:effectLst/>
          </p:spPr>
        </p:cxnSp>
        <p:cxnSp>
          <p:nvCxnSpPr>
            <p:cNvPr id="575" name="Straight Connector 574">
              <a:extLst>
                <a:ext uri="{FF2B5EF4-FFF2-40B4-BE49-F238E27FC236}">
                  <a16:creationId xmlns:a16="http://schemas.microsoft.com/office/drawing/2014/main" id="{2C8D9DB4-502F-4084-BDBD-DC1BDA716666}"/>
                </a:ext>
              </a:extLst>
            </p:cNvPr>
            <p:cNvCxnSpPr>
              <a:cxnSpLocks/>
            </p:cNvCxnSpPr>
            <p:nvPr/>
          </p:nvCxnSpPr>
          <p:spPr bwMode="auto">
            <a:xfrm>
              <a:off x="2985833" y="2987866"/>
              <a:ext cx="147295" cy="0"/>
            </a:xfrm>
            <a:prstGeom prst="line">
              <a:avLst/>
            </a:prstGeom>
            <a:noFill/>
            <a:ln w="28575" cap="flat" cmpd="sng" algn="ctr">
              <a:solidFill>
                <a:schemeClr val="accent6"/>
              </a:solidFill>
              <a:prstDash val="solid"/>
              <a:round/>
              <a:headEnd type="none" w="med" len="med"/>
              <a:tailEnd type="none" w="med" len="med"/>
            </a:ln>
            <a:effectLst/>
          </p:spPr>
        </p:cxnSp>
      </p:grpSp>
      <p:grpSp>
        <p:nvGrpSpPr>
          <p:cNvPr id="576" name="Group 575">
            <a:extLst>
              <a:ext uri="{FF2B5EF4-FFF2-40B4-BE49-F238E27FC236}">
                <a16:creationId xmlns:a16="http://schemas.microsoft.com/office/drawing/2014/main" id="{C4C7CFC7-37DF-4B72-917D-885A2D912214}"/>
              </a:ext>
            </a:extLst>
          </p:cNvPr>
          <p:cNvGrpSpPr/>
          <p:nvPr/>
        </p:nvGrpSpPr>
        <p:grpSpPr>
          <a:xfrm>
            <a:off x="10693147" y="3712031"/>
            <a:ext cx="147295" cy="146433"/>
            <a:chOff x="2985833" y="2914650"/>
            <a:chExt cx="147295" cy="146433"/>
          </a:xfrm>
        </p:grpSpPr>
        <p:cxnSp>
          <p:nvCxnSpPr>
            <p:cNvPr id="577" name="Straight Connector 576">
              <a:extLst>
                <a:ext uri="{FF2B5EF4-FFF2-40B4-BE49-F238E27FC236}">
                  <a16:creationId xmlns:a16="http://schemas.microsoft.com/office/drawing/2014/main" id="{882B01D8-4302-4809-A8C4-488510AAC581}"/>
                </a:ext>
              </a:extLst>
            </p:cNvPr>
            <p:cNvCxnSpPr>
              <a:cxnSpLocks/>
            </p:cNvCxnSpPr>
            <p:nvPr/>
          </p:nvCxnSpPr>
          <p:spPr bwMode="auto">
            <a:xfrm>
              <a:off x="3059480" y="2914650"/>
              <a:ext cx="0" cy="146433"/>
            </a:xfrm>
            <a:prstGeom prst="line">
              <a:avLst/>
            </a:prstGeom>
            <a:noFill/>
            <a:ln w="28575" cap="flat" cmpd="sng" algn="ctr">
              <a:solidFill>
                <a:schemeClr val="tx2">
                  <a:lumMod val="50000"/>
                </a:schemeClr>
              </a:solidFill>
              <a:prstDash val="solid"/>
              <a:round/>
              <a:headEnd type="none" w="med" len="med"/>
              <a:tailEnd type="none" w="med" len="med"/>
            </a:ln>
            <a:effectLst/>
          </p:spPr>
        </p:cxnSp>
        <p:cxnSp>
          <p:nvCxnSpPr>
            <p:cNvPr id="578" name="Straight Connector 577">
              <a:extLst>
                <a:ext uri="{FF2B5EF4-FFF2-40B4-BE49-F238E27FC236}">
                  <a16:creationId xmlns:a16="http://schemas.microsoft.com/office/drawing/2014/main" id="{FE970441-FBDA-451E-8D1E-D91DFA36F5FF}"/>
                </a:ext>
              </a:extLst>
            </p:cNvPr>
            <p:cNvCxnSpPr>
              <a:cxnSpLocks/>
            </p:cNvCxnSpPr>
            <p:nvPr/>
          </p:nvCxnSpPr>
          <p:spPr bwMode="auto">
            <a:xfrm>
              <a:off x="2985833" y="2987866"/>
              <a:ext cx="147295" cy="0"/>
            </a:xfrm>
            <a:prstGeom prst="line">
              <a:avLst/>
            </a:prstGeom>
            <a:noFill/>
            <a:ln w="28575" cap="flat" cmpd="sng" algn="ctr">
              <a:solidFill>
                <a:schemeClr val="tx2">
                  <a:lumMod val="50000"/>
                </a:schemeClr>
              </a:solidFill>
              <a:prstDash val="solid"/>
              <a:round/>
              <a:headEnd type="none" w="med" len="med"/>
              <a:tailEnd type="none" w="med" len="med"/>
            </a:ln>
            <a:effectLst/>
          </p:spPr>
        </p:cxnSp>
      </p:grpSp>
      <p:grpSp>
        <p:nvGrpSpPr>
          <p:cNvPr id="579" name="Group 578">
            <a:extLst>
              <a:ext uri="{FF2B5EF4-FFF2-40B4-BE49-F238E27FC236}">
                <a16:creationId xmlns:a16="http://schemas.microsoft.com/office/drawing/2014/main" id="{3F758422-F7A3-4854-AF8B-EC8CB95408CD}"/>
              </a:ext>
            </a:extLst>
          </p:cNvPr>
          <p:cNvGrpSpPr/>
          <p:nvPr/>
        </p:nvGrpSpPr>
        <p:grpSpPr>
          <a:xfrm>
            <a:off x="10604391" y="3712031"/>
            <a:ext cx="147295" cy="146433"/>
            <a:chOff x="2985833" y="2914650"/>
            <a:chExt cx="147295" cy="146433"/>
          </a:xfrm>
        </p:grpSpPr>
        <p:cxnSp>
          <p:nvCxnSpPr>
            <p:cNvPr id="580" name="Straight Connector 579">
              <a:extLst>
                <a:ext uri="{FF2B5EF4-FFF2-40B4-BE49-F238E27FC236}">
                  <a16:creationId xmlns:a16="http://schemas.microsoft.com/office/drawing/2014/main" id="{78ADA08C-E0EE-4C4C-B810-75E6EA5EECE7}"/>
                </a:ext>
              </a:extLst>
            </p:cNvPr>
            <p:cNvCxnSpPr>
              <a:cxnSpLocks/>
            </p:cNvCxnSpPr>
            <p:nvPr/>
          </p:nvCxnSpPr>
          <p:spPr bwMode="auto">
            <a:xfrm>
              <a:off x="3059480" y="2914650"/>
              <a:ext cx="0" cy="146433"/>
            </a:xfrm>
            <a:prstGeom prst="line">
              <a:avLst/>
            </a:prstGeom>
            <a:noFill/>
            <a:ln w="28575" cap="flat" cmpd="sng" algn="ctr">
              <a:solidFill>
                <a:schemeClr val="tx2">
                  <a:lumMod val="50000"/>
                </a:schemeClr>
              </a:solidFill>
              <a:prstDash val="solid"/>
              <a:round/>
              <a:headEnd type="none" w="med" len="med"/>
              <a:tailEnd type="none" w="med" len="med"/>
            </a:ln>
            <a:effectLst/>
          </p:spPr>
        </p:cxnSp>
        <p:cxnSp>
          <p:nvCxnSpPr>
            <p:cNvPr id="581" name="Straight Connector 580">
              <a:extLst>
                <a:ext uri="{FF2B5EF4-FFF2-40B4-BE49-F238E27FC236}">
                  <a16:creationId xmlns:a16="http://schemas.microsoft.com/office/drawing/2014/main" id="{2803288C-8CD5-441E-BE7F-C3E35A89F581}"/>
                </a:ext>
              </a:extLst>
            </p:cNvPr>
            <p:cNvCxnSpPr>
              <a:cxnSpLocks/>
            </p:cNvCxnSpPr>
            <p:nvPr/>
          </p:nvCxnSpPr>
          <p:spPr bwMode="auto">
            <a:xfrm>
              <a:off x="2985833" y="2987866"/>
              <a:ext cx="147295" cy="0"/>
            </a:xfrm>
            <a:prstGeom prst="line">
              <a:avLst/>
            </a:prstGeom>
            <a:noFill/>
            <a:ln w="28575" cap="flat" cmpd="sng" algn="ctr">
              <a:solidFill>
                <a:schemeClr val="tx2">
                  <a:lumMod val="50000"/>
                </a:schemeClr>
              </a:solidFill>
              <a:prstDash val="solid"/>
              <a:round/>
              <a:headEnd type="none" w="med" len="med"/>
              <a:tailEnd type="none" w="med" len="med"/>
            </a:ln>
            <a:effectLst/>
          </p:spPr>
        </p:cxnSp>
      </p:grpSp>
      <p:grpSp>
        <p:nvGrpSpPr>
          <p:cNvPr id="582" name="Group 581">
            <a:extLst>
              <a:ext uri="{FF2B5EF4-FFF2-40B4-BE49-F238E27FC236}">
                <a16:creationId xmlns:a16="http://schemas.microsoft.com/office/drawing/2014/main" id="{285386FC-6C68-4408-A569-E0469E2D2733}"/>
              </a:ext>
            </a:extLst>
          </p:cNvPr>
          <p:cNvGrpSpPr/>
          <p:nvPr/>
        </p:nvGrpSpPr>
        <p:grpSpPr>
          <a:xfrm>
            <a:off x="10530743" y="3712031"/>
            <a:ext cx="147295" cy="146433"/>
            <a:chOff x="2985833" y="2914650"/>
            <a:chExt cx="147295" cy="146433"/>
          </a:xfrm>
        </p:grpSpPr>
        <p:cxnSp>
          <p:nvCxnSpPr>
            <p:cNvPr id="583" name="Straight Connector 582">
              <a:extLst>
                <a:ext uri="{FF2B5EF4-FFF2-40B4-BE49-F238E27FC236}">
                  <a16:creationId xmlns:a16="http://schemas.microsoft.com/office/drawing/2014/main" id="{CAA3D0EB-59B5-424E-ACE1-EB88EB22BAB8}"/>
                </a:ext>
              </a:extLst>
            </p:cNvPr>
            <p:cNvCxnSpPr>
              <a:cxnSpLocks/>
            </p:cNvCxnSpPr>
            <p:nvPr/>
          </p:nvCxnSpPr>
          <p:spPr bwMode="auto">
            <a:xfrm>
              <a:off x="3059480" y="2914650"/>
              <a:ext cx="0" cy="146433"/>
            </a:xfrm>
            <a:prstGeom prst="line">
              <a:avLst/>
            </a:prstGeom>
            <a:noFill/>
            <a:ln w="28575" cap="flat" cmpd="sng" algn="ctr">
              <a:solidFill>
                <a:schemeClr val="tx2">
                  <a:lumMod val="50000"/>
                </a:schemeClr>
              </a:solidFill>
              <a:prstDash val="solid"/>
              <a:round/>
              <a:headEnd type="none" w="med" len="med"/>
              <a:tailEnd type="none" w="med" len="med"/>
            </a:ln>
            <a:effectLst/>
          </p:spPr>
        </p:cxnSp>
        <p:cxnSp>
          <p:nvCxnSpPr>
            <p:cNvPr id="584" name="Straight Connector 583">
              <a:extLst>
                <a:ext uri="{FF2B5EF4-FFF2-40B4-BE49-F238E27FC236}">
                  <a16:creationId xmlns:a16="http://schemas.microsoft.com/office/drawing/2014/main" id="{0767C706-84DF-4976-9ABA-2BBDC81E6646}"/>
                </a:ext>
              </a:extLst>
            </p:cNvPr>
            <p:cNvCxnSpPr>
              <a:cxnSpLocks/>
            </p:cNvCxnSpPr>
            <p:nvPr/>
          </p:nvCxnSpPr>
          <p:spPr bwMode="auto">
            <a:xfrm>
              <a:off x="2985833" y="2987866"/>
              <a:ext cx="147295" cy="0"/>
            </a:xfrm>
            <a:prstGeom prst="line">
              <a:avLst/>
            </a:prstGeom>
            <a:noFill/>
            <a:ln w="28575" cap="flat" cmpd="sng" algn="ctr">
              <a:solidFill>
                <a:schemeClr val="tx2">
                  <a:lumMod val="50000"/>
                </a:schemeClr>
              </a:solidFill>
              <a:prstDash val="solid"/>
              <a:round/>
              <a:headEnd type="none" w="med" len="med"/>
              <a:tailEnd type="none" w="med" len="med"/>
            </a:ln>
            <a:effectLst/>
          </p:spPr>
        </p:cxnSp>
      </p:grpSp>
      <p:grpSp>
        <p:nvGrpSpPr>
          <p:cNvPr id="585" name="Group 584">
            <a:extLst>
              <a:ext uri="{FF2B5EF4-FFF2-40B4-BE49-F238E27FC236}">
                <a16:creationId xmlns:a16="http://schemas.microsoft.com/office/drawing/2014/main" id="{A6773611-8984-4B51-A9A0-DE370BF682E8}"/>
              </a:ext>
            </a:extLst>
          </p:cNvPr>
          <p:cNvGrpSpPr/>
          <p:nvPr/>
        </p:nvGrpSpPr>
        <p:grpSpPr>
          <a:xfrm>
            <a:off x="10194840" y="3712031"/>
            <a:ext cx="147295" cy="146433"/>
            <a:chOff x="2985833" y="2914650"/>
            <a:chExt cx="147295" cy="146433"/>
          </a:xfrm>
        </p:grpSpPr>
        <p:cxnSp>
          <p:nvCxnSpPr>
            <p:cNvPr id="586" name="Straight Connector 585">
              <a:extLst>
                <a:ext uri="{FF2B5EF4-FFF2-40B4-BE49-F238E27FC236}">
                  <a16:creationId xmlns:a16="http://schemas.microsoft.com/office/drawing/2014/main" id="{AAC079A3-8DC1-4F44-8A95-C40D9975FE40}"/>
                </a:ext>
              </a:extLst>
            </p:cNvPr>
            <p:cNvCxnSpPr>
              <a:cxnSpLocks/>
            </p:cNvCxnSpPr>
            <p:nvPr/>
          </p:nvCxnSpPr>
          <p:spPr bwMode="auto">
            <a:xfrm>
              <a:off x="3059480" y="2914650"/>
              <a:ext cx="0" cy="146433"/>
            </a:xfrm>
            <a:prstGeom prst="line">
              <a:avLst/>
            </a:prstGeom>
            <a:noFill/>
            <a:ln w="28575" cap="flat" cmpd="sng" algn="ctr">
              <a:solidFill>
                <a:schemeClr val="tx2">
                  <a:lumMod val="50000"/>
                </a:schemeClr>
              </a:solidFill>
              <a:prstDash val="solid"/>
              <a:round/>
              <a:headEnd type="none" w="med" len="med"/>
              <a:tailEnd type="none" w="med" len="med"/>
            </a:ln>
            <a:effectLst/>
          </p:spPr>
        </p:cxnSp>
        <p:cxnSp>
          <p:nvCxnSpPr>
            <p:cNvPr id="587" name="Straight Connector 586">
              <a:extLst>
                <a:ext uri="{FF2B5EF4-FFF2-40B4-BE49-F238E27FC236}">
                  <a16:creationId xmlns:a16="http://schemas.microsoft.com/office/drawing/2014/main" id="{A63A929D-44D5-41EE-8C10-ECB47A4F5600}"/>
                </a:ext>
              </a:extLst>
            </p:cNvPr>
            <p:cNvCxnSpPr>
              <a:cxnSpLocks/>
            </p:cNvCxnSpPr>
            <p:nvPr/>
          </p:nvCxnSpPr>
          <p:spPr bwMode="auto">
            <a:xfrm>
              <a:off x="2985833" y="2987866"/>
              <a:ext cx="147295" cy="0"/>
            </a:xfrm>
            <a:prstGeom prst="line">
              <a:avLst/>
            </a:prstGeom>
            <a:noFill/>
            <a:ln w="28575" cap="flat" cmpd="sng" algn="ctr">
              <a:solidFill>
                <a:schemeClr val="tx2">
                  <a:lumMod val="50000"/>
                </a:schemeClr>
              </a:solidFill>
              <a:prstDash val="solid"/>
              <a:round/>
              <a:headEnd type="none" w="med" len="med"/>
              <a:tailEnd type="none" w="med" len="med"/>
            </a:ln>
            <a:effectLst/>
          </p:spPr>
        </p:cxnSp>
      </p:grpSp>
      <p:grpSp>
        <p:nvGrpSpPr>
          <p:cNvPr id="588" name="Group 587">
            <a:extLst>
              <a:ext uri="{FF2B5EF4-FFF2-40B4-BE49-F238E27FC236}">
                <a16:creationId xmlns:a16="http://schemas.microsoft.com/office/drawing/2014/main" id="{29EBF38B-EA98-449E-9359-D1E661714855}"/>
              </a:ext>
            </a:extLst>
          </p:cNvPr>
          <p:cNvGrpSpPr/>
          <p:nvPr/>
        </p:nvGrpSpPr>
        <p:grpSpPr>
          <a:xfrm>
            <a:off x="10051986" y="3579183"/>
            <a:ext cx="147295" cy="146433"/>
            <a:chOff x="2985833" y="2914650"/>
            <a:chExt cx="147295" cy="146433"/>
          </a:xfrm>
        </p:grpSpPr>
        <p:cxnSp>
          <p:nvCxnSpPr>
            <p:cNvPr id="589" name="Straight Connector 588">
              <a:extLst>
                <a:ext uri="{FF2B5EF4-FFF2-40B4-BE49-F238E27FC236}">
                  <a16:creationId xmlns:a16="http://schemas.microsoft.com/office/drawing/2014/main" id="{0347490A-6D25-49FC-9815-7788DE907EE6}"/>
                </a:ext>
              </a:extLst>
            </p:cNvPr>
            <p:cNvCxnSpPr>
              <a:cxnSpLocks/>
            </p:cNvCxnSpPr>
            <p:nvPr/>
          </p:nvCxnSpPr>
          <p:spPr bwMode="auto">
            <a:xfrm>
              <a:off x="3059480" y="2914650"/>
              <a:ext cx="0" cy="146433"/>
            </a:xfrm>
            <a:prstGeom prst="line">
              <a:avLst/>
            </a:prstGeom>
            <a:noFill/>
            <a:ln w="28575" cap="flat" cmpd="sng" algn="ctr">
              <a:solidFill>
                <a:schemeClr val="tx2">
                  <a:lumMod val="50000"/>
                </a:schemeClr>
              </a:solidFill>
              <a:prstDash val="solid"/>
              <a:round/>
              <a:headEnd type="none" w="med" len="med"/>
              <a:tailEnd type="none" w="med" len="med"/>
            </a:ln>
            <a:effectLst/>
          </p:spPr>
        </p:cxnSp>
        <p:cxnSp>
          <p:nvCxnSpPr>
            <p:cNvPr id="590" name="Straight Connector 589">
              <a:extLst>
                <a:ext uri="{FF2B5EF4-FFF2-40B4-BE49-F238E27FC236}">
                  <a16:creationId xmlns:a16="http://schemas.microsoft.com/office/drawing/2014/main" id="{58DAB31B-356E-4F37-B411-A1B1D7763991}"/>
                </a:ext>
              </a:extLst>
            </p:cNvPr>
            <p:cNvCxnSpPr>
              <a:cxnSpLocks/>
            </p:cNvCxnSpPr>
            <p:nvPr/>
          </p:nvCxnSpPr>
          <p:spPr bwMode="auto">
            <a:xfrm>
              <a:off x="2985833" y="2987866"/>
              <a:ext cx="147295" cy="0"/>
            </a:xfrm>
            <a:prstGeom prst="line">
              <a:avLst/>
            </a:prstGeom>
            <a:noFill/>
            <a:ln w="28575" cap="flat" cmpd="sng" algn="ctr">
              <a:solidFill>
                <a:schemeClr val="tx2">
                  <a:lumMod val="50000"/>
                </a:schemeClr>
              </a:solidFill>
              <a:prstDash val="solid"/>
              <a:round/>
              <a:headEnd type="none" w="med" len="med"/>
              <a:tailEnd type="none" w="med" len="med"/>
            </a:ln>
            <a:effectLst/>
          </p:spPr>
        </p:cxnSp>
      </p:grpSp>
      <p:grpSp>
        <p:nvGrpSpPr>
          <p:cNvPr id="591" name="Group 590">
            <a:extLst>
              <a:ext uri="{FF2B5EF4-FFF2-40B4-BE49-F238E27FC236}">
                <a16:creationId xmlns:a16="http://schemas.microsoft.com/office/drawing/2014/main" id="{2CDB28CA-3A68-4E44-90C3-CDF3C42A8F3F}"/>
              </a:ext>
            </a:extLst>
          </p:cNvPr>
          <p:cNvGrpSpPr/>
          <p:nvPr/>
        </p:nvGrpSpPr>
        <p:grpSpPr>
          <a:xfrm>
            <a:off x="10109124" y="3585319"/>
            <a:ext cx="147295" cy="146433"/>
            <a:chOff x="2985833" y="2914650"/>
            <a:chExt cx="147295" cy="146433"/>
          </a:xfrm>
        </p:grpSpPr>
        <p:cxnSp>
          <p:nvCxnSpPr>
            <p:cNvPr id="592" name="Straight Connector 591">
              <a:extLst>
                <a:ext uri="{FF2B5EF4-FFF2-40B4-BE49-F238E27FC236}">
                  <a16:creationId xmlns:a16="http://schemas.microsoft.com/office/drawing/2014/main" id="{521A8DD1-E10E-4296-ACDD-ED0CF8D985AD}"/>
                </a:ext>
              </a:extLst>
            </p:cNvPr>
            <p:cNvCxnSpPr>
              <a:cxnSpLocks/>
            </p:cNvCxnSpPr>
            <p:nvPr/>
          </p:nvCxnSpPr>
          <p:spPr bwMode="auto">
            <a:xfrm>
              <a:off x="3059480" y="2914650"/>
              <a:ext cx="0" cy="146433"/>
            </a:xfrm>
            <a:prstGeom prst="line">
              <a:avLst/>
            </a:prstGeom>
            <a:noFill/>
            <a:ln w="28575" cap="flat" cmpd="sng" algn="ctr">
              <a:solidFill>
                <a:schemeClr val="tx2">
                  <a:lumMod val="50000"/>
                </a:schemeClr>
              </a:solidFill>
              <a:prstDash val="solid"/>
              <a:round/>
              <a:headEnd type="none" w="med" len="med"/>
              <a:tailEnd type="none" w="med" len="med"/>
            </a:ln>
            <a:effectLst/>
          </p:spPr>
        </p:cxnSp>
        <p:cxnSp>
          <p:nvCxnSpPr>
            <p:cNvPr id="593" name="Straight Connector 592">
              <a:extLst>
                <a:ext uri="{FF2B5EF4-FFF2-40B4-BE49-F238E27FC236}">
                  <a16:creationId xmlns:a16="http://schemas.microsoft.com/office/drawing/2014/main" id="{375CFA33-64A8-4047-BF6B-B98D9C751B99}"/>
                </a:ext>
              </a:extLst>
            </p:cNvPr>
            <p:cNvCxnSpPr>
              <a:cxnSpLocks/>
            </p:cNvCxnSpPr>
            <p:nvPr/>
          </p:nvCxnSpPr>
          <p:spPr bwMode="auto">
            <a:xfrm>
              <a:off x="2985833" y="2987866"/>
              <a:ext cx="147295" cy="0"/>
            </a:xfrm>
            <a:prstGeom prst="line">
              <a:avLst/>
            </a:prstGeom>
            <a:noFill/>
            <a:ln w="28575" cap="flat" cmpd="sng" algn="ctr">
              <a:solidFill>
                <a:schemeClr val="tx2">
                  <a:lumMod val="50000"/>
                </a:schemeClr>
              </a:solidFill>
              <a:prstDash val="solid"/>
              <a:round/>
              <a:headEnd type="none" w="med" len="med"/>
              <a:tailEnd type="none" w="med" len="med"/>
            </a:ln>
            <a:effectLst/>
          </p:spPr>
        </p:cxnSp>
      </p:grpSp>
      <p:grpSp>
        <p:nvGrpSpPr>
          <p:cNvPr id="594" name="Group 593">
            <a:extLst>
              <a:ext uri="{FF2B5EF4-FFF2-40B4-BE49-F238E27FC236}">
                <a16:creationId xmlns:a16="http://schemas.microsoft.com/office/drawing/2014/main" id="{1BF47A2E-766F-4852-BB2D-06D83CC04ACA}"/>
              </a:ext>
            </a:extLst>
          </p:cNvPr>
          <p:cNvGrpSpPr/>
          <p:nvPr/>
        </p:nvGrpSpPr>
        <p:grpSpPr>
          <a:xfrm>
            <a:off x="9861749" y="3464590"/>
            <a:ext cx="147295" cy="146433"/>
            <a:chOff x="2985833" y="2914650"/>
            <a:chExt cx="147295" cy="146433"/>
          </a:xfrm>
        </p:grpSpPr>
        <p:cxnSp>
          <p:nvCxnSpPr>
            <p:cNvPr id="595" name="Straight Connector 594">
              <a:extLst>
                <a:ext uri="{FF2B5EF4-FFF2-40B4-BE49-F238E27FC236}">
                  <a16:creationId xmlns:a16="http://schemas.microsoft.com/office/drawing/2014/main" id="{52A12F49-D2D2-4AC6-81E4-47D68B2D86E5}"/>
                </a:ext>
              </a:extLst>
            </p:cNvPr>
            <p:cNvCxnSpPr>
              <a:cxnSpLocks/>
            </p:cNvCxnSpPr>
            <p:nvPr/>
          </p:nvCxnSpPr>
          <p:spPr bwMode="auto">
            <a:xfrm>
              <a:off x="3059480" y="2914650"/>
              <a:ext cx="0" cy="146433"/>
            </a:xfrm>
            <a:prstGeom prst="line">
              <a:avLst/>
            </a:prstGeom>
            <a:noFill/>
            <a:ln w="28575" cap="flat" cmpd="sng" algn="ctr">
              <a:solidFill>
                <a:schemeClr val="tx2">
                  <a:lumMod val="50000"/>
                </a:schemeClr>
              </a:solidFill>
              <a:prstDash val="solid"/>
              <a:round/>
              <a:headEnd type="none" w="med" len="med"/>
              <a:tailEnd type="none" w="med" len="med"/>
            </a:ln>
            <a:effectLst/>
          </p:spPr>
        </p:cxnSp>
        <p:cxnSp>
          <p:nvCxnSpPr>
            <p:cNvPr id="596" name="Straight Connector 595">
              <a:extLst>
                <a:ext uri="{FF2B5EF4-FFF2-40B4-BE49-F238E27FC236}">
                  <a16:creationId xmlns:a16="http://schemas.microsoft.com/office/drawing/2014/main" id="{16EB497F-F3BB-4848-B2DD-0FBC581D15B9}"/>
                </a:ext>
              </a:extLst>
            </p:cNvPr>
            <p:cNvCxnSpPr>
              <a:cxnSpLocks/>
            </p:cNvCxnSpPr>
            <p:nvPr/>
          </p:nvCxnSpPr>
          <p:spPr bwMode="auto">
            <a:xfrm>
              <a:off x="2985833" y="2987866"/>
              <a:ext cx="147295" cy="0"/>
            </a:xfrm>
            <a:prstGeom prst="line">
              <a:avLst/>
            </a:prstGeom>
            <a:noFill/>
            <a:ln w="28575" cap="flat" cmpd="sng" algn="ctr">
              <a:solidFill>
                <a:schemeClr val="tx2">
                  <a:lumMod val="50000"/>
                </a:schemeClr>
              </a:solidFill>
              <a:prstDash val="solid"/>
              <a:round/>
              <a:headEnd type="none" w="med" len="med"/>
              <a:tailEnd type="none" w="med" len="med"/>
            </a:ln>
            <a:effectLst/>
          </p:spPr>
        </p:cxnSp>
      </p:grpSp>
      <p:grpSp>
        <p:nvGrpSpPr>
          <p:cNvPr id="597" name="Group 596">
            <a:extLst>
              <a:ext uri="{FF2B5EF4-FFF2-40B4-BE49-F238E27FC236}">
                <a16:creationId xmlns:a16="http://schemas.microsoft.com/office/drawing/2014/main" id="{D92A0A6E-37C5-433B-9BF8-624741A3B747}"/>
              </a:ext>
            </a:extLst>
          </p:cNvPr>
          <p:cNvGrpSpPr/>
          <p:nvPr/>
        </p:nvGrpSpPr>
        <p:grpSpPr>
          <a:xfrm>
            <a:off x="9610875" y="3406332"/>
            <a:ext cx="147295" cy="146433"/>
            <a:chOff x="2985833" y="2914650"/>
            <a:chExt cx="147295" cy="146433"/>
          </a:xfrm>
        </p:grpSpPr>
        <p:cxnSp>
          <p:nvCxnSpPr>
            <p:cNvPr id="598" name="Straight Connector 597">
              <a:extLst>
                <a:ext uri="{FF2B5EF4-FFF2-40B4-BE49-F238E27FC236}">
                  <a16:creationId xmlns:a16="http://schemas.microsoft.com/office/drawing/2014/main" id="{F0AD2EA0-C275-4F13-A597-673E63C4304A}"/>
                </a:ext>
              </a:extLst>
            </p:cNvPr>
            <p:cNvCxnSpPr>
              <a:cxnSpLocks/>
            </p:cNvCxnSpPr>
            <p:nvPr/>
          </p:nvCxnSpPr>
          <p:spPr bwMode="auto">
            <a:xfrm>
              <a:off x="3059480" y="2914650"/>
              <a:ext cx="0" cy="146433"/>
            </a:xfrm>
            <a:prstGeom prst="line">
              <a:avLst/>
            </a:prstGeom>
            <a:noFill/>
            <a:ln w="28575" cap="flat" cmpd="sng" algn="ctr">
              <a:solidFill>
                <a:schemeClr val="tx2">
                  <a:lumMod val="50000"/>
                </a:schemeClr>
              </a:solidFill>
              <a:prstDash val="solid"/>
              <a:round/>
              <a:headEnd type="none" w="med" len="med"/>
              <a:tailEnd type="none" w="med" len="med"/>
            </a:ln>
            <a:effectLst/>
          </p:spPr>
        </p:cxnSp>
        <p:cxnSp>
          <p:nvCxnSpPr>
            <p:cNvPr id="599" name="Straight Connector 598">
              <a:extLst>
                <a:ext uri="{FF2B5EF4-FFF2-40B4-BE49-F238E27FC236}">
                  <a16:creationId xmlns:a16="http://schemas.microsoft.com/office/drawing/2014/main" id="{5BE45225-F30B-48B5-A201-10738D3ADC22}"/>
                </a:ext>
              </a:extLst>
            </p:cNvPr>
            <p:cNvCxnSpPr>
              <a:cxnSpLocks/>
            </p:cNvCxnSpPr>
            <p:nvPr/>
          </p:nvCxnSpPr>
          <p:spPr bwMode="auto">
            <a:xfrm>
              <a:off x="2985833" y="2987866"/>
              <a:ext cx="147295" cy="0"/>
            </a:xfrm>
            <a:prstGeom prst="line">
              <a:avLst/>
            </a:prstGeom>
            <a:noFill/>
            <a:ln w="28575" cap="flat" cmpd="sng" algn="ctr">
              <a:solidFill>
                <a:schemeClr val="tx2">
                  <a:lumMod val="50000"/>
                </a:schemeClr>
              </a:solidFill>
              <a:prstDash val="solid"/>
              <a:round/>
              <a:headEnd type="none" w="med" len="med"/>
              <a:tailEnd type="none" w="med" len="med"/>
            </a:ln>
            <a:effectLst/>
          </p:spPr>
        </p:cxnSp>
      </p:grpSp>
      <p:sp>
        <p:nvSpPr>
          <p:cNvPr id="600" name="TextBox 599">
            <a:extLst>
              <a:ext uri="{FF2B5EF4-FFF2-40B4-BE49-F238E27FC236}">
                <a16:creationId xmlns:a16="http://schemas.microsoft.com/office/drawing/2014/main" id="{63B33CFB-9FBF-461A-9534-87A30DC85C82}"/>
              </a:ext>
            </a:extLst>
          </p:cNvPr>
          <p:cNvSpPr txBox="1"/>
          <p:nvPr/>
        </p:nvSpPr>
        <p:spPr bwMode="auto">
          <a:xfrm>
            <a:off x="10559764" y="2207622"/>
            <a:ext cx="132767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t>MR or better </a:t>
            </a:r>
          </a:p>
        </p:txBody>
      </p:sp>
      <p:sp>
        <p:nvSpPr>
          <p:cNvPr id="601" name="TextBox 600">
            <a:extLst>
              <a:ext uri="{FF2B5EF4-FFF2-40B4-BE49-F238E27FC236}">
                <a16:creationId xmlns:a16="http://schemas.microsoft.com/office/drawing/2014/main" id="{056538ED-647A-4F72-BE3C-7FE9370E1023}"/>
              </a:ext>
            </a:extLst>
          </p:cNvPr>
          <p:cNvSpPr txBox="1"/>
          <p:nvPr/>
        </p:nvSpPr>
        <p:spPr bwMode="auto">
          <a:xfrm>
            <a:off x="10569805" y="2806480"/>
            <a:ext cx="125713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PR or better </a:t>
            </a:r>
          </a:p>
        </p:txBody>
      </p:sp>
      <p:sp>
        <p:nvSpPr>
          <p:cNvPr id="602" name="TextBox 601">
            <a:extLst>
              <a:ext uri="{FF2B5EF4-FFF2-40B4-BE49-F238E27FC236}">
                <a16:creationId xmlns:a16="http://schemas.microsoft.com/office/drawing/2014/main" id="{13BA55DA-305B-4E92-9471-ED6B6BD60809}"/>
              </a:ext>
            </a:extLst>
          </p:cNvPr>
          <p:cNvSpPr txBox="1"/>
          <p:nvPr/>
        </p:nvSpPr>
        <p:spPr bwMode="auto">
          <a:xfrm>
            <a:off x="10911696" y="3305033"/>
            <a:ext cx="4122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682E74"/>
                </a:solidFill>
                <a:effectLst/>
                <a:uLnTx/>
                <a:uFillTx/>
                <a:latin typeface="Calibri" panose="020F0502020204030204" pitchFamily="34" charset="0"/>
                <a:ea typeface="+mn-ea"/>
                <a:cs typeface="+mn-cs"/>
              </a:rPr>
              <a:t>SD</a:t>
            </a:r>
          </a:p>
        </p:txBody>
      </p:sp>
      <p:sp>
        <p:nvSpPr>
          <p:cNvPr id="603" name="TextBox 602">
            <a:extLst>
              <a:ext uri="{FF2B5EF4-FFF2-40B4-BE49-F238E27FC236}">
                <a16:creationId xmlns:a16="http://schemas.microsoft.com/office/drawing/2014/main" id="{AD90F2C4-0466-48CA-B21C-00639F563DE1}"/>
              </a:ext>
            </a:extLst>
          </p:cNvPr>
          <p:cNvSpPr txBox="1"/>
          <p:nvPr/>
        </p:nvSpPr>
        <p:spPr bwMode="auto">
          <a:xfrm>
            <a:off x="10081126" y="3867522"/>
            <a:ext cx="42351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lumMod val="50000"/>
                    <a:lumOff val="50000"/>
                  </a:srgbClr>
                </a:solidFill>
                <a:effectLst/>
                <a:uLnTx/>
                <a:uFillTx/>
                <a:latin typeface="Calibri" panose="020F0502020204030204" pitchFamily="34" charset="0"/>
                <a:ea typeface="+mn-ea"/>
                <a:cs typeface="+mn-cs"/>
              </a:rPr>
              <a:t>PD</a:t>
            </a:r>
          </a:p>
        </p:txBody>
      </p:sp>
      <p:grpSp>
        <p:nvGrpSpPr>
          <p:cNvPr id="604" name="Group 603">
            <a:extLst>
              <a:ext uri="{FF2B5EF4-FFF2-40B4-BE49-F238E27FC236}">
                <a16:creationId xmlns:a16="http://schemas.microsoft.com/office/drawing/2014/main" id="{BAF47420-46C8-47E8-A9B9-490949799687}"/>
              </a:ext>
            </a:extLst>
          </p:cNvPr>
          <p:cNvGrpSpPr/>
          <p:nvPr/>
        </p:nvGrpSpPr>
        <p:grpSpPr>
          <a:xfrm>
            <a:off x="9392911" y="6207927"/>
            <a:ext cx="2488502" cy="454909"/>
            <a:chOff x="9392911" y="6207927"/>
            <a:chExt cx="2488502" cy="454909"/>
          </a:xfrm>
        </p:grpSpPr>
        <p:pic>
          <p:nvPicPr>
            <p:cNvPr id="605" name="Picture 604" descr="A picture containing text, ax, wheel&#10;&#10;Description automatically generated">
              <a:extLst>
                <a:ext uri="{FF2B5EF4-FFF2-40B4-BE49-F238E27FC236}">
                  <a16:creationId xmlns:a16="http://schemas.microsoft.com/office/drawing/2014/main" id="{C494B9C6-01EC-4D23-A6B5-38D430817B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606" name="Rectangle 8">
              <a:extLst>
                <a:ext uri="{FF2B5EF4-FFF2-40B4-BE49-F238E27FC236}">
                  <a16:creationId xmlns:a16="http://schemas.microsoft.com/office/drawing/2014/main" id="{66BF3510-79EE-4041-8FA1-D604F56E1F51}"/>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spTree>
    <p:extLst>
      <p:ext uri="{BB962C8B-B14F-4D97-AF65-F5344CB8AC3E}">
        <p14:creationId xmlns:p14="http://schemas.microsoft.com/office/powerpoint/2010/main" val="2890584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7F476-C752-4F68-B356-B2F97A6051A0}"/>
              </a:ext>
            </a:extLst>
          </p:cNvPr>
          <p:cNvSpPr>
            <a:spLocks noGrp="1"/>
          </p:cNvSpPr>
          <p:nvPr>
            <p:ph type="title"/>
          </p:nvPr>
        </p:nvSpPr>
        <p:spPr>
          <a:xfrm>
            <a:off x="609758" y="238127"/>
            <a:ext cx="11152029" cy="1103313"/>
          </a:xfrm>
        </p:spPr>
        <p:txBody>
          <a:bodyPr/>
          <a:lstStyle/>
          <a:p>
            <a:r>
              <a:rPr lang="en-US" dirty="0"/>
              <a:t>Phase II DREAMM-2: Safety with Belantamab Mafodotin</a:t>
            </a:r>
          </a:p>
        </p:txBody>
      </p:sp>
      <p:graphicFrame>
        <p:nvGraphicFramePr>
          <p:cNvPr id="5" name="Content Placeholder 8">
            <a:extLst>
              <a:ext uri="{FF2B5EF4-FFF2-40B4-BE49-F238E27FC236}">
                <a16:creationId xmlns:a16="http://schemas.microsoft.com/office/drawing/2014/main" id="{226515F5-9D0A-47B6-A608-1A88D004D8A2}"/>
              </a:ext>
            </a:extLst>
          </p:cNvPr>
          <p:cNvGraphicFramePr>
            <a:graphicFrameLocks/>
          </p:cNvGraphicFramePr>
          <p:nvPr>
            <p:extLst>
              <p:ext uri="{D42A27DB-BD31-4B8C-83A1-F6EECF244321}">
                <p14:modId xmlns:p14="http://schemas.microsoft.com/office/powerpoint/2010/main" val="2041486554"/>
              </p:ext>
            </p:extLst>
          </p:nvPr>
        </p:nvGraphicFramePr>
        <p:xfrm>
          <a:off x="709797" y="1609708"/>
          <a:ext cx="10772406" cy="4197608"/>
        </p:xfrm>
        <a:graphic>
          <a:graphicData uri="http://schemas.openxmlformats.org/drawingml/2006/table">
            <a:tbl>
              <a:tblPr firstRow="1" bandRow="1">
                <a:effectLst/>
              </a:tblPr>
              <a:tblGrid>
                <a:gridCol w="3849829">
                  <a:extLst>
                    <a:ext uri="{9D8B030D-6E8A-4147-A177-3AD203B41FA5}">
                      <a16:colId xmlns:a16="http://schemas.microsoft.com/office/drawing/2014/main" val="3153457727"/>
                    </a:ext>
                  </a:extLst>
                </a:gridCol>
                <a:gridCol w="3060145">
                  <a:extLst>
                    <a:ext uri="{9D8B030D-6E8A-4147-A177-3AD203B41FA5}">
                      <a16:colId xmlns:a16="http://schemas.microsoft.com/office/drawing/2014/main" val="2375087435"/>
                    </a:ext>
                  </a:extLst>
                </a:gridCol>
                <a:gridCol w="2019846">
                  <a:extLst>
                    <a:ext uri="{9D8B030D-6E8A-4147-A177-3AD203B41FA5}">
                      <a16:colId xmlns:a16="http://schemas.microsoft.com/office/drawing/2014/main" val="2705088511"/>
                    </a:ext>
                  </a:extLst>
                </a:gridCol>
                <a:gridCol w="1842586">
                  <a:extLst>
                    <a:ext uri="{9D8B030D-6E8A-4147-A177-3AD203B41FA5}">
                      <a16:colId xmlns:a16="http://schemas.microsoft.com/office/drawing/2014/main" val="3018820926"/>
                    </a:ext>
                  </a:extLst>
                </a:gridCol>
              </a:tblGrid>
              <a:tr h="157034">
                <a:tc rowSpan="2" gridSpan="2">
                  <a:txBody>
                    <a:bodyPr/>
                    <a:lstStyle/>
                    <a:p>
                      <a:pPr algn="l"/>
                      <a:r>
                        <a:rPr lang="en-US" sz="1600" b="1" dirty="0">
                          <a:latin typeface="Calibri" panose="020F0502020204030204" pitchFamily="34" charset="0"/>
                          <a:cs typeface="Calibri" panose="020F0502020204030204" pitchFamily="34" charset="0"/>
                        </a:rPr>
                        <a:t>Adverse Reactions With Incidence in ≥10% of Patients,</a:t>
                      </a:r>
                      <a:r>
                        <a:rPr lang="en-US" sz="1600" b="1" baseline="30000" dirty="0">
                          <a:latin typeface="Calibri" panose="020F0502020204030204" pitchFamily="34" charset="0"/>
                          <a:cs typeface="Calibri" panose="020F0502020204030204" pitchFamily="34" charset="0"/>
                        </a:rPr>
                        <a:t> </a:t>
                      </a:r>
                      <a:r>
                        <a:rPr lang="en-US" sz="1600" b="1" baseline="0" dirty="0">
                          <a:latin typeface="Calibri" panose="020F0502020204030204" pitchFamily="34" charset="0"/>
                          <a:cs typeface="Calibri" panose="020F0502020204030204" pitchFamily="34" charset="0"/>
                        </a:rPr>
                        <a:t>%</a:t>
                      </a:r>
                      <a:endParaRPr lang="en-US" sz="1600" b="1" spc="0" baseline="0" dirty="0">
                        <a:solidFill>
                          <a:schemeClr val="bg1"/>
                        </a:solidFill>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chemeClr val="accent3"/>
                    </a:solidFill>
                  </a:tcPr>
                </a:tc>
                <a:tc rowSpan="2" hMerge="1">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l"/>
                      <a:r>
                        <a:rPr lang="en-US" sz="1600" dirty="0">
                          <a:latin typeface="Calibri" panose="020F0502020204030204" pitchFamily="34" charset="0"/>
                          <a:cs typeface="Calibri" panose="020F0502020204030204" pitchFamily="34" charset="0"/>
                        </a:rPr>
                        <a:t>Adverse Reactions With Incidence ≥10%,</a:t>
                      </a:r>
                      <a:r>
                        <a:rPr lang="en-US" sz="1600" baseline="30000" dirty="0">
                          <a:latin typeface="Calibri" panose="020F0502020204030204" pitchFamily="34" charset="0"/>
                          <a:cs typeface="Calibri" panose="020F0502020204030204" pitchFamily="34" charset="0"/>
                        </a:rPr>
                        <a:t>2 </a:t>
                      </a:r>
                      <a:r>
                        <a:rPr lang="en-US" sz="1600" baseline="0" dirty="0">
                          <a:latin typeface="Calibri" panose="020F0502020204030204" pitchFamily="34" charset="0"/>
                          <a:cs typeface="Calibri" panose="020F0502020204030204" pitchFamily="34" charset="0"/>
                        </a:rPr>
                        <a:t>%</a:t>
                      </a:r>
                      <a:endParaRPr lang="en-US" sz="1600" spc="0" baseline="0" dirty="0">
                        <a:solidFill>
                          <a:schemeClr val="bg1"/>
                        </a:solidFill>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tc grid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lnSpc>
                          <a:spcPct val="100000"/>
                        </a:lnSpc>
                        <a:spcBef>
                          <a:spcPts val="200"/>
                        </a:spcBef>
                        <a:spcAft>
                          <a:spcPts val="0"/>
                        </a:spcAft>
                      </a:pPr>
                      <a:r>
                        <a:rPr lang="en-GB" sz="1600" dirty="0">
                          <a:effectLst/>
                          <a:latin typeface="Calibri" panose="020F0502020204030204" pitchFamily="34" charset="0"/>
                          <a:cs typeface="Calibri" panose="020F0502020204030204" pitchFamily="34" charset="0"/>
                        </a:rPr>
                        <a:t>Belantamab Mafodotin 2.5 mg/kg (n = 95)</a:t>
                      </a:r>
                      <a:endParaRPr lang="en-US" sz="1600" b="1" kern="1200" dirty="0">
                        <a:solidFill>
                          <a:schemeClr val="lt1"/>
                        </a:solidFill>
                        <a:effectLst/>
                        <a:latin typeface="Calibri" panose="020F0502020204030204" pitchFamily="34" charset="0"/>
                        <a:ea typeface="+mn-ea"/>
                        <a:cs typeface="Calibri" panose="020F0502020204030204" pitchFamily="34" charset="0"/>
                      </a:endParaRPr>
                    </a:p>
                  </a:txBody>
                  <a:tcPr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hMerge="1">
                  <a:txBody>
                    <a:bodyPr/>
                    <a:lstStyle/>
                    <a:p>
                      <a:endParaRPr lang="en-US" dirty="0"/>
                    </a:p>
                  </a:txBody>
                  <a:tcPr/>
                </a:tc>
                <a:extLst>
                  <a:ext uri="{0D108BD9-81ED-4DB2-BD59-A6C34878D82A}">
                    <a16:rowId xmlns:a16="http://schemas.microsoft.com/office/drawing/2014/main" val="397925066"/>
                  </a:ext>
                </a:extLst>
              </a:tr>
              <a:tr h="157034">
                <a:tc gridSpan="2" vMerge="1">
                  <a:txBody>
                    <a:bodyPr/>
                    <a:lstStyle/>
                    <a:p>
                      <a:endParaRPr lang="en-US"/>
                    </a:p>
                  </a:txBody>
                  <a:tcPr/>
                </a:tc>
                <a:tc hMerge="1" vMerge="1">
                  <a:txBody>
                    <a:bodyPr/>
                    <a:lstStyle/>
                    <a:p>
                      <a:endParaRPr lang="en-US" dirty="0"/>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1600" b="1" dirty="0">
                          <a:solidFill>
                            <a:schemeClr val="tx1"/>
                          </a:solidFill>
                          <a:latin typeface="Calibri" panose="020F0502020204030204" pitchFamily="34" charset="0"/>
                          <a:cs typeface="Calibri" panose="020F0502020204030204" pitchFamily="34" charset="0"/>
                        </a:rPr>
                        <a:t>All Grades</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1600" b="1" dirty="0">
                          <a:solidFill>
                            <a:schemeClr val="tx1"/>
                          </a:solidFill>
                          <a:latin typeface="Calibri" panose="020F0502020204030204" pitchFamily="34" charset="0"/>
                          <a:cs typeface="Calibri" panose="020F0502020204030204" pitchFamily="34" charset="0"/>
                        </a:rPr>
                        <a:t>Grade 3/4</a:t>
                      </a:r>
                    </a:p>
                  </a:txBody>
                  <a:tcPr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4196505658"/>
                  </a:ext>
                </a:extLst>
              </a:tr>
              <a:tr h="495896">
                <a:tc>
                  <a:txBody>
                    <a:bodyPr/>
                    <a:lstStyle/>
                    <a:p>
                      <a:pPr marL="117475" marR="0" lvl="0" indent="0" algn="l" defTabSz="914400" rtl="0" eaLnBrk="1" fontAlgn="auto" latinLnBrk="0" hangingPunct="1">
                        <a:lnSpc>
                          <a:spcPct val="100000"/>
                        </a:lnSpc>
                        <a:spcBef>
                          <a:spcPts val="0"/>
                        </a:spcBef>
                        <a:spcAft>
                          <a:spcPts val="0"/>
                        </a:spcAft>
                        <a:buClrTx/>
                        <a:buSzTx/>
                        <a:buFontTx/>
                        <a:buNone/>
                        <a:tabLst>
                          <a:tab pos="457200" algn="l"/>
                          <a:tab pos="631190" algn="l"/>
                          <a:tab pos="173990" algn="l"/>
                          <a:tab pos="347345" algn="l"/>
                          <a:tab pos="457200" algn="l"/>
                          <a:tab pos="521335" algn="l"/>
                          <a:tab pos="631190" algn="l"/>
                          <a:tab pos="694690" algn="l"/>
                        </a:tabLst>
                        <a:defRPr/>
                      </a:pPr>
                      <a:r>
                        <a:rPr lang="en-US" sz="1600" b="1" dirty="0">
                          <a:solidFill>
                            <a:schemeClr val="bg1"/>
                          </a:solidFill>
                          <a:effectLst/>
                          <a:latin typeface="Calibri" panose="020F0502020204030204" pitchFamily="34" charset="0"/>
                          <a:cs typeface="Calibri" panose="020F0502020204030204" pitchFamily="34" charset="0"/>
                        </a:rPr>
                        <a:t>Eye disorders</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38100" cap="flat" cmpd="sng" algn="ctr">
                      <a:noFill/>
                      <a:prstDash val="solid"/>
                      <a:round/>
                      <a:headEnd type="none" w="med" len="med"/>
                      <a:tailEnd type="none" w="med" len="med"/>
                    </a:lnL>
                    <a:lnR w="6350" cap="flat" cmpd="sng" algn="ctr">
                      <a:noFill/>
                      <a:prstDash val="solid"/>
                      <a:round/>
                      <a:headEnd type="none" w="med" len="med"/>
                      <a:tailEnd type="none" w="med" len="med"/>
                    </a:lnR>
                    <a:lnT w="12700" cmpd="sng">
                      <a:noFill/>
                      <a:prstDash val="soli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117475" marR="0" indent="0">
                        <a:lnSpc>
                          <a:spcPct val="100000"/>
                        </a:lnSpc>
                        <a:spcBef>
                          <a:spcPts val="0"/>
                        </a:spcBef>
                        <a:spcAft>
                          <a:spcPts val="0"/>
                        </a:spcAft>
                        <a:tabLst>
                          <a:tab pos="457200" algn="l"/>
                          <a:tab pos="631190" algn="l"/>
                          <a:tab pos="173990" algn="l"/>
                          <a:tab pos="347345" algn="l"/>
                          <a:tab pos="457200" algn="l"/>
                          <a:tab pos="521335" algn="l"/>
                          <a:tab pos="631190" algn="l"/>
                          <a:tab pos="694690" algn="l"/>
                        </a:tabLst>
                      </a:pPr>
                      <a:r>
                        <a:rPr lang="en-US" sz="1600" dirty="0">
                          <a:solidFill>
                            <a:schemeClr val="bg1"/>
                          </a:solidFill>
                          <a:effectLst/>
                          <a:latin typeface="Calibri" panose="020F0502020204030204" pitchFamily="34" charset="0"/>
                          <a:cs typeface="Calibri" panose="020F0502020204030204" pitchFamily="34" charset="0"/>
                        </a:rPr>
                        <a:t>Keratopathy</a:t>
                      </a:r>
                      <a:r>
                        <a:rPr lang="en-US" sz="1600" baseline="0" dirty="0">
                          <a:solidFill>
                            <a:schemeClr val="bg1"/>
                          </a:solidFill>
                          <a:effectLst/>
                          <a:latin typeface="Calibri" panose="020F0502020204030204" pitchFamily="34" charset="0"/>
                          <a:cs typeface="Calibri" panose="020F0502020204030204" pitchFamily="34" charset="0"/>
                        </a:rPr>
                        <a:t>*</a:t>
                      </a:r>
                      <a:endParaRPr lang="en-US" sz="1600" baseline="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p>
                      <a:pPr marL="117475" marR="0" indent="0">
                        <a:lnSpc>
                          <a:spcPct val="100000"/>
                        </a:lnSpc>
                        <a:spcBef>
                          <a:spcPts val="0"/>
                        </a:spcBef>
                        <a:spcAft>
                          <a:spcPts val="0"/>
                        </a:spcAft>
                        <a:tabLst>
                          <a:tab pos="457200" algn="l"/>
                          <a:tab pos="631190" algn="l"/>
                          <a:tab pos="173990" algn="l"/>
                          <a:tab pos="347345" algn="l"/>
                          <a:tab pos="457200" algn="l"/>
                          <a:tab pos="521335" algn="l"/>
                          <a:tab pos="631190" algn="l"/>
                          <a:tab pos="694690" algn="l"/>
                        </a:tabLst>
                      </a:pPr>
                      <a:r>
                        <a:rPr lang="en-US" sz="1600" dirty="0">
                          <a:solidFill>
                            <a:schemeClr val="bg1"/>
                          </a:solidFill>
                          <a:effectLst/>
                          <a:latin typeface="Calibri" panose="020F0502020204030204" pitchFamily="34" charset="0"/>
                          <a:cs typeface="Calibri" panose="020F0502020204030204" pitchFamily="34" charset="0"/>
                        </a:rPr>
                        <a:t>Decreased visual acuity</a:t>
                      </a:r>
                      <a:r>
                        <a:rPr lang="en-US" sz="1600" baseline="30000" dirty="0">
                          <a:solidFill>
                            <a:schemeClr val="bg1"/>
                          </a:solidFill>
                          <a:effectLst/>
                          <a:latin typeface="Calibri" panose="020F0502020204030204" pitchFamily="34" charset="0"/>
                          <a:cs typeface="Calibri" panose="020F0502020204030204" pitchFamily="34" charset="0"/>
                        </a:rPr>
                        <a:t>†</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p>
                      <a:pPr marL="117475" marR="0" indent="0">
                        <a:lnSpc>
                          <a:spcPct val="100000"/>
                        </a:lnSpc>
                        <a:spcBef>
                          <a:spcPts val="0"/>
                        </a:spcBef>
                        <a:spcAft>
                          <a:spcPts val="0"/>
                        </a:spcAft>
                        <a:tabLst>
                          <a:tab pos="457200" algn="l"/>
                          <a:tab pos="631190" algn="l"/>
                          <a:tab pos="173990" algn="l"/>
                          <a:tab pos="347345" algn="l"/>
                          <a:tab pos="457200" algn="l"/>
                          <a:tab pos="521335" algn="l"/>
                          <a:tab pos="631190" algn="l"/>
                          <a:tab pos="694690" algn="l"/>
                        </a:tabLst>
                      </a:pPr>
                      <a:r>
                        <a:rPr lang="en-US" sz="1600" dirty="0">
                          <a:solidFill>
                            <a:schemeClr val="bg1"/>
                          </a:solidFill>
                          <a:effectLst/>
                          <a:latin typeface="Calibri" panose="020F0502020204030204" pitchFamily="34" charset="0"/>
                          <a:cs typeface="Calibri" panose="020F0502020204030204" pitchFamily="34" charset="0"/>
                        </a:rPr>
                        <a:t>Blurred vision</a:t>
                      </a:r>
                      <a:r>
                        <a:rPr lang="en-US" sz="1600" baseline="30000" dirty="0">
                          <a:solidFill>
                            <a:schemeClr val="bg1"/>
                          </a:solidFill>
                          <a:effectLst/>
                          <a:latin typeface="Calibri" panose="020F0502020204030204" pitchFamily="34" charset="0"/>
                          <a:cs typeface="Calibri" panose="020F0502020204030204" pitchFamily="34" charset="0"/>
                        </a:rPr>
                        <a:t>‡</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p>
                      <a:pPr marL="117475" marR="0" indent="0">
                        <a:lnSpc>
                          <a:spcPct val="100000"/>
                        </a:lnSpc>
                        <a:spcBef>
                          <a:spcPts val="0"/>
                        </a:spcBef>
                        <a:spcAft>
                          <a:spcPts val="0"/>
                        </a:spcAft>
                        <a:tabLst>
                          <a:tab pos="457200" algn="l"/>
                          <a:tab pos="631190" algn="l"/>
                          <a:tab pos="173990" algn="l"/>
                          <a:tab pos="347345" algn="l"/>
                          <a:tab pos="457200" algn="l"/>
                          <a:tab pos="521335" algn="l"/>
                          <a:tab pos="631190" algn="l"/>
                          <a:tab pos="694690" algn="l"/>
                        </a:tabLst>
                      </a:pPr>
                      <a:r>
                        <a:rPr lang="en-US" sz="1600" dirty="0">
                          <a:solidFill>
                            <a:schemeClr val="bg1"/>
                          </a:solidFill>
                          <a:effectLst/>
                          <a:latin typeface="Calibri" panose="020F0502020204030204" pitchFamily="34" charset="0"/>
                          <a:cs typeface="Calibri" panose="020F0502020204030204" pitchFamily="34" charset="0"/>
                        </a:rPr>
                        <a:t>Dry eyes</a:t>
                      </a:r>
                      <a:r>
                        <a:rPr lang="en-US" sz="1600" baseline="30000" dirty="0">
                          <a:solidFill>
                            <a:schemeClr val="bg1"/>
                          </a:solidFill>
                          <a:effectLst/>
                          <a:latin typeface="Calibri" panose="020F0502020204030204" pitchFamily="34" charset="0"/>
                          <a:cs typeface="Calibri" panose="020F0502020204030204" pitchFamily="34" charset="0"/>
                        </a:rPr>
                        <a:t>§</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38100" cap="flat" cmpd="sng" algn="ctr">
                      <a:noFill/>
                      <a:prstDash val="solid"/>
                      <a:round/>
                      <a:headEnd type="none" w="med" len="med"/>
                      <a:tailEnd type="none" w="med" len="med"/>
                    </a:lnL>
                    <a:lnR w="635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00000"/>
                        </a:lnSpc>
                        <a:spcBef>
                          <a:spcPts val="0"/>
                        </a:spcBef>
                        <a:spcAft>
                          <a:spcPts val="0"/>
                        </a:spcAft>
                        <a:tabLst>
                          <a:tab pos="457200" algn="l"/>
                          <a:tab pos="631190" algn="l"/>
                          <a:tab pos="173990" algn="l"/>
                          <a:tab pos="347345" algn="l"/>
                          <a:tab pos="457200" algn="l"/>
                          <a:tab pos="521335" algn="l"/>
                          <a:tab pos="631190" algn="l"/>
                          <a:tab pos="694690" algn="l"/>
                        </a:tabLst>
                      </a:pPr>
                      <a:r>
                        <a:rPr lang="en-US" sz="1600" dirty="0">
                          <a:solidFill>
                            <a:schemeClr val="bg1"/>
                          </a:solidFill>
                          <a:effectLst/>
                          <a:latin typeface="Calibri" panose="020F0502020204030204" pitchFamily="34" charset="0"/>
                          <a:cs typeface="Calibri" panose="020F0502020204030204" pitchFamily="34" charset="0"/>
                        </a:rPr>
                        <a:t>71</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gn="ctr">
                        <a:lnSpc>
                          <a:spcPct val="100000"/>
                        </a:lnSpc>
                        <a:spcBef>
                          <a:spcPts val="0"/>
                        </a:spcBef>
                        <a:spcAft>
                          <a:spcPts val="0"/>
                        </a:spcAft>
                        <a:tabLst>
                          <a:tab pos="457200" algn="l"/>
                          <a:tab pos="631190" algn="l"/>
                          <a:tab pos="173990" algn="l"/>
                          <a:tab pos="347345" algn="l"/>
                          <a:tab pos="457200" algn="l"/>
                          <a:tab pos="521335" algn="l"/>
                          <a:tab pos="631190" algn="l"/>
                          <a:tab pos="694690" algn="l"/>
                        </a:tabLst>
                      </a:pPr>
                      <a:r>
                        <a:rPr lang="en-US" sz="1600" dirty="0">
                          <a:solidFill>
                            <a:schemeClr val="bg1"/>
                          </a:solidFill>
                          <a:effectLst/>
                          <a:latin typeface="Calibri" panose="020F0502020204030204" pitchFamily="34" charset="0"/>
                          <a:cs typeface="Calibri" panose="020F0502020204030204" pitchFamily="34" charset="0"/>
                        </a:rPr>
                        <a:t>53</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gn="ctr">
                        <a:lnSpc>
                          <a:spcPct val="100000"/>
                        </a:lnSpc>
                        <a:spcBef>
                          <a:spcPts val="0"/>
                        </a:spcBef>
                        <a:spcAft>
                          <a:spcPts val="0"/>
                        </a:spcAft>
                        <a:tabLst>
                          <a:tab pos="457200" algn="l"/>
                          <a:tab pos="631190" algn="l"/>
                          <a:tab pos="173990" algn="l"/>
                          <a:tab pos="347345" algn="l"/>
                          <a:tab pos="457200" algn="l"/>
                          <a:tab pos="521335" algn="l"/>
                          <a:tab pos="631190" algn="l"/>
                          <a:tab pos="694690" algn="l"/>
                        </a:tabLst>
                      </a:pPr>
                      <a:r>
                        <a:rPr lang="en-US" sz="1600" dirty="0">
                          <a:solidFill>
                            <a:schemeClr val="bg1"/>
                          </a:solidFill>
                          <a:effectLst/>
                          <a:latin typeface="Calibri" panose="020F0502020204030204" pitchFamily="34" charset="0"/>
                          <a:cs typeface="Calibri" panose="020F0502020204030204" pitchFamily="34" charset="0"/>
                        </a:rPr>
                        <a:t>22</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gn="ctr">
                        <a:lnSpc>
                          <a:spcPct val="100000"/>
                        </a:lnSpc>
                        <a:spcBef>
                          <a:spcPts val="0"/>
                        </a:spcBef>
                        <a:spcAft>
                          <a:spcPts val="0"/>
                        </a:spcAft>
                        <a:tabLst>
                          <a:tab pos="457200" algn="l"/>
                          <a:tab pos="631190" algn="l"/>
                          <a:tab pos="173990" algn="l"/>
                          <a:tab pos="347345" algn="l"/>
                          <a:tab pos="457200" algn="l"/>
                          <a:tab pos="521335" algn="l"/>
                          <a:tab pos="631190" algn="l"/>
                          <a:tab pos="694690" algn="l"/>
                        </a:tabLst>
                      </a:pPr>
                      <a:r>
                        <a:rPr lang="en-US" sz="1600" dirty="0">
                          <a:solidFill>
                            <a:schemeClr val="bg1"/>
                          </a:solidFill>
                          <a:effectLst/>
                          <a:latin typeface="Calibri" panose="020F0502020204030204" pitchFamily="34" charset="0"/>
                          <a:cs typeface="Calibri" panose="020F0502020204030204" pitchFamily="34" charset="0"/>
                        </a:rPr>
                        <a:t>14</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00000"/>
                        </a:lnSpc>
                        <a:spcBef>
                          <a:spcPts val="0"/>
                        </a:spcBef>
                        <a:spcAft>
                          <a:spcPts val="0"/>
                        </a:spcAft>
                        <a:tabLst>
                          <a:tab pos="457200" algn="l"/>
                          <a:tab pos="631190" algn="l"/>
                          <a:tab pos="173990" algn="l"/>
                          <a:tab pos="347345" algn="l"/>
                          <a:tab pos="457200" algn="l"/>
                          <a:tab pos="521335" algn="l"/>
                          <a:tab pos="631190" algn="l"/>
                          <a:tab pos="694690" algn="l"/>
                        </a:tabLst>
                      </a:pPr>
                      <a:r>
                        <a:rPr lang="en-US" sz="1600" dirty="0">
                          <a:solidFill>
                            <a:schemeClr val="bg1"/>
                          </a:solidFill>
                          <a:effectLst/>
                          <a:latin typeface="Calibri" panose="020F0502020204030204" pitchFamily="34" charset="0"/>
                          <a:cs typeface="Calibri" panose="020F0502020204030204" pitchFamily="34" charset="0"/>
                        </a:rPr>
                        <a:t>44</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gn="ctr">
                        <a:lnSpc>
                          <a:spcPct val="100000"/>
                        </a:lnSpc>
                        <a:spcBef>
                          <a:spcPts val="0"/>
                        </a:spcBef>
                        <a:spcAft>
                          <a:spcPts val="0"/>
                        </a:spcAft>
                        <a:tabLst>
                          <a:tab pos="457200" algn="l"/>
                          <a:tab pos="631190" algn="l"/>
                          <a:tab pos="173990" algn="l"/>
                          <a:tab pos="347345" algn="l"/>
                          <a:tab pos="457200" algn="l"/>
                          <a:tab pos="521335" algn="l"/>
                          <a:tab pos="631190" algn="l"/>
                          <a:tab pos="694690" algn="l"/>
                        </a:tabLst>
                      </a:pPr>
                      <a:r>
                        <a:rPr lang="en-US" sz="1600" dirty="0">
                          <a:solidFill>
                            <a:schemeClr val="bg1"/>
                          </a:solidFill>
                          <a:effectLst/>
                          <a:latin typeface="Calibri" panose="020F0502020204030204" pitchFamily="34" charset="0"/>
                          <a:cs typeface="Calibri" panose="020F0502020204030204" pitchFamily="34" charset="0"/>
                        </a:rPr>
                        <a:t>28</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gn="ctr">
                        <a:lnSpc>
                          <a:spcPct val="100000"/>
                        </a:lnSpc>
                        <a:spcBef>
                          <a:spcPts val="0"/>
                        </a:spcBef>
                        <a:spcAft>
                          <a:spcPts val="0"/>
                        </a:spcAft>
                        <a:tabLst>
                          <a:tab pos="457200" algn="l"/>
                          <a:tab pos="631190" algn="l"/>
                          <a:tab pos="173990" algn="l"/>
                          <a:tab pos="347345" algn="l"/>
                          <a:tab pos="457200" algn="l"/>
                          <a:tab pos="521335" algn="l"/>
                          <a:tab pos="631190" algn="l"/>
                          <a:tab pos="694690" algn="l"/>
                        </a:tabLst>
                      </a:pPr>
                      <a:r>
                        <a:rPr lang="en-US" sz="1600" dirty="0">
                          <a:solidFill>
                            <a:schemeClr val="bg1"/>
                          </a:solidFill>
                          <a:effectLst/>
                          <a:latin typeface="Calibri" panose="020F0502020204030204" pitchFamily="34" charset="0"/>
                          <a:cs typeface="Calibri" panose="020F0502020204030204" pitchFamily="34" charset="0"/>
                        </a:rPr>
                        <a:t>4</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gn="ctr">
                        <a:lnSpc>
                          <a:spcPct val="100000"/>
                        </a:lnSpc>
                        <a:spcBef>
                          <a:spcPts val="0"/>
                        </a:spcBef>
                        <a:spcAft>
                          <a:spcPts val="0"/>
                        </a:spcAft>
                        <a:tabLst>
                          <a:tab pos="457200" algn="l"/>
                          <a:tab pos="631190" algn="l"/>
                          <a:tab pos="173990" algn="l"/>
                          <a:tab pos="347345" algn="l"/>
                          <a:tab pos="457200" algn="l"/>
                          <a:tab pos="521335" algn="l"/>
                          <a:tab pos="631190" algn="l"/>
                          <a:tab pos="694690" algn="l"/>
                        </a:tabLst>
                      </a:pPr>
                      <a:r>
                        <a:rPr lang="en-US" sz="1600" dirty="0">
                          <a:solidFill>
                            <a:schemeClr val="bg1"/>
                          </a:solidFill>
                          <a:effectLst/>
                          <a:latin typeface="Calibri" panose="020F0502020204030204" pitchFamily="34" charset="0"/>
                          <a:cs typeface="Calibri" panose="020F0502020204030204" pitchFamily="34" charset="0"/>
                        </a:rPr>
                        <a:t>1</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635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3425723494"/>
                  </a:ext>
                </a:extLst>
              </a:tr>
              <a:tr h="844808">
                <a:tc>
                  <a:txBody>
                    <a:bodyPr/>
                    <a:lstStyle/>
                    <a:p>
                      <a:pPr marL="117475" marR="0" lvl="0" indent="0" algn="l" defTabSz="914400" rtl="0" eaLnBrk="1" fontAlgn="auto" latinLnBrk="0" hangingPunct="1">
                        <a:lnSpc>
                          <a:spcPct val="100000"/>
                        </a:lnSpc>
                        <a:spcBef>
                          <a:spcPts val="0"/>
                        </a:spcBef>
                        <a:spcAft>
                          <a:spcPts val="0"/>
                        </a:spcAft>
                        <a:buClrTx/>
                        <a:buSzTx/>
                        <a:buFontTx/>
                        <a:buNone/>
                        <a:tabLst>
                          <a:tab pos="457200" algn="l"/>
                          <a:tab pos="631190" algn="l"/>
                          <a:tab pos="173990" algn="l"/>
                          <a:tab pos="347345" algn="l"/>
                          <a:tab pos="457200" algn="l"/>
                          <a:tab pos="521335" algn="l"/>
                          <a:tab pos="631190" algn="l"/>
                          <a:tab pos="694690" algn="l"/>
                        </a:tabLst>
                        <a:defRPr/>
                      </a:pPr>
                      <a:r>
                        <a:rPr lang="en-US" sz="1600" b="1" dirty="0">
                          <a:solidFill>
                            <a:schemeClr val="bg1"/>
                          </a:solidFill>
                          <a:effectLst/>
                          <a:latin typeface="Calibri" panose="020F0502020204030204" pitchFamily="34" charset="0"/>
                          <a:cs typeface="Calibri" panose="020F0502020204030204" pitchFamily="34" charset="0"/>
                        </a:rPr>
                        <a:t>Gastrointestinal disorders</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381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117475" marR="0" indent="0">
                        <a:lnSpc>
                          <a:spcPct val="100000"/>
                        </a:lnSpc>
                        <a:spcBef>
                          <a:spcPts val="0"/>
                        </a:spcBef>
                        <a:spcAft>
                          <a:spcPts val="0"/>
                        </a:spcAft>
                        <a:tabLst>
                          <a:tab pos="457200" algn="l"/>
                          <a:tab pos="631190" algn="l"/>
                          <a:tab pos="173990" algn="l"/>
                          <a:tab pos="347345" algn="l"/>
                          <a:tab pos="457200" algn="l"/>
                          <a:tab pos="521335" algn="l"/>
                          <a:tab pos="631190" algn="l"/>
                          <a:tab pos="694690" algn="l"/>
                        </a:tabLst>
                      </a:pPr>
                      <a:r>
                        <a:rPr lang="en-US" sz="1600" dirty="0">
                          <a:solidFill>
                            <a:schemeClr val="bg1"/>
                          </a:solidFill>
                          <a:effectLst/>
                          <a:latin typeface="Calibri" panose="020F0502020204030204" pitchFamily="34" charset="0"/>
                          <a:cs typeface="Calibri" panose="020F0502020204030204" pitchFamily="34" charset="0"/>
                        </a:rPr>
                        <a:t>Nausea</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p>
                      <a:pPr marL="117475" marR="0" indent="0">
                        <a:lnSpc>
                          <a:spcPct val="100000"/>
                        </a:lnSpc>
                        <a:spcBef>
                          <a:spcPts val="0"/>
                        </a:spcBef>
                        <a:spcAft>
                          <a:spcPts val="0"/>
                        </a:spcAft>
                        <a:tabLst>
                          <a:tab pos="457200" algn="l"/>
                          <a:tab pos="631190" algn="l"/>
                          <a:tab pos="173990" algn="l"/>
                          <a:tab pos="347345" algn="l"/>
                          <a:tab pos="457200" algn="l"/>
                          <a:tab pos="521335" algn="l"/>
                          <a:tab pos="631190" algn="l"/>
                          <a:tab pos="694690" algn="l"/>
                        </a:tabLst>
                      </a:pPr>
                      <a:r>
                        <a:rPr lang="en-US" sz="1600" dirty="0">
                          <a:solidFill>
                            <a:schemeClr val="bg1"/>
                          </a:solidFill>
                          <a:effectLst/>
                          <a:latin typeface="Calibri" panose="020F0502020204030204" pitchFamily="34" charset="0"/>
                          <a:cs typeface="Calibri" panose="020F0502020204030204" pitchFamily="34" charset="0"/>
                        </a:rPr>
                        <a:t>Constipation</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p>
                      <a:pPr marL="117475" marR="0" indent="0">
                        <a:lnSpc>
                          <a:spcPct val="100000"/>
                        </a:lnSpc>
                        <a:spcBef>
                          <a:spcPts val="0"/>
                        </a:spcBef>
                        <a:spcAft>
                          <a:spcPts val="0"/>
                        </a:spcAft>
                        <a:tabLst>
                          <a:tab pos="457200" algn="l"/>
                          <a:tab pos="631190" algn="l"/>
                          <a:tab pos="173990" algn="l"/>
                          <a:tab pos="347345" algn="l"/>
                          <a:tab pos="457200" algn="l"/>
                          <a:tab pos="521335" algn="l"/>
                          <a:tab pos="631190" algn="l"/>
                          <a:tab pos="694690" algn="l"/>
                        </a:tabLst>
                      </a:pPr>
                      <a:r>
                        <a:rPr lang="en-US" sz="1600" dirty="0">
                          <a:solidFill>
                            <a:schemeClr val="bg1"/>
                          </a:solidFill>
                          <a:effectLst/>
                          <a:latin typeface="Calibri" panose="020F0502020204030204" pitchFamily="34" charset="0"/>
                          <a:cs typeface="Calibri" panose="020F0502020204030204" pitchFamily="34" charset="0"/>
                        </a:rPr>
                        <a:t>Diarrhea</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381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00000"/>
                        </a:lnSpc>
                        <a:spcBef>
                          <a:spcPts val="0"/>
                        </a:spcBef>
                        <a:spcAft>
                          <a:spcPts val="0"/>
                        </a:spcAft>
                        <a:tabLst>
                          <a:tab pos="457200" algn="l"/>
                          <a:tab pos="631190" algn="l"/>
                          <a:tab pos="173990" algn="l"/>
                          <a:tab pos="347345" algn="l"/>
                          <a:tab pos="457200" algn="l"/>
                          <a:tab pos="521335" algn="l"/>
                          <a:tab pos="631190" algn="l"/>
                          <a:tab pos="694690" algn="l"/>
                        </a:tabLst>
                      </a:pPr>
                      <a:r>
                        <a:rPr lang="en-US" sz="1600" dirty="0">
                          <a:solidFill>
                            <a:schemeClr val="bg1"/>
                          </a:solidFill>
                          <a:effectLst/>
                          <a:latin typeface="Calibri" panose="020F0502020204030204" pitchFamily="34" charset="0"/>
                          <a:cs typeface="Calibri" panose="020F0502020204030204" pitchFamily="34" charset="0"/>
                        </a:rPr>
                        <a:t>24</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gn="ctr">
                        <a:lnSpc>
                          <a:spcPct val="100000"/>
                        </a:lnSpc>
                        <a:spcBef>
                          <a:spcPts val="0"/>
                        </a:spcBef>
                        <a:spcAft>
                          <a:spcPts val="0"/>
                        </a:spcAft>
                        <a:tabLst>
                          <a:tab pos="457200" algn="l"/>
                          <a:tab pos="631190" algn="l"/>
                          <a:tab pos="173990" algn="l"/>
                          <a:tab pos="347345" algn="l"/>
                          <a:tab pos="457200" algn="l"/>
                          <a:tab pos="521335" algn="l"/>
                          <a:tab pos="631190" algn="l"/>
                          <a:tab pos="694690" algn="l"/>
                        </a:tabLst>
                      </a:pPr>
                      <a:r>
                        <a:rPr lang="en-US" sz="1600" dirty="0">
                          <a:solidFill>
                            <a:schemeClr val="bg1"/>
                          </a:solidFill>
                          <a:effectLst/>
                          <a:latin typeface="Calibri" panose="020F0502020204030204" pitchFamily="34" charset="0"/>
                          <a:cs typeface="Calibri" panose="020F0502020204030204" pitchFamily="34" charset="0"/>
                        </a:rPr>
                        <a:t>13</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gn="ctr">
                        <a:lnSpc>
                          <a:spcPct val="100000"/>
                        </a:lnSpc>
                        <a:spcBef>
                          <a:spcPts val="0"/>
                        </a:spcBef>
                        <a:spcAft>
                          <a:spcPts val="0"/>
                        </a:spcAft>
                        <a:tabLst>
                          <a:tab pos="457200" algn="l"/>
                          <a:tab pos="631190" algn="l"/>
                          <a:tab pos="173990" algn="l"/>
                          <a:tab pos="347345" algn="l"/>
                          <a:tab pos="457200" algn="l"/>
                          <a:tab pos="521335" algn="l"/>
                          <a:tab pos="631190" algn="l"/>
                          <a:tab pos="694690" algn="l"/>
                        </a:tabLst>
                      </a:pPr>
                      <a:r>
                        <a:rPr lang="en-US" sz="1600" dirty="0">
                          <a:solidFill>
                            <a:schemeClr val="bg1"/>
                          </a:solidFill>
                          <a:effectLst/>
                          <a:latin typeface="Calibri" panose="020F0502020204030204" pitchFamily="34" charset="0"/>
                          <a:cs typeface="Calibri" panose="020F0502020204030204" pitchFamily="34" charset="0"/>
                        </a:rPr>
                        <a:t>13</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81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00000"/>
                        </a:lnSpc>
                        <a:spcBef>
                          <a:spcPts val="0"/>
                        </a:spcBef>
                        <a:spcAft>
                          <a:spcPts val="0"/>
                        </a:spcAft>
                        <a:tabLst>
                          <a:tab pos="457200" algn="l"/>
                          <a:tab pos="631190" algn="l"/>
                          <a:tab pos="173990" algn="l"/>
                          <a:tab pos="347345" algn="l"/>
                          <a:tab pos="457200" algn="l"/>
                          <a:tab pos="521335" algn="l"/>
                          <a:tab pos="631190" algn="l"/>
                          <a:tab pos="694690" algn="l"/>
                        </a:tabLst>
                      </a:pPr>
                      <a:r>
                        <a:rPr lang="en-US" sz="1600" dirty="0">
                          <a:solidFill>
                            <a:schemeClr val="bg1"/>
                          </a:solidFill>
                          <a:effectLst/>
                          <a:latin typeface="Calibri" panose="020F0502020204030204" pitchFamily="34" charset="0"/>
                          <a:cs typeface="Calibri" panose="020F0502020204030204" pitchFamily="34" charset="0"/>
                        </a:rPr>
                        <a:t>0</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gn="ctr">
                        <a:lnSpc>
                          <a:spcPct val="100000"/>
                        </a:lnSpc>
                        <a:spcBef>
                          <a:spcPts val="0"/>
                        </a:spcBef>
                        <a:spcAft>
                          <a:spcPts val="0"/>
                        </a:spcAft>
                        <a:tabLst>
                          <a:tab pos="457200" algn="l"/>
                          <a:tab pos="631190" algn="l"/>
                          <a:tab pos="173990" algn="l"/>
                          <a:tab pos="347345" algn="l"/>
                          <a:tab pos="457200" algn="l"/>
                          <a:tab pos="521335" algn="l"/>
                          <a:tab pos="631190" algn="l"/>
                          <a:tab pos="694690" algn="l"/>
                        </a:tabLst>
                      </a:pPr>
                      <a:r>
                        <a:rPr lang="en-US" sz="1600" dirty="0">
                          <a:solidFill>
                            <a:schemeClr val="bg1"/>
                          </a:solidFill>
                          <a:effectLst/>
                          <a:latin typeface="Calibri" panose="020F0502020204030204" pitchFamily="34" charset="0"/>
                          <a:cs typeface="Calibri" panose="020F0502020204030204" pitchFamily="34" charset="0"/>
                        </a:rPr>
                        <a:t>0</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gn="ctr">
                        <a:lnSpc>
                          <a:spcPct val="100000"/>
                        </a:lnSpc>
                        <a:spcBef>
                          <a:spcPts val="0"/>
                        </a:spcBef>
                        <a:spcAft>
                          <a:spcPts val="0"/>
                        </a:spcAft>
                        <a:tabLst>
                          <a:tab pos="457200" algn="l"/>
                          <a:tab pos="631190" algn="l"/>
                          <a:tab pos="173990" algn="l"/>
                          <a:tab pos="347345" algn="l"/>
                          <a:tab pos="457200" algn="l"/>
                          <a:tab pos="521335" algn="l"/>
                          <a:tab pos="631190" algn="l"/>
                          <a:tab pos="694690" algn="l"/>
                        </a:tabLst>
                      </a:pPr>
                      <a:r>
                        <a:rPr lang="en-US" sz="1600" dirty="0">
                          <a:solidFill>
                            <a:schemeClr val="bg1"/>
                          </a:solidFill>
                          <a:effectLst/>
                          <a:latin typeface="Calibri" panose="020F0502020204030204" pitchFamily="34" charset="0"/>
                          <a:cs typeface="Calibri" panose="020F0502020204030204" pitchFamily="34" charset="0"/>
                        </a:rPr>
                        <a:t>1</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3262810804"/>
                  </a:ext>
                </a:extLst>
              </a:tr>
              <a:tr h="297537">
                <a:tc>
                  <a:txBody>
                    <a:bodyPr/>
                    <a:lstStyle/>
                    <a:p>
                      <a:pPr marL="117475" marR="0" lvl="0" indent="0" algn="l" defTabSz="914400" rtl="0" eaLnBrk="1" fontAlgn="auto" latinLnBrk="0" hangingPunct="1">
                        <a:lnSpc>
                          <a:spcPct val="100000"/>
                        </a:lnSpc>
                        <a:spcBef>
                          <a:spcPts val="0"/>
                        </a:spcBef>
                        <a:spcAft>
                          <a:spcPts val="0"/>
                        </a:spcAft>
                        <a:buClrTx/>
                        <a:buSzTx/>
                        <a:buFontTx/>
                        <a:buNone/>
                        <a:tabLst>
                          <a:tab pos="457200" algn="l"/>
                          <a:tab pos="631190" algn="l"/>
                          <a:tab pos="173990" algn="l"/>
                          <a:tab pos="347345" algn="l"/>
                          <a:tab pos="457200" algn="l"/>
                          <a:tab pos="521335" algn="l"/>
                          <a:tab pos="631190" algn="l"/>
                          <a:tab pos="694690" algn="l"/>
                        </a:tabLst>
                        <a:defRPr/>
                      </a:pPr>
                      <a:r>
                        <a:rPr lang="en-US" sz="1600" b="1" dirty="0">
                          <a:solidFill>
                            <a:schemeClr val="bg1"/>
                          </a:solidFill>
                          <a:effectLst/>
                          <a:latin typeface="Calibri" panose="020F0502020204030204" pitchFamily="34" charset="0"/>
                          <a:cs typeface="Calibri" panose="020F0502020204030204" pitchFamily="34" charset="0"/>
                        </a:rPr>
                        <a:t>General disorders and </a:t>
                      </a:r>
                    </a:p>
                    <a:p>
                      <a:pPr marL="117475" marR="0" lvl="0" indent="0" algn="l" defTabSz="914400" rtl="0" eaLnBrk="1" fontAlgn="auto" latinLnBrk="0" hangingPunct="1">
                        <a:lnSpc>
                          <a:spcPct val="100000"/>
                        </a:lnSpc>
                        <a:spcBef>
                          <a:spcPts val="0"/>
                        </a:spcBef>
                        <a:spcAft>
                          <a:spcPts val="0"/>
                        </a:spcAft>
                        <a:buClrTx/>
                        <a:buSzTx/>
                        <a:buFontTx/>
                        <a:buNone/>
                        <a:tabLst>
                          <a:tab pos="457200" algn="l"/>
                          <a:tab pos="631190" algn="l"/>
                          <a:tab pos="173990" algn="l"/>
                          <a:tab pos="347345" algn="l"/>
                          <a:tab pos="457200" algn="l"/>
                          <a:tab pos="521335" algn="l"/>
                          <a:tab pos="631190" algn="l"/>
                          <a:tab pos="694690" algn="l"/>
                        </a:tabLst>
                        <a:defRPr/>
                      </a:pPr>
                      <a:r>
                        <a:rPr lang="en-US" sz="1600" b="1" dirty="0">
                          <a:solidFill>
                            <a:schemeClr val="bg1"/>
                          </a:solidFill>
                          <a:effectLst/>
                          <a:latin typeface="Calibri" panose="020F0502020204030204" pitchFamily="34" charset="0"/>
                          <a:cs typeface="Calibri" panose="020F0502020204030204" pitchFamily="34" charset="0"/>
                        </a:rPr>
                        <a:t>administration site conditions</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117475" marR="0" indent="0">
                        <a:lnSpc>
                          <a:spcPct val="100000"/>
                        </a:lnSpc>
                        <a:spcBef>
                          <a:spcPts val="0"/>
                        </a:spcBef>
                        <a:spcAft>
                          <a:spcPts val="0"/>
                        </a:spcAft>
                        <a:tabLst>
                          <a:tab pos="457200" algn="l"/>
                          <a:tab pos="631190" algn="l"/>
                          <a:tab pos="173990" algn="l"/>
                          <a:tab pos="347345" algn="l"/>
                          <a:tab pos="457200" algn="l"/>
                          <a:tab pos="521335" algn="l"/>
                          <a:tab pos="631190" algn="l"/>
                          <a:tab pos="694690" algn="l"/>
                        </a:tabLst>
                      </a:pPr>
                      <a:r>
                        <a:rPr lang="en-US" sz="1600" dirty="0">
                          <a:solidFill>
                            <a:schemeClr val="bg1"/>
                          </a:solidFill>
                          <a:effectLst/>
                          <a:latin typeface="Calibri" panose="020F0502020204030204" pitchFamily="34" charset="0"/>
                          <a:cs typeface="Calibri" panose="020F0502020204030204" pitchFamily="34" charset="0"/>
                        </a:rPr>
                        <a:t>Pyrexia</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p>
                      <a:pPr marL="117475" marR="0" indent="0">
                        <a:lnSpc>
                          <a:spcPct val="100000"/>
                        </a:lnSpc>
                        <a:spcBef>
                          <a:spcPts val="0"/>
                        </a:spcBef>
                        <a:spcAft>
                          <a:spcPts val="0"/>
                        </a:spcAft>
                        <a:tabLst>
                          <a:tab pos="457200" algn="l"/>
                          <a:tab pos="631190" algn="l"/>
                          <a:tab pos="173990" algn="l"/>
                          <a:tab pos="347345" algn="l"/>
                          <a:tab pos="457200" algn="l"/>
                          <a:tab pos="521335" algn="l"/>
                          <a:tab pos="631190" algn="l"/>
                          <a:tab pos="694690" algn="l"/>
                        </a:tabLst>
                      </a:pPr>
                      <a:r>
                        <a:rPr lang="en-US" sz="1600" dirty="0">
                          <a:solidFill>
                            <a:schemeClr val="bg1"/>
                          </a:solidFill>
                          <a:effectLst/>
                          <a:latin typeface="Calibri" panose="020F0502020204030204" pitchFamily="34" charset="0"/>
                          <a:cs typeface="Calibri" panose="020F0502020204030204" pitchFamily="34" charset="0"/>
                        </a:rPr>
                        <a:t>Fatigue</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00000"/>
                        </a:lnSpc>
                        <a:spcBef>
                          <a:spcPts val="0"/>
                        </a:spcBef>
                        <a:spcAft>
                          <a:spcPts val="0"/>
                        </a:spcAft>
                        <a:tabLst>
                          <a:tab pos="457200" algn="l"/>
                          <a:tab pos="631190" algn="l"/>
                          <a:tab pos="173990" algn="l"/>
                          <a:tab pos="347345" algn="l"/>
                          <a:tab pos="457200" algn="l"/>
                          <a:tab pos="521335" algn="l"/>
                          <a:tab pos="631190" algn="l"/>
                          <a:tab pos="694690" algn="l"/>
                        </a:tabLst>
                      </a:pPr>
                      <a:r>
                        <a:rPr lang="en-US" sz="1600" dirty="0">
                          <a:solidFill>
                            <a:schemeClr val="bg1"/>
                          </a:solidFill>
                          <a:effectLst/>
                          <a:latin typeface="Calibri" panose="020F0502020204030204" pitchFamily="34" charset="0"/>
                          <a:cs typeface="Calibri" panose="020F0502020204030204" pitchFamily="34" charset="0"/>
                        </a:rPr>
                        <a:t>22</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gn="ctr">
                        <a:lnSpc>
                          <a:spcPct val="100000"/>
                        </a:lnSpc>
                        <a:spcBef>
                          <a:spcPts val="0"/>
                        </a:spcBef>
                        <a:spcAft>
                          <a:spcPts val="0"/>
                        </a:spcAft>
                        <a:tabLst>
                          <a:tab pos="457200" algn="l"/>
                          <a:tab pos="631190" algn="l"/>
                          <a:tab pos="173990" algn="l"/>
                          <a:tab pos="347345" algn="l"/>
                          <a:tab pos="457200" algn="l"/>
                          <a:tab pos="521335" algn="l"/>
                          <a:tab pos="631190" algn="l"/>
                          <a:tab pos="694690" algn="l"/>
                        </a:tabLst>
                      </a:pPr>
                      <a:r>
                        <a:rPr lang="en-US" sz="1600" dirty="0">
                          <a:solidFill>
                            <a:schemeClr val="bg1"/>
                          </a:solidFill>
                          <a:effectLst/>
                          <a:latin typeface="Calibri" panose="020F0502020204030204" pitchFamily="34" charset="0"/>
                          <a:cs typeface="Calibri" panose="020F0502020204030204" pitchFamily="34" charset="0"/>
                        </a:rPr>
                        <a:t>20</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00000"/>
                        </a:lnSpc>
                        <a:spcBef>
                          <a:spcPts val="0"/>
                        </a:spcBef>
                        <a:spcAft>
                          <a:spcPts val="0"/>
                        </a:spcAft>
                        <a:tabLst>
                          <a:tab pos="457200" algn="l"/>
                          <a:tab pos="631190" algn="l"/>
                          <a:tab pos="173990" algn="l"/>
                          <a:tab pos="347345" algn="l"/>
                          <a:tab pos="457200" algn="l"/>
                          <a:tab pos="521335" algn="l"/>
                          <a:tab pos="631190" algn="l"/>
                          <a:tab pos="694690" algn="l"/>
                        </a:tabLst>
                      </a:pPr>
                      <a:r>
                        <a:rPr lang="en-US" sz="1600" dirty="0">
                          <a:solidFill>
                            <a:schemeClr val="bg1"/>
                          </a:solidFill>
                          <a:effectLst/>
                          <a:latin typeface="Calibri" panose="020F0502020204030204" pitchFamily="34" charset="0"/>
                          <a:cs typeface="Calibri" panose="020F0502020204030204" pitchFamily="34" charset="0"/>
                        </a:rPr>
                        <a:t>3</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gn="ctr">
                        <a:lnSpc>
                          <a:spcPct val="100000"/>
                        </a:lnSpc>
                        <a:spcBef>
                          <a:spcPts val="0"/>
                        </a:spcBef>
                        <a:spcAft>
                          <a:spcPts val="0"/>
                        </a:spcAft>
                        <a:tabLst>
                          <a:tab pos="457200" algn="l"/>
                          <a:tab pos="631190" algn="l"/>
                          <a:tab pos="173990" algn="l"/>
                          <a:tab pos="347345" algn="l"/>
                          <a:tab pos="457200" algn="l"/>
                          <a:tab pos="521335" algn="l"/>
                          <a:tab pos="631190" algn="l"/>
                          <a:tab pos="694690" algn="l"/>
                        </a:tabLst>
                      </a:pPr>
                      <a:r>
                        <a:rPr lang="en-US" sz="1600" dirty="0">
                          <a:solidFill>
                            <a:schemeClr val="bg1"/>
                          </a:solidFill>
                          <a:effectLst/>
                          <a:latin typeface="Calibri" panose="020F0502020204030204" pitchFamily="34" charset="0"/>
                          <a:cs typeface="Calibri" panose="020F0502020204030204" pitchFamily="34" charset="0"/>
                        </a:rPr>
                        <a:t>2</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546051457"/>
                  </a:ext>
                </a:extLst>
              </a:tr>
              <a:tr h="198358">
                <a:tc>
                  <a:txBody>
                    <a:bodyPr/>
                    <a:lstStyle/>
                    <a:p>
                      <a:pPr marL="117475" marR="0" lvl="0" indent="0" algn="l" defTabSz="914400" rtl="0" eaLnBrk="1" fontAlgn="auto" latinLnBrk="0" hangingPunct="1">
                        <a:lnSpc>
                          <a:spcPct val="100000"/>
                        </a:lnSpc>
                        <a:spcBef>
                          <a:spcPts val="0"/>
                        </a:spcBef>
                        <a:spcAft>
                          <a:spcPts val="0"/>
                        </a:spcAft>
                        <a:buClrTx/>
                        <a:buSzTx/>
                        <a:buFontTx/>
                        <a:buNone/>
                        <a:tabLst>
                          <a:tab pos="457200" algn="l"/>
                          <a:tab pos="631190" algn="l"/>
                          <a:tab pos="173990" algn="l"/>
                          <a:tab pos="347345" algn="l"/>
                          <a:tab pos="457200" algn="l"/>
                          <a:tab pos="521335" algn="l"/>
                          <a:tab pos="631190" algn="l"/>
                          <a:tab pos="694690" algn="l"/>
                        </a:tabLst>
                        <a:defRPr/>
                      </a:pPr>
                      <a:r>
                        <a:rPr lang="en-US" sz="1600" b="1" dirty="0">
                          <a:solidFill>
                            <a:schemeClr val="bg1"/>
                          </a:solidFill>
                          <a:effectLst/>
                          <a:latin typeface="Calibri" panose="020F0502020204030204" pitchFamily="34" charset="0"/>
                          <a:cs typeface="Calibri" panose="020F0502020204030204" pitchFamily="34" charset="0"/>
                        </a:rPr>
                        <a:t>Procedural complications</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117475" marR="0" indent="0">
                        <a:lnSpc>
                          <a:spcPct val="100000"/>
                        </a:lnSpc>
                        <a:spcBef>
                          <a:spcPts val="0"/>
                        </a:spcBef>
                        <a:spcAft>
                          <a:spcPts val="0"/>
                        </a:spcAft>
                        <a:tabLst>
                          <a:tab pos="457200" algn="l"/>
                          <a:tab pos="631190" algn="l"/>
                          <a:tab pos="173990" algn="l"/>
                          <a:tab pos="347345" algn="l"/>
                          <a:tab pos="457200" algn="l"/>
                          <a:tab pos="521335" algn="l"/>
                          <a:tab pos="631190" algn="l"/>
                          <a:tab pos="694690" algn="l"/>
                        </a:tabLst>
                      </a:pPr>
                      <a:r>
                        <a:rPr lang="en-US" sz="1600" dirty="0">
                          <a:solidFill>
                            <a:schemeClr val="bg1"/>
                          </a:solidFill>
                          <a:effectLst/>
                          <a:latin typeface="Calibri" panose="020F0502020204030204" pitchFamily="34" charset="0"/>
                          <a:cs typeface="Calibri" panose="020F0502020204030204" pitchFamily="34" charset="0"/>
                        </a:rPr>
                        <a:t>Infusion-related reactions</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00000"/>
                        </a:lnSpc>
                        <a:spcBef>
                          <a:spcPts val="0"/>
                        </a:spcBef>
                        <a:spcAft>
                          <a:spcPts val="0"/>
                        </a:spcAft>
                        <a:tabLst>
                          <a:tab pos="457200" algn="l"/>
                          <a:tab pos="631190" algn="l"/>
                          <a:tab pos="173990" algn="l"/>
                          <a:tab pos="347345" algn="l"/>
                          <a:tab pos="457200" algn="l"/>
                          <a:tab pos="521335" algn="l"/>
                          <a:tab pos="631190" algn="l"/>
                          <a:tab pos="694690" algn="l"/>
                        </a:tabLst>
                      </a:pPr>
                      <a:r>
                        <a:rPr lang="en-US" sz="1600" dirty="0">
                          <a:solidFill>
                            <a:schemeClr val="bg1"/>
                          </a:solidFill>
                          <a:effectLst/>
                          <a:latin typeface="Calibri" panose="020F0502020204030204" pitchFamily="34" charset="0"/>
                          <a:cs typeface="Calibri" panose="020F0502020204030204" pitchFamily="34" charset="0"/>
                        </a:rPr>
                        <a:t>21</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00000"/>
                        </a:lnSpc>
                        <a:spcBef>
                          <a:spcPts val="0"/>
                        </a:spcBef>
                        <a:spcAft>
                          <a:spcPts val="0"/>
                        </a:spcAft>
                        <a:tabLst>
                          <a:tab pos="457200" algn="l"/>
                          <a:tab pos="631190" algn="l"/>
                          <a:tab pos="173990" algn="l"/>
                          <a:tab pos="347345" algn="l"/>
                          <a:tab pos="457200" algn="l"/>
                          <a:tab pos="521335" algn="l"/>
                          <a:tab pos="631190" algn="l"/>
                          <a:tab pos="694690" algn="l"/>
                        </a:tabLst>
                      </a:pPr>
                      <a:r>
                        <a:rPr lang="en-US" sz="1600" dirty="0">
                          <a:solidFill>
                            <a:schemeClr val="bg1"/>
                          </a:solidFill>
                          <a:effectLst/>
                          <a:latin typeface="Calibri" panose="020F0502020204030204" pitchFamily="34" charset="0"/>
                          <a:cs typeface="Calibri" panose="020F0502020204030204" pitchFamily="34" charset="0"/>
                        </a:rPr>
                        <a:t>3</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2266517271"/>
                  </a:ext>
                </a:extLst>
              </a:tr>
              <a:tr h="297537">
                <a:tc>
                  <a:txBody>
                    <a:bodyPr/>
                    <a:lstStyle/>
                    <a:p>
                      <a:pPr marL="117475" marR="0" lvl="0" indent="0" algn="l" defTabSz="914400" rtl="0" eaLnBrk="1" fontAlgn="auto" latinLnBrk="0" hangingPunct="1">
                        <a:lnSpc>
                          <a:spcPct val="100000"/>
                        </a:lnSpc>
                        <a:spcBef>
                          <a:spcPts val="0"/>
                        </a:spcBef>
                        <a:spcAft>
                          <a:spcPts val="0"/>
                        </a:spcAft>
                        <a:buClrTx/>
                        <a:buSzTx/>
                        <a:buFontTx/>
                        <a:buNone/>
                        <a:tabLst>
                          <a:tab pos="457200" algn="l"/>
                          <a:tab pos="631190" algn="l"/>
                          <a:tab pos="173990" algn="l"/>
                          <a:tab pos="347345" algn="l"/>
                          <a:tab pos="457200" algn="l"/>
                          <a:tab pos="521335" algn="l"/>
                          <a:tab pos="631190" algn="l"/>
                          <a:tab pos="694690" algn="l"/>
                        </a:tabLst>
                        <a:defRPr/>
                      </a:pPr>
                      <a:r>
                        <a:rPr lang="en-US" sz="1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Musculoskeletal and </a:t>
                      </a:r>
                    </a:p>
                    <a:p>
                      <a:pPr marL="117475" marR="0" lvl="0" indent="0" algn="l" defTabSz="914400" rtl="0" eaLnBrk="1" fontAlgn="auto" latinLnBrk="0" hangingPunct="1">
                        <a:lnSpc>
                          <a:spcPct val="100000"/>
                        </a:lnSpc>
                        <a:spcBef>
                          <a:spcPts val="0"/>
                        </a:spcBef>
                        <a:spcAft>
                          <a:spcPts val="0"/>
                        </a:spcAft>
                        <a:buClrTx/>
                        <a:buSzTx/>
                        <a:buFontTx/>
                        <a:buNone/>
                        <a:tabLst>
                          <a:tab pos="457200" algn="l"/>
                          <a:tab pos="631190" algn="l"/>
                          <a:tab pos="173990" algn="l"/>
                          <a:tab pos="347345" algn="l"/>
                          <a:tab pos="457200" algn="l"/>
                          <a:tab pos="521335" algn="l"/>
                          <a:tab pos="631190" algn="l"/>
                          <a:tab pos="694690" algn="l"/>
                        </a:tabLst>
                        <a:defRPr/>
                      </a:pPr>
                      <a:r>
                        <a:rPr lang="en-US" sz="1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connective tissue disorders</a:t>
                      </a:r>
                    </a:p>
                  </a:txBody>
                  <a:tcPr marL="68580" marR="68580" marT="0"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117475" marR="0" indent="0">
                        <a:lnSpc>
                          <a:spcPct val="100000"/>
                        </a:lnSpc>
                        <a:spcBef>
                          <a:spcPts val="0"/>
                        </a:spcBef>
                        <a:spcAft>
                          <a:spcPts val="0"/>
                        </a:spcAft>
                        <a:tabLst>
                          <a:tab pos="457200" algn="l"/>
                          <a:tab pos="631190" algn="l"/>
                          <a:tab pos="173990" algn="l"/>
                          <a:tab pos="347345" algn="l"/>
                          <a:tab pos="457200" algn="l"/>
                          <a:tab pos="521335" algn="l"/>
                          <a:tab pos="631190" algn="l"/>
                          <a:tab pos="694690" algn="l"/>
                        </a:tabLst>
                      </a:pPr>
                      <a:r>
                        <a:rPr lang="en-US" sz="1600" b="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Arthralgia</a:t>
                      </a:r>
                    </a:p>
                    <a:p>
                      <a:pPr marL="117475" marR="0" indent="0">
                        <a:lnSpc>
                          <a:spcPct val="100000"/>
                        </a:lnSpc>
                        <a:spcBef>
                          <a:spcPts val="0"/>
                        </a:spcBef>
                        <a:spcAft>
                          <a:spcPts val="0"/>
                        </a:spcAft>
                        <a:tabLst>
                          <a:tab pos="457200" algn="l"/>
                          <a:tab pos="631190" algn="l"/>
                          <a:tab pos="173990" algn="l"/>
                          <a:tab pos="347345" algn="l"/>
                          <a:tab pos="457200" algn="l"/>
                          <a:tab pos="521335" algn="l"/>
                          <a:tab pos="631190" algn="l"/>
                          <a:tab pos="694690" algn="l"/>
                        </a:tabLst>
                      </a:pPr>
                      <a:r>
                        <a:rPr lang="en-US" sz="1600" b="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Back pain</a:t>
                      </a:r>
                    </a:p>
                  </a:txBody>
                  <a:tcPr marL="68580" marR="68580" marT="0"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00000"/>
                        </a:lnSpc>
                        <a:spcBef>
                          <a:spcPts val="0"/>
                        </a:spcBef>
                        <a:spcAft>
                          <a:spcPts val="0"/>
                        </a:spcAft>
                        <a:tabLst>
                          <a:tab pos="457200" algn="l"/>
                          <a:tab pos="631190" algn="l"/>
                          <a:tab pos="173990" algn="l"/>
                          <a:tab pos="347345" algn="l"/>
                          <a:tab pos="457200" algn="l"/>
                          <a:tab pos="521335" algn="l"/>
                          <a:tab pos="631190" algn="l"/>
                          <a:tab pos="694690" algn="l"/>
                        </a:tabLst>
                      </a:pPr>
                      <a:r>
                        <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12</a:t>
                      </a:r>
                    </a:p>
                    <a:p>
                      <a:pPr marL="0" marR="0" algn="ctr">
                        <a:lnSpc>
                          <a:spcPct val="100000"/>
                        </a:lnSpc>
                        <a:spcBef>
                          <a:spcPts val="0"/>
                        </a:spcBef>
                        <a:spcAft>
                          <a:spcPts val="0"/>
                        </a:spcAft>
                        <a:tabLst>
                          <a:tab pos="457200" algn="l"/>
                          <a:tab pos="631190" algn="l"/>
                          <a:tab pos="173990" algn="l"/>
                          <a:tab pos="347345" algn="l"/>
                          <a:tab pos="457200" algn="l"/>
                          <a:tab pos="521335" algn="l"/>
                          <a:tab pos="631190" algn="l"/>
                          <a:tab pos="694690" algn="l"/>
                        </a:tabLst>
                      </a:pPr>
                      <a:r>
                        <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11</a:t>
                      </a:r>
                    </a:p>
                  </a:txBody>
                  <a:tcPr marL="68580" marR="6858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00000"/>
                        </a:lnSpc>
                        <a:spcBef>
                          <a:spcPts val="0"/>
                        </a:spcBef>
                        <a:spcAft>
                          <a:spcPts val="0"/>
                        </a:spcAft>
                        <a:tabLst>
                          <a:tab pos="457200" algn="l"/>
                          <a:tab pos="631190" algn="l"/>
                          <a:tab pos="173990" algn="l"/>
                          <a:tab pos="347345" algn="l"/>
                          <a:tab pos="457200" algn="l"/>
                          <a:tab pos="521335" algn="l"/>
                          <a:tab pos="631190" algn="l"/>
                          <a:tab pos="694690" algn="l"/>
                        </a:tabLst>
                      </a:pPr>
                      <a:r>
                        <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0</a:t>
                      </a:r>
                    </a:p>
                    <a:p>
                      <a:pPr marL="0" marR="0" algn="ctr">
                        <a:lnSpc>
                          <a:spcPct val="100000"/>
                        </a:lnSpc>
                        <a:spcBef>
                          <a:spcPts val="0"/>
                        </a:spcBef>
                        <a:spcAft>
                          <a:spcPts val="0"/>
                        </a:spcAft>
                        <a:tabLst>
                          <a:tab pos="457200" algn="l"/>
                          <a:tab pos="631190" algn="l"/>
                          <a:tab pos="173990" algn="l"/>
                          <a:tab pos="347345" algn="l"/>
                          <a:tab pos="457200" algn="l"/>
                          <a:tab pos="521335" algn="l"/>
                          <a:tab pos="631190" algn="l"/>
                          <a:tab pos="694690" algn="l"/>
                        </a:tabLst>
                      </a:pPr>
                      <a:r>
                        <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2</a:t>
                      </a:r>
                    </a:p>
                  </a:txBody>
                  <a:tcPr marL="68580" marR="68580" marT="0"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3614984644"/>
                  </a:ext>
                </a:extLst>
              </a:tr>
              <a:tr h="198358">
                <a:tc>
                  <a:txBody>
                    <a:bodyPr/>
                    <a:lstStyle/>
                    <a:p>
                      <a:pPr marL="117475" marR="0" lvl="0" indent="0" algn="l" defTabSz="914400" rtl="0" eaLnBrk="1" fontAlgn="auto" latinLnBrk="0" hangingPunct="1">
                        <a:lnSpc>
                          <a:spcPct val="100000"/>
                        </a:lnSpc>
                        <a:spcBef>
                          <a:spcPts val="0"/>
                        </a:spcBef>
                        <a:spcAft>
                          <a:spcPts val="0"/>
                        </a:spcAft>
                        <a:buClrTx/>
                        <a:buSzTx/>
                        <a:buFontTx/>
                        <a:buNone/>
                        <a:tabLst>
                          <a:tab pos="457200" algn="l"/>
                          <a:tab pos="631190" algn="l"/>
                          <a:tab pos="173990" algn="l"/>
                          <a:tab pos="347345" algn="l"/>
                          <a:tab pos="457200" algn="l"/>
                          <a:tab pos="521335" algn="l"/>
                          <a:tab pos="631190" algn="l"/>
                          <a:tab pos="694690" algn="l"/>
                        </a:tabLst>
                        <a:defRPr/>
                      </a:pPr>
                      <a:r>
                        <a:rPr lang="en-US" sz="1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Metabolic and nutritional disorders</a:t>
                      </a:r>
                    </a:p>
                  </a:txBody>
                  <a:tcPr marL="68580" marR="68580" marT="0"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117475" marR="0" indent="0">
                        <a:lnSpc>
                          <a:spcPct val="100000"/>
                        </a:lnSpc>
                        <a:spcBef>
                          <a:spcPts val="0"/>
                        </a:spcBef>
                        <a:spcAft>
                          <a:spcPts val="0"/>
                        </a:spcAft>
                        <a:tabLst>
                          <a:tab pos="457200" algn="l"/>
                          <a:tab pos="631190" algn="l"/>
                          <a:tab pos="173990" algn="l"/>
                          <a:tab pos="347345" algn="l"/>
                          <a:tab pos="457200" algn="l"/>
                          <a:tab pos="521335" algn="l"/>
                          <a:tab pos="631190" algn="l"/>
                          <a:tab pos="694690" algn="l"/>
                        </a:tabLst>
                      </a:pPr>
                      <a:r>
                        <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Decreased appetite</a:t>
                      </a:r>
                    </a:p>
                  </a:txBody>
                  <a:tcPr marL="68580" marR="68580" marT="0"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00000"/>
                        </a:lnSpc>
                        <a:spcBef>
                          <a:spcPts val="0"/>
                        </a:spcBef>
                        <a:spcAft>
                          <a:spcPts val="0"/>
                        </a:spcAft>
                        <a:tabLst>
                          <a:tab pos="457200" algn="l"/>
                          <a:tab pos="631190" algn="l"/>
                          <a:tab pos="173990" algn="l"/>
                          <a:tab pos="347345" algn="l"/>
                          <a:tab pos="457200" algn="l"/>
                          <a:tab pos="521335" algn="l"/>
                          <a:tab pos="631190" algn="l"/>
                          <a:tab pos="694690" algn="l"/>
                        </a:tabLst>
                      </a:pPr>
                      <a:r>
                        <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12</a:t>
                      </a:r>
                    </a:p>
                  </a:txBody>
                  <a:tcPr marL="68580" marR="6858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00000"/>
                        </a:lnSpc>
                        <a:spcBef>
                          <a:spcPts val="0"/>
                        </a:spcBef>
                        <a:spcAft>
                          <a:spcPts val="0"/>
                        </a:spcAft>
                        <a:tabLst>
                          <a:tab pos="457200" algn="l"/>
                          <a:tab pos="631190" algn="l"/>
                          <a:tab pos="173990" algn="l"/>
                          <a:tab pos="347345" algn="l"/>
                          <a:tab pos="457200" algn="l"/>
                          <a:tab pos="521335" algn="l"/>
                          <a:tab pos="631190" algn="l"/>
                          <a:tab pos="694690" algn="l"/>
                        </a:tabLst>
                      </a:pPr>
                      <a:r>
                        <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0</a:t>
                      </a:r>
                    </a:p>
                  </a:txBody>
                  <a:tcPr marL="68580" marR="68580" marT="0"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1759938179"/>
                  </a:ext>
                </a:extLst>
              </a:tr>
              <a:tr h="198358">
                <a:tc>
                  <a:txBody>
                    <a:bodyPr/>
                    <a:lstStyle/>
                    <a:p>
                      <a:pPr marL="117475" marR="0" lvl="0" indent="0" algn="l" defTabSz="914400" rtl="0" eaLnBrk="1" fontAlgn="auto" latinLnBrk="0" hangingPunct="1">
                        <a:lnSpc>
                          <a:spcPct val="100000"/>
                        </a:lnSpc>
                        <a:spcBef>
                          <a:spcPts val="0"/>
                        </a:spcBef>
                        <a:spcAft>
                          <a:spcPts val="0"/>
                        </a:spcAft>
                        <a:buClrTx/>
                        <a:buSzTx/>
                        <a:buFontTx/>
                        <a:buNone/>
                        <a:tabLst>
                          <a:tab pos="457200" algn="l"/>
                          <a:tab pos="631190" algn="l"/>
                          <a:tab pos="173990" algn="l"/>
                          <a:tab pos="347345" algn="l"/>
                          <a:tab pos="457200" algn="l"/>
                          <a:tab pos="521335" algn="l"/>
                          <a:tab pos="631190" algn="l"/>
                          <a:tab pos="694690" algn="l"/>
                        </a:tabLst>
                        <a:defRPr/>
                      </a:pPr>
                      <a:r>
                        <a:rPr lang="en-US" sz="1600" b="1" dirty="0">
                          <a:solidFill>
                            <a:schemeClr val="bg1"/>
                          </a:solidFill>
                          <a:effectLst/>
                          <a:latin typeface="Calibri" panose="020F0502020204030204" pitchFamily="34" charset="0"/>
                          <a:cs typeface="Calibri" panose="020F0502020204030204" pitchFamily="34" charset="0"/>
                        </a:rPr>
                        <a:t>Infections and infestations</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117475" marR="0" indent="0">
                        <a:lnSpc>
                          <a:spcPct val="100000"/>
                        </a:lnSpc>
                        <a:spcBef>
                          <a:spcPts val="0"/>
                        </a:spcBef>
                        <a:spcAft>
                          <a:spcPts val="0"/>
                        </a:spcAft>
                        <a:tabLst>
                          <a:tab pos="457200" algn="l"/>
                          <a:tab pos="631190" algn="l"/>
                          <a:tab pos="173990" algn="l"/>
                          <a:tab pos="347345" algn="l"/>
                          <a:tab pos="457200" algn="l"/>
                          <a:tab pos="521335" algn="l"/>
                          <a:tab pos="631190" algn="l"/>
                          <a:tab pos="694690" algn="l"/>
                        </a:tabLst>
                      </a:pPr>
                      <a:r>
                        <a:rPr lang="en-US" sz="1600" dirty="0">
                          <a:solidFill>
                            <a:schemeClr val="bg1"/>
                          </a:solidFill>
                          <a:effectLst/>
                          <a:latin typeface="Calibri" panose="020F0502020204030204" pitchFamily="34" charset="0"/>
                          <a:cs typeface="Calibri" panose="020F0502020204030204" pitchFamily="34" charset="0"/>
                        </a:rPr>
                        <a:t>Upper respiratory tract infection</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00000"/>
                        </a:lnSpc>
                        <a:spcBef>
                          <a:spcPts val="0"/>
                        </a:spcBef>
                        <a:spcAft>
                          <a:spcPts val="0"/>
                        </a:spcAft>
                        <a:tabLst>
                          <a:tab pos="457200" algn="l"/>
                          <a:tab pos="631190" algn="l"/>
                          <a:tab pos="173990" algn="l"/>
                          <a:tab pos="347345" algn="l"/>
                          <a:tab pos="457200" algn="l"/>
                          <a:tab pos="521335" algn="l"/>
                          <a:tab pos="631190" algn="l"/>
                          <a:tab pos="694690" algn="l"/>
                        </a:tabLst>
                      </a:pPr>
                      <a:r>
                        <a:rPr lang="en-US" sz="1600" dirty="0">
                          <a:solidFill>
                            <a:schemeClr val="bg1"/>
                          </a:solidFill>
                          <a:effectLst/>
                          <a:latin typeface="Calibri" panose="020F0502020204030204" pitchFamily="34" charset="0"/>
                          <a:cs typeface="Calibri" panose="020F0502020204030204" pitchFamily="34" charset="0"/>
                        </a:rPr>
                        <a:t>11</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00000"/>
                        </a:lnSpc>
                        <a:spcBef>
                          <a:spcPts val="0"/>
                        </a:spcBef>
                        <a:spcAft>
                          <a:spcPts val="0"/>
                        </a:spcAft>
                        <a:tabLst>
                          <a:tab pos="457200" algn="l"/>
                          <a:tab pos="631190" algn="l"/>
                          <a:tab pos="173990" algn="l"/>
                          <a:tab pos="347345" algn="l"/>
                          <a:tab pos="457200" algn="l"/>
                          <a:tab pos="521335" algn="l"/>
                          <a:tab pos="631190" algn="l"/>
                          <a:tab pos="694690" algn="l"/>
                        </a:tabLst>
                      </a:pPr>
                      <a:r>
                        <a:rPr lang="en-US" sz="1600" dirty="0">
                          <a:solidFill>
                            <a:schemeClr val="bg1"/>
                          </a:solidFill>
                          <a:effectLst/>
                          <a:latin typeface="Calibri" panose="020F0502020204030204" pitchFamily="34" charset="0"/>
                          <a:cs typeface="Calibri" panose="020F0502020204030204" pitchFamily="34" charset="0"/>
                        </a:rPr>
                        <a:t>0</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3076750890"/>
                  </a:ext>
                </a:extLst>
              </a:tr>
            </a:tbl>
          </a:graphicData>
        </a:graphic>
      </p:graphicFrame>
      <p:sp>
        <p:nvSpPr>
          <p:cNvPr id="6" name="Rectangle 5">
            <a:extLst>
              <a:ext uri="{FF2B5EF4-FFF2-40B4-BE49-F238E27FC236}">
                <a16:creationId xmlns:a16="http://schemas.microsoft.com/office/drawing/2014/main" id="{F327841A-86C5-468D-8862-AC764E652FAA}"/>
              </a:ext>
            </a:extLst>
          </p:cNvPr>
          <p:cNvSpPr/>
          <p:nvPr/>
        </p:nvSpPr>
        <p:spPr>
          <a:xfrm>
            <a:off x="609759" y="5839971"/>
            <a:ext cx="10772405" cy="646331"/>
          </a:xfrm>
          <a:prstGeom prst="rect">
            <a:avLst/>
          </a:prstGeom>
        </p:spPr>
        <p:txBody>
          <a:bodyPr wrap="square">
            <a:spAutoFit/>
          </a:bodyPr>
          <a:lstStyle/>
          <a:p>
            <a:pPr marL="0" marR="0" lvl="0" indent="0" algn="l" defTabSz="1219170" rtl="0" eaLnBrk="1" fontAlgn="auto" latinLnBrk="0" hangingPunct="1">
              <a:lnSpc>
                <a:spcPct val="100000"/>
              </a:lnSpc>
              <a:spcBef>
                <a:spcPts val="0"/>
              </a:spcBef>
              <a:spcAft>
                <a:spcPts val="0"/>
              </a:spcAft>
              <a:buClrTx/>
              <a:buSzTx/>
              <a:buFontTx/>
              <a:buNone/>
              <a:tabLst>
                <a:tab pos="457200" algn="l"/>
                <a:tab pos="630238" algn="l"/>
                <a:tab pos="457200" algn="l"/>
                <a:tab pos="630238" algn="l"/>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Calibri" panose="020F0502020204030204" pitchFamily="34" charset="0"/>
              </a:rPr>
              <a:t>*Keratopathy was based on slit lamp eye examination, characterized as corneal epithelium changes with or without symptoms. </a:t>
            </a:r>
            <a:b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Calibri" panose="020F0502020204030204" pitchFamily="34" charset="0"/>
              </a:rPr>
            </a:br>
            <a:r>
              <a:rPr kumimoji="0" lang="en-US" sz="12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Calibri" panose="020F0502020204030204" pitchFamily="34" charset="0"/>
              </a:rPr>
              <a:t>†</a:t>
            </a: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Calibri" panose="020F0502020204030204" pitchFamily="34" charset="0"/>
              </a:rPr>
              <a:t>Visual acuity changes were determined upon eye examination. </a:t>
            </a:r>
            <a:r>
              <a:rPr kumimoji="0" lang="en-US" sz="12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Calibri" panose="020F0502020204030204" pitchFamily="34" charset="0"/>
              </a:rPr>
              <a:t>‡</a:t>
            </a: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Calibri" panose="020F0502020204030204" pitchFamily="34" charset="0"/>
              </a:rPr>
              <a:t>Blurred vision included diplopia, vision blurred, visual acuity </a:t>
            </a:r>
            <a:b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Calibri" panose="020F0502020204030204" pitchFamily="34" charset="0"/>
              </a:rPr>
            </a:b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Calibri" panose="020F0502020204030204" pitchFamily="34" charset="0"/>
              </a:rPr>
              <a:t>reduced, and visual impairment. </a:t>
            </a:r>
            <a:r>
              <a:rPr kumimoji="0" lang="en-US" sz="12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Calibri" panose="020F0502020204030204" pitchFamily="34" charset="0"/>
              </a:rPr>
              <a:t>§</a:t>
            </a: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Calibri" panose="020F0502020204030204" pitchFamily="34" charset="0"/>
              </a:rPr>
              <a:t>Dry eyes included dry eye, ocular discomfort, and eye pruritus.</a:t>
            </a:r>
          </a:p>
        </p:txBody>
      </p:sp>
      <p:sp>
        <p:nvSpPr>
          <p:cNvPr id="10" name="Text Box 15">
            <a:extLst>
              <a:ext uri="{FF2B5EF4-FFF2-40B4-BE49-F238E27FC236}">
                <a16:creationId xmlns:a16="http://schemas.microsoft.com/office/drawing/2014/main" id="{C844654D-0B14-4FE4-98E6-486B154D19A8}"/>
              </a:ext>
            </a:extLst>
          </p:cNvPr>
          <p:cNvSpPr txBox="1">
            <a:spLocks noChangeArrowheads="1"/>
          </p:cNvSpPr>
          <p:nvPr/>
        </p:nvSpPr>
        <p:spPr bwMode="auto">
          <a:xfrm>
            <a:off x="424856" y="6407743"/>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Belantamab mafodotin PI. </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nvGrpSpPr>
          <p:cNvPr id="11" name="Group 10">
            <a:extLst>
              <a:ext uri="{FF2B5EF4-FFF2-40B4-BE49-F238E27FC236}">
                <a16:creationId xmlns:a16="http://schemas.microsoft.com/office/drawing/2014/main" id="{FF7834B9-70F1-41D9-97A6-BFB248E26FA7}"/>
              </a:ext>
            </a:extLst>
          </p:cNvPr>
          <p:cNvGrpSpPr/>
          <p:nvPr/>
        </p:nvGrpSpPr>
        <p:grpSpPr>
          <a:xfrm>
            <a:off x="9392911" y="6207927"/>
            <a:ext cx="2488502" cy="454909"/>
            <a:chOff x="9392911" y="6207927"/>
            <a:chExt cx="2488502" cy="454909"/>
          </a:xfrm>
        </p:grpSpPr>
        <p:pic>
          <p:nvPicPr>
            <p:cNvPr id="12" name="Picture 11" descr="A picture containing text, ax, wheel&#10;&#10;Description automatically generated">
              <a:extLst>
                <a:ext uri="{FF2B5EF4-FFF2-40B4-BE49-F238E27FC236}">
                  <a16:creationId xmlns:a16="http://schemas.microsoft.com/office/drawing/2014/main" id="{373B373E-B18B-41C0-BDDB-9C87ABBD15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3" name="Rectangle 8">
              <a:extLst>
                <a:ext uri="{FF2B5EF4-FFF2-40B4-BE49-F238E27FC236}">
                  <a16:creationId xmlns:a16="http://schemas.microsoft.com/office/drawing/2014/main" id="{A45AD831-52CF-4655-BF12-F9395083D58B}"/>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spTree>
    <p:extLst>
      <p:ext uri="{BB962C8B-B14F-4D97-AF65-F5344CB8AC3E}">
        <p14:creationId xmlns:p14="http://schemas.microsoft.com/office/powerpoint/2010/main" val="3013909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34CDD2B-6519-4F9C-8ABC-6790F871A2D8}"/>
              </a:ext>
            </a:extLst>
          </p:cNvPr>
          <p:cNvSpPr>
            <a:spLocks noGrp="1"/>
          </p:cNvSpPr>
          <p:nvPr>
            <p:ph type="title"/>
          </p:nvPr>
        </p:nvSpPr>
        <p:spPr/>
        <p:txBody>
          <a:bodyPr/>
          <a:lstStyle/>
          <a:p>
            <a:r>
              <a:rPr lang="en-US" dirty="0"/>
              <a:t>Monitoring and Partnership Are Required to </a:t>
            </a:r>
            <a:br>
              <a:rPr lang="en-US" dirty="0"/>
            </a:br>
            <a:r>
              <a:rPr lang="en-US" dirty="0"/>
              <a:t>Manage Corneal Events With Belantamab Mafodotin</a:t>
            </a:r>
          </a:p>
        </p:txBody>
      </p:sp>
      <p:sp>
        <p:nvSpPr>
          <p:cNvPr id="7" name="Content Placeholder 6">
            <a:extLst>
              <a:ext uri="{FF2B5EF4-FFF2-40B4-BE49-F238E27FC236}">
                <a16:creationId xmlns:a16="http://schemas.microsoft.com/office/drawing/2014/main" id="{4C24BBD7-5139-4ADC-A4B7-DCBF53E6609E}"/>
              </a:ext>
            </a:extLst>
          </p:cNvPr>
          <p:cNvSpPr>
            <a:spLocks noGrp="1"/>
          </p:cNvSpPr>
          <p:nvPr>
            <p:ph idx="1"/>
          </p:nvPr>
        </p:nvSpPr>
        <p:spPr/>
        <p:txBody>
          <a:bodyPr/>
          <a:lstStyle/>
          <a:p>
            <a:r>
              <a:rPr lang="en-US" dirty="0"/>
              <a:t>~72% of patients in the DREAMM-2 study experienced keratopathy </a:t>
            </a:r>
          </a:p>
          <a:p>
            <a:pPr lvl="1"/>
            <a:r>
              <a:rPr lang="en-US" dirty="0"/>
              <a:t>44% of patients were asymptomatic</a:t>
            </a:r>
          </a:p>
          <a:p>
            <a:pPr lvl="1"/>
            <a:r>
              <a:rPr lang="en-US" dirty="0"/>
              <a:t>3 patients with corneal events discontinued belantamab mafodotin</a:t>
            </a:r>
          </a:p>
          <a:p>
            <a:r>
              <a:rPr lang="en-US" dirty="0"/>
              <a:t>Visual acuity changes are time limited</a:t>
            </a:r>
          </a:p>
          <a:p>
            <a:pPr lvl="1"/>
            <a:r>
              <a:rPr lang="en-US" dirty="0"/>
              <a:t>Dose modifications allow continued therapy</a:t>
            </a:r>
          </a:p>
          <a:p>
            <a:pPr lvl="1"/>
            <a:r>
              <a:rPr lang="en-US" dirty="0"/>
              <a:t>After grade 3/4 event, 84% of patients’ vision returned to baseline or </a:t>
            </a:r>
            <a:br>
              <a:rPr lang="en-US" dirty="0"/>
            </a:br>
            <a:r>
              <a:rPr lang="en-US" dirty="0"/>
              <a:t>near baseline at last follow-up</a:t>
            </a:r>
          </a:p>
          <a:p>
            <a:pPr lvl="1"/>
            <a:r>
              <a:rPr lang="en-US" dirty="0"/>
              <a:t>Partnership with ophthalmologist is required through REMS</a:t>
            </a:r>
          </a:p>
        </p:txBody>
      </p:sp>
      <p:sp>
        <p:nvSpPr>
          <p:cNvPr id="9" name="Text Box 15">
            <a:extLst>
              <a:ext uri="{FF2B5EF4-FFF2-40B4-BE49-F238E27FC236}">
                <a16:creationId xmlns:a16="http://schemas.microsoft.com/office/drawing/2014/main" id="{FD64D810-8D8F-4976-8D55-CEA25C920EDF}"/>
              </a:ext>
            </a:extLst>
          </p:cNvPr>
          <p:cNvSpPr txBox="1">
            <a:spLocks noChangeArrowheads="1"/>
          </p:cNvSpPr>
          <p:nvPr/>
        </p:nvSpPr>
        <p:spPr bwMode="auto">
          <a:xfrm>
            <a:off x="412751" y="640034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Lonial. Blood Cancer J. 2021;11:103. </a:t>
            </a:r>
          </a:p>
        </p:txBody>
      </p:sp>
      <p:grpSp>
        <p:nvGrpSpPr>
          <p:cNvPr id="10" name="Group 9">
            <a:extLst>
              <a:ext uri="{FF2B5EF4-FFF2-40B4-BE49-F238E27FC236}">
                <a16:creationId xmlns:a16="http://schemas.microsoft.com/office/drawing/2014/main" id="{43D3CC2C-F36E-4AF5-8251-816AF1B2DC5D}"/>
              </a:ext>
            </a:extLst>
          </p:cNvPr>
          <p:cNvGrpSpPr/>
          <p:nvPr/>
        </p:nvGrpSpPr>
        <p:grpSpPr>
          <a:xfrm>
            <a:off x="9392911" y="6207927"/>
            <a:ext cx="2488502" cy="454909"/>
            <a:chOff x="9392911" y="6207927"/>
            <a:chExt cx="2488502" cy="454909"/>
          </a:xfrm>
        </p:grpSpPr>
        <p:pic>
          <p:nvPicPr>
            <p:cNvPr id="11" name="Picture 10" descr="A picture containing text, ax, wheel&#10;&#10;Description automatically generated">
              <a:extLst>
                <a:ext uri="{FF2B5EF4-FFF2-40B4-BE49-F238E27FC236}">
                  <a16:creationId xmlns:a16="http://schemas.microsoft.com/office/drawing/2014/main" id="{57722319-D0F9-4836-BCC4-EDC08E2F71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2" name="Rectangle 8">
              <a:extLst>
                <a:ext uri="{FF2B5EF4-FFF2-40B4-BE49-F238E27FC236}">
                  <a16:creationId xmlns:a16="http://schemas.microsoft.com/office/drawing/2014/main" id="{A33FF2F9-6F97-4C04-80EB-14A707C049A6}"/>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spTree>
    <p:extLst>
      <p:ext uri="{BB962C8B-B14F-4D97-AF65-F5344CB8AC3E}">
        <p14:creationId xmlns:p14="http://schemas.microsoft.com/office/powerpoint/2010/main" val="2137123321"/>
      </p:ext>
    </p:extLst>
  </p:cSld>
  <p:clrMapOvr>
    <a:masterClrMapping/>
  </p:clrMapOvr>
  <mc:AlternateContent xmlns:mc="http://schemas.openxmlformats.org/markup-compatibility/2006" xmlns:p14="http://schemas.microsoft.com/office/powerpoint/2010/main">
    <mc:Choice Requires="p14">
      <p:transition spd="slow" p14:dur="2000" advTm="63191"/>
    </mc:Choice>
    <mc:Fallback xmlns="">
      <p:transition spd="slow" advTm="63191"/>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470DA-9A31-430A-8617-23142F0CAC7A}"/>
              </a:ext>
            </a:extLst>
          </p:cNvPr>
          <p:cNvSpPr>
            <a:spLocks noGrp="1"/>
          </p:cNvSpPr>
          <p:nvPr>
            <p:ph type="title"/>
          </p:nvPr>
        </p:nvSpPr>
        <p:spPr/>
        <p:txBody>
          <a:bodyPr/>
          <a:lstStyle/>
          <a:p>
            <a:r>
              <a:rPr lang="en-US" dirty="0"/>
              <a:t>Corneal Exam Findings and Management Approaches</a:t>
            </a:r>
          </a:p>
        </p:txBody>
      </p:sp>
      <p:sp>
        <p:nvSpPr>
          <p:cNvPr id="3" name="Content Placeholder 2">
            <a:extLst>
              <a:ext uri="{FF2B5EF4-FFF2-40B4-BE49-F238E27FC236}">
                <a16:creationId xmlns:a16="http://schemas.microsoft.com/office/drawing/2014/main" id="{24DDBFC2-83F3-405C-A4EF-D2C103CEAE9C}"/>
              </a:ext>
            </a:extLst>
          </p:cNvPr>
          <p:cNvSpPr>
            <a:spLocks noGrp="1"/>
          </p:cNvSpPr>
          <p:nvPr>
            <p:ph idx="1"/>
          </p:nvPr>
        </p:nvSpPr>
        <p:spPr>
          <a:xfrm>
            <a:off x="604676" y="1511431"/>
            <a:ext cx="11153938" cy="4675161"/>
          </a:xfrm>
        </p:spPr>
        <p:txBody>
          <a:bodyPr/>
          <a:lstStyle/>
          <a:p>
            <a:r>
              <a:rPr lang="en-US" sz="2600" dirty="0"/>
              <a:t>Management guidelines: Assess visual acuity and perform slit lamp exam at baseline and before each dose</a:t>
            </a:r>
          </a:p>
          <a:p>
            <a:pPr lvl="1"/>
            <a:r>
              <a:rPr lang="en-US" sz="2400" dirty="0"/>
              <a:t>KVA grading scale used to assess severity of ocular toxicity and make dose modifications</a:t>
            </a:r>
          </a:p>
          <a:p>
            <a:endParaRPr lang="en-US" sz="2600" dirty="0"/>
          </a:p>
          <a:p>
            <a:endParaRPr lang="en-US" sz="2600" dirty="0"/>
          </a:p>
        </p:txBody>
      </p:sp>
      <p:graphicFrame>
        <p:nvGraphicFramePr>
          <p:cNvPr id="5" name="Group 155">
            <a:extLst>
              <a:ext uri="{FF2B5EF4-FFF2-40B4-BE49-F238E27FC236}">
                <a16:creationId xmlns:a16="http://schemas.microsoft.com/office/drawing/2014/main" id="{C5912ECE-1C1D-4E99-8B14-DB8B3FC6BAD9}"/>
              </a:ext>
            </a:extLst>
          </p:cNvPr>
          <p:cNvGraphicFramePr>
            <a:graphicFrameLocks/>
          </p:cNvGraphicFramePr>
          <p:nvPr>
            <p:extLst>
              <p:ext uri="{D42A27DB-BD31-4B8C-83A1-F6EECF244321}">
                <p14:modId xmlns:p14="http://schemas.microsoft.com/office/powerpoint/2010/main" val="2410946470"/>
              </p:ext>
            </p:extLst>
          </p:nvPr>
        </p:nvGraphicFramePr>
        <p:xfrm>
          <a:off x="733909" y="3201353"/>
          <a:ext cx="6684162" cy="2864972"/>
        </p:xfrm>
        <a:graphic>
          <a:graphicData uri="http://schemas.openxmlformats.org/drawingml/2006/table">
            <a:tbl>
              <a:tblPr/>
              <a:tblGrid>
                <a:gridCol w="1581440">
                  <a:extLst>
                    <a:ext uri="{9D8B030D-6E8A-4147-A177-3AD203B41FA5}">
                      <a16:colId xmlns:a16="http://schemas.microsoft.com/office/drawing/2014/main" val="20000"/>
                    </a:ext>
                  </a:extLst>
                </a:gridCol>
                <a:gridCol w="2854815">
                  <a:extLst>
                    <a:ext uri="{9D8B030D-6E8A-4147-A177-3AD203B41FA5}">
                      <a16:colId xmlns:a16="http://schemas.microsoft.com/office/drawing/2014/main" val="20001"/>
                    </a:ext>
                  </a:extLst>
                </a:gridCol>
                <a:gridCol w="2247907">
                  <a:extLst>
                    <a:ext uri="{9D8B030D-6E8A-4147-A177-3AD203B41FA5}">
                      <a16:colId xmlns:a16="http://schemas.microsoft.com/office/drawing/2014/main" val="20003"/>
                    </a:ext>
                  </a:extLst>
                </a:gridCol>
              </a:tblGrid>
              <a:tr h="311429">
                <a:tc gridSpan="2">
                  <a:txBody>
                    <a:bodyPr/>
                    <a:lstStyle>
                      <a:lvl1pPr marL="0" algn="l" defTabSz="1219170" rtl="0" eaLnBrk="1" latinLnBrk="0" hangingPunct="1">
                        <a:defRPr sz="2400" kern="1200">
                          <a:solidFill>
                            <a:schemeClr val="tx1"/>
                          </a:solidFill>
                          <a:latin typeface="Arial"/>
                        </a:defRPr>
                      </a:lvl1pPr>
                      <a:lvl2pPr marL="609585" algn="l" defTabSz="1219170" rtl="0" eaLnBrk="1" latinLnBrk="0" hangingPunct="1">
                        <a:defRPr sz="2400" kern="1200">
                          <a:solidFill>
                            <a:schemeClr val="tx1"/>
                          </a:solidFill>
                          <a:latin typeface="Arial"/>
                        </a:defRPr>
                      </a:lvl2pPr>
                      <a:lvl3pPr marL="1219170" algn="l" defTabSz="1219170" rtl="0" eaLnBrk="1" latinLnBrk="0" hangingPunct="1">
                        <a:defRPr sz="2400" kern="1200">
                          <a:solidFill>
                            <a:schemeClr val="tx1"/>
                          </a:solidFill>
                          <a:latin typeface="Arial"/>
                        </a:defRPr>
                      </a:lvl3pPr>
                      <a:lvl4pPr marL="1828754" algn="l" defTabSz="1219170" rtl="0" eaLnBrk="1" latinLnBrk="0" hangingPunct="1">
                        <a:defRPr sz="2400" kern="1200">
                          <a:solidFill>
                            <a:schemeClr val="tx1"/>
                          </a:solidFill>
                          <a:latin typeface="Arial"/>
                        </a:defRPr>
                      </a:lvl4pPr>
                      <a:lvl5pPr marL="2438339" algn="l" defTabSz="1219170" rtl="0" eaLnBrk="1" latinLnBrk="0" hangingPunct="1">
                        <a:defRPr sz="2400" kern="1200">
                          <a:solidFill>
                            <a:schemeClr val="tx1"/>
                          </a:solidFill>
                          <a:latin typeface="Arial"/>
                        </a:defRPr>
                      </a:lvl5pPr>
                      <a:lvl6pPr marL="3047924" algn="l" defTabSz="1219170" rtl="0" eaLnBrk="1" latinLnBrk="0" hangingPunct="1">
                        <a:defRPr sz="2400" kern="1200">
                          <a:solidFill>
                            <a:schemeClr val="tx1"/>
                          </a:solidFill>
                          <a:latin typeface="Arial"/>
                        </a:defRPr>
                      </a:lvl6pPr>
                      <a:lvl7pPr marL="3657509" algn="l" defTabSz="1219170" rtl="0" eaLnBrk="1" latinLnBrk="0" hangingPunct="1">
                        <a:defRPr sz="2400" kern="1200">
                          <a:solidFill>
                            <a:schemeClr val="tx1"/>
                          </a:solidFill>
                          <a:latin typeface="Arial"/>
                        </a:defRPr>
                      </a:lvl7pPr>
                      <a:lvl8pPr marL="4267093" algn="l" defTabSz="1219170" rtl="0" eaLnBrk="1" latinLnBrk="0" hangingPunct="1">
                        <a:defRPr sz="2400" kern="1200">
                          <a:solidFill>
                            <a:schemeClr val="tx1"/>
                          </a:solidFill>
                          <a:latin typeface="Arial"/>
                        </a:defRPr>
                      </a:lvl8pPr>
                      <a:lvl9pPr marL="4876678" algn="l" defTabSz="1219170" rtl="0" eaLnBrk="1" latinLnBrk="0" hangingPunct="1">
                        <a:defRPr sz="2400" kern="1200">
                          <a:solidFill>
                            <a:schemeClr val="tx1"/>
                          </a:solidFill>
                          <a:latin typeface="Arial"/>
                        </a:defRPr>
                      </a:lvl9p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Eye Examination Findings, MECs</a:t>
                      </a:r>
                      <a:r>
                        <a:rPr kumimoji="0" lang="en-US" sz="1800" b="1" i="0" u="none" strike="noStrike" cap="none" normalizeH="0" baseline="30000" dirty="0">
                          <a:ln>
                            <a:noFill/>
                          </a:ln>
                          <a:solidFill>
                            <a:schemeClr val="tx1"/>
                          </a:solidFill>
                          <a:effectLst/>
                          <a:latin typeface="Calibri" panose="020F0502020204030204" pitchFamily="34" charset="0"/>
                        </a:rPr>
                        <a:t>1</a:t>
                      </a:r>
                    </a:p>
                  </a:txBody>
                  <a:tcPr marL="121881" marR="121881" marT="45774" marB="45774" anchor="ctr" horzOverflow="overflow">
                    <a:lnL w="12700" cap="flat" cmpd="sng" algn="ctr">
                      <a:noFill/>
                      <a:prstDash val="solid"/>
                      <a:round/>
                      <a:headEnd type="none" w="med" len="med"/>
                      <a:tailEnd type="none" w="med" len="med"/>
                    </a:lnL>
                    <a:lnR w="12700" cmpd="sng">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hMerge="1">
                  <a:txBody>
                    <a:bodyPr/>
                    <a:lstStyle/>
                    <a:p>
                      <a:endParaRPr lang="en-US"/>
                    </a:p>
                  </a:txBody>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r>
                        <a:rPr kumimoji="0" lang="en-US" sz="1800" b="1" i="0" u="none" strike="noStrike" cap="none" normalizeH="0" baseline="0" dirty="0">
                          <a:ln>
                            <a:noFill/>
                          </a:ln>
                          <a:solidFill>
                            <a:schemeClr val="tx1"/>
                          </a:solidFill>
                          <a:effectLst/>
                          <a:latin typeface="Calibri" panose="020F0502020204030204" pitchFamily="34" charset="0"/>
                        </a:rPr>
                        <a:t>KVA, n (%) (N = 95)</a:t>
                      </a:r>
                      <a:endParaRPr lang="en-US" sz="1600" dirty="0">
                        <a:solidFill>
                          <a:schemeClr val="tx1"/>
                        </a:solidFill>
                      </a:endParaRPr>
                    </a:p>
                  </a:txBody>
                  <a:tcPr marL="121881" marR="121881" marT="45774" marB="4577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0"/>
                  </a:ext>
                </a:extLst>
              </a:tr>
              <a:tr h="274229">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Any grade </a:t>
                      </a:r>
                    </a:p>
                  </a:txBody>
                  <a:tcPr marL="121881" marR="121881" marT="45774" marB="4577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800" b="0" i="0" u="none" strike="noStrike" cap="none" normalizeH="0" baseline="0" dirty="0">
                        <a:ln>
                          <a:noFill/>
                        </a:ln>
                        <a:solidFill>
                          <a:schemeClr val="bg2">
                            <a:lumMod val="10000"/>
                          </a:schemeClr>
                        </a:solidFill>
                        <a:effectLst/>
                        <a:latin typeface="Calibri" panose="020F0502020204030204" pitchFamily="34" charset="0"/>
                      </a:endParaRPr>
                    </a:p>
                  </a:txBody>
                  <a:tcPr marL="121881" marR="121881" marT="45774" marB="4577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68 (72)</a:t>
                      </a:r>
                    </a:p>
                  </a:txBody>
                  <a:tcPr marL="121881" marR="121881" marT="45774" marB="4577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lumMod val="40000"/>
                        <a:lumOff val="60000"/>
                      </a:schemeClr>
                    </a:solidFill>
                  </a:tcPr>
                </a:tc>
                <a:extLst>
                  <a:ext uri="{0D108BD9-81ED-4DB2-BD59-A6C34878D82A}">
                    <a16:rowId xmlns:a16="http://schemas.microsoft.com/office/drawing/2014/main" val="1767255335"/>
                  </a:ext>
                </a:extLst>
              </a:tr>
              <a:tr h="274229">
                <a:tc>
                  <a:txBody>
                    <a:bodyPr/>
                    <a:lstStyle>
                      <a:lvl1pPr marL="0" algn="l" defTabSz="1219170" rtl="0" eaLnBrk="1" latinLnBrk="0" hangingPunct="1">
                        <a:defRPr sz="2400" kern="1200">
                          <a:solidFill>
                            <a:schemeClr val="tx1"/>
                          </a:solidFill>
                          <a:latin typeface="Arial"/>
                        </a:defRPr>
                      </a:lvl1pPr>
                      <a:lvl2pPr marL="609585" algn="l" defTabSz="1219170" rtl="0" eaLnBrk="1" latinLnBrk="0" hangingPunct="1">
                        <a:defRPr sz="2400" kern="1200">
                          <a:solidFill>
                            <a:schemeClr val="tx1"/>
                          </a:solidFill>
                          <a:latin typeface="Arial"/>
                        </a:defRPr>
                      </a:lvl2pPr>
                      <a:lvl3pPr marL="1219170" algn="l" defTabSz="1219170" rtl="0" eaLnBrk="1" latinLnBrk="0" hangingPunct="1">
                        <a:defRPr sz="2400" kern="1200">
                          <a:solidFill>
                            <a:schemeClr val="tx1"/>
                          </a:solidFill>
                          <a:latin typeface="Arial"/>
                        </a:defRPr>
                      </a:lvl3pPr>
                      <a:lvl4pPr marL="1828754" algn="l" defTabSz="1219170" rtl="0" eaLnBrk="1" latinLnBrk="0" hangingPunct="1">
                        <a:defRPr sz="2400" kern="1200">
                          <a:solidFill>
                            <a:schemeClr val="tx1"/>
                          </a:solidFill>
                          <a:latin typeface="Arial"/>
                        </a:defRPr>
                      </a:lvl4pPr>
                      <a:lvl5pPr marL="2438339" algn="l" defTabSz="1219170" rtl="0" eaLnBrk="1" latinLnBrk="0" hangingPunct="1">
                        <a:defRPr sz="2400" kern="1200">
                          <a:solidFill>
                            <a:schemeClr val="tx1"/>
                          </a:solidFill>
                          <a:latin typeface="Arial"/>
                        </a:defRPr>
                      </a:lvl5pPr>
                      <a:lvl6pPr marL="3047924" algn="l" defTabSz="1219170" rtl="0" eaLnBrk="1" latinLnBrk="0" hangingPunct="1">
                        <a:defRPr sz="2400" kern="1200">
                          <a:solidFill>
                            <a:schemeClr val="tx1"/>
                          </a:solidFill>
                          <a:latin typeface="Arial"/>
                        </a:defRPr>
                      </a:lvl6pPr>
                      <a:lvl7pPr marL="3657509" algn="l" defTabSz="1219170" rtl="0" eaLnBrk="1" latinLnBrk="0" hangingPunct="1">
                        <a:defRPr sz="2400" kern="1200">
                          <a:solidFill>
                            <a:schemeClr val="tx1"/>
                          </a:solidFill>
                          <a:latin typeface="Arial"/>
                        </a:defRPr>
                      </a:lvl7pPr>
                      <a:lvl8pPr marL="4267093" algn="l" defTabSz="1219170" rtl="0" eaLnBrk="1" latinLnBrk="0" hangingPunct="1">
                        <a:defRPr sz="2400" kern="1200">
                          <a:solidFill>
                            <a:schemeClr val="tx1"/>
                          </a:solidFill>
                          <a:latin typeface="Arial"/>
                        </a:defRPr>
                      </a:lvl8pPr>
                      <a:lvl9pPr marL="4876678" algn="l" defTabSz="1219170" rtl="0" eaLnBrk="1" latinLnBrk="0" hangingPunct="1">
                        <a:defRPr sz="2400" kern="1200">
                          <a:solidFill>
                            <a:schemeClr val="tx1"/>
                          </a:solidFill>
                          <a:latin typeface="Arial"/>
                        </a:defRPr>
                      </a:lvl9p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Grade 1</a:t>
                      </a:r>
                    </a:p>
                  </a:txBody>
                  <a:tcPr marL="121881" marR="121881" marT="45774" marB="4577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CF"/>
                    </a:solidFill>
                  </a:tcPr>
                </a:tc>
                <a:tc>
                  <a:txBody>
                    <a:bodyPr/>
                    <a:lstStyle>
                      <a:lvl1pPr marL="0" algn="l" defTabSz="1219170" rtl="0" eaLnBrk="1" latinLnBrk="0" hangingPunct="1">
                        <a:defRPr sz="2400" kern="1200">
                          <a:solidFill>
                            <a:schemeClr val="tx1"/>
                          </a:solidFill>
                          <a:latin typeface="Arial"/>
                        </a:defRPr>
                      </a:lvl1pPr>
                      <a:lvl2pPr marL="609585" algn="l" defTabSz="1219170" rtl="0" eaLnBrk="1" latinLnBrk="0" hangingPunct="1">
                        <a:defRPr sz="2400" kern="1200">
                          <a:solidFill>
                            <a:schemeClr val="tx1"/>
                          </a:solidFill>
                          <a:latin typeface="Arial"/>
                        </a:defRPr>
                      </a:lvl2pPr>
                      <a:lvl3pPr marL="1219170" algn="l" defTabSz="1219170" rtl="0" eaLnBrk="1" latinLnBrk="0" hangingPunct="1">
                        <a:defRPr sz="2400" kern="1200">
                          <a:solidFill>
                            <a:schemeClr val="tx1"/>
                          </a:solidFill>
                          <a:latin typeface="Arial"/>
                        </a:defRPr>
                      </a:lvl3pPr>
                      <a:lvl4pPr marL="1828754" algn="l" defTabSz="1219170" rtl="0" eaLnBrk="1" latinLnBrk="0" hangingPunct="1">
                        <a:defRPr sz="2400" kern="1200">
                          <a:solidFill>
                            <a:schemeClr val="tx1"/>
                          </a:solidFill>
                          <a:latin typeface="Arial"/>
                        </a:defRPr>
                      </a:lvl4pPr>
                      <a:lvl5pPr marL="2438339" algn="l" defTabSz="1219170" rtl="0" eaLnBrk="1" latinLnBrk="0" hangingPunct="1">
                        <a:defRPr sz="2400" kern="1200">
                          <a:solidFill>
                            <a:schemeClr val="tx1"/>
                          </a:solidFill>
                          <a:latin typeface="Arial"/>
                        </a:defRPr>
                      </a:lvl5pPr>
                      <a:lvl6pPr marL="3047924" algn="l" defTabSz="1219170" rtl="0" eaLnBrk="1" latinLnBrk="0" hangingPunct="1">
                        <a:defRPr sz="2400" kern="1200">
                          <a:solidFill>
                            <a:schemeClr val="tx1"/>
                          </a:solidFill>
                          <a:latin typeface="Arial"/>
                        </a:defRPr>
                      </a:lvl6pPr>
                      <a:lvl7pPr marL="3657509" algn="l" defTabSz="1219170" rtl="0" eaLnBrk="1" latinLnBrk="0" hangingPunct="1">
                        <a:defRPr sz="2400" kern="1200">
                          <a:solidFill>
                            <a:schemeClr val="tx1"/>
                          </a:solidFill>
                          <a:latin typeface="Arial"/>
                        </a:defRPr>
                      </a:lvl7pPr>
                      <a:lvl8pPr marL="4267093" algn="l" defTabSz="1219170" rtl="0" eaLnBrk="1" latinLnBrk="0" hangingPunct="1">
                        <a:defRPr sz="2400" kern="1200">
                          <a:solidFill>
                            <a:schemeClr val="tx1"/>
                          </a:solidFill>
                          <a:latin typeface="Arial"/>
                        </a:defRPr>
                      </a:lvl8pPr>
                      <a:lvl9pPr marL="4876678" algn="l" defTabSz="1219170" rtl="0" eaLnBrk="1" latinLnBrk="0" hangingPunct="1">
                        <a:defRPr sz="2400" kern="1200">
                          <a:solidFill>
                            <a:schemeClr val="tx1"/>
                          </a:solidFill>
                          <a:latin typeface="Arial"/>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Mild, superficial</a:t>
                      </a:r>
                    </a:p>
                  </a:txBody>
                  <a:tcPr marL="121881" marR="121881" marT="45774" marB="4577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CF"/>
                    </a:solidFill>
                  </a:tcPr>
                </a:tc>
                <a:tc>
                  <a:txBody>
                    <a:bodyPr/>
                    <a:lstStyle>
                      <a:lvl1pPr marL="0" algn="l" defTabSz="1219170" rtl="0" eaLnBrk="1" latinLnBrk="0" hangingPunct="1">
                        <a:defRPr sz="2400" kern="1200">
                          <a:solidFill>
                            <a:schemeClr val="tx1"/>
                          </a:solidFill>
                          <a:latin typeface="Arial"/>
                        </a:defRPr>
                      </a:lvl1pPr>
                      <a:lvl2pPr marL="609585" algn="l" defTabSz="1219170" rtl="0" eaLnBrk="1" latinLnBrk="0" hangingPunct="1">
                        <a:defRPr sz="2400" kern="1200">
                          <a:solidFill>
                            <a:schemeClr val="tx1"/>
                          </a:solidFill>
                          <a:latin typeface="Arial"/>
                        </a:defRPr>
                      </a:lvl2pPr>
                      <a:lvl3pPr marL="1219170" algn="l" defTabSz="1219170" rtl="0" eaLnBrk="1" latinLnBrk="0" hangingPunct="1">
                        <a:defRPr sz="2400" kern="1200">
                          <a:solidFill>
                            <a:schemeClr val="tx1"/>
                          </a:solidFill>
                          <a:latin typeface="Arial"/>
                        </a:defRPr>
                      </a:lvl3pPr>
                      <a:lvl4pPr marL="1828754" algn="l" defTabSz="1219170" rtl="0" eaLnBrk="1" latinLnBrk="0" hangingPunct="1">
                        <a:defRPr sz="2400" kern="1200">
                          <a:solidFill>
                            <a:schemeClr val="tx1"/>
                          </a:solidFill>
                          <a:latin typeface="Arial"/>
                        </a:defRPr>
                      </a:lvl4pPr>
                      <a:lvl5pPr marL="2438339" algn="l" defTabSz="1219170" rtl="0" eaLnBrk="1" latinLnBrk="0" hangingPunct="1">
                        <a:defRPr sz="2400" kern="1200">
                          <a:solidFill>
                            <a:schemeClr val="tx1"/>
                          </a:solidFill>
                          <a:latin typeface="Arial"/>
                        </a:defRPr>
                      </a:lvl5pPr>
                      <a:lvl6pPr marL="3047924" algn="l" defTabSz="1219170" rtl="0" eaLnBrk="1" latinLnBrk="0" hangingPunct="1">
                        <a:defRPr sz="2400" kern="1200">
                          <a:solidFill>
                            <a:schemeClr val="tx1"/>
                          </a:solidFill>
                          <a:latin typeface="Arial"/>
                        </a:defRPr>
                      </a:lvl6pPr>
                      <a:lvl7pPr marL="3657509" algn="l" defTabSz="1219170" rtl="0" eaLnBrk="1" latinLnBrk="0" hangingPunct="1">
                        <a:defRPr sz="2400" kern="1200">
                          <a:solidFill>
                            <a:schemeClr val="tx1"/>
                          </a:solidFill>
                          <a:latin typeface="Arial"/>
                        </a:defRPr>
                      </a:lvl7pPr>
                      <a:lvl8pPr marL="4267093" algn="l" defTabSz="1219170" rtl="0" eaLnBrk="1" latinLnBrk="0" hangingPunct="1">
                        <a:defRPr sz="2400" kern="1200">
                          <a:solidFill>
                            <a:schemeClr val="tx1"/>
                          </a:solidFill>
                          <a:latin typeface="Arial"/>
                        </a:defRPr>
                      </a:lvl8pPr>
                      <a:lvl9pPr marL="4876678" algn="l" defTabSz="1219170" rtl="0" eaLnBrk="1" latinLnBrk="0" hangingPunct="1">
                        <a:defRPr sz="2400" kern="1200">
                          <a:solidFill>
                            <a:schemeClr val="tx1"/>
                          </a:solidFill>
                          <a:latin typeface="Arial"/>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8 (12)</a:t>
                      </a:r>
                    </a:p>
                  </a:txBody>
                  <a:tcPr marL="121881" marR="121881" marT="45774" marB="4577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CF"/>
                    </a:solidFill>
                  </a:tcPr>
                </a:tc>
                <a:extLst>
                  <a:ext uri="{0D108BD9-81ED-4DB2-BD59-A6C34878D82A}">
                    <a16:rowId xmlns:a16="http://schemas.microsoft.com/office/drawing/2014/main" val="10001"/>
                  </a:ext>
                </a:extLst>
              </a:tr>
              <a:tr h="484959">
                <a:tc>
                  <a:txBody>
                    <a:bodyPr/>
                    <a:lstStyle>
                      <a:lvl1pPr marL="0" algn="l" defTabSz="1219170" rtl="0" eaLnBrk="1" latinLnBrk="0" hangingPunct="1">
                        <a:defRPr sz="2400" kern="1200">
                          <a:solidFill>
                            <a:schemeClr val="tx1"/>
                          </a:solidFill>
                          <a:latin typeface="Arial"/>
                        </a:defRPr>
                      </a:lvl1pPr>
                      <a:lvl2pPr marL="609585" algn="l" defTabSz="1219170" rtl="0" eaLnBrk="1" latinLnBrk="0" hangingPunct="1">
                        <a:defRPr sz="2400" kern="1200">
                          <a:solidFill>
                            <a:schemeClr val="tx1"/>
                          </a:solidFill>
                          <a:latin typeface="Arial"/>
                        </a:defRPr>
                      </a:lvl2pPr>
                      <a:lvl3pPr marL="1219170" algn="l" defTabSz="1219170" rtl="0" eaLnBrk="1" latinLnBrk="0" hangingPunct="1">
                        <a:defRPr sz="2400" kern="1200">
                          <a:solidFill>
                            <a:schemeClr val="tx1"/>
                          </a:solidFill>
                          <a:latin typeface="Arial"/>
                        </a:defRPr>
                      </a:lvl3pPr>
                      <a:lvl4pPr marL="1828754" algn="l" defTabSz="1219170" rtl="0" eaLnBrk="1" latinLnBrk="0" hangingPunct="1">
                        <a:defRPr sz="2400" kern="1200">
                          <a:solidFill>
                            <a:schemeClr val="tx1"/>
                          </a:solidFill>
                          <a:latin typeface="Arial"/>
                        </a:defRPr>
                      </a:lvl4pPr>
                      <a:lvl5pPr marL="2438339" algn="l" defTabSz="1219170" rtl="0" eaLnBrk="1" latinLnBrk="0" hangingPunct="1">
                        <a:defRPr sz="2400" kern="1200">
                          <a:solidFill>
                            <a:schemeClr val="tx1"/>
                          </a:solidFill>
                          <a:latin typeface="Arial"/>
                        </a:defRPr>
                      </a:lvl5pPr>
                      <a:lvl6pPr marL="3047924" algn="l" defTabSz="1219170" rtl="0" eaLnBrk="1" latinLnBrk="0" hangingPunct="1">
                        <a:defRPr sz="2400" kern="1200">
                          <a:solidFill>
                            <a:schemeClr val="tx1"/>
                          </a:solidFill>
                          <a:latin typeface="Arial"/>
                        </a:defRPr>
                      </a:lvl6pPr>
                      <a:lvl7pPr marL="3657509" algn="l" defTabSz="1219170" rtl="0" eaLnBrk="1" latinLnBrk="0" hangingPunct="1">
                        <a:defRPr sz="2400" kern="1200">
                          <a:solidFill>
                            <a:schemeClr val="tx1"/>
                          </a:solidFill>
                          <a:latin typeface="Arial"/>
                        </a:defRPr>
                      </a:lvl7pPr>
                      <a:lvl8pPr marL="4267093" algn="l" defTabSz="1219170" rtl="0" eaLnBrk="1" latinLnBrk="0" hangingPunct="1">
                        <a:defRPr sz="2400" kern="1200">
                          <a:solidFill>
                            <a:schemeClr val="tx1"/>
                          </a:solidFill>
                          <a:latin typeface="Arial"/>
                        </a:defRPr>
                      </a:lvl8pPr>
                      <a:lvl9pPr marL="4876678" algn="l" defTabSz="1219170" rtl="0" eaLnBrk="1" latinLnBrk="0" hangingPunct="1">
                        <a:defRPr sz="2400" kern="1200">
                          <a:solidFill>
                            <a:schemeClr val="tx1"/>
                          </a:solidFill>
                          <a:latin typeface="Arial"/>
                        </a:defRPr>
                      </a:lvl9pPr>
                    </a:lstStyle>
                    <a:p>
                      <a:pPr marL="63500" marR="0" lvl="0" indent="-635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Grade 2</a:t>
                      </a:r>
                    </a:p>
                  </a:txBody>
                  <a:tcPr marL="121881" marR="121881" marT="45774" marB="4577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lumMod val="95000"/>
                      </a:srgbClr>
                    </a:solidFill>
                  </a:tcPr>
                </a:tc>
                <a:tc>
                  <a:txBody>
                    <a:bodyPr/>
                    <a:lstStyle>
                      <a:lvl1pPr marL="0" algn="l" defTabSz="1219170" rtl="0" eaLnBrk="1" latinLnBrk="0" hangingPunct="1">
                        <a:defRPr sz="2400" kern="1200">
                          <a:solidFill>
                            <a:schemeClr val="tx1"/>
                          </a:solidFill>
                          <a:latin typeface="Arial"/>
                        </a:defRPr>
                      </a:lvl1pPr>
                      <a:lvl2pPr marL="609585" algn="l" defTabSz="1219170" rtl="0" eaLnBrk="1" latinLnBrk="0" hangingPunct="1">
                        <a:defRPr sz="2400" kern="1200">
                          <a:solidFill>
                            <a:schemeClr val="tx1"/>
                          </a:solidFill>
                          <a:latin typeface="Arial"/>
                        </a:defRPr>
                      </a:lvl2pPr>
                      <a:lvl3pPr marL="1219170" algn="l" defTabSz="1219170" rtl="0" eaLnBrk="1" latinLnBrk="0" hangingPunct="1">
                        <a:defRPr sz="2400" kern="1200">
                          <a:solidFill>
                            <a:schemeClr val="tx1"/>
                          </a:solidFill>
                          <a:latin typeface="Arial"/>
                        </a:defRPr>
                      </a:lvl3pPr>
                      <a:lvl4pPr marL="1828754" algn="l" defTabSz="1219170" rtl="0" eaLnBrk="1" latinLnBrk="0" hangingPunct="1">
                        <a:defRPr sz="2400" kern="1200">
                          <a:solidFill>
                            <a:schemeClr val="tx1"/>
                          </a:solidFill>
                          <a:latin typeface="Arial"/>
                        </a:defRPr>
                      </a:lvl4pPr>
                      <a:lvl5pPr marL="2438339" algn="l" defTabSz="1219170" rtl="0" eaLnBrk="1" latinLnBrk="0" hangingPunct="1">
                        <a:defRPr sz="2400" kern="1200">
                          <a:solidFill>
                            <a:schemeClr val="tx1"/>
                          </a:solidFill>
                          <a:latin typeface="Arial"/>
                        </a:defRPr>
                      </a:lvl5pPr>
                      <a:lvl6pPr marL="3047924" algn="l" defTabSz="1219170" rtl="0" eaLnBrk="1" latinLnBrk="0" hangingPunct="1">
                        <a:defRPr sz="2400" kern="1200">
                          <a:solidFill>
                            <a:schemeClr val="tx1"/>
                          </a:solidFill>
                          <a:latin typeface="Arial"/>
                        </a:defRPr>
                      </a:lvl6pPr>
                      <a:lvl7pPr marL="3657509" algn="l" defTabSz="1219170" rtl="0" eaLnBrk="1" latinLnBrk="0" hangingPunct="1">
                        <a:defRPr sz="2400" kern="1200">
                          <a:solidFill>
                            <a:schemeClr val="tx1"/>
                          </a:solidFill>
                          <a:latin typeface="Arial"/>
                        </a:defRPr>
                      </a:lvl7pPr>
                      <a:lvl8pPr marL="4267093" algn="l" defTabSz="1219170" rtl="0" eaLnBrk="1" latinLnBrk="0" hangingPunct="1">
                        <a:defRPr sz="2400" kern="1200">
                          <a:solidFill>
                            <a:schemeClr val="tx1"/>
                          </a:solidFill>
                          <a:latin typeface="Arial"/>
                        </a:defRPr>
                      </a:lvl8pPr>
                      <a:lvl9pPr marL="4876678" algn="l" defTabSz="1219170" rtl="0" eaLnBrk="1" latinLnBrk="0" hangingPunct="1">
                        <a:defRPr sz="2400" kern="1200">
                          <a:solidFill>
                            <a:schemeClr val="tx1"/>
                          </a:solidFill>
                          <a:latin typeface="Arial"/>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Moderate, superficial with patchy MECs</a:t>
                      </a:r>
                    </a:p>
                  </a:txBody>
                  <a:tcPr marL="121881" marR="121881" marT="45774" marB="4577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lumMod val="95000"/>
                      </a:srgbClr>
                    </a:solidFill>
                  </a:tcPr>
                </a:tc>
                <a:tc>
                  <a:txBody>
                    <a:bodyPr/>
                    <a:lstStyle>
                      <a:lvl1pPr marL="0" algn="l" defTabSz="1219170" rtl="0" eaLnBrk="1" latinLnBrk="0" hangingPunct="1">
                        <a:defRPr sz="2400" kern="1200">
                          <a:solidFill>
                            <a:schemeClr val="tx1"/>
                          </a:solidFill>
                          <a:latin typeface="Arial"/>
                        </a:defRPr>
                      </a:lvl1pPr>
                      <a:lvl2pPr marL="609585" algn="l" defTabSz="1219170" rtl="0" eaLnBrk="1" latinLnBrk="0" hangingPunct="1">
                        <a:defRPr sz="2400" kern="1200">
                          <a:solidFill>
                            <a:schemeClr val="tx1"/>
                          </a:solidFill>
                          <a:latin typeface="Arial"/>
                        </a:defRPr>
                      </a:lvl2pPr>
                      <a:lvl3pPr marL="1219170" algn="l" defTabSz="1219170" rtl="0" eaLnBrk="1" latinLnBrk="0" hangingPunct="1">
                        <a:defRPr sz="2400" kern="1200">
                          <a:solidFill>
                            <a:schemeClr val="tx1"/>
                          </a:solidFill>
                          <a:latin typeface="Arial"/>
                        </a:defRPr>
                      </a:lvl3pPr>
                      <a:lvl4pPr marL="1828754" algn="l" defTabSz="1219170" rtl="0" eaLnBrk="1" latinLnBrk="0" hangingPunct="1">
                        <a:defRPr sz="2400" kern="1200">
                          <a:solidFill>
                            <a:schemeClr val="tx1"/>
                          </a:solidFill>
                          <a:latin typeface="Arial"/>
                        </a:defRPr>
                      </a:lvl4pPr>
                      <a:lvl5pPr marL="2438339" algn="l" defTabSz="1219170" rtl="0" eaLnBrk="1" latinLnBrk="0" hangingPunct="1">
                        <a:defRPr sz="2400" kern="1200">
                          <a:solidFill>
                            <a:schemeClr val="tx1"/>
                          </a:solidFill>
                          <a:latin typeface="Arial"/>
                        </a:defRPr>
                      </a:lvl5pPr>
                      <a:lvl6pPr marL="3047924" algn="l" defTabSz="1219170" rtl="0" eaLnBrk="1" latinLnBrk="0" hangingPunct="1">
                        <a:defRPr sz="2400" kern="1200">
                          <a:solidFill>
                            <a:schemeClr val="tx1"/>
                          </a:solidFill>
                          <a:latin typeface="Arial"/>
                        </a:defRPr>
                      </a:lvl6pPr>
                      <a:lvl7pPr marL="3657509" algn="l" defTabSz="1219170" rtl="0" eaLnBrk="1" latinLnBrk="0" hangingPunct="1">
                        <a:defRPr sz="2400" kern="1200">
                          <a:solidFill>
                            <a:schemeClr val="tx1"/>
                          </a:solidFill>
                          <a:latin typeface="Arial"/>
                        </a:defRPr>
                      </a:lvl7pPr>
                      <a:lvl8pPr marL="4267093" algn="l" defTabSz="1219170" rtl="0" eaLnBrk="1" latinLnBrk="0" hangingPunct="1">
                        <a:defRPr sz="2400" kern="1200">
                          <a:solidFill>
                            <a:schemeClr val="tx1"/>
                          </a:solidFill>
                          <a:latin typeface="Arial"/>
                        </a:defRPr>
                      </a:lvl8pPr>
                      <a:lvl9pPr marL="4876678" algn="l" defTabSz="1219170" rtl="0" eaLnBrk="1" latinLnBrk="0" hangingPunct="1">
                        <a:defRPr sz="2400" kern="1200">
                          <a:solidFill>
                            <a:schemeClr val="tx1"/>
                          </a:solidFill>
                          <a:latin typeface="Arial"/>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16 (25)</a:t>
                      </a:r>
                    </a:p>
                  </a:txBody>
                  <a:tcPr marL="121881" marR="121881" marT="45774" marB="4577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lumMod val="95000"/>
                      </a:srgbClr>
                    </a:solidFill>
                  </a:tcPr>
                </a:tc>
                <a:extLst>
                  <a:ext uri="{0D108BD9-81ED-4DB2-BD59-A6C34878D82A}">
                    <a16:rowId xmlns:a16="http://schemas.microsoft.com/office/drawing/2014/main" val="10002"/>
                  </a:ext>
                </a:extLst>
              </a:tr>
              <a:tr h="484959">
                <a:tc>
                  <a:txBody>
                    <a:bodyPr/>
                    <a:lstStyle>
                      <a:lvl1pPr marL="0" algn="l" defTabSz="1219170" rtl="0" eaLnBrk="1" latinLnBrk="0" hangingPunct="1">
                        <a:defRPr sz="2400" kern="1200">
                          <a:solidFill>
                            <a:schemeClr val="tx1"/>
                          </a:solidFill>
                          <a:latin typeface="Arial"/>
                        </a:defRPr>
                      </a:lvl1pPr>
                      <a:lvl2pPr marL="609585" algn="l" defTabSz="1219170" rtl="0" eaLnBrk="1" latinLnBrk="0" hangingPunct="1">
                        <a:defRPr sz="2400" kern="1200">
                          <a:solidFill>
                            <a:schemeClr val="tx1"/>
                          </a:solidFill>
                          <a:latin typeface="Arial"/>
                        </a:defRPr>
                      </a:lvl2pPr>
                      <a:lvl3pPr marL="1219170" algn="l" defTabSz="1219170" rtl="0" eaLnBrk="1" latinLnBrk="0" hangingPunct="1">
                        <a:defRPr sz="2400" kern="1200">
                          <a:solidFill>
                            <a:schemeClr val="tx1"/>
                          </a:solidFill>
                          <a:latin typeface="Arial"/>
                        </a:defRPr>
                      </a:lvl3pPr>
                      <a:lvl4pPr marL="1828754" algn="l" defTabSz="1219170" rtl="0" eaLnBrk="1" latinLnBrk="0" hangingPunct="1">
                        <a:defRPr sz="2400" kern="1200">
                          <a:solidFill>
                            <a:schemeClr val="tx1"/>
                          </a:solidFill>
                          <a:latin typeface="Arial"/>
                        </a:defRPr>
                      </a:lvl4pPr>
                      <a:lvl5pPr marL="2438339" algn="l" defTabSz="1219170" rtl="0" eaLnBrk="1" latinLnBrk="0" hangingPunct="1">
                        <a:defRPr sz="2400" kern="1200">
                          <a:solidFill>
                            <a:schemeClr val="tx1"/>
                          </a:solidFill>
                          <a:latin typeface="Arial"/>
                        </a:defRPr>
                      </a:lvl5pPr>
                      <a:lvl6pPr marL="3047924" algn="l" defTabSz="1219170" rtl="0" eaLnBrk="1" latinLnBrk="0" hangingPunct="1">
                        <a:defRPr sz="2400" kern="1200">
                          <a:solidFill>
                            <a:schemeClr val="tx1"/>
                          </a:solidFill>
                          <a:latin typeface="Arial"/>
                        </a:defRPr>
                      </a:lvl6pPr>
                      <a:lvl7pPr marL="3657509" algn="l" defTabSz="1219170" rtl="0" eaLnBrk="1" latinLnBrk="0" hangingPunct="1">
                        <a:defRPr sz="2400" kern="1200">
                          <a:solidFill>
                            <a:schemeClr val="tx1"/>
                          </a:solidFill>
                          <a:latin typeface="Arial"/>
                        </a:defRPr>
                      </a:lvl7pPr>
                      <a:lvl8pPr marL="4267093" algn="l" defTabSz="1219170" rtl="0" eaLnBrk="1" latinLnBrk="0" hangingPunct="1">
                        <a:defRPr sz="2400" kern="1200">
                          <a:solidFill>
                            <a:schemeClr val="tx1"/>
                          </a:solidFill>
                          <a:latin typeface="Arial"/>
                        </a:defRPr>
                      </a:lvl8pPr>
                      <a:lvl9pPr marL="4876678" algn="l" defTabSz="1219170" rtl="0" eaLnBrk="1" latinLnBrk="0" hangingPunct="1">
                        <a:defRPr sz="2400" kern="1200">
                          <a:solidFill>
                            <a:schemeClr val="tx1"/>
                          </a:solidFill>
                          <a:latin typeface="Arial"/>
                        </a:defRPr>
                      </a:lvl9p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Grade 3</a:t>
                      </a:r>
                    </a:p>
                  </a:txBody>
                  <a:tcPr marL="121881" marR="121881" marT="45774" marB="4577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CF"/>
                    </a:solidFill>
                  </a:tcPr>
                </a:tc>
                <a:tc>
                  <a:txBody>
                    <a:bodyPr/>
                    <a:lstStyle>
                      <a:lvl1pPr marL="0" algn="l" defTabSz="1219170" rtl="0" eaLnBrk="1" latinLnBrk="0" hangingPunct="1">
                        <a:defRPr sz="2400" kern="1200">
                          <a:solidFill>
                            <a:schemeClr val="tx1"/>
                          </a:solidFill>
                          <a:latin typeface="Arial"/>
                        </a:defRPr>
                      </a:lvl1pPr>
                      <a:lvl2pPr marL="609585" algn="l" defTabSz="1219170" rtl="0" eaLnBrk="1" latinLnBrk="0" hangingPunct="1">
                        <a:defRPr sz="2400" kern="1200">
                          <a:solidFill>
                            <a:schemeClr val="tx1"/>
                          </a:solidFill>
                          <a:latin typeface="Arial"/>
                        </a:defRPr>
                      </a:lvl2pPr>
                      <a:lvl3pPr marL="1219170" algn="l" defTabSz="1219170" rtl="0" eaLnBrk="1" latinLnBrk="0" hangingPunct="1">
                        <a:defRPr sz="2400" kern="1200">
                          <a:solidFill>
                            <a:schemeClr val="tx1"/>
                          </a:solidFill>
                          <a:latin typeface="Arial"/>
                        </a:defRPr>
                      </a:lvl3pPr>
                      <a:lvl4pPr marL="1828754" algn="l" defTabSz="1219170" rtl="0" eaLnBrk="1" latinLnBrk="0" hangingPunct="1">
                        <a:defRPr sz="2400" kern="1200">
                          <a:solidFill>
                            <a:schemeClr val="tx1"/>
                          </a:solidFill>
                          <a:latin typeface="Arial"/>
                        </a:defRPr>
                      </a:lvl4pPr>
                      <a:lvl5pPr marL="2438339" algn="l" defTabSz="1219170" rtl="0" eaLnBrk="1" latinLnBrk="0" hangingPunct="1">
                        <a:defRPr sz="2400" kern="1200">
                          <a:solidFill>
                            <a:schemeClr val="tx1"/>
                          </a:solidFill>
                          <a:latin typeface="Arial"/>
                        </a:defRPr>
                      </a:lvl5pPr>
                      <a:lvl6pPr marL="3047924" algn="l" defTabSz="1219170" rtl="0" eaLnBrk="1" latinLnBrk="0" hangingPunct="1">
                        <a:defRPr sz="2400" kern="1200">
                          <a:solidFill>
                            <a:schemeClr val="tx1"/>
                          </a:solidFill>
                          <a:latin typeface="Arial"/>
                        </a:defRPr>
                      </a:lvl6pPr>
                      <a:lvl7pPr marL="3657509" algn="l" defTabSz="1219170" rtl="0" eaLnBrk="1" latinLnBrk="0" hangingPunct="1">
                        <a:defRPr sz="2400" kern="1200">
                          <a:solidFill>
                            <a:schemeClr val="tx1"/>
                          </a:solidFill>
                          <a:latin typeface="Arial"/>
                        </a:defRPr>
                      </a:lvl7pPr>
                      <a:lvl8pPr marL="4267093" algn="l" defTabSz="1219170" rtl="0" eaLnBrk="1" latinLnBrk="0" hangingPunct="1">
                        <a:defRPr sz="2400" kern="1200">
                          <a:solidFill>
                            <a:schemeClr val="tx1"/>
                          </a:solidFill>
                          <a:latin typeface="Arial"/>
                        </a:defRPr>
                      </a:lvl8pPr>
                      <a:lvl9pPr marL="4876678" algn="l" defTabSz="1219170" rtl="0" eaLnBrk="1" latinLnBrk="0" hangingPunct="1">
                        <a:defRPr sz="2400" kern="1200">
                          <a:solidFill>
                            <a:schemeClr val="tx1"/>
                          </a:solidFill>
                          <a:latin typeface="Arial"/>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Severe, superficial with diffuse MECs</a:t>
                      </a:r>
                    </a:p>
                  </a:txBody>
                  <a:tcPr marL="121881" marR="121881" marT="45774" marB="4577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CF"/>
                    </a:solidFill>
                  </a:tcPr>
                </a:tc>
                <a:tc>
                  <a:txBody>
                    <a:bodyPr/>
                    <a:lstStyle>
                      <a:lvl1pPr marL="0" algn="l" defTabSz="1219170" rtl="0" eaLnBrk="1" latinLnBrk="0" hangingPunct="1">
                        <a:defRPr sz="2400" kern="1200">
                          <a:solidFill>
                            <a:schemeClr val="tx1"/>
                          </a:solidFill>
                          <a:latin typeface="Arial"/>
                        </a:defRPr>
                      </a:lvl1pPr>
                      <a:lvl2pPr marL="609585" algn="l" defTabSz="1219170" rtl="0" eaLnBrk="1" latinLnBrk="0" hangingPunct="1">
                        <a:defRPr sz="2400" kern="1200">
                          <a:solidFill>
                            <a:schemeClr val="tx1"/>
                          </a:solidFill>
                          <a:latin typeface="Arial"/>
                        </a:defRPr>
                      </a:lvl2pPr>
                      <a:lvl3pPr marL="1219170" algn="l" defTabSz="1219170" rtl="0" eaLnBrk="1" latinLnBrk="0" hangingPunct="1">
                        <a:defRPr sz="2400" kern="1200">
                          <a:solidFill>
                            <a:schemeClr val="tx1"/>
                          </a:solidFill>
                          <a:latin typeface="Arial"/>
                        </a:defRPr>
                      </a:lvl3pPr>
                      <a:lvl4pPr marL="1828754" algn="l" defTabSz="1219170" rtl="0" eaLnBrk="1" latinLnBrk="0" hangingPunct="1">
                        <a:defRPr sz="2400" kern="1200">
                          <a:solidFill>
                            <a:schemeClr val="tx1"/>
                          </a:solidFill>
                          <a:latin typeface="Arial"/>
                        </a:defRPr>
                      </a:lvl4pPr>
                      <a:lvl5pPr marL="2438339" algn="l" defTabSz="1219170" rtl="0" eaLnBrk="1" latinLnBrk="0" hangingPunct="1">
                        <a:defRPr sz="2400" kern="1200">
                          <a:solidFill>
                            <a:schemeClr val="tx1"/>
                          </a:solidFill>
                          <a:latin typeface="Arial"/>
                        </a:defRPr>
                      </a:lvl5pPr>
                      <a:lvl6pPr marL="3047924" algn="l" defTabSz="1219170" rtl="0" eaLnBrk="1" latinLnBrk="0" hangingPunct="1">
                        <a:defRPr sz="2400" kern="1200">
                          <a:solidFill>
                            <a:schemeClr val="tx1"/>
                          </a:solidFill>
                          <a:latin typeface="Arial"/>
                        </a:defRPr>
                      </a:lvl6pPr>
                      <a:lvl7pPr marL="3657509" algn="l" defTabSz="1219170" rtl="0" eaLnBrk="1" latinLnBrk="0" hangingPunct="1">
                        <a:defRPr sz="2400" kern="1200">
                          <a:solidFill>
                            <a:schemeClr val="tx1"/>
                          </a:solidFill>
                          <a:latin typeface="Arial"/>
                        </a:defRPr>
                      </a:lvl7pPr>
                      <a:lvl8pPr marL="4267093" algn="l" defTabSz="1219170" rtl="0" eaLnBrk="1" latinLnBrk="0" hangingPunct="1">
                        <a:defRPr sz="2400" kern="1200">
                          <a:solidFill>
                            <a:schemeClr val="tx1"/>
                          </a:solidFill>
                          <a:latin typeface="Arial"/>
                        </a:defRPr>
                      </a:lvl8pPr>
                      <a:lvl9pPr marL="4876678" algn="l" defTabSz="1219170" rtl="0" eaLnBrk="1" latinLnBrk="0" hangingPunct="1">
                        <a:defRPr sz="2400" kern="1200">
                          <a:solidFill>
                            <a:schemeClr val="tx1"/>
                          </a:solidFill>
                          <a:latin typeface="Arial"/>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43 (62)</a:t>
                      </a:r>
                    </a:p>
                  </a:txBody>
                  <a:tcPr marL="121881" marR="121881" marT="45774" marB="4577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CF"/>
                    </a:solidFill>
                  </a:tcPr>
                </a:tc>
                <a:extLst>
                  <a:ext uri="{0D108BD9-81ED-4DB2-BD59-A6C34878D82A}">
                    <a16:rowId xmlns:a16="http://schemas.microsoft.com/office/drawing/2014/main" val="10003"/>
                  </a:ext>
                </a:extLst>
              </a:tr>
              <a:tr h="486992">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Grade 4</a:t>
                      </a:r>
                    </a:p>
                  </a:txBody>
                  <a:tcPr marL="121881" marR="121881" marT="45774" marB="4577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Corneal epithelial defect</a:t>
                      </a:r>
                    </a:p>
                  </a:txBody>
                  <a:tcPr marL="121881" marR="121881" marT="45774" marB="4577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 (1)</a:t>
                      </a:r>
                    </a:p>
                  </a:txBody>
                  <a:tcPr marL="121881" marR="121881" marT="45774" marB="4577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3443108099"/>
                  </a:ext>
                </a:extLst>
              </a:tr>
            </a:tbl>
          </a:graphicData>
        </a:graphic>
      </p:graphicFrame>
      <p:sp>
        <p:nvSpPr>
          <p:cNvPr id="6" name="Text Box 15">
            <a:extLst>
              <a:ext uri="{FF2B5EF4-FFF2-40B4-BE49-F238E27FC236}">
                <a16:creationId xmlns:a16="http://schemas.microsoft.com/office/drawing/2014/main" id="{44EA3B18-E9C5-4402-9027-5AB2C5C2BBCA}"/>
              </a:ext>
            </a:extLst>
          </p:cNvPr>
          <p:cNvSpPr txBox="1">
            <a:spLocks noChangeArrowheads="1"/>
          </p:cNvSpPr>
          <p:nvPr/>
        </p:nvSpPr>
        <p:spPr bwMode="auto">
          <a:xfrm>
            <a:off x="406731" y="6405402"/>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1. Farooq. Ophthalmol Ther. 2020;9:889. 2. </a:t>
            </a: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Lonial. Blood Cancer J. 2021;11:103. </a:t>
            </a:r>
          </a:p>
        </p:txBody>
      </p:sp>
      <p:graphicFrame>
        <p:nvGraphicFramePr>
          <p:cNvPr id="10" name="Group 155">
            <a:extLst>
              <a:ext uri="{FF2B5EF4-FFF2-40B4-BE49-F238E27FC236}">
                <a16:creationId xmlns:a16="http://schemas.microsoft.com/office/drawing/2014/main" id="{335784F1-4F02-43DC-9203-6C60772D9F05}"/>
              </a:ext>
            </a:extLst>
          </p:cNvPr>
          <p:cNvGraphicFramePr>
            <a:graphicFrameLocks/>
          </p:cNvGraphicFramePr>
          <p:nvPr>
            <p:extLst>
              <p:ext uri="{D42A27DB-BD31-4B8C-83A1-F6EECF244321}">
                <p14:modId xmlns:p14="http://schemas.microsoft.com/office/powerpoint/2010/main" val="2433115233"/>
              </p:ext>
            </p:extLst>
          </p:nvPr>
        </p:nvGraphicFramePr>
        <p:xfrm>
          <a:off x="7647834" y="3201354"/>
          <a:ext cx="3834369" cy="2849022"/>
        </p:xfrm>
        <a:graphic>
          <a:graphicData uri="http://schemas.openxmlformats.org/drawingml/2006/table">
            <a:tbl>
              <a:tblPr/>
              <a:tblGrid>
                <a:gridCol w="3834369">
                  <a:extLst>
                    <a:ext uri="{9D8B030D-6E8A-4147-A177-3AD203B41FA5}">
                      <a16:colId xmlns:a16="http://schemas.microsoft.com/office/drawing/2014/main" val="20003"/>
                    </a:ext>
                  </a:extLst>
                </a:gridCol>
              </a:tblGrid>
              <a:tr h="324389">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a:r>
                        <a:rPr kumimoji="0" lang="en-US" sz="1800" b="1" i="0" u="none" strike="noStrike" cap="none" normalizeH="0" baseline="0" dirty="0">
                          <a:ln>
                            <a:noFill/>
                          </a:ln>
                          <a:solidFill>
                            <a:schemeClr val="tx1"/>
                          </a:solidFill>
                          <a:effectLst/>
                          <a:latin typeface="Calibri" panose="020F0502020204030204" pitchFamily="34" charset="0"/>
                        </a:rPr>
                        <a:t>Dose Modifications</a:t>
                      </a:r>
                      <a:r>
                        <a:rPr kumimoji="0" lang="en-US" sz="1800" b="1" i="0" u="none" strike="noStrike" cap="none" normalizeH="0" baseline="30000" dirty="0">
                          <a:ln>
                            <a:noFill/>
                          </a:ln>
                          <a:solidFill>
                            <a:schemeClr val="tx1"/>
                          </a:solidFill>
                          <a:effectLst/>
                          <a:latin typeface="Calibri" panose="020F0502020204030204" pitchFamily="34" charset="0"/>
                        </a:rPr>
                        <a:t>2</a:t>
                      </a:r>
                      <a:endParaRPr lang="en-US" sz="1600" baseline="30000" dirty="0">
                        <a:solidFill>
                          <a:schemeClr val="tx1"/>
                        </a:solidFill>
                      </a:endParaRPr>
                    </a:p>
                  </a:txBody>
                  <a:tcPr marL="121881" marR="121881" marT="45774" marB="4577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0"/>
                  </a:ext>
                </a:extLst>
              </a:tr>
              <a:tr h="324389">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800" b="0" i="0" u="none" strike="noStrike" cap="none" normalizeH="0" baseline="0" dirty="0">
                        <a:ln>
                          <a:noFill/>
                        </a:ln>
                        <a:solidFill>
                          <a:schemeClr val="bg2">
                            <a:lumMod val="10000"/>
                          </a:schemeClr>
                        </a:solidFill>
                        <a:effectLst/>
                        <a:latin typeface="Calibri" panose="020F0502020204030204" pitchFamily="34" charset="0"/>
                      </a:endParaRPr>
                    </a:p>
                  </a:txBody>
                  <a:tcPr marL="121881" marR="121881" marT="45774" marB="4577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lumMod val="40000"/>
                        <a:lumOff val="60000"/>
                      </a:schemeClr>
                    </a:solidFill>
                  </a:tcPr>
                </a:tc>
                <a:extLst>
                  <a:ext uri="{0D108BD9-81ED-4DB2-BD59-A6C34878D82A}">
                    <a16:rowId xmlns:a16="http://schemas.microsoft.com/office/drawing/2014/main" val="1767255335"/>
                  </a:ext>
                </a:extLst>
              </a:tr>
              <a:tr h="324389">
                <a:tc>
                  <a:txBody>
                    <a:bodyPr/>
                    <a:lstStyle>
                      <a:lvl1pPr marL="0" algn="l" defTabSz="1219170" rtl="0" eaLnBrk="1" latinLnBrk="0" hangingPunct="1">
                        <a:defRPr sz="2400" kern="1200">
                          <a:solidFill>
                            <a:schemeClr val="tx1"/>
                          </a:solidFill>
                          <a:latin typeface="Arial"/>
                        </a:defRPr>
                      </a:lvl1pPr>
                      <a:lvl2pPr marL="609585" algn="l" defTabSz="1219170" rtl="0" eaLnBrk="1" latinLnBrk="0" hangingPunct="1">
                        <a:defRPr sz="2400" kern="1200">
                          <a:solidFill>
                            <a:schemeClr val="tx1"/>
                          </a:solidFill>
                          <a:latin typeface="Arial"/>
                        </a:defRPr>
                      </a:lvl2pPr>
                      <a:lvl3pPr marL="1219170" algn="l" defTabSz="1219170" rtl="0" eaLnBrk="1" latinLnBrk="0" hangingPunct="1">
                        <a:defRPr sz="2400" kern="1200">
                          <a:solidFill>
                            <a:schemeClr val="tx1"/>
                          </a:solidFill>
                          <a:latin typeface="Arial"/>
                        </a:defRPr>
                      </a:lvl3pPr>
                      <a:lvl4pPr marL="1828754" algn="l" defTabSz="1219170" rtl="0" eaLnBrk="1" latinLnBrk="0" hangingPunct="1">
                        <a:defRPr sz="2400" kern="1200">
                          <a:solidFill>
                            <a:schemeClr val="tx1"/>
                          </a:solidFill>
                          <a:latin typeface="Arial"/>
                        </a:defRPr>
                      </a:lvl4pPr>
                      <a:lvl5pPr marL="2438339" algn="l" defTabSz="1219170" rtl="0" eaLnBrk="1" latinLnBrk="0" hangingPunct="1">
                        <a:defRPr sz="2400" kern="1200">
                          <a:solidFill>
                            <a:schemeClr val="tx1"/>
                          </a:solidFill>
                          <a:latin typeface="Arial"/>
                        </a:defRPr>
                      </a:lvl5pPr>
                      <a:lvl6pPr marL="3047924" algn="l" defTabSz="1219170" rtl="0" eaLnBrk="1" latinLnBrk="0" hangingPunct="1">
                        <a:defRPr sz="2400" kern="1200">
                          <a:solidFill>
                            <a:schemeClr val="tx1"/>
                          </a:solidFill>
                          <a:latin typeface="Arial"/>
                        </a:defRPr>
                      </a:lvl6pPr>
                      <a:lvl7pPr marL="3657509" algn="l" defTabSz="1219170" rtl="0" eaLnBrk="1" latinLnBrk="0" hangingPunct="1">
                        <a:defRPr sz="2400" kern="1200">
                          <a:solidFill>
                            <a:schemeClr val="tx1"/>
                          </a:solidFill>
                          <a:latin typeface="Arial"/>
                        </a:defRPr>
                      </a:lvl7pPr>
                      <a:lvl8pPr marL="4267093" algn="l" defTabSz="1219170" rtl="0" eaLnBrk="1" latinLnBrk="0" hangingPunct="1">
                        <a:defRPr sz="2400" kern="1200">
                          <a:solidFill>
                            <a:schemeClr val="tx1"/>
                          </a:solidFill>
                          <a:latin typeface="Arial"/>
                        </a:defRPr>
                      </a:lvl8pPr>
                      <a:lvl9pPr marL="4876678" algn="l" defTabSz="1219170" rtl="0" eaLnBrk="1" latinLnBrk="0" hangingPunct="1">
                        <a:defRPr sz="2400" kern="1200">
                          <a:solidFill>
                            <a:schemeClr val="tx1"/>
                          </a:solidFill>
                          <a:latin typeface="Arial"/>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Continue</a:t>
                      </a:r>
                    </a:p>
                  </a:txBody>
                  <a:tcPr marL="121881" marR="121881" marT="45774" marB="4577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CF"/>
                    </a:solidFill>
                  </a:tcPr>
                </a:tc>
                <a:extLst>
                  <a:ext uri="{0D108BD9-81ED-4DB2-BD59-A6C34878D82A}">
                    <a16:rowId xmlns:a16="http://schemas.microsoft.com/office/drawing/2014/main" val="10001"/>
                  </a:ext>
                </a:extLst>
              </a:tr>
              <a:tr h="573851">
                <a:tc>
                  <a:txBody>
                    <a:bodyPr/>
                    <a:lstStyle>
                      <a:lvl1pPr marL="0" algn="l" defTabSz="1219170" rtl="0" eaLnBrk="1" latinLnBrk="0" hangingPunct="1">
                        <a:defRPr sz="2400" kern="1200">
                          <a:solidFill>
                            <a:schemeClr val="tx1"/>
                          </a:solidFill>
                          <a:latin typeface="Arial"/>
                        </a:defRPr>
                      </a:lvl1pPr>
                      <a:lvl2pPr marL="609585" algn="l" defTabSz="1219170" rtl="0" eaLnBrk="1" latinLnBrk="0" hangingPunct="1">
                        <a:defRPr sz="2400" kern="1200">
                          <a:solidFill>
                            <a:schemeClr val="tx1"/>
                          </a:solidFill>
                          <a:latin typeface="Arial"/>
                        </a:defRPr>
                      </a:lvl2pPr>
                      <a:lvl3pPr marL="1219170" algn="l" defTabSz="1219170" rtl="0" eaLnBrk="1" latinLnBrk="0" hangingPunct="1">
                        <a:defRPr sz="2400" kern="1200">
                          <a:solidFill>
                            <a:schemeClr val="tx1"/>
                          </a:solidFill>
                          <a:latin typeface="Arial"/>
                        </a:defRPr>
                      </a:lvl3pPr>
                      <a:lvl4pPr marL="1828754" algn="l" defTabSz="1219170" rtl="0" eaLnBrk="1" latinLnBrk="0" hangingPunct="1">
                        <a:defRPr sz="2400" kern="1200">
                          <a:solidFill>
                            <a:schemeClr val="tx1"/>
                          </a:solidFill>
                          <a:latin typeface="Arial"/>
                        </a:defRPr>
                      </a:lvl4pPr>
                      <a:lvl5pPr marL="2438339" algn="l" defTabSz="1219170" rtl="0" eaLnBrk="1" latinLnBrk="0" hangingPunct="1">
                        <a:defRPr sz="2400" kern="1200">
                          <a:solidFill>
                            <a:schemeClr val="tx1"/>
                          </a:solidFill>
                          <a:latin typeface="Arial"/>
                        </a:defRPr>
                      </a:lvl5pPr>
                      <a:lvl6pPr marL="3047924" algn="l" defTabSz="1219170" rtl="0" eaLnBrk="1" latinLnBrk="0" hangingPunct="1">
                        <a:defRPr sz="2400" kern="1200">
                          <a:solidFill>
                            <a:schemeClr val="tx1"/>
                          </a:solidFill>
                          <a:latin typeface="Arial"/>
                        </a:defRPr>
                      </a:lvl6pPr>
                      <a:lvl7pPr marL="3657509" algn="l" defTabSz="1219170" rtl="0" eaLnBrk="1" latinLnBrk="0" hangingPunct="1">
                        <a:defRPr sz="2400" kern="1200">
                          <a:solidFill>
                            <a:schemeClr val="tx1"/>
                          </a:solidFill>
                          <a:latin typeface="Arial"/>
                        </a:defRPr>
                      </a:lvl7pPr>
                      <a:lvl8pPr marL="4267093" algn="l" defTabSz="1219170" rtl="0" eaLnBrk="1" latinLnBrk="0" hangingPunct="1">
                        <a:defRPr sz="2400" kern="1200">
                          <a:solidFill>
                            <a:schemeClr val="tx1"/>
                          </a:solidFill>
                          <a:latin typeface="Arial"/>
                        </a:defRPr>
                      </a:lvl8pPr>
                      <a:lvl9pPr marL="4876678" algn="l" defTabSz="1219170" rtl="0" eaLnBrk="1" latinLnBrk="0" hangingPunct="1">
                        <a:defRPr sz="2400" kern="1200">
                          <a:solidFill>
                            <a:schemeClr val="tx1"/>
                          </a:solidFill>
                          <a:latin typeface="Arial"/>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Hold until improves to grade 1, resume at 1.9 mg/kg (or current dose)</a:t>
                      </a:r>
                    </a:p>
                  </a:txBody>
                  <a:tcPr marL="121881" marR="121881" marT="45774" marB="4577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lumMod val="95000"/>
                      </a:srgbClr>
                    </a:solidFill>
                  </a:tcPr>
                </a:tc>
                <a:extLst>
                  <a:ext uri="{0D108BD9-81ED-4DB2-BD59-A6C34878D82A}">
                    <a16:rowId xmlns:a16="http://schemas.microsoft.com/office/drawing/2014/main" val="10002"/>
                  </a:ext>
                </a:extLst>
              </a:tr>
              <a:tr h="573851">
                <a:tc>
                  <a:txBody>
                    <a:bodyPr/>
                    <a:lstStyle>
                      <a:lvl1pPr marL="0" algn="l" defTabSz="1219170" rtl="0" eaLnBrk="1" latinLnBrk="0" hangingPunct="1">
                        <a:defRPr sz="2400" kern="1200">
                          <a:solidFill>
                            <a:schemeClr val="tx1"/>
                          </a:solidFill>
                          <a:latin typeface="Arial"/>
                        </a:defRPr>
                      </a:lvl1pPr>
                      <a:lvl2pPr marL="609585" algn="l" defTabSz="1219170" rtl="0" eaLnBrk="1" latinLnBrk="0" hangingPunct="1">
                        <a:defRPr sz="2400" kern="1200">
                          <a:solidFill>
                            <a:schemeClr val="tx1"/>
                          </a:solidFill>
                          <a:latin typeface="Arial"/>
                        </a:defRPr>
                      </a:lvl2pPr>
                      <a:lvl3pPr marL="1219170" algn="l" defTabSz="1219170" rtl="0" eaLnBrk="1" latinLnBrk="0" hangingPunct="1">
                        <a:defRPr sz="2400" kern="1200">
                          <a:solidFill>
                            <a:schemeClr val="tx1"/>
                          </a:solidFill>
                          <a:latin typeface="Arial"/>
                        </a:defRPr>
                      </a:lvl3pPr>
                      <a:lvl4pPr marL="1828754" algn="l" defTabSz="1219170" rtl="0" eaLnBrk="1" latinLnBrk="0" hangingPunct="1">
                        <a:defRPr sz="2400" kern="1200">
                          <a:solidFill>
                            <a:schemeClr val="tx1"/>
                          </a:solidFill>
                          <a:latin typeface="Arial"/>
                        </a:defRPr>
                      </a:lvl4pPr>
                      <a:lvl5pPr marL="2438339" algn="l" defTabSz="1219170" rtl="0" eaLnBrk="1" latinLnBrk="0" hangingPunct="1">
                        <a:defRPr sz="2400" kern="1200">
                          <a:solidFill>
                            <a:schemeClr val="tx1"/>
                          </a:solidFill>
                          <a:latin typeface="Arial"/>
                        </a:defRPr>
                      </a:lvl5pPr>
                      <a:lvl6pPr marL="3047924" algn="l" defTabSz="1219170" rtl="0" eaLnBrk="1" latinLnBrk="0" hangingPunct="1">
                        <a:defRPr sz="2400" kern="1200">
                          <a:solidFill>
                            <a:schemeClr val="tx1"/>
                          </a:solidFill>
                          <a:latin typeface="Arial"/>
                        </a:defRPr>
                      </a:lvl6pPr>
                      <a:lvl7pPr marL="3657509" algn="l" defTabSz="1219170" rtl="0" eaLnBrk="1" latinLnBrk="0" hangingPunct="1">
                        <a:defRPr sz="2400" kern="1200">
                          <a:solidFill>
                            <a:schemeClr val="tx1"/>
                          </a:solidFill>
                          <a:latin typeface="Arial"/>
                        </a:defRPr>
                      </a:lvl7pPr>
                      <a:lvl8pPr marL="4267093" algn="l" defTabSz="1219170" rtl="0" eaLnBrk="1" latinLnBrk="0" hangingPunct="1">
                        <a:defRPr sz="2400" kern="1200">
                          <a:solidFill>
                            <a:schemeClr val="tx1"/>
                          </a:solidFill>
                          <a:latin typeface="Arial"/>
                        </a:defRPr>
                      </a:lvl8pPr>
                      <a:lvl9pPr marL="4876678" algn="l" defTabSz="1219170" rtl="0" eaLnBrk="1" latinLnBrk="0" hangingPunct="1">
                        <a:defRPr sz="2400" kern="1200">
                          <a:solidFill>
                            <a:schemeClr val="tx1"/>
                          </a:solidFill>
                          <a:latin typeface="Arial"/>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Hold until improves to grade 1, resume at 1.9 mg/kg</a:t>
                      </a:r>
                    </a:p>
                  </a:txBody>
                  <a:tcPr marL="121881" marR="121881" marT="45774" marB="4577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CF"/>
                    </a:solidFill>
                  </a:tcPr>
                </a:tc>
                <a:extLst>
                  <a:ext uri="{0D108BD9-81ED-4DB2-BD59-A6C34878D82A}">
                    <a16:rowId xmlns:a16="http://schemas.microsoft.com/office/drawing/2014/main" val="10003"/>
                  </a:ext>
                </a:extLst>
              </a:tr>
              <a:tr h="471042">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Consider permanently discontinuing</a:t>
                      </a:r>
                    </a:p>
                  </a:txBody>
                  <a:tcPr marL="121881" marR="121881" marT="45774" marB="4577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3443108099"/>
                  </a:ext>
                </a:extLst>
              </a:tr>
            </a:tbl>
          </a:graphicData>
        </a:graphic>
      </p:graphicFrame>
      <p:grpSp>
        <p:nvGrpSpPr>
          <p:cNvPr id="11" name="Group 10">
            <a:extLst>
              <a:ext uri="{FF2B5EF4-FFF2-40B4-BE49-F238E27FC236}">
                <a16:creationId xmlns:a16="http://schemas.microsoft.com/office/drawing/2014/main" id="{C69BF6EB-EF7F-4CA3-8407-8C4529BEA9E5}"/>
              </a:ext>
            </a:extLst>
          </p:cNvPr>
          <p:cNvGrpSpPr/>
          <p:nvPr/>
        </p:nvGrpSpPr>
        <p:grpSpPr>
          <a:xfrm>
            <a:off x="9392911" y="6207927"/>
            <a:ext cx="2488502" cy="454909"/>
            <a:chOff x="9392911" y="6207927"/>
            <a:chExt cx="2488502" cy="454909"/>
          </a:xfrm>
        </p:grpSpPr>
        <p:pic>
          <p:nvPicPr>
            <p:cNvPr id="12" name="Picture 11" descr="A picture containing text, ax, wheel&#10;&#10;Description automatically generated">
              <a:extLst>
                <a:ext uri="{FF2B5EF4-FFF2-40B4-BE49-F238E27FC236}">
                  <a16:creationId xmlns:a16="http://schemas.microsoft.com/office/drawing/2014/main" id="{5AB57683-A28A-4E79-A666-9FFAF05147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3" name="Rectangle 8">
              <a:extLst>
                <a:ext uri="{FF2B5EF4-FFF2-40B4-BE49-F238E27FC236}">
                  <a16:creationId xmlns:a16="http://schemas.microsoft.com/office/drawing/2014/main" id="{A4BB03F6-0E77-489C-B68C-D1E42EDB1427}"/>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spTree>
    <p:extLst>
      <p:ext uri="{BB962C8B-B14F-4D97-AF65-F5344CB8AC3E}">
        <p14:creationId xmlns:p14="http://schemas.microsoft.com/office/powerpoint/2010/main" val="2084471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313BFB5-64C3-4A49-86DD-4B51D0D69541}"/>
              </a:ext>
            </a:extLst>
          </p:cNvPr>
          <p:cNvSpPr>
            <a:spLocks noGrp="1"/>
          </p:cNvSpPr>
          <p:nvPr>
            <p:ph type="title"/>
          </p:nvPr>
        </p:nvSpPr>
        <p:spPr/>
        <p:txBody>
          <a:bodyPr/>
          <a:lstStyle/>
          <a:p>
            <a:r>
              <a:rPr lang="en-US" dirty="0"/>
              <a:t>Phase II DREAMM-2: Post Hoc Analysis—</a:t>
            </a:r>
            <a:br>
              <a:rPr lang="en-US" dirty="0"/>
            </a:br>
            <a:r>
              <a:rPr lang="en-US" dirty="0"/>
              <a:t>Outcomes With Prolonged Dose Delay</a:t>
            </a:r>
          </a:p>
        </p:txBody>
      </p:sp>
      <p:graphicFrame>
        <p:nvGraphicFramePr>
          <p:cNvPr id="7" name="Table 4">
            <a:extLst>
              <a:ext uri="{FF2B5EF4-FFF2-40B4-BE49-F238E27FC236}">
                <a16:creationId xmlns:a16="http://schemas.microsoft.com/office/drawing/2014/main" id="{F1D3836B-2900-4C27-B740-CE6AE6EF7E3C}"/>
              </a:ext>
            </a:extLst>
          </p:cNvPr>
          <p:cNvGraphicFramePr>
            <a:graphicFrameLocks/>
          </p:cNvGraphicFramePr>
          <p:nvPr>
            <p:extLst>
              <p:ext uri="{D42A27DB-BD31-4B8C-83A1-F6EECF244321}">
                <p14:modId xmlns:p14="http://schemas.microsoft.com/office/powerpoint/2010/main" val="1118709738"/>
              </p:ext>
            </p:extLst>
          </p:nvPr>
        </p:nvGraphicFramePr>
        <p:xfrm>
          <a:off x="720725" y="1604963"/>
          <a:ext cx="10755313" cy="2377440"/>
        </p:xfrm>
        <a:graphic>
          <a:graphicData uri="http://schemas.openxmlformats.org/drawingml/2006/table">
            <a:tbl>
              <a:tblPr firstRow="1" bandRow="1"/>
              <a:tblGrid>
                <a:gridCol w="7990060">
                  <a:extLst>
                    <a:ext uri="{9D8B030D-6E8A-4147-A177-3AD203B41FA5}">
                      <a16:colId xmlns:a16="http://schemas.microsoft.com/office/drawing/2014/main" val="3379951483"/>
                    </a:ext>
                  </a:extLst>
                </a:gridCol>
                <a:gridCol w="2765253">
                  <a:extLst>
                    <a:ext uri="{9D8B030D-6E8A-4147-A177-3AD203B41FA5}">
                      <a16:colId xmlns:a16="http://schemas.microsoft.com/office/drawing/2014/main" val="617497361"/>
                    </a:ext>
                  </a:extLst>
                </a:gridCol>
              </a:tblGrid>
              <a:tr h="206963">
                <a:tc>
                  <a:txBody>
                    <a:bodyPr/>
                    <a:lstStyle>
                      <a:lvl1pPr marL="0" algn="l" defTabSz="1219170" rtl="0" eaLnBrk="1" latinLnBrk="0" hangingPunct="1">
                        <a:defRPr sz="2400" b="1" kern="1200">
                          <a:solidFill>
                            <a:schemeClr val="lt1"/>
                          </a:solidFill>
                          <a:latin typeface="Arial"/>
                        </a:defRPr>
                      </a:lvl1pPr>
                      <a:lvl2pPr marL="609585" algn="l" defTabSz="1219170" rtl="0" eaLnBrk="1" latinLnBrk="0" hangingPunct="1">
                        <a:defRPr sz="2400" b="1" kern="1200">
                          <a:solidFill>
                            <a:schemeClr val="lt1"/>
                          </a:solidFill>
                          <a:latin typeface="Arial"/>
                        </a:defRPr>
                      </a:lvl2pPr>
                      <a:lvl3pPr marL="1219170" algn="l" defTabSz="1219170" rtl="0" eaLnBrk="1" latinLnBrk="0" hangingPunct="1">
                        <a:defRPr sz="2400" b="1" kern="1200">
                          <a:solidFill>
                            <a:schemeClr val="lt1"/>
                          </a:solidFill>
                          <a:latin typeface="Arial"/>
                        </a:defRPr>
                      </a:lvl3pPr>
                      <a:lvl4pPr marL="1828754" algn="l" defTabSz="1219170" rtl="0" eaLnBrk="1" latinLnBrk="0" hangingPunct="1">
                        <a:defRPr sz="2400" b="1" kern="1200">
                          <a:solidFill>
                            <a:schemeClr val="lt1"/>
                          </a:solidFill>
                          <a:latin typeface="Arial"/>
                        </a:defRPr>
                      </a:lvl4pPr>
                      <a:lvl5pPr marL="2438339" algn="l" defTabSz="1219170" rtl="0" eaLnBrk="1" latinLnBrk="0" hangingPunct="1">
                        <a:defRPr sz="2400" b="1" kern="1200">
                          <a:solidFill>
                            <a:schemeClr val="lt1"/>
                          </a:solidFill>
                          <a:latin typeface="Arial"/>
                        </a:defRPr>
                      </a:lvl5pPr>
                      <a:lvl6pPr marL="3047924" algn="l" defTabSz="1219170" rtl="0" eaLnBrk="1" latinLnBrk="0" hangingPunct="1">
                        <a:defRPr sz="2400" b="1" kern="1200">
                          <a:solidFill>
                            <a:schemeClr val="lt1"/>
                          </a:solidFill>
                          <a:latin typeface="Arial"/>
                        </a:defRPr>
                      </a:lvl6pPr>
                      <a:lvl7pPr marL="3657509" algn="l" defTabSz="1219170" rtl="0" eaLnBrk="1" latinLnBrk="0" hangingPunct="1">
                        <a:defRPr sz="2400" b="1" kern="1200">
                          <a:solidFill>
                            <a:schemeClr val="lt1"/>
                          </a:solidFill>
                          <a:latin typeface="Arial"/>
                        </a:defRPr>
                      </a:lvl7pPr>
                      <a:lvl8pPr marL="4267093" algn="l" defTabSz="1219170" rtl="0" eaLnBrk="1" latinLnBrk="0" hangingPunct="1">
                        <a:defRPr sz="2400" b="1" kern="1200">
                          <a:solidFill>
                            <a:schemeClr val="lt1"/>
                          </a:solidFill>
                          <a:latin typeface="Arial"/>
                        </a:defRPr>
                      </a:lvl8pPr>
                      <a:lvl9pPr marL="4876678" algn="l" defTabSz="1219170" rtl="0" eaLnBrk="1" latinLnBrk="0" hangingPunct="1">
                        <a:defRPr sz="2400" b="1" kern="1200">
                          <a:solidFill>
                            <a:schemeClr val="lt1"/>
                          </a:solidFill>
                          <a:latin typeface="Arial"/>
                        </a:defRPr>
                      </a:lvl9pPr>
                    </a:lstStyle>
                    <a:p>
                      <a:endParaRPr lang="en-US" sz="2000" b="1" dirty="0">
                        <a:latin typeface="Calibri" panose="020F0502020204030204" pitchFamily="34" charset="0"/>
                        <a:cs typeface="Calibri" panose="020F05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3"/>
                    </a:solidFill>
                  </a:tcPr>
                </a:tc>
                <a:tc>
                  <a:txBody>
                    <a:bodyPr/>
                    <a:lstStyle>
                      <a:lvl1pPr marL="0" algn="l" defTabSz="1219170" rtl="0" eaLnBrk="1" latinLnBrk="0" hangingPunct="1">
                        <a:defRPr sz="2400" b="1" kern="1200">
                          <a:solidFill>
                            <a:schemeClr val="lt1"/>
                          </a:solidFill>
                          <a:latin typeface="Arial"/>
                        </a:defRPr>
                      </a:lvl1pPr>
                      <a:lvl2pPr marL="609585" algn="l" defTabSz="1219170" rtl="0" eaLnBrk="1" latinLnBrk="0" hangingPunct="1">
                        <a:defRPr sz="2400" b="1" kern="1200">
                          <a:solidFill>
                            <a:schemeClr val="lt1"/>
                          </a:solidFill>
                          <a:latin typeface="Arial"/>
                        </a:defRPr>
                      </a:lvl2pPr>
                      <a:lvl3pPr marL="1219170" algn="l" defTabSz="1219170" rtl="0" eaLnBrk="1" latinLnBrk="0" hangingPunct="1">
                        <a:defRPr sz="2400" b="1" kern="1200">
                          <a:solidFill>
                            <a:schemeClr val="lt1"/>
                          </a:solidFill>
                          <a:latin typeface="Arial"/>
                        </a:defRPr>
                      </a:lvl3pPr>
                      <a:lvl4pPr marL="1828754" algn="l" defTabSz="1219170" rtl="0" eaLnBrk="1" latinLnBrk="0" hangingPunct="1">
                        <a:defRPr sz="2400" b="1" kern="1200">
                          <a:solidFill>
                            <a:schemeClr val="lt1"/>
                          </a:solidFill>
                          <a:latin typeface="Arial"/>
                        </a:defRPr>
                      </a:lvl4pPr>
                      <a:lvl5pPr marL="2438339" algn="l" defTabSz="1219170" rtl="0" eaLnBrk="1" latinLnBrk="0" hangingPunct="1">
                        <a:defRPr sz="2400" b="1" kern="1200">
                          <a:solidFill>
                            <a:schemeClr val="lt1"/>
                          </a:solidFill>
                          <a:latin typeface="Arial"/>
                        </a:defRPr>
                      </a:lvl5pPr>
                      <a:lvl6pPr marL="3047924" algn="l" defTabSz="1219170" rtl="0" eaLnBrk="1" latinLnBrk="0" hangingPunct="1">
                        <a:defRPr sz="2400" b="1" kern="1200">
                          <a:solidFill>
                            <a:schemeClr val="lt1"/>
                          </a:solidFill>
                          <a:latin typeface="Arial"/>
                        </a:defRPr>
                      </a:lvl6pPr>
                      <a:lvl7pPr marL="3657509" algn="l" defTabSz="1219170" rtl="0" eaLnBrk="1" latinLnBrk="0" hangingPunct="1">
                        <a:defRPr sz="2400" b="1" kern="1200">
                          <a:solidFill>
                            <a:schemeClr val="lt1"/>
                          </a:solidFill>
                          <a:latin typeface="Arial"/>
                        </a:defRPr>
                      </a:lvl7pPr>
                      <a:lvl8pPr marL="4267093" algn="l" defTabSz="1219170" rtl="0" eaLnBrk="1" latinLnBrk="0" hangingPunct="1">
                        <a:defRPr sz="2400" b="1" kern="1200">
                          <a:solidFill>
                            <a:schemeClr val="lt1"/>
                          </a:solidFill>
                          <a:latin typeface="Arial"/>
                        </a:defRPr>
                      </a:lvl8pPr>
                      <a:lvl9pPr marL="4876678" algn="l" defTabSz="1219170" rtl="0" eaLnBrk="1" latinLnBrk="0" hangingPunct="1">
                        <a:defRPr sz="2400" b="1" kern="1200">
                          <a:solidFill>
                            <a:schemeClr val="lt1"/>
                          </a:solidFill>
                          <a:latin typeface="Arial"/>
                        </a:defRPr>
                      </a:lvl9pPr>
                    </a:lstStyle>
                    <a:p>
                      <a:pPr algn="ctr"/>
                      <a:r>
                        <a:rPr lang="en-US" sz="2000" b="1" dirty="0">
                          <a:latin typeface="Calibri" panose="020F0502020204030204" pitchFamily="34" charset="0"/>
                          <a:cs typeface="Calibri" panose="020F0502020204030204" pitchFamily="34" charset="0"/>
                        </a:rPr>
                        <a:t>2.5 mg/kg (n = 16)</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978188676"/>
                  </a:ext>
                </a:extLst>
              </a:tr>
              <a:tr h="206963">
                <a:tc>
                  <a:txBody>
                    <a:bodyPr/>
                    <a:lstStyle>
                      <a:lvl1pPr marL="0" algn="l" defTabSz="1219170" rtl="0" eaLnBrk="1" latinLnBrk="0" hangingPunct="1">
                        <a:defRPr sz="2400" kern="1200">
                          <a:solidFill>
                            <a:schemeClr val="dk1"/>
                          </a:solidFill>
                          <a:latin typeface="Arial"/>
                        </a:defRPr>
                      </a:lvl1pPr>
                      <a:lvl2pPr marL="609585" algn="l" defTabSz="1219170" rtl="0" eaLnBrk="1" latinLnBrk="0" hangingPunct="1">
                        <a:defRPr sz="2400" kern="1200">
                          <a:solidFill>
                            <a:schemeClr val="dk1"/>
                          </a:solidFill>
                          <a:latin typeface="Arial"/>
                        </a:defRPr>
                      </a:lvl2pPr>
                      <a:lvl3pPr marL="1219170" algn="l" defTabSz="1219170" rtl="0" eaLnBrk="1" latinLnBrk="0" hangingPunct="1">
                        <a:defRPr sz="2400" kern="1200">
                          <a:solidFill>
                            <a:schemeClr val="dk1"/>
                          </a:solidFill>
                          <a:latin typeface="Arial"/>
                        </a:defRPr>
                      </a:lvl3pPr>
                      <a:lvl4pPr marL="1828754" algn="l" defTabSz="1219170" rtl="0" eaLnBrk="1" latinLnBrk="0" hangingPunct="1">
                        <a:defRPr sz="2400" kern="1200">
                          <a:solidFill>
                            <a:schemeClr val="dk1"/>
                          </a:solidFill>
                          <a:latin typeface="Arial"/>
                        </a:defRPr>
                      </a:lvl4pPr>
                      <a:lvl5pPr marL="2438339" algn="l" defTabSz="1219170" rtl="0" eaLnBrk="1" latinLnBrk="0" hangingPunct="1">
                        <a:defRPr sz="2400" kern="1200">
                          <a:solidFill>
                            <a:schemeClr val="dk1"/>
                          </a:solidFill>
                          <a:latin typeface="Arial"/>
                        </a:defRPr>
                      </a:lvl5pPr>
                      <a:lvl6pPr marL="3047924" algn="l" defTabSz="1219170" rtl="0" eaLnBrk="1" latinLnBrk="0" hangingPunct="1">
                        <a:defRPr sz="2400" kern="1200">
                          <a:solidFill>
                            <a:schemeClr val="dk1"/>
                          </a:solidFill>
                          <a:latin typeface="Arial"/>
                        </a:defRPr>
                      </a:lvl6pPr>
                      <a:lvl7pPr marL="3657509" algn="l" defTabSz="1219170" rtl="0" eaLnBrk="1" latinLnBrk="0" hangingPunct="1">
                        <a:defRPr sz="2400" kern="1200">
                          <a:solidFill>
                            <a:schemeClr val="dk1"/>
                          </a:solidFill>
                          <a:latin typeface="Arial"/>
                        </a:defRPr>
                      </a:lvl7pPr>
                      <a:lvl8pPr marL="4267093" algn="l" defTabSz="1219170" rtl="0" eaLnBrk="1" latinLnBrk="0" hangingPunct="1">
                        <a:defRPr sz="2400" kern="1200">
                          <a:solidFill>
                            <a:schemeClr val="dk1"/>
                          </a:solidFill>
                          <a:latin typeface="Arial"/>
                        </a:defRPr>
                      </a:lvl8pPr>
                      <a:lvl9pPr marL="4876678" algn="l" defTabSz="1219170" rtl="0" eaLnBrk="1" latinLnBrk="0" hangingPunct="1">
                        <a:defRPr sz="2400" kern="1200">
                          <a:solidFill>
                            <a:schemeClr val="dk1"/>
                          </a:solidFill>
                          <a:latin typeface="Arial"/>
                        </a:defRPr>
                      </a:lvl9pPr>
                    </a:lstStyle>
                    <a:p>
                      <a:r>
                        <a:rPr lang="en-US" sz="2000" b="0" dirty="0">
                          <a:solidFill>
                            <a:sysClr val="windowText" lastClr="000000"/>
                          </a:solidFill>
                          <a:latin typeface="Calibri" panose="020F0502020204030204" pitchFamily="34" charset="0"/>
                          <a:cs typeface="Calibri" panose="020F0502020204030204" pitchFamily="34" charset="0"/>
                        </a:rPr>
                        <a:t>Maintained clinical benefit, n (%)</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DCDCF"/>
                    </a:solidFill>
                  </a:tcPr>
                </a:tc>
                <a:tc>
                  <a:txBody>
                    <a:bodyPr/>
                    <a:lstStyle>
                      <a:lvl1pPr marL="0" algn="l" defTabSz="1219170" rtl="0" eaLnBrk="1" latinLnBrk="0" hangingPunct="1">
                        <a:defRPr sz="2400" kern="1200">
                          <a:solidFill>
                            <a:schemeClr val="dk1"/>
                          </a:solidFill>
                          <a:latin typeface="Arial"/>
                        </a:defRPr>
                      </a:lvl1pPr>
                      <a:lvl2pPr marL="609585" algn="l" defTabSz="1219170" rtl="0" eaLnBrk="1" latinLnBrk="0" hangingPunct="1">
                        <a:defRPr sz="2400" kern="1200">
                          <a:solidFill>
                            <a:schemeClr val="dk1"/>
                          </a:solidFill>
                          <a:latin typeface="Arial"/>
                        </a:defRPr>
                      </a:lvl2pPr>
                      <a:lvl3pPr marL="1219170" algn="l" defTabSz="1219170" rtl="0" eaLnBrk="1" latinLnBrk="0" hangingPunct="1">
                        <a:defRPr sz="2400" kern="1200">
                          <a:solidFill>
                            <a:schemeClr val="dk1"/>
                          </a:solidFill>
                          <a:latin typeface="Arial"/>
                        </a:defRPr>
                      </a:lvl3pPr>
                      <a:lvl4pPr marL="1828754" algn="l" defTabSz="1219170" rtl="0" eaLnBrk="1" latinLnBrk="0" hangingPunct="1">
                        <a:defRPr sz="2400" kern="1200">
                          <a:solidFill>
                            <a:schemeClr val="dk1"/>
                          </a:solidFill>
                          <a:latin typeface="Arial"/>
                        </a:defRPr>
                      </a:lvl4pPr>
                      <a:lvl5pPr marL="2438339" algn="l" defTabSz="1219170" rtl="0" eaLnBrk="1" latinLnBrk="0" hangingPunct="1">
                        <a:defRPr sz="2400" kern="1200">
                          <a:solidFill>
                            <a:schemeClr val="dk1"/>
                          </a:solidFill>
                          <a:latin typeface="Arial"/>
                        </a:defRPr>
                      </a:lvl5pPr>
                      <a:lvl6pPr marL="3047924" algn="l" defTabSz="1219170" rtl="0" eaLnBrk="1" latinLnBrk="0" hangingPunct="1">
                        <a:defRPr sz="2400" kern="1200">
                          <a:solidFill>
                            <a:schemeClr val="dk1"/>
                          </a:solidFill>
                          <a:latin typeface="Arial"/>
                        </a:defRPr>
                      </a:lvl6pPr>
                      <a:lvl7pPr marL="3657509" algn="l" defTabSz="1219170" rtl="0" eaLnBrk="1" latinLnBrk="0" hangingPunct="1">
                        <a:defRPr sz="2400" kern="1200">
                          <a:solidFill>
                            <a:schemeClr val="dk1"/>
                          </a:solidFill>
                          <a:latin typeface="Arial"/>
                        </a:defRPr>
                      </a:lvl7pPr>
                      <a:lvl8pPr marL="4267093" algn="l" defTabSz="1219170" rtl="0" eaLnBrk="1" latinLnBrk="0" hangingPunct="1">
                        <a:defRPr sz="2400" kern="1200">
                          <a:solidFill>
                            <a:schemeClr val="dk1"/>
                          </a:solidFill>
                          <a:latin typeface="Arial"/>
                        </a:defRPr>
                      </a:lvl8pPr>
                      <a:lvl9pPr marL="4876678" algn="l" defTabSz="1219170" rtl="0" eaLnBrk="1" latinLnBrk="0" hangingPunct="1">
                        <a:defRPr sz="2400" kern="1200">
                          <a:solidFill>
                            <a:schemeClr val="dk1"/>
                          </a:solidFill>
                          <a:latin typeface="Arial"/>
                        </a:defRPr>
                      </a:lvl9pPr>
                    </a:lstStyle>
                    <a:p>
                      <a:pPr algn="ctr"/>
                      <a:r>
                        <a:rPr lang="en-US" sz="2000" b="0" dirty="0">
                          <a:solidFill>
                            <a:sysClr val="windowText" lastClr="000000"/>
                          </a:solidFill>
                          <a:latin typeface="Calibri" panose="020F0502020204030204" pitchFamily="34" charset="0"/>
                          <a:cs typeface="Calibri" panose="020F0502020204030204" pitchFamily="34" charset="0"/>
                        </a:rPr>
                        <a:t>14 (88)</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DCDCF"/>
                    </a:solidFill>
                  </a:tcPr>
                </a:tc>
                <a:extLst>
                  <a:ext uri="{0D108BD9-81ED-4DB2-BD59-A6C34878D82A}">
                    <a16:rowId xmlns:a16="http://schemas.microsoft.com/office/drawing/2014/main" val="3996371416"/>
                  </a:ext>
                </a:extLst>
              </a:tr>
              <a:tr h="206963">
                <a:tc>
                  <a:txBody>
                    <a:bodyPr/>
                    <a:lstStyle>
                      <a:lvl1pPr marL="0" algn="l" defTabSz="1219170" rtl="0" eaLnBrk="1" latinLnBrk="0" hangingPunct="1">
                        <a:defRPr sz="2400" kern="1200">
                          <a:solidFill>
                            <a:schemeClr val="dk1"/>
                          </a:solidFill>
                          <a:latin typeface="Arial"/>
                        </a:defRPr>
                      </a:lvl1pPr>
                      <a:lvl2pPr marL="609585" algn="l" defTabSz="1219170" rtl="0" eaLnBrk="1" latinLnBrk="0" hangingPunct="1">
                        <a:defRPr sz="2400" kern="1200">
                          <a:solidFill>
                            <a:schemeClr val="dk1"/>
                          </a:solidFill>
                          <a:latin typeface="Arial"/>
                        </a:defRPr>
                      </a:lvl2pPr>
                      <a:lvl3pPr marL="1219170" algn="l" defTabSz="1219170" rtl="0" eaLnBrk="1" latinLnBrk="0" hangingPunct="1">
                        <a:defRPr sz="2400" kern="1200">
                          <a:solidFill>
                            <a:schemeClr val="dk1"/>
                          </a:solidFill>
                          <a:latin typeface="Arial"/>
                        </a:defRPr>
                      </a:lvl3pPr>
                      <a:lvl4pPr marL="1828754" algn="l" defTabSz="1219170" rtl="0" eaLnBrk="1" latinLnBrk="0" hangingPunct="1">
                        <a:defRPr sz="2400" kern="1200">
                          <a:solidFill>
                            <a:schemeClr val="dk1"/>
                          </a:solidFill>
                          <a:latin typeface="Arial"/>
                        </a:defRPr>
                      </a:lvl4pPr>
                      <a:lvl5pPr marL="2438339" algn="l" defTabSz="1219170" rtl="0" eaLnBrk="1" latinLnBrk="0" hangingPunct="1">
                        <a:defRPr sz="2400" kern="1200">
                          <a:solidFill>
                            <a:schemeClr val="dk1"/>
                          </a:solidFill>
                          <a:latin typeface="Arial"/>
                        </a:defRPr>
                      </a:lvl5pPr>
                      <a:lvl6pPr marL="3047924" algn="l" defTabSz="1219170" rtl="0" eaLnBrk="1" latinLnBrk="0" hangingPunct="1">
                        <a:defRPr sz="2400" kern="1200">
                          <a:solidFill>
                            <a:schemeClr val="dk1"/>
                          </a:solidFill>
                          <a:latin typeface="Arial"/>
                        </a:defRPr>
                      </a:lvl6pPr>
                      <a:lvl7pPr marL="3657509" algn="l" defTabSz="1219170" rtl="0" eaLnBrk="1" latinLnBrk="0" hangingPunct="1">
                        <a:defRPr sz="2400" kern="1200">
                          <a:solidFill>
                            <a:schemeClr val="dk1"/>
                          </a:solidFill>
                          <a:latin typeface="Arial"/>
                        </a:defRPr>
                      </a:lvl7pPr>
                      <a:lvl8pPr marL="4267093" algn="l" defTabSz="1219170" rtl="0" eaLnBrk="1" latinLnBrk="0" hangingPunct="1">
                        <a:defRPr sz="2400" kern="1200">
                          <a:solidFill>
                            <a:schemeClr val="dk1"/>
                          </a:solidFill>
                          <a:latin typeface="Arial"/>
                        </a:defRPr>
                      </a:lvl8pPr>
                      <a:lvl9pPr marL="4876678" algn="l" defTabSz="1219170" rtl="0" eaLnBrk="1" latinLnBrk="0" hangingPunct="1">
                        <a:defRPr sz="2400" kern="1200">
                          <a:solidFill>
                            <a:schemeClr val="dk1"/>
                          </a:solidFill>
                          <a:latin typeface="Arial"/>
                        </a:defRPr>
                      </a:lvl9pPr>
                    </a:lstStyle>
                    <a:p>
                      <a:pPr marL="377190" indent="-285750">
                        <a:buFont typeface="Wingdings" panose="05000000000000000000" pitchFamily="2" charset="2"/>
                        <a:buChar char="§"/>
                      </a:pPr>
                      <a:r>
                        <a:rPr lang="en-US" sz="2000" b="0" dirty="0">
                          <a:solidFill>
                            <a:sysClr val="windowText" lastClr="000000"/>
                          </a:solidFill>
                          <a:latin typeface="Calibri" panose="020F0502020204030204" pitchFamily="34" charset="0"/>
                          <a:cs typeface="Calibri" panose="020F0502020204030204" pitchFamily="34" charset="0"/>
                        </a:rPr>
                        <a:t>Deepened response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lumMod val="95000"/>
                      </a:srgbClr>
                    </a:solidFill>
                  </a:tcPr>
                </a:tc>
                <a:tc>
                  <a:txBody>
                    <a:bodyPr/>
                    <a:lstStyle>
                      <a:lvl1pPr marL="0" algn="l" defTabSz="1219170" rtl="0" eaLnBrk="1" latinLnBrk="0" hangingPunct="1">
                        <a:defRPr sz="2400" kern="1200">
                          <a:solidFill>
                            <a:schemeClr val="dk1"/>
                          </a:solidFill>
                          <a:latin typeface="Arial"/>
                        </a:defRPr>
                      </a:lvl1pPr>
                      <a:lvl2pPr marL="609585" algn="l" defTabSz="1219170" rtl="0" eaLnBrk="1" latinLnBrk="0" hangingPunct="1">
                        <a:defRPr sz="2400" kern="1200">
                          <a:solidFill>
                            <a:schemeClr val="dk1"/>
                          </a:solidFill>
                          <a:latin typeface="Arial"/>
                        </a:defRPr>
                      </a:lvl2pPr>
                      <a:lvl3pPr marL="1219170" algn="l" defTabSz="1219170" rtl="0" eaLnBrk="1" latinLnBrk="0" hangingPunct="1">
                        <a:defRPr sz="2400" kern="1200">
                          <a:solidFill>
                            <a:schemeClr val="dk1"/>
                          </a:solidFill>
                          <a:latin typeface="Arial"/>
                        </a:defRPr>
                      </a:lvl3pPr>
                      <a:lvl4pPr marL="1828754" algn="l" defTabSz="1219170" rtl="0" eaLnBrk="1" latinLnBrk="0" hangingPunct="1">
                        <a:defRPr sz="2400" kern="1200">
                          <a:solidFill>
                            <a:schemeClr val="dk1"/>
                          </a:solidFill>
                          <a:latin typeface="Arial"/>
                        </a:defRPr>
                      </a:lvl4pPr>
                      <a:lvl5pPr marL="2438339" algn="l" defTabSz="1219170" rtl="0" eaLnBrk="1" latinLnBrk="0" hangingPunct="1">
                        <a:defRPr sz="2400" kern="1200">
                          <a:solidFill>
                            <a:schemeClr val="dk1"/>
                          </a:solidFill>
                          <a:latin typeface="Arial"/>
                        </a:defRPr>
                      </a:lvl5pPr>
                      <a:lvl6pPr marL="3047924" algn="l" defTabSz="1219170" rtl="0" eaLnBrk="1" latinLnBrk="0" hangingPunct="1">
                        <a:defRPr sz="2400" kern="1200">
                          <a:solidFill>
                            <a:schemeClr val="dk1"/>
                          </a:solidFill>
                          <a:latin typeface="Arial"/>
                        </a:defRPr>
                      </a:lvl6pPr>
                      <a:lvl7pPr marL="3657509" algn="l" defTabSz="1219170" rtl="0" eaLnBrk="1" latinLnBrk="0" hangingPunct="1">
                        <a:defRPr sz="2400" kern="1200">
                          <a:solidFill>
                            <a:schemeClr val="dk1"/>
                          </a:solidFill>
                          <a:latin typeface="Arial"/>
                        </a:defRPr>
                      </a:lvl7pPr>
                      <a:lvl8pPr marL="4267093" algn="l" defTabSz="1219170" rtl="0" eaLnBrk="1" latinLnBrk="0" hangingPunct="1">
                        <a:defRPr sz="2400" kern="1200">
                          <a:solidFill>
                            <a:schemeClr val="dk1"/>
                          </a:solidFill>
                          <a:latin typeface="Arial"/>
                        </a:defRPr>
                      </a:lvl8pPr>
                      <a:lvl9pPr marL="4876678" algn="l" defTabSz="1219170" rtl="0" eaLnBrk="1" latinLnBrk="0" hangingPunct="1">
                        <a:defRPr sz="2400" kern="1200">
                          <a:solidFill>
                            <a:schemeClr val="dk1"/>
                          </a:solidFill>
                          <a:latin typeface="Arial"/>
                        </a:defRPr>
                      </a:lvl9pPr>
                    </a:lstStyle>
                    <a:p>
                      <a:pPr algn="ctr"/>
                      <a:r>
                        <a:rPr lang="en-US" sz="2000" b="0" dirty="0">
                          <a:solidFill>
                            <a:sysClr val="windowText" lastClr="000000"/>
                          </a:solidFill>
                          <a:latin typeface="Calibri" panose="020F0502020204030204" pitchFamily="34" charset="0"/>
                          <a:cs typeface="Calibri" panose="020F0502020204030204" pitchFamily="34" charset="0"/>
                        </a:rPr>
                        <a:t>6 (38)</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453870468"/>
                  </a:ext>
                </a:extLst>
              </a:tr>
              <a:tr h="206963">
                <a:tc>
                  <a:txBody>
                    <a:bodyPr/>
                    <a:lstStyle>
                      <a:lvl1pPr marL="0" algn="l" defTabSz="1219170" rtl="0" eaLnBrk="1" latinLnBrk="0" hangingPunct="1">
                        <a:defRPr sz="2400" kern="1200">
                          <a:solidFill>
                            <a:schemeClr val="dk1"/>
                          </a:solidFill>
                          <a:latin typeface="Arial"/>
                        </a:defRPr>
                      </a:lvl1pPr>
                      <a:lvl2pPr marL="609585" algn="l" defTabSz="1219170" rtl="0" eaLnBrk="1" latinLnBrk="0" hangingPunct="1">
                        <a:defRPr sz="2400" kern="1200">
                          <a:solidFill>
                            <a:schemeClr val="dk1"/>
                          </a:solidFill>
                          <a:latin typeface="Arial"/>
                        </a:defRPr>
                      </a:lvl2pPr>
                      <a:lvl3pPr marL="1219170" algn="l" defTabSz="1219170" rtl="0" eaLnBrk="1" latinLnBrk="0" hangingPunct="1">
                        <a:defRPr sz="2400" kern="1200">
                          <a:solidFill>
                            <a:schemeClr val="dk1"/>
                          </a:solidFill>
                          <a:latin typeface="Arial"/>
                        </a:defRPr>
                      </a:lvl3pPr>
                      <a:lvl4pPr marL="1828754" algn="l" defTabSz="1219170" rtl="0" eaLnBrk="1" latinLnBrk="0" hangingPunct="1">
                        <a:defRPr sz="2400" kern="1200">
                          <a:solidFill>
                            <a:schemeClr val="dk1"/>
                          </a:solidFill>
                          <a:latin typeface="Arial"/>
                        </a:defRPr>
                      </a:lvl4pPr>
                      <a:lvl5pPr marL="2438339" algn="l" defTabSz="1219170" rtl="0" eaLnBrk="1" latinLnBrk="0" hangingPunct="1">
                        <a:defRPr sz="2400" kern="1200">
                          <a:solidFill>
                            <a:schemeClr val="dk1"/>
                          </a:solidFill>
                          <a:latin typeface="Arial"/>
                        </a:defRPr>
                      </a:lvl5pPr>
                      <a:lvl6pPr marL="3047924" algn="l" defTabSz="1219170" rtl="0" eaLnBrk="1" latinLnBrk="0" hangingPunct="1">
                        <a:defRPr sz="2400" kern="1200">
                          <a:solidFill>
                            <a:schemeClr val="dk1"/>
                          </a:solidFill>
                          <a:latin typeface="Arial"/>
                        </a:defRPr>
                      </a:lvl6pPr>
                      <a:lvl7pPr marL="3657509" algn="l" defTabSz="1219170" rtl="0" eaLnBrk="1" latinLnBrk="0" hangingPunct="1">
                        <a:defRPr sz="2400" kern="1200">
                          <a:solidFill>
                            <a:schemeClr val="dk1"/>
                          </a:solidFill>
                          <a:latin typeface="Arial"/>
                        </a:defRPr>
                      </a:lvl7pPr>
                      <a:lvl8pPr marL="4267093" algn="l" defTabSz="1219170" rtl="0" eaLnBrk="1" latinLnBrk="0" hangingPunct="1">
                        <a:defRPr sz="2400" kern="1200">
                          <a:solidFill>
                            <a:schemeClr val="dk1"/>
                          </a:solidFill>
                          <a:latin typeface="Arial"/>
                        </a:defRPr>
                      </a:lvl8pPr>
                      <a:lvl9pPr marL="4876678" algn="l" defTabSz="1219170" rtl="0" eaLnBrk="1" latinLnBrk="0" hangingPunct="1">
                        <a:defRPr sz="2400" kern="1200">
                          <a:solidFill>
                            <a:schemeClr val="dk1"/>
                          </a:solidFill>
                          <a:latin typeface="Arial"/>
                        </a:defRPr>
                      </a:lvl9pPr>
                    </a:lstStyle>
                    <a:p>
                      <a:pPr marL="377190" indent="-285750">
                        <a:buFont typeface="Wingdings" panose="05000000000000000000" pitchFamily="2" charset="2"/>
                        <a:buChar char="§"/>
                      </a:pPr>
                      <a:r>
                        <a:rPr lang="en-US" sz="2000" b="0" dirty="0">
                          <a:solidFill>
                            <a:sysClr val="windowText" lastClr="000000"/>
                          </a:solidFill>
                          <a:latin typeface="Calibri" panose="020F0502020204030204" pitchFamily="34" charset="0"/>
                          <a:cs typeface="Calibri" panose="020F0502020204030204" pitchFamily="34" charset="0"/>
                        </a:rPr>
                        <a:t>Maintained same response category</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DCDCF"/>
                    </a:solidFill>
                  </a:tcPr>
                </a:tc>
                <a:tc>
                  <a:txBody>
                    <a:bodyPr/>
                    <a:lstStyle>
                      <a:lvl1pPr marL="0" algn="l" defTabSz="1219170" rtl="0" eaLnBrk="1" latinLnBrk="0" hangingPunct="1">
                        <a:defRPr sz="2400" kern="1200">
                          <a:solidFill>
                            <a:schemeClr val="dk1"/>
                          </a:solidFill>
                          <a:latin typeface="Arial"/>
                        </a:defRPr>
                      </a:lvl1pPr>
                      <a:lvl2pPr marL="609585" algn="l" defTabSz="1219170" rtl="0" eaLnBrk="1" latinLnBrk="0" hangingPunct="1">
                        <a:defRPr sz="2400" kern="1200">
                          <a:solidFill>
                            <a:schemeClr val="dk1"/>
                          </a:solidFill>
                          <a:latin typeface="Arial"/>
                        </a:defRPr>
                      </a:lvl2pPr>
                      <a:lvl3pPr marL="1219170" algn="l" defTabSz="1219170" rtl="0" eaLnBrk="1" latinLnBrk="0" hangingPunct="1">
                        <a:defRPr sz="2400" kern="1200">
                          <a:solidFill>
                            <a:schemeClr val="dk1"/>
                          </a:solidFill>
                          <a:latin typeface="Arial"/>
                        </a:defRPr>
                      </a:lvl3pPr>
                      <a:lvl4pPr marL="1828754" algn="l" defTabSz="1219170" rtl="0" eaLnBrk="1" latinLnBrk="0" hangingPunct="1">
                        <a:defRPr sz="2400" kern="1200">
                          <a:solidFill>
                            <a:schemeClr val="dk1"/>
                          </a:solidFill>
                          <a:latin typeface="Arial"/>
                        </a:defRPr>
                      </a:lvl4pPr>
                      <a:lvl5pPr marL="2438339" algn="l" defTabSz="1219170" rtl="0" eaLnBrk="1" latinLnBrk="0" hangingPunct="1">
                        <a:defRPr sz="2400" kern="1200">
                          <a:solidFill>
                            <a:schemeClr val="dk1"/>
                          </a:solidFill>
                          <a:latin typeface="Arial"/>
                        </a:defRPr>
                      </a:lvl5pPr>
                      <a:lvl6pPr marL="3047924" algn="l" defTabSz="1219170" rtl="0" eaLnBrk="1" latinLnBrk="0" hangingPunct="1">
                        <a:defRPr sz="2400" kern="1200">
                          <a:solidFill>
                            <a:schemeClr val="dk1"/>
                          </a:solidFill>
                          <a:latin typeface="Arial"/>
                        </a:defRPr>
                      </a:lvl6pPr>
                      <a:lvl7pPr marL="3657509" algn="l" defTabSz="1219170" rtl="0" eaLnBrk="1" latinLnBrk="0" hangingPunct="1">
                        <a:defRPr sz="2400" kern="1200">
                          <a:solidFill>
                            <a:schemeClr val="dk1"/>
                          </a:solidFill>
                          <a:latin typeface="Arial"/>
                        </a:defRPr>
                      </a:lvl7pPr>
                      <a:lvl8pPr marL="4267093" algn="l" defTabSz="1219170" rtl="0" eaLnBrk="1" latinLnBrk="0" hangingPunct="1">
                        <a:defRPr sz="2400" kern="1200">
                          <a:solidFill>
                            <a:schemeClr val="dk1"/>
                          </a:solidFill>
                          <a:latin typeface="Arial"/>
                        </a:defRPr>
                      </a:lvl8pPr>
                      <a:lvl9pPr marL="4876678" algn="l" defTabSz="1219170" rtl="0" eaLnBrk="1" latinLnBrk="0" hangingPunct="1">
                        <a:defRPr sz="2400" kern="1200">
                          <a:solidFill>
                            <a:schemeClr val="dk1"/>
                          </a:solidFill>
                          <a:latin typeface="Arial"/>
                        </a:defRPr>
                      </a:lvl9pPr>
                    </a:lstStyle>
                    <a:p>
                      <a:pPr algn="ctr"/>
                      <a:r>
                        <a:rPr lang="en-US" sz="2000" b="0" dirty="0">
                          <a:solidFill>
                            <a:sysClr val="windowText" lastClr="000000"/>
                          </a:solidFill>
                          <a:latin typeface="Calibri" panose="020F0502020204030204" pitchFamily="34" charset="0"/>
                          <a:cs typeface="Calibri" panose="020F0502020204030204" pitchFamily="34" charset="0"/>
                        </a:rPr>
                        <a:t>6 (38)</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DCDCF"/>
                    </a:solidFill>
                  </a:tcPr>
                </a:tc>
                <a:extLst>
                  <a:ext uri="{0D108BD9-81ED-4DB2-BD59-A6C34878D82A}">
                    <a16:rowId xmlns:a16="http://schemas.microsoft.com/office/drawing/2014/main" val="1160422772"/>
                  </a:ext>
                </a:extLst>
              </a:tr>
              <a:tr h="206963">
                <a:tc>
                  <a:txBody>
                    <a:bodyPr/>
                    <a:lstStyle>
                      <a:lvl1pPr marL="0" algn="l" defTabSz="1219170" rtl="0" eaLnBrk="1" latinLnBrk="0" hangingPunct="1">
                        <a:defRPr sz="2400" kern="1200">
                          <a:solidFill>
                            <a:schemeClr val="dk1"/>
                          </a:solidFill>
                          <a:latin typeface="Arial"/>
                        </a:defRPr>
                      </a:lvl1pPr>
                      <a:lvl2pPr marL="609585" algn="l" defTabSz="1219170" rtl="0" eaLnBrk="1" latinLnBrk="0" hangingPunct="1">
                        <a:defRPr sz="2400" kern="1200">
                          <a:solidFill>
                            <a:schemeClr val="dk1"/>
                          </a:solidFill>
                          <a:latin typeface="Arial"/>
                        </a:defRPr>
                      </a:lvl2pPr>
                      <a:lvl3pPr marL="1219170" algn="l" defTabSz="1219170" rtl="0" eaLnBrk="1" latinLnBrk="0" hangingPunct="1">
                        <a:defRPr sz="2400" kern="1200">
                          <a:solidFill>
                            <a:schemeClr val="dk1"/>
                          </a:solidFill>
                          <a:latin typeface="Arial"/>
                        </a:defRPr>
                      </a:lvl3pPr>
                      <a:lvl4pPr marL="1828754" algn="l" defTabSz="1219170" rtl="0" eaLnBrk="1" latinLnBrk="0" hangingPunct="1">
                        <a:defRPr sz="2400" kern="1200">
                          <a:solidFill>
                            <a:schemeClr val="dk1"/>
                          </a:solidFill>
                          <a:latin typeface="Arial"/>
                        </a:defRPr>
                      </a:lvl4pPr>
                      <a:lvl5pPr marL="2438339" algn="l" defTabSz="1219170" rtl="0" eaLnBrk="1" latinLnBrk="0" hangingPunct="1">
                        <a:defRPr sz="2400" kern="1200">
                          <a:solidFill>
                            <a:schemeClr val="dk1"/>
                          </a:solidFill>
                          <a:latin typeface="Arial"/>
                        </a:defRPr>
                      </a:lvl5pPr>
                      <a:lvl6pPr marL="3047924" algn="l" defTabSz="1219170" rtl="0" eaLnBrk="1" latinLnBrk="0" hangingPunct="1">
                        <a:defRPr sz="2400" kern="1200">
                          <a:solidFill>
                            <a:schemeClr val="dk1"/>
                          </a:solidFill>
                          <a:latin typeface="Arial"/>
                        </a:defRPr>
                      </a:lvl6pPr>
                      <a:lvl7pPr marL="3657509" algn="l" defTabSz="1219170" rtl="0" eaLnBrk="1" latinLnBrk="0" hangingPunct="1">
                        <a:defRPr sz="2400" kern="1200">
                          <a:solidFill>
                            <a:schemeClr val="dk1"/>
                          </a:solidFill>
                          <a:latin typeface="Arial"/>
                        </a:defRPr>
                      </a:lvl7pPr>
                      <a:lvl8pPr marL="4267093" algn="l" defTabSz="1219170" rtl="0" eaLnBrk="1" latinLnBrk="0" hangingPunct="1">
                        <a:defRPr sz="2400" kern="1200">
                          <a:solidFill>
                            <a:schemeClr val="dk1"/>
                          </a:solidFill>
                          <a:latin typeface="Arial"/>
                        </a:defRPr>
                      </a:lvl8pPr>
                      <a:lvl9pPr marL="4876678" algn="l" defTabSz="1219170" rtl="0" eaLnBrk="1" latinLnBrk="0" hangingPunct="1">
                        <a:defRPr sz="2400" kern="1200">
                          <a:solidFill>
                            <a:schemeClr val="dk1"/>
                          </a:solidFill>
                          <a:latin typeface="Arial"/>
                        </a:defRPr>
                      </a:lvl9pPr>
                    </a:lstStyle>
                    <a:p>
                      <a:pPr marL="377190" indent="-285750">
                        <a:buFont typeface="Wingdings" panose="05000000000000000000" pitchFamily="2" charset="2"/>
                        <a:buChar char="§"/>
                      </a:pPr>
                      <a:r>
                        <a:rPr lang="en-US" sz="2000" b="0" dirty="0">
                          <a:solidFill>
                            <a:sysClr val="windowText" lastClr="000000"/>
                          </a:solidFill>
                          <a:latin typeface="Calibri" panose="020F0502020204030204" pitchFamily="34" charset="0"/>
                          <a:cs typeface="Calibri" panose="020F0502020204030204" pitchFamily="34" charset="0"/>
                        </a:rPr>
                        <a:t>Did not meet progression criteria*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lumMod val="95000"/>
                      </a:srgbClr>
                    </a:solidFill>
                  </a:tcPr>
                </a:tc>
                <a:tc>
                  <a:txBody>
                    <a:bodyPr/>
                    <a:lstStyle>
                      <a:lvl1pPr marL="0" algn="l" defTabSz="1219170" rtl="0" eaLnBrk="1" latinLnBrk="0" hangingPunct="1">
                        <a:defRPr sz="2400" kern="1200">
                          <a:solidFill>
                            <a:schemeClr val="dk1"/>
                          </a:solidFill>
                          <a:latin typeface="Arial"/>
                        </a:defRPr>
                      </a:lvl1pPr>
                      <a:lvl2pPr marL="609585" algn="l" defTabSz="1219170" rtl="0" eaLnBrk="1" latinLnBrk="0" hangingPunct="1">
                        <a:defRPr sz="2400" kern="1200">
                          <a:solidFill>
                            <a:schemeClr val="dk1"/>
                          </a:solidFill>
                          <a:latin typeface="Arial"/>
                        </a:defRPr>
                      </a:lvl2pPr>
                      <a:lvl3pPr marL="1219170" algn="l" defTabSz="1219170" rtl="0" eaLnBrk="1" latinLnBrk="0" hangingPunct="1">
                        <a:defRPr sz="2400" kern="1200">
                          <a:solidFill>
                            <a:schemeClr val="dk1"/>
                          </a:solidFill>
                          <a:latin typeface="Arial"/>
                        </a:defRPr>
                      </a:lvl3pPr>
                      <a:lvl4pPr marL="1828754" algn="l" defTabSz="1219170" rtl="0" eaLnBrk="1" latinLnBrk="0" hangingPunct="1">
                        <a:defRPr sz="2400" kern="1200">
                          <a:solidFill>
                            <a:schemeClr val="dk1"/>
                          </a:solidFill>
                          <a:latin typeface="Arial"/>
                        </a:defRPr>
                      </a:lvl4pPr>
                      <a:lvl5pPr marL="2438339" algn="l" defTabSz="1219170" rtl="0" eaLnBrk="1" latinLnBrk="0" hangingPunct="1">
                        <a:defRPr sz="2400" kern="1200">
                          <a:solidFill>
                            <a:schemeClr val="dk1"/>
                          </a:solidFill>
                          <a:latin typeface="Arial"/>
                        </a:defRPr>
                      </a:lvl5pPr>
                      <a:lvl6pPr marL="3047924" algn="l" defTabSz="1219170" rtl="0" eaLnBrk="1" latinLnBrk="0" hangingPunct="1">
                        <a:defRPr sz="2400" kern="1200">
                          <a:solidFill>
                            <a:schemeClr val="dk1"/>
                          </a:solidFill>
                          <a:latin typeface="Arial"/>
                        </a:defRPr>
                      </a:lvl6pPr>
                      <a:lvl7pPr marL="3657509" algn="l" defTabSz="1219170" rtl="0" eaLnBrk="1" latinLnBrk="0" hangingPunct="1">
                        <a:defRPr sz="2400" kern="1200">
                          <a:solidFill>
                            <a:schemeClr val="dk1"/>
                          </a:solidFill>
                          <a:latin typeface="Arial"/>
                        </a:defRPr>
                      </a:lvl7pPr>
                      <a:lvl8pPr marL="4267093" algn="l" defTabSz="1219170" rtl="0" eaLnBrk="1" latinLnBrk="0" hangingPunct="1">
                        <a:defRPr sz="2400" kern="1200">
                          <a:solidFill>
                            <a:schemeClr val="dk1"/>
                          </a:solidFill>
                          <a:latin typeface="Arial"/>
                        </a:defRPr>
                      </a:lvl8pPr>
                      <a:lvl9pPr marL="4876678" algn="l" defTabSz="1219170" rtl="0" eaLnBrk="1" latinLnBrk="0" hangingPunct="1">
                        <a:defRPr sz="2400" kern="1200">
                          <a:solidFill>
                            <a:schemeClr val="dk1"/>
                          </a:solidFill>
                          <a:latin typeface="Arial"/>
                        </a:defRPr>
                      </a:lvl9pPr>
                    </a:lstStyle>
                    <a:p>
                      <a:pPr algn="ctr"/>
                      <a:r>
                        <a:rPr lang="en-US" sz="2000" b="0" dirty="0">
                          <a:solidFill>
                            <a:sysClr val="windowText" lastClr="000000"/>
                          </a:solidFill>
                          <a:latin typeface="Calibri" panose="020F0502020204030204" pitchFamily="34" charset="0"/>
                          <a:cs typeface="Calibri" panose="020F0502020204030204" pitchFamily="34" charset="0"/>
                        </a:rPr>
                        <a:t>2 (13)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1739493052"/>
                  </a:ext>
                </a:extLst>
              </a:tr>
              <a:tr h="0">
                <a:tc>
                  <a:txBody>
                    <a:bodyPr/>
                    <a:lstStyle>
                      <a:lvl1pPr marL="0" algn="l" defTabSz="1219170" rtl="0" eaLnBrk="1" latinLnBrk="0" hangingPunct="1">
                        <a:defRPr sz="2400" kern="1200">
                          <a:solidFill>
                            <a:schemeClr val="dk1"/>
                          </a:solidFill>
                          <a:latin typeface="Arial"/>
                        </a:defRPr>
                      </a:lvl1pPr>
                      <a:lvl2pPr marL="609585" algn="l" defTabSz="1219170" rtl="0" eaLnBrk="1" latinLnBrk="0" hangingPunct="1">
                        <a:defRPr sz="2400" kern="1200">
                          <a:solidFill>
                            <a:schemeClr val="dk1"/>
                          </a:solidFill>
                          <a:latin typeface="Arial"/>
                        </a:defRPr>
                      </a:lvl2pPr>
                      <a:lvl3pPr marL="1219170" algn="l" defTabSz="1219170" rtl="0" eaLnBrk="1" latinLnBrk="0" hangingPunct="1">
                        <a:defRPr sz="2400" kern="1200">
                          <a:solidFill>
                            <a:schemeClr val="dk1"/>
                          </a:solidFill>
                          <a:latin typeface="Arial"/>
                        </a:defRPr>
                      </a:lvl3pPr>
                      <a:lvl4pPr marL="1828754" algn="l" defTabSz="1219170" rtl="0" eaLnBrk="1" latinLnBrk="0" hangingPunct="1">
                        <a:defRPr sz="2400" kern="1200">
                          <a:solidFill>
                            <a:schemeClr val="dk1"/>
                          </a:solidFill>
                          <a:latin typeface="Arial"/>
                        </a:defRPr>
                      </a:lvl4pPr>
                      <a:lvl5pPr marL="2438339" algn="l" defTabSz="1219170" rtl="0" eaLnBrk="1" latinLnBrk="0" hangingPunct="1">
                        <a:defRPr sz="2400" kern="1200">
                          <a:solidFill>
                            <a:schemeClr val="dk1"/>
                          </a:solidFill>
                          <a:latin typeface="Arial"/>
                        </a:defRPr>
                      </a:lvl5pPr>
                      <a:lvl6pPr marL="3047924" algn="l" defTabSz="1219170" rtl="0" eaLnBrk="1" latinLnBrk="0" hangingPunct="1">
                        <a:defRPr sz="2400" kern="1200">
                          <a:solidFill>
                            <a:schemeClr val="dk1"/>
                          </a:solidFill>
                          <a:latin typeface="Arial"/>
                        </a:defRPr>
                      </a:lvl6pPr>
                      <a:lvl7pPr marL="3657509" algn="l" defTabSz="1219170" rtl="0" eaLnBrk="1" latinLnBrk="0" hangingPunct="1">
                        <a:defRPr sz="2400" kern="1200">
                          <a:solidFill>
                            <a:schemeClr val="dk1"/>
                          </a:solidFill>
                          <a:latin typeface="Arial"/>
                        </a:defRPr>
                      </a:lvl7pPr>
                      <a:lvl8pPr marL="4267093" algn="l" defTabSz="1219170" rtl="0" eaLnBrk="1" latinLnBrk="0" hangingPunct="1">
                        <a:defRPr sz="2400" kern="1200">
                          <a:solidFill>
                            <a:schemeClr val="dk1"/>
                          </a:solidFill>
                          <a:latin typeface="Arial"/>
                        </a:defRPr>
                      </a:lvl8pPr>
                      <a:lvl9pPr marL="4876678" algn="l" defTabSz="1219170" rtl="0" eaLnBrk="1" latinLnBrk="0" hangingPunct="1">
                        <a:defRPr sz="2400" kern="1200">
                          <a:solidFill>
                            <a:schemeClr val="dk1"/>
                          </a:solidFill>
                          <a:latin typeface="Arial"/>
                        </a:defRPr>
                      </a:lvl9pPr>
                    </a:lstStyle>
                    <a:p>
                      <a:pPr marL="91440" indent="0">
                        <a:buFont typeface="Wingdings" panose="05000000000000000000" pitchFamily="2" charset="2"/>
                        <a:buNone/>
                      </a:pPr>
                      <a:r>
                        <a:rPr lang="en-US" sz="2000" b="0" dirty="0">
                          <a:solidFill>
                            <a:sysClr val="windowText" lastClr="000000"/>
                          </a:solidFill>
                          <a:latin typeface="Calibri" panose="020F0502020204030204" pitchFamily="34" charset="0"/>
                          <a:cs typeface="Calibri" panose="020F0502020204030204" pitchFamily="34" charset="0"/>
                        </a:rPr>
                        <a:t>Developed PD, n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DCDCF"/>
                    </a:solidFill>
                  </a:tcPr>
                </a:tc>
                <a:tc>
                  <a:txBody>
                    <a:bodyPr/>
                    <a:lstStyle>
                      <a:lvl1pPr marL="0" algn="l" defTabSz="1219170" rtl="0" eaLnBrk="1" latinLnBrk="0" hangingPunct="1">
                        <a:defRPr sz="2400" kern="1200">
                          <a:solidFill>
                            <a:schemeClr val="dk1"/>
                          </a:solidFill>
                          <a:latin typeface="Arial"/>
                        </a:defRPr>
                      </a:lvl1pPr>
                      <a:lvl2pPr marL="609585" algn="l" defTabSz="1219170" rtl="0" eaLnBrk="1" latinLnBrk="0" hangingPunct="1">
                        <a:defRPr sz="2400" kern="1200">
                          <a:solidFill>
                            <a:schemeClr val="dk1"/>
                          </a:solidFill>
                          <a:latin typeface="Arial"/>
                        </a:defRPr>
                      </a:lvl2pPr>
                      <a:lvl3pPr marL="1219170" algn="l" defTabSz="1219170" rtl="0" eaLnBrk="1" latinLnBrk="0" hangingPunct="1">
                        <a:defRPr sz="2400" kern="1200">
                          <a:solidFill>
                            <a:schemeClr val="dk1"/>
                          </a:solidFill>
                          <a:latin typeface="Arial"/>
                        </a:defRPr>
                      </a:lvl3pPr>
                      <a:lvl4pPr marL="1828754" algn="l" defTabSz="1219170" rtl="0" eaLnBrk="1" latinLnBrk="0" hangingPunct="1">
                        <a:defRPr sz="2400" kern="1200">
                          <a:solidFill>
                            <a:schemeClr val="dk1"/>
                          </a:solidFill>
                          <a:latin typeface="Arial"/>
                        </a:defRPr>
                      </a:lvl4pPr>
                      <a:lvl5pPr marL="2438339" algn="l" defTabSz="1219170" rtl="0" eaLnBrk="1" latinLnBrk="0" hangingPunct="1">
                        <a:defRPr sz="2400" kern="1200">
                          <a:solidFill>
                            <a:schemeClr val="dk1"/>
                          </a:solidFill>
                          <a:latin typeface="Arial"/>
                        </a:defRPr>
                      </a:lvl5pPr>
                      <a:lvl6pPr marL="3047924" algn="l" defTabSz="1219170" rtl="0" eaLnBrk="1" latinLnBrk="0" hangingPunct="1">
                        <a:defRPr sz="2400" kern="1200">
                          <a:solidFill>
                            <a:schemeClr val="dk1"/>
                          </a:solidFill>
                          <a:latin typeface="Arial"/>
                        </a:defRPr>
                      </a:lvl6pPr>
                      <a:lvl7pPr marL="3657509" algn="l" defTabSz="1219170" rtl="0" eaLnBrk="1" latinLnBrk="0" hangingPunct="1">
                        <a:defRPr sz="2400" kern="1200">
                          <a:solidFill>
                            <a:schemeClr val="dk1"/>
                          </a:solidFill>
                          <a:latin typeface="Arial"/>
                        </a:defRPr>
                      </a:lvl7pPr>
                      <a:lvl8pPr marL="4267093" algn="l" defTabSz="1219170" rtl="0" eaLnBrk="1" latinLnBrk="0" hangingPunct="1">
                        <a:defRPr sz="2400" kern="1200">
                          <a:solidFill>
                            <a:schemeClr val="dk1"/>
                          </a:solidFill>
                          <a:latin typeface="Arial"/>
                        </a:defRPr>
                      </a:lvl8pPr>
                      <a:lvl9pPr marL="4876678" algn="l" defTabSz="1219170" rtl="0" eaLnBrk="1" latinLnBrk="0" hangingPunct="1">
                        <a:defRPr sz="2400" kern="1200">
                          <a:solidFill>
                            <a:schemeClr val="dk1"/>
                          </a:solidFill>
                          <a:latin typeface="Arial"/>
                        </a:defRPr>
                      </a:lvl9pPr>
                    </a:lstStyle>
                    <a:p>
                      <a:pPr algn="ctr"/>
                      <a:r>
                        <a:rPr lang="en-US" sz="2000" b="0" dirty="0">
                          <a:solidFill>
                            <a:sysClr val="windowText" lastClr="000000"/>
                          </a:solidFill>
                          <a:latin typeface="Calibri" panose="020F0502020204030204" pitchFamily="34" charset="0"/>
                          <a:cs typeface="Calibri" panose="020F0502020204030204" pitchFamily="34" charset="0"/>
                        </a:rPr>
                        <a:t>2 (13)</a:t>
                      </a:r>
                      <a:r>
                        <a:rPr lang="en-US" sz="2000" b="0" baseline="30000" dirty="0">
                          <a:solidFill>
                            <a:sysClr val="windowText" lastClr="000000"/>
                          </a:solidFill>
                          <a:latin typeface="Calibri" panose="020F0502020204030204" pitchFamily="34" charset="0"/>
                          <a:cs typeface="Calibri" panose="020F0502020204030204" pitchFamily="34" charset="0"/>
                        </a:rPr>
                        <a: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DCDCF"/>
                    </a:solidFill>
                  </a:tcPr>
                </a:tc>
                <a:extLst>
                  <a:ext uri="{0D108BD9-81ED-4DB2-BD59-A6C34878D82A}">
                    <a16:rowId xmlns:a16="http://schemas.microsoft.com/office/drawing/2014/main" val="203024063"/>
                  </a:ext>
                </a:extLst>
              </a:tr>
            </a:tbl>
          </a:graphicData>
        </a:graphic>
      </p:graphicFrame>
      <p:sp>
        <p:nvSpPr>
          <p:cNvPr id="9" name="TextBox 8">
            <a:extLst>
              <a:ext uri="{FF2B5EF4-FFF2-40B4-BE49-F238E27FC236}">
                <a16:creationId xmlns:a16="http://schemas.microsoft.com/office/drawing/2014/main" id="{7EE07A59-1FEB-4D11-964C-D122EEA4B929}"/>
              </a:ext>
            </a:extLst>
          </p:cNvPr>
          <p:cNvSpPr txBox="1"/>
          <p:nvPr/>
        </p:nvSpPr>
        <p:spPr bwMode="auto">
          <a:xfrm>
            <a:off x="720725" y="4030266"/>
            <a:ext cx="927712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*Patients with elevated paraproteins during treatment delay that did not meet criteria for PD.</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mn-cs"/>
              </a:rPr>
              <a:t>†</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 patient developed PD 6 wk into delay, and 1 patient developed PD 3 wk after delay.</a:t>
            </a:r>
          </a:p>
        </p:txBody>
      </p:sp>
      <p:sp>
        <p:nvSpPr>
          <p:cNvPr id="13" name="Text Box 15">
            <a:extLst>
              <a:ext uri="{FF2B5EF4-FFF2-40B4-BE49-F238E27FC236}">
                <a16:creationId xmlns:a16="http://schemas.microsoft.com/office/drawing/2014/main" id="{34372B3B-43B5-45D6-8D58-68348F4504CB}"/>
              </a:ext>
            </a:extLst>
          </p:cNvPr>
          <p:cNvSpPr txBox="1">
            <a:spLocks noChangeArrowheads="1"/>
          </p:cNvSpPr>
          <p:nvPr/>
        </p:nvSpPr>
        <p:spPr bwMode="auto">
          <a:xfrm>
            <a:off x="412751" y="638891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Lonial. Cancer 2021;127:4198. </a:t>
            </a:r>
          </a:p>
        </p:txBody>
      </p:sp>
      <p:grpSp>
        <p:nvGrpSpPr>
          <p:cNvPr id="14" name="Group 13">
            <a:extLst>
              <a:ext uri="{FF2B5EF4-FFF2-40B4-BE49-F238E27FC236}">
                <a16:creationId xmlns:a16="http://schemas.microsoft.com/office/drawing/2014/main" id="{B0A36D0B-3066-47E8-A3A9-0F82F785B01C}"/>
              </a:ext>
            </a:extLst>
          </p:cNvPr>
          <p:cNvGrpSpPr/>
          <p:nvPr/>
        </p:nvGrpSpPr>
        <p:grpSpPr>
          <a:xfrm>
            <a:off x="9392911" y="6207927"/>
            <a:ext cx="2488502" cy="454909"/>
            <a:chOff x="9392911" y="6207927"/>
            <a:chExt cx="2488502" cy="454909"/>
          </a:xfrm>
        </p:grpSpPr>
        <p:pic>
          <p:nvPicPr>
            <p:cNvPr id="15" name="Picture 14" descr="A picture containing text, ax, wheel&#10;&#10;Description automatically generated">
              <a:extLst>
                <a:ext uri="{FF2B5EF4-FFF2-40B4-BE49-F238E27FC236}">
                  <a16:creationId xmlns:a16="http://schemas.microsoft.com/office/drawing/2014/main" id="{D81C3935-F3E1-4A00-AF56-8C8A623721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6" name="Rectangle 8">
              <a:extLst>
                <a:ext uri="{FF2B5EF4-FFF2-40B4-BE49-F238E27FC236}">
                  <a16:creationId xmlns:a16="http://schemas.microsoft.com/office/drawing/2014/main" id="{116E3A5F-4A6C-463B-9871-C7CA5D10E726}"/>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spTree>
    <p:extLst>
      <p:ext uri="{BB962C8B-B14F-4D97-AF65-F5344CB8AC3E}">
        <p14:creationId xmlns:p14="http://schemas.microsoft.com/office/powerpoint/2010/main" val="1114440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1A796-063F-4768-B30B-FAAA18D402B9}"/>
              </a:ext>
            </a:extLst>
          </p:cNvPr>
          <p:cNvSpPr>
            <a:spLocks noGrp="1"/>
          </p:cNvSpPr>
          <p:nvPr>
            <p:ph type="title"/>
          </p:nvPr>
        </p:nvSpPr>
        <p:spPr/>
        <p:txBody>
          <a:bodyPr/>
          <a:lstStyle/>
          <a:p>
            <a:r>
              <a:rPr lang="en-US" dirty="0"/>
              <a:t>Preliminary Results of Combination Treatment </a:t>
            </a:r>
            <a:br>
              <a:rPr lang="en-US" dirty="0"/>
            </a:br>
            <a:r>
              <a:rPr lang="en-US" dirty="0"/>
              <a:t>With Belantamab Mafodotin</a:t>
            </a:r>
          </a:p>
        </p:txBody>
      </p:sp>
      <p:sp>
        <p:nvSpPr>
          <p:cNvPr id="3" name="Content Placeholder 2">
            <a:extLst>
              <a:ext uri="{FF2B5EF4-FFF2-40B4-BE49-F238E27FC236}">
                <a16:creationId xmlns:a16="http://schemas.microsoft.com/office/drawing/2014/main" id="{39A6471E-71A4-4FC2-B311-F5047B1C9028}"/>
              </a:ext>
            </a:extLst>
          </p:cNvPr>
          <p:cNvSpPr>
            <a:spLocks noGrp="1"/>
          </p:cNvSpPr>
          <p:nvPr>
            <p:ph idx="1"/>
          </p:nvPr>
        </p:nvSpPr>
        <p:spPr>
          <a:xfrm>
            <a:off x="604675" y="1555526"/>
            <a:ext cx="5655173" cy="4608207"/>
          </a:xfrm>
        </p:spPr>
        <p:txBody>
          <a:bodyPr/>
          <a:lstStyle/>
          <a:p>
            <a:r>
              <a:rPr lang="en-US" sz="2400" dirty="0"/>
              <a:t>Phase II DREAMM-6 trial arm B: belantamab mafodotin + bortezomib/dexamethasone</a:t>
            </a:r>
            <a:r>
              <a:rPr lang="en-US" sz="2400" baseline="30000" dirty="0"/>
              <a:t>1</a:t>
            </a:r>
          </a:p>
          <a:p>
            <a:endParaRPr lang="en-US" dirty="0"/>
          </a:p>
          <a:p>
            <a:endParaRPr lang="en-US" dirty="0"/>
          </a:p>
          <a:p>
            <a:endParaRPr lang="en-US" dirty="0"/>
          </a:p>
          <a:p>
            <a:endParaRPr lang="en-US" dirty="0"/>
          </a:p>
          <a:p>
            <a:pPr>
              <a:spcBef>
                <a:spcPts val="3000"/>
              </a:spcBef>
            </a:pPr>
            <a:r>
              <a:rPr lang="en-US" sz="2000" dirty="0"/>
              <a:t>100% of patients experienced keratopathy (MEC) events; 61% (11/18) were grade 3</a:t>
            </a:r>
          </a:p>
        </p:txBody>
      </p:sp>
      <p:sp>
        <p:nvSpPr>
          <p:cNvPr id="4" name="Content Placeholder 3">
            <a:extLst>
              <a:ext uri="{FF2B5EF4-FFF2-40B4-BE49-F238E27FC236}">
                <a16:creationId xmlns:a16="http://schemas.microsoft.com/office/drawing/2014/main" id="{2A76E272-D9BC-4B60-A471-940FC208A29A}"/>
              </a:ext>
            </a:extLst>
          </p:cNvPr>
          <p:cNvSpPr>
            <a:spLocks noGrp="1"/>
          </p:cNvSpPr>
          <p:nvPr>
            <p:ph sz="half" idx="4294967295"/>
          </p:nvPr>
        </p:nvSpPr>
        <p:spPr>
          <a:xfrm>
            <a:off x="6641412" y="1511300"/>
            <a:ext cx="5229225" cy="4678363"/>
          </a:xfrm>
        </p:spPr>
        <p:txBody>
          <a:bodyPr/>
          <a:lstStyle/>
          <a:p>
            <a:r>
              <a:rPr lang="en-US" sz="2400" dirty="0"/>
              <a:t>Phase I ALGONQUIN part 1: belantamab mafodotin + pomalidomide/dexamethasone</a:t>
            </a:r>
            <a:r>
              <a:rPr lang="en-US" sz="2400" baseline="30000" dirty="0"/>
              <a:t>2</a:t>
            </a: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endParaRPr kumimoji="0" 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mn-cs"/>
            </a:endParaRP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endParaRPr lang="en-US" sz="2000" dirty="0">
              <a:solidFill>
                <a:srgbClr val="000000"/>
              </a:solidFill>
            </a:endParaRP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endParaRPr kumimoji="0" 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mn-cs"/>
            </a:endParaRP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endParaRPr lang="en-US" sz="2000" dirty="0">
              <a:solidFill>
                <a:srgbClr val="000000"/>
              </a:solidFill>
            </a:endParaRP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endParaRPr kumimoji="0" 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mn-cs"/>
            </a:endParaRPr>
          </a:p>
          <a:p>
            <a:pPr marL="342900" marR="0" lvl="0" indent="-342900" algn="l" defTabSz="914400" rtl="0" eaLnBrk="1" fontAlgn="base" latinLnBrk="0" hangingPunct="1">
              <a:lnSpc>
                <a:spcPct val="90000"/>
              </a:lnSpc>
              <a:spcBef>
                <a:spcPts val="3000"/>
              </a:spcBef>
              <a:spcAft>
                <a:spcPts val="700"/>
              </a:spcAft>
              <a:buClr>
                <a:srgbClr val="000000"/>
              </a:buClr>
              <a:buSzTx/>
              <a:buFont typeface="Wingdings" panose="05000000000000000000" pitchFamily="2" charset="2"/>
              <a:buChar char="§"/>
              <a:tabLst/>
              <a:defRPr/>
            </a:pPr>
            <a:r>
              <a:rPr kumimoji="0" 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96.4% of patients experienced keratopathy events; 69.6% (39/56) were grade 3</a:t>
            </a:r>
            <a:endParaRPr lang="en-US" dirty="0"/>
          </a:p>
          <a:p>
            <a:endParaRPr lang="en-US" dirty="0"/>
          </a:p>
        </p:txBody>
      </p:sp>
      <p:graphicFrame>
        <p:nvGraphicFramePr>
          <p:cNvPr id="12" name="Chart 11">
            <a:extLst>
              <a:ext uri="{FF2B5EF4-FFF2-40B4-BE49-F238E27FC236}">
                <a16:creationId xmlns:a16="http://schemas.microsoft.com/office/drawing/2014/main" id="{A902D0F6-8DE9-450A-895F-4E02F61560D1}"/>
              </a:ext>
            </a:extLst>
          </p:cNvPr>
          <p:cNvGraphicFramePr/>
          <p:nvPr>
            <p:extLst>
              <p:ext uri="{D42A27DB-BD31-4B8C-83A1-F6EECF244321}">
                <p14:modId xmlns:p14="http://schemas.microsoft.com/office/powerpoint/2010/main" val="1452685487"/>
              </p:ext>
            </p:extLst>
          </p:nvPr>
        </p:nvGraphicFramePr>
        <p:xfrm>
          <a:off x="6197534" y="2591344"/>
          <a:ext cx="5229570" cy="283800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Group 3">
            <a:extLst>
              <a:ext uri="{FF2B5EF4-FFF2-40B4-BE49-F238E27FC236}">
                <a16:creationId xmlns:a16="http://schemas.microsoft.com/office/drawing/2014/main" id="{04B94FAF-F537-4F99-A119-98E8E4128D25}"/>
              </a:ext>
            </a:extLst>
          </p:cNvPr>
          <p:cNvGraphicFramePr>
            <a:graphicFrameLocks/>
          </p:cNvGraphicFramePr>
          <p:nvPr>
            <p:extLst>
              <p:ext uri="{D42A27DB-BD31-4B8C-83A1-F6EECF244321}">
                <p14:modId xmlns:p14="http://schemas.microsoft.com/office/powerpoint/2010/main" val="1055167674"/>
              </p:ext>
            </p:extLst>
          </p:nvPr>
        </p:nvGraphicFramePr>
        <p:xfrm>
          <a:off x="719327" y="2708223"/>
          <a:ext cx="5376673" cy="2286064"/>
        </p:xfrm>
        <a:graphic>
          <a:graphicData uri="http://schemas.openxmlformats.org/drawingml/2006/table">
            <a:tbl>
              <a:tblPr/>
              <a:tblGrid>
                <a:gridCol w="1731940">
                  <a:extLst>
                    <a:ext uri="{9D8B030D-6E8A-4147-A177-3AD203B41FA5}">
                      <a16:colId xmlns:a16="http://schemas.microsoft.com/office/drawing/2014/main" val="20000"/>
                    </a:ext>
                  </a:extLst>
                </a:gridCol>
                <a:gridCol w="1214911">
                  <a:extLst>
                    <a:ext uri="{9D8B030D-6E8A-4147-A177-3AD203B41FA5}">
                      <a16:colId xmlns:a16="http://schemas.microsoft.com/office/drawing/2014/main" val="20001"/>
                    </a:ext>
                  </a:extLst>
                </a:gridCol>
                <a:gridCol w="1352924">
                  <a:extLst>
                    <a:ext uri="{9D8B030D-6E8A-4147-A177-3AD203B41FA5}">
                      <a16:colId xmlns:a16="http://schemas.microsoft.com/office/drawing/2014/main" val="268331795"/>
                    </a:ext>
                  </a:extLst>
                </a:gridCol>
                <a:gridCol w="1076898">
                  <a:extLst>
                    <a:ext uri="{9D8B030D-6E8A-4147-A177-3AD203B41FA5}">
                      <a16:colId xmlns:a16="http://schemas.microsoft.com/office/drawing/2014/main" val="3019015090"/>
                    </a:ext>
                  </a:extLst>
                </a:gridCol>
              </a:tblGrid>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Outcome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All Patients (N = 18)</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Prior Bortezomib </a:t>
                      </a:r>
                      <a:br>
                        <a:rPr kumimoji="0" lang="en-US" sz="1800" b="1" i="0" u="none" strike="noStrike" cap="none" normalizeH="0" baseline="0" dirty="0">
                          <a:ln>
                            <a:noFill/>
                          </a:ln>
                          <a:solidFill>
                            <a:schemeClr val="tx1"/>
                          </a:solidFill>
                          <a:effectLst/>
                          <a:latin typeface="Calibri" panose="020F0502020204030204" pitchFamily="34" charset="0"/>
                        </a:rPr>
                      </a:br>
                      <a:r>
                        <a:rPr kumimoji="0" lang="en-US" sz="1800" b="1" i="0" u="none" strike="noStrike" cap="none" normalizeH="0" baseline="0" dirty="0">
                          <a:ln>
                            <a:noFill/>
                          </a:ln>
                          <a:solidFill>
                            <a:schemeClr val="tx1"/>
                          </a:solidFill>
                          <a:effectLst/>
                          <a:latin typeface="Calibri" panose="020F0502020204030204" pitchFamily="34" charset="0"/>
                        </a:rPr>
                        <a:t>(n = 16)</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Prior Dara </a:t>
                      </a:r>
                      <a:br>
                        <a:rPr kumimoji="0" lang="en-US" sz="1800" b="1" i="0" u="none" strike="noStrike" cap="none" normalizeH="0" baseline="0" dirty="0">
                          <a:ln>
                            <a:noFill/>
                          </a:ln>
                          <a:solidFill>
                            <a:schemeClr val="tx1"/>
                          </a:solidFill>
                          <a:effectLst/>
                          <a:latin typeface="Calibri" panose="020F0502020204030204" pitchFamily="34" charset="0"/>
                        </a:rPr>
                      </a:br>
                      <a:r>
                        <a:rPr kumimoji="0" lang="en-US" sz="1800" b="1" i="0" u="none" strike="noStrike" cap="none" normalizeH="0" baseline="0" dirty="0">
                          <a:ln>
                            <a:noFill/>
                          </a:ln>
                          <a:solidFill>
                            <a:schemeClr val="tx1"/>
                          </a:solidFill>
                          <a:effectLst/>
                          <a:latin typeface="Calibri" panose="020F0502020204030204" pitchFamily="34" charset="0"/>
                        </a:rPr>
                        <a:t>(n = 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1"/>
                  </a:ext>
                </a:extLst>
              </a:tr>
              <a:tr h="11895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ORR, n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14 (78)</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12 (75)</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6 (67)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2"/>
                  </a:ext>
                </a:extLst>
              </a:tr>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kern="1200" cap="none" normalizeH="0" baseline="0" dirty="0">
                          <a:ln>
                            <a:noFill/>
                          </a:ln>
                          <a:solidFill>
                            <a:schemeClr val="bg2">
                              <a:lumMod val="10000"/>
                            </a:schemeClr>
                          </a:solidFill>
                          <a:effectLst/>
                          <a:latin typeface="Calibri" panose="020F0502020204030204" pitchFamily="34" charset="0"/>
                          <a:ea typeface="+mn-ea"/>
                          <a:cs typeface="+mn-cs"/>
                        </a:rPr>
                        <a:t>Clinical </a:t>
                      </a:r>
                      <a:br>
                        <a:rPr kumimoji="0" lang="en-US" sz="1800" b="0" i="0" u="none" strike="noStrike" kern="1200" cap="none" normalizeH="0" baseline="0" dirty="0">
                          <a:ln>
                            <a:noFill/>
                          </a:ln>
                          <a:solidFill>
                            <a:schemeClr val="bg2">
                              <a:lumMod val="10000"/>
                            </a:schemeClr>
                          </a:solidFill>
                          <a:effectLst/>
                          <a:latin typeface="Calibri" panose="020F0502020204030204" pitchFamily="34" charset="0"/>
                          <a:ea typeface="+mn-ea"/>
                          <a:cs typeface="+mn-cs"/>
                        </a:rPr>
                      </a:br>
                      <a:r>
                        <a:rPr kumimoji="0" lang="en-US" sz="1800" b="0" i="0" u="none" strike="noStrike" kern="1200" cap="none" normalizeH="0" baseline="0" dirty="0">
                          <a:ln>
                            <a:noFill/>
                          </a:ln>
                          <a:solidFill>
                            <a:schemeClr val="bg2">
                              <a:lumMod val="10000"/>
                            </a:schemeClr>
                          </a:solidFill>
                          <a:effectLst/>
                          <a:latin typeface="Calibri" panose="020F0502020204030204" pitchFamily="34" charset="0"/>
                          <a:ea typeface="+mn-ea"/>
                          <a:cs typeface="+mn-cs"/>
                        </a:rPr>
                        <a:t>benefit rate,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83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81</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67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3"/>
                  </a:ext>
                </a:extLst>
              </a:tr>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kern="1200" cap="none" normalizeH="0" baseline="0" dirty="0">
                          <a:ln>
                            <a:noFill/>
                          </a:ln>
                          <a:solidFill>
                            <a:schemeClr val="bg2">
                              <a:lumMod val="10000"/>
                            </a:schemeClr>
                          </a:solidFill>
                          <a:effectLst/>
                          <a:latin typeface="Calibri" panose="020F0502020204030204" pitchFamily="34" charset="0"/>
                          <a:ea typeface="+mn-ea"/>
                          <a:cs typeface="+mn-cs"/>
                        </a:rPr>
                        <a:t>≥VGPR, n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12 (67)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10 (63)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4 (44)</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4"/>
                  </a:ext>
                </a:extLst>
              </a:tr>
            </a:tbl>
          </a:graphicData>
        </a:graphic>
      </p:graphicFrame>
      <p:sp>
        <p:nvSpPr>
          <p:cNvPr id="10" name="Text Box 15">
            <a:extLst>
              <a:ext uri="{FF2B5EF4-FFF2-40B4-BE49-F238E27FC236}">
                <a16:creationId xmlns:a16="http://schemas.microsoft.com/office/drawing/2014/main" id="{92B42E72-3EF7-401F-ABA4-0EBB48CE2EA4}"/>
              </a:ext>
            </a:extLst>
          </p:cNvPr>
          <p:cNvSpPr txBox="1">
            <a:spLocks noChangeArrowheads="1"/>
          </p:cNvSpPr>
          <p:nvPr/>
        </p:nvSpPr>
        <p:spPr bwMode="auto">
          <a:xfrm>
            <a:off x="432207" y="6403749"/>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1. Popat. ASH 2020. Abstr 1419. 2. </a:t>
            </a: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Trudel. ASH 2021. Abstr 1653.</a:t>
            </a:r>
          </a:p>
        </p:txBody>
      </p:sp>
      <p:sp>
        <p:nvSpPr>
          <p:cNvPr id="74" name="TextBox 73">
            <a:extLst>
              <a:ext uri="{FF2B5EF4-FFF2-40B4-BE49-F238E27FC236}">
                <a16:creationId xmlns:a16="http://schemas.microsoft.com/office/drawing/2014/main" id="{6B7BB509-EC81-4A0C-B5F2-200B6869539D}"/>
              </a:ext>
            </a:extLst>
          </p:cNvPr>
          <p:cNvSpPr txBox="1"/>
          <p:nvPr/>
        </p:nvSpPr>
        <p:spPr bwMode="auto">
          <a:xfrm>
            <a:off x="6880364" y="2833870"/>
            <a:ext cx="122280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ORR: 81.8%</a:t>
            </a: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75" name="TextBox 74">
            <a:extLst>
              <a:ext uri="{FF2B5EF4-FFF2-40B4-BE49-F238E27FC236}">
                <a16:creationId xmlns:a16="http://schemas.microsoft.com/office/drawing/2014/main" id="{D8E2EA18-3A5C-4A4F-AD34-289B02F36C82}"/>
              </a:ext>
            </a:extLst>
          </p:cNvPr>
          <p:cNvSpPr txBox="1"/>
          <p:nvPr/>
        </p:nvSpPr>
        <p:spPr bwMode="auto">
          <a:xfrm>
            <a:off x="7957926" y="2558980"/>
            <a:ext cx="122280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ORR: 95.0%</a:t>
            </a: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76" name="TextBox 75">
            <a:extLst>
              <a:ext uri="{FF2B5EF4-FFF2-40B4-BE49-F238E27FC236}">
                <a16:creationId xmlns:a16="http://schemas.microsoft.com/office/drawing/2014/main" id="{59DCC1C4-D5CF-4E26-948C-FDA76DC79054}"/>
              </a:ext>
            </a:extLst>
          </p:cNvPr>
          <p:cNvSpPr txBox="1"/>
          <p:nvPr/>
        </p:nvSpPr>
        <p:spPr bwMode="auto">
          <a:xfrm>
            <a:off x="9040084" y="2801674"/>
            <a:ext cx="122280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ORR: 83.3%</a:t>
            </a: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grpSp>
        <p:nvGrpSpPr>
          <p:cNvPr id="95" name="Group 94">
            <a:extLst>
              <a:ext uri="{FF2B5EF4-FFF2-40B4-BE49-F238E27FC236}">
                <a16:creationId xmlns:a16="http://schemas.microsoft.com/office/drawing/2014/main" id="{1DA45423-DA97-4D5C-8F75-0174CB2BE0E8}"/>
              </a:ext>
            </a:extLst>
          </p:cNvPr>
          <p:cNvGrpSpPr/>
          <p:nvPr/>
        </p:nvGrpSpPr>
        <p:grpSpPr>
          <a:xfrm>
            <a:off x="11254969" y="2882085"/>
            <a:ext cx="784881" cy="738665"/>
            <a:chOff x="4990470" y="3608340"/>
            <a:chExt cx="734935" cy="691659"/>
          </a:xfrm>
        </p:grpSpPr>
        <p:grpSp>
          <p:nvGrpSpPr>
            <p:cNvPr id="96" name="Group 95">
              <a:extLst>
                <a:ext uri="{FF2B5EF4-FFF2-40B4-BE49-F238E27FC236}">
                  <a16:creationId xmlns:a16="http://schemas.microsoft.com/office/drawing/2014/main" id="{A20316A1-38CA-45AF-8853-7C9BDBFD2A02}"/>
                </a:ext>
              </a:extLst>
            </p:cNvPr>
            <p:cNvGrpSpPr/>
            <p:nvPr/>
          </p:nvGrpSpPr>
          <p:grpSpPr>
            <a:xfrm>
              <a:off x="4990470" y="3677609"/>
              <a:ext cx="154679" cy="596335"/>
              <a:chOff x="4990470" y="3677609"/>
              <a:chExt cx="154679" cy="596335"/>
            </a:xfrm>
          </p:grpSpPr>
          <p:sp>
            <p:nvSpPr>
              <p:cNvPr id="98" name="Rectangle 97">
                <a:extLst>
                  <a:ext uri="{FF2B5EF4-FFF2-40B4-BE49-F238E27FC236}">
                    <a16:creationId xmlns:a16="http://schemas.microsoft.com/office/drawing/2014/main" id="{07269C25-C6D6-4678-952E-924A6159CB2F}"/>
                  </a:ext>
                </a:extLst>
              </p:cNvPr>
              <p:cNvSpPr/>
              <p:nvPr/>
            </p:nvSpPr>
            <p:spPr bwMode="auto">
              <a:xfrm>
                <a:off x="4990470" y="3677609"/>
                <a:ext cx="154679" cy="154679"/>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99" name="Rectangle 98">
                <a:extLst>
                  <a:ext uri="{FF2B5EF4-FFF2-40B4-BE49-F238E27FC236}">
                    <a16:creationId xmlns:a16="http://schemas.microsoft.com/office/drawing/2014/main" id="{928B6527-BF1C-4F0C-B233-C91A8B8C3DFD}"/>
                  </a:ext>
                </a:extLst>
              </p:cNvPr>
              <p:cNvSpPr/>
              <p:nvPr/>
            </p:nvSpPr>
            <p:spPr bwMode="auto">
              <a:xfrm>
                <a:off x="4990470" y="3898437"/>
                <a:ext cx="154679" cy="154679"/>
              </a:xfrm>
              <a:prstGeom prst="rect">
                <a:avLst/>
              </a:prstGeom>
              <a:solidFill>
                <a:schemeClr val="accent3">
                  <a:lumMod val="60000"/>
                  <a:lumOff val="40000"/>
                </a:schemeClr>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00" name="Rectangle 99">
                <a:extLst>
                  <a:ext uri="{FF2B5EF4-FFF2-40B4-BE49-F238E27FC236}">
                    <a16:creationId xmlns:a16="http://schemas.microsoft.com/office/drawing/2014/main" id="{AFE8341F-B553-4913-A879-7FA53DB9E3AA}"/>
                  </a:ext>
                </a:extLst>
              </p:cNvPr>
              <p:cNvSpPr/>
              <p:nvPr/>
            </p:nvSpPr>
            <p:spPr bwMode="auto">
              <a:xfrm>
                <a:off x="4990470" y="4119265"/>
                <a:ext cx="154679" cy="154679"/>
              </a:xfrm>
              <a:prstGeom prst="rect">
                <a:avLst/>
              </a:prstGeom>
              <a:solidFill>
                <a:schemeClr val="accent3">
                  <a:lumMod val="20000"/>
                  <a:lumOff val="80000"/>
                </a:schemeClr>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sp>
          <p:nvSpPr>
            <p:cNvPr id="97" name="TextBox 96">
              <a:extLst>
                <a:ext uri="{FF2B5EF4-FFF2-40B4-BE49-F238E27FC236}">
                  <a16:creationId xmlns:a16="http://schemas.microsoft.com/office/drawing/2014/main" id="{217B57EA-282A-41A1-9DF4-4833D3245664}"/>
                </a:ext>
              </a:extLst>
            </p:cNvPr>
            <p:cNvSpPr txBox="1"/>
            <p:nvPr/>
          </p:nvSpPr>
          <p:spPr bwMode="auto">
            <a:xfrm>
              <a:off x="5104780" y="3608340"/>
              <a:ext cx="620625" cy="691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CR</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VGPR</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PR</a:t>
              </a:r>
            </a:p>
          </p:txBody>
        </p:sp>
      </p:grpSp>
      <p:sp>
        <p:nvSpPr>
          <p:cNvPr id="66" name="TextBox 65">
            <a:extLst>
              <a:ext uri="{FF2B5EF4-FFF2-40B4-BE49-F238E27FC236}">
                <a16:creationId xmlns:a16="http://schemas.microsoft.com/office/drawing/2014/main" id="{FDF50EB9-12AB-4158-89C5-537EEE2FF83A}"/>
              </a:ext>
            </a:extLst>
          </p:cNvPr>
          <p:cNvSpPr txBox="1"/>
          <p:nvPr/>
        </p:nvSpPr>
        <p:spPr bwMode="auto">
          <a:xfrm>
            <a:off x="10129457" y="2637293"/>
            <a:ext cx="122280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ORR: 90.9%</a:t>
            </a: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grpSp>
        <p:nvGrpSpPr>
          <p:cNvPr id="21" name="Group 20">
            <a:extLst>
              <a:ext uri="{FF2B5EF4-FFF2-40B4-BE49-F238E27FC236}">
                <a16:creationId xmlns:a16="http://schemas.microsoft.com/office/drawing/2014/main" id="{3373466C-4048-4D7E-9BBA-91524FAD4067}"/>
              </a:ext>
            </a:extLst>
          </p:cNvPr>
          <p:cNvGrpSpPr/>
          <p:nvPr/>
        </p:nvGrpSpPr>
        <p:grpSpPr>
          <a:xfrm>
            <a:off x="9392911" y="6207927"/>
            <a:ext cx="2488502" cy="454909"/>
            <a:chOff x="9392911" y="6207927"/>
            <a:chExt cx="2488502" cy="454909"/>
          </a:xfrm>
        </p:grpSpPr>
        <p:pic>
          <p:nvPicPr>
            <p:cNvPr id="22" name="Picture 21" descr="A picture containing text, ax, wheel&#10;&#10;Description automatically generated">
              <a:extLst>
                <a:ext uri="{FF2B5EF4-FFF2-40B4-BE49-F238E27FC236}">
                  <a16:creationId xmlns:a16="http://schemas.microsoft.com/office/drawing/2014/main" id="{28DFE8EE-37A7-4C5A-9F9D-AE144A4FED9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23" name="Rectangle 8">
              <a:extLst>
                <a:ext uri="{FF2B5EF4-FFF2-40B4-BE49-F238E27FC236}">
                  <a16:creationId xmlns:a16="http://schemas.microsoft.com/office/drawing/2014/main" id="{B8E843C0-493A-4629-8B17-6D2262C09E49}"/>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hlinkClick r:id="rId5"/>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spTree>
    <p:extLst>
      <p:ext uri="{BB962C8B-B14F-4D97-AF65-F5344CB8AC3E}">
        <p14:creationId xmlns:p14="http://schemas.microsoft.com/office/powerpoint/2010/main" val="11860021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Speech Bubble: Rectangle with Corners Rounded 183">
            <a:extLst>
              <a:ext uri="{FF2B5EF4-FFF2-40B4-BE49-F238E27FC236}">
                <a16:creationId xmlns:a16="http://schemas.microsoft.com/office/drawing/2014/main" id="{63FBBEE7-10D1-4FCA-BEC9-2823DD461E3C}"/>
              </a:ext>
            </a:extLst>
          </p:cNvPr>
          <p:cNvSpPr/>
          <p:nvPr/>
        </p:nvSpPr>
        <p:spPr bwMode="auto">
          <a:xfrm>
            <a:off x="7531665" y="2016033"/>
            <a:ext cx="1344650" cy="498987"/>
          </a:xfrm>
          <a:prstGeom prst="wedgeRoundRectCallout">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85" name="Speech Bubble: Rectangle with Corners Rounded 184">
            <a:extLst>
              <a:ext uri="{FF2B5EF4-FFF2-40B4-BE49-F238E27FC236}">
                <a16:creationId xmlns:a16="http://schemas.microsoft.com/office/drawing/2014/main" id="{BA6ED18A-0E5C-485A-B6E4-4FF25C884916}"/>
              </a:ext>
            </a:extLst>
          </p:cNvPr>
          <p:cNvSpPr/>
          <p:nvPr/>
        </p:nvSpPr>
        <p:spPr bwMode="auto">
          <a:xfrm>
            <a:off x="9771802" y="2405080"/>
            <a:ext cx="1344650" cy="498987"/>
          </a:xfrm>
          <a:prstGeom prst="wedgeRoundRectCallout">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86" name="Speech Bubble: Rectangle with Corners Rounded 185">
            <a:extLst>
              <a:ext uri="{FF2B5EF4-FFF2-40B4-BE49-F238E27FC236}">
                <a16:creationId xmlns:a16="http://schemas.microsoft.com/office/drawing/2014/main" id="{6006EFB8-34BD-42B0-8134-098F8FD20A2D}"/>
              </a:ext>
            </a:extLst>
          </p:cNvPr>
          <p:cNvSpPr/>
          <p:nvPr/>
        </p:nvSpPr>
        <p:spPr bwMode="auto">
          <a:xfrm rot="10800000">
            <a:off x="7163262" y="4336254"/>
            <a:ext cx="1904538" cy="498987"/>
          </a:xfrm>
          <a:prstGeom prst="wedgeRoundRectCallout">
            <a:avLst>
              <a:gd name="adj1" fmla="val -20566"/>
              <a:gd name="adj2" fmla="val 67590"/>
              <a:gd name="adj3" fmla="val 16667"/>
            </a:avLst>
          </a:prstGeom>
          <a:solidFill>
            <a:schemeClr val="accent4"/>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56" name="Speech Bubble: Rectangle with Corners Rounded 55">
            <a:extLst>
              <a:ext uri="{FF2B5EF4-FFF2-40B4-BE49-F238E27FC236}">
                <a16:creationId xmlns:a16="http://schemas.microsoft.com/office/drawing/2014/main" id="{FEBBF4FD-AE66-4BDC-8355-BA2A846BFE9E}"/>
              </a:ext>
            </a:extLst>
          </p:cNvPr>
          <p:cNvSpPr/>
          <p:nvPr/>
        </p:nvSpPr>
        <p:spPr bwMode="auto">
          <a:xfrm>
            <a:off x="1335671" y="1952113"/>
            <a:ext cx="1344650" cy="498987"/>
          </a:xfrm>
          <a:prstGeom prst="wedgeRoundRectCallout">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57" name="Speech Bubble: Rectangle with Corners Rounded 56">
            <a:extLst>
              <a:ext uri="{FF2B5EF4-FFF2-40B4-BE49-F238E27FC236}">
                <a16:creationId xmlns:a16="http://schemas.microsoft.com/office/drawing/2014/main" id="{BD7FC111-BCFA-4CF5-AD3A-8E410816C480}"/>
              </a:ext>
            </a:extLst>
          </p:cNvPr>
          <p:cNvSpPr/>
          <p:nvPr/>
        </p:nvSpPr>
        <p:spPr bwMode="auto">
          <a:xfrm>
            <a:off x="2866074" y="2201606"/>
            <a:ext cx="1344650" cy="498987"/>
          </a:xfrm>
          <a:prstGeom prst="wedgeRoundRectCallout">
            <a:avLst/>
          </a:prstGeom>
          <a:solidFill>
            <a:schemeClr val="accent6"/>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58" name="Speech Bubble: Rectangle with Corners Rounded 57">
            <a:extLst>
              <a:ext uri="{FF2B5EF4-FFF2-40B4-BE49-F238E27FC236}">
                <a16:creationId xmlns:a16="http://schemas.microsoft.com/office/drawing/2014/main" id="{FAE0E58D-657C-416E-82CE-8751E9D9429D}"/>
              </a:ext>
            </a:extLst>
          </p:cNvPr>
          <p:cNvSpPr/>
          <p:nvPr/>
        </p:nvSpPr>
        <p:spPr bwMode="auto">
          <a:xfrm>
            <a:off x="4369490" y="2603065"/>
            <a:ext cx="1344650" cy="498987"/>
          </a:xfrm>
          <a:prstGeom prst="wedgeRoundRectCallout">
            <a:avLst/>
          </a:prstGeom>
          <a:solidFill>
            <a:schemeClr val="accent4"/>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59" name="Speech Bubble: Rectangle with Corners Rounded 58">
            <a:extLst>
              <a:ext uri="{FF2B5EF4-FFF2-40B4-BE49-F238E27FC236}">
                <a16:creationId xmlns:a16="http://schemas.microsoft.com/office/drawing/2014/main" id="{A1E1E853-ABC3-4C0F-AA83-D2946BF7B357}"/>
              </a:ext>
            </a:extLst>
          </p:cNvPr>
          <p:cNvSpPr/>
          <p:nvPr/>
        </p:nvSpPr>
        <p:spPr bwMode="auto">
          <a:xfrm rot="10800000">
            <a:off x="3604809" y="4367183"/>
            <a:ext cx="1344650" cy="498987"/>
          </a:xfrm>
          <a:prstGeom prst="wedgeRoundRectCallout">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0" name="Title 1">
            <a:extLst>
              <a:ext uri="{FF2B5EF4-FFF2-40B4-BE49-F238E27FC236}">
                <a16:creationId xmlns:a16="http://schemas.microsoft.com/office/drawing/2014/main" id="{4EF8239A-075E-48EF-8596-D8F0116842A9}"/>
              </a:ext>
            </a:extLst>
          </p:cNvPr>
          <p:cNvSpPr>
            <a:spLocks noGrp="1"/>
          </p:cNvSpPr>
          <p:nvPr>
            <p:ph type="title"/>
          </p:nvPr>
        </p:nvSpPr>
        <p:spPr/>
        <p:txBody>
          <a:bodyPr/>
          <a:lstStyle/>
          <a:p>
            <a:r>
              <a:rPr lang="en-US" dirty="0"/>
              <a:t>Phase I ALGONQUIN Part 1: PFS With </a:t>
            </a:r>
            <a:br>
              <a:rPr lang="en-US" dirty="0"/>
            </a:br>
            <a:r>
              <a:rPr lang="en-US" dirty="0"/>
              <a:t>Belantamab Mafodotin + PomDex</a:t>
            </a:r>
          </a:p>
        </p:txBody>
      </p:sp>
      <p:sp>
        <p:nvSpPr>
          <p:cNvPr id="12" name="Content Placeholder 2">
            <a:extLst>
              <a:ext uri="{FF2B5EF4-FFF2-40B4-BE49-F238E27FC236}">
                <a16:creationId xmlns:a16="http://schemas.microsoft.com/office/drawing/2014/main" id="{AD99C8F0-9602-4A3F-A5A7-6D2BDD39AE88}"/>
              </a:ext>
            </a:extLst>
          </p:cNvPr>
          <p:cNvSpPr>
            <a:spLocks noGrp="1"/>
          </p:cNvSpPr>
          <p:nvPr>
            <p:ph idx="1"/>
          </p:nvPr>
        </p:nvSpPr>
        <p:spPr>
          <a:xfrm>
            <a:off x="709797" y="1513047"/>
            <a:ext cx="5382946" cy="4650686"/>
          </a:xfrm>
        </p:spPr>
        <p:txBody>
          <a:bodyPr/>
          <a:lstStyle/>
          <a:p>
            <a:pPr marL="0" indent="0" algn="ctr">
              <a:buNone/>
            </a:pPr>
            <a:r>
              <a:rPr lang="en-US" b="1" dirty="0"/>
              <a:t>PFS by Treatment Cohort</a:t>
            </a:r>
          </a:p>
        </p:txBody>
      </p:sp>
      <p:sp>
        <p:nvSpPr>
          <p:cNvPr id="2" name="Content Placeholder 1">
            <a:extLst>
              <a:ext uri="{FF2B5EF4-FFF2-40B4-BE49-F238E27FC236}">
                <a16:creationId xmlns:a16="http://schemas.microsoft.com/office/drawing/2014/main" id="{A2A25FB5-365A-4250-9903-F23DA1218520}"/>
              </a:ext>
            </a:extLst>
          </p:cNvPr>
          <p:cNvSpPr>
            <a:spLocks noGrp="1"/>
          </p:cNvSpPr>
          <p:nvPr>
            <p:ph sz="half" idx="4294967295"/>
          </p:nvPr>
        </p:nvSpPr>
        <p:spPr>
          <a:xfrm>
            <a:off x="5945259" y="1511301"/>
            <a:ext cx="5662529" cy="914266"/>
          </a:xfrm>
        </p:spPr>
        <p:txBody>
          <a:bodyPr/>
          <a:lstStyle/>
          <a:p>
            <a:pPr marL="0" indent="0" algn="ctr">
              <a:buNone/>
            </a:pPr>
            <a:r>
              <a:rPr lang="en-US" b="1" dirty="0"/>
              <a:t>PFS by Previous Treatment Exposure</a:t>
            </a:r>
          </a:p>
        </p:txBody>
      </p:sp>
      <p:sp>
        <p:nvSpPr>
          <p:cNvPr id="9" name="Text Box 15">
            <a:extLst>
              <a:ext uri="{FF2B5EF4-FFF2-40B4-BE49-F238E27FC236}">
                <a16:creationId xmlns:a16="http://schemas.microsoft.com/office/drawing/2014/main" id="{5D9433B2-A759-44CB-AC53-7D39EEEACB5E}"/>
              </a:ext>
            </a:extLst>
          </p:cNvPr>
          <p:cNvSpPr txBox="1">
            <a:spLocks noChangeArrowheads="1"/>
          </p:cNvSpPr>
          <p:nvPr/>
        </p:nvSpPr>
        <p:spPr bwMode="auto">
          <a:xfrm>
            <a:off x="432207" y="6415179"/>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Trudel. ASH 2021. Abstr 1653.</a:t>
            </a:r>
          </a:p>
        </p:txBody>
      </p:sp>
      <p:graphicFrame>
        <p:nvGraphicFramePr>
          <p:cNvPr id="14" name="Group 3">
            <a:extLst>
              <a:ext uri="{FF2B5EF4-FFF2-40B4-BE49-F238E27FC236}">
                <a16:creationId xmlns:a16="http://schemas.microsoft.com/office/drawing/2014/main" id="{1C1CE324-30B1-47F9-B2E2-3C4AF3598D35}"/>
              </a:ext>
            </a:extLst>
          </p:cNvPr>
          <p:cNvGraphicFramePr>
            <a:graphicFrameLocks/>
          </p:cNvGraphicFramePr>
          <p:nvPr>
            <p:extLst>
              <p:ext uri="{D42A27DB-BD31-4B8C-83A1-F6EECF244321}">
                <p14:modId xmlns:p14="http://schemas.microsoft.com/office/powerpoint/2010/main" val="4021813990"/>
              </p:ext>
            </p:extLst>
          </p:nvPr>
        </p:nvGraphicFramePr>
        <p:xfrm>
          <a:off x="148101" y="5369279"/>
          <a:ext cx="11795759" cy="731552"/>
        </p:xfrm>
        <a:graphic>
          <a:graphicData uri="http://schemas.openxmlformats.org/drawingml/2006/table">
            <a:tbl>
              <a:tblPr/>
              <a:tblGrid>
                <a:gridCol w="3048455">
                  <a:extLst>
                    <a:ext uri="{9D8B030D-6E8A-4147-A177-3AD203B41FA5}">
                      <a16:colId xmlns:a16="http://schemas.microsoft.com/office/drawing/2014/main" val="20000"/>
                    </a:ext>
                  </a:extLst>
                </a:gridCol>
                <a:gridCol w="2281617">
                  <a:extLst>
                    <a:ext uri="{9D8B030D-6E8A-4147-A177-3AD203B41FA5}">
                      <a16:colId xmlns:a16="http://schemas.microsoft.com/office/drawing/2014/main" val="20001"/>
                    </a:ext>
                  </a:extLst>
                </a:gridCol>
                <a:gridCol w="2992567">
                  <a:extLst>
                    <a:ext uri="{9D8B030D-6E8A-4147-A177-3AD203B41FA5}">
                      <a16:colId xmlns:a16="http://schemas.microsoft.com/office/drawing/2014/main" val="268331795"/>
                    </a:ext>
                  </a:extLst>
                </a:gridCol>
                <a:gridCol w="3473120">
                  <a:extLst>
                    <a:ext uri="{9D8B030D-6E8A-4147-A177-3AD203B41FA5}">
                      <a16:colId xmlns:a16="http://schemas.microsoft.com/office/drawing/2014/main" val="3019015090"/>
                    </a:ext>
                  </a:extLst>
                </a:gridCol>
              </a:tblGrid>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ORR by Previous Treatment</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All Patients (N = 56)</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Len + PI Refractory (n = 15)</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Len + PI + Dara Refractory (n = 27)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1"/>
                  </a:ext>
                </a:extLst>
              </a:tr>
              <a:tr h="11895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ORR, n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88.9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86.7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92.3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2"/>
                  </a:ext>
                </a:extLst>
              </a:tr>
            </a:tbl>
          </a:graphicData>
        </a:graphic>
      </p:graphicFrame>
      <p:grpSp>
        <p:nvGrpSpPr>
          <p:cNvPr id="15" name="Group 14">
            <a:extLst>
              <a:ext uri="{FF2B5EF4-FFF2-40B4-BE49-F238E27FC236}">
                <a16:creationId xmlns:a16="http://schemas.microsoft.com/office/drawing/2014/main" id="{AFF272AB-7FA2-4E9B-94DD-D2215846B2C8}"/>
              </a:ext>
            </a:extLst>
          </p:cNvPr>
          <p:cNvGrpSpPr/>
          <p:nvPr/>
        </p:nvGrpSpPr>
        <p:grpSpPr>
          <a:xfrm>
            <a:off x="9392911" y="6207927"/>
            <a:ext cx="2488502" cy="454909"/>
            <a:chOff x="9392911" y="6207927"/>
            <a:chExt cx="2488502" cy="454909"/>
          </a:xfrm>
        </p:grpSpPr>
        <p:pic>
          <p:nvPicPr>
            <p:cNvPr id="17" name="Picture 16" descr="A picture containing text, ax, wheel&#10;&#10;Description automatically generated">
              <a:extLst>
                <a:ext uri="{FF2B5EF4-FFF2-40B4-BE49-F238E27FC236}">
                  <a16:creationId xmlns:a16="http://schemas.microsoft.com/office/drawing/2014/main" id="{F9F7556D-0675-44D0-9D49-01A2DE915A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8" name="Rectangle 8">
              <a:extLst>
                <a:ext uri="{FF2B5EF4-FFF2-40B4-BE49-F238E27FC236}">
                  <a16:creationId xmlns:a16="http://schemas.microsoft.com/office/drawing/2014/main" id="{2BD307E8-7D0A-4C42-8BCA-C2B27A8646D9}"/>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sp>
        <p:nvSpPr>
          <p:cNvPr id="3" name="TextBox 2">
            <a:extLst>
              <a:ext uri="{FF2B5EF4-FFF2-40B4-BE49-F238E27FC236}">
                <a16:creationId xmlns:a16="http://schemas.microsoft.com/office/drawing/2014/main" id="{EC5A8B4C-05DD-4748-85B8-01ECE585C269}"/>
              </a:ext>
            </a:extLst>
          </p:cNvPr>
          <p:cNvSpPr txBox="1"/>
          <p:nvPr/>
        </p:nvSpPr>
        <p:spPr bwMode="auto">
          <a:xfrm rot="16200000">
            <a:off x="295319" y="3580375"/>
            <a:ext cx="72891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400" b="1" dirty="0">
                <a:solidFill>
                  <a:schemeClr val="bg1"/>
                </a:solidFill>
                <a:latin typeface="Calibri" panose="020F0502020204030204" pitchFamily="34" charset="0"/>
              </a:rPr>
              <a:t>PFS (%)</a:t>
            </a:r>
          </a:p>
        </p:txBody>
      </p:sp>
      <p:sp>
        <p:nvSpPr>
          <p:cNvPr id="19" name="TextBox 18">
            <a:extLst>
              <a:ext uri="{FF2B5EF4-FFF2-40B4-BE49-F238E27FC236}">
                <a16:creationId xmlns:a16="http://schemas.microsoft.com/office/drawing/2014/main" id="{22C82A8D-1BD8-44C7-96B9-C07D1A874BF5}"/>
              </a:ext>
            </a:extLst>
          </p:cNvPr>
          <p:cNvSpPr txBox="1"/>
          <p:nvPr/>
        </p:nvSpPr>
        <p:spPr bwMode="auto">
          <a:xfrm>
            <a:off x="3074473" y="5101859"/>
            <a:ext cx="65359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sz="1400" b="1" dirty="0">
                <a:solidFill>
                  <a:schemeClr val="bg1"/>
                </a:solidFill>
                <a:latin typeface="Calibri" panose="020F0502020204030204" pitchFamily="34" charset="0"/>
              </a:rPr>
              <a:t>Mo</a:t>
            </a:r>
          </a:p>
        </p:txBody>
      </p:sp>
      <p:grpSp>
        <p:nvGrpSpPr>
          <p:cNvPr id="20" name="Group 19">
            <a:extLst>
              <a:ext uri="{FF2B5EF4-FFF2-40B4-BE49-F238E27FC236}">
                <a16:creationId xmlns:a16="http://schemas.microsoft.com/office/drawing/2014/main" id="{B69912E8-B326-453C-B7BB-71C91DD0B041}"/>
              </a:ext>
            </a:extLst>
          </p:cNvPr>
          <p:cNvGrpSpPr/>
          <p:nvPr/>
        </p:nvGrpSpPr>
        <p:grpSpPr>
          <a:xfrm>
            <a:off x="571579" y="2451100"/>
            <a:ext cx="458780" cy="2520950"/>
            <a:chOff x="531704" y="1589889"/>
            <a:chExt cx="458780" cy="2845570"/>
          </a:xfrm>
        </p:grpSpPr>
        <p:sp>
          <p:nvSpPr>
            <p:cNvPr id="22" name="TextBox 21">
              <a:extLst>
                <a:ext uri="{FF2B5EF4-FFF2-40B4-BE49-F238E27FC236}">
                  <a16:creationId xmlns:a16="http://schemas.microsoft.com/office/drawing/2014/main" id="{4A389FEB-2954-4E1F-AEFD-C073D9EB8276}"/>
                </a:ext>
              </a:extLst>
            </p:cNvPr>
            <p:cNvSpPr txBox="1"/>
            <p:nvPr/>
          </p:nvSpPr>
          <p:spPr bwMode="auto">
            <a:xfrm>
              <a:off x="714447" y="4127682"/>
              <a:ext cx="2760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0</a:t>
              </a:r>
            </a:p>
          </p:txBody>
        </p:sp>
        <p:sp>
          <p:nvSpPr>
            <p:cNvPr id="23" name="TextBox 22">
              <a:extLst>
                <a:ext uri="{FF2B5EF4-FFF2-40B4-BE49-F238E27FC236}">
                  <a16:creationId xmlns:a16="http://schemas.microsoft.com/office/drawing/2014/main" id="{680C7AE5-DA2B-424F-8945-6CE8EE6FAF0A}"/>
                </a:ext>
              </a:extLst>
            </p:cNvPr>
            <p:cNvSpPr txBox="1"/>
            <p:nvPr/>
          </p:nvSpPr>
          <p:spPr bwMode="auto">
            <a:xfrm>
              <a:off x="623076" y="3496264"/>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25</a:t>
              </a:r>
            </a:p>
          </p:txBody>
        </p:sp>
        <p:sp>
          <p:nvSpPr>
            <p:cNvPr id="24" name="TextBox 23">
              <a:extLst>
                <a:ext uri="{FF2B5EF4-FFF2-40B4-BE49-F238E27FC236}">
                  <a16:creationId xmlns:a16="http://schemas.microsoft.com/office/drawing/2014/main" id="{77FB2DB0-87F9-4FB9-B752-9B8DC3AB27F2}"/>
                </a:ext>
              </a:extLst>
            </p:cNvPr>
            <p:cNvSpPr txBox="1"/>
            <p:nvPr/>
          </p:nvSpPr>
          <p:spPr bwMode="auto">
            <a:xfrm>
              <a:off x="623076" y="2858943"/>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50</a:t>
              </a:r>
            </a:p>
          </p:txBody>
        </p:sp>
        <p:sp>
          <p:nvSpPr>
            <p:cNvPr id="25" name="TextBox 24">
              <a:extLst>
                <a:ext uri="{FF2B5EF4-FFF2-40B4-BE49-F238E27FC236}">
                  <a16:creationId xmlns:a16="http://schemas.microsoft.com/office/drawing/2014/main" id="{44C230B6-2811-4484-A243-B7D57469F24B}"/>
                </a:ext>
              </a:extLst>
            </p:cNvPr>
            <p:cNvSpPr txBox="1"/>
            <p:nvPr/>
          </p:nvSpPr>
          <p:spPr bwMode="auto">
            <a:xfrm>
              <a:off x="623076" y="2227210"/>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75</a:t>
              </a:r>
            </a:p>
          </p:txBody>
        </p:sp>
        <p:sp>
          <p:nvSpPr>
            <p:cNvPr id="26" name="TextBox 25">
              <a:extLst>
                <a:ext uri="{FF2B5EF4-FFF2-40B4-BE49-F238E27FC236}">
                  <a16:creationId xmlns:a16="http://schemas.microsoft.com/office/drawing/2014/main" id="{A7D5782F-44F1-4586-A713-97E08319CC51}"/>
                </a:ext>
              </a:extLst>
            </p:cNvPr>
            <p:cNvSpPr txBox="1"/>
            <p:nvPr/>
          </p:nvSpPr>
          <p:spPr bwMode="auto">
            <a:xfrm>
              <a:off x="531704" y="1589889"/>
              <a:ext cx="4587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100</a:t>
              </a:r>
            </a:p>
          </p:txBody>
        </p:sp>
      </p:grpSp>
      <p:grpSp>
        <p:nvGrpSpPr>
          <p:cNvPr id="27" name="Group 26">
            <a:extLst>
              <a:ext uri="{FF2B5EF4-FFF2-40B4-BE49-F238E27FC236}">
                <a16:creationId xmlns:a16="http://schemas.microsoft.com/office/drawing/2014/main" id="{DB9F1A4F-0255-41CA-87FC-B9D8403097C9}"/>
              </a:ext>
            </a:extLst>
          </p:cNvPr>
          <p:cNvGrpSpPr/>
          <p:nvPr/>
        </p:nvGrpSpPr>
        <p:grpSpPr>
          <a:xfrm>
            <a:off x="951480" y="2597150"/>
            <a:ext cx="78879" cy="2243346"/>
            <a:chOff x="761094" y="1746250"/>
            <a:chExt cx="742978" cy="2530231"/>
          </a:xfrm>
        </p:grpSpPr>
        <p:cxnSp>
          <p:nvCxnSpPr>
            <p:cNvPr id="28" name="Straight Connector 27">
              <a:extLst>
                <a:ext uri="{FF2B5EF4-FFF2-40B4-BE49-F238E27FC236}">
                  <a16:creationId xmlns:a16="http://schemas.microsoft.com/office/drawing/2014/main" id="{76ED3002-7D07-4EE4-BFBC-099FCB779067}"/>
                </a:ext>
              </a:extLst>
            </p:cNvPr>
            <p:cNvCxnSpPr>
              <a:cxnSpLocks/>
            </p:cNvCxnSpPr>
            <p:nvPr/>
          </p:nvCxnSpPr>
          <p:spPr bwMode="auto">
            <a:xfrm>
              <a:off x="761094" y="1746250"/>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29" name="Straight Connector 28">
              <a:extLst>
                <a:ext uri="{FF2B5EF4-FFF2-40B4-BE49-F238E27FC236}">
                  <a16:creationId xmlns:a16="http://schemas.microsoft.com/office/drawing/2014/main" id="{DB9A9D28-E3AF-4ECE-987E-B42BE4D731BF}"/>
                </a:ext>
              </a:extLst>
            </p:cNvPr>
            <p:cNvCxnSpPr>
              <a:cxnSpLocks/>
            </p:cNvCxnSpPr>
            <p:nvPr/>
          </p:nvCxnSpPr>
          <p:spPr bwMode="auto">
            <a:xfrm>
              <a:off x="761094" y="2387448"/>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30" name="Straight Connector 29">
              <a:extLst>
                <a:ext uri="{FF2B5EF4-FFF2-40B4-BE49-F238E27FC236}">
                  <a16:creationId xmlns:a16="http://schemas.microsoft.com/office/drawing/2014/main" id="{F9C552B4-D75E-4425-AD80-AC0A5B0CBA0A}"/>
                </a:ext>
              </a:extLst>
            </p:cNvPr>
            <p:cNvCxnSpPr>
              <a:cxnSpLocks/>
            </p:cNvCxnSpPr>
            <p:nvPr/>
          </p:nvCxnSpPr>
          <p:spPr bwMode="auto">
            <a:xfrm>
              <a:off x="761094" y="3012831"/>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31" name="Straight Connector 30">
              <a:extLst>
                <a:ext uri="{FF2B5EF4-FFF2-40B4-BE49-F238E27FC236}">
                  <a16:creationId xmlns:a16="http://schemas.microsoft.com/office/drawing/2014/main" id="{33336CE4-8B45-43F3-A2E7-6F802D64CFA8}"/>
                </a:ext>
              </a:extLst>
            </p:cNvPr>
            <p:cNvCxnSpPr>
              <a:cxnSpLocks/>
            </p:cNvCxnSpPr>
            <p:nvPr/>
          </p:nvCxnSpPr>
          <p:spPr bwMode="auto">
            <a:xfrm>
              <a:off x="761094" y="3654029"/>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32" name="Straight Connector 31">
              <a:extLst>
                <a:ext uri="{FF2B5EF4-FFF2-40B4-BE49-F238E27FC236}">
                  <a16:creationId xmlns:a16="http://schemas.microsoft.com/office/drawing/2014/main" id="{F38319F4-90C1-4DE0-A619-860866A0D8FD}"/>
                </a:ext>
              </a:extLst>
            </p:cNvPr>
            <p:cNvCxnSpPr>
              <a:cxnSpLocks/>
            </p:cNvCxnSpPr>
            <p:nvPr/>
          </p:nvCxnSpPr>
          <p:spPr bwMode="auto">
            <a:xfrm>
              <a:off x="761094" y="4276481"/>
              <a:ext cx="742978" cy="0"/>
            </a:xfrm>
            <a:prstGeom prst="line">
              <a:avLst/>
            </a:prstGeom>
            <a:noFill/>
            <a:ln w="28575" cap="flat" cmpd="sng" algn="ctr">
              <a:solidFill>
                <a:schemeClr val="bg1"/>
              </a:solidFill>
              <a:prstDash val="solid"/>
              <a:round/>
              <a:headEnd type="none" w="med" len="med"/>
              <a:tailEnd type="none" w="med" len="med"/>
            </a:ln>
            <a:effectLst/>
          </p:spPr>
        </p:cxnSp>
      </p:grpSp>
      <p:sp>
        <p:nvSpPr>
          <p:cNvPr id="5" name="Freeform: Shape 4">
            <a:extLst>
              <a:ext uri="{FF2B5EF4-FFF2-40B4-BE49-F238E27FC236}">
                <a16:creationId xmlns:a16="http://schemas.microsoft.com/office/drawing/2014/main" id="{713DC895-5CF4-4F63-9718-7733946E75A8}"/>
              </a:ext>
            </a:extLst>
          </p:cNvPr>
          <p:cNvSpPr/>
          <p:nvPr/>
        </p:nvSpPr>
        <p:spPr bwMode="auto">
          <a:xfrm>
            <a:off x="1022350" y="2489200"/>
            <a:ext cx="4673600" cy="2463800"/>
          </a:xfrm>
          <a:custGeom>
            <a:avLst/>
            <a:gdLst>
              <a:gd name="connsiteX0" fmla="*/ 0 w 4673600"/>
              <a:gd name="connsiteY0" fmla="*/ 0 h 2463800"/>
              <a:gd name="connsiteX1" fmla="*/ 0 w 4673600"/>
              <a:gd name="connsiteY1" fmla="*/ 2463800 h 2463800"/>
              <a:gd name="connsiteX2" fmla="*/ 4673600 w 4673600"/>
              <a:gd name="connsiteY2" fmla="*/ 2463800 h 2463800"/>
            </a:gdLst>
            <a:ahLst/>
            <a:cxnLst>
              <a:cxn ang="0">
                <a:pos x="connsiteX0" y="connsiteY0"/>
              </a:cxn>
              <a:cxn ang="0">
                <a:pos x="connsiteX1" y="connsiteY1"/>
              </a:cxn>
              <a:cxn ang="0">
                <a:pos x="connsiteX2" y="connsiteY2"/>
              </a:cxn>
            </a:cxnLst>
            <a:rect l="l" t="t" r="r" b="b"/>
            <a:pathLst>
              <a:path w="4673600" h="2463800">
                <a:moveTo>
                  <a:pt x="0" y="0"/>
                </a:moveTo>
                <a:lnTo>
                  <a:pt x="0" y="2463800"/>
                </a:lnTo>
                <a:lnTo>
                  <a:pt x="4673600" y="2463800"/>
                </a:lnTo>
              </a:path>
            </a:pathLst>
          </a:custGeom>
          <a:noFill/>
          <a:ln w="28575">
            <a:solidFill>
              <a:schemeClr val="bg1"/>
            </a:solidFill>
            <a:miter lim="800000"/>
            <a:headEnd/>
            <a:tailEnd/>
          </a:ln>
        </p:spPr>
        <p:txBody>
          <a:bodyPr rtlCol="0" anchor="ctr"/>
          <a:lstStyle/>
          <a:p>
            <a:pPr algn="ctr"/>
            <a:endParaRPr lang="en-US" dirty="0"/>
          </a:p>
        </p:txBody>
      </p:sp>
      <p:grpSp>
        <p:nvGrpSpPr>
          <p:cNvPr id="41" name="Group 40">
            <a:extLst>
              <a:ext uri="{FF2B5EF4-FFF2-40B4-BE49-F238E27FC236}">
                <a16:creationId xmlns:a16="http://schemas.microsoft.com/office/drawing/2014/main" id="{8BB3F4BB-E96E-44DB-AAA7-ACBA8B6F25B8}"/>
              </a:ext>
            </a:extLst>
          </p:cNvPr>
          <p:cNvGrpSpPr/>
          <p:nvPr/>
        </p:nvGrpSpPr>
        <p:grpSpPr>
          <a:xfrm>
            <a:off x="1109033" y="4940600"/>
            <a:ext cx="4624305" cy="307777"/>
            <a:chOff x="1109033" y="4930440"/>
            <a:chExt cx="4624305" cy="307777"/>
          </a:xfrm>
        </p:grpSpPr>
        <p:sp>
          <p:nvSpPr>
            <p:cNvPr id="34" name="TextBox 33">
              <a:extLst>
                <a:ext uri="{FF2B5EF4-FFF2-40B4-BE49-F238E27FC236}">
                  <a16:creationId xmlns:a16="http://schemas.microsoft.com/office/drawing/2014/main" id="{4102E994-12CF-4AD0-9716-51BA55B49365}"/>
                </a:ext>
              </a:extLst>
            </p:cNvPr>
            <p:cNvSpPr txBox="1"/>
            <p:nvPr/>
          </p:nvSpPr>
          <p:spPr bwMode="auto">
            <a:xfrm>
              <a:off x="1109033" y="4930440"/>
              <a:ext cx="2760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0</a:t>
              </a:r>
            </a:p>
          </p:txBody>
        </p:sp>
        <p:sp>
          <p:nvSpPr>
            <p:cNvPr id="35" name="TextBox 34">
              <a:extLst>
                <a:ext uri="{FF2B5EF4-FFF2-40B4-BE49-F238E27FC236}">
                  <a16:creationId xmlns:a16="http://schemas.microsoft.com/office/drawing/2014/main" id="{CE56F421-8D3B-45F8-AC22-BB502754F291}"/>
                </a:ext>
              </a:extLst>
            </p:cNvPr>
            <p:cNvSpPr txBox="1"/>
            <p:nvPr/>
          </p:nvSpPr>
          <p:spPr bwMode="auto">
            <a:xfrm>
              <a:off x="1819026" y="4930440"/>
              <a:ext cx="2760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5</a:t>
              </a:r>
            </a:p>
          </p:txBody>
        </p:sp>
        <p:sp>
          <p:nvSpPr>
            <p:cNvPr id="36" name="TextBox 35">
              <a:extLst>
                <a:ext uri="{FF2B5EF4-FFF2-40B4-BE49-F238E27FC236}">
                  <a16:creationId xmlns:a16="http://schemas.microsoft.com/office/drawing/2014/main" id="{9F39607F-3257-4E90-8A08-8EB9475AADF5}"/>
                </a:ext>
              </a:extLst>
            </p:cNvPr>
            <p:cNvSpPr txBox="1"/>
            <p:nvPr/>
          </p:nvSpPr>
          <p:spPr bwMode="auto">
            <a:xfrm>
              <a:off x="2505177" y="4930440"/>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10</a:t>
              </a:r>
            </a:p>
          </p:txBody>
        </p:sp>
        <p:sp>
          <p:nvSpPr>
            <p:cNvPr id="37" name="TextBox 36">
              <a:extLst>
                <a:ext uri="{FF2B5EF4-FFF2-40B4-BE49-F238E27FC236}">
                  <a16:creationId xmlns:a16="http://schemas.microsoft.com/office/drawing/2014/main" id="{5127EA5E-62F6-497A-A03E-84A1268F9551}"/>
                </a:ext>
              </a:extLst>
            </p:cNvPr>
            <p:cNvSpPr txBox="1"/>
            <p:nvPr/>
          </p:nvSpPr>
          <p:spPr bwMode="auto">
            <a:xfrm>
              <a:off x="3215170" y="4930440"/>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15</a:t>
              </a:r>
            </a:p>
          </p:txBody>
        </p:sp>
        <p:sp>
          <p:nvSpPr>
            <p:cNvPr id="38" name="TextBox 37">
              <a:extLst>
                <a:ext uri="{FF2B5EF4-FFF2-40B4-BE49-F238E27FC236}">
                  <a16:creationId xmlns:a16="http://schemas.microsoft.com/office/drawing/2014/main" id="{EF6E7034-C200-414A-9001-28540C2E6F28}"/>
                </a:ext>
              </a:extLst>
            </p:cNvPr>
            <p:cNvSpPr txBox="1"/>
            <p:nvPr/>
          </p:nvSpPr>
          <p:spPr bwMode="auto">
            <a:xfrm>
              <a:off x="3924101" y="4930440"/>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20</a:t>
              </a:r>
            </a:p>
          </p:txBody>
        </p:sp>
        <p:sp>
          <p:nvSpPr>
            <p:cNvPr id="39" name="TextBox 38">
              <a:extLst>
                <a:ext uri="{FF2B5EF4-FFF2-40B4-BE49-F238E27FC236}">
                  <a16:creationId xmlns:a16="http://schemas.microsoft.com/office/drawing/2014/main" id="{E0BA7D53-3412-48A2-8463-46472F1DF97B}"/>
                </a:ext>
              </a:extLst>
            </p:cNvPr>
            <p:cNvSpPr txBox="1"/>
            <p:nvPr/>
          </p:nvSpPr>
          <p:spPr bwMode="auto">
            <a:xfrm>
              <a:off x="4655937" y="4930440"/>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25</a:t>
              </a:r>
            </a:p>
          </p:txBody>
        </p:sp>
        <p:sp>
          <p:nvSpPr>
            <p:cNvPr id="40" name="TextBox 39">
              <a:extLst>
                <a:ext uri="{FF2B5EF4-FFF2-40B4-BE49-F238E27FC236}">
                  <a16:creationId xmlns:a16="http://schemas.microsoft.com/office/drawing/2014/main" id="{88FBCA4C-BB49-4699-8418-1C98775A7D01}"/>
                </a:ext>
              </a:extLst>
            </p:cNvPr>
            <p:cNvSpPr txBox="1"/>
            <p:nvPr/>
          </p:nvSpPr>
          <p:spPr bwMode="auto">
            <a:xfrm>
              <a:off x="5365930" y="4930440"/>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30</a:t>
              </a:r>
            </a:p>
          </p:txBody>
        </p:sp>
      </p:grpSp>
      <p:grpSp>
        <p:nvGrpSpPr>
          <p:cNvPr id="42" name="Group 41">
            <a:extLst>
              <a:ext uri="{FF2B5EF4-FFF2-40B4-BE49-F238E27FC236}">
                <a16:creationId xmlns:a16="http://schemas.microsoft.com/office/drawing/2014/main" id="{7A187718-6699-4BA0-8ADE-50A954781A79}"/>
              </a:ext>
            </a:extLst>
          </p:cNvPr>
          <p:cNvGrpSpPr/>
          <p:nvPr/>
        </p:nvGrpSpPr>
        <p:grpSpPr>
          <a:xfrm rot="5400000">
            <a:off x="3365234" y="2841996"/>
            <a:ext cx="60963" cy="4282972"/>
            <a:chOff x="761094" y="481368"/>
            <a:chExt cx="742981" cy="3795113"/>
          </a:xfrm>
        </p:grpSpPr>
        <p:cxnSp>
          <p:nvCxnSpPr>
            <p:cNvPr id="43" name="Straight Connector 42">
              <a:extLst>
                <a:ext uri="{FF2B5EF4-FFF2-40B4-BE49-F238E27FC236}">
                  <a16:creationId xmlns:a16="http://schemas.microsoft.com/office/drawing/2014/main" id="{936B9D0A-5233-4F2D-8F1C-AE1D0EDD9C57}"/>
                </a:ext>
              </a:extLst>
            </p:cNvPr>
            <p:cNvCxnSpPr>
              <a:cxnSpLocks/>
            </p:cNvCxnSpPr>
            <p:nvPr/>
          </p:nvCxnSpPr>
          <p:spPr bwMode="auto">
            <a:xfrm>
              <a:off x="761094" y="1746250"/>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44" name="Straight Connector 43">
              <a:extLst>
                <a:ext uri="{FF2B5EF4-FFF2-40B4-BE49-F238E27FC236}">
                  <a16:creationId xmlns:a16="http://schemas.microsoft.com/office/drawing/2014/main" id="{792BABA3-3328-4DB3-B6DA-EB2F8AA73FFB}"/>
                </a:ext>
              </a:extLst>
            </p:cNvPr>
            <p:cNvCxnSpPr>
              <a:cxnSpLocks/>
            </p:cNvCxnSpPr>
            <p:nvPr/>
          </p:nvCxnSpPr>
          <p:spPr bwMode="auto">
            <a:xfrm>
              <a:off x="761094" y="2387448"/>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45" name="Straight Connector 44">
              <a:extLst>
                <a:ext uri="{FF2B5EF4-FFF2-40B4-BE49-F238E27FC236}">
                  <a16:creationId xmlns:a16="http://schemas.microsoft.com/office/drawing/2014/main" id="{5C4FAA05-C51A-41B7-BA61-0D5A6E0F6408}"/>
                </a:ext>
              </a:extLst>
            </p:cNvPr>
            <p:cNvCxnSpPr>
              <a:cxnSpLocks/>
            </p:cNvCxnSpPr>
            <p:nvPr/>
          </p:nvCxnSpPr>
          <p:spPr bwMode="auto">
            <a:xfrm>
              <a:off x="761094" y="3012831"/>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46" name="Straight Connector 45">
              <a:extLst>
                <a:ext uri="{FF2B5EF4-FFF2-40B4-BE49-F238E27FC236}">
                  <a16:creationId xmlns:a16="http://schemas.microsoft.com/office/drawing/2014/main" id="{2A2E593A-B6CD-4C52-ABC0-BF3460F78C16}"/>
                </a:ext>
              </a:extLst>
            </p:cNvPr>
            <p:cNvCxnSpPr>
              <a:cxnSpLocks/>
            </p:cNvCxnSpPr>
            <p:nvPr/>
          </p:nvCxnSpPr>
          <p:spPr bwMode="auto">
            <a:xfrm>
              <a:off x="761094" y="3654029"/>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47" name="Straight Connector 46">
              <a:extLst>
                <a:ext uri="{FF2B5EF4-FFF2-40B4-BE49-F238E27FC236}">
                  <a16:creationId xmlns:a16="http://schemas.microsoft.com/office/drawing/2014/main" id="{43453926-E26F-48EE-AADA-9572E363C337}"/>
                </a:ext>
              </a:extLst>
            </p:cNvPr>
            <p:cNvCxnSpPr>
              <a:cxnSpLocks/>
            </p:cNvCxnSpPr>
            <p:nvPr/>
          </p:nvCxnSpPr>
          <p:spPr bwMode="auto">
            <a:xfrm>
              <a:off x="761094" y="4276481"/>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48" name="Straight Connector 47">
              <a:extLst>
                <a:ext uri="{FF2B5EF4-FFF2-40B4-BE49-F238E27FC236}">
                  <a16:creationId xmlns:a16="http://schemas.microsoft.com/office/drawing/2014/main" id="{04A4FF28-397A-4EBD-BD91-E368F0BD09AB}"/>
                </a:ext>
              </a:extLst>
            </p:cNvPr>
            <p:cNvCxnSpPr>
              <a:cxnSpLocks/>
            </p:cNvCxnSpPr>
            <p:nvPr/>
          </p:nvCxnSpPr>
          <p:spPr bwMode="auto">
            <a:xfrm>
              <a:off x="761096" y="1098053"/>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49" name="Straight Connector 48">
              <a:extLst>
                <a:ext uri="{FF2B5EF4-FFF2-40B4-BE49-F238E27FC236}">
                  <a16:creationId xmlns:a16="http://schemas.microsoft.com/office/drawing/2014/main" id="{15F3D9B1-6F92-4691-AE65-D041EA08645B}"/>
                </a:ext>
              </a:extLst>
            </p:cNvPr>
            <p:cNvCxnSpPr>
              <a:cxnSpLocks/>
            </p:cNvCxnSpPr>
            <p:nvPr/>
          </p:nvCxnSpPr>
          <p:spPr bwMode="auto">
            <a:xfrm>
              <a:off x="761097" y="481368"/>
              <a:ext cx="742978" cy="0"/>
            </a:xfrm>
            <a:prstGeom prst="line">
              <a:avLst/>
            </a:prstGeom>
            <a:noFill/>
            <a:ln w="28575" cap="flat" cmpd="sng" algn="ctr">
              <a:solidFill>
                <a:schemeClr val="bg1"/>
              </a:solidFill>
              <a:prstDash val="solid"/>
              <a:round/>
              <a:headEnd type="none" w="med" len="med"/>
              <a:tailEnd type="none" w="med" len="med"/>
            </a:ln>
            <a:effectLst/>
          </p:spPr>
        </p:cxnSp>
      </p:grpSp>
      <p:sp>
        <p:nvSpPr>
          <p:cNvPr id="51" name="TextBox 50">
            <a:extLst>
              <a:ext uri="{FF2B5EF4-FFF2-40B4-BE49-F238E27FC236}">
                <a16:creationId xmlns:a16="http://schemas.microsoft.com/office/drawing/2014/main" id="{083F0DBD-9730-4087-94C3-B944C0532C51}"/>
              </a:ext>
            </a:extLst>
          </p:cNvPr>
          <p:cNvSpPr txBox="1"/>
          <p:nvPr/>
        </p:nvSpPr>
        <p:spPr bwMode="auto">
          <a:xfrm>
            <a:off x="1219109" y="4227997"/>
            <a:ext cx="81624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100000"/>
              </a:lnSpc>
              <a:spcBef>
                <a:spcPct val="50000"/>
              </a:spcBef>
              <a:spcAft>
                <a:spcPct val="0"/>
              </a:spcAft>
              <a:buClrTx/>
              <a:buFontTx/>
              <a:buNone/>
            </a:pPr>
            <a:r>
              <a:rPr lang="en-US" b="0" i="1" dirty="0">
                <a:solidFill>
                  <a:schemeClr val="bg1"/>
                </a:solidFill>
                <a:latin typeface="Calibri" panose="020F0502020204030204" pitchFamily="34" charset="0"/>
              </a:rPr>
              <a:t>P </a:t>
            </a:r>
            <a:r>
              <a:rPr lang="en-US" b="0" dirty="0">
                <a:solidFill>
                  <a:schemeClr val="bg1"/>
                </a:solidFill>
                <a:latin typeface="Calibri" panose="020F0502020204030204" pitchFamily="34" charset="0"/>
              </a:rPr>
              <a:t>= .35</a:t>
            </a:r>
          </a:p>
        </p:txBody>
      </p:sp>
      <p:sp>
        <p:nvSpPr>
          <p:cNvPr id="52" name="TextBox 51">
            <a:extLst>
              <a:ext uri="{FF2B5EF4-FFF2-40B4-BE49-F238E27FC236}">
                <a16:creationId xmlns:a16="http://schemas.microsoft.com/office/drawing/2014/main" id="{E8D551E0-B249-40E4-B36C-290FE832C35F}"/>
              </a:ext>
            </a:extLst>
          </p:cNvPr>
          <p:cNvSpPr txBox="1"/>
          <p:nvPr/>
        </p:nvSpPr>
        <p:spPr bwMode="auto">
          <a:xfrm>
            <a:off x="1469379" y="1953883"/>
            <a:ext cx="99341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400" b="1" dirty="0">
                <a:latin typeface="Calibri" panose="020F0502020204030204" pitchFamily="34" charset="0"/>
              </a:rPr>
              <a:t>2.5 Q12W</a:t>
            </a:r>
            <a:br>
              <a:rPr lang="en-US" sz="1400" b="1" dirty="0">
                <a:latin typeface="Calibri" panose="020F0502020204030204" pitchFamily="34" charset="0"/>
              </a:rPr>
            </a:br>
            <a:r>
              <a:rPr lang="en-US" sz="1400" b="1" dirty="0">
                <a:latin typeface="Calibri" panose="020F0502020204030204" pitchFamily="34" charset="0"/>
              </a:rPr>
              <a:t>mPFS: NYR</a:t>
            </a:r>
          </a:p>
        </p:txBody>
      </p:sp>
      <p:sp>
        <p:nvSpPr>
          <p:cNvPr id="53" name="TextBox 52">
            <a:extLst>
              <a:ext uri="{FF2B5EF4-FFF2-40B4-BE49-F238E27FC236}">
                <a16:creationId xmlns:a16="http://schemas.microsoft.com/office/drawing/2014/main" id="{9DC8C37F-ABAE-490C-8F43-863B434C093E}"/>
              </a:ext>
            </a:extLst>
          </p:cNvPr>
          <p:cNvSpPr txBox="1"/>
          <p:nvPr/>
        </p:nvSpPr>
        <p:spPr bwMode="auto">
          <a:xfrm>
            <a:off x="3016467" y="2183981"/>
            <a:ext cx="99341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400" b="1" dirty="0">
                <a:latin typeface="Calibri" panose="020F0502020204030204" pitchFamily="34" charset="0"/>
              </a:rPr>
              <a:t>2.5 Q8W</a:t>
            </a:r>
            <a:br>
              <a:rPr lang="en-US" sz="1400" b="1" dirty="0">
                <a:latin typeface="Calibri" panose="020F0502020204030204" pitchFamily="34" charset="0"/>
              </a:rPr>
            </a:br>
            <a:r>
              <a:rPr lang="en-US" sz="1400" b="1" dirty="0">
                <a:latin typeface="Calibri" panose="020F0502020204030204" pitchFamily="34" charset="0"/>
              </a:rPr>
              <a:t>mPFS: NYR</a:t>
            </a:r>
          </a:p>
        </p:txBody>
      </p:sp>
      <p:sp>
        <p:nvSpPr>
          <p:cNvPr id="54" name="TextBox 53">
            <a:extLst>
              <a:ext uri="{FF2B5EF4-FFF2-40B4-BE49-F238E27FC236}">
                <a16:creationId xmlns:a16="http://schemas.microsoft.com/office/drawing/2014/main" id="{27B823CE-14B3-4DDC-8930-F27A898B79A8}"/>
              </a:ext>
            </a:extLst>
          </p:cNvPr>
          <p:cNvSpPr txBox="1"/>
          <p:nvPr/>
        </p:nvSpPr>
        <p:spPr bwMode="auto">
          <a:xfrm>
            <a:off x="4544387" y="2597157"/>
            <a:ext cx="100303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400" b="1" dirty="0">
                <a:latin typeface="Calibri" panose="020F0502020204030204" pitchFamily="34" charset="0"/>
              </a:rPr>
              <a:t>2.5 Q4W</a:t>
            </a:r>
            <a:br>
              <a:rPr lang="en-US" sz="1400" b="1" dirty="0">
                <a:latin typeface="Calibri" panose="020F0502020204030204" pitchFamily="34" charset="0"/>
              </a:rPr>
            </a:br>
            <a:r>
              <a:rPr lang="en-US" sz="1400" b="1" dirty="0">
                <a:latin typeface="Calibri" panose="020F0502020204030204" pitchFamily="34" charset="0"/>
              </a:rPr>
              <a:t>mPFS: 25.3</a:t>
            </a:r>
          </a:p>
        </p:txBody>
      </p:sp>
      <p:sp>
        <p:nvSpPr>
          <p:cNvPr id="55" name="TextBox 54">
            <a:extLst>
              <a:ext uri="{FF2B5EF4-FFF2-40B4-BE49-F238E27FC236}">
                <a16:creationId xmlns:a16="http://schemas.microsoft.com/office/drawing/2014/main" id="{5D0194C5-BCD8-431A-AECF-F0E1CF3E306C}"/>
              </a:ext>
            </a:extLst>
          </p:cNvPr>
          <p:cNvSpPr txBox="1"/>
          <p:nvPr/>
        </p:nvSpPr>
        <p:spPr bwMode="auto">
          <a:xfrm>
            <a:off x="3758581" y="4347262"/>
            <a:ext cx="100303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400" b="1" dirty="0">
                <a:latin typeface="Calibri" panose="020F0502020204030204" pitchFamily="34" charset="0"/>
              </a:rPr>
              <a:t>1.9 Q4W</a:t>
            </a:r>
            <a:br>
              <a:rPr lang="en-US" sz="1400" b="1" dirty="0">
                <a:latin typeface="Calibri" panose="020F0502020204030204" pitchFamily="34" charset="0"/>
              </a:rPr>
            </a:br>
            <a:r>
              <a:rPr lang="en-US" sz="1400" b="1" dirty="0">
                <a:latin typeface="Calibri" panose="020F0502020204030204" pitchFamily="34" charset="0"/>
              </a:rPr>
              <a:t>mPFS: 16.2</a:t>
            </a:r>
          </a:p>
        </p:txBody>
      </p:sp>
      <p:sp>
        <p:nvSpPr>
          <p:cNvPr id="61" name="Freeform: Shape 60">
            <a:extLst>
              <a:ext uri="{FF2B5EF4-FFF2-40B4-BE49-F238E27FC236}">
                <a16:creationId xmlns:a16="http://schemas.microsoft.com/office/drawing/2014/main" id="{ABA3C510-9C6A-45AE-844C-063E5A307D04}"/>
              </a:ext>
            </a:extLst>
          </p:cNvPr>
          <p:cNvSpPr/>
          <p:nvPr/>
        </p:nvSpPr>
        <p:spPr bwMode="auto">
          <a:xfrm>
            <a:off x="1247775" y="2587625"/>
            <a:ext cx="1562100" cy="558800"/>
          </a:xfrm>
          <a:custGeom>
            <a:avLst/>
            <a:gdLst>
              <a:gd name="connsiteX0" fmla="*/ 0 w 1562100"/>
              <a:gd name="connsiteY0" fmla="*/ 0 h 558800"/>
              <a:gd name="connsiteX1" fmla="*/ 647700 w 1562100"/>
              <a:gd name="connsiteY1" fmla="*/ 0 h 558800"/>
              <a:gd name="connsiteX2" fmla="*/ 647700 w 1562100"/>
              <a:gd name="connsiteY2" fmla="*/ 228600 h 558800"/>
              <a:gd name="connsiteX3" fmla="*/ 1079500 w 1562100"/>
              <a:gd name="connsiteY3" fmla="*/ 228600 h 558800"/>
              <a:gd name="connsiteX4" fmla="*/ 1079500 w 1562100"/>
              <a:gd name="connsiteY4" fmla="*/ 558800 h 558800"/>
              <a:gd name="connsiteX5" fmla="*/ 1562100 w 1562100"/>
              <a:gd name="connsiteY5" fmla="*/ 558800 h 55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2100" h="558800">
                <a:moveTo>
                  <a:pt x="0" y="0"/>
                </a:moveTo>
                <a:lnTo>
                  <a:pt x="647700" y="0"/>
                </a:lnTo>
                <a:lnTo>
                  <a:pt x="647700" y="228600"/>
                </a:lnTo>
                <a:lnTo>
                  <a:pt x="1079500" y="228600"/>
                </a:lnTo>
                <a:lnTo>
                  <a:pt x="1079500" y="558800"/>
                </a:lnTo>
                <a:lnTo>
                  <a:pt x="1562100" y="558800"/>
                </a:lnTo>
              </a:path>
            </a:pathLst>
          </a:custGeom>
          <a:noFill/>
          <a:ln w="28575">
            <a:solidFill>
              <a:schemeClr val="accent3"/>
            </a:solidFill>
            <a:miter lim="800000"/>
            <a:headEnd/>
            <a:tailEnd/>
          </a:ln>
        </p:spPr>
        <p:txBody>
          <a:bodyPr rtlCol="0" anchor="ctr"/>
          <a:lstStyle/>
          <a:p>
            <a:pPr algn="ctr"/>
            <a:endParaRPr lang="en-US" dirty="0"/>
          </a:p>
        </p:txBody>
      </p:sp>
      <p:sp>
        <p:nvSpPr>
          <p:cNvPr id="62" name="Freeform: Shape 61">
            <a:extLst>
              <a:ext uri="{FF2B5EF4-FFF2-40B4-BE49-F238E27FC236}">
                <a16:creationId xmlns:a16="http://schemas.microsoft.com/office/drawing/2014/main" id="{EFD46B5D-0A33-4A58-BBBC-DBE43B34778B}"/>
              </a:ext>
            </a:extLst>
          </p:cNvPr>
          <p:cNvSpPr/>
          <p:nvPr/>
        </p:nvSpPr>
        <p:spPr bwMode="auto">
          <a:xfrm>
            <a:off x="1253067" y="2582333"/>
            <a:ext cx="4402666" cy="1799167"/>
          </a:xfrm>
          <a:custGeom>
            <a:avLst/>
            <a:gdLst>
              <a:gd name="connsiteX0" fmla="*/ 4402666 w 4402666"/>
              <a:gd name="connsiteY0" fmla="*/ 1799167 h 1799167"/>
              <a:gd name="connsiteX1" fmla="*/ 4288366 w 4402666"/>
              <a:gd name="connsiteY1" fmla="*/ 1799167 h 1799167"/>
              <a:gd name="connsiteX2" fmla="*/ 4288366 w 4402666"/>
              <a:gd name="connsiteY2" fmla="*/ 1329267 h 1799167"/>
              <a:gd name="connsiteX3" fmla="*/ 3606800 w 4402666"/>
              <a:gd name="connsiteY3" fmla="*/ 1329267 h 1799167"/>
              <a:gd name="connsiteX4" fmla="*/ 3606800 w 4402666"/>
              <a:gd name="connsiteY4" fmla="*/ 1016000 h 1799167"/>
              <a:gd name="connsiteX5" fmla="*/ 3551766 w 4402666"/>
              <a:gd name="connsiteY5" fmla="*/ 1016000 h 1799167"/>
              <a:gd name="connsiteX6" fmla="*/ 3551766 w 4402666"/>
              <a:gd name="connsiteY6" fmla="*/ 711200 h 1799167"/>
              <a:gd name="connsiteX7" fmla="*/ 1858433 w 4402666"/>
              <a:gd name="connsiteY7" fmla="*/ 711200 h 1799167"/>
              <a:gd name="connsiteX8" fmla="*/ 1858433 w 4402666"/>
              <a:gd name="connsiteY8" fmla="*/ 592667 h 1799167"/>
              <a:gd name="connsiteX9" fmla="*/ 1833033 w 4402666"/>
              <a:gd name="connsiteY9" fmla="*/ 592667 h 1799167"/>
              <a:gd name="connsiteX10" fmla="*/ 1833033 w 4402666"/>
              <a:gd name="connsiteY10" fmla="*/ 478367 h 1799167"/>
              <a:gd name="connsiteX11" fmla="*/ 1143000 w 4402666"/>
              <a:gd name="connsiteY11" fmla="*/ 478367 h 1799167"/>
              <a:gd name="connsiteX12" fmla="*/ 1143000 w 4402666"/>
              <a:gd name="connsiteY12" fmla="*/ 347134 h 1799167"/>
              <a:gd name="connsiteX13" fmla="*/ 1075266 w 4402666"/>
              <a:gd name="connsiteY13" fmla="*/ 347134 h 1799167"/>
              <a:gd name="connsiteX14" fmla="*/ 1075266 w 4402666"/>
              <a:gd name="connsiteY14" fmla="*/ 228600 h 1799167"/>
              <a:gd name="connsiteX15" fmla="*/ 956733 w 4402666"/>
              <a:gd name="connsiteY15" fmla="*/ 228600 h 1799167"/>
              <a:gd name="connsiteX16" fmla="*/ 956733 w 4402666"/>
              <a:gd name="connsiteY16" fmla="*/ 114300 h 1799167"/>
              <a:gd name="connsiteX17" fmla="*/ 740833 w 4402666"/>
              <a:gd name="connsiteY17" fmla="*/ 114300 h 1799167"/>
              <a:gd name="connsiteX18" fmla="*/ 740833 w 4402666"/>
              <a:gd name="connsiteY18" fmla="*/ 0 h 1799167"/>
              <a:gd name="connsiteX19" fmla="*/ 0 w 4402666"/>
              <a:gd name="connsiteY19" fmla="*/ 0 h 1799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402666" h="1799167">
                <a:moveTo>
                  <a:pt x="4402666" y="1799167"/>
                </a:moveTo>
                <a:lnTo>
                  <a:pt x="4288366" y="1799167"/>
                </a:lnTo>
                <a:lnTo>
                  <a:pt x="4288366" y="1329267"/>
                </a:lnTo>
                <a:lnTo>
                  <a:pt x="3606800" y="1329267"/>
                </a:lnTo>
                <a:lnTo>
                  <a:pt x="3606800" y="1016000"/>
                </a:lnTo>
                <a:lnTo>
                  <a:pt x="3551766" y="1016000"/>
                </a:lnTo>
                <a:lnTo>
                  <a:pt x="3551766" y="711200"/>
                </a:lnTo>
                <a:lnTo>
                  <a:pt x="1858433" y="711200"/>
                </a:lnTo>
                <a:lnTo>
                  <a:pt x="1858433" y="592667"/>
                </a:lnTo>
                <a:lnTo>
                  <a:pt x="1833033" y="592667"/>
                </a:lnTo>
                <a:lnTo>
                  <a:pt x="1833033" y="478367"/>
                </a:lnTo>
                <a:lnTo>
                  <a:pt x="1143000" y="478367"/>
                </a:lnTo>
                <a:lnTo>
                  <a:pt x="1143000" y="347134"/>
                </a:lnTo>
                <a:lnTo>
                  <a:pt x="1075266" y="347134"/>
                </a:lnTo>
                <a:lnTo>
                  <a:pt x="1075266" y="228600"/>
                </a:lnTo>
                <a:lnTo>
                  <a:pt x="956733" y="228600"/>
                </a:lnTo>
                <a:lnTo>
                  <a:pt x="956733" y="114300"/>
                </a:lnTo>
                <a:lnTo>
                  <a:pt x="740833" y="114300"/>
                </a:lnTo>
                <a:lnTo>
                  <a:pt x="740833" y="0"/>
                </a:lnTo>
                <a:lnTo>
                  <a:pt x="0" y="0"/>
                </a:lnTo>
              </a:path>
            </a:pathLst>
          </a:custGeom>
          <a:noFill/>
          <a:ln w="28575">
            <a:solidFill>
              <a:schemeClr val="accent4"/>
            </a:solidFill>
            <a:miter lim="800000"/>
            <a:headEnd/>
            <a:tailEnd/>
          </a:ln>
        </p:spPr>
        <p:txBody>
          <a:bodyPr rtlCol="0" anchor="ctr"/>
          <a:lstStyle/>
          <a:p>
            <a:pPr algn="ctr"/>
            <a:endParaRPr lang="en-US" dirty="0"/>
          </a:p>
        </p:txBody>
      </p:sp>
      <p:sp>
        <p:nvSpPr>
          <p:cNvPr id="63" name="Freeform: Shape 62">
            <a:extLst>
              <a:ext uri="{FF2B5EF4-FFF2-40B4-BE49-F238E27FC236}">
                <a16:creationId xmlns:a16="http://schemas.microsoft.com/office/drawing/2014/main" id="{90C6CCF3-B2BD-4AE3-A48A-E45A27F44E9A}"/>
              </a:ext>
            </a:extLst>
          </p:cNvPr>
          <p:cNvSpPr/>
          <p:nvPr/>
        </p:nvSpPr>
        <p:spPr bwMode="auto">
          <a:xfrm>
            <a:off x="1253067" y="2582333"/>
            <a:ext cx="3479800" cy="1638300"/>
          </a:xfrm>
          <a:custGeom>
            <a:avLst/>
            <a:gdLst>
              <a:gd name="connsiteX0" fmla="*/ 3479800 w 3479800"/>
              <a:gd name="connsiteY0" fmla="*/ 1638300 h 1638300"/>
              <a:gd name="connsiteX1" fmla="*/ 2417233 w 3479800"/>
              <a:gd name="connsiteY1" fmla="*/ 1638300 h 1638300"/>
              <a:gd name="connsiteX2" fmla="*/ 2417233 w 3479800"/>
              <a:gd name="connsiteY2" fmla="*/ 1430867 h 1638300"/>
              <a:gd name="connsiteX3" fmla="*/ 2408766 w 3479800"/>
              <a:gd name="connsiteY3" fmla="*/ 1430867 h 1638300"/>
              <a:gd name="connsiteX4" fmla="*/ 2408766 w 3479800"/>
              <a:gd name="connsiteY4" fmla="*/ 1231900 h 1638300"/>
              <a:gd name="connsiteX5" fmla="*/ 2302933 w 3479800"/>
              <a:gd name="connsiteY5" fmla="*/ 1231900 h 1638300"/>
              <a:gd name="connsiteX6" fmla="*/ 2302933 w 3479800"/>
              <a:gd name="connsiteY6" fmla="*/ 1024467 h 1638300"/>
              <a:gd name="connsiteX7" fmla="*/ 2070100 w 3479800"/>
              <a:gd name="connsiteY7" fmla="*/ 1024467 h 1638300"/>
              <a:gd name="connsiteX8" fmla="*/ 2070100 w 3479800"/>
              <a:gd name="connsiteY8" fmla="*/ 825500 h 1638300"/>
              <a:gd name="connsiteX9" fmla="*/ 1231900 w 3479800"/>
              <a:gd name="connsiteY9" fmla="*/ 825500 h 1638300"/>
              <a:gd name="connsiteX10" fmla="*/ 1231900 w 3479800"/>
              <a:gd name="connsiteY10" fmla="*/ 618067 h 1638300"/>
              <a:gd name="connsiteX11" fmla="*/ 872066 w 3479800"/>
              <a:gd name="connsiteY11" fmla="*/ 618067 h 1638300"/>
              <a:gd name="connsiteX12" fmla="*/ 872066 w 3479800"/>
              <a:gd name="connsiteY12" fmla="*/ 406400 h 1638300"/>
              <a:gd name="connsiteX13" fmla="*/ 372533 w 3479800"/>
              <a:gd name="connsiteY13" fmla="*/ 406400 h 1638300"/>
              <a:gd name="connsiteX14" fmla="*/ 372533 w 3479800"/>
              <a:gd name="connsiteY14" fmla="*/ 203200 h 1638300"/>
              <a:gd name="connsiteX15" fmla="*/ 254000 w 3479800"/>
              <a:gd name="connsiteY15" fmla="*/ 203200 h 1638300"/>
              <a:gd name="connsiteX16" fmla="*/ 254000 w 3479800"/>
              <a:gd name="connsiteY16" fmla="*/ 0 h 1638300"/>
              <a:gd name="connsiteX17" fmla="*/ 0 w 3479800"/>
              <a:gd name="connsiteY17" fmla="*/ 0 h 1638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79800" h="1638300">
                <a:moveTo>
                  <a:pt x="3479800" y="1638300"/>
                </a:moveTo>
                <a:lnTo>
                  <a:pt x="2417233" y="1638300"/>
                </a:lnTo>
                <a:lnTo>
                  <a:pt x="2417233" y="1430867"/>
                </a:lnTo>
                <a:lnTo>
                  <a:pt x="2408766" y="1430867"/>
                </a:lnTo>
                <a:lnTo>
                  <a:pt x="2408766" y="1231900"/>
                </a:lnTo>
                <a:lnTo>
                  <a:pt x="2302933" y="1231900"/>
                </a:lnTo>
                <a:lnTo>
                  <a:pt x="2302933" y="1024467"/>
                </a:lnTo>
                <a:lnTo>
                  <a:pt x="2070100" y="1024467"/>
                </a:lnTo>
                <a:lnTo>
                  <a:pt x="2070100" y="825500"/>
                </a:lnTo>
                <a:lnTo>
                  <a:pt x="1231900" y="825500"/>
                </a:lnTo>
                <a:lnTo>
                  <a:pt x="1231900" y="618067"/>
                </a:lnTo>
                <a:lnTo>
                  <a:pt x="872066" y="618067"/>
                </a:lnTo>
                <a:lnTo>
                  <a:pt x="872066" y="406400"/>
                </a:lnTo>
                <a:lnTo>
                  <a:pt x="372533" y="406400"/>
                </a:lnTo>
                <a:lnTo>
                  <a:pt x="372533" y="203200"/>
                </a:lnTo>
                <a:lnTo>
                  <a:pt x="254000" y="203200"/>
                </a:lnTo>
                <a:lnTo>
                  <a:pt x="254000" y="0"/>
                </a:lnTo>
                <a:lnTo>
                  <a:pt x="0" y="0"/>
                </a:lnTo>
              </a:path>
            </a:pathLst>
          </a:custGeom>
          <a:noFill/>
          <a:ln w="28575">
            <a:solidFill>
              <a:schemeClr val="accent1"/>
            </a:solidFill>
            <a:miter lim="800000"/>
            <a:headEnd/>
            <a:tailEnd/>
          </a:ln>
        </p:spPr>
        <p:txBody>
          <a:bodyPr rtlCol="0" anchor="ctr"/>
          <a:lstStyle/>
          <a:p>
            <a:pPr algn="ctr"/>
            <a:endParaRPr lang="en-US" dirty="0"/>
          </a:p>
        </p:txBody>
      </p:sp>
      <p:grpSp>
        <p:nvGrpSpPr>
          <p:cNvPr id="68" name="Group 67">
            <a:extLst>
              <a:ext uri="{FF2B5EF4-FFF2-40B4-BE49-F238E27FC236}">
                <a16:creationId xmlns:a16="http://schemas.microsoft.com/office/drawing/2014/main" id="{6F18C32D-501D-4524-8412-8C7993D48F61}"/>
              </a:ext>
            </a:extLst>
          </p:cNvPr>
          <p:cNvGrpSpPr/>
          <p:nvPr/>
        </p:nvGrpSpPr>
        <p:grpSpPr>
          <a:xfrm>
            <a:off x="1904610" y="2778982"/>
            <a:ext cx="86964" cy="86964"/>
            <a:chOff x="1220930" y="2834132"/>
            <a:chExt cx="120915" cy="120915"/>
          </a:xfrm>
        </p:grpSpPr>
        <p:cxnSp>
          <p:nvCxnSpPr>
            <p:cNvPr id="66" name="Straight Connector 65">
              <a:extLst>
                <a:ext uri="{FF2B5EF4-FFF2-40B4-BE49-F238E27FC236}">
                  <a16:creationId xmlns:a16="http://schemas.microsoft.com/office/drawing/2014/main" id="{4FAED190-A7C2-4DB7-B613-112836183788}"/>
                </a:ext>
              </a:extLst>
            </p:cNvPr>
            <p:cNvCxnSpPr>
              <a:cxnSpLocks/>
            </p:cNvCxnSpPr>
            <p:nvPr/>
          </p:nvCxnSpPr>
          <p:spPr bwMode="auto">
            <a:xfrm>
              <a:off x="1281388" y="2834132"/>
              <a:ext cx="0" cy="120915"/>
            </a:xfrm>
            <a:prstGeom prst="line">
              <a:avLst/>
            </a:prstGeom>
            <a:noFill/>
            <a:ln w="28575" cap="flat" cmpd="sng" algn="ctr">
              <a:solidFill>
                <a:schemeClr val="accent3"/>
              </a:solidFill>
              <a:prstDash val="solid"/>
              <a:round/>
              <a:headEnd type="none" w="med" len="med"/>
              <a:tailEnd type="none" w="med" len="med"/>
            </a:ln>
            <a:effectLst/>
          </p:spPr>
        </p:cxnSp>
        <p:cxnSp>
          <p:nvCxnSpPr>
            <p:cNvPr id="67" name="Straight Connector 66">
              <a:extLst>
                <a:ext uri="{FF2B5EF4-FFF2-40B4-BE49-F238E27FC236}">
                  <a16:creationId xmlns:a16="http://schemas.microsoft.com/office/drawing/2014/main" id="{7895F951-EC21-4AED-AD37-F6A3FC3DBC8A}"/>
                </a:ext>
              </a:extLst>
            </p:cNvPr>
            <p:cNvCxnSpPr>
              <a:cxnSpLocks/>
            </p:cNvCxnSpPr>
            <p:nvPr/>
          </p:nvCxnSpPr>
          <p:spPr bwMode="auto">
            <a:xfrm rot="16200000">
              <a:off x="1281388" y="2834132"/>
              <a:ext cx="0" cy="120915"/>
            </a:xfrm>
            <a:prstGeom prst="line">
              <a:avLst/>
            </a:prstGeom>
            <a:noFill/>
            <a:ln w="28575" cap="flat" cmpd="sng" algn="ctr">
              <a:solidFill>
                <a:schemeClr val="accent3"/>
              </a:solidFill>
              <a:prstDash val="solid"/>
              <a:round/>
              <a:headEnd type="none" w="med" len="med"/>
              <a:tailEnd type="none" w="med" len="med"/>
            </a:ln>
            <a:effectLst/>
          </p:spPr>
        </p:cxnSp>
      </p:grpSp>
      <p:grpSp>
        <p:nvGrpSpPr>
          <p:cNvPr id="69" name="Group 68">
            <a:extLst>
              <a:ext uri="{FF2B5EF4-FFF2-40B4-BE49-F238E27FC236}">
                <a16:creationId xmlns:a16="http://schemas.microsoft.com/office/drawing/2014/main" id="{9AE5B70F-FDF9-42D5-909B-C65FC3435A49}"/>
              </a:ext>
            </a:extLst>
          </p:cNvPr>
          <p:cNvGrpSpPr/>
          <p:nvPr/>
        </p:nvGrpSpPr>
        <p:grpSpPr>
          <a:xfrm>
            <a:off x="1854146" y="2778982"/>
            <a:ext cx="86964" cy="86964"/>
            <a:chOff x="1220930" y="2834132"/>
            <a:chExt cx="120915" cy="120915"/>
          </a:xfrm>
        </p:grpSpPr>
        <p:cxnSp>
          <p:nvCxnSpPr>
            <p:cNvPr id="70" name="Straight Connector 69">
              <a:extLst>
                <a:ext uri="{FF2B5EF4-FFF2-40B4-BE49-F238E27FC236}">
                  <a16:creationId xmlns:a16="http://schemas.microsoft.com/office/drawing/2014/main" id="{04956E4D-B21D-4826-90E0-1A4DC847000B}"/>
                </a:ext>
              </a:extLst>
            </p:cNvPr>
            <p:cNvCxnSpPr>
              <a:cxnSpLocks/>
            </p:cNvCxnSpPr>
            <p:nvPr/>
          </p:nvCxnSpPr>
          <p:spPr bwMode="auto">
            <a:xfrm>
              <a:off x="1281388" y="2834132"/>
              <a:ext cx="0" cy="120915"/>
            </a:xfrm>
            <a:prstGeom prst="line">
              <a:avLst/>
            </a:prstGeom>
            <a:noFill/>
            <a:ln w="28575" cap="flat" cmpd="sng" algn="ctr">
              <a:solidFill>
                <a:schemeClr val="accent3"/>
              </a:solidFill>
              <a:prstDash val="solid"/>
              <a:round/>
              <a:headEnd type="none" w="med" len="med"/>
              <a:tailEnd type="none" w="med" len="med"/>
            </a:ln>
            <a:effectLst/>
          </p:spPr>
        </p:cxnSp>
        <p:cxnSp>
          <p:nvCxnSpPr>
            <p:cNvPr id="71" name="Straight Connector 70">
              <a:extLst>
                <a:ext uri="{FF2B5EF4-FFF2-40B4-BE49-F238E27FC236}">
                  <a16:creationId xmlns:a16="http://schemas.microsoft.com/office/drawing/2014/main" id="{4B99D74B-7BDC-4FBD-9954-CF0B9DBE52ED}"/>
                </a:ext>
              </a:extLst>
            </p:cNvPr>
            <p:cNvCxnSpPr>
              <a:cxnSpLocks/>
            </p:cNvCxnSpPr>
            <p:nvPr/>
          </p:nvCxnSpPr>
          <p:spPr bwMode="auto">
            <a:xfrm rot="16200000">
              <a:off x="1281388" y="2834132"/>
              <a:ext cx="0" cy="120915"/>
            </a:xfrm>
            <a:prstGeom prst="line">
              <a:avLst/>
            </a:prstGeom>
            <a:noFill/>
            <a:ln w="28575" cap="flat" cmpd="sng" algn="ctr">
              <a:solidFill>
                <a:schemeClr val="accent3"/>
              </a:solidFill>
              <a:prstDash val="solid"/>
              <a:round/>
              <a:headEnd type="none" w="med" len="med"/>
              <a:tailEnd type="none" w="med" len="med"/>
            </a:ln>
            <a:effectLst/>
          </p:spPr>
        </p:cxnSp>
      </p:grpSp>
      <p:grpSp>
        <p:nvGrpSpPr>
          <p:cNvPr id="72" name="Group 71">
            <a:extLst>
              <a:ext uri="{FF2B5EF4-FFF2-40B4-BE49-F238E27FC236}">
                <a16:creationId xmlns:a16="http://schemas.microsoft.com/office/drawing/2014/main" id="{8ED32FF7-6540-4098-BC85-A47FE83B6665}"/>
              </a:ext>
            </a:extLst>
          </p:cNvPr>
          <p:cNvGrpSpPr/>
          <p:nvPr/>
        </p:nvGrpSpPr>
        <p:grpSpPr>
          <a:xfrm>
            <a:off x="1642526" y="2544143"/>
            <a:ext cx="86964" cy="86964"/>
            <a:chOff x="1220930" y="2834132"/>
            <a:chExt cx="120915" cy="120915"/>
          </a:xfrm>
        </p:grpSpPr>
        <p:cxnSp>
          <p:nvCxnSpPr>
            <p:cNvPr id="73" name="Straight Connector 72">
              <a:extLst>
                <a:ext uri="{FF2B5EF4-FFF2-40B4-BE49-F238E27FC236}">
                  <a16:creationId xmlns:a16="http://schemas.microsoft.com/office/drawing/2014/main" id="{1137E62F-4922-4A4D-901E-6E667E61AD57}"/>
                </a:ext>
              </a:extLst>
            </p:cNvPr>
            <p:cNvCxnSpPr>
              <a:cxnSpLocks/>
            </p:cNvCxnSpPr>
            <p:nvPr/>
          </p:nvCxnSpPr>
          <p:spPr bwMode="auto">
            <a:xfrm>
              <a:off x="1281388" y="2834132"/>
              <a:ext cx="0" cy="120915"/>
            </a:xfrm>
            <a:prstGeom prst="line">
              <a:avLst/>
            </a:prstGeom>
            <a:noFill/>
            <a:ln w="28575" cap="flat" cmpd="sng" algn="ctr">
              <a:solidFill>
                <a:schemeClr val="accent3"/>
              </a:solidFill>
              <a:prstDash val="solid"/>
              <a:round/>
              <a:headEnd type="none" w="med" len="med"/>
              <a:tailEnd type="none" w="med" len="med"/>
            </a:ln>
            <a:effectLst/>
          </p:spPr>
        </p:cxnSp>
        <p:cxnSp>
          <p:nvCxnSpPr>
            <p:cNvPr id="74" name="Straight Connector 73">
              <a:extLst>
                <a:ext uri="{FF2B5EF4-FFF2-40B4-BE49-F238E27FC236}">
                  <a16:creationId xmlns:a16="http://schemas.microsoft.com/office/drawing/2014/main" id="{BBA9A3AD-72A3-4326-B0D6-15DD6E235B68}"/>
                </a:ext>
              </a:extLst>
            </p:cNvPr>
            <p:cNvCxnSpPr>
              <a:cxnSpLocks/>
            </p:cNvCxnSpPr>
            <p:nvPr/>
          </p:nvCxnSpPr>
          <p:spPr bwMode="auto">
            <a:xfrm rot="16200000">
              <a:off x="1281388" y="2834132"/>
              <a:ext cx="0" cy="120915"/>
            </a:xfrm>
            <a:prstGeom prst="line">
              <a:avLst/>
            </a:prstGeom>
            <a:noFill/>
            <a:ln w="28575" cap="flat" cmpd="sng" algn="ctr">
              <a:solidFill>
                <a:schemeClr val="accent3"/>
              </a:solidFill>
              <a:prstDash val="solid"/>
              <a:round/>
              <a:headEnd type="none" w="med" len="med"/>
              <a:tailEnd type="none" w="med" len="med"/>
            </a:ln>
            <a:effectLst/>
          </p:spPr>
        </p:cxnSp>
      </p:grpSp>
      <p:grpSp>
        <p:nvGrpSpPr>
          <p:cNvPr id="75" name="Group 74">
            <a:extLst>
              <a:ext uri="{FF2B5EF4-FFF2-40B4-BE49-F238E27FC236}">
                <a16:creationId xmlns:a16="http://schemas.microsoft.com/office/drawing/2014/main" id="{269AB946-6374-454F-8FAF-9076E2D4DCBD}"/>
              </a:ext>
            </a:extLst>
          </p:cNvPr>
          <p:cNvGrpSpPr/>
          <p:nvPr/>
        </p:nvGrpSpPr>
        <p:grpSpPr>
          <a:xfrm>
            <a:off x="2285993" y="3109335"/>
            <a:ext cx="86964" cy="86964"/>
            <a:chOff x="1220930" y="2834132"/>
            <a:chExt cx="120915" cy="120915"/>
          </a:xfrm>
        </p:grpSpPr>
        <p:cxnSp>
          <p:nvCxnSpPr>
            <p:cNvPr id="76" name="Straight Connector 75">
              <a:extLst>
                <a:ext uri="{FF2B5EF4-FFF2-40B4-BE49-F238E27FC236}">
                  <a16:creationId xmlns:a16="http://schemas.microsoft.com/office/drawing/2014/main" id="{1F9B246B-AA5D-482E-8A0D-D0B60DCD6A45}"/>
                </a:ext>
              </a:extLst>
            </p:cNvPr>
            <p:cNvCxnSpPr>
              <a:cxnSpLocks/>
            </p:cNvCxnSpPr>
            <p:nvPr/>
          </p:nvCxnSpPr>
          <p:spPr bwMode="auto">
            <a:xfrm>
              <a:off x="1281388" y="2834132"/>
              <a:ext cx="0" cy="120915"/>
            </a:xfrm>
            <a:prstGeom prst="line">
              <a:avLst/>
            </a:prstGeom>
            <a:noFill/>
            <a:ln w="28575" cap="flat" cmpd="sng" algn="ctr">
              <a:solidFill>
                <a:schemeClr val="accent3"/>
              </a:solidFill>
              <a:prstDash val="solid"/>
              <a:round/>
              <a:headEnd type="none" w="med" len="med"/>
              <a:tailEnd type="none" w="med" len="med"/>
            </a:ln>
            <a:effectLst/>
          </p:spPr>
        </p:cxnSp>
        <p:cxnSp>
          <p:nvCxnSpPr>
            <p:cNvPr id="77" name="Straight Connector 76">
              <a:extLst>
                <a:ext uri="{FF2B5EF4-FFF2-40B4-BE49-F238E27FC236}">
                  <a16:creationId xmlns:a16="http://schemas.microsoft.com/office/drawing/2014/main" id="{E70891AE-AADC-4D96-A460-8F4040D76BD2}"/>
                </a:ext>
              </a:extLst>
            </p:cNvPr>
            <p:cNvCxnSpPr>
              <a:cxnSpLocks/>
            </p:cNvCxnSpPr>
            <p:nvPr/>
          </p:nvCxnSpPr>
          <p:spPr bwMode="auto">
            <a:xfrm rot="16200000">
              <a:off x="1281388" y="2834132"/>
              <a:ext cx="0" cy="120915"/>
            </a:xfrm>
            <a:prstGeom prst="line">
              <a:avLst/>
            </a:prstGeom>
            <a:noFill/>
            <a:ln w="28575" cap="flat" cmpd="sng" algn="ctr">
              <a:solidFill>
                <a:schemeClr val="accent3"/>
              </a:solidFill>
              <a:prstDash val="solid"/>
              <a:round/>
              <a:headEnd type="none" w="med" len="med"/>
              <a:tailEnd type="none" w="med" len="med"/>
            </a:ln>
            <a:effectLst/>
          </p:spPr>
        </p:cxnSp>
      </p:grpSp>
      <p:grpSp>
        <p:nvGrpSpPr>
          <p:cNvPr id="78" name="Group 77">
            <a:extLst>
              <a:ext uri="{FF2B5EF4-FFF2-40B4-BE49-F238E27FC236}">
                <a16:creationId xmlns:a16="http://schemas.microsoft.com/office/drawing/2014/main" id="{19DB5E51-9B4D-4683-81E7-6704128D8F3C}"/>
              </a:ext>
            </a:extLst>
          </p:cNvPr>
          <p:cNvGrpSpPr/>
          <p:nvPr/>
        </p:nvGrpSpPr>
        <p:grpSpPr>
          <a:xfrm>
            <a:off x="2372957" y="3109335"/>
            <a:ext cx="86964" cy="86964"/>
            <a:chOff x="1220930" y="2834132"/>
            <a:chExt cx="120915" cy="120915"/>
          </a:xfrm>
        </p:grpSpPr>
        <p:cxnSp>
          <p:nvCxnSpPr>
            <p:cNvPr id="79" name="Straight Connector 78">
              <a:extLst>
                <a:ext uri="{FF2B5EF4-FFF2-40B4-BE49-F238E27FC236}">
                  <a16:creationId xmlns:a16="http://schemas.microsoft.com/office/drawing/2014/main" id="{7BE3B869-66FF-4812-B00D-7489900F5C94}"/>
                </a:ext>
              </a:extLst>
            </p:cNvPr>
            <p:cNvCxnSpPr>
              <a:cxnSpLocks/>
            </p:cNvCxnSpPr>
            <p:nvPr/>
          </p:nvCxnSpPr>
          <p:spPr bwMode="auto">
            <a:xfrm>
              <a:off x="1281388" y="2834132"/>
              <a:ext cx="0" cy="120915"/>
            </a:xfrm>
            <a:prstGeom prst="line">
              <a:avLst/>
            </a:prstGeom>
            <a:noFill/>
            <a:ln w="28575" cap="flat" cmpd="sng" algn="ctr">
              <a:solidFill>
                <a:schemeClr val="accent3"/>
              </a:solidFill>
              <a:prstDash val="solid"/>
              <a:round/>
              <a:headEnd type="none" w="med" len="med"/>
              <a:tailEnd type="none" w="med" len="med"/>
            </a:ln>
            <a:effectLst/>
          </p:spPr>
        </p:cxnSp>
        <p:cxnSp>
          <p:nvCxnSpPr>
            <p:cNvPr id="80" name="Straight Connector 79">
              <a:extLst>
                <a:ext uri="{FF2B5EF4-FFF2-40B4-BE49-F238E27FC236}">
                  <a16:creationId xmlns:a16="http://schemas.microsoft.com/office/drawing/2014/main" id="{07490DAB-7A7C-4050-A5C4-87E900D7E9DC}"/>
                </a:ext>
              </a:extLst>
            </p:cNvPr>
            <p:cNvCxnSpPr>
              <a:cxnSpLocks/>
            </p:cNvCxnSpPr>
            <p:nvPr/>
          </p:nvCxnSpPr>
          <p:spPr bwMode="auto">
            <a:xfrm rot="16200000">
              <a:off x="1281388" y="2834132"/>
              <a:ext cx="0" cy="120915"/>
            </a:xfrm>
            <a:prstGeom prst="line">
              <a:avLst/>
            </a:prstGeom>
            <a:noFill/>
            <a:ln w="28575" cap="flat" cmpd="sng" algn="ctr">
              <a:solidFill>
                <a:schemeClr val="accent3"/>
              </a:solidFill>
              <a:prstDash val="solid"/>
              <a:round/>
              <a:headEnd type="none" w="med" len="med"/>
              <a:tailEnd type="none" w="med" len="med"/>
            </a:ln>
            <a:effectLst/>
          </p:spPr>
        </p:cxnSp>
      </p:grpSp>
      <p:grpSp>
        <p:nvGrpSpPr>
          <p:cNvPr id="81" name="Group 80">
            <a:extLst>
              <a:ext uri="{FF2B5EF4-FFF2-40B4-BE49-F238E27FC236}">
                <a16:creationId xmlns:a16="http://schemas.microsoft.com/office/drawing/2014/main" id="{64E25A53-EA93-4B69-8D81-B56151E9DC26}"/>
              </a:ext>
            </a:extLst>
          </p:cNvPr>
          <p:cNvGrpSpPr/>
          <p:nvPr/>
        </p:nvGrpSpPr>
        <p:grpSpPr>
          <a:xfrm>
            <a:off x="2648520" y="3109335"/>
            <a:ext cx="86964" cy="86964"/>
            <a:chOff x="1220930" y="2834132"/>
            <a:chExt cx="120915" cy="120915"/>
          </a:xfrm>
        </p:grpSpPr>
        <p:cxnSp>
          <p:nvCxnSpPr>
            <p:cNvPr id="82" name="Straight Connector 81">
              <a:extLst>
                <a:ext uri="{FF2B5EF4-FFF2-40B4-BE49-F238E27FC236}">
                  <a16:creationId xmlns:a16="http://schemas.microsoft.com/office/drawing/2014/main" id="{EB96155A-8B65-4A2D-98B9-646BEE88D04E}"/>
                </a:ext>
              </a:extLst>
            </p:cNvPr>
            <p:cNvCxnSpPr>
              <a:cxnSpLocks/>
            </p:cNvCxnSpPr>
            <p:nvPr/>
          </p:nvCxnSpPr>
          <p:spPr bwMode="auto">
            <a:xfrm>
              <a:off x="1281388" y="2834132"/>
              <a:ext cx="0" cy="120915"/>
            </a:xfrm>
            <a:prstGeom prst="line">
              <a:avLst/>
            </a:prstGeom>
            <a:noFill/>
            <a:ln w="28575" cap="flat" cmpd="sng" algn="ctr">
              <a:solidFill>
                <a:schemeClr val="accent3"/>
              </a:solidFill>
              <a:prstDash val="solid"/>
              <a:round/>
              <a:headEnd type="none" w="med" len="med"/>
              <a:tailEnd type="none" w="med" len="med"/>
            </a:ln>
            <a:effectLst/>
          </p:spPr>
        </p:cxnSp>
        <p:cxnSp>
          <p:nvCxnSpPr>
            <p:cNvPr id="83" name="Straight Connector 82">
              <a:extLst>
                <a:ext uri="{FF2B5EF4-FFF2-40B4-BE49-F238E27FC236}">
                  <a16:creationId xmlns:a16="http://schemas.microsoft.com/office/drawing/2014/main" id="{B7B8EDA9-4FE4-46F7-B147-24B61F5563C6}"/>
                </a:ext>
              </a:extLst>
            </p:cNvPr>
            <p:cNvCxnSpPr>
              <a:cxnSpLocks/>
            </p:cNvCxnSpPr>
            <p:nvPr/>
          </p:nvCxnSpPr>
          <p:spPr bwMode="auto">
            <a:xfrm rot="16200000">
              <a:off x="1281388" y="2834132"/>
              <a:ext cx="0" cy="120915"/>
            </a:xfrm>
            <a:prstGeom prst="line">
              <a:avLst/>
            </a:prstGeom>
            <a:noFill/>
            <a:ln w="28575" cap="flat" cmpd="sng" algn="ctr">
              <a:solidFill>
                <a:schemeClr val="accent3"/>
              </a:solidFill>
              <a:prstDash val="solid"/>
              <a:round/>
              <a:headEnd type="none" w="med" len="med"/>
              <a:tailEnd type="none" w="med" len="med"/>
            </a:ln>
            <a:effectLst/>
          </p:spPr>
        </p:cxnSp>
      </p:grpSp>
      <p:grpSp>
        <p:nvGrpSpPr>
          <p:cNvPr id="84" name="Group 83">
            <a:extLst>
              <a:ext uri="{FF2B5EF4-FFF2-40B4-BE49-F238E27FC236}">
                <a16:creationId xmlns:a16="http://schemas.microsoft.com/office/drawing/2014/main" id="{87043586-D577-4E11-BFDA-069DDBAE0560}"/>
              </a:ext>
            </a:extLst>
          </p:cNvPr>
          <p:cNvGrpSpPr/>
          <p:nvPr/>
        </p:nvGrpSpPr>
        <p:grpSpPr>
          <a:xfrm>
            <a:off x="2736660" y="3109335"/>
            <a:ext cx="86964" cy="86964"/>
            <a:chOff x="1220930" y="2834132"/>
            <a:chExt cx="120915" cy="120915"/>
          </a:xfrm>
        </p:grpSpPr>
        <p:cxnSp>
          <p:nvCxnSpPr>
            <p:cNvPr id="85" name="Straight Connector 84">
              <a:extLst>
                <a:ext uri="{FF2B5EF4-FFF2-40B4-BE49-F238E27FC236}">
                  <a16:creationId xmlns:a16="http://schemas.microsoft.com/office/drawing/2014/main" id="{A41BC434-E5BB-4018-8F75-B1F67BAA66BB}"/>
                </a:ext>
              </a:extLst>
            </p:cNvPr>
            <p:cNvCxnSpPr>
              <a:cxnSpLocks/>
            </p:cNvCxnSpPr>
            <p:nvPr/>
          </p:nvCxnSpPr>
          <p:spPr bwMode="auto">
            <a:xfrm>
              <a:off x="1281388" y="2834132"/>
              <a:ext cx="0" cy="120915"/>
            </a:xfrm>
            <a:prstGeom prst="line">
              <a:avLst/>
            </a:prstGeom>
            <a:noFill/>
            <a:ln w="28575" cap="flat" cmpd="sng" algn="ctr">
              <a:solidFill>
                <a:schemeClr val="accent3"/>
              </a:solidFill>
              <a:prstDash val="solid"/>
              <a:round/>
              <a:headEnd type="none" w="med" len="med"/>
              <a:tailEnd type="none" w="med" len="med"/>
            </a:ln>
            <a:effectLst/>
          </p:spPr>
        </p:cxnSp>
        <p:cxnSp>
          <p:nvCxnSpPr>
            <p:cNvPr id="86" name="Straight Connector 85">
              <a:extLst>
                <a:ext uri="{FF2B5EF4-FFF2-40B4-BE49-F238E27FC236}">
                  <a16:creationId xmlns:a16="http://schemas.microsoft.com/office/drawing/2014/main" id="{49C8A115-34AA-4508-93C4-0D997F33C2B4}"/>
                </a:ext>
              </a:extLst>
            </p:cNvPr>
            <p:cNvCxnSpPr>
              <a:cxnSpLocks/>
            </p:cNvCxnSpPr>
            <p:nvPr/>
          </p:nvCxnSpPr>
          <p:spPr bwMode="auto">
            <a:xfrm rot="16200000">
              <a:off x="1281388" y="2834132"/>
              <a:ext cx="0" cy="120915"/>
            </a:xfrm>
            <a:prstGeom prst="line">
              <a:avLst/>
            </a:prstGeom>
            <a:noFill/>
            <a:ln w="28575" cap="flat" cmpd="sng" algn="ctr">
              <a:solidFill>
                <a:schemeClr val="accent3"/>
              </a:solidFill>
              <a:prstDash val="solid"/>
              <a:round/>
              <a:headEnd type="none" w="med" len="med"/>
              <a:tailEnd type="none" w="med" len="med"/>
            </a:ln>
            <a:effectLst/>
          </p:spPr>
        </p:cxnSp>
      </p:grpSp>
      <p:grpSp>
        <p:nvGrpSpPr>
          <p:cNvPr id="87" name="Group 86">
            <a:extLst>
              <a:ext uri="{FF2B5EF4-FFF2-40B4-BE49-F238E27FC236}">
                <a16:creationId xmlns:a16="http://schemas.microsoft.com/office/drawing/2014/main" id="{3AA9F01F-8DB6-4348-A37D-2770198560D0}"/>
              </a:ext>
            </a:extLst>
          </p:cNvPr>
          <p:cNvGrpSpPr/>
          <p:nvPr/>
        </p:nvGrpSpPr>
        <p:grpSpPr>
          <a:xfrm>
            <a:off x="2766392" y="3109335"/>
            <a:ext cx="86964" cy="86964"/>
            <a:chOff x="1220930" y="2834132"/>
            <a:chExt cx="120915" cy="120915"/>
          </a:xfrm>
        </p:grpSpPr>
        <p:cxnSp>
          <p:nvCxnSpPr>
            <p:cNvPr id="88" name="Straight Connector 87">
              <a:extLst>
                <a:ext uri="{FF2B5EF4-FFF2-40B4-BE49-F238E27FC236}">
                  <a16:creationId xmlns:a16="http://schemas.microsoft.com/office/drawing/2014/main" id="{20A87493-AAD2-4749-AF88-E5F11BCF810C}"/>
                </a:ext>
              </a:extLst>
            </p:cNvPr>
            <p:cNvCxnSpPr>
              <a:cxnSpLocks/>
            </p:cNvCxnSpPr>
            <p:nvPr/>
          </p:nvCxnSpPr>
          <p:spPr bwMode="auto">
            <a:xfrm>
              <a:off x="1281388" y="2834132"/>
              <a:ext cx="0" cy="120915"/>
            </a:xfrm>
            <a:prstGeom prst="line">
              <a:avLst/>
            </a:prstGeom>
            <a:noFill/>
            <a:ln w="28575" cap="flat" cmpd="sng" algn="ctr">
              <a:solidFill>
                <a:schemeClr val="accent3"/>
              </a:solidFill>
              <a:prstDash val="solid"/>
              <a:round/>
              <a:headEnd type="none" w="med" len="med"/>
              <a:tailEnd type="none" w="med" len="med"/>
            </a:ln>
            <a:effectLst/>
          </p:spPr>
        </p:cxnSp>
        <p:cxnSp>
          <p:nvCxnSpPr>
            <p:cNvPr id="89" name="Straight Connector 88">
              <a:extLst>
                <a:ext uri="{FF2B5EF4-FFF2-40B4-BE49-F238E27FC236}">
                  <a16:creationId xmlns:a16="http://schemas.microsoft.com/office/drawing/2014/main" id="{42603615-E0BF-45E4-80FF-6BB0297BBEF0}"/>
                </a:ext>
              </a:extLst>
            </p:cNvPr>
            <p:cNvCxnSpPr>
              <a:cxnSpLocks/>
            </p:cNvCxnSpPr>
            <p:nvPr/>
          </p:nvCxnSpPr>
          <p:spPr bwMode="auto">
            <a:xfrm rot="16200000">
              <a:off x="1281388" y="2834132"/>
              <a:ext cx="0" cy="120915"/>
            </a:xfrm>
            <a:prstGeom prst="line">
              <a:avLst/>
            </a:prstGeom>
            <a:noFill/>
            <a:ln w="28575" cap="flat" cmpd="sng" algn="ctr">
              <a:solidFill>
                <a:schemeClr val="accent3"/>
              </a:solidFill>
              <a:prstDash val="solid"/>
              <a:round/>
              <a:headEnd type="none" w="med" len="med"/>
              <a:tailEnd type="none" w="med" len="med"/>
            </a:ln>
            <a:effectLst/>
          </p:spPr>
        </p:cxnSp>
      </p:grpSp>
      <p:sp>
        <p:nvSpPr>
          <p:cNvPr id="64" name="Freeform: Shape 63">
            <a:extLst>
              <a:ext uri="{FF2B5EF4-FFF2-40B4-BE49-F238E27FC236}">
                <a16:creationId xmlns:a16="http://schemas.microsoft.com/office/drawing/2014/main" id="{740E7573-5466-4777-8E4F-AB7C2C38CDDC}"/>
              </a:ext>
            </a:extLst>
          </p:cNvPr>
          <p:cNvSpPr/>
          <p:nvPr/>
        </p:nvSpPr>
        <p:spPr bwMode="auto">
          <a:xfrm>
            <a:off x="1253067" y="2586567"/>
            <a:ext cx="1714500" cy="635000"/>
          </a:xfrm>
          <a:custGeom>
            <a:avLst/>
            <a:gdLst>
              <a:gd name="connsiteX0" fmla="*/ 1714500 w 1714500"/>
              <a:gd name="connsiteY0" fmla="*/ 635000 h 635000"/>
              <a:gd name="connsiteX1" fmla="*/ 1612900 w 1714500"/>
              <a:gd name="connsiteY1" fmla="*/ 635000 h 635000"/>
              <a:gd name="connsiteX2" fmla="*/ 1612900 w 1714500"/>
              <a:gd name="connsiteY2" fmla="*/ 220133 h 635000"/>
              <a:gd name="connsiteX3" fmla="*/ 850900 w 1714500"/>
              <a:gd name="connsiteY3" fmla="*/ 220133 h 635000"/>
              <a:gd name="connsiteX4" fmla="*/ 850900 w 1714500"/>
              <a:gd name="connsiteY4" fmla="*/ 0 h 635000"/>
              <a:gd name="connsiteX5" fmla="*/ 0 w 1714500"/>
              <a:gd name="connsiteY5" fmla="*/ 0 h 63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14500" h="635000">
                <a:moveTo>
                  <a:pt x="1714500" y="635000"/>
                </a:moveTo>
                <a:lnTo>
                  <a:pt x="1612900" y="635000"/>
                </a:lnTo>
                <a:lnTo>
                  <a:pt x="1612900" y="220133"/>
                </a:lnTo>
                <a:lnTo>
                  <a:pt x="850900" y="220133"/>
                </a:lnTo>
                <a:lnTo>
                  <a:pt x="850900" y="0"/>
                </a:lnTo>
                <a:lnTo>
                  <a:pt x="0" y="0"/>
                </a:lnTo>
              </a:path>
            </a:pathLst>
          </a:custGeom>
          <a:noFill/>
          <a:ln w="28575">
            <a:solidFill>
              <a:schemeClr val="accent6"/>
            </a:solidFill>
            <a:miter lim="800000"/>
            <a:headEnd/>
            <a:tailEnd/>
          </a:ln>
        </p:spPr>
        <p:txBody>
          <a:bodyPr rtlCol="0" anchor="ctr"/>
          <a:lstStyle/>
          <a:p>
            <a:pPr algn="ctr"/>
            <a:endParaRPr lang="en-US" dirty="0"/>
          </a:p>
        </p:txBody>
      </p:sp>
      <p:grpSp>
        <p:nvGrpSpPr>
          <p:cNvPr id="90" name="Group 89">
            <a:extLst>
              <a:ext uri="{FF2B5EF4-FFF2-40B4-BE49-F238E27FC236}">
                <a16:creationId xmlns:a16="http://schemas.microsoft.com/office/drawing/2014/main" id="{B2DFBF0C-BF2E-40D0-87B9-885DDB07D716}"/>
              </a:ext>
            </a:extLst>
          </p:cNvPr>
          <p:cNvGrpSpPr/>
          <p:nvPr/>
        </p:nvGrpSpPr>
        <p:grpSpPr>
          <a:xfrm>
            <a:off x="2873156" y="3178085"/>
            <a:ext cx="86964" cy="86964"/>
            <a:chOff x="1220930" y="2834132"/>
            <a:chExt cx="120915" cy="120915"/>
          </a:xfrm>
        </p:grpSpPr>
        <p:cxnSp>
          <p:nvCxnSpPr>
            <p:cNvPr id="91" name="Straight Connector 90">
              <a:extLst>
                <a:ext uri="{FF2B5EF4-FFF2-40B4-BE49-F238E27FC236}">
                  <a16:creationId xmlns:a16="http://schemas.microsoft.com/office/drawing/2014/main" id="{824C3E81-EFDA-4B61-8BB9-805BB9525416}"/>
                </a:ext>
              </a:extLst>
            </p:cNvPr>
            <p:cNvCxnSpPr>
              <a:cxnSpLocks/>
            </p:cNvCxnSpPr>
            <p:nvPr/>
          </p:nvCxnSpPr>
          <p:spPr bwMode="auto">
            <a:xfrm>
              <a:off x="1281388" y="2834132"/>
              <a:ext cx="0" cy="120915"/>
            </a:xfrm>
            <a:prstGeom prst="line">
              <a:avLst/>
            </a:prstGeom>
            <a:noFill/>
            <a:ln w="28575" cap="flat" cmpd="sng" algn="ctr">
              <a:solidFill>
                <a:schemeClr val="accent6"/>
              </a:solidFill>
              <a:prstDash val="solid"/>
              <a:round/>
              <a:headEnd type="none" w="med" len="med"/>
              <a:tailEnd type="none" w="med" len="med"/>
            </a:ln>
            <a:effectLst/>
          </p:spPr>
        </p:cxnSp>
        <p:cxnSp>
          <p:nvCxnSpPr>
            <p:cNvPr id="92" name="Straight Connector 91">
              <a:extLst>
                <a:ext uri="{FF2B5EF4-FFF2-40B4-BE49-F238E27FC236}">
                  <a16:creationId xmlns:a16="http://schemas.microsoft.com/office/drawing/2014/main" id="{441282B4-7E37-48A1-AE06-1A7685E6F5D9}"/>
                </a:ext>
              </a:extLst>
            </p:cNvPr>
            <p:cNvCxnSpPr>
              <a:cxnSpLocks/>
            </p:cNvCxnSpPr>
            <p:nvPr/>
          </p:nvCxnSpPr>
          <p:spPr bwMode="auto">
            <a:xfrm rot="16200000">
              <a:off x="1281388" y="2834132"/>
              <a:ext cx="0" cy="120915"/>
            </a:xfrm>
            <a:prstGeom prst="line">
              <a:avLst/>
            </a:prstGeom>
            <a:noFill/>
            <a:ln w="28575" cap="flat" cmpd="sng" algn="ctr">
              <a:solidFill>
                <a:schemeClr val="accent6"/>
              </a:solidFill>
              <a:prstDash val="solid"/>
              <a:round/>
              <a:headEnd type="none" w="med" len="med"/>
              <a:tailEnd type="none" w="med" len="med"/>
            </a:ln>
            <a:effectLst/>
          </p:spPr>
        </p:cxnSp>
      </p:grpSp>
      <p:grpSp>
        <p:nvGrpSpPr>
          <p:cNvPr id="93" name="Group 92">
            <a:extLst>
              <a:ext uri="{FF2B5EF4-FFF2-40B4-BE49-F238E27FC236}">
                <a16:creationId xmlns:a16="http://schemas.microsoft.com/office/drawing/2014/main" id="{27CDF95C-744F-4309-8A7C-F264F92689DE}"/>
              </a:ext>
            </a:extLst>
          </p:cNvPr>
          <p:cNvGrpSpPr/>
          <p:nvPr/>
        </p:nvGrpSpPr>
        <p:grpSpPr>
          <a:xfrm>
            <a:off x="2920020" y="3178085"/>
            <a:ext cx="86964" cy="86964"/>
            <a:chOff x="1220930" y="2834132"/>
            <a:chExt cx="120915" cy="120915"/>
          </a:xfrm>
        </p:grpSpPr>
        <p:cxnSp>
          <p:nvCxnSpPr>
            <p:cNvPr id="94" name="Straight Connector 93">
              <a:extLst>
                <a:ext uri="{FF2B5EF4-FFF2-40B4-BE49-F238E27FC236}">
                  <a16:creationId xmlns:a16="http://schemas.microsoft.com/office/drawing/2014/main" id="{49F82F4A-998E-4370-8CE6-B2AA6A546943}"/>
                </a:ext>
              </a:extLst>
            </p:cNvPr>
            <p:cNvCxnSpPr>
              <a:cxnSpLocks/>
            </p:cNvCxnSpPr>
            <p:nvPr/>
          </p:nvCxnSpPr>
          <p:spPr bwMode="auto">
            <a:xfrm>
              <a:off x="1281388" y="2834132"/>
              <a:ext cx="0" cy="120915"/>
            </a:xfrm>
            <a:prstGeom prst="line">
              <a:avLst/>
            </a:prstGeom>
            <a:noFill/>
            <a:ln w="28575" cap="flat" cmpd="sng" algn="ctr">
              <a:solidFill>
                <a:schemeClr val="accent6"/>
              </a:solidFill>
              <a:prstDash val="solid"/>
              <a:round/>
              <a:headEnd type="none" w="med" len="med"/>
              <a:tailEnd type="none" w="med" len="med"/>
            </a:ln>
            <a:effectLst/>
          </p:spPr>
        </p:cxnSp>
        <p:cxnSp>
          <p:nvCxnSpPr>
            <p:cNvPr id="95" name="Straight Connector 94">
              <a:extLst>
                <a:ext uri="{FF2B5EF4-FFF2-40B4-BE49-F238E27FC236}">
                  <a16:creationId xmlns:a16="http://schemas.microsoft.com/office/drawing/2014/main" id="{7656B932-2EE3-48AA-84E6-4FC689CC3614}"/>
                </a:ext>
              </a:extLst>
            </p:cNvPr>
            <p:cNvCxnSpPr>
              <a:cxnSpLocks/>
            </p:cNvCxnSpPr>
            <p:nvPr/>
          </p:nvCxnSpPr>
          <p:spPr bwMode="auto">
            <a:xfrm rot="16200000">
              <a:off x="1281388" y="2834132"/>
              <a:ext cx="0" cy="120915"/>
            </a:xfrm>
            <a:prstGeom prst="line">
              <a:avLst/>
            </a:prstGeom>
            <a:noFill/>
            <a:ln w="28575" cap="flat" cmpd="sng" algn="ctr">
              <a:solidFill>
                <a:schemeClr val="accent6"/>
              </a:solidFill>
              <a:prstDash val="solid"/>
              <a:round/>
              <a:headEnd type="none" w="med" len="med"/>
              <a:tailEnd type="none" w="med" len="med"/>
            </a:ln>
            <a:effectLst/>
          </p:spPr>
        </p:cxnSp>
      </p:grpSp>
      <p:grpSp>
        <p:nvGrpSpPr>
          <p:cNvPr id="96" name="Group 95">
            <a:extLst>
              <a:ext uri="{FF2B5EF4-FFF2-40B4-BE49-F238E27FC236}">
                <a16:creationId xmlns:a16="http://schemas.microsoft.com/office/drawing/2014/main" id="{2B0A4711-4FB8-4099-A32D-8E7AE0BAFCB0}"/>
              </a:ext>
            </a:extLst>
          </p:cNvPr>
          <p:cNvGrpSpPr/>
          <p:nvPr/>
        </p:nvGrpSpPr>
        <p:grpSpPr>
          <a:xfrm>
            <a:off x="2251458" y="2769083"/>
            <a:ext cx="86964" cy="86964"/>
            <a:chOff x="1220930" y="2834132"/>
            <a:chExt cx="120915" cy="120915"/>
          </a:xfrm>
        </p:grpSpPr>
        <p:cxnSp>
          <p:nvCxnSpPr>
            <p:cNvPr id="97" name="Straight Connector 96">
              <a:extLst>
                <a:ext uri="{FF2B5EF4-FFF2-40B4-BE49-F238E27FC236}">
                  <a16:creationId xmlns:a16="http://schemas.microsoft.com/office/drawing/2014/main" id="{DC57F42C-3CA7-4D03-A8BC-41E47F7EF199}"/>
                </a:ext>
              </a:extLst>
            </p:cNvPr>
            <p:cNvCxnSpPr>
              <a:cxnSpLocks/>
            </p:cNvCxnSpPr>
            <p:nvPr/>
          </p:nvCxnSpPr>
          <p:spPr bwMode="auto">
            <a:xfrm>
              <a:off x="1281388" y="2834132"/>
              <a:ext cx="0" cy="120915"/>
            </a:xfrm>
            <a:prstGeom prst="line">
              <a:avLst/>
            </a:prstGeom>
            <a:noFill/>
            <a:ln w="28575" cap="flat" cmpd="sng" algn="ctr">
              <a:solidFill>
                <a:schemeClr val="accent6"/>
              </a:solidFill>
              <a:prstDash val="solid"/>
              <a:round/>
              <a:headEnd type="none" w="med" len="med"/>
              <a:tailEnd type="none" w="med" len="med"/>
            </a:ln>
            <a:effectLst/>
          </p:spPr>
        </p:cxnSp>
        <p:cxnSp>
          <p:nvCxnSpPr>
            <p:cNvPr id="98" name="Straight Connector 97">
              <a:extLst>
                <a:ext uri="{FF2B5EF4-FFF2-40B4-BE49-F238E27FC236}">
                  <a16:creationId xmlns:a16="http://schemas.microsoft.com/office/drawing/2014/main" id="{CC7A0048-9AC5-40FC-B1DF-DBBC59A79261}"/>
                </a:ext>
              </a:extLst>
            </p:cNvPr>
            <p:cNvCxnSpPr>
              <a:cxnSpLocks/>
            </p:cNvCxnSpPr>
            <p:nvPr/>
          </p:nvCxnSpPr>
          <p:spPr bwMode="auto">
            <a:xfrm rot="16200000">
              <a:off x="1281388" y="2834132"/>
              <a:ext cx="0" cy="120915"/>
            </a:xfrm>
            <a:prstGeom prst="line">
              <a:avLst/>
            </a:prstGeom>
            <a:noFill/>
            <a:ln w="28575" cap="flat" cmpd="sng" algn="ctr">
              <a:solidFill>
                <a:schemeClr val="accent6"/>
              </a:solidFill>
              <a:prstDash val="solid"/>
              <a:round/>
              <a:headEnd type="none" w="med" len="med"/>
              <a:tailEnd type="none" w="med" len="med"/>
            </a:ln>
            <a:effectLst/>
          </p:spPr>
        </p:cxnSp>
      </p:grpSp>
      <p:grpSp>
        <p:nvGrpSpPr>
          <p:cNvPr id="99" name="Group 98">
            <a:extLst>
              <a:ext uri="{FF2B5EF4-FFF2-40B4-BE49-F238E27FC236}">
                <a16:creationId xmlns:a16="http://schemas.microsoft.com/office/drawing/2014/main" id="{F3033E17-A573-4E88-B0B2-F88034D779C3}"/>
              </a:ext>
            </a:extLst>
          </p:cNvPr>
          <p:cNvGrpSpPr/>
          <p:nvPr/>
        </p:nvGrpSpPr>
        <p:grpSpPr>
          <a:xfrm>
            <a:off x="2198615" y="2769083"/>
            <a:ext cx="86964" cy="86964"/>
            <a:chOff x="1220930" y="2834132"/>
            <a:chExt cx="120915" cy="120915"/>
          </a:xfrm>
        </p:grpSpPr>
        <p:cxnSp>
          <p:nvCxnSpPr>
            <p:cNvPr id="100" name="Straight Connector 99">
              <a:extLst>
                <a:ext uri="{FF2B5EF4-FFF2-40B4-BE49-F238E27FC236}">
                  <a16:creationId xmlns:a16="http://schemas.microsoft.com/office/drawing/2014/main" id="{5BCBC907-C5A4-432C-901E-90B561E2D79F}"/>
                </a:ext>
              </a:extLst>
            </p:cNvPr>
            <p:cNvCxnSpPr>
              <a:cxnSpLocks/>
            </p:cNvCxnSpPr>
            <p:nvPr/>
          </p:nvCxnSpPr>
          <p:spPr bwMode="auto">
            <a:xfrm>
              <a:off x="1281388" y="2834132"/>
              <a:ext cx="0" cy="120915"/>
            </a:xfrm>
            <a:prstGeom prst="line">
              <a:avLst/>
            </a:prstGeom>
            <a:noFill/>
            <a:ln w="28575" cap="flat" cmpd="sng" algn="ctr">
              <a:solidFill>
                <a:schemeClr val="accent6"/>
              </a:solidFill>
              <a:prstDash val="solid"/>
              <a:round/>
              <a:headEnd type="none" w="med" len="med"/>
              <a:tailEnd type="none" w="med" len="med"/>
            </a:ln>
            <a:effectLst/>
          </p:spPr>
        </p:cxnSp>
        <p:cxnSp>
          <p:nvCxnSpPr>
            <p:cNvPr id="101" name="Straight Connector 100">
              <a:extLst>
                <a:ext uri="{FF2B5EF4-FFF2-40B4-BE49-F238E27FC236}">
                  <a16:creationId xmlns:a16="http://schemas.microsoft.com/office/drawing/2014/main" id="{54A301BE-82DD-4BE5-B7CB-5D4B7284AC66}"/>
                </a:ext>
              </a:extLst>
            </p:cNvPr>
            <p:cNvCxnSpPr>
              <a:cxnSpLocks/>
            </p:cNvCxnSpPr>
            <p:nvPr/>
          </p:nvCxnSpPr>
          <p:spPr bwMode="auto">
            <a:xfrm rot="16200000">
              <a:off x="1281388" y="2834132"/>
              <a:ext cx="0" cy="120915"/>
            </a:xfrm>
            <a:prstGeom prst="line">
              <a:avLst/>
            </a:prstGeom>
            <a:noFill/>
            <a:ln w="28575" cap="flat" cmpd="sng" algn="ctr">
              <a:solidFill>
                <a:schemeClr val="accent6"/>
              </a:solidFill>
              <a:prstDash val="solid"/>
              <a:round/>
              <a:headEnd type="none" w="med" len="med"/>
              <a:tailEnd type="none" w="med" len="med"/>
            </a:ln>
            <a:effectLst/>
          </p:spPr>
        </p:cxnSp>
      </p:grpSp>
      <p:grpSp>
        <p:nvGrpSpPr>
          <p:cNvPr id="102" name="Group 101">
            <a:extLst>
              <a:ext uri="{FF2B5EF4-FFF2-40B4-BE49-F238E27FC236}">
                <a16:creationId xmlns:a16="http://schemas.microsoft.com/office/drawing/2014/main" id="{CB4031EF-A7CE-4CBC-998C-57504CC8DB22}"/>
              </a:ext>
            </a:extLst>
          </p:cNvPr>
          <p:cNvGrpSpPr/>
          <p:nvPr/>
        </p:nvGrpSpPr>
        <p:grpSpPr>
          <a:xfrm>
            <a:off x="1719966" y="2544143"/>
            <a:ext cx="86964" cy="86964"/>
            <a:chOff x="1220930" y="2834132"/>
            <a:chExt cx="120915" cy="120915"/>
          </a:xfrm>
        </p:grpSpPr>
        <p:cxnSp>
          <p:nvCxnSpPr>
            <p:cNvPr id="103" name="Straight Connector 102">
              <a:extLst>
                <a:ext uri="{FF2B5EF4-FFF2-40B4-BE49-F238E27FC236}">
                  <a16:creationId xmlns:a16="http://schemas.microsoft.com/office/drawing/2014/main" id="{806B5F04-4572-47D9-8CFA-788CAD05AAAF}"/>
                </a:ext>
              </a:extLst>
            </p:cNvPr>
            <p:cNvCxnSpPr>
              <a:cxnSpLocks/>
            </p:cNvCxnSpPr>
            <p:nvPr/>
          </p:nvCxnSpPr>
          <p:spPr bwMode="auto">
            <a:xfrm>
              <a:off x="1281388" y="2834132"/>
              <a:ext cx="0" cy="120915"/>
            </a:xfrm>
            <a:prstGeom prst="line">
              <a:avLst/>
            </a:prstGeom>
            <a:noFill/>
            <a:ln w="28575" cap="flat" cmpd="sng" algn="ctr">
              <a:solidFill>
                <a:schemeClr val="accent6"/>
              </a:solidFill>
              <a:prstDash val="solid"/>
              <a:round/>
              <a:headEnd type="none" w="med" len="med"/>
              <a:tailEnd type="none" w="med" len="med"/>
            </a:ln>
            <a:effectLst/>
          </p:spPr>
        </p:cxnSp>
        <p:cxnSp>
          <p:nvCxnSpPr>
            <p:cNvPr id="104" name="Straight Connector 103">
              <a:extLst>
                <a:ext uri="{FF2B5EF4-FFF2-40B4-BE49-F238E27FC236}">
                  <a16:creationId xmlns:a16="http://schemas.microsoft.com/office/drawing/2014/main" id="{DFA821D7-FC0A-4087-BBE2-61BCEBEEE139}"/>
                </a:ext>
              </a:extLst>
            </p:cNvPr>
            <p:cNvCxnSpPr>
              <a:cxnSpLocks/>
            </p:cNvCxnSpPr>
            <p:nvPr/>
          </p:nvCxnSpPr>
          <p:spPr bwMode="auto">
            <a:xfrm rot="16200000">
              <a:off x="1281388" y="2834132"/>
              <a:ext cx="0" cy="120915"/>
            </a:xfrm>
            <a:prstGeom prst="line">
              <a:avLst/>
            </a:prstGeom>
            <a:noFill/>
            <a:ln w="28575" cap="flat" cmpd="sng" algn="ctr">
              <a:solidFill>
                <a:schemeClr val="accent6"/>
              </a:solidFill>
              <a:prstDash val="solid"/>
              <a:round/>
              <a:headEnd type="none" w="med" len="med"/>
              <a:tailEnd type="none" w="med" len="med"/>
            </a:ln>
            <a:effectLst/>
          </p:spPr>
        </p:cxnSp>
      </p:grpSp>
      <p:grpSp>
        <p:nvGrpSpPr>
          <p:cNvPr id="105" name="Group 104">
            <a:extLst>
              <a:ext uri="{FF2B5EF4-FFF2-40B4-BE49-F238E27FC236}">
                <a16:creationId xmlns:a16="http://schemas.microsoft.com/office/drawing/2014/main" id="{71F7DDD1-95B9-4B44-AA10-0BC33F5634BF}"/>
              </a:ext>
            </a:extLst>
          </p:cNvPr>
          <p:cNvGrpSpPr/>
          <p:nvPr/>
        </p:nvGrpSpPr>
        <p:grpSpPr>
          <a:xfrm>
            <a:off x="1576909" y="2544143"/>
            <a:ext cx="86964" cy="86964"/>
            <a:chOff x="1220930" y="2834132"/>
            <a:chExt cx="120915" cy="120915"/>
          </a:xfrm>
        </p:grpSpPr>
        <p:cxnSp>
          <p:nvCxnSpPr>
            <p:cNvPr id="106" name="Straight Connector 105">
              <a:extLst>
                <a:ext uri="{FF2B5EF4-FFF2-40B4-BE49-F238E27FC236}">
                  <a16:creationId xmlns:a16="http://schemas.microsoft.com/office/drawing/2014/main" id="{47FC67A1-041F-4DA5-A1AD-8DFD18D9B1F3}"/>
                </a:ext>
              </a:extLst>
            </p:cNvPr>
            <p:cNvCxnSpPr>
              <a:cxnSpLocks/>
            </p:cNvCxnSpPr>
            <p:nvPr/>
          </p:nvCxnSpPr>
          <p:spPr bwMode="auto">
            <a:xfrm>
              <a:off x="1281388" y="2834132"/>
              <a:ext cx="0" cy="120915"/>
            </a:xfrm>
            <a:prstGeom prst="line">
              <a:avLst/>
            </a:prstGeom>
            <a:noFill/>
            <a:ln w="28575" cap="flat" cmpd="sng" algn="ctr">
              <a:solidFill>
                <a:schemeClr val="accent6"/>
              </a:solidFill>
              <a:prstDash val="solid"/>
              <a:round/>
              <a:headEnd type="none" w="med" len="med"/>
              <a:tailEnd type="none" w="med" len="med"/>
            </a:ln>
            <a:effectLst/>
          </p:spPr>
        </p:cxnSp>
        <p:cxnSp>
          <p:nvCxnSpPr>
            <p:cNvPr id="107" name="Straight Connector 106">
              <a:extLst>
                <a:ext uri="{FF2B5EF4-FFF2-40B4-BE49-F238E27FC236}">
                  <a16:creationId xmlns:a16="http://schemas.microsoft.com/office/drawing/2014/main" id="{9F07CCA6-3C9E-442E-BDD4-6E6165402A9E}"/>
                </a:ext>
              </a:extLst>
            </p:cNvPr>
            <p:cNvCxnSpPr>
              <a:cxnSpLocks/>
            </p:cNvCxnSpPr>
            <p:nvPr/>
          </p:nvCxnSpPr>
          <p:spPr bwMode="auto">
            <a:xfrm rot="16200000">
              <a:off x="1281388" y="2834132"/>
              <a:ext cx="0" cy="120915"/>
            </a:xfrm>
            <a:prstGeom prst="line">
              <a:avLst/>
            </a:prstGeom>
            <a:noFill/>
            <a:ln w="28575" cap="flat" cmpd="sng" algn="ctr">
              <a:solidFill>
                <a:schemeClr val="accent6"/>
              </a:solidFill>
              <a:prstDash val="solid"/>
              <a:round/>
              <a:headEnd type="none" w="med" len="med"/>
              <a:tailEnd type="none" w="med" len="med"/>
            </a:ln>
            <a:effectLst/>
          </p:spPr>
        </p:cxnSp>
      </p:grpSp>
      <p:grpSp>
        <p:nvGrpSpPr>
          <p:cNvPr id="108" name="Group 107">
            <a:extLst>
              <a:ext uri="{FF2B5EF4-FFF2-40B4-BE49-F238E27FC236}">
                <a16:creationId xmlns:a16="http://schemas.microsoft.com/office/drawing/2014/main" id="{3FA02914-794D-47AA-8C68-5AE28E911704}"/>
              </a:ext>
            </a:extLst>
          </p:cNvPr>
          <p:cNvGrpSpPr/>
          <p:nvPr/>
        </p:nvGrpSpPr>
        <p:grpSpPr>
          <a:xfrm>
            <a:off x="3066175" y="3254814"/>
            <a:ext cx="86964" cy="86964"/>
            <a:chOff x="1220930" y="2834132"/>
            <a:chExt cx="120915" cy="120915"/>
          </a:xfrm>
        </p:grpSpPr>
        <p:cxnSp>
          <p:nvCxnSpPr>
            <p:cNvPr id="109" name="Straight Connector 108">
              <a:extLst>
                <a:ext uri="{FF2B5EF4-FFF2-40B4-BE49-F238E27FC236}">
                  <a16:creationId xmlns:a16="http://schemas.microsoft.com/office/drawing/2014/main" id="{383020EF-3A56-47F3-9FD7-AB45116BFDF1}"/>
                </a:ext>
              </a:extLst>
            </p:cNvPr>
            <p:cNvCxnSpPr>
              <a:cxnSpLocks/>
            </p:cNvCxnSpPr>
            <p:nvPr/>
          </p:nvCxnSpPr>
          <p:spPr bwMode="auto">
            <a:xfrm>
              <a:off x="1281388" y="2834132"/>
              <a:ext cx="0" cy="120915"/>
            </a:xfrm>
            <a:prstGeom prst="line">
              <a:avLst/>
            </a:prstGeom>
            <a:noFill/>
            <a:ln w="28575" cap="flat" cmpd="sng" algn="ctr">
              <a:solidFill>
                <a:schemeClr val="accent4"/>
              </a:solidFill>
              <a:prstDash val="solid"/>
              <a:round/>
              <a:headEnd type="none" w="med" len="med"/>
              <a:tailEnd type="none" w="med" len="med"/>
            </a:ln>
            <a:effectLst/>
          </p:spPr>
        </p:cxnSp>
        <p:cxnSp>
          <p:nvCxnSpPr>
            <p:cNvPr id="110" name="Straight Connector 109">
              <a:extLst>
                <a:ext uri="{FF2B5EF4-FFF2-40B4-BE49-F238E27FC236}">
                  <a16:creationId xmlns:a16="http://schemas.microsoft.com/office/drawing/2014/main" id="{21D2A349-DA2E-48DD-B30A-F08F8617EED2}"/>
                </a:ext>
              </a:extLst>
            </p:cNvPr>
            <p:cNvCxnSpPr>
              <a:cxnSpLocks/>
            </p:cNvCxnSpPr>
            <p:nvPr/>
          </p:nvCxnSpPr>
          <p:spPr bwMode="auto">
            <a:xfrm rot="16200000">
              <a:off x="1281388" y="2834132"/>
              <a:ext cx="0" cy="120915"/>
            </a:xfrm>
            <a:prstGeom prst="line">
              <a:avLst/>
            </a:prstGeom>
            <a:noFill/>
            <a:ln w="28575" cap="flat" cmpd="sng" algn="ctr">
              <a:solidFill>
                <a:schemeClr val="accent4"/>
              </a:solidFill>
              <a:prstDash val="solid"/>
              <a:round/>
              <a:headEnd type="none" w="med" len="med"/>
              <a:tailEnd type="none" w="med" len="med"/>
            </a:ln>
            <a:effectLst/>
          </p:spPr>
        </p:cxnSp>
      </p:grpSp>
      <p:grpSp>
        <p:nvGrpSpPr>
          <p:cNvPr id="111" name="Group 110">
            <a:extLst>
              <a:ext uri="{FF2B5EF4-FFF2-40B4-BE49-F238E27FC236}">
                <a16:creationId xmlns:a16="http://schemas.microsoft.com/office/drawing/2014/main" id="{923521C9-14D2-4153-99E2-6844FA5ABE5D}"/>
              </a:ext>
            </a:extLst>
          </p:cNvPr>
          <p:cNvGrpSpPr/>
          <p:nvPr/>
        </p:nvGrpSpPr>
        <p:grpSpPr>
          <a:xfrm>
            <a:off x="3089850" y="3254814"/>
            <a:ext cx="86964" cy="86964"/>
            <a:chOff x="1220930" y="2834132"/>
            <a:chExt cx="120915" cy="120915"/>
          </a:xfrm>
        </p:grpSpPr>
        <p:cxnSp>
          <p:nvCxnSpPr>
            <p:cNvPr id="112" name="Straight Connector 111">
              <a:extLst>
                <a:ext uri="{FF2B5EF4-FFF2-40B4-BE49-F238E27FC236}">
                  <a16:creationId xmlns:a16="http://schemas.microsoft.com/office/drawing/2014/main" id="{99ADAD9D-33DD-4240-A2B5-708D2CE5D8DC}"/>
                </a:ext>
              </a:extLst>
            </p:cNvPr>
            <p:cNvCxnSpPr>
              <a:cxnSpLocks/>
            </p:cNvCxnSpPr>
            <p:nvPr/>
          </p:nvCxnSpPr>
          <p:spPr bwMode="auto">
            <a:xfrm>
              <a:off x="1281388" y="2834132"/>
              <a:ext cx="0" cy="120915"/>
            </a:xfrm>
            <a:prstGeom prst="line">
              <a:avLst/>
            </a:prstGeom>
            <a:noFill/>
            <a:ln w="28575" cap="flat" cmpd="sng" algn="ctr">
              <a:solidFill>
                <a:schemeClr val="accent4"/>
              </a:solidFill>
              <a:prstDash val="solid"/>
              <a:round/>
              <a:headEnd type="none" w="med" len="med"/>
              <a:tailEnd type="none" w="med" len="med"/>
            </a:ln>
            <a:effectLst/>
          </p:spPr>
        </p:cxnSp>
        <p:cxnSp>
          <p:nvCxnSpPr>
            <p:cNvPr id="113" name="Straight Connector 112">
              <a:extLst>
                <a:ext uri="{FF2B5EF4-FFF2-40B4-BE49-F238E27FC236}">
                  <a16:creationId xmlns:a16="http://schemas.microsoft.com/office/drawing/2014/main" id="{FB449AAF-4416-46DA-8E8B-CEF47D0A09F0}"/>
                </a:ext>
              </a:extLst>
            </p:cNvPr>
            <p:cNvCxnSpPr>
              <a:cxnSpLocks/>
            </p:cNvCxnSpPr>
            <p:nvPr/>
          </p:nvCxnSpPr>
          <p:spPr bwMode="auto">
            <a:xfrm rot="16200000">
              <a:off x="1281388" y="2834132"/>
              <a:ext cx="0" cy="120915"/>
            </a:xfrm>
            <a:prstGeom prst="line">
              <a:avLst/>
            </a:prstGeom>
            <a:noFill/>
            <a:ln w="28575" cap="flat" cmpd="sng" algn="ctr">
              <a:solidFill>
                <a:schemeClr val="accent4"/>
              </a:solidFill>
              <a:prstDash val="solid"/>
              <a:round/>
              <a:headEnd type="none" w="med" len="med"/>
              <a:tailEnd type="none" w="med" len="med"/>
            </a:ln>
            <a:effectLst/>
          </p:spPr>
        </p:cxnSp>
      </p:grpSp>
      <p:grpSp>
        <p:nvGrpSpPr>
          <p:cNvPr id="114" name="Group 113">
            <a:extLst>
              <a:ext uri="{FF2B5EF4-FFF2-40B4-BE49-F238E27FC236}">
                <a16:creationId xmlns:a16="http://schemas.microsoft.com/office/drawing/2014/main" id="{DFEFCB93-796B-4D8A-9F38-0B1E7CA58A64}"/>
              </a:ext>
            </a:extLst>
          </p:cNvPr>
          <p:cNvGrpSpPr/>
          <p:nvPr/>
        </p:nvGrpSpPr>
        <p:grpSpPr>
          <a:xfrm>
            <a:off x="3215170" y="3254814"/>
            <a:ext cx="86964" cy="86964"/>
            <a:chOff x="1220930" y="2834132"/>
            <a:chExt cx="120915" cy="120915"/>
          </a:xfrm>
        </p:grpSpPr>
        <p:cxnSp>
          <p:nvCxnSpPr>
            <p:cNvPr id="115" name="Straight Connector 114">
              <a:extLst>
                <a:ext uri="{FF2B5EF4-FFF2-40B4-BE49-F238E27FC236}">
                  <a16:creationId xmlns:a16="http://schemas.microsoft.com/office/drawing/2014/main" id="{8DD24908-1125-4C3C-98AF-E5DC50CB6A6A}"/>
                </a:ext>
              </a:extLst>
            </p:cNvPr>
            <p:cNvCxnSpPr>
              <a:cxnSpLocks/>
            </p:cNvCxnSpPr>
            <p:nvPr/>
          </p:nvCxnSpPr>
          <p:spPr bwMode="auto">
            <a:xfrm>
              <a:off x="1281388" y="2834132"/>
              <a:ext cx="0" cy="120915"/>
            </a:xfrm>
            <a:prstGeom prst="line">
              <a:avLst/>
            </a:prstGeom>
            <a:noFill/>
            <a:ln w="28575" cap="flat" cmpd="sng" algn="ctr">
              <a:solidFill>
                <a:schemeClr val="accent4"/>
              </a:solidFill>
              <a:prstDash val="solid"/>
              <a:round/>
              <a:headEnd type="none" w="med" len="med"/>
              <a:tailEnd type="none" w="med" len="med"/>
            </a:ln>
            <a:effectLst/>
          </p:spPr>
        </p:cxnSp>
        <p:cxnSp>
          <p:nvCxnSpPr>
            <p:cNvPr id="116" name="Straight Connector 115">
              <a:extLst>
                <a:ext uri="{FF2B5EF4-FFF2-40B4-BE49-F238E27FC236}">
                  <a16:creationId xmlns:a16="http://schemas.microsoft.com/office/drawing/2014/main" id="{45D7FB68-1570-40EB-BD29-E419CF68511F}"/>
                </a:ext>
              </a:extLst>
            </p:cNvPr>
            <p:cNvCxnSpPr>
              <a:cxnSpLocks/>
            </p:cNvCxnSpPr>
            <p:nvPr/>
          </p:nvCxnSpPr>
          <p:spPr bwMode="auto">
            <a:xfrm rot="16200000">
              <a:off x="1281388" y="2834132"/>
              <a:ext cx="0" cy="120915"/>
            </a:xfrm>
            <a:prstGeom prst="line">
              <a:avLst/>
            </a:prstGeom>
            <a:noFill/>
            <a:ln w="28575" cap="flat" cmpd="sng" algn="ctr">
              <a:solidFill>
                <a:schemeClr val="accent4"/>
              </a:solidFill>
              <a:prstDash val="solid"/>
              <a:round/>
              <a:headEnd type="none" w="med" len="med"/>
              <a:tailEnd type="none" w="med" len="med"/>
            </a:ln>
            <a:effectLst/>
          </p:spPr>
        </p:cxnSp>
      </p:grpSp>
      <p:grpSp>
        <p:nvGrpSpPr>
          <p:cNvPr id="117" name="Group 116">
            <a:extLst>
              <a:ext uri="{FF2B5EF4-FFF2-40B4-BE49-F238E27FC236}">
                <a16:creationId xmlns:a16="http://schemas.microsoft.com/office/drawing/2014/main" id="{31ED1587-67F4-4471-9E13-86CB43437C6A}"/>
              </a:ext>
            </a:extLst>
          </p:cNvPr>
          <p:cNvGrpSpPr/>
          <p:nvPr/>
        </p:nvGrpSpPr>
        <p:grpSpPr>
          <a:xfrm>
            <a:off x="3342017" y="3254814"/>
            <a:ext cx="86964" cy="86964"/>
            <a:chOff x="1220930" y="2834132"/>
            <a:chExt cx="120915" cy="120915"/>
          </a:xfrm>
        </p:grpSpPr>
        <p:cxnSp>
          <p:nvCxnSpPr>
            <p:cNvPr id="118" name="Straight Connector 117">
              <a:extLst>
                <a:ext uri="{FF2B5EF4-FFF2-40B4-BE49-F238E27FC236}">
                  <a16:creationId xmlns:a16="http://schemas.microsoft.com/office/drawing/2014/main" id="{1A9375A4-8BFF-4C7C-927E-9061B646F179}"/>
                </a:ext>
              </a:extLst>
            </p:cNvPr>
            <p:cNvCxnSpPr>
              <a:cxnSpLocks/>
            </p:cNvCxnSpPr>
            <p:nvPr/>
          </p:nvCxnSpPr>
          <p:spPr bwMode="auto">
            <a:xfrm>
              <a:off x="1281388" y="2834132"/>
              <a:ext cx="0" cy="120915"/>
            </a:xfrm>
            <a:prstGeom prst="line">
              <a:avLst/>
            </a:prstGeom>
            <a:noFill/>
            <a:ln w="28575" cap="flat" cmpd="sng" algn="ctr">
              <a:solidFill>
                <a:schemeClr val="accent4"/>
              </a:solidFill>
              <a:prstDash val="solid"/>
              <a:round/>
              <a:headEnd type="none" w="med" len="med"/>
              <a:tailEnd type="none" w="med" len="med"/>
            </a:ln>
            <a:effectLst/>
          </p:spPr>
        </p:cxnSp>
        <p:cxnSp>
          <p:nvCxnSpPr>
            <p:cNvPr id="119" name="Straight Connector 118">
              <a:extLst>
                <a:ext uri="{FF2B5EF4-FFF2-40B4-BE49-F238E27FC236}">
                  <a16:creationId xmlns:a16="http://schemas.microsoft.com/office/drawing/2014/main" id="{325D97AE-B951-42FF-8203-3281AA526009}"/>
                </a:ext>
              </a:extLst>
            </p:cNvPr>
            <p:cNvCxnSpPr>
              <a:cxnSpLocks/>
            </p:cNvCxnSpPr>
            <p:nvPr/>
          </p:nvCxnSpPr>
          <p:spPr bwMode="auto">
            <a:xfrm rot="16200000">
              <a:off x="1281388" y="2834132"/>
              <a:ext cx="0" cy="120915"/>
            </a:xfrm>
            <a:prstGeom prst="line">
              <a:avLst/>
            </a:prstGeom>
            <a:noFill/>
            <a:ln w="28575" cap="flat" cmpd="sng" algn="ctr">
              <a:solidFill>
                <a:schemeClr val="accent4"/>
              </a:solidFill>
              <a:prstDash val="solid"/>
              <a:round/>
              <a:headEnd type="none" w="med" len="med"/>
              <a:tailEnd type="none" w="med" len="med"/>
            </a:ln>
            <a:effectLst/>
          </p:spPr>
        </p:cxnSp>
      </p:grpSp>
      <p:grpSp>
        <p:nvGrpSpPr>
          <p:cNvPr id="120" name="Group 119">
            <a:extLst>
              <a:ext uri="{FF2B5EF4-FFF2-40B4-BE49-F238E27FC236}">
                <a16:creationId xmlns:a16="http://schemas.microsoft.com/office/drawing/2014/main" id="{71D2A4D5-2E50-40BF-8DC2-3774866F0D2F}"/>
              </a:ext>
            </a:extLst>
          </p:cNvPr>
          <p:cNvGrpSpPr/>
          <p:nvPr/>
        </p:nvGrpSpPr>
        <p:grpSpPr>
          <a:xfrm>
            <a:off x="3382867" y="3254814"/>
            <a:ext cx="86964" cy="86964"/>
            <a:chOff x="1220930" y="2834132"/>
            <a:chExt cx="120915" cy="120915"/>
          </a:xfrm>
        </p:grpSpPr>
        <p:cxnSp>
          <p:nvCxnSpPr>
            <p:cNvPr id="121" name="Straight Connector 120">
              <a:extLst>
                <a:ext uri="{FF2B5EF4-FFF2-40B4-BE49-F238E27FC236}">
                  <a16:creationId xmlns:a16="http://schemas.microsoft.com/office/drawing/2014/main" id="{CAC14C54-3665-40B1-B89F-54617EEA9148}"/>
                </a:ext>
              </a:extLst>
            </p:cNvPr>
            <p:cNvCxnSpPr>
              <a:cxnSpLocks/>
            </p:cNvCxnSpPr>
            <p:nvPr/>
          </p:nvCxnSpPr>
          <p:spPr bwMode="auto">
            <a:xfrm>
              <a:off x="1281388" y="2834132"/>
              <a:ext cx="0" cy="120915"/>
            </a:xfrm>
            <a:prstGeom prst="line">
              <a:avLst/>
            </a:prstGeom>
            <a:noFill/>
            <a:ln w="28575" cap="flat" cmpd="sng" algn="ctr">
              <a:solidFill>
                <a:schemeClr val="accent4"/>
              </a:solidFill>
              <a:prstDash val="solid"/>
              <a:round/>
              <a:headEnd type="none" w="med" len="med"/>
              <a:tailEnd type="none" w="med" len="med"/>
            </a:ln>
            <a:effectLst/>
          </p:spPr>
        </p:cxnSp>
        <p:cxnSp>
          <p:nvCxnSpPr>
            <p:cNvPr id="122" name="Straight Connector 121">
              <a:extLst>
                <a:ext uri="{FF2B5EF4-FFF2-40B4-BE49-F238E27FC236}">
                  <a16:creationId xmlns:a16="http://schemas.microsoft.com/office/drawing/2014/main" id="{D3A5259F-D9A3-4D97-99CB-C2B19C69D628}"/>
                </a:ext>
              </a:extLst>
            </p:cNvPr>
            <p:cNvCxnSpPr>
              <a:cxnSpLocks/>
            </p:cNvCxnSpPr>
            <p:nvPr/>
          </p:nvCxnSpPr>
          <p:spPr bwMode="auto">
            <a:xfrm rot="16200000">
              <a:off x="1281388" y="2834132"/>
              <a:ext cx="0" cy="120915"/>
            </a:xfrm>
            <a:prstGeom prst="line">
              <a:avLst/>
            </a:prstGeom>
            <a:noFill/>
            <a:ln w="28575" cap="flat" cmpd="sng" algn="ctr">
              <a:solidFill>
                <a:schemeClr val="accent4"/>
              </a:solidFill>
              <a:prstDash val="solid"/>
              <a:round/>
              <a:headEnd type="none" w="med" len="med"/>
              <a:tailEnd type="none" w="med" len="med"/>
            </a:ln>
            <a:effectLst/>
          </p:spPr>
        </p:cxnSp>
      </p:grpSp>
      <p:grpSp>
        <p:nvGrpSpPr>
          <p:cNvPr id="123" name="Group 122">
            <a:extLst>
              <a:ext uri="{FF2B5EF4-FFF2-40B4-BE49-F238E27FC236}">
                <a16:creationId xmlns:a16="http://schemas.microsoft.com/office/drawing/2014/main" id="{A91CCC86-2A22-4780-B269-B2A781112840}"/>
              </a:ext>
            </a:extLst>
          </p:cNvPr>
          <p:cNvGrpSpPr/>
          <p:nvPr/>
        </p:nvGrpSpPr>
        <p:grpSpPr>
          <a:xfrm>
            <a:off x="3993960" y="3254814"/>
            <a:ext cx="86964" cy="86964"/>
            <a:chOff x="1220930" y="2834132"/>
            <a:chExt cx="120915" cy="120915"/>
          </a:xfrm>
        </p:grpSpPr>
        <p:cxnSp>
          <p:nvCxnSpPr>
            <p:cNvPr id="124" name="Straight Connector 123">
              <a:extLst>
                <a:ext uri="{FF2B5EF4-FFF2-40B4-BE49-F238E27FC236}">
                  <a16:creationId xmlns:a16="http://schemas.microsoft.com/office/drawing/2014/main" id="{05CB0634-824F-4CFF-B5C0-C3631877AF6F}"/>
                </a:ext>
              </a:extLst>
            </p:cNvPr>
            <p:cNvCxnSpPr>
              <a:cxnSpLocks/>
            </p:cNvCxnSpPr>
            <p:nvPr/>
          </p:nvCxnSpPr>
          <p:spPr bwMode="auto">
            <a:xfrm>
              <a:off x="1281388" y="2834132"/>
              <a:ext cx="0" cy="120915"/>
            </a:xfrm>
            <a:prstGeom prst="line">
              <a:avLst/>
            </a:prstGeom>
            <a:noFill/>
            <a:ln w="28575" cap="flat" cmpd="sng" algn="ctr">
              <a:solidFill>
                <a:schemeClr val="accent4"/>
              </a:solidFill>
              <a:prstDash val="solid"/>
              <a:round/>
              <a:headEnd type="none" w="med" len="med"/>
              <a:tailEnd type="none" w="med" len="med"/>
            </a:ln>
            <a:effectLst/>
          </p:spPr>
        </p:cxnSp>
        <p:cxnSp>
          <p:nvCxnSpPr>
            <p:cNvPr id="125" name="Straight Connector 124">
              <a:extLst>
                <a:ext uri="{FF2B5EF4-FFF2-40B4-BE49-F238E27FC236}">
                  <a16:creationId xmlns:a16="http://schemas.microsoft.com/office/drawing/2014/main" id="{A72D6AE2-742A-4358-8BA6-171159E11993}"/>
                </a:ext>
              </a:extLst>
            </p:cNvPr>
            <p:cNvCxnSpPr>
              <a:cxnSpLocks/>
            </p:cNvCxnSpPr>
            <p:nvPr/>
          </p:nvCxnSpPr>
          <p:spPr bwMode="auto">
            <a:xfrm rot="16200000">
              <a:off x="1281388" y="2834132"/>
              <a:ext cx="0" cy="120915"/>
            </a:xfrm>
            <a:prstGeom prst="line">
              <a:avLst/>
            </a:prstGeom>
            <a:noFill/>
            <a:ln w="28575" cap="flat" cmpd="sng" algn="ctr">
              <a:solidFill>
                <a:schemeClr val="accent4"/>
              </a:solidFill>
              <a:prstDash val="solid"/>
              <a:round/>
              <a:headEnd type="none" w="med" len="med"/>
              <a:tailEnd type="none" w="med" len="med"/>
            </a:ln>
            <a:effectLst/>
          </p:spPr>
        </p:cxnSp>
      </p:grpSp>
      <p:grpSp>
        <p:nvGrpSpPr>
          <p:cNvPr id="126" name="Group 125">
            <a:extLst>
              <a:ext uri="{FF2B5EF4-FFF2-40B4-BE49-F238E27FC236}">
                <a16:creationId xmlns:a16="http://schemas.microsoft.com/office/drawing/2014/main" id="{1D5B1FAA-F9C9-4886-A048-FD2497EEB4A5}"/>
              </a:ext>
            </a:extLst>
          </p:cNvPr>
          <p:cNvGrpSpPr/>
          <p:nvPr/>
        </p:nvGrpSpPr>
        <p:grpSpPr>
          <a:xfrm>
            <a:off x="4204545" y="3254814"/>
            <a:ext cx="86964" cy="86964"/>
            <a:chOff x="1220930" y="2834132"/>
            <a:chExt cx="120915" cy="120915"/>
          </a:xfrm>
        </p:grpSpPr>
        <p:cxnSp>
          <p:nvCxnSpPr>
            <p:cNvPr id="127" name="Straight Connector 126">
              <a:extLst>
                <a:ext uri="{FF2B5EF4-FFF2-40B4-BE49-F238E27FC236}">
                  <a16:creationId xmlns:a16="http://schemas.microsoft.com/office/drawing/2014/main" id="{8164DF94-0C9F-4F7C-AA28-3AB0F13F977B}"/>
                </a:ext>
              </a:extLst>
            </p:cNvPr>
            <p:cNvCxnSpPr>
              <a:cxnSpLocks/>
            </p:cNvCxnSpPr>
            <p:nvPr/>
          </p:nvCxnSpPr>
          <p:spPr bwMode="auto">
            <a:xfrm>
              <a:off x="1281388" y="2834132"/>
              <a:ext cx="0" cy="120915"/>
            </a:xfrm>
            <a:prstGeom prst="line">
              <a:avLst/>
            </a:prstGeom>
            <a:noFill/>
            <a:ln w="28575" cap="flat" cmpd="sng" algn="ctr">
              <a:solidFill>
                <a:schemeClr val="accent4"/>
              </a:solidFill>
              <a:prstDash val="solid"/>
              <a:round/>
              <a:headEnd type="none" w="med" len="med"/>
              <a:tailEnd type="none" w="med" len="med"/>
            </a:ln>
            <a:effectLst/>
          </p:spPr>
        </p:cxnSp>
        <p:cxnSp>
          <p:nvCxnSpPr>
            <p:cNvPr id="128" name="Straight Connector 127">
              <a:extLst>
                <a:ext uri="{FF2B5EF4-FFF2-40B4-BE49-F238E27FC236}">
                  <a16:creationId xmlns:a16="http://schemas.microsoft.com/office/drawing/2014/main" id="{647935C6-F0EB-4182-BAD6-7D70CB4E4CF5}"/>
                </a:ext>
              </a:extLst>
            </p:cNvPr>
            <p:cNvCxnSpPr>
              <a:cxnSpLocks/>
            </p:cNvCxnSpPr>
            <p:nvPr/>
          </p:nvCxnSpPr>
          <p:spPr bwMode="auto">
            <a:xfrm rot="16200000">
              <a:off x="1281388" y="2834132"/>
              <a:ext cx="0" cy="120915"/>
            </a:xfrm>
            <a:prstGeom prst="line">
              <a:avLst/>
            </a:prstGeom>
            <a:noFill/>
            <a:ln w="28575" cap="flat" cmpd="sng" algn="ctr">
              <a:solidFill>
                <a:schemeClr val="accent4"/>
              </a:solidFill>
              <a:prstDash val="solid"/>
              <a:round/>
              <a:headEnd type="none" w="med" len="med"/>
              <a:tailEnd type="none" w="med" len="med"/>
            </a:ln>
            <a:effectLst/>
          </p:spPr>
        </p:cxnSp>
      </p:grpSp>
      <p:grpSp>
        <p:nvGrpSpPr>
          <p:cNvPr id="129" name="Group 128">
            <a:extLst>
              <a:ext uri="{FF2B5EF4-FFF2-40B4-BE49-F238E27FC236}">
                <a16:creationId xmlns:a16="http://schemas.microsoft.com/office/drawing/2014/main" id="{F1595C53-13F4-44E7-AA03-D30457000E90}"/>
              </a:ext>
            </a:extLst>
          </p:cNvPr>
          <p:cNvGrpSpPr/>
          <p:nvPr/>
        </p:nvGrpSpPr>
        <p:grpSpPr>
          <a:xfrm>
            <a:off x="4654247" y="3254814"/>
            <a:ext cx="86964" cy="86964"/>
            <a:chOff x="1220930" y="2834132"/>
            <a:chExt cx="120915" cy="120915"/>
          </a:xfrm>
        </p:grpSpPr>
        <p:cxnSp>
          <p:nvCxnSpPr>
            <p:cNvPr id="130" name="Straight Connector 129">
              <a:extLst>
                <a:ext uri="{FF2B5EF4-FFF2-40B4-BE49-F238E27FC236}">
                  <a16:creationId xmlns:a16="http://schemas.microsoft.com/office/drawing/2014/main" id="{B5D93397-B86A-4273-9431-83779F83C48E}"/>
                </a:ext>
              </a:extLst>
            </p:cNvPr>
            <p:cNvCxnSpPr>
              <a:cxnSpLocks/>
            </p:cNvCxnSpPr>
            <p:nvPr/>
          </p:nvCxnSpPr>
          <p:spPr bwMode="auto">
            <a:xfrm>
              <a:off x="1281388" y="2834132"/>
              <a:ext cx="0" cy="120915"/>
            </a:xfrm>
            <a:prstGeom prst="line">
              <a:avLst/>
            </a:prstGeom>
            <a:noFill/>
            <a:ln w="28575" cap="flat" cmpd="sng" algn="ctr">
              <a:solidFill>
                <a:schemeClr val="accent4"/>
              </a:solidFill>
              <a:prstDash val="solid"/>
              <a:round/>
              <a:headEnd type="none" w="med" len="med"/>
              <a:tailEnd type="none" w="med" len="med"/>
            </a:ln>
            <a:effectLst/>
          </p:spPr>
        </p:cxnSp>
        <p:cxnSp>
          <p:nvCxnSpPr>
            <p:cNvPr id="131" name="Straight Connector 130">
              <a:extLst>
                <a:ext uri="{FF2B5EF4-FFF2-40B4-BE49-F238E27FC236}">
                  <a16:creationId xmlns:a16="http://schemas.microsoft.com/office/drawing/2014/main" id="{FA1AB15B-3399-40C4-AE87-B82B8EAAF637}"/>
                </a:ext>
              </a:extLst>
            </p:cNvPr>
            <p:cNvCxnSpPr>
              <a:cxnSpLocks/>
            </p:cNvCxnSpPr>
            <p:nvPr/>
          </p:nvCxnSpPr>
          <p:spPr bwMode="auto">
            <a:xfrm rot="16200000">
              <a:off x="1281388" y="2834132"/>
              <a:ext cx="0" cy="120915"/>
            </a:xfrm>
            <a:prstGeom prst="line">
              <a:avLst/>
            </a:prstGeom>
            <a:noFill/>
            <a:ln w="28575" cap="flat" cmpd="sng" algn="ctr">
              <a:solidFill>
                <a:schemeClr val="accent4"/>
              </a:solidFill>
              <a:prstDash val="solid"/>
              <a:round/>
              <a:headEnd type="none" w="med" len="med"/>
              <a:tailEnd type="none" w="med" len="med"/>
            </a:ln>
            <a:effectLst/>
          </p:spPr>
        </p:cxnSp>
      </p:grpSp>
      <p:grpSp>
        <p:nvGrpSpPr>
          <p:cNvPr id="132" name="Group 131">
            <a:extLst>
              <a:ext uri="{FF2B5EF4-FFF2-40B4-BE49-F238E27FC236}">
                <a16:creationId xmlns:a16="http://schemas.microsoft.com/office/drawing/2014/main" id="{7C798288-309D-4372-BC79-B9D281B772EB}"/>
              </a:ext>
            </a:extLst>
          </p:cNvPr>
          <p:cNvGrpSpPr/>
          <p:nvPr/>
        </p:nvGrpSpPr>
        <p:grpSpPr>
          <a:xfrm>
            <a:off x="4893300" y="3870731"/>
            <a:ext cx="86964" cy="86964"/>
            <a:chOff x="1220930" y="2834132"/>
            <a:chExt cx="120915" cy="120915"/>
          </a:xfrm>
        </p:grpSpPr>
        <p:cxnSp>
          <p:nvCxnSpPr>
            <p:cNvPr id="133" name="Straight Connector 132">
              <a:extLst>
                <a:ext uri="{FF2B5EF4-FFF2-40B4-BE49-F238E27FC236}">
                  <a16:creationId xmlns:a16="http://schemas.microsoft.com/office/drawing/2014/main" id="{D0A8D696-EC2F-46B4-A9FA-49A6AEEBBCC4}"/>
                </a:ext>
              </a:extLst>
            </p:cNvPr>
            <p:cNvCxnSpPr>
              <a:cxnSpLocks/>
            </p:cNvCxnSpPr>
            <p:nvPr/>
          </p:nvCxnSpPr>
          <p:spPr bwMode="auto">
            <a:xfrm>
              <a:off x="1281388" y="2834132"/>
              <a:ext cx="0" cy="120915"/>
            </a:xfrm>
            <a:prstGeom prst="line">
              <a:avLst/>
            </a:prstGeom>
            <a:noFill/>
            <a:ln w="28575" cap="flat" cmpd="sng" algn="ctr">
              <a:solidFill>
                <a:schemeClr val="accent4"/>
              </a:solidFill>
              <a:prstDash val="solid"/>
              <a:round/>
              <a:headEnd type="none" w="med" len="med"/>
              <a:tailEnd type="none" w="med" len="med"/>
            </a:ln>
            <a:effectLst/>
          </p:spPr>
        </p:cxnSp>
        <p:cxnSp>
          <p:nvCxnSpPr>
            <p:cNvPr id="134" name="Straight Connector 133">
              <a:extLst>
                <a:ext uri="{FF2B5EF4-FFF2-40B4-BE49-F238E27FC236}">
                  <a16:creationId xmlns:a16="http://schemas.microsoft.com/office/drawing/2014/main" id="{F0821D8D-4568-4C27-A9B3-017DC275C33D}"/>
                </a:ext>
              </a:extLst>
            </p:cNvPr>
            <p:cNvCxnSpPr>
              <a:cxnSpLocks/>
            </p:cNvCxnSpPr>
            <p:nvPr/>
          </p:nvCxnSpPr>
          <p:spPr bwMode="auto">
            <a:xfrm rot="16200000">
              <a:off x="1281388" y="2834132"/>
              <a:ext cx="0" cy="120915"/>
            </a:xfrm>
            <a:prstGeom prst="line">
              <a:avLst/>
            </a:prstGeom>
            <a:noFill/>
            <a:ln w="28575" cap="flat" cmpd="sng" algn="ctr">
              <a:solidFill>
                <a:schemeClr val="accent4"/>
              </a:solidFill>
              <a:prstDash val="solid"/>
              <a:round/>
              <a:headEnd type="none" w="med" len="med"/>
              <a:tailEnd type="none" w="med" len="med"/>
            </a:ln>
            <a:effectLst/>
          </p:spPr>
        </p:cxnSp>
      </p:grpSp>
      <p:grpSp>
        <p:nvGrpSpPr>
          <p:cNvPr id="135" name="Group 134">
            <a:extLst>
              <a:ext uri="{FF2B5EF4-FFF2-40B4-BE49-F238E27FC236}">
                <a16:creationId xmlns:a16="http://schemas.microsoft.com/office/drawing/2014/main" id="{24463A68-4D15-4CC0-A147-98F19146EC6E}"/>
              </a:ext>
            </a:extLst>
          </p:cNvPr>
          <p:cNvGrpSpPr/>
          <p:nvPr/>
        </p:nvGrpSpPr>
        <p:grpSpPr>
          <a:xfrm>
            <a:off x="5624319" y="4338018"/>
            <a:ext cx="86964" cy="86964"/>
            <a:chOff x="1220930" y="2834132"/>
            <a:chExt cx="120915" cy="120915"/>
          </a:xfrm>
        </p:grpSpPr>
        <p:cxnSp>
          <p:nvCxnSpPr>
            <p:cNvPr id="136" name="Straight Connector 135">
              <a:extLst>
                <a:ext uri="{FF2B5EF4-FFF2-40B4-BE49-F238E27FC236}">
                  <a16:creationId xmlns:a16="http://schemas.microsoft.com/office/drawing/2014/main" id="{1AFFD93E-348A-4D15-8650-B52C561E7DC5}"/>
                </a:ext>
              </a:extLst>
            </p:cNvPr>
            <p:cNvCxnSpPr>
              <a:cxnSpLocks/>
            </p:cNvCxnSpPr>
            <p:nvPr/>
          </p:nvCxnSpPr>
          <p:spPr bwMode="auto">
            <a:xfrm>
              <a:off x="1281388" y="2834132"/>
              <a:ext cx="0" cy="120915"/>
            </a:xfrm>
            <a:prstGeom prst="line">
              <a:avLst/>
            </a:prstGeom>
            <a:noFill/>
            <a:ln w="28575" cap="flat" cmpd="sng" algn="ctr">
              <a:solidFill>
                <a:schemeClr val="accent4"/>
              </a:solidFill>
              <a:prstDash val="solid"/>
              <a:round/>
              <a:headEnd type="none" w="med" len="med"/>
              <a:tailEnd type="none" w="med" len="med"/>
            </a:ln>
            <a:effectLst/>
          </p:spPr>
        </p:cxnSp>
        <p:cxnSp>
          <p:nvCxnSpPr>
            <p:cNvPr id="137" name="Straight Connector 136">
              <a:extLst>
                <a:ext uri="{FF2B5EF4-FFF2-40B4-BE49-F238E27FC236}">
                  <a16:creationId xmlns:a16="http://schemas.microsoft.com/office/drawing/2014/main" id="{E035C8EA-EB0D-4CDC-8BEF-3A6F4F6B3B21}"/>
                </a:ext>
              </a:extLst>
            </p:cNvPr>
            <p:cNvCxnSpPr>
              <a:cxnSpLocks/>
            </p:cNvCxnSpPr>
            <p:nvPr/>
          </p:nvCxnSpPr>
          <p:spPr bwMode="auto">
            <a:xfrm rot="16200000">
              <a:off x="1281388" y="2834132"/>
              <a:ext cx="0" cy="120915"/>
            </a:xfrm>
            <a:prstGeom prst="line">
              <a:avLst/>
            </a:prstGeom>
            <a:noFill/>
            <a:ln w="28575" cap="flat" cmpd="sng" algn="ctr">
              <a:solidFill>
                <a:schemeClr val="accent4"/>
              </a:solidFill>
              <a:prstDash val="solid"/>
              <a:round/>
              <a:headEnd type="none" w="med" len="med"/>
              <a:tailEnd type="none" w="med" len="med"/>
            </a:ln>
            <a:effectLst/>
          </p:spPr>
        </p:cxnSp>
      </p:grpSp>
      <p:grpSp>
        <p:nvGrpSpPr>
          <p:cNvPr id="138" name="Group 137">
            <a:extLst>
              <a:ext uri="{FF2B5EF4-FFF2-40B4-BE49-F238E27FC236}">
                <a16:creationId xmlns:a16="http://schemas.microsoft.com/office/drawing/2014/main" id="{37733554-D52E-41AF-9128-BB7940605559}"/>
              </a:ext>
            </a:extLst>
          </p:cNvPr>
          <p:cNvGrpSpPr/>
          <p:nvPr/>
        </p:nvGrpSpPr>
        <p:grpSpPr>
          <a:xfrm>
            <a:off x="4689385" y="4178897"/>
            <a:ext cx="86964" cy="86964"/>
            <a:chOff x="1220930" y="2834132"/>
            <a:chExt cx="120915" cy="120915"/>
          </a:xfrm>
        </p:grpSpPr>
        <p:cxnSp>
          <p:nvCxnSpPr>
            <p:cNvPr id="139" name="Straight Connector 138">
              <a:extLst>
                <a:ext uri="{FF2B5EF4-FFF2-40B4-BE49-F238E27FC236}">
                  <a16:creationId xmlns:a16="http://schemas.microsoft.com/office/drawing/2014/main" id="{9DF13249-72BC-4992-A648-B3123ADC1787}"/>
                </a:ext>
              </a:extLst>
            </p:cNvPr>
            <p:cNvCxnSpPr>
              <a:cxnSpLocks/>
            </p:cNvCxnSpPr>
            <p:nvPr/>
          </p:nvCxnSpPr>
          <p:spPr bwMode="auto">
            <a:xfrm>
              <a:off x="1281388" y="2834132"/>
              <a:ext cx="0" cy="120915"/>
            </a:xfrm>
            <a:prstGeom prst="line">
              <a:avLst/>
            </a:prstGeom>
            <a:noFill/>
            <a:ln w="28575" cap="flat" cmpd="sng" algn="ctr">
              <a:solidFill>
                <a:schemeClr val="accent1"/>
              </a:solidFill>
              <a:prstDash val="solid"/>
              <a:round/>
              <a:headEnd type="none" w="med" len="med"/>
              <a:tailEnd type="none" w="med" len="med"/>
            </a:ln>
            <a:effectLst/>
          </p:spPr>
        </p:cxnSp>
        <p:cxnSp>
          <p:nvCxnSpPr>
            <p:cNvPr id="140" name="Straight Connector 139">
              <a:extLst>
                <a:ext uri="{FF2B5EF4-FFF2-40B4-BE49-F238E27FC236}">
                  <a16:creationId xmlns:a16="http://schemas.microsoft.com/office/drawing/2014/main" id="{0074C942-A5E0-473F-94A9-A5800566EBCE}"/>
                </a:ext>
              </a:extLst>
            </p:cNvPr>
            <p:cNvCxnSpPr>
              <a:cxnSpLocks/>
            </p:cNvCxnSpPr>
            <p:nvPr/>
          </p:nvCxnSpPr>
          <p:spPr bwMode="auto">
            <a:xfrm rot="16200000">
              <a:off x="1281388" y="2834132"/>
              <a:ext cx="0" cy="120915"/>
            </a:xfrm>
            <a:prstGeom prst="line">
              <a:avLst/>
            </a:prstGeom>
            <a:noFill/>
            <a:ln w="28575" cap="flat" cmpd="sng" algn="ctr">
              <a:solidFill>
                <a:schemeClr val="accent1"/>
              </a:solidFill>
              <a:prstDash val="solid"/>
              <a:round/>
              <a:headEnd type="none" w="med" len="med"/>
              <a:tailEnd type="none" w="med" len="med"/>
            </a:ln>
            <a:effectLst/>
          </p:spPr>
        </p:cxnSp>
      </p:grpSp>
      <p:grpSp>
        <p:nvGrpSpPr>
          <p:cNvPr id="141" name="Group 140">
            <a:extLst>
              <a:ext uri="{FF2B5EF4-FFF2-40B4-BE49-F238E27FC236}">
                <a16:creationId xmlns:a16="http://schemas.microsoft.com/office/drawing/2014/main" id="{A2F00B5B-3D94-4D3E-9FF5-C7FA4E2A56A2}"/>
              </a:ext>
            </a:extLst>
          </p:cNvPr>
          <p:cNvGrpSpPr/>
          <p:nvPr/>
        </p:nvGrpSpPr>
        <p:grpSpPr>
          <a:xfrm>
            <a:off x="4314438" y="4178897"/>
            <a:ext cx="86964" cy="86964"/>
            <a:chOff x="1220930" y="2834132"/>
            <a:chExt cx="120915" cy="120915"/>
          </a:xfrm>
        </p:grpSpPr>
        <p:cxnSp>
          <p:nvCxnSpPr>
            <p:cNvPr id="142" name="Straight Connector 141">
              <a:extLst>
                <a:ext uri="{FF2B5EF4-FFF2-40B4-BE49-F238E27FC236}">
                  <a16:creationId xmlns:a16="http://schemas.microsoft.com/office/drawing/2014/main" id="{64971E7D-791B-419C-8F9F-CEDACE852362}"/>
                </a:ext>
              </a:extLst>
            </p:cNvPr>
            <p:cNvCxnSpPr>
              <a:cxnSpLocks/>
            </p:cNvCxnSpPr>
            <p:nvPr/>
          </p:nvCxnSpPr>
          <p:spPr bwMode="auto">
            <a:xfrm>
              <a:off x="1281388" y="2834132"/>
              <a:ext cx="0" cy="120915"/>
            </a:xfrm>
            <a:prstGeom prst="line">
              <a:avLst/>
            </a:prstGeom>
            <a:noFill/>
            <a:ln w="28575" cap="flat" cmpd="sng" algn="ctr">
              <a:solidFill>
                <a:schemeClr val="accent1"/>
              </a:solidFill>
              <a:prstDash val="solid"/>
              <a:round/>
              <a:headEnd type="none" w="med" len="med"/>
              <a:tailEnd type="none" w="med" len="med"/>
            </a:ln>
            <a:effectLst/>
          </p:spPr>
        </p:cxnSp>
        <p:cxnSp>
          <p:nvCxnSpPr>
            <p:cNvPr id="143" name="Straight Connector 142">
              <a:extLst>
                <a:ext uri="{FF2B5EF4-FFF2-40B4-BE49-F238E27FC236}">
                  <a16:creationId xmlns:a16="http://schemas.microsoft.com/office/drawing/2014/main" id="{BA9CFD58-882A-4E6D-BED7-EE436822B848}"/>
                </a:ext>
              </a:extLst>
            </p:cNvPr>
            <p:cNvCxnSpPr>
              <a:cxnSpLocks/>
            </p:cNvCxnSpPr>
            <p:nvPr/>
          </p:nvCxnSpPr>
          <p:spPr bwMode="auto">
            <a:xfrm rot="16200000">
              <a:off x="1281388" y="2834132"/>
              <a:ext cx="0" cy="120915"/>
            </a:xfrm>
            <a:prstGeom prst="line">
              <a:avLst/>
            </a:prstGeom>
            <a:noFill/>
            <a:ln w="28575" cap="flat" cmpd="sng" algn="ctr">
              <a:solidFill>
                <a:schemeClr val="accent1"/>
              </a:solidFill>
              <a:prstDash val="solid"/>
              <a:round/>
              <a:headEnd type="none" w="med" len="med"/>
              <a:tailEnd type="none" w="med" len="med"/>
            </a:ln>
            <a:effectLst/>
          </p:spPr>
        </p:cxnSp>
      </p:grpSp>
      <p:grpSp>
        <p:nvGrpSpPr>
          <p:cNvPr id="144" name="Group 143">
            <a:extLst>
              <a:ext uri="{FF2B5EF4-FFF2-40B4-BE49-F238E27FC236}">
                <a16:creationId xmlns:a16="http://schemas.microsoft.com/office/drawing/2014/main" id="{6A058F9A-9E0D-4D9F-B7A1-F34783C51312}"/>
              </a:ext>
            </a:extLst>
          </p:cNvPr>
          <p:cNvGrpSpPr/>
          <p:nvPr/>
        </p:nvGrpSpPr>
        <p:grpSpPr>
          <a:xfrm>
            <a:off x="3938467" y="4178897"/>
            <a:ext cx="86964" cy="86964"/>
            <a:chOff x="1220930" y="2834132"/>
            <a:chExt cx="120915" cy="120915"/>
          </a:xfrm>
        </p:grpSpPr>
        <p:cxnSp>
          <p:nvCxnSpPr>
            <p:cNvPr id="145" name="Straight Connector 144">
              <a:extLst>
                <a:ext uri="{FF2B5EF4-FFF2-40B4-BE49-F238E27FC236}">
                  <a16:creationId xmlns:a16="http://schemas.microsoft.com/office/drawing/2014/main" id="{3A781E6C-FEC8-4D7F-B188-AF811AD62FEA}"/>
                </a:ext>
              </a:extLst>
            </p:cNvPr>
            <p:cNvCxnSpPr>
              <a:cxnSpLocks/>
            </p:cNvCxnSpPr>
            <p:nvPr/>
          </p:nvCxnSpPr>
          <p:spPr bwMode="auto">
            <a:xfrm>
              <a:off x="1281388" y="2834132"/>
              <a:ext cx="0" cy="120915"/>
            </a:xfrm>
            <a:prstGeom prst="line">
              <a:avLst/>
            </a:prstGeom>
            <a:noFill/>
            <a:ln w="28575" cap="flat" cmpd="sng" algn="ctr">
              <a:solidFill>
                <a:schemeClr val="accent1"/>
              </a:solidFill>
              <a:prstDash val="solid"/>
              <a:round/>
              <a:headEnd type="none" w="med" len="med"/>
              <a:tailEnd type="none" w="med" len="med"/>
            </a:ln>
            <a:effectLst/>
          </p:spPr>
        </p:cxnSp>
        <p:cxnSp>
          <p:nvCxnSpPr>
            <p:cNvPr id="146" name="Straight Connector 145">
              <a:extLst>
                <a:ext uri="{FF2B5EF4-FFF2-40B4-BE49-F238E27FC236}">
                  <a16:creationId xmlns:a16="http://schemas.microsoft.com/office/drawing/2014/main" id="{359E7E31-6462-456B-B0DA-E0FA8743F432}"/>
                </a:ext>
              </a:extLst>
            </p:cNvPr>
            <p:cNvCxnSpPr>
              <a:cxnSpLocks/>
            </p:cNvCxnSpPr>
            <p:nvPr/>
          </p:nvCxnSpPr>
          <p:spPr bwMode="auto">
            <a:xfrm rot="16200000">
              <a:off x="1281388" y="2834132"/>
              <a:ext cx="0" cy="120915"/>
            </a:xfrm>
            <a:prstGeom prst="line">
              <a:avLst/>
            </a:prstGeom>
            <a:noFill/>
            <a:ln w="28575" cap="flat" cmpd="sng" algn="ctr">
              <a:solidFill>
                <a:schemeClr val="accent1"/>
              </a:solidFill>
              <a:prstDash val="solid"/>
              <a:round/>
              <a:headEnd type="none" w="med" len="med"/>
              <a:tailEnd type="none" w="med" len="med"/>
            </a:ln>
            <a:effectLst/>
          </p:spPr>
        </p:cxnSp>
      </p:grpSp>
      <p:sp>
        <p:nvSpPr>
          <p:cNvPr id="147" name="TextBox 146">
            <a:extLst>
              <a:ext uri="{FF2B5EF4-FFF2-40B4-BE49-F238E27FC236}">
                <a16:creationId xmlns:a16="http://schemas.microsoft.com/office/drawing/2014/main" id="{C2DEE313-8C77-41F8-9161-DD3BC9BC007E}"/>
              </a:ext>
            </a:extLst>
          </p:cNvPr>
          <p:cNvSpPr txBox="1"/>
          <p:nvPr/>
        </p:nvSpPr>
        <p:spPr bwMode="auto">
          <a:xfrm rot="16200000">
            <a:off x="5848369" y="3580375"/>
            <a:ext cx="72891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400" b="1" dirty="0">
                <a:solidFill>
                  <a:schemeClr val="bg1"/>
                </a:solidFill>
                <a:latin typeface="Calibri" panose="020F0502020204030204" pitchFamily="34" charset="0"/>
              </a:rPr>
              <a:t>PFS (%)</a:t>
            </a:r>
          </a:p>
        </p:txBody>
      </p:sp>
      <p:sp>
        <p:nvSpPr>
          <p:cNvPr id="148" name="TextBox 147">
            <a:extLst>
              <a:ext uri="{FF2B5EF4-FFF2-40B4-BE49-F238E27FC236}">
                <a16:creationId xmlns:a16="http://schemas.microsoft.com/office/drawing/2014/main" id="{BE69767E-4812-4569-84E4-DF602EE869AF}"/>
              </a:ext>
            </a:extLst>
          </p:cNvPr>
          <p:cNvSpPr txBox="1"/>
          <p:nvPr/>
        </p:nvSpPr>
        <p:spPr bwMode="auto">
          <a:xfrm>
            <a:off x="8627523" y="5101859"/>
            <a:ext cx="65359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sz="1400" b="1" dirty="0">
                <a:solidFill>
                  <a:schemeClr val="bg1"/>
                </a:solidFill>
                <a:latin typeface="Calibri" panose="020F0502020204030204" pitchFamily="34" charset="0"/>
              </a:rPr>
              <a:t>Mo</a:t>
            </a:r>
          </a:p>
        </p:txBody>
      </p:sp>
      <p:grpSp>
        <p:nvGrpSpPr>
          <p:cNvPr id="149" name="Group 148">
            <a:extLst>
              <a:ext uri="{FF2B5EF4-FFF2-40B4-BE49-F238E27FC236}">
                <a16:creationId xmlns:a16="http://schemas.microsoft.com/office/drawing/2014/main" id="{C5438B9B-C9CB-40B4-822C-0BEE77DE0A4B}"/>
              </a:ext>
            </a:extLst>
          </p:cNvPr>
          <p:cNvGrpSpPr/>
          <p:nvPr/>
        </p:nvGrpSpPr>
        <p:grpSpPr>
          <a:xfrm>
            <a:off x="6124629" y="2451100"/>
            <a:ext cx="458780" cy="2520950"/>
            <a:chOff x="531704" y="1589889"/>
            <a:chExt cx="458780" cy="2845570"/>
          </a:xfrm>
        </p:grpSpPr>
        <p:sp>
          <p:nvSpPr>
            <p:cNvPr id="150" name="TextBox 149">
              <a:extLst>
                <a:ext uri="{FF2B5EF4-FFF2-40B4-BE49-F238E27FC236}">
                  <a16:creationId xmlns:a16="http://schemas.microsoft.com/office/drawing/2014/main" id="{800A1F63-4EE0-443B-8EC0-BF26B8E6864A}"/>
                </a:ext>
              </a:extLst>
            </p:cNvPr>
            <p:cNvSpPr txBox="1"/>
            <p:nvPr/>
          </p:nvSpPr>
          <p:spPr bwMode="auto">
            <a:xfrm>
              <a:off x="714447" y="4127682"/>
              <a:ext cx="2760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0</a:t>
              </a:r>
            </a:p>
          </p:txBody>
        </p:sp>
        <p:sp>
          <p:nvSpPr>
            <p:cNvPr id="151" name="TextBox 150">
              <a:extLst>
                <a:ext uri="{FF2B5EF4-FFF2-40B4-BE49-F238E27FC236}">
                  <a16:creationId xmlns:a16="http://schemas.microsoft.com/office/drawing/2014/main" id="{90B10521-282C-4663-804B-7CB4A7332C02}"/>
                </a:ext>
              </a:extLst>
            </p:cNvPr>
            <p:cNvSpPr txBox="1"/>
            <p:nvPr/>
          </p:nvSpPr>
          <p:spPr bwMode="auto">
            <a:xfrm>
              <a:off x="623076" y="3496264"/>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25</a:t>
              </a:r>
            </a:p>
          </p:txBody>
        </p:sp>
        <p:sp>
          <p:nvSpPr>
            <p:cNvPr id="152" name="TextBox 151">
              <a:extLst>
                <a:ext uri="{FF2B5EF4-FFF2-40B4-BE49-F238E27FC236}">
                  <a16:creationId xmlns:a16="http://schemas.microsoft.com/office/drawing/2014/main" id="{389168ED-F411-4CDE-B8D0-AA3B527D248C}"/>
                </a:ext>
              </a:extLst>
            </p:cNvPr>
            <p:cNvSpPr txBox="1"/>
            <p:nvPr/>
          </p:nvSpPr>
          <p:spPr bwMode="auto">
            <a:xfrm>
              <a:off x="623076" y="2858943"/>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50</a:t>
              </a:r>
            </a:p>
          </p:txBody>
        </p:sp>
        <p:sp>
          <p:nvSpPr>
            <p:cNvPr id="153" name="TextBox 152">
              <a:extLst>
                <a:ext uri="{FF2B5EF4-FFF2-40B4-BE49-F238E27FC236}">
                  <a16:creationId xmlns:a16="http://schemas.microsoft.com/office/drawing/2014/main" id="{0F15EC9E-7D18-419F-9887-86B3E42AE72B}"/>
                </a:ext>
              </a:extLst>
            </p:cNvPr>
            <p:cNvSpPr txBox="1"/>
            <p:nvPr/>
          </p:nvSpPr>
          <p:spPr bwMode="auto">
            <a:xfrm>
              <a:off x="623076" y="2227210"/>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75</a:t>
              </a:r>
            </a:p>
          </p:txBody>
        </p:sp>
        <p:sp>
          <p:nvSpPr>
            <p:cNvPr id="154" name="TextBox 153">
              <a:extLst>
                <a:ext uri="{FF2B5EF4-FFF2-40B4-BE49-F238E27FC236}">
                  <a16:creationId xmlns:a16="http://schemas.microsoft.com/office/drawing/2014/main" id="{8CD60578-182C-489D-988B-72D4D9F61324}"/>
                </a:ext>
              </a:extLst>
            </p:cNvPr>
            <p:cNvSpPr txBox="1"/>
            <p:nvPr/>
          </p:nvSpPr>
          <p:spPr bwMode="auto">
            <a:xfrm>
              <a:off x="531704" y="1589889"/>
              <a:ext cx="4587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100</a:t>
              </a:r>
            </a:p>
          </p:txBody>
        </p:sp>
      </p:grpSp>
      <p:grpSp>
        <p:nvGrpSpPr>
          <p:cNvPr id="155" name="Group 154">
            <a:extLst>
              <a:ext uri="{FF2B5EF4-FFF2-40B4-BE49-F238E27FC236}">
                <a16:creationId xmlns:a16="http://schemas.microsoft.com/office/drawing/2014/main" id="{69075174-1C55-414D-8BC5-861115C2B1C9}"/>
              </a:ext>
            </a:extLst>
          </p:cNvPr>
          <p:cNvGrpSpPr/>
          <p:nvPr/>
        </p:nvGrpSpPr>
        <p:grpSpPr>
          <a:xfrm>
            <a:off x="6504530" y="2597150"/>
            <a:ext cx="78879" cy="2243346"/>
            <a:chOff x="761094" y="1746250"/>
            <a:chExt cx="742978" cy="2530231"/>
          </a:xfrm>
        </p:grpSpPr>
        <p:cxnSp>
          <p:nvCxnSpPr>
            <p:cNvPr id="156" name="Straight Connector 155">
              <a:extLst>
                <a:ext uri="{FF2B5EF4-FFF2-40B4-BE49-F238E27FC236}">
                  <a16:creationId xmlns:a16="http://schemas.microsoft.com/office/drawing/2014/main" id="{89158F63-E5F9-4674-AB1D-24C01ACAA079}"/>
                </a:ext>
              </a:extLst>
            </p:cNvPr>
            <p:cNvCxnSpPr>
              <a:cxnSpLocks/>
            </p:cNvCxnSpPr>
            <p:nvPr/>
          </p:nvCxnSpPr>
          <p:spPr bwMode="auto">
            <a:xfrm>
              <a:off x="761094" y="1746250"/>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157" name="Straight Connector 156">
              <a:extLst>
                <a:ext uri="{FF2B5EF4-FFF2-40B4-BE49-F238E27FC236}">
                  <a16:creationId xmlns:a16="http://schemas.microsoft.com/office/drawing/2014/main" id="{3C3F945F-A8FE-4B9E-8383-47E98FA697BF}"/>
                </a:ext>
              </a:extLst>
            </p:cNvPr>
            <p:cNvCxnSpPr>
              <a:cxnSpLocks/>
            </p:cNvCxnSpPr>
            <p:nvPr/>
          </p:nvCxnSpPr>
          <p:spPr bwMode="auto">
            <a:xfrm>
              <a:off x="761094" y="2387448"/>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158" name="Straight Connector 157">
              <a:extLst>
                <a:ext uri="{FF2B5EF4-FFF2-40B4-BE49-F238E27FC236}">
                  <a16:creationId xmlns:a16="http://schemas.microsoft.com/office/drawing/2014/main" id="{D479B46C-FF9C-4506-871D-6683D7102131}"/>
                </a:ext>
              </a:extLst>
            </p:cNvPr>
            <p:cNvCxnSpPr>
              <a:cxnSpLocks/>
            </p:cNvCxnSpPr>
            <p:nvPr/>
          </p:nvCxnSpPr>
          <p:spPr bwMode="auto">
            <a:xfrm>
              <a:off x="761094" y="3012831"/>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159" name="Straight Connector 158">
              <a:extLst>
                <a:ext uri="{FF2B5EF4-FFF2-40B4-BE49-F238E27FC236}">
                  <a16:creationId xmlns:a16="http://schemas.microsoft.com/office/drawing/2014/main" id="{2327FD00-3D1D-443A-AAA9-CC65F4A2220A}"/>
                </a:ext>
              </a:extLst>
            </p:cNvPr>
            <p:cNvCxnSpPr>
              <a:cxnSpLocks/>
            </p:cNvCxnSpPr>
            <p:nvPr/>
          </p:nvCxnSpPr>
          <p:spPr bwMode="auto">
            <a:xfrm>
              <a:off x="761094" y="3654029"/>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160" name="Straight Connector 159">
              <a:extLst>
                <a:ext uri="{FF2B5EF4-FFF2-40B4-BE49-F238E27FC236}">
                  <a16:creationId xmlns:a16="http://schemas.microsoft.com/office/drawing/2014/main" id="{A5F9ACC6-67F4-4035-8D3F-80939F4A2EE3}"/>
                </a:ext>
              </a:extLst>
            </p:cNvPr>
            <p:cNvCxnSpPr>
              <a:cxnSpLocks/>
            </p:cNvCxnSpPr>
            <p:nvPr/>
          </p:nvCxnSpPr>
          <p:spPr bwMode="auto">
            <a:xfrm>
              <a:off x="761094" y="4276481"/>
              <a:ext cx="742978" cy="0"/>
            </a:xfrm>
            <a:prstGeom prst="line">
              <a:avLst/>
            </a:prstGeom>
            <a:noFill/>
            <a:ln w="28575" cap="flat" cmpd="sng" algn="ctr">
              <a:solidFill>
                <a:schemeClr val="bg1"/>
              </a:solidFill>
              <a:prstDash val="solid"/>
              <a:round/>
              <a:headEnd type="none" w="med" len="med"/>
              <a:tailEnd type="none" w="med" len="med"/>
            </a:ln>
            <a:effectLst/>
          </p:spPr>
        </p:cxnSp>
      </p:grpSp>
      <p:sp>
        <p:nvSpPr>
          <p:cNvPr id="161" name="Freeform: Shape 160">
            <a:extLst>
              <a:ext uri="{FF2B5EF4-FFF2-40B4-BE49-F238E27FC236}">
                <a16:creationId xmlns:a16="http://schemas.microsoft.com/office/drawing/2014/main" id="{557C9A9D-6852-4D5D-81D1-C37AAB186527}"/>
              </a:ext>
            </a:extLst>
          </p:cNvPr>
          <p:cNvSpPr/>
          <p:nvPr/>
        </p:nvSpPr>
        <p:spPr bwMode="auto">
          <a:xfrm>
            <a:off x="6575400" y="2489200"/>
            <a:ext cx="4673600" cy="2463800"/>
          </a:xfrm>
          <a:custGeom>
            <a:avLst/>
            <a:gdLst>
              <a:gd name="connsiteX0" fmla="*/ 0 w 4673600"/>
              <a:gd name="connsiteY0" fmla="*/ 0 h 2463800"/>
              <a:gd name="connsiteX1" fmla="*/ 0 w 4673600"/>
              <a:gd name="connsiteY1" fmla="*/ 2463800 h 2463800"/>
              <a:gd name="connsiteX2" fmla="*/ 4673600 w 4673600"/>
              <a:gd name="connsiteY2" fmla="*/ 2463800 h 2463800"/>
            </a:gdLst>
            <a:ahLst/>
            <a:cxnLst>
              <a:cxn ang="0">
                <a:pos x="connsiteX0" y="connsiteY0"/>
              </a:cxn>
              <a:cxn ang="0">
                <a:pos x="connsiteX1" y="connsiteY1"/>
              </a:cxn>
              <a:cxn ang="0">
                <a:pos x="connsiteX2" y="connsiteY2"/>
              </a:cxn>
            </a:cxnLst>
            <a:rect l="l" t="t" r="r" b="b"/>
            <a:pathLst>
              <a:path w="4673600" h="2463800">
                <a:moveTo>
                  <a:pt x="0" y="0"/>
                </a:moveTo>
                <a:lnTo>
                  <a:pt x="0" y="2463800"/>
                </a:lnTo>
                <a:lnTo>
                  <a:pt x="4673600" y="2463800"/>
                </a:lnTo>
              </a:path>
            </a:pathLst>
          </a:custGeom>
          <a:noFill/>
          <a:ln w="28575">
            <a:solidFill>
              <a:schemeClr val="bg1"/>
            </a:solidFill>
            <a:miter lim="800000"/>
            <a:headEnd/>
            <a:tailEnd/>
          </a:ln>
        </p:spPr>
        <p:txBody>
          <a:bodyPr rtlCol="0" anchor="ctr"/>
          <a:lstStyle/>
          <a:p>
            <a:pPr algn="ctr"/>
            <a:endParaRPr lang="en-US" dirty="0"/>
          </a:p>
        </p:txBody>
      </p:sp>
      <p:grpSp>
        <p:nvGrpSpPr>
          <p:cNvPr id="162" name="Group 161">
            <a:extLst>
              <a:ext uri="{FF2B5EF4-FFF2-40B4-BE49-F238E27FC236}">
                <a16:creationId xmlns:a16="http://schemas.microsoft.com/office/drawing/2014/main" id="{BD59A370-10E5-4335-AB91-F119D857CC3C}"/>
              </a:ext>
            </a:extLst>
          </p:cNvPr>
          <p:cNvGrpSpPr/>
          <p:nvPr/>
        </p:nvGrpSpPr>
        <p:grpSpPr>
          <a:xfrm>
            <a:off x="6662083" y="4940600"/>
            <a:ext cx="4624305" cy="307777"/>
            <a:chOff x="1109033" y="4930440"/>
            <a:chExt cx="4624305" cy="307777"/>
          </a:xfrm>
        </p:grpSpPr>
        <p:sp>
          <p:nvSpPr>
            <p:cNvPr id="163" name="TextBox 162">
              <a:extLst>
                <a:ext uri="{FF2B5EF4-FFF2-40B4-BE49-F238E27FC236}">
                  <a16:creationId xmlns:a16="http://schemas.microsoft.com/office/drawing/2014/main" id="{0E5E425C-AD97-4728-AC45-A18EFDA217B8}"/>
                </a:ext>
              </a:extLst>
            </p:cNvPr>
            <p:cNvSpPr txBox="1"/>
            <p:nvPr/>
          </p:nvSpPr>
          <p:spPr bwMode="auto">
            <a:xfrm>
              <a:off x="1109033" y="4930440"/>
              <a:ext cx="2760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0</a:t>
              </a:r>
            </a:p>
          </p:txBody>
        </p:sp>
        <p:sp>
          <p:nvSpPr>
            <p:cNvPr id="165" name="TextBox 164">
              <a:extLst>
                <a:ext uri="{FF2B5EF4-FFF2-40B4-BE49-F238E27FC236}">
                  <a16:creationId xmlns:a16="http://schemas.microsoft.com/office/drawing/2014/main" id="{68133DE3-746E-4709-96DF-D860511F0DB7}"/>
                </a:ext>
              </a:extLst>
            </p:cNvPr>
            <p:cNvSpPr txBox="1"/>
            <p:nvPr/>
          </p:nvSpPr>
          <p:spPr bwMode="auto">
            <a:xfrm>
              <a:off x="2505177" y="4930440"/>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10</a:t>
              </a:r>
            </a:p>
          </p:txBody>
        </p:sp>
        <p:sp>
          <p:nvSpPr>
            <p:cNvPr id="167" name="TextBox 166">
              <a:extLst>
                <a:ext uri="{FF2B5EF4-FFF2-40B4-BE49-F238E27FC236}">
                  <a16:creationId xmlns:a16="http://schemas.microsoft.com/office/drawing/2014/main" id="{24C753B1-F531-4943-BC09-294CE8BB7F06}"/>
                </a:ext>
              </a:extLst>
            </p:cNvPr>
            <p:cNvSpPr txBox="1"/>
            <p:nvPr/>
          </p:nvSpPr>
          <p:spPr bwMode="auto">
            <a:xfrm>
              <a:off x="3924101" y="4930440"/>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20</a:t>
              </a:r>
            </a:p>
          </p:txBody>
        </p:sp>
        <p:sp>
          <p:nvSpPr>
            <p:cNvPr id="169" name="TextBox 168">
              <a:extLst>
                <a:ext uri="{FF2B5EF4-FFF2-40B4-BE49-F238E27FC236}">
                  <a16:creationId xmlns:a16="http://schemas.microsoft.com/office/drawing/2014/main" id="{B6E86B10-8053-4FCB-8D37-D8FEBDE476EC}"/>
                </a:ext>
              </a:extLst>
            </p:cNvPr>
            <p:cNvSpPr txBox="1"/>
            <p:nvPr/>
          </p:nvSpPr>
          <p:spPr bwMode="auto">
            <a:xfrm>
              <a:off x="5365930" y="4930440"/>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30</a:t>
              </a:r>
            </a:p>
          </p:txBody>
        </p:sp>
      </p:grpSp>
      <p:grpSp>
        <p:nvGrpSpPr>
          <p:cNvPr id="170" name="Group 169">
            <a:extLst>
              <a:ext uri="{FF2B5EF4-FFF2-40B4-BE49-F238E27FC236}">
                <a16:creationId xmlns:a16="http://schemas.microsoft.com/office/drawing/2014/main" id="{4506F907-0B42-4D35-A26F-74B721F4F46F}"/>
              </a:ext>
            </a:extLst>
          </p:cNvPr>
          <p:cNvGrpSpPr/>
          <p:nvPr/>
        </p:nvGrpSpPr>
        <p:grpSpPr>
          <a:xfrm rot="5400000">
            <a:off x="8918284" y="2841996"/>
            <a:ext cx="60963" cy="4282972"/>
            <a:chOff x="761094" y="481368"/>
            <a:chExt cx="742981" cy="3795113"/>
          </a:xfrm>
        </p:grpSpPr>
        <p:cxnSp>
          <p:nvCxnSpPr>
            <p:cNvPr id="171" name="Straight Connector 170">
              <a:extLst>
                <a:ext uri="{FF2B5EF4-FFF2-40B4-BE49-F238E27FC236}">
                  <a16:creationId xmlns:a16="http://schemas.microsoft.com/office/drawing/2014/main" id="{7EAFF8D8-0B5E-4EEC-8C92-9EC73DF4A13D}"/>
                </a:ext>
              </a:extLst>
            </p:cNvPr>
            <p:cNvCxnSpPr>
              <a:cxnSpLocks/>
            </p:cNvCxnSpPr>
            <p:nvPr/>
          </p:nvCxnSpPr>
          <p:spPr bwMode="auto">
            <a:xfrm>
              <a:off x="761094" y="1746250"/>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173" name="Straight Connector 172">
              <a:extLst>
                <a:ext uri="{FF2B5EF4-FFF2-40B4-BE49-F238E27FC236}">
                  <a16:creationId xmlns:a16="http://schemas.microsoft.com/office/drawing/2014/main" id="{28173135-B98E-4F26-A174-25ACF3AE4910}"/>
                </a:ext>
              </a:extLst>
            </p:cNvPr>
            <p:cNvCxnSpPr>
              <a:cxnSpLocks/>
            </p:cNvCxnSpPr>
            <p:nvPr/>
          </p:nvCxnSpPr>
          <p:spPr bwMode="auto">
            <a:xfrm>
              <a:off x="761094" y="3012831"/>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175" name="Straight Connector 174">
              <a:extLst>
                <a:ext uri="{FF2B5EF4-FFF2-40B4-BE49-F238E27FC236}">
                  <a16:creationId xmlns:a16="http://schemas.microsoft.com/office/drawing/2014/main" id="{B45D7F81-C02E-4E0A-B02E-353ED9026AF3}"/>
                </a:ext>
              </a:extLst>
            </p:cNvPr>
            <p:cNvCxnSpPr>
              <a:cxnSpLocks/>
            </p:cNvCxnSpPr>
            <p:nvPr/>
          </p:nvCxnSpPr>
          <p:spPr bwMode="auto">
            <a:xfrm>
              <a:off x="761094" y="4276481"/>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177" name="Straight Connector 176">
              <a:extLst>
                <a:ext uri="{FF2B5EF4-FFF2-40B4-BE49-F238E27FC236}">
                  <a16:creationId xmlns:a16="http://schemas.microsoft.com/office/drawing/2014/main" id="{6287A6AD-F04D-4785-8D60-50C134B5EA83}"/>
                </a:ext>
              </a:extLst>
            </p:cNvPr>
            <p:cNvCxnSpPr>
              <a:cxnSpLocks/>
            </p:cNvCxnSpPr>
            <p:nvPr/>
          </p:nvCxnSpPr>
          <p:spPr bwMode="auto">
            <a:xfrm>
              <a:off x="761097" y="481368"/>
              <a:ext cx="742978" cy="0"/>
            </a:xfrm>
            <a:prstGeom prst="line">
              <a:avLst/>
            </a:prstGeom>
            <a:noFill/>
            <a:ln w="28575" cap="flat" cmpd="sng" algn="ctr">
              <a:solidFill>
                <a:schemeClr val="bg1"/>
              </a:solidFill>
              <a:prstDash val="solid"/>
              <a:round/>
              <a:headEnd type="none" w="med" len="med"/>
              <a:tailEnd type="none" w="med" len="med"/>
            </a:ln>
            <a:effectLst/>
          </p:spPr>
        </p:cxnSp>
      </p:grpSp>
      <p:sp>
        <p:nvSpPr>
          <p:cNvPr id="181" name="TextBox 180">
            <a:extLst>
              <a:ext uri="{FF2B5EF4-FFF2-40B4-BE49-F238E27FC236}">
                <a16:creationId xmlns:a16="http://schemas.microsoft.com/office/drawing/2014/main" id="{1782B3D4-5C60-4BA2-9CFD-676C92384D6C}"/>
              </a:ext>
            </a:extLst>
          </p:cNvPr>
          <p:cNvSpPr txBox="1"/>
          <p:nvPr/>
        </p:nvSpPr>
        <p:spPr bwMode="auto">
          <a:xfrm>
            <a:off x="7693192" y="2006580"/>
            <a:ext cx="100303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400" b="1" dirty="0">
                <a:latin typeface="Calibri" panose="020F0502020204030204" pitchFamily="34" charset="0"/>
              </a:rPr>
              <a:t>All</a:t>
            </a:r>
            <a:br>
              <a:rPr lang="en-US" sz="1400" b="1" dirty="0">
                <a:latin typeface="Calibri" panose="020F0502020204030204" pitchFamily="34" charset="0"/>
              </a:rPr>
            </a:br>
            <a:r>
              <a:rPr lang="en-US" sz="1400" b="1" dirty="0">
                <a:latin typeface="Calibri" panose="020F0502020204030204" pitchFamily="34" charset="0"/>
              </a:rPr>
              <a:t>mPFS: 17.0</a:t>
            </a:r>
          </a:p>
        </p:txBody>
      </p:sp>
      <p:sp>
        <p:nvSpPr>
          <p:cNvPr id="182" name="TextBox 181">
            <a:extLst>
              <a:ext uri="{FF2B5EF4-FFF2-40B4-BE49-F238E27FC236}">
                <a16:creationId xmlns:a16="http://schemas.microsoft.com/office/drawing/2014/main" id="{0ED73007-1E7E-45C6-A2A2-2C5A9F671E4F}"/>
              </a:ext>
            </a:extLst>
          </p:cNvPr>
          <p:cNvSpPr txBox="1"/>
          <p:nvPr/>
        </p:nvSpPr>
        <p:spPr bwMode="auto">
          <a:xfrm>
            <a:off x="9917962" y="2400118"/>
            <a:ext cx="104310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400" b="1" dirty="0">
                <a:latin typeface="Calibri" panose="020F0502020204030204" pitchFamily="34" charset="0"/>
              </a:rPr>
              <a:t>Len + PI Ref</a:t>
            </a:r>
            <a:br>
              <a:rPr lang="en-US" sz="1400" b="1" dirty="0">
                <a:latin typeface="Calibri" panose="020F0502020204030204" pitchFamily="34" charset="0"/>
              </a:rPr>
            </a:br>
            <a:r>
              <a:rPr lang="en-US" sz="1400" b="1" dirty="0">
                <a:latin typeface="Calibri" panose="020F0502020204030204" pitchFamily="34" charset="0"/>
              </a:rPr>
              <a:t>mPFS: 25.3</a:t>
            </a:r>
          </a:p>
        </p:txBody>
      </p:sp>
      <p:sp>
        <p:nvSpPr>
          <p:cNvPr id="183" name="TextBox 182">
            <a:extLst>
              <a:ext uri="{FF2B5EF4-FFF2-40B4-BE49-F238E27FC236}">
                <a16:creationId xmlns:a16="http://schemas.microsoft.com/office/drawing/2014/main" id="{ADCE6AC0-9AC4-4457-B2B5-73631C74A594}"/>
              </a:ext>
            </a:extLst>
          </p:cNvPr>
          <p:cNvSpPr txBox="1"/>
          <p:nvPr/>
        </p:nvSpPr>
        <p:spPr bwMode="auto">
          <a:xfrm>
            <a:off x="7317538" y="4317102"/>
            <a:ext cx="156331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400" b="1" dirty="0">
                <a:latin typeface="Calibri" panose="020F0502020204030204" pitchFamily="34" charset="0"/>
              </a:rPr>
              <a:t>Len + PI + Dara Ref</a:t>
            </a:r>
            <a:br>
              <a:rPr lang="en-US" sz="1400" b="1" dirty="0">
                <a:latin typeface="Calibri" panose="020F0502020204030204" pitchFamily="34" charset="0"/>
              </a:rPr>
            </a:br>
            <a:r>
              <a:rPr lang="en-US" sz="1400" b="1" dirty="0">
                <a:latin typeface="Calibri" panose="020F0502020204030204" pitchFamily="34" charset="0"/>
              </a:rPr>
              <a:t>mPFS: 16.2</a:t>
            </a:r>
          </a:p>
        </p:txBody>
      </p:sp>
      <p:sp>
        <p:nvSpPr>
          <p:cNvPr id="187" name="Freeform: Shape 186">
            <a:extLst>
              <a:ext uri="{FF2B5EF4-FFF2-40B4-BE49-F238E27FC236}">
                <a16:creationId xmlns:a16="http://schemas.microsoft.com/office/drawing/2014/main" id="{E9B63185-6A7F-4A0F-85F4-9B6B5292F6D2}"/>
              </a:ext>
            </a:extLst>
          </p:cNvPr>
          <p:cNvSpPr/>
          <p:nvPr/>
        </p:nvSpPr>
        <p:spPr bwMode="auto">
          <a:xfrm>
            <a:off x="7056967" y="2595033"/>
            <a:ext cx="4131733" cy="1909234"/>
          </a:xfrm>
          <a:custGeom>
            <a:avLst/>
            <a:gdLst>
              <a:gd name="connsiteX0" fmla="*/ 4131733 w 4131733"/>
              <a:gd name="connsiteY0" fmla="*/ 1909234 h 1909234"/>
              <a:gd name="connsiteX1" fmla="*/ 4025900 w 4131733"/>
              <a:gd name="connsiteY1" fmla="*/ 1909234 h 1909234"/>
              <a:gd name="connsiteX2" fmla="*/ 4025900 w 4131733"/>
              <a:gd name="connsiteY2" fmla="*/ 1570567 h 1909234"/>
              <a:gd name="connsiteX3" fmla="*/ 3352800 w 4131733"/>
              <a:gd name="connsiteY3" fmla="*/ 1570567 h 1909234"/>
              <a:gd name="connsiteX4" fmla="*/ 3352800 w 4131733"/>
              <a:gd name="connsiteY4" fmla="*/ 1358900 h 1909234"/>
              <a:gd name="connsiteX5" fmla="*/ 3289300 w 4131733"/>
              <a:gd name="connsiteY5" fmla="*/ 1358900 h 1909234"/>
              <a:gd name="connsiteX6" fmla="*/ 3289300 w 4131733"/>
              <a:gd name="connsiteY6" fmla="*/ 1138767 h 1909234"/>
              <a:gd name="connsiteX7" fmla="*/ 2163233 w 4131733"/>
              <a:gd name="connsiteY7" fmla="*/ 1138767 h 1909234"/>
              <a:gd name="connsiteX8" fmla="*/ 2163233 w 4131733"/>
              <a:gd name="connsiteY8" fmla="*/ 1016000 h 1909234"/>
              <a:gd name="connsiteX9" fmla="*/ 2146300 w 4131733"/>
              <a:gd name="connsiteY9" fmla="*/ 1016000 h 1909234"/>
              <a:gd name="connsiteX10" fmla="*/ 2146300 w 4131733"/>
              <a:gd name="connsiteY10" fmla="*/ 931334 h 1909234"/>
              <a:gd name="connsiteX11" fmla="*/ 2040466 w 4131733"/>
              <a:gd name="connsiteY11" fmla="*/ 931334 h 1909234"/>
              <a:gd name="connsiteX12" fmla="*/ 2040466 w 4131733"/>
              <a:gd name="connsiteY12" fmla="*/ 821267 h 1909234"/>
              <a:gd name="connsiteX13" fmla="*/ 1811866 w 4131733"/>
              <a:gd name="connsiteY13" fmla="*/ 821267 h 1909234"/>
              <a:gd name="connsiteX14" fmla="*/ 1811866 w 4131733"/>
              <a:gd name="connsiteY14" fmla="*/ 745067 h 1909234"/>
              <a:gd name="connsiteX15" fmla="*/ 1608666 w 4131733"/>
              <a:gd name="connsiteY15" fmla="*/ 745067 h 1909234"/>
              <a:gd name="connsiteX16" fmla="*/ 1608666 w 4131733"/>
              <a:gd name="connsiteY16" fmla="*/ 664634 h 1909234"/>
              <a:gd name="connsiteX17" fmla="*/ 1587500 w 4131733"/>
              <a:gd name="connsiteY17" fmla="*/ 664634 h 1909234"/>
              <a:gd name="connsiteX18" fmla="*/ 1587500 w 4131733"/>
              <a:gd name="connsiteY18" fmla="*/ 588434 h 1909234"/>
              <a:gd name="connsiteX19" fmla="*/ 1354666 w 4131733"/>
              <a:gd name="connsiteY19" fmla="*/ 588434 h 1909234"/>
              <a:gd name="connsiteX20" fmla="*/ 1354666 w 4131733"/>
              <a:gd name="connsiteY20" fmla="*/ 533400 h 1909234"/>
              <a:gd name="connsiteX21" fmla="*/ 977900 w 4131733"/>
              <a:gd name="connsiteY21" fmla="*/ 533400 h 1909234"/>
              <a:gd name="connsiteX22" fmla="*/ 977900 w 4131733"/>
              <a:gd name="connsiteY22" fmla="*/ 491067 h 1909234"/>
              <a:gd name="connsiteX23" fmla="*/ 889000 w 4131733"/>
              <a:gd name="connsiteY23" fmla="*/ 491067 h 1909234"/>
              <a:gd name="connsiteX24" fmla="*/ 889000 w 4131733"/>
              <a:gd name="connsiteY24" fmla="*/ 427567 h 1909234"/>
              <a:gd name="connsiteX25" fmla="*/ 825500 w 4131733"/>
              <a:gd name="connsiteY25" fmla="*/ 427567 h 1909234"/>
              <a:gd name="connsiteX26" fmla="*/ 825500 w 4131733"/>
              <a:gd name="connsiteY26" fmla="*/ 376767 h 1909234"/>
              <a:gd name="connsiteX27" fmla="*/ 821266 w 4131733"/>
              <a:gd name="connsiteY27" fmla="*/ 376767 h 1909234"/>
              <a:gd name="connsiteX28" fmla="*/ 821266 w 4131733"/>
              <a:gd name="connsiteY28" fmla="*/ 325967 h 1909234"/>
              <a:gd name="connsiteX29" fmla="*/ 685800 w 4131733"/>
              <a:gd name="connsiteY29" fmla="*/ 325967 h 1909234"/>
              <a:gd name="connsiteX30" fmla="*/ 685800 w 4131733"/>
              <a:gd name="connsiteY30" fmla="*/ 279400 h 1909234"/>
              <a:gd name="connsiteX31" fmla="*/ 622300 w 4131733"/>
              <a:gd name="connsiteY31" fmla="*/ 279400 h 1909234"/>
              <a:gd name="connsiteX32" fmla="*/ 622300 w 4131733"/>
              <a:gd name="connsiteY32" fmla="*/ 220134 h 1909234"/>
              <a:gd name="connsiteX33" fmla="*/ 596900 w 4131733"/>
              <a:gd name="connsiteY33" fmla="*/ 220134 h 1909234"/>
              <a:gd name="connsiteX34" fmla="*/ 596900 w 4131733"/>
              <a:gd name="connsiteY34" fmla="*/ 186267 h 1909234"/>
              <a:gd name="connsiteX35" fmla="*/ 499533 w 4131733"/>
              <a:gd name="connsiteY35" fmla="*/ 186267 h 1909234"/>
              <a:gd name="connsiteX36" fmla="*/ 499533 w 4131733"/>
              <a:gd name="connsiteY36" fmla="*/ 127000 h 1909234"/>
              <a:gd name="connsiteX37" fmla="*/ 381000 w 4131733"/>
              <a:gd name="connsiteY37" fmla="*/ 127000 h 1909234"/>
              <a:gd name="connsiteX38" fmla="*/ 381000 w 4131733"/>
              <a:gd name="connsiteY38" fmla="*/ 97367 h 1909234"/>
              <a:gd name="connsiteX39" fmla="*/ 143933 w 4131733"/>
              <a:gd name="connsiteY39" fmla="*/ 97367 h 1909234"/>
              <a:gd name="connsiteX40" fmla="*/ 143933 w 4131733"/>
              <a:gd name="connsiteY40" fmla="*/ 50800 h 1909234"/>
              <a:gd name="connsiteX41" fmla="*/ 0 w 4131733"/>
              <a:gd name="connsiteY41" fmla="*/ 50800 h 1909234"/>
              <a:gd name="connsiteX42" fmla="*/ 0 w 4131733"/>
              <a:gd name="connsiteY42" fmla="*/ 0 h 1909234"/>
              <a:gd name="connsiteX43" fmla="*/ 12700 w 4131733"/>
              <a:gd name="connsiteY43" fmla="*/ 12700 h 1909234"/>
              <a:gd name="connsiteX0" fmla="*/ 4131733 w 4131733"/>
              <a:gd name="connsiteY0" fmla="*/ 1909234 h 1909234"/>
              <a:gd name="connsiteX1" fmla="*/ 4025900 w 4131733"/>
              <a:gd name="connsiteY1" fmla="*/ 1909234 h 1909234"/>
              <a:gd name="connsiteX2" fmla="*/ 4025900 w 4131733"/>
              <a:gd name="connsiteY2" fmla="*/ 1570567 h 1909234"/>
              <a:gd name="connsiteX3" fmla="*/ 3352800 w 4131733"/>
              <a:gd name="connsiteY3" fmla="*/ 1570567 h 1909234"/>
              <a:gd name="connsiteX4" fmla="*/ 3352800 w 4131733"/>
              <a:gd name="connsiteY4" fmla="*/ 1358900 h 1909234"/>
              <a:gd name="connsiteX5" fmla="*/ 3289300 w 4131733"/>
              <a:gd name="connsiteY5" fmla="*/ 1358900 h 1909234"/>
              <a:gd name="connsiteX6" fmla="*/ 3289300 w 4131733"/>
              <a:gd name="connsiteY6" fmla="*/ 1138767 h 1909234"/>
              <a:gd name="connsiteX7" fmla="*/ 2163233 w 4131733"/>
              <a:gd name="connsiteY7" fmla="*/ 1138767 h 1909234"/>
              <a:gd name="connsiteX8" fmla="*/ 2163233 w 4131733"/>
              <a:gd name="connsiteY8" fmla="*/ 1016000 h 1909234"/>
              <a:gd name="connsiteX9" fmla="*/ 2146300 w 4131733"/>
              <a:gd name="connsiteY9" fmla="*/ 1016000 h 1909234"/>
              <a:gd name="connsiteX10" fmla="*/ 2146300 w 4131733"/>
              <a:gd name="connsiteY10" fmla="*/ 931334 h 1909234"/>
              <a:gd name="connsiteX11" fmla="*/ 2040466 w 4131733"/>
              <a:gd name="connsiteY11" fmla="*/ 931334 h 1909234"/>
              <a:gd name="connsiteX12" fmla="*/ 2040466 w 4131733"/>
              <a:gd name="connsiteY12" fmla="*/ 821267 h 1909234"/>
              <a:gd name="connsiteX13" fmla="*/ 1811866 w 4131733"/>
              <a:gd name="connsiteY13" fmla="*/ 821267 h 1909234"/>
              <a:gd name="connsiteX14" fmla="*/ 1811866 w 4131733"/>
              <a:gd name="connsiteY14" fmla="*/ 745067 h 1909234"/>
              <a:gd name="connsiteX15" fmla="*/ 1608666 w 4131733"/>
              <a:gd name="connsiteY15" fmla="*/ 745067 h 1909234"/>
              <a:gd name="connsiteX16" fmla="*/ 1608666 w 4131733"/>
              <a:gd name="connsiteY16" fmla="*/ 664634 h 1909234"/>
              <a:gd name="connsiteX17" fmla="*/ 1587500 w 4131733"/>
              <a:gd name="connsiteY17" fmla="*/ 664634 h 1909234"/>
              <a:gd name="connsiteX18" fmla="*/ 1587500 w 4131733"/>
              <a:gd name="connsiteY18" fmla="*/ 588434 h 1909234"/>
              <a:gd name="connsiteX19" fmla="*/ 1354666 w 4131733"/>
              <a:gd name="connsiteY19" fmla="*/ 588434 h 1909234"/>
              <a:gd name="connsiteX20" fmla="*/ 1354666 w 4131733"/>
              <a:gd name="connsiteY20" fmla="*/ 533400 h 1909234"/>
              <a:gd name="connsiteX21" fmla="*/ 977900 w 4131733"/>
              <a:gd name="connsiteY21" fmla="*/ 533400 h 1909234"/>
              <a:gd name="connsiteX22" fmla="*/ 977900 w 4131733"/>
              <a:gd name="connsiteY22" fmla="*/ 491067 h 1909234"/>
              <a:gd name="connsiteX23" fmla="*/ 889000 w 4131733"/>
              <a:gd name="connsiteY23" fmla="*/ 491067 h 1909234"/>
              <a:gd name="connsiteX24" fmla="*/ 889000 w 4131733"/>
              <a:gd name="connsiteY24" fmla="*/ 427567 h 1909234"/>
              <a:gd name="connsiteX25" fmla="*/ 825500 w 4131733"/>
              <a:gd name="connsiteY25" fmla="*/ 427567 h 1909234"/>
              <a:gd name="connsiteX26" fmla="*/ 825500 w 4131733"/>
              <a:gd name="connsiteY26" fmla="*/ 376767 h 1909234"/>
              <a:gd name="connsiteX27" fmla="*/ 821266 w 4131733"/>
              <a:gd name="connsiteY27" fmla="*/ 376767 h 1909234"/>
              <a:gd name="connsiteX28" fmla="*/ 821266 w 4131733"/>
              <a:gd name="connsiteY28" fmla="*/ 325967 h 1909234"/>
              <a:gd name="connsiteX29" fmla="*/ 685800 w 4131733"/>
              <a:gd name="connsiteY29" fmla="*/ 325967 h 1909234"/>
              <a:gd name="connsiteX30" fmla="*/ 685800 w 4131733"/>
              <a:gd name="connsiteY30" fmla="*/ 279400 h 1909234"/>
              <a:gd name="connsiteX31" fmla="*/ 622300 w 4131733"/>
              <a:gd name="connsiteY31" fmla="*/ 279400 h 1909234"/>
              <a:gd name="connsiteX32" fmla="*/ 622300 w 4131733"/>
              <a:gd name="connsiteY32" fmla="*/ 220134 h 1909234"/>
              <a:gd name="connsiteX33" fmla="*/ 596900 w 4131733"/>
              <a:gd name="connsiteY33" fmla="*/ 220134 h 1909234"/>
              <a:gd name="connsiteX34" fmla="*/ 596900 w 4131733"/>
              <a:gd name="connsiteY34" fmla="*/ 186267 h 1909234"/>
              <a:gd name="connsiteX35" fmla="*/ 499533 w 4131733"/>
              <a:gd name="connsiteY35" fmla="*/ 186267 h 1909234"/>
              <a:gd name="connsiteX36" fmla="*/ 499533 w 4131733"/>
              <a:gd name="connsiteY36" fmla="*/ 127000 h 1909234"/>
              <a:gd name="connsiteX37" fmla="*/ 381000 w 4131733"/>
              <a:gd name="connsiteY37" fmla="*/ 127000 h 1909234"/>
              <a:gd name="connsiteX38" fmla="*/ 381000 w 4131733"/>
              <a:gd name="connsiteY38" fmla="*/ 97367 h 1909234"/>
              <a:gd name="connsiteX39" fmla="*/ 143933 w 4131733"/>
              <a:gd name="connsiteY39" fmla="*/ 97367 h 1909234"/>
              <a:gd name="connsiteX40" fmla="*/ 143933 w 4131733"/>
              <a:gd name="connsiteY40" fmla="*/ 50800 h 1909234"/>
              <a:gd name="connsiteX41" fmla="*/ 0 w 4131733"/>
              <a:gd name="connsiteY41" fmla="*/ 50800 h 1909234"/>
              <a:gd name="connsiteX42" fmla="*/ 0 w 4131733"/>
              <a:gd name="connsiteY42" fmla="*/ 0 h 1909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131733" h="1909234">
                <a:moveTo>
                  <a:pt x="4131733" y="1909234"/>
                </a:moveTo>
                <a:lnTo>
                  <a:pt x="4025900" y="1909234"/>
                </a:lnTo>
                <a:lnTo>
                  <a:pt x="4025900" y="1570567"/>
                </a:lnTo>
                <a:lnTo>
                  <a:pt x="3352800" y="1570567"/>
                </a:lnTo>
                <a:lnTo>
                  <a:pt x="3352800" y="1358900"/>
                </a:lnTo>
                <a:lnTo>
                  <a:pt x="3289300" y="1358900"/>
                </a:lnTo>
                <a:lnTo>
                  <a:pt x="3289300" y="1138767"/>
                </a:lnTo>
                <a:lnTo>
                  <a:pt x="2163233" y="1138767"/>
                </a:lnTo>
                <a:lnTo>
                  <a:pt x="2163233" y="1016000"/>
                </a:lnTo>
                <a:lnTo>
                  <a:pt x="2146300" y="1016000"/>
                </a:lnTo>
                <a:lnTo>
                  <a:pt x="2146300" y="931334"/>
                </a:lnTo>
                <a:lnTo>
                  <a:pt x="2040466" y="931334"/>
                </a:lnTo>
                <a:lnTo>
                  <a:pt x="2040466" y="821267"/>
                </a:lnTo>
                <a:lnTo>
                  <a:pt x="1811866" y="821267"/>
                </a:lnTo>
                <a:lnTo>
                  <a:pt x="1811866" y="745067"/>
                </a:lnTo>
                <a:lnTo>
                  <a:pt x="1608666" y="745067"/>
                </a:lnTo>
                <a:lnTo>
                  <a:pt x="1608666" y="664634"/>
                </a:lnTo>
                <a:lnTo>
                  <a:pt x="1587500" y="664634"/>
                </a:lnTo>
                <a:lnTo>
                  <a:pt x="1587500" y="588434"/>
                </a:lnTo>
                <a:lnTo>
                  <a:pt x="1354666" y="588434"/>
                </a:lnTo>
                <a:lnTo>
                  <a:pt x="1354666" y="533400"/>
                </a:lnTo>
                <a:lnTo>
                  <a:pt x="977900" y="533400"/>
                </a:lnTo>
                <a:lnTo>
                  <a:pt x="977900" y="491067"/>
                </a:lnTo>
                <a:lnTo>
                  <a:pt x="889000" y="491067"/>
                </a:lnTo>
                <a:lnTo>
                  <a:pt x="889000" y="427567"/>
                </a:lnTo>
                <a:lnTo>
                  <a:pt x="825500" y="427567"/>
                </a:lnTo>
                <a:lnTo>
                  <a:pt x="825500" y="376767"/>
                </a:lnTo>
                <a:lnTo>
                  <a:pt x="821266" y="376767"/>
                </a:lnTo>
                <a:lnTo>
                  <a:pt x="821266" y="325967"/>
                </a:lnTo>
                <a:lnTo>
                  <a:pt x="685800" y="325967"/>
                </a:lnTo>
                <a:lnTo>
                  <a:pt x="685800" y="279400"/>
                </a:lnTo>
                <a:lnTo>
                  <a:pt x="622300" y="279400"/>
                </a:lnTo>
                <a:lnTo>
                  <a:pt x="622300" y="220134"/>
                </a:lnTo>
                <a:lnTo>
                  <a:pt x="596900" y="220134"/>
                </a:lnTo>
                <a:lnTo>
                  <a:pt x="596900" y="186267"/>
                </a:lnTo>
                <a:lnTo>
                  <a:pt x="499533" y="186267"/>
                </a:lnTo>
                <a:lnTo>
                  <a:pt x="499533" y="127000"/>
                </a:lnTo>
                <a:lnTo>
                  <a:pt x="381000" y="127000"/>
                </a:lnTo>
                <a:lnTo>
                  <a:pt x="381000" y="97367"/>
                </a:lnTo>
                <a:lnTo>
                  <a:pt x="143933" y="97367"/>
                </a:lnTo>
                <a:lnTo>
                  <a:pt x="143933" y="50800"/>
                </a:lnTo>
                <a:lnTo>
                  <a:pt x="0" y="50800"/>
                </a:lnTo>
                <a:lnTo>
                  <a:pt x="0" y="0"/>
                </a:lnTo>
              </a:path>
            </a:pathLst>
          </a:custGeom>
          <a:noFill/>
          <a:ln w="28575">
            <a:solidFill>
              <a:schemeClr val="accent1"/>
            </a:solidFill>
            <a:miter lim="800000"/>
            <a:headEnd/>
            <a:tailEnd/>
          </a:ln>
        </p:spPr>
        <p:txBody>
          <a:bodyPr rtlCol="0" anchor="ctr"/>
          <a:lstStyle/>
          <a:p>
            <a:pPr algn="ctr"/>
            <a:endParaRPr lang="en-US" dirty="0"/>
          </a:p>
        </p:txBody>
      </p:sp>
      <p:sp>
        <p:nvSpPr>
          <p:cNvPr id="188" name="Freeform: Shape 187">
            <a:extLst>
              <a:ext uri="{FF2B5EF4-FFF2-40B4-BE49-F238E27FC236}">
                <a16:creationId xmlns:a16="http://schemas.microsoft.com/office/drawing/2014/main" id="{CC8FA6FF-DF96-4C9B-A038-72006FB3501C}"/>
              </a:ext>
            </a:extLst>
          </p:cNvPr>
          <p:cNvSpPr/>
          <p:nvPr/>
        </p:nvSpPr>
        <p:spPr bwMode="auto">
          <a:xfrm>
            <a:off x="7078133" y="2603500"/>
            <a:ext cx="4114800" cy="1350433"/>
          </a:xfrm>
          <a:custGeom>
            <a:avLst/>
            <a:gdLst>
              <a:gd name="connsiteX0" fmla="*/ 4114800 w 4114800"/>
              <a:gd name="connsiteY0" fmla="*/ 1350433 h 1350433"/>
              <a:gd name="connsiteX1" fmla="*/ 3327400 w 4114800"/>
              <a:gd name="connsiteY1" fmla="*/ 1350433 h 1350433"/>
              <a:gd name="connsiteX2" fmla="*/ 3327400 w 4114800"/>
              <a:gd name="connsiteY2" fmla="*/ 905933 h 1350433"/>
              <a:gd name="connsiteX3" fmla="*/ 3268134 w 4114800"/>
              <a:gd name="connsiteY3" fmla="*/ 905933 h 1350433"/>
              <a:gd name="connsiteX4" fmla="*/ 3268134 w 4114800"/>
              <a:gd name="connsiteY4" fmla="*/ 478367 h 1350433"/>
              <a:gd name="connsiteX5" fmla="*/ 1587500 w 4114800"/>
              <a:gd name="connsiteY5" fmla="*/ 478367 h 1350433"/>
              <a:gd name="connsiteX6" fmla="*/ 1587500 w 4114800"/>
              <a:gd name="connsiteY6" fmla="*/ 300567 h 1350433"/>
              <a:gd name="connsiteX7" fmla="*/ 872067 w 4114800"/>
              <a:gd name="connsiteY7" fmla="*/ 300567 h 1350433"/>
              <a:gd name="connsiteX8" fmla="*/ 872067 w 4114800"/>
              <a:gd name="connsiteY8" fmla="*/ 148167 h 1350433"/>
              <a:gd name="connsiteX9" fmla="*/ 0 w 4114800"/>
              <a:gd name="connsiteY9" fmla="*/ 148167 h 1350433"/>
              <a:gd name="connsiteX10" fmla="*/ 0 w 4114800"/>
              <a:gd name="connsiteY10" fmla="*/ 0 h 1350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14800" h="1350433">
                <a:moveTo>
                  <a:pt x="4114800" y="1350433"/>
                </a:moveTo>
                <a:lnTo>
                  <a:pt x="3327400" y="1350433"/>
                </a:lnTo>
                <a:lnTo>
                  <a:pt x="3327400" y="905933"/>
                </a:lnTo>
                <a:lnTo>
                  <a:pt x="3268134" y="905933"/>
                </a:lnTo>
                <a:lnTo>
                  <a:pt x="3268134" y="478367"/>
                </a:lnTo>
                <a:lnTo>
                  <a:pt x="1587500" y="478367"/>
                </a:lnTo>
                <a:lnTo>
                  <a:pt x="1587500" y="300567"/>
                </a:lnTo>
                <a:lnTo>
                  <a:pt x="872067" y="300567"/>
                </a:lnTo>
                <a:lnTo>
                  <a:pt x="872067" y="148167"/>
                </a:lnTo>
                <a:lnTo>
                  <a:pt x="0" y="148167"/>
                </a:lnTo>
                <a:lnTo>
                  <a:pt x="0" y="0"/>
                </a:lnTo>
              </a:path>
            </a:pathLst>
          </a:custGeom>
          <a:noFill/>
          <a:ln w="28575">
            <a:solidFill>
              <a:schemeClr val="accent3"/>
            </a:solidFill>
            <a:miter lim="800000"/>
            <a:headEnd/>
            <a:tailEnd/>
          </a:ln>
        </p:spPr>
        <p:txBody>
          <a:bodyPr rtlCol="0" anchor="ctr"/>
          <a:lstStyle/>
          <a:p>
            <a:pPr algn="ctr"/>
            <a:endParaRPr lang="en-US" dirty="0"/>
          </a:p>
        </p:txBody>
      </p:sp>
      <p:sp>
        <p:nvSpPr>
          <p:cNvPr id="189" name="Freeform: Shape 188">
            <a:extLst>
              <a:ext uri="{FF2B5EF4-FFF2-40B4-BE49-F238E27FC236}">
                <a16:creationId xmlns:a16="http://schemas.microsoft.com/office/drawing/2014/main" id="{F285279A-63F2-4AD3-A82C-745FA313499B}"/>
              </a:ext>
            </a:extLst>
          </p:cNvPr>
          <p:cNvSpPr/>
          <p:nvPr/>
        </p:nvSpPr>
        <p:spPr bwMode="auto">
          <a:xfrm>
            <a:off x="6819900" y="2603500"/>
            <a:ext cx="2692400" cy="1811867"/>
          </a:xfrm>
          <a:custGeom>
            <a:avLst/>
            <a:gdLst>
              <a:gd name="connsiteX0" fmla="*/ 0 w 2692400"/>
              <a:gd name="connsiteY0" fmla="*/ 0 h 1811867"/>
              <a:gd name="connsiteX1" fmla="*/ 376767 w 2692400"/>
              <a:gd name="connsiteY1" fmla="*/ 0 h 1811867"/>
              <a:gd name="connsiteX2" fmla="*/ 376767 w 2692400"/>
              <a:gd name="connsiteY2" fmla="*/ 84667 h 1811867"/>
              <a:gd name="connsiteX3" fmla="*/ 618067 w 2692400"/>
              <a:gd name="connsiteY3" fmla="*/ 84667 h 1811867"/>
              <a:gd name="connsiteX4" fmla="*/ 618067 w 2692400"/>
              <a:gd name="connsiteY4" fmla="*/ 139700 h 1811867"/>
              <a:gd name="connsiteX5" fmla="*/ 639233 w 2692400"/>
              <a:gd name="connsiteY5" fmla="*/ 139700 h 1811867"/>
              <a:gd name="connsiteX6" fmla="*/ 639233 w 2692400"/>
              <a:gd name="connsiteY6" fmla="*/ 169333 h 1811867"/>
              <a:gd name="connsiteX7" fmla="*/ 728133 w 2692400"/>
              <a:gd name="connsiteY7" fmla="*/ 169333 h 1811867"/>
              <a:gd name="connsiteX8" fmla="*/ 728133 w 2692400"/>
              <a:gd name="connsiteY8" fmla="*/ 279400 h 1811867"/>
              <a:gd name="connsiteX9" fmla="*/ 829733 w 2692400"/>
              <a:gd name="connsiteY9" fmla="*/ 279400 h 1811867"/>
              <a:gd name="connsiteX10" fmla="*/ 829733 w 2692400"/>
              <a:gd name="connsiteY10" fmla="*/ 385233 h 1811867"/>
              <a:gd name="connsiteX11" fmla="*/ 872067 w 2692400"/>
              <a:gd name="connsiteY11" fmla="*/ 385233 h 1811867"/>
              <a:gd name="connsiteX12" fmla="*/ 872067 w 2692400"/>
              <a:gd name="connsiteY12" fmla="*/ 482600 h 1811867"/>
              <a:gd name="connsiteX13" fmla="*/ 1058333 w 2692400"/>
              <a:gd name="connsiteY13" fmla="*/ 482600 h 1811867"/>
              <a:gd name="connsiteX14" fmla="*/ 1058333 w 2692400"/>
              <a:gd name="connsiteY14" fmla="*/ 596900 h 1811867"/>
              <a:gd name="connsiteX15" fmla="*/ 1227667 w 2692400"/>
              <a:gd name="connsiteY15" fmla="*/ 596900 h 1811867"/>
              <a:gd name="connsiteX16" fmla="*/ 1227667 w 2692400"/>
              <a:gd name="connsiteY16" fmla="*/ 728133 h 1811867"/>
              <a:gd name="connsiteX17" fmla="*/ 1820333 w 2692400"/>
              <a:gd name="connsiteY17" fmla="*/ 728133 h 1811867"/>
              <a:gd name="connsiteX18" fmla="*/ 1820333 w 2692400"/>
              <a:gd name="connsiteY18" fmla="*/ 982133 h 1811867"/>
              <a:gd name="connsiteX19" fmla="*/ 2269067 w 2692400"/>
              <a:gd name="connsiteY19" fmla="*/ 982133 h 1811867"/>
              <a:gd name="connsiteX20" fmla="*/ 2269067 w 2692400"/>
              <a:gd name="connsiteY20" fmla="*/ 1397000 h 1811867"/>
              <a:gd name="connsiteX21" fmla="*/ 2400300 w 2692400"/>
              <a:gd name="connsiteY21" fmla="*/ 1397000 h 1811867"/>
              <a:gd name="connsiteX22" fmla="*/ 2400300 w 2692400"/>
              <a:gd name="connsiteY22" fmla="*/ 1811867 h 1811867"/>
              <a:gd name="connsiteX23" fmla="*/ 2692400 w 2692400"/>
              <a:gd name="connsiteY23" fmla="*/ 1811867 h 181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692400" h="1811867">
                <a:moveTo>
                  <a:pt x="0" y="0"/>
                </a:moveTo>
                <a:lnTo>
                  <a:pt x="376767" y="0"/>
                </a:lnTo>
                <a:lnTo>
                  <a:pt x="376767" y="84667"/>
                </a:lnTo>
                <a:lnTo>
                  <a:pt x="618067" y="84667"/>
                </a:lnTo>
                <a:lnTo>
                  <a:pt x="618067" y="139700"/>
                </a:lnTo>
                <a:lnTo>
                  <a:pt x="639233" y="139700"/>
                </a:lnTo>
                <a:lnTo>
                  <a:pt x="639233" y="169333"/>
                </a:lnTo>
                <a:lnTo>
                  <a:pt x="728133" y="169333"/>
                </a:lnTo>
                <a:lnTo>
                  <a:pt x="728133" y="279400"/>
                </a:lnTo>
                <a:lnTo>
                  <a:pt x="829733" y="279400"/>
                </a:lnTo>
                <a:lnTo>
                  <a:pt x="829733" y="385233"/>
                </a:lnTo>
                <a:lnTo>
                  <a:pt x="872067" y="385233"/>
                </a:lnTo>
                <a:lnTo>
                  <a:pt x="872067" y="482600"/>
                </a:lnTo>
                <a:lnTo>
                  <a:pt x="1058333" y="482600"/>
                </a:lnTo>
                <a:lnTo>
                  <a:pt x="1058333" y="596900"/>
                </a:lnTo>
                <a:lnTo>
                  <a:pt x="1227667" y="596900"/>
                </a:lnTo>
                <a:lnTo>
                  <a:pt x="1227667" y="728133"/>
                </a:lnTo>
                <a:lnTo>
                  <a:pt x="1820333" y="728133"/>
                </a:lnTo>
                <a:lnTo>
                  <a:pt x="1820333" y="982133"/>
                </a:lnTo>
                <a:lnTo>
                  <a:pt x="2269067" y="982133"/>
                </a:lnTo>
                <a:lnTo>
                  <a:pt x="2269067" y="1397000"/>
                </a:lnTo>
                <a:lnTo>
                  <a:pt x="2400300" y="1397000"/>
                </a:lnTo>
                <a:lnTo>
                  <a:pt x="2400300" y="1811867"/>
                </a:lnTo>
                <a:lnTo>
                  <a:pt x="2692400" y="1811867"/>
                </a:lnTo>
              </a:path>
            </a:pathLst>
          </a:custGeom>
          <a:noFill/>
          <a:ln w="28575">
            <a:solidFill>
              <a:schemeClr val="accent4"/>
            </a:solidFill>
            <a:miter lim="800000"/>
            <a:headEnd/>
            <a:tailEnd/>
          </a:ln>
        </p:spPr>
        <p:txBody>
          <a:bodyPr rtlCol="0" anchor="ctr"/>
          <a:lstStyle/>
          <a:p>
            <a:pPr algn="ctr"/>
            <a:endParaRPr lang="en-US" dirty="0"/>
          </a:p>
        </p:txBody>
      </p:sp>
    </p:spTree>
    <p:extLst>
      <p:ext uri="{BB962C8B-B14F-4D97-AF65-F5344CB8AC3E}">
        <p14:creationId xmlns:p14="http://schemas.microsoft.com/office/powerpoint/2010/main" val="31322740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1A796-063F-4768-B30B-FAAA18D402B9}"/>
              </a:ext>
            </a:extLst>
          </p:cNvPr>
          <p:cNvSpPr>
            <a:spLocks noGrp="1"/>
          </p:cNvSpPr>
          <p:nvPr>
            <p:ph type="title"/>
          </p:nvPr>
        </p:nvSpPr>
        <p:spPr/>
        <p:txBody>
          <a:bodyPr/>
          <a:lstStyle/>
          <a:p>
            <a:r>
              <a:rPr lang="en-US" dirty="0"/>
              <a:t>Preliminary Results of Belantamab Mafodotin in Induction Therapy in Newly Diagnosed MM</a:t>
            </a:r>
          </a:p>
        </p:txBody>
      </p:sp>
      <p:sp>
        <p:nvSpPr>
          <p:cNvPr id="3" name="Content Placeholder 2">
            <a:extLst>
              <a:ext uri="{FF2B5EF4-FFF2-40B4-BE49-F238E27FC236}">
                <a16:creationId xmlns:a16="http://schemas.microsoft.com/office/drawing/2014/main" id="{39A6471E-71A4-4FC2-B311-F5047B1C9028}"/>
              </a:ext>
            </a:extLst>
          </p:cNvPr>
          <p:cNvSpPr>
            <a:spLocks noGrp="1"/>
          </p:cNvSpPr>
          <p:nvPr>
            <p:ph idx="1"/>
          </p:nvPr>
        </p:nvSpPr>
        <p:spPr>
          <a:xfrm>
            <a:off x="604675" y="1513047"/>
            <a:ext cx="4988467" cy="4650686"/>
          </a:xfrm>
        </p:spPr>
        <p:txBody>
          <a:bodyPr/>
          <a:lstStyle/>
          <a:p>
            <a:r>
              <a:rPr lang="en-US" dirty="0"/>
              <a:t>Phase I DREAMM-9 trial: belantamab mafodotin + VRd with various dosing schedules</a:t>
            </a:r>
            <a:r>
              <a:rPr lang="en-US" baseline="30000" dirty="0"/>
              <a:t>1</a:t>
            </a:r>
          </a:p>
          <a:p>
            <a:endParaRPr lang="en-US" dirty="0"/>
          </a:p>
          <a:p>
            <a:endParaRPr lang="en-US" dirty="0"/>
          </a:p>
          <a:p>
            <a:endParaRPr lang="en-US" dirty="0"/>
          </a:p>
          <a:p>
            <a:endParaRPr lang="en-US" dirty="0"/>
          </a:p>
        </p:txBody>
      </p:sp>
      <p:sp>
        <p:nvSpPr>
          <p:cNvPr id="10" name="Text Box 15">
            <a:extLst>
              <a:ext uri="{FF2B5EF4-FFF2-40B4-BE49-F238E27FC236}">
                <a16:creationId xmlns:a16="http://schemas.microsoft.com/office/drawing/2014/main" id="{92B42E72-3EF7-401F-ABA4-0EBB48CE2EA4}"/>
              </a:ext>
            </a:extLst>
          </p:cNvPr>
          <p:cNvSpPr txBox="1">
            <a:spLocks noChangeArrowheads="1"/>
          </p:cNvSpPr>
          <p:nvPr/>
        </p:nvSpPr>
        <p:spPr bwMode="auto">
          <a:xfrm>
            <a:off x="432207" y="6415179"/>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Usmani</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 ASH 2021. Abstr 2738</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 </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aphicFrame>
        <p:nvGraphicFramePr>
          <p:cNvPr id="12" name="Chart 11">
            <a:extLst>
              <a:ext uri="{FF2B5EF4-FFF2-40B4-BE49-F238E27FC236}">
                <a16:creationId xmlns:a16="http://schemas.microsoft.com/office/drawing/2014/main" id="{7482186D-F3CA-4E1C-B2B3-1ACD104CDF89}"/>
              </a:ext>
            </a:extLst>
          </p:cNvPr>
          <p:cNvGraphicFramePr/>
          <p:nvPr>
            <p:extLst>
              <p:ext uri="{D42A27DB-BD31-4B8C-83A1-F6EECF244321}">
                <p14:modId xmlns:p14="http://schemas.microsoft.com/office/powerpoint/2010/main" val="316026660"/>
              </p:ext>
            </p:extLst>
          </p:nvPr>
        </p:nvGraphicFramePr>
        <p:xfrm>
          <a:off x="616453" y="2949524"/>
          <a:ext cx="4988466" cy="3443489"/>
        </p:xfrm>
        <a:graphic>
          <a:graphicData uri="http://schemas.openxmlformats.org/drawingml/2006/chart">
            <c:chart xmlns:c="http://schemas.openxmlformats.org/drawingml/2006/chart" xmlns:r="http://schemas.openxmlformats.org/officeDocument/2006/relationships" r:id="rId3"/>
          </a:graphicData>
        </a:graphic>
      </p:graphicFrame>
      <p:sp>
        <p:nvSpPr>
          <p:cNvPr id="66" name="TextBox 65">
            <a:extLst>
              <a:ext uri="{FF2B5EF4-FFF2-40B4-BE49-F238E27FC236}">
                <a16:creationId xmlns:a16="http://schemas.microsoft.com/office/drawing/2014/main" id="{DD9404DA-5410-459E-B862-556618B04913}"/>
              </a:ext>
            </a:extLst>
          </p:cNvPr>
          <p:cNvSpPr txBox="1"/>
          <p:nvPr/>
        </p:nvSpPr>
        <p:spPr bwMode="auto">
          <a:xfrm rot="16200000">
            <a:off x="-614192" y="4358618"/>
            <a:ext cx="21159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Response Rate </a:t>
            </a:r>
          </a:p>
        </p:txBody>
      </p:sp>
      <p:sp>
        <p:nvSpPr>
          <p:cNvPr id="67" name="TextBox 66">
            <a:extLst>
              <a:ext uri="{FF2B5EF4-FFF2-40B4-BE49-F238E27FC236}">
                <a16:creationId xmlns:a16="http://schemas.microsoft.com/office/drawing/2014/main" id="{59FB2C37-A924-4622-838D-74CEDCC795D6}"/>
              </a:ext>
            </a:extLst>
          </p:cNvPr>
          <p:cNvSpPr txBox="1"/>
          <p:nvPr/>
        </p:nvSpPr>
        <p:spPr bwMode="auto">
          <a:xfrm>
            <a:off x="961953" y="3121260"/>
            <a:ext cx="122280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ORR: 100%</a:t>
            </a: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72" name="TextBox 71">
            <a:extLst>
              <a:ext uri="{FF2B5EF4-FFF2-40B4-BE49-F238E27FC236}">
                <a16:creationId xmlns:a16="http://schemas.microsoft.com/office/drawing/2014/main" id="{DF661C86-1C73-43E8-B5F6-57C06FDE3616}"/>
              </a:ext>
            </a:extLst>
          </p:cNvPr>
          <p:cNvSpPr txBox="1"/>
          <p:nvPr/>
        </p:nvSpPr>
        <p:spPr bwMode="auto">
          <a:xfrm>
            <a:off x="3631669" y="3143903"/>
            <a:ext cx="122280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ORR: 100%</a:t>
            </a: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122" name="TextBox 121">
            <a:extLst>
              <a:ext uri="{FF2B5EF4-FFF2-40B4-BE49-F238E27FC236}">
                <a16:creationId xmlns:a16="http://schemas.microsoft.com/office/drawing/2014/main" id="{4BD217DB-51AA-4C2C-B607-273E84FD0218}"/>
              </a:ext>
            </a:extLst>
          </p:cNvPr>
          <p:cNvSpPr txBox="1"/>
          <p:nvPr/>
        </p:nvSpPr>
        <p:spPr bwMode="auto">
          <a:xfrm>
            <a:off x="1867913" y="3143903"/>
            <a:ext cx="122280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ORR: 100%</a:t>
            </a: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123" name="TextBox 122">
            <a:extLst>
              <a:ext uri="{FF2B5EF4-FFF2-40B4-BE49-F238E27FC236}">
                <a16:creationId xmlns:a16="http://schemas.microsoft.com/office/drawing/2014/main" id="{FDFE548B-93D1-4363-9916-E74B0CE4D7B9}"/>
              </a:ext>
            </a:extLst>
          </p:cNvPr>
          <p:cNvSpPr txBox="1"/>
          <p:nvPr/>
        </p:nvSpPr>
        <p:spPr bwMode="auto">
          <a:xfrm>
            <a:off x="2679010" y="3492170"/>
            <a:ext cx="122280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ORR: 83%</a:t>
            </a: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124" name="TextBox 123">
            <a:extLst>
              <a:ext uri="{FF2B5EF4-FFF2-40B4-BE49-F238E27FC236}">
                <a16:creationId xmlns:a16="http://schemas.microsoft.com/office/drawing/2014/main" id="{358A2BBD-4E62-4144-B4D8-090A37BCD434}"/>
              </a:ext>
            </a:extLst>
          </p:cNvPr>
          <p:cNvSpPr txBox="1"/>
          <p:nvPr/>
        </p:nvSpPr>
        <p:spPr bwMode="auto">
          <a:xfrm>
            <a:off x="4414879" y="3492170"/>
            <a:ext cx="122280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ORR: 83%</a:t>
            </a: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graphicFrame>
        <p:nvGraphicFramePr>
          <p:cNvPr id="127" name="Group 3">
            <a:extLst>
              <a:ext uri="{FF2B5EF4-FFF2-40B4-BE49-F238E27FC236}">
                <a16:creationId xmlns:a16="http://schemas.microsoft.com/office/drawing/2014/main" id="{76A0438B-D7CA-464B-BC50-C2AB873AF9D2}"/>
              </a:ext>
            </a:extLst>
          </p:cNvPr>
          <p:cNvGraphicFramePr>
            <a:graphicFrameLocks/>
          </p:cNvGraphicFramePr>
          <p:nvPr>
            <p:extLst>
              <p:ext uri="{D42A27DB-BD31-4B8C-83A1-F6EECF244321}">
                <p14:modId xmlns:p14="http://schemas.microsoft.com/office/powerpoint/2010/main" val="3120138403"/>
              </p:ext>
            </p:extLst>
          </p:nvPr>
        </p:nvGraphicFramePr>
        <p:xfrm>
          <a:off x="5669954" y="1602352"/>
          <a:ext cx="6400800" cy="4480672"/>
        </p:xfrm>
        <a:graphic>
          <a:graphicData uri="http://schemas.openxmlformats.org/drawingml/2006/table">
            <a:tbl>
              <a:tblPr/>
              <a:tblGrid>
                <a:gridCol w="18288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4"/>
                    </a:ext>
                  </a:extLst>
                </a:gridCol>
                <a:gridCol w="914400">
                  <a:extLst>
                    <a:ext uri="{9D8B030D-6E8A-4147-A177-3AD203B41FA5}">
                      <a16:colId xmlns:a16="http://schemas.microsoft.com/office/drawing/2014/main" val="3084920536"/>
                    </a:ext>
                  </a:extLst>
                </a:gridCol>
                <a:gridCol w="914400">
                  <a:extLst>
                    <a:ext uri="{9D8B030D-6E8A-4147-A177-3AD203B41FA5}">
                      <a16:colId xmlns:a16="http://schemas.microsoft.com/office/drawing/2014/main" val="3669797584"/>
                    </a:ext>
                  </a:extLst>
                </a:gridCol>
                <a:gridCol w="914400">
                  <a:extLst>
                    <a:ext uri="{9D8B030D-6E8A-4147-A177-3AD203B41FA5}">
                      <a16:colId xmlns:a16="http://schemas.microsoft.com/office/drawing/2014/main" val="51654821"/>
                    </a:ext>
                  </a:extLst>
                </a:gridCol>
              </a:tblGrid>
              <a:tr h="39432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400" b="1" i="0" u="none" strike="noStrike" cap="none" normalizeH="0" baseline="0" dirty="0">
                          <a:ln>
                            <a:noFill/>
                          </a:ln>
                          <a:solidFill>
                            <a:schemeClr val="tx1"/>
                          </a:solidFill>
                          <a:effectLst/>
                          <a:latin typeface="Calibri" panose="020F0502020204030204" pitchFamily="34" charset="0"/>
                        </a:rPr>
                        <a:t>Corneal Events</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Calibri" panose="020F0502020204030204" pitchFamily="34" charset="0"/>
                        </a:rPr>
                        <a:t>1.9 mg/kg Q3/4W </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Calibri" panose="020F0502020204030204" pitchFamily="34" charset="0"/>
                        </a:rPr>
                        <a:t>(n = 12)</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1" i="0" u="none" strike="noStrike" cap="none" normalizeH="0" baseline="0" dirty="0">
                          <a:ln>
                            <a:noFill/>
                          </a:ln>
                          <a:solidFill>
                            <a:schemeClr val="tx1"/>
                          </a:solidFill>
                          <a:effectLst/>
                          <a:latin typeface="Calibri" panose="020F0502020204030204" pitchFamily="34" charset="0"/>
                        </a:rPr>
                        <a:t>1.4 mg/kg Q3/4W </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1" i="0" u="none" strike="noStrike" cap="none" normalizeH="0" baseline="0" dirty="0">
                          <a:ln>
                            <a:noFill/>
                          </a:ln>
                          <a:solidFill>
                            <a:schemeClr val="tx1"/>
                          </a:solidFill>
                          <a:effectLst/>
                          <a:latin typeface="Calibri" panose="020F0502020204030204" pitchFamily="34" charset="0"/>
                        </a:rPr>
                        <a:t>(n = 6)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1" i="0" u="none" strike="noStrike" cap="none" normalizeH="0" baseline="0" dirty="0">
                          <a:ln>
                            <a:noFill/>
                          </a:ln>
                          <a:solidFill>
                            <a:schemeClr val="tx1"/>
                          </a:solidFill>
                          <a:effectLst/>
                          <a:latin typeface="Calibri" panose="020F0502020204030204" pitchFamily="34" charset="0"/>
                        </a:rPr>
                        <a:t>1.0 mg/kg Q3/4W </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1" i="0" u="none" strike="noStrike" cap="none" normalizeH="0" baseline="0" dirty="0">
                          <a:ln>
                            <a:noFill/>
                          </a:ln>
                          <a:solidFill>
                            <a:schemeClr val="tx1"/>
                          </a:solidFill>
                          <a:effectLst/>
                          <a:latin typeface="Calibri" panose="020F0502020204030204" pitchFamily="34" charset="0"/>
                        </a:rPr>
                        <a:t>(n = 6)</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1" i="0" u="none" strike="noStrike" cap="none" normalizeH="0" baseline="0" dirty="0">
                          <a:ln>
                            <a:noFill/>
                          </a:ln>
                          <a:solidFill>
                            <a:schemeClr val="tx1"/>
                          </a:solidFill>
                          <a:effectLst/>
                          <a:latin typeface="Calibri" panose="020F0502020204030204" pitchFamily="34" charset="0"/>
                        </a:rPr>
                        <a:t>1.9 mg/kg Q6/8W </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1" i="0" u="none" strike="noStrike" cap="none" normalizeH="0" baseline="0" dirty="0">
                          <a:ln>
                            <a:noFill/>
                          </a:ln>
                          <a:solidFill>
                            <a:schemeClr val="tx1"/>
                          </a:solidFill>
                          <a:effectLst/>
                          <a:latin typeface="Calibri" panose="020F0502020204030204" pitchFamily="34" charset="0"/>
                        </a:rPr>
                        <a:t>(n = 6)</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1" i="0" u="none" strike="noStrike" cap="none" normalizeH="0" baseline="0" dirty="0">
                          <a:ln>
                            <a:noFill/>
                          </a:ln>
                          <a:solidFill>
                            <a:schemeClr val="tx1"/>
                          </a:solidFill>
                          <a:effectLst/>
                          <a:latin typeface="Calibri" panose="020F0502020204030204" pitchFamily="34" charset="0"/>
                        </a:rPr>
                        <a:t>1.4 mg/kg Q6/8W </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1" i="0" u="none" strike="noStrike" cap="none" normalizeH="0" baseline="0" dirty="0">
                          <a:ln>
                            <a:noFill/>
                          </a:ln>
                          <a:solidFill>
                            <a:schemeClr val="tx1"/>
                          </a:solidFill>
                          <a:effectLst/>
                          <a:latin typeface="Calibri" panose="020F0502020204030204" pitchFamily="34" charset="0"/>
                        </a:rPr>
                        <a:t>(n = 6)</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1"/>
                  </a:ext>
                </a:extLst>
              </a:tr>
              <a:tr h="0">
                <a:tc>
                  <a:txBody>
                    <a:bodyPr/>
                    <a:lstStyle/>
                    <a:p>
                      <a:pPr marL="9525"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400" b="0" i="0" u="none" strike="noStrike" kern="1200" cap="none" normalizeH="0" baseline="0" dirty="0">
                          <a:ln>
                            <a:noFill/>
                          </a:ln>
                          <a:solidFill>
                            <a:schemeClr val="bg2">
                              <a:lumMod val="10000"/>
                            </a:schemeClr>
                          </a:solidFill>
                          <a:effectLst/>
                          <a:latin typeface="Calibri" panose="020F0502020204030204" pitchFamily="34" charset="0"/>
                          <a:ea typeface="+mn-ea"/>
                          <a:cs typeface="+mn-cs"/>
                        </a:rPr>
                        <a:t>Any corneal AE, n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12 (100)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5 (83)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4 (67)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4 (67)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3 (50)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2880833320"/>
                  </a:ext>
                </a:extLst>
              </a:tr>
              <a:tr h="0">
                <a:tc>
                  <a:txBody>
                    <a:bodyPr/>
                    <a:lstStyle/>
                    <a:p>
                      <a:pPr marL="9525" marR="0" lvl="0" indent="0" algn="l" defTabSz="914400" rtl="0" eaLnBrk="1" fontAlgn="base" latinLnBrk="0" hangingPunct="1">
                        <a:lnSpc>
                          <a:spcPct val="100000"/>
                        </a:lnSpc>
                        <a:spcBef>
                          <a:spcPct val="0"/>
                        </a:spcBef>
                        <a:spcAft>
                          <a:spcPct val="0"/>
                        </a:spcAft>
                        <a:buClr>
                          <a:srgbClr val="000000"/>
                        </a:buClr>
                        <a:buSzTx/>
                        <a:buFontTx/>
                        <a:buNone/>
                        <a:tabLst/>
                        <a:defRPr/>
                      </a:pPr>
                      <a:r>
                        <a:rPr kumimoji="0" lang="en-US" sz="1400" b="0" i="0" u="none" strike="noStrike" kern="1200" cap="none" normalizeH="0" baseline="0" dirty="0">
                          <a:ln>
                            <a:noFill/>
                          </a:ln>
                          <a:solidFill>
                            <a:schemeClr val="bg2">
                              <a:lumMod val="10000"/>
                            </a:schemeClr>
                          </a:solidFill>
                          <a:effectLst/>
                          <a:latin typeface="Calibri" panose="020F0502020204030204" pitchFamily="34" charset="0"/>
                          <a:ea typeface="+mn-ea"/>
                          <a:cs typeface="+mn-cs"/>
                        </a:rPr>
                        <a:t>Corneal AE leading to dose reduction, n (%)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 (8)</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 (17)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2295764702"/>
                  </a:ext>
                </a:extLst>
              </a:tr>
              <a:tr h="0">
                <a:tc>
                  <a:txBody>
                    <a:bodyPr/>
                    <a:lstStyle/>
                    <a:p>
                      <a:pPr marL="9525" marR="0" lvl="0" indent="0" algn="l" defTabSz="914400" rtl="0" eaLnBrk="1" fontAlgn="base" latinLnBrk="0" hangingPunct="1">
                        <a:lnSpc>
                          <a:spcPct val="100000"/>
                        </a:lnSpc>
                        <a:spcBef>
                          <a:spcPct val="0"/>
                        </a:spcBef>
                        <a:spcAft>
                          <a:spcPct val="0"/>
                        </a:spcAft>
                        <a:buClr>
                          <a:srgbClr val="000000"/>
                        </a:buClr>
                        <a:buSzTx/>
                        <a:buFontTx/>
                        <a:buNone/>
                        <a:tabLst/>
                        <a:defRPr/>
                      </a:pPr>
                      <a:r>
                        <a:rPr kumimoji="0" lang="en-US" sz="1400" b="0" i="0" u="none" strike="noStrike" kern="1200" cap="none" normalizeH="0" baseline="0" dirty="0">
                          <a:ln>
                            <a:noFill/>
                          </a:ln>
                          <a:solidFill>
                            <a:schemeClr val="bg2">
                              <a:lumMod val="10000"/>
                            </a:schemeClr>
                          </a:solidFill>
                          <a:effectLst/>
                          <a:latin typeface="Calibri" panose="020F0502020204030204" pitchFamily="34" charset="0"/>
                          <a:ea typeface="+mn-ea"/>
                          <a:cs typeface="+mn-cs"/>
                        </a:rPr>
                        <a:t>Corneal AE leading to dose delay, n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11 (92)</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5 (83)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4 (67)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3 (50)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3 (50)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2677930366"/>
                  </a:ext>
                </a:extLst>
              </a:tr>
              <a:tr h="0">
                <a:tc>
                  <a:txBody>
                    <a:bodyPr/>
                    <a:lstStyle/>
                    <a:p>
                      <a:pPr marL="9525"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Grade ≥3 corneal AE </a:t>
                      </a:r>
                    </a:p>
                    <a:p>
                      <a:pPr marL="9525"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per KVA scale, n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10 (83)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4 (67)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4 (67)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2 (33)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3 (50)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950946699"/>
                  </a:ext>
                </a:extLst>
              </a:tr>
              <a:tr h="169002">
                <a:tc>
                  <a:txBody>
                    <a:bodyPr/>
                    <a:lstStyle/>
                    <a:p>
                      <a:pPr marL="9525"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Median time to onset of grade ≥3 corneal AE, days (range)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81.0 </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(63-383)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57.5 </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(22-107)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74.0 </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(42-145)</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103.0  (84-122)</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126.0  (85-197)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40896299"/>
                  </a:ext>
                </a:extLst>
              </a:tr>
              <a:tr h="169002">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Worse case ≥3-line decline in BCVA, n (%)</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Better eye</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Worse eye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4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4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5 (42)</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8 (67)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4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4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 (17)</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3 (50)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4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4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 (17)</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 (17)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4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4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4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4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 (17)</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 (17)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3241813198"/>
                  </a:ext>
                </a:extLst>
              </a:tr>
            </a:tbl>
          </a:graphicData>
        </a:graphic>
      </p:graphicFrame>
      <p:grpSp>
        <p:nvGrpSpPr>
          <p:cNvPr id="16" name="Group 15">
            <a:extLst>
              <a:ext uri="{FF2B5EF4-FFF2-40B4-BE49-F238E27FC236}">
                <a16:creationId xmlns:a16="http://schemas.microsoft.com/office/drawing/2014/main" id="{E00BC950-6647-40AD-A4A2-4C8D6186897B}"/>
              </a:ext>
            </a:extLst>
          </p:cNvPr>
          <p:cNvGrpSpPr/>
          <p:nvPr/>
        </p:nvGrpSpPr>
        <p:grpSpPr>
          <a:xfrm>
            <a:off x="9392911" y="6207927"/>
            <a:ext cx="2488502" cy="454909"/>
            <a:chOff x="9392911" y="6207927"/>
            <a:chExt cx="2488502" cy="454909"/>
          </a:xfrm>
        </p:grpSpPr>
        <p:pic>
          <p:nvPicPr>
            <p:cNvPr id="17" name="Picture 16" descr="A picture containing text, ax, wheel&#10;&#10;Description automatically generated">
              <a:extLst>
                <a:ext uri="{FF2B5EF4-FFF2-40B4-BE49-F238E27FC236}">
                  <a16:creationId xmlns:a16="http://schemas.microsoft.com/office/drawing/2014/main" id="{53225650-CCFF-4675-973A-4FA6C243D38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8" name="Rectangle 8">
              <a:extLst>
                <a:ext uri="{FF2B5EF4-FFF2-40B4-BE49-F238E27FC236}">
                  <a16:creationId xmlns:a16="http://schemas.microsoft.com/office/drawing/2014/main" id="{02C7DF7A-AF2F-487D-B7BE-5CDE97D59C9C}"/>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hlinkClick r:id="rId5"/>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spTree>
    <p:extLst>
      <p:ext uri="{BB962C8B-B14F-4D97-AF65-F5344CB8AC3E}">
        <p14:creationId xmlns:p14="http://schemas.microsoft.com/office/powerpoint/2010/main" val="35520048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7BD90-81A0-4973-BC7E-469F40E1D109}"/>
              </a:ext>
            </a:extLst>
          </p:cNvPr>
          <p:cNvSpPr>
            <a:spLocks noGrp="1"/>
          </p:cNvSpPr>
          <p:nvPr>
            <p:ph type="title"/>
          </p:nvPr>
        </p:nvSpPr>
        <p:spPr/>
        <p:txBody>
          <a:bodyPr/>
          <a:lstStyle/>
          <a:p>
            <a:r>
              <a:rPr lang="en-US" dirty="0"/>
              <a:t>DREAMM-5: Platform Trial Design For Combination Therapy with Belantamab Mafodotin</a:t>
            </a:r>
          </a:p>
        </p:txBody>
      </p:sp>
      <p:sp>
        <p:nvSpPr>
          <p:cNvPr id="3" name="Content Placeholder 2">
            <a:extLst>
              <a:ext uri="{FF2B5EF4-FFF2-40B4-BE49-F238E27FC236}">
                <a16:creationId xmlns:a16="http://schemas.microsoft.com/office/drawing/2014/main" id="{08A6A2FE-BCB7-444A-88A4-980065875D48}"/>
              </a:ext>
            </a:extLst>
          </p:cNvPr>
          <p:cNvSpPr>
            <a:spLocks noGrp="1"/>
          </p:cNvSpPr>
          <p:nvPr>
            <p:ph idx="1"/>
          </p:nvPr>
        </p:nvSpPr>
        <p:spPr/>
        <p:txBody>
          <a:bodyPr/>
          <a:lstStyle/>
          <a:p>
            <a:r>
              <a:rPr lang="en-US" sz="2000" dirty="0"/>
              <a:t>Phase I/II platform study with 1 master protocol with combination therapy with belantamab mafodotin in separate substudies to identify efficacious combinations</a:t>
            </a:r>
          </a:p>
          <a:p>
            <a:pPr lvl="1"/>
            <a:r>
              <a:rPr lang="en-US" sz="1800" dirty="0"/>
              <a:t>Each substudy begins with dose-exploration phase and, if successful, will then move into cohort-expansion phase to compare combination with a shared control arm of single-agent belantamab mafodotin</a:t>
            </a:r>
          </a:p>
          <a:p>
            <a:endParaRPr lang="en-US" sz="2000" dirty="0"/>
          </a:p>
        </p:txBody>
      </p:sp>
      <p:sp>
        <p:nvSpPr>
          <p:cNvPr id="6" name="Text Box 15">
            <a:extLst>
              <a:ext uri="{FF2B5EF4-FFF2-40B4-BE49-F238E27FC236}">
                <a16:creationId xmlns:a16="http://schemas.microsoft.com/office/drawing/2014/main" id="{0C67E57E-A991-44ED-B2F8-24F5E0FE7522}"/>
              </a:ext>
            </a:extLst>
          </p:cNvPr>
          <p:cNvSpPr txBox="1">
            <a:spLocks noChangeArrowheads="1"/>
          </p:cNvSpPr>
          <p:nvPr/>
        </p:nvSpPr>
        <p:spPr bwMode="auto">
          <a:xfrm>
            <a:off x="409347" y="6403749"/>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Nooka. Future Oncol. 2021;17:1987. </a:t>
            </a:r>
            <a:r>
              <a:rPr kumimoji="0" lang="de-DE"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Callander</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 ASH 2021. Abstr 897. NCT04126200.</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sp>
        <p:nvSpPr>
          <p:cNvPr id="7" name="Text Box 45">
            <a:extLst>
              <a:ext uri="{FF2B5EF4-FFF2-40B4-BE49-F238E27FC236}">
                <a16:creationId xmlns:a16="http://schemas.microsoft.com/office/drawing/2014/main" id="{9CCE01A8-32C8-4339-8819-BD8CFF94EF7B}"/>
              </a:ext>
            </a:extLst>
          </p:cNvPr>
          <p:cNvSpPr txBox="1">
            <a:spLocks noChangeArrowheads="1"/>
          </p:cNvSpPr>
          <p:nvPr/>
        </p:nvSpPr>
        <p:spPr bwMode="auto">
          <a:xfrm>
            <a:off x="175077" y="3917371"/>
            <a:ext cx="2198895"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Patients with R/R MM after ≥3 prior lines of therapy, including a PI, an IMiD, and an anti-CD38 antibody;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ECOG PS ≤2 unless due to skeletal complication of MM</a:t>
            </a:r>
          </a:p>
        </p:txBody>
      </p:sp>
      <p:grpSp>
        <p:nvGrpSpPr>
          <p:cNvPr id="26" name="Group 25">
            <a:extLst>
              <a:ext uri="{FF2B5EF4-FFF2-40B4-BE49-F238E27FC236}">
                <a16:creationId xmlns:a16="http://schemas.microsoft.com/office/drawing/2014/main" id="{68F21EBA-4D24-4A3C-BEEE-A5BB41990F84}"/>
              </a:ext>
            </a:extLst>
          </p:cNvPr>
          <p:cNvGrpSpPr/>
          <p:nvPr/>
        </p:nvGrpSpPr>
        <p:grpSpPr>
          <a:xfrm>
            <a:off x="2420624" y="3325701"/>
            <a:ext cx="3549951" cy="2889464"/>
            <a:chOff x="6456769" y="2924577"/>
            <a:chExt cx="3549951" cy="2889464"/>
          </a:xfrm>
        </p:grpSpPr>
        <p:grpSp>
          <p:nvGrpSpPr>
            <p:cNvPr id="25" name="Group 24">
              <a:extLst>
                <a:ext uri="{FF2B5EF4-FFF2-40B4-BE49-F238E27FC236}">
                  <a16:creationId xmlns:a16="http://schemas.microsoft.com/office/drawing/2014/main" id="{C75AC742-6F3E-4DC0-B097-62DF2FF000DB}"/>
                </a:ext>
              </a:extLst>
            </p:cNvPr>
            <p:cNvGrpSpPr/>
            <p:nvPr/>
          </p:nvGrpSpPr>
          <p:grpSpPr>
            <a:xfrm>
              <a:off x="6456769" y="2924577"/>
              <a:ext cx="3549951" cy="504423"/>
              <a:chOff x="6456769" y="2924577"/>
              <a:chExt cx="3549951" cy="504423"/>
            </a:xfrm>
          </p:grpSpPr>
          <p:sp>
            <p:nvSpPr>
              <p:cNvPr id="8" name="Rectangle 49">
                <a:extLst>
                  <a:ext uri="{FF2B5EF4-FFF2-40B4-BE49-F238E27FC236}">
                    <a16:creationId xmlns:a16="http://schemas.microsoft.com/office/drawing/2014/main" id="{EB7BAC80-DEBD-4C24-ADC4-F8D62A2B6A5D}"/>
                  </a:ext>
                </a:extLst>
              </p:cNvPr>
              <p:cNvSpPr>
                <a:spLocks noChangeArrowheads="1"/>
              </p:cNvSpPr>
              <p:nvPr/>
            </p:nvSpPr>
            <p:spPr bwMode="auto">
              <a:xfrm>
                <a:off x="6456769" y="2924577"/>
                <a:ext cx="1828800" cy="504423"/>
              </a:xfrm>
              <a:prstGeom prst="rect">
                <a:avLst/>
              </a:prstGeom>
              <a:solidFill>
                <a:schemeClr val="accent1"/>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Belantamab mafodotin </a:t>
                </a:r>
              </a:p>
            </p:txBody>
          </p:sp>
          <p:sp>
            <p:nvSpPr>
              <p:cNvPr id="10" name="Rectangle 49">
                <a:extLst>
                  <a:ext uri="{FF2B5EF4-FFF2-40B4-BE49-F238E27FC236}">
                    <a16:creationId xmlns:a16="http://schemas.microsoft.com/office/drawing/2014/main" id="{E12849BD-57A6-4FDD-8108-F0ABB5B7A116}"/>
                  </a:ext>
                </a:extLst>
              </p:cNvPr>
              <p:cNvSpPr>
                <a:spLocks noChangeArrowheads="1"/>
              </p:cNvSpPr>
              <p:nvPr/>
            </p:nvSpPr>
            <p:spPr bwMode="auto">
              <a:xfrm>
                <a:off x="8359311" y="2924577"/>
                <a:ext cx="1647409" cy="504423"/>
              </a:xfrm>
              <a:prstGeom prst="rect">
                <a:avLst/>
              </a:prstGeom>
              <a:solidFill>
                <a:schemeClr val="accent3"/>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GSK3174998</a:t>
                </a:r>
                <a:endParaRPr kumimoji="0" lang="en-US" alt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OX40 agonist</a:t>
                </a:r>
              </a:p>
            </p:txBody>
          </p:sp>
        </p:grpSp>
        <p:grpSp>
          <p:nvGrpSpPr>
            <p:cNvPr id="24" name="Group 23">
              <a:extLst>
                <a:ext uri="{FF2B5EF4-FFF2-40B4-BE49-F238E27FC236}">
                  <a16:creationId xmlns:a16="http://schemas.microsoft.com/office/drawing/2014/main" id="{A104A99A-1CD4-4537-80F9-E4E71A3A5B85}"/>
                </a:ext>
              </a:extLst>
            </p:cNvPr>
            <p:cNvGrpSpPr/>
            <p:nvPr/>
          </p:nvGrpSpPr>
          <p:grpSpPr>
            <a:xfrm>
              <a:off x="6456769" y="3520837"/>
              <a:ext cx="3549951" cy="504423"/>
              <a:chOff x="6456769" y="3509740"/>
              <a:chExt cx="3549951" cy="504423"/>
            </a:xfrm>
          </p:grpSpPr>
          <p:sp>
            <p:nvSpPr>
              <p:cNvPr id="13" name="Rectangle 49">
                <a:extLst>
                  <a:ext uri="{FF2B5EF4-FFF2-40B4-BE49-F238E27FC236}">
                    <a16:creationId xmlns:a16="http://schemas.microsoft.com/office/drawing/2014/main" id="{C3714F2F-B19D-43CC-B361-34DC868E21E7}"/>
                  </a:ext>
                </a:extLst>
              </p:cNvPr>
              <p:cNvSpPr>
                <a:spLocks noChangeArrowheads="1"/>
              </p:cNvSpPr>
              <p:nvPr/>
            </p:nvSpPr>
            <p:spPr bwMode="auto">
              <a:xfrm>
                <a:off x="6456769" y="3509740"/>
                <a:ext cx="1828800" cy="504423"/>
              </a:xfrm>
              <a:prstGeom prst="rect">
                <a:avLst/>
              </a:prstGeom>
              <a:solidFill>
                <a:schemeClr val="accent1"/>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Belantamab mafodotin </a:t>
                </a:r>
              </a:p>
            </p:txBody>
          </p:sp>
          <p:sp>
            <p:nvSpPr>
              <p:cNvPr id="14" name="Rectangle 49">
                <a:extLst>
                  <a:ext uri="{FF2B5EF4-FFF2-40B4-BE49-F238E27FC236}">
                    <a16:creationId xmlns:a16="http://schemas.microsoft.com/office/drawing/2014/main" id="{85FE78EA-7FC1-4F08-8AD0-8D7FA57AB59B}"/>
                  </a:ext>
                </a:extLst>
              </p:cNvPr>
              <p:cNvSpPr>
                <a:spLocks noChangeArrowheads="1"/>
              </p:cNvSpPr>
              <p:nvPr/>
            </p:nvSpPr>
            <p:spPr bwMode="auto">
              <a:xfrm>
                <a:off x="8359311" y="3509740"/>
                <a:ext cx="1647409" cy="504423"/>
              </a:xfrm>
              <a:prstGeom prst="rect">
                <a:avLst/>
              </a:prstGeom>
              <a:solidFill>
                <a:schemeClr val="accent3"/>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Feladilimab</a:t>
                </a:r>
                <a:endParaRPr kumimoji="0" lang="en-US" alt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ICOS agonist</a:t>
                </a:r>
              </a:p>
            </p:txBody>
          </p:sp>
        </p:grpSp>
        <p:grpSp>
          <p:nvGrpSpPr>
            <p:cNvPr id="23" name="Group 22">
              <a:extLst>
                <a:ext uri="{FF2B5EF4-FFF2-40B4-BE49-F238E27FC236}">
                  <a16:creationId xmlns:a16="http://schemas.microsoft.com/office/drawing/2014/main" id="{F7D7FE5F-6D02-4F1E-9679-EA50C45A5FC7}"/>
                </a:ext>
              </a:extLst>
            </p:cNvPr>
            <p:cNvGrpSpPr/>
            <p:nvPr/>
          </p:nvGrpSpPr>
          <p:grpSpPr>
            <a:xfrm>
              <a:off x="6456769" y="4117097"/>
              <a:ext cx="3549951" cy="504423"/>
              <a:chOff x="6456769" y="4117169"/>
              <a:chExt cx="3549951" cy="504423"/>
            </a:xfrm>
          </p:grpSpPr>
          <p:sp>
            <p:nvSpPr>
              <p:cNvPr id="15" name="Rectangle 49">
                <a:extLst>
                  <a:ext uri="{FF2B5EF4-FFF2-40B4-BE49-F238E27FC236}">
                    <a16:creationId xmlns:a16="http://schemas.microsoft.com/office/drawing/2014/main" id="{1DCAB138-A10B-4D88-B756-BB8E6DD7700F}"/>
                  </a:ext>
                </a:extLst>
              </p:cNvPr>
              <p:cNvSpPr>
                <a:spLocks noChangeArrowheads="1"/>
              </p:cNvSpPr>
              <p:nvPr/>
            </p:nvSpPr>
            <p:spPr bwMode="auto">
              <a:xfrm>
                <a:off x="6456769" y="4117169"/>
                <a:ext cx="1828800" cy="504423"/>
              </a:xfrm>
              <a:prstGeom prst="rect">
                <a:avLst/>
              </a:prstGeom>
              <a:solidFill>
                <a:schemeClr val="accent1"/>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Belantamab mafodotin </a:t>
                </a:r>
              </a:p>
            </p:txBody>
          </p:sp>
          <p:sp>
            <p:nvSpPr>
              <p:cNvPr id="16" name="Rectangle 49">
                <a:extLst>
                  <a:ext uri="{FF2B5EF4-FFF2-40B4-BE49-F238E27FC236}">
                    <a16:creationId xmlns:a16="http://schemas.microsoft.com/office/drawing/2014/main" id="{96A86BD0-6503-4A0C-9F0D-CA12150CE52D}"/>
                  </a:ext>
                </a:extLst>
              </p:cNvPr>
              <p:cNvSpPr>
                <a:spLocks noChangeArrowheads="1"/>
              </p:cNvSpPr>
              <p:nvPr/>
            </p:nvSpPr>
            <p:spPr bwMode="auto">
              <a:xfrm>
                <a:off x="8359311" y="4117169"/>
                <a:ext cx="1647409" cy="504423"/>
              </a:xfrm>
              <a:prstGeom prst="rect">
                <a:avLst/>
              </a:prstGeom>
              <a:solidFill>
                <a:schemeClr val="accent3"/>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Nirogacestat</a:t>
                </a:r>
                <a:endParaRPr kumimoji="0" lang="en-US" alt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GSI inhibitor</a:t>
                </a:r>
              </a:p>
            </p:txBody>
          </p:sp>
        </p:grpSp>
        <p:grpSp>
          <p:nvGrpSpPr>
            <p:cNvPr id="22" name="Group 21">
              <a:extLst>
                <a:ext uri="{FF2B5EF4-FFF2-40B4-BE49-F238E27FC236}">
                  <a16:creationId xmlns:a16="http://schemas.microsoft.com/office/drawing/2014/main" id="{2D0DD0BD-E30F-478D-938D-D524DEE6D117}"/>
                </a:ext>
              </a:extLst>
            </p:cNvPr>
            <p:cNvGrpSpPr/>
            <p:nvPr/>
          </p:nvGrpSpPr>
          <p:grpSpPr>
            <a:xfrm>
              <a:off x="6456769" y="4713357"/>
              <a:ext cx="3549951" cy="504423"/>
              <a:chOff x="6456769" y="4702332"/>
              <a:chExt cx="3549951" cy="504423"/>
            </a:xfrm>
          </p:grpSpPr>
          <p:sp>
            <p:nvSpPr>
              <p:cNvPr id="17" name="Rectangle 49">
                <a:extLst>
                  <a:ext uri="{FF2B5EF4-FFF2-40B4-BE49-F238E27FC236}">
                    <a16:creationId xmlns:a16="http://schemas.microsoft.com/office/drawing/2014/main" id="{99EC11D3-9DC1-4EFB-9C84-424E2CCDF7B0}"/>
                  </a:ext>
                </a:extLst>
              </p:cNvPr>
              <p:cNvSpPr>
                <a:spLocks noChangeArrowheads="1"/>
              </p:cNvSpPr>
              <p:nvPr/>
            </p:nvSpPr>
            <p:spPr bwMode="auto">
              <a:xfrm>
                <a:off x="6456769" y="4702332"/>
                <a:ext cx="1828800" cy="504423"/>
              </a:xfrm>
              <a:prstGeom prst="rect">
                <a:avLst/>
              </a:prstGeom>
              <a:solidFill>
                <a:schemeClr val="accent1"/>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Belantamab mafodotin </a:t>
                </a:r>
              </a:p>
            </p:txBody>
          </p:sp>
          <p:sp>
            <p:nvSpPr>
              <p:cNvPr id="18" name="Rectangle 49">
                <a:extLst>
                  <a:ext uri="{FF2B5EF4-FFF2-40B4-BE49-F238E27FC236}">
                    <a16:creationId xmlns:a16="http://schemas.microsoft.com/office/drawing/2014/main" id="{0CD121E8-6EA9-4EDE-8765-D6F7F7472E54}"/>
                  </a:ext>
                </a:extLst>
              </p:cNvPr>
              <p:cNvSpPr>
                <a:spLocks noChangeArrowheads="1"/>
              </p:cNvSpPr>
              <p:nvPr/>
            </p:nvSpPr>
            <p:spPr bwMode="auto">
              <a:xfrm>
                <a:off x="8359311" y="4702332"/>
                <a:ext cx="1647409" cy="504423"/>
              </a:xfrm>
              <a:prstGeom prst="rect">
                <a:avLst/>
              </a:prstGeom>
              <a:solidFill>
                <a:schemeClr val="accent3"/>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Dostarlimab</a:t>
                </a:r>
                <a:endParaRPr kumimoji="0" lang="en-US" alt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PD-1 inhibitor</a:t>
                </a:r>
              </a:p>
            </p:txBody>
          </p:sp>
        </p:grpSp>
        <p:grpSp>
          <p:nvGrpSpPr>
            <p:cNvPr id="21" name="Group 20">
              <a:extLst>
                <a:ext uri="{FF2B5EF4-FFF2-40B4-BE49-F238E27FC236}">
                  <a16:creationId xmlns:a16="http://schemas.microsoft.com/office/drawing/2014/main" id="{65F22AD2-6729-48FF-9A69-E590B9247B52}"/>
                </a:ext>
              </a:extLst>
            </p:cNvPr>
            <p:cNvGrpSpPr/>
            <p:nvPr/>
          </p:nvGrpSpPr>
          <p:grpSpPr>
            <a:xfrm>
              <a:off x="6456769" y="5309618"/>
              <a:ext cx="3549951" cy="504423"/>
              <a:chOff x="6456769" y="5309618"/>
              <a:chExt cx="3549951" cy="504423"/>
            </a:xfrm>
          </p:grpSpPr>
          <p:sp>
            <p:nvSpPr>
              <p:cNvPr id="19" name="Rectangle 49">
                <a:extLst>
                  <a:ext uri="{FF2B5EF4-FFF2-40B4-BE49-F238E27FC236}">
                    <a16:creationId xmlns:a16="http://schemas.microsoft.com/office/drawing/2014/main" id="{AF4D8B1D-12B0-406A-9408-40E949395DF1}"/>
                  </a:ext>
                </a:extLst>
              </p:cNvPr>
              <p:cNvSpPr>
                <a:spLocks noChangeArrowheads="1"/>
              </p:cNvSpPr>
              <p:nvPr/>
            </p:nvSpPr>
            <p:spPr bwMode="auto">
              <a:xfrm>
                <a:off x="6456769" y="5309618"/>
                <a:ext cx="1828800" cy="504423"/>
              </a:xfrm>
              <a:prstGeom prst="rect">
                <a:avLst/>
              </a:prstGeom>
              <a:solidFill>
                <a:schemeClr val="accent1"/>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Belantamab mafodotin </a:t>
                </a:r>
              </a:p>
            </p:txBody>
          </p:sp>
          <p:sp>
            <p:nvSpPr>
              <p:cNvPr id="20" name="Rectangle 49">
                <a:extLst>
                  <a:ext uri="{FF2B5EF4-FFF2-40B4-BE49-F238E27FC236}">
                    <a16:creationId xmlns:a16="http://schemas.microsoft.com/office/drawing/2014/main" id="{1E4EF5B9-999C-4190-8034-0513CD41D344}"/>
                  </a:ext>
                </a:extLst>
              </p:cNvPr>
              <p:cNvSpPr>
                <a:spLocks noChangeArrowheads="1"/>
              </p:cNvSpPr>
              <p:nvPr/>
            </p:nvSpPr>
            <p:spPr bwMode="auto">
              <a:xfrm>
                <a:off x="8359311" y="5309618"/>
                <a:ext cx="1647409" cy="504423"/>
              </a:xfrm>
              <a:prstGeom prst="rect">
                <a:avLst/>
              </a:prstGeom>
              <a:solidFill>
                <a:schemeClr val="accent3"/>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Isatuximab</a:t>
                </a:r>
                <a:endParaRPr kumimoji="0" lang="en-US" alt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Anti-CD38 mAb</a:t>
                </a:r>
              </a:p>
            </p:txBody>
          </p:sp>
        </p:grpSp>
      </p:grpSp>
      <p:sp>
        <p:nvSpPr>
          <p:cNvPr id="27" name="Text Box 45">
            <a:extLst>
              <a:ext uri="{FF2B5EF4-FFF2-40B4-BE49-F238E27FC236}">
                <a16:creationId xmlns:a16="http://schemas.microsoft.com/office/drawing/2014/main" id="{74DEFAD8-1054-4FC1-ABDF-D76EF8DAB34B}"/>
              </a:ext>
            </a:extLst>
          </p:cNvPr>
          <p:cNvSpPr txBox="1">
            <a:spLocks noChangeArrowheads="1"/>
          </p:cNvSpPr>
          <p:nvPr/>
        </p:nvSpPr>
        <p:spPr bwMode="auto">
          <a:xfrm>
            <a:off x="2335975" y="2815775"/>
            <a:ext cx="25685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Dose Exploration (Phase I)</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(N ≤10 per dose level)</a:t>
            </a:r>
            <a:endPar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28" name="Arrow: Pentagon 27">
            <a:extLst>
              <a:ext uri="{FF2B5EF4-FFF2-40B4-BE49-F238E27FC236}">
                <a16:creationId xmlns:a16="http://schemas.microsoft.com/office/drawing/2014/main" id="{0EBB72DA-3218-464B-8F9B-0E746C6088C3}"/>
              </a:ext>
            </a:extLst>
          </p:cNvPr>
          <p:cNvSpPr/>
          <p:nvPr/>
        </p:nvSpPr>
        <p:spPr bwMode="auto">
          <a:xfrm>
            <a:off x="6088058" y="3325701"/>
            <a:ext cx="1755058" cy="2889464"/>
          </a:xfrm>
          <a:prstGeom prst="homePlate">
            <a:avLst>
              <a:gd name="adj" fmla="val 12954"/>
            </a:avLst>
          </a:prstGeom>
          <a:solidFill>
            <a:schemeClr val="tx2"/>
          </a:solidFill>
          <a:ln w="0">
            <a:solidFill>
              <a:schemeClr val="bg1"/>
            </a:solidFill>
            <a:miter lim="800000"/>
            <a:headEnd/>
            <a:tailEnd/>
          </a:ln>
        </p:spPr>
        <p:txBody>
          <a:bodyPr rtlCol="0" anchor="ctr"/>
          <a:lstStyle/>
          <a:p>
            <a:pPr marL="0" marR="0" lvl="0" indent="0" algn="l" defTabSz="914400" rtl="0" eaLnBrk="1" fontAlgn="auto" latinLnBrk="0" hangingPunct="1">
              <a:lnSpc>
                <a:spcPct val="100000"/>
              </a:lnSpc>
              <a:spcBef>
                <a:spcPct val="35000"/>
              </a:spcBef>
              <a:spcAft>
                <a:spcPct val="25000"/>
              </a:spcAft>
              <a:buClr>
                <a:srgbClr val="015873"/>
              </a:buClr>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Interim analysis based on ORR: </a:t>
            </a:r>
          </a:p>
          <a:p>
            <a:pPr marL="342900" marR="0" lvl="0" indent="-342900" algn="l" defTabSz="914400" rtl="0" eaLnBrk="1" fontAlgn="auto" latinLnBrk="0" hangingPunct="1">
              <a:lnSpc>
                <a:spcPct val="100000"/>
              </a:lnSpc>
              <a:spcBef>
                <a:spcPct val="35000"/>
              </a:spcBef>
              <a:spcAft>
                <a:spcPct val="25000"/>
              </a:spcAft>
              <a:buClr>
                <a:srgbClr val="015873"/>
              </a:buClr>
              <a:buSzTx/>
              <a:buFontTx/>
              <a:buAutoNum type="arabicPeriod"/>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Proceed to cohort expansion?</a:t>
            </a:r>
          </a:p>
          <a:p>
            <a:pPr marL="342900" marR="0" lvl="0" indent="-342900" algn="l" defTabSz="914400" rtl="0" eaLnBrk="1" fontAlgn="auto" latinLnBrk="0" hangingPunct="1">
              <a:lnSpc>
                <a:spcPct val="100000"/>
              </a:lnSpc>
              <a:spcBef>
                <a:spcPct val="35000"/>
              </a:spcBef>
              <a:spcAft>
                <a:spcPct val="25000"/>
              </a:spcAft>
              <a:buClr>
                <a:srgbClr val="015873"/>
              </a:buClr>
              <a:buSzTx/>
              <a:buFontTx/>
              <a:buAutoNum type="arabicPeriod"/>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RP2D?</a:t>
            </a:r>
          </a:p>
        </p:txBody>
      </p:sp>
      <p:sp>
        <p:nvSpPr>
          <p:cNvPr id="29" name="Text Box 45">
            <a:extLst>
              <a:ext uri="{FF2B5EF4-FFF2-40B4-BE49-F238E27FC236}">
                <a16:creationId xmlns:a16="http://schemas.microsoft.com/office/drawing/2014/main" id="{C683AF97-DF19-4F76-95CA-32A1CAB474A6}"/>
              </a:ext>
            </a:extLst>
          </p:cNvPr>
          <p:cNvSpPr txBox="1">
            <a:spLocks noChangeArrowheads="1"/>
          </p:cNvSpPr>
          <p:nvPr/>
        </p:nvSpPr>
        <p:spPr bwMode="auto">
          <a:xfrm>
            <a:off x="7803784" y="2993625"/>
            <a:ext cx="404099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Cohort Expansion (Phase II)</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(N ≥35 for each combination proceeding to phase II)</a:t>
            </a:r>
            <a:endPar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30" name="Rectangle 49">
            <a:extLst>
              <a:ext uri="{FF2B5EF4-FFF2-40B4-BE49-F238E27FC236}">
                <a16:creationId xmlns:a16="http://schemas.microsoft.com/office/drawing/2014/main" id="{C6E7FCCB-CA37-4D29-99DC-66507FCB563E}"/>
              </a:ext>
            </a:extLst>
          </p:cNvPr>
          <p:cNvSpPr>
            <a:spLocks noChangeArrowheads="1"/>
          </p:cNvSpPr>
          <p:nvPr/>
        </p:nvSpPr>
        <p:spPr bwMode="auto">
          <a:xfrm>
            <a:off x="7985175" y="3913002"/>
            <a:ext cx="2178969" cy="828722"/>
          </a:xfrm>
          <a:prstGeom prst="rect">
            <a:avLst/>
          </a:prstGeom>
          <a:solidFill>
            <a:schemeClr val="accent1"/>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Belantamab mafodotin </a:t>
            </a:r>
          </a:p>
        </p:txBody>
      </p:sp>
      <p:sp>
        <p:nvSpPr>
          <p:cNvPr id="31" name="Rectangle 49">
            <a:extLst>
              <a:ext uri="{FF2B5EF4-FFF2-40B4-BE49-F238E27FC236}">
                <a16:creationId xmlns:a16="http://schemas.microsoft.com/office/drawing/2014/main" id="{9F92F975-7681-48BD-8A2D-22BA27C825DA}"/>
              </a:ext>
            </a:extLst>
          </p:cNvPr>
          <p:cNvSpPr>
            <a:spLocks noChangeArrowheads="1"/>
          </p:cNvSpPr>
          <p:nvPr/>
        </p:nvSpPr>
        <p:spPr bwMode="auto">
          <a:xfrm>
            <a:off x="7985174" y="4786743"/>
            <a:ext cx="2178969" cy="828722"/>
          </a:xfrm>
          <a:prstGeom prst="rect">
            <a:avLst/>
          </a:prstGeom>
          <a:solidFill>
            <a:schemeClr val="accent3"/>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Belantamab mafodotin </a:t>
            </a:r>
            <a:r>
              <a:rPr kumimoji="0" lang="en-US" altLang="en-US" sz="140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a:t>
            </a:r>
            <a:r>
              <a:rPr kumimoji="0" lang="en-US" altLang="en-US"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Agent from phase I</a:t>
            </a:r>
            <a:endParaRPr kumimoji="0" lang="en-US" alt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cxnSp>
        <p:nvCxnSpPr>
          <p:cNvPr id="33" name="Straight Arrow Connector 32">
            <a:extLst>
              <a:ext uri="{FF2B5EF4-FFF2-40B4-BE49-F238E27FC236}">
                <a16:creationId xmlns:a16="http://schemas.microsoft.com/office/drawing/2014/main" id="{67815E23-4915-4FBE-B35E-D0368A3A9451}"/>
              </a:ext>
            </a:extLst>
          </p:cNvPr>
          <p:cNvCxnSpPr/>
          <p:nvPr/>
        </p:nvCxnSpPr>
        <p:spPr bwMode="auto">
          <a:xfrm>
            <a:off x="10294373" y="4757246"/>
            <a:ext cx="274320" cy="0"/>
          </a:xfrm>
          <a:prstGeom prst="straightConnector1">
            <a:avLst/>
          </a:prstGeom>
          <a:noFill/>
          <a:ln w="28575" cap="flat" cmpd="sng" algn="ctr">
            <a:solidFill>
              <a:schemeClr val="bg1"/>
            </a:solidFill>
            <a:prstDash val="solid"/>
            <a:round/>
            <a:headEnd type="none" w="med" len="med"/>
            <a:tailEnd type="triangle"/>
          </a:ln>
          <a:effectLst/>
        </p:spPr>
      </p:cxnSp>
      <p:sp>
        <p:nvSpPr>
          <p:cNvPr id="34" name="Text Box 45">
            <a:extLst>
              <a:ext uri="{FF2B5EF4-FFF2-40B4-BE49-F238E27FC236}">
                <a16:creationId xmlns:a16="http://schemas.microsoft.com/office/drawing/2014/main" id="{E43ED8B6-BC4E-4DBA-8524-7B9C477019AA}"/>
              </a:ext>
            </a:extLst>
          </p:cNvPr>
          <p:cNvSpPr txBox="1">
            <a:spLocks noChangeArrowheads="1"/>
          </p:cNvSpPr>
          <p:nvPr/>
        </p:nvSpPr>
        <p:spPr bwMode="auto">
          <a:xfrm>
            <a:off x="7870808" y="5765535"/>
            <a:ext cx="404099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Primary endpoint: </a:t>
            </a: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ORR</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Secondary endpoints: </a:t>
            </a: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safety, efficacy, PK/PD</a:t>
            </a:r>
          </a:p>
        </p:txBody>
      </p:sp>
      <p:sp>
        <p:nvSpPr>
          <p:cNvPr id="35" name="Text Box 45">
            <a:extLst>
              <a:ext uri="{FF2B5EF4-FFF2-40B4-BE49-F238E27FC236}">
                <a16:creationId xmlns:a16="http://schemas.microsoft.com/office/drawing/2014/main" id="{EFFA9CA9-B81B-4190-A5C3-48EF8CEF2B1C}"/>
              </a:ext>
            </a:extLst>
          </p:cNvPr>
          <p:cNvSpPr txBox="1">
            <a:spLocks noChangeArrowheads="1"/>
          </p:cNvSpPr>
          <p:nvPr/>
        </p:nvSpPr>
        <p:spPr bwMode="auto">
          <a:xfrm>
            <a:off x="10568693" y="4299522"/>
            <a:ext cx="1623589"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Most effective combinations studied in phase III standalone trials</a:t>
            </a:r>
            <a:endPar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9838776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BB6AF-CFEF-4A78-82C0-FCFB98A5185E}"/>
              </a:ext>
            </a:extLst>
          </p:cNvPr>
          <p:cNvSpPr>
            <a:spLocks noGrp="1"/>
          </p:cNvSpPr>
          <p:nvPr>
            <p:ph type="title"/>
          </p:nvPr>
        </p:nvSpPr>
        <p:spPr/>
        <p:txBody>
          <a:bodyPr/>
          <a:lstStyle/>
          <a:p>
            <a:r>
              <a:rPr lang="en-US" dirty="0"/>
              <a:t>DREAMM-5: Synergy of Belantamab Mafodotin + </a:t>
            </a:r>
            <a:br>
              <a:rPr lang="en-US" dirty="0"/>
            </a:br>
            <a:r>
              <a:rPr lang="en-US" dirty="0"/>
              <a:t>ICOS Agonist Feladilimab in Patients With R/R MM</a:t>
            </a:r>
          </a:p>
        </p:txBody>
      </p:sp>
      <p:sp>
        <p:nvSpPr>
          <p:cNvPr id="3" name="Content Placeholder 2">
            <a:extLst>
              <a:ext uri="{FF2B5EF4-FFF2-40B4-BE49-F238E27FC236}">
                <a16:creationId xmlns:a16="http://schemas.microsoft.com/office/drawing/2014/main" id="{0C345A5A-0EF8-455D-BFA6-834C87C2F082}"/>
              </a:ext>
            </a:extLst>
          </p:cNvPr>
          <p:cNvSpPr>
            <a:spLocks noGrp="1"/>
          </p:cNvSpPr>
          <p:nvPr>
            <p:ph idx="1"/>
          </p:nvPr>
        </p:nvSpPr>
        <p:spPr>
          <a:xfrm>
            <a:off x="4744633" y="1513047"/>
            <a:ext cx="7187391" cy="4650686"/>
          </a:xfrm>
        </p:spPr>
        <p:txBody>
          <a:bodyPr/>
          <a:lstStyle/>
          <a:p>
            <a:r>
              <a:rPr lang="en-US" sz="2200" dirty="0"/>
              <a:t>Belantamab mafodotin delivers cytotoxic payload to </a:t>
            </a:r>
            <a:br>
              <a:rPr lang="en-US" sz="2200" dirty="0"/>
            </a:br>
            <a:r>
              <a:rPr lang="en-US" sz="2200" dirty="0"/>
              <a:t>cells expressing BCMA, induces tumor cell lysis via </a:t>
            </a:r>
            <a:br>
              <a:rPr lang="en-US" sz="2200" dirty="0"/>
            </a:br>
            <a:r>
              <a:rPr lang="en-US" sz="2200" dirty="0"/>
              <a:t>ADCC and ADCP</a:t>
            </a:r>
          </a:p>
          <a:p>
            <a:pPr lvl="1"/>
            <a:r>
              <a:rPr lang="en-US" sz="2000" dirty="0"/>
              <a:t>Combination with immune response</a:t>
            </a:r>
            <a:r>
              <a:rPr lang="en-US" sz="2000" dirty="0">
                <a:latin typeface="Arial" panose="020B0604020202020204" pitchFamily="34" charset="0"/>
                <a:cs typeface="Arial" panose="020B0604020202020204" pitchFamily="34" charset="0"/>
              </a:rPr>
              <a:t>–</a:t>
            </a:r>
            <a:r>
              <a:rPr lang="en-US" sz="2000" dirty="0"/>
              <a:t>enhancing agents </a:t>
            </a:r>
            <a:br>
              <a:rPr lang="en-US" sz="2000" dirty="0"/>
            </a:br>
            <a:r>
              <a:rPr lang="en-US" sz="2000" dirty="0"/>
              <a:t>such as ICOS agnostic feladilimab could enhance antitumor activity through complementary MoAs targeting T-cells</a:t>
            </a:r>
          </a:p>
          <a:p>
            <a:endParaRPr lang="en-US" sz="2400" dirty="0"/>
          </a:p>
        </p:txBody>
      </p:sp>
      <p:sp>
        <p:nvSpPr>
          <p:cNvPr id="7" name="Text Box 15">
            <a:extLst>
              <a:ext uri="{FF2B5EF4-FFF2-40B4-BE49-F238E27FC236}">
                <a16:creationId xmlns:a16="http://schemas.microsoft.com/office/drawing/2014/main" id="{6C729E20-C9CE-4F4D-844F-5EC6EECD31E6}"/>
              </a:ext>
            </a:extLst>
          </p:cNvPr>
          <p:cNvSpPr txBox="1">
            <a:spLocks noChangeArrowheads="1"/>
          </p:cNvSpPr>
          <p:nvPr/>
        </p:nvSpPr>
        <p:spPr bwMode="auto">
          <a:xfrm>
            <a:off x="420777" y="6403749"/>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Callander</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 ASH 2021. Abstr 897.</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nvGrpSpPr>
          <p:cNvPr id="134" name="Group 133">
            <a:extLst>
              <a:ext uri="{FF2B5EF4-FFF2-40B4-BE49-F238E27FC236}">
                <a16:creationId xmlns:a16="http://schemas.microsoft.com/office/drawing/2014/main" id="{5B04C2DD-9AC4-416C-8E6D-72DB16C1C9D8}"/>
              </a:ext>
            </a:extLst>
          </p:cNvPr>
          <p:cNvGrpSpPr/>
          <p:nvPr/>
        </p:nvGrpSpPr>
        <p:grpSpPr>
          <a:xfrm>
            <a:off x="372014" y="1545894"/>
            <a:ext cx="4449656" cy="4584992"/>
            <a:chOff x="1426509" y="1671749"/>
            <a:chExt cx="4449656" cy="4584992"/>
          </a:xfrm>
        </p:grpSpPr>
        <p:grpSp>
          <p:nvGrpSpPr>
            <p:cNvPr id="133" name="Group 132">
              <a:extLst>
                <a:ext uri="{FF2B5EF4-FFF2-40B4-BE49-F238E27FC236}">
                  <a16:creationId xmlns:a16="http://schemas.microsoft.com/office/drawing/2014/main" id="{28CE291F-E201-4B31-9BE2-05FB942A39B4}"/>
                </a:ext>
              </a:extLst>
            </p:cNvPr>
            <p:cNvGrpSpPr/>
            <p:nvPr/>
          </p:nvGrpSpPr>
          <p:grpSpPr>
            <a:xfrm>
              <a:off x="1426509" y="1671749"/>
              <a:ext cx="3849849" cy="4557021"/>
              <a:chOff x="1426509" y="1671749"/>
              <a:chExt cx="3849849" cy="4557021"/>
            </a:xfrm>
          </p:grpSpPr>
          <p:grpSp>
            <p:nvGrpSpPr>
              <p:cNvPr id="9" name="Group 8">
                <a:extLst>
                  <a:ext uri="{FF2B5EF4-FFF2-40B4-BE49-F238E27FC236}">
                    <a16:creationId xmlns:a16="http://schemas.microsoft.com/office/drawing/2014/main" id="{9B9FF89D-044B-41C5-AFEF-BA04A9D187A2}"/>
                  </a:ext>
                </a:extLst>
              </p:cNvPr>
              <p:cNvGrpSpPr/>
              <p:nvPr/>
            </p:nvGrpSpPr>
            <p:grpSpPr>
              <a:xfrm rot="16200000">
                <a:off x="976290" y="3272473"/>
                <a:ext cx="2560543" cy="1660106"/>
                <a:chOff x="2105843" y="3329608"/>
                <a:chExt cx="1713234" cy="1110761"/>
              </a:xfrm>
            </p:grpSpPr>
            <p:sp>
              <p:nvSpPr>
                <p:cNvPr id="129" name="Freeform 67">
                  <a:extLst>
                    <a:ext uri="{FF2B5EF4-FFF2-40B4-BE49-F238E27FC236}">
                      <a16:creationId xmlns:a16="http://schemas.microsoft.com/office/drawing/2014/main" id="{CBC8D549-135F-4D95-86C4-19D5A4F6BC2C}"/>
                    </a:ext>
                  </a:extLst>
                </p:cNvPr>
                <p:cNvSpPr/>
                <p:nvPr/>
              </p:nvSpPr>
              <p:spPr bwMode="auto">
                <a:xfrm rot="5710343">
                  <a:off x="2407079" y="3028372"/>
                  <a:ext cx="1110761" cy="1713234"/>
                </a:xfrm>
                <a:custGeom>
                  <a:avLst/>
                  <a:gdLst>
                    <a:gd name="connsiteX0" fmla="*/ 115888 w 1040210"/>
                    <a:gd name="connsiteY0" fmla="*/ 384969 h 1144985"/>
                    <a:gd name="connsiteX1" fmla="*/ 123032 w 1040210"/>
                    <a:gd name="connsiteY1" fmla="*/ 330201 h 1144985"/>
                    <a:gd name="connsiteX2" fmla="*/ 103982 w 1040210"/>
                    <a:gd name="connsiteY2" fmla="*/ 265907 h 1144985"/>
                    <a:gd name="connsiteX3" fmla="*/ 89694 w 1040210"/>
                    <a:gd name="connsiteY3" fmla="*/ 218282 h 1144985"/>
                    <a:gd name="connsiteX4" fmla="*/ 125413 w 1040210"/>
                    <a:gd name="connsiteY4" fmla="*/ 213519 h 1144985"/>
                    <a:gd name="connsiteX5" fmla="*/ 180182 w 1040210"/>
                    <a:gd name="connsiteY5" fmla="*/ 246857 h 1144985"/>
                    <a:gd name="connsiteX6" fmla="*/ 227807 w 1040210"/>
                    <a:gd name="connsiteY6" fmla="*/ 270669 h 1144985"/>
                    <a:gd name="connsiteX7" fmla="*/ 244475 w 1040210"/>
                    <a:gd name="connsiteY7" fmla="*/ 273051 h 1144985"/>
                    <a:gd name="connsiteX8" fmla="*/ 318294 w 1040210"/>
                    <a:gd name="connsiteY8" fmla="*/ 232569 h 1144985"/>
                    <a:gd name="connsiteX9" fmla="*/ 449263 w 1040210"/>
                    <a:gd name="connsiteY9" fmla="*/ 184944 h 1144985"/>
                    <a:gd name="connsiteX10" fmla="*/ 539750 w 1040210"/>
                    <a:gd name="connsiteY10" fmla="*/ 184944 h 1144985"/>
                    <a:gd name="connsiteX11" fmla="*/ 601663 w 1040210"/>
                    <a:gd name="connsiteY11" fmla="*/ 118269 h 1144985"/>
                    <a:gd name="connsiteX12" fmla="*/ 646907 w 1040210"/>
                    <a:gd name="connsiteY12" fmla="*/ 34926 h 1144985"/>
                    <a:gd name="connsiteX13" fmla="*/ 718344 w 1040210"/>
                    <a:gd name="connsiteY13" fmla="*/ 3969 h 1144985"/>
                    <a:gd name="connsiteX14" fmla="*/ 758825 w 1040210"/>
                    <a:gd name="connsiteY14" fmla="*/ 11113 h 1144985"/>
                    <a:gd name="connsiteX15" fmla="*/ 763588 w 1040210"/>
                    <a:gd name="connsiteY15" fmla="*/ 70644 h 1144985"/>
                    <a:gd name="connsiteX16" fmla="*/ 799307 w 1040210"/>
                    <a:gd name="connsiteY16" fmla="*/ 130176 h 1144985"/>
                    <a:gd name="connsiteX17" fmla="*/ 837407 w 1040210"/>
                    <a:gd name="connsiteY17" fmla="*/ 158751 h 1144985"/>
                    <a:gd name="connsiteX18" fmla="*/ 920750 w 1040210"/>
                    <a:gd name="connsiteY18" fmla="*/ 158751 h 1144985"/>
                    <a:gd name="connsiteX19" fmla="*/ 965994 w 1040210"/>
                    <a:gd name="connsiteY19" fmla="*/ 175419 h 1144985"/>
                    <a:gd name="connsiteX20" fmla="*/ 968375 w 1040210"/>
                    <a:gd name="connsiteY20" fmla="*/ 215901 h 1144985"/>
                    <a:gd name="connsiteX21" fmla="*/ 946944 w 1040210"/>
                    <a:gd name="connsiteY21" fmla="*/ 275432 h 1144985"/>
                    <a:gd name="connsiteX22" fmla="*/ 946944 w 1040210"/>
                    <a:gd name="connsiteY22" fmla="*/ 334963 h 1144985"/>
                    <a:gd name="connsiteX23" fmla="*/ 982663 w 1040210"/>
                    <a:gd name="connsiteY23" fmla="*/ 401638 h 1144985"/>
                    <a:gd name="connsiteX24" fmla="*/ 1008857 w 1040210"/>
                    <a:gd name="connsiteY24" fmla="*/ 523082 h 1144985"/>
                    <a:gd name="connsiteX25" fmla="*/ 999332 w 1040210"/>
                    <a:gd name="connsiteY25" fmla="*/ 727869 h 1144985"/>
                    <a:gd name="connsiteX26" fmla="*/ 989807 w 1040210"/>
                    <a:gd name="connsiteY26" fmla="*/ 765969 h 1144985"/>
                    <a:gd name="connsiteX27" fmla="*/ 1006475 w 1040210"/>
                    <a:gd name="connsiteY27" fmla="*/ 811213 h 1144985"/>
                    <a:gd name="connsiteX28" fmla="*/ 1039813 w 1040210"/>
                    <a:gd name="connsiteY28" fmla="*/ 856457 h 1144985"/>
                    <a:gd name="connsiteX29" fmla="*/ 1004094 w 1040210"/>
                    <a:gd name="connsiteY29" fmla="*/ 899319 h 1144985"/>
                    <a:gd name="connsiteX30" fmla="*/ 937419 w 1040210"/>
                    <a:gd name="connsiteY30" fmla="*/ 908844 h 1144985"/>
                    <a:gd name="connsiteX31" fmla="*/ 885032 w 1040210"/>
                    <a:gd name="connsiteY31" fmla="*/ 915988 h 1144985"/>
                    <a:gd name="connsiteX32" fmla="*/ 851694 w 1040210"/>
                    <a:gd name="connsiteY32" fmla="*/ 949326 h 1144985"/>
                    <a:gd name="connsiteX33" fmla="*/ 763588 w 1040210"/>
                    <a:gd name="connsiteY33" fmla="*/ 999332 h 1144985"/>
                    <a:gd name="connsiteX34" fmla="*/ 699294 w 1040210"/>
                    <a:gd name="connsiteY34" fmla="*/ 1068388 h 1144985"/>
                    <a:gd name="connsiteX35" fmla="*/ 658813 w 1040210"/>
                    <a:gd name="connsiteY35" fmla="*/ 1082676 h 1144985"/>
                    <a:gd name="connsiteX36" fmla="*/ 604044 w 1040210"/>
                    <a:gd name="connsiteY36" fmla="*/ 1051719 h 1144985"/>
                    <a:gd name="connsiteX37" fmla="*/ 573088 w 1040210"/>
                    <a:gd name="connsiteY37" fmla="*/ 1058863 h 1144985"/>
                    <a:gd name="connsiteX38" fmla="*/ 494507 w 1040210"/>
                    <a:gd name="connsiteY38" fmla="*/ 1120776 h 1144985"/>
                    <a:gd name="connsiteX39" fmla="*/ 461169 w 1040210"/>
                    <a:gd name="connsiteY39" fmla="*/ 1137444 h 1144985"/>
                    <a:gd name="connsiteX40" fmla="*/ 413544 w 1040210"/>
                    <a:gd name="connsiteY40" fmla="*/ 1075532 h 1144985"/>
                    <a:gd name="connsiteX41" fmla="*/ 332582 w 1040210"/>
                    <a:gd name="connsiteY41" fmla="*/ 1006476 h 1144985"/>
                    <a:gd name="connsiteX42" fmla="*/ 268288 w 1040210"/>
                    <a:gd name="connsiteY42" fmla="*/ 1027907 h 1144985"/>
                    <a:gd name="connsiteX43" fmla="*/ 237332 w 1040210"/>
                    <a:gd name="connsiteY43" fmla="*/ 996951 h 1144985"/>
                    <a:gd name="connsiteX44" fmla="*/ 225425 w 1040210"/>
                    <a:gd name="connsiteY44" fmla="*/ 961232 h 1144985"/>
                    <a:gd name="connsiteX45" fmla="*/ 184944 w 1040210"/>
                    <a:gd name="connsiteY45" fmla="*/ 942182 h 1144985"/>
                    <a:gd name="connsiteX46" fmla="*/ 123032 w 1040210"/>
                    <a:gd name="connsiteY46" fmla="*/ 865982 h 1144985"/>
                    <a:gd name="connsiteX47" fmla="*/ 84932 w 1040210"/>
                    <a:gd name="connsiteY47" fmla="*/ 770732 h 1144985"/>
                    <a:gd name="connsiteX48" fmla="*/ 77788 w 1040210"/>
                    <a:gd name="connsiteY48" fmla="*/ 718344 h 1144985"/>
                    <a:gd name="connsiteX49" fmla="*/ 53975 w 1040210"/>
                    <a:gd name="connsiteY49" fmla="*/ 654051 h 1144985"/>
                    <a:gd name="connsiteX50" fmla="*/ 6350 w 1040210"/>
                    <a:gd name="connsiteY50" fmla="*/ 534988 h 1144985"/>
                    <a:gd name="connsiteX51" fmla="*/ 15875 w 1040210"/>
                    <a:gd name="connsiteY51" fmla="*/ 423069 h 1144985"/>
                    <a:gd name="connsiteX52" fmla="*/ 34925 w 1040210"/>
                    <a:gd name="connsiteY52" fmla="*/ 384969 h 1144985"/>
                    <a:gd name="connsiteX53" fmla="*/ 20638 w 1040210"/>
                    <a:gd name="connsiteY53" fmla="*/ 330201 h 1144985"/>
                    <a:gd name="connsiteX54" fmla="*/ 39688 w 1040210"/>
                    <a:gd name="connsiteY54" fmla="*/ 313532 h 1144985"/>
                    <a:gd name="connsiteX55" fmla="*/ 111125 w 1040210"/>
                    <a:gd name="connsiteY55" fmla="*/ 323057 h 1144985"/>
                    <a:gd name="connsiteX56" fmla="*/ 123032 w 1040210"/>
                    <a:gd name="connsiteY56" fmla="*/ 330201 h 1144985"/>
                    <a:gd name="connsiteX0" fmla="*/ 111450 w 1035378"/>
                    <a:gd name="connsiteY0" fmla="*/ 387266 h 1142188"/>
                    <a:gd name="connsiteX1" fmla="*/ 118594 w 1035378"/>
                    <a:gd name="connsiteY1" fmla="*/ 332498 h 1142188"/>
                    <a:gd name="connsiteX2" fmla="*/ 99544 w 1035378"/>
                    <a:gd name="connsiteY2" fmla="*/ 268204 h 1142188"/>
                    <a:gd name="connsiteX3" fmla="*/ 85256 w 1035378"/>
                    <a:gd name="connsiteY3" fmla="*/ 220579 h 1142188"/>
                    <a:gd name="connsiteX4" fmla="*/ 120975 w 1035378"/>
                    <a:gd name="connsiteY4" fmla="*/ 215816 h 1142188"/>
                    <a:gd name="connsiteX5" fmla="*/ 175744 w 1035378"/>
                    <a:gd name="connsiteY5" fmla="*/ 249154 h 1142188"/>
                    <a:gd name="connsiteX6" fmla="*/ 223369 w 1035378"/>
                    <a:gd name="connsiteY6" fmla="*/ 272966 h 1142188"/>
                    <a:gd name="connsiteX7" fmla="*/ 240037 w 1035378"/>
                    <a:gd name="connsiteY7" fmla="*/ 275348 h 1142188"/>
                    <a:gd name="connsiteX8" fmla="*/ 313856 w 1035378"/>
                    <a:gd name="connsiteY8" fmla="*/ 234866 h 1142188"/>
                    <a:gd name="connsiteX9" fmla="*/ 444825 w 1035378"/>
                    <a:gd name="connsiteY9" fmla="*/ 187241 h 1142188"/>
                    <a:gd name="connsiteX10" fmla="*/ 535312 w 1035378"/>
                    <a:gd name="connsiteY10" fmla="*/ 187241 h 1142188"/>
                    <a:gd name="connsiteX11" fmla="*/ 597225 w 1035378"/>
                    <a:gd name="connsiteY11" fmla="*/ 120566 h 1142188"/>
                    <a:gd name="connsiteX12" fmla="*/ 677103 w 1035378"/>
                    <a:gd name="connsiteY12" fmla="*/ 89487 h 1142188"/>
                    <a:gd name="connsiteX13" fmla="*/ 713906 w 1035378"/>
                    <a:gd name="connsiteY13" fmla="*/ 6266 h 1142188"/>
                    <a:gd name="connsiteX14" fmla="*/ 754387 w 1035378"/>
                    <a:gd name="connsiteY14" fmla="*/ 13410 h 1142188"/>
                    <a:gd name="connsiteX15" fmla="*/ 759150 w 1035378"/>
                    <a:gd name="connsiteY15" fmla="*/ 72941 h 1142188"/>
                    <a:gd name="connsiteX16" fmla="*/ 794869 w 1035378"/>
                    <a:gd name="connsiteY16" fmla="*/ 132473 h 1142188"/>
                    <a:gd name="connsiteX17" fmla="*/ 832969 w 1035378"/>
                    <a:gd name="connsiteY17" fmla="*/ 161048 h 1142188"/>
                    <a:gd name="connsiteX18" fmla="*/ 916312 w 1035378"/>
                    <a:gd name="connsiteY18" fmla="*/ 161048 h 1142188"/>
                    <a:gd name="connsiteX19" fmla="*/ 961556 w 1035378"/>
                    <a:gd name="connsiteY19" fmla="*/ 177716 h 1142188"/>
                    <a:gd name="connsiteX20" fmla="*/ 963937 w 1035378"/>
                    <a:gd name="connsiteY20" fmla="*/ 218198 h 1142188"/>
                    <a:gd name="connsiteX21" fmla="*/ 942506 w 1035378"/>
                    <a:gd name="connsiteY21" fmla="*/ 277729 h 1142188"/>
                    <a:gd name="connsiteX22" fmla="*/ 942506 w 1035378"/>
                    <a:gd name="connsiteY22" fmla="*/ 337260 h 1142188"/>
                    <a:gd name="connsiteX23" fmla="*/ 978225 w 1035378"/>
                    <a:gd name="connsiteY23" fmla="*/ 403935 h 1142188"/>
                    <a:gd name="connsiteX24" fmla="*/ 1004419 w 1035378"/>
                    <a:gd name="connsiteY24" fmla="*/ 525379 h 1142188"/>
                    <a:gd name="connsiteX25" fmla="*/ 994894 w 1035378"/>
                    <a:gd name="connsiteY25" fmla="*/ 730166 h 1142188"/>
                    <a:gd name="connsiteX26" fmla="*/ 985369 w 1035378"/>
                    <a:gd name="connsiteY26" fmla="*/ 768266 h 1142188"/>
                    <a:gd name="connsiteX27" fmla="*/ 1002037 w 1035378"/>
                    <a:gd name="connsiteY27" fmla="*/ 813510 h 1142188"/>
                    <a:gd name="connsiteX28" fmla="*/ 1035375 w 1035378"/>
                    <a:gd name="connsiteY28" fmla="*/ 858754 h 1142188"/>
                    <a:gd name="connsiteX29" fmla="*/ 999656 w 1035378"/>
                    <a:gd name="connsiteY29" fmla="*/ 901616 h 1142188"/>
                    <a:gd name="connsiteX30" fmla="*/ 932981 w 1035378"/>
                    <a:gd name="connsiteY30" fmla="*/ 911141 h 1142188"/>
                    <a:gd name="connsiteX31" fmla="*/ 880594 w 1035378"/>
                    <a:gd name="connsiteY31" fmla="*/ 918285 h 1142188"/>
                    <a:gd name="connsiteX32" fmla="*/ 847256 w 1035378"/>
                    <a:gd name="connsiteY32" fmla="*/ 951623 h 1142188"/>
                    <a:gd name="connsiteX33" fmla="*/ 759150 w 1035378"/>
                    <a:gd name="connsiteY33" fmla="*/ 1001629 h 1142188"/>
                    <a:gd name="connsiteX34" fmla="*/ 694856 w 1035378"/>
                    <a:gd name="connsiteY34" fmla="*/ 1070685 h 1142188"/>
                    <a:gd name="connsiteX35" fmla="*/ 654375 w 1035378"/>
                    <a:gd name="connsiteY35" fmla="*/ 1084973 h 1142188"/>
                    <a:gd name="connsiteX36" fmla="*/ 599606 w 1035378"/>
                    <a:gd name="connsiteY36" fmla="*/ 1054016 h 1142188"/>
                    <a:gd name="connsiteX37" fmla="*/ 568650 w 1035378"/>
                    <a:gd name="connsiteY37" fmla="*/ 1061160 h 1142188"/>
                    <a:gd name="connsiteX38" fmla="*/ 490069 w 1035378"/>
                    <a:gd name="connsiteY38" fmla="*/ 1123073 h 1142188"/>
                    <a:gd name="connsiteX39" fmla="*/ 456731 w 1035378"/>
                    <a:gd name="connsiteY39" fmla="*/ 1139741 h 1142188"/>
                    <a:gd name="connsiteX40" fmla="*/ 409106 w 1035378"/>
                    <a:gd name="connsiteY40" fmla="*/ 1077829 h 1142188"/>
                    <a:gd name="connsiteX41" fmla="*/ 328144 w 1035378"/>
                    <a:gd name="connsiteY41" fmla="*/ 1008773 h 1142188"/>
                    <a:gd name="connsiteX42" fmla="*/ 263850 w 1035378"/>
                    <a:gd name="connsiteY42" fmla="*/ 1030204 h 1142188"/>
                    <a:gd name="connsiteX43" fmla="*/ 232894 w 1035378"/>
                    <a:gd name="connsiteY43" fmla="*/ 999248 h 1142188"/>
                    <a:gd name="connsiteX44" fmla="*/ 220987 w 1035378"/>
                    <a:gd name="connsiteY44" fmla="*/ 963529 h 1142188"/>
                    <a:gd name="connsiteX45" fmla="*/ 180506 w 1035378"/>
                    <a:gd name="connsiteY45" fmla="*/ 944479 h 1142188"/>
                    <a:gd name="connsiteX46" fmla="*/ 118594 w 1035378"/>
                    <a:gd name="connsiteY46" fmla="*/ 868279 h 1142188"/>
                    <a:gd name="connsiteX47" fmla="*/ 80494 w 1035378"/>
                    <a:gd name="connsiteY47" fmla="*/ 773029 h 1142188"/>
                    <a:gd name="connsiteX48" fmla="*/ 73350 w 1035378"/>
                    <a:gd name="connsiteY48" fmla="*/ 720641 h 1142188"/>
                    <a:gd name="connsiteX49" fmla="*/ 49537 w 1035378"/>
                    <a:gd name="connsiteY49" fmla="*/ 656348 h 1142188"/>
                    <a:gd name="connsiteX50" fmla="*/ 1912 w 1035378"/>
                    <a:gd name="connsiteY50" fmla="*/ 537285 h 1142188"/>
                    <a:gd name="connsiteX51" fmla="*/ 11437 w 1035378"/>
                    <a:gd name="connsiteY51" fmla="*/ 425366 h 1142188"/>
                    <a:gd name="connsiteX52" fmla="*/ 30487 w 1035378"/>
                    <a:gd name="connsiteY52" fmla="*/ 387266 h 1142188"/>
                    <a:gd name="connsiteX53" fmla="*/ 16200 w 1035378"/>
                    <a:gd name="connsiteY53" fmla="*/ 332498 h 1142188"/>
                    <a:gd name="connsiteX54" fmla="*/ 35250 w 1035378"/>
                    <a:gd name="connsiteY54" fmla="*/ 315829 h 1142188"/>
                    <a:gd name="connsiteX55" fmla="*/ 106687 w 1035378"/>
                    <a:gd name="connsiteY55" fmla="*/ 325354 h 1142188"/>
                    <a:gd name="connsiteX56" fmla="*/ 118594 w 1035378"/>
                    <a:gd name="connsiteY56" fmla="*/ 332498 h 1142188"/>
                    <a:gd name="connsiteX0" fmla="*/ 111450 w 1035378"/>
                    <a:gd name="connsiteY0" fmla="*/ 381064 h 1135986"/>
                    <a:gd name="connsiteX1" fmla="*/ 118594 w 1035378"/>
                    <a:gd name="connsiteY1" fmla="*/ 326296 h 1135986"/>
                    <a:gd name="connsiteX2" fmla="*/ 99544 w 1035378"/>
                    <a:gd name="connsiteY2" fmla="*/ 262002 h 1135986"/>
                    <a:gd name="connsiteX3" fmla="*/ 85256 w 1035378"/>
                    <a:gd name="connsiteY3" fmla="*/ 214377 h 1135986"/>
                    <a:gd name="connsiteX4" fmla="*/ 120975 w 1035378"/>
                    <a:gd name="connsiteY4" fmla="*/ 209614 h 1135986"/>
                    <a:gd name="connsiteX5" fmla="*/ 175744 w 1035378"/>
                    <a:gd name="connsiteY5" fmla="*/ 242952 h 1135986"/>
                    <a:gd name="connsiteX6" fmla="*/ 223369 w 1035378"/>
                    <a:gd name="connsiteY6" fmla="*/ 266764 h 1135986"/>
                    <a:gd name="connsiteX7" fmla="*/ 240037 w 1035378"/>
                    <a:gd name="connsiteY7" fmla="*/ 269146 h 1135986"/>
                    <a:gd name="connsiteX8" fmla="*/ 313856 w 1035378"/>
                    <a:gd name="connsiteY8" fmla="*/ 228664 h 1135986"/>
                    <a:gd name="connsiteX9" fmla="*/ 444825 w 1035378"/>
                    <a:gd name="connsiteY9" fmla="*/ 181039 h 1135986"/>
                    <a:gd name="connsiteX10" fmla="*/ 535312 w 1035378"/>
                    <a:gd name="connsiteY10" fmla="*/ 181039 h 1135986"/>
                    <a:gd name="connsiteX11" fmla="*/ 597225 w 1035378"/>
                    <a:gd name="connsiteY11" fmla="*/ 114364 h 1135986"/>
                    <a:gd name="connsiteX12" fmla="*/ 677103 w 1035378"/>
                    <a:gd name="connsiteY12" fmla="*/ 83285 h 1135986"/>
                    <a:gd name="connsiteX13" fmla="*/ 713906 w 1035378"/>
                    <a:gd name="connsiteY13" fmla="*/ 64 h 1135986"/>
                    <a:gd name="connsiteX14" fmla="*/ 736008 w 1035378"/>
                    <a:gd name="connsiteY14" fmla="*/ 97628 h 1135986"/>
                    <a:gd name="connsiteX15" fmla="*/ 759150 w 1035378"/>
                    <a:gd name="connsiteY15" fmla="*/ 66739 h 1135986"/>
                    <a:gd name="connsiteX16" fmla="*/ 794869 w 1035378"/>
                    <a:gd name="connsiteY16" fmla="*/ 126271 h 1135986"/>
                    <a:gd name="connsiteX17" fmla="*/ 832969 w 1035378"/>
                    <a:gd name="connsiteY17" fmla="*/ 154846 h 1135986"/>
                    <a:gd name="connsiteX18" fmla="*/ 916312 w 1035378"/>
                    <a:gd name="connsiteY18" fmla="*/ 154846 h 1135986"/>
                    <a:gd name="connsiteX19" fmla="*/ 961556 w 1035378"/>
                    <a:gd name="connsiteY19" fmla="*/ 171514 h 1135986"/>
                    <a:gd name="connsiteX20" fmla="*/ 963937 w 1035378"/>
                    <a:gd name="connsiteY20" fmla="*/ 211996 h 1135986"/>
                    <a:gd name="connsiteX21" fmla="*/ 942506 w 1035378"/>
                    <a:gd name="connsiteY21" fmla="*/ 271527 h 1135986"/>
                    <a:gd name="connsiteX22" fmla="*/ 942506 w 1035378"/>
                    <a:gd name="connsiteY22" fmla="*/ 331058 h 1135986"/>
                    <a:gd name="connsiteX23" fmla="*/ 978225 w 1035378"/>
                    <a:gd name="connsiteY23" fmla="*/ 397733 h 1135986"/>
                    <a:gd name="connsiteX24" fmla="*/ 1004419 w 1035378"/>
                    <a:gd name="connsiteY24" fmla="*/ 519177 h 1135986"/>
                    <a:gd name="connsiteX25" fmla="*/ 994894 w 1035378"/>
                    <a:gd name="connsiteY25" fmla="*/ 723964 h 1135986"/>
                    <a:gd name="connsiteX26" fmla="*/ 985369 w 1035378"/>
                    <a:gd name="connsiteY26" fmla="*/ 762064 h 1135986"/>
                    <a:gd name="connsiteX27" fmla="*/ 1002037 w 1035378"/>
                    <a:gd name="connsiteY27" fmla="*/ 807308 h 1135986"/>
                    <a:gd name="connsiteX28" fmla="*/ 1035375 w 1035378"/>
                    <a:gd name="connsiteY28" fmla="*/ 852552 h 1135986"/>
                    <a:gd name="connsiteX29" fmla="*/ 999656 w 1035378"/>
                    <a:gd name="connsiteY29" fmla="*/ 895414 h 1135986"/>
                    <a:gd name="connsiteX30" fmla="*/ 932981 w 1035378"/>
                    <a:gd name="connsiteY30" fmla="*/ 904939 h 1135986"/>
                    <a:gd name="connsiteX31" fmla="*/ 880594 w 1035378"/>
                    <a:gd name="connsiteY31" fmla="*/ 912083 h 1135986"/>
                    <a:gd name="connsiteX32" fmla="*/ 847256 w 1035378"/>
                    <a:gd name="connsiteY32" fmla="*/ 945421 h 1135986"/>
                    <a:gd name="connsiteX33" fmla="*/ 759150 w 1035378"/>
                    <a:gd name="connsiteY33" fmla="*/ 995427 h 1135986"/>
                    <a:gd name="connsiteX34" fmla="*/ 694856 w 1035378"/>
                    <a:gd name="connsiteY34" fmla="*/ 1064483 h 1135986"/>
                    <a:gd name="connsiteX35" fmla="*/ 654375 w 1035378"/>
                    <a:gd name="connsiteY35" fmla="*/ 1078771 h 1135986"/>
                    <a:gd name="connsiteX36" fmla="*/ 599606 w 1035378"/>
                    <a:gd name="connsiteY36" fmla="*/ 1047814 h 1135986"/>
                    <a:gd name="connsiteX37" fmla="*/ 568650 w 1035378"/>
                    <a:gd name="connsiteY37" fmla="*/ 1054958 h 1135986"/>
                    <a:gd name="connsiteX38" fmla="*/ 490069 w 1035378"/>
                    <a:gd name="connsiteY38" fmla="*/ 1116871 h 1135986"/>
                    <a:gd name="connsiteX39" fmla="*/ 456731 w 1035378"/>
                    <a:gd name="connsiteY39" fmla="*/ 1133539 h 1135986"/>
                    <a:gd name="connsiteX40" fmla="*/ 409106 w 1035378"/>
                    <a:gd name="connsiteY40" fmla="*/ 1071627 h 1135986"/>
                    <a:gd name="connsiteX41" fmla="*/ 328144 w 1035378"/>
                    <a:gd name="connsiteY41" fmla="*/ 1002571 h 1135986"/>
                    <a:gd name="connsiteX42" fmla="*/ 263850 w 1035378"/>
                    <a:gd name="connsiteY42" fmla="*/ 1024002 h 1135986"/>
                    <a:gd name="connsiteX43" fmla="*/ 232894 w 1035378"/>
                    <a:gd name="connsiteY43" fmla="*/ 993046 h 1135986"/>
                    <a:gd name="connsiteX44" fmla="*/ 220987 w 1035378"/>
                    <a:gd name="connsiteY44" fmla="*/ 957327 h 1135986"/>
                    <a:gd name="connsiteX45" fmla="*/ 180506 w 1035378"/>
                    <a:gd name="connsiteY45" fmla="*/ 938277 h 1135986"/>
                    <a:gd name="connsiteX46" fmla="*/ 118594 w 1035378"/>
                    <a:gd name="connsiteY46" fmla="*/ 862077 h 1135986"/>
                    <a:gd name="connsiteX47" fmla="*/ 80494 w 1035378"/>
                    <a:gd name="connsiteY47" fmla="*/ 766827 h 1135986"/>
                    <a:gd name="connsiteX48" fmla="*/ 73350 w 1035378"/>
                    <a:gd name="connsiteY48" fmla="*/ 714439 h 1135986"/>
                    <a:gd name="connsiteX49" fmla="*/ 49537 w 1035378"/>
                    <a:gd name="connsiteY49" fmla="*/ 650146 h 1135986"/>
                    <a:gd name="connsiteX50" fmla="*/ 1912 w 1035378"/>
                    <a:gd name="connsiteY50" fmla="*/ 531083 h 1135986"/>
                    <a:gd name="connsiteX51" fmla="*/ 11437 w 1035378"/>
                    <a:gd name="connsiteY51" fmla="*/ 419164 h 1135986"/>
                    <a:gd name="connsiteX52" fmla="*/ 30487 w 1035378"/>
                    <a:gd name="connsiteY52" fmla="*/ 381064 h 1135986"/>
                    <a:gd name="connsiteX53" fmla="*/ 16200 w 1035378"/>
                    <a:gd name="connsiteY53" fmla="*/ 326296 h 1135986"/>
                    <a:gd name="connsiteX54" fmla="*/ 35250 w 1035378"/>
                    <a:gd name="connsiteY54" fmla="*/ 309627 h 1135986"/>
                    <a:gd name="connsiteX55" fmla="*/ 106687 w 1035378"/>
                    <a:gd name="connsiteY55" fmla="*/ 319152 h 1135986"/>
                    <a:gd name="connsiteX56" fmla="*/ 118594 w 1035378"/>
                    <a:gd name="connsiteY56" fmla="*/ 326296 h 1135986"/>
                    <a:gd name="connsiteX0" fmla="*/ 111450 w 1035378"/>
                    <a:gd name="connsiteY0" fmla="*/ 314823 h 1069745"/>
                    <a:gd name="connsiteX1" fmla="*/ 118594 w 1035378"/>
                    <a:gd name="connsiteY1" fmla="*/ 260055 h 1069745"/>
                    <a:gd name="connsiteX2" fmla="*/ 99544 w 1035378"/>
                    <a:gd name="connsiteY2" fmla="*/ 195761 h 1069745"/>
                    <a:gd name="connsiteX3" fmla="*/ 85256 w 1035378"/>
                    <a:gd name="connsiteY3" fmla="*/ 148136 h 1069745"/>
                    <a:gd name="connsiteX4" fmla="*/ 120975 w 1035378"/>
                    <a:gd name="connsiteY4" fmla="*/ 143373 h 1069745"/>
                    <a:gd name="connsiteX5" fmla="*/ 175744 w 1035378"/>
                    <a:gd name="connsiteY5" fmla="*/ 176711 h 1069745"/>
                    <a:gd name="connsiteX6" fmla="*/ 223369 w 1035378"/>
                    <a:gd name="connsiteY6" fmla="*/ 200523 h 1069745"/>
                    <a:gd name="connsiteX7" fmla="*/ 240037 w 1035378"/>
                    <a:gd name="connsiteY7" fmla="*/ 202905 h 1069745"/>
                    <a:gd name="connsiteX8" fmla="*/ 313856 w 1035378"/>
                    <a:gd name="connsiteY8" fmla="*/ 162423 h 1069745"/>
                    <a:gd name="connsiteX9" fmla="*/ 444825 w 1035378"/>
                    <a:gd name="connsiteY9" fmla="*/ 114798 h 1069745"/>
                    <a:gd name="connsiteX10" fmla="*/ 535312 w 1035378"/>
                    <a:gd name="connsiteY10" fmla="*/ 114798 h 1069745"/>
                    <a:gd name="connsiteX11" fmla="*/ 597225 w 1035378"/>
                    <a:gd name="connsiteY11" fmla="*/ 48123 h 1069745"/>
                    <a:gd name="connsiteX12" fmla="*/ 677103 w 1035378"/>
                    <a:gd name="connsiteY12" fmla="*/ 17044 h 1069745"/>
                    <a:gd name="connsiteX13" fmla="*/ 705242 w 1035378"/>
                    <a:gd name="connsiteY13" fmla="*/ 28400 h 1069745"/>
                    <a:gd name="connsiteX14" fmla="*/ 736008 w 1035378"/>
                    <a:gd name="connsiteY14" fmla="*/ 31387 h 1069745"/>
                    <a:gd name="connsiteX15" fmla="*/ 759150 w 1035378"/>
                    <a:gd name="connsiteY15" fmla="*/ 498 h 1069745"/>
                    <a:gd name="connsiteX16" fmla="*/ 794869 w 1035378"/>
                    <a:gd name="connsiteY16" fmla="*/ 60030 h 1069745"/>
                    <a:gd name="connsiteX17" fmla="*/ 832969 w 1035378"/>
                    <a:gd name="connsiteY17" fmla="*/ 88605 h 1069745"/>
                    <a:gd name="connsiteX18" fmla="*/ 916312 w 1035378"/>
                    <a:gd name="connsiteY18" fmla="*/ 88605 h 1069745"/>
                    <a:gd name="connsiteX19" fmla="*/ 961556 w 1035378"/>
                    <a:gd name="connsiteY19" fmla="*/ 105273 h 1069745"/>
                    <a:gd name="connsiteX20" fmla="*/ 963937 w 1035378"/>
                    <a:gd name="connsiteY20" fmla="*/ 145755 h 1069745"/>
                    <a:gd name="connsiteX21" fmla="*/ 942506 w 1035378"/>
                    <a:gd name="connsiteY21" fmla="*/ 205286 h 1069745"/>
                    <a:gd name="connsiteX22" fmla="*/ 942506 w 1035378"/>
                    <a:gd name="connsiteY22" fmla="*/ 264817 h 1069745"/>
                    <a:gd name="connsiteX23" fmla="*/ 978225 w 1035378"/>
                    <a:gd name="connsiteY23" fmla="*/ 331492 h 1069745"/>
                    <a:gd name="connsiteX24" fmla="*/ 1004419 w 1035378"/>
                    <a:gd name="connsiteY24" fmla="*/ 452936 h 1069745"/>
                    <a:gd name="connsiteX25" fmla="*/ 994894 w 1035378"/>
                    <a:gd name="connsiteY25" fmla="*/ 657723 h 1069745"/>
                    <a:gd name="connsiteX26" fmla="*/ 985369 w 1035378"/>
                    <a:gd name="connsiteY26" fmla="*/ 695823 h 1069745"/>
                    <a:gd name="connsiteX27" fmla="*/ 1002037 w 1035378"/>
                    <a:gd name="connsiteY27" fmla="*/ 741067 h 1069745"/>
                    <a:gd name="connsiteX28" fmla="*/ 1035375 w 1035378"/>
                    <a:gd name="connsiteY28" fmla="*/ 786311 h 1069745"/>
                    <a:gd name="connsiteX29" fmla="*/ 999656 w 1035378"/>
                    <a:gd name="connsiteY29" fmla="*/ 829173 h 1069745"/>
                    <a:gd name="connsiteX30" fmla="*/ 932981 w 1035378"/>
                    <a:gd name="connsiteY30" fmla="*/ 838698 h 1069745"/>
                    <a:gd name="connsiteX31" fmla="*/ 880594 w 1035378"/>
                    <a:gd name="connsiteY31" fmla="*/ 845842 h 1069745"/>
                    <a:gd name="connsiteX32" fmla="*/ 847256 w 1035378"/>
                    <a:gd name="connsiteY32" fmla="*/ 879180 h 1069745"/>
                    <a:gd name="connsiteX33" fmla="*/ 759150 w 1035378"/>
                    <a:gd name="connsiteY33" fmla="*/ 929186 h 1069745"/>
                    <a:gd name="connsiteX34" fmla="*/ 694856 w 1035378"/>
                    <a:gd name="connsiteY34" fmla="*/ 998242 h 1069745"/>
                    <a:gd name="connsiteX35" fmla="*/ 654375 w 1035378"/>
                    <a:gd name="connsiteY35" fmla="*/ 1012530 h 1069745"/>
                    <a:gd name="connsiteX36" fmla="*/ 599606 w 1035378"/>
                    <a:gd name="connsiteY36" fmla="*/ 981573 h 1069745"/>
                    <a:gd name="connsiteX37" fmla="*/ 568650 w 1035378"/>
                    <a:gd name="connsiteY37" fmla="*/ 988717 h 1069745"/>
                    <a:gd name="connsiteX38" fmla="*/ 490069 w 1035378"/>
                    <a:gd name="connsiteY38" fmla="*/ 1050630 h 1069745"/>
                    <a:gd name="connsiteX39" fmla="*/ 456731 w 1035378"/>
                    <a:gd name="connsiteY39" fmla="*/ 1067298 h 1069745"/>
                    <a:gd name="connsiteX40" fmla="*/ 409106 w 1035378"/>
                    <a:gd name="connsiteY40" fmla="*/ 1005386 h 1069745"/>
                    <a:gd name="connsiteX41" fmla="*/ 328144 w 1035378"/>
                    <a:gd name="connsiteY41" fmla="*/ 936330 h 1069745"/>
                    <a:gd name="connsiteX42" fmla="*/ 263850 w 1035378"/>
                    <a:gd name="connsiteY42" fmla="*/ 957761 h 1069745"/>
                    <a:gd name="connsiteX43" fmla="*/ 232894 w 1035378"/>
                    <a:gd name="connsiteY43" fmla="*/ 926805 h 1069745"/>
                    <a:gd name="connsiteX44" fmla="*/ 220987 w 1035378"/>
                    <a:gd name="connsiteY44" fmla="*/ 891086 h 1069745"/>
                    <a:gd name="connsiteX45" fmla="*/ 180506 w 1035378"/>
                    <a:gd name="connsiteY45" fmla="*/ 872036 h 1069745"/>
                    <a:gd name="connsiteX46" fmla="*/ 118594 w 1035378"/>
                    <a:gd name="connsiteY46" fmla="*/ 795836 h 1069745"/>
                    <a:gd name="connsiteX47" fmla="*/ 80494 w 1035378"/>
                    <a:gd name="connsiteY47" fmla="*/ 700586 h 1069745"/>
                    <a:gd name="connsiteX48" fmla="*/ 73350 w 1035378"/>
                    <a:gd name="connsiteY48" fmla="*/ 648198 h 1069745"/>
                    <a:gd name="connsiteX49" fmla="*/ 49537 w 1035378"/>
                    <a:gd name="connsiteY49" fmla="*/ 583905 h 1069745"/>
                    <a:gd name="connsiteX50" fmla="*/ 1912 w 1035378"/>
                    <a:gd name="connsiteY50" fmla="*/ 464842 h 1069745"/>
                    <a:gd name="connsiteX51" fmla="*/ 11437 w 1035378"/>
                    <a:gd name="connsiteY51" fmla="*/ 352923 h 1069745"/>
                    <a:gd name="connsiteX52" fmla="*/ 30487 w 1035378"/>
                    <a:gd name="connsiteY52" fmla="*/ 314823 h 1069745"/>
                    <a:gd name="connsiteX53" fmla="*/ 16200 w 1035378"/>
                    <a:gd name="connsiteY53" fmla="*/ 260055 h 1069745"/>
                    <a:gd name="connsiteX54" fmla="*/ 35250 w 1035378"/>
                    <a:gd name="connsiteY54" fmla="*/ 243386 h 1069745"/>
                    <a:gd name="connsiteX55" fmla="*/ 106687 w 1035378"/>
                    <a:gd name="connsiteY55" fmla="*/ 252911 h 1069745"/>
                    <a:gd name="connsiteX56" fmla="*/ 118594 w 1035378"/>
                    <a:gd name="connsiteY56" fmla="*/ 260055 h 1069745"/>
                    <a:gd name="connsiteX0" fmla="*/ 111450 w 1035378"/>
                    <a:gd name="connsiteY0" fmla="*/ 314823 h 1069745"/>
                    <a:gd name="connsiteX1" fmla="*/ 118594 w 1035378"/>
                    <a:gd name="connsiteY1" fmla="*/ 260055 h 1069745"/>
                    <a:gd name="connsiteX2" fmla="*/ 99544 w 1035378"/>
                    <a:gd name="connsiteY2" fmla="*/ 195761 h 1069745"/>
                    <a:gd name="connsiteX3" fmla="*/ 85256 w 1035378"/>
                    <a:gd name="connsiteY3" fmla="*/ 148136 h 1069745"/>
                    <a:gd name="connsiteX4" fmla="*/ 120975 w 1035378"/>
                    <a:gd name="connsiteY4" fmla="*/ 143373 h 1069745"/>
                    <a:gd name="connsiteX5" fmla="*/ 185248 w 1035378"/>
                    <a:gd name="connsiteY5" fmla="*/ 204178 h 1069745"/>
                    <a:gd name="connsiteX6" fmla="*/ 223369 w 1035378"/>
                    <a:gd name="connsiteY6" fmla="*/ 200523 h 1069745"/>
                    <a:gd name="connsiteX7" fmla="*/ 240037 w 1035378"/>
                    <a:gd name="connsiteY7" fmla="*/ 202905 h 1069745"/>
                    <a:gd name="connsiteX8" fmla="*/ 313856 w 1035378"/>
                    <a:gd name="connsiteY8" fmla="*/ 162423 h 1069745"/>
                    <a:gd name="connsiteX9" fmla="*/ 444825 w 1035378"/>
                    <a:gd name="connsiteY9" fmla="*/ 114798 h 1069745"/>
                    <a:gd name="connsiteX10" fmla="*/ 535312 w 1035378"/>
                    <a:gd name="connsiteY10" fmla="*/ 114798 h 1069745"/>
                    <a:gd name="connsiteX11" fmla="*/ 597225 w 1035378"/>
                    <a:gd name="connsiteY11" fmla="*/ 48123 h 1069745"/>
                    <a:gd name="connsiteX12" fmla="*/ 677103 w 1035378"/>
                    <a:gd name="connsiteY12" fmla="*/ 17044 h 1069745"/>
                    <a:gd name="connsiteX13" fmla="*/ 705242 w 1035378"/>
                    <a:gd name="connsiteY13" fmla="*/ 28400 h 1069745"/>
                    <a:gd name="connsiteX14" fmla="*/ 736008 w 1035378"/>
                    <a:gd name="connsiteY14" fmla="*/ 31387 h 1069745"/>
                    <a:gd name="connsiteX15" fmla="*/ 759150 w 1035378"/>
                    <a:gd name="connsiteY15" fmla="*/ 498 h 1069745"/>
                    <a:gd name="connsiteX16" fmla="*/ 794869 w 1035378"/>
                    <a:gd name="connsiteY16" fmla="*/ 60030 h 1069745"/>
                    <a:gd name="connsiteX17" fmla="*/ 832969 w 1035378"/>
                    <a:gd name="connsiteY17" fmla="*/ 88605 h 1069745"/>
                    <a:gd name="connsiteX18" fmla="*/ 916312 w 1035378"/>
                    <a:gd name="connsiteY18" fmla="*/ 88605 h 1069745"/>
                    <a:gd name="connsiteX19" fmla="*/ 961556 w 1035378"/>
                    <a:gd name="connsiteY19" fmla="*/ 105273 h 1069745"/>
                    <a:gd name="connsiteX20" fmla="*/ 963937 w 1035378"/>
                    <a:gd name="connsiteY20" fmla="*/ 145755 h 1069745"/>
                    <a:gd name="connsiteX21" fmla="*/ 942506 w 1035378"/>
                    <a:gd name="connsiteY21" fmla="*/ 205286 h 1069745"/>
                    <a:gd name="connsiteX22" fmla="*/ 942506 w 1035378"/>
                    <a:gd name="connsiteY22" fmla="*/ 264817 h 1069745"/>
                    <a:gd name="connsiteX23" fmla="*/ 978225 w 1035378"/>
                    <a:gd name="connsiteY23" fmla="*/ 331492 h 1069745"/>
                    <a:gd name="connsiteX24" fmla="*/ 1004419 w 1035378"/>
                    <a:gd name="connsiteY24" fmla="*/ 452936 h 1069745"/>
                    <a:gd name="connsiteX25" fmla="*/ 994894 w 1035378"/>
                    <a:gd name="connsiteY25" fmla="*/ 657723 h 1069745"/>
                    <a:gd name="connsiteX26" fmla="*/ 985369 w 1035378"/>
                    <a:gd name="connsiteY26" fmla="*/ 695823 h 1069745"/>
                    <a:gd name="connsiteX27" fmla="*/ 1002037 w 1035378"/>
                    <a:gd name="connsiteY27" fmla="*/ 741067 h 1069745"/>
                    <a:gd name="connsiteX28" fmla="*/ 1035375 w 1035378"/>
                    <a:gd name="connsiteY28" fmla="*/ 786311 h 1069745"/>
                    <a:gd name="connsiteX29" fmla="*/ 999656 w 1035378"/>
                    <a:gd name="connsiteY29" fmla="*/ 829173 h 1069745"/>
                    <a:gd name="connsiteX30" fmla="*/ 932981 w 1035378"/>
                    <a:gd name="connsiteY30" fmla="*/ 838698 h 1069745"/>
                    <a:gd name="connsiteX31" fmla="*/ 880594 w 1035378"/>
                    <a:gd name="connsiteY31" fmla="*/ 845842 h 1069745"/>
                    <a:gd name="connsiteX32" fmla="*/ 847256 w 1035378"/>
                    <a:gd name="connsiteY32" fmla="*/ 879180 h 1069745"/>
                    <a:gd name="connsiteX33" fmla="*/ 759150 w 1035378"/>
                    <a:gd name="connsiteY33" fmla="*/ 929186 h 1069745"/>
                    <a:gd name="connsiteX34" fmla="*/ 694856 w 1035378"/>
                    <a:gd name="connsiteY34" fmla="*/ 998242 h 1069745"/>
                    <a:gd name="connsiteX35" fmla="*/ 654375 w 1035378"/>
                    <a:gd name="connsiteY35" fmla="*/ 1012530 h 1069745"/>
                    <a:gd name="connsiteX36" fmla="*/ 599606 w 1035378"/>
                    <a:gd name="connsiteY36" fmla="*/ 981573 h 1069745"/>
                    <a:gd name="connsiteX37" fmla="*/ 568650 w 1035378"/>
                    <a:gd name="connsiteY37" fmla="*/ 988717 h 1069745"/>
                    <a:gd name="connsiteX38" fmla="*/ 490069 w 1035378"/>
                    <a:gd name="connsiteY38" fmla="*/ 1050630 h 1069745"/>
                    <a:gd name="connsiteX39" fmla="*/ 456731 w 1035378"/>
                    <a:gd name="connsiteY39" fmla="*/ 1067298 h 1069745"/>
                    <a:gd name="connsiteX40" fmla="*/ 409106 w 1035378"/>
                    <a:gd name="connsiteY40" fmla="*/ 1005386 h 1069745"/>
                    <a:gd name="connsiteX41" fmla="*/ 328144 w 1035378"/>
                    <a:gd name="connsiteY41" fmla="*/ 936330 h 1069745"/>
                    <a:gd name="connsiteX42" fmla="*/ 263850 w 1035378"/>
                    <a:gd name="connsiteY42" fmla="*/ 957761 h 1069745"/>
                    <a:gd name="connsiteX43" fmla="*/ 232894 w 1035378"/>
                    <a:gd name="connsiteY43" fmla="*/ 926805 h 1069745"/>
                    <a:gd name="connsiteX44" fmla="*/ 220987 w 1035378"/>
                    <a:gd name="connsiteY44" fmla="*/ 891086 h 1069745"/>
                    <a:gd name="connsiteX45" fmla="*/ 180506 w 1035378"/>
                    <a:gd name="connsiteY45" fmla="*/ 872036 h 1069745"/>
                    <a:gd name="connsiteX46" fmla="*/ 118594 w 1035378"/>
                    <a:gd name="connsiteY46" fmla="*/ 795836 h 1069745"/>
                    <a:gd name="connsiteX47" fmla="*/ 80494 w 1035378"/>
                    <a:gd name="connsiteY47" fmla="*/ 700586 h 1069745"/>
                    <a:gd name="connsiteX48" fmla="*/ 73350 w 1035378"/>
                    <a:gd name="connsiteY48" fmla="*/ 648198 h 1069745"/>
                    <a:gd name="connsiteX49" fmla="*/ 49537 w 1035378"/>
                    <a:gd name="connsiteY49" fmla="*/ 583905 h 1069745"/>
                    <a:gd name="connsiteX50" fmla="*/ 1912 w 1035378"/>
                    <a:gd name="connsiteY50" fmla="*/ 464842 h 1069745"/>
                    <a:gd name="connsiteX51" fmla="*/ 11437 w 1035378"/>
                    <a:gd name="connsiteY51" fmla="*/ 352923 h 1069745"/>
                    <a:gd name="connsiteX52" fmla="*/ 30487 w 1035378"/>
                    <a:gd name="connsiteY52" fmla="*/ 314823 h 1069745"/>
                    <a:gd name="connsiteX53" fmla="*/ 16200 w 1035378"/>
                    <a:gd name="connsiteY53" fmla="*/ 260055 h 1069745"/>
                    <a:gd name="connsiteX54" fmla="*/ 35250 w 1035378"/>
                    <a:gd name="connsiteY54" fmla="*/ 243386 h 1069745"/>
                    <a:gd name="connsiteX55" fmla="*/ 106687 w 1035378"/>
                    <a:gd name="connsiteY55" fmla="*/ 252911 h 1069745"/>
                    <a:gd name="connsiteX56" fmla="*/ 118594 w 1035378"/>
                    <a:gd name="connsiteY56" fmla="*/ 260055 h 1069745"/>
                    <a:gd name="connsiteX0" fmla="*/ 111450 w 1035378"/>
                    <a:gd name="connsiteY0" fmla="*/ 314823 h 1069745"/>
                    <a:gd name="connsiteX1" fmla="*/ 118594 w 1035378"/>
                    <a:gd name="connsiteY1" fmla="*/ 260055 h 1069745"/>
                    <a:gd name="connsiteX2" fmla="*/ 99544 w 1035378"/>
                    <a:gd name="connsiteY2" fmla="*/ 195761 h 1069745"/>
                    <a:gd name="connsiteX3" fmla="*/ 85256 w 1035378"/>
                    <a:gd name="connsiteY3" fmla="*/ 148136 h 1069745"/>
                    <a:gd name="connsiteX4" fmla="*/ 175040 w 1035378"/>
                    <a:gd name="connsiteY4" fmla="*/ 203951 h 1069745"/>
                    <a:gd name="connsiteX5" fmla="*/ 185248 w 1035378"/>
                    <a:gd name="connsiteY5" fmla="*/ 204178 h 1069745"/>
                    <a:gd name="connsiteX6" fmla="*/ 223369 w 1035378"/>
                    <a:gd name="connsiteY6" fmla="*/ 200523 h 1069745"/>
                    <a:gd name="connsiteX7" fmla="*/ 240037 w 1035378"/>
                    <a:gd name="connsiteY7" fmla="*/ 202905 h 1069745"/>
                    <a:gd name="connsiteX8" fmla="*/ 313856 w 1035378"/>
                    <a:gd name="connsiteY8" fmla="*/ 162423 h 1069745"/>
                    <a:gd name="connsiteX9" fmla="*/ 444825 w 1035378"/>
                    <a:gd name="connsiteY9" fmla="*/ 114798 h 1069745"/>
                    <a:gd name="connsiteX10" fmla="*/ 535312 w 1035378"/>
                    <a:gd name="connsiteY10" fmla="*/ 114798 h 1069745"/>
                    <a:gd name="connsiteX11" fmla="*/ 597225 w 1035378"/>
                    <a:gd name="connsiteY11" fmla="*/ 48123 h 1069745"/>
                    <a:gd name="connsiteX12" fmla="*/ 677103 w 1035378"/>
                    <a:gd name="connsiteY12" fmla="*/ 17044 h 1069745"/>
                    <a:gd name="connsiteX13" fmla="*/ 705242 w 1035378"/>
                    <a:gd name="connsiteY13" fmla="*/ 28400 h 1069745"/>
                    <a:gd name="connsiteX14" fmla="*/ 736008 w 1035378"/>
                    <a:gd name="connsiteY14" fmla="*/ 31387 h 1069745"/>
                    <a:gd name="connsiteX15" fmla="*/ 759150 w 1035378"/>
                    <a:gd name="connsiteY15" fmla="*/ 498 h 1069745"/>
                    <a:gd name="connsiteX16" fmla="*/ 794869 w 1035378"/>
                    <a:gd name="connsiteY16" fmla="*/ 60030 h 1069745"/>
                    <a:gd name="connsiteX17" fmla="*/ 832969 w 1035378"/>
                    <a:gd name="connsiteY17" fmla="*/ 88605 h 1069745"/>
                    <a:gd name="connsiteX18" fmla="*/ 916312 w 1035378"/>
                    <a:gd name="connsiteY18" fmla="*/ 88605 h 1069745"/>
                    <a:gd name="connsiteX19" fmla="*/ 961556 w 1035378"/>
                    <a:gd name="connsiteY19" fmla="*/ 105273 h 1069745"/>
                    <a:gd name="connsiteX20" fmla="*/ 963937 w 1035378"/>
                    <a:gd name="connsiteY20" fmla="*/ 145755 h 1069745"/>
                    <a:gd name="connsiteX21" fmla="*/ 942506 w 1035378"/>
                    <a:gd name="connsiteY21" fmla="*/ 205286 h 1069745"/>
                    <a:gd name="connsiteX22" fmla="*/ 942506 w 1035378"/>
                    <a:gd name="connsiteY22" fmla="*/ 264817 h 1069745"/>
                    <a:gd name="connsiteX23" fmla="*/ 978225 w 1035378"/>
                    <a:gd name="connsiteY23" fmla="*/ 331492 h 1069745"/>
                    <a:gd name="connsiteX24" fmla="*/ 1004419 w 1035378"/>
                    <a:gd name="connsiteY24" fmla="*/ 452936 h 1069745"/>
                    <a:gd name="connsiteX25" fmla="*/ 994894 w 1035378"/>
                    <a:gd name="connsiteY25" fmla="*/ 657723 h 1069745"/>
                    <a:gd name="connsiteX26" fmla="*/ 985369 w 1035378"/>
                    <a:gd name="connsiteY26" fmla="*/ 695823 h 1069745"/>
                    <a:gd name="connsiteX27" fmla="*/ 1002037 w 1035378"/>
                    <a:gd name="connsiteY27" fmla="*/ 741067 h 1069745"/>
                    <a:gd name="connsiteX28" fmla="*/ 1035375 w 1035378"/>
                    <a:gd name="connsiteY28" fmla="*/ 786311 h 1069745"/>
                    <a:gd name="connsiteX29" fmla="*/ 999656 w 1035378"/>
                    <a:gd name="connsiteY29" fmla="*/ 829173 h 1069745"/>
                    <a:gd name="connsiteX30" fmla="*/ 932981 w 1035378"/>
                    <a:gd name="connsiteY30" fmla="*/ 838698 h 1069745"/>
                    <a:gd name="connsiteX31" fmla="*/ 880594 w 1035378"/>
                    <a:gd name="connsiteY31" fmla="*/ 845842 h 1069745"/>
                    <a:gd name="connsiteX32" fmla="*/ 847256 w 1035378"/>
                    <a:gd name="connsiteY32" fmla="*/ 879180 h 1069745"/>
                    <a:gd name="connsiteX33" fmla="*/ 759150 w 1035378"/>
                    <a:gd name="connsiteY33" fmla="*/ 929186 h 1069745"/>
                    <a:gd name="connsiteX34" fmla="*/ 694856 w 1035378"/>
                    <a:gd name="connsiteY34" fmla="*/ 998242 h 1069745"/>
                    <a:gd name="connsiteX35" fmla="*/ 654375 w 1035378"/>
                    <a:gd name="connsiteY35" fmla="*/ 1012530 h 1069745"/>
                    <a:gd name="connsiteX36" fmla="*/ 599606 w 1035378"/>
                    <a:gd name="connsiteY36" fmla="*/ 981573 h 1069745"/>
                    <a:gd name="connsiteX37" fmla="*/ 568650 w 1035378"/>
                    <a:gd name="connsiteY37" fmla="*/ 988717 h 1069745"/>
                    <a:gd name="connsiteX38" fmla="*/ 490069 w 1035378"/>
                    <a:gd name="connsiteY38" fmla="*/ 1050630 h 1069745"/>
                    <a:gd name="connsiteX39" fmla="*/ 456731 w 1035378"/>
                    <a:gd name="connsiteY39" fmla="*/ 1067298 h 1069745"/>
                    <a:gd name="connsiteX40" fmla="*/ 409106 w 1035378"/>
                    <a:gd name="connsiteY40" fmla="*/ 1005386 h 1069745"/>
                    <a:gd name="connsiteX41" fmla="*/ 328144 w 1035378"/>
                    <a:gd name="connsiteY41" fmla="*/ 936330 h 1069745"/>
                    <a:gd name="connsiteX42" fmla="*/ 263850 w 1035378"/>
                    <a:gd name="connsiteY42" fmla="*/ 957761 h 1069745"/>
                    <a:gd name="connsiteX43" fmla="*/ 232894 w 1035378"/>
                    <a:gd name="connsiteY43" fmla="*/ 926805 h 1069745"/>
                    <a:gd name="connsiteX44" fmla="*/ 220987 w 1035378"/>
                    <a:gd name="connsiteY44" fmla="*/ 891086 h 1069745"/>
                    <a:gd name="connsiteX45" fmla="*/ 180506 w 1035378"/>
                    <a:gd name="connsiteY45" fmla="*/ 872036 h 1069745"/>
                    <a:gd name="connsiteX46" fmla="*/ 118594 w 1035378"/>
                    <a:gd name="connsiteY46" fmla="*/ 795836 h 1069745"/>
                    <a:gd name="connsiteX47" fmla="*/ 80494 w 1035378"/>
                    <a:gd name="connsiteY47" fmla="*/ 700586 h 1069745"/>
                    <a:gd name="connsiteX48" fmla="*/ 73350 w 1035378"/>
                    <a:gd name="connsiteY48" fmla="*/ 648198 h 1069745"/>
                    <a:gd name="connsiteX49" fmla="*/ 49537 w 1035378"/>
                    <a:gd name="connsiteY49" fmla="*/ 583905 h 1069745"/>
                    <a:gd name="connsiteX50" fmla="*/ 1912 w 1035378"/>
                    <a:gd name="connsiteY50" fmla="*/ 464842 h 1069745"/>
                    <a:gd name="connsiteX51" fmla="*/ 11437 w 1035378"/>
                    <a:gd name="connsiteY51" fmla="*/ 352923 h 1069745"/>
                    <a:gd name="connsiteX52" fmla="*/ 30487 w 1035378"/>
                    <a:gd name="connsiteY52" fmla="*/ 314823 h 1069745"/>
                    <a:gd name="connsiteX53" fmla="*/ 16200 w 1035378"/>
                    <a:gd name="connsiteY53" fmla="*/ 260055 h 1069745"/>
                    <a:gd name="connsiteX54" fmla="*/ 35250 w 1035378"/>
                    <a:gd name="connsiteY54" fmla="*/ 243386 h 1069745"/>
                    <a:gd name="connsiteX55" fmla="*/ 106687 w 1035378"/>
                    <a:gd name="connsiteY55" fmla="*/ 252911 h 1069745"/>
                    <a:gd name="connsiteX56" fmla="*/ 118594 w 1035378"/>
                    <a:gd name="connsiteY56" fmla="*/ 260055 h 1069745"/>
                    <a:gd name="connsiteX0" fmla="*/ 111450 w 1035378"/>
                    <a:gd name="connsiteY0" fmla="*/ 314823 h 1069745"/>
                    <a:gd name="connsiteX1" fmla="*/ 118594 w 1035378"/>
                    <a:gd name="connsiteY1" fmla="*/ 260055 h 1069745"/>
                    <a:gd name="connsiteX2" fmla="*/ 99544 w 1035378"/>
                    <a:gd name="connsiteY2" fmla="*/ 195761 h 1069745"/>
                    <a:gd name="connsiteX3" fmla="*/ 147344 w 1035378"/>
                    <a:gd name="connsiteY3" fmla="*/ 184070 h 1069745"/>
                    <a:gd name="connsiteX4" fmla="*/ 175040 w 1035378"/>
                    <a:gd name="connsiteY4" fmla="*/ 203951 h 1069745"/>
                    <a:gd name="connsiteX5" fmla="*/ 185248 w 1035378"/>
                    <a:gd name="connsiteY5" fmla="*/ 204178 h 1069745"/>
                    <a:gd name="connsiteX6" fmla="*/ 223369 w 1035378"/>
                    <a:gd name="connsiteY6" fmla="*/ 200523 h 1069745"/>
                    <a:gd name="connsiteX7" fmla="*/ 240037 w 1035378"/>
                    <a:gd name="connsiteY7" fmla="*/ 202905 h 1069745"/>
                    <a:gd name="connsiteX8" fmla="*/ 313856 w 1035378"/>
                    <a:gd name="connsiteY8" fmla="*/ 162423 h 1069745"/>
                    <a:gd name="connsiteX9" fmla="*/ 444825 w 1035378"/>
                    <a:gd name="connsiteY9" fmla="*/ 114798 h 1069745"/>
                    <a:gd name="connsiteX10" fmla="*/ 535312 w 1035378"/>
                    <a:gd name="connsiteY10" fmla="*/ 114798 h 1069745"/>
                    <a:gd name="connsiteX11" fmla="*/ 597225 w 1035378"/>
                    <a:gd name="connsiteY11" fmla="*/ 48123 h 1069745"/>
                    <a:gd name="connsiteX12" fmla="*/ 677103 w 1035378"/>
                    <a:gd name="connsiteY12" fmla="*/ 17044 h 1069745"/>
                    <a:gd name="connsiteX13" fmla="*/ 705242 w 1035378"/>
                    <a:gd name="connsiteY13" fmla="*/ 28400 h 1069745"/>
                    <a:gd name="connsiteX14" fmla="*/ 736008 w 1035378"/>
                    <a:gd name="connsiteY14" fmla="*/ 31387 h 1069745"/>
                    <a:gd name="connsiteX15" fmla="*/ 759150 w 1035378"/>
                    <a:gd name="connsiteY15" fmla="*/ 498 h 1069745"/>
                    <a:gd name="connsiteX16" fmla="*/ 794869 w 1035378"/>
                    <a:gd name="connsiteY16" fmla="*/ 60030 h 1069745"/>
                    <a:gd name="connsiteX17" fmla="*/ 832969 w 1035378"/>
                    <a:gd name="connsiteY17" fmla="*/ 88605 h 1069745"/>
                    <a:gd name="connsiteX18" fmla="*/ 916312 w 1035378"/>
                    <a:gd name="connsiteY18" fmla="*/ 88605 h 1069745"/>
                    <a:gd name="connsiteX19" fmla="*/ 961556 w 1035378"/>
                    <a:gd name="connsiteY19" fmla="*/ 105273 h 1069745"/>
                    <a:gd name="connsiteX20" fmla="*/ 963937 w 1035378"/>
                    <a:gd name="connsiteY20" fmla="*/ 145755 h 1069745"/>
                    <a:gd name="connsiteX21" fmla="*/ 942506 w 1035378"/>
                    <a:gd name="connsiteY21" fmla="*/ 205286 h 1069745"/>
                    <a:gd name="connsiteX22" fmla="*/ 942506 w 1035378"/>
                    <a:gd name="connsiteY22" fmla="*/ 264817 h 1069745"/>
                    <a:gd name="connsiteX23" fmla="*/ 978225 w 1035378"/>
                    <a:gd name="connsiteY23" fmla="*/ 331492 h 1069745"/>
                    <a:gd name="connsiteX24" fmla="*/ 1004419 w 1035378"/>
                    <a:gd name="connsiteY24" fmla="*/ 452936 h 1069745"/>
                    <a:gd name="connsiteX25" fmla="*/ 994894 w 1035378"/>
                    <a:gd name="connsiteY25" fmla="*/ 657723 h 1069745"/>
                    <a:gd name="connsiteX26" fmla="*/ 985369 w 1035378"/>
                    <a:gd name="connsiteY26" fmla="*/ 695823 h 1069745"/>
                    <a:gd name="connsiteX27" fmla="*/ 1002037 w 1035378"/>
                    <a:gd name="connsiteY27" fmla="*/ 741067 h 1069745"/>
                    <a:gd name="connsiteX28" fmla="*/ 1035375 w 1035378"/>
                    <a:gd name="connsiteY28" fmla="*/ 786311 h 1069745"/>
                    <a:gd name="connsiteX29" fmla="*/ 999656 w 1035378"/>
                    <a:gd name="connsiteY29" fmla="*/ 829173 h 1069745"/>
                    <a:gd name="connsiteX30" fmla="*/ 932981 w 1035378"/>
                    <a:gd name="connsiteY30" fmla="*/ 838698 h 1069745"/>
                    <a:gd name="connsiteX31" fmla="*/ 880594 w 1035378"/>
                    <a:gd name="connsiteY31" fmla="*/ 845842 h 1069745"/>
                    <a:gd name="connsiteX32" fmla="*/ 847256 w 1035378"/>
                    <a:gd name="connsiteY32" fmla="*/ 879180 h 1069745"/>
                    <a:gd name="connsiteX33" fmla="*/ 759150 w 1035378"/>
                    <a:gd name="connsiteY33" fmla="*/ 929186 h 1069745"/>
                    <a:gd name="connsiteX34" fmla="*/ 694856 w 1035378"/>
                    <a:gd name="connsiteY34" fmla="*/ 998242 h 1069745"/>
                    <a:gd name="connsiteX35" fmla="*/ 654375 w 1035378"/>
                    <a:gd name="connsiteY35" fmla="*/ 1012530 h 1069745"/>
                    <a:gd name="connsiteX36" fmla="*/ 599606 w 1035378"/>
                    <a:gd name="connsiteY36" fmla="*/ 981573 h 1069745"/>
                    <a:gd name="connsiteX37" fmla="*/ 568650 w 1035378"/>
                    <a:gd name="connsiteY37" fmla="*/ 988717 h 1069745"/>
                    <a:gd name="connsiteX38" fmla="*/ 490069 w 1035378"/>
                    <a:gd name="connsiteY38" fmla="*/ 1050630 h 1069745"/>
                    <a:gd name="connsiteX39" fmla="*/ 456731 w 1035378"/>
                    <a:gd name="connsiteY39" fmla="*/ 1067298 h 1069745"/>
                    <a:gd name="connsiteX40" fmla="*/ 409106 w 1035378"/>
                    <a:gd name="connsiteY40" fmla="*/ 1005386 h 1069745"/>
                    <a:gd name="connsiteX41" fmla="*/ 328144 w 1035378"/>
                    <a:gd name="connsiteY41" fmla="*/ 936330 h 1069745"/>
                    <a:gd name="connsiteX42" fmla="*/ 263850 w 1035378"/>
                    <a:gd name="connsiteY42" fmla="*/ 957761 h 1069745"/>
                    <a:gd name="connsiteX43" fmla="*/ 232894 w 1035378"/>
                    <a:gd name="connsiteY43" fmla="*/ 926805 h 1069745"/>
                    <a:gd name="connsiteX44" fmla="*/ 220987 w 1035378"/>
                    <a:gd name="connsiteY44" fmla="*/ 891086 h 1069745"/>
                    <a:gd name="connsiteX45" fmla="*/ 180506 w 1035378"/>
                    <a:gd name="connsiteY45" fmla="*/ 872036 h 1069745"/>
                    <a:gd name="connsiteX46" fmla="*/ 118594 w 1035378"/>
                    <a:gd name="connsiteY46" fmla="*/ 795836 h 1069745"/>
                    <a:gd name="connsiteX47" fmla="*/ 80494 w 1035378"/>
                    <a:gd name="connsiteY47" fmla="*/ 700586 h 1069745"/>
                    <a:gd name="connsiteX48" fmla="*/ 73350 w 1035378"/>
                    <a:gd name="connsiteY48" fmla="*/ 648198 h 1069745"/>
                    <a:gd name="connsiteX49" fmla="*/ 49537 w 1035378"/>
                    <a:gd name="connsiteY49" fmla="*/ 583905 h 1069745"/>
                    <a:gd name="connsiteX50" fmla="*/ 1912 w 1035378"/>
                    <a:gd name="connsiteY50" fmla="*/ 464842 h 1069745"/>
                    <a:gd name="connsiteX51" fmla="*/ 11437 w 1035378"/>
                    <a:gd name="connsiteY51" fmla="*/ 352923 h 1069745"/>
                    <a:gd name="connsiteX52" fmla="*/ 30487 w 1035378"/>
                    <a:gd name="connsiteY52" fmla="*/ 314823 h 1069745"/>
                    <a:gd name="connsiteX53" fmla="*/ 16200 w 1035378"/>
                    <a:gd name="connsiteY53" fmla="*/ 260055 h 1069745"/>
                    <a:gd name="connsiteX54" fmla="*/ 35250 w 1035378"/>
                    <a:gd name="connsiteY54" fmla="*/ 243386 h 1069745"/>
                    <a:gd name="connsiteX55" fmla="*/ 106687 w 1035378"/>
                    <a:gd name="connsiteY55" fmla="*/ 252911 h 1069745"/>
                    <a:gd name="connsiteX56" fmla="*/ 118594 w 1035378"/>
                    <a:gd name="connsiteY56" fmla="*/ 260055 h 1069745"/>
                    <a:gd name="connsiteX0" fmla="*/ 111450 w 1035378"/>
                    <a:gd name="connsiteY0" fmla="*/ 314823 h 1070877"/>
                    <a:gd name="connsiteX1" fmla="*/ 118594 w 1035378"/>
                    <a:gd name="connsiteY1" fmla="*/ 260055 h 1070877"/>
                    <a:gd name="connsiteX2" fmla="*/ 99544 w 1035378"/>
                    <a:gd name="connsiteY2" fmla="*/ 195761 h 1070877"/>
                    <a:gd name="connsiteX3" fmla="*/ 147344 w 1035378"/>
                    <a:gd name="connsiteY3" fmla="*/ 184070 h 1070877"/>
                    <a:gd name="connsiteX4" fmla="*/ 175040 w 1035378"/>
                    <a:gd name="connsiteY4" fmla="*/ 203951 h 1070877"/>
                    <a:gd name="connsiteX5" fmla="*/ 185248 w 1035378"/>
                    <a:gd name="connsiteY5" fmla="*/ 204178 h 1070877"/>
                    <a:gd name="connsiteX6" fmla="*/ 223369 w 1035378"/>
                    <a:gd name="connsiteY6" fmla="*/ 200523 h 1070877"/>
                    <a:gd name="connsiteX7" fmla="*/ 240037 w 1035378"/>
                    <a:gd name="connsiteY7" fmla="*/ 202905 h 1070877"/>
                    <a:gd name="connsiteX8" fmla="*/ 313856 w 1035378"/>
                    <a:gd name="connsiteY8" fmla="*/ 162423 h 1070877"/>
                    <a:gd name="connsiteX9" fmla="*/ 444825 w 1035378"/>
                    <a:gd name="connsiteY9" fmla="*/ 114798 h 1070877"/>
                    <a:gd name="connsiteX10" fmla="*/ 535312 w 1035378"/>
                    <a:gd name="connsiteY10" fmla="*/ 114798 h 1070877"/>
                    <a:gd name="connsiteX11" fmla="*/ 597225 w 1035378"/>
                    <a:gd name="connsiteY11" fmla="*/ 48123 h 1070877"/>
                    <a:gd name="connsiteX12" fmla="*/ 677103 w 1035378"/>
                    <a:gd name="connsiteY12" fmla="*/ 17044 h 1070877"/>
                    <a:gd name="connsiteX13" fmla="*/ 705242 w 1035378"/>
                    <a:gd name="connsiteY13" fmla="*/ 28400 h 1070877"/>
                    <a:gd name="connsiteX14" fmla="*/ 736008 w 1035378"/>
                    <a:gd name="connsiteY14" fmla="*/ 31387 h 1070877"/>
                    <a:gd name="connsiteX15" fmla="*/ 759150 w 1035378"/>
                    <a:gd name="connsiteY15" fmla="*/ 498 h 1070877"/>
                    <a:gd name="connsiteX16" fmla="*/ 794869 w 1035378"/>
                    <a:gd name="connsiteY16" fmla="*/ 60030 h 1070877"/>
                    <a:gd name="connsiteX17" fmla="*/ 832969 w 1035378"/>
                    <a:gd name="connsiteY17" fmla="*/ 88605 h 1070877"/>
                    <a:gd name="connsiteX18" fmla="*/ 916312 w 1035378"/>
                    <a:gd name="connsiteY18" fmla="*/ 88605 h 1070877"/>
                    <a:gd name="connsiteX19" fmla="*/ 961556 w 1035378"/>
                    <a:gd name="connsiteY19" fmla="*/ 105273 h 1070877"/>
                    <a:gd name="connsiteX20" fmla="*/ 963937 w 1035378"/>
                    <a:gd name="connsiteY20" fmla="*/ 145755 h 1070877"/>
                    <a:gd name="connsiteX21" fmla="*/ 942506 w 1035378"/>
                    <a:gd name="connsiteY21" fmla="*/ 205286 h 1070877"/>
                    <a:gd name="connsiteX22" fmla="*/ 942506 w 1035378"/>
                    <a:gd name="connsiteY22" fmla="*/ 264817 h 1070877"/>
                    <a:gd name="connsiteX23" fmla="*/ 978225 w 1035378"/>
                    <a:gd name="connsiteY23" fmla="*/ 331492 h 1070877"/>
                    <a:gd name="connsiteX24" fmla="*/ 1004419 w 1035378"/>
                    <a:gd name="connsiteY24" fmla="*/ 452936 h 1070877"/>
                    <a:gd name="connsiteX25" fmla="*/ 994894 w 1035378"/>
                    <a:gd name="connsiteY25" fmla="*/ 657723 h 1070877"/>
                    <a:gd name="connsiteX26" fmla="*/ 985369 w 1035378"/>
                    <a:gd name="connsiteY26" fmla="*/ 695823 h 1070877"/>
                    <a:gd name="connsiteX27" fmla="*/ 1002037 w 1035378"/>
                    <a:gd name="connsiteY27" fmla="*/ 741067 h 1070877"/>
                    <a:gd name="connsiteX28" fmla="*/ 1035375 w 1035378"/>
                    <a:gd name="connsiteY28" fmla="*/ 786311 h 1070877"/>
                    <a:gd name="connsiteX29" fmla="*/ 999656 w 1035378"/>
                    <a:gd name="connsiteY29" fmla="*/ 829173 h 1070877"/>
                    <a:gd name="connsiteX30" fmla="*/ 932981 w 1035378"/>
                    <a:gd name="connsiteY30" fmla="*/ 838698 h 1070877"/>
                    <a:gd name="connsiteX31" fmla="*/ 880594 w 1035378"/>
                    <a:gd name="connsiteY31" fmla="*/ 845842 h 1070877"/>
                    <a:gd name="connsiteX32" fmla="*/ 847256 w 1035378"/>
                    <a:gd name="connsiteY32" fmla="*/ 879180 h 1070877"/>
                    <a:gd name="connsiteX33" fmla="*/ 759150 w 1035378"/>
                    <a:gd name="connsiteY33" fmla="*/ 929186 h 1070877"/>
                    <a:gd name="connsiteX34" fmla="*/ 694856 w 1035378"/>
                    <a:gd name="connsiteY34" fmla="*/ 998242 h 1070877"/>
                    <a:gd name="connsiteX35" fmla="*/ 654375 w 1035378"/>
                    <a:gd name="connsiteY35" fmla="*/ 1012530 h 1070877"/>
                    <a:gd name="connsiteX36" fmla="*/ 599606 w 1035378"/>
                    <a:gd name="connsiteY36" fmla="*/ 981573 h 1070877"/>
                    <a:gd name="connsiteX37" fmla="*/ 568650 w 1035378"/>
                    <a:gd name="connsiteY37" fmla="*/ 988717 h 1070877"/>
                    <a:gd name="connsiteX38" fmla="*/ 490069 w 1035378"/>
                    <a:gd name="connsiteY38" fmla="*/ 1050630 h 1070877"/>
                    <a:gd name="connsiteX39" fmla="*/ 456731 w 1035378"/>
                    <a:gd name="connsiteY39" fmla="*/ 1067298 h 1070877"/>
                    <a:gd name="connsiteX40" fmla="*/ 403405 w 1035378"/>
                    <a:gd name="connsiteY40" fmla="*/ 988906 h 1070877"/>
                    <a:gd name="connsiteX41" fmla="*/ 328144 w 1035378"/>
                    <a:gd name="connsiteY41" fmla="*/ 936330 h 1070877"/>
                    <a:gd name="connsiteX42" fmla="*/ 263850 w 1035378"/>
                    <a:gd name="connsiteY42" fmla="*/ 957761 h 1070877"/>
                    <a:gd name="connsiteX43" fmla="*/ 232894 w 1035378"/>
                    <a:gd name="connsiteY43" fmla="*/ 926805 h 1070877"/>
                    <a:gd name="connsiteX44" fmla="*/ 220987 w 1035378"/>
                    <a:gd name="connsiteY44" fmla="*/ 891086 h 1070877"/>
                    <a:gd name="connsiteX45" fmla="*/ 180506 w 1035378"/>
                    <a:gd name="connsiteY45" fmla="*/ 872036 h 1070877"/>
                    <a:gd name="connsiteX46" fmla="*/ 118594 w 1035378"/>
                    <a:gd name="connsiteY46" fmla="*/ 795836 h 1070877"/>
                    <a:gd name="connsiteX47" fmla="*/ 80494 w 1035378"/>
                    <a:gd name="connsiteY47" fmla="*/ 700586 h 1070877"/>
                    <a:gd name="connsiteX48" fmla="*/ 73350 w 1035378"/>
                    <a:gd name="connsiteY48" fmla="*/ 648198 h 1070877"/>
                    <a:gd name="connsiteX49" fmla="*/ 49537 w 1035378"/>
                    <a:gd name="connsiteY49" fmla="*/ 583905 h 1070877"/>
                    <a:gd name="connsiteX50" fmla="*/ 1912 w 1035378"/>
                    <a:gd name="connsiteY50" fmla="*/ 464842 h 1070877"/>
                    <a:gd name="connsiteX51" fmla="*/ 11437 w 1035378"/>
                    <a:gd name="connsiteY51" fmla="*/ 352923 h 1070877"/>
                    <a:gd name="connsiteX52" fmla="*/ 30487 w 1035378"/>
                    <a:gd name="connsiteY52" fmla="*/ 314823 h 1070877"/>
                    <a:gd name="connsiteX53" fmla="*/ 16200 w 1035378"/>
                    <a:gd name="connsiteY53" fmla="*/ 260055 h 1070877"/>
                    <a:gd name="connsiteX54" fmla="*/ 35250 w 1035378"/>
                    <a:gd name="connsiteY54" fmla="*/ 243386 h 1070877"/>
                    <a:gd name="connsiteX55" fmla="*/ 106687 w 1035378"/>
                    <a:gd name="connsiteY55" fmla="*/ 252911 h 1070877"/>
                    <a:gd name="connsiteX56" fmla="*/ 118594 w 1035378"/>
                    <a:gd name="connsiteY56" fmla="*/ 260055 h 1070877"/>
                    <a:gd name="connsiteX0" fmla="*/ 111450 w 1035378"/>
                    <a:gd name="connsiteY0" fmla="*/ 314823 h 1051076"/>
                    <a:gd name="connsiteX1" fmla="*/ 118594 w 1035378"/>
                    <a:gd name="connsiteY1" fmla="*/ 260055 h 1051076"/>
                    <a:gd name="connsiteX2" fmla="*/ 99544 w 1035378"/>
                    <a:gd name="connsiteY2" fmla="*/ 195761 h 1051076"/>
                    <a:gd name="connsiteX3" fmla="*/ 147344 w 1035378"/>
                    <a:gd name="connsiteY3" fmla="*/ 184070 h 1051076"/>
                    <a:gd name="connsiteX4" fmla="*/ 175040 w 1035378"/>
                    <a:gd name="connsiteY4" fmla="*/ 203951 h 1051076"/>
                    <a:gd name="connsiteX5" fmla="*/ 185248 w 1035378"/>
                    <a:gd name="connsiteY5" fmla="*/ 204178 h 1051076"/>
                    <a:gd name="connsiteX6" fmla="*/ 223369 w 1035378"/>
                    <a:gd name="connsiteY6" fmla="*/ 200523 h 1051076"/>
                    <a:gd name="connsiteX7" fmla="*/ 240037 w 1035378"/>
                    <a:gd name="connsiteY7" fmla="*/ 202905 h 1051076"/>
                    <a:gd name="connsiteX8" fmla="*/ 313856 w 1035378"/>
                    <a:gd name="connsiteY8" fmla="*/ 162423 h 1051076"/>
                    <a:gd name="connsiteX9" fmla="*/ 444825 w 1035378"/>
                    <a:gd name="connsiteY9" fmla="*/ 114798 h 1051076"/>
                    <a:gd name="connsiteX10" fmla="*/ 535312 w 1035378"/>
                    <a:gd name="connsiteY10" fmla="*/ 114798 h 1051076"/>
                    <a:gd name="connsiteX11" fmla="*/ 597225 w 1035378"/>
                    <a:gd name="connsiteY11" fmla="*/ 48123 h 1051076"/>
                    <a:gd name="connsiteX12" fmla="*/ 677103 w 1035378"/>
                    <a:gd name="connsiteY12" fmla="*/ 17044 h 1051076"/>
                    <a:gd name="connsiteX13" fmla="*/ 705242 w 1035378"/>
                    <a:gd name="connsiteY13" fmla="*/ 28400 h 1051076"/>
                    <a:gd name="connsiteX14" fmla="*/ 736008 w 1035378"/>
                    <a:gd name="connsiteY14" fmla="*/ 31387 h 1051076"/>
                    <a:gd name="connsiteX15" fmla="*/ 759150 w 1035378"/>
                    <a:gd name="connsiteY15" fmla="*/ 498 h 1051076"/>
                    <a:gd name="connsiteX16" fmla="*/ 794869 w 1035378"/>
                    <a:gd name="connsiteY16" fmla="*/ 60030 h 1051076"/>
                    <a:gd name="connsiteX17" fmla="*/ 832969 w 1035378"/>
                    <a:gd name="connsiteY17" fmla="*/ 88605 h 1051076"/>
                    <a:gd name="connsiteX18" fmla="*/ 916312 w 1035378"/>
                    <a:gd name="connsiteY18" fmla="*/ 88605 h 1051076"/>
                    <a:gd name="connsiteX19" fmla="*/ 961556 w 1035378"/>
                    <a:gd name="connsiteY19" fmla="*/ 105273 h 1051076"/>
                    <a:gd name="connsiteX20" fmla="*/ 963937 w 1035378"/>
                    <a:gd name="connsiteY20" fmla="*/ 145755 h 1051076"/>
                    <a:gd name="connsiteX21" fmla="*/ 942506 w 1035378"/>
                    <a:gd name="connsiteY21" fmla="*/ 205286 h 1051076"/>
                    <a:gd name="connsiteX22" fmla="*/ 942506 w 1035378"/>
                    <a:gd name="connsiteY22" fmla="*/ 264817 h 1051076"/>
                    <a:gd name="connsiteX23" fmla="*/ 978225 w 1035378"/>
                    <a:gd name="connsiteY23" fmla="*/ 331492 h 1051076"/>
                    <a:gd name="connsiteX24" fmla="*/ 1004419 w 1035378"/>
                    <a:gd name="connsiteY24" fmla="*/ 452936 h 1051076"/>
                    <a:gd name="connsiteX25" fmla="*/ 994894 w 1035378"/>
                    <a:gd name="connsiteY25" fmla="*/ 657723 h 1051076"/>
                    <a:gd name="connsiteX26" fmla="*/ 985369 w 1035378"/>
                    <a:gd name="connsiteY26" fmla="*/ 695823 h 1051076"/>
                    <a:gd name="connsiteX27" fmla="*/ 1002037 w 1035378"/>
                    <a:gd name="connsiteY27" fmla="*/ 741067 h 1051076"/>
                    <a:gd name="connsiteX28" fmla="*/ 1035375 w 1035378"/>
                    <a:gd name="connsiteY28" fmla="*/ 786311 h 1051076"/>
                    <a:gd name="connsiteX29" fmla="*/ 999656 w 1035378"/>
                    <a:gd name="connsiteY29" fmla="*/ 829173 h 1051076"/>
                    <a:gd name="connsiteX30" fmla="*/ 932981 w 1035378"/>
                    <a:gd name="connsiteY30" fmla="*/ 838698 h 1051076"/>
                    <a:gd name="connsiteX31" fmla="*/ 880594 w 1035378"/>
                    <a:gd name="connsiteY31" fmla="*/ 845842 h 1051076"/>
                    <a:gd name="connsiteX32" fmla="*/ 847256 w 1035378"/>
                    <a:gd name="connsiteY32" fmla="*/ 879180 h 1051076"/>
                    <a:gd name="connsiteX33" fmla="*/ 759150 w 1035378"/>
                    <a:gd name="connsiteY33" fmla="*/ 929186 h 1051076"/>
                    <a:gd name="connsiteX34" fmla="*/ 694856 w 1035378"/>
                    <a:gd name="connsiteY34" fmla="*/ 998242 h 1051076"/>
                    <a:gd name="connsiteX35" fmla="*/ 654375 w 1035378"/>
                    <a:gd name="connsiteY35" fmla="*/ 1012530 h 1051076"/>
                    <a:gd name="connsiteX36" fmla="*/ 599606 w 1035378"/>
                    <a:gd name="connsiteY36" fmla="*/ 981573 h 1051076"/>
                    <a:gd name="connsiteX37" fmla="*/ 568650 w 1035378"/>
                    <a:gd name="connsiteY37" fmla="*/ 988717 h 1051076"/>
                    <a:gd name="connsiteX38" fmla="*/ 490069 w 1035378"/>
                    <a:gd name="connsiteY38" fmla="*/ 1050630 h 1051076"/>
                    <a:gd name="connsiteX39" fmla="*/ 455255 w 1035378"/>
                    <a:gd name="connsiteY39" fmla="*/ 1015184 h 1051076"/>
                    <a:gd name="connsiteX40" fmla="*/ 403405 w 1035378"/>
                    <a:gd name="connsiteY40" fmla="*/ 988906 h 1051076"/>
                    <a:gd name="connsiteX41" fmla="*/ 328144 w 1035378"/>
                    <a:gd name="connsiteY41" fmla="*/ 936330 h 1051076"/>
                    <a:gd name="connsiteX42" fmla="*/ 263850 w 1035378"/>
                    <a:gd name="connsiteY42" fmla="*/ 957761 h 1051076"/>
                    <a:gd name="connsiteX43" fmla="*/ 232894 w 1035378"/>
                    <a:gd name="connsiteY43" fmla="*/ 926805 h 1051076"/>
                    <a:gd name="connsiteX44" fmla="*/ 220987 w 1035378"/>
                    <a:gd name="connsiteY44" fmla="*/ 891086 h 1051076"/>
                    <a:gd name="connsiteX45" fmla="*/ 180506 w 1035378"/>
                    <a:gd name="connsiteY45" fmla="*/ 872036 h 1051076"/>
                    <a:gd name="connsiteX46" fmla="*/ 118594 w 1035378"/>
                    <a:gd name="connsiteY46" fmla="*/ 795836 h 1051076"/>
                    <a:gd name="connsiteX47" fmla="*/ 80494 w 1035378"/>
                    <a:gd name="connsiteY47" fmla="*/ 700586 h 1051076"/>
                    <a:gd name="connsiteX48" fmla="*/ 73350 w 1035378"/>
                    <a:gd name="connsiteY48" fmla="*/ 648198 h 1051076"/>
                    <a:gd name="connsiteX49" fmla="*/ 49537 w 1035378"/>
                    <a:gd name="connsiteY49" fmla="*/ 583905 h 1051076"/>
                    <a:gd name="connsiteX50" fmla="*/ 1912 w 1035378"/>
                    <a:gd name="connsiteY50" fmla="*/ 464842 h 1051076"/>
                    <a:gd name="connsiteX51" fmla="*/ 11437 w 1035378"/>
                    <a:gd name="connsiteY51" fmla="*/ 352923 h 1051076"/>
                    <a:gd name="connsiteX52" fmla="*/ 30487 w 1035378"/>
                    <a:gd name="connsiteY52" fmla="*/ 314823 h 1051076"/>
                    <a:gd name="connsiteX53" fmla="*/ 16200 w 1035378"/>
                    <a:gd name="connsiteY53" fmla="*/ 260055 h 1051076"/>
                    <a:gd name="connsiteX54" fmla="*/ 35250 w 1035378"/>
                    <a:gd name="connsiteY54" fmla="*/ 243386 h 1051076"/>
                    <a:gd name="connsiteX55" fmla="*/ 106687 w 1035378"/>
                    <a:gd name="connsiteY55" fmla="*/ 252911 h 1051076"/>
                    <a:gd name="connsiteX56" fmla="*/ 118594 w 1035378"/>
                    <a:gd name="connsiteY56" fmla="*/ 260055 h 1051076"/>
                    <a:gd name="connsiteX0" fmla="*/ 111450 w 1035378"/>
                    <a:gd name="connsiteY0" fmla="*/ 314823 h 1050678"/>
                    <a:gd name="connsiteX1" fmla="*/ 118594 w 1035378"/>
                    <a:gd name="connsiteY1" fmla="*/ 260055 h 1050678"/>
                    <a:gd name="connsiteX2" fmla="*/ 99544 w 1035378"/>
                    <a:gd name="connsiteY2" fmla="*/ 195761 h 1050678"/>
                    <a:gd name="connsiteX3" fmla="*/ 147344 w 1035378"/>
                    <a:gd name="connsiteY3" fmla="*/ 184070 h 1050678"/>
                    <a:gd name="connsiteX4" fmla="*/ 175040 w 1035378"/>
                    <a:gd name="connsiteY4" fmla="*/ 203951 h 1050678"/>
                    <a:gd name="connsiteX5" fmla="*/ 185248 w 1035378"/>
                    <a:gd name="connsiteY5" fmla="*/ 204178 h 1050678"/>
                    <a:gd name="connsiteX6" fmla="*/ 223369 w 1035378"/>
                    <a:gd name="connsiteY6" fmla="*/ 200523 h 1050678"/>
                    <a:gd name="connsiteX7" fmla="*/ 240037 w 1035378"/>
                    <a:gd name="connsiteY7" fmla="*/ 202905 h 1050678"/>
                    <a:gd name="connsiteX8" fmla="*/ 313856 w 1035378"/>
                    <a:gd name="connsiteY8" fmla="*/ 162423 h 1050678"/>
                    <a:gd name="connsiteX9" fmla="*/ 444825 w 1035378"/>
                    <a:gd name="connsiteY9" fmla="*/ 114798 h 1050678"/>
                    <a:gd name="connsiteX10" fmla="*/ 535312 w 1035378"/>
                    <a:gd name="connsiteY10" fmla="*/ 114798 h 1050678"/>
                    <a:gd name="connsiteX11" fmla="*/ 597225 w 1035378"/>
                    <a:gd name="connsiteY11" fmla="*/ 48123 h 1050678"/>
                    <a:gd name="connsiteX12" fmla="*/ 677103 w 1035378"/>
                    <a:gd name="connsiteY12" fmla="*/ 17044 h 1050678"/>
                    <a:gd name="connsiteX13" fmla="*/ 705242 w 1035378"/>
                    <a:gd name="connsiteY13" fmla="*/ 28400 h 1050678"/>
                    <a:gd name="connsiteX14" fmla="*/ 736008 w 1035378"/>
                    <a:gd name="connsiteY14" fmla="*/ 31387 h 1050678"/>
                    <a:gd name="connsiteX15" fmla="*/ 759150 w 1035378"/>
                    <a:gd name="connsiteY15" fmla="*/ 498 h 1050678"/>
                    <a:gd name="connsiteX16" fmla="*/ 794869 w 1035378"/>
                    <a:gd name="connsiteY16" fmla="*/ 60030 h 1050678"/>
                    <a:gd name="connsiteX17" fmla="*/ 832969 w 1035378"/>
                    <a:gd name="connsiteY17" fmla="*/ 88605 h 1050678"/>
                    <a:gd name="connsiteX18" fmla="*/ 916312 w 1035378"/>
                    <a:gd name="connsiteY18" fmla="*/ 88605 h 1050678"/>
                    <a:gd name="connsiteX19" fmla="*/ 961556 w 1035378"/>
                    <a:gd name="connsiteY19" fmla="*/ 105273 h 1050678"/>
                    <a:gd name="connsiteX20" fmla="*/ 963937 w 1035378"/>
                    <a:gd name="connsiteY20" fmla="*/ 145755 h 1050678"/>
                    <a:gd name="connsiteX21" fmla="*/ 942506 w 1035378"/>
                    <a:gd name="connsiteY21" fmla="*/ 205286 h 1050678"/>
                    <a:gd name="connsiteX22" fmla="*/ 942506 w 1035378"/>
                    <a:gd name="connsiteY22" fmla="*/ 264817 h 1050678"/>
                    <a:gd name="connsiteX23" fmla="*/ 978225 w 1035378"/>
                    <a:gd name="connsiteY23" fmla="*/ 331492 h 1050678"/>
                    <a:gd name="connsiteX24" fmla="*/ 1004419 w 1035378"/>
                    <a:gd name="connsiteY24" fmla="*/ 452936 h 1050678"/>
                    <a:gd name="connsiteX25" fmla="*/ 994894 w 1035378"/>
                    <a:gd name="connsiteY25" fmla="*/ 657723 h 1050678"/>
                    <a:gd name="connsiteX26" fmla="*/ 985369 w 1035378"/>
                    <a:gd name="connsiteY26" fmla="*/ 695823 h 1050678"/>
                    <a:gd name="connsiteX27" fmla="*/ 1002037 w 1035378"/>
                    <a:gd name="connsiteY27" fmla="*/ 741067 h 1050678"/>
                    <a:gd name="connsiteX28" fmla="*/ 1035375 w 1035378"/>
                    <a:gd name="connsiteY28" fmla="*/ 786311 h 1050678"/>
                    <a:gd name="connsiteX29" fmla="*/ 999656 w 1035378"/>
                    <a:gd name="connsiteY29" fmla="*/ 829173 h 1050678"/>
                    <a:gd name="connsiteX30" fmla="*/ 932981 w 1035378"/>
                    <a:gd name="connsiteY30" fmla="*/ 838698 h 1050678"/>
                    <a:gd name="connsiteX31" fmla="*/ 880594 w 1035378"/>
                    <a:gd name="connsiteY31" fmla="*/ 845842 h 1050678"/>
                    <a:gd name="connsiteX32" fmla="*/ 847256 w 1035378"/>
                    <a:gd name="connsiteY32" fmla="*/ 879180 h 1050678"/>
                    <a:gd name="connsiteX33" fmla="*/ 759150 w 1035378"/>
                    <a:gd name="connsiteY33" fmla="*/ 929186 h 1050678"/>
                    <a:gd name="connsiteX34" fmla="*/ 694856 w 1035378"/>
                    <a:gd name="connsiteY34" fmla="*/ 998242 h 1050678"/>
                    <a:gd name="connsiteX35" fmla="*/ 654375 w 1035378"/>
                    <a:gd name="connsiteY35" fmla="*/ 1012530 h 1050678"/>
                    <a:gd name="connsiteX36" fmla="*/ 599606 w 1035378"/>
                    <a:gd name="connsiteY36" fmla="*/ 981573 h 1050678"/>
                    <a:gd name="connsiteX37" fmla="*/ 568650 w 1035378"/>
                    <a:gd name="connsiteY37" fmla="*/ 988717 h 1050678"/>
                    <a:gd name="connsiteX38" fmla="*/ 490069 w 1035378"/>
                    <a:gd name="connsiteY38" fmla="*/ 1050630 h 1050678"/>
                    <a:gd name="connsiteX39" fmla="*/ 482711 w 1035378"/>
                    <a:gd name="connsiteY39" fmla="*/ 998852 h 1050678"/>
                    <a:gd name="connsiteX40" fmla="*/ 403405 w 1035378"/>
                    <a:gd name="connsiteY40" fmla="*/ 988906 h 1050678"/>
                    <a:gd name="connsiteX41" fmla="*/ 328144 w 1035378"/>
                    <a:gd name="connsiteY41" fmla="*/ 936330 h 1050678"/>
                    <a:gd name="connsiteX42" fmla="*/ 263850 w 1035378"/>
                    <a:gd name="connsiteY42" fmla="*/ 957761 h 1050678"/>
                    <a:gd name="connsiteX43" fmla="*/ 232894 w 1035378"/>
                    <a:gd name="connsiteY43" fmla="*/ 926805 h 1050678"/>
                    <a:gd name="connsiteX44" fmla="*/ 220987 w 1035378"/>
                    <a:gd name="connsiteY44" fmla="*/ 891086 h 1050678"/>
                    <a:gd name="connsiteX45" fmla="*/ 180506 w 1035378"/>
                    <a:gd name="connsiteY45" fmla="*/ 872036 h 1050678"/>
                    <a:gd name="connsiteX46" fmla="*/ 118594 w 1035378"/>
                    <a:gd name="connsiteY46" fmla="*/ 795836 h 1050678"/>
                    <a:gd name="connsiteX47" fmla="*/ 80494 w 1035378"/>
                    <a:gd name="connsiteY47" fmla="*/ 700586 h 1050678"/>
                    <a:gd name="connsiteX48" fmla="*/ 73350 w 1035378"/>
                    <a:gd name="connsiteY48" fmla="*/ 648198 h 1050678"/>
                    <a:gd name="connsiteX49" fmla="*/ 49537 w 1035378"/>
                    <a:gd name="connsiteY49" fmla="*/ 583905 h 1050678"/>
                    <a:gd name="connsiteX50" fmla="*/ 1912 w 1035378"/>
                    <a:gd name="connsiteY50" fmla="*/ 464842 h 1050678"/>
                    <a:gd name="connsiteX51" fmla="*/ 11437 w 1035378"/>
                    <a:gd name="connsiteY51" fmla="*/ 352923 h 1050678"/>
                    <a:gd name="connsiteX52" fmla="*/ 30487 w 1035378"/>
                    <a:gd name="connsiteY52" fmla="*/ 314823 h 1050678"/>
                    <a:gd name="connsiteX53" fmla="*/ 16200 w 1035378"/>
                    <a:gd name="connsiteY53" fmla="*/ 260055 h 1050678"/>
                    <a:gd name="connsiteX54" fmla="*/ 35250 w 1035378"/>
                    <a:gd name="connsiteY54" fmla="*/ 243386 h 1050678"/>
                    <a:gd name="connsiteX55" fmla="*/ 106687 w 1035378"/>
                    <a:gd name="connsiteY55" fmla="*/ 252911 h 1050678"/>
                    <a:gd name="connsiteX56" fmla="*/ 118594 w 1035378"/>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40037 w 1004937"/>
                    <a:gd name="connsiteY7" fmla="*/ 202905 h 1050678"/>
                    <a:gd name="connsiteX8" fmla="*/ 313856 w 1004937"/>
                    <a:gd name="connsiteY8" fmla="*/ 162423 h 1050678"/>
                    <a:gd name="connsiteX9" fmla="*/ 444825 w 1004937"/>
                    <a:gd name="connsiteY9" fmla="*/ 114798 h 1050678"/>
                    <a:gd name="connsiteX10" fmla="*/ 535312 w 1004937"/>
                    <a:gd name="connsiteY10" fmla="*/ 114798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99656 w 1004937"/>
                    <a:gd name="connsiteY29" fmla="*/ 829173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40037 w 1004937"/>
                    <a:gd name="connsiteY7" fmla="*/ 202905 h 1050678"/>
                    <a:gd name="connsiteX8" fmla="*/ 313856 w 1004937"/>
                    <a:gd name="connsiteY8" fmla="*/ 162423 h 1050678"/>
                    <a:gd name="connsiteX9" fmla="*/ 444825 w 1004937"/>
                    <a:gd name="connsiteY9" fmla="*/ 114798 h 1050678"/>
                    <a:gd name="connsiteX10" fmla="*/ 535312 w 1004937"/>
                    <a:gd name="connsiteY10" fmla="*/ 114798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66709 w 1004937"/>
                    <a:gd name="connsiteY29" fmla="*/ 805714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40037 w 1004937"/>
                    <a:gd name="connsiteY7" fmla="*/ 202905 h 1050678"/>
                    <a:gd name="connsiteX8" fmla="*/ 313856 w 1004937"/>
                    <a:gd name="connsiteY8" fmla="*/ 162423 h 1050678"/>
                    <a:gd name="connsiteX9" fmla="*/ 444825 w 1004937"/>
                    <a:gd name="connsiteY9" fmla="*/ 114798 h 1050678"/>
                    <a:gd name="connsiteX10" fmla="*/ 525809 w 1004937"/>
                    <a:gd name="connsiteY10" fmla="*/ 87330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66709 w 1004937"/>
                    <a:gd name="connsiteY29" fmla="*/ 805714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40037 w 1004937"/>
                    <a:gd name="connsiteY7" fmla="*/ 202905 h 1050678"/>
                    <a:gd name="connsiteX8" fmla="*/ 313856 w 1004937"/>
                    <a:gd name="connsiteY8" fmla="*/ 162423 h 1050678"/>
                    <a:gd name="connsiteX9" fmla="*/ 440812 w 1004937"/>
                    <a:gd name="connsiteY9" fmla="*/ 127120 h 1050678"/>
                    <a:gd name="connsiteX10" fmla="*/ 525809 w 1004937"/>
                    <a:gd name="connsiteY10" fmla="*/ 87330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66709 w 1004937"/>
                    <a:gd name="connsiteY29" fmla="*/ 805714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40037 w 1004937"/>
                    <a:gd name="connsiteY7" fmla="*/ 202905 h 1050678"/>
                    <a:gd name="connsiteX8" fmla="*/ 308155 w 1004937"/>
                    <a:gd name="connsiteY8" fmla="*/ 145943 h 1050678"/>
                    <a:gd name="connsiteX9" fmla="*/ 440812 w 1004937"/>
                    <a:gd name="connsiteY9" fmla="*/ 127120 h 1050678"/>
                    <a:gd name="connsiteX10" fmla="*/ 525809 w 1004937"/>
                    <a:gd name="connsiteY10" fmla="*/ 87330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66709 w 1004937"/>
                    <a:gd name="connsiteY29" fmla="*/ 805714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32434 w 1004937"/>
                    <a:gd name="connsiteY7" fmla="*/ 180933 h 1050678"/>
                    <a:gd name="connsiteX8" fmla="*/ 308155 w 1004937"/>
                    <a:gd name="connsiteY8" fmla="*/ 145943 h 1050678"/>
                    <a:gd name="connsiteX9" fmla="*/ 440812 w 1004937"/>
                    <a:gd name="connsiteY9" fmla="*/ 127120 h 1050678"/>
                    <a:gd name="connsiteX10" fmla="*/ 525809 w 1004937"/>
                    <a:gd name="connsiteY10" fmla="*/ 87330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66709 w 1004937"/>
                    <a:gd name="connsiteY29" fmla="*/ 805714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298336 h 1034191"/>
                    <a:gd name="connsiteX1" fmla="*/ 118594 w 1004937"/>
                    <a:gd name="connsiteY1" fmla="*/ 243568 h 1034191"/>
                    <a:gd name="connsiteX2" fmla="*/ 99544 w 1004937"/>
                    <a:gd name="connsiteY2" fmla="*/ 179274 h 1034191"/>
                    <a:gd name="connsiteX3" fmla="*/ 147344 w 1004937"/>
                    <a:gd name="connsiteY3" fmla="*/ 167583 h 1034191"/>
                    <a:gd name="connsiteX4" fmla="*/ 175040 w 1004937"/>
                    <a:gd name="connsiteY4" fmla="*/ 187464 h 1034191"/>
                    <a:gd name="connsiteX5" fmla="*/ 185248 w 1004937"/>
                    <a:gd name="connsiteY5" fmla="*/ 187691 h 1034191"/>
                    <a:gd name="connsiteX6" fmla="*/ 223369 w 1004937"/>
                    <a:gd name="connsiteY6" fmla="*/ 184036 h 1034191"/>
                    <a:gd name="connsiteX7" fmla="*/ 232434 w 1004937"/>
                    <a:gd name="connsiteY7" fmla="*/ 164446 h 1034191"/>
                    <a:gd name="connsiteX8" fmla="*/ 308155 w 1004937"/>
                    <a:gd name="connsiteY8" fmla="*/ 129456 h 1034191"/>
                    <a:gd name="connsiteX9" fmla="*/ 440812 w 1004937"/>
                    <a:gd name="connsiteY9" fmla="*/ 110633 h 1034191"/>
                    <a:gd name="connsiteX10" fmla="*/ 525809 w 1004937"/>
                    <a:gd name="connsiteY10" fmla="*/ 70843 h 1034191"/>
                    <a:gd name="connsiteX11" fmla="*/ 597225 w 1004937"/>
                    <a:gd name="connsiteY11" fmla="*/ 31636 h 1034191"/>
                    <a:gd name="connsiteX12" fmla="*/ 677103 w 1004937"/>
                    <a:gd name="connsiteY12" fmla="*/ 557 h 1034191"/>
                    <a:gd name="connsiteX13" fmla="*/ 705242 w 1004937"/>
                    <a:gd name="connsiteY13" fmla="*/ 11913 h 1034191"/>
                    <a:gd name="connsiteX14" fmla="*/ 736008 w 1004937"/>
                    <a:gd name="connsiteY14" fmla="*/ 14900 h 1034191"/>
                    <a:gd name="connsiteX15" fmla="*/ 794869 w 1004937"/>
                    <a:gd name="connsiteY15" fmla="*/ 43543 h 1034191"/>
                    <a:gd name="connsiteX16" fmla="*/ 832969 w 1004937"/>
                    <a:gd name="connsiteY16" fmla="*/ 72118 h 1034191"/>
                    <a:gd name="connsiteX17" fmla="*/ 916312 w 1004937"/>
                    <a:gd name="connsiteY17" fmla="*/ 72118 h 1034191"/>
                    <a:gd name="connsiteX18" fmla="*/ 961556 w 1004937"/>
                    <a:gd name="connsiteY18" fmla="*/ 88786 h 1034191"/>
                    <a:gd name="connsiteX19" fmla="*/ 963937 w 1004937"/>
                    <a:gd name="connsiteY19" fmla="*/ 129268 h 1034191"/>
                    <a:gd name="connsiteX20" fmla="*/ 942506 w 1004937"/>
                    <a:gd name="connsiteY20" fmla="*/ 188799 h 1034191"/>
                    <a:gd name="connsiteX21" fmla="*/ 942506 w 1004937"/>
                    <a:gd name="connsiteY21" fmla="*/ 248330 h 1034191"/>
                    <a:gd name="connsiteX22" fmla="*/ 978225 w 1004937"/>
                    <a:gd name="connsiteY22" fmla="*/ 315005 h 1034191"/>
                    <a:gd name="connsiteX23" fmla="*/ 1004419 w 1004937"/>
                    <a:gd name="connsiteY23" fmla="*/ 436449 h 1034191"/>
                    <a:gd name="connsiteX24" fmla="*/ 994894 w 1004937"/>
                    <a:gd name="connsiteY24" fmla="*/ 641236 h 1034191"/>
                    <a:gd name="connsiteX25" fmla="*/ 985369 w 1004937"/>
                    <a:gd name="connsiteY25" fmla="*/ 679336 h 1034191"/>
                    <a:gd name="connsiteX26" fmla="*/ 1002037 w 1004937"/>
                    <a:gd name="connsiteY26" fmla="*/ 724580 h 1034191"/>
                    <a:gd name="connsiteX27" fmla="*/ 1000317 w 1004937"/>
                    <a:gd name="connsiteY27" fmla="*/ 764180 h 1034191"/>
                    <a:gd name="connsiteX28" fmla="*/ 966709 w 1004937"/>
                    <a:gd name="connsiteY28" fmla="*/ 789227 h 1034191"/>
                    <a:gd name="connsiteX29" fmla="*/ 932981 w 1004937"/>
                    <a:gd name="connsiteY29" fmla="*/ 822211 h 1034191"/>
                    <a:gd name="connsiteX30" fmla="*/ 880594 w 1004937"/>
                    <a:gd name="connsiteY30" fmla="*/ 829355 h 1034191"/>
                    <a:gd name="connsiteX31" fmla="*/ 847256 w 1004937"/>
                    <a:gd name="connsiteY31" fmla="*/ 862693 h 1034191"/>
                    <a:gd name="connsiteX32" fmla="*/ 759150 w 1004937"/>
                    <a:gd name="connsiteY32" fmla="*/ 912699 h 1034191"/>
                    <a:gd name="connsiteX33" fmla="*/ 694856 w 1004937"/>
                    <a:gd name="connsiteY33" fmla="*/ 981755 h 1034191"/>
                    <a:gd name="connsiteX34" fmla="*/ 654375 w 1004937"/>
                    <a:gd name="connsiteY34" fmla="*/ 996043 h 1034191"/>
                    <a:gd name="connsiteX35" fmla="*/ 599606 w 1004937"/>
                    <a:gd name="connsiteY35" fmla="*/ 965086 h 1034191"/>
                    <a:gd name="connsiteX36" fmla="*/ 568650 w 1004937"/>
                    <a:gd name="connsiteY36" fmla="*/ 972230 h 1034191"/>
                    <a:gd name="connsiteX37" fmla="*/ 490069 w 1004937"/>
                    <a:gd name="connsiteY37" fmla="*/ 1034143 h 1034191"/>
                    <a:gd name="connsiteX38" fmla="*/ 482711 w 1004937"/>
                    <a:gd name="connsiteY38" fmla="*/ 982365 h 1034191"/>
                    <a:gd name="connsiteX39" fmla="*/ 403405 w 1004937"/>
                    <a:gd name="connsiteY39" fmla="*/ 972419 h 1034191"/>
                    <a:gd name="connsiteX40" fmla="*/ 328144 w 1004937"/>
                    <a:gd name="connsiteY40" fmla="*/ 919843 h 1034191"/>
                    <a:gd name="connsiteX41" fmla="*/ 263850 w 1004937"/>
                    <a:gd name="connsiteY41" fmla="*/ 941274 h 1034191"/>
                    <a:gd name="connsiteX42" fmla="*/ 232894 w 1004937"/>
                    <a:gd name="connsiteY42" fmla="*/ 910318 h 1034191"/>
                    <a:gd name="connsiteX43" fmla="*/ 220987 w 1004937"/>
                    <a:gd name="connsiteY43" fmla="*/ 874599 h 1034191"/>
                    <a:gd name="connsiteX44" fmla="*/ 180506 w 1004937"/>
                    <a:gd name="connsiteY44" fmla="*/ 855549 h 1034191"/>
                    <a:gd name="connsiteX45" fmla="*/ 118594 w 1004937"/>
                    <a:gd name="connsiteY45" fmla="*/ 779349 h 1034191"/>
                    <a:gd name="connsiteX46" fmla="*/ 80494 w 1004937"/>
                    <a:gd name="connsiteY46" fmla="*/ 684099 h 1034191"/>
                    <a:gd name="connsiteX47" fmla="*/ 73350 w 1004937"/>
                    <a:gd name="connsiteY47" fmla="*/ 631711 h 1034191"/>
                    <a:gd name="connsiteX48" fmla="*/ 49537 w 1004937"/>
                    <a:gd name="connsiteY48" fmla="*/ 567418 h 1034191"/>
                    <a:gd name="connsiteX49" fmla="*/ 1912 w 1004937"/>
                    <a:gd name="connsiteY49" fmla="*/ 448355 h 1034191"/>
                    <a:gd name="connsiteX50" fmla="*/ 11437 w 1004937"/>
                    <a:gd name="connsiteY50" fmla="*/ 336436 h 1034191"/>
                    <a:gd name="connsiteX51" fmla="*/ 30487 w 1004937"/>
                    <a:gd name="connsiteY51" fmla="*/ 298336 h 1034191"/>
                    <a:gd name="connsiteX52" fmla="*/ 16200 w 1004937"/>
                    <a:gd name="connsiteY52" fmla="*/ 243568 h 1034191"/>
                    <a:gd name="connsiteX53" fmla="*/ 35250 w 1004937"/>
                    <a:gd name="connsiteY53" fmla="*/ 226899 h 1034191"/>
                    <a:gd name="connsiteX54" fmla="*/ 106687 w 1004937"/>
                    <a:gd name="connsiteY54" fmla="*/ 236424 h 1034191"/>
                    <a:gd name="connsiteX55" fmla="*/ 118594 w 1004937"/>
                    <a:gd name="connsiteY55" fmla="*/ 243568 h 1034191"/>
                    <a:gd name="connsiteX0" fmla="*/ 111450 w 1004937"/>
                    <a:gd name="connsiteY0" fmla="*/ 298336 h 1034191"/>
                    <a:gd name="connsiteX1" fmla="*/ 118594 w 1004937"/>
                    <a:gd name="connsiteY1" fmla="*/ 243568 h 1034191"/>
                    <a:gd name="connsiteX2" fmla="*/ 99544 w 1004937"/>
                    <a:gd name="connsiteY2" fmla="*/ 179274 h 1034191"/>
                    <a:gd name="connsiteX3" fmla="*/ 147344 w 1004937"/>
                    <a:gd name="connsiteY3" fmla="*/ 167583 h 1034191"/>
                    <a:gd name="connsiteX4" fmla="*/ 175040 w 1004937"/>
                    <a:gd name="connsiteY4" fmla="*/ 187464 h 1034191"/>
                    <a:gd name="connsiteX5" fmla="*/ 185248 w 1004937"/>
                    <a:gd name="connsiteY5" fmla="*/ 187691 h 1034191"/>
                    <a:gd name="connsiteX6" fmla="*/ 223369 w 1004937"/>
                    <a:gd name="connsiteY6" fmla="*/ 184036 h 1034191"/>
                    <a:gd name="connsiteX7" fmla="*/ 232434 w 1004937"/>
                    <a:gd name="connsiteY7" fmla="*/ 164446 h 1034191"/>
                    <a:gd name="connsiteX8" fmla="*/ 308155 w 1004937"/>
                    <a:gd name="connsiteY8" fmla="*/ 129456 h 1034191"/>
                    <a:gd name="connsiteX9" fmla="*/ 440812 w 1004937"/>
                    <a:gd name="connsiteY9" fmla="*/ 110633 h 1034191"/>
                    <a:gd name="connsiteX10" fmla="*/ 525809 w 1004937"/>
                    <a:gd name="connsiteY10" fmla="*/ 70843 h 1034191"/>
                    <a:gd name="connsiteX11" fmla="*/ 597225 w 1004937"/>
                    <a:gd name="connsiteY11" fmla="*/ 31636 h 1034191"/>
                    <a:gd name="connsiteX12" fmla="*/ 677103 w 1004937"/>
                    <a:gd name="connsiteY12" fmla="*/ 557 h 1034191"/>
                    <a:gd name="connsiteX13" fmla="*/ 705242 w 1004937"/>
                    <a:gd name="connsiteY13" fmla="*/ 11913 h 1034191"/>
                    <a:gd name="connsiteX14" fmla="*/ 736008 w 1004937"/>
                    <a:gd name="connsiteY14" fmla="*/ 14900 h 1034191"/>
                    <a:gd name="connsiteX15" fmla="*/ 794869 w 1004937"/>
                    <a:gd name="connsiteY15" fmla="*/ 43543 h 1034191"/>
                    <a:gd name="connsiteX16" fmla="*/ 832969 w 1004937"/>
                    <a:gd name="connsiteY16" fmla="*/ 72118 h 1034191"/>
                    <a:gd name="connsiteX17" fmla="*/ 916312 w 1004937"/>
                    <a:gd name="connsiteY17" fmla="*/ 72118 h 1034191"/>
                    <a:gd name="connsiteX18" fmla="*/ 963937 w 1004937"/>
                    <a:gd name="connsiteY18" fmla="*/ 129268 h 1034191"/>
                    <a:gd name="connsiteX19" fmla="*/ 942506 w 1004937"/>
                    <a:gd name="connsiteY19" fmla="*/ 188799 h 1034191"/>
                    <a:gd name="connsiteX20" fmla="*/ 942506 w 1004937"/>
                    <a:gd name="connsiteY20" fmla="*/ 248330 h 1034191"/>
                    <a:gd name="connsiteX21" fmla="*/ 978225 w 1004937"/>
                    <a:gd name="connsiteY21" fmla="*/ 315005 h 1034191"/>
                    <a:gd name="connsiteX22" fmla="*/ 1004419 w 1004937"/>
                    <a:gd name="connsiteY22" fmla="*/ 436449 h 1034191"/>
                    <a:gd name="connsiteX23" fmla="*/ 994894 w 1004937"/>
                    <a:gd name="connsiteY23" fmla="*/ 641236 h 1034191"/>
                    <a:gd name="connsiteX24" fmla="*/ 985369 w 1004937"/>
                    <a:gd name="connsiteY24" fmla="*/ 679336 h 1034191"/>
                    <a:gd name="connsiteX25" fmla="*/ 1002037 w 1004937"/>
                    <a:gd name="connsiteY25" fmla="*/ 724580 h 1034191"/>
                    <a:gd name="connsiteX26" fmla="*/ 1000317 w 1004937"/>
                    <a:gd name="connsiteY26" fmla="*/ 764180 h 1034191"/>
                    <a:gd name="connsiteX27" fmla="*/ 966709 w 1004937"/>
                    <a:gd name="connsiteY27" fmla="*/ 789227 h 1034191"/>
                    <a:gd name="connsiteX28" fmla="*/ 932981 w 1004937"/>
                    <a:gd name="connsiteY28" fmla="*/ 822211 h 1034191"/>
                    <a:gd name="connsiteX29" fmla="*/ 880594 w 1004937"/>
                    <a:gd name="connsiteY29" fmla="*/ 829355 h 1034191"/>
                    <a:gd name="connsiteX30" fmla="*/ 847256 w 1004937"/>
                    <a:gd name="connsiteY30" fmla="*/ 862693 h 1034191"/>
                    <a:gd name="connsiteX31" fmla="*/ 759150 w 1004937"/>
                    <a:gd name="connsiteY31" fmla="*/ 912699 h 1034191"/>
                    <a:gd name="connsiteX32" fmla="*/ 694856 w 1004937"/>
                    <a:gd name="connsiteY32" fmla="*/ 981755 h 1034191"/>
                    <a:gd name="connsiteX33" fmla="*/ 654375 w 1004937"/>
                    <a:gd name="connsiteY33" fmla="*/ 996043 h 1034191"/>
                    <a:gd name="connsiteX34" fmla="*/ 599606 w 1004937"/>
                    <a:gd name="connsiteY34" fmla="*/ 965086 h 1034191"/>
                    <a:gd name="connsiteX35" fmla="*/ 568650 w 1004937"/>
                    <a:gd name="connsiteY35" fmla="*/ 972230 h 1034191"/>
                    <a:gd name="connsiteX36" fmla="*/ 490069 w 1004937"/>
                    <a:gd name="connsiteY36" fmla="*/ 1034143 h 1034191"/>
                    <a:gd name="connsiteX37" fmla="*/ 482711 w 1004937"/>
                    <a:gd name="connsiteY37" fmla="*/ 982365 h 1034191"/>
                    <a:gd name="connsiteX38" fmla="*/ 403405 w 1004937"/>
                    <a:gd name="connsiteY38" fmla="*/ 972419 h 1034191"/>
                    <a:gd name="connsiteX39" fmla="*/ 328144 w 1004937"/>
                    <a:gd name="connsiteY39" fmla="*/ 919843 h 1034191"/>
                    <a:gd name="connsiteX40" fmla="*/ 263850 w 1004937"/>
                    <a:gd name="connsiteY40" fmla="*/ 941274 h 1034191"/>
                    <a:gd name="connsiteX41" fmla="*/ 232894 w 1004937"/>
                    <a:gd name="connsiteY41" fmla="*/ 910318 h 1034191"/>
                    <a:gd name="connsiteX42" fmla="*/ 220987 w 1004937"/>
                    <a:gd name="connsiteY42" fmla="*/ 874599 h 1034191"/>
                    <a:gd name="connsiteX43" fmla="*/ 180506 w 1004937"/>
                    <a:gd name="connsiteY43" fmla="*/ 855549 h 1034191"/>
                    <a:gd name="connsiteX44" fmla="*/ 118594 w 1004937"/>
                    <a:gd name="connsiteY44" fmla="*/ 779349 h 1034191"/>
                    <a:gd name="connsiteX45" fmla="*/ 80494 w 1004937"/>
                    <a:gd name="connsiteY45" fmla="*/ 684099 h 1034191"/>
                    <a:gd name="connsiteX46" fmla="*/ 73350 w 1004937"/>
                    <a:gd name="connsiteY46" fmla="*/ 631711 h 1034191"/>
                    <a:gd name="connsiteX47" fmla="*/ 49537 w 1004937"/>
                    <a:gd name="connsiteY47" fmla="*/ 567418 h 1034191"/>
                    <a:gd name="connsiteX48" fmla="*/ 1912 w 1004937"/>
                    <a:gd name="connsiteY48" fmla="*/ 448355 h 1034191"/>
                    <a:gd name="connsiteX49" fmla="*/ 11437 w 1004937"/>
                    <a:gd name="connsiteY49" fmla="*/ 336436 h 1034191"/>
                    <a:gd name="connsiteX50" fmla="*/ 30487 w 1004937"/>
                    <a:gd name="connsiteY50" fmla="*/ 298336 h 1034191"/>
                    <a:gd name="connsiteX51" fmla="*/ 16200 w 1004937"/>
                    <a:gd name="connsiteY51" fmla="*/ 243568 h 1034191"/>
                    <a:gd name="connsiteX52" fmla="*/ 35250 w 1004937"/>
                    <a:gd name="connsiteY52" fmla="*/ 226899 h 1034191"/>
                    <a:gd name="connsiteX53" fmla="*/ 106687 w 1004937"/>
                    <a:gd name="connsiteY53" fmla="*/ 236424 h 1034191"/>
                    <a:gd name="connsiteX54" fmla="*/ 118594 w 1004937"/>
                    <a:gd name="connsiteY54" fmla="*/ 243568 h 1034191"/>
                    <a:gd name="connsiteX0" fmla="*/ 111450 w 1004937"/>
                    <a:gd name="connsiteY0" fmla="*/ 298336 h 1034191"/>
                    <a:gd name="connsiteX1" fmla="*/ 118594 w 1004937"/>
                    <a:gd name="connsiteY1" fmla="*/ 243568 h 1034191"/>
                    <a:gd name="connsiteX2" fmla="*/ 99544 w 1004937"/>
                    <a:gd name="connsiteY2" fmla="*/ 179274 h 1034191"/>
                    <a:gd name="connsiteX3" fmla="*/ 147344 w 1004937"/>
                    <a:gd name="connsiteY3" fmla="*/ 167583 h 1034191"/>
                    <a:gd name="connsiteX4" fmla="*/ 175040 w 1004937"/>
                    <a:gd name="connsiteY4" fmla="*/ 187464 h 1034191"/>
                    <a:gd name="connsiteX5" fmla="*/ 185248 w 1004937"/>
                    <a:gd name="connsiteY5" fmla="*/ 187691 h 1034191"/>
                    <a:gd name="connsiteX6" fmla="*/ 223369 w 1004937"/>
                    <a:gd name="connsiteY6" fmla="*/ 184036 h 1034191"/>
                    <a:gd name="connsiteX7" fmla="*/ 232434 w 1004937"/>
                    <a:gd name="connsiteY7" fmla="*/ 164446 h 1034191"/>
                    <a:gd name="connsiteX8" fmla="*/ 288852 w 1004937"/>
                    <a:gd name="connsiteY8" fmla="*/ 100497 h 1034191"/>
                    <a:gd name="connsiteX9" fmla="*/ 440812 w 1004937"/>
                    <a:gd name="connsiteY9" fmla="*/ 110633 h 1034191"/>
                    <a:gd name="connsiteX10" fmla="*/ 525809 w 1004937"/>
                    <a:gd name="connsiteY10" fmla="*/ 70843 h 1034191"/>
                    <a:gd name="connsiteX11" fmla="*/ 597225 w 1004937"/>
                    <a:gd name="connsiteY11" fmla="*/ 31636 h 1034191"/>
                    <a:gd name="connsiteX12" fmla="*/ 677103 w 1004937"/>
                    <a:gd name="connsiteY12" fmla="*/ 557 h 1034191"/>
                    <a:gd name="connsiteX13" fmla="*/ 705242 w 1004937"/>
                    <a:gd name="connsiteY13" fmla="*/ 11913 h 1034191"/>
                    <a:gd name="connsiteX14" fmla="*/ 736008 w 1004937"/>
                    <a:gd name="connsiteY14" fmla="*/ 14900 h 1034191"/>
                    <a:gd name="connsiteX15" fmla="*/ 794869 w 1004937"/>
                    <a:gd name="connsiteY15" fmla="*/ 43543 h 1034191"/>
                    <a:gd name="connsiteX16" fmla="*/ 832969 w 1004937"/>
                    <a:gd name="connsiteY16" fmla="*/ 72118 h 1034191"/>
                    <a:gd name="connsiteX17" fmla="*/ 916312 w 1004937"/>
                    <a:gd name="connsiteY17" fmla="*/ 72118 h 1034191"/>
                    <a:gd name="connsiteX18" fmla="*/ 963937 w 1004937"/>
                    <a:gd name="connsiteY18" fmla="*/ 129268 h 1034191"/>
                    <a:gd name="connsiteX19" fmla="*/ 942506 w 1004937"/>
                    <a:gd name="connsiteY19" fmla="*/ 188799 h 1034191"/>
                    <a:gd name="connsiteX20" fmla="*/ 942506 w 1004937"/>
                    <a:gd name="connsiteY20" fmla="*/ 248330 h 1034191"/>
                    <a:gd name="connsiteX21" fmla="*/ 978225 w 1004937"/>
                    <a:gd name="connsiteY21" fmla="*/ 315005 h 1034191"/>
                    <a:gd name="connsiteX22" fmla="*/ 1004419 w 1004937"/>
                    <a:gd name="connsiteY22" fmla="*/ 436449 h 1034191"/>
                    <a:gd name="connsiteX23" fmla="*/ 994894 w 1004937"/>
                    <a:gd name="connsiteY23" fmla="*/ 641236 h 1034191"/>
                    <a:gd name="connsiteX24" fmla="*/ 985369 w 1004937"/>
                    <a:gd name="connsiteY24" fmla="*/ 679336 h 1034191"/>
                    <a:gd name="connsiteX25" fmla="*/ 1002037 w 1004937"/>
                    <a:gd name="connsiteY25" fmla="*/ 724580 h 1034191"/>
                    <a:gd name="connsiteX26" fmla="*/ 1000317 w 1004937"/>
                    <a:gd name="connsiteY26" fmla="*/ 764180 h 1034191"/>
                    <a:gd name="connsiteX27" fmla="*/ 966709 w 1004937"/>
                    <a:gd name="connsiteY27" fmla="*/ 789227 h 1034191"/>
                    <a:gd name="connsiteX28" fmla="*/ 932981 w 1004937"/>
                    <a:gd name="connsiteY28" fmla="*/ 822211 h 1034191"/>
                    <a:gd name="connsiteX29" fmla="*/ 880594 w 1004937"/>
                    <a:gd name="connsiteY29" fmla="*/ 829355 h 1034191"/>
                    <a:gd name="connsiteX30" fmla="*/ 847256 w 1004937"/>
                    <a:gd name="connsiteY30" fmla="*/ 862693 h 1034191"/>
                    <a:gd name="connsiteX31" fmla="*/ 759150 w 1004937"/>
                    <a:gd name="connsiteY31" fmla="*/ 912699 h 1034191"/>
                    <a:gd name="connsiteX32" fmla="*/ 694856 w 1004937"/>
                    <a:gd name="connsiteY32" fmla="*/ 981755 h 1034191"/>
                    <a:gd name="connsiteX33" fmla="*/ 654375 w 1004937"/>
                    <a:gd name="connsiteY33" fmla="*/ 996043 h 1034191"/>
                    <a:gd name="connsiteX34" fmla="*/ 599606 w 1004937"/>
                    <a:gd name="connsiteY34" fmla="*/ 965086 h 1034191"/>
                    <a:gd name="connsiteX35" fmla="*/ 568650 w 1004937"/>
                    <a:gd name="connsiteY35" fmla="*/ 972230 h 1034191"/>
                    <a:gd name="connsiteX36" fmla="*/ 490069 w 1004937"/>
                    <a:gd name="connsiteY36" fmla="*/ 1034143 h 1034191"/>
                    <a:gd name="connsiteX37" fmla="*/ 482711 w 1004937"/>
                    <a:gd name="connsiteY37" fmla="*/ 982365 h 1034191"/>
                    <a:gd name="connsiteX38" fmla="*/ 403405 w 1004937"/>
                    <a:gd name="connsiteY38" fmla="*/ 972419 h 1034191"/>
                    <a:gd name="connsiteX39" fmla="*/ 328144 w 1004937"/>
                    <a:gd name="connsiteY39" fmla="*/ 919843 h 1034191"/>
                    <a:gd name="connsiteX40" fmla="*/ 263850 w 1004937"/>
                    <a:gd name="connsiteY40" fmla="*/ 941274 h 1034191"/>
                    <a:gd name="connsiteX41" fmla="*/ 232894 w 1004937"/>
                    <a:gd name="connsiteY41" fmla="*/ 910318 h 1034191"/>
                    <a:gd name="connsiteX42" fmla="*/ 220987 w 1004937"/>
                    <a:gd name="connsiteY42" fmla="*/ 874599 h 1034191"/>
                    <a:gd name="connsiteX43" fmla="*/ 180506 w 1004937"/>
                    <a:gd name="connsiteY43" fmla="*/ 855549 h 1034191"/>
                    <a:gd name="connsiteX44" fmla="*/ 118594 w 1004937"/>
                    <a:gd name="connsiteY44" fmla="*/ 779349 h 1034191"/>
                    <a:gd name="connsiteX45" fmla="*/ 80494 w 1004937"/>
                    <a:gd name="connsiteY45" fmla="*/ 684099 h 1034191"/>
                    <a:gd name="connsiteX46" fmla="*/ 73350 w 1004937"/>
                    <a:gd name="connsiteY46" fmla="*/ 631711 h 1034191"/>
                    <a:gd name="connsiteX47" fmla="*/ 49537 w 1004937"/>
                    <a:gd name="connsiteY47" fmla="*/ 567418 h 1034191"/>
                    <a:gd name="connsiteX48" fmla="*/ 1912 w 1004937"/>
                    <a:gd name="connsiteY48" fmla="*/ 448355 h 1034191"/>
                    <a:gd name="connsiteX49" fmla="*/ 11437 w 1004937"/>
                    <a:gd name="connsiteY49" fmla="*/ 336436 h 1034191"/>
                    <a:gd name="connsiteX50" fmla="*/ 30487 w 1004937"/>
                    <a:gd name="connsiteY50" fmla="*/ 298336 h 1034191"/>
                    <a:gd name="connsiteX51" fmla="*/ 16200 w 1004937"/>
                    <a:gd name="connsiteY51" fmla="*/ 243568 h 1034191"/>
                    <a:gd name="connsiteX52" fmla="*/ 35250 w 1004937"/>
                    <a:gd name="connsiteY52" fmla="*/ 226899 h 1034191"/>
                    <a:gd name="connsiteX53" fmla="*/ 106687 w 1004937"/>
                    <a:gd name="connsiteY53" fmla="*/ 236424 h 1034191"/>
                    <a:gd name="connsiteX54" fmla="*/ 118594 w 1004937"/>
                    <a:gd name="connsiteY54" fmla="*/ 243568 h 1034191"/>
                    <a:gd name="connsiteX0" fmla="*/ 111450 w 1004937"/>
                    <a:gd name="connsiteY0" fmla="*/ 298336 h 1034191"/>
                    <a:gd name="connsiteX1" fmla="*/ 118594 w 1004937"/>
                    <a:gd name="connsiteY1" fmla="*/ 243568 h 1034191"/>
                    <a:gd name="connsiteX2" fmla="*/ 99544 w 1004937"/>
                    <a:gd name="connsiteY2" fmla="*/ 179274 h 1034191"/>
                    <a:gd name="connsiteX3" fmla="*/ 147344 w 1004937"/>
                    <a:gd name="connsiteY3" fmla="*/ 167583 h 1034191"/>
                    <a:gd name="connsiteX4" fmla="*/ 175040 w 1004937"/>
                    <a:gd name="connsiteY4" fmla="*/ 187464 h 1034191"/>
                    <a:gd name="connsiteX5" fmla="*/ 185248 w 1004937"/>
                    <a:gd name="connsiteY5" fmla="*/ 187691 h 1034191"/>
                    <a:gd name="connsiteX6" fmla="*/ 223369 w 1004937"/>
                    <a:gd name="connsiteY6" fmla="*/ 184036 h 1034191"/>
                    <a:gd name="connsiteX7" fmla="*/ 232434 w 1004937"/>
                    <a:gd name="connsiteY7" fmla="*/ 164446 h 1034191"/>
                    <a:gd name="connsiteX8" fmla="*/ 288852 w 1004937"/>
                    <a:gd name="connsiteY8" fmla="*/ 100497 h 1034191"/>
                    <a:gd name="connsiteX9" fmla="*/ 449672 w 1004937"/>
                    <a:gd name="connsiteY9" fmla="*/ 76813 h 1034191"/>
                    <a:gd name="connsiteX10" fmla="*/ 525809 w 1004937"/>
                    <a:gd name="connsiteY10" fmla="*/ 70843 h 1034191"/>
                    <a:gd name="connsiteX11" fmla="*/ 597225 w 1004937"/>
                    <a:gd name="connsiteY11" fmla="*/ 31636 h 1034191"/>
                    <a:gd name="connsiteX12" fmla="*/ 677103 w 1004937"/>
                    <a:gd name="connsiteY12" fmla="*/ 557 h 1034191"/>
                    <a:gd name="connsiteX13" fmla="*/ 705242 w 1004937"/>
                    <a:gd name="connsiteY13" fmla="*/ 11913 h 1034191"/>
                    <a:gd name="connsiteX14" fmla="*/ 736008 w 1004937"/>
                    <a:gd name="connsiteY14" fmla="*/ 14900 h 1034191"/>
                    <a:gd name="connsiteX15" fmla="*/ 794869 w 1004937"/>
                    <a:gd name="connsiteY15" fmla="*/ 43543 h 1034191"/>
                    <a:gd name="connsiteX16" fmla="*/ 832969 w 1004937"/>
                    <a:gd name="connsiteY16" fmla="*/ 72118 h 1034191"/>
                    <a:gd name="connsiteX17" fmla="*/ 916312 w 1004937"/>
                    <a:gd name="connsiteY17" fmla="*/ 72118 h 1034191"/>
                    <a:gd name="connsiteX18" fmla="*/ 963937 w 1004937"/>
                    <a:gd name="connsiteY18" fmla="*/ 129268 h 1034191"/>
                    <a:gd name="connsiteX19" fmla="*/ 942506 w 1004937"/>
                    <a:gd name="connsiteY19" fmla="*/ 188799 h 1034191"/>
                    <a:gd name="connsiteX20" fmla="*/ 942506 w 1004937"/>
                    <a:gd name="connsiteY20" fmla="*/ 248330 h 1034191"/>
                    <a:gd name="connsiteX21" fmla="*/ 978225 w 1004937"/>
                    <a:gd name="connsiteY21" fmla="*/ 315005 h 1034191"/>
                    <a:gd name="connsiteX22" fmla="*/ 1004419 w 1004937"/>
                    <a:gd name="connsiteY22" fmla="*/ 436449 h 1034191"/>
                    <a:gd name="connsiteX23" fmla="*/ 994894 w 1004937"/>
                    <a:gd name="connsiteY23" fmla="*/ 641236 h 1034191"/>
                    <a:gd name="connsiteX24" fmla="*/ 985369 w 1004937"/>
                    <a:gd name="connsiteY24" fmla="*/ 679336 h 1034191"/>
                    <a:gd name="connsiteX25" fmla="*/ 1002037 w 1004937"/>
                    <a:gd name="connsiteY25" fmla="*/ 724580 h 1034191"/>
                    <a:gd name="connsiteX26" fmla="*/ 1000317 w 1004937"/>
                    <a:gd name="connsiteY26" fmla="*/ 764180 h 1034191"/>
                    <a:gd name="connsiteX27" fmla="*/ 966709 w 1004937"/>
                    <a:gd name="connsiteY27" fmla="*/ 789227 h 1034191"/>
                    <a:gd name="connsiteX28" fmla="*/ 932981 w 1004937"/>
                    <a:gd name="connsiteY28" fmla="*/ 822211 h 1034191"/>
                    <a:gd name="connsiteX29" fmla="*/ 880594 w 1004937"/>
                    <a:gd name="connsiteY29" fmla="*/ 829355 h 1034191"/>
                    <a:gd name="connsiteX30" fmla="*/ 847256 w 1004937"/>
                    <a:gd name="connsiteY30" fmla="*/ 862693 h 1034191"/>
                    <a:gd name="connsiteX31" fmla="*/ 759150 w 1004937"/>
                    <a:gd name="connsiteY31" fmla="*/ 912699 h 1034191"/>
                    <a:gd name="connsiteX32" fmla="*/ 694856 w 1004937"/>
                    <a:gd name="connsiteY32" fmla="*/ 981755 h 1034191"/>
                    <a:gd name="connsiteX33" fmla="*/ 654375 w 1004937"/>
                    <a:gd name="connsiteY33" fmla="*/ 996043 h 1034191"/>
                    <a:gd name="connsiteX34" fmla="*/ 599606 w 1004937"/>
                    <a:gd name="connsiteY34" fmla="*/ 965086 h 1034191"/>
                    <a:gd name="connsiteX35" fmla="*/ 568650 w 1004937"/>
                    <a:gd name="connsiteY35" fmla="*/ 972230 h 1034191"/>
                    <a:gd name="connsiteX36" fmla="*/ 490069 w 1004937"/>
                    <a:gd name="connsiteY36" fmla="*/ 1034143 h 1034191"/>
                    <a:gd name="connsiteX37" fmla="*/ 482711 w 1004937"/>
                    <a:gd name="connsiteY37" fmla="*/ 982365 h 1034191"/>
                    <a:gd name="connsiteX38" fmla="*/ 403405 w 1004937"/>
                    <a:gd name="connsiteY38" fmla="*/ 972419 h 1034191"/>
                    <a:gd name="connsiteX39" fmla="*/ 328144 w 1004937"/>
                    <a:gd name="connsiteY39" fmla="*/ 919843 h 1034191"/>
                    <a:gd name="connsiteX40" fmla="*/ 263850 w 1004937"/>
                    <a:gd name="connsiteY40" fmla="*/ 941274 h 1034191"/>
                    <a:gd name="connsiteX41" fmla="*/ 232894 w 1004937"/>
                    <a:gd name="connsiteY41" fmla="*/ 910318 h 1034191"/>
                    <a:gd name="connsiteX42" fmla="*/ 220987 w 1004937"/>
                    <a:gd name="connsiteY42" fmla="*/ 874599 h 1034191"/>
                    <a:gd name="connsiteX43" fmla="*/ 180506 w 1004937"/>
                    <a:gd name="connsiteY43" fmla="*/ 855549 h 1034191"/>
                    <a:gd name="connsiteX44" fmla="*/ 118594 w 1004937"/>
                    <a:gd name="connsiteY44" fmla="*/ 779349 h 1034191"/>
                    <a:gd name="connsiteX45" fmla="*/ 80494 w 1004937"/>
                    <a:gd name="connsiteY45" fmla="*/ 684099 h 1034191"/>
                    <a:gd name="connsiteX46" fmla="*/ 73350 w 1004937"/>
                    <a:gd name="connsiteY46" fmla="*/ 631711 h 1034191"/>
                    <a:gd name="connsiteX47" fmla="*/ 49537 w 1004937"/>
                    <a:gd name="connsiteY47" fmla="*/ 567418 h 1034191"/>
                    <a:gd name="connsiteX48" fmla="*/ 1912 w 1004937"/>
                    <a:gd name="connsiteY48" fmla="*/ 448355 h 1034191"/>
                    <a:gd name="connsiteX49" fmla="*/ 11437 w 1004937"/>
                    <a:gd name="connsiteY49" fmla="*/ 336436 h 1034191"/>
                    <a:gd name="connsiteX50" fmla="*/ 30487 w 1004937"/>
                    <a:gd name="connsiteY50" fmla="*/ 298336 h 1034191"/>
                    <a:gd name="connsiteX51" fmla="*/ 16200 w 1004937"/>
                    <a:gd name="connsiteY51" fmla="*/ 243568 h 1034191"/>
                    <a:gd name="connsiteX52" fmla="*/ 35250 w 1004937"/>
                    <a:gd name="connsiteY52" fmla="*/ 226899 h 1034191"/>
                    <a:gd name="connsiteX53" fmla="*/ 106687 w 1004937"/>
                    <a:gd name="connsiteY53" fmla="*/ 236424 h 1034191"/>
                    <a:gd name="connsiteX54" fmla="*/ 118594 w 1004937"/>
                    <a:gd name="connsiteY54" fmla="*/ 243568 h 1034191"/>
                    <a:gd name="connsiteX0" fmla="*/ 111450 w 1004937"/>
                    <a:gd name="connsiteY0" fmla="*/ 298336 h 1034191"/>
                    <a:gd name="connsiteX1" fmla="*/ 118594 w 1004937"/>
                    <a:gd name="connsiteY1" fmla="*/ 243568 h 1034191"/>
                    <a:gd name="connsiteX2" fmla="*/ 99544 w 1004937"/>
                    <a:gd name="connsiteY2" fmla="*/ 179274 h 1034191"/>
                    <a:gd name="connsiteX3" fmla="*/ 147344 w 1004937"/>
                    <a:gd name="connsiteY3" fmla="*/ 167583 h 1034191"/>
                    <a:gd name="connsiteX4" fmla="*/ 175040 w 1004937"/>
                    <a:gd name="connsiteY4" fmla="*/ 187464 h 1034191"/>
                    <a:gd name="connsiteX5" fmla="*/ 185248 w 1004937"/>
                    <a:gd name="connsiteY5" fmla="*/ 187691 h 1034191"/>
                    <a:gd name="connsiteX6" fmla="*/ 223369 w 1004937"/>
                    <a:gd name="connsiteY6" fmla="*/ 184036 h 1034191"/>
                    <a:gd name="connsiteX7" fmla="*/ 232434 w 1004937"/>
                    <a:gd name="connsiteY7" fmla="*/ 164446 h 1034191"/>
                    <a:gd name="connsiteX8" fmla="*/ 288852 w 1004937"/>
                    <a:gd name="connsiteY8" fmla="*/ 100497 h 1034191"/>
                    <a:gd name="connsiteX9" fmla="*/ 449672 w 1004937"/>
                    <a:gd name="connsiteY9" fmla="*/ 76813 h 1034191"/>
                    <a:gd name="connsiteX10" fmla="*/ 525811 w 1004937"/>
                    <a:gd name="connsiteY10" fmla="*/ 70842 h 1034191"/>
                    <a:gd name="connsiteX11" fmla="*/ 597225 w 1004937"/>
                    <a:gd name="connsiteY11" fmla="*/ 31636 h 1034191"/>
                    <a:gd name="connsiteX12" fmla="*/ 677103 w 1004937"/>
                    <a:gd name="connsiteY12" fmla="*/ 557 h 1034191"/>
                    <a:gd name="connsiteX13" fmla="*/ 705242 w 1004937"/>
                    <a:gd name="connsiteY13" fmla="*/ 11913 h 1034191"/>
                    <a:gd name="connsiteX14" fmla="*/ 736008 w 1004937"/>
                    <a:gd name="connsiteY14" fmla="*/ 14900 h 1034191"/>
                    <a:gd name="connsiteX15" fmla="*/ 794869 w 1004937"/>
                    <a:gd name="connsiteY15" fmla="*/ 43543 h 1034191"/>
                    <a:gd name="connsiteX16" fmla="*/ 832969 w 1004937"/>
                    <a:gd name="connsiteY16" fmla="*/ 72118 h 1034191"/>
                    <a:gd name="connsiteX17" fmla="*/ 916312 w 1004937"/>
                    <a:gd name="connsiteY17" fmla="*/ 72118 h 1034191"/>
                    <a:gd name="connsiteX18" fmla="*/ 963937 w 1004937"/>
                    <a:gd name="connsiteY18" fmla="*/ 129268 h 1034191"/>
                    <a:gd name="connsiteX19" fmla="*/ 942506 w 1004937"/>
                    <a:gd name="connsiteY19" fmla="*/ 188799 h 1034191"/>
                    <a:gd name="connsiteX20" fmla="*/ 942506 w 1004937"/>
                    <a:gd name="connsiteY20" fmla="*/ 248330 h 1034191"/>
                    <a:gd name="connsiteX21" fmla="*/ 978225 w 1004937"/>
                    <a:gd name="connsiteY21" fmla="*/ 315005 h 1034191"/>
                    <a:gd name="connsiteX22" fmla="*/ 1004419 w 1004937"/>
                    <a:gd name="connsiteY22" fmla="*/ 436449 h 1034191"/>
                    <a:gd name="connsiteX23" fmla="*/ 994894 w 1004937"/>
                    <a:gd name="connsiteY23" fmla="*/ 641236 h 1034191"/>
                    <a:gd name="connsiteX24" fmla="*/ 985369 w 1004937"/>
                    <a:gd name="connsiteY24" fmla="*/ 679336 h 1034191"/>
                    <a:gd name="connsiteX25" fmla="*/ 1002037 w 1004937"/>
                    <a:gd name="connsiteY25" fmla="*/ 724580 h 1034191"/>
                    <a:gd name="connsiteX26" fmla="*/ 1000317 w 1004937"/>
                    <a:gd name="connsiteY26" fmla="*/ 764180 h 1034191"/>
                    <a:gd name="connsiteX27" fmla="*/ 966709 w 1004937"/>
                    <a:gd name="connsiteY27" fmla="*/ 789227 h 1034191"/>
                    <a:gd name="connsiteX28" fmla="*/ 932981 w 1004937"/>
                    <a:gd name="connsiteY28" fmla="*/ 822211 h 1034191"/>
                    <a:gd name="connsiteX29" fmla="*/ 880594 w 1004937"/>
                    <a:gd name="connsiteY29" fmla="*/ 829355 h 1034191"/>
                    <a:gd name="connsiteX30" fmla="*/ 847256 w 1004937"/>
                    <a:gd name="connsiteY30" fmla="*/ 862693 h 1034191"/>
                    <a:gd name="connsiteX31" fmla="*/ 759150 w 1004937"/>
                    <a:gd name="connsiteY31" fmla="*/ 912699 h 1034191"/>
                    <a:gd name="connsiteX32" fmla="*/ 694856 w 1004937"/>
                    <a:gd name="connsiteY32" fmla="*/ 981755 h 1034191"/>
                    <a:gd name="connsiteX33" fmla="*/ 654375 w 1004937"/>
                    <a:gd name="connsiteY33" fmla="*/ 996043 h 1034191"/>
                    <a:gd name="connsiteX34" fmla="*/ 599606 w 1004937"/>
                    <a:gd name="connsiteY34" fmla="*/ 965086 h 1034191"/>
                    <a:gd name="connsiteX35" fmla="*/ 568650 w 1004937"/>
                    <a:gd name="connsiteY35" fmla="*/ 972230 h 1034191"/>
                    <a:gd name="connsiteX36" fmla="*/ 490069 w 1004937"/>
                    <a:gd name="connsiteY36" fmla="*/ 1034143 h 1034191"/>
                    <a:gd name="connsiteX37" fmla="*/ 482711 w 1004937"/>
                    <a:gd name="connsiteY37" fmla="*/ 982365 h 1034191"/>
                    <a:gd name="connsiteX38" fmla="*/ 403405 w 1004937"/>
                    <a:gd name="connsiteY38" fmla="*/ 972419 h 1034191"/>
                    <a:gd name="connsiteX39" fmla="*/ 328144 w 1004937"/>
                    <a:gd name="connsiteY39" fmla="*/ 919843 h 1034191"/>
                    <a:gd name="connsiteX40" fmla="*/ 263850 w 1004937"/>
                    <a:gd name="connsiteY40" fmla="*/ 941274 h 1034191"/>
                    <a:gd name="connsiteX41" fmla="*/ 232894 w 1004937"/>
                    <a:gd name="connsiteY41" fmla="*/ 910318 h 1034191"/>
                    <a:gd name="connsiteX42" fmla="*/ 220987 w 1004937"/>
                    <a:gd name="connsiteY42" fmla="*/ 874599 h 1034191"/>
                    <a:gd name="connsiteX43" fmla="*/ 180506 w 1004937"/>
                    <a:gd name="connsiteY43" fmla="*/ 855549 h 1034191"/>
                    <a:gd name="connsiteX44" fmla="*/ 118594 w 1004937"/>
                    <a:gd name="connsiteY44" fmla="*/ 779349 h 1034191"/>
                    <a:gd name="connsiteX45" fmla="*/ 80494 w 1004937"/>
                    <a:gd name="connsiteY45" fmla="*/ 684099 h 1034191"/>
                    <a:gd name="connsiteX46" fmla="*/ 73350 w 1004937"/>
                    <a:gd name="connsiteY46" fmla="*/ 631711 h 1034191"/>
                    <a:gd name="connsiteX47" fmla="*/ 49537 w 1004937"/>
                    <a:gd name="connsiteY47" fmla="*/ 567418 h 1034191"/>
                    <a:gd name="connsiteX48" fmla="*/ 1912 w 1004937"/>
                    <a:gd name="connsiteY48" fmla="*/ 448355 h 1034191"/>
                    <a:gd name="connsiteX49" fmla="*/ 11437 w 1004937"/>
                    <a:gd name="connsiteY49" fmla="*/ 336436 h 1034191"/>
                    <a:gd name="connsiteX50" fmla="*/ 30487 w 1004937"/>
                    <a:gd name="connsiteY50" fmla="*/ 298336 h 1034191"/>
                    <a:gd name="connsiteX51" fmla="*/ 16200 w 1004937"/>
                    <a:gd name="connsiteY51" fmla="*/ 243568 h 1034191"/>
                    <a:gd name="connsiteX52" fmla="*/ 35250 w 1004937"/>
                    <a:gd name="connsiteY52" fmla="*/ 226899 h 1034191"/>
                    <a:gd name="connsiteX53" fmla="*/ 106687 w 1004937"/>
                    <a:gd name="connsiteY53" fmla="*/ 236424 h 1034191"/>
                    <a:gd name="connsiteX54" fmla="*/ 118594 w 1004937"/>
                    <a:gd name="connsiteY54" fmla="*/ 243568 h 1034191"/>
                    <a:gd name="connsiteX0" fmla="*/ 111450 w 1004937"/>
                    <a:gd name="connsiteY0" fmla="*/ 300283 h 1036138"/>
                    <a:gd name="connsiteX1" fmla="*/ 118594 w 1004937"/>
                    <a:gd name="connsiteY1" fmla="*/ 245515 h 1036138"/>
                    <a:gd name="connsiteX2" fmla="*/ 99544 w 1004937"/>
                    <a:gd name="connsiteY2" fmla="*/ 181221 h 1036138"/>
                    <a:gd name="connsiteX3" fmla="*/ 147344 w 1004937"/>
                    <a:gd name="connsiteY3" fmla="*/ 169530 h 1036138"/>
                    <a:gd name="connsiteX4" fmla="*/ 175040 w 1004937"/>
                    <a:gd name="connsiteY4" fmla="*/ 189411 h 1036138"/>
                    <a:gd name="connsiteX5" fmla="*/ 185248 w 1004937"/>
                    <a:gd name="connsiteY5" fmla="*/ 189638 h 1036138"/>
                    <a:gd name="connsiteX6" fmla="*/ 223369 w 1004937"/>
                    <a:gd name="connsiteY6" fmla="*/ 185983 h 1036138"/>
                    <a:gd name="connsiteX7" fmla="*/ 232434 w 1004937"/>
                    <a:gd name="connsiteY7" fmla="*/ 166393 h 1036138"/>
                    <a:gd name="connsiteX8" fmla="*/ 288852 w 1004937"/>
                    <a:gd name="connsiteY8" fmla="*/ 102444 h 1036138"/>
                    <a:gd name="connsiteX9" fmla="*/ 449672 w 1004937"/>
                    <a:gd name="connsiteY9" fmla="*/ 78760 h 1036138"/>
                    <a:gd name="connsiteX10" fmla="*/ 525811 w 1004937"/>
                    <a:gd name="connsiteY10" fmla="*/ 72789 h 1036138"/>
                    <a:gd name="connsiteX11" fmla="*/ 613791 w 1004937"/>
                    <a:gd name="connsiteY11" fmla="*/ 67859 h 1036138"/>
                    <a:gd name="connsiteX12" fmla="*/ 677103 w 1004937"/>
                    <a:gd name="connsiteY12" fmla="*/ 2504 h 1036138"/>
                    <a:gd name="connsiteX13" fmla="*/ 705242 w 1004937"/>
                    <a:gd name="connsiteY13" fmla="*/ 13860 h 1036138"/>
                    <a:gd name="connsiteX14" fmla="*/ 736008 w 1004937"/>
                    <a:gd name="connsiteY14" fmla="*/ 16847 h 1036138"/>
                    <a:gd name="connsiteX15" fmla="*/ 794869 w 1004937"/>
                    <a:gd name="connsiteY15" fmla="*/ 45490 h 1036138"/>
                    <a:gd name="connsiteX16" fmla="*/ 832969 w 1004937"/>
                    <a:gd name="connsiteY16" fmla="*/ 74065 h 1036138"/>
                    <a:gd name="connsiteX17" fmla="*/ 916312 w 1004937"/>
                    <a:gd name="connsiteY17" fmla="*/ 74065 h 1036138"/>
                    <a:gd name="connsiteX18" fmla="*/ 963937 w 1004937"/>
                    <a:gd name="connsiteY18" fmla="*/ 131215 h 1036138"/>
                    <a:gd name="connsiteX19" fmla="*/ 942506 w 1004937"/>
                    <a:gd name="connsiteY19" fmla="*/ 190746 h 1036138"/>
                    <a:gd name="connsiteX20" fmla="*/ 942506 w 1004937"/>
                    <a:gd name="connsiteY20" fmla="*/ 250277 h 1036138"/>
                    <a:gd name="connsiteX21" fmla="*/ 978225 w 1004937"/>
                    <a:gd name="connsiteY21" fmla="*/ 316952 h 1036138"/>
                    <a:gd name="connsiteX22" fmla="*/ 1004419 w 1004937"/>
                    <a:gd name="connsiteY22" fmla="*/ 438396 h 1036138"/>
                    <a:gd name="connsiteX23" fmla="*/ 994894 w 1004937"/>
                    <a:gd name="connsiteY23" fmla="*/ 643183 h 1036138"/>
                    <a:gd name="connsiteX24" fmla="*/ 985369 w 1004937"/>
                    <a:gd name="connsiteY24" fmla="*/ 681283 h 1036138"/>
                    <a:gd name="connsiteX25" fmla="*/ 1002037 w 1004937"/>
                    <a:gd name="connsiteY25" fmla="*/ 726527 h 1036138"/>
                    <a:gd name="connsiteX26" fmla="*/ 1000317 w 1004937"/>
                    <a:gd name="connsiteY26" fmla="*/ 766127 h 1036138"/>
                    <a:gd name="connsiteX27" fmla="*/ 966709 w 1004937"/>
                    <a:gd name="connsiteY27" fmla="*/ 791174 h 1036138"/>
                    <a:gd name="connsiteX28" fmla="*/ 932981 w 1004937"/>
                    <a:gd name="connsiteY28" fmla="*/ 824158 h 1036138"/>
                    <a:gd name="connsiteX29" fmla="*/ 880594 w 1004937"/>
                    <a:gd name="connsiteY29" fmla="*/ 831302 h 1036138"/>
                    <a:gd name="connsiteX30" fmla="*/ 847256 w 1004937"/>
                    <a:gd name="connsiteY30" fmla="*/ 864640 h 1036138"/>
                    <a:gd name="connsiteX31" fmla="*/ 759150 w 1004937"/>
                    <a:gd name="connsiteY31" fmla="*/ 914646 h 1036138"/>
                    <a:gd name="connsiteX32" fmla="*/ 694856 w 1004937"/>
                    <a:gd name="connsiteY32" fmla="*/ 983702 h 1036138"/>
                    <a:gd name="connsiteX33" fmla="*/ 654375 w 1004937"/>
                    <a:gd name="connsiteY33" fmla="*/ 997990 h 1036138"/>
                    <a:gd name="connsiteX34" fmla="*/ 599606 w 1004937"/>
                    <a:gd name="connsiteY34" fmla="*/ 967033 h 1036138"/>
                    <a:gd name="connsiteX35" fmla="*/ 568650 w 1004937"/>
                    <a:gd name="connsiteY35" fmla="*/ 974177 h 1036138"/>
                    <a:gd name="connsiteX36" fmla="*/ 490069 w 1004937"/>
                    <a:gd name="connsiteY36" fmla="*/ 1036090 h 1036138"/>
                    <a:gd name="connsiteX37" fmla="*/ 482711 w 1004937"/>
                    <a:gd name="connsiteY37" fmla="*/ 984312 h 1036138"/>
                    <a:gd name="connsiteX38" fmla="*/ 403405 w 1004937"/>
                    <a:gd name="connsiteY38" fmla="*/ 974366 h 1036138"/>
                    <a:gd name="connsiteX39" fmla="*/ 328144 w 1004937"/>
                    <a:gd name="connsiteY39" fmla="*/ 921790 h 1036138"/>
                    <a:gd name="connsiteX40" fmla="*/ 263850 w 1004937"/>
                    <a:gd name="connsiteY40" fmla="*/ 943221 h 1036138"/>
                    <a:gd name="connsiteX41" fmla="*/ 232894 w 1004937"/>
                    <a:gd name="connsiteY41" fmla="*/ 912265 h 1036138"/>
                    <a:gd name="connsiteX42" fmla="*/ 220987 w 1004937"/>
                    <a:gd name="connsiteY42" fmla="*/ 876546 h 1036138"/>
                    <a:gd name="connsiteX43" fmla="*/ 180506 w 1004937"/>
                    <a:gd name="connsiteY43" fmla="*/ 857496 h 1036138"/>
                    <a:gd name="connsiteX44" fmla="*/ 118594 w 1004937"/>
                    <a:gd name="connsiteY44" fmla="*/ 781296 h 1036138"/>
                    <a:gd name="connsiteX45" fmla="*/ 80494 w 1004937"/>
                    <a:gd name="connsiteY45" fmla="*/ 686046 h 1036138"/>
                    <a:gd name="connsiteX46" fmla="*/ 73350 w 1004937"/>
                    <a:gd name="connsiteY46" fmla="*/ 633658 h 1036138"/>
                    <a:gd name="connsiteX47" fmla="*/ 49537 w 1004937"/>
                    <a:gd name="connsiteY47" fmla="*/ 569365 h 1036138"/>
                    <a:gd name="connsiteX48" fmla="*/ 1912 w 1004937"/>
                    <a:gd name="connsiteY48" fmla="*/ 450302 h 1036138"/>
                    <a:gd name="connsiteX49" fmla="*/ 11437 w 1004937"/>
                    <a:gd name="connsiteY49" fmla="*/ 338383 h 1036138"/>
                    <a:gd name="connsiteX50" fmla="*/ 30487 w 1004937"/>
                    <a:gd name="connsiteY50" fmla="*/ 300283 h 1036138"/>
                    <a:gd name="connsiteX51" fmla="*/ 16200 w 1004937"/>
                    <a:gd name="connsiteY51" fmla="*/ 245515 h 1036138"/>
                    <a:gd name="connsiteX52" fmla="*/ 35250 w 1004937"/>
                    <a:gd name="connsiteY52" fmla="*/ 228846 h 1036138"/>
                    <a:gd name="connsiteX53" fmla="*/ 106687 w 1004937"/>
                    <a:gd name="connsiteY53" fmla="*/ 238371 h 1036138"/>
                    <a:gd name="connsiteX54" fmla="*/ 118594 w 1004937"/>
                    <a:gd name="connsiteY54" fmla="*/ 245515 h 1036138"/>
                    <a:gd name="connsiteX0" fmla="*/ 111450 w 1004937"/>
                    <a:gd name="connsiteY0" fmla="*/ 300813 h 1036668"/>
                    <a:gd name="connsiteX1" fmla="*/ 118594 w 1004937"/>
                    <a:gd name="connsiteY1" fmla="*/ 246045 h 1036668"/>
                    <a:gd name="connsiteX2" fmla="*/ 99544 w 1004937"/>
                    <a:gd name="connsiteY2" fmla="*/ 181751 h 1036668"/>
                    <a:gd name="connsiteX3" fmla="*/ 147344 w 1004937"/>
                    <a:gd name="connsiteY3" fmla="*/ 170060 h 1036668"/>
                    <a:gd name="connsiteX4" fmla="*/ 175040 w 1004937"/>
                    <a:gd name="connsiteY4" fmla="*/ 189941 h 1036668"/>
                    <a:gd name="connsiteX5" fmla="*/ 185248 w 1004937"/>
                    <a:gd name="connsiteY5" fmla="*/ 190168 h 1036668"/>
                    <a:gd name="connsiteX6" fmla="*/ 223369 w 1004937"/>
                    <a:gd name="connsiteY6" fmla="*/ 186513 h 1036668"/>
                    <a:gd name="connsiteX7" fmla="*/ 232434 w 1004937"/>
                    <a:gd name="connsiteY7" fmla="*/ 166923 h 1036668"/>
                    <a:gd name="connsiteX8" fmla="*/ 288852 w 1004937"/>
                    <a:gd name="connsiteY8" fmla="*/ 102974 h 1036668"/>
                    <a:gd name="connsiteX9" fmla="*/ 449672 w 1004937"/>
                    <a:gd name="connsiteY9" fmla="*/ 79290 h 1036668"/>
                    <a:gd name="connsiteX10" fmla="*/ 525811 w 1004937"/>
                    <a:gd name="connsiteY10" fmla="*/ 73319 h 1036668"/>
                    <a:gd name="connsiteX11" fmla="*/ 613791 w 1004937"/>
                    <a:gd name="connsiteY11" fmla="*/ 68389 h 1036668"/>
                    <a:gd name="connsiteX12" fmla="*/ 677103 w 1004937"/>
                    <a:gd name="connsiteY12" fmla="*/ 3034 h 1036668"/>
                    <a:gd name="connsiteX13" fmla="*/ 705242 w 1004937"/>
                    <a:gd name="connsiteY13" fmla="*/ 14390 h 1036668"/>
                    <a:gd name="connsiteX14" fmla="*/ 794869 w 1004937"/>
                    <a:gd name="connsiteY14" fmla="*/ 46020 h 1036668"/>
                    <a:gd name="connsiteX15" fmla="*/ 832969 w 1004937"/>
                    <a:gd name="connsiteY15" fmla="*/ 74595 h 1036668"/>
                    <a:gd name="connsiteX16" fmla="*/ 916312 w 1004937"/>
                    <a:gd name="connsiteY16" fmla="*/ 74595 h 1036668"/>
                    <a:gd name="connsiteX17" fmla="*/ 963937 w 1004937"/>
                    <a:gd name="connsiteY17" fmla="*/ 131745 h 1036668"/>
                    <a:gd name="connsiteX18" fmla="*/ 942506 w 1004937"/>
                    <a:gd name="connsiteY18" fmla="*/ 191276 h 1036668"/>
                    <a:gd name="connsiteX19" fmla="*/ 942506 w 1004937"/>
                    <a:gd name="connsiteY19" fmla="*/ 250807 h 1036668"/>
                    <a:gd name="connsiteX20" fmla="*/ 978225 w 1004937"/>
                    <a:gd name="connsiteY20" fmla="*/ 317482 h 1036668"/>
                    <a:gd name="connsiteX21" fmla="*/ 1004419 w 1004937"/>
                    <a:gd name="connsiteY21" fmla="*/ 438926 h 1036668"/>
                    <a:gd name="connsiteX22" fmla="*/ 994894 w 1004937"/>
                    <a:gd name="connsiteY22" fmla="*/ 643713 h 1036668"/>
                    <a:gd name="connsiteX23" fmla="*/ 985369 w 1004937"/>
                    <a:gd name="connsiteY23" fmla="*/ 681813 h 1036668"/>
                    <a:gd name="connsiteX24" fmla="*/ 1002037 w 1004937"/>
                    <a:gd name="connsiteY24" fmla="*/ 727057 h 1036668"/>
                    <a:gd name="connsiteX25" fmla="*/ 1000317 w 1004937"/>
                    <a:gd name="connsiteY25" fmla="*/ 766657 h 1036668"/>
                    <a:gd name="connsiteX26" fmla="*/ 966709 w 1004937"/>
                    <a:gd name="connsiteY26" fmla="*/ 791704 h 1036668"/>
                    <a:gd name="connsiteX27" fmla="*/ 932981 w 1004937"/>
                    <a:gd name="connsiteY27" fmla="*/ 824688 h 1036668"/>
                    <a:gd name="connsiteX28" fmla="*/ 880594 w 1004937"/>
                    <a:gd name="connsiteY28" fmla="*/ 831832 h 1036668"/>
                    <a:gd name="connsiteX29" fmla="*/ 847256 w 1004937"/>
                    <a:gd name="connsiteY29" fmla="*/ 865170 h 1036668"/>
                    <a:gd name="connsiteX30" fmla="*/ 759150 w 1004937"/>
                    <a:gd name="connsiteY30" fmla="*/ 915176 h 1036668"/>
                    <a:gd name="connsiteX31" fmla="*/ 694856 w 1004937"/>
                    <a:gd name="connsiteY31" fmla="*/ 984232 h 1036668"/>
                    <a:gd name="connsiteX32" fmla="*/ 654375 w 1004937"/>
                    <a:gd name="connsiteY32" fmla="*/ 998520 h 1036668"/>
                    <a:gd name="connsiteX33" fmla="*/ 599606 w 1004937"/>
                    <a:gd name="connsiteY33" fmla="*/ 967563 h 1036668"/>
                    <a:gd name="connsiteX34" fmla="*/ 568650 w 1004937"/>
                    <a:gd name="connsiteY34" fmla="*/ 974707 h 1036668"/>
                    <a:gd name="connsiteX35" fmla="*/ 490069 w 1004937"/>
                    <a:gd name="connsiteY35" fmla="*/ 1036620 h 1036668"/>
                    <a:gd name="connsiteX36" fmla="*/ 482711 w 1004937"/>
                    <a:gd name="connsiteY36" fmla="*/ 984842 h 1036668"/>
                    <a:gd name="connsiteX37" fmla="*/ 403405 w 1004937"/>
                    <a:gd name="connsiteY37" fmla="*/ 974896 h 1036668"/>
                    <a:gd name="connsiteX38" fmla="*/ 328144 w 1004937"/>
                    <a:gd name="connsiteY38" fmla="*/ 922320 h 1036668"/>
                    <a:gd name="connsiteX39" fmla="*/ 263850 w 1004937"/>
                    <a:gd name="connsiteY39" fmla="*/ 943751 h 1036668"/>
                    <a:gd name="connsiteX40" fmla="*/ 232894 w 1004937"/>
                    <a:gd name="connsiteY40" fmla="*/ 912795 h 1036668"/>
                    <a:gd name="connsiteX41" fmla="*/ 220987 w 1004937"/>
                    <a:gd name="connsiteY41" fmla="*/ 877076 h 1036668"/>
                    <a:gd name="connsiteX42" fmla="*/ 180506 w 1004937"/>
                    <a:gd name="connsiteY42" fmla="*/ 858026 h 1036668"/>
                    <a:gd name="connsiteX43" fmla="*/ 118594 w 1004937"/>
                    <a:gd name="connsiteY43" fmla="*/ 781826 h 1036668"/>
                    <a:gd name="connsiteX44" fmla="*/ 80494 w 1004937"/>
                    <a:gd name="connsiteY44" fmla="*/ 686576 h 1036668"/>
                    <a:gd name="connsiteX45" fmla="*/ 73350 w 1004937"/>
                    <a:gd name="connsiteY45" fmla="*/ 634188 h 1036668"/>
                    <a:gd name="connsiteX46" fmla="*/ 49537 w 1004937"/>
                    <a:gd name="connsiteY46" fmla="*/ 569895 h 1036668"/>
                    <a:gd name="connsiteX47" fmla="*/ 1912 w 1004937"/>
                    <a:gd name="connsiteY47" fmla="*/ 450832 h 1036668"/>
                    <a:gd name="connsiteX48" fmla="*/ 11437 w 1004937"/>
                    <a:gd name="connsiteY48" fmla="*/ 338913 h 1036668"/>
                    <a:gd name="connsiteX49" fmla="*/ 30487 w 1004937"/>
                    <a:gd name="connsiteY49" fmla="*/ 300813 h 1036668"/>
                    <a:gd name="connsiteX50" fmla="*/ 16200 w 1004937"/>
                    <a:gd name="connsiteY50" fmla="*/ 246045 h 1036668"/>
                    <a:gd name="connsiteX51" fmla="*/ 35250 w 1004937"/>
                    <a:gd name="connsiteY51" fmla="*/ 229376 h 1036668"/>
                    <a:gd name="connsiteX52" fmla="*/ 106687 w 1004937"/>
                    <a:gd name="connsiteY52" fmla="*/ 238901 h 1036668"/>
                    <a:gd name="connsiteX53" fmla="*/ 118594 w 1004937"/>
                    <a:gd name="connsiteY53" fmla="*/ 246045 h 1036668"/>
                    <a:gd name="connsiteX0" fmla="*/ 111450 w 1004937"/>
                    <a:gd name="connsiteY0" fmla="*/ 297807 h 1033662"/>
                    <a:gd name="connsiteX1" fmla="*/ 118594 w 1004937"/>
                    <a:gd name="connsiteY1" fmla="*/ 243039 h 1033662"/>
                    <a:gd name="connsiteX2" fmla="*/ 99544 w 1004937"/>
                    <a:gd name="connsiteY2" fmla="*/ 178745 h 1033662"/>
                    <a:gd name="connsiteX3" fmla="*/ 147344 w 1004937"/>
                    <a:gd name="connsiteY3" fmla="*/ 167054 h 1033662"/>
                    <a:gd name="connsiteX4" fmla="*/ 175040 w 1004937"/>
                    <a:gd name="connsiteY4" fmla="*/ 186935 h 1033662"/>
                    <a:gd name="connsiteX5" fmla="*/ 185248 w 1004937"/>
                    <a:gd name="connsiteY5" fmla="*/ 187162 h 1033662"/>
                    <a:gd name="connsiteX6" fmla="*/ 223369 w 1004937"/>
                    <a:gd name="connsiteY6" fmla="*/ 183507 h 1033662"/>
                    <a:gd name="connsiteX7" fmla="*/ 232434 w 1004937"/>
                    <a:gd name="connsiteY7" fmla="*/ 163917 h 1033662"/>
                    <a:gd name="connsiteX8" fmla="*/ 288852 w 1004937"/>
                    <a:gd name="connsiteY8" fmla="*/ 99968 h 1033662"/>
                    <a:gd name="connsiteX9" fmla="*/ 449672 w 1004937"/>
                    <a:gd name="connsiteY9" fmla="*/ 76284 h 1033662"/>
                    <a:gd name="connsiteX10" fmla="*/ 525811 w 1004937"/>
                    <a:gd name="connsiteY10" fmla="*/ 70313 h 1033662"/>
                    <a:gd name="connsiteX11" fmla="*/ 613791 w 1004937"/>
                    <a:gd name="connsiteY11" fmla="*/ 65383 h 1033662"/>
                    <a:gd name="connsiteX12" fmla="*/ 677103 w 1004937"/>
                    <a:gd name="connsiteY12" fmla="*/ 28 h 1033662"/>
                    <a:gd name="connsiteX13" fmla="*/ 715686 w 1004937"/>
                    <a:gd name="connsiteY13" fmla="*/ 74166 h 1033662"/>
                    <a:gd name="connsiteX14" fmla="*/ 794869 w 1004937"/>
                    <a:gd name="connsiteY14" fmla="*/ 43014 h 1033662"/>
                    <a:gd name="connsiteX15" fmla="*/ 832969 w 1004937"/>
                    <a:gd name="connsiteY15" fmla="*/ 71589 h 1033662"/>
                    <a:gd name="connsiteX16" fmla="*/ 916312 w 1004937"/>
                    <a:gd name="connsiteY16" fmla="*/ 71589 h 1033662"/>
                    <a:gd name="connsiteX17" fmla="*/ 963937 w 1004937"/>
                    <a:gd name="connsiteY17" fmla="*/ 128739 h 1033662"/>
                    <a:gd name="connsiteX18" fmla="*/ 942506 w 1004937"/>
                    <a:gd name="connsiteY18" fmla="*/ 188270 h 1033662"/>
                    <a:gd name="connsiteX19" fmla="*/ 942506 w 1004937"/>
                    <a:gd name="connsiteY19" fmla="*/ 247801 h 1033662"/>
                    <a:gd name="connsiteX20" fmla="*/ 978225 w 1004937"/>
                    <a:gd name="connsiteY20" fmla="*/ 314476 h 1033662"/>
                    <a:gd name="connsiteX21" fmla="*/ 1004419 w 1004937"/>
                    <a:gd name="connsiteY21" fmla="*/ 435920 h 1033662"/>
                    <a:gd name="connsiteX22" fmla="*/ 994894 w 1004937"/>
                    <a:gd name="connsiteY22" fmla="*/ 640707 h 1033662"/>
                    <a:gd name="connsiteX23" fmla="*/ 985369 w 1004937"/>
                    <a:gd name="connsiteY23" fmla="*/ 678807 h 1033662"/>
                    <a:gd name="connsiteX24" fmla="*/ 1002037 w 1004937"/>
                    <a:gd name="connsiteY24" fmla="*/ 724051 h 1033662"/>
                    <a:gd name="connsiteX25" fmla="*/ 1000317 w 1004937"/>
                    <a:gd name="connsiteY25" fmla="*/ 763651 h 1033662"/>
                    <a:gd name="connsiteX26" fmla="*/ 966709 w 1004937"/>
                    <a:gd name="connsiteY26" fmla="*/ 788698 h 1033662"/>
                    <a:gd name="connsiteX27" fmla="*/ 932981 w 1004937"/>
                    <a:gd name="connsiteY27" fmla="*/ 821682 h 1033662"/>
                    <a:gd name="connsiteX28" fmla="*/ 880594 w 1004937"/>
                    <a:gd name="connsiteY28" fmla="*/ 828826 h 1033662"/>
                    <a:gd name="connsiteX29" fmla="*/ 847256 w 1004937"/>
                    <a:gd name="connsiteY29" fmla="*/ 862164 h 1033662"/>
                    <a:gd name="connsiteX30" fmla="*/ 759150 w 1004937"/>
                    <a:gd name="connsiteY30" fmla="*/ 912170 h 1033662"/>
                    <a:gd name="connsiteX31" fmla="*/ 694856 w 1004937"/>
                    <a:gd name="connsiteY31" fmla="*/ 981226 h 1033662"/>
                    <a:gd name="connsiteX32" fmla="*/ 654375 w 1004937"/>
                    <a:gd name="connsiteY32" fmla="*/ 995514 h 1033662"/>
                    <a:gd name="connsiteX33" fmla="*/ 599606 w 1004937"/>
                    <a:gd name="connsiteY33" fmla="*/ 964557 h 1033662"/>
                    <a:gd name="connsiteX34" fmla="*/ 568650 w 1004937"/>
                    <a:gd name="connsiteY34" fmla="*/ 971701 h 1033662"/>
                    <a:gd name="connsiteX35" fmla="*/ 490069 w 1004937"/>
                    <a:gd name="connsiteY35" fmla="*/ 1033614 h 1033662"/>
                    <a:gd name="connsiteX36" fmla="*/ 482711 w 1004937"/>
                    <a:gd name="connsiteY36" fmla="*/ 981836 h 1033662"/>
                    <a:gd name="connsiteX37" fmla="*/ 403405 w 1004937"/>
                    <a:gd name="connsiteY37" fmla="*/ 971890 h 1033662"/>
                    <a:gd name="connsiteX38" fmla="*/ 328144 w 1004937"/>
                    <a:gd name="connsiteY38" fmla="*/ 919314 h 1033662"/>
                    <a:gd name="connsiteX39" fmla="*/ 263850 w 1004937"/>
                    <a:gd name="connsiteY39" fmla="*/ 940745 h 1033662"/>
                    <a:gd name="connsiteX40" fmla="*/ 232894 w 1004937"/>
                    <a:gd name="connsiteY40" fmla="*/ 909789 h 1033662"/>
                    <a:gd name="connsiteX41" fmla="*/ 220987 w 1004937"/>
                    <a:gd name="connsiteY41" fmla="*/ 874070 h 1033662"/>
                    <a:gd name="connsiteX42" fmla="*/ 180506 w 1004937"/>
                    <a:gd name="connsiteY42" fmla="*/ 855020 h 1033662"/>
                    <a:gd name="connsiteX43" fmla="*/ 118594 w 1004937"/>
                    <a:gd name="connsiteY43" fmla="*/ 778820 h 1033662"/>
                    <a:gd name="connsiteX44" fmla="*/ 80494 w 1004937"/>
                    <a:gd name="connsiteY44" fmla="*/ 683570 h 1033662"/>
                    <a:gd name="connsiteX45" fmla="*/ 73350 w 1004937"/>
                    <a:gd name="connsiteY45" fmla="*/ 631182 h 1033662"/>
                    <a:gd name="connsiteX46" fmla="*/ 49537 w 1004937"/>
                    <a:gd name="connsiteY46" fmla="*/ 566889 h 1033662"/>
                    <a:gd name="connsiteX47" fmla="*/ 1912 w 1004937"/>
                    <a:gd name="connsiteY47" fmla="*/ 447826 h 1033662"/>
                    <a:gd name="connsiteX48" fmla="*/ 11437 w 1004937"/>
                    <a:gd name="connsiteY48" fmla="*/ 335907 h 1033662"/>
                    <a:gd name="connsiteX49" fmla="*/ 30487 w 1004937"/>
                    <a:gd name="connsiteY49" fmla="*/ 297807 h 1033662"/>
                    <a:gd name="connsiteX50" fmla="*/ 16200 w 1004937"/>
                    <a:gd name="connsiteY50" fmla="*/ 243039 h 1033662"/>
                    <a:gd name="connsiteX51" fmla="*/ 35250 w 1004937"/>
                    <a:gd name="connsiteY51" fmla="*/ 226370 h 1033662"/>
                    <a:gd name="connsiteX52" fmla="*/ 106687 w 1004937"/>
                    <a:gd name="connsiteY52" fmla="*/ 235895 h 1033662"/>
                    <a:gd name="connsiteX53" fmla="*/ 118594 w 1004937"/>
                    <a:gd name="connsiteY53" fmla="*/ 243039 h 1033662"/>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4869 w 1004937"/>
                    <a:gd name="connsiteY14" fmla="*/ 1998 h 992646"/>
                    <a:gd name="connsiteX15" fmla="*/ 832969 w 1004937"/>
                    <a:gd name="connsiteY15" fmla="*/ 30573 h 992646"/>
                    <a:gd name="connsiteX16" fmla="*/ 916312 w 1004937"/>
                    <a:gd name="connsiteY16" fmla="*/ 30573 h 992646"/>
                    <a:gd name="connsiteX17" fmla="*/ 963937 w 1004937"/>
                    <a:gd name="connsiteY17" fmla="*/ 87723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4869 w 1004937"/>
                    <a:gd name="connsiteY14" fmla="*/ 1998 h 992646"/>
                    <a:gd name="connsiteX15" fmla="*/ 803513 w 1004937"/>
                    <a:gd name="connsiteY15" fmla="*/ 71180 h 992646"/>
                    <a:gd name="connsiteX16" fmla="*/ 916312 w 1004937"/>
                    <a:gd name="connsiteY16" fmla="*/ 30573 h 992646"/>
                    <a:gd name="connsiteX17" fmla="*/ 963937 w 1004937"/>
                    <a:gd name="connsiteY17" fmla="*/ 87723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4869 w 1004937"/>
                    <a:gd name="connsiteY14" fmla="*/ 1998 h 992646"/>
                    <a:gd name="connsiteX15" fmla="*/ 837147 w 1004937"/>
                    <a:gd name="connsiteY15" fmla="*/ 55685 h 992646"/>
                    <a:gd name="connsiteX16" fmla="*/ 916312 w 1004937"/>
                    <a:gd name="connsiteY16" fmla="*/ 30573 h 992646"/>
                    <a:gd name="connsiteX17" fmla="*/ 963937 w 1004937"/>
                    <a:gd name="connsiteY17" fmla="*/ 87723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4869 w 1004937"/>
                    <a:gd name="connsiteY14" fmla="*/ 1998 h 992646"/>
                    <a:gd name="connsiteX15" fmla="*/ 837147 w 1004937"/>
                    <a:gd name="connsiteY15" fmla="*/ 55685 h 992646"/>
                    <a:gd name="connsiteX16" fmla="*/ 889592 w 1004937"/>
                    <a:gd name="connsiteY16" fmla="*/ 65863 h 992646"/>
                    <a:gd name="connsiteX17" fmla="*/ 963937 w 1004937"/>
                    <a:gd name="connsiteY17" fmla="*/ 87723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4869 w 1004937"/>
                    <a:gd name="connsiteY14" fmla="*/ 1998 h 992646"/>
                    <a:gd name="connsiteX15" fmla="*/ 837147 w 1004937"/>
                    <a:gd name="connsiteY15" fmla="*/ 55685 h 992646"/>
                    <a:gd name="connsiteX16" fmla="*/ 889592 w 1004937"/>
                    <a:gd name="connsiteY16" fmla="*/ 65863 h 992646"/>
                    <a:gd name="connsiteX17" fmla="*/ 943340 w 1004937"/>
                    <a:gd name="connsiteY17" fmla="*/ 94507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6958 w 1004937"/>
                    <a:gd name="connsiteY14" fmla="*/ 14554 h 992646"/>
                    <a:gd name="connsiteX15" fmla="*/ 837147 w 1004937"/>
                    <a:gd name="connsiteY15" fmla="*/ 55685 h 992646"/>
                    <a:gd name="connsiteX16" fmla="*/ 889592 w 1004937"/>
                    <a:gd name="connsiteY16" fmla="*/ 65863 h 992646"/>
                    <a:gd name="connsiteX17" fmla="*/ 943340 w 1004937"/>
                    <a:gd name="connsiteY17" fmla="*/ 94507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6958 w 1004937"/>
                    <a:gd name="connsiteY14" fmla="*/ 14554 h 992646"/>
                    <a:gd name="connsiteX15" fmla="*/ 837147 w 1004937"/>
                    <a:gd name="connsiteY15" fmla="*/ 55685 h 992646"/>
                    <a:gd name="connsiteX16" fmla="*/ 889592 w 1004937"/>
                    <a:gd name="connsiteY16" fmla="*/ 65863 h 992646"/>
                    <a:gd name="connsiteX17" fmla="*/ 943340 w 1004937"/>
                    <a:gd name="connsiteY17" fmla="*/ 94507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827 h 992682"/>
                    <a:gd name="connsiteX1" fmla="*/ 118594 w 1004937"/>
                    <a:gd name="connsiteY1" fmla="*/ 202059 h 992682"/>
                    <a:gd name="connsiteX2" fmla="*/ 99544 w 1004937"/>
                    <a:gd name="connsiteY2" fmla="*/ 137765 h 992682"/>
                    <a:gd name="connsiteX3" fmla="*/ 147344 w 1004937"/>
                    <a:gd name="connsiteY3" fmla="*/ 126074 h 992682"/>
                    <a:gd name="connsiteX4" fmla="*/ 175040 w 1004937"/>
                    <a:gd name="connsiteY4" fmla="*/ 145955 h 992682"/>
                    <a:gd name="connsiteX5" fmla="*/ 185248 w 1004937"/>
                    <a:gd name="connsiteY5" fmla="*/ 146182 h 992682"/>
                    <a:gd name="connsiteX6" fmla="*/ 223369 w 1004937"/>
                    <a:gd name="connsiteY6" fmla="*/ 142527 h 992682"/>
                    <a:gd name="connsiteX7" fmla="*/ 232434 w 1004937"/>
                    <a:gd name="connsiteY7" fmla="*/ 122937 h 992682"/>
                    <a:gd name="connsiteX8" fmla="*/ 288852 w 1004937"/>
                    <a:gd name="connsiteY8" fmla="*/ 58988 h 992682"/>
                    <a:gd name="connsiteX9" fmla="*/ 449672 w 1004937"/>
                    <a:gd name="connsiteY9" fmla="*/ 35304 h 992682"/>
                    <a:gd name="connsiteX10" fmla="*/ 525811 w 1004937"/>
                    <a:gd name="connsiteY10" fmla="*/ 29333 h 992682"/>
                    <a:gd name="connsiteX11" fmla="*/ 622702 w 1004937"/>
                    <a:gd name="connsiteY11" fmla="*/ 46775 h 992682"/>
                    <a:gd name="connsiteX12" fmla="*/ 673069 w 1004937"/>
                    <a:gd name="connsiteY12" fmla="*/ 110 h 992682"/>
                    <a:gd name="connsiteX13" fmla="*/ 715686 w 1004937"/>
                    <a:gd name="connsiteY13" fmla="*/ 33186 h 992682"/>
                    <a:gd name="connsiteX14" fmla="*/ 796958 w 1004937"/>
                    <a:gd name="connsiteY14" fmla="*/ 14590 h 992682"/>
                    <a:gd name="connsiteX15" fmla="*/ 837147 w 1004937"/>
                    <a:gd name="connsiteY15" fmla="*/ 55721 h 992682"/>
                    <a:gd name="connsiteX16" fmla="*/ 889592 w 1004937"/>
                    <a:gd name="connsiteY16" fmla="*/ 65899 h 992682"/>
                    <a:gd name="connsiteX17" fmla="*/ 943340 w 1004937"/>
                    <a:gd name="connsiteY17" fmla="*/ 94543 h 992682"/>
                    <a:gd name="connsiteX18" fmla="*/ 942506 w 1004937"/>
                    <a:gd name="connsiteY18" fmla="*/ 147290 h 992682"/>
                    <a:gd name="connsiteX19" fmla="*/ 942506 w 1004937"/>
                    <a:gd name="connsiteY19" fmla="*/ 206821 h 992682"/>
                    <a:gd name="connsiteX20" fmla="*/ 978225 w 1004937"/>
                    <a:gd name="connsiteY20" fmla="*/ 273496 h 992682"/>
                    <a:gd name="connsiteX21" fmla="*/ 1004419 w 1004937"/>
                    <a:gd name="connsiteY21" fmla="*/ 394940 h 992682"/>
                    <a:gd name="connsiteX22" fmla="*/ 994894 w 1004937"/>
                    <a:gd name="connsiteY22" fmla="*/ 599727 h 992682"/>
                    <a:gd name="connsiteX23" fmla="*/ 985369 w 1004937"/>
                    <a:gd name="connsiteY23" fmla="*/ 637827 h 992682"/>
                    <a:gd name="connsiteX24" fmla="*/ 1002037 w 1004937"/>
                    <a:gd name="connsiteY24" fmla="*/ 683071 h 992682"/>
                    <a:gd name="connsiteX25" fmla="*/ 1000317 w 1004937"/>
                    <a:gd name="connsiteY25" fmla="*/ 722671 h 992682"/>
                    <a:gd name="connsiteX26" fmla="*/ 966709 w 1004937"/>
                    <a:gd name="connsiteY26" fmla="*/ 747718 h 992682"/>
                    <a:gd name="connsiteX27" fmla="*/ 932981 w 1004937"/>
                    <a:gd name="connsiteY27" fmla="*/ 780702 h 992682"/>
                    <a:gd name="connsiteX28" fmla="*/ 880594 w 1004937"/>
                    <a:gd name="connsiteY28" fmla="*/ 787846 h 992682"/>
                    <a:gd name="connsiteX29" fmla="*/ 847256 w 1004937"/>
                    <a:gd name="connsiteY29" fmla="*/ 821184 h 992682"/>
                    <a:gd name="connsiteX30" fmla="*/ 759150 w 1004937"/>
                    <a:gd name="connsiteY30" fmla="*/ 871190 h 992682"/>
                    <a:gd name="connsiteX31" fmla="*/ 694856 w 1004937"/>
                    <a:gd name="connsiteY31" fmla="*/ 940246 h 992682"/>
                    <a:gd name="connsiteX32" fmla="*/ 654375 w 1004937"/>
                    <a:gd name="connsiteY32" fmla="*/ 954534 h 992682"/>
                    <a:gd name="connsiteX33" fmla="*/ 599606 w 1004937"/>
                    <a:gd name="connsiteY33" fmla="*/ 923577 h 992682"/>
                    <a:gd name="connsiteX34" fmla="*/ 568650 w 1004937"/>
                    <a:gd name="connsiteY34" fmla="*/ 930721 h 992682"/>
                    <a:gd name="connsiteX35" fmla="*/ 490069 w 1004937"/>
                    <a:gd name="connsiteY35" fmla="*/ 992634 h 992682"/>
                    <a:gd name="connsiteX36" fmla="*/ 482711 w 1004937"/>
                    <a:gd name="connsiteY36" fmla="*/ 940856 h 992682"/>
                    <a:gd name="connsiteX37" fmla="*/ 403405 w 1004937"/>
                    <a:gd name="connsiteY37" fmla="*/ 930910 h 992682"/>
                    <a:gd name="connsiteX38" fmla="*/ 328144 w 1004937"/>
                    <a:gd name="connsiteY38" fmla="*/ 878334 h 992682"/>
                    <a:gd name="connsiteX39" fmla="*/ 263850 w 1004937"/>
                    <a:gd name="connsiteY39" fmla="*/ 899765 h 992682"/>
                    <a:gd name="connsiteX40" fmla="*/ 232894 w 1004937"/>
                    <a:gd name="connsiteY40" fmla="*/ 868809 h 992682"/>
                    <a:gd name="connsiteX41" fmla="*/ 220987 w 1004937"/>
                    <a:gd name="connsiteY41" fmla="*/ 833090 h 992682"/>
                    <a:gd name="connsiteX42" fmla="*/ 180506 w 1004937"/>
                    <a:gd name="connsiteY42" fmla="*/ 814040 h 992682"/>
                    <a:gd name="connsiteX43" fmla="*/ 118594 w 1004937"/>
                    <a:gd name="connsiteY43" fmla="*/ 737840 h 992682"/>
                    <a:gd name="connsiteX44" fmla="*/ 80494 w 1004937"/>
                    <a:gd name="connsiteY44" fmla="*/ 642590 h 992682"/>
                    <a:gd name="connsiteX45" fmla="*/ 73350 w 1004937"/>
                    <a:gd name="connsiteY45" fmla="*/ 590202 h 992682"/>
                    <a:gd name="connsiteX46" fmla="*/ 49537 w 1004937"/>
                    <a:gd name="connsiteY46" fmla="*/ 525909 h 992682"/>
                    <a:gd name="connsiteX47" fmla="*/ 1912 w 1004937"/>
                    <a:gd name="connsiteY47" fmla="*/ 406846 h 992682"/>
                    <a:gd name="connsiteX48" fmla="*/ 11437 w 1004937"/>
                    <a:gd name="connsiteY48" fmla="*/ 294927 h 992682"/>
                    <a:gd name="connsiteX49" fmla="*/ 30487 w 1004937"/>
                    <a:gd name="connsiteY49" fmla="*/ 256827 h 992682"/>
                    <a:gd name="connsiteX50" fmla="*/ 16200 w 1004937"/>
                    <a:gd name="connsiteY50" fmla="*/ 202059 h 992682"/>
                    <a:gd name="connsiteX51" fmla="*/ 35250 w 1004937"/>
                    <a:gd name="connsiteY51" fmla="*/ 185390 h 992682"/>
                    <a:gd name="connsiteX52" fmla="*/ 106687 w 1004937"/>
                    <a:gd name="connsiteY52" fmla="*/ 194915 h 992682"/>
                    <a:gd name="connsiteX53" fmla="*/ 118594 w 1004937"/>
                    <a:gd name="connsiteY53" fmla="*/ 202059 h 992682"/>
                    <a:gd name="connsiteX0" fmla="*/ 111450 w 1004937"/>
                    <a:gd name="connsiteY0" fmla="*/ 242683 h 978538"/>
                    <a:gd name="connsiteX1" fmla="*/ 118594 w 1004937"/>
                    <a:gd name="connsiteY1" fmla="*/ 187915 h 978538"/>
                    <a:gd name="connsiteX2" fmla="*/ 99544 w 1004937"/>
                    <a:gd name="connsiteY2" fmla="*/ 123621 h 978538"/>
                    <a:gd name="connsiteX3" fmla="*/ 147344 w 1004937"/>
                    <a:gd name="connsiteY3" fmla="*/ 111930 h 978538"/>
                    <a:gd name="connsiteX4" fmla="*/ 175040 w 1004937"/>
                    <a:gd name="connsiteY4" fmla="*/ 131811 h 978538"/>
                    <a:gd name="connsiteX5" fmla="*/ 185248 w 1004937"/>
                    <a:gd name="connsiteY5" fmla="*/ 132038 h 978538"/>
                    <a:gd name="connsiteX6" fmla="*/ 223369 w 1004937"/>
                    <a:gd name="connsiteY6" fmla="*/ 128383 h 978538"/>
                    <a:gd name="connsiteX7" fmla="*/ 232434 w 1004937"/>
                    <a:gd name="connsiteY7" fmla="*/ 108793 h 978538"/>
                    <a:gd name="connsiteX8" fmla="*/ 288852 w 1004937"/>
                    <a:gd name="connsiteY8" fmla="*/ 44844 h 978538"/>
                    <a:gd name="connsiteX9" fmla="*/ 449672 w 1004937"/>
                    <a:gd name="connsiteY9" fmla="*/ 21160 h 978538"/>
                    <a:gd name="connsiteX10" fmla="*/ 525811 w 1004937"/>
                    <a:gd name="connsiteY10" fmla="*/ 15189 h 978538"/>
                    <a:gd name="connsiteX11" fmla="*/ 622702 w 1004937"/>
                    <a:gd name="connsiteY11" fmla="*/ 32631 h 978538"/>
                    <a:gd name="connsiteX12" fmla="*/ 666222 w 1004937"/>
                    <a:gd name="connsiteY12" fmla="*/ 7203 h 978538"/>
                    <a:gd name="connsiteX13" fmla="*/ 715686 w 1004937"/>
                    <a:gd name="connsiteY13" fmla="*/ 19042 h 978538"/>
                    <a:gd name="connsiteX14" fmla="*/ 796958 w 1004937"/>
                    <a:gd name="connsiteY14" fmla="*/ 446 h 978538"/>
                    <a:gd name="connsiteX15" fmla="*/ 837147 w 1004937"/>
                    <a:gd name="connsiteY15" fmla="*/ 41577 h 978538"/>
                    <a:gd name="connsiteX16" fmla="*/ 889592 w 1004937"/>
                    <a:gd name="connsiteY16" fmla="*/ 51755 h 978538"/>
                    <a:gd name="connsiteX17" fmla="*/ 943340 w 1004937"/>
                    <a:gd name="connsiteY17" fmla="*/ 80399 h 978538"/>
                    <a:gd name="connsiteX18" fmla="*/ 942506 w 1004937"/>
                    <a:gd name="connsiteY18" fmla="*/ 133146 h 978538"/>
                    <a:gd name="connsiteX19" fmla="*/ 942506 w 1004937"/>
                    <a:gd name="connsiteY19" fmla="*/ 192677 h 978538"/>
                    <a:gd name="connsiteX20" fmla="*/ 978225 w 1004937"/>
                    <a:gd name="connsiteY20" fmla="*/ 259352 h 978538"/>
                    <a:gd name="connsiteX21" fmla="*/ 1004419 w 1004937"/>
                    <a:gd name="connsiteY21" fmla="*/ 380796 h 978538"/>
                    <a:gd name="connsiteX22" fmla="*/ 994894 w 1004937"/>
                    <a:gd name="connsiteY22" fmla="*/ 585583 h 978538"/>
                    <a:gd name="connsiteX23" fmla="*/ 985369 w 1004937"/>
                    <a:gd name="connsiteY23" fmla="*/ 623683 h 978538"/>
                    <a:gd name="connsiteX24" fmla="*/ 1002037 w 1004937"/>
                    <a:gd name="connsiteY24" fmla="*/ 668927 h 978538"/>
                    <a:gd name="connsiteX25" fmla="*/ 1000317 w 1004937"/>
                    <a:gd name="connsiteY25" fmla="*/ 708527 h 978538"/>
                    <a:gd name="connsiteX26" fmla="*/ 966709 w 1004937"/>
                    <a:gd name="connsiteY26" fmla="*/ 733574 h 978538"/>
                    <a:gd name="connsiteX27" fmla="*/ 932981 w 1004937"/>
                    <a:gd name="connsiteY27" fmla="*/ 766558 h 978538"/>
                    <a:gd name="connsiteX28" fmla="*/ 880594 w 1004937"/>
                    <a:gd name="connsiteY28" fmla="*/ 773702 h 978538"/>
                    <a:gd name="connsiteX29" fmla="*/ 847256 w 1004937"/>
                    <a:gd name="connsiteY29" fmla="*/ 807040 h 978538"/>
                    <a:gd name="connsiteX30" fmla="*/ 759150 w 1004937"/>
                    <a:gd name="connsiteY30" fmla="*/ 857046 h 978538"/>
                    <a:gd name="connsiteX31" fmla="*/ 694856 w 1004937"/>
                    <a:gd name="connsiteY31" fmla="*/ 926102 h 978538"/>
                    <a:gd name="connsiteX32" fmla="*/ 654375 w 1004937"/>
                    <a:gd name="connsiteY32" fmla="*/ 940390 h 978538"/>
                    <a:gd name="connsiteX33" fmla="*/ 599606 w 1004937"/>
                    <a:gd name="connsiteY33" fmla="*/ 909433 h 978538"/>
                    <a:gd name="connsiteX34" fmla="*/ 568650 w 1004937"/>
                    <a:gd name="connsiteY34" fmla="*/ 916577 h 978538"/>
                    <a:gd name="connsiteX35" fmla="*/ 490069 w 1004937"/>
                    <a:gd name="connsiteY35" fmla="*/ 978490 h 978538"/>
                    <a:gd name="connsiteX36" fmla="*/ 482711 w 1004937"/>
                    <a:gd name="connsiteY36" fmla="*/ 926712 h 978538"/>
                    <a:gd name="connsiteX37" fmla="*/ 403405 w 1004937"/>
                    <a:gd name="connsiteY37" fmla="*/ 916766 h 978538"/>
                    <a:gd name="connsiteX38" fmla="*/ 328144 w 1004937"/>
                    <a:gd name="connsiteY38" fmla="*/ 864190 h 978538"/>
                    <a:gd name="connsiteX39" fmla="*/ 263850 w 1004937"/>
                    <a:gd name="connsiteY39" fmla="*/ 885621 h 978538"/>
                    <a:gd name="connsiteX40" fmla="*/ 232894 w 1004937"/>
                    <a:gd name="connsiteY40" fmla="*/ 854665 h 978538"/>
                    <a:gd name="connsiteX41" fmla="*/ 220987 w 1004937"/>
                    <a:gd name="connsiteY41" fmla="*/ 818946 h 978538"/>
                    <a:gd name="connsiteX42" fmla="*/ 180506 w 1004937"/>
                    <a:gd name="connsiteY42" fmla="*/ 799896 h 978538"/>
                    <a:gd name="connsiteX43" fmla="*/ 118594 w 1004937"/>
                    <a:gd name="connsiteY43" fmla="*/ 723696 h 978538"/>
                    <a:gd name="connsiteX44" fmla="*/ 80494 w 1004937"/>
                    <a:gd name="connsiteY44" fmla="*/ 628446 h 978538"/>
                    <a:gd name="connsiteX45" fmla="*/ 73350 w 1004937"/>
                    <a:gd name="connsiteY45" fmla="*/ 576058 h 978538"/>
                    <a:gd name="connsiteX46" fmla="*/ 49537 w 1004937"/>
                    <a:gd name="connsiteY46" fmla="*/ 511765 h 978538"/>
                    <a:gd name="connsiteX47" fmla="*/ 1912 w 1004937"/>
                    <a:gd name="connsiteY47" fmla="*/ 392702 h 978538"/>
                    <a:gd name="connsiteX48" fmla="*/ 11437 w 1004937"/>
                    <a:gd name="connsiteY48" fmla="*/ 280783 h 978538"/>
                    <a:gd name="connsiteX49" fmla="*/ 30487 w 1004937"/>
                    <a:gd name="connsiteY49" fmla="*/ 242683 h 978538"/>
                    <a:gd name="connsiteX50" fmla="*/ 16200 w 1004937"/>
                    <a:gd name="connsiteY50" fmla="*/ 187915 h 978538"/>
                    <a:gd name="connsiteX51" fmla="*/ 35250 w 1004937"/>
                    <a:gd name="connsiteY51" fmla="*/ 171246 h 978538"/>
                    <a:gd name="connsiteX52" fmla="*/ 106687 w 1004937"/>
                    <a:gd name="connsiteY52" fmla="*/ 180771 h 978538"/>
                    <a:gd name="connsiteX53" fmla="*/ 118594 w 1004937"/>
                    <a:gd name="connsiteY53" fmla="*/ 187915 h 978538"/>
                    <a:gd name="connsiteX0" fmla="*/ 111450 w 1004937"/>
                    <a:gd name="connsiteY0" fmla="*/ 242284 h 978139"/>
                    <a:gd name="connsiteX1" fmla="*/ 118594 w 1004937"/>
                    <a:gd name="connsiteY1" fmla="*/ 187516 h 978139"/>
                    <a:gd name="connsiteX2" fmla="*/ 99544 w 1004937"/>
                    <a:gd name="connsiteY2" fmla="*/ 123222 h 978139"/>
                    <a:gd name="connsiteX3" fmla="*/ 147344 w 1004937"/>
                    <a:gd name="connsiteY3" fmla="*/ 111531 h 978139"/>
                    <a:gd name="connsiteX4" fmla="*/ 175040 w 1004937"/>
                    <a:gd name="connsiteY4" fmla="*/ 131412 h 978139"/>
                    <a:gd name="connsiteX5" fmla="*/ 185248 w 1004937"/>
                    <a:gd name="connsiteY5" fmla="*/ 131639 h 978139"/>
                    <a:gd name="connsiteX6" fmla="*/ 223369 w 1004937"/>
                    <a:gd name="connsiteY6" fmla="*/ 127984 h 978139"/>
                    <a:gd name="connsiteX7" fmla="*/ 232434 w 1004937"/>
                    <a:gd name="connsiteY7" fmla="*/ 108394 h 978139"/>
                    <a:gd name="connsiteX8" fmla="*/ 288852 w 1004937"/>
                    <a:gd name="connsiteY8" fmla="*/ 44445 h 978139"/>
                    <a:gd name="connsiteX9" fmla="*/ 449672 w 1004937"/>
                    <a:gd name="connsiteY9" fmla="*/ 20761 h 978139"/>
                    <a:gd name="connsiteX10" fmla="*/ 525811 w 1004937"/>
                    <a:gd name="connsiteY10" fmla="*/ 14790 h 978139"/>
                    <a:gd name="connsiteX11" fmla="*/ 622702 w 1004937"/>
                    <a:gd name="connsiteY11" fmla="*/ 32232 h 978139"/>
                    <a:gd name="connsiteX12" fmla="*/ 666222 w 1004937"/>
                    <a:gd name="connsiteY12" fmla="*/ 6804 h 978139"/>
                    <a:gd name="connsiteX13" fmla="*/ 703610 w 1004937"/>
                    <a:gd name="connsiteY13" fmla="*/ 50038 h 978139"/>
                    <a:gd name="connsiteX14" fmla="*/ 796958 w 1004937"/>
                    <a:gd name="connsiteY14" fmla="*/ 47 h 978139"/>
                    <a:gd name="connsiteX15" fmla="*/ 837147 w 1004937"/>
                    <a:gd name="connsiteY15" fmla="*/ 41178 h 978139"/>
                    <a:gd name="connsiteX16" fmla="*/ 889592 w 1004937"/>
                    <a:gd name="connsiteY16" fmla="*/ 51356 h 978139"/>
                    <a:gd name="connsiteX17" fmla="*/ 943340 w 1004937"/>
                    <a:gd name="connsiteY17" fmla="*/ 80000 h 978139"/>
                    <a:gd name="connsiteX18" fmla="*/ 942506 w 1004937"/>
                    <a:gd name="connsiteY18" fmla="*/ 132747 h 978139"/>
                    <a:gd name="connsiteX19" fmla="*/ 942506 w 1004937"/>
                    <a:gd name="connsiteY19" fmla="*/ 192278 h 978139"/>
                    <a:gd name="connsiteX20" fmla="*/ 978225 w 1004937"/>
                    <a:gd name="connsiteY20" fmla="*/ 258953 h 978139"/>
                    <a:gd name="connsiteX21" fmla="*/ 1004419 w 1004937"/>
                    <a:gd name="connsiteY21" fmla="*/ 380397 h 978139"/>
                    <a:gd name="connsiteX22" fmla="*/ 994894 w 1004937"/>
                    <a:gd name="connsiteY22" fmla="*/ 585184 h 978139"/>
                    <a:gd name="connsiteX23" fmla="*/ 985369 w 1004937"/>
                    <a:gd name="connsiteY23" fmla="*/ 623284 h 978139"/>
                    <a:gd name="connsiteX24" fmla="*/ 1002037 w 1004937"/>
                    <a:gd name="connsiteY24" fmla="*/ 668528 h 978139"/>
                    <a:gd name="connsiteX25" fmla="*/ 1000317 w 1004937"/>
                    <a:gd name="connsiteY25" fmla="*/ 708128 h 978139"/>
                    <a:gd name="connsiteX26" fmla="*/ 966709 w 1004937"/>
                    <a:gd name="connsiteY26" fmla="*/ 733175 h 978139"/>
                    <a:gd name="connsiteX27" fmla="*/ 932981 w 1004937"/>
                    <a:gd name="connsiteY27" fmla="*/ 766159 h 978139"/>
                    <a:gd name="connsiteX28" fmla="*/ 880594 w 1004937"/>
                    <a:gd name="connsiteY28" fmla="*/ 773303 h 978139"/>
                    <a:gd name="connsiteX29" fmla="*/ 847256 w 1004937"/>
                    <a:gd name="connsiteY29" fmla="*/ 806641 h 978139"/>
                    <a:gd name="connsiteX30" fmla="*/ 759150 w 1004937"/>
                    <a:gd name="connsiteY30" fmla="*/ 856647 h 978139"/>
                    <a:gd name="connsiteX31" fmla="*/ 694856 w 1004937"/>
                    <a:gd name="connsiteY31" fmla="*/ 925703 h 978139"/>
                    <a:gd name="connsiteX32" fmla="*/ 654375 w 1004937"/>
                    <a:gd name="connsiteY32" fmla="*/ 939991 h 978139"/>
                    <a:gd name="connsiteX33" fmla="*/ 599606 w 1004937"/>
                    <a:gd name="connsiteY33" fmla="*/ 909034 h 978139"/>
                    <a:gd name="connsiteX34" fmla="*/ 568650 w 1004937"/>
                    <a:gd name="connsiteY34" fmla="*/ 916178 h 978139"/>
                    <a:gd name="connsiteX35" fmla="*/ 490069 w 1004937"/>
                    <a:gd name="connsiteY35" fmla="*/ 978091 h 978139"/>
                    <a:gd name="connsiteX36" fmla="*/ 482711 w 1004937"/>
                    <a:gd name="connsiteY36" fmla="*/ 926313 h 978139"/>
                    <a:gd name="connsiteX37" fmla="*/ 403405 w 1004937"/>
                    <a:gd name="connsiteY37" fmla="*/ 916367 h 978139"/>
                    <a:gd name="connsiteX38" fmla="*/ 328144 w 1004937"/>
                    <a:gd name="connsiteY38" fmla="*/ 863791 h 978139"/>
                    <a:gd name="connsiteX39" fmla="*/ 263850 w 1004937"/>
                    <a:gd name="connsiteY39" fmla="*/ 885222 h 978139"/>
                    <a:gd name="connsiteX40" fmla="*/ 232894 w 1004937"/>
                    <a:gd name="connsiteY40" fmla="*/ 854266 h 978139"/>
                    <a:gd name="connsiteX41" fmla="*/ 220987 w 1004937"/>
                    <a:gd name="connsiteY41" fmla="*/ 818547 h 978139"/>
                    <a:gd name="connsiteX42" fmla="*/ 180506 w 1004937"/>
                    <a:gd name="connsiteY42" fmla="*/ 799497 h 978139"/>
                    <a:gd name="connsiteX43" fmla="*/ 118594 w 1004937"/>
                    <a:gd name="connsiteY43" fmla="*/ 723297 h 978139"/>
                    <a:gd name="connsiteX44" fmla="*/ 80494 w 1004937"/>
                    <a:gd name="connsiteY44" fmla="*/ 628047 h 978139"/>
                    <a:gd name="connsiteX45" fmla="*/ 73350 w 1004937"/>
                    <a:gd name="connsiteY45" fmla="*/ 575659 h 978139"/>
                    <a:gd name="connsiteX46" fmla="*/ 49537 w 1004937"/>
                    <a:gd name="connsiteY46" fmla="*/ 511366 h 978139"/>
                    <a:gd name="connsiteX47" fmla="*/ 1912 w 1004937"/>
                    <a:gd name="connsiteY47" fmla="*/ 392303 h 978139"/>
                    <a:gd name="connsiteX48" fmla="*/ 11437 w 1004937"/>
                    <a:gd name="connsiteY48" fmla="*/ 280384 h 978139"/>
                    <a:gd name="connsiteX49" fmla="*/ 30487 w 1004937"/>
                    <a:gd name="connsiteY49" fmla="*/ 242284 h 978139"/>
                    <a:gd name="connsiteX50" fmla="*/ 16200 w 1004937"/>
                    <a:gd name="connsiteY50" fmla="*/ 187516 h 978139"/>
                    <a:gd name="connsiteX51" fmla="*/ 35250 w 1004937"/>
                    <a:gd name="connsiteY51" fmla="*/ 170847 h 978139"/>
                    <a:gd name="connsiteX52" fmla="*/ 106687 w 1004937"/>
                    <a:gd name="connsiteY52" fmla="*/ 180372 h 978139"/>
                    <a:gd name="connsiteX53" fmla="*/ 118594 w 1004937"/>
                    <a:gd name="connsiteY53" fmla="*/ 187516 h 978139"/>
                    <a:gd name="connsiteX0" fmla="*/ 111450 w 1004937"/>
                    <a:gd name="connsiteY0" fmla="*/ 235707 h 971562"/>
                    <a:gd name="connsiteX1" fmla="*/ 118594 w 1004937"/>
                    <a:gd name="connsiteY1" fmla="*/ 180939 h 971562"/>
                    <a:gd name="connsiteX2" fmla="*/ 99544 w 1004937"/>
                    <a:gd name="connsiteY2" fmla="*/ 116645 h 971562"/>
                    <a:gd name="connsiteX3" fmla="*/ 147344 w 1004937"/>
                    <a:gd name="connsiteY3" fmla="*/ 104954 h 971562"/>
                    <a:gd name="connsiteX4" fmla="*/ 175040 w 1004937"/>
                    <a:gd name="connsiteY4" fmla="*/ 124835 h 971562"/>
                    <a:gd name="connsiteX5" fmla="*/ 185248 w 1004937"/>
                    <a:gd name="connsiteY5" fmla="*/ 125062 h 971562"/>
                    <a:gd name="connsiteX6" fmla="*/ 223369 w 1004937"/>
                    <a:gd name="connsiteY6" fmla="*/ 121407 h 971562"/>
                    <a:gd name="connsiteX7" fmla="*/ 232434 w 1004937"/>
                    <a:gd name="connsiteY7" fmla="*/ 101817 h 971562"/>
                    <a:gd name="connsiteX8" fmla="*/ 288852 w 1004937"/>
                    <a:gd name="connsiteY8" fmla="*/ 37868 h 971562"/>
                    <a:gd name="connsiteX9" fmla="*/ 449672 w 1004937"/>
                    <a:gd name="connsiteY9" fmla="*/ 14184 h 971562"/>
                    <a:gd name="connsiteX10" fmla="*/ 525811 w 1004937"/>
                    <a:gd name="connsiteY10" fmla="*/ 8213 h 971562"/>
                    <a:gd name="connsiteX11" fmla="*/ 622702 w 1004937"/>
                    <a:gd name="connsiteY11" fmla="*/ 25655 h 971562"/>
                    <a:gd name="connsiteX12" fmla="*/ 666222 w 1004937"/>
                    <a:gd name="connsiteY12" fmla="*/ 227 h 971562"/>
                    <a:gd name="connsiteX13" fmla="*/ 703610 w 1004937"/>
                    <a:gd name="connsiteY13" fmla="*/ 43461 h 971562"/>
                    <a:gd name="connsiteX14" fmla="*/ 774734 w 1004937"/>
                    <a:gd name="connsiteY14" fmla="*/ 36645 h 971562"/>
                    <a:gd name="connsiteX15" fmla="*/ 837147 w 1004937"/>
                    <a:gd name="connsiteY15" fmla="*/ 34601 h 971562"/>
                    <a:gd name="connsiteX16" fmla="*/ 889592 w 1004937"/>
                    <a:gd name="connsiteY16" fmla="*/ 44779 h 971562"/>
                    <a:gd name="connsiteX17" fmla="*/ 943340 w 1004937"/>
                    <a:gd name="connsiteY17" fmla="*/ 73423 h 971562"/>
                    <a:gd name="connsiteX18" fmla="*/ 942506 w 1004937"/>
                    <a:gd name="connsiteY18" fmla="*/ 126170 h 971562"/>
                    <a:gd name="connsiteX19" fmla="*/ 942506 w 1004937"/>
                    <a:gd name="connsiteY19" fmla="*/ 185701 h 971562"/>
                    <a:gd name="connsiteX20" fmla="*/ 978225 w 1004937"/>
                    <a:gd name="connsiteY20" fmla="*/ 252376 h 971562"/>
                    <a:gd name="connsiteX21" fmla="*/ 1004419 w 1004937"/>
                    <a:gd name="connsiteY21" fmla="*/ 373820 h 971562"/>
                    <a:gd name="connsiteX22" fmla="*/ 994894 w 1004937"/>
                    <a:gd name="connsiteY22" fmla="*/ 578607 h 971562"/>
                    <a:gd name="connsiteX23" fmla="*/ 985369 w 1004937"/>
                    <a:gd name="connsiteY23" fmla="*/ 616707 h 971562"/>
                    <a:gd name="connsiteX24" fmla="*/ 1002037 w 1004937"/>
                    <a:gd name="connsiteY24" fmla="*/ 661951 h 971562"/>
                    <a:gd name="connsiteX25" fmla="*/ 1000317 w 1004937"/>
                    <a:gd name="connsiteY25" fmla="*/ 701551 h 971562"/>
                    <a:gd name="connsiteX26" fmla="*/ 966709 w 1004937"/>
                    <a:gd name="connsiteY26" fmla="*/ 726598 h 971562"/>
                    <a:gd name="connsiteX27" fmla="*/ 932981 w 1004937"/>
                    <a:gd name="connsiteY27" fmla="*/ 759582 h 971562"/>
                    <a:gd name="connsiteX28" fmla="*/ 880594 w 1004937"/>
                    <a:gd name="connsiteY28" fmla="*/ 766726 h 971562"/>
                    <a:gd name="connsiteX29" fmla="*/ 847256 w 1004937"/>
                    <a:gd name="connsiteY29" fmla="*/ 800064 h 971562"/>
                    <a:gd name="connsiteX30" fmla="*/ 759150 w 1004937"/>
                    <a:gd name="connsiteY30" fmla="*/ 850070 h 971562"/>
                    <a:gd name="connsiteX31" fmla="*/ 694856 w 1004937"/>
                    <a:gd name="connsiteY31" fmla="*/ 919126 h 971562"/>
                    <a:gd name="connsiteX32" fmla="*/ 654375 w 1004937"/>
                    <a:gd name="connsiteY32" fmla="*/ 933414 h 971562"/>
                    <a:gd name="connsiteX33" fmla="*/ 599606 w 1004937"/>
                    <a:gd name="connsiteY33" fmla="*/ 902457 h 971562"/>
                    <a:gd name="connsiteX34" fmla="*/ 568650 w 1004937"/>
                    <a:gd name="connsiteY34" fmla="*/ 909601 h 971562"/>
                    <a:gd name="connsiteX35" fmla="*/ 490069 w 1004937"/>
                    <a:gd name="connsiteY35" fmla="*/ 971514 h 971562"/>
                    <a:gd name="connsiteX36" fmla="*/ 482711 w 1004937"/>
                    <a:gd name="connsiteY36" fmla="*/ 919736 h 971562"/>
                    <a:gd name="connsiteX37" fmla="*/ 403405 w 1004937"/>
                    <a:gd name="connsiteY37" fmla="*/ 909790 h 971562"/>
                    <a:gd name="connsiteX38" fmla="*/ 328144 w 1004937"/>
                    <a:gd name="connsiteY38" fmla="*/ 857214 h 971562"/>
                    <a:gd name="connsiteX39" fmla="*/ 263850 w 1004937"/>
                    <a:gd name="connsiteY39" fmla="*/ 878645 h 971562"/>
                    <a:gd name="connsiteX40" fmla="*/ 232894 w 1004937"/>
                    <a:gd name="connsiteY40" fmla="*/ 847689 h 971562"/>
                    <a:gd name="connsiteX41" fmla="*/ 220987 w 1004937"/>
                    <a:gd name="connsiteY41" fmla="*/ 811970 h 971562"/>
                    <a:gd name="connsiteX42" fmla="*/ 180506 w 1004937"/>
                    <a:gd name="connsiteY42" fmla="*/ 792920 h 971562"/>
                    <a:gd name="connsiteX43" fmla="*/ 118594 w 1004937"/>
                    <a:gd name="connsiteY43" fmla="*/ 716720 h 971562"/>
                    <a:gd name="connsiteX44" fmla="*/ 80494 w 1004937"/>
                    <a:gd name="connsiteY44" fmla="*/ 621470 h 971562"/>
                    <a:gd name="connsiteX45" fmla="*/ 73350 w 1004937"/>
                    <a:gd name="connsiteY45" fmla="*/ 569082 h 971562"/>
                    <a:gd name="connsiteX46" fmla="*/ 49537 w 1004937"/>
                    <a:gd name="connsiteY46" fmla="*/ 504789 h 971562"/>
                    <a:gd name="connsiteX47" fmla="*/ 1912 w 1004937"/>
                    <a:gd name="connsiteY47" fmla="*/ 385726 h 971562"/>
                    <a:gd name="connsiteX48" fmla="*/ 11437 w 1004937"/>
                    <a:gd name="connsiteY48" fmla="*/ 273807 h 971562"/>
                    <a:gd name="connsiteX49" fmla="*/ 30487 w 1004937"/>
                    <a:gd name="connsiteY49" fmla="*/ 235707 h 971562"/>
                    <a:gd name="connsiteX50" fmla="*/ 16200 w 1004937"/>
                    <a:gd name="connsiteY50" fmla="*/ 180939 h 971562"/>
                    <a:gd name="connsiteX51" fmla="*/ 35250 w 1004937"/>
                    <a:gd name="connsiteY51" fmla="*/ 164270 h 971562"/>
                    <a:gd name="connsiteX52" fmla="*/ 106687 w 1004937"/>
                    <a:gd name="connsiteY52" fmla="*/ 173795 h 971562"/>
                    <a:gd name="connsiteX53" fmla="*/ 118594 w 1004937"/>
                    <a:gd name="connsiteY53" fmla="*/ 180939 h 971562"/>
                    <a:gd name="connsiteX0" fmla="*/ 111450 w 1004937"/>
                    <a:gd name="connsiteY0" fmla="*/ 235707 h 971562"/>
                    <a:gd name="connsiteX1" fmla="*/ 118594 w 1004937"/>
                    <a:gd name="connsiteY1" fmla="*/ 180939 h 971562"/>
                    <a:gd name="connsiteX2" fmla="*/ 99544 w 1004937"/>
                    <a:gd name="connsiteY2" fmla="*/ 116645 h 971562"/>
                    <a:gd name="connsiteX3" fmla="*/ 147344 w 1004937"/>
                    <a:gd name="connsiteY3" fmla="*/ 104954 h 971562"/>
                    <a:gd name="connsiteX4" fmla="*/ 175040 w 1004937"/>
                    <a:gd name="connsiteY4" fmla="*/ 124835 h 971562"/>
                    <a:gd name="connsiteX5" fmla="*/ 185248 w 1004937"/>
                    <a:gd name="connsiteY5" fmla="*/ 125062 h 971562"/>
                    <a:gd name="connsiteX6" fmla="*/ 223369 w 1004937"/>
                    <a:gd name="connsiteY6" fmla="*/ 121407 h 971562"/>
                    <a:gd name="connsiteX7" fmla="*/ 232434 w 1004937"/>
                    <a:gd name="connsiteY7" fmla="*/ 101817 h 971562"/>
                    <a:gd name="connsiteX8" fmla="*/ 288852 w 1004937"/>
                    <a:gd name="connsiteY8" fmla="*/ 37868 h 971562"/>
                    <a:gd name="connsiteX9" fmla="*/ 449672 w 1004937"/>
                    <a:gd name="connsiteY9" fmla="*/ 14184 h 971562"/>
                    <a:gd name="connsiteX10" fmla="*/ 525811 w 1004937"/>
                    <a:gd name="connsiteY10" fmla="*/ 8213 h 971562"/>
                    <a:gd name="connsiteX11" fmla="*/ 622702 w 1004937"/>
                    <a:gd name="connsiteY11" fmla="*/ 25655 h 971562"/>
                    <a:gd name="connsiteX12" fmla="*/ 666222 w 1004937"/>
                    <a:gd name="connsiteY12" fmla="*/ 227 h 971562"/>
                    <a:gd name="connsiteX13" fmla="*/ 703610 w 1004937"/>
                    <a:gd name="connsiteY13" fmla="*/ 43461 h 971562"/>
                    <a:gd name="connsiteX14" fmla="*/ 774734 w 1004937"/>
                    <a:gd name="connsiteY14" fmla="*/ 36645 h 971562"/>
                    <a:gd name="connsiteX15" fmla="*/ 816541 w 1004937"/>
                    <a:gd name="connsiteY15" fmla="*/ 66698 h 971562"/>
                    <a:gd name="connsiteX16" fmla="*/ 889592 w 1004937"/>
                    <a:gd name="connsiteY16" fmla="*/ 44779 h 971562"/>
                    <a:gd name="connsiteX17" fmla="*/ 943340 w 1004937"/>
                    <a:gd name="connsiteY17" fmla="*/ 73423 h 971562"/>
                    <a:gd name="connsiteX18" fmla="*/ 942506 w 1004937"/>
                    <a:gd name="connsiteY18" fmla="*/ 126170 h 971562"/>
                    <a:gd name="connsiteX19" fmla="*/ 942506 w 1004937"/>
                    <a:gd name="connsiteY19" fmla="*/ 185701 h 971562"/>
                    <a:gd name="connsiteX20" fmla="*/ 978225 w 1004937"/>
                    <a:gd name="connsiteY20" fmla="*/ 252376 h 971562"/>
                    <a:gd name="connsiteX21" fmla="*/ 1004419 w 1004937"/>
                    <a:gd name="connsiteY21" fmla="*/ 373820 h 971562"/>
                    <a:gd name="connsiteX22" fmla="*/ 994894 w 1004937"/>
                    <a:gd name="connsiteY22" fmla="*/ 578607 h 971562"/>
                    <a:gd name="connsiteX23" fmla="*/ 985369 w 1004937"/>
                    <a:gd name="connsiteY23" fmla="*/ 616707 h 971562"/>
                    <a:gd name="connsiteX24" fmla="*/ 1002037 w 1004937"/>
                    <a:gd name="connsiteY24" fmla="*/ 661951 h 971562"/>
                    <a:gd name="connsiteX25" fmla="*/ 1000317 w 1004937"/>
                    <a:gd name="connsiteY25" fmla="*/ 701551 h 971562"/>
                    <a:gd name="connsiteX26" fmla="*/ 966709 w 1004937"/>
                    <a:gd name="connsiteY26" fmla="*/ 726598 h 971562"/>
                    <a:gd name="connsiteX27" fmla="*/ 932981 w 1004937"/>
                    <a:gd name="connsiteY27" fmla="*/ 759582 h 971562"/>
                    <a:gd name="connsiteX28" fmla="*/ 880594 w 1004937"/>
                    <a:gd name="connsiteY28" fmla="*/ 766726 h 971562"/>
                    <a:gd name="connsiteX29" fmla="*/ 847256 w 1004937"/>
                    <a:gd name="connsiteY29" fmla="*/ 800064 h 971562"/>
                    <a:gd name="connsiteX30" fmla="*/ 759150 w 1004937"/>
                    <a:gd name="connsiteY30" fmla="*/ 850070 h 971562"/>
                    <a:gd name="connsiteX31" fmla="*/ 694856 w 1004937"/>
                    <a:gd name="connsiteY31" fmla="*/ 919126 h 971562"/>
                    <a:gd name="connsiteX32" fmla="*/ 654375 w 1004937"/>
                    <a:gd name="connsiteY32" fmla="*/ 933414 h 971562"/>
                    <a:gd name="connsiteX33" fmla="*/ 599606 w 1004937"/>
                    <a:gd name="connsiteY33" fmla="*/ 902457 h 971562"/>
                    <a:gd name="connsiteX34" fmla="*/ 568650 w 1004937"/>
                    <a:gd name="connsiteY34" fmla="*/ 909601 h 971562"/>
                    <a:gd name="connsiteX35" fmla="*/ 490069 w 1004937"/>
                    <a:gd name="connsiteY35" fmla="*/ 971514 h 971562"/>
                    <a:gd name="connsiteX36" fmla="*/ 482711 w 1004937"/>
                    <a:gd name="connsiteY36" fmla="*/ 919736 h 971562"/>
                    <a:gd name="connsiteX37" fmla="*/ 403405 w 1004937"/>
                    <a:gd name="connsiteY37" fmla="*/ 909790 h 971562"/>
                    <a:gd name="connsiteX38" fmla="*/ 328144 w 1004937"/>
                    <a:gd name="connsiteY38" fmla="*/ 857214 h 971562"/>
                    <a:gd name="connsiteX39" fmla="*/ 263850 w 1004937"/>
                    <a:gd name="connsiteY39" fmla="*/ 878645 h 971562"/>
                    <a:gd name="connsiteX40" fmla="*/ 232894 w 1004937"/>
                    <a:gd name="connsiteY40" fmla="*/ 847689 h 971562"/>
                    <a:gd name="connsiteX41" fmla="*/ 220987 w 1004937"/>
                    <a:gd name="connsiteY41" fmla="*/ 811970 h 971562"/>
                    <a:gd name="connsiteX42" fmla="*/ 180506 w 1004937"/>
                    <a:gd name="connsiteY42" fmla="*/ 792920 h 971562"/>
                    <a:gd name="connsiteX43" fmla="*/ 118594 w 1004937"/>
                    <a:gd name="connsiteY43" fmla="*/ 716720 h 971562"/>
                    <a:gd name="connsiteX44" fmla="*/ 80494 w 1004937"/>
                    <a:gd name="connsiteY44" fmla="*/ 621470 h 971562"/>
                    <a:gd name="connsiteX45" fmla="*/ 73350 w 1004937"/>
                    <a:gd name="connsiteY45" fmla="*/ 569082 h 971562"/>
                    <a:gd name="connsiteX46" fmla="*/ 49537 w 1004937"/>
                    <a:gd name="connsiteY46" fmla="*/ 504789 h 971562"/>
                    <a:gd name="connsiteX47" fmla="*/ 1912 w 1004937"/>
                    <a:gd name="connsiteY47" fmla="*/ 385726 h 971562"/>
                    <a:gd name="connsiteX48" fmla="*/ 11437 w 1004937"/>
                    <a:gd name="connsiteY48" fmla="*/ 273807 h 971562"/>
                    <a:gd name="connsiteX49" fmla="*/ 30487 w 1004937"/>
                    <a:gd name="connsiteY49" fmla="*/ 235707 h 971562"/>
                    <a:gd name="connsiteX50" fmla="*/ 16200 w 1004937"/>
                    <a:gd name="connsiteY50" fmla="*/ 180939 h 971562"/>
                    <a:gd name="connsiteX51" fmla="*/ 35250 w 1004937"/>
                    <a:gd name="connsiteY51" fmla="*/ 164270 h 971562"/>
                    <a:gd name="connsiteX52" fmla="*/ 106687 w 1004937"/>
                    <a:gd name="connsiteY52" fmla="*/ 173795 h 971562"/>
                    <a:gd name="connsiteX53" fmla="*/ 118594 w 1004937"/>
                    <a:gd name="connsiteY53" fmla="*/ 180939 h 971562"/>
                    <a:gd name="connsiteX0" fmla="*/ 111450 w 1004937"/>
                    <a:gd name="connsiteY0" fmla="*/ 235707 h 971562"/>
                    <a:gd name="connsiteX1" fmla="*/ 118594 w 1004937"/>
                    <a:gd name="connsiteY1" fmla="*/ 180939 h 971562"/>
                    <a:gd name="connsiteX2" fmla="*/ 99544 w 1004937"/>
                    <a:gd name="connsiteY2" fmla="*/ 116645 h 971562"/>
                    <a:gd name="connsiteX3" fmla="*/ 147344 w 1004937"/>
                    <a:gd name="connsiteY3" fmla="*/ 104954 h 971562"/>
                    <a:gd name="connsiteX4" fmla="*/ 175040 w 1004937"/>
                    <a:gd name="connsiteY4" fmla="*/ 124835 h 971562"/>
                    <a:gd name="connsiteX5" fmla="*/ 185248 w 1004937"/>
                    <a:gd name="connsiteY5" fmla="*/ 125062 h 971562"/>
                    <a:gd name="connsiteX6" fmla="*/ 223369 w 1004937"/>
                    <a:gd name="connsiteY6" fmla="*/ 121407 h 971562"/>
                    <a:gd name="connsiteX7" fmla="*/ 232434 w 1004937"/>
                    <a:gd name="connsiteY7" fmla="*/ 101817 h 971562"/>
                    <a:gd name="connsiteX8" fmla="*/ 288852 w 1004937"/>
                    <a:gd name="connsiteY8" fmla="*/ 37868 h 971562"/>
                    <a:gd name="connsiteX9" fmla="*/ 449672 w 1004937"/>
                    <a:gd name="connsiteY9" fmla="*/ 14184 h 971562"/>
                    <a:gd name="connsiteX10" fmla="*/ 525811 w 1004937"/>
                    <a:gd name="connsiteY10" fmla="*/ 8213 h 971562"/>
                    <a:gd name="connsiteX11" fmla="*/ 622702 w 1004937"/>
                    <a:gd name="connsiteY11" fmla="*/ 25655 h 971562"/>
                    <a:gd name="connsiteX12" fmla="*/ 666222 w 1004937"/>
                    <a:gd name="connsiteY12" fmla="*/ 227 h 971562"/>
                    <a:gd name="connsiteX13" fmla="*/ 703610 w 1004937"/>
                    <a:gd name="connsiteY13" fmla="*/ 43461 h 971562"/>
                    <a:gd name="connsiteX14" fmla="*/ 774734 w 1004937"/>
                    <a:gd name="connsiteY14" fmla="*/ 36645 h 971562"/>
                    <a:gd name="connsiteX15" fmla="*/ 816541 w 1004937"/>
                    <a:gd name="connsiteY15" fmla="*/ 66698 h 971562"/>
                    <a:gd name="connsiteX16" fmla="*/ 865372 w 1004937"/>
                    <a:gd name="connsiteY16" fmla="*/ 75955 h 971562"/>
                    <a:gd name="connsiteX17" fmla="*/ 943340 w 1004937"/>
                    <a:gd name="connsiteY17" fmla="*/ 73423 h 971562"/>
                    <a:gd name="connsiteX18" fmla="*/ 942506 w 1004937"/>
                    <a:gd name="connsiteY18" fmla="*/ 126170 h 971562"/>
                    <a:gd name="connsiteX19" fmla="*/ 942506 w 1004937"/>
                    <a:gd name="connsiteY19" fmla="*/ 185701 h 971562"/>
                    <a:gd name="connsiteX20" fmla="*/ 978225 w 1004937"/>
                    <a:gd name="connsiteY20" fmla="*/ 252376 h 971562"/>
                    <a:gd name="connsiteX21" fmla="*/ 1004419 w 1004937"/>
                    <a:gd name="connsiteY21" fmla="*/ 373820 h 971562"/>
                    <a:gd name="connsiteX22" fmla="*/ 994894 w 1004937"/>
                    <a:gd name="connsiteY22" fmla="*/ 578607 h 971562"/>
                    <a:gd name="connsiteX23" fmla="*/ 985369 w 1004937"/>
                    <a:gd name="connsiteY23" fmla="*/ 616707 h 971562"/>
                    <a:gd name="connsiteX24" fmla="*/ 1002037 w 1004937"/>
                    <a:gd name="connsiteY24" fmla="*/ 661951 h 971562"/>
                    <a:gd name="connsiteX25" fmla="*/ 1000317 w 1004937"/>
                    <a:gd name="connsiteY25" fmla="*/ 701551 h 971562"/>
                    <a:gd name="connsiteX26" fmla="*/ 966709 w 1004937"/>
                    <a:gd name="connsiteY26" fmla="*/ 726598 h 971562"/>
                    <a:gd name="connsiteX27" fmla="*/ 932981 w 1004937"/>
                    <a:gd name="connsiteY27" fmla="*/ 759582 h 971562"/>
                    <a:gd name="connsiteX28" fmla="*/ 880594 w 1004937"/>
                    <a:gd name="connsiteY28" fmla="*/ 766726 h 971562"/>
                    <a:gd name="connsiteX29" fmla="*/ 847256 w 1004937"/>
                    <a:gd name="connsiteY29" fmla="*/ 800064 h 971562"/>
                    <a:gd name="connsiteX30" fmla="*/ 759150 w 1004937"/>
                    <a:gd name="connsiteY30" fmla="*/ 850070 h 971562"/>
                    <a:gd name="connsiteX31" fmla="*/ 694856 w 1004937"/>
                    <a:gd name="connsiteY31" fmla="*/ 919126 h 971562"/>
                    <a:gd name="connsiteX32" fmla="*/ 654375 w 1004937"/>
                    <a:gd name="connsiteY32" fmla="*/ 933414 h 971562"/>
                    <a:gd name="connsiteX33" fmla="*/ 599606 w 1004937"/>
                    <a:gd name="connsiteY33" fmla="*/ 902457 h 971562"/>
                    <a:gd name="connsiteX34" fmla="*/ 568650 w 1004937"/>
                    <a:gd name="connsiteY34" fmla="*/ 909601 h 971562"/>
                    <a:gd name="connsiteX35" fmla="*/ 490069 w 1004937"/>
                    <a:gd name="connsiteY35" fmla="*/ 971514 h 971562"/>
                    <a:gd name="connsiteX36" fmla="*/ 482711 w 1004937"/>
                    <a:gd name="connsiteY36" fmla="*/ 919736 h 971562"/>
                    <a:gd name="connsiteX37" fmla="*/ 403405 w 1004937"/>
                    <a:gd name="connsiteY37" fmla="*/ 909790 h 971562"/>
                    <a:gd name="connsiteX38" fmla="*/ 328144 w 1004937"/>
                    <a:gd name="connsiteY38" fmla="*/ 857214 h 971562"/>
                    <a:gd name="connsiteX39" fmla="*/ 263850 w 1004937"/>
                    <a:gd name="connsiteY39" fmla="*/ 878645 h 971562"/>
                    <a:gd name="connsiteX40" fmla="*/ 232894 w 1004937"/>
                    <a:gd name="connsiteY40" fmla="*/ 847689 h 971562"/>
                    <a:gd name="connsiteX41" fmla="*/ 220987 w 1004937"/>
                    <a:gd name="connsiteY41" fmla="*/ 811970 h 971562"/>
                    <a:gd name="connsiteX42" fmla="*/ 180506 w 1004937"/>
                    <a:gd name="connsiteY42" fmla="*/ 792920 h 971562"/>
                    <a:gd name="connsiteX43" fmla="*/ 118594 w 1004937"/>
                    <a:gd name="connsiteY43" fmla="*/ 716720 h 971562"/>
                    <a:gd name="connsiteX44" fmla="*/ 80494 w 1004937"/>
                    <a:gd name="connsiteY44" fmla="*/ 621470 h 971562"/>
                    <a:gd name="connsiteX45" fmla="*/ 73350 w 1004937"/>
                    <a:gd name="connsiteY45" fmla="*/ 569082 h 971562"/>
                    <a:gd name="connsiteX46" fmla="*/ 49537 w 1004937"/>
                    <a:gd name="connsiteY46" fmla="*/ 504789 h 971562"/>
                    <a:gd name="connsiteX47" fmla="*/ 1912 w 1004937"/>
                    <a:gd name="connsiteY47" fmla="*/ 385726 h 971562"/>
                    <a:gd name="connsiteX48" fmla="*/ 11437 w 1004937"/>
                    <a:gd name="connsiteY48" fmla="*/ 273807 h 971562"/>
                    <a:gd name="connsiteX49" fmla="*/ 30487 w 1004937"/>
                    <a:gd name="connsiteY49" fmla="*/ 235707 h 971562"/>
                    <a:gd name="connsiteX50" fmla="*/ 16200 w 1004937"/>
                    <a:gd name="connsiteY50" fmla="*/ 180939 h 971562"/>
                    <a:gd name="connsiteX51" fmla="*/ 35250 w 1004937"/>
                    <a:gd name="connsiteY51" fmla="*/ 164270 h 971562"/>
                    <a:gd name="connsiteX52" fmla="*/ 106687 w 1004937"/>
                    <a:gd name="connsiteY52" fmla="*/ 173795 h 971562"/>
                    <a:gd name="connsiteX53" fmla="*/ 118594 w 1004937"/>
                    <a:gd name="connsiteY53" fmla="*/ 180939 h 971562"/>
                    <a:gd name="connsiteX0" fmla="*/ 111450 w 1004937"/>
                    <a:gd name="connsiteY0" fmla="*/ 235707 h 971562"/>
                    <a:gd name="connsiteX1" fmla="*/ 118594 w 1004937"/>
                    <a:gd name="connsiteY1" fmla="*/ 180939 h 971562"/>
                    <a:gd name="connsiteX2" fmla="*/ 99544 w 1004937"/>
                    <a:gd name="connsiteY2" fmla="*/ 116645 h 971562"/>
                    <a:gd name="connsiteX3" fmla="*/ 147344 w 1004937"/>
                    <a:gd name="connsiteY3" fmla="*/ 104954 h 971562"/>
                    <a:gd name="connsiteX4" fmla="*/ 175040 w 1004937"/>
                    <a:gd name="connsiteY4" fmla="*/ 124835 h 971562"/>
                    <a:gd name="connsiteX5" fmla="*/ 185248 w 1004937"/>
                    <a:gd name="connsiteY5" fmla="*/ 125062 h 971562"/>
                    <a:gd name="connsiteX6" fmla="*/ 223369 w 1004937"/>
                    <a:gd name="connsiteY6" fmla="*/ 121407 h 971562"/>
                    <a:gd name="connsiteX7" fmla="*/ 232434 w 1004937"/>
                    <a:gd name="connsiteY7" fmla="*/ 101817 h 971562"/>
                    <a:gd name="connsiteX8" fmla="*/ 288852 w 1004937"/>
                    <a:gd name="connsiteY8" fmla="*/ 37868 h 971562"/>
                    <a:gd name="connsiteX9" fmla="*/ 449672 w 1004937"/>
                    <a:gd name="connsiteY9" fmla="*/ 14184 h 971562"/>
                    <a:gd name="connsiteX10" fmla="*/ 525811 w 1004937"/>
                    <a:gd name="connsiteY10" fmla="*/ 8213 h 971562"/>
                    <a:gd name="connsiteX11" fmla="*/ 622702 w 1004937"/>
                    <a:gd name="connsiteY11" fmla="*/ 25655 h 971562"/>
                    <a:gd name="connsiteX12" fmla="*/ 666222 w 1004937"/>
                    <a:gd name="connsiteY12" fmla="*/ 227 h 971562"/>
                    <a:gd name="connsiteX13" fmla="*/ 703610 w 1004937"/>
                    <a:gd name="connsiteY13" fmla="*/ 43461 h 971562"/>
                    <a:gd name="connsiteX14" fmla="*/ 774734 w 1004937"/>
                    <a:gd name="connsiteY14" fmla="*/ 36645 h 971562"/>
                    <a:gd name="connsiteX15" fmla="*/ 816541 w 1004937"/>
                    <a:gd name="connsiteY15" fmla="*/ 66698 h 971562"/>
                    <a:gd name="connsiteX16" fmla="*/ 865372 w 1004937"/>
                    <a:gd name="connsiteY16" fmla="*/ 75955 h 971562"/>
                    <a:gd name="connsiteX17" fmla="*/ 911894 w 1004937"/>
                    <a:gd name="connsiteY17" fmla="*/ 102763 h 971562"/>
                    <a:gd name="connsiteX18" fmla="*/ 942506 w 1004937"/>
                    <a:gd name="connsiteY18" fmla="*/ 126170 h 971562"/>
                    <a:gd name="connsiteX19" fmla="*/ 942506 w 1004937"/>
                    <a:gd name="connsiteY19" fmla="*/ 185701 h 971562"/>
                    <a:gd name="connsiteX20" fmla="*/ 978225 w 1004937"/>
                    <a:gd name="connsiteY20" fmla="*/ 252376 h 971562"/>
                    <a:gd name="connsiteX21" fmla="*/ 1004419 w 1004937"/>
                    <a:gd name="connsiteY21" fmla="*/ 373820 h 971562"/>
                    <a:gd name="connsiteX22" fmla="*/ 994894 w 1004937"/>
                    <a:gd name="connsiteY22" fmla="*/ 578607 h 971562"/>
                    <a:gd name="connsiteX23" fmla="*/ 985369 w 1004937"/>
                    <a:gd name="connsiteY23" fmla="*/ 616707 h 971562"/>
                    <a:gd name="connsiteX24" fmla="*/ 1002037 w 1004937"/>
                    <a:gd name="connsiteY24" fmla="*/ 661951 h 971562"/>
                    <a:gd name="connsiteX25" fmla="*/ 1000317 w 1004937"/>
                    <a:gd name="connsiteY25" fmla="*/ 701551 h 971562"/>
                    <a:gd name="connsiteX26" fmla="*/ 966709 w 1004937"/>
                    <a:gd name="connsiteY26" fmla="*/ 726598 h 971562"/>
                    <a:gd name="connsiteX27" fmla="*/ 932981 w 1004937"/>
                    <a:gd name="connsiteY27" fmla="*/ 759582 h 971562"/>
                    <a:gd name="connsiteX28" fmla="*/ 880594 w 1004937"/>
                    <a:gd name="connsiteY28" fmla="*/ 766726 h 971562"/>
                    <a:gd name="connsiteX29" fmla="*/ 847256 w 1004937"/>
                    <a:gd name="connsiteY29" fmla="*/ 800064 h 971562"/>
                    <a:gd name="connsiteX30" fmla="*/ 759150 w 1004937"/>
                    <a:gd name="connsiteY30" fmla="*/ 850070 h 971562"/>
                    <a:gd name="connsiteX31" fmla="*/ 694856 w 1004937"/>
                    <a:gd name="connsiteY31" fmla="*/ 919126 h 971562"/>
                    <a:gd name="connsiteX32" fmla="*/ 654375 w 1004937"/>
                    <a:gd name="connsiteY32" fmla="*/ 933414 h 971562"/>
                    <a:gd name="connsiteX33" fmla="*/ 599606 w 1004937"/>
                    <a:gd name="connsiteY33" fmla="*/ 902457 h 971562"/>
                    <a:gd name="connsiteX34" fmla="*/ 568650 w 1004937"/>
                    <a:gd name="connsiteY34" fmla="*/ 909601 h 971562"/>
                    <a:gd name="connsiteX35" fmla="*/ 490069 w 1004937"/>
                    <a:gd name="connsiteY35" fmla="*/ 971514 h 971562"/>
                    <a:gd name="connsiteX36" fmla="*/ 482711 w 1004937"/>
                    <a:gd name="connsiteY36" fmla="*/ 919736 h 971562"/>
                    <a:gd name="connsiteX37" fmla="*/ 403405 w 1004937"/>
                    <a:gd name="connsiteY37" fmla="*/ 909790 h 971562"/>
                    <a:gd name="connsiteX38" fmla="*/ 328144 w 1004937"/>
                    <a:gd name="connsiteY38" fmla="*/ 857214 h 971562"/>
                    <a:gd name="connsiteX39" fmla="*/ 263850 w 1004937"/>
                    <a:gd name="connsiteY39" fmla="*/ 878645 h 971562"/>
                    <a:gd name="connsiteX40" fmla="*/ 232894 w 1004937"/>
                    <a:gd name="connsiteY40" fmla="*/ 847689 h 971562"/>
                    <a:gd name="connsiteX41" fmla="*/ 220987 w 1004937"/>
                    <a:gd name="connsiteY41" fmla="*/ 811970 h 971562"/>
                    <a:gd name="connsiteX42" fmla="*/ 180506 w 1004937"/>
                    <a:gd name="connsiteY42" fmla="*/ 792920 h 971562"/>
                    <a:gd name="connsiteX43" fmla="*/ 118594 w 1004937"/>
                    <a:gd name="connsiteY43" fmla="*/ 716720 h 971562"/>
                    <a:gd name="connsiteX44" fmla="*/ 80494 w 1004937"/>
                    <a:gd name="connsiteY44" fmla="*/ 621470 h 971562"/>
                    <a:gd name="connsiteX45" fmla="*/ 73350 w 1004937"/>
                    <a:gd name="connsiteY45" fmla="*/ 569082 h 971562"/>
                    <a:gd name="connsiteX46" fmla="*/ 49537 w 1004937"/>
                    <a:gd name="connsiteY46" fmla="*/ 504789 h 971562"/>
                    <a:gd name="connsiteX47" fmla="*/ 1912 w 1004937"/>
                    <a:gd name="connsiteY47" fmla="*/ 385726 h 971562"/>
                    <a:gd name="connsiteX48" fmla="*/ 11437 w 1004937"/>
                    <a:gd name="connsiteY48" fmla="*/ 273807 h 971562"/>
                    <a:gd name="connsiteX49" fmla="*/ 30487 w 1004937"/>
                    <a:gd name="connsiteY49" fmla="*/ 235707 h 971562"/>
                    <a:gd name="connsiteX50" fmla="*/ 16200 w 1004937"/>
                    <a:gd name="connsiteY50" fmla="*/ 180939 h 971562"/>
                    <a:gd name="connsiteX51" fmla="*/ 35250 w 1004937"/>
                    <a:gd name="connsiteY51" fmla="*/ 164270 h 971562"/>
                    <a:gd name="connsiteX52" fmla="*/ 106687 w 1004937"/>
                    <a:gd name="connsiteY52" fmla="*/ 173795 h 971562"/>
                    <a:gd name="connsiteX53" fmla="*/ 118594 w 1004937"/>
                    <a:gd name="connsiteY53" fmla="*/ 180939 h 971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004937" h="971562">
                      <a:moveTo>
                        <a:pt x="111450" y="235707"/>
                      </a:moveTo>
                      <a:cubicBezTo>
                        <a:pt x="116014" y="218245"/>
                        <a:pt x="120578" y="200783"/>
                        <a:pt x="118594" y="180939"/>
                      </a:cubicBezTo>
                      <a:cubicBezTo>
                        <a:pt x="116610" y="161095"/>
                        <a:pt x="94752" y="129309"/>
                        <a:pt x="99544" y="116645"/>
                      </a:cubicBezTo>
                      <a:cubicBezTo>
                        <a:pt x="104336" y="103981"/>
                        <a:pt x="134761" y="103589"/>
                        <a:pt x="147344" y="104954"/>
                      </a:cubicBezTo>
                      <a:cubicBezTo>
                        <a:pt x="159927" y="106319"/>
                        <a:pt x="168723" y="121484"/>
                        <a:pt x="175040" y="124835"/>
                      </a:cubicBezTo>
                      <a:cubicBezTo>
                        <a:pt x="181357" y="128186"/>
                        <a:pt x="177193" y="125633"/>
                        <a:pt x="185248" y="125062"/>
                      </a:cubicBezTo>
                      <a:cubicBezTo>
                        <a:pt x="193303" y="124491"/>
                        <a:pt x="215505" y="125281"/>
                        <a:pt x="223369" y="121407"/>
                      </a:cubicBezTo>
                      <a:cubicBezTo>
                        <a:pt x="231233" y="117533"/>
                        <a:pt x="221520" y="115740"/>
                        <a:pt x="232434" y="101817"/>
                      </a:cubicBezTo>
                      <a:cubicBezTo>
                        <a:pt x="243348" y="87894"/>
                        <a:pt x="252646" y="52473"/>
                        <a:pt x="288852" y="37868"/>
                      </a:cubicBezTo>
                      <a:cubicBezTo>
                        <a:pt x="325058" y="23263"/>
                        <a:pt x="410179" y="19126"/>
                        <a:pt x="449672" y="14184"/>
                      </a:cubicBezTo>
                      <a:cubicBezTo>
                        <a:pt x="489165" y="9242"/>
                        <a:pt x="496973" y="6301"/>
                        <a:pt x="525811" y="8213"/>
                      </a:cubicBezTo>
                      <a:cubicBezTo>
                        <a:pt x="554649" y="10125"/>
                        <a:pt x="599300" y="26986"/>
                        <a:pt x="622702" y="25655"/>
                      </a:cubicBezTo>
                      <a:cubicBezTo>
                        <a:pt x="646104" y="24324"/>
                        <a:pt x="652737" y="-2741"/>
                        <a:pt x="666222" y="227"/>
                      </a:cubicBezTo>
                      <a:cubicBezTo>
                        <a:pt x="679707" y="3195"/>
                        <a:pt x="685525" y="37391"/>
                        <a:pt x="703610" y="43461"/>
                      </a:cubicBezTo>
                      <a:cubicBezTo>
                        <a:pt x="721695" y="49531"/>
                        <a:pt x="755912" y="32772"/>
                        <a:pt x="774734" y="36645"/>
                      </a:cubicBezTo>
                      <a:cubicBezTo>
                        <a:pt x="793556" y="40518"/>
                        <a:pt x="801435" y="60146"/>
                        <a:pt x="816541" y="66698"/>
                      </a:cubicBezTo>
                      <a:cubicBezTo>
                        <a:pt x="831647" y="73250"/>
                        <a:pt x="849480" y="69944"/>
                        <a:pt x="865372" y="75955"/>
                      </a:cubicBezTo>
                      <a:cubicBezTo>
                        <a:pt x="881264" y="81966"/>
                        <a:pt x="899038" y="94394"/>
                        <a:pt x="911894" y="102763"/>
                      </a:cubicBezTo>
                      <a:cubicBezTo>
                        <a:pt x="924750" y="111132"/>
                        <a:pt x="937404" y="112347"/>
                        <a:pt x="942506" y="126170"/>
                      </a:cubicBezTo>
                      <a:cubicBezTo>
                        <a:pt x="947608" y="139993"/>
                        <a:pt x="936553" y="164667"/>
                        <a:pt x="942506" y="185701"/>
                      </a:cubicBezTo>
                      <a:cubicBezTo>
                        <a:pt x="948459" y="206735"/>
                        <a:pt x="967906" y="221023"/>
                        <a:pt x="978225" y="252376"/>
                      </a:cubicBezTo>
                      <a:cubicBezTo>
                        <a:pt x="988544" y="283729"/>
                        <a:pt x="1001641" y="319448"/>
                        <a:pt x="1004419" y="373820"/>
                      </a:cubicBezTo>
                      <a:cubicBezTo>
                        <a:pt x="1007197" y="428192"/>
                        <a:pt x="998069" y="538126"/>
                        <a:pt x="994894" y="578607"/>
                      </a:cubicBezTo>
                      <a:cubicBezTo>
                        <a:pt x="991719" y="619088"/>
                        <a:pt x="984179" y="602816"/>
                        <a:pt x="985369" y="616707"/>
                      </a:cubicBezTo>
                      <a:cubicBezTo>
                        <a:pt x="986559" y="630598"/>
                        <a:pt x="999546" y="647810"/>
                        <a:pt x="1002037" y="661951"/>
                      </a:cubicBezTo>
                      <a:cubicBezTo>
                        <a:pt x="1004528" y="676092"/>
                        <a:pt x="1006205" y="690777"/>
                        <a:pt x="1000317" y="701551"/>
                      </a:cubicBezTo>
                      <a:cubicBezTo>
                        <a:pt x="994429" y="712325"/>
                        <a:pt x="977932" y="716926"/>
                        <a:pt x="966709" y="726598"/>
                      </a:cubicBezTo>
                      <a:cubicBezTo>
                        <a:pt x="955486" y="736270"/>
                        <a:pt x="947334" y="752894"/>
                        <a:pt x="932981" y="759582"/>
                      </a:cubicBezTo>
                      <a:cubicBezTo>
                        <a:pt x="918629" y="766270"/>
                        <a:pt x="894881" y="759979"/>
                        <a:pt x="880594" y="766726"/>
                      </a:cubicBezTo>
                      <a:cubicBezTo>
                        <a:pt x="866307" y="773473"/>
                        <a:pt x="867497" y="786173"/>
                        <a:pt x="847256" y="800064"/>
                      </a:cubicBezTo>
                      <a:cubicBezTo>
                        <a:pt x="827015" y="813955"/>
                        <a:pt x="784550" y="830226"/>
                        <a:pt x="759150" y="850070"/>
                      </a:cubicBezTo>
                      <a:cubicBezTo>
                        <a:pt x="733750" y="869914"/>
                        <a:pt x="712318" y="905235"/>
                        <a:pt x="694856" y="919126"/>
                      </a:cubicBezTo>
                      <a:cubicBezTo>
                        <a:pt x="677394" y="933017"/>
                        <a:pt x="670250" y="936192"/>
                        <a:pt x="654375" y="933414"/>
                      </a:cubicBezTo>
                      <a:cubicBezTo>
                        <a:pt x="638500" y="930636"/>
                        <a:pt x="613893" y="906426"/>
                        <a:pt x="599606" y="902457"/>
                      </a:cubicBezTo>
                      <a:cubicBezTo>
                        <a:pt x="585319" y="898488"/>
                        <a:pt x="586906" y="898092"/>
                        <a:pt x="568650" y="909601"/>
                      </a:cubicBezTo>
                      <a:cubicBezTo>
                        <a:pt x="550394" y="921110"/>
                        <a:pt x="504392" y="969825"/>
                        <a:pt x="490069" y="971514"/>
                      </a:cubicBezTo>
                      <a:cubicBezTo>
                        <a:pt x="475746" y="973203"/>
                        <a:pt x="497155" y="930023"/>
                        <a:pt x="482711" y="919736"/>
                      </a:cubicBezTo>
                      <a:cubicBezTo>
                        <a:pt x="468267" y="909449"/>
                        <a:pt x="429166" y="920210"/>
                        <a:pt x="403405" y="909790"/>
                      </a:cubicBezTo>
                      <a:cubicBezTo>
                        <a:pt x="377644" y="899370"/>
                        <a:pt x="351403" y="862405"/>
                        <a:pt x="328144" y="857214"/>
                      </a:cubicBezTo>
                      <a:cubicBezTo>
                        <a:pt x="304885" y="852023"/>
                        <a:pt x="279725" y="880233"/>
                        <a:pt x="263850" y="878645"/>
                      </a:cubicBezTo>
                      <a:cubicBezTo>
                        <a:pt x="247975" y="877058"/>
                        <a:pt x="240038" y="858801"/>
                        <a:pt x="232894" y="847689"/>
                      </a:cubicBezTo>
                      <a:cubicBezTo>
                        <a:pt x="225750" y="836577"/>
                        <a:pt x="229718" y="821098"/>
                        <a:pt x="220987" y="811970"/>
                      </a:cubicBezTo>
                      <a:cubicBezTo>
                        <a:pt x="212256" y="802842"/>
                        <a:pt x="197571" y="808795"/>
                        <a:pt x="180506" y="792920"/>
                      </a:cubicBezTo>
                      <a:cubicBezTo>
                        <a:pt x="163441" y="777045"/>
                        <a:pt x="135263" y="745295"/>
                        <a:pt x="118594" y="716720"/>
                      </a:cubicBezTo>
                      <a:cubicBezTo>
                        <a:pt x="101925" y="688145"/>
                        <a:pt x="88035" y="646076"/>
                        <a:pt x="80494" y="621470"/>
                      </a:cubicBezTo>
                      <a:cubicBezTo>
                        <a:pt x="72953" y="596864"/>
                        <a:pt x="78510" y="588529"/>
                        <a:pt x="73350" y="569082"/>
                      </a:cubicBezTo>
                      <a:cubicBezTo>
                        <a:pt x="68190" y="549635"/>
                        <a:pt x="61443" y="535348"/>
                        <a:pt x="49537" y="504789"/>
                      </a:cubicBezTo>
                      <a:cubicBezTo>
                        <a:pt x="37631" y="474230"/>
                        <a:pt x="8262" y="424223"/>
                        <a:pt x="1912" y="385726"/>
                      </a:cubicBezTo>
                      <a:cubicBezTo>
                        <a:pt x="-4438" y="347229"/>
                        <a:pt x="6675" y="298810"/>
                        <a:pt x="11437" y="273807"/>
                      </a:cubicBezTo>
                      <a:cubicBezTo>
                        <a:pt x="16199" y="248804"/>
                        <a:pt x="29693" y="251185"/>
                        <a:pt x="30487" y="235707"/>
                      </a:cubicBezTo>
                      <a:cubicBezTo>
                        <a:pt x="31281" y="220229"/>
                        <a:pt x="15406" y="192845"/>
                        <a:pt x="16200" y="180939"/>
                      </a:cubicBezTo>
                      <a:cubicBezTo>
                        <a:pt x="16994" y="169033"/>
                        <a:pt x="20169" y="165461"/>
                        <a:pt x="35250" y="164270"/>
                      </a:cubicBezTo>
                      <a:cubicBezTo>
                        <a:pt x="50331" y="163079"/>
                        <a:pt x="92796" y="171017"/>
                        <a:pt x="106687" y="173795"/>
                      </a:cubicBezTo>
                      <a:cubicBezTo>
                        <a:pt x="120578" y="176573"/>
                        <a:pt x="119586" y="178756"/>
                        <a:pt x="118594" y="180939"/>
                      </a:cubicBezTo>
                    </a:path>
                  </a:pathLst>
                </a:custGeom>
                <a:solidFill>
                  <a:schemeClr val="tx1"/>
                </a:solidFill>
                <a:ln w="57150" cap="flat" cmpd="sng" algn="ctr">
                  <a:solidFill>
                    <a:schemeClr val="accent6"/>
                  </a:solidFill>
                  <a:prstDash val="solid"/>
                  <a:round/>
                  <a:headEnd type="none" w="med" len="med"/>
                  <a:tailEnd type="none" w="med" len="med"/>
                </a:ln>
                <a:effectLst/>
              </p:spPr>
              <p:txBody>
                <a:bodyPr anchor="ctr"/>
                <a:ls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30" name="Freeform 16">
                  <a:extLst>
                    <a:ext uri="{FF2B5EF4-FFF2-40B4-BE49-F238E27FC236}">
                      <a16:creationId xmlns:a16="http://schemas.microsoft.com/office/drawing/2014/main" id="{2755F646-5D8D-40F7-BC4F-67DBE1AC90F4}"/>
                    </a:ext>
                  </a:extLst>
                </p:cNvPr>
                <p:cNvSpPr/>
                <p:nvPr/>
              </p:nvSpPr>
              <p:spPr bwMode="auto">
                <a:xfrm rot="10826409">
                  <a:off x="2321311" y="3520930"/>
                  <a:ext cx="788548" cy="741925"/>
                </a:xfrm>
                <a:custGeom>
                  <a:avLst/>
                  <a:gdLst>
                    <a:gd name="connsiteX0" fmla="*/ 7937 w 497682"/>
                    <a:gd name="connsiteY0" fmla="*/ 321071 h 502841"/>
                    <a:gd name="connsiteX1" fmla="*/ 22225 w 497682"/>
                    <a:gd name="connsiteY1" fmla="*/ 173434 h 502841"/>
                    <a:gd name="connsiteX2" fmla="*/ 141287 w 497682"/>
                    <a:gd name="connsiteY2" fmla="*/ 42465 h 502841"/>
                    <a:gd name="connsiteX3" fmla="*/ 250825 w 497682"/>
                    <a:gd name="connsiteY3" fmla="*/ 1984 h 502841"/>
                    <a:gd name="connsiteX4" fmla="*/ 372269 w 497682"/>
                    <a:gd name="connsiteY4" fmla="*/ 30559 h 502841"/>
                    <a:gd name="connsiteX5" fmla="*/ 453231 w 497682"/>
                    <a:gd name="connsiteY5" fmla="*/ 128190 h 502841"/>
                    <a:gd name="connsiteX6" fmla="*/ 496094 w 497682"/>
                    <a:gd name="connsiteY6" fmla="*/ 244871 h 502841"/>
                    <a:gd name="connsiteX7" fmla="*/ 443706 w 497682"/>
                    <a:gd name="connsiteY7" fmla="*/ 382984 h 502841"/>
                    <a:gd name="connsiteX8" fmla="*/ 336550 w 497682"/>
                    <a:gd name="connsiteY8" fmla="*/ 471090 h 502841"/>
                    <a:gd name="connsiteX9" fmla="*/ 210344 w 497682"/>
                    <a:gd name="connsiteY9" fmla="*/ 494903 h 502841"/>
                    <a:gd name="connsiteX10" fmla="*/ 53181 w 497682"/>
                    <a:gd name="connsiteY10" fmla="*/ 423465 h 502841"/>
                    <a:gd name="connsiteX11" fmla="*/ 7937 w 497682"/>
                    <a:gd name="connsiteY11" fmla="*/ 321071 h 502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7682" h="502841">
                      <a:moveTo>
                        <a:pt x="7937" y="321071"/>
                      </a:moveTo>
                      <a:cubicBezTo>
                        <a:pt x="2778" y="279399"/>
                        <a:pt x="0" y="219868"/>
                        <a:pt x="22225" y="173434"/>
                      </a:cubicBezTo>
                      <a:cubicBezTo>
                        <a:pt x="44450" y="127000"/>
                        <a:pt x="103187" y="71040"/>
                        <a:pt x="141287" y="42465"/>
                      </a:cubicBezTo>
                      <a:cubicBezTo>
                        <a:pt x="179387" y="13890"/>
                        <a:pt x="212328" y="3968"/>
                        <a:pt x="250825" y="1984"/>
                      </a:cubicBezTo>
                      <a:cubicBezTo>
                        <a:pt x="289322" y="0"/>
                        <a:pt x="338535" y="9525"/>
                        <a:pt x="372269" y="30559"/>
                      </a:cubicBezTo>
                      <a:cubicBezTo>
                        <a:pt x="406003" y="51593"/>
                        <a:pt x="432594" y="92471"/>
                        <a:pt x="453231" y="128190"/>
                      </a:cubicBezTo>
                      <a:cubicBezTo>
                        <a:pt x="473869" y="163909"/>
                        <a:pt x="497682" y="202405"/>
                        <a:pt x="496094" y="244871"/>
                      </a:cubicBezTo>
                      <a:cubicBezTo>
                        <a:pt x="494507" y="287337"/>
                        <a:pt x="470297" y="345281"/>
                        <a:pt x="443706" y="382984"/>
                      </a:cubicBezTo>
                      <a:cubicBezTo>
                        <a:pt x="417115" y="420687"/>
                        <a:pt x="375444" y="452437"/>
                        <a:pt x="336550" y="471090"/>
                      </a:cubicBezTo>
                      <a:cubicBezTo>
                        <a:pt x="297656" y="489743"/>
                        <a:pt x="257572" y="502841"/>
                        <a:pt x="210344" y="494903"/>
                      </a:cubicBezTo>
                      <a:cubicBezTo>
                        <a:pt x="163116" y="486965"/>
                        <a:pt x="87709" y="454024"/>
                        <a:pt x="53181" y="423465"/>
                      </a:cubicBezTo>
                      <a:cubicBezTo>
                        <a:pt x="18653" y="392906"/>
                        <a:pt x="13096" y="362743"/>
                        <a:pt x="7937" y="321071"/>
                      </a:cubicBezTo>
                      <a:close/>
                    </a:path>
                  </a:pathLst>
                </a:custGeom>
                <a:solidFill>
                  <a:schemeClr val="tx1"/>
                </a:solidFill>
                <a:ln w="12700">
                  <a:solidFill>
                    <a:schemeClr val="accent6"/>
                  </a:solidFill>
                  <a:miter lim="800000"/>
                  <a:headEnd/>
                  <a:tailEnd/>
                </a:ln>
              </p:spPr>
              <p:txBody>
                <a:bodyPr anchor="ctr"/>
                <a:ls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Calibri" panose="020F0502020204030204" pitchFamily="34" charset="0"/>
                  </a:endParaRPr>
                </a:p>
              </p:txBody>
            </p:sp>
          </p:grpSp>
          <p:sp>
            <p:nvSpPr>
              <p:cNvPr id="10" name="TextBox 9">
                <a:extLst>
                  <a:ext uri="{FF2B5EF4-FFF2-40B4-BE49-F238E27FC236}">
                    <a16:creationId xmlns:a16="http://schemas.microsoft.com/office/drawing/2014/main" id="{409C90AE-FE51-409A-8B7F-7F8F8EC92D3C}"/>
                  </a:ext>
                </a:extLst>
              </p:cNvPr>
              <p:cNvSpPr txBox="1"/>
              <p:nvPr/>
            </p:nvSpPr>
            <p:spPr>
              <a:xfrm>
                <a:off x="1714554" y="5771721"/>
                <a:ext cx="1106030" cy="457049"/>
              </a:xfrm>
              <a:prstGeom prst="rect">
                <a:avLst/>
              </a:prstGeom>
              <a:noFill/>
              <a:ln w="38100">
                <a:solidFill>
                  <a:schemeClr val="accent3"/>
                </a:solidFill>
              </a:ln>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1D2E5A"/>
                    </a:solidFill>
                    <a:effectLst/>
                    <a:uLnTx/>
                    <a:uFillTx/>
                    <a:latin typeface="Calibri" panose="020F0502020204030204" pitchFamily="34" charset="0"/>
                    <a:ea typeface="+mn-ea"/>
                    <a:cs typeface="Calibri" panose="020F0502020204030204" pitchFamily="34" charset="0"/>
                  </a:rPr>
                  <a:t>MM Cell </a:t>
                </a: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1D2E5A"/>
                    </a:solidFill>
                    <a:effectLst/>
                    <a:uLnTx/>
                    <a:uFillTx/>
                    <a:latin typeface="Calibri" panose="020F0502020204030204" pitchFamily="34" charset="0"/>
                    <a:ea typeface="+mn-ea"/>
                    <a:cs typeface="Calibri" panose="020F0502020204030204" pitchFamily="34" charset="0"/>
                  </a:rPr>
                  <a:t>Death</a:t>
                </a:r>
              </a:p>
            </p:txBody>
          </p:sp>
          <p:sp>
            <p:nvSpPr>
              <p:cNvPr id="11" name="Arrow: Down 10">
                <a:extLst>
                  <a:ext uri="{FF2B5EF4-FFF2-40B4-BE49-F238E27FC236}">
                    <a16:creationId xmlns:a16="http://schemas.microsoft.com/office/drawing/2014/main" id="{FD5DFDF7-8DDF-4BC5-9782-B5D7C88F9E05}"/>
                  </a:ext>
                </a:extLst>
              </p:cNvPr>
              <p:cNvSpPr/>
              <p:nvPr/>
            </p:nvSpPr>
            <p:spPr bwMode="auto">
              <a:xfrm>
                <a:off x="2170647" y="5434902"/>
                <a:ext cx="129179" cy="267216"/>
              </a:xfrm>
              <a:prstGeom prst="downArrow">
                <a:avLst/>
              </a:prstGeom>
              <a:solidFill>
                <a:schemeClr val="tx2"/>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13" name="TextBox 12">
                <a:extLst>
                  <a:ext uri="{FF2B5EF4-FFF2-40B4-BE49-F238E27FC236}">
                    <a16:creationId xmlns:a16="http://schemas.microsoft.com/office/drawing/2014/main" id="{54883EF5-995B-4367-B376-4C02DDF04A92}"/>
                  </a:ext>
                </a:extLst>
              </p:cNvPr>
              <p:cNvSpPr txBox="1"/>
              <p:nvPr/>
            </p:nvSpPr>
            <p:spPr>
              <a:xfrm>
                <a:off x="3164129" y="2933750"/>
                <a:ext cx="642735" cy="274229"/>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1D2E5A"/>
                    </a:solidFill>
                    <a:effectLst/>
                    <a:uLnTx/>
                    <a:uFillTx/>
                    <a:latin typeface="Calibri" panose="020F0502020204030204" pitchFamily="34" charset="0"/>
                    <a:ea typeface="+mn-ea"/>
                    <a:cs typeface="Calibri" panose="020F0502020204030204" pitchFamily="34" charset="0"/>
                  </a:rPr>
                  <a:t>BCMA</a:t>
                </a:r>
              </a:p>
            </p:txBody>
          </p:sp>
          <p:grpSp>
            <p:nvGrpSpPr>
              <p:cNvPr id="14" name="Group 13">
                <a:extLst>
                  <a:ext uri="{FF2B5EF4-FFF2-40B4-BE49-F238E27FC236}">
                    <a16:creationId xmlns:a16="http://schemas.microsoft.com/office/drawing/2014/main" id="{95722183-8F27-49D0-B10D-55A13D0CF67B}"/>
                  </a:ext>
                </a:extLst>
              </p:cNvPr>
              <p:cNvGrpSpPr/>
              <p:nvPr/>
            </p:nvGrpSpPr>
            <p:grpSpPr>
              <a:xfrm rot="5234270">
                <a:off x="3075299" y="3264586"/>
                <a:ext cx="398313" cy="552206"/>
                <a:chOff x="3546636" y="2650994"/>
                <a:chExt cx="274320" cy="290815"/>
              </a:xfrm>
            </p:grpSpPr>
            <p:cxnSp>
              <p:nvCxnSpPr>
                <p:cNvPr id="105" name="Straight Connector 104">
                  <a:extLst>
                    <a:ext uri="{FF2B5EF4-FFF2-40B4-BE49-F238E27FC236}">
                      <a16:creationId xmlns:a16="http://schemas.microsoft.com/office/drawing/2014/main" id="{22E7A546-EAC9-4C17-A946-927E0619EBB5}"/>
                    </a:ext>
                  </a:extLst>
                </p:cNvPr>
                <p:cNvCxnSpPr/>
                <p:nvPr/>
              </p:nvCxnSpPr>
              <p:spPr bwMode="auto">
                <a:xfrm>
                  <a:off x="3680710" y="2782567"/>
                  <a:ext cx="0" cy="159242"/>
                </a:xfrm>
                <a:prstGeom prst="line">
                  <a:avLst/>
                </a:prstGeom>
                <a:noFill/>
                <a:ln w="57150" cap="flat" cmpd="sng" algn="ctr">
                  <a:solidFill>
                    <a:schemeClr val="accent3"/>
                  </a:solidFill>
                  <a:prstDash val="solid"/>
                  <a:round/>
                  <a:headEnd type="none" w="med" len="med"/>
                  <a:tailEnd type="none" w="med" len="med"/>
                </a:ln>
                <a:effectLst/>
              </p:spPr>
            </p:cxnSp>
            <p:sp>
              <p:nvSpPr>
                <p:cNvPr id="106" name="Block Arc 105">
                  <a:extLst>
                    <a:ext uri="{FF2B5EF4-FFF2-40B4-BE49-F238E27FC236}">
                      <a16:creationId xmlns:a16="http://schemas.microsoft.com/office/drawing/2014/main" id="{9F3F8B22-764A-491F-9E78-2698928572FB}"/>
                    </a:ext>
                  </a:extLst>
                </p:cNvPr>
                <p:cNvSpPr/>
                <p:nvPr/>
              </p:nvSpPr>
              <p:spPr bwMode="auto">
                <a:xfrm rot="10800000">
                  <a:off x="3546636" y="2650994"/>
                  <a:ext cx="274320" cy="175874"/>
                </a:xfrm>
                <a:prstGeom prst="blockArc">
                  <a:avLst/>
                </a:prstGeom>
                <a:solidFill>
                  <a:schemeClr val="accent3">
                    <a:lumMod val="60000"/>
                    <a:lumOff val="4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sp>
            <p:nvSpPr>
              <p:cNvPr id="15" name="TextBox 14">
                <a:extLst>
                  <a:ext uri="{FF2B5EF4-FFF2-40B4-BE49-F238E27FC236}">
                    <a16:creationId xmlns:a16="http://schemas.microsoft.com/office/drawing/2014/main" id="{3C541A3B-6E6F-4544-B716-1F9D44162D39}"/>
                  </a:ext>
                </a:extLst>
              </p:cNvPr>
              <p:cNvSpPr txBox="1"/>
              <p:nvPr/>
            </p:nvSpPr>
            <p:spPr>
              <a:xfrm>
                <a:off x="1819416" y="4323168"/>
                <a:ext cx="943651" cy="276999"/>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MM Cell</a:t>
                </a:r>
              </a:p>
            </p:txBody>
          </p:sp>
          <p:grpSp>
            <p:nvGrpSpPr>
              <p:cNvPr id="16" name="Group 15">
                <a:extLst>
                  <a:ext uri="{FF2B5EF4-FFF2-40B4-BE49-F238E27FC236}">
                    <a16:creationId xmlns:a16="http://schemas.microsoft.com/office/drawing/2014/main" id="{CA9BE062-A79E-4FB5-8F07-C27F4F86762A}"/>
                  </a:ext>
                </a:extLst>
              </p:cNvPr>
              <p:cNvGrpSpPr/>
              <p:nvPr/>
            </p:nvGrpSpPr>
            <p:grpSpPr>
              <a:xfrm>
                <a:off x="2094945" y="2392284"/>
                <a:ext cx="398313" cy="552206"/>
                <a:chOff x="3546636" y="2650994"/>
                <a:chExt cx="274320" cy="290815"/>
              </a:xfrm>
            </p:grpSpPr>
            <p:cxnSp>
              <p:nvCxnSpPr>
                <p:cNvPr id="103" name="Straight Connector 102">
                  <a:extLst>
                    <a:ext uri="{FF2B5EF4-FFF2-40B4-BE49-F238E27FC236}">
                      <a16:creationId xmlns:a16="http://schemas.microsoft.com/office/drawing/2014/main" id="{7077757C-1FDD-4D8E-9A7C-013B9928AA03}"/>
                    </a:ext>
                  </a:extLst>
                </p:cNvPr>
                <p:cNvCxnSpPr/>
                <p:nvPr/>
              </p:nvCxnSpPr>
              <p:spPr bwMode="auto">
                <a:xfrm>
                  <a:off x="3680710" y="2782567"/>
                  <a:ext cx="0" cy="159242"/>
                </a:xfrm>
                <a:prstGeom prst="line">
                  <a:avLst/>
                </a:prstGeom>
                <a:noFill/>
                <a:ln w="57150" cap="flat" cmpd="sng" algn="ctr">
                  <a:solidFill>
                    <a:schemeClr val="accent3"/>
                  </a:solidFill>
                  <a:prstDash val="solid"/>
                  <a:round/>
                  <a:headEnd type="none" w="med" len="med"/>
                  <a:tailEnd type="none" w="med" len="med"/>
                </a:ln>
                <a:effectLst/>
              </p:spPr>
            </p:cxnSp>
            <p:sp>
              <p:nvSpPr>
                <p:cNvPr id="104" name="Block Arc 103">
                  <a:extLst>
                    <a:ext uri="{FF2B5EF4-FFF2-40B4-BE49-F238E27FC236}">
                      <a16:creationId xmlns:a16="http://schemas.microsoft.com/office/drawing/2014/main" id="{B8FF6CB9-696A-4AA7-962B-915079E80EA8}"/>
                    </a:ext>
                  </a:extLst>
                </p:cNvPr>
                <p:cNvSpPr/>
                <p:nvPr/>
              </p:nvSpPr>
              <p:spPr bwMode="auto">
                <a:xfrm rot="10800000">
                  <a:off x="3546636" y="2650994"/>
                  <a:ext cx="274320" cy="175874"/>
                </a:xfrm>
                <a:prstGeom prst="blockArc">
                  <a:avLst/>
                </a:prstGeom>
                <a:solidFill>
                  <a:schemeClr val="accent3">
                    <a:lumMod val="60000"/>
                    <a:lumOff val="4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grpSp>
            <p:nvGrpSpPr>
              <p:cNvPr id="18" name="Group 17">
                <a:extLst>
                  <a:ext uri="{FF2B5EF4-FFF2-40B4-BE49-F238E27FC236}">
                    <a16:creationId xmlns:a16="http://schemas.microsoft.com/office/drawing/2014/main" id="{CFAD7D19-17F1-497C-A41E-8173AC406EE7}"/>
                  </a:ext>
                </a:extLst>
              </p:cNvPr>
              <p:cNvGrpSpPr/>
              <p:nvPr/>
            </p:nvGrpSpPr>
            <p:grpSpPr>
              <a:xfrm>
                <a:off x="2746372" y="3859504"/>
                <a:ext cx="180050" cy="327185"/>
                <a:chOff x="7512233" y="4017756"/>
                <a:chExt cx="181869" cy="330490"/>
              </a:xfrm>
            </p:grpSpPr>
            <p:sp>
              <p:nvSpPr>
                <p:cNvPr id="97" name="7-Point Star 2">
                  <a:extLst>
                    <a:ext uri="{FF2B5EF4-FFF2-40B4-BE49-F238E27FC236}">
                      <a16:creationId xmlns:a16="http://schemas.microsoft.com/office/drawing/2014/main" id="{754D4F1F-B373-4FDE-B32F-E96F8DCB7FD9}"/>
                    </a:ext>
                  </a:extLst>
                </p:cNvPr>
                <p:cNvSpPr/>
                <p:nvPr/>
              </p:nvSpPr>
              <p:spPr bwMode="auto">
                <a:xfrm rot="2228830">
                  <a:off x="7638823" y="4079447"/>
                  <a:ext cx="55279" cy="55279"/>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98" name="7-Point Star 2">
                  <a:extLst>
                    <a:ext uri="{FF2B5EF4-FFF2-40B4-BE49-F238E27FC236}">
                      <a16:creationId xmlns:a16="http://schemas.microsoft.com/office/drawing/2014/main" id="{F518DD2F-82FD-4B48-A346-A54FDB65DB3E}"/>
                    </a:ext>
                  </a:extLst>
                </p:cNvPr>
                <p:cNvSpPr/>
                <p:nvPr/>
              </p:nvSpPr>
              <p:spPr bwMode="auto">
                <a:xfrm rot="2228830">
                  <a:off x="7517025" y="4145457"/>
                  <a:ext cx="55279" cy="55279"/>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99" name="7-Point Star 2">
                  <a:extLst>
                    <a:ext uri="{FF2B5EF4-FFF2-40B4-BE49-F238E27FC236}">
                      <a16:creationId xmlns:a16="http://schemas.microsoft.com/office/drawing/2014/main" id="{15A0C969-01F6-4245-822C-0C143CF45769}"/>
                    </a:ext>
                  </a:extLst>
                </p:cNvPr>
                <p:cNvSpPr/>
                <p:nvPr/>
              </p:nvSpPr>
              <p:spPr bwMode="auto">
                <a:xfrm rot="2228830">
                  <a:off x="7562382" y="4292967"/>
                  <a:ext cx="55279" cy="55279"/>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00" name="7-Point Star 2">
                  <a:extLst>
                    <a:ext uri="{FF2B5EF4-FFF2-40B4-BE49-F238E27FC236}">
                      <a16:creationId xmlns:a16="http://schemas.microsoft.com/office/drawing/2014/main" id="{C97873C1-62A6-4687-A4EB-8E31210693E8}"/>
                    </a:ext>
                  </a:extLst>
                </p:cNvPr>
                <p:cNvSpPr/>
                <p:nvPr/>
              </p:nvSpPr>
              <p:spPr bwMode="auto">
                <a:xfrm rot="2228830">
                  <a:off x="7512233" y="4017756"/>
                  <a:ext cx="55279" cy="55279"/>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grpSp>
          <p:grpSp>
            <p:nvGrpSpPr>
              <p:cNvPr id="19" name="Group 18">
                <a:extLst>
                  <a:ext uri="{FF2B5EF4-FFF2-40B4-BE49-F238E27FC236}">
                    <a16:creationId xmlns:a16="http://schemas.microsoft.com/office/drawing/2014/main" id="{3EB00FA1-2DA2-4D3A-9D12-07D5586797BA}"/>
                  </a:ext>
                </a:extLst>
              </p:cNvPr>
              <p:cNvGrpSpPr/>
              <p:nvPr/>
            </p:nvGrpSpPr>
            <p:grpSpPr>
              <a:xfrm rot="10800000">
                <a:off x="2219913" y="2035108"/>
                <a:ext cx="543154" cy="543154"/>
                <a:chOff x="257685" y="4076811"/>
                <a:chExt cx="1464471" cy="1434470"/>
              </a:xfrm>
            </p:grpSpPr>
            <p:sp>
              <p:nvSpPr>
                <p:cNvPr id="75" name="Rectangle 74">
                  <a:extLst>
                    <a:ext uri="{FF2B5EF4-FFF2-40B4-BE49-F238E27FC236}">
                      <a16:creationId xmlns:a16="http://schemas.microsoft.com/office/drawing/2014/main" id="{81098333-1ABF-4935-973E-73BFF1119C29}"/>
                    </a:ext>
                  </a:extLst>
                </p:cNvPr>
                <p:cNvSpPr/>
                <p:nvPr/>
              </p:nvSpPr>
              <p:spPr bwMode="auto">
                <a:xfrm>
                  <a:off x="1183936" y="5140278"/>
                  <a:ext cx="144905" cy="38378"/>
                </a:xfrm>
                <a:prstGeom prst="rect">
                  <a:avLst/>
                </a:prstGeom>
                <a:solidFill>
                  <a:srgbClr val="68A0DE"/>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76" name="Rectangle 75">
                  <a:extLst>
                    <a:ext uri="{FF2B5EF4-FFF2-40B4-BE49-F238E27FC236}">
                      <a16:creationId xmlns:a16="http://schemas.microsoft.com/office/drawing/2014/main" id="{B17B36D8-2231-45C7-994C-2FD08C02BA68}"/>
                    </a:ext>
                  </a:extLst>
                </p:cNvPr>
                <p:cNvSpPr/>
                <p:nvPr/>
              </p:nvSpPr>
              <p:spPr bwMode="auto">
                <a:xfrm>
                  <a:off x="615238" y="5135013"/>
                  <a:ext cx="147068" cy="38378"/>
                </a:xfrm>
                <a:prstGeom prst="rect">
                  <a:avLst/>
                </a:prstGeom>
                <a:solidFill>
                  <a:srgbClr val="68A0DE"/>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77" name="7-Point Star 14">
                  <a:extLst>
                    <a:ext uri="{FF2B5EF4-FFF2-40B4-BE49-F238E27FC236}">
                      <a16:creationId xmlns:a16="http://schemas.microsoft.com/office/drawing/2014/main" id="{00DEE2FD-97C5-4111-AF26-D287CF98D937}"/>
                    </a:ext>
                  </a:extLst>
                </p:cNvPr>
                <p:cNvSpPr/>
                <p:nvPr/>
              </p:nvSpPr>
              <p:spPr bwMode="auto">
                <a:xfrm rot="20253103">
                  <a:off x="487455" y="5074753"/>
                  <a:ext cx="139353" cy="139353"/>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78" name="7-Point Star 2">
                  <a:extLst>
                    <a:ext uri="{FF2B5EF4-FFF2-40B4-BE49-F238E27FC236}">
                      <a16:creationId xmlns:a16="http://schemas.microsoft.com/office/drawing/2014/main" id="{6952C913-BB5F-4336-B2FD-8E4D81442E69}"/>
                    </a:ext>
                  </a:extLst>
                </p:cNvPr>
                <p:cNvSpPr/>
                <p:nvPr/>
              </p:nvSpPr>
              <p:spPr bwMode="auto">
                <a:xfrm>
                  <a:off x="1313777" y="5084042"/>
                  <a:ext cx="139353" cy="139353"/>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grpSp>
              <p:nvGrpSpPr>
                <p:cNvPr id="79" name="Group 78">
                  <a:extLst>
                    <a:ext uri="{FF2B5EF4-FFF2-40B4-BE49-F238E27FC236}">
                      <a16:creationId xmlns:a16="http://schemas.microsoft.com/office/drawing/2014/main" id="{03ACDEC9-3A4A-484D-98BE-0487DFFBEC02}"/>
                    </a:ext>
                  </a:extLst>
                </p:cNvPr>
                <p:cNvGrpSpPr/>
                <p:nvPr/>
              </p:nvGrpSpPr>
              <p:grpSpPr>
                <a:xfrm>
                  <a:off x="257685" y="4076811"/>
                  <a:ext cx="1464471" cy="1434470"/>
                  <a:chOff x="1710686" y="3278840"/>
                  <a:chExt cx="1464471" cy="1434470"/>
                </a:xfrm>
              </p:grpSpPr>
              <p:sp>
                <p:nvSpPr>
                  <p:cNvPr id="80" name="Rectangle 79">
                    <a:extLst>
                      <a:ext uri="{FF2B5EF4-FFF2-40B4-BE49-F238E27FC236}">
                        <a16:creationId xmlns:a16="http://schemas.microsoft.com/office/drawing/2014/main" id="{BAC8B400-E97B-4547-B3F8-E66D633A965F}"/>
                      </a:ext>
                    </a:extLst>
                  </p:cNvPr>
                  <p:cNvSpPr/>
                  <p:nvPr/>
                </p:nvSpPr>
                <p:spPr bwMode="auto">
                  <a:xfrm>
                    <a:off x="2626726" y="4582544"/>
                    <a:ext cx="144906" cy="38378"/>
                  </a:xfrm>
                  <a:prstGeom prst="rect">
                    <a:avLst/>
                  </a:prstGeom>
                  <a:solidFill>
                    <a:srgbClr val="68A0DE"/>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81" name="Freeform 73">
                    <a:extLst>
                      <a:ext uri="{FF2B5EF4-FFF2-40B4-BE49-F238E27FC236}">
                        <a16:creationId xmlns:a16="http://schemas.microsoft.com/office/drawing/2014/main" id="{37FF28EF-CE10-40DF-BAAD-DA3571DD744B}"/>
                      </a:ext>
                    </a:extLst>
                  </p:cNvPr>
                  <p:cNvSpPr/>
                  <p:nvPr/>
                </p:nvSpPr>
                <p:spPr bwMode="auto">
                  <a:xfrm>
                    <a:off x="2744226" y="3517080"/>
                    <a:ext cx="430931" cy="568975"/>
                  </a:xfrm>
                  <a:custGeom>
                    <a:avLst/>
                    <a:gdLst>
                      <a:gd name="connsiteX0" fmla="*/ 256674 w 890337"/>
                      <a:gd name="connsiteY0" fmla="*/ 1122948 h 1130969"/>
                      <a:gd name="connsiteX1" fmla="*/ 890337 w 890337"/>
                      <a:gd name="connsiteY1" fmla="*/ 216569 h 1130969"/>
                      <a:gd name="connsiteX2" fmla="*/ 842211 w 890337"/>
                      <a:gd name="connsiteY2" fmla="*/ 0 h 1130969"/>
                      <a:gd name="connsiteX3" fmla="*/ 625642 w 890337"/>
                      <a:gd name="connsiteY3" fmla="*/ 0 h 1130969"/>
                      <a:gd name="connsiteX4" fmla="*/ 0 w 890337"/>
                      <a:gd name="connsiteY4" fmla="*/ 906379 h 1130969"/>
                      <a:gd name="connsiteX5" fmla="*/ 24063 w 890337"/>
                      <a:gd name="connsiteY5" fmla="*/ 1130969 h 1130969"/>
                      <a:gd name="connsiteX6" fmla="*/ 256674 w 890337"/>
                      <a:gd name="connsiteY6" fmla="*/ 1122948 h 1130969"/>
                      <a:gd name="connsiteX0" fmla="*/ 256674 w 895015"/>
                      <a:gd name="connsiteY0" fmla="*/ 1122948 h 1130969"/>
                      <a:gd name="connsiteX1" fmla="*/ 890337 w 895015"/>
                      <a:gd name="connsiteY1" fmla="*/ 216569 h 1130969"/>
                      <a:gd name="connsiteX2" fmla="*/ 842211 w 895015"/>
                      <a:gd name="connsiteY2" fmla="*/ 0 h 1130969"/>
                      <a:gd name="connsiteX3" fmla="*/ 625642 w 895015"/>
                      <a:gd name="connsiteY3" fmla="*/ 0 h 1130969"/>
                      <a:gd name="connsiteX4" fmla="*/ 0 w 895015"/>
                      <a:gd name="connsiteY4" fmla="*/ 906379 h 1130969"/>
                      <a:gd name="connsiteX5" fmla="*/ 24063 w 895015"/>
                      <a:gd name="connsiteY5" fmla="*/ 1130969 h 1130969"/>
                      <a:gd name="connsiteX6" fmla="*/ 256674 w 895015"/>
                      <a:gd name="connsiteY6" fmla="*/ 1122948 h 1130969"/>
                      <a:gd name="connsiteX0" fmla="*/ 256674 w 917747"/>
                      <a:gd name="connsiteY0" fmla="*/ 1122948 h 1130969"/>
                      <a:gd name="connsiteX1" fmla="*/ 890337 w 917747"/>
                      <a:gd name="connsiteY1" fmla="*/ 216569 h 1130969"/>
                      <a:gd name="connsiteX2" fmla="*/ 842211 w 917747"/>
                      <a:gd name="connsiteY2" fmla="*/ 0 h 1130969"/>
                      <a:gd name="connsiteX3" fmla="*/ 625642 w 917747"/>
                      <a:gd name="connsiteY3" fmla="*/ 0 h 1130969"/>
                      <a:gd name="connsiteX4" fmla="*/ 0 w 917747"/>
                      <a:gd name="connsiteY4" fmla="*/ 906379 h 1130969"/>
                      <a:gd name="connsiteX5" fmla="*/ 24063 w 917747"/>
                      <a:gd name="connsiteY5" fmla="*/ 1130969 h 1130969"/>
                      <a:gd name="connsiteX6" fmla="*/ 256674 w 917747"/>
                      <a:gd name="connsiteY6" fmla="*/ 1122948 h 1130969"/>
                      <a:gd name="connsiteX0" fmla="*/ 256674 w 917747"/>
                      <a:gd name="connsiteY0" fmla="*/ 1154698 h 1162719"/>
                      <a:gd name="connsiteX1" fmla="*/ 890337 w 917747"/>
                      <a:gd name="connsiteY1" fmla="*/ 248319 h 1162719"/>
                      <a:gd name="connsiteX2" fmla="*/ 842211 w 917747"/>
                      <a:gd name="connsiteY2" fmla="*/ 31750 h 1162719"/>
                      <a:gd name="connsiteX3" fmla="*/ 625642 w 917747"/>
                      <a:gd name="connsiteY3" fmla="*/ 31750 h 1162719"/>
                      <a:gd name="connsiteX4" fmla="*/ 0 w 917747"/>
                      <a:gd name="connsiteY4" fmla="*/ 938129 h 1162719"/>
                      <a:gd name="connsiteX5" fmla="*/ 24063 w 917747"/>
                      <a:gd name="connsiteY5" fmla="*/ 1162719 h 1162719"/>
                      <a:gd name="connsiteX6" fmla="*/ 256674 w 917747"/>
                      <a:gd name="connsiteY6" fmla="*/ 1154698 h 1162719"/>
                      <a:gd name="connsiteX0" fmla="*/ 256674 w 917747"/>
                      <a:gd name="connsiteY0" fmla="*/ 1166461 h 1174482"/>
                      <a:gd name="connsiteX1" fmla="*/ 890337 w 917747"/>
                      <a:gd name="connsiteY1" fmla="*/ 260082 h 1174482"/>
                      <a:gd name="connsiteX2" fmla="*/ 842211 w 917747"/>
                      <a:gd name="connsiteY2" fmla="*/ 43513 h 1174482"/>
                      <a:gd name="connsiteX3" fmla="*/ 625642 w 917747"/>
                      <a:gd name="connsiteY3" fmla="*/ 43513 h 1174482"/>
                      <a:gd name="connsiteX4" fmla="*/ 0 w 917747"/>
                      <a:gd name="connsiteY4" fmla="*/ 949892 h 1174482"/>
                      <a:gd name="connsiteX5" fmla="*/ 24063 w 917747"/>
                      <a:gd name="connsiteY5" fmla="*/ 1174482 h 1174482"/>
                      <a:gd name="connsiteX6" fmla="*/ 256674 w 917747"/>
                      <a:gd name="connsiteY6" fmla="*/ 1166461 h 1174482"/>
                      <a:gd name="connsiteX0" fmla="*/ 256674 w 917747"/>
                      <a:gd name="connsiteY0" fmla="*/ 1166461 h 1203631"/>
                      <a:gd name="connsiteX1" fmla="*/ 890337 w 917747"/>
                      <a:gd name="connsiteY1" fmla="*/ 260082 h 1203631"/>
                      <a:gd name="connsiteX2" fmla="*/ 842211 w 917747"/>
                      <a:gd name="connsiteY2" fmla="*/ 43513 h 1203631"/>
                      <a:gd name="connsiteX3" fmla="*/ 625642 w 917747"/>
                      <a:gd name="connsiteY3" fmla="*/ 43513 h 1203631"/>
                      <a:gd name="connsiteX4" fmla="*/ 0 w 917747"/>
                      <a:gd name="connsiteY4" fmla="*/ 949892 h 1203631"/>
                      <a:gd name="connsiteX5" fmla="*/ 24063 w 917747"/>
                      <a:gd name="connsiteY5" fmla="*/ 1174482 h 1203631"/>
                      <a:gd name="connsiteX6" fmla="*/ 256674 w 917747"/>
                      <a:gd name="connsiteY6" fmla="*/ 1166461 h 1203631"/>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 name="connsiteX0" fmla="*/ 262919 w 923992"/>
                      <a:gd name="connsiteY0" fmla="*/ 1166461 h 1211739"/>
                      <a:gd name="connsiteX1" fmla="*/ 896582 w 923992"/>
                      <a:gd name="connsiteY1" fmla="*/ 260082 h 1211739"/>
                      <a:gd name="connsiteX2" fmla="*/ 848456 w 923992"/>
                      <a:gd name="connsiteY2" fmla="*/ 43513 h 1211739"/>
                      <a:gd name="connsiteX3" fmla="*/ 631887 w 923992"/>
                      <a:gd name="connsiteY3" fmla="*/ 43513 h 1211739"/>
                      <a:gd name="connsiteX4" fmla="*/ 6245 w 923992"/>
                      <a:gd name="connsiteY4" fmla="*/ 949892 h 1211739"/>
                      <a:gd name="connsiteX5" fmla="*/ 30308 w 923992"/>
                      <a:gd name="connsiteY5" fmla="*/ 1174482 h 1211739"/>
                      <a:gd name="connsiteX6" fmla="*/ 262919 w 923992"/>
                      <a:gd name="connsiteY6" fmla="*/ 1166461 h 1211739"/>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747" h="1211739">
                        <a:moveTo>
                          <a:pt x="256674" y="1166461"/>
                        </a:moveTo>
                        <a:lnTo>
                          <a:pt x="890337" y="260082"/>
                        </a:lnTo>
                        <a:cubicBezTo>
                          <a:pt x="931445" y="192655"/>
                          <a:pt x="934453" y="96653"/>
                          <a:pt x="842211" y="43513"/>
                        </a:cubicBezTo>
                        <a:cubicBezTo>
                          <a:pt x="765259" y="-27925"/>
                          <a:pt x="712119" y="650"/>
                          <a:pt x="625642" y="43513"/>
                        </a:cubicBezTo>
                        <a:lnTo>
                          <a:pt x="0" y="949892"/>
                        </a:lnTo>
                        <a:cubicBezTo>
                          <a:pt x="-39604" y="1024755"/>
                          <a:pt x="-31583" y="1094856"/>
                          <a:pt x="24063" y="1174482"/>
                        </a:cubicBezTo>
                        <a:cubicBezTo>
                          <a:pt x="153988" y="1243245"/>
                          <a:pt x="202950" y="1202473"/>
                          <a:pt x="256674" y="1166461"/>
                        </a:cubicBezTo>
                        <a:close/>
                      </a:path>
                    </a:pathLst>
                  </a:custGeom>
                  <a:solidFill>
                    <a:srgbClr val="1D2E58">
                      <a:lumMod val="60000"/>
                      <a:lumOff val="40000"/>
                    </a:srgbClr>
                  </a:soli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82" name="Freeform 74">
                    <a:extLst>
                      <a:ext uri="{FF2B5EF4-FFF2-40B4-BE49-F238E27FC236}">
                        <a16:creationId xmlns:a16="http://schemas.microsoft.com/office/drawing/2014/main" id="{CE0693A9-CE68-4735-A11D-65CA654CB67F}"/>
                      </a:ext>
                    </a:extLst>
                  </p:cNvPr>
                  <p:cNvSpPr/>
                  <p:nvPr/>
                </p:nvSpPr>
                <p:spPr bwMode="auto">
                  <a:xfrm flipV="1">
                    <a:off x="1710686" y="3539196"/>
                    <a:ext cx="430931" cy="568975"/>
                  </a:xfrm>
                  <a:custGeom>
                    <a:avLst/>
                    <a:gdLst>
                      <a:gd name="connsiteX0" fmla="*/ 256674 w 890337"/>
                      <a:gd name="connsiteY0" fmla="*/ 1122948 h 1130969"/>
                      <a:gd name="connsiteX1" fmla="*/ 890337 w 890337"/>
                      <a:gd name="connsiteY1" fmla="*/ 216569 h 1130969"/>
                      <a:gd name="connsiteX2" fmla="*/ 842211 w 890337"/>
                      <a:gd name="connsiteY2" fmla="*/ 0 h 1130969"/>
                      <a:gd name="connsiteX3" fmla="*/ 625642 w 890337"/>
                      <a:gd name="connsiteY3" fmla="*/ 0 h 1130969"/>
                      <a:gd name="connsiteX4" fmla="*/ 0 w 890337"/>
                      <a:gd name="connsiteY4" fmla="*/ 906379 h 1130969"/>
                      <a:gd name="connsiteX5" fmla="*/ 24063 w 890337"/>
                      <a:gd name="connsiteY5" fmla="*/ 1130969 h 1130969"/>
                      <a:gd name="connsiteX6" fmla="*/ 256674 w 890337"/>
                      <a:gd name="connsiteY6" fmla="*/ 1122948 h 1130969"/>
                      <a:gd name="connsiteX0" fmla="*/ 256674 w 895015"/>
                      <a:gd name="connsiteY0" fmla="*/ 1122948 h 1130969"/>
                      <a:gd name="connsiteX1" fmla="*/ 890337 w 895015"/>
                      <a:gd name="connsiteY1" fmla="*/ 216569 h 1130969"/>
                      <a:gd name="connsiteX2" fmla="*/ 842211 w 895015"/>
                      <a:gd name="connsiteY2" fmla="*/ 0 h 1130969"/>
                      <a:gd name="connsiteX3" fmla="*/ 625642 w 895015"/>
                      <a:gd name="connsiteY3" fmla="*/ 0 h 1130969"/>
                      <a:gd name="connsiteX4" fmla="*/ 0 w 895015"/>
                      <a:gd name="connsiteY4" fmla="*/ 906379 h 1130969"/>
                      <a:gd name="connsiteX5" fmla="*/ 24063 w 895015"/>
                      <a:gd name="connsiteY5" fmla="*/ 1130969 h 1130969"/>
                      <a:gd name="connsiteX6" fmla="*/ 256674 w 895015"/>
                      <a:gd name="connsiteY6" fmla="*/ 1122948 h 1130969"/>
                      <a:gd name="connsiteX0" fmla="*/ 256674 w 917747"/>
                      <a:gd name="connsiteY0" fmla="*/ 1122948 h 1130969"/>
                      <a:gd name="connsiteX1" fmla="*/ 890337 w 917747"/>
                      <a:gd name="connsiteY1" fmla="*/ 216569 h 1130969"/>
                      <a:gd name="connsiteX2" fmla="*/ 842211 w 917747"/>
                      <a:gd name="connsiteY2" fmla="*/ 0 h 1130969"/>
                      <a:gd name="connsiteX3" fmla="*/ 625642 w 917747"/>
                      <a:gd name="connsiteY3" fmla="*/ 0 h 1130969"/>
                      <a:gd name="connsiteX4" fmla="*/ 0 w 917747"/>
                      <a:gd name="connsiteY4" fmla="*/ 906379 h 1130969"/>
                      <a:gd name="connsiteX5" fmla="*/ 24063 w 917747"/>
                      <a:gd name="connsiteY5" fmla="*/ 1130969 h 1130969"/>
                      <a:gd name="connsiteX6" fmla="*/ 256674 w 917747"/>
                      <a:gd name="connsiteY6" fmla="*/ 1122948 h 1130969"/>
                      <a:gd name="connsiteX0" fmla="*/ 256674 w 917747"/>
                      <a:gd name="connsiteY0" fmla="*/ 1154698 h 1162719"/>
                      <a:gd name="connsiteX1" fmla="*/ 890337 w 917747"/>
                      <a:gd name="connsiteY1" fmla="*/ 248319 h 1162719"/>
                      <a:gd name="connsiteX2" fmla="*/ 842211 w 917747"/>
                      <a:gd name="connsiteY2" fmla="*/ 31750 h 1162719"/>
                      <a:gd name="connsiteX3" fmla="*/ 625642 w 917747"/>
                      <a:gd name="connsiteY3" fmla="*/ 31750 h 1162719"/>
                      <a:gd name="connsiteX4" fmla="*/ 0 w 917747"/>
                      <a:gd name="connsiteY4" fmla="*/ 938129 h 1162719"/>
                      <a:gd name="connsiteX5" fmla="*/ 24063 w 917747"/>
                      <a:gd name="connsiteY5" fmla="*/ 1162719 h 1162719"/>
                      <a:gd name="connsiteX6" fmla="*/ 256674 w 917747"/>
                      <a:gd name="connsiteY6" fmla="*/ 1154698 h 1162719"/>
                      <a:gd name="connsiteX0" fmla="*/ 256674 w 917747"/>
                      <a:gd name="connsiteY0" fmla="*/ 1166461 h 1174482"/>
                      <a:gd name="connsiteX1" fmla="*/ 890337 w 917747"/>
                      <a:gd name="connsiteY1" fmla="*/ 260082 h 1174482"/>
                      <a:gd name="connsiteX2" fmla="*/ 842211 w 917747"/>
                      <a:gd name="connsiteY2" fmla="*/ 43513 h 1174482"/>
                      <a:gd name="connsiteX3" fmla="*/ 625642 w 917747"/>
                      <a:gd name="connsiteY3" fmla="*/ 43513 h 1174482"/>
                      <a:gd name="connsiteX4" fmla="*/ 0 w 917747"/>
                      <a:gd name="connsiteY4" fmla="*/ 949892 h 1174482"/>
                      <a:gd name="connsiteX5" fmla="*/ 24063 w 917747"/>
                      <a:gd name="connsiteY5" fmla="*/ 1174482 h 1174482"/>
                      <a:gd name="connsiteX6" fmla="*/ 256674 w 917747"/>
                      <a:gd name="connsiteY6" fmla="*/ 1166461 h 1174482"/>
                      <a:gd name="connsiteX0" fmla="*/ 256674 w 917747"/>
                      <a:gd name="connsiteY0" fmla="*/ 1166461 h 1203631"/>
                      <a:gd name="connsiteX1" fmla="*/ 890337 w 917747"/>
                      <a:gd name="connsiteY1" fmla="*/ 260082 h 1203631"/>
                      <a:gd name="connsiteX2" fmla="*/ 842211 w 917747"/>
                      <a:gd name="connsiteY2" fmla="*/ 43513 h 1203631"/>
                      <a:gd name="connsiteX3" fmla="*/ 625642 w 917747"/>
                      <a:gd name="connsiteY3" fmla="*/ 43513 h 1203631"/>
                      <a:gd name="connsiteX4" fmla="*/ 0 w 917747"/>
                      <a:gd name="connsiteY4" fmla="*/ 949892 h 1203631"/>
                      <a:gd name="connsiteX5" fmla="*/ 24063 w 917747"/>
                      <a:gd name="connsiteY5" fmla="*/ 1174482 h 1203631"/>
                      <a:gd name="connsiteX6" fmla="*/ 256674 w 917747"/>
                      <a:gd name="connsiteY6" fmla="*/ 1166461 h 1203631"/>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 name="connsiteX0" fmla="*/ 262919 w 923992"/>
                      <a:gd name="connsiteY0" fmla="*/ 1166461 h 1211739"/>
                      <a:gd name="connsiteX1" fmla="*/ 896582 w 923992"/>
                      <a:gd name="connsiteY1" fmla="*/ 260082 h 1211739"/>
                      <a:gd name="connsiteX2" fmla="*/ 848456 w 923992"/>
                      <a:gd name="connsiteY2" fmla="*/ 43513 h 1211739"/>
                      <a:gd name="connsiteX3" fmla="*/ 631887 w 923992"/>
                      <a:gd name="connsiteY3" fmla="*/ 43513 h 1211739"/>
                      <a:gd name="connsiteX4" fmla="*/ 6245 w 923992"/>
                      <a:gd name="connsiteY4" fmla="*/ 949892 h 1211739"/>
                      <a:gd name="connsiteX5" fmla="*/ 30308 w 923992"/>
                      <a:gd name="connsiteY5" fmla="*/ 1174482 h 1211739"/>
                      <a:gd name="connsiteX6" fmla="*/ 262919 w 923992"/>
                      <a:gd name="connsiteY6" fmla="*/ 1166461 h 1211739"/>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747" h="1211739">
                        <a:moveTo>
                          <a:pt x="256674" y="1166461"/>
                        </a:moveTo>
                        <a:lnTo>
                          <a:pt x="890337" y="260082"/>
                        </a:lnTo>
                        <a:cubicBezTo>
                          <a:pt x="931445" y="192655"/>
                          <a:pt x="934453" y="96653"/>
                          <a:pt x="842211" y="43513"/>
                        </a:cubicBezTo>
                        <a:cubicBezTo>
                          <a:pt x="765259" y="-27925"/>
                          <a:pt x="712119" y="650"/>
                          <a:pt x="625642" y="43513"/>
                        </a:cubicBezTo>
                        <a:lnTo>
                          <a:pt x="0" y="949892"/>
                        </a:lnTo>
                        <a:cubicBezTo>
                          <a:pt x="-39604" y="1024755"/>
                          <a:pt x="-31583" y="1094856"/>
                          <a:pt x="24063" y="1174482"/>
                        </a:cubicBezTo>
                        <a:cubicBezTo>
                          <a:pt x="153988" y="1243245"/>
                          <a:pt x="202950" y="1202473"/>
                          <a:pt x="256674" y="1166461"/>
                        </a:cubicBezTo>
                        <a:close/>
                      </a:path>
                    </a:pathLst>
                  </a:custGeom>
                  <a:solidFill>
                    <a:srgbClr val="1D2E58">
                      <a:lumMod val="60000"/>
                      <a:lumOff val="40000"/>
                    </a:srgbClr>
                  </a:soli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83" name="Freeform 39">
                    <a:extLst>
                      <a:ext uri="{FF2B5EF4-FFF2-40B4-BE49-F238E27FC236}">
                        <a16:creationId xmlns:a16="http://schemas.microsoft.com/office/drawing/2014/main" id="{F046AB8A-5A96-492C-AE1B-232945CF5A51}"/>
                      </a:ext>
                    </a:extLst>
                  </p:cNvPr>
                  <p:cNvSpPr/>
                  <p:nvPr/>
                </p:nvSpPr>
                <p:spPr bwMode="auto">
                  <a:xfrm>
                    <a:off x="2461753" y="3278840"/>
                    <a:ext cx="619644" cy="1434470"/>
                  </a:xfrm>
                  <a:custGeom>
                    <a:avLst/>
                    <a:gdLst>
                      <a:gd name="connsiteX0" fmla="*/ 1010653 w 1283368"/>
                      <a:gd name="connsiteY0" fmla="*/ 16042 h 3296653"/>
                      <a:gd name="connsiteX1" fmla="*/ 40105 w 1283368"/>
                      <a:gd name="connsiteY1" fmla="*/ 1435768 h 3296653"/>
                      <a:gd name="connsiteX2" fmla="*/ 0 w 1283368"/>
                      <a:gd name="connsiteY2" fmla="*/ 1668379 h 3296653"/>
                      <a:gd name="connsiteX3" fmla="*/ 8021 w 1283368"/>
                      <a:gd name="connsiteY3" fmla="*/ 3136232 h 3296653"/>
                      <a:gd name="connsiteX4" fmla="*/ 176463 w 1283368"/>
                      <a:gd name="connsiteY4" fmla="*/ 3296653 h 3296653"/>
                      <a:gd name="connsiteX5" fmla="*/ 368968 w 1283368"/>
                      <a:gd name="connsiteY5" fmla="*/ 3152274 h 3296653"/>
                      <a:gd name="connsiteX6" fmla="*/ 376990 w 1283368"/>
                      <a:gd name="connsiteY6" fmla="*/ 1532021 h 3296653"/>
                      <a:gd name="connsiteX7" fmla="*/ 1283368 w 1283368"/>
                      <a:gd name="connsiteY7" fmla="*/ 232611 h 3296653"/>
                      <a:gd name="connsiteX8" fmla="*/ 1259305 w 1283368"/>
                      <a:gd name="connsiteY8" fmla="*/ 0 h 3296653"/>
                      <a:gd name="connsiteX9" fmla="*/ 1010653 w 1283368"/>
                      <a:gd name="connsiteY9" fmla="*/ 16042 h 3296653"/>
                      <a:gd name="connsiteX0" fmla="*/ 1010653 w 1307114"/>
                      <a:gd name="connsiteY0" fmla="*/ 16042 h 3296653"/>
                      <a:gd name="connsiteX1" fmla="*/ 40105 w 1307114"/>
                      <a:gd name="connsiteY1" fmla="*/ 1435768 h 3296653"/>
                      <a:gd name="connsiteX2" fmla="*/ 0 w 1307114"/>
                      <a:gd name="connsiteY2" fmla="*/ 1668379 h 3296653"/>
                      <a:gd name="connsiteX3" fmla="*/ 8021 w 1307114"/>
                      <a:gd name="connsiteY3" fmla="*/ 3136232 h 3296653"/>
                      <a:gd name="connsiteX4" fmla="*/ 176463 w 1307114"/>
                      <a:gd name="connsiteY4" fmla="*/ 3296653 h 3296653"/>
                      <a:gd name="connsiteX5" fmla="*/ 368968 w 1307114"/>
                      <a:gd name="connsiteY5" fmla="*/ 3152274 h 3296653"/>
                      <a:gd name="connsiteX6" fmla="*/ 376990 w 1307114"/>
                      <a:gd name="connsiteY6" fmla="*/ 1532021 h 3296653"/>
                      <a:gd name="connsiteX7" fmla="*/ 1283368 w 1307114"/>
                      <a:gd name="connsiteY7" fmla="*/ 232611 h 3296653"/>
                      <a:gd name="connsiteX8" fmla="*/ 1259305 w 1307114"/>
                      <a:gd name="connsiteY8" fmla="*/ 0 h 3296653"/>
                      <a:gd name="connsiteX9" fmla="*/ 1010653 w 1307114"/>
                      <a:gd name="connsiteY9" fmla="*/ 16042 h 3296653"/>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61604 h 3342215"/>
                      <a:gd name="connsiteX1" fmla="*/ 40105 w 1307114"/>
                      <a:gd name="connsiteY1" fmla="*/ 1481330 h 3342215"/>
                      <a:gd name="connsiteX2" fmla="*/ 0 w 1307114"/>
                      <a:gd name="connsiteY2" fmla="*/ 1713941 h 3342215"/>
                      <a:gd name="connsiteX3" fmla="*/ 8021 w 1307114"/>
                      <a:gd name="connsiteY3" fmla="*/ 3181794 h 3342215"/>
                      <a:gd name="connsiteX4" fmla="*/ 176463 w 1307114"/>
                      <a:gd name="connsiteY4" fmla="*/ 3342215 h 3342215"/>
                      <a:gd name="connsiteX5" fmla="*/ 368968 w 1307114"/>
                      <a:gd name="connsiteY5" fmla="*/ 3197836 h 3342215"/>
                      <a:gd name="connsiteX6" fmla="*/ 376990 w 1307114"/>
                      <a:gd name="connsiteY6" fmla="*/ 1577583 h 3342215"/>
                      <a:gd name="connsiteX7" fmla="*/ 1283368 w 1307114"/>
                      <a:gd name="connsiteY7" fmla="*/ 278173 h 3342215"/>
                      <a:gd name="connsiteX8" fmla="*/ 1259305 w 1307114"/>
                      <a:gd name="connsiteY8" fmla="*/ 45562 h 3342215"/>
                      <a:gd name="connsiteX9" fmla="*/ 1010653 w 1307114"/>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16293 w 1319647"/>
                      <a:gd name="connsiteY1" fmla="*/ 150038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19647" h="3334194">
                        <a:moveTo>
                          <a:pt x="1010653" y="61604"/>
                        </a:moveTo>
                        <a:lnTo>
                          <a:pt x="16293" y="1500380"/>
                        </a:lnTo>
                        <a:lnTo>
                          <a:pt x="0" y="1713941"/>
                        </a:lnTo>
                        <a:cubicBezTo>
                          <a:pt x="2674" y="2203225"/>
                          <a:pt x="5347" y="2692510"/>
                          <a:pt x="8021" y="3181794"/>
                        </a:cubicBezTo>
                        <a:cubicBezTo>
                          <a:pt x="16042" y="3251310"/>
                          <a:pt x="32084" y="3320826"/>
                          <a:pt x="176463" y="3334194"/>
                        </a:cubicBezTo>
                        <a:cubicBezTo>
                          <a:pt x="352925" y="3310132"/>
                          <a:pt x="344905" y="3262004"/>
                          <a:pt x="368968" y="3197836"/>
                        </a:cubicBezTo>
                        <a:lnTo>
                          <a:pt x="376990" y="1577583"/>
                        </a:lnTo>
                        <a:lnTo>
                          <a:pt x="1283368" y="278173"/>
                        </a:lnTo>
                        <a:cubicBezTo>
                          <a:pt x="1315453" y="184594"/>
                          <a:pt x="1355558" y="147163"/>
                          <a:pt x="1259305" y="45562"/>
                        </a:cubicBezTo>
                        <a:cubicBezTo>
                          <a:pt x="1112252" y="-37323"/>
                          <a:pt x="1085516" y="8131"/>
                          <a:pt x="1010653" y="61604"/>
                        </a:cubicBezTo>
                        <a:close/>
                      </a:path>
                    </a:pathLst>
                  </a:custGeom>
                  <a:solidFill>
                    <a:srgbClr val="1D2E58">
                      <a:lumMod val="60000"/>
                      <a:lumOff val="40000"/>
                    </a:srgbClr>
                  </a:soli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84" name="Freeform 41">
                    <a:extLst>
                      <a:ext uri="{FF2B5EF4-FFF2-40B4-BE49-F238E27FC236}">
                        <a16:creationId xmlns:a16="http://schemas.microsoft.com/office/drawing/2014/main" id="{4860195B-05E4-438E-8F30-0F0B626BDD1C}"/>
                      </a:ext>
                    </a:extLst>
                  </p:cNvPr>
                  <p:cNvSpPr/>
                  <p:nvPr/>
                </p:nvSpPr>
                <p:spPr bwMode="auto">
                  <a:xfrm flipH="1">
                    <a:off x="1775315" y="3278840"/>
                    <a:ext cx="616174" cy="1434470"/>
                  </a:xfrm>
                  <a:custGeom>
                    <a:avLst/>
                    <a:gdLst>
                      <a:gd name="connsiteX0" fmla="*/ 1010653 w 1283368"/>
                      <a:gd name="connsiteY0" fmla="*/ 16042 h 3296653"/>
                      <a:gd name="connsiteX1" fmla="*/ 40105 w 1283368"/>
                      <a:gd name="connsiteY1" fmla="*/ 1435768 h 3296653"/>
                      <a:gd name="connsiteX2" fmla="*/ 0 w 1283368"/>
                      <a:gd name="connsiteY2" fmla="*/ 1668379 h 3296653"/>
                      <a:gd name="connsiteX3" fmla="*/ 8021 w 1283368"/>
                      <a:gd name="connsiteY3" fmla="*/ 3136232 h 3296653"/>
                      <a:gd name="connsiteX4" fmla="*/ 176463 w 1283368"/>
                      <a:gd name="connsiteY4" fmla="*/ 3296653 h 3296653"/>
                      <a:gd name="connsiteX5" fmla="*/ 368968 w 1283368"/>
                      <a:gd name="connsiteY5" fmla="*/ 3152274 h 3296653"/>
                      <a:gd name="connsiteX6" fmla="*/ 376990 w 1283368"/>
                      <a:gd name="connsiteY6" fmla="*/ 1532021 h 3296653"/>
                      <a:gd name="connsiteX7" fmla="*/ 1283368 w 1283368"/>
                      <a:gd name="connsiteY7" fmla="*/ 232611 h 3296653"/>
                      <a:gd name="connsiteX8" fmla="*/ 1259305 w 1283368"/>
                      <a:gd name="connsiteY8" fmla="*/ 0 h 3296653"/>
                      <a:gd name="connsiteX9" fmla="*/ 1010653 w 1283368"/>
                      <a:gd name="connsiteY9" fmla="*/ 16042 h 3296653"/>
                      <a:gd name="connsiteX0" fmla="*/ 1010653 w 1307114"/>
                      <a:gd name="connsiteY0" fmla="*/ 16042 h 3296653"/>
                      <a:gd name="connsiteX1" fmla="*/ 40105 w 1307114"/>
                      <a:gd name="connsiteY1" fmla="*/ 1435768 h 3296653"/>
                      <a:gd name="connsiteX2" fmla="*/ 0 w 1307114"/>
                      <a:gd name="connsiteY2" fmla="*/ 1668379 h 3296653"/>
                      <a:gd name="connsiteX3" fmla="*/ 8021 w 1307114"/>
                      <a:gd name="connsiteY3" fmla="*/ 3136232 h 3296653"/>
                      <a:gd name="connsiteX4" fmla="*/ 176463 w 1307114"/>
                      <a:gd name="connsiteY4" fmla="*/ 3296653 h 3296653"/>
                      <a:gd name="connsiteX5" fmla="*/ 368968 w 1307114"/>
                      <a:gd name="connsiteY5" fmla="*/ 3152274 h 3296653"/>
                      <a:gd name="connsiteX6" fmla="*/ 376990 w 1307114"/>
                      <a:gd name="connsiteY6" fmla="*/ 1532021 h 3296653"/>
                      <a:gd name="connsiteX7" fmla="*/ 1283368 w 1307114"/>
                      <a:gd name="connsiteY7" fmla="*/ 232611 h 3296653"/>
                      <a:gd name="connsiteX8" fmla="*/ 1259305 w 1307114"/>
                      <a:gd name="connsiteY8" fmla="*/ 0 h 3296653"/>
                      <a:gd name="connsiteX9" fmla="*/ 1010653 w 1307114"/>
                      <a:gd name="connsiteY9" fmla="*/ 16042 h 3296653"/>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61604 h 3342215"/>
                      <a:gd name="connsiteX1" fmla="*/ 40105 w 1307114"/>
                      <a:gd name="connsiteY1" fmla="*/ 1481330 h 3342215"/>
                      <a:gd name="connsiteX2" fmla="*/ 0 w 1307114"/>
                      <a:gd name="connsiteY2" fmla="*/ 1713941 h 3342215"/>
                      <a:gd name="connsiteX3" fmla="*/ 8021 w 1307114"/>
                      <a:gd name="connsiteY3" fmla="*/ 3181794 h 3342215"/>
                      <a:gd name="connsiteX4" fmla="*/ 176463 w 1307114"/>
                      <a:gd name="connsiteY4" fmla="*/ 3342215 h 3342215"/>
                      <a:gd name="connsiteX5" fmla="*/ 368968 w 1307114"/>
                      <a:gd name="connsiteY5" fmla="*/ 3197836 h 3342215"/>
                      <a:gd name="connsiteX6" fmla="*/ 376990 w 1307114"/>
                      <a:gd name="connsiteY6" fmla="*/ 1577583 h 3342215"/>
                      <a:gd name="connsiteX7" fmla="*/ 1283368 w 1307114"/>
                      <a:gd name="connsiteY7" fmla="*/ 278173 h 3342215"/>
                      <a:gd name="connsiteX8" fmla="*/ 1259305 w 1307114"/>
                      <a:gd name="connsiteY8" fmla="*/ 45562 h 3342215"/>
                      <a:gd name="connsiteX9" fmla="*/ 1010653 w 1307114"/>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03264 w 1312258"/>
                      <a:gd name="connsiteY0" fmla="*/ 61604 h 3334194"/>
                      <a:gd name="connsiteX1" fmla="*/ 32716 w 1312258"/>
                      <a:gd name="connsiteY1" fmla="*/ 1481330 h 3334194"/>
                      <a:gd name="connsiteX2" fmla="*/ 2136 w 1312258"/>
                      <a:gd name="connsiteY2" fmla="*/ 1713941 h 3334194"/>
                      <a:gd name="connsiteX3" fmla="*/ 632 w 1312258"/>
                      <a:gd name="connsiteY3" fmla="*/ 3181794 h 3334194"/>
                      <a:gd name="connsiteX4" fmla="*/ 169074 w 1312258"/>
                      <a:gd name="connsiteY4" fmla="*/ 3334194 h 3334194"/>
                      <a:gd name="connsiteX5" fmla="*/ 361579 w 1312258"/>
                      <a:gd name="connsiteY5" fmla="*/ 3197836 h 3334194"/>
                      <a:gd name="connsiteX6" fmla="*/ 369601 w 1312258"/>
                      <a:gd name="connsiteY6" fmla="*/ 1577583 h 3334194"/>
                      <a:gd name="connsiteX7" fmla="*/ 1275979 w 1312258"/>
                      <a:gd name="connsiteY7" fmla="*/ 278173 h 3334194"/>
                      <a:gd name="connsiteX8" fmla="*/ 1251916 w 1312258"/>
                      <a:gd name="connsiteY8" fmla="*/ 45562 h 3334194"/>
                      <a:gd name="connsiteX9" fmla="*/ 1003264 w 1312258"/>
                      <a:gd name="connsiteY9" fmla="*/ 61604 h 3334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12258" h="3334194">
                        <a:moveTo>
                          <a:pt x="1003264" y="61604"/>
                        </a:moveTo>
                        <a:lnTo>
                          <a:pt x="32716" y="1481330"/>
                        </a:lnTo>
                        <a:cubicBezTo>
                          <a:pt x="19348" y="1558867"/>
                          <a:pt x="5979" y="1593541"/>
                          <a:pt x="2136" y="1713941"/>
                        </a:cubicBezTo>
                        <a:cubicBezTo>
                          <a:pt x="4810" y="2203225"/>
                          <a:pt x="-2042" y="2692510"/>
                          <a:pt x="632" y="3181794"/>
                        </a:cubicBezTo>
                        <a:cubicBezTo>
                          <a:pt x="8653" y="3251310"/>
                          <a:pt x="24695" y="3320826"/>
                          <a:pt x="169074" y="3334194"/>
                        </a:cubicBezTo>
                        <a:cubicBezTo>
                          <a:pt x="345536" y="3310132"/>
                          <a:pt x="337516" y="3262004"/>
                          <a:pt x="361579" y="3197836"/>
                        </a:cubicBezTo>
                        <a:lnTo>
                          <a:pt x="369601" y="1577583"/>
                        </a:lnTo>
                        <a:lnTo>
                          <a:pt x="1275979" y="278173"/>
                        </a:lnTo>
                        <a:cubicBezTo>
                          <a:pt x="1308064" y="184594"/>
                          <a:pt x="1348169" y="147163"/>
                          <a:pt x="1251916" y="45562"/>
                        </a:cubicBezTo>
                        <a:cubicBezTo>
                          <a:pt x="1104863" y="-37323"/>
                          <a:pt x="1078127" y="8131"/>
                          <a:pt x="1003264" y="61604"/>
                        </a:cubicBezTo>
                        <a:close/>
                      </a:path>
                    </a:pathLst>
                  </a:custGeom>
                  <a:solidFill>
                    <a:srgbClr val="1D2E58">
                      <a:lumMod val="60000"/>
                      <a:lumOff val="40000"/>
                    </a:srgbClr>
                  </a:soli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85" name="Rectangle 84">
                    <a:extLst>
                      <a:ext uri="{FF2B5EF4-FFF2-40B4-BE49-F238E27FC236}">
                        <a16:creationId xmlns:a16="http://schemas.microsoft.com/office/drawing/2014/main" id="{E1D81B9A-9C8D-4998-96B2-EEFC322F02FA}"/>
                      </a:ext>
                    </a:extLst>
                  </p:cNvPr>
                  <p:cNvSpPr/>
                  <p:nvPr/>
                </p:nvSpPr>
                <p:spPr bwMode="auto">
                  <a:xfrm>
                    <a:off x="2058028" y="4577279"/>
                    <a:ext cx="147069" cy="38378"/>
                  </a:xfrm>
                  <a:prstGeom prst="rect">
                    <a:avLst/>
                  </a:prstGeom>
                  <a:solidFill>
                    <a:srgbClr val="68A0DE"/>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cxnSp>
                <p:nvCxnSpPr>
                  <p:cNvPr id="86" name="Straight Connector 85">
                    <a:extLst>
                      <a:ext uri="{FF2B5EF4-FFF2-40B4-BE49-F238E27FC236}">
                        <a16:creationId xmlns:a16="http://schemas.microsoft.com/office/drawing/2014/main" id="{025968FE-AC15-4FB3-9C15-7A1727FA25D8}"/>
                      </a:ext>
                    </a:extLst>
                  </p:cNvPr>
                  <p:cNvCxnSpPr>
                    <a:cxnSpLocks/>
                  </p:cNvCxnSpPr>
                  <p:nvPr/>
                </p:nvCxnSpPr>
                <p:spPr bwMode="auto">
                  <a:xfrm flipV="1">
                    <a:off x="2225474" y="3957563"/>
                    <a:ext cx="145887" cy="0"/>
                  </a:xfrm>
                  <a:prstGeom prst="line">
                    <a:avLst/>
                  </a:prstGeom>
                  <a:noFill/>
                  <a:ln w="28575" cap="flat" cmpd="sng" algn="ctr">
                    <a:solidFill>
                      <a:srgbClr val="F4AB33"/>
                    </a:solidFill>
                    <a:prstDash val="solid"/>
                    <a:round/>
                    <a:headEnd type="none" w="med" len="med"/>
                    <a:tailEnd type="none" w="med" len="med"/>
                  </a:ln>
                  <a:effectLst/>
                </p:spPr>
              </p:cxnSp>
              <p:cxnSp>
                <p:nvCxnSpPr>
                  <p:cNvPr id="87" name="Straight Connector 86">
                    <a:extLst>
                      <a:ext uri="{FF2B5EF4-FFF2-40B4-BE49-F238E27FC236}">
                        <a16:creationId xmlns:a16="http://schemas.microsoft.com/office/drawing/2014/main" id="{09389F31-0751-4E22-B8F0-F7536A838634}"/>
                      </a:ext>
                    </a:extLst>
                  </p:cNvPr>
                  <p:cNvCxnSpPr>
                    <a:cxnSpLocks/>
                  </p:cNvCxnSpPr>
                  <p:nvPr/>
                </p:nvCxnSpPr>
                <p:spPr bwMode="auto">
                  <a:xfrm flipV="1">
                    <a:off x="2481584" y="3957563"/>
                    <a:ext cx="157186" cy="0"/>
                  </a:xfrm>
                  <a:prstGeom prst="line">
                    <a:avLst/>
                  </a:prstGeom>
                  <a:noFill/>
                  <a:ln w="28575" cap="flat" cmpd="sng" algn="ctr">
                    <a:solidFill>
                      <a:srgbClr val="F4AB33"/>
                    </a:solidFill>
                    <a:prstDash val="solid"/>
                    <a:round/>
                    <a:headEnd type="none" w="med" len="med"/>
                    <a:tailEnd type="none" w="med" len="med"/>
                  </a:ln>
                  <a:effectLst/>
                </p:spPr>
              </p:cxnSp>
              <p:cxnSp>
                <p:nvCxnSpPr>
                  <p:cNvPr id="88" name="Straight Connector 87">
                    <a:extLst>
                      <a:ext uri="{FF2B5EF4-FFF2-40B4-BE49-F238E27FC236}">
                        <a16:creationId xmlns:a16="http://schemas.microsoft.com/office/drawing/2014/main" id="{427C47F9-D8AE-433D-AE70-9140ADCBC208}"/>
                      </a:ext>
                    </a:extLst>
                  </p:cNvPr>
                  <p:cNvCxnSpPr/>
                  <p:nvPr/>
                </p:nvCxnSpPr>
                <p:spPr bwMode="auto">
                  <a:xfrm>
                    <a:off x="2225474" y="4402355"/>
                    <a:ext cx="156302" cy="0"/>
                  </a:xfrm>
                  <a:prstGeom prst="line">
                    <a:avLst/>
                  </a:prstGeom>
                  <a:noFill/>
                  <a:ln w="28575" cap="flat" cmpd="sng" algn="ctr">
                    <a:solidFill>
                      <a:srgbClr val="F4AB33"/>
                    </a:solidFill>
                    <a:prstDash val="solid"/>
                    <a:round/>
                    <a:headEnd type="none" w="med" len="med"/>
                    <a:tailEnd type="none" w="med" len="med"/>
                  </a:ln>
                  <a:effectLst/>
                </p:spPr>
              </p:cxnSp>
              <p:cxnSp>
                <p:nvCxnSpPr>
                  <p:cNvPr id="89" name="Straight Connector 88">
                    <a:extLst>
                      <a:ext uri="{FF2B5EF4-FFF2-40B4-BE49-F238E27FC236}">
                        <a16:creationId xmlns:a16="http://schemas.microsoft.com/office/drawing/2014/main" id="{C9771387-DFFD-43C4-A517-6C0C78F6DF58}"/>
                      </a:ext>
                    </a:extLst>
                  </p:cNvPr>
                  <p:cNvCxnSpPr/>
                  <p:nvPr/>
                </p:nvCxnSpPr>
                <p:spPr bwMode="auto">
                  <a:xfrm>
                    <a:off x="2466518" y="4402355"/>
                    <a:ext cx="169484" cy="0"/>
                  </a:xfrm>
                  <a:prstGeom prst="line">
                    <a:avLst/>
                  </a:prstGeom>
                  <a:noFill/>
                  <a:ln w="28575" cap="flat" cmpd="sng" algn="ctr">
                    <a:solidFill>
                      <a:srgbClr val="F4AB33"/>
                    </a:solidFill>
                    <a:prstDash val="solid"/>
                    <a:round/>
                    <a:headEnd type="none" w="med" len="med"/>
                    <a:tailEnd type="none" w="med" len="med"/>
                  </a:ln>
                  <a:effectLst/>
                </p:spPr>
              </p:cxnSp>
              <p:cxnSp>
                <p:nvCxnSpPr>
                  <p:cNvPr id="90" name="Straight Connector 89">
                    <a:extLst>
                      <a:ext uri="{FF2B5EF4-FFF2-40B4-BE49-F238E27FC236}">
                        <a16:creationId xmlns:a16="http://schemas.microsoft.com/office/drawing/2014/main" id="{6F576207-3F49-4C4A-B092-2D48998BB217}"/>
                      </a:ext>
                    </a:extLst>
                  </p:cNvPr>
                  <p:cNvCxnSpPr/>
                  <p:nvPr/>
                </p:nvCxnSpPr>
                <p:spPr bwMode="auto">
                  <a:xfrm>
                    <a:off x="2680199" y="3673882"/>
                    <a:ext cx="306165" cy="218384"/>
                  </a:xfrm>
                  <a:prstGeom prst="line">
                    <a:avLst/>
                  </a:prstGeom>
                  <a:noFill/>
                  <a:ln w="28575" cap="flat" cmpd="sng" algn="ctr">
                    <a:solidFill>
                      <a:srgbClr val="F4AB33"/>
                    </a:solidFill>
                    <a:prstDash val="solid"/>
                    <a:round/>
                    <a:headEnd type="none" w="med" len="med"/>
                    <a:tailEnd type="none" w="med" len="med"/>
                  </a:ln>
                  <a:effectLst/>
                </p:spPr>
              </p:cxnSp>
              <p:cxnSp>
                <p:nvCxnSpPr>
                  <p:cNvPr id="91" name="Straight Connector 90">
                    <a:extLst>
                      <a:ext uri="{FF2B5EF4-FFF2-40B4-BE49-F238E27FC236}">
                        <a16:creationId xmlns:a16="http://schemas.microsoft.com/office/drawing/2014/main" id="{44DE4008-2065-45E7-A532-1554A03018C0}"/>
                      </a:ext>
                    </a:extLst>
                  </p:cNvPr>
                  <p:cNvCxnSpPr/>
                  <p:nvPr/>
                </p:nvCxnSpPr>
                <p:spPr bwMode="auto">
                  <a:xfrm flipV="1">
                    <a:off x="1861017" y="3666349"/>
                    <a:ext cx="302898" cy="225917"/>
                  </a:xfrm>
                  <a:prstGeom prst="line">
                    <a:avLst/>
                  </a:prstGeom>
                  <a:noFill/>
                  <a:ln w="28575" cap="flat" cmpd="sng" algn="ctr">
                    <a:solidFill>
                      <a:srgbClr val="F4AB33"/>
                    </a:solidFill>
                    <a:prstDash val="solid"/>
                    <a:round/>
                    <a:headEnd type="none" w="med" len="med"/>
                    <a:tailEnd type="none" w="med" len="med"/>
                  </a:ln>
                  <a:effectLst/>
                </p:spPr>
              </p:cxnSp>
              <p:sp>
                <p:nvSpPr>
                  <p:cNvPr id="92" name="Rectangle 91">
                    <a:extLst>
                      <a:ext uri="{FF2B5EF4-FFF2-40B4-BE49-F238E27FC236}">
                        <a16:creationId xmlns:a16="http://schemas.microsoft.com/office/drawing/2014/main" id="{665A005E-ABF0-433B-B108-FE38798B5C8F}"/>
                      </a:ext>
                    </a:extLst>
                  </p:cNvPr>
                  <p:cNvSpPr/>
                  <p:nvPr/>
                </p:nvSpPr>
                <p:spPr bwMode="auto">
                  <a:xfrm rot="19486446">
                    <a:off x="1986661" y="3744898"/>
                    <a:ext cx="50241" cy="70776"/>
                  </a:xfrm>
                  <a:prstGeom prst="rect">
                    <a:avLst/>
                  </a:prstGeom>
                  <a:solidFill>
                    <a:srgbClr val="F4AB33">
                      <a:lumMod val="50000"/>
                    </a:srgbClr>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93" name="Rectangle 92">
                    <a:extLst>
                      <a:ext uri="{FF2B5EF4-FFF2-40B4-BE49-F238E27FC236}">
                        <a16:creationId xmlns:a16="http://schemas.microsoft.com/office/drawing/2014/main" id="{1ED9F168-E3D9-449B-9FAD-B9F4D1B89C76}"/>
                      </a:ext>
                    </a:extLst>
                  </p:cNvPr>
                  <p:cNvSpPr/>
                  <p:nvPr/>
                </p:nvSpPr>
                <p:spPr bwMode="auto">
                  <a:xfrm rot="2113554" flipV="1">
                    <a:off x="2815093" y="3749685"/>
                    <a:ext cx="50241" cy="70776"/>
                  </a:xfrm>
                  <a:prstGeom prst="rect">
                    <a:avLst/>
                  </a:prstGeom>
                  <a:solidFill>
                    <a:srgbClr val="F4AB33">
                      <a:lumMod val="50000"/>
                    </a:srgbClr>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94" name="Rectangle 93">
                    <a:extLst>
                      <a:ext uri="{FF2B5EF4-FFF2-40B4-BE49-F238E27FC236}">
                        <a16:creationId xmlns:a16="http://schemas.microsoft.com/office/drawing/2014/main" id="{F4CE6CDC-8994-42AF-9402-22B87C366D44}"/>
                      </a:ext>
                    </a:extLst>
                  </p:cNvPr>
                  <p:cNvSpPr/>
                  <p:nvPr/>
                </p:nvSpPr>
                <p:spPr bwMode="auto">
                  <a:xfrm rot="5400000" flipV="1">
                    <a:off x="2404514" y="4110830"/>
                    <a:ext cx="50241" cy="70776"/>
                  </a:xfrm>
                  <a:prstGeom prst="rect">
                    <a:avLst/>
                  </a:prstGeom>
                  <a:solidFill>
                    <a:srgbClr val="F4AB33">
                      <a:lumMod val="50000"/>
                    </a:srgbClr>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95" name="7-Point Star 14">
                    <a:extLst>
                      <a:ext uri="{FF2B5EF4-FFF2-40B4-BE49-F238E27FC236}">
                        <a16:creationId xmlns:a16="http://schemas.microsoft.com/office/drawing/2014/main" id="{2D175F92-B1EB-405D-9AB8-8ECC9A93E1A7}"/>
                      </a:ext>
                    </a:extLst>
                  </p:cNvPr>
                  <p:cNvSpPr/>
                  <p:nvPr/>
                </p:nvSpPr>
                <p:spPr bwMode="auto">
                  <a:xfrm rot="20253103">
                    <a:off x="1930247" y="4517019"/>
                    <a:ext cx="139352" cy="139352"/>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96" name="7-Point Star 2">
                    <a:extLst>
                      <a:ext uri="{FF2B5EF4-FFF2-40B4-BE49-F238E27FC236}">
                        <a16:creationId xmlns:a16="http://schemas.microsoft.com/office/drawing/2014/main" id="{B4082AD7-424A-456D-9816-55A93EC30ACB}"/>
                      </a:ext>
                    </a:extLst>
                  </p:cNvPr>
                  <p:cNvSpPr/>
                  <p:nvPr/>
                </p:nvSpPr>
                <p:spPr bwMode="auto">
                  <a:xfrm>
                    <a:off x="2756566" y="4526308"/>
                    <a:ext cx="139352" cy="139352"/>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grpSp>
          </p:grpSp>
          <p:grpSp>
            <p:nvGrpSpPr>
              <p:cNvPr id="20" name="Group 19">
                <a:extLst>
                  <a:ext uri="{FF2B5EF4-FFF2-40B4-BE49-F238E27FC236}">
                    <a16:creationId xmlns:a16="http://schemas.microsoft.com/office/drawing/2014/main" id="{40FC7822-5441-41B7-BA99-067B4E4952DF}"/>
                  </a:ext>
                </a:extLst>
              </p:cNvPr>
              <p:cNvGrpSpPr/>
              <p:nvPr/>
            </p:nvGrpSpPr>
            <p:grpSpPr>
              <a:xfrm rot="15900523">
                <a:off x="3416350" y="3451650"/>
                <a:ext cx="543154" cy="543154"/>
                <a:chOff x="257685" y="4076811"/>
                <a:chExt cx="1464471" cy="1434470"/>
              </a:xfrm>
            </p:grpSpPr>
            <p:sp>
              <p:nvSpPr>
                <p:cNvPr id="53" name="Rectangle 52">
                  <a:extLst>
                    <a:ext uri="{FF2B5EF4-FFF2-40B4-BE49-F238E27FC236}">
                      <a16:creationId xmlns:a16="http://schemas.microsoft.com/office/drawing/2014/main" id="{3C548C80-6044-4B55-AED3-B8EDDED3DF1D}"/>
                    </a:ext>
                  </a:extLst>
                </p:cNvPr>
                <p:cNvSpPr/>
                <p:nvPr/>
              </p:nvSpPr>
              <p:spPr bwMode="auto">
                <a:xfrm>
                  <a:off x="1183936" y="5140278"/>
                  <a:ext cx="144905" cy="38378"/>
                </a:xfrm>
                <a:prstGeom prst="rect">
                  <a:avLst/>
                </a:prstGeom>
                <a:solidFill>
                  <a:srgbClr val="68A0DE"/>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54" name="Rectangle 53">
                  <a:extLst>
                    <a:ext uri="{FF2B5EF4-FFF2-40B4-BE49-F238E27FC236}">
                      <a16:creationId xmlns:a16="http://schemas.microsoft.com/office/drawing/2014/main" id="{F0022074-40AD-4CAB-9F9C-B84D1CF65426}"/>
                    </a:ext>
                  </a:extLst>
                </p:cNvPr>
                <p:cNvSpPr/>
                <p:nvPr/>
              </p:nvSpPr>
              <p:spPr bwMode="auto">
                <a:xfrm>
                  <a:off x="615238" y="5135013"/>
                  <a:ext cx="147068" cy="38378"/>
                </a:xfrm>
                <a:prstGeom prst="rect">
                  <a:avLst/>
                </a:prstGeom>
                <a:solidFill>
                  <a:srgbClr val="68A0DE"/>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55" name="7-Point Star 14">
                  <a:extLst>
                    <a:ext uri="{FF2B5EF4-FFF2-40B4-BE49-F238E27FC236}">
                      <a16:creationId xmlns:a16="http://schemas.microsoft.com/office/drawing/2014/main" id="{32F3AF59-8BE6-4BFE-8F5C-5AD8A11ECFA1}"/>
                    </a:ext>
                  </a:extLst>
                </p:cNvPr>
                <p:cNvSpPr/>
                <p:nvPr/>
              </p:nvSpPr>
              <p:spPr bwMode="auto">
                <a:xfrm rot="20253103">
                  <a:off x="487455" y="5074753"/>
                  <a:ext cx="139353" cy="139353"/>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56" name="7-Point Star 2">
                  <a:extLst>
                    <a:ext uri="{FF2B5EF4-FFF2-40B4-BE49-F238E27FC236}">
                      <a16:creationId xmlns:a16="http://schemas.microsoft.com/office/drawing/2014/main" id="{328679C4-F7ED-42F5-98B0-F190742BEDC2}"/>
                    </a:ext>
                  </a:extLst>
                </p:cNvPr>
                <p:cNvSpPr/>
                <p:nvPr/>
              </p:nvSpPr>
              <p:spPr bwMode="auto">
                <a:xfrm>
                  <a:off x="1313777" y="5084042"/>
                  <a:ext cx="139353" cy="139353"/>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grpSp>
              <p:nvGrpSpPr>
                <p:cNvPr id="57" name="Group 56">
                  <a:extLst>
                    <a:ext uri="{FF2B5EF4-FFF2-40B4-BE49-F238E27FC236}">
                      <a16:creationId xmlns:a16="http://schemas.microsoft.com/office/drawing/2014/main" id="{4370A42B-5EE4-47B8-A1CB-3491305E982C}"/>
                    </a:ext>
                  </a:extLst>
                </p:cNvPr>
                <p:cNvGrpSpPr/>
                <p:nvPr/>
              </p:nvGrpSpPr>
              <p:grpSpPr>
                <a:xfrm>
                  <a:off x="257685" y="4076811"/>
                  <a:ext cx="1464471" cy="1434470"/>
                  <a:chOff x="1710686" y="3278840"/>
                  <a:chExt cx="1464471" cy="1434470"/>
                </a:xfrm>
              </p:grpSpPr>
              <p:sp>
                <p:nvSpPr>
                  <p:cNvPr id="58" name="Rectangle 57">
                    <a:extLst>
                      <a:ext uri="{FF2B5EF4-FFF2-40B4-BE49-F238E27FC236}">
                        <a16:creationId xmlns:a16="http://schemas.microsoft.com/office/drawing/2014/main" id="{4BEC8917-D921-4319-A354-29C6AF9C8526}"/>
                      </a:ext>
                    </a:extLst>
                  </p:cNvPr>
                  <p:cNvSpPr/>
                  <p:nvPr/>
                </p:nvSpPr>
                <p:spPr bwMode="auto">
                  <a:xfrm>
                    <a:off x="2626726" y="4582544"/>
                    <a:ext cx="144906" cy="38378"/>
                  </a:xfrm>
                  <a:prstGeom prst="rect">
                    <a:avLst/>
                  </a:prstGeom>
                  <a:solidFill>
                    <a:srgbClr val="68A0DE"/>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59" name="Freeform 73">
                    <a:extLst>
                      <a:ext uri="{FF2B5EF4-FFF2-40B4-BE49-F238E27FC236}">
                        <a16:creationId xmlns:a16="http://schemas.microsoft.com/office/drawing/2014/main" id="{0F793053-0104-420C-BCD3-D67C4C2471EC}"/>
                      </a:ext>
                    </a:extLst>
                  </p:cNvPr>
                  <p:cNvSpPr/>
                  <p:nvPr/>
                </p:nvSpPr>
                <p:spPr bwMode="auto">
                  <a:xfrm>
                    <a:off x="2744226" y="3517080"/>
                    <a:ext cx="430931" cy="568975"/>
                  </a:xfrm>
                  <a:custGeom>
                    <a:avLst/>
                    <a:gdLst>
                      <a:gd name="connsiteX0" fmla="*/ 256674 w 890337"/>
                      <a:gd name="connsiteY0" fmla="*/ 1122948 h 1130969"/>
                      <a:gd name="connsiteX1" fmla="*/ 890337 w 890337"/>
                      <a:gd name="connsiteY1" fmla="*/ 216569 h 1130969"/>
                      <a:gd name="connsiteX2" fmla="*/ 842211 w 890337"/>
                      <a:gd name="connsiteY2" fmla="*/ 0 h 1130969"/>
                      <a:gd name="connsiteX3" fmla="*/ 625642 w 890337"/>
                      <a:gd name="connsiteY3" fmla="*/ 0 h 1130969"/>
                      <a:gd name="connsiteX4" fmla="*/ 0 w 890337"/>
                      <a:gd name="connsiteY4" fmla="*/ 906379 h 1130969"/>
                      <a:gd name="connsiteX5" fmla="*/ 24063 w 890337"/>
                      <a:gd name="connsiteY5" fmla="*/ 1130969 h 1130969"/>
                      <a:gd name="connsiteX6" fmla="*/ 256674 w 890337"/>
                      <a:gd name="connsiteY6" fmla="*/ 1122948 h 1130969"/>
                      <a:gd name="connsiteX0" fmla="*/ 256674 w 895015"/>
                      <a:gd name="connsiteY0" fmla="*/ 1122948 h 1130969"/>
                      <a:gd name="connsiteX1" fmla="*/ 890337 w 895015"/>
                      <a:gd name="connsiteY1" fmla="*/ 216569 h 1130969"/>
                      <a:gd name="connsiteX2" fmla="*/ 842211 w 895015"/>
                      <a:gd name="connsiteY2" fmla="*/ 0 h 1130969"/>
                      <a:gd name="connsiteX3" fmla="*/ 625642 w 895015"/>
                      <a:gd name="connsiteY3" fmla="*/ 0 h 1130969"/>
                      <a:gd name="connsiteX4" fmla="*/ 0 w 895015"/>
                      <a:gd name="connsiteY4" fmla="*/ 906379 h 1130969"/>
                      <a:gd name="connsiteX5" fmla="*/ 24063 w 895015"/>
                      <a:gd name="connsiteY5" fmla="*/ 1130969 h 1130969"/>
                      <a:gd name="connsiteX6" fmla="*/ 256674 w 895015"/>
                      <a:gd name="connsiteY6" fmla="*/ 1122948 h 1130969"/>
                      <a:gd name="connsiteX0" fmla="*/ 256674 w 917747"/>
                      <a:gd name="connsiteY0" fmla="*/ 1122948 h 1130969"/>
                      <a:gd name="connsiteX1" fmla="*/ 890337 w 917747"/>
                      <a:gd name="connsiteY1" fmla="*/ 216569 h 1130969"/>
                      <a:gd name="connsiteX2" fmla="*/ 842211 w 917747"/>
                      <a:gd name="connsiteY2" fmla="*/ 0 h 1130969"/>
                      <a:gd name="connsiteX3" fmla="*/ 625642 w 917747"/>
                      <a:gd name="connsiteY3" fmla="*/ 0 h 1130969"/>
                      <a:gd name="connsiteX4" fmla="*/ 0 w 917747"/>
                      <a:gd name="connsiteY4" fmla="*/ 906379 h 1130969"/>
                      <a:gd name="connsiteX5" fmla="*/ 24063 w 917747"/>
                      <a:gd name="connsiteY5" fmla="*/ 1130969 h 1130969"/>
                      <a:gd name="connsiteX6" fmla="*/ 256674 w 917747"/>
                      <a:gd name="connsiteY6" fmla="*/ 1122948 h 1130969"/>
                      <a:gd name="connsiteX0" fmla="*/ 256674 w 917747"/>
                      <a:gd name="connsiteY0" fmla="*/ 1154698 h 1162719"/>
                      <a:gd name="connsiteX1" fmla="*/ 890337 w 917747"/>
                      <a:gd name="connsiteY1" fmla="*/ 248319 h 1162719"/>
                      <a:gd name="connsiteX2" fmla="*/ 842211 w 917747"/>
                      <a:gd name="connsiteY2" fmla="*/ 31750 h 1162719"/>
                      <a:gd name="connsiteX3" fmla="*/ 625642 w 917747"/>
                      <a:gd name="connsiteY3" fmla="*/ 31750 h 1162719"/>
                      <a:gd name="connsiteX4" fmla="*/ 0 w 917747"/>
                      <a:gd name="connsiteY4" fmla="*/ 938129 h 1162719"/>
                      <a:gd name="connsiteX5" fmla="*/ 24063 w 917747"/>
                      <a:gd name="connsiteY5" fmla="*/ 1162719 h 1162719"/>
                      <a:gd name="connsiteX6" fmla="*/ 256674 w 917747"/>
                      <a:gd name="connsiteY6" fmla="*/ 1154698 h 1162719"/>
                      <a:gd name="connsiteX0" fmla="*/ 256674 w 917747"/>
                      <a:gd name="connsiteY0" fmla="*/ 1166461 h 1174482"/>
                      <a:gd name="connsiteX1" fmla="*/ 890337 w 917747"/>
                      <a:gd name="connsiteY1" fmla="*/ 260082 h 1174482"/>
                      <a:gd name="connsiteX2" fmla="*/ 842211 w 917747"/>
                      <a:gd name="connsiteY2" fmla="*/ 43513 h 1174482"/>
                      <a:gd name="connsiteX3" fmla="*/ 625642 w 917747"/>
                      <a:gd name="connsiteY3" fmla="*/ 43513 h 1174482"/>
                      <a:gd name="connsiteX4" fmla="*/ 0 w 917747"/>
                      <a:gd name="connsiteY4" fmla="*/ 949892 h 1174482"/>
                      <a:gd name="connsiteX5" fmla="*/ 24063 w 917747"/>
                      <a:gd name="connsiteY5" fmla="*/ 1174482 h 1174482"/>
                      <a:gd name="connsiteX6" fmla="*/ 256674 w 917747"/>
                      <a:gd name="connsiteY6" fmla="*/ 1166461 h 1174482"/>
                      <a:gd name="connsiteX0" fmla="*/ 256674 w 917747"/>
                      <a:gd name="connsiteY0" fmla="*/ 1166461 h 1203631"/>
                      <a:gd name="connsiteX1" fmla="*/ 890337 w 917747"/>
                      <a:gd name="connsiteY1" fmla="*/ 260082 h 1203631"/>
                      <a:gd name="connsiteX2" fmla="*/ 842211 w 917747"/>
                      <a:gd name="connsiteY2" fmla="*/ 43513 h 1203631"/>
                      <a:gd name="connsiteX3" fmla="*/ 625642 w 917747"/>
                      <a:gd name="connsiteY3" fmla="*/ 43513 h 1203631"/>
                      <a:gd name="connsiteX4" fmla="*/ 0 w 917747"/>
                      <a:gd name="connsiteY4" fmla="*/ 949892 h 1203631"/>
                      <a:gd name="connsiteX5" fmla="*/ 24063 w 917747"/>
                      <a:gd name="connsiteY5" fmla="*/ 1174482 h 1203631"/>
                      <a:gd name="connsiteX6" fmla="*/ 256674 w 917747"/>
                      <a:gd name="connsiteY6" fmla="*/ 1166461 h 1203631"/>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 name="connsiteX0" fmla="*/ 262919 w 923992"/>
                      <a:gd name="connsiteY0" fmla="*/ 1166461 h 1211739"/>
                      <a:gd name="connsiteX1" fmla="*/ 896582 w 923992"/>
                      <a:gd name="connsiteY1" fmla="*/ 260082 h 1211739"/>
                      <a:gd name="connsiteX2" fmla="*/ 848456 w 923992"/>
                      <a:gd name="connsiteY2" fmla="*/ 43513 h 1211739"/>
                      <a:gd name="connsiteX3" fmla="*/ 631887 w 923992"/>
                      <a:gd name="connsiteY3" fmla="*/ 43513 h 1211739"/>
                      <a:gd name="connsiteX4" fmla="*/ 6245 w 923992"/>
                      <a:gd name="connsiteY4" fmla="*/ 949892 h 1211739"/>
                      <a:gd name="connsiteX5" fmla="*/ 30308 w 923992"/>
                      <a:gd name="connsiteY5" fmla="*/ 1174482 h 1211739"/>
                      <a:gd name="connsiteX6" fmla="*/ 262919 w 923992"/>
                      <a:gd name="connsiteY6" fmla="*/ 1166461 h 1211739"/>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747" h="1211739">
                        <a:moveTo>
                          <a:pt x="256674" y="1166461"/>
                        </a:moveTo>
                        <a:lnTo>
                          <a:pt x="890337" y="260082"/>
                        </a:lnTo>
                        <a:cubicBezTo>
                          <a:pt x="931445" y="192655"/>
                          <a:pt x="934453" y="96653"/>
                          <a:pt x="842211" y="43513"/>
                        </a:cubicBezTo>
                        <a:cubicBezTo>
                          <a:pt x="765259" y="-27925"/>
                          <a:pt x="712119" y="650"/>
                          <a:pt x="625642" y="43513"/>
                        </a:cubicBezTo>
                        <a:lnTo>
                          <a:pt x="0" y="949892"/>
                        </a:lnTo>
                        <a:cubicBezTo>
                          <a:pt x="-39604" y="1024755"/>
                          <a:pt x="-31583" y="1094856"/>
                          <a:pt x="24063" y="1174482"/>
                        </a:cubicBezTo>
                        <a:cubicBezTo>
                          <a:pt x="153988" y="1243245"/>
                          <a:pt x="202950" y="1202473"/>
                          <a:pt x="256674" y="1166461"/>
                        </a:cubicBezTo>
                        <a:close/>
                      </a:path>
                    </a:pathLst>
                  </a:custGeom>
                  <a:solidFill>
                    <a:srgbClr val="1D2E58">
                      <a:lumMod val="60000"/>
                      <a:lumOff val="40000"/>
                    </a:srgbClr>
                  </a:soli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60" name="Freeform 74">
                    <a:extLst>
                      <a:ext uri="{FF2B5EF4-FFF2-40B4-BE49-F238E27FC236}">
                        <a16:creationId xmlns:a16="http://schemas.microsoft.com/office/drawing/2014/main" id="{2EA7AFA2-47F9-49E6-AB11-5DAD78AA5CF4}"/>
                      </a:ext>
                    </a:extLst>
                  </p:cNvPr>
                  <p:cNvSpPr/>
                  <p:nvPr/>
                </p:nvSpPr>
                <p:spPr bwMode="auto">
                  <a:xfrm flipV="1">
                    <a:off x="1710686" y="3539196"/>
                    <a:ext cx="430931" cy="568975"/>
                  </a:xfrm>
                  <a:custGeom>
                    <a:avLst/>
                    <a:gdLst>
                      <a:gd name="connsiteX0" fmla="*/ 256674 w 890337"/>
                      <a:gd name="connsiteY0" fmla="*/ 1122948 h 1130969"/>
                      <a:gd name="connsiteX1" fmla="*/ 890337 w 890337"/>
                      <a:gd name="connsiteY1" fmla="*/ 216569 h 1130969"/>
                      <a:gd name="connsiteX2" fmla="*/ 842211 w 890337"/>
                      <a:gd name="connsiteY2" fmla="*/ 0 h 1130969"/>
                      <a:gd name="connsiteX3" fmla="*/ 625642 w 890337"/>
                      <a:gd name="connsiteY3" fmla="*/ 0 h 1130969"/>
                      <a:gd name="connsiteX4" fmla="*/ 0 w 890337"/>
                      <a:gd name="connsiteY4" fmla="*/ 906379 h 1130969"/>
                      <a:gd name="connsiteX5" fmla="*/ 24063 w 890337"/>
                      <a:gd name="connsiteY5" fmla="*/ 1130969 h 1130969"/>
                      <a:gd name="connsiteX6" fmla="*/ 256674 w 890337"/>
                      <a:gd name="connsiteY6" fmla="*/ 1122948 h 1130969"/>
                      <a:gd name="connsiteX0" fmla="*/ 256674 w 895015"/>
                      <a:gd name="connsiteY0" fmla="*/ 1122948 h 1130969"/>
                      <a:gd name="connsiteX1" fmla="*/ 890337 w 895015"/>
                      <a:gd name="connsiteY1" fmla="*/ 216569 h 1130969"/>
                      <a:gd name="connsiteX2" fmla="*/ 842211 w 895015"/>
                      <a:gd name="connsiteY2" fmla="*/ 0 h 1130969"/>
                      <a:gd name="connsiteX3" fmla="*/ 625642 w 895015"/>
                      <a:gd name="connsiteY3" fmla="*/ 0 h 1130969"/>
                      <a:gd name="connsiteX4" fmla="*/ 0 w 895015"/>
                      <a:gd name="connsiteY4" fmla="*/ 906379 h 1130969"/>
                      <a:gd name="connsiteX5" fmla="*/ 24063 w 895015"/>
                      <a:gd name="connsiteY5" fmla="*/ 1130969 h 1130969"/>
                      <a:gd name="connsiteX6" fmla="*/ 256674 w 895015"/>
                      <a:gd name="connsiteY6" fmla="*/ 1122948 h 1130969"/>
                      <a:gd name="connsiteX0" fmla="*/ 256674 w 917747"/>
                      <a:gd name="connsiteY0" fmla="*/ 1122948 h 1130969"/>
                      <a:gd name="connsiteX1" fmla="*/ 890337 w 917747"/>
                      <a:gd name="connsiteY1" fmla="*/ 216569 h 1130969"/>
                      <a:gd name="connsiteX2" fmla="*/ 842211 w 917747"/>
                      <a:gd name="connsiteY2" fmla="*/ 0 h 1130969"/>
                      <a:gd name="connsiteX3" fmla="*/ 625642 w 917747"/>
                      <a:gd name="connsiteY3" fmla="*/ 0 h 1130969"/>
                      <a:gd name="connsiteX4" fmla="*/ 0 w 917747"/>
                      <a:gd name="connsiteY4" fmla="*/ 906379 h 1130969"/>
                      <a:gd name="connsiteX5" fmla="*/ 24063 w 917747"/>
                      <a:gd name="connsiteY5" fmla="*/ 1130969 h 1130969"/>
                      <a:gd name="connsiteX6" fmla="*/ 256674 w 917747"/>
                      <a:gd name="connsiteY6" fmla="*/ 1122948 h 1130969"/>
                      <a:gd name="connsiteX0" fmla="*/ 256674 w 917747"/>
                      <a:gd name="connsiteY0" fmla="*/ 1154698 h 1162719"/>
                      <a:gd name="connsiteX1" fmla="*/ 890337 w 917747"/>
                      <a:gd name="connsiteY1" fmla="*/ 248319 h 1162719"/>
                      <a:gd name="connsiteX2" fmla="*/ 842211 w 917747"/>
                      <a:gd name="connsiteY2" fmla="*/ 31750 h 1162719"/>
                      <a:gd name="connsiteX3" fmla="*/ 625642 w 917747"/>
                      <a:gd name="connsiteY3" fmla="*/ 31750 h 1162719"/>
                      <a:gd name="connsiteX4" fmla="*/ 0 w 917747"/>
                      <a:gd name="connsiteY4" fmla="*/ 938129 h 1162719"/>
                      <a:gd name="connsiteX5" fmla="*/ 24063 w 917747"/>
                      <a:gd name="connsiteY5" fmla="*/ 1162719 h 1162719"/>
                      <a:gd name="connsiteX6" fmla="*/ 256674 w 917747"/>
                      <a:gd name="connsiteY6" fmla="*/ 1154698 h 1162719"/>
                      <a:gd name="connsiteX0" fmla="*/ 256674 w 917747"/>
                      <a:gd name="connsiteY0" fmla="*/ 1166461 h 1174482"/>
                      <a:gd name="connsiteX1" fmla="*/ 890337 w 917747"/>
                      <a:gd name="connsiteY1" fmla="*/ 260082 h 1174482"/>
                      <a:gd name="connsiteX2" fmla="*/ 842211 w 917747"/>
                      <a:gd name="connsiteY2" fmla="*/ 43513 h 1174482"/>
                      <a:gd name="connsiteX3" fmla="*/ 625642 w 917747"/>
                      <a:gd name="connsiteY3" fmla="*/ 43513 h 1174482"/>
                      <a:gd name="connsiteX4" fmla="*/ 0 w 917747"/>
                      <a:gd name="connsiteY4" fmla="*/ 949892 h 1174482"/>
                      <a:gd name="connsiteX5" fmla="*/ 24063 w 917747"/>
                      <a:gd name="connsiteY5" fmla="*/ 1174482 h 1174482"/>
                      <a:gd name="connsiteX6" fmla="*/ 256674 w 917747"/>
                      <a:gd name="connsiteY6" fmla="*/ 1166461 h 1174482"/>
                      <a:gd name="connsiteX0" fmla="*/ 256674 w 917747"/>
                      <a:gd name="connsiteY0" fmla="*/ 1166461 h 1203631"/>
                      <a:gd name="connsiteX1" fmla="*/ 890337 w 917747"/>
                      <a:gd name="connsiteY1" fmla="*/ 260082 h 1203631"/>
                      <a:gd name="connsiteX2" fmla="*/ 842211 w 917747"/>
                      <a:gd name="connsiteY2" fmla="*/ 43513 h 1203631"/>
                      <a:gd name="connsiteX3" fmla="*/ 625642 w 917747"/>
                      <a:gd name="connsiteY3" fmla="*/ 43513 h 1203631"/>
                      <a:gd name="connsiteX4" fmla="*/ 0 w 917747"/>
                      <a:gd name="connsiteY4" fmla="*/ 949892 h 1203631"/>
                      <a:gd name="connsiteX5" fmla="*/ 24063 w 917747"/>
                      <a:gd name="connsiteY5" fmla="*/ 1174482 h 1203631"/>
                      <a:gd name="connsiteX6" fmla="*/ 256674 w 917747"/>
                      <a:gd name="connsiteY6" fmla="*/ 1166461 h 1203631"/>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 name="connsiteX0" fmla="*/ 262919 w 923992"/>
                      <a:gd name="connsiteY0" fmla="*/ 1166461 h 1211739"/>
                      <a:gd name="connsiteX1" fmla="*/ 896582 w 923992"/>
                      <a:gd name="connsiteY1" fmla="*/ 260082 h 1211739"/>
                      <a:gd name="connsiteX2" fmla="*/ 848456 w 923992"/>
                      <a:gd name="connsiteY2" fmla="*/ 43513 h 1211739"/>
                      <a:gd name="connsiteX3" fmla="*/ 631887 w 923992"/>
                      <a:gd name="connsiteY3" fmla="*/ 43513 h 1211739"/>
                      <a:gd name="connsiteX4" fmla="*/ 6245 w 923992"/>
                      <a:gd name="connsiteY4" fmla="*/ 949892 h 1211739"/>
                      <a:gd name="connsiteX5" fmla="*/ 30308 w 923992"/>
                      <a:gd name="connsiteY5" fmla="*/ 1174482 h 1211739"/>
                      <a:gd name="connsiteX6" fmla="*/ 262919 w 923992"/>
                      <a:gd name="connsiteY6" fmla="*/ 1166461 h 1211739"/>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747" h="1211739">
                        <a:moveTo>
                          <a:pt x="256674" y="1166461"/>
                        </a:moveTo>
                        <a:lnTo>
                          <a:pt x="890337" y="260082"/>
                        </a:lnTo>
                        <a:cubicBezTo>
                          <a:pt x="931445" y="192655"/>
                          <a:pt x="934453" y="96653"/>
                          <a:pt x="842211" y="43513"/>
                        </a:cubicBezTo>
                        <a:cubicBezTo>
                          <a:pt x="765259" y="-27925"/>
                          <a:pt x="712119" y="650"/>
                          <a:pt x="625642" y="43513"/>
                        </a:cubicBezTo>
                        <a:lnTo>
                          <a:pt x="0" y="949892"/>
                        </a:lnTo>
                        <a:cubicBezTo>
                          <a:pt x="-39604" y="1024755"/>
                          <a:pt x="-31583" y="1094856"/>
                          <a:pt x="24063" y="1174482"/>
                        </a:cubicBezTo>
                        <a:cubicBezTo>
                          <a:pt x="153988" y="1243245"/>
                          <a:pt x="202950" y="1202473"/>
                          <a:pt x="256674" y="1166461"/>
                        </a:cubicBezTo>
                        <a:close/>
                      </a:path>
                    </a:pathLst>
                  </a:custGeom>
                  <a:solidFill>
                    <a:srgbClr val="1D2E58">
                      <a:lumMod val="60000"/>
                      <a:lumOff val="40000"/>
                    </a:srgbClr>
                  </a:soli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61" name="Freeform 39">
                    <a:extLst>
                      <a:ext uri="{FF2B5EF4-FFF2-40B4-BE49-F238E27FC236}">
                        <a16:creationId xmlns:a16="http://schemas.microsoft.com/office/drawing/2014/main" id="{D420E424-2ED3-4FA2-B0D7-E16875AB79E1}"/>
                      </a:ext>
                    </a:extLst>
                  </p:cNvPr>
                  <p:cNvSpPr/>
                  <p:nvPr/>
                </p:nvSpPr>
                <p:spPr bwMode="auto">
                  <a:xfrm>
                    <a:off x="2461753" y="3278840"/>
                    <a:ext cx="619644" cy="1434470"/>
                  </a:xfrm>
                  <a:custGeom>
                    <a:avLst/>
                    <a:gdLst>
                      <a:gd name="connsiteX0" fmla="*/ 1010653 w 1283368"/>
                      <a:gd name="connsiteY0" fmla="*/ 16042 h 3296653"/>
                      <a:gd name="connsiteX1" fmla="*/ 40105 w 1283368"/>
                      <a:gd name="connsiteY1" fmla="*/ 1435768 h 3296653"/>
                      <a:gd name="connsiteX2" fmla="*/ 0 w 1283368"/>
                      <a:gd name="connsiteY2" fmla="*/ 1668379 h 3296653"/>
                      <a:gd name="connsiteX3" fmla="*/ 8021 w 1283368"/>
                      <a:gd name="connsiteY3" fmla="*/ 3136232 h 3296653"/>
                      <a:gd name="connsiteX4" fmla="*/ 176463 w 1283368"/>
                      <a:gd name="connsiteY4" fmla="*/ 3296653 h 3296653"/>
                      <a:gd name="connsiteX5" fmla="*/ 368968 w 1283368"/>
                      <a:gd name="connsiteY5" fmla="*/ 3152274 h 3296653"/>
                      <a:gd name="connsiteX6" fmla="*/ 376990 w 1283368"/>
                      <a:gd name="connsiteY6" fmla="*/ 1532021 h 3296653"/>
                      <a:gd name="connsiteX7" fmla="*/ 1283368 w 1283368"/>
                      <a:gd name="connsiteY7" fmla="*/ 232611 h 3296653"/>
                      <a:gd name="connsiteX8" fmla="*/ 1259305 w 1283368"/>
                      <a:gd name="connsiteY8" fmla="*/ 0 h 3296653"/>
                      <a:gd name="connsiteX9" fmla="*/ 1010653 w 1283368"/>
                      <a:gd name="connsiteY9" fmla="*/ 16042 h 3296653"/>
                      <a:gd name="connsiteX0" fmla="*/ 1010653 w 1307114"/>
                      <a:gd name="connsiteY0" fmla="*/ 16042 h 3296653"/>
                      <a:gd name="connsiteX1" fmla="*/ 40105 w 1307114"/>
                      <a:gd name="connsiteY1" fmla="*/ 1435768 h 3296653"/>
                      <a:gd name="connsiteX2" fmla="*/ 0 w 1307114"/>
                      <a:gd name="connsiteY2" fmla="*/ 1668379 h 3296653"/>
                      <a:gd name="connsiteX3" fmla="*/ 8021 w 1307114"/>
                      <a:gd name="connsiteY3" fmla="*/ 3136232 h 3296653"/>
                      <a:gd name="connsiteX4" fmla="*/ 176463 w 1307114"/>
                      <a:gd name="connsiteY4" fmla="*/ 3296653 h 3296653"/>
                      <a:gd name="connsiteX5" fmla="*/ 368968 w 1307114"/>
                      <a:gd name="connsiteY5" fmla="*/ 3152274 h 3296653"/>
                      <a:gd name="connsiteX6" fmla="*/ 376990 w 1307114"/>
                      <a:gd name="connsiteY6" fmla="*/ 1532021 h 3296653"/>
                      <a:gd name="connsiteX7" fmla="*/ 1283368 w 1307114"/>
                      <a:gd name="connsiteY7" fmla="*/ 232611 h 3296653"/>
                      <a:gd name="connsiteX8" fmla="*/ 1259305 w 1307114"/>
                      <a:gd name="connsiteY8" fmla="*/ 0 h 3296653"/>
                      <a:gd name="connsiteX9" fmla="*/ 1010653 w 1307114"/>
                      <a:gd name="connsiteY9" fmla="*/ 16042 h 3296653"/>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61604 h 3342215"/>
                      <a:gd name="connsiteX1" fmla="*/ 40105 w 1307114"/>
                      <a:gd name="connsiteY1" fmla="*/ 1481330 h 3342215"/>
                      <a:gd name="connsiteX2" fmla="*/ 0 w 1307114"/>
                      <a:gd name="connsiteY2" fmla="*/ 1713941 h 3342215"/>
                      <a:gd name="connsiteX3" fmla="*/ 8021 w 1307114"/>
                      <a:gd name="connsiteY3" fmla="*/ 3181794 h 3342215"/>
                      <a:gd name="connsiteX4" fmla="*/ 176463 w 1307114"/>
                      <a:gd name="connsiteY4" fmla="*/ 3342215 h 3342215"/>
                      <a:gd name="connsiteX5" fmla="*/ 368968 w 1307114"/>
                      <a:gd name="connsiteY5" fmla="*/ 3197836 h 3342215"/>
                      <a:gd name="connsiteX6" fmla="*/ 376990 w 1307114"/>
                      <a:gd name="connsiteY6" fmla="*/ 1577583 h 3342215"/>
                      <a:gd name="connsiteX7" fmla="*/ 1283368 w 1307114"/>
                      <a:gd name="connsiteY7" fmla="*/ 278173 h 3342215"/>
                      <a:gd name="connsiteX8" fmla="*/ 1259305 w 1307114"/>
                      <a:gd name="connsiteY8" fmla="*/ 45562 h 3342215"/>
                      <a:gd name="connsiteX9" fmla="*/ 1010653 w 1307114"/>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16293 w 1319647"/>
                      <a:gd name="connsiteY1" fmla="*/ 150038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19647" h="3334194">
                        <a:moveTo>
                          <a:pt x="1010653" y="61604"/>
                        </a:moveTo>
                        <a:lnTo>
                          <a:pt x="16293" y="1500380"/>
                        </a:lnTo>
                        <a:lnTo>
                          <a:pt x="0" y="1713941"/>
                        </a:lnTo>
                        <a:cubicBezTo>
                          <a:pt x="2674" y="2203225"/>
                          <a:pt x="5347" y="2692510"/>
                          <a:pt x="8021" y="3181794"/>
                        </a:cubicBezTo>
                        <a:cubicBezTo>
                          <a:pt x="16042" y="3251310"/>
                          <a:pt x="32084" y="3320826"/>
                          <a:pt x="176463" y="3334194"/>
                        </a:cubicBezTo>
                        <a:cubicBezTo>
                          <a:pt x="352925" y="3310132"/>
                          <a:pt x="344905" y="3262004"/>
                          <a:pt x="368968" y="3197836"/>
                        </a:cubicBezTo>
                        <a:lnTo>
                          <a:pt x="376990" y="1577583"/>
                        </a:lnTo>
                        <a:lnTo>
                          <a:pt x="1283368" y="278173"/>
                        </a:lnTo>
                        <a:cubicBezTo>
                          <a:pt x="1315453" y="184594"/>
                          <a:pt x="1355558" y="147163"/>
                          <a:pt x="1259305" y="45562"/>
                        </a:cubicBezTo>
                        <a:cubicBezTo>
                          <a:pt x="1112252" y="-37323"/>
                          <a:pt x="1085516" y="8131"/>
                          <a:pt x="1010653" y="61604"/>
                        </a:cubicBezTo>
                        <a:close/>
                      </a:path>
                    </a:pathLst>
                  </a:custGeom>
                  <a:solidFill>
                    <a:srgbClr val="1D2E58">
                      <a:lumMod val="60000"/>
                      <a:lumOff val="40000"/>
                    </a:srgbClr>
                  </a:soli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62" name="Freeform 41">
                    <a:extLst>
                      <a:ext uri="{FF2B5EF4-FFF2-40B4-BE49-F238E27FC236}">
                        <a16:creationId xmlns:a16="http://schemas.microsoft.com/office/drawing/2014/main" id="{56E99D6B-5818-49EC-8AF5-B34CB5E890BE}"/>
                      </a:ext>
                    </a:extLst>
                  </p:cNvPr>
                  <p:cNvSpPr/>
                  <p:nvPr/>
                </p:nvSpPr>
                <p:spPr bwMode="auto">
                  <a:xfrm flipH="1">
                    <a:off x="1775315" y="3278840"/>
                    <a:ext cx="616174" cy="1434470"/>
                  </a:xfrm>
                  <a:custGeom>
                    <a:avLst/>
                    <a:gdLst>
                      <a:gd name="connsiteX0" fmla="*/ 1010653 w 1283368"/>
                      <a:gd name="connsiteY0" fmla="*/ 16042 h 3296653"/>
                      <a:gd name="connsiteX1" fmla="*/ 40105 w 1283368"/>
                      <a:gd name="connsiteY1" fmla="*/ 1435768 h 3296653"/>
                      <a:gd name="connsiteX2" fmla="*/ 0 w 1283368"/>
                      <a:gd name="connsiteY2" fmla="*/ 1668379 h 3296653"/>
                      <a:gd name="connsiteX3" fmla="*/ 8021 w 1283368"/>
                      <a:gd name="connsiteY3" fmla="*/ 3136232 h 3296653"/>
                      <a:gd name="connsiteX4" fmla="*/ 176463 w 1283368"/>
                      <a:gd name="connsiteY4" fmla="*/ 3296653 h 3296653"/>
                      <a:gd name="connsiteX5" fmla="*/ 368968 w 1283368"/>
                      <a:gd name="connsiteY5" fmla="*/ 3152274 h 3296653"/>
                      <a:gd name="connsiteX6" fmla="*/ 376990 w 1283368"/>
                      <a:gd name="connsiteY6" fmla="*/ 1532021 h 3296653"/>
                      <a:gd name="connsiteX7" fmla="*/ 1283368 w 1283368"/>
                      <a:gd name="connsiteY7" fmla="*/ 232611 h 3296653"/>
                      <a:gd name="connsiteX8" fmla="*/ 1259305 w 1283368"/>
                      <a:gd name="connsiteY8" fmla="*/ 0 h 3296653"/>
                      <a:gd name="connsiteX9" fmla="*/ 1010653 w 1283368"/>
                      <a:gd name="connsiteY9" fmla="*/ 16042 h 3296653"/>
                      <a:gd name="connsiteX0" fmla="*/ 1010653 w 1307114"/>
                      <a:gd name="connsiteY0" fmla="*/ 16042 h 3296653"/>
                      <a:gd name="connsiteX1" fmla="*/ 40105 w 1307114"/>
                      <a:gd name="connsiteY1" fmla="*/ 1435768 h 3296653"/>
                      <a:gd name="connsiteX2" fmla="*/ 0 w 1307114"/>
                      <a:gd name="connsiteY2" fmla="*/ 1668379 h 3296653"/>
                      <a:gd name="connsiteX3" fmla="*/ 8021 w 1307114"/>
                      <a:gd name="connsiteY3" fmla="*/ 3136232 h 3296653"/>
                      <a:gd name="connsiteX4" fmla="*/ 176463 w 1307114"/>
                      <a:gd name="connsiteY4" fmla="*/ 3296653 h 3296653"/>
                      <a:gd name="connsiteX5" fmla="*/ 368968 w 1307114"/>
                      <a:gd name="connsiteY5" fmla="*/ 3152274 h 3296653"/>
                      <a:gd name="connsiteX6" fmla="*/ 376990 w 1307114"/>
                      <a:gd name="connsiteY6" fmla="*/ 1532021 h 3296653"/>
                      <a:gd name="connsiteX7" fmla="*/ 1283368 w 1307114"/>
                      <a:gd name="connsiteY7" fmla="*/ 232611 h 3296653"/>
                      <a:gd name="connsiteX8" fmla="*/ 1259305 w 1307114"/>
                      <a:gd name="connsiteY8" fmla="*/ 0 h 3296653"/>
                      <a:gd name="connsiteX9" fmla="*/ 1010653 w 1307114"/>
                      <a:gd name="connsiteY9" fmla="*/ 16042 h 3296653"/>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61604 h 3342215"/>
                      <a:gd name="connsiteX1" fmla="*/ 40105 w 1307114"/>
                      <a:gd name="connsiteY1" fmla="*/ 1481330 h 3342215"/>
                      <a:gd name="connsiteX2" fmla="*/ 0 w 1307114"/>
                      <a:gd name="connsiteY2" fmla="*/ 1713941 h 3342215"/>
                      <a:gd name="connsiteX3" fmla="*/ 8021 w 1307114"/>
                      <a:gd name="connsiteY3" fmla="*/ 3181794 h 3342215"/>
                      <a:gd name="connsiteX4" fmla="*/ 176463 w 1307114"/>
                      <a:gd name="connsiteY4" fmla="*/ 3342215 h 3342215"/>
                      <a:gd name="connsiteX5" fmla="*/ 368968 w 1307114"/>
                      <a:gd name="connsiteY5" fmla="*/ 3197836 h 3342215"/>
                      <a:gd name="connsiteX6" fmla="*/ 376990 w 1307114"/>
                      <a:gd name="connsiteY6" fmla="*/ 1577583 h 3342215"/>
                      <a:gd name="connsiteX7" fmla="*/ 1283368 w 1307114"/>
                      <a:gd name="connsiteY7" fmla="*/ 278173 h 3342215"/>
                      <a:gd name="connsiteX8" fmla="*/ 1259305 w 1307114"/>
                      <a:gd name="connsiteY8" fmla="*/ 45562 h 3342215"/>
                      <a:gd name="connsiteX9" fmla="*/ 1010653 w 1307114"/>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03264 w 1312258"/>
                      <a:gd name="connsiteY0" fmla="*/ 61604 h 3334194"/>
                      <a:gd name="connsiteX1" fmla="*/ 32716 w 1312258"/>
                      <a:gd name="connsiteY1" fmla="*/ 1481330 h 3334194"/>
                      <a:gd name="connsiteX2" fmla="*/ 2136 w 1312258"/>
                      <a:gd name="connsiteY2" fmla="*/ 1713941 h 3334194"/>
                      <a:gd name="connsiteX3" fmla="*/ 632 w 1312258"/>
                      <a:gd name="connsiteY3" fmla="*/ 3181794 h 3334194"/>
                      <a:gd name="connsiteX4" fmla="*/ 169074 w 1312258"/>
                      <a:gd name="connsiteY4" fmla="*/ 3334194 h 3334194"/>
                      <a:gd name="connsiteX5" fmla="*/ 361579 w 1312258"/>
                      <a:gd name="connsiteY5" fmla="*/ 3197836 h 3334194"/>
                      <a:gd name="connsiteX6" fmla="*/ 369601 w 1312258"/>
                      <a:gd name="connsiteY6" fmla="*/ 1577583 h 3334194"/>
                      <a:gd name="connsiteX7" fmla="*/ 1275979 w 1312258"/>
                      <a:gd name="connsiteY7" fmla="*/ 278173 h 3334194"/>
                      <a:gd name="connsiteX8" fmla="*/ 1251916 w 1312258"/>
                      <a:gd name="connsiteY8" fmla="*/ 45562 h 3334194"/>
                      <a:gd name="connsiteX9" fmla="*/ 1003264 w 1312258"/>
                      <a:gd name="connsiteY9" fmla="*/ 61604 h 3334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12258" h="3334194">
                        <a:moveTo>
                          <a:pt x="1003264" y="61604"/>
                        </a:moveTo>
                        <a:lnTo>
                          <a:pt x="32716" y="1481330"/>
                        </a:lnTo>
                        <a:cubicBezTo>
                          <a:pt x="19348" y="1558867"/>
                          <a:pt x="5979" y="1593541"/>
                          <a:pt x="2136" y="1713941"/>
                        </a:cubicBezTo>
                        <a:cubicBezTo>
                          <a:pt x="4810" y="2203225"/>
                          <a:pt x="-2042" y="2692510"/>
                          <a:pt x="632" y="3181794"/>
                        </a:cubicBezTo>
                        <a:cubicBezTo>
                          <a:pt x="8653" y="3251310"/>
                          <a:pt x="24695" y="3320826"/>
                          <a:pt x="169074" y="3334194"/>
                        </a:cubicBezTo>
                        <a:cubicBezTo>
                          <a:pt x="345536" y="3310132"/>
                          <a:pt x="337516" y="3262004"/>
                          <a:pt x="361579" y="3197836"/>
                        </a:cubicBezTo>
                        <a:lnTo>
                          <a:pt x="369601" y="1577583"/>
                        </a:lnTo>
                        <a:lnTo>
                          <a:pt x="1275979" y="278173"/>
                        </a:lnTo>
                        <a:cubicBezTo>
                          <a:pt x="1308064" y="184594"/>
                          <a:pt x="1348169" y="147163"/>
                          <a:pt x="1251916" y="45562"/>
                        </a:cubicBezTo>
                        <a:cubicBezTo>
                          <a:pt x="1104863" y="-37323"/>
                          <a:pt x="1078127" y="8131"/>
                          <a:pt x="1003264" y="61604"/>
                        </a:cubicBezTo>
                        <a:close/>
                      </a:path>
                    </a:pathLst>
                  </a:custGeom>
                  <a:solidFill>
                    <a:srgbClr val="1D2E58">
                      <a:lumMod val="60000"/>
                      <a:lumOff val="40000"/>
                    </a:srgbClr>
                  </a:soli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63" name="Rectangle 62">
                    <a:extLst>
                      <a:ext uri="{FF2B5EF4-FFF2-40B4-BE49-F238E27FC236}">
                        <a16:creationId xmlns:a16="http://schemas.microsoft.com/office/drawing/2014/main" id="{F046C699-D943-4124-97A5-846D9FE008AE}"/>
                      </a:ext>
                    </a:extLst>
                  </p:cNvPr>
                  <p:cNvSpPr/>
                  <p:nvPr/>
                </p:nvSpPr>
                <p:spPr bwMode="auto">
                  <a:xfrm>
                    <a:off x="2058028" y="4577279"/>
                    <a:ext cx="147069" cy="38378"/>
                  </a:xfrm>
                  <a:prstGeom prst="rect">
                    <a:avLst/>
                  </a:prstGeom>
                  <a:solidFill>
                    <a:srgbClr val="68A0DE"/>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cxnSp>
                <p:nvCxnSpPr>
                  <p:cNvPr id="64" name="Straight Connector 63">
                    <a:extLst>
                      <a:ext uri="{FF2B5EF4-FFF2-40B4-BE49-F238E27FC236}">
                        <a16:creationId xmlns:a16="http://schemas.microsoft.com/office/drawing/2014/main" id="{5B759B74-BD37-43C3-98D0-4CCD4EC439F2}"/>
                      </a:ext>
                    </a:extLst>
                  </p:cNvPr>
                  <p:cNvCxnSpPr>
                    <a:cxnSpLocks/>
                  </p:cNvCxnSpPr>
                  <p:nvPr/>
                </p:nvCxnSpPr>
                <p:spPr bwMode="auto">
                  <a:xfrm flipV="1">
                    <a:off x="2225474" y="3957563"/>
                    <a:ext cx="145887" cy="0"/>
                  </a:xfrm>
                  <a:prstGeom prst="line">
                    <a:avLst/>
                  </a:prstGeom>
                  <a:noFill/>
                  <a:ln w="28575" cap="flat" cmpd="sng" algn="ctr">
                    <a:solidFill>
                      <a:srgbClr val="F4AB33"/>
                    </a:solidFill>
                    <a:prstDash val="solid"/>
                    <a:round/>
                    <a:headEnd type="none" w="med" len="med"/>
                    <a:tailEnd type="none" w="med" len="med"/>
                  </a:ln>
                  <a:effectLst/>
                </p:spPr>
              </p:cxnSp>
              <p:cxnSp>
                <p:nvCxnSpPr>
                  <p:cNvPr id="65" name="Straight Connector 64">
                    <a:extLst>
                      <a:ext uri="{FF2B5EF4-FFF2-40B4-BE49-F238E27FC236}">
                        <a16:creationId xmlns:a16="http://schemas.microsoft.com/office/drawing/2014/main" id="{846D97A3-D868-4746-BDE5-1520F336852D}"/>
                      </a:ext>
                    </a:extLst>
                  </p:cNvPr>
                  <p:cNvCxnSpPr>
                    <a:cxnSpLocks/>
                  </p:cNvCxnSpPr>
                  <p:nvPr/>
                </p:nvCxnSpPr>
                <p:spPr bwMode="auto">
                  <a:xfrm flipV="1">
                    <a:off x="2481584" y="3957563"/>
                    <a:ext cx="157186" cy="0"/>
                  </a:xfrm>
                  <a:prstGeom prst="line">
                    <a:avLst/>
                  </a:prstGeom>
                  <a:noFill/>
                  <a:ln w="28575" cap="flat" cmpd="sng" algn="ctr">
                    <a:solidFill>
                      <a:srgbClr val="F4AB33"/>
                    </a:solidFill>
                    <a:prstDash val="solid"/>
                    <a:round/>
                    <a:headEnd type="none" w="med" len="med"/>
                    <a:tailEnd type="none" w="med" len="med"/>
                  </a:ln>
                  <a:effectLst/>
                </p:spPr>
              </p:cxnSp>
              <p:cxnSp>
                <p:nvCxnSpPr>
                  <p:cNvPr id="66" name="Straight Connector 65">
                    <a:extLst>
                      <a:ext uri="{FF2B5EF4-FFF2-40B4-BE49-F238E27FC236}">
                        <a16:creationId xmlns:a16="http://schemas.microsoft.com/office/drawing/2014/main" id="{9B9A4DA0-290C-4BAA-A073-0ECCEC934E28}"/>
                      </a:ext>
                    </a:extLst>
                  </p:cNvPr>
                  <p:cNvCxnSpPr/>
                  <p:nvPr/>
                </p:nvCxnSpPr>
                <p:spPr bwMode="auto">
                  <a:xfrm>
                    <a:off x="2225474" y="4402355"/>
                    <a:ext cx="156302" cy="0"/>
                  </a:xfrm>
                  <a:prstGeom prst="line">
                    <a:avLst/>
                  </a:prstGeom>
                  <a:noFill/>
                  <a:ln w="28575" cap="flat" cmpd="sng" algn="ctr">
                    <a:solidFill>
                      <a:srgbClr val="F4AB33"/>
                    </a:solidFill>
                    <a:prstDash val="solid"/>
                    <a:round/>
                    <a:headEnd type="none" w="med" len="med"/>
                    <a:tailEnd type="none" w="med" len="med"/>
                  </a:ln>
                  <a:effectLst/>
                </p:spPr>
              </p:cxnSp>
              <p:cxnSp>
                <p:nvCxnSpPr>
                  <p:cNvPr id="67" name="Straight Connector 66">
                    <a:extLst>
                      <a:ext uri="{FF2B5EF4-FFF2-40B4-BE49-F238E27FC236}">
                        <a16:creationId xmlns:a16="http://schemas.microsoft.com/office/drawing/2014/main" id="{98E07D25-90E1-4008-B948-698A3DE8E1F0}"/>
                      </a:ext>
                    </a:extLst>
                  </p:cNvPr>
                  <p:cNvCxnSpPr/>
                  <p:nvPr/>
                </p:nvCxnSpPr>
                <p:spPr bwMode="auto">
                  <a:xfrm>
                    <a:off x="2466518" y="4402355"/>
                    <a:ext cx="169484" cy="0"/>
                  </a:xfrm>
                  <a:prstGeom prst="line">
                    <a:avLst/>
                  </a:prstGeom>
                  <a:noFill/>
                  <a:ln w="28575" cap="flat" cmpd="sng" algn="ctr">
                    <a:solidFill>
                      <a:srgbClr val="F4AB33"/>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4065DC28-D025-4114-A734-8C1E644FE957}"/>
                      </a:ext>
                    </a:extLst>
                  </p:cNvPr>
                  <p:cNvCxnSpPr/>
                  <p:nvPr/>
                </p:nvCxnSpPr>
                <p:spPr bwMode="auto">
                  <a:xfrm>
                    <a:off x="2680199" y="3673882"/>
                    <a:ext cx="306165" cy="218384"/>
                  </a:xfrm>
                  <a:prstGeom prst="line">
                    <a:avLst/>
                  </a:prstGeom>
                  <a:noFill/>
                  <a:ln w="28575" cap="flat" cmpd="sng" algn="ctr">
                    <a:solidFill>
                      <a:srgbClr val="F4AB33"/>
                    </a:solidFill>
                    <a:prstDash val="solid"/>
                    <a:round/>
                    <a:headEnd type="none" w="med" len="med"/>
                    <a:tailEnd type="none" w="med" len="med"/>
                  </a:ln>
                  <a:effectLst/>
                </p:spPr>
              </p:cxnSp>
              <p:cxnSp>
                <p:nvCxnSpPr>
                  <p:cNvPr id="69" name="Straight Connector 68">
                    <a:extLst>
                      <a:ext uri="{FF2B5EF4-FFF2-40B4-BE49-F238E27FC236}">
                        <a16:creationId xmlns:a16="http://schemas.microsoft.com/office/drawing/2014/main" id="{FA3E54E0-AE4C-4846-A6F3-24B4131983FD}"/>
                      </a:ext>
                    </a:extLst>
                  </p:cNvPr>
                  <p:cNvCxnSpPr/>
                  <p:nvPr/>
                </p:nvCxnSpPr>
                <p:spPr bwMode="auto">
                  <a:xfrm flipV="1">
                    <a:off x="1861017" y="3666349"/>
                    <a:ext cx="302898" cy="225917"/>
                  </a:xfrm>
                  <a:prstGeom prst="line">
                    <a:avLst/>
                  </a:prstGeom>
                  <a:noFill/>
                  <a:ln w="28575" cap="flat" cmpd="sng" algn="ctr">
                    <a:solidFill>
                      <a:srgbClr val="F4AB33"/>
                    </a:solidFill>
                    <a:prstDash val="solid"/>
                    <a:round/>
                    <a:headEnd type="none" w="med" len="med"/>
                    <a:tailEnd type="none" w="med" len="med"/>
                  </a:ln>
                  <a:effectLst/>
                </p:spPr>
              </p:cxnSp>
              <p:sp>
                <p:nvSpPr>
                  <p:cNvPr id="70" name="Rectangle 69">
                    <a:extLst>
                      <a:ext uri="{FF2B5EF4-FFF2-40B4-BE49-F238E27FC236}">
                        <a16:creationId xmlns:a16="http://schemas.microsoft.com/office/drawing/2014/main" id="{ED881A50-DDFB-4DFC-B280-1E877158CA55}"/>
                      </a:ext>
                    </a:extLst>
                  </p:cNvPr>
                  <p:cNvSpPr/>
                  <p:nvPr/>
                </p:nvSpPr>
                <p:spPr bwMode="auto">
                  <a:xfrm rot="19486446">
                    <a:off x="1986661" y="3744898"/>
                    <a:ext cx="50241" cy="70776"/>
                  </a:xfrm>
                  <a:prstGeom prst="rect">
                    <a:avLst/>
                  </a:prstGeom>
                  <a:solidFill>
                    <a:srgbClr val="F4AB33">
                      <a:lumMod val="50000"/>
                    </a:srgbClr>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71" name="Rectangle 70">
                    <a:extLst>
                      <a:ext uri="{FF2B5EF4-FFF2-40B4-BE49-F238E27FC236}">
                        <a16:creationId xmlns:a16="http://schemas.microsoft.com/office/drawing/2014/main" id="{DC4443D9-8D1D-46AD-81DE-753C1A5F183D}"/>
                      </a:ext>
                    </a:extLst>
                  </p:cNvPr>
                  <p:cNvSpPr/>
                  <p:nvPr/>
                </p:nvSpPr>
                <p:spPr bwMode="auto">
                  <a:xfrm rot="2113554" flipV="1">
                    <a:off x="2815093" y="3749685"/>
                    <a:ext cx="50241" cy="70776"/>
                  </a:xfrm>
                  <a:prstGeom prst="rect">
                    <a:avLst/>
                  </a:prstGeom>
                  <a:solidFill>
                    <a:srgbClr val="F4AB33">
                      <a:lumMod val="50000"/>
                    </a:srgbClr>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72" name="Rectangle 71">
                    <a:extLst>
                      <a:ext uri="{FF2B5EF4-FFF2-40B4-BE49-F238E27FC236}">
                        <a16:creationId xmlns:a16="http://schemas.microsoft.com/office/drawing/2014/main" id="{D4EBB719-41F2-4549-ACED-AB309A5AE0B3}"/>
                      </a:ext>
                    </a:extLst>
                  </p:cNvPr>
                  <p:cNvSpPr/>
                  <p:nvPr/>
                </p:nvSpPr>
                <p:spPr bwMode="auto">
                  <a:xfrm rot="5400000" flipV="1">
                    <a:off x="2404514" y="4110830"/>
                    <a:ext cx="50241" cy="70776"/>
                  </a:xfrm>
                  <a:prstGeom prst="rect">
                    <a:avLst/>
                  </a:prstGeom>
                  <a:solidFill>
                    <a:srgbClr val="F4AB33">
                      <a:lumMod val="50000"/>
                    </a:srgbClr>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73" name="7-Point Star 14">
                    <a:extLst>
                      <a:ext uri="{FF2B5EF4-FFF2-40B4-BE49-F238E27FC236}">
                        <a16:creationId xmlns:a16="http://schemas.microsoft.com/office/drawing/2014/main" id="{175CBEE9-8012-4587-8DAB-B55517B078C9}"/>
                      </a:ext>
                    </a:extLst>
                  </p:cNvPr>
                  <p:cNvSpPr/>
                  <p:nvPr/>
                </p:nvSpPr>
                <p:spPr bwMode="auto">
                  <a:xfrm rot="20253103">
                    <a:off x="1930247" y="4517019"/>
                    <a:ext cx="139352" cy="139352"/>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74" name="7-Point Star 2">
                    <a:extLst>
                      <a:ext uri="{FF2B5EF4-FFF2-40B4-BE49-F238E27FC236}">
                        <a16:creationId xmlns:a16="http://schemas.microsoft.com/office/drawing/2014/main" id="{EBE28A3E-1A42-475D-8DED-1931B1812E4A}"/>
                      </a:ext>
                    </a:extLst>
                  </p:cNvPr>
                  <p:cNvSpPr/>
                  <p:nvPr/>
                </p:nvSpPr>
                <p:spPr bwMode="auto">
                  <a:xfrm>
                    <a:off x="2756566" y="4526308"/>
                    <a:ext cx="139352" cy="139352"/>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grpSp>
          </p:grpSp>
          <p:grpSp>
            <p:nvGrpSpPr>
              <p:cNvPr id="21" name="Group 20">
                <a:extLst>
                  <a:ext uri="{FF2B5EF4-FFF2-40B4-BE49-F238E27FC236}">
                    <a16:creationId xmlns:a16="http://schemas.microsoft.com/office/drawing/2014/main" id="{314C977C-E726-4B7A-8473-19BADF5962FD}"/>
                  </a:ext>
                </a:extLst>
              </p:cNvPr>
              <p:cNvGrpSpPr/>
              <p:nvPr/>
            </p:nvGrpSpPr>
            <p:grpSpPr>
              <a:xfrm>
                <a:off x="3525289" y="3145104"/>
                <a:ext cx="1751069" cy="1187514"/>
                <a:chOff x="7959762" y="2098684"/>
                <a:chExt cx="1768757" cy="1199509"/>
              </a:xfrm>
            </p:grpSpPr>
            <p:grpSp>
              <p:nvGrpSpPr>
                <p:cNvPr id="45" name="Group 44">
                  <a:extLst>
                    <a:ext uri="{FF2B5EF4-FFF2-40B4-BE49-F238E27FC236}">
                      <a16:creationId xmlns:a16="http://schemas.microsoft.com/office/drawing/2014/main" id="{3F4C53AF-AA19-412E-BB3D-5898988C380C}"/>
                    </a:ext>
                  </a:extLst>
                </p:cNvPr>
                <p:cNvGrpSpPr/>
                <p:nvPr/>
              </p:nvGrpSpPr>
              <p:grpSpPr>
                <a:xfrm>
                  <a:off x="8593125" y="2098684"/>
                  <a:ext cx="1135394" cy="1085160"/>
                  <a:chOff x="5799584" y="4606142"/>
                  <a:chExt cx="1135394" cy="1085160"/>
                </a:xfrm>
              </p:grpSpPr>
              <p:grpSp>
                <p:nvGrpSpPr>
                  <p:cNvPr id="49" name="Group 115">
                    <a:extLst>
                      <a:ext uri="{FF2B5EF4-FFF2-40B4-BE49-F238E27FC236}">
                        <a16:creationId xmlns:a16="http://schemas.microsoft.com/office/drawing/2014/main" id="{7D9BE135-A6FD-4298-B8CF-509DA6ADD627}"/>
                      </a:ext>
                    </a:extLst>
                  </p:cNvPr>
                  <p:cNvGrpSpPr/>
                  <p:nvPr/>
                </p:nvGrpSpPr>
                <p:grpSpPr>
                  <a:xfrm rot="10800000">
                    <a:off x="5799584" y="4606142"/>
                    <a:ext cx="1135394" cy="1085160"/>
                    <a:chOff x="863179" y="2614612"/>
                    <a:chExt cx="1419030" cy="1423987"/>
                  </a:xfrm>
                  <a:solidFill>
                    <a:schemeClr val="accent5"/>
                  </a:solidFill>
                </p:grpSpPr>
                <p:sp>
                  <p:nvSpPr>
                    <p:cNvPr id="51" name="Oval 5">
                      <a:extLst>
                        <a:ext uri="{FF2B5EF4-FFF2-40B4-BE49-F238E27FC236}">
                          <a16:creationId xmlns:a16="http://schemas.microsoft.com/office/drawing/2014/main" id="{881DD616-3B9A-4AF0-AF86-DEE06082699C}"/>
                        </a:ext>
                      </a:extLst>
                    </p:cNvPr>
                    <p:cNvSpPr>
                      <a:spLocks noChangeArrowheads="1"/>
                    </p:cNvSpPr>
                    <p:nvPr/>
                  </p:nvSpPr>
                  <p:spPr bwMode="auto">
                    <a:xfrm>
                      <a:off x="863179" y="2614612"/>
                      <a:ext cx="1419030" cy="1423987"/>
                    </a:xfrm>
                    <a:prstGeom prst="ellipse">
                      <a:avLst/>
                    </a:prstGeom>
                    <a:solidFill>
                      <a:schemeClr val="tx1"/>
                    </a:solidFill>
                    <a:ln w="38100">
                      <a:solidFill>
                        <a:schemeClr val="accent5">
                          <a:lumMod val="75000"/>
                        </a:schemeClr>
                      </a:solidFill>
                      <a:round/>
                      <a:headEnd/>
                      <a:tailEnd/>
                    </a:ln>
                  </p:spPr>
                  <p:txBody>
                    <a:bodyPr wrap="none" anchor="ct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52" name="Oval 6">
                      <a:extLst>
                        <a:ext uri="{FF2B5EF4-FFF2-40B4-BE49-F238E27FC236}">
                          <a16:creationId xmlns:a16="http://schemas.microsoft.com/office/drawing/2014/main" id="{F1E390BF-E6DC-4015-A546-2BB3E17169D2}"/>
                        </a:ext>
                      </a:extLst>
                    </p:cNvPr>
                    <p:cNvSpPr>
                      <a:spLocks noChangeArrowheads="1"/>
                    </p:cNvSpPr>
                    <p:nvPr/>
                  </p:nvSpPr>
                  <p:spPr bwMode="auto">
                    <a:xfrm>
                      <a:off x="1217937" y="3233737"/>
                      <a:ext cx="591263" cy="557212"/>
                    </a:xfrm>
                    <a:prstGeom prst="ellipse">
                      <a:avLst/>
                    </a:prstGeom>
                    <a:solidFill>
                      <a:schemeClr val="tx1"/>
                    </a:solidFill>
                    <a:ln w="9525">
                      <a:solidFill>
                        <a:schemeClr val="accent5">
                          <a:lumMod val="75000"/>
                        </a:schemeClr>
                      </a:solidFill>
                      <a:round/>
                      <a:headEnd/>
                      <a:tailEnd/>
                    </a:ln>
                  </p:spPr>
                  <p:txBody>
                    <a:bodyPr wrap="none" anchor="ct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sp>
                <p:nvSpPr>
                  <p:cNvPr id="50" name="TextBox 49">
                    <a:extLst>
                      <a:ext uri="{FF2B5EF4-FFF2-40B4-BE49-F238E27FC236}">
                        <a16:creationId xmlns:a16="http://schemas.microsoft.com/office/drawing/2014/main" id="{CE6CCFCB-8870-4721-A67A-6FCB76FFC6B5}"/>
                      </a:ext>
                    </a:extLst>
                  </p:cNvPr>
                  <p:cNvSpPr txBox="1"/>
                  <p:nvPr/>
                </p:nvSpPr>
                <p:spPr>
                  <a:xfrm>
                    <a:off x="5868829" y="5179205"/>
                    <a:ext cx="953183" cy="279797"/>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Effector Cell</a:t>
                    </a:r>
                  </a:p>
                </p:txBody>
              </p:sp>
            </p:grpSp>
            <p:sp>
              <p:nvSpPr>
                <p:cNvPr id="46" name="Cylinder 45">
                  <a:extLst>
                    <a:ext uri="{FF2B5EF4-FFF2-40B4-BE49-F238E27FC236}">
                      <a16:creationId xmlns:a16="http://schemas.microsoft.com/office/drawing/2014/main" id="{2D950F98-2D0A-4902-8BA3-C286F2110B47}"/>
                    </a:ext>
                  </a:extLst>
                </p:cNvPr>
                <p:cNvSpPr/>
                <p:nvPr/>
              </p:nvSpPr>
              <p:spPr bwMode="auto">
                <a:xfrm rot="16200000">
                  <a:off x="8464894" y="2554015"/>
                  <a:ext cx="175332" cy="212484"/>
                </a:xfrm>
                <a:prstGeom prst="can">
                  <a:avLst/>
                </a:prstGeom>
                <a:solidFill>
                  <a:schemeClr val="tx1"/>
                </a:solidFill>
                <a:ln w="19050">
                  <a:solidFill>
                    <a:schemeClr val="accent5">
                      <a:lumMod val="75000"/>
                    </a:schemeClr>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47" name="TextBox 46">
                  <a:extLst>
                    <a:ext uri="{FF2B5EF4-FFF2-40B4-BE49-F238E27FC236}">
                      <a16:creationId xmlns:a16="http://schemas.microsoft.com/office/drawing/2014/main" id="{C260ABF1-73E4-411B-B94F-BD4D948A864D}"/>
                    </a:ext>
                  </a:extLst>
                </p:cNvPr>
                <p:cNvSpPr txBox="1"/>
                <p:nvPr/>
              </p:nvSpPr>
              <p:spPr>
                <a:xfrm>
                  <a:off x="7959762" y="3018396"/>
                  <a:ext cx="1011826" cy="279797"/>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1D2E5A"/>
                      </a:solidFill>
                      <a:effectLst/>
                      <a:uLnTx/>
                      <a:uFillTx/>
                      <a:latin typeface="Calibri" panose="020F0502020204030204" pitchFamily="34" charset="0"/>
                      <a:ea typeface="+mn-ea"/>
                      <a:cs typeface="Calibri" panose="020F0502020204030204" pitchFamily="34" charset="0"/>
                    </a:rPr>
                    <a:t>Fc Receptor</a:t>
                  </a:r>
                </a:p>
              </p:txBody>
            </p:sp>
            <p:cxnSp>
              <p:nvCxnSpPr>
                <p:cNvPr id="48" name="Straight Arrow Connector 47">
                  <a:extLst>
                    <a:ext uri="{FF2B5EF4-FFF2-40B4-BE49-F238E27FC236}">
                      <a16:creationId xmlns:a16="http://schemas.microsoft.com/office/drawing/2014/main" id="{1F0D991F-F72D-4701-AC98-0CA9C1EFAB90}"/>
                    </a:ext>
                  </a:extLst>
                </p:cNvPr>
                <p:cNvCxnSpPr>
                  <a:cxnSpLocks/>
                </p:cNvCxnSpPr>
                <p:nvPr/>
              </p:nvCxnSpPr>
              <p:spPr bwMode="auto">
                <a:xfrm flipV="1">
                  <a:off x="8532142" y="2793933"/>
                  <a:ext cx="10100" cy="270473"/>
                </a:xfrm>
                <a:prstGeom prst="straightConnector1">
                  <a:avLst/>
                </a:prstGeom>
                <a:noFill/>
                <a:ln w="28575" cap="flat" cmpd="sng" algn="ctr">
                  <a:solidFill>
                    <a:schemeClr val="bg1"/>
                  </a:solidFill>
                  <a:prstDash val="solid"/>
                  <a:round/>
                  <a:headEnd type="none" w="med" len="med"/>
                  <a:tailEnd type="triangle"/>
                </a:ln>
                <a:effectLst/>
              </p:spPr>
            </p:cxnSp>
          </p:grpSp>
          <p:cxnSp>
            <p:nvCxnSpPr>
              <p:cNvPr id="22" name="Straight Arrow Connector 21">
                <a:extLst>
                  <a:ext uri="{FF2B5EF4-FFF2-40B4-BE49-F238E27FC236}">
                    <a16:creationId xmlns:a16="http://schemas.microsoft.com/office/drawing/2014/main" id="{B4BEF57B-6971-4623-8A86-164A5A7636C5}"/>
                  </a:ext>
                </a:extLst>
              </p:cNvPr>
              <p:cNvCxnSpPr/>
              <p:nvPr/>
            </p:nvCxnSpPr>
            <p:spPr bwMode="auto">
              <a:xfrm flipH="1">
                <a:off x="3272271" y="3173730"/>
                <a:ext cx="70711" cy="156922"/>
              </a:xfrm>
              <a:prstGeom prst="straightConnector1">
                <a:avLst/>
              </a:prstGeom>
              <a:noFill/>
              <a:ln w="28575" cap="flat" cmpd="sng" algn="ctr">
                <a:solidFill>
                  <a:schemeClr val="bg1"/>
                </a:solidFill>
                <a:prstDash val="solid"/>
                <a:round/>
                <a:headEnd type="none" w="med" len="med"/>
                <a:tailEnd type="triangle"/>
              </a:ln>
              <a:effectLst/>
            </p:spPr>
          </p:cxnSp>
          <p:sp>
            <p:nvSpPr>
              <p:cNvPr id="23" name="TextBox 22">
                <a:extLst>
                  <a:ext uri="{FF2B5EF4-FFF2-40B4-BE49-F238E27FC236}">
                    <a16:creationId xmlns:a16="http://schemas.microsoft.com/office/drawing/2014/main" id="{0554B6F6-C863-40CF-99B9-6074A2E2C7B7}"/>
                  </a:ext>
                </a:extLst>
              </p:cNvPr>
              <p:cNvSpPr txBox="1"/>
              <p:nvPr/>
            </p:nvSpPr>
            <p:spPr>
              <a:xfrm>
                <a:off x="3640332" y="2641729"/>
                <a:ext cx="1355014" cy="369332"/>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ADCC/ADCP</a:t>
                </a:r>
              </a:p>
            </p:txBody>
          </p:sp>
          <p:grpSp>
            <p:nvGrpSpPr>
              <p:cNvPr id="25" name="Group 24">
                <a:extLst>
                  <a:ext uri="{FF2B5EF4-FFF2-40B4-BE49-F238E27FC236}">
                    <a16:creationId xmlns:a16="http://schemas.microsoft.com/office/drawing/2014/main" id="{F446AACB-288F-48D8-88A8-3E2C7D992E12}"/>
                  </a:ext>
                </a:extLst>
              </p:cNvPr>
              <p:cNvGrpSpPr/>
              <p:nvPr/>
            </p:nvGrpSpPr>
            <p:grpSpPr>
              <a:xfrm>
                <a:off x="2075380" y="2897162"/>
                <a:ext cx="893522" cy="855149"/>
                <a:chOff x="6308469" y="1630057"/>
                <a:chExt cx="902547" cy="863787"/>
              </a:xfrm>
            </p:grpSpPr>
            <p:sp>
              <p:nvSpPr>
                <p:cNvPr id="29" name="Freeform 16">
                  <a:extLst>
                    <a:ext uri="{FF2B5EF4-FFF2-40B4-BE49-F238E27FC236}">
                      <a16:creationId xmlns:a16="http://schemas.microsoft.com/office/drawing/2014/main" id="{07A8BEA2-8B94-47D7-8D21-ACEE85CCA2B3}"/>
                    </a:ext>
                  </a:extLst>
                </p:cNvPr>
                <p:cNvSpPr/>
                <p:nvPr/>
              </p:nvSpPr>
              <p:spPr bwMode="auto">
                <a:xfrm rot="2376692" flipV="1">
                  <a:off x="6314820" y="1932760"/>
                  <a:ext cx="896196" cy="552909"/>
                </a:xfrm>
                <a:custGeom>
                  <a:avLst/>
                  <a:gdLst>
                    <a:gd name="connsiteX0" fmla="*/ 7937 w 497682"/>
                    <a:gd name="connsiteY0" fmla="*/ 321071 h 502841"/>
                    <a:gd name="connsiteX1" fmla="*/ 22225 w 497682"/>
                    <a:gd name="connsiteY1" fmla="*/ 173434 h 502841"/>
                    <a:gd name="connsiteX2" fmla="*/ 141287 w 497682"/>
                    <a:gd name="connsiteY2" fmla="*/ 42465 h 502841"/>
                    <a:gd name="connsiteX3" fmla="*/ 250825 w 497682"/>
                    <a:gd name="connsiteY3" fmla="*/ 1984 h 502841"/>
                    <a:gd name="connsiteX4" fmla="*/ 372269 w 497682"/>
                    <a:gd name="connsiteY4" fmla="*/ 30559 h 502841"/>
                    <a:gd name="connsiteX5" fmla="*/ 453231 w 497682"/>
                    <a:gd name="connsiteY5" fmla="*/ 128190 h 502841"/>
                    <a:gd name="connsiteX6" fmla="*/ 496094 w 497682"/>
                    <a:gd name="connsiteY6" fmla="*/ 244871 h 502841"/>
                    <a:gd name="connsiteX7" fmla="*/ 443706 w 497682"/>
                    <a:gd name="connsiteY7" fmla="*/ 382984 h 502841"/>
                    <a:gd name="connsiteX8" fmla="*/ 336550 w 497682"/>
                    <a:gd name="connsiteY8" fmla="*/ 471090 h 502841"/>
                    <a:gd name="connsiteX9" fmla="*/ 210344 w 497682"/>
                    <a:gd name="connsiteY9" fmla="*/ 494903 h 502841"/>
                    <a:gd name="connsiteX10" fmla="*/ 53181 w 497682"/>
                    <a:gd name="connsiteY10" fmla="*/ 423465 h 502841"/>
                    <a:gd name="connsiteX11" fmla="*/ 7937 w 497682"/>
                    <a:gd name="connsiteY11" fmla="*/ 321071 h 502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7682" h="502841">
                      <a:moveTo>
                        <a:pt x="7937" y="321071"/>
                      </a:moveTo>
                      <a:cubicBezTo>
                        <a:pt x="2778" y="279399"/>
                        <a:pt x="0" y="219868"/>
                        <a:pt x="22225" y="173434"/>
                      </a:cubicBezTo>
                      <a:cubicBezTo>
                        <a:pt x="44450" y="127000"/>
                        <a:pt x="103187" y="71040"/>
                        <a:pt x="141287" y="42465"/>
                      </a:cubicBezTo>
                      <a:cubicBezTo>
                        <a:pt x="179387" y="13890"/>
                        <a:pt x="212328" y="3968"/>
                        <a:pt x="250825" y="1984"/>
                      </a:cubicBezTo>
                      <a:cubicBezTo>
                        <a:pt x="289322" y="0"/>
                        <a:pt x="338535" y="9525"/>
                        <a:pt x="372269" y="30559"/>
                      </a:cubicBezTo>
                      <a:cubicBezTo>
                        <a:pt x="406003" y="51593"/>
                        <a:pt x="432594" y="92471"/>
                        <a:pt x="453231" y="128190"/>
                      </a:cubicBezTo>
                      <a:cubicBezTo>
                        <a:pt x="473869" y="163909"/>
                        <a:pt x="497682" y="202405"/>
                        <a:pt x="496094" y="244871"/>
                      </a:cubicBezTo>
                      <a:cubicBezTo>
                        <a:pt x="494507" y="287337"/>
                        <a:pt x="470297" y="345281"/>
                        <a:pt x="443706" y="382984"/>
                      </a:cubicBezTo>
                      <a:cubicBezTo>
                        <a:pt x="417115" y="420687"/>
                        <a:pt x="375444" y="452437"/>
                        <a:pt x="336550" y="471090"/>
                      </a:cubicBezTo>
                      <a:cubicBezTo>
                        <a:pt x="297656" y="489743"/>
                        <a:pt x="257572" y="502841"/>
                        <a:pt x="210344" y="494903"/>
                      </a:cubicBezTo>
                      <a:cubicBezTo>
                        <a:pt x="163116" y="486965"/>
                        <a:pt x="87709" y="454024"/>
                        <a:pt x="53181" y="423465"/>
                      </a:cubicBezTo>
                      <a:cubicBezTo>
                        <a:pt x="18653" y="392906"/>
                        <a:pt x="13096" y="362743"/>
                        <a:pt x="7937" y="321071"/>
                      </a:cubicBezTo>
                      <a:close/>
                    </a:path>
                  </a:pathLst>
                </a:custGeom>
                <a:noFill/>
                <a:ln w="12700">
                  <a:solidFill>
                    <a:schemeClr val="accent6"/>
                  </a:solidFill>
                  <a:miter lim="800000"/>
                  <a:headEnd/>
                  <a:tailEnd/>
                </a:ln>
              </p:spPr>
              <p:txBody>
                <a:bodyPr anchor="ctr"/>
                <a:ls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Calibri" panose="020F0502020204030204" pitchFamily="34" charset="0"/>
                  </a:endParaRPr>
                </a:p>
              </p:txBody>
            </p:sp>
            <p:grpSp>
              <p:nvGrpSpPr>
                <p:cNvPr id="30" name="Group 29">
                  <a:extLst>
                    <a:ext uri="{FF2B5EF4-FFF2-40B4-BE49-F238E27FC236}">
                      <a16:creationId xmlns:a16="http://schemas.microsoft.com/office/drawing/2014/main" id="{EEF171C1-47F1-44EB-BDAF-50252B8E8E18}"/>
                    </a:ext>
                  </a:extLst>
                </p:cNvPr>
                <p:cNvGrpSpPr/>
                <p:nvPr/>
              </p:nvGrpSpPr>
              <p:grpSpPr>
                <a:xfrm>
                  <a:off x="6308469" y="1630057"/>
                  <a:ext cx="807699" cy="863787"/>
                  <a:chOff x="6308469" y="1630057"/>
                  <a:chExt cx="807699" cy="863787"/>
                </a:xfrm>
              </p:grpSpPr>
              <p:grpSp>
                <p:nvGrpSpPr>
                  <p:cNvPr id="31" name="Group 30">
                    <a:extLst>
                      <a:ext uri="{FF2B5EF4-FFF2-40B4-BE49-F238E27FC236}">
                        <a16:creationId xmlns:a16="http://schemas.microsoft.com/office/drawing/2014/main" id="{76F344ED-06AF-4164-A540-4B6C3C54BCA4}"/>
                      </a:ext>
                    </a:extLst>
                  </p:cNvPr>
                  <p:cNvGrpSpPr/>
                  <p:nvPr/>
                </p:nvGrpSpPr>
                <p:grpSpPr>
                  <a:xfrm>
                    <a:off x="6559580" y="1906274"/>
                    <a:ext cx="267328" cy="180527"/>
                    <a:chOff x="7426774" y="3954199"/>
                    <a:chExt cx="267328" cy="180527"/>
                  </a:xfrm>
                </p:grpSpPr>
                <p:sp>
                  <p:nvSpPr>
                    <p:cNvPr id="41" name="7-Point Star 2">
                      <a:extLst>
                        <a:ext uri="{FF2B5EF4-FFF2-40B4-BE49-F238E27FC236}">
                          <a16:creationId xmlns:a16="http://schemas.microsoft.com/office/drawing/2014/main" id="{503D92FF-5F24-4351-AC51-AFDECD2341C5}"/>
                        </a:ext>
                      </a:extLst>
                    </p:cNvPr>
                    <p:cNvSpPr/>
                    <p:nvPr/>
                  </p:nvSpPr>
                  <p:spPr bwMode="auto">
                    <a:xfrm rot="2228830">
                      <a:off x="7638823" y="4079447"/>
                      <a:ext cx="55279" cy="55279"/>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42" name="7-Point Star 2">
                      <a:extLst>
                        <a:ext uri="{FF2B5EF4-FFF2-40B4-BE49-F238E27FC236}">
                          <a16:creationId xmlns:a16="http://schemas.microsoft.com/office/drawing/2014/main" id="{A4075705-3867-4467-9FE8-073E7FC459AC}"/>
                        </a:ext>
                      </a:extLst>
                    </p:cNvPr>
                    <p:cNvSpPr/>
                    <p:nvPr/>
                  </p:nvSpPr>
                  <p:spPr bwMode="auto">
                    <a:xfrm rot="2228830">
                      <a:off x="7426774" y="4000035"/>
                      <a:ext cx="55279" cy="55279"/>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43" name="7-Point Star 2">
                      <a:extLst>
                        <a:ext uri="{FF2B5EF4-FFF2-40B4-BE49-F238E27FC236}">
                          <a16:creationId xmlns:a16="http://schemas.microsoft.com/office/drawing/2014/main" id="{899C1AE9-CD2D-4828-AC8A-D6E6F6D8B1BA}"/>
                        </a:ext>
                      </a:extLst>
                    </p:cNvPr>
                    <p:cNvSpPr/>
                    <p:nvPr/>
                  </p:nvSpPr>
                  <p:spPr bwMode="auto">
                    <a:xfrm rot="2228830">
                      <a:off x="7538615" y="4077479"/>
                      <a:ext cx="55279" cy="55279"/>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44" name="7-Point Star 2">
                      <a:extLst>
                        <a:ext uri="{FF2B5EF4-FFF2-40B4-BE49-F238E27FC236}">
                          <a16:creationId xmlns:a16="http://schemas.microsoft.com/office/drawing/2014/main" id="{A4E54B41-8095-4BE8-98A7-3AD2E3BF4FC0}"/>
                        </a:ext>
                      </a:extLst>
                    </p:cNvPr>
                    <p:cNvSpPr/>
                    <p:nvPr/>
                  </p:nvSpPr>
                  <p:spPr bwMode="auto">
                    <a:xfrm rot="2228830">
                      <a:off x="7549244" y="3954199"/>
                      <a:ext cx="55279" cy="55279"/>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grpSp>
              <p:sp>
                <p:nvSpPr>
                  <p:cNvPr id="32" name="TextBox 31">
                    <a:extLst>
                      <a:ext uri="{FF2B5EF4-FFF2-40B4-BE49-F238E27FC236}">
                        <a16:creationId xmlns:a16="http://schemas.microsoft.com/office/drawing/2014/main" id="{7DFD13C4-538F-4AD4-AAA4-D0D18501158E}"/>
                      </a:ext>
                    </a:extLst>
                  </p:cNvPr>
                  <p:cNvSpPr txBox="1"/>
                  <p:nvPr/>
                </p:nvSpPr>
                <p:spPr>
                  <a:xfrm>
                    <a:off x="6337686" y="1630057"/>
                    <a:ext cx="778482" cy="264253"/>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Lysosome</a:t>
                    </a:r>
                  </a:p>
                </p:txBody>
              </p:sp>
              <p:sp>
                <p:nvSpPr>
                  <p:cNvPr id="33" name="Freeform 73">
                    <a:extLst>
                      <a:ext uri="{FF2B5EF4-FFF2-40B4-BE49-F238E27FC236}">
                        <a16:creationId xmlns:a16="http://schemas.microsoft.com/office/drawing/2014/main" id="{551311DA-F242-4879-9F51-8C86C9A554CD}"/>
                      </a:ext>
                    </a:extLst>
                  </p:cNvPr>
                  <p:cNvSpPr/>
                  <p:nvPr/>
                </p:nvSpPr>
                <p:spPr bwMode="auto">
                  <a:xfrm rot="20402550">
                    <a:off x="6837068" y="2099696"/>
                    <a:ext cx="124050" cy="167213"/>
                  </a:xfrm>
                  <a:custGeom>
                    <a:avLst/>
                    <a:gdLst>
                      <a:gd name="connsiteX0" fmla="*/ 256674 w 890337"/>
                      <a:gd name="connsiteY0" fmla="*/ 1122948 h 1130969"/>
                      <a:gd name="connsiteX1" fmla="*/ 890337 w 890337"/>
                      <a:gd name="connsiteY1" fmla="*/ 216569 h 1130969"/>
                      <a:gd name="connsiteX2" fmla="*/ 842211 w 890337"/>
                      <a:gd name="connsiteY2" fmla="*/ 0 h 1130969"/>
                      <a:gd name="connsiteX3" fmla="*/ 625642 w 890337"/>
                      <a:gd name="connsiteY3" fmla="*/ 0 h 1130969"/>
                      <a:gd name="connsiteX4" fmla="*/ 0 w 890337"/>
                      <a:gd name="connsiteY4" fmla="*/ 906379 h 1130969"/>
                      <a:gd name="connsiteX5" fmla="*/ 24063 w 890337"/>
                      <a:gd name="connsiteY5" fmla="*/ 1130969 h 1130969"/>
                      <a:gd name="connsiteX6" fmla="*/ 256674 w 890337"/>
                      <a:gd name="connsiteY6" fmla="*/ 1122948 h 1130969"/>
                      <a:gd name="connsiteX0" fmla="*/ 256674 w 895015"/>
                      <a:gd name="connsiteY0" fmla="*/ 1122948 h 1130969"/>
                      <a:gd name="connsiteX1" fmla="*/ 890337 w 895015"/>
                      <a:gd name="connsiteY1" fmla="*/ 216569 h 1130969"/>
                      <a:gd name="connsiteX2" fmla="*/ 842211 w 895015"/>
                      <a:gd name="connsiteY2" fmla="*/ 0 h 1130969"/>
                      <a:gd name="connsiteX3" fmla="*/ 625642 w 895015"/>
                      <a:gd name="connsiteY3" fmla="*/ 0 h 1130969"/>
                      <a:gd name="connsiteX4" fmla="*/ 0 w 895015"/>
                      <a:gd name="connsiteY4" fmla="*/ 906379 h 1130969"/>
                      <a:gd name="connsiteX5" fmla="*/ 24063 w 895015"/>
                      <a:gd name="connsiteY5" fmla="*/ 1130969 h 1130969"/>
                      <a:gd name="connsiteX6" fmla="*/ 256674 w 895015"/>
                      <a:gd name="connsiteY6" fmla="*/ 1122948 h 1130969"/>
                      <a:gd name="connsiteX0" fmla="*/ 256674 w 917747"/>
                      <a:gd name="connsiteY0" fmla="*/ 1122948 h 1130969"/>
                      <a:gd name="connsiteX1" fmla="*/ 890337 w 917747"/>
                      <a:gd name="connsiteY1" fmla="*/ 216569 h 1130969"/>
                      <a:gd name="connsiteX2" fmla="*/ 842211 w 917747"/>
                      <a:gd name="connsiteY2" fmla="*/ 0 h 1130969"/>
                      <a:gd name="connsiteX3" fmla="*/ 625642 w 917747"/>
                      <a:gd name="connsiteY3" fmla="*/ 0 h 1130969"/>
                      <a:gd name="connsiteX4" fmla="*/ 0 w 917747"/>
                      <a:gd name="connsiteY4" fmla="*/ 906379 h 1130969"/>
                      <a:gd name="connsiteX5" fmla="*/ 24063 w 917747"/>
                      <a:gd name="connsiteY5" fmla="*/ 1130969 h 1130969"/>
                      <a:gd name="connsiteX6" fmla="*/ 256674 w 917747"/>
                      <a:gd name="connsiteY6" fmla="*/ 1122948 h 1130969"/>
                      <a:gd name="connsiteX0" fmla="*/ 256674 w 917747"/>
                      <a:gd name="connsiteY0" fmla="*/ 1154698 h 1162719"/>
                      <a:gd name="connsiteX1" fmla="*/ 890337 w 917747"/>
                      <a:gd name="connsiteY1" fmla="*/ 248319 h 1162719"/>
                      <a:gd name="connsiteX2" fmla="*/ 842211 w 917747"/>
                      <a:gd name="connsiteY2" fmla="*/ 31750 h 1162719"/>
                      <a:gd name="connsiteX3" fmla="*/ 625642 w 917747"/>
                      <a:gd name="connsiteY3" fmla="*/ 31750 h 1162719"/>
                      <a:gd name="connsiteX4" fmla="*/ 0 w 917747"/>
                      <a:gd name="connsiteY4" fmla="*/ 938129 h 1162719"/>
                      <a:gd name="connsiteX5" fmla="*/ 24063 w 917747"/>
                      <a:gd name="connsiteY5" fmla="*/ 1162719 h 1162719"/>
                      <a:gd name="connsiteX6" fmla="*/ 256674 w 917747"/>
                      <a:gd name="connsiteY6" fmla="*/ 1154698 h 1162719"/>
                      <a:gd name="connsiteX0" fmla="*/ 256674 w 917747"/>
                      <a:gd name="connsiteY0" fmla="*/ 1166461 h 1174482"/>
                      <a:gd name="connsiteX1" fmla="*/ 890337 w 917747"/>
                      <a:gd name="connsiteY1" fmla="*/ 260082 h 1174482"/>
                      <a:gd name="connsiteX2" fmla="*/ 842211 w 917747"/>
                      <a:gd name="connsiteY2" fmla="*/ 43513 h 1174482"/>
                      <a:gd name="connsiteX3" fmla="*/ 625642 w 917747"/>
                      <a:gd name="connsiteY3" fmla="*/ 43513 h 1174482"/>
                      <a:gd name="connsiteX4" fmla="*/ 0 w 917747"/>
                      <a:gd name="connsiteY4" fmla="*/ 949892 h 1174482"/>
                      <a:gd name="connsiteX5" fmla="*/ 24063 w 917747"/>
                      <a:gd name="connsiteY5" fmla="*/ 1174482 h 1174482"/>
                      <a:gd name="connsiteX6" fmla="*/ 256674 w 917747"/>
                      <a:gd name="connsiteY6" fmla="*/ 1166461 h 1174482"/>
                      <a:gd name="connsiteX0" fmla="*/ 256674 w 917747"/>
                      <a:gd name="connsiteY0" fmla="*/ 1166461 h 1203631"/>
                      <a:gd name="connsiteX1" fmla="*/ 890337 w 917747"/>
                      <a:gd name="connsiteY1" fmla="*/ 260082 h 1203631"/>
                      <a:gd name="connsiteX2" fmla="*/ 842211 w 917747"/>
                      <a:gd name="connsiteY2" fmla="*/ 43513 h 1203631"/>
                      <a:gd name="connsiteX3" fmla="*/ 625642 w 917747"/>
                      <a:gd name="connsiteY3" fmla="*/ 43513 h 1203631"/>
                      <a:gd name="connsiteX4" fmla="*/ 0 w 917747"/>
                      <a:gd name="connsiteY4" fmla="*/ 949892 h 1203631"/>
                      <a:gd name="connsiteX5" fmla="*/ 24063 w 917747"/>
                      <a:gd name="connsiteY5" fmla="*/ 1174482 h 1203631"/>
                      <a:gd name="connsiteX6" fmla="*/ 256674 w 917747"/>
                      <a:gd name="connsiteY6" fmla="*/ 1166461 h 1203631"/>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 name="connsiteX0" fmla="*/ 262919 w 923992"/>
                      <a:gd name="connsiteY0" fmla="*/ 1166461 h 1211739"/>
                      <a:gd name="connsiteX1" fmla="*/ 896582 w 923992"/>
                      <a:gd name="connsiteY1" fmla="*/ 260082 h 1211739"/>
                      <a:gd name="connsiteX2" fmla="*/ 848456 w 923992"/>
                      <a:gd name="connsiteY2" fmla="*/ 43513 h 1211739"/>
                      <a:gd name="connsiteX3" fmla="*/ 631887 w 923992"/>
                      <a:gd name="connsiteY3" fmla="*/ 43513 h 1211739"/>
                      <a:gd name="connsiteX4" fmla="*/ 6245 w 923992"/>
                      <a:gd name="connsiteY4" fmla="*/ 949892 h 1211739"/>
                      <a:gd name="connsiteX5" fmla="*/ 30308 w 923992"/>
                      <a:gd name="connsiteY5" fmla="*/ 1174482 h 1211739"/>
                      <a:gd name="connsiteX6" fmla="*/ 262919 w 923992"/>
                      <a:gd name="connsiteY6" fmla="*/ 1166461 h 1211739"/>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747" h="1211739">
                        <a:moveTo>
                          <a:pt x="256674" y="1166461"/>
                        </a:moveTo>
                        <a:lnTo>
                          <a:pt x="890337" y="260082"/>
                        </a:lnTo>
                        <a:cubicBezTo>
                          <a:pt x="931445" y="192655"/>
                          <a:pt x="934453" y="96653"/>
                          <a:pt x="842211" y="43513"/>
                        </a:cubicBezTo>
                        <a:cubicBezTo>
                          <a:pt x="765259" y="-27925"/>
                          <a:pt x="712119" y="650"/>
                          <a:pt x="625642" y="43513"/>
                        </a:cubicBezTo>
                        <a:lnTo>
                          <a:pt x="0" y="949892"/>
                        </a:lnTo>
                        <a:cubicBezTo>
                          <a:pt x="-39604" y="1024755"/>
                          <a:pt x="-31583" y="1094856"/>
                          <a:pt x="24063" y="1174482"/>
                        </a:cubicBezTo>
                        <a:cubicBezTo>
                          <a:pt x="153988" y="1243245"/>
                          <a:pt x="202950" y="1202473"/>
                          <a:pt x="256674" y="1166461"/>
                        </a:cubicBezTo>
                        <a:close/>
                      </a:path>
                    </a:pathLst>
                  </a:custGeom>
                  <a:solidFill>
                    <a:srgbClr val="1D2E58">
                      <a:lumMod val="60000"/>
                      <a:lumOff val="40000"/>
                    </a:srgbClr>
                  </a:soli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34" name="Freeform 74">
                    <a:extLst>
                      <a:ext uri="{FF2B5EF4-FFF2-40B4-BE49-F238E27FC236}">
                        <a16:creationId xmlns:a16="http://schemas.microsoft.com/office/drawing/2014/main" id="{0697D5B5-E38D-4647-B089-D9B21745D507}"/>
                      </a:ext>
                    </a:extLst>
                  </p:cNvPr>
                  <p:cNvSpPr/>
                  <p:nvPr/>
                </p:nvSpPr>
                <p:spPr bwMode="auto">
                  <a:xfrm flipV="1">
                    <a:off x="6422866" y="2077865"/>
                    <a:ext cx="128892" cy="173740"/>
                  </a:xfrm>
                  <a:custGeom>
                    <a:avLst/>
                    <a:gdLst>
                      <a:gd name="connsiteX0" fmla="*/ 256674 w 890337"/>
                      <a:gd name="connsiteY0" fmla="*/ 1122948 h 1130969"/>
                      <a:gd name="connsiteX1" fmla="*/ 890337 w 890337"/>
                      <a:gd name="connsiteY1" fmla="*/ 216569 h 1130969"/>
                      <a:gd name="connsiteX2" fmla="*/ 842211 w 890337"/>
                      <a:gd name="connsiteY2" fmla="*/ 0 h 1130969"/>
                      <a:gd name="connsiteX3" fmla="*/ 625642 w 890337"/>
                      <a:gd name="connsiteY3" fmla="*/ 0 h 1130969"/>
                      <a:gd name="connsiteX4" fmla="*/ 0 w 890337"/>
                      <a:gd name="connsiteY4" fmla="*/ 906379 h 1130969"/>
                      <a:gd name="connsiteX5" fmla="*/ 24063 w 890337"/>
                      <a:gd name="connsiteY5" fmla="*/ 1130969 h 1130969"/>
                      <a:gd name="connsiteX6" fmla="*/ 256674 w 890337"/>
                      <a:gd name="connsiteY6" fmla="*/ 1122948 h 1130969"/>
                      <a:gd name="connsiteX0" fmla="*/ 256674 w 895015"/>
                      <a:gd name="connsiteY0" fmla="*/ 1122948 h 1130969"/>
                      <a:gd name="connsiteX1" fmla="*/ 890337 w 895015"/>
                      <a:gd name="connsiteY1" fmla="*/ 216569 h 1130969"/>
                      <a:gd name="connsiteX2" fmla="*/ 842211 w 895015"/>
                      <a:gd name="connsiteY2" fmla="*/ 0 h 1130969"/>
                      <a:gd name="connsiteX3" fmla="*/ 625642 w 895015"/>
                      <a:gd name="connsiteY3" fmla="*/ 0 h 1130969"/>
                      <a:gd name="connsiteX4" fmla="*/ 0 w 895015"/>
                      <a:gd name="connsiteY4" fmla="*/ 906379 h 1130969"/>
                      <a:gd name="connsiteX5" fmla="*/ 24063 w 895015"/>
                      <a:gd name="connsiteY5" fmla="*/ 1130969 h 1130969"/>
                      <a:gd name="connsiteX6" fmla="*/ 256674 w 895015"/>
                      <a:gd name="connsiteY6" fmla="*/ 1122948 h 1130969"/>
                      <a:gd name="connsiteX0" fmla="*/ 256674 w 917747"/>
                      <a:gd name="connsiteY0" fmla="*/ 1122948 h 1130969"/>
                      <a:gd name="connsiteX1" fmla="*/ 890337 w 917747"/>
                      <a:gd name="connsiteY1" fmla="*/ 216569 h 1130969"/>
                      <a:gd name="connsiteX2" fmla="*/ 842211 w 917747"/>
                      <a:gd name="connsiteY2" fmla="*/ 0 h 1130969"/>
                      <a:gd name="connsiteX3" fmla="*/ 625642 w 917747"/>
                      <a:gd name="connsiteY3" fmla="*/ 0 h 1130969"/>
                      <a:gd name="connsiteX4" fmla="*/ 0 w 917747"/>
                      <a:gd name="connsiteY4" fmla="*/ 906379 h 1130969"/>
                      <a:gd name="connsiteX5" fmla="*/ 24063 w 917747"/>
                      <a:gd name="connsiteY5" fmla="*/ 1130969 h 1130969"/>
                      <a:gd name="connsiteX6" fmla="*/ 256674 w 917747"/>
                      <a:gd name="connsiteY6" fmla="*/ 1122948 h 1130969"/>
                      <a:gd name="connsiteX0" fmla="*/ 256674 w 917747"/>
                      <a:gd name="connsiteY0" fmla="*/ 1154698 h 1162719"/>
                      <a:gd name="connsiteX1" fmla="*/ 890337 w 917747"/>
                      <a:gd name="connsiteY1" fmla="*/ 248319 h 1162719"/>
                      <a:gd name="connsiteX2" fmla="*/ 842211 w 917747"/>
                      <a:gd name="connsiteY2" fmla="*/ 31750 h 1162719"/>
                      <a:gd name="connsiteX3" fmla="*/ 625642 w 917747"/>
                      <a:gd name="connsiteY3" fmla="*/ 31750 h 1162719"/>
                      <a:gd name="connsiteX4" fmla="*/ 0 w 917747"/>
                      <a:gd name="connsiteY4" fmla="*/ 938129 h 1162719"/>
                      <a:gd name="connsiteX5" fmla="*/ 24063 w 917747"/>
                      <a:gd name="connsiteY5" fmla="*/ 1162719 h 1162719"/>
                      <a:gd name="connsiteX6" fmla="*/ 256674 w 917747"/>
                      <a:gd name="connsiteY6" fmla="*/ 1154698 h 1162719"/>
                      <a:gd name="connsiteX0" fmla="*/ 256674 w 917747"/>
                      <a:gd name="connsiteY0" fmla="*/ 1166461 h 1174482"/>
                      <a:gd name="connsiteX1" fmla="*/ 890337 w 917747"/>
                      <a:gd name="connsiteY1" fmla="*/ 260082 h 1174482"/>
                      <a:gd name="connsiteX2" fmla="*/ 842211 w 917747"/>
                      <a:gd name="connsiteY2" fmla="*/ 43513 h 1174482"/>
                      <a:gd name="connsiteX3" fmla="*/ 625642 w 917747"/>
                      <a:gd name="connsiteY3" fmla="*/ 43513 h 1174482"/>
                      <a:gd name="connsiteX4" fmla="*/ 0 w 917747"/>
                      <a:gd name="connsiteY4" fmla="*/ 949892 h 1174482"/>
                      <a:gd name="connsiteX5" fmla="*/ 24063 w 917747"/>
                      <a:gd name="connsiteY5" fmla="*/ 1174482 h 1174482"/>
                      <a:gd name="connsiteX6" fmla="*/ 256674 w 917747"/>
                      <a:gd name="connsiteY6" fmla="*/ 1166461 h 1174482"/>
                      <a:gd name="connsiteX0" fmla="*/ 256674 w 917747"/>
                      <a:gd name="connsiteY0" fmla="*/ 1166461 h 1203631"/>
                      <a:gd name="connsiteX1" fmla="*/ 890337 w 917747"/>
                      <a:gd name="connsiteY1" fmla="*/ 260082 h 1203631"/>
                      <a:gd name="connsiteX2" fmla="*/ 842211 w 917747"/>
                      <a:gd name="connsiteY2" fmla="*/ 43513 h 1203631"/>
                      <a:gd name="connsiteX3" fmla="*/ 625642 w 917747"/>
                      <a:gd name="connsiteY3" fmla="*/ 43513 h 1203631"/>
                      <a:gd name="connsiteX4" fmla="*/ 0 w 917747"/>
                      <a:gd name="connsiteY4" fmla="*/ 949892 h 1203631"/>
                      <a:gd name="connsiteX5" fmla="*/ 24063 w 917747"/>
                      <a:gd name="connsiteY5" fmla="*/ 1174482 h 1203631"/>
                      <a:gd name="connsiteX6" fmla="*/ 256674 w 917747"/>
                      <a:gd name="connsiteY6" fmla="*/ 1166461 h 1203631"/>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 name="connsiteX0" fmla="*/ 262919 w 923992"/>
                      <a:gd name="connsiteY0" fmla="*/ 1166461 h 1211739"/>
                      <a:gd name="connsiteX1" fmla="*/ 896582 w 923992"/>
                      <a:gd name="connsiteY1" fmla="*/ 260082 h 1211739"/>
                      <a:gd name="connsiteX2" fmla="*/ 848456 w 923992"/>
                      <a:gd name="connsiteY2" fmla="*/ 43513 h 1211739"/>
                      <a:gd name="connsiteX3" fmla="*/ 631887 w 923992"/>
                      <a:gd name="connsiteY3" fmla="*/ 43513 h 1211739"/>
                      <a:gd name="connsiteX4" fmla="*/ 6245 w 923992"/>
                      <a:gd name="connsiteY4" fmla="*/ 949892 h 1211739"/>
                      <a:gd name="connsiteX5" fmla="*/ 30308 w 923992"/>
                      <a:gd name="connsiteY5" fmla="*/ 1174482 h 1211739"/>
                      <a:gd name="connsiteX6" fmla="*/ 262919 w 923992"/>
                      <a:gd name="connsiteY6" fmla="*/ 1166461 h 1211739"/>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747" h="1211739">
                        <a:moveTo>
                          <a:pt x="256674" y="1166461"/>
                        </a:moveTo>
                        <a:lnTo>
                          <a:pt x="890337" y="260082"/>
                        </a:lnTo>
                        <a:cubicBezTo>
                          <a:pt x="931445" y="192655"/>
                          <a:pt x="934453" y="96653"/>
                          <a:pt x="842211" y="43513"/>
                        </a:cubicBezTo>
                        <a:cubicBezTo>
                          <a:pt x="765259" y="-27925"/>
                          <a:pt x="712119" y="650"/>
                          <a:pt x="625642" y="43513"/>
                        </a:cubicBezTo>
                        <a:lnTo>
                          <a:pt x="0" y="949892"/>
                        </a:lnTo>
                        <a:cubicBezTo>
                          <a:pt x="-39604" y="1024755"/>
                          <a:pt x="-31583" y="1094856"/>
                          <a:pt x="24063" y="1174482"/>
                        </a:cubicBezTo>
                        <a:cubicBezTo>
                          <a:pt x="153988" y="1243245"/>
                          <a:pt x="202950" y="1202473"/>
                          <a:pt x="256674" y="1166461"/>
                        </a:cubicBezTo>
                        <a:close/>
                      </a:path>
                    </a:pathLst>
                  </a:custGeom>
                  <a:solidFill>
                    <a:srgbClr val="1D2E58">
                      <a:lumMod val="60000"/>
                      <a:lumOff val="40000"/>
                    </a:srgbClr>
                  </a:soli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35" name="Freeform 41">
                    <a:extLst>
                      <a:ext uri="{FF2B5EF4-FFF2-40B4-BE49-F238E27FC236}">
                        <a16:creationId xmlns:a16="http://schemas.microsoft.com/office/drawing/2014/main" id="{E9D7A97B-5C07-416C-A95A-577B90475BC9}"/>
                      </a:ext>
                    </a:extLst>
                  </p:cNvPr>
                  <p:cNvSpPr/>
                  <p:nvPr/>
                </p:nvSpPr>
                <p:spPr bwMode="auto">
                  <a:xfrm rot="20847747" flipH="1">
                    <a:off x="6552252" y="2035220"/>
                    <a:ext cx="184298" cy="438024"/>
                  </a:xfrm>
                  <a:custGeom>
                    <a:avLst/>
                    <a:gdLst>
                      <a:gd name="connsiteX0" fmla="*/ 1010653 w 1283368"/>
                      <a:gd name="connsiteY0" fmla="*/ 16042 h 3296653"/>
                      <a:gd name="connsiteX1" fmla="*/ 40105 w 1283368"/>
                      <a:gd name="connsiteY1" fmla="*/ 1435768 h 3296653"/>
                      <a:gd name="connsiteX2" fmla="*/ 0 w 1283368"/>
                      <a:gd name="connsiteY2" fmla="*/ 1668379 h 3296653"/>
                      <a:gd name="connsiteX3" fmla="*/ 8021 w 1283368"/>
                      <a:gd name="connsiteY3" fmla="*/ 3136232 h 3296653"/>
                      <a:gd name="connsiteX4" fmla="*/ 176463 w 1283368"/>
                      <a:gd name="connsiteY4" fmla="*/ 3296653 h 3296653"/>
                      <a:gd name="connsiteX5" fmla="*/ 368968 w 1283368"/>
                      <a:gd name="connsiteY5" fmla="*/ 3152274 h 3296653"/>
                      <a:gd name="connsiteX6" fmla="*/ 376990 w 1283368"/>
                      <a:gd name="connsiteY6" fmla="*/ 1532021 h 3296653"/>
                      <a:gd name="connsiteX7" fmla="*/ 1283368 w 1283368"/>
                      <a:gd name="connsiteY7" fmla="*/ 232611 h 3296653"/>
                      <a:gd name="connsiteX8" fmla="*/ 1259305 w 1283368"/>
                      <a:gd name="connsiteY8" fmla="*/ 0 h 3296653"/>
                      <a:gd name="connsiteX9" fmla="*/ 1010653 w 1283368"/>
                      <a:gd name="connsiteY9" fmla="*/ 16042 h 3296653"/>
                      <a:gd name="connsiteX0" fmla="*/ 1010653 w 1307114"/>
                      <a:gd name="connsiteY0" fmla="*/ 16042 h 3296653"/>
                      <a:gd name="connsiteX1" fmla="*/ 40105 w 1307114"/>
                      <a:gd name="connsiteY1" fmla="*/ 1435768 h 3296653"/>
                      <a:gd name="connsiteX2" fmla="*/ 0 w 1307114"/>
                      <a:gd name="connsiteY2" fmla="*/ 1668379 h 3296653"/>
                      <a:gd name="connsiteX3" fmla="*/ 8021 w 1307114"/>
                      <a:gd name="connsiteY3" fmla="*/ 3136232 h 3296653"/>
                      <a:gd name="connsiteX4" fmla="*/ 176463 w 1307114"/>
                      <a:gd name="connsiteY4" fmla="*/ 3296653 h 3296653"/>
                      <a:gd name="connsiteX5" fmla="*/ 368968 w 1307114"/>
                      <a:gd name="connsiteY5" fmla="*/ 3152274 h 3296653"/>
                      <a:gd name="connsiteX6" fmla="*/ 376990 w 1307114"/>
                      <a:gd name="connsiteY6" fmla="*/ 1532021 h 3296653"/>
                      <a:gd name="connsiteX7" fmla="*/ 1283368 w 1307114"/>
                      <a:gd name="connsiteY7" fmla="*/ 232611 h 3296653"/>
                      <a:gd name="connsiteX8" fmla="*/ 1259305 w 1307114"/>
                      <a:gd name="connsiteY8" fmla="*/ 0 h 3296653"/>
                      <a:gd name="connsiteX9" fmla="*/ 1010653 w 1307114"/>
                      <a:gd name="connsiteY9" fmla="*/ 16042 h 3296653"/>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61604 h 3342215"/>
                      <a:gd name="connsiteX1" fmla="*/ 40105 w 1307114"/>
                      <a:gd name="connsiteY1" fmla="*/ 1481330 h 3342215"/>
                      <a:gd name="connsiteX2" fmla="*/ 0 w 1307114"/>
                      <a:gd name="connsiteY2" fmla="*/ 1713941 h 3342215"/>
                      <a:gd name="connsiteX3" fmla="*/ 8021 w 1307114"/>
                      <a:gd name="connsiteY3" fmla="*/ 3181794 h 3342215"/>
                      <a:gd name="connsiteX4" fmla="*/ 176463 w 1307114"/>
                      <a:gd name="connsiteY4" fmla="*/ 3342215 h 3342215"/>
                      <a:gd name="connsiteX5" fmla="*/ 368968 w 1307114"/>
                      <a:gd name="connsiteY5" fmla="*/ 3197836 h 3342215"/>
                      <a:gd name="connsiteX6" fmla="*/ 376990 w 1307114"/>
                      <a:gd name="connsiteY6" fmla="*/ 1577583 h 3342215"/>
                      <a:gd name="connsiteX7" fmla="*/ 1283368 w 1307114"/>
                      <a:gd name="connsiteY7" fmla="*/ 278173 h 3342215"/>
                      <a:gd name="connsiteX8" fmla="*/ 1259305 w 1307114"/>
                      <a:gd name="connsiteY8" fmla="*/ 45562 h 3342215"/>
                      <a:gd name="connsiteX9" fmla="*/ 1010653 w 1307114"/>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03264 w 1312258"/>
                      <a:gd name="connsiteY0" fmla="*/ 61604 h 3334194"/>
                      <a:gd name="connsiteX1" fmla="*/ 32716 w 1312258"/>
                      <a:gd name="connsiteY1" fmla="*/ 1481330 h 3334194"/>
                      <a:gd name="connsiteX2" fmla="*/ 2136 w 1312258"/>
                      <a:gd name="connsiteY2" fmla="*/ 1713941 h 3334194"/>
                      <a:gd name="connsiteX3" fmla="*/ 632 w 1312258"/>
                      <a:gd name="connsiteY3" fmla="*/ 3181794 h 3334194"/>
                      <a:gd name="connsiteX4" fmla="*/ 169074 w 1312258"/>
                      <a:gd name="connsiteY4" fmla="*/ 3334194 h 3334194"/>
                      <a:gd name="connsiteX5" fmla="*/ 361579 w 1312258"/>
                      <a:gd name="connsiteY5" fmla="*/ 3197836 h 3334194"/>
                      <a:gd name="connsiteX6" fmla="*/ 369601 w 1312258"/>
                      <a:gd name="connsiteY6" fmla="*/ 1577583 h 3334194"/>
                      <a:gd name="connsiteX7" fmla="*/ 1275979 w 1312258"/>
                      <a:gd name="connsiteY7" fmla="*/ 278173 h 3334194"/>
                      <a:gd name="connsiteX8" fmla="*/ 1251916 w 1312258"/>
                      <a:gd name="connsiteY8" fmla="*/ 45562 h 3334194"/>
                      <a:gd name="connsiteX9" fmla="*/ 1003264 w 1312258"/>
                      <a:gd name="connsiteY9" fmla="*/ 61604 h 3334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12258" h="3334194">
                        <a:moveTo>
                          <a:pt x="1003264" y="61604"/>
                        </a:moveTo>
                        <a:lnTo>
                          <a:pt x="32716" y="1481330"/>
                        </a:lnTo>
                        <a:cubicBezTo>
                          <a:pt x="19348" y="1558867"/>
                          <a:pt x="5979" y="1593541"/>
                          <a:pt x="2136" y="1713941"/>
                        </a:cubicBezTo>
                        <a:cubicBezTo>
                          <a:pt x="4810" y="2203225"/>
                          <a:pt x="-2042" y="2692510"/>
                          <a:pt x="632" y="3181794"/>
                        </a:cubicBezTo>
                        <a:cubicBezTo>
                          <a:pt x="8653" y="3251310"/>
                          <a:pt x="24695" y="3320826"/>
                          <a:pt x="169074" y="3334194"/>
                        </a:cubicBezTo>
                        <a:cubicBezTo>
                          <a:pt x="345536" y="3310132"/>
                          <a:pt x="337516" y="3262004"/>
                          <a:pt x="361579" y="3197836"/>
                        </a:cubicBezTo>
                        <a:lnTo>
                          <a:pt x="369601" y="1577583"/>
                        </a:lnTo>
                        <a:lnTo>
                          <a:pt x="1275979" y="278173"/>
                        </a:lnTo>
                        <a:cubicBezTo>
                          <a:pt x="1308064" y="184594"/>
                          <a:pt x="1348169" y="147163"/>
                          <a:pt x="1251916" y="45562"/>
                        </a:cubicBezTo>
                        <a:cubicBezTo>
                          <a:pt x="1104863" y="-37323"/>
                          <a:pt x="1078127" y="8131"/>
                          <a:pt x="1003264" y="61604"/>
                        </a:cubicBezTo>
                        <a:close/>
                      </a:path>
                    </a:pathLst>
                  </a:custGeom>
                  <a:solidFill>
                    <a:srgbClr val="1D2E58">
                      <a:lumMod val="60000"/>
                      <a:lumOff val="40000"/>
                    </a:srgbClr>
                  </a:soli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grpSp>
                <p:nvGrpSpPr>
                  <p:cNvPr id="36" name="Group 35">
                    <a:extLst>
                      <a:ext uri="{FF2B5EF4-FFF2-40B4-BE49-F238E27FC236}">
                        <a16:creationId xmlns:a16="http://schemas.microsoft.com/office/drawing/2014/main" id="{6E0BD0C3-90BD-40EE-915C-83352308CB5B}"/>
                      </a:ext>
                    </a:extLst>
                  </p:cNvPr>
                  <p:cNvGrpSpPr/>
                  <p:nvPr/>
                </p:nvGrpSpPr>
                <p:grpSpPr>
                  <a:xfrm rot="19134965">
                    <a:off x="6799369" y="2072274"/>
                    <a:ext cx="178374" cy="421570"/>
                    <a:chOff x="10890882" y="2045322"/>
                    <a:chExt cx="453373" cy="1071504"/>
                  </a:xfrm>
                </p:grpSpPr>
                <p:sp>
                  <p:nvSpPr>
                    <p:cNvPr id="38" name="Freeform 39">
                      <a:extLst>
                        <a:ext uri="{FF2B5EF4-FFF2-40B4-BE49-F238E27FC236}">
                          <a16:creationId xmlns:a16="http://schemas.microsoft.com/office/drawing/2014/main" id="{63E0C6D5-39E6-4962-995E-E7A3154D932F}"/>
                        </a:ext>
                      </a:extLst>
                    </p:cNvPr>
                    <p:cNvSpPr/>
                    <p:nvPr/>
                  </p:nvSpPr>
                  <p:spPr bwMode="auto">
                    <a:xfrm rot="20402550">
                      <a:off x="10890882" y="2045322"/>
                      <a:ext cx="453373" cy="1071504"/>
                    </a:xfrm>
                    <a:custGeom>
                      <a:avLst/>
                      <a:gdLst>
                        <a:gd name="connsiteX0" fmla="*/ 1010653 w 1283368"/>
                        <a:gd name="connsiteY0" fmla="*/ 16042 h 3296653"/>
                        <a:gd name="connsiteX1" fmla="*/ 40105 w 1283368"/>
                        <a:gd name="connsiteY1" fmla="*/ 1435768 h 3296653"/>
                        <a:gd name="connsiteX2" fmla="*/ 0 w 1283368"/>
                        <a:gd name="connsiteY2" fmla="*/ 1668379 h 3296653"/>
                        <a:gd name="connsiteX3" fmla="*/ 8021 w 1283368"/>
                        <a:gd name="connsiteY3" fmla="*/ 3136232 h 3296653"/>
                        <a:gd name="connsiteX4" fmla="*/ 176463 w 1283368"/>
                        <a:gd name="connsiteY4" fmla="*/ 3296653 h 3296653"/>
                        <a:gd name="connsiteX5" fmla="*/ 368968 w 1283368"/>
                        <a:gd name="connsiteY5" fmla="*/ 3152274 h 3296653"/>
                        <a:gd name="connsiteX6" fmla="*/ 376990 w 1283368"/>
                        <a:gd name="connsiteY6" fmla="*/ 1532021 h 3296653"/>
                        <a:gd name="connsiteX7" fmla="*/ 1283368 w 1283368"/>
                        <a:gd name="connsiteY7" fmla="*/ 232611 h 3296653"/>
                        <a:gd name="connsiteX8" fmla="*/ 1259305 w 1283368"/>
                        <a:gd name="connsiteY8" fmla="*/ 0 h 3296653"/>
                        <a:gd name="connsiteX9" fmla="*/ 1010653 w 1283368"/>
                        <a:gd name="connsiteY9" fmla="*/ 16042 h 3296653"/>
                        <a:gd name="connsiteX0" fmla="*/ 1010653 w 1307114"/>
                        <a:gd name="connsiteY0" fmla="*/ 16042 h 3296653"/>
                        <a:gd name="connsiteX1" fmla="*/ 40105 w 1307114"/>
                        <a:gd name="connsiteY1" fmla="*/ 1435768 h 3296653"/>
                        <a:gd name="connsiteX2" fmla="*/ 0 w 1307114"/>
                        <a:gd name="connsiteY2" fmla="*/ 1668379 h 3296653"/>
                        <a:gd name="connsiteX3" fmla="*/ 8021 w 1307114"/>
                        <a:gd name="connsiteY3" fmla="*/ 3136232 h 3296653"/>
                        <a:gd name="connsiteX4" fmla="*/ 176463 w 1307114"/>
                        <a:gd name="connsiteY4" fmla="*/ 3296653 h 3296653"/>
                        <a:gd name="connsiteX5" fmla="*/ 368968 w 1307114"/>
                        <a:gd name="connsiteY5" fmla="*/ 3152274 h 3296653"/>
                        <a:gd name="connsiteX6" fmla="*/ 376990 w 1307114"/>
                        <a:gd name="connsiteY6" fmla="*/ 1532021 h 3296653"/>
                        <a:gd name="connsiteX7" fmla="*/ 1283368 w 1307114"/>
                        <a:gd name="connsiteY7" fmla="*/ 232611 h 3296653"/>
                        <a:gd name="connsiteX8" fmla="*/ 1259305 w 1307114"/>
                        <a:gd name="connsiteY8" fmla="*/ 0 h 3296653"/>
                        <a:gd name="connsiteX9" fmla="*/ 1010653 w 1307114"/>
                        <a:gd name="connsiteY9" fmla="*/ 16042 h 3296653"/>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61604 h 3342215"/>
                        <a:gd name="connsiteX1" fmla="*/ 40105 w 1307114"/>
                        <a:gd name="connsiteY1" fmla="*/ 1481330 h 3342215"/>
                        <a:gd name="connsiteX2" fmla="*/ 0 w 1307114"/>
                        <a:gd name="connsiteY2" fmla="*/ 1713941 h 3342215"/>
                        <a:gd name="connsiteX3" fmla="*/ 8021 w 1307114"/>
                        <a:gd name="connsiteY3" fmla="*/ 3181794 h 3342215"/>
                        <a:gd name="connsiteX4" fmla="*/ 176463 w 1307114"/>
                        <a:gd name="connsiteY4" fmla="*/ 3342215 h 3342215"/>
                        <a:gd name="connsiteX5" fmla="*/ 368968 w 1307114"/>
                        <a:gd name="connsiteY5" fmla="*/ 3197836 h 3342215"/>
                        <a:gd name="connsiteX6" fmla="*/ 376990 w 1307114"/>
                        <a:gd name="connsiteY6" fmla="*/ 1577583 h 3342215"/>
                        <a:gd name="connsiteX7" fmla="*/ 1283368 w 1307114"/>
                        <a:gd name="connsiteY7" fmla="*/ 278173 h 3342215"/>
                        <a:gd name="connsiteX8" fmla="*/ 1259305 w 1307114"/>
                        <a:gd name="connsiteY8" fmla="*/ 45562 h 3342215"/>
                        <a:gd name="connsiteX9" fmla="*/ 1010653 w 1307114"/>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16293 w 1319647"/>
                        <a:gd name="connsiteY1" fmla="*/ 150038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19647" h="3334194">
                          <a:moveTo>
                            <a:pt x="1010653" y="61604"/>
                          </a:moveTo>
                          <a:lnTo>
                            <a:pt x="16293" y="1500380"/>
                          </a:lnTo>
                          <a:lnTo>
                            <a:pt x="0" y="1713941"/>
                          </a:lnTo>
                          <a:cubicBezTo>
                            <a:pt x="2674" y="2203225"/>
                            <a:pt x="5347" y="2692510"/>
                            <a:pt x="8021" y="3181794"/>
                          </a:cubicBezTo>
                          <a:cubicBezTo>
                            <a:pt x="16042" y="3251310"/>
                            <a:pt x="32084" y="3320826"/>
                            <a:pt x="176463" y="3334194"/>
                          </a:cubicBezTo>
                          <a:cubicBezTo>
                            <a:pt x="352925" y="3310132"/>
                            <a:pt x="344905" y="3262004"/>
                            <a:pt x="368968" y="3197836"/>
                          </a:cubicBezTo>
                          <a:lnTo>
                            <a:pt x="376990" y="1577583"/>
                          </a:lnTo>
                          <a:lnTo>
                            <a:pt x="1283368" y="278173"/>
                          </a:lnTo>
                          <a:cubicBezTo>
                            <a:pt x="1315453" y="184594"/>
                            <a:pt x="1355558" y="147163"/>
                            <a:pt x="1259305" y="45562"/>
                          </a:cubicBezTo>
                          <a:cubicBezTo>
                            <a:pt x="1112252" y="-37323"/>
                            <a:pt x="1085516" y="8131"/>
                            <a:pt x="1010653" y="61604"/>
                          </a:cubicBezTo>
                          <a:close/>
                        </a:path>
                      </a:pathLst>
                    </a:custGeom>
                    <a:solidFill>
                      <a:srgbClr val="1D2E58">
                        <a:lumMod val="60000"/>
                        <a:lumOff val="40000"/>
                      </a:srgbClr>
                    </a:soli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cxnSp>
                  <p:nvCxnSpPr>
                    <p:cNvPr id="39" name="Straight Connector 38">
                      <a:extLst>
                        <a:ext uri="{FF2B5EF4-FFF2-40B4-BE49-F238E27FC236}">
                          <a16:creationId xmlns:a16="http://schemas.microsoft.com/office/drawing/2014/main" id="{35EB3CD2-6767-445F-8087-F592C92544D0}"/>
                        </a:ext>
                      </a:extLst>
                    </p:cNvPr>
                    <p:cNvCxnSpPr>
                      <a:cxnSpLocks/>
                    </p:cNvCxnSpPr>
                    <p:nvPr/>
                  </p:nvCxnSpPr>
                  <p:spPr bwMode="auto">
                    <a:xfrm rot="20402550" flipV="1">
                      <a:off x="10904861" y="2606828"/>
                      <a:ext cx="115008" cy="0"/>
                    </a:xfrm>
                    <a:prstGeom prst="line">
                      <a:avLst/>
                    </a:prstGeom>
                    <a:noFill/>
                    <a:ln w="28575" cap="flat" cmpd="sng" algn="ctr">
                      <a:solidFill>
                        <a:srgbClr val="F4AB33"/>
                      </a:solidFill>
                      <a:prstDash val="solid"/>
                      <a:round/>
                      <a:headEnd type="none" w="med" len="med"/>
                      <a:tailEnd type="none" w="med" len="med"/>
                    </a:ln>
                    <a:effectLst/>
                  </p:spPr>
                </p:cxnSp>
                <p:cxnSp>
                  <p:nvCxnSpPr>
                    <p:cNvPr id="40" name="Straight Connector 39">
                      <a:extLst>
                        <a:ext uri="{FF2B5EF4-FFF2-40B4-BE49-F238E27FC236}">
                          <a16:creationId xmlns:a16="http://schemas.microsoft.com/office/drawing/2014/main" id="{60081846-BD51-4D40-B618-7EB1E33F4382}"/>
                        </a:ext>
                      </a:extLst>
                    </p:cNvPr>
                    <p:cNvCxnSpPr/>
                    <p:nvPr/>
                  </p:nvCxnSpPr>
                  <p:spPr bwMode="auto">
                    <a:xfrm rot="20402550">
                      <a:off x="11007633" y="2921347"/>
                      <a:ext cx="124006" cy="0"/>
                    </a:xfrm>
                    <a:prstGeom prst="line">
                      <a:avLst/>
                    </a:prstGeom>
                    <a:noFill/>
                    <a:ln w="28575" cap="flat" cmpd="sng" algn="ctr">
                      <a:solidFill>
                        <a:srgbClr val="F4AB33"/>
                      </a:solidFill>
                      <a:prstDash val="solid"/>
                      <a:round/>
                      <a:headEnd type="none" w="med" len="med"/>
                      <a:tailEnd type="none" w="med" len="med"/>
                    </a:ln>
                    <a:effectLst/>
                  </p:spPr>
                </p:cxnSp>
              </p:grpSp>
              <p:sp>
                <p:nvSpPr>
                  <p:cNvPr id="37" name="Arc 36">
                    <a:extLst>
                      <a:ext uri="{FF2B5EF4-FFF2-40B4-BE49-F238E27FC236}">
                        <a16:creationId xmlns:a16="http://schemas.microsoft.com/office/drawing/2014/main" id="{10B4B061-7B56-4E4B-9A2D-BCEDA8DE7998}"/>
                      </a:ext>
                    </a:extLst>
                  </p:cNvPr>
                  <p:cNvSpPr/>
                  <p:nvPr/>
                </p:nvSpPr>
                <p:spPr bwMode="auto">
                  <a:xfrm rot="12927611">
                    <a:off x="6308469" y="1642829"/>
                    <a:ext cx="251089" cy="323796"/>
                  </a:xfrm>
                  <a:prstGeom prst="arc">
                    <a:avLst>
                      <a:gd name="adj1" fmla="val 15075329"/>
                      <a:gd name="adj2" fmla="val 3444829"/>
                    </a:avLst>
                  </a:prstGeom>
                  <a:noFill/>
                  <a:ln w="28575" cap="flat" cmpd="sng" algn="ctr">
                    <a:solidFill>
                      <a:schemeClr val="bg1"/>
                    </a:solidFill>
                    <a:prstDash val="solid"/>
                    <a:round/>
                    <a:headEnd type="triangle" w="med" len="med"/>
                    <a:tailEnd type="none" w="med" len="me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grpSp>
          <p:sp>
            <p:nvSpPr>
              <p:cNvPr id="26" name="TextBox 25">
                <a:extLst>
                  <a:ext uri="{FF2B5EF4-FFF2-40B4-BE49-F238E27FC236}">
                    <a16:creationId xmlns:a16="http://schemas.microsoft.com/office/drawing/2014/main" id="{A9941ED4-C755-4264-8BCE-0B2094EA0451}"/>
                  </a:ext>
                </a:extLst>
              </p:cNvPr>
              <p:cNvSpPr txBox="1"/>
              <p:nvPr/>
            </p:nvSpPr>
            <p:spPr>
              <a:xfrm>
                <a:off x="2338507" y="2620418"/>
                <a:ext cx="642735" cy="274229"/>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1D2E5A"/>
                    </a:solidFill>
                    <a:effectLst/>
                    <a:uLnTx/>
                    <a:uFillTx/>
                    <a:latin typeface="Calibri" panose="020F0502020204030204" pitchFamily="34" charset="0"/>
                    <a:ea typeface="+mn-ea"/>
                    <a:cs typeface="Calibri" panose="020F0502020204030204" pitchFamily="34" charset="0"/>
                  </a:rPr>
                  <a:t>BCMA</a:t>
                </a:r>
              </a:p>
            </p:txBody>
          </p:sp>
          <p:sp>
            <p:nvSpPr>
              <p:cNvPr id="28" name="TextBox 27">
                <a:extLst>
                  <a:ext uri="{FF2B5EF4-FFF2-40B4-BE49-F238E27FC236}">
                    <a16:creationId xmlns:a16="http://schemas.microsoft.com/office/drawing/2014/main" id="{AA5E01C0-8CF2-4767-A43A-6B285CF26E6A}"/>
                  </a:ext>
                </a:extLst>
              </p:cNvPr>
              <p:cNvSpPr txBox="1"/>
              <p:nvPr/>
            </p:nvSpPr>
            <p:spPr>
              <a:xfrm>
                <a:off x="1962427" y="1671749"/>
                <a:ext cx="943651" cy="365639"/>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ADC</a:t>
                </a:r>
              </a:p>
            </p:txBody>
          </p:sp>
        </p:grpSp>
        <p:sp>
          <p:nvSpPr>
            <p:cNvPr id="131" name="TextBox 130">
              <a:extLst>
                <a:ext uri="{FF2B5EF4-FFF2-40B4-BE49-F238E27FC236}">
                  <a16:creationId xmlns:a16="http://schemas.microsoft.com/office/drawing/2014/main" id="{52B89F56-8919-4D8E-B837-FCE290C09692}"/>
                </a:ext>
              </a:extLst>
            </p:cNvPr>
            <p:cNvSpPr txBox="1"/>
            <p:nvPr/>
          </p:nvSpPr>
          <p:spPr>
            <a:xfrm>
              <a:off x="3579247" y="1775778"/>
              <a:ext cx="1808148" cy="738664"/>
            </a:xfrm>
            <a:prstGeom prst="rect">
              <a:avLst/>
            </a:prstGeom>
            <a:solidFill>
              <a:srgbClr val="FFFFFF"/>
            </a:solidFill>
            <a:ln>
              <a:solidFill>
                <a:schemeClr val="accent1"/>
              </a:solidFill>
            </a:ln>
          </p:spPr>
          <p:txBody>
            <a:bodyPr wrap="square" lIns="45720" rIns="45720" rtlCol="0">
              <a:spAutoFit/>
            </a:bodyPr>
            <a:lstStyle/>
            <a:p>
              <a:pPr marL="0" marR="0" lvl="0" indent="0" algn="l" defTabSz="914400" rtl="0" eaLnBrk="1" fontAlgn="auto" latinLnBrk="0" hangingPunct="1">
                <a:lnSpc>
                  <a:spcPct val="100000"/>
                </a:lnSpc>
                <a:spcBef>
                  <a:spcPts val="0"/>
                </a:spcBef>
                <a:spcAft>
                  <a:spcPts val="0"/>
                </a:spcAft>
                <a:buClr>
                  <a:srgbClr val="544F40"/>
                </a:buClr>
                <a:buSzTx/>
                <a:buFontTx/>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MMAF is released after </a:t>
              </a:r>
            </a:p>
            <a:p>
              <a:pPr marL="0" marR="0" lvl="0" indent="0" algn="l" defTabSz="914400" rtl="0" eaLnBrk="1" fontAlgn="auto" latinLnBrk="0" hangingPunct="1">
                <a:lnSpc>
                  <a:spcPct val="100000"/>
                </a:lnSpc>
                <a:spcBef>
                  <a:spcPts val="0"/>
                </a:spcBef>
                <a:spcAft>
                  <a:spcPts val="0"/>
                </a:spcAft>
                <a:buClr>
                  <a:srgbClr val="544F40"/>
                </a:buClr>
                <a:buSzTx/>
                <a:buFontTx/>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proteolytic cleavage from mAb</a:t>
              </a:r>
            </a:p>
          </p:txBody>
        </p:sp>
        <p:sp>
          <p:nvSpPr>
            <p:cNvPr id="132" name="TextBox 131">
              <a:extLst>
                <a:ext uri="{FF2B5EF4-FFF2-40B4-BE49-F238E27FC236}">
                  <a16:creationId xmlns:a16="http://schemas.microsoft.com/office/drawing/2014/main" id="{2A188C88-F165-43DC-8405-845CAD629FF2}"/>
                </a:ext>
              </a:extLst>
            </p:cNvPr>
            <p:cNvSpPr txBox="1"/>
            <p:nvPr/>
          </p:nvSpPr>
          <p:spPr>
            <a:xfrm>
              <a:off x="3702999" y="4794802"/>
              <a:ext cx="2173166" cy="1461939"/>
            </a:xfrm>
            <a:prstGeom prst="rect">
              <a:avLst/>
            </a:prstGeom>
            <a:solidFill>
              <a:srgbClr val="FFFFFF"/>
            </a:solidFill>
            <a:ln>
              <a:solidFill>
                <a:schemeClr val="accent1"/>
              </a:solidFill>
            </a:ln>
          </p:spPr>
          <p:txBody>
            <a:bodyPr wrap="square" lIns="45720" rIns="45720" rtlCol="0">
              <a:spAutoFit/>
            </a:bodyPr>
            <a:lstStyle/>
            <a:p>
              <a:pPr marL="0" marR="0" lvl="0" indent="0" algn="l" defTabSz="914400" rtl="0" eaLnBrk="1" fontAlgn="auto" latinLnBrk="0" hangingPunct="1">
                <a:lnSpc>
                  <a:spcPct val="100000"/>
                </a:lnSpc>
                <a:spcBef>
                  <a:spcPts val="0"/>
                </a:spcBef>
                <a:spcAft>
                  <a:spcPts val="600"/>
                </a:spcAft>
                <a:buClr>
                  <a:srgbClr val="544F40"/>
                </a:buClr>
                <a:buSzTx/>
                <a:buFontTx/>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MMAF disrupts microtubule network, resulting in cell cycle arrest and apoptosis</a:t>
              </a:r>
            </a:p>
            <a:p>
              <a:pPr marL="0" marR="0" lvl="0" indent="0" algn="l" defTabSz="914400" rtl="0" eaLnBrk="1" fontAlgn="auto" latinLnBrk="0" hangingPunct="1">
                <a:lnSpc>
                  <a:spcPct val="100000"/>
                </a:lnSpc>
                <a:spcBef>
                  <a:spcPts val="0"/>
                </a:spcBef>
                <a:spcAft>
                  <a:spcPts val="0"/>
                </a:spcAft>
                <a:buClr>
                  <a:srgbClr val="544F40"/>
                </a:buClr>
                <a:buSzTx/>
                <a:buFontTx/>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Belantamab mafodotin also induces tumor cell lysis via ADCC and ADCP</a:t>
              </a:r>
            </a:p>
          </p:txBody>
        </p:sp>
        <p:cxnSp>
          <p:nvCxnSpPr>
            <p:cNvPr id="135" name="Straight Arrow Connector 134">
              <a:extLst>
                <a:ext uri="{FF2B5EF4-FFF2-40B4-BE49-F238E27FC236}">
                  <a16:creationId xmlns:a16="http://schemas.microsoft.com/office/drawing/2014/main" id="{82AF6D9B-65FD-4439-B24B-D5C947B0F5FE}"/>
                </a:ext>
              </a:extLst>
            </p:cNvPr>
            <p:cNvCxnSpPr>
              <a:cxnSpLocks/>
            </p:cNvCxnSpPr>
            <p:nvPr/>
          </p:nvCxnSpPr>
          <p:spPr bwMode="auto">
            <a:xfrm flipH="1">
              <a:off x="3082681" y="2327546"/>
              <a:ext cx="489873" cy="637805"/>
            </a:xfrm>
            <a:prstGeom prst="straightConnector1">
              <a:avLst/>
            </a:prstGeom>
            <a:noFill/>
            <a:ln w="19050" cap="flat" cmpd="sng" algn="ctr">
              <a:solidFill>
                <a:schemeClr val="accent1"/>
              </a:solidFill>
              <a:prstDash val="solid"/>
              <a:round/>
              <a:headEnd type="none" w="med" len="med"/>
              <a:tailEnd type="triangle"/>
            </a:ln>
            <a:effectLst/>
          </p:spPr>
        </p:cxnSp>
        <p:cxnSp>
          <p:nvCxnSpPr>
            <p:cNvPr id="136" name="Straight Arrow Connector 135">
              <a:extLst>
                <a:ext uri="{FF2B5EF4-FFF2-40B4-BE49-F238E27FC236}">
                  <a16:creationId xmlns:a16="http://schemas.microsoft.com/office/drawing/2014/main" id="{3E68EABD-414B-4C30-8F68-433FD58CCE10}"/>
                </a:ext>
              </a:extLst>
            </p:cNvPr>
            <p:cNvCxnSpPr>
              <a:cxnSpLocks/>
            </p:cNvCxnSpPr>
            <p:nvPr/>
          </p:nvCxnSpPr>
          <p:spPr bwMode="auto">
            <a:xfrm flipH="1" flipV="1">
              <a:off x="3190194" y="4407006"/>
              <a:ext cx="517286" cy="389029"/>
            </a:xfrm>
            <a:prstGeom prst="straightConnector1">
              <a:avLst/>
            </a:prstGeom>
            <a:noFill/>
            <a:ln w="19050" cap="flat" cmpd="sng" algn="ctr">
              <a:solidFill>
                <a:schemeClr val="accent1"/>
              </a:solidFill>
              <a:prstDash val="solid"/>
              <a:round/>
              <a:headEnd type="none" w="med" len="med"/>
              <a:tailEnd type="triangle"/>
            </a:ln>
            <a:effectLst/>
          </p:spPr>
        </p:cxnSp>
        <p:cxnSp>
          <p:nvCxnSpPr>
            <p:cNvPr id="137" name="Straight Arrow Connector 136">
              <a:extLst>
                <a:ext uri="{FF2B5EF4-FFF2-40B4-BE49-F238E27FC236}">
                  <a16:creationId xmlns:a16="http://schemas.microsoft.com/office/drawing/2014/main" id="{E0C593D9-504F-4AC5-B20C-E582CFCB89D0}"/>
                </a:ext>
              </a:extLst>
            </p:cNvPr>
            <p:cNvCxnSpPr>
              <a:cxnSpLocks/>
            </p:cNvCxnSpPr>
            <p:nvPr/>
          </p:nvCxnSpPr>
          <p:spPr bwMode="auto">
            <a:xfrm flipH="1" flipV="1">
              <a:off x="4075425" y="4337251"/>
              <a:ext cx="0" cy="457200"/>
            </a:xfrm>
            <a:prstGeom prst="straightConnector1">
              <a:avLst/>
            </a:prstGeom>
            <a:noFill/>
            <a:ln w="19050" cap="flat" cmpd="sng" algn="ctr">
              <a:solidFill>
                <a:schemeClr val="accent1"/>
              </a:solidFill>
              <a:prstDash val="solid"/>
              <a:round/>
              <a:headEnd type="none" w="med" len="med"/>
              <a:tailEnd type="triangle"/>
            </a:ln>
            <a:effectLst/>
          </p:spPr>
        </p:cxnSp>
      </p:grpSp>
      <p:grpSp>
        <p:nvGrpSpPr>
          <p:cNvPr id="286" name="Group 285">
            <a:extLst>
              <a:ext uri="{FF2B5EF4-FFF2-40B4-BE49-F238E27FC236}">
                <a16:creationId xmlns:a16="http://schemas.microsoft.com/office/drawing/2014/main" id="{6739758A-C5E9-4FD7-9404-33B4301FA06D}"/>
              </a:ext>
            </a:extLst>
          </p:cNvPr>
          <p:cNvGrpSpPr/>
          <p:nvPr/>
        </p:nvGrpSpPr>
        <p:grpSpPr>
          <a:xfrm>
            <a:off x="7480152" y="3801883"/>
            <a:ext cx="3327424" cy="2475467"/>
            <a:chOff x="7846216" y="3882219"/>
            <a:chExt cx="3327424" cy="2475467"/>
          </a:xfrm>
        </p:grpSpPr>
        <p:sp>
          <p:nvSpPr>
            <p:cNvPr id="259" name="Text Box 7">
              <a:extLst>
                <a:ext uri="{FF2B5EF4-FFF2-40B4-BE49-F238E27FC236}">
                  <a16:creationId xmlns:a16="http://schemas.microsoft.com/office/drawing/2014/main" id="{D48D3F68-5C08-43FA-849B-9A7630EF994C}"/>
                </a:ext>
              </a:extLst>
            </p:cNvPr>
            <p:cNvSpPr txBox="1">
              <a:spLocks noChangeArrowheads="1"/>
            </p:cNvSpPr>
            <p:nvPr/>
          </p:nvSpPr>
          <p:spPr bwMode="auto">
            <a:xfrm>
              <a:off x="7846216" y="4101294"/>
              <a:ext cx="1111250" cy="48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auto" latinLnBrk="0" hangingPunct="1">
                <a:lnSpc>
                  <a:spcPct val="90000"/>
                </a:lnSpc>
                <a:spcBef>
                  <a:spcPts val="0"/>
                </a:spcBef>
                <a:spcAft>
                  <a:spcPts val="0"/>
                </a:spcAft>
                <a:buClr>
                  <a:srgbClr val="8B3D9A"/>
                </a:buClr>
                <a:buSzTx/>
                <a:buFont typeface="Wingdings" panose="05000000000000000000" pitchFamily="2" charset="2"/>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mn-cs"/>
                </a:rPr>
                <a:t>Mature </a:t>
              </a:r>
            </a:p>
            <a:p>
              <a:pPr marL="0" marR="0" lvl="0" indent="0" algn="ctr" defTabSz="914400" rtl="0" eaLnBrk="1" fontAlgn="auto" latinLnBrk="0" hangingPunct="1">
                <a:lnSpc>
                  <a:spcPct val="90000"/>
                </a:lnSpc>
                <a:spcBef>
                  <a:spcPts val="0"/>
                </a:spcBef>
                <a:spcAft>
                  <a:spcPts val="0"/>
                </a:spcAft>
                <a:buClr>
                  <a:srgbClr val="8B3D9A"/>
                </a:buClr>
                <a:buSzTx/>
                <a:buFont typeface="Wingdings" panose="05000000000000000000" pitchFamily="2" charset="2"/>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mn-cs"/>
                </a:rPr>
                <a:t>APC </a:t>
              </a:r>
            </a:p>
          </p:txBody>
        </p:sp>
        <p:grpSp>
          <p:nvGrpSpPr>
            <p:cNvPr id="285" name="Group 284">
              <a:extLst>
                <a:ext uri="{FF2B5EF4-FFF2-40B4-BE49-F238E27FC236}">
                  <a16:creationId xmlns:a16="http://schemas.microsoft.com/office/drawing/2014/main" id="{B71B9977-0BE6-4A89-80E9-D46D085BB2E8}"/>
                </a:ext>
              </a:extLst>
            </p:cNvPr>
            <p:cNvGrpSpPr/>
            <p:nvPr/>
          </p:nvGrpSpPr>
          <p:grpSpPr>
            <a:xfrm>
              <a:off x="8616153" y="3882219"/>
              <a:ext cx="2557487" cy="2475467"/>
              <a:chOff x="8616153" y="3882219"/>
              <a:chExt cx="2557487" cy="2475467"/>
            </a:xfrm>
          </p:grpSpPr>
          <p:grpSp>
            <p:nvGrpSpPr>
              <p:cNvPr id="264" name="Group 263">
                <a:extLst>
                  <a:ext uri="{FF2B5EF4-FFF2-40B4-BE49-F238E27FC236}">
                    <a16:creationId xmlns:a16="http://schemas.microsoft.com/office/drawing/2014/main" id="{F2B72DF7-B869-4E6A-B5FB-D08EA05C6E07}"/>
                  </a:ext>
                </a:extLst>
              </p:cNvPr>
              <p:cNvGrpSpPr/>
              <p:nvPr/>
            </p:nvGrpSpPr>
            <p:grpSpPr>
              <a:xfrm>
                <a:off x="8616153" y="3882219"/>
                <a:ext cx="1206500" cy="1031875"/>
                <a:chOff x="8616153" y="3882219"/>
                <a:chExt cx="1206500" cy="1031875"/>
              </a:xfrm>
            </p:grpSpPr>
            <p:sp>
              <p:nvSpPr>
                <p:cNvPr id="243" name="Freeform 23">
                  <a:extLst>
                    <a:ext uri="{FF2B5EF4-FFF2-40B4-BE49-F238E27FC236}">
                      <a16:creationId xmlns:a16="http://schemas.microsoft.com/office/drawing/2014/main" id="{EA9F0B46-F837-492A-8524-ACFF25B20A59}"/>
                    </a:ext>
                  </a:extLst>
                </p:cNvPr>
                <p:cNvSpPr/>
                <p:nvPr/>
              </p:nvSpPr>
              <p:spPr bwMode="auto">
                <a:xfrm rot="21213937">
                  <a:off x="8616153" y="3882219"/>
                  <a:ext cx="1206500" cy="1031875"/>
                </a:xfrm>
                <a:custGeom>
                  <a:avLst/>
                  <a:gdLst>
                    <a:gd name="connsiteX0" fmla="*/ 30956 w 1476772"/>
                    <a:gd name="connsiteY0" fmla="*/ 1431529 h 1523206"/>
                    <a:gd name="connsiteX1" fmla="*/ 92869 w 1476772"/>
                    <a:gd name="connsiteY1" fmla="*/ 1383904 h 1523206"/>
                    <a:gd name="connsiteX2" fmla="*/ 188119 w 1476772"/>
                    <a:gd name="connsiteY2" fmla="*/ 1352947 h 1523206"/>
                    <a:gd name="connsiteX3" fmla="*/ 328612 w 1476772"/>
                    <a:gd name="connsiteY3" fmla="*/ 1179116 h 1523206"/>
                    <a:gd name="connsiteX4" fmla="*/ 376237 w 1476772"/>
                    <a:gd name="connsiteY4" fmla="*/ 1083866 h 1523206"/>
                    <a:gd name="connsiteX5" fmla="*/ 354806 w 1476772"/>
                    <a:gd name="connsiteY5" fmla="*/ 917179 h 1523206"/>
                    <a:gd name="connsiteX6" fmla="*/ 276225 w 1476772"/>
                    <a:gd name="connsiteY6" fmla="*/ 764779 h 1523206"/>
                    <a:gd name="connsiteX7" fmla="*/ 183356 w 1476772"/>
                    <a:gd name="connsiteY7" fmla="*/ 760016 h 1523206"/>
                    <a:gd name="connsiteX8" fmla="*/ 95250 w 1476772"/>
                    <a:gd name="connsiteY8" fmla="*/ 817166 h 1523206"/>
                    <a:gd name="connsiteX9" fmla="*/ 33337 w 1476772"/>
                    <a:gd name="connsiteY9" fmla="*/ 890985 h 1523206"/>
                    <a:gd name="connsiteX10" fmla="*/ 21431 w 1476772"/>
                    <a:gd name="connsiteY10" fmla="*/ 914797 h 1523206"/>
                    <a:gd name="connsiteX11" fmla="*/ 4762 w 1476772"/>
                    <a:gd name="connsiteY11" fmla="*/ 893366 h 1523206"/>
                    <a:gd name="connsiteX12" fmla="*/ 50006 w 1476772"/>
                    <a:gd name="connsiteY12" fmla="*/ 821929 h 1523206"/>
                    <a:gd name="connsiteX13" fmla="*/ 121444 w 1476772"/>
                    <a:gd name="connsiteY13" fmla="*/ 764779 h 1523206"/>
                    <a:gd name="connsiteX14" fmla="*/ 161925 w 1476772"/>
                    <a:gd name="connsiteY14" fmla="*/ 724297 h 1523206"/>
                    <a:gd name="connsiteX15" fmla="*/ 171450 w 1476772"/>
                    <a:gd name="connsiteY15" fmla="*/ 698104 h 1523206"/>
                    <a:gd name="connsiteX16" fmla="*/ 133350 w 1476772"/>
                    <a:gd name="connsiteY16" fmla="*/ 698104 h 1523206"/>
                    <a:gd name="connsiteX17" fmla="*/ 102394 w 1476772"/>
                    <a:gd name="connsiteY17" fmla="*/ 710010 h 1523206"/>
                    <a:gd name="connsiteX18" fmla="*/ 97631 w 1476772"/>
                    <a:gd name="connsiteY18" fmla="*/ 688579 h 1523206"/>
                    <a:gd name="connsiteX19" fmla="*/ 130969 w 1476772"/>
                    <a:gd name="connsiteY19" fmla="*/ 671910 h 1523206"/>
                    <a:gd name="connsiteX20" fmla="*/ 207169 w 1476772"/>
                    <a:gd name="connsiteY20" fmla="*/ 662385 h 1523206"/>
                    <a:gd name="connsiteX21" fmla="*/ 309562 w 1476772"/>
                    <a:gd name="connsiteY21" fmla="*/ 593329 h 1523206"/>
                    <a:gd name="connsiteX22" fmla="*/ 381000 w 1476772"/>
                    <a:gd name="connsiteY22" fmla="*/ 398066 h 1523206"/>
                    <a:gd name="connsiteX23" fmla="*/ 316706 w 1476772"/>
                    <a:gd name="connsiteY23" fmla="*/ 252810 h 1523206"/>
                    <a:gd name="connsiteX24" fmla="*/ 223837 w 1476772"/>
                    <a:gd name="connsiteY24" fmla="*/ 176610 h 1523206"/>
                    <a:gd name="connsiteX25" fmla="*/ 157162 w 1476772"/>
                    <a:gd name="connsiteY25" fmla="*/ 140891 h 1523206"/>
                    <a:gd name="connsiteX26" fmla="*/ 83344 w 1476772"/>
                    <a:gd name="connsiteY26" fmla="*/ 126604 h 1523206"/>
                    <a:gd name="connsiteX27" fmla="*/ 47625 w 1476772"/>
                    <a:gd name="connsiteY27" fmla="*/ 112316 h 1523206"/>
                    <a:gd name="connsiteX28" fmla="*/ 42862 w 1476772"/>
                    <a:gd name="connsiteY28" fmla="*/ 78979 h 1523206"/>
                    <a:gd name="connsiteX29" fmla="*/ 102394 w 1476772"/>
                    <a:gd name="connsiteY29" fmla="*/ 76597 h 1523206"/>
                    <a:gd name="connsiteX30" fmla="*/ 197644 w 1476772"/>
                    <a:gd name="connsiteY30" fmla="*/ 119460 h 1523206"/>
                    <a:gd name="connsiteX31" fmla="*/ 311944 w 1476772"/>
                    <a:gd name="connsiteY31" fmla="*/ 190897 h 1523206"/>
                    <a:gd name="connsiteX32" fmla="*/ 321469 w 1476772"/>
                    <a:gd name="connsiteY32" fmla="*/ 128985 h 1523206"/>
                    <a:gd name="connsiteX33" fmla="*/ 300037 w 1476772"/>
                    <a:gd name="connsiteY33" fmla="*/ 48022 h 1523206"/>
                    <a:gd name="connsiteX34" fmla="*/ 307181 w 1476772"/>
                    <a:gd name="connsiteY34" fmla="*/ 31354 h 1523206"/>
                    <a:gd name="connsiteX35" fmla="*/ 333375 w 1476772"/>
                    <a:gd name="connsiteY35" fmla="*/ 38497 h 1523206"/>
                    <a:gd name="connsiteX36" fmla="*/ 357187 w 1476772"/>
                    <a:gd name="connsiteY36" fmla="*/ 76597 h 1523206"/>
                    <a:gd name="connsiteX37" fmla="*/ 357187 w 1476772"/>
                    <a:gd name="connsiteY37" fmla="*/ 167085 h 1523206"/>
                    <a:gd name="connsiteX38" fmla="*/ 378619 w 1476772"/>
                    <a:gd name="connsiteY38" fmla="*/ 262335 h 1523206"/>
                    <a:gd name="connsiteX39" fmla="*/ 454819 w 1476772"/>
                    <a:gd name="connsiteY39" fmla="*/ 338535 h 1523206"/>
                    <a:gd name="connsiteX40" fmla="*/ 528637 w 1476772"/>
                    <a:gd name="connsiteY40" fmla="*/ 348060 h 1523206"/>
                    <a:gd name="connsiteX41" fmla="*/ 681037 w 1476772"/>
                    <a:gd name="connsiteY41" fmla="*/ 309960 h 1523206"/>
                    <a:gd name="connsiteX42" fmla="*/ 778669 w 1476772"/>
                    <a:gd name="connsiteY42" fmla="*/ 162322 h 1523206"/>
                    <a:gd name="connsiteX43" fmla="*/ 783431 w 1476772"/>
                    <a:gd name="connsiteY43" fmla="*/ 119460 h 1523206"/>
                    <a:gd name="connsiteX44" fmla="*/ 762000 w 1476772"/>
                    <a:gd name="connsiteY44" fmla="*/ 24210 h 1523206"/>
                    <a:gd name="connsiteX45" fmla="*/ 757237 w 1476772"/>
                    <a:gd name="connsiteY45" fmla="*/ 397 h 1523206"/>
                    <a:gd name="connsiteX46" fmla="*/ 776287 w 1476772"/>
                    <a:gd name="connsiteY46" fmla="*/ 21829 h 1523206"/>
                    <a:gd name="connsiteX47" fmla="*/ 807244 w 1476772"/>
                    <a:gd name="connsiteY47" fmla="*/ 117079 h 1523206"/>
                    <a:gd name="connsiteX48" fmla="*/ 823912 w 1476772"/>
                    <a:gd name="connsiteY48" fmla="*/ 150416 h 1523206"/>
                    <a:gd name="connsiteX49" fmla="*/ 871537 w 1476772"/>
                    <a:gd name="connsiteY49" fmla="*/ 102791 h 1523206"/>
                    <a:gd name="connsiteX50" fmla="*/ 895350 w 1476772"/>
                    <a:gd name="connsiteY50" fmla="*/ 78979 h 1523206"/>
                    <a:gd name="connsiteX51" fmla="*/ 895350 w 1476772"/>
                    <a:gd name="connsiteY51" fmla="*/ 119460 h 1523206"/>
                    <a:gd name="connsiteX52" fmla="*/ 857250 w 1476772"/>
                    <a:gd name="connsiteY52" fmla="*/ 167085 h 1523206"/>
                    <a:gd name="connsiteX53" fmla="*/ 800100 w 1476772"/>
                    <a:gd name="connsiteY53" fmla="*/ 217091 h 1523206"/>
                    <a:gd name="connsiteX54" fmla="*/ 769144 w 1476772"/>
                    <a:gd name="connsiteY54" fmla="*/ 288529 h 1523206"/>
                    <a:gd name="connsiteX55" fmla="*/ 826294 w 1476772"/>
                    <a:gd name="connsiteY55" fmla="*/ 317104 h 1523206"/>
                    <a:gd name="connsiteX56" fmla="*/ 962025 w 1476772"/>
                    <a:gd name="connsiteY56" fmla="*/ 331391 h 1523206"/>
                    <a:gd name="connsiteX57" fmla="*/ 1166812 w 1476772"/>
                    <a:gd name="connsiteY57" fmla="*/ 288529 h 1523206"/>
                    <a:gd name="connsiteX58" fmla="*/ 1252537 w 1476772"/>
                    <a:gd name="connsiteY58" fmla="*/ 178991 h 1523206"/>
                    <a:gd name="connsiteX59" fmla="*/ 1300162 w 1476772"/>
                    <a:gd name="connsiteY59" fmla="*/ 86122 h 1523206"/>
                    <a:gd name="connsiteX60" fmla="*/ 1302544 w 1476772"/>
                    <a:gd name="connsiteY60" fmla="*/ 17066 h 1523206"/>
                    <a:gd name="connsiteX61" fmla="*/ 1331119 w 1476772"/>
                    <a:gd name="connsiteY61" fmla="*/ 26591 h 1523206"/>
                    <a:gd name="connsiteX62" fmla="*/ 1328737 w 1476772"/>
                    <a:gd name="connsiteY62" fmla="*/ 100410 h 1523206"/>
                    <a:gd name="connsiteX63" fmla="*/ 1373981 w 1476772"/>
                    <a:gd name="connsiteY63" fmla="*/ 71835 h 1523206"/>
                    <a:gd name="connsiteX64" fmla="*/ 1445419 w 1476772"/>
                    <a:gd name="connsiteY64" fmla="*/ 33735 h 1523206"/>
                    <a:gd name="connsiteX65" fmla="*/ 1466850 w 1476772"/>
                    <a:gd name="connsiteY65" fmla="*/ 62310 h 1523206"/>
                    <a:gd name="connsiteX66" fmla="*/ 1385887 w 1476772"/>
                    <a:gd name="connsiteY66" fmla="*/ 98029 h 1523206"/>
                    <a:gd name="connsiteX67" fmla="*/ 1300162 w 1476772"/>
                    <a:gd name="connsiteY67" fmla="*/ 164704 h 1523206"/>
                    <a:gd name="connsiteX68" fmla="*/ 1178719 w 1476772"/>
                    <a:gd name="connsiteY68" fmla="*/ 321866 h 1523206"/>
                    <a:gd name="connsiteX69" fmla="*/ 1154906 w 1476772"/>
                    <a:gd name="connsiteY69" fmla="*/ 495697 h 1523206"/>
                    <a:gd name="connsiteX70" fmla="*/ 1109662 w 1476772"/>
                    <a:gd name="connsiteY70" fmla="*/ 705247 h 1523206"/>
                    <a:gd name="connsiteX71" fmla="*/ 1042987 w 1476772"/>
                    <a:gd name="connsiteY71" fmla="*/ 862410 h 1523206"/>
                    <a:gd name="connsiteX72" fmla="*/ 1033462 w 1476772"/>
                    <a:gd name="connsiteY72" fmla="*/ 907654 h 1523206"/>
                    <a:gd name="connsiteX73" fmla="*/ 1078706 w 1476772"/>
                    <a:gd name="connsiteY73" fmla="*/ 969566 h 1523206"/>
                    <a:gd name="connsiteX74" fmla="*/ 1150144 w 1476772"/>
                    <a:gd name="connsiteY74" fmla="*/ 1010047 h 1523206"/>
                    <a:gd name="connsiteX75" fmla="*/ 1173956 w 1476772"/>
                    <a:gd name="connsiteY75" fmla="*/ 1043385 h 1523206"/>
                    <a:gd name="connsiteX76" fmla="*/ 1164431 w 1476772"/>
                    <a:gd name="connsiteY76" fmla="*/ 1069579 h 1523206"/>
                    <a:gd name="connsiteX77" fmla="*/ 1133475 w 1476772"/>
                    <a:gd name="connsiteY77" fmla="*/ 1057672 h 1523206"/>
                    <a:gd name="connsiteX78" fmla="*/ 1092994 w 1476772"/>
                    <a:gd name="connsiteY78" fmla="*/ 1031479 h 1523206"/>
                    <a:gd name="connsiteX79" fmla="*/ 1052512 w 1476772"/>
                    <a:gd name="connsiteY79" fmla="*/ 1012429 h 1523206"/>
                    <a:gd name="connsiteX80" fmla="*/ 995362 w 1476772"/>
                    <a:gd name="connsiteY80" fmla="*/ 1005285 h 1523206"/>
                    <a:gd name="connsiteX81" fmla="*/ 978694 w 1476772"/>
                    <a:gd name="connsiteY81" fmla="*/ 1052910 h 1523206"/>
                    <a:gd name="connsiteX82" fmla="*/ 1009650 w 1476772"/>
                    <a:gd name="connsiteY82" fmla="*/ 1169591 h 1523206"/>
                    <a:gd name="connsiteX83" fmla="*/ 1081087 w 1476772"/>
                    <a:gd name="connsiteY83" fmla="*/ 1310085 h 1523206"/>
                    <a:gd name="connsiteX84" fmla="*/ 1121569 w 1476772"/>
                    <a:gd name="connsiteY84" fmla="*/ 1348185 h 1523206"/>
                    <a:gd name="connsiteX85" fmla="*/ 1176337 w 1476772"/>
                    <a:gd name="connsiteY85" fmla="*/ 1374379 h 1523206"/>
                    <a:gd name="connsiteX86" fmla="*/ 1209675 w 1476772"/>
                    <a:gd name="connsiteY86" fmla="*/ 1424385 h 1523206"/>
                    <a:gd name="connsiteX87" fmla="*/ 1197769 w 1476772"/>
                    <a:gd name="connsiteY87" fmla="*/ 1438672 h 1523206"/>
                    <a:gd name="connsiteX88" fmla="*/ 1090612 w 1476772"/>
                    <a:gd name="connsiteY88" fmla="*/ 1374379 h 1523206"/>
                    <a:gd name="connsiteX89" fmla="*/ 1097756 w 1476772"/>
                    <a:gd name="connsiteY89" fmla="*/ 1429147 h 1523206"/>
                    <a:gd name="connsiteX90" fmla="*/ 1090612 w 1476772"/>
                    <a:gd name="connsiteY90" fmla="*/ 1488679 h 1523206"/>
                    <a:gd name="connsiteX91" fmla="*/ 1078706 w 1476772"/>
                    <a:gd name="connsiteY91" fmla="*/ 1500585 h 1523206"/>
                    <a:gd name="connsiteX92" fmla="*/ 1066800 w 1476772"/>
                    <a:gd name="connsiteY92" fmla="*/ 1474391 h 1523206"/>
                    <a:gd name="connsiteX93" fmla="*/ 1059656 w 1476772"/>
                    <a:gd name="connsiteY93" fmla="*/ 1374379 h 1523206"/>
                    <a:gd name="connsiteX94" fmla="*/ 992981 w 1476772"/>
                    <a:gd name="connsiteY94" fmla="*/ 1248172 h 1523206"/>
                    <a:gd name="connsiteX95" fmla="*/ 881062 w 1476772"/>
                    <a:gd name="connsiteY95" fmla="*/ 1071960 h 1523206"/>
                    <a:gd name="connsiteX96" fmla="*/ 831056 w 1476772"/>
                    <a:gd name="connsiteY96" fmla="*/ 1033860 h 1523206"/>
                    <a:gd name="connsiteX97" fmla="*/ 664369 w 1476772"/>
                    <a:gd name="connsiteY97" fmla="*/ 1036241 h 1523206"/>
                    <a:gd name="connsiteX98" fmla="*/ 602456 w 1476772"/>
                    <a:gd name="connsiteY98" fmla="*/ 1064816 h 1523206"/>
                    <a:gd name="connsiteX99" fmla="*/ 504825 w 1476772"/>
                    <a:gd name="connsiteY99" fmla="*/ 1124347 h 1523206"/>
                    <a:gd name="connsiteX100" fmla="*/ 369094 w 1476772"/>
                    <a:gd name="connsiteY100" fmla="*/ 1229122 h 1523206"/>
                    <a:gd name="connsiteX101" fmla="*/ 271462 w 1476772"/>
                    <a:gd name="connsiteY101" fmla="*/ 1350566 h 1523206"/>
                    <a:gd name="connsiteX102" fmla="*/ 226219 w 1476772"/>
                    <a:gd name="connsiteY102" fmla="*/ 1424385 h 1523206"/>
                    <a:gd name="connsiteX103" fmla="*/ 197644 w 1476772"/>
                    <a:gd name="connsiteY103" fmla="*/ 1505347 h 1523206"/>
                    <a:gd name="connsiteX104" fmla="*/ 152400 w 1476772"/>
                    <a:gd name="connsiteY104" fmla="*/ 1522016 h 1523206"/>
                    <a:gd name="connsiteX105" fmla="*/ 171450 w 1476772"/>
                    <a:gd name="connsiteY105" fmla="*/ 1498204 h 1523206"/>
                    <a:gd name="connsiteX106" fmla="*/ 200025 w 1476772"/>
                    <a:gd name="connsiteY106" fmla="*/ 1441054 h 1523206"/>
                    <a:gd name="connsiteX107" fmla="*/ 211931 w 1476772"/>
                    <a:gd name="connsiteY107" fmla="*/ 1388666 h 1523206"/>
                    <a:gd name="connsiteX108" fmla="*/ 176212 w 1476772"/>
                    <a:gd name="connsiteY108" fmla="*/ 1381522 h 1523206"/>
                    <a:gd name="connsiteX109" fmla="*/ 111919 w 1476772"/>
                    <a:gd name="connsiteY109" fmla="*/ 1393429 h 1523206"/>
                    <a:gd name="connsiteX110" fmla="*/ 30956 w 1476772"/>
                    <a:gd name="connsiteY110" fmla="*/ 1431529 h 1523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1476772" h="1523206">
                      <a:moveTo>
                        <a:pt x="30956" y="1431529"/>
                      </a:moveTo>
                      <a:cubicBezTo>
                        <a:pt x="27781" y="1429942"/>
                        <a:pt x="66675" y="1397001"/>
                        <a:pt x="92869" y="1383904"/>
                      </a:cubicBezTo>
                      <a:cubicBezTo>
                        <a:pt x="119063" y="1370807"/>
                        <a:pt x="148829" y="1387078"/>
                        <a:pt x="188119" y="1352947"/>
                      </a:cubicBezTo>
                      <a:cubicBezTo>
                        <a:pt x="227409" y="1318816"/>
                        <a:pt x="297259" y="1223963"/>
                        <a:pt x="328612" y="1179116"/>
                      </a:cubicBezTo>
                      <a:cubicBezTo>
                        <a:pt x="359965" y="1134269"/>
                        <a:pt x="371871" y="1127522"/>
                        <a:pt x="376237" y="1083866"/>
                      </a:cubicBezTo>
                      <a:cubicBezTo>
                        <a:pt x="380603" y="1040210"/>
                        <a:pt x="371475" y="970360"/>
                        <a:pt x="354806" y="917179"/>
                      </a:cubicBezTo>
                      <a:cubicBezTo>
                        <a:pt x="338137" y="863998"/>
                        <a:pt x="304800" y="790973"/>
                        <a:pt x="276225" y="764779"/>
                      </a:cubicBezTo>
                      <a:cubicBezTo>
                        <a:pt x="247650" y="738585"/>
                        <a:pt x="213518" y="751285"/>
                        <a:pt x="183356" y="760016"/>
                      </a:cubicBezTo>
                      <a:cubicBezTo>
                        <a:pt x="153194" y="768747"/>
                        <a:pt x="120253" y="795338"/>
                        <a:pt x="95250" y="817166"/>
                      </a:cubicBezTo>
                      <a:cubicBezTo>
                        <a:pt x="70247" y="838994"/>
                        <a:pt x="45640" y="874713"/>
                        <a:pt x="33337" y="890985"/>
                      </a:cubicBezTo>
                      <a:cubicBezTo>
                        <a:pt x="21034" y="907257"/>
                        <a:pt x="26193" y="914400"/>
                        <a:pt x="21431" y="914797"/>
                      </a:cubicBezTo>
                      <a:cubicBezTo>
                        <a:pt x="16669" y="915194"/>
                        <a:pt x="0" y="908844"/>
                        <a:pt x="4762" y="893366"/>
                      </a:cubicBezTo>
                      <a:cubicBezTo>
                        <a:pt x="9524" y="877888"/>
                        <a:pt x="30559" y="843360"/>
                        <a:pt x="50006" y="821929"/>
                      </a:cubicBezTo>
                      <a:cubicBezTo>
                        <a:pt x="69453" y="800498"/>
                        <a:pt x="102791" y="781051"/>
                        <a:pt x="121444" y="764779"/>
                      </a:cubicBezTo>
                      <a:cubicBezTo>
                        <a:pt x="140097" y="748507"/>
                        <a:pt x="153591" y="735410"/>
                        <a:pt x="161925" y="724297"/>
                      </a:cubicBezTo>
                      <a:cubicBezTo>
                        <a:pt x="170259" y="713185"/>
                        <a:pt x="176212" y="702469"/>
                        <a:pt x="171450" y="698104"/>
                      </a:cubicBezTo>
                      <a:cubicBezTo>
                        <a:pt x="166688" y="693739"/>
                        <a:pt x="144859" y="696120"/>
                        <a:pt x="133350" y="698104"/>
                      </a:cubicBezTo>
                      <a:cubicBezTo>
                        <a:pt x="121841" y="700088"/>
                        <a:pt x="108347" y="711598"/>
                        <a:pt x="102394" y="710010"/>
                      </a:cubicBezTo>
                      <a:cubicBezTo>
                        <a:pt x="96441" y="708423"/>
                        <a:pt x="92869" y="694929"/>
                        <a:pt x="97631" y="688579"/>
                      </a:cubicBezTo>
                      <a:cubicBezTo>
                        <a:pt x="102393" y="682229"/>
                        <a:pt x="112713" y="676276"/>
                        <a:pt x="130969" y="671910"/>
                      </a:cubicBezTo>
                      <a:cubicBezTo>
                        <a:pt x="149225" y="667544"/>
                        <a:pt x="177403" y="675482"/>
                        <a:pt x="207169" y="662385"/>
                      </a:cubicBezTo>
                      <a:cubicBezTo>
                        <a:pt x="236935" y="649288"/>
                        <a:pt x="280590" y="637382"/>
                        <a:pt x="309562" y="593329"/>
                      </a:cubicBezTo>
                      <a:cubicBezTo>
                        <a:pt x="338534" y="549276"/>
                        <a:pt x="379809" y="454819"/>
                        <a:pt x="381000" y="398066"/>
                      </a:cubicBezTo>
                      <a:cubicBezTo>
                        <a:pt x="382191" y="341313"/>
                        <a:pt x="342900" y="289719"/>
                        <a:pt x="316706" y="252810"/>
                      </a:cubicBezTo>
                      <a:cubicBezTo>
                        <a:pt x="290512" y="215901"/>
                        <a:pt x="250428" y="195263"/>
                        <a:pt x="223837" y="176610"/>
                      </a:cubicBezTo>
                      <a:cubicBezTo>
                        <a:pt x="197246" y="157957"/>
                        <a:pt x="180577" y="149225"/>
                        <a:pt x="157162" y="140891"/>
                      </a:cubicBezTo>
                      <a:cubicBezTo>
                        <a:pt x="133747" y="132557"/>
                        <a:pt x="101600" y="131366"/>
                        <a:pt x="83344" y="126604"/>
                      </a:cubicBezTo>
                      <a:cubicBezTo>
                        <a:pt x="65088" y="121842"/>
                        <a:pt x="54372" y="120253"/>
                        <a:pt x="47625" y="112316"/>
                      </a:cubicBezTo>
                      <a:cubicBezTo>
                        <a:pt x="40878" y="104379"/>
                        <a:pt x="33734" y="84932"/>
                        <a:pt x="42862" y="78979"/>
                      </a:cubicBezTo>
                      <a:cubicBezTo>
                        <a:pt x="51990" y="73026"/>
                        <a:pt x="76597" y="69850"/>
                        <a:pt x="102394" y="76597"/>
                      </a:cubicBezTo>
                      <a:cubicBezTo>
                        <a:pt x="128191" y="83344"/>
                        <a:pt x="162719" y="100410"/>
                        <a:pt x="197644" y="119460"/>
                      </a:cubicBezTo>
                      <a:cubicBezTo>
                        <a:pt x="232569" y="138510"/>
                        <a:pt x="291307" y="189310"/>
                        <a:pt x="311944" y="190897"/>
                      </a:cubicBezTo>
                      <a:cubicBezTo>
                        <a:pt x="332581" y="192484"/>
                        <a:pt x="323454" y="152798"/>
                        <a:pt x="321469" y="128985"/>
                      </a:cubicBezTo>
                      <a:cubicBezTo>
                        <a:pt x="319485" y="105173"/>
                        <a:pt x="302418" y="64294"/>
                        <a:pt x="300037" y="48022"/>
                      </a:cubicBezTo>
                      <a:cubicBezTo>
                        <a:pt x="297656" y="31750"/>
                        <a:pt x="301625" y="32941"/>
                        <a:pt x="307181" y="31354"/>
                      </a:cubicBezTo>
                      <a:cubicBezTo>
                        <a:pt x="312737" y="29767"/>
                        <a:pt x="325041" y="30957"/>
                        <a:pt x="333375" y="38497"/>
                      </a:cubicBezTo>
                      <a:cubicBezTo>
                        <a:pt x="341709" y="46037"/>
                        <a:pt x="353218" y="55166"/>
                        <a:pt x="357187" y="76597"/>
                      </a:cubicBezTo>
                      <a:cubicBezTo>
                        <a:pt x="361156" y="98028"/>
                        <a:pt x="353615" y="136129"/>
                        <a:pt x="357187" y="167085"/>
                      </a:cubicBezTo>
                      <a:cubicBezTo>
                        <a:pt x="360759" y="198041"/>
                        <a:pt x="362347" y="233760"/>
                        <a:pt x="378619" y="262335"/>
                      </a:cubicBezTo>
                      <a:cubicBezTo>
                        <a:pt x="394891" y="290910"/>
                        <a:pt x="429816" y="324248"/>
                        <a:pt x="454819" y="338535"/>
                      </a:cubicBezTo>
                      <a:cubicBezTo>
                        <a:pt x="479822" y="352822"/>
                        <a:pt x="490934" y="352822"/>
                        <a:pt x="528637" y="348060"/>
                      </a:cubicBezTo>
                      <a:cubicBezTo>
                        <a:pt x="566340" y="343298"/>
                        <a:pt x="639365" y="340916"/>
                        <a:pt x="681037" y="309960"/>
                      </a:cubicBezTo>
                      <a:cubicBezTo>
                        <a:pt x="722709" y="279004"/>
                        <a:pt x="761603" y="194072"/>
                        <a:pt x="778669" y="162322"/>
                      </a:cubicBezTo>
                      <a:cubicBezTo>
                        <a:pt x="795735" y="130572"/>
                        <a:pt x="786209" y="142479"/>
                        <a:pt x="783431" y="119460"/>
                      </a:cubicBezTo>
                      <a:cubicBezTo>
                        <a:pt x="780653" y="96441"/>
                        <a:pt x="766366" y="44054"/>
                        <a:pt x="762000" y="24210"/>
                      </a:cubicBezTo>
                      <a:cubicBezTo>
                        <a:pt x="757634" y="4366"/>
                        <a:pt x="754856" y="794"/>
                        <a:pt x="757237" y="397"/>
                      </a:cubicBezTo>
                      <a:cubicBezTo>
                        <a:pt x="759618" y="0"/>
                        <a:pt x="767953" y="2382"/>
                        <a:pt x="776287" y="21829"/>
                      </a:cubicBezTo>
                      <a:cubicBezTo>
                        <a:pt x="784621" y="41276"/>
                        <a:pt x="799307" y="95648"/>
                        <a:pt x="807244" y="117079"/>
                      </a:cubicBezTo>
                      <a:cubicBezTo>
                        <a:pt x="815181" y="138510"/>
                        <a:pt x="813197" y="152797"/>
                        <a:pt x="823912" y="150416"/>
                      </a:cubicBezTo>
                      <a:cubicBezTo>
                        <a:pt x="834627" y="148035"/>
                        <a:pt x="871537" y="102791"/>
                        <a:pt x="871537" y="102791"/>
                      </a:cubicBezTo>
                      <a:cubicBezTo>
                        <a:pt x="883443" y="90885"/>
                        <a:pt x="891381" y="76201"/>
                        <a:pt x="895350" y="78979"/>
                      </a:cubicBezTo>
                      <a:cubicBezTo>
                        <a:pt x="899319" y="81757"/>
                        <a:pt x="901700" y="104776"/>
                        <a:pt x="895350" y="119460"/>
                      </a:cubicBezTo>
                      <a:cubicBezTo>
                        <a:pt x="889000" y="134144"/>
                        <a:pt x="873125" y="150813"/>
                        <a:pt x="857250" y="167085"/>
                      </a:cubicBezTo>
                      <a:cubicBezTo>
                        <a:pt x="841375" y="183357"/>
                        <a:pt x="814784" y="196850"/>
                        <a:pt x="800100" y="217091"/>
                      </a:cubicBezTo>
                      <a:cubicBezTo>
                        <a:pt x="785416" y="237332"/>
                        <a:pt x="764778" y="271860"/>
                        <a:pt x="769144" y="288529"/>
                      </a:cubicBezTo>
                      <a:cubicBezTo>
                        <a:pt x="773510" y="305198"/>
                        <a:pt x="794147" y="309960"/>
                        <a:pt x="826294" y="317104"/>
                      </a:cubicBezTo>
                      <a:cubicBezTo>
                        <a:pt x="858441" y="324248"/>
                        <a:pt x="905272" y="336153"/>
                        <a:pt x="962025" y="331391"/>
                      </a:cubicBezTo>
                      <a:cubicBezTo>
                        <a:pt x="1018778" y="326629"/>
                        <a:pt x="1118393" y="313929"/>
                        <a:pt x="1166812" y="288529"/>
                      </a:cubicBezTo>
                      <a:cubicBezTo>
                        <a:pt x="1215231" y="263129"/>
                        <a:pt x="1230312" y="212726"/>
                        <a:pt x="1252537" y="178991"/>
                      </a:cubicBezTo>
                      <a:cubicBezTo>
                        <a:pt x="1274762" y="145257"/>
                        <a:pt x="1291828" y="113109"/>
                        <a:pt x="1300162" y="86122"/>
                      </a:cubicBezTo>
                      <a:cubicBezTo>
                        <a:pt x="1308496" y="59135"/>
                        <a:pt x="1297385" y="26988"/>
                        <a:pt x="1302544" y="17066"/>
                      </a:cubicBezTo>
                      <a:cubicBezTo>
                        <a:pt x="1307703" y="7144"/>
                        <a:pt x="1326753" y="12700"/>
                        <a:pt x="1331119" y="26591"/>
                      </a:cubicBezTo>
                      <a:cubicBezTo>
                        <a:pt x="1335485" y="40482"/>
                        <a:pt x="1321593" y="92869"/>
                        <a:pt x="1328737" y="100410"/>
                      </a:cubicBezTo>
                      <a:cubicBezTo>
                        <a:pt x="1335881" y="107951"/>
                        <a:pt x="1354534" y="82948"/>
                        <a:pt x="1373981" y="71835"/>
                      </a:cubicBezTo>
                      <a:cubicBezTo>
                        <a:pt x="1393428" y="60722"/>
                        <a:pt x="1429941" y="35323"/>
                        <a:pt x="1445419" y="33735"/>
                      </a:cubicBezTo>
                      <a:cubicBezTo>
                        <a:pt x="1460897" y="32148"/>
                        <a:pt x="1476772" y="51594"/>
                        <a:pt x="1466850" y="62310"/>
                      </a:cubicBezTo>
                      <a:cubicBezTo>
                        <a:pt x="1456928" y="73026"/>
                        <a:pt x="1413668" y="80963"/>
                        <a:pt x="1385887" y="98029"/>
                      </a:cubicBezTo>
                      <a:cubicBezTo>
                        <a:pt x="1358106" y="115095"/>
                        <a:pt x="1334690" y="127398"/>
                        <a:pt x="1300162" y="164704"/>
                      </a:cubicBezTo>
                      <a:cubicBezTo>
                        <a:pt x="1265634" y="202010"/>
                        <a:pt x="1202928" y="266701"/>
                        <a:pt x="1178719" y="321866"/>
                      </a:cubicBezTo>
                      <a:cubicBezTo>
                        <a:pt x="1154510" y="377031"/>
                        <a:pt x="1166415" y="431800"/>
                        <a:pt x="1154906" y="495697"/>
                      </a:cubicBezTo>
                      <a:cubicBezTo>
                        <a:pt x="1143397" y="559594"/>
                        <a:pt x="1128315" y="644128"/>
                        <a:pt x="1109662" y="705247"/>
                      </a:cubicBezTo>
                      <a:cubicBezTo>
                        <a:pt x="1091009" y="766366"/>
                        <a:pt x="1055687" y="828676"/>
                        <a:pt x="1042987" y="862410"/>
                      </a:cubicBezTo>
                      <a:cubicBezTo>
                        <a:pt x="1030287" y="896145"/>
                        <a:pt x="1027509" y="889795"/>
                        <a:pt x="1033462" y="907654"/>
                      </a:cubicBezTo>
                      <a:cubicBezTo>
                        <a:pt x="1039415" y="925513"/>
                        <a:pt x="1059259" y="952501"/>
                        <a:pt x="1078706" y="969566"/>
                      </a:cubicBezTo>
                      <a:cubicBezTo>
                        <a:pt x="1098153" y="986631"/>
                        <a:pt x="1134269" y="997744"/>
                        <a:pt x="1150144" y="1010047"/>
                      </a:cubicBezTo>
                      <a:cubicBezTo>
                        <a:pt x="1166019" y="1022350"/>
                        <a:pt x="1171575" y="1033463"/>
                        <a:pt x="1173956" y="1043385"/>
                      </a:cubicBezTo>
                      <a:cubicBezTo>
                        <a:pt x="1176337" y="1053307"/>
                        <a:pt x="1171178" y="1067198"/>
                        <a:pt x="1164431" y="1069579"/>
                      </a:cubicBezTo>
                      <a:cubicBezTo>
                        <a:pt x="1157684" y="1071960"/>
                        <a:pt x="1145381" y="1064022"/>
                        <a:pt x="1133475" y="1057672"/>
                      </a:cubicBezTo>
                      <a:cubicBezTo>
                        <a:pt x="1121569" y="1051322"/>
                        <a:pt x="1106488" y="1039019"/>
                        <a:pt x="1092994" y="1031479"/>
                      </a:cubicBezTo>
                      <a:cubicBezTo>
                        <a:pt x="1079500" y="1023939"/>
                        <a:pt x="1068784" y="1016795"/>
                        <a:pt x="1052512" y="1012429"/>
                      </a:cubicBezTo>
                      <a:cubicBezTo>
                        <a:pt x="1036240" y="1008063"/>
                        <a:pt x="1007665" y="998538"/>
                        <a:pt x="995362" y="1005285"/>
                      </a:cubicBezTo>
                      <a:cubicBezTo>
                        <a:pt x="983059" y="1012032"/>
                        <a:pt x="976313" y="1025526"/>
                        <a:pt x="978694" y="1052910"/>
                      </a:cubicBezTo>
                      <a:cubicBezTo>
                        <a:pt x="981075" y="1080294"/>
                        <a:pt x="992584" y="1126728"/>
                        <a:pt x="1009650" y="1169591"/>
                      </a:cubicBezTo>
                      <a:cubicBezTo>
                        <a:pt x="1026716" y="1212454"/>
                        <a:pt x="1062434" y="1280319"/>
                        <a:pt x="1081087" y="1310085"/>
                      </a:cubicBezTo>
                      <a:cubicBezTo>
                        <a:pt x="1099740" y="1339851"/>
                        <a:pt x="1105694" y="1337469"/>
                        <a:pt x="1121569" y="1348185"/>
                      </a:cubicBezTo>
                      <a:cubicBezTo>
                        <a:pt x="1137444" y="1358901"/>
                        <a:pt x="1161653" y="1361679"/>
                        <a:pt x="1176337" y="1374379"/>
                      </a:cubicBezTo>
                      <a:cubicBezTo>
                        <a:pt x="1191021" y="1387079"/>
                        <a:pt x="1206103" y="1413670"/>
                        <a:pt x="1209675" y="1424385"/>
                      </a:cubicBezTo>
                      <a:cubicBezTo>
                        <a:pt x="1213247" y="1435101"/>
                        <a:pt x="1217613" y="1447006"/>
                        <a:pt x="1197769" y="1438672"/>
                      </a:cubicBezTo>
                      <a:cubicBezTo>
                        <a:pt x="1177925" y="1430338"/>
                        <a:pt x="1107281" y="1375966"/>
                        <a:pt x="1090612" y="1374379"/>
                      </a:cubicBezTo>
                      <a:cubicBezTo>
                        <a:pt x="1073943" y="1372792"/>
                        <a:pt x="1097756" y="1410097"/>
                        <a:pt x="1097756" y="1429147"/>
                      </a:cubicBezTo>
                      <a:cubicBezTo>
                        <a:pt x="1097756" y="1448197"/>
                        <a:pt x="1093787" y="1476773"/>
                        <a:pt x="1090612" y="1488679"/>
                      </a:cubicBezTo>
                      <a:cubicBezTo>
                        <a:pt x="1087437" y="1500585"/>
                        <a:pt x="1082675" y="1502966"/>
                        <a:pt x="1078706" y="1500585"/>
                      </a:cubicBezTo>
                      <a:cubicBezTo>
                        <a:pt x="1074737" y="1498204"/>
                        <a:pt x="1069975" y="1495425"/>
                        <a:pt x="1066800" y="1474391"/>
                      </a:cubicBezTo>
                      <a:cubicBezTo>
                        <a:pt x="1063625" y="1453357"/>
                        <a:pt x="1071959" y="1412082"/>
                        <a:pt x="1059656" y="1374379"/>
                      </a:cubicBezTo>
                      <a:cubicBezTo>
                        <a:pt x="1047353" y="1336676"/>
                        <a:pt x="1022747" y="1298575"/>
                        <a:pt x="992981" y="1248172"/>
                      </a:cubicBezTo>
                      <a:cubicBezTo>
                        <a:pt x="963215" y="1197769"/>
                        <a:pt x="908049" y="1107679"/>
                        <a:pt x="881062" y="1071960"/>
                      </a:cubicBezTo>
                      <a:cubicBezTo>
                        <a:pt x="854075" y="1036241"/>
                        <a:pt x="867171" y="1039813"/>
                        <a:pt x="831056" y="1033860"/>
                      </a:cubicBezTo>
                      <a:cubicBezTo>
                        <a:pt x="794941" y="1027907"/>
                        <a:pt x="702469" y="1031082"/>
                        <a:pt x="664369" y="1036241"/>
                      </a:cubicBezTo>
                      <a:cubicBezTo>
                        <a:pt x="626269" y="1041400"/>
                        <a:pt x="629047" y="1050132"/>
                        <a:pt x="602456" y="1064816"/>
                      </a:cubicBezTo>
                      <a:cubicBezTo>
                        <a:pt x="575865" y="1079500"/>
                        <a:pt x="543719" y="1096963"/>
                        <a:pt x="504825" y="1124347"/>
                      </a:cubicBezTo>
                      <a:cubicBezTo>
                        <a:pt x="465931" y="1151731"/>
                        <a:pt x="407988" y="1191419"/>
                        <a:pt x="369094" y="1229122"/>
                      </a:cubicBezTo>
                      <a:cubicBezTo>
                        <a:pt x="330200" y="1266825"/>
                        <a:pt x="295274" y="1318022"/>
                        <a:pt x="271462" y="1350566"/>
                      </a:cubicBezTo>
                      <a:cubicBezTo>
                        <a:pt x="247650" y="1383110"/>
                        <a:pt x="238522" y="1398588"/>
                        <a:pt x="226219" y="1424385"/>
                      </a:cubicBezTo>
                      <a:cubicBezTo>
                        <a:pt x="213916" y="1450182"/>
                        <a:pt x="209947" y="1489075"/>
                        <a:pt x="197644" y="1505347"/>
                      </a:cubicBezTo>
                      <a:cubicBezTo>
                        <a:pt x="185341" y="1521619"/>
                        <a:pt x="156766" y="1523206"/>
                        <a:pt x="152400" y="1522016"/>
                      </a:cubicBezTo>
                      <a:cubicBezTo>
                        <a:pt x="148034" y="1520826"/>
                        <a:pt x="163513" y="1511698"/>
                        <a:pt x="171450" y="1498204"/>
                      </a:cubicBezTo>
                      <a:cubicBezTo>
                        <a:pt x="179387" y="1484710"/>
                        <a:pt x="193278" y="1459310"/>
                        <a:pt x="200025" y="1441054"/>
                      </a:cubicBezTo>
                      <a:cubicBezTo>
                        <a:pt x="206772" y="1422798"/>
                        <a:pt x="215900" y="1398588"/>
                        <a:pt x="211931" y="1388666"/>
                      </a:cubicBezTo>
                      <a:cubicBezTo>
                        <a:pt x="207962" y="1378744"/>
                        <a:pt x="192881" y="1380728"/>
                        <a:pt x="176212" y="1381522"/>
                      </a:cubicBezTo>
                      <a:cubicBezTo>
                        <a:pt x="159543" y="1382316"/>
                        <a:pt x="132557" y="1385492"/>
                        <a:pt x="111919" y="1393429"/>
                      </a:cubicBezTo>
                      <a:cubicBezTo>
                        <a:pt x="91282" y="1401367"/>
                        <a:pt x="34131" y="1433116"/>
                        <a:pt x="30956" y="1431529"/>
                      </a:cubicBezTo>
                      <a:close/>
                    </a:path>
                  </a:pathLst>
                </a:custGeom>
                <a:solidFill>
                  <a:schemeClr val="accent2"/>
                </a:solidFill>
                <a:ln w="12700">
                  <a:solidFill>
                    <a:schemeClr val="accent1"/>
                  </a:solidFill>
                  <a:miter lim="800000"/>
                  <a:headEnd/>
                  <a:tailEnd/>
                </a:ln>
              </p:spPr>
              <p:txBody>
                <a:bodyPr anchor="ctr"/>
                <a:ls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endParaRPr>
                </a:p>
              </p:txBody>
            </p:sp>
            <p:sp>
              <p:nvSpPr>
                <p:cNvPr id="258" name="Oval 257">
                  <a:extLst>
                    <a:ext uri="{FF2B5EF4-FFF2-40B4-BE49-F238E27FC236}">
                      <a16:creationId xmlns:a16="http://schemas.microsoft.com/office/drawing/2014/main" id="{BAE6DCC4-50EE-48D5-B82E-F4D23123B072}"/>
                    </a:ext>
                  </a:extLst>
                </p:cNvPr>
                <p:cNvSpPr/>
                <p:nvPr/>
              </p:nvSpPr>
              <p:spPr bwMode="auto">
                <a:xfrm rot="18973236">
                  <a:off x="8983111" y="4259982"/>
                  <a:ext cx="339725" cy="158750"/>
                </a:xfrm>
                <a:prstGeom prst="ellipse">
                  <a:avLst/>
                </a:prstGeom>
                <a:solidFill>
                  <a:schemeClr val="accent2">
                    <a:lumMod val="75000"/>
                  </a:schemeClr>
                </a:solidFill>
                <a:ln w="12700">
                  <a:solidFill>
                    <a:schemeClr val="accent2"/>
                  </a:solidFill>
                  <a:miter lim="800000"/>
                  <a:headEnd/>
                  <a:tailEnd/>
                </a:ln>
                <a:effectLst>
                  <a:outerShdw blurRad="63500" sx="102000" sy="102000" algn="ctr" rotWithShape="0">
                    <a:prstClr val="black">
                      <a:alpha val="40000"/>
                    </a:prstClr>
                  </a:outerShdw>
                </a:effectLst>
              </p:spPr>
              <p:txBody>
                <a:bodyPr anchor="ctr"/>
                <a:ls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endParaRPr>
                </a:p>
              </p:txBody>
            </p:sp>
          </p:grpSp>
          <p:grpSp>
            <p:nvGrpSpPr>
              <p:cNvPr id="141" name="Group 140">
                <a:extLst>
                  <a:ext uri="{FF2B5EF4-FFF2-40B4-BE49-F238E27FC236}">
                    <a16:creationId xmlns:a16="http://schemas.microsoft.com/office/drawing/2014/main" id="{147DCCF4-6440-4F56-B945-42AB3B57A039}"/>
                  </a:ext>
                </a:extLst>
              </p:cNvPr>
              <p:cNvGrpSpPr/>
              <p:nvPr/>
            </p:nvGrpSpPr>
            <p:grpSpPr>
              <a:xfrm>
                <a:off x="8697247" y="4066015"/>
                <a:ext cx="2476393" cy="2291671"/>
                <a:chOff x="4467117" y="3249638"/>
                <a:chExt cx="2477038" cy="2292269"/>
              </a:xfrm>
            </p:grpSpPr>
            <p:grpSp>
              <p:nvGrpSpPr>
                <p:cNvPr id="142" name="Group 136">
                  <a:extLst>
                    <a:ext uri="{FF2B5EF4-FFF2-40B4-BE49-F238E27FC236}">
                      <a16:creationId xmlns:a16="http://schemas.microsoft.com/office/drawing/2014/main" id="{2A9C2EE5-36C1-4483-B7A6-25F8191B2A57}"/>
                    </a:ext>
                  </a:extLst>
                </p:cNvPr>
                <p:cNvGrpSpPr>
                  <a:grpSpLocks/>
                </p:cNvGrpSpPr>
                <p:nvPr/>
              </p:nvGrpSpPr>
              <p:grpSpPr bwMode="auto">
                <a:xfrm>
                  <a:off x="5975985" y="4025761"/>
                  <a:ext cx="968170" cy="957670"/>
                  <a:chOff x="3750867" y="2740819"/>
                  <a:chExt cx="760015" cy="779860"/>
                </a:xfrm>
              </p:grpSpPr>
              <p:sp>
                <p:nvSpPr>
                  <p:cNvPr id="167" name="Freeform 134">
                    <a:extLst>
                      <a:ext uri="{FF2B5EF4-FFF2-40B4-BE49-F238E27FC236}">
                        <a16:creationId xmlns:a16="http://schemas.microsoft.com/office/drawing/2014/main" id="{4A88BAFE-2281-45AC-96E6-1BF83C1497C9}"/>
                      </a:ext>
                    </a:extLst>
                  </p:cNvPr>
                  <p:cNvSpPr/>
                  <p:nvPr/>
                </p:nvSpPr>
                <p:spPr bwMode="auto">
                  <a:xfrm>
                    <a:off x="3750867" y="2740819"/>
                    <a:ext cx="760015" cy="779860"/>
                  </a:xfrm>
                  <a:custGeom>
                    <a:avLst/>
                    <a:gdLst>
                      <a:gd name="connsiteX0" fmla="*/ 56752 w 760015"/>
                      <a:gd name="connsiteY0" fmla="*/ 164306 h 779860"/>
                      <a:gd name="connsiteX1" fmla="*/ 159146 w 760015"/>
                      <a:gd name="connsiteY1" fmla="*/ 76200 h 779860"/>
                      <a:gd name="connsiteX2" fmla="*/ 306784 w 760015"/>
                      <a:gd name="connsiteY2" fmla="*/ 7144 h 779860"/>
                      <a:gd name="connsiteX3" fmla="*/ 511571 w 760015"/>
                      <a:gd name="connsiteY3" fmla="*/ 33337 h 779860"/>
                      <a:gd name="connsiteX4" fmla="*/ 654446 w 760015"/>
                      <a:gd name="connsiteY4" fmla="*/ 142875 h 779860"/>
                      <a:gd name="connsiteX5" fmla="*/ 740171 w 760015"/>
                      <a:gd name="connsiteY5" fmla="*/ 288131 h 779860"/>
                      <a:gd name="connsiteX6" fmla="*/ 744934 w 760015"/>
                      <a:gd name="connsiteY6" fmla="*/ 495300 h 779860"/>
                      <a:gd name="connsiteX7" fmla="*/ 649684 w 760015"/>
                      <a:gd name="connsiteY7" fmla="*/ 671512 h 779860"/>
                      <a:gd name="connsiteX8" fmla="*/ 518715 w 760015"/>
                      <a:gd name="connsiteY8" fmla="*/ 747712 h 779860"/>
                      <a:gd name="connsiteX9" fmla="*/ 340121 w 760015"/>
                      <a:gd name="connsiteY9" fmla="*/ 769144 h 779860"/>
                      <a:gd name="connsiteX10" fmla="*/ 137715 w 760015"/>
                      <a:gd name="connsiteY10" fmla="*/ 683419 h 779860"/>
                      <a:gd name="connsiteX11" fmla="*/ 21034 w 760015"/>
                      <a:gd name="connsiteY11" fmla="*/ 481012 h 779860"/>
                      <a:gd name="connsiteX12" fmla="*/ 11509 w 760015"/>
                      <a:gd name="connsiteY12" fmla="*/ 259556 h 779860"/>
                      <a:gd name="connsiteX13" fmla="*/ 56752 w 760015"/>
                      <a:gd name="connsiteY13" fmla="*/ 164306 h 779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60015" h="779860">
                        <a:moveTo>
                          <a:pt x="56752" y="164306"/>
                        </a:moveTo>
                        <a:cubicBezTo>
                          <a:pt x="81358" y="133747"/>
                          <a:pt x="117474" y="102394"/>
                          <a:pt x="159146" y="76200"/>
                        </a:cubicBezTo>
                        <a:cubicBezTo>
                          <a:pt x="200818" y="50006"/>
                          <a:pt x="248047" y="14288"/>
                          <a:pt x="306784" y="7144"/>
                        </a:cubicBezTo>
                        <a:cubicBezTo>
                          <a:pt x="365521" y="0"/>
                          <a:pt x="453627" y="10715"/>
                          <a:pt x="511571" y="33337"/>
                        </a:cubicBezTo>
                        <a:cubicBezTo>
                          <a:pt x="569515" y="55959"/>
                          <a:pt x="616346" y="100409"/>
                          <a:pt x="654446" y="142875"/>
                        </a:cubicBezTo>
                        <a:cubicBezTo>
                          <a:pt x="692546" y="185341"/>
                          <a:pt x="725090" y="229394"/>
                          <a:pt x="740171" y="288131"/>
                        </a:cubicBezTo>
                        <a:cubicBezTo>
                          <a:pt x="755252" y="346869"/>
                          <a:pt x="760015" y="431403"/>
                          <a:pt x="744934" y="495300"/>
                        </a:cubicBezTo>
                        <a:cubicBezTo>
                          <a:pt x="729853" y="559197"/>
                          <a:pt x="687387" y="629443"/>
                          <a:pt x="649684" y="671512"/>
                        </a:cubicBezTo>
                        <a:cubicBezTo>
                          <a:pt x="611981" y="713581"/>
                          <a:pt x="570309" y="731440"/>
                          <a:pt x="518715" y="747712"/>
                        </a:cubicBezTo>
                        <a:cubicBezTo>
                          <a:pt x="467121" y="763984"/>
                          <a:pt x="403621" y="779860"/>
                          <a:pt x="340121" y="769144"/>
                        </a:cubicBezTo>
                        <a:cubicBezTo>
                          <a:pt x="276621" y="758429"/>
                          <a:pt x="190896" y="731441"/>
                          <a:pt x="137715" y="683419"/>
                        </a:cubicBezTo>
                        <a:cubicBezTo>
                          <a:pt x="84534" y="635397"/>
                          <a:pt x="42068" y="551656"/>
                          <a:pt x="21034" y="481012"/>
                        </a:cubicBezTo>
                        <a:cubicBezTo>
                          <a:pt x="0" y="410368"/>
                          <a:pt x="4365" y="313531"/>
                          <a:pt x="11509" y="259556"/>
                        </a:cubicBezTo>
                        <a:cubicBezTo>
                          <a:pt x="18653" y="205581"/>
                          <a:pt x="32146" y="194865"/>
                          <a:pt x="56752" y="164306"/>
                        </a:cubicBezTo>
                        <a:close/>
                      </a:path>
                    </a:pathLst>
                  </a:custGeom>
                  <a:gradFill flip="none" rotWithShape="1">
                    <a:gsLst>
                      <a:gs pos="0">
                        <a:schemeClr val="accent6"/>
                      </a:gs>
                      <a:gs pos="50000">
                        <a:schemeClr val="accent6">
                          <a:lumMod val="60000"/>
                          <a:lumOff val="40000"/>
                        </a:schemeClr>
                      </a:gs>
                      <a:gs pos="100000">
                        <a:schemeClr val="accent6"/>
                      </a:gs>
                    </a:gsLst>
                    <a:lin ang="10800000" scaled="1"/>
                    <a:tileRect/>
                  </a:gradFill>
                  <a:ln w="12700">
                    <a:solidFill>
                      <a:schemeClr val="accent6"/>
                    </a:solidFill>
                    <a:miter lim="800000"/>
                    <a:headEnd/>
                    <a:tailEnd/>
                  </a:ln>
                </p:spPr>
                <p:txBody>
                  <a:bodyPr anchor="ctr"/>
                  <a:lstStyle/>
                  <a:p>
                    <a:pPr marL="0" marR="0" lvl="0" indent="0" algn="ctr" defTabSz="914126" rtl="0" eaLnBrk="1" fontAlgn="auto" latinLnBrk="0" hangingPunct="1">
                      <a:lnSpc>
                        <a:spcPct val="90000"/>
                      </a:lnSpc>
                      <a:spcBef>
                        <a:spcPct val="35000"/>
                      </a:spcBef>
                      <a:spcAft>
                        <a:spcPct val="25000"/>
                      </a:spcAft>
                      <a:buClr>
                        <a:srgbClr val="8B3D9A"/>
                      </a:buClr>
                      <a:buSzTx/>
                      <a:buFont typeface="Arial" charset="0"/>
                      <a:buChar char="•"/>
                      <a:tabLst/>
                      <a:defRPr/>
                    </a:pPr>
                    <a:endParaRPr kumimoji="0" lang="en-US" sz="1400" b="0" i="0" u="none" strike="noStrike" kern="1200" cap="none" spc="0" normalizeH="0" baseline="0" noProof="0" dirty="0">
                      <a:ln>
                        <a:noFill/>
                      </a:ln>
                      <a:solidFill>
                        <a:srgbClr val="CDCDCF"/>
                      </a:solidFill>
                      <a:effectLst/>
                      <a:uLnTx/>
                      <a:uFillTx/>
                      <a:latin typeface="Arial"/>
                      <a:ea typeface="MS PGothic" pitchFamily="34" charset="-128"/>
                      <a:cs typeface="+mn-cs"/>
                    </a:endParaRPr>
                  </a:p>
                </p:txBody>
              </p:sp>
              <p:sp>
                <p:nvSpPr>
                  <p:cNvPr id="168" name="Freeform 135">
                    <a:extLst>
                      <a:ext uri="{FF2B5EF4-FFF2-40B4-BE49-F238E27FC236}">
                        <a16:creationId xmlns:a16="http://schemas.microsoft.com/office/drawing/2014/main" id="{893A7E41-072F-41B4-81BD-D1897873EA66}"/>
                      </a:ext>
                    </a:extLst>
                  </p:cNvPr>
                  <p:cNvSpPr/>
                  <p:nvPr/>
                </p:nvSpPr>
                <p:spPr bwMode="auto">
                  <a:xfrm>
                    <a:off x="3913981" y="2929335"/>
                    <a:ext cx="497682" cy="502841"/>
                  </a:xfrm>
                  <a:custGeom>
                    <a:avLst/>
                    <a:gdLst>
                      <a:gd name="connsiteX0" fmla="*/ 7937 w 497682"/>
                      <a:gd name="connsiteY0" fmla="*/ 321071 h 502841"/>
                      <a:gd name="connsiteX1" fmla="*/ 22225 w 497682"/>
                      <a:gd name="connsiteY1" fmla="*/ 173434 h 502841"/>
                      <a:gd name="connsiteX2" fmla="*/ 141287 w 497682"/>
                      <a:gd name="connsiteY2" fmla="*/ 42465 h 502841"/>
                      <a:gd name="connsiteX3" fmla="*/ 250825 w 497682"/>
                      <a:gd name="connsiteY3" fmla="*/ 1984 h 502841"/>
                      <a:gd name="connsiteX4" fmla="*/ 372269 w 497682"/>
                      <a:gd name="connsiteY4" fmla="*/ 30559 h 502841"/>
                      <a:gd name="connsiteX5" fmla="*/ 453231 w 497682"/>
                      <a:gd name="connsiteY5" fmla="*/ 128190 h 502841"/>
                      <a:gd name="connsiteX6" fmla="*/ 496094 w 497682"/>
                      <a:gd name="connsiteY6" fmla="*/ 244871 h 502841"/>
                      <a:gd name="connsiteX7" fmla="*/ 443706 w 497682"/>
                      <a:gd name="connsiteY7" fmla="*/ 382984 h 502841"/>
                      <a:gd name="connsiteX8" fmla="*/ 336550 w 497682"/>
                      <a:gd name="connsiteY8" fmla="*/ 471090 h 502841"/>
                      <a:gd name="connsiteX9" fmla="*/ 210344 w 497682"/>
                      <a:gd name="connsiteY9" fmla="*/ 494903 h 502841"/>
                      <a:gd name="connsiteX10" fmla="*/ 53181 w 497682"/>
                      <a:gd name="connsiteY10" fmla="*/ 423465 h 502841"/>
                      <a:gd name="connsiteX11" fmla="*/ 7937 w 497682"/>
                      <a:gd name="connsiteY11" fmla="*/ 321071 h 502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7682" h="502841">
                        <a:moveTo>
                          <a:pt x="7937" y="321071"/>
                        </a:moveTo>
                        <a:cubicBezTo>
                          <a:pt x="2778" y="279399"/>
                          <a:pt x="0" y="219868"/>
                          <a:pt x="22225" y="173434"/>
                        </a:cubicBezTo>
                        <a:cubicBezTo>
                          <a:pt x="44450" y="127000"/>
                          <a:pt x="103187" y="71040"/>
                          <a:pt x="141287" y="42465"/>
                        </a:cubicBezTo>
                        <a:cubicBezTo>
                          <a:pt x="179387" y="13890"/>
                          <a:pt x="212328" y="3968"/>
                          <a:pt x="250825" y="1984"/>
                        </a:cubicBezTo>
                        <a:cubicBezTo>
                          <a:pt x="289322" y="0"/>
                          <a:pt x="338535" y="9525"/>
                          <a:pt x="372269" y="30559"/>
                        </a:cubicBezTo>
                        <a:cubicBezTo>
                          <a:pt x="406003" y="51593"/>
                          <a:pt x="432594" y="92471"/>
                          <a:pt x="453231" y="128190"/>
                        </a:cubicBezTo>
                        <a:cubicBezTo>
                          <a:pt x="473869" y="163909"/>
                          <a:pt x="497682" y="202405"/>
                          <a:pt x="496094" y="244871"/>
                        </a:cubicBezTo>
                        <a:cubicBezTo>
                          <a:pt x="494507" y="287337"/>
                          <a:pt x="470297" y="345281"/>
                          <a:pt x="443706" y="382984"/>
                        </a:cubicBezTo>
                        <a:cubicBezTo>
                          <a:pt x="417115" y="420687"/>
                          <a:pt x="375444" y="452437"/>
                          <a:pt x="336550" y="471090"/>
                        </a:cubicBezTo>
                        <a:cubicBezTo>
                          <a:pt x="297656" y="489743"/>
                          <a:pt x="257572" y="502841"/>
                          <a:pt x="210344" y="494903"/>
                        </a:cubicBezTo>
                        <a:cubicBezTo>
                          <a:pt x="163116" y="486965"/>
                          <a:pt x="87709" y="454024"/>
                          <a:pt x="53181" y="423465"/>
                        </a:cubicBezTo>
                        <a:cubicBezTo>
                          <a:pt x="18653" y="392906"/>
                          <a:pt x="13096" y="362743"/>
                          <a:pt x="7937" y="321071"/>
                        </a:cubicBezTo>
                        <a:close/>
                      </a:path>
                    </a:pathLst>
                  </a:custGeom>
                  <a:gradFill flip="none" rotWithShape="1">
                    <a:gsLst>
                      <a:gs pos="0">
                        <a:schemeClr val="accent6"/>
                      </a:gs>
                      <a:gs pos="50000">
                        <a:schemeClr val="accent6">
                          <a:lumMod val="75000"/>
                        </a:schemeClr>
                      </a:gs>
                      <a:gs pos="100000">
                        <a:schemeClr val="accent6">
                          <a:lumMod val="60000"/>
                          <a:lumOff val="40000"/>
                        </a:schemeClr>
                      </a:gs>
                    </a:gsLst>
                    <a:path path="circle">
                      <a:fillToRect l="50000" t="50000" r="50000" b="50000"/>
                    </a:path>
                    <a:tileRect/>
                  </a:gradFill>
                  <a:ln w="12700">
                    <a:solidFill>
                      <a:schemeClr val="accent6"/>
                    </a:solidFill>
                    <a:miter lim="800000"/>
                    <a:headEnd/>
                    <a:tailEnd/>
                  </a:ln>
                </p:spPr>
                <p:txBody>
                  <a:bodyPr anchor="ctr"/>
                  <a:lstStyle/>
                  <a:p>
                    <a:pPr marL="0" marR="0" lvl="0" indent="0" algn="ctr" defTabSz="914126" rtl="0" eaLnBrk="1" fontAlgn="auto" latinLnBrk="0" hangingPunct="1">
                      <a:lnSpc>
                        <a:spcPct val="90000"/>
                      </a:lnSpc>
                      <a:spcBef>
                        <a:spcPct val="35000"/>
                      </a:spcBef>
                      <a:spcAft>
                        <a:spcPct val="25000"/>
                      </a:spcAft>
                      <a:buClr>
                        <a:srgbClr val="8B3D9A"/>
                      </a:buClr>
                      <a:buSzTx/>
                      <a:buFont typeface="Arial" charset="0"/>
                      <a:buChar char="•"/>
                      <a:tabLst/>
                      <a:defRPr/>
                    </a:pPr>
                    <a:endParaRPr kumimoji="0" lang="en-US" sz="1400" b="0" i="0" u="none" strike="noStrike" kern="1200" cap="none" spc="0" normalizeH="0" baseline="0" noProof="0" dirty="0">
                      <a:ln>
                        <a:noFill/>
                      </a:ln>
                      <a:solidFill>
                        <a:srgbClr val="CDCDCF"/>
                      </a:solidFill>
                      <a:effectLst/>
                      <a:uLnTx/>
                      <a:uFillTx/>
                      <a:latin typeface="Arial"/>
                      <a:ea typeface="MS PGothic" pitchFamily="34" charset="-128"/>
                      <a:cs typeface="+mn-cs"/>
                    </a:endParaRPr>
                  </a:p>
                </p:txBody>
              </p:sp>
            </p:grpSp>
            <p:sp>
              <p:nvSpPr>
                <p:cNvPr id="145" name="Oval 144">
                  <a:extLst>
                    <a:ext uri="{FF2B5EF4-FFF2-40B4-BE49-F238E27FC236}">
                      <a16:creationId xmlns:a16="http://schemas.microsoft.com/office/drawing/2014/main" id="{39123CBB-BE7E-4B75-BB70-55F8C14B6334}"/>
                    </a:ext>
                  </a:extLst>
                </p:cNvPr>
                <p:cNvSpPr/>
                <p:nvPr/>
              </p:nvSpPr>
              <p:spPr bwMode="auto">
                <a:xfrm>
                  <a:off x="4809822" y="3281066"/>
                  <a:ext cx="1809205" cy="1809205"/>
                </a:xfrm>
                <a:prstGeom prst="ellipse">
                  <a:avLst/>
                </a:prstGeom>
                <a:solidFill>
                  <a:schemeClr val="tx1"/>
                </a:solidFill>
                <a:ln w="28575">
                  <a:noFill/>
                  <a:miter lim="800000"/>
                  <a:headEnd/>
                  <a:tailEnd/>
                </a:ln>
              </p:spPr>
              <p:txBody>
                <a:bodyPr rtlCol="0" anchor="b"/>
                <a:lstStyle/>
                <a:p>
                  <a:pPr marL="0" marR="0" lvl="0" indent="0" algn="ctr" defTabSz="1218504" rtl="0" eaLnBrk="1" fontAlgn="auto" latinLnBrk="0" hangingPunct="1">
                    <a:lnSpc>
                      <a:spcPct val="100000"/>
                    </a:lnSpc>
                    <a:spcBef>
                      <a:spcPct val="35000"/>
                    </a:spcBef>
                    <a:spcAft>
                      <a:spcPct val="25000"/>
                    </a:spcAft>
                    <a:buClr>
                      <a:srgbClr val="015873"/>
                    </a:buClr>
                    <a:buSzTx/>
                    <a:buFontTx/>
                    <a:buNone/>
                    <a:tabLst/>
                    <a:defRPr/>
                  </a:pPr>
                  <a:endParaRPr kumimoji="0" lang="en-US" sz="1799"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nvGrpSpPr>
                <p:cNvPr id="146" name="Group 136">
                  <a:extLst>
                    <a:ext uri="{FF2B5EF4-FFF2-40B4-BE49-F238E27FC236}">
                      <a16:creationId xmlns:a16="http://schemas.microsoft.com/office/drawing/2014/main" id="{EE61A6E5-8869-458C-A8C7-81E30A5AD3C6}"/>
                    </a:ext>
                  </a:extLst>
                </p:cNvPr>
                <p:cNvGrpSpPr>
                  <a:grpSpLocks/>
                </p:cNvGrpSpPr>
                <p:nvPr/>
              </p:nvGrpSpPr>
              <p:grpSpPr bwMode="auto">
                <a:xfrm>
                  <a:off x="5366673" y="4550453"/>
                  <a:ext cx="968170" cy="957670"/>
                  <a:chOff x="3750867" y="2740819"/>
                  <a:chExt cx="760015" cy="779860"/>
                </a:xfrm>
              </p:grpSpPr>
              <p:sp>
                <p:nvSpPr>
                  <p:cNvPr id="161" name="Freeform 134">
                    <a:extLst>
                      <a:ext uri="{FF2B5EF4-FFF2-40B4-BE49-F238E27FC236}">
                        <a16:creationId xmlns:a16="http://schemas.microsoft.com/office/drawing/2014/main" id="{CDCA9879-A0F3-4E05-ADEB-2AB2F63EE59F}"/>
                      </a:ext>
                    </a:extLst>
                  </p:cNvPr>
                  <p:cNvSpPr/>
                  <p:nvPr/>
                </p:nvSpPr>
                <p:spPr bwMode="auto">
                  <a:xfrm>
                    <a:off x="3750867" y="2740819"/>
                    <a:ext cx="760015" cy="779860"/>
                  </a:xfrm>
                  <a:custGeom>
                    <a:avLst/>
                    <a:gdLst>
                      <a:gd name="connsiteX0" fmla="*/ 56752 w 760015"/>
                      <a:gd name="connsiteY0" fmla="*/ 164306 h 779860"/>
                      <a:gd name="connsiteX1" fmla="*/ 159146 w 760015"/>
                      <a:gd name="connsiteY1" fmla="*/ 76200 h 779860"/>
                      <a:gd name="connsiteX2" fmla="*/ 306784 w 760015"/>
                      <a:gd name="connsiteY2" fmla="*/ 7144 h 779860"/>
                      <a:gd name="connsiteX3" fmla="*/ 511571 w 760015"/>
                      <a:gd name="connsiteY3" fmla="*/ 33337 h 779860"/>
                      <a:gd name="connsiteX4" fmla="*/ 654446 w 760015"/>
                      <a:gd name="connsiteY4" fmla="*/ 142875 h 779860"/>
                      <a:gd name="connsiteX5" fmla="*/ 740171 w 760015"/>
                      <a:gd name="connsiteY5" fmla="*/ 288131 h 779860"/>
                      <a:gd name="connsiteX6" fmla="*/ 744934 w 760015"/>
                      <a:gd name="connsiteY6" fmla="*/ 495300 h 779860"/>
                      <a:gd name="connsiteX7" fmla="*/ 649684 w 760015"/>
                      <a:gd name="connsiteY7" fmla="*/ 671512 h 779860"/>
                      <a:gd name="connsiteX8" fmla="*/ 518715 w 760015"/>
                      <a:gd name="connsiteY8" fmla="*/ 747712 h 779860"/>
                      <a:gd name="connsiteX9" fmla="*/ 340121 w 760015"/>
                      <a:gd name="connsiteY9" fmla="*/ 769144 h 779860"/>
                      <a:gd name="connsiteX10" fmla="*/ 137715 w 760015"/>
                      <a:gd name="connsiteY10" fmla="*/ 683419 h 779860"/>
                      <a:gd name="connsiteX11" fmla="*/ 21034 w 760015"/>
                      <a:gd name="connsiteY11" fmla="*/ 481012 h 779860"/>
                      <a:gd name="connsiteX12" fmla="*/ 11509 w 760015"/>
                      <a:gd name="connsiteY12" fmla="*/ 259556 h 779860"/>
                      <a:gd name="connsiteX13" fmla="*/ 56752 w 760015"/>
                      <a:gd name="connsiteY13" fmla="*/ 164306 h 779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60015" h="779860">
                        <a:moveTo>
                          <a:pt x="56752" y="164306"/>
                        </a:moveTo>
                        <a:cubicBezTo>
                          <a:pt x="81358" y="133747"/>
                          <a:pt x="117474" y="102394"/>
                          <a:pt x="159146" y="76200"/>
                        </a:cubicBezTo>
                        <a:cubicBezTo>
                          <a:pt x="200818" y="50006"/>
                          <a:pt x="248047" y="14288"/>
                          <a:pt x="306784" y="7144"/>
                        </a:cubicBezTo>
                        <a:cubicBezTo>
                          <a:pt x="365521" y="0"/>
                          <a:pt x="453627" y="10715"/>
                          <a:pt x="511571" y="33337"/>
                        </a:cubicBezTo>
                        <a:cubicBezTo>
                          <a:pt x="569515" y="55959"/>
                          <a:pt x="616346" y="100409"/>
                          <a:pt x="654446" y="142875"/>
                        </a:cubicBezTo>
                        <a:cubicBezTo>
                          <a:pt x="692546" y="185341"/>
                          <a:pt x="725090" y="229394"/>
                          <a:pt x="740171" y="288131"/>
                        </a:cubicBezTo>
                        <a:cubicBezTo>
                          <a:pt x="755252" y="346869"/>
                          <a:pt x="760015" y="431403"/>
                          <a:pt x="744934" y="495300"/>
                        </a:cubicBezTo>
                        <a:cubicBezTo>
                          <a:pt x="729853" y="559197"/>
                          <a:pt x="687387" y="629443"/>
                          <a:pt x="649684" y="671512"/>
                        </a:cubicBezTo>
                        <a:cubicBezTo>
                          <a:pt x="611981" y="713581"/>
                          <a:pt x="570309" y="731440"/>
                          <a:pt x="518715" y="747712"/>
                        </a:cubicBezTo>
                        <a:cubicBezTo>
                          <a:pt x="467121" y="763984"/>
                          <a:pt x="403621" y="779860"/>
                          <a:pt x="340121" y="769144"/>
                        </a:cubicBezTo>
                        <a:cubicBezTo>
                          <a:pt x="276621" y="758429"/>
                          <a:pt x="190896" y="731441"/>
                          <a:pt x="137715" y="683419"/>
                        </a:cubicBezTo>
                        <a:cubicBezTo>
                          <a:pt x="84534" y="635397"/>
                          <a:pt x="42068" y="551656"/>
                          <a:pt x="21034" y="481012"/>
                        </a:cubicBezTo>
                        <a:cubicBezTo>
                          <a:pt x="0" y="410368"/>
                          <a:pt x="4365" y="313531"/>
                          <a:pt x="11509" y="259556"/>
                        </a:cubicBezTo>
                        <a:cubicBezTo>
                          <a:pt x="18653" y="205581"/>
                          <a:pt x="32146" y="194865"/>
                          <a:pt x="56752" y="164306"/>
                        </a:cubicBezTo>
                        <a:close/>
                      </a:path>
                    </a:pathLst>
                  </a:custGeom>
                  <a:gradFill flip="none" rotWithShape="1">
                    <a:gsLst>
                      <a:gs pos="0">
                        <a:schemeClr val="accent6"/>
                      </a:gs>
                      <a:gs pos="50000">
                        <a:schemeClr val="accent6">
                          <a:lumMod val="60000"/>
                          <a:lumOff val="40000"/>
                        </a:schemeClr>
                      </a:gs>
                      <a:gs pos="100000">
                        <a:schemeClr val="accent6"/>
                      </a:gs>
                    </a:gsLst>
                    <a:lin ang="10800000" scaled="1"/>
                    <a:tileRect/>
                  </a:gradFill>
                  <a:ln w="12700">
                    <a:solidFill>
                      <a:schemeClr val="accent6"/>
                    </a:solidFill>
                    <a:miter lim="800000"/>
                    <a:headEnd/>
                    <a:tailEnd/>
                  </a:ln>
                </p:spPr>
                <p:txBody>
                  <a:bodyPr anchor="ctr"/>
                  <a:lstStyle/>
                  <a:p>
                    <a:pPr marL="0" marR="0" lvl="0" indent="0" algn="ctr" defTabSz="914126" rtl="0" eaLnBrk="1" fontAlgn="auto" latinLnBrk="0" hangingPunct="1">
                      <a:lnSpc>
                        <a:spcPct val="90000"/>
                      </a:lnSpc>
                      <a:spcBef>
                        <a:spcPct val="35000"/>
                      </a:spcBef>
                      <a:spcAft>
                        <a:spcPct val="25000"/>
                      </a:spcAft>
                      <a:buClr>
                        <a:srgbClr val="8B3D9A"/>
                      </a:buClr>
                      <a:buSzTx/>
                      <a:buFont typeface="Arial" charset="0"/>
                      <a:buChar char="•"/>
                      <a:tabLst/>
                      <a:defRPr/>
                    </a:pPr>
                    <a:endParaRPr kumimoji="0" lang="en-US" sz="1400" b="0" i="0" u="none" strike="noStrike" kern="1200" cap="none" spc="0" normalizeH="0" baseline="0" noProof="0" dirty="0">
                      <a:ln>
                        <a:noFill/>
                      </a:ln>
                      <a:solidFill>
                        <a:srgbClr val="CDCDCF"/>
                      </a:solidFill>
                      <a:effectLst/>
                      <a:uLnTx/>
                      <a:uFillTx/>
                      <a:latin typeface="Arial"/>
                      <a:ea typeface="MS PGothic" pitchFamily="34" charset="-128"/>
                      <a:cs typeface="+mn-cs"/>
                    </a:endParaRPr>
                  </a:p>
                </p:txBody>
              </p:sp>
              <p:sp>
                <p:nvSpPr>
                  <p:cNvPr id="162" name="Freeform 135">
                    <a:extLst>
                      <a:ext uri="{FF2B5EF4-FFF2-40B4-BE49-F238E27FC236}">
                        <a16:creationId xmlns:a16="http://schemas.microsoft.com/office/drawing/2014/main" id="{AAACD821-06BB-45B5-9DE7-8BF7FE7216DB}"/>
                      </a:ext>
                    </a:extLst>
                  </p:cNvPr>
                  <p:cNvSpPr/>
                  <p:nvPr/>
                </p:nvSpPr>
                <p:spPr bwMode="auto">
                  <a:xfrm>
                    <a:off x="3913981" y="2929335"/>
                    <a:ext cx="497682" cy="502841"/>
                  </a:xfrm>
                  <a:custGeom>
                    <a:avLst/>
                    <a:gdLst>
                      <a:gd name="connsiteX0" fmla="*/ 7937 w 497682"/>
                      <a:gd name="connsiteY0" fmla="*/ 321071 h 502841"/>
                      <a:gd name="connsiteX1" fmla="*/ 22225 w 497682"/>
                      <a:gd name="connsiteY1" fmla="*/ 173434 h 502841"/>
                      <a:gd name="connsiteX2" fmla="*/ 141287 w 497682"/>
                      <a:gd name="connsiteY2" fmla="*/ 42465 h 502841"/>
                      <a:gd name="connsiteX3" fmla="*/ 250825 w 497682"/>
                      <a:gd name="connsiteY3" fmla="*/ 1984 h 502841"/>
                      <a:gd name="connsiteX4" fmla="*/ 372269 w 497682"/>
                      <a:gd name="connsiteY4" fmla="*/ 30559 h 502841"/>
                      <a:gd name="connsiteX5" fmla="*/ 453231 w 497682"/>
                      <a:gd name="connsiteY5" fmla="*/ 128190 h 502841"/>
                      <a:gd name="connsiteX6" fmla="*/ 496094 w 497682"/>
                      <a:gd name="connsiteY6" fmla="*/ 244871 h 502841"/>
                      <a:gd name="connsiteX7" fmla="*/ 443706 w 497682"/>
                      <a:gd name="connsiteY7" fmla="*/ 382984 h 502841"/>
                      <a:gd name="connsiteX8" fmla="*/ 336550 w 497682"/>
                      <a:gd name="connsiteY8" fmla="*/ 471090 h 502841"/>
                      <a:gd name="connsiteX9" fmla="*/ 210344 w 497682"/>
                      <a:gd name="connsiteY9" fmla="*/ 494903 h 502841"/>
                      <a:gd name="connsiteX10" fmla="*/ 53181 w 497682"/>
                      <a:gd name="connsiteY10" fmla="*/ 423465 h 502841"/>
                      <a:gd name="connsiteX11" fmla="*/ 7937 w 497682"/>
                      <a:gd name="connsiteY11" fmla="*/ 321071 h 502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7682" h="502841">
                        <a:moveTo>
                          <a:pt x="7937" y="321071"/>
                        </a:moveTo>
                        <a:cubicBezTo>
                          <a:pt x="2778" y="279399"/>
                          <a:pt x="0" y="219868"/>
                          <a:pt x="22225" y="173434"/>
                        </a:cubicBezTo>
                        <a:cubicBezTo>
                          <a:pt x="44450" y="127000"/>
                          <a:pt x="103187" y="71040"/>
                          <a:pt x="141287" y="42465"/>
                        </a:cubicBezTo>
                        <a:cubicBezTo>
                          <a:pt x="179387" y="13890"/>
                          <a:pt x="212328" y="3968"/>
                          <a:pt x="250825" y="1984"/>
                        </a:cubicBezTo>
                        <a:cubicBezTo>
                          <a:pt x="289322" y="0"/>
                          <a:pt x="338535" y="9525"/>
                          <a:pt x="372269" y="30559"/>
                        </a:cubicBezTo>
                        <a:cubicBezTo>
                          <a:pt x="406003" y="51593"/>
                          <a:pt x="432594" y="92471"/>
                          <a:pt x="453231" y="128190"/>
                        </a:cubicBezTo>
                        <a:cubicBezTo>
                          <a:pt x="473869" y="163909"/>
                          <a:pt x="497682" y="202405"/>
                          <a:pt x="496094" y="244871"/>
                        </a:cubicBezTo>
                        <a:cubicBezTo>
                          <a:pt x="494507" y="287337"/>
                          <a:pt x="470297" y="345281"/>
                          <a:pt x="443706" y="382984"/>
                        </a:cubicBezTo>
                        <a:cubicBezTo>
                          <a:pt x="417115" y="420687"/>
                          <a:pt x="375444" y="452437"/>
                          <a:pt x="336550" y="471090"/>
                        </a:cubicBezTo>
                        <a:cubicBezTo>
                          <a:pt x="297656" y="489743"/>
                          <a:pt x="257572" y="502841"/>
                          <a:pt x="210344" y="494903"/>
                        </a:cubicBezTo>
                        <a:cubicBezTo>
                          <a:pt x="163116" y="486965"/>
                          <a:pt x="87709" y="454024"/>
                          <a:pt x="53181" y="423465"/>
                        </a:cubicBezTo>
                        <a:cubicBezTo>
                          <a:pt x="18653" y="392906"/>
                          <a:pt x="13096" y="362743"/>
                          <a:pt x="7937" y="321071"/>
                        </a:cubicBezTo>
                        <a:close/>
                      </a:path>
                    </a:pathLst>
                  </a:custGeom>
                  <a:gradFill flip="none" rotWithShape="1">
                    <a:gsLst>
                      <a:gs pos="0">
                        <a:schemeClr val="accent6"/>
                      </a:gs>
                      <a:gs pos="50000">
                        <a:schemeClr val="accent6">
                          <a:lumMod val="75000"/>
                        </a:schemeClr>
                      </a:gs>
                      <a:gs pos="100000">
                        <a:schemeClr val="accent6">
                          <a:lumMod val="60000"/>
                          <a:lumOff val="40000"/>
                        </a:schemeClr>
                      </a:gs>
                    </a:gsLst>
                    <a:path path="circle">
                      <a:fillToRect l="50000" t="50000" r="50000" b="50000"/>
                    </a:path>
                    <a:tileRect/>
                  </a:gradFill>
                  <a:ln w="12700">
                    <a:solidFill>
                      <a:schemeClr val="accent6"/>
                    </a:solidFill>
                    <a:miter lim="800000"/>
                    <a:headEnd/>
                    <a:tailEnd/>
                  </a:ln>
                </p:spPr>
                <p:txBody>
                  <a:bodyPr anchor="ctr"/>
                  <a:lstStyle/>
                  <a:p>
                    <a:pPr marL="0" marR="0" lvl="0" indent="0" algn="ctr" defTabSz="914126" rtl="0" eaLnBrk="1" fontAlgn="auto" latinLnBrk="0" hangingPunct="1">
                      <a:lnSpc>
                        <a:spcPct val="90000"/>
                      </a:lnSpc>
                      <a:spcBef>
                        <a:spcPct val="35000"/>
                      </a:spcBef>
                      <a:spcAft>
                        <a:spcPct val="25000"/>
                      </a:spcAft>
                      <a:buClr>
                        <a:srgbClr val="8B3D9A"/>
                      </a:buClr>
                      <a:buSzTx/>
                      <a:buFont typeface="Arial" charset="0"/>
                      <a:buChar char="•"/>
                      <a:tabLst/>
                      <a:defRPr/>
                    </a:pPr>
                    <a:endParaRPr kumimoji="0" lang="en-US" sz="1400" b="0" i="0" u="none" strike="noStrike" kern="1200" cap="none" spc="0" normalizeH="0" baseline="0" noProof="0" dirty="0">
                      <a:ln>
                        <a:noFill/>
                      </a:ln>
                      <a:solidFill>
                        <a:srgbClr val="CDCDCF"/>
                      </a:solidFill>
                      <a:effectLst/>
                      <a:uLnTx/>
                      <a:uFillTx/>
                      <a:latin typeface="Arial"/>
                      <a:ea typeface="MS PGothic" pitchFamily="34" charset="-128"/>
                      <a:cs typeface="+mn-cs"/>
                    </a:endParaRPr>
                  </a:p>
                </p:txBody>
              </p:sp>
            </p:grpSp>
            <p:sp>
              <p:nvSpPr>
                <p:cNvPr id="147" name="Freeform: Shape 146">
                  <a:extLst>
                    <a:ext uri="{FF2B5EF4-FFF2-40B4-BE49-F238E27FC236}">
                      <a16:creationId xmlns:a16="http://schemas.microsoft.com/office/drawing/2014/main" id="{2B43C277-6C3E-4E1A-A804-4C02199EC836}"/>
                    </a:ext>
                  </a:extLst>
                </p:cNvPr>
                <p:cNvSpPr/>
                <p:nvPr/>
              </p:nvSpPr>
              <p:spPr bwMode="auto">
                <a:xfrm>
                  <a:off x="5195290" y="3634540"/>
                  <a:ext cx="1412677" cy="1448469"/>
                </a:xfrm>
                <a:custGeom>
                  <a:avLst/>
                  <a:gdLst>
                    <a:gd name="connsiteX0" fmla="*/ 13577 w 1466107"/>
                    <a:gd name="connsiteY0" fmla="*/ 1323105 h 1521552"/>
                    <a:gd name="connsiteX1" fmla="*/ 207008 w 1466107"/>
                    <a:gd name="connsiteY1" fmla="*/ 1059335 h 1521552"/>
                    <a:gd name="connsiteX2" fmla="*/ 523531 w 1466107"/>
                    <a:gd name="connsiteY2" fmla="*/ 813151 h 1521552"/>
                    <a:gd name="connsiteX3" fmla="*/ 690584 w 1466107"/>
                    <a:gd name="connsiteY3" fmla="*/ 593343 h 1521552"/>
                    <a:gd name="connsiteX4" fmla="*/ 884015 w 1466107"/>
                    <a:gd name="connsiteY4" fmla="*/ 435081 h 1521552"/>
                    <a:gd name="connsiteX5" fmla="*/ 980731 w 1466107"/>
                    <a:gd name="connsiteY5" fmla="*/ 250443 h 1521552"/>
                    <a:gd name="connsiteX6" fmla="*/ 1095031 w 1466107"/>
                    <a:gd name="connsiteY6" fmla="*/ 100974 h 1521552"/>
                    <a:gd name="connsiteX7" fmla="*/ 1262084 w 1466107"/>
                    <a:gd name="connsiteY7" fmla="*/ 4258 h 1521552"/>
                    <a:gd name="connsiteX8" fmla="*/ 1446723 w 1466107"/>
                    <a:gd name="connsiteY8" fmla="*/ 241651 h 1521552"/>
                    <a:gd name="connsiteX9" fmla="*/ 1393969 w 1466107"/>
                    <a:gd name="connsiteY9" fmla="*/ 1006581 h 1521552"/>
                    <a:gd name="connsiteX10" fmla="*/ 857638 w 1466107"/>
                    <a:gd name="connsiteY10" fmla="*/ 1481366 h 1521552"/>
                    <a:gd name="connsiteX11" fmla="*/ 110292 w 1466107"/>
                    <a:gd name="connsiteY11" fmla="*/ 1481366 h 1521552"/>
                    <a:gd name="connsiteX12" fmla="*/ 13577 w 1466107"/>
                    <a:gd name="connsiteY12" fmla="*/ 1323105 h 1521552"/>
                    <a:gd name="connsiteX0" fmla="*/ 13577 w 1437362"/>
                    <a:gd name="connsiteY0" fmla="*/ 1326306 h 1524753"/>
                    <a:gd name="connsiteX1" fmla="*/ 207008 w 1437362"/>
                    <a:gd name="connsiteY1" fmla="*/ 1062536 h 1524753"/>
                    <a:gd name="connsiteX2" fmla="*/ 523531 w 1437362"/>
                    <a:gd name="connsiteY2" fmla="*/ 816352 h 1524753"/>
                    <a:gd name="connsiteX3" fmla="*/ 690584 w 1437362"/>
                    <a:gd name="connsiteY3" fmla="*/ 596544 h 1524753"/>
                    <a:gd name="connsiteX4" fmla="*/ 884015 w 1437362"/>
                    <a:gd name="connsiteY4" fmla="*/ 438282 h 1524753"/>
                    <a:gd name="connsiteX5" fmla="*/ 980731 w 1437362"/>
                    <a:gd name="connsiteY5" fmla="*/ 253644 h 1524753"/>
                    <a:gd name="connsiteX6" fmla="*/ 1095031 w 1437362"/>
                    <a:gd name="connsiteY6" fmla="*/ 104175 h 1524753"/>
                    <a:gd name="connsiteX7" fmla="*/ 1262084 w 1437362"/>
                    <a:gd name="connsiteY7" fmla="*/ 7459 h 1524753"/>
                    <a:gd name="connsiteX8" fmla="*/ 1389573 w 1437362"/>
                    <a:gd name="connsiteY8" fmla="*/ 306765 h 1524753"/>
                    <a:gd name="connsiteX9" fmla="*/ 1393969 w 1437362"/>
                    <a:gd name="connsiteY9" fmla="*/ 1009782 h 1524753"/>
                    <a:gd name="connsiteX10" fmla="*/ 857638 w 1437362"/>
                    <a:gd name="connsiteY10" fmla="*/ 1484567 h 1524753"/>
                    <a:gd name="connsiteX11" fmla="*/ 110292 w 1437362"/>
                    <a:gd name="connsiteY11" fmla="*/ 1484567 h 1524753"/>
                    <a:gd name="connsiteX12" fmla="*/ 13577 w 1437362"/>
                    <a:gd name="connsiteY12" fmla="*/ 1326306 h 1524753"/>
                    <a:gd name="connsiteX0" fmla="*/ 13577 w 1398038"/>
                    <a:gd name="connsiteY0" fmla="*/ 1326306 h 1524753"/>
                    <a:gd name="connsiteX1" fmla="*/ 207008 w 1398038"/>
                    <a:gd name="connsiteY1" fmla="*/ 1062536 h 1524753"/>
                    <a:gd name="connsiteX2" fmla="*/ 523531 w 1398038"/>
                    <a:gd name="connsiteY2" fmla="*/ 816352 h 1524753"/>
                    <a:gd name="connsiteX3" fmla="*/ 690584 w 1398038"/>
                    <a:gd name="connsiteY3" fmla="*/ 596544 h 1524753"/>
                    <a:gd name="connsiteX4" fmla="*/ 884015 w 1398038"/>
                    <a:gd name="connsiteY4" fmla="*/ 438282 h 1524753"/>
                    <a:gd name="connsiteX5" fmla="*/ 980731 w 1398038"/>
                    <a:gd name="connsiteY5" fmla="*/ 253644 h 1524753"/>
                    <a:gd name="connsiteX6" fmla="*/ 1095031 w 1398038"/>
                    <a:gd name="connsiteY6" fmla="*/ 104175 h 1524753"/>
                    <a:gd name="connsiteX7" fmla="*/ 1262084 w 1398038"/>
                    <a:gd name="connsiteY7" fmla="*/ 7459 h 1524753"/>
                    <a:gd name="connsiteX8" fmla="*/ 1389573 w 1398038"/>
                    <a:gd name="connsiteY8" fmla="*/ 306765 h 1524753"/>
                    <a:gd name="connsiteX9" fmla="*/ 1327294 w 1398038"/>
                    <a:gd name="connsiteY9" fmla="*/ 952632 h 1524753"/>
                    <a:gd name="connsiteX10" fmla="*/ 857638 w 1398038"/>
                    <a:gd name="connsiteY10" fmla="*/ 1484567 h 1524753"/>
                    <a:gd name="connsiteX11" fmla="*/ 110292 w 1398038"/>
                    <a:gd name="connsiteY11" fmla="*/ 1484567 h 1524753"/>
                    <a:gd name="connsiteX12" fmla="*/ 13577 w 1398038"/>
                    <a:gd name="connsiteY12" fmla="*/ 1326306 h 1524753"/>
                    <a:gd name="connsiteX0" fmla="*/ 11989 w 1398131"/>
                    <a:gd name="connsiteY0" fmla="*/ 1326306 h 1488693"/>
                    <a:gd name="connsiteX1" fmla="*/ 205420 w 1398131"/>
                    <a:gd name="connsiteY1" fmla="*/ 1062536 h 1488693"/>
                    <a:gd name="connsiteX2" fmla="*/ 521943 w 1398131"/>
                    <a:gd name="connsiteY2" fmla="*/ 816352 h 1488693"/>
                    <a:gd name="connsiteX3" fmla="*/ 688996 w 1398131"/>
                    <a:gd name="connsiteY3" fmla="*/ 596544 h 1488693"/>
                    <a:gd name="connsiteX4" fmla="*/ 882427 w 1398131"/>
                    <a:gd name="connsiteY4" fmla="*/ 438282 h 1488693"/>
                    <a:gd name="connsiteX5" fmla="*/ 979143 w 1398131"/>
                    <a:gd name="connsiteY5" fmla="*/ 253644 h 1488693"/>
                    <a:gd name="connsiteX6" fmla="*/ 1093443 w 1398131"/>
                    <a:gd name="connsiteY6" fmla="*/ 104175 h 1488693"/>
                    <a:gd name="connsiteX7" fmla="*/ 1260496 w 1398131"/>
                    <a:gd name="connsiteY7" fmla="*/ 7459 h 1488693"/>
                    <a:gd name="connsiteX8" fmla="*/ 1387985 w 1398131"/>
                    <a:gd name="connsiteY8" fmla="*/ 306765 h 1488693"/>
                    <a:gd name="connsiteX9" fmla="*/ 1325706 w 1398131"/>
                    <a:gd name="connsiteY9" fmla="*/ 952632 h 1488693"/>
                    <a:gd name="connsiteX10" fmla="*/ 817950 w 1398131"/>
                    <a:gd name="connsiteY10" fmla="*/ 1403604 h 1488693"/>
                    <a:gd name="connsiteX11" fmla="*/ 108704 w 1398131"/>
                    <a:gd name="connsiteY11" fmla="*/ 1484567 h 1488693"/>
                    <a:gd name="connsiteX12" fmla="*/ 11989 w 1398131"/>
                    <a:gd name="connsiteY12" fmla="*/ 1326306 h 1488693"/>
                    <a:gd name="connsiteX0" fmla="*/ 27341 w 1413483"/>
                    <a:gd name="connsiteY0" fmla="*/ 1326306 h 1425795"/>
                    <a:gd name="connsiteX1" fmla="*/ 220772 w 1413483"/>
                    <a:gd name="connsiteY1" fmla="*/ 1062536 h 1425795"/>
                    <a:gd name="connsiteX2" fmla="*/ 537295 w 1413483"/>
                    <a:gd name="connsiteY2" fmla="*/ 816352 h 1425795"/>
                    <a:gd name="connsiteX3" fmla="*/ 704348 w 1413483"/>
                    <a:gd name="connsiteY3" fmla="*/ 596544 h 1425795"/>
                    <a:gd name="connsiteX4" fmla="*/ 897779 w 1413483"/>
                    <a:gd name="connsiteY4" fmla="*/ 438282 h 1425795"/>
                    <a:gd name="connsiteX5" fmla="*/ 994495 w 1413483"/>
                    <a:gd name="connsiteY5" fmla="*/ 253644 h 1425795"/>
                    <a:gd name="connsiteX6" fmla="*/ 1108795 w 1413483"/>
                    <a:gd name="connsiteY6" fmla="*/ 104175 h 1425795"/>
                    <a:gd name="connsiteX7" fmla="*/ 1275848 w 1413483"/>
                    <a:gd name="connsiteY7" fmla="*/ 7459 h 1425795"/>
                    <a:gd name="connsiteX8" fmla="*/ 1403337 w 1413483"/>
                    <a:gd name="connsiteY8" fmla="*/ 306765 h 1425795"/>
                    <a:gd name="connsiteX9" fmla="*/ 1341058 w 1413483"/>
                    <a:gd name="connsiteY9" fmla="*/ 952632 h 1425795"/>
                    <a:gd name="connsiteX10" fmla="*/ 833302 w 1413483"/>
                    <a:gd name="connsiteY10" fmla="*/ 1403604 h 1425795"/>
                    <a:gd name="connsiteX11" fmla="*/ 27341 w 1413483"/>
                    <a:gd name="connsiteY11" fmla="*/ 1326306 h 1425795"/>
                    <a:gd name="connsiteX0" fmla="*/ 27341 w 1413483"/>
                    <a:gd name="connsiteY0" fmla="*/ 1326306 h 1450454"/>
                    <a:gd name="connsiteX1" fmla="*/ 220772 w 1413483"/>
                    <a:gd name="connsiteY1" fmla="*/ 1062536 h 1450454"/>
                    <a:gd name="connsiteX2" fmla="*/ 537295 w 1413483"/>
                    <a:gd name="connsiteY2" fmla="*/ 816352 h 1450454"/>
                    <a:gd name="connsiteX3" fmla="*/ 704348 w 1413483"/>
                    <a:gd name="connsiteY3" fmla="*/ 596544 h 1450454"/>
                    <a:gd name="connsiteX4" fmla="*/ 897779 w 1413483"/>
                    <a:gd name="connsiteY4" fmla="*/ 438282 h 1450454"/>
                    <a:gd name="connsiteX5" fmla="*/ 994495 w 1413483"/>
                    <a:gd name="connsiteY5" fmla="*/ 253644 h 1450454"/>
                    <a:gd name="connsiteX6" fmla="*/ 1108795 w 1413483"/>
                    <a:gd name="connsiteY6" fmla="*/ 104175 h 1450454"/>
                    <a:gd name="connsiteX7" fmla="*/ 1275848 w 1413483"/>
                    <a:gd name="connsiteY7" fmla="*/ 7459 h 1450454"/>
                    <a:gd name="connsiteX8" fmla="*/ 1403337 w 1413483"/>
                    <a:gd name="connsiteY8" fmla="*/ 306765 h 1450454"/>
                    <a:gd name="connsiteX9" fmla="*/ 1341058 w 1413483"/>
                    <a:gd name="connsiteY9" fmla="*/ 952632 h 1450454"/>
                    <a:gd name="connsiteX10" fmla="*/ 833302 w 1413483"/>
                    <a:gd name="connsiteY10" fmla="*/ 1403604 h 1450454"/>
                    <a:gd name="connsiteX11" fmla="*/ 27341 w 1413483"/>
                    <a:gd name="connsiteY11" fmla="*/ 1326306 h 1450454"/>
                    <a:gd name="connsiteX0" fmla="*/ 27341 w 1434450"/>
                    <a:gd name="connsiteY0" fmla="*/ 1326306 h 1450454"/>
                    <a:gd name="connsiteX1" fmla="*/ 220772 w 1434450"/>
                    <a:gd name="connsiteY1" fmla="*/ 1062536 h 1450454"/>
                    <a:gd name="connsiteX2" fmla="*/ 537295 w 1434450"/>
                    <a:gd name="connsiteY2" fmla="*/ 816352 h 1450454"/>
                    <a:gd name="connsiteX3" fmla="*/ 704348 w 1434450"/>
                    <a:gd name="connsiteY3" fmla="*/ 596544 h 1450454"/>
                    <a:gd name="connsiteX4" fmla="*/ 897779 w 1434450"/>
                    <a:gd name="connsiteY4" fmla="*/ 438282 h 1450454"/>
                    <a:gd name="connsiteX5" fmla="*/ 994495 w 1434450"/>
                    <a:gd name="connsiteY5" fmla="*/ 253644 h 1450454"/>
                    <a:gd name="connsiteX6" fmla="*/ 1108795 w 1434450"/>
                    <a:gd name="connsiteY6" fmla="*/ 104175 h 1450454"/>
                    <a:gd name="connsiteX7" fmla="*/ 1275848 w 1434450"/>
                    <a:gd name="connsiteY7" fmla="*/ 7459 h 1450454"/>
                    <a:gd name="connsiteX8" fmla="*/ 1403337 w 1434450"/>
                    <a:gd name="connsiteY8" fmla="*/ 306765 h 1450454"/>
                    <a:gd name="connsiteX9" fmla="*/ 1341058 w 1434450"/>
                    <a:gd name="connsiteY9" fmla="*/ 952632 h 1450454"/>
                    <a:gd name="connsiteX10" fmla="*/ 833302 w 1434450"/>
                    <a:gd name="connsiteY10" fmla="*/ 1403604 h 1450454"/>
                    <a:gd name="connsiteX11" fmla="*/ 27341 w 1434450"/>
                    <a:gd name="connsiteY11" fmla="*/ 1326306 h 1450454"/>
                    <a:gd name="connsiteX0" fmla="*/ 27341 w 1414521"/>
                    <a:gd name="connsiteY0" fmla="*/ 1317328 h 1441476"/>
                    <a:gd name="connsiteX1" fmla="*/ 220772 w 1414521"/>
                    <a:gd name="connsiteY1" fmla="*/ 1053558 h 1441476"/>
                    <a:gd name="connsiteX2" fmla="*/ 537295 w 1414521"/>
                    <a:gd name="connsiteY2" fmla="*/ 807374 h 1441476"/>
                    <a:gd name="connsiteX3" fmla="*/ 704348 w 1414521"/>
                    <a:gd name="connsiteY3" fmla="*/ 587566 h 1441476"/>
                    <a:gd name="connsiteX4" fmla="*/ 897779 w 1414521"/>
                    <a:gd name="connsiteY4" fmla="*/ 429304 h 1441476"/>
                    <a:gd name="connsiteX5" fmla="*/ 994495 w 1414521"/>
                    <a:gd name="connsiteY5" fmla="*/ 244666 h 1441476"/>
                    <a:gd name="connsiteX6" fmla="*/ 1108795 w 1414521"/>
                    <a:gd name="connsiteY6" fmla="*/ 95197 h 1441476"/>
                    <a:gd name="connsiteX7" fmla="*/ 1261561 w 1414521"/>
                    <a:gd name="connsiteY7" fmla="*/ 8006 h 1441476"/>
                    <a:gd name="connsiteX8" fmla="*/ 1403337 w 1414521"/>
                    <a:gd name="connsiteY8" fmla="*/ 297787 h 1441476"/>
                    <a:gd name="connsiteX9" fmla="*/ 1341058 w 1414521"/>
                    <a:gd name="connsiteY9" fmla="*/ 943654 h 1441476"/>
                    <a:gd name="connsiteX10" fmla="*/ 833302 w 1414521"/>
                    <a:gd name="connsiteY10" fmla="*/ 1394626 h 1441476"/>
                    <a:gd name="connsiteX11" fmla="*/ 27341 w 1414521"/>
                    <a:gd name="connsiteY11" fmla="*/ 1317328 h 1441476"/>
                    <a:gd name="connsiteX0" fmla="*/ 27341 w 1414521"/>
                    <a:gd name="connsiteY0" fmla="*/ 1324321 h 1448469"/>
                    <a:gd name="connsiteX1" fmla="*/ 220772 w 1414521"/>
                    <a:gd name="connsiteY1" fmla="*/ 1060551 h 1448469"/>
                    <a:gd name="connsiteX2" fmla="*/ 537295 w 1414521"/>
                    <a:gd name="connsiteY2" fmla="*/ 814367 h 1448469"/>
                    <a:gd name="connsiteX3" fmla="*/ 704348 w 1414521"/>
                    <a:gd name="connsiteY3" fmla="*/ 594559 h 1448469"/>
                    <a:gd name="connsiteX4" fmla="*/ 897779 w 1414521"/>
                    <a:gd name="connsiteY4" fmla="*/ 436297 h 1448469"/>
                    <a:gd name="connsiteX5" fmla="*/ 994495 w 1414521"/>
                    <a:gd name="connsiteY5" fmla="*/ 251659 h 1448469"/>
                    <a:gd name="connsiteX6" fmla="*/ 1108795 w 1414521"/>
                    <a:gd name="connsiteY6" fmla="*/ 102190 h 1448469"/>
                    <a:gd name="connsiteX7" fmla="*/ 1261561 w 1414521"/>
                    <a:gd name="connsiteY7" fmla="*/ 14999 h 1448469"/>
                    <a:gd name="connsiteX8" fmla="*/ 1403337 w 1414521"/>
                    <a:gd name="connsiteY8" fmla="*/ 304780 h 1448469"/>
                    <a:gd name="connsiteX9" fmla="*/ 1341058 w 1414521"/>
                    <a:gd name="connsiteY9" fmla="*/ 950647 h 1448469"/>
                    <a:gd name="connsiteX10" fmla="*/ 833302 w 1414521"/>
                    <a:gd name="connsiteY10" fmla="*/ 1401619 h 1448469"/>
                    <a:gd name="connsiteX11" fmla="*/ 27341 w 1414521"/>
                    <a:gd name="connsiteY11" fmla="*/ 1324321 h 1448469"/>
                    <a:gd name="connsiteX0" fmla="*/ 27341 w 1412677"/>
                    <a:gd name="connsiteY0" fmla="*/ 1324321 h 1448469"/>
                    <a:gd name="connsiteX1" fmla="*/ 220772 w 1412677"/>
                    <a:gd name="connsiteY1" fmla="*/ 1060551 h 1448469"/>
                    <a:gd name="connsiteX2" fmla="*/ 537295 w 1412677"/>
                    <a:gd name="connsiteY2" fmla="*/ 814367 h 1448469"/>
                    <a:gd name="connsiteX3" fmla="*/ 704348 w 1412677"/>
                    <a:gd name="connsiteY3" fmla="*/ 594559 h 1448469"/>
                    <a:gd name="connsiteX4" fmla="*/ 897779 w 1412677"/>
                    <a:gd name="connsiteY4" fmla="*/ 436297 h 1448469"/>
                    <a:gd name="connsiteX5" fmla="*/ 994495 w 1412677"/>
                    <a:gd name="connsiteY5" fmla="*/ 251659 h 1448469"/>
                    <a:gd name="connsiteX6" fmla="*/ 1108795 w 1412677"/>
                    <a:gd name="connsiteY6" fmla="*/ 102190 h 1448469"/>
                    <a:gd name="connsiteX7" fmla="*/ 1261561 w 1412677"/>
                    <a:gd name="connsiteY7" fmla="*/ 14999 h 1448469"/>
                    <a:gd name="connsiteX8" fmla="*/ 1403337 w 1412677"/>
                    <a:gd name="connsiteY8" fmla="*/ 304780 h 1448469"/>
                    <a:gd name="connsiteX9" fmla="*/ 1336296 w 1412677"/>
                    <a:gd name="connsiteY9" fmla="*/ 926835 h 1448469"/>
                    <a:gd name="connsiteX10" fmla="*/ 833302 w 1412677"/>
                    <a:gd name="connsiteY10" fmla="*/ 1401619 h 1448469"/>
                    <a:gd name="connsiteX11" fmla="*/ 27341 w 1412677"/>
                    <a:gd name="connsiteY11" fmla="*/ 1324321 h 1448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12677" h="1448469">
                      <a:moveTo>
                        <a:pt x="27341" y="1324321"/>
                      </a:moveTo>
                      <a:cubicBezTo>
                        <a:pt x="-74747" y="1267476"/>
                        <a:pt x="135780" y="1145543"/>
                        <a:pt x="220772" y="1060551"/>
                      </a:cubicBezTo>
                      <a:cubicBezTo>
                        <a:pt x="305764" y="975559"/>
                        <a:pt x="456699" y="892032"/>
                        <a:pt x="537295" y="814367"/>
                      </a:cubicBezTo>
                      <a:cubicBezTo>
                        <a:pt x="617891" y="736702"/>
                        <a:pt x="644267" y="657571"/>
                        <a:pt x="704348" y="594559"/>
                      </a:cubicBezTo>
                      <a:cubicBezTo>
                        <a:pt x="764429" y="531547"/>
                        <a:pt x="849421" y="493447"/>
                        <a:pt x="897779" y="436297"/>
                      </a:cubicBezTo>
                      <a:cubicBezTo>
                        <a:pt x="946137" y="379147"/>
                        <a:pt x="959326" y="307343"/>
                        <a:pt x="994495" y="251659"/>
                      </a:cubicBezTo>
                      <a:cubicBezTo>
                        <a:pt x="1029664" y="195975"/>
                        <a:pt x="1064284" y="141633"/>
                        <a:pt x="1108795" y="102190"/>
                      </a:cubicBezTo>
                      <a:cubicBezTo>
                        <a:pt x="1153306" y="62747"/>
                        <a:pt x="1226759" y="-37816"/>
                        <a:pt x="1261561" y="14999"/>
                      </a:cubicBezTo>
                      <a:cubicBezTo>
                        <a:pt x="1296363" y="67814"/>
                        <a:pt x="1390881" y="152807"/>
                        <a:pt x="1403337" y="304780"/>
                      </a:cubicBezTo>
                      <a:cubicBezTo>
                        <a:pt x="1415793" y="456753"/>
                        <a:pt x="1431302" y="744029"/>
                        <a:pt x="1336296" y="926835"/>
                      </a:cubicBezTo>
                      <a:cubicBezTo>
                        <a:pt x="1241290" y="1109642"/>
                        <a:pt x="1047248" y="1322488"/>
                        <a:pt x="833302" y="1401619"/>
                      </a:cubicBezTo>
                      <a:cubicBezTo>
                        <a:pt x="404799" y="1521048"/>
                        <a:pt x="129429" y="1381166"/>
                        <a:pt x="27341" y="1324321"/>
                      </a:cubicBezTo>
                      <a:close/>
                    </a:path>
                  </a:pathLst>
                </a:custGeom>
                <a:solidFill>
                  <a:schemeClr val="accent6"/>
                </a:solidFill>
                <a:ln w="0">
                  <a:solidFill>
                    <a:schemeClr val="bg1"/>
                  </a:solidFill>
                  <a:miter lim="800000"/>
                  <a:headEnd/>
                  <a:tailEnd/>
                </a:ln>
              </p:spPr>
              <p:txBody>
                <a:bodyPr rtlCol="0" anchor="b"/>
                <a:lstStyle/>
                <a:p>
                  <a:pPr marL="0" marR="0" lvl="0" indent="0" algn="ctr" defTabSz="1218504" rtl="0" eaLnBrk="1" fontAlgn="auto" latinLnBrk="0" hangingPunct="1">
                    <a:lnSpc>
                      <a:spcPct val="100000"/>
                    </a:lnSpc>
                    <a:spcBef>
                      <a:spcPct val="35000"/>
                    </a:spcBef>
                    <a:spcAft>
                      <a:spcPct val="25000"/>
                    </a:spcAft>
                    <a:buClr>
                      <a:srgbClr val="015873"/>
                    </a:buClr>
                    <a:buSzTx/>
                    <a:buFontTx/>
                    <a:buNone/>
                    <a:tabLst/>
                    <a:defRPr/>
                  </a:pPr>
                  <a:endParaRPr kumimoji="0" lang="en-US" sz="1799"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48" name="Freeform: Shape 147">
                  <a:extLst>
                    <a:ext uri="{FF2B5EF4-FFF2-40B4-BE49-F238E27FC236}">
                      <a16:creationId xmlns:a16="http://schemas.microsoft.com/office/drawing/2014/main" id="{03B09A13-6948-438B-8123-0F7D40E91B58}"/>
                    </a:ext>
                  </a:extLst>
                </p:cNvPr>
                <p:cNvSpPr/>
                <p:nvPr/>
              </p:nvSpPr>
              <p:spPr bwMode="auto">
                <a:xfrm>
                  <a:off x="4779850" y="3280185"/>
                  <a:ext cx="1549713" cy="1556413"/>
                </a:xfrm>
                <a:custGeom>
                  <a:avLst/>
                  <a:gdLst>
                    <a:gd name="connsiteX0" fmla="*/ 357138 w 1185819"/>
                    <a:gd name="connsiteY0" fmla="*/ 1662264 h 1701700"/>
                    <a:gd name="connsiteX1" fmla="*/ 524191 w 1185819"/>
                    <a:gd name="connsiteY1" fmla="*/ 1301780 h 1701700"/>
                    <a:gd name="connsiteX2" fmla="*/ 708830 w 1185819"/>
                    <a:gd name="connsiteY2" fmla="*/ 1240233 h 1701700"/>
                    <a:gd name="connsiteX3" fmla="*/ 708830 w 1185819"/>
                    <a:gd name="connsiteY3" fmla="*/ 1011633 h 1701700"/>
                    <a:gd name="connsiteX4" fmla="*/ 779168 w 1185819"/>
                    <a:gd name="connsiteY4" fmla="*/ 888541 h 1701700"/>
                    <a:gd name="connsiteX5" fmla="*/ 743999 w 1185819"/>
                    <a:gd name="connsiteY5" fmla="*/ 686318 h 1701700"/>
                    <a:gd name="connsiteX6" fmla="*/ 875884 w 1185819"/>
                    <a:gd name="connsiteY6" fmla="*/ 545641 h 1701700"/>
                    <a:gd name="connsiteX7" fmla="*/ 981391 w 1185819"/>
                    <a:gd name="connsiteY7" fmla="*/ 361003 h 1701700"/>
                    <a:gd name="connsiteX8" fmla="*/ 1104484 w 1185819"/>
                    <a:gd name="connsiteY8" fmla="*/ 290664 h 1701700"/>
                    <a:gd name="connsiteX9" fmla="*/ 1113276 w 1185819"/>
                    <a:gd name="connsiteY9" fmla="*/ 106026 h 1701700"/>
                    <a:gd name="connsiteX10" fmla="*/ 1122068 w 1185819"/>
                    <a:gd name="connsiteY10" fmla="*/ 97233 h 1701700"/>
                    <a:gd name="connsiteX11" fmla="*/ 1139653 w 1185819"/>
                    <a:gd name="connsiteY11" fmla="*/ 518 h 1701700"/>
                    <a:gd name="connsiteX12" fmla="*/ 453853 w 1185819"/>
                    <a:gd name="connsiteY12" fmla="*/ 79649 h 1701700"/>
                    <a:gd name="connsiteX13" fmla="*/ 137330 w 1185819"/>
                    <a:gd name="connsiteY13" fmla="*/ 448926 h 1701700"/>
                    <a:gd name="connsiteX14" fmla="*/ 49407 w 1185819"/>
                    <a:gd name="connsiteY14" fmla="*/ 756657 h 1701700"/>
                    <a:gd name="connsiteX15" fmla="*/ 5445 w 1185819"/>
                    <a:gd name="connsiteY15" fmla="*/ 1205064 h 1701700"/>
                    <a:gd name="connsiteX16" fmla="*/ 172499 w 1185819"/>
                    <a:gd name="connsiteY16" fmla="*/ 1635887 h 1701700"/>
                    <a:gd name="connsiteX17" fmla="*/ 357138 w 1185819"/>
                    <a:gd name="connsiteY17" fmla="*/ 1662264 h 1701700"/>
                    <a:gd name="connsiteX0" fmla="*/ 357138 w 1169342"/>
                    <a:gd name="connsiteY0" fmla="*/ 1605532 h 1644968"/>
                    <a:gd name="connsiteX1" fmla="*/ 524191 w 1169342"/>
                    <a:gd name="connsiteY1" fmla="*/ 1245048 h 1644968"/>
                    <a:gd name="connsiteX2" fmla="*/ 708830 w 1169342"/>
                    <a:gd name="connsiteY2" fmla="*/ 1183501 h 1644968"/>
                    <a:gd name="connsiteX3" fmla="*/ 708830 w 1169342"/>
                    <a:gd name="connsiteY3" fmla="*/ 954901 h 1644968"/>
                    <a:gd name="connsiteX4" fmla="*/ 779168 w 1169342"/>
                    <a:gd name="connsiteY4" fmla="*/ 831809 h 1644968"/>
                    <a:gd name="connsiteX5" fmla="*/ 743999 w 1169342"/>
                    <a:gd name="connsiteY5" fmla="*/ 629586 h 1644968"/>
                    <a:gd name="connsiteX6" fmla="*/ 875884 w 1169342"/>
                    <a:gd name="connsiteY6" fmla="*/ 488909 h 1644968"/>
                    <a:gd name="connsiteX7" fmla="*/ 981391 w 1169342"/>
                    <a:gd name="connsiteY7" fmla="*/ 304271 h 1644968"/>
                    <a:gd name="connsiteX8" fmla="*/ 1104484 w 1169342"/>
                    <a:gd name="connsiteY8" fmla="*/ 233932 h 1644968"/>
                    <a:gd name="connsiteX9" fmla="*/ 1113276 w 1169342"/>
                    <a:gd name="connsiteY9" fmla="*/ 49294 h 1644968"/>
                    <a:gd name="connsiteX10" fmla="*/ 1122068 w 1169342"/>
                    <a:gd name="connsiteY10" fmla="*/ 40501 h 1644968"/>
                    <a:gd name="connsiteX11" fmla="*/ 453853 w 1169342"/>
                    <a:gd name="connsiteY11" fmla="*/ 22917 h 1644968"/>
                    <a:gd name="connsiteX12" fmla="*/ 137330 w 1169342"/>
                    <a:gd name="connsiteY12" fmla="*/ 392194 h 1644968"/>
                    <a:gd name="connsiteX13" fmla="*/ 49407 w 1169342"/>
                    <a:gd name="connsiteY13" fmla="*/ 699925 h 1644968"/>
                    <a:gd name="connsiteX14" fmla="*/ 5445 w 1169342"/>
                    <a:gd name="connsiteY14" fmla="*/ 1148332 h 1644968"/>
                    <a:gd name="connsiteX15" fmla="*/ 172499 w 1169342"/>
                    <a:gd name="connsiteY15" fmla="*/ 1579155 h 1644968"/>
                    <a:gd name="connsiteX16" fmla="*/ 357138 w 1169342"/>
                    <a:gd name="connsiteY16" fmla="*/ 1605532 h 1644968"/>
                    <a:gd name="connsiteX0" fmla="*/ 357138 w 1158773"/>
                    <a:gd name="connsiteY0" fmla="*/ 1576204 h 1615640"/>
                    <a:gd name="connsiteX1" fmla="*/ 524191 w 1158773"/>
                    <a:gd name="connsiteY1" fmla="*/ 1215720 h 1615640"/>
                    <a:gd name="connsiteX2" fmla="*/ 708830 w 1158773"/>
                    <a:gd name="connsiteY2" fmla="*/ 1154173 h 1615640"/>
                    <a:gd name="connsiteX3" fmla="*/ 708830 w 1158773"/>
                    <a:gd name="connsiteY3" fmla="*/ 925573 h 1615640"/>
                    <a:gd name="connsiteX4" fmla="*/ 779168 w 1158773"/>
                    <a:gd name="connsiteY4" fmla="*/ 802481 h 1615640"/>
                    <a:gd name="connsiteX5" fmla="*/ 743999 w 1158773"/>
                    <a:gd name="connsiteY5" fmla="*/ 600258 h 1615640"/>
                    <a:gd name="connsiteX6" fmla="*/ 875884 w 1158773"/>
                    <a:gd name="connsiteY6" fmla="*/ 459581 h 1615640"/>
                    <a:gd name="connsiteX7" fmla="*/ 981391 w 1158773"/>
                    <a:gd name="connsiteY7" fmla="*/ 274943 h 1615640"/>
                    <a:gd name="connsiteX8" fmla="*/ 1104484 w 1158773"/>
                    <a:gd name="connsiteY8" fmla="*/ 204604 h 1615640"/>
                    <a:gd name="connsiteX9" fmla="*/ 1113276 w 1158773"/>
                    <a:gd name="connsiteY9" fmla="*/ 19966 h 1615640"/>
                    <a:gd name="connsiteX10" fmla="*/ 1122068 w 1158773"/>
                    <a:gd name="connsiteY10" fmla="*/ 11173 h 1615640"/>
                    <a:gd name="connsiteX11" fmla="*/ 596728 w 1158773"/>
                    <a:gd name="connsiteY11" fmla="*/ 74552 h 1615640"/>
                    <a:gd name="connsiteX12" fmla="*/ 137330 w 1158773"/>
                    <a:gd name="connsiteY12" fmla="*/ 362866 h 1615640"/>
                    <a:gd name="connsiteX13" fmla="*/ 49407 w 1158773"/>
                    <a:gd name="connsiteY13" fmla="*/ 670597 h 1615640"/>
                    <a:gd name="connsiteX14" fmla="*/ 5445 w 1158773"/>
                    <a:gd name="connsiteY14" fmla="*/ 1119004 h 1615640"/>
                    <a:gd name="connsiteX15" fmla="*/ 172499 w 1158773"/>
                    <a:gd name="connsiteY15" fmla="*/ 1549827 h 1615640"/>
                    <a:gd name="connsiteX16" fmla="*/ 357138 w 1158773"/>
                    <a:gd name="connsiteY16" fmla="*/ 1576204 h 1615640"/>
                    <a:gd name="connsiteX0" fmla="*/ 357138 w 1158773"/>
                    <a:gd name="connsiteY0" fmla="*/ 1586453 h 1625889"/>
                    <a:gd name="connsiteX1" fmla="*/ 524191 w 1158773"/>
                    <a:gd name="connsiteY1" fmla="*/ 1225969 h 1625889"/>
                    <a:gd name="connsiteX2" fmla="*/ 708830 w 1158773"/>
                    <a:gd name="connsiteY2" fmla="*/ 1164422 h 1625889"/>
                    <a:gd name="connsiteX3" fmla="*/ 708830 w 1158773"/>
                    <a:gd name="connsiteY3" fmla="*/ 935822 h 1625889"/>
                    <a:gd name="connsiteX4" fmla="*/ 779168 w 1158773"/>
                    <a:gd name="connsiteY4" fmla="*/ 812730 h 1625889"/>
                    <a:gd name="connsiteX5" fmla="*/ 743999 w 1158773"/>
                    <a:gd name="connsiteY5" fmla="*/ 610507 h 1625889"/>
                    <a:gd name="connsiteX6" fmla="*/ 875884 w 1158773"/>
                    <a:gd name="connsiteY6" fmla="*/ 469830 h 1625889"/>
                    <a:gd name="connsiteX7" fmla="*/ 981391 w 1158773"/>
                    <a:gd name="connsiteY7" fmla="*/ 285192 h 1625889"/>
                    <a:gd name="connsiteX8" fmla="*/ 1104484 w 1158773"/>
                    <a:gd name="connsiteY8" fmla="*/ 214853 h 1625889"/>
                    <a:gd name="connsiteX9" fmla="*/ 1113276 w 1158773"/>
                    <a:gd name="connsiteY9" fmla="*/ 30215 h 1625889"/>
                    <a:gd name="connsiteX10" fmla="*/ 1122068 w 1158773"/>
                    <a:gd name="connsiteY10" fmla="*/ 21422 h 1625889"/>
                    <a:gd name="connsiteX11" fmla="*/ 596728 w 1158773"/>
                    <a:gd name="connsiteY11" fmla="*/ 84801 h 1625889"/>
                    <a:gd name="connsiteX12" fmla="*/ 137330 w 1158773"/>
                    <a:gd name="connsiteY12" fmla="*/ 373115 h 1625889"/>
                    <a:gd name="connsiteX13" fmla="*/ 49407 w 1158773"/>
                    <a:gd name="connsiteY13" fmla="*/ 680846 h 1625889"/>
                    <a:gd name="connsiteX14" fmla="*/ 5445 w 1158773"/>
                    <a:gd name="connsiteY14" fmla="*/ 1129253 h 1625889"/>
                    <a:gd name="connsiteX15" fmla="*/ 172499 w 1158773"/>
                    <a:gd name="connsiteY15" fmla="*/ 1560076 h 1625889"/>
                    <a:gd name="connsiteX16" fmla="*/ 357138 w 1158773"/>
                    <a:gd name="connsiteY16" fmla="*/ 1586453 h 1625889"/>
                    <a:gd name="connsiteX0" fmla="*/ 357138 w 1162590"/>
                    <a:gd name="connsiteY0" fmla="*/ 1585144 h 1624580"/>
                    <a:gd name="connsiteX1" fmla="*/ 524191 w 1162590"/>
                    <a:gd name="connsiteY1" fmla="*/ 1224660 h 1624580"/>
                    <a:gd name="connsiteX2" fmla="*/ 708830 w 1162590"/>
                    <a:gd name="connsiteY2" fmla="*/ 1163113 h 1624580"/>
                    <a:gd name="connsiteX3" fmla="*/ 708830 w 1162590"/>
                    <a:gd name="connsiteY3" fmla="*/ 934513 h 1624580"/>
                    <a:gd name="connsiteX4" fmla="*/ 779168 w 1162590"/>
                    <a:gd name="connsiteY4" fmla="*/ 811421 h 1624580"/>
                    <a:gd name="connsiteX5" fmla="*/ 743999 w 1162590"/>
                    <a:gd name="connsiteY5" fmla="*/ 609198 h 1624580"/>
                    <a:gd name="connsiteX6" fmla="*/ 875884 w 1162590"/>
                    <a:gd name="connsiteY6" fmla="*/ 468521 h 1624580"/>
                    <a:gd name="connsiteX7" fmla="*/ 981391 w 1162590"/>
                    <a:gd name="connsiteY7" fmla="*/ 283883 h 1624580"/>
                    <a:gd name="connsiteX8" fmla="*/ 1104484 w 1162590"/>
                    <a:gd name="connsiteY8" fmla="*/ 213544 h 1624580"/>
                    <a:gd name="connsiteX9" fmla="*/ 1113276 w 1162590"/>
                    <a:gd name="connsiteY9" fmla="*/ 28906 h 1624580"/>
                    <a:gd name="connsiteX10" fmla="*/ 1126830 w 1162590"/>
                    <a:gd name="connsiteY10" fmla="*/ 5825 h 1624580"/>
                    <a:gd name="connsiteX11" fmla="*/ 596728 w 1162590"/>
                    <a:gd name="connsiteY11" fmla="*/ 83492 h 1624580"/>
                    <a:gd name="connsiteX12" fmla="*/ 137330 w 1162590"/>
                    <a:gd name="connsiteY12" fmla="*/ 371806 h 1624580"/>
                    <a:gd name="connsiteX13" fmla="*/ 49407 w 1162590"/>
                    <a:gd name="connsiteY13" fmla="*/ 679537 h 1624580"/>
                    <a:gd name="connsiteX14" fmla="*/ 5445 w 1162590"/>
                    <a:gd name="connsiteY14" fmla="*/ 1127944 h 1624580"/>
                    <a:gd name="connsiteX15" fmla="*/ 172499 w 1162590"/>
                    <a:gd name="connsiteY15" fmla="*/ 1558767 h 1624580"/>
                    <a:gd name="connsiteX16" fmla="*/ 357138 w 1162590"/>
                    <a:gd name="connsiteY16" fmla="*/ 1585144 h 1624580"/>
                    <a:gd name="connsiteX0" fmla="*/ 357138 w 1168916"/>
                    <a:gd name="connsiteY0" fmla="*/ 1592098 h 1631534"/>
                    <a:gd name="connsiteX1" fmla="*/ 524191 w 1168916"/>
                    <a:gd name="connsiteY1" fmla="*/ 1231614 h 1631534"/>
                    <a:gd name="connsiteX2" fmla="*/ 708830 w 1168916"/>
                    <a:gd name="connsiteY2" fmla="*/ 1170067 h 1631534"/>
                    <a:gd name="connsiteX3" fmla="*/ 708830 w 1168916"/>
                    <a:gd name="connsiteY3" fmla="*/ 941467 h 1631534"/>
                    <a:gd name="connsiteX4" fmla="*/ 779168 w 1168916"/>
                    <a:gd name="connsiteY4" fmla="*/ 818375 h 1631534"/>
                    <a:gd name="connsiteX5" fmla="*/ 743999 w 1168916"/>
                    <a:gd name="connsiteY5" fmla="*/ 616152 h 1631534"/>
                    <a:gd name="connsiteX6" fmla="*/ 875884 w 1168916"/>
                    <a:gd name="connsiteY6" fmla="*/ 475475 h 1631534"/>
                    <a:gd name="connsiteX7" fmla="*/ 981391 w 1168916"/>
                    <a:gd name="connsiteY7" fmla="*/ 290837 h 1631534"/>
                    <a:gd name="connsiteX8" fmla="*/ 1104484 w 1168916"/>
                    <a:gd name="connsiteY8" fmla="*/ 220498 h 1631534"/>
                    <a:gd name="connsiteX9" fmla="*/ 1113276 w 1168916"/>
                    <a:gd name="connsiteY9" fmla="*/ 35860 h 1631534"/>
                    <a:gd name="connsiteX10" fmla="*/ 1126830 w 1168916"/>
                    <a:gd name="connsiteY10" fmla="*/ 12779 h 1631534"/>
                    <a:gd name="connsiteX11" fmla="*/ 596728 w 1168916"/>
                    <a:gd name="connsiteY11" fmla="*/ 90446 h 1631534"/>
                    <a:gd name="connsiteX12" fmla="*/ 137330 w 1168916"/>
                    <a:gd name="connsiteY12" fmla="*/ 378760 h 1631534"/>
                    <a:gd name="connsiteX13" fmla="*/ 49407 w 1168916"/>
                    <a:gd name="connsiteY13" fmla="*/ 686491 h 1631534"/>
                    <a:gd name="connsiteX14" fmla="*/ 5445 w 1168916"/>
                    <a:gd name="connsiteY14" fmla="*/ 1134898 h 1631534"/>
                    <a:gd name="connsiteX15" fmla="*/ 172499 w 1168916"/>
                    <a:gd name="connsiteY15" fmla="*/ 1565721 h 1631534"/>
                    <a:gd name="connsiteX16" fmla="*/ 357138 w 1168916"/>
                    <a:gd name="connsiteY16" fmla="*/ 1592098 h 1631534"/>
                    <a:gd name="connsiteX0" fmla="*/ 358141 w 1169919"/>
                    <a:gd name="connsiteY0" fmla="*/ 1592915 h 1632351"/>
                    <a:gd name="connsiteX1" fmla="*/ 525194 w 1169919"/>
                    <a:gd name="connsiteY1" fmla="*/ 1232431 h 1632351"/>
                    <a:gd name="connsiteX2" fmla="*/ 709833 w 1169919"/>
                    <a:gd name="connsiteY2" fmla="*/ 1170884 h 1632351"/>
                    <a:gd name="connsiteX3" fmla="*/ 709833 w 1169919"/>
                    <a:gd name="connsiteY3" fmla="*/ 942284 h 1632351"/>
                    <a:gd name="connsiteX4" fmla="*/ 780171 w 1169919"/>
                    <a:gd name="connsiteY4" fmla="*/ 819192 h 1632351"/>
                    <a:gd name="connsiteX5" fmla="*/ 745002 w 1169919"/>
                    <a:gd name="connsiteY5" fmla="*/ 616969 h 1632351"/>
                    <a:gd name="connsiteX6" fmla="*/ 876887 w 1169919"/>
                    <a:gd name="connsiteY6" fmla="*/ 476292 h 1632351"/>
                    <a:gd name="connsiteX7" fmla="*/ 982394 w 1169919"/>
                    <a:gd name="connsiteY7" fmla="*/ 291654 h 1632351"/>
                    <a:gd name="connsiteX8" fmla="*/ 1105487 w 1169919"/>
                    <a:gd name="connsiteY8" fmla="*/ 221315 h 1632351"/>
                    <a:gd name="connsiteX9" fmla="*/ 1114279 w 1169919"/>
                    <a:gd name="connsiteY9" fmla="*/ 36677 h 1632351"/>
                    <a:gd name="connsiteX10" fmla="*/ 1127833 w 1169919"/>
                    <a:gd name="connsiteY10" fmla="*/ 13596 h 1632351"/>
                    <a:gd name="connsiteX11" fmla="*/ 597731 w 1169919"/>
                    <a:gd name="connsiteY11" fmla="*/ 91263 h 1632351"/>
                    <a:gd name="connsiteX12" fmla="*/ 200245 w 1169919"/>
                    <a:gd name="connsiteY12" fmla="*/ 417677 h 1632351"/>
                    <a:gd name="connsiteX13" fmla="*/ 50410 w 1169919"/>
                    <a:gd name="connsiteY13" fmla="*/ 687308 h 1632351"/>
                    <a:gd name="connsiteX14" fmla="*/ 6448 w 1169919"/>
                    <a:gd name="connsiteY14" fmla="*/ 1135715 h 1632351"/>
                    <a:gd name="connsiteX15" fmla="*/ 173502 w 1169919"/>
                    <a:gd name="connsiteY15" fmla="*/ 1566538 h 1632351"/>
                    <a:gd name="connsiteX16" fmla="*/ 358141 w 1169919"/>
                    <a:gd name="connsiteY16" fmla="*/ 1592915 h 1632351"/>
                    <a:gd name="connsiteX0" fmla="*/ 351823 w 1163601"/>
                    <a:gd name="connsiteY0" fmla="*/ 1592915 h 1632351"/>
                    <a:gd name="connsiteX1" fmla="*/ 518876 w 1163601"/>
                    <a:gd name="connsiteY1" fmla="*/ 1232431 h 1632351"/>
                    <a:gd name="connsiteX2" fmla="*/ 703515 w 1163601"/>
                    <a:gd name="connsiteY2" fmla="*/ 1170884 h 1632351"/>
                    <a:gd name="connsiteX3" fmla="*/ 703515 w 1163601"/>
                    <a:gd name="connsiteY3" fmla="*/ 942284 h 1632351"/>
                    <a:gd name="connsiteX4" fmla="*/ 773853 w 1163601"/>
                    <a:gd name="connsiteY4" fmla="*/ 819192 h 1632351"/>
                    <a:gd name="connsiteX5" fmla="*/ 738684 w 1163601"/>
                    <a:gd name="connsiteY5" fmla="*/ 616969 h 1632351"/>
                    <a:gd name="connsiteX6" fmla="*/ 870569 w 1163601"/>
                    <a:gd name="connsiteY6" fmla="*/ 476292 h 1632351"/>
                    <a:gd name="connsiteX7" fmla="*/ 976076 w 1163601"/>
                    <a:gd name="connsiteY7" fmla="*/ 291654 h 1632351"/>
                    <a:gd name="connsiteX8" fmla="*/ 1099169 w 1163601"/>
                    <a:gd name="connsiteY8" fmla="*/ 221315 h 1632351"/>
                    <a:gd name="connsiteX9" fmla="*/ 1107961 w 1163601"/>
                    <a:gd name="connsiteY9" fmla="*/ 36677 h 1632351"/>
                    <a:gd name="connsiteX10" fmla="*/ 1121515 w 1163601"/>
                    <a:gd name="connsiteY10" fmla="*/ 13596 h 1632351"/>
                    <a:gd name="connsiteX11" fmla="*/ 591413 w 1163601"/>
                    <a:gd name="connsiteY11" fmla="*/ 91263 h 1632351"/>
                    <a:gd name="connsiteX12" fmla="*/ 193927 w 1163601"/>
                    <a:gd name="connsiteY12" fmla="*/ 417677 h 1632351"/>
                    <a:gd name="connsiteX13" fmla="*/ 130 w 1163601"/>
                    <a:gd name="connsiteY13" fmla="*/ 1135715 h 1632351"/>
                    <a:gd name="connsiteX14" fmla="*/ 167184 w 1163601"/>
                    <a:gd name="connsiteY14" fmla="*/ 1566538 h 1632351"/>
                    <a:gd name="connsiteX15" fmla="*/ 351823 w 1163601"/>
                    <a:gd name="connsiteY15" fmla="*/ 1592915 h 1632351"/>
                    <a:gd name="connsiteX0" fmla="*/ 207732 w 1019510"/>
                    <a:gd name="connsiteY0" fmla="*/ 1592915 h 1676705"/>
                    <a:gd name="connsiteX1" fmla="*/ 374785 w 1019510"/>
                    <a:gd name="connsiteY1" fmla="*/ 1232431 h 1676705"/>
                    <a:gd name="connsiteX2" fmla="*/ 559424 w 1019510"/>
                    <a:gd name="connsiteY2" fmla="*/ 1170884 h 1676705"/>
                    <a:gd name="connsiteX3" fmla="*/ 559424 w 1019510"/>
                    <a:gd name="connsiteY3" fmla="*/ 942284 h 1676705"/>
                    <a:gd name="connsiteX4" fmla="*/ 629762 w 1019510"/>
                    <a:gd name="connsiteY4" fmla="*/ 819192 h 1676705"/>
                    <a:gd name="connsiteX5" fmla="*/ 594593 w 1019510"/>
                    <a:gd name="connsiteY5" fmla="*/ 616969 h 1676705"/>
                    <a:gd name="connsiteX6" fmla="*/ 726478 w 1019510"/>
                    <a:gd name="connsiteY6" fmla="*/ 476292 h 1676705"/>
                    <a:gd name="connsiteX7" fmla="*/ 831985 w 1019510"/>
                    <a:gd name="connsiteY7" fmla="*/ 291654 h 1676705"/>
                    <a:gd name="connsiteX8" fmla="*/ 955078 w 1019510"/>
                    <a:gd name="connsiteY8" fmla="*/ 221315 h 1676705"/>
                    <a:gd name="connsiteX9" fmla="*/ 963870 w 1019510"/>
                    <a:gd name="connsiteY9" fmla="*/ 36677 h 1676705"/>
                    <a:gd name="connsiteX10" fmla="*/ 977424 w 1019510"/>
                    <a:gd name="connsiteY10" fmla="*/ 13596 h 1676705"/>
                    <a:gd name="connsiteX11" fmla="*/ 447322 w 1019510"/>
                    <a:gd name="connsiteY11" fmla="*/ 91263 h 1676705"/>
                    <a:gd name="connsiteX12" fmla="*/ 49836 w 1019510"/>
                    <a:gd name="connsiteY12" fmla="*/ 417677 h 1676705"/>
                    <a:gd name="connsiteX13" fmla="*/ 23093 w 1019510"/>
                    <a:gd name="connsiteY13" fmla="*/ 1566538 h 1676705"/>
                    <a:gd name="connsiteX14" fmla="*/ 207732 w 1019510"/>
                    <a:gd name="connsiteY14" fmla="*/ 1592915 h 1676705"/>
                    <a:gd name="connsiteX0" fmla="*/ 254202 w 1065980"/>
                    <a:gd name="connsiteY0" fmla="*/ 1597067 h 1670199"/>
                    <a:gd name="connsiteX1" fmla="*/ 421255 w 1065980"/>
                    <a:gd name="connsiteY1" fmla="*/ 1236583 h 1670199"/>
                    <a:gd name="connsiteX2" fmla="*/ 605894 w 1065980"/>
                    <a:gd name="connsiteY2" fmla="*/ 1175036 h 1670199"/>
                    <a:gd name="connsiteX3" fmla="*/ 605894 w 1065980"/>
                    <a:gd name="connsiteY3" fmla="*/ 946436 h 1670199"/>
                    <a:gd name="connsiteX4" fmla="*/ 676232 w 1065980"/>
                    <a:gd name="connsiteY4" fmla="*/ 823344 h 1670199"/>
                    <a:gd name="connsiteX5" fmla="*/ 641063 w 1065980"/>
                    <a:gd name="connsiteY5" fmla="*/ 621121 h 1670199"/>
                    <a:gd name="connsiteX6" fmla="*/ 772948 w 1065980"/>
                    <a:gd name="connsiteY6" fmla="*/ 480444 h 1670199"/>
                    <a:gd name="connsiteX7" fmla="*/ 878455 w 1065980"/>
                    <a:gd name="connsiteY7" fmla="*/ 295806 h 1670199"/>
                    <a:gd name="connsiteX8" fmla="*/ 1001548 w 1065980"/>
                    <a:gd name="connsiteY8" fmla="*/ 225467 h 1670199"/>
                    <a:gd name="connsiteX9" fmla="*/ 1010340 w 1065980"/>
                    <a:gd name="connsiteY9" fmla="*/ 40829 h 1670199"/>
                    <a:gd name="connsiteX10" fmla="*/ 1023894 w 1065980"/>
                    <a:gd name="connsiteY10" fmla="*/ 17748 h 1670199"/>
                    <a:gd name="connsiteX11" fmla="*/ 493792 w 1065980"/>
                    <a:gd name="connsiteY11" fmla="*/ 95415 h 1670199"/>
                    <a:gd name="connsiteX12" fmla="*/ 29631 w 1065980"/>
                    <a:gd name="connsiteY12" fmla="*/ 574229 h 1670199"/>
                    <a:gd name="connsiteX13" fmla="*/ 69563 w 1065980"/>
                    <a:gd name="connsiteY13" fmla="*/ 1570690 h 1670199"/>
                    <a:gd name="connsiteX14" fmla="*/ 254202 w 1065980"/>
                    <a:gd name="connsiteY14" fmla="*/ 1597067 h 1670199"/>
                    <a:gd name="connsiteX0" fmla="*/ 264732 w 1076510"/>
                    <a:gd name="connsiteY0" fmla="*/ 1597067 h 1670199"/>
                    <a:gd name="connsiteX1" fmla="*/ 431785 w 1076510"/>
                    <a:gd name="connsiteY1" fmla="*/ 1236583 h 1670199"/>
                    <a:gd name="connsiteX2" fmla="*/ 616424 w 1076510"/>
                    <a:gd name="connsiteY2" fmla="*/ 1175036 h 1670199"/>
                    <a:gd name="connsiteX3" fmla="*/ 616424 w 1076510"/>
                    <a:gd name="connsiteY3" fmla="*/ 946436 h 1670199"/>
                    <a:gd name="connsiteX4" fmla="*/ 686762 w 1076510"/>
                    <a:gd name="connsiteY4" fmla="*/ 823344 h 1670199"/>
                    <a:gd name="connsiteX5" fmla="*/ 651593 w 1076510"/>
                    <a:gd name="connsiteY5" fmla="*/ 621121 h 1670199"/>
                    <a:gd name="connsiteX6" fmla="*/ 783478 w 1076510"/>
                    <a:gd name="connsiteY6" fmla="*/ 480444 h 1670199"/>
                    <a:gd name="connsiteX7" fmla="*/ 888985 w 1076510"/>
                    <a:gd name="connsiteY7" fmla="*/ 295806 h 1670199"/>
                    <a:gd name="connsiteX8" fmla="*/ 1012078 w 1076510"/>
                    <a:gd name="connsiteY8" fmla="*/ 225467 h 1670199"/>
                    <a:gd name="connsiteX9" fmla="*/ 1020870 w 1076510"/>
                    <a:gd name="connsiteY9" fmla="*/ 40829 h 1670199"/>
                    <a:gd name="connsiteX10" fmla="*/ 1034424 w 1076510"/>
                    <a:gd name="connsiteY10" fmla="*/ 17748 h 1670199"/>
                    <a:gd name="connsiteX11" fmla="*/ 504322 w 1076510"/>
                    <a:gd name="connsiteY11" fmla="*/ 95415 h 1670199"/>
                    <a:gd name="connsiteX12" fmla="*/ 40161 w 1076510"/>
                    <a:gd name="connsiteY12" fmla="*/ 574229 h 1670199"/>
                    <a:gd name="connsiteX13" fmla="*/ 80093 w 1076510"/>
                    <a:gd name="connsiteY13" fmla="*/ 1570690 h 1670199"/>
                    <a:gd name="connsiteX14" fmla="*/ 264732 w 1076510"/>
                    <a:gd name="connsiteY14" fmla="*/ 1597067 h 1670199"/>
                    <a:gd name="connsiteX0" fmla="*/ 301665 w 1113443"/>
                    <a:gd name="connsiteY0" fmla="*/ 1597067 h 1598340"/>
                    <a:gd name="connsiteX1" fmla="*/ 468718 w 1113443"/>
                    <a:gd name="connsiteY1" fmla="*/ 1236583 h 1598340"/>
                    <a:gd name="connsiteX2" fmla="*/ 653357 w 1113443"/>
                    <a:gd name="connsiteY2" fmla="*/ 1175036 h 1598340"/>
                    <a:gd name="connsiteX3" fmla="*/ 653357 w 1113443"/>
                    <a:gd name="connsiteY3" fmla="*/ 946436 h 1598340"/>
                    <a:gd name="connsiteX4" fmla="*/ 723695 w 1113443"/>
                    <a:gd name="connsiteY4" fmla="*/ 823344 h 1598340"/>
                    <a:gd name="connsiteX5" fmla="*/ 688526 w 1113443"/>
                    <a:gd name="connsiteY5" fmla="*/ 621121 h 1598340"/>
                    <a:gd name="connsiteX6" fmla="*/ 820411 w 1113443"/>
                    <a:gd name="connsiteY6" fmla="*/ 480444 h 1598340"/>
                    <a:gd name="connsiteX7" fmla="*/ 925918 w 1113443"/>
                    <a:gd name="connsiteY7" fmla="*/ 295806 h 1598340"/>
                    <a:gd name="connsiteX8" fmla="*/ 1049011 w 1113443"/>
                    <a:gd name="connsiteY8" fmla="*/ 225467 h 1598340"/>
                    <a:gd name="connsiteX9" fmla="*/ 1057803 w 1113443"/>
                    <a:gd name="connsiteY9" fmla="*/ 40829 h 1598340"/>
                    <a:gd name="connsiteX10" fmla="*/ 1071357 w 1113443"/>
                    <a:gd name="connsiteY10" fmla="*/ 17748 h 1598340"/>
                    <a:gd name="connsiteX11" fmla="*/ 541255 w 1113443"/>
                    <a:gd name="connsiteY11" fmla="*/ 95415 h 1598340"/>
                    <a:gd name="connsiteX12" fmla="*/ 77094 w 1113443"/>
                    <a:gd name="connsiteY12" fmla="*/ 574229 h 1598340"/>
                    <a:gd name="connsiteX13" fmla="*/ 21776 w 1113443"/>
                    <a:gd name="connsiteY13" fmla="*/ 1094440 h 1598340"/>
                    <a:gd name="connsiteX14" fmla="*/ 301665 w 1113443"/>
                    <a:gd name="connsiteY14" fmla="*/ 1597067 h 1598340"/>
                    <a:gd name="connsiteX0" fmla="*/ 293311 w 1105089"/>
                    <a:gd name="connsiteY0" fmla="*/ 1597067 h 1598340"/>
                    <a:gd name="connsiteX1" fmla="*/ 460364 w 1105089"/>
                    <a:gd name="connsiteY1" fmla="*/ 1236583 h 1598340"/>
                    <a:gd name="connsiteX2" fmla="*/ 645003 w 1105089"/>
                    <a:gd name="connsiteY2" fmla="*/ 1175036 h 1598340"/>
                    <a:gd name="connsiteX3" fmla="*/ 645003 w 1105089"/>
                    <a:gd name="connsiteY3" fmla="*/ 946436 h 1598340"/>
                    <a:gd name="connsiteX4" fmla="*/ 715341 w 1105089"/>
                    <a:gd name="connsiteY4" fmla="*/ 823344 h 1598340"/>
                    <a:gd name="connsiteX5" fmla="*/ 680172 w 1105089"/>
                    <a:gd name="connsiteY5" fmla="*/ 621121 h 1598340"/>
                    <a:gd name="connsiteX6" fmla="*/ 812057 w 1105089"/>
                    <a:gd name="connsiteY6" fmla="*/ 480444 h 1598340"/>
                    <a:gd name="connsiteX7" fmla="*/ 917564 w 1105089"/>
                    <a:gd name="connsiteY7" fmla="*/ 295806 h 1598340"/>
                    <a:gd name="connsiteX8" fmla="*/ 1040657 w 1105089"/>
                    <a:gd name="connsiteY8" fmla="*/ 225467 h 1598340"/>
                    <a:gd name="connsiteX9" fmla="*/ 1049449 w 1105089"/>
                    <a:gd name="connsiteY9" fmla="*/ 40829 h 1598340"/>
                    <a:gd name="connsiteX10" fmla="*/ 1063003 w 1105089"/>
                    <a:gd name="connsiteY10" fmla="*/ 17748 h 1598340"/>
                    <a:gd name="connsiteX11" fmla="*/ 532901 w 1105089"/>
                    <a:gd name="connsiteY11" fmla="*/ 95415 h 1598340"/>
                    <a:gd name="connsiteX12" fmla="*/ 68740 w 1105089"/>
                    <a:gd name="connsiteY12" fmla="*/ 574229 h 1598340"/>
                    <a:gd name="connsiteX13" fmla="*/ 13422 w 1105089"/>
                    <a:gd name="connsiteY13" fmla="*/ 1094440 h 1598340"/>
                    <a:gd name="connsiteX14" fmla="*/ 293311 w 1105089"/>
                    <a:gd name="connsiteY14" fmla="*/ 1597067 h 1598340"/>
                    <a:gd name="connsiteX0" fmla="*/ 293311 w 1105089"/>
                    <a:gd name="connsiteY0" fmla="*/ 1600107 h 1601380"/>
                    <a:gd name="connsiteX1" fmla="*/ 460364 w 1105089"/>
                    <a:gd name="connsiteY1" fmla="*/ 1239623 h 1601380"/>
                    <a:gd name="connsiteX2" fmla="*/ 645003 w 1105089"/>
                    <a:gd name="connsiteY2" fmla="*/ 1178076 h 1601380"/>
                    <a:gd name="connsiteX3" fmla="*/ 645003 w 1105089"/>
                    <a:gd name="connsiteY3" fmla="*/ 949476 h 1601380"/>
                    <a:gd name="connsiteX4" fmla="*/ 715341 w 1105089"/>
                    <a:gd name="connsiteY4" fmla="*/ 826384 h 1601380"/>
                    <a:gd name="connsiteX5" fmla="*/ 680172 w 1105089"/>
                    <a:gd name="connsiteY5" fmla="*/ 624161 h 1601380"/>
                    <a:gd name="connsiteX6" fmla="*/ 812057 w 1105089"/>
                    <a:gd name="connsiteY6" fmla="*/ 483484 h 1601380"/>
                    <a:gd name="connsiteX7" fmla="*/ 917564 w 1105089"/>
                    <a:gd name="connsiteY7" fmla="*/ 298846 h 1601380"/>
                    <a:gd name="connsiteX8" fmla="*/ 1040657 w 1105089"/>
                    <a:gd name="connsiteY8" fmla="*/ 228507 h 1601380"/>
                    <a:gd name="connsiteX9" fmla="*/ 1049449 w 1105089"/>
                    <a:gd name="connsiteY9" fmla="*/ 43869 h 1601380"/>
                    <a:gd name="connsiteX10" fmla="*/ 1063003 w 1105089"/>
                    <a:gd name="connsiteY10" fmla="*/ 20788 h 1601380"/>
                    <a:gd name="connsiteX11" fmla="*/ 532901 w 1105089"/>
                    <a:gd name="connsiteY11" fmla="*/ 98455 h 1601380"/>
                    <a:gd name="connsiteX12" fmla="*/ 68740 w 1105089"/>
                    <a:gd name="connsiteY12" fmla="*/ 577269 h 1601380"/>
                    <a:gd name="connsiteX13" fmla="*/ 13422 w 1105089"/>
                    <a:gd name="connsiteY13" fmla="*/ 1097480 h 1601380"/>
                    <a:gd name="connsiteX14" fmla="*/ 293311 w 1105089"/>
                    <a:gd name="connsiteY14" fmla="*/ 1600107 h 1601380"/>
                    <a:gd name="connsiteX0" fmla="*/ 293311 w 1100235"/>
                    <a:gd name="connsiteY0" fmla="*/ 1592624 h 1593897"/>
                    <a:gd name="connsiteX1" fmla="*/ 460364 w 1100235"/>
                    <a:gd name="connsiteY1" fmla="*/ 1232140 h 1593897"/>
                    <a:gd name="connsiteX2" fmla="*/ 645003 w 1100235"/>
                    <a:gd name="connsiteY2" fmla="*/ 1170593 h 1593897"/>
                    <a:gd name="connsiteX3" fmla="*/ 645003 w 1100235"/>
                    <a:gd name="connsiteY3" fmla="*/ 941993 h 1593897"/>
                    <a:gd name="connsiteX4" fmla="*/ 715341 w 1100235"/>
                    <a:gd name="connsiteY4" fmla="*/ 818901 h 1593897"/>
                    <a:gd name="connsiteX5" fmla="*/ 680172 w 1100235"/>
                    <a:gd name="connsiteY5" fmla="*/ 616678 h 1593897"/>
                    <a:gd name="connsiteX6" fmla="*/ 812057 w 1100235"/>
                    <a:gd name="connsiteY6" fmla="*/ 476001 h 1593897"/>
                    <a:gd name="connsiteX7" fmla="*/ 917564 w 1100235"/>
                    <a:gd name="connsiteY7" fmla="*/ 291363 h 1593897"/>
                    <a:gd name="connsiteX8" fmla="*/ 1040657 w 1100235"/>
                    <a:gd name="connsiteY8" fmla="*/ 221024 h 1593897"/>
                    <a:gd name="connsiteX9" fmla="*/ 1063003 w 1100235"/>
                    <a:gd name="connsiteY9" fmla="*/ 13305 h 1593897"/>
                    <a:gd name="connsiteX10" fmla="*/ 532901 w 1100235"/>
                    <a:gd name="connsiteY10" fmla="*/ 90972 h 1593897"/>
                    <a:gd name="connsiteX11" fmla="*/ 68740 w 1100235"/>
                    <a:gd name="connsiteY11" fmla="*/ 569786 h 1593897"/>
                    <a:gd name="connsiteX12" fmla="*/ 13422 w 1100235"/>
                    <a:gd name="connsiteY12" fmla="*/ 1089997 h 1593897"/>
                    <a:gd name="connsiteX13" fmla="*/ 293311 w 1100235"/>
                    <a:gd name="connsiteY13" fmla="*/ 1592624 h 1593897"/>
                    <a:gd name="connsiteX0" fmla="*/ 293311 w 1317710"/>
                    <a:gd name="connsiteY0" fmla="*/ 1621217 h 1622490"/>
                    <a:gd name="connsiteX1" fmla="*/ 460364 w 1317710"/>
                    <a:gd name="connsiteY1" fmla="*/ 1260733 h 1622490"/>
                    <a:gd name="connsiteX2" fmla="*/ 645003 w 1317710"/>
                    <a:gd name="connsiteY2" fmla="*/ 1199186 h 1622490"/>
                    <a:gd name="connsiteX3" fmla="*/ 645003 w 1317710"/>
                    <a:gd name="connsiteY3" fmla="*/ 970586 h 1622490"/>
                    <a:gd name="connsiteX4" fmla="*/ 715341 w 1317710"/>
                    <a:gd name="connsiteY4" fmla="*/ 847494 h 1622490"/>
                    <a:gd name="connsiteX5" fmla="*/ 680172 w 1317710"/>
                    <a:gd name="connsiteY5" fmla="*/ 645271 h 1622490"/>
                    <a:gd name="connsiteX6" fmla="*/ 812057 w 1317710"/>
                    <a:gd name="connsiteY6" fmla="*/ 504594 h 1622490"/>
                    <a:gd name="connsiteX7" fmla="*/ 917564 w 1317710"/>
                    <a:gd name="connsiteY7" fmla="*/ 319956 h 1622490"/>
                    <a:gd name="connsiteX8" fmla="*/ 1315049 w 1317710"/>
                    <a:gd name="connsiteY8" fmla="*/ 635797 h 1622490"/>
                    <a:gd name="connsiteX9" fmla="*/ 1063003 w 1317710"/>
                    <a:gd name="connsiteY9" fmla="*/ 41898 h 1622490"/>
                    <a:gd name="connsiteX10" fmla="*/ 532901 w 1317710"/>
                    <a:gd name="connsiteY10" fmla="*/ 119565 h 1622490"/>
                    <a:gd name="connsiteX11" fmla="*/ 68740 w 1317710"/>
                    <a:gd name="connsiteY11" fmla="*/ 598379 h 1622490"/>
                    <a:gd name="connsiteX12" fmla="*/ 13422 w 1317710"/>
                    <a:gd name="connsiteY12" fmla="*/ 1118590 h 1622490"/>
                    <a:gd name="connsiteX13" fmla="*/ 293311 w 1317710"/>
                    <a:gd name="connsiteY13" fmla="*/ 1621217 h 1622490"/>
                    <a:gd name="connsiteX0" fmla="*/ 293311 w 1317710"/>
                    <a:gd name="connsiteY0" fmla="*/ 1567701 h 1568974"/>
                    <a:gd name="connsiteX1" fmla="*/ 460364 w 1317710"/>
                    <a:gd name="connsiteY1" fmla="*/ 1207217 h 1568974"/>
                    <a:gd name="connsiteX2" fmla="*/ 645003 w 1317710"/>
                    <a:gd name="connsiteY2" fmla="*/ 1145670 h 1568974"/>
                    <a:gd name="connsiteX3" fmla="*/ 645003 w 1317710"/>
                    <a:gd name="connsiteY3" fmla="*/ 917070 h 1568974"/>
                    <a:gd name="connsiteX4" fmla="*/ 715341 w 1317710"/>
                    <a:gd name="connsiteY4" fmla="*/ 793978 h 1568974"/>
                    <a:gd name="connsiteX5" fmla="*/ 680172 w 1317710"/>
                    <a:gd name="connsiteY5" fmla="*/ 591755 h 1568974"/>
                    <a:gd name="connsiteX6" fmla="*/ 812057 w 1317710"/>
                    <a:gd name="connsiteY6" fmla="*/ 451078 h 1568974"/>
                    <a:gd name="connsiteX7" fmla="*/ 917564 w 1317710"/>
                    <a:gd name="connsiteY7" fmla="*/ 266440 h 1568974"/>
                    <a:gd name="connsiteX8" fmla="*/ 1315049 w 1317710"/>
                    <a:gd name="connsiteY8" fmla="*/ 582281 h 1568974"/>
                    <a:gd name="connsiteX9" fmla="*/ 1063004 w 1317710"/>
                    <a:gd name="connsiteY9" fmla="*/ 59520 h 1568974"/>
                    <a:gd name="connsiteX10" fmla="*/ 532901 w 1317710"/>
                    <a:gd name="connsiteY10" fmla="*/ 66049 h 1568974"/>
                    <a:gd name="connsiteX11" fmla="*/ 68740 w 1317710"/>
                    <a:gd name="connsiteY11" fmla="*/ 544863 h 1568974"/>
                    <a:gd name="connsiteX12" fmla="*/ 13422 w 1317710"/>
                    <a:gd name="connsiteY12" fmla="*/ 1065074 h 1568974"/>
                    <a:gd name="connsiteX13" fmla="*/ 293311 w 1317710"/>
                    <a:gd name="connsiteY13" fmla="*/ 1567701 h 1568974"/>
                    <a:gd name="connsiteX0" fmla="*/ 293311 w 1316289"/>
                    <a:gd name="connsiteY0" fmla="*/ 1567701 h 1568974"/>
                    <a:gd name="connsiteX1" fmla="*/ 460364 w 1316289"/>
                    <a:gd name="connsiteY1" fmla="*/ 1207217 h 1568974"/>
                    <a:gd name="connsiteX2" fmla="*/ 645003 w 1316289"/>
                    <a:gd name="connsiteY2" fmla="*/ 1145670 h 1568974"/>
                    <a:gd name="connsiteX3" fmla="*/ 645003 w 1316289"/>
                    <a:gd name="connsiteY3" fmla="*/ 917070 h 1568974"/>
                    <a:gd name="connsiteX4" fmla="*/ 715341 w 1316289"/>
                    <a:gd name="connsiteY4" fmla="*/ 793978 h 1568974"/>
                    <a:gd name="connsiteX5" fmla="*/ 680172 w 1316289"/>
                    <a:gd name="connsiteY5" fmla="*/ 591755 h 1568974"/>
                    <a:gd name="connsiteX6" fmla="*/ 812057 w 1316289"/>
                    <a:gd name="connsiteY6" fmla="*/ 451078 h 1568974"/>
                    <a:gd name="connsiteX7" fmla="*/ 968377 w 1316289"/>
                    <a:gd name="connsiteY7" fmla="*/ 174977 h 1568974"/>
                    <a:gd name="connsiteX8" fmla="*/ 1315049 w 1316289"/>
                    <a:gd name="connsiteY8" fmla="*/ 582281 h 1568974"/>
                    <a:gd name="connsiteX9" fmla="*/ 1063004 w 1316289"/>
                    <a:gd name="connsiteY9" fmla="*/ 59520 h 1568974"/>
                    <a:gd name="connsiteX10" fmla="*/ 532901 w 1316289"/>
                    <a:gd name="connsiteY10" fmla="*/ 66049 h 1568974"/>
                    <a:gd name="connsiteX11" fmla="*/ 68740 w 1316289"/>
                    <a:gd name="connsiteY11" fmla="*/ 544863 h 1568974"/>
                    <a:gd name="connsiteX12" fmla="*/ 13422 w 1316289"/>
                    <a:gd name="connsiteY12" fmla="*/ 1065074 h 1568974"/>
                    <a:gd name="connsiteX13" fmla="*/ 293311 w 1316289"/>
                    <a:gd name="connsiteY13" fmla="*/ 1567701 h 1568974"/>
                    <a:gd name="connsiteX0" fmla="*/ 293311 w 1317092"/>
                    <a:gd name="connsiteY0" fmla="*/ 1567701 h 1568974"/>
                    <a:gd name="connsiteX1" fmla="*/ 460364 w 1317092"/>
                    <a:gd name="connsiteY1" fmla="*/ 1207217 h 1568974"/>
                    <a:gd name="connsiteX2" fmla="*/ 645003 w 1317092"/>
                    <a:gd name="connsiteY2" fmla="*/ 1145670 h 1568974"/>
                    <a:gd name="connsiteX3" fmla="*/ 645003 w 1317092"/>
                    <a:gd name="connsiteY3" fmla="*/ 917070 h 1568974"/>
                    <a:gd name="connsiteX4" fmla="*/ 715341 w 1317092"/>
                    <a:gd name="connsiteY4" fmla="*/ 793978 h 1568974"/>
                    <a:gd name="connsiteX5" fmla="*/ 680172 w 1317092"/>
                    <a:gd name="connsiteY5" fmla="*/ 591755 h 1568974"/>
                    <a:gd name="connsiteX6" fmla="*/ 812057 w 1317092"/>
                    <a:gd name="connsiteY6" fmla="*/ 451078 h 1568974"/>
                    <a:gd name="connsiteX7" fmla="*/ 937889 w 1317092"/>
                    <a:gd name="connsiteY7" fmla="*/ 225790 h 1568974"/>
                    <a:gd name="connsiteX8" fmla="*/ 1315049 w 1317092"/>
                    <a:gd name="connsiteY8" fmla="*/ 582281 h 1568974"/>
                    <a:gd name="connsiteX9" fmla="*/ 1063004 w 1317092"/>
                    <a:gd name="connsiteY9" fmla="*/ 59520 h 1568974"/>
                    <a:gd name="connsiteX10" fmla="*/ 532901 w 1317092"/>
                    <a:gd name="connsiteY10" fmla="*/ 66049 h 1568974"/>
                    <a:gd name="connsiteX11" fmla="*/ 68740 w 1317092"/>
                    <a:gd name="connsiteY11" fmla="*/ 544863 h 1568974"/>
                    <a:gd name="connsiteX12" fmla="*/ 13422 w 1317092"/>
                    <a:gd name="connsiteY12" fmla="*/ 1065074 h 1568974"/>
                    <a:gd name="connsiteX13" fmla="*/ 293311 w 1317092"/>
                    <a:gd name="connsiteY13" fmla="*/ 1567701 h 1568974"/>
                    <a:gd name="connsiteX0" fmla="*/ 293311 w 1317092"/>
                    <a:gd name="connsiteY0" fmla="*/ 1567701 h 1568924"/>
                    <a:gd name="connsiteX1" fmla="*/ 460364 w 1317092"/>
                    <a:gd name="connsiteY1" fmla="*/ 1207217 h 1568924"/>
                    <a:gd name="connsiteX2" fmla="*/ 736467 w 1317092"/>
                    <a:gd name="connsiteY2" fmla="*/ 1226971 h 1568924"/>
                    <a:gd name="connsiteX3" fmla="*/ 645003 w 1317092"/>
                    <a:gd name="connsiteY3" fmla="*/ 917070 h 1568924"/>
                    <a:gd name="connsiteX4" fmla="*/ 715341 w 1317092"/>
                    <a:gd name="connsiteY4" fmla="*/ 793978 h 1568924"/>
                    <a:gd name="connsiteX5" fmla="*/ 680172 w 1317092"/>
                    <a:gd name="connsiteY5" fmla="*/ 591755 h 1568924"/>
                    <a:gd name="connsiteX6" fmla="*/ 812057 w 1317092"/>
                    <a:gd name="connsiteY6" fmla="*/ 451078 h 1568924"/>
                    <a:gd name="connsiteX7" fmla="*/ 937889 w 1317092"/>
                    <a:gd name="connsiteY7" fmla="*/ 225790 h 1568924"/>
                    <a:gd name="connsiteX8" fmla="*/ 1315049 w 1317092"/>
                    <a:gd name="connsiteY8" fmla="*/ 582281 h 1568924"/>
                    <a:gd name="connsiteX9" fmla="*/ 1063004 w 1317092"/>
                    <a:gd name="connsiteY9" fmla="*/ 59520 h 1568924"/>
                    <a:gd name="connsiteX10" fmla="*/ 532901 w 1317092"/>
                    <a:gd name="connsiteY10" fmla="*/ 66049 h 1568924"/>
                    <a:gd name="connsiteX11" fmla="*/ 68740 w 1317092"/>
                    <a:gd name="connsiteY11" fmla="*/ 544863 h 1568924"/>
                    <a:gd name="connsiteX12" fmla="*/ 13422 w 1317092"/>
                    <a:gd name="connsiteY12" fmla="*/ 1065074 h 1568924"/>
                    <a:gd name="connsiteX13" fmla="*/ 293311 w 1317092"/>
                    <a:gd name="connsiteY13" fmla="*/ 1567701 h 1568924"/>
                    <a:gd name="connsiteX0" fmla="*/ 293311 w 1317092"/>
                    <a:gd name="connsiteY0" fmla="*/ 1567701 h 1568924"/>
                    <a:gd name="connsiteX1" fmla="*/ 460364 w 1317092"/>
                    <a:gd name="connsiteY1" fmla="*/ 1207217 h 1568924"/>
                    <a:gd name="connsiteX2" fmla="*/ 736467 w 1317092"/>
                    <a:gd name="connsiteY2" fmla="*/ 1226971 h 1568924"/>
                    <a:gd name="connsiteX3" fmla="*/ 645003 w 1317092"/>
                    <a:gd name="connsiteY3" fmla="*/ 917070 h 1568924"/>
                    <a:gd name="connsiteX4" fmla="*/ 613714 w 1317092"/>
                    <a:gd name="connsiteY4" fmla="*/ 773653 h 1568924"/>
                    <a:gd name="connsiteX5" fmla="*/ 680172 w 1317092"/>
                    <a:gd name="connsiteY5" fmla="*/ 591755 h 1568924"/>
                    <a:gd name="connsiteX6" fmla="*/ 812057 w 1317092"/>
                    <a:gd name="connsiteY6" fmla="*/ 451078 h 1568924"/>
                    <a:gd name="connsiteX7" fmla="*/ 937889 w 1317092"/>
                    <a:gd name="connsiteY7" fmla="*/ 225790 h 1568924"/>
                    <a:gd name="connsiteX8" fmla="*/ 1315049 w 1317092"/>
                    <a:gd name="connsiteY8" fmla="*/ 582281 h 1568924"/>
                    <a:gd name="connsiteX9" fmla="*/ 1063004 w 1317092"/>
                    <a:gd name="connsiteY9" fmla="*/ 59520 h 1568924"/>
                    <a:gd name="connsiteX10" fmla="*/ 532901 w 1317092"/>
                    <a:gd name="connsiteY10" fmla="*/ 66049 h 1568924"/>
                    <a:gd name="connsiteX11" fmla="*/ 68740 w 1317092"/>
                    <a:gd name="connsiteY11" fmla="*/ 544863 h 1568924"/>
                    <a:gd name="connsiteX12" fmla="*/ 13422 w 1317092"/>
                    <a:gd name="connsiteY12" fmla="*/ 1065074 h 1568924"/>
                    <a:gd name="connsiteX13" fmla="*/ 293311 w 1317092"/>
                    <a:gd name="connsiteY13" fmla="*/ 1567701 h 1568924"/>
                    <a:gd name="connsiteX0" fmla="*/ 293311 w 1317092"/>
                    <a:gd name="connsiteY0" fmla="*/ 1567701 h 1568924"/>
                    <a:gd name="connsiteX1" fmla="*/ 460364 w 1317092"/>
                    <a:gd name="connsiteY1" fmla="*/ 1207217 h 1568924"/>
                    <a:gd name="connsiteX2" fmla="*/ 736467 w 1317092"/>
                    <a:gd name="connsiteY2" fmla="*/ 1226971 h 1568924"/>
                    <a:gd name="connsiteX3" fmla="*/ 645003 w 1317092"/>
                    <a:gd name="connsiteY3" fmla="*/ 917070 h 1568924"/>
                    <a:gd name="connsiteX4" fmla="*/ 542576 w 1317092"/>
                    <a:gd name="connsiteY4" fmla="*/ 743165 h 1568924"/>
                    <a:gd name="connsiteX5" fmla="*/ 680172 w 1317092"/>
                    <a:gd name="connsiteY5" fmla="*/ 591755 h 1568924"/>
                    <a:gd name="connsiteX6" fmla="*/ 812057 w 1317092"/>
                    <a:gd name="connsiteY6" fmla="*/ 451078 h 1568924"/>
                    <a:gd name="connsiteX7" fmla="*/ 937889 w 1317092"/>
                    <a:gd name="connsiteY7" fmla="*/ 225790 h 1568924"/>
                    <a:gd name="connsiteX8" fmla="*/ 1315049 w 1317092"/>
                    <a:gd name="connsiteY8" fmla="*/ 582281 h 1568924"/>
                    <a:gd name="connsiteX9" fmla="*/ 1063004 w 1317092"/>
                    <a:gd name="connsiteY9" fmla="*/ 59520 h 1568924"/>
                    <a:gd name="connsiteX10" fmla="*/ 532901 w 1317092"/>
                    <a:gd name="connsiteY10" fmla="*/ 66049 h 1568924"/>
                    <a:gd name="connsiteX11" fmla="*/ 68740 w 1317092"/>
                    <a:gd name="connsiteY11" fmla="*/ 544863 h 1568924"/>
                    <a:gd name="connsiteX12" fmla="*/ 13422 w 1317092"/>
                    <a:gd name="connsiteY12" fmla="*/ 1065074 h 1568924"/>
                    <a:gd name="connsiteX13" fmla="*/ 293311 w 1317092"/>
                    <a:gd name="connsiteY13" fmla="*/ 1567701 h 1568924"/>
                    <a:gd name="connsiteX0" fmla="*/ 293311 w 1317092"/>
                    <a:gd name="connsiteY0" fmla="*/ 1567701 h 1568924"/>
                    <a:gd name="connsiteX1" fmla="*/ 460364 w 1317092"/>
                    <a:gd name="connsiteY1" fmla="*/ 1207217 h 1568924"/>
                    <a:gd name="connsiteX2" fmla="*/ 736467 w 1317092"/>
                    <a:gd name="connsiteY2" fmla="*/ 1226971 h 1568924"/>
                    <a:gd name="connsiteX3" fmla="*/ 553540 w 1317092"/>
                    <a:gd name="connsiteY3" fmla="*/ 947558 h 1568924"/>
                    <a:gd name="connsiteX4" fmla="*/ 542576 w 1317092"/>
                    <a:gd name="connsiteY4" fmla="*/ 743165 h 1568924"/>
                    <a:gd name="connsiteX5" fmla="*/ 680172 w 1317092"/>
                    <a:gd name="connsiteY5" fmla="*/ 591755 h 1568924"/>
                    <a:gd name="connsiteX6" fmla="*/ 812057 w 1317092"/>
                    <a:gd name="connsiteY6" fmla="*/ 451078 h 1568924"/>
                    <a:gd name="connsiteX7" fmla="*/ 937889 w 1317092"/>
                    <a:gd name="connsiteY7" fmla="*/ 225790 h 1568924"/>
                    <a:gd name="connsiteX8" fmla="*/ 1315049 w 1317092"/>
                    <a:gd name="connsiteY8" fmla="*/ 582281 h 1568924"/>
                    <a:gd name="connsiteX9" fmla="*/ 1063004 w 1317092"/>
                    <a:gd name="connsiteY9" fmla="*/ 59520 h 1568924"/>
                    <a:gd name="connsiteX10" fmla="*/ 532901 w 1317092"/>
                    <a:gd name="connsiteY10" fmla="*/ 66049 h 1568924"/>
                    <a:gd name="connsiteX11" fmla="*/ 68740 w 1317092"/>
                    <a:gd name="connsiteY11" fmla="*/ 544863 h 1568924"/>
                    <a:gd name="connsiteX12" fmla="*/ 13422 w 1317092"/>
                    <a:gd name="connsiteY12" fmla="*/ 1065074 h 1568924"/>
                    <a:gd name="connsiteX13" fmla="*/ 293311 w 1317092"/>
                    <a:gd name="connsiteY13" fmla="*/ 1567701 h 1568924"/>
                    <a:gd name="connsiteX0" fmla="*/ 293311 w 1549714"/>
                    <a:gd name="connsiteY0" fmla="*/ 1555582 h 1556805"/>
                    <a:gd name="connsiteX1" fmla="*/ 460364 w 1549714"/>
                    <a:gd name="connsiteY1" fmla="*/ 1195098 h 1556805"/>
                    <a:gd name="connsiteX2" fmla="*/ 736467 w 1549714"/>
                    <a:gd name="connsiteY2" fmla="*/ 1214852 h 1556805"/>
                    <a:gd name="connsiteX3" fmla="*/ 553540 w 1549714"/>
                    <a:gd name="connsiteY3" fmla="*/ 935439 h 1556805"/>
                    <a:gd name="connsiteX4" fmla="*/ 542576 w 1549714"/>
                    <a:gd name="connsiteY4" fmla="*/ 731046 h 1556805"/>
                    <a:gd name="connsiteX5" fmla="*/ 680172 w 1549714"/>
                    <a:gd name="connsiteY5" fmla="*/ 579636 h 1556805"/>
                    <a:gd name="connsiteX6" fmla="*/ 812057 w 1549714"/>
                    <a:gd name="connsiteY6" fmla="*/ 438959 h 1556805"/>
                    <a:gd name="connsiteX7" fmla="*/ 937889 w 1549714"/>
                    <a:gd name="connsiteY7" fmla="*/ 213671 h 1556805"/>
                    <a:gd name="connsiteX8" fmla="*/ 1548791 w 1549714"/>
                    <a:gd name="connsiteY8" fmla="*/ 377071 h 1556805"/>
                    <a:gd name="connsiteX9" fmla="*/ 1063004 w 1549714"/>
                    <a:gd name="connsiteY9" fmla="*/ 47401 h 1556805"/>
                    <a:gd name="connsiteX10" fmla="*/ 532901 w 1549714"/>
                    <a:gd name="connsiteY10" fmla="*/ 53930 h 1556805"/>
                    <a:gd name="connsiteX11" fmla="*/ 68740 w 1549714"/>
                    <a:gd name="connsiteY11" fmla="*/ 532744 h 1556805"/>
                    <a:gd name="connsiteX12" fmla="*/ 13422 w 1549714"/>
                    <a:gd name="connsiteY12" fmla="*/ 1052955 h 1556805"/>
                    <a:gd name="connsiteX13" fmla="*/ 293311 w 1549714"/>
                    <a:gd name="connsiteY13" fmla="*/ 1555582 h 1556805"/>
                    <a:gd name="connsiteX0" fmla="*/ 293311 w 1549714"/>
                    <a:gd name="connsiteY0" fmla="*/ 1555582 h 1556760"/>
                    <a:gd name="connsiteX1" fmla="*/ 460364 w 1549714"/>
                    <a:gd name="connsiteY1" fmla="*/ 1195098 h 1556760"/>
                    <a:gd name="connsiteX2" fmla="*/ 685654 w 1549714"/>
                    <a:gd name="connsiteY2" fmla="*/ 1296153 h 1556760"/>
                    <a:gd name="connsiteX3" fmla="*/ 553540 w 1549714"/>
                    <a:gd name="connsiteY3" fmla="*/ 935439 h 1556760"/>
                    <a:gd name="connsiteX4" fmla="*/ 542576 w 1549714"/>
                    <a:gd name="connsiteY4" fmla="*/ 731046 h 1556760"/>
                    <a:gd name="connsiteX5" fmla="*/ 680172 w 1549714"/>
                    <a:gd name="connsiteY5" fmla="*/ 579636 h 1556760"/>
                    <a:gd name="connsiteX6" fmla="*/ 812057 w 1549714"/>
                    <a:gd name="connsiteY6" fmla="*/ 438959 h 1556760"/>
                    <a:gd name="connsiteX7" fmla="*/ 937889 w 1549714"/>
                    <a:gd name="connsiteY7" fmla="*/ 213671 h 1556760"/>
                    <a:gd name="connsiteX8" fmla="*/ 1548791 w 1549714"/>
                    <a:gd name="connsiteY8" fmla="*/ 377071 h 1556760"/>
                    <a:gd name="connsiteX9" fmla="*/ 1063004 w 1549714"/>
                    <a:gd name="connsiteY9" fmla="*/ 47401 h 1556760"/>
                    <a:gd name="connsiteX10" fmla="*/ 532901 w 1549714"/>
                    <a:gd name="connsiteY10" fmla="*/ 53930 h 1556760"/>
                    <a:gd name="connsiteX11" fmla="*/ 68740 w 1549714"/>
                    <a:gd name="connsiteY11" fmla="*/ 532744 h 1556760"/>
                    <a:gd name="connsiteX12" fmla="*/ 13422 w 1549714"/>
                    <a:gd name="connsiteY12" fmla="*/ 1052955 h 1556760"/>
                    <a:gd name="connsiteX13" fmla="*/ 293311 w 1549714"/>
                    <a:gd name="connsiteY13" fmla="*/ 1555582 h 1556760"/>
                    <a:gd name="connsiteX0" fmla="*/ 293311 w 1549714"/>
                    <a:gd name="connsiteY0" fmla="*/ 1555582 h 1556413"/>
                    <a:gd name="connsiteX1" fmla="*/ 368900 w 1549714"/>
                    <a:gd name="connsiteY1" fmla="*/ 1174772 h 1556413"/>
                    <a:gd name="connsiteX2" fmla="*/ 685654 w 1549714"/>
                    <a:gd name="connsiteY2" fmla="*/ 1296153 h 1556413"/>
                    <a:gd name="connsiteX3" fmla="*/ 553540 w 1549714"/>
                    <a:gd name="connsiteY3" fmla="*/ 935439 h 1556413"/>
                    <a:gd name="connsiteX4" fmla="*/ 542576 w 1549714"/>
                    <a:gd name="connsiteY4" fmla="*/ 731046 h 1556413"/>
                    <a:gd name="connsiteX5" fmla="*/ 680172 w 1549714"/>
                    <a:gd name="connsiteY5" fmla="*/ 579636 h 1556413"/>
                    <a:gd name="connsiteX6" fmla="*/ 812057 w 1549714"/>
                    <a:gd name="connsiteY6" fmla="*/ 438959 h 1556413"/>
                    <a:gd name="connsiteX7" fmla="*/ 937889 w 1549714"/>
                    <a:gd name="connsiteY7" fmla="*/ 213671 h 1556413"/>
                    <a:gd name="connsiteX8" fmla="*/ 1548791 w 1549714"/>
                    <a:gd name="connsiteY8" fmla="*/ 377071 h 1556413"/>
                    <a:gd name="connsiteX9" fmla="*/ 1063004 w 1549714"/>
                    <a:gd name="connsiteY9" fmla="*/ 47401 h 1556413"/>
                    <a:gd name="connsiteX10" fmla="*/ 532901 w 1549714"/>
                    <a:gd name="connsiteY10" fmla="*/ 53930 h 1556413"/>
                    <a:gd name="connsiteX11" fmla="*/ 68740 w 1549714"/>
                    <a:gd name="connsiteY11" fmla="*/ 532744 h 1556413"/>
                    <a:gd name="connsiteX12" fmla="*/ 13422 w 1549714"/>
                    <a:gd name="connsiteY12" fmla="*/ 1052955 h 1556413"/>
                    <a:gd name="connsiteX13" fmla="*/ 293311 w 1549714"/>
                    <a:gd name="connsiteY13" fmla="*/ 1555582 h 1556413"/>
                    <a:gd name="connsiteX0" fmla="*/ 293311 w 1549714"/>
                    <a:gd name="connsiteY0" fmla="*/ 1555582 h 1556413"/>
                    <a:gd name="connsiteX1" fmla="*/ 368900 w 1549714"/>
                    <a:gd name="connsiteY1" fmla="*/ 1174772 h 1556413"/>
                    <a:gd name="connsiteX2" fmla="*/ 685654 w 1549714"/>
                    <a:gd name="connsiteY2" fmla="*/ 1296153 h 1556413"/>
                    <a:gd name="connsiteX3" fmla="*/ 482401 w 1549714"/>
                    <a:gd name="connsiteY3" fmla="*/ 935439 h 1556413"/>
                    <a:gd name="connsiteX4" fmla="*/ 542576 w 1549714"/>
                    <a:gd name="connsiteY4" fmla="*/ 731046 h 1556413"/>
                    <a:gd name="connsiteX5" fmla="*/ 680172 w 1549714"/>
                    <a:gd name="connsiteY5" fmla="*/ 579636 h 1556413"/>
                    <a:gd name="connsiteX6" fmla="*/ 812057 w 1549714"/>
                    <a:gd name="connsiteY6" fmla="*/ 438959 h 1556413"/>
                    <a:gd name="connsiteX7" fmla="*/ 937889 w 1549714"/>
                    <a:gd name="connsiteY7" fmla="*/ 213671 h 1556413"/>
                    <a:gd name="connsiteX8" fmla="*/ 1548791 w 1549714"/>
                    <a:gd name="connsiteY8" fmla="*/ 377071 h 1556413"/>
                    <a:gd name="connsiteX9" fmla="*/ 1063004 w 1549714"/>
                    <a:gd name="connsiteY9" fmla="*/ 47401 h 1556413"/>
                    <a:gd name="connsiteX10" fmla="*/ 532901 w 1549714"/>
                    <a:gd name="connsiteY10" fmla="*/ 53930 h 1556413"/>
                    <a:gd name="connsiteX11" fmla="*/ 68740 w 1549714"/>
                    <a:gd name="connsiteY11" fmla="*/ 532744 h 1556413"/>
                    <a:gd name="connsiteX12" fmla="*/ 13422 w 1549714"/>
                    <a:gd name="connsiteY12" fmla="*/ 1052955 h 1556413"/>
                    <a:gd name="connsiteX13" fmla="*/ 293311 w 1549714"/>
                    <a:gd name="connsiteY13" fmla="*/ 1555582 h 1556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49714" h="1556413">
                      <a:moveTo>
                        <a:pt x="293311" y="1555582"/>
                      </a:moveTo>
                      <a:cubicBezTo>
                        <a:pt x="352557" y="1575885"/>
                        <a:pt x="303510" y="1218010"/>
                        <a:pt x="368900" y="1174772"/>
                      </a:cubicBezTo>
                      <a:cubicBezTo>
                        <a:pt x="434290" y="1131534"/>
                        <a:pt x="666737" y="1336042"/>
                        <a:pt x="685654" y="1296153"/>
                      </a:cubicBezTo>
                      <a:cubicBezTo>
                        <a:pt x="704571" y="1256264"/>
                        <a:pt x="506247" y="1029623"/>
                        <a:pt x="482401" y="935439"/>
                      </a:cubicBezTo>
                      <a:cubicBezTo>
                        <a:pt x="458555" y="841255"/>
                        <a:pt x="509614" y="790346"/>
                        <a:pt x="542576" y="731046"/>
                      </a:cubicBezTo>
                      <a:cubicBezTo>
                        <a:pt x="575538" y="671746"/>
                        <a:pt x="635259" y="628317"/>
                        <a:pt x="680172" y="579636"/>
                      </a:cubicBezTo>
                      <a:cubicBezTo>
                        <a:pt x="725086" y="530955"/>
                        <a:pt x="769104" y="499953"/>
                        <a:pt x="812057" y="438959"/>
                      </a:cubicBezTo>
                      <a:cubicBezTo>
                        <a:pt x="855010" y="377965"/>
                        <a:pt x="815100" y="223986"/>
                        <a:pt x="937889" y="213671"/>
                      </a:cubicBezTo>
                      <a:cubicBezTo>
                        <a:pt x="1060678" y="203356"/>
                        <a:pt x="1527939" y="404783"/>
                        <a:pt x="1548791" y="377071"/>
                      </a:cubicBezTo>
                      <a:cubicBezTo>
                        <a:pt x="1569643" y="349359"/>
                        <a:pt x="1232319" y="101258"/>
                        <a:pt x="1063004" y="47401"/>
                      </a:cubicBezTo>
                      <a:cubicBezTo>
                        <a:pt x="893689" y="-6456"/>
                        <a:pt x="698612" y="-26960"/>
                        <a:pt x="532901" y="53930"/>
                      </a:cubicBezTo>
                      <a:cubicBezTo>
                        <a:pt x="367190" y="134820"/>
                        <a:pt x="155320" y="366240"/>
                        <a:pt x="68740" y="532744"/>
                      </a:cubicBezTo>
                      <a:cubicBezTo>
                        <a:pt x="-17840" y="699248"/>
                        <a:pt x="-4956" y="896769"/>
                        <a:pt x="13422" y="1052955"/>
                      </a:cubicBezTo>
                      <a:cubicBezTo>
                        <a:pt x="31800" y="1209141"/>
                        <a:pt x="234065" y="1535279"/>
                        <a:pt x="293311" y="1555582"/>
                      </a:cubicBezTo>
                      <a:close/>
                    </a:path>
                  </a:pathLst>
                </a:custGeom>
                <a:solidFill>
                  <a:srgbClr val="4DA1BB"/>
                </a:solidFill>
                <a:ln w="0">
                  <a:solidFill>
                    <a:schemeClr val="bg1"/>
                  </a:solidFill>
                  <a:miter lim="800000"/>
                  <a:headEnd/>
                  <a:tailEnd/>
                </a:ln>
              </p:spPr>
              <p:txBody>
                <a:bodyPr rtlCol="0" anchor="b"/>
                <a:lstStyle/>
                <a:p>
                  <a:pPr marL="0" marR="0" lvl="0" indent="0" algn="ctr" defTabSz="1218504" rtl="0" eaLnBrk="1" fontAlgn="auto" latinLnBrk="0" hangingPunct="1">
                    <a:lnSpc>
                      <a:spcPct val="100000"/>
                    </a:lnSpc>
                    <a:spcBef>
                      <a:spcPct val="35000"/>
                    </a:spcBef>
                    <a:spcAft>
                      <a:spcPct val="25000"/>
                    </a:spcAft>
                    <a:buClr>
                      <a:srgbClr val="015873"/>
                    </a:buClr>
                    <a:buSzTx/>
                    <a:buFontTx/>
                    <a:buNone/>
                    <a:tabLst/>
                    <a:defRPr/>
                  </a:pPr>
                  <a:endParaRPr kumimoji="0" lang="en-US" sz="1799"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49" name="Inactive T Cells">
                  <a:extLst>
                    <a:ext uri="{FF2B5EF4-FFF2-40B4-BE49-F238E27FC236}">
                      <a16:creationId xmlns:a16="http://schemas.microsoft.com/office/drawing/2014/main" id="{E0A4FF0C-AA81-4F52-8349-ADE64533F742}"/>
                    </a:ext>
                  </a:extLst>
                </p:cNvPr>
                <p:cNvSpPr txBox="1"/>
                <p:nvPr/>
              </p:nvSpPr>
              <p:spPr>
                <a:xfrm>
                  <a:off x="4467117" y="4987823"/>
                  <a:ext cx="1002824" cy="554084"/>
                </a:xfrm>
                <a:prstGeom prst="rect">
                  <a:avLst/>
                </a:prstGeom>
                <a:noFill/>
              </p:spPr>
              <p:txBody>
                <a:bodyPr wrap="square" lIns="121861" tIns="60931" rIns="121861" bIns="60931" rtlCol="0">
                  <a:spAutoFit/>
                </a:bodyPr>
                <a:lstStyle/>
                <a:p>
                  <a:pPr marL="0" marR="0" lvl="0" indent="0" algn="ctr" defTabSz="913876"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Activated T-Cell</a:t>
                  </a:r>
                </a:p>
              </p:txBody>
            </p:sp>
            <p:sp>
              <p:nvSpPr>
                <p:cNvPr id="157" name="Oval 156">
                  <a:extLst>
                    <a:ext uri="{FF2B5EF4-FFF2-40B4-BE49-F238E27FC236}">
                      <a16:creationId xmlns:a16="http://schemas.microsoft.com/office/drawing/2014/main" id="{5FDDDD66-81C9-4165-9494-CDB8F2F1694F}"/>
                    </a:ext>
                  </a:extLst>
                </p:cNvPr>
                <p:cNvSpPr/>
                <p:nvPr/>
              </p:nvSpPr>
              <p:spPr bwMode="auto">
                <a:xfrm>
                  <a:off x="4780364" y="3249638"/>
                  <a:ext cx="1844387" cy="1844387"/>
                </a:xfrm>
                <a:prstGeom prst="ellipse">
                  <a:avLst/>
                </a:prstGeom>
                <a:noFill/>
                <a:ln w="28575">
                  <a:solidFill>
                    <a:schemeClr val="bg1"/>
                  </a:solidFill>
                  <a:miter lim="800000"/>
                  <a:headEnd/>
                  <a:tailEnd/>
                </a:ln>
              </p:spPr>
              <p:txBody>
                <a:bodyPr rtlCol="0" anchor="b"/>
                <a:lstStyle/>
                <a:p>
                  <a:pPr marL="0" marR="0" lvl="0" indent="0" algn="ctr" defTabSz="1218504" rtl="0" eaLnBrk="1" fontAlgn="auto" latinLnBrk="0" hangingPunct="1">
                    <a:lnSpc>
                      <a:spcPct val="100000"/>
                    </a:lnSpc>
                    <a:spcBef>
                      <a:spcPct val="35000"/>
                    </a:spcBef>
                    <a:spcAft>
                      <a:spcPct val="25000"/>
                    </a:spcAft>
                    <a:buClr>
                      <a:srgbClr val="015873"/>
                    </a:buClr>
                    <a:buSzTx/>
                    <a:buFontTx/>
                    <a:buNone/>
                    <a:tabLst/>
                    <a:defRPr/>
                  </a:pPr>
                  <a:endParaRPr kumimoji="0" lang="en-US" sz="1799"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58" name="PD-1">
                  <a:extLst>
                    <a:ext uri="{FF2B5EF4-FFF2-40B4-BE49-F238E27FC236}">
                      <a16:creationId xmlns:a16="http://schemas.microsoft.com/office/drawing/2014/main" id="{9CA24B8B-D21B-4AE6-A3EF-67820E77E70E}"/>
                    </a:ext>
                  </a:extLst>
                </p:cNvPr>
                <p:cNvSpPr txBox="1"/>
                <p:nvPr/>
              </p:nvSpPr>
              <p:spPr>
                <a:xfrm>
                  <a:off x="5054944" y="3640189"/>
                  <a:ext cx="685443" cy="338528"/>
                </a:xfrm>
                <a:prstGeom prst="rect">
                  <a:avLst/>
                </a:prstGeom>
                <a:noFill/>
              </p:spPr>
              <p:txBody>
                <a:bodyPr wrap="square" lIns="121861" tIns="60931" rIns="121861" bIns="60931" rtlCol="0">
                  <a:spAutoFit/>
                </a:bodyPr>
                <a:lstStyle/>
                <a:p>
                  <a:pPr marL="0" marR="0" lvl="0" indent="0" algn="l" defTabSz="913876"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B7</a:t>
                  </a:r>
                </a:p>
              </p:txBody>
            </p:sp>
            <p:sp>
              <p:nvSpPr>
                <p:cNvPr id="160" name="PD-1">
                  <a:extLst>
                    <a:ext uri="{FF2B5EF4-FFF2-40B4-BE49-F238E27FC236}">
                      <a16:creationId xmlns:a16="http://schemas.microsoft.com/office/drawing/2014/main" id="{C7A7C50A-46B0-4AA8-93B6-16C65572AA12}"/>
                    </a:ext>
                  </a:extLst>
                </p:cNvPr>
                <p:cNvSpPr txBox="1"/>
                <p:nvPr/>
              </p:nvSpPr>
              <p:spPr>
                <a:xfrm>
                  <a:off x="5809372" y="4249844"/>
                  <a:ext cx="873648" cy="338584"/>
                </a:xfrm>
                <a:prstGeom prst="rect">
                  <a:avLst/>
                </a:prstGeom>
                <a:noFill/>
              </p:spPr>
              <p:txBody>
                <a:bodyPr wrap="square" lIns="121861" tIns="60931" rIns="121861" bIns="60931" rtlCol="0">
                  <a:spAutoFit/>
                </a:bodyPr>
                <a:lstStyle/>
                <a:p>
                  <a:pPr marL="0" marR="0" lvl="0" indent="0" algn="l" defTabSz="913876"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CTLA-4</a:t>
                  </a:r>
                </a:p>
              </p:txBody>
            </p:sp>
          </p:grpSp>
          <p:grpSp>
            <p:nvGrpSpPr>
              <p:cNvPr id="269" name="Group 268">
                <a:extLst>
                  <a:ext uri="{FF2B5EF4-FFF2-40B4-BE49-F238E27FC236}">
                    <a16:creationId xmlns:a16="http://schemas.microsoft.com/office/drawing/2014/main" id="{336CCEFD-F464-4789-82FE-3DEEEC405C17}"/>
                  </a:ext>
                </a:extLst>
              </p:cNvPr>
              <p:cNvGrpSpPr/>
              <p:nvPr/>
            </p:nvGrpSpPr>
            <p:grpSpPr>
              <a:xfrm>
                <a:off x="9483656" y="4893154"/>
                <a:ext cx="551335" cy="367165"/>
                <a:chOff x="12766682" y="5989799"/>
                <a:chExt cx="812346" cy="540987"/>
              </a:xfrm>
            </p:grpSpPr>
            <p:sp>
              <p:nvSpPr>
                <p:cNvPr id="241" name="Freeform 95">
                  <a:extLst>
                    <a:ext uri="{FF2B5EF4-FFF2-40B4-BE49-F238E27FC236}">
                      <a16:creationId xmlns:a16="http://schemas.microsoft.com/office/drawing/2014/main" id="{DC95C975-0A3D-4553-ACE5-75854DD36287}"/>
                    </a:ext>
                  </a:extLst>
                </p:cNvPr>
                <p:cNvSpPr>
                  <a:spLocks noChangeAspect="1"/>
                </p:cNvSpPr>
                <p:nvPr/>
              </p:nvSpPr>
              <p:spPr bwMode="auto">
                <a:xfrm rot="21192246">
                  <a:off x="12766682" y="5989799"/>
                  <a:ext cx="635071" cy="540987"/>
                </a:xfrm>
                <a:custGeom>
                  <a:avLst/>
                  <a:gdLst>
                    <a:gd name="T0" fmla="*/ 1 w 748506"/>
                    <a:gd name="T1" fmla="*/ 1 h 610791"/>
                    <a:gd name="T2" fmla="*/ 1 w 748506"/>
                    <a:gd name="T3" fmla="*/ 1 h 610791"/>
                    <a:gd name="T4" fmla="*/ 1 w 748506"/>
                    <a:gd name="T5" fmla="*/ 1 h 610791"/>
                    <a:gd name="T6" fmla="*/ 1 w 748506"/>
                    <a:gd name="T7" fmla="*/ 1 h 610791"/>
                    <a:gd name="T8" fmla="*/ 1 w 748506"/>
                    <a:gd name="T9" fmla="*/ 1 h 610791"/>
                    <a:gd name="T10" fmla="*/ 1 w 748506"/>
                    <a:gd name="T11" fmla="*/ 1 h 610791"/>
                    <a:gd name="T12" fmla="*/ 1 w 748506"/>
                    <a:gd name="T13" fmla="*/ 1 h 610791"/>
                    <a:gd name="T14" fmla="*/ 1 w 748506"/>
                    <a:gd name="T15" fmla="*/ 1 h 610791"/>
                    <a:gd name="T16" fmla="*/ 1 w 748506"/>
                    <a:gd name="T17" fmla="*/ 1 h 610791"/>
                    <a:gd name="T18" fmla="*/ 1 w 748506"/>
                    <a:gd name="T19" fmla="*/ 1 h 610791"/>
                    <a:gd name="T20" fmla="*/ 1 w 748506"/>
                    <a:gd name="T21" fmla="*/ 1 h 610791"/>
                    <a:gd name="T22" fmla="*/ 1 w 748506"/>
                    <a:gd name="T23" fmla="*/ 1 h 610791"/>
                    <a:gd name="T24" fmla="*/ 1 w 748506"/>
                    <a:gd name="T25" fmla="*/ 1 h 610791"/>
                    <a:gd name="T26" fmla="*/ 1 w 748506"/>
                    <a:gd name="T27" fmla="*/ 1 h 610791"/>
                    <a:gd name="T28" fmla="*/ 1 w 748506"/>
                    <a:gd name="T29" fmla="*/ 1 h 610791"/>
                    <a:gd name="T30" fmla="*/ 1 w 748506"/>
                    <a:gd name="T31" fmla="*/ 1 h 610791"/>
                    <a:gd name="T32" fmla="*/ 1 w 748506"/>
                    <a:gd name="T33" fmla="*/ 1 h 610791"/>
                    <a:gd name="T34" fmla="*/ 1 w 748506"/>
                    <a:gd name="T35" fmla="*/ 1 h 610791"/>
                    <a:gd name="T36" fmla="*/ 1 w 748506"/>
                    <a:gd name="T37" fmla="*/ 1 h 610791"/>
                    <a:gd name="T38" fmla="*/ 1 w 748506"/>
                    <a:gd name="T39" fmla="*/ 1 h 610791"/>
                    <a:gd name="T40" fmla="*/ 1 w 748506"/>
                    <a:gd name="T41" fmla="*/ 1 h 610791"/>
                    <a:gd name="T42" fmla="*/ 1 w 748506"/>
                    <a:gd name="T43" fmla="*/ 1 h 610791"/>
                    <a:gd name="T44" fmla="*/ 1 w 748506"/>
                    <a:gd name="T45" fmla="*/ 1 h 610791"/>
                    <a:gd name="T46" fmla="*/ 1 w 748506"/>
                    <a:gd name="T47" fmla="*/ 1 h 61079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48506"/>
                    <a:gd name="T73" fmla="*/ 0 h 610791"/>
                    <a:gd name="T74" fmla="*/ 748506 w 748506"/>
                    <a:gd name="T75" fmla="*/ 610791 h 61079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48506" h="610791">
                      <a:moveTo>
                        <a:pt x="15081" y="74216"/>
                      </a:moveTo>
                      <a:cubicBezTo>
                        <a:pt x="7540" y="50602"/>
                        <a:pt x="0" y="26988"/>
                        <a:pt x="12700" y="19447"/>
                      </a:cubicBezTo>
                      <a:cubicBezTo>
                        <a:pt x="25400" y="11906"/>
                        <a:pt x="36512" y="0"/>
                        <a:pt x="91281" y="28972"/>
                      </a:cubicBezTo>
                      <a:cubicBezTo>
                        <a:pt x="146050" y="57944"/>
                        <a:pt x="280591" y="154782"/>
                        <a:pt x="341313" y="193279"/>
                      </a:cubicBezTo>
                      <a:cubicBezTo>
                        <a:pt x="402035" y="231776"/>
                        <a:pt x="425054" y="254001"/>
                        <a:pt x="455613" y="259954"/>
                      </a:cubicBezTo>
                      <a:cubicBezTo>
                        <a:pt x="486172" y="265907"/>
                        <a:pt x="498475" y="234950"/>
                        <a:pt x="524669" y="228997"/>
                      </a:cubicBezTo>
                      <a:cubicBezTo>
                        <a:pt x="550863" y="223044"/>
                        <a:pt x="578644" y="211932"/>
                        <a:pt x="612775" y="224235"/>
                      </a:cubicBezTo>
                      <a:cubicBezTo>
                        <a:pt x="646906" y="236538"/>
                        <a:pt x="710406" y="279004"/>
                        <a:pt x="729456" y="302816"/>
                      </a:cubicBezTo>
                      <a:cubicBezTo>
                        <a:pt x="748506" y="326628"/>
                        <a:pt x="731838" y="352822"/>
                        <a:pt x="727075" y="367110"/>
                      </a:cubicBezTo>
                      <a:cubicBezTo>
                        <a:pt x="722312" y="381398"/>
                        <a:pt x="711200" y="391319"/>
                        <a:pt x="700881" y="388541"/>
                      </a:cubicBezTo>
                      <a:cubicBezTo>
                        <a:pt x="690562" y="385763"/>
                        <a:pt x="683816" y="360760"/>
                        <a:pt x="665163" y="350441"/>
                      </a:cubicBezTo>
                      <a:cubicBezTo>
                        <a:pt x="646510" y="340122"/>
                        <a:pt x="614760" y="321867"/>
                        <a:pt x="588963" y="326629"/>
                      </a:cubicBezTo>
                      <a:cubicBezTo>
                        <a:pt x="563166" y="331391"/>
                        <a:pt x="528637" y="354807"/>
                        <a:pt x="510381" y="379016"/>
                      </a:cubicBezTo>
                      <a:cubicBezTo>
                        <a:pt x="492125" y="403225"/>
                        <a:pt x="480219" y="446088"/>
                        <a:pt x="479425" y="471885"/>
                      </a:cubicBezTo>
                      <a:cubicBezTo>
                        <a:pt x="478631" y="497682"/>
                        <a:pt x="492919" y="517922"/>
                        <a:pt x="505619" y="533797"/>
                      </a:cubicBezTo>
                      <a:cubicBezTo>
                        <a:pt x="518319" y="549672"/>
                        <a:pt x="550863" y="557213"/>
                        <a:pt x="555625" y="567135"/>
                      </a:cubicBezTo>
                      <a:cubicBezTo>
                        <a:pt x="560387" y="577057"/>
                        <a:pt x="549275" y="587773"/>
                        <a:pt x="534194" y="593329"/>
                      </a:cubicBezTo>
                      <a:cubicBezTo>
                        <a:pt x="519113" y="598885"/>
                        <a:pt x="490935" y="610791"/>
                        <a:pt x="465138" y="600472"/>
                      </a:cubicBezTo>
                      <a:cubicBezTo>
                        <a:pt x="439341" y="590153"/>
                        <a:pt x="397669" y="556419"/>
                        <a:pt x="379413" y="531416"/>
                      </a:cubicBezTo>
                      <a:cubicBezTo>
                        <a:pt x="361157" y="506413"/>
                        <a:pt x="353616" y="480617"/>
                        <a:pt x="355600" y="450454"/>
                      </a:cubicBezTo>
                      <a:cubicBezTo>
                        <a:pt x="357584" y="420291"/>
                        <a:pt x="402035" y="379413"/>
                        <a:pt x="391319" y="350441"/>
                      </a:cubicBezTo>
                      <a:cubicBezTo>
                        <a:pt x="380603" y="321469"/>
                        <a:pt x="291306" y="276622"/>
                        <a:pt x="291306" y="276622"/>
                      </a:cubicBezTo>
                      <a:lnTo>
                        <a:pt x="184150" y="198041"/>
                      </a:lnTo>
                      <a:lnTo>
                        <a:pt x="15081" y="74216"/>
                      </a:lnTo>
                      <a:close/>
                    </a:path>
                  </a:pathLst>
                </a:custGeom>
                <a:solidFill>
                  <a:schemeClr val="accent4"/>
                </a:solidFill>
                <a:ln w="9525">
                  <a:solidFill>
                    <a:schemeClr val="accent4"/>
                  </a:solidFill>
                  <a:miter lim="800000"/>
                  <a:headEnd/>
                  <a:tailEnd/>
                </a:ln>
              </p:spPr>
              <p:txBody>
                <a:bodyPr anchor="ctr"/>
                <a:lstStyle/>
                <a:p>
                  <a:pPr marL="0" marR="0" lvl="0" indent="0" algn="l" defTabSz="914126" rtl="0" eaLnBrk="1" fontAlgn="auto" latinLnBrk="0" hangingPunct="1">
                    <a:lnSpc>
                      <a:spcPct val="93000"/>
                    </a:lnSpc>
                    <a:spcBef>
                      <a:spcPts val="0"/>
                    </a:spcBef>
                    <a:spcAft>
                      <a:spcPts val="0"/>
                    </a:spcAft>
                    <a:buClr>
                      <a:srgbClr val="000000"/>
                    </a:buClr>
                    <a:buSzPct val="45000"/>
                    <a:buFontTx/>
                    <a:buNone/>
                    <a:tabLst/>
                    <a:defRPr/>
                  </a:pPr>
                  <a:endParaRPr kumimoji="0" lang="en-US" sz="2644"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42" name="Can 82">
                  <a:extLst>
                    <a:ext uri="{FF2B5EF4-FFF2-40B4-BE49-F238E27FC236}">
                      <a16:creationId xmlns:a16="http://schemas.microsoft.com/office/drawing/2014/main" id="{2E4D49DC-6C52-4CC6-89B5-7CBA318F63C4}"/>
                    </a:ext>
                  </a:extLst>
                </p:cNvPr>
                <p:cNvSpPr/>
                <p:nvPr/>
              </p:nvSpPr>
              <p:spPr bwMode="auto">
                <a:xfrm rot="17821938">
                  <a:off x="13264329" y="6198150"/>
                  <a:ext cx="216858" cy="412540"/>
                </a:xfrm>
                <a:prstGeom prst="can">
                  <a:avLst/>
                </a:prstGeom>
                <a:solidFill>
                  <a:schemeClr val="accent3"/>
                </a:solidFill>
                <a:ln w="9525" cap="flat" cmpd="sng" algn="ctr">
                  <a:noFill/>
                  <a:prstDash val="solid"/>
                  <a:round/>
                  <a:headEnd type="none" w="med" len="med"/>
                  <a:tailEnd type="none" w="med" len="med"/>
                </a:ln>
                <a:effectLst/>
              </p:spPr>
              <p:txBody>
                <a:bodyPr/>
                <a:lstStyle/>
                <a:p>
                  <a:pPr marL="0" marR="0" lvl="0" indent="0" algn="l" defTabSz="503665" rtl="0" eaLnBrk="1" fontAlgn="auto" latinLnBrk="0" hangingPunct="1">
                    <a:lnSpc>
                      <a:spcPct val="90000"/>
                    </a:lnSpc>
                    <a:spcBef>
                      <a:spcPct val="35000"/>
                    </a:spcBef>
                    <a:spcAft>
                      <a:spcPct val="25000"/>
                    </a:spcAft>
                    <a:buClr>
                      <a:srgbClr val="8B3D9A"/>
                    </a:buClr>
                    <a:buSzPct val="45000"/>
                    <a:buFontTx/>
                    <a:buNone/>
                    <a:tabLst/>
                    <a:defRPr/>
                  </a:pPr>
                  <a:endParaRPr kumimoji="0" lang="en-US" sz="2644"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270" name="Group 269">
                <a:extLst>
                  <a:ext uri="{FF2B5EF4-FFF2-40B4-BE49-F238E27FC236}">
                    <a16:creationId xmlns:a16="http://schemas.microsoft.com/office/drawing/2014/main" id="{385D4B6C-11AB-4A72-923C-6F10B8D1CECE}"/>
                  </a:ext>
                </a:extLst>
              </p:cNvPr>
              <p:cNvGrpSpPr/>
              <p:nvPr/>
            </p:nvGrpSpPr>
            <p:grpSpPr>
              <a:xfrm rot="2243432">
                <a:off x="9543229" y="4492336"/>
                <a:ext cx="1061163" cy="313269"/>
                <a:chOff x="8948264" y="4530115"/>
                <a:chExt cx="1193799" cy="352425"/>
              </a:xfrm>
            </p:grpSpPr>
            <p:sp>
              <p:nvSpPr>
                <p:cNvPr id="271" name="Freeform 53">
                  <a:extLst>
                    <a:ext uri="{FF2B5EF4-FFF2-40B4-BE49-F238E27FC236}">
                      <a16:creationId xmlns:a16="http://schemas.microsoft.com/office/drawing/2014/main" id="{8263DB52-87E6-4FD4-86FB-73F97D814E71}"/>
                    </a:ext>
                  </a:extLst>
                </p:cNvPr>
                <p:cNvSpPr>
                  <a:spLocks noChangeArrowheads="1"/>
                </p:cNvSpPr>
                <p:nvPr/>
              </p:nvSpPr>
              <p:spPr bwMode="auto">
                <a:xfrm rot="66310">
                  <a:off x="8948264" y="4572976"/>
                  <a:ext cx="549275" cy="227013"/>
                </a:xfrm>
                <a:custGeom>
                  <a:avLst/>
                  <a:gdLst>
                    <a:gd name="T0" fmla="*/ 44262 w 1251098"/>
                    <a:gd name="T1" fmla="*/ 183690 h 627321"/>
                    <a:gd name="T2" fmla="*/ 192974 w 1251098"/>
                    <a:gd name="T3" fmla="*/ 98909 h 627321"/>
                    <a:gd name="T4" fmla="*/ 479781 w 1251098"/>
                    <a:gd name="T5" fmla="*/ 120106 h 627321"/>
                    <a:gd name="T6" fmla="*/ 787837 w 1251098"/>
                    <a:gd name="T7" fmla="*/ 120106 h 627321"/>
                    <a:gd name="T8" fmla="*/ 1149000 w 1251098"/>
                    <a:gd name="T9" fmla="*/ 3536 h 627321"/>
                    <a:gd name="T10" fmla="*/ 1212735 w 1251098"/>
                    <a:gd name="T11" fmla="*/ 98909 h 627321"/>
                    <a:gd name="T12" fmla="*/ 1085269 w 1251098"/>
                    <a:gd name="T13" fmla="*/ 310864 h 627321"/>
                    <a:gd name="T14" fmla="*/ 1138376 w 1251098"/>
                    <a:gd name="T15" fmla="*/ 469827 h 627321"/>
                    <a:gd name="T16" fmla="*/ 1233981 w 1251098"/>
                    <a:gd name="T17" fmla="*/ 596999 h 627321"/>
                    <a:gd name="T18" fmla="*/ 1042772 w 1251098"/>
                    <a:gd name="T19" fmla="*/ 607598 h 627321"/>
                    <a:gd name="T20" fmla="*/ 745347 w 1251098"/>
                    <a:gd name="T21" fmla="*/ 491023 h 627321"/>
                    <a:gd name="T22" fmla="*/ 320445 w 1251098"/>
                    <a:gd name="T23" fmla="*/ 491023 h 627321"/>
                    <a:gd name="T24" fmla="*/ 44262 w 1251098"/>
                    <a:gd name="T25" fmla="*/ 469827 h 627321"/>
                    <a:gd name="T26" fmla="*/ 44262 w 1251098"/>
                    <a:gd name="T27" fmla="*/ 183690 h 6273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51098"/>
                    <a:gd name="T43" fmla="*/ 0 h 627321"/>
                    <a:gd name="T44" fmla="*/ 1251098 w 1251098"/>
                    <a:gd name="T45" fmla="*/ 627321 h 627321"/>
                    <a:gd name="connsiteX0" fmla="*/ 44302 w 1251098"/>
                    <a:gd name="connsiteY0" fmla="*/ 184298 h 627321"/>
                    <a:gd name="connsiteX1" fmla="*/ 193158 w 1251098"/>
                    <a:gd name="connsiteY1" fmla="*/ 99237 h 627321"/>
                    <a:gd name="connsiteX2" fmla="*/ 480237 w 1251098"/>
                    <a:gd name="connsiteY2" fmla="*/ 120502 h 627321"/>
                    <a:gd name="connsiteX3" fmla="*/ 788581 w 1251098"/>
                    <a:gd name="connsiteY3" fmla="*/ 120502 h 627321"/>
                    <a:gd name="connsiteX4" fmla="*/ 1150088 w 1251098"/>
                    <a:gd name="connsiteY4" fmla="*/ 3544 h 627321"/>
                    <a:gd name="connsiteX5" fmla="*/ 1213884 w 1251098"/>
                    <a:gd name="connsiteY5" fmla="*/ 99237 h 627321"/>
                    <a:gd name="connsiteX6" fmla="*/ 1086293 w 1251098"/>
                    <a:gd name="connsiteY6" fmla="*/ 222730 h 627321"/>
                    <a:gd name="connsiteX7" fmla="*/ 1139456 w 1251098"/>
                    <a:gd name="connsiteY7" fmla="*/ 471377 h 627321"/>
                    <a:gd name="connsiteX8" fmla="*/ 1235149 w 1251098"/>
                    <a:gd name="connsiteY8" fmla="*/ 598967 h 627321"/>
                    <a:gd name="connsiteX9" fmla="*/ 1043763 w 1251098"/>
                    <a:gd name="connsiteY9" fmla="*/ 609600 h 627321"/>
                    <a:gd name="connsiteX10" fmla="*/ 746051 w 1251098"/>
                    <a:gd name="connsiteY10" fmla="*/ 492642 h 627321"/>
                    <a:gd name="connsiteX11" fmla="*/ 320749 w 1251098"/>
                    <a:gd name="connsiteY11" fmla="*/ 492642 h 627321"/>
                    <a:gd name="connsiteX12" fmla="*/ 44302 w 1251098"/>
                    <a:gd name="connsiteY12" fmla="*/ 471377 h 627321"/>
                    <a:gd name="connsiteX13" fmla="*/ 44302 w 1251098"/>
                    <a:gd name="connsiteY13" fmla="*/ 184298 h 627321"/>
                    <a:gd name="connsiteX0" fmla="*/ 44302 w 1251098"/>
                    <a:gd name="connsiteY0" fmla="*/ 236306 h 679329"/>
                    <a:gd name="connsiteX1" fmla="*/ 193158 w 1251098"/>
                    <a:gd name="connsiteY1" fmla="*/ 151245 h 679329"/>
                    <a:gd name="connsiteX2" fmla="*/ 480237 w 1251098"/>
                    <a:gd name="connsiteY2" fmla="*/ 172510 h 679329"/>
                    <a:gd name="connsiteX3" fmla="*/ 788581 w 1251098"/>
                    <a:gd name="connsiteY3" fmla="*/ 172510 h 679329"/>
                    <a:gd name="connsiteX4" fmla="*/ 1144477 w 1251098"/>
                    <a:gd name="connsiteY4" fmla="*/ 3544 h 679329"/>
                    <a:gd name="connsiteX5" fmla="*/ 1213884 w 1251098"/>
                    <a:gd name="connsiteY5" fmla="*/ 151245 h 679329"/>
                    <a:gd name="connsiteX6" fmla="*/ 1086293 w 1251098"/>
                    <a:gd name="connsiteY6" fmla="*/ 274738 h 679329"/>
                    <a:gd name="connsiteX7" fmla="*/ 1139456 w 1251098"/>
                    <a:gd name="connsiteY7" fmla="*/ 523385 h 679329"/>
                    <a:gd name="connsiteX8" fmla="*/ 1235149 w 1251098"/>
                    <a:gd name="connsiteY8" fmla="*/ 650975 h 679329"/>
                    <a:gd name="connsiteX9" fmla="*/ 1043763 w 1251098"/>
                    <a:gd name="connsiteY9" fmla="*/ 661608 h 679329"/>
                    <a:gd name="connsiteX10" fmla="*/ 746051 w 1251098"/>
                    <a:gd name="connsiteY10" fmla="*/ 544650 h 679329"/>
                    <a:gd name="connsiteX11" fmla="*/ 320749 w 1251098"/>
                    <a:gd name="connsiteY11" fmla="*/ 544650 h 679329"/>
                    <a:gd name="connsiteX12" fmla="*/ 44302 w 1251098"/>
                    <a:gd name="connsiteY12" fmla="*/ 523385 h 679329"/>
                    <a:gd name="connsiteX13" fmla="*/ 44302 w 1251098"/>
                    <a:gd name="connsiteY13" fmla="*/ 236306 h 679329"/>
                    <a:gd name="connsiteX0" fmla="*/ 44302 w 1251098"/>
                    <a:gd name="connsiteY0" fmla="*/ 246213 h 689236"/>
                    <a:gd name="connsiteX1" fmla="*/ 193158 w 1251098"/>
                    <a:gd name="connsiteY1" fmla="*/ 161152 h 689236"/>
                    <a:gd name="connsiteX2" fmla="*/ 480237 w 1251098"/>
                    <a:gd name="connsiteY2" fmla="*/ 182417 h 689236"/>
                    <a:gd name="connsiteX3" fmla="*/ 788581 w 1251098"/>
                    <a:gd name="connsiteY3" fmla="*/ 182417 h 689236"/>
                    <a:gd name="connsiteX4" fmla="*/ 1144477 w 1251098"/>
                    <a:gd name="connsiteY4" fmla="*/ 13451 h 689236"/>
                    <a:gd name="connsiteX5" fmla="*/ 1236325 w 1251098"/>
                    <a:gd name="connsiteY5" fmla="*/ 101713 h 689236"/>
                    <a:gd name="connsiteX6" fmla="*/ 1086293 w 1251098"/>
                    <a:gd name="connsiteY6" fmla="*/ 284645 h 689236"/>
                    <a:gd name="connsiteX7" fmla="*/ 1139456 w 1251098"/>
                    <a:gd name="connsiteY7" fmla="*/ 533292 h 689236"/>
                    <a:gd name="connsiteX8" fmla="*/ 1235149 w 1251098"/>
                    <a:gd name="connsiteY8" fmla="*/ 660882 h 689236"/>
                    <a:gd name="connsiteX9" fmla="*/ 1043763 w 1251098"/>
                    <a:gd name="connsiteY9" fmla="*/ 671515 h 689236"/>
                    <a:gd name="connsiteX10" fmla="*/ 746051 w 1251098"/>
                    <a:gd name="connsiteY10" fmla="*/ 554557 h 689236"/>
                    <a:gd name="connsiteX11" fmla="*/ 320749 w 1251098"/>
                    <a:gd name="connsiteY11" fmla="*/ 554557 h 689236"/>
                    <a:gd name="connsiteX12" fmla="*/ 44302 w 1251098"/>
                    <a:gd name="connsiteY12" fmla="*/ 533292 h 689236"/>
                    <a:gd name="connsiteX13" fmla="*/ 44302 w 1251098"/>
                    <a:gd name="connsiteY13" fmla="*/ 246213 h 689236"/>
                    <a:gd name="connsiteX0" fmla="*/ 44302 w 1251098"/>
                    <a:gd name="connsiteY0" fmla="*/ 246213 h 689236"/>
                    <a:gd name="connsiteX1" fmla="*/ 193158 w 1251098"/>
                    <a:gd name="connsiteY1" fmla="*/ 161152 h 689236"/>
                    <a:gd name="connsiteX2" fmla="*/ 480237 w 1251098"/>
                    <a:gd name="connsiteY2" fmla="*/ 182417 h 689236"/>
                    <a:gd name="connsiteX3" fmla="*/ 788581 w 1251098"/>
                    <a:gd name="connsiteY3" fmla="*/ 182417 h 689236"/>
                    <a:gd name="connsiteX4" fmla="*/ 1144477 w 1251098"/>
                    <a:gd name="connsiteY4" fmla="*/ 13451 h 689236"/>
                    <a:gd name="connsiteX5" fmla="*/ 1236325 w 1251098"/>
                    <a:gd name="connsiteY5" fmla="*/ 101713 h 689236"/>
                    <a:gd name="connsiteX6" fmla="*/ 1103122 w 1251098"/>
                    <a:gd name="connsiteY6" fmla="*/ 299506 h 689236"/>
                    <a:gd name="connsiteX7" fmla="*/ 1139456 w 1251098"/>
                    <a:gd name="connsiteY7" fmla="*/ 533292 h 689236"/>
                    <a:gd name="connsiteX8" fmla="*/ 1235149 w 1251098"/>
                    <a:gd name="connsiteY8" fmla="*/ 660882 h 689236"/>
                    <a:gd name="connsiteX9" fmla="*/ 1043763 w 1251098"/>
                    <a:gd name="connsiteY9" fmla="*/ 671515 h 689236"/>
                    <a:gd name="connsiteX10" fmla="*/ 746051 w 1251098"/>
                    <a:gd name="connsiteY10" fmla="*/ 554557 h 689236"/>
                    <a:gd name="connsiteX11" fmla="*/ 320749 w 1251098"/>
                    <a:gd name="connsiteY11" fmla="*/ 554557 h 689236"/>
                    <a:gd name="connsiteX12" fmla="*/ 44302 w 1251098"/>
                    <a:gd name="connsiteY12" fmla="*/ 533292 h 689236"/>
                    <a:gd name="connsiteX13" fmla="*/ 44302 w 1251098"/>
                    <a:gd name="connsiteY13" fmla="*/ 246213 h 689236"/>
                    <a:gd name="connsiteX0" fmla="*/ 44302 w 1251098"/>
                    <a:gd name="connsiteY0" fmla="*/ 246213 h 689236"/>
                    <a:gd name="connsiteX1" fmla="*/ 193158 w 1251098"/>
                    <a:gd name="connsiteY1" fmla="*/ 161152 h 689236"/>
                    <a:gd name="connsiteX2" fmla="*/ 480237 w 1251098"/>
                    <a:gd name="connsiteY2" fmla="*/ 182417 h 689236"/>
                    <a:gd name="connsiteX3" fmla="*/ 788581 w 1251098"/>
                    <a:gd name="connsiteY3" fmla="*/ 182417 h 689236"/>
                    <a:gd name="connsiteX4" fmla="*/ 1144477 w 1251098"/>
                    <a:gd name="connsiteY4" fmla="*/ 13451 h 689236"/>
                    <a:gd name="connsiteX5" fmla="*/ 1236325 w 1251098"/>
                    <a:gd name="connsiteY5" fmla="*/ 101713 h 689236"/>
                    <a:gd name="connsiteX6" fmla="*/ 1103122 w 1251098"/>
                    <a:gd name="connsiteY6" fmla="*/ 299506 h 689236"/>
                    <a:gd name="connsiteX7" fmla="*/ 1139456 w 1251098"/>
                    <a:gd name="connsiteY7" fmla="*/ 533292 h 689236"/>
                    <a:gd name="connsiteX8" fmla="*/ 1235149 w 1251098"/>
                    <a:gd name="connsiteY8" fmla="*/ 660882 h 689236"/>
                    <a:gd name="connsiteX9" fmla="*/ 1043763 w 1251098"/>
                    <a:gd name="connsiteY9" fmla="*/ 671515 h 689236"/>
                    <a:gd name="connsiteX10" fmla="*/ 746051 w 1251098"/>
                    <a:gd name="connsiteY10" fmla="*/ 554557 h 689236"/>
                    <a:gd name="connsiteX11" fmla="*/ 320749 w 1251098"/>
                    <a:gd name="connsiteY11" fmla="*/ 554557 h 689236"/>
                    <a:gd name="connsiteX12" fmla="*/ 44302 w 1251098"/>
                    <a:gd name="connsiteY12" fmla="*/ 533292 h 689236"/>
                    <a:gd name="connsiteX13" fmla="*/ 44302 w 1251098"/>
                    <a:gd name="connsiteY13" fmla="*/ 246213 h 689236"/>
                    <a:gd name="connsiteX0" fmla="*/ 44302 w 1251098"/>
                    <a:gd name="connsiteY0" fmla="*/ 246213 h 689236"/>
                    <a:gd name="connsiteX1" fmla="*/ 193158 w 1251098"/>
                    <a:gd name="connsiteY1" fmla="*/ 161152 h 689236"/>
                    <a:gd name="connsiteX2" fmla="*/ 480237 w 1251098"/>
                    <a:gd name="connsiteY2" fmla="*/ 182417 h 689236"/>
                    <a:gd name="connsiteX3" fmla="*/ 788581 w 1251098"/>
                    <a:gd name="connsiteY3" fmla="*/ 182417 h 689236"/>
                    <a:gd name="connsiteX4" fmla="*/ 1144477 w 1251098"/>
                    <a:gd name="connsiteY4" fmla="*/ 13451 h 689236"/>
                    <a:gd name="connsiteX5" fmla="*/ 1236325 w 1251098"/>
                    <a:gd name="connsiteY5" fmla="*/ 101713 h 689236"/>
                    <a:gd name="connsiteX6" fmla="*/ 1103122 w 1251098"/>
                    <a:gd name="connsiteY6" fmla="*/ 299506 h 689236"/>
                    <a:gd name="connsiteX7" fmla="*/ 1139456 w 1251098"/>
                    <a:gd name="connsiteY7" fmla="*/ 533292 h 689236"/>
                    <a:gd name="connsiteX8" fmla="*/ 1235149 w 1251098"/>
                    <a:gd name="connsiteY8" fmla="*/ 660882 h 689236"/>
                    <a:gd name="connsiteX9" fmla="*/ 1043763 w 1251098"/>
                    <a:gd name="connsiteY9" fmla="*/ 671515 h 689236"/>
                    <a:gd name="connsiteX10" fmla="*/ 746051 w 1251098"/>
                    <a:gd name="connsiteY10" fmla="*/ 554557 h 689236"/>
                    <a:gd name="connsiteX11" fmla="*/ 320749 w 1251098"/>
                    <a:gd name="connsiteY11" fmla="*/ 554557 h 689236"/>
                    <a:gd name="connsiteX12" fmla="*/ 44302 w 1251098"/>
                    <a:gd name="connsiteY12" fmla="*/ 533292 h 689236"/>
                    <a:gd name="connsiteX13" fmla="*/ 44302 w 1251098"/>
                    <a:gd name="connsiteY13" fmla="*/ 246213 h 689236"/>
                    <a:gd name="connsiteX0" fmla="*/ 44302 w 1251098"/>
                    <a:gd name="connsiteY0" fmla="*/ 246213 h 689236"/>
                    <a:gd name="connsiteX1" fmla="*/ 193158 w 1251098"/>
                    <a:gd name="connsiteY1" fmla="*/ 161152 h 689236"/>
                    <a:gd name="connsiteX2" fmla="*/ 480237 w 1251098"/>
                    <a:gd name="connsiteY2" fmla="*/ 182417 h 689236"/>
                    <a:gd name="connsiteX3" fmla="*/ 788581 w 1251098"/>
                    <a:gd name="connsiteY3" fmla="*/ 182417 h 689236"/>
                    <a:gd name="connsiteX4" fmla="*/ 1144477 w 1251098"/>
                    <a:gd name="connsiteY4" fmla="*/ 13451 h 689236"/>
                    <a:gd name="connsiteX5" fmla="*/ 1236325 w 1251098"/>
                    <a:gd name="connsiteY5" fmla="*/ 101713 h 689236"/>
                    <a:gd name="connsiteX6" fmla="*/ 1103122 w 1251098"/>
                    <a:gd name="connsiteY6" fmla="*/ 299506 h 689236"/>
                    <a:gd name="connsiteX7" fmla="*/ 1139456 w 1251098"/>
                    <a:gd name="connsiteY7" fmla="*/ 533292 h 689236"/>
                    <a:gd name="connsiteX8" fmla="*/ 1235149 w 1251098"/>
                    <a:gd name="connsiteY8" fmla="*/ 660882 h 689236"/>
                    <a:gd name="connsiteX9" fmla="*/ 1043763 w 1251098"/>
                    <a:gd name="connsiteY9" fmla="*/ 671515 h 689236"/>
                    <a:gd name="connsiteX10" fmla="*/ 746051 w 1251098"/>
                    <a:gd name="connsiteY10" fmla="*/ 554557 h 689236"/>
                    <a:gd name="connsiteX11" fmla="*/ 320749 w 1251098"/>
                    <a:gd name="connsiteY11" fmla="*/ 554557 h 689236"/>
                    <a:gd name="connsiteX12" fmla="*/ 44302 w 1251098"/>
                    <a:gd name="connsiteY12" fmla="*/ 533292 h 689236"/>
                    <a:gd name="connsiteX13" fmla="*/ 44302 w 1251098"/>
                    <a:gd name="connsiteY13" fmla="*/ 246213 h 689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51098" h="689236">
                      <a:moveTo>
                        <a:pt x="44302" y="246213"/>
                      </a:moveTo>
                      <a:cubicBezTo>
                        <a:pt x="69111" y="184190"/>
                        <a:pt x="120502" y="171785"/>
                        <a:pt x="193158" y="161152"/>
                      </a:cubicBezTo>
                      <a:cubicBezTo>
                        <a:pt x="265814" y="150519"/>
                        <a:pt x="381000" y="178873"/>
                        <a:pt x="480237" y="182417"/>
                      </a:cubicBezTo>
                      <a:cubicBezTo>
                        <a:pt x="579474" y="185961"/>
                        <a:pt x="677874" y="210578"/>
                        <a:pt x="788581" y="182417"/>
                      </a:cubicBezTo>
                      <a:cubicBezTo>
                        <a:pt x="899288" y="154256"/>
                        <a:pt x="1069853" y="26902"/>
                        <a:pt x="1144477" y="13451"/>
                      </a:cubicBezTo>
                      <a:cubicBezTo>
                        <a:pt x="1219101" y="0"/>
                        <a:pt x="1243217" y="54037"/>
                        <a:pt x="1236325" y="101713"/>
                      </a:cubicBezTo>
                      <a:cubicBezTo>
                        <a:pt x="1229433" y="149389"/>
                        <a:pt x="1147319" y="145850"/>
                        <a:pt x="1103122" y="299506"/>
                      </a:cubicBezTo>
                      <a:cubicBezTo>
                        <a:pt x="1086977" y="371436"/>
                        <a:pt x="1117451" y="473063"/>
                        <a:pt x="1139456" y="533292"/>
                      </a:cubicBezTo>
                      <a:cubicBezTo>
                        <a:pt x="1161461" y="593521"/>
                        <a:pt x="1251098" y="637845"/>
                        <a:pt x="1235149" y="660882"/>
                      </a:cubicBezTo>
                      <a:cubicBezTo>
                        <a:pt x="1219200" y="683919"/>
                        <a:pt x="1125279" y="689236"/>
                        <a:pt x="1043763" y="671515"/>
                      </a:cubicBezTo>
                      <a:cubicBezTo>
                        <a:pt x="962247" y="653794"/>
                        <a:pt x="866553" y="574050"/>
                        <a:pt x="746051" y="554557"/>
                      </a:cubicBezTo>
                      <a:cubicBezTo>
                        <a:pt x="625549" y="535064"/>
                        <a:pt x="437707" y="558101"/>
                        <a:pt x="320749" y="554557"/>
                      </a:cubicBezTo>
                      <a:cubicBezTo>
                        <a:pt x="203791" y="551013"/>
                        <a:pt x="88604" y="588227"/>
                        <a:pt x="44302" y="533292"/>
                      </a:cubicBezTo>
                      <a:cubicBezTo>
                        <a:pt x="0" y="478357"/>
                        <a:pt x="19493" y="308236"/>
                        <a:pt x="44302" y="246213"/>
                      </a:cubicBezTo>
                      <a:close/>
                    </a:path>
                  </a:pathLst>
                </a:custGeom>
                <a:solidFill>
                  <a:schemeClr val="accent4"/>
                </a:solidFill>
                <a:ln w="9525" algn="ctr">
                  <a:no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w="12700">
                      <a:solidFill>
                        <a:srgbClr val="F8F45A">
                          <a:satMod val="155000"/>
                        </a:srgbClr>
                      </a:solidFill>
                      <a:prstDash val="solid"/>
                    </a:ln>
                    <a:solidFill>
                      <a:srgbClr val="000000"/>
                    </a:solidFill>
                    <a:effectLst>
                      <a:outerShdw blurRad="41275" dist="20320" dir="1800000" algn="tl" rotWithShape="0">
                        <a:srgbClr val="000000">
                          <a:alpha val="40000"/>
                        </a:srgbClr>
                      </a:outerShdw>
                    </a:effectLst>
                    <a:uLnTx/>
                    <a:uFillTx/>
                    <a:latin typeface="Calibri" panose="020F0502020204030204" pitchFamily="34" charset="0"/>
                    <a:ea typeface="+mn-ea"/>
                    <a:cs typeface="+mn-cs"/>
                  </a:endParaRPr>
                </a:p>
              </p:txBody>
            </p:sp>
            <p:sp>
              <p:nvSpPr>
                <p:cNvPr id="272" name="Freeform 80">
                  <a:extLst>
                    <a:ext uri="{FF2B5EF4-FFF2-40B4-BE49-F238E27FC236}">
                      <a16:creationId xmlns:a16="http://schemas.microsoft.com/office/drawing/2014/main" id="{9CC454C9-D661-4CDD-9494-5A5173F953D6}"/>
                    </a:ext>
                  </a:extLst>
                </p:cNvPr>
                <p:cNvSpPr/>
                <p:nvPr/>
              </p:nvSpPr>
              <p:spPr bwMode="auto">
                <a:xfrm rot="66310">
                  <a:off x="9645175" y="4530115"/>
                  <a:ext cx="496888" cy="352425"/>
                </a:xfrm>
                <a:custGeom>
                  <a:avLst/>
                  <a:gdLst>
                    <a:gd name="connsiteX0" fmla="*/ 1614376 w 1786269"/>
                    <a:gd name="connsiteY0" fmla="*/ 17721 h 1286540"/>
                    <a:gd name="connsiteX1" fmla="*/ 1380460 w 1786269"/>
                    <a:gd name="connsiteY1" fmla="*/ 17721 h 1286540"/>
                    <a:gd name="connsiteX2" fmla="*/ 1189074 w 1786269"/>
                    <a:gd name="connsiteY2" fmla="*/ 102782 h 1286540"/>
                    <a:gd name="connsiteX3" fmla="*/ 1306032 w 1786269"/>
                    <a:gd name="connsiteY3" fmla="*/ 209107 h 1286540"/>
                    <a:gd name="connsiteX4" fmla="*/ 1476153 w 1786269"/>
                    <a:gd name="connsiteY4" fmla="*/ 241005 h 1286540"/>
                    <a:gd name="connsiteX5" fmla="*/ 1635641 w 1786269"/>
                    <a:gd name="connsiteY5" fmla="*/ 241005 h 1286540"/>
                    <a:gd name="connsiteX6" fmla="*/ 1327297 w 1786269"/>
                    <a:gd name="connsiteY6" fmla="*/ 241005 h 1286540"/>
                    <a:gd name="connsiteX7" fmla="*/ 1210339 w 1786269"/>
                    <a:gd name="connsiteY7" fmla="*/ 283535 h 1286540"/>
                    <a:gd name="connsiteX8" fmla="*/ 1220971 w 1786269"/>
                    <a:gd name="connsiteY8" fmla="*/ 347331 h 1286540"/>
                    <a:gd name="connsiteX9" fmla="*/ 1316664 w 1786269"/>
                    <a:gd name="connsiteY9" fmla="*/ 411126 h 1286540"/>
                    <a:gd name="connsiteX10" fmla="*/ 1571846 w 1786269"/>
                    <a:gd name="connsiteY10" fmla="*/ 421759 h 1286540"/>
                    <a:gd name="connsiteX11" fmla="*/ 1210339 w 1786269"/>
                    <a:gd name="connsiteY11" fmla="*/ 421759 h 1286540"/>
                    <a:gd name="connsiteX12" fmla="*/ 976422 w 1786269"/>
                    <a:gd name="connsiteY12" fmla="*/ 453656 h 1286540"/>
                    <a:gd name="connsiteX13" fmla="*/ 689343 w 1786269"/>
                    <a:gd name="connsiteY13" fmla="*/ 379228 h 1286540"/>
                    <a:gd name="connsiteX14" fmla="*/ 455427 w 1786269"/>
                    <a:gd name="connsiteY14" fmla="*/ 368596 h 1286540"/>
                    <a:gd name="connsiteX15" fmla="*/ 285306 w 1786269"/>
                    <a:gd name="connsiteY15" fmla="*/ 432391 h 1286540"/>
                    <a:gd name="connsiteX16" fmla="*/ 30125 w 1786269"/>
                    <a:gd name="connsiteY16" fmla="*/ 506819 h 1286540"/>
                    <a:gd name="connsiteX17" fmla="*/ 104553 w 1786269"/>
                    <a:gd name="connsiteY17" fmla="*/ 623777 h 1286540"/>
                    <a:gd name="connsiteX18" fmla="*/ 242776 w 1786269"/>
                    <a:gd name="connsiteY18" fmla="*/ 655675 h 1286540"/>
                    <a:gd name="connsiteX19" fmla="*/ 508590 w 1786269"/>
                    <a:gd name="connsiteY19" fmla="*/ 687573 h 1286540"/>
                    <a:gd name="connsiteX20" fmla="*/ 901995 w 1786269"/>
                    <a:gd name="connsiteY20" fmla="*/ 666307 h 1286540"/>
                    <a:gd name="connsiteX21" fmla="*/ 1210339 w 1786269"/>
                    <a:gd name="connsiteY21" fmla="*/ 666307 h 1286540"/>
                    <a:gd name="connsiteX22" fmla="*/ 1561213 w 1786269"/>
                    <a:gd name="connsiteY22" fmla="*/ 666307 h 1286540"/>
                    <a:gd name="connsiteX23" fmla="*/ 1465520 w 1786269"/>
                    <a:gd name="connsiteY23" fmla="*/ 666307 h 1286540"/>
                    <a:gd name="connsiteX24" fmla="*/ 848832 w 1786269"/>
                    <a:gd name="connsiteY24" fmla="*/ 676940 h 1286540"/>
                    <a:gd name="connsiteX25" fmla="*/ 540488 w 1786269"/>
                    <a:gd name="connsiteY25" fmla="*/ 687573 h 1286540"/>
                    <a:gd name="connsiteX26" fmla="*/ 285306 w 1786269"/>
                    <a:gd name="connsiteY26" fmla="*/ 666307 h 1286540"/>
                    <a:gd name="connsiteX27" fmla="*/ 147083 w 1786269"/>
                    <a:gd name="connsiteY27" fmla="*/ 645042 h 1286540"/>
                    <a:gd name="connsiteX28" fmla="*/ 51390 w 1786269"/>
                    <a:gd name="connsiteY28" fmla="*/ 730103 h 1286540"/>
                    <a:gd name="connsiteX29" fmla="*/ 62022 w 1786269"/>
                    <a:gd name="connsiteY29" fmla="*/ 804531 h 1286540"/>
                    <a:gd name="connsiteX30" fmla="*/ 253408 w 1786269"/>
                    <a:gd name="connsiteY30" fmla="*/ 847061 h 1286540"/>
                    <a:gd name="connsiteX31" fmla="*/ 497957 w 1786269"/>
                    <a:gd name="connsiteY31" fmla="*/ 942754 h 1286540"/>
                    <a:gd name="connsiteX32" fmla="*/ 710608 w 1786269"/>
                    <a:gd name="connsiteY32" fmla="*/ 889591 h 1286540"/>
                    <a:gd name="connsiteX33" fmla="*/ 1061483 w 1786269"/>
                    <a:gd name="connsiteY33" fmla="*/ 825796 h 1286540"/>
                    <a:gd name="connsiteX34" fmla="*/ 1380460 w 1786269"/>
                    <a:gd name="connsiteY34" fmla="*/ 878959 h 1286540"/>
                    <a:gd name="connsiteX35" fmla="*/ 1539948 w 1786269"/>
                    <a:gd name="connsiteY35" fmla="*/ 857694 h 1286540"/>
                    <a:gd name="connsiteX36" fmla="*/ 1337929 w 1786269"/>
                    <a:gd name="connsiteY36" fmla="*/ 889591 h 1286540"/>
                    <a:gd name="connsiteX37" fmla="*/ 1199706 w 1786269"/>
                    <a:gd name="connsiteY37" fmla="*/ 942754 h 1286540"/>
                    <a:gd name="connsiteX38" fmla="*/ 1242236 w 1786269"/>
                    <a:gd name="connsiteY38" fmla="*/ 1027814 h 1286540"/>
                    <a:gd name="connsiteX39" fmla="*/ 1401725 w 1786269"/>
                    <a:gd name="connsiteY39" fmla="*/ 1070345 h 1286540"/>
                    <a:gd name="connsiteX40" fmla="*/ 1518683 w 1786269"/>
                    <a:gd name="connsiteY40" fmla="*/ 1070345 h 1286540"/>
                    <a:gd name="connsiteX41" fmla="*/ 1359195 w 1786269"/>
                    <a:gd name="connsiteY41" fmla="*/ 1080977 h 1286540"/>
                    <a:gd name="connsiteX42" fmla="*/ 1199706 w 1786269"/>
                    <a:gd name="connsiteY42" fmla="*/ 1123507 h 1286540"/>
                    <a:gd name="connsiteX43" fmla="*/ 1231604 w 1786269"/>
                    <a:gd name="connsiteY43" fmla="*/ 1208568 h 1286540"/>
                    <a:gd name="connsiteX44" fmla="*/ 1380460 w 1786269"/>
                    <a:gd name="connsiteY44" fmla="*/ 1261731 h 1286540"/>
                    <a:gd name="connsiteX45" fmla="*/ 1529315 w 1786269"/>
                    <a:gd name="connsiteY45" fmla="*/ 1261731 h 1286540"/>
                    <a:gd name="connsiteX46" fmla="*/ 1646274 w 1786269"/>
                    <a:gd name="connsiteY46" fmla="*/ 1251098 h 1286540"/>
                    <a:gd name="connsiteX47" fmla="*/ 1710069 w 1786269"/>
                    <a:gd name="connsiteY47" fmla="*/ 1049080 h 1286540"/>
                    <a:gd name="connsiteX48" fmla="*/ 1784497 w 1786269"/>
                    <a:gd name="connsiteY48" fmla="*/ 581247 h 1286540"/>
                    <a:gd name="connsiteX49" fmla="*/ 1720702 w 1786269"/>
                    <a:gd name="connsiteY49" fmla="*/ 92149 h 1286540"/>
                    <a:gd name="connsiteX50" fmla="*/ 1614376 w 1786269"/>
                    <a:gd name="connsiteY50" fmla="*/ 17721 h 1286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786269" h="1286540">
                      <a:moveTo>
                        <a:pt x="1614376" y="17721"/>
                      </a:moveTo>
                      <a:cubicBezTo>
                        <a:pt x="1557669" y="5316"/>
                        <a:pt x="1451344" y="3544"/>
                        <a:pt x="1380460" y="17721"/>
                      </a:cubicBezTo>
                      <a:cubicBezTo>
                        <a:pt x="1309576" y="31898"/>
                        <a:pt x="1201479" y="70884"/>
                        <a:pt x="1189074" y="102782"/>
                      </a:cubicBezTo>
                      <a:cubicBezTo>
                        <a:pt x="1176669" y="134680"/>
                        <a:pt x="1258186" y="186070"/>
                        <a:pt x="1306032" y="209107"/>
                      </a:cubicBezTo>
                      <a:cubicBezTo>
                        <a:pt x="1353878" y="232144"/>
                        <a:pt x="1421218" y="235689"/>
                        <a:pt x="1476153" y="241005"/>
                      </a:cubicBezTo>
                      <a:cubicBezTo>
                        <a:pt x="1531088" y="246321"/>
                        <a:pt x="1635641" y="241005"/>
                        <a:pt x="1635641" y="241005"/>
                      </a:cubicBezTo>
                      <a:cubicBezTo>
                        <a:pt x="1610832" y="241005"/>
                        <a:pt x="1398181" y="233917"/>
                        <a:pt x="1327297" y="241005"/>
                      </a:cubicBezTo>
                      <a:cubicBezTo>
                        <a:pt x="1256413" y="248093"/>
                        <a:pt x="1228060" y="265814"/>
                        <a:pt x="1210339" y="283535"/>
                      </a:cubicBezTo>
                      <a:cubicBezTo>
                        <a:pt x="1192618" y="301256"/>
                        <a:pt x="1203250" y="326066"/>
                        <a:pt x="1220971" y="347331"/>
                      </a:cubicBezTo>
                      <a:cubicBezTo>
                        <a:pt x="1238692" y="368596"/>
                        <a:pt x="1258185" y="398721"/>
                        <a:pt x="1316664" y="411126"/>
                      </a:cubicBezTo>
                      <a:cubicBezTo>
                        <a:pt x="1375143" y="423531"/>
                        <a:pt x="1589567" y="419987"/>
                        <a:pt x="1571846" y="421759"/>
                      </a:cubicBezTo>
                      <a:cubicBezTo>
                        <a:pt x="1554125" y="423531"/>
                        <a:pt x="1309576" y="416443"/>
                        <a:pt x="1210339" y="421759"/>
                      </a:cubicBezTo>
                      <a:cubicBezTo>
                        <a:pt x="1111102" y="427075"/>
                        <a:pt x="1063255" y="460745"/>
                        <a:pt x="976422" y="453656"/>
                      </a:cubicBezTo>
                      <a:cubicBezTo>
                        <a:pt x="889589" y="446568"/>
                        <a:pt x="776175" y="393405"/>
                        <a:pt x="689343" y="379228"/>
                      </a:cubicBezTo>
                      <a:cubicBezTo>
                        <a:pt x="602511" y="365051"/>
                        <a:pt x="522766" y="359736"/>
                        <a:pt x="455427" y="368596"/>
                      </a:cubicBezTo>
                      <a:cubicBezTo>
                        <a:pt x="388088" y="377456"/>
                        <a:pt x="356190" y="409354"/>
                        <a:pt x="285306" y="432391"/>
                      </a:cubicBezTo>
                      <a:cubicBezTo>
                        <a:pt x="214422" y="455428"/>
                        <a:pt x="60250" y="474921"/>
                        <a:pt x="30125" y="506819"/>
                      </a:cubicBezTo>
                      <a:cubicBezTo>
                        <a:pt x="0" y="538717"/>
                        <a:pt x="69111" y="598968"/>
                        <a:pt x="104553" y="623777"/>
                      </a:cubicBezTo>
                      <a:cubicBezTo>
                        <a:pt x="139995" y="648586"/>
                        <a:pt x="175437" y="645042"/>
                        <a:pt x="242776" y="655675"/>
                      </a:cubicBezTo>
                      <a:cubicBezTo>
                        <a:pt x="310116" y="666308"/>
                        <a:pt x="398720" y="685801"/>
                        <a:pt x="508590" y="687573"/>
                      </a:cubicBezTo>
                      <a:cubicBezTo>
                        <a:pt x="618460" y="689345"/>
                        <a:pt x="785037" y="669851"/>
                        <a:pt x="901995" y="666307"/>
                      </a:cubicBezTo>
                      <a:cubicBezTo>
                        <a:pt x="1018953" y="662763"/>
                        <a:pt x="1210339" y="666307"/>
                        <a:pt x="1210339" y="666307"/>
                      </a:cubicBezTo>
                      <a:lnTo>
                        <a:pt x="1561213" y="666307"/>
                      </a:lnTo>
                      <a:lnTo>
                        <a:pt x="1465520" y="666307"/>
                      </a:lnTo>
                      <a:lnTo>
                        <a:pt x="848832" y="676940"/>
                      </a:lnTo>
                      <a:cubicBezTo>
                        <a:pt x="694660" y="680484"/>
                        <a:pt x="634409" y="689345"/>
                        <a:pt x="540488" y="687573"/>
                      </a:cubicBezTo>
                      <a:cubicBezTo>
                        <a:pt x="446567" y="685801"/>
                        <a:pt x="350873" y="673395"/>
                        <a:pt x="285306" y="666307"/>
                      </a:cubicBezTo>
                      <a:cubicBezTo>
                        <a:pt x="219739" y="659219"/>
                        <a:pt x="186069" y="634409"/>
                        <a:pt x="147083" y="645042"/>
                      </a:cubicBezTo>
                      <a:cubicBezTo>
                        <a:pt x="108097" y="655675"/>
                        <a:pt x="65567" y="703522"/>
                        <a:pt x="51390" y="730103"/>
                      </a:cubicBezTo>
                      <a:cubicBezTo>
                        <a:pt x="37213" y="756684"/>
                        <a:pt x="28352" y="785038"/>
                        <a:pt x="62022" y="804531"/>
                      </a:cubicBezTo>
                      <a:cubicBezTo>
                        <a:pt x="95692" y="824024"/>
                        <a:pt x="180752" y="824024"/>
                        <a:pt x="253408" y="847061"/>
                      </a:cubicBezTo>
                      <a:cubicBezTo>
                        <a:pt x="326064" y="870098"/>
                        <a:pt x="421757" y="935666"/>
                        <a:pt x="497957" y="942754"/>
                      </a:cubicBezTo>
                      <a:cubicBezTo>
                        <a:pt x="574157" y="949842"/>
                        <a:pt x="616687" y="909084"/>
                        <a:pt x="710608" y="889591"/>
                      </a:cubicBezTo>
                      <a:cubicBezTo>
                        <a:pt x="804529" y="870098"/>
                        <a:pt x="949841" y="827568"/>
                        <a:pt x="1061483" y="825796"/>
                      </a:cubicBezTo>
                      <a:cubicBezTo>
                        <a:pt x="1173125" y="824024"/>
                        <a:pt x="1300716" y="873643"/>
                        <a:pt x="1380460" y="878959"/>
                      </a:cubicBezTo>
                      <a:cubicBezTo>
                        <a:pt x="1460204" y="884275"/>
                        <a:pt x="1547036" y="855922"/>
                        <a:pt x="1539948" y="857694"/>
                      </a:cubicBezTo>
                      <a:cubicBezTo>
                        <a:pt x="1532860" y="859466"/>
                        <a:pt x="1394636" y="875414"/>
                        <a:pt x="1337929" y="889591"/>
                      </a:cubicBezTo>
                      <a:cubicBezTo>
                        <a:pt x="1281222" y="903768"/>
                        <a:pt x="1215655" y="919717"/>
                        <a:pt x="1199706" y="942754"/>
                      </a:cubicBezTo>
                      <a:cubicBezTo>
                        <a:pt x="1183757" y="965791"/>
                        <a:pt x="1208566" y="1006549"/>
                        <a:pt x="1242236" y="1027814"/>
                      </a:cubicBezTo>
                      <a:cubicBezTo>
                        <a:pt x="1275906" y="1049079"/>
                        <a:pt x="1355651" y="1063257"/>
                        <a:pt x="1401725" y="1070345"/>
                      </a:cubicBezTo>
                      <a:cubicBezTo>
                        <a:pt x="1447799" y="1077433"/>
                        <a:pt x="1525771" y="1068573"/>
                        <a:pt x="1518683" y="1070345"/>
                      </a:cubicBezTo>
                      <a:cubicBezTo>
                        <a:pt x="1511595" y="1072117"/>
                        <a:pt x="1412358" y="1072117"/>
                        <a:pt x="1359195" y="1080977"/>
                      </a:cubicBezTo>
                      <a:cubicBezTo>
                        <a:pt x="1306032" y="1089837"/>
                        <a:pt x="1220971" y="1102242"/>
                        <a:pt x="1199706" y="1123507"/>
                      </a:cubicBezTo>
                      <a:cubicBezTo>
                        <a:pt x="1178441" y="1144772"/>
                        <a:pt x="1201478" y="1185531"/>
                        <a:pt x="1231604" y="1208568"/>
                      </a:cubicBezTo>
                      <a:cubicBezTo>
                        <a:pt x="1261730" y="1231605"/>
                        <a:pt x="1330842" y="1252871"/>
                        <a:pt x="1380460" y="1261731"/>
                      </a:cubicBezTo>
                      <a:cubicBezTo>
                        <a:pt x="1430079" y="1270592"/>
                        <a:pt x="1485013" y="1263503"/>
                        <a:pt x="1529315" y="1261731"/>
                      </a:cubicBezTo>
                      <a:cubicBezTo>
                        <a:pt x="1573617" y="1259959"/>
                        <a:pt x="1616148" y="1286540"/>
                        <a:pt x="1646274" y="1251098"/>
                      </a:cubicBezTo>
                      <a:cubicBezTo>
                        <a:pt x="1676400" y="1215656"/>
                        <a:pt x="1687032" y="1160722"/>
                        <a:pt x="1710069" y="1049080"/>
                      </a:cubicBezTo>
                      <a:cubicBezTo>
                        <a:pt x="1733106" y="937438"/>
                        <a:pt x="1782725" y="740735"/>
                        <a:pt x="1784497" y="581247"/>
                      </a:cubicBezTo>
                      <a:cubicBezTo>
                        <a:pt x="1786269" y="421759"/>
                        <a:pt x="1749055" y="184298"/>
                        <a:pt x="1720702" y="92149"/>
                      </a:cubicBezTo>
                      <a:cubicBezTo>
                        <a:pt x="1692349" y="0"/>
                        <a:pt x="1671083" y="30126"/>
                        <a:pt x="1614376" y="17721"/>
                      </a:cubicBezTo>
                      <a:close/>
                    </a:path>
                  </a:pathLst>
                </a:custGeom>
                <a:solidFill>
                  <a:schemeClr val="tx2"/>
                </a:solidFill>
                <a:ln w="9525" cap="flat" cmpd="sng" algn="ctr">
                  <a:solidFill>
                    <a:schemeClr val="tx2">
                      <a:lumMod val="50000"/>
                    </a:schemeClr>
                  </a:solidFill>
                  <a:prstDash val="solid"/>
                  <a:round/>
                  <a:headEnd type="none" w="med" len="med"/>
                  <a:tailEnd type="none" w="med" len="med"/>
                </a:ln>
                <a:effectLst/>
              </p:spPr>
              <p:txBody>
                <a:bodyPr/>
                <a:lstStyle/>
                <a:p>
                  <a:pPr marL="342900" marR="0" lvl="0" indent="-342900" algn="l" defTabSz="914400" rtl="0" eaLnBrk="1" fontAlgn="auto" latinLnBrk="0" hangingPunct="1">
                    <a:lnSpc>
                      <a:spcPct val="90000"/>
                    </a:lnSpc>
                    <a:spcBef>
                      <a:spcPct val="35000"/>
                    </a:spcBef>
                    <a:spcAft>
                      <a:spcPct val="25000"/>
                    </a:spcAft>
                    <a:buClr>
                      <a:srgbClr val="8B3D9A"/>
                    </a:buClr>
                    <a:buSzTx/>
                    <a:buFont typeface="Wingdings" pitchFamily="2" charset="2"/>
                    <a:buChar char="§"/>
                    <a:tabLst/>
                    <a:defRPr/>
                  </a:pPr>
                  <a:endParaRPr kumimoji="0" lang="en-US"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73" name="Freeform 81">
                  <a:extLst>
                    <a:ext uri="{FF2B5EF4-FFF2-40B4-BE49-F238E27FC236}">
                      <a16:creationId xmlns:a16="http://schemas.microsoft.com/office/drawing/2014/main" id="{A2F61DE1-FFD4-4D2F-98CA-FAFB28DCFD42}"/>
                    </a:ext>
                  </a:extLst>
                </p:cNvPr>
                <p:cNvSpPr/>
                <p:nvPr/>
              </p:nvSpPr>
              <p:spPr bwMode="auto">
                <a:xfrm rot="66310">
                  <a:off x="9488015" y="4612664"/>
                  <a:ext cx="160338" cy="161925"/>
                </a:xfrm>
                <a:custGeom>
                  <a:avLst/>
                  <a:gdLst>
                    <a:gd name="connsiteX0" fmla="*/ 419986 w 458972"/>
                    <a:gd name="connsiteY0" fmla="*/ 30126 h 483782"/>
                    <a:gd name="connsiteX1" fmla="*/ 292396 w 458972"/>
                    <a:gd name="connsiteY1" fmla="*/ 51391 h 483782"/>
                    <a:gd name="connsiteX2" fmla="*/ 90377 w 458972"/>
                    <a:gd name="connsiteY2" fmla="*/ 30126 h 483782"/>
                    <a:gd name="connsiteX3" fmla="*/ 5316 w 458972"/>
                    <a:gd name="connsiteY3" fmla="*/ 232145 h 483782"/>
                    <a:gd name="connsiteX4" fmla="*/ 58479 w 458972"/>
                    <a:gd name="connsiteY4" fmla="*/ 444796 h 483782"/>
                    <a:gd name="connsiteX5" fmla="*/ 292396 w 458972"/>
                    <a:gd name="connsiteY5" fmla="*/ 466061 h 483782"/>
                    <a:gd name="connsiteX6" fmla="*/ 430619 w 458972"/>
                    <a:gd name="connsiteY6" fmla="*/ 412898 h 483782"/>
                    <a:gd name="connsiteX7" fmla="*/ 345558 w 458972"/>
                    <a:gd name="connsiteY7" fmla="*/ 338470 h 483782"/>
                    <a:gd name="connsiteX8" fmla="*/ 430619 w 458972"/>
                    <a:gd name="connsiteY8" fmla="*/ 264042 h 483782"/>
                    <a:gd name="connsiteX9" fmla="*/ 324293 w 458972"/>
                    <a:gd name="connsiteY9" fmla="*/ 157717 h 483782"/>
                    <a:gd name="connsiteX10" fmla="*/ 441251 w 458972"/>
                    <a:gd name="connsiteY10" fmla="*/ 83289 h 483782"/>
                    <a:gd name="connsiteX11" fmla="*/ 419986 w 458972"/>
                    <a:gd name="connsiteY11" fmla="*/ 30126 h 483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8972" h="483782">
                      <a:moveTo>
                        <a:pt x="419986" y="30126"/>
                      </a:moveTo>
                      <a:cubicBezTo>
                        <a:pt x="395177" y="24810"/>
                        <a:pt x="347331" y="51391"/>
                        <a:pt x="292396" y="51391"/>
                      </a:cubicBezTo>
                      <a:cubicBezTo>
                        <a:pt x="237461" y="51391"/>
                        <a:pt x="138224" y="0"/>
                        <a:pt x="90377" y="30126"/>
                      </a:cubicBezTo>
                      <a:cubicBezTo>
                        <a:pt x="42530" y="60252"/>
                        <a:pt x="10632" y="163033"/>
                        <a:pt x="5316" y="232145"/>
                      </a:cubicBezTo>
                      <a:cubicBezTo>
                        <a:pt x="0" y="301257"/>
                        <a:pt x="10632" y="405810"/>
                        <a:pt x="58479" y="444796"/>
                      </a:cubicBezTo>
                      <a:cubicBezTo>
                        <a:pt x="106326" y="483782"/>
                        <a:pt x="230373" y="471377"/>
                        <a:pt x="292396" y="466061"/>
                      </a:cubicBezTo>
                      <a:cubicBezTo>
                        <a:pt x="354419" y="460745"/>
                        <a:pt x="421759" y="434163"/>
                        <a:pt x="430619" y="412898"/>
                      </a:cubicBezTo>
                      <a:cubicBezTo>
                        <a:pt x="439479" y="391633"/>
                        <a:pt x="345558" y="363279"/>
                        <a:pt x="345558" y="338470"/>
                      </a:cubicBezTo>
                      <a:cubicBezTo>
                        <a:pt x="345558" y="313661"/>
                        <a:pt x="434163" y="294168"/>
                        <a:pt x="430619" y="264042"/>
                      </a:cubicBezTo>
                      <a:cubicBezTo>
                        <a:pt x="427075" y="233917"/>
                        <a:pt x="322521" y="187843"/>
                        <a:pt x="324293" y="157717"/>
                      </a:cubicBezTo>
                      <a:cubicBezTo>
                        <a:pt x="326065" y="127592"/>
                        <a:pt x="423530" y="106326"/>
                        <a:pt x="441251" y="83289"/>
                      </a:cubicBezTo>
                      <a:cubicBezTo>
                        <a:pt x="458972" y="60252"/>
                        <a:pt x="444795" y="35442"/>
                        <a:pt x="419986" y="30126"/>
                      </a:cubicBezTo>
                      <a:close/>
                    </a:path>
                  </a:pathLst>
                </a:custGeom>
                <a:solidFill>
                  <a:schemeClr val="accent5"/>
                </a:solidFill>
                <a:ln w="9525" cap="flat" cmpd="sng" algn="ctr">
                  <a:noFill/>
                  <a:prstDash val="solid"/>
                  <a:round/>
                  <a:headEnd type="none" w="med" len="med"/>
                  <a:tailEnd type="none" w="med" len="med"/>
                </a:ln>
                <a:effectLst/>
              </p:spPr>
              <p:txBody>
                <a:bodyPr/>
                <a:lstStyle/>
                <a:p>
                  <a:pPr marL="342900" marR="0" lvl="0" indent="-342900" algn="l" defTabSz="914400" rtl="0" eaLnBrk="1" fontAlgn="auto" latinLnBrk="0" hangingPunct="1">
                    <a:lnSpc>
                      <a:spcPct val="90000"/>
                    </a:lnSpc>
                    <a:spcBef>
                      <a:spcPct val="35000"/>
                    </a:spcBef>
                    <a:spcAft>
                      <a:spcPct val="25000"/>
                    </a:spcAft>
                    <a:buClr>
                      <a:srgbClr val="8B3D9A"/>
                    </a:buClr>
                    <a:buSzTx/>
                    <a:buFont typeface="Wingdings" pitchFamily="2" charset="2"/>
                    <a:buChar char="§"/>
                    <a:tabLst/>
                    <a:defRPr/>
                  </a:pPr>
                  <a:endParaRPr kumimoji="0" lang="en-US"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grpSp>
          <p:sp>
            <p:nvSpPr>
              <p:cNvPr id="274" name="PD-1">
                <a:extLst>
                  <a:ext uri="{FF2B5EF4-FFF2-40B4-BE49-F238E27FC236}">
                    <a16:creationId xmlns:a16="http://schemas.microsoft.com/office/drawing/2014/main" id="{E9A3B903-A600-4CDC-B594-EAFCC8F408A5}"/>
                  </a:ext>
                </a:extLst>
              </p:cNvPr>
              <p:cNvSpPr txBox="1"/>
              <p:nvPr/>
            </p:nvSpPr>
            <p:spPr>
              <a:xfrm>
                <a:off x="9796781" y="5288372"/>
                <a:ext cx="685264" cy="338440"/>
              </a:xfrm>
              <a:prstGeom prst="rect">
                <a:avLst/>
              </a:prstGeom>
              <a:noFill/>
            </p:spPr>
            <p:txBody>
              <a:bodyPr wrap="square" lIns="121861" tIns="60931" rIns="121861" bIns="60931" rtlCol="0">
                <a:spAutoFit/>
              </a:bodyPr>
              <a:lstStyle/>
              <a:p>
                <a:pPr marL="0" marR="0" lvl="0" indent="0" algn="l" defTabSz="913876"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ICOS</a:t>
                </a:r>
              </a:p>
            </p:txBody>
          </p:sp>
          <p:sp>
            <p:nvSpPr>
              <p:cNvPr id="275" name="PD-1">
                <a:extLst>
                  <a:ext uri="{FF2B5EF4-FFF2-40B4-BE49-F238E27FC236}">
                    <a16:creationId xmlns:a16="http://schemas.microsoft.com/office/drawing/2014/main" id="{4EC30C67-0752-4AC9-B543-C4F74306EEBA}"/>
                  </a:ext>
                </a:extLst>
              </p:cNvPr>
              <p:cNvSpPr txBox="1"/>
              <p:nvPr/>
            </p:nvSpPr>
            <p:spPr>
              <a:xfrm>
                <a:off x="8923838" y="4941847"/>
                <a:ext cx="742606" cy="338496"/>
              </a:xfrm>
              <a:prstGeom prst="rect">
                <a:avLst/>
              </a:prstGeom>
              <a:noFill/>
            </p:spPr>
            <p:txBody>
              <a:bodyPr wrap="square" lIns="121861" tIns="60931" rIns="121861" bIns="60931" rtlCol="0">
                <a:spAutoFit/>
              </a:bodyPr>
              <a:lstStyle/>
              <a:p>
                <a:pPr marL="0" marR="0" lvl="0" indent="0" algn="l" defTabSz="913876"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ICOS-L</a:t>
                </a:r>
              </a:p>
            </p:txBody>
          </p:sp>
          <p:grpSp>
            <p:nvGrpSpPr>
              <p:cNvPr id="278" name="Group 277">
                <a:extLst>
                  <a:ext uri="{FF2B5EF4-FFF2-40B4-BE49-F238E27FC236}">
                    <a16:creationId xmlns:a16="http://schemas.microsoft.com/office/drawing/2014/main" id="{DAF9A9B8-C7B7-4E3A-B022-88B6EC6AE634}"/>
                  </a:ext>
                </a:extLst>
              </p:cNvPr>
              <p:cNvGrpSpPr/>
              <p:nvPr/>
            </p:nvGrpSpPr>
            <p:grpSpPr>
              <a:xfrm rot="2249240">
                <a:off x="9532372" y="4700960"/>
                <a:ext cx="663583" cy="356604"/>
                <a:chOff x="12873147" y="6271847"/>
                <a:chExt cx="812373" cy="436563"/>
              </a:xfrm>
            </p:grpSpPr>
            <p:sp>
              <p:nvSpPr>
                <p:cNvPr id="276" name="Freeform 21">
                  <a:extLst>
                    <a:ext uri="{FF2B5EF4-FFF2-40B4-BE49-F238E27FC236}">
                      <a16:creationId xmlns:a16="http://schemas.microsoft.com/office/drawing/2014/main" id="{D02BC0BB-B222-485F-8BDE-9ED76471D4F8}"/>
                    </a:ext>
                  </a:extLst>
                </p:cNvPr>
                <p:cNvSpPr>
                  <a:spLocks noChangeAspect="1"/>
                </p:cNvSpPr>
                <p:nvPr/>
              </p:nvSpPr>
              <p:spPr bwMode="auto">
                <a:xfrm rot="12961675" flipV="1">
                  <a:off x="13175932" y="6271847"/>
                  <a:ext cx="509588" cy="436563"/>
                </a:xfrm>
                <a:custGeom>
                  <a:avLst/>
                  <a:gdLst>
                    <a:gd name="connsiteX0" fmla="*/ 15081 w 748506"/>
                    <a:gd name="connsiteY0" fmla="*/ 74216 h 610791"/>
                    <a:gd name="connsiteX1" fmla="*/ 12700 w 748506"/>
                    <a:gd name="connsiteY1" fmla="*/ 19447 h 610791"/>
                    <a:gd name="connsiteX2" fmla="*/ 91281 w 748506"/>
                    <a:gd name="connsiteY2" fmla="*/ 28972 h 610791"/>
                    <a:gd name="connsiteX3" fmla="*/ 341313 w 748506"/>
                    <a:gd name="connsiteY3" fmla="*/ 193279 h 610791"/>
                    <a:gd name="connsiteX4" fmla="*/ 455613 w 748506"/>
                    <a:gd name="connsiteY4" fmla="*/ 259954 h 610791"/>
                    <a:gd name="connsiteX5" fmla="*/ 524669 w 748506"/>
                    <a:gd name="connsiteY5" fmla="*/ 228997 h 610791"/>
                    <a:gd name="connsiteX6" fmla="*/ 612775 w 748506"/>
                    <a:gd name="connsiteY6" fmla="*/ 224235 h 610791"/>
                    <a:gd name="connsiteX7" fmla="*/ 729456 w 748506"/>
                    <a:gd name="connsiteY7" fmla="*/ 302816 h 610791"/>
                    <a:gd name="connsiteX8" fmla="*/ 727075 w 748506"/>
                    <a:gd name="connsiteY8" fmla="*/ 367110 h 610791"/>
                    <a:gd name="connsiteX9" fmla="*/ 700881 w 748506"/>
                    <a:gd name="connsiteY9" fmla="*/ 388541 h 610791"/>
                    <a:gd name="connsiteX10" fmla="*/ 665163 w 748506"/>
                    <a:gd name="connsiteY10" fmla="*/ 350441 h 610791"/>
                    <a:gd name="connsiteX11" fmla="*/ 588963 w 748506"/>
                    <a:gd name="connsiteY11" fmla="*/ 326629 h 610791"/>
                    <a:gd name="connsiteX12" fmla="*/ 510381 w 748506"/>
                    <a:gd name="connsiteY12" fmla="*/ 379016 h 610791"/>
                    <a:gd name="connsiteX13" fmla="*/ 479425 w 748506"/>
                    <a:gd name="connsiteY13" fmla="*/ 471885 h 610791"/>
                    <a:gd name="connsiteX14" fmla="*/ 505619 w 748506"/>
                    <a:gd name="connsiteY14" fmla="*/ 533797 h 610791"/>
                    <a:gd name="connsiteX15" fmla="*/ 555625 w 748506"/>
                    <a:gd name="connsiteY15" fmla="*/ 567135 h 610791"/>
                    <a:gd name="connsiteX16" fmla="*/ 534194 w 748506"/>
                    <a:gd name="connsiteY16" fmla="*/ 593329 h 610791"/>
                    <a:gd name="connsiteX17" fmla="*/ 465138 w 748506"/>
                    <a:gd name="connsiteY17" fmla="*/ 600472 h 610791"/>
                    <a:gd name="connsiteX18" fmla="*/ 379413 w 748506"/>
                    <a:gd name="connsiteY18" fmla="*/ 531416 h 610791"/>
                    <a:gd name="connsiteX19" fmla="*/ 355600 w 748506"/>
                    <a:gd name="connsiteY19" fmla="*/ 450454 h 610791"/>
                    <a:gd name="connsiteX20" fmla="*/ 391319 w 748506"/>
                    <a:gd name="connsiteY20" fmla="*/ 350441 h 610791"/>
                    <a:gd name="connsiteX21" fmla="*/ 291306 w 748506"/>
                    <a:gd name="connsiteY21" fmla="*/ 276622 h 610791"/>
                    <a:gd name="connsiteX22" fmla="*/ 184150 w 748506"/>
                    <a:gd name="connsiteY22" fmla="*/ 198041 h 610791"/>
                    <a:gd name="connsiteX23" fmla="*/ 15081 w 748506"/>
                    <a:gd name="connsiteY23" fmla="*/ 74216 h 6107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48506" h="610791">
                      <a:moveTo>
                        <a:pt x="15081" y="74216"/>
                      </a:moveTo>
                      <a:cubicBezTo>
                        <a:pt x="7540" y="50602"/>
                        <a:pt x="0" y="26988"/>
                        <a:pt x="12700" y="19447"/>
                      </a:cubicBezTo>
                      <a:cubicBezTo>
                        <a:pt x="25400" y="11906"/>
                        <a:pt x="36512" y="0"/>
                        <a:pt x="91281" y="28972"/>
                      </a:cubicBezTo>
                      <a:cubicBezTo>
                        <a:pt x="146050" y="57944"/>
                        <a:pt x="280591" y="154782"/>
                        <a:pt x="341313" y="193279"/>
                      </a:cubicBezTo>
                      <a:cubicBezTo>
                        <a:pt x="402035" y="231776"/>
                        <a:pt x="425054" y="254001"/>
                        <a:pt x="455613" y="259954"/>
                      </a:cubicBezTo>
                      <a:cubicBezTo>
                        <a:pt x="486172" y="265907"/>
                        <a:pt x="498475" y="234950"/>
                        <a:pt x="524669" y="228997"/>
                      </a:cubicBezTo>
                      <a:cubicBezTo>
                        <a:pt x="550863" y="223044"/>
                        <a:pt x="578644" y="211932"/>
                        <a:pt x="612775" y="224235"/>
                      </a:cubicBezTo>
                      <a:cubicBezTo>
                        <a:pt x="646906" y="236538"/>
                        <a:pt x="710406" y="279004"/>
                        <a:pt x="729456" y="302816"/>
                      </a:cubicBezTo>
                      <a:cubicBezTo>
                        <a:pt x="748506" y="326628"/>
                        <a:pt x="731838" y="352822"/>
                        <a:pt x="727075" y="367110"/>
                      </a:cubicBezTo>
                      <a:cubicBezTo>
                        <a:pt x="722312" y="381398"/>
                        <a:pt x="711200" y="391319"/>
                        <a:pt x="700881" y="388541"/>
                      </a:cubicBezTo>
                      <a:cubicBezTo>
                        <a:pt x="690562" y="385763"/>
                        <a:pt x="683816" y="360760"/>
                        <a:pt x="665163" y="350441"/>
                      </a:cubicBezTo>
                      <a:cubicBezTo>
                        <a:pt x="646510" y="340122"/>
                        <a:pt x="614760" y="321867"/>
                        <a:pt x="588963" y="326629"/>
                      </a:cubicBezTo>
                      <a:cubicBezTo>
                        <a:pt x="563166" y="331391"/>
                        <a:pt x="528637" y="354807"/>
                        <a:pt x="510381" y="379016"/>
                      </a:cubicBezTo>
                      <a:cubicBezTo>
                        <a:pt x="492125" y="403225"/>
                        <a:pt x="480219" y="446088"/>
                        <a:pt x="479425" y="471885"/>
                      </a:cubicBezTo>
                      <a:cubicBezTo>
                        <a:pt x="478631" y="497682"/>
                        <a:pt x="492919" y="517922"/>
                        <a:pt x="505619" y="533797"/>
                      </a:cubicBezTo>
                      <a:cubicBezTo>
                        <a:pt x="518319" y="549672"/>
                        <a:pt x="550863" y="557213"/>
                        <a:pt x="555625" y="567135"/>
                      </a:cubicBezTo>
                      <a:cubicBezTo>
                        <a:pt x="560387" y="577057"/>
                        <a:pt x="549275" y="587773"/>
                        <a:pt x="534194" y="593329"/>
                      </a:cubicBezTo>
                      <a:cubicBezTo>
                        <a:pt x="519113" y="598885"/>
                        <a:pt x="490935" y="610791"/>
                        <a:pt x="465138" y="600472"/>
                      </a:cubicBezTo>
                      <a:cubicBezTo>
                        <a:pt x="439341" y="590153"/>
                        <a:pt x="397669" y="556419"/>
                        <a:pt x="379413" y="531416"/>
                      </a:cubicBezTo>
                      <a:cubicBezTo>
                        <a:pt x="361157" y="506413"/>
                        <a:pt x="353616" y="480617"/>
                        <a:pt x="355600" y="450454"/>
                      </a:cubicBezTo>
                      <a:cubicBezTo>
                        <a:pt x="357584" y="420291"/>
                        <a:pt x="402035" y="379413"/>
                        <a:pt x="391319" y="350441"/>
                      </a:cubicBezTo>
                      <a:cubicBezTo>
                        <a:pt x="380603" y="321469"/>
                        <a:pt x="291306" y="276622"/>
                        <a:pt x="291306" y="276622"/>
                      </a:cubicBezTo>
                      <a:lnTo>
                        <a:pt x="184150" y="198041"/>
                      </a:lnTo>
                      <a:lnTo>
                        <a:pt x="15081" y="74216"/>
                      </a:lnTo>
                      <a:close/>
                    </a:path>
                  </a:pathLst>
                </a:custGeom>
                <a:solidFill>
                  <a:schemeClr val="accent3"/>
                </a:solidFill>
                <a:ln w="9525">
                  <a:solidFill>
                    <a:srgbClr val="FF0000"/>
                  </a:solidFill>
                  <a:miter lim="800000"/>
                  <a:headEnd/>
                  <a:tailE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mn-cs"/>
                  </a:endParaRPr>
                </a:p>
              </p:txBody>
            </p:sp>
            <p:sp>
              <p:nvSpPr>
                <p:cNvPr id="277" name="Can 13">
                  <a:extLst>
                    <a:ext uri="{FF2B5EF4-FFF2-40B4-BE49-F238E27FC236}">
                      <a16:creationId xmlns:a16="http://schemas.microsoft.com/office/drawing/2014/main" id="{B2FA1154-7F7C-4725-AC44-13673411E05D}"/>
                    </a:ext>
                  </a:extLst>
                </p:cNvPr>
                <p:cNvSpPr/>
                <p:nvPr/>
              </p:nvSpPr>
              <p:spPr bwMode="auto">
                <a:xfrm rot="5400000">
                  <a:off x="13018355" y="6268862"/>
                  <a:ext cx="135273" cy="425690"/>
                </a:xfrm>
                <a:prstGeom prst="can">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w="9525" cap="flat" cmpd="sng" algn="ctr">
                  <a:noFill/>
                  <a:prstDash val="solid"/>
                  <a:round/>
                  <a:headEnd type="none" w="med" len="med"/>
                  <a:tailEnd type="none" w="med" len="med"/>
                </a:ln>
                <a:effectLst/>
              </p:spPr>
              <p:txBody>
                <a:bodyPr/>
                <a:lstStyle/>
                <a:p>
                  <a:pPr marL="0" marR="0" lvl="0" indent="0" algn="l" defTabSz="914400" rtl="0" eaLnBrk="1" fontAlgn="auto" latinLnBrk="0" hangingPunct="1">
                    <a:lnSpc>
                      <a:spcPct val="90000"/>
                    </a:lnSpc>
                    <a:spcBef>
                      <a:spcPct val="35000"/>
                    </a:spcBef>
                    <a:spcAft>
                      <a:spcPct val="25000"/>
                    </a:spcAft>
                    <a:buClr>
                      <a:srgbClr val="8B3D9A"/>
                    </a:buClr>
                    <a:buSzTx/>
                    <a:buFont typeface="Arial" charset="0"/>
                    <a:buChar char="•"/>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grpSp>
        </p:grpSp>
      </p:grpSp>
      <p:grpSp>
        <p:nvGrpSpPr>
          <p:cNvPr id="287" name="Group 286">
            <a:extLst>
              <a:ext uri="{FF2B5EF4-FFF2-40B4-BE49-F238E27FC236}">
                <a16:creationId xmlns:a16="http://schemas.microsoft.com/office/drawing/2014/main" id="{34176D76-131D-4262-8000-CB2C07337907}"/>
              </a:ext>
            </a:extLst>
          </p:cNvPr>
          <p:cNvGrpSpPr/>
          <p:nvPr/>
        </p:nvGrpSpPr>
        <p:grpSpPr>
          <a:xfrm>
            <a:off x="4981839" y="3677937"/>
            <a:ext cx="3048982" cy="2708066"/>
            <a:chOff x="5502149" y="3695287"/>
            <a:chExt cx="3048982" cy="2708066"/>
          </a:xfrm>
        </p:grpSpPr>
        <p:sp>
          <p:nvSpPr>
            <p:cNvPr id="267" name="Freeform 134">
              <a:extLst>
                <a:ext uri="{FF2B5EF4-FFF2-40B4-BE49-F238E27FC236}">
                  <a16:creationId xmlns:a16="http://schemas.microsoft.com/office/drawing/2014/main" id="{2082AD3F-A0DE-4E38-A809-FCC11528BBC7}"/>
                </a:ext>
              </a:extLst>
            </p:cNvPr>
            <p:cNvSpPr/>
            <p:nvPr/>
          </p:nvSpPr>
          <p:spPr bwMode="auto">
            <a:xfrm>
              <a:off x="5796531" y="4480975"/>
              <a:ext cx="967918" cy="957420"/>
            </a:xfrm>
            <a:custGeom>
              <a:avLst/>
              <a:gdLst>
                <a:gd name="connsiteX0" fmla="*/ 56752 w 760015"/>
                <a:gd name="connsiteY0" fmla="*/ 164306 h 779860"/>
                <a:gd name="connsiteX1" fmla="*/ 159146 w 760015"/>
                <a:gd name="connsiteY1" fmla="*/ 76200 h 779860"/>
                <a:gd name="connsiteX2" fmla="*/ 306784 w 760015"/>
                <a:gd name="connsiteY2" fmla="*/ 7144 h 779860"/>
                <a:gd name="connsiteX3" fmla="*/ 511571 w 760015"/>
                <a:gd name="connsiteY3" fmla="*/ 33337 h 779860"/>
                <a:gd name="connsiteX4" fmla="*/ 654446 w 760015"/>
                <a:gd name="connsiteY4" fmla="*/ 142875 h 779860"/>
                <a:gd name="connsiteX5" fmla="*/ 740171 w 760015"/>
                <a:gd name="connsiteY5" fmla="*/ 288131 h 779860"/>
                <a:gd name="connsiteX6" fmla="*/ 744934 w 760015"/>
                <a:gd name="connsiteY6" fmla="*/ 495300 h 779860"/>
                <a:gd name="connsiteX7" fmla="*/ 649684 w 760015"/>
                <a:gd name="connsiteY7" fmla="*/ 671512 h 779860"/>
                <a:gd name="connsiteX8" fmla="*/ 518715 w 760015"/>
                <a:gd name="connsiteY8" fmla="*/ 747712 h 779860"/>
                <a:gd name="connsiteX9" fmla="*/ 340121 w 760015"/>
                <a:gd name="connsiteY9" fmla="*/ 769144 h 779860"/>
                <a:gd name="connsiteX10" fmla="*/ 137715 w 760015"/>
                <a:gd name="connsiteY10" fmla="*/ 683419 h 779860"/>
                <a:gd name="connsiteX11" fmla="*/ 21034 w 760015"/>
                <a:gd name="connsiteY11" fmla="*/ 481012 h 779860"/>
                <a:gd name="connsiteX12" fmla="*/ 11509 w 760015"/>
                <a:gd name="connsiteY12" fmla="*/ 259556 h 779860"/>
                <a:gd name="connsiteX13" fmla="*/ 56752 w 760015"/>
                <a:gd name="connsiteY13" fmla="*/ 164306 h 779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60015" h="779860">
                  <a:moveTo>
                    <a:pt x="56752" y="164306"/>
                  </a:moveTo>
                  <a:cubicBezTo>
                    <a:pt x="81358" y="133747"/>
                    <a:pt x="117474" y="102394"/>
                    <a:pt x="159146" y="76200"/>
                  </a:cubicBezTo>
                  <a:cubicBezTo>
                    <a:pt x="200818" y="50006"/>
                    <a:pt x="248047" y="14288"/>
                    <a:pt x="306784" y="7144"/>
                  </a:cubicBezTo>
                  <a:cubicBezTo>
                    <a:pt x="365521" y="0"/>
                    <a:pt x="453627" y="10715"/>
                    <a:pt x="511571" y="33337"/>
                  </a:cubicBezTo>
                  <a:cubicBezTo>
                    <a:pt x="569515" y="55959"/>
                    <a:pt x="616346" y="100409"/>
                    <a:pt x="654446" y="142875"/>
                  </a:cubicBezTo>
                  <a:cubicBezTo>
                    <a:pt x="692546" y="185341"/>
                    <a:pt x="725090" y="229394"/>
                    <a:pt x="740171" y="288131"/>
                  </a:cubicBezTo>
                  <a:cubicBezTo>
                    <a:pt x="755252" y="346869"/>
                    <a:pt x="760015" y="431403"/>
                    <a:pt x="744934" y="495300"/>
                  </a:cubicBezTo>
                  <a:cubicBezTo>
                    <a:pt x="729853" y="559197"/>
                    <a:pt x="687387" y="629443"/>
                    <a:pt x="649684" y="671512"/>
                  </a:cubicBezTo>
                  <a:cubicBezTo>
                    <a:pt x="611981" y="713581"/>
                    <a:pt x="570309" y="731440"/>
                    <a:pt x="518715" y="747712"/>
                  </a:cubicBezTo>
                  <a:cubicBezTo>
                    <a:pt x="467121" y="763984"/>
                    <a:pt x="403621" y="779860"/>
                    <a:pt x="340121" y="769144"/>
                  </a:cubicBezTo>
                  <a:cubicBezTo>
                    <a:pt x="276621" y="758429"/>
                    <a:pt x="190896" y="731441"/>
                    <a:pt x="137715" y="683419"/>
                  </a:cubicBezTo>
                  <a:cubicBezTo>
                    <a:pt x="84534" y="635397"/>
                    <a:pt x="42068" y="551656"/>
                    <a:pt x="21034" y="481012"/>
                  </a:cubicBezTo>
                  <a:cubicBezTo>
                    <a:pt x="0" y="410368"/>
                    <a:pt x="4365" y="313531"/>
                    <a:pt x="11509" y="259556"/>
                  </a:cubicBezTo>
                  <a:cubicBezTo>
                    <a:pt x="18653" y="205581"/>
                    <a:pt x="32146" y="194865"/>
                    <a:pt x="56752" y="164306"/>
                  </a:cubicBezTo>
                  <a:close/>
                </a:path>
              </a:pathLst>
            </a:custGeom>
            <a:solidFill>
              <a:srgbClr val="4DA1BB"/>
            </a:solidFill>
            <a:ln w="12700">
              <a:solidFill>
                <a:schemeClr val="accent6"/>
              </a:solidFill>
              <a:miter lim="800000"/>
              <a:headEnd/>
              <a:tailEnd/>
            </a:ln>
          </p:spPr>
          <p:txBody>
            <a:bodyPr anchor="ctr"/>
            <a:lstStyle/>
            <a:p>
              <a:pPr marL="0" marR="0" lvl="0" indent="0" algn="ctr" defTabSz="914126" rtl="0" eaLnBrk="1" fontAlgn="auto" latinLnBrk="0" hangingPunct="1">
                <a:lnSpc>
                  <a:spcPct val="90000"/>
                </a:lnSpc>
                <a:spcBef>
                  <a:spcPct val="35000"/>
                </a:spcBef>
                <a:spcAft>
                  <a:spcPct val="25000"/>
                </a:spcAft>
                <a:buClr>
                  <a:srgbClr val="8B3D9A"/>
                </a:buClr>
                <a:buSzTx/>
                <a:buFont typeface="Arial" charset="0"/>
                <a:buChar char="•"/>
                <a:tabLst/>
                <a:defRPr/>
              </a:pPr>
              <a:endParaRPr kumimoji="0" lang="en-US" sz="1400" b="0" i="0" u="none" strike="noStrike" kern="1200" cap="none" spc="0" normalizeH="0" baseline="0" noProof="0" dirty="0">
                <a:ln>
                  <a:noFill/>
                </a:ln>
                <a:solidFill>
                  <a:srgbClr val="CDCDCF"/>
                </a:solidFill>
                <a:effectLst/>
                <a:uLnTx/>
                <a:uFillTx/>
                <a:latin typeface="Arial"/>
                <a:ea typeface="MS PGothic" pitchFamily="34" charset="-128"/>
                <a:cs typeface="+mn-cs"/>
              </a:endParaRPr>
            </a:p>
          </p:txBody>
        </p:sp>
        <p:sp>
          <p:nvSpPr>
            <p:cNvPr id="268" name="Oval 267">
              <a:extLst>
                <a:ext uri="{FF2B5EF4-FFF2-40B4-BE49-F238E27FC236}">
                  <a16:creationId xmlns:a16="http://schemas.microsoft.com/office/drawing/2014/main" id="{A3942155-886F-46A4-A937-BCE638944ABC}"/>
                </a:ext>
              </a:extLst>
            </p:cNvPr>
            <p:cNvSpPr/>
            <p:nvPr/>
          </p:nvSpPr>
          <p:spPr bwMode="auto">
            <a:xfrm rot="18973236">
              <a:off x="5930729" y="4613021"/>
              <a:ext cx="718605" cy="703913"/>
            </a:xfrm>
            <a:prstGeom prst="ellipse">
              <a:avLst/>
            </a:prstGeom>
            <a:solidFill>
              <a:schemeClr val="accent2">
                <a:lumMod val="75000"/>
              </a:schemeClr>
            </a:solidFill>
            <a:ln w="12700">
              <a:solidFill>
                <a:schemeClr val="accent2"/>
              </a:solidFill>
              <a:miter lim="800000"/>
              <a:headEnd/>
              <a:tailEnd/>
            </a:ln>
            <a:effectLst>
              <a:outerShdw blurRad="63500" sx="102000" sy="102000" algn="ctr" rotWithShape="0">
                <a:prstClr val="black">
                  <a:alpha val="40000"/>
                </a:prstClr>
              </a:outerShdw>
            </a:effectLst>
          </p:spPr>
          <p:txBody>
            <a:bodyPr anchor="ctr"/>
            <a:ls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endParaRPr>
            </a:p>
          </p:txBody>
        </p:sp>
        <p:sp>
          <p:nvSpPr>
            <p:cNvPr id="265" name="Freeform 134">
              <a:extLst>
                <a:ext uri="{FF2B5EF4-FFF2-40B4-BE49-F238E27FC236}">
                  <a16:creationId xmlns:a16="http://schemas.microsoft.com/office/drawing/2014/main" id="{2AD274F0-CCBB-4DF8-90A7-59F2B7A05ABB}"/>
                </a:ext>
              </a:extLst>
            </p:cNvPr>
            <p:cNvSpPr/>
            <p:nvPr/>
          </p:nvSpPr>
          <p:spPr bwMode="auto">
            <a:xfrm>
              <a:off x="5877012" y="3942074"/>
              <a:ext cx="967918" cy="957420"/>
            </a:xfrm>
            <a:custGeom>
              <a:avLst/>
              <a:gdLst>
                <a:gd name="connsiteX0" fmla="*/ 56752 w 760015"/>
                <a:gd name="connsiteY0" fmla="*/ 164306 h 779860"/>
                <a:gd name="connsiteX1" fmla="*/ 159146 w 760015"/>
                <a:gd name="connsiteY1" fmla="*/ 76200 h 779860"/>
                <a:gd name="connsiteX2" fmla="*/ 306784 w 760015"/>
                <a:gd name="connsiteY2" fmla="*/ 7144 h 779860"/>
                <a:gd name="connsiteX3" fmla="*/ 511571 w 760015"/>
                <a:gd name="connsiteY3" fmla="*/ 33337 h 779860"/>
                <a:gd name="connsiteX4" fmla="*/ 654446 w 760015"/>
                <a:gd name="connsiteY4" fmla="*/ 142875 h 779860"/>
                <a:gd name="connsiteX5" fmla="*/ 740171 w 760015"/>
                <a:gd name="connsiteY5" fmla="*/ 288131 h 779860"/>
                <a:gd name="connsiteX6" fmla="*/ 744934 w 760015"/>
                <a:gd name="connsiteY6" fmla="*/ 495300 h 779860"/>
                <a:gd name="connsiteX7" fmla="*/ 649684 w 760015"/>
                <a:gd name="connsiteY7" fmla="*/ 671512 h 779860"/>
                <a:gd name="connsiteX8" fmla="*/ 518715 w 760015"/>
                <a:gd name="connsiteY8" fmla="*/ 747712 h 779860"/>
                <a:gd name="connsiteX9" fmla="*/ 340121 w 760015"/>
                <a:gd name="connsiteY9" fmla="*/ 769144 h 779860"/>
                <a:gd name="connsiteX10" fmla="*/ 137715 w 760015"/>
                <a:gd name="connsiteY10" fmla="*/ 683419 h 779860"/>
                <a:gd name="connsiteX11" fmla="*/ 21034 w 760015"/>
                <a:gd name="connsiteY11" fmla="*/ 481012 h 779860"/>
                <a:gd name="connsiteX12" fmla="*/ 11509 w 760015"/>
                <a:gd name="connsiteY12" fmla="*/ 259556 h 779860"/>
                <a:gd name="connsiteX13" fmla="*/ 56752 w 760015"/>
                <a:gd name="connsiteY13" fmla="*/ 164306 h 779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60015" h="779860">
                  <a:moveTo>
                    <a:pt x="56752" y="164306"/>
                  </a:moveTo>
                  <a:cubicBezTo>
                    <a:pt x="81358" y="133747"/>
                    <a:pt x="117474" y="102394"/>
                    <a:pt x="159146" y="76200"/>
                  </a:cubicBezTo>
                  <a:cubicBezTo>
                    <a:pt x="200818" y="50006"/>
                    <a:pt x="248047" y="14288"/>
                    <a:pt x="306784" y="7144"/>
                  </a:cubicBezTo>
                  <a:cubicBezTo>
                    <a:pt x="365521" y="0"/>
                    <a:pt x="453627" y="10715"/>
                    <a:pt x="511571" y="33337"/>
                  </a:cubicBezTo>
                  <a:cubicBezTo>
                    <a:pt x="569515" y="55959"/>
                    <a:pt x="616346" y="100409"/>
                    <a:pt x="654446" y="142875"/>
                  </a:cubicBezTo>
                  <a:cubicBezTo>
                    <a:pt x="692546" y="185341"/>
                    <a:pt x="725090" y="229394"/>
                    <a:pt x="740171" y="288131"/>
                  </a:cubicBezTo>
                  <a:cubicBezTo>
                    <a:pt x="755252" y="346869"/>
                    <a:pt x="760015" y="431403"/>
                    <a:pt x="744934" y="495300"/>
                  </a:cubicBezTo>
                  <a:cubicBezTo>
                    <a:pt x="729853" y="559197"/>
                    <a:pt x="687387" y="629443"/>
                    <a:pt x="649684" y="671512"/>
                  </a:cubicBezTo>
                  <a:cubicBezTo>
                    <a:pt x="611981" y="713581"/>
                    <a:pt x="570309" y="731440"/>
                    <a:pt x="518715" y="747712"/>
                  </a:cubicBezTo>
                  <a:cubicBezTo>
                    <a:pt x="467121" y="763984"/>
                    <a:pt x="403621" y="779860"/>
                    <a:pt x="340121" y="769144"/>
                  </a:cubicBezTo>
                  <a:cubicBezTo>
                    <a:pt x="276621" y="758429"/>
                    <a:pt x="190896" y="731441"/>
                    <a:pt x="137715" y="683419"/>
                  </a:cubicBezTo>
                  <a:cubicBezTo>
                    <a:pt x="84534" y="635397"/>
                    <a:pt x="42068" y="551656"/>
                    <a:pt x="21034" y="481012"/>
                  </a:cubicBezTo>
                  <a:cubicBezTo>
                    <a:pt x="0" y="410368"/>
                    <a:pt x="4365" y="313531"/>
                    <a:pt x="11509" y="259556"/>
                  </a:cubicBezTo>
                  <a:cubicBezTo>
                    <a:pt x="18653" y="205581"/>
                    <a:pt x="32146" y="194865"/>
                    <a:pt x="56752" y="164306"/>
                  </a:cubicBezTo>
                  <a:close/>
                </a:path>
              </a:pathLst>
            </a:custGeom>
            <a:solidFill>
              <a:srgbClr val="4DA1BB"/>
            </a:solidFill>
            <a:ln w="12700">
              <a:solidFill>
                <a:schemeClr val="accent6"/>
              </a:solidFill>
              <a:miter lim="800000"/>
              <a:headEnd/>
              <a:tailEnd/>
            </a:ln>
          </p:spPr>
          <p:txBody>
            <a:bodyPr anchor="ctr"/>
            <a:lstStyle/>
            <a:p>
              <a:pPr marL="0" marR="0" lvl="0" indent="0" algn="ctr" defTabSz="914126" rtl="0" eaLnBrk="1" fontAlgn="auto" latinLnBrk="0" hangingPunct="1">
                <a:lnSpc>
                  <a:spcPct val="90000"/>
                </a:lnSpc>
                <a:spcBef>
                  <a:spcPct val="35000"/>
                </a:spcBef>
                <a:spcAft>
                  <a:spcPct val="25000"/>
                </a:spcAft>
                <a:buClr>
                  <a:srgbClr val="8B3D9A"/>
                </a:buClr>
                <a:buSzTx/>
                <a:buFont typeface="Arial" charset="0"/>
                <a:buChar char="•"/>
                <a:tabLst/>
                <a:defRPr/>
              </a:pPr>
              <a:endParaRPr kumimoji="0" lang="en-US" sz="1400" b="0" i="0" u="none" strike="noStrike" kern="1200" cap="none" spc="0" normalizeH="0" baseline="0" noProof="0" dirty="0">
                <a:ln>
                  <a:noFill/>
                </a:ln>
                <a:solidFill>
                  <a:srgbClr val="CDCDCF"/>
                </a:solidFill>
                <a:effectLst/>
                <a:uLnTx/>
                <a:uFillTx/>
                <a:latin typeface="Arial"/>
                <a:ea typeface="MS PGothic" pitchFamily="34" charset="-128"/>
                <a:cs typeface="+mn-cs"/>
              </a:endParaRPr>
            </a:p>
          </p:txBody>
        </p:sp>
        <p:sp>
          <p:nvSpPr>
            <p:cNvPr id="174" name="Oval 173">
              <a:extLst>
                <a:ext uri="{FF2B5EF4-FFF2-40B4-BE49-F238E27FC236}">
                  <a16:creationId xmlns:a16="http://schemas.microsoft.com/office/drawing/2014/main" id="{B08F1147-30AB-4D2A-9636-8947AF3125FE}"/>
                </a:ext>
              </a:extLst>
            </p:cNvPr>
            <p:cNvSpPr/>
            <p:nvPr/>
          </p:nvSpPr>
          <p:spPr bwMode="auto">
            <a:xfrm rot="18973236">
              <a:off x="6011210" y="4074120"/>
              <a:ext cx="718605" cy="703913"/>
            </a:xfrm>
            <a:prstGeom prst="ellipse">
              <a:avLst/>
            </a:prstGeom>
            <a:solidFill>
              <a:schemeClr val="accent2">
                <a:lumMod val="75000"/>
              </a:schemeClr>
            </a:solidFill>
            <a:ln w="12700">
              <a:solidFill>
                <a:schemeClr val="accent2"/>
              </a:solidFill>
              <a:miter lim="800000"/>
              <a:headEnd/>
              <a:tailEnd/>
            </a:ln>
            <a:effectLst>
              <a:outerShdw blurRad="63500" sx="102000" sy="102000" algn="ctr" rotWithShape="0">
                <a:prstClr val="black">
                  <a:alpha val="40000"/>
                </a:prstClr>
              </a:outerShdw>
            </a:effectLst>
          </p:spPr>
          <p:txBody>
            <a:bodyPr anchor="ctr"/>
            <a:ls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endParaRPr>
            </a:p>
          </p:txBody>
        </p:sp>
        <p:sp>
          <p:nvSpPr>
            <p:cNvPr id="175" name="Text Box 7">
              <a:extLst>
                <a:ext uri="{FF2B5EF4-FFF2-40B4-BE49-F238E27FC236}">
                  <a16:creationId xmlns:a16="http://schemas.microsoft.com/office/drawing/2014/main" id="{F9C54805-CB3E-4E23-85C2-7AF7B7100D59}"/>
                </a:ext>
              </a:extLst>
            </p:cNvPr>
            <p:cNvSpPr txBox="1">
              <a:spLocks noChangeArrowheads="1"/>
            </p:cNvSpPr>
            <p:nvPr/>
          </p:nvSpPr>
          <p:spPr bwMode="auto">
            <a:xfrm>
              <a:off x="5502149" y="3695287"/>
              <a:ext cx="1111250" cy="286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auto" latinLnBrk="0" hangingPunct="1">
                <a:lnSpc>
                  <a:spcPct val="90000"/>
                </a:lnSpc>
                <a:spcBef>
                  <a:spcPct val="35000"/>
                </a:spcBef>
                <a:spcAft>
                  <a:spcPct val="25000"/>
                </a:spcAft>
                <a:buClr>
                  <a:srgbClr val="8B3D9A"/>
                </a:buClr>
                <a:buSzTx/>
                <a:buFont typeface="Wingdings" panose="05000000000000000000" pitchFamily="2" charset="2"/>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mn-cs"/>
                </a:rPr>
                <a:t>Naive APCs</a:t>
              </a:r>
            </a:p>
          </p:txBody>
        </p:sp>
        <p:grpSp>
          <p:nvGrpSpPr>
            <p:cNvPr id="240" name="Group 239">
              <a:extLst>
                <a:ext uri="{FF2B5EF4-FFF2-40B4-BE49-F238E27FC236}">
                  <a16:creationId xmlns:a16="http://schemas.microsoft.com/office/drawing/2014/main" id="{9140C71F-8405-480F-822B-AC0425B67B88}"/>
                </a:ext>
              </a:extLst>
            </p:cNvPr>
            <p:cNvGrpSpPr/>
            <p:nvPr/>
          </p:nvGrpSpPr>
          <p:grpSpPr>
            <a:xfrm rot="2243432">
              <a:off x="6741089" y="4381731"/>
              <a:ext cx="1061163" cy="313269"/>
              <a:chOff x="8948264" y="4530115"/>
              <a:chExt cx="1193799" cy="352425"/>
            </a:xfrm>
          </p:grpSpPr>
          <p:sp>
            <p:nvSpPr>
              <p:cNvPr id="237" name="Freeform 53">
                <a:extLst>
                  <a:ext uri="{FF2B5EF4-FFF2-40B4-BE49-F238E27FC236}">
                    <a16:creationId xmlns:a16="http://schemas.microsoft.com/office/drawing/2014/main" id="{405910AD-BC0C-4A05-9133-41F2844B025A}"/>
                  </a:ext>
                </a:extLst>
              </p:cNvPr>
              <p:cNvSpPr>
                <a:spLocks noChangeArrowheads="1"/>
              </p:cNvSpPr>
              <p:nvPr/>
            </p:nvSpPr>
            <p:spPr bwMode="auto">
              <a:xfrm rot="66310">
                <a:off x="8948264" y="4572976"/>
                <a:ext cx="549275" cy="227013"/>
              </a:xfrm>
              <a:custGeom>
                <a:avLst/>
                <a:gdLst>
                  <a:gd name="T0" fmla="*/ 44262 w 1251098"/>
                  <a:gd name="T1" fmla="*/ 183690 h 627321"/>
                  <a:gd name="T2" fmla="*/ 192974 w 1251098"/>
                  <a:gd name="T3" fmla="*/ 98909 h 627321"/>
                  <a:gd name="T4" fmla="*/ 479781 w 1251098"/>
                  <a:gd name="T5" fmla="*/ 120106 h 627321"/>
                  <a:gd name="T6" fmla="*/ 787837 w 1251098"/>
                  <a:gd name="T7" fmla="*/ 120106 h 627321"/>
                  <a:gd name="T8" fmla="*/ 1149000 w 1251098"/>
                  <a:gd name="T9" fmla="*/ 3536 h 627321"/>
                  <a:gd name="T10" fmla="*/ 1212735 w 1251098"/>
                  <a:gd name="T11" fmla="*/ 98909 h 627321"/>
                  <a:gd name="T12" fmla="*/ 1085269 w 1251098"/>
                  <a:gd name="T13" fmla="*/ 310864 h 627321"/>
                  <a:gd name="T14" fmla="*/ 1138376 w 1251098"/>
                  <a:gd name="T15" fmla="*/ 469827 h 627321"/>
                  <a:gd name="T16" fmla="*/ 1233981 w 1251098"/>
                  <a:gd name="T17" fmla="*/ 596999 h 627321"/>
                  <a:gd name="T18" fmla="*/ 1042772 w 1251098"/>
                  <a:gd name="T19" fmla="*/ 607598 h 627321"/>
                  <a:gd name="T20" fmla="*/ 745347 w 1251098"/>
                  <a:gd name="T21" fmla="*/ 491023 h 627321"/>
                  <a:gd name="T22" fmla="*/ 320445 w 1251098"/>
                  <a:gd name="T23" fmla="*/ 491023 h 627321"/>
                  <a:gd name="T24" fmla="*/ 44262 w 1251098"/>
                  <a:gd name="T25" fmla="*/ 469827 h 627321"/>
                  <a:gd name="T26" fmla="*/ 44262 w 1251098"/>
                  <a:gd name="T27" fmla="*/ 183690 h 6273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51098"/>
                  <a:gd name="T43" fmla="*/ 0 h 627321"/>
                  <a:gd name="T44" fmla="*/ 1251098 w 1251098"/>
                  <a:gd name="T45" fmla="*/ 627321 h 627321"/>
                  <a:gd name="connsiteX0" fmla="*/ 44302 w 1251098"/>
                  <a:gd name="connsiteY0" fmla="*/ 184298 h 627321"/>
                  <a:gd name="connsiteX1" fmla="*/ 193158 w 1251098"/>
                  <a:gd name="connsiteY1" fmla="*/ 99237 h 627321"/>
                  <a:gd name="connsiteX2" fmla="*/ 480237 w 1251098"/>
                  <a:gd name="connsiteY2" fmla="*/ 120502 h 627321"/>
                  <a:gd name="connsiteX3" fmla="*/ 788581 w 1251098"/>
                  <a:gd name="connsiteY3" fmla="*/ 120502 h 627321"/>
                  <a:gd name="connsiteX4" fmla="*/ 1150088 w 1251098"/>
                  <a:gd name="connsiteY4" fmla="*/ 3544 h 627321"/>
                  <a:gd name="connsiteX5" fmla="*/ 1213884 w 1251098"/>
                  <a:gd name="connsiteY5" fmla="*/ 99237 h 627321"/>
                  <a:gd name="connsiteX6" fmla="*/ 1086293 w 1251098"/>
                  <a:gd name="connsiteY6" fmla="*/ 222730 h 627321"/>
                  <a:gd name="connsiteX7" fmla="*/ 1139456 w 1251098"/>
                  <a:gd name="connsiteY7" fmla="*/ 471377 h 627321"/>
                  <a:gd name="connsiteX8" fmla="*/ 1235149 w 1251098"/>
                  <a:gd name="connsiteY8" fmla="*/ 598967 h 627321"/>
                  <a:gd name="connsiteX9" fmla="*/ 1043763 w 1251098"/>
                  <a:gd name="connsiteY9" fmla="*/ 609600 h 627321"/>
                  <a:gd name="connsiteX10" fmla="*/ 746051 w 1251098"/>
                  <a:gd name="connsiteY10" fmla="*/ 492642 h 627321"/>
                  <a:gd name="connsiteX11" fmla="*/ 320749 w 1251098"/>
                  <a:gd name="connsiteY11" fmla="*/ 492642 h 627321"/>
                  <a:gd name="connsiteX12" fmla="*/ 44302 w 1251098"/>
                  <a:gd name="connsiteY12" fmla="*/ 471377 h 627321"/>
                  <a:gd name="connsiteX13" fmla="*/ 44302 w 1251098"/>
                  <a:gd name="connsiteY13" fmla="*/ 184298 h 627321"/>
                  <a:gd name="connsiteX0" fmla="*/ 44302 w 1251098"/>
                  <a:gd name="connsiteY0" fmla="*/ 236306 h 679329"/>
                  <a:gd name="connsiteX1" fmla="*/ 193158 w 1251098"/>
                  <a:gd name="connsiteY1" fmla="*/ 151245 h 679329"/>
                  <a:gd name="connsiteX2" fmla="*/ 480237 w 1251098"/>
                  <a:gd name="connsiteY2" fmla="*/ 172510 h 679329"/>
                  <a:gd name="connsiteX3" fmla="*/ 788581 w 1251098"/>
                  <a:gd name="connsiteY3" fmla="*/ 172510 h 679329"/>
                  <a:gd name="connsiteX4" fmla="*/ 1144477 w 1251098"/>
                  <a:gd name="connsiteY4" fmla="*/ 3544 h 679329"/>
                  <a:gd name="connsiteX5" fmla="*/ 1213884 w 1251098"/>
                  <a:gd name="connsiteY5" fmla="*/ 151245 h 679329"/>
                  <a:gd name="connsiteX6" fmla="*/ 1086293 w 1251098"/>
                  <a:gd name="connsiteY6" fmla="*/ 274738 h 679329"/>
                  <a:gd name="connsiteX7" fmla="*/ 1139456 w 1251098"/>
                  <a:gd name="connsiteY7" fmla="*/ 523385 h 679329"/>
                  <a:gd name="connsiteX8" fmla="*/ 1235149 w 1251098"/>
                  <a:gd name="connsiteY8" fmla="*/ 650975 h 679329"/>
                  <a:gd name="connsiteX9" fmla="*/ 1043763 w 1251098"/>
                  <a:gd name="connsiteY9" fmla="*/ 661608 h 679329"/>
                  <a:gd name="connsiteX10" fmla="*/ 746051 w 1251098"/>
                  <a:gd name="connsiteY10" fmla="*/ 544650 h 679329"/>
                  <a:gd name="connsiteX11" fmla="*/ 320749 w 1251098"/>
                  <a:gd name="connsiteY11" fmla="*/ 544650 h 679329"/>
                  <a:gd name="connsiteX12" fmla="*/ 44302 w 1251098"/>
                  <a:gd name="connsiteY12" fmla="*/ 523385 h 679329"/>
                  <a:gd name="connsiteX13" fmla="*/ 44302 w 1251098"/>
                  <a:gd name="connsiteY13" fmla="*/ 236306 h 679329"/>
                  <a:gd name="connsiteX0" fmla="*/ 44302 w 1251098"/>
                  <a:gd name="connsiteY0" fmla="*/ 246213 h 689236"/>
                  <a:gd name="connsiteX1" fmla="*/ 193158 w 1251098"/>
                  <a:gd name="connsiteY1" fmla="*/ 161152 h 689236"/>
                  <a:gd name="connsiteX2" fmla="*/ 480237 w 1251098"/>
                  <a:gd name="connsiteY2" fmla="*/ 182417 h 689236"/>
                  <a:gd name="connsiteX3" fmla="*/ 788581 w 1251098"/>
                  <a:gd name="connsiteY3" fmla="*/ 182417 h 689236"/>
                  <a:gd name="connsiteX4" fmla="*/ 1144477 w 1251098"/>
                  <a:gd name="connsiteY4" fmla="*/ 13451 h 689236"/>
                  <a:gd name="connsiteX5" fmla="*/ 1236325 w 1251098"/>
                  <a:gd name="connsiteY5" fmla="*/ 101713 h 689236"/>
                  <a:gd name="connsiteX6" fmla="*/ 1086293 w 1251098"/>
                  <a:gd name="connsiteY6" fmla="*/ 284645 h 689236"/>
                  <a:gd name="connsiteX7" fmla="*/ 1139456 w 1251098"/>
                  <a:gd name="connsiteY7" fmla="*/ 533292 h 689236"/>
                  <a:gd name="connsiteX8" fmla="*/ 1235149 w 1251098"/>
                  <a:gd name="connsiteY8" fmla="*/ 660882 h 689236"/>
                  <a:gd name="connsiteX9" fmla="*/ 1043763 w 1251098"/>
                  <a:gd name="connsiteY9" fmla="*/ 671515 h 689236"/>
                  <a:gd name="connsiteX10" fmla="*/ 746051 w 1251098"/>
                  <a:gd name="connsiteY10" fmla="*/ 554557 h 689236"/>
                  <a:gd name="connsiteX11" fmla="*/ 320749 w 1251098"/>
                  <a:gd name="connsiteY11" fmla="*/ 554557 h 689236"/>
                  <a:gd name="connsiteX12" fmla="*/ 44302 w 1251098"/>
                  <a:gd name="connsiteY12" fmla="*/ 533292 h 689236"/>
                  <a:gd name="connsiteX13" fmla="*/ 44302 w 1251098"/>
                  <a:gd name="connsiteY13" fmla="*/ 246213 h 689236"/>
                  <a:gd name="connsiteX0" fmla="*/ 44302 w 1251098"/>
                  <a:gd name="connsiteY0" fmla="*/ 246213 h 689236"/>
                  <a:gd name="connsiteX1" fmla="*/ 193158 w 1251098"/>
                  <a:gd name="connsiteY1" fmla="*/ 161152 h 689236"/>
                  <a:gd name="connsiteX2" fmla="*/ 480237 w 1251098"/>
                  <a:gd name="connsiteY2" fmla="*/ 182417 h 689236"/>
                  <a:gd name="connsiteX3" fmla="*/ 788581 w 1251098"/>
                  <a:gd name="connsiteY3" fmla="*/ 182417 h 689236"/>
                  <a:gd name="connsiteX4" fmla="*/ 1144477 w 1251098"/>
                  <a:gd name="connsiteY4" fmla="*/ 13451 h 689236"/>
                  <a:gd name="connsiteX5" fmla="*/ 1236325 w 1251098"/>
                  <a:gd name="connsiteY5" fmla="*/ 101713 h 689236"/>
                  <a:gd name="connsiteX6" fmla="*/ 1103122 w 1251098"/>
                  <a:gd name="connsiteY6" fmla="*/ 299506 h 689236"/>
                  <a:gd name="connsiteX7" fmla="*/ 1139456 w 1251098"/>
                  <a:gd name="connsiteY7" fmla="*/ 533292 h 689236"/>
                  <a:gd name="connsiteX8" fmla="*/ 1235149 w 1251098"/>
                  <a:gd name="connsiteY8" fmla="*/ 660882 h 689236"/>
                  <a:gd name="connsiteX9" fmla="*/ 1043763 w 1251098"/>
                  <a:gd name="connsiteY9" fmla="*/ 671515 h 689236"/>
                  <a:gd name="connsiteX10" fmla="*/ 746051 w 1251098"/>
                  <a:gd name="connsiteY10" fmla="*/ 554557 h 689236"/>
                  <a:gd name="connsiteX11" fmla="*/ 320749 w 1251098"/>
                  <a:gd name="connsiteY11" fmla="*/ 554557 h 689236"/>
                  <a:gd name="connsiteX12" fmla="*/ 44302 w 1251098"/>
                  <a:gd name="connsiteY12" fmla="*/ 533292 h 689236"/>
                  <a:gd name="connsiteX13" fmla="*/ 44302 w 1251098"/>
                  <a:gd name="connsiteY13" fmla="*/ 246213 h 689236"/>
                  <a:gd name="connsiteX0" fmla="*/ 44302 w 1251098"/>
                  <a:gd name="connsiteY0" fmla="*/ 246213 h 689236"/>
                  <a:gd name="connsiteX1" fmla="*/ 193158 w 1251098"/>
                  <a:gd name="connsiteY1" fmla="*/ 161152 h 689236"/>
                  <a:gd name="connsiteX2" fmla="*/ 480237 w 1251098"/>
                  <a:gd name="connsiteY2" fmla="*/ 182417 h 689236"/>
                  <a:gd name="connsiteX3" fmla="*/ 788581 w 1251098"/>
                  <a:gd name="connsiteY3" fmla="*/ 182417 h 689236"/>
                  <a:gd name="connsiteX4" fmla="*/ 1144477 w 1251098"/>
                  <a:gd name="connsiteY4" fmla="*/ 13451 h 689236"/>
                  <a:gd name="connsiteX5" fmla="*/ 1236325 w 1251098"/>
                  <a:gd name="connsiteY5" fmla="*/ 101713 h 689236"/>
                  <a:gd name="connsiteX6" fmla="*/ 1103122 w 1251098"/>
                  <a:gd name="connsiteY6" fmla="*/ 299506 h 689236"/>
                  <a:gd name="connsiteX7" fmla="*/ 1139456 w 1251098"/>
                  <a:gd name="connsiteY7" fmla="*/ 533292 h 689236"/>
                  <a:gd name="connsiteX8" fmla="*/ 1235149 w 1251098"/>
                  <a:gd name="connsiteY8" fmla="*/ 660882 h 689236"/>
                  <a:gd name="connsiteX9" fmla="*/ 1043763 w 1251098"/>
                  <a:gd name="connsiteY9" fmla="*/ 671515 h 689236"/>
                  <a:gd name="connsiteX10" fmla="*/ 746051 w 1251098"/>
                  <a:gd name="connsiteY10" fmla="*/ 554557 h 689236"/>
                  <a:gd name="connsiteX11" fmla="*/ 320749 w 1251098"/>
                  <a:gd name="connsiteY11" fmla="*/ 554557 h 689236"/>
                  <a:gd name="connsiteX12" fmla="*/ 44302 w 1251098"/>
                  <a:gd name="connsiteY12" fmla="*/ 533292 h 689236"/>
                  <a:gd name="connsiteX13" fmla="*/ 44302 w 1251098"/>
                  <a:gd name="connsiteY13" fmla="*/ 246213 h 689236"/>
                  <a:gd name="connsiteX0" fmla="*/ 44302 w 1251098"/>
                  <a:gd name="connsiteY0" fmla="*/ 246213 h 689236"/>
                  <a:gd name="connsiteX1" fmla="*/ 193158 w 1251098"/>
                  <a:gd name="connsiteY1" fmla="*/ 161152 h 689236"/>
                  <a:gd name="connsiteX2" fmla="*/ 480237 w 1251098"/>
                  <a:gd name="connsiteY2" fmla="*/ 182417 h 689236"/>
                  <a:gd name="connsiteX3" fmla="*/ 788581 w 1251098"/>
                  <a:gd name="connsiteY3" fmla="*/ 182417 h 689236"/>
                  <a:gd name="connsiteX4" fmla="*/ 1144477 w 1251098"/>
                  <a:gd name="connsiteY4" fmla="*/ 13451 h 689236"/>
                  <a:gd name="connsiteX5" fmla="*/ 1236325 w 1251098"/>
                  <a:gd name="connsiteY5" fmla="*/ 101713 h 689236"/>
                  <a:gd name="connsiteX6" fmla="*/ 1103122 w 1251098"/>
                  <a:gd name="connsiteY6" fmla="*/ 299506 h 689236"/>
                  <a:gd name="connsiteX7" fmla="*/ 1139456 w 1251098"/>
                  <a:gd name="connsiteY7" fmla="*/ 533292 h 689236"/>
                  <a:gd name="connsiteX8" fmla="*/ 1235149 w 1251098"/>
                  <a:gd name="connsiteY8" fmla="*/ 660882 h 689236"/>
                  <a:gd name="connsiteX9" fmla="*/ 1043763 w 1251098"/>
                  <a:gd name="connsiteY9" fmla="*/ 671515 h 689236"/>
                  <a:gd name="connsiteX10" fmla="*/ 746051 w 1251098"/>
                  <a:gd name="connsiteY10" fmla="*/ 554557 h 689236"/>
                  <a:gd name="connsiteX11" fmla="*/ 320749 w 1251098"/>
                  <a:gd name="connsiteY11" fmla="*/ 554557 h 689236"/>
                  <a:gd name="connsiteX12" fmla="*/ 44302 w 1251098"/>
                  <a:gd name="connsiteY12" fmla="*/ 533292 h 689236"/>
                  <a:gd name="connsiteX13" fmla="*/ 44302 w 1251098"/>
                  <a:gd name="connsiteY13" fmla="*/ 246213 h 689236"/>
                  <a:gd name="connsiteX0" fmla="*/ 44302 w 1251098"/>
                  <a:gd name="connsiteY0" fmla="*/ 246213 h 689236"/>
                  <a:gd name="connsiteX1" fmla="*/ 193158 w 1251098"/>
                  <a:gd name="connsiteY1" fmla="*/ 161152 h 689236"/>
                  <a:gd name="connsiteX2" fmla="*/ 480237 w 1251098"/>
                  <a:gd name="connsiteY2" fmla="*/ 182417 h 689236"/>
                  <a:gd name="connsiteX3" fmla="*/ 788581 w 1251098"/>
                  <a:gd name="connsiteY3" fmla="*/ 182417 h 689236"/>
                  <a:gd name="connsiteX4" fmla="*/ 1144477 w 1251098"/>
                  <a:gd name="connsiteY4" fmla="*/ 13451 h 689236"/>
                  <a:gd name="connsiteX5" fmla="*/ 1236325 w 1251098"/>
                  <a:gd name="connsiteY5" fmla="*/ 101713 h 689236"/>
                  <a:gd name="connsiteX6" fmla="*/ 1103122 w 1251098"/>
                  <a:gd name="connsiteY6" fmla="*/ 299506 h 689236"/>
                  <a:gd name="connsiteX7" fmla="*/ 1139456 w 1251098"/>
                  <a:gd name="connsiteY7" fmla="*/ 533292 h 689236"/>
                  <a:gd name="connsiteX8" fmla="*/ 1235149 w 1251098"/>
                  <a:gd name="connsiteY8" fmla="*/ 660882 h 689236"/>
                  <a:gd name="connsiteX9" fmla="*/ 1043763 w 1251098"/>
                  <a:gd name="connsiteY9" fmla="*/ 671515 h 689236"/>
                  <a:gd name="connsiteX10" fmla="*/ 746051 w 1251098"/>
                  <a:gd name="connsiteY10" fmla="*/ 554557 h 689236"/>
                  <a:gd name="connsiteX11" fmla="*/ 320749 w 1251098"/>
                  <a:gd name="connsiteY11" fmla="*/ 554557 h 689236"/>
                  <a:gd name="connsiteX12" fmla="*/ 44302 w 1251098"/>
                  <a:gd name="connsiteY12" fmla="*/ 533292 h 689236"/>
                  <a:gd name="connsiteX13" fmla="*/ 44302 w 1251098"/>
                  <a:gd name="connsiteY13" fmla="*/ 246213 h 689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51098" h="689236">
                    <a:moveTo>
                      <a:pt x="44302" y="246213"/>
                    </a:moveTo>
                    <a:cubicBezTo>
                      <a:pt x="69111" y="184190"/>
                      <a:pt x="120502" y="171785"/>
                      <a:pt x="193158" y="161152"/>
                    </a:cubicBezTo>
                    <a:cubicBezTo>
                      <a:pt x="265814" y="150519"/>
                      <a:pt x="381000" y="178873"/>
                      <a:pt x="480237" y="182417"/>
                    </a:cubicBezTo>
                    <a:cubicBezTo>
                      <a:pt x="579474" y="185961"/>
                      <a:pt x="677874" y="210578"/>
                      <a:pt x="788581" y="182417"/>
                    </a:cubicBezTo>
                    <a:cubicBezTo>
                      <a:pt x="899288" y="154256"/>
                      <a:pt x="1069853" y="26902"/>
                      <a:pt x="1144477" y="13451"/>
                    </a:cubicBezTo>
                    <a:cubicBezTo>
                      <a:pt x="1219101" y="0"/>
                      <a:pt x="1243217" y="54037"/>
                      <a:pt x="1236325" y="101713"/>
                    </a:cubicBezTo>
                    <a:cubicBezTo>
                      <a:pt x="1229433" y="149389"/>
                      <a:pt x="1147319" y="145850"/>
                      <a:pt x="1103122" y="299506"/>
                    </a:cubicBezTo>
                    <a:cubicBezTo>
                      <a:pt x="1086977" y="371436"/>
                      <a:pt x="1117451" y="473063"/>
                      <a:pt x="1139456" y="533292"/>
                    </a:cubicBezTo>
                    <a:cubicBezTo>
                      <a:pt x="1161461" y="593521"/>
                      <a:pt x="1251098" y="637845"/>
                      <a:pt x="1235149" y="660882"/>
                    </a:cubicBezTo>
                    <a:cubicBezTo>
                      <a:pt x="1219200" y="683919"/>
                      <a:pt x="1125279" y="689236"/>
                      <a:pt x="1043763" y="671515"/>
                    </a:cubicBezTo>
                    <a:cubicBezTo>
                      <a:pt x="962247" y="653794"/>
                      <a:pt x="866553" y="574050"/>
                      <a:pt x="746051" y="554557"/>
                    </a:cubicBezTo>
                    <a:cubicBezTo>
                      <a:pt x="625549" y="535064"/>
                      <a:pt x="437707" y="558101"/>
                      <a:pt x="320749" y="554557"/>
                    </a:cubicBezTo>
                    <a:cubicBezTo>
                      <a:pt x="203791" y="551013"/>
                      <a:pt x="88604" y="588227"/>
                      <a:pt x="44302" y="533292"/>
                    </a:cubicBezTo>
                    <a:cubicBezTo>
                      <a:pt x="0" y="478357"/>
                      <a:pt x="19493" y="308236"/>
                      <a:pt x="44302" y="246213"/>
                    </a:cubicBezTo>
                    <a:close/>
                  </a:path>
                </a:pathLst>
              </a:custGeom>
              <a:solidFill>
                <a:schemeClr val="accent4"/>
              </a:solidFill>
              <a:ln w="9525" algn="ctr">
                <a:no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w="12700">
                    <a:solidFill>
                      <a:srgbClr val="F8F45A">
                        <a:satMod val="155000"/>
                      </a:srgbClr>
                    </a:solidFill>
                    <a:prstDash val="solid"/>
                  </a:ln>
                  <a:solidFill>
                    <a:srgbClr val="000000"/>
                  </a:solidFill>
                  <a:effectLst>
                    <a:outerShdw blurRad="41275" dist="20320" dir="1800000" algn="tl" rotWithShape="0">
                      <a:srgbClr val="000000">
                        <a:alpha val="40000"/>
                      </a:srgbClr>
                    </a:outerShdw>
                  </a:effectLst>
                  <a:uLnTx/>
                  <a:uFillTx/>
                  <a:latin typeface="Calibri" panose="020F0502020204030204" pitchFamily="34" charset="0"/>
                  <a:ea typeface="+mn-ea"/>
                  <a:cs typeface="+mn-cs"/>
                </a:endParaRPr>
              </a:p>
            </p:txBody>
          </p:sp>
          <p:sp>
            <p:nvSpPr>
              <p:cNvPr id="238" name="Freeform 80">
                <a:extLst>
                  <a:ext uri="{FF2B5EF4-FFF2-40B4-BE49-F238E27FC236}">
                    <a16:creationId xmlns:a16="http://schemas.microsoft.com/office/drawing/2014/main" id="{3BE1220C-D220-4364-A6AB-D25075434013}"/>
                  </a:ext>
                </a:extLst>
              </p:cNvPr>
              <p:cNvSpPr/>
              <p:nvPr/>
            </p:nvSpPr>
            <p:spPr bwMode="auto">
              <a:xfrm rot="66310">
                <a:off x="9645175" y="4530115"/>
                <a:ext cx="496888" cy="352425"/>
              </a:xfrm>
              <a:custGeom>
                <a:avLst/>
                <a:gdLst>
                  <a:gd name="connsiteX0" fmla="*/ 1614376 w 1786269"/>
                  <a:gd name="connsiteY0" fmla="*/ 17721 h 1286540"/>
                  <a:gd name="connsiteX1" fmla="*/ 1380460 w 1786269"/>
                  <a:gd name="connsiteY1" fmla="*/ 17721 h 1286540"/>
                  <a:gd name="connsiteX2" fmla="*/ 1189074 w 1786269"/>
                  <a:gd name="connsiteY2" fmla="*/ 102782 h 1286540"/>
                  <a:gd name="connsiteX3" fmla="*/ 1306032 w 1786269"/>
                  <a:gd name="connsiteY3" fmla="*/ 209107 h 1286540"/>
                  <a:gd name="connsiteX4" fmla="*/ 1476153 w 1786269"/>
                  <a:gd name="connsiteY4" fmla="*/ 241005 h 1286540"/>
                  <a:gd name="connsiteX5" fmla="*/ 1635641 w 1786269"/>
                  <a:gd name="connsiteY5" fmla="*/ 241005 h 1286540"/>
                  <a:gd name="connsiteX6" fmla="*/ 1327297 w 1786269"/>
                  <a:gd name="connsiteY6" fmla="*/ 241005 h 1286540"/>
                  <a:gd name="connsiteX7" fmla="*/ 1210339 w 1786269"/>
                  <a:gd name="connsiteY7" fmla="*/ 283535 h 1286540"/>
                  <a:gd name="connsiteX8" fmla="*/ 1220971 w 1786269"/>
                  <a:gd name="connsiteY8" fmla="*/ 347331 h 1286540"/>
                  <a:gd name="connsiteX9" fmla="*/ 1316664 w 1786269"/>
                  <a:gd name="connsiteY9" fmla="*/ 411126 h 1286540"/>
                  <a:gd name="connsiteX10" fmla="*/ 1571846 w 1786269"/>
                  <a:gd name="connsiteY10" fmla="*/ 421759 h 1286540"/>
                  <a:gd name="connsiteX11" fmla="*/ 1210339 w 1786269"/>
                  <a:gd name="connsiteY11" fmla="*/ 421759 h 1286540"/>
                  <a:gd name="connsiteX12" fmla="*/ 976422 w 1786269"/>
                  <a:gd name="connsiteY12" fmla="*/ 453656 h 1286540"/>
                  <a:gd name="connsiteX13" fmla="*/ 689343 w 1786269"/>
                  <a:gd name="connsiteY13" fmla="*/ 379228 h 1286540"/>
                  <a:gd name="connsiteX14" fmla="*/ 455427 w 1786269"/>
                  <a:gd name="connsiteY14" fmla="*/ 368596 h 1286540"/>
                  <a:gd name="connsiteX15" fmla="*/ 285306 w 1786269"/>
                  <a:gd name="connsiteY15" fmla="*/ 432391 h 1286540"/>
                  <a:gd name="connsiteX16" fmla="*/ 30125 w 1786269"/>
                  <a:gd name="connsiteY16" fmla="*/ 506819 h 1286540"/>
                  <a:gd name="connsiteX17" fmla="*/ 104553 w 1786269"/>
                  <a:gd name="connsiteY17" fmla="*/ 623777 h 1286540"/>
                  <a:gd name="connsiteX18" fmla="*/ 242776 w 1786269"/>
                  <a:gd name="connsiteY18" fmla="*/ 655675 h 1286540"/>
                  <a:gd name="connsiteX19" fmla="*/ 508590 w 1786269"/>
                  <a:gd name="connsiteY19" fmla="*/ 687573 h 1286540"/>
                  <a:gd name="connsiteX20" fmla="*/ 901995 w 1786269"/>
                  <a:gd name="connsiteY20" fmla="*/ 666307 h 1286540"/>
                  <a:gd name="connsiteX21" fmla="*/ 1210339 w 1786269"/>
                  <a:gd name="connsiteY21" fmla="*/ 666307 h 1286540"/>
                  <a:gd name="connsiteX22" fmla="*/ 1561213 w 1786269"/>
                  <a:gd name="connsiteY22" fmla="*/ 666307 h 1286540"/>
                  <a:gd name="connsiteX23" fmla="*/ 1465520 w 1786269"/>
                  <a:gd name="connsiteY23" fmla="*/ 666307 h 1286540"/>
                  <a:gd name="connsiteX24" fmla="*/ 848832 w 1786269"/>
                  <a:gd name="connsiteY24" fmla="*/ 676940 h 1286540"/>
                  <a:gd name="connsiteX25" fmla="*/ 540488 w 1786269"/>
                  <a:gd name="connsiteY25" fmla="*/ 687573 h 1286540"/>
                  <a:gd name="connsiteX26" fmla="*/ 285306 w 1786269"/>
                  <a:gd name="connsiteY26" fmla="*/ 666307 h 1286540"/>
                  <a:gd name="connsiteX27" fmla="*/ 147083 w 1786269"/>
                  <a:gd name="connsiteY27" fmla="*/ 645042 h 1286540"/>
                  <a:gd name="connsiteX28" fmla="*/ 51390 w 1786269"/>
                  <a:gd name="connsiteY28" fmla="*/ 730103 h 1286540"/>
                  <a:gd name="connsiteX29" fmla="*/ 62022 w 1786269"/>
                  <a:gd name="connsiteY29" fmla="*/ 804531 h 1286540"/>
                  <a:gd name="connsiteX30" fmla="*/ 253408 w 1786269"/>
                  <a:gd name="connsiteY30" fmla="*/ 847061 h 1286540"/>
                  <a:gd name="connsiteX31" fmla="*/ 497957 w 1786269"/>
                  <a:gd name="connsiteY31" fmla="*/ 942754 h 1286540"/>
                  <a:gd name="connsiteX32" fmla="*/ 710608 w 1786269"/>
                  <a:gd name="connsiteY32" fmla="*/ 889591 h 1286540"/>
                  <a:gd name="connsiteX33" fmla="*/ 1061483 w 1786269"/>
                  <a:gd name="connsiteY33" fmla="*/ 825796 h 1286540"/>
                  <a:gd name="connsiteX34" fmla="*/ 1380460 w 1786269"/>
                  <a:gd name="connsiteY34" fmla="*/ 878959 h 1286540"/>
                  <a:gd name="connsiteX35" fmla="*/ 1539948 w 1786269"/>
                  <a:gd name="connsiteY35" fmla="*/ 857694 h 1286540"/>
                  <a:gd name="connsiteX36" fmla="*/ 1337929 w 1786269"/>
                  <a:gd name="connsiteY36" fmla="*/ 889591 h 1286540"/>
                  <a:gd name="connsiteX37" fmla="*/ 1199706 w 1786269"/>
                  <a:gd name="connsiteY37" fmla="*/ 942754 h 1286540"/>
                  <a:gd name="connsiteX38" fmla="*/ 1242236 w 1786269"/>
                  <a:gd name="connsiteY38" fmla="*/ 1027814 h 1286540"/>
                  <a:gd name="connsiteX39" fmla="*/ 1401725 w 1786269"/>
                  <a:gd name="connsiteY39" fmla="*/ 1070345 h 1286540"/>
                  <a:gd name="connsiteX40" fmla="*/ 1518683 w 1786269"/>
                  <a:gd name="connsiteY40" fmla="*/ 1070345 h 1286540"/>
                  <a:gd name="connsiteX41" fmla="*/ 1359195 w 1786269"/>
                  <a:gd name="connsiteY41" fmla="*/ 1080977 h 1286540"/>
                  <a:gd name="connsiteX42" fmla="*/ 1199706 w 1786269"/>
                  <a:gd name="connsiteY42" fmla="*/ 1123507 h 1286540"/>
                  <a:gd name="connsiteX43" fmla="*/ 1231604 w 1786269"/>
                  <a:gd name="connsiteY43" fmla="*/ 1208568 h 1286540"/>
                  <a:gd name="connsiteX44" fmla="*/ 1380460 w 1786269"/>
                  <a:gd name="connsiteY44" fmla="*/ 1261731 h 1286540"/>
                  <a:gd name="connsiteX45" fmla="*/ 1529315 w 1786269"/>
                  <a:gd name="connsiteY45" fmla="*/ 1261731 h 1286540"/>
                  <a:gd name="connsiteX46" fmla="*/ 1646274 w 1786269"/>
                  <a:gd name="connsiteY46" fmla="*/ 1251098 h 1286540"/>
                  <a:gd name="connsiteX47" fmla="*/ 1710069 w 1786269"/>
                  <a:gd name="connsiteY47" fmla="*/ 1049080 h 1286540"/>
                  <a:gd name="connsiteX48" fmla="*/ 1784497 w 1786269"/>
                  <a:gd name="connsiteY48" fmla="*/ 581247 h 1286540"/>
                  <a:gd name="connsiteX49" fmla="*/ 1720702 w 1786269"/>
                  <a:gd name="connsiteY49" fmla="*/ 92149 h 1286540"/>
                  <a:gd name="connsiteX50" fmla="*/ 1614376 w 1786269"/>
                  <a:gd name="connsiteY50" fmla="*/ 17721 h 1286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786269" h="1286540">
                    <a:moveTo>
                      <a:pt x="1614376" y="17721"/>
                    </a:moveTo>
                    <a:cubicBezTo>
                      <a:pt x="1557669" y="5316"/>
                      <a:pt x="1451344" y="3544"/>
                      <a:pt x="1380460" y="17721"/>
                    </a:cubicBezTo>
                    <a:cubicBezTo>
                      <a:pt x="1309576" y="31898"/>
                      <a:pt x="1201479" y="70884"/>
                      <a:pt x="1189074" y="102782"/>
                    </a:cubicBezTo>
                    <a:cubicBezTo>
                      <a:pt x="1176669" y="134680"/>
                      <a:pt x="1258186" y="186070"/>
                      <a:pt x="1306032" y="209107"/>
                    </a:cubicBezTo>
                    <a:cubicBezTo>
                      <a:pt x="1353878" y="232144"/>
                      <a:pt x="1421218" y="235689"/>
                      <a:pt x="1476153" y="241005"/>
                    </a:cubicBezTo>
                    <a:cubicBezTo>
                      <a:pt x="1531088" y="246321"/>
                      <a:pt x="1635641" y="241005"/>
                      <a:pt x="1635641" y="241005"/>
                    </a:cubicBezTo>
                    <a:cubicBezTo>
                      <a:pt x="1610832" y="241005"/>
                      <a:pt x="1398181" y="233917"/>
                      <a:pt x="1327297" y="241005"/>
                    </a:cubicBezTo>
                    <a:cubicBezTo>
                      <a:pt x="1256413" y="248093"/>
                      <a:pt x="1228060" y="265814"/>
                      <a:pt x="1210339" y="283535"/>
                    </a:cubicBezTo>
                    <a:cubicBezTo>
                      <a:pt x="1192618" y="301256"/>
                      <a:pt x="1203250" y="326066"/>
                      <a:pt x="1220971" y="347331"/>
                    </a:cubicBezTo>
                    <a:cubicBezTo>
                      <a:pt x="1238692" y="368596"/>
                      <a:pt x="1258185" y="398721"/>
                      <a:pt x="1316664" y="411126"/>
                    </a:cubicBezTo>
                    <a:cubicBezTo>
                      <a:pt x="1375143" y="423531"/>
                      <a:pt x="1589567" y="419987"/>
                      <a:pt x="1571846" y="421759"/>
                    </a:cubicBezTo>
                    <a:cubicBezTo>
                      <a:pt x="1554125" y="423531"/>
                      <a:pt x="1309576" y="416443"/>
                      <a:pt x="1210339" y="421759"/>
                    </a:cubicBezTo>
                    <a:cubicBezTo>
                      <a:pt x="1111102" y="427075"/>
                      <a:pt x="1063255" y="460745"/>
                      <a:pt x="976422" y="453656"/>
                    </a:cubicBezTo>
                    <a:cubicBezTo>
                      <a:pt x="889589" y="446568"/>
                      <a:pt x="776175" y="393405"/>
                      <a:pt x="689343" y="379228"/>
                    </a:cubicBezTo>
                    <a:cubicBezTo>
                      <a:pt x="602511" y="365051"/>
                      <a:pt x="522766" y="359736"/>
                      <a:pt x="455427" y="368596"/>
                    </a:cubicBezTo>
                    <a:cubicBezTo>
                      <a:pt x="388088" y="377456"/>
                      <a:pt x="356190" y="409354"/>
                      <a:pt x="285306" y="432391"/>
                    </a:cubicBezTo>
                    <a:cubicBezTo>
                      <a:pt x="214422" y="455428"/>
                      <a:pt x="60250" y="474921"/>
                      <a:pt x="30125" y="506819"/>
                    </a:cubicBezTo>
                    <a:cubicBezTo>
                      <a:pt x="0" y="538717"/>
                      <a:pt x="69111" y="598968"/>
                      <a:pt x="104553" y="623777"/>
                    </a:cubicBezTo>
                    <a:cubicBezTo>
                      <a:pt x="139995" y="648586"/>
                      <a:pt x="175437" y="645042"/>
                      <a:pt x="242776" y="655675"/>
                    </a:cubicBezTo>
                    <a:cubicBezTo>
                      <a:pt x="310116" y="666308"/>
                      <a:pt x="398720" y="685801"/>
                      <a:pt x="508590" y="687573"/>
                    </a:cubicBezTo>
                    <a:cubicBezTo>
                      <a:pt x="618460" y="689345"/>
                      <a:pt x="785037" y="669851"/>
                      <a:pt x="901995" y="666307"/>
                    </a:cubicBezTo>
                    <a:cubicBezTo>
                      <a:pt x="1018953" y="662763"/>
                      <a:pt x="1210339" y="666307"/>
                      <a:pt x="1210339" y="666307"/>
                    </a:cubicBezTo>
                    <a:lnTo>
                      <a:pt x="1561213" y="666307"/>
                    </a:lnTo>
                    <a:lnTo>
                      <a:pt x="1465520" y="666307"/>
                    </a:lnTo>
                    <a:lnTo>
                      <a:pt x="848832" y="676940"/>
                    </a:lnTo>
                    <a:cubicBezTo>
                      <a:pt x="694660" y="680484"/>
                      <a:pt x="634409" y="689345"/>
                      <a:pt x="540488" y="687573"/>
                    </a:cubicBezTo>
                    <a:cubicBezTo>
                      <a:pt x="446567" y="685801"/>
                      <a:pt x="350873" y="673395"/>
                      <a:pt x="285306" y="666307"/>
                    </a:cubicBezTo>
                    <a:cubicBezTo>
                      <a:pt x="219739" y="659219"/>
                      <a:pt x="186069" y="634409"/>
                      <a:pt x="147083" y="645042"/>
                    </a:cubicBezTo>
                    <a:cubicBezTo>
                      <a:pt x="108097" y="655675"/>
                      <a:pt x="65567" y="703522"/>
                      <a:pt x="51390" y="730103"/>
                    </a:cubicBezTo>
                    <a:cubicBezTo>
                      <a:pt x="37213" y="756684"/>
                      <a:pt x="28352" y="785038"/>
                      <a:pt x="62022" y="804531"/>
                    </a:cubicBezTo>
                    <a:cubicBezTo>
                      <a:pt x="95692" y="824024"/>
                      <a:pt x="180752" y="824024"/>
                      <a:pt x="253408" y="847061"/>
                    </a:cubicBezTo>
                    <a:cubicBezTo>
                      <a:pt x="326064" y="870098"/>
                      <a:pt x="421757" y="935666"/>
                      <a:pt x="497957" y="942754"/>
                    </a:cubicBezTo>
                    <a:cubicBezTo>
                      <a:pt x="574157" y="949842"/>
                      <a:pt x="616687" y="909084"/>
                      <a:pt x="710608" y="889591"/>
                    </a:cubicBezTo>
                    <a:cubicBezTo>
                      <a:pt x="804529" y="870098"/>
                      <a:pt x="949841" y="827568"/>
                      <a:pt x="1061483" y="825796"/>
                    </a:cubicBezTo>
                    <a:cubicBezTo>
                      <a:pt x="1173125" y="824024"/>
                      <a:pt x="1300716" y="873643"/>
                      <a:pt x="1380460" y="878959"/>
                    </a:cubicBezTo>
                    <a:cubicBezTo>
                      <a:pt x="1460204" y="884275"/>
                      <a:pt x="1547036" y="855922"/>
                      <a:pt x="1539948" y="857694"/>
                    </a:cubicBezTo>
                    <a:cubicBezTo>
                      <a:pt x="1532860" y="859466"/>
                      <a:pt x="1394636" y="875414"/>
                      <a:pt x="1337929" y="889591"/>
                    </a:cubicBezTo>
                    <a:cubicBezTo>
                      <a:pt x="1281222" y="903768"/>
                      <a:pt x="1215655" y="919717"/>
                      <a:pt x="1199706" y="942754"/>
                    </a:cubicBezTo>
                    <a:cubicBezTo>
                      <a:pt x="1183757" y="965791"/>
                      <a:pt x="1208566" y="1006549"/>
                      <a:pt x="1242236" y="1027814"/>
                    </a:cubicBezTo>
                    <a:cubicBezTo>
                      <a:pt x="1275906" y="1049079"/>
                      <a:pt x="1355651" y="1063257"/>
                      <a:pt x="1401725" y="1070345"/>
                    </a:cubicBezTo>
                    <a:cubicBezTo>
                      <a:pt x="1447799" y="1077433"/>
                      <a:pt x="1525771" y="1068573"/>
                      <a:pt x="1518683" y="1070345"/>
                    </a:cubicBezTo>
                    <a:cubicBezTo>
                      <a:pt x="1511595" y="1072117"/>
                      <a:pt x="1412358" y="1072117"/>
                      <a:pt x="1359195" y="1080977"/>
                    </a:cubicBezTo>
                    <a:cubicBezTo>
                      <a:pt x="1306032" y="1089837"/>
                      <a:pt x="1220971" y="1102242"/>
                      <a:pt x="1199706" y="1123507"/>
                    </a:cubicBezTo>
                    <a:cubicBezTo>
                      <a:pt x="1178441" y="1144772"/>
                      <a:pt x="1201478" y="1185531"/>
                      <a:pt x="1231604" y="1208568"/>
                    </a:cubicBezTo>
                    <a:cubicBezTo>
                      <a:pt x="1261730" y="1231605"/>
                      <a:pt x="1330842" y="1252871"/>
                      <a:pt x="1380460" y="1261731"/>
                    </a:cubicBezTo>
                    <a:cubicBezTo>
                      <a:pt x="1430079" y="1270592"/>
                      <a:pt x="1485013" y="1263503"/>
                      <a:pt x="1529315" y="1261731"/>
                    </a:cubicBezTo>
                    <a:cubicBezTo>
                      <a:pt x="1573617" y="1259959"/>
                      <a:pt x="1616148" y="1286540"/>
                      <a:pt x="1646274" y="1251098"/>
                    </a:cubicBezTo>
                    <a:cubicBezTo>
                      <a:pt x="1676400" y="1215656"/>
                      <a:pt x="1687032" y="1160722"/>
                      <a:pt x="1710069" y="1049080"/>
                    </a:cubicBezTo>
                    <a:cubicBezTo>
                      <a:pt x="1733106" y="937438"/>
                      <a:pt x="1782725" y="740735"/>
                      <a:pt x="1784497" y="581247"/>
                    </a:cubicBezTo>
                    <a:cubicBezTo>
                      <a:pt x="1786269" y="421759"/>
                      <a:pt x="1749055" y="184298"/>
                      <a:pt x="1720702" y="92149"/>
                    </a:cubicBezTo>
                    <a:cubicBezTo>
                      <a:pt x="1692349" y="0"/>
                      <a:pt x="1671083" y="30126"/>
                      <a:pt x="1614376" y="17721"/>
                    </a:cubicBezTo>
                    <a:close/>
                  </a:path>
                </a:pathLst>
              </a:custGeom>
              <a:solidFill>
                <a:schemeClr val="tx2"/>
              </a:solidFill>
              <a:ln w="9525" cap="flat" cmpd="sng" algn="ctr">
                <a:solidFill>
                  <a:schemeClr val="tx2">
                    <a:lumMod val="50000"/>
                  </a:schemeClr>
                </a:solidFill>
                <a:prstDash val="solid"/>
                <a:round/>
                <a:headEnd type="none" w="med" len="med"/>
                <a:tailEnd type="none" w="med" len="med"/>
              </a:ln>
              <a:effectLst/>
            </p:spPr>
            <p:txBody>
              <a:bodyPr/>
              <a:lstStyle/>
              <a:p>
                <a:pPr marL="342900" marR="0" lvl="0" indent="-342900" algn="l" defTabSz="914400" rtl="0" eaLnBrk="1" fontAlgn="auto" latinLnBrk="0" hangingPunct="1">
                  <a:lnSpc>
                    <a:spcPct val="90000"/>
                  </a:lnSpc>
                  <a:spcBef>
                    <a:spcPct val="35000"/>
                  </a:spcBef>
                  <a:spcAft>
                    <a:spcPct val="25000"/>
                  </a:spcAft>
                  <a:buClr>
                    <a:srgbClr val="8B3D9A"/>
                  </a:buClr>
                  <a:buSzTx/>
                  <a:buFont typeface="Wingdings" pitchFamily="2" charset="2"/>
                  <a:buChar char="§"/>
                  <a:tabLst/>
                  <a:defRPr/>
                </a:pPr>
                <a:endParaRPr kumimoji="0" lang="en-US"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39" name="Freeform 81">
                <a:extLst>
                  <a:ext uri="{FF2B5EF4-FFF2-40B4-BE49-F238E27FC236}">
                    <a16:creationId xmlns:a16="http://schemas.microsoft.com/office/drawing/2014/main" id="{F9A58EC8-0B5B-488E-A7EA-34551620F9CF}"/>
                  </a:ext>
                </a:extLst>
              </p:cNvPr>
              <p:cNvSpPr/>
              <p:nvPr/>
            </p:nvSpPr>
            <p:spPr bwMode="auto">
              <a:xfrm rot="66310">
                <a:off x="9488015" y="4612664"/>
                <a:ext cx="160338" cy="161925"/>
              </a:xfrm>
              <a:custGeom>
                <a:avLst/>
                <a:gdLst>
                  <a:gd name="connsiteX0" fmla="*/ 419986 w 458972"/>
                  <a:gd name="connsiteY0" fmla="*/ 30126 h 483782"/>
                  <a:gd name="connsiteX1" fmla="*/ 292396 w 458972"/>
                  <a:gd name="connsiteY1" fmla="*/ 51391 h 483782"/>
                  <a:gd name="connsiteX2" fmla="*/ 90377 w 458972"/>
                  <a:gd name="connsiteY2" fmla="*/ 30126 h 483782"/>
                  <a:gd name="connsiteX3" fmla="*/ 5316 w 458972"/>
                  <a:gd name="connsiteY3" fmla="*/ 232145 h 483782"/>
                  <a:gd name="connsiteX4" fmla="*/ 58479 w 458972"/>
                  <a:gd name="connsiteY4" fmla="*/ 444796 h 483782"/>
                  <a:gd name="connsiteX5" fmla="*/ 292396 w 458972"/>
                  <a:gd name="connsiteY5" fmla="*/ 466061 h 483782"/>
                  <a:gd name="connsiteX6" fmla="*/ 430619 w 458972"/>
                  <a:gd name="connsiteY6" fmla="*/ 412898 h 483782"/>
                  <a:gd name="connsiteX7" fmla="*/ 345558 w 458972"/>
                  <a:gd name="connsiteY7" fmla="*/ 338470 h 483782"/>
                  <a:gd name="connsiteX8" fmla="*/ 430619 w 458972"/>
                  <a:gd name="connsiteY8" fmla="*/ 264042 h 483782"/>
                  <a:gd name="connsiteX9" fmla="*/ 324293 w 458972"/>
                  <a:gd name="connsiteY9" fmla="*/ 157717 h 483782"/>
                  <a:gd name="connsiteX10" fmla="*/ 441251 w 458972"/>
                  <a:gd name="connsiteY10" fmla="*/ 83289 h 483782"/>
                  <a:gd name="connsiteX11" fmla="*/ 419986 w 458972"/>
                  <a:gd name="connsiteY11" fmla="*/ 30126 h 483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8972" h="483782">
                    <a:moveTo>
                      <a:pt x="419986" y="30126"/>
                    </a:moveTo>
                    <a:cubicBezTo>
                      <a:pt x="395177" y="24810"/>
                      <a:pt x="347331" y="51391"/>
                      <a:pt x="292396" y="51391"/>
                    </a:cubicBezTo>
                    <a:cubicBezTo>
                      <a:pt x="237461" y="51391"/>
                      <a:pt x="138224" y="0"/>
                      <a:pt x="90377" y="30126"/>
                    </a:cubicBezTo>
                    <a:cubicBezTo>
                      <a:pt x="42530" y="60252"/>
                      <a:pt x="10632" y="163033"/>
                      <a:pt x="5316" y="232145"/>
                    </a:cubicBezTo>
                    <a:cubicBezTo>
                      <a:pt x="0" y="301257"/>
                      <a:pt x="10632" y="405810"/>
                      <a:pt x="58479" y="444796"/>
                    </a:cubicBezTo>
                    <a:cubicBezTo>
                      <a:pt x="106326" y="483782"/>
                      <a:pt x="230373" y="471377"/>
                      <a:pt x="292396" y="466061"/>
                    </a:cubicBezTo>
                    <a:cubicBezTo>
                      <a:pt x="354419" y="460745"/>
                      <a:pt x="421759" y="434163"/>
                      <a:pt x="430619" y="412898"/>
                    </a:cubicBezTo>
                    <a:cubicBezTo>
                      <a:pt x="439479" y="391633"/>
                      <a:pt x="345558" y="363279"/>
                      <a:pt x="345558" y="338470"/>
                    </a:cubicBezTo>
                    <a:cubicBezTo>
                      <a:pt x="345558" y="313661"/>
                      <a:pt x="434163" y="294168"/>
                      <a:pt x="430619" y="264042"/>
                    </a:cubicBezTo>
                    <a:cubicBezTo>
                      <a:pt x="427075" y="233917"/>
                      <a:pt x="322521" y="187843"/>
                      <a:pt x="324293" y="157717"/>
                    </a:cubicBezTo>
                    <a:cubicBezTo>
                      <a:pt x="326065" y="127592"/>
                      <a:pt x="423530" y="106326"/>
                      <a:pt x="441251" y="83289"/>
                    </a:cubicBezTo>
                    <a:cubicBezTo>
                      <a:pt x="458972" y="60252"/>
                      <a:pt x="444795" y="35442"/>
                      <a:pt x="419986" y="30126"/>
                    </a:cubicBezTo>
                    <a:close/>
                  </a:path>
                </a:pathLst>
              </a:custGeom>
              <a:solidFill>
                <a:schemeClr val="accent5"/>
              </a:solidFill>
              <a:ln w="9525" cap="flat" cmpd="sng" algn="ctr">
                <a:noFill/>
                <a:prstDash val="solid"/>
                <a:round/>
                <a:headEnd type="none" w="med" len="med"/>
                <a:tailEnd type="none" w="med" len="med"/>
              </a:ln>
              <a:effectLst/>
            </p:spPr>
            <p:txBody>
              <a:bodyPr/>
              <a:lstStyle/>
              <a:p>
                <a:pPr marL="342900" marR="0" lvl="0" indent="-342900" algn="l" defTabSz="914400" rtl="0" eaLnBrk="1" fontAlgn="auto" latinLnBrk="0" hangingPunct="1">
                  <a:lnSpc>
                    <a:spcPct val="90000"/>
                  </a:lnSpc>
                  <a:spcBef>
                    <a:spcPct val="35000"/>
                  </a:spcBef>
                  <a:spcAft>
                    <a:spcPct val="25000"/>
                  </a:spcAft>
                  <a:buClr>
                    <a:srgbClr val="8B3D9A"/>
                  </a:buClr>
                  <a:buSzTx/>
                  <a:buFont typeface="Wingdings" pitchFamily="2" charset="2"/>
                  <a:buChar char="§"/>
                  <a:tabLst/>
                  <a:defRPr/>
                </a:pPr>
                <a:endParaRPr kumimoji="0" lang="en-US"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grpSp>
        <p:grpSp>
          <p:nvGrpSpPr>
            <p:cNvPr id="244" name="Group 243">
              <a:extLst>
                <a:ext uri="{FF2B5EF4-FFF2-40B4-BE49-F238E27FC236}">
                  <a16:creationId xmlns:a16="http://schemas.microsoft.com/office/drawing/2014/main" id="{AF0ECBAF-56CC-4BA7-8092-07B131BD30AB}"/>
                </a:ext>
              </a:extLst>
            </p:cNvPr>
            <p:cNvGrpSpPr/>
            <p:nvPr/>
          </p:nvGrpSpPr>
          <p:grpSpPr>
            <a:xfrm>
              <a:off x="6260128" y="4138965"/>
              <a:ext cx="2291003" cy="2264388"/>
              <a:chOff x="4652555" y="3243144"/>
              <a:chExt cx="2291600" cy="2264979"/>
            </a:xfrm>
          </p:grpSpPr>
          <p:grpSp>
            <p:nvGrpSpPr>
              <p:cNvPr id="245" name="Group 136">
                <a:extLst>
                  <a:ext uri="{FF2B5EF4-FFF2-40B4-BE49-F238E27FC236}">
                    <a16:creationId xmlns:a16="http://schemas.microsoft.com/office/drawing/2014/main" id="{383E559A-12EE-4521-9E3E-EBFFCBA422C8}"/>
                  </a:ext>
                </a:extLst>
              </p:cNvPr>
              <p:cNvGrpSpPr>
                <a:grpSpLocks/>
              </p:cNvGrpSpPr>
              <p:nvPr/>
            </p:nvGrpSpPr>
            <p:grpSpPr bwMode="auto">
              <a:xfrm>
                <a:off x="5975985" y="4025761"/>
                <a:ext cx="968170" cy="957670"/>
                <a:chOff x="3750867" y="2740819"/>
                <a:chExt cx="760015" cy="779860"/>
              </a:xfrm>
            </p:grpSpPr>
            <p:sp>
              <p:nvSpPr>
                <p:cNvPr id="256" name="Freeform 134">
                  <a:extLst>
                    <a:ext uri="{FF2B5EF4-FFF2-40B4-BE49-F238E27FC236}">
                      <a16:creationId xmlns:a16="http://schemas.microsoft.com/office/drawing/2014/main" id="{BF612230-50EF-4362-876A-588F7143C055}"/>
                    </a:ext>
                  </a:extLst>
                </p:cNvPr>
                <p:cNvSpPr/>
                <p:nvPr/>
              </p:nvSpPr>
              <p:spPr bwMode="auto">
                <a:xfrm>
                  <a:off x="3750867" y="2740819"/>
                  <a:ext cx="760015" cy="779860"/>
                </a:xfrm>
                <a:custGeom>
                  <a:avLst/>
                  <a:gdLst>
                    <a:gd name="connsiteX0" fmla="*/ 56752 w 760015"/>
                    <a:gd name="connsiteY0" fmla="*/ 164306 h 779860"/>
                    <a:gd name="connsiteX1" fmla="*/ 159146 w 760015"/>
                    <a:gd name="connsiteY1" fmla="*/ 76200 h 779860"/>
                    <a:gd name="connsiteX2" fmla="*/ 306784 w 760015"/>
                    <a:gd name="connsiteY2" fmla="*/ 7144 h 779860"/>
                    <a:gd name="connsiteX3" fmla="*/ 511571 w 760015"/>
                    <a:gd name="connsiteY3" fmla="*/ 33337 h 779860"/>
                    <a:gd name="connsiteX4" fmla="*/ 654446 w 760015"/>
                    <a:gd name="connsiteY4" fmla="*/ 142875 h 779860"/>
                    <a:gd name="connsiteX5" fmla="*/ 740171 w 760015"/>
                    <a:gd name="connsiteY5" fmla="*/ 288131 h 779860"/>
                    <a:gd name="connsiteX6" fmla="*/ 744934 w 760015"/>
                    <a:gd name="connsiteY6" fmla="*/ 495300 h 779860"/>
                    <a:gd name="connsiteX7" fmla="*/ 649684 w 760015"/>
                    <a:gd name="connsiteY7" fmla="*/ 671512 h 779860"/>
                    <a:gd name="connsiteX8" fmla="*/ 518715 w 760015"/>
                    <a:gd name="connsiteY8" fmla="*/ 747712 h 779860"/>
                    <a:gd name="connsiteX9" fmla="*/ 340121 w 760015"/>
                    <a:gd name="connsiteY9" fmla="*/ 769144 h 779860"/>
                    <a:gd name="connsiteX10" fmla="*/ 137715 w 760015"/>
                    <a:gd name="connsiteY10" fmla="*/ 683419 h 779860"/>
                    <a:gd name="connsiteX11" fmla="*/ 21034 w 760015"/>
                    <a:gd name="connsiteY11" fmla="*/ 481012 h 779860"/>
                    <a:gd name="connsiteX12" fmla="*/ 11509 w 760015"/>
                    <a:gd name="connsiteY12" fmla="*/ 259556 h 779860"/>
                    <a:gd name="connsiteX13" fmla="*/ 56752 w 760015"/>
                    <a:gd name="connsiteY13" fmla="*/ 164306 h 779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60015" h="779860">
                      <a:moveTo>
                        <a:pt x="56752" y="164306"/>
                      </a:moveTo>
                      <a:cubicBezTo>
                        <a:pt x="81358" y="133747"/>
                        <a:pt x="117474" y="102394"/>
                        <a:pt x="159146" y="76200"/>
                      </a:cubicBezTo>
                      <a:cubicBezTo>
                        <a:pt x="200818" y="50006"/>
                        <a:pt x="248047" y="14288"/>
                        <a:pt x="306784" y="7144"/>
                      </a:cubicBezTo>
                      <a:cubicBezTo>
                        <a:pt x="365521" y="0"/>
                        <a:pt x="453627" y="10715"/>
                        <a:pt x="511571" y="33337"/>
                      </a:cubicBezTo>
                      <a:cubicBezTo>
                        <a:pt x="569515" y="55959"/>
                        <a:pt x="616346" y="100409"/>
                        <a:pt x="654446" y="142875"/>
                      </a:cubicBezTo>
                      <a:cubicBezTo>
                        <a:pt x="692546" y="185341"/>
                        <a:pt x="725090" y="229394"/>
                        <a:pt x="740171" y="288131"/>
                      </a:cubicBezTo>
                      <a:cubicBezTo>
                        <a:pt x="755252" y="346869"/>
                        <a:pt x="760015" y="431403"/>
                        <a:pt x="744934" y="495300"/>
                      </a:cubicBezTo>
                      <a:cubicBezTo>
                        <a:pt x="729853" y="559197"/>
                        <a:pt x="687387" y="629443"/>
                        <a:pt x="649684" y="671512"/>
                      </a:cubicBezTo>
                      <a:cubicBezTo>
                        <a:pt x="611981" y="713581"/>
                        <a:pt x="570309" y="731440"/>
                        <a:pt x="518715" y="747712"/>
                      </a:cubicBezTo>
                      <a:cubicBezTo>
                        <a:pt x="467121" y="763984"/>
                        <a:pt x="403621" y="779860"/>
                        <a:pt x="340121" y="769144"/>
                      </a:cubicBezTo>
                      <a:cubicBezTo>
                        <a:pt x="276621" y="758429"/>
                        <a:pt x="190896" y="731441"/>
                        <a:pt x="137715" y="683419"/>
                      </a:cubicBezTo>
                      <a:cubicBezTo>
                        <a:pt x="84534" y="635397"/>
                        <a:pt x="42068" y="551656"/>
                        <a:pt x="21034" y="481012"/>
                      </a:cubicBezTo>
                      <a:cubicBezTo>
                        <a:pt x="0" y="410368"/>
                        <a:pt x="4365" y="313531"/>
                        <a:pt x="11509" y="259556"/>
                      </a:cubicBezTo>
                      <a:cubicBezTo>
                        <a:pt x="18653" y="205581"/>
                        <a:pt x="32146" y="194865"/>
                        <a:pt x="56752" y="164306"/>
                      </a:cubicBezTo>
                      <a:close/>
                    </a:path>
                  </a:pathLst>
                </a:custGeom>
                <a:gradFill flip="none" rotWithShape="1">
                  <a:gsLst>
                    <a:gs pos="0">
                      <a:schemeClr val="accent6"/>
                    </a:gs>
                    <a:gs pos="50000">
                      <a:schemeClr val="accent6">
                        <a:lumMod val="60000"/>
                        <a:lumOff val="40000"/>
                      </a:schemeClr>
                    </a:gs>
                    <a:gs pos="100000">
                      <a:schemeClr val="accent6"/>
                    </a:gs>
                  </a:gsLst>
                  <a:lin ang="10800000" scaled="1"/>
                  <a:tileRect/>
                </a:gradFill>
                <a:ln w="12700">
                  <a:solidFill>
                    <a:schemeClr val="accent6"/>
                  </a:solidFill>
                  <a:miter lim="800000"/>
                  <a:headEnd/>
                  <a:tailEnd/>
                </a:ln>
              </p:spPr>
              <p:txBody>
                <a:bodyPr anchor="ctr"/>
                <a:lstStyle/>
                <a:p>
                  <a:pPr marL="0" marR="0" lvl="0" indent="0" algn="ctr" defTabSz="914126" rtl="0" eaLnBrk="1" fontAlgn="auto" latinLnBrk="0" hangingPunct="1">
                    <a:lnSpc>
                      <a:spcPct val="90000"/>
                    </a:lnSpc>
                    <a:spcBef>
                      <a:spcPct val="35000"/>
                    </a:spcBef>
                    <a:spcAft>
                      <a:spcPct val="25000"/>
                    </a:spcAft>
                    <a:buClr>
                      <a:srgbClr val="8B3D9A"/>
                    </a:buClr>
                    <a:buSzTx/>
                    <a:buFont typeface="Arial" charset="0"/>
                    <a:buChar char="•"/>
                    <a:tabLst/>
                    <a:defRPr/>
                  </a:pPr>
                  <a:endParaRPr kumimoji="0" lang="en-US" sz="1400" b="0" i="0" u="none" strike="noStrike" kern="1200" cap="none" spc="0" normalizeH="0" baseline="0" noProof="0" dirty="0">
                    <a:ln>
                      <a:noFill/>
                    </a:ln>
                    <a:solidFill>
                      <a:srgbClr val="CDCDCF"/>
                    </a:solidFill>
                    <a:effectLst/>
                    <a:uLnTx/>
                    <a:uFillTx/>
                    <a:latin typeface="Arial"/>
                    <a:ea typeface="MS PGothic" pitchFamily="34" charset="-128"/>
                    <a:cs typeface="+mn-cs"/>
                  </a:endParaRPr>
                </a:p>
              </p:txBody>
            </p:sp>
            <p:sp>
              <p:nvSpPr>
                <p:cNvPr id="257" name="Freeform 135">
                  <a:extLst>
                    <a:ext uri="{FF2B5EF4-FFF2-40B4-BE49-F238E27FC236}">
                      <a16:creationId xmlns:a16="http://schemas.microsoft.com/office/drawing/2014/main" id="{446A5733-D73D-47A3-9C60-C21AEF89487F}"/>
                    </a:ext>
                  </a:extLst>
                </p:cNvPr>
                <p:cNvSpPr/>
                <p:nvPr/>
              </p:nvSpPr>
              <p:spPr bwMode="auto">
                <a:xfrm>
                  <a:off x="3913981" y="2929335"/>
                  <a:ext cx="497682" cy="502841"/>
                </a:xfrm>
                <a:custGeom>
                  <a:avLst/>
                  <a:gdLst>
                    <a:gd name="connsiteX0" fmla="*/ 7937 w 497682"/>
                    <a:gd name="connsiteY0" fmla="*/ 321071 h 502841"/>
                    <a:gd name="connsiteX1" fmla="*/ 22225 w 497682"/>
                    <a:gd name="connsiteY1" fmla="*/ 173434 h 502841"/>
                    <a:gd name="connsiteX2" fmla="*/ 141287 w 497682"/>
                    <a:gd name="connsiteY2" fmla="*/ 42465 h 502841"/>
                    <a:gd name="connsiteX3" fmla="*/ 250825 w 497682"/>
                    <a:gd name="connsiteY3" fmla="*/ 1984 h 502841"/>
                    <a:gd name="connsiteX4" fmla="*/ 372269 w 497682"/>
                    <a:gd name="connsiteY4" fmla="*/ 30559 h 502841"/>
                    <a:gd name="connsiteX5" fmla="*/ 453231 w 497682"/>
                    <a:gd name="connsiteY5" fmla="*/ 128190 h 502841"/>
                    <a:gd name="connsiteX6" fmla="*/ 496094 w 497682"/>
                    <a:gd name="connsiteY6" fmla="*/ 244871 h 502841"/>
                    <a:gd name="connsiteX7" fmla="*/ 443706 w 497682"/>
                    <a:gd name="connsiteY7" fmla="*/ 382984 h 502841"/>
                    <a:gd name="connsiteX8" fmla="*/ 336550 w 497682"/>
                    <a:gd name="connsiteY8" fmla="*/ 471090 h 502841"/>
                    <a:gd name="connsiteX9" fmla="*/ 210344 w 497682"/>
                    <a:gd name="connsiteY9" fmla="*/ 494903 h 502841"/>
                    <a:gd name="connsiteX10" fmla="*/ 53181 w 497682"/>
                    <a:gd name="connsiteY10" fmla="*/ 423465 h 502841"/>
                    <a:gd name="connsiteX11" fmla="*/ 7937 w 497682"/>
                    <a:gd name="connsiteY11" fmla="*/ 321071 h 502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7682" h="502841">
                      <a:moveTo>
                        <a:pt x="7937" y="321071"/>
                      </a:moveTo>
                      <a:cubicBezTo>
                        <a:pt x="2778" y="279399"/>
                        <a:pt x="0" y="219868"/>
                        <a:pt x="22225" y="173434"/>
                      </a:cubicBezTo>
                      <a:cubicBezTo>
                        <a:pt x="44450" y="127000"/>
                        <a:pt x="103187" y="71040"/>
                        <a:pt x="141287" y="42465"/>
                      </a:cubicBezTo>
                      <a:cubicBezTo>
                        <a:pt x="179387" y="13890"/>
                        <a:pt x="212328" y="3968"/>
                        <a:pt x="250825" y="1984"/>
                      </a:cubicBezTo>
                      <a:cubicBezTo>
                        <a:pt x="289322" y="0"/>
                        <a:pt x="338535" y="9525"/>
                        <a:pt x="372269" y="30559"/>
                      </a:cubicBezTo>
                      <a:cubicBezTo>
                        <a:pt x="406003" y="51593"/>
                        <a:pt x="432594" y="92471"/>
                        <a:pt x="453231" y="128190"/>
                      </a:cubicBezTo>
                      <a:cubicBezTo>
                        <a:pt x="473869" y="163909"/>
                        <a:pt x="497682" y="202405"/>
                        <a:pt x="496094" y="244871"/>
                      </a:cubicBezTo>
                      <a:cubicBezTo>
                        <a:pt x="494507" y="287337"/>
                        <a:pt x="470297" y="345281"/>
                        <a:pt x="443706" y="382984"/>
                      </a:cubicBezTo>
                      <a:cubicBezTo>
                        <a:pt x="417115" y="420687"/>
                        <a:pt x="375444" y="452437"/>
                        <a:pt x="336550" y="471090"/>
                      </a:cubicBezTo>
                      <a:cubicBezTo>
                        <a:pt x="297656" y="489743"/>
                        <a:pt x="257572" y="502841"/>
                        <a:pt x="210344" y="494903"/>
                      </a:cubicBezTo>
                      <a:cubicBezTo>
                        <a:pt x="163116" y="486965"/>
                        <a:pt x="87709" y="454024"/>
                        <a:pt x="53181" y="423465"/>
                      </a:cubicBezTo>
                      <a:cubicBezTo>
                        <a:pt x="18653" y="392906"/>
                        <a:pt x="13096" y="362743"/>
                        <a:pt x="7937" y="321071"/>
                      </a:cubicBezTo>
                      <a:close/>
                    </a:path>
                  </a:pathLst>
                </a:custGeom>
                <a:gradFill flip="none" rotWithShape="1">
                  <a:gsLst>
                    <a:gs pos="0">
                      <a:schemeClr val="accent6"/>
                    </a:gs>
                    <a:gs pos="50000">
                      <a:schemeClr val="accent6">
                        <a:lumMod val="75000"/>
                      </a:schemeClr>
                    </a:gs>
                    <a:gs pos="100000">
                      <a:schemeClr val="accent6">
                        <a:lumMod val="60000"/>
                        <a:lumOff val="40000"/>
                      </a:schemeClr>
                    </a:gs>
                  </a:gsLst>
                  <a:path path="circle">
                    <a:fillToRect l="50000" t="50000" r="50000" b="50000"/>
                  </a:path>
                  <a:tileRect/>
                </a:gradFill>
                <a:ln w="12700">
                  <a:solidFill>
                    <a:schemeClr val="accent6"/>
                  </a:solidFill>
                  <a:miter lim="800000"/>
                  <a:headEnd/>
                  <a:tailEnd/>
                </a:ln>
              </p:spPr>
              <p:txBody>
                <a:bodyPr anchor="ctr"/>
                <a:lstStyle/>
                <a:p>
                  <a:pPr marL="0" marR="0" lvl="0" indent="0" algn="ctr" defTabSz="914126" rtl="0" eaLnBrk="1" fontAlgn="auto" latinLnBrk="0" hangingPunct="1">
                    <a:lnSpc>
                      <a:spcPct val="90000"/>
                    </a:lnSpc>
                    <a:spcBef>
                      <a:spcPct val="35000"/>
                    </a:spcBef>
                    <a:spcAft>
                      <a:spcPct val="25000"/>
                    </a:spcAft>
                    <a:buClr>
                      <a:srgbClr val="8B3D9A"/>
                    </a:buClr>
                    <a:buSzTx/>
                    <a:buFont typeface="Arial" charset="0"/>
                    <a:buChar char="•"/>
                    <a:tabLst/>
                    <a:defRPr/>
                  </a:pPr>
                  <a:endParaRPr kumimoji="0" lang="en-US" sz="1400" b="0" i="0" u="none" strike="noStrike" kern="1200" cap="none" spc="0" normalizeH="0" baseline="0" noProof="0" dirty="0">
                    <a:ln>
                      <a:noFill/>
                    </a:ln>
                    <a:solidFill>
                      <a:srgbClr val="CDCDCF"/>
                    </a:solidFill>
                    <a:effectLst/>
                    <a:uLnTx/>
                    <a:uFillTx/>
                    <a:latin typeface="Arial"/>
                    <a:ea typeface="MS PGothic" pitchFamily="34" charset="-128"/>
                    <a:cs typeface="+mn-cs"/>
                  </a:endParaRPr>
                </a:p>
              </p:txBody>
            </p:sp>
          </p:grpSp>
          <p:sp>
            <p:nvSpPr>
              <p:cNvPr id="246" name="Oval 245">
                <a:extLst>
                  <a:ext uri="{FF2B5EF4-FFF2-40B4-BE49-F238E27FC236}">
                    <a16:creationId xmlns:a16="http://schemas.microsoft.com/office/drawing/2014/main" id="{9E320DB2-1681-4E3A-AC9F-6444444125D0}"/>
                  </a:ext>
                </a:extLst>
              </p:cNvPr>
              <p:cNvSpPr/>
              <p:nvPr/>
            </p:nvSpPr>
            <p:spPr bwMode="auto">
              <a:xfrm>
                <a:off x="4809822" y="3281066"/>
                <a:ext cx="1809205" cy="1809205"/>
              </a:xfrm>
              <a:prstGeom prst="ellipse">
                <a:avLst/>
              </a:prstGeom>
              <a:solidFill>
                <a:schemeClr val="tx1"/>
              </a:solidFill>
              <a:ln w="28575">
                <a:noFill/>
                <a:miter lim="800000"/>
                <a:headEnd/>
                <a:tailEnd/>
              </a:ln>
            </p:spPr>
            <p:txBody>
              <a:bodyPr rtlCol="0" anchor="b"/>
              <a:lstStyle/>
              <a:p>
                <a:pPr marL="0" marR="0" lvl="0" indent="0" algn="ctr" defTabSz="1218504" rtl="0" eaLnBrk="1" fontAlgn="auto" latinLnBrk="0" hangingPunct="1">
                  <a:lnSpc>
                    <a:spcPct val="100000"/>
                  </a:lnSpc>
                  <a:spcBef>
                    <a:spcPct val="35000"/>
                  </a:spcBef>
                  <a:spcAft>
                    <a:spcPct val="25000"/>
                  </a:spcAft>
                  <a:buClr>
                    <a:srgbClr val="015873"/>
                  </a:buClr>
                  <a:buSzTx/>
                  <a:buFontTx/>
                  <a:buNone/>
                  <a:tabLst/>
                  <a:defRPr/>
                </a:pPr>
                <a:endParaRPr kumimoji="0" lang="en-US" sz="1799"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nvGrpSpPr>
              <p:cNvPr id="247" name="Group 136">
                <a:extLst>
                  <a:ext uri="{FF2B5EF4-FFF2-40B4-BE49-F238E27FC236}">
                    <a16:creationId xmlns:a16="http://schemas.microsoft.com/office/drawing/2014/main" id="{8A65FEDD-0634-4A78-8A09-63B1979A1D8F}"/>
                  </a:ext>
                </a:extLst>
              </p:cNvPr>
              <p:cNvGrpSpPr>
                <a:grpSpLocks/>
              </p:cNvGrpSpPr>
              <p:nvPr/>
            </p:nvGrpSpPr>
            <p:grpSpPr bwMode="auto">
              <a:xfrm>
                <a:off x="5366673" y="4550453"/>
                <a:ext cx="968170" cy="957670"/>
                <a:chOff x="3750867" y="2740819"/>
                <a:chExt cx="760015" cy="779860"/>
              </a:xfrm>
            </p:grpSpPr>
            <p:sp>
              <p:nvSpPr>
                <p:cNvPr id="254" name="Freeform 134">
                  <a:extLst>
                    <a:ext uri="{FF2B5EF4-FFF2-40B4-BE49-F238E27FC236}">
                      <a16:creationId xmlns:a16="http://schemas.microsoft.com/office/drawing/2014/main" id="{AC3C336E-FA77-49C2-85E9-A480CF70B3B0}"/>
                    </a:ext>
                  </a:extLst>
                </p:cNvPr>
                <p:cNvSpPr/>
                <p:nvPr/>
              </p:nvSpPr>
              <p:spPr bwMode="auto">
                <a:xfrm>
                  <a:off x="3750867" y="2740819"/>
                  <a:ext cx="760015" cy="779860"/>
                </a:xfrm>
                <a:custGeom>
                  <a:avLst/>
                  <a:gdLst>
                    <a:gd name="connsiteX0" fmla="*/ 56752 w 760015"/>
                    <a:gd name="connsiteY0" fmla="*/ 164306 h 779860"/>
                    <a:gd name="connsiteX1" fmla="*/ 159146 w 760015"/>
                    <a:gd name="connsiteY1" fmla="*/ 76200 h 779860"/>
                    <a:gd name="connsiteX2" fmla="*/ 306784 w 760015"/>
                    <a:gd name="connsiteY2" fmla="*/ 7144 h 779860"/>
                    <a:gd name="connsiteX3" fmla="*/ 511571 w 760015"/>
                    <a:gd name="connsiteY3" fmla="*/ 33337 h 779860"/>
                    <a:gd name="connsiteX4" fmla="*/ 654446 w 760015"/>
                    <a:gd name="connsiteY4" fmla="*/ 142875 h 779860"/>
                    <a:gd name="connsiteX5" fmla="*/ 740171 w 760015"/>
                    <a:gd name="connsiteY5" fmla="*/ 288131 h 779860"/>
                    <a:gd name="connsiteX6" fmla="*/ 744934 w 760015"/>
                    <a:gd name="connsiteY6" fmla="*/ 495300 h 779860"/>
                    <a:gd name="connsiteX7" fmla="*/ 649684 w 760015"/>
                    <a:gd name="connsiteY7" fmla="*/ 671512 h 779860"/>
                    <a:gd name="connsiteX8" fmla="*/ 518715 w 760015"/>
                    <a:gd name="connsiteY8" fmla="*/ 747712 h 779860"/>
                    <a:gd name="connsiteX9" fmla="*/ 340121 w 760015"/>
                    <a:gd name="connsiteY9" fmla="*/ 769144 h 779860"/>
                    <a:gd name="connsiteX10" fmla="*/ 137715 w 760015"/>
                    <a:gd name="connsiteY10" fmla="*/ 683419 h 779860"/>
                    <a:gd name="connsiteX11" fmla="*/ 21034 w 760015"/>
                    <a:gd name="connsiteY11" fmla="*/ 481012 h 779860"/>
                    <a:gd name="connsiteX12" fmla="*/ 11509 w 760015"/>
                    <a:gd name="connsiteY12" fmla="*/ 259556 h 779860"/>
                    <a:gd name="connsiteX13" fmla="*/ 56752 w 760015"/>
                    <a:gd name="connsiteY13" fmla="*/ 164306 h 779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60015" h="779860">
                      <a:moveTo>
                        <a:pt x="56752" y="164306"/>
                      </a:moveTo>
                      <a:cubicBezTo>
                        <a:pt x="81358" y="133747"/>
                        <a:pt x="117474" y="102394"/>
                        <a:pt x="159146" y="76200"/>
                      </a:cubicBezTo>
                      <a:cubicBezTo>
                        <a:pt x="200818" y="50006"/>
                        <a:pt x="248047" y="14288"/>
                        <a:pt x="306784" y="7144"/>
                      </a:cubicBezTo>
                      <a:cubicBezTo>
                        <a:pt x="365521" y="0"/>
                        <a:pt x="453627" y="10715"/>
                        <a:pt x="511571" y="33337"/>
                      </a:cubicBezTo>
                      <a:cubicBezTo>
                        <a:pt x="569515" y="55959"/>
                        <a:pt x="616346" y="100409"/>
                        <a:pt x="654446" y="142875"/>
                      </a:cubicBezTo>
                      <a:cubicBezTo>
                        <a:pt x="692546" y="185341"/>
                        <a:pt x="725090" y="229394"/>
                        <a:pt x="740171" y="288131"/>
                      </a:cubicBezTo>
                      <a:cubicBezTo>
                        <a:pt x="755252" y="346869"/>
                        <a:pt x="760015" y="431403"/>
                        <a:pt x="744934" y="495300"/>
                      </a:cubicBezTo>
                      <a:cubicBezTo>
                        <a:pt x="729853" y="559197"/>
                        <a:pt x="687387" y="629443"/>
                        <a:pt x="649684" y="671512"/>
                      </a:cubicBezTo>
                      <a:cubicBezTo>
                        <a:pt x="611981" y="713581"/>
                        <a:pt x="570309" y="731440"/>
                        <a:pt x="518715" y="747712"/>
                      </a:cubicBezTo>
                      <a:cubicBezTo>
                        <a:pt x="467121" y="763984"/>
                        <a:pt x="403621" y="779860"/>
                        <a:pt x="340121" y="769144"/>
                      </a:cubicBezTo>
                      <a:cubicBezTo>
                        <a:pt x="276621" y="758429"/>
                        <a:pt x="190896" y="731441"/>
                        <a:pt x="137715" y="683419"/>
                      </a:cubicBezTo>
                      <a:cubicBezTo>
                        <a:pt x="84534" y="635397"/>
                        <a:pt x="42068" y="551656"/>
                        <a:pt x="21034" y="481012"/>
                      </a:cubicBezTo>
                      <a:cubicBezTo>
                        <a:pt x="0" y="410368"/>
                        <a:pt x="4365" y="313531"/>
                        <a:pt x="11509" y="259556"/>
                      </a:cubicBezTo>
                      <a:cubicBezTo>
                        <a:pt x="18653" y="205581"/>
                        <a:pt x="32146" y="194865"/>
                        <a:pt x="56752" y="164306"/>
                      </a:cubicBezTo>
                      <a:close/>
                    </a:path>
                  </a:pathLst>
                </a:custGeom>
                <a:gradFill flip="none" rotWithShape="1">
                  <a:gsLst>
                    <a:gs pos="0">
                      <a:schemeClr val="accent6"/>
                    </a:gs>
                    <a:gs pos="50000">
                      <a:schemeClr val="accent6">
                        <a:lumMod val="60000"/>
                        <a:lumOff val="40000"/>
                      </a:schemeClr>
                    </a:gs>
                    <a:gs pos="100000">
                      <a:schemeClr val="accent6"/>
                    </a:gs>
                  </a:gsLst>
                  <a:lin ang="10800000" scaled="1"/>
                  <a:tileRect/>
                </a:gradFill>
                <a:ln w="12700">
                  <a:solidFill>
                    <a:schemeClr val="accent6"/>
                  </a:solidFill>
                  <a:miter lim="800000"/>
                  <a:headEnd/>
                  <a:tailEnd/>
                </a:ln>
              </p:spPr>
              <p:txBody>
                <a:bodyPr anchor="ctr"/>
                <a:lstStyle/>
                <a:p>
                  <a:pPr marL="0" marR="0" lvl="0" indent="0" algn="ctr" defTabSz="914126" rtl="0" eaLnBrk="1" fontAlgn="auto" latinLnBrk="0" hangingPunct="1">
                    <a:lnSpc>
                      <a:spcPct val="90000"/>
                    </a:lnSpc>
                    <a:spcBef>
                      <a:spcPct val="35000"/>
                    </a:spcBef>
                    <a:spcAft>
                      <a:spcPct val="25000"/>
                    </a:spcAft>
                    <a:buClr>
                      <a:srgbClr val="8B3D9A"/>
                    </a:buClr>
                    <a:buSzTx/>
                    <a:buFont typeface="Arial" charset="0"/>
                    <a:buChar char="•"/>
                    <a:tabLst/>
                    <a:defRPr/>
                  </a:pPr>
                  <a:endParaRPr kumimoji="0" lang="en-US" sz="1400" b="0" i="0" u="none" strike="noStrike" kern="1200" cap="none" spc="0" normalizeH="0" baseline="0" noProof="0" dirty="0">
                    <a:ln>
                      <a:noFill/>
                    </a:ln>
                    <a:solidFill>
                      <a:srgbClr val="CDCDCF"/>
                    </a:solidFill>
                    <a:effectLst/>
                    <a:uLnTx/>
                    <a:uFillTx/>
                    <a:latin typeface="Arial"/>
                    <a:ea typeface="MS PGothic" pitchFamily="34" charset="-128"/>
                    <a:cs typeface="+mn-cs"/>
                  </a:endParaRPr>
                </a:p>
              </p:txBody>
            </p:sp>
            <p:sp>
              <p:nvSpPr>
                <p:cNvPr id="255" name="Freeform 135">
                  <a:extLst>
                    <a:ext uri="{FF2B5EF4-FFF2-40B4-BE49-F238E27FC236}">
                      <a16:creationId xmlns:a16="http://schemas.microsoft.com/office/drawing/2014/main" id="{17571C5E-C4A8-4822-A3EE-43F9E9DBFA56}"/>
                    </a:ext>
                  </a:extLst>
                </p:cNvPr>
                <p:cNvSpPr/>
                <p:nvPr/>
              </p:nvSpPr>
              <p:spPr bwMode="auto">
                <a:xfrm>
                  <a:off x="3913981" y="2929335"/>
                  <a:ext cx="497682" cy="502841"/>
                </a:xfrm>
                <a:custGeom>
                  <a:avLst/>
                  <a:gdLst>
                    <a:gd name="connsiteX0" fmla="*/ 7937 w 497682"/>
                    <a:gd name="connsiteY0" fmla="*/ 321071 h 502841"/>
                    <a:gd name="connsiteX1" fmla="*/ 22225 w 497682"/>
                    <a:gd name="connsiteY1" fmla="*/ 173434 h 502841"/>
                    <a:gd name="connsiteX2" fmla="*/ 141287 w 497682"/>
                    <a:gd name="connsiteY2" fmla="*/ 42465 h 502841"/>
                    <a:gd name="connsiteX3" fmla="*/ 250825 w 497682"/>
                    <a:gd name="connsiteY3" fmla="*/ 1984 h 502841"/>
                    <a:gd name="connsiteX4" fmla="*/ 372269 w 497682"/>
                    <a:gd name="connsiteY4" fmla="*/ 30559 h 502841"/>
                    <a:gd name="connsiteX5" fmla="*/ 453231 w 497682"/>
                    <a:gd name="connsiteY5" fmla="*/ 128190 h 502841"/>
                    <a:gd name="connsiteX6" fmla="*/ 496094 w 497682"/>
                    <a:gd name="connsiteY6" fmla="*/ 244871 h 502841"/>
                    <a:gd name="connsiteX7" fmla="*/ 443706 w 497682"/>
                    <a:gd name="connsiteY7" fmla="*/ 382984 h 502841"/>
                    <a:gd name="connsiteX8" fmla="*/ 336550 w 497682"/>
                    <a:gd name="connsiteY8" fmla="*/ 471090 h 502841"/>
                    <a:gd name="connsiteX9" fmla="*/ 210344 w 497682"/>
                    <a:gd name="connsiteY9" fmla="*/ 494903 h 502841"/>
                    <a:gd name="connsiteX10" fmla="*/ 53181 w 497682"/>
                    <a:gd name="connsiteY10" fmla="*/ 423465 h 502841"/>
                    <a:gd name="connsiteX11" fmla="*/ 7937 w 497682"/>
                    <a:gd name="connsiteY11" fmla="*/ 321071 h 502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7682" h="502841">
                      <a:moveTo>
                        <a:pt x="7937" y="321071"/>
                      </a:moveTo>
                      <a:cubicBezTo>
                        <a:pt x="2778" y="279399"/>
                        <a:pt x="0" y="219868"/>
                        <a:pt x="22225" y="173434"/>
                      </a:cubicBezTo>
                      <a:cubicBezTo>
                        <a:pt x="44450" y="127000"/>
                        <a:pt x="103187" y="71040"/>
                        <a:pt x="141287" y="42465"/>
                      </a:cubicBezTo>
                      <a:cubicBezTo>
                        <a:pt x="179387" y="13890"/>
                        <a:pt x="212328" y="3968"/>
                        <a:pt x="250825" y="1984"/>
                      </a:cubicBezTo>
                      <a:cubicBezTo>
                        <a:pt x="289322" y="0"/>
                        <a:pt x="338535" y="9525"/>
                        <a:pt x="372269" y="30559"/>
                      </a:cubicBezTo>
                      <a:cubicBezTo>
                        <a:pt x="406003" y="51593"/>
                        <a:pt x="432594" y="92471"/>
                        <a:pt x="453231" y="128190"/>
                      </a:cubicBezTo>
                      <a:cubicBezTo>
                        <a:pt x="473869" y="163909"/>
                        <a:pt x="497682" y="202405"/>
                        <a:pt x="496094" y="244871"/>
                      </a:cubicBezTo>
                      <a:cubicBezTo>
                        <a:pt x="494507" y="287337"/>
                        <a:pt x="470297" y="345281"/>
                        <a:pt x="443706" y="382984"/>
                      </a:cubicBezTo>
                      <a:cubicBezTo>
                        <a:pt x="417115" y="420687"/>
                        <a:pt x="375444" y="452437"/>
                        <a:pt x="336550" y="471090"/>
                      </a:cubicBezTo>
                      <a:cubicBezTo>
                        <a:pt x="297656" y="489743"/>
                        <a:pt x="257572" y="502841"/>
                        <a:pt x="210344" y="494903"/>
                      </a:cubicBezTo>
                      <a:cubicBezTo>
                        <a:pt x="163116" y="486965"/>
                        <a:pt x="87709" y="454024"/>
                        <a:pt x="53181" y="423465"/>
                      </a:cubicBezTo>
                      <a:cubicBezTo>
                        <a:pt x="18653" y="392906"/>
                        <a:pt x="13096" y="362743"/>
                        <a:pt x="7937" y="321071"/>
                      </a:cubicBezTo>
                      <a:close/>
                    </a:path>
                  </a:pathLst>
                </a:custGeom>
                <a:gradFill flip="none" rotWithShape="1">
                  <a:gsLst>
                    <a:gs pos="0">
                      <a:schemeClr val="accent6"/>
                    </a:gs>
                    <a:gs pos="50000">
                      <a:schemeClr val="accent6">
                        <a:lumMod val="75000"/>
                      </a:schemeClr>
                    </a:gs>
                    <a:gs pos="100000">
                      <a:schemeClr val="accent6">
                        <a:lumMod val="60000"/>
                        <a:lumOff val="40000"/>
                      </a:schemeClr>
                    </a:gs>
                  </a:gsLst>
                  <a:path path="circle">
                    <a:fillToRect l="50000" t="50000" r="50000" b="50000"/>
                  </a:path>
                  <a:tileRect/>
                </a:gradFill>
                <a:ln w="12700">
                  <a:solidFill>
                    <a:schemeClr val="accent6"/>
                  </a:solidFill>
                  <a:miter lim="800000"/>
                  <a:headEnd/>
                  <a:tailEnd/>
                </a:ln>
              </p:spPr>
              <p:txBody>
                <a:bodyPr anchor="ctr"/>
                <a:lstStyle/>
                <a:p>
                  <a:pPr marL="0" marR="0" lvl="0" indent="0" algn="ctr" defTabSz="914126" rtl="0" eaLnBrk="1" fontAlgn="auto" latinLnBrk="0" hangingPunct="1">
                    <a:lnSpc>
                      <a:spcPct val="90000"/>
                    </a:lnSpc>
                    <a:spcBef>
                      <a:spcPct val="35000"/>
                    </a:spcBef>
                    <a:spcAft>
                      <a:spcPct val="25000"/>
                    </a:spcAft>
                    <a:buClr>
                      <a:srgbClr val="8B3D9A"/>
                    </a:buClr>
                    <a:buSzTx/>
                    <a:buFont typeface="Arial" charset="0"/>
                    <a:buChar char="•"/>
                    <a:tabLst/>
                    <a:defRPr/>
                  </a:pPr>
                  <a:endParaRPr kumimoji="0" lang="en-US" sz="1400" b="0" i="0" u="none" strike="noStrike" kern="1200" cap="none" spc="0" normalizeH="0" baseline="0" noProof="0" dirty="0">
                    <a:ln>
                      <a:noFill/>
                    </a:ln>
                    <a:solidFill>
                      <a:srgbClr val="CDCDCF"/>
                    </a:solidFill>
                    <a:effectLst/>
                    <a:uLnTx/>
                    <a:uFillTx/>
                    <a:latin typeface="Arial"/>
                    <a:ea typeface="MS PGothic" pitchFamily="34" charset="-128"/>
                    <a:cs typeface="+mn-cs"/>
                  </a:endParaRPr>
                </a:p>
              </p:txBody>
            </p:sp>
          </p:grpSp>
          <p:sp>
            <p:nvSpPr>
              <p:cNvPr id="248" name="Freeform: Shape 247">
                <a:extLst>
                  <a:ext uri="{FF2B5EF4-FFF2-40B4-BE49-F238E27FC236}">
                    <a16:creationId xmlns:a16="http://schemas.microsoft.com/office/drawing/2014/main" id="{E3358451-F68B-40A8-99C8-A2B540027BD1}"/>
                  </a:ext>
                </a:extLst>
              </p:cNvPr>
              <p:cNvSpPr/>
              <p:nvPr/>
            </p:nvSpPr>
            <p:spPr bwMode="auto">
              <a:xfrm>
                <a:off x="5195290" y="3634540"/>
                <a:ext cx="1412677" cy="1448469"/>
              </a:xfrm>
              <a:custGeom>
                <a:avLst/>
                <a:gdLst>
                  <a:gd name="connsiteX0" fmla="*/ 13577 w 1466107"/>
                  <a:gd name="connsiteY0" fmla="*/ 1323105 h 1521552"/>
                  <a:gd name="connsiteX1" fmla="*/ 207008 w 1466107"/>
                  <a:gd name="connsiteY1" fmla="*/ 1059335 h 1521552"/>
                  <a:gd name="connsiteX2" fmla="*/ 523531 w 1466107"/>
                  <a:gd name="connsiteY2" fmla="*/ 813151 h 1521552"/>
                  <a:gd name="connsiteX3" fmla="*/ 690584 w 1466107"/>
                  <a:gd name="connsiteY3" fmla="*/ 593343 h 1521552"/>
                  <a:gd name="connsiteX4" fmla="*/ 884015 w 1466107"/>
                  <a:gd name="connsiteY4" fmla="*/ 435081 h 1521552"/>
                  <a:gd name="connsiteX5" fmla="*/ 980731 w 1466107"/>
                  <a:gd name="connsiteY5" fmla="*/ 250443 h 1521552"/>
                  <a:gd name="connsiteX6" fmla="*/ 1095031 w 1466107"/>
                  <a:gd name="connsiteY6" fmla="*/ 100974 h 1521552"/>
                  <a:gd name="connsiteX7" fmla="*/ 1262084 w 1466107"/>
                  <a:gd name="connsiteY7" fmla="*/ 4258 h 1521552"/>
                  <a:gd name="connsiteX8" fmla="*/ 1446723 w 1466107"/>
                  <a:gd name="connsiteY8" fmla="*/ 241651 h 1521552"/>
                  <a:gd name="connsiteX9" fmla="*/ 1393969 w 1466107"/>
                  <a:gd name="connsiteY9" fmla="*/ 1006581 h 1521552"/>
                  <a:gd name="connsiteX10" fmla="*/ 857638 w 1466107"/>
                  <a:gd name="connsiteY10" fmla="*/ 1481366 h 1521552"/>
                  <a:gd name="connsiteX11" fmla="*/ 110292 w 1466107"/>
                  <a:gd name="connsiteY11" fmla="*/ 1481366 h 1521552"/>
                  <a:gd name="connsiteX12" fmla="*/ 13577 w 1466107"/>
                  <a:gd name="connsiteY12" fmla="*/ 1323105 h 1521552"/>
                  <a:gd name="connsiteX0" fmla="*/ 13577 w 1437362"/>
                  <a:gd name="connsiteY0" fmla="*/ 1326306 h 1524753"/>
                  <a:gd name="connsiteX1" fmla="*/ 207008 w 1437362"/>
                  <a:gd name="connsiteY1" fmla="*/ 1062536 h 1524753"/>
                  <a:gd name="connsiteX2" fmla="*/ 523531 w 1437362"/>
                  <a:gd name="connsiteY2" fmla="*/ 816352 h 1524753"/>
                  <a:gd name="connsiteX3" fmla="*/ 690584 w 1437362"/>
                  <a:gd name="connsiteY3" fmla="*/ 596544 h 1524753"/>
                  <a:gd name="connsiteX4" fmla="*/ 884015 w 1437362"/>
                  <a:gd name="connsiteY4" fmla="*/ 438282 h 1524753"/>
                  <a:gd name="connsiteX5" fmla="*/ 980731 w 1437362"/>
                  <a:gd name="connsiteY5" fmla="*/ 253644 h 1524753"/>
                  <a:gd name="connsiteX6" fmla="*/ 1095031 w 1437362"/>
                  <a:gd name="connsiteY6" fmla="*/ 104175 h 1524753"/>
                  <a:gd name="connsiteX7" fmla="*/ 1262084 w 1437362"/>
                  <a:gd name="connsiteY7" fmla="*/ 7459 h 1524753"/>
                  <a:gd name="connsiteX8" fmla="*/ 1389573 w 1437362"/>
                  <a:gd name="connsiteY8" fmla="*/ 306765 h 1524753"/>
                  <a:gd name="connsiteX9" fmla="*/ 1393969 w 1437362"/>
                  <a:gd name="connsiteY9" fmla="*/ 1009782 h 1524753"/>
                  <a:gd name="connsiteX10" fmla="*/ 857638 w 1437362"/>
                  <a:gd name="connsiteY10" fmla="*/ 1484567 h 1524753"/>
                  <a:gd name="connsiteX11" fmla="*/ 110292 w 1437362"/>
                  <a:gd name="connsiteY11" fmla="*/ 1484567 h 1524753"/>
                  <a:gd name="connsiteX12" fmla="*/ 13577 w 1437362"/>
                  <a:gd name="connsiteY12" fmla="*/ 1326306 h 1524753"/>
                  <a:gd name="connsiteX0" fmla="*/ 13577 w 1398038"/>
                  <a:gd name="connsiteY0" fmla="*/ 1326306 h 1524753"/>
                  <a:gd name="connsiteX1" fmla="*/ 207008 w 1398038"/>
                  <a:gd name="connsiteY1" fmla="*/ 1062536 h 1524753"/>
                  <a:gd name="connsiteX2" fmla="*/ 523531 w 1398038"/>
                  <a:gd name="connsiteY2" fmla="*/ 816352 h 1524753"/>
                  <a:gd name="connsiteX3" fmla="*/ 690584 w 1398038"/>
                  <a:gd name="connsiteY3" fmla="*/ 596544 h 1524753"/>
                  <a:gd name="connsiteX4" fmla="*/ 884015 w 1398038"/>
                  <a:gd name="connsiteY4" fmla="*/ 438282 h 1524753"/>
                  <a:gd name="connsiteX5" fmla="*/ 980731 w 1398038"/>
                  <a:gd name="connsiteY5" fmla="*/ 253644 h 1524753"/>
                  <a:gd name="connsiteX6" fmla="*/ 1095031 w 1398038"/>
                  <a:gd name="connsiteY6" fmla="*/ 104175 h 1524753"/>
                  <a:gd name="connsiteX7" fmla="*/ 1262084 w 1398038"/>
                  <a:gd name="connsiteY7" fmla="*/ 7459 h 1524753"/>
                  <a:gd name="connsiteX8" fmla="*/ 1389573 w 1398038"/>
                  <a:gd name="connsiteY8" fmla="*/ 306765 h 1524753"/>
                  <a:gd name="connsiteX9" fmla="*/ 1327294 w 1398038"/>
                  <a:gd name="connsiteY9" fmla="*/ 952632 h 1524753"/>
                  <a:gd name="connsiteX10" fmla="*/ 857638 w 1398038"/>
                  <a:gd name="connsiteY10" fmla="*/ 1484567 h 1524753"/>
                  <a:gd name="connsiteX11" fmla="*/ 110292 w 1398038"/>
                  <a:gd name="connsiteY11" fmla="*/ 1484567 h 1524753"/>
                  <a:gd name="connsiteX12" fmla="*/ 13577 w 1398038"/>
                  <a:gd name="connsiteY12" fmla="*/ 1326306 h 1524753"/>
                  <a:gd name="connsiteX0" fmla="*/ 11989 w 1398131"/>
                  <a:gd name="connsiteY0" fmla="*/ 1326306 h 1488693"/>
                  <a:gd name="connsiteX1" fmla="*/ 205420 w 1398131"/>
                  <a:gd name="connsiteY1" fmla="*/ 1062536 h 1488693"/>
                  <a:gd name="connsiteX2" fmla="*/ 521943 w 1398131"/>
                  <a:gd name="connsiteY2" fmla="*/ 816352 h 1488693"/>
                  <a:gd name="connsiteX3" fmla="*/ 688996 w 1398131"/>
                  <a:gd name="connsiteY3" fmla="*/ 596544 h 1488693"/>
                  <a:gd name="connsiteX4" fmla="*/ 882427 w 1398131"/>
                  <a:gd name="connsiteY4" fmla="*/ 438282 h 1488693"/>
                  <a:gd name="connsiteX5" fmla="*/ 979143 w 1398131"/>
                  <a:gd name="connsiteY5" fmla="*/ 253644 h 1488693"/>
                  <a:gd name="connsiteX6" fmla="*/ 1093443 w 1398131"/>
                  <a:gd name="connsiteY6" fmla="*/ 104175 h 1488693"/>
                  <a:gd name="connsiteX7" fmla="*/ 1260496 w 1398131"/>
                  <a:gd name="connsiteY7" fmla="*/ 7459 h 1488693"/>
                  <a:gd name="connsiteX8" fmla="*/ 1387985 w 1398131"/>
                  <a:gd name="connsiteY8" fmla="*/ 306765 h 1488693"/>
                  <a:gd name="connsiteX9" fmla="*/ 1325706 w 1398131"/>
                  <a:gd name="connsiteY9" fmla="*/ 952632 h 1488693"/>
                  <a:gd name="connsiteX10" fmla="*/ 817950 w 1398131"/>
                  <a:gd name="connsiteY10" fmla="*/ 1403604 h 1488693"/>
                  <a:gd name="connsiteX11" fmla="*/ 108704 w 1398131"/>
                  <a:gd name="connsiteY11" fmla="*/ 1484567 h 1488693"/>
                  <a:gd name="connsiteX12" fmla="*/ 11989 w 1398131"/>
                  <a:gd name="connsiteY12" fmla="*/ 1326306 h 1488693"/>
                  <a:gd name="connsiteX0" fmla="*/ 27341 w 1413483"/>
                  <a:gd name="connsiteY0" fmla="*/ 1326306 h 1425795"/>
                  <a:gd name="connsiteX1" fmla="*/ 220772 w 1413483"/>
                  <a:gd name="connsiteY1" fmla="*/ 1062536 h 1425795"/>
                  <a:gd name="connsiteX2" fmla="*/ 537295 w 1413483"/>
                  <a:gd name="connsiteY2" fmla="*/ 816352 h 1425795"/>
                  <a:gd name="connsiteX3" fmla="*/ 704348 w 1413483"/>
                  <a:gd name="connsiteY3" fmla="*/ 596544 h 1425795"/>
                  <a:gd name="connsiteX4" fmla="*/ 897779 w 1413483"/>
                  <a:gd name="connsiteY4" fmla="*/ 438282 h 1425795"/>
                  <a:gd name="connsiteX5" fmla="*/ 994495 w 1413483"/>
                  <a:gd name="connsiteY5" fmla="*/ 253644 h 1425795"/>
                  <a:gd name="connsiteX6" fmla="*/ 1108795 w 1413483"/>
                  <a:gd name="connsiteY6" fmla="*/ 104175 h 1425795"/>
                  <a:gd name="connsiteX7" fmla="*/ 1275848 w 1413483"/>
                  <a:gd name="connsiteY7" fmla="*/ 7459 h 1425795"/>
                  <a:gd name="connsiteX8" fmla="*/ 1403337 w 1413483"/>
                  <a:gd name="connsiteY8" fmla="*/ 306765 h 1425795"/>
                  <a:gd name="connsiteX9" fmla="*/ 1341058 w 1413483"/>
                  <a:gd name="connsiteY9" fmla="*/ 952632 h 1425795"/>
                  <a:gd name="connsiteX10" fmla="*/ 833302 w 1413483"/>
                  <a:gd name="connsiteY10" fmla="*/ 1403604 h 1425795"/>
                  <a:gd name="connsiteX11" fmla="*/ 27341 w 1413483"/>
                  <a:gd name="connsiteY11" fmla="*/ 1326306 h 1425795"/>
                  <a:gd name="connsiteX0" fmla="*/ 27341 w 1413483"/>
                  <a:gd name="connsiteY0" fmla="*/ 1326306 h 1450454"/>
                  <a:gd name="connsiteX1" fmla="*/ 220772 w 1413483"/>
                  <a:gd name="connsiteY1" fmla="*/ 1062536 h 1450454"/>
                  <a:gd name="connsiteX2" fmla="*/ 537295 w 1413483"/>
                  <a:gd name="connsiteY2" fmla="*/ 816352 h 1450454"/>
                  <a:gd name="connsiteX3" fmla="*/ 704348 w 1413483"/>
                  <a:gd name="connsiteY3" fmla="*/ 596544 h 1450454"/>
                  <a:gd name="connsiteX4" fmla="*/ 897779 w 1413483"/>
                  <a:gd name="connsiteY4" fmla="*/ 438282 h 1450454"/>
                  <a:gd name="connsiteX5" fmla="*/ 994495 w 1413483"/>
                  <a:gd name="connsiteY5" fmla="*/ 253644 h 1450454"/>
                  <a:gd name="connsiteX6" fmla="*/ 1108795 w 1413483"/>
                  <a:gd name="connsiteY6" fmla="*/ 104175 h 1450454"/>
                  <a:gd name="connsiteX7" fmla="*/ 1275848 w 1413483"/>
                  <a:gd name="connsiteY7" fmla="*/ 7459 h 1450454"/>
                  <a:gd name="connsiteX8" fmla="*/ 1403337 w 1413483"/>
                  <a:gd name="connsiteY8" fmla="*/ 306765 h 1450454"/>
                  <a:gd name="connsiteX9" fmla="*/ 1341058 w 1413483"/>
                  <a:gd name="connsiteY9" fmla="*/ 952632 h 1450454"/>
                  <a:gd name="connsiteX10" fmla="*/ 833302 w 1413483"/>
                  <a:gd name="connsiteY10" fmla="*/ 1403604 h 1450454"/>
                  <a:gd name="connsiteX11" fmla="*/ 27341 w 1413483"/>
                  <a:gd name="connsiteY11" fmla="*/ 1326306 h 1450454"/>
                  <a:gd name="connsiteX0" fmla="*/ 27341 w 1434450"/>
                  <a:gd name="connsiteY0" fmla="*/ 1326306 h 1450454"/>
                  <a:gd name="connsiteX1" fmla="*/ 220772 w 1434450"/>
                  <a:gd name="connsiteY1" fmla="*/ 1062536 h 1450454"/>
                  <a:gd name="connsiteX2" fmla="*/ 537295 w 1434450"/>
                  <a:gd name="connsiteY2" fmla="*/ 816352 h 1450454"/>
                  <a:gd name="connsiteX3" fmla="*/ 704348 w 1434450"/>
                  <a:gd name="connsiteY3" fmla="*/ 596544 h 1450454"/>
                  <a:gd name="connsiteX4" fmla="*/ 897779 w 1434450"/>
                  <a:gd name="connsiteY4" fmla="*/ 438282 h 1450454"/>
                  <a:gd name="connsiteX5" fmla="*/ 994495 w 1434450"/>
                  <a:gd name="connsiteY5" fmla="*/ 253644 h 1450454"/>
                  <a:gd name="connsiteX6" fmla="*/ 1108795 w 1434450"/>
                  <a:gd name="connsiteY6" fmla="*/ 104175 h 1450454"/>
                  <a:gd name="connsiteX7" fmla="*/ 1275848 w 1434450"/>
                  <a:gd name="connsiteY7" fmla="*/ 7459 h 1450454"/>
                  <a:gd name="connsiteX8" fmla="*/ 1403337 w 1434450"/>
                  <a:gd name="connsiteY8" fmla="*/ 306765 h 1450454"/>
                  <a:gd name="connsiteX9" fmla="*/ 1341058 w 1434450"/>
                  <a:gd name="connsiteY9" fmla="*/ 952632 h 1450454"/>
                  <a:gd name="connsiteX10" fmla="*/ 833302 w 1434450"/>
                  <a:gd name="connsiteY10" fmla="*/ 1403604 h 1450454"/>
                  <a:gd name="connsiteX11" fmla="*/ 27341 w 1434450"/>
                  <a:gd name="connsiteY11" fmla="*/ 1326306 h 1450454"/>
                  <a:gd name="connsiteX0" fmla="*/ 27341 w 1414521"/>
                  <a:gd name="connsiteY0" fmla="*/ 1317328 h 1441476"/>
                  <a:gd name="connsiteX1" fmla="*/ 220772 w 1414521"/>
                  <a:gd name="connsiteY1" fmla="*/ 1053558 h 1441476"/>
                  <a:gd name="connsiteX2" fmla="*/ 537295 w 1414521"/>
                  <a:gd name="connsiteY2" fmla="*/ 807374 h 1441476"/>
                  <a:gd name="connsiteX3" fmla="*/ 704348 w 1414521"/>
                  <a:gd name="connsiteY3" fmla="*/ 587566 h 1441476"/>
                  <a:gd name="connsiteX4" fmla="*/ 897779 w 1414521"/>
                  <a:gd name="connsiteY4" fmla="*/ 429304 h 1441476"/>
                  <a:gd name="connsiteX5" fmla="*/ 994495 w 1414521"/>
                  <a:gd name="connsiteY5" fmla="*/ 244666 h 1441476"/>
                  <a:gd name="connsiteX6" fmla="*/ 1108795 w 1414521"/>
                  <a:gd name="connsiteY6" fmla="*/ 95197 h 1441476"/>
                  <a:gd name="connsiteX7" fmla="*/ 1261561 w 1414521"/>
                  <a:gd name="connsiteY7" fmla="*/ 8006 h 1441476"/>
                  <a:gd name="connsiteX8" fmla="*/ 1403337 w 1414521"/>
                  <a:gd name="connsiteY8" fmla="*/ 297787 h 1441476"/>
                  <a:gd name="connsiteX9" fmla="*/ 1341058 w 1414521"/>
                  <a:gd name="connsiteY9" fmla="*/ 943654 h 1441476"/>
                  <a:gd name="connsiteX10" fmla="*/ 833302 w 1414521"/>
                  <a:gd name="connsiteY10" fmla="*/ 1394626 h 1441476"/>
                  <a:gd name="connsiteX11" fmla="*/ 27341 w 1414521"/>
                  <a:gd name="connsiteY11" fmla="*/ 1317328 h 1441476"/>
                  <a:gd name="connsiteX0" fmla="*/ 27341 w 1414521"/>
                  <a:gd name="connsiteY0" fmla="*/ 1324321 h 1448469"/>
                  <a:gd name="connsiteX1" fmla="*/ 220772 w 1414521"/>
                  <a:gd name="connsiteY1" fmla="*/ 1060551 h 1448469"/>
                  <a:gd name="connsiteX2" fmla="*/ 537295 w 1414521"/>
                  <a:gd name="connsiteY2" fmla="*/ 814367 h 1448469"/>
                  <a:gd name="connsiteX3" fmla="*/ 704348 w 1414521"/>
                  <a:gd name="connsiteY3" fmla="*/ 594559 h 1448469"/>
                  <a:gd name="connsiteX4" fmla="*/ 897779 w 1414521"/>
                  <a:gd name="connsiteY4" fmla="*/ 436297 h 1448469"/>
                  <a:gd name="connsiteX5" fmla="*/ 994495 w 1414521"/>
                  <a:gd name="connsiteY5" fmla="*/ 251659 h 1448469"/>
                  <a:gd name="connsiteX6" fmla="*/ 1108795 w 1414521"/>
                  <a:gd name="connsiteY6" fmla="*/ 102190 h 1448469"/>
                  <a:gd name="connsiteX7" fmla="*/ 1261561 w 1414521"/>
                  <a:gd name="connsiteY7" fmla="*/ 14999 h 1448469"/>
                  <a:gd name="connsiteX8" fmla="*/ 1403337 w 1414521"/>
                  <a:gd name="connsiteY8" fmla="*/ 304780 h 1448469"/>
                  <a:gd name="connsiteX9" fmla="*/ 1341058 w 1414521"/>
                  <a:gd name="connsiteY9" fmla="*/ 950647 h 1448469"/>
                  <a:gd name="connsiteX10" fmla="*/ 833302 w 1414521"/>
                  <a:gd name="connsiteY10" fmla="*/ 1401619 h 1448469"/>
                  <a:gd name="connsiteX11" fmla="*/ 27341 w 1414521"/>
                  <a:gd name="connsiteY11" fmla="*/ 1324321 h 1448469"/>
                  <a:gd name="connsiteX0" fmla="*/ 27341 w 1412677"/>
                  <a:gd name="connsiteY0" fmla="*/ 1324321 h 1448469"/>
                  <a:gd name="connsiteX1" fmla="*/ 220772 w 1412677"/>
                  <a:gd name="connsiteY1" fmla="*/ 1060551 h 1448469"/>
                  <a:gd name="connsiteX2" fmla="*/ 537295 w 1412677"/>
                  <a:gd name="connsiteY2" fmla="*/ 814367 h 1448469"/>
                  <a:gd name="connsiteX3" fmla="*/ 704348 w 1412677"/>
                  <a:gd name="connsiteY3" fmla="*/ 594559 h 1448469"/>
                  <a:gd name="connsiteX4" fmla="*/ 897779 w 1412677"/>
                  <a:gd name="connsiteY4" fmla="*/ 436297 h 1448469"/>
                  <a:gd name="connsiteX5" fmla="*/ 994495 w 1412677"/>
                  <a:gd name="connsiteY5" fmla="*/ 251659 h 1448469"/>
                  <a:gd name="connsiteX6" fmla="*/ 1108795 w 1412677"/>
                  <a:gd name="connsiteY6" fmla="*/ 102190 h 1448469"/>
                  <a:gd name="connsiteX7" fmla="*/ 1261561 w 1412677"/>
                  <a:gd name="connsiteY7" fmla="*/ 14999 h 1448469"/>
                  <a:gd name="connsiteX8" fmla="*/ 1403337 w 1412677"/>
                  <a:gd name="connsiteY8" fmla="*/ 304780 h 1448469"/>
                  <a:gd name="connsiteX9" fmla="*/ 1336296 w 1412677"/>
                  <a:gd name="connsiteY9" fmla="*/ 926835 h 1448469"/>
                  <a:gd name="connsiteX10" fmla="*/ 833302 w 1412677"/>
                  <a:gd name="connsiteY10" fmla="*/ 1401619 h 1448469"/>
                  <a:gd name="connsiteX11" fmla="*/ 27341 w 1412677"/>
                  <a:gd name="connsiteY11" fmla="*/ 1324321 h 1448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12677" h="1448469">
                    <a:moveTo>
                      <a:pt x="27341" y="1324321"/>
                    </a:moveTo>
                    <a:cubicBezTo>
                      <a:pt x="-74747" y="1267476"/>
                      <a:pt x="135780" y="1145543"/>
                      <a:pt x="220772" y="1060551"/>
                    </a:cubicBezTo>
                    <a:cubicBezTo>
                      <a:pt x="305764" y="975559"/>
                      <a:pt x="456699" y="892032"/>
                      <a:pt x="537295" y="814367"/>
                    </a:cubicBezTo>
                    <a:cubicBezTo>
                      <a:pt x="617891" y="736702"/>
                      <a:pt x="644267" y="657571"/>
                      <a:pt x="704348" y="594559"/>
                    </a:cubicBezTo>
                    <a:cubicBezTo>
                      <a:pt x="764429" y="531547"/>
                      <a:pt x="849421" y="493447"/>
                      <a:pt x="897779" y="436297"/>
                    </a:cubicBezTo>
                    <a:cubicBezTo>
                      <a:pt x="946137" y="379147"/>
                      <a:pt x="959326" y="307343"/>
                      <a:pt x="994495" y="251659"/>
                    </a:cubicBezTo>
                    <a:cubicBezTo>
                      <a:pt x="1029664" y="195975"/>
                      <a:pt x="1064284" y="141633"/>
                      <a:pt x="1108795" y="102190"/>
                    </a:cubicBezTo>
                    <a:cubicBezTo>
                      <a:pt x="1153306" y="62747"/>
                      <a:pt x="1226759" y="-37816"/>
                      <a:pt x="1261561" y="14999"/>
                    </a:cubicBezTo>
                    <a:cubicBezTo>
                      <a:pt x="1296363" y="67814"/>
                      <a:pt x="1390881" y="152807"/>
                      <a:pt x="1403337" y="304780"/>
                    </a:cubicBezTo>
                    <a:cubicBezTo>
                      <a:pt x="1415793" y="456753"/>
                      <a:pt x="1431302" y="744029"/>
                      <a:pt x="1336296" y="926835"/>
                    </a:cubicBezTo>
                    <a:cubicBezTo>
                      <a:pt x="1241290" y="1109642"/>
                      <a:pt x="1047248" y="1322488"/>
                      <a:pt x="833302" y="1401619"/>
                    </a:cubicBezTo>
                    <a:cubicBezTo>
                      <a:pt x="404799" y="1521048"/>
                      <a:pt x="129429" y="1381166"/>
                      <a:pt x="27341" y="1324321"/>
                    </a:cubicBezTo>
                    <a:close/>
                  </a:path>
                </a:pathLst>
              </a:custGeom>
              <a:solidFill>
                <a:schemeClr val="accent6"/>
              </a:solidFill>
              <a:ln w="0">
                <a:solidFill>
                  <a:schemeClr val="bg1"/>
                </a:solidFill>
                <a:miter lim="800000"/>
                <a:headEnd/>
                <a:tailEnd/>
              </a:ln>
            </p:spPr>
            <p:txBody>
              <a:bodyPr rtlCol="0" anchor="b"/>
              <a:lstStyle/>
              <a:p>
                <a:pPr marL="0" marR="0" lvl="0" indent="0" algn="ctr" defTabSz="1218504" rtl="0" eaLnBrk="1" fontAlgn="auto" latinLnBrk="0" hangingPunct="1">
                  <a:lnSpc>
                    <a:spcPct val="100000"/>
                  </a:lnSpc>
                  <a:spcBef>
                    <a:spcPct val="35000"/>
                  </a:spcBef>
                  <a:spcAft>
                    <a:spcPct val="25000"/>
                  </a:spcAft>
                  <a:buClr>
                    <a:srgbClr val="015873"/>
                  </a:buClr>
                  <a:buSzTx/>
                  <a:buFontTx/>
                  <a:buNone/>
                  <a:tabLst/>
                  <a:defRPr/>
                </a:pPr>
                <a:endParaRPr kumimoji="0" lang="en-US" sz="1799"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49" name="Freeform: Shape 248">
                <a:extLst>
                  <a:ext uri="{FF2B5EF4-FFF2-40B4-BE49-F238E27FC236}">
                    <a16:creationId xmlns:a16="http://schemas.microsoft.com/office/drawing/2014/main" id="{2CFCE4EF-49ED-44EB-981C-522F9076C876}"/>
                  </a:ext>
                </a:extLst>
              </p:cNvPr>
              <p:cNvSpPr/>
              <p:nvPr/>
            </p:nvSpPr>
            <p:spPr bwMode="auto">
              <a:xfrm>
                <a:off x="4778928" y="3243144"/>
                <a:ext cx="1101157" cy="1430240"/>
              </a:xfrm>
              <a:custGeom>
                <a:avLst/>
                <a:gdLst>
                  <a:gd name="connsiteX0" fmla="*/ 357138 w 1185819"/>
                  <a:gd name="connsiteY0" fmla="*/ 1662264 h 1701700"/>
                  <a:gd name="connsiteX1" fmla="*/ 524191 w 1185819"/>
                  <a:gd name="connsiteY1" fmla="*/ 1301780 h 1701700"/>
                  <a:gd name="connsiteX2" fmla="*/ 708830 w 1185819"/>
                  <a:gd name="connsiteY2" fmla="*/ 1240233 h 1701700"/>
                  <a:gd name="connsiteX3" fmla="*/ 708830 w 1185819"/>
                  <a:gd name="connsiteY3" fmla="*/ 1011633 h 1701700"/>
                  <a:gd name="connsiteX4" fmla="*/ 779168 w 1185819"/>
                  <a:gd name="connsiteY4" fmla="*/ 888541 h 1701700"/>
                  <a:gd name="connsiteX5" fmla="*/ 743999 w 1185819"/>
                  <a:gd name="connsiteY5" fmla="*/ 686318 h 1701700"/>
                  <a:gd name="connsiteX6" fmla="*/ 875884 w 1185819"/>
                  <a:gd name="connsiteY6" fmla="*/ 545641 h 1701700"/>
                  <a:gd name="connsiteX7" fmla="*/ 981391 w 1185819"/>
                  <a:gd name="connsiteY7" fmla="*/ 361003 h 1701700"/>
                  <a:gd name="connsiteX8" fmla="*/ 1104484 w 1185819"/>
                  <a:gd name="connsiteY8" fmla="*/ 290664 h 1701700"/>
                  <a:gd name="connsiteX9" fmla="*/ 1113276 w 1185819"/>
                  <a:gd name="connsiteY9" fmla="*/ 106026 h 1701700"/>
                  <a:gd name="connsiteX10" fmla="*/ 1122068 w 1185819"/>
                  <a:gd name="connsiteY10" fmla="*/ 97233 h 1701700"/>
                  <a:gd name="connsiteX11" fmla="*/ 1139653 w 1185819"/>
                  <a:gd name="connsiteY11" fmla="*/ 518 h 1701700"/>
                  <a:gd name="connsiteX12" fmla="*/ 453853 w 1185819"/>
                  <a:gd name="connsiteY12" fmla="*/ 79649 h 1701700"/>
                  <a:gd name="connsiteX13" fmla="*/ 137330 w 1185819"/>
                  <a:gd name="connsiteY13" fmla="*/ 448926 h 1701700"/>
                  <a:gd name="connsiteX14" fmla="*/ 49407 w 1185819"/>
                  <a:gd name="connsiteY14" fmla="*/ 756657 h 1701700"/>
                  <a:gd name="connsiteX15" fmla="*/ 5445 w 1185819"/>
                  <a:gd name="connsiteY15" fmla="*/ 1205064 h 1701700"/>
                  <a:gd name="connsiteX16" fmla="*/ 172499 w 1185819"/>
                  <a:gd name="connsiteY16" fmla="*/ 1635887 h 1701700"/>
                  <a:gd name="connsiteX17" fmla="*/ 357138 w 1185819"/>
                  <a:gd name="connsiteY17" fmla="*/ 1662264 h 1701700"/>
                  <a:gd name="connsiteX0" fmla="*/ 357138 w 1169342"/>
                  <a:gd name="connsiteY0" fmla="*/ 1605532 h 1644968"/>
                  <a:gd name="connsiteX1" fmla="*/ 524191 w 1169342"/>
                  <a:gd name="connsiteY1" fmla="*/ 1245048 h 1644968"/>
                  <a:gd name="connsiteX2" fmla="*/ 708830 w 1169342"/>
                  <a:gd name="connsiteY2" fmla="*/ 1183501 h 1644968"/>
                  <a:gd name="connsiteX3" fmla="*/ 708830 w 1169342"/>
                  <a:gd name="connsiteY3" fmla="*/ 954901 h 1644968"/>
                  <a:gd name="connsiteX4" fmla="*/ 779168 w 1169342"/>
                  <a:gd name="connsiteY4" fmla="*/ 831809 h 1644968"/>
                  <a:gd name="connsiteX5" fmla="*/ 743999 w 1169342"/>
                  <a:gd name="connsiteY5" fmla="*/ 629586 h 1644968"/>
                  <a:gd name="connsiteX6" fmla="*/ 875884 w 1169342"/>
                  <a:gd name="connsiteY6" fmla="*/ 488909 h 1644968"/>
                  <a:gd name="connsiteX7" fmla="*/ 981391 w 1169342"/>
                  <a:gd name="connsiteY7" fmla="*/ 304271 h 1644968"/>
                  <a:gd name="connsiteX8" fmla="*/ 1104484 w 1169342"/>
                  <a:gd name="connsiteY8" fmla="*/ 233932 h 1644968"/>
                  <a:gd name="connsiteX9" fmla="*/ 1113276 w 1169342"/>
                  <a:gd name="connsiteY9" fmla="*/ 49294 h 1644968"/>
                  <a:gd name="connsiteX10" fmla="*/ 1122068 w 1169342"/>
                  <a:gd name="connsiteY10" fmla="*/ 40501 h 1644968"/>
                  <a:gd name="connsiteX11" fmla="*/ 453853 w 1169342"/>
                  <a:gd name="connsiteY11" fmla="*/ 22917 h 1644968"/>
                  <a:gd name="connsiteX12" fmla="*/ 137330 w 1169342"/>
                  <a:gd name="connsiteY12" fmla="*/ 392194 h 1644968"/>
                  <a:gd name="connsiteX13" fmla="*/ 49407 w 1169342"/>
                  <a:gd name="connsiteY13" fmla="*/ 699925 h 1644968"/>
                  <a:gd name="connsiteX14" fmla="*/ 5445 w 1169342"/>
                  <a:gd name="connsiteY14" fmla="*/ 1148332 h 1644968"/>
                  <a:gd name="connsiteX15" fmla="*/ 172499 w 1169342"/>
                  <a:gd name="connsiteY15" fmla="*/ 1579155 h 1644968"/>
                  <a:gd name="connsiteX16" fmla="*/ 357138 w 1169342"/>
                  <a:gd name="connsiteY16" fmla="*/ 1605532 h 1644968"/>
                  <a:gd name="connsiteX0" fmla="*/ 357138 w 1158773"/>
                  <a:gd name="connsiteY0" fmla="*/ 1576204 h 1615640"/>
                  <a:gd name="connsiteX1" fmla="*/ 524191 w 1158773"/>
                  <a:gd name="connsiteY1" fmla="*/ 1215720 h 1615640"/>
                  <a:gd name="connsiteX2" fmla="*/ 708830 w 1158773"/>
                  <a:gd name="connsiteY2" fmla="*/ 1154173 h 1615640"/>
                  <a:gd name="connsiteX3" fmla="*/ 708830 w 1158773"/>
                  <a:gd name="connsiteY3" fmla="*/ 925573 h 1615640"/>
                  <a:gd name="connsiteX4" fmla="*/ 779168 w 1158773"/>
                  <a:gd name="connsiteY4" fmla="*/ 802481 h 1615640"/>
                  <a:gd name="connsiteX5" fmla="*/ 743999 w 1158773"/>
                  <a:gd name="connsiteY5" fmla="*/ 600258 h 1615640"/>
                  <a:gd name="connsiteX6" fmla="*/ 875884 w 1158773"/>
                  <a:gd name="connsiteY6" fmla="*/ 459581 h 1615640"/>
                  <a:gd name="connsiteX7" fmla="*/ 981391 w 1158773"/>
                  <a:gd name="connsiteY7" fmla="*/ 274943 h 1615640"/>
                  <a:gd name="connsiteX8" fmla="*/ 1104484 w 1158773"/>
                  <a:gd name="connsiteY8" fmla="*/ 204604 h 1615640"/>
                  <a:gd name="connsiteX9" fmla="*/ 1113276 w 1158773"/>
                  <a:gd name="connsiteY9" fmla="*/ 19966 h 1615640"/>
                  <a:gd name="connsiteX10" fmla="*/ 1122068 w 1158773"/>
                  <a:gd name="connsiteY10" fmla="*/ 11173 h 1615640"/>
                  <a:gd name="connsiteX11" fmla="*/ 596728 w 1158773"/>
                  <a:gd name="connsiteY11" fmla="*/ 74552 h 1615640"/>
                  <a:gd name="connsiteX12" fmla="*/ 137330 w 1158773"/>
                  <a:gd name="connsiteY12" fmla="*/ 362866 h 1615640"/>
                  <a:gd name="connsiteX13" fmla="*/ 49407 w 1158773"/>
                  <a:gd name="connsiteY13" fmla="*/ 670597 h 1615640"/>
                  <a:gd name="connsiteX14" fmla="*/ 5445 w 1158773"/>
                  <a:gd name="connsiteY14" fmla="*/ 1119004 h 1615640"/>
                  <a:gd name="connsiteX15" fmla="*/ 172499 w 1158773"/>
                  <a:gd name="connsiteY15" fmla="*/ 1549827 h 1615640"/>
                  <a:gd name="connsiteX16" fmla="*/ 357138 w 1158773"/>
                  <a:gd name="connsiteY16" fmla="*/ 1576204 h 1615640"/>
                  <a:gd name="connsiteX0" fmla="*/ 357138 w 1158773"/>
                  <a:gd name="connsiteY0" fmla="*/ 1586453 h 1625889"/>
                  <a:gd name="connsiteX1" fmla="*/ 524191 w 1158773"/>
                  <a:gd name="connsiteY1" fmla="*/ 1225969 h 1625889"/>
                  <a:gd name="connsiteX2" fmla="*/ 708830 w 1158773"/>
                  <a:gd name="connsiteY2" fmla="*/ 1164422 h 1625889"/>
                  <a:gd name="connsiteX3" fmla="*/ 708830 w 1158773"/>
                  <a:gd name="connsiteY3" fmla="*/ 935822 h 1625889"/>
                  <a:gd name="connsiteX4" fmla="*/ 779168 w 1158773"/>
                  <a:gd name="connsiteY4" fmla="*/ 812730 h 1625889"/>
                  <a:gd name="connsiteX5" fmla="*/ 743999 w 1158773"/>
                  <a:gd name="connsiteY5" fmla="*/ 610507 h 1625889"/>
                  <a:gd name="connsiteX6" fmla="*/ 875884 w 1158773"/>
                  <a:gd name="connsiteY6" fmla="*/ 469830 h 1625889"/>
                  <a:gd name="connsiteX7" fmla="*/ 981391 w 1158773"/>
                  <a:gd name="connsiteY7" fmla="*/ 285192 h 1625889"/>
                  <a:gd name="connsiteX8" fmla="*/ 1104484 w 1158773"/>
                  <a:gd name="connsiteY8" fmla="*/ 214853 h 1625889"/>
                  <a:gd name="connsiteX9" fmla="*/ 1113276 w 1158773"/>
                  <a:gd name="connsiteY9" fmla="*/ 30215 h 1625889"/>
                  <a:gd name="connsiteX10" fmla="*/ 1122068 w 1158773"/>
                  <a:gd name="connsiteY10" fmla="*/ 21422 h 1625889"/>
                  <a:gd name="connsiteX11" fmla="*/ 596728 w 1158773"/>
                  <a:gd name="connsiteY11" fmla="*/ 84801 h 1625889"/>
                  <a:gd name="connsiteX12" fmla="*/ 137330 w 1158773"/>
                  <a:gd name="connsiteY12" fmla="*/ 373115 h 1625889"/>
                  <a:gd name="connsiteX13" fmla="*/ 49407 w 1158773"/>
                  <a:gd name="connsiteY13" fmla="*/ 680846 h 1625889"/>
                  <a:gd name="connsiteX14" fmla="*/ 5445 w 1158773"/>
                  <a:gd name="connsiteY14" fmla="*/ 1129253 h 1625889"/>
                  <a:gd name="connsiteX15" fmla="*/ 172499 w 1158773"/>
                  <a:gd name="connsiteY15" fmla="*/ 1560076 h 1625889"/>
                  <a:gd name="connsiteX16" fmla="*/ 357138 w 1158773"/>
                  <a:gd name="connsiteY16" fmla="*/ 1586453 h 1625889"/>
                  <a:gd name="connsiteX0" fmla="*/ 357138 w 1162590"/>
                  <a:gd name="connsiteY0" fmla="*/ 1585144 h 1624580"/>
                  <a:gd name="connsiteX1" fmla="*/ 524191 w 1162590"/>
                  <a:gd name="connsiteY1" fmla="*/ 1224660 h 1624580"/>
                  <a:gd name="connsiteX2" fmla="*/ 708830 w 1162590"/>
                  <a:gd name="connsiteY2" fmla="*/ 1163113 h 1624580"/>
                  <a:gd name="connsiteX3" fmla="*/ 708830 w 1162590"/>
                  <a:gd name="connsiteY3" fmla="*/ 934513 h 1624580"/>
                  <a:gd name="connsiteX4" fmla="*/ 779168 w 1162590"/>
                  <a:gd name="connsiteY4" fmla="*/ 811421 h 1624580"/>
                  <a:gd name="connsiteX5" fmla="*/ 743999 w 1162590"/>
                  <a:gd name="connsiteY5" fmla="*/ 609198 h 1624580"/>
                  <a:gd name="connsiteX6" fmla="*/ 875884 w 1162590"/>
                  <a:gd name="connsiteY6" fmla="*/ 468521 h 1624580"/>
                  <a:gd name="connsiteX7" fmla="*/ 981391 w 1162590"/>
                  <a:gd name="connsiteY7" fmla="*/ 283883 h 1624580"/>
                  <a:gd name="connsiteX8" fmla="*/ 1104484 w 1162590"/>
                  <a:gd name="connsiteY8" fmla="*/ 213544 h 1624580"/>
                  <a:gd name="connsiteX9" fmla="*/ 1113276 w 1162590"/>
                  <a:gd name="connsiteY9" fmla="*/ 28906 h 1624580"/>
                  <a:gd name="connsiteX10" fmla="*/ 1126830 w 1162590"/>
                  <a:gd name="connsiteY10" fmla="*/ 5825 h 1624580"/>
                  <a:gd name="connsiteX11" fmla="*/ 596728 w 1162590"/>
                  <a:gd name="connsiteY11" fmla="*/ 83492 h 1624580"/>
                  <a:gd name="connsiteX12" fmla="*/ 137330 w 1162590"/>
                  <a:gd name="connsiteY12" fmla="*/ 371806 h 1624580"/>
                  <a:gd name="connsiteX13" fmla="*/ 49407 w 1162590"/>
                  <a:gd name="connsiteY13" fmla="*/ 679537 h 1624580"/>
                  <a:gd name="connsiteX14" fmla="*/ 5445 w 1162590"/>
                  <a:gd name="connsiteY14" fmla="*/ 1127944 h 1624580"/>
                  <a:gd name="connsiteX15" fmla="*/ 172499 w 1162590"/>
                  <a:gd name="connsiteY15" fmla="*/ 1558767 h 1624580"/>
                  <a:gd name="connsiteX16" fmla="*/ 357138 w 1162590"/>
                  <a:gd name="connsiteY16" fmla="*/ 1585144 h 1624580"/>
                  <a:gd name="connsiteX0" fmla="*/ 357138 w 1168916"/>
                  <a:gd name="connsiteY0" fmla="*/ 1592098 h 1631534"/>
                  <a:gd name="connsiteX1" fmla="*/ 524191 w 1168916"/>
                  <a:gd name="connsiteY1" fmla="*/ 1231614 h 1631534"/>
                  <a:gd name="connsiteX2" fmla="*/ 708830 w 1168916"/>
                  <a:gd name="connsiteY2" fmla="*/ 1170067 h 1631534"/>
                  <a:gd name="connsiteX3" fmla="*/ 708830 w 1168916"/>
                  <a:gd name="connsiteY3" fmla="*/ 941467 h 1631534"/>
                  <a:gd name="connsiteX4" fmla="*/ 779168 w 1168916"/>
                  <a:gd name="connsiteY4" fmla="*/ 818375 h 1631534"/>
                  <a:gd name="connsiteX5" fmla="*/ 743999 w 1168916"/>
                  <a:gd name="connsiteY5" fmla="*/ 616152 h 1631534"/>
                  <a:gd name="connsiteX6" fmla="*/ 875884 w 1168916"/>
                  <a:gd name="connsiteY6" fmla="*/ 475475 h 1631534"/>
                  <a:gd name="connsiteX7" fmla="*/ 981391 w 1168916"/>
                  <a:gd name="connsiteY7" fmla="*/ 290837 h 1631534"/>
                  <a:gd name="connsiteX8" fmla="*/ 1104484 w 1168916"/>
                  <a:gd name="connsiteY8" fmla="*/ 220498 h 1631534"/>
                  <a:gd name="connsiteX9" fmla="*/ 1113276 w 1168916"/>
                  <a:gd name="connsiteY9" fmla="*/ 35860 h 1631534"/>
                  <a:gd name="connsiteX10" fmla="*/ 1126830 w 1168916"/>
                  <a:gd name="connsiteY10" fmla="*/ 12779 h 1631534"/>
                  <a:gd name="connsiteX11" fmla="*/ 596728 w 1168916"/>
                  <a:gd name="connsiteY11" fmla="*/ 90446 h 1631534"/>
                  <a:gd name="connsiteX12" fmla="*/ 137330 w 1168916"/>
                  <a:gd name="connsiteY12" fmla="*/ 378760 h 1631534"/>
                  <a:gd name="connsiteX13" fmla="*/ 49407 w 1168916"/>
                  <a:gd name="connsiteY13" fmla="*/ 686491 h 1631534"/>
                  <a:gd name="connsiteX14" fmla="*/ 5445 w 1168916"/>
                  <a:gd name="connsiteY14" fmla="*/ 1134898 h 1631534"/>
                  <a:gd name="connsiteX15" fmla="*/ 172499 w 1168916"/>
                  <a:gd name="connsiteY15" fmla="*/ 1565721 h 1631534"/>
                  <a:gd name="connsiteX16" fmla="*/ 357138 w 1168916"/>
                  <a:gd name="connsiteY16" fmla="*/ 1592098 h 1631534"/>
                  <a:gd name="connsiteX0" fmla="*/ 358141 w 1169919"/>
                  <a:gd name="connsiteY0" fmla="*/ 1592915 h 1632351"/>
                  <a:gd name="connsiteX1" fmla="*/ 525194 w 1169919"/>
                  <a:gd name="connsiteY1" fmla="*/ 1232431 h 1632351"/>
                  <a:gd name="connsiteX2" fmla="*/ 709833 w 1169919"/>
                  <a:gd name="connsiteY2" fmla="*/ 1170884 h 1632351"/>
                  <a:gd name="connsiteX3" fmla="*/ 709833 w 1169919"/>
                  <a:gd name="connsiteY3" fmla="*/ 942284 h 1632351"/>
                  <a:gd name="connsiteX4" fmla="*/ 780171 w 1169919"/>
                  <a:gd name="connsiteY4" fmla="*/ 819192 h 1632351"/>
                  <a:gd name="connsiteX5" fmla="*/ 745002 w 1169919"/>
                  <a:gd name="connsiteY5" fmla="*/ 616969 h 1632351"/>
                  <a:gd name="connsiteX6" fmla="*/ 876887 w 1169919"/>
                  <a:gd name="connsiteY6" fmla="*/ 476292 h 1632351"/>
                  <a:gd name="connsiteX7" fmla="*/ 982394 w 1169919"/>
                  <a:gd name="connsiteY7" fmla="*/ 291654 h 1632351"/>
                  <a:gd name="connsiteX8" fmla="*/ 1105487 w 1169919"/>
                  <a:gd name="connsiteY8" fmla="*/ 221315 h 1632351"/>
                  <a:gd name="connsiteX9" fmla="*/ 1114279 w 1169919"/>
                  <a:gd name="connsiteY9" fmla="*/ 36677 h 1632351"/>
                  <a:gd name="connsiteX10" fmla="*/ 1127833 w 1169919"/>
                  <a:gd name="connsiteY10" fmla="*/ 13596 h 1632351"/>
                  <a:gd name="connsiteX11" fmla="*/ 597731 w 1169919"/>
                  <a:gd name="connsiteY11" fmla="*/ 91263 h 1632351"/>
                  <a:gd name="connsiteX12" fmla="*/ 200245 w 1169919"/>
                  <a:gd name="connsiteY12" fmla="*/ 417677 h 1632351"/>
                  <a:gd name="connsiteX13" fmla="*/ 50410 w 1169919"/>
                  <a:gd name="connsiteY13" fmla="*/ 687308 h 1632351"/>
                  <a:gd name="connsiteX14" fmla="*/ 6448 w 1169919"/>
                  <a:gd name="connsiteY14" fmla="*/ 1135715 h 1632351"/>
                  <a:gd name="connsiteX15" fmla="*/ 173502 w 1169919"/>
                  <a:gd name="connsiteY15" fmla="*/ 1566538 h 1632351"/>
                  <a:gd name="connsiteX16" fmla="*/ 358141 w 1169919"/>
                  <a:gd name="connsiteY16" fmla="*/ 1592915 h 1632351"/>
                  <a:gd name="connsiteX0" fmla="*/ 351823 w 1163601"/>
                  <a:gd name="connsiteY0" fmla="*/ 1592915 h 1632351"/>
                  <a:gd name="connsiteX1" fmla="*/ 518876 w 1163601"/>
                  <a:gd name="connsiteY1" fmla="*/ 1232431 h 1632351"/>
                  <a:gd name="connsiteX2" fmla="*/ 703515 w 1163601"/>
                  <a:gd name="connsiteY2" fmla="*/ 1170884 h 1632351"/>
                  <a:gd name="connsiteX3" fmla="*/ 703515 w 1163601"/>
                  <a:gd name="connsiteY3" fmla="*/ 942284 h 1632351"/>
                  <a:gd name="connsiteX4" fmla="*/ 773853 w 1163601"/>
                  <a:gd name="connsiteY4" fmla="*/ 819192 h 1632351"/>
                  <a:gd name="connsiteX5" fmla="*/ 738684 w 1163601"/>
                  <a:gd name="connsiteY5" fmla="*/ 616969 h 1632351"/>
                  <a:gd name="connsiteX6" fmla="*/ 870569 w 1163601"/>
                  <a:gd name="connsiteY6" fmla="*/ 476292 h 1632351"/>
                  <a:gd name="connsiteX7" fmla="*/ 976076 w 1163601"/>
                  <a:gd name="connsiteY7" fmla="*/ 291654 h 1632351"/>
                  <a:gd name="connsiteX8" fmla="*/ 1099169 w 1163601"/>
                  <a:gd name="connsiteY8" fmla="*/ 221315 h 1632351"/>
                  <a:gd name="connsiteX9" fmla="*/ 1107961 w 1163601"/>
                  <a:gd name="connsiteY9" fmla="*/ 36677 h 1632351"/>
                  <a:gd name="connsiteX10" fmla="*/ 1121515 w 1163601"/>
                  <a:gd name="connsiteY10" fmla="*/ 13596 h 1632351"/>
                  <a:gd name="connsiteX11" fmla="*/ 591413 w 1163601"/>
                  <a:gd name="connsiteY11" fmla="*/ 91263 h 1632351"/>
                  <a:gd name="connsiteX12" fmla="*/ 193927 w 1163601"/>
                  <a:gd name="connsiteY12" fmla="*/ 417677 h 1632351"/>
                  <a:gd name="connsiteX13" fmla="*/ 130 w 1163601"/>
                  <a:gd name="connsiteY13" fmla="*/ 1135715 h 1632351"/>
                  <a:gd name="connsiteX14" fmla="*/ 167184 w 1163601"/>
                  <a:gd name="connsiteY14" fmla="*/ 1566538 h 1632351"/>
                  <a:gd name="connsiteX15" fmla="*/ 351823 w 1163601"/>
                  <a:gd name="connsiteY15" fmla="*/ 1592915 h 1632351"/>
                  <a:gd name="connsiteX0" fmla="*/ 207732 w 1019510"/>
                  <a:gd name="connsiteY0" fmla="*/ 1592915 h 1676705"/>
                  <a:gd name="connsiteX1" fmla="*/ 374785 w 1019510"/>
                  <a:gd name="connsiteY1" fmla="*/ 1232431 h 1676705"/>
                  <a:gd name="connsiteX2" fmla="*/ 559424 w 1019510"/>
                  <a:gd name="connsiteY2" fmla="*/ 1170884 h 1676705"/>
                  <a:gd name="connsiteX3" fmla="*/ 559424 w 1019510"/>
                  <a:gd name="connsiteY3" fmla="*/ 942284 h 1676705"/>
                  <a:gd name="connsiteX4" fmla="*/ 629762 w 1019510"/>
                  <a:gd name="connsiteY4" fmla="*/ 819192 h 1676705"/>
                  <a:gd name="connsiteX5" fmla="*/ 594593 w 1019510"/>
                  <a:gd name="connsiteY5" fmla="*/ 616969 h 1676705"/>
                  <a:gd name="connsiteX6" fmla="*/ 726478 w 1019510"/>
                  <a:gd name="connsiteY6" fmla="*/ 476292 h 1676705"/>
                  <a:gd name="connsiteX7" fmla="*/ 831985 w 1019510"/>
                  <a:gd name="connsiteY7" fmla="*/ 291654 h 1676705"/>
                  <a:gd name="connsiteX8" fmla="*/ 955078 w 1019510"/>
                  <a:gd name="connsiteY8" fmla="*/ 221315 h 1676705"/>
                  <a:gd name="connsiteX9" fmla="*/ 963870 w 1019510"/>
                  <a:gd name="connsiteY9" fmla="*/ 36677 h 1676705"/>
                  <a:gd name="connsiteX10" fmla="*/ 977424 w 1019510"/>
                  <a:gd name="connsiteY10" fmla="*/ 13596 h 1676705"/>
                  <a:gd name="connsiteX11" fmla="*/ 447322 w 1019510"/>
                  <a:gd name="connsiteY11" fmla="*/ 91263 h 1676705"/>
                  <a:gd name="connsiteX12" fmla="*/ 49836 w 1019510"/>
                  <a:gd name="connsiteY12" fmla="*/ 417677 h 1676705"/>
                  <a:gd name="connsiteX13" fmla="*/ 23093 w 1019510"/>
                  <a:gd name="connsiteY13" fmla="*/ 1566538 h 1676705"/>
                  <a:gd name="connsiteX14" fmla="*/ 207732 w 1019510"/>
                  <a:gd name="connsiteY14" fmla="*/ 1592915 h 1676705"/>
                  <a:gd name="connsiteX0" fmla="*/ 254202 w 1065980"/>
                  <a:gd name="connsiteY0" fmla="*/ 1597067 h 1670199"/>
                  <a:gd name="connsiteX1" fmla="*/ 421255 w 1065980"/>
                  <a:gd name="connsiteY1" fmla="*/ 1236583 h 1670199"/>
                  <a:gd name="connsiteX2" fmla="*/ 605894 w 1065980"/>
                  <a:gd name="connsiteY2" fmla="*/ 1175036 h 1670199"/>
                  <a:gd name="connsiteX3" fmla="*/ 605894 w 1065980"/>
                  <a:gd name="connsiteY3" fmla="*/ 946436 h 1670199"/>
                  <a:gd name="connsiteX4" fmla="*/ 676232 w 1065980"/>
                  <a:gd name="connsiteY4" fmla="*/ 823344 h 1670199"/>
                  <a:gd name="connsiteX5" fmla="*/ 641063 w 1065980"/>
                  <a:gd name="connsiteY5" fmla="*/ 621121 h 1670199"/>
                  <a:gd name="connsiteX6" fmla="*/ 772948 w 1065980"/>
                  <a:gd name="connsiteY6" fmla="*/ 480444 h 1670199"/>
                  <a:gd name="connsiteX7" fmla="*/ 878455 w 1065980"/>
                  <a:gd name="connsiteY7" fmla="*/ 295806 h 1670199"/>
                  <a:gd name="connsiteX8" fmla="*/ 1001548 w 1065980"/>
                  <a:gd name="connsiteY8" fmla="*/ 225467 h 1670199"/>
                  <a:gd name="connsiteX9" fmla="*/ 1010340 w 1065980"/>
                  <a:gd name="connsiteY9" fmla="*/ 40829 h 1670199"/>
                  <a:gd name="connsiteX10" fmla="*/ 1023894 w 1065980"/>
                  <a:gd name="connsiteY10" fmla="*/ 17748 h 1670199"/>
                  <a:gd name="connsiteX11" fmla="*/ 493792 w 1065980"/>
                  <a:gd name="connsiteY11" fmla="*/ 95415 h 1670199"/>
                  <a:gd name="connsiteX12" fmla="*/ 29631 w 1065980"/>
                  <a:gd name="connsiteY12" fmla="*/ 574229 h 1670199"/>
                  <a:gd name="connsiteX13" fmla="*/ 69563 w 1065980"/>
                  <a:gd name="connsiteY13" fmla="*/ 1570690 h 1670199"/>
                  <a:gd name="connsiteX14" fmla="*/ 254202 w 1065980"/>
                  <a:gd name="connsiteY14" fmla="*/ 1597067 h 1670199"/>
                  <a:gd name="connsiteX0" fmla="*/ 264732 w 1076510"/>
                  <a:gd name="connsiteY0" fmla="*/ 1597067 h 1670199"/>
                  <a:gd name="connsiteX1" fmla="*/ 431785 w 1076510"/>
                  <a:gd name="connsiteY1" fmla="*/ 1236583 h 1670199"/>
                  <a:gd name="connsiteX2" fmla="*/ 616424 w 1076510"/>
                  <a:gd name="connsiteY2" fmla="*/ 1175036 h 1670199"/>
                  <a:gd name="connsiteX3" fmla="*/ 616424 w 1076510"/>
                  <a:gd name="connsiteY3" fmla="*/ 946436 h 1670199"/>
                  <a:gd name="connsiteX4" fmla="*/ 686762 w 1076510"/>
                  <a:gd name="connsiteY4" fmla="*/ 823344 h 1670199"/>
                  <a:gd name="connsiteX5" fmla="*/ 651593 w 1076510"/>
                  <a:gd name="connsiteY5" fmla="*/ 621121 h 1670199"/>
                  <a:gd name="connsiteX6" fmla="*/ 783478 w 1076510"/>
                  <a:gd name="connsiteY6" fmla="*/ 480444 h 1670199"/>
                  <a:gd name="connsiteX7" fmla="*/ 888985 w 1076510"/>
                  <a:gd name="connsiteY7" fmla="*/ 295806 h 1670199"/>
                  <a:gd name="connsiteX8" fmla="*/ 1012078 w 1076510"/>
                  <a:gd name="connsiteY8" fmla="*/ 225467 h 1670199"/>
                  <a:gd name="connsiteX9" fmla="*/ 1020870 w 1076510"/>
                  <a:gd name="connsiteY9" fmla="*/ 40829 h 1670199"/>
                  <a:gd name="connsiteX10" fmla="*/ 1034424 w 1076510"/>
                  <a:gd name="connsiteY10" fmla="*/ 17748 h 1670199"/>
                  <a:gd name="connsiteX11" fmla="*/ 504322 w 1076510"/>
                  <a:gd name="connsiteY11" fmla="*/ 95415 h 1670199"/>
                  <a:gd name="connsiteX12" fmla="*/ 40161 w 1076510"/>
                  <a:gd name="connsiteY12" fmla="*/ 574229 h 1670199"/>
                  <a:gd name="connsiteX13" fmla="*/ 80093 w 1076510"/>
                  <a:gd name="connsiteY13" fmla="*/ 1570690 h 1670199"/>
                  <a:gd name="connsiteX14" fmla="*/ 264732 w 1076510"/>
                  <a:gd name="connsiteY14" fmla="*/ 1597067 h 1670199"/>
                  <a:gd name="connsiteX0" fmla="*/ 301665 w 1113443"/>
                  <a:gd name="connsiteY0" fmla="*/ 1597067 h 1598340"/>
                  <a:gd name="connsiteX1" fmla="*/ 468718 w 1113443"/>
                  <a:gd name="connsiteY1" fmla="*/ 1236583 h 1598340"/>
                  <a:gd name="connsiteX2" fmla="*/ 653357 w 1113443"/>
                  <a:gd name="connsiteY2" fmla="*/ 1175036 h 1598340"/>
                  <a:gd name="connsiteX3" fmla="*/ 653357 w 1113443"/>
                  <a:gd name="connsiteY3" fmla="*/ 946436 h 1598340"/>
                  <a:gd name="connsiteX4" fmla="*/ 723695 w 1113443"/>
                  <a:gd name="connsiteY4" fmla="*/ 823344 h 1598340"/>
                  <a:gd name="connsiteX5" fmla="*/ 688526 w 1113443"/>
                  <a:gd name="connsiteY5" fmla="*/ 621121 h 1598340"/>
                  <a:gd name="connsiteX6" fmla="*/ 820411 w 1113443"/>
                  <a:gd name="connsiteY6" fmla="*/ 480444 h 1598340"/>
                  <a:gd name="connsiteX7" fmla="*/ 925918 w 1113443"/>
                  <a:gd name="connsiteY7" fmla="*/ 295806 h 1598340"/>
                  <a:gd name="connsiteX8" fmla="*/ 1049011 w 1113443"/>
                  <a:gd name="connsiteY8" fmla="*/ 225467 h 1598340"/>
                  <a:gd name="connsiteX9" fmla="*/ 1057803 w 1113443"/>
                  <a:gd name="connsiteY9" fmla="*/ 40829 h 1598340"/>
                  <a:gd name="connsiteX10" fmla="*/ 1071357 w 1113443"/>
                  <a:gd name="connsiteY10" fmla="*/ 17748 h 1598340"/>
                  <a:gd name="connsiteX11" fmla="*/ 541255 w 1113443"/>
                  <a:gd name="connsiteY11" fmla="*/ 95415 h 1598340"/>
                  <a:gd name="connsiteX12" fmla="*/ 77094 w 1113443"/>
                  <a:gd name="connsiteY12" fmla="*/ 574229 h 1598340"/>
                  <a:gd name="connsiteX13" fmla="*/ 21776 w 1113443"/>
                  <a:gd name="connsiteY13" fmla="*/ 1094440 h 1598340"/>
                  <a:gd name="connsiteX14" fmla="*/ 301665 w 1113443"/>
                  <a:gd name="connsiteY14" fmla="*/ 1597067 h 1598340"/>
                  <a:gd name="connsiteX0" fmla="*/ 293311 w 1105089"/>
                  <a:gd name="connsiteY0" fmla="*/ 1597067 h 1598340"/>
                  <a:gd name="connsiteX1" fmla="*/ 460364 w 1105089"/>
                  <a:gd name="connsiteY1" fmla="*/ 1236583 h 1598340"/>
                  <a:gd name="connsiteX2" fmla="*/ 645003 w 1105089"/>
                  <a:gd name="connsiteY2" fmla="*/ 1175036 h 1598340"/>
                  <a:gd name="connsiteX3" fmla="*/ 645003 w 1105089"/>
                  <a:gd name="connsiteY3" fmla="*/ 946436 h 1598340"/>
                  <a:gd name="connsiteX4" fmla="*/ 715341 w 1105089"/>
                  <a:gd name="connsiteY4" fmla="*/ 823344 h 1598340"/>
                  <a:gd name="connsiteX5" fmla="*/ 680172 w 1105089"/>
                  <a:gd name="connsiteY5" fmla="*/ 621121 h 1598340"/>
                  <a:gd name="connsiteX6" fmla="*/ 812057 w 1105089"/>
                  <a:gd name="connsiteY6" fmla="*/ 480444 h 1598340"/>
                  <a:gd name="connsiteX7" fmla="*/ 917564 w 1105089"/>
                  <a:gd name="connsiteY7" fmla="*/ 295806 h 1598340"/>
                  <a:gd name="connsiteX8" fmla="*/ 1040657 w 1105089"/>
                  <a:gd name="connsiteY8" fmla="*/ 225467 h 1598340"/>
                  <a:gd name="connsiteX9" fmla="*/ 1049449 w 1105089"/>
                  <a:gd name="connsiteY9" fmla="*/ 40829 h 1598340"/>
                  <a:gd name="connsiteX10" fmla="*/ 1063003 w 1105089"/>
                  <a:gd name="connsiteY10" fmla="*/ 17748 h 1598340"/>
                  <a:gd name="connsiteX11" fmla="*/ 532901 w 1105089"/>
                  <a:gd name="connsiteY11" fmla="*/ 95415 h 1598340"/>
                  <a:gd name="connsiteX12" fmla="*/ 68740 w 1105089"/>
                  <a:gd name="connsiteY12" fmla="*/ 574229 h 1598340"/>
                  <a:gd name="connsiteX13" fmla="*/ 13422 w 1105089"/>
                  <a:gd name="connsiteY13" fmla="*/ 1094440 h 1598340"/>
                  <a:gd name="connsiteX14" fmla="*/ 293311 w 1105089"/>
                  <a:gd name="connsiteY14" fmla="*/ 1597067 h 1598340"/>
                  <a:gd name="connsiteX0" fmla="*/ 293311 w 1105089"/>
                  <a:gd name="connsiteY0" fmla="*/ 1600107 h 1601380"/>
                  <a:gd name="connsiteX1" fmla="*/ 460364 w 1105089"/>
                  <a:gd name="connsiteY1" fmla="*/ 1239623 h 1601380"/>
                  <a:gd name="connsiteX2" fmla="*/ 645003 w 1105089"/>
                  <a:gd name="connsiteY2" fmla="*/ 1178076 h 1601380"/>
                  <a:gd name="connsiteX3" fmla="*/ 645003 w 1105089"/>
                  <a:gd name="connsiteY3" fmla="*/ 949476 h 1601380"/>
                  <a:gd name="connsiteX4" fmla="*/ 715341 w 1105089"/>
                  <a:gd name="connsiteY4" fmla="*/ 826384 h 1601380"/>
                  <a:gd name="connsiteX5" fmla="*/ 680172 w 1105089"/>
                  <a:gd name="connsiteY5" fmla="*/ 624161 h 1601380"/>
                  <a:gd name="connsiteX6" fmla="*/ 812057 w 1105089"/>
                  <a:gd name="connsiteY6" fmla="*/ 483484 h 1601380"/>
                  <a:gd name="connsiteX7" fmla="*/ 917564 w 1105089"/>
                  <a:gd name="connsiteY7" fmla="*/ 298846 h 1601380"/>
                  <a:gd name="connsiteX8" fmla="*/ 1040657 w 1105089"/>
                  <a:gd name="connsiteY8" fmla="*/ 228507 h 1601380"/>
                  <a:gd name="connsiteX9" fmla="*/ 1049449 w 1105089"/>
                  <a:gd name="connsiteY9" fmla="*/ 43869 h 1601380"/>
                  <a:gd name="connsiteX10" fmla="*/ 1063003 w 1105089"/>
                  <a:gd name="connsiteY10" fmla="*/ 20788 h 1601380"/>
                  <a:gd name="connsiteX11" fmla="*/ 532901 w 1105089"/>
                  <a:gd name="connsiteY11" fmla="*/ 98455 h 1601380"/>
                  <a:gd name="connsiteX12" fmla="*/ 68740 w 1105089"/>
                  <a:gd name="connsiteY12" fmla="*/ 577269 h 1601380"/>
                  <a:gd name="connsiteX13" fmla="*/ 13422 w 1105089"/>
                  <a:gd name="connsiteY13" fmla="*/ 1097480 h 1601380"/>
                  <a:gd name="connsiteX14" fmla="*/ 293311 w 1105089"/>
                  <a:gd name="connsiteY14" fmla="*/ 1600107 h 1601380"/>
                  <a:gd name="connsiteX0" fmla="*/ 293311 w 1100235"/>
                  <a:gd name="connsiteY0" fmla="*/ 1592624 h 1593897"/>
                  <a:gd name="connsiteX1" fmla="*/ 460364 w 1100235"/>
                  <a:gd name="connsiteY1" fmla="*/ 1232140 h 1593897"/>
                  <a:gd name="connsiteX2" fmla="*/ 645003 w 1100235"/>
                  <a:gd name="connsiteY2" fmla="*/ 1170593 h 1593897"/>
                  <a:gd name="connsiteX3" fmla="*/ 645003 w 1100235"/>
                  <a:gd name="connsiteY3" fmla="*/ 941993 h 1593897"/>
                  <a:gd name="connsiteX4" fmla="*/ 715341 w 1100235"/>
                  <a:gd name="connsiteY4" fmla="*/ 818901 h 1593897"/>
                  <a:gd name="connsiteX5" fmla="*/ 680172 w 1100235"/>
                  <a:gd name="connsiteY5" fmla="*/ 616678 h 1593897"/>
                  <a:gd name="connsiteX6" fmla="*/ 812057 w 1100235"/>
                  <a:gd name="connsiteY6" fmla="*/ 476001 h 1593897"/>
                  <a:gd name="connsiteX7" fmla="*/ 917564 w 1100235"/>
                  <a:gd name="connsiteY7" fmla="*/ 291363 h 1593897"/>
                  <a:gd name="connsiteX8" fmla="*/ 1040657 w 1100235"/>
                  <a:gd name="connsiteY8" fmla="*/ 221024 h 1593897"/>
                  <a:gd name="connsiteX9" fmla="*/ 1063003 w 1100235"/>
                  <a:gd name="connsiteY9" fmla="*/ 13305 h 1593897"/>
                  <a:gd name="connsiteX10" fmla="*/ 532901 w 1100235"/>
                  <a:gd name="connsiteY10" fmla="*/ 90972 h 1593897"/>
                  <a:gd name="connsiteX11" fmla="*/ 68740 w 1100235"/>
                  <a:gd name="connsiteY11" fmla="*/ 569786 h 1593897"/>
                  <a:gd name="connsiteX12" fmla="*/ 13422 w 1100235"/>
                  <a:gd name="connsiteY12" fmla="*/ 1089997 h 1593897"/>
                  <a:gd name="connsiteX13" fmla="*/ 293311 w 1100235"/>
                  <a:gd name="connsiteY13" fmla="*/ 1592624 h 1593897"/>
                  <a:gd name="connsiteX0" fmla="*/ 192607 w 1101157"/>
                  <a:gd name="connsiteY0" fmla="*/ 1430021 h 1432177"/>
                  <a:gd name="connsiteX1" fmla="*/ 461286 w 1101157"/>
                  <a:gd name="connsiteY1" fmla="*/ 1232140 h 1432177"/>
                  <a:gd name="connsiteX2" fmla="*/ 645925 w 1101157"/>
                  <a:gd name="connsiteY2" fmla="*/ 1170593 h 1432177"/>
                  <a:gd name="connsiteX3" fmla="*/ 645925 w 1101157"/>
                  <a:gd name="connsiteY3" fmla="*/ 941993 h 1432177"/>
                  <a:gd name="connsiteX4" fmla="*/ 716263 w 1101157"/>
                  <a:gd name="connsiteY4" fmla="*/ 818901 h 1432177"/>
                  <a:gd name="connsiteX5" fmla="*/ 681094 w 1101157"/>
                  <a:gd name="connsiteY5" fmla="*/ 616678 h 1432177"/>
                  <a:gd name="connsiteX6" fmla="*/ 812979 w 1101157"/>
                  <a:gd name="connsiteY6" fmla="*/ 476001 h 1432177"/>
                  <a:gd name="connsiteX7" fmla="*/ 918486 w 1101157"/>
                  <a:gd name="connsiteY7" fmla="*/ 291363 h 1432177"/>
                  <a:gd name="connsiteX8" fmla="*/ 1041579 w 1101157"/>
                  <a:gd name="connsiteY8" fmla="*/ 221024 h 1432177"/>
                  <a:gd name="connsiteX9" fmla="*/ 1063925 w 1101157"/>
                  <a:gd name="connsiteY9" fmla="*/ 13305 h 1432177"/>
                  <a:gd name="connsiteX10" fmla="*/ 533823 w 1101157"/>
                  <a:gd name="connsiteY10" fmla="*/ 90972 h 1432177"/>
                  <a:gd name="connsiteX11" fmla="*/ 69662 w 1101157"/>
                  <a:gd name="connsiteY11" fmla="*/ 569786 h 1432177"/>
                  <a:gd name="connsiteX12" fmla="*/ 14344 w 1101157"/>
                  <a:gd name="connsiteY12" fmla="*/ 1089997 h 1432177"/>
                  <a:gd name="connsiteX13" fmla="*/ 192607 w 1101157"/>
                  <a:gd name="connsiteY13" fmla="*/ 1430021 h 1432177"/>
                  <a:gd name="connsiteX0" fmla="*/ 192607 w 1101157"/>
                  <a:gd name="connsiteY0" fmla="*/ 1430021 h 1430226"/>
                  <a:gd name="connsiteX1" fmla="*/ 379985 w 1101157"/>
                  <a:gd name="connsiteY1" fmla="*/ 1140676 h 1430226"/>
                  <a:gd name="connsiteX2" fmla="*/ 645925 w 1101157"/>
                  <a:gd name="connsiteY2" fmla="*/ 1170593 h 1430226"/>
                  <a:gd name="connsiteX3" fmla="*/ 645925 w 1101157"/>
                  <a:gd name="connsiteY3" fmla="*/ 941993 h 1430226"/>
                  <a:gd name="connsiteX4" fmla="*/ 716263 w 1101157"/>
                  <a:gd name="connsiteY4" fmla="*/ 818901 h 1430226"/>
                  <a:gd name="connsiteX5" fmla="*/ 681094 w 1101157"/>
                  <a:gd name="connsiteY5" fmla="*/ 616678 h 1430226"/>
                  <a:gd name="connsiteX6" fmla="*/ 812979 w 1101157"/>
                  <a:gd name="connsiteY6" fmla="*/ 476001 h 1430226"/>
                  <a:gd name="connsiteX7" fmla="*/ 918486 w 1101157"/>
                  <a:gd name="connsiteY7" fmla="*/ 291363 h 1430226"/>
                  <a:gd name="connsiteX8" fmla="*/ 1041579 w 1101157"/>
                  <a:gd name="connsiteY8" fmla="*/ 221024 h 1430226"/>
                  <a:gd name="connsiteX9" fmla="*/ 1063925 w 1101157"/>
                  <a:gd name="connsiteY9" fmla="*/ 13305 h 1430226"/>
                  <a:gd name="connsiteX10" fmla="*/ 533823 w 1101157"/>
                  <a:gd name="connsiteY10" fmla="*/ 90972 h 1430226"/>
                  <a:gd name="connsiteX11" fmla="*/ 69662 w 1101157"/>
                  <a:gd name="connsiteY11" fmla="*/ 569786 h 1430226"/>
                  <a:gd name="connsiteX12" fmla="*/ 14344 w 1101157"/>
                  <a:gd name="connsiteY12" fmla="*/ 1089997 h 1430226"/>
                  <a:gd name="connsiteX13" fmla="*/ 192607 w 1101157"/>
                  <a:gd name="connsiteY13" fmla="*/ 1430021 h 1430226"/>
                  <a:gd name="connsiteX0" fmla="*/ 192607 w 1101157"/>
                  <a:gd name="connsiteY0" fmla="*/ 1430021 h 1430240"/>
                  <a:gd name="connsiteX1" fmla="*/ 379985 w 1101157"/>
                  <a:gd name="connsiteY1" fmla="*/ 1140676 h 1430240"/>
                  <a:gd name="connsiteX2" fmla="*/ 523974 w 1101157"/>
                  <a:gd name="connsiteY2" fmla="*/ 1068967 h 1430240"/>
                  <a:gd name="connsiteX3" fmla="*/ 645925 w 1101157"/>
                  <a:gd name="connsiteY3" fmla="*/ 941993 h 1430240"/>
                  <a:gd name="connsiteX4" fmla="*/ 716263 w 1101157"/>
                  <a:gd name="connsiteY4" fmla="*/ 818901 h 1430240"/>
                  <a:gd name="connsiteX5" fmla="*/ 681094 w 1101157"/>
                  <a:gd name="connsiteY5" fmla="*/ 616678 h 1430240"/>
                  <a:gd name="connsiteX6" fmla="*/ 812979 w 1101157"/>
                  <a:gd name="connsiteY6" fmla="*/ 476001 h 1430240"/>
                  <a:gd name="connsiteX7" fmla="*/ 918486 w 1101157"/>
                  <a:gd name="connsiteY7" fmla="*/ 291363 h 1430240"/>
                  <a:gd name="connsiteX8" fmla="*/ 1041579 w 1101157"/>
                  <a:gd name="connsiteY8" fmla="*/ 221024 h 1430240"/>
                  <a:gd name="connsiteX9" fmla="*/ 1063925 w 1101157"/>
                  <a:gd name="connsiteY9" fmla="*/ 13305 h 1430240"/>
                  <a:gd name="connsiteX10" fmla="*/ 533823 w 1101157"/>
                  <a:gd name="connsiteY10" fmla="*/ 90972 h 1430240"/>
                  <a:gd name="connsiteX11" fmla="*/ 69662 w 1101157"/>
                  <a:gd name="connsiteY11" fmla="*/ 569786 h 1430240"/>
                  <a:gd name="connsiteX12" fmla="*/ 14344 w 1101157"/>
                  <a:gd name="connsiteY12" fmla="*/ 1089997 h 1430240"/>
                  <a:gd name="connsiteX13" fmla="*/ 192607 w 1101157"/>
                  <a:gd name="connsiteY13" fmla="*/ 1430021 h 1430240"/>
                  <a:gd name="connsiteX0" fmla="*/ 192607 w 1101157"/>
                  <a:gd name="connsiteY0" fmla="*/ 1430021 h 1430240"/>
                  <a:gd name="connsiteX1" fmla="*/ 379985 w 1101157"/>
                  <a:gd name="connsiteY1" fmla="*/ 1140676 h 1430240"/>
                  <a:gd name="connsiteX2" fmla="*/ 523974 w 1101157"/>
                  <a:gd name="connsiteY2" fmla="*/ 1068967 h 1430240"/>
                  <a:gd name="connsiteX3" fmla="*/ 645925 w 1101157"/>
                  <a:gd name="connsiteY3" fmla="*/ 941993 h 1430240"/>
                  <a:gd name="connsiteX4" fmla="*/ 655287 w 1101157"/>
                  <a:gd name="connsiteY4" fmla="*/ 768087 h 1430240"/>
                  <a:gd name="connsiteX5" fmla="*/ 681094 w 1101157"/>
                  <a:gd name="connsiteY5" fmla="*/ 616678 h 1430240"/>
                  <a:gd name="connsiteX6" fmla="*/ 812979 w 1101157"/>
                  <a:gd name="connsiteY6" fmla="*/ 476001 h 1430240"/>
                  <a:gd name="connsiteX7" fmla="*/ 918486 w 1101157"/>
                  <a:gd name="connsiteY7" fmla="*/ 291363 h 1430240"/>
                  <a:gd name="connsiteX8" fmla="*/ 1041579 w 1101157"/>
                  <a:gd name="connsiteY8" fmla="*/ 221024 h 1430240"/>
                  <a:gd name="connsiteX9" fmla="*/ 1063925 w 1101157"/>
                  <a:gd name="connsiteY9" fmla="*/ 13305 h 1430240"/>
                  <a:gd name="connsiteX10" fmla="*/ 533823 w 1101157"/>
                  <a:gd name="connsiteY10" fmla="*/ 90972 h 1430240"/>
                  <a:gd name="connsiteX11" fmla="*/ 69662 w 1101157"/>
                  <a:gd name="connsiteY11" fmla="*/ 569786 h 1430240"/>
                  <a:gd name="connsiteX12" fmla="*/ 14344 w 1101157"/>
                  <a:gd name="connsiteY12" fmla="*/ 1089997 h 1430240"/>
                  <a:gd name="connsiteX13" fmla="*/ 192607 w 1101157"/>
                  <a:gd name="connsiteY13" fmla="*/ 1430021 h 1430240"/>
                  <a:gd name="connsiteX0" fmla="*/ 192607 w 1101157"/>
                  <a:gd name="connsiteY0" fmla="*/ 1430021 h 1430240"/>
                  <a:gd name="connsiteX1" fmla="*/ 379985 w 1101157"/>
                  <a:gd name="connsiteY1" fmla="*/ 1140676 h 1430240"/>
                  <a:gd name="connsiteX2" fmla="*/ 523974 w 1101157"/>
                  <a:gd name="connsiteY2" fmla="*/ 1068967 h 1430240"/>
                  <a:gd name="connsiteX3" fmla="*/ 564624 w 1101157"/>
                  <a:gd name="connsiteY3" fmla="*/ 870854 h 1430240"/>
                  <a:gd name="connsiteX4" fmla="*/ 655287 w 1101157"/>
                  <a:gd name="connsiteY4" fmla="*/ 768087 h 1430240"/>
                  <a:gd name="connsiteX5" fmla="*/ 681094 w 1101157"/>
                  <a:gd name="connsiteY5" fmla="*/ 616678 h 1430240"/>
                  <a:gd name="connsiteX6" fmla="*/ 812979 w 1101157"/>
                  <a:gd name="connsiteY6" fmla="*/ 476001 h 1430240"/>
                  <a:gd name="connsiteX7" fmla="*/ 918486 w 1101157"/>
                  <a:gd name="connsiteY7" fmla="*/ 291363 h 1430240"/>
                  <a:gd name="connsiteX8" fmla="*/ 1041579 w 1101157"/>
                  <a:gd name="connsiteY8" fmla="*/ 221024 h 1430240"/>
                  <a:gd name="connsiteX9" fmla="*/ 1063925 w 1101157"/>
                  <a:gd name="connsiteY9" fmla="*/ 13305 h 1430240"/>
                  <a:gd name="connsiteX10" fmla="*/ 533823 w 1101157"/>
                  <a:gd name="connsiteY10" fmla="*/ 90972 h 1430240"/>
                  <a:gd name="connsiteX11" fmla="*/ 69662 w 1101157"/>
                  <a:gd name="connsiteY11" fmla="*/ 569786 h 1430240"/>
                  <a:gd name="connsiteX12" fmla="*/ 14344 w 1101157"/>
                  <a:gd name="connsiteY12" fmla="*/ 1089997 h 1430240"/>
                  <a:gd name="connsiteX13" fmla="*/ 192607 w 1101157"/>
                  <a:gd name="connsiteY13" fmla="*/ 1430021 h 1430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01157" h="1430240">
                    <a:moveTo>
                      <a:pt x="192607" y="1430021"/>
                    </a:moveTo>
                    <a:cubicBezTo>
                      <a:pt x="253547" y="1438467"/>
                      <a:pt x="324757" y="1200852"/>
                      <a:pt x="379985" y="1140676"/>
                    </a:cubicBezTo>
                    <a:cubicBezTo>
                      <a:pt x="435213" y="1080500"/>
                      <a:pt x="493201" y="1113937"/>
                      <a:pt x="523974" y="1068967"/>
                    </a:cubicBezTo>
                    <a:cubicBezTo>
                      <a:pt x="554747" y="1023997"/>
                      <a:pt x="542738" y="921001"/>
                      <a:pt x="564624" y="870854"/>
                    </a:cubicBezTo>
                    <a:cubicBezTo>
                      <a:pt x="586510" y="820707"/>
                      <a:pt x="635875" y="810450"/>
                      <a:pt x="655287" y="768087"/>
                    </a:cubicBezTo>
                    <a:cubicBezTo>
                      <a:pt x="674699" y="725724"/>
                      <a:pt x="654812" y="665359"/>
                      <a:pt x="681094" y="616678"/>
                    </a:cubicBezTo>
                    <a:cubicBezTo>
                      <a:pt x="707376" y="567997"/>
                      <a:pt x="773414" y="530220"/>
                      <a:pt x="812979" y="476001"/>
                    </a:cubicBezTo>
                    <a:cubicBezTo>
                      <a:pt x="852544" y="421782"/>
                      <a:pt x="880386" y="333859"/>
                      <a:pt x="918486" y="291363"/>
                    </a:cubicBezTo>
                    <a:cubicBezTo>
                      <a:pt x="956586" y="248867"/>
                      <a:pt x="1017339" y="267367"/>
                      <a:pt x="1041579" y="221024"/>
                    </a:cubicBezTo>
                    <a:cubicBezTo>
                      <a:pt x="1065819" y="174681"/>
                      <a:pt x="1148551" y="34980"/>
                      <a:pt x="1063925" y="13305"/>
                    </a:cubicBezTo>
                    <a:cubicBezTo>
                      <a:pt x="979299" y="-8370"/>
                      <a:pt x="761445" y="-16063"/>
                      <a:pt x="533823" y="90972"/>
                    </a:cubicBezTo>
                    <a:cubicBezTo>
                      <a:pt x="306201" y="198007"/>
                      <a:pt x="156242" y="403282"/>
                      <a:pt x="69662" y="569786"/>
                    </a:cubicBezTo>
                    <a:cubicBezTo>
                      <a:pt x="-16918" y="736290"/>
                      <a:pt x="-6147" y="946624"/>
                      <a:pt x="14344" y="1089997"/>
                    </a:cubicBezTo>
                    <a:cubicBezTo>
                      <a:pt x="34835" y="1233370"/>
                      <a:pt x="131667" y="1421575"/>
                      <a:pt x="192607" y="1430021"/>
                    </a:cubicBezTo>
                    <a:close/>
                  </a:path>
                </a:pathLst>
              </a:custGeom>
              <a:solidFill>
                <a:srgbClr val="4DA1BB"/>
              </a:solidFill>
              <a:ln w="0">
                <a:solidFill>
                  <a:schemeClr val="bg1"/>
                </a:solidFill>
                <a:miter lim="800000"/>
                <a:headEnd/>
                <a:tailEnd/>
              </a:ln>
            </p:spPr>
            <p:txBody>
              <a:bodyPr rtlCol="0" anchor="b"/>
              <a:lstStyle/>
              <a:p>
                <a:pPr marL="0" marR="0" lvl="0" indent="0" algn="ctr" defTabSz="1218504" rtl="0" eaLnBrk="1" fontAlgn="auto" latinLnBrk="0" hangingPunct="1">
                  <a:lnSpc>
                    <a:spcPct val="100000"/>
                  </a:lnSpc>
                  <a:spcBef>
                    <a:spcPct val="35000"/>
                  </a:spcBef>
                  <a:spcAft>
                    <a:spcPct val="25000"/>
                  </a:spcAft>
                  <a:buClr>
                    <a:srgbClr val="015873"/>
                  </a:buClr>
                  <a:buSzTx/>
                  <a:buFontTx/>
                  <a:buNone/>
                  <a:tabLst/>
                  <a:defRPr/>
                </a:pPr>
                <a:endParaRPr kumimoji="0" lang="en-US" sz="1799"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50" name="Inactive T Cells">
                <a:extLst>
                  <a:ext uri="{FF2B5EF4-FFF2-40B4-BE49-F238E27FC236}">
                    <a16:creationId xmlns:a16="http://schemas.microsoft.com/office/drawing/2014/main" id="{4B84C535-507F-42E5-B195-9D78739EB7D2}"/>
                  </a:ext>
                </a:extLst>
              </p:cNvPr>
              <p:cNvSpPr txBox="1"/>
              <p:nvPr/>
            </p:nvSpPr>
            <p:spPr>
              <a:xfrm>
                <a:off x="4652555" y="5039866"/>
                <a:ext cx="1002824" cy="338584"/>
              </a:xfrm>
              <a:prstGeom prst="rect">
                <a:avLst/>
              </a:prstGeom>
              <a:noFill/>
            </p:spPr>
            <p:txBody>
              <a:bodyPr wrap="square" lIns="121861" tIns="60931" rIns="121861" bIns="60931" rtlCol="0">
                <a:spAutoFit/>
              </a:bodyPr>
              <a:lstStyle/>
              <a:p>
                <a:pPr marL="0" marR="0" lvl="0" indent="0" algn="ctr" defTabSz="913876"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T-Cell</a:t>
                </a:r>
              </a:p>
            </p:txBody>
          </p:sp>
          <p:sp>
            <p:nvSpPr>
              <p:cNvPr id="251" name="Oval 250">
                <a:extLst>
                  <a:ext uri="{FF2B5EF4-FFF2-40B4-BE49-F238E27FC236}">
                    <a16:creationId xmlns:a16="http://schemas.microsoft.com/office/drawing/2014/main" id="{BF8E1D52-6B68-4D20-BC4D-EF352FE30928}"/>
                  </a:ext>
                </a:extLst>
              </p:cNvPr>
              <p:cNvSpPr/>
              <p:nvPr/>
            </p:nvSpPr>
            <p:spPr bwMode="auto">
              <a:xfrm>
                <a:off x="4780364" y="3249638"/>
                <a:ext cx="1844387" cy="1844387"/>
              </a:xfrm>
              <a:prstGeom prst="ellipse">
                <a:avLst/>
              </a:prstGeom>
              <a:noFill/>
              <a:ln w="28575">
                <a:solidFill>
                  <a:schemeClr val="bg1"/>
                </a:solidFill>
                <a:miter lim="800000"/>
                <a:headEnd/>
                <a:tailEnd/>
              </a:ln>
            </p:spPr>
            <p:txBody>
              <a:bodyPr rtlCol="0" anchor="b"/>
              <a:lstStyle/>
              <a:p>
                <a:pPr marL="0" marR="0" lvl="0" indent="0" algn="ctr" defTabSz="1218504" rtl="0" eaLnBrk="1" fontAlgn="auto" latinLnBrk="0" hangingPunct="1">
                  <a:lnSpc>
                    <a:spcPct val="100000"/>
                  </a:lnSpc>
                  <a:spcBef>
                    <a:spcPct val="35000"/>
                  </a:spcBef>
                  <a:spcAft>
                    <a:spcPct val="25000"/>
                  </a:spcAft>
                  <a:buClr>
                    <a:srgbClr val="015873"/>
                  </a:buClr>
                  <a:buSzTx/>
                  <a:buFontTx/>
                  <a:buNone/>
                  <a:tabLst/>
                  <a:defRPr/>
                </a:pPr>
                <a:endParaRPr kumimoji="0" lang="en-US" sz="1799"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52" name="PD-1">
                <a:extLst>
                  <a:ext uri="{FF2B5EF4-FFF2-40B4-BE49-F238E27FC236}">
                    <a16:creationId xmlns:a16="http://schemas.microsoft.com/office/drawing/2014/main" id="{B640B4FE-9D02-4794-9DAB-2E32D4890AD4}"/>
                  </a:ext>
                </a:extLst>
              </p:cNvPr>
              <p:cNvSpPr txBox="1"/>
              <p:nvPr/>
            </p:nvSpPr>
            <p:spPr>
              <a:xfrm>
                <a:off x="4973755" y="3508391"/>
                <a:ext cx="685443" cy="338528"/>
              </a:xfrm>
              <a:prstGeom prst="rect">
                <a:avLst/>
              </a:prstGeom>
              <a:noFill/>
            </p:spPr>
            <p:txBody>
              <a:bodyPr wrap="square" lIns="121861" tIns="60931" rIns="121861" bIns="60931" rtlCol="0">
                <a:spAutoFit/>
              </a:bodyPr>
              <a:lstStyle/>
              <a:p>
                <a:pPr marL="0" marR="0" lvl="0" indent="0" algn="l" defTabSz="913876"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MHC</a:t>
                </a:r>
              </a:p>
            </p:txBody>
          </p:sp>
          <p:sp>
            <p:nvSpPr>
              <p:cNvPr id="253" name="PD-1">
                <a:extLst>
                  <a:ext uri="{FF2B5EF4-FFF2-40B4-BE49-F238E27FC236}">
                    <a16:creationId xmlns:a16="http://schemas.microsoft.com/office/drawing/2014/main" id="{3941C03F-0754-47D5-80F8-39C595061572}"/>
                  </a:ext>
                </a:extLst>
              </p:cNvPr>
              <p:cNvSpPr txBox="1"/>
              <p:nvPr/>
            </p:nvSpPr>
            <p:spPr>
              <a:xfrm>
                <a:off x="5963184" y="4249843"/>
                <a:ext cx="685443" cy="338528"/>
              </a:xfrm>
              <a:prstGeom prst="rect">
                <a:avLst/>
              </a:prstGeom>
              <a:noFill/>
            </p:spPr>
            <p:txBody>
              <a:bodyPr wrap="square" lIns="121861" tIns="60931" rIns="121861" bIns="60931" rtlCol="0">
                <a:spAutoFit/>
              </a:bodyPr>
              <a:lstStyle/>
              <a:p>
                <a:pPr marL="0" marR="0" lvl="0" indent="0" algn="l" defTabSz="913876"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TCR</a:t>
                </a:r>
              </a:p>
            </p:txBody>
          </p:sp>
        </p:grpSp>
        <p:grpSp>
          <p:nvGrpSpPr>
            <p:cNvPr id="260" name="Group 259">
              <a:extLst>
                <a:ext uri="{FF2B5EF4-FFF2-40B4-BE49-F238E27FC236}">
                  <a16:creationId xmlns:a16="http://schemas.microsoft.com/office/drawing/2014/main" id="{F4809DD2-ACF0-4927-9F4C-86EF375183E8}"/>
                </a:ext>
              </a:extLst>
            </p:cNvPr>
            <p:cNvGrpSpPr/>
            <p:nvPr/>
          </p:nvGrpSpPr>
          <p:grpSpPr>
            <a:xfrm rot="2243432">
              <a:off x="6923453" y="4534131"/>
              <a:ext cx="1061163" cy="313269"/>
              <a:chOff x="8948264" y="4530115"/>
              <a:chExt cx="1193799" cy="352425"/>
            </a:xfrm>
          </p:grpSpPr>
          <p:sp>
            <p:nvSpPr>
              <p:cNvPr id="261" name="Freeform 53">
                <a:extLst>
                  <a:ext uri="{FF2B5EF4-FFF2-40B4-BE49-F238E27FC236}">
                    <a16:creationId xmlns:a16="http://schemas.microsoft.com/office/drawing/2014/main" id="{213EF3E9-8EBA-4D0D-B828-7B636F5B4497}"/>
                  </a:ext>
                </a:extLst>
              </p:cNvPr>
              <p:cNvSpPr>
                <a:spLocks noChangeArrowheads="1"/>
              </p:cNvSpPr>
              <p:nvPr/>
            </p:nvSpPr>
            <p:spPr bwMode="auto">
              <a:xfrm rot="66310">
                <a:off x="8948264" y="4572976"/>
                <a:ext cx="549275" cy="227013"/>
              </a:xfrm>
              <a:custGeom>
                <a:avLst/>
                <a:gdLst>
                  <a:gd name="T0" fmla="*/ 44262 w 1251098"/>
                  <a:gd name="T1" fmla="*/ 183690 h 627321"/>
                  <a:gd name="T2" fmla="*/ 192974 w 1251098"/>
                  <a:gd name="T3" fmla="*/ 98909 h 627321"/>
                  <a:gd name="T4" fmla="*/ 479781 w 1251098"/>
                  <a:gd name="T5" fmla="*/ 120106 h 627321"/>
                  <a:gd name="T6" fmla="*/ 787837 w 1251098"/>
                  <a:gd name="T7" fmla="*/ 120106 h 627321"/>
                  <a:gd name="T8" fmla="*/ 1149000 w 1251098"/>
                  <a:gd name="T9" fmla="*/ 3536 h 627321"/>
                  <a:gd name="T10" fmla="*/ 1212735 w 1251098"/>
                  <a:gd name="T11" fmla="*/ 98909 h 627321"/>
                  <a:gd name="T12" fmla="*/ 1085269 w 1251098"/>
                  <a:gd name="T13" fmla="*/ 310864 h 627321"/>
                  <a:gd name="T14" fmla="*/ 1138376 w 1251098"/>
                  <a:gd name="T15" fmla="*/ 469827 h 627321"/>
                  <a:gd name="T16" fmla="*/ 1233981 w 1251098"/>
                  <a:gd name="T17" fmla="*/ 596999 h 627321"/>
                  <a:gd name="T18" fmla="*/ 1042772 w 1251098"/>
                  <a:gd name="T19" fmla="*/ 607598 h 627321"/>
                  <a:gd name="T20" fmla="*/ 745347 w 1251098"/>
                  <a:gd name="T21" fmla="*/ 491023 h 627321"/>
                  <a:gd name="T22" fmla="*/ 320445 w 1251098"/>
                  <a:gd name="T23" fmla="*/ 491023 h 627321"/>
                  <a:gd name="T24" fmla="*/ 44262 w 1251098"/>
                  <a:gd name="T25" fmla="*/ 469827 h 627321"/>
                  <a:gd name="T26" fmla="*/ 44262 w 1251098"/>
                  <a:gd name="T27" fmla="*/ 183690 h 6273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51098"/>
                  <a:gd name="T43" fmla="*/ 0 h 627321"/>
                  <a:gd name="T44" fmla="*/ 1251098 w 1251098"/>
                  <a:gd name="T45" fmla="*/ 627321 h 627321"/>
                  <a:gd name="connsiteX0" fmla="*/ 44302 w 1251098"/>
                  <a:gd name="connsiteY0" fmla="*/ 184298 h 627321"/>
                  <a:gd name="connsiteX1" fmla="*/ 193158 w 1251098"/>
                  <a:gd name="connsiteY1" fmla="*/ 99237 h 627321"/>
                  <a:gd name="connsiteX2" fmla="*/ 480237 w 1251098"/>
                  <a:gd name="connsiteY2" fmla="*/ 120502 h 627321"/>
                  <a:gd name="connsiteX3" fmla="*/ 788581 w 1251098"/>
                  <a:gd name="connsiteY3" fmla="*/ 120502 h 627321"/>
                  <a:gd name="connsiteX4" fmla="*/ 1150088 w 1251098"/>
                  <a:gd name="connsiteY4" fmla="*/ 3544 h 627321"/>
                  <a:gd name="connsiteX5" fmla="*/ 1213884 w 1251098"/>
                  <a:gd name="connsiteY5" fmla="*/ 99237 h 627321"/>
                  <a:gd name="connsiteX6" fmla="*/ 1086293 w 1251098"/>
                  <a:gd name="connsiteY6" fmla="*/ 222730 h 627321"/>
                  <a:gd name="connsiteX7" fmla="*/ 1139456 w 1251098"/>
                  <a:gd name="connsiteY7" fmla="*/ 471377 h 627321"/>
                  <a:gd name="connsiteX8" fmla="*/ 1235149 w 1251098"/>
                  <a:gd name="connsiteY8" fmla="*/ 598967 h 627321"/>
                  <a:gd name="connsiteX9" fmla="*/ 1043763 w 1251098"/>
                  <a:gd name="connsiteY9" fmla="*/ 609600 h 627321"/>
                  <a:gd name="connsiteX10" fmla="*/ 746051 w 1251098"/>
                  <a:gd name="connsiteY10" fmla="*/ 492642 h 627321"/>
                  <a:gd name="connsiteX11" fmla="*/ 320749 w 1251098"/>
                  <a:gd name="connsiteY11" fmla="*/ 492642 h 627321"/>
                  <a:gd name="connsiteX12" fmla="*/ 44302 w 1251098"/>
                  <a:gd name="connsiteY12" fmla="*/ 471377 h 627321"/>
                  <a:gd name="connsiteX13" fmla="*/ 44302 w 1251098"/>
                  <a:gd name="connsiteY13" fmla="*/ 184298 h 627321"/>
                  <a:gd name="connsiteX0" fmla="*/ 44302 w 1251098"/>
                  <a:gd name="connsiteY0" fmla="*/ 236306 h 679329"/>
                  <a:gd name="connsiteX1" fmla="*/ 193158 w 1251098"/>
                  <a:gd name="connsiteY1" fmla="*/ 151245 h 679329"/>
                  <a:gd name="connsiteX2" fmla="*/ 480237 w 1251098"/>
                  <a:gd name="connsiteY2" fmla="*/ 172510 h 679329"/>
                  <a:gd name="connsiteX3" fmla="*/ 788581 w 1251098"/>
                  <a:gd name="connsiteY3" fmla="*/ 172510 h 679329"/>
                  <a:gd name="connsiteX4" fmla="*/ 1144477 w 1251098"/>
                  <a:gd name="connsiteY4" fmla="*/ 3544 h 679329"/>
                  <a:gd name="connsiteX5" fmla="*/ 1213884 w 1251098"/>
                  <a:gd name="connsiteY5" fmla="*/ 151245 h 679329"/>
                  <a:gd name="connsiteX6" fmla="*/ 1086293 w 1251098"/>
                  <a:gd name="connsiteY6" fmla="*/ 274738 h 679329"/>
                  <a:gd name="connsiteX7" fmla="*/ 1139456 w 1251098"/>
                  <a:gd name="connsiteY7" fmla="*/ 523385 h 679329"/>
                  <a:gd name="connsiteX8" fmla="*/ 1235149 w 1251098"/>
                  <a:gd name="connsiteY8" fmla="*/ 650975 h 679329"/>
                  <a:gd name="connsiteX9" fmla="*/ 1043763 w 1251098"/>
                  <a:gd name="connsiteY9" fmla="*/ 661608 h 679329"/>
                  <a:gd name="connsiteX10" fmla="*/ 746051 w 1251098"/>
                  <a:gd name="connsiteY10" fmla="*/ 544650 h 679329"/>
                  <a:gd name="connsiteX11" fmla="*/ 320749 w 1251098"/>
                  <a:gd name="connsiteY11" fmla="*/ 544650 h 679329"/>
                  <a:gd name="connsiteX12" fmla="*/ 44302 w 1251098"/>
                  <a:gd name="connsiteY12" fmla="*/ 523385 h 679329"/>
                  <a:gd name="connsiteX13" fmla="*/ 44302 w 1251098"/>
                  <a:gd name="connsiteY13" fmla="*/ 236306 h 679329"/>
                  <a:gd name="connsiteX0" fmla="*/ 44302 w 1251098"/>
                  <a:gd name="connsiteY0" fmla="*/ 246213 h 689236"/>
                  <a:gd name="connsiteX1" fmla="*/ 193158 w 1251098"/>
                  <a:gd name="connsiteY1" fmla="*/ 161152 h 689236"/>
                  <a:gd name="connsiteX2" fmla="*/ 480237 w 1251098"/>
                  <a:gd name="connsiteY2" fmla="*/ 182417 h 689236"/>
                  <a:gd name="connsiteX3" fmla="*/ 788581 w 1251098"/>
                  <a:gd name="connsiteY3" fmla="*/ 182417 h 689236"/>
                  <a:gd name="connsiteX4" fmla="*/ 1144477 w 1251098"/>
                  <a:gd name="connsiteY4" fmla="*/ 13451 h 689236"/>
                  <a:gd name="connsiteX5" fmla="*/ 1236325 w 1251098"/>
                  <a:gd name="connsiteY5" fmla="*/ 101713 h 689236"/>
                  <a:gd name="connsiteX6" fmla="*/ 1086293 w 1251098"/>
                  <a:gd name="connsiteY6" fmla="*/ 284645 h 689236"/>
                  <a:gd name="connsiteX7" fmla="*/ 1139456 w 1251098"/>
                  <a:gd name="connsiteY7" fmla="*/ 533292 h 689236"/>
                  <a:gd name="connsiteX8" fmla="*/ 1235149 w 1251098"/>
                  <a:gd name="connsiteY8" fmla="*/ 660882 h 689236"/>
                  <a:gd name="connsiteX9" fmla="*/ 1043763 w 1251098"/>
                  <a:gd name="connsiteY9" fmla="*/ 671515 h 689236"/>
                  <a:gd name="connsiteX10" fmla="*/ 746051 w 1251098"/>
                  <a:gd name="connsiteY10" fmla="*/ 554557 h 689236"/>
                  <a:gd name="connsiteX11" fmla="*/ 320749 w 1251098"/>
                  <a:gd name="connsiteY11" fmla="*/ 554557 h 689236"/>
                  <a:gd name="connsiteX12" fmla="*/ 44302 w 1251098"/>
                  <a:gd name="connsiteY12" fmla="*/ 533292 h 689236"/>
                  <a:gd name="connsiteX13" fmla="*/ 44302 w 1251098"/>
                  <a:gd name="connsiteY13" fmla="*/ 246213 h 689236"/>
                  <a:gd name="connsiteX0" fmla="*/ 44302 w 1251098"/>
                  <a:gd name="connsiteY0" fmla="*/ 246213 h 689236"/>
                  <a:gd name="connsiteX1" fmla="*/ 193158 w 1251098"/>
                  <a:gd name="connsiteY1" fmla="*/ 161152 h 689236"/>
                  <a:gd name="connsiteX2" fmla="*/ 480237 w 1251098"/>
                  <a:gd name="connsiteY2" fmla="*/ 182417 h 689236"/>
                  <a:gd name="connsiteX3" fmla="*/ 788581 w 1251098"/>
                  <a:gd name="connsiteY3" fmla="*/ 182417 h 689236"/>
                  <a:gd name="connsiteX4" fmla="*/ 1144477 w 1251098"/>
                  <a:gd name="connsiteY4" fmla="*/ 13451 h 689236"/>
                  <a:gd name="connsiteX5" fmla="*/ 1236325 w 1251098"/>
                  <a:gd name="connsiteY5" fmla="*/ 101713 h 689236"/>
                  <a:gd name="connsiteX6" fmla="*/ 1103122 w 1251098"/>
                  <a:gd name="connsiteY6" fmla="*/ 299506 h 689236"/>
                  <a:gd name="connsiteX7" fmla="*/ 1139456 w 1251098"/>
                  <a:gd name="connsiteY7" fmla="*/ 533292 h 689236"/>
                  <a:gd name="connsiteX8" fmla="*/ 1235149 w 1251098"/>
                  <a:gd name="connsiteY8" fmla="*/ 660882 h 689236"/>
                  <a:gd name="connsiteX9" fmla="*/ 1043763 w 1251098"/>
                  <a:gd name="connsiteY9" fmla="*/ 671515 h 689236"/>
                  <a:gd name="connsiteX10" fmla="*/ 746051 w 1251098"/>
                  <a:gd name="connsiteY10" fmla="*/ 554557 h 689236"/>
                  <a:gd name="connsiteX11" fmla="*/ 320749 w 1251098"/>
                  <a:gd name="connsiteY11" fmla="*/ 554557 h 689236"/>
                  <a:gd name="connsiteX12" fmla="*/ 44302 w 1251098"/>
                  <a:gd name="connsiteY12" fmla="*/ 533292 h 689236"/>
                  <a:gd name="connsiteX13" fmla="*/ 44302 w 1251098"/>
                  <a:gd name="connsiteY13" fmla="*/ 246213 h 689236"/>
                  <a:gd name="connsiteX0" fmla="*/ 44302 w 1251098"/>
                  <a:gd name="connsiteY0" fmla="*/ 246213 h 689236"/>
                  <a:gd name="connsiteX1" fmla="*/ 193158 w 1251098"/>
                  <a:gd name="connsiteY1" fmla="*/ 161152 h 689236"/>
                  <a:gd name="connsiteX2" fmla="*/ 480237 w 1251098"/>
                  <a:gd name="connsiteY2" fmla="*/ 182417 h 689236"/>
                  <a:gd name="connsiteX3" fmla="*/ 788581 w 1251098"/>
                  <a:gd name="connsiteY3" fmla="*/ 182417 h 689236"/>
                  <a:gd name="connsiteX4" fmla="*/ 1144477 w 1251098"/>
                  <a:gd name="connsiteY4" fmla="*/ 13451 h 689236"/>
                  <a:gd name="connsiteX5" fmla="*/ 1236325 w 1251098"/>
                  <a:gd name="connsiteY5" fmla="*/ 101713 h 689236"/>
                  <a:gd name="connsiteX6" fmla="*/ 1103122 w 1251098"/>
                  <a:gd name="connsiteY6" fmla="*/ 299506 h 689236"/>
                  <a:gd name="connsiteX7" fmla="*/ 1139456 w 1251098"/>
                  <a:gd name="connsiteY7" fmla="*/ 533292 h 689236"/>
                  <a:gd name="connsiteX8" fmla="*/ 1235149 w 1251098"/>
                  <a:gd name="connsiteY8" fmla="*/ 660882 h 689236"/>
                  <a:gd name="connsiteX9" fmla="*/ 1043763 w 1251098"/>
                  <a:gd name="connsiteY9" fmla="*/ 671515 h 689236"/>
                  <a:gd name="connsiteX10" fmla="*/ 746051 w 1251098"/>
                  <a:gd name="connsiteY10" fmla="*/ 554557 h 689236"/>
                  <a:gd name="connsiteX11" fmla="*/ 320749 w 1251098"/>
                  <a:gd name="connsiteY11" fmla="*/ 554557 h 689236"/>
                  <a:gd name="connsiteX12" fmla="*/ 44302 w 1251098"/>
                  <a:gd name="connsiteY12" fmla="*/ 533292 h 689236"/>
                  <a:gd name="connsiteX13" fmla="*/ 44302 w 1251098"/>
                  <a:gd name="connsiteY13" fmla="*/ 246213 h 689236"/>
                  <a:gd name="connsiteX0" fmla="*/ 44302 w 1251098"/>
                  <a:gd name="connsiteY0" fmla="*/ 246213 h 689236"/>
                  <a:gd name="connsiteX1" fmla="*/ 193158 w 1251098"/>
                  <a:gd name="connsiteY1" fmla="*/ 161152 h 689236"/>
                  <a:gd name="connsiteX2" fmla="*/ 480237 w 1251098"/>
                  <a:gd name="connsiteY2" fmla="*/ 182417 h 689236"/>
                  <a:gd name="connsiteX3" fmla="*/ 788581 w 1251098"/>
                  <a:gd name="connsiteY3" fmla="*/ 182417 h 689236"/>
                  <a:gd name="connsiteX4" fmla="*/ 1144477 w 1251098"/>
                  <a:gd name="connsiteY4" fmla="*/ 13451 h 689236"/>
                  <a:gd name="connsiteX5" fmla="*/ 1236325 w 1251098"/>
                  <a:gd name="connsiteY5" fmla="*/ 101713 h 689236"/>
                  <a:gd name="connsiteX6" fmla="*/ 1103122 w 1251098"/>
                  <a:gd name="connsiteY6" fmla="*/ 299506 h 689236"/>
                  <a:gd name="connsiteX7" fmla="*/ 1139456 w 1251098"/>
                  <a:gd name="connsiteY7" fmla="*/ 533292 h 689236"/>
                  <a:gd name="connsiteX8" fmla="*/ 1235149 w 1251098"/>
                  <a:gd name="connsiteY8" fmla="*/ 660882 h 689236"/>
                  <a:gd name="connsiteX9" fmla="*/ 1043763 w 1251098"/>
                  <a:gd name="connsiteY9" fmla="*/ 671515 h 689236"/>
                  <a:gd name="connsiteX10" fmla="*/ 746051 w 1251098"/>
                  <a:gd name="connsiteY10" fmla="*/ 554557 h 689236"/>
                  <a:gd name="connsiteX11" fmla="*/ 320749 w 1251098"/>
                  <a:gd name="connsiteY11" fmla="*/ 554557 h 689236"/>
                  <a:gd name="connsiteX12" fmla="*/ 44302 w 1251098"/>
                  <a:gd name="connsiteY12" fmla="*/ 533292 h 689236"/>
                  <a:gd name="connsiteX13" fmla="*/ 44302 w 1251098"/>
                  <a:gd name="connsiteY13" fmla="*/ 246213 h 689236"/>
                  <a:gd name="connsiteX0" fmla="*/ 44302 w 1251098"/>
                  <a:gd name="connsiteY0" fmla="*/ 246213 h 689236"/>
                  <a:gd name="connsiteX1" fmla="*/ 193158 w 1251098"/>
                  <a:gd name="connsiteY1" fmla="*/ 161152 h 689236"/>
                  <a:gd name="connsiteX2" fmla="*/ 480237 w 1251098"/>
                  <a:gd name="connsiteY2" fmla="*/ 182417 h 689236"/>
                  <a:gd name="connsiteX3" fmla="*/ 788581 w 1251098"/>
                  <a:gd name="connsiteY3" fmla="*/ 182417 h 689236"/>
                  <a:gd name="connsiteX4" fmla="*/ 1144477 w 1251098"/>
                  <a:gd name="connsiteY4" fmla="*/ 13451 h 689236"/>
                  <a:gd name="connsiteX5" fmla="*/ 1236325 w 1251098"/>
                  <a:gd name="connsiteY5" fmla="*/ 101713 h 689236"/>
                  <a:gd name="connsiteX6" fmla="*/ 1103122 w 1251098"/>
                  <a:gd name="connsiteY6" fmla="*/ 299506 h 689236"/>
                  <a:gd name="connsiteX7" fmla="*/ 1139456 w 1251098"/>
                  <a:gd name="connsiteY7" fmla="*/ 533292 h 689236"/>
                  <a:gd name="connsiteX8" fmla="*/ 1235149 w 1251098"/>
                  <a:gd name="connsiteY8" fmla="*/ 660882 h 689236"/>
                  <a:gd name="connsiteX9" fmla="*/ 1043763 w 1251098"/>
                  <a:gd name="connsiteY9" fmla="*/ 671515 h 689236"/>
                  <a:gd name="connsiteX10" fmla="*/ 746051 w 1251098"/>
                  <a:gd name="connsiteY10" fmla="*/ 554557 h 689236"/>
                  <a:gd name="connsiteX11" fmla="*/ 320749 w 1251098"/>
                  <a:gd name="connsiteY11" fmla="*/ 554557 h 689236"/>
                  <a:gd name="connsiteX12" fmla="*/ 44302 w 1251098"/>
                  <a:gd name="connsiteY12" fmla="*/ 533292 h 689236"/>
                  <a:gd name="connsiteX13" fmla="*/ 44302 w 1251098"/>
                  <a:gd name="connsiteY13" fmla="*/ 246213 h 689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51098" h="689236">
                    <a:moveTo>
                      <a:pt x="44302" y="246213"/>
                    </a:moveTo>
                    <a:cubicBezTo>
                      <a:pt x="69111" y="184190"/>
                      <a:pt x="120502" y="171785"/>
                      <a:pt x="193158" y="161152"/>
                    </a:cubicBezTo>
                    <a:cubicBezTo>
                      <a:pt x="265814" y="150519"/>
                      <a:pt x="381000" y="178873"/>
                      <a:pt x="480237" y="182417"/>
                    </a:cubicBezTo>
                    <a:cubicBezTo>
                      <a:pt x="579474" y="185961"/>
                      <a:pt x="677874" y="210578"/>
                      <a:pt x="788581" y="182417"/>
                    </a:cubicBezTo>
                    <a:cubicBezTo>
                      <a:pt x="899288" y="154256"/>
                      <a:pt x="1069853" y="26902"/>
                      <a:pt x="1144477" y="13451"/>
                    </a:cubicBezTo>
                    <a:cubicBezTo>
                      <a:pt x="1219101" y="0"/>
                      <a:pt x="1243217" y="54037"/>
                      <a:pt x="1236325" y="101713"/>
                    </a:cubicBezTo>
                    <a:cubicBezTo>
                      <a:pt x="1229433" y="149389"/>
                      <a:pt x="1147319" y="145850"/>
                      <a:pt x="1103122" y="299506"/>
                    </a:cubicBezTo>
                    <a:cubicBezTo>
                      <a:pt x="1086977" y="371436"/>
                      <a:pt x="1117451" y="473063"/>
                      <a:pt x="1139456" y="533292"/>
                    </a:cubicBezTo>
                    <a:cubicBezTo>
                      <a:pt x="1161461" y="593521"/>
                      <a:pt x="1251098" y="637845"/>
                      <a:pt x="1235149" y="660882"/>
                    </a:cubicBezTo>
                    <a:cubicBezTo>
                      <a:pt x="1219200" y="683919"/>
                      <a:pt x="1125279" y="689236"/>
                      <a:pt x="1043763" y="671515"/>
                    </a:cubicBezTo>
                    <a:cubicBezTo>
                      <a:pt x="962247" y="653794"/>
                      <a:pt x="866553" y="574050"/>
                      <a:pt x="746051" y="554557"/>
                    </a:cubicBezTo>
                    <a:cubicBezTo>
                      <a:pt x="625549" y="535064"/>
                      <a:pt x="437707" y="558101"/>
                      <a:pt x="320749" y="554557"/>
                    </a:cubicBezTo>
                    <a:cubicBezTo>
                      <a:pt x="203791" y="551013"/>
                      <a:pt x="88604" y="588227"/>
                      <a:pt x="44302" y="533292"/>
                    </a:cubicBezTo>
                    <a:cubicBezTo>
                      <a:pt x="0" y="478357"/>
                      <a:pt x="19493" y="308236"/>
                      <a:pt x="44302" y="246213"/>
                    </a:cubicBezTo>
                    <a:close/>
                  </a:path>
                </a:pathLst>
              </a:custGeom>
              <a:solidFill>
                <a:schemeClr val="accent4"/>
              </a:solidFill>
              <a:ln w="9525" algn="ctr">
                <a:no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w="12700">
                    <a:solidFill>
                      <a:srgbClr val="F8F45A">
                        <a:satMod val="155000"/>
                      </a:srgbClr>
                    </a:solidFill>
                    <a:prstDash val="solid"/>
                  </a:ln>
                  <a:solidFill>
                    <a:srgbClr val="000000"/>
                  </a:solidFill>
                  <a:effectLst>
                    <a:outerShdw blurRad="41275" dist="20320" dir="1800000" algn="tl" rotWithShape="0">
                      <a:srgbClr val="000000">
                        <a:alpha val="40000"/>
                      </a:srgbClr>
                    </a:outerShdw>
                  </a:effectLst>
                  <a:uLnTx/>
                  <a:uFillTx/>
                  <a:latin typeface="Calibri" panose="020F0502020204030204" pitchFamily="34" charset="0"/>
                  <a:ea typeface="+mn-ea"/>
                  <a:cs typeface="+mn-cs"/>
                </a:endParaRPr>
              </a:p>
            </p:txBody>
          </p:sp>
          <p:sp>
            <p:nvSpPr>
              <p:cNvPr id="262" name="Freeform 80">
                <a:extLst>
                  <a:ext uri="{FF2B5EF4-FFF2-40B4-BE49-F238E27FC236}">
                    <a16:creationId xmlns:a16="http://schemas.microsoft.com/office/drawing/2014/main" id="{726B5C8F-DBA5-4BCC-9696-ADC154288356}"/>
                  </a:ext>
                </a:extLst>
              </p:cNvPr>
              <p:cNvSpPr/>
              <p:nvPr/>
            </p:nvSpPr>
            <p:spPr bwMode="auto">
              <a:xfrm rot="66310">
                <a:off x="9645175" y="4530115"/>
                <a:ext cx="496888" cy="352425"/>
              </a:xfrm>
              <a:custGeom>
                <a:avLst/>
                <a:gdLst>
                  <a:gd name="connsiteX0" fmla="*/ 1614376 w 1786269"/>
                  <a:gd name="connsiteY0" fmla="*/ 17721 h 1286540"/>
                  <a:gd name="connsiteX1" fmla="*/ 1380460 w 1786269"/>
                  <a:gd name="connsiteY1" fmla="*/ 17721 h 1286540"/>
                  <a:gd name="connsiteX2" fmla="*/ 1189074 w 1786269"/>
                  <a:gd name="connsiteY2" fmla="*/ 102782 h 1286540"/>
                  <a:gd name="connsiteX3" fmla="*/ 1306032 w 1786269"/>
                  <a:gd name="connsiteY3" fmla="*/ 209107 h 1286540"/>
                  <a:gd name="connsiteX4" fmla="*/ 1476153 w 1786269"/>
                  <a:gd name="connsiteY4" fmla="*/ 241005 h 1286540"/>
                  <a:gd name="connsiteX5" fmla="*/ 1635641 w 1786269"/>
                  <a:gd name="connsiteY5" fmla="*/ 241005 h 1286540"/>
                  <a:gd name="connsiteX6" fmla="*/ 1327297 w 1786269"/>
                  <a:gd name="connsiteY6" fmla="*/ 241005 h 1286540"/>
                  <a:gd name="connsiteX7" fmla="*/ 1210339 w 1786269"/>
                  <a:gd name="connsiteY7" fmla="*/ 283535 h 1286540"/>
                  <a:gd name="connsiteX8" fmla="*/ 1220971 w 1786269"/>
                  <a:gd name="connsiteY8" fmla="*/ 347331 h 1286540"/>
                  <a:gd name="connsiteX9" fmla="*/ 1316664 w 1786269"/>
                  <a:gd name="connsiteY9" fmla="*/ 411126 h 1286540"/>
                  <a:gd name="connsiteX10" fmla="*/ 1571846 w 1786269"/>
                  <a:gd name="connsiteY10" fmla="*/ 421759 h 1286540"/>
                  <a:gd name="connsiteX11" fmla="*/ 1210339 w 1786269"/>
                  <a:gd name="connsiteY11" fmla="*/ 421759 h 1286540"/>
                  <a:gd name="connsiteX12" fmla="*/ 976422 w 1786269"/>
                  <a:gd name="connsiteY12" fmla="*/ 453656 h 1286540"/>
                  <a:gd name="connsiteX13" fmla="*/ 689343 w 1786269"/>
                  <a:gd name="connsiteY13" fmla="*/ 379228 h 1286540"/>
                  <a:gd name="connsiteX14" fmla="*/ 455427 w 1786269"/>
                  <a:gd name="connsiteY14" fmla="*/ 368596 h 1286540"/>
                  <a:gd name="connsiteX15" fmla="*/ 285306 w 1786269"/>
                  <a:gd name="connsiteY15" fmla="*/ 432391 h 1286540"/>
                  <a:gd name="connsiteX16" fmla="*/ 30125 w 1786269"/>
                  <a:gd name="connsiteY16" fmla="*/ 506819 h 1286540"/>
                  <a:gd name="connsiteX17" fmla="*/ 104553 w 1786269"/>
                  <a:gd name="connsiteY17" fmla="*/ 623777 h 1286540"/>
                  <a:gd name="connsiteX18" fmla="*/ 242776 w 1786269"/>
                  <a:gd name="connsiteY18" fmla="*/ 655675 h 1286540"/>
                  <a:gd name="connsiteX19" fmla="*/ 508590 w 1786269"/>
                  <a:gd name="connsiteY19" fmla="*/ 687573 h 1286540"/>
                  <a:gd name="connsiteX20" fmla="*/ 901995 w 1786269"/>
                  <a:gd name="connsiteY20" fmla="*/ 666307 h 1286540"/>
                  <a:gd name="connsiteX21" fmla="*/ 1210339 w 1786269"/>
                  <a:gd name="connsiteY21" fmla="*/ 666307 h 1286540"/>
                  <a:gd name="connsiteX22" fmla="*/ 1561213 w 1786269"/>
                  <a:gd name="connsiteY22" fmla="*/ 666307 h 1286540"/>
                  <a:gd name="connsiteX23" fmla="*/ 1465520 w 1786269"/>
                  <a:gd name="connsiteY23" fmla="*/ 666307 h 1286540"/>
                  <a:gd name="connsiteX24" fmla="*/ 848832 w 1786269"/>
                  <a:gd name="connsiteY24" fmla="*/ 676940 h 1286540"/>
                  <a:gd name="connsiteX25" fmla="*/ 540488 w 1786269"/>
                  <a:gd name="connsiteY25" fmla="*/ 687573 h 1286540"/>
                  <a:gd name="connsiteX26" fmla="*/ 285306 w 1786269"/>
                  <a:gd name="connsiteY26" fmla="*/ 666307 h 1286540"/>
                  <a:gd name="connsiteX27" fmla="*/ 147083 w 1786269"/>
                  <a:gd name="connsiteY27" fmla="*/ 645042 h 1286540"/>
                  <a:gd name="connsiteX28" fmla="*/ 51390 w 1786269"/>
                  <a:gd name="connsiteY28" fmla="*/ 730103 h 1286540"/>
                  <a:gd name="connsiteX29" fmla="*/ 62022 w 1786269"/>
                  <a:gd name="connsiteY29" fmla="*/ 804531 h 1286540"/>
                  <a:gd name="connsiteX30" fmla="*/ 253408 w 1786269"/>
                  <a:gd name="connsiteY30" fmla="*/ 847061 h 1286540"/>
                  <a:gd name="connsiteX31" fmla="*/ 497957 w 1786269"/>
                  <a:gd name="connsiteY31" fmla="*/ 942754 h 1286540"/>
                  <a:gd name="connsiteX32" fmla="*/ 710608 w 1786269"/>
                  <a:gd name="connsiteY32" fmla="*/ 889591 h 1286540"/>
                  <a:gd name="connsiteX33" fmla="*/ 1061483 w 1786269"/>
                  <a:gd name="connsiteY33" fmla="*/ 825796 h 1286540"/>
                  <a:gd name="connsiteX34" fmla="*/ 1380460 w 1786269"/>
                  <a:gd name="connsiteY34" fmla="*/ 878959 h 1286540"/>
                  <a:gd name="connsiteX35" fmla="*/ 1539948 w 1786269"/>
                  <a:gd name="connsiteY35" fmla="*/ 857694 h 1286540"/>
                  <a:gd name="connsiteX36" fmla="*/ 1337929 w 1786269"/>
                  <a:gd name="connsiteY36" fmla="*/ 889591 h 1286540"/>
                  <a:gd name="connsiteX37" fmla="*/ 1199706 w 1786269"/>
                  <a:gd name="connsiteY37" fmla="*/ 942754 h 1286540"/>
                  <a:gd name="connsiteX38" fmla="*/ 1242236 w 1786269"/>
                  <a:gd name="connsiteY38" fmla="*/ 1027814 h 1286540"/>
                  <a:gd name="connsiteX39" fmla="*/ 1401725 w 1786269"/>
                  <a:gd name="connsiteY39" fmla="*/ 1070345 h 1286540"/>
                  <a:gd name="connsiteX40" fmla="*/ 1518683 w 1786269"/>
                  <a:gd name="connsiteY40" fmla="*/ 1070345 h 1286540"/>
                  <a:gd name="connsiteX41" fmla="*/ 1359195 w 1786269"/>
                  <a:gd name="connsiteY41" fmla="*/ 1080977 h 1286540"/>
                  <a:gd name="connsiteX42" fmla="*/ 1199706 w 1786269"/>
                  <a:gd name="connsiteY42" fmla="*/ 1123507 h 1286540"/>
                  <a:gd name="connsiteX43" fmla="*/ 1231604 w 1786269"/>
                  <a:gd name="connsiteY43" fmla="*/ 1208568 h 1286540"/>
                  <a:gd name="connsiteX44" fmla="*/ 1380460 w 1786269"/>
                  <a:gd name="connsiteY44" fmla="*/ 1261731 h 1286540"/>
                  <a:gd name="connsiteX45" fmla="*/ 1529315 w 1786269"/>
                  <a:gd name="connsiteY45" fmla="*/ 1261731 h 1286540"/>
                  <a:gd name="connsiteX46" fmla="*/ 1646274 w 1786269"/>
                  <a:gd name="connsiteY46" fmla="*/ 1251098 h 1286540"/>
                  <a:gd name="connsiteX47" fmla="*/ 1710069 w 1786269"/>
                  <a:gd name="connsiteY47" fmla="*/ 1049080 h 1286540"/>
                  <a:gd name="connsiteX48" fmla="*/ 1784497 w 1786269"/>
                  <a:gd name="connsiteY48" fmla="*/ 581247 h 1286540"/>
                  <a:gd name="connsiteX49" fmla="*/ 1720702 w 1786269"/>
                  <a:gd name="connsiteY49" fmla="*/ 92149 h 1286540"/>
                  <a:gd name="connsiteX50" fmla="*/ 1614376 w 1786269"/>
                  <a:gd name="connsiteY50" fmla="*/ 17721 h 1286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786269" h="1286540">
                    <a:moveTo>
                      <a:pt x="1614376" y="17721"/>
                    </a:moveTo>
                    <a:cubicBezTo>
                      <a:pt x="1557669" y="5316"/>
                      <a:pt x="1451344" y="3544"/>
                      <a:pt x="1380460" y="17721"/>
                    </a:cubicBezTo>
                    <a:cubicBezTo>
                      <a:pt x="1309576" y="31898"/>
                      <a:pt x="1201479" y="70884"/>
                      <a:pt x="1189074" y="102782"/>
                    </a:cubicBezTo>
                    <a:cubicBezTo>
                      <a:pt x="1176669" y="134680"/>
                      <a:pt x="1258186" y="186070"/>
                      <a:pt x="1306032" y="209107"/>
                    </a:cubicBezTo>
                    <a:cubicBezTo>
                      <a:pt x="1353878" y="232144"/>
                      <a:pt x="1421218" y="235689"/>
                      <a:pt x="1476153" y="241005"/>
                    </a:cubicBezTo>
                    <a:cubicBezTo>
                      <a:pt x="1531088" y="246321"/>
                      <a:pt x="1635641" y="241005"/>
                      <a:pt x="1635641" y="241005"/>
                    </a:cubicBezTo>
                    <a:cubicBezTo>
                      <a:pt x="1610832" y="241005"/>
                      <a:pt x="1398181" y="233917"/>
                      <a:pt x="1327297" y="241005"/>
                    </a:cubicBezTo>
                    <a:cubicBezTo>
                      <a:pt x="1256413" y="248093"/>
                      <a:pt x="1228060" y="265814"/>
                      <a:pt x="1210339" y="283535"/>
                    </a:cubicBezTo>
                    <a:cubicBezTo>
                      <a:pt x="1192618" y="301256"/>
                      <a:pt x="1203250" y="326066"/>
                      <a:pt x="1220971" y="347331"/>
                    </a:cubicBezTo>
                    <a:cubicBezTo>
                      <a:pt x="1238692" y="368596"/>
                      <a:pt x="1258185" y="398721"/>
                      <a:pt x="1316664" y="411126"/>
                    </a:cubicBezTo>
                    <a:cubicBezTo>
                      <a:pt x="1375143" y="423531"/>
                      <a:pt x="1589567" y="419987"/>
                      <a:pt x="1571846" y="421759"/>
                    </a:cubicBezTo>
                    <a:cubicBezTo>
                      <a:pt x="1554125" y="423531"/>
                      <a:pt x="1309576" y="416443"/>
                      <a:pt x="1210339" y="421759"/>
                    </a:cubicBezTo>
                    <a:cubicBezTo>
                      <a:pt x="1111102" y="427075"/>
                      <a:pt x="1063255" y="460745"/>
                      <a:pt x="976422" y="453656"/>
                    </a:cubicBezTo>
                    <a:cubicBezTo>
                      <a:pt x="889589" y="446568"/>
                      <a:pt x="776175" y="393405"/>
                      <a:pt x="689343" y="379228"/>
                    </a:cubicBezTo>
                    <a:cubicBezTo>
                      <a:pt x="602511" y="365051"/>
                      <a:pt x="522766" y="359736"/>
                      <a:pt x="455427" y="368596"/>
                    </a:cubicBezTo>
                    <a:cubicBezTo>
                      <a:pt x="388088" y="377456"/>
                      <a:pt x="356190" y="409354"/>
                      <a:pt x="285306" y="432391"/>
                    </a:cubicBezTo>
                    <a:cubicBezTo>
                      <a:pt x="214422" y="455428"/>
                      <a:pt x="60250" y="474921"/>
                      <a:pt x="30125" y="506819"/>
                    </a:cubicBezTo>
                    <a:cubicBezTo>
                      <a:pt x="0" y="538717"/>
                      <a:pt x="69111" y="598968"/>
                      <a:pt x="104553" y="623777"/>
                    </a:cubicBezTo>
                    <a:cubicBezTo>
                      <a:pt x="139995" y="648586"/>
                      <a:pt x="175437" y="645042"/>
                      <a:pt x="242776" y="655675"/>
                    </a:cubicBezTo>
                    <a:cubicBezTo>
                      <a:pt x="310116" y="666308"/>
                      <a:pt x="398720" y="685801"/>
                      <a:pt x="508590" y="687573"/>
                    </a:cubicBezTo>
                    <a:cubicBezTo>
                      <a:pt x="618460" y="689345"/>
                      <a:pt x="785037" y="669851"/>
                      <a:pt x="901995" y="666307"/>
                    </a:cubicBezTo>
                    <a:cubicBezTo>
                      <a:pt x="1018953" y="662763"/>
                      <a:pt x="1210339" y="666307"/>
                      <a:pt x="1210339" y="666307"/>
                    </a:cubicBezTo>
                    <a:lnTo>
                      <a:pt x="1561213" y="666307"/>
                    </a:lnTo>
                    <a:lnTo>
                      <a:pt x="1465520" y="666307"/>
                    </a:lnTo>
                    <a:lnTo>
                      <a:pt x="848832" y="676940"/>
                    </a:lnTo>
                    <a:cubicBezTo>
                      <a:pt x="694660" y="680484"/>
                      <a:pt x="634409" y="689345"/>
                      <a:pt x="540488" y="687573"/>
                    </a:cubicBezTo>
                    <a:cubicBezTo>
                      <a:pt x="446567" y="685801"/>
                      <a:pt x="350873" y="673395"/>
                      <a:pt x="285306" y="666307"/>
                    </a:cubicBezTo>
                    <a:cubicBezTo>
                      <a:pt x="219739" y="659219"/>
                      <a:pt x="186069" y="634409"/>
                      <a:pt x="147083" y="645042"/>
                    </a:cubicBezTo>
                    <a:cubicBezTo>
                      <a:pt x="108097" y="655675"/>
                      <a:pt x="65567" y="703522"/>
                      <a:pt x="51390" y="730103"/>
                    </a:cubicBezTo>
                    <a:cubicBezTo>
                      <a:pt x="37213" y="756684"/>
                      <a:pt x="28352" y="785038"/>
                      <a:pt x="62022" y="804531"/>
                    </a:cubicBezTo>
                    <a:cubicBezTo>
                      <a:pt x="95692" y="824024"/>
                      <a:pt x="180752" y="824024"/>
                      <a:pt x="253408" y="847061"/>
                    </a:cubicBezTo>
                    <a:cubicBezTo>
                      <a:pt x="326064" y="870098"/>
                      <a:pt x="421757" y="935666"/>
                      <a:pt x="497957" y="942754"/>
                    </a:cubicBezTo>
                    <a:cubicBezTo>
                      <a:pt x="574157" y="949842"/>
                      <a:pt x="616687" y="909084"/>
                      <a:pt x="710608" y="889591"/>
                    </a:cubicBezTo>
                    <a:cubicBezTo>
                      <a:pt x="804529" y="870098"/>
                      <a:pt x="949841" y="827568"/>
                      <a:pt x="1061483" y="825796"/>
                    </a:cubicBezTo>
                    <a:cubicBezTo>
                      <a:pt x="1173125" y="824024"/>
                      <a:pt x="1300716" y="873643"/>
                      <a:pt x="1380460" y="878959"/>
                    </a:cubicBezTo>
                    <a:cubicBezTo>
                      <a:pt x="1460204" y="884275"/>
                      <a:pt x="1547036" y="855922"/>
                      <a:pt x="1539948" y="857694"/>
                    </a:cubicBezTo>
                    <a:cubicBezTo>
                      <a:pt x="1532860" y="859466"/>
                      <a:pt x="1394636" y="875414"/>
                      <a:pt x="1337929" y="889591"/>
                    </a:cubicBezTo>
                    <a:cubicBezTo>
                      <a:pt x="1281222" y="903768"/>
                      <a:pt x="1215655" y="919717"/>
                      <a:pt x="1199706" y="942754"/>
                    </a:cubicBezTo>
                    <a:cubicBezTo>
                      <a:pt x="1183757" y="965791"/>
                      <a:pt x="1208566" y="1006549"/>
                      <a:pt x="1242236" y="1027814"/>
                    </a:cubicBezTo>
                    <a:cubicBezTo>
                      <a:pt x="1275906" y="1049079"/>
                      <a:pt x="1355651" y="1063257"/>
                      <a:pt x="1401725" y="1070345"/>
                    </a:cubicBezTo>
                    <a:cubicBezTo>
                      <a:pt x="1447799" y="1077433"/>
                      <a:pt x="1525771" y="1068573"/>
                      <a:pt x="1518683" y="1070345"/>
                    </a:cubicBezTo>
                    <a:cubicBezTo>
                      <a:pt x="1511595" y="1072117"/>
                      <a:pt x="1412358" y="1072117"/>
                      <a:pt x="1359195" y="1080977"/>
                    </a:cubicBezTo>
                    <a:cubicBezTo>
                      <a:pt x="1306032" y="1089837"/>
                      <a:pt x="1220971" y="1102242"/>
                      <a:pt x="1199706" y="1123507"/>
                    </a:cubicBezTo>
                    <a:cubicBezTo>
                      <a:pt x="1178441" y="1144772"/>
                      <a:pt x="1201478" y="1185531"/>
                      <a:pt x="1231604" y="1208568"/>
                    </a:cubicBezTo>
                    <a:cubicBezTo>
                      <a:pt x="1261730" y="1231605"/>
                      <a:pt x="1330842" y="1252871"/>
                      <a:pt x="1380460" y="1261731"/>
                    </a:cubicBezTo>
                    <a:cubicBezTo>
                      <a:pt x="1430079" y="1270592"/>
                      <a:pt x="1485013" y="1263503"/>
                      <a:pt x="1529315" y="1261731"/>
                    </a:cubicBezTo>
                    <a:cubicBezTo>
                      <a:pt x="1573617" y="1259959"/>
                      <a:pt x="1616148" y="1286540"/>
                      <a:pt x="1646274" y="1251098"/>
                    </a:cubicBezTo>
                    <a:cubicBezTo>
                      <a:pt x="1676400" y="1215656"/>
                      <a:pt x="1687032" y="1160722"/>
                      <a:pt x="1710069" y="1049080"/>
                    </a:cubicBezTo>
                    <a:cubicBezTo>
                      <a:pt x="1733106" y="937438"/>
                      <a:pt x="1782725" y="740735"/>
                      <a:pt x="1784497" y="581247"/>
                    </a:cubicBezTo>
                    <a:cubicBezTo>
                      <a:pt x="1786269" y="421759"/>
                      <a:pt x="1749055" y="184298"/>
                      <a:pt x="1720702" y="92149"/>
                    </a:cubicBezTo>
                    <a:cubicBezTo>
                      <a:pt x="1692349" y="0"/>
                      <a:pt x="1671083" y="30126"/>
                      <a:pt x="1614376" y="17721"/>
                    </a:cubicBezTo>
                    <a:close/>
                  </a:path>
                </a:pathLst>
              </a:custGeom>
              <a:solidFill>
                <a:schemeClr val="tx2"/>
              </a:solidFill>
              <a:ln w="9525" cap="flat" cmpd="sng" algn="ctr">
                <a:solidFill>
                  <a:schemeClr val="tx2">
                    <a:lumMod val="50000"/>
                  </a:schemeClr>
                </a:solidFill>
                <a:prstDash val="solid"/>
                <a:round/>
                <a:headEnd type="none" w="med" len="med"/>
                <a:tailEnd type="none" w="med" len="med"/>
              </a:ln>
              <a:effectLst/>
            </p:spPr>
            <p:txBody>
              <a:bodyPr/>
              <a:lstStyle/>
              <a:p>
                <a:pPr marL="342900" marR="0" lvl="0" indent="-342900" algn="l" defTabSz="914400" rtl="0" eaLnBrk="1" fontAlgn="auto" latinLnBrk="0" hangingPunct="1">
                  <a:lnSpc>
                    <a:spcPct val="90000"/>
                  </a:lnSpc>
                  <a:spcBef>
                    <a:spcPct val="35000"/>
                  </a:spcBef>
                  <a:spcAft>
                    <a:spcPct val="25000"/>
                  </a:spcAft>
                  <a:buClr>
                    <a:srgbClr val="8B3D9A"/>
                  </a:buClr>
                  <a:buSzTx/>
                  <a:buFont typeface="Wingdings" pitchFamily="2" charset="2"/>
                  <a:buChar char="§"/>
                  <a:tabLst/>
                  <a:defRPr/>
                </a:pPr>
                <a:endParaRPr kumimoji="0" lang="en-US"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63" name="Freeform 81">
                <a:extLst>
                  <a:ext uri="{FF2B5EF4-FFF2-40B4-BE49-F238E27FC236}">
                    <a16:creationId xmlns:a16="http://schemas.microsoft.com/office/drawing/2014/main" id="{0EBC8AED-BC02-4DBD-A124-B1513A965F1D}"/>
                  </a:ext>
                </a:extLst>
              </p:cNvPr>
              <p:cNvSpPr/>
              <p:nvPr/>
            </p:nvSpPr>
            <p:spPr bwMode="auto">
              <a:xfrm rot="66310">
                <a:off x="9488015" y="4612664"/>
                <a:ext cx="160338" cy="161925"/>
              </a:xfrm>
              <a:custGeom>
                <a:avLst/>
                <a:gdLst>
                  <a:gd name="connsiteX0" fmla="*/ 419986 w 458972"/>
                  <a:gd name="connsiteY0" fmla="*/ 30126 h 483782"/>
                  <a:gd name="connsiteX1" fmla="*/ 292396 w 458972"/>
                  <a:gd name="connsiteY1" fmla="*/ 51391 h 483782"/>
                  <a:gd name="connsiteX2" fmla="*/ 90377 w 458972"/>
                  <a:gd name="connsiteY2" fmla="*/ 30126 h 483782"/>
                  <a:gd name="connsiteX3" fmla="*/ 5316 w 458972"/>
                  <a:gd name="connsiteY3" fmla="*/ 232145 h 483782"/>
                  <a:gd name="connsiteX4" fmla="*/ 58479 w 458972"/>
                  <a:gd name="connsiteY4" fmla="*/ 444796 h 483782"/>
                  <a:gd name="connsiteX5" fmla="*/ 292396 w 458972"/>
                  <a:gd name="connsiteY5" fmla="*/ 466061 h 483782"/>
                  <a:gd name="connsiteX6" fmla="*/ 430619 w 458972"/>
                  <a:gd name="connsiteY6" fmla="*/ 412898 h 483782"/>
                  <a:gd name="connsiteX7" fmla="*/ 345558 w 458972"/>
                  <a:gd name="connsiteY7" fmla="*/ 338470 h 483782"/>
                  <a:gd name="connsiteX8" fmla="*/ 430619 w 458972"/>
                  <a:gd name="connsiteY8" fmla="*/ 264042 h 483782"/>
                  <a:gd name="connsiteX9" fmla="*/ 324293 w 458972"/>
                  <a:gd name="connsiteY9" fmla="*/ 157717 h 483782"/>
                  <a:gd name="connsiteX10" fmla="*/ 441251 w 458972"/>
                  <a:gd name="connsiteY10" fmla="*/ 83289 h 483782"/>
                  <a:gd name="connsiteX11" fmla="*/ 419986 w 458972"/>
                  <a:gd name="connsiteY11" fmla="*/ 30126 h 483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8972" h="483782">
                    <a:moveTo>
                      <a:pt x="419986" y="30126"/>
                    </a:moveTo>
                    <a:cubicBezTo>
                      <a:pt x="395177" y="24810"/>
                      <a:pt x="347331" y="51391"/>
                      <a:pt x="292396" y="51391"/>
                    </a:cubicBezTo>
                    <a:cubicBezTo>
                      <a:pt x="237461" y="51391"/>
                      <a:pt x="138224" y="0"/>
                      <a:pt x="90377" y="30126"/>
                    </a:cubicBezTo>
                    <a:cubicBezTo>
                      <a:pt x="42530" y="60252"/>
                      <a:pt x="10632" y="163033"/>
                      <a:pt x="5316" y="232145"/>
                    </a:cubicBezTo>
                    <a:cubicBezTo>
                      <a:pt x="0" y="301257"/>
                      <a:pt x="10632" y="405810"/>
                      <a:pt x="58479" y="444796"/>
                    </a:cubicBezTo>
                    <a:cubicBezTo>
                      <a:pt x="106326" y="483782"/>
                      <a:pt x="230373" y="471377"/>
                      <a:pt x="292396" y="466061"/>
                    </a:cubicBezTo>
                    <a:cubicBezTo>
                      <a:pt x="354419" y="460745"/>
                      <a:pt x="421759" y="434163"/>
                      <a:pt x="430619" y="412898"/>
                    </a:cubicBezTo>
                    <a:cubicBezTo>
                      <a:pt x="439479" y="391633"/>
                      <a:pt x="345558" y="363279"/>
                      <a:pt x="345558" y="338470"/>
                    </a:cubicBezTo>
                    <a:cubicBezTo>
                      <a:pt x="345558" y="313661"/>
                      <a:pt x="434163" y="294168"/>
                      <a:pt x="430619" y="264042"/>
                    </a:cubicBezTo>
                    <a:cubicBezTo>
                      <a:pt x="427075" y="233917"/>
                      <a:pt x="322521" y="187843"/>
                      <a:pt x="324293" y="157717"/>
                    </a:cubicBezTo>
                    <a:cubicBezTo>
                      <a:pt x="326065" y="127592"/>
                      <a:pt x="423530" y="106326"/>
                      <a:pt x="441251" y="83289"/>
                    </a:cubicBezTo>
                    <a:cubicBezTo>
                      <a:pt x="458972" y="60252"/>
                      <a:pt x="444795" y="35442"/>
                      <a:pt x="419986" y="30126"/>
                    </a:cubicBezTo>
                    <a:close/>
                  </a:path>
                </a:pathLst>
              </a:custGeom>
              <a:solidFill>
                <a:schemeClr val="accent5"/>
              </a:solidFill>
              <a:ln w="9525" cap="flat" cmpd="sng" algn="ctr">
                <a:noFill/>
                <a:prstDash val="solid"/>
                <a:round/>
                <a:headEnd type="none" w="med" len="med"/>
                <a:tailEnd type="none" w="med" len="med"/>
              </a:ln>
              <a:effectLst/>
            </p:spPr>
            <p:txBody>
              <a:bodyPr/>
              <a:lstStyle/>
              <a:p>
                <a:pPr marL="342900" marR="0" lvl="0" indent="-342900" algn="l" defTabSz="914400" rtl="0" eaLnBrk="1" fontAlgn="auto" latinLnBrk="0" hangingPunct="1">
                  <a:lnSpc>
                    <a:spcPct val="90000"/>
                  </a:lnSpc>
                  <a:spcBef>
                    <a:spcPct val="35000"/>
                  </a:spcBef>
                  <a:spcAft>
                    <a:spcPct val="25000"/>
                  </a:spcAft>
                  <a:buClr>
                    <a:srgbClr val="8B3D9A"/>
                  </a:buClr>
                  <a:buSzTx/>
                  <a:buFont typeface="Wingdings" pitchFamily="2" charset="2"/>
                  <a:buChar char="§"/>
                  <a:tabLst/>
                  <a:defRPr/>
                </a:pPr>
                <a:endParaRPr kumimoji="0" lang="en-US"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grpSp>
        <p:sp>
          <p:nvSpPr>
            <p:cNvPr id="280" name="TextBox 107">
              <a:extLst>
                <a:ext uri="{FF2B5EF4-FFF2-40B4-BE49-F238E27FC236}">
                  <a16:creationId xmlns:a16="http://schemas.microsoft.com/office/drawing/2014/main" id="{26585C7A-E16B-4F86-A5DE-7024707CF3A0}"/>
                </a:ext>
              </a:extLst>
            </p:cNvPr>
            <p:cNvSpPr txBox="1">
              <a:spLocks noChangeArrowheads="1"/>
            </p:cNvSpPr>
            <p:nvPr/>
          </p:nvSpPr>
          <p:spPr bwMode="auto">
            <a:xfrm>
              <a:off x="6516524" y="4863970"/>
              <a:ext cx="40427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auto"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B7</a:t>
              </a:r>
            </a:p>
          </p:txBody>
        </p:sp>
        <p:grpSp>
          <p:nvGrpSpPr>
            <p:cNvPr id="284" name="Group 283">
              <a:extLst>
                <a:ext uri="{FF2B5EF4-FFF2-40B4-BE49-F238E27FC236}">
                  <a16:creationId xmlns:a16="http://schemas.microsoft.com/office/drawing/2014/main" id="{A88C447F-2AEE-49DD-A8FC-A3F113E04442}"/>
                </a:ext>
              </a:extLst>
            </p:cNvPr>
            <p:cNvGrpSpPr/>
            <p:nvPr/>
          </p:nvGrpSpPr>
          <p:grpSpPr>
            <a:xfrm>
              <a:off x="6851242" y="5093293"/>
              <a:ext cx="538375" cy="370411"/>
              <a:chOff x="13865267" y="4204832"/>
              <a:chExt cx="662458" cy="455783"/>
            </a:xfrm>
          </p:grpSpPr>
          <p:sp>
            <p:nvSpPr>
              <p:cNvPr id="279" name="Can 13">
                <a:extLst>
                  <a:ext uri="{FF2B5EF4-FFF2-40B4-BE49-F238E27FC236}">
                    <a16:creationId xmlns:a16="http://schemas.microsoft.com/office/drawing/2014/main" id="{2A10F407-D8B7-4673-B64C-A44744410BD9}"/>
                  </a:ext>
                </a:extLst>
              </p:cNvPr>
              <p:cNvSpPr/>
              <p:nvPr/>
            </p:nvSpPr>
            <p:spPr bwMode="auto">
              <a:xfrm rot="7545257">
                <a:off x="13957832" y="4112267"/>
                <a:ext cx="158852" cy="343981"/>
              </a:xfrm>
              <a:prstGeom prst="can">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w="9525" cap="flat" cmpd="sng" algn="ctr">
                <a:noFill/>
                <a:prstDash val="solid"/>
                <a:round/>
                <a:headEnd type="none" w="med" len="med"/>
                <a:tailEnd type="none" w="med" len="med"/>
              </a:ln>
              <a:effectLst/>
            </p:spPr>
            <p:txBody>
              <a:bodyPr/>
              <a:lstStyle/>
              <a:p>
                <a:pPr marL="0" marR="0" lvl="0" indent="0" algn="l" defTabSz="914400" rtl="0" eaLnBrk="1" fontAlgn="auto" latinLnBrk="0" hangingPunct="1">
                  <a:lnSpc>
                    <a:spcPct val="90000"/>
                  </a:lnSpc>
                  <a:spcBef>
                    <a:spcPct val="35000"/>
                  </a:spcBef>
                  <a:spcAft>
                    <a:spcPct val="25000"/>
                  </a:spcAft>
                  <a:buClr>
                    <a:srgbClr val="8B3D9A"/>
                  </a:buClr>
                  <a:buSzTx/>
                  <a:buFont typeface="Arial" charset="0"/>
                  <a:buChar char="•"/>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81" name="Freeform 83">
                <a:extLst>
                  <a:ext uri="{FF2B5EF4-FFF2-40B4-BE49-F238E27FC236}">
                    <a16:creationId xmlns:a16="http://schemas.microsoft.com/office/drawing/2014/main" id="{7D3A0148-8EBC-458D-853C-889EFF4A31C3}"/>
                  </a:ext>
                </a:extLst>
              </p:cNvPr>
              <p:cNvSpPr>
                <a:spLocks noChangeAspect="1"/>
              </p:cNvSpPr>
              <p:nvPr/>
            </p:nvSpPr>
            <p:spPr bwMode="auto">
              <a:xfrm rot="10692373">
                <a:off x="14037189" y="4239927"/>
                <a:ext cx="490536" cy="420688"/>
              </a:xfrm>
              <a:custGeom>
                <a:avLst/>
                <a:gdLst>
                  <a:gd name="connsiteX0" fmla="*/ 15081 w 748506"/>
                  <a:gd name="connsiteY0" fmla="*/ 74216 h 610791"/>
                  <a:gd name="connsiteX1" fmla="*/ 12700 w 748506"/>
                  <a:gd name="connsiteY1" fmla="*/ 19447 h 610791"/>
                  <a:gd name="connsiteX2" fmla="*/ 91281 w 748506"/>
                  <a:gd name="connsiteY2" fmla="*/ 28972 h 610791"/>
                  <a:gd name="connsiteX3" fmla="*/ 341313 w 748506"/>
                  <a:gd name="connsiteY3" fmla="*/ 193279 h 610791"/>
                  <a:gd name="connsiteX4" fmla="*/ 455613 w 748506"/>
                  <a:gd name="connsiteY4" fmla="*/ 259954 h 610791"/>
                  <a:gd name="connsiteX5" fmla="*/ 524669 w 748506"/>
                  <a:gd name="connsiteY5" fmla="*/ 228997 h 610791"/>
                  <a:gd name="connsiteX6" fmla="*/ 612775 w 748506"/>
                  <a:gd name="connsiteY6" fmla="*/ 224235 h 610791"/>
                  <a:gd name="connsiteX7" fmla="*/ 729456 w 748506"/>
                  <a:gd name="connsiteY7" fmla="*/ 302816 h 610791"/>
                  <a:gd name="connsiteX8" fmla="*/ 727075 w 748506"/>
                  <a:gd name="connsiteY8" fmla="*/ 367110 h 610791"/>
                  <a:gd name="connsiteX9" fmla="*/ 700881 w 748506"/>
                  <a:gd name="connsiteY9" fmla="*/ 388541 h 610791"/>
                  <a:gd name="connsiteX10" fmla="*/ 665163 w 748506"/>
                  <a:gd name="connsiteY10" fmla="*/ 350441 h 610791"/>
                  <a:gd name="connsiteX11" fmla="*/ 588963 w 748506"/>
                  <a:gd name="connsiteY11" fmla="*/ 326629 h 610791"/>
                  <a:gd name="connsiteX12" fmla="*/ 510381 w 748506"/>
                  <a:gd name="connsiteY12" fmla="*/ 379016 h 610791"/>
                  <a:gd name="connsiteX13" fmla="*/ 479425 w 748506"/>
                  <a:gd name="connsiteY13" fmla="*/ 471885 h 610791"/>
                  <a:gd name="connsiteX14" fmla="*/ 505619 w 748506"/>
                  <a:gd name="connsiteY14" fmla="*/ 533797 h 610791"/>
                  <a:gd name="connsiteX15" fmla="*/ 555625 w 748506"/>
                  <a:gd name="connsiteY15" fmla="*/ 567135 h 610791"/>
                  <a:gd name="connsiteX16" fmla="*/ 534194 w 748506"/>
                  <a:gd name="connsiteY16" fmla="*/ 593329 h 610791"/>
                  <a:gd name="connsiteX17" fmla="*/ 465138 w 748506"/>
                  <a:gd name="connsiteY17" fmla="*/ 600472 h 610791"/>
                  <a:gd name="connsiteX18" fmla="*/ 379413 w 748506"/>
                  <a:gd name="connsiteY18" fmla="*/ 531416 h 610791"/>
                  <a:gd name="connsiteX19" fmla="*/ 355600 w 748506"/>
                  <a:gd name="connsiteY19" fmla="*/ 450454 h 610791"/>
                  <a:gd name="connsiteX20" fmla="*/ 391319 w 748506"/>
                  <a:gd name="connsiteY20" fmla="*/ 350441 h 610791"/>
                  <a:gd name="connsiteX21" fmla="*/ 291306 w 748506"/>
                  <a:gd name="connsiteY21" fmla="*/ 276622 h 610791"/>
                  <a:gd name="connsiteX22" fmla="*/ 184150 w 748506"/>
                  <a:gd name="connsiteY22" fmla="*/ 198041 h 610791"/>
                  <a:gd name="connsiteX23" fmla="*/ 15081 w 748506"/>
                  <a:gd name="connsiteY23" fmla="*/ 74216 h 6107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48506" h="610791">
                    <a:moveTo>
                      <a:pt x="15081" y="74216"/>
                    </a:moveTo>
                    <a:cubicBezTo>
                      <a:pt x="7540" y="50602"/>
                      <a:pt x="0" y="26988"/>
                      <a:pt x="12700" y="19447"/>
                    </a:cubicBezTo>
                    <a:cubicBezTo>
                      <a:pt x="25400" y="11906"/>
                      <a:pt x="36512" y="0"/>
                      <a:pt x="91281" y="28972"/>
                    </a:cubicBezTo>
                    <a:cubicBezTo>
                      <a:pt x="146050" y="57944"/>
                      <a:pt x="280591" y="154782"/>
                      <a:pt x="341313" y="193279"/>
                    </a:cubicBezTo>
                    <a:cubicBezTo>
                      <a:pt x="402035" y="231776"/>
                      <a:pt x="425054" y="254001"/>
                      <a:pt x="455613" y="259954"/>
                    </a:cubicBezTo>
                    <a:cubicBezTo>
                      <a:pt x="486172" y="265907"/>
                      <a:pt x="498475" y="234950"/>
                      <a:pt x="524669" y="228997"/>
                    </a:cubicBezTo>
                    <a:cubicBezTo>
                      <a:pt x="550863" y="223044"/>
                      <a:pt x="578644" y="211932"/>
                      <a:pt x="612775" y="224235"/>
                    </a:cubicBezTo>
                    <a:cubicBezTo>
                      <a:pt x="646906" y="236538"/>
                      <a:pt x="710406" y="279004"/>
                      <a:pt x="729456" y="302816"/>
                    </a:cubicBezTo>
                    <a:cubicBezTo>
                      <a:pt x="748506" y="326628"/>
                      <a:pt x="731838" y="352822"/>
                      <a:pt x="727075" y="367110"/>
                    </a:cubicBezTo>
                    <a:cubicBezTo>
                      <a:pt x="722312" y="381398"/>
                      <a:pt x="711200" y="391319"/>
                      <a:pt x="700881" y="388541"/>
                    </a:cubicBezTo>
                    <a:cubicBezTo>
                      <a:pt x="690562" y="385763"/>
                      <a:pt x="683816" y="360760"/>
                      <a:pt x="665163" y="350441"/>
                    </a:cubicBezTo>
                    <a:cubicBezTo>
                      <a:pt x="646510" y="340122"/>
                      <a:pt x="614760" y="321867"/>
                      <a:pt x="588963" y="326629"/>
                    </a:cubicBezTo>
                    <a:cubicBezTo>
                      <a:pt x="563166" y="331391"/>
                      <a:pt x="528637" y="354807"/>
                      <a:pt x="510381" y="379016"/>
                    </a:cubicBezTo>
                    <a:cubicBezTo>
                      <a:pt x="492125" y="403225"/>
                      <a:pt x="480219" y="446088"/>
                      <a:pt x="479425" y="471885"/>
                    </a:cubicBezTo>
                    <a:cubicBezTo>
                      <a:pt x="478631" y="497682"/>
                      <a:pt x="492919" y="517922"/>
                      <a:pt x="505619" y="533797"/>
                    </a:cubicBezTo>
                    <a:cubicBezTo>
                      <a:pt x="518319" y="549672"/>
                      <a:pt x="550863" y="557213"/>
                      <a:pt x="555625" y="567135"/>
                    </a:cubicBezTo>
                    <a:cubicBezTo>
                      <a:pt x="560387" y="577057"/>
                      <a:pt x="549275" y="587773"/>
                      <a:pt x="534194" y="593329"/>
                    </a:cubicBezTo>
                    <a:cubicBezTo>
                      <a:pt x="519113" y="598885"/>
                      <a:pt x="490935" y="610791"/>
                      <a:pt x="465138" y="600472"/>
                    </a:cubicBezTo>
                    <a:cubicBezTo>
                      <a:pt x="439341" y="590153"/>
                      <a:pt x="397669" y="556419"/>
                      <a:pt x="379413" y="531416"/>
                    </a:cubicBezTo>
                    <a:cubicBezTo>
                      <a:pt x="361157" y="506413"/>
                      <a:pt x="353616" y="480617"/>
                      <a:pt x="355600" y="450454"/>
                    </a:cubicBezTo>
                    <a:cubicBezTo>
                      <a:pt x="357584" y="420291"/>
                      <a:pt x="402035" y="379413"/>
                      <a:pt x="391319" y="350441"/>
                    </a:cubicBezTo>
                    <a:cubicBezTo>
                      <a:pt x="380603" y="321469"/>
                      <a:pt x="291306" y="276622"/>
                      <a:pt x="291306" y="276622"/>
                    </a:cubicBezTo>
                    <a:lnTo>
                      <a:pt x="184150" y="198041"/>
                    </a:lnTo>
                    <a:lnTo>
                      <a:pt x="15081" y="74216"/>
                    </a:lnTo>
                    <a:close/>
                  </a:path>
                </a:pathLst>
              </a:custGeom>
              <a:solidFill>
                <a:schemeClr val="accent5"/>
              </a:solidFill>
              <a:ln w="9525">
                <a:noFill/>
                <a:miter lim="800000"/>
                <a:headEnd/>
                <a:tailE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mn-cs"/>
                </a:endParaRPr>
              </a:p>
            </p:txBody>
          </p:sp>
        </p:grpSp>
        <p:sp>
          <p:nvSpPr>
            <p:cNvPr id="282" name="TextBox 82">
              <a:extLst>
                <a:ext uri="{FF2B5EF4-FFF2-40B4-BE49-F238E27FC236}">
                  <a16:creationId xmlns:a16="http://schemas.microsoft.com/office/drawing/2014/main" id="{F16A11A8-136A-4E83-A185-2CA8C388AA33}"/>
                </a:ext>
              </a:extLst>
            </p:cNvPr>
            <p:cNvSpPr txBox="1">
              <a:spLocks noChangeArrowheads="1"/>
            </p:cNvSpPr>
            <p:nvPr/>
          </p:nvSpPr>
          <p:spPr bwMode="auto">
            <a:xfrm>
              <a:off x="7172822" y="5450106"/>
              <a:ext cx="6319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auto"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CD28</a:t>
              </a:r>
            </a:p>
          </p:txBody>
        </p:sp>
      </p:grpSp>
      <p:sp>
        <p:nvSpPr>
          <p:cNvPr id="288" name="Arrow: Right 287">
            <a:extLst>
              <a:ext uri="{FF2B5EF4-FFF2-40B4-BE49-F238E27FC236}">
                <a16:creationId xmlns:a16="http://schemas.microsoft.com/office/drawing/2014/main" id="{322B34F1-CEEE-455C-8606-7D4404A76260}"/>
              </a:ext>
            </a:extLst>
          </p:cNvPr>
          <p:cNvSpPr/>
          <p:nvPr/>
        </p:nvSpPr>
        <p:spPr bwMode="auto">
          <a:xfrm>
            <a:off x="8091889" y="4911438"/>
            <a:ext cx="319921" cy="431427"/>
          </a:xfrm>
          <a:prstGeom prst="rightArrow">
            <a:avLst/>
          </a:prstGeom>
          <a:solidFill>
            <a:schemeClr val="bg2"/>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89" name="Arrow: Right 288">
            <a:extLst>
              <a:ext uri="{FF2B5EF4-FFF2-40B4-BE49-F238E27FC236}">
                <a16:creationId xmlns:a16="http://schemas.microsoft.com/office/drawing/2014/main" id="{C3EE9ECB-B2CA-4D32-97F9-9D0C355A4606}"/>
              </a:ext>
            </a:extLst>
          </p:cNvPr>
          <p:cNvSpPr/>
          <p:nvPr/>
        </p:nvSpPr>
        <p:spPr bwMode="auto">
          <a:xfrm>
            <a:off x="10851164" y="4861511"/>
            <a:ext cx="317591" cy="431427"/>
          </a:xfrm>
          <a:prstGeom prst="rightArrow">
            <a:avLst/>
          </a:prstGeom>
          <a:solidFill>
            <a:schemeClr val="bg2"/>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90" name="Text Box 7">
            <a:extLst>
              <a:ext uri="{FF2B5EF4-FFF2-40B4-BE49-F238E27FC236}">
                <a16:creationId xmlns:a16="http://schemas.microsoft.com/office/drawing/2014/main" id="{7161011D-5E2E-4DE3-97BA-E7C0F1A2E69E}"/>
              </a:ext>
            </a:extLst>
          </p:cNvPr>
          <p:cNvSpPr txBox="1">
            <a:spLocks noChangeArrowheads="1"/>
          </p:cNvSpPr>
          <p:nvPr/>
        </p:nvSpPr>
        <p:spPr bwMode="auto">
          <a:xfrm>
            <a:off x="11093439" y="4594250"/>
            <a:ext cx="1111250"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auto" latinLnBrk="0" hangingPunct="1">
              <a:lnSpc>
                <a:spcPct val="90000"/>
              </a:lnSpc>
              <a:spcBef>
                <a:spcPts val="0"/>
              </a:spcBef>
              <a:spcAft>
                <a:spcPts val="0"/>
              </a:spcAft>
              <a:buClr>
                <a:srgbClr val="8B3D9A"/>
              </a:buClr>
              <a:buSzTx/>
              <a:buFont typeface="Wingdings" panose="05000000000000000000" pitchFamily="2" charset="2"/>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mn-cs"/>
              </a:rPr>
              <a:t>Immune activation and T-cell survival</a:t>
            </a:r>
          </a:p>
        </p:txBody>
      </p:sp>
      <p:grpSp>
        <p:nvGrpSpPr>
          <p:cNvPr id="178" name="Group 177">
            <a:extLst>
              <a:ext uri="{FF2B5EF4-FFF2-40B4-BE49-F238E27FC236}">
                <a16:creationId xmlns:a16="http://schemas.microsoft.com/office/drawing/2014/main" id="{31B85A04-12ED-4532-B230-9436518960CA}"/>
              </a:ext>
            </a:extLst>
          </p:cNvPr>
          <p:cNvGrpSpPr/>
          <p:nvPr/>
        </p:nvGrpSpPr>
        <p:grpSpPr>
          <a:xfrm>
            <a:off x="9392911" y="6207927"/>
            <a:ext cx="2488502" cy="454909"/>
            <a:chOff x="9392911" y="6207927"/>
            <a:chExt cx="2488502" cy="454909"/>
          </a:xfrm>
        </p:grpSpPr>
        <p:pic>
          <p:nvPicPr>
            <p:cNvPr id="179" name="Picture 178" descr="A picture containing text, ax, wheel&#10;&#10;Description automatically generated">
              <a:extLst>
                <a:ext uri="{FF2B5EF4-FFF2-40B4-BE49-F238E27FC236}">
                  <a16:creationId xmlns:a16="http://schemas.microsoft.com/office/drawing/2014/main" id="{C09DB1A2-1CC8-40FC-A51B-A1DC32D94B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80" name="Rectangle 8">
              <a:extLst>
                <a:ext uri="{FF2B5EF4-FFF2-40B4-BE49-F238E27FC236}">
                  <a16:creationId xmlns:a16="http://schemas.microsoft.com/office/drawing/2014/main" id="{F23416D3-16AA-4B23-82E4-5DE50405D650}"/>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spTree>
    <p:extLst>
      <p:ext uri="{BB962C8B-B14F-4D97-AF65-F5344CB8AC3E}">
        <p14:creationId xmlns:p14="http://schemas.microsoft.com/office/powerpoint/2010/main" val="1212587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4">
            <a:extLst>
              <a:ext uri="{FF2B5EF4-FFF2-40B4-BE49-F238E27FC236}">
                <a16:creationId xmlns:a16="http://schemas.microsoft.com/office/drawing/2014/main" id="{627830F4-E071-4AE8-8343-0B4C4AA4AAAE}"/>
              </a:ext>
            </a:extLst>
          </p:cNvPr>
          <p:cNvSpPr>
            <a:spLocks noGrp="1" noChangeArrowheads="1"/>
          </p:cNvSpPr>
          <p:nvPr>
            <p:ph idx="1"/>
          </p:nvPr>
        </p:nvSpPr>
        <p:spPr/>
        <p:txBody>
          <a:bodyPr/>
          <a:lstStyle/>
          <a:p>
            <a:pPr marL="346075" indent="-346075">
              <a:buSzPts val="2400"/>
              <a:defRPr/>
            </a:pPr>
            <a:r>
              <a:rPr lang="en-US" altLang="en-US" dirty="0"/>
              <a:t>Please feel free to use, update, and share some or all of these slides in your noncommercial presentations to colleagues or patients</a:t>
            </a:r>
          </a:p>
          <a:p>
            <a:pPr eaLnBrk="1" hangingPunct="1">
              <a:defRPr/>
            </a:pPr>
            <a:r>
              <a:rPr lang="en-US" altLang="en-US" dirty="0"/>
              <a:t>When using our slides, please retain the source attribution:</a:t>
            </a:r>
            <a:br>
              <a:rPr lang="en-US" altLang="en-US" dirty="0"/>
            </a:br>
            <a:br>
              <a:rPr lang="en-US" altLang="en-US" dirty="0"/>
            </a:br>
            <a:endParaRPr lang="en-US" altLang="en-US" dirty="0"/>
          </a:p>
          <a:p>
            <a:pPr eaLnBrk="1" hangingPunct="1">
              <a:defRPr/>
            </a:pPr>
            <a:endParaRPr lang="en-US" altLang="en-US" sz="2000" dirty="0"/>
          </a:p>
          <a:p>
            <a:pPr eaLnBrk="1" hangingPunct="1">
              <a:defRPr/>
            </a:pPr>
            <a:r>
              <a:rPr lang="en-GB" dirty="0"/>
              <a:t>These slides may not be published, posted online, or used in commercial presentations without permission. </a:t>
            </a:r>
            <a:r>
              <a:rPr lang="en-US" dirty="0"/>
              <a:t>Please contact </a:t>
            </a:r>
            <a:r>
              <a:rPr lang="en-US" dirty="0">
                <a:hlinkClick r:id="rId3"/>
              </a:rPr>
              <a:t>permissions@clinicaloptions.com</a:t>
            </a:r>
            <a:r>
              <a:rPr lang="en-US" dirty="0"/>
              <a:t> for details</a:t>
            </a:r>
          </a:p>
        </p:txBody>
      </p:sp>
      <p:sp>
        <p:nvSpPr>
          <p:cNvPr id="36866" name="Rectangle 2">
            <a:extLst>
              <a:ext uri="{FF2B5EF4-FFF2-40B4-BE49-F238E27FC236}">
                <a16:creationId xmlns:a16="http://schemas.microsoft.com/office/drawing/2014/main" id="{FE1ADE93-F242-493E-A0A5-BCE8366B9801}"/>
              </a:ext>
            </a:extLst>
          </p:cNvPr>
          <p:cNvSpPr>
            <a:spLocks noGrp="1" noChangeArrowheads="1"/>
          </p:cNvSpPr>
          <p:nvPr>
            <p:ph type="title"/>
          </p:nvPr>
        </p:nvSpPr>
        <p:spPr/>
        <p:txBody>
          <a:bodyPr/>
          <a:lstStyle/>
          <a:p>
            <a:pPr eaLnBrk="1" hangingPunct="1"/>
            <a:r>
              <a:rPr lang="en-US" altLang="en-US"/>
              <a:t>About These Slides</a:t>
            </a:r>
          </a:p>
        </p:txBody>
      </p:sp>
      <p:grpSp>
        <p:nvGrpSpPr>
          <p:cNvPr id="2" name="Group 1">
            <a:extLst>
              <a:ext uri="{FF2B5EF4-FFF2-40B4-BE49-F238E27FC236}">
                <a16:creationId xmlns:a16="http://schemas.microsoft.com/office/drawing/2014/main" id="{7231FD6C-77AC-441B-8659-B8C17CCBBFFF}"/>
              </a:ext>
            </a:extLst>
          </p:cNvPr>
          <p:cNvGrpSpPr/>
          <p:nvPr/>
        </p:nvGrpSpPr>
        <p:grpSpPr>
          <a:xfrm>
            <a:off x="4156075" y="3332497"/>
            <a:ext cx="3479671" cy="613720"/>
            <a:chOff x="4156075" y="3332497"/>
            <a:chExt cx="3479671" cy="613720"/>
          </a:xfrm>
        </p:grpSpPr>
        <p:pic>
          <p:nvPicPr>
            <p:cNvPr id="10" name="Picture 9" descr="A picture containing text, ax, wheel&#10;&#10;Description automatically generated">
              <a:extLst>
                <a:ext uri="{FF2B5EF4-FFF2-40B4-BE49-F238E27FC236}">
                  <a16:creationId xmlns:a16="http://schemas.microsoft.com/office/drawing/2014/main" id="{F1D6D4D7-827C-42C1-9418-36DA1FEAF2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14132" y="3332497"/>
              <a:ext cx="793750" cy="260449"/>
            </a:xfrm>
            <a:prstGeom prst="rect">
              <a:avLst/>
            </a:prstGeom>
          </p:spPr>
        </p:pic>
        <p:sp>
          <p:nvSpPr>
            <p:cNvPr id="9" name="Rectangle 7">
              <a:extLst>
                <a:ext uri="{FF2B5EF4-FFF2-40B4-BE49-F238E27FC236}">
                  <a16:creationId xmlns:a16="http://schemas.microsoft.com/office/drawing/2014/main" id="{7A461AF3-35F7-4400-ABFE-FB7268368A0C}"/>
                </a:ext>
              </a:extLst>
            </p:cNvPr>
            <p:cNvSpPr>
              <a:spLocks noChangeArrowheads="1"/>
            </p:cNvSpPr>
            <p:nvPr/>
          </p:nvSpPr>
          <p:spPr bwMode="auto">
            <a:xfrm>
              <a:off x="4156075" y="3546107"/>
              <a:ext cx="347967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2000" b="0" dirty="0">
                  <a:solidFill>
                    <a:schemeClr val="bg2"/>
                  </a:solidFill>
                  <a:latin typeface="Calibri" panose="020F0502020204030204" pitchFamily="34" charset="0"/>
                </a:rPr>
                <a:t>Slide credit: </a:t>
              </a:r>
              <a:r>
                <a:rPr lang="en-US" altLang="en-US" sz="2000" b="0" dirty="0">
                  <a:solidFill>
                    <a:schemeClr val="bg2"/>
                  </a:solidFill>
                  <a:latin typeface="Calibri" panose="020F0502020204030204" pitchFamily="34" charset="0"/>
                  <a:hlinkClick r:id="rId5"/>
                </a:rPr>
                <a:t>clinicaloptions.com</a:t>
              </a:r>
              <a:endParaRPr lang="en-US" altLang="en-US" sz="2000" b="0" dirty="0">
                <a:solidFill>
                  <a:schemeClr val="bg2"/>
                </a:solidFill>
                <a:latin typeface="Calibri" panose="020F0502020204030204" pitchFamily="34" charset="0"/>
              </a:endParaRPr>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E6ECF-EA71-407A-85AF-5A23AFB0ED87}"/>
              </a:ext>
            </a:extLst>
          </p:cNvPr>
          <p:cNvSpPr>
            <a:spLocks noGrp="1"/>
          </p:cNvSpPr>
          <p:nvPr>
            <p:ph type="title"/>
          </p:nvPr>
        </p:nvSpPr>
        <p:spPr/>
        <p:txBody>
          <a:bodyPr/>
          <a:lstStyle/>
          <a:p>
            <a:r>
              <a:rPr lang="en-US" dirty="0"/>
              <a:t>DREAMM-5: Response With Belantamab Mafodotin + ICOS Agonist Feladilimab in Patients With R/R MM</a:t>
            </a:r>
          </a:p>
        </p:txBody>
      </p:sp>
      <p:sp>
        <p:nvSpPr>
          <p:cNvPr id="11" name="Content Placeholder 10">
            <a:extLst>
              <a:ext uri="{FF2B5EF4-FFF2-40B4-BE49-F238E27FC236}">
                <a16:creationId xmlns:a16="http://schemas.microsoft.com/office/drawing/2014/main" id="{28BB19D7-1B7B-48C1-AB6C-96340C0DA2D0}"/>
              </a:ext>
            </a:extLst>
          </p:cNvPr>
          <p:cNvSpPr>
            <a:spLocks noGrp="1"/>
          </p:cNvSpPr>
          <p:nvPr>
            <p:ph idx="1"/>
          </p:nvPr>
        </p:nvSpPr>
        <p:spPr>
          <a:xfrm>
            <a:off x="604675" y="5336244"/>
            <a:ext cx="10877529" cy="598884"/>
          </a:xfrm>
        </p:spPr>
        <p:txBody>
          <a:bodyPr/>
          <a:lstStyle/>
          <a:p>
            <a:r>
              <a:rPr lang="en-US" sz="2000" dirty="0"/>
              <a:t>Median prior lines of therapy: 5</a:t>
            </a:r>
          </a:p>
          <a:p>
            <a:endParaRPr lang="en-US" sz="2000" dirty="0"/>
          </a:p>
        </p:txBody>
      </p:sp>
      <p:sp>
        <p:nvSpPr>
          <p:cNvPr id="7" name="Text Box 15">
            <a:extLst>
              <a:ext uri="{FF2B5EF4-FFF2-40B4-BE49-F238E27FC236}">
                <a16:creationId xmlns:a16="http://schemas.microsoft.com/office/drawing/2014/main" id="{39262145-1C8B-4747-B23C-0B9829AA50F7}"/>
              </a:ext>
            </a:extLst>
          </p:cNvPr>
          <p:cNvSpPr txBox="1">
            <a:spLocks noChangeArrowheads="1"/>
          </p:cNvSpPr>
          <p:nvPr/>
        </p:nvSpPr>
        <p:spPr bwMode="auto">
          <a:xfrm>
            <a:off x="420777" y="6403749"/>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Callander</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 ASH 2021. Abstr 897.</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aphicFrame>
        <p:nvGraphicFramePr>
          <p:cNvPr id="8" name="Group 3">
            <a:extLst>
              <a:ext uri="{FF2B5EF4-FFF2-40B4-BE49-F238E27FC236}">
                <a16:creationId xmlns:a16="http://schemas.microsoft.com/office/drawing/2014/main" id="{A6B84C30-CFA6-47C6-82C5-2FE7D81917D9}"/>
              </a:ext>
            </a:extLst>
          </p:cNvPr>
          <p:cNvGraphicFramePr>
            <a:graphicFrameLocks/>
          </p:cNvGraphicFramePr>
          <p:nvPr>
            <p:extLst>
              <p:ext uri="{D42A27DB-BD31-4B8C-83A1-F6EECF244321}">
                <p14:modId xmlns:p14="http://schemas.microsoft.com/office/powerpoint/2010/main" val="929623996"/>
              </p:ext>
            </p:extLst>
          </p:nvPr>
        </p:nvGraphicFramePr>
        <p:xfrm>
          <a:off x="514351" y="1611313"/>
          <a:ext cx="11247439" cy="3596213"/>
        </p:xfrm>
        <a:graphic>
          <a:graphicData uri="http://schemas.openxmlformats.org/drawingml/2006/table">
            <a:tbl>
              <a:tblPr/>
              <a:tblGrid>
                <a:gridCol w="2244250">
                  <a:extLst>
                    <a:ext uri="{9D8B030D-6E8A-4147-A177-3AD203B41FA5}">
                      <a16:colId xmlns:a16="http://schemas.microsoft.com/office/drawing/2014/main" val="20000"/>
                    </a:ext>
                  </a:extLst>
                </a:gridCol>
                <a:gridCol w="2388813">
                  <a:extLst>
                    <a:ext uri="{9D8B030D-6E8A-4147-A177-3AD203B41FA5}">
                      <a16:colId xmlns:a16="http://schemas.microsoft.com/office/drawing/2014/main" val="20001"/>
                    </a:ext>
                  </a:extLst>
                </a:gridCol>
                <a:gridCol w="2388813">
                  <a:extLst>
                    <a:ext uri="{9D8B030D-6E8A-4147-A177-3AD203B41FA5}">
                      <a16:colId xmlns:a16="http://schemas.microsoft.com/office/drawing/2014/main" val="20004"/>
                    </a:ext>
                  </a:extLst>
                </a:gridCol>
                <a:gridCol w="2388813">
                  <a:extLst>
                    <a:ext uri="{9D8B030D-6E8A-4147-A177-3AD203B41FA5}">
                      <a16:colId xmlns:a16="http://schemas.microsoft.com/office/drawing/2014/main" val="3084920536"/>
                    </a:ext>
                  </a:extLst>
                </a:gridCol>
                <a:gridCol w="1836750">
                  <a:extLst>
                    <a:ext uri="{9D8B030D-6E8A-4147-A177-3AD203B41FA5}">
                      <a16:colId xmlns:a16="http://schemas.microsoft.com/office/drawing/2014/main" val="3669797584"/>
                    </a:ext>
                  </a:extLst>
                </a:gridCol>
              </a:tblGrid>
              <a:tr h="793813">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Event, n (%; 95% CI)</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algn="ctr">
                        <a:lnSpc>
                          <a:spcPct val="106000"/>
                        </a:lnSpc>
                        <a:spcBef>
                          <a:spcPts val="0"/>
                        </a:spcBef>
                        <a:spcAft>
                          <a:spcPts val="0"/>
                        </a:spcAft>
                      </a:pPr>
                      <a:r>
                        <a:rPr lang="pt-BR" sz="1600" b="1" kern="1200" dirty="0">
                          <a:effectLst/>
                          <a:latin typeface="Calibri" panose="020F0502020204030204" pitchFamily="34" charset="0"/>
                          <a:cs typeface="Calibri" panose="020F0502020204030204" pitchFamily="34" charset="0"/>
                        </a:rPr>
                        <a:t>Cohort A </a:t>
                      </a:r>
                      <a:endParaRPr lang="en-US" sz="1600" b="1" dirty="0">
                        <a:effectLst/>
                        <a:latin typeface="Calibri" panose="020F0502020204030204" pitchFamily="34" charset="0"/>
                        <a:cs typeface="Calibri" panose="020F0502020204030204" pitchFamily="34" charset="0"/>
                      </a:endParaRPr>
                    </a:p>
                    <a:p>
                      <a:pPr marL="0" marR="0" algn="ctr">
                        <a:lnSpc>
                          <a:spcPct val="106000"/>
                        </a:lnSpc>
                        <a:spcBef>
                          <a:spcPts val="0"/>
                        </a:spcBef>
                        <a:spcAft>
                          <a:spcPts val="0"/>
                        </a:spcAft>
                      </a:pPr>
                      <a:r>
                        <a:rPr lang="pt-BR" sz="1600" b="1" kern="1200" dirty="0">
                          <a:effectLst/>
                          <a:latin typeface="Calibri" panose="020F0502020204030204" pitchFamily="34" charset="0"/>
                          <a:cs typeface="Calibri" panose="020F0502020204030204" pitchFamily="34" charset="0"/>
                        </a:rPr>
                        <a:t>Belantamab 1.9 mg/kg </a:t>
                      </a:r>
                      <a:endParaRPr lang="en-US" sz="1600" b="1" dirty="0">
                        <a:effectLst/>
                        <a:latin typeface="Calibri" panose="020F0502020204030204" pitchFamily="34" charset="0"/>
                        <a:cs typeface="Calibri" panose="020F0502020204030204" pitchFamily="34" charset="0"/>
                      </a:endParaRPr>
                    </a:p>
                    <a:p>
                      <a:pPr marL="0" marR="0" algn="ctr">
                        <a:lnSpc>
                          <a:spcPct val="106000"/>
                        </a:lnSpc>
                        <a:spcBef>
                          <a:spcPts val="0"/>
                        </a:spcBef>
                        <a:spcAft>
                          <a:spcPts val="0"/>
                        </a:spcAft>
                      </a:pPr>
                      <a:r>
                        <a:rPr lang="pt-BR" sz="1600" b="1" kern="1200" dirty="0">
                          <a:effectLst/>
                          <a:latin typeface="Calibri" panose="020F0502020204030204" pitchFamily="34" charset="0"/>
                          <a:cs typeface="Calibri" panose="020F0502020204030204" pitchFamily="34" charset="0"/>
                        </a:rPr>
                        <a:t>+ Feladilimab 8 mg</a:t>
                      </a:r>
                    </a:p>
                    <a:p>
                      <a:pPr marL="0" marR="0" algn="ctr">
                        <a:lnSpc>
                          <a:spcPct val="106000"/>
                        </a:lnSpc>
                        <a:spcBef>
                          <a:spcPts val="0"/>
                        </a:spcBef>
                        <a:spcAft>
                          <a:spcPts val="0"/>
                        </a:spcAft>
                      </a:pPr>
                      <a:r>
                        <a:rPr lang="pt-BR" sz="1600" b="1" kern="1200" dirty="0">
                          <a:effectLst/>
                          <a:latin typeface="Calibri" panose="020F0502020204030204" pitchFamily="34" charset="0"/>
                          <a:cs typeface="Calibri" panose="020F0502020204030204" pitchFamily="34" charset="0"/>
                        </a:rPr>
                        <a:t>(n = 9)</a:t>
                      </a:r>
                      <a:endParaRPr lang="en-US" sz="1600" b="1" dirty="0">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algn="ctr">
                        <a:lnSpc>
                          <a:spcPct val="106000"/>
                        </a:lnSpc>
                        <a:spcBef>
                          <a:spcPts val="0"/>
                        </a:spcBef>
                        <a:spcAft>
                          <a:spcPts val="0"/>
                        </a:spcAft>
                      </a:pPr>
                      <a:r>
                        <a:rPr lang="pt-BR" sz="1600" b="1" kern="1200" dirty="0">
                          <a:effectLst/>
                          <a:latin typeface="Calibri" panose="020F0502020204030204" pitchFamily="34" charset="0"/>
                          <a:cs typeface="Calibri" panose="020F0502020204030204" pitchFamily="34" charset="0"/>
                        </a:rPr>
                        <a:t>Cohort B</a:t>
                      </a:r>
                      <a:endParaRPr lang="en-US" sz="1600" b="1" dirty="0">
                        <a:effectLst/>
                        <a:latin typeface="Calibri" panose="020F0502020204030204" pitchFamily="34" charset="0"/>
                        <a:cs typeface="Calibri" panose="020F0502020204030204" pitchFamily="34" charset="0"/>
                      </a:endParaRPr>
                    </a:p>
                    <a:p>
                      <a:pPr marL="0" marR="0" algn="ctr">
                        <a:lnSpc>
                          <a:spcPct val="106000"/>
                        </a:lnSpc>
                        <a:spcBef>
                          <a:spcPts val="0"/>
                        </a:spcBef>
                        <a:spcAft>
                          <a:spcPts val="0"/>
                        </a:spcAft>
                      </a:pPr>
                      <a:r>
                        <a:rPr lang="pt-BR" sz="1600" b="1" kern="1200" dirty="0">
                          <a:effectLst/>
                          <a:latin typeface="Calibri" panose="020F0502020204030204" pitchFamily="34" charset="0"/>
                          <a:cs typeface="Calibri" panose="020F0502020204030204" pitchFamily="34" charset="0"/>
                        </a:rPr>
                        <a:t>Belantamab 2.5 mg/kg </a:t>
                      </a:r>
                    </a:p>
                    <a:p>
                      <a:pPr marL="0" marR="0" algn="ctr">
                        <a:lnSpc>
                          <a:spcPct val="106000"/>
                        </a:lnSpc>
                        <a:spcBef>
                          <a:spcPts val="0"/>
                        </a:spcBef>
                        <a:spcAft>
                          <a:spcPts val="0"/>
                        </a:spcAft>
                      </a:pPr>
                      <a:r>
                        <a:rPr lang="pt-BR" sz="1600" b="1" kern="1200" dirty="0">
                          <a:effectLst/>
                          <a:latin typeface="Calibri" panose="020F0502020204030204" pitchFamily="34" charset="0"/>
                          <a:cs typeface="Calibri" panose="020F0502020204030204" pitchFamily="34" charset="0"/>
                        </a:rPr>
                        <a:t>+ Feladilimab 8 mg</a:t>
                      </a:r>
                      <a:endParaRPr lang="en-US" sz="1600" b="1" dirty="0">
                        <a:effectLst/>
                        <a:latin typeface="Calibri" panose="020F0502020204030204" pitchFamily="34" charset="0"/>
                        <a:cs typeface="Calibri" panose="020F0502020204030204" pitchFamily="34" charset="0"/>
                      </a:endParaRPr>
                    </a:p>
                    <a:p>
                      <a:pPr marL="0" marR="0" algn="ctr">
                        <a:lnSpc>
                          <a:spcPct val="106000"/>
                        </a:lnSpc>
                        <a:spcBef>
                          <a:spcPts val="0"/>
                        </a:spcBef>
                        <a:spcAft>
                          <a:spcPts val="0"/>
                        </a:spcAft>
                      </a:pPr>
                      <a:r>
                        <a:rPr lang="pt-BR" sz="1600" b="1" kern="1200" dirty="0">
                          <a:effectLst/>
                          <a:latin typeface="Calibri" panose="020F0502020204030204" pitchFamily="34" charset="0"/>
                          <a:cs typeface="Calibri" panose="020F0502020204030204" pitchFamily="34" charset="0"/>
                        </a:rPr>
                        <a:t>(n = 10)</a:t>
                      </a:r>
                      <a:endParaRPr lang="en-US" sz="1600" b="1" dirty="0">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algn="ctr">
                        <a:lnSpc>
                          <a:spcPct val="106000"/>
                        </a:lnSpc>
                        <a:spcBef>
                          <a:spcPts val="0"/>
                        </a:spcBef>
                        <a:spcAft>
                          <a:spcPts val="0"/>
                        </a:spcAft>
                      </a:pPr>
                      <a:r>
                        <a:rPr lang="pt-BR" sz="1600" b="1" kern="1200" dirty="0">
                          <a:effectLst/>
                          <a:latin typeface="Calibri" panose="020F0502020204030204" pitchFamily="34" charset="0"/>
                          <a:cs typeface="Calibri" panose="020F0502020204030204" pitchFamily="34" charset="0"/>
                        </a:rPr>
                        <a:t>Cohort C</a:t>
                      </a:r>
                      <a:endParaRPr lang="en-US" sz="1600" b="1" dirty="0">
                        <a:effectLst/>
                        <a:latin typeface="Calibri" panose="020F0502020204030204" pitchFamily="34" charset="0"/>
                        <a:cs typeface="Calibri" panose="020F0502020204030204" pitchFamily="34" charset="0"/>
                      </a:endParaRPr>
                    </a:p>
                    <a:p>
                      <a:pPr marL="0" marR="0" algn="ctr">
                        <a:lnSpc>
                          <a:spcPct val="106000"/>
                        </a:lnSpc>
                        <a:spcBef>
                          <a:spcPts val="0"/>
                        </a:spcBef>
                        <a:spcAft>
                          <a:spcPts val="0"/>
                        </a:spcAft>
                      </a:pPr>
                      <a:r>
                        <a:rPr lang="pt-BR" sz="1600" b="1" kern="1200" dirty="0">
                          <a:effectLst/>
                          <a:latin typeface="Calibri" panose="020F0502020204030204" pitchFamily="34" charset="0"/>
                          <a:cs typeface="Calibri" panose="020F0502020204030204" pitchFamily="34" charset="0"/>
                        </a:rPr>
                        <a:t>Belantamab 2.5 mg/kg </a:t>
                      </a:r>
                    </a:p>
                    <a:p>
                      <a:pPr marL="0" marR="0" algn="ctr">
                        <a:lnSpc>
                          <a:spcPct val="106000"/>
                        </a:lnSpc>
                        <a:spcBef>
                          <a:spcPts val="0"/>
                        </a:spcBef>
                        <a:spcAft>
                          <a:spcPts val="0"/>
                        </a:spcAft>
                      </a:pPr>
                      <a:r>
                        <a:rPr lang="pt-BR" sz="1600" b="1" kern="1200" dirty="0">
                          <a:effectLst/>
                          <a:latin typeface="Calibri" panose="020F0502020204030204" pitchFamily="34" charset="0"/>
                          <a:cs typeface="Calibri" panose="020F0502020204030204" pitchFamily="34" charset="0"/>
                        </a:rPr>
                        <a:t>+ Feladilimab 24 mg</a:t>
                      </a:r>
                      <a:endParaRPr lang="en-US" sz="1600" b="1" dirty="0">
                        <a:effectLst/>
                        <a:latin typeface="Calibri" panose="020F0502020204030204" pitchFamily="34" charset="0"/>
                        <a:cs typeface="Calibri" panose="020F0502020204030204" pitchFamily="34" charset="0"/>
                      </a:endParaRPr>
                    </a:p>
                    <a:p>
                      <a:pPr marL="0" marR="0" algn="ctr">
                        <a:lnSpc>
                          <a:spcPct val="106000"/>
                        </a:lnSpc>
                        <a:spcBef>
                          <a:spcPts val="0"/>
                        </a:spcBef>
                        <a:spcAft>
                          <a:spcPts val="0"/>
                        </a:spcAft>
                      </a:pPr>
                      <a:r>
                        <a:rPr lang="pt-BR" sz="1600" b="1" kern="1200" dirty="0">
                          <a:effectLst/>
                          <a:latin typeface="Calibri" panose="020F0502020204030204" pitchFamily="34" charset="0"/>
                          <a:cs typeface="Calibri" panose="020F0502020204030204" pitchFamily="34" charset="0"/>
                        </a:rPr>
                        <a:t>(n = 6)</a:t>
                      </a:r>
                      <a:endParaRPr lang="en-US" sz="1600" b="1" dirty="0">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algn="ctr">
                        <a:lnSpc>
                          <a:spcPct val="106000"/>
                        </a:lnSpc>
                        <a:spcBef>
                          <a:spcPts val="0"/>
                        </a:spcBef>
                        <a:spcAft>
                          <a:spcPts val="0"/>
                        </a:spcAft>
                      </a:pPr>
                      <a:r>
                        <a:rPr lang="pt-BR" sz="1600" b="1" kern="1200" dirty="0">
                          <a:effectLst/>
                          <a:latin typeface="Calibri" panose="020F0502020204030204" pitchFamily="34" charset="0"/>
                          <a:cs typeface="Calibri" panose="020F0502020204030204" pitchFamily="34" charset="0"/>
                        </a:rPr>
                        <a:t>Total</a:t>
                      </a:r>
                      <a:endParaRPr lang="en-US" sz="1600" b="1" dirty="0">
                        <a:effectLst/>
                        <a:latin typeface="Calibri" panose="020F0502020204030204" pitchFamily="34" charset="0"/>
                        <a:cs typeface="Calibri" panose="020F0502020204030204" pitchFamily="34" charset="0"/>
                      </a:endParaRPr>
                    </a:p>
                    <a:p>
                      <a:pPr marL="0" marR="0" algn="ctr">
                        <a:lnSpc>
                          <a:spcPct val="106000"/>
                        </a:lnSpc>
                        <a:spcBef>
                          <a:spcPts val="0"/>
                        </a:spcBef>
                        <a:spcAft>
                          <a:spcPts val="0"/>
                        </a:spcAft>
                      </a:pPr>
                      <a:r>
                        <a:rPr lang="pt-BR" sz="1600" b="1" kern="1200" dirty="0">
                          <a:effectLst/>
                          <a:latin typeface="Calibri" panose="020F0502020204030204" pitchFamily="34" charset="0"/>
                          <a:cs typeface="Calibri" panose="020F0502020204030204" pitchFamily="34" charset="0"/>
                        </a:rPr>
                        <a:t>(N = 25)</a:t>
                      </a:r>
                      <a:endParaRPr lang="en-US" sz="1600" b="1" dirty="0">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1"/>
                  </a:ext>
                </a:extLst>
              </a:tr>
              <a:tr h="232045">
                <a:tc>
                  <a:txBody>
                    <a:bodyPr/>
                    <a:lstStyle/>
                    <a:p>
                      <a:pPr marL="0" marR="0">
                        <a:lnSpc>
                          <a:spcPct val="106000"/>
                        </a:lnSpc>
                        <a:spcBef>
                          <a:spcPts val="0"/>
                        </a:spcBef>
                        <a:spcAft>
                          <a:spcPts val="0"/>
                        </a:spcAft>
                      </a:pPr>
                      <a:r>
                        <a:rPr lang="en-US" sz="1600" kern="1200" dirty="0">
                          <a:solidFill>
                            <a:schemeClr val="bg1"/>
                          </a:solidFill>
                          <a:effectLst/>
                          <a:latin typeface="Calibri" panose="020F0502020204030204" pitchFamily="34" charset="0"/>
                          <a:cs typeface="Calibri" panose="020F0502020204030204" pitchFamily="34" charset="0"/>
                        </a:rPr>
                        <a:t>ORR</a:t>
                      </a: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6000"/>
                        </a:lnSpc>
                        <a:spcBef>
                          <a:spcPts val="0"/>
                        </a:spcBef>
                        <a:spcAft>
                          <a:spcPts val="0"/>
                        </a:spcAft>
                      </a:pPr>
                      <a:r>
                        <a:rPr lang="fr-FR" sz="1600" b="1" kern="1200" dirty="0">
                          <a:solidFill>
                            <a:schemeClr val="bg1"/>
                          </a:solidFill>
                          <a:effectLst/>
                          <a:latin typeface="Calibri" panose="020F0502020204030204" pitchFamily="34" charset="0"/>
                          <a:cs typeface="Calibri" panose="020F0502020204030204" pitchFamily="34" charset="0"/>
                        </a:rPr>
                        <a:t>4 (44; 13.7-78.8)</a:t>
                      </a:r>
                      <a:endPar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6000"/>
                        </a:lnSpc>
                        <a:spcBef>
                          <a:spcPts val="0"/>
                        </a:spcBef>
                        <a:spcAft>
                          <a:spcPts val="0"/>
                        </a:spcAft>
                      </a:pPr>
                      <a:r>
                        <a:rPr lang="en-GB" sz="1600" b="1" dirty="0">
                          <a:solidFill>
                            <a:schemeClr val="bg1"/>
                          </a:solidFill>
                          <a:effectLst/>
                          <a:latin typeface="Calibri" panose="020F0502020204030204" pitchFamily="34" charset="0"/>
                          <a:cs typeface="Calibri" panose="020F0502020204030204" pitchFamily="34" charset="0"/>
                        </a:rPr>
                        <a:t>5 (50; 18.7-81.3)</a:t>
                      </a:r>
                      <a:endPar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6000"/>
                        </a:lnSpc>
                        <a:spcBef>
                          <a:spcPts val="0"/>
                        </a:spcBef>
                        <a:spcAft>
                          <a:spcPts val="0"/>
                        </a:spcAft>
                      </a:pPr>
                      <a:r>
                        <a:rPr lang="en-GB" sz="1600" b="1" dirty="0">
                          <a:solidFill>
                            <a:schemeClr val="bg1"/>
                          </a:solidFill>
                          <a:effectLst/>
                          <a:latin typeface="Calibri" panose="020F0502020204030204" pitchFamily="34" charset="0"/>
                          <a:cs typeface="Calibri" panose="020F0502020204030204" pitchFamily="34" charset="0"/>
                        </a:rPr>
                        <a:t>4 (67; 22.3-95.7)</a:t>
                      </a:r>
                      <a:endPar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6000"/>
                        </a:lnSpc>
                        <a:spcBef>
                          <a:spcPts val="0"/>
                        </a:spcBef>
                        <a:spcAft>
                          <a:spcPts val="0"/>
                        </a:spcAft>
                      </a:pPr>
                      <a:r>
                        <a:rPr lang="fr-FR" sz="1600" b="1" kern="1200" dirty="0">
                          <a:solidFill>
                            <a:schemeClr val="bg1"/>
                          </a:solidFill>
                          <a:effectLst/>
                          <a:latin typeface="Calibri" panose="020F0502020204030204" pitchFamily="34" charset="0"/>
                          <a:cs typeface="Calibri" panose="020F0502020204030204" pitchFamily="34" charset="0"/>
                        </a:rPr>
                        <a:t>13 (52; 31.3-72.2)</a:t>
                      </a:r>
                      <a:endPar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2880833320"/>
                  </a:ext>
                </a:extLst>
              </a:tr>
              <a:tr h="173614">
                <a:tc>
                  <a:txBody>
                    <a:bodyPr/>
                    <a:lstStyle/>
                    <a:p>
                      <a:pPr marL="0" marR="0">
                        <a:lnSpc>
                          <a:spcPct val="106000"/>
                        </a:lnSpc>
                        <a:spcBef>
                          <a:spcPts val="0"/>
                        </a:spcBef>
                        <a:spcAft>
                          <a:spcPts val="0"/>
                        </a:spcAft>
                      </a:pPr>
                      <a:r>
                        <a:rPr lang="en-US" sz="1600" kern="1200" dirty="0">
                          <a:solidFill>
                            <a:schemeClr val="bg1"/>
                          </a:solidFill>
                          <a:effectLst/>
                          <a:latin typeface="Calibri" panose="020F0502020204030204" pitchFamily="34" charset="0"/>
                          <a:cs typeface="Calibri" panose="020F0502020204030204" pitchFamily="34" charset="0"/>
                        </a:rPr>
                        <a:t>   Stringent CR</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cs typeface="Calibri" panose="020F0502020204030204" pitchFamily="34" charset="0"/>
                        </a:rPr>
                        <a:t>0</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cs typeface="Calibri" panose="020F0502020204030204" pitchFamily="34" charset="0"/>
                        </a:rPr>
                        <a:t>1 (10)</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cs typeface="Calibri" panose="020F0502020204030204" pitchFamily="34" charset="0"/>
                        </a:rPr>
                        <a:t>0</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fr-FR" sz="1600" kern="1200" dirty="0">
                          <a:solidFill>
                            <a:schemeClr val="bg1"/>
                          </a:solidFill>
                          <a:effectLst/>
                          <a:latin typeface="Calibri" panose="020F0502020204030204" pitchFamily="34" charset="0"/>
                          <a:cs typeface="Calibri" panose="020F0502020204030204" pitchFamily="34" charset="0"/>
                        </a:rPr>
                        <a:t>1 (4)  </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2295764702"/>
                  </a:ext>
                </a:extLst>
              </a:tr>
              <a:tr h="173614">
                <a:tc>
                  <a:txBody>
                    <a:bodyPr/>
                    <a:lstStyle/>
                    <a:p>
                      <a:pPr marL="0" marR="0">
                        <a:lnSpc>
                          <a:spcPct val="106000"/>
                        </a:lnSpc>
                        <a:spcBef>
                          <a:spcPts val="0"/>
                        </a:spcBef>
                        <a:spcAft>
                          <a:spcPts val="0"/>
                        </a:spcAft>
                      </a:pPr>
                      <a:r>
                        <a:rPr lang="en-US" sz="1600" kern="1200" dirty="0">
                          <a:solidFill>
                            <a:schemeClr val="bg1"/>
                          </a:solidFill>
                          <a:effectLst/>
                          <a:latin typeface="Calibri" panose="020F0502020204030204" pitchFamily="34" charset="0"/>
                          <a:cs typeface="Calibri" panose="020F0502020204030204" pitchFamily="34" charset="0"/>
                        </a:rPr>
                        <a:t>   CR</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cs typeface="Calibri" panose="020F0502020204030204" pitchFamily="34" charset="0"/>
                        </a:rPr>
                        <a:t>1 (11)</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cs typeface="Calibri" panose="020F0502020204030204" pitchFamily="34" charset="0"/>
                        </a:rPr>
                        <a:t>0</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cs typeface="Calibri" panose="020F0502020204030204" pitchFamily="34" charset="0"/>
                        </a:rPr>
                        <a:t>0</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6000"/>
                        </a:lnSpc>
                        <a:spcBef>
                          <a:spcPts val="0"/>
                        </a:spcBef>
                        <a:spcAft>
                          <a:spcPts val="0"/>
                        </a:spcAft>
                      </a:pPr>
                      <a:r>
                        <a:rPr lang="fr-FR" sz="1600" kern="1200" dirty="0">
                          <a:solidFill>
                            <a:schemeClr val="bg1"/>
                          </a:solidFill>
                          <a:effectLst/>
                          <a:latin typeface="Calibri" panose="020F0502020204030204" pitchFamily="34" charset="0"/>
                          <a:cs typeface="Calibri" panose="020F0502020204030204" pitchFamily="34" charset="0"/>
                        </a:rPr>
                        <a:t>1 (4)</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2677930366"/>
                  </a:ext>
                </a:extLst>
              </a:tr>
              <a:tr h="173614">
                <a:tc>
                  <a:txBody>
                    <a:bodyPr/>
                    <a:lstStyle/>
                    <a:p>
                      <a:pPr marL="0" marR="0">
                        <a:lnSpc>
                          <a:spcPct val="106000"/>
                        </a:lnSpc>
                        <a:spcBef>
                          <a:spcPts val="0"/>
                        </a:spcBef>
                        <a:spcAft>
                          <a:spcPts val="0"/>
                        </a:spcAft>
                      </a:pPr>
                      <a:r>
                        <a:rPr lang="en-US" sz="1600" kern="1200" dirty="0">
                          <a:solidFill>
                            <a:schemeClr val="bg1"/>
                          </a:solidFill>
                          <a:effectLst/>
                          <a:latin typeface="Calibri" panose="020F0502020204030204" pitchFamily="34" charset="0"/>
                          <a:cs typeface="Calibri" panose="020F0502020204030204" pitchFamily="34" charset="0"/>
                        </a:rPr>
                        <a:t>   VGPR</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cs typeface="Calibri" panose="020F0502020204030204" pitchFamily="34" charset="0"/>
                        </a:rPr>
                        <a:t>2 (22)</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cs typeface="Calibri" panose="020F0502020204030204" pitchFamily="34" charset="0"/>
                        </a:rPr>
                        <a:t>1 (10)</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cs typeface="Calibri" panose="020F0502020204030204" pitchFamily="34" charset="0"/>
                        </a:rPr>
                        <a:t>3 (50)</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fr-FR" sz="1600" kern="1200" dirty="0">
                          <a:solidFill>
                            <a:schemeClr val="bg1"/>
                          </a:solidFill>
                          <a:effectLst/>
                          <a:latin typeface="Calibri" panose="020F0502020204030204" pitchFamily="34" charset="0"/>
                          <a:cs typeface="Calibri" panose="020F0502020204030204" pitchFamily="34" charset="0"/>
                        </a:rPr>
                        <a:t>6 (24)</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950946699"/>
                  </a:ext>
                </a:extLst>
              </a:tr>
              <a:tr h="173614">
                <a:tc>
                  <a:txBody>
                    <a:bodyPr/>
                    <a:lstStyle/>
                    <a:p>
                      <a:pPr marL="0" marR="0">
                        <a:lnSpc>
                          <a:spcPct val="106000"/>
                        </a:lnSpc>
                        <a:spcBef>
                          <a:spcPts val="0"/>
                        </a:spcBef>
                        <a:spcAft>
                          <a:spcPts val="0"/>
                        </a:spcAft>
                      </a:pPr>
                      <a:r>
                        <a:rPr lang="en-US" sz="1600" kern="1200" dirty="0">
                          <a:solidFill>
                            <a:schemeClr val="bg1"/>
                          </a:solidFill>
                          <a:effectLst/>
                          <a:latin typeface="Calibri" panose="020F0502020204030204" pitchFamily="34" charset="0"/>
                          <a:cs typeface="Calibri" panose="020F0502020204030204" pitchFamily="34" charset="0"/>
                        </a:rPr>
                        <a:t>   PR</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cs typeface="Calibri" panose="020F0502020204030204" pitchFamily="34" charset="0"/>
                        </a:rPr>
                        <a:t>1 (11)</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cs typeface="Calibri" panose="020F0502020204030204" pitchFamily="34" charset="0"/>
                        </a:rPr>
                        <a:t>3 (30)</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cs typeface="Calibri" panose="020F0502020204030204" pitchFamily="34" charset="0"/>
                        </a:rPr>
                        <a:t>1 (17)</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6000"/>
                        </a:lnSpc>
                        <a:spcBef>
                          <a:spcPts val="0"/>
                        </a:spcBef>
                        <a:spcAft>
                          <a:spcPts val="0"/>
                        </a:spcAft>
                      </a:pPr>
                      <a:r>
                        <a:rPr lang="fr-FR" sz="1600" kern="1200" dirty="0">
                          <a:solidFill>
                            <a:schemeClr val="bg1"/>
                          </a:solidFill>
                          <a:effectLst/>
                          <a:latin typeface="Calibri" panose="020F0502020204030204" pitchFamily="34" charset="0"/>
                          <a:cs typeface="Calibri" panose="020F0502020204030204" pitchFamily="34" charset="0"/>
                        </a:rPr>
                        <a:t>5 (20)</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40896299"/>
                  </a:ext>
                </a:extLst>
              </a:tr>
              <a:tr h="173614">
                <a:tc>
                  <a:txBody>
                    <a:bodyPr/>
                    <a:lstStyle/>
                    <a:p>
                      <a:pPr marL="0" marR="0">
                        <a:lnSpc>
                          <a:spcPct val="106000"/>
                        </a:lnSpc>
                        <a:spcBef>
                          <a:spcPts val="0"/>
                        </a:spcBef>
                        <a:spcAft>
                          <a:spcPts val="0"/>
                        </a:spcAft>
                      </a:pPr>
                      <a:r>
                        <a:rPr lang="en-US" sz="1600" kern="1200" dirty="0">
                          <a:solidFill>
                            <a:schemeClr val="bg1"/>
                          </a:solidFill>
                          <a:effectLst/>
                          <a:latin typeface="Calibri" panose="020F0502020204030204" pitchFamily="34" charset="0"/>
                          <a:cs typeface="Calibri" panose="020F0502020204030204" pitchFamily="34" charset="0"/>
                        </a:rPr>
                        <a:t>Minimal response</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cs typeface="Calibri" panose="020F0502020204030204" pitchFamily="34" charset="0"/>
                        </a:rPr>
                        <a:t>0</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cs typeface="Calibri" panose="020F0502020204030204" pitchFamily="34" charset="0"/>
                        </a:rPr>
                        <a:t>0</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cs typeface="Calibri" panose="020F0502020204030204" pitchFamily="34" charset="0"/>
                        </a:rPr>
                        <a:t>1 (17)</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fr-FR" sz="1600" kern="1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1 (4)</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3241813198"/>
                  </a:ext>
                </a:extLst>
              </a:tr>
              <a:tr h="173614">
                <a:tc>
                  <a:txBody>
                    <a:bodyPr/>
                    <a:lstStyle/>
                    <a:p>
                      <a:pPr marL="0" marR="0">
                        <a:lnSpc>
                          <a:spcPct val="106000"/>
                        </a:lnSpc>
                        <a:spcBef>
                          <a:spcPts val="0"/>
                        </a:spcBef>
                        <a:spcAft>
                          <a:spcPts val="0"/>
                        </a:spcAft>
                      </a:pPr>
                      <a:r>
                        <a:rPr lang="en-US" sz="1600" kern="1200" dirty="0">
                          <a:solidFill>
                            <a:schemeClr val="bg1"/>
                          </a:solidFill>
                          <a:effectLst/>
                          <a:latin typeface="Calibri" panose="020F0502020204030204" pitchFamily="34" charset="0"/>
                          <a:cs typeface="Calibri" panose="020F0502020204030204" pitchFamily="34" charset="0"/>
                        </a:rPr>
                        <a:t>Stable disease</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cs typeface="Calibri" panose="020F0502020204030204" pitchFamily="34" charset="0"/>
                        </a:rPr>
                        <a:t>4 (44)</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cs typeface="Calibri" panose="020F0502020204030204" pitchFamily="34" charset="0"/>
                        </a:rPr>
                        <a:t>2 (20)</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cs typeface="Calibri" panose="020F0502020204030204" pitchFamily="34" charset="0"/>
                        </a:rPr>
                        <a:t>1 (17)</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6000"/>
                        </a:lnSpc>
                        <a:spcBef>
                          <a:spcPts val="0"/>
                        </a:spcBef>
                        <a:spcAft>
                          <a:spcPts val="0"/>
                        </a:spcAft>
                      </a:pPr>
                      <a:r>
                        <a:rPr lang="fr-FR" sz="1600" kern="1200" dirty="0">
                          <a:solidFill>
                            <a:schemeClr val="bg1"/>
                          </a:solidFill>
                          <a:effectLst/>
                          <a:latin typeface="Calibri" panose="020F0502020204030204" pitchFamily="34" charset="0"/>
                          <a:cs typeface="Calibri" panose="020F0502020204030204" pitchFamily="34" charset="0"/>
                        </a:rPr>
                        <a:t>7 (28)</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2928630249"/>
                  </a:ext>
                </a:extLst>
              </a:tr>
              <a:tr h="173614">
                <a:tc>
                  <a:txBody>
                    <a:bodyPr/>
                    <a:lstStyle/>
                    <a:p>
                      <a:pPr marL="0" marR="0">
                        <a:lnSpc>
                          <a:spcPct val="106000"/>
                        </a:lnSpc>
                        <a:spcBef>
                          <a:spcPts val="0"/>
                        </a:spcBef>
                        <a:spcAft>
                          <a:spcPts val="0"/>
                        </a:spcAft>
                      </a:pPr>
                      <a:r>
                        <a:rPr lang="en-US" sz="1600" kern="1200" dirty="0">
                          <a:solidFill>
                            <a:schemeClr val="bg1"/>
                          </a:solidFill>
                          <a:effectLst/>
                          <a:latin typeface="Calibri" panose="020F0502020204030204" pitchFamily="34" charset="0"/>
                          <a:cs typeface="Calibri" panose="020F0502020204030204" pitchFamily="34" charset="0"/>
                        </a:rPr>
                        <a:t>Progressive disease</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cs typeface="Calibri" panose="020F0502020204030204" pitchFamily="34" charset="0"/>
                        </a:rPr>
                        <a:t>1 (11)</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1 (10)</a:t>
                      </a: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cs typeface="Calibri" panose="020F0502020204030204" pitchFamily="34" charset="0"/>
                        </a:rPr>
                        <a:t>0</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fr-FR" sz="1600" kern="1200" dirty="0">
                          <a:solidFill>
                            <a:schemeClr val="bg1"/>
                          </a:solidFill>
                          <a:effectLst/>
                          <a:latin typeface="Calibri" panose="020F0502020204030204" pitchFamily="34" charset="0"/>
                          <a:cs typeface="Calibri" panose="020F0502020204030204" pitchFamily="34" charset="0"/>
                        </a:rPr>
                        <a:t>2 (8)</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347455181"/>
                  </a:ext>
                </a:extLst>
              </a:tr>
              <a:tr h="263137">
                <a:tc>
                  <a:txBody>
                    <a:bodyPr/>
                    <a:lstStyle/>
                    <a:p>
                      <a:pPr marL="0" marR="0">
                        <a:lnSpc>
                          <a:spcPct val="106000"/>
                        </a:lnSpc>
                        <a:spcBef>
                          <a:spcPts val="0"/>
                        </a:spcBef>
                        <a:spcAft>
                          <a:spcPts val="0"/>
                        </a:spcAft>
                      </a:pPr>
                      <a:r>
                        <a:rPr lang="en-US" sz="1600" b="1" kern="1200" dirty="0">
                          <a:solidFill>
                            <a:schemeClr val="bg1"/>
                          </a:solidFill>
                          <a:effectLst/>
                          <a:latin typeface="Calibri" panose="020F0502020204030204" pitchFamily="34" charset="0"/>
                          <a:cs typeface="Calibri" panose="020F0502020204030204" pitchFamily="34" charset="0"/>
                        </a:rPr>
                        <a:t>Rate of clinical benefit</a:t>
                      </a:r>
                      <a:endPar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6000"/>
                        </a:lnSpc>
                        <a:spcBef>
                          <a:spcPts val="0"/>
                        </a:spcBef>
                        <a:spcAft>
                          <a:spcPts val="0"/>
                        </a:spcAft>
                      </a:pPr>
                      <a:r>
                        <a:rPr lang="fr-FR" sz="1600" b="1" kern="1200" dirty="0">
                          <a:solidFill>
                            <a:schemeClr val="bg1"/>
                          </a:solidFill>
                          <a:effectLst/>
                          <a:latin typeface="Calibri" panose="020F0502020204030204" pitchFamily="34" charset="0"/>
                          <a:cs typeface="Calibri" panose="020F0502020204030204" pitchFamily="34" charset="0"/>
                        </a:rPr>
                        <a:t>4 (44; 13.7-78.8)</a:t>
                      </a:r>
                      <a:endPar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6000"/>
                        </a:lnSpc>
                        <a:spcBef>
                          <a:spcPts val="0"/>
                        </a:spcBef>
                        <a:spcAft>
                          <a:spcPts val="0"/>
                        </a:spcAft>
                      </a:pPr>
                      <a:r>
                        <a:rPr lang="en-GB" sz="1600" b="1" dirty="0">
                          <a:solidFill>
                            <a:schemeClr val="bg1"/>
                          </a:solidFill>
                          <a:effectLst/>
                          <a:latin typeface="Calibri" panose="020F0502020204030204" pitchFamily="34" charset="0"/>
                          <a:cs typeface="Calibri" panose="020F0502020204030204" pitchFamily="34" charset="0"/>
                        </a:rPr>
                        <a:t>5 (50; 18.7-81.3)</a:t>
                      </a:r>
                      <a:endPar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6000"/>
                        </a:lnSpc>
                        <a:spcBef>
                          <a:spcPts val="0"/>
                        </a:spcBef>
                        <a:spcAft>
                          <a:spcPts val="0"/>
                        </a:spcAft>
                      </a:pPr>
                      <a:r>
                        <a:rPr lang="en-GB" sz="1600" b="1" dirty="0">
                          <a:solidFill>
                            <a:schemeClr val="bg1"/>
                          </a:solidFill>
                          <a:effectLst/>
                          <a:latin typeface="Calibri" panose="020F0502020204030204" pitchFamily="34" charset="0"/>
                          <a:cs typeface="Calibri" panose="020F0502020204030204" pitchFamily="34" charset="0"/>
                        </a:rPr>
                        <a:t>5 (83; 35.9-99.6)</a:t>
                      </a:r>
                      <a:endPar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6000"/>
                        </a:lnSpc>
                        <a:spcBef>
                          <a:spcPts val="0"/>
                        </a:spcBef>
                        <a:spcAft>
                          <a:spcPts val="0"/>
                        </a:spcAft>
                      </a:pPr>
                      <a:r>
                        <a:rPr lang="fr-FR" sz="1600" b="1" kern="1200" dirty="0">
                          <a:solidFill>
                            <a:schemeClr val="bg1"/>
                          </a:solidFill>
                          <a:effectLst/>
                          <a:latin typeface="Calibri" panose="020F0502020204030204" pitchFamily="34" charset="0"/>
                          <a:cs typeface="Calibri" panose="020F0502020204030204" pitchFamily="34" charset="0"/>
                        </a:rPr>
                        <a:t>14 (56; 34.9-75.6)</a:t>
                      </a:r>
                      <a:endPar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4114384725"/>
                  </a:ext>
                </a:extLst>
              </a:tr>
              <a:tr h="263137">
                <a:tc>
                  <a:txBody>
                    <a:bodyPr/>
                    <a:lstStyle/>
                    <a:p>
                      <a:pPr marL="0" marR="0">
                        <a:lnSpc>
                          <a:spcPct val="106000"/>
                        </a:lnSpc>
                        <a:spcBef>
                          <a:spcPts val="0"/>
                        </a:spcBef>
                        <a:spcAft>
                          <a:spcPts val="0"/>
                        </a:spcAft>
                      </a:pPr>
                      <a:r>
                        <a:rPr lang="en-US" sz="1600" kern="1200" dirty="0">
                          <a:solidFill>
                            <a:schemeClr val="bg1"/>
                          </a:solidFill>
                          <a:effectLst/>
                          <a:latin typeface="Calibri" panose="020F0502020204030204" pitchFamily="34" charset="0"/>
                          <a:cs typeface="Calibri" panose="020F0502020204030204" pitchFamily="34" charset="0"/>
                        </a:rPr>
                        <a:t>Not evaluable</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cs typeface="Calibri" panose="020F0502020204030204" pitchFamily="34" charset="0"/>
                        </a:rPr>
                        <a:t>0</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cs typeface="Calibri" panose="020F0502020204030204" pitchFamily="34" charset="0"/>
                        </a:rPr>
                        <a:t>2 (20)</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cs typeface="Calibri" panose="020F0502020204030204" pitchFamily="34" charset="0"/>
                        </a:rPr>
                        <a:t>0</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fr-FR" sz="1600" kern="1200" dirty="0">
                          <a:solidFill>
                            <a:schemeClr val="bg1"/>
                          </a:solidFill>
                          <a:effectLst/>
                          <a:latin typeface="Calibri" panose="020F0502020204030204" pitchFamily="34" charset="0"/>
                          <a:cs typeface="Calibri" panose="020F0502020204030204" pitchFamily="34" charset="0"/>
                        </a:rPr>
                        <a:t>2 (8)</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625853628"/>
                  </a:ext>
                </a:extLst>
              </a:tr>
            </a:tbl>
          </a:graphicData>
        </a:graphic>
      </p:graphicFrame>
      <p:grpSp>
        <p:nvGrpSpPr>
          <p:cNvPr id="9" name="Group 8">
            <a:extLst>
              <a:ext uri="{FF2B5EF4-FFF2-40B4-BE49-F238E27FC236}">
                <a16:creationId xmlns:a16="http://schemas.microsoft.com/office/drawing/2014/main" id="{1CA08442-A144-4D1A-B7CF-4601DABCE40C}"/>
              </a:ext>
            </a:extLst>
          </p:cNvPr>
          <p:cNvGrpSpPr/>
          <p:nvPr/>
        </p:nvGrpSpPr>
        <p:grpSpPr>
          <a:xfrm>
            <a:off x="9392911" y="6207927"/>
            <a:ext cx="2488502" cy="454909"/>
            <a:chOff x="9392911" y="6207927"/>
            <a:chExt cx="2488502" cy="454909"/>
          </a:xfrm>
        </p:grpSpPr>
        <p:pic>
          <p:nvPicPr>
            <p:cNvPr id="10" name="Picture 9" descr="A picture containing text, ax, wheel&#10;&#10;Description automatically generated">
              <a:extLst>
                <a:ext uri="{FF2B5EF4-FFF2-40B4-BE49-F238E27FC236}">
                  <a16:creationId xmlns:a16="http://schemas.microsoft.com/office/drawing/2014/main" id="{EA5586E2-FEF2-46FE-9554-A3AF79AB3D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2" name="Rectangle 8">
              <a:extLst>
                <a:ext uri="{FF2B5EF4-FFF2-40B4-BE49-F238E27FC236}">
                  <a16:creationId xmlns:a16="http://schemas.microsoft.com/office/drawing/2014/main" id="{446F0DB6-7352-4334-8BE3-232CDFB2D179}"/>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spTree>
    <p:extLst>
      <p:ext uri="{BB962C8B-B14F-4D97-AF65-F5344CB8AC3E}">
        <p14:creationId xmlns:p14="http://schemas.microsoft.com/office/powerpoint/2010/main" val="29470273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E6ECF-EA71-407A-85AF-5A23AFB0ED87}"/>
              </a:ext>
            </a:extLst>
          </p:cNvPr>
          <p:cNvSpPr>
            <a:spLocks noGrp="1"/>
          </p:cNvSpPr>
          <p:nvPr>
            <p:ph type="title"/>
          </p:nvPr>
        </p:nvSpPr>
        <p:spPr/>
        <p:txBody>
          <a:bodyPr/>
          <a:lstStyle/>
          <a:p>
            <a:r>
              <a:rPr lang="en-US" dirty="0"/>
              <a:t>DREAMM-5: Safety With Belantamab Mafodotin + </a:t>
            </a:r>
            <a:br>
              <a:rPr lang="en-US" dirty="0"/>
            </a:br>
            <a:r>
              <a:rPr lang="en-US" dirty="0"/>
              <a:t>ICOS Agonist Feladilimab in Patients With R/R MM</a:t>
            </a:r>
          </a:p>
        </p:txBody>
      </p:sp>
      <p:sp>
        <p:nvSpPr>
          <p:cNvPr id="11" name="Content Placeholder 10">
            <a:extLst>
              <a:ext uri="{FF2B5EF4-FFF2-40B4-BE49-F238E27FC236}">
                <a16:creationId xmlns:a16="http://schemas.microsoft.com/office/drawing/2014/main" id="{28BB19D7-1B7B-48C1-AB6C-96340C0DA2D0}"/>
              </a:ext>
            </a:extLst>
          </p:cNvPr>
          <p:cNvSpPr>
            <a:spLocks noGrp="1"/>
          </p:cNvSpPr>
          <p:nvPr>
            <p:ph idx="1"/>
          </p:nvPr>
        </p:nvSpPr>
        <p:spPr>
          <a:xfrm>
            <a:off x="604675" y="5564849"/>
            <a:ext cx="10877529" cy="598884"/>
          </a:xfrm>
        </p:spPr>
        <p:txBody>
          <a:bodyPr/>
          <a:lstStyle/>
          <a:p>
            <a:r>
              <a:rPr lang="en-US" sz="2000" dirty="0"/>
              <a:t>No patients experienced a grade 5 AE of special interest</a:t>
            </a:r>
          </a:p>
        </p:txBody>
      </p:sp>
      <p:sp>
        <p:nvSpPr>
          <p:cNvPr id="7" name="Text Box 15">
            <a:extLst>
              <a:ext uri="{FF2B5EF4-FFF2-40B4-BE49-F238E27FC236}">
                <a16:creationId xmlns:a16="http://schemas.microsoft.com/office/drawing/2014/main" id="{39262145-1C8B-4747-B23C-0B9829AA50F7}"/>
              </a:ext>
            </a:extLst>
          </p:cNvPr>
          <p:cNvSpPr txBox="1">
            <a:spLocks noChangeArrowheads="1"/>
          </p:cNvSpPr>
          <p:nvPr/>
        </p:nvSpPr>
        <p:spPr bwMode="auto">
          <a:xfrm>
            <a:off x="420777" y="6415179"/>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Callander</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 ASH 2021. Abstr 897.</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aphicFrame>
        <p:nvGraphicFramePr>
          <p:cNvPr id="8" name="Group 3">
            <a:extLst>
              <a:ext uri="{FF2B5EF4-FFF2-40B4-BE49-F238E27FC236}">
                <a16:creationId xmlns:a16="http://schemas.microsoft.com/office/drawing/2014/main" id="{A6B84C30-CFA6-47C6-82C5-2FE7D81917D9}"/>
              </a:ext>
            </a:extLst>
          </p:cNvPr>
          <p:cNvGraphicFramePr>
            <a:graphicFrameLocks/>
          </p:cNvGraphicFramePr>
          <p:nvPr>
            <p:extLst>
              <p:ext uri="{D42A27DB-BD31-4B8C-83A1-F6EECF244321}">
                <p14:modId xmlns:p14="http://schemas.microsoft.com/office/powerpoint/2010/main" val="169558911"/>
              </p:ext>
            </p:extLst>
          </p:nvPr>
        </p:nvGraphicFramePr>
        <p:xfrm>
          <a:off x="720725" y="1611312"/>
          <a:ext cx="10980288" cy="3808706"/>
        </p:xfrm>
        <a:graphic>
          <a:graphicData uri="http://schemas.openxmlformats.org/drawingml/2006/table">
            <a:tbl>
              <a:tblPr/>
              <a:tblGrid>
                <a:gridCol w="2190944">
                  <a:extLst>
                    <a:ext uri="{9D8B030D-6E8A-4147-A177-3AD203B41FA5}">
                      <a16:colId xmlns:a16="http://schemas.microsoft.com/office/drawing/2014/main" val="20000"/>
                    </a:ext>
                  </a:extLst>
                </a:gridCol>
                <a:gridCol w="1166037">
                  <a:extLst>
                    <a:ext uri="{9D8B030D-6E8A-4147-A177-3AD203B41FA5}">
                      <a16:colId xmlns:a16="http://schemas.microsoft.com/office/drawing/2014/main" val="20001"/>
                    </a:ext>
                  </a:extLst>
                </a:gridCol>
                <a:gridCol w="1166037">
                  <a:extLst>
                    <a:ext uri="{9D8B030D-6E8A-4147-A177-3AD203B41FA5}">
                      <a16:colId xmlns:a16="http://schemas.microsoft.com/office/drawing/2014/main" val="2085704955"/>
                    </a:ext>
                  </a:extLst>
                </a:gridCol>
                <a:gridCol w="1166037">
                  <a:extLst>
                    <a:ext uri="{9D8B030D-6E8A-4147-A177-3AD203B41FA5}">
                      <a16:colId xmlns:a16="http://schemas.microsoft.com/office/drawing/2014/main" val="20004"/>
                    </a:ext>
                  </a:extLst>
                </a:gridCol>
                <a:gridCol w="1166037">
                  <a:extLst>
                    <a:ext uri="{9D8B030D-6E8A-4147-A177-3AD203B41FA5}">
                      <a16:colId xmlns:a16="http://schemas.microsoft.com/office/drawing/2014/main" val="2982652550"/>
                    </a:ext>
                  </a:extLst>
                </a:gridCol>
                <a:gridCol w="1166037">
                  <a:extLst>
                    <a:ext uri="{9D8B030D-6E8A-4147-A177-3AD203B41FA5}">
                      <a16:colId xmlns:a16="http://schemas.microsoft.com/office/drawing/2014/main" val="3084920536"/>
                    </a:ext>
                  </a:extLst>
                </a:gridCol>
                <a:gridCol w="1166037">
                  <a:extLst>
                    <a:ext uri="{9D8B030D-6E8A-4147-A177-3AD203B41FA5}">
                      <a16:colId xmlns:a16="http://schemas.microsoft.com/office/drawing/2014/main" val="4107062015"/>
                    </a:ext>
                  </a:extLst>
                </a:gridCol>
                <a:gridCol w="896561">
                  <a:extLst>
                    <a:ext uri="{9D8B030D-6E8A-4147-A177-3AD203B41FA5}">
                      <a16:colId xmlns:a16="http://schemas.microsoft.com/office/drawing/2014/main" val="3669797584"/>
                    </a:ext>
                  </a:extLst>
                </a:gridCol>
                <a:gridCol w="896561">
                  <a:extLst>
                    <a:ext uri="{9D8B030D-6E8A-4147-A177-3AD203B41FA5}">
                      <a16:colId xmlns:a16="http://schemas.microsoft.com/office/drawing/2014/main" val="857748780"/>
                    </a:ext>
                  </a:extLst>
                </a:gridCol>
              </a:tblGrid>
              <a:tr h="101303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AEs of Special Interest, n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gridSpan="2">
                  <a:txBody>
                    <a:bodyPr/>
                    <a:lstStyle/>
                    <a:p>
                      <a:pPr marL="0" marR="0" algn="ctr">
                        <a:lnSpc>
                          <a:spcPct val="106000"/>
                        </a:lnSpc>
                        <a:spcBef>
                          <a:spcPts val="0"/>
                        </a:spcBef>
                        <a:spcAft>
                          <a:spcPts val="0"/>
                        </a:spcAft>
                      </a:pPr>
                      <a:r>
                        <a:rPr lang="pt-BR" sz="1600" b="1" kern="1200" dirty="0">
                          <a:effectLst/>
                          <a:latin typeface="Calibri" panose="020F0502020204030204" pitchFamily="34" charset="0"/>
                          <a:cs typeface="Calibri" panose="020F0502020204030204" pitchFamily="34" charset="0"/>
                        </a:rPr>
                        <a:t>Cohort A </a:t>
                      </a:r>
                      <a:endParaRPr lang="en-US" sz="1600" b="1" dirty="0">
                        <a:effectLst/>
                        <a:latin typeface="Calibri" panose="020F0502020204030204" pitchFamily="34" charset="0"/>
                        <a:cs typeface="Calibri" panose="020F0502020204030204" pitchFamily="34" charset="0"/>
                      </a:endParaRPr>
                    </a:p>
                    <a:p>
                      <a:pPr marL="0" marR="0" algn="ctr">
                        <a:lnSpc>
                          <a:spcPct val="106000"/>
                        </a:lnSpc>
                        <a:spcBef>
                          <a:spcPts val="0"/>
                        </a:spcBef>
                        <a:spcAft>
                          <a:spcPts val="0"/>
                        </a:spcAft>
                      </a:pPr>
                      <a:r>
                        <a:rPr lang="pt-BR" sz="1600" b="1" kern="1200" dirty="0">
                          <a:effectLst/>
                          <a:latin typeface="Calibri" panose="020F0502020204030204" pitchFamily="34" charset="0"/>
                          <a:cs typeface="Calibri" panose="020F0502020204030204" pitchFamily="34" charset="0"/>
                        </a:rPr>
                        <a:t>Belantamab 1.9 mg/kg </a:t>
                      </a:r>
                      <a:endParaRPr lang="en-US" sz="1600" b="1" dirty="0">
                        <a:effectLst/>
                        <a:latin typeface="Calibri" panose="020F0502020204030204" pitchFamily="34" charset="0"/>
                        <a:cs typeface="Calibri" panose="020F0502020204030204" pitchFamily="34" charset="0"/>
                      </a:endParaRPr>
                    </a:p>
                    <a:p>
                      <a:pPr marL="0" marR="0" algn="ctr">
                        <a:lnSpc>
                          <a:spcPct val="106000"/>
                        </a:lnSpc>
                        <a:spcBef>
                          <a:spcPts val="0"/>
                        </a:spcBef>
                        <a:spcAft>
                          <a:spcPts val="0"/>
                        </a:spcAft>
                      </a:pPr>
                      <a:r>
                        <a:rPr lang="pt-BR" sz="1600" b="1" kern="1200" dirty="0">
                          <a:effectLst/>
                          <a:latin typeface="Calibri" panose="020F0502020204030204" pitchFamily="34" charset="0"/>
                          <a:cs typeface="Calibri" panose="020F0502020204030204" pitchFamily="34" charset="0"/>
                        </a:rPr>
                        <a:t>+ Feladilimab 8 mg</a:t>
                      </a:r>
                    </a:p>
                    <a:p>
                      <a:pPr marL="0" marR="0" algn="ctr">
                        <a:lnSpc>
                          <a:spcPct val="106000"/>
                        </a:lnSpc>
                        <a:spcBef>
                          <a:spcPts val="0"/>
                        </a:spcBef>
                        <a:spcAft>
                          <a:spcPts val="0"/>
                        </a:spcAft>
                      </a:pPr>
                      <a:r>
                        <a:rPr lang="pt-BR" sz="1600" b="1" kern="1200" dirty="0">
                          <a:effectLst/>
                          <a:latin typeface="Calibri" panose="020F0502020204030204" pitchFamily="34" charset="0"/>
                          <a:cs typeface="Calibri" panose="020F0502020204030204" pitchFamily="34" charset="0"/>
                        </a:rPr>
                        <a:t>(n = 9)</a:t>
                      </a:r>
                      <a:endParaRPr lang="en-US" sz="1600" b="1" dirty="0">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hMerge="1">
                  <a:txBody>
                    <a:bodyPr/>
                    <a:lstStyle/>
                    <a:p>
                      <a:pPr marL="0" marR="0" algn="ctr">
                        <a:lnSpc>
                          <a:spcPct val="106000"/>
                        </a:lnSpc>
                        <a:spcBef>
                          <a:spcPts val="0"/>
                        </a:spcBef>
                        <a:spcAft>
                          <a:spcPts val="0"/>
                        </a:spcAft>
                      </a:pPr>
                      <a:endParaRPr lang="en-US" sz="1800" b="1" dirty="0">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gridSpan="2">
                  <a:txBody>
                    <a:bodyPr/>
                    <a:lstStyle/>
                    <a:p>
                      <a:pPr marL="0" marR="0" algn="ctr">
                        <a:lnSpc>
                          <a:spcPct val="106000"/>
                        </a:lnSpc>
                        <a:spcBef>
                          <a:spcPts val="0"/>
                        </a:spcBef>
                        <a:spcAft>
                          <a:spcPts val="0"/>
                        </a:spcAft>
                      </a:pPr>
                      <a:r>
                        <a:rPr lang="pt-BR" sz="1600" b="1" kern="1200" dirty="0">
                          <a:effectLst/>
                          <a:latin typeface="Calibri" panose="020F0502020204030204" pitchFamily="34" charset="0"/>
                          <a:cs typeface="Calibri" panose="020F0502020204030204" pitchFamily="34" charset="0"/>
                        </a:rPr>
                        <a:t>Cohort B</a:t>
                      </a:r>
                      <a:endParaRPr lang="en-US" sz="1600" b="1" dirty="0">
                        <a:effectLst/>
                        <a:latin typeface="Calibri" panose="020F0502020204030204" pitchFamily="34" charset="0"/>
                        <a:cs typeface="Calibri" panose="020F0502020204030204" pitchFamily="34" charset="0"/>
                      </a:endParaRPr>
                    </a:p>
                    <a:p>
                      <a:pPr marL="0" marR="0" algn="ctr">
                        <a:lnSpc>
                          <a:spcPct val="106000"/>
                        </a:lnSpc>
                        <a:spcBef>
                          <a:spcPts val="0"/>
                        </a:spcBef>
                        <a:spcAft>
                          <a:spcPts val="0"/>
                        </a:spcAft>
                      </a:pPr>
                      <a:r>
                        <a:rPr lang="pt-BR" sz="1600" b="1" kern="1200" dirty="0">
                          <a:effectLst/>
                          <a:latin typeface="Calibri" panose="020F0502020204030204" pitchFamily="34" charset="0"/>
                          <a:cs typeface="Calibri" panose="020F0502020204030204" pitchFamily="34" charset="0"/>
                        </a:rPr>
                        <a:t>Belantamab 2.5 mg/kg </a:t>
                      </a:r>
                    </a:p>
                    <a:p>
                      <a:pPr marL="0" marR="0" algn="ctr">
                        <a:lnSpc>
                          <a:spcPct val="106000"/>
                        </a:lnSpc>
                        <a:spcBef>
                          <a:spcPts val="0"/>
                        </a:spcBef>
                        <a:spcAft>
                          <a:spcPts val="0"/>
                        </a:spcAft>
                      </a:pPr>
                      <a:r>
                        <a:rPr lang="pt-BR" sz="1600" b="1" kern="1200" dirty="0">
                          <a:effectLst/>
                          <a:latin typeface="Calibri" panose="020F0502020204030204" pitchFamily="34" charset="0"/>
                          <a:cs typeface="Calibri" panose="020F0502020204030204" pitchFamily="34" charset="0"/>
                        </a:rPr>
                        <a:t>+ Feladilimab 8 mg</a:t>
                      </a:r>
                      <a:endParaRPr lang="en-US" sz="1600" b="1" dirty="0">
                        <a:effectLst/>
                        <a:latin typeface="Calibri" panose="020F0502020204030204" pitchFamily="34" charset="0"/>
                        <a:cs typeface="Calibri" panose="020F0502020204030204" pitchFamily="34" charset="0"/>
                      </a:endParaRPr>
                    </a:p>
                    <a:p>
                      <a:pPr marL="0" marR="0" algn="ctr">
                        <a:lnSpc>
                          <a:spcPct val="106000"/>
                        </a:lnSpc>
                        <a:spcBef>
                          <a:spcPts val="0"/>
                        </a:spcBef>
                        <a:spcAft>
                          <a:spcPts val="0"/>
                        </a:spcAft>
                      </a:pPr>
                      <a:r>
                        <a:rPr lang="pt-BR" sz="1600" b="1" kern="1200" dirty="0">
                          <a:effectLst/>
                          <a:latin typeface="Calibri" panose="020F0502020204030204" pitchFamily="34" charset="0"/>
                          <a:cs typeface="Calibri" panose="020F0502020204030204" pitchFamily="34" charset="0"/>
                        </a:rPr>
                        <a:t>(n = 10)</a:t>
                      </a:r>
                      <a:endParaRPr lang="en-US" sz="1600" b="1" dirty="0">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hMerge="1">
                  <a:txBody>
                    <a:bodyPr/>
                    <a:lstStyle/>
                    <a:p>
                      <a:pPr marL="0" marR="0" algn="ctr">
                        <a:lnSpc>
                          <a:spcPct val="106000"/>
                        </a:lnSpc>
                        <a:spcBef>
                          <a:spcPts val="0"/>
                        </a:spcBef>
                        <a:spcAft>
                          <a:spcPts val="0"/>
                        </a:spcAft>
                      </a:pPr>
                      <a:endParaRPr lang="en-US" sz="1800" b="1" dirty="0">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gridSpan="2">
                  <a:txBody>
                    <a:bodyPr/>
                    <a:lstStyle/>
                    <a:p>
                      <a:pPr marL="0" marR="0" algn="ctr">
                        <a:lnSpc>
                          <a:spcPct val="106000"/>
                        </a:lnSpc>
                        <a:spcBef>
                          <a:spcPts val="0"/>
                        </a:spcBef>
                        <a:spcAft>
                          <a:spcPts val="0"/>
                        </a:spcAft>
                      </a:pPr>
                      <a:r>
                        <a:rPr lang="pt-BR" sz="1600" b="1" kern="1200" dirty="0">
                          <a:effectLst/>
                          <a:latin typeface="Calibri" panose="020F0502020204030204" pitchFamily="34" charset="0"/>
                          <a:cs typeface="Calibri" panose="020F0502020204030204" pitchFamily="34" charset="0"/>
                        </a:rPr>
                        <a:t>Cohort C</a:t>
                      </a:r>
                      <a:endParaRPr lang="en-US" sz="1600" b="1" dirty="0">
                        <a:effectLst/>
                        <a:latin typeface="Calibri" panose="020F0502020204030204" pitchFamily="34" charset="0"/>
                        <a:cs typeface="Calibri" panose="020F0502020204030204" pitchFamily="34" charset="0"/>
                      </a:endParaRPr>
                    </a:p>
                    <a:p>
                      <a:pPr marL="0" marR="0" algn="ctr">
                        <a:lnSpc>
                          <a:spcPct val="106000"/>
                        </a:lnSpc>
                        <a:spcBef>
                          <a:spcPts val="0"/>
                        </a:spcBef>
                        <a:spcAft>
                          <a:spcPts val="0"/>
                        </a:spcAft>
                      </a:pPr>
                      <a:r>
                        <a:rPr lang="pt-BR" sz="1600" b="1" kern="1200" dirty="0">
                          <a:effectLst/>
                          <a:latin typeface="Calibri" panose="020F0502020204030204" pitchFamily="34" charset="0"/>
                          <a:cs typeface="Calibri" panose="020F0502020204030204" pitchFamily="34" charset="0"/>
                        </a:rPr>
                        <a:t>Belantamab 2.5 mg/kg </a:t>
                      </a:r>
                    </a:p>
                    <a:p>
                      <a:pPr marL="0" marR="0" algn="ctr">
                        <a:lnSpc>
                          <a:spcPct val="106000"/>
                        </a:lnSpc>
                        <a:spcBef>
                          <a:spcPts val="0"/>
                        </a:spcBef>
                        <a:spcAft>
                          <a:spcPts val="0"/>
                        </a:spcAft>
                      </a:pPr>
                      <a:r>
                        <a:rPr lang="pt-BR" sz="1600" b="1" kern="1200" dirty="0">
                          <a:effectLst/>
                          <a:latin typeface="Calibri" panose="020F0502020204030204" pitchFamily="34" charset="0"/>
                          <a:cs typeface="Calibri" panose="020F0502020204030204" pitchFamily="34" charset="0"/>
                        </a:rPr>
                        <a:t>+ Feladilimab 24 mg</a:t>
                      </a:r>
                      <a:endParaRPr lang="en-US" sz="1600" b="1" dirty="0">
                        <a:effectLst/>
                        <a:latin typeface="Calibri" panose="020F0502020204030204" pitchFamily="34" charset="0"/>
                        <a:cs typeface="Calibri" panose="020F0502020204030204" pitchFamily="34" charset="0"/>
                      </a:endParaRPr>
                    </a:p>
                    <a:p>
                      <a:pPr marL="0" marR="0" algn="ctr">
                        <a:lnSpc>
                          <a:spcPct val="106000"/>
                        </a:lnSpc>
                        <a:spcBef>
                          <a:spcPts val="0"/>
                        </a:spcBef>
                        <a:spcAft>
                          <a:spcPts val="0"/>
                        </a:spcAft>
                      </a:pPr>
                      <a:r>
                        <a:rPr lang="pt-BR" sz="1600" b="1" kern="1200" dirty="0">
                          <a:effectLst/>
                          <a:latin typeface="Calibri" panose="020F0502020204030204" pitchFamily="34" charset="0"/>
                          <a:cs typeface="Calibri" panose="020F0502020204030204" pitchFamily="34" charset="0"/>
                        </a:rPr>
                        <a:t>(n = 6)</a:t>
                      </a:r>
                      <a:endParaRPr lang="en-US" sz="1600" b="1" dirty="0">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hMerge="1">
                  <a:txBody>
                    <a:bodyPr/>
                    <a:lstStyle/>
                    <a:p>
                      <a:pPr marL="0" marR="0" algn="ctr">
                        <a:lnSpc>
                          <a:spcPct val="106000"/>
                        </a:lnSpc>
                        <a:spcBef>
                          <a:spcPts val="0"/>
                        </a:spcBef>
                        <a:spcAft>
                          <a:spcPts val="0"/>
                        </a:spcAft>
                      </a:pPr>
                      <a:endParaRPr lang="en-US" sz="1800" b="1" dirty="0">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gridSpan="2">
                  <a:txBody>
                    <a:bodyPr/>
                    <a:lstStyle/>
                    <a:p>
                      <a:pPr marL="0" marR="0" algn="ctr">
                        <a:lnSpc>
                          <a:spcPct val="106000"/>
                        </a:lnSpc>
                        <a:spcBef>
                          <a:spcPts val="0"/>
                        </a:spcBef>
                        <a:spcAft>
                          <a:spcPts val="0"/>
                        </a:spcAft>
                      </a:pPr>
                      <a:r>
                        <a:rPr lang="pt-BR" sz="1600" b="1" kern="1200" dirty="0">
                          <a:effectLst/>
                          <a:latin typeface="Calibri" panose="020F0502020204030204" pitchFamily="34" charset="0"/>
                          <a:cs typeface="Calibri" panose="020F0502020204030204" pitchFamily="34" charset="0"/>
                        </a:rPr>
                        <a:t>Total</a:t>
                      </a:r>
                      <a:endParaRPr lang="en-US" sz="1600" b="1" dirty="0">
                        <a:effectLst/>
                        <a:latin typeface="Calibri" panose="020F0502020204030204" pitchFamily="34" charset="0"/>
                        <a:cs typeface="Calibri" panose="020F0502020204030204" pitchFamily="34" charset="0"/>
                      </a:endParaRPr>
                    </a:p>
                    <a:p>
                      <a:pPr marL="0" marR="0" algn="ctr">
                        <a:lnSpc>
                          <a:spcPct val="106000"/>
                        </a:lnSpc>
                        <a:spcBef>
                          <a:spcPts val="0"/>
                        </a:spcBef>
                        <a:spcAft>
                          <a:spcPts val="0"/>
                        </a:spcAft>
                      </a:pPr>
                      <a:r>
                        <a:rPr lang="pt-BR" sz="1600" b="1" kern="1200" dirty="0">
                          <a:effectLst/>
                          <a:latin typeface="Calibri" panose="020F0502020204030204" pitchFamily="34" charset="0"/>
                          <a:cs typeface="Calibri" panose="020F0502020204030204" pitchFamily="34" charset="0"/>
                        </a:rPr>
                        <a:t>(N = 25)</a:t>
                      </a:r>
                      <a:endParaRPr lang="en-US" sz="1600" b="1" dirty="0">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hMerge="1">
                  <a:txBody>
                    <a:bodyPr/>
                    <a:lstStyle/>
                    <a:p>
                      <a:pPr marL="0" marR="0" algn="ctr">
                        <a:lnSpc>
                          <a:spcPct val="106000"/>
                        </a:lnSpc>
                        <a:spcBef>
                          <a:spcPts val="0"/>
                        </a:spcBef>
                        <a:spcAft>
                          <a:spcPts val="0"/>
                        </a:spcAft>
                      </a:pPr>
                      <a:endParaRPr lang="en-US" sz="1800" b="1" dirty="0">
                        <a:effectLst/>
                        <a:latin typeface="Calibri" panose="020F0502020204030204" pitchFamily="34" charset="0"/>
                        <a:ea typeface="Calibri" panose="020F0502020204030204" pitchFamily="34" charset="0"/>
                        <a:cs typeface="Calibri" panose="020F0502020204030204" pitchFamily="34" charset="0"/>
                      </a:endParaRPr>
                    </a:p>
                  </a:txBody>
                  <a:tcPr marL="48473" marR="48473" marT="749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1"/>
                  </a:ext>
                </a:extLst>
              </a:tr>
              <a:tr h="243316">
                <a:tc>
                  <a:txBody>
                    <a:bodyPr/>
                    <a:lstStyle/>
                    <a:p>
                      <a:pPr marL="0" marR="0" lvl="0" indent="0" algn="l" defTabSz="914400" rtl="0" eaLnBrk="1" latinLnBrk="0" hangingPunct="1">
                        <a:lnSpc>
                          <a:spcPct val="106000"/>
                        </a:lnSpc>
                        <a:spcBef>
                          <a:spcPts val="0"/>
                        </a:spcBef>
                        <a:spcAft>
                          <a:spcPts val="0"/>
                        </a:spcAft>
                        <a:buFont typeface="Arial" panose="020B0604020202020204" pitchFamily="34" charset="0"/>
                        <a:buNone/>
                      </a:pPr>
                      <a:endParaRPr lang="en-US" sz="1600" kern="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algn="ctr">
                        <a:lnSpc>
                          <a:spcPct val="106000"/>
                        </a:lnSpc>
                        <a:spcBef>
                          <a:spcPts val="0"/>
                        </a:spcBef>
                        <a:spcAft>
                          <a:spcPts val="0"/>
                        </a:spcAft>
                      </a:pPr>
                      <a:r>
                        <a:rPr lang="en-US" sz="16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Any Grade</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algn="ctr">
                        <a:lnSpc>
                          <a:spcPct val="106000"/>
                        </a:lnSpc>
                        <a:spcBef>
                          <a:spcPts val="0"/>
                        </a:spcBef>
                        <a:spcAft>
                          <a:spcPts val="0"/>
                        </a:spcAft>
                      </a:pPr>
                      <a:r>
                        <a:rPr lang="en-US" sz="16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Grade 3/4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algn="ctr">
                        <a:lnSpc>
                          <a:spcPct val="106000"/>
                        </a:lnSpc>
                        <a:spcBef>
                          <a:spcPts val="0"/>
                        </a:spcBef>
                        <a:spcAft>
                          <a:spcPts val="0"/>
                        </a:spcAft>
                      </a:pPr>
                      <a:r>
                        <a:rPr lang="en-US" sz="16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Any Grade</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algn="ctr">
                        <a:lnSpc>
                          <a:spcPct val="106000"/>
                        </a:lnSpc>
                        <a:spcBef>
                          <a:spcPts val="0"/>
                        </a:spcBef>
                        <a:spcAft>
                          <a:spcPts val="0"/>
                        </a:spcAft>
                      </a:pPr>
                      <a:r>
                        <a:rPr lang="en-US" sz="16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Grade 3/4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algn="ctr">
                        <a:lnSpc>
                          <a:spcPct val="106000"/>
                        </a:lnSpc>
                        <a:spcBef>
                          <a:spcPts val="0"/>
                        </a:spcBef>
                        <a:spcAft>
                          <a:spcPts val="0"/>
                        </a:spcAft>
                      </a:pPr>
                      <a:r>
                        <a:rPr lang="en-US" sz="16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Any Grade</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algn="ctr">
                        <a:lnSpc>
                          <a:spcPct val="106000"/>
                        </a:lnSpc>
                        <a:spcBef>
                          <a:spcPts val="0"/>
                        </a:spcBef>
                        <a:spcAft>
                          <a:spcPts val="0"/>
                        </a:spcAft>
                      </a:pPr>
                      <a:r>
                        <a:rPr lang="en-US" sz="16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Grade 3/4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algn="ctr">
                        <a:lnSpc>
                          <a:spcPct val="106000"/>
                        </a:lnSpc>
                        <a:spcBef>
                          <a:spcPts val="0"/>
                        </a:spcBef>
                        <a:spcAft>
                          <a:spcPts val="0"/>
                        </a:spcAft>
                      </a:pPr>
                      <a:r>
                        <a:rPr lang="en-US" sz="16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Any Grade</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algn="ctr">
                        <a:lnSpc>
                          <a:spcPct val="106000"/>
                        </a:lnSpc>
                        <a:spcBef>
                          <a:spcPts val="0"/>
                        </a:spcBef>
                        <a:spcAft>
                          <a:spcPts val="0"/>
                        </a:spcAft>
                      </a:pPr>
                      <a:r>
                        <a:rPr lang="en-US" sz="16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Grade 3/4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654798158"/>
                  </a:ext>
                </a:extLst>
              </a:tr>
              <a:tr h="243316">
                <a:tc>
                  <a:txBody>
                    <a:bodyPr/>
                    <a:lstStyle/>
                    <a:p>
                      <a:pPr marL="0" marR="0" algn="l" defTabSz="914400" rtl="0" eaLnBrk="1" latinLnBrk="0" hangingPunct="1">
                        <a:lnSpc>
                          <a:spcPct val="106000"/>
                        </a:lnSpc>
                        <a:spcBef>
                          <a:spcPts val="0"/>
                        </a:spcBef>
                        <a:spcAft>
                          <a:spcPts val="0"/>
                        </a:spcAft>
                      </a:pPr>
                      <a:r>
                        <a:rPr lang="en-US" sz="1600" kern="1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Any AE</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5 (56)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2 (22)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8 (80)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5 (50)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5 (83)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2 (33)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18 (72)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9 (36)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2880833320"/>
                  </a:ext>
                </a:extLst>
              </a:tr>
              <a:tr h="243316">
                <a:tc>
                  <a:txBody>
                    <a:bodyPr/>
                    <a:lstStyle/>
                    <a:p>
                      <a:pPr marL="0" marR="0">
                        <a:lnSpc>
                          <a:spcPct val="106000"/>
                        </a:lnSpc>
                        <a:spcBef>
                          <a:spcPts val="0"/>
                        </a:spcBef>
                        <a:spcAft>
                          <a:spcPts val="0"/>
                        </a:spcAft>
                      </a:pPr>
                      <a:r>
                        <a:rPr lang="en-US" sz="1600" b="1" kern="1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Any corneal events</a:t>
                      </a:r>
                      <a:endParaRPr lang="en-US" sz="1600" b="1" baseline="300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3 (33)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7 (70)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5 (83)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15 (60)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2677930366"/>
                  </a:ext>
                </a:extLst>
              </a:tr>
              <a:tr h="243316">
                <a:tc>
                  <a:txBody>
                    <a:bodyPr/>
                    <a:lstStyle/>
                    <a:p>
                      <a:pPr marL="100330" marR="0">
                        <a:lnSpc>
                          <a:spcPct val="106000"/>
                        </a:lnSpc>
                        <a:spcBef>
                          <a:spcPts val="0"/>
                        </a:spcBef>
                        <a:spcAft>
                          <a:spcPts val="0"/>
                        </a:spcAft>
                      </a:pPr>
                      <a:r>
                        <a:rPr lang="en-US" sz="1600" kern="1200" dirty="0">
                          <a:solidFill>
                            <a:schemeClr val="bg1"/>
                          </a:solidFill>
                          <a:effectLst/>
                          <a:latin typeface="Calibri" panose="020F0502020204030204" pitchFamily="34" charset="0"/>
                          <a:cs typeface="Calibri" panose="020F0502020204030204" pitchFamily="34" charset="0"/>
                        </a:rPr>
                        <a:t> Keratopathy</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3 (33)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1 (11)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6 (60)</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2 (20)</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2 (33)</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auto" latinLnBrk="0" hangingPunct="1">
                        <a:lnSpc>
                          <a:spcPct val="106000"/>
                        </a:lnSpc>
                        <a:spcBef>
                          <a:spcPts val="0"/>
                        </a:spcBef>
                        <a:spcAft>
                          <a:spcPts val="0"/>
                        </a:spcAft>
                        <a:buClrTx/>
                        <a:buSzTx/>
                        <a:buFontTx/>
                        <a:buNone/>
                        <a:tabLst/>
                        <a:defRPr/>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2 (33)</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11 (44)</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auto" latinLnBrk="0" hangingPunct="1">
                        <a:lnSpc>
                          <a:spcPct val="106000"/>
                        </a:lnSpc>
                        <a:spcBef>
                          <a:spcPts val="0"/>
                        </a:spcBef>
                        <a:spcAft>
                          <a:spcPts val="0"/>
                        </a:spcAft>
                        <a:buClrTx/>
                        <a:buSzTx/>
                        <a:buFontTx/>
                        <a:buNone/>
                        <a:tabLst/>
                        <a:defRPr/>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5 (20)</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950946699"/>
                  </a:ext>
                </a:extLst>
              </a:tr>
              <a:tr h="243316">
                <a:tc>
                  <a:txBody>
                    <a:bodyPr/>
                    <a:lstStyle/>
                    <a:p>
                      <a:pPr marL="100330" marR="0">
                        <a:lnSpc>
                          <a:spcPct val="106000"/>
                        </a:lnSpc>
                        <a:spcBef>
                          <a:spcPts val="0"/>
                        </a:spcBef>
                        <a:spcAft>
                          <a:spcPts val="0"/>
                        </a:spcAft>
                      </a:pPr>
                      <a:r>
                        <a:rPr lang="en-US" sz="1600" kern="1200" dirty="0">
                          <a:solidFill>
                            <a:schemeClr val="bg1"/>
                          </a:solidFill>
                          <a:effectLst/>
                          <a:latin typeface="Calibri" panose="020F0502020204030204" pitchFamily="34" charset="0"/>
                          <a:cs typeface="Calibri" panose="020F0502020204030204" pitchFamily="34" charset="0"/>
                        </a:rPr>
                        <a:t> Dry eye</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1 (11)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3 (30)</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1 (10)</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4 (67)</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0</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8 (32)</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1 (4) </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3241813198"/>
                  </a:ext>
                </a:extLst>
              </a:tr>
              <a:tr h="243316">
                <a:tc>
                  <a:txBody>
                    <a:bodyPr/>
                    <a:lstStyle/>
                    <a:p>
                      <a:pPr marL="228600" marR="0" indent="-112713">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Photophobia</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2 (20)</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0</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2 (8)</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0</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347455181"/>
                  </a:ext>
                </a:extLst>
              </a:tr>
              <a:tr h="258731">
                <a:tc>
                  <a:txBody>
                    <a:bodyPr/>
                    <a:lstStyle/>
                    <a:p>
                      <a:pPr marL="228600" marR="0" indent="-112713">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Asthenopia</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1 (10)</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0</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1 (4)</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0</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625853628"/>
                  </a:ext>
                </a:extLst>
              </a:tr>
              <a:tr h="258731">
                <a:tc>
                  <a:txBody>
                    <a:bodyPr/>
                    <a:lstStyle/>
                    <a:p>
                      <a:pPr marL="228600" marR="0" indent="-112713">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Corneal opacity</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1 (10)</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0</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1 (4)</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0</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4100121834"/>
                  </a:ext>
                </a:extLst>
              </a:tr>
              <a:tr h="258731">
                <a:tc>
                  <a:txBody>
                    <a:bodyPr/>
                    <a:lstStyle/>
                    <a:p>
                      <a:pPr marL="228600" marR="0" lvl="0" indent="-112713" algn="l" defTabSz="457200" rtl="0" eaLnBrk="1" fontAlgn="auto" latinLnBrk="0" hangingPunct="1">
                        <a:lnSpc>
                          <a:spcPct val="106000"/>
                        </a:lnSpc>
                        <a:spcBef>
                          <a:spcPts val="0"/>
                        </a:spcBef>
                        <a:spcAft>
                          <a:spcPts val="0"/>
                        </a:spcAft>
                        <a:buClrTx/>
                        <a:buSzTx/>
                        <a:buFontTx/>
                        <a:buNone/>
                        <a:tabLst/>
                        <a:defRPr/>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Xerophthalmia</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1 (10)</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0</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1 (17)</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0</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2 (8)</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0</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818568532"/>
                  </a:ext>
                </a:extLst>
              </a:tr>
              <a:tr h="258731">
                <a:tc>
                  <a:txBody>
                    <a:bodyPr/>
                    <a:lstStyle/>
                    <a:p>
                      <a:pPr marL="18415" marR="0">
                        <a:lnSpc>
                          <a:spcPct val="106000"/>
                        </a:lnSpc>
                        <a:spcBef>
                          <a:spcPts val="0"/>
                        </a:spcBef>
                        <a:spcAft>
                          <a:spcPts val="0"/>
                        </a:spcAft>
                      </a:pPr>
                      <a:r>
                        <a:rPr lang="en-US" sz="1600" kern="1200" dirty="0">
                          <a:solidFill>
                            <a:schemeClr val="bg1"/>
                          </a:solidFill>
                          <a:effectLst/>
                          <a:latin typeface="Calibri" panose="020F0502020204030204" pitchFamily="34" charset="0"/>
                          <a:cs typeface="Calibri" panose="020F0502020204030204" pitchFamily="34" charset="0"/>
                        </a:rPr>
                        <a:t>IRRs</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4 (44)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1 (11)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3 (30)</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0</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1 (17)</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0</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8 (32)</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1 (4)</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2413837069"/>
                  </a:ext>
                </a:extLst>
              </a:tr>
              <a:tr h="258731">
                <a:tc>
                  <a:txBody>
                    <a:bodyPr/>
                    <a:lstStyle/>
                    <a:p>
                      <a:pPr marL="18415" marR="0">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Thrombocytopenia</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1 (11)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1 (11)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3 (30)</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2 (20)</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2 (33)</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0</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6 (24)</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6000"/>
                        </a:lnSpc>
                        <a:spcBef>
                          <a:spcPts val="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3 (12)</a:t>
                      </a:r>
                    </a:p>
                  </a:txBody>
                  <a:tcPr marL="53823" marR="538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557152139"/>
                  </a:ext>
                </a:extLst>
              </a:tr>
            </a:tbl>
          </a:graphicData>
        </a:graphic>
      </p:graphicFrame>
      <p:grpSp>
        <p:nvGrpSpPr>
          <p:cNvPr id="9" name="Group 8">
            <a:extLst>
              <a:ext uri="{FF2B5EF4-FFF2-40B4-BE49-F238E27FC236}">
                <a16:creationId xmlns:a16="http://schemas.microsoft.com/office/drawing/2014/main" id="{6E9302C7-DA94-4283-BD6F-3FC6A6F3A4CB}"/>
              </a:ext>
            </a:extLst>
          </p:cNvPr>
          <p:cNvGrpSpPr/>
          <p:nvPr/>
        </p:nvGrpSpPr>
        <p:grpSpPr>
          <a:xfrm>
            <a:off x="9392911" y="6207927"/>
            <a:ext cx="2488502" cy="454909"/>
            <a:chOff x="9392911" y="6207927"/>
            <a:chExt cx="2488502" cy="454909"/>
          </a:xfrm>
        </p:grpSpPr>
        <p:pic>
          <p:nvPicPr>
            <p:cNvPr id="10" name="Picture 9" descr="A picture containing text, ax, wheel&#10;&#10;Description automatically generated">
              <a:extLst>
                <a:ext uri="{FF2B5EF4-FFF2-40B4-BE49-F238E27FC236}">
                  <a16:creationId xmlns:a16="http://schemas.microsoft.com/office/drawing/2014/main" id="{3957AE84-36C9-4580-B51D-277E4BB2D6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2" name="Rectangle 8">
              <a:extLst>
                <a:ext uri="{FF2B5EF4-FFF2-40B4-BE49-F238E27FC236}">
                  <a16:creationId xmlns:a16="http://schemas.microsoft.com/office/drawing/2014/main" id="{2E5DF7F6-1EB4-4D33-95AD-BA5FF940974A}"/>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spTree>
    <p:extLst>
      <p:ext uri="{BB962C8B-B14F-4D97-AF65-F5344CB8AC3E}">
        <p14:creationId xmlns:p14="http://schemas.microsoft.com/office/powerpoint/2010/main" val="38855975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5">
            <a:extLst>
              <a:ext uri="{FF2B5EF4-FFF2-40B4-BE49-F238E27FC236}">
                <a16:creationId xmlns:a16="http://schemas.microsoft.com/office/drawing/2014/main" id="{4D67E167-2F37-481F-AB26-A6E236679EF3}"/>
              </a:ext>
            </a:extLst>
          </p:cNvPr>
          <p:cNvSpPr>
            <a:spLocks noGrp="1" noChangeArrowheads="1"/>
          </p:cNvSpPr>
          <p:nvPr>
            <p:ph type="title"/>
          </p:nvPr>
        </p:nvSpPr>
        <p:spPr/>
        <p:txBody>
          <a:bodyPr>
            <a:normAutofit/>
          </a:bodyPr>
          <a:lstStyle/>
          <a:p>
            <a:r>
              <a:rPr lang="en-US" altLang="en-US" sz="4000" dirty="0"/>
              <a:t>CAR T-Cell Therapy in Multiple Myeloma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DBD86-C168-4912-BFF4-8AE09E7AB7B4}"/>
              </a:ext>
            </a:extLst>
          </p:cNvPr>
          <p:cNvSpPr>
            <a:spLocks noGrp="1"/>
          </p:cNvSpPr>
          <p:nvPr>
            <p:ph type="title"/>
          </p:nvPr>
        </p:nvSpPr>
        <p:spPr/>
        <p:txBody>
          <a:bodyPr/>
          <a:lstStyle/>
          <a:p>
            <a:r>
              <a:rPr lang="en-US" dirty="0"/>
              <a:t>Phase II KarMMa Update: </a:t>
            </a:r>
            <a:br>
              <a:rPr lang="en-US" dirty="0"/>
            </a:br>
            <a:r>
              <a:rPr lang="en-US" altLang="en-US" dirty="0"/>
              <a:t>Idecabtagene Vicleucel in R/R MM, Study Design</a:t>
            </a:r>
            <a:endParaRPr lang="en-US" dirty="0"/>
          </a:p>
        </p:txBody>
      </p:sp>
      <p:sp>
        <p:nvSpPr>
          <p:cNvPr id="3" name="Content Placeholder 2">
            <a:extLst>
              <a:ext uri="{FF2B5EF4-FFF2-40B4-BE49-F238E27FC236}">
                <a16:creationId xmlns:a16="http://schemas.microsoft.com/office/drawing/2014/main" id="{11F86844-77E6-4A05-8E58-70954D972983}"/>
              </a:ext>
            </a:extLst>
          </p:cNvPr>
          <p:cNvSpPr>
            <a:spLocks noGrp="1"/>
          </p:cNvSpPr>
          <p:nvPr>
            <p:ph idx="1"/>
          </p:nvPr>
        </p:nvSpPr>
        <p:spPr>
          <a:xfrm>
            <a:off x="604675" y="1513047"/>
            <a:ext cx="9466799" cy="4650686"/>
          </a:xfrm>
        </p:spPr>
        <p:txBody>
          <a:bodyPr/>
          <a:lstStyle/>
          <a:p>
            <a:r>
              <a:rPr lang="en-US" sz="2400" dirty="0"/>
              <a:t>Multicenter, single-arm phase II trial</a:t>
            </a:r>
          </a:p>
          <a:p>
            <a:endParaRPr lang="en-US" sz="2400" dirty="0"/>
          </a:p>
          <a:p>
            <a:endParaRPr lang="en-US" sz="2400" dirty="0"/>
          </a:p>
          <a:p>
            <a:endParaRPr lang="en-US" sz="2400" dirty="0"/>
          </a:p>
          <a:p>
            <a:pPr marL="0" indent="0">
              <a:buNone/>
            </a:pPr>
            <a:endParaRPr lang="en-US" sz="2400" dirty="0"/>
          </a:p>
          <a:p>
            <a:endParaRPr lang="en-US" sz="2400" dirty="0"/>
          </a:p>
          <a:p>
            <a:endParaRPr lang="en-US" sz="2400" dirty="0"/>
          </a:p>
          <a:p>
            <a:r>
              <a:rPr lang="en-US" sz="2400" dirty="0"/>
              <a:t>Primary endpoint: ORR</a:t>
            </a:r>
          </a:p>
          <a:p>
            <a:r>
              <a:rPr lang="en-US" sz="2400" dirty="0"/>
              <a:t>Secondary endpoints: CRR, safety, DoR, PFS, OS, PK, MRD, QoL, HEOR</a:t>
            </a:r>
          </a:p>
        </p:txBody>
      </p:sp>
      <p:sp>
        <p:nvSpPr>
          <p:cNvPr id="4" name="Text Box 15">
            <a:extLst>
              <a:ext uri="{FF2B5EF4-FFF2-40B4-BE49-F238E27FC236}">
                <a16:creationId xmlns:a16="http://schemas.microsoft.com/office/drawing/2014/main" id="{71677349-4335-410F-8773-7DF277E4546F}"/>
              </a:ext>
            </a:extLst>
          </p:cNvPr>
          <p:cNvSpPr txBox="1">
            <a:spLocks noChangeArrowheads="1"/>
          </p:cNvSpPr>
          <p:nvPr/>
        </p:nvSpPr>
        <p:spPr bwMode="auto">
          <a:xfrm>
            <a:off x="401321" y="641177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Anderson. ASCO 2021. Abstr 8016. Munshi. NEJM. 2021;384:705.</a:t>
            </a:r>
          </a:p>
        </p:txBody>
      </p:sp>
      <p:sp>
        <p:nvSpPr>
          <p:cNvPr id="9" name="Text Box 23">
            <a:extLst>
              <a:ext uri="{FF2B5EF4-FFF2-40B4-BE49-F238E27FC236}">
                <a16:creationId xmlns:a16="http://schemas.microsoft.com/office/drawing/2014/main" id="{BA78FBF8-3545-F447-9A68-77170E01EF7B}"/>
              </a:ext>
            </a:extLst>
          </p:cNvPr>
          <p:cNvSpPr txBox="1">
            <a:spLocks noChangeArrowheads="1"/>
          </p:cNvSpPr>
          <p:nvPr/>
        </p:nvSpPr>
        <p:spPr bwMode="auto">
          <a:xfrm>
            <a:off x="244944" y="2155476"/>
            <a:ext cx="2553234"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GB" alt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Patients with R/R MM and ≥3 prior regimens, each with ≥2 consecutive cycles; prior IMiD, PI, and anti-CD38 mAb; refractory to last therapy by IMWG criteria</a:t>
            </a:r>
          </a:p>
          <a:p>
            <a:pPr marL="0" marR="0" lvl="0" indent="0" algn="ctr" defTabSz="914400"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GB" alt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 = 158 screened, </a:t>
            </a:r>
          </a:p>
          <a:p>
            <a:pPr marL="0" marR="0" lvl="0" indent="0" algn="ctr" defTabSz="914400"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GB" alt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140 leukapheresed) </a:t>
            </a:r>
            <a:endParaRPr kumimoji="0" lang="en-US" alt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10" name="Line 33">
            <a:extLst>
              <a:ext uri="{FF2B5EF4-FFF2-40B4-BE49-F238E27FC236}">
                <a16:creationId xmlns:a16="http://schemas.microsoft.com/office/drawing/2014/main" id="{06475F48-B5EF-0147-991F-B53AA3886273}"/>
              </a:ext>
            </a:extLst>
          </p:cNvPr>
          <p:cNvSpPr>
            <a:spLocks noChangeShapeType="1"/>
          </p:cNvSpPr>
          <p:nvPr/>
        </p:nvSpPr>
        <p:spPr bwMode="auto">
          <a:xfrm>
            <a:off x="4706633" y="3264369"/>
            <a:ext cx="274320"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11" name="Rectangle 24">
            <a:extLst>
              <a:ext uri="{FF2B5EF4-FFF2-40B4-BE49-F238E27FC236}">
                <a16:creationId xmlns:a16="http://schemas.microsoft.com/office/drawing/2014/main" id="{1F1A1C36-8317-EB43-A068-9FB6D9955601}"/>
              </a:ext>
            </a:extLst>
          </p:cNvPr>
          <p:cNvSpPr>
            <a:spLocks noChangeArrowheads="1"/>
          </p:cNvSpPr>
          <p:nvPr/>
        </p:nvSpPr>
        <p:spPr bwMode="auto">
          <a:xfrm>
            <a:off x="3120591" y="2490362"/>
            <a:ext cx="1554480" cy="1548017"/>
          </a:xfrm>
          <a:prstGeom prst="rect">
            <a:avLst/>
          </a:prstGeom>
          <a:solidFill>
            <a:schemeClr val="accent2"/>
          </a:solidFill>
          <a:ln w="9525">
            <a:noFill/>
            <a:miter lim="800000"/>
            <a:headEnd/>
            <a:tailEnd/>
          </a:ln>
        </p:spPr>
        <p:txBody>
          <a:bodyPr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Leukapheresis</a:t>
            </a:r>
          </a:p>
        </p:txBody>
      </p:sp>
      <p:sp>
        <p:nvSpPr>
          <p:cNvPr id="12" name="Line 33">
            <a:extLst>
              <a:ext uri="{FF2B5EF4-FFF2-40B4-BE49-F238E27FC236}">
                <a16:creationId xmlns:a16="http://schemas.microsoft.com/office/drawing/2014/main" id="{EB164B8E-6FC4-4748-91E0-AC5EBB8F8DBC}"/>
              </a:ext>
            </a:extLst>
          </p:cNvPr>
          <p:cNvSpPr>
            <a:spLocks noChangeShapeType="1"/>
          </p:cNvSpPr>
          <p:nvPr/>
        </p:nvSpPr>
        <p:spPr bwMode="auto">
          <a:xfrm>
            <a:off x="2802268" y="3264370"/>
            <a:ext cx="274320"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13" name="Rectangle 24">
            <a:extLst>
              <a:ext uri="{FF2B5EF4-FFF2-40B4-BE49-F238E27FC236}">
                <a16:creationId xmlns:a16="http://schemas.microsoft.com/office/drawing/2014/main" id="{59086B8A-B23B-0548-BB3D-67167A18E287}"/>
              </a:ext>
            </a:extLst>
          </p:cNvPr>
          <p:cNvSpPr>
            <a:spLocks noChangeArrowheads="1"/>
          </p:cNvSpPr>
          <p:nvPr/>
        </p:nvSpPr>
        <p:spPr bwMode="auto">
          <a:xfrm>
            <a:off x="5034375" y="2490362"/>
            <a:ext cx="2926080" cy="1548017"/>
          </a:xfrm>
          <a:prstGeom prst="rect">
            <a:avLst/>
          </a:prstGeom>
          <a:solidFill>
            <a:schemeClr val="accent3"/>
          </a:solidFill>
          <a:ln w="9525">
            <a:noFill/>
            <a:miter lim="800000"/>
            <a:headEnd/>
            <a:tailEnd/>
          </a:ln>
        </p:spPr>
        <p:txBody>
          <a:bodyPr wrap="non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Cyclophosphamide</a:t>
            </a:r>
            <a:r>
              <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 300 mg/m</a:t>
            </a:r>
            <a:r>
              <a:rPr kumimoji="0" lang="en-US" sz="1800" b="0" i="0" u="none" strike="noStrike" kern="1200" cap="none" spc="0" normalizeH="0" baseline="30000" noProof="0" dirty="0">
                <a:ln>
                  <a:noFill/>
                </a:ln>
                <a:solidFill>
                  <a:srgbClr val="FFFFFF"/>
                </a:solidFill>
                <a:effectLst/>
                <a:uLnTx/>
                <a:uFillTx/>
                <a:latin typeface="Calibri" panose="020F0502020204030204" pitchFamily="34" charset="0"/>
                <a:ea typeface="+mn-ea"/>
                <a:cs typeface="Arial" charset="0"/>
              </a:rPr>
              <a:t>2</a:t>
            </a: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 </a:t>
            </a:r>
            <a:r>
              <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Fludarabine</a:t>
            </a:r>
            <a:r>
              <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 30 mg/m</a:t>
            </a:r>
            <a:r>
              <a:rPr kumimoji="0" lang="en-US" sz="1800" b="0" i="0" u="none" strike="noStrike" kern="1200" cap="none" spc="0" normalizeH="0" baseline="30000" noProof="0" dirty="0">
                <a:ln>
                  <a:noFill/>
                </a:ln>
                <a:solidFill>
                  <a:srgbClr val="FFFFFF"/>
                </a:solidFill>
                <a:effectLst/>
                <a:uLnTx/>
                <a:uFillTx/>
                <a:latin typeface="Calibri" panose="020F0502020204030204" pitchFamily="34" charset="0"/>
                <a:ea typeface="+mn-ea"/>
                <a:cs typeface="Arial" charset="0"/>
              </a:rPr>
              <a:t>2</a:t>
            </a:r>
            <a:r>
              <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on Days -5, -4, -3</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(n = 140)</a:t>
            </a:r>
          </a:p>
        </p:txBody>
      </p:sp>
      <p:sp>
        <p:nvSpPr>
          <p:cNvPr id="15" name="Line 33">
            <a:extLst>
              <a:ext uri="{FF2B5EF4-FFF2-40B4-BE49-F238E27FC236}">
                <a16:creationId xmlns:a16="http://schemas.microsoft.com/office/drawing/2014/main" id="{535480F9-124C-3342-A47D-CDDDEA7EBDB4}"/>
              </a:ext>
            </a:extLst>
          </p:cNvPr>
          <p:cNvSpPr>
            <a:spLocks noChangeShapeType="1"/>
          </p:cNvSpPr>
          <p:nvPr/>
        </p:nvSpPr>
        <p:spPr bwMode="auto">
          <a:xfrm>
            <a:off x="7997512" y="3264370"/>
            <a:ext cx="274320"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17" name="TextBox 16">
            <a:extLst>
              <a:ext uri="{FF2B5EF4-FFF2-40B4-BE49-F238E27FC236}">
                <a16:creationId xmlns:a16="http://schemas.microsoft.com/office/drawing/2014/main" id="{1AD6A1BD-3FA8-E64A-B987-5E84AE3AB194}"/>
              </a:ext>
            </a:extLst>
          </p:cNvPr>
          <p:cNvSpPr txBox="1"/>
          <p:nvPr/>
        </p:nvSpPr>
        <p:spPr bwMode="auto">
          <a:xfrm>
            <a:off x="8572373" y="1885928"/>
            <a:ext cx="184108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CAR T-Cell Infusion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(Day 0)</a:t>
            </a:r>
            <a:endParaRPr kumimoji="0" lang="en-US" sz="1600" b="1" i="0" u="none" strike="noStrike" kern="1200" cap="none" spc="0" normalizeH="0" baseline="30000" noProof="0" dirty="0">
              <a:ln>
                <a:noFill/>
              </a:ln>
              <a:solidFill>
                <a:srgbClr val="000000"/>
              </a:solidFill>
              <a:effectLst/>
              <a:uLnTx/>
              <a:uFillTx/>
              <a:latin typeface="Calibri" panose="020F0502020204030204" pitchFamily="34" charset="0"/>
              <a:ea typeface="+mn-ea"/>
              <a:cs typeface="+mn-cs"/>
            </a:endParaRPr>
          </a:p>
        </p:txBody>
      </p:sp>
      <p:sp>
        <p:nvSpPr>
          <p:cNvPr id="19" name="TextBox 18">
            <a:extLst>
              <a:ext uri="{FF2B5EF4-FFF2-40B4-BE49-F238E27FC236}">
                <a16:creationId xmlns:a16="http://schemas.microsoft.com/office/drawing/2014/main" id="{DB1AFE05-E0FC-804F-9D42-CAFC277B350C}"/>
              </a:ext>
            </a:extLst>
          </p:cNvPr>
          <p:cNvSpPr txBox="1"/>
          <p:nvPr/>
        </p:nvSpPr>
        <p:spPr bwMode="auto">
          <a:xfrm>
            <a:off x="5682710" y="2129666"/>
            <a:ext cx="16753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Lymphodepletion</a:t>
            </a:r>
          </a:p>
        </p:txBody>
      </p:sp>
      <p:sp>
        <p:nvSpPr>
          <p:cNvPr id="14" name="TextBox 13">
            <a:extLst>
              <a:ext uri="{FF2B5EF4-FFF2-40B4-BE49-F238E27FC236}">
                <a16:creationId xmlns:a16="http://schemas.microsoft.com/office/drawing/2014/main" id="{B683AD4C-31F6-4B23-9FCF-62D66C8F7EA4}"/>
              </a:ext>
            </a:extLst>
          </p:cNvPr>
          <p:cNvSpPr txBox="1"/>
          <p:nvPr/>
        </p:nvSpPr>
        <p:spPr bwMode="auto">
          <a:xfrm>
            <a:off x="3985501" y="4156024"/>
            <a:ext cx="299491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Bridging therapy ≥14 days before lymphodepletion as needed</a:t>
            </a:r>
          </a:p>
        </p:txBody>
      </p:sp>
      <p:sp>
        <p:nvSpPr>
          <p:cNvPr id="20" name="Line 33">
            <a:extLst>
              <a:ext uri="{FF2B5EF4-FFF2-40B4-BE49-F238E27FC236}">
                <a16:creationId xmlns:a16="http://schemas.microsoft.com/office/drawing/2014/main" id="{69F1E57E-D933-463C-AE95-DA5FFBF0BA61}"/>
              </a:ext>
            </a:extLst>
          </p:cNvPr>
          <p:cNvSpPr>
            <a:spLocks noChangeShapeType="1"/>
          </p:cNvSpPr>
          <p:nvPr/>
        </p:nvSpPr>
        <p:spPr bwMode="auto">
          <a:xfrm rot="16200000">
            <a:off x="4564885" y="3927423"/>
            <a:ext cx="457200"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cxnSp>
        <p:nvCxnSpPr>
          <p:cNvPr id="23" name="Connector: Curved 22">
            <a:extLst>
              <a:ext uri="{FF2B5EF4-FFF2-40B4-BE49-F238E27FC236}">
                <a16:creationId xmlns:a16="http://schemas.microsoft.com/office/drawing/2014/main" id="{BAF1CF4D-C471-4F83-9901-AECB1B4E7754}"/>
              </a:ext>
            </a:extLst>
          </p:cNvPr>
          <p:cNvCxnSpPr>
            <a:cxnSpLocks/>
          </p:cNvCxnSpPr>
          <p:nvPr/>
        </p:nvCxnSpPr>
        <p:spPr bwMode="auto">
          <a:xfrm rot="16200000" flipH="1">
            <a:off x="6215802" y="1450669"/>
            <a:ext cx="610622" cy="5943600"/>
          </a:xfrm>
          <a:prstGeom prst="curvedConnector3">
            <a:avLst>
              <a:gd name="adj1" fmla="val 191031"/>
            </a:avLst>
          </a:prstGeom>
          <a:noFill/>
          <a:ln w="28575" cap="flat" cmpd="sng" algn="ctr">
            <a:solidFill>
              <a:schemeClr val="bg1"/>
            </a:solidFill>
            <a:prstDash val="solid"/>
            <a:round/>
            <a:headEnd type="none" w="med" len="med"/>
            <a:tailEnd type="triangle" w="lg" len="lg"/>
          </a:ln>
          <a:effectLst/>
        </p:spPr>
      </p:cxnSp>
      <p:sp>
        <p:nvSpPr>
          <p:cNvPr id="26" name="TextBox 25">
            <a:extLst>
              <a:ext uri="{FF2B5EF4-FFF2-40B4-BE49-F238E27FC236}">
                <a16:creationId xmlns:a16="http://schemas.microsoft.com/office/drawing/2014/main" id="{10289A3E-E546-427A-AD6C-9ED0745648BB}"/>
              </a:ext>
            </a:extLst>
          </p:cNvPr>
          <p:cNvSpPr txBox="1"/>
          <p:nvPr/>
        </p:nvSpPr>
        <p:spPr bwMode="auto">
          <a:xfrm>
            <a:off x="5374383" y="4891910"/>
            <a:ext cx="2994917" cy="584775"/>
          </a:xfrm>
          <a:prstGeom prst="rect">
            <a:avLst/>
          </a:prstGeom>
          <a:solidFill>
            <a:schemeClr val="tx1"/>
          </a:solidFill>
          <a:ln>
            <a:solidFill>
              <a:schemeClr val="bg1"/>
            </a:solidFill>
          </a:ln>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Idecabtagene vicleucel manufacturing (99% success rate)</a:t>
            </a:r>
          </a:p>
        </p:txBody>
      </p:sp>
      <p:graphicFrame>
        <p:nvGraphicFramePr>
          <p:cNvPr id="8" name="Table 17">
            <a:extLst>
              <a:ext uri="{FF2B5EF4-FFF2-40B4-BE49-F238E27FC236}">
                <a16:creationId xmlns:a16="http://schemas.microsoft.com/office/drawing/2014/main" id="{9FCCD74A-0238-405D-AAB5-D3B6F27E0111}"/>
              </a:ext>
            </a:extLst>
          </p:cNvPr>
          <p:cNvGraphicFramePr>
            <a:graphicFrameLocks noGrp="1"/>
          </p:cNvGraphicFramePr>
          <p:nvPr>
            <p:extLst>
              <p:ext uri="{D42A27DB-BD31-4B8C-83A1-F6EECF244321}">
                <p14:modId xmlns:p14="http://schemas.microsoft.com/office/powerpoint/2010/main" val="3122289194"/>
              </p:ext>
            </p:extLst>
          </p:nvPr>
        </p:nvGraphicFramePr>
        <p:xfrm>
          <a:off x="8293437" y="2450630"/>
          <a:ext cx="3652900" cy="2286000"/>
        </p:xfrm>
        <a:graphic>
          <a:graphicData uri="http://schemas.openxmlformats.org/drawingml/2006/table">
            <a:tbl>
              <a:tblPr firstRow="1" bandRow="1">
                <a:tableStyleId>{5C22544A-7EE6-4342-B048-85BDC9FD1C3A}</a:tableStyleId>
              </a:tblPr>
              <a:tblGrid>
                <a:gridCol w="2345372">
                  <a:extLst>
                    <a:ext uri="{9D8B030D-6E8A-4147-A177-3AD203B41FA5}">
                      <a16:colId xmlns:a16="http://schemas.microsoft.com/office/drawing/2014/main" val="632832265"/>
                    </a:ext>
                  </a:extLst>
                </a:gridCol>
                <a:gridCol w="1307528">
                  <a:extLst>
                    <a:ext uri="{9D8B030D-6E8A-4147-A177-3AD203B41FA5}">
                      <a16:colId xmlns:a16="http://schemas.microsoft.com/office/drawing/2014/main" val="927616389"/>
                    </a:ext>
                  </a:extLst>
                </a:gridCol>
              </a:tblGrid>
              <a:tr h="19493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Idecabtagene vicleucel</a:t>
                      </a:r>
                    </a:p>
                  </a:txBody>
                  <a:tcPr>
                    <a:lnL w="57150" cap="flat" cmpd="sng" algn="ctr">
                      <a:no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dirty="0">
                          <a:ln>
                            <a:noFill/>
                          </a:ln>
                          <a:solidFill>
                            <a:srgbClr val="FFFFFF"/>
                          </a:solidFill>
                          <a:effectLst/>
                          <a:uLnTx/>
                          <a:uFillTx/>
                          <a:latin typeface="Calibri" panose="020F0502020204030204" pitchFamily="34" charset="0"/>
                          <a:ea typeface="+mn-ea"/>
                          <a:cs typeface="Arial" charset="0"/>
                        </a:rPr>
                        <a:t>Median F/u</a:t>
                      </a:r>
                    </a:p>
                  </a:txBody>
                  <a:tcPr>
                    <a:lnL w="57150" cap="flat" cmpd="sng" algn="ctr">
                      <a:solidFill>
                        <a:schemeClr val="tx1"/>
                      </a:solidFill>
                      <a:prstDash val="solid"/>
                      <a:round/>
                      <a:headEnd type="none" w="med" len="med"/>
                      <a:tailEnd type="none" w="med" len="med"/>
                    </a:lnL>
                    <a:lnR w="57150" cap="flat" cmpd="sng" algn="ctr">
                      <a:noFill/>
                      <a:prstDash val="solid"/>
                      <a:round/>
                      <a:headEnd type="none" w="med" len="med"/>
                      <a:tailEnd type="none" w="med" len="med"/>
                    </a:lnR>
                    <a:lnT w="571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455346552"/>
                  </a:ext>
                </a:extLst>
              </a:tr>
              <a:tr h="19493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150 x 10</a:t>
                      </a:r>
                      <a:r>
                        <a:rPr kumimoji="0" lang="en-US" altLang="en-US" sz="1800" b="0" i="0" u="none" strike="noStrike" kern="1200" cap="none" spc="0" normalizeH="0" baseline="30000" noProof="0" dirty="0">
                          <a:ln>
                            <a:noFill/>
                          </a:ln>
                          <a:solidFill>
                            <a:srgbClr val="FFFFFF"/>
                          </a:solidFill>
                          <a:effectLst/>
                          <a:uLnTx/>
                          <a:uFillTx/>
                          <a:latin typeface="Calibri" panose="020F0502020204030204" pitchFamily="34" charset="0"/>
                          <a:ea typeface="+mn-ea"/>
                          <a:cs typeface="Arial" charset="0"/>
                        </a:rPr>
                        <a:t>6</a:t>
                      </a:r>
                      <a:r>
                        <a:rPr kumimoji="0" lang="en-US" alt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 CAR T-cells (n = 4)</a:t>
                      </a:r>
                    </a:p>
                  </a:txBody>
                  <a:tcPr>
                    <a:lnL w="57150" cap="flat" cmpd="sng" algn="ctr">
                      <a:no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dirty="0">
                          <a:ln>
                            <a:noFill/>
                          </a:ln>
                          <a:solidFill>
                            <a:srgbClr val="FFFFFF"/>
                          </a:solidFill>
                          <a:effectLst/>
                          <a:uLnTx/>
                          <a:uFillTx/>
                          <a:latin typeface="Calibri" panose="020F0502020204030204" pitchFamily="34" charset="0"/>
                          <a:ea typeface="+mn-ea"/>
                          <a:cs typeface="Arial" charset="0"/>
                        </a:rPr>
                        <a:t>18.0 mo</a:t>
                      </a:r>
                    </a:p>
                  </a:txBody>
                  <a:tcPr>
                    <a:lnL w="57150" cap="flat" cmpd="sng" algn="ctr">
                      <a:solidFill>
                        <a:schemeClr val="tx1"/>
                      </a:solidFill>
                      <a:prstDash val="solid"/>
                      <a:round/>
                      <a:headEnd type="none" w="med" len="med"/>
                      <a:tailEnd type="none" w="med" len="med"/>
                    </a:lnL>
                    <a:lnR w="57150" cap="flat" cmpd="sng" algn="ctr">
                      <a:noFill/>
                      <a:prstDash val="solid"/>
                      <a:round/>
                      <a:headEnd type="none" w="med" len="med"/>
                      <a:tailEnd type="none" w="med" len="med"/>
                    </a:lnR>
                    <a:lnT w="571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782382189"/>
                  </a:ext>
                </a:extLst>
              </a:tr>
              <a:tr h="19493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300 x 10</a:t>
                      </a:r>
                      <a:r>
                        <a:rPr kumimoji="0" lang="en-US" altLang="en-US" sz="1800" b="0" i="0" u="none" strike="noStrike" kern="1200" cap="none" spc="0" normalizeH="0" baseline="30000" noProof="0" dirty="0">
                          <a:ln>
                            <a:noFill/>
                          </a:ln>
                          <a:solidFill>
                            <a:srgbClr val="FFFFFF"/>
                          </a:solidFill>
                          <a:effectLst/>
                          <a:uLnTx/>
                          <a:uFillTx/>
                          <a:latin typeface="Calibri" panose="020F0502020204030204" pitchFamily="34" charset="0"/>
                          <a:ea typeface="+mn-ea"/>
                          <a:cs typeface="Arial" charset="0"/>
                        </a:rPr>
                        <a:t>6</a:t>
                      </a:r>
                      <a:r>
                        <a:rPr kumimoji="0" lang="en-US" alt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 CAR T-cells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(n = 70)</a:t>
                      </a:r>
                    </a:p>
                  </a:txBody>
                  <a:tcPr>
                    <a:lnL w="57150" cap="flat" cmpd="sng" algn="ctr">
                      <a:noFill/>
                      <a:prstDash val="solid"/>
                      <a:round/>
                      <a:headEnd type="none" w="med" len="med"/>
                      <a:tailEnd type="none" w="med" len="med"/>
                    </a:lnL>
                    <a:lnR w="5715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dirty="0">
                          <a:ln>
                            <a:noFill/>
                          </a:ln>
                          <a:solidFill>
                            <a:srgbClr val="FFFFFF"/>
                          </a:solidFill>
                          <a:effectLst/>
                          <a:uLnTx/>
                          <a:uFillTx/>
                          <a:latin typeface="Calibri" panose="020F0502020204030204" pitchFamily="34" charset="0"/>
                          <a:ea typeface="+mn-ea"/>
                          <a:cs typeface="Arial" charset="0"/>
                        </a:rPr>
                        <a:t>15.8 mo</a:t>
                      </a:r>
                    </a:p>
                  </a:txBody>
                  <a:tcPr>
                    <a:lnL w="57150" cap="flat" cmpd="sng" algn="ctr">
                      <a:solidFill>
                        <a:schemeClr val="tx1"/>
                      </a:solidFill>
                      <a:prstDash val="solid"/>
                      <a:round/>
                      <a:headEnd type="none" w="med" len="med"/>
                      <a:tailEnd type="none" w="med" len="med"/>
                    </a:lnL>
                    <a:lnR w="5715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966025959"/>
                  </a:ext>
                </a:extLst>
              </a:tr>
              <a:tr h="19493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450 x 10</a:t>
                      </a:r>
                      <a:r>
                        <a:rPr kumimoji="0" lang="en-US" altLang="en-US" sz="1800" b="0" i="0" u="none" strike="noStrike" kern="1200" cap="none" spc="0" normalizeH="0" baseline="30000" noProof="0" dirty="0">
                          <a:ln>
                            <a:noFill/>
                          </a:ln>
                          <a:solidFill>
                            <a:srgbClr val="FFFFFF"/>
                          </a:solidFill>
                          <a:effectLst/>
                          <a:uLnTx/>
                          <a:uFillTx/>
                          <a:latin typeface="Calibri" panose="020F0502020204030204" pitchFamily="34" charset="0"/>
                          <a:ea typeface="+mn-ea"/>
                          <a:cs typeface="Arial" charset="0"/>
                        </a:rPr>
                        <a:t>6</a:t>
                      </a:r>
                      <a:r>
                        <a:rPr kumimoji="0" lang="en-US" alt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 CAR T-cells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(n = 54)</a:t>
                      </a:r>
                    </a:p>
                  </a:txBody>
                  <a:tcPr>
                    <a:lnL w="57150" cap="flat" cmpd="sng" algn="ctr">
                      <a:no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dirty="0">
                          <a:ln>
                            <a:noFill/>
                          </a:ln>
                          <a:solidFill>
                            <a:srgbClr val="FFFFFF"/>
                          </a:solidFill>
                          <a:effectLst/>
                          <a:uLnTx/>
                          <a:uFillTx/>
                          <a:latin typeface="Calibri" panose="020F0502020204030204" pitchFamily="34" charset="0"/>
                          <a:ea typeface="+mn-ea"/>
                          <a:cs typeface="Arial" charset="0"/>
                        </a:rPr>
                        <a:t>12.4 mo</a:t>
                      </a:r>
                    </a:p>
                  </a:txBody>
                  <a:tcPr>
                    <a:lnL w="57150" cap="flat" cmpd="sng" algn="ctr">
                      <a:solidFill>
                        <a:schemeClr val="tx1"/>
                      </a:solidFill>
                      <a:prstDash val="solid"/>
                      <a:round/>
                      <a:headEnd type="none" w="med" len="med"/>
                      <a:tailEnd type="none" w="med" len="med"/>
                    </a:lnL>
                    <a:lnR w="57150" cap="flat" cmpd="sng" algn="ctr">
                      <a:noFill/>
                      <a:prstDash val="solid"/>
                      <a:round/>
                      <a:headEnd type="none" w="med" len="med"/>
                      <a:tailEnd type="none" w="med" len="med"/>
                    </a:lnR>
                    <a:lnT w="12700" cmpd="sng">
                      <a:noFill/>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364765832"/>
                  </a:ext>
                </a:extLst>
              </a:tr>
            </a:tbl>
          </a:graphicData>
        </a:graphic>
      </p:graphicFrame>
      <p:sp>
        <p:nvSpPr>
          <p:cNvPr id="22" name="TextBox 21">
            <a:extLst>
              <a:ext uri="{FF2B5EF4-FFF2-40B4-BE49-F238E27FC236}">
                <a16:creationId xmlns:a16="http://schemas.microsoft.com/office/drawing/2014/main" id="{6F986D07-D2C8-4FD7-9EAD-CCA8F7E1CE14}"/>
              </a:ext>
            </a:extLst>
          </p:cNvPr>
          <p:cNvSpPr txBox="1"/>
          <p:nvPr/>
        </p:nvSpPr>
        <p:spPr bwMode="auto">
          <a:xfrm>
            <a:off x="10639661" y="4727780"/>
            <a:ext cx="143770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Total: 13.3 mo </a:t>
            </a:r>
            <a:endParaRPr kumimoji="0" lang="en-US" sz="1600" b="1" i="0" u="none" strike="noStrike" kern="1200" cap="none" spc="0" normalizeH="0" baseline="30000" noProof="0" dirty="0">
              <a:ln>
                <a:noFill/>
              </a:ln>
              <a:solidFill>
                <a:srgbClr val="000000"/>
              </a:solidFill>
              <a:effectLst/>
              <a:uLnTx/>
              <a:uFillTx/>
              <a:latin typeface="Calibri" panose="020F0502020204030204" pitchFamily="34" charset="0"/>
              <a:ea typeface="+mn-ea"/>
              <a:cs typeface="+mn-cs"/>
            </a:endParaRPr>
          </a:p>
        </p:txBody>
      </p:sp>
      <p:grpSp>
        <p:nvGrpSpPr>
          <p:cNvPr id="42" name="Group 41">
            <a:extLst>
              <a:ext uri="{FF2B5EF4-FFF2-40B4-BE49-F238E27FC236}">
                <a16:creationId xmlns:a16="http://schemas.microsoft.com/office/drawing/2014/main" id="{C77EB2B0-AE20-408C-87FD-699587B45D68}"/>
              </a:ext>
            </a:extLst>
          </p:cNvPr>
          <p:cNvGrpSpPr/>
          <p:nvPr/>
        </p:nvGrpSpPr>
        <p:grpSpPr>
          <a:xfrm>
            <a:off x="9392911" y="6207927"/>
            <a:ext cx="2488502" cy="454909"/>
            <a:chOff x="9392911" y="6207927"/>
            <a:chExt cx="2488502" cy="454909"/>
          </a:xfrm>
        </p:grpSpPr>
        <p:pic>
          <p:nvPicPr>
            <p:cNvPr id="43" name="Picture 42" descr="A picture containing text, ax, wheel&#10;&#10;Description automatically generated">
              <a:extLst>
                <a:ext uri="{FF2B5EF4-FFF2-40B4-BE49-F238E27FC236}">
                  <a16:creationId xmlns:a16="http://schemas.microsoft.com/office/drawing/2014/main" id="{1B607659-95AC-46BC-9777-2BBF1AFB84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44" name="Rectangle 8">
              <a:extLst>
                <a:ext uri="{FF2B5EF4-FFF2-40B4-BE49-F238E27FC236}">
                  <a16:creationId xmlns:a16="http://schemas.microsoft.com/office/drawing/2014/main" id="{5F46B244-6EA6-4372-88DF-D0884C0693A1}"/>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spTree>
    <p:extLst>
      <p:ext uri="{BB962C8B-B14F-4D97-AF65-F5344CB8AC3E}">
        <p14:creationId xmlns:p14="http://schemas.microsoft.com/office/powerpoint/2010/main" val="11724848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4D2F5-1568-4CF7-9BFB-9E2D8B267AF5}"/>
              </a:ext>
            </a:extLst>
          </p:cNvPr>
          <p:cNvSpPr>
            <a:spLocks noGrp="1"/>
          </p:cNvSpPr>
          <p:nvPr>
            <p:ph type="title"/>
          </p:nvPr>
        </p:nvSpPr>
        <p:spPr/>
        <p:txBody>
          <a:bodyPr/>
          <a:lstStyle/>
          <a:p>
            <a:r>
              <a:rPr lang="en-US" dirty="0"/>
              <a:t>Phase II KarMMa Update: Baseline Characteristics in Trial with Idecabtagene Vicleucel in R/R MM</a:t>
            </a:r>
          </a:p>
        </p:txBody>
      </p:sp>
      <p:sp>
        <p:nvSpPr>
          <p:cNvPr id="10" name="Content Placeholder 9">
            <a:extLst>
              <a:ext uri="{FF2B5EF4-FFF2-40B4-BE49-F238E27FC236}">
                <a16:creationId xmlns:a16="http://schemas.microsoft.com/office/drawing/2014/main" id="{9A6BC7FA-9189-447F-BBA0-B2A9896DB9AB}"/>
              </a:ext>
            </a:extLst>
          </p:cNvPr>
          <p:cNvSpPr>
            <a:spLocks noGrp="1"/>
          </p:cNvSpPr>
          <p:nvPr>
            <p:ph idx="1"/>
          </p:nvPr>
        </p:nvSpPr>
        <p:spPr>
          <a:xfrm>
            <a:off x="7518276" y="1513047"/>
            <a:ext cx="3963928" cy="4650686"/>
          </a:xfrm>
        </p:spPr>
        <p:txBody>
          <a:bodyPr/>
          <a:lstStyle/>
          <a:p>
            <a:pPr defTabSz="812760">
              <a:spcBef>
                <a:spcPts val="800"/>
              </a:spcBef>
              <a:spcAft>
                <a:spcPts val="800"/>
              </a:spcAft>
            </a:pPr>
            <a:r>
              <a:rPr lang="nl-NL" sz="1800" dirty="0"/>
              <a:t>Patients were heavily pretreated, refractory to last line per IMWG criteria, and mostly refractory to all 3 major MM drug classes</a:t>
            </a:r>
          </a:p>
          <a:p>
            <a:pPr defTabSz="812760">
              <a:spcBef>
                <a:spcPts val="800"/>
              </a:spcBef>
              <a:spcAft>
                <a:spcPts val="800"/>
              </a:spcAft>
            </a:pPr>
            <a:r>
              <a:rPr lang="nl-NL" sz="1800" dirty="0"/>
              <a:t>Majority had high tumor burden, and more than one third had extramedullary disease and high-risk cytogenetics</a:t>
            </a:r>
          </a:p>
          <a:p>
            <a:pPr defTabSz="812760">
              <a:spcBef>
                <a:spcPts val="800"/>
              </a:spcBef>
              <a:spcAft>
                <a:spcPts val="800"/>
              </a:spcAft>
            </a:pPr>
            <a:r>
              <a:rPr lang="nl-NL" sz="1800" dirty="0"/>
              <a:t>Tumor BCMA expression identified by IHC in all patients</a:t>
            </a:r>
          </a:p>
          <a:p>
            <a:pPr defTabSz="812760">
              <a:spcBef>
                <a:spcPts val="800"/>
              </a:spcBef>
              <a:spcAft>
                <a:spcPts val="800"/>
              </a:spcAft>
            </a:pPr>
            <a:r>
              <a:rPr lang="nl-NL" sz="1800" dirty="0"/>
              <a:t>Most patients (88%) received bridging therapy during CAR T-cell manufacturing</a:t>
            </a:r>
          </a:p>
          <a:p>
            <a:pPr marL="755885" lvl="2" indent="-341367">
              <a:spcAft>
                <a:spcPts val="400"/>
              </a:spcAft>
              <a:buClr>
                <a:srgbClr val="595454"/>
              </a:buClr>
              <a:buFont typeface="Arial" panose="020B0604020202020204" pitchFamily="34" charset="0"/>
              <a:buChar char="–"/>
            </a:pPr>
            <a:r>
              <a:rPr lang="en-US" sz="1600" dirty="0"/>
              <a:t>Only 5% of </a:t>
            </a:r>
            <a:r>
              <a:rPr lang="nl-NL" sz="1600" dirty="0"/>
              <a:t>patients responded </a:t>
            </a:r>
            <a:br>
              <a:rPr lang="nl-NL" sz="1600" dirty="0"/>
            </a:br>
            <a:r>
              <a:rPr lang="nl-NL" sz="1600" dirty="0"/>
              <a:t>(5 PR, 1 VGPR) to bridging therapy</a:t>
            </a:r>
          </a:p>
          <a:p>
            <a:endParaRPr lang="en-US" dirty="0"/>
          </a:p>
        </p:txBody>
      </p:sp>
      <p:graphicFrame>
        <p:nvGraphicFramePr>
          <p:cNvPr id="4" name="Content Placeholder 5">
            <a:extLst>
              <a:ext uri="{FF2B5EF4-FFF2-40B4-BE49-F238E27FC236}">
                <a16:creationId xmlns:a16="http://schemas.microsoft.com/office/drawing/2014/main" id="{4F61FEEA-A49F-41D8-99F1-21695BAC23F4}"/>
              </a:ext>
            </a:extLst>
          </p:cNvPr>
          <p:cNvGraphicFramePr>
            <a:graphicFrameLocks noGrp="1"/>
          </p:cNvGraphicFramePr>
          <p:nvPr>
            <p:extLst>
              <p:ext uri="{D42A27DB-BD31-4B8C-83A1-F6EECF244321}">
                <p14:modId xmlns:p14="http://schemas.microsoft.com/office/powerpoint/2010/main" val="2428766963"/>
              </p:ext>
            </p:extLst>
          </p:nvPr>
        </p:nvGraphicFramePr>
        <p:xfrm>
          <a:off x="495300" y="1600200"/>
          <a:ext cx="7022976" cy="4578022"/>
        </p:xfrm>
        <a:graphic>
          <a:graphicData uri="http://schemas.openxmlformats.org/drawingml/2006/table">
            <a:tbl>
              <a:tblPr firstRow="1" bandRow="1">
                <a:tableStyleId>{073A0DAA-6AF3-43AB-8588-CEC1D06C72B9}</a:tableStyleId>
              </a:tblPr>
              <a:tblGrid>
                <a:gridCol w="4442143">
                  <a:extLst>
                    <a:ext uri="{9D8B030D-6E8A-4147-A177-3AD203B41FA5}">
                      <a16:colId xmlns:a16="http://schemas.microsoft.com/office/drawing/2014/main" val="20000"/>
                    </a:ext>
                  </a:extLst>
                </a:gridCol>
                <a:gridCol w="951270">
                  <a:extLst>
                    <a:ext uri="{9D8B030D-6E8A-4147-A177-3AD203B41FA5}">
                      <a16:colId xmlns:a16="http://schemas.microsoft.com/office/drawing/2014/main" val="390353432"/>
                    </a:ext>
                  </a:extLst>
                </a:gridCol>
                <a:gridCol w="1629563">
                  <a:extLst>
                    <a:ext uri="{9D8B030D-6E8A-4147-A177-3AD203B41FA5}">
                      <a16:colId xmlns:a16="http://schemas.microsoft.com/office/drawing/2014/main" val="20006"/>
                    </a:ext>
                  </a:extLst>
                </a:gridCol>
              </a:tblGrid>
              <a:tr h="3386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solidFill>
                            <a:schemeClr val="tx1"/>
                          </a:solidFill>
                          <a:effectLst/>
                          <a:latin typeface="Calibri" panose="020F0502020204030204" pitchFamily="34" charset="0"/>
                          <a:cs typeface="Calibri" panose="020F0502020204030204" pitchFamily="34" charset="0"/>
                        </a:rPr>
                        <a:t>Characteristics</a:t>
                      </a:r>
                      <a:endParaRPr kumimoji="0" lang="en-US" sz="1400" b="1" i="0" u="none" strike="noStrike" cap="none" normalizeH="0" baseline="0" dirty="0">
                        <a:ln>
                          <a:noFill/>
                        </a:ln>
                        <a:solidFill>
                          <a:schemeClr val="tx1"/>
                        </a:solidFill>
                        <a:effectLst/>
                        <a:latin typeface="Calibri" panose="020F0502020204030204" pitchFamily="34" charset="0"/>
                        <a:ea typeface="ＭＳ Ｐゴシック" pitchFamily="-1" charset="-128"/>
                        <a:cs typeface="Calibri" panose="020F0502020204030204" pitchFamily="34" charset="0"/>
                      </a:endParaRPr>
                    </a:p>
                  </a:txBody>
                  <a:tcPr marL="68580" marR="68580" marT="0" marB="0" anchor="ctr" horzOverflow="overflow">
                    <a:lnL w="12700" cmpd="sng">
                      <a:noFill/>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anchor="ctr" horzOverflow="overflow">
                    <a:lnL w="12700" cap="flat" cmpd="sng" algn="ctr">
                      <a:no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solidFill>
                            <a:schemeClr val="tx1"/>
                          </a:solidFill>
                          <a:effectLst/>
                          <a:latin typeface="Calibri" panose="020F0502020204030204" pitchFamily="34" charset="0"/>
                          <a:cs typeface="Calibri" panose="020F0502020204030204" pitchFamily="34" charset="0"/>
                        </a:rPr>
                        <a:t>Ide-cel Treated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solidFill>
                            <a:schemeClr val="tx1"/>
                          </a:solidFill>
                          <a:effectLst/>
                          <a:latin typeface="Calibri" panose="020F0502020204030204" pitchFamily="34" charset="0"/>
                          <a:cs typeface="Calibri" panose="020F0502020204030204" pitchFamily="34" charset="0"/>
                        </a:rPr>
                        <a:t>(N = 128)</a:t>
                      </a:r>
                    </a:p>
                  </a:txBody>
                  <a:tcPr marL="68580" marR="68580" marT="0" marB="0" anchor="ctr" horzOverflow="overflow">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10000"/>
                  </a:ext>
                </a:extLst>
              </a:tr>
              <a:tr h="20589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u="none" strike="noStrike" cap="none" normalizeH="0" baseline="0" dirty="0">
                          <a:ln>
                            <a:noFill/>
                          </a:ln>
                          <a:solidFill>
                            <a:schemeClr val="bg1"/>
                          </a:solidFill>
                          <a:effectLst/>
                          <a:latin typeface="Calibri" panose="020F0502020204030204" pitchFamily="34" charset="0"/>
                          <a:cs typeface="Calibri" panose="020F0502020204030204" pitchFamily="34" charset="0"/>
                        </a:rPr>
                        <a:t>Median age, yr (range)</a:t>
                      </a:r>
                    </a:p>
                  </a:txBody>
                  <a:tcPr marL="68580" marR="68580" marT="0" marB="0" anchor="ctr" horzOverflow="overflow">
                    <a:lnL w="12700" cmpd="sng">
                      <a:noFill/>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bg1"/>
                        </a:solidFill>
                        <a:effectLst/>
                        <a:latin typeface="Calibri" panose="020F0502020204030204" pitchFamily="34" charset="0"/>
                        <a:ea typeface="ＭＳ Ｐゴシック" pitchFamily="-1" charset="-128"/>
                        <a:cs typeface="Calibri" panose="020F0502020204030204" pitchFamily="34" charset="0"/>
                      </a:endParaRPr>
                    </a:p>
                  </a:txBody>
                  <a:tcPr marL="68580" marR="68580" marT="0" marB="0" anchor="ctr" horzOverflow="overflow">
                    <a:lnL w="12700" cap="flat" cmpd="sng" algn="ctr">
                      <a:no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solidFill>
                            <a:schemeClr val="bg1"/>
                          </a:solidFill>
                          <a:effectLst/>
                          <a:latin typeface="Calibri" panose="020F0502020204030204" pitchFamily="34" charset="0"/>
                          <a:cs typeface="Calibri" panose="020F0502020204030204" pitchFamily="34" charset="0"/>
                        </a:rPr>
                        <a:t>61 (33-78)</a:t>
                      </a:r>
                      <a:endParaRPr kumimoji="0" lang="en-US" sz="1400" b="0" i="0" u="none" strike="noStrike" cap="none" normalizeH="0" baseline="0" dirty="0">
                        <a:ln>
                          <a:noFill/>
                        </a:ln>
                        <a:solidFill>
                          <a:schemeClr val="bg1"/>
                        </a:solidFill>
                        <a:effectLst/>
                        <a:latin typeface="Calibri" panose="020F0502020204030204" pitchFamily="34" charset="0"/>
                        <a:ea typeface="ＭＳ Ｐゴシック" pitchFamily="-1" charset="-128"/>
                        <a:cs typeface="Calibri" panose="020F0502020204030204" pitchFamily="34" charset="0"/>
                      </a:endParaRPr>
                    </a:p>
                  </a:txBody>
                  <a:tcPr marL="68580" marR="68580" marT="0" marB="0" anchor="ctr" horzOverflow="overflow">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1"/>
                  </a:ext>
                </a:extLst>
              </a:tr>
              <a:tr h="183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solidFill>
                            <a:schemeClr val="bg1"/>
                          </a:solidFill>
                          <a:effectLst/>
                          <a:latin typeface="Calibri" panose="020F0502020204030204" pitchFamily="34" charset="0"/>
                          <a:cs typeface="Calibri" panose="020F0502020204030204" pitchFamily="34" charset="0"/>
                        </a:rPr>
                        <a:t>Male, %</a:t>
                      </a:r>
                      <a:endParaRPr kumimoji="0" lang="en-US" sz="1400" b="0" i="0" u="none" strike="noStrike" cap="none" normalizeH="0" baseline="0" dirty="0">
                        <a:ln>
                          <a:noFill/>
                        </a:ln>
                        <a:solidFill>
                          <a:schemeClr val="bg1"/>
                        </a:solidFill>
                        <a:effectLst/>
                        <a:latin typeface="Calibri" panose="020F0502020204030204" pitchFamily="34" charset="0"/>
                        <a:ea typeface="ＭＳ Ｐゴシック" pitchFamily="-1" charset="-128"/>
                        <a:cs typeface="Calibri" panose="020F0502020204030204" pitchFamily="34" charset="0"/>
                      </a:endParaRPr>
                    </a:p>
                  </a:txBody>
                  <a:tcPr marL="68580" marR="68580" marT="0" marB="0" anchor="ctr" horzOverflow="overflow">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bg1"/>
                        </a:solidFill>
                        <a:effectLst/>
                        <a:latin typeface="Calibri" panose="020F0502020204030204" pitchFamily="34" charset="0"/>
                        <a:ea typeface="ＭＳ Ｐゴシック" pitchFamily="-1" charset="-128"/>
                        <a:cs typeface="Calibri" panose="020F0502020204030204" pitchFamily="34" charset="0"/>
                      </a:endParaRPr>
                    </a:p>
                  </a:txBody>
                  <a:tcPr marL="68580" marR="68580" marT="0" marB="0" anchor="ctr" horzOverflow="overflow">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solidFill>
                            <a:schemeClr val="bg1"/>
                          </a:solidFill>
                          <a:effectLst/>
                          <a:latin typeface="Calibri" panose="020F0502020204030204" pitchFamily="34" charset="0"/>
                          <a:cs typeface="Calibri" panose="020F0502020204030204" pitchFamily="34" charset="0"/>
                        </a:rPr>
                        <a:t>59</a:t>
                      </a:r>
                      <a:endParaRPr kumimoji="0" lang="en-US" sz="1400" b="0" i="0" u="none" strike="noStrike" cap="none" normalizeH="0" baseline="0" dirty="0">
                        <a:ln>
                          <a:noFill/>
                        </a:ln>
                        <a:solidFill>
                          <a:schemeClr val="bg1"/>
                        </a:solidFill>
                        <a:effectLst/>
                        <a:latin typeface="Calibri" panose="020F0502020204030204" pitchFamily="34" charset="0"/>
                        <a:ea typeface="ＭＳ Ｐゴシック" pitchFamily="-1" charset="-128"/>
                        <a:cs typeface="Calibri" panose="020F0502020204030204" pitchFamily="34" charset="0"/>
                      </a:endParaRPr>
                    </a:p>
                  </a:txBody>
                  <a:tcPr marL="68580" marR="68580" marT="0" marB="0" anchor="ctr" horzOverflow="overflow">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10002"/>
                  </a:ext>
                </a:extLst>
              </a:tr>
              <a:tr h="5079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solidFill>
                            <a:schemeClr val="bg1"/>
                          </a:solidFill>
                          <a:effectLst/>
                          <a:latin typeface="Calibri" panose="020F0502020204030204" pitchFamily="34" charset="0"/>
                          <a:cs typeface="Calibri" panose="020F0502020204030204" pitchFamily="34" charset="0"/>
                        </a:rPr>
                        <a:t>ECOG PS, %</a:t>
                      </a:r>
                      <a:endParaRPr kumimoji="0" lang="en-US" sz="1400" b="0" i="0" u="none" strike="noStrike" cap="none" normalizeH="0" baseline="0" dirty="0">
                        <a:ln>
                          <a:noFill/>
                        </a:ln>
                        <a:solidFill>
                          <a:schemeClr val="bg1"/>
                        </a:solidFill>
                        <a:effectLst/>
                        <a:latin typeface="Calibri" panose="020F0502020204030204" pitchFamily="34" charset="0"/>
                        <a:ea typeface="ＭＳ Ｐゴシック" pitchFamily="-1" charset="-128"/>
                        <a:cs typeface="Calibri" panose="020F0502020204030204" pitchFamily="34" charset="0"/>
                      </a:endParaRPr>
                    </a:p>
                  </a:txBody>
                  <a:tcPr marL="68580" marR="68580" marT="0" marB="0" anchor="ctr" horzOverflow="overflow">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bg1"/>
                          </a:solidFill>
                          <a:effectLst/>
                          <a:latin typeface="Calibri" panose="020F0502020204030204" pitchFamily="34" charset="0"/>
                          <a:ea typeface="ＭＳ Ｐゴシック" pitchFamily="-1" charset="-128"/>
                          <a:cs typeface="Calibri" panose="020F0502020204030204" pitchFamily="34" charset="0"/>
                        </a:rPr>
                        <a:t>0</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bg1"/>
                          </a:solidFill>
                          <a:effectLst/>
                          <a:latin typeface="Calibri" panose="020F0502020204030204" pitchFamily="34" charset="0"/>
                          <a:ea typeface="ＭＳ Ｐゴシック" pitchFamily="-1" charset="-128"/>
                          <a:cs typeface="Calibri" panose="020F0502020204030204" pitchFamily="34" charset="0"/>
                        </a:rPr>
                        <a:t>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bg1"/>
                          </a:solidFill>
                          <a:effectLst/>
                          <a:latin typeface="Calibri" panose="020F0502020204030204" pitchFamily="34" charset="0"/>
                          <a:ea typeface="ＭＳ Ｐゴシック" pitchFamily="-1" charset="-128"/>
                          <a:cs typeface="Calibri" panose="020F0502020204030204" pitchFamily="34" charset="0"/>
                        </a:rPr>
                        <a:t>2</a:t>
                      </a:r>
                    </a:p>
                  </a:txBody>
                  <a:tcPr marL="68580" marR="68580" marT="0" marB="0" anchor="ctr" horzOverflow="overflow">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solidFill>
                            <a:schemeClr val="bg1"/>
                          </a:solidFill>
                          <a:effectLst/>
                          <a:latin typeface="Calibri" panose="020F0502020204030204" pitchFamily="34" charset="0"/>
                          <a:cs typeface="Calibri" panose="020F0502020204030204" pitchFamily="34" charset="0"/>
                        </a:rPr>
                        <a:t>45</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solidFill>
                            <a:schemeClr val="bg1"/>
                          </a:solidFill>
                          <a:effectLst/>
                          <a:latin typeface="Calibri" panose="020F0502020204030204" pitchFamily="34" charset="0"/>
                          <a:cs typeface="Calibri" panose="020F0502020204030204" pitchFamily="34" charset="0"/>
                        </a:rPr>
                        <a:t>53</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solidFill>
                            <a:schemeClr val="bg1"/>
                          </a:solidFill>
                          <a:effectLst/>
                          <a:latin typeface="Calibri" panose="020F0502020204030204" pitchFamily="34" charset="0"/>
                          <a:cs typeface="Calibri" panose="020F0502020204030204" pitchFamily="34" charset="0"/>
                        </a:rPr>
                        <a:t>2</a:t>
                      </a:r>
                      <a:endParaRPr kumimoji="0" lang="en-US" sz="1400" b="0" i="0" u="none" strike="noStrike" cap="none" normalizeH="0" baseline="0" dirty="0">
                        <a:ln>
                          <a:noFill/>
                        </a:ln>
                        <a:solidFill>
                          <a:schemeClr val="bg1"/>
                        </a:solidFill>
                        <a:effectLst/>
                        <a:latin typeface="Calibri" panose="020F0502020204030204" pitchFamily="34" charset="0"/>
                        <a:ea typeface="ＭＳ Ｐゴシック" pitchFamily="-1" charset="-128"/>
                        <a:cs typeface="Calibri" panose="020F0502020204030204" pitchFamily="34" charset="0"/>
                      </a:endParaRPr>
                    </a:p>
                  </a:txBody>
                  <a:tcPr marL="68580" marR="68580" marT="0" marB="0" anchor="ctr" horzOverflow="overflow">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3769922582"/>
                  </a:ext>
                </a:extLst>
              </a:tr>
              <a:tr h="5079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solidFill>
                            <a:schemeClr val="bg1"/>
                          </a:solidFill>
                          <a:effectLst/>
                          <a:latin typeface="Calibri" panose="020F0502020204030204" pitchFamily="34" charset="0"/>
                          <a:cs typeface="Calibri" panose="020F0502020204030204" pitchFamily="34" charset="0"/>
                        </a:rPr>
                        <a:t>R-ISS stage, %</a:t>
                      </a:r>
                      <a:endParaRPr kumimoji="0" lang="en-US" sz="1400" b="0" i="0" u="none" strike="noStrike" cap="none" normalizeH="0" baseline="0" dirty="0">
                        <a:ln>
                          <a:noFill/>
                        </a:ln>
                        <a:solidFill>
                          <a:schemeClr val="bg1"/>
                        </a:solidFill>
                        <a:effectLst/>
                        <a:latin typeface="Calibri" panose="020F0502020204030204" pitchFamily="34" charset="0"/>
                        <a:ea typeface="ＭＳ Ｐゴシック" pitchFamily="-1" charset="-128"/>
                        <a:cs typeface="Calibri" panose="020F0502020204030204" pitchFamily="34" charset="0"/>
                      </a:endParaRPr>
                    </a:p>
                  </a:txBody>
                  <a:tcPr marL="68580" marR="68580" marT="0" marB="0" anchor="ctr" horzOverflow="overflow">
                    <a:lnL w="12700" cmpd="sng">
                      <a:noFill/>
                    </a:lnL>
                    <a:lnR w="12700" cap="flat" cmpd="sng" algn="ctr">
                      <a:noFill/>
                      <a:prstDash val="solid"/>
                      <a:round/>
                      <a:headEnd type="none" w="med" len="med"/>
                      <a:tailEnd type="none" w="med" len="med"/>
                    </a:lnR>
                    <a:lnT w="12700" cmpd="sng">
                      <a:noFill/>
                    </a:lnT>
                    <a:lnB w="571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bg1"/>
                          </a:solidFill>
                          <a:effectLst/>
                          <a:latin typeface="Calibri" panose="020F0502020204030204" pitchFamily="34" charset="0"/>
                          <a:ea typeface="ＭＳ Ｐゴシック" pitchFamily="-1" charset="-128"/>
                          <a:cs typeface="Calibri" panose="020F0502020204030204" pitchFamily="34" charset="0"/>
                        </a:rPr>
                        <a:t>I</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bg1"/>
                          </a:solidFill>
                          <a:effectLst/>
                          <a:latin typeface="Calibri" panose="020F0502020204030204" pitchFamily="34" charset="0"/>
                          <a:ea typeface="ＭＳ Ｐゴシック" pitchFamily="-1" charset="-128"/>
                          <a:cs typeface="Calibri" panose="020F0502020204030204" pitchFamily="34" charset="0"/>
                        </a:rPr>
                        <a:t>II</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bg1"/>
                          </a:solidFill>
                          <a:effectLst/>
                          <a:latin typeface="Calibri" panose="020F0502020204030204" pitchFamily="34" charset="0"/>
                          <a:ea typeface="ＭＳ Ｐゴシック" pitchFamily="-1" charset="-128"/>
                          <a:cs typeface="Calibri" panose="020F0502020204030204" pitchFamily="34" charset="0"/>
                        </a:rPr>
                        <a:t>III</a:t>
                      </a:r>
                    </a:p>
                  </a:txBody>
                  <a:tcPr marL="68580" marR="68580" marT="0" marB="0" anchor="ctr" horzOverflow="overflow">
                    <a:lnL w="12700" cap="flat" cmpd="sng" algn="ctr">
                      <a:noFill/>
                      <a:prstDash val="solid"/>
                      <a:round/>
                      <a:headEnd type="none" w="med" len="med"/>
                      <a:tailEnd type="none" w="med" len="med"/>
                    </a:lnL>
                    <a:lnR w="12700" cmpd="sng">
                      <a:noFill/>
                    </a:lnR>
                    <a:lnT w="12700" cmpd="sng">
                      <a:noFill/>
                    </a:lnT>
                    <a:lnB w="571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solidFill>
                            <a:schemeClr val="bg1"/>
                          </a:solidFill>
                          <a:effectLst/>
                          <a:latin typeface="Calibri" panose="020F0502020204030204" pitchFamily="34" charset="0"/>
                          <a:cs typeface="Calibri" panose="020F0502020204030204" pitchFamily="34" charset="0"/>
                        </a:rPr>
                        <a:t>11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solidFill>
                            <a:schemeClr val="bg1"/>
                          </a:solidFill>
                          <a:effectLst/>
                          <a:latin typeface="Calibri" panose="020F0502020204030204" pitchFamily="34" charset="0"/>
                          <a:cs typeface="Calibri" panose="020F0502020204030204" pitchFamily="34" charset="0"/>
                        </a:rPr>
                        <a:t>70</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solidFill>
                            <a:schemeClr val="bg1"/>
                          </a:solidFill>
                          <a:effectLst/>
                          <a:latin typeface="Calibri" panose="020F0502020204030204" pitchFamily="34" charset="0"/>
                          <a:cs typeface="Calibri" panose="020F0502020204030204" pitchFamily="34" charset="0"/>
                        </a:rPr>
                        <a:t>16</a:t>
                      </a:r>
                      <a:endParaRPr kumimoji="0" lang="en-US" sz="1400" b="0" i="0" u="none" strike="noStrike" cap="none" normalizeH="0" baseline="0" dirty="0">
                        <a:ln>
                          <a:noFill/>
                        </a:ln>
                        <a:solidFill>
                          <a:schemeClr val="bg1"/>
                        </a:solidFill>
                        <a:effectLst/>
                        <a:latin typeface="Calibri" panose="020F0502020204030204" pitchFamily="34" charset="0"/>
                        <a:ea typeface="ＭＳ Ｐゴシック" pitchFamily="-1" charset="-128"/>
                        <a:cs typeface="Calibri" panose="020F0502020204030204" pitchFamily="34" charset="0"/>
                      </a:endParaRPr>
                    </a:p>
                  </a:txBody>
                  <a:tcPr marL="68580" marR="68580" marT="0" marB="0" anchor="ctr" horzOverflow="overflow">
                    <a:lnL w="12700" cmpd="sng">
                      <a:noFill/>
                    </a:lnL>
                    <a:lnR w="12700" cmpd="sng">
                      <a:noFill/>
                    </a:lnR>
                    <a:lnT w="12700" cmpd="sng">
                      <a:noFill/>
                    </a:lnT>
                    <a:lnB w="571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1647589759"/>
                  </a:ext>
                </a:extLst>
              </a:tr>
              <a:tr h="225323">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u="none" strike="noStrike" kern="1200" cap="none" normalizeH="0" baseline="0" dirty="0">
                          <a:ln>
                            <a:noFill/>
                          </a:ln>
                          <a:solidFill>
                            <a:schemeClr val="bg1"/>
                          </a:solidFill>
                          <a:effectLst/>
                          <a:latin typeface="Calibri" panose="020F0502020204030204" pitchFamily="34" charset="0"/>
                          <a:ea typeface="+mn-ea"/>
                          <a:cs typeface="Calibri" panose="020F0502020204030204" pitchFamily="34" charset="0"/>
                        </a:rPr>
                        <a:t>High-risk</a:t>
                      </a:r>
                      <a:r>
                        <a:rPr kumimoji="0" lang="en-US" sz="1400" u="none" strike="noStrike" cap="none" normalizeH="0" baseline="0" dirty="0">
                          <a:ln>
                            <a:noFill/>
                          </a:ln>
                          <a:solidFill>
                            <a:schemeClr val="bg1"/>
                          </a:solidFill>
                          <a:effectLst/>
                          <a:latin typeface="Calibri" panose="020F0502020204030204" pitchFamily="34" charset="0"/>
                          <a:cs typeface="Calibri" panose="020F0502020204030204" pitchFamily="34" charset="0"/>
                        </a:rPr>
                        <a:t> cytogenetics (del[17p], t[4;14], t[14;16</a:t>
                      </a:r>
                      <a:r>
                        <a:rPr kumimoji="0" lang="en-US" sz="1400" b="0" i="0" u="none" strike="noStrike" cap="none" normalizeH="0" baseline="0" dirty="0">
                          <a:ln>
                            <a:noFill/>
                          </a:ln>
                          <a:solidFill>
                            <a:schemeClr val="bg1"/>
                          </a:solidFill>
                          <a:effectLst/>
                          <a:latin typeface="Calibri" panose="020F0502020204030204" pitchFamily="34" charset="0"/>
                          <a:ea typeface="ＭＳ Ｐゴシック" pitchFamily="-1" charset="-128"/>
                          <a:cs typeface="Calibri" panose="020F0502020204030204" pitchFamily="34" charset="0"/>
                        </a:rPr>
                        <a:t>])</a:t>
                      </a:r>
                      <a:r>
                        <a:rPr kumimoji="0" lang="en-US" sz="1400" u="none" strike="noStrike" cap="none" normalizeH="0" baseline="0" dirty="0">
                          <a:ln>
                            <a:noFill/>
                          </a:ln>
                          <a:solidFill>
                            <a:schemeClr val="bg1"/>
                          </a:solidFill>
                          <a:effectLst/>
                          <a:latin typeface="Calibri" panose="020F0502020204030204" pitchFamily="34" charset="0"/>
                          <a:cs typeface="Calibri" panose="020F0502020204030204" pitchFamily="34" charset="0"/>
                        </a:rPr>
                        <a:t>, %</a:t>
                      </a:r>
                    </a:p>
                  </a:txBody>
                  <a:tcPr marL="68580" marR="68580" marT="0" marB="0" anchor="ctr" horzOverflow="overflow">
                    <a:lnL w="57150" cap="flat" cmpd="sng" algn="ctr">
                      <a:solidFill>
                        <a:schemeClr val="accent3"/>
                      </a:solidFill>
                      <a:prstDash val="solid"/>
                      <a:round/>
                      <a:headEnd type="none" w="med" len="med"/>
                      <a:tailEnd type="none" w="med" len="med"/>
                    </a:lnL>
                    <a:lnR w="12700" cmpd="sng">
                      <a:noFill/>
                    </a:lnR>
                    <a:lnT w="57150" cap="flat" cmpd="sng" algn="ctr">
                      <a:solidFill>
                        <a:schemeClr val="accent3"/>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tx2"/>
                    </a:solidFill>
                  </a:tcPr>
                </a:tc>
                <a:tc h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a:ln>
                          <a:noFill/>
                        </a:ln>
                        <a:solidFill>
                          <a:schemeClr val="tx1">
                            <a:lumMod val="50000"/>
                          </a:schemeClr>
                        </a:solidFill>
                        <a:effectLst/>
                        <a:latin typeface="+mn-lt"/>
                        <a:ea typeface="ＭＳ Ｐゴシック" pitchFamily="-1" charset="-128"/>
                        <a:cs typeface="Arial"/>
                      </a:endParaRPr>
                    </a:p>
                  </a:txBody>
                  <a:tcPr marL="51435" marR="51435" marT="0" marB="0" anchor="ctr" horzOverflow="overflow">
                    <a:lnL w="12700" cap="flat" cmpd="sng" algn="ctr">
                      <a:noFill/>
                      <a:prstDash val="solid"/>
                      <a:round/>
                      <a:headEnd type="none" w="med" len="med"/>
                      <a:tailEnd type="none" w="med" len="med"/>
                    </a:ln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solidFill>
                            <a:schemeClr val="bg1"/>
                          </a:solidFill>
                          <a:effectLst/>
                          <a:latin typeface="Calibri" panose="020F0502020204030204" pitchFamily="34" charset="0"/>
                          <a:cs typeface="Calibri" panose="020F0502020204030204" pitchFamily="34" charset="0"/>
                        </a:rPr>
                        <a:t>35</a:t>
                      </a:r>
                      <a:endParaRPr kumimoji="0" lang="en-US" sz="1400" b="0" i="0" u="none" strike="noStrike" cap="none" normalizeH="0" baseline="0" dirty="0">
                        <a:ln>
                          <a:noFill/>
                        </a:ln>
                        <a:solidFill>
                          <a:schemeClr val="bg1"/>
                        </a:solidFill>
                        <a:effectLst/>
                        <a:latin typeface="Calibri" panose="020F0502020204030204" pitchFamily="34" charset="0"/>
                        <a:ea typeface="ＭＳ Ｐゴシック" pitchFamily="-1" charset="-128"/>
                        <a:cs typeface="Calibri" panose="020F0502020204030204" pitchFamily="34" charset="0"/>
                      </a:endParaRPr>
                    </a:p>
                  </a:txBody>
                  <a:tcPr marL="68580" marR="68580" marT="0" marB="0" anchor="ctr" horzOverflow="overflow">
                    <a:lnL w="12700" cmpd="sng">
                      <a:noFill/>
                    </a:lnL>
                    <a:lnR w="57150" cap="flat" cmpd="sng" algn="ctr">
                      <a:solidFill>
                        <a:schemeClr val="accent3"/>
                      </a:solidFill>
                      <a:prstDash val="solid"/>
                      <a:round/>
                      <a:headEnd type="none" w="med" len="med"/>
                      <a:tailEnd type="none" w="med" len="med"/>
                    </a:lnR>
                    <a:lnT w="57150" cap="flat" cmpd="sng" algn="ctr">
                      <a:solidFill>
                        <a:schemeClr val="accent3"/>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3455709075"/>
                  </a:ext>
                </a:extLst>
              </a:tr>
              <a:tr h="225323">
                <a:tc>
                  <a:txBody>
                    <a:bodyPr/>
                    <a:lstStyle/>
                    <a:p>
                      <a:pPr marL="180975" marR="0" lvl="0" indent="-180975"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solidFill>
                            <a:schemeClr val="bg1"/>
                          </a:solidFill>
                          <a:effectLst/>
                          <a:latin typeface="Calibri" panose="020F0502020204030204" pitchFamily="34" charset="0"/>
                          <a:cs typeface="Calibri" panose="020F0502020204030204" pitchFamily="34" charset="0"/>
                        </a:rPr>
                        <a:t>High tumor burden (≥50% BMPCs), %</a:t>
                      </a:r>
                      <a:endParaRPr kumimoji="0" lang="en-US" sz="1400" b="0" i="0" u="none" strike="noStrike" cap="none" normalizeH="0" baseline="0" dirty="0">
                        <a:ln>
                          <a:noFill/>
                        </a:ln>
                        <a:solidFill>
                          <a:schemeClr val="bg1"/>
                        </a:solidFill>
                        <a:effectLst/>
                        <a:latin typeface="Calibri" panose="020F0502020204030204" pitchFamily="34" charset="0"/>
                        <a:ea typeface="ＭＳ Ｐゴシック" pitchFamily="-1" charset="-128"/>
                        <a:cs typeface="Calibri" panose="020F0502020204030204" pitchFamily="34" charset="0"/>
                      </a:endParaRPr>
                    </a:p>
                  </a:txBody>
                  <a:tcPr marL="68580" marR="68580" marT="0" marB="0" anchor="ctr" horzOverflow="overflow">
                    <a:lnL w="57150" cap="flat" cmpd="sng" algn="ctr">
                      <a:solidFill>
                        <a:schemeClr val="accent3"/>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bg1"/>
                        </a:solidFill>
                        <a:effectLst/>
                        <a:latin typeface="Calibri" panose="020F0502020204030204" pitchFamily="34" charset="0"/>
                        <a:ea typeface="ＭＳ Ｐゴシック" pitchFamily="-1" charset="-128"/>
                        <a:cs typeface="Calibri" panose="020F0502020204030204" pitchFamily="34" charset="0"/>
                      </a:endParaRPr>
                    </a:p>
                  </a:txBody>
                  <a:tcPr marL="68580" marR="68580" marT="0" marB="0" anchor="ctr" horzOverflow="overflow">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solidFill>
                            <a:schemeClr val="bg1"/>
                          </a:solidFill>
                          <a:effectLst/>
                          <a:latin typeface="Calibri" panose="020F0502020204030204" pitchFamily="34" charset="0"/>
                          <a:cs typeface="Calibri" panose="020F0502020204030204" pitchFamily="34" charset="0"/>
                        </a:rPr>
                        <a:t>51</a:t>
                      </a:r>
                      <a:endParaRPr kumimoji="0" lang="en-US" sz="1400" b="0" i="0" u="none" strike="noStrike" cap="none" normalizeH="0" baseline="0" dirty="0">
                        <a:ln>
                          <a:noFill/>
                        </a:ln>
                        <a:solidFill>
                          <a:schemeClr val="bg1"/>
                        </a:solidFill>
                        <a:effectLst/>
                        <a:latin typeface="Calibri" panose="020F0502020204030204" pitchFamily="34" charset="0"/>
                        <a:ea typeface="ＭＳ Ｐゴシック" pitchFamily="-1" charset="-128"/>
                        <a:cs typeface="Calibri" panose="020F0502020204030204" pitchFamily="34" charset="0"/>
                      </a:endParaRPr>
                    </a:p>
                  </a:txBody>
                  <a:tcPr marL="68580" marR="68580" marT="0" marB="0" anchor="ctr" horzOverflow="overflow">
                    <a:lnL w="12700" cmpd="sng">
                      <a:noFill/>
                    </a:lnL>
                    <a:lnR w="57150" cap="flat" cmpd="sng" algn="ctr">
                      <a:solidFill>
                        <a:schemeClr val="accent3"/>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1628168729"/>
                  </a:ext>
                </a:extLst>
              </a:tr>
              <a:tr h="225323">
                <a:tc>
                  <a:txBody>
                    <a:bodyPr/>
                    <a:lstStyle/>
                    <a:p>
                      <a:pPr marL="180975" marR="0" lvl="0" indent="-180975"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bg1"/>
                          </a:solidFill>
                          <a:effectLst/>
                          <a:latin typeface="Calibri" panose="020F0502020204030204" pitchFamily="34" charset="0"/>
                          <a:ea typeface="ＭＳ Ｐゴシック" pitchFamily="-1" charset="-128"/>
                          <a:cs typeface="Calibri" panose="020F0502020204030204" pitchFamily="34" charset="0"/>
                        </a:rPr>
                        <a:t>Tumor BCMA expression (</a:t>
                      </a:r>
                      <a:r>
                        <a:rPr kumimoji="0" lang="en-US" sz="1400" u="none" strike="noStrike" cap="none" normalizeH="0" baseline="0" dirty="0">
                          <a:ln>
                            <a:noFill/>
                          </a:ln>
                          <a:solidFill>
                            <a:schemeClr val="bg1"/>
                          </a:solidFill>
                          <a:effectLst/>
                          <a:latin typeface="Calibri" panose="020F0502020204030204" pitchFamily="34" charset="0"/>
                          <a:cs typeface="Calibri" panose="020F0502020204030204" pitchFamily="34" charset="0"/>
                        </a:rPr>
                        <a:t>≥</a:t>
                      </a:r>
                      <a:r>
                        <a:rPr lang="en-US" sz="1400" dirty="0">
                          <a:solidFill>
                            <a:schemeClr val="bg1"/>
                          </a:solidFill>
                          <a:effectLst/>
                          <a:latin typeface="Calibri" panose="020F0502020204030204" pitchFamily="34" charset="0"/>
                          <a:cs typeface="Calibri" panose="020F0502020204030204" pitchFamily="34" charset="0"/>
                        </a:rPr>
                        <a:t>50% BCMA+</a:t>
                      </a:r>
                      <a:r>
                        <a:rPr kumimoji="0" lang="en-US" sz="1400" b="0" i="0" u="none" strike="noStrike" cap="none" normalizeH="0" baseline="0" dirty="0">
                          <a:ln>
                            <a:noFill/>
                          </a:ln>
                          <a:solidFill>
                            <a:schemeClr val="bg1"/>
                          </a:solidFill>
                          <a:effectLst/>
                          <a:latin typeface="Calibri" panose="020F0502020204030204" pitchFamily="34" charset="0"/>
                          <a:ea typeface="ＭＳ Ｐゴシック" pitchFamily="-1" charset="-128"/>
                          <a:cs typeface="Calibri" panose="020F0502020204030204" pitchFamily="34" charset="0"/>
                        </a:rPr>
                        <a:t>), %</a:t>
                      </a:r>
                    </a:p>
                  </a:txBody>
                  <a:tcPr marL="68580" marR="68580" marT="0" marB="0" anchor="ctr" horzOverflow="overflow">
                    <a:lnL w="57150" cap="flat" cmpd="sng" algn="ctr">
                      <a:solidFill>
                        <a:schemeClr val="accent3"/>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bg1"/>
                        </a:solidFill>
                        <a:effectLst/>
                        <a:latin typeface="Calibri" panose="020F0502020204030204" pitchFamily="34" charset="0"/>
                        <a:ea typeface="ＭＳ Ｐゴシック" pitchFamily="-1" charset="-128"/>
                        <a:cs typeface="Calibri" panose="020F0502020204030204" pitchFamily="34" charset="0"/>
                      </a:endParaRPr>
                    </a:p>
                  </a:txBody>
                  <a:tcPr marL="68580" marR="68580" marT="0" marB="0" anchor="ctr" horzOverflow="overflow">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bg1"/>
                          </a:solidFill>
                          <a:effectLst/>
                          <a:latin typeface="Calibri" panose="020F0502020204030204" pitchFamily="34" charset="0"/>
                          <a:ea typeface="ＭＳ Ｐゴシック" pitchFamily="-1" charset="-128"/>
                          <a:cs typeface="Calibri" panose="020F0502020204030204" pitchFamily="34" charset="0"/>
                        </a:rPr>
                        <a:t>85</a:t>
                      </a:r>
                    </a:p>
                  </a:txBody>
                  <a:tcPr marL="68580" marR="68580" marT="0" marB="0" anchor="ctr" horzOverflow="overflow">
                    <a:lnL w="12700" cmpd="sng">
                      <a:noFill/>
                    </a:lnL>
                    <a:lnR w="57150" cap="flat" cmpd="sng" algn="ctr">
                      <a:solidFill>
                        <a:schemeClr val="accent3"/>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109845010"/>
                  </a:ext>
                </a:extLst>
              </a:tr>
              <a:tr h="225323">
                <a:tc>
                  <a:txBody>
                    <a:bodyPr/>
                    <a:lstStyle/>
                    <a:p>
                      <a:pPr marL="180975" marR="0" lvl="0" indent="-180975"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solidFill>
                            <a:schemeClr val="bg1"/>
                          </a:solidFill>
                          <a:effectLst/>
                          <a:latin typeface="Calibri" panose="020F0502020204030204" pitchFamily="34" charset="0"/>
                          <a:cs typeface="Calibri" panose="020F0502020204030204" pitchFamily="34" charset="0"/>
                        </a:rPr>
                        <a:t>Extramedullary disease, %</a:t>
                      </a:r>
                      <a:endParaRPr kumimoji="0" lang="en-US" sz="1400" b="0" i="0" u="none" strike="noStrike" cap="none" normalizeH="0" baseline="0" dirty="0">
                        <a:ln>
                          <a:noFill/>
                        </a:ln>
                        <a:solidFill>
                          <a:schemeClr val="bg1"/>
                        </a:solidFill>
                        <a:effectLst/>
                        <a:latin typeface="Calibri" panose="020F0502020204030204" pitchFamily="34" charset="0"/>
                        <a:ea typeface="ＭＳ Ｐゴシック" pitchFamily="-1" charset="-128"/>
                        <a:cs typeface="Calibri" panose="020F0502020204030204" pitchFamily="34" charset="0"/>
                      </a:endParaRPr>
                    </a:p>
                  </a:txBody>
                  <a:tcPr marL="68580" marR="68580" marT="0" marB="0" anchor="ctr" horzOverflow="overflow">
                    <a:lnL w="57150" cap="flat" cmpd="sng" algn="ctr">
                      <a:solidFill>
                        <a:schemeClr val="accent3"/>
                      </a:solidFill>
                      <a:prstDash val="solid"/>
                      <a:round/>
                      <a:headEnd type="none" w="med" len="med"/>
                      <a:tailEnd type="none" w="med" len="med"/>
                    </a:lnL>
                    <a:lnR w="12700" cap="flat" cmpd="sng" algn="ctr">
                      <a:noFill/>
                      <a:prstDash val="solid"/>
                      <a:round/>
                      <a:headEnd type="none" w="med" len="med"/>
                      <a:tailEnd type="none" w="med" len="med"/>
                    </a:lnR>
                    <a:lnT w="12700" cmpd="sng">
                      <a:noFill/>
                    </a:lnT>
                    <a:lnB w="571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bg1"/>
                        </a:solidFill>
                        <a:effectLst/>
                        <a:latin typeface="Calibri" panose="020F0502020204030204" pitchFamily="34" charset="0"/>
                        <a:ea typeface="ＭＳ Ｐゴシック" pitchFamily="-1" charset="-128"/>
                        <a:cs typeface="Calibri" panose="020F0502020204030204" pitchFamily="34" charset="0"/>
                      </a:endParaRPr>
                    </a:p>
                  </a:txBody>
                  <a:tcPr marL="68580" marR="68580" marT="0" marB="0" anchor="ctr" horzOverflow="overflow">
                    <a:lnL w="12700" cap="flat" cmpd="sng" algn="ctr">
                      <a:noFill/>
                      <a:prstDash val="solid"/>
                      <a:round/>
                      <a:headEnd type="none" w="med" len="med"/>
                      <a:tailEnd type="none" w="med" len="med"/>
                    </a:lnL>
                    <a:lnR w="12700" cmpd="sng">
                      <a:noFill/>
                    </a:lnR>
                    <a:lnT w="12700" cmpd="sng">
                      <a:noFill/>
                    </a:lnT>
                    <a:lnB w="571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solidFill>
                            <a:schemeClr val="bg1"/>
                          </a:solidFill>
                          <a:effectLst/>
                          <a:latin typeface="Calibri" panose="020F0502020204030204" pitchFamily="34" charset="0"/>
                          <a:cs typeface="Calibri" panose="020F0502020204030204" pitchFamily="34" charset="0"/>
                        </a:rPr>
                        <a:t>39</a:t>
                      </a:r>
                      <a:endParaRPr kumimoji="0" lang="en-US" sz="1400" b="0" i="0" u="none" strike="noStrike" cap="none" normalizeH="0" baseline="0" dirty="0">
                        <a:ln>
                          <a:noFill/>
                        </a:ln>
                        <a:solidFill>
                          <a:schemeClr val="bg1"/>
                        </a:solidFill>
                        <a:effectLst/>
                        <a:latin typeface="Calibri" panose="020F0502020204030204" pitchFamily="34" charset="0"/>
                        <a:ea typeface="ＭＳ Ｐゴシック" pitchFamily="-1" charset="-128"/>
                        <a:cs typeface="Calibri" panose="020F0502020204030204" pitchFamily="34" charset="0"/>
                      </a:endParaRPr>
                    </a:p>
                  </a:txBody>
                  <a:tcPr marL="68580" marR="68580" marT="0" marB="0" anchor="ctr" horzOverflow="overflow">
                    <a:lnL w="12700" cmpd="sng">
                      <a:noFill/>
                    </a:lnL>
                    <a:lnR w="57150" cap="flat" cmpd="sng" algn="ctr">
                      <a:solidFill>
                        <a:schemeClr val="accent3"/>
                      </a:solidFill>
                      <a:prstDash val="solid"/>
                      <a:round/>
                      <a:headEnd type="none" w="med" len="med"/>
                      <a:tailEnd type="none" w="med" len="med"/>
                    </a:lnR>
                    <a:lnT w="12700" cmpd="sng">
                      <a:noFill/>
                    </a:lnT>
                    <a:lnB w="571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2837091584"/>
                  </a:ext>
                </a:extLst>
              </a:tr>
              <a:tr h="2253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solidFill>
                            <a:schemeClr val="bg1"/>
                          </a:solidFill>
                          <a:effectLst/>
                          <a:latin typeface="Calibri" panose="020F0502020204030204" pitchFamily="34" charset="0"/>
                          <a:cs typeface="Calibri" panose="020F0502020204030204" pitchFamily="34" charset="0"/>
                        </a:rPr>
                        <a:t>Median time since initial diagnosis, yr (range)</a:t>
                      </a:r>
                      <a:endParaRPr kumimoji="0" lang="en-US" sz="1400" b="0" i="0" u="none" strike="noStrike" cap="none" normalizeH="0" baseline="0" dirty="0">
                        <a:ln>
                          <a:noFill/>
                        </a:ln>
                        <a:solidFill>
                          <a:schemeClr val="bg1"/>
                        </a:solidFill>
                        <a:effectLst/>
                        <a:latin typeface="Calibri" panose="020F0502020204030204" pitchFamily="34" charset="0"/>
                        <a:ea typeface="ＭＳ Ｐゴシック" pitchFamily="-1" charset="-128"/>
                        <a:cs typeface="Calibri" panose="020F0502020204030204" pitchFamily="34" charset="0"/>
                      </a:endParaRPr>
                    </a:p>
                  </a:txBody>
                  <a:tcPr marL="68580" marR="68580" marT="0" marB="0" anchor="ctr" horzOverflow="overflow">
                    <a:lnL w="12700" cmpd="sng">
                      <a:noFill/>
                    </a:lnL>
                    <a:lnR w="12700" cap="flat" cmpd="sng" algn="ctr">
                      <a:noFill/>
                      <a:prstDash val="solid"/>
                      <a:round/>
                      <a:headEnd type="none" w="med" len="med"/>
                      <a:tailEnd type="none" w="med" len="med"/>
                    </a:lnR>
                    <a:lnT w="57150" cap="flat" cmpd="sng" algn="ctr">
                      <a:solidFill>
                        <a:schemeClr val="accent3"/>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bg1"/>
                        </a:solidFill>
                        <a:effectLst/>
                        <a:latin typeface="Calibri" panose="020F0502020204030204" pitchFamily="34" charset="0"/>
                        <a:ea typeface="ＭＳ Ｐゴシック" pitchFamily="-1" charset="-128"/>
                        <a:cs typeface="Calibri" panose="020F0502020204030204" pitchFamily="34" charset="0"/>
                      </a:endParaRPr>
                    </a:p>
                  </a:txBody>
                  <a:tcPr marL="68580" marR="68580" marT="0" marB="0" anchor="ctr" horzOverflow="overflow">
                    <a:lnL w="12700" cap="flat" cmpd="sng" algn="ctr">
                      <a:noFill/>
                      <a:prstDash val="solid"/>
                      <a:round/>
                      <a:headEnd type="none" w="med" len="med"/>
                      <a:tailEnd type="none" w="med" len="med"/>
                    </a:lnL>
                    <a:lnR w="12700" cmpd="sng">
                      <a:noFill/>
                    </a:lnR>
                    <a:lnT w="57150" cap="flat" cmpd="sng" algn="ctr">
                      <a:solidFill>
                        <a:schemeClr val="accent3"/>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solidFill>
                            <a:schemeClr val="bg1"/>
                          </a:solidFill>
                          <a:effectLst/>
                          <a:latin typeface="Calibri" panose="020F0502020204030204" pitchFamily="34" charset="0"/>
                          <a:cs typeface="Calibri" panose="020F0502020204030204" pitchFamily="34" charset="0"/>
                        </a:rPr>
                        <a:t>6 (1-18)</a:t>
                      </a:r>
                      <a:endParaRPr kumimoji="0" lang="en-US" sz="1400" b="0" i="0" u="none" strike="noStrike" cap="none" normalizeH="0" baseline="0" dirty="0">
                        <a:ln>
                          <a:noFill/>
                        </a:ln>
                        <a:solidFill>
                          <a:schemeClr val="bg1"/>
                        </a:solidFill>
                        <a:effectLst/>
                        <a:latin typeface="Calibri" panose="020F0502020204030204" pitchFamily="34" charset="0"/>
                        <a:ea typeface="ＭＳ Ｐゴシック" pitchFamily="-1" charset="-128"/>
                        <a:cs typeface="Calibri" panose="020F0502020204030204" pitchFamily="34" charset="0"/>
                      </a:endParaRPr>
                    </a:p>
                  </a:txBody>
                  <a:tcPr marL="68580" marR="68580" marT="0" marB="0" anchor="ctr" horzOverflow="overflow">
                    <a:lnL w="12700" cmpd="sng">
                      <a:noFill/>
                    </a:lnL>
                    <a:lnR w="12700" cmpd="sng">
                      <a:noFill/>
                    </a:lnR>
                    <a:lnT w="57150" cap="flat" cmpd="sng" algn="ctr">
                      <a:solidFill>
                        <a:schemeClr val="accent3"/>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899926199"/>
                  </a:ext>
                </a:extLst>
              </a:tr>
              <a:tr h="2253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solidFill>
                            <a:schemeClr val="bg1"/>
                          </a:solidFill>
                          <a:effectLst/>
                          <a:latin typeface="Calibri" panose="020F0502020204030204" pitchFamily="34" charset="0"/>
                          <a:cs typeface="Calibri" panose="020F0502020204030204" pitchFamily="34" charset="0"/>
                        </a:rPr>
                        <a:t>No. of prior antimyeloma regimens, median (range)</a:t>
                      </a:r>
                    </a:p>
                  </a:txBody>
                  <a:tcPr marL="68580" marR="68580" marT="0" marB="0" anchor="ctr" horzOverflow="overflow">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u="none" strike="noStrike" cap="none" normalizeH="0" baseline="0" dirty="0">
                        <a:ln>
                          <a:noFill/>
                        </a:ln>
                        <a:solidFill>
                          <a:schemeClr val="bg1"/>
                        </a:solidFill>
                        <a:effectLst/>
                        <a:latin typeface="Calibri" panose="020F0502020204030204" pitchFamily="34" charset="0"/>
                        <a:cs typeface="Calibri" panose="020F0502020204030204" pitchFamily="34" charset="0"/>
                      </a:endParaRPr>
                    </a:p>
                  </a:txBody>
                  <a:tcPr marL="68580" marR="68580" marT="0" marB="0" anchor="ctr" horzOverflow="overflow">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solidFill>
                            <a:schemeClr val="bg1"/>
                          </a:solidFill>
                          <a:effectLst/>
                          <a:latin typeface="Calibri" panose="020F0502020204030204" pitchFamily="34" charset="0"/>
                          <a:cs typeface="Calibri" panose="020F0502020204030204" pitchFamily="34" charset="0"/>
                        </a:rPr>
                        <a:t>6 (3-16)</a:t>
                      </a:r>
                    </a:p>
                  </a:txBody>
                  <a:tcPr marL="68580" marR="68580" marT="0" marB="0" anchor="ctr" horzOverflow="overflow">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2622675418"/>
                  </a:ext>
                </a:extLst>
              </a:tr>
              <a:tr h="3386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solidFill>
                            <a:schemeClr val="bg1"/>
                          </a:solidFill>
                          <a:effectLst/>
                          <a:latin typeface="Calibri" panose="020F0502020204030204" pitchFamily="34" charset="0"/>
                          <a:cs typeface="Calibri" panose="020F0502020204030204" pitchFamily="34" charset="0"/>
                        </a:rPr>
                        <a:t>Prior autologous SCT, %</a:t>
                      </a:r>
                      <a:endParaRPr kumimoji="0" lang="en-US" sz="1400" u="none" strike="noStrike" kern="1200" cap="none" normalizeH="0" baseline="0" dirty="0">
                        <a:ln>
                          <a:noFill/>
                        </a:ln>
                        <a:solidFill>
                          <a:schemeClr val="bg1"/>
                        </a:solidFill>
                        <a:effectLst/>
                        <a:latin typeface="Calibri" panose="020F0502020204030204" pitchFamily="34" charset="0"/>
                        <a:ea typeface="+mn-ea"/>
                        <a:cs typeface="Calibri" panose="020F0502020204030204" pitchFamily="34" charset="0"/>
                      </a:endParaRPr>
                    </a:p>
                  </a:txBody>
                  <a:tcPr marL="68580" marR="68580" marT="0" marB="0" anchor="ctr" horzOverflow="overflow">
                    <a:lnL w="12700" cmpd="sng">
                      <a:noFill/>
                    </a:lnL>
                    <a:lnR w="12700" cap="flat" cmpd="sng" algn="ctr">
                      <a:noFill/>
                      <a:prstDash val="solid"/>
                      <a:round/>
                      <a:headEnd type="none" w="med" len="med"/>
                      <a:tailEnd type="none" w="med" len="med"/>
                    </a:lnR>
                    <a:lnT w="12700" cmpd="sng">
                      <a:noFill/>
                    </a:lnT>
                    <a:lnB w="571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bg1"/>
                          </a:solidFill>
                          <a:effectLst/>
                          <a:latin typeface="Calibri" panose="020F0502020204030204" pitchFamily="34" charset="0"/>
                          <a:ea typeface="ＭＳ Ｐゴシック" pitchFamily="-1" charset="-128"/>
                          <a:cs typeface="Calibri" panose="020F0502020204030204" pitchFamily="34" charset="0"/>
                        </a:rPr>
                        <a:t>1</a:t>
                      </a:r>
                      <a:br>
                        <a:rPr kumimoji="0" lang="en-US" sz="1400" b="0" i="0" u="none" strike="noStrike" cap="none" normalizeH="0" baseline="0" dirty="0">
                          <a:ln>
                            <a:noFill/>
                          </a:ln>
                          <a:solidFill>
                            <a:schemeClr val="bg1"/>
                          </a:solidFill>
                          <a:effectLst/>
                          <a:latin typeface="Calibri" panose="020F0502020204030204" pitchFamily="34" charset="0"/>
                          <a:ea typeface="ＭＳ Ｐゴシック" pitchFamily="-1" charset="-128"/>
                          <a:cs typeface="Calibri" panose="020F0502020204030204" pitchFamily="34" charset="0"/>
                        </a:rPr>
                      </a:br>
                      <a:r>
                        <a:rPr kumimoji="0" lang="en-US" sz="1400" b="0" i="0" u="none" strike="noStrike" cap="none" normalizeH="0" baseline="0" dirty="0">
                          <a:ln>
                            <a:noFill/>
                          </a:ln>
                          <a:solidFill>
                            <a:schemeClr val="bg1"/>
                          </a:solidFill>
                          <a:effectLst/>
                          <a:latin typeface="Calibri" panose="020F0502020204030204" pitchFamily="34" charset="0"/>
                          <a:ea typeface="ＭＳ Ｐゴシック" pitchFamily="-1" charset="-128"/>
                          <a:cs typeface="Calibri" panose="020F0502020204030204" pitchFamily="34" charset="0"/>
                        </a:rPr>
                        <a:t>&gt;1</a:t>
                      </a:r>
                    </a:p>
                  </a:txBody>
                  <a:tcPr marL="68580" marR="68580" marT="0" marB="0" anchor="ctr" horzOverflow="overflow">
                    <a:lnL w="12700" cap="flat" cmpd="sng" algn="ctr">
                      <a:noFill/>
                      <a:prstDash val="solid"/>
                      <a:round/>
                      <a:headEnd type="none" w="med" len="med"/>
                      <a:tailEnd type="none" w="med" len="med"/>
                    </a:lnL>
                    <a:lnR w="12700" cmpd="sng">
                      <a:noFill/>
                    </a:lnR>
                    <a:lnT w="12700" cmpd="sng">
                      <a:noFill/>
                    </a:lnT>
                    <a:lnB w="571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solidFill>
                            <a:schemeClr val="bg1"/>
                          </a:solidFill>
                          <a:effectLst/>
                          <a:latin typeface="Calibri" panose="020F0502020204030204" pitchFamily="34" charset="0"/>
                          <a:cs typeface="Calibri" panose="020F0502020204030204" pitchFamily="34" charset="0"/>
                        </a:rPr>
                        <a:t>94</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solidFill>
                            <a:schemeClr val="bg1"/>
                          </a:solidFill>
                          <a:effectLst/>
                          <a:latin typeface="Calibri" panose="020F0502020204030204" pitchFamily="34" charset="0"/>
                          <a:cs typeface="Calibri" panose="020F0502020204030204" pitchFamily="34" charset="0"/>
                        </a:rPr>
                        <a:t>34</a:t>
                      </a:r>
                      <a:endParaRPr kumimoji="0" lang="en-US" sz="1400" b="0" i="0" u="none" strike="noStrike" cap="none" normalizeH="0" baseline="0" dirty="0">
                        <a:ln>
                          <a:noFill/>
                        </a:ln>
                        <a:solidFill>
                          <a:schemeClr val="bg1"/>
                        </a:solidFill>
                        <a:effectLst/>
                        <a:latin typeface="Calibri" panose="020F0502020204030204" pitchFamily="34" charset="0"/>
                        <a:ea typeface="ＭＳ Ｐゴシック" pitchFamily="-1" charset="-128"/>
                        <a:cs typeface="Calibri" panose="020F0502020204030204" pitchFamily="34" charset="0"/>
                      </a:endParaRPr>
                    </a:p>
                  </a:txBody>
                  <a:tcPr marL="68580" marR="68580" marT="0" marB="0" anchor="ctr" horzOverflow="overflow">
                    <a:lnL w="12700" cmpd="sng">
                      <a:noFill/>
                    </a:lnL>
                    <a:lnR w="12700" cmpd="sng">
                      <a:noFill/>
                    </a:lnR>
                    <a:lnT w="12700" cmpd="sng">
                      <a:noFill/>
                    </a:lnT>
                    <a:lnB w="571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2648377293"/>
                  </a:ext>
                </a:extLst>
              </a:tr>
              <a:tr h="323223">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u="none" strike="noStrike" cap="none" normalizeH="0" baseline="0" dirty="0">
                          <a:ln>
                            <a:noFill/>
                          </a:ln>
                          <a:solidFill>
                            <a:schemeClr val="bg1"/>
                          </a:solidFill>
                          <a:effectLst/>
                          <a:latin typeface="Calibri" panose="020F0502020204030204" pitchFamily="34" charset="0"/>
                          <a:cs typeface="Calibri" panose="020F0502020204030204" pitchFamily="34" charset="0"/>
                        </a:rPr>
                        <a:t>Refractory status, %</a:t>
                      </a:r>
                    </a:p>
                  </a:txBody>
                  <a:tcPr marL="68580" marR="68580" marT="0" marB="0" anchor="ctr" horzOverflow="overflow">
                    <a:lnL w="57150" cap="flat" cmpd="sng" algn="ctr">
                      <a:solidFill>
                        <a:schemeClr val="accent3"/>
                      </a:solidFill>
                      <a:prstDash val="solid"/>
                      <a:round/>
                      <a:headEnd type="none" w="med" len="med"/>
                      <a:tailEnd type="none" w="med" len="med"/>
                    </a:lnL>
                    <a:lnR w="12700" cap="flat" cmpd="sng" algn="ctr">
                      <a:noFill/>
                      <a:prstDash val="solid"/>
                      <a:round/>
                      <a:headEnd type="none" w="med" len="med"/>
                      <a:tailEnd type="none" w="med" len="med"/>
                    </a:lnR>
                    <a:lnT w="57150" cap="flat" cmpd="sng" algn="ctr">
                      <a:solidFill>
                        <a:schemeClr val="accent3"/>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bg1"/>
                          </a:solidFill>
                          <a:effectLst/>
                          <a:latin typeface="Calibri" panose="020F0502020204030204" pitchFamily="34" charset="0"/>
                          <a:ea typeface="ＭＳ Ｐゴシック" pitchFamily="-1" charset="-128"/>
                          <a:cs typeface="Calibri" panose="020F0502020204030204" pitchFamily="34" charset="0"/>
                        </a:rPr>
                        <a:t>Triple-Penta-</a:t>
                      </a:r>
                    </a:p>
                  </a:txBody>
                  <a:tcPr marL="68580" marR="68580" marT="0" marB="0" anchor="ctr" horzOverflow="overflow">
                    <a:lnL w="12700" cap="flat" cmpd="sng" algn="ctr">
                      <a:noFill/>
                      <a:prstDash val="solid"/>
                      <a:round/>
                      <a:headEnd type="none" w="med" len="med"/>
                      <a:tailEnd type="none" w="med" len="med"/>
                    </a:lnL>
                    <a:lnR w="12700" cmpd="sng">
                      <a:noFill/>
                    </a:lnR>
                    <a:lnT w="57150" cap="flat" cmpd="sng" algn="ctr">
                      <a:solidFill>
                        <a:schemeClr val="accent3"/>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bg1"/>
                          </a:solidFill>
                          <a:effectLst/>
                          <a:latin typeface="Calibri" panose="020F0502020204030204" pitchFamily="34" charset="0"/>
                          <a:ea typeface="ＭＳ Ｐゴシック" pitchFamily="-1" charset="-128"/>
                          <a:cs typeface="Calibri" panose="020F0502020204030204" pitchFamily="34" charset="0"/>
                        </a:rPr>
                        <a:t>84</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u="none" strike="noStrike" cap="none" normalizeH="0" baseline="0" dirty="0">
                          <a:ln>
                            <a:noFill/>
                          </a:ln>
                          <a:solidFill>
                            <a:schemeClr val="bg1"/>
                          </a:solidFill>
                          <a:effectLst/>
                          <a:latin typeface="Calibri" panose="020F0502020204030204" pitchFamily="34" charset="0"/>
                          <a:cs typeface="Calibri" panose="020F0502020204030204" pitchFamily="34" charset="0"/>
                        </a:rPr>
                        <a:t>26</a:t>
                      </a:r>
                    </a:p>
                  </a:txBody>
                  <a:tcPr marL="68580" marR="68580" marT="0" marB="0" anchor="ctr" horzOverflow="overflow">
                    <a:lnL w="12700" cmpd="sng">
                      <a:noFill/>
                    </a:lnL>
                    <a:lnR w="57150" cap="flat" cmpd="sng" algn="ctr">
                      <a:solidFill>
                        <a:schemeClr val="accent3"/>
                      </a:solidFill>
                      <a:prstDash val="solid"/>
                      <a:round/>
                      <a:headEnd type="none" w="med" len="med"/>
                      <a:tailEnd type="none" w="med" len="med"/>
                    </a:lnR>
                    <a:lnT w="57150" cap="flat" cmpd="sng" algn="ctr">
                      <a:solidFill>
                        <a:schemeClr val="accent3"/>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1386394897"/>
                  </a:ext>
                </a:extLst>
              </a:tr>
              <a:tr h="23904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u="none" strike="noStrike" kern="1200" cap="none" normalizeH="0" baseline="0" dirty="0">
                          <a:ln>
                            <a:noFill/>
                          </a:ln>
                          <a:solidFill>
                            <a:schemeClr val="bg1"/>
                          </a:solidFill>
                          <a:effectLst/>
                          <a:latin typeface="Calibri" panose="020F0502020204030204" pitchFamily="34" charset="0"/>
                          <a:ea typeface="+mn-ea"/>
                          <a:cs typeface="Calibri" panose="020F0502020204030204" pitchFamily="34" charset="0"/>
                        </a:rPr>
                        <a:t>Any bridging therapies for MM, %</a:t>
                      </a:r>
                    </a:p>
                  </a:txBody>
                  <a:tcPr marL="68580" marR="68580" marT="0" marB="0" anchor="ctr" horzOverflow="overflow">
                    <a:lnL w="57150" cap="flat" cmpd="sng" algn="ctr">
                      <a:solidFill>
                        <a:schemeClr val="accent3"/>
                      </a:solidFill>
                      <a:prstDash val="solid"/>
                      <a:round/>
                      <a:headEnd type="none" w="med" len="med"/>
                      <a:tailEnd type="none" w="med" len="med"/>
                    </a:lnL>
                    <a:lnR w="12700" cap="flat" cmpd="sng" algn="ctr">
                      <a:noFill/>
                      <a:prstDash val="solid"/>
                      <a:round/>
                      <a:headEnd type="none" w="med" len="med"/>
                      <a:tailEnd type="none" w="med" len="med"/>
                    </a:lnR>
                    <a:lnT w="12700" cmpd="sng">
                      <a:noFill/>
                    </a:lnT>
                    <a:lnB w="571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bg1"/>
                        </a:solidFill>
                        <a:effectLst/>
                        <a:latin typeface="Calibri" panose="020F0502020204030204" pitchFamily="34" charset="0"/>
                        <a:ea typeface="ＭＳ Ｐゴシック" pitchFamily="-1" charset="-128"/>
                        <a:cs typeface="Calibri" panose="020F0502020204030204" pitchFamily="34" charset="0"/>
                      </a:endParaRPr>
                    </a:p>
                  </a:txBody>
                  <a:tcPr marL="68580" marR="68580" marT="0" marB="0" anchor="ctr" horzOverflow="overflow">
                    <a:lnL w="12700" cap="flat" cmpd="sng" algn="ctr">
                      <a:noFill/>
                      <a:prstDash val="solid"/>
                      <a:round/>
                      <a:headEnd type="none" w="med" len="med"/>
                      <a:tailEnd type="none" w="med" len="med"/>
                    </a:lnL>
                    <a:lnR w="12700" cmpd="sng">
                      <a:noFill/>
                    </a:lnR>
                    <a:lnT w="12700" cmpd="sng">
                      <a:noFill/>
                    </a:lnT>
                    <a:lnB w="571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bg1"/>
                          </a:solidFill>
                          <a:effectLst/>
                          <a:latin typeface="Calibri" panose="020F0502020204030204" pitchFamily="34" charset="0"/>
                          <a:ea typeface="ＭＳ Ｐゴシック" pitchFamily="-1" charset="-128"/>
                          <a:cs typeface="Calibri" panose="020F0502020204030204" pitchFamily="34" charset="0"/>
                        </a:rPr>
                        <a:t>88</a:t>
                      </a:r>
                    </a:p>
                  </a:txBody>
                  <a:tcPr marL="68580" marR="68580" marT="0" marB="0" anchor="ctr" horzOverflow="overflow">
                    <a:lnL w="12700" cmpd="sng">
                      <a:noFill/>
                    </a:lnL>
                    <a:lnR w="57150" cap="flat" cmpd="sng" algn="ctr">
                      <a:solidFill>
                        <a:schemeClr val="accent3"/>
                      </a:solidFill>
                      <a:prstDash val="solid"/>
                      <a:round/>
                      <a:headEnd type="none" w="med" len="med"/>
                      <a:tailEnd type="none" w="med" len="med"/>
                    </a:lnR>
                    <a:lnT w="12700" cmpd="sng">
                      <a:noFill/>
                    </a:lnT>
                    <a:lnB w="571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3119741415"/>
                  </a:ext>
                </a:extLst>
              </a:tr>
            </a:tbl>
          </a:graphicData>
        </a:graphic>
      </p:graphicFrame>
      <p:sp>
        <p:nvSpPr>
          <p:cNvPr id="11" name="Text Box 15">
            <a:extLst>
              <a:ext uri="{FF2B5EF4-FFF2-40B4-BE49-F238E27FC236}">
                <a16:creationId xmlns:a16="http://schemas.microsoft.com/office/drawing/2014/main" id="{7B3389A7-7B5D-4175-BB2B-9F528FC24BEF}"/>
              </a:ext>
            </a:extLst>
          </p:cNvPr>
          <p:cNvSpPr txBox="1">
            <a:spLocks noChangeArrowheads="1"/>
          </p:cNvSpPr>
          <p:nvPr/>
        </p:nvSpPr>
        <p:spPr bwMode="auto">
          <a:xfrm>
            <a:off x="412751" y="641177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Anderson. ASCO 2021. Abstr 8016. Munshi. NEJM. 2021;384:705. </a:t>
            </a:r>
          </a:p>
        </p:txBody>
      </p:sp>
      <p:grpSp>
        <p:nvGrpSpPr>
          <p:cNvPr id="9" name="Group 8">
            <a:extLst>
              <a:ext uri="{FF2B5EF4-FFF2-40B4-BE49-F238E27FC236}">
                <a16:creationId xmlns:a16="http://schemas.microsoft.com/office/drawing/2014/main" id="{1BEB7C4F-A777-459A-BD6B-9C81E2C1E601}"/>
              </a:ext>
            </a:extLst>
          </p:cNvPr>
          <p:cNvGrpSpPr/>
          <p:nvPr/>
        </p:nvGrpSpPr>
        <p:grpSpPr>
          <a:xfrm>
            <a:off x="9392911" y="6207927"/>
            <a:ext cx="2488502" cy="454909"/>
            <a:chOff x="9392911" y="6207927"/>
            <a:chExt cx="2488502" cy="454909"/>
          </a:xfrm>
        </p:grpSpPr>
        <p:pic>
          <p:nvPicPr>
            <p:cNvPr id="15" name="Picture 14" descr="A picture containing text, ax, wheel&#10;&#10;Description automatically generated">
              <a:extLst>
                <a:ext uri="{FF2B5EF4-FFF2-40B4-BE49-F238E27FC236}">
                  <a16:creationId xmlns:a16="http://schemas.microsoft.com/office/drawing/2014/main" id="{DAD2BF67-2370-479D-9EBE-4C334CCFC4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6" name="Rectangle 8">
              <a:extLst>
                <a:ext uri="{FF2B5EF4-FFF2-40B4-BE49-F238E27FC236}">
                  <a16:creationId xmlns:a16="http://schemas.microsoft.com/office/drawing/2014/main" id="{F18C9E41-3A17-4466-A524-AC1A6B807BCE}"/>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spTree>
    <p:extLst>
      <p:ext uri="{BB962C8B-B14F-4D97-AF65-F5344CB8AC3E}">
        <p14:creationId xmlns:p14="http://schemas.microsoft.com/office/powerpoint/2010/main" val="26324446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4D2F5-1568-4CF7-9BFB-9E2D8B267AF5}"/>
              </a:ext>
            </a:extLst>
          </p:cNvPr>
          <p:cNvSpPr>
            <a:spLocks noGrp="1"/>
          </p:cNvSpPr>
          <p:nvPr>
            <p:ph type="title"/>
          </p:nvPr>
        </p:nvSpPr>
        <p:spPr/>
        <p:txBody>
          <a:bodyPr/>
          <a:lstStyle/>
          <a:p>
            <a:r>
              <a:rPr lang="en-US" dirty="0"/>
              <a:t>Phase II KarMMa Update: Clinical Response of Idecabtagene Vicleucel in R/R MM</a:t>
            </a:r>
          </a:p>
        </p:txBody>
      </p:sp>
      <p:sp>
        <p:nvSpPr>
          <p:cNvPr id="5" name="Content Placeholder 4">
            <a:extLst>
              <a:ext uri="{FF2B5EF4-FFF2-40B4-BE49-F238E27FC236}">
                <a16:creationId xmlns:a16="http://schemas.microsoft.com/office/drawing/2014/main" id="{D8B2E502-BC78-49BD-AC78-CCAF531CB899}"/>
              </a:ext>
            </a:extLst>
          </p:cNvPr>
          <p:cNvSpPr>
            <a:spLocks noGrp="1"/>
          </p:cNvSpPr>
          <p:nvPr>
            <p:ph idx="1"/>
          </p:nvPr>
        </p:nvSpPr>
        <p:spPr>
          <a:xfrm>
            <a:off x="616105" y="5071658"/>
            <a:ext cx="10877529" cy="1231670"/>
          </a:xfrm>
        </p:spPr>
        <p:txBody>
          <a:bodyPr/>
          <a:lstStyle/>
          <a:p>
            <a:pPr>
              <a:spcBef>
                <a:spcPts val="600"/>
              </a:spcBef>
              <a:spcAft>
                <a:spcPts val="0"/>
              </a:spcAft>
            </a:pPr>
            <a:r>
              <a:rPr lang="en-US" sz="1800" dirty="0"/>
              <a:t>Primary (ORR &gt;50%) and key secondary (CRR &gt;10%) endpoints met in patients receiving ide-cel</a:t>
            </a:r>
          </a:p>
          <a:p>
            <a:pPr lvl="1">
              <a:spcBef>
                <a:spcPts val="600"/>
              </a:spcBef>
              <a:spcAft>
                <a:spcPts val="0"/>
              </a:spcAft>
            </a:pPr>
            <a:r>
              <a:rPr lang="en-US" sz="1600" dirty="0"/>
              <a:t>ORR: 73% (</a:t>
            </a:r>
            <a:r>
              <a:rPr lang="it-IT" sz="1600" dirty="0"/>
              <a:t>95% CI: 65.8%-81.1%; </a:t>
            </a:r>
            <a:r>
              <a:rPr lang="it-IT" sz="1600" i="1" dirty="0"/>
              <a:t>P</a:t>
            </a:r>
            <a:r>
              <a:rPr lang="it-IT" sz="1600" dirty="0"/>
              <a:t> &lt;.0001); </a:t>
            </a:r>
            <a:r>
              <a:rPr lang="en-US" sz="1600" dirty="0"/>
              <a:t>CRR (CR/sCR): 33% (95% CI: 24.7%-40.9%; </a:t>
            </a:r>
            <a:r>
              <a:rPr lang="it-IT" sz="1600" i="1" dirty="0"/>
              <a:t>P</a:t>
            </a:r>
            <a:r>
              <a:rPr lang="it-IT" sz="1600" dirty="0"/>
              <a:t> &lt;.0001</a:t>
            </a:r>
            <a:r>
              <a:rPr lang="en-US" sz="1600" dirty="0"/>
              <a:t>)</a:t>
            </a:r>
          </a:p>
          <a:p>
            <a:pPr>
              <a:spcBef>
                <a:spcPts val="600"/>
              </a:spcBef>
              <a:spcAft>
                <a:spcPts val="0"/>
              </a:spcAft>
            </a:pPr>
            <a:r>
              <a:rPr lang="en-US" sz="1800" dirty="0"/>
              <a:t>Median time to first response: 1.0 mo (range: 0.5-8.8); median time to CR: 2.8 mo (range: 1.0-11.8)</a:t>
            </a:r>
          </a:p>
          <a:p>
            <a:pPr>
              <a:spcBef>
                <a:spcPts val="600"/>
              </a:spcBef>
              <a:spcAft>
                <a:spcPts val="0"/>
              </a:spcAft>
            </a:pPr>
            <a:r>
              <a:rPr lang="en-US" sz="1800" dirty="0"/>
              <a:t>Median follow-up of 13.3 mo across target dose levels</a:t>
            </a:r>
          </a:p>
        </p:txBody>
      </p:sp>
      <p:sp>
        <p:nvSpPr>
          <p:cNvPr id="11" name="Text Box 15">
            <a:extLst>
              <a:ext uri="{FF2B5EF4-FFF2-40B4-BE49-F238E27FC236}">
                <a16:creationId xmlns:a16="http://schemas.microsoft.com/office/drawing/2014/main" id="{7B3389A7-7B5D-4175-BB2B-9F528FC24BEF}"/>
              </a:ext>
            </a:extLst>
          </p:cNvPr>
          <p:cNvSpPr txBox="1">
            <a:spLocks noChangeArrowheads="1"/>
          </p:cNvSpPr>
          <p:nvPr/>
        </p:nvSpPr>
        <p:spPr bwMode="auto">
          <a:xfrm>
            <a:off x="412751" y="641177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Anderson. ASCO 2021. Abstr 8016. Munshi. NEJM. 2021;384:705. </a:t>
            </a:r>
          </a:p>
        </p:txBody>
      </p:sp>
      <p:sp>
        <p:nvSpPr>
          <p:cNvPr id="16" name="TextBox 15">
            <a:extLst>
              <a:ext uri="{FF2B5EF4-FFF2-40B4-BE49-F238E27FC236}">
                <a16:creationId xmlns:a16="http://schemas.microsoft.com/office/drawing/2014/main" id="{6C2B72C9-1D79-4130-98F6-8A46E3911345}"/>
              </a:ext>
            </a:extLst>
          </p:cNvPr>
          <p:cNvSpPr txBox="1"/>
          <p:nvPr/>
        </p:nvSpPr>
        <p:spPr>
          <a:xfrm>
            <a:off x="2353152" y="2754892"/>
            <a:ext cx="1226787" cy="318100"/>
          </a:xfrm>
          <a:prstGeom prst="rect">
            <a:avLst/>
          </a:prstGeom>
          <a:noFill/>
        </p:spPr>
        <p:txBody>
          <a:bodyPr wrap="square" rtlCol="0">
            <a:sp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1467"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ORR: 50</a:t>
            </a:r>
          </a:p>
        </p:txBody>
      </p:sp>
      <p:sp>
        <p:nvSpPr>
          <p:cNvPr id="17" name="TextBox 16">
            <a:extLst>
              <a:ext uri="{FF2B5EF4-FFF2-40B4-BE49-F238E27FC236}">
                <a16:creationId xmlns:a16="http://schemas.microsoft.com/office/drawing/2014/main" id="{0004261E-F02A-4D05-83D9-C8C1AC426F13}"/>
              </a:ext>
            </a:extLst>
          </p:cNvPr>
          <p:cNvSpPr txBox="1"/>
          <p:nvPr/>
        </p:nvSpPr>
        <p:spPr>
          <a:xfrm>
            <a:off x="4570183" y="2192201"/>
            <a:ext cx="1226787" cy="318100"/>
          </a:xfrm>
          <a:prstGeom prst="rect">
            <a:avLst/>
          </a:prstGeom>
          <a:noFill/>
        </p:spPr>
        <p:txBody>
          <a:bodyPr wrap="square" rtlCol="0">
            <a:sp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1467"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ORR: 69</a:t>
            </a:r>
          </a:p>
        </p:txBody>
      </p:sp>
      <p:sp>
        <p:nvSpPr>
          <p:cNvPr id="18" name="TextBox 17">
            <a:extLst>
              <a:ext uri="{FF2B5EF4-FFF2-40B4-BE49-F238E27FC236}">
                <a16:creationId xmlns:a16="http://schemas.microsoft.com/office/drawing/2014/main" id="{1898C5B2-6080-480D-AA35-617B7FEBCB8C}"/>
              </a:ext>
            </a:extLst>
          </p:cNvPr>
          <p:cNvSpPr txBox="1"/>
          <p:nvPr/>
        </p:nvSpPr>
        <p:spPr>
          <a:xfrm>
            <a:off x="6804045" y="1766406"/>
            <a:ext cx="1226787" cy="318100"/>
          </a:xfrm>
          <a:prstGeom prst="rect">
            <a:avLst/>
          </a:prstGeom>
          <a:noFill/>
        </p:spPr>
        <p:txBody>
          <a:bodyPr wrap="square" rtlCol="0">
            <a:sp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1467"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ORR: 82</a:t>
            </a:r>
          </a:p>
        </p:txBody>
      </p:sp>
      <p:sp>
        <p:nvSpPr>
          <p:cNvPr id="19" name="TextBox 18">
            <a:extLst>
              <a:ext uri="{FF2B5EF4-FFF2-40B4-BE49-F238E27FC236}">
                <a16:creationId xmlns:a16="http://schemas.microsoft.com/office/drawing/2014/main" id="{188F2C23-8CF7-4B42-BF53-07E12F8D48CC}"/>
              </a:ext>
            </a:extLst>
          </p:cNvPr>
          <p:cNvSpPr txBox="1"/>
          <p:nvPr/>
        </p:nvSpPr>
        <p:spPr>
          <a:xfrm>
            <a:off x="8891899" y="2030007"/>
            <a:ext cx="1488912" cy="318100"/>
          </a:xfrm>
          <a:prstGeom prst="rect">
            <a:avLst/>
          </a:prstGeom>
          <a:noFill/>
        </p:spPr>
        <p:txBody>
          <a:bodyPr wrap="square" rtlCol="0">
            <a:sp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1467"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ORR: 73</a:t>
            </a:r>
          </a:p>
        </p:txBody>
      </p:sp>
      <p:sp>
        <p:nvSpPr>
          <p:cNvPr id="20" name="TextBox 19">
            <a:extLst>
              <a:ext uri="{FF2B5EF4-FFF2-40B4-BE49-F238E27FC236}">
                <a16:creationId xmlns:a16="http://schemas.microsoft.com/office/drawing/2014/main" id="{2A099A2C-8926-4958-9992-6EC51A807981}"/>
              </a:ext>
            </a:extLst>
          </p:cNvPr>
          <p:cNvSpPr txBox="1"/>
          <p:nvPr/>
        </p:nvSpPr>
        <p:spPr>
          <a:xfrm>
            <a:off x="901482" y="4714275"/>
            <a:ext cx="1985065" cy="307777"/>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CAR T-cells:</a:t>
            </a:r>
          </a:p>
        </p:txBody>
      </p:sp>
      <p:sp>
        <p:nvSpPr>
          <p:cNvPr id="21" name="Left Bracket 20">
            <a:extLst>
              <a:ext uri="{FF2B5EF4-FFF2-40B4-BE49-F238E27FC236}">
                <a16:creationId xmlns:a16="http://schemas.microsoft.com/office/drawing/2014/main" id="{C24600BB-9DEC-4E2C-A774-EBCF443F5C19}"/>
              </a:ext>
            </a:extLst>
          </p:cNvPr>
          <p:cNvSpPr/>
          <p:nvPr/>
        </p:nvSpPr>
        <p:spPr>
          <a:xfrm rot="10800000">
            <a:off x="5755146" y="2470263"/>
            <a:ext cx="71693" cy="836893"/>
          </a:xfrm>
          <a:prstGeom prst="leftBracket">
            <a:avLst/>
          </a:prstGeom>
          <a:ln w="28575">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595454"/>
              </a:solidFill>
              <a:effectLst/>
              <a:uLnTx/>
              <a:uFillTx/>
              <a:latin typeface="Calibri" panose="020F0502020204030204" pitchFamily="34" charset="0"/>
              <a:ea typeface="+mn-ea"/>
              <a:cs typeface="Calibri" panose="020F0502020204030204" pitchFamily="34" charset="0"/>
            </a:endParaRPr>
          </a:p>
        </p:txBody>
      </p:sp>
      <p:sp>
        <p:nvSpPr>
          <p:cNvPr id="22" name="Left Bracket 21">
            <a:extLst>
              <a:ext uri="{FF2B5EF4-FFF2-40B4-BE49-F238E27FC236}">
                <a16:creationId xmlns:a16="http://schemas.microsoft.com/office/drawing/2014/main" id="{FEB3D3A0-3E8D-4950-8485-0F2CA174B6D3}"/>
              </a:ext>
            </a:extLst>
          </p:cNvPr>
          <p:cNvSpPr/>
          <p:nvPr/>
        </p:nvSpPr>
        <p:spPr>
          <a:xfrm rot="10800000">
            <a:off x="8000354" y="2055810"/>
            <a:ext cx="60959" cy="1230968"/>
          </a:xfrm>
          <a:prstGeom prst="leftBracket">
            <a:avLst/>
          </a:prstGeom>
          <a:ln w="28575">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595454"/>
              </a:solidFill>
              <a:effectLst/>
              <a:uLnTx/>
              <a:uFillTx/>
              <a:latin typeface="Calibri" panose="020F0502020204030204" pitchFamily="34" charset="0"/>
              <a:ea typeface="+mn-ea"/>
              <a:cs typeface="Calibri" panose="020F0502020204030204" pitchFamily="34" charset="0"/>
            </a:endParaRPr>
          </a:p>
        </p:txBody>
      </p:sp>
      <p:sp>
        <p:nvSpPr>
          <p:cNvPr id="23" name="Left Bracket 22">
            <a:extLst>
              <a:ext uri="{FF2B5EF4-FFF2-40B4-BE49-F238E27FC236}">
                <a16:creationId xmlns:a16="http://schemas.microsoft.com/office/drawing/2014/main" id="{AB689CC7-3AA4-49BB-9465-1895E264BAC0}"/>
              </a:ext>
            </a:extLst>
          </p:cNvPr>
          <p:cNvSpPr/>
          <p:nvPr/>
        </p:nvSpPr>
        <p:spPr>
          <a:xfrm rot="10800000">
            <a:off x="10239761" y="2323961"/>
            <a:ext cx="60959" cy="970533"/>
          </a:xfrm>
          <a:prstGeom prst="leftBracket">
            <a:avLst/>
          </a:prstGeom>
          <a:ln w="28575">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595454"/>
              </a:solidFill>
              <a:effectLst/>
              <a:uLnTx/>
              <a:uFillTx/>
              <a:latin typeface="Calibri" panose="020F0502020204030204" pitchFamily="34" charset="0"/>
              <a:ea typeface="+mn-ea"/>
              <a:cs typeface="Calibri" panose="020F0502020204030204" pitchFamily="34" charset="0"/>
            </a:endParaRPr>
          </a:p>
        </p:txBody>
      </p:sp>
      <p:sp>
        <p:nvSpPr>
          <p:cNvPr id="24" name="TextBox 23">
            <a:extLst>
              <a:ext uri="{FF2B5EF4-FFF2-40B4-BE49-F238E27FC236}">
                <a16:creationId xmlns:a16="http://schemas.microsoft.com/office/drawing/2014/main" id="{9017DC08-CA44-426E-815D-78B33BAE6F6E}"/>
              </a:ext>
            </a:extLst>
          </p:cNvPr>
          <p:cNvSpPr txBox="1"/>
          <p:nvPr/>
        </p:nvSpPr>
        <p:spPr>
          <a:xfrm>
            <a:off x="5790993" y="2619384"/>
            <a:ext cx="634319"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CRR:</a:t>
            </a: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29</a:t>
            </a:r>
          </a:p>
        </p:txBody>
      </p:sp>
      <p:sp>
        <p:nvSpPr>
          <p:cNvPr id="25" name="TextBox 24">
            <a:extLst>
              <a:ext uri="{FF2B5EF4-FFF2-40B4-BE49-F238E27FC236}">
                <a16:creationId xmlns:a16="http://schemas.microsoft.com/office/drawing/2014/main" id="{47AFC99A-B4D3-4C6B-A947-45EB76FE4C32}"/>
              </a:ext>
            </a:extLst>
          </p:cNvPr>
          <p:cNvSpPr txBox="1"/>
          <p:nvPr/>
        </p:nvSpPr>
        <p:spPr>
          <a:xfrm>
            <a:off x="8072049" y="2357775"/>
            <a:ext cx="738315"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CRR:</a:t>
            </a: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39</a:t>
            </a:r>
          </a:p>
        </p:txBody>
      </p:sp>
      <p:sp>
        <p:nvSpPr>
          <p:cNvPr id="26" name="TextBox 25">
            <a:extLst>
              <a:ext uri="{FF2B5EF4-FFF2-40B4-BE49-F238E27FC236}">
                <a16:creationId xmlns:a16="http://schemas.microsoft.com/office/drawing/2014/main" id="{016D3C01-0692-453C-8595-8E388240FBA6}"/>
              </a:ext>
            </a:extLst>
          </p:cNvPr>
          <p:cNvSpPr txBox="1"/>
          <p:nvPr/>
        </p:nvSpPr>
        <p:spPr>
          <a:xfrm>
            <a:off x="10300719" y="2533673"/>
            <a:ext cx="66356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CRR:</a:t>
            </a: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33</a:t>
            </a:r>
          </a:p>
        </p:txBody>
      </p:sp>
      <p:grpSp>
        <p:nvGrpSpPr>
          <p:cNvPr id="27" name="Group 26">
            <a:extLst>
              <a:ext uri="{FF2B5EF4-FFF2-40B4-BE49-F238E27FC236}">
                <a16:creationId xmlns:a16="http://schemas.microsoft.com/office/drawing/2014/main" id="{C6C79C7A-94DE-4385-AB00-D0A30EBBA497}"/>
              </a:ext>
            </a:extLst>
          </p:cNvPr>
          <p:cNvGrpSpPr/>
          <p:nvPr/>
        </p:nvGrpSpPr>
        <p:grpSpPr>
          <a:xfrm>
            <a:off x="2066683" y="1464556"/>
            <a:ext cx="2767075" cy="1110817"/>
            <a:chOff x="-650758" y="4073340"/>
            <a:chExt cx="2483916" cy="1196987"/>
          </a:xfrm>
        </p:grpSpPr>
        <p:sp>
          <p:nvSpPr>
            <p:cNvPr id="28" name="TextBox 27">
              <a:extLst>
                <a:ext uri="{FF2B5EF4-FFF2-40B4-BE49-F238E27FC236}">
                  <a16:creationId xmlns:a16="http://schemas.microsoft.com/office/drawing/2014/main" id="{01F58FBE-B2F2-4F55-AF05-4B85538517B5}"/>
                </a:ext>
              </a:extLst>
            </p:cNvPr>
            <p:cNvSpPr txBox="1"/>
            <p:nvPr/>
          </p:nvSpPr>
          <p:spPr>
            <a:xfrm>
              <a:off x="-516959" y="4073340"/>
              <a:ext cx="2350117" cy="1196987"/>
            </a:xfrm>
            <a:prstGeom prst="rect">
              <a:avLst/>
            </a:prstGeom>
            <a:noFill/>
          </p:spPr>
          <p:txBody>
            <a:bodyPr wrap="none" rtlCol="0">
              <a:spAutoFit/>
            </a:bodyPr>
            <a:lstStyle/>
            <a:p>
              <a:pPr marL="0" marR="0" lvl="0" indent="0" algn="l" defTabSz="1219170" rtl="0" eaLnBrk="1" fontAlgn="auto" latinLnBrk="0" hangingPunct="1">
                <a:lnSpc>
                  <a:spcPct val="100000"/>
                </a:lnSpc>
                <a:spcBef>
                  <a:spcPts val="0"/>
                </a:spcBef>
                <a:spcAft>
                  <a:spcPts val="267"/>
                </a:spcAft>
                <a:buClrTx/>
                <a:buSzTx/>
                <a:buFontTx/>
                <a:buNone/>
                <a:tabLst/>
                <a:defRPr/>
              </a:pPr>
              <a:r>
                <a:rPr kumimoji="0" lang="en-US" sz="1467"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CR/sCR and MRD negative</a:t>
              </a:r>
            </a:p>
            <a:p>
              <a:pPr marL="0" marR="0" lvl="0" indent="0" algn="l" defTabSz="1219170" rtl="0" eaLnBrk="1" fontAlgn="auto" latinLnBrk="0" hangingPunct="1">
                <a:lnSpc>
                  <a:spcPct val="100000"/>
                </a:lnSpc>
                <a:spcBef>
                  <a:spcPts val="0"/>
                </a:spcBef>
                <a:spcAft>
                  <a:spcPts val="267"/>
                </a:spcAft>
                <a:buClrTx/>
                <a:buSzTx/>
                <a:buFontTx/>
                <a:buNone/>
                <a:tabLst/>
                <a:defRPr/>
              </a:pPr>
              <a:r>
                <a:rPr kumimoji="0" lang="en-US" sz="1467"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CR/sCR and MRD not evaluable </a:t>
              </a:r>
            </a:p>
            <a:p>
              <a:pPr marL="0" marR="0" lvl="0" indent="0" algn="l" defTabSz="1219170" rtl="0" eaLnBrk="1" fontAlgn="auto" latinLnBrk="0" hangingPunct="1">
                <a:lnSpc>
                  <a:spcPct val="100000"/>
                </a:lnSpc>
                <a:spcBef>
                  <a:spcPts val="0"/>
                </a:spcBef>
                <a:spcAft>
                  <a:spcPts val="267"/>
                </a:spcAft>
                <a:buClrTx/>
                <a:buSzTx/>
                <a:buFontTx/>
                <a:buNone/>
                <a:tabLst/>
                <a:defRPr/>
              </a:pPr>
              <a:r>
                <a:rPr kumimoji="0" lang="en-US" sz="1467"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VGPR</a:t>
              </a:r>
            </a:p>
            <a:p>
              <a:pPr marL="0" marR="0" lvl="0" indent="0" algn="l" defTabSz="1219170" rtl="0" eaLnBrk="1" fontAlgn="auto" latinLnBrk="0" hangingPunct="1">
                <a:lnSpc>
                  <a:spcPct val="100000"/>
                </a:lnSpc>
                <a:spcBef>
                  <a:spcPts val="0"/>
                </a:spcBef>
                <a:spcAft>
                  <a:spcPts val="267"/>
                </a:spcAft>
                <a:buClrTx/>
                <a:buSzTx/>
                <a:buFontTx/>
                <a:buNone/>
                <a:tabLst/>
                <a:defRPr/>
              </a:pPr>
              <a:r>
                <a:rPr kumimoji="0" lang="en-US" sz="1467"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PR</a:t>
              </a:r>
            </a:p>
          </p:txBody>
        </p:sp>
        <p:sp>
          <p:nvSpPr>
            <p:cNvPr id="29" name="Rectangle 28">
              <a:extLst>
                <a:ext uri="{FF2B5EF4-FFF2-40B4-BE49-F238E27FC236}">
                  <a16:creationId xmlns:a16="http://schemas.microsoft.com/office/drawing/2014/main" id="{A4AED083-9030-41BC-A2AA-0A3C6C6B5B24}"/>
                </a:ext>
              </a:extLst>
            </p:cNvPr>
            <p:cNvSpPr/>
            <p:nvPr/>
          </p:nvSpPr>
          <p:spPr>
            <a:xfrm>
              <a:off x="-650758" y="4181790"/>
              <a:ext cx="168000" cy="168000"/>
            </a:xfrm>
            <a:prstGeom prst="rect">
              <a:avLst/>
            </a:prstGeom>
            <a:solidFill>
              <a:schemeClr val="accent1"/>
            </a:solidFill>
            <a:ln w="25400" cap="flat" cmpd="sng" algn="ctr">
              <a:noFill/>
              <a:prstDash val="solid"/>
            </a:ln>
            <a:effectLst/>
          </p:spPr>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30" name="Rectangle 29">
              <a:extLst>
                <a:ext uri="{FF2B5EF4-FFF2-40B4-BE49-F238E27FC236}">
                  <a16:creationId xmlns:a16="http://schemas.microsoft.com/office/drawing/2014/main" id="{ACDD79B6-658F-437E-834B-824A47706A44}"/>
                </a:ext>
              </a:extLst>
            </p:cNvPr>
            <p:cNvSpPr/>
            <p:nvPr/>
          </p:nvSpPr>
          <p:spPr>
            <a:xfrm>
              <a:off x="-650758" y="4454330"/>
              <a:ext cx="168000" cy="168000"/>
            </a:xfrm>
            <a:prstGeom prst="rect">
              <a:avLst/>
            </a:prstGeom>
            <a:solidFill>
              <a:schemeClr val="accent3"/>
            </a:solidFill>
            <a:ln w="25400" cap="flat" cmpd="sng" algn="ctr">
              <a:noFill/>
              <a:prstDash val="solid"/>
            </a:ln>
            <a:effectLst/>
          </p:spPr>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31" name="Rectangle 30">
              <a:extLst>
                <a:ext uri="{FF2B5EF4-FFF2-40B4-BE49-F238E27FC236}">
                  <a16:creationId xmlns:a16="http://schemas.microsoft.com/office/drawing/2014/main" id="{28B5C917-2992-4A15-9BA8-499C4C42446F}"/>
                </a:ext>
              </a:extLst>
            </p:cNvPr>
            <p:cNvSpPr/>
            <p:nvPr/>
          </p:nvSpPr>
          <p:spPr>
            <a:xfrm>
              <a:off x="-650758" y="4726870"/>
              <a:ext cx="168000" cy="168000"/>
            </a:xfrm>
            <a:prstGeom prst="rect">
              <a:avLst/>
            </a:prstGeom>
            <a:solidFill>
              <a:schemeClr val="accent4"/>
            </a:solidFill>
            <a:ln w="25400" cap="flat" cmpd="sng" algn="ctr">
              <a:noFill/>
              <a:prstDash val="solid"/>
            </a:ln>
            <a:effectLst/>
          </p:spPr>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32" name="Rectangle 31">
              <a:extLst>
                <a:ext uri="{FF2B5EF4-FFF2-40B4-BE49-F238E27FC236}">
                  <a16:creationId xmlns:a16="http://schemas.microsoft.com/office/drawing/2014/main" id="{B8E2F55D-BA5B-444D-B2A2-C62687C27740}"/>
                </a:ext>
              </a:extLst>
            </p:cNvPr>
            <p:cNvSpPr/>
            <p:nvPr/>
          </p:nvSpPr>
          <p:spPr>
            <a:xfrm>
              <a:off x="-650758" y="4999411"/>
              <a:ext cx="168000" cy="168000"/>
            </a:xfrm>
            <a:prstGeom prst="rect">
              <a:avLst/>
            </a:prstGeom>
            <a:solidFill>
              <a:schemeClr val="accent6"/>
            </a:solidFill>
            <a:ln w="25400" cap="flat" cmpd="sng" algn="ctr">
              <a:noFill/>
              <a:prstDash val="solid"/>
            </a:ln>
            <a:effectLst/>
          </p:spPr>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sp>
        <p:nvSpPr>
          <p:cNvPr id="33" name="Left Bracket 32">
            <a:extLst>
              <a:ext uri="{FF2B5EF4-FFF2-40B4-BE49-F238E27FC236}">
                <a16:creationId xmlns:a16="http://schemas.microsoft.com/office/drawing/2014/main" id="{BD492440-39C1-4143-8AFB-5B4CBD6CDBCD}"/>
              </a:ext>
            </a:extLst>
          </p:cNvPr>
          <p:cNvSpPr/>
          <p:nvPr/>
        </p:nvSpPr>
        <p:spPr>
          <a:xfrm rot="10800000">
            <a:off x="3532778" y="3037508"/>
            <a:ext cx="60959" cy="778359"/>
          </a:xfrm>
          <a:prstGeom prst="leftBracket">
            <a:avLst/>
          </a:prstGeom>
          <a:ln w="28575">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595454"/>
              </a:solidFill>
              <a:effectLst/>
              <a:uLnTx/>
              <a:uFillTx/>
              <a:latin typeface="Calibri" panose="020F0502020204030204" pitchFamily="34" charset="0"/>
              <a:ea typeface="+mn-ea"/>
              <a:cs typeface="Calibri" panose="020F0502020204030204" pitchFamily="34" charset="0"/>
            </a:endParaRPr>
          </a:p>
        </p:txBody>
      </p:sp>
      <p:sp>
        <p:nvSpPr>
          <p:cNvPr id="34" name="TextBox 33">
            <a:extLst>
              <a:ext uri="{FF2B5EF4-FFF2-40B4-BE49-F238E27FC236}">
                <a16:creationId xmlns:a16="http://schemas.microsoft.com/office/drawing/2014/main" id="{DA60B46C-AB92-486E-9E11-BC16EA6FAED7}"/>
              </a:ext>
            </a:extLst>
          </p:cNvPr>
          <p:cNvSpPr txBox="1"/>
          <p:nvPr/>
        </p:nvSpPr>
        <p:spPr>
          <a:xfrm>
            <a:off x="3568626" y="3194345"/>
            <a:ext cx="634319"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CRR:</a:t>
            </a: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25</a:t>
            </a:r>
          </a:p>
        </p:txBody>
      </p:sp>
      <p:sp>
        <p:nvSpPr>
          <p:cNvPr id="4" name="TextBox 3">
            <a:extLst>
              <a:ext uri="{FF2B5EF4-FFF2-40B4-BE49-F238E27FC236}">
                <a16:creationId xmlns:a16="http://schemas.microsoft.com/office/drawing/2014/main" id="{9F5D3453-C4B2-4CA8-9DF5-504E205E89AD}"/>
              </a:ext>
            </a:extLst>
          </p:cNvPr>
          <p:cNvSpPr txBox="1"/>
          <p:nvPr/>
        </p:nvSpPr>
        <p:spPr bwMode="auto">
          <a:xfrm rot="16200000">
            <a:off x="204246" y="2696329"/>
            <a:ext cx="187497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Response (%)</a:t>
            </a:r>
          </a:p>
        </p:txBody>
      </p:sp>
      <p:cxnSp>
        <p:nvCxnSpPr>
          <p:cNvPr id="7" name="Straight Connector 6">
            <a:extLst>
              <a:ext uri="{FF2B5EF4-FFF2-40B4-BE49-F238E27FC236}">
                <a16:creationId xmlns:a16="http://schemas.microsoft.com/office/drawing/2014/main" id="{ABB95297-BA6E-4F21-8AE4-E4F63B8A23DC}"/>
              </a:ext>
            </a:extLst>
          </p:cNvPr>
          <p:cNvCxnSpPr>
            <a:cxnSpLocks/>
          </p:cNvCxnSpPr>
          <p:nvPr/>
        </p:nvCxnSpPr>
        <p:spPr bwMode="auto">
          <a:xfrm>
            <a:off x="1734854" y="1486513"/>
            <a:ext cx="99507" cy="0"/>
          </a:xfrm>
          <a:prstGeom prst="line">
            <a:avLst/>
          </a:prstGeom>
          <a:noFill/>
          <a:ln w="28575" cap="flat" cmpd="sng" algn="ctr">
            <a:solidFill>
              <a:schemeClr val="bg1"/>
            </a:solidFill>
            <a:prstDash val="solid"/>
            <a:round/>
            <a:headEnd type="none" w="med" len="med"/>
            <a:tailEnd type="none" w="med" len="med"/>
          </a:ln>
          <a:effectLst/>
        </p:spPr>
      </p:cxnSp>
      <p:cxnSp>
        <p:nvCxnSpPr>
          <p:cNvPr id="35" name="Straight Connector 34">
            <a:extLst>
              <a:ext uri="{FF2B5EF4-FFF2-40B4-BE49-F238E27FC236}">
                <a16:creationId xmlns:a16="http://schemas.microsoft.com/office/drawing/2014/main" id="{7505F285-7442-4F5B-80D7-D37F8C5AD05C}"/>
              </a:ext>
            </a:extLst>
          </p:cNvPr>
          <p:cNvCxnSpPr>
            <a:cxnSpLocks/>
          </p:cNvCxnSpPr>
          <p:nvPr/>
        </p:nvCxnSpPr>
        <p:spPr bwMode="auto">
          <a:xfrm>
            <a:off x="1734854" y="2102465"/>
            <a:ext cx="99507" cy="0"/>
          </a:xfrm>
          <a:prstGeom prst="line">
            <a:avLst/>
          </a:prstGeom>
          <a:noFill/>
          <a:ln w="28575" cap="flat" cmpd="sng" algn="ctr">
            <a:solidFill>
              <a:schemeClr val="bg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55EA892D-18E5-436E-92F8-7256B6635BFE}"/>
              </a:ext>
            </a:extLst>
          </p:cNvPr>
          <p:cNvCxnSpPr>
            <a:cxnSpLocks/>
          </p:cNvCxnSpPr>
          <p:nvPr/>
        </p:nvCxnSpPr>
        <p:spPr bwMode="auto">
          <a:xfrm>
            <a:off x="1734854" y="2718417"/>
            <a:ext cx="99507" cy="0"/>
          </a:xfrm>
          <a:prstGeom prst="line">
            <a:avLst/>
          </a:prstGeom>
          <a:noFill/>
          <a:ln w="28575" cap="flat" cmpd="sng" algn="ctr">
            <a:solidFill>
              <a:schemeClr val="bg1"/>
            </a:solidFill>
            <a:prstDash val="solid"/>
            <a:round/>
            <a:headEnd type="none" w="med" len="med"/>
            <a:tailEnd type="none" w="med" len="med"/>
          </a:ln>
          <a:effectLst/>
        </p:spPr>
      </p:cxnSp>
      <p:cxnSp>
        <p:nvCxnSpPr>
          <p:cNvPr id="37" name="Straight Connector 36">
            <a:extLst>
              <a:ext uri="{FF2B5EF4-FFF2-40B4-BE49-F238E27FC236}">
                <a16:creationId xmlns:a16="http://schemas.microsoft.com/office/drawing/2014/main" id="{2547C7D4-2A99-4172-9437-C237102EB277}"/>
              </a:ext>
            </a:extLst>
          </p:cNvPr>
          <p:cNvCxnSpPr>
            <a:cxnSpLocks/>
          </p:cNvCxnSpPr>
          <p:nvPr/>
        </p:nvCxnSpPr>
        <p:spPr bwMode="auto">
          <a:xfrm>
            <a:off x="1734854" y="3334369"/>
            <a:ext cx="99507" cy="0"/>
          </a:xfrm>
          <a:prstGeom prst="line">
            <a:avLst/>
          </a:prstGeom>
          <a:noFill/>
          <a:ln w="28575" cap="flat" cmpd="sng" algn="ctr">
            <a:solidFill>
              <a:schemeClr val="bg1"/>
            </a:solidFill>
            <a:prstDash val="solid"/>
            <a:round/>
            <a:headEnd type="none" w="med" len="med"/>
            <a:tailEnd type="none" w="med" len="med"/>
          </a:ln>
          <a:effectLst/>
        </p:spPr>
      </p:cxnSp>
      <p:cxnSp>
        <p:nvCxnSpPr>
          <p:cNvPr id="38" name="Straight Connector 37">
            <a:extLst>
              <a:ext uri="{FF2B5EF4-FFF2-40B4-BE49-F238E27FC236}">
                <a16:creationId xmlns:a16="http://schemas.microsoft.com/office/drawing/2014/main" id="{86B636F7-1C21-470A-A323-1ADF3A540C56}"/>
              </a:ext>
            </a:extLst>
          </p:cNvPr>
          <p:cNvCxnSpPr>
            <a:cxnSpLocks/>
          </p:cNvCxnSpPr>
          <p:nvPr/>
        </p:nvCxnSpPr>
        <p:spPr bwMode="auto">
          <a:xfrm>
            <a:off x="1734854" y="3950321"/>
            <a:ext cx="99507" cy="0"/>
          </a:xfrm>
          <a:prstGeom prst="line">
            <a:avLst/>
          </a:prstGeom>
          <a:noFill/>
          <a:ln w="28575" cap="flat" cmpd="sng" algn="ctr">
            <a:solidFill>
              <a:schemeClr val="bg1"/>
            </a:solidFill>
            <a:prstDash val="solid"/>
            <a:round/>
            <a:headEnd type="none" w="med" len="med"/>
            <a:tailEnd type="none" w="med" len="med"/>
          </a:ln>
          <a:effectLst/>
        </p:spPr>
      </p:cxnSp>
      <p:cxnSp>
        <p:nvCxnSpPr>
          <p:cNvPr id="39" name="Straight Connector 38">
            <a:extLst>
              <a:ext uri="{FF2B5EF4-FFF2-40B4-BE49-F238E27FC236}">
                <a16:creationId xmlns:a16="http://schemas.microsoft.com/office/drawing/2014/main" id="{27E1328E-12E9-481E-8C61-AB58F9BE8413}"/>
              </a:ext>
            </a:extLst>
          </p:cNvPr>
          <p:cNvCxnSpPr>
            <a:cxnSpLocks/>
          </p:cNvCxnSpPr>
          <p:nvPr/>
        </p:nvCxnSpPr>
        <p:spPr bwMode="auto">
          <a:xfrm>
            <a:off x="1734854" y="4566271"/>
            <a:ext cx="99507" cy="0"/>
          </a:xfrm>
          <a:prstGeom prst="line">
            <a:avLst/>
          </a:prstGeom>
          <a:noFill/>
          <a:ln w="28575" cap="flat" cmpd="sng" algn="ctr">
            <a:solidFill>
              <a:schemeClr val="bg1"/>
            </a:solidFill>
            <a:prstDash val="solid"/>
            <a:round/>
            <a:headEnd type="none" w="med" len="med"/>
            <a:tailEnd type="none" w="med" len="med"/>
          </a:ln>
          <a:effectLst/>
        </p:spPr>
      </p:cxnSp>
      <p:sp>
        <p:nvSpPr>
          <p:cNvPr id="10" name="TextBox 9">
            <a:extLst>
              <a:ext uri="{FF2B5EF4-FFF2-40B4-BE49-F238E27FC236}">
                <a16:creationId xmlns:a16="http://schemas.microsoft.com/office/drawing/2014/main" id="{406BFC42-8477-4A3E-9C26-D9E434A75990}"/>
              </a:ext>
            </a:extLst>
          </p:cNvPr>
          <p:cNvSpPr txBox="1"/>
          <p:nvPr/>
        </p:nvSpPr>
        <p:spPr bwMode="auto">
          <a:xfrm>
            <a:off x="1526756" y="4396994"/>
            <a:ext cx="3501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40" name="TextBox 39">
            <a:extLst>
              <a:ext uri="{FF2B5EF4-FFF2-40B4-BE49-F238E27FC236}">
                <a16:creationId xmlns:a16="http://schemas.microsoft.com/office/drawing/2014/main" id="{D69E3D54-768A-47FE-B0AA-CBA10680B669}"/>
              </a:ext>
            </a:extLst>
          </p:cNvPr>
          <p:cNvSpPr txBox="1"/>
          <p:nvPr/>
        </p:nvSpPr>
        <p:spPr bwMode="auto">
          <a:xfrm>
            <a:off x="1411312" y="3781044"/>
            <a:ext cx="44925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a:t>
            </a:r>
          </a:p>
        </p:txBody>
      </p:sp>
      <p:sp>
        <p:nvSpPr>
          <p:cNvPr id="41" name="TextBox 40">
            <a:extLst>
              <a:ext uri="{FF2B5EF4-FFF2-40B4-BE49-F238E27FC236}">
                <a16:creationId xmlns:a16="http://schemas.microsoft.com/office/drawing/2014/main" id="{BB3FE31D-24D4-4030-AC4C-67B321E7C2D6}"/>
              </a:ext>
            </a:extLst>
          </p:cNvPr>
          <p:cNvSpPr txBox="1"/>
          <p:nvPr/>
        </p:nvSpPr>
        <p:spPr bwMode="auto">
          <a:xfrm>
            <a:off x="1411312" y="3165092"/>
            <a:ext cx="44925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40</a:t>
            </a:r>
          </a:p>
        </p:txBody>
      </p:sp>
      <p:sp>
        <p:nvSpPr>
          <p:cNvPr id="42" name="TextBox 41">
            <a:extLst>
              <a:ext uri="{FF2B5EF4-FFF2-40B4-BE49-F238E27FC236}">
                <a16:creationId xmlns:a16="http://schemas.microsoft.com/office/drawing/2014/main" id="{CFA6B4CE-0006-4A40-96DA-29619B512E17}"/>
              </a:ext>
            </a:extLst>
          </p:cNvPr>
          <p:cNvSpPr txBox="1"/>
          <p:nvPr/>
        </p:nvSpPr>
        <p:spPr bwMode="auto">
          <a:xfrm>
            <a:off x="1411312" y="2552002"/>
            <a:ext cx="44925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60</a:t>
            </a:r>
          </a:p>
        </p:txBody>
      </p:sp>
      <p:sp>
        <p:nvSpPr>
          <p:cNvPr id="43" name="TextBox 42">
            <a:extLst>
              <a:ext uri="{FF2B5EF4-FFF2-40B4-BE49-F238E27FC236}">
                <a16:creationId xmlns:a16="http://schemas.microsoft.com/office/drawing/2014/main" id="{333702C1-ED94-401F-B364-CCF936DF238F}"/>
              </a:ext>
            </a:extLst>
          </p:cNvPr>
          <p:cNvSpPr txBox="1"/>
          <p:nvPr/>
        </p:nvSpPr>
        <p:spPr bwMode="auto">
          <a:xfrm>
            <a:off x="1411312" y="1924279"/>
            <a:ext cx="44925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80</a:t>
            </a:r>
          </a:p>
        </p:txBody>
      </p:sp>
      <p:sp>
        <p:nvSpPr>
          <p:cNvPr id="44" name="TextBox 43">
            <a:extLst>
              <a:ext uri="{FF2B5EF4-FFF2-40B4-BE49-F238E27FC236}">
                <a16:creationId xmlns:a16="http://schemas.microsoft.com/office/drawing/2014/main" id="{F83C9D2E-9E56-4E34-9E0F-4DB7B2E5D0BA}"/>
              </a:ext>
            </a:extLst>
          </p:cNvPr>
          <p:cNvSpPr txBox="1"/>
          <p:nvPr/>
        </p:nvSpPr>
        <p:spPr bwMode="auto">
          <a:xfrm>
            <a:off x="1317632" y="1317236"/>
            <a:ext cx="55922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100</a:t>
            </a:r>
          </a:p>
        </p:txBody>
      </p:sp>
      <p:sp>
        <p:nvSpPr>
          <p:cNvPr id="45" name="TextBox 44">
            <a:extLst>
              <a:ext uri="{FF2B5EF4-FFF2-40B4-BE49-F238E27FC236}">
                <a16:creationId xmlns:a16="http://schemas.microsoft.com/office/drawing/2014/main" id="{A649DDAF-CA12-4DDE-9428-9E42AF6CF5FF}"/>
              </a:ext>
            </a:extLst>
          </p:cNvPr>
          <p:cNvSpPr txBox="1"/>
          <p:nvPr/>
        </p:nvSpPr>
        <p:spPr bwMode="auto">
          <a:xfrm>
            <a:off x="2468167" y="4564209"/>
            <a:ext cx="97469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ts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150 x 10</a:t>
            </a:r>
            <a:r>
              <a:rPr kumimoji="0" lang="en-US" sz="1600" b="1" i="0" u="none" strike="noStrike" kern="1200" cap="none" spc="0" normalizeH="0" baseline="30000" noProof="0" dirty="0">
                <a:ln>
                  <a:noFill/>
                </a:ln>
                <a:solidFill>
                  <a:srgbClr val="000000"/>
                </a:solidFill>
                <a:effectLst/>
                <a:uLnTx/>
                <a:uFillTx/>
                <a:latin typeface="Calibri" panose="020F0502020204030204" pitchFamily="34" charset="0"/>
                <a:ea typeface="+mn-ea"/>
                <a:cs typeface="+mn-cs"/>
              </a:rPr>
              <a:t>6</a:t>
            </a:r>
          </a:p>
          <a:p>
            <a:pPr marL="0" marR="0" lvl="0" indent="0" algn="ctr" defTabSz="914400" rtl="0" eaLnBrk="1" fontAlgn="auto" latinLnBrk="0" hangingPunct="1">
              <a:lnSpc>
                <a:spcPct val="100000"/>
              </a:lnSpc>
              <a:spcBef>
                <a:spcPts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 = 4)</a:t>
            </a:r>
          </a:p>
        </p:txBody>
      </p:sp>
      <p:sp>
        <p:nvSpPr>
          <p:cNvPr id="46" name="TextBox 45">
            <a:extLst>
              <a:ext uri="{FF2B5EF4-FFF2-40B4-BE49-F238E27FC236}">
                <a16:creationId xmlns:a16="http://schemas.microsoft.com/office/drawing/2014/main" id="{FF37B6BC-92DB-4CC5-9AC8-E9994E426246}"/>
              </a:ext>
            </a:extLst>
          </p:cNvPr>
          <p:cNvSpPr txBox="1"/>
          <p:nvPr/>
        </p:nvSpPr>
        <p:spPr bwMode="auto">
          <a:xfrm>
            <a:off x="4706307" y="4564209"/>
            <a:ext cx="97469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ts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300 x 10</a:t>
            </a:r>
            <a:r>
              <a:rPr kumimoji="0" lang="en-US" sz="1600" b="1" i="0" u="none" strike="noStrike" kern="1200" cap="none" spc="0" normalizeH="0" baseline="30000" noProof="0" dirty="0">
                <a:ln>
                  <a:noFill/>
                </a:ln>
                <a:solidFill>
                  <a:srgbClr val="000000"/>
                </a:solidFill>
                <a:effectLst/>
                <a:uLnTx/>
                <a:uFillTx/>
                <a:latin typeface="Calibri" panose="020F0502020204030204" pitchFamily="34" charset="0"/>
                <a:ea typeface="+mn-ea"/>
                <a:cs typeface="+mn-cs"/>
              </a:rPr>
              <a:t>6</a:t>
            </a:r>
          </a:p>
          <a:p>
            <a:pPr marL="0" marR="0" lvl="0" indent="0" algn="ctr" defTabSz="914400" rtl="0" eaLnBrk="1" fontAlgn="auto" latinLnBrk="0" hangingPunct="1">
              <a:lnSpc>
                <a:spcPct val="100000"/>
              </a:lnSpc>
              <a:spcBef>
                <a:spcPts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 = 70)</a:t>
            </a:r>
          </a:p>
        </p:txBody>
      </p:sp>
      <p:sp>
        <p:nvSpPr>
          <p:cNvPr id="47" name="TextBox 46">
            <a:extLst>
              <a:ext uri="{FF2B5EF4-FFF2-40B4-BE49-F238E27FC236}">
                <a16:creationId xmlns:a16="http://schemas.microsoft.com/office/drawing/2014/main" id="{4E94B76A-9088-4B29-983C-499B99E69A3B}"/>
              </a:ext>
            </a:extLst>
          </p:cNvPr>
          <p:cNvSpPr txBox="1"/>
          <p:nvPr/>
        </p:nvSpPr>
        <p:spPr bwMode="auto">
          <a:xfrm>
            <a:off x="6944008" y="4564209"/>
            <a:ext cx="97469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ts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450 x 10</a:t>
            </a:r>
            <a:r>
              <a:rPr kumimoji="0" lang="en-US" sz="1600" b="1" i="0" u="none" strike="noStrike" kern="1200" cap="none" spc="0" normalizeH="0" baseline="30000" noProof="0" dirty="0">
                <a:ln>
                  <a:noFill/>
                </a:ln>
                <a:solidFill>
                  <a:srgbClr val="000000"/>
                </a:solidFill>
                <a:effectLst/>
                <a:uLnTx/>
                <a:uFillTx/>
                <a:latin typeface="Calibri" panose="020F0502020204030204" pitchFamily="34" charset="0"/>
                <a:ea typeface="+mn-ea"/>
                <a:cs typeface="+mn-cs"/>
              </a:rPr>
              <a:t>6</a:t>
            </a:r>
          </a:p>
          <a:p>
            <a:pPr marL="0" marR="0" lvl="0" indent="0" algn="ctr" defTabSz="914400" rtl="0" eaLnBrk="1" fontAlgn="auto" latinLnBrk="0" hangingPunct="1">
              <a:lnSpc>
                <a:spcPct val="100000"/>
              </a:lnSpc>
              <a:spcBef>
                <a:spcPts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 = 54)</a:t>
            </a:r>
          </a:p>
        </p:txBody>
      </p:sp>
      <p:sp>
        <p:nvSpPr>
          <p:cNvPr id="48" name="TextBox 47">
            <a:extLst>
              <a:ext uri="{FF2B5EF4-FFF2-40B4-BE49-F238E27FC236}">
                <a16:creationId xmlns:a16="http://schemas.microsoft.com/office/drawing/2014/main" id="{0CEC2D2F-AFB6-46CF-AA53-5B6DE8F7BB4E}"/>
              </a:ext>
            </a:extLst>
          </p:cNvPr>
          <p:cNvSpPr txBox="1"/>
          <p:nvPr/>
        </p:nvSpPr>
        <p:spPr bwMode="auto">
          <a:xfrm>
            <a:off x="8941732" y="4564209"/>
            <a:ext cx="143907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ts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Ide-cel Treated (n = 128)</a:t>
            </a:r>
          </a:p>
        </p:txBody>
      </p:sp>
      <p:sp>
        <p:nvSpPr>
          <p:cNvPr id="53" name="Rectangle 52">
            <a:extLst>
              <a:ext uri="{FF2B5EF4-FFF2-40B4-BE49-F238E27FC236}">
                <a16:creationId xmlns:a16="http://schemas.microsoft.com/office/drawing/2014/main" id="{1A2C26DC-285B-431D-8579-CC16FE15B650}"/>
              </a:ext>
            </a:extLst>
          </p:cNvPr>
          <p:cNvSpPr/>
          <p:nvPr/>
        </p:nvSpPr>
        <p:spPr bwMode="auto">
          <a:xfrm>
            <a:off x="2392918" y="3800276"/>
            <a:ext cx="1109906" cy="763934"/>
          </a:xfrm>
          <a:prstGeom prst="rect">
            <a:avLst/>
          </a:prstGeom>
          <a:solidFill>
            <a:schemeClr val="accent4"/>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54" name="Rectangle 53">
            <a:extLst>
              <a:ext uri="{FF2B5EF4-FFF2-40B4-BE49-F238E27FC236}">
                <a16:creationId xmlns:a16="http://schemas.microsoft.com/office/drawing/2014/main" id="{87156934-2FE9-4DEC-84F3-CDA7B65ADAC4}"/>
              </a:ext>
            </a:extLst>
          </p:cNvPr>
          <p:cNvSpPr/>
          <p:nvPr/>
        </p:nvSpPr>
        <p:spPr bwMode="auto">
          <a:xfrm>
            <a:off x="2392918" y="3037508"/>
            <a:ext cx="1109906" cy="762768"/>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55" name="Rectangle 54">
            <a:extLst>
              <a:ext uri="{FF2B5EF4-FFF2-40B4-BE49-F238E27FC236}">
                <a16:creationId xmlns:a16="http://schemas.microsoft.com/office/drawing/2014/main" id="{0E7FF4A4-665C-4D15-BD11-46B77D8BFD9A}"/>
              </a:ext>
            </a:extLst>
          </p:cNvPr>
          <p:cNvSpPr/>
          <p:nvPr/>
        </p:nvSpPr>
        <p:spPr bwMode="auto">
          <a:xfrm>
            <a:off x="4629025" y="3781044"/>
            <a:ext cx="1109906" cy="783166"/>
          </a:xfrm>
          <a:prstGeom prst="rect">
            <a:avLst/>
          </a:prstGeom>
          <a:solidFill>
            <a:schemeClr val="accent6"/>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56" name="Rectangle 55">
            <a:extLst>
              <a:ext uri="{FF2B5EF4-FFF2-40B4-BE49-F238E27FC236}">
                <a16:creationId xmlns:a16="http://schemas.microsoft.com/office/drawing/2014/main" id="{A1899537-2338-465B-9577-D6C6AD7E2783}"/>
              </a:ext>
            </a:extLst>
          </p:cNvPr>
          <p:cNvSpPr/>
          <p:nvPr/>
        </p:nvSpPr>
        <p:spPr bwMode="auto">
          <a:xfrm>
            <a:off x="4629025" y="3338057"/>
            <a:ext cx="1109906" cy="442987"/>
          </a:xfrm>
          <a:prstGeom prst="rect">
            <a:avLst/>
          </a:prstGeom>
          <a:solidFill>
            <a:schemeClr val="accent4"/>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57" name="Rectangle 56">
            <a:extLst>
              <a:ext uri="{FF2B5EF4-FFF2-40B4-BE49-F238E27FC236}">
                <a16:creationId xmlns:a16="http://schemas.microsoft.com/office/drawing/2014/main" id="{B6772C66-DE29-4369-BE0C-383FBB1F8967}"/>
              </a:ext>
            </a:extLst>
          </p:cNvPr>
          <p:cNvSpPr/>
          <p:nvPr/>
        </p:nvSpPr>
        <p:spPr bwMode="auto">
          <a:xfrm>
            <a:off x="4629025" y="3207268"/>
            <a:ext cx="1109906" cy="130789"/>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58" name="Rectangle 57">
            <a:extLst>
              <a:ext uri="{FF2B5EF4-FFF2-40B4-BE49-F238E27FC236}">
                <a16:creationId xmlns:a16="http://schemas.microsoft.com/office/drawing/2014/main" id="{58A96C21-7D14-4D15-B03A-99B8199EFDD3}"/>
              </a:ext>
            </a:extLst>
          </p:cNvPr>
          <p:cNvSpPr/>
          <p:nvPr/>
        </p:nvSpPr>
        <p:spPr bwMode="auto">
          <a:xfrm>
            <a:off x="4629025" y="2452095"/>
            <a:ext cx="1109906" cy="755903"/>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59" name="Rectangle 58">
            <a:extLst>
              <a:ext uri="{FF2B5EF4-FFF2-40B4-BE49-F238E27FC236}">
                <a16:creationId xmlns:a16="http://schemas.microsoft.com/office/drawing/2014/main" id="{A7348238-85E9-4043-9A7C-355BED98C1E9}"/>
              </a:ext>
            </a:extLst>
          </p:cNvPr>
          <p:cNvSpPr/>
          <p:nvPr/>
        </p:nvSpPr>
        <p:spPr bwMode="auto">
          <a:xfrm>
            <a:off x="6869204" y="4054840"/>
            <a:ext cx="1109906" cy="509369"/>
          </a:xfrm>
          <a:prstGeom prst="rect">
            <a:avLst/>
          </a:prstGeom>
          <a:solidFill>
            <a:schemeClr val="accent6"/>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0" name="Rectangle 59">
            <a:extLst>
              <a:ext uri="{FF2B5EF4-FFF2-40B4-BE49-F238E27FC236}">
                <a16:creationId xmlns:a16="http://schemas.microsoft.com/office/drawing/2014/main" id="{99BE10DB-8119-41C7-B2A9-AA624FFA64A7}"/>
              </a:ext>
            </a:extLst>
          </p:cNvPr>
          <p:cNvSpPr/>
          <p:nvPr/>
        </p:nvSpPr>
        <p:spPr bwMode="auto">
          <a:xfrm>
            <a:off x="6869204" y="3258559"/>
            <a:ext cx="1109906" cy="796281"/>
          </a:xfrm>
          <a:prstGeom prst="rect">
            <a:avLst/>
          </a:prstGeom>
          <a:solidFill>
            <a:schemeClr val="accent4"/>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1" name="Rectangle 60">
            <a:extLst>
              <a:ext uri="{FF2B5EF4-FFF2-40B4-BE49-F238E27FC236}">
                <a16:creationId xmlns:a16="http://schemas.microsoft.com/office/drawing/2014/main" id="{3DD1DEED-3273-4A6A-87B3-B7491A561D76}"/>
              </a:ext>
            </a:extLst>
          </p:cNvPr>
          <p:cNvSpPr/>
          <p:nvPr/>
        </p:nvSpPr>
        <p:spPr bwMode="auto">
          <a:xfrm>
            <a:off x="6869204" y="2921284"/>
            <a:ext cx="1109906" cy="337275"/>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2" name="Rectangle 61">
            <a:extLst>
              <a:ext uri="{FF2B5EF4-FFF2-40B4-BE49-F238E27FC236}">
                <a16:creationId xmlns:a16="http://schemas.microsoft.com/office/drawing/2014/main" id="{C815A325-CDB6-4D43-9B9A-3E9AFEF6D68A}"/>
              </a:ext>
            </a:extLst>
          </p:cNvPr>
          <p:cNvSpPr/>
          <p:nvPr/>
        </p:nvSpPr>
        <p:spPr bwMode="auto">
          <a:xfrm>
            <a:off x="6869204" y="2055810"/>
            <a:ext cx="1109906" cy="867719"/>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3" name="Rectangle 62">
            <a:extLst>
              <a:ext uri="{FF2B5EF4-FFF2-40B4-BE49-F238E27FC236}">
                <a16:creationId xmlns:a16="http://schemas.microsoft.com/office/drawing/2014/main" id="{EBD17100-974C-4D6F-9851-FF90F5D628F1}"/>
              </a:ext>
            </a:extLst>
          </p:cNvPr>
          <p:cNvSpPr/>
          <p:nvPr/>
        </p:nvSpPr>
        <p:spPr bwMode="auto">
          <a:xfrm>
            <a:off x="9105309" y="3924504"/>
            <a:ext cx="1109906" cy="639706"/>
          </a:xfrm>
          <a:prstGeom prst="rect">
            <a:avLst/>
          </a:prstGeom>
          <a:solidFill>
            <a:schemeClr val="accent6"/>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4" name="Rectangle 63">
            <a:extLst>
              <a:ext uri="{FF2B5EF4-FFF2-40B4-BE49-F238E27FC236}">
                <a16:creationId xmlns:a16="http://schemas.microsoft.com/office/drawing/2014/main" id="{B5926E0A-8B22-457C-B6F1-7F3DC9F55A4D}"/>
              </a:ext>
            </a:extLst>
          </p:cNvPr>
          <p:cNvSpPr/>
          <p:nvPr/>
        </p:nvSpPr>
        <p:spPr bwMode="auto">
          <a:xfrm>
            <a:off x="9105309" y="3318763"/>
            <a:ext cx="1109906" cy="605741"/>
          </a:xfrm>
          <a:prstGeom prst="rect">
            <a:avLst/>
          </a:prstGeom>
          <a:solidFill>
            <a:schemeClr val="accent4"/>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5" name="Rectangle 64">
            <a:extLst>
              <a:ext uri="{FF2B5EF4-FFF2-40B4-BE49-F238E27FC236}">
                <a16:creationId xmlns:a16="http://schemas.microsoft.com/office/drawing/2014/main" id="{93B68842-7778-4341-A3E2-B536EF632D8C}"/>
              </a:ext>
            </a:extLst>
          </p:cNvPr>
          <p:cNvSpPr/>
          <p:nvPr/>
        </p:nvSpPr>
        <p:spPr bwMode="auto">
          <a:xfrm>
            <a:off x="9105309" y="3111824"/>
            <a:ext cx="1109906" cy="206939"/>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6" name="Rectangle 65">
            <a:extLst>
              <a:ext uri="{FF2B5EF4-FFF2-40B4-BE49-F238E27FC236}">
                <a16:creationId xmlns:a16="http://schemas.microsoft.com/office/drawing/2014/main" id="{69A6C652-FE78-4E2A-A665-214CB41AD4DC}"/>
              </a:ext>
            </a:extLst>
          </p:cNvPr>
          <p:cNvSpPr/>
          <p:nvPr/>
        </p:nvSpPr>
        <p:spPr bwMode="auto">
          <a:xfrm>
            <a:off x="9105309" y="2307502"/>
            <a:ext cx="1109906" cy="802637"/>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7" name="TextBox 66">
            <a:extLst>
              <a:ext uri="{FF2B5EF4-FFF2-40B4-BE49-F238E27FC236}">
                <a16:creationId xmlns:a16="http://schemas.microsoft.com/office/drawing/2014/main" id="{39997E16-7A30-46BA-A4A5-C6E433FACF0D}"/>
              </a:ext>
            </a:extLst>
          </p:cNvPr>
          <p:cNvSpPr txBox="1"/>
          <p:nvPr/>
        </p:nvSpPr>
        <p:spPr bwMode="auto">
          <a:xfrm>
            <a:off x="9484359" y="4054840"/>
            <a:ext cx="4483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21</a:t>
            </a:r>
          </a:p>
        </p:txBody>
      </p:sp>
      <p:sp>
        <p:nvSpPr>
          <p:cNvPr id="68" name="TextBox 67">
            <a:extLst>
              <a:ext uri="{FF2B5EF4-FFF2-40B4-BE49-F238E27FC236}">
                <a16:creationId xmlns:a16="http://schemas.microsoft.com/office/drawing/2014/main" id="{21EBE9A4-CFBB-4038-A9FF-0FDFDC658EA7}"/>
              </a:ext>
            </a:extLst>
          </p:cNvPr>
          <p:cNvSpPr txBox="1"/>
          <p:nvPr/>
        </p:nvSpPr>
        <p:spPr bwMode="auto">
          <a:xfrm>
            <a:off x="9484359" y="3411712"/>
            <a:ext cx="47870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20</a:t>
            </a:r>
          </a:p>
        </p:txBody>
      </p:sp>
      <p:sp>
        <p:nvSpPr>
          <p:cNvPr id="69" name="TextBox 68">
            <a:extLst>
              <a:ext uri="{FF2B5EF4-FFF2-40B4-BE49-F238E27FC236}">
                <a16:creationId xmlns:a16="http://schemas.microsoft.com/office/drawing/2014/main" id="{BD9A0640-D529-4EEA-BB25-1FE18A3D17B2}"/>
              </a:ext>
            </a:extLst>
          </p:cNvPr>
          <p:cNvSpPr txBox="1"/>
          <p:nvPr/>
        </p:nvSpPr>
        <p:spPr bwMode="auto">
          <a:xfrm>
            <a:off x="9569862" y="3037508"/>
            <a:ext cx="4322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7</a:t>
            </a:r>
          </a:p>
        </p:txBody>
      </p:sp>
      <p:sp>
        <p:nvSpPr>
          <p:cNvPr id="70" name="TextBox 69">
            <a:extLst>
              <a:ext uri="{FF2B5EF4-FFF2-40B4-BE49-F238E27FC236}">
                <a16:creationId xmlns:a16="http://schemas.microsoft.com/office/drawing/2014/main" id="{9A661CAD-7158-4DEF-B0CF-A56A5C9BAFDA}"/>
              </a:ext>
            </a:extLst>
          </p:cNvPr>
          <p:cNvSpPr txBox="1"/>
          <p:nvPr/>
        </p:nvSpPr>
        <p:spPr bwMode="auto">
          <a:xfrm>
            <a:off x="9514694" y="2511663"/>
            <a:ext cx="4873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26</a:t>
            </a:r>
          </a:p>
        </p:txBody>
      </p:sp>
      <p:sp>
        <p:nvSpPr>
          <p:cNvPr id="71" name="TextBox 70">
            <a:extLst>
              <a:ext uri="{FF2B5EF4-FFF2-40B4-BE49-F238E27FC236}">
                <a16:creationId xmlns:a16="http://schemas.microsoft.com/office/drawing/2014/main" id="{C0789169-F122-4B09-9ABC-6F0B25C62235}"/>
              </a:ext>
            </a:extLst>
          </p:cNvPr>
          <p:cNvSpPr txBox="1"/>
          <p:nvPr/>
        </p:nvSpPr>
        <p:spPr bwMode="auto">
          <a:xfrm>
            <a:off x="7226527" y="4119598"/>
            <a:ext cx="4483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17</a:t>
            </a:r>
          </a:p>
        </p:txBody>
      </p:sp>
      <p:sp>
        <p:nvSpPr>
          <p:cNvPr id="72" name="TextBox 71">
            <a:extLst>
              <a:ext uri="{FF2B5EF4-FFF2-40B4-BE49-F238E27FC236}">
                <a16:creationId xmlns:a16="http://schemas.microsoft.com/office/drawing/2014/main" id="{77CCBBBD-7D82-4329-8927-D2C5FE57B253}"/>
              </a:ext>
            </a:extLst>
          </p:cNvPr>
          <p:cNvSpPr txBox="1"/>
          <p:nvPr/>
        </p:nvSpPr>
        <p:spPr bwMode="auto">
          <a:xfrm>
            <a:off x="7226527" y="3503646"/>
            <a:ext cx="4483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26</a:t>
            </a:r>
          </a:p>
        </p:txBody>
      </p:sp>
      <p:sp>
        <p:nvSpPr>
          <p:cNvPr id="73" name="TextBox 72">
            <a:extLst>
              <a:ext uri="{FF2B5EF4-FFF2-40B4-BE49-F238E27FC236}">
                <a16:creationId xmlns:a16="http://schemas.microsoft.com/office/drawing/2014/main" id="{29386D52-55E8-410E-A136-B12800F536B5}"/>
              </a:ext>
            </a:extLst>
          </p:cNvPr>
          <p:cNvSpPr txBox="1"/>
          <p:nvPr/>
        </p:nvSpPr>
        <p:spPr bwMode="auto">
          <a:xfrm>
            <a:off x="7226527" y="2914429"/>
            <a:ext cx="4483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11</a:t>
            </a:r>
          </a:p>
        </p:txBody>
      </p:sp>
      <p:sp>
        <p:nvSpPr>
          <p:cNvPr id="74" name="TextBox 73">
            <a:extLst>
              <a:ext uri="{FF2B5EF4-FFF2-40B4-BE49-F238E27FC236}">
                <a16:creationId xmlns:a16="http://schemas.microsoft.com/office/drawing/2014/main" id="{4889F204-D3FF-46BC-A4C3-B596D4186CA0}"/>
              </a:ext>
            </a:extLst>
          </p:cNvPr>
          <p:cNvSpPr txBox="1"/>
          <p:nvPr/>
        </p:nvSpPr>
        <p:spPr bwMode="auto">
          <a:xfrm>
            <a:off x="7226527" y="2220357"/>
            <a:ext cx="4483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28</a:t>
            </a:r>
          </a:p>
        </p:txBody>
      </p:sp>
      <p:sp>
        <p:nvSpPr>
          <p:cNvPr id="75" name="TextBox 74">
            <a:extLst>
              <a:ext uri="{FF2B5EF4-FFF2-40B4-BE49-F238E27FC236}">
                <a16:creationId xmlns:a16="http://schemas.microsoft.com/office/drawing/2014/main" id="{3CBFFEBF-26B7-4934-8F9C-427512C286C7}"/>
              </a:ext>
            </a:extLst>
          </p:cNvPr>
          <p:cNvSpPr txBox="1"/>
          <p:nvPr/>
        </p:nvSpPr>
        <p:spPr bwMode="auto">
          <a:xfrm>
            <a:off x="4987648" y="4119598"/>
            <a:ext cx="4483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26</a:t>
            </a:r>
          </a:p>
        </p:txBody>
      </p:sp>
      <p:sp>
        <p:nvSpPr>
          <p:cNvPr id="76" name="TextBox 75">
            <a:extLst>
              <a:ext uri="{FF2B5EF4-FFF2-40B4-BE49-F238E27FC236}">
                <a16:creationId xmlns:a16="http://schemas.microsoft.com/office/drawing/2014/main" id="{219D70CB-71C9-443A-A84F-BBFD7A042B22}"/>
              </a:ext>
            </a:extLst>
          </p:cNvPr>
          <p:cNvSpPr txBox="1"/>
          <p:nvPr/>
        </p:nvSpPr>
        <p:spPr bwMode="auto">
          <a:xfrm>
            <a:off x="4987648" y="3351126"/>
            <a:ext cx="4483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14</a:t>
            </a:r>
          </a:p>
        </p:txBody>
      </p:sp>
      <p:sp>
        <p:nvSpPr>
          <p:cNvPr id="77" name="TextBox 76">
            <a:extLst>
              <a:ext uri="{FF2B5EF4-FFF2-40B4-BE49-F238E27FC236}">
                <a16:creationId xmlns:a16="http://schemas.microsoft.com/office/drawing/2014/main" id="{1AAE5249-4EDE-40D0-BD8B-FCAFC8A0BA05}"/>
              </a:ext>
            </a:extLst>
          </p:cNvPr>
          <p:cNvSpPr txBox="1"/>
          <p:nvPr/>
        </p:nvSpPr>
        <p:spPr bwMode="auto">
          <a:xfrm>
            <a:off x="5065654" y="3056893"/>
            <a:ext cx="4483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4</a:t>
            </a:r>
          </a:p>
        </p:txBody>
      </p:sp>
      <p:sp>
        <p:nvSpPr>
          <p:cNvPr id="78" name="TextBox 77">
            <a:extLst>
              <a:ext uri="{FF2B5EF4-FFF2-40B4-BE49-F238E27FC236}">
                <a16:creationId xmlns:a16="http://schemas.microsoft.com/office/drawing/2014/main" id="{AEA6F058-5A4D-4CC9-AAC2-DAE66D4135EC}"/>
              </a:ext>
            </a:extLst>
          </p:cNvPr>
          <p:cNvSpPr txBox="1"/>
          <p:nvPr/>
        </p:nvSpPr>
        <p:spPr bwMode="auto">
          <a:xfrm>
            <a:off x="4987648" y="2619384"/>
            <a:ext cx="4483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24</a:t>
            </a:r>
          </a:p>
        </p:txBody>
      </p:sp>
      <p:sp>
        <p:nvSpPr>
          <p:cNvPr id="79" name="TextBox 78">
            <a:extLst>
              <a:ext uri="{FF2B5EF4-FFF2-40B4-BE49-F238E27FC236}">
                <a16:creationId xmlns:a16="http://schemas.microsoft.com/office/drawing/2014/main" id="{B10016B0-E34F-4053-B824-43F4E14DF7DC}"/>
              </a:ext>
            </a:extLst>
          </p:cNvPr>
          <p:cNvSpPr txBox="1"/>
          <p:nvPr/>
        </p:nvSpPr>
        <p:spPr bwMode="auto">
          <a:xfrm>
            <a:off x="2751486" y="4054840"/>
            <a:ext cx="4483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25</a:t>
            </a:r>
          </a:p>
        </p:txBody>
      </p:sp>
      <p:sp>
        <p:nvSpPr>
          <p:cNvPr id="80" name="TextBox 79">
            <a:extLst>
              <a:ext uri="{FF2B5EF4-FFF2-40B4-BE49-F238E27FC236}">
                <a16:creationId xmlns:a16="http://schemas.microsoft.com/office/drawing/2014/main" id="{DB3DF85A-8C0C-4ECC-98A1-B8351928C089}"/>
              </a:ext>
            </a:extLst>
          </p:cNvPr>
          <p:cNvSpPr txBox="1"/>
          <p:nvPr/>
        </p:nvSpPr>
        <p:spPr bwMode="auto">
          <a:xfrm>
            <a:off x="2751486" y="3192862"/>
            <a:ext cx="4483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25</a:t>
            </a:r>
          </a:p>
        </p:txBody>
      </p:sp>
      <p:sp>
        <p:nvSpPr>
          <p:cNvPr id="3" name="Freeform: Shape 2">
            <a:extLst>
              <a:ext uri="{FF2B5EF4-FFF2-40B4-BE49-F238E27FC236}">
                <a16:creationId xmlns:a16="http://schemas.microsoft.com/office/drawing/2014/main" id="{E01E11B9-2D44-428B-AF60-2514B0E7C09F}"/>
              </a:ext>
            </a:extLst>
          </p:cNvPr>
          <p:cNvSpPr/>
          <p:nvPr/>
        </p:nvSpPr>
        <p:spPr bwMode="auto">
          <a:xfrm>
            <a:off x="1828800" y="1489968"/>
            <a:ext cx="8934994" cy="3076303"/>
          </a:xfrm>
          <a:custGeom>
            <a:avLst/>
            <a:gdLst>
              <a:gd name="connsiteX0" fmla="*/ 0 w 8934994"/>
              <a:gd name="connsiteY0" fmla="*/ 0 h 3076303"/>
              <a:gd name="connsiteX1" fmla="*/ 0 w 8934994"/>
              <a:gd name="connsiteY1" fmla="*/ 3076303 h 3076303"/>
              <a:gd name="connsiteX2" fmla="*/ 8934994 w 8934994"/>
              <a:gd name="connsiteY2" fmla="*/ 3076303 h 3076303"/>
            </a:gdLst>
            <a:ahLst/>
            <a:cxnLst>
              <a:cxn ang="0">
                <a:pos x="connsiteX0" y="connsiteY0"/>
              </a:cxn>
              <a:cxn ang="0">
                <a:pos x="connsiteX1" y="connsiteY1"/>
              </a:cxn>
              <a:cxn ang="0">
                <a:pos x="connsiteX2" y="connsiteY2"/>
              </a:cxn>
            </a:cxnLst>
            <a:rect l="l" t="t" r="r" b="b"/>
            <a:pathLst>
              <a:path w="8934994" h="3076303">
                <a:moveTo>
                  <a:pt x="0" y="0"/>
                </a:moveTo>
                <a:lnTo>
                  <a:pt x="0" y="3076303"/>
                </a:lnTo>
                <a:lnTo>
                  <a:pt x="8934994" y="3076303"/>
                </a:lnTo>
              </a:path>
            </a:pathLst>
          </a:custGeom>
          <a:noFill/>
          <a:ln w="285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grpSp>
        <p:nvGrpSpPr>
          <p:cNvPr id="81" name="Group 80">
            <a:extLst>
              <a:ext uri="{FF2B5EF4-FFF2-40B4-BE49-F238E27FC236}">
                <a16:creationId xmlns:a16="http://schemas.microsoft.com/office/drawing/2014/main" id="{E1A134E2-9849-4398-97FA-A118C3ED7FB6}"/>
              </a:ext>
            </a:extLst>
          </p:cNvPr>
          <p:cNvGrpSpPr/>
          <p:nvPr/>
        </p:nvGrpSpPr>
        <p:grpSpPr>
          <a:xfrm>
            <a:off x="9392911" y="6207927"/>
            <a:ext cx="2488502" cy="454909"/>
            <a:chOff x="9392911" y="6207927"/>
            <a:chExt cx="2488502" cy="454909"/>
          </a:xfrm>
        </p:grpSpPr>
        <p:pic>
          <p:nvPicPr>
            <p:cNvPr id="82" name="Picture 81" descr="A picture containing text, ax, wheel&#10;&#10;Description automatically generated">
              <a:extLst>
                <a:ext uri="{FF2B5EF4-FFF2-40B4-BE49-F238E27FC236}">
                  <a16:creationId xmlns:a16="http://schemas.microsoft.com/office/drawing/2014/main" id="{BB3D679F-AF4B-4EB3-A5D0-0F57B1EBCC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83" name="Rectangle 8">
              <a:extLst>
                <a:ext uri="{FF2B5EF4-FFF2-40B4-BE49-F238E27FC236}">
                  <a16:creationId xmlns:a16="http://schemas.microsoft.com/office/drawing/2014/main" id="{8916FED4-74B7-4EC4-BD52-EACFF4E3A128}"/>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spTree>
    <p:extLst>
      <p:ext uri="{BB962C8B-B14F-4D97-AF65-F5344CB8AC3E}">
        <p14:creationId xmlns:p14="http://schemas.microsoft.com/office/powerpoint/2010/main" val="20187293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4D2F5-1568-4CF7-9BFB-9E2D8B267AF5}"/>
              </a:ext>
            </a:extLst>
          </p:cNvPr>
          <p:cNvSpPr>
            <a:spLocks noGrp="1"/>
          </p:cNvSpPr>
          <p:nvPr>
            <p:ph type="title"/>
          </p:nvPr>
        </p:nvSpPr>
        <p:spPr/>
        <p:txBody>
          <a:bodyPr/>
          <a:lstStyle/>
          <a:p>
            <a:r>
              <a:rPr lang="en-US" dirty="0"/>
              <a:t>Phase II KarMMa Update: PFS With Idecabtagene Vicleucel in R/R MM</a:t>
            </a:r>
          </a:p>
        </p:txBody>
      </p:sp>
      <p:sp>
        <p:nvSpPr>
          <p:cNvPr id="4" name="Content Placeholder 3">
            <a:extLst>
              <a:ext uri="{FF2B5EF4-FFF2-40B4-BE49-F238E27FC236}">
                <a16:creationId xmlns:a16="http://schemas.microsoft.com/office/drawing/2014/main" id="{463B9FFD-66A1-4AE0-A06C-707FCB229611}"/>
              </a:ext>
            </a:extLst>
          </p:cNvPr>
          <p:cNvSpPr>
            <a:spLocks noGrp="1"/>
          </p:cNvSpPr>
          <p:nvPr>
            <p:ph idx="1"/>
          </p:nvPr>
        </p:nvSpPr>
        <p:spPr>
          <a:xfrm>
            <a:off x="604675" y="5554663"/>
            <a:ext cx="10877529" cy="609070"/>
          </a:xfrm>
        </p:spPr>
        <p:txBody>
          <a:bodyPr/>
          <a:lstStyle/>
          <a:p>
            <a:pPr>
              <a:spcBef>
                <a:spcPts val="500"/>
              </a:spcBef>
            </a:pPr>
            <a:r>
              <a:rPr lang="en-US" sz="1800" dirty="0"/>
              <a:t>PFS increased with higher target dose </a:t>
            </a:r>
          </a:p>
          <a:p>
            <a:pPr>
              <a:spcBef>
                <a:spcPts val="500"/>
              </a:spcBef>
            </a:pPr>
            <a:r>
              <a:rPr lang="en-US" sz="1800" dirty="0"/>
              <a:t>Median PFS: 12 mo with 450 × 10</a:t>
            </a:r>
            <a:r>
              <a:rPr lang="en-US" sz="1800" baseline="30000" dirty="0"/>
              <a:t>6</a:t>
            </a:r>
            <a:r>
              <a:rPr lang="en-US" sz="1800" dirty="0"/>
              <a:t> CAR T-cells</a:t>
            </a:r>
          </a:p>
          <a:p>
            <a:pPr>
              <a:spcBef>
                <a:spcPts val="500"/>
              </a:spcBef>
            </a:pPr>
            <a:endParaRPr lang="en-US" sz="1800" dirty="0"/>
          </a:p>
        </p:txBody>
      </p:sp>
      <p:sp>
        <p:nvSpPr>
          <p:cNvPr id="6" name="Content Placeholder 5">
            <a:extLst>
              <a:ext uri="{FF2B5EF4-FFF2-40B4-BE49-F238E27FC236}">
                <a16:creationId xmlns:a16="http://schemas.microsoft.com/office/drawing/2014/main" id="{14FB5FA6-8413-40E1-AF0E-1EEAC1C56121}"/>
              </a:ext>
            </a:extLst>
          </p:cNvPr>
          <p:cNvSpPr>
            <a:spLocks noGrp="1"/>
          </p:cNvSpPr>
          <p:nvPr>
            <p:ph sz="half" idx="4294967295"/>
          </p:nvPr>
        </p:nvSpPr>
        <p:spPr>
          <a:xfrm>
            <a:off x="6569121" y="5554663"/>
            <a:ext cx="5229225" cy="863600"/>
          </a:xfrm>
        </p:spPr>
        <p:txBody>
          <a:bodyPr/>
          <a:lstStyle/>
          <a:p>
            <a:pPr>
              <a:spcBef>
                <a:spcPts val="500"/>
              </a:spcBef>
            </a:pPr>
            <a:r>
              <a:rPr lang="en-US" sz="1800" dirty="0"/>
              <a:t>PFS increased by depth of response</a:t>
            </a:r>
          </a:p>
          <a:p>
            <a:pPr>
              <a:spcBef>
                <a:spcPts val="500"/>
              </a:spcBef>
            </a:pPr>
            <a:r>
              <a:rPr lang="en-US" sz="1800" dirty="0"/>
              <a:t>Median PFS: 20 mo in patients with CR/sCR</a:t>
            </a:r>
          </a:p>
        </p:txBody>
      </p:sp>
      <p:sp>
        <p:nvSpPr>
          <p:cNvPr id="11" name="Text Box 15">
            <a:extLst>
              <a:ext uri="{FF2B5EF4-FFF2-40B4-BE49-F238E27FC236}">
                <a16:creationId xmlns:a16="http://schemas.microsoft.com/office/drawing/2014/main" id="{7B3389A7-7B5D-4175-BB2B-9F528FC24BEF}"/>
              </a:ext>
            </a:extLst>
          </p:cNvPr>
          <p:cNvSpPr txBox="1">
            <a:spLocks noChangeArrowheads="1"/>
          </p:cNvSpPr>
          <p:nvPr/>
        </p:nvSpPr>
        <p:spPr bwMode="auto">
          <a:xfrm>
            <a:off x="412751" y="641177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Anderson. ASCO 2021. Abstr 8016. Munshi. NEJM. 2021;384:705. </a:t>
            </a:r>
          </a:p>
        </p:txBody>
      </p:sp>
      <p:sp>
        <p:nvSpPr>
          <p:cNvPr id="41" name="TextBox 9">
            <a:extLst>
              <a:ext uri="{FF2B5EF4-FFF2-40B4-BE49-F238E27FC236}">
                <a16:creationId xmlns:a16="http://schemas.microsoft.com/office/drawing/2014/main" id="{C9309A0F-55C6-442A-8B91-E7A276CD750D}"/>
              </a:ext>
            </a:extLst>
          </p:cNvPr>
          <p:cNvSpPr txBox="1"/>
          <p:nvPr/>
        </p:nvSpPr>
        <p:spPr>
          <a:xfrm>
            <a:off x="782632" y="1332922"/>
            <a:ext cx="5312664" cy="333179"/>
          </a:xfrm>
          <a:prstGeom prst="roundRect">
            <a:avLst/>
          </a:prstGeom>
          <a:solidFill>
            <a:schemeClr val="accent1"/>
          </a:solidFill>
          <a:ln>
            <a:noFill/>
          </a:ln>
          <a:effectLst/>
        </p:spPr>
        <p:txBody>
          <a:bodyPr wrap="square" rtlCol="0" anchor="ctr">
            <a:noAutofit/>
          </a:bodyPr>
          <a:lstStyle/>
          <a:p>
            <a:pPr marL="0" marR="0" lvl="0" indent="0" algn="ctr" defTabSz="1219140" rtl="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white"/>
                </a:solidFill>
                <a:effectLst/>
                <a:uLnTx/>
                <a:uFillTx/>
                <a:latin typeface="Calibri" panose="020F0502020204030204"/>
                <a:ea typeface="+mn-ea"/>
                <a:cs typeface="Calibri"/>
              </a:rPr>
              <a:t>PFS by Target Dose</a:t>
            </a:r>
            <a:endParaRPr kumimoji="0" lang="en-US" sz="1800" b="1" i="0" u="none" strike="noStrike" kern="0" cap="none" spc="0" normalizeH="0" baseline="30000" noProof="0" dirty="0">
              <a:ln>
                <a:noFill/>
              </a:ln>
              <a:solidFill>
                <a:prstClr val="white"/>
              </a:solidFill>
              <a:effectLst/>
              <a:uLnTx/>
              <a:uFillTx/>
              <a:latin typeface="Calibri" panose="020F0502020204030204"/>
              <a:ea typeface="+mn-ea"/>
              <a:cs typeface="Calibri"/>
            </a:endParaRPr>
          </a:p>
        </p:txBody>
      </p:sp>
      <p:sp>
        <p:nvSpPr>
          <p:cNvPr id="43" name="TextBox 9">
            <a:extLst>
              <a:ext uri="{FF2B5EF4-FFF2-40B4-BE49-F238E27FC236}">
                <a16:creationId xmlns:a16="http://schemas.microsoft.com/office/drawing/2014/main" id="{165C6286-5C5E-469B-85BD-D2FCD12EB513}"/>
              </a:ext>
            </a:extLst>
          </p:cNvPr>
          <p:cNvSpPr txBox="1"/>
          <p:nvPr/>
        </p:nvSpPr>
        <p:spPr>
          <a:xfrm>
            <a:off x="6598892" y="1326198"/>
            <a:ext cx="5067425" cy="339903"/>
          </a:xfrm>
          <a:prstGeom prst="roundRect">
            <a:avLst/>
          </a:prstGeom>
          <a:solidFill>
            <a:schemeClr val="accent1"/>
          </a:solidFill>
          <a:ln>
            <a:noFill/>
          </a:ln>
          <a:effectLst/>
        </p:spPr>
        <p:txBody>
          <a:bodyPr wrap="square" rtlCol="0" anchor="ctr">
            <a:noAutofit/>
          </a:bodyPr>
          <a:lstStyle/>
          <a:p>
            <a:pPr marL="0" marR="0" lvl="0" indent="0" algn="ctr" defTabSz="1219140" rtl="0" eaLnBrk="1" fontAlgn="auto" latinLnBrk="0" hangingPunct="1">
              <a:lnSpc>
                <a:spcPct val="100000"/>
              </a:lnSpc>
              <a:spcBef>
                <a:spcPts val="0"/>
              </a:spcBef>
              <a:spcAft>
                <a:spcPts val="0"/>
              </a:spcAft>
              <a:buClrTx/>
              <a:buSzTx/>
              <a:buFontTx/>
              <a:buNone/>
              <a:tabLst/>
              <a:defRPr/>
            </a:pPr>
            <a:r>
              <a:rPr kumimoji="0" lang="en-PH" sz="1800" b="1" i="0" u="none" strike="noStrike" kern="0" cap="none" spc="0" normalizeH="0" baseline="0" noProof="0" dirty="0">
                <a:ln>
                  <a:noFill/>
                </a:ln>
                <a:solidFill>
                  <a:prstClr val="white"/>
                </a:solidFill>
                <a:effectLst/>
                <a:uLnTx/>
                <a:uFillTx/>
                <a:latin typeface="Calibri" panose="020F0502020204030204"/>
                <a:ea typeface="+mn-ea"/>
                <a:cs typeface="Calibri"/>
              </a:rPr>
              <a:t>PFS by Best Response</a:t>
            </a:r>
            <a:endParaRPr kumimoji="0" lang="en-PH" sz="1800" b="1" i="0" u="none" strike="noStrike" kern="0" cap="none" spc="0" normalizeH="0" baseline="30000" noProof="0" dirty="0">
              <a:ln>
                <a:noFill/>
              </a:ln>
              <a:solidFill>
                <a:prstClr val="white"/>
              </a:solidFill>
              <a:effectLst/>
              <a:uLnTx/>
              <a:uFillTx/>
              <a:latin typeface="Calibri" panose="020F0502020204030204"/>
              <a:ea typeface="+mn-ea"/>
              <a:cs typeface="Calibri"/>
            </a:endParaRPr>
          </a:p>
        </p:txBody>
      </p:sp>
      <p:sp>
        <p:nvSpPr>
          <p:cNvPr id="5" name="Freeform: Shape 4">
            <a:extLst>
              <a:ext uri="{FF2B5EF4-FFF2-40B4-BE49-F238E27FC236}">
                <a16:creationId xmlns:a16="http://schemas.microsoft.com/office/drawing/2014/main" id="{9EA7BCDC-DAC4-4E44-9555-7D507576BD29}"/>
              </a:ext>
            </a:extLst>
          </p:cNvPr>
          <p:cNvSpPr/>
          <p:nvPr/>
        </p:nvSpPr>
        <p:spPr bwMode="auto">
          <a:xfrm>
            <a:off x="1480691" y="2156576"/>
            <a:ext cx="4395493" cy="1970986"/>
          </a:xfrm>
          <a:custGeom>
            <a:avLst/>
            <a:gdLst>
              <a:gd name="connsiteX0" fmla="*/ 0 w 4395493"/>
              <a:gd name="connsiteY0" fmla="*/ 0 h 1970986"/>
              <a:gd name="connsiteX1" fmla="*/ 0 w 4395493"/>
              <a:gd name="connsiteY1" fmla="*/ 1970986 h 1970986"/>
              <a:gd name="connsiteX2" fmla="*/ 4395493 w 4395493"/>
              <a:gd name="connsiteY2" fmla="*/ 1970986 h 1970986"/>
            </a:gdLst>
            <a:ahLst/>
            <a:cxnLst>
              <a:cxn ang="0">
                <a:pos x="connsiteX0" y="connsiteY0"/>
              </a:cxn>
              <a:cxn ang="0">
                <a:pos x="connsiteX1" y="connsiteY1"/>
              </a:cxn>
              <a:cxn ang="0">
                <a:pos x="connsiteX2" y="connsiteY2"/>
              </a:cxn>
            </a:cxnLst>
            <a:rect l="l" t="t" r="r" b="b"/>
            <a:pathLst>
              <a:path w="4395493" h="1970986">
                <a:moveTo>
                  <a:pt x="0" y="0"/>
                </a:moveTo>
                <a:lnTo>
                  <a:pt x="0" y="1970986"/>
                </a:lnTo>
                <a:lnTo>
                  <a:pt x="4395493" y="1970986"/>
                </a:lnTo>
              </a:path>
            </a:pathLst>
          </a:custGeom>
          <a:noFill/>
          <a:ln w="285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cxnSp>
        <p:nvCxnSpPr>
          <p:cNvPr id="8" name="Straight Connector 7">
            <a:extLst>
              <a:ext uri="{FF2B5EF4-FFF2-40B4-BE49-F238E27FC236}">
                <a16:creationId xmlns:a16="http://schemas.microsoft.com/office/drawing/2014/main" id="{D5348149-F569-4B8F-BB99-D28582F843D1}"/>
              </a:ext>
            </a:extLst>
          </p:cNvPr>
          <p:cNvCxnSpPr>
            <a:cxnSpLocks/>
          </p:cNvCxnSpPr>
          <p:nvPr/>
        </p:nvCxnSpPr>
        <p:spPr bwMode="auto">
          <a:xfrm>
            <a:off x="1389986" y="2163931"/>
            <a:ext cx="90705" cy="0"/>
          </a:xfrm>
          <a:prstGeom prst="line">
            <a:avLst/>
          </a:prstGeom>
          <a:noFill/>
          <a:ln w="28575" cap="flat" cmpd="sng" algn="ctr">
            <a:solidFill>
              <a:schemeClr val="bg1"/>
            </a:solidFill>
            <a:prstDash val="solid"/>
            <a:round/>
            <a:headEnd type="none" w="med" len="med"/>
            <a:tailEnd type="none" w="med" len="med"/>
          </a:ln>
          <a:effectLst/>
        </p:spPr>
      </p:cxnSp>
      <p:cxnSp>
        <p:nvCxnSpPr>
          <p:cNvPr id="18" name="Straight Connector 17">
            <a:extLst>
              <a:ext uri="{FF2B5EF4-FFF2-40B4-BE49-F238E27FC236}">
                <a16:creationId xmlns:a16="http://schemas.microsoft.com/office/drawing/2014/main" id="{60B906AE-23B6-44D4-9DDA-23087828D306}"/>
              </a:ext>
            </a:extLst>
          </p:cNvPr>
          <p:cNvCxnSpPr>
            <a:cxnSpLocks/>
          </p:cNvCxnSpPr>
          <p:nvPr/>
        </p:nvCxnSpPr>
        <p:spPr bwMode="auto">
          <a:xfrm>
            <a:off x="1389986" y="2556657"/>
            <a:ext cx="90705" cy="0"/>
          </a:xfrm>
          <a:prstGeom prst="line">
            <a:avLst/>
          </a:prstGeom>
          <a:noFill/>
          <a:ln w="28575" cap="flat" cmpd="sng" algn="ctr">
            <a:solidFill>
              <a:schemeClr val="bg1"/>
            </a:solidFill>
            <a:prstDash val="solid"/>
            <a:round/>
            <a:headEnd type="none" w="med" len="med"/>
            <a:tailEnd type="none" w="med" len="med"/>
          </a:ln>
          <a:effectLst/>
        </p:spPr>
      </p:cxnSp>
      <p:cxnSp>
        <p:nvCxnSpPr>
          <p:cNvPr id="19" name="Straight Connector 18">
            <a:extLst>
              <a:ext uri="{FF2B5EF4-FFF2-40B4-BE49-F238E27FC236}">
                <a16:creationId xmlns:a16="http://schemas.microsoft.com/office/drawing/2014/main" id="{C4D3DF79-7E7C-42DA-9E45-4AEFD3673694}"/>
              </a:ext>
            </a:extLst>
          </p:cNvPr>
          <p:cNvCxnSpPr>
            <a:cxnSpLocks/>
          </p:cNvCxnSpPr>
          <p:nvPr/>
        </p:nvCxnSpPr>
        <p:spPr bwMode="auto">
          <a:xfrm>
            <a:off x="1389986" y="2949383"/>
            <a:ext cx="90705" cy="0"/>
          </a:xfrm>
          <a:prstGeom prst="line">
            <a:avLst/>
          </a:prstGeom>
          <a:noFill/>
          <a:ln w="28575" cap="flat" cmpd="sng" algn="ctr">
            <a:solidFill>
              <a:schemeClr val="bg1"/>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6DF3D3C9-2C28-4731-9FFB-2B6A243AD0DA}"/>
              </a:ext>
            </a:extLst>
          </p:cNvPr>
          <p:cNvCxnSpPr>
            <a:cxnSpLocks/>
          </p:cNvCxnSpPr>
          <p:nvPr/>
        </p:nvCxnSpPr>
        <p:spPr bwMode="auto">
          <a:xfrm>
            <a:off x="1389986" y="3342109"/>
            <a:ext cx="90705" cy="0"/>
          </a:xfrm>
          <a:prstGeom prst="line">
            <a:avLst/>
          </a:prstGeom>
          <a:noFill/>
          <a:ln w="28575" cap="flat" cmpd="sng" algn="ctr">
            <a:solidFill>
              <a:schemeClr val="bg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F45351AC-2F9D-4057-B585-E2EE25B4D6F6}"/>
              </a:ext>
            </a:extLst>
          </p:cNvPr>
          <p:cNvCxnSpPr>
            <a:cxnSpLocks/>
          </p:cNvCxnSpPr>
          <p:nvPr/>
        </p:nvCxnSpPr>
        <p:spPr bwMode="auto">
          <a:xfrm>
            <a:off x="1389986" y="3734835"/>
            <a:ext cx="90705" cy="0"/>
          </a:xfrm>
          <a:prstGeom prst="line">
            <a:avLst/>
          </a:prstGeom>
          <a:noFill/>
          <a:ln w="28575" cap="flat" cmpd="sng" algn="ctr">
            <a:solidFill>
              <a:schemeClr val="bg1"/>
            </a:solidFill>
            <a:prstDash val="solid"/>
            <a:round/>
            <a:headEnd type="none" w="med" len="med"/>
            <a:tailEnd type="none" w="med" len="med"/>
          </a:ln>
          <a:effectLst/>
        </p:spPr>
      </p:cxnSp>
      <p:cxnSp>
        <p:nvCxnSpPr>
          <p:cNvPr id="22" name="Straight Connector 21">
            <a:extLst>
              <a:ext uri="{FF2B5EF4-FFF2-40B4-BE49-F238E27FC236}">
                <a16:creationId xmlns:a16="http://schemas.microsoft.com/office/drawing/2014/main" id="{11487463-B002-4088-9842-3773C8E6B98E}"/>
              </a:ext>
            </a:extLst>
          </p:cNvPr>
          <p:cNvCxnSpPr>
            <a:cxnSpLocks/>
          </p:cNvCxnSpPr>
          <p:nvPr/>
        </p:nvCxnSpPr>
        <p:spPr bwMode="auto">
          <a:xfrm>
            <a:off x="1389986" y="4127561"/>
            <a:ext cx="90705" cy="0"/>
          </a:xfrm>
          <a:prstGeom prst="line">
            <a:avLst/>
          </a:prstGeom>
          <a:noFill/>
          <a:ln w="28575" cap="flat" cmpd="sng" algn="ctr">
            <a:solidFill>
              <a:schemeClr val="bg1"/>
            </a:solidFill>
            <a:prstDash val="solid"/>
            <a:round/>
            <a:headEnd type="none" w="med" len="med"/>
            <a:tailEnd type="none" w="med" len="med"/>
          </a:ln>
          <a:effectLst/>
        </p:spPr>
      </p:cxnSp>
      <p:cxnSp>
        <p:nvCxnSpPr>
          <p:cNvPr id="15" name="Straight Connector 14">
            <a:extLst>
              <a:ext uri="{FF2B5EF4-FFF2-40B4-BE49-F238E27FC236}">
                <a16:creationId xmlns:a16="http://schemas.microsoft.com/office/drawing/2014/main" id="{E54D7493-9767-4917-A767-B841919CD4D5}"/>
              </a:ext>
            </a:extLst>
          </p:cNvPr>
          <p:cNvCxnSpPr>
            <a:cxnSpLocks/>
          </p:cNvCxnSpPr>
          <p:nvPr/>
        </p:nvCxnSpPr>
        <p:spPr bwMode="auto">
          <a:xfrm>
            <a:off x="1485593" y="4127561"/>
            <a:ext cx="0" cy="78448"/>
          </a:xfrm>
          <a:prstGeom prst="line">
            <a:avLst/>
          </a:prstGeom>
          <a:noFill/>
          <a:ln w="28575" cap="flat" cmpd="sng" algn="ctr">
            <a:solidFill>
              <a:schemeClr val="bg1"/>
            </a:solidFill>
            <a:prstDash val="solid"/>
            <a:round/>
            <a:headEnd type="none" w="med" len="med"/>
            <a:tailEnd type="none" w="med" len="med"/>
          </a:ln>
          <a:effectLst/>
        </p:spPr>
      </p:cxnSp>
      <p:cxnSp>
        <p:nvCxnSpPr>
          <p:cNvPr id="27" name="Straight Connector 26">
            <a:extLst>
              <a:ext uri="{FF2B5EF4-FFF2-40B4-BE49-F238E27FC236}">
                <a16:creationId xmlns:a16="http://schemas.microsoft.com/office/drawing/2014/main" id="{E6BE8245-D39B-4724-AE1C-9C009BCA3DED}"/>
              </a:ext>
            </a:extLst>
          </p:cNvPr>
          <p:cNvCxnSpPr>
            <a:cxnSpLocks/>
          </p:cNvCxnSpPr>
          <p:nvPr/>
        </p:nvCxnSpPr>
        <p:spPr bwMode="auto">
          <a:xfrm>
            <a:off x="1884738" y="4127561"/>
            <a:ext cx="0" cy="78448"/>
          </a:xfrm>
          <a:prstGeom prst="line">
            <a:avLst/>
          </a:prstGeom>
          <a:noFill/>
          <a:ln w="28575" cap="flat" cmpd="sng" algn="ctr">
            <a:solidFill>
              <a:schemeClr val="bg1"/>
            </a:solidFill>
            <a:prstDash val="solid"/>
            <a:round/>
            <a:headEnd type="none" w="med" len="med"/>
            <a:tailEnd type="none" w="med" len="med"/>
          </a:ln>
          <a:effectLst/>
        </p:spPr>
      </p:cxnSp>
      <p:cxnSp>
        <p:nvCxnSpPr>
          <p:cNvPr id="28" name="Straight Connector 27">
            <a:extLst>
              <a:ext uri="{FF2B5EF4-FFF2-40B4-BE49-F238E27FC236}">
                <a16:creationId xmlns:a16="http://schemas.microsoft.com/office/drawing/2014/main" id="{F5454362-A5B2-4B08-82EC-3E6DE173EEBD}"/>
              </a:ext>
            </a:extLst>
          </p:cNvPr>
          <p:cNvCxnSpPr>
            <a:cxnSpLocks/>
          </p:cNvCxnSpPr>
          <p:nvPr/>
        </p:nvCxnSpPr>
        <p:spPr bwMode="auto">
          <a:xfrm>
            <a:off x="2283883" y="4127561"/>
            <a:ext cx="0" cy="78448"/>
          </a:xfrm>
          <a:prstGeom prst="line">
            <a:avLst/>
          </a:prstGeom>
          <a:noFill/>
          <a:ln w="28575" cap="flat" cmpd="sng" algn="ctr">
            <a:solidFill>
              <a:schemeClr val="bg1"/>
            </a:solidFill>
            <a:prstDash val="solid"/>
            <a:round/>
            <a:headEnd type="none" w="med" len="med"/>
            <a:tailEnd type="none" w="med" len="med"/>
          </a:ln>
          <a:effectLst/>
        </p:spPr>
      </p:cxnSp>
      <p:cxnSp>
        <p:nvCxnSpPr>
          <p:cNvPr id="30" name="Straight Connector 29">
            <a:extLst>
              <a:ext uri="{FF2B5EF4-FFF2-40B4-BE49-F238E27FC236}">
                <a16:creationId xmlns:a16="http://schemas.microsoft.com/office/drawing/2014/main" id="{7409177D-C7BA-4528-A935-BB244671DF68}"/>
              </a:ext>
            </a:extLst>
          </p:cNvPr>
          <p:cNvCxnSpPr>
            <a:cxnSpLocks/>
          </p:cNvCxnSpPr>
          <p:nvPr/>
        </p:nvCxnSpPr>
        <p:spPr bwMode="auto">
          <a:xfrm>
            <a:off x="2683028" y="4127561"/>
            <a:ext cx="0" cy="78448"/>
          </a:xfrm>
          <a:prstGeom prst="line">
            <a:avLst/>
          </a:prstGeom>
          <a:noFill/>
          <a:ln w="28575" cap="flat" cmpd="sng" algn="ctr">
            <a:solidFill>
              <a:schemeClr val="bg1"/>
            </a:solidFill>
            <a:prstDash val="solid"/>
            <a:round/>
            <a:headEnd type="none" w="med" len="med"/>
            <a:tailEnd type="none" w="med" len="med"/>
          </a:ln>
          <a:effectLst/>
        </p:spPr>
      </p:cxnSp>
      <p:cxnSp>
        <p:nvCxnSpPr>
          <p:cNvPr id="31" name="Straight Connector 30">
            <a:extLst>
              <a:ext uri="{FF2B5EF4-FFF2-40B4-BE49-F238E27FC236}">
                <a16:creationId xmlns:a16="http://schemas.microsoft.com/office/drawing/2014/main" id="{DDA6C826-480D-46F9-86AE-3FC78CB6EED5}"/>
              </a:ext>
            </a:extLst>
          </p:cNvPr>
          <p:cNvCxnSpPr>
            <a:cxnSpLocks/>
          </p:cNvCxnSpPr>
          <p:nvPr/>
        </p:nvCxnSpPr>
        <p:spPr bwMode="auto">
          <a:xfrm>
            <a:off x="3082173" y="4127561"/>
            <a:ext cx="0" cy="78448"/>
          </a:xfrm>
          <a:prstGeom prst="line">
            <a:avLst/>
          </a:prstGeom>
          <a:noFill/>
          <a:ln w="28575" cap="flat" cmpd="sng" algn="ctr">
            <a:solidFill>
              <a:schemeClr val="bg1"/>
            </a:solidFill>
            <a:prstDash val="solid"/>
            <a:round/>
            <a:headEnd type="none" w="med" len="med"/>
            <a:tailEnd type="none" w="med" len="med"/>
          </a:ln>
          <a:effectLst/>
        </p:spPr>
      </p:cxnSp>
      <p:cxnSp>
        <p:nvCxnSpPr>
          <p:cNvPr id="32" name="Straight Connector 31">
            <a:extLst>
              <a:ext uri="{FF2B5EF4-FFF2-40B4-BE49-F238E27FC236}">
                <a16:creationId xmlns:a16="http://schemas.microsoft.com/office/drawing/2014/main" id="{86CC63C2-E0C6-4B1C-BB0E-52BC6B3D15ED}"/>
              </a:ext>
            </a:extLst>
          </p:cNvPr>
          <p:cNvCxnSpPr>
            <a:cxnSpLocks/>
          </p:cNvCxnSpPr>
          <p:nvPr/>
        </p:nvCxnSpPr>
        <p:spPr bwMode="auto">
          <a:xfrm>
            <a:off x="3481318" y="4127561"/>
            <a:ext cx="0" cy="78448"/>
          </a:xfrm>
          <a:prstGeom prst="line">
            <a:avLst/>
          </a:prstGeom>
          <a:noFill/>
          <a:ln w="28575" cap="flat" cmpd="sng" algn="ctr">
            <a:solidFill>
              <a:schemeClr val="bg1"/>
            </a:solidFill>
            <a:prstDash val="solid"/>
            <a:round/>
            <a:headEnd type="none" w="med" len="med"/>
            <a:tailEnd type="none" w="med" len="med"/>
          </a:ln>
          <a:effectLst/>
        </p:spPr>
      </p:cxnSp>
      <p:cxnSp>
        <p:nvCxnSpPr>
          <p:cNvPr id="33" name="Straight Connector 32">
            <a:extLst>
              <a:ext uri="{FF2B5EF4-FFF2-40B4-BE49-F238E27FC236}">
                <a16:creationId xmlns:a16="http://schemas.microsoft.com/office/drawing/2014/main" id="{F2643EBF-8A4E-4B31-96B1-4C8C21BE123B}"/>
              </a:ext>
            </a:extLst>
          </p:cNvPr>
          <p:cNvCxnSpPr>
            <a:cxnSpLocks/>
          </p:cNvCxnSpPr>
          <p:nvPr/>
        </p:nvCxnSpPr>
        <p:spPr bwMode="auto">
          <a:xfrm>
            <a:off x="3880463" y="4127561"/>
            <a:ext cx="0" cy="78448"/>
          </a:xfrm>
          <a:prstGeom prst="line">
            <a:avLst/>
          </a:prstGeom>
          <a:noFill/>
          <a:ln w="28575" cap="flat" cmpd="sng" algn="ctr">
            <a:solidFill>
              <a:schemeClr val="bg1"/>
            </a:solidFill>
            <a:prstDash val="solid"/>
            <a:round/>
            <a:headEnd type="none" w="med" len="med"/>
            <a:tailEnd type="none" w="med" len="med"/>
          </a:ln>
          <a:effectLst/>
        </p:spPr>
      </p:cxnSp>
      <p:cxnSp>
        <p:nvCxnSpPr>
          <p:cNvPr id="34" name="Straight Connector 33">
            <a:extLst>
              <a:ext uri="{FF2B5EF4-FFF2-40B4-BE49-F238E27FC236}">
                <a16:creationId xmlns:a16="http://schemas.microsoft.com/office/drawing/2014/main" id="{1DA2F4FC-20ED-44DF-9C4B-4F8C5EBAEF25}"/>
              </a:ext>
            </a:extLst>
          </p:cNvPr>
          <p:cNvCxnSpPr>
            <a:cxnSpLocks/>
          </p:cNvCxnSpPr>
          <p:nvPr/>
        </p:nvCxnSpPr>
        <p:spPr bwMode="auto">
          <a:xfrm>
            <a:off x="4279608" y="4127561"/>
            <a:ext cx="0" cy="78448"/>
          </a:xfrm>
          <a:prstGeom prst="line">
            <a:avLst/>
          </a:prstGeom>
          <a:noFill/>
          <a:ln w="28575" cap="flat" cmpd="sng" algn="ctr">
            <a:solidFill>
              <a:schemeClr val="bg1"/>
            </a:solidFill>
            <a:prstDash val="solid"/>
            <a:round/>
            <a:headEnd type="none" w="med" len="med"/>
            <a:tailEnd type="none" w="med" len="med"/>
          </a:ln>
          <a:effectLst/>
        </p:spPr>
      </p:cxnSp>
      <p:cxnSp>
        <p:nvCxnSpPr>
          <p:cNvPr id="35" name="Straight Connector 34">
            <a:extLst>
              <a:ext uri="{FF2B5EF4-FFF2-40B4-BE49-F238E27FC236}">
                <a16:creationId xmlns:a16="http://schemas.microsoft.com/office/drawing/2014/main" id="{ABA11B46-B4B3-452F-B17B-94B5DA64878D}"/>
              </a:ext>
            </a:extLst>
          </p:cNvPr>
          <p:cNvCxnSpPr>
            <a:cxnSpLocks/>
          </p:cNvCxnSpPr>
          <p:nvPr/>
        </p:nvCxnSpPr>
        <p:spPr bwMode="auto">
          <a:xfrm>
            <a:off x="4678753" y="4127561"/>
            <a:ext cx="0" cy="78448"/>
          </a:xfrm>
          <a:prstGeom prst="line">
            <a:avLst/>
          </a:prstGeom>
          <a:noFill/>
          <a:ln w="28575" cap="flat" cmpd="sng" algn="ctr">
            <a:solidFill>
              <a:schemeClr val="bg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3C60BD4A-467C-4F0E-8DBB-1B8CA1C51E75}"/>
              </a:ext>
            </a:extLst>
          </p:cNvPr>
          <p:cNvCxnSpPr>
            <a:cxnSpLocks/>
          </p:cNvCxnSpPr>
          <p:nvPr/>
        </p:nvCxnSpPr>
        <p:spPr bwMode="auto">
          <a:xfrm>
            <a:off x="5077898" y="4127561"/>
            <a:ext cx="0" cy="78448"/>
          </a:xfrm>
          <a:prstGeom prst="line">
            <a:avLst/>
          </a:prstGeom>
          <a:noFill/>
          <a:ln w="28575" cap="flat" cmpd="sng" algn="ctr">
            <a:solidFill>
              <a:schemeClr val="bg1"/>
            </a:solidFill>
            <a:prstDash val="solid"/>
            <a:round/>
            <a:headEnd type="none" w="med" len="med"/>
            <a:tailEnd type="none" w="med" len="med"/>
          </a:ln>
          <a:effectLst/>
        </p:spPr>
      </p:cxnSp>
      <p:cxnSp>
        <p:nvCxnSpPr>
          <p:cNvPr id="37" name="Straight Connector 36">
            <a:extLst>
              <a:ext uri="{FF2B5EF4-FFF2-40B4-BE49-F238E27FC236}">
                <a16:creationId xmlns:a16="http://schemas.microsoft.com/office/drawing/2014/main" id="{E51123B8-D915-48C3-94F7-94C912EAB24B}"/>
              </a:ext>
            </a:extLst>
          </p:cNvPr>
          <p:cNvCxnSpPr>
            <a:cxnSpLocks/>
          </p:cNvCxnSpPr>
          <p:nvPr/>
        </p:nvCxnSpPr>
        <p:spPr bwMode="auto">
          <a:xfrm>
            <a:off x="5477043" y="4127561"/>
            <a:ext cx="0" cy="78448"/>
          </a:xfrm>
          <a:prstGeom prst="line">
            <a:avLst/>
          </a:prstGeom>
          <a:noFill/>
          <a:ln w="28575" cap="flat" cmpd="sng" algn="ctr">
            <a:solidFill>
              <a:schemeClr val="bg1"/>
            </a:solidFill>
            <a:prstDash val="solid"/>
            <a:round/>
            <a:headEnd type="none" w="med" len="med"/>
            <a:tailEnd type="none" w="med" len="med"/>
          </a:ln>
          <a:effectLst/>
        </p:spPr>
      </p:cxnSp>
      <p:cxnSp>
        <p:nvCxnSpPr>
          <p:cNvPr id="38" name="Straight Connector 37">
            <a:extLst>
              <a:ext uri="{FF2B5EF4-FFF2-40B4-BE49-F238E27FC236}">
                <a16:creationId xmlns:a16="http://schemas.microsoft.com/office/drawing/2014/main" id="{50E51D0D-44F7-4594-BC10-FAF41938EDBB}"/>
              </a:ext>
            </a:extLst>
          </p:cNvPr>
          <p:cNvCxnSpPr>
            <a:cxnSpLocks/>
          </p:cNvCxnSpPr>
          <p:nvPr/>
        </p:nvCxnSpPr>
        <p:spPr bwMode="auto">
          <a:xfrm>
            <a:off x="5864025" y="4127561"/>
            <a:ext cx="0" cy="78448"/>
          </a:xfrm>
          <a:prstGeom prst="line">
            <a:avLst/>
          </a:prstGeom>
          <a:noFill/>
          <a:ln w="28575" cap="flat" cmpd="sng" algn="ctr">
            <a:solidFill>
              <a:schemeClr val="bg1"/>
            </a:solidFill>
            <a:prstDash val="solid"/>
            <a:round/>
            <a:headEnd type="none" w="med" len="med"/>
            <a:tailEnd type="none" w="med" len="med"/>
          </a:ln>
          <a:effectLst/>
        </p:spPr>
      </p:cxnSp>
      <p:sp>
        <p:nvSpPr>
          <p:cNvPr id="24" name="TextBox 23">
            <a:extLst>
              <a:ext uri="{FF2B5EF4-FFF2-40B4-BE49-F238E27FC236}">
                <a16:creationId xmlns:a16="http://schemas.microsoft.com/office/drawing/2014/main" id="{7956DD2F-8625-4379-BF30-254A6E5330AA}"/>
              </a:ext>
            </a:extLst>
          </p:cNvPr>
          <p:cNvSpPr txBox="1"/>
          <p:nvPr/>
        </p:nvSpPr>
        <p:spPr bwMode="auto">
          <a:xfrm rot="16200000">
            <a:off x="-431358" y="2940321"/>
            <a:ext cx="269969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ts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Probability of PFS</a:t>
            </a:r>
          </a:p>
        </p:txBody>
      </p:sp>
      <p:sp>
        <p:nvSpPr>
          <p:cNvPr id="25" name="TextBox 24">
            <a:extLst>
              <a:ext uri="{FF2B5EF4-FFF2-40B4-BE49-F238E27FC236}">
                <a16:creationId xmlns:a16="http://schemas.microsoft.com/office/drawing/2014/main" id="{A48F3521-4948-401C-97D0-3171A711C0F1}"/>
              </a:ext>
            </a:extLst>
          </p:cNvPr>
          <p:cNvSpPr txBox="1"/>
          <p:nvPr/>
        </p:nvSpPr>
        <p:spPr bwMode="auto">
          <a:xfrm>
            <a:off x="1179320" y="3973672"/>
            <a:ext cx="37772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42" name="TextBox 41">
            <a:extLst>
              <a:ext uri="{FF2B5EF4-FFF2-40B4-BE49-F238E27FC236}">
                <a16:creationId xmlns:a16="http://schemas.microsoft.com/office/drawing/2014/main" id="{B96FCE76-827A-4BDF-B914-F7F490D69DB1}"/>
              </a:ext>
            </a:extLst>
          </p:cNvPr>
          <p:cNvSpPr txBox="1"/>
          <p:nvPr/>
        </p:nvSpPr>
        <p:spPr bwMode="auto">
          <a:xfrm>
            <a:off x="1071642" y="3580946"/>
            <a:ext cx="4478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0.2</a:t>
            </a:r>
          </a:p>
        </p:txBody>
      </p:sp>
      <p:sp>
        <p:nvSpPr>
          <p:cNvPr id="44" name="TextBox 43">
            <a:extLst>
              <a:ext uri="{FF2B5EF4-FFF2-40B4-BE49-F238E27FC236}">
                <a16:creationId xmlns:a16="http://schemas.microsoft.com/office/drawing/2014/main" id="{93F2D699-0991-45BB-8C91-15043C25F854}"/>
              </a:ext>
            </a:extLst>
          </p:cNvPr>
          <p:cNvSpPr txBox="1"/>
          <p:nvPr/>
        </p:nvSpPr>
        <p:spPr bwMode="auto">
          <a:xfrm>
            <a:off x="1071642" y="3175876"/>
            <a:ext cx="4478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0.4</a:t>
            </a:r>
          </a:p>
        </p:txBody>
      </p:sp>
      <p:sp>
        <p:nvSpPr>
          <p:cNvPr id="47" name="TextBox 46">
            <a:extLst>
              <a:ext uri="{FF2B5EF4-FFF2-40B4-BE49-F238E27FC236}">
                <a16:creationId xmlns:a16="http://schemas.microsoft.com/office/drawing/2014/main" id="{30CD307E-2E01-4195-BBEE-866B75AD13FC}"/>
              </a:ext>
            </a:extLst>
          </p:cNvPr>
          <p:cNvSpPr txBox="1"/>
          <p:nvPr/>
        </p:nvSpPr>
        <p:spPr bwMode="auto">
          <a:xfrm>
            <a:off x="1071642" y="2795494"/>
            <a:ext cx="4478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0.6</a:t>
            </a:r>
          </a:p>
        </p:txBody>
      </p:sp>
      <p:sp>
        <p:nvSpPr>
          <p:cNvPr id="48" name="TextBox 47">
            <a:extLst>
              <a:ext uri="{FF2B5EF4-FFF2-40B4-BE49-F238E27FC236}">
                <a16:creationId xmlns:a16="http://schemas.microsoft.com/office/drawing/2014/main" id="{C21BE09E-1089-48EF-A1CD-53B119C0DEC6}"/>
              </a:ext>
            </a:extLst>
          </p:cNvPr>
          <p:cNvSpPr txBox="1"/>
          <p:nvPr/>
        </p:nvSpPr>
        <p:spPr bwMode="auto">
          <a:xfrm>
            <a:off x="1071642" y="2397259"/>
            <a:ext cx="4478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0.8</a:t>
            </a:r>
          </a:p>
        </p:txBody>
      </p:sp>
      <p:sp>
        <p:nvSpPr>
          <p:cNvPr id="49" name="TextBox 48">
            <a:extLst>
              <a:ext uri="{FF2B5EF4-FFF2-40B4-BE49-F238E27FC236}">
                <a16:creationId xmlns:a16="http://schemas.microsoft.com/office/drawing/2014/main" id="{F04119B3-90FD-454D-B7D3-30943999E5AE}"/>
              </a:ext>
            </a:extLst>
          </p:cNvPr>
          <p:cNvSpPr txBox="1"/>
          <p:nvPr/>
        </p:nvSpPr>
        <p:spPr bwMode="auto">
          <a:xfrm>
            <a:off x="1065020" y="2002687"/>
            <a:ext cx="4478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a:t>
            </a:r>
          </a:p>
        </p:txBody>
      </p:sp>
      <p:sp>
        <p:nvSpPr>
          <p:cNvPr id="50" name="TextBox 49">
            <a:extLst>
              <a:ext uri="{FF2B5EF4-FFF2-40B4-BE49-F238E27FC236}">
                <a16:creationId xmlns:a16="http://schemas.microsoft.com/office/drawing/2014/main" id="{34FC695A-CC9E-4DE5-B6FF-B4B580A6E365}"/>
              </a:ext>
            </a:extLst>
          </p:cNvPr>
          <p:cNvSpPr txBox="1"/>
          <p:nvPr/>
        </p:nvSpPr>
        <p:spPr bwMode="auto">
          <a:xfrm>
            <a:off x="1348527" y="4127560"/>
            <a:ext cx="24440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51" name="TextBox 50">
            <a:extLst>
              <a:ext uri="{FF2B5EF4-FFF2-40B4-BE49-F238E27FC236}">
                <a16:creationId xmlns:a16="http://schemas.microsoft.com/office/drawing/2014/main" id="{C5C22010-6860-4085-A5AA-B7BB555A4ACA}"/>
              </a:ext>
            </a:extLst>
          </p:cNvPr>
          <p:cNvSpPr txBox="1"/>
          <p:nvPr/>
        </p:nvSpPr>
        <p:spPr bwMode="auto">
          <a:xfrm>
            <a:off x="1762533" y="4127560"/>
            <a:ext cx="24440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a:t>
            </a:r>
          </a:p>
        </p:txBody>
      </p:sp>
      <p:sp>
        <p:nvSpPr>
          <p:cNvPr id="52" name="TextBox 51">
            <a:extLst>
              <a:ext uri="{FF2B5EF4-FFF2-40B4-BE49-F238E27FC236}">
                <a16:creationId xmlns:a16="http://schemas.microsoft.com/office/drawing/2014/main" id="{92F43594-E246-443F-A7DC-23BE7F937F84}"/>
              </a:ext>
            </a:extLst>
          </p:cNvPr>
          <p:cNvSpPr txBox="1"/>
          <p:nvPr/>
        </p:nvSpPr>
        <p:spPr bwMode="auto">
          <a:xfrm>
            <a:off x="2161678" y="4127560"/>
            <a:ext cx="24440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a:t>
            </a:r>
          </a:p>
        </p:txBody>
      </p:sp>
      <p:sp>
        <p:nvSpPr>
          <p:cNvPr id="53" name="TextBox 52">
            <a:extLst>
              <a:ext uri="{FF2B5EF4-FFF2-40B4-BE49-F238E27FC236}">
                <a16:creationId xmlns:a16="http://schemas.microsoft.com/office/drawing/2014/main" id="{8EDED0EB-741A-444A-B98E-F7DA4B61597E}"/>
              </a:ext>
            </a:extLst>
          </p:cNvPr>
          <p:cNvSpPr txBox="1"/>
          <p:nvPr/>
        </p:nvSpPr>
        <p:spPr bwMode="auto">
          <a:xfrm>
            <a:off x="2560823" y="4127560"/>
            <a:ext cx="24440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a:t>
            </a:r>
          </a:p>
        </p:txBody>
      </p:sp>
      <p:sp>
        <p:nvSpPr>
          <p:cNvPr id="54" name="TextBox 53">
            <a:extLst>
              <a:ext uri="{FF2B5EF4-FFF2-40B4-BE49-F238E27FC236}">
                <a16:creationId xmlns:a16="http://schemas.microsoft.com/office/drawing/2014/main" id="{FA7D13FE-C553-43A1-B445-7202B03B89E3}"/>
              </a:ext>
            </a:extLst>
          </p:cNvPr>
          <p:cNvSpPr txBox="1"/>
          <p:nvPr/>
        </p:nvSpPr>
        <p:spPr bwMode="auto">
          <a:xfrm>
            <a:off x="2959968" y="4127560"/>
            <a:ext cx="24440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a:t>
            </a:r>
          </a:p>
        </p:txBody>
      </p:sp>
      <p:sp>
        <p:nvSpPr>
          <p:cNvPr id="55" name="TextBox 54">
            <a:extLst>
              <a:ext uri="{FF2B5EF4-FFF2-40B4-BE49-F238E27FC236}">
                <a16:creationId xmlns:a16="http://schemas.microsoft.com/office/drawing/2014/main" id="{31FBB7CC-BBB0-4BE7-91C1-F45F1D95B4B4}"/>
              </a:ext>
            </a:extLst>
          </p:cNvPr>
          <p:cNvSpPr txBox="1"/>
          <p:nvPr/>
        </p:nvSpPr>
        <p:spPr bwMode="auto">
          <a:xfrm>
            <a:off x="3288890" y="4127560"/>
            <a:ext cx="38485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a:t>
            </a:r>
          </a:p>
        </p:txBody>
      </p:sp>
      <p:sp>
        <p:nvSpPr>
          <p:cNvPr id="56" name="TextBox 55">
            <a:extLst>
              <a:ext uri="{FF2B5EF4-FFF2-40B4-BE49-F238E27FC236}">
                <a16:creationId xmlns:a16="http://schemas.microsoft.com/office/drawing/2014/main" id="{40C0DCD7-CB06-4895-A600-EF6945F0CE56}"/>
              </a:ext>
            </a:extLst>
          </p:cNvPr>
          <p:cNvSpPr txBox="1"/>
          <p:nvPr/>
        </p:nvSpPr>
        <p:spPr bwMode="auto">
          <a:xfrm>
            <a:off x="3702506" y="4127560"/>
            <a:ext cx="38485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12</a:t>
            </a:r>
          </a:p>
        </p:txBody>
      </p:sp>
      <p:sp>
        <p:nvSpPr>
          <p:cNvPr id="57" name="TextBox 56">
            <a:extLst>
              <a:ext uri="{FF2B5EF4-FFF2-40B4-BE49-F238E27FC236}">
                <a16:creationId xmlns:a16="http://schemas.microsoft.com/office/drawing/2014/main" id="{6EFCF423-CB18-452D-9B9C-96984D16DA7F}"/>
              </a:ext>
            </a:extLst>
          </p:cNvPr>
          <p:cNvSpPr txBox="1"/>
          <p:nvPr/>
        </p:nvSpPr>
        <p:spPr bwMode="auto">
          <a:xfrm>
            <a:off x="4087361" y="4127560"/>
            <a:ext cx="38485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14</a:t>
            </a:r>
          </a:p>
        </p:txBody>
      </p:sp>
      <p:sp>
        <p:nvSpPr>
          <p:cNvPr id="58" name="TextBox 57">
            <a:extLst>
              <a:ext uri="{FF2B5EF4-FFF2-40B4-BE49-F238E27FC236}">
                <a16:creationId xmlns:a16="http://schemas.microsoft.com/office/drawing/2014/main" id="{DB9DA30C-A364-4BCC-BE93-E1BABC3A44A2}"/>
              </a:ext>
            </a:extLst>
          </p:cNvPr>
          <p:cNvSpPr txBox="1"/>
          <p:nvPr/>
        </p:nvSpPr>
        <p:spPr bwMode="auto">
          <a:xfrm>
            <a:off x="4514651" y="4127560"/>
            <a:ext cx="38485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16</a:t>
            </a:r>
          </a:p>
        </p:txBody>
      </p:sp>
      <p:sp>
        <p:nvSpPr>
          <p:cNvPr id="59" name="TextBox 58">
            <a:extLst>
              <a:ext uri="{FF2B5EF4-FFF2-40B4-BE49-F238E27FC236}">
                <a16:creationId xmlns:a16="http://schemas.microsoft.com/office/drawing/2014/main" id="{561C724B-0AD5-481D-ADE3-E0F983AC917E}"/>
              </a:ext>
            </a:extLst>
          </p:cNvPr>
          <p:cNvSpPr txBox="1"/>
          <p:nvPr/>
        </p:nvSpPr>
        <p:spPr bwMode="auto">
          <a:xfrm>
            <a:off x="4899506" y="4127560"/>
            <a:ext cx="38485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18</a:t>
            </a:r>
          </a:p>
        </p:txBody>
      </p:sp>
      <p:sp>
        <p:nvSpPr>
          <p:cNvPr id="60" name="TextBox 59">
            <a:extLst>
              <a:ext uri="{FF2B5EF4-FFF2-40B4-BE49-F238E27FC236}">
                <a16:creationId xmlns:a16="http://schemas.microsoft.com/office/drawing/2014/main" id="{4E1A6CF7-8DF9-4192-B90E-64B43F90CEF5}"/>
              </a:ext>
            </a:extLst>
          </p:cNvPr>
          <p:cNvSpPr txBox="1"/>
          <p:nvPr/>
        </p:nvSpPr>
        <p:spPr bwMode="auto">
          <a:xfrm>
            <a:off x="5298288" y="4127560"/>
            <a:ext cx="38485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a:t>
            </a:r>
          </a:p>
        </p:txBody>
      </p:sp>
      <p:sp>
        <p:nvSpPr>
          <p:cNvPr id="61" name="TextBox 60">
            <a:extLst>
              <a:ext uri="{FF2B5EF4-FFF2-40B4-BE49-F238E27FC236}">
                <a16:creationId xmlns:a16="http://schemas.microsoft.com/office/drawing/2014/main" id="{D0889EB2-06FE-4D33-9B35-AC4DBBD9ED37}"/>
              </a:ext>
            </a:extLst>
          </p:cNvPr>
          <p:cNvSpPr txBox="1"/>
          <p:nvPr/>
        </p:nvSpPr>
        <p:spPr bwMode="auto">
          <a:xfrm>
            <a:off x="5694149" y="4127560"/>
            <a:ext cx="38485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22</a:t>
            </a:r>
          </a:p>
        </p:txBody>
      </p:sp>
      <p:sp>
        <p:nvSpPr>
          <p:cNvPr id="62" name="TextBox 61">
            <a:extLst>
              <a:ext uri="{FF2B5EF4-FFF2-40B4-BE49-F238E27FC236}">
                <a16:creationId xmlns:a16="http://schemas.microsoft.com/office/drawing/2014/main" id="{0EBC3EEF-F7E8-4419-97A2-E99A03AFB48E}"/>
              </a:ext>
            </a:extLst>
          </p:cNvPr>
          <p:cNvSpPr txBox="1"/>
          <p:nvPr/>
        </p:nvSpPr>
        <p:spPr bwMode="auto">
          <a:xfrm>
            <a:off x="3323546" y="4322404"/>
            <a:ext cx="98353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Mo</a:t>
            </a:r>
          </a:p>
        </p:txBody>
      </p:sp>
      <p:cxnSp>
        <p:nvCxnSpPr>
          <p:cNvPr id="29" name="Straight Connector 28">
            <a:extLst>
              <a:ext uri="{FF2B5EF4-FFF2-40B4-BE49-F238E27FC236}">
                <a16:creationId xmlns:a16="http://schemas.microsoft.com/office/drawing/2014/main" id="{178D5B2C-A581-4168-A54C-8443ED46A93F}"/>
              </a:ext>
            </a:extLst>
          </p:cNvPr>
          <p:cNvCxnSpPr/>
          <p:nvPr/>
        </p:nvCxnSpPr>
        <p:spPr bwMode="auto">
          <a:xfrm>
            <a:off x="3495675" y="2188326"/>
            <a:ext cx="268288" cy="0"/>
          </a:xfrm>
          <a:prstGeom prst="line">
            <a:avLst/>
          </a:prstGeom>
          <a:noFill/>
          <a:ln w="28575" cap="flat" cmpd="sng" algn="ctr">
            <a:solidFill>
              <a:schemeClr val="accent1"/>
            </a:solidFill>
            <a:prstDash val="dash"/>
            <a:round/>
            <a:headEnd type="none" w="med" len="med"/>
            <a:tailEnd type="none" w="med" len="med"/>
          </a:ln>
          <a:effectLst/>
        </p:spPr>
      </p:cxnSp>
      <p:sp>
        <p:nvSpPr>
          <p:cNvPr id="39" name="TextBox 38">
            <a:extLst>
              <a:ext uri="{FF2B5EF4-FFF2-40B4-BE49-F238E27FC236}">
                <a16:creationId xmlns:a16="http://schemas.microsoft.com/office/drawing/2014/main" id="{33A87255-9D05-41CA-8B58-01C8E33EB8CC}"/>
              </a:ext>
            </a:extLst>
          </p:cNvPr>
          <p:cNvSpPr txBox="1"/>
          <p:nvPr/>
        </p:nvSpPr>
        <p:spPr bwMode="auto">
          <a:xfrm>
            <a:off x="3633222" y="1801098"/>
            <a:ext cx="97370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CAR T-Cells</a:t>
            </a:r>
          </a:p>
        </p:txBody>
      </p:sp>
      <p:sp>
        <p:nvSpPr>
          <p:cNvPr id="63" name="TextBox 62">
            <a:extLst>
              <a:ext uri="{FF2B5EF4-FFF2-40B4-BE49-F238E27FC236}">
                <a16:creationId xmlns:a16="http://schemas.microsoft.com/office/drawing/2014/main" id="{01E835E2-AE68-4DAD-93BA-77D2CBAE13A6}"/>
              </a:ext>
            </a:extLst>
          </p:cNvPr>
          <p:cNvSpPr txBox="1"/>
          <p:nvPr/>
        </p:nvSpPr>
        <p:spPr bwMode="auto">
          <a:xfrm>
            <a:off x="4449278" y="1802699"/>
            <a:ext cx="82375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Events, n</a:t>
            </a:r>
          </a:p>
        </p:txBody>
      </p:sp>
      <p:sp>
        <p:nvSpPr>
          <p:cNvPr id="64" name="TextBox 63">
            <a:extLst>
              <a:ext uri="{FF2B5EF4-FFF2-40B4-BE49-F238E27FC236}">
                <a16:creationId xmlns:a16="http://schemas.microsoft.com/office/drawing/2014/main" id="{A170B492-45AD-46BF-9669-373AE7D135EF}"/>
              </a:ext>
            </a:extLst>
          </p:cNvPr>
          <p:cNvSpPr txBox="1"/>
          <p:nvPr/>
        </p:nvSpPr>
        <p:spPr bwMode="auto">
          <a:xfrm>
            <a:off x="5120754" y="1620478"/>
            <a:ext cx="95301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ts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Median, Mo (95% Cl)</a:t>
            </a:r>
            <a:endParaRPr kumimoji="0" lang="en-US" sz="1200" b="0" i="1"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40" name="TextBox 39">
            <a:extLst>
              <a:ext uri="{FF2B5EF4-FFF2-40B4-BE49-F238E27FC236}">
                <a16:creationId xmlns:a16="http://schemas.microsoft.com/office/drawing/2014/main" id="{00B777F7-8195-49AD-A68D-F5C0FC96D8F3}"/>
              </a:ext>
            </a:extLst>
          </p:cNvPr>
          <p:cNvSpPr txBox="1"/>
          <p:nvPr/>
        </p:nvSpPr>
        <p:spPr bwMode="auto">
          <a:xfrm>
            <a:off x="3737202" y="2049241"/>
            <a:ext cx="24227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tab pos="971550" algn="l"/>
                <a:tab pos="1371600" algn="l"/>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150 x 10</a:t>
            </a:r>
            <a:r>
              <a:rPr kumimoji="0" lang="en-US" sz="12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mn-cs"/>
              </a:rPr>
              <a:t>6</a:t>
            </a: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3	2.8 (1.0-NE)</a:t>
            </a:r>
          </a:p>
        </p:txBody>
      </p:sp>
      <p:sp>
        <p:nvSpPr>
          <p:cNvPr id="65" name="TextBox 64">
            <a:extLst>
              <a:ext uri="{FF2B5EF4-FFF2-40B4-BE49-F238E27FC236}">
                <a16:creationId xmlns:a16="http://schemas.microsoft.com/office/drawing/2014/main" id="{97C2A985-0F07-4D1D-A379-ABA1F4719FFC}"/>
              </a:ext>
            </a:extLst>
          </p:cNvPr>
          <p:cNvSpPr txBox="1"/>
          <p:nvPr/>
        </p:nvSpPr>
        <p:spPr bwMode="auto">
          <a:xfrm>
            <a:off x="3737202" y="2188326"/>
            <a:ext cx="24227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tab pos="914400" algn="l"/>
                <a:tab pos="1371600" algn="l"/>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300 x 10</a:t>
            </a:r>
            <a:r>
              <a:rPr kumimoji="0" lang="en-US" sz="12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mn-cs"/>
              </a:rPr>
              <a:t>6</a:t>
            </a: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58	5.8 (4.2-8.9)</a:t>
            </a:r>
          </a:p>
        </p:txBody>
      </p:sp>
      <p:sp>
        <p:nvSpPr>
          <p:cNvPr id="66" name="TextBox 65">
            <a:extLst>
              <a:ext uri="{FF2B5EF4-FFF2-40B4-BE49-F238E27FC236}">
                <a16:creationId xmlns:a16="http://schemas.microsoft.com/office/drawing/2014/main" id="{CC369AF5-F7FB-4C10-BCBC-4B30F432739C}"/>
              </a:ext>
            </a:extLst>
          </p:cNvPr>
          <p:cNvSpPr txBox="1"/>
          <p:nvPr/>
        </p:nvSpPr>
        <p:spPr bwMode="auto">
          <a:xfrm>
            <a:off x="3737202" y="2340726"/>
            <a:ext cx="248655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tab pos="914400" algn="l"/>
                <a:tab pos="1371600" algn="l"/>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450 x 10</a:t>
            </a:r>
            <a:r>
              <a:rPr kumimoji="0" lang="en-US" sz="12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mn-cs"/>
              </a:rPr>
              <a:t>6</a:t>
            </a: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31	12.1 (8.8-12.3)</a:t>
            </a:r>
          </a:p>
        </p:txBody>
      </p:sp>
      <p:sp>
        <p:nvSpPr>
          <p:cNvPr id="67" name="TextBox 66">
            <a:extLst>
              <a:ext uri="{FF2B5EF4-FFF2-40B4-BE49-F238E27FC236}">
                <a16:creationId xmlns:a16="http://schemas.microsoft.com/office/drawing/2014/main" id="{3A08171D-8098-4DE2-BAD9-0E93885C28B3}"/>
              </a:ext>
            </a:extLst>
          </p:cNvPr>
          <p:cNvSpPr txBox="1"/>
          <p:nvPr/>
        </p:nvSpPr>
        <p:spPr bwMode="auto">
          <a:xfrm>
            <a:off x="3737202" y="2479225"/>
            <a:ext cx="248655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tab pos="914400" algn="l"/>
                <a:tab pos="1371600" algn="l"/>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Total	92	8.8 (5.6-11.6)</a:t>
            </a:r>
          </a:p>
        </p:txBody>
      </p:sp>
      <p:cxnSp>
        <p:nvCxnSpPr>
          <p:cNvPr id="68" name="Straight Connector 67">
            <a:extLst>
              <a:ext uri="{FF2B5EF4-FFF2-40B4-BE49-F238E27FC236}">
                <a16:creationId xmlns:a16="http://schemas.microsoft.com/office/drawing/2014/main" id="{DA8ABDC5-2C2A-47A8-AC95-C8385DB95402}"/>
              </a:ext>
            </a:extLst>
          </p:cNvPr>
          <p:cNvCxnSpPr/>
          <p:nvPr/>
        </p:nvCxnSpPr>
        <p:spPr bwMode="auto">
          <a:xfrm>
            <a:off x="3495675" y="2342443"/>
            <a:ext cx="268288" cy="0"/>
          </a:xfrm>
          <a:prstGeom prst="line">
            <a:avLst/>
          </a:prstGeom>
          <a:noFill/>
          <a:ln w="28575" cap="flat" cmpd="sng" algn="ctr">
            <a:solidFill>
              <a:schemeClr val="accent3"/>
            </a:solidFill>
            <a:prstDash val="sysDash"/>
            <a:round/>
            <a:headEnd type="none" w="med" len="med"/>
            <a:tailEnd type="none" w="med" len="med"/>
          </a:ln>
          <a:effectLst/>
        </p:spPr>
      </p:cxnSp>
      <p:cxnSp>
        <p:nvCxnSpPr>
          <p:cNvPr id="69" name="Straight Connector 68">
            <a:extLst>
              <a:ext uri="{FF2B5EF4-FFF2-40B4-BE49-F238E27FC236}">
                <a16:creationId xmlns:a16="http://schemas.microsoft.com/office/drawing/2014/main" id="{50C462AD-AFD0-4E08-9C0E-57718827899A}"/>
              </a:ext>
            </a:extLst>
          </p:cNvPr>
          <p:cNvCxnSpPr/>
          <p:nvPr/>
        </p:nvCxnSpPr>
        <p:spPr bwMode="auto">
          <a:xfrm>
            <a:off x="3495675" y="2492186"/>
            <a:ext cx="268288" cy="0"/>
          </a:xfrm>
          <a:prstGeom prst="line">
            <a:avLst/>
          </a:prstGeom>
          <a:noFill/>
          <a:ln w="28575" cap="flat" cmpd="sng" algn="ctr">
            <a:solidFill>
              <a:schemeClr val="accent4"/>
            </a:solidFill>
            <a:prstDash val="solid"/>
            <a:round/>
            <a:headEnd type="none" w="med" len="med"/>
            <a:tailEnd type="none" w="med" len="med"/>
          </a:ln>
          <a:effectLst/>
        </p:spPr>
      </p:cxnSp>
      <p:cxnSp>
        <p:nvCxnSpPr>
          <p:cNvPr id="70" name="Straight Connector 69">
            <a:extLst>
              <a:ext uri="{FF2B5EF4-FFF2-40B4-BE49-F238E27FC236}">
                <a16:creationId xmlns:a16="http://schemas.microsoft.com/office/drawing/2014/main" id="{3DC54DAC-7ADE-441E-8500-55201CABB88B}"/>
              </a:ext>
            </a:extLst>
          </p:cNvPr>
          <p:cNvCxnSpPr/>
          <p:nvPr/>
        </p:nvCxnSpPr>
        <p:spPr bwMode="auto">
          <a:xfrm>
            <a:off x="3495675" y="2642998"/>
            <a:ext cx="268288" cy="0"/>
          </a:xfrm>
          <a:prstGeom prst="line">
            <a:avLst/>
          </a:prstGeom>
          <a:noFill/>
          <a:ln w="28575" cap="flat" cmpd="sng" algn="ctr">
            <a:solidFill>
              <a:schemeClr val="accent6"/>
            </a:solidFill>
            <a:prstDash val="solid"/>
            <a:round/>
            <a:headEnd type="none" w="med" len="med"/>
            <a:tailEnd type="none" w="med" len="med"/>
          </a:ln>
          <a:effectLst/>
        </p:spPr>
      </p:cxnSp>
      <p:grpSp>
        <p:nvGrpSpPr>
          <p:cNvPr id="77" name="Group 76">
            <a:extLst>
              <a:ext uri="{FF2B5EF4-FFF2-40B4-BE49-F238E27FC236}">
                <a16:creationId xmlns:a16="http://schemas.microsoft.com/office/drawing/2014/main" id="{0A05E494-F49E-44C5-B7FE-914FD91EDC00}"/>
              </a:ext>
            </a:extLst>
          </p:cNvPr>
          <p:cNvGrpSpPr/>
          <p:nvPr/>
        </p:nvGrpSpPr>
        <p:grpSpPr>
          <a:xfrm>
            <a:off x="1489075" y="2170732"/>
            <a:ext cx="4205074" cy="1476375"/>
            <a:chOff x="1489075" y="2041525"/>
            <a:chExt cx="4205074" cy="1476375"/>
          </a:xfrm>
        </p:grpSpPr>
        <p:sp>
          <p:nvSpPr>
            <p:cNvPr id="71" name="Freeform: Shape 70">
              <a:extLst>
                <a:ext uri="{FF2B5EF4-FFF2-40B4-BE49-F238E27FC236}">
                  <a16:creationId xmlns:a16="http://schemas.microsoft.com/office/drawing/2014/main" id="{F54A6CE9-91CC-41EB-B22D-03EC3955B4E3}"/>
                </a:ext>
              </a:extLst>
            </p:cNvPr>
            <p:cNvSpPr/>
            <p:nvPr/>
          </p:nvSpPr>
          <p:spPr bwMode="auto">
            <a:xfrm>
              <a:off x="1489075" y="2041525"/>
              <a:ext cx="4203700" cy="1476375"/>
            </a:xfrm>
            <a:custGeom>
              <a:avLst/>
              <a:gdLst>
                <a:gd name="connsiteX0" fmla="*/ 4203700 w 4203700"/>
                <a:gd name="connsiteY0" fmla="*/ 1476375 h 1476375"/>
                <a:gd name="connsiteX1" fmla="*/ 754063 w 4203700"/>
                <a:gd name="connsiteY1" fmla="*/ 1476375 h 1476375"/>
                <a:gd name="connsiteX2" fmla="*/ 754063 w 4203700"/>
                <a:gd name="connsiteY2" fmla="*/ 976313 h 1476375"/>
                <a:gd name="connsiteX3" fmla="*/ 365125 w 4203700"/>
                <a:gd name="connsiteY3" fmla="*/ 976313 h 1476375"/>
                <a:gd name="connsiteX4" fmla="*/ 365125 w 4203700"/>
                <a:gd name="connsiteY4" fmla="*/ 485775 h 1476375"/>
                <a:gd name="connsiteX5" fmla="*/ 185738 w 4203700"/>
                <a:gd name="connsiteY5" fmla="*/ 485775 h 1476375"/>
                <a:gd name="connsiteX6" fmla="*/ 185738 w 4203700"/>
                <a:gd name="connsiteY6" fmla="*/ 63500 h 1476375"/>
                <a:gd name="connsiteX7" fmla="*/ 161925 w 4203700"/>
                <a:gd name="connsiteY7" fmla="*/ 63500 h 1476375"/>
                <a:gd name="connsiteX8" fmla="*/ 161925 w 4203700"/>
                <a:gd name="connsiteY8" fmla="*/ 19050 h 1476375"/>
                <a:gd name="connsiteX9" fmla="*/ 125413 w 4203700"/>
                <a:gd name="connsiteY9" fmla="*/ 19050 h 1476375"/>
                <a:gd name="connsiteX10" fmla="*/ 125413 w 4203700"/>
                <a:gd name="connsiteY10" fmla="*/ 0 h 1476375"/>
                <a:gd name="connsiteX11" fmla="*/ 0 w 4203700"/>
                <a:gd name="connsiteY11" fmla="*/ 0 h 1476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03700" h="1476375">
                  <a:moveTo>
                    <a:pt x="4203700" y="1476375"/>
                  </a:moveTo>
                  <a:lnTo>
                    <a:pt x="754063" y="1476375"/>
                  </a:lnTo>
                  <a:lnTo>
                    <a:pt x="754063" y="976313"/>
                  </a:lnTo>
                  <a:lnTo>
                    <a:pt x="365125" y="976313"/>
                  </a:lnTo>
                  <a:lnTo>
                    <a:pt x="365125" y="485775"/>
                  </a:lnTo>
                  <a:lnTo>
                    <a:pt x="185738" y="485775"/>
                  </a:lnTo>
                  <a:lnTo>
                    <a:pt x="185738" y="63500"/>
                  </a:lnTo>
                  <a:lnTo>
                    <a:pt x="161925" y="63500"/>
                  </a:lnTo>
                  <a:lnTo>
                    <a:pt x="161925" y="19050"/>
                  </a:lnTo>
                  <a:lnTo>
                    <a:pt x="125413" y="19050"/>
                  </a:lnTo>
                  <a:lnTo>
                    <a:pt x="125413" y="0"/>
                  </a:lnTo>
                  <a:lnTo>
                    <a:pt x="0" y="0"/>
                  </a:lnTo>
                </a:path>
              </a:pathLst>
            </a:custGeom>
            <a:noFill/>
            <a:ln w="28575">
              <a:solidFill>
                <a:schemeClr val="accent1"/>
              </a:solidFill>
              <a:prstDash val="dash"/>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cxnSp>
          <p:nvCxnSpPr>
            <p:cNvPr id="73" name="Straight Connector 72">
              <a:extLst>
                <a:ext uri="{FF2B5EF4-FFF2-40B4-BE49-F238E27FC236}">
                  <a16:creationId xmlns:a16="http://schemas.microsoft.com/office/drawing/2014/main" id="{0459E02C-A150-43D7-A529-E58F51E86EB2}"/>
                </a:ext>
              </a:extLst>
            </p:cNvPr>
            <p:cNvCxnSpPr>
              <a:cxnSpLocks/>
            </p:cNvCxnSpPr>
            <p:nvPr/>
          </p:nvCxnSpPr>
          <p:spPr bwMode="auto">
            <a:xfrm>
              <a:off x="5694149" y="3441187"/>
              <a:ext cx="0" cy="71951"/>
            </a:xfrm>
            <a:prstGeom prst="line">
              <a:avLst/>
            </a:prstGeom>
            <a:noFill/>
            <a:ln w="28575" cap="flat" cmpd="sng" algn="ctr">
              <a:solidFill>
                <a:schemeClr val="accent1"/>
              </a:solidFill>
              <a:prstDash val="solid"/>
              <a:round/>
              <a:headEnd type="none" w="med" len="med"/>
              <a:tailEnd type="none" w="med" len="med"/>
            </a:ln>
            <a:effectLst/>
          </p:spPr>
        </p:cxnSp>
      </p:grpSp>
      <p:grpSp>
        <p:nvGrpSpPr>
          <p:cNvPr id="87" name="Group 86">
            <a:extLst>
              <a:ext uri="{FF2B5EF4-FFF2-40B4-BE49-F238E27FC236}">
                <a16:creationId xmlns:a16="http://schemas.microsoft.com/office/drawing/2014/main" id="{F6888EF9-8587-45BD-A06A-C40F616F927D}"/>
              </a:ext>
            </a:extLst>
          </p:cNvPr>
          <p:cNvGrpSpPr/>
          <p:nvPr/>
        </p:nvGrpSpPr>
        <p:grpSpPr>
          <a:xfrm>
            <a:off x="1487488" y="2194545"/>
            <a:ext cx="4271962" cy="1749425"/>
            <a:chOff x="1487488" y="2065338"/>
            <a:chExt cx="4271962" cy="1749425"/>
          </a:xfrm>
        </p:grpSpPr>
        <p:sp>
          <p:nvSpPr>
            <p:cNvPr id="75" name="Freeform: Shape 74">
              <a:extLst>
                <a:ext uri="{FF2B5EF4-FFF2-40B4-BE49-F238E27FC236}">
                  <a16:creationId xmlns:a16="http://schemas.microsoft.com/office/drawing/2014/main" id="{2D03F6DE-97F3-4F57-8012-AFBC4AEA5D3F}"/>
                </a:ext>
              </a:extLst>
            </p:cNvPr>
            <p:cNvSpPr/>
            <p:nvPr/>
          </p:nvSpPr>
          <p:spPr bwMode="auto">
            <a:xfrm>
              <a:off x="1487488" y="2065338"/>
              <a:ext cx="4271962" cy="1749425"/>
            </a:xfrm>
            <a:custGeom>
              <a:avLst/>
              <a:gdLst>
                <a:gd name="connsiteX0" fmla="*/ 4271962 w 4271962"/>
                <a:gd name="connsiteY0" fmla="*/ 1749425 h 1749425"/>
                <a:gd name="connsiteX1" fmla="*/ 4105275 w 4271962"/>
                <a:gd name="connsiteY1" fmla="*/ 1749425 h 1749425"/>
                <a:gd name="connsiteX2" fmla="*/ 4105275 w 4271962"/>
                <a:gd name="connsiteY2" fmla="*/ 1649412 h 1749425"/>
                <a:gd name="connsiteX3" fmla="*/ 3602037 w 4271962"/>
                <a:gd name="connsiteY3" fmla="*/ 1649412 h 1749425"/>
                <a:gd name="connsiteX4" fmla="*/ 3602037 w 4271962"/>
                <a:gd name="connsiteY4" fmla="*/ 1616075 h 1749425"/>
                <a:gd name="connsiteX5" fmla="*/ 3568700 w 4271962"/>
                <a:gd name="connsiteY5" fmla="*/ 1616075 h 1749425"/>
                <a:gd name="connsiteX6" fmla="*/ 3568700 w 4271962"/>
                <a:gd name="connsiteY6" fmla="*/ 1576387 h 1749425"/>
                <a:gd name="connsiteX7" fmla="*/ 2908300 w 4271962"/>
                <a:gd name="connsiteY7" fmla="*/ 1576387 h 1749425"/>
                <a:gd name="connsiteX8" fmla="*/ 2908300 w 4271962"/>
                <a:gd name="connsiteY8" fmla="*/ 1509712 h 1749425"/>
                <a:gd name="connsiteX9" fmla="*/ 2733675 w 4271962"/>
                <a:gd name="connsiteY9" fmla="*/ 1509712 h 1749425"/>
                <a:gd name="connsiteX10" fmla="*/ 2733675 w 4271962"/>
                <a:gd name="connsiteY10" fmla="*/ 1482725 h 1749425"/>
                <a:gd name="connsiteX11" fmla="*/ 2540000 w 4271962"/>
                <a:gd name="connsiteY11" fmla="*/ 1482725 h 1749425"/>
                <a:gd name="connsiteX12" fmla="*/ 2540000 w 4271962"/>
                <a:gd name="connsiteY12" fmla="*/ 1452562 h 1749425"/>
                <a:gd name="connsiteX13" fmla="*/ 2447925 w 4271962"/>
                <a:gd name="connsiteY13" fmla="*/ 1452562 h 1749425"/>
                <a:gd name="connsiteX14" fmla="*/ 2447925 w 4271962"/>
                <a:gd name="connsiteY14" fmla="*/ 1423987 h 1749425"/>
                <a:gd name="connsiteX15" fmla="*/ 2428875 w 4271962"/>
                <a:gd name="connsiteY15" fmla="*/ 1423987 h 1749425"/>
                <a:gd name="connsiteX16" fmla="*/ 2428875 w 4271962"/>
                <a:gd name="connsiteY16" fmla="*/ 1392237 h 1749425"/>
                <a:gd name="connsiteX17" fmla="*/ 2400300 w 4271962"/>
                <a:gd name="connsiteY17" fmla="*/ 1392237 h 1749425"/>
                <a:gd name="connsiteX18" fmla="*/ 2400300 w 4271962"/>
                <a:gd name="connsiteY18" fmla="*/ 1331912 h 1749425"/>
                <a:gd name="connsiteX19" fmla="*/ 2343150 w 4271962"/>
                <a:gd name="connsiteY19" fmla="*/ 1331912 h 1749425"/>
                <a:gd name="connsiteX20" fmla="*/ 2343150 w 4271962"/>
                <a:gd name="connsiteY20" fmla="*/ 1301750 h 1749425"/>
                <a:gd name="connsiteX21" fmla="*/ 2217737 w 4271962"/>
                <a:gd name="connsiteY21" fmla="*/ 1301750 h 1749425"/>
                <a:gd name="connsiteX22" fmla="*/ 2217737 w 4271962"/>
                <a:gd name="connsiteY22" fmla="*/ 1258887 h 1749425"/>
                <a:gd name="connsiteX23" fmla="*/ 2193925 w 4271962"/>
                <a:gd name="connsiteY23" fmla="*/ 1258887 h 1749425"/>
                <a:gd name="connsiteX24" fmla="*/ 2193925 w 4271962"/>
                <a:gd name="connsiteY24" fmla="*/ 1236662 h 1749425"/>
                <a:gd name="connsiteX25" fmla="*/ 2103437 w 4271962"/>
                <a:gd name="connsiteY25" fmla="*/ 1236662 h 1749425"/>
                <a:gd name="connsiteX26" fmla="*/ 2103437 w 4271962"/>
                <a:gd name="connsiteY26" fmla="*/ 1206500 h 1749425"/>
                <a:gd name="connsiteX27" fmla="*/ 1806575 w 4271962"/>
                <a:gd name="connsiteY27" fmla="*/ 1206500 h 1749425"/>
                <a:gd name="connsiteX28" fmla="*/ 1806575 w 4271962"/>
                <a:gd name="connsiteY28" fmla="*/ 1169987 h 1749425"/>
                <a:gd name="connsiteX29" fmla="*/ 1789112 w 4271962"/>
                <a:gd name="connsiteY29" fmla="*/ 1169987 h 1749425"/>
                <a:gd name="connsiteX30" fmla="*/ 1789112 w 4271962"/>
                <a:gd name="connsiteY30" fmla="*/ 1147762 h 1749425"/>
                <a:gd name="connsiteX31" fmla="*/ 1649412 w 4271962"/>
                <a:gd name="connsiteY31" fmla="*/ 1147762 h 1749425"/>
                <a:gd name="connsiteX32" fmla="*/ 1649412 w 4271962"/>
                <a:gd name="connsiteY32" fmla="*/ 1119187 h 1749425"/>
                <a:gd name="connsiteX33" fmla="*/ 1643062 w 4271962"/>
                <a:gd name="connsiteY33" fmla="*/ 1112837 h 1749425"/>
                <a:gd name="connsiteX34" fmla="*/ 1643062 w 4271962"/>
                <a:gd name="connsiteY34" fmla="*/ 1092200 h 1749425"/>
                <a:gd name="connsiteX35" fmla="*/ 1603375 w 4271962"/>
                <a:gd name="connsiteY35" fmla="*/ 1092200 h 1749425"/>
                <a:gd name="connsiteX36" fmla="*/ 1603375 w 4271962"/>
                <a:gd name="connsiteY36" fmla="*/ 1062037 h 1749425"/>
                <a:gd name="connsiteX37" fmla="*/ 1416050 w 4271962"/>
                <a:gd name="connsiteY37" fmla="*/ 1062037 h 1749425"/>
                <a:gd name="connsiteX38" fmla="*/ 1416050 w 4271962"/>
                <a:gd name="connsiteY38" fmla="*/ 1027112 h 1749425"/>
                <a:gd name="connsiteX39" fmla="*/ 1225550 w 4271962"/>
                <a:gd name="connsiteY39" fmla="*/ 1027112 h 1749425"/>
                <a:gd name="connsiteX40" fmla="*/ 1225550 w 4271962"/>
                <a:gd name="connsiteY40" fmla="*/ 974725 h 1749425"/>
                <a:gd name="connsiteX41" fmla="*/ 1163637 w 4271962"/>
                <a:gd name="connsiteY41" fmla="*/ 974725 h 1749425"/>
                <a:gd name="connsiteX42" fmla="*/ 1163637 w 4271962"/>
                <a:gd name="connsiteY42" fmla="*/ 946150 h 1749425"/>
                <a:gd name="connsiteX43" fmla="*/ 1096962 w 4271962"/>
                <a:gd name="connsiteY43" fmla="*/ 946150 h 1749425"/>
                <a:gd name="connsiteX44" fmla="*/ 1096962 w 4271962"/>
                <a:gd name="connsiteY44" fmla="*/ 889000 h 1749425"/>
                <a:gd name="connsiteX45" fmla="*/ 1035050 w 4271962"/>
                <a:gd name="connsiteY45" fmla="*/ 889000 h 1749425"/>
                <a:gd name="connsiteX46" fmla="*/ 1035050 w 4271962"/>
                <a:gd name="connsiteY46" fmla="*/ 855662 h 1749425"/>
                <a:gd name="connsiteX47" fmla="*/ 996950 w 4271962"/>
                <a:gd name="connsiteY47" fmla="*/ 855662 h 1749425"/>
                <a:gd name="connsiteX48" fmla="*/ 996950 w 4271962"/>
                <a:gd name="connsiteY48" fmla="*/ 796925 h 1749425"/>
                <a:gd name="connsiteX49" fmla="*/ 971550 w 4271962"/>
                <a:gd name="connsiteY49" fmla="*/ 796925 h 1749425"/>
                <a:gd name="connsiteX50" fmla="*/ 971550 w 4271962"/>
                <a:gd name="connsiteY50" fmla="*/ 763587 h 1749425"/>
                <a:gd name="connsiteX51" fmla="*/ 946150 w 4271962"/>
                <a:gd name="connsiteY51" fmla="*/ 763587 h 1749425"/>
                <a:gd name="connsiteX52" fmla="*/ 946150 w 4271962"/>
                <a:gd name="connsiteY52" fmla="*/ 733425 h 1749425"/>
                <a:gd name="connsiteX53" fmla="*/ 838200 w 4271962"/>
                <a:gd name="connsiteY53" fmla="*/ 733425 h 1749425"/>
                <a:gd name="connsiteX54" fmla="*/ 838200 w 4271962"/>
                <a:gd name="connsiteY54" fmla="*/ 706437 h 1749425"/>
                <a:gd name="connsiteX55" fmla="*/ 793750 w 4271962"/>
                <a:gd name="connsiteY55" fmla="*/ 706437 h 1749425"/>
                <a:gd name="connsiteX56" fmla="*/ 793750 w 4271962"/>
                <a:gd name="connsiteY56" fmla="*/ 676275 h 1749425"/>
                <a:gd name="connsiteX57" fmla="*/ 769937 w 4271962"/>
                <a:gd name="connsiteY57" fmla="*/ 676275 h 1749425"/>
                <a:gd name="connsiteX58" fmla="*/ 769937 w 4271962"/>
                <a:gd name="connsiteY58" fmla="*/ 647700 h 1749425"/>
                <a:gd name="connsiteX59" fmla="*/ 742950 w 4271962"/>
                <a:gd name="connsiteY59" fmla="*/ 647700 h 1749425"/>
                <a:gd name="connsiteX60" fmla="*/ 742950 w 4271962"/>
                <a:gd name="connsiteY60" fmla="*/ 619125 h 1749425"/>
                <a:gd name="connsiteX61" fmla="*/ 681037 w 4271962"/>
                <a:gd name="connsiteY61" fmla="*/ 619125 h 1749425"/>
                <a:gd name="connsiteX62" fmla="*/ 681037 w 4271962"/>
                <a:gd name="connsiteY62" fmla="*/ 592137 h 1749425"/>
                <a:gd name="connsiteX63" fmla="*/ 635000 w 4271962"/>
                <a:gd name="connsiteY63" fmla="*/ 592137 h 1749425"/>
                <a:gd name="connsiteX64" fmla="*/ 635000 w 4271962"/>
                <a:gd name="connsiteY64" fmla="*/ 569912 h 1749425"/>
                <a:gd name="connsiteX65" fmla="*/ 601662 w 4271962"/>
                <a:gd name="connsiteY65" fmla="*/ 569912 h 1749425"/>
                <a:gd name="connsiteX66" fmla="*/ 601662 w 4271962"/>
                <a:gd name="connsiteY66" fmla="*/ 542925 h 1749425"/>
                <a:gd name="connsiteX67" fmla="*/ 584200 w 4271962"/>
                <a:gd name="connsiteY67" fmla="*/ 542925 h 1749425"/>
                <a:gd name="connsiteX68" fmla="*/ 584200 w 4271962"/>
                <a:gd name="connsiteY68" fmla="*/ 436562 h 1749425"/>
                <a:gd name="connsiteX69" fmla="*/ 565150 w 4271962"/>
                <a:gd name="connsiteY69" fmla="*/ 436562 h 1749425"/>
                <a:gd name="connsiteX70" fmla="*/ 565150 w 4271962"/>
                <a:gd name="connsiteY70" fmla="*/ 363537 h 1749425"/>
                <a:gd name="connsiteX71" fmla="*/ 395287 w 4271962"/>
                <a:gd name="connsiteY71" fmla="*/ 363537 h 1749425"/>
                <a:gd name="connsiteX72" fmla="*/ 395287 w 4271962"/>
                <a:gd name="connsiteY72" fmla="*/ 311150 h 1749425"/>
                <a:gd name="connsiteX73" fmla="*/ 369887 w 4271962"/>
                <a:gd name="connsiteY73" fmla="*/ 311150 h 1749425"/>
                <a:gd name="connsiteX74" fmla="*/ 369887 w 4271962"/>
                <a:gd name="connsiteY74" fmla="*/ 276225 h 1749425"/>
                <a:gd name="connsiteX75" fmla="*/ 344487 w 4271962"/>
                <a:gd name="connsiteY75" fmla="*/ 276225 h 1749425"/>
                <a:gd name="connsiteX76" fmla="*/ 344487 w 4271962"/>
                <a:gd name="connsiteY76" fmla="*/ 255587 h 1749425"/>
                <a:gd name="connsiteX77" fmla="*/ 300037 w 4271962"/>
                <a:gd name="connsiteY77" fmla="*/ 255587 h 1749425"/>
                <a:gd name="connsiteX78" fmla="*/ 300037 w 4271962"/>
                <a:gd name="connsiteY78" fmla="*/ 223837 h 1749425"/>
                <a:gd name="connsiteX79" fmla="*/ 250825 w 4271962"/>
                <a:gd name="connsiteY79" fmla="*/ 223837 h 1749425"/>
                <a:gd name="connsiteX80" fmla="*/ 250825 w 4271962"/>
                <a:gd name="connsiteY80" fmla="*/ 196850 h 1749425"/>
                <a:gd name="connsiteX81" fmla="*/ 188912 w 4271962"/>
                <a:gd name="connsiteY81" fmla="*/ 196850 h 1749425"/>
                <a:gd name="connsiteX82" fmla="*/ 188912 w 4271962"/>
                <a:gd name="connsiteY82" fmla="*/ 36512 h 1749425"/>
                <a:gd name="connsiteX83" fmla="*/ 158750 w 4271962"/>
                <a:gd name="connsiteY83" fmla="*/ 36512 h 1749425"/>
                <a:gd name="connsiteX84" fmla="*/ 158750 w 4271962"/>
                <a:gd name="connsiteY84" fmla="*/ 0 h 1749425"/>
                <a:gd name="connsiteX85" fmla="*/ 0 w 4271962"/>
                <a:gd name="connsiteY85" fmla="*/ 0 h 1749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4271962" h="1749425">
                  <a:moveTo>
                    <a:pt x="4271962" y="1749425"/>
                  </a:moveTo>
                  <a:lnTo>
                    <a:pt x="4105275" y="1749425"/>
                  </a:lnTo>
                  <a:lnTo>
                    <a:pt x="4105275" y="1649412"/>
                  </a:lnTo>
                  <a:lnTo>
                    <a:pt x="3602037" y="1649412"/>
                  </a:lnTo>
                  <a:lnTo>
                    <a:pt x="3602037" y="1616075"/>
                  </a:lnTo>
                  <a:lnTo>
                    <a:pt x="3568700" y="1616075"/>
                  </a:lnTo>
                  <a:lnTo>
                    <a:pt x="3568700" y="1576387"/>
                  </a:lnTo>
                  <a:lnTo>
                    <a:pt x="2908300" y="1576387"/>
                  </a:lnTo>
                  <a:lnTo>
                    <a:pt x="2908300" y="1509712"/>
                  </a:lnTo>
                  <a:lnTo>
                    <a:pt x="2733675" y="1509712"/>
                  </a:lnTo>
                  <a:lnTo>
                    <a:pt x="2733675" y="1482725"/>
                  </a:lnTo>
                  <a:lnTo>
                    <a:pt x="2540000" y="1482725"/>
                  </a:lnTo>
                  <a:lnTo>
                    <a:pt x="2540000" y="1452562"/>
                  </a:lnTo>
                  <a:lnTo>
                    <a:pt x="2447925" y="1452562"/>
                  </a:lnTo>
                  <a:lnTo>
                    <a:pt x="2447925" y="1423987"/>
                  </a:lnTo>
                  <a:lnTo>
                    <a:pt x="2428875" y="1423987"/>
                  </a:lnTo>
                  <a:lnTo>
                    <a:pt x="2428875" y="1392237"/>
                  </a:lnTo>
                  <a:lnTo>
                    <a:pt x="2400300" y="1392237"/>
                  </a:lnTo>
                  <a:lnTo>
                    <a:pt x="2400300" y="1331912"/>
                  </a:lnTo>
                  <a:lnTo>
                    <a:pt x="2343150" y="1331912"/>
                  </a:lnTo>
                  <a:lnTo>
                    <a:pt x="2343150" y="1301750"/>
                  </a:lnTo>
                  <a:lnTo>
                    <a:pt x="2217737" y="1301750"/>
                  </a:lnTo>
                  <a:lnTo>
                    <a:pt x="2217737" y="1258887"/>
                  </a:lnTo>
                  <a:lnTo>
                    <a:pt x="2193925" y="1258887"/>
                  </a:lnTo>
                  <a:lnTo>
                    <a:pt x="2193925" y="1236662"/>
                  </a:lnTo>
                  <a:lnTo>
                    <a:pt x="2103437" y="1236662"/>
                  </a:lnTo>
                  <a:lnTo>
                    <a:pt x="2103437" y="1206500"/>
                  </a:lnTo>
                  <a:lnTo>
                    <a:pt x="1806575" y="1206500"/>
                  </a:lnTo>
                  <a:lnTo>
                    <a:pt x="1806575" y="1169987"/>
                  </a:lnTo>
                  <a:lnTo>
                    <a:pt x="1789112" y="1169987"/>
                  </a:lnTo>
                  <a:lnTo>
                    <a:pt x="1789112" y="1147762"/>
                  </a:lnTo>
                  <a:lnTo>
                    <a:pt x="1649412" y="1147762"/>
                  </a:lnTo>
                  <a:lnTo>
                    <a:pt x="1649412" y="1119187"/>
                  </a:lnTo>
                  <a:lnTo>
                    <a:pt x="1643062" y="1112837"/>
                  </a:lnTo>
                  <a:lnTo>
                    <a:pt x="1643062" y="1092200"/>
                  </a:lnTo>
                  <a:lnTo>
                    <a:pt x="1603375" y="1092200"/>
                  </a:lnTo>
                  <a:lnTo>
                    <a:pt x="1603375" y="1062037"/>
                  </a:lnTo>
                  <a:lnTo>
                    <a:pt x="1416050" y="1062037"/>
                  </a:lnTo>
                  <a:lnTo>
                    <a:pt x="1416050" y="1027112"/>
                  </a:lnTo>
                  <a:lnTo>
                    <a:pt x="1225550" y="1027112"/>
                  </a:lnTo>
                  <a:lnTo>
                    <a:pt x="1225550" y="974725"/>
                  </a:lnTo>
                  <a:lnTo>
                    <a:pt x="1163637" y="974725"/>
                  </a:lnTo>
                  <a:lnTo>
                    <a:pt x="1163637" y="946150"/>
                  </a:lnTo>
                  <a:lnTo>
                    <a:pt x="1096962" y="946150"/>
                  </a:lnTo>
                  <a:lnTo>
                    <a:pt x="1096962" y="889000"/>
                  </a:lnTo>
                  <a:lnTo>
                    <a:pt x="1035050" y="889000"/>
                  </a:lnTo>
                  <a:lnTo>
                    <a:pt x="1035050" y="855662"/>
                  </a:lnTo>
                  <a:lnTo>
                    <a:pt x="996950" y="855662"/>
                  </a:lnTo>
                  <a:lnTo>
                    <a:pt x="996950" y="796925"/>
                  </a:lnTo>
                  <a:lnTo>
                    <a:pt x="971550" y="796925"/>
                  </a:lnTo>
                  <a:lnTo>
                    <a:pt x="971550" y="763587"/>
                  </a:lnTo>
                  <a:lnTo>
                    <a:pt x="946150" y="763587"/>
                  </a:lnTo>
                  <a:lnTo>
                    <a:pt x="946150" y="733425"/>
                  </a:lnTo>
                  <a:lnTo>
                    <a:pt x="838200" y="733425"/>
                  </a:lnTo>
                  <a:lnTo>
                    <a:pt x="838200" y="706437"/>
                  </a:lnTo>
                  <a:lnTo>
                    <a:pt x="793750" y="706437"/>
                  </a:lnTo>
                  <a:lnTo>
                    <a:pt x="793750" y="676275"/>
                  </a:lnTo>
                  <a:lnTo>
                    <a:pt x="769937" y="676275"/>
                  </a:lnTo>
                  <a:lnTo>
                    <a:pt x="769937" y="647700"/>
                  </a:lnTo>
                  <a:lnTo>
                    <a:pt x="742950" y="647700"/>
                  </a:lnTo>
                  <a:lnTo>
                    <a:pt x="742950" y="619125"/>
                  </a:lnTo>
                  <a:lnTo>
                    <a:pt x="681037" y="619125"/>
                  </a:lnTo>
                  <a:lnTo>
                    <a:pt x="681037" y="592137"/>
                  </a:lnTo>
                  <a:lnTo>
                    <a:pt x="635000" y="592137"/>
                  </a:lnTo>
                  <a:lnTo>
                    <a:pt x="635000" y="569912"/>
                  </a:lnTo>
                  <a:lnTo>
                    <a:pt x="601662" y="569912"/>
                  </a:lnTo>
                  <a:lnTo>
                    <a:pt x="601662" y="542925"/>
                  </a:lnTo>
                  <a:lnTo>
                    <a:pt x="584200" y="542925"/>
                  </a:lnTo>
                  <a:lnTo>
                    <a:pt x="584200" y="436562"/>
                  </a:lnTo>
                  <a:lnTo>
                    <a:pt x="565150" y="436562"/>
                  </a:lnTo>
                  <a:lnTo>
                    <a:pt x="565150" y="363537"/>
                  </a:lnTo>
                  <a:lnTo>
                    <a:pt x="395287" y="363537"/>
                  </a:lnTo>
                  <a:lnTo>
                    <a:pt x="395287" y="311150"/>
                  </a:lnTo>
                  <a:lnTo>
                    <a:pt x="369887" y="311150"/>
                  </a:lnTo>
                  <a:lnTo>
                    <a:pt x="369887" y="276225"/>
                  </a:lnTo>
                  <a:lnTo>
                    <a:pt x="344487" y="276225"/>
                  </a:lnTo>
                  <a:lnTo>
                    <a:pt x="344487" y="255587"/>
                  </a:lnTo>
                  <a:lnTo>
                    <a:pt x="300037" y="255587"/>
                  </a:lnTo>
                  <a:lnTo>
                    <a:pt x="300037" y="223837"/>
                  </a:lnTo>
                  <a:lnTo>
                    <a:pt x="250825" y="223837"/>
                  </a:lnTo>
                  <a:lnTo>
                    <a:pt x="250825" y="196850"/>
                  </a:lnTo>
                  <a:lnTo>
                    <a:pt x="188912" y="196850"/>
                  </a:lnTo>
                  <a:lnTo>
                    <a:pt x="188912" y="36512"/>
                  </a:lnTo>
                  <a:lnTo>
                    <a:pt x="158750" y="36512"/>
                  </a:lnTo>
                  <a:lnTo>
                    <a:pt x="158750" y="0"/>
                  </a:lnTo>
                  <a:lnTo>
                    <a:pt x="0" y="0"/>
                  </a:lnTo>
                </a:path>
              </a:pathLst>
            </a:custGeom>
            <a:noFill/>
            <a:ln w="28575">
              <a:solidFill>
                <a:schemeClr val="accent3"/>
              </a:solidFill>
              <a:prstDash val="sysDash"/>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cxnSp>
          <p:nvCxnSpPr>
            <p:cNvPr id="76" name="Straight Connector 75">
              <a:extLst>
                <a:ext uri="{FF2B5EF4-FFF2-40B4-BE49-F238E27FC236}">
                  <a16:creationId xmlns:a16="http://schemas.microsoft.com/office/drawing/2014/main" id="{6004704C-A620-4EC0-B7B3-C619D0D39272}"/>
                </a:ext>
              </a:extLst>
            </p:cNvPr>
            <p:cNvCxnSpPr>
              <a:cxnSpLocks/>
            </p:cNvCxnSpPr>
            <p:nvPr/>
          </p:nvCxnSpPr>
          <p:spPr bwMode="auto">
            <a:xfrm>
              <a:off x="5759450" y="3742812"/>
              <a:ext cx="0" cy="71951"/>
            </a:xfrm>
            <a:prstGeom prst="line">
              <a:avLst/>
            </a:prstGeom>
            <a:noFill/>
            <a:ln w="28575" cap="flat" cmpd="sng" algn="ctr">
              <a:solidFill>
                <a:schemeClr val="accent3"/>
              </a:solidFill>
              <a:prstDash val="solid"/>
              <a:round/>
              <a:headEnd type="none" w="med" len="med"/>
              <a:tailEnd type="none" w="med" len="med"/>
            </a:ln>
            <a:effectLst/>
          </p:spPr>
        </p:cxnSp>
        <p:cxnSp>
          <p:nvCxnSpPr>
            <p:cNvPr id="78" name="Straight Connector 77">
              <a:extLst>
                <a:ext uri="{FF2B5EF4-FFF2-40B4-BE49-F238E27FC236}">
                  <a16:creationId xmlns:a16="http://schemas.microsoft.com/office/drawing/2014/main" id="{24CEE576-6A78-4C19-A6BB-1CDC5E32B0C2}"/>
                </a:ext>
              </a:extLst>
            </p:cNvPr>
            <p:cNvCxnSpPr>
              <a:cxnSpLocks/>
            </p:cNvCxnSpPr>
            <p:nvPr/>
          </p:nvCxnSpPr>
          <p:spPr bwMode="auto">
            <a:xfrm>
              <a:off x="5692775" y="3742812"/>
              <a:ext cx="0" cy="71951"/>
            </a:xfrm>
            <a:prstGeom prst="line">
              <a:avLst/>
            </a:prstGeom>
            <a:noFill/>
            <a:ln w="28575" cap="flat" cmpd="sng" algn="ctr">
              <a:solidFill>
                <a:schemeClr val="accent3"/>
              </a:solidFill>
              <a:prstDash val="solid"/>
              <a:round/>
              <a:headEnd type="none" w="med" len="med"/>
              <a:tailEnd type="none" w="med" len="med"/>
            </a:ln>
            <a:effectLst/>
          </p:spPr>
        </p:cxnSp>
        <p:cxnSp>
          <p:nvCxnSpPr>
            <p:cNvPr id="79" name="Straight Connector 78">
              <a:extLst>
                <a:ext uri="{FF2B5EF4-FFF2-40B4-BE49-F238E27FC236}">
                  <a16:creationId xmlns:a16="http://schemas.microsoft.com/office/drawing/2014/main" id="{1FBD8957-D9BD-4346-86B5-0E4FCA7BBA16}"/>
                </a:ext>
              </a:extLst>
            </p:cNvPr>
            <p:cNvCxnSpPr>
              <a:cxnSpLocks/>
            </p:cNvCxnSpPr>
            <p:nvPr/>
          </p:nvCxnSpPr>
          <p:spPr bwMode="auto">
            <a:xfrm>
              <a:off x="5276851" y="3641213"/>
              <a:ext cx="0" cy="71951"/>
            </a:xfrm>
            <a:prstGeom prst="line">
              <a:avLst/>
            </a:prstGeom>
            <a:noFill/>
            <a:ln w="28575" cap="flat" cmpd="sng" algn="ctr">
              <a:solidFill>
                <a:schemeClr val="accent3"/>
              </a:solidFill>
              <a:prstDash val="solid"/>
              <a:round/>
              <a:headEnd type="none" w="med" len="med"/>
              <a:tailEnd type="none" w="med" len="med"/>
            </a:ln>
            <a:effectLst/>
          </p:spPr>
        </p:cxnSp>
        <p:cxnSp>
          <p:nvCxnSpPr>
            <p:cNvPr id="80" name="Straight Connector 79">
              <a:extLst>
                <a:ext uri="{FF2B5EF4-FFF2-40B4-BE49-F238E27FC236}">
                  <a16:creationId xmlns:a16="http://schemas.microsoft.com/office/drawing/2014/main" id="{DF04F5F9-1499-4F58-B47C-0E9E2837CF4F}"/>
                </a:ext>
              </a:extLst>
            </p:cNvPr>
            <p:cNvCxnSpPr>
              <a:cxnSpLocks/>
            </p:cNvCxnSpPr>
            <p:nvPr/>
          </p:nvCxnSpPr>
          <p:spPr bwMode="auto">
            <a:xfrm>
              <a:off x="5184776" y="3641213"/>
              <a:ext cx="0" cy="71951"/>
            </a:xfrm>
            <a:prstGeom prst="line">
              <a:avLst/>
            </a:prstGeom>
            <a:noFill/>
            <a:ln w="28575" cap="flat" cmpd="sng" algn="ctr">
              <a:solidFill>
                <a:schemeClr val="accent3"/>
              </a:solidFill>
              <a:prstDash val="solid"/>
              <a:round/>
              <a:headEnd type="none" w="med" len="med"/>
              <a:tailEnd type="none" w="med" len="med"/>
            </a:ln>
            <a:effectLst/>
          </p:spPr>
        </p:cxnSp>
        <p:cxnSp>
          <p:nvCxnSpPr>
            <p:cNvPr id="81" name="Straight Connector 80">
              <a:extLst>
                <a:ext uri="{FF2B5EF4-FFF2-40B4-BE49-F238E27FC236}">
                  <a16:creationId xmlns:a16="http://schemas.microsoft.com/office/drawing/2014/main" id="{183A4BCA-02FD-4E8B-A3E6-85E0E4405C7A}"/>
                </a:ext>
              </a:extLst>
            </p:cNvPr>
            <p:cNvCxnSpPr>
              <a:cxnSpLocks/>
            </p:cNvCxnSpPr>
            <p:nvPr/>
          </p:nvCxnSpPr>
          <p:spPr bwMode="auto">
            <a:xfrm>
              <a:off x="5137151" y="3641213"/>
              <a:ext cx="0" cy="71951"/>
            </a:xfrm>
            <a:prstGeom prst="line">
              <a:avLst/>
            </a:prstGeom>
            <a:noFill/>
            <a:ln w="28575" cap="flat" cmpd="sng" algn="ctr">
              <a:solidFill>
                <a:schemeClr val="accent3"/>
              </a:solidFill>
              <a:prstDash val="solid"/>
              <a:round/>
              <a:headEnd type="none" w="med" len="med"/>
              <a:tailEnd type="none" w="med" len="med"/>
            </a:ln>
            <a:effectLst/>
          </p:spPr>
        </p:cxnSp>
        <p:cxnSp>
          <p:nvCxnSpPr>
            <p:cNvPr id="82" name="Straight Connector 81">
              <a:extLst>
                <a:ext uri="{FF2B5EF4-FFF2-40B4-BE49-F238E27FC236}">
                  <a16:creationId xmlns:a16="http://schemas.microsoft.com/office/drawing/2014/main" id="{78606FE9-DA30-40FE-932C-C4A294554AF8}"/>
                </a:ext>
              </a:extLst>
            </p:cNvPr>
            <p:cNvCxnSpPr>
              <a:cxnSpLocks/>
            </p:cNvCxnSpPr>
            <p:nvPr/>
          </p:nvCxnSpPr>
          <p:spPr bwMode="auto">
            <a:xfrm>
              <a:off x="5095876" y="3641213"/>
              <a:ext cx="0" cy="71951"/>
            </a:xfrm>
            <a:prstGeom prst="line">
              <a:avLst/>
            </a:prstGeom>
            <a:noFill/>
            <a:ln w="28575" cap="flat" cmpd="sng" algn="ctr">
              <a:solidFill>
                <a:schemeClr val="accent3"/>
              </a:solidFill>
              <a:prstDash val="solid"/>
              <a:round/>
              <a:headEnd type="none" w="med" len="med"/>
              <a:tailEnd type="none" w="med" len="med"/>
            </a:ln>
            <a:effectLst/>
          </p:spPr>
        </p:cxnSp>
        <p:cxnSp>
          <p:nvCxnSpPr>
            <p:cNvPr id="83" name="Straight Connector 82">
              <a:extLst>
                <a:ext uri="{FF2B5EF4-FFF2-40B4-BE49-F238E27FC236}">
                  <a16:creationId xmlns:a16="http://schemas.microsoft.com/office/drawing/2014/main" id="{38558E94-BFE3-4475-A9CF-38209E8FECA7}"/>
                </a:ext>
              </a:extLst>
            </p:cNvPr>
            <p:cNvCxnSpPr>
              <a:cxnSpLocks/>
            </p:cNvCxnSpPr>
            <p:nvPr/>
          </p:nvCxnSpPr>
          <p:spPr bwMode="auto">
            <a:xfrm>
              <a:off x="4570414" y="3572949"/>
              <a:ext cx="0" cy="71951"/>
            </a:xfrm>
            <a:prstGeom prst="line">
              <a:avLst/>
            </a:prstGeom>
            <a:noFill/>
            <a:ln w="28575" cap="flat" cmpd="sng" algn="ctr">
              <a:solidFill>
                <a:schemeClr val="accent3"/>
              </a:solidFill>
              <a:prstDash val="solid"/>
              <a:round/>
              <a:headEnd type="none" w="med" len="med"/>
              <a:tailEnd type="none" w="med" len="med"/>
            </a:ln>
            <a:effectLst/>
          </p:spPr>
        </p:cxnSp>
        <p:cxnSp>
          <p:nvCxnSpPr>
            <p:cNvPr id="84" name="Straight Connector 83">
              <a:extLst>
                <a:ext uri="{FF2B5EF4-FFF2-40B4-BE49-F238E27FC236}">
                  <a16:creationId xmlns:a16="http://schemas.microsoft.com/office/drawing/2014/main" id="{F7760E52-BFD4-4369-8F39-BBFEA0E8F1B7}"/>
                </a:ext>
              </a:extLst>
            </p:cNvPr>
            <p:cNvCxnSpPr>
              <a:cxnSpLocks/>
            </p:cNvCxnSpPr>
            <p:nvPr/>
          </p:nvCxnSpPr>
          <p:spPr bwMode="auto">
            <a:xfrm>
              <a:off x="3300414" y="3195124"/>
              <a:ext cx="0" cy="71951"/>
            </a:xfrm>
            <a:prstGeom prst="line">
              <a:avLst/>
            </a:prstGeom>
            <a:noFill/>
            <a:ln w="28575" cap="flat" cmpd="sng" algn="ctr">
              <a:solidFill>
                <a:schemeClr val="accent3"/>
              </a:solidFill>
              <a:prstDash val="solid"/>
              <a:round/>
              <a:headEnd type="none" w="med" len="med"/>
              <a:tailEnd type="none" w="med" len="med"/>
            </a:ln>
            <a:effectLst/>
          </p:spPr>
        </p:cxnSp>
        <p:cxnSp>
          <p:nvCxnSpPr>
            <p:cNvPr id="85" name="Straight Connector 84">
              <a:extLst>
                <a:ext uri="{FF2B5EF4-FFF2-40B4-BE49-F238E27FC236}">
                  <a16:creationId xmlns:a16="http://schemas.microsoft.com/office/drawing/2014/main" id="{7177A030-90A9-48EA-92C1-EEAC0230D6A5}"/>
                </a:ext>
              </a:extLst>
            </p:cNvPr>
            <p:cNvCxnSpPr>
              <a:cxnSpLocks/>
            </p:cNvCxnSpPr>
            <p:nvPr/>
          </p:nvCxnSpPr>
          <p:spPr bwMode="auto">
            <a:xfrm>
              <a:off x="2283883" y="2698236"/>
              <a:ext cx="0" cy="71951"/>
            </a:xfrm>
            <a:prstGeom prst="line">
              <a:avLst/>
            </a:prstGeom>
            <a:noFill/>
            <a:ln w="28575" cap="flat" cmpd="sng" algn="ctr">
              <a:solidFill>
                <a:schemeClr val="accent3"/>
              </a:solidFill>
              <a:prstDash val="solid"/>
              <a:round/>
              <a:headEnd type="none" w="med" len="med"/>
              <a:tailEnd type="none" w="med" len="med"/>
            </a:ln>
            <a:effectLst/>
          </p:spPr>
        </p:cxnSp>
        <p:cxnSp>
          <p:nvCxnSpPr>
            <p:cNvPr id="86" name="Straight Connector 85">
              <a:extLst>
                <a:ext uri="{FF2B5EF4-FFF2-40B4-BE49-F238E27FC236}">
                  <a16:creationId xmlns:a16="http://schemas.microsoft.com/office/drawing/2014/main" id="{68A43F39-F8A8-4CBC-AEBE-B80518AF4461}"/>
                </a:ext>
              </a:extLst>
            </p:cNvPr>
            <p:cNvCxnSpPr>
              <a:cxnSpLocks/>
            </p:cNvCxnSpPr>
            <p:nvPr/>
          </p:nvCxnSpPr>
          <p:spPr bwMode="auto">
            <a:xfrm>
              <a:off x="1900240" y="2362979"/>
              <a:ext cx="0" cy="71951"/>
            </a:xfrm>
            <a:prstGeom prst="line">
              <a:avLst/>
            </a:prstGeom>
            <a:noFill/>
            <a:ln w="28575" cap="flat" cmpd="sng" algn="ctr">
              <a:solidFill>
                <a:schemeClr val="accent3"/>
              </a:solidFill>
              <a:prstDash val="solid"/>
              <a:round/>
              <a:headEnd type="none" w="med" len="med"/>
              <a:tailEnd type="none" w="med" len="med"/>
            </a:ln>
            <a:effectLst/>
          </p:spPr>
        </p:cxnSp>
      </p:grpSp>
      <p:grpSp>
        <p:nvGrpSpPr>
          <p:cNvPr id="108" name="Group 107">
            <a:extLst>
              <a:ext uri="{FF2B5EF4-FFF2-40B4-BE49-F238E27FC236}">
                <a16:creationId xmlns:a16="http://schemas.microsoft.com/office/drawing/2014/main" id="{F307F99C-BCCA-476E-A50B-E48E83F194AA}"/>
              </a:ext>
            </a:extLst>
          </p:cNvPr>
          <p:cNvGrpSpPr/>
          <p:nvPr/>
        </p:nvGrpSpPr>
        <p:grpSpPr>
          <a:xfrm>
            <a:off x="1484311" y="2102380"/>
            <a:ext cx="3343277" cy="1478566"/>
            <a:chOff x="1484311" y="1973173"/>
            <a:chExt cx="3343277" cy="1478566"/>
          </a:xfrm>
        </p:grpSpPr>
        <p:cxnSp>
          <p:nvCxnSpPr>
            <p:cNvPr id="91" name="Straight Connector 90">
              <a:extLst>
                <a:ext uri="{FF2B5EF4-FFF2-40B4-BE49-F238E27FC236}">
                  <a16:creationId xmlns:a16="http://schemas.microsoft.com/office/drawing/2014/main" id="{90D727CC-B0A3-4125-A9D4-79955722A2C7}"/>
                </a:ext>
              </a:extLst>
            </p:cNvPr>
            <p:cNvCxnSpPr>
              <a:cxnSpLocks/>
            </p:cNvCxnSpPr>
            <p:nvPr/>
          </p:nvCxnSpPr>
          <p:spPr bwMode="auto">
            <a:xfrm>
              <a:off x="4476764" y="3379788"/>
              <a:ext cx="0" cy="71951"/>
            </a:xfrm>
            <a:prstGeom prst="line">
              <a:avLst/>
            </a:prstGeom>
            <a:noFill/>
            <a:ln w="28575" cap="flat" cmpd="sng" algn="ctr">
              <a:solidFill>
                <a:schemeClr val="accent4"/>
              </a:solidFill>
              <a:prstDash val="solid"/>
              <a:round/>
              <a:headEnd type="none" w="med" len="med"/>
              <a:tailEnd type="none" w="med" len="med"/>
            </a:ln>
            <a:effectLst/>
          </p:spPr>
        </p:cxnSp>
        <p:grpSp>
          <p:nvGrpSpPr>
            <p:cNvPr id="107" name="Group 106">
              <a:extLst>
                <a:ext uri="{FF2B5EF4-FFF2-40B4-BE49-F238E27FC236}">
                  <a16:creationId xmlns:a16="http://schemas.microsoft.com/office/drawing/2014/main" id="{5A959DC9-9A23-44F3-B164-A34C1583E6C0}"/>
                </a:ext>
              </a:extLst>
            </p:cNvPr>
            <p:cNvGrpSpPr/>
            <p:nvPr/>
          </p:nvGrpSpPr>
          <p:grpSpPr>
            <a:xfrm>
              <a:off x="1484311" y="1973173"/>
              <a:ext cx="3343277" cy="1478566"/>
              <a:chOff x="1484311" y="1973173"/>
              <a:chExt cx="3343277" cy="1478566"/>
            </a:xfrm>
          </p:grpSpPr>
          <p:sp>
            <p:nvSpPr>
              <p:cNvPr id="88" name="Freeform: Shape 87">
                <a:extLst>
                  <a:ext uri="{FF2B5EF4-FFF2-40B4-BE49-F238E27FC236}">
                    <a16:creationId xmlns:a16="http://schemas.microsoft.com/office/drawing/2014/main" id="{452E2ADB-0564-4883-AD50-8F6C85F1E1F8}"/>
                  </a:ext>
                </a:extLst>
              </p:cNvPr>
              <p:cNvSpPr/>
              <p:nvPr/>
            </p:nvSpPr>
            <p:spPr bwMode="auto">
              <a:xfrm>
                <a:off x="1487488" y="2038350"/>
                <a:ext cx="3340100" cy="1406525"/>
              </a:xfrm>
              <a:custGeom>
                <a:avLst/>
                <a:gdLst>
                  <a:gd name="connsiteX0" fmla="*/ 3340100 w 3340100"/>
                  <a:gd name="connsiteY0" fmla="*/ 1406525 h 1406525"/>
                  <a:gd name="connsiteX1" fmla="*/ 2505075 w 3340100"/>
                  <a:gd name="connsiteY1" fmla="*/ 1406525 h 1406525"/>
                  <a:gd name="connsiteX2" fmla="*/ 2505075 w 3340100"/>
                  <a:gd name="connsiteY2" fmla="*/ 1331913 h 1406525"/>
                  <a:gd name="connsiteX3" fmla="*/ 2489200 w 3340100"/>
                  <a:gd name="connsiteY3" fmla="*/ 1331913 h 1406525"/>
                  <a:gd name="connsiteX4" fmla="*/ 2489200 w 3340100"/>
                  <a:gd name="connsiteY4" fmla="*/ 1198563 h 1406525"/>
                  <a:gd name="connsiteX5" fmla="*/ 2471737 w 3340100"/>
                  <a:gd name="connsiteY5" fmla="*/ 1198563 h 1406525"/>
                  <a:gd name="connsiteX6" fmla="*/ 2471737 w 3340100"/>
                  <a:gd name="connsiteY6" fmla="*/ 985838 h 1406525"/>
                  <a:gd name="connsiteX7" fmla="*/ 2444750 w 3340100"/>
                  <a:gd name="connsiteY7" fmla="*/ 985838 h 1406525"/>
                  <a:gd name="connsiteX8" fmla="*/ 2444750 w 3340100"/>
                  <a:gd name="connsiteY8" fmla="*/ 922338 h 1406525"/>
                  <a:gd name="connsiteX9" fmla="*/ 2335212 w 3340100"/>
                  <a:gd name="connsiteY9" fmla="*/ 922338 h 1406525"/>
                  <a:gd name="connsiteX10" fmla="*/ 2335212 w 3340100"/>
                  <a:gd name="connsiteY10" fmla="*/ 879475 h 1406525"/>
                  <a:gd name="connsiteX11" fmla="*/ 2287587 w 3340100"/>
                  <a:gd name="connsiteY11" fmla="*/ 879475 h 1406525"/>
                  <a:gd name="connsiteX12" fmla="*/ 2287587 w 3340100"/>
                  <a:gd name="connsiteY12" fmla="*/ 847725 h 1406525"/>
                  <a:gd name="connsiteX13" fmla="*/ 2249487 w 3340100"/>
                  <a:gd name="connsiteY13" fmla="*/ 847725 h 1406525"/>
                  <a:gd name="connsiteX14" fmla="*/ 2249487 w 3340100"/>
                  <a:gd name="connsiteY14" fmla="*/ 806450 h 1406525"/>
                  <a:gd name="connsiteX15" fmla="*/ 2105025 w 3340100"/>
                  <a:gd name="connsiteY15" fmla="*/ 806450 h 1406525"/>
                  <a:gd name="connsiteX16" fmla="*/ 2105025 w 3340100"/>
                  <a:gd name="connsiteY16" fmla="*/ 765175 h 1406525"/>
                  <a:gd name="connsiteX17" fmla="*/ 1795462 w 3340100"/>
                  <a:gd name="connsiteY17" fmla="*/ 765175 h 1406525"/>
                  <a:gd name="connsiteX18" fmla="*/ 1795462 w 3340100"/>
                  <a:gd name="connsiteY18" fmla="*/ 727075 h 1406525"/>
                  <a:gd name="connsiteX19" fmla="*/ 1782762 w 3340100"/>
                  <a:gd name="connsiteY19" fmla="*/ 727075 h 1406525"/>
                  <a:gd name="connsiteX20" fmla="*/ 1782762 w 3340100"/>
                  <a:gd name="connsiteY20" fmla="*/ 685800 h 1406525"/>
                  <a:gd name="connsiteX21" fmla="*/ 1735137 w 3340100"/>
                  <a:gd name="connsiteY21" fmla="*/ 685800 h 1406525"/>
                  <a:gd name="connsiteX22" fmla="*/ 1735137 w 3340100"/>
                  <a:gd name="connsiteY22" fmla="*/ 655638 h 1406525"/>
                  <a:gd name="connsiteX23" fmla="*/ 1501775 w 3340100"/>
                  <a:gd name="connsiteY23" fmla="*/ 655638 h 1406525"/>
                  <a:gd name="connsiteX24" fmla="*/ 1501775 w 3340100"/>
                  <a:gd name="connsiteY24" fmla="*/ 606425 h 1406525"/>
                  <a:gd name="connsiteX25" fmla="*/ 1211262 w 3340100"/>
                  <a:gd name="connsiteY25" fmla="*/ 606425 h 1406525"/>
                  <a:gd name="connsiteX26" fmla="*/ 1211262 w 3340100"/>
                  <a:gd name="connsiteY26" fmla="*/ 574675 h 1406525"/>
                  <a:gd name="connsiteX27" fmla="*/ 1135062 w 3340100"/>
                  <a:gd name="connsiteY27" fmla="*/ 574675 h 1406525"/>
                  <a:gd name="connsiteX28" fmla="*/ 1135062 w 3340100"/>
                  <a:gd name="connsiteY28" fmla="*/ 533400 h 1406525"/>
                  <a:gd name="connsiteX29" fmla="*/ 1112837 w 3340100"/>
                  <a:gd name="connsiteY29" fmla="*/ 533400 h 1406525"/>
                  <a:gd name="connsiteX30" fmla="*/ 1112837 w 3340100"/>
                  <a:gd name="connsiteY30" fmla="*/ 496888 h 1406525"/>
                  <a:gd name="connsiteX31" fmla="*/ 1071562 w 3340100"/>
                  <a:gd name="connsiteY31" fmla="*/ 496888 h 1406525"/>
                  <a:gd name="connsiteX32" fmla="*/ 1071562 w 3340100"/>
                  <a:gd name="connsiteY32" fmla="*/ 455613 h 1406525"/>
                  <a:gd name="connsiteX33" fmla="*/ 985837 w 3340100"/>
                  <a:gd name="connsiteY33" fmla="*/ 455613 h 1406525"/>
                  <a:gd name="connsiteX34" fmla="*/ 985837 w 3340100"/>
                  <a:gd name="connsiteY34" fmla="*/ 422275 h 1406525"/>
                  <a:gd name="connsiteX35" fmla="*/ 792162 w 3340100"/>
                  <a:gd name="connsiteY35" fmla="*/ 422275 h 1406525"/>
                  <a:gd name="connsiteX36" fmla="*/ 792162 w 3340100"/>
                  <a:gd name="connsiteY36" fmla="*/ 379413 h 1406525"/>
                  <a:gd name="connsiteX37" fmla="*/ 611187 w 3340100"/>
                  <a:gd name="connsiteY37" fmla="*/ 379413 h 1406525"/>
                  <a:gd name="connsiteX38" fmla="*/ 611187 w 3340100"/>
                  <a:gd name="connsiteY38" fmla="*/ 339725 h 1406525"/>
                  <a:gd name="connsiteX39" fmla="*/ 588962 w 3340100"/>
                  <a:gd name="connsiteY39" fmla="*/ 339725 h 1406525"/>
                  <a:gd name="connsiteX40" fmla="*/ 588962 w 3340100"/>
                  <a:gd name="connsiteY40" fmla="*/ 301625 h 1406525"/>
                  <a:gd name="connsiteX41" fmla="*/ 434975 w 3340100"/>
                  <a:gd name="connsiteY41" fmla="*/ 301625 h 1406525"/>
                  <a:gd name="connsiteX42" fmla="*/ 434975 w 3340100"/>
                  <a:gd name="connsiteY42" fmla="*/ 261938 h 1406525"/>
                  <a:gd name="connsiteX43" fmla="*/ 382587 w 3340100"/>
                  <a:gd name="connsiteY43" fmla="*/ 261938 h 1406525"/>
                  <a:gd name="connsiteX44" fmla="*/ 382587 w 3340100"/>
                  <a:gd name="connsiteY44" fmla="*/ 212725 h 1406525"/>
                  <a:gd name="connsiteX45" fmla="*/ 366712 w 3340100"/>
                  <a:gd name="connsiteY45" fmla="*/ 212725 h 1406525"/>
                  <a:gd name="connsiteX46" fmla="*/ 366712 w 3340100"/>
                  <a:gd name="connsiteY46" fmla="*/ 179388 h 1406525"/>
                  <a:gd name="connsiteX47" fmla="*/ 354012 w 3340100"/>
                  <a:gd name="connsiteY47" fmla="*/ 179388 h 1406525"/>
                  <a:gd name="connsiteX48" fmla="*/ 354012 w 3340100"/>
                  <a:gd name="connsiteY48" fmla="*/ 117475 h 1406525"/>
                  <a:gd name="connsiteX49" fmla="*/ 339725 w 3340100"/>
                  <a:gd name="connsiteY49" fmla="*/ 117475 h 1406525"/>
                  <a:gd name="connsiteX50" fmla="*/ 339725 w 3340100"/>
                  <a:gd name="connsiteY50" fmla="*/ 66675 h 1406525"/>
                  <a:gd name="connsiteX51" fmla="*/ 233362 w 3340100"/>
                  <a:gd name="connsiteY51" fmla="*/ 66675 h 1406525"/>
                  <a:gd name="connsiteX52" fmla="*/ 233362 w 3340100"/>
                  <a:gd name="connsiteY52" fmla="*/ 30163 h 1406525"/>
                  <a:gd name="connsiteX53" fmla="*/ 176212 w 3340100"/>
                  <a:gd name="connsiteY53" fmla="*/ 30163 h 1406525"/>
                  <a:gd name="connsiteX54" fmla="*/ 176212 w 3340100"/>
                  <a:gd name="connsiteY54" fmla="*/ 0 h 1406525"/>
                  <a:gd name="connsiteX55" fmla="*/ 0 w 3340100"/>
                  <a:gd name="connsiteY55" fmla="*/ 0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3340100" h="1406525">
                    <a:moveTo>
                      <a:pt x="3340100" y="1406525"/>
                    </a:moveTo>
                    <a:lnTo>
                      <a:pt x="2505075" y="1406525"/>
                    </a:lnTo>
                    <a:lnTo>
                      <a:pt x="2505075" y="1331913"/>
                    </a:lnTo>
                    <a:lnTo>
                      <a:pt x="2489200" y="1331913"/>
                    </a:lnTo>
                    <a:lnTo>
                      <a:pt x="2489200" y="1198563"/>
                    </a:lnTo>
                    <a:lnTo>
                      <a:pt x="2471737" y="1198563"/>
                    </a:lnTo>
                    <a:lnTo>
                      <a:pt x="2471737" y="985838"/>
                    </a:lnTo>
                    <a:lnTo>
                      <a:pt x="2444750" y="985838"/>
                    </a:lnTo>
                    <a:lnTo>
                      <a:pt x="2444750" y="922338"/>
                    </a:lnTo>
                    <a:lnTo>
                      <a:pt x="2335212" y="922338"/>
                    </a:lnTo>
                    <a:lnTo>
                      <a:pt x="2335212" y="879475"/>
                    </a:lnTo>
                    <a:lnTo>
                      <a:pt x="2287587" y="879475"/>
                    </a:lnTo>
                    <a:lnTo>
                      <a:pt x="2287587" y="847725"/>
                    </a:lnTo>
                    <a:lnTo>
                      <a:pt x="2249487" y="847725"/>
                    </a:lnTo>
                    <a:lnTo>
                      <a:pt x="2249487" y="806450"/>
                    </a:lnTo>
                    <a:lnTo>
                      <a:pt x="2105025" y="806450"/>
                    </a:lnTo>
                    <a:lnTo>
                      <a:pt x="2105025" y="765175"/>
                    </a:lnTo>
                    <a:lnTo>
                      <a:pt x="1795462" y="765175"/>
                    </a:lnTo>
                    <a:lnTo>
                      <a:pt x="1795462" y="727075"/>
                    </a:lnTo>
                    <a:lnTo>
                      <a:pt x="1782762" y="727075"/>
                    </a:lnTo>
                    <a:lnTo>
                      <a:pt x="1782762" y="685800"/>
                    </a:lnTo>
                    <a:lnTo>
                      <a:pt x="1735137" y="685800"/>
                    </a:lnTo>
                    <a:lnTo>
                      <a:pt x="1735137" y="655638"/>
                    </a:lnTo>
                    <a:lnTo>
                      <a:pt x="1501775" y="655638"/>
                    </a:lnTo>
                    <a:lnTo>
                      <a:pt x="1501775" y="606425"/>
                    </a:lnTo>
                    <a:lnTo>
                      <a:pt x="1211262" y="606425"/>
                    </a:lnTo>
                    <a:lnTo>
                      <a:pt x="1211262" y="574675"/>
                    </a:lnTo>
                    <a:lnTo>
                      <a:pt x="1135062" y="574675"/>
                    </a:lnTo>
                    <a:lnTo>
                      <a:pt x="1135062" y="533400"/>
                    </a:lnTo>
                    <a:lnTo>
                      <a:pt x="1112837" y="533400"/>
                    </a:lnTo>
                    <a:lnTo>
                      <a:pt x="1112837" y="496888"/>
                    </a:lnTo>
                    <a:lnTo>
                      <a:pt x="1071562" y="496888"/>
                    </a:lnTo>
                    <a:lnTo>
                      <a:pt x="1071562" y="455613"/>
                    </a:lnTo>
                    <a:lnTo>
                      <a:pt x="985837" y="455613"/>
                    </a:lnTo>
                    <a:lnTo>
                      <a:pt x="985837" y="422275"/>
                    </a:lnTo>
                    <a:lnTo>
                      <a:pt x="792162" y="422275"/>
                    </a:lnTo>
                    <a:lnTo>
                      <a:pt x="792162" y="379413"/>
                    </a:lnTo>
                    <a:lnTo>
                      <a:pt x="611187" y="379413"/>
                    </a:lnTo>
                    <a:lnTo>
                      <a:pt x="611187" y="339725"/>
                    </a:lnTo>
                    <a:lnTo>
                      <a:pt x="588962" y="339725"/>
                    </a:lnTo>
                    <a:lnTo>
                      <a:pt x="588962" y="301625"/>
                    </a:lnTo>
                    <a:lnTo>
                      <a:pt x="434975" y="301625"/>
                    </a:lnTo>
                    <a:lnTo>
                      <a:pt x="434975" y="261938"/>
                    </a:lnTo>
                    <a:lnTo>
                      <a:pt x="382587" y="261938"/>
                    </a:lnTo>
                    <a:lnTo>
                      <a:pt x="382587" y="212725"/>
                    </a:lnTo>
                    <a:lnTo>
                      <a:pt x="366712" y="212725"/>
                    </a:lnTo>
                    <a:lnTo>
                      <a:pt x="366712" y="179388"/>
                    </a:lnTo>
                    <a:lnTo>
                      <a:pt x="354012" y="179388"/>
                    </a:lnTo>
                    <a:lnTo>
                      <a:pt x="354012" y="117475"/>
                    </a:lnTo>
                    <a:lnTo>
                      <a:pt x="339725" y="117475"/>
                    </a:lnTo>
                    <a:lnTo>
                      <a:pt x="339725" y="66675"/>
                    </a:lnTo>
                    <a:lnTo>
                      <a:pt x="233362" y="66675"/>
                    </a:lnTo>
                    <a:lnTo>
                      <a:pt x="233362" y="30163"/>
                    </a:lnTo>
                    <a:lnTo>
                      <a:pt x="176212" y="30163"/>
                    </a:lnTo>
                    <a:lnTo>
                      <a:pt x="176212" y="0"/>
                    </a:lnTo>
                    <a:lnTo>
                      <a:pt x="0" y="0"/>
                    </a:lnTo>
                  </a:path>
                </a:pathLst>
              </a:custGeom>
              <a:noFill/>
              <a:ln w="28575">
                <a:solidFill>
                  <a:schemeClr val="accent4"/>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cxnSp>
            <p:nvCxnSpPr>
              <p:cNvPr id="89" name="Straight Connector 88">
                <a:extLst>
                  <a:ext uri="{FF2B5EF4-FFF2-40B4-BE49-F238E27FC236}">
                    <a16:creationId xmlns:a16="http://schemas.microsoft.com/office/drawing/2014/main" id="{235D2C32-1422-4E38-BDAE-017C49CB84CC}"/>
                  </a:ext>
                </a:extLst>
              </p:cNvPr>
              <p:cNvCxnSpPr>
                <a:cxnSpLocks/>
              </p:cNvCxnSpPr>
              <p:nvPr/>
            </p:nvCxnSpPr>
            <p:spPr bwMode="auto">
              <a:xfrm>
                <a:off x="4827374" y="3379788"/>
                <a:ext cx="0" cy="71951"/>
              </a:xfrm>
              <a:prstGeom prst="line">
                <a:avLst/>
              </a:prstGeom>
              <a:noFill/>
              <a:ln w="28575" cap="flat" cmpd="sng" algn="ctr">
                <a:solidFill>
                  <a:schemeClr val="accent4"/>
                </a:solidFill>
                <a:prstDash val="solid"/>
                <a:round/>
                <a:headEnd type="none" w="med" len="med"/>
                <a:tailEnd type="none" w="med" len="med"/>
              </a:ln>
              <a:effectLst/>
            </p:spPr>
          </p:cxnSp>
          <p:cxnSp>
            <p:nvCxnSpPr>
              <p:cNvPr id="90" name="Straight Connector 89">
                <a:extLst>
                  <a:ext uri="{FF2B5EF4-FFF2-40B4-BE49-F238E27FC236}">
                    <a16:creationId xmlns:a16="http://schemas.microsoft.com/office/drawing/2014/main" id="{6ABE4D9B-F4D5-4213-9214-F19D0ADB755B}"/>
                  </a:ext>
                </a:extLst>
              </p:cNvPr>
              <p:cNvCxnSpPr>
                <a:cxnSpLocks/>
              </p:cNvCxnSpPr>
              <p:nvPr/>
            </p:nvCxnSpPr>
            <p:spPr bwMode="auto">
              <a:xfrm>
                <a:off x="4527336" y="3379788"/>
                <a:ext cx="0" cy="71951"/>
              </a:xfrm>
              <a:prstGeom prst="line">
                <a:avLst/>
              </a:prstGeom>
              <a:noFill/>
              <a:ln w="28575" cap="flat" cmpd="sng" algn="ctr">
                <a:solidFill>
                  <a:schemeClr val="accent4"/>
                </a:solidFill>
                <a:prstDash val="solid"/>
                <a:round/>
                <a:headEnd type="none" w="med" len="med"/>
                <a:tailEnd type="none" w="med" len="med"/>
              </a:ln>
              <a:effectLst/>
            </p:spPr>
          </p:cxnSp>
          <p:cxnSp>
            <p:nvCxnSpPr>
              <p:cNvPr id="92" name="Straight Connector 91">
                <a:extLst>
                  <a:ext uri="{FF2B5EF4-FFF2-40B4-BE49-F238E27FC236}">
                    <a16:creationId xmlns:a16="http://schemas.microsoft.com/office/drawing/2014/main" id="{1BABFF03-0768-48BE-83EA-6A2C516C536E}"/>
                  </a:ext>
                </a:extLst>
              </p:cNvPr>
              <p:cNvCxnSpPr>
                <a:cxnSpLocks/>
              </p:cNvCxnSpPr>
              <p:nvPr/>
            </p:nvCxnSpPr>
            <p:spPr bwMode="auto">
              <a:xfrm>
                <a:off x="4441839" y="3379788"/>
                <a:ext cx="0" cy="71951"/>
              </a:xfrm>
              <a:prstGeom prst="line">
                <a:avLst/>
              </a:prstGeom>
              <a:noFill/>
              <a:ln w="28575" cap="flat" cmpd="sng" algn="ctr">
                <a:solidFill>
                  <a:schemeClr val="accent4"/>
                </a:solidFill>
                <a:prstDash val="solid"/>
                <a:round/>
                <a:headEnd type="none" w="med" len="med"/>
                <a:tailEnd type="none" w="med" len="med"/>
              </a:ln>
              <a:effectLst/>
            </p:spPr>
          </p:cxnSp>
          <p:cxnSp>
            <p:nvCxnSpPr>
              <p:cNvPr id="93" name="Straight Connector 92">
                <a:extLst>
                  <a:ext uri="{FF2B5EF4-FFF2-40B4-BE49-F238E27FC236}">
                    <a16:creationId xmlns:a16="http://schemas.microsoft.com/office/drawing/2014/main" id="{3B7255C4-CE9F-4439-A65B-C64E5031BE2D}"/>
                  </a:ext>
                </a:extLst>
              </p:cNvPr>
              <p:cNvCxnSpPr>
                <a:cxnSpLocks/>
              </p:cNvCxnSpPr>
              <p:nvPr/>
            </p:nvCxnSpPr>
            <p:spPr bwMode="auto">
              <a:xfrm>
                <a:off x="4279608" y="3379788"/>
                <a:ext cx="0" cy="71951"/>
              </a:xfrm>
              <a:prstGeom prst="line">
                <a:avLst/>
              </a:prstGeom>
              <a:noFill/>
              <a:ln w="28575" cap="flat" cmpd="sng" algn="ctr">
                <a:solidFill>
                  <a:schemeClr val="accent4"/>
                </a:solidFill>
                <a:prstDash val="solid"/>
                <a:round/>
                <a:headEnd type="none" w="med" len="med"/>
                <a:tailEnd type="none" w="med" len="med"/>
              </a:ln>
              <a:effectLst/>
            </p:spPr>
          </p:cxnSp>
          <p:cxnSp>
            <p:nvCxnSpPr>
              <p:cNvPr id="94" name="Straight Connector 93">
                <a:extLst>
                  <a:ext uri="{FF2B5EF4-FFF2-40B4-BE49-F238E27FC236}">
                    <a16:creationId xmlns:a16="http://schemas.microsoft.com/office/drawing/2014/main" id="{30BB16C0-1935-44D5-81D7-B4F3CA54EAE7}"/>
                  </a:ext>
                </a:extLst>
              </p:cNvPr>
              <p:cNvCxnSpPr>
                <a:cxnSpLocks/>
              </p:cNvCxnSpPr>
              <p:nvPr/>
            </p:nvCxnSpPr>
            <p:spPr bwMode="auto">
              <a:xfrm>
                <a:off x="4163721" y="3379788"/>
                <a:ext cx="0" cy="71951"/>
              </a:xfrm>
              <a:prstGeom prst="line">
                <a:avLst/>
              </a:prstGeom>
              <a:noFill/>
              <a:ln w="28575" cap="flat" cmpd="sng" algn="ctr">
                <a:solidFill>
                  <a:schemeClr val="accent4"/>
                </a:solidFill>
                <a:prstDash val="solid"/>
                <a:round/>
                <a:headEnd type="none" w="med" len="med"/>
                <a:tailEnd type="none" w="med" len="med"/>
              </a:ln>
              <a:effectLst/>
            </p:spPr>
          </p:cxnSp>
          <p:cxnSp>
            <p:nvCxnSpPr>
              <p:cNvPr id="95" name="Straight Connector 94">
                <a:extLst>
                  <a:ext uri="{FF2B5EF4-FFF2-40B4-BE49-F238E27FC236}">
                    <a16:creationId xmlns:a16="http://schemas.microsoft.com/office/drawing/2014/main" id="{229FCA51-C113-4EAC-B9CD-F5BDCD9B5893}"/>
                  </a:ext>
                </a:extLst>
              </p:cNvPr>
              <p:cNvCxnSpPr>
                <a:cxnSpLocks/>
              </p:cNvCxnSpPr>
              <p:nvPr/>
            </p:nvCxnSpPr>
            <p:spPr bwMode="auto">
              <a:xfrm>
                <a:off x="4146258" y="3379788"/>
                <a:ext cx="0" cy="71951"/>
              </a:xfrm>
              <a:prstGeom prst="line">
                <a:avLst/>
              </a:prstGeom>
              <a:noFill/>
              <a:ln w="28575" cap="flat" cmpd="sng" algn="ctr">
                <a:solidFill>
                  <a:schemeClr val="accent4"/>
                </a:solidFill>
                <a:prstDash val="solid"/>
                <a:round/>
                <a:headEnd type="none" w="med" len="med"/>
                <a:tailEnd type="none" w="med" len="med"/>
              </a:ln>
              <a:effectLst/>
            </p:spPr>
          </p:cxnSp>
          <p:cxnSp>
            <p:nvCxnSpPr>
              <p:cNvPr id="96" name="Straight Connector 95">
                <a:extLst>
                  <a:ext uri="{FF2B5EF4-FFF2-40B4-BE49-F238E27FC236}">
                    <a16:creationId xmlns:a16="http://schemas.microsoft.com/office/drawing/2014/main" id="{5F149094-6C73-4127-9BD6-6C4544EA4A3D}"/>
                  </a:ext>
                </a:extLst>
              </p:cNvPr>
              <p:cNvCxnSpPr>
                <a:cxnSpLocks/>
              </p:cNvCxnSpPr>
              <p:nvPr/>
            </p:nvCxnSpPr>
            <p:spPr bwMode="auto">
              <a:xfrm>
                <a:off x="4109746" y="3379788"/>
                <a:ext cx="0" cy="71951"/>
              </a:xfrm>
              <a:prstGeom prst="line">
                <a:avLst/>
              </a:prstGeom>
              <a:noFill/>
              <a:ln w="28575" cap="flat" cmpd="sng" algn="ctr">
                <a:solidFill>
                  <a:schemeClr val="accent4"/>
                </a:solidFill>
                <a:prstDash val="solid"/>
                <a:round/>
                <a:headEnd type="none" w="med" len="med"/>
                <a:tailEnd type="none" w="med" len="med"/>
              </a:ln>
              <a:effectLst/>
            </p:spPr>
          </p:cxnSp>
          <p:cxnSp>
            <p:nvCxnSpPr>
              <p:cNvPr id="97" name="Straight Connector 96">
                <a:extLst>
                  <a:ext uri="{FF2B5EF4-FFF2-40B4-BE49-F238E27FC236}">
                    <a16:creationId xmlns:a16="http://schemas.microsoft.com/office/drawing/2014/main" id="{9893F64F-CB91-4E55-A29D-BC6CB4962170}"/>
                  </a:ext>
                </a:extLst>
              </p:cNvPr>
              <p:cNvCxnSpPr>
                <a:cxnSpLocks/>
              </p:cNvCxnSpPr>
              <p:nvPr/>
            </p:nvCxnSpPr>
            <p:spPr bwMode="auto">
              <a:xfrm>
                <a:off x="3916071" y="2890999"/>
                <a:ext cx="0" cy="71951"/>
              </a:xfrm>
              <a:prstGeom prst="line">
                <a:avLst/>
              </a:prstGeom>
              <a:noFill/>
              <a:ln w="28575" cap="flat" cmpd="sng" algn="ctr">
                <a:solidFill>
                  <a:schemeClr val="accent4"/>
                </a:solidFill>
                <a:prstDash val="solid"/>
                <a:round/>
                <a:headEnd type="none" w="med" len="med"/>
                <a:tailEnd type="none" w="med" len="med"/>
              </a:ln>
              <a:effectLst/>
            </p:spPr>
          </p:cxnSp>
          <p:cxnSp>
            <p:nvCxnSpPr>
              <p:cNvPr id="98" name="Straight Connector 97">
                <a:extLst>
                  <a:ext uri="{FF2B5EF4-FFF2-40B4-BE49-F238E27FC236}">
                    <a16:creationId xmlns:a16="http://schemas.microsoft.com/office/drawing/2014/main" id="{D68454B1-703A-4335-AA16-F94756AFEE7F}"/>
                  </a:ext>
                </a:extLst>
              </p:cNvPr>
              <p:cNvCxnSpPr>
                <a:cxnSpLocks/>
              </p:cNvCxnSpPr>
              <p:nvPr/>
            </p:nvCxnSpPr>
            <p:spPr bwMode="auto">
              <a:xfrm>
                <a:off x="3880463" y="2890999"/>
                <a:ext cx="0" cy="71951"/>
              </a:xfrm>
              <a:prstGeom prst="line">
                <a:avLst/>
              </a:prstGeom>
              <a:noFill/>
              <a:ln w="28575" cap="flat" cmpd="sng" algn="ctr">
                <a:solidFill>
                  <a:schemeClr val="accent4"/>
                </a:solidFill>
                <a:prstDash val="solid"/>
                <a:round/>
                <a:headEnd type="none" w="med" len="med"/>
                <a:tailEnd type="none" w="med" len="med"/>
              </a:ln>
              <a:effectLst/>
            </p:spPr>
          </p:cxnSp>
          <p:cxnSp>
            <p:nvCxnSpPr>
              <p:cNvPr id="99" name="Straight Connector 98">
                <a:extLst>
                  <a:ext uri="{FF2B5EF4-FFF2-40B4-BE49-F238E27FC236}">
                    <a16:creationId xmlns:a16="http://schemas.microsoft.com/office/drawing/2014/main" id="{40E295F3-BA60-4A17-B1DE-32E44A40995E}"/>
                  </a:ext>
                </a:extLst>
              </p:cNvPr>
              <p:cNvCxnSpPr>
                <a:cxnSpLocks/>
              </p:cNvCxnSpPr>
              <p:nvPr/>
            </p:nvCxnSpPr>
            <p:spPr bwMode="auto">
              <a:xfrm>
                <a:off x="3874726" y="2890999"/>
                <a:ext cx="0" cy="71951"/>
              </a:xfrm>
              <a:prstGeom prst="line">
                <a:avLst/>
              </a:prstGeom>
              <a:noFill/>
              <a:ln w="28575" cap="flat" cmpd="sng" algn="ctr">
                <a:solidFill>
                  <a:schemeClr val="accent4"/>
                </a:solidFill>
                <a:prstDash val="solid"/>
                <a:round/>
                <a:headEnd type="none" w="med" len="med"/>
                <a:tailEnd type="none" w="med" len="med"/>
              </a:ln>
              <a:effectLst/>
            </p:spPr>
          </p:cxnSp>
          <p:cxnSp>
            <p:nvCxnSpPr>
              <p:cNvPr id="100" name="Straight Connector 99">
                <a:extLst>
                  <a:ext uri="{FF2B5EF4-FFF2-40B4-BE49-F238E27FC236}">
                    <a16:creationId xmlns:a16="http://schemas.microsoft.com/office/drawing/2014/main" id="{A9AC0B2C-E6FE-4452-95E5-E35A9CF5D45E}"/>
                  </a:ext>
                </a:extLst>
              </p:cNvPr>
              <p:cNvCxnSpPr>
                <a:cxnSpLocks/>
              </p:cNvCxnSpPr>
              <p:nvPr/>
            </p:nvCxnSpPr>
            <p:spPr bwMode="auto">
              <a:xfrm>
                <a:off x="3842976" y="2890999"/>
                <a:ext cx="0" cy="71951"/>
              </a:xfrm>
              <a:prstGeom prst="line">
                <a:avLst/>
              </a:prstGeom>
              <a:noFill/>
              <a:ln w="28575" cap="flat" cmpd="sng" algn="ctr">
                <a:solidFill>
                  <a:schemeClr val="accent4"/>
                </a:solidFill>
                <a:prstDash val="solid"/>
                <a:round/>
                <a:headEnd type="none" w="med" len="med"/>
                <a:tailEnd type="none" w="med" len="med"/>
              </a:ln>
              <a:effectLst/>
            </p:spPr>
          </p:cxnSp>
          <p:cxnSp>
            <p:nvCxnSpPr>
              <p:cNvPr id="103" name="Straight Connector 102">
                <a:extLst>
                  <a:ext uri="{FF2B5EF4-FFF2-40B4-BE49-F238E27FC236}">
                    <a16:creationId xmlns:a16="http://schemas.microsoft.com/office/drawing/2014/main" id="{9F6E4BFB-4AB3-4E8E-AEC4-9BB213E4FF24}"/>
                  </a:ext>
                </a:extLst>
              </p:cNvPr>
              <p:cNvCxnSpPr>
                <a:cxnSpLocks/>
              </p:cNvCxnSpPr>
              <p:nvPr/>
            </p:nvCxnSpPr>
            <p:spPr bwMode="auto">
              <a:xfrm>
                <a:off x="3830059" y="2856074"/>
                <a:ext cx="0" cy="71951"/>
              </a:xfrm>
              <a:prstGeom prst="line">
                <a:avLst/>
              </a:prstGeom>
              <a:noFill/>
              <a:ln w="28575" cap="flat" cmpd="sng" algn="ctr">
                <a:solidFill>
                  <a:schemeClr val="accent4"/>
                </a:solidFill>
                <a:prstDash val="solid"/>
                <a:round/>
                <a:headEnd type="none" w="med" len="med"/>
                <a:tailEnd type="none" w="med" len="med"/>
              </a:ln>
              <a:effectLst/>
            </p:spPr>
          </p:cxnSp>
          <p:cxnSp>
            <p:nvCxnSpPr>
              <p:cNvPr id="104" name="Straight Connector 103">
                <a:extLst>
                  <a:ext uri="{FF2B5EF4-FFF2-40B4-BE49-F238E27FC236}">
                    <a16:creationId xmlns:a16="http://schemas.microsoft.com/office/drawing/2014/main" id="{A2692AC0-648A-4060-BFEC-04EB4612F555}"/>
                  </a:ext>
                </a:extLst>
              </p:cNvPr>
              <p:cNvCxnSpPr>
                <a:cxnSpLocks/>
              </p:cNvCxnSpPr>
              <p:nvPr/>
            </p:nvCxnSpPr>
            <p:spPr bwMode="auto">
              <a:xfrm>
                <a:off x="3799897" y="2856074"/>
                <a:ext cx="0" cy="71951"/>
              </a:xfrm>
              <a:prstGeom prst="line">
                <a:avLst/>
              </a:prstGeom>
              <a:noFill/>
              <a:ln w="28575" cap="flat" cmpd="sng" algn="ctr">
                <a:solidFill>
                  <a:schemeClr val="accent4"/>
                </a:solidFill>
                <a:prstDash val="solid"/>
                <a:round/>
                <a:headEnd type="none" w="med" len="med"/>
                <a:tailEnd type="none" w="med" len="med"/>
              </a:ln>
              <a:effectLst/>
            </p:spPr>
          </p:cxnSp>
          <p:cxnSp>
            <p:nvCxnSpPr>
              <p:cNvPr id="105" name="Straight Connector 104">
                <a:extLst>
                  <a:ext uri="{FF2B5EF4-FFF2-40B4-BE49-F238E27FC236}">
                    <a16:creationId xmlns:a16="http://schemas.microsoft.com/office/drawing/2014/main" id="{6941D6EA-D9C1-4CD4-AC52-147B08347E14}"/>
                  </a:ext>
                </a:extLst>
              </p:cNvPr>
              <p:cNvCxnSpPr>
                <a:cxnSpLocks/>
              </p:cNvCxnSpPr>
              <p:nvPr/>
            </p:nvCxnSpPr>
            <p:spPr bwMode="auto">
              <a:xfrm>
                <a:off x="1682537" y="2000999"/>
                <a:ext cx="0" cy="71951"/>
              </a:xfrm>
              <a:prstGeom prst="line">
                <a:avLst/>
              </a:prstGeom>
              <a:noFill/>
              <a:ln w="28575" cap="flat" cmpd="sng" algn="ctr">
                <a:solidFill>
                  <a:schemeClr val="accent4"/>
                </a:solidFill>
                <a:prstDash val="solid"/>
                <a:round/>
                <a:headEnd type="none" w="med" len="med"/>
                <a:tailEnd type="none" w="med" len="med"/>
              </a:ln>
              <a:effectLst/>
            </p:spPr>
          </p:cxnSp>
          <p:cxnSp>
            <p:nvCxnSpPr>
              <p:cNvPr id="106" name="Straight Connector 105">
                <a:extLst>
                  <a:ext uri="{FF2B5EF4-FFF2-40B4-BE49-F238E27FC236}">
                    <a16:creationId xmlns:a16="http://schemas.microsoft.com/office/drawing/2014/main" id="{C44372FA-6866-45F3-BA78-DF47AE366101}"/>
                  </a:ext>
                </a:extLst>
              </p:cNvPr>
              <p:cNvCxnSpPr>
                <a:cxnSpLocks/>
              </p:cNvCxnSpPr>
              <p:nvPr/>
            </p:nvCxnSpPr>
            <p:spPr bwMode="auto">
              <a:xfrm>
                <a:off x="1484311" y="1973173"/>
                <a:ext cx="0" cy="71951"/>
              </a:xfrm>
              <a:prstGeom prst="line">
                <a:avLst/>
              </a:prstGeom>
              <a:noFill/>
              <a:ln w="28575" cap="flat" cmpd="sng" algn="ctr">
                <a:solidFill>
                  <a:schemeClr val="accent4"/>
                </a:solidFill>
                <a:prstDash val="solid"/>
                <a:round/>
                <a:headEnd type="none" w="med" len="med"/>
                <a:tailEnd type="none" w="med" len="med"/>
              </a:ln>
              <a:effectLst/>
            </p:spPr>
          </p:cxnSp>
        </p:grpSp>
      </p:grpSp>
      <p:sp>
        <p:nvSpPr>
          <p:cNvPr id="109" name="TextBox 108">
            <a:extLst>
              <a:ext uri="{FF2B5EF4-FFF2-40B4-BE49-F238E27FC236}">
                <a16:creationId xmlns:a16="http://schemas.microsoft.com/office/drawing/2014/main" id="{6CA2E269-62F4-4EC3-97A8-0B73CDC54B4C}"/>
              </a:ext>
            </a:extLst>
          </p:cNvPr>
          <p:cNvSpPr txBox="1"/>
          <p:nvPr/>
        </p:nvSpPr>
        <p:spPr bwMode="auto">
          <a:xfrm>
            <a:off x="303797" y="4541788"/>
            <a:ext cx="18578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Patients at Risk, n</a:t>
            </a:r>
          </a:p>
        </p:txBody>
      </p:sp>
      <p:sp>
        <p:nvSpPr>
          <p:cNvPr id="110" name="TextBox 109">
            <a:extLst>
              <a:ext uri="{FF2B5EF4-FFF2-40B4-BE49-F238E27FC236}">
                <a16:creationId xmlns:a16="http://schemas.microsoft.com/office/drawing/2014/main" id="{B39B148D-7D58-4570-933C-0935DC16CBCD}"/>
              </a:ext>
            </a:extLst>
          </p:cNvPr>
          <p:cNvSpPr txBox="1"/>
          <p:nvPr/>
        </p:nvSpPr>
        <p:spPr bwMode="auto">
          <a:xfrm>
            <a:off x="308076" y="4726267"/>
            <a:ext cx="58518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tab pos="1125538" algn="l"/>
                <a:tab pos="1519238" algn="l"/>
                <a:tab pos="1885950" algn="l"/>
                <a:tab pos="2286000" algn="l"/>
                <a:tab pos="2662238" algn="l"/>
                <a:tab pos="3073400" algn="l"/>
                <a:tab pos="3473450" algn="l"/>
                <a:tab pos="3886200" algn="l"/>
                <a:tab pos="4286250" algn="l"/>
                <a:tab pos="4641850" algn="l"/>
                <a:tab pos="5032375" algn="l"/>
                <a:tab pos="5446713" algn="l"/>
              </a:tabLst>
              <a:defRPr/>
            </a:pPr>
            <a:r>
              <a:rPr kumimoji="0" lang="en-US" sz="1200" b="1" i="0" u="none" strike="noStrike" kern="1200" cap="none" spc="0" normalizeH="0" baseline="0" noProof="0" dirty="0">
                <a:ln>
                  <a:noFill/>
                </a:ln>
                <a:solidFill>
                  <a:schemeClr val="accent1"/>
                </a:solidFill>
                <a:effectLst/>
                <a:uLnTx/>
                <a:uFillTx/>
                <a:latin typeface="Calibri" panose="020F0502020204030204" pitchFamily="34" charset="0"/>
                <a:ea typeface="+mn-ea"/>
                <a:cs typeface="+mn-cs"/>
              </a:rPr>
              <a:t>150 x 10</a:t>
            </a:r>
            <a:r>
              <a:rPr kumimoji="0" lang="en-US" sz="1200" b="1" i="0" u="none" strike="noStrike" kern="1200" cap="none" spc="0" normalizeH="0" baseline="30000" noProof="0" dirty="0">
                <a:ln>
                  <a:noFill/>
                </a:ln>
                <a:solidFill>
                  <a:schemeClr val="accent1"/>
                </a:solidFill>
                <a:effectLst/>
                <a:uLnTx/>
                <a:uFillTx/>
                <a:latin typeface="Calibri" panose="020F0502020204030204" pitchFamily="34" charset="0"/>
                <a:ea typeface="+mn-ea"/>
                <a:cs typeface="+mn-cs"/>
              </a:rPr>
              <a:t>6</a:t>
            </a: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4	2	1	1	1	1	1	1	1	1	1	0</a:t>
            </a:r>
          </a:p>
        </p:txBody>
      </p:sp>
      <p:sp>
        <p:nvSpPr>
          <p:cNvPr id="111" name="TextBox 110">
            <a:extLst>
              <a:ext uri="{FF2B5EF4-FFF2-40B4-BE49-F238E27FC236}">
                <a16:creationId xmlns:a16="http://schemas.microsoft.com/office/drawing/2014/main" id="{1D902653-4306-4BF5-84DE-D91EE8D06229}"/>
              </a:ext>
            </a:extLst>
          </p:cNvPr>
          <p:cNvSpPr txBox="1"/>
          <p:nvPr/>
        </p:nvSpPr>
        <p:spPr bwMode="auto">
          <a:xfrm>
            <a:off x="308076" y="4882814"/>
            <a:ext cx="58518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tab pos="1031875" algn="l"/>
                <a:tab pos="1431925" algn="l"/>
                <a:tab pos="1795463" algn="l"/>
                <a:tab pos="2195513" algn="l"/>
                <a:tab pos="2595563" algn="l"/>
                <a:tab pos="2998788" algn="l"/>
                <a:tab pos="3398838" algn="l"/>
                <a:tab pos="3819525" algn="l"/>
                <a:tab pos="4192588" algn="l"/>
                <a:tab pos="4641850" algn="l"/>
                <a:tab pos="5032375" algn="l"/>
                <a:tab pos="5446713" algn="l"/>
              </a:tabLst>
              <a:defRPr/>
            </a:pPr>
            <a:r>
              <a:rPr kumimoji="0" lang="en-US" sz="1200" b="1" i="0" u="none" strike="noStrike" kern="1200" cap="none" spc="0" normalizeH="0" baseline="0" noProof="0" dirty="0">
                <a:ln>
                  <a:noFill/>
                </a:ln>
                <a:solidFill>
                  <a:schemeClr val="accent3"/>
                </a:solidFill>
                <a:effectLst/>
                <a:uLnTx/>
                <a:uFillTx/>
                <a:latin typeface="Calibri" panose="020F0502020204030204" pitchFamily="34" charset="0"/>
                <a:ea typeface="+mn-ea"/>
                <a:cs typeface="+mn-cs"/>
              </a:rPr>
              <a:t>300 x 10</a:t>
            </a:r>
            <a:r>
              <a:rPr kumimoji="0" lang="en-US" sz="1200" b="1" i="0" u="none" strike="noStrike" kern="1200" cap="none" spc="0" normalizeH="0" baseline="30000" noProof="0" dirty="0">
                <a:ln>
                  <a:noFill/>
                </a:ln>
                <a:solidFill>
                  <a:schemeClr val="accent3"/>
                </a:solidFill>
                <a:effectLst/>
                <a:uLnTx/>
                <a:uFillTx/>
                <a:latin typeface="Calibri" panose="020F0502020204030204" pitchFamily="34" charset="0"/>
                <a:ea typeface="+mn-ea"/>
                <a:cs typeface="+mn-cs"/>
              </a:rPr>
              <a:t>6</a:t>
            </a: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70	56	42	33	29	24	17	14	11	7	3	0</a:t>
            </a:r>
          </a:p>
        </p:txBody>
      </p:sp>
      <p:sp>
        <p:nvSpPr>
          <p:cNvPr id="112" name="TextBox 111">
            <a:extLst>
              <a:ext uri="{FF2B5EF4-FFF2-40B4-BE49-F238E27FC236}">
                <a16:creationId xmlns:a16="http://schemas.microsoft.com/office/drawing/2014/main" id="{F35F1F60-FCEE-49FF-B303-352A915BE9E5}"/>
              </a:ext>
            </a:extLst>
          </p:cNvPr>
          <p:cNvSpPr txBox="1"/>
          <p:nvPr/>
        </p:nvSpPr>
        <p:spPr bwMode="auto">
          <a:xfrm>
            <a:off x="308076" y="5039361"/>
            <a:ext cx="58518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tab pos="1031875" algn="l"/>
                <a:tab pos="1431925" algn="l"/>
                <a:tab pos="1795463" algn="l"/>
                <a:tab pos="2195513" algn="l"/>
                <a:tab pos="2595563" algn="l"/>
                <a:tab pos="2998788" algn="l"/>
                <a:tab pos="3398838" algn="l"/>
                <a:tab pos="3819525" algn="l"/>
                <a:tab pos="4192588" algn="l"/>
                <a:tab pos="4641850" algn="l"/>
                <a:tab pos="5032375" algn="l"/>
                <a:tab pos="5446713" algn="l"/>
              </a:tabLst>
              <a:defRPr/>
            </a:pPr>
            <a:r>
              <a:rPr kumimoji="0" lang="en-US" sz="1200" b="1" i="0" u="none" strike="noStrike" kern="1200" cap="none" spc="0" normalizeH="0" baseline="0" noProof="0" dirty="0">
                <a:ln>
                  <a:noFill/>
                </a:ln>
                <a:solidFill>
                  <a:schemeClr val="accent4"/>
                </a:solidFill>
                <a:effectLst/>
                <a:uLnTx/>
                <a:uFillTx/>
                <a:latin typeface="Calibri" panose="020F0502020204030204" pitchFamily="34" charset="0"/>
                <a:ea typeface="+mn-ea"/>
                <a:cs typeface="+mn-cs"/>
              </a:rPr>
              <a:t>450 x 10</a:t>
            </a:r>
            <a:r>
              <a:rPr kumimoji="0" lang="en-US" sz="1200" b="1" i="0" u="none" strike="noStrike" kern="1200" cap="none" spc="0" normalizeH="0" baseline="30000" noProof="0" dirty="0">
                <a:ln>
                  <a:noFill/>
                </a:ln>
                <a:solidFill>
                  <a:schemeClr val="accent4"/>
                </a:solidFill>
                <a:effectLst/>
                <a:uLnTx/>
                <a:uFillTx/>
                <a:latin typeface="Calibri" panose="020F0502020204030204" pitchFamily="34" charset="0"/>
                <a:ea typeface="+mn-ea"/>
                <a:cs typeface="+mn-cs"/>
              </a:rPr>
              <a:t>6</a:t>
            </a: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54	44	40	36	34	31	17	 4	  1	0	0	</a:t>
            </a:r>
          </a:p>
        </p:txBody>
      </p:sp>
      <p:sp>
        <p:nvSpPr>
          <p:cNvPr id="113" name="TextBox 112">
            <a:extLst>
              <a:ext uri="{FF2B5EF4-FFF2-40B4-BE49-F238E27FC236}">
                <a16:creationId xmlns:a16="http://schemas.microsoft.com/office/drawing/2014/main" id="{613FD364-ECE6-4A01-A68D-515FD06BD8F0}"/>
              </a:ext>
            </a:extLst>
          </p:cNvPr>
          <p:cNvSpPr txBox="1"/>
          <p:nvPr/>
        </p:nvSpPr>
        <p:spPr bwMode="auto">
          <a:xfrm>
            <a:off x="308076" y="5180868"/>
            <a:ext cx="58518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tab pos="958850" algn="l"/>
                <a:tab pos="1371600" algn="l"/>
                <a:tab pos="1795463" algn="l"/>
                <a:tab pos="2195513" algn="l"/>
                <a:tab pos="2595563" algn="l"/>
                <a:tab pos="2998788" algn="l"/>
                <a:tab pos="3398838" algn="l"/>
                <a:tab pos="3808413" algn="l"/>
                <a:tab pos="4192588" algn="l"/>
                <a:tab pos="4641850" algn="l"/>
                <a:tab pos="5032375" algn="l"/>
                <a:tab pos="5446713" algn="l"/>
              </a:tabLst>
              <a:defRPr/>
            </a:pPr>
            <a:r>
              <a:rPr kumimoji="0" lang="en-US" sz="1200" b="1" i="0" u="none" strike="noStrike" kern="1200" cap="none" spc="0" normalizeH="0" baseline="0" noProof="0" dirty="0">
                <a:ln>
                  <a:noFill/>
                </a:ln>
                <a:solidFill>
                  <a:schemeClr val="accent6"/>
                </a:solidFill>
                <a:effectLst/>
                <a:uLnTx/>
                <a:uFillTx/>
                <a:latin typeface="Calibri" panose="020F0502020204030204" pitchFamily="34" charset="0"/>
                <a:ea typeface="+mn-ea"/>
                <a:cs typeface="+mn-cs"/>
              </a:rPr>
              <a:t>Total</a:t>
            </a: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128	102	83	70	64	56	35	19	13	8	4	0</a:t>
            </a:r>
          </a:p>
        </p:txBody>
      </p:sp>
      <p:grpSp>
        <p:nvGrpSpPr>
          <p:cNvPr id="144" name="Group 143">
            <a:extLst>
              <a:ext uri="{FF2B5EF4-FFF2-40B4-BE49-F238E27FC236}">
                <a16:creationId xmlns:a16="http://schemas.microsoft.com/office/drawing/2014/main" id="{0183AE60-2061-40D4-887A-AA2A5A4ED3B4}"/>
              </a:ext>
            </a:extLst>
          </p:cNvPr>
          <p:cNvGrpSpPr/>
          <p:nvPr/>
        </p:nvGrpSpPr>
        <p:grpSpPr>
          <a:xfrm>
            <a:off x="1487311" y="2179551"/>
            <a:ext cx="4295422" cy="1726237"/>
            <a:chOff x="1487311" y="2050344"/>
            <a:chExt cx="4295422" cy="1726237"/>
          </a:xfrm>
        </p:grpSpPr>
        <p:sp>
          <p:nvSpPr>
            <p:cNvPr id="114" name="Freeform: Shape 113">
              <a:extLst>
                <a:ext uri="{FF2B5EF4-FFF2-40B4-BE49-F238E27FC236}">
                  <a16:creationId xmlns:a16="http://schemas.microsoft.com/office/drawing/2014/main" id="{5BC0FDBD-E4F0-4868-A788-293E6DD26B1A}"/>
                </a:ext>
              </a:extLst>
            </p:cNvPr>
            <p:cNvSpPr/>
            <p:nvPr/>
          </p:nvSpPr>
          <p:spPr bwMode="auto">
            <a:xfrm>
              <a:off x="1487311" y="2050344"/>
              <a:ext cx="4295422" cy="1698978"/>
            </a:xfrm>
            <a:custGeom>
              <a:avLst/>
              <a:gdLst>
                <a:gd name="connsiteX0" fmla="*/ 4295422 w 4295422"/>
                <a:gd name="connsiteY0" fmla="*/ 1698978 h 1698978"/>
                <a:gd name="connsiteX1" fmla="*/ 4102100 w 4295422"/>
                <a:gd name="connsiteY1" fmla="*/ 1698978 h 1698978"/>
                <a:gd name="connsiteX2" fmla="*/ 4102100 w 4295422"/>
                <a:gd name="connsiteY2" fmla="*/ 1603023 h 1698978"/>
                <a:gd name="connsiteX3" fmla="*/ 3596922 w 4295422"/>
                <a:gd name="connsiteY3" fmla="*/ 1603023 h 1698978"/>
                <a:gd name="connsiteX4" fmla="*/ 3596922 w 4295422"/>
                <a:gd name="connsiteY4" fmla="*/ 1553634 h 1698978"/>
                <a:gd name="connsiteX5" fmla="*/ 3561645 w 4295422"/>
                <a:gd name="connsiteY5" fmla="*/ 1553634 h 1698978"/>
                <a:gd name="connsiteX6" fmla="*/ 3561645 w 4295422"/>
                <a:gd name="connsiteY6" fmla="*/ 1518356 h 1698978"/>
                <a:gd name="connsiteX7" fmla="*/ 2905478 w 4295422"/>
                <a:gd name="connsiteY7" fmla="*/ 1518356 h 1698978"/>
                <a:gd name="connsiteX8" fmla="*/ 2905478 w 4295422"/>
                <a:gd name="connsiteY8" fmla="*/ 1495778 h 1698978"/>
                <a:gd name="connsiteX9" fmla="*/ 2888545 w 4295422"/>
                <a:gd name="connsiteY9" fmla="*/ 1495778 h 1698978"/>
                <a:gd name="connsiteX10" fmla="*/ 2888545 w 4295422"/>
                <a:gd name="connsiteY10" fmla="*/ 1468967 h 1698978"/>
                <a:gd name="connsiteX11" fmla="*/ 2724856 w 4295422"/>
                <a:gd name="connsiteY11" fmla="*/ 1468967 h 1698978"/>
                <a:gd name="connsiteX12" fmla="*/ 2724856 w 4295422"/>
                <a:gd name="connsiteY12" fmla="*/ 1439334 h 1698978"/>
                <a:gd name="connsiteX13" fmla="*/ 2530122 w 4295422"/>
                <a:gd name="connsiteY13" fmla="*/ 1439334 h 1698978"/>
                <a:gd name="connsiteX14" fmla="*/ 2530122 w 4295422"/>
                <a:gd name="connsiteY14" fmla="*/ 1422400 h 1698978"/>
                <a:gd name="connsiteX15" fmla="*/ 2483556 w 4295422"/>
                <a:gd name="connsiteY15" fmla="*/ 1422400 h 1698978"/>
                <a:gd name="connsiteX16" fmla="*/ 2483556 w 4295422"/>
                <a:gd name="connsiteY16" fmla="*/ 1398412 h 1698978"/>
                <a:gd name="connsiteX17" fmla="*/ 2468033 w 4295422"/>
                <a:gd name="connsiteY17" fmla="*/ 1398412 h 1698978"/>
                <a:gd name="connsiteX18" fmla="*/ 2468033 w 4295422"/>
                <a:gd name="connsiteY18" fmla="*/ 1340556 h 1698978"/>
                <a:gd name="connsiteX19" fmla="*/ 2451100 w 4295422"/>
                <a:gd name="connsiteY19" fmla="*/ 1340556 h 1698978"/>
                <a:gd name="connsiteX20" fmla="*/ 2451100 w 4295422"/>
                <a:gd name="connsiteY20" fmla="*/ 1271412 h 1698978"/>
                <a:gd name="connsiteX21" fmla="*/ 2439811 w 4295422"/>
                <a:gd name="connsiteY21" fmla="*/ 1271412 h 1698978"/>
                <a:gd name="connsiteX22" fmla="*/ 2439811 w 4295422"/>
                <a:gd name="connsiteY22" fmla="*/ 1253067 h 1698978"/>
                <a:gd name="connsiteX23" fmla="*/ 2427111 w 4295422"/>
                <a:gd name="connsiteY23" fmla="*/ 1253067 h 1698978"/>
                <a:gd name="connsiteX24" fmla="*/ 2427111 w 4295422"/>
                <a:gd name="connsiteY24" fmla="*/ 1236134 h 1698978"/>
                <a:gd name="connsiteX25" fmla="*/ 2401711 w 4295422"/>
                <a:gd name="connsiteY25" fmla="*/ 1236134 h 1698978"/>
                <a:gd name="connsiteX26" fmla="*/ 2401711 w 4295422"/>
                <a:gd name="connsiteY26" fmla="*/ 1226256 h 1698978"/>
                <a:gd name="connsiteX27" fmla="*/ 2391833 w 4295422"/>
                <a:gd name="connsiteY27" fmla="*/ 1226256 h 1698978"/>
                <a:gd name="connsiteX28" fmla="*/ 2391833 w 4295422"/>
                <a:gd name="connsiteY28" fmla="*/ 1189567 h 1698978"/>
                <a:gd name="connsiteX29" fmla="*/ 2346678 w 4295422"/>
                <a:gd name="connsiteY29" fmla="*/ 1189567 h 1698978"/>
                <a:gd name="connsiteX30" fmla="*/ 2346678 w 4295422"/>
                <a:gd name="connsiteY30" fmla="*/ 1148645 h 1698978"/>
                <a:gd name="connsiteX31" fmla="*/ 2281767 w 4295422"/>
                <a:gd name="connsiteY31" fmla="*/ 1148645 h 1698978"/>
                <a:gd name="connsiteX32" fmla="*/ 2281767 w 4295422"/>
                <a:gd name="connsiteY32" fmla="*/ 1121834 h 1698978"/>
                <a:gd name="connsiteX33" fmla="*/ 2232378 w 4295422"/>
                <a:gd name="connsiteY33" fmla="*/ 1121834 h 1698978"/>
                <a:gd name="connsiteX34" fmla="*/ 2232378 w 4295422"/>
                <a:gd name="connsiteY34" fmla="*/ 1109134 h 1698978"/>
                <a:gd name="connsiteX35" fmla="*/ 2218267 w 4295422"/>
                <a:gd name="connsiteY35" fmla="*/ 1109134 h 1698978"/>
                <a:gd name="connsiteX36" fmla="*/ 2218267 w 4295422"/>
                <a:gd name="connsiteY36" fmla="*/ 1092200 h 1698978"/>
                <a:gd name="connsiteX37" fmla="*/ 2197100 w 4295422"/>
                <a:gd name="connsiteY37" fmla="*/ 1092200 h 1698978"/>
                <a:gd name="connsiteX38" fmla="*/ 2197100 w 4295422"/>
                <a:gd name="connsiteY38" fmla="*/ 1075267 h 1698978"/>
                <a:gd name="connsiteX39" fmla="*/ 2082800 w 4295422"/>
                <a:gd name="connsiteY39" fmla="*/ 1075267 h 1698978"/>
                <a:gd name="connsiteX40" fmla="*/ 2082800 w 4295422"/>
                <a:gd name="connsiteY40" fmla="*/ 1045634 h 1698978"/>
                <a:gd name="connsiteX41" fmla="*/ 1794933 w 4295422"/>
                <a:gd name="connsiteY41" fmla="*/ 1045634 h 1698978"/>
                <a:gd name="connsiteX42" fmla="*/ 1794933 w 4295422"/>
                <a:gd name="connsiteY42" fmla="*/ 1024467 h 1698978"/>
                <a:gd name="connsiteX43" fmla="*/ 1782233 w 4295422"/>
                <a:gd name="connsiteY43" fmla="*/ 1024467 h 1698978"/>
                <a:gd name="connsiteX44" fmla="*/ 1782233 w 4295422"/>
                <a:gd name="connsiteY44" fmla="*/ 997656 h 1698978"/>
                <a:gd name="connsiteX45" fmla="*/ 1768122 w 4295422"/>
                <a:gd name="connsiteY45" fmla="*/ 997656 h 1698978"/>
                <a:gd name="connsiteX46" fmla="*/ 1768122 w 4295422"/>
                <a:gd name="connsiteY46" fmla="*/ 977900 h 1698978"/>
                <a:gd name="connsiteX47" fmla="*/ 1730022 w 4295422"/>
                <a:gd name="connsiteY47" fmla="*/ 977900 h 1698978"/>
                <a:gd name="connsiteX48" fmla="*/ 1730022 w 4295422"/>
                <a:gd name="connsiteY48" fmla="*/ 965200 h 1698978"/>
                <a:gd name="connsiteX49" fmla="*/ 1635478 w 4295422"/>
                <a:gd name="connsiteY49" fmla="*/ 965200 h 1698978"/>
                <a:gd name="connsiteX50" fmla="*/ 1635478 w 4295422"/>
                <a:gd name="connsiteY50" fmla="*/ 936978 h 1698978"/>
                <a:gd name="connsiteX51" fmla="*/ 1617133 w 4295422"/>
                <a:gd name="connsiteY51" fmla="*/ 936978 h 1698978"/>
                <a:gd name="connsiteX52" fmla="*/ 1617133 w 4295422"/>
                <a:gd name="connsiteY52" fmla="*/ 924278 h 1698978"/>
                <a:gd name="connsiteX53" fmla="*/ 1591733 w 4295422"/>
                <a:gd name="connsiteY53" fmla="*/ 924278 h 1698978"/>
                <a:gd name="connsiteX54" fmla="*/ 1591733 w 4295422"/>
                <a:gd name="connsiteY54" fmla="*/ 914400 h 1698978"/>
                <a:gd name="connsiteX55" fmla="*/ 1478845 w 4295422"/>
                <a:gd name="connsiteY55" fmla="*/ 914400 h 1698978"/>
                <a:gd name="connsiteX56" fmla="*/ 1478845 w 4295422"/>
                <a:gd name="connsiteY56" fmla="*/ 896056 h 1698978"/>
                <a:gd name="connsiteX57" fmla="*/ 1404056 w 4295422"/>
                <a:gd name="connsiteY57" fmla="*/ 896056 h 1698978"/>
                <a:gd name="connsiteX58" fmla="*/ 1404056 w 4295422"/>
                <a:gd name="connsiteY58" fmla="*/ 879123 h 1698978"/>
                <a:gd name="connsiteX59" fmla="*/ 1213556 w 4295422"/>
                <a:gd name="connsiteY59" fmla="*/ 879123 h 1698978"/>
                <a:gd name="connsiteX60" fmla="*/ 1213556 w 4295422"/>
                <a:gd name="connsiteY60" fmla="*/ 857956 h 1698978"/>
                <a:gd name="connsiteX61" fmla="*/ 1199445 w 4295422"/>
                <a:gd name="connsiteY61" fmla="*/ 857956 h 1698978"/>
                <a:gd name="connsiteX62" fmla="*/ 1199445 w 4295422"/>
                <a:gd name="connsiteY62" fmla="*/ 826912 h 1698978"/>
                <a:gd name="connsiteX63" fmla="*/ 1159933 w 4295422"/>
                <a:gd name="connsiteY63" fmla="*/ 826912 h 1698978"/>
                <a:gd name="connsiteX64" fmla="*/ 1159933 w 4295422"/>
                <a:gd name="connsiteY64" fmla="*/ 818445 h 1698978"/>
                <a:gd name="connsiteX65" fmla="*/ 1124656 w 4295422"/>
                <a:gd name="connsiteY65" fmla="*/ 818445 h 1698978"/>
                <a:gd name="connsiteX66" fmla="*/ 1124656 w 4295422"/>
                <a:gd name="connsiteY66" fmla="*/ 788812 h 1698978"/>
                <a:gd name="connsiteX67" fmla="*/ 1087967 w 4295422"/>
                <a:gd name="connsiteY67" fmla="*/ 788812 h 1698978"/>
                <a:gd name="connsiteX68" fmla="*/ 1087967 w 4295422"/>
                <a:gd name="connsiteY68" fmla="*/ 767645 h 1698978"/>
                <a:gd name="connsiteX69" fmla="*/ 1068211 w 4295422"/>
                <a:gd name="connsiteY69" fmla="*/ 767645 h 1698978"/>
                <a:gd name="connsiteX70" fmla="*/ 1068211 w 4295422"/>
                <a:gd name="connsiteY70" fmla="*/ 740834 h 1698978"/>
                <a:gd name="connsiteX71" fmla="*/ 1024467 w 4295422"/>
                <a:gd name="connsiteY71" fmla="*/ 740834 h 1698978"/>
                <a:gd name="connsiteX72" fmla="*/ 1024467 w 4295422"/>
                <a:gd name="connsiteY72" fmla="*/ 722489 h 1698978"/>
                <a:gd name="connsiteX73" fmla="*/ 976489 w 4295422"/>
                <a:gd name="connsiteY73" fmla="*/ 722489 h 1698978"/>
                <a:gd name="connsiteX74" fmla="*/ 976489 w 4295422"/>
                <a:gd name="connsiteY74" fmla="*/ 677334 h 1698978"/>
                <a:gd name="connsiteX75" fmla="*/ 966611 w 4295422"/>
                <a:gd name="connsiteY75" fmla="*/ 677334 h 1698978"/>
                <a:gd name="connsiteX76" fmla="*/ 966611 w 4295422"/>
                <a:gd name="connsiteY76" fmla="*/ 660400 h 1698978"/>
                <a:gd name="connsiteX77" fmla="*/ 948267 w 4295422"/>
                <a:gd name="connsiteY77" fmla="*/ 660400 h 1698978"/>
                <a:gd name="connsiteX78" fmla="*/ 948267 w 4295422"/>
                <a:gd name="connsiteY78" fmla="*/ 637823 h 1698978"/>
                <a:gd name="connsiteX79" fmla="*/ 832556 w 4295422"/>
                <a:gd name="connsiteY79" fmla="*/ 637823 h 1698978"/>
                <a:gd name="connsiteX80" fmla="*/ 832556 w 4295422"/>
                <a:gd name="connsiteY80" fmla="*/ 623712 h 1698978"/>
                <a:gd name="connsiteX81" fmla="*/ 787400 w 4295422"/>
                <a:gd name="connsiteY81" fmla="*/ 623712 h 1698978"/>
                <a:gd name="connsiteX82" fmla="*/ 787400 w 4295422"/>
                <a:gd name="connsiteY82" fmla="*/ 596900 h 1698978"/>
                <a:gd name="connsiteX83" fmla="*/ 759178 w 4295422"/>
                <a:gd name="connsiteY83" fmla="*/ 596900 h 1698978"/>
                <a:gd name="connsiteX84" fmla="*/ 759178 w 4295422"/>
                <a:gd name="connsiteY84" fmla="*/ 568678 h 1698978"/>
                <a:gd name="connsiteX85" fmla="*/ 736600 w 4295422"/>
                <a:gd name="connsiteY85" fmla="*/ 568678 h 1698978"/>
                <a:gd name="connsiteX86" fmla="*/ 736600 w 4295422"/>
                <a:gd name="connsiteY86" fmla="*/ 554567 h 1698978"/>
                <a:gd name="connsiteX87" fmla="*/ 722489 w 4295422"/>
                <a:gd name="connsiteY87" fmla="*/ 554567 h 1698978"/>
                <a:gd name="connsiteX88" fmla="*/ 722489 w 4295422"/>
                <a:gd name="connsiteY88" fmla="*/ 536223 h 1698978"/>
                <a:gd name="connsiteX89" fmla="*/ 654756 w 4295422"/>
                <a:gd name="connsiteY89" fmla="*/ 536223 h 1698978"/>
                <a:gd name="connsiteX90" fmla="*/ 654756 w 4295422"/>
                <a:gd name="connsiteY90" fmla="*/ 517878 h 1698978"/>
                <a:gd name="connsiteX91" fmla="*/ 616656 w 4295422"/>
                <a:gd name="connsiteY91" fmla="*/ 517878 h 1698978"/>
                <a:gd name="connsiteX92" fmla="*/ 616656 w 4295422"/>
                <a:gd name="connsiteY92" fmla="*/ 498123 h 1698978"/>
                <a:gd name="connsiteX93" fmla="*/ 588433 w 4295422"/>
                <a:gd name="connsiteY93" fmla="*/ 498123 h 1698978"/>
                <a:gd name="connsiteX94" fmla="*/ 588433 w 4295422"/>
                <a:gd name="connsiteY94" fmla="*/ 475545 h 1698978"/>
                <a:gd name="connsiteX95" fmla="*/ 563033 w 4295422"/>
                <a:gd name="connsiteY95" fmla="*/ 475545 h 1698978"/>
                <a:gd name="connsiteX96" fmla="*/ 563033 w 4295422"/>
                <a:gd name="connsiteY96" fmla="*/ 362656 h 1698978"/>
                <a:gd name="connsiteX97" fmla="*/ 414867 w 4295422"/>
                <a:gd name="connsiteY97" fmla="*/ 362656 h 1698978"/>
                <a:gd name="connsiteX98" fmla="*/ 414867 w 4295422"/>
                <a:gd name="connsiteY98" fmla="*/ 348545 h 1698978"/>
                <a:gd name="connsiteX99" fmla="*/ 364067 w 4295422"/>
                <a:gd name="connsiteY99" fmla="*/ 348545 h 1698978"/>
                <a:gd name="connsiteX100" fmla="*/ 364067 w 4295422"/>
                <a:gd name="connsiteY100" fmla="*/ 261056 h 1698978"/>
                <a:gd name="connsiteX101" fmla="*/ 342900 w 4295422"/>
                <a:gd name="connsiteY101" fmla="*/ 261056 h 1698978"/>
                <a:gd name="connsiteX102" fmla="*/ 342900 w 4295422"/>
                <a:gd name="connsiteY102" fmla="*/ 228600 h 1698978"/>
                <a:gd name="connsiteX103" fmla="*/ 325967 w 4295422"/>
                <a:gd name="connsiteY103" fmla="*/ 228600 h 1698978"/>
                <a:gd name="connsiteX104" fmla="*/ 325967 w 4295422"/>
                <a:gd name="connsiteY104" fmla="*/ 206023 h 1698978"/>
                <a:gd name="connsiteX105" fmla="*/ 309033 w 4295422"/>
                <a:gd name="connsiteY105" fmla="*/ 206023 h 1698978"/>
                <a:gd name="connsiteX106" fmla="*/ 309033 w 4295422"/>
                <a:gd name="connsiteY106" fmla="*/ 187678 h 1698978"/>
                <a:gd name="connsiteX107" fmla="*/ 279400 w 4295422"/>
                <a:gd name="connsiteY107" fmla="*/ 187678 h 1698978"/>
                <a:gd name="connsiteX108" fmla="*/ 279400 w 4295422"/>
                <a:gd name="connsiteY108" fmla="*/ 170745 h 1698978"/>
                <a:gd name="connsiteX109" fmla="*/ 227189 w 4295422"/>
                <a:gd name="connsiteY109" fmla="*/ 170745 h 1698978"/>
                <a:gd name="connsiteX110" fmla="*/ 227189 w 4295422"/>
                <a:gd name="connsiteY110" fmla="*/ 146756 h 1698978"/>
                <a:gd name="connsiteX111" fmla="*/ 198967 w 4295422"/>
                <a:gd name="connsiteY111" fmla="*/ 146756 h 1698978"/>
                <a:gd name="connsiteX112" fmla="*/ 198967 w 4295422"/>
                <a:gd name="connsiteY112" fmla="*/ 129823 h 1698978"/>
                <a:gd name="connsiteX113" fmla="*/ 174978 w 4295422"/>
                <a:gd name="connsiteY113" fmla="*/ 129823 h 1698978"/>
                <a:gd name="connsiteX114" fmla="*/ 174978 w 4295422"/>
                <a:gd name="connsiteY114" fmla="*/ 39512 h 1698978"/>
                <a:gd name="connsiteX115" fmla="*/ 156633 w 4295422"/>
                <a:gd name="connsiteY115" fmla="*/ 39512 h 1698978"/>
                <a:gd name="connsiteX116" fmla="*/ 156633 w 4295422"/>
                <a:gd name="connsiteY116" fmla="*/ 21167 h 1698978"/>
                <a:gd name="connsiteX117" fmla="*/ 134056 w 4295422"/>
                <a:gd name="connsiteY117" fmla="*/ 21167 h 1698978"/>
                <a:gd name="connsiteX118" fmla="*/ 134056 w 4295422"/>
                <a:gd name="connsiteY118" fmla="*/ 0 h 1698978"/>
                <a:gd name="connsiteX119" fmla="*/ 0 w 4295422"/>
                <a:gd name="connsiteY119" fmla="*/ 0 h 1698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4295422" h="1698978">
                  <a:moveTo>
                    <a:pt x="4295422" y="1698978"/>
                  </a:moveTo>
                  <a:lnTo>
                    <a:pt x="4102100" y="1698978"/>
                  </a:lnTo>
                  <a:lnTo>
                    <a:pt x="4102100" y="1603023"/>
                  </a:lnTo>
                  <a:lnTo>
                    <a:pt x="3596922" y="1603023"/>
                  </a:lnTo>
                  <a:lnTo>
                    <a:pt x="3596922" y="1553634"/>
                  </a:lnTo>
                  <a:lnTo>
                    <a:pt x="3561645" y="1553634"/>
                  </a:lnTo>
                  <a:lnTo>
                    <a:pt x="3561645" y="1518356"/>
                  </a:lnTo>
                  <a:lnTo>
                    <a:pt x="2905478" y="1518356"/>
                  </a:lnTo>
                  <a:lnTo>
                    <a:pt x="2905478" y="1495778"/>
                  </a:lnTo>
                  <a:lnTo>
                    <a:pt x="2888545" y="1495778"/>
                  </a:lnTo>
                  <a:lnTo>
                    <a:pt x="2888545" y="1468967"/>
                  </a:lnTo>
                  <a:lnTo>
                    <a:pt x="2724856" y="1468967"/>
                  </a:lnTo>
                  <a:lnTo>
                    <a:pt x="2724856" y="1439334"/>
                  </a:lnTo>
                  <a:lnTo>
                    <a:pt x="2530122" y="1439334"/>
                  </a:lnTo>
                  <a:lnTo>
                    <a:pt x="2530122" y="1422400"/>
                  </a:lnTo>
                  <a:lnTo>
                    <a:pt x="2483556" y="1422400"/>
                  </a:lnTo>
                  <a:lnTo>
                    <a:pt x="2483556" y="1398412"/>
                  </a:lnTo>
                  <a:lnTo>
                    <a:pt x="2468033" y="1398412"/>
                  </a:lnTo>
                  <a:lnTo>
                    <a:pt x="2468033" y="1340556"/>
                  </a:lnTo>
                  <a:lnTo>
                    <a:pt x="2451100" y="1340556"/>
                  </a:lnTo>
                  <a:lnTo>
                    <a:pt x="2451100" y="1271412"/>
                  </a:lnTo>
                  <a:lnTo>
                    <a:pt x="2439811" y="1271412"/>
                  </a:lnTo>
                  <a:lnTo>
                    <a:pt x="2439811" y="1253067"/>
                  </a:lnTo>
                  <a:lnTo>
                    <a:pt x="2427111" y="1253067"/>
                  </a:lnTo>
                  <a:lnTo>
                    <a:pt x="2427111" y="1236134"/>
                  </a:lnTo>
                  <a:lnTo>
                    <a:pt x="2401711" y="1236134"/>
                  </a:lnTo>
                  <a:lnTo>
                    <a:pt x="2401711" y="1226256"/>
                  </a:lnTo>
                  <a:lnTo>
                    <a:pt x="2391833" y="1226256"/>
                  </a:lnTo>
                  <a:lnTo>
                    <a:pt x="2391833" y="1189567"/>
                  </a:lnTo>
                  <a:lnTo>
                    <a:pt x="2346678" y="1189567"/>
                  </a:lnTo>
                  <a:lnTo>
                    <a:pt x="2346678" y="1148645"/>
                  </a:lnTo>
                  <a:lnTo>
                    <a:pt x="2281767" y="1148645"/>
                  </a:lnTo>
                  <a:lnTo>
                    <a:pt x="2281767" y="1121834"/>
                  </a:lnTo>
                  <a:lnTo>
                    <a:pt x="2232378" y="1121834"/>
                  </a:lnTo>
                  <a:lnTo>
                    <a:pt x="2232378" y="1109134"/>
                  </a:lnTo>
                  <a:lnTo>
                    <a:pt x="2218267" y="1109134"/>
                  </a:lnTo>
                  <a:lnTo>
                    <a:pt x="2218267" y="1092200"/>
                  </a:lnTo>
                  <a:lnTo>
                    <a:pt x="2197100" y="1092200"/>
                  </a:lnTo>
                  <a:lnTo>
                    <a:pt x="2197100" y="1075267"/>
                  </a:lnTo>
                  <a:lnTo>
                    <a:pt x="2082800" y="1075267"/>
                  </a:lnTo>
                  <a:lnTo>
                    <a:pt x="2082800" y="1045634"/>
                  </a:lnTo>
                  <a:lnTo>
                    <a:pt x="1794933" y="1045634"/>
                  </a:lnTo>
                  <a:lnTo>
                    <a:pt x="1794933" y="1024467"/>
                  </a:lnTo>
                  <a:lnTo>
                    <a:pt x="1782233" y="1024467"/>
                  </a:lnTo>
                  <a:lnTo>
                    <a:pt x="1782233" y="997656"/>
                  </a:lnTo>
                  <a:lnTo>
                    <a:pt x="1768122" y="997656"/>
                  </a:lnTo>
                  <a:lnTo>
                    <a:pt x="1768122" y="977900"/>
                  </a:lnTo>
                  <a:lnTo>
                    <a:pt x="1730022" y="977900"/>
                  </a:lnTo>
                  <a:lnTo>
                    <a:pt x="1730022" y="965200"/>
                  </a:lnTo>
                  <a:lnTo>
                    <a:pt x="1635478" y="965200"/>
                  </a:lnTo>
                  <a:lnTo>
                    <a:pt x="1635478" y="936978"/>
                  </a:lnTo>
                  <a:lnTo>
                    <a:pt x="1617133" y="936978"/>
                  </a:lnTo>
                  <a:lnTo>
                    <a:pt x="1617133" y="924278"/>
                  </a:lnTo>
                  <a:lnTo>
                    <a:pt x="1591733" y="924278"/>
                  </a:lnTo>
                  <a:lnTo>
                    <a:pt x="1591733" y="914400"/>
                  </a:lnTo>
                  <a:lnTo>
                    <a:pt x="1478845" y="914400"/>
                  </a:lnTo>
                  <a:lnTo>
                    <a:pt x="1478845" y="896056"/>
                  </a:lnTo>
                  <a:lnTo>
                    <a:pt x="1404056" y="896056"/>
                  </a:lnTo>
                  <a:lnTo>
                    <a:pt x="1404056" y="879123"/>
                  </a:lnTo>
                  <a:lnTo>
                    <a:pt x="1213556" y="879123"/>
                  </a:lnTo>
                  <a:lnTo>
                    <a:pt x="1213556" y="857956"/>
                  </a:lnTo>
                  <a:lnTo>
                    <a:pt x="1199445" y="857956"/>
                  </a:lnTo>
                  <a:lnTo>
                    <a:pt x="1199445" y="826912"/>
                  </a:lnTo>
                  <a:lnTo>
                    <a:pt x="1159933" y="826912"/>
                  </a:lnTo>
                  <a:lnTo>
                    <a:pt x="1159933" y="818445"/>
                  </a:lnTo>
                  <a:lnTo>
                    <a:pt x="1124656" y="818445"/>
                  </a:lnTo>
                  <a:lnTo>
                    <a:pt x="1124656" y="788812"/>
                  </a:lnTo>
                  <a:lnTo>
                    <a:pt x="1087967" y="788812"/>
                  </a:lnTo>
                  <a:lnTo>
                    <a:pt x="1087967" y="767645"/>
                  </a:lnTo>
                  <a:lnTo>
                    <a:pt x="1068211" y="767645"/>
                  </a:lnTo>
                  <a:lnTo>
                    <a:pt x="1068211" y="740834"/>
                  </a:lnTo>
                  <a:lnTo>
                    <a:pt x="1024467" y="740834"/>
                  </a:lnTo>
                  <a:lnTo>
                    <a:pt x="1024467" y="722489"/>
                  </a:lnTo>
                  <a:lnTo>
                    <a:pt x="976489" y="722489"/>
                  </a:lnTo>
                  <a:lnTo>
                    <a:pt x="976489" y="677334"/>
                  </a:lnTo>
                  <a:lnTo>
                    <a:pt x="966611" y="677334"/>
                  </a:lnTo>
                  <a:lnTo>
                    <a:pt x="966611" y="660400"/>
                  </a:lnTo>
                  <a:lnTo>
                    <a:pt x="948267" y="660400"/>
                  </a:lnTo>
                  <a:lnTo>
                    <a:pt x="948267" y="637823"/>
                  </a:lnTo>
                  <a:lnTo>
                    <a:pt x="832556" y="637823"/>
                  </a:lnTo>
                  <a:lnTo>
                    <a:pt x="832556" y="623712"/>
                  </a:lnTo>
                  <a:lnTo>
                    <a:pt x="787400" y="623712"/>
                  </a:lnTo>
                  <a:lnTo>
                    <a:pt x="787400" y="596900"/>
                  </a:lnTo>
                  <a:lnTo>
                    <a:pt x="759178" y="596900"/>
                  </a:lnTo>
                  <a:lnTo>
                    <a:pt x="759178" y="568678"/>
                  </a:lnTo>
                  <a:lnTo>
                    <a:pt x="736600" y="568678"/>
                  </a:lnTo>
                  <a:lnTo>
                    <a:pt x="736600" y="554567"/>
                  </a:lnTo>
                  <a:lnTo>
                    <a:pt x="722489" y="554567"/>
                  </a:lnTo>
                  <a:lnTo>
                    <a:pt x="722489" y="536223"/>
                  </a:lnTo>
                  <a:lnTo>
                    <a:pt x="654756" y="536223"/>
                  </a:lnTo>
                  <a:lnTo>
                    <a:pt x="654756" y="517878"/>
                  </a:lnTo>
                  <a:lnTo>
                    <a:pt x="616656" y="517878"/>
                  </a:lnTo>
                  <a:lnTo>
                    <a:pt x="616656" y="498123"/>
                  </a:lnTo>
                  <a:lnTo>
                    <a:pt x="588433" y="498123"/>
                  </a:lnTo>
                  <a:lnTo>
                    <a:pt x="588433" y="475545"/>
                  </a:lnTo>
                  <a:lnTo>
                    <a:pt x="563033" y="475545"/>
                  </a:lnTo>
                  <a:lnTo>
                    <a:pt x="563033" y="362656"/>
                  </a:lnTo>
                  <a:lnTo>
                    <a:pt x="414867" y="362656"/>
                  </a:lnTo>
                  <a:lnTo>
                    <a:pt x="414867" y="348545"/>
                  </a:lnTo>
                  <a:lnTo>
                    <a:pt x="364067" y="348545"/>
                  </a:lnTo>
                  <a:lnTo>
                    <a:pt x="364067" y="261056"/>
                  </a:lnTo>
                  <a:lnTo>
                    <a:pt x="342900" y="261056"/>
                  </a:lnTo>
                  <a:lnTo>
                    <a:pt x="342900" y="228600"/>
                  </a:lnTo>
                  <a:lnTo>
                    <a:pt x="325967" y="228600"/>
                  </a:lnTo>
                  <a:lnTo>
                    <a:pt x="325967" y="206023"/>
                  </a:lnTo>
                  <a:lnTo>
                    <a:pt x="309033" y="206023"/>
                  </a:lnTo>
                  <a:lnTo>
                    <a:pt x="309033" y="187678"/>
                  </a:lnTo>
                  <a:lnTo>
                    <a:pt x="279400" y="187678"/>
                  </a:lnTo>
                  <a:lnTo>
                    <a:pt x="279400" y="170745"/>
                  </a:lnTo>
                  <a:lnTo>
                    <a:pt x="227189" y="170745"/>
                  </a:lnTo>
                  <a:lnTo>
                    <a:pt x="227189" y="146756"/>
                  </a:lnTo>
                  <a:lnTo>
                    <a:pt x="198967" y="146756"/>
                  </a:lnTo>
                  <a:lnTo>
                    <a:pt x="198967" y="129823"/>
                  </a:lnTo>
                  <a:lnTo>
                    <a:pt x="174978" y="129823"/>
                  </a:lnTo>
                  <a:lnTo>
                    <a:pt x="174978" y="39512"/>
                  </a:lnTo>
                  <a:lnTo>
                    <a:pt x="156633" y="39512"/>
                  </a:lnTo>
                  <a:lnTo>
                    <a:pt x="156633" y="21167"/>
                  </a:lnTo>
                  <a:lnTo>
                    <a:pt x="134056" y="21167"/>
                  </a:lnTo>
                  <a:lnTo>
                    <a:pt x="134056" y="0"/>
                  </a:lnTo>
                  <a:lnTo>
                    <a:pt x="0" y="0"/>
                  </a:lnTo>
                </a:path>
              </a:pathLst>
            </a:custGeom>
            <a:noFill/>
            <a:ln w="28575">
              <a:solidFill>
                <a:schemeClr val="accent6"/>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grpSp>
          <p:nvGrpSpPr>
            <p:cNvPr id="143" name="Group 142">
              <a:extLst>
                <a:ext uri="{FF2B5EF4-FFF2-40B4-BE49-F238E27FC236}">
                  <a16:creationId xmlns:a16="http://schemas.microsoft.com/office/drawing/2014/main" id="{5123C7F5-F54B-4C94-A458-8F8ADA7C3134}"/>
                </a:ext>
              </a:extLst>
            </p:cNvPr>
            <p:cNvGrpSpPr/>
            <p:nvPr/>
          </p:nvGrpSpPr>
          <p:grpSpPr>
            <a:xfrm>
              <a:off x="2283883" y="2648745"/>
              <a:ext cx="3475567" cy="1127836"/>
              <a:chOff x="2283883" y="2648745"/>
              <a:chExt cx="3475567" cy="1127836"/>
            </a:xfrm>
          </p:grpSpPr>
          <p:cxnSp>
            <p:nvCxnSpPr>
              <p:cNvPr id="115" name="Straight Connector 114">
                <a:extLst>
                  <a:ext uri="{FF2B5EF4-FFF2-40B4-BE49-F238E27FC236}">
                    <a16:creationId xmlns:a16="http://schemas.microsoft.com/office/drawing/2014/main" id="{C5155CB9-5ADF-412A-9A31-58346B7F2E41}"/>
                  </a:ext>
                </a:extLst>
              </p:cNvPr>
              <p:cNvCxnSpPr>
                <a:cxnSpLocks/>
              </p:cNvCxnSpPr>
              <p:nvPr/>
            </p:nvCxnSpPr>
            <p:spPr bwMode="auto">
              <a:xfrm>
                <a:off x="5759450" y="3727090"/>
                <a:ext cx="0" cy="49491"/>
              </a:xfrm>
              <a:prstGeom prst="line">
                <a:avLst/>
              </a:prstGeom>
              <a:noFill/>
              <a:ln w="28575" cap="flat" cmpd="sng" algn="ctr">
                <a:solidFill>
                  <a:schemeClr val="accent6"/>
                </a:solidFill>
                <a:prstDash val="solid"/>
                <a:round/>
                <a:headEnd type="none" w="med" len="med"/>
                <a:tailEnd type="none" w="med" len="med"/>
              </a:ln>
              <a:effectLst/>
            </p:spPr>
          </p:cxnSp>
          <p:cxnSp>
            <p:nvCxnSpPr>
              <p:cNvPr id="117" name="Straight Connector 116">
                <a:extLst>
                  <a:ext uri="{FF2B5EF4-FFF2-40B4-BE49-F238E27FC236}">
                    <a16:creationId xmlns:a16="http://schemas.microsoft.com/office/drawing/2014/main" id="{58DCFEF0-0281-4190-AB88-00FB4F2536A7}"/>
                  </a:ext>
                </a:extLst>
              </p:cNvPr>
              <p:cNvCxnSpPr>
                <a:cxnSpLocks/>
              </p:cNvCxnSpPr>
              <p:nvPr/>
            </p:nvCxnSpPr>
            <p:spPr bwMode="auto">
              <a:xfrm>
                <a:off x="5687057" y="3727090"/>
                <a:ext cx="0" cy="49491"/>
              </a:xfrm>
              <a:prstGeom prst="line">
                <a:avLst/>
              </a:prstGeom>
              <a:noFill/>
              <a:ln w="28575" cap="flat" cmpd="sng" algn="ctr">
                <a:solidFill>
                  <a:schemeClr val="accent6"/>
                </a:solidFill>
                <a:prstDash val="solid"/>
                <a:round/>
                <a:headEnd type="none" w="med" len="med"/>
                <a:tailEnd type="none" w="med" len="med"/>
              </a:ln>
              <a:effectLst/>
            </p:spPr>
          </p:cxnSp>
          <p:cxnSp>
            <p:nvCxnSpPr>
              <p:cNvPr id="118" name="Straight Connector 117">
                <a:extLst>
                  <a:ext uri="{FF2B5EF4-FFF2-40B4-BE49-F238E27FC236}">
                    <a16:creationId xmlns:a16="http://schemas.microsoft.com/office/drawing/2014/main" id="{9CB97DD9-1CAA-45EB-A8A2-A8C0901C8E47}"/>
                  </a:ext>
                </a:extLst>
              </p:cNvPr>
              <p:cNvCxnSpPr>
                <a:cxnSpLocks/>
              </p:cNvCxnSpPr>
              <p:nvPr/>
            </p:nvCxnSpPr>
            <p:spPr bwMode="auto">
              <a:xfrm>
                <a:off x="5276851" y="3626772"/>
                <a:ext cx="0" cy="49491"/>
              </a:xfrm>
              <a:prstGeom prst="line">
                <a:avLst/>
              </a:prstGeom>
              <a:noFill/>
              <a:ln w="28575" cap="flat" cmpd="sng" algn="ctr">
                <a:solidFill>
                  <a:schemeClr val="accent6"/>
                </a:solidFill>
                <a:prstDash val="solid"/>
                <a:round/>
                <a:headEnd type="none" w="med" len="med"/>
                <a:tailEnd type="none" w="med" len="med"/>
              </a:ln>
              <a:effectLst/>
            </p:spPr>
          </p:cxnSp>
          <p:cxnSp>
            <p:nvCxnSpPr>
              <p:cNvPr id="119" name="Straight Connector 118">
                <a:extLst>
                  <a:ext uri="{FF2B5EF4-FFF2-40B4-BE49-F238E27FC236}">
                    <a16:creationId xmlns:a16="http://schemas.microsoft.com/office/drawing/2014/main" id="{CF28FF64-44BF-465B-990F-A1F0A7845560}"/>
                  </a:ext>
                </a:extLst>
              </p:cNvPr>
              <p:cNvCxnSpPr>
                <a:cxnSpLocks/>
              </p:cNvCxnSpPr>
              <p:nvPr/>
            </p:nvCxnSpPr>
            <p:spPr bwMode="auto">
              <a:xfrm>
                <a:off x="5188085" y="3625669"/>
                <a:ext cx="0" cy="49491"/>
              </a:xfrm>
              <a:prstGeom prst="line">
                <a:avLst/>
              </a:prstGeom>
              <a:noFill/>
              <a:ln w="28575" cap="flat" cmpd="sng" algn="ctr">
                <a:solidFill>
                  <a:schemeClr val="accent6"/>
                </a:solidFill>
                <a:prstDash val="solid"/>
                <a:round/>
                <a:headEnd type="none" w="med" len="med"/>
                <a:tailEnd type="none" w="med" len="med"/>
              </a:ln>
              <a:effectLst/>
            </p:spPr>
          </p:cxnSp>
          <p:cxnSp>
            <p:nvCxnSpPr>
              <p:cNvPr id="120" name="Straight Connector 119">
                <a:extLst>
                  <a:ext uri="{FF2B5EF4-FFF2-40B4-BE49-F238E27FC236}">
                    <a16:creationId xmlns:a16="http://schemas.microsoft.com/office/drawing/2014/main" id="{9FE8DF6E-FF3A-4AEA-94A2-F51AFD5E426B}"/>
                  </a:ext>
                </a:extLst>
              </p:cNvPr>
              <p:cNvCxnSpPr>
                <a:cxnSpLocks/>
              </p:cNvCxnSpPr>
              <p:nvPr/>
            </p:nvCxnSpPr>
            <p:spPr bwMode="auto">
              <a:xfrm>
                <a:off x="5153025" y="3626772"/>
                <a:ext cx="0" cy="49491"/>
              </a:xfrm>
              <a:prstGeom prst="line">
                <a:avLst/>
              </a:prstGeom>
              <a:noFill/>
              <a:ln w="28575" cap="flat" cmpd="sng" algn="ctr">
                <a:solidFill>
                  <a:schemeClr val="accent6"/>
                </a:solidFill>
                <a:prstDash val="solid"/>
                <a:round/>
                <a:headEnd type="none" w="med" len="med"/>
                <a:tailEnd type="none" w="med" len="med"/>
              </a:ln>
              <a:effectLst/>
            </p:spPr>
          </p:cxnSp>
          <p:cxnSp>
            <p:nvCxnSpPr>
              <p:cNvPr id="121" name="Straight Connector 120">
                <a:extLst>
                  <a:ext uri="{FF2B5EF4-FFF2-40B4-BE49-F238E27FC236}">
                    <a16:creationId xmlns:a16="http://schemas.microsoft.com/office/drawing/2014/main" id="{6B1E820A-202C-406F-99C0-62261100D534}"/>
                  </a:ext>
                </a:extLst>
              </p:cNvPr>
              <p:cNvCxnSpPr>
                <a:cxnSpLocks/>
              </p:cNvCxnSpPr>
              <p:nvPr/>
            </p:nvCxnSpPr>
            <p:spPr bwMode="auto">
              <a:xfrm>
                <a:off x="5137151" y="3626772"/>
                <a:ext cx="0" cy="49491"/>
              </a:xfrm>
              <a:prstGeom prst="line">
                <a:avLst/>
              </a:prstGeom>
              <a:noFill/>
              <a:ln w="28575" cap="flat" cmpd="sng" algn="ctr">
                <a:solidFill>
                  <a:schemeClr val="accent6"/>
                </a:solidFill>
                <a:prstDash val="solid"/>
                <a:round/>
                <a:headEnd type="none" w="med" len="med"/>
                <a:tailEnd type="none" w="med" len="med"/>
              </a:ln>
              <a:effectLst/>
            </p:spPr>
          </p:cxnSp>
          <p:cxnSp>
            <p:nvCxnSpPr>
              <p:cNvPr id="122" name="Straight Connector 121">
                <a:extLst>
                  <a:ext uri="{FF2B5EF4-FFF2-40B4-BE49-F238E27FC236}">
                    <a16:creationId xmlns:a16="http://schemas.microsoft.com/office/drawing/2014/main" id="{6AA739BF-4B26-43A7-B241-F6EFDDA9D16B}"/>
                  </a:ext>
                </a:extLst>
              </p:cNvPr>
              <p:cNvCxnSpPr>
                <a:cxnSpLocks/>
              </p:cNvCxnSpPr>
              <p:nvPr/>
            </p:nvCxnSpPr>
            <p:spPr bwMode="auto">
              <a:xfrm>
                <a:off x="5111782" y="3626772"/>
                <a:ext cx="0" cy="49491"/>
              </a:xfrm>
              <a:prstGeom prst="line">
                <a:avLst/>
              </a:prstGeom>
              <a:noFill/>
              <a:ln w="28575" cap="flat" cmpd="sng" algn="ctr">
                <a:solidFill>
                  <a:schemeClr val="accent6"/>
                </a:solidFill>
                <a:prstDash val="solid"/>
                <a:round/>
                <a:headEnd type="none" w="med" len="med"/>
                <a:tailEnd type="none" w="med" len="med"/>
              </a:ln>
              <a:effectLst/>
            </p:spPr>
          </p:cxnSp>
          <p:cxnSp>
            <p:nvCxnSpPr>
              <p:cNvPr id="123" name="Straight Connector 122">
                <a:extLst>
                  <a:ext uri="{FF2B5EF4-FFF2-40B4-BE49-F238E27FC236}">
                    <a16:creationId xmlns:a16="http://schemas.microsoft.com/office/drawing/2014/main" id="{E2934D04-F211-4866-8E0C-4843BF39430E}"/>
                  </a:ext>
                </a:extLst>
              </p:cNvPr>
              <p:cNvCxnSpPr>
                <a:cxnSpLocks/>
              </p:cNvCxnSpPr>
              <p:nvPr/>
            </p:nvCxnSpPr>
            <p:spPr bwMode="auto">
              <a:xfrm>
                <a:off x="5056631" y="3550945"/>
                <a:ext cx="0" cy="49491"/>
              </a:xfrm>
              <a:prstGeom prst="line">
                <a:avLst/>
              </a:prstGeom>
              <a:noFill/>
              <a:ln w="28575" cap="flat" cmpd="sng" algn="ctr">
                <a:solidFill>
                  <a:schemeClr val="accent6"/>
                </a:solidFill>
                <a:prstDash val="solid"/>
                <a:round/>
                <a:headEnd type="none" w="med" len="med"/>
                <a:tailEnd type="none" w="med" len="med"/>
              </a:ln>
              <a:effectLst/>
            </p:spPr>
          </p:cxnSp>
          <p:cxnSp>
            <p:nvCxnSpPr>
              <p:cNvPr id="124" name="Straight Connector 123">
                <a:extLst>
                  <a:ext uri="{FF2B5EF4-FFF2-40B4-BE49-F238E27FC236}">
                    <a16:creationId xmlns:a16="http://schemas.microsoft.com/office/drawing/2014/main" id="{DAB282C4-D889-4C8E-B04E-B1CB96A2CBD8}"/>
                  </a:ext>
                </a:extLst>
              </p:cNvPr>
              <p:cNvCxnSpPr>
                <a:cxnSpLocks/>
              </p:cNvCxnSpPr>
              <p:nvPr/>
            </p:nvCxnSpPr>
            <p:spPr bwMode="auto">
              <a:xfrm>
                <a:off x="4576336" y="3545430"/>
                <a:ext cx="0" cy="49491"/>
              </a:xfrm>
              <a:prstGeom prst="line">
                <a:avLst/>
              </a:prstGeom>
              <a:noFill/>
              <a:ln w="28575" cap="flat" cmpd="sng" algn="ctr">
                <a:solidFill>
                  <a:schemeClr val="accent6"/>
                </a:solidFill>
                <a:prstDash val="solid"/>
                <a:round/>
                <a:headEnd type="none" w="med" len="med"/>
                <a:tailEnd type="none" w="med" len="med"/>
              </a:ln>
              <a:effectLst/>
            </p:spPr>
          </p:cxnSp>
          <p:cxnSp>
            <p:nvCxnSpPr>
              <p:cNvPr id="125" name="Straight Connector 124">
                <a:extLst>
                  <a:ext uri="{FF2B5EF4-FFF2-40B4-BE49-F238E27FC236}">
                    <a16:creationId xmlns:a16="http://schemas.microsoft.com/office/drawing/2014/main" id="{49B90066-E34D-4410-A608-298ED8A8EA01}"/>
                  </a:ext>
                </a:extLst>
              </p:cNvPr>
              <p:cNvCxnSpPr>
                <a:cxnSpLocks/>
              </p:cNvCxnSpPr>
              <p:nvPr/>
            </p:nvCxnSpPr>
            <p:spPr bwMode="auto">
              <a:xfrm>
                <a:off x="4527260" y="3545430"/>
                <a:ext cx="0" cy="49491"/>
              </a:xfrm>
              <a:prstGeom prst="line">
                <a:avLst/>
              </a:prstGeom>
              <a:noFill/>
              <a:ln w="28575" cap="flat" cmpd="sng" algn="ctr">
                <a:solidFill>
                  <a:schemeClr val="accent6"/>
                </a:solidFill>
                <a:prstDash val="solid"/>
                <a:round/>
                <a:headEnd type="none" w="med" len="med"/>
                <a:tailEnd type="none" w="med" len="med"/>
              </a:ln>
              <a:effectLst/>
            </p:spPr>
          </p:cxnSp>
          <p:cxnSp>
            <p:nvCxnSpPr>
              <p:cNvPr id="126" name="Straight Connector 125">
                <a:extLst>
                  <a:ext uri="{FF2B5EF4-FFF2-40B4-BE49-F238E27FC236}">
                    <a16:creationId xmlns:a16="http://schemas.microsoft.com/office/drawing/2014/main" id="{CE0F13D9-CB26-4E26-B528-FE61CCD774A9}"/>
                  </a:ext>
                </a:extLst>
              </p:cNvPr>
              <p:cNvCxnSpPr>
                <a:cxnSpLocks/>
              </p:cNvCxnSpPr>
              <p:nvPr/>
            </p:nvCxnSpPr>
            <p:spPr bwMode="auto">
              <a:xfrm>
                <a:off x="4480557" y="3545430"/>
                <a:ext cx="0" cy="49491"/>
              </a:xfrm>
              <a:prstGeom prst="line">
                <a:avLst/>
              </a:prstGeom>
              <a:noFill/>
              <a:ln w="28575" cap="flat" cmpd="sng" algn="ctr">
                <a:solidFill>
                  <a:schemeClr val="accent6"/>
                </a:solidFill>
                <a:prstDash val="solid"/>
                <a:round/>
                <a:headEnd type="none" w="med" len="med"/>
                <a:tailEnd type="none" w="med" len="med"/>
              </a:ln>
              <a:effectLst/>
            </p:spPr>
          </p:cxnSp>
          <p:cxnSp>
            <p:nvCxnSpPr>
              <p:cNvPr id="127" name="Straight Connector 126">
                <a:extLst>
                  <a:ext uri="{FF2B5EF4-FFF2-40B4-BE49-F238E27FC236}">
                    <a16:creationId xmlns:a16="http://schemas.microsoft.com/office/drawing/2014/main" id="{03673F79-D71C-41EF-A5B5-A6F7E80189DE}"/>
                  </a:ext>
                </a:extLst>
              </p:cNvPr>
              <p:cNvCxnSpPr>
                <a:cxnSpLocks/>
              </p:cNvCxnSpPr>
              <p:nvPr/>
            </p:nvCxnSpPr>
            <p:spPr bwMode="auto">
              <a:xfrm>
                <a:off x="4441839" y="3545430"/>
                <a:ext cx="0" cy="49491"/>
              </a:xfrm>
              <a:prstGeom prst="line">
                <a:avLst/>
              </a:prstGeom>
              <a:noFill/>
              <a:ln w="28575" cap="flat" cmpd="sng" algn="ctr">
                <a:solidFill>
                  <a:schemeClr val="accent6"/>
                </a:solidFill>
                <a:prstDash val="solid"/>
                <a:round/>
                <a:headEnd type="none" w="med" len="med"/>
                <a:tailEnd type="none" w="med" len="med"/>
              </a:ln>
              <a:effectLst/>
            </p:spPr>
          </p:cxnSp>
          <p:cxnSp>
            <p:nvCxnSpPr>
              <p:cNvPr id="128" name="Straight Connector 127">
                <a:extLst>
                  <a:ext uri="{FF2B5EF4-FFF2-40B4-BE49-F238E27FC236}">
                    <a16:creationId xmlns:a16="http://schemas.microsoft.com/office/drawing/2014/main" id="{DF980BE5-C5BD-4513-838D-EEB8D99F8504}"/>
                  </a:ext>
                </a:extLst>
              </p:cNvPr>
              <p:cNvCxnSpPr>
                <a:cxnSpLocks/>
              </p:cNvCxnSpPr>
              <p:nvPr/>
            </p:nvCxnSpPr>
            <p:spPr bwMode="auto">
              <a:xfrm>
                <a:off x="4279608" y="3493733"/>
                <a:ext cx="0" cy="49491"/>
              </a:xfrm>
              <a:prstGeom prst="line">
                <a:avLst/>
              </a:prstGeom>
              <a:noFill/>
              <a:ln w="28575" cap="flat" cmpd="sng" algn="ctr">
                <a:solidFill>
                  <a:schemeClr val="accent6"/>
                </a:solidFill>
                <a:prstDash val="solid"/>
                <a:round/>
                <a:headEnd type="none" w="med" len="med"/>
                <a:tailEnd type="none" w="med" len="med"/>
              </a:ln>
              <a:effectLst/>
            </p:spPr>
          </p:cxnSp>
          <p:cxnSp>
            <p:nvCxnSpPr>
              <p:cNvPr id="129" name="Straight Connector 128">
                <a:extLst>
                  <a:ext uri="{FF2B5EF4-FFF2-40B4-BE49-F238E27FC236}">
                    <a16:creationId xmlns:a16="http://schemas.microsoft.com/office/drawing/2014/main" id="{28EF2463-2053-4F86-AB8D-FB86D05DEBA2}"/>
                  </a:ext>
                </a:extLst>
              </p:cNvPr>
              <p:cNvCxnSpPr>
                <a:cxnSpLocks/>
              </p:cNvCxnSpPr>
              <p:nvPr/>
            </p:nvCxnSpPr>
            <p:spPr bwMode="auto">
              <a:xfrm>
                <a:off x="4163721" y="3468987"/>
                <a:ext cx="0" cy="49491"/>
              </a:xfrm>
              <a:prstGeom prst="line">
                <a:avLst/>
              </a:prstGeom>
              <a:noFill/>
              <a:ln w="28575" cap="flat" cmpd="sng" algn="ctr">
                <a:solidFill>
                  <a:schemeClr val="accent6"/>
                </a:solidFill>
                <a:prstDash val="solid"/>
                <a:round/>
                <a:headEnd type="none" w="med" len="med"/>
                <a:tailEnd type="none" w="med" len="med"/>
              </a:ln>
              <a:effectLst/>
            </p:spPr>
          </p:cxnSp>
          <p:cxnSp>
            <p:nvCxnSpPr>
              <p:cNvPr id="130" name="Straight Connector 129">
                <a:extLst>
                  <a:ext uri="{FF2B5EF4-FFF2-40B4-BE49-F238E27FC236}">
                    <a16:creationId xmlns:a16="http://schemas.microsoft.com/office/drawing/2014/main" id="{F4364C7A-A363-4589-9881-808F14121EFC}"/>
                  </a:ext>
                </a:extLst>
              </p:cNvPr>
              <p:cNvCxnSpPr>
                <a:cxnSpLocks/>
              </p:cNvCxnSpPr>
              <p:nvPr/>
            </p:nvCxnSpPr>
            <p:spPr bwMode="auto">
              <a:xfrm>
                <a:off x="4147198" y="3468987"/>
                <a:ext cx="0" cy="49491"/>
              </a:xfrm>
              <a:prstGeom prst="line">
                <a:avLst/>
              </a:prstGeom>
              <a:noFill/>
              <a:ln w="28575" cap="flat" cmpd="sng" algn="ctr">
                <a:solidFill>
                  <a:schemeClr val="accent6"/>
                </a:solidFill>
                <a:prstDash val="solid"/>
                <a:round/>
                <a:headEnd type="none" w="med" len="med"/>
                <a:tailEnd type="none" w="med" len="med"/>
              </a:ln>
              <a:effectLst/>
            </p:spPr>
          </p:cxnSp>
          <p:cxnSp>
            <p:nvCxnSpPr>
              <p:cNvPr id="131" name="Straight Connector 130">
                <a:extLst>
                  <a:ext uri="{FF2B5EF4-FFF2-40B4-BE49-F238E27FC236}">
                    <a16:creationId xmlns:a16="http://schemas.microsoft.com/office/drawing/2014/main" id="{F437A874-5593-46A0-A338-0D05DC989E5A}"/>
                  </a:ext>
                </a:extLst>
              </p:cNvPr>
              <p:cNvCxnSpPr>
                <a:cxnSpLocks/>
              </p:cNvCxnSpPr>
              <p:nvPr/>
            </p:nvCxnSpPr>
            <p:spPr bwMode="auto">
              <a:xfrm>
                <a:off x="4109746" y="3468987"/>
                <a:ext cx="0" cy="49491"/>
              </a:xfrm>
              <a:prstGeom prst="line">
                <a:avLst/>
              </a:prstGeom>
              <a:noFill/>
              <a:ln w="28575" cap="flat" cmpd="sng" algn="ctr">
                <a:solidFill>
                  <a:schemeClr val="accent6"/>
                </a:solidFill>
                <a:prstDash val="solid"/>
                <a:round/>
                <a:headEnd type="none" w="med" len="med"/>
                <a:tailEnd type="none" w="med" len="med"/>
              </a:ln>
              <a:effectLst/>
            </p:spPr>
          </p:cxnSp>
          <p:cxnSp>
            <p:nvCxnSpPr>
              <p:cNvPr id="132" name="Straight Connector 131">
                <a:extLst>
                  <a:ext uri="{FF2B5EF4-FFF2-40B4-BE49-F238E27FC236}">
                    <a16:creationId xmlns:a16="http://schemas.microsoft.com/office/drawing/2014/main" id="{326E4E46-BF4E-44B5-99A0-5E6F86C202A3}"/>
                  </a:ext>
                </a:extLst>
              </p:cNvPr>
              <p:cNvCxnSpPr>
                <a:cxnSpLocks/>
              </p:cNvCxnSpPr>
              <p:nvPr/>
            </p:nvCxnSpPr>
            <p:spPr bwMode="auto">
              <a:xfrm>
                <a:off x="3916071" y="3277062"/>
                <a:ext cx="0" cy="49491"/>
              </a:xfrm>
              <a:prstGeom prst="line">
                <a:avLst/>
              </a:prstGeom>
              <a:noFill/>
              <a:ln w="28575" cap="flat" cmpd="sng" algn="ctr">
                <a:solidFill>
                  <a:schemeClr val="accent6"/>
                </a:solidFill>
                <a:prstDash val="solid"/>
                <a:round/>
                <a:headEnd type="none" w="med" len="med"/>
                <a:tailEnd type="none" w="med" len="med"/>
              </a:ln>
              <a:effectLst/>
            </p:spPr>
          </p:cxnSp>
          <p:cxnSp>
            <p:nvCxnSpPr>
              <p:cNvPr id="133" name="Straight Connector 132">
                <a:extLst>
                  <a:ext uri="{FF2B5EF4-FFF2-40B4-BE49-F238E27FC236}">
                    <a16:creationId xmlns:a16="http://schemas.microsoft.com/office/drawing/2014/main" id="{D89F2E5A-EB11-4A35-9ED7-C28F79734E32}"/>
                  </a:ext>
                </a:extLst>
              </p:cNvPr>
              <p:cNvCxnSpPr>
                <a:cxnSpLocks/>
              </p:cNvCxnSpPr>
              <p:nvPr/>
            </p:nvCxnSpPr>
            <p:spPr bwMode="auto">
              <a:xfrm>
                <a:off x="3900629" y="3252316"/>
                <a:ext cx="0" cy="49491"/>
              </a:xfrm>
              <a:prstGeom prst="line">
                <a:avLst/>
              </a:prstGeom>
              <a:noFill/>
              <a:ln w="28575" cap="flat" cmpd="sng" algn="ctr">
                <a:solidFill>
                  <a:schemeClr val="accent6"/>
                </a:solidFill>
                <a:prstDash val="solid"/>
                <a:round/>
                <a:headEnd type="none" w="med" len="med"/>
                <a:tailEnd type="none" w="med" len="med"/>
              </a:ln>
              <a:effectLst/>
            </p:spPr>
          </p:cxnSp>
          <p:cxnSp>
            <p:nvCxnSpPr>
              <p:cNvPr id="135" name="Straight Connector 134">
                <a:extLst>
                  <a:ext uri="{FF2B5EF4-FFF2-40B4-BE49-F238E27FC236}">
                    <a16:creationId xmlns:a16="http://schemas.microsoft.com/office/drawing/2014/main" id="{649CE9D0-48C4-4D91-9F86-1009A8620FEE}"/>
                  </a:ext>
                </a:extLst>
              </p:cNvPr>
              <p:cNvCxnSpPr>
                <a:cxnSpLocks/>
              </p:cNvCxnSpPr>
              <p:nvPr/>
            </p:nvCxnSpPr>
            <p:spPr bwMode="auto">
              <a:xfrm>
                <a:off x="3880463" y="3242329"/>
                <a:ext cx="0" cy="49491"/>
              </a:xfrm>
              <a:prstGeom prst="line">
                <a:avLst/>
              </a:prstGeom>
              <a:noFill/>
              <a:ln w="28575" cap="flat" cmpd="sng" algn="ctr">
                <a:solidFill>
                  <a:schemeClr val="accent6"/>
                </a:solidFill>
                <a:prstDash val="solid"/>
                <a:round/>
                <a:headEnd type="none" w="med" len="med"/>
                <a:tailEnd type="none" w="med" len="med"/>
              </a:ln>
              <a:effectLst/>
            </p:spPr>
          </p:cxnSp>
          <p:cxnSp>
            <p:nvCxnSpPr>
              <p:cNvPr id="136" name="Straight Connector 135">
                <a:extLst>
                  <a:ext uri="{FF2B5EF4-FFF2-40B4-BE49-F238E27FC236}">
                    <a16:creationId xmlns:a16="http://schemas.microsoft.com/office/drawing/2014/main" id="{79864EBC-086F-4BEE-A1FE-9F4A07AFB1E4}"/>
                  </a:ext>
                </a:extLst>
              </p:cNvPr>
              <p:cNvCxnSpPr>
                <a:cxnSpLocks/>
              </p:cNvCxnSpPr>
              <p:nvPr/>
            </p:nvCxnSpPr>
            <p:spPr bwMode="auto">
              <a:xfrm>
                <a:off x="3877208" y="3212902"/>
                <a:ext cx="0" cy="49491"/>
              </a:xfrm>
              <a:prstGeom prst="line">
                <a:avLst/>
              </a:prstGeom>
              <a:noFill/>
              <a:ln w="28575" cap="flat" cmpd="sng" algn="ctr">
                <a:solidFill>
                  <a:schemeClr val="accent6"/>
                </a:solidFill>
                <a:prstDash val="solid"/>
                <a:round/>
                <a:headEnd type="none" w="med" len="med"/>
                <a:tailEnd type="none" w="med" len="med"/>
              </a:ln>
              <a:effectLst/>
            </p:spPr>
          </p:cxnSp>
          <p:cxnSp>
            <p:nvCxnSpPr>
              <p:cNvPr id="137" name="Straight Connector 136">
                <a:extLst>
                  <a:ext uri="{FF2B5EF4-FFF2-40B4-BE49-F238E27FC236}">
                    <a16:creationId xmlns:a16="http://schemas.microsoft.com/office/drawing/2014/main" id="{98C38FB7-FD6E-4CA1-A767-A3F2E4491923}"/>
                  </a:ext>
                </a:extLst>
              </p:cNvPr>
              <p:cNvCxnSpPr>
                <a:cxnSpLocks/>
              </p:cNvCxnSpPr>
              <p:nvPr/>
            </p:nvCxnSpPr>
            <p:spPr bwMode="auto">
              <a:xfrm>
                <a:off x="3842976" y="3212902"/>
                <a:ext cx="0" cy="49491"/>
              </a:xfrm>
              <a:prstGeom prst="line">
                <a:avLst/>
              </a:prstGeom>
              <a:noFill/>
              <a:ln w="28575" cap="flat" cmpd="sng" algn="ctr">
                <a:solidFill>
                  <a:schemeClr val="accent6"/>
                </a:solidFill>
                <a:prstDash val="solid"/>
                <a:round/>
                <a:headEnd type="none" w="med" len="med"/>
                <a:tailEnd type="none" w="med" len="med"/>
              </a:ln>
              <a:effectLst/>
            </p:spPr>
          </p:cxnSp>
          <p:cxnSp>
            <p:nvCxnSpPr>
              <p:cNvPr id="138" name="Straight Connector 137">
                <a:extLst>
                  <a:ext uri="{FF2B5EF4-FFF2-40B4-BE49-F238E27FC236}">
                    <a16:creationId xmlns:a16="http://schemas.microsoft.com/office/drawing/2014/main" id="{BBC569B8-BC30-4F87-A478-1FF4E2A80E81}"/>
                  </a:ext>
                </a:extLst>
              </p:cNvPr>
              <p:cNvCxnSpPr>
                <a:cxnSpLocks/>
              </p:cNvCxnSpPr>
              <p:nvPr/>
            </p:nvCxnSpPr>
            <p:spPr bwMode="auto">
              <a:xfrm>
                <a:off x="3830059" y="3187350"/>
                <a:ext cx="0" cy="49491"/>
              </a:xfrm>
              <a:prstGeom prst="line">
                <a:avLst/>
              </a:prstGeom>
              <a:noFill/>
              <a:ln w="28575" cap="flat" cmpd="sng" algn="ctr">
                <a:solidFill>
                  <a:schemeClr val="accent6"/>
                </a:solidFill>
                <a:prstDash val="solid"/>
                <a:round/>
                <a:headEnd type="none" w="med" len="med"/>
                <a:tailEnd type="none" w="med" len="med"/>
              </a:ln>
              <a:effectLst/>
            </p:spPr>
          </p:cxnSp>
          <p:cxnSp>
            <p:nvCxnSpPr>
              <p:cNvPr id="139" name="Straight Connector 138">
                <a:extLst>
                  <a:ext uri="{FF2B5EF4-FFF2-40B4-BE49-F238E27FC236}">
                    <a16:creationId xmlns:a16="http://schemas.microsoft.com/office/drawing/2014/main" id="{55E27570-1449-4346-9AA3-D0E9F8C6FD68}"/>
                  </a:ext>
                </a:extLst>
              </p:cNvPr>
              <p:cNvCxnSpPr>
                <a:cxnSpLocks/>
              </p:cNvCxnSpPr>
              <p:nvPr/>
            </p:nvCxnSpPr>
            <p:spPr bwMode="auto">
              <a:xfrm>
                <a:off x="3819029" y="3174904"/>
                <a:ext cx="0" cy="49491"/>
              </a:xfrm>
              <a:prstGeom prst="line">
                <a:avLst/>
              </a:prstGeom>
              <a:noFill/>
              <a:ln w="28575" cap="flat" cmpd="sng" algn="ctr">
                <a:solidFill>
                  <a:schemeClr val="accent6"/>
                </a:solidFill>
                <a:prstDash val="solid"/>
                <a:round/>
                <a:headEnd type="none" w="med" len="med"/>
                <a:tailEnd type="none" w="med" len="med"/>
              </a:ln>
              <a:effectLst/>
            </p:spPr>
          </p:cxnSp>
          <p:cxnSp>
            <p:nvCxnSpPr>
              <p:cNvPr id="140" name="Straight Connector 139">
                <a:extLst>
                  <a:ext uri="{FF2B5EF4-FFF2-40B4-BE49-F238E27FC236}">
                    <a16:creationId xmlns:a16="http://schemas.microsoft.com/office/drawing/2014/main" id="{245D3013-5A88-4489-A291-306B3FCBB880}"/>
                  </a:ext>
                </a:extLst>
              </p:cNvPr>
              <p:cNvCxnSpPr>
                <a:cxnSpLocks/>
              </p:cNvCxnSpPr>
              <p:nvPr/>
            </p:nvCxnSpPr>
            <p:spPr bwMode="auto">
              <a:xfrm>
                <a:off x="3300414" y="3073426"/>
                <a:ext cx="0" cy="49491"/>
              </a:xfrm>
              <a:prstGeom prst="line">
                <a:avLst/>
              </a:prstGeom>
              <a:noFill/>
              <a:ln w="28575" cap="flat" cmpd="sng" algn="ctr">
                <a:solidFill>
                  <a:schemeClr val="accent6"/>
                </a:solidFill>
                <a:prstDash val="solid"/>
                <a:round/>
                <a:headEnd type="none" w="med" len="med"/>
                <a:tailEnd type="none" w="med" len="med"/>
              </a:ln>
              <a:effectLst/>
            </p:spPr>
          </p:cxnSp>
          <p:cxnSp>
            <p:nvCxnSpPr>
              <p:cNvPr id="141" name="Straight Connector 140">
                <a:extLst>
                  <a:ext uri="{FF2B5EF4-FFF2-40B4-BE49-F238E27FC236}">
                    <a16:creationId xmlns:a16="http://schemas.microsoft.com/office/drawing/2014/main" id="{9A39F0EB-8278-47CC-BFBA-30AE762AB60E}"/>
                  </a:ext>
                </a:extLst>
              </p:cNvPr>
              <p:cNvCxnSpPr>
                <a:cxnSpLocks/>
              </p:cNvCxnSpPr>
              <p:nvPr/>
            </p:nvCxnSpPr>
            <p:spPr bwMode="auto">
              <a:xfrm>
                <a:off x="2283883" y="2648745"/>
                <a:ext cx="0" cy="49491"/>
              </a:xfrm>
              <a:prstGeom prst="line">
                <a:avLst/>
              </a:prstGeom>
              <a:noFill/>
              <a:ln w="28575" cap="flat" cmpd="sng" algn="ctr">
                <a:solidFill>
                  <a:schemeClr val="accent6"/>
                </a:solidFill>
                <a:prstDash val="solid"/>
                <a:round/>
                <a:headEnd type="none" w="med" len="med"/>
                <a:tailEnd type="none" w="med" len="med"/>
              </a:ln>
              <a:effectLst/>
            </p:spPr>
          </p:cxnSp>
        </p:grpSp>
      </p:grpSp>
      <p:sp>
        <p:nvSpPr>
          <p:cNvPr id="145" name="TextBox 144">
            <a:extLst>
              <a:ext uri="{FF2B5EF4-FFF2-40B4-BE49-F238E27FC236}">
                <a16:creationId xmlns:a16="http://schemas.microsoft.com/office/drawing/2014/main" id="{C8780573-6E03-4469-A0C7-833B37241048}"/>
              </a:ext>
            </a:extLst>
          </p:cNvPr>
          <p:cNvSpPr txBox="1"/>
          <p:nvPr/>
        </p:nvSpPr>
        <p:spPr bwMode="auto">
          <a:xfrm rot="16200000">
            <a:off x="5082364" y="3025259"/>
            <a:ext cx="272528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Probability for PFS</a:t>
            </a:r>
          </a:p>
        </p:txBody>
      </p:sp>
      <p:sp>
        <p:nvSpPr>
          <p:cNvPr id="146" name="TextBox 145">
            <a:extLst>
              <a:ext uri="{FF2B5EF4-FFF2-40B4-BE49-F238E27FC236}">
                <a16:creationId xmlns:a16="http://schemas.microsoft.com/office/drawing/2014/main" id="{C137D1D1-2E40-4D21-A413-400BD10D34E3}"/>
              </a:ext>
            </a:extLst>
          </p:cNvPr>
          <p:cNvSpPr txBox="1"/>
          <p:nvPr/>
        </p:nvSpPr>
        <p:spPr bwMode="auto">
          <a:xfrm>
            <a:off x="8846811" y="4601965"/>
            <a:ext cx="98353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Mo</a:t>
            </a:r>
          </a:p>
        </p:txBody>
      </p:sp>
      <p:sp>
        <p:nvSpPr>
          <p:cNvPr id="147" name="Freeform: Shape 146">
            <a:extLst>
              <a:ext uri="{FF2B5EF4-FFF2-40B4-BE49-F238E27FC236}">
                <a16:creationId xmlns:a16="http://schemas.microsoft.com/office/drawing/2014/main" id="{23BD34B4-EC38-46B4-8EDE-D3653E3CE421}"/>
              </a:ext>
            </a:extLst>
          </p:cNvPr>
          <p:cNvSpPr/>
          <p:nvPr/>
        </p:nvSpPr>
        <p:spPr bwMode="auto">
          <a:xfrm>
            <a:off x="7002271" y="1882593"/>
            <a:ext cx="4409388" cy="2580587"/>
          </a:xfrm>
          <a:custGeom>
            <a:avLst/>
            <a:gdLst>
              <a:gd name="connsiteX0" fmla="*/ 0 w 4409388"/>
              <a:gd name="connsiteY0" fmla="*/ 0 h 2580587"/>
              <a:gd name="connsiteX1" fmla="*/ 0 w 4409388"/>
              <a:gd name="connsiteY1" fmla="*/ 2580587 h 2580587"/>
              <a:gd name="connsiteX2" fmla="*/ 4409388 w 4409388"/>
              <a:gd name="connsiteY2" fmla="*/ 2580587 h 2580587"/>
            </a:gdLst>
            <a:ahLst/>
            <a:cxnLst>
              <a:cxn ang="0">
                <a:pos x="connsiteX0" y="connsiteY0"/>
              </a:cxn>
              <a:cxn ang="0">
                <a:pos x="connsiteX1" y="connsiteY1"/>
              </a:cxn>
              <a:cxn ang="0">
                <a:pos x="connsiteX2" y="connsiteY2"/>
              </a:cxn>
            </a:cxnLst>
            <a:rect l="l" t="t" r="r" b="b"/>
            <a:pathLst>
              <a:path w="4409388" h="2580587">
                <a:moveTo>
                  <a:pt x="0" y="0"/>
                </a:moveTo>
                <a:lnTo>
                  <a:pt x="0" y="2580587"/>
                </a:lnTo>
                <a:lnTo>
                  <a:pt x="4409388" y="2580587"/>
                </a:lnTo>
              </a:path>
            </a:pathLst>
          </a:custGeom>
          <a:noFill/>
          <a:ln w="285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cxnSp>
        <p:nvCxnSpPr>
          <p:cNvPr id="149" name="Straight Connector 148">
            <a:extLst>
              <a:ext uri="{FF2B5EF4-FFF2-40B4-BE49-F238E27FC236}">
                <a16:creationId xmlns:a16="http://schemas.microsoft.com/office/drawing/2014/main" id="{C951573E-5A8D-43A5-BF93-101FD5C4E354}"/>
              </a:ext>
            </a:extLst>
          </p:cNvPr>
          <p:cNvCxnSpPr/>
          <p:nvPr/>
        </p:nvCxnSpPr>
        <p:spPr bwMode="auto">
          <a:xfrm>
            <a:off x="6924289" y="1889873"/>
            <a:ext cx="85907" cy="0"/>
          </a:xfrm>
          <a:prstGeom prst="line">
            <a:avLst/>
          </a:prstGeom>
          <a:noFill/>
          <a:ln w="28575" cap="flat" cmpd="sng" algn="ctr">
            <a:solidFill>
              <a:schemeClr val="bg1"/>
            </a:solidFill>
            <a:prstDash val="solid"/>
            <a:round/>
            <a:headEnd type="none" w="med" len="med"/>
            <a:tailEnd type="none" w="med" len="med"/>
          </a:ln>
          <a:effectLst/>
        </p:spPr>
      </p:cxnSp>
      <p:cxnSp>
        <p:nvCxnSpPr>
          <p:cNvPr id="150" name="Straight Connector 149">
            <a:extLst>
              <a:ext uri="{FF2B5EF4-FFF2-40B4-BE49-F238E27FC236}">
                <a16:creationId xmlns:a16="http://schemas.microsoft.com/office/drawing/2014/main" id="{14765300-C74F-4E89-B486-23B0DF0EB2DB}"/>
              </a:ext>
            </a:extLst>
          </p:cNvPr>
          <p:cNvCxnSpPr/>
          <p:nvPr/>
        </p:nvCxnSpPr>
        <p:spPr bwMode="auto">
          <a:xfrm>
            <a:off x="6924289" y="2404534"/>
            <a:ext cx="85907" cy="0"/>
          </a:xfrm>
          <a:prstGeom prst="line">
            <a:avLst/>
          </a:prstGeom>
          <a:noFill/>
          <a:ln w="28575" cap="flat" cmpd="sng" algn="ctr">
            <a:solidFill>
              <a:schemeClr val="bg1"/>
            </a:solidFill>
            <a:prstDash val="solid"/>
            <a:round/>
            <a:headEnd type="none" w="med" len="med"/>
            <a:tailEnd type="none" w="med" len="med"/>
          </a:ln>
          <a:effectLst/>
        </p:spPr>
      </p:cxnSp>
      <p:cxnSp>
        <p:nvCxnSpPr>
          <p:cNvPr id="151" name="Straight Connector 150">
            <a:extLst>
              <a:ext uri="{FF2B5EF4-FFF2-40B4-BE49-F238E27FC236}">
                <a16:creationId xmlns:a16="http://schemas.microsoft.com/office/drawing/2014/main" id="{44C32ED9-C817-4252-8430-E0003628FFBF}"/>
              </a:ext>
            </a:extLst>
          </p:cNvPr>
          <p:cNvCxnSpPr/>
          <p:nvPr/>
        </p:nvCxnSpPr>
        <p:spPr bwMode="auto">
          <a:xfrm>
            <a:off x="6924289" y="2919195"/>
            <a:ext cx="85907" cy="0"/>
          </a:xfrm>
          <a:prstGeom prst="line">
            <a:avLst/>
          </a:prstGeom>
          <a:noFill/>
          <a:ln w="28575" cap="flat" cmpd="sng" algn="ctr">
            <a:solidFill>
              <a:schemeClr val="bg1"/>
            </a:solidFill>
            <a:prstDash val="solid"/>
            <a:round/>
            <a:headEnd type="none" w="med" len="med"/>
            <a:tailEnd type="none" w="med" len="med"/>
          </a:ln>
          <a:effectLst/>
        </p:spPr>
      </p:cxnSp>
      <p:cxnSp>
        <p:nvCxnSpPr>
          <p:cNvPr id="152" name="Straight Connector 151">
            <a:extLst>
              <a:ext uri="{FF2B5EF4-FFF2-40B4-BE49-F238E27FC236}">
                <a16:creationId xmlns:a16="http://schemas.microsoft.com/office/drawing/2014/main" id="{2EBE10F0-87F2-40F9-8CBD-1388C541C9FB}"/>
              </a:ext>
            </a:extLst>
          </p:cNvPr>
          <p:cNvCxnSpPr/>
          <p:nvPr/>
        </p:nvCxnSpPr>
        <p:spPr bwMode="auto">
          <a:xfrm>
            <a:off x="6924289" y="3433856"/>
            <a:ext cx="85907" cy="0"/>
          </a:xfrm>
          <a:prstGeom prst="line">
            <a:avLst/>
          </a:prstGeom>
          <a:noFill/>
          <a:ln w="28575" cap="flat" cmpd="sng" algn="ctr">
            <a:solidFill>
              <a:schemeClr val="bg1"/>
            </a:solidFill>
            <a:prstDash val="solid"/>
            <a:round/>
            <a:headEnd type="none" w="med" len="med"/>
            <a:tailEnd type="none" w="med" len="med"/>
          </a:ln>
          <a:effectLst/>
        </p:spPr>
      </p:cxnSp>
      <p:cxnSp>
        <p:nvCxnSpPr>
          <p:cNvPr id="153" name="Straight Connector 152">
            <a:extLst>
              <a:ext uri="{FF2B5EF4-FFF2-40B4-BE49-F238E27FC236}">
                <a16:creationId xmlns:a16="http://schemas.microsoft.com/office/drawing/2014/main" id="{B5DE6BCF-3D54-4B4A-8995-24F03A7BC48C}"/>
              </a:ext>
            </a:extLst>
          </p:cNvPr>
          <p:cNvCxnSpPr/>
          <p:nvPr/>
        </p:nvCxnSpPr>
        <p:spPr bwMode="auto">
          <a:xfrm>
            <a:off x="6924289" y="3948517"/>
            <a:ext cx="85907" cy="0"/>
          </a:xfrm>
          <a:prstGeom prst="line">
            <a:avLst/>
          </a:prstGeom>
          <a:noFill/>
          <a:ln w="28575" cap="flat" cmpd="sng" algn="ctr">
            <a:solidFill>
              <a:schemeClr val="bg1"/>
            </a:solidFill>
            <a:prstDash val="solid"/>
            <a:round/>
            <a:headEnd type="none" w="med" len="med"/>
            <a:tailEnd type="none" w="med" len="med"/>
          </a:ln>
          <a:effectLst/>
        </p:spPr>
      </p:cxnSp>
      <p:cxnSp>
        <p:nvCxnSpPr>
          <p:cNvPr id="154" name="Straight Connector 153">
            <a:extLst>
              <a:ext uri="{FF2B5EF4-FFF2-40B4-BE49-F238E27FC236}">
                <a16:creationId xmlns:a16="http://schemas.microsoft.com/office/drawing/2014/main" id="{693E8B9E-6762-4C0C-BC96-75CB0538BFFE}"/>
              </a:ext>
            </a:extLst>
          </p:cNvPr>
          <p:cNvCxnSpPr/>
          <p:nvPr/>
        </p:nvCxnSpPr>
        <p:spPr bwMode="auto">
          <a:xfrm>
            <a:off x="6924289" y="4463180"/>
            <a:ext cx="85907" cy="0"/>
          </a:xfrm>
          <a:prstGeom prst="line">
            <a:avLst/>
          </a:prstGeom>
          <a:noFill/>
          <a:ln w="28575" cap="flat" cmpd="sng" algn="ctr">
            <a:solidFill>
              <a:schemeClr val="bg1"/>
            </a:solidFill>
            <a:prstDash val="solid"/>
            <a:round/>
            <a:headEnd type="none" w="med" len="med"/>
            <a:tailEnd type="none" w="med" len="med"/>
          </a:ln>
          <a:effectLst/>
        </p:spPr>
      </p:cxnSp>
      <p:cxnSp>
        <p:nvCxnSpPr>
          <p:cNvPr id="156" name="Straight Connector 155">
            <a:extLst>
              <a:ext uri="{FF2B5EF4-FFF2-40B4-BE49-F238E27FC236}">
                <a16:creationId xmlns:a16="http://schemas.microsoft.com/office/drawing/2014/main" id="{B50FAD8C-2BAD-402B-B002-0F6B8941DC95}"/>
              </a:ext>
            </a:extLst>
          </p:cNvPr>
          <p:cNvCxnSpPr>
            <a:cxnSpLocks/>
          </p:cNvCxnSpPr>
          <p:nvPr/>
        </p:nvCxnSpPr>
        <p:spPr bwMode="auto">
          <a:xfrm>
            <a:off x="7002271" y="4463180"/>
            <a:ext cx="0" cy="78608"/>
          </a:xfrm>
          <a:prstGeom prst="line">
            <a:avLst/>
          </a:prstGeom>
          <a:noFill/>
          <a:ln w="28575" cap="flat" cmpd="sng" algn="ctr">
            <a:solidFill>
              <a:schemeClr val="bg1"/>
            </a:solidFill>
            <a:prstDash val="solid"/>
            <a:round/>
            <a:headEnd type="none" w="med" len="med"/>
            <a:tailEnd type="none" w="med" len="med"/>
          </a:ln>
          <a:effectLst/>
        </p:spPr>
      </p:cxnSp>
      <p:cxnSp>
        <p:nvCxnSpPr>
          <p:cNvPr id="158" name="Straight Connector 157">
            <a:extLst>
              <a:ext uri="{FF2B5EF4-FFF2-40B4-BE49-F238E27FC236}">
                <a16:creationId xmlns:a16="http://schemas.microsoft.com/office/drawing/2014/main" id="{51869E55-B98B-4C5A-9A65-5CB02B1C0864}"/>
              </a:ext>
            </a:extLst>
          </p:cNvPr>
          <p:cNvCxnSpPr>
            <a:cxnSpLocks/>
          </p:cNvCxnSpPr>
          <p:nvPr/>
        </p:nvCxnSpPr>
        <p:spPr bwMode="auto">
          <a:xfrm>
            <a:off x="7403095" y="4463180"/>
            <a:ext cx="0" cy="78608"/>
          </a:xfrm>
          <a:prstGeom prst="line">
            <a:avLst/>
          </a:prstGeom>
          <a:noFill/>
          <a:ln w="28575" cap="flat" cmpd="sng" algn="ctr">
            <a:solidFill>
              <a:schemeClr val="bg1"/>
            </a:solidFill>
            <a:prstDash val="solid"/>
            <a:round/>
            <a:headEnd type="none" w="med" len="med"/>
            <a:tailEnd type="none" w="med" len="med"/>
          </a:ln>
          <a:effectLst/>
        </p:spPr>
      </p:cxnSp>
      <p:cxnSp>
        <p:nvCxnSpPr>
          <p:cNvPr id="159" name="Straight Connector 158">
            <a:extLst>
              <a:ext uri="{FF2B5EF4-FFF2-40B4-BE49-F238E27FC236}">
                <a16:creationId xmlns:a16="http://schemas.microsoft.com/office/drawing/2014/main" id="{8E83B2FB-663D-4EAF-82A5-F6B5FC646180}"/>
              </a:ext>
            </a:extLst>
          </p:cNvPr>
          <p:cNvCxnSpPr>
            <a:cxnSpLocks/>
          </p:cNvCxnSpPr>
          <p:nvPr/>
        </p:nvCxnSpPr>
        <p:spPr bwMode="auto">
          <a:xfrm>
            <a:off x="7803919" y="4463180"/>
            <a:ext cx="0" cy="78608"/>
          </a:xfrm>
          <a:prstGeom prst="line">
            <a:avLst/>
          </a:prstGeom>
          <a:noFill/>
          <a:ln w="28575" cap="flat" cmpd="sng" algn="ctr">
            <a:solidFill>
              <a:schemeClr val="bg1"/>
            </a:solidFill>
            <a:prstDash val="solid"/>
            <a:round/>
            <a:headEnd type="none" w="med" len="med"/>
            <a:tailEnd type="none" w="med" len="med"/>
          </a:ln>
          <a:effectLst/>
        </p:spPr>
      </p:cxnSp>
      <p:cxnSp>
        <p:nvCxnSpPr>
          <p:cNvPr id="160" name="Straight Connector 159">
            <a:extLst>
              <a:ext uri="{FF2B5EF4-FFF2-40B4-BE49-F238E27FC236}">
                <a16:creationId xmlns:a16="http://schemas.microsoft.com/office/drawing/2014/main" id="{132EC38E-5690-4437-8602-19A8223E681A}"/>
              </a:ext>
            </a:extLst>
          </p:cNvPr>
          <p:cNvCxnSpPr>
            <a:cxnSpLocks/>
          </p:cNvCxnSpPr>
          <p:nvPr/>
        </p:nvCxnSpPr>
        <p:spPr bwMode="auto">
          <a:xfrm>
            <a:off x="8204743" y="4463180"/>
            <a:ext cx="0" cy="78608"/>
          </a:xfrm>
          <a:prstGeom prst="line">
            <a:avLst/>
          </a:prstGeom>
          <a:noFill/>
          <a:ln w="28575" cap="flat" cmpd="sng" algn="ctr">
            <a:solidFill>
              <a:schemeClr val="bg1"/>
            </a:solidFill>
            <a:prstDash val="solid"/>
            <a:round/>
            <a:headEnd type="none" w="med" len="med"/>
            <a:tailEnd type="none" w="med" len="med"/>
          </a:ln>
          <a:effectLst/>
        </p:spPr>
      </p:cxnSp>
      <p:cxnSp>
        <p:nvCxnSpPr>
          <p:cNvPr id="161" name="Straight Connector 160">
            <a:extLst>
              <a:ext uri="{FF2B5EF4-FFF2-40B4-BE49-F238E27FC236}">
                <a16:creationId xmlns:a16="http://schemas.microsoft.com/office/drawing/2014/main" id="{9F3F0128-0B22-4138-BD85-4007AE78181A}"/>
              </a:ext>
            </a:extLst>
          </p:cNvPr>
          <p:cNvCxnSpPr>
            <a:cxnSpLocks/>
          </p:cNvCxnSpPr>
          <p:nvPr/>
        </p:nvCxnSpPr>
        <p:spPr bwMode="auto">
          <a:xfrm>
            <a:off x="8605567" y="4463180"/>
            <a:ext cx="0" cy="78608"/>
          </a:xfrm>
          <a:prstGeom prst="line">
            <a:avLst/>
          </a:prstGeom>
          <a:noFill/>
          <a:ln w="28575" cap="flat" cmpd="sng" algn="ctr">
            <a:solidFill>
              <a:schemeClr val="bg1"/>
            </a:solidFill>
            <a:prstDash val="solid"/>
            <a:round/>
            <a:headEnd type="none" w="med" len="med"/>
            <a:tailEnd type="none" w="med" len="med"/>
          </a:ln>
          <a:effectLst/>
        </p:spPr>
      </p:cxnSp>
      <p:cxnSp>
        <p:nvCxnSpPr>
          <p:cNvPr id="162" name="Straight Connector 161">
            <a:extLst>
              <a:ext uri="{FF2B5EF4-FFF2-40B4-BE49-F238E27FC236}">
                <a16:creationId xmlns:a16="http://schemas.microsoft.com/office/drawing/2014/main" id="{3EAB689D-1F50-4E0A-88C3-61B65D81A849}"/>
              </a:ext>
            </a:extLst>
          </p:cNvPr>
          <p:cNvCxnSpPr>
            <a:cxnSpLocks/>
          </p:cNvCxnSpPr>
          <p:nvPr/>
        </p:nvCxnSpPr>
        <p:spPr bwMode="auto">
          <a:xfrm>
            <a:off x="9006391" y="4463180"/>
            <a:ext cx="0" cy="78608"/>
          </a:xfrm>
          <a:prstGeom prst="line">
            <a:avLst/>
          </a:prstGeom>
          <a:noFill/>
          <a:ln w="28575" cap="flat" cmpd="sng" algn="ctr">
            <a:solidFill>
              <a:schemeClr val="bg1"/>
            </a:solidFill>
            <a:prstDash val="solid"/>
            <a:round/>
            <a:headEnd type="none" w="med" len="med"/>
            <a:tailEnd type="none" w="med" len="med"/>
          </a:ln>
          <a:effectLst/>
        </p:spPr>
      </p:cxnSp>
      <p:cxnSp>
        <p:nvCxnSpPr>
          <p:cNvPr id="163" name="Straight Connector 162">
            <a:extLst>
              <a:ext uri="{FF2B5EF4-FFF2-40B4-BE49-F238E27FC236}">
                <a16:creationId xmlns:a16="http://schemas.microsoft.com/office/drawing/2014/main" id="{7B044C54-CD34-4ED7-A27B-B8FF15802B24}"/>
              </a:ext>
            </a:extLst>
          </p:cNvPr>
          <p:cNvCxnSpPr>
            <a:cxnSpLocks/>
          </p:cNvCxnSpPr>
          <p:nvPr/>
        </p:nvCxnSpPr>
        <p:spPr bwMode="auto">
          <a:xfrm>
            <a:off x="9407215" y="4463180"/>
            <a:ext cx="0" cy="78608"/>
          </a:xfrm>
          <a:prstGeom prst="line">
            <a:avLst/>
          </a:prstGeom>
          <a:noFill/>
          <a:ln w="28575" cap="flat" cmpd="sng" algn="ctr">
            <a:solidFill>
              <a:schemeClr val="bg1"/>
            </a:solidFill>
            <a:prstDash val="solid"/>
            <a:round/>
            <a:headEnd type="none" w="med" len="med"/>
            <a:tailEnd type="none" w="med" len="med"/>
          </a:ln>
          <a:effectLst/>
        </p:spPr>
      </p:cxnSp>
      <p:cxnSp>
        <p:nvCxnSpPr>
          <p:cNvPr id="164" name="Straight Connector 163">
            <a:extLst>
              <a:ext uri="{FF2B5EF4-FFF2-40B4-BE49-F238E27FC236}">
                <a16:creationId xmlns:a16="http://schemas.microsoft.com/office/drawing/2014/main" id="{096A14E1-E0BD-43F6-981C-2923E0B3DC9C}"/>
              </a:ext>
            </a:extLst>
          </p:cNvPr>
          <p:cNvCxnSpPr>
            <a:cxnSpLocks/>
          </p:cNvCxnSpPr>
          <p:nvPr/>
        </p:nvCxnSpPr>
        <p:spPr bwMode="auto">
          <a:xfrm>
            <a:off x="9808039" y="4463180"/>
            <a:ext cx="0" cy="78608"/>
          </a:xfrm>
          <a:prstGeom prst="line">
            <a:avLst/>
          </a:prstGeom>
          <a:noFill/>
          <a:ln w="28575" cap="flat" cmpd="sng" algn="ctr">
            <a:solidFill>
              <a:schemeClr val="bg1"/>
            </a:solidFill>
            <a:prstDash val="solid"/>
            <a:round/>
            <a:headEnd type="none" w="med" len="med"/>
            <a:tailEnd type="none" w="med" len="med"/>
          </a:ln>
          <a:effectLst/>
        </p:spPr>
      </p:cxnSp>
      <p:cxnSp>
        <p:nvCxnSpPr>
          <p:cNvPr id="165" name="Straight Connector 164">
            <a:extLst>
              <a:ext uri="{FF2B5EF4-FFF2-40B4-BE49-F238E27FC236}">
                <a16:creationId xmlns:a16="http://schemas.microsoft.com/office/drawing/2014/main" id="{7FAC866A-396E-4673-A71E-962C46561F3E}"/>
              </a:ext>
            </a:extLst>
          </p:cNvPr>
          <p:cNvCxnSpPr>
            <a:cxnSpLocks/>
          </p:cNvCxnSpPr>
          <p:nvPr/>
        </p:nvCxnSpPr>
        <p:spPr bwMode="auto">
          <a:xfrm>
            <a:off x="10208863" y="4463180"/>
            <a:ext cx="0" cy="78608"/>
          </a:xfrm>
          <a:prstGeom prst="line">
            <a:avLst/>
          </a:prstGeom>
          <a:noFill/>
          <a:ln w="28575" cap="flat" cmpd="sng" algn="ctr">
            <a:solidFill>
              <a:schemeClr val="bg1"/>
            </a:solidFill>
            <a:prstDash val="solid"/>
            <a:round/>
            <a:headEnd type="none" w="med" len="med"/>
            <a:tailEnd type="none" w="med" len="med"/>
          </a:ln>
          <a:effectLst/>
        </p:spPr>
      </p:cxnSp>
      <p:cxnSp>
        <p:nvCxnSpPr>
          <p:cNvPr id="166" name="Straight Connector 165">
            <a:extLst>
              <a:ext uri="{FF2B5EF4-FFF2-40B4-BE49-F238E27FC236}">
                <a16:creationId xmlns:a16="http://schemas.microsoft.com/office/drawing/2014/main" id="{4BDED167-5451-4E81-8205-802606F11E29}"/>
              </a:ext>
            </a:extLst>
          </p:cNvPr>
          <p:cNvCxnSpPr>
            <a:cxnSpLocks/>
          </p:cNvCxnSpPr>
          <p:nvPr/>
        </p:nvCxnSpPr>
        <p:spPr bwMode="auto">
          <a:xfrm>
            <a:off x="10609687" y="4463180"/>
            <a:ext cx="0" cy="78608"/>
          </a:xfrm>
          <a:prstGeom prst="line">
            <a:avLst/>
          </a:prstGeom>
          <a:noFill/>
          <a:ln w="28575" cap="flat" cmpd="sng" algn="ctr">
            <a:solidFill>
              <a:schemeClr val="bg1"/>
            </a:solidFill>
            <a:prstDash val="solid"/>
            <a:round/>
            <a:headEnd type="none" w="med" len="med"/>
            <a:tailEnd type="none" w="med" len="med"/>
          </a:ln>
          <a:effectLst/>
        </p:spPr>
      </p:cxnSp>
      <p:cxnSp>
        <p:nvCxnSpPr>
          <p:cNvPr id="167" name="Straight Connector 166">
            <a:extLst>
              <a:ext uri="{FF2B5EF4-FFF2-40B4-BE49-F238E27FC236}">
                <a16:creationId xmlns:a16="http://schemas.microsoft.com/office/drawing/2014/main" id="{B024CB1A-D71D-4689-82C1-58FD5DCF1DD5}"/>
              </a:ext>
            </a:extLst>
          </p:cNvPr>
          <p:cNvCxnSpPr>
            <a:cxnSpLocks/>
          </p:cNvCxnSpPr>
          <p:nvPr/>
        </p:nvCxnSpPr>
        <p:spPr bwMode="auto">
          <a:xfrm>
            <a:off x="11010511" y="4463180"/>
            <a:ext cx="0" cy="78608"/>
          </a:xfrm>
          <a:prstGeom prst="line">
            <a:avLst/>
          </a:prstGeom>
          <a:noFill/>
          <a:ln w="28575" cap="flat" cmpd="sng" algn="ctr">
            <a:solidFill>
              <a:schemeClr val="bg1"/>
            </a:solidFill>
            <a:prstDash val="solid"/>
            <a:round/>
            <a:headEnd type="none" w="med" len="med"/>
            <a:tailEnd type="none" w="med" len="med"/>
          </a:ln>
          <a:effectLst/>
        </p:spPr>
      </p:cxnSp>
      <p:cxnSp>
        <p:nvCxnSpPr>
          <p:cNvPr id="168" name="Straight Connector 167">
            <a:extLst>
              <a:ext uri="{FF2B5EF4-FFF2-40B4-BE49-F238E27FC236}">
                <a16:creationId xmlns:a16="http://schemas.microsoft.com/office/drawing/2014/main" id="{5C9DE682-2E29-4824-8362-FBDB89BAC05D}"/>
              </a:ext>
            </a:extLst>
          </p:cNvPr>
          <p:cNvCxnSpPr>
            <a:cxnSpLocks/>
          </p:cNvCxnSpPr>
          <p:nvPr/>
        </p:nvCxnSpPr>
        <p:spPr bwMode="auto">
          <a:xfrm>
            <a:off x="11411334" y="4463180"/>
            <a:ext cx="0" cy="78608"/>
          </a:xfrm>
          <a:prstGeom prst="line">
            <a:avLst/>
          </a:prstGeom>
          <a:noFill/>
          <a:ln w="28575" cap="flat" cmpd="sng" algn="ctr">
            <a:solidFill>
              <a:schemeClr val="bg1"/>
            </a:solidFill>
            <a:prstDash val="solid"/>
            <a:round/>
            <a:headEnd type="none" w="med" len="med"/>
            <a:tailEnd type="none" w="med" len="med"/>
          </a:ln>
          <a:effectLst/>
        </p:spPr>
      </p:cxnSp>
      <p:sp>
        <p:nvSpPr>
          <p:cNvPr id="169" name="TextBox 168">
            <a:extLst>
              <a:ext uri="{FF2B5EF4-FFF2-40B4-BE49-F238E27FC236}">
                <a16:creationId xmlns:a16="http://schemas.microsoft.com/office/drawing/2014/main" id="{3B954F89-BA29-46A9-A5A7-4EB831B5E6BD}"/>
              </a:ext>
            </a:extLst>
          </p:cNvPr>
          <p:cNvSpPr txBox="1"/>
          <p:nvPr/>
        </p:nvSpPr>
        <p:spPr bwMode="auto">
          <a:xfrm>
            <a:off x="11227559" y="4454702"/>
            <a:ext cx="38485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22</a:t>
            </a:r>
          </a:p>
        </p:txBody>
      </p:sp>
      <p:sp>
        <p:nvSpPr>
          <p:cNvPr id="170" name="TextBox 169">
            <a:extLst>
              <a:ext uri="{FF2B5EF4-FFF2-40B4-BE49-F238E27FC236}">
                <a16:creationId xmlns:a16="http://schemas.microsoft.com/office/drawing/2014/main" id="{A062B45B-3E4B-4AD0-87AA-E85F61D13FAD}"/>
              </a:ext>
            </a:extLst>
          </p:cNvPr>
          <p:cNvSpPr txBox="1"/>
          <p:nvPr/>
        </p:nvSpPr>
        <p:spPr bwMode="auto">
          <a:xfrm>
            <a:off x="10818083" y="4454702"/>
            <a:ext cx="38485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a:t>
            </a:r>
          </a:p>
        </p:txBody>
      </p:sp>
      <p:sp>
        <p:nvSpPr>
          <p:cNvPr id="171" name="TextBox 170">
            <a:extLst>
              <a:ext uri="{FF2B5EF4-FFF2-40B4-BE49-F238E27FC236}">
                <a16:creationId xmlns:a16="http://schemas.microsoft.com/office/drawing/2014/main" id="{CC1E505F-C47A-4DF5-9408-2695DD6ADA34}"/>
              </a:ext>
            </a:extLst>
          </p:cNvPr>
          <p:cNvSpPr txBox="1"/>
          <p:nvPr/>
        </p:nvSpPr>
        <p:spPr bwMode="auto">
          <a:xfrm>
            <a:off x="10433228" y="4454702"/>
            <a:ext cx="38485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18</a:t>
            </a:r>
          </a:p>
        </p:txBody>
      </p:sp>
      <p:sp>
        <p:nvSpPr>
          <p:cNvPr id="172" name="TextBox 171">
            <a:extLst>
              <a:ext uri="{FF2B5EF4-FFF2-40B4-BE49-F238E27FC236}">
                <a16:creationId xmlns:a16="http://schemas.microsoft.com/office/drawing/2014/main" id="{C9274DFF-9B1D-4C10-92B5-234C2CBB1A25}"/>
              </a:ext>
            </a:extLst>
          </p:cNvPr>
          <p:cNvSpPr txBox="1"/>
          <p:nvPr/>
        </p:nvSpPr>
        <p:spPr bwMode="auto">
          <a:xfrm>
            <a:off x="10016435" y="4454702"/>
            <a:ext cx="38485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16</a:t>
            </a:r>
          </a:p>
        </p:txBody>
      </p:sp>
      <p:sp>
        <p:nvSpPr>
          <p:cNvPr id="173" name="TextBox 172">
            <a:extLst>
              <a:ext uri="{FF2B5EF4-FFF2-40B4-BE49-F238E27FC236}">
                <a16:creationId xmlns:a16="http://schemas.microsoft.com/office/drawing/2014/main" id="{BE03E927-5C89-49A6-9E4A-751B902FF920}"/>
              </a:ext>
            </a:extLst>
          </p:cNvPr>
          <p:cNvSpPr txBox="1"/>
          <p:nvPr/>
        </p:nvSpPr>
        <p:spPr bwMode="auto">
          <a:xfrm>
            <a:off x="9615611" y="4454702"/>
            <a:ext cx="38485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14</a:t>
            </a:r>
          </a:p>
        </p:txBody>
      </p:sp>
      <p:sp>
        <p:nvSpPr>
          <p:cNvPr id="174" name="TextBox 173">
            <a:extLst>
              <a:ext uri="{FF2B5EF4-FFF2-40B4-BE49-F238E27FC236}">
                <a16:creationId xmlns:a16="http://schemas.microsoft.com/office/drawing/2014/main" id="{ADCC3B94-94B4-4A5D-9028-F44EC7CFFBCE}"/>
              </a:ext>
            </a:extLst>
          </p:cNvPr>
          <p:cNvSpPr txBox="1"/>
          <p:nvPr/>
        </p:nvSpPr>
        <p:spPr bwMode="auto">
          <a:xfrm>
            <a:off x="9220196" y="4454702"/>
            <a:ext cx="38485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12</a:t>
            </a:r>
          </a:p>
        </p:txBody>
      </p:sp>
      <p:sp>
        <p:nvSpPr>
          <p:cNvPr id="175" name="TextBox 174">
            <a:extLst>
              <a:ext uri="{FF2B5EF4-FFF2-40B4-BE49-F238E27FC236}">
                <a16:creationId xmlns:a16="http://schemas.microsoft.com/office/drawing/2014/main" id="{BC00F4BD-4FE3-4E69-A3DF-B876FEB2AB81}"/>
              </a:ext>
            </a:extLst>
          </p:cNvPr>
          <p:cNvSpPr txBox="1"/>
          <p:nvPr/>
        </p:nvSpPr>
        <p:spPr bwMode="auto">
          <a:xfrm>
            <a:off x="8835341" y="4454702"/>
            <a:ext cx="38485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a:t>
            </a:r>
          </a:p>
        </p:txBody>
      </p:sp>
      <p:sp>
        <p:nvSpPr>
          <p:cNvPr id="176" name="TextBox 175">
            <a:extLst>
              <a:ext uri="{FF2B5EF4-FFF2-40B4-BE49-F238E27FC236}">
                <a16:creationId xmlns:a16="http://schemas.microsoft.com/office/drawing/2014/main" id="{89E49573-344E-4AE4-A8BE-5ADC9997ADD9}"/>
              </a:ext>
            </a:extLst>
          </p:cNvPr>
          <p:cNvSpPr txBox="1"/>
          <p:nvPr/>
        </p:nvSpPr>
        <p:spPr bwMode="auto">
          <a:xfrm>
            <a:off x="8461956" y="4454702"/>
            <a:ext cx="38485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a:t>
            </a:r>
          </a:p>
        </p:txBody>
      </p:sp>
      <p:sp>
        <p:nvSpPr>
          <p:cNvPr id="177" name="TextBox 176">
            <a:extLst>
              <a:ext uri="{FF2B5EF4-FFF2-40B4-BE49-F238E27FC236}">
                <a16:creationId xmlns:a16="http://schemas.microsoft.com/office/drawing/2014/main" id="{46EF9232-7A20-46C4-B7AC-9299F8DB637E}"/>
              </a:ext>
            </a:extLst>
          </p:cNvPr>
          <p:cNvSpPr txBox="1"/>
          <p:nvPr/>
        </p:nvSpPr>
        <p:spPr bwMode="auto">
          <a:xfrm>
            <a:off x="8077101" y="4454702"/>
            <a:ext cx="38485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a:t>
            </a:r>
          </a:p>
        </p:txBody>
      </p:sp>
      <p:sp>
        <p:nvSpPr>
          <p:cNvPr id="178" name="TextBox 177">
            <a:extLst>
              <a:ext uri="{FF2B5EF4-FFF2-40B4-BE49-F238E27FC236}">
                <a16:creationId xmlns:a16="http://schemas.microsoft.com/office/drawing/2014/main" id="{064EE93F-C27E-43F4-BF2A-1EE1C34152CD}"/>
              </a:ext>
            </a:extLst>
          </p:cNvPr>
          <p:cNvSpPr txBox="1"/>
          <p:nvPr/>
        </p:nvSpPr>
        <p:spPr bwMode="auto">
          <a:xfrm>
            <a:off x="7660502" y="4454702"/>
            <a:ext cx="38485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a:t>
            </a:r>
          </a:p>
        </p:txBody>
      </p:sp>
      <p:sp>
        <p:nvSpPr>
          <p:cNvPr id="179" name="TextBox 178">
            <a:extLst>
              <a:ext uri="{FF2B5EF4-FFF2-40B4-BE49-F238E27FC236}">
                <a16:creationId xmlns:a16="http://schemas.microsoft.com/office/drawing/2014/main" id="{941CA993-6C0A-4DBA-A96C-E110FDCBACA5}"/>
              </a:ext>
            </a:extLst>
          </p:cNvPr>
          <p:cNvSpPr txBox="1"/>
          <p:nvPr/>
        </p:nvSpPr>
        <p:spPr bwMode="auto">
          <a:xfrm>
            <a:off x="7275647" y="4454702"/>
            <a:ext cx="38485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a:t>
            </a:r>
          </a:p>
        </p:txBody>
      </p:sp>
      <p:sp>
        <p:nvSpPr>
          <p:cNvPr id="180" name="TextBox 179">
            <a:extLst>
              <a:ext uri="{FF2B5EF4-FFF2-40B4-BE49-F238E27FC236}">
                <a16:creationId xmlns:a16="http://schemas.microsoft.com/office/drawing/2014/main" id="{B54C43EE-B111-42F1-8D2D-6F1E88855B6F}"/>
              </a:ext>
            </a:extLst>
          </p:cNvPr>
          <p:cNvSpPr txBox="1"/>
          <p:nvPr/>
        </p:nvSpPr>
        <p:spPr bwMode="auto">
          <a:xfrm>
            <a:off x="6853721" y="4454702"/>
            <a:ext cx="38485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181" name="TextBox 180">
            <a:extLst>
              <a:ext uri="{FF2B5EF4-FFF2-40B4-BE49-F238E27FC236}">
                <a16:creationId xmlns:a16="http://schemas.microsoft.com/office/drawing/2014/main" id="{D8EF44FB-A7FE-4B57-8379-AC5BA8F95395}"/>
              </a:ext>
            </a:extLst>
          </p:cNvPr>
          <p:cNvSpPr txBox="1"/>
          <p:nvPr/>
        </p:nvSpPr>
        <p:spPr bwMode="auto">
          <a:xfrm>
            <a:off x="6731861" y="4309291"/>
            <a:ext cx="38485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182" name="TextBox 181">
            <a:extLst>
              <a:ext uri="{FF2B5EF4-FFF2-40B4-BE49-F238E27FC236}">
                <a16:creationId xmlns:a16="http://schemas.microsoft.com/office/drawing/2014/main" id="{AE78157A-743C-44AA-85F0-E5BAB8C58D7B}"/>
              </a:ext>
            </a:extLst>
          </p:cNvPr>
          <p:cNvSpPr txBox="1"/>
          <p:nvPr/>
        </p:nvSpPr>
        <p:spPr bwMode="auto">
          <a:xfrm>
            <a:off x="6582154" y="3774107"/>
            <a:ext cx="42011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0.2</a:t>
            </a:r>
          </a:p>
        </p:txBody>
      </p:sp>
      <p:sp>
        <p:nvSpPr>
          <p:cNvPr id="183" name="TextBox 182">
            <a:extLst>
              <a:ext uri="{FF2B5EF4-FFF2-40B4-BE49-F238E27FC236}">
                <a16:creationId xmlns:a16="http://schemas.microsoft.com/office/drawing/2014/main" id="{3FAB57C4-F858-4B5A-AFAF-401BFE22BE3D}"/>
              </a:ext>
            </a:extLst>
          </p:cNvPr>
          <p:cNvSpPr txBox="1"/>
          <p:nvPr/>
        </p:nvSpPr>
        <p:spPr bwMode="auto">
          <a:xfrm>
            <a:off x="6582154" y="3270818"/>
            <a:ext cx="42011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0.4</a:t>
            </a:r>
          </a:p>
        </p:txBody>
      </p:sp>
      <p:sp>
        <p:nvSpPr>
          <p:cNvPr id="184" name="TextBox 183">
            <a:extLst>
              <a:ext uri="{FF2B5EF4-FFF2-40B4-BE49-F238E27FC236}">
                <a16:creationId xmlns:a16="http://schemas.microsoft.com/office/drawing/2014/main" id="{3F99DE47-0588-49D8-AA36-E58476BF2E95}"/>
              </a:ext>
            </a:extLst>
          </p:cNvPr>
          <p:cNvSpPr txBox="1"/>
          <p:nvPr/>
        </p:nvSpPr>
        <p:spPr bwMode="auto">
          <a:xfrm>
            <a:off x="6582154" y="2765306"/>
            <a:ext cx="42011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0.6</a:t>
            </a:r>
          </a:p>
        </p:txBody>
      </p:sp>
      <p:sp>
        <p:nvSpPr>
          <p:cNvPr id="185" name="TextBox 184">
            <a:extLst>
              <a:ext uri="{FF2B5EF4-FFF2-40B4-BE49-F238E27FC236}">
                <a16:creationId xmlns:a16="http://schemas.microsoft.com/office/drawing/2014/main" id="{A33BB8AF-6F29-4034-8422-FDFE3A6477BA}"/>
              </a:ext>
            </a:extLst>
          </p:cNvPr>
          <p:cNvSpPr txBox="1"/>
          <p:nvPr/>
        </p:nvSpPr>
        <p:spPr bwMode="auto">
          <a:xfrm>
            <a:off x="6582154" y="2242577"/>
            <a:ext cx="42011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0.8</a:t>
            </a:r>
          </a:p>
        </p:txBody>
      </p:sp>
      <p:sp>
        <p:nvSpPr>
          <p:cNvPr id="186" name="TextBox 185">
            <a:extLst>
              <a:ext uri="{FF2B5EF4-FFF2-40B4-BE49-F238E27FC236}">
                <a16:creationId xmlns:a16="http://schemas.microsoft.com/office/drawing/2014/main" id="{8D0C5DED-446E-4075-8B67-9CA5B5B69F4B}"/>
              </a:ext>
            </a:extLst>
          </p:cNvPr>
          <p:cNvSpPr txBox="1"/>
          <p:nvPr/>
        </p:nvSpPr>
        <p:spPr bwMode="auto">
          <a:xfrm>
            <a:off x="6542794" y="1725688"/>
            <a:ext cx="48189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a:t>
            </a:r>
          </a:p>
        </p:txBody>
      </p:sp>
      <p:cxnSp>
        <p:nvCxnSpPr>
          <p:cNvPr id="188" name="Straight Connector 187">
            <a:extLst>
              <a:ext uri="{FF2B5EF4-FFF2-40B4-BE49-F238E27FC236}">
                <a16:creationId xmlns:a16="http://schemas.microsoft.com/office/drawing/2014/main" id="{63E666D1-BC09-4690-B831-B4431F7F0726}"/>
              </a:ext>
            </a:extLst>
          </p:cNvPr>
          <p:cNvCxnSpPr>
            <a:cxnSpLocks/>
          </p:cNvCxnSpPr>
          <p:nvPr/>
        </p:nvCxnSpPr>
        <p:spPr bwMode="auto">
          <a:xfrm>
            <a:off x="9675245" y="1978809"/>
            <a:ext cx="182880" cy="0"/>
          </a:xfrm>
          <a:prstGeom prst="line">
            <a:avLst/>
          </a:prstGeom>
          <a:noFill/>
          <a:ln w="28575" cap="flat" cmpd="sng" algn="ctr">
            <a:solidFill>
              <a:schemeClr val="accent1"/>
            </a:solidFill>
            <a:prstDash val="solid"/>
            <a:round/>
            <a:headEnd type="none" w="med" len="med"/>
            <a:tailEnd type="none" w="med" len="med"/>
          </a:ln>
          <a:effectLst/>
        </p:spPr>
      </p:cxnSp>
      <p:cxnSp>
        <p:nvCxnSpPr>
          <p:cNvPr id="190" name="Straight Connector 189">
            <a:extLst>
              <a:ext uri="{FF2B5EF4-FFF2-40B4-BE49-F238E27FC236}">
                <a16:creationId xmlns:a16="http://schemas.microsoft.com/office/drawing/2014/main" id="{F17807F9-9104-4317-B145-810EC9D50B88}"/>
              </a:ext>
            </a:extLst>
          </p:cNvPr>
          <p:cNvCxnSpPr>
            <a:cxnSpLocks/>
          </p:cNvCxnSpPr>
          <p:nvPr/>
        </p:nvCxnSpPr>
        <p:spPr bwMode="auto">
          <a:xfrm>
            <a:off x="9675245" y="2148289"/>
            <a:ext cx="182880" cy="0"/>
          </a:xfrm>
          <a:prstGeom prst="line">
            <a:avLst/>
          </a:prstGeom>
          <a:noFill/>
          <a:ln w="28575" cap="flat" cmpd="sng" algn="ctr">
            <a:solidFill>
              <a:schemeClr val="accent3"/>
            </a:solidFill>
            <a:prstDash val="solid"/>
            <a:round/>
            <a:headEnd type="none" w="med" len="med"/>
            <a:tailEnd type="none" w="med" len="med"/>
          </a:ln>
          <a:effectLst/>
        </p:spPr>
      </p:cxnSp>
      <p:cxnSp>
        <p:nvCxnSpPr>
          <p:cNvPr id="191" name="Straight Connector 190">
            <a:extLst>
              <a:ext uri="{FF2B5EF4-FFF2-40B4-BE49-F238E27FC236}">
                <a16:creationId xmlns:a16="http://schemas.microsoft.com/office/drawing/2014/main" id="{D46A54A9-3C23-4006-9FCC-57B8260FB390}"/>
              </a:ext>
            </a:extLst>
          </p:cNvPr>
          <p:cNvCxnSpPr>
            <a:cxnSpLocks/>
          </p:cNvCxnSpPr>
          <p:nvPr/>
        </p:nvCxnSpPr>
        <p:spPr bwMode="auto">
          <a:xfrm>
            <a:off x="9675245" y="2333516"/>
            <a:ext cx="182880" cy="0"/>
          </a:xfrm>
          <a:prstGeom prst="line">
            <a:avLst/>
          </a:prstGeom>
          <a:noFill/>
          <a:ln w="28575" cap="flat" cmpd="sng" algn="ctr">
            <a:solidFill>
              <a:schemeClr val="accent4"/>
            </a:solidFill>
            <a:prstDash val="solid"/>
            <a:round/>
            <a:headEnd type="none" w="med" len="med"/>
            <a:tailEnd type="none" w="med" len="med"/>
          </a:ln>
          <a:effectLst/>
        </p:spPr>
      </p:cxnSp>
      <p:cxnSp>
        <p:nvCxnSpPr>
          <p:cNvPr id="192" name="Straight Connector 191">
            <a:extLst>
              <a:ext uri="{FF2B5EF4-FFF2-40B4-BE49-F238E27FC236}">
                <a16:creationId xmlns:a16="http://schemas.microsoft.com/office/drawing/2014/main" id="{4736B271-4F4C-4CB6-8286-D60D54749EAA}"/>
              </a:ext>
            </a:extLst>
          </p:cNvPr>
          <p:cNvCxnSpPr>
            <a:cxnSpLocks/>
          </p:cNvCxnSpPr>
          <p:nvPr/>
        </p:nvCxnSpPr>
        <p:spPr bwMode="auto">
          <a:xfrm>
            <a:off x="9675245" y="2526687"/>
            <a:ext cx="182880" cy="0"/>
          </a:xfrm>
          <a:prstGeom prst="line">
            <a:avLst/>
          </a:prstGeom>
          <a:noFill/>
          <a:ln w="28575" cap="flat" cmpd="sng" algn="ctr">
            <a:solidFill>
              <a:schemeClr val="accent6"/>
            </a:solidFill>
            <a:prstDash val="solid"/>
            <a:round/>
            <a:headEnd type="none" w="med" len="med"/>
            <a:tailEnd type="none" w="med" len="med"/>
          </a:ln>
          <a:effectLst/>
        </p:spPr>
      </p:cxnSp>
      <p:grpSp>
        <p:nvGrpSpPr>
          <p:cNvPr id="221" name="Group 220">
            <a:extLst>
              <a:ext uri="{FF2B5EF4-FFF2-40B4-BE49-F238E27FC236}">
                <a16:creationId xmlns:a16="http://schemas.microsoft.com/office/drawing/2014/main" id="{CBE6619C-5147-4136-B0B3-E0654A19B8AE}"/>
              </a:ext>
            </a:extLst>
          </p:cNvPr>
          <p:cNvGrpSpPr/>
          <p:nvPr/>
        </p:nvGrpSpPr>
        <p:grpSpPr>
          <a:xfrm>
            <a:off x="7007265" y="1898965"/>
            <a:ext cx="4320692" cy="1401878"/>
            <a:chOff x="6933695" y="1769758"/>
            <a:chExt cx="4320692" cy="1401878"/>
          </a:xfrm>
        </p:grpSpPr>
        <p:sp>
          <p:nvSpPr>
            <p:cNvPr id="193" name="Freeform: Shape 192">
              <a:extLst>
                <a:ext uri="{FF2B5EF4-FFF2-40B4-BE49-F238E27FC236}">
                  <a16:creationId xmlns:a16="http://schemas.microsoft.com/office/drawing/2014/main" id="{B4E93D4F-8ADD-4523-AD38-CB36A6DF4206}"/>
                </a:ext>
              </a:extLst>
            </p:cNvPr>
            <p:cNvSpPr/>
            <p:nvPr/>
          </p:nvSpPr>
          <p:spPr bwMode="auto">
            <a:xfrm>
              <a:off x="6933695" y="1769758"/>
              <a:ext cx="4320692" cy="1401878"/>
            </a:xfrm>
            <a:custGeom>
              <a:avLst/>
              <a:gdLst>
                <a:gd name="connsiteX0" fmla="*/ 4320692 w 4320692"/>
                <a:gd name="connsiteY0" fmla="*/ 1401878 h 1401878"/>
                <a:gd name="connsiteX1" fmla="*/ 4149620 w 4320692"/>
                <a:gd name="connsiteY1" fmla="*/ 1401878 h 1401878"/>
                <a:gd name="connsiteX2" fmla="*/ 4149620 w 4320692"/>
                <a:gd name="connsiteY2" fmla="*/ 1085471 h 1401878"/>
                <a:gd name="connsiteX3" fmla="*/ 2955147 w 4320692"/>
                <a:gd name="connsiteY3" fmla="*/ 1085471 h 1401878"/>
                <a:gd name="connsiteX4" fmla="*/ 2955147 w 4320692"/>
                <a:gd name="connsiteY4" fmla="*/ 1003720 h 1401878"/>
                <a:gd name="connsiteX5" fmla="*/ 2938494 w 4320692"/>
                <a:gd name="connsiteY5" fmla="*/ 1003720 h 1401878"/>
                <a:gd name="connsiteX6" fmla="*/ 2938494 w 4320692"/>
                <a:gd name="connsiteY6" fmla="*/ 928025 h 1401878"/>
                <a:gd name="connsiteX7" fmla="*/ 2764395 w 4320692"/>
                <a:gd name="connsiteY7" fmla="*/ 928025 h 1401878"/>
                <a:gd name="connsiteX8" fmla="*/ 2764395 w 4320692"/>
                <a:gd name="connsiteY8" fmla="*/ 852329 h 1401878"/>
                <a:gd name="connsiteX9" fmla="*/ 2531253 w 4320692"/>
                <a:gd name="connsiteY9" fmla="*/ 852329 h 1401878"/>
                <a:gd name="connsiteX10" fmla="*/ 2531253 w 4320692"/>
                <a:gd name="connsiteY10" fmla="*/ 775120 h 1401878"/>
                <a:gd name="connsiteX11" fmla="*/ 2514600 w 4320692"/>
                <a:gd name="connsiteY11" fmla="*/ 775120 h 1401878"/>
                <a:gd name="connsiteX12" fmla="*/ 2514600 w 4320692"/>
                <a:gd name="connsiteY12" fmla="*/ 625243 h 1401878"/>
                <a:gd name="connsiteX13" fmla="*/ 2496433 w 4320692"/>
                <a:gd name="connsiteY13" fmla="*/ 625243 h 1401878"/>
                <a:gd name="connsiteX14" fmla="*/ 2496433 w 4320692"/>
                <a:gd name="connsiteY14" fmla="*/ 561659 h 1401878"/>
                <a:gd name="connsiteX15" fmla="*/ 2476753 w 4320692"/>
                <a:gd name="connsiteY15" fmla="*/ 561659 h 1401878"/>
                <a:gd name="connsiteX16" fmla="*/ 2476753 w 4320692"/>
                <a:gd name="connsiteY16" fmla="*/ 476880 h 1401878"/>
                <a:gd name="connsiteX17" fmla="*/ 2460100 w 4320692"/>
                <a:gd name="connsiteY17" fmla="*/ 476880 h 1401878"/>
                <a:gd name="connsiteX18" fmla="*/ 2460100 w 4320692"/>
                <a:gd name="connsiteY18" fmla="*/ 440547 h 1401878"/>
                <a:gd name="connsiteX19" fmla="*/ 2440419 w 4320692"/>
                <a:gd name="connsiteY19" fmla="*/ 440547 h 1401878"/>
                <a:gd name="connsiteX20" fmla="*/ 2440419 w 4320692"/>
                <a:gd name="connsiteY20" fmla="*/ 414810 h 1401878"/>
                <a:gd name="connsiteX21" fmla="*/ 2429822 w 4320692"/>
                <a:gd name="connsiteY21" fmla="*/ 414810 h 1401878"/>
                <a:gd name="connsiteX22" fmla="*/ 2429822 w 4320692"/>
                <a:gd name="connsiteY22" fmla="*/ 343657 h 1401878"/>
                <a:gd name="connsiteX23" fmla="*/ 2128554 w 4320692"/>
                <a:gd name="connsiteY23" fmla="*/ 343657 h 1401878"/>
                <a:gd name="connsiteX24" fmla="*/ 2128554 w 4320692"/>
                <a:gd name="connsiteY24" fmla="*/ 284614 h 1401878"/>
                <a:gd name="connsiteX25" fmla="*/ 1840912 w 4320692"/>
                <a:gd name="connsiteY25" fmla="*/ 284614 h 1401878"/>
                <a:gd name="connsiteX26" fmla="*/ 1840912 w 4320692"/>
                <a:gd name="connsiteY26" fmla="*/ 233141 h 1401878"/>
                <a:gd name="connsiteX27" fmla="*/ 1818203 w 4320692"/>
                <a:gd name="connsiteY27" fmla="*/ 233141 h 1401878"/>
                <a:gd name="connsiteX28" fmla="*/ 1818203 w 4320692"/>
                <a:gd name="connsiteY28" fmla="*/ 175613 h 1401878"/>
                <a:gd name="connsiteX29" fmla="*/ 1628965 w 4320692"/>
                <a:gd name="connsiteY29" fmla="*/ 175613 h 1401878"/>
                <a:gd name="connsiteX30" fmla="*/ 1628965 w 4320692"/>
                <a:gd name="connsiteY30" fmla="*/ 124140 h 1401878"/>
                <a:gd name="connsiteX31" fmla="*/ 1008263 w 4320692"/>
                <a:gd name="connsiteY31" fmla="*/ 124140 h 1401878"/>
                <a:gd name="connsiteX32" fmla="*/ 1008263 w 4320692"/>
                <a:gd name="connsiteY32" fmla="*/ 63584 h 1401878"/>
                <a:gd name="connsiteX33" fmla="*/ 856872 w 4320692"/>
                <a:gd name="connsiteY33" fmla="*/ 63584 h 1401878"/>
                <a:gd name="connsiteX34" fmla="*/ 856872 w 4320692"/>
                <a:gd name="connsiteY34" fmla="*/ 0 h 1401878"/>
                <a:gd name="connsiteX35" fmla="*/ 0 w 4320692"/>
                <a:gd name="connsiteY35" fmla="*/ 0 h 1401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320692" h="1401878">
                  <a:moveTo>
                    <a:pt x="4320692" y="1401878"/>
                  </a:moveTo>
                  <a:lnTo>
                    <a:pt x="4149620" y="1401878"/>
                  </a:lnTo>
                  <a:lnTo>
                    <a:pt x="4149620" y="1085471"/>
                  </a:lnTo>
                  <a:lnTo>
                    <a:pt x="2955147" y="1085471"/>
                  </a:lnTo>
                  <a:lnTo>
                    <a:pt x="2955147" y="1003720"/>
                  </a:lnTo>
                  <a:lnTo>
                    <a:pt x="2938494" y="1003720"/>
                  </a:lnTo>
                  <a:lnTo>
                    <a:pt x="2938494" y="928025"/>
                  </a:lnTo>
                  <a:lnTo>
                    <a:pt x="2764395" y="928025"/>
                  </a:lnTo>
                  <a:lnTo>
                    <a:pt x="2764395" y="852329"/>
                  </a:lnTo>
                  <a:lnTo>
                    <a:pt x="2531253" y="852329"/>
                  </a:lnTo>
                  <a:lnTo>
                    <a:pt x="2531253" y="775120"/>
                  </a:lnTo>
                  <a:lnTo>
                    <a:pt x="2514600" y="775120"/>
                  </a:lnTo>
                  <a:lnTo>
                    <a:pt x="2514600" y="625243"/>
                  </a:lnTo>
                  <a:lnTo>
                    <a:pt x="2496433" y="625243"/>
                  </a:lnTo>
                  <a:lnTo>
                    <a:pt x="2496433" y="561659"/>
                  </a:lnTo>
                  <a:lnTo>
                    <a:pt x="2476753" y="561659"/>
                  </a:lnTo>
                  <a:lnTo>
                    <a:pt x="2476753" y="476880"/>
                  </a:lnTo>
                  <a:lnTo>
                    <a:pt x="2460100" y="476880"/>
                  </a:lnTo>
                  <a:lnTo>
                    <a:pt x="2460100" y="440547"/>
                  </a:lnTo>
                  <a:lnTo>
                    <a:pt x="2440419" y="440547"/>
                  </a:lnTo>
                  <a:lnTo>
                    <a:pt x="2440419" y="414810"/>
                  </a:lnTo>
                  <a:lnTo>
                    <a:pt x="2429822" y="414810"/>
                  </a:lnTo>
                  <a:lnTo>
                    <a:pt x="2429822" y="343657"/>
                  </a:lnTo>
                  <a:lnTo>
                    <a:pt x="2128554" y="343657"/>
                  </a:lnTo>
                  <a:lnTo>
                    <a:pt x="2128554" y="284614"/>
                  </a:lnTo>
                  <a:lnTo>
                    <a:pt x="1840912" y="284614"/>
                  </a:lnTo>
                  <a:lnTo>
                    <a:pt x="1840912" y="233141"/>
                  </a:lnTo>
                  <a:lnTo>
                    <a:pt x="1818203" y="233141"/>
                  </a:lnTo>
                  <a:lnTo>
                    <a:pt x="1818203" y="175613"/>
                  </a:lnTo>
                  <a:lnTo>
                    <a:pt x="1628965" y="175613"/>
                  </a:lnTo>
                  <a:lnTo>
                    <a:pt x="1628965" y="124140"/>
                  </a:lnTo>
                  <a:lnTo>
                    <a:pt x="1008263" y="124140"/>
                  </a:lnTo>
                  <a:lnTo>
                    <a:pt x="1008263" y="63584"/>
                  </a:lnTo>
                  <a:lnTo>
                    <a:pt x="856872" y="63584"/>
                  </a:lnTo>
                  <a:lnTo>
                    <a:pt x="856872" y="0"/>
                  </a:lnTo>
                  <a:lnTo>
                    <a:pt x="0" y="0"/>
                  </a:lnTo>
                </a:path>
              </a:pathLst>
            </a:custGeom>
            <a:noFill/>
            <a:ln w="28575">
              <a:solidFill>
                <a:schemeClr val="accent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cxnSp>
          <p:nvCxnSpPr>
            <p:cNvPr id="195" name="Straight Connector 194">
              <a:extLst>
                <a:ext uri="{FF2B5EF4-FFF2-40B4-BE49-F238E27FC236}">
                  <a16:creationId xmlns:a16="http://schemas.microsoft.com/office/drawing/2014/main" id="{C7249001-B4DA-431A-A0A1-3A694B4343FD}"/>
                </a:ext>
              </a:extLst>
            </p:cNvPr>
            <p:cNvCxnSpPr>
              <a:cxnSpLocks/>
            </p:cNvCxnSpPr>
            <p:nvPr/>
          </p:nvCxnSpPr>
          <p:spPr bwMode="auto">
            <a:xfrm>
              <a:off x="10766908" y="2786960"/>
              <a:ext cx="0" cy="66086"/>
            </a:xfrm>
            <a:prstGeom prst="line">
              <a:avLst/>
            </a:prstGeom>
            <a:noFill/>
            <a:ln w="28575" cap="flat" cmpd="sng" algn="ctr">
              <a:solidFill>
                <a:schemeClr val="accent1"/>
              </a:solidFill>
              <a:prstDash val="solid"/>
              <a:round/>
              <a:headEnd type="none" w="med" len="med"/>
              <a:tailEnd type="none" w="med" len="med"/>
            </a:ln>
            <a:effectLst/>
          </p:spPr>
        </p:cxnSp>
        <p:cxnSp>
          <p:nvCxnSpPr>
            <p:cNvPr id="197" name="Straight Connector 196">
              <a:extLst>
                <a:ext uri="{FF2B5EF4-FFF2-40B4-BE49-F238E27FC236}">
                  <a16:creationId xmlns:a16="http://schemas.microsoft.com/office/drawing/2014/main" id="{8C80A198-96EF-4EF7-882F-FB03B9123BBC}"/>
                </a:ext>
              </a:extLst>
            </p:cNvPr>
            <p:cNvCxnSpPr>
              <a:cxnSpLocks/>
            </p:cNvCxnSpPr>
            <p:nvPr/>
          </p:nvCxnSpPr>
          <p:spPr bwMode="auto">
            <a:xfrm>
              <a:off x="10677587" y="2786960"/>
              <a:ext cx="0" cy="66086"/>
            </a:xfrm>
            <a:prstGeom prst="line">
              <a:avLst/>
            </a:prstGeom>
            <a:noFill/>
            <a:ln w="28575" cap="flat" cmpd="sng" algn="ctr">
              <a:solidFill>
                <a:schemeClr val="accent1"/>
              </a:solidFill>
              <a:prstDash val="solid"/>
              <a:round/>
              <a:headEnd type="none" w="med" len="med"/>
              <a:tailEnd type="none" w="med" len="med"/>
            </a:ln>
            <a:effectLst/>
          </p:spPr>
        </p:cxnSp>
        <p:cxnSp>
          <p:nvCxnSpPr>
            <p:cNvPr id="198" name="Straight Connector 197">
              <a:extLst>
                <a:ext uri="{FF2B5EF4-FFF2-40B4-BE49-F238E27FC236}">
                  <a16:creationId xmlns:a16="http://schemas.microsoft.com/office/drawing/2014/main" id="{11C76B80-436F-4020-B140-051DB6013D09}"/>
                </a:ext>
              </a:extLst>
            </p:cNvPr>
            <p:cNvCxnSpPr>
              <a:cxnSpLocks/>
            </p:cNvCxnSpPr>
            <p:nvPr/>
          </p:nvCxnSpPr>
          <p:spPr bwMode="auto">
            <a:xfrm>
              <a:off x="10621573" y="2786960"/>
              <a:ext cx="0" cy="66086"/>
            </a:xfrm>
            <a:prstGeom prst="line">
              <a:avLst/>
            </a:prstGeom>
            <a:noFill/>
            <a:ln w="28575" cap="flat" cmpd="sng" algn="ctr">
              <a:solidFill>
                <a:schemeClr val="accent1"/>
              </a:solidFill>
              <a:prstDash val="solid"/>
              <a:round/>
              <a:headEnd type="none" w="med" len="med"/>
              <a:tailEnd type="none" w="med" len="med"/>
            </a:ln>
            <a:effectLst/>
          </p:spPr>
        </p:cxnSp>
        <p:cxnSp>
          <p:nvCxnSpPr>
            <p:cNvPr id="199" name="Straight Connector 198">
              <a:extLst>
                <a:ext uri="{FF2B5EF4-FFF2-40B4-BE49-F238E27FC236}">
                  <a16:creationId xmlns:a16="http://schemas.microsoft.com/office/drawing/2014/main" id="{85B55B2D-653F-4F61-820B-E8CA82318CAB}"/>
                </a:ext>
              </a:extLst>
            </p:cNvPr>
            <p:cNvCxnSpPr>
              <a:cxnSpLocks/>
            </p:cNvCxnSpPr>
            <p:nvPr/>
          </p:nvCxnSpPr>
          <p:spPr bwMode="auto">
            <a:xfrm>
              <a:off x="10586753" y="2786960"/>
              <a:ext cx="0" cy="66086"/>
            </a:xfrm>
            <a:prstGeom prst="line">
              <a:avLst/>
            </a:prstGeom>
            <a:noFill/>
            <a:ln w="28575" cap="flat" cmpd="sng" algn="ctr">
              <a:solidFill>
                <a:schemeClr val="accent1"/>
              </a:solidFill>
              <a:prstDash val="solid"/>
              <a:round/>
              <a:headEnd type="none" w="med" len="med"/>
              <a:tailEnd type="none" w="med" len="med"/>
            </a:ln>
            <a:effectLst/>
          </p:spPr>
        </p:cxnSp>
        <p:cxnSp>
          <p:nvCxnSpPr>
            <p:cNvPr id="200" name="Straight Connector 199">
              <a:extLst>
                <a:ext uri="{FF2B5EF4-FFF2-40B4-BE49-F238E27FC236}">
                  <a16:creationId xmlns:a16="http://schemas.microsoft.com/office/drawing/2014/main" id="{6EAD842E-6527-4DB5-95B1-5C1B92577BA2}"/>
                </a:ext>
              </a:extLst>
            </p:cNvPr>
            <p:cNvCxnSpPr>
              <a:cxnSpLocks/>
            </p:cNvCxnSpPr>
            <p:nvPr/>
          </p:nvCxnSpPr>
          <p:spPr bwMode="auto">
            <a:xfrm>
              <a:off x="10536117" y="2786960"/>
              <a:ext cx="0" cy="66086"/>
            </a:xfrm>
            <a:prstGeom prst="line">
              <a:avLst/>
            </a:prstGeom>
            <a:noFill/>
            <a:ln w="28575" cap="flat" cmpd="sng" algn="ctr">
              <a:solidFill>
                <a:schemeClr val="accent1"/>
              </a:solidFill>
              <a:prstDash val="solid"/>
              <a:round/>
              <a:headEnd type="none" w="med" len="med"/>
              <a:tailEnd type="none" w="med" len="med"/>
            </a:ln>
            <a:effectLst/>
          </p:spPr>
        </p:cxnSp>
        <p:cxnSp>
          <p:nvCxnSpPr>
            <p:cNvPr id="201" name="Straight Connector 200">
              <a:extLst>
                <a:ext uri="{FF2B5EF4-FFF2-40B4-BE49-F238E27FC236}">
                  <a16:creationId xmlns:a16="http://schemas.microsoft.com/office/drawing/2014/main" id="{F0178885-5CBA-4809-B23A-25558C44D969}"/>
                </a:ext>
              </a:extLst>
            </p:cNvPr>
            <p:cNvCxnSpPr>
              <a:cxnSpLocks/>
            </p:cNvCxnSpPr>
            <p:nvPr/>
          </p:nvCxnSpPr>
          <p:spPr bwMode="auto">
            <a:xfrm>
              <a:off x="10298434" y="2786960"/>
              <a:ext cx="0" cy="66086"/>
            </a:xfrm>
            <a:prstGeom prst="line">
              <a:avLst/>
            </a:prstGeom>
            <a:noFill/>
            <a:ln w="28575" cap="flat" cmpd="sng" algn="ctr">
              <a:solidFill>
                <a:schemeClr val="accent1"/>
              </a:solidFill>
              <a:prstDash val="solid"/>
              <a:round/>
              <a:headEnd type="none" w="med" len="med"/>
              <a:tailEnd type="none" w="med" len="med"/>
            </a:ln>
            <a:effectLst/>
          </p:spPr>
        </p:cxnSp>
        <p:cxnSp>
          <p:nvCxnSpPr>
            <p:cNvPr id="202" name="Straight Connector 201">
              <a:extLst>
                <a:ext uri="{FF2B5EF4-FFF2-40B4-BE49-F238E27FC236}">
                  <a16:creationId xmlns:a16="http://schemas.microsoft.com/office/drawing/2014/main" id="{21C0A0A6-114D-4AC2-AB3F-9A3E8E475AA0}"/>
                </a:ext>
              </a:extLst>
            </p:cNvPr>
            <p:cNvCxnSpPr>
              <a:cxnSpLocks/>
            </p:cNvCxnSpPr>
            <p:nvPr/>
          </p:nvCxnSpPr>
          <p:spPr bwMode="auto">
            <a:xfrm>
              <a:off x="10047126" y="2786960"/>
              <a:ext cx="0" cy="66086"/>
            </a:xfrm>
            <a:prstGeom prst="line">
              <a:avLst/>
            </a:prstGeom>
            <a:noFill/>
            <a:ln w="28575" cap="flat" cmpd="sng" algn="ctr">
              <a:solidFill>
                <a:schemeClr val="accent1"/>
              </a:solidFill>
              <a:prstDash val="solid"/>
              <a:round/>
              <a:headEnd type="none" w="med" len="med"/>
              <a:tailEnd type="none" w="med" len="med"/>
            </a:ln>
            <a:effectLst/>
          </p:spPr>
        </p:cxnSp>
        <p:cxnSp>
          <p:nvCxnSpPr>
            <p:cNvPr id="203" name="Straight Connector 202">
              <a:extLst>
                <a:ext uri="{FF2B5EF4-FFF2-40B4-BE49-F238E27FC236}">
                  <a16:creationId xmlns:a16="http://schemas.microsoft.com/office/drawing/2014/main" id="{C4DDF421-9DE7-41EF-8D88-37FCC082E658}"/>
                </a:ext>
              </a:extLst>
            </p:cNvPr>
            <p:cNvCxnSpPr>
              <a:cxnSpLocks/>
            </p:cNvCxnSpPr>
            <p:nvPr/>
          </p:nvCxnSpPr>
          <p:spPr bwMode="auto">
            <a:xfrm>
              <a:off x="9997167" y="2786960"/>
              <a:ext cx="0" cy="66086"/>
            </a:xfrm>
            <a:prstGeom prst="line">
              <a:avLst/>
            </a:prstGeom>
            <a:noFill/>
            <a:ln w="28575" cap="flat" cmpd="sng" algn="ctr">
              <a:solidFill>
                <a:schemeClr val="accent1"/>
              </a:solidFill>
              <a:prstDash val="solid"/>
              <a:round/>
              <a:headEnd type="none" w="med" len="med"/>
              <a:tailEnd type="none" w="med" len="med"/>
            </a:ln>
            <a:effectLst/>
          </p:spPr>
        </p:cxnSp>
        <p:cxnSp>
          <p:nvCxnSpPr>
            <p:cNvPr id="204" name="Straight Connector 203">
              <a:extLst>
                <a:ext uri="{FF2B5EF4-FFF2-40B4-BE49-F238E27FC236}">
                  <a16:creationId xmlns:a16="http://schemas.microsoft.com/office/drawing/2014/main" id="{5D9D2AC9-83AD-4579-BC9A-7EE67ABE7EB9}"/>
                </a:ext>
              </a:extLst>
            </p:cNvPr>
            <p:cNvCxnSpPr>
              <a:cxnSpLocks/>
            </p:cNvCxnSpPr>
            <p:nvPr/>
          </p:nvCxnSpPr>
          <p:spPr bwMode="auto">
            <a:xfrm>
              <a:off x="9927733" y="2786960"/>
              <a:ext cx="0" cy="66086"/>
            </a:xfrm>
            <a:prstGeom prst="line">
              <a:avLst/>
            </a:prstGeom>
            <a:noFill/>
            <a:ln w="28575" cap="flat" cmpd="sng" algn="ctr">
              <a:solidFill>
                <a:schemeClr val="accent1"/>
              </a:solidFill>
              <a:prstDash val="solid"/>
              <a:round/>
              <a:headEnd type="none" w="med" len="med"/>
              <a:tailEnd type="none" w="med" len="med"/>
            </a:ln>
            <a:effectLst/>
          </p:spPr>
        </p:cxnSp>
        <p:cxnSp>
          <p:nvCxnSpPr>
            <p:cNvPr id="205" name="Straight Connector 204">
              <a:extLst>
                <a:ext uri="{FF2B5EF4-FFF2-40B4-BE49-F238E27FC236}">
                  <a16:creationId xmlns:a16="http://schemas.microsoft.com/office/drawing/2014/main" id="{19332DAF-C083-4EC2-A41A-086E730DC311}"/>
                </a:ext>
              </a:extLst>
            </p:cNvPr>
            <p:cNvCxnSpPr>
              <a:cxnSpLocks/>
            </p:cNvCxnSpPr>
            <p:nvPr/>
          </p:nvCxnSpPr>
          <p:spPr bwMode="auto">
            <a:xfrm>
              <a:off x="9749206" y="2617216"/>
              <a:ext cx="0" cy="66086"/>
            </a:xfrm>
            <a:prstGeom prst="line">
              <a:avLst/>
            </a:prstGeom>
            <a:noFill/>
            <a:ln w="28575" cap="flat" cmpd="sng" algn="ctr">
              <a:solidFill>
                <a:schemeClr val="accent1"/>
              </a:solidFill>
              <a:prstDash val="solid"/>
              <a:round/>
              <a:headEnd type="none" w="med" len="med"/>
              <a:tailEnd type="none" w="med" len="med"/>
            </a:ln>
            <a:effectLst/>
          </p:spPr>
        </p:cxnSp>
        <p:cxnSp>
          <p:nvCxnSpPr>
            <p:cNvPr id="206" name="Straight Connector 205">
              <a:extLst>
                <a:ext uri="{FF2B5EF4-FFF2-40B4-BE49-F238E27FC236}">
                  <a16:creationId xmlns:a16="http://schemas.microsoft.com/office/drawing/2014/main" id="{E1BA8B90-7E48-4B69-BB82-482AEE2729E6}"/>
                </a:ext>
              </a:extLst>
            </p:cNvPr>
            <p:cNvCxnSpPr>
              <a:cxnSpLocks/>
            </p:cNvCxnSpPr>
            <p:nvPr/>
          </p:nvCxnSpPr>
          <p:spPr bwMode="auto">
            <a:xfrm>
              <a:off x="9576621" y="2551130"/>
              <a:ext cx="0" cy="66086"/>
            </a:xfrm>
            <a:prstGeom prst="line">
              <a:avLst/>
            </a:prstGeom>
            <a:noFill/>
            <a:ln w="28575" cap="flat" cmpd="sng" algn="ctr">
              <a:solidFill>
                <a:schemeClr val="accent1"/>
              </a:solidFill>
              <a:prstDash val="solid"/>
              <a:round/>
              <a:headEnd type="none" w="med" len="med"/>
              <a:tailEnd type="none" w="med" len="med"/>
            </a:ln>
            <a:effectLst/>
          </p:spPr>
        </p:cxnSp>
        <p:cxnSp>
          <p:nvCxnSpPr>
            <p:cNvPr id="207" name="Straight Connector 206">
              <a:extLst>
                <a:ext uri="{FF2B5EF4-FFF2-40B4-BE49-F238E27FC236}">
                  <a16:creationId xmlns:a16="http://schemas.microsoft.com/office/drawing/2014/main" id="{38BBD0DC-CC14-41AD-A39B-3079F2AB8FBC}"/>
                </a:ext>
              </a:extLst>
            </p:cNvPr>
            <p:cNvCxnSpPr>
              <a:cxnSpLocks/>
            </p:cNvCxnSpPr>
            <p:nvPr/>
          </p:nvCxnSpPr>
          <p:spPr bwMode="auto">
            <a:xfrm>
              <a:off x="9389569" y="2139064"/>
              <a:ext cx="0" cy="66086"/>
            </a:xfrm>
            <a:prstGeom prst="line">
              <a:avLst/>
            </a:prstGeom>
            <a:noFill/>
            <a:ln w="28575" cap="flat" cmpd="sng" algn="ctr">
              <a:solidFill>
                <a:schemeClr val="accent1"/>
              </a:solidFill>
              <a:prstDash val="solid"/>
              <a:round/>
              <a:headEnd type="none" w="med" len="med"/>
              <a:tailEnd type="none" w="med" len="med"/>
            </a:ln>
            <a:effectLst/>
          </p:spPr>
        </p:cxnSp>
        <p:cxnSp>
          <p:nvCxnSpPr>
            <p:cNvPr id="208" name="Straight Connector 207">
              <a:extLst>
                <a:ext uri="{FF2B5EF4-FFF2-40B4-BE49-F238E27FC236}">
                  <a16:creationId xmlns:a16="http://schemas.microsoft.com/office/drawing/2014/main" id="{6FB4B5EE-F3F3-4AE9-8322-3D18573F4C39}"/>
                </a:ext>
              </a:extLst>
            </p:cNvPr>
            <p:cNvCxnSpPr>
              <a:cxnSpLocks/>
            </p:cNvCxnSpPr>
            <p:nvPr/>
          </p:nvCxnSpPr>
          <p:spPr bwMode="auto">
            <a:xfrm>
              <a:off x="9347179" y="2041525"/>
              <a:ext cx="0" cy="66086"/>
            </a:xfrm>
            <a:prstGeom prst="line">
              <a:avLst/>
            </a:prstGeom>
            <a:noFill/>
            <a:ln w="28575" cap="flat" cmpd="sng" algn="ctr">
              <a:solidFill>
                <a:schemeClr val="accent1"/>
              </a:solidFill>
              <a:prstDash val="solid"/>
              <a:round/>
              <a:headEnd type="none" w="med" len="med"/>
              <a:tailEnd type="none" w="med" len="med"/>
            </a:ln>
            <a:effectLst/>
          </p:spPr>
        </p:cxnSp>
        <p:cxnSp>
          <p:nvCxnSpPr>
            <p:cNvPr id="209" name="Straight Connector 208">
              <a:extLst>
                <a:ext uri="{FF2B5EF4-FFF2-40B4-BE49-F238E27FC236}">
                  <a16:creationId xmlns:a16="http://schemas.microsoft.com/office/drawing/2014/main" id="{7E3E862E-6A45-4402-A86B-D25B1AB5075D}"/>
                </a:ext>
              </a:extLst>
            </p:cNvPr>
            <p:cNvCxnSpPr>
              <a:cxnSpLocks/>
            </p:cNvCxnSpPr>
            <p:nvPr/>
          </p:nvCxnSpPr>
          <p:spPr bwMode="auto">
            <a:xfrm>
              <a:off x="9307818" y="2041525"/>
              <a:ext cx="0" cy="66086"/>
            </a:xfrm>
            <a:prstGeom prst="line">
              <a:avLst/>
            </a:prstGeom>
            <a:noFill/>
            <a:ln w="28575" cap="flat" cmpd="sng" algn="ctr">
              <a:solidFill>
                <a:schemeClr val="accent1"/>
              </a:solidFill>
              <a:prstDash val="solid"/>
              <a:round/>
              <a:headEnd type="none" w="med" len="med"/>
              <a:tailEnd type="none" w="med" len="med"/>
            </a:ln>
            <a:effectLst/>
          </p:spPr>
        </p:cxnSp>
        <p:cxnSp>
          <p:nvCxnSpPr>
            <p:cNvPr id="210" name="Straight Connector 209">
              <a:extLst>
                <a:ext uri="{FF2B5EF4-FFF2-40B4-BE49-F238E27FC236}">
                  <a16:creationId xmlns:a16="http://schemas.microsoft.com/office/drawing/2014/main" id="{885E4EC6-3021-43B3-9C42-78E79987B040}"/>
                </a:ext>
              </a:extLst>
            </p:cNvPr>
            <p:cNvCxnSpPr>
              <a:cxnSpLocks/>
            </p:cNvCxnSpPr>
            <p:nvPr/>
          </p:nvCxnSpPr>
          <p:spPr bwMode="auto">
            <a:xfrm>
              <a:off x="9276026" y="2041525"/>
              <a:ext cx="0" cy="66086"/>
            </a:xfrm>
            <a:prstGeom prst="line">
              <a:avLst/>
            </a:prstGeom>
            <a:noFill/>
            <a:ln w="28575" cap="flat" cmpd="sng" algn="ctr">
              <a:solidFill>
                <a:schemeClr val="accent1"/>
              </a:solidFill>
              <a:prstDash val="solid"/>
              <a:round/>
              <a:headEnd type="none" w="med" len="med"/>
              <a:tailEnd type="none" w="med" len="med"/>
            </a:ln>
            <a:effectLst/>
          </p:spPr>
        </p:cxnSp>
        <p:cxnSp>
          <p:nvCxnSpPr>
            <p:cNvPr id="211" name="Straight Connector 210">
              <a:extLst>
                <a:ext uri="{FF2B5EF4-FFF2-40B4-BE49-F238E27FC236}">
                  <a16:creationId xmlns:a16="http://schemas.microsoft.com/office/drawing/2014/main" id="{F2E6267E-E90D-4488-AD5F-6DE953C6A297}"/>
                </a:ext>
              </a:extLst>
            </p:cNvPr>
            <p:cNvCxnSpPr>
              <a:cxnSpLocks/>
            </p:cNvCxnSpPr>
            <p:nvPr/>
          </p:nvCxnSpPr>
          <p:spPr bwMode="auto">
            <a:xfrm>
              <a:off x="9259373" y="2041525"/>
              <a:ext cx="0" cy="66086"/>
            </a:xfrm>
            <a:prstGeom prst="line">
              <a:avLst/>
            </a:prstGeom>
            <a:noFill/>
            <a:ln w="28575" cap="flat" cmpd="sng" algn="ctr">
              <a:solidFill>
                <a:schemeClr val="accent1"/>
              </a:solidFill>
              <a:prstDash val="solid"/>
              <a:round/>
              <a:headEnd type="none" w="med" len="med"/>
              <a:tailEnd type="none" w="med" len="med"/>
            </a:ln>
            <a:effectLst/>
          </p:spPr>
        </p:cxnSp>
        <p:cxnSp>
          <p:nvCxnSpPr>
            <p:cNvPr id="212" name="Straight Connector 211">
              <a:extLst>
                <a:ext uri="{FF2B5EF4-FFF2-40B4-BE49-F238E27FC236}">
                  <a16:creationId xmlns:a16="http://schemas.microsoft.com/office/drawing/2014/main" id="{916C818C-E210-48D9-B1F7-C3628F7C90BA}"/>
                </a:ext>
              </a:extLst>
            </p:cNvPr>
            <p:cNvCxnSpPr>
              <a:cxnSpLocks/>
            </p:cNvCxnSpPr>
            <p:nvPr/>
          </p:nvCxnSpPr>
          <p:spPr bwMode="auto">
            <a:xfrm>
              <a:off x="11238050" y="3092902"/>
              <a:ext cx="0" cy="66086"/>
            </a:xfrm>
            <a:prstGeom prst="line">
              <a:avLst/>
            </a:prstGeom>
            <a:noFill/>
            <a:ln w="28575" cap="flat" cmpd="sng" algn="ctr">
              <a:solidFill>
                <a:schemeClr val="accent1"/>
              </a:solidFill>
              <a:prstDash val="solid"/>
              <a:round/>
              <a:headEnd type="none" w="med" len="med"/>
              <a:tailEnd type="none" w="med" len="med"/>
            </a:ln>
            <a:effectLst/>
          </p:spPr>
        </p:cxnSp>
        <p:cxnSp>
          <p:nvCxnSpPr>
            <p:cNvPr id="213" name="Straight Connector 212">
              <a:extLst>
                <a:ext uri="{FF2B5EF4-FFF2-40B4-BE49-F238E27FC236}">
                  <a16:creationId xmlns:a16="http://schemas.microsoft.com/office/drawing/2014/main" id="{6FBF2198-CDDB-44B5-A941-21C027B2B062}"/>
                </a:ext>
              </a:extLst>
            </p:cNvPr>
            <p:cNvCxnSpPr>
              <a:cxnSpLocks/>
            </p:cNvCxnSpPr>
            <p:nvPr/>
          </p:nvCxnSpPr>
          <p:spPr bwMode="auto">
            <a:xfrm>
              <a:off x="11174465" y="3092902"/>
              <a:ext cx="0" cy="66086"/>
            </a:xfrm>
            <a:prstGeom prst="line">
              <a:avLst/>
            </a:prstGeom>
            <a:noFill/>
            <a:ln w="28575" cap="flat" cmpd="sng" algn="ctr">
              <a:solidFill>
                <a:schemeClr val="accent1"/>
              </a:solidFill>
              <a:prstDash val="solid"/>
              <a:round/>
              <a:headEnd type="none" w="med" len="med"/>
              <a:tailEnd type="none" w="med" len="med"/>
            </a:ln>
            <a:effectLst/>
          </p:spPr>
        </p:cxnSp>
      </p:grpSp>
      <p:grpSp>
        <p:nvGrpSpPr>
          <p:cNvPr id="220" name="Group 219">
            <a:extLst>
              <a:ext uri="{FF2B5EF4-FFF2-40B4-BE49-F238E27FC236}">
                <a16:creationId xmlns:a16="http://schemas.microsoft.com/office/drawing/2014/main" id="{26F3E0BD-22EF-4741-8C79-2921A4EF93C3}"/>
              </a:ext>
            </a:extLst>
          </p:cNvPr>
          <p:cNvGrpSpPr/>
          <p:nvPr/>
        </p:nvGrpSpPr>
        <p:grpSpPr>
          <a:xfrm>
            <a:off x="7006071" y="1816507"/>
            <a:ext cx="3634073" cy="2381231"/>
            <a:chOff x="6932501" y="1687300"/>
            <a:chExt cx="3634073" cy="2381231"/>
          </a:xfrm>
        </p:grpSpPr>
        <p:sp>
          <p:nvSpPr>
            <p:cNvPr id="214" name="Freeform: Shape 213">
              <a:extLst>
                <a:ext uri="{FF2B5EF4-FFF2-40B4-BE49-F238E27FC236}">
                  <a16:creationId xmlns:a16="http://schemas.microsoft.com/office/drawing/2014/main" id="{DAAA1BFD-ED7D-4F84-A35B-843AF1B45874}"/>
                </a:ext>
              </a:extLst>
            </p:cNvPr>
            <p:cNvSpPr/>
            <p:nvPr/>
          </p:nvSpPr>
          <p:spPr bwMode="auto">
            <a:xfrm>
              <a:off x="6932501" y="1764494"/>
              <a:ext cx="3634073" cy="2304037"/>
            </a:xfrm>
            <a:custGeom>
              <a:avLst/>
              <a:gdLst>
                <a:gd name="connsiteX0" fmla="*/ 3634073 w 3634073"/>
                <a:gd name="connsiteY0" fmla="*/ 2304037 h 2304037"/>
                <a:gd name="connsiteX1" fmla="*/ 3634073 w 3634073"/>
                <a:gd name="connsiteY1" fmla="*/ 2009170 h 2304037"/>
                <a:gd name="connsiteX2" fmla="*/ 3604273 w 3634073"/>
                <a:gd name="connsiteY2" fmla="*/ 2009170 h 2304037"/>
                <a:gd name="connsiteX3" fmla="*/ 3604273 w 3634073"/>
                <a:gd name="connsiteY3" fmla="*/ 1712736 h 2304037"/>
                <a:gd name="connsiteX4" fmla="*/ 2500092 w 3634073"/>
                <a:gd name="connsiteY4" fmla="*/ 1712736 h 2304037"/>
                <a:gd name="connsiteX5" fmla="*/ 2500092 w 3634073"/>
                <a:gd name="connsiteY5" fmla="*/ 1414732 h 2304037"/>
                <a:gd name="connsiteX6" fmla="*/ 2362069 w 3634073"/>
                <a:gd name="connsiteY6" fmla="*/ 1414732 h 2304037"/>
                <a:gd name="connsiteX7" fmla="*/ 2362069 w 3634073"/>
                <a:gd name="connsiteY7" fmla="*/ 1218677 h 2304037"/>
                <a:gd name="connsiteX8" fmla="*/ 2315016 w 3634073"/>
                <a:gd name="connsiteY8" fmla="*/ 1218677 h 2304037"/>
                <a:gd name="connsiteX9" fmla="*/ 2315016 w 3634073"/>
                <a:gd name="connsiteY9" fmla="*/ 1112023 h 2304037"/>
                <a:gd name="connsiteX10" fmla="*/ 2277373 w 3634073"/>
                <a:gd name="connsiteY10" fmla="*/ 1112023 h 2304037"/>
                <a:gd name="connsiteX11" fmla="*/ 2277373 w 3634073"/>
                <a:gd name="connsiteY11" fmla="*/ 1035170 h 2304037"/>
                <a:gd name="connsiteX12" fmla="*/ 2239731 w 3634073"/>
                <a:gd name="connsiteY12" fmla="*/ 1035170 h 2304037"/>
                <a:gd name="connsiteX13" fmla="*/ 2239731 w 3634073"/>
                <a:gd name="connsiteY13" fmla="*/ 931653 h 2304037"/>
                <a:gd name="connsiteX14" fmla="*/ 1816252 w 3634073"/>
                <a:gd name="connsiteY14" fmla="*/ 931653 h 2304037"/>
                <a:gd name="connsiteX15" fmla="*/ 1816252 w 3634073"/>
                <a:gd name="connsiteY15" fmla="*/ 843820 h 2304037"/>
                <a:gd name="connsiteX16" fmla="*/ 1446101 w 3634073"/>
                <a:gd name="connsiteY16" fmla="*/ 843820 h 2304037"/>
                <a:gd name="connsiteX17" fmla="*/ 1446101 w 3634073"/>
                <a:gd name="connsiteY17" fmla="*/ 746577 h 2304037"/>
                <a:gd name="connsiteX18" fmla="*/ 1254751 w 3634073"/>
                <a:gd name="connsiteY18" fmla="*/ 746577 h 2304037"/>
                <a:gd name="connsiteX19" fmla="*/ 1254751 w 3634073"/>
                <a:gd name="connsiteY19" fmla="*/ 563070 h 2304037"/>
                <a:gd name="connsiteX20" fmla="*/ 1239067 w 3634073"/>
                <a:gd name="connsiteY20" fmla="*/ 563070 h 2304037"/>
                <a:gd name="connsiteX21" fmla="*/ 1239067 w 3634073"/>
                <a:gd name="connsiteY21" fmla="*/ 479942 h 2304037"/>
                <a:gd name="connsiteX22" fmla="*/ 1159076 w 3634073"/>
                <a:gd name="connsiteY22" fmla="*/ 479942 h 2304037"/>
                <a:gd name="connsiteX23" fmla="*/ 1159076 w 3634073"/>
                <a:gd name="connsiteY23" fmla="*/ 390541 h 2304037"/>
                <a:gd name="connsiteX24" fmla="*/ 1091633 w 3634073"/>
                <a:gd name="connsiteY24" fmla="*/ 390541 h 2304037"/>
                <a:gd name="connsiteX25" fmla="*/ 1091633 w 3634073"/>
                <a:gd name="connsiteY25" fmla="*/ 282319 h 2304037"/>
                <a:gd name="connsiteX26" fmla="*/ 823430 w 3634073"/>
                <a:gd name="connsiteY26" fmla="*/ 282319 h 2304037"/>
                <a:gd name="connsiteX27" fmla="*/ 823430 w 3634073"/>
                <a:gd name="connsiteY27" fmla="*/ 211739 h 2304037"/>
                <a:gd name="connsiteX28" fmla="*/ 766967 w 3634073"/>
                <a:gd name="connsiteY28" fmla="*/ 211739 h 2304037"/>
                <a:gd name="connsiteX29" fmla="*/ 766967 w 3634073"/>
                <a:gd name="connsiteY29" fmla="*/ 106654 h 2304037"/>
                <a:gd name="connsiteX30" fmla="*/ 454847 w 3634073"/>
                <a:gd name="connsiteY30" fmla="*/ 106654 h 2304037"/>
                <a:gd name="connsiteX31" fmla="*/ 454847 w 3634073"/>
                <a:gd name="connsiteY31" fmla="*/ 0 h 2304037"/>
                <a:gd name="connsiteX32" fmla="*/ 0 w 3634073"/>
                <a:gd name="connsiteY32" fmla="*/ 0 h 23040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3634073" h="2304037">
                  <a:moveTo>
                    <a:pt x="3634073" y="2304037"/>
                  </a:moveTo>
                  <a:lnTo>
                    <a:pt x="3634073" y="2009170"/>
                  </a:lnTo>
                  <a:lnTo>
                    <a:pt x="3604273" y="2009170"/>
                  </a:lnTo>
                  <a:lnTo>
                    <a:pt x="3604273" y="1712736"/>
                  </a:lnTo>
                  <a:lnTo>
                    <a:pt x="2500092" y="1712736"/>
                  </a:lnTo>
                  <a:lnTo>
                    <a:pt x="2500092" y="1414732"/>
                  </a:lnTo>
                  <a:lnTo>
                    <a:pt x="2362069" y="1414732"/>
                  </a:lnTo>
                  <a:lnTo>
                    <a:pt x="2362069" y="1218677"/>
                  </a:lnTo>
                  <a:lnTo>
                    <a:pt x="2315016" y="1218677"/>
                  </a:lnTo>
                  <a:lnTo>
                    <a:pt x="2315016" y="1112023"/>
                  </a:lnTo>
                  <a:lnTo>
                    <a:pt x="2277373" y="1112023"/>
                  </a:lnTo>
                  <a:lnTo>
                    <a:pt x="2277373" y="1035170"/>
                  </a:lnTo>
                  <a:lnTo>
                    <a:pt x="2239731" y="1035170"/>
                  </a:lnTo>
                  <a:lnTo>
                    <a:pt x="2239731" y="931653"/>
                  </a:lnTo>
                  <a:lnTo>
                    <a:pt x="1816252" y="931653"/>
                  </a:lnTo>
                  <a:lnTo>
                    <a:pt x="1816252" y="843820"/>
                  </a:lnTo>
                  <a:lnTo>
                    <a:pt x="1446101" y="843820"/>
                  </a:lnTo>
                  <a:lnTo>
                    <a:pt x="1446101" y="746577"/>
                  </a:lnTo>
                  <a:lnTo>
                    <a:pt x="1254751" y="746577"/>
                  </a:lnTo>
                  <a:lnTo>
                    <a:pt x="1254751" y="563070"/>
                  </a:lnTo>
                  <a:lnTo>
                    <a:pt x="1239067" y="563070"/>
                  </a:lnTo>
                  <a:lnTo>
                    <a:pt x="1239067" y="479942"/>
                  </a:lnTo>
                  <a:lnTo>
                    <a:pt x="1159076" y="479942"/>
                  </a:lnTo>
                  <a:lnTo>
                    <a:pt x="1159076" y="390541"/>
                  </a:lnTo>
                  <a:lnTo>
                    <a:pt x="1091633" y="390541"/>
                  </a:lnTo>
                  <a:lnTo>
                    <a:pt x="1091633" y="282319"/>
                  </a:lnTo>
                  <a:lnTo>
                    <a:pt x="823430" y="282319"/>
                  </a:lnTo>
                  <a:lnTo>
                    <a:pt x="823430" y="211739"/>
                  </a:lnTo>
                  <a:lnTo>
                    <a:pt x="766967" y="211739"/>
                  </a:lnTo>
                  <a:lnTo>
                    <a:pt x="766967" y="106654"/>
                  </a:lnTo>
                  <a:lnTo>
                    <a:pt x="454847" y="106654"/>
                  </a:lnTo>
                  <a:lnTo>
                    <a:pt x="454847" y="0"/>
                  </a:lnTo>
                  <a:lnTo>
                    <a:pt x="0" y="0"/>
                  </a:lnTo>
                </a:path>
              </a:pathLst>
            </a:custGeom>
            <a:noFill/>
            <a:ln w="28575">
              <a:solidFill>
                <a:schemeClr val="accent3"/>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cxnSp>
          <p:nvCxnSpPr>
            <p:cNvPr id="216" name="Straight Connector 215">
              <a:extLst>
                <a:ext uri="{FF2B5EF4-FFF2-40B4-BE49-F238E27FC236}">
                  <a16:creationId xmlns:a16="http://schemas.microsoft.com/office/drawing/2014/main" id="{07A00C02-7E42-4494-A672-56FDAF46D120}"/>
                </a:ext>
              </a:extLst>
            </p:cNvPr>
            <p:cNvCxnSpPr>
              <a:cxnSpLocks/>
            </p:cNvCxnSpPr>
            <p:nvPr/>
          </p:nvCxnSpPr>
          <p:spPr bwMode="auto">
            <a:xfrm>
              <a:off x="8777945" y="2618838"/>
              <a:ext cx="0" cy="66086"/>
            </a:xfrm>
            <a:prstGeom prst="line">
              <a:avLst/>
            </a:prstGeom>
            <a:noFill/>
            <a:ln w="28575" cap="flat" cmpd="sng" algn="ctr">
              <a:solidFill>
                <a:schemeClr val="accent3"/>
              </a:solidFill>
              <a:prstDash val="solid"/>
              <a:round/>
              <a:headEnd type="none" w="med" len="med"/>
              <a:tailEnd type="none" w="med" len="med"/>
            </a:ln>
            <a:effectLst/>
          </p:spPr>
        </p:cxnSp>
        <p:cxnSp>
          <p:nvCxnSpPr>
            <p:cNvPr id="217" name="Straight Connector 216">
              <a:extLst>
                <a:ext uri="{FF2B5EF4-FFF2-40B4-BE49-F238E27FC236}">
                  <a16:creationId xmlns:a16="http://schemas.microsoft.com/office/drawing/2014/main" id="{47871115-480F-4EE5-892F-70FE8EE8E54F}"/>
                </a:ext>
              </a:extLst>
            </p:cNvPr>
            <p:cNvCxnSpPr>
              <a:cxnSpLocks/>
            </p:cNvCxnSpPr>
            <p:nvPr/>
          </p:nvCxnSpPr>
          <p:spPr bwMode="auto">
            <a:xfrm>
              <a:off x="9954803" y="3408144"/>
              <a:ext cx="0" cy="66086"/>
            </a:xfrm>
            <a:prstGeom prst="line">
              <a:avLst/>
            </a:prstGeom>
            <a:noFill/>
            <a:ln w="28575" cap="flat" cmpd="sng" algn="ctr">
              <a:solidFill>
                <a:schemeClr val="accent3"/>
              </a:solidFill>
              <a:prstDash val="solid"/>
              <a:round/>
              <a:headEnd type="none" w="med" len="med"/>
              <a:tailEnd type="none" w="med" len="med"/>
            </a:ln>
            <a:effectLst/>
          </p:spPr>
        </p:cxnSp>
        <p:cxnSp>
          <p:nvCxnSpPr>
            <p:cNvPr id="218" name="Straight Connector 217">
              <a:extLst>
                <a:ext uri="{FF2B5EF4-FFF2-40B4-BE49-F238E27FC236}">
                  <a16:creationId xmlns:a16="http://schemas.microsoft.com/office/drawing/2014/main" id="{2B24C6FD-F38E-4DF1-B947-023882BF5CFE}"/>
                </a:ext>
              </a:extLst>
            </p:cNvPr>
            <p:cNvCxnSpPr>
              <a:cxnSpLocks/>
            </p:cNvCxnSpPr>
            <p:nvPr/>
          </p:nvCxnSpPr>
          <p:spPr bwMode="auto">
            <a:xfrm>
              <a:off x="9327293" y="3108568"/>
              <a:ext cx="0" cy="66086"/>
            </a:xfrm>
            <a:prstGeom prst="line">
              <a:avLst/>
            </a:prstGeom>
            <a:noFill/>
            <a:ln w="28575" cap="flat" cmpd="sng" algn="ctr">
              <a:solidFill>
                <a:schemeClr val="accent3"/>
              </a:solidFill>
              <a:prstDash val="solid"/>
              <a:round/>
              <a:headEnd type="none" w="med" len="med"/>
              <a:tailEnd type="none" w="med" len="med"/>
            </a:ln>
            <a:effectLst/>
          </p:spPr>
        </p:cxnSp>
        <p:cxnSp>
          <p:nvCxnSpPr>
            <p:cNvPr id="219" name="Straight Connector 218">
              <a:extLst>
                <a:ext uri="{FF2B5EF4-FFF2-40B4-BE49-F238E27FC236}">
                  <a16:creationId xmlns:a16="http://schemas.microsoft.com/office/drawing/2014/main" id="{F064180F-D229-443B-9F2C-D8500FBB3714}"/>
                </a:ext>
              </a:extLst>
            </p:cNvPr>
            <p:cNvCxnSpPr>
              <a:cxnSpLocks/>
            </p:cNvCxnSpPr>
            <p:nvPr/>
          </p:nvCxnSpPr>
          <p:spPr bwMode="auto">
            <a:xfrm>
              <a:off x="7344786" y="1687300"/>
              <a:ext cx="0" cy="66086"/>
            </a:xfrm>
            <a:prstGeom prst="line">
              <a:avLst/>
            </a:prstGeom>
            <a:noFill/>
            <a:ln w="28575" cap="flat" cmpd="sng" algn="ctr">
              <a:solidFill>
                <a:schemeClr val="accent3"/>
              </a:solidFill>
              <a:prstDash val="solid"/>
              <a:round/>
              <a:headEnd type="none" w="med" len="med"/>
              <a:tailEnd type="none" w="med" len="med"/>
            </a:ln>
            <a:effectLst/>
          </p:spPr>
        </p:cxnSp>
      </p:grpSp>
      <p:grpSp>
        <p:nvGrpSpPr>
          <p:cNvPr id="225" name="Group 224">
            <a:extLst>
              <a:ext uri="{FF2B5EF4-FFF2-40B4-BE49-F238E27FC236}">
                <a16:creationId xmlns:a16="http://schemas.microsoft.com/office/drawing/2014/main" id="{DD24AE56-23F1-4746-A53D-C480BEAF549E}"/>
              </a:ext>
            </a:extLst>
          </p:cNvPr>
          <p:cNvGrpSpPr/>
          <p:nvPr/>
        </p:nvGrpSpPr>
        <p:grpSpPr>
          <a:xfrm>
            <a:off x="7004502" y="1895269"/>
            <a:ext cx="2565967" cy="2305606"/>
            <a:chOff x="6930932" y="1766062"/>
            <a:chExt cx="2565967" cy="2305606"/>
          </a:xfrm>
        </p:grpSpPr>
        <p:sp>
          <p:nvSpPr>
            <p:cNvPr id="222" name="Freeform: Shape 221">
              <a:extLst>
                <a:ext uri="{FF2B5EF4-FFF2-40B4-BE49-F238E27FC236}">
                  <a16:creationId xmlns:a16="http://schemas.microsoft.com/office/drawing/2014/main" id="{8433A252-35B6-4E11-859C-91449AB74915}"/>
                </a:ext>
              </a:extLst>
            </p:cNvPr>
            <p:cNvSpPr/>
            <p:nvPr/>
          </p:nvSpPr>
          <p:spPr bwMode="auto">
            <a:xfrm>
              <a:off x="6930932" y="1766062"/>
              <a:ext cx="2565967" cy="2305606"/>
            </a:xfrm>
            <a:custGeom>
              <a:avLst/>
              <a:gdLst>
                <a:gd name="connsiteX0" fmla="*/ 2565967 w 2565967"/>
                <a:gd name="connsiteY0" fmla="*/ 2305606 h 2305606"/>
                <a:gd name="connsiteX1" fmla="*/ 2565967 w 2565967"/>
                <a:gd name="connsiteY1" fmla="*/ 2198952 h 2305606"/>
                <a:gd name="connsiteX2" fmla="*/ 2464018 w 2565967"/>
                <a:gd name="connsiteY2" fmla="*/ 2198952 h 2305606"/>
                <a:gd name="connsiteX3" fmla="*/ 2464018 w 2565967"/>
                <a:gd name="connsiteY3" fmla="*/ 2106414 h 2305606"/>
                <a:gd name="connsiteX4" fmla="*/ 2432649 w 2565967"/>
                <a:gd name="connsiteY4" fmla="*/ 2106414 h 2305606"/>
                <a:gd name="connsiteX5" fmla="*/ 2432649 w 2565967"/>
                <a:gd name="connsiteY5" fmla="*/ 2017013 h 2305606"/>
                <a:gd name="connsiteX6" fmla="*/ 2244437 w 2565967"/>
                <a:gd name="connsiteY6" fmla="*/ 2017013 h 2305606"/>
                <a:gd name="connsiteX7" fmla="*/ 2244437 w 2565967"/>
                <a:gd name="connsiteY7" fmla="*/ 1918201 h 2305606"/>
                <a:gd name="connsiteX8" fmla="*/ 2118962 w 2565967"/>
                <a:gd name="connsiteY8" fmla="*/ 1918201 h 2305606"/>
                <a:gd name="connsiteX9" fmla="*/ 2118962 w 2565967"/>
                <a:gd name="connsiteY9" fmla="*/ 1814684 h 2305606"/>
                <a:gd name="connsiteX10" fmla="*/ 1811548 w 2565967"/>
                <a:gd name="connsiteY10" fmla="*/ 1814684 h 2305606"/>
                <a:gd name="connsiteX11" fmla="*/ 1811548 w 2565967"/>
                <a:gd name="connsiteY11" fmla="*/ 1726852 h 2305606"/>
                <a:gd name="connsiteX12" fmla="*/ 1766063 w 2565967"/>
                <a:gd name="connsiteY12" fmla="*/ 1726852 h 2305606"/>
                <a:gd name="connsiteX13" fmla="*/ 1766063 w 2565967"/>
                <a:gd name="connsiteY13" fmla="*/ 1645293 h 2305606"/>
                <a:gd name="connsiteX14" fmla="*/ 1657841 w 2565967"/>
                <a:gd name="connsiteY14" fmla="*/ 1645293 h 2305606"/>
                <a:gd name="connsiteX15" fmla="*/ 1657841 w 2565967"/>
                <a:gd name="connsiteY15" fmla="*/ 1446101 h 2305606"/>
                <a:gd name="connsiteX16" fmla="*/ 1529229 w 2565967"/>
                <a:gd name="connsiteY16" fmla="*/ 1446101 h 2305606"/>
                <a:gd name="connsiteX17" fmla="*/ 1529229 w 2565967"/>
                <a:gd name="connsiteY17" fmla="*/ 1358269 h 2305606"/>
                <a:gd name="connsiteX18" fmla="*/ 1179467 w 2565967"/>
                <a:gd name="connsiteY18" fmla="*/ 1358269 h 2305606"/>
                <a:gd name="connsiteX19" fmla="*/ 1179467 w 2565967"/>
                <a:gd name="connsiteY19" fmla="*/ 1251615 h 2305606"/>
                <a:gd name="connsiteX20" fmla="*/ 1124571 w 2565967"/>
                <a:gd name="connsiteY20" fmla="*/ 1251615 h 2305606"/>
                <a:gd name="connsiteX21" fmla="*/ 1124571 w 2565967"/>
                <a:gd name="connsiteY21" fmla="*/ 1171624 h 2305606"/>
                <a:gd name="connsiteX22" fmla="*/ 1116729 w 2565967"/>
                <a:gd name="connsiteY22" fmla="*/ 1171624 h 2305606"/>
                <a:gd name="connsiteX23" fmla="*/ 1116729 w 2565967"/>
                <a:gd name="connsiteY23" fmla="*/ 1080655 h 2305606"/>
                <a:gd name="connsiteX24" fmla="*/ 1057128 w 2565967"/>
                <a:gd name="connsiteY24" fmla="*/ 1080655 h 2305606"/>
                <a:gd name="connsiteX25" fmla="*/ 1057128 w 2565967"/>
                <a:gd name="connsiteY25" fmla="*/ 984980 h 2305606"/>
                <a:gd name="connsiteX26" fmla="*/ 1016349 w 2565967"/>
                <a:gd name="connsiteY26" fmla="*/ 984980 h 2305606"/>
                <a:gd name="connsiteX27" fmla="*/ 1016349 w 2565967"/>
                <a:gd name="connsiteY27" fmla="*/ 886169 h 2305606"/>
                <a:gd name="connsiteX28" fmla="*/ 999096 w 2565967"/>
                <a:gd name="connsiteY28" fmla="*/ 886169 h 2305606"/>
                <a:gd name="connsiteX29" fmla="*/ 999096 w 2565967"/>
                <a:gd name="connsiteY29" fmla="*/ 817157 h 2305606"/>
                <a:gd name="connsiteX30" fmla="*/ 999096 w 2565967"/>
                <a:gd name="connsiteY30" fmla="*/ 807747 h 2305606"/>
                <a:gd name="connsiteX31" fmla="*/ 801473 w 2565967"/>
                <a:gd name="connsiteY31" fmla="*/ 807747 h 2305606"/>
                <a:gd name="connsiteX32" fmla="*/ 801473 w 2565967"/>
                <a:gd name="connsiteY32" fmla="*/ 713640 h 2305606"/>
                <a:gd name="connsiteX33" fmla="*/ 788925 w 2565967"/>
                <a:gd name="connsiteY33" fmla="*/ 713640 h 2305606"/>
                <a:gd name="connsiteX34" fmla="*/ 788925 w 2565967"/>
                <a:gd name="connsiteY34" fmla="*/ 621102 h 2305606"/>
                <a:gd name="connsiteX35" fmla="*/ 765399 w 2565967"/>
                <a:gd name="connsiteY35" fmla="*/ 621102 h 2305606"/>
                <a:gd name="connsiteX36" fmla="*/ 765399 w 2565967"/>
                <a:gd name="connsiteY36" fmla="*/ 548954 h 2305606"/>
                <a:gd name="connsiteX37" fmla="*/ 693251 w 2565967"/>
                <a:gd name="connsiteY37" fmla="*/ 548954 h 2305606"/>
                <a:gd name="connsiteX38" fmla="*/ 693251 w 2565967"/>
                <a:gd name="connsiteY38" fmla="*/ 453279 h 2305606"/>
                <a:gd name="connsiteX39" fmla="*/ 632081 w 2565967"/>
                <a:gd name="connsiteY39" fmla="*/ 453279 h 2305606"/>
                <a:gd name="connsiteX40" fmla="*/ 632081 w 2565967"/>
                <a:gd name="connsiteY40" fmla="*/ 360741 h 2305606"/>
                <a:gd name="connsiteX41" fmla="*/ 616397 w 2565967"/>
                <a:gd name="connsiteY41" fmla="*/ 360741 h 2305606"/>
                <a:gd name="connsiteX42" fmla="*/ 616397 w 2565967"/>
                <a:gd name="connsiteY42" fmla="*/ 277614 h 2305606"/>
                <a:gd name="connsiteX43" fmla="*/ 592870 w 2565967"/>
                <a:gd name="connsiteY43" fmla="*/ 277614 h 2305606"/>
                <a:gd name="connsiteX44" fmla="*/ 592870 w 2565967"/>
                <a:gd name="connsiteY44" fmla="*/ 111360 h 2305606"/>
                <a:gd name="connsiteX45" fmla="*/ 586597 w 2565967"/>
                <a:gd name="connsiteY45" fmla="*/ 111360 h 2305606"/>
                <a:gd name="connsiteX46" fmla="*/ 586597 w 2565967"/>
                <a:gd name="connsiteY46" fmla="*/ 54896 h 2305606"/>
                <a:gd name="connsiteX47" fmla="*/ 564638 w 2565967"/>
                <a:gd name="connsiteY47" fmla="*/ 54896 h 2305606"/>
                <a:gd name="connsiteX48" fmla="*/ 564638 w 2565967"/>
                <a:gd name="connsiteY48" fmla="*/ 0 h 2305606"/>
                <a:gd name="connsiteX49" fmla="*/ 0 w 2565967"/>
                <a:gd name="connsiteY49" fmla="*/ 0 h 2305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565967" h="2305606">
                  <a:moveTo>
                    <a:pt x="2565967" y="2305606"/>
                  </a:moveTo>
                  <a:lnTo>
                    <a:pt x="2565967" y="2198952"/>
                  </a:lnTo>
                  <a:lnTo>
                    <a:pt x="2464018" y="2198952"/>
                  </a:lnTo>
                  <a:lnTo>
                    <a:pt x="2464018" y="2106414"/>
                  </a:lnTo>
                  <a:lnTo>
                    <a:pt x="2432649" y="2106414"/>
                  </a:lnTo>
                  <a:lnTo>
                    <a:pt x="2432649" y="2017013"/>
                  </a:lnTo>
                  <a:lnTo>
                    <a:pt x="2244437" y="2017013"/>
                  </a:lnTo>
                  <a:lnTo>
                    <a:pt x="2244437" y="1918201"/>
                  </a:lnTo>
                  <a:lnTo>
                    <a:pt x="2118962" y="1918201"/>
                  </a:lnTo>
                  <a:lnTo>
                    <a:pt x="2118962" y="1814684"/>
                  </a:lnTo>
                  <a:lnTo>
                    <a:pt x="1811548" y="1814684"/>
                  </a:lnTo>
                  <a:lnTo>
                    <a:pt x="1811548" y="1726852"/>
                  </a:lnTo>
                  <a:lnTo>
                    <a:pt x="1766063" y="1726852"/>
                  </a:lnTo>
                  <a:lnTo>
                    <a:pt x="1766063" y="1645293"/>
                  </a:lnTo>
                  <a:lnTo>
                    <a:pt x="1657841" y="1645293"/>
                  </a:lnTo>
                  <a:lnTo>
                    <a:pt x="1657841" y="1446101"/>
                  </a:lnTo>
                  <a:lnTo>
                    <a:pt x="1529229" y="1446101"/>
                  </a:lnTo>
                  <a:lnTo>
                    <a:pt x="1529229" y="1358269"/>
                  </a:lnTo>
                  <a:lnTo>
                    <a:pt x="1179467" y="1358269"/>
                  </a:lnTo>
                  <a:lnTo>
                    <a:pt x="1179467" y="1251615"/>
                  </a:lnTo>
                  <a:lnTo>
                    <a:pt x="1124571" y="1251615"/>
                  </a:lnTo>
                  <a:lnTo>
                    <a:pt x="1124571" y="1171624"/>
                  </a:lnTo>
                  <a:lnTo>
                    <a:pt x="1116729" y="1171624"/>
                  </a:lnTo>
                  <a:lnTo>
                    <a:pt x="1116729" y="1080655"/>
                  </a:lnTo>
                  <a:lnTo>
                    <a:pt x="1057128" y="1080655"/>
                  </a:lnTo>
                  <a:lnTo>
                    <a:pt x="1057128" y="984980"/>
                  </a:lnTo>
                  <a:lnTo>
                    <a:pt x="1016349" y="984980"/>
                  </a:lnTo>
                  <a:lnTo>
                    <a:pt x="1016349" y="886169"/>
                  </a:lnTo>
                  <a:lnTo>
                    <a:pt x="999096" y="886169"/>
                  </a:lnTo>
                  <a:lnTo>
                    <a:pt x="999096" y="817157"/>
                  </a:lnTo>
                  <a:lnTo>
                    <a:pt x="999096" y="807747"/>
                  </a:lnTo>
                  <a:lnTo>
                    <a:pt x="801473" y="807747"/>
                  </a:lnTo>
                  <a:lnTo>
                    <a:pt x="801473" y="713640"/>
                  </a:lnTo>
                  <a:lnTo>
                    <a:pt x="788925" y="713640"/>
                  </a:lnTo>
                  <a:lnTo>
                    <a:pt x="788925" y="621102"/>
                  </a:lnTo>
                  <a:lnTo>
                    <a:pt x="765399" y="621102"/>
                  </a:lnTo>
                  <a:lnTo>
                    <a:pt x="765399" y="548954"/>
                  </a:lnTo>
                  <a:lnTo>
                    <a:pt x="693251" y="548954"/>
                  </a:lnTo>
                  <a:lnTo>
                    <a:pt x="693251" y="453279"/>
                  </a:lnTo>
                  <a:lnTo>
                    <a:pt x="632081" y="453279"/>
                  </a:lnTo>
                  <a:lnTo>
                    <a:pt x="632081" y="360741"/>
                  </a:lnTo>
                  <a:lnTo>
                    <a:pt x="616397" y="360741"/>
                  </a:lnTo>
                  <a:lnTo>
                    <a:pt x="616397" y="277614"/>
                  </a:lnTo>
                  <a:lnTo>
                    <a:pt x="592870" y="277614"/>
                  </a:lnTo>
                  <a:lnTo>
                    <a:pt x="592870" y="111360"/>
                  </a:lnTo>
                  <a:lnTo>
                    <a:pt x="586597" y="111360"/>
                  </a:lnTo>
                  <a:lnTo>
                    <a:pt x="586597" y="54896"/>
                  </a:lnTo>
                  <a:lnTo>
                    <a:pt x="564638" y="54896"/>
                  </a:lnTo>
                  <a:lnTo>
                    <a:pt x="564638" y="0"/>
                  </a:lnTo>
                  <a:lnTo>
                    <a:pt x="0" y="0"/>
                  </a:lnTo>
                </a:path>
              </a:pathLst>
            </a:custGeom>
            <a:noFill/>
            <a:ln w="28575">
              <a:solidFill>
                <a:schemeClr val="accent4"/>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cxnSp>
          <p:nvCxnSpPr>
            <p:cNvPr id="223" name="Straight Connector 222">
              <a:extLst>
                <a:ext uri="{FF2B5EF4-FFF2-40B4-BE49-F238E27FC236}">
                  <a16:creationId xmlns:a16="http://schemas.microsoft.com/office/drawing/2014/main" id="{9B784DE7-B142-4A73-AD0B-1DF0C3B4C28F}"/>
                </a:ext>
              </a:extLst>
            </p:cNvPr>
            <p:cNvCxnSpPr>
              <a:cxnSpLocks/>
            </p:cNvCxnSpPr>
            <p:nvPr/>
          </p:nvCxnSpPr>
          <p:spPr bwMode="auto">
            <a:xfrm>
              <a:off x="7768661" y="2497199"/>
              <a:ext cx="0" cy="66086"/>
            </a:xfrm>
            <a:prstGeom prst="line">
              <a:avLst/>
            </a:prstGeom>
            <a:noFill/>
            <a:ln w="28575" cap="flat" cmpd="sng" algn="ctr">
              <a:solidFill>
                <a:schemeClr val="accent4"/>
              </a:solidFill>
              <a:prstDash val="solid"/>
              <a:round/>
              <a:headEnd type="none" w="med" len="med"/>
              <a:tailEnd type="none" w="med" len="med"/>
            </a:ln>
            <a:effectLst/>
          </p:spPr>
        </p:cxnSp>
      </p:grpSp>
      <p:grpSp>
        <p:nvGrpSpPr>
          <p:cNvPr id="228" name="Group 227">
            <a:extLst>
              <a:ext uri="{FF2B5EF4-FFF2-40B4-BE49-F238E27FC236}">
                <a16:creationId xmlns:a16="http://schemas.microsoft.com/office/drawing/2014/main" id="{B9A59795-F31F-42A5-9DCF-64776DB504C2}"/>
              </a:ext>
            </a:extLst>
          </p:cNvPr>
          <p:cNvGrpSpPr/>
          <p:nvPr/>
        </p:nvGrpSpPr>
        <p:grpSpPr>
          <a:xfrm>
            <a:off x="7006071" y="1893701"/>
            <a:ext cx="1108886" cy="2302469"/>
            <a:chOff x="6932501" y="1764494"/>
            <a:chExt cx="1108886" cy="2302469"/>
          </a:xfrm>
        </p:grpSpPr>
        <p:sp>
          <p:nvSpPr>
            <p:cNvPr id="224" name="Freeform: Shape 223">
              <a:extLst>
                <a:ext uri="{FF2B5EF4-FFF2-40B4-BE49-F238E27FC236}">
                  <a16:creationId xmlns:a16="http://schemas.microsoft.com/office/drawing/2014/main" id="{8F9014E7-A28A-43A8-BFEE-D7DCBCEEDEE5}"/>
                </a:ext>
              </a:extLst>
            </p:cNvPr>
            <p:cNvSpPr/>
            <p:nvPr/>
          </p:nvSpPr>
          <p:spPr bwMode="auto">
            <a:xfrm>
              <a:off x="6932501" y="1764494"/>
              <a:ext cx="1108886" cy="2302469"/>
            </a:xfrm>
            <a:custGeom>
              <a:avLst/>
              <a:gdLst>
                <a:gd name="connsiteX0" fmla="*/ 1108886 w 1108886"/>
                <a:gd name="connsiteY0" fmla="*/ 2302469 h 2302469"/>
                <a:gd name="connsiteX1" fmla="*/ 1108886 w 1108886"/>
                <a:gd name="connsiteY1" fmla="*/ 2202089 h 2302469"/>
                <a:gd name="connsiteX2" fmla="*/ 997527 w 1108886"/>
                <a:gd name="connsiteY2" fmla="*/ 2202089 h 2302469"/>
                <a:gd name="connsiteX3" fmla="*/ 997527 w 1108886"/>
                <a:gd name="connsiteY3" fmla="*/ 2126803 h 2302469"/>
                <a:gd name="connsiteX4" fmla="*/ 969295 w 1108886"/>
                <a:gd name="connsiteY4" fmla="*/ 2126803 h 2302469"/>
                <a:gd name="connsiteX5" fmla="*/ 969295 w 1108886"/>
                <a:gd name="connsiteY5" fmla="*/ 2037402 h 2302469"/>
                <a:gd name="connsiteX6" fmla="*/ 641491 w 1108886"/>
                <a:gd name="connsiteY6" fmla="*/ 2037402 h 2302469"/>
                <a:gd name="connsiteX7" fmla="*/ 641491 w 1108886"/>
                <a:gd name="connsiteY7" fmla="*/ 1973096 h 2302469"/>
                <a:gd name="connsiteX8" fmla="*/ 592870 w 1108886"/>
                <a:gd name="connsiteY8" fmla="*/ 1973096 h 2302469"/>
                <a:gd name="connsiteX9" fmla="*/ 592870 w 1108886"/>
                <a:gd name="connsiteY9" fmla="*/ 1717441 h 2302469"/>
                <a:gd name="connsiteX10" fmla="*/ 569343 w 1108886"/>
                <a:gd name="connsiteY10" fmla="*/ 1717441 h 2302469"/>
                <a:gd name="connsiteX11" fmla="*/ 569343 w 1108886"/>
                <a:gd name="connsiteY11" fmla="*/ 1646861 h 2302469"/>
                <a:gd name="connsiteX12" fmla="*/ 385836 w 1108886"/>
                <a:gd name="connsiteY12" fmla="*/ 1646861 h 2302469"/>
                <a:gd name="connsiteX13" fmla="*/ 385836 w 1108886"/>
                <a:gd name="connsiteY13" fmla="*/ 1210835 h 2302469"/>
                <a:gd name="connsiteX14" fmla="*/ 373288 w 1108886"/>
                <a:gd name="connsiteY14" fmla="*/ 1210835 h 2302469"/>
                <a:gd name="connsiteX15" fmla="*/ 373288 w 1108886"/>
                <a:gd name="connsiteY15" fmla="*/ 1066539 h 2302469"/>
                <a:gd name="connsiteX16" fmla="*/ 370151 w 1108886"/>
                <a:gd name="connsiteY16" fmla="*/ 1063402 h 2302469"/>
                <a:gd name="connsiteX17" fmla="*/ 370151 w 1108886"/>
                <a:gd name="connsiteY17" fmla="*/ 1000664 h 2302469"/>
                <a:gd name="connsiteX18" fmla="*/ 343488 w 1108886"/>
                <a:gd name="connsiteY18" fmla="*/ 1000664 h 2302469"/>
                <a:gd name="connsiteX19" fmla="*/ 343488 w 1108886"/>
                <a:gd name="connsiteY19" fmla="*/ 920674 h 2302469"/>
                <a:gd name="connsiteX20" fmla="*/ 313688 w 1108886"/>
                <a:gd name="connsiteY20" fmla="*/ 920674 h 2302469"/>
                <a:gd name="connsiteX21" fmla="*/ 313688 w 1108886"/>
                <a:gd name="connsiteY21" fmla="*/ 842252 h 2302469"/>
                <a:gd name="connsiteX22" fmla="*/ 254087 w 1108886"/>
                <a:gd name="connsiteY22" fmla="*/ 842252 h 2302469"/>
                <a:gd name="connsiteX23" fmla="*/ 254087 w 1108886"/>
                <a:gd name="connsiteY23" fmla="*/ 757556 h 2302469"/>
                <a:gd name="connsiteX24" fmla="*/ 235266 w 1108886"/>
                <a:gd name="connsiteY24" fmla="*/ 757556 h 2302469"/>
                <a:gd name="connsiteX25" fmla="*/ 235266 w 1108886"/>
                <a:gd name="connsiteY25" fmla="*/ 702661 h 2302469"/>
                <a:gd name="connsiteX26" fmla="*/ 197623 w 1108886"/>
                <a:gd name="connsiteY26" fmla="*/ 702661 h 2302469"/>
                <a:gd name="connsiteX27" fmla="*/ 197623 w 1108886"/>
                <a:gd name="connsiteY27" fmla="*/ 258792 h 2302469"/>
                <a:gd name="connsiteX28" fmla="*/ 188213 w 1108886"/>
                <a:gd name="connsiteY28" fmla="*/ 258792 h 2302469"/>
                <a:gd name="connsiteX29" fmla="*/ 188213 w 1108886"/>
                <a:gd name="connsiteY29" fmla="*/ 155275 h 2302469"/>
                <a:gd name="connsiteX30" fmla="*/ 142728 w 1108886"/>
                <a:gd name="connsiteY30" fmla="*/ 155275 h 2302469"/>
                <a:gd name="connsiteX31" fmla="*/ 142728 w 1108886"/>
                <a:gd name="connsiteY31" fmla="*/ 79990 h 2302469"/>
                <a:gd name="connsiteX32" fmla="*/ 32937 w 1108886"/>
                <a:gd name="connsiteY32" fmla="*/ 79990 h 2302469"/>
                <a:gd name="connsiteX33" fmla="*/ 32937 w 1108886"/>
                <a:gd name="connsiteY33" fmla="*/ 0 h 2302469"/>
                <a:gd name="connsiteX34" fmla="*/ 0 w 1108886"/>
                <a:gd name="connsiteY34" fmla="*/ 0 h 2302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108886" h="2302469">
                  <a:moveTo>
                    <a:pt x="1108886" y="2302469"/>
                  </a:moveTo>
                  <a:lnTo>
                    <a:pt x="1108886" y="2202089"/>
                  </a:lnTo>
                  <a:lnTo>
                    <a:pt x="997527" y="2202089"/>
                  </a:lnTo>
                  <a:lnTo>
                    <a:pt x="997527" y="2126803"/>
                  </a:lnTo>
                  <a:lnTo>
                    <a:pt x="969295" y="2126803"/>
                  </a:lnTo>
                  <a:lnTo>
                    <a:pt x="969295" y="2037402"/>
                  </a:lnTo>
                  <a:lnTo>
                    <a:pt x="641491" y="2037402"/>
                  </a:lnTo>
                  <a:lnTo>
                    <a:pt x="641491" y="1973096"/>
                  </a:lnTo>
                  <a:lnTo>
                    <a:pt x="592870" y="1973096"/>
                  </a:lnTo>
                  <a:lnTo>
                    <a:pt x="592870" y="1717441"/>
                  </a:lnTo>
                  <a:lnTo>
                    <a:pt x="569343" y="1717441"/>
                  </a:lnTo>
                  <a:lnTo>
                    <a:pt x="569343" y="1646861"/>
                  </a:lnTo>
                  <a:lnTo>
                    <a:pt x="385836" y="1646861"/>
                  </a:lnTo>
                  <a:lnTo>
                    <a:pt x="385836" y="1210835"/>
                  </a:lnTo>
                  <a:lnTo>
                    <a:pt x="373288" y="1210835"/>
                  </a:lnTo>
                  <a:lnTo>
                    <a:pt x="373288" y="1066539"/>
                  </a:lnTo>
                  <a:lnTo>
                    <a:pt x="370151" y="1063402"/>
                  </a:lnTo>
                  <a:lnTo>
                    <a:pt x="370151" y="1000664"/>
                  </a:lnTo>
                  <a:lnTo>
                    <a:pt x="343488" y="1000664"/>
                  </a:lnTo>
                  <a:lnTo>
                    <a:pt x="343488" y="920674"/>
                  </a:lnTo>
                  <a:lnTo>
                    <a:pt x="313688" y="920674"/>
                  </a:lnTo>
                  <a:lnTo>
                    <a:pt x="313688" y="842252"/>
                  </a:lnTo>
                  <a:lnTo>
                    <a:pt x="254087" y="842252"/>
                  </a:lnTo>
                  <a:lnTo>
                    <a:pt x="254087" y="757556"/>
                  </a:lnTo>
                  <a:lnTo>
                    <a:pt x="235266" y="757556"/>
                  </a:lnTo>
                  <a:lnTo>
                    <a:pt x="235266" y="702661"/>
                  </a:lnTo>
                  <a:lnTo>
                    <a:pt x="197623" y="702661"/>
                  </a:lnTo>
                  <a:lnTo>
                    <a:pt x="197623" y="258792"/>
                  </a:lnTo>
                  <a:lnTo>
                    <a:pt x="188213" y="258792"/>
                  </a:lnTo>
                  <a:lnTo>
                    <a:pt x="188213" y="155275"/>
                  </a:lnTo>
                  <a:lnTo>
                    <a:pt x="142728" y="155275"/>
                  </a:lnTo>
                  <a:lnTo>
                    <a:pt x="142728" y="79990"/>
                  </a:lnTo>
                  <a:lnTo>
                    <a:pt x="32937" y="79990"/>
                  </a:lnTo>
                  <a:lnTo>
                    <a:pt x="32937" y="0"/>
                  </a:lnTo>
                  <a:lnTo>
                    <a:pt x="0" y="0"/>
                  </a:lnTo>
                </a:path>
              </a:pathLst>
            </a:custGeom>
            <a:noFill/>
            <a:ln w="28575">
              <a:solidFill>
                <a:schemeClr val="accent6"/>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cxnSp>
          <p:nvCxnSpPr>
            <p:cNvPr id="226" name="Straight Connector 225">
              <a:extLst>
                <a:ext uri="{FF2B5EF4-FFF2-40B4-BE49-F238E27FC236}">
                  <a16:creationId xmlns:a16="http://schemas.microsoft.com/office/drawing/2014/main" id="{7D5AE466-9D05-4D64-935E-EA8A05F60412}"/>
                </a:ext>
              </a:extLst>
            </p:cNvPr>
            <p:cNvCxnSpPr>
              <a:cxnSpLocks/>
            </p:cNvCxnSpPr>
            <p:nvPr/>
          </p:nvCxnSpPr>
          <p:spPr bwMode="auto">
            <a:xfrm>
              <a:off x="7165006" y="2391853"/>
              <a:ext cx="0" cy="66086"/>
            </a:xfrm>
            <a:prstGeom prst="line">
              <a:avLst/>
            </a:prstGeom>
            <a:noFill/>
            <a:ln w="28575" cap="flat" cmpd="sng" algn="ctr">
              <a:solidFill>
                <a:schemeClr val="accent6"/>
              </a:solidFill>
              <a:prstDash val="solid"/>
              <a:round/>
              <a:headEnd type="none" w="med" len="med"/>
              <a:tailEnd type="none" w="med" len="med"/>
            </a:ln>
            <a:effectLst/>
          </p:spPr>
        </p:cxnSp>
        <p:cxnSp>
          <p:nvCxnSpPr>
            <p:cNvPr id="227" name="Straight Connector 226">
              <a:extLst>
                <a:ext uri="{FF2B5EF4-FFF2-40B4-BE49-F238E27FC236}">
                  <a16:creationId xmlns:a16="http://schemas.microsoft.com/office/drawing/2014/main" id="{4887908B-9130-4C34-B6E6-8AA67BDF7FA0}"/>
                </a:ext>
              </a:extLst>
            </p:cNvPr>
            <p:cNvCxnSpPr>
              <a:cxnSpLocks/>
            </p:cNvCxnSpPr>
            <p:nvPr/>
          </p:nvCxnSpPr>
          <p:spPr bwMode="auto">
            <a:xfrm>
              <a:off x="7351058" y="3335627"/>
              <a:ext cx="0" cy="66086"/>
            </a:xfrm>
            <a:prstGeom prst="line">
              <a:avLst/>
            </a:prstGeom>
            <a:noFill/>
            <a:ln w="28575" cap="flat" cmpd="sng" algn="ctr">
              <a:solidFill>
                <a:schemeClr val="accent6"/>
              </a:solidFill>
              <a:prstDash val="solid"/>
              <a:round/>
              <a:headEnd type="none" w="med" len="med"/>
              <a:tailEnd type="none" w="med" len="med"/>
            </a:ln>
            <a:effectLst/>
          </p:spPr>
        </p:cxnSp>
      </p:grpSp>
      <p:sp>
        <p:nvSpPr>
          <p:cNvPr id="229" name="TextBox 228">
            <a:extLst>
              <a:ext uri="{FF2B5EF4-FFF2-40B4-BE49-F238E27FC236}">
                <a16:creationId xmlns:a16="http://schemas.microsoft.com/office/drawing/2014/main" id="{8D6AE173-4D3F-4B4E-84C0-658E935F5AE7}"/>
              </a:ext>
            </a:extLst>
          </p:cNvPr>
          <p:cNvSpPr txBox="1"/>
          <p:nvPr/>
        </p:nvSpPr>
        <p:spPr bwMode="auto">
          <a:xfrm>
            <a:off x="9842655" y="1829940"/>
            <a:ext cx="224946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ts val="0"/>
              </a:spcBef>
              <a:spcAft>
                <a:spcPct val="0"/>
              </a:spcAft>
              <a:buClrTx/>
              <a:buSzTx/>
              <a:buFontTx/>
              <a:buNone/>
              <a:tabLst>
                <a:tab pos="1143000" algn="l"/>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CR/sCR	20.2 (12.3-NE)</a:t>
            </a:r>
          </a:p>
          <a:p>
            <a:pPr marL="0" marR="0" lvl="0" indent="0" algn="l" defTabSz="914400" rtl="0" eaLnBrk="1" fontAlgn="auto" latinLnBrk="0" hangingPunct="1">
              <a:lnSpc>
                <a:spcPct val="100000"/>
              </a:lnSpc>
              <a:spcBef>
                <a:spcPts val="0"/>
              </a:spcBef>
              <a:spcAft>
                <a:spcPct val="0"/>
              </a:spcAft>
              <a:buClrTx/>
              <a:buSzTx/>
              <a:buFontTx/>
              <a:buNone/>
              <a:tabLst>
                <a:tab pos="1143000" algn="l"/>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VGPR	11.3 (6.1-12.2)</a:t>
            </a:r>
          </a:p>
          <a:p>
            <a:pPr marL="0" marR="0" lvl="0" indent="0" algn="l" defTabSz="914400" rtl="0" eaLnBrk="1" fontAlgn="auto" latinLnBrk="0" hangingPunct="1">
              <a:lnSpc>
                <a:spcPct val="100000"/>
              </a:lnSpc>
              <a:spcBef>
                <a:spcPts val="0"/>
              </a:spcBef>
              <a:spcAft>
                <a:spcPct val="0"/>
              </a:spcAft>
              <a:buClrTx/>
              <a:buSzTx/>
              <a:buFontTx/>
              <a:buNone/>
              <a:tabLst>
                <a:tab pos="1143000" algn="l"/>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PR	5.4 (3.8-8.2)</a:t>
            </a:r>
          </a:p>
          <a:p>
            <a:pPr marL="0" marR="0" lvl="0" indent="0" algn="l" defTabSz="914400" rtl="0" eaLnBrk="1" fontAlgn="auto" latinLnBrk="0" hangingPunct="1">
              <a:lnSpc>
                <a:spcPct val="100000"/>
              </a:lnSpc>
              <a:spcBef>
                <a:spcPts val="0"/>
              </a:spcBef>
              <a:spcAft>
                <a:spcPct val="0"/>
              </a:spcAft>
              <a:buClrTx/>
              <a:buSzTx/>
              <a:buFontTx/>
              <a:buNone/>
              <a:tabLst>
                <a:tab pos="1143000" algn="l"/>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Nonresponders	1.8 (1.2-1.9)</a:t>
            </a:r>
          </a:p>
        </p:txBody>
      </p:sp>
      <p:sp>
        <p:nvSpPr>
          <p:cNvPr id="230" name="TextBox 229">
            <a:extLst>
              <a:ext uri="{FF2B5EF4-FFF2-40B4-BE49-F238E27FC236}">
                <a16:creationId xmlns:a16="http://schemas.microsoft.com/office/drawing/2014/main" id="{E5C61B21-C87A-4EA3-A848-4D8E4B332D54}"/>
              </a:ext>
            </a:extLst>
          </p:cNvPr>
          <p:cNvSpPr txBox="1"/>
          <p:nvPr/>
        </p:nvSpPr>
        <p:spPr bwMode="auto">
          <a:xfrm>
            <a:off x="10550999" y="1662078"/>
            <a:ext cx="156099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ts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Median, Mo (95% Cl)</a:t>
            </a:r>
            <a:endParaRPr kumimoji="0" lang="en-US" sz="1200" b="0" i="1"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32" name="TextBox 231">
            <a:extLst>
              <a:ext uri="{FF2B5EF4-FFF2-40B4-BE49-F238E27FC236}">
                <a16:creationId xmlns:a16="http://schemas.microsoft.com/office/drawing/2014/main" id="{61C98139-A47D-4C85-9927-1B1D7A6A94E5}"/>
              </a:ext>
            </a:extLst>
          </p:cNvPr>
          <p:cNvSpPr txBox="1"/>
          <p:nvPr/>
        </p:nvSpPr>
        <p:spPr bwMode="auto">
          <a:xfrm>
            <a:off x="5881686" y="4775092"/>
            <a:ext cx="1143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ts val="0"/>
              </a:spcBef>
              <a:spcAft>
                <a:spcPct val="0"/>
              </a:spcAft>
              <a:buClrTx/>
              <a:buSzTx/>
              <a:buFontTx/>
              <a:buNone/>
              <a:tabLst/>
              <a:defRPr/>
            </a:pPr>
            <a:r>
              <a:rPr kumimoji="0" lang="en-US" sz="1100" b="1" i="0" u="none" strike="noStrike" kern="1200" cap="none" spc="0" normalizeH="0" baseline="0" noProof="0" dirty="0">
                <a:ln>
                  <a:noFill/>
                </a:ln>
                <a:solidFill>
                  <a:schemeClr val="accent1"/>
                </a:solidFill>
                <a:effectLst/>
                <a:uLnTx/>
                <a:uFillTx/>
                <a:latin typeface="Calibri" panose="020F0502020204030204" pitchFamily="34" charset="0"/>
                <a:ea typeface="+mn-ea"/>
                <a:cs typeface="+mn-cs"/>
              </a:rPr>
              <a:t>CR/sCR</a:t>
            </a:r>
          </a:p>
          <a:p>
            <a:pPr marL="0" marR="0" lvl="0" indent="0" algn="r" defTabSz="914400" rtl="0" eaLnBrk="1" fontAlgn="auto" latinLnBrk="0" hangingPunct="1">
              <a:lnSpc>
                <a:spcPct val="100000"/>
              </a:lnSpc>
              <a:spcBef>
                <a:spcPts val="0"/>
              </a:spcBef>
              <a:spcAft>
                <a:spcPct val="0"/>
              </a:spcAft>
              <a:buClrTx/>
              <a:buSzTx/>
              <a:buFontTx/>
              <a:buNone/>
              <a:tabLst/>
              <a:defRPr/>
            </a:pPr>
            <a:r>
              <a:rPr kumimoji="0" lang="en-US" sz="1100" b="1" i="0" u="none" strike="noStrike" kern="1200" cap="none" spc="0" normalizeH="0" baseline="0" noProof="0" dirty="0">
                <a:ln>
                  <a:noFill/>
                </a:ln>
                <a:solidFill>
                  <a:schemeClr val="accent3"/>
                </a:solidFill>
                <a:effectLst/>
                <a:uLnTx/>
                <a:uFillTx/>
                <a:latin typeface="Calibri" panose="020F0502020204030204" pitchFamily="34" charset="0"/>
                <a:ea typeface="+mn-ea"/>
                <a:cs typeface="+mn-cs"/>
              </a:rPr>
              <a:t>VGPR</a:t>
            </a:r>
          </a:p>
          <a:p>
            <a:pPr marL="0" marR="0" lvl="0" indent="0" algn="r" defTabSz="914400" rtl="0" eaLnBrk="1" fontAlgn="auto" latinLnBrk="0" hangingPunct="1">
              <a:lnSpc>
                <a:spcPct val="100000"/>
              </a:lnSpc>
              <a:spcBef>
                <a:spcPts val="0"/>
              </a:spcBef>
              <a:spcAft>
                <a:spcPct val="0"/>
              </a:spcAft>
              <a:buClrTx/>
              <a:buSzTx/>
              <a:buFontTx/>
              <a:buNone/>
              <a:tabLst/>
              <a:defRPr/>
            </a:pPr>
            <a:r>
              <a:rPr kumimoji="0" lang="en-US" sz="1100" b="1" i="0" u="none" strike="noStrike" kern="1200" cap="none" spc="0" normalizeH="0" baseline="0" noProof="0" dirty="0">
                <a:ln>
                  <a:noFill/>
                </a:ln>
                <a:solidFill>
                  <a:schemeClr val="accent4"/>
                </a:solidFill>
                <a:effectLst/>
                <a:uLnTx/>
                <a:uFillTx/>
                <a:latin typeface="Calibri" panose="020F0502020204030204" pitchFamily="34" charset="0"/>
                <a:ea typeface="+mn-ea"/>
                <a:cs typeface="+mn-cs"/>
              </a:rPr>
              <a:t>PR</a:t>
            </a:r>
          </a:p>
          <a:p>
            <a:pPr marL="0" marR="0" lvl="0" indent="0" algn="r" defTabSz="914400" rtl="0" eaLnBrk="1" fontAlgn="auto" latinLnBrk="0" hangingPunct="1">
              <a:lnSpc>
                <a:spcPct val="100000"/>
              </a:lnSpc>
              <a:spcBef>
                <a:spcPts val="0"/>
              </a:spcBef>
              <a:spcAft>
                <a:spcPct val="0"/>
              </a:spcAft>
              <a:buClrTx/>
              <a:buSzTx/>
              <a:buFontTx/>
              <a:buNone/>
              <a:tabLst/>
              <a:defRPr/>
            </a:pPr>
            <a:r>
              <a:rPr kumimoji="0" lang="en-US" sz="1100" b="1" i="0" u="none" strike="noStrike" kern="1200" cap="none" spc="0" normalizeH="0" baseline="0" noProof="0" dirty="0">
                <a:ln>
                  <a:noFill/>
                </a:ln>
                <a:solidFill>
                  <a:schemeClr val="accent6"/>
                </a:solidFill>
                <a:effectLst/>
                <a:uLnTx/>
                <a:uFillTx/>
                <a:latin typeface="Calibri" panose="020F0502020204030204" pitchFamily="34" charset="0"/>
                <a:ea typeface="+mn-ea"/>
                <a:cs typeface="+mn-cs"/>
              </a:rPr>
              <a:t>Nonresponders</a:t>
            </a:r>
          </a:p>
        </p:txBody>
      </p:sp>
      <p:sp>
        <p:nvSpPr>
          <p:cNvPr id="233" name="TextBox 232">
            <a:extLst>
              <a:ext uri="{FF2B5EF4-FFF2-40B4-BE49-F238E27FC236}">
                <a16:creationId xmlns:a16="http://schemas.microsoft.com/office/drawing/2014/main" id="{4AA76512-B3C9-4642-AA00-55CBBCAD1DED}"/>
              </a:ext>
            </a:extLst>
          </p:cNvPr>
          <p:cNvSpPr txBox="1"/>
          <p:nvPr/>
        </p:nvSpPr>
        <p:spPr bwMode="auto">
          <a:xfrm>
            <a:off x="6893890" y="4762362"/>
            <a:ext cx="51982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ts val="0"/>
              </a:spcBef>
              <a:spcAft>
                <a:spcPct val="0"/>
              </a:spcAft>
              <a:buClrTx/>
              <a:buSzTx/>
              <a:buFontTx/>
              <a:buNone/>
              <a:tabLst>
                <a:tab pos="344488" algn="l"/>
                <a:tab pos="747713" algn="l"/>
                <a:tab pos="1154113" algn="l"/>
                <a:tab pos="1592263" algn="l"/>
                <a:tab pos="2009775" algn="l"/>
                <a:tab pos="2370138" algn="l"/>
                <a:tab pos="2771775" algn="l"/>
                <a:tab pos="3143250" algn="l"/>
                <a:tab pos="3567113" algn="l"/>
                <a:tab pos="3976688" algn="l"/>
                <a:tab pos="4391025" algn="l"/>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42	42	42	40	39	37	26	16	11	8	4	0</a:t>
            </a:r>
          </a:p>
        </p:txBody>
      </p:sp>
      <p:sp>
        <p:nvSpPr>
          <p:cNvPr id="234" name="TextBox 233">
            <a:extLst>
              <a:ext uri="{FF2B5EF4-FFF2-40B4-BE49-F238E27FC236}">
                <a16:creationId xmlns:a16="http://schemas.microsoft.com/office/drawing/2014/main" id="{622A0A60-A1BE-460A-9B8A-1DEEFA232859}"/>
              </a:ext>
            </a:extLst>
          </p:cNvPr>
          <p:cNvSpPr txBox="1"/>
          <p:nvPr/>
        </p:nvSpPr>
        <p:spPr bwMode="auto">
          <a:xfrm>
            <a:off x="6893890" y="4947010"/>
            <a:ext cx="433366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ts val="0"/>
              </a:spcBef>
              <a:spcAft>
                <a:spcPct val="0"/>
              </a:spcAft>
              <a:buClrTx/>
              <a:buSzTx/>
              <a:buFontTx/>
              <a:buNone/>
              <a:tabLst>
                <a:tab pos="344488" algn="l"/>
                <a:tab pos="747713" algn="l"/>
                <a:tab pos="1154113" algn="l"/>
                <a:tab pos="1560513" algn="l"/>
                <a:tab pos="1592263" algn="l"/>
                <a:tab pos="1981200" algn="l"/>
                <a:tab pos="2419350" algn="l"/>
                <a:tab pos="2805113" algn="l"/>
                <a:tab pos="3192463" algn="l"/>
                <a:tab pos="3595688" algn="l"/>
                <a:tab pos="3976688" algn="l"/>
                <a:tab pos="4391025" algn="l"/>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25	25	22	20	16	14	8	3	2	0	0</a:t>
            </a:r>
          </a:p>
        </p:txBody>
      </p:sp>
      <p:sp>
        <p:nvSpPr>
          <p:cNvPr id="235" name="TextBox 234">
            <a:extLst>
              <a:ext uri="{FF2B5EF4-FFF2-40B4-BE49-F238E27FC236}">
                <a16:creationId xmlns:a16="http://schemas.microsoft.com/office/drawing/2014/main" id="{15620E35-89E1-4BF1-85C7-6252B4F7C407}"/>
              </a:ext>
            </a:extLst>
          </p:cNvPr>
          <p:cNvSpPr txBox="1"/>
          <p:nvPr/>
        </p:nvSpPr>
        <p:spPr bwMode="auto">
          <a:xfrm>
            <a:off x="6893890" y="5105263"/>
            <a:ext cx="43697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ts val="0"/>
              </a:spcBef>
              <a:spcAft>
                <a:spcPct val="0"/>
              </a:spcAft>
              <a:buClrTx/>
              <a:buSzTx/>
              <a:buFontTx/>
              <a:buNone/>
              <a:tabLst>
                <a:tab pos="344488" algn="l"/>
                <a:tab pos="747713" algn="l"/>
                <a:tab pos="1154113" algn="l"/>
                <a:tab pos="1606550" algn="l"/>
                <a:tab pos="2025650" algn="l"/>
                <a:tab pos="2420938" algn="l"/>
                <a:tab pos="2805113" algn="l"/>
                <a:tab pos="3192463" algn="l"/>
                <a:tab pos="3595688" algn="l"/>
                <a:tab pos="3976688" algn="l"/>
                <a:tab pos="4391025" algn="l"/>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27	27	16	10	9	5	1	0	0	0	0</a:t>
            </a:r>
          </a:p>
        </p:txBody>
      </p:sp>
      <p:sp>
        <p:nvSpPr>
          <p:cNvPr id="236" name="TextBox 235">
            <a:extLst>
              <a:ext uri="{FF2B5EF4-FFF2-40B4-BE49-F238E27FC236}">
                <a16:creationId xmlns:a16="http://schemas.microsoft.com/office/drawing/2014/main" id="{D71929C3-F32A-4DB0-A646-BB3DC3B9A0DD}"/>
              </a:ext>
            </a:extLst>
          </p:cNvPr>
          <p:cNvSpPr txBox="1"/>
          <p:nvPr/>
        </p:nvSpPr>
        <p:spPr bwMode="auto">
          <a:xfrm>
            <a:off x="6893890" y="5267534"/>
            <a:ext cx="435414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ts val="0"/>
              </a:spcBef>
              <a:spcAft>
                <a:spcPct val="0"/>
              </a:spcAft>
              <a:buClrTx/>
              <a:buSzTx/>
              <a:buFontTx/>
              <a:buNone/>
              <a:tabLst>
                <a:tab pos="344488" algn="l"/>
                <a:tab pos="747713" algn="l"/>
                <a:tab pos="1154113" algn="l"/>
                <a:tab pos="1606550" algn="l"/>
                <a:tab pos="2025650" algn="l"/>
                <a:tab pos="2420938" algn="l"/>
                <a:tab pos="2805113" algn="l"/>
                <a:tab pos="3192463" algn="l"/>
                <a:tab pos="3595688" algn="l"/>
                <a:tab pos="3976688" algn="l"/>
                <a:tab pos="4391025" algn="l"/>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34	8	3	0	0	0	0	0	0	0	0</a:t>
            </a:r>
          </a:p>
        </p:txBody>
      </p:sp>
      <p:grpSp>
        <p:nvGrpSpPr>
          <p:cNvPr id="215" name="Group 214">
            <a:extLst>
              <a:ext uri="{FF2B5EF4-FFF2-40B4-BE49-F238E27FC236}">
                <a16:creationId xmlns:a16="http://schemas.microsoft.com/office/drawing/2014/main" id="{8ABCA4B6-2A4C-432F-AAF4-893777E06EEC}"/>
              </a:ext>
            </a:extLst>
          </p:cNvPr>
          <p:cNvGrpSpPr/>
          <p:nvPr/>
        </p:nvGrpSpPr>
        <p:grpSpPr>
          <a:xfrm>
            <a:off x="9392911" y="6207927"/>
            <a:ext cx="2488502" cy="454909"/>
            <a:chOff x="9392911" y="6207927"/>
            <a:chExt cx="2488502" cy="454909"/>
          </a:xfrm>
        </p:grpSpPr>
        <p:pic>
          <p:nvPicPr>
            <p:cNvPr id="231" name="Picture 230" descr="A picture containing text, ax, wheel&#10;&#10;Description automatically generated">
              <a:extLst>
                <a:ext uri="{FF2B5EF4-FFF2-40B4-BE49-F238E27FC236}">
                  <a16:creationId xmlns:a16="http://schemas.microsoft.com/office/drawing/2014/main" id="{86C67800-A9A8-4BBA-A1F0-6563CC653E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237" name="Rectangle 8">
              <a:extLst>
                <a:ext uri="{FF2B5EF4-FFF2-40B4-BE49-F238E27FC236}">
                  <a16:creationId xmlns:a16="http://schemas.microsoft.com/office/drawing/2014/main" id="{AE9CA12C-F178-496A-8DC1-BEF3694ED421}"/>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spTree>
    <p:extLst>
      <p:ext uri="{BB962C8B-B14F-4D97-AF65-F5344CB8AC3E}">
        <p14:creationId xmlns:p14="http://schemas.microsoft.com/office/powerpoint/2010/main" val="2502577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DBD86-C168-4912-BFF4-8AE09E7AB7B4}"/>
              </a:ext>
            </a:extLst>
          </p:cNvPr>
          <p:cNvSpPr>
            <a:spLocks noGrp="1"/>
          </p:cNvSpPr>
          <p:nvPr>
            <p:ph type="title"/>
          </p:nvPr>
        </p:nvSpPr>
        <p:spPr/>
        <p:txBody>
          <a:bodyPr/>
          <a:lstStyle/>
          <a:p>
            <a:r>
              <a:rPr lang="en-US" dirty="0"/>
              <a:t>CARTITUDE-1: Treatment with Ciltacabtagene Autoleucel For R/R MM, Study Design</a:t>
            </a:r>
          </a:p>
        </p:txBody>
      </p:sp>
      <p:sp>
        <p:nvSpPr>
          <p:cNvPr id="3" name="Content Placeholder 2">
            <a:extLst>
              <a:ext uri="{FF2B5EF4-FFF2-40B4-BE49-F238E27FC236}">
                <a16:creationId xmlns:a16="http://schemas.microsoft.com/office/drawing/2014/main" id="{11F86844-77E6-4A05-8E58-70954D972983}"/>
              </a:ext>
            </a:extLst>
          </p:cNvPr>
          <p:cNvSpPr>
            <a:spLocks noGrp="1"/>
          </p:cNvSpPr>
          <p:nvPr>
            <p:ph idx="1"/>
          </p:nvPr>
        </p:nvSpPr>
        <p:spPr/>
        <p:txBody>
          <a:bodyPr/>
          <a:lstStyle/>
          <a:p>
            <a:r>
              <a:rPr lang="en-US" sz="2200" dirty="0"/>
              <a:t>Phase Ib/II trial conducted in the United States</a:t>
            </a:r>
            <a:br>
              <a:rPr lang="en-US" sz="2200" dirty="0"/>
            </a:br>
            <a:br>
              <a:rPr lang="en-US" sz="2200" dirty="0"/>
            </a:br>
            <a:br>
              <a:rPr lang="en-US" sz="2200" dirty="0"/>
            </a:br>
            <a:br>
              <a:rPr lang="en-US" sz="2200" dirty="0"/>
            </a:br>
            <a:br>
              <a:rPr lang="en-US" sz="2200" dirty="0"/>
            </a:br>
            <a:br>
              <a:rPr lang="en-US" sz="2200" dirty="0"/>
            </a:br>
            <a:br>
              <a:rPr lang="en-US" sz="2200" dirty="0"/>
            </a:br>
            <a:br>
              <a:rPr lang="en-US" sz="2200" dirty="0"/>
            </a:br>
            <a:br>
              <a:rPr lang="en-US" sz="2200" dirty="0"/>
            </a:br>
            <a:br>
              <a:rPr lang="en-US" sz="2200" dirty="0"/>
            </a:br>
            <a:endParaRPr lang="en-US" sz="2200" dirty="0"/>
          </a:p>
          <a:p>
            <a:pPr lvl="0"/>
            <a:r>
              <a:rPr lang="en-US" sz="2200" noProof="0" dirty="0"/>
              <a:t>Of 113 patients enrolled, 97 received </a:t>
            </a:r>
            <a:r>
              <a:rPr lang="en-US" sz="2200" dirty="0"/>
              <a:t>c</a:t>
            </a:r>
            <a:r>
              <a:rPr lang="en-US" sz="2200" noProof="0" dirty="0"/>
              <a:t>ilta-cel; median administered dose: 0.71 x 10</a:t>
            </a:r>
            <a:r>
              <a:rPr lang="en-US" sz="2200" baseline="30000" noProof="0" dirty="0"/>
              <a:t>6</a:t>
            </a:r>
            <a:r>
              <a:rPr lang="en-US" sz="2200" noProof="0" dirty="0"/>
              <a:t> </a:t>
            </a:r>
            <a:br>
              <a:rPr lang="en-US" sz="2200" noProof="0" dirty="0"/>
            </a:br>
            <a:r>
              <a:rPr lang="en-US" sz="2200" noProof="0" dirty="0"/>
              <a:t>(0.51-0.95 x 10</a:t>
            </a:r>
            <a:r>
              <a:rPr lang="en-US" sz="2200" baseline="30000" noProof="0" dirty="0"/>
              <a:t>6</a:t>
            </a:r>
            <a:r>
              <a:rPr lang="en-US" sz="2200" noProof="0" dirty="0"/>
              <a:t>) CAR+ viable T-cells/kg</a:t>
            </a:r>
          </a:p>
          <a:p>
            <a:pPr lvl="0"/>
            <a:r>
              <a:rPr lang="en-US" sz="2200" b="1" noProof="0" dirty="0"/>
              <a:t>Primary endpoint: </a:t>
            </a:r>
            <a:r>
              <a:rPr lang="en-US" sz="2200" noProof="0" dirty="0"/>
              <a:t>safety and RP2D (phase Ib), efficacy (phase II)</a:t>
            </a:r>
            <a:r>
              <a:rPr lang="en-US" sz="2200" dirty="0"/>
              <a:t> </a:t>
            </a:r>
          </a:p>
        </p:txBody>
      </p:sp>
      <p:sp>
        <p:nvSpPr>
          <p:cNvPr id="4" name="Text Box 15">
            <a:extLst>
              <a:ext uri="{FF2B5EF4-FFF2-40B4-BE49-F238E27FC236}">
                <a16:creationId xmlns:a16="http://schemas.microsoft.com/office/drawing/2014/main" id="{71677349-4335-410F-8773-7DF277E4546F}"/>
              </a:ext>
            </a:extLst>
          </p:cNvPr>
          <p:cNvSpPr txBox="1">
            <a:spLocks noChangeArrowheads="1"/>
          </p:cNvSpPr>
          <p:nvPr/>
        </p:nvSpPr>
        <p:spPr bwMode="auto">
          <a:xfrm>
            <a:off x="412751" y="640034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Berdeja. Lancet. 2021;398:314. Martin. ASH 2021. Abstr 549</a:t>
            </a:r>
            <a:r>
              <a:rPr kumimoji="0" lang="pt-BR"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BF09860F-754E-4DE0-9D68-8B5146C2EA95}"/>
              </a:ext>
            </a:extLst>
          </p:cNvPr>
          <p:cNvSpPr txBox="1"/>
          <p:nvPr/>
        </p:nvSpPr>
        <p:spPr>
          <a:xfrm>
            <a:off x="2745203" y="2060624"/>
            <a:ext cx="1359668" cy="830997"/>
          </a:xfrm>
          <a:prstGeom prst="rect">
            <a:avLst/>
          </a:prstGeom>
          <a:solidFill>
            <a:schemeClr val="accent2"/>
          </a:solidFill>
          <a:ln>
            <a:noFill/>
          </a:ln>
        </p:spPr>
        <p:txBody>
          <a:bodyPr wrap="non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Screening,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enrollment,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leukapheresis</a:t>
            </a:r>
          </a:p>
        </p:txBody>
      </p:sp>
      <p:sp>
        <p:nvSpPr>
          <p:cNvPr id="10" name="TextBox 9">
            <a:extLst>
              <a:ext uri="{FF2B5EF4-FFF2-40B4-BE49-F238E27FC236}">
                <a16:creationId xmlns:a16="http://schemas.microsoft.com/office/drawing/2014/main" id="{8668C412-7C88-4316-AC08-538477EE27C0}"/>
              </a:ext>
            </a:extLst>
          </p:cNvPr>
          <p:cNvSpPr txBox="1"/>
          <p:nvPr/>
        </p:nvSpPr>
        <p:spPr>
          <a:xfrm>
            <a:off x="5072193" y="2000049"/>
            <a:ext cx="2089033" cy="830997"/>
          </a:xfrm>
          <a:prstGeom prst="rect">
            <a:avLst/>
          </a:prstGeom>
          <a:solidFill>
            <a:schemeClr val="accent1"/>
          </a:solidFill>
          <a:ln>
            <a:noFill/>
          </a:ln>
        </p:spPr>
        <p:txBody>
          <a:bodyPr wrap="non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Lymphodepletion</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FLU </a:t>
            </a:r>
            <a:r>
              <a:rPr kumimoji="0" lang="en-US" alt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30 mg/m</a:t>
            </a:r>
            <a:r>
              <a:rPr kumimoji="0" lang="en-US" altLang="en-US" sz="1600" b="0" i="0" u="none" strike="noStrike" kern="1200" cap="none" spc="0" normalizeH="0" baseline="30000" noProof="0" dirty="0">
                <a:ln>
                  <a:noFill/>
                </a:ln>
                <a:solidFill>
                  <a:srgbClr val="FFFFFF"/>
                </a:solidFill>
                <a:effectLst/>
                <a:uLnTx/>
                <a:uFillTx/>
                <a:latin typeface="Calibri" panose="020F0502020204030204" pitchFamily="34" charset="0"/>
                <a:ea typeface="+mn-ea"/>
                <a:cs typeface="Arial" panose="020B0604020202020204" pitchFamily="34" charset="0"/>
              </a:rPr>
              <a:t>2</a:t>
            </a:r>
            <a:r>
              <a:rPr kumimoji="0" lang="en-US" alt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 +</a:t>
            </a:r>
            <a:br>
              <a:rPr kumimoji="0" lang="en-US" alt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br>
            <a:r>
              <a:rPr kumimoji="0" lang="en-US" alt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CY </a:t>
            </a:r>
            <a:r>
              <a:rPr kumimoji="0" lang="en-US" alt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300 mg/m</a:t>
            </a:r>
            <a:r>
              <a:rPr kumimoji="0" lang="en-US" altLang="en-US" sz="1600" b="0" i="0" u="none" strike="noStrike" kern="1200" cap="none" spc="0" normalizeH="0" baseline="30000" noProof="0" dirty="0">
                <a:ln>
                  <a:noFill/>
                </a:ln>
                <a:solidFill>
                  <a:srgbClr val="FFFFFF"/>
                </a:solidFill>
                <a:effectLst/>
                <a:uLnTx/>
                <a:uFillTx/>
                <a:latin typeface="Calibri" panose="020F0502020204030204" pitchFamily="34" charset="0"/>
                <a:ea typeface="+mn-ea"/>
                <a:cs typeface="Arial" panose="020B0604020202020204" pitchFamily="34" charset="0"/>
              </a:rPr>
              <a:t>2</a:t>
            </a:r>
            <a:r>
              <a:rPr kumimoji="0" lang="en-US" alt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 x 3 days</a:t>
            </a:r>
            <a:endParaRPr kumimoji="0" lang="en-US" alt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1" name="TextBox 10">
            <a:extLst>
              <a:ext uri="{FF2B5EF4-FFF2-40B4-BE49-F238E27FC236}">
                <a16:creationId xmlns:a16="http://schemas.microsoft.com/office/drawing/2014/main" id="{769456FD-2E6B-467B-98B4-78AB4D096A0A}"/>
              </a:ext>
            </a:extLst>
          </p:cNvPr>
          <p:cNvSpPr txBox="1"/>
          <p:nvPr/>
        </p:nvSpPr>
        <p:spPr>
          <a:xfrm>
            <a:off x="7429171" y="2200785"/>
            <a:ext cx="1892543" cy="1077218"/>
          </a:xfrm>
          <a:prstGeom prst="rect">
            <a:avLst/>
          </a:prstGeom>
          <a:solidFill>
            <a:schemeClr val="accent6"/>
          </a:solidFill>
          <a:ln>
            <a:noFill/>
          </a:ln>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600" b="1" i="0" u="none" strike="noStrike" kern="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Cilta-cel infusion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600" b="0" i="0" u="none" strike="noStrike" kern="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0.5</a:t>
            </a:r>
            <a:r>
              <a:rPr kumimoji="0" lang="en-US" sz="1600" b="0" i="0" u="none" strike="noStrike" kern="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 x 10</a:t>
            </a:r>
            <a:r>
              <a:rPr kumimoji="0" lang="en-US" sz="1600" b="0" i="0" u="none" strike="noStrike" kern="0" cap="none" spc="0" normalizeH="0" baseline="30000" noProof="0" dirty="0">
                <a:ln>
                  <a:noFill/>
                </a:ln>
                <a:solidFill>
                  <a:srgbClr val="FFFFFF"/>
                </a:solidFill>
                <a:effectLst/>
                <a:uLnTx/>
                <a:uFillTx/>
                <a:latin typeface="Calibri" panose="020F0502020204030204" pitchFamily="34" charset="0"/>
                <a:ea typeface="+mn-ea"/>
                <a:cs typeface="Arial" panose="020B0604020202020204" pitchFamily="34" charset="0"/>
              </a:rPr>
              <a:t>6 </a:t>
            </a:r>
            <a:r>
              <a:rPr kumimoji="0" lang="en-US" sz="1600" i="0" u="none" strike="noStrike" kern="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a:t>
            </a:r>
            <a:r>
              <a:rPr kumimoji="0" lang="en-US" sz="1600" b="0" i="0" u="none" strike="noStrike" kern="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 1.0 x 10</a:t>
            </a:r>
            <a:r>
              <a:rPr kumimoji="0" lang="en-US" sz="1600" b="0" i="0" u="none" strike="noStrike" kern="0" cap="none" spc="0" normalizeH="0" baseline="30000" noProof="0" dirty="0">
                <a:ln>
                  <a:noFill/>
                </a:ln>
                <a:solidFill>
                  <a:srgbClr val="FFFFFF"/>
                </a:solidFill>
                <a:effectLst/>
                <a:uLnTx/>
                <a:uFillTx/>
                <a:latin typeface="Calibri" panose="020F0502020204030204" pitchFamily="34" charset="0"/>
                <a:ea typeface="+mn-ea"/>
                <a:cs typeface="Arial" panose="020B0604020202020204" pitchFamily="34" charset="0"/>
              </a:rPr>
              <a:t>6</a:t>
            </a:r>
            <a:r>
              <a:rPr kumimoji="0" lang="en-US" sz="1600" b="0" i="0" u="none" strike="noStrike" kern="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CAR T-cells/kg (target: 0.75 x 10</a:t>
            </a:r>
            <a:r>
              <a:rPr kumimoji="0" lang="en-US" sz="1600" b="0" i="0" u="none" strike="noStrike" kern="0" cap="none" spc="0" normalizeH="0" baseline="30000" noProof="0" dirty="0">
                <a:ln>
                  <a:noFill/>
                </a:ln>
                <a:solidFill>
                  <a:srgbClr val="FFFFFF"/>
                </a:solidFill>
                <a:effectLst/>
                <a:uLnTx/>
                <a:uFillTx/>
                <a:latin typeface="Calibri" panose="020F0502020204030204" pitchFamily="34" charset="0"/>
                <a:ea typeface="+mn-ea"/>
                <a:cs typeface="Arial" panose="020B0604020202020204" pitchFamily="34" charset="0"/>
              </a:rPr>
              <a:t>6</a:t>
            </a:r>
            <a:r>
              <a:rPr kumimoji="0" lang="en-US" sz="1600" b="0" i="0" u="none" strike="noStrike" kern="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a:t>
            </a:r>
          </a:p>
        </p:txBody>
      </p:sp>
      <p:sp>
        <p:nvSpPr>
          <p:cNvPr id="12" name="TextBox 11">
            <a:extLst>
              <a:ext uri="{FF2B5EF4-FFF2-40B4-BE49-F238E27FC236}">
                <a16:creationId xmlns:a16="http://schemas.microsoft.com/office/drawing/2014/main" id="{F71588A5-0C78-492B-8D44-219BD5030166}"/>
              </a:ext>
            </a:extLst>
          </p:cNvPr>
          <p:cNvSpPr txBox="1"/>
          <p:nvPr/>
        </p:nvSpPr>
        <p:spPr>
          <a:xfrm>
            <a:off x="9697042" y="2445847"/>
            <a:ext cx="1359659" cy="584775"/>
          </a:xfrm>
          <a:prstGeom prst="rect">
            <a:avLst/>
          </a:prstGeom>
          <a:solidFill>
            <a:schemeClr val="accent4"/>
          </a:solidFill>
          <a:ln>
            <a:noFill/>
          </a:ln>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Postinfusion assessments</a:t>
            </a:r>
            <a:endParaRPr kumimoji="0" lang="en-US" sz="1600" b="0" i="0" u="none" strike="noStrike" kern="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cxnSp>
        <p:nvCxnSpPr>
          <p:cNvPr id="13" name="Straight Arrow Connector 12">
            <a:extLst>
              <a:ext uri="{FF2B5EF4-FFF2-40B4-BE49-F238E27FC236}">
                <a16:creationId xmlns:a16="http://schemas.microsoft.com/office/drawing/2014/main" id="{5EB21317-931C-4938-8B65-B612E17639CA}"/>
              </a:ext>
            </a:extLst>
          </p:cNvPr>
          <p:cNvCxnSpPr/>
          <p:nvPr/>
        </p:nvCxnSpPr>
        <p:spPr>
          <a:xfrm>
            <a:off x="3425037" y="3117067"/>
            <a:ext cx="0" cy="548640"/>
          </a:xfrm>
          <a:prstGeom prst="straightConnector1">
            <a:avLst/>
          </a:prstGeom>
          <a:noFill/>
          <a:ln w="28575" cap="flat" cmpd="sng" algn="ctr">
            <a:solidFill>
              <a:schemeClr val="bg1"/>
            </a:solidFill>
            <a:prstDash val="solid"/>
            <a:headEnd type="none" w="med" len="med"/>
            <a:tailEnd type="triangle" w="med" len="med"/>
          </a:ln>
          <a:effectLst/>
        </p:spPr>
      </p:cxnSp>
      <p:cxnSp>
        <p:nvCxnSpPr>
          <p:cNvPr id="14" name="Straight Arrow Connector 13">
            <a:extLst>
              <a:ext uri="{FF2B5EF4-FFF2-40B4-BE49-F238E27FC236}">
                <a16:creationId xmlns:a16="http://schemas.microsoft.com/office/drawing/2014/main" id="{A198213D-F5D9-4946-85AE-A73994BEB92D}"/>
              </a:ext>
            </a:extLst>
          </p:cNvPr>
          <p:cNvCxnSpPr/>
          <p:nvPr/>
        </p:nvCxnSpPr>
        <p:spPr>
          <a:xfrm>
            <a:off x="6617873" y="3117067"/>
            <a:ext cx="0" cy="663575"/>
          </a:xfrm>
          <a:prstGeom prst="straightConnector1">
            <a:avLst/>
          </a:prstGeom>
          <a:noFill/>
          <a:ln w="28575" cap="flat" cmpd="sng" algn="ctr">
            <a:solidFill>
              <a:schemeClr val="bg1"/>
            </a:solidFill>
            <a:prstDash val="solid"/>
            <a:headEnd type="none" w="med" len="med"/>
            <a:tailEnd type="triangle" w="med" len="med"/>
          </a:ln>
          <a:effectLst/>
        </p:spPr>
      </p:cxnSp>
      <p:cxnSp>
        <p:nvCxnSpPr>
          <p:cNvPr id="15" name="Straight Arrow Connector 14">
            <a:extLst>
              <a:ext uri="{FF2B5EF4-FFF2-40B4-BE49-F238E27FC236}">
                <a16:creationId xmlns:a16="http://schemas.microsoft.com/office/drawing/2014/main" id="{16B9CC21-77C7-49A8-9CA9-D5FA41643F66}"/>
              </a:ext>
            </a:extLst>
          </p:cNvPr>
          <p:cNvCxnSpPr/>
          <p:nvPr/>
        </p:nvCxnSpPr>
        <p:spPr>
          <a:xfrm>
            <a:off x="8055109" y="3383068"/>
            <a:ext cx="0" cy="365760"/>
          </a:xfrm>
          <a:prstGeom prst="straightConnector1">
            <a:avLst/>
          </a:prstGeom>
          <a:noFill/>
          <a:ln w="28575" cap="flat" cmpd="sng" algn="ctr">
            <a:solidFill>
              <a:schemeClr val="bg1"/>
            </a:solidFill>
            <a:prstDash val="solid"/>
            <a:headEnd type="none" w="med" len="med"/>
            <a:tailEnd type="triangle" w="med" len="med"/>
          </a:ln>
          <a:effectLst/>
        </p:spPr>
      </p:cxnSp>
      <p:sp>
        <p:nvSpPr>
          <p:cNvPr id="16" name="TextBox 15">
            <a:extLst>
              <a:ext uri="{FF2B5EF4-FFF2-40B4-BE49-F238E27FC236}">
                <a16:creationId xmlns:a16="http://schemas.microsoft.com/office/drawing/2014/main" id="{5EA0A489-621E-45D5-919B-EE5A9ECB8F4A}"/>
              </a:ext>
            </a:extLst>
          </p:cNvPr>
          <p:cNvSpPr txBox="1"/>
          <p:nvPr/>
        </p:nvSpPr>
        <p:spPr>
          <a:xfrm>
            <a:off x="3768126" y="3944592"/>
            <a:ext cx="2608135" cy="338554"/>
          </a:xfrm>
          <a:prstGeom prst="rect">
            <a:avLst/>
          </a:prstGeom>
          <a:solidFill>
            <a:schemeClr val="accent3"/>
          </a:solidFill>
          <a:ln>
            <a:noFill/>
          </a:ln>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i="0" u="none" strike="noStrike" kern="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a:t>
            </a:r>
            <a:r>
              <a:rPr kumimoji="0" lang="en-US" sz="1600" b="1" i="0" u="none" strike="noStrike" kern="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 Bridging chemotherapy</a:t>
            </a:r>
            <a:endParaRPr kumimoji="0" lang="en-US" sz="1600" b="1" i="0" u="none" strike="noStrike" kern="0" cap="none" spc="0" normalizeH="0" baseline="3000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7" name="TextBox 16">
            <a:extLst>
              <a:ext uri="{FF2B5EF4-FFF2-40B4-BE49-F238E27FC236}">
                <a16:creationId xmlns:a16="http://schemas.microsoft.com/office/drawing/2014/main" id="{A01CCE21-3CAA-41F2-8599-45CEA24A8909}"/>
              </a:ext>
            </a:extLst>
          </p:cNvPr>
          <p:cNvSpPr txBox="1"/>
          <p:nvPr/>
        </p:nvSpPr>
        <p:spPr>
          <a:xfrm>
            <a:off x="4055587" y="3320514"/>
            <a:ext cx="2250101" cy="338554"/>
          </a:xfrm>
          <a:prstGeom prst="rect">
            <a:avLst/>
          </a:prstGeom>
          <a:solidFill>
            <a:schemeClr val="accent1"/>
          </a:solidFill>
          <a:ln>
            <a:noFill/>
          </a:ln>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Cilta-cel manufacturing</a:t>
            </a:r>
            <a:endParaRPr kumimoji="0" lang="en-US" sz="1600" b="1" i="0" u="none" strike="noStrike" kern="0" cap="none" spc="0" normalizeH="0" baseline="3000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cxnSp>
        <p:nvCxnSpPr>
          <p:cNvPr id="18" name="Straight Arrow Connector 10">
            <a:extLst>
              <a:ext uri="{FF2B5EF4-FFF2-40B4-BE49-F238E27FC236}">
                <a16:creationId xmlns:a16="http://schemas.microsoft.com/office/drawing/2014/main" id="{CD1D344A-A0F4-4E3C-AA68-124B1271DD83}"/>
              </a:ext>
            </a:extLst>
          </p:cNvPr>
          <p:cNvCxnSpPr>
            <a:cxnSpLocks noChangeShapeType="1"/>
          </p:cNvCxnSpPr>
          <p:nvPr/>
        </p:nvCxnSpPr>
        <p:spPr bwMode="auto">
          <a:xfrm>
            <a:off x="2823262" y="3830675"/>
            <a:ext cx="8229600" cy="0"/>
          </a:xfrm>
          <a:prstGeom prst="straightConnector1">
            <a:avLst/>
          </a:prstGeom>
          <a:noFill/>
          <a:ln w="28575" algn="ctr">
            <a:solidFill>
              <a:schemeClr val="bg1"/>
            </a:solidFill>
            <a:round/>
            <a:headEnd/>
            <a:tailEnd type="triangle" w="med" len="med"/>
          </a:ln>
          <a:extLst>
            <a:ext uri="{909E8E84-426E-40DD-AFC4-6F175D3DCCD1}">
              <a14:hiddenFill xmlns:a14="http://schemas.microsoft.com/office/drawing/2010/main">
                <a:noFill/>
              </a14:hiddenFill>
            </a:ext>
          </a:extLst>
        </p:spPr>
      </p:cxnSp>
      <p:sp>
        <p:nvSpPr>
          <p:cNvPr id="19" name="TextBox 23">
            <a:extLst>
              <a:ext uri="{FF2B5EF4-FFF2-40B4-BE49-F238E27FC236}">
                <a16:creationId xmlns:a16="http://schemas.microsoft.com/office/drawing/2014/main" id="{21CA8204-6062-44A9-86DA-8B5D91D96E66}"/>
              </a:ext>
            </a:extLst>
          </p:cNvPr>
          <p:cNvSpPr txBox="1">
            <a:spLocks noChangeArrowheads="1"/>
          </p:cNvSpPr>
          <p:nvPr/>
        </p:nvSpPr>
        <p:spPr bwMode="auto">
          <a:xfrm>
            <a:off x="275172" y="2764669"/>
            <a:ext cx="2574748" cy="20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marL="0" marR="0" lvl="0" indent="0" algn="ctr" defTabSz="914400" rtl="0" eaLnBrk="1" fontAlgn="base" latinLnBrk="0" hangingPunct="1">
              <a:lnSpc>
                <a:spcPct val="90000"/>
              </a:lnSpc>
              <a:spcBef>
                <a:spcPts val="0"/>
              </a:spcBef>
              <a:spcAft>
                <a:spcPts val="0"/>
              </a:spcAft>
              <a:buClr>
                <a:srgbClr val="FEFDDE"/>
              </a:buClr>
              <a:buSzTx/>
              <a:buFont typeface="Wingdings" panose="05000000000000000000" pitchFamily="2" charset="2"/>
              <a:buNone/>
              <a:tabLst/>
              <a:defRPr/>
            </a:pPr>
            <a:r>
              <a:rPr kumimoji="0" lang="en-US" altLang="en-US" sz="1800" b="0" i="0" u="none" strike="noStrike" kern="1200" cap="none" spc="0" normalizeH="0" baseline="0" noProof="0" dirty="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rPr>
              <a:t>Patients with R/R MM with measurable disease; ECOG PS 0-1; ≥3 prior therapies including PI, IMiD, and anti-CD38 therapy, or double refractory to PI and IMiD</a:t>
            </a:r>
          </a:p>
          <a:p>
            <a:pPr marL="0" marR="0" lvl="0" indent="0" algn="ctr" defTabSz="914400" rtl="0" eaLnBrk="1" fontAlgn="base" latinLnBrk="0" hangingPunct="1">
              <a:lnSpc>
                <a:spcPct val="90000"/>
              </a:lnSpc>
              <a:spcBef>
                <a:spcPts val="0"/>
              </a:spcBef>
              <a:spcAft>
                <a:spcPts val="0"/>
              </a:spcAft>
              <a:buClr>
                <a:srgbClr val="FEFDDE"/>
              </a:buClr>
              <a:buSzTx/>
              <a:buFont typeface="Wingdings" panose="05000000000000000000" pitchFamily="2" charset="2"/>
              <a:buNone/>
              <a:tabLst/>
              <a:defRPr/>
            </a:pPr>
            <a:r>
              <a:rPr kumimoji="0" lang="en-US" altLang="en-US" sz="1800" b="0" i="0" u="none" strike="noStrike" kern="1200" cap="none" spc="0" normalizeH="0" baseline="0" noProof="0" dirty="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rPr>
              <a:t>(</a:t>
            </a:r>
            <a:r>
              <a:rPr kumimoji="0" lang="en-GB" altLang="en-US" sz="1800" b="0" i="0" u="none" strike="noStrike" kern="1200" cap="none" spc="0" normalizeH="0" baseline="0" noProof="0" dirty="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rPr>
              <a:t>N = 113)</a:t>
            </a:r>
            <a:endParaRPr kumimoji="0" lang="en-US" altLang="en-US" sz="1800" b="0" i="0" u="none" strike="noStrike" kern="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20" name="TextBox 19">
            <a:extLst>
              <a:ext uri="{FF2B5EF4-FFF2-40B4-BE49-F238E27FC236}">
                <a16:creationId xmlns:a16="http://schemas.microsoft.com/office/drawing/2014/main" id="{7B0E18A7-8D71-47EE-968E-83FC7692F756}"/>
              </a:ext>
            </a:extLst>
          </p:cNvPr>
          <p:cNvSpPr txBox="1"/>
          <p:nvPr/>
        </p:nvSpPr>
        <p:spPr bwMode="auto">
          <a:xfrm>
            <a:off x="7907424" y="3929203"/>
            <a:ext cx="7191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rPr>
              <a:t>Day 1</a:t>
            </a:r>
          </a:p>
        </p:txBody>
      </p:sp>
      <p:cxnSp>
        <p:nvCxnSpPr>
          <p:cNvPr id="22" name="Straight Arrow Connector 21">
            <a:extLst>
              <a:ext uri="{FF2B5EF4-FFF2-40B4-BE49-F238E27FC236}">
                <a16:creationId xmlns:a16="http://schemas.microsoft.com/office/drawing/2014/main" id="{F2CFBD8B-1427-4AE6-BAFD-6A823ACE0F49}"/>
              </a:ext>
            </a:extLst>
          </p:cNvPr>
          <p:cNvCxnSpPr>
            <a:cxnSpLocks/>
          </p:cNvCxnSpPr>
          <p:nvPr/>
        </p:nvCxnSpPr>
        <p:spPr>
          <a:xfrm>
            <a:off x="10371492" y="3126592"/>
            <a:ext cx="0" cy="589534"/>
          </a:xfrm>
          <a:prstGeom prst="straightConnector1">
            <a:avLst/>
          </a:prstGeom>
          <a:noFill/>
          <a:ln w="28575" cap="flat" cmpd="sng" algn="ctr">
            <a:solidFill>
              <a:schemeClr val="bg1"/>
            </a:solidFill>
            <a:prstDash val="solid"/>
            <a:headEnd type="none" w="med" len="med"/>
            <a:tailEnd type="triangle" w="med" len="med"/>
          </a:ln>
          <a:effectLst/>
        </p:spPr>
      </p:cxnSp>
      <p:sp>
        <p:nvSpPr>
          <p:cNvPr id="24" name="TextBox 23">
            <a:extLst>
              <a:ext uri="{FF2B5EF4-FFF2-40B4-BE49-F238E27FC236}">
                <a16:creationId xmlns:a16="http://schemas.microsoft.com/office/drawing/2014/main" id="{F17A5E68-A371-47A7-95DB-EF0D094C8EF9}"/>
              </a:ext>
            </a:extLst>
          </p:cNvPr>
          <p:cNvSpPr txBox="1"/>
          <p:nvPr/>
        </p:nvSpPr>
        <p:spPr bwMode="auto">
          <a:xfrm>
            <a:off x="11040378" y="3663069"/>
            <a:ext cx="103297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Follow-up</a:t>
            </a:r>
          </a:p>
        </p:txBody>
      </p:sp>
      <p:sp>
        <p:nvSpPr>
          <p:cNvPr id="25" name="TextBox 24">
            <a:extLst>
              <a:ext uri="{FF2B5EF4-FFF2-40B4-BE49-F238E27FC236}">
                <a16:creationId xmlns:a16="http://schemas.microsoft.com/office/drawing/2014/main" id="{3ED2B3E0-DCC6-4A7D-A5FB-D73779ECDD55}"/>
              </a:ext>
            </a:extLst>
          </p:cNvPr>
          <p:cNvSpPr txBox="1"/>
          <p:nvPr/>
        </p:nvSpPr>
        <p:spPr bwMode="auto">
          <a:xfrm>
            <a:off x="6424125" y="3944592"/>
            <a:ext cx="11616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Day -5 to -3</a:t>
            </a:r>
          </a:p>
        </p:txBody>
      </p:sp>
      <p:grpSp>
        <p:nvGrpSpPr>
          <p:cNvPr id="27" name="Group 26">
            <a:extLst>
              <a:ext uri="{FF2B5EF4-FFF2-40B4-BE49-F238E27FC236}">
                <a16:creationId xmlns:a16="http://schemas.microsoft.com/office/drawing/2014/main" id="{C7593728-8C9C-8744-B9EC-F9DCE7B5C5F0}"/>
              </a:ext>
            </a:extLst>
          </p:cNvPr>
          <p:cNvGrpSpPr/>
          <p:nvPr/>
        </p:nvGrpSpPr>
        <p:grpSpPr>
          <a:xfrm>
            <a:off x="9392911" y="6207927"/>
            <a:ext cx="2488502" cy="454909"/>
            <a:chOff x="9392911" y="6207927"/>
            <a:chExt cx="2488502" cy="454909"/>
          </a:xfrm>
        </p:grpSpPr>
        <p:pic>
          <p:nvPicPr>
            <p:cNvPr id="28" name="Picture 27" descr="A picture containing text, ax, wheel&#10;&#10;Description automatically generated">
              <a:extLst>
                <a:ext uri="{FF2B5EF4-FFF2-40B4-BE49-F238E27FC236}">
                  <a16:creationId xmlns:a16="http://schemas.microsoft.com/office/drawing/2014/main" id="{4CC2A0E6-117F-CA4E-9F9A-E39C3EA369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29" name="Rectangle 28">
              <a:extLst>
                <a:ext uri="{FF2B5EF4-FFF2-40B4-BE49-F238E27FC236}">
                  <a16:creationId xmlns:a16="http://schemas.microsoft.com/office/drawing/2014/main" id="{98FADA6E-A3CE-E74B-8C1F-AECD35D19C01}"/>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spTree>
    <p:extLst>
      <p:ext uri="{BB962C8B-B14F-4D97-AF65-F5344CB8AC3E}">
        <p14:creationId xmlns:p14="http://schemas.microsoft.com/office/powerpoint/2010/main" val="14790965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392CD-84A2-4785-8456-257A1CB68ABC}"/>
              </a:ext>
            </a:extLst>
          </p:cNvPr>
          <p:cNvSpPr>
            <a:spLocks noGrp="1"/>
          </p:cNvSpPr>
          <p:nvPr>
            <p:ph type="title"/>
          </p:nvPr>
        </p:nvSpPr>
        <p:spPr/>
        <p:txBody>
          <a:bodyPr/>
          <a:lstStyle/>
          <a:p>
            <a:r>
              <a:rPr lang="en-US" dirty="0"/>
              <a:t>CARTITUDE-1: Baseline Characteristics in Trial of Ciltacabtagene Autoleucel For R/R MM</a:t>
            </a:r>
          </a:p>
        </p:txBody>
      </p:sp>
      <p:sp>
        <p:nvSpPr>
          <p:cNvPr id="4" name="Text Box 15">
            <a:extLst>
              <a:ext uri="{FF2B5EF4-FFF2-40B4-BE49-F238E27FC236}">
                <a16:creationId xmlns:a16="http://schemas.microsoft.com/office/drawing/2014/main" id="{64EA308B-AE14-451D-83B6-8743C06B1BEC}"/>
              </a:ext>
            </a:extLst>
          </p:cNvPr>
          <p:cNvSpPr txBox="1">
            <a:spLocks noChangeArrowheads="1"/>
          </p:cNvSpPr>
          <p:nvPr/>
        </p:nvSpPr>
        <p:spPr bwMode="auto">
          <a:xfrm>
            <a:off x="412751" y="646556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Martin. ASH 2021. Abstr 549.</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aphicFrame>
        <p:nvGraphicFramePr>
          <p:cNvPr id="10" name="Group 3">
            <a:extLst>
              <a:ext uri="{FF2B5EF4-FFF2-40B4-BE49-F238E27FC236}">
                <a16:creationId xmlns:a16="http://schemas.microsoft.com/office/drawing/2014/main" id="{F54DF0CC-8781-409C-A3C6-6F5FEA91D46E}"/>
              </a:ext>
            </a:extLst>
          </p:cNvPr>
          <p:cNvGraphicFramePr>
            <a:graphicFrameLocks/>
          </p:cNvGraphicFramePr>
          <p:nvPr>
            <p:extLst>
              <p:ext uri="{D42A27DB-BD31-4B8C-83A1-F6EECF244321}">
                <p14:modId xmlns:p14="http://schemas.microsoft.com/office/powerpoint/2010/main" val="1187107661"/>
              </p:ext>
            </p:extLst>
          </p:nvPr>
        </p:nvGraphicFramePr>
        <p:xfrm>
          <a:off x="522289" y="1520312"/>
          <a:ext cx="5573712" cy="4328320"/>
        </p:xfrm>
        <a:graphic>
          <a:graphicData uri="http://schemas.openxmlformats.org/drawingml/2006/table">
            <a:tbl>
              <a:tblPr/>
              <a:tblGrid>
                <a:gridCol w="3824739">
                  <a:extLst>
                    <a:ext uri="{9D8B030D-6E8A-4147-A177-3AD203B41FA5}">
                      <a16:colId xmlns:a16="http://schemas.microsoft.com/office/drawing/2014/main" val="20000"/>
                    </a:ext>
                  </a:extLst>
                </a:gridCol>
                <a:gridCol w="1748973">
                  <a:extLst>
                    <a:ext uri="{9D8B030D-6E8A-4147-A177-3AD203B41FA5}">
                      <a16:colId xmlns:a16="http://schemas.microsoft.com/office/drawing/2014/main" val="20001"/>
                    </a:ext>
                  </a:extLst>
                </a:gridCol>
              </a:tblGrid>
              <a:tr h="539531">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600" b="1" i="0" u="none" strike="noStrike" cap="none" normalizeH="0" baseline="0" dirty="0">
                          <a:ln>
                            <a:noFill/>
                          </a:ln>
                          <a:solidFill>
                            <a:schemeClr val="tx1"/>
                          </a:solidFill>
                          <a:effectLst/>
                          <a:latin typeface="Calibri" panose="020F0502020204030204" pitchFamily="34" charset="0"/>
                        </a:rPr>
                        <a:t>Characteristic</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All Patients </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(N = 97)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1"/>
                  </a:ext>
                </a:extLst>
              </a:tr>
              <a:tr h="312366">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Median age, yr (range)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CF"/>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61 (43-78)</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CF"/>
                    </a:solidFill>
                  </a:tcPr>
                </a:tc>
                <a:extLst>
                  <a:ext uri="{0D108BD9-81ED-4DB2-BD59-A6C34878D82A}">
                    <a16:rowId xmlns:a16="http://schemas.microsoft.com/office/drawing/2014/main" val="10002"/>
                  </a:ext>
                </a:extLst>
              </a:tr>
              <a:tr h="312366">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Male, n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57 (58.8)</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10003"/>
                  </a:ext>
                </a:extLst>
              </a:tr>
              <a:tr h="312366">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Black race, n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17 (17.5)</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2923752961"/>
                  </a:ext>
                </a:extLst>
              </a:tr>
              <a:tr h="312366">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Extramedullary plasmacytomas, n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13 (13.4)*</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4"/>
                  </a:ext>
                </a:extLst>
              </a:tr>
              <a:tr h="312366">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Bone marrow plasma cells ≥60%, n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21 (21.9)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492125310"/>
                  </a:ext>
                </a:extLst>
              </a:tr>
              <a:tr h="99386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Any high-risk cytogenetics, n (%)</a:t>
                      </a:r>
                    </a:p>
                    <a:p>
                      <a:pPr marL="344488" marR="0" lvl="0" indent="-230188" algn="l" defTabSz="914400" rtl="0" eaLnBrk="1" fontAlgn="base" latinLnBrk="0" hangingPunct="1">
                        <a:lnSpc>
                          <a:spcPct val="100000"/>
                        </a:lnSpc>
                        <a:spcBef>
                          <a:spcPct val="0"/>
                        </a:spcBef>
                        <a:spcAft>
                          <a:spcPct val="0"/>
                        </a:spcAft>
                        <a:buClrTx/>
                        <a:buSzTx/>
                        <a:buFont typeface="Wingdings" panose="05000000000000000000"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del(17p)</a:t>
                      </a:r>
                    </a:p>
                    <a:p>
                      <a:pPr marL="344488" marR="0" lvl="0" indent="-230188" algn="l" defTabSz="914400" rtl="0" eaLnBrk="1" fontAlgn="base" latinLnBrk="0" hangingPunct="1">
                        <a:lnSpc>
                          <a:spcPct val="100000"/>
                        </a:lnSpc>
                        <a:spcBef>
                          <a:spcPct val="0"/>
                        </a:spcBef>
                        <a:spcAft>
                          <a:spcPct val="0"/>
                        </a:spcAft>
                        <a:buClrTx/>
                        <a:buSzTx/>
                        <a:buFont typeface="Wingdings" panose="05000000000000000000"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t(14;16)</a:t>
                      </a:r>
                    </a:p>
                    <a:p>
                      <a:pPr marL="344488" marR="0" lvl="0" indent="-230188" algn="l" defTabSz="914400" rtl="0" eaLnBrk="1" fontAlgn="base" latinLnBrk="0" hangingPunct="1">
                        <a:lnSpc>
                          <a:spcPct val="100000"/>
                        </a:lnSpc>
                        <a:spcBef>
                          <a:spcPct val="0"/>
                        </a:spcBef>
                        <a:spcAft>
                          <a:spcPct val="0"/>
                        </a:spcAft>
                        <a:buClrTx/>
                        <a:buSzTx/>
                        <a:buFont typeface="Wingdings" panose="05000000000000000000"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t(4;14)</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23 (23.7)</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19 (19.6)</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 (2.1)</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3 (3.1)</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35924969"/>
                  </a:ext>
                </a:extLst>
              </a:tr>
              <a:tr h="312366">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≥50% tumor BCMA expression, n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57 (91.9)</a:t>
                      </a:r>
                      <a:r>
                        <a:rPr kumimoji="0" lang="en-US" sz="1600" b="0" i="0" u="none" strike="noStrike" cap="none" normalizeH="0" baseline="30000" dirty="0">
                          <a:ln>
                            <a:noFill/>
                          </a:ln>
                          <a:solidFill>
                            <a:schemeClr val="bg2">
                              <a:lumMod val="10000"/>
                            </a:schemeClr>
                          </a:solidFill>
                          <a:effectLst/>
                          <a:latin typeface="Calibri" panose="020F0502020204030204" pitchFamily="34" charset="0"/>
                        </a:rPr>
                        <a:t>†</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382954701"/>
                  </a:ext>
                </a:extLst>
              </a:tr>
              <a:tr h="312366">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Median prior lines of therapy, n (range)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6 (3-18)</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21314975"/>
                  </a:ext>
                </a:extLst>
              </a:tr>
              <a:tr h="312366">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Median previous lines of therapy, n (range)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6.0 (3-18)</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24386704"/>
                  </a:ext>
                </a:extLst>
              </a:tr>
            </a:tbl>
          </a:graphicData>
        </a:graphic>
      </p:graphicFrame>
      <p:graphicFrame>
        <p:nvGraphicFramePr>
          <p:cNvPr id="11" name="Group 3">
            <a:extLst>
              <a:ext uri="{FF2B5EF4-FFF2-40B4-BE49-F238E27FC236}">
                <a16:creationId xmlns:a16="http://schemas.microsoft.com/office/drawing/2014/main" id="{4EE453D7-0FA0-4755-984F-B8DF2947123A}"/>
              </a:ext>
            </a:extLst>
          </p:cNvPr>
          <p:cNvGraphicFramePr>
            <a:graphicFrameLocks/>
          </p:cNvGraphicFramePr>
          <p:nvPr/>
        </p:nvGraphicFramePr>
        <p:xfrm>
          <a:off x="6344463" y="1509989"/>
          <a:ext cx="5411470" cy="4480704"/>
        </p:xfrm>
        <a:graphic>
          <a:graphicData uri="http://schemas.openxmlformats.org/drawingml/2006/table">
            <a:tbl>
              <a:tblPr/>
              <a:tblGrid>
                <a:gridCol w="3713407">
                  <a:extLst>
                    <a:ext uri="{9D8B030D-6E8A-4147-A177-3AD203B41FA5}">
                      <a16:colId xmlns:a16="http://schemas.microsoft.com/office/drawing/2014/main" val="20000"/>
                    </a:ext>
                  </a:extLst>
                </a:gridCol>
                <a:gridCol w="1698063">
                  <a:extLst>
                    <a:ext uri="{9D8B030D-6E8A-4147-A177-3AD203B41FA5}">
                      <a16:colId xmlns:a16="http://schemas.microsoft.com/office/drawing/2014/main" val="20001"/>
                    </a:ext>
                  </a:extLst>
                </a:gridCol>
              </a:tblGrid>
              <a:tr h="335777">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600" b="1" i="0" u="none" strike="noStrike" cap="none" normalizeH="0" baseline="0" dirty="0">
                          <a:ln>
                            <a:noFill/>
                          </a:ln>
                          <a:solidFill>
                            <a:schemeClr val="tx1"/>
                          </a:solidFill>
                          <a:effectLst/>
                          <a:latin typeface="Calibri" panose="020F0502020204030204" pitchFamily="34" charset="0"/>
                        </a:rPr>
                        <a:t>Characteristic, n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All Patients </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(N = 97)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1"/>
                  </a:ext>
                </a:extLst>
              </a:tr>
              <a:tr h="238577">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≥5 prior lines of therapy</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lumMod val="90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64 (66.0)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lumMod val="90000"/>
                      </a:schemeClr>
                    </a:solidFill>
                  </a:tcPr>
                </a:tc>
                <a:extLst>
                  <a:ext uri="{0D108BD9-81ED-4DB2-BD59-A6C34878D82A}">
                    <a16:rowId xmlns:a16="http://schemas.microsoft.com/office/drawing/2014/main" val="10003"/>
                  </a:ext>
                </a:extLst>
              </a:tr>
              <a:tr h="477153">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Previous SCT</a:t>
                      </a:r>
                    </a:p>
                    <a:p>
                      <a:pPr marL="285750" marR="0" lvl="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Autologous</a:t>
                      </a:r>
                    </a:p>
                    <a:p>
                      <a:pPr marL="285750" marR="0" lvl="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Allogeneic</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87 (89.7)</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8 (8.2)</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3619470882"/>
                  </a:ext>
                </a:extLst>
              </a:tr>
              <a:tr h="194401">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Triple-class exposed</a:t>
                      </a:r>
                      <a:r>
                        <a:rPr kumimoji="0" lang="en-US" sz="14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mn-cs"/>
                        </a:rPr>
                        <a:t>‡</a:t>
                      </a: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97 (100)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4"/>
                  </a:ext>
                </a:extLst>
              </a:tr>
              <a:tr h="194401">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Penta-drug exposed</a:t>
                      </a:r>
                      <a:r>
                        <a:rPr kumimoji="0" lang="en-US" sz="14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mn-cs"/>
                        </a:rPr>
                        <a:t>§</a:t>
                      </a: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81 (83.5)</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3492125310"/>
                  </a:ext>
                </a:extLst>
              </a:tr>
              <a:tr h="194401">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Triple-class refractory</a:t>
                      </a:r>
                      <a:r>
                        <a:rPr kumimoji="0" lang="en-US" sz="14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mn-cs"/>
                        </a:rPr>
                        <a:t>‡</a:t>
                      </a: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85 (87.6)</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696941445"/>
                  </a:ext>
                </a:extLst>
              </a:tr>
              <a:tr h="194401">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Penta-drug refractory</a:t>
                      </a:r>
                      <a:r>
                        <a:rPr kumimoji="0" lang="en-US" sz="14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mn-cs"/>
                        </a:rPr>
                        <a:t>§</a:t>
                      </a: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41 (42.3)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3683337763"/>
                  </a:ext>
                </a:extLst>
              </a:tr>
              <a:tr h="61853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Refractory to:</a:t>
                      </a:r>
                    </a:p>
                    <a:p>
                      <a:pPr marL="344488" marR="0" lvl="0" indent="-230188" algn="l" defTabSz="914400" rtl="0" eaLnBrk="1" fontAlgn="base" latinLnBrk="0" hangingPunct="1">
                        <a:lnSpc>
                          <a:spcPct val="100000"/>
                        </a:lnSpc>
                        <a:spcBef>
                          <a:spcPct val="0"/>
                        </a:spcBef>
                        <a:spcAft>
                          <a:spcPct val="0"/>
                        </a:spcAft>
                        <a:buClrTx/>
                        <a:buSzTx/>
                        <a:buFont typeface="Wingdings" panose="05000000000000000000"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Carfilzomib</a:t>
                      </a:r>
                    </a:p>
                    <a:p>
                      <a:pPr marL="344488" marR="0" lvl="0" indent="-230188" algn="l" defTabSz="914400" rtl="0" eaLnBrk="1" fontAlgn="base" latinLnBrk="0" hangingPunct="1">
                        <a:lnSpc>
                          <a:spcPct val="100000"/>
                        </a:lnSpc>
                        <a:spcBef>
                          <a:spcPct val="0"/>
                        </a:spcBef>
                        <a:spcAft>
                          <a:spcPct val="0"/>
                        </a:spcAft>
                        <a:buClrTx/>
                        <a:buSzTx/>
                        <a:buFont typeface="Wingdings" panose="05000000000000000000"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Pomalidomide</a:t>
                      </a:r>
                    </a:p>
                    <a:p>
                      <a:pPr marL="344488" marR="0" lvl="0" indent="-230188" algn="l" defTabSz="914400" rtl="0" eaLnBrk="1" fontAlgn="base" latinLnBrk="0" hangingPunct="1">
                        <a:lnSpc>
                          <a:spcPct val="100000"/>
                        </a:lnSpc>
                        <a:spcBef>
                          <a:spcPct val="0"/>
                        </a:spcBef>
                        <a:spcAft>
                          <a:spcPct val="0"/>
                        </a:spcAft>
                        <a:buClrTx/>
                        <a:buSzTx/>
                        <a:buFont typeface="Wingdings" panose="05000000000000000000"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Anti-CD38 Ab</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63 (64.9)</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81 (83.5)</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96 (99.0)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5924969"/>
                  </a:ext>
                </a:extLst>
              </a:tr>
              <a:tr h="194401">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Refractory to last line of therapy</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96 (99.0)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3382954701"/>
                  </a:ext>
                </a:extLst>
              </a:tr>
            </a:tbl>
          </a:graphicData>
        </a:graphic>
      </p:graphicFrame>
      <p:sp>
        <p:nvSpPr>
          <p:cNvPr id="12" name="TextBox 11">
            <a:extLst>
              <a:ext uri="{FF2B5EF4-FFF2-40B4-BE49-F238E27FC236}">
                <a16:creationId xmlns:a16="http://schemas.microsoft.com/office/drawing/2014/main" id="{5ED668E8-2A30-4AFA-9CD7-D7DB39E259D5}"/>
              </a:ext>
            </a:extLst>
          </p:cNvPr>
          <p:cNvSpPr txBox="1"/>
          <p:nvPr/>
        </p:nvSpPr>
        <p:spPr bwMode="auto">
          <a:xfrm>
            <a:off x="607143" y="5969177"/>
            <a:ext cx="1041220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*Additional 6 patients had soft-tissue part of bone-based plasmacytoma (total plasmacytomas, 19.6%). </a:t>
            </a:r>
            <a:r>
              <a:rPr kumimoji="0" lang="en-US" sz="1400" b="0" i="0" u="none" strike="noStrike" kern="1200" cap="none" spc="0" normalizeH="0" baseline="30000" noProof="0" dirty="0">
                <a:ln>
                  <a:noFill/>
                </a:ln>
                <a:solidFill>
                  <a:srgbClr val="455560">
                    <a:lumMod val="10000"/>
                  </a:srgbClr>
                </a:solidFill>
                <a:effectLst/>
                <a:uLnTx/>
                <a:uFillTx/>
                <a:latin typeface="Calibri" panose="020F0502020204030204" pitchFamily="34" charset="0"/>
                <a:ea typeface="+mn-ea"/>
                <a:cs typeface="Arial" panose="020B0604020202020204" pitchFamily="34" charset="0"/>
              </a:rPr>
              <a:t>†</a:t>
            </a:r>
            <a:r>
              <a:rPr kumimoji="0" lang="en-US" sz="14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Arial" panose="020B0604020202020204" pitchFamily="34" charset="0"/>
              </a:rPr>
              <a:t>Number of evaluable samples: 62.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 </a:t>
            </a:r>
            <a:r>
              <a:rPr kumimoji="0" lang="en-US" sz="14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Arial" panose="020B0604020202020204" pitchFamily="34" charset="0"/>
              </a:rPr>
              <a:t>‡</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 PI, ≥IMiD, and 1 anti-CD38 antibody. </a:t>
            </a:r>
            <a:r>
              <a:rPr kumimoji="0" lang="en-US" sz="14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Arial" panose="020B0604020202020204" pitchFamily="34" charset="0"/>
              </a:rPr>
              <a:t>§</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 PIs, ≥IMiDs, and 1 anti-CD38 antibody.</a:t>
            </a:r>
          </a:p>
        </p:txBody>
      </p:sp>
      <p:grpSp>
        <p:nvGrpSpPr>
          <p:cNvPr id="13" name="Group 12">
            <a:extLst>
              <a:ext uri="{FF2B5EF4-FFF2-40B4-BE49-F238E27FC236}">
                <a16:creationId xmlns:a16="http://schemas.microsoft.com/office/drawing/2014/main" id="{E7FBCD2F-7CCC-D944-B906-5E6683C4D8E3}"/>
              </a:ext>
            </a:extLst>
          </p:cNvPr>
          <p:cNvGrpSpPr/>
          <p:nvPr/>
        </p:nvGrpSpPr>
        <p:grpSpPr>
          <a:xfrm>
            <a:off x="9392911" y="6207927"/>
            <a:ext cx="2488502" cy="454909"/>
            <a:chOff x="9392911" y="6207927"/>
            <a:chExt cx="2488502" cy="454909"/>
          </a:xfrm>
        </p:grpSpPr>
        <p:pic>
          <p:nvPicPr>
            <p:cNvPr id="14" name="Picture 13" descr="A picture containing text, ax, wheel&#10;&#10;Description automatically generated">
              <a:extLst>
                <a:ext uri="{FF2B5EF4-FFF2-40B4-BE49-F238E27FC236}">
                  <a16:creationId xmlns:a16="http://schemas.microsoft.com/office/drawing/2014/main" id="{BE914F3E-154D-7A41-B270-2E3BD7177A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5" name="Rectangle 14">
              <a:extLst>
                <a:ext uri="{FF2B5EF4-FFF2-40B4-BE49-F238E27FC236}">
                  <a16:creationId xmlns:a16="http://schemas.microsoft.com/office/drawing/2014/main" id="{2EB72886-F0D4-7C4F-B2FE-80AB65790E38}"/>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spTree>
    <p:extLst>
      <p:ext uri="{BB962C8B-B14F-4D97-AF65-F5344CB8AC3E}">
        <p14:creationId xmlns:p14="http://schemas.microsoft.com/office/powerpoint/2010/main" val="19254249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a:extLst>
              <a:ext uri="{FF2B5EF4-FFF2-40B4-BE49-F238E27FC236}">
                <a16:creationId xmlns:a16="http://schemas.microsoft.com/office/drawing/2014/main" id="{FF03C221-331A-44B6-95F4-B780F8550F2B}"/>
              </a:ext>
            </a:extLst>
          </p:cNvPr>
          <p:cNvSpPr txBox="1"/>
          <p:nvPr/>
        </p:nvSpPr>
        <p:spPr bwMode="auto">
          <a:xfrm>
            <a:off x="1777415" y="4147757"/>
            <a:ext cx="119384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3.1</a:t>
            </a:r>
          </a:p>
        </p:txBody>
      </p:sp>
      <p:grpSp>
        <p:nvGrpSpPr>
          <p:cNvPr id="37" name="Group 36">
            <a:extLst>
              <a:ext uri="{FF2B5EF4-FFF2-40B4-BE49-F238E27FC236}">
                <a16:creationId xmlns:a16="http://schemas.microsoft.com/office/drawing/2014/main" id="{A4AC581F-7D5C-46EF-8E14-8825BA0004D5}"/>
              </a:ext>
            </a:extLst>
          </p:cNvPr>
          <p:cNvGrpSpPr/>
          <p:nvPr/>
        </p:nvGrpSpPr>
        <p:grpSpPr>
          <a:xfrm>
            <a:off x="2772492" y="2009289"/>
            <a:ext cx="915886" cy="2490757"/>
            <a:chOff x="3369788" y="1931467"/>
            <a:chExt cx="915886" cy="2490757"/>
          </a:xfrm>
        </p:grpSpPr>
        <p:sp>
          <p:nvSpPr>
            <p:cNvPr id="15" name="Rectangle 14">
              <a:extLst>
                <a:ext uri="{FF2B5EF4-FFF2-40B4-BE49-F238E27FC236}">
                  <a16:creationId xmlns:a16="http://schemas.microsoft.com/office/drawing/2014/main" id="{BD29B4F0-186C-4AA2-9055-20D376C6C820}"/>
                </a:ext>
              </a:extLst>
            </p:cNvPr>
            <p:cNvSpPr/>
            <p:nvPr/>
          </p:nvSpPr>
          <p:spPr bwMode="auto">
            <a:xfrm>
              <a:off x="3369788" y="1931467"/>
              <a:ext cx="915886" cy="2122740"/>
            </a:xfrm>
            <a:prstGeom prst="rect">
              <a:avLst/>
            </a:prstGeom>
            <a:solidFill>
              <a:schemeClr val="accent1"/>
            </a:solidFill>
            <a:ln w="9525">
              <a:solidFill>
                <a:schemeClr val="bg1"/>
              </a:solidFill>
              <a:round/>
              <a:headEnd/>
              <a:tailEnd/>
            </a:ln>
          </p:spPr>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35" name="Rectangle 34">
              <a:extLst>
                <a:ext uri="{FF2B5EF4-FFF2-40B4-BE49-F238E27FC236}">
                  <a16:creationId xmlns:a16="http://schemas.microsoft.com/office/drawing/2014/main" id="{941E6C80-2675-44A7-B73E-22E4B0EF9EA9}"/>
                </a:ext>
              </a:extLst>
            </p:cNvPr>
            <p:cNvSpPr/>
            <p:nvPr/>
          </p:nvSpPr>
          <p:spPr bwMode="auto">
            <a:xfrm>
              <a:off x="3369788" y="4064509"/>
              <a:ext cx="915886" cy="315146"/>
            </a:xfrm>
            <a:prstGeom prst="rect">
              <a:avLst/>
            </a:prstGeom>
            <a:solidFill>
              <a:schemeClr val="accent3"/>
            </a:solidFill>
            <a:ln w="9525">
              <a:solidFill>
                <a:schemeClr val="bg1"/>
              </a:solidFill>
              <a:round/>
              <a:headEnd/>
              <a:tailEnd/>
            </a:ln>
          </p:spPr>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36" name="Rectangle 35">
              <a:extLst>
                <a:ext uri="{FF2B5EF4-FFF2-40B4-BE49-F238E27FC236}">
                  <a16:creationId xmlns:a16="http://schemas.microsoft.com/office/drawing/2014/main" id="{0BC737EC-F7E9-4A21-AF7C-8634AA609F00}"/>
                </a:ext>
              </a:extLst>
            </p:cNvPr>
            <p:cNvSpPr/>
            <p:nvPr/>
          </p:nvSpPr>
          <p:spPr bwMode="auto">
            <a:xfrm>
              <a:off x="3369788" y="4352141"/>
              <a:ext cx="915886" cy="70083"/>
            </a:xfrm>
            <a:prstGeom prst="rect">
              <a:avLst/>
            </a:prstGeom>
            <a:solidFill>
              <a:schemeClr val="accent4"/>
            </a:solidFill>
            <a:ln w="9525">
              <a:solidFill>
                <a:schemeClr val="bg1"/>
              </a:solidFill>
              <a:round/>
              <a:headEnd/>
              <a:tailEnd/>
            </a:ln>
          </p:spPr>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grpSp>
      <p:sp>
        <p:nvSpPr>
          <p:cNvPr id="2" name="Title 1">
            <a:extLst>
              <a:ext uri="{FF2B5EF4-FFF2-40B4-BE49-F238E27FC236}">
                <a16:creationId xmlns:a16="http://schemas.microsoft.com/office/drawing/2014/main" id="{9186B544-743C-443D-AE0E-25F41CF2A945}"/>
              </a:ext>
            </a:extLst>
          </p:cNvPr>
          <p:cNvSpPr>
            <a:spLocks noGrp="1"/>
          </p:cNvSpPr>
          <p:nvPr>
            <p:ph type="title"/>
          </p:nvPr>
        </p:nvSpPr>
        <p:spPr/>
        <p:txBody>
          <a:bodyPr/>
          <a:lstStyle/>
          <a:p>
            <a:r>
              <a:rPr lang="en-US" dirty="0"/>
              <a:t>CARTITUDE-1: Responses With Ciltacabtagene Autoleucel For R/R MM</a:t>
            </a:r>
          </a:p>
        </p:txBody>
      </p:sp>
      <p:sp>
        <p:nvSpPr>
          <p:cNvPr id="3" name="Content Placeholder 2">
            <a:extLst>
              <a:ext uri="{FF2B5EF4-FFF2-40B4-BE49-F238E27FC236}">
                <a16:creationId xmlns:a16="http://schemas.microsoft.com/office/drawing/2014/main" id="{C16881FC-411A-491D-89CE-3D565E0BF3C9}"/>
              </a:ext>
            </a:extLst>
          </p:cNvPr>
          <p:cNvSpPr>
            <a:spLocks noGrp="1"/>
          </p:cNvSpPr>
          <p:nvPr>
            <p:ph idx="1"/>
          </p:nvPr>
        </p:nvSpPr>
        <p:spPr>
          <a:xfrm>
            <a:off x="604675" y="5607711"/>
            <a:ext cx="10877529" cy="556021"/>
          </a:xfrm>
        </p:spPr>
        <p:txBody>
          <a:bodyPr/>
          <a:lstStyle/>
          <a:p>
            <a:r>
              <a:rPr lang="en-US" sz="2000" dirty="0">
                <a:solidFill>
                  <a:schemeClr val="bg1"/>
                </a:solidFill>
                <a:latin typeface="Calibri" panose="020F0502020204030204" pitchFamily="34" charset="0"/>
              </a:rPr>
              <a:t>No patient had CR or SD as best response</a:t>
            </a:r>
          </a:p>
        </p:txBody>
      </p:sp>
      <p:sp>
        <p:nvSpPr>
          <p:cNvPr id="23" name="Content Placeholder 22">
            <a:extLst>
              <a:ext uri="{FF2B5EF4-FFF2-40B4-BE49-F238E27FC236}">
                <a16:creationId xmlns:a16="http://schemas.microsoft.com/office/drawing/2014/main" id="{EE3B3A8F-B080-4950-80A0-0F19D0399806}"/>
              </a:ext>
            </a:extLst>
          </p:cNvPr>
          <p:cNvSpPr>
            <a:spLocks noGrp="1"/>
          </p:cNvSpPr>
          <p:nvPr>
            <p:ph sz="half" idx="4294967295"/>
          </p:nvPr>
        </p:nvSpPr>
        <p:spPr>
          <a:xfrm>
            <a:off x="5997258" y="1532573"/>
            <a:ext cx="5262473" cy="4543425"/>
          </a:xfrm>
        </p:spPr>
        <p:txBody>
          <a:bodyPr/>
          <a:lstStyle/>
          <a:p>
            <a:pPr>
              <a:spcAft>
                <a:spcPts val="0"/>
              </a:spcAft>
            </a:pPr>
            <a:r>
              <a:rPr lang="en-US" sz="2000" dirty="0"/>
              <a:t>sCR rates deepened over time</a:t>
            </a:r>
          </a:p>
          <a:p>
            <a:pPr lvl="1">
              <a:spcAft>
                <a:spcPts val="0"/>
              </a:spcAft>
            </a:pPr>
            <a:r>
              <a:rPr lang="en-US" sz="1800" dirty="0"/>
              <a:t>67% at median 1-yr follow-up</a:t>
            </a:r>
          </a:p>
          <a:p>
            <a:pPr lvl="1">
              <a:spcAft>
                <a:spcPts val="0"/>
              </a:spcAft>
            </a:pPr>
            <a:r>
              <a:rPr lang="en-US" sz="1800" dirty="0"/>
              <a:t>83% at median 2-yr follow-up</a:t>
            </a:r>
          </a:p>
          <a:p>
            <a:pPr>
              <a:spcAft>
                <a:spcPts val="0"/>
              </a:spcAft>
            </a:pPr>
            <a:r>
              <a:rPr lang="en-US" sz="2000" dirty="0"/>
              <a:t>Median time to first response: 1 mo </a:t>
            </a:r>
            <a:br>
              <a:rPr lang="en-US" sz="2000" dirty="0"/>
            </a:br>
            <a:r>
              <a:rPr lang="en-US" sz="2000" dirty="0"/>
              <a:t>(range: 0.9-10.7)</a:t>
            </a:r>
          </a:p>
          <a:p>
            <a:pPr>
              <a:spcAft>
                <a:spcPts val="0"/>
              </a:spcAft>
            </a:pPr>
            <a:r>
              <a:rPr lang="en-US" sz="2000" dirty="0"/>
              <a:t>Median time to best response: 2.6 mo </a:t>
            </a:r>
            <a:br>
              <a:rPr lang="en-US" sz="2000" dirty="0"/>
            </a:br>
            <a:r>
              <a:rPr lang="en-US" sz="2000" dirty="0"/>
              <a:t>(range: 0.9-17.8)</a:t>
            </a:r>
          </a:p>
          <a:p>
            <a:pPr>
              <a:spcAft>
                <a:spcPts val="0"/>
              </a:spcAft>
            </a:pPr>
            <a:r>
              <a:rPr lang="en-US" sz="2000" dirty="0"/>
              <a:t>Median time to ≥CR: 2.9 mo (range: 0.9-17.8)</a:t>
            </a:r>
          </a:p>
          <a:p>
            <a:pPr>
              <a:spcAft>
                <a:spcPts val="0"/>
              </a:spcAft>
            </a:pPr>
            <a:r>
              <a:rPr lang="en-US" sz="2000" dirty="0"/>
              <a:t>Median DoR: NE (range: 21.8-NE)</a:t>
            </a:r>
          </a:p>
          <a:p>
            <a:pPr>
              <a:spcAft>
                <a:spcPts val="0"/>
              </a:spcAft>
            </a:pPr>
            <a:r>
              <a:rPr lang="en-US" sz="2000" dirty="0"/>
              <a:t>Percentage of patients remaining </a:t>
            </a:r>
            <a:br>
              <a:rPr lang="en-US" sz="2000" dirty="0"/>
            </a:br>
            <a:r>
              <a:rPr lang="en-US" sz="2000" dirty="0"/>
              <a:t>progression free at 2 yr: 60.5%</a:t>
            </a:r>
          </a:p>
          <a:p>
            <a:pPr>
              <a:spcAft>
                <a:spcPts val="0"/>
              </a:spcAft>
            </a:pPr>
            <a:endParaRPr lang="en-US" dirty="0"/>
          </a:p>
        </p:txBody>
      </p:sp>
      <p:sp>
        <p:nvSpPr>
          <p:cNvPr id="4" name="Text Box 15">
            <a:extLst>
              <a:ext uri="{FF2B5EF4-FFF2-40B4-BE49-F238E27FC236}">
                <a16:creationId xmlns:a16="http://schemas.microsoft.com/office/drawing/2014/main" id="{9517F7A3-7A92-467A-913B-54A65D415894}"/>
              </a:ext>
            </a:extLst>
          </p:cNvPr>
          <p:cNvSpPr txBox="1">
            <a:spLocks noChangeArrowheads="1"/>
          </p:cNvSpPr>
          <p:nvPr/>
        </p:nvSpPr>
        <p:spPr bwMode="auto">
          <a:xfrm>
            <a:off x="412751" y="641177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Martin. ASH 2021. Abstr 549. </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sp>
        <p:nvSpPr>
          <p:cNvPr id="17" name="TextBox 16">
            <a:extLst>
              <a:ext uri="{FF2B5EF4-FFF2-40B4-BE49-F238E27FC236}">
                <a16:creationId xmlns:a16="http://schemas.microsoft.com/office/drawing/2014/main" id="{35F3C1D0-56C1-4929-828E-04D7A001B041}"/>
              </a:ext>
            </a:extLst>
          </p:cNvPr>
          <p:cNvSpPr txBox="1"/>
          <p:nvPr/>
        </p:nvSpPr>
        <p:spPr bwMode="auto">
          <a:xfrm>
            <a:off x="1872970" y="1511003"/>
            <a:ext cx="25879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ORR* by IRC: 97.9</a:t>
            </a:r>
          </a:p>
        </p:txBody>
      </p:sp>
      <p:sp>
        <p:nvSpPr>
          <p:cNvPr id="18" name="TextBox 17">
            <a:extLst>
              <a:ext uri="{FF2B5EF4-FFF2-40B4-BE49-F238E27FC236}">
                <a16:creationId xmlns:a16="http://schemas.microsoft.com/office/drawing/2014/main" id="{EF1FBB1C-2A33-4B2F-8A84-64B69E603D4C}"/>
              </a:ext>
            </a:extLst>
          </p:cNvPr>
          <p:cNvSpPr txBox="1"/>
          <p:nvPr/>
        </p:nvSpPr>
        <p:spPr bwMode="auto">
          <a:xfrm rot="16200000">
            <a:off x="-190061" y="3048830"/>
            <a:ext cx="26139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Patients (%)</a:t>
            </a:r>
          </a:p>
        </p:txBody>
      </p:sp>
      <p:cxnSp>
        <p:nvCxnSpPr>
          <p:cNvPr id="9" name="Straight Connector 8">
            <a:extLst>
              <a:ext uri="{FF2B5EF4-FFF2-40B4-BE49-F238E27FC236}">
                <a16:creationId xmlns:a16="http://schemas.microsoft.com/office/drawing/2014/main" id="{704CAF1C-3BEB-4F8E-9CB0-1470077A7062}"/>
              </a:ext>
            </a:extLst>
          </p:cNvPr>
          <p:cNvCxnSpPr/>
          <p:nvPr/>
        </p:nvCxnSpPr>
        <p:spPr bwMode="auto">
          <a:xfrm flipV="1">
            <a:off x="1872970" y="1915248"/>
            <a:ext cx="0" cy="2596551"/>
          </a:xfrm>
          <a:prstGeom prst="line">
            <a:avLst/>
          </a:prstGeom>
          <a:noFill/>
          <a:ln w="28575" cap="flat" cmpd="sng" algn="ctr">
            <a:solidFill>
              <a:schemeClr val="bg1"/>
            </a:solidFill>
            <a:prstDash val="solid"/>
            <a:round/>
            <a:headEnd type="none" w="med" len="med"/>
            <a:tailEnd type="none" w="med" len="med"/>
          </a:ln>
          <a:effectLst/>
        </p:spPr>
      </p:cxnSp>
      <p:cxnSp>
        <p:nvCxnSpPr>
          <p:cNvPr id="11" name="Straight Connector 10">
            <a:extLst>
              <a:ext uri="{FF2B5EF4-FFF2-40B4-BE49-F238E27FC236}">
                <a16:creationId xmlns:a16="http://schemas.microsoft.com/office/drawing/2014/main" id="{098C3FC8-4F89-46BE-AD01-92285243310C}"/>
              </a:ext>
            </a:extLst>
          </p:cNvPr>
          <p:cNvCxnSpPr>
            <a:cxnSpLocks/>
          </p:cNvCxnSpPr>
          <p:nvPr/>
        </p:nvCxnSpPr>
        <p:spPr bwMode="auto">
          <a:xfrm flipH="1">
            <a:off x="1812585" y="1926499"/>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2B159E11-7881-4174-BDA6-83093A459D94}"/>
              </a:ext>
            </a:extLst>
          </p:cNvPr>
          <p:cNvCxnSpPr>
            <a:cxnSpLocks/>
          </p:cNvCxnSpPr>
          <p:nvPr/>
        </p:nvCxnSpPr>
        <p:spPr bwMode="auto">
          <a:xfrm flipH="1">
            <a:off x="1812585" y="2441208"/>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22" name="Straight Connector 21">
            <a:extLst>
              <a:ext uri="{FF2B5EF4-FFF2-40B4-BE49-F238E27FC236}">
                <a16:creationId xmlns:a16="http://schemas.microsoft.com/office/drawing/2014/main" id="{7C2EE4BF-75AE-4F0F-B964-0361168B8E0C}"/>
              </a:ext>
            </a:extLst>
          </p:cNvPr>
          <p:cNvCxnSpPr>
            <a:cxnSpLocks/>
          </p:cNvCxnSpPr>
          <p:nvPr/>
        </p:nvCxnSpPr>
        <p:spPr bwMode="auto">
          <a:xfrm flipH="1">
            <a:off x="1812585" y="2955917"/>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2EE6F29C-75B2-4BCA-B538-03360E71418D}"/>
              </a:ext>
            </a:extLst>
          </p:cNvPr>
          <p:cNvCxnSpPr>
            <a:cxnSpLocks/>
          </p:cNvCxnSpPr>
          <p:nvPr/>
        </p:nvCxnSpPr>
        <p:spPr bwMode="auto">
          <a:xfrm flipH="1">
            <a:off x="1812585" y="3470626"/>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C781F950-717F-4FC4-9657-D7DE2DF726F1}"/>
              </a:ext>
            </a:extLst>
          </p:cNvPr>
          <p:cNvCxnSpPr>
            <a:cxnSpLocks/>
          </p:cNvCxnSpPr>
          <p:nvPr/>
        </p:nvCxnSpPr>
        <p:spPr bwMode="auto">
          <a:xfrm flipH="1">
            <a:off x="1812585" y="3985335"/>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7EF79C0B-5B90-4BD4-A1E9-33F416F98883}"/>
              </a:ext>
            </a:extLst>
          </p:cNvPr>
          <p:cNvCxnSpPr>
            <a:cxnSpLocks/>
          </p:cNvCxnSpPr>
          <p:nvPr/>
        </p:nvCxnSpPr>
        <p:spPr bwMode="auto">
          <a:xfrm flipH="1">
            <a:off x="1812585" y="4500046"/>
            <a:ext cx="60385" cy="0"/>
          </a:xfrm>
          <a:prstGeom prst="line">
            <a:avLst/>
          </a:prstGeom>
          <a:noFill/>
          <a:ln w="28575" cap="flat" cmpd="sng" algn="ctr">
            <a:solidFill>
              <a:schemeClr val="bg1"/>
            </a:solidFill>
            <a:prstDash val="solid"/>
            <a:round/>
            <a:headEnd type="none" w="med" len="med"/>
            <a:tailEnd type="none" w="med" len="med"/>
          </a:ln>
          <a:effectLst/>
        </p:spPr>
      </p:cxnSp>
      <p:sp>
        <p:nvSpPr>
          <p:cNvPr id="12" name="TextBox 11">
            <a:extLst>
              <a:ext uri="{FF2B5EF4-FFF2-40B4-BE49-F238E27FC236}">
                <a16:creationId xmlns:a16="http://schemas.microsoft.com/office/drawing/2014/main" id="{93728E4B-C146-43BC-ADD6-81C6EC74B5CC}"/>
              </a:ext>
            </a:extLst>
          </p:cNvPr>
          <p:cNvSpPr txBox="1"/>
          <p:nvPr/>
        </p:nvSpPr>
        <p:spPr bwMode="auto">
          <a:xfrm>
            <a:off x="1251607" y="1734847"/>
            <a:ext cx="5713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100</a:t>
            </a:r>
          </a:p>
        </p:txBody>
      </p:sp>
      <p:sp>
        <p:nvSpPr>
          <p:cNvPr id="27" name="TextBox 26">
            <a:extLst>
              <a:ext uri="{FF2B5EF4-FFF2-40B4-BE49-F238E27FC236}">
                <a16:creationId xmlns:a16="http://schemas.microsoft.com/office/drawing/2014/main" id="{12E5A8C8-E4F9-49F8-AEB3-A4854B71564B}"/>
              </a:ext>
            </a:extLst>
          </p:cNvPr>
          <p:cNvSpPr txBox="1"/>
          <p:nvPr/>
        </p:nvSpPr>
        <p:spPr bwMode="auto">
          <a:xfrm>
            <a:off x="1251607" y="2251590"/>
            <a:ext cx="5713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80</a:t>
            </a:r>
          </a:p>
        </p:txBody>
      </p:sp>
      <p:sp>
        <p:nvSpPr>
          <p:cNvPr id="28" name="TextBox 27">
            <a:extLst>
              <a:ext uri="{FF2B5EF4-FFF2-40B4-BE49-F238E27FC236}">
                <a16:creationId xmlns:a16="http://schemas.microsoft.com/office/drawing/2014/main" id="{DFD391D5-FC7A-4DF1-B284-E278D1432C14}"/>
              </a:ext>
            </a:extLst>
          </p:cNvPr>
          <p:cNvSpPr txBox="1"/>
          <p:nvPr/>
        </p:nvSpPr>
        <p:spPr bwMode="auto">
          <a:xfrm>
            <a:off x="1251607" y="2768333"/>
            <a:ext cx="5713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60</a:t>
            </a:r>
          </a:p>
        </p:txBody>
      </p:sp>
      <p:sp>
        <p:nvSpPr>
          <p:cNvPr id="29" name="TextBox 28">
            <a:extLst>
              <a:ext uri="{FF2B5EF4-FFF2-40B4-BE49-F238E27FC236}">
                <a16:creationId xmlns:a16="http://schemas.microsoft.com/office/drawing/2014/main" id="{BA53DC82-71A5-4388-ACAC-356AC84517B8}"/>
              </a:ext>
            </a:extLst>
          </p:cNvPr>
          <p:cNvSpPr txBox="1"/>
          <p:nvPr/>
        </p:nvSpPr>
        <p:spPr bwMode="auto">
          <a:xfrm>
            <a:off x="1251607" y="3285076"/>
            <a:ext cx="5713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40</a:t>
            </a:r>
          </a:p>
        </p:txBody>
      </p:sp>
      <p:sp>
        <p:nvSpPr>
          <p:cNvPr id="30" name="TextBox 29">
            <a:extLst>
              <a:ext uri="{FF2B5EF4-FFF2-40B4-BE49-F238E27FC236}">
                <a16:creationId xmlns:a16="http://schemas.microsoft.com/office/drawing/2014/main" id="{FCF37FDB-7B4C-41F9-85D4-E2D1225EA1D7}"/>
              </a:ext>
            </a:extLst>
          </p:cNvPr>
          <p:cNvSpPr txBox="1"/>
          <p:nvPr/>
        </p:nvSpPr>
        <p:spPr bwMode="auto">
          <a:xfrm>
            <a:off x="1251607" y="3801819"/>
            <a:ext cx="5713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20</a:t>
            </a:r>
          </a:p>
        </p:txBody>
      </p:sp>
      <p:sp>
        <p:nvSpPr>
          <p:cNvPr id="31" name="TextBox 30">
            <a:extLst>
              <a:ext uri="{FF2B5EF4-FFF2-40B4-BE49-F238E27FC236}">
                <a16:creationId xmlns:a16="http://schemas.microsoft.com/office/drawing/2014/main" id="{17A4D548-9F85-45DB-A216-59792A53C1F1}"/>
              </a:ext>
            </a:extLst>
          </p:cNvPr>
          <p:cNvSpPr txBox="1"/>
          <p:nvPr/>
        </p:nvSpPr>
        <p:spPr bwMode="auto">
          <a:xfrm>
            <a:off x="1251607" y="4318562"/>
            <a:ext cx="5713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sp>
        <p:nvSpPr>
          <p:cNvPr id="32" name="TextBox 31">
            <a:extLst>
              <a:ext uri="{FF2B5EF4-FFF2-40B4-BE49-F238E27FC236}">
                <a16:creationId xmlns:a16="http://schemas.microsoft.com/office/drawing/2014/main" id="{D7E9DE30-E274-4993-8E9A-08938AFAB095}"/>
              </a:ext>
            </a:extLst>
          </p:cNvPr>
          <p:cNvSpPr txBox="1"/>
          <p:nvPr/>
        </p:nvSpPr>
        <p:spPr bwMode="auto">
          <a:xfrm>
            <a:off x="1610150" y="2629427"/>
            <a:ext cx="119384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sCR:</a:t>
            </a:r>
            <a:b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82.5</a:t>
            </a:r>
          </a:p>
        </p:txBody>
      </p:sp>
      <p:sp>
        <p:nvSpPr>
          <p:cNvPr id="33" name="TextBox 32">
            <a:extLst>
              <a:ext uri="{FF2B5EF4-FFF2-40B4-BE49-F238E27FC236}">
                <a16:creationId xmlns:a16="http://schemas.microsoft.com/office/drawing/2014/main" id="{1D34D59B-037D-4538-9E02-35DB28FF2DB0}"/>
              </a:ext>
            </a:extLst>
          </p:cNvPr>
          <p:cNvSpPr txBox="1"/>
          <p:nvPr/>
        </p:nvSpPr>
        <p:spPr bwMode="auto">
          <a:xfrm>
            <a:off x="3815604" y="2941107"/>
            <a:ext cx="119384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≥VGPR:</a:t>
            </a:r>
            <a:b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94.9</a:t>
            </a:r>
          </a:p>
        </p:txBody>
      </p:sp>
      <p:sp>
        <p:nvSpPr>
          <p:cNvPr id="13" name="Left Brace 12">
            <a:extLst>
              <a:ext uri="{FF2B5EF4-FFF2-40B4-BE49-F238E27FC236}">
                <a16:creationId xmlns:a16="http://schemas.microsoft.com/office/drawing/2014/main" id="{E57AB92E-0EBF-4875-A96A-C985BE3B62F4}"/>
              </a:ext>
            </a:extLst>
          </p:cNvPr>
          <p:cNvSpPr/>
          <p:nvPr/>
        </p:nvSpPr>
        <p:spPr bwMode="auto">
          <a:xfrm>
            <a:off x="2511324" y="2001513"/>
            <a:ext cx="198211" cy="2132509"/>
          </a:xfrm>
          <a:prstGeom prst="leftBrace">
            <a:avLst/>
          </a:prstGeom>
          <a:noFill/>
          <a:ln w="28575" cap="flat" cmpd="sng" algn="ctr">
            <a:solidFill>
              <a:schemeClr val="bg1"/>
            </a:solidFill>
            <a:prstDash val="solid"/>
            <a:round/>
            <a:headEnd type="none" w="med" len="med"/>
            <a:tailEnd type="none" w="med" len="med"/>
          </a:ln>
          <a:effectLst/>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4" name="Left Brace 33">
            <a:extLst>
              <a:ext uri="{FF2B5EF4-FFF2-40B4-BE49-F238E27FC236}">
                <a16:creationId xmlns:a16="http://schemas.microsoft.com/office/drawing/2014/main" id="{F8720EFC-918D-48A6-98B4-E2796AC2F806}"/>
              </a:ext>
            </a:extLst>
          </p:cNvPr>
          <p:cNvSpPr/>
          <p:nvPr/>
        </p:nvSpPr>
        <p:spPr bwMode="auto">
          <a:xfrm rot="10800000">
            <a:off x="3730596" y="2016122"/>
            <a:ext cx="162345" cy="2374907"/>
          </a:xfrm>
          <a:prstGeom prst="leftBrace">
            <a:avLst/>
          </a:prstGeom>
          <a:noFill/>
          <a:ln w="28575" cap="flat" cmpd="sng" algn="ctr">
            <a:solidFill>
              <a:schemeClr val="bg1"/>
            </a:solidFill>
            <a:prstDash val="solid"/>
            <a:round/>
            <a:headEnd type="none" w="med" len="med"/>
            <a:tailEnd type="none" w="med" len="med"/>
          </a:ln>
          <a:effectLst/>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8" name="TextBox 37">
            <a:extLst>
              <a:ext uri="{FF2B5EF4-FFF2-40B4-BE49-F238E27FC236}">
                <a16:creationId xmlns:a16="http://schemas.microsoft.com/office/drawing/2014/main" id="{8E47DE7C-40D7-41DF-9FF7-208C345EA4DE}"/>
              </a:ext>
            </a:extLst>
          </p:cNvPr>
          <p:cNvSpPr txBox="1"/>
          <p:nvPr/>
        </p:nvSpPr>
        <p:spPr bwMode="auto">
          <a:xfrm>
            <a:off x="2636166" y="2704680"/>
            <a:ext cx="119384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82.5</a:t>
            </a:r>
          </a:p>
        </p:txBody>
      </p:sp>
      <p:sp>
        <p:nvSpPr>
          <p:cNvPr id="41" name="TextBox 40">
            <a:extLst>
              <a:ext uri="{FF2B5EF4-FFF2-40B4-BE49-F238E27FC236}">
                <a16:creationId xmlns:a16="http://schemas.microsoft.com/office/drawing/2014/main" id="{812EF898-C15A-4D3F-951A-4DEFF8FADF5D}"/>
              </a:ext>
            </a:extLst>
          </p:cNvPr>
          <p:cNvSpPr txBox="1"/>
          <p:nvPr/>
        </p:nvSpPr>
        <p:spPr bwMode="auto">
          <a:xfrm>
            <a:off x="526546" y="4736683"/>
            <a:ext cx="455026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Best response:   </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sCR         VGPR         PR</a:t>
            </a:r>
          </a:p>
        </p:txBody>
      </p:sp>
      <p:sp>
        <p:nvSpPr>
          <p:cNvPr id="42" name="Rectangle 41">
            <a:extLst>
              <a:ext uri="{FF2B5EF4-FFF2-40B4-BE49-F238E27FC236}">
                <a16:creationId xmlns:a16="http://schemas.microsoft.com/office/drawing/2014/main" id="{99761B92-36E5-4D6E-8268-B5C3199BDF99}"/>
              </a:ext>
            </a:extLst>
          </p:cNvPr>
          <p:cNvSpPr/>
          <p:nvPr/>
        </p:nvSpPr>
        <p:spPr bwMode="auto">
          <a:xfrm>
            <a:off x="2613791" y="4855213"/>
            <a:ext cx="133840" cy="133840"/>
          </a:xfrm>
          <a:prstGeom prst="rect">
            <a:avLst/>
          </a:prstGeom>
          <a:solidFill>
            <a:schemeClr val="accent1"/>
          </a:solidFill>
          <a:ln w="19050">
            <a:noFill/>
            <a:round/>
            <a:headEnd/>
            <a:tailEnd/>
          </a:ln>
        </p:spPr>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39" name="TextBox 38">
            <a:extLst>
              <a:ext uri="{FF2B5EF4-FFF2-40B4-BE49-F238E27FC236}">
                <a16:creationId xmlns:a16="http://schemas.microsoft.com/office/drawing/2014/main" id="{BC42B7CA-9535-46DC-B3CD-C77EC51EEDD7}"/>
              </a:ext>
            </a:extLst>
          </p:cNvPr>
          <p:cNvSpPr txBox="1"/>
          <p:nvPr/>
        </p:nvSpPr>
        <p:spPr bwMode="auto">
          <a:xfrm>
            <a:off x="2646775" y="4098202"/>
            <a:ext cx="119384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12.4</a:t>
            </a:r>
          </a:p>
        </p:txBody>
      </p:sp>
      <p:sp>
        <p:nvSpPr>
          <p:cNvPr id="43" name="Rectangle 42">
            <a:extLst>
              <a:ext uri="{FF2B5EF4-FFF2-40B4-BE49-F238E27FC236}">
                <a16:creationId xmlns:a16="http://schemas.microsoft.com/office/drawing/2014/main" id="{FF2BEA6A-AAED-4128-B3A4-AA099E045CC6}"/>
              </a:ext>
            </a:extLst>
          </p:cNvPr>
          <p:cNvSpPr/>
          <p:nvPr/>
        </p:nvSpPr>
        <p:spPr bwMode="auto">
          <a:xfrm>
            <a:off x="3346630" y="4855213"/>
            <a:ext cx="133840" cy="133840"/>
          </a:xfrm>
          <a:prstGeom prst="rect">
            <a:avLst/>
          </a:prstGeom>
          <a:solidFill>
            <a:schemeClr val="accent3"/>
          </a:solidFill>
          <a:ln w="19050">
            <a:noFill/>
            <a:round/>
            <a:headEnd/>
            <a:tailEnd/>
          </a:ln>
        </p:spPr>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44" name="Rectangle 43">
            <a:extLst>
              <a:ext uri="{FF2B5EF4-FFF2-40B4-BE49-F238E27FC236}">
                <a16:creationId xmlns:a16="http://schemas.microsoft.com/office/drawing/2014/main" id="{6BFC109F-3E10-4C39-81AF-845060BCA0F5}"/>
              </a:ext>
            </a:extLst>
          </p:cNvPr>
          <p:cNvSpPr/>
          <p:nvPr/>
        </p:nvSpPr>
        <p:spPr bwMode="auto">
          <a:xfrm>
            <a:off x="4228867" y="4846655"/>
            <a:ext cx="133840" cy="133840"/>
          </a:xfrm>
          <a:prstGeom prst="rect">
            <a:avLst/>
          </a:prstGeom>
          <a:solidFill>
            <a:schemeClr val="accent4"/>
          </a:solidFill>
          <a:ln w="19050">
            <a:noFill/>
            <a:round/>
            <a:headEnd/>
            <a:tailEnd/>
          </a:ln>
        </p:spPr>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cxnSp>
        <p:nvCxnSpPr>
          <p:cNvPr id="16" name="Straight Connector 15">
            <a:extLst>
              <a:ext uri="{FF2B5EF4-FFF2-40B4-BE49-F238E27FC236}">
                <a16:creationId xmlns:a16="http://schemas.microsoft.com/office/drawing/2014/main" id="{2941E032-1530-D143-ABA9-9CFE45275D67}"/>
              </a:ext>
            </a:extLst>
          </p:cNvPr>
          <p:cNvCxnSpPr>
            <a:cxnSpLocks/>
            <a:endCxn id="36" idx="1"/>
          </p:cNvCxnSpPr>
          <p:nvPr/>
        </p:nvCxnSpPr>
        <p:spPr bwMode="auto">
          <a:xfrm>
            <a:off x="2609437" y="4342523"/>
            <a:ext cx="163055" cy="122482"/>
          </a:xfrm>
          <a:prstGeom prst="line">
            <a:avLst/>
          </a:prstGeom>
          <a:noFill/>
          <a:ln w="19050" cap="flat" cmpd="sng" algn="ctr">
            <a:solidFill>
              <a:schemeClr val="bg1"/>
            </a:solidFill>
            <a:prstDash val="solid"/>
            <a:round/>
            <a:headEnd type="none" w="med" len="med"/>
            <a:tailEnd type="none" w="med" len="med"/>
          </a:ln>
          <a:effectLst/>
        </p:spPr>
      </p:cxnSp>
      <p:grpSp>
        <p:nvGrpSpPr>
          <p:cNvPr id="46" name="Group 45">
            <a:extLst>
              <a:ext uri="{FF2B5EF4-FFF2-40B4-BE49-F238E27FC236}">
                <a16:creationId xmlns:a16="http://schemas.microsoft.com/office/drawing/2014/main" id="{3DF9EB8A-9A0A-A14D-885F-B74F680742E9}"/>
              </a:ext>
            </a:extLst>
          </p:cNvPr>
          <p:cNvGrpSpPr/>
          <p:nvPr/>
        </p:nvGrpSpPr>
        <p:grpSpPr>
          <a:xfrm>
            <a:off x="9392911" y="6207927"/>
            <a:ext cx="2488502" cy="454909"/>
            <a:chOff x="9392911" y="6207927"/>
            <a:chExt cx="2488502" cy="454909"/>
          </a:xfrm>
        </p:grpSpPr>
        <p:pic>
          <p:nvPicPr>
            <p:cNvPr id="47" name="Picture 46" descr="A picture containing text, ax, wheel&#10;&#10;Description automatically generated">
              <a:extLst>
                <a:ext uri="{FF2B5EF4-FFF2-40B4-BE49-F238E27FC236}">
                  <a16:creationId xmlns:a16="http://schemas.microsoft.com/office/drawing/2014/main" id="{1272EA75-2131-DD4D-8D90-C2EF2E1FB9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48" name="Rectangle 47">
              <a:extLst>
                <a:ext uri="{FF2B5EF4-FFF2-40B4-BE49-F238E27FC236}">
                  <a16:creationId xmlns:a16="http://schemas.microsoft.com/office/drawing/2014/main" id="{F7106388-498E-3D44-BC18-25F2299A0EDE}"/>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sp>
        <p:nvSpPr>
          <p:cNvPr id="5" name="TextBox 4">
            <a:extLst>
              <a:ext uri="{FF2B5EF4-FFF2-40B4-BE49-F238E27FC236}">
                <a16:creationId xmlns:a16="http://schemas.microsoft.com/office/drawing/2014/main" id="{16D1CA2F-BC86-4081-AE73-657DA871363B}"/>
              </a:ext>
            </a:extLst>
          </p:cNvPr>
          <p:cNvSpPr txBox="1"/>
          <p:nvPr/>
        </p:nvSpPr>
        <p:spPr bwMode="auto">
          <a:xfrm>
            <a:off x="4110130" y="6072779"/>
            <a:ext cx="387170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*ORR assessed by independent review committee.</a:t>
            </a:r>
          </a:p>
        </p:txBody>
      </p:sp>
      <p:cxnSp>
        <p:nvCxnSpPr>
          <p:cNvPr id="10" name="Straight Connector 9">
            <a:extLst>
              <a:ext uri="{FF2B5EF4-FFF2-40B4-BE49-F238E27FC236}">
                <a16:creationId xmlns:a16="http://schemas.microsoft.com/office/drawing/2014/main" id="{383D07C6-3B40-4E23-A80D-3FA6E447DC2E}"/>
              </a:ext>
            </a:extLst>
          </p:cNvPr>
          <p:cNvCxnSpPr>
            <a:stCxn id="31" idx="3"/>
          </p:cNvCxnSpPr>
          <p:nvPr/>
        </p:nvCxnSpPr>
        <p:spPr bwMode="auto">
          <a:xfrm flipV="1">
            <a:off x="1822974" y="4500046"/>
            <a:ext cx="3029686" cy="0"/>
          </a:xfrm>
          <a:prstGeom prst="line">
            <a:avLst/>
          </a:prstGeom>
          <a:noFill/>
          <a:ln w="28575" cap="flat" cmpd="sng" algn="ctr">
            <a:solidFill>
              <a:schemeClr val="bg1"/>
            </a:solidFill>
            <a:prstDash val="solid"/>
            <a:round/>
            <a:headEnd type="none" w="med" len="med"/>
            <a:tailEnd type="none" w="med" len="med"/>
          </a:ln>
          <a:effectLst/>
        </p:spPr>
      </p:cxnSp>
    </p:spTree>
    <p:extLst>
      <p:ext uri="{BB962C8B-B14F-4D97-AF65-F5344CB8AC3E}">
        <p14:creationId xmlns:p14="http://schemas.microsoft.com/office/powerpoint/2010/main" val="2620500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658DFBB6-CC88-48B6-9C93-D0B82C392AEF}"/>
              </a:ext>
            </a:extLst>
          </p:cNvPr>
          <p:cNvSpPr>
            <a:spLocks noGrp="1" noChangeArrowheads="1"/>
          </p:cNvSpPr>
          <p:nvPr>
            <p:ph type="title"/>
          </p:nvPr>
        </p:nvSpPr>
        <p:spPr>
          <a:xfrm>
            <a:off x="609759" y="238127"/>
            <a:ext cx="10872444" cy="1103313"/>
          </a:xfrm>
        </p:spPr>
        <p:txBody>
          <a:bodyPr/>
          <a:lstStyle/>
          <a:p>
            <a:r>
              <a:rPr lang="en-US" altLang="en-US" dirty="0"/>
              <a:t>Faculty</a:t>
            </a:r>
          </a:p>
        </p:txBody>
      </p:sp>
      <p:sp>
        <p:nvSpPr>
          <p:cNvPr id="6" name="Content Placeholder 5">
            <a:extLst>
              <a:ext uri="{FF2B5EF4-FFF2-40B4-BE49-F238E27FC236}">
                <a16:creationId xmlns:a16="http://schemas.microsoft.com/office/drawing/2014/main" id="{DF821D67-3BAD-4949-A31B-2F3F6DB70C6B}"/>
              </a:ext>
            </a:extLst>
          </p:cNvPr>
          <p:cNvSpPr>
            <a:spLocks noGrp="1"/>
          </p:cNvSpPr>
          <p:nvPr>
            <p:ph idx="1"/>
          </p:nvPr>
        </p:nvSpPr>
        <p:spPr>
          <a:xfrm>
            <a:off x="604676" y="1513047"/>
            <a:ext cx="10872444" cy="4650686"/>
          </a:xfrm>
        </p:spPr>
        <p:txBody>
          <a:bodyPr/>
          <a:lstStyle/>
          <a:p>
            <a:pPr marL="0" marR="0" lvl="0" indent="0" algn="l" defTabSz="914400" rtl="0" eaLnBrk="1" fontAlgn="base" latinLnBrk="0" hangingPunct="1">
              <a:lnSpc>
                <a:spcPct val="90000"/>
              </a:lnSpc>
              <a:spcBef>
                <a:spcPts val="0"/>
              </a:spcBef>
              <a:spcAft>
                <a:spcPts val="0"/>
              </a:spcAft>
              <a:buClr>
                <a:srgbClr val="000000"/>
              </a:buClr>
              <a:buSzTx/>
              <a:buFont typeface="Wingdings" panose="05000000000000000000" pitchFamily="2" charset="2"/>
              <a:buNone/>
              <a:tabLst/>
              <a:defRPr/>
            </a:pPr>
            <a:r>
              <a:rPr kumimoji="0" lang="en-US" altLang="en-US" b="1" i="0" u="none" strike="noStrike" kern="0" cap="none" spc="0" normalizeH="0" baseline="0" noProof="0" dirty="0">
                <a:ln>
                  <a:noFill/>
                </a:ln>
                <a:solidFill>
                  <a:srgbClr val="E1471D"/>
                </a:solidFill>
                <a:effectLst/>
                <a:uLnTx/>
                <a:uFillTx/>
                <a:latin typeface="Calibri" panose="020F0502020204030204" pitchFamily="34" charset="0"/>
                <a:ea typeface="+mn-ea"/>
                <a:cs typeface="+mn-cs"/>
              </a:rPr>
              <a:t>Nina Shah, MD</a:t>
            </a:r>
            <a:br>
              <a:rPr kumimoji="0" lang="en-US" altLang="en-US" sz="2800" b="1" i="0" u="none" strike="noStrike" kern="0" cap="none" spc="0" normalizeH="0" baseline="0" noProof="0" dirty="0">
                <a:ln>
                  <a:noFill/>
                </a:ln>
                <a:solidFill>
                  <a:srgbClr val="E1471D"/>
                </a:solidFill>
                <a:effectLst/>
                <a:uLnTx/>
                <a:uFillTx/>
                <a:latin typeface="Calibri" panose="020F0502020204030204" pitchFamily="34" charset="0"/>
                <a:ea typeface="+mn-ea"/>
                <a:cs typeface="+mn-cs"/>
              </a:rPr>
            </a:br>
            <a:r>
              <a:rPr kumimoji="0" lang="en-US" altLang="en-US" sz="2600" b="0" i="1" u="none" strike="noStrike" kern="0" cap="none" spc="0" normalizeH="0" baseline="0" noProof="0" dirty="0">
                <a:ln>
                  <a:noFill/>
                </a:ln>
                <a:solidFill>
                  <a:srgbClr val="000000"/>
                </a:solidFill>
                <a:effectLst/>
                <a:uLnTx/>
                <a:uFillTx/>
                <a:latin typeface="Calibri" panose="020F0502020204030204" pitchFamily="34" charset="0"/>
                <a:ea typeface="+mn-ea"/>
                <a:cs typeface="+mn-cs"/>
              </a:rPr>
              <a:t>Professor of Clinical Medicine</a:t>
            </a:r>
          </a:p>
          <a:p>
            <a:pPr marL="0" marR="0" lvl="0" indent="0" algn="l" defTabSz="914400" rtl="0" eaLnBrk="1" fontAlgn="base" latinLnBrk="0" hangingPunct="1">
              <a:lnSpc>
                <a:spcPct val="90000"/>
              </a:lnSpc>
              <a:spcBef>
                <a:spcPts val="0"/>
              </a:spcBef>
              <a:spcAft>
                <a:spcPts val="0"/>
              </a:spcAft>
              <a:buClr>
                <a:srgbClr val="000000"/>
              </a:buClr>
              <a:buSzTx/>
              <a:buFont typeface="Wingdings" panose="05000000000000000000" pitchFamily="2" charset="2"/>
              <a:buNone/>
              <a:tabLst/>
              <a:defRPr/>
            </a:pPr>
            <a:r>
              <a:rPr kumimoji="0" lang="en-US" altLang="en-US" sz="26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Division of Hematology-Oncology</a:t>
            </a:r>
            <a:br>
              <a:rPr kumimoji="0" lang="en-US" altLang="en-US" sz="2600" b="0" i="1" u="none" strike="noStrike" kern="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altLang="en-US" sz="26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Department of Medicine</a:t>
            </a:r>
          </a:p>
          <a:p>
            <a:pPr marL="0" marR="0" lvl="0" indent="0" algn="l" defTabSz="914400" rtl="0" eaLnBrk="1" fontAlgn="base" latinLnBrk="0" hangingPunct="1">
              <a:lnSpc>
                <a:spcPct val="90000"/>
              </a:lnSpc>
              <a:spcBef>
                <a:spcPts val="0"/>
              </a:spcBef>
              <a:spcAft>
                <a:spcPts val="0"/>
              </a:spcAft>
              <a:buClr>
                <a:srgbClr val="000000"/>
              </a:buClr>
              <a:buSzTx/>
              <a:buFont typeface="Wingdings" panose="05000000000000000000" pitchFamily="2" charset="2"/>
              <a:buNone/>
              <a:tabLst/>
              <a:defRPr/>
            </a:pPr>
            <a:r>
              <a:rPr kumimoji="0" lang="en-US" altLang="en-US" sz="26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University of California, San Francisco</a:t>
            </a:r>
          </a:p>
          <a:p>
            <a:pPr marL="0" marR="0" lvl="0" indent="0" algn="l" defTabSz="914400" rtl="0" eaLnBrk="1" fontAlgn="base" latinLnBrk="0" hangingPunct="1">
              <a:lnSpc>
                <a:spcPct val="90000"/>
              </a:lnSpc>
              <a:spcBef>
                <a:spcPts val="0"/>
              </a:spcBef>
              <a:spcAft>
                <a:spcPts val="0"/>
              </a:spcAft>
              <a:buClr>
                <a:srgbClr val="000000"/>
              </a:buClr>
              <a:buSzTx/>
              <a:buFont typeface="Wingdings" panose="05000000000000000000" pitchFamily="2" charset="2"/>
              <a:buNone/>
              <a:tabLst/>
              <a:defRPr/>
            </a:pPr>
            <a:r>
              <a:rPr kumimoji="0" lang="en-US" altLang="en-US" sz="26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San Francisco, California</a:t>
            </a:r>
          </a:p>
          <a:p>
            <a:pPr marL="0" marR="0" lvl="0" indent="0" algn="l" defTabSz="914400" rtl="0" eaLnBrk="1" fontAlgn="base" latinLnBrk="0" hangingPunct="1">
              <a:lnSpc>
                <a:spcPct val="90000"/>
              </a:lnSpc>
              <a:spcBef>
                <a:spcPts val="0"/>
              </a:spcBef>
              <a:spcAft>
                <a:spcPts val="0"/>
              </a:spcAft>
              <a:buClr>
                <a:srgbClr val="000000"/>
              </a:buClr>
              <a:buSzTx/>
              <a:buFont typeface="Wingdings" panose="05000000000000000000" pitchFamily="2" charset="2"/>
              <a:buNone/>
              <a:tabLst/>
              <a:defRPr/>
            </a:pPr>
            <a:endParaRPr lang="en-US" altLang="en-US" sz="2600" dirty="0"/>
          </a:p>
          <a:p>
            <a:pPr marL="0" indent="0">
              <a:spcBef>
                <a:spcPts val="0"/>
              </a:spcBef>
              <a:spcAft>
                <a:spcPts val="0"/>
              </a:spcAft>
              <a:buNone/>
            </a:pPr>
            <a:r>
              <a:rPr kumimoji="0" lang="en-US" altLang="en-US" sz="2600" b="1" i="0" u="none" strike="noStrike" kern="0" cap="none" spc="0" normalizeH="0" baseline="0" noProof="0" dirty="0">
                <a:ln>
                  <a:noFill/>
                </a:ln>
                <a:solidFill>
                  <a:srgbClr val="E1471D"/>
                </a:solidFill>
                <a:effectLst/>
                <a:uLnTx/>
                <a:uFillTx/>
                <a:latin typeface="Calibri" panose="020F0502020204030204" pitchFamily="34" charset="0"/>
                <a:ea typeface="+mn-ea"/>
                <a:cs typeface="+mn-cs"/>
              </a:rPr>
              <a:t>Nina Shah, MD</a:t>
            </a:r>
            <a:r>
              <a:rPr lang="en-US" sz="2600" b="1" dirty="0">
                <a:solidFill>
                  <a:srgbClr val="E1471D"/>
                </a:solidFill>
              </a:rPr>
              <a:t>, </a:t>
            </a:r>
            <a:r>
              <a:rPr lang="en-US" sz="2600" dirty="0"/>
              <a:t>has disclosed that she has received funds for research support from Bluebird, Celgene/Bristol-Myers Squibb, Janssen, Nektar, Poseida, Precision, Sutro, and TeneoBio and consulting fees for an advisory role from Amgen, CareDx,  CSL Behring, GlaxoSmithKline, Indapta, Karyopharm, Kite, Oncopeptides, and Sanofi.</a:t>
            </a:r>
            <a:endParaRPr lang="en-US" altLang="en-US" sz="2600" dirty="0"/>
          </a:p>
        </p:txBody>
      </p:sp>
    </p:spTree>
    <p:extLst>
      <p:ext uri="{BB962C8B-B14F-4D97-AF65-F5344CB8AC3E}">
        <p14:creationId xmlns:p14="http://schemas.microsoft.com/office/powerpoint/2010/main" val="348518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6C0F46BA-9533-47BC-B76A-1D9865614D1E}"/>
              </a:ext>
            </a:extLst>
          </p:cNvPr>
          <p:cNvSpPr>
            <a:spLocks noGrp="1"/>
          </p:cNvSpPr>
          <p:nvPr>
            <p:ph type="title"/>
          </p:nvPr>
        </p:nvSpPr>
        <p:spPr/>
        <p:txBody>
          <a:bodyPr/>
          <a:lstStyle/>
          <a:p>
            <a:r>
              <a:rPr lang="en-US" dirty="0"/>
              <a:t>CARTITUDE-1: PFS and OS With Ciltacabtagene Autoleucel For R/R MM</a:t>
            </a:r>
          </a:p>
        </p:txBody>
      </p:sp>
      <p:sp>
        <p:nvSpPr>
          <p:cNvPr id="24" name="Text Box 15">
            <a:extLst>
              <a:ext uri="{FF2B5EF4-FFF2-40B4-BE49-F238E27FC236}">
                <a16:creationId xmlns:a16="http://schemas.microsoft.com/office/drawing/2014/main" id="{56173BEC-6958-4007-809A-945E46FE6EB2}"/>
              </a:ext>
            </a:extLst>
          </p:cNvPr>
          <p:cNvSpPr txBox="1">
            <a:spLocks noChangeArrowheads="1"/>
          </p:cNvSpPr>
          <p:nvPr/>
        </p:nvSpPr>
        <p:spPr bwMode="auto">
          <a:xfrm>
            <a:off x="412751" y="642320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Martin. ASH 2021. Abstr 549. </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nvGrpSpPr>
          <p:cNvPr id="55" name="Group 54">
            <a:extLst>
              <a:ext uri="{FF2B5EF4-FFF2-40B4-BE49-F238E27FC236}">
                <a16:creationId xmlns:a16="http://schemas.microsoft.com/office/drawing/2014/main" id="{5A6137DE-09B2-440F-B231-E0F1EEBA8728}"/>
              </a:ext>
            </a:extLst>
          </p:cNvPr>
          <p:cNvGrpSpPr/>
          <p:nvPr/>
        </p:nvGrpSpPr>
        <p:grpSpPr>
          <a:xfrm>
            <a:off x="9392911" y="6207927"/>
            <a:ext cx="2488502" cy="454909"/>
            <a:chOff x="9392911" y="6207927"/>
            <a:chExt cx="2488502" cy="454909"/>
          </a:xfrm>
        </p:grpSpPr>
        <p:pic>
          <p:nvPicPr>
            <p:cNvPr id="56" name="Picture 55" descr="A picture containing text, ax, wheel&#10;&#10;Description automatically generated">
              <a:extLst>
                <a:ext uri="{FF2B5EF4-FFF2-40B4-BE49-F238E27FC236}">
                  <a16:creationId xmlns:a16="http://schemas.microsoft.com/office/drawing/2014/main" id="{426D6E0C-16BB-490A-B9AA-281F81FB45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57" name="Rectangle 56">
              <a:extLst>
                <a:ext uri="{FF2B5EF4-FFF2-40B4-BE49-F238E27FC236}">
                  <a16:creationId xmlns:a16="http://schemas.microsoft.com/office/drawing/2014/main" id="{FF83E683-13D7-4227-B036-6B7FAC05C17A}"/>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sp>
        <p:nvSpPr>
          <p:cNvPr id="8" name="TextBox 7">
            <a:extLst>
              <a:ext uri="{FF2B5EF4-FFF2-40B4-BE49-F238E27FC236}">
                <a16:creationId xmlns:a16="http://schemas.microsoft.com/office/drawing/2014/main" id="{38115536-F99E-41A7-B462-97A2687EE4C3}"/>
              </a:ext>
            </a:extLst>
          </p:cNvPr>
          <p:cNvSpPr txBox="1"/>
          <p:nvPr/>
        </p:nvSpPr>
        <p:spPr bwMode="auto">
          <a:xfrm rot="16200000">
            <a:off x="247765" y="3126281"/>
            <a:ext cx="26139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Patients (%)</a:t>
            </a:r>
          </a:p>
        </p:txBody>
      </p:sp>
      <p:sp>
        <p:nvSpPr>
          <p:cNvPr id="10" name="TextBox 9">
            <a:extLst>
              <a:ext uri="{FF2B5EF4-FFF2-40B4-BE49-F238E27FC236}">
                <a16:creationId xmlns:a16="http://schemas.microsoft.com/office/drawing/2014/main" id="{709F75A5-FD9A-4FA3-865D-76E3009403DC}"/>
              </a:ext>
            </a:extLst>
          </p:cNvPr>
          <p:cNvSpPr txBox="1"/>
          <p:nvPr/>
        </p:nvSpPr>
        <p:spPr bwMode="auto">
          <a:xfrm>
            <a:off x="2337239" y="1529202"/>
            <a:ext cx="26139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PFS</a:t>
            </a:r>
          </a:p>
        </p:txBody>
      </p:sp>
      <p:sp>
        <p:nvSpPr>
          <p:cNvPr id="11" name="TextBox 10">
            <a:extLst>
              <a:ext uri="{FF2B5EF4-FFF2-40B4-BE49-F238E27FC236}">
                <a16:creationId xmlns:a16="http://schemas.microsoft.com/office/drawing/2014/main" id="{78A3059E-6512-4EB9-8CEF-A7B4C0589FF9}"/>
              </a:ext>
            </a:extLst>
          </p:cNvPr>
          <p:cNvSpPr txBox="1"/>
          <p:nvPr/>
        </p:nvSpPr>
        <p:spPr bwMode="auto">
          <a:xfrm>
            <a:off x="7836814" y="1488572"/>
            <a:ext cx="26139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OS</a:t>
            </a:r>
          </a:p>
        </p:txBody>
      </p:sp>
      <p:sp>
        <p:nvSpPr>
          <p:cNvPr id="12" name="TextBox 11">
            <a:extLst>
              <a:ext uri="{FF2B5EF4-FFF2-40B4-BE49-F238E27FC236}">
                <a16:creationId xmlns:a16="http://schemas.microsoft.com/office/drawing/2014/main" id="{BD75EBEA-AB76-4957-B131-1200233B0C9E}"/>
              </a:ext>
            </a:extLst>
          </p:cNvPr>
          <p:cNvSpPr txBox="1"/>
          <p:nvPr/>
        </p:nvSpPr>
        <p:spPr bwMode="auto">
          <a:xfrm>
            <a:off x="7441769" y="3064999"/>
            <a:ext cx="26139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2-yr OS: 74.0% (95% CI: 61.9%-82.7%)</a:t>
            </a:r>
            <a:b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Median OS: NR (95% CI: 27.2 mo - NE)</a:t>
            </a:r>
          </a:p>
        </p:txBody>
      </p:sp>
      <p:sp>
        <p:nvSpPr>
          <p:cNvPr id="13" name="TextBox 12">
            <a:extLst>
              <a:ext uri="{FF2B5EF4-FFF2-40B4-BE49-F238E27FC236}">
                <a16:creationId xmlns:a16="http://schemas.microsoft.com/office/drawing/2014/main" id="{61591A89-8D42-4476-80C9-120341F03D7C}"/>
              </a:ext>
            </a:extLst>
          </p:cNvPr>
          <p:cNvSpPr txBox="1"/>
          <p:nvPr/>
        </p:nvSpPr>
        <p:spPr bwMode="auto">
          <a:xfrm>
            <a:off x="2222287" y="3313018"/>
            <a:ext cx="26139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2-yr PFS: 60.5% (95% CI: 48.5%-70.4%)</a:t>
            </a:r>
            <a:b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Median PFS: NR (95% CI: 22.8 mo - NE)</a:t>
            </a:r>
          </a:p>
        </p:txBody>
      </p:sp>
      <p:sp>
        <p:nvSpPr>
          <p:cNvPr id="14" name="TextBox 13">
            <a:extLst>
              <a:ext uri="{FF2B5EF4-FFF2-40B4-BE49-F238E27FC236}">
                <a16:creationId xmlns:a16="http://schemas.microsoft.com/office/drawing/2014/main" id="{350597BA-2B5E-4E67-A038-F3ADEEFFC8A8}"/>
              </a:ext>
            </a:extLst>
          </p:cNvPr>
          <p:cNvSpPr txBox="1"/>
          <p:nvPr/>
        </p:nvSpPr>
        <p:spPr bwMode="auto">
          <a:xfrm>
            <a:off x="3863953" y="1949968"/>
            <a:ext cx="26139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2-yr PFS: 71.0% (95% CI: 57.6%-80.9%)</a:t>
            </a:r>
            <a:b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Median PFS: NR (95% CI: 25.2 mo - NE)</a:t>
            </a:r>
          </a:p>
        </p:txBody>
      </p:sp>
      <p:sp>
        <p:nvSpPr>
          <p:cNvPr id="15" name="TextBox 14">
            <a:extLst>
              <a:ext uri="{FF2B5EF4-FFF2-40B4-BE49-F238E27FC236}">
                <a16:creationId xmlns:a16="http://schemas.microsoft.com/office/drawing/2014/main" id="{8B6849F4-6926-4930-8C66-D630B75CC8FB}"/>
              </a:ext>
            </a:extLst>
          </p:cNvPr>
          <p:cNvSpPr txBox="1"/>
          <p:nvPr/>
        </p:nvSpPr>
        <p:spPr bwMode="auto">
          <a:xfrm>
            <a:off x="1094373" y="5122697"/>
            <a:ext cx="261399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Patients at Risk, n</a:t>
            </a:r>
          </a:p>
        </p:txBody>
      </p:sp>
      <p:sp>
        <p:nvSpPr>
          <p:cNvPr id="16" name="TextBox 15">
            <a:extLst>
              <a:ext uri="{FF2B5EF4-FFF2-40B4-BE49-F238E27FC236}">
                <a16:creationId xmlns:a16="http://schemas.microsoft.com/office/drawing/2014/main" id="{B1B80480-DCE1-4180-80A3-1A06A04E08C8}"/>
              </a:ext>
            </a:extLst>
          </p:cNvPr>
          <p:cNvSpPr txBox="1"/>
          <p:nvPr/>
        </p:nvSpPr>
        <p:spPr bwMode="auto">
          <a:xfrm>
            <a:off x="6096000" y="5154528"/>
            <a:ext cx="261399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Patients at Risk, n</a:t>
            </a:r>
          </a:p>
        </p:txBody>
      </p:sp>
      <p:sp>
        <p:nvSpPr>
          <p:cNvPr id="18" name="TextBox 17">
            <a:extLst>
              <a:ext uri="{FF2B5EF4-FFF2-40B4-BE49-F238E27FC236}">
                <a16:creationId xmlns:a16="http://schemas.microsoft.com/office/drawing/2014/main" id="{F8DD3127-C76F-455F-A38A-91F672F73BB9}"/>
              </a:ext>
            </a:extLst>
          </p:cNvPr>
          <p:cNvSpPr txBox="1"/>
          <p:nvPr/>
        </p:nvSpPr>
        <p:spPr bwMode="auto">
          <a:xfrm>
            <a:off x="2514193" y="5006625"/>
            <a:ext cx="26139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Mo</a:t>
            </a:r>
          </a:p>
        </p:txBody>
      </p:sp>
      <p:sp>
        <p:nvSpPr>
          <p:cNvPr id="19" name="TextBox 18">
            <a:extLst>
              <a:ext uri="{FF2B5EF4-FFF2-40B4-BE49-F238E27FC236}">
                <a16:creationId xmlns:a16="http://schemas.microsoft.com/office/drawing/2014/main" id="{DB4280AA-5913-457C-8E36-5CF17C0B8FB2}"/>
              </a:ext>
            </a:extLst>
          </p:cNvPr>
          <p:cNvSpPr txBox="1"/>
          <p:nvPr/>
        </p:nvSpPr>
        <p:spPr bwMode="auto">
          <a:xfrm>
            <a:off x="311284" y="5318722"/>
            <a:ext cx="18195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All patients</a:t>
            </a:r>
            <a:b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sCR patients</a:t>
            </a:r>
          </a:p>
        </p:txBody>
      </p:sp>
      <p:sp>
        <p:nvSpPr>
          <p:cNvPr id="21" name="TextBox 20">
            <a:extLst>
              <a:ext uri="{FF2B5EF4-FFF2-40B4-BE49-F238E27FC236}">
                <a16:creationId xmlns:a16="http://schemas.microsoft.com/office/drawing/2014/main" id="{4243DE21-66F4-4E33-AED6-CE6C26A52AD5}"/>
              </a:ext>
            </a:extLst>
          </p:cNvPr>
          <p:cNvSpPr txBox="1"/>
          <p:nvPr/>
        </p:nvSpPr>
        <p:spPr bwMode="auto">
          <a:xfrm>
            <a:off x="5636100" y="5336120"/>
            <a:ext cx="16458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All patients</a:t>
            </a:r>
          </a:p>
        </p:txBody>
      </p:sp>
      <p:sp>
        <p:nvSpPr>
          <p:cNvPr id="25" name="TextBox 24">
            <a:extLst>
              <a:ext uri="{FF2B5EF4-FFF2-40B4-BE49-F238E27FC236}">
                <a16:creationId xmlns:a16="http://schemas.microsoft.com/office/drawing/2014/main" id="{23B5FD37-AEAC-4E72-84A8-BDC85D6D867F}"/>
              </a:ext>
            </a:extLst>
          </p:cNvPr>
          <p:cNvSpPr txBox="1"/>
          <p:nvPr/>
        </p:nvSpPr>
        <p:spPr bwMode="auto">
          <a:xfrm>
            <a:off x="2040466" y="5323362"/>
            <a:ext cx="36252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97   95    85   77   74   67    63   36   19    4      1     1     0</a:t>
            </a:r>
            <a:b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80   80    78    73  71   64    61   35   19    4      1     1     0</a:t>
            </a:r>
          </a:p>
        </p:txBody>
      </p:sp>
      <p:sp>
        <p:nvSpPr>
          <p:cNvPr id="26" name="TextBox 25">
            <a:extLst>
              <a:ext uri="{FF2B5EF4-FFF2-40B4-BE49-F238E27FC236}">
                <a16:creationId xmlns:a16="http://schemas.microsoft.com/office/drawing/2014/main" id="{035A9350-9B0F-462C-B503-66606DC97E1B}"/>
              </a:ext>
            </a:extLst>
          </p:cNvPr>
          <p:cNvSpPr txBox="1"/>
          <p:nvPr/>
        </p:nvSpPr>
        <p:spPr bwMode="auto">
          <a:xfrm>
            <a:off x="7221179" y="5327251"/>
            <a:ext cx="35554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97   96   91    88   85   81   78   46   23    8      2      1     0</a:t>
            </a:r>
          </a:p>
        </p:txBody>
      </p:sp>
      <p:sp>
        <p:nvSpPr>
          <p:cNvPr id="2" name="Freeform: Shape 1">
            <a:extLst>
              <a:ext uri="{FF2B5EF4-FFF2-40B4-BE49-F238E27FC236}">
                <a16:creationId xmlns:a16="http://schemas.microsoft.com/office/drawing/2014/main" id="{60FE47D2-74B1-4387-A68E-2BD205563F59}"/>
              </a:ext>
            </a:extLst>
          </p:cNvPr>
          <p:cNvSpPr/>
          <p:nvPr/>
        </p:nvSpPr>
        <p:spPr bwMode="auto">
          <a:xfrm>
            <a:off x="2200102" y="1945178"/>
            <a:ext cx="3219796" cy="2759826"/>
          </a:xfrm>
          <a:custGeom>
            <a:avLst/>
            <a:gdLst>
              <a:gd name="connsiteX0" fmla="*/ 0 w 3219796"/>
              <a:gd name="connsiteY0" fmla="*/ 0 h 2759826"/>
              <a:gd name="connsiteX1" fmla="*/ 0 w 3219796"/>
              <a:gd name="connsiteY1" fmla="*/ 2759826 h 2759826"/>
              <a:gd name="connsiteX2" fmla="*/ 3219796 w 3219796"/>
              <a:gd name="connsiteY2" fmla="*/ 2759826 h 2759826"/>
            </a:gdLst>
            <a:ahLst/>
            <a:cxnLst>
              <a:cxn ang="0">
                <a:pos x="connsiteX0" y="connsiteY0"/>
              </a:cxn>
              <a:cxn ang="0">
                <a:pos x="connsiteX1" y="connsiteY1"/>
              </a:cxn>
              <a:cxn ang="0">
                <a:pos x="connsiteX2" y="connsiteY2"/>
              </a:cxn>
            </a:cxnLst>
            <a:rect l="l" t="t" r="r" b="b"/>
            <a:pathLst>
              <a:path w="3219796" h="2759826">
                <a:moveTo>
                  <a:pt x="0" y="0"/>
                </a:moveTo>
                <a:lnTo>
                  <a:pt x="0" y="2759826"/>
                </a:lnTo>
                <a:lnTo>
                  <a:pt x="3219796" y="2759826"/>
                </a:lnTo>
              </a:path>
            </a:pathLst>
          </a:custGeom>
          <a:noFill/>
          <a:ln w="28575">
            <a:solidFill>
              <a:schemeClr val="bg1"/>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grpSp>
        <p:nvGrpSpPr>
          <p:cNvPr id="5" name="Group 4">
            <a:extLst>
              <a:ext uri="{FF2B5EF4-FFF2-40B4-BE49-F238E27FC236}">
                <a16:creationId xmlns:a16="http://schemas.microsoft.com/office/drawing/2014/main" id="{136A2FFD-B581-44BC-9ECB-DF11C1796827}"/>
              </a:ext>
            </a:extLst>
          </p:cNvPr>
          <p:cNvGrpSpPr/>
          <p:nvPr/>
        </p:nvGrpSpPr>
        <p:grpSpPr>
          <a:xfrm>
            <a:off x="2140397" y="1953943"/>
            <a:ext cx="60385" cy="2752386"/>
            <a:chOff x="2140397" y="1953943"/>
            <a:chExt cx="60385" cy="2752386"/>
          </a:xfrm>
        </p:grpSpPr>
        <p:cxnSp>
          <p:nvCxnSpPr>
            <p:cNvPr id="28" name="Straight Connector 27">
              <a:extLst>
                <a:ext uri="{FF2B5EF4-FFF2-40B4-BE49-F238E27FC236}">
                  <a16:creationId xmlns:a16="http://schemas.microsoft.com/office/drawing/2014/main" id="{76FC6F52-AEB1-4E53-BECE-9A510137C898}"/>
                </a:ext>
              </a:extLst>
            </p:cNvPr>
            <p:cNvCxnSpPr>
              <a:cxnSpLocks/>
            </p:cNvCxnSpPr>
            <p:nvPr/>
          </p:nvCxnSpPr>
          <p:spPr bwMode="auto">
            <a:xfrm flipH="1">
              <a:off x="2140397" y="1953943"/>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29" name="Straight Connector 28">
              <a:extLst>
                <a:ext uri="{FF2B5EF4-FFF2-40B4-BE49-F238E27FC236}">
                  <a16:creationId xmlns:a16="http://schemas.microsoft.com/office/drawing/2014/main" id="{DF8F5AE9-B052-486D-A514-85C2F36FAD38}"/>
                </a:ext>
              </a:extLst>
            </p:cNvPr>
            <p:cNvCxnSpPr>
              <a:cxnSpLocks/>
            </p:cNvCxnSpPr>
            <p:nvPr/>
          </p:nvCxnSpPr>
          <p:spPr bwMode="auto">
            <a:xfrm flipH="1">
              <a:off x="2140397" y="2504420"/>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30" name="Straight Connector 29">
              <a:extLst>
                <a:ext uri="{FF2B5EF4-FFF2-40B4-BE49-F238E27FC236}">
                  <a16:creationId xmlns:a16="http://schemas.microsoft.com/office/drawing/2014/main" id="{6E0EF05C-16FF-460F-9E41-2EF61A37F459}"/>
                </a:ext>
              </a:extLst>
            </p:cNvPr>
            <p:cNvCxnSpPr>
              <a:cxnSpLocks/>
            </p:cNvCxnSpPr>
            <p:nvPr/>
          </p:nvCxnSpPr>
          <p:spPr bwMode="auto">
            <a:xfrm flipH="1">
              <a:off x="2140397" y="3054897"/>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31" name="Straight Connector 30">
              <a:extLst>
                <a:ext uri="{FF2B5EF4-FFF2-40B4-BE49-F238E27FC236}">
                  <a16:creationId xmlns:a16="http://schemas.microsoft.com/office/drawing/2014/main" id="{6BA7746D-1023-4BF8-BAE0-302558B9007B}"/>
                </a:ext>
              </a:extLst>
            </p:cNvPr>
            <p:cNvCxnSpPr>
              <a:cxnSpLocks/>
            </p:cNvCxnSpPr>
            <p:nvPr/>
          </p:nvCxnSpPr>
          <p:spPr bwMode="auto">
            <a:xfrm flipH="1">
              <a:off x="2140397" y="3605373"/>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32" name="Straight Connector 31">
              <a:extLst>
                <a:ext uri="{FF2B5EF4-FFF2-40B4-BE49-F238E27FC236}">
                  <a16:creationId xmlns:a16="http://schemas.microsoft.com/office/drawing/2014/main" id="{AB088880-2E3E-4F87-9E79-90A51288764B}"/>
                </a:ext>
              </a:extLst>
            </p:cNvPr>
            <p:cNvCxnSpPr>
              <a:cxnSpLocks/>
            </p:cNvCxnSpPr>
            <p:nvPr/>
          </p:nvCxnSpPr>
          <p:spPr bwMode="auto">
            <a:xfrm flipH="1">
              <a:off x="2140397" y="4155850"/>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33" name="Straight Connector 32">
              <a:extLst>
                <a:ext uri="{FF2B5EF4-FFF2-40B4-BE49-F238E27FC236}">
                  <a16:creationId xmlns:a16="http://schemas.microsoft.com/office/drawing/2014/main" id="{A0D3363C-5049-4C66-87B1-780355C80E52}"/>
                </a:ext>
              </a:extLst>
            </p:cNvPr>
            <p:cNvCxnSpPr>
              <a:cxnSpLocks/>
            </p:cNvCxnSpPr>
            <p:nvPr/>
          </p:nvCxnSpPr>
          <p:spPr bwMode="auto">
            <a:xfrm flipH="1">
              <a:off x="2140397" y="4706329"/>
              <a:ext cx="60385" cy="0"/>
            </a:xfrm>
            <a:prstGeom prst="line">
              <a:avLst/>
            </a:prstGeom>
            <a:noFill/>
            <a:ln w="28575" cap="flat" cmpd="sng" algn="ctr">
              <a:solidFill>
                <a:schemeClr val="bg1"/>
              </a:solidFill>
              <a:prstDash val="solid"/>
              <a:round/>
              <a:headEnd type="none" w="med" len="med"/>
              <a:tailEnd type="none" w="med" len="med"/>
            </a:ln>
            <a:effectLst/>
          </p:spPr>
        </p:cxnSp>
      </p:grpSp>
      <p:sp>
        <p:nvSpPr>
          <p:cNvPr id="34" name="TextBox 33">
            <a:extLst>
              <a:ext uri="{FF2B5EF4-FFF2-40B4-BE49-F238E27FC236}">
                <a16:creationId xmlns:a16="http://schemas.microsoft.com/office/drawing/2014/main" id="{A623AC4D-4B7A-4785-86C6-B4F5D7583887}"/>
              </a:ext>
            </a:extLst>
          </p:cNvPr>
          <p:cNvSpPr txBox="1"/>
          <p:nvPr/>
        </p:nvSpPr>
        <p:spPr bwMode="auto">
          <a:xfrm>
            <a:off x="1612671" y="1776683"/>
            <a:ext cx="57136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100</a:t>
            </a:r>
          </a:p>
        </p:txBody>
      </p:sp>
      <p:sp>
        <p:nvSpPr>
          <p:cNvPr id="35" name="TextBox 34">
            <a:extLst>
              <a:ext uri="{FF2B5EF4-FFF2-40B4-BE49-F238E27FC236}">
                <a16:creationId xmlns:a16="http://schemas.microsoft.com/office/drawing/2014/main" id="{32942CA4-DD6B-4AA4-8E38-7A99D9473975}"/>
              </a:ext>
            </a:extLst>
          </p:cNvPr>
          <p:cNvSpPr txBox="1"/>
          <p:nvPr/>
        </p:nvSpPr>
        <p:spPr bwMode="auto">
          <a:xfrm>
            <a:off x="1612671" y="2329335"/>
            <a:ext cx="57136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80</a:t>
            </a:r>
          </a:p>
        </p:txBody>
      </p:sp>
      <p:sp>
        <p:nvSpPr>
          <p:cNvPr id="36" name="TextBox 35">
            <a:extLst>
              <a:ext uri="{FF2B5EF4-FFF2-40B4-BE49-F238E27FC236}">
                <a16:creationId xmlns:a16="http://schemas.microsoft.com/office/drawing/2014/main" id="{F05760AB-52AC-4E84-A3AE-821B99500093}"/>
              </a:ext>
            </a:extLst>
          </p:cNvPr>
          <p:cNvSpPr txBox="1"/>
          <p:nvPr/>
        </p:nvSpPr>
        <p:spPr bwMode="auto">
          <a:xfrm>
            <a:off x="1612671" y="2881987"/>
            <a:ext cx="57136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60</a:t>
            </a:r>
          </a:p>
        </p:txBody>
      </p:sp>
      <p:sp>
        <p:nvSpPr>
          <p:cNvPr id="37" name="TextBox 36">
            <a:extLst>
              <a:ext uri="{FF2B5EF4-FFF2-40B4-BE49-F238E27FC236}">
                <a16:creationId xmlns:a16="http://schemas.microsoft.com/office/drawing/2014/main" id="{49231253-8EC3-463A-82F4-5F59CB42DC7D}"/>
              </a:ext>
            </a:extLst>
          </p:cNvPr>
          <p:cNvSpPr txBox="1"/>
          <p:nvPr/>
        </p:nvSpPr>
        <p:spPr bwMode="auto">
          <a:xfrm>
            <a:off x="1612671" y="3434639"/>
            <a:ext cx="57136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40</a:t>
            </a:r>
          </a:p>
        </p:txBody>
      </p:sp>
      <p:sp>
        <p:nvSpPr>
          <p:cNvPr id="38" name="TextBox 37">
            <a:extLst>
              <a:ext uri="{FF2B5EF4-FFF2-40B4-BE49-F238E27FC236}">
                <a16:creationId xmlns:a16="http://schemas.microsoft.com/office/drawing/2014/main" id="{7EB39F80-4E9F-4CA1-89B9-F47CFCC56128}"/>
              </a:ext>
            </a:extLst>
          </p:cNvPr>
          <p:cNvSpPr txBox="1"/>
          <p:nvPr/>
        </p:nvSpPr>
        <p:spPr bwMode="auto">
          <a:xfrm>
            <a:off x="1612671" y="3987292"/>
            <a:ext cx="57136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20</a:t>
            </a:r>
          </a:p>
        </p:txBody>
      </p:sp>
      <p:sp>
        <p:nvSpPr>
          <p:cNvPr id="39" name="TextBox 38">
            <a:extLst>
              <a:ext uri="{FF2B5EF4-FFF2-40B4-BE49-F238E27FC236}">
                <a16:creationId xmlns:a16="http://schemas.microsoft.com/office/drawing/2014/main" id="{BE007D46-E2CC-443D-B4CD-66B5BB007914}"/>
              </a:ext>
            </a:extLst>
          </p:cNvPr>
          <p:cNvSpPr txBox="1"/>
          <p:nvPr/>
        </p:nvSpPr>
        <p:spPr bwMode="auto">
          <a:xfrm>
            <a:off x="1612671" y="4539944"/>
            <a:ext cx="57136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grpSp>
        <p:nvGrpSpPr>
          <p:cNvPr id="6" name="Group 5">
            <a:extLst>
              <a:ext uri="{FF2B5EF4-FFF2-40B4-BE49-F238E27FC236}">
                <a16:creationId xmlns:a16="http://schemas.microsoft.com/office/drawing/2014/main" id="{6FFB107B-C3C7-4958-AE10-5A45300EC0B5}"/>
              </a:ext>
            </a:extLst>
          </p:cNvPr>
          <p:cNvGrpSpPr/>
          <p:nvPr/>
        </p:nvGrpSpPr>
        <p:grpSpPr>
          <a:xfrm>
            <a:off x="2200102" y="4712778"/>
            <a:ext cx="3216784" cy="64204"/>
            <a:chOff x="2200102" y="4712778"/>
            <a:chExt cx="3216784" cy="64204"/>
          </a:xfrm>
        </p:grpSpPr>
        <p:grpSp>
          <p:nvGrpSpPr>
            <p:cNvPr id="41" name="Group 40">
              <a:extLst>
                <a:ext uri="{FF2B5EF4-FFF2-40B4-BE49-F238E27FC236}">
                  <a16:creationId xmlns:a16="http://schemas.microsoft.com/office/drawing/2014/main" id="{A4B224B0-67AC-4A13-8F2F-7C5F73B0C545}"/>
                </a:ext>
              </a:extLst>
            </p:cNvPr>
            <p:cNvGrpSpPr/>
            <p:nvPr/>
          </p:nvGrpSpPr>
          <p:grpSpPr>
            <a:xfrm rot="5400000">
              <a:off x="2846060" y="4067814"/>
              <a:ext cx="62818" cy="1354734"/>
              <a:chOff x="2140397" y="1953943"/>
              <a:chExt cx="60385" cy="2752386"/>
            </a:xfrm>
          </p:grpSpPr>
          <p:cxnSp>
            <p:nvCxnSpPr>
              <p:cNvPr id="42" name="Straight Connector 41">
                <a:extLst>
                  <a:ext uri="{FF2B5EF4-FFF2-40B4-BE49-F238E27FC236}">
                    <a16:creationId xmlns:a16="http://schemas.microsoft.com/office/drawing/2014/main" id="{507F2943-3A3B-45C5-BE2B-F1B36DB9F179}"/>
                  </a:ext>
                </a:extLst>
              </p:cNvPr>
              <p:cNvCxnSpPr>
                <a:cxnSpLocks/>
              </p:cNvCxnSpPr>
              <p:nvPr/>
            </p:nvCxnSpPr>
            <p:spPr bwMode="auto">
              <a:xfrm flipH="1">
                <a:off x="2140397" y="1953943"/>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43" name="Straight Connector 42">
                <a:extLst>
                  <a:ext uri="{FF2B5EF4-FFF2-40B4-BE49-F238E27FC236}">
                    <a16:creationId xmlns:a16="http://schemas.microsoft.com/office/drawing/2014/main" id="{B6CEA06E-DF5E-4749-89EC-6E8A0D4E071D}"/>
                  </a:ext>
                </a:extLst>
              </p:cNvPr>
              <p:cNvCxnSpPr>
                <a:cxnSpLocks/>
              </p:cNvCxnSpPr>
              <p:nvPr/>
            </p:nvCxnSpPr>
            <p:spPr bwMode="auto">
              <a:xfrm flipH="1">
                <a:off x="2140397" y="2504420"/>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44" name="Straight Connector 43">
                <a:extLst>
                  <a:ext uri="{FF2B5EF4-FFF2-40B4-BE49-F238E27FC236}">
                    <a16:creationId xmlns:a16="http://schemas.microsoft.com/office/drawing/2014/main" id="{D38D0A4D-3AA9-4471-A8E1-6F49508319A1}"/>
                  </a:ext>
                </a:extLst>
              </p:cNvPr>
              <p:cNvCxnSpPr>
                <a:cxnSpLocks/>
              </p:cNvCxnSpPr>
              <p:nvPr/>
            </p:nvCxnSpPr>
            <p:spPr bwMode="auto">
              <a:xfrm flipH="1">
                <a:off x="2140397" y="3054897"/>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45" name="Straight Connector 44">
                <a:extLst>
                  <a:ext uri="{FF2B5EF4-FFF2-40B4-BE49-F238E27FC236}">
                    <a16:creationId xmlns:a16="http://schemas.microsoft.com/office/drawing/2014/main" id="{93878D01-00F0-4E54-BA02-717F1D403F2F}"/>
                  </a:ext>
                </a:extLst>
              </p:cNvPr>
              <p:cNvCxnSpPr>
                <a:cxnSpLocks/>
              </p:cNvCxnSpPr>
              <p:nvPr/>
            </p:nvCxnSpPr>
            <p:spPr bwMode="auto">
              <a:xfrm flipH="1">
                <a:off x="2140397" y="3605373"/>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46" name="Straight Connector 45">
                <a:extLst>
                  <a:ext uri="{FF2B5EF4-FFF2-40B4-BE49-F238E27FC236}">
                    <a16:creationId xmlns:a16="http://schemas.microsoft.com/office/drawing/2014/main" id="{669864D1-F316-46FF-BAF4-B50ABD627713}"/>
                  </a:ext>
                </a:extLst>
              </p:cNvPr>
              <p:cNvCxnSpPr>
                <a:cxnSpLocks/>
              </p:cNvCxnSpPr>
              <p:nvPr/>
            </p:nvCxnSpPr>
            <p:spPr bwMode="auto">
              <a:xfrm flipH="1">
                <a:off x="2140397" y="4155850"/>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47" name="Straight Connector 46">
                <a:extLst>
                  <a:ext uri="{FF2B5EF4-FFF2-40B4-BE49-F238E27FC236}">
                    <a16:creationId xmlns:a16="http://schemas.microsoft.com/office/drawing/2014/main" id="{01085B4E-07E6-47E3-BD5C-ADE9BF476337}"/>
                  </a:ext>
                </a:extLst>
              </p:cNvPr>
              <p:cNvCxnSpPr>
                <a:cxnSpLocks/>
              </p:cNvCxnSpPr>
              <p:nvPr/>
            </p:nvCxnSpPr>
            <p:spPr bwMode="auto">
              <a:xfrm flipH="1">
                <a:off x="2140397" y="4706329"/>
                <a:ext cx="60385" cy="0"/>
              </a:xfrm>
              <a:prstGeom prst="line">
                <a:avLst/>
              </a:prstGeom>
              <a:noFill/>
              <a:ln w="28575" cap="flat" cmpd="sng" algn="ctr">
                <a:solidFill>
                  <a:schemeClr val="bg1"/>
                </a:solidFill>
                <a:prstDash val="solid"/>
                <a:round/>
                <a:headEnd type="none" w="med" len="med"/>
                <a:tailEnd type="none" w="med" len="med"/>
              </a:ln>
              <a:effectLst/>
            </p:spPr>
          </p:cxnSp>
        </p:grpSp>
        <p:grpSp>
          <p:nvGrpSpPr>
            <p:cNvPr id="48" name="Group 47">
              <a:extLst>
                <a:ext uri="{FF2B5EF4-FFF2-40B4-BE49-F238E27FC236}">
                  <a16:creationId xmlns:a16="http://schemas.microsoft.com/office/drawing/2014/main" id="{81CBAF34-10FB-4F82-929D-AC4C0C00F272}"/>
                </a:ext>
              </a:extLst>
            </p:cNvPr>
            <p:cNvGrpSpPr/>
            <p:nvPr/>
          </p:nvGrpSpPr>
          <p:grpSpPr>
            <a:xfrm rot="5400000">
              <a:off x="4444874" y="4068206"/>
              <a:ext cx="62818" cy="1354734"/>
              <a:chOff x="2140397" y="1953943"/>
              <a:chExt cx="60385" cy="2752386"/>
            </a:xfrm>
          </p:grpSpPr>
          <p:cxnSp>
            <p:nvCxnSpPr>
              <p:cNvPr id="49" name="Straight Connector 48">
                <a:extLst>
                  <a:ext uri="{FF2B5EF4-FFF2-40B4-BE49-F238E27FC236}">
                    <a16:creationId xmlns:a16="http://schemas.microsoft.com/office/drawing/2014/main" id="{374BB2CA-383D-4FB5-8773-4A895E6A738D}"/>
                  </a:ext>
                </a:extLst>
              </p:cNvPr>
              <p:cNvCxnSpPr>
                <a:cxnSpLocks/>
              </p:cNvCxnSpPr>
              <p:nvPr/>
            </p:nvCxnSpPr>
            <p:spPr bwMode="auto">
              <a:xfrm flipH="1">
                <a:off x="2140397" y="1953943"/>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50" name="Straight Connector 49">
                <a:extLst>
                  <a:ext uri="{FF2B5EF4-FFF2-40B4-BE49-F238E27FC236}">
                    <a16:creationId xmlns:a16="http://schemas.microsoft.com/office/drawing/2014/main" id="{1B7153A0-A45B-454C-87E2-33FACB5D66D9}"/>
                  </a:ext>
                </a:extLst>
              </p:cNvPr>
              <p:cNvCxnSpPr>
                <a:cxnSpLocks/>
              </p:cNvCxnSpPr>
              <p:nvPr/>
            </p:nvCxnSpPr>
            <p:spPr bwMode="auto">
              <a:xfrm flipH="1">
                <a:off x="2140397" y="2504420"/>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51" name="Straight Connector 50">
                <a:extLst>
                  <a:ext uri="{FF2B5EF4-FFF2-40B4-BE49-F238E27FC236}">
                    <a16:creationId xmlns:a16="http://schemas.microsoft.com/office/drawing/2014/main" id="{A8F33488-F382-4464-9C0D-16F02451789D}"/>
                  </a:ext>
                </a:extLst>
              </p:cNvPr>
              <p:cNvCxnSpPr>
                <a:cxnSpLocks/>
              </p:cNvCxnSpPr>
              <p:nvPr/>
            </p:nvCxnSpPr>
            <p:spPr bwMode="auto">
              <a:xfrm flipH="1">
                <a:off x="2140397" y="3054897"/>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52" name="Straight Connector 51">
                <a:extLst>
                  <a:ext uri="{FF2B5EF4-FFF2-40B4-BE49-F238E27FC236}">
                    <a16:creationId xmlns:a16="http://schemas.microsoft.com/office/drawing/2014/main" id="{3A2CBD6A-FEA5-456B-981C-A848526E0BEC}"/>
                  </a:ext>
                </a:extLst>
              </p:cNvPr>
              <p:cNvCxnSpPr>
                <a:cxnSpLocks/>
              </p:cNvCxnSpPr>
              <p:nvPr/>
            </p:nvCxnSpPr>
            <p:spPr bwMode="auto">
              <a:xfrm flipH="1">
                <a:off x="2140397" y="3605373"/>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53" name="Straight Connector 52">
                <a:extLst>
                  <a:ext uri="{FF2B5EF4-FFF2-40B4-BE49-F238E27FC236}">
                    <a16:creationId xmlns:a16="http://schemas.microsoft.com/office/drawing/2014/main" id="{67297259-BAA7-4B5A-BCD6-2A48B168BCF9}"/>
                  </a:ext>
                </a:extLst>
              </p:cNvPr>
              <p:cNvCxnSpPr>
                <a:cxnSpLocks/>
              </p:cNvCxnSpPr>
              <p:nvPr/>
            </p:nvCxnSpPr>
            <p:spPr bwMode="auto">
              <a:xfrm flipH="1">
                <a:off x="2140397" y="4155850"/>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54" name="Straight Connector 53">
                <a:extLst>
                  <a:ext uri="{FF2B5EF4-FFF2-40B4-BE49-F238E27FC236}">
                    <a16:creationId xmlns:a16="http://schemas.microsoft.com/office/drawing/2014/main" id="{43AEC6D0-BEFC-43AE-8947-8626034AB18E}"/>
                  </a:ext>
                </a:extLst>
              </p:cNvPr>
              <p:cNvCxnSpPr>
                <a:cxnSpLocks/>
              </p:cNvCxnSpPr>
              <p:nvPr/>
            </p:nvCxnSpPr>
            <p:spPr bwMode="auto">
              <a:xfrm flipH="1">
                <a:off x="2140397" y="4706329"/>
                <a:ext cx="60385" cy="0"/>
              </a:xfrm>
              <a:prstGeom prst="line">
                <a:avLst/>
              </a:prstGeom>
              <a:noFill/>
              <a:ln w="28575" cap="flat" cmpd="sng" algn="ctr">
                <a:solidFill>
                  <a:schemeClr val="bg1"/>
                </a:solidFill>
                <a:prstDash val="solid"/>
                <a:round/>
                <a:headEnd type="none" w="med" len="med"/>
                <a:tailEnd type="none" w="med" len="med"/>
              </a:ln>
              <a:effectLst/>
            </p:spPr>
          </p:cxnSp>
        </p:grpSp>
        <p:cxnSp>
          <p:nvCxnSpPr>
            <p:cNvPr id="58" name="Straight Connector 57">
              <a:extLst>
                <a:ext uri="{FF2B5EF4-FFF2-40B4-BE49-F238E27FC236}">
                  <a16:creationId xmlns:a16="http://schemas.microsoft.com/office/drawing/2014/main" id="{BA7B188E-3D1B-46CE-8DBC-86D4633B6B7F}"/>
                </a:ext>
              </a:extLst>
            </p:cNvPr>
            <p:cNvCxnSpPr>
              <a:cxnSpLocks/>
            </p:cNvCxnSpPr>
            <p:nvPr/>
          </p:nvCxnSpPr>
          <p:spPr bwMode="auto">
            <a:xfrm rot="5400000" flipH="1">
              <a:off x="5385477" y="4744187"/>
              <a:ext cx="62818" cy="0"/>
            </a:xfrm>
            <a:prstGeom prst="line">
              <a:avLst/>
            </a:prstGeom>
            <a:noFill/>
            <a:ln w="28575" cap="flat" cmpd="sng" algn="ctr">
              <a:solidFill>
                <a:schemeClr val="bg1"/>
              </a:solidFill>
              <a:prstDash val="solid"/>
              <a:round/>
              <a:headEnd type="none" w="med" len="med"/>
              <a:tailEnd type="none" w="med" len="med"/>
            </a:ln>
            <a:effectLst/>
          </p:spPr>
        </p:cxnSp>
      </p:grpSp>
      <p:sp>
        <p:nvSpPr>
          <p:cNvPr id="7" name="TextBox 6">
            <a:extLst>
              <a:ext uri="{FF2B5EF4-FFF2-40B4-BE49-F238E27FC236}">
                <a16:creationId xmlns:a16="http://schemas.microsoft.com/office/drawing/2014/main" id="{77290999-9CCC-4D45-8F51-854A6CEA5770}"/>
              </a:ext>
            </a:extLst>
          </p:cNvPr>
          <p:cNvSpPr txBox="1"/>
          <p:nvPr/>
        </p:nvSpPr>
        <p:spPr bwMode="auto">
          <a:xfrm>
            <a:off x="2053127" y="4727167"/>
            <a:ext cx="2888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sp>
        <p:nvSpPr>
          <p:cNvPr id="59" name="TextBox 58">
            <a:extLst>
              <a:ext uri="{FF2B5EF4-FFF2-40B4-BE49-F238E27FC236}">
                <a16:creationId xmlns:a16="http://schemas.microsoft.com/office/drawing/2014/main" id="{E9CAEE39-8DAA-4DB5-B57D-742C288A89B1}"/>
              </a:ext>
            </a:extLst>
          </p:cNvPr>
          <p:cNvSpPr txBox="1"/>
          <p:nvPr/>
        </p:nvSpPr>
        <p:spPr bwMode="auto">
          <a:xfrm>
            <a:off x="2328261" y="4724995"/>
            <a:ext cx="2888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a:t>
            </a:r>
          </a:p>
        </p:txBody>
      </p:sp>
      <p:sp>
        <p:nvSpPr>
          <p:cNvPr id="60" name="TextBox 59">
            <a:extLst>
              <a:ext uri="{FF2B5EF4-FFF2-40B4-BE49-F238E27FC236}">
                <a16:creationId xmlns:a16="http://schemas.microsoft.com/office/drawing/2014/main" id="{E85EC9F6-A69A-49A4-ADB1-1779FE0F3FEC}"/>
              </a:ext>
            </a:extLst>
          </p:cNvPr>
          <p:cNvSpPr txBox="1"/>
          <p:nvPr/>
        </p:nvSpPr>
        <p:spPr bwMode="auto">
          <a:xfrm>
            <a:off x="2603635" y="4724995"/>
            <a:ext cx="2888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a:t>
            </a:r>
          </a:p>
        </p:txBody>
      </p:sp>
      <p:sp>
        <p:nvSpPr>
          <p:cNvPr id="61" name="TextBox 60">
            <a:extLst>
              <a:ext uri="{FF2B5EF4-FFF2-40B4-BE49-F238E27FC236}">
                <a16:creationId xmlns:a16="http://schemas.microsoft.com/office/drawing/2014/main" id="{8C2D126E-F50D-4829-83CF-597A6B1B13BE}"/>
              </a:ext>
            </a:extLst>
          </p:cNvPr>
          <p:cNvSpPr txBox="1"/>
          <p:nvPr/>
        </p:nvSpPr>
        <p:spPr bwMode="auto">
          <a:xfrm>
            <a:off x="2878769" y="4722823"/>
            <a:ext cx="2888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9</a:t>
            </a:r>
          </a:p>
        </p:txBody>
      </p:sp>
      <p:sp>
        <p:nvSpPr>
          <p:cNvPr id="62" name="TextBox 61">
            <a:extLst>
              <a:ext uri="{FF2B5EF4-FFF2-40B4-BE49-F238E27FC236}">
                <a16:creationId xmlns:a16="http://schemas.microsoft.com/office/drawing/2014/main" id="{D56DA027-4FC0-453D-93E1-73315FE13DD5}"/>
              </a:ext>
            </a:extLst>
          </p:cNvPr>
          <p:cNvSpPr txBox="1"/>
          <p:nvPr/>
        </p:nvSpPr>
        <p:spPr bwMode="auto">
          <a:xfrm>
            <a:off x="3085313" y="4716662"/>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12</a:t>
            </a:r>
          </a:p>
        </p:txBody>
      </p:sp>
      <p:sp>
        <p:nvSpPr>
          <p:cNvPr id="63" name="TextBox 62">
            <a:extLst>
              <a:ext uri="{FF2B5EF4-FFF2-40B4-BE49-F238E27FC236}">
                <a16:creationId xmlns:a16="http://schemas.microsoft.com/office/drawing/2014/main" id="{51AE8BC5-BF5C-467D-B20E-33445026EA00}"/>
              </a:ext>
            </a:extLst>
          </p:cNvPr>
          <p:cNvSpPr txBox="1"/>
          <p:nvPr/>
        </p:nvSpPr>
        <p:spPr bwMode="auto">
          <a:xfrm>
            <a:off x="3360447" y="4714490"/>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15</a:t>
            </a:r>
          </a:p>
        </p:txBody>
      </p:sp>
      <p:sp>
        <p:nvSpPr>
          <p:cNvPr id="64" name="TextBox 63">
            <a:extLst>
              <a:ext uri="{FF2B5EF4-FFF2-40B4-BE49-F238E27FC236}">
                <a16:creationId xmlns:a16="http://schemas.microsoft.com/office/drawing/2014/main" id="{AD063267-0FE3-4765-8243-1AF53146EA13}"/>
              </a:ext>
            </a:extLst>
          </p:cNvPr>
          <p:cNvSpPr txBox="1"/>
          <p:nvPr/>
        </p:nvSpPr>
        <p:spPr bwMode="auto">
          <a:xfrm>
            <a:off x="3613653" y="4714490"/>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18</a:t>
            </a:r>
          </a:p>
        </p:txBody>
      </p:sp>
      <p:sp>
        <p:nvSpPr>
          <p:cNvPr id="65" name="TextBox 64">
            <a:extLst>
              <a:ext uri="{FF2B5EF4-FFF2-40B4-BE49-F238E27FC236}">
                <a16:creationId xmlns:a16="http://schemas.microsoft.com/office/drawing/2014/main" id="{03DAD1C3-B8D9-4AA1-A3DA-ECFF6D904D90}"/>
              </a:ext>
            </a:extLst>
          </p:cNvPr>
          <p:cNvSpPr txBox="1"/>
          <p:nvPr/>
        </p:nvSpPr>
        <p:spPr bwMode="auto">
          <a:xfrm>
            <a:off x="3888787" y="4712318"/>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21</a:t>
            </a:r>
          </a:p>
        </p:txBody>
      </p:sp>
      <p:sp>
        <p:nvSpPr>
          <p:cNvPr id="66" name="TextBox 65">
            <a:extLst>
              <a:ext uri="{FF2B5EF4-FFF2-40B4-BE49-F238E27FC236}">
                <a16:creationId xmlns:a16="http://schemas.microsoft.com/office/drawing/2014/main" id="{C3AAF7F8-21BF-4B47-9CA4-223026C8B292}"/>
              </a:ext>
            </a:extLst>
          </p:cNvPr>
          <p:cNvSpPr txBox="1"/>
          <p:nvPr/>
        </p:nvSpPr>
        <p:spPr bwMode="auto">
          <a:xfrm>
            <a:off x="4152400" y="4720650"/>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24</a:t>
            </a:r>
          </a:p>
        </p:txBody>
      </p:sp>
      <p:sp>
        <p:nvSpPr>
          <p:cNvPr id="67" name="TextBox 66">
            <a:extLst>
              <a:ext uri="{FF2B5EF4-FFF2-40B4-BE49-F238E27FC236}">
                <a16:creationId xmlns:a16="http://schemas.microsoft.com/office/drawing/2014/main" id="{7FA1EF4E-20EB-4DEE-98CF-01FFCCF9C95A}"/>
              </a:ext>
            </a:extLst>
          </p:cNvPr>
          <p:cNvSpPr txBox="1"/>
          <p:nvPr/>
        </p:nvSpPr>
        <p:spPr bwMode="auto">
          <a:xfrm>
            <a:off x="4422125" y="4714489"/>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27</a:t>
            </a:r>
          </a:p>
        </p:txBody>
      </p:sp>
      <p:sp>
        <p:nvSpPr>
          <p:cNvPr id="68" name="TextBox 67">
            <a:extLst>
              <a:ext uri="{FF2B5EF4-FFF2-40B4-BE49-F238E27FC236}">
                <a16:creationId xmlns:a16="http://schemas.microsoft.com/office/drawing/2014/main" id="{04028A86-6F1B-4F88-B1DB-588109D5C510}"/>
              </a:ext>
            </a:extLst>
          </p:cNvPr>
          <p:cNvSpPr txBox="1"/>
          <p:nvPr/>
        </p:nvSpPr>
        <p:spPr bwMode="auto">
          <a:xfrm>
            <a:off x="4697259" y="4712317"/>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30</a:t>
            </a:r>
          </a:p>
        </p:txBody>
      </p:sp>
      <p:sp>
        <p:nvSpPr>
          <p:cNvPr id="69" name="TextBox 68">
            <a:extLst>
              <a:ext uri="{FF2B5EF4-FFF2-40B4-BE49-F238E27FC236}">
                <a16:creationId xmlns:a16="http://schemas.microsoft.com/office/drawing/2014/main" id="{9D48AD96-5858-46FD-8D8E-2F7190750609}"/>
              </a:ext>
            </a:extLst>
          </p:cNvPr>
          <p:cNvSpPr txBox="1"/>
          <p:nvPr/>
        </p:nvSpPr>
        <p:spPr bwMode="auto">
          <a:xfrm>
            <a:off x="4950465" y="4712317"/>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33</a:t>
            </a:r>
          </a:p>
        </p:txBody>
      </p:sp>
      <p:sp>
        <p:nvSpPr>
          <p:cNvPr id="70" name="TextBox 69">
            <a:extLst>
              <a:ext uri="{FF2B5EF4-FFF2-40B4-BE49-F238E27FC236}">
                <a16:creationId xmlns:a16="http://schemas.microsoft.com/office/drawing/2014/main" id="{4D26C0C1-45F6-49F1-9BAB-113688007824}"/>
              </a:ext>
            </a:extLst>
          </p:cNvPr>
          <p:cNvSpPr txBox="1"/>
          <p:nvPr/>
        </p:nvSpPr>
        <p:spPr bwMode="auto">
          <a:xfrm>
            <a:off x="5225599" y="4710145"/>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36</a:t>
            </a:r>
          </a:p>
        </p:txBody>
      </p:sp>
      <p:grpSp>
        <p:nvGrpSpPr>
          <p:cNvPr id="76" name="Group 75">
            <a:extLst>
              <a:ext uri="{FF2B5EF4-FFF2-40B4-BE49-F238E27FC236}">
                <a16:creationId xmlns:a16="http://schemas.microsoft.com/office/drawing/2014/main" id="{87100912-6A05-4382-8B5F-62E5010C17B3}"/>
              </a:ext>
            </a:extLst>
          </p:cNvPr>
          <p:cNvGrpSpPr/>
          <p:nvPr/>
        </p:nvGrpSpPr>
        <p:grpSpPr>
          <a:xfrm>
            <a:off x="5349063" y="5771113"/>
            <a:ext cx="3117610" cy="280716"/>
            <a:chOff x="5349063" y="5771113"/>
            <a:chExt cx="3117610" cy="280716"/>
          </a:xfrm>
        </p:grpSpPr>
        <p:sp>
          <p:nvSpPr>
            <p:cNvPr id="22" name="TextBox 21">
              <a:extLst>
                <a:ext uri="{FF2B5EF4-FFF2-40B4-BE49-F238E27FC236}">
                  <a16:creationId xmlns:a16="http://schemas.microsoft.com/office/drawing/2014/main" id="{C1A654AE-ADC5-4FE9-BD4E-503A314A8D05}"/>
                </a:ext>
              </a:extLst>
            </p:cNvPr>
            <p:cNvSpPr txBox="1"/>
            <p:nvPr/>
          </p:nvSpPr>
          <p:spPr bwMode="auto">
            <a:xfrm>
              <a:off x="5595927" y="5774830"/>
              <a:ext cx="16458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All patients</a:t>
              </a:r>
            </a:p>
          </p:txBody>
        </p:sp>
        <p:sp>
          <p:nvSpPr>
            <p:cNvPr id="23" name="TextBox 22">
              <a:extLst>
                <a:ext uri="{FF2B5EF4-FFF2-40B4-BE49-F238E27FC236}">
                  <a16:creationId xmlns:a16="http://schemas.microsoft.com/office/drawing/2014/main" id="{EE856096-F7BE-4C5D-97B4-9BBAAED6D19A}"/>
                </a:ext>
              </a:extLst>
            </p:cNvPr>
            <p:cNvSpPr txBox="1"/>
            <p:nvPr/>
          </p:nvSpPr>
          <p:spPr bwMode="auto">
            <a:xfrm>
              <a:off x="6820845" y="5771113"/>
              <a:ext cx="16458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sCR patients</a:t>
              </a:r>
            </a:p>
          </p:txBody>
        </p:sp>
        <p:cxnSp>
          <p:nvCxnSpPr>
            <p:cNvPr id="71" name="Straight Connector 70">
              <a:extLst>
                <a:ext uri="{FF2B5EF4-FFF2-40B4-BE49-F238E27FC236}">
                  <a16:creationId xmlns:a16="http://schemas.microsoft.com/office/drawing/2014/main" id="{E2A47910-EBB7-4B95-BBFC-CDC22C8E0385}"/>
                </a:ext>
              </a:extLst>
            </p:cNvPr>
            <p:cNvCxnSpPr>
              <a:cxnSpLocks/>
            </p:cNvCxnSpPr>
            <p:nvPr/>
          </p:nvCxnSpPr>
          <p:spPr bwMode="auto">
            <a:xfrm>
              <a:off x="5349063" y="5907787"/>
              <a:ext cx="252406" cy="1"/>
            </a:xfrm>
            <a:prstGeom prst="line">
              <a:avLst/>
            </a:prstGeom>
            <a:noFill/>
            <a:ln w="28575" cap="flat" cmpd="sng" algn="ctr">
              <a:solidFill>
                <a:schemeClr val="accent1"/>
              </a:solidFill>
              <a:prstDash val="solid"/>
              <a:round/>
              <a:headEnd type="none" w="med" len="med"/>
              <a:tailEnd type="none" w="med" len="med"/>
            </a:ln>
            <a:effectLst/>
          </p:spPr>
        </p:cxnSp>
        <p:cxnSp>
          <p:nvCxnSpPr>
            <p:cNvPr id="72" name="Straight Connector 71">
              <a:extLst>
                <a:ext uri="{FF2B5EF4-FFF2-40B4-BE49-F238E27FC236}">
                  <a16:creationId xmlns:a16="http://schemas.microsoft.com/office/drawing/2014/main" id="{32DA7D7C-1AEB-44CC-88D7-CE528F741E55}"/>
                </a:ext>
              </a:extLst>
            </p:cNvPr>
            <p:cNvCxnSpPr>
              <a:cxnSpLocks/>
            </p:cNvCxnSpPr>
            <p:nvPr/>
          </p:nvCxnSpPr>
          <p:spPr bwMode="auto">
            <a:xfrm>
              <a:off x="5473703" y="5849807"/>
              <a:ext cx="0" cy="121074"/>
            </a:xfrm>
            <a:prstGeom prst="line">
              <a:avLst/>
            </a:prstGeom>
            <a:noFill/>
            <a:ln w="28575" cap="flat" cmpd="sng" algn="ctr">
              <a:solidFill>
                <a:schemeClr val="accent1"/>
              </a:solidFill>
              <a:prstDash val="solid"/>
              <a:round/>
              <a:headEnd type="none" w="med" len="med"/>
              <a:tailEnd type="none" w="med" len="med"/>
            </a:ln>
            <a:effectLst/>
          </p:spPr>
        </p:cxnSp>
        <p:cxnSp>
          <p:nvCxnSpPr>
            <p:cNvPr id="74" name="Straight Connector 73">
              <a:extLst>
                <a:ext uri="{FF2B5EF4-FFF2-40B4-BE49-F238E27FC236}">
                  <a16:creationId xmlns:a16="http://schemas.microsoft.com/office/drawing/2014/main" id="{785575B9-9C4E-41ED-9325-01BC6086C156}"/>
                </a:ext>
              </a:extLst>
            </p:cNvPr>
            <p:cNvCxnSpPr>
              <a:cxnSpLocks/>
            </p:cNvCxnSpPr>
            <p:nvPr/>
          </p:nvCxnSpPr>
          <p:spPr bwMode="auto">
            <a:xfrm>
              <a:off x="6590678" y="5910270"/>
              <a:ext cx="252406" cy="1"/>
            </a:xfrm>
            <a:prstGeom prst="line">
              <a:avLst/>
            </a:prstGeom>
            <a:noFill/>
            <a:ln w="28575" cap="flat" cmpd="sng" algn="ctr">
              <a:solidFill>
                <a:schemeClr val="accent2"/>
              </a:solidFill>
              <a:prstDash val="solid"/>
              <a:round/>
              <a:headEnd type="none" w="med" len="med"/>
              <a:tailEnd type="none" w="med" len="med"/>
            </a:ln>
            <a:effectLst/>
          </p:spPr>
        </p:cxnSp>
        <p:sp>
          <p:nvSpPr>
            <p:cNvPr id="75" name="Oval 74">
              <a:extLst>
                <a:ext uri="{FF2B5EF4-FFF2-40B4-BE49-F238E27FC236}">
                  <a16:creationId xmlns:a16="http://schemas.microsoft.com/office/drawing/2014/main" id="{38053DBB-7894-47E5-B81C-1D3057754FCF}"/>
                </a:ext>
              </a:extLst>
            </p:cNvPr>
            <p:cNvSpPr/>
            <p:nvPr/>
          </p:nvSpPr>
          <p:spPr bwMode="auto">
            <a:xfrm>
              <a:off x="6673568" y="5868177"/>
              <a:ext cx="86556" cy="86556"/>
            </a:xfrm>
            <a:prstGeom prst="ellips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grpSp>
      <p:sp>
        <p:nvSpPr>
          <p:cNvPr id="77" name="Freeform: Shape 76">
            <a:extLst>
              <a:ext uri="{FF2B5EF4-FFF2-40B4-BE49-F238E27FC236}">
                <a16:creationId xmlns:a16="http://schemas.microsoft.com/office/drawing/2014/main" id="{BA408C77-8B6E-48FE-8F04-3335BA51B2AB}"/>
              </a:ext>
            </a:extLst>
          </p:cNvPr>
          <p:cNvSpPr/>
          <p:nvPr/>
        </p:nvSpPr>
        <p:spPr bwMode="auto">
          <a:xfrm>
            <a:off x="2199232" y="1948940"/>
            <a:ext cx="3040213" cy="1224762"/>
          </a:xfrm>
          <a:custGeom>
            <a:avLst/>
            <a:gdLst>
              <a:gd name="connsiteX0" fmla="*/ 0 w 3040213"/>
              <a:gd name="connsiteY0" fmla="*/ 0 h 1224762"/>
              <a:gd name="connsiteX1" fmla="*/ 100117 w 3040213"/>
              <a:gd name="connsiteY1" fmla="*/ 0 h 1224762"/>
              <a:gd name="connsiteX2" fmla="*/ 100117 w 3040213"/>
              <a:gd name="connsiteY2" fmla="*/ 33372 h 1224762"/>
              <a:gd name="connsiteX3" fmla="*/ 143501 w 3040213"/>
              <a:gd name="connsiteY3" fmla="*/ 33372 h 1224762"/>
              <a:gd name="connsiteX4" fmla="*/ 143501 w 3040213"/>
              <a:gd name="connsiteY4" fmla="*/ 60070 h 1224762"/>
              <a:gd name="connsiteX5" fmla="*/ 307025 w 3040213"/>
              <a:gd name="connsiteY5" fmla="*/ 60070 h 1224762"/>
              <a:gd name="connsiteX6" fmla="*/ 307025 w 3040213"/>
              <a:gd name="connsiteY6" fmla="*/ 106791 h 1224762"/>
              <a:gd name="connsiteX7" fmla="*/ 340397 w 3040213"/>
              <a:gd name="connsiteY7" fmla="*/ 106791 h 1224762"/>
              <a:gd name="connsiteX8" fmla="*/ 340397 w 3040213"/>
              <a:gd name="connsiteY8" fmla="*/ 130152 h 1224762"/>
              <a:gd name="connsiteX9" fmla="*/ 367095 w 3040213"/>
              <a:gd name="connsiteY9" fmla="*/ 130152 h 1224762"/>
              <a:gd name="connsiteX10" fmla="*/ 367095 w 3040213"/>
              <a:gd name="connsiteY10" fmla="*/ 193559 h 1224762"/>
              <a:gd name="connsiteX11" fmla="*/ 383781 w 3040213"/>
              <a:gd name="connsiteY11" fmla="*/ 193559 h 1224762"/>
              <a:gd name="connsiteX12" fmla="*/ 383781 w 3040213"/>
              <a:gd name="connsiteY12" fmla="*/ 253629 h 1224762"/>
              <a:gd name="connsiteX13" fmla="*/ 453863 w 3040213"/>
              <a:gd name="connsiteY13" fmla="*/ 253629 h 1224762"/>
              <a:gd name="connsiteX14" fmla="*/ 453863 w 3040213"/>
              <a:gd name="connsiteY14" fmla="*/ 283664 h 1224762"/>
              <a:gd name="connsiteX15" fmla="*/ 483898 w 3040213"/>
              <a:gd name="connsiteY15" fmla="*/ 283664 h 1224762"/>
              <a:gd name="connsiteX16" fmla="*/ 483898 w 3040213"/>
              <a:gd name="connsiteY16" fmla="*/ 307025 h 1224762"/>
              <a:gd name="connsiteX17" fmla="*/ 490572 w 3040213"/>
              <a:gd name="connsiteY17" fmla="*/ 307025 h 1224762"/>
              <a:gd name="connsiteX18" fmla="*/ 490572 w 3040213"/>
              <a:gd name="connsiteY18" fmla="*/ 343734 h 1224762"/>
              <a:gd name="connsiteX19" fmla="*/ 553980 w 3040213"/>
              <a:gd name="connsiteY19" fmla="*/ 343734 h 1224762"/>
              <a:gd name="connsiteX20" fmla="*/ 553980 w 3040213"/>
              <a:gd name="connsiteY20" fmla="*/ 373769 h 1224762"/>
              <a:gd name="connsiteX21" fmla="*/ 587352 w 3040213"/>
              <a:gd name="connsiteY21" fmla="*/ 373769 h 1224762"/>
              <a:gd name="connsiteX22" fmla="*/ 587352 w 3040213"/>
              <a:gd name="connsiteY22" fmla="*/ 393793 h 1224762"/>
              <a:gd name="connsiteX23" fmla="*/ 634073 w 3040213"/>
              <a:gd name="connsiteY23" fmla="*/ 393793 h 1224762"/>
              <a:gd name="connsiteX24" fmla="*/ 634073 w 3040213"/>
              <a:gd name="connsiteY24" fmla="*/ 483898 h 1224762"/>
              <a:gd name="connsiteX25" fmla="*/ 694143 w 3040213"/>
              <a:gd name="connsiteY25" fmla="*/ 483898 h 1224762"/>
              <a:gd name="connsiteX26" fmla="*/ 694143 w 3040213"/>
              <a:gd name="connsiteY26" fmla="*/ 507259 h 1224762"/>
              <a:gd name="connsiteX27" fmla="*/ 737527 w 3040213"/>
              <a:gd name="connsiteY27" fmla="*/ 507259 h 1224762"/>
              <a:gd name="connsiteX28" fmla="*/ 737527 w 3040213"/>
              <a:gd name="connsiteY28" fmla="*/ 537294 h 1224762"/>
              <a:gd name="connsiteX29" fmla="*/ 794260 w 3040213"/>
              <a:gd name="connsiteY29" fmla="*/ 537294 h 1224762"/>
              <a:gd name="connsiteX30" fmla="*/ 794260 w 3040213"/>
              <a:gd name="connsiteY30" fmla="*/ 570666 h 1224762"/>
              <a:gd name="connsiteX31" fmla="*/ 937761 w 3040213"/>
              <a:gd name="connsiteY31" fmla="*/ 570666 h 1224762"/>
              <a:gd name="connsiteX32" fmla="*/ 937761 w 3040213"/>
              <a:gd name="connsiteY32" fmla="*/ 600701 h 1224762"/>
              <a:gd name="connsiteX33" fmla="*/ 977807 w 3040213"/>
              <a:gd name="connsiteY33" fmla="*/ 600701 h 1224762"/>
              <a:gd name="connsiteX34" fmla="*/ 977807 w 3040213"/>
              <a:gd name="connsiteY34" fmla="*/ 624061 h 1224762"/>
              <a:gd name="connsiteX35" fmla="*/ 1011180 w 3040213"/>
              <a:gd name="connsiteY35" fmla="*/ 624061 h 1224762"/>
              <a:gd name="connsiteX36" fmla="*/ 1011180 w 3040213"/>
              <a:gd name="connsiteY36" fmla="*/ 654096 h 1224762"/>
              <a:gd name="connsiteX37" fmla="*/ 1084599 w 3040213"/>
              <a:gd name="connsiteY37" fmla="*/ 654096 h 1224762"/>
              <a:gd name="connsiteX38" fmla="*/ 1084599 w 3040213"/>
              <a:gd name="connsiteY38" fmla="*/ 687469 h 1224762"/>
              <a:gd name="connsiteX39" fmla="*/ 1131320 w 3040213"/>
              <a:gd name="connsiteY39" fmla="*/ 687469 h 1224762"/>
              <a:gd name="connsiteX40" fmla="*/ 1131320 w 3040213"/>
              <a:gd name="connsiteY40" fmla="*/ 710829 h 1224762"/>
              <a:gd name="connsiteX41" fmla="*/ 1198064 w 3040213"/>
              <a:gd name="connsiteY41" fmla="*/ 710829 h 1224762"/>
              <a:gd name="connsiteX42" fmla="*/ 1198064 w 3040213"/>
              <a:gd name="connsiteY42" fmla="*/ 740864 h 1224762"/>
              <a:gd name="connsiteX43" fmla="*/ 1231437 w 3040213"/>
              <a:gd name="connsiteY43" fmla="*/ 740864 h 1224762"/>
              <a:gd name="connsiteX44" fmla="*/ 1231437 w 3040213"/>
              <a:gd name="connsiteY44" fmla="*/ 777574 h 1224762"/>
              <a:gd name="connsiteX45" fmla="*/ 1238111 w 3040213"/>
              <a:gd name="connsiteY45" fmla="*/ 777574 h 1224762"/>
              <a:gd name="connsiteX46" fmla="*/ 1238111 w 3040213"/>
              <a:gd name="connsiteY46" fmla="*/ 807609 h 1224762"/>
              <a:gd name="connsiteX47" fmla="*/ 1318204 w 3040213"/>
              <a:gd name="connsiteY47" fmla="*/ 807609 h 1224762"/>
              <a:gd name="connsiteX48" fmla="*/ 1318204 w 3040213"/>
              <a:gd name="connsiteY48" fmla="*/ 807609 h 1224762"/>
              <a:gd name="connsiteX49" fmla="*/ 1318204 w 3040213"/>
              <a:gd name="connsiteY49" fmla="*/ 827632 h 1224762"/>
              <a:gd name="connsiteX50" fmla="*/ 1374937 w 3040213"/>
              <a:gd name="connsiteY50" fmla="*/ 827632 h 1224762"/>
              <a:gd name="connsiteX51" fmla="*/ 1374937 w 3040213"/>
              <a:gd name="connsiteY51" fmla="*/ 857667 h 1224762"/>
              <a:gd name="connsiteX52" fmla="*/ 1488403 w 3040213"/>
              <a:gd name="connsiteY52" fmla="*/ 857667 h 1224762"/>
              <a:gd name="connsiteX53" fmla="*/ 1488403 w 3040213"/>
              <a:gd name="connsiteY53" fmla="*/ 884365 h 1224762"/>
              <a:gd name="connsiteX54" fmla="*/ 1518438 w 3040213"/>
              <a:gd name="connsiteY54" fmla="*/ 884365 h 1224762"/>
              <a:gd name="connsiteX55" fmla="*/ 1518438 w 3040213"/>
              <a:gd name="connsiteY55" fmla="*/ 911063 h 1224762"/>
              <a:gd name="connsiteX56" fmla="*/ 1902219 w 3040213"/>
              <a:gd name="connsiteY56" fmla="*/ 911063 h 1224762"/>
              <a:gd name="connsiteX57" fmla="*/ 1902219 w 3040213"/>
              <a:gd name="connsiteY57" fmla="*/ 984482 h 1224762"/>
              <a:gd name="connsiteX58" fmla="*/ 1928917 w 3040213"/>
              <a:gd name="connsiteY58" fmla="*/ 984482 h 1224762"/>
              <a:gd name="connsiteX59" fmla="*/ 1928917 w 3040213"/>
              <a:gd name="connsiteY59" fmla="*/ 1011180 h 1224762"/>
              <a:gd name="connsiteX60" fmla="*/ 2045720 w 3040213"/>
              <a:gd name="connsiteY60" fmla="*/ 1011180 h 1224762"/>
              <a:gd name="connsiteX61" fmla="*/ 2045720 w 3040213"/>
              <a:gd name="connsiteY61" fmla="*/ 1087936 h 1224762"/>
              <a:gd name="connsiteX62" fmla="*/ 2269314 w 3040213"/>
              <a:gd name="connsiteY62" fmla="*/ 1087936 h 1224762"/>
              <a:gd name="connsiteX63" fmla="*/ 2269314 w 3040213"/>
              <a:gd name="connsiteY63" fmla="*/ 1224762 h 1224762"/>
              <a:gd name="connsiteX64" fmla="*/ 3040213 w 3040213"/>
              <a:gd name="connsiteY64" fmla="*/ 1224762 h 1224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3040213" h="1224762">
                <a:moveTo>
                  <a:pt x="0" y="0"/>
                </a:moveTo>
                <a:lnTo>
                  <a:pt x="100117" y="0"/>
                </a:lnTo>
                <a:lnTo>
                  <a:pt x="100117" y="33372"/>
                </a:lnTo>
                <a:lnTo>
                  <a:pt x="143501" y="33372"/>
                </a:lnTo>
                <a:lnTo>
                  <a:pt x="143501" y="60070"/>
                </a:lnTo>
                <a:lnTo>
                  <a:pt x="307025" y="60070"/>
                </a:lnTo>
                <a:lnTo>
                  <a:pt x="307025" y="106791"/>
                </a:lnTo>
                <a:lnTo>
                  <a:pt x="340397" y="106791"/>
                </a:lnTo>
                <a:lnTo>
                  <a:pt x="340397" y="130152"/>
                </a:lnTo>
                <a:lnTo>
                  <a:pt x="367095" y="130152"/>
                </a:lnTo>
                <a:lnTo>
                  <a:pt x="367095" y="193559"/>
                </a:lnTo>
                <a:lnTo>
                  <a:pt x="383781" y="193559"/>
                </a:lnTo>
                <a:lnTo>
                  <a:pt x="383781" y="253629"/>
                </a:lnTo>
                <a:lnTo>
                  <a:pt x="453863" y="253629"/>
                </a:lnTo>
                <a:lnTo>
                  <a:pt x="453863" y="283664"/>
                </a:lnTo>
                <a:lnTo>
                  <a:pt x="483898" y="283664"/>
                </a:lnTo>
                <a:lnTo>
                  <a:pt x="483898" y="307025"/>
                </a:lnTo>
                <a:lnTo>
                  <a:pt x="490572" y="307025"/>
                </a:lnTo>
                <a:lnTo>
                  <a:pt x="490572" y="343734"/>
                </a:lnTo>
                <a:lnTo>
                  <a:pt x="553980" y="343734"/>
                </a:lnTo>
                <a:lnTo>
                  <a:pt x="553980" y="373769"/>
                </a:lnTo>
                <a:lnTo>
                  <a:pt x="587352" y="373769"/>
                </a:lnTo>
                <a:lnTo>
                  <a:pt x="587352" y="393793"/>
                </a:lnTo>
                <a:lnTo>
                  <a:pt x="634073" y="393793"/>
                </a:lnTo>
                <a:lnTo>
                  <a:pt x="634073" y="483898"/>
                </a:lnTo>
                <a:lnTo>
                  <a:pt x="694143" y="483898"/>
                </a:lnTo>
                <a:lnTo>
                  <a:pt x="694143" y="507259"/>
                </a:lnTo>
                <a:lnTo>
                  <a:pt x="737527" y="507259"/>
                </a:lnTo>
                <a:lnTo>
                  <a:pt x="737527" y="537294"/>
                </a:lnTo>
                <a:lnTo>
                  <a:pt x="794260" y="537294"/>
                </a:lnTo>
                <a:lnTo>
                  <a:pt x="794260" y="570666"/>
                </a:lnTo>
                <a:lnTo>
                  <a:pt x="937761" y="570666"/>
                </a:lnTo>
                <a:lnTo>
                  <a:pt x="937761" y="600701"/>
                </a:lnTo>
                <a:lnTo>
                  <a:pt x="977807" y="600701"/>
                </a:lnTo>
                <a:lnTo>
                  <a:pt x="977807" y="624061"/>
                </a:lnTo>
                <a:lnTo>
                  <a:pt x="1011180" y="624061"/>
                </a:lnTo>
                <a:lnTo>
                  <a:pt x="1011180" y="654096"/>
                </a:lnTo>
                <a:lnTo>
                  <a:pt x="1084599" y="654096"/>
                </a:lnTo>
                <a:lnTo>
                  <a:pt x="1084599" y="687469"/>
                </a:lnTo>
                <a:lnTo>
                  <a:pt x="1131320" y="687469"/>
                </a:lnTo>
                <a:lnTo>
                  <a:pt x="1131320" y="710829"/>
                </a:lnTo>
                <a:lnTo>
                  <a:pt x="1198064" y="710829"/>
                </a:lnTo>
                <a:lnTo>
                  <a:pt x="1198064" y="740864"/>
                </a:lnTo>
                <a:lnTo>
                  <a:pt x="1231437" y="740864"/>
                </a:lnTo>
                <a:lnTo>
                  <a:pt x="1231437" y="777574"/>
                </a:lnTo>
                <a:lnTo>
                  <a:pt x="1238111" y="777574"/>
                </a:lnTo>
                <a:lnTo>
                  <a:pt x="1238111" y="807609"/>
                </a:lnTo>
                <a:lnTo>
                  <a:pt x="1318204" y="807609"/>
                </a:lnTo>
                <a:lnTo>
                  <a:pt x="1318204" y="807609"/>
                </a:lnTo>
                <a:lnTo>
                  <a:pt x="1318204" y="827632"/>
                </a:lnTo>
                <a:lnTo>
                  <a:pt x="1374937" y="827632"/>
                </a:lnTo>
                <a:lnTo>
                  <a:pt x="1374937" y="857667"/>
                </a:lnTo>
                <a:lnTo>
                  <a:pt x="1488403" y="857667"/>
                </a:lnTo>
                <a:lnTo>
                  <a:pt x="1488403" y="884365"/>
                </a:lnTo>
                <a:lnTo>
                  <a:pt x="1518438" y="884365"/>
                </a:lnTo>
                <a:lnTo>
                  <a:pt x="1518438" y="911063"/>
                </a:lnTo>
                <a:lnTo>
                  <a:pt x="1902219" y="911063"/>
                </a:lnTo>
                <a:lnTo>
                  <a:pt x="1902219" y="984482"/>
                </a:lnTo>
                <a:lnTo>
                  <a:pt x="1928917" y="984482"/>
                </a:lnTo>
                <a:lnTo>
                  <a:pt x="1928917" y="1011180"/>
                </a:lnTo>
                <a:lnTo>
                  <a:pt x="2045720" y="1011180"/>
                </a:lnTo>
                <a:lnTo>
                  <a:pt x="2045720" y="1087936"/>
                </a:lnTo>
                <a:lnTo>
                  <a:pt x="2269314" y="1087936"/>
                </a:lnTo>
                <a:lnTo>
                  <a:pt x="2269314" y="1224762"/>
                </a:lnTo>
                <a:lnTo>
                  <a:pt x="3040213" y="1224762"/>
                </a:lnTo>
              </a:path>
            </a:pathLst>
          </a:custGeom>
          <a:noFill/>
          <a:ln w="28575">
            <a:solidFill>
              <a:schemeClr val="accent1"/>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78" name="Freeform: Shape 77">
            <a:extLst>
              <a:ext uri="{FF2B5EF4-FFF2-40B4-BE49-F238E27FC236}">
                <a16:creationId xmlns:a16="http://schemas.microsoft.com/office/drawing/2014/main" id="{9CFF42F4-C255-41C5-9C7E-111C98B7E840}"/>
              </a:ext>
            </a:extLst>
          </p:cNvPr>
          <p:cNvSpPr/>
          <p:nvPr/>
        </p:nvSpPr>
        <p:spPr bwMode="auto">
          <a:xfrm>
            <a:off x="2199232" y="1945603"/>
            <a:ext cx="3040213" cy="954447"/>
          </a:xfrm>
          <a:custGeom>
            <a:avLst/>
            <a:gdLst>
              <a:gd name="connsiteX0" fmla="*/ 0 w 3040213"/>
              <a:gd name="connsiteY0" fmla="*/ 0 h 954447"/>
              <a:gd name="connsiteX1" fmla="*/ 293676 w 3040213"/>
              <a:gd name="connsiteY1" fmla="*/ 0 h 954447"/>
              <a:gd name="connsiteX2" fmla="*/ 293676 w 3040213"/>
              <a:gd name="connsiteY2" fmla="*/ 36709 h 954447"/>
              <a:gd name="connsiteX3" fmla="*/ 360421 w 3040213"/>
              <a:gd name="connsiteY3" fmla="*/ 36709 h 954447"/>
              <a:gd name="connsiteX4" fmla="*/ 360421 w 3040213"/>
              <a:gd name="connsiteY4" fmla="*/ 60070 h 954447"/>
              <a:gd name="connsiteX5" fmla="*/ 360421 w 3040213"/>
              <a:gd name="connsiteY5" fmla="*/ 73419 h 954447"/>
              <a:gd name="connsiteX6" fmla="*/ 574003 w 3040213"/>
              <a:gd name="connsiteY6" fmla="*/ 73419 h 954447"/>
              <a:gd name="connsiteX7" fmla="*/ 574003 w 3040213"/>
              <a:gd name="connsiteY7" fmla="*/ 96779 h 954447"/>
              <a:gd name="connsiteX8" fmla="*/ 617387 w 3040213"/>
              <a:gd name="connsiteY8" fmla="*/ 96779 h 954447"/>
              <a:gd name="connsiteX9" fmla="*/ 617387 w 3040213"/>
              <a:gd name="connsiteY9" fmla="*/ 176873 h 954447"/>
              <a:gd name="connsiteX10" fmla="*/ 680794 w 3040213"/>
              <a:gd name="connsiteY10" fmla="*/ 176873 h 954447"/>
              <a:gd name="connsiteX11" fmla="*/ 680794 w 3040213"/>
              <a:gd name="connsiteY11" fmla="*/ 203571 h 954447"/>
              <a:gd name="connsiteX12" fmla="*/ 727515 w 3040213"/>
              <a:gd name="connsiteY12" fmla="*/ 203571 h 954447"/>
              <a:gd name="connsiteX13" fmla="*/ 727515 w 3040213"/>
              <a:gd name="connsiteY13" fmla="*/ 240280 h 954447"/>
              <a:gd name="connsiteX14" fmla="*/ 921075 w 3040213"/>
              <a:gd name="connsiteY14" fmla="*/ 240280 h 954447"/>
              <a:gd name="connsiteX15" fmla="*/ 921075 w 3040213"/>
              <a:gd name="connsiteY15" fmla="*/ 280327 h 954447"/>
              <a:gd name="connsiteX16" fmla="*/ 991156 w 3040213"/>
              <a:gd name="connsiteY16" fmla="*/ 280327 h 954447"/>
              <a:gd name="connsiteX17" fmla="*/ 991156 w 3040213"/>
              <a:gd name="connsiteY17" fmla="*/ 280327 h 954447"/>
              <a:gd name="connsiteX18" fmla="*/ 991156 w 3040213"/>
              <a:gd name="connsiteY18" fmla="*/ 313699 h 954447"/>
              <a:gd name="connsiteX19" fmla="*/ 1067913 w 3040213"/>
              <a:gd name="connsiteY19" fmla="*/ 313699 h 954447"/>
              <a:gd name="connsiteX20" fmla="*/ 1067913 w 3040213"/>
              <a:gd name="connsiteY20" fmla="*/ 340397 h 954447"/>
              <a:gd name="connsiteX21" fmla="*/ 1131320 w 3040213"/>
              <a:gd name="connsiteY21" fmla="*/ 340397 h 954447"/>
              <a:gd name="connsiteX22" fmla="*/ 1131320 w 3040213"/>
              <a:gd name="connsiteY22" fmla="*/ 380444 h 954447"/>
              <a:gd name="connsiteX23" fmla="*/ 1191390 w 3040213"/>
              <a:gd name="connsiteY23" fmla="*/ 380444 h 954447"/>
              <a:gd name="connsiteX24" fmla="*/ 1191390 w 3040213"/>
              <a:gd name="connsiteY24" fmla="*/ 410479 h 954447"/>
              <a:gd name="connsiteX25" fmla="*/ 1214750 w 3040213"/>
              <a:gd name="connsiteY25" fmla="*/ 410479 h 954447"/>
              <a:gd name="connsiteX26" fmla="*/ 1214750 w 3040213"/>
              <a:gd name="connsiteY26" fmla="*/ 440514 h 954447"/>
              <a:gd name="connsiteX27" fmla="*/ 1241448 w 3040213"/>
              <a:gd name="connsiteY27" fmla="*/ 440514 h 954447"/>
              <a:gd name="connsiteX28" fmla="*/ 1241448 w 3040213"/>
              <a:gd name="connsiteY28" fmla="*/ 487235 h 954447"/>
              <a:gd name="connsiteX29" fmla="*/ 1298181 w 3040213"/>
              <a:gd name="connsiteY29" fmla="*/ 487235 h 954447"/>
              <a:gd name="connsiteX30" fmla="*/ 1298181 w 3040213"/>
              <a:gd name="connsiteY30" fmla="*/ 513933 h 954447"/>
              <a:gd name="connsiteX31" fmla="*/ 1361588 w 3040213"/>
              <a:gd name="connsiteY31" fmla="*/ 513933 h 954447"/>
              <a:gd name="connsiteX32" fmla="*/ 1361588 w 3040213"/>
              <a:gd name="connsiteY32" fmla="*/ 553979 h 954447"/>
              <a:gd name="connsiteX33" fmla="*/ 1491740 w 3040213"/>
              <a:gd name="connsiteY33" fmla="*/ 553979 h 954447"/>
              <a:gd name="connsiteX34" fmla="*/ 1491740 w 3040213"/>
              <a:gd name="connsiteY34" fmla="*/ 590689 h 954447"/>
              <a:gd name="connsiteX35" fmla="*/ 1872184 w 3040213"/>
              <a:gd name="connsiteY35" fmla="*/ 590689 h 954447"/>
              <a:gd name="connsiteX36" fmla="*/ 1872184 w 3040213"/>
              <a:gd name="connsiteY36" fmla="*/ 657433 h 954447"/>
              <a:gd name="connsiteX37" fmla="*/ 1908894 w 3040213"/>
              <a:gd name="connsiteY37" fmla="*/ 657433 h 954447"/>
              <a:gd name="connsiteX38" fmla="*/ 1908894 w 3040213"/>
              <a:gd name="connsiteY38" fmla="*/ 697480 h 954447"/>
              <a:gd name="connsiteX39" fmla="*/ 2032371 w 3040213"/>
              <a:gd name="connsiteY39" fmla="*/ 697480 h 954447"/>
              <a:gd name="connsiteX40" fmla="*/ 2032371 w 3040213"/>
              <a:gd name="connsiteY40" fmla="*/ 797597 h 954447"/>
              <a:gd name="connsiteX41" fmla="*/ 2235942 w 3040213"/>
              <a:gd name="connsiteY41" fmla="*/ 797597 h 954447"/>
              <a:gd name="connsiteX42" fmla="*/ 2235942 w 3040213"/>
              <a:gd name="connsiteY42" fmla="*/ 954447 h 954447"/>
              <a:gd name="connsiteX43" fmla="*/ 3040213 w 3040213"/>
              <a:gd name="connsiteY43" fmla="*/ 954447 h 954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3040213" h="954447">
                <a:moveTo>
                  <a:pt x="0" y="0"/>
                </a:moveTo>
                <a:lnTo>
                  <a:pt x="293676" y="0"/>
                </a:lnTo>
                <a:lnTo>
                  <a:pt x="293676" y="36709"/>
                </a:lnTo>
                <a:lnTo>
                  <a:pt x="360421" y="36709"/>
                </a:lnTo>
                <a:lnTo>
                  <a:pt x="360421" y="60070"/>
                </a:lnTo>
                <a:lnTo>
                  <a:pt x="360421" y="73419"/>
                </a:lnTo>
                <a:lnTo>
                  <a:pt x="574003" y="73419"/>
                </a:lnTo>
                <a:lnTo>
                  <a:pt x="574003" y="96779"/>
                </a:lnTo>
                <a:lnTo>
                  <a:pt x="617387" y="96779"/>
                </a:lnTo>
                <a:lnTo>
                  <a:pt x="617387" y="176873"/>
                </a:lnTo>
                <a:lnTo>
                  <a:pt x="680794" y="176873"/>
                </a:lnTo>
                <a:lnTo>
                  <a:pt x="680794" y="203571"/>
                </a:lnTo>
                <a:lnTo>
                  <a:pt x="727515" y="203571"/>
                </a:lnTo>
                <a:lnTo>
                  <a:pt x="727515" y="240280"/>
                </a:lnTo>
                <a:lnTo>
                  <a:pt x="921075" y="240280"/>
                </a:lnTo>
                <a:lnTo>
                  <a:pt x="921075" y="280327"/>
                </a:lnTo>
                <a:lnTo>
                  <a:pt x="991156" y="280327"/>
                </a:lnTo>
                <a:lnTo>
                  <a:pt x="991156" y="280327"/>
                </a:lnTo>
                <a:lnTo>
                  <a:pt x="991156" y="313699"/>
                </a:lnTo>
                <a:lnTo>
                  <a:pt x="1067913" y="313699"/>
                </a:lnTo>
                <a:lnTo>
                  <a:pt x="1067913" y="340397"/>
                </a:lnTo>
                <a:lnTo>
                  <a:pt x="1131320" y="340397"/>
                </a:lnTo>
                <a:lnTo>
                  <a:pt x="1131320" y="380444"/>
                </a:lnTo>
                <a:lnTo>
                  <a:pt x="1191390" y="380444"/>
                </a:lnTo>
                <a:lnTo>
                  <a:pt x="1191390" y="410479"/>
                </a:lnTo>
                <a:lnTo>
                  <a:pt x="1214750" y="410479"/>
                </a:lnTo>
                <a:lnTo>
                  <a:pt x="1214750" y="440514"/>
                </a:lnTo>
                <a:lnTo>
                  <a:pt x="1241448" y="440514"/>
                </a:lnTo>
                <a:lnTo>
                  <a:pt x="1241448" y="487235"/>
                </a:lnTo>
                <a:lnTo>
                  <a:pt x="1298181" y="487235"/>
                </a:lnTo>
                <a:lnTo>
                  <a:pt x="1298181" y="513933"/>
                </a:lnTo>
                <a:lnTo>
                  <a:pt x="1361588" y="513933"/>
                </a:lnTo>
                <a:lnTo>
                  <a:pt x="1361588" y="553979"/>
                </a:lnTo>
                <a:lnTo>
                  <a:pt x="1491740" y="553979"/>
                </a:lnTo>
                <a:lnTo>
                  <a:pt x="1491740" y="590689"/>
                </a:lnTo>
                <a:lnTo>
                  <a:pt x="1872184" y="590689"/>
                </a:lnTo>
                <a:lnTo>
                  <a:pt x="1872184" y="657433"/>
                </a:lnTo>
                <a:lnTo>
                  <a:pt x="1908894" y="657433"/>
                </a:lnTo>
                <a:lnTo>
                  <a:pt x="1908894" y="697480"/>
                </a:lnTo>
                <a:lnTo>
                  <a:pt x="2032371" y="697480"/>
                </a:lnTo>
                <a:lnTo>
                  <a:pt x="2032371" y="797597"/>
                </a:lnTo>
                <a:lnTo>
                  <a:pt x="2235942" y="797597"/>
                </a:lnTo>
                <a:lnTo>
                  <a:pt x="2235942" y="954447"/>
                </a:lnTo>
                <a:lnTo>
                  <a:pt x="3040213" y="954447"/>
                </a:lnTo>
              </a:path>
            </a:pathLst>
          </a:custGeom>
          <a:noFill/>
          <a:ln w="28575">
            <a:solidFill>
              <a:schemeClr val="accent2"/>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grpSp>
        <p:nvGrpSpPr>
          <p:cNvPr id="102" name="Group 101">
            <a:extLst>
              <a:ext uri="{FF2B5EF4-FFF2-40B4-BE49-F238E27FC236}">
                <a16:creationId xmlns:a16="http://schemas.microsoft.com/office/drawing/2014/main" id="{6754EB4E-4712-444E-9F3D-12A675154734}"/>
              </a:ext>
            </a:extLst>
          </p:cNvPr>
          <p:cNvGrpSpPr/>
          <p:nvPr/>
        </p:nvGrpSpPr>
        <p:grpSpPr>
          <a:xfrm>
            <a:off x="3330553" y="2585498"/>
            <a:ext cx="1908892" cy="652760"/>
            <a:chOff x="3330553" y="2585498"/>
            <a:chExt cx="1908892" cy="652760"/>
          </a:xfrm>
        </p:grpSpPr>
        <p:cxnSp>
          <p:nvCxnSpPr>
            <p:cNvPr id="80" name="Straight Connector 79">
              <a:extLst>
                <a:ext uri="{FF2B5EF4-FFF2-40B4-BE49-F238E27FC236}">
                  <a16:creationId xmlns:a16="http://schemas.microsoft.com/office/drawing/2014/main" id="{2ED657AD-3B78-451D-AC74-9BE5AB274F82}"/>
                </a:ext>
              </a:extLst>
            </p:cNvPr>
            <p:cNvCxnSpPr/>
            <p:nvPr/>
          </p:nvCxnSpPr>
          <p:spPr bwMode="auto">
            <a:xfrm>
              <a:off x="3330553" y="2585498"/>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81" name="Straight Connector 80">
              <a:extLst>
                <a:ext uri="{FF2B5EF4-FFF2-40B4-BE49-F238E27FC236}">
                  <a16:creationId xmlns:a16="http://schemas.microsoft.com/office/drawing/2014/main" id="{1E444C4F-CC40-4BD6-A926-5A235FA36F00}"/>
                </a:ext>
              </a:extLst>
            </p:cNvPr>
            <p:cNvCxnSpPr/>
            <p:nvPr/>
          </p:nvCxnSpPr>
          <p:spPr bwMode="auto">
            <a:xfrm>
              <a:off x="3639239" y="2746201"/>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82" name="Straight Connector 81">
              <a:extLst>
                <a:ext uri="{FF2B5EF4-FFF2-40B4-BE49-F238E27FC236}">
                  <a16:creationId xmlns:a16="http://schemas.microsoft.com/office/drawing/2014/main" id="{D9B03C34-FF35-40C8-ABD3-6338443CA6F0}"/>
                </a:ext>
              </a:extLst>
            </p:cNvPr>
            <p:cNvCxnSpPr/>
            <p:nvPr/>
          </p:nvCxnSpPr>
          <p:spPr bwMode="auto">
            <a:xfrm>
              <a:off x="3908809" y="2800194"/>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83" name="Straight Connector 82">
              <a:extLst>
                <a:ext uri="{FF2B5EF4-FFF2-40B4-BE49-F238E27FC236}">
                  <a16:creationId xmlns:a16="http://schemas.microsoft.com/office/drawing/2014/main" id="{2587CF36-A279-4F93-9790-0936055881C2}"/>
                </a:ext>
              </a:extLst>
            </p:cNvPr>
            <p:cNvCxnSpPr/>
            <p:nvPr/>
          </p:nvCxnSpPr>
          <p:spPr bwMode="auto">
            <a:xfrm>
              <a:off x="3996698" y="2800194"/>
              <a:ext cx="0" cy="122438"/>
            </a:xfrm>
            <a:prstGeom prst="line">
              <a:avLst/>
            </a:prstGeom>
            <a:noFill/>
            <a:ln w="76200" cap="flat" cmpd="sng" algn="ctr">
              <a:solidFill>
                <a:schemeClr val="accent1"/>
              </a:solidFill>
              <a:prstDash val="solid"/>
              <a:round/>
              <a:headEnd type="none" w="med" len="med"/>
              <a:tailEnd type="none" w="med" len="med"/>
            </a:ln>
            <a:effectLst/>
          </p:spPr>
        </p:cxnSp>
        <p:cxnSp>
          <p:nvCxnSpPr>
            <p:cNvPr id="84" name="Straight Connector 83">
              <a:extLst>
                <a:ext uri="{FF2B5EF4-FFF2-40B4-BE49-F238E27FC236}">
                  <a16:creationId xmlns:a16="http://schemas.microsoft.com/office/drawing/2014/main" id="{28D69FBD-B706-4C25-A634-2F3BC857197D}"/>
                </a:ext>
              </a:extLst>
            </p:cNvPr>
            <p:cNvCxnSpPr/>
            <p:nvPr/>
          </p:nvCxnSpPr>
          <p:spPr bwMode="auto">
            <a:xfrm>
              <a:off x="4052067" y="2800194"/>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85" name="Straight Connector 84">
              <a:extLst>
                <a:ext uri="{FF2B5EF4-FFF2-40B4-BE49-F238E27FC236}">
                  <a16:creationId xmlns:a16="http://schemas.microsoft.com/office/drawing/2014/main" id="{DDA3E824-4396-4E3A-9A69-C17F161804E7}"/>
                </a:ext>
              </a:extLst>
            </p:cNvPr>
            <p:cNvCxnSpPr/>
            <p:nvPr/>
          </p:nvCxnSpPr>
          <p:spPr bwMode="auto">
            <a:xfrm>
              <a:off x="4085315" y="2800194"/>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86" name="Straight Connector 85">
              <a:extLst>
                <a:ext uri="{FF2B5EF4-FFF2-40B4-BE49-F238E27FC236}">
                  <a16:creationId xmlns:a16="http://schemas.microsoft.com/office/drawing/2014/main" id="{A165D5DE-576B-408E-86F9-D2D289A85073}"/>
                </a:ext>
              </a:extLst>
            </p:cNvPr>
            <p:cNvCxnSpPr/>
            <p:nvPr/>
          </p:nvCxnSpPr>
          <p:spPr bwMode="auto">
            <a:xfrm>
              <a:off x="4129041" y="2900050"/>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87" name="Straight Connector 86">
              <a:extLst>
                <a:ext uri="{FF2B5EF4-FFF2-40B4-BE49-F238E27FC236}">
                  <a16:creationId xmlns:a16="http://schemas.microsoft.com/office/drawing/2014/main" id="{DA654717-99F6-4376-8EAB-9B21C30F42F8}"/>
                </a:ext>
              </a:extLst>
            </p:cNvPr>
            <p:cNvCxnSpPr/>
            <p:nvPr/>
          </p:nvCxnSpPr>
          <p:spPr bwMode="auto">
            <a:xfrm>
              <a:off x="4165748" y="2900050"/>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88" name="Straight Connector 87">
              <a:extLst>
                <a:ext uri="{FF2B5EF4-FFF2-40B4-BE49-F238E27FC236}">
                  <a16:creationId xmlns:a16="http://schemas.microsoft.com/office/drawing/2014/main" id="{D7049C13-AECE-49AC-B6A2-8C54DF082B45}"/>
                </a:ext>
              </a:extLst>
            </p:cNvPr>
            <p:cNvCxnSpPr/>
            <p:nvPr/>
          </p:nvCxnSpPr>
          <p:spPr bwMode="auto">
            <a:xfrm>
              <a:off x="4239010" y="2900050"/>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89" name="Straight Connector 88">
              <a:extLst>
                <a:ext uri="{FF2B5EF4-FFF2-40B4-BE49-F238E27FC236}">
                  <a16:creationId xmlns:a16="http://schemas.microsoft.com/office/drawing/2014/main" id="{A45AC9AB-66D1-44F0-B935-35D8F7E9651A}"/>
                </a:ext>
              </a:extLst>
            </p:cNvPr>
            <p:cNvCxnSpPr/>
            <p:nvPr/>
          </p:nvCxnSpPr>
          <p:spPr bwMode="auto">
            <a:xfrm>
              <a:off x="4255133" y="2983371"/>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90" name="Straight Connector 89">
              <a:extLst>
                <a:ext uri="{FF2B5EF4-FFF2-40B4-BE49-F238E27FC236}">
                  <a16:creationId xmlns:a16="http://schemas.microsoft.com/office/drawing/2014/main" id="{E49A138F-4213-4AC1-918B-893B5473B183}"/>
                </a:ext>
              </a:extLst>
            </p:cNvPr>
            <p:cNvCxnSpPr/>
            <p:nvPr/>
          </p:nvCxnSpPr>
          <p:spPr bwMode="auto">
            <a:xfrm>
              <a:off x="4293517" y="2983371"/>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91" name="Straight Connector 90">
              <a:extLst>
                <a:ext uri="{FF2B5EF4-FFF2-40B4-BE49-F238E27FC236}">
                  <a16:creationId xmlns:a16="http://schemas.microsoft.com/office/drawing/2014/main" id="{229A4839-72AD-429B-A08B-231997670E0B}"/>
                </a:ext>
              </a:extLst>
            </p:cNvPr>
            <p:cNvCxnSpPr/>
            <p:nvPr/>
          </p:nvCxnSpPr>
          <p:spPr bwMode="auto">
            <a:xfrm>
              <a:off x="4336095" y="2983371"/>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92" name="Straight Connector 91">
              <a:extLst>
                <a:ext uri="{FF2B5EF4-FFF2-40B4-BE49-F238E27FC236}">
                  <a16:creationId xmlns:a16="http://schemas.microsoft.com/office/drawing/2014/main" id="{E71C805F-E976-403E-8C99-5DD38400AB91}"/>
                </a:ext>
              </a:extLst>
            </p:cNvPr>
            <p:cNvCxnSpPr/>
            <p:nvPr/>
          </p:nvCxnSpPr>
          <p:spPr bwMode="auto">
            <a:xfrm>
              <a:off x="4368571" y="2983371"/>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93" name="Straight Connector 92">
              <a:extLst>
                <a:ext uri="{FF2B5EF4-FFF2-40B4-BE49-F238E27FC236}">
                  <a16:creationId xmlns:a16="http://schemas.microsoft.com/office/drawing/2014/main" id="{6CCBED19-7A4F-4170-8800-B82D44992532}"/>
                </a:ext>
              </a:extLst>
            </p:cNvPr>
            <p:cNvCxnSpPr/>
            <p:nvPr/>
          </p:nvCxnSpPr>
          <p:spPr bwMode="auto">
            <a:xfrm>
              <a:off x="4400449" y="2983371"/>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94" name="Straight Connector 93">
              <a:extLst>
                <a:ext uri="{FF2B5EF4-FFF2-40B4-BE49-F238E27FC236}">
                  <a16:creationId xmlns:a16="http://schemas.microsoft.com/office/drawing/2014/main" id="{E51717D4-DCB3-4F4D-AD4C-88FB075D8902}"/>
                </a:ext>
              </a:extLst>
            </p:cNvPr>
            <p:cNvCxnSpPr/>
            <p:nvPr/>
          </p:nvCxnSpPr>
          <p:spPr bwMode="auto">
            <a:xfrm>
              <a:off x="4469278" y="3112483"/>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95" name="Straight Connector 94">
              <a:extLst>
                <a:ext uri="{FF2B5EF4-FFF2-40B4-BE49-F238E27FC236}">
                  <a16:creationId xmlns:a16="http://schemas.microsoft.com/office/drawing/2014/main" id="{56BE64BF-71FA-4B1D-8425-9FE21C8F4883}"/>
                </a:ext>
              </a:extLst>
            </p:cNvPr>
            <p:cNvCxnSpPr/>
            <p:nvPr/>
          </p:nvCxnSpPr>
          <p:spPr bwMode="auto">
            <a:xfrm>
              <a:off x="4488189" y="3112483"/>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96" name="Straight Connector 95">
              <a:extLst>
                <a:ext uri="{FF2B5EF4-FFF2-40B4-BE49-F238E27FC236}">
                  <a16:creationId xmlns:a16="http://schemas.microsoft.com/office/drawing/2014/main" id="{DF0AFF2D-156A-48FC-85C2-C0C14E5E19B2}"/>
                </a:ext>
              </a:extLst>
            </p:cNvPr>
            <p:cNvCxnSpPr/>
            <p:nvPr/>
          </p:nvCxnSpPr>
          <p:spPr bwMode="auto">
            <a:xfrm>
              <a:off x="4527215" y="3112483"/>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97" name="Straight Connector 96">
              <a:extLst>
                <a:ext uri="{FF2B5EF4-FFF2-40B4-BE49-F238E27FC236}">
                  <a16:creationId xmlns:a16="http://schemas.microsoft.com/office/drawing/2014/main" id="{73916849-4516-444C-AC16-D918445038AA}"/>
                </a:ext>
              </a:extLst>
            </p:cNvPr>
            <p:cNvCxnSpPr/>
            <p:nvPr/>
          </p:nvCxnSpPr>
          <p:spPr bwMode="auto">
            <a:xfrm>
              <a:off x="4569640" y="3114708"/>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98" name="Straight Connector 97">
              <a:extLst>
                <a:ext uri="{FF2B5EF4-FFF2-40B4-BE49-F238E27FC236}">
                  <a16:creationId xmlns:a16="http://schemas.microsoft.com/office/drawing/2014/main" id="{E4E63F9D-8242-461D-A310-330F23225787}"/>
                </a:ext>
              </a:extLst>
            </p:cNvPr>
            <p:cNvCxnSpPr/>
            <p:nvPr/>
          </p:nvCxnSpPr>
          <p:spPr bwMode="auto">
            <a:xfrm>
              <a:off x="4631714" y="3112483"/>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99" name="Straight Connector 98">
              <a:extLst>
                <a:ext uri="{FF2B5EF4-FFF2-40B4-BE49-F238E27FC236}">
                  <a16:creationId xmlns:a16="http://schemas.microsoft.com/office/drawing/2014/main" id="{0CE4DBE5-C435-4EAF-A73A-61C457E29743}"/>
                </a:ext>
              </a:extLst>
            </p:cNvPr>
            <p:cNvCxnSpPr/>
            <p:nvPr/>
          </p:nvCxnSpPr>
          <p:spPr bwMode="auto">
            <a:xfrm>
              <a:off x="4699195" y="3112483"/>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100" name="Straight Connector 99">
              <a:extLst>
                <a:ext uri="{FF2B5EF4-FFF2-40B4-BE49-F238E27FC236}">
                  <a16:creationId xmlns:a16="http://schemas.microsoft.com/office/drawing/2014/main" id="{1A7BDAF8-B2E0-4881-96F2-34675B333525}"/>
                </a:ext>
              </a:extLst>
            </p:cNvPr>
            <p:cNvCxnSpPr/>
            <p:nvPr/>
          </p:nvCxnSpPr>
          <p:spPr bwMode="auto">
            <a:xfrm>
              <a:off x="4743022" y="3112483"/>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101" name="Straight Connector 100">
              <a:extLst>
                <a:ext uri="{FF2B5EF4-FFF2-40B4-BE49-F238E27FC236}">
                  <a16:creationId xmlns:a16="http://schemas.microsoft.com/office/drawing/2014/main" id="{9FAAED21-DD80-40D1-9F8E-F97684AB457B}"/>
                </a:ext>
              </a:extLst>
            </p:cNvPr>
            <p:cNvCxnSpPr/>
            <p:nvPr/>
          </p:nvCxnSpPr>
          <p:spPr bwMode="auto">
            <a:xfrm>
              <a:off x="5239445" y="3115820"/>
              <a:ext cx="0" cy="122438"/>
            </a:xfrm>
            <a:prstGeom prst="line">
              <a:avLst/>
            </a:prstGeom>
            <a:noFill/>
            <a:ln w="28575" cap="flat" cmpd="sng" algn="ctr">
              <a:solidFill>
                <a:schemeClr val="accent1"/>
              </a:solidFill>
              <a:prstDash val="solid"/>
              <a:round/>
              <a:headEnd type="none" w="med" len="med"/>
              <a:tailEnd type="none" w="med" len="med"/>
            </a:ln>
            <a:effectLst/>
          </p:spPr>
        </p:cxnSp>
      </p:grpSp>
      <p:sp>
        <p:nvSpPr>
          <p:cNvPr id="103" name="Oval 102">
            <a:extLst>
              <a:ext uri="{FF2B5EF4-FFF2-40B4-BE49-F238E27FC236}">
                <a16:creationId xmlns:a16="http://schemas.microsoft.com/office/drawing/2014/main" id="{3D0E3DC6-A0D0-4FB7-9812-3CA7901E7415}"/>
              </a:ext>
            </a:extLst>
          </p:cNvPr>
          <p:cNvSpPr/>
          <p:nvPr/>
        </p:nvSpPr>
        <p:spPr bwMode="auto">
          <a:xfrm>
            <a:off x="3276832" y="2245277"/>
            <a:ext cx="86556" cy="86556"/>
          </a:xfrm>
          <a:prstGeom prst="ellips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04" name="Oval 103">
            <a:extLst>
              <a:ext uri="{FF2B5EF4-FFF2-40B4-BE49-F238E27FC236}">
                <a16:creationId xmlns:a16="http://schemas.microsoft.com/office/drawing/2014/main" id="{6764686C-9C39-4670-827A-B0B25DD99BFC}"/>
              </a:ext>
            </a:extLst>
          </p:cNvPr>
          <p:cNvSpPr/>
          <p:nvPr/>
        </p:nvSpPr>
        <p:spPr bwMode="auto">
          <a:xfrm>
            <a:off x="3583092" y="2459862"/>
            <a:ext cx="86556" cy="86556"/>
          </a:xfrm>
          <a:prstGeom prst="ellips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05" name="Oval 104">
            <a:extLst>
              <a:ext uri="{FF2B5EF4-FFF2-40B4-BE49-F238E27FC236}">
                <a16:creationId xmlns:a16="http://schemas.microsoft.com/office/drawing/2014/main" id="{549322CF-3586-4DB2-A19D-0FAB2CEFEE39}"/>
              </a:ext>
            </a:extLst>
          </p:cNvPr>
          <p:cNvSpPr/>
          <p:nvPr/>
        </p:nvSpPr>
        <p:spPr bwMode="auto">
          <a:xfrm>
            <a:off x="3861448" y="2494669"/>
            <a:ext cx="86556" cy="86556"/>
          </a:xfrm>
          <a:prstGeom prst="ellips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06" name="Oval 105">
            <a:extLst>
              <a:ext uri="{FF2B5EF4-FFF2-40B4-BE49-F238E27FC236}">
                <a16:creationId xmlns:a16="http://schemas.microsoft.com/office/drawing/2014/main" id="{BFB1CD5C-DF1F-4B98-B47D-4B5BBBA36164}"/>
              </a:ext>
            </a:extLst>
          </p:cNvPr>
          <p:cNvSpPr/>
          <p:nvPr/>
        </p:nvSpPr>
        <p:spPr bwMode="auto">
          <a:xfrm>
            <a:off x="3929710" y="2495645"/>
            <a:ext cx="86556" cy="86556"/>
          </a:xfrm>
          <a:prstGeom prst="ellips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07" name="Oval 106">
            <a:extLst>
              <a:ext uri="{FF2B5EF4-FFF2-40B4-BE49-F238E27FC236}">
                <a16:creationId xmlns:a16="http://schemas.microsoft.com/office/drawing/2014/main" id="{3E557162-15F4-4282-8CA1-DC34EF874A53}"/>
              </a:ext>
            </a:extLst>
          </p:cNvPr>
          <p:cNvSpPr/>
          <p:nvPr/>
        </p:nvSpPr>
        <p:spPr bwMode="auto">
          <a:xfrm>
            <a:off x="3970490" y="2494669"/>
            <a:ext cx="86556" cy="86556"/>
          </a:xfrm>
          <a:prstGeom prst="ellips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08" name="Oval 107">
            <a:extLst>
              <a:ext uri="{FF2B5EF4-FFF2-40B4-BE49-F238E27FC236}">
                <a16:creationId xmlns:a16="http://schemas.microsoft.com/office/drawing/2014/main" id="{3C1B9CC9-FF8F-420E-9CA3-0AD3DB8A2478}"/>
              </a:ext>
            </a:extLst>
          </p:cNvPr>
          <p:cNvSpPr/>
          <p:nvPr/>
        </p:nvSpPr>
        <p:spPr bwMode="auto">
          <a:xfrm>
            <a:off x="4004104" y="2494779"/>
            <a:ext cx="86556" cy="86556"/>
          </a:xfrm>
          <a:prstGeom prst="ellips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09" name="Oval 108">
            <a:extLst>
              <a:ext uri="{FF2B5EF4-FFF2-40B4-BE49-F238E27FC236}">
                <a16:creationId xmlns:a16="http://schemas.microsoft.com/office/drawing/2014/main" id="{B9DF2468-AEFA-483E-9A96-0660A00D9111}"/>
              </a:ext>
            </a:extLst>
          </p:cNvPr>
          <p:cNvSpPr/>
          <p:nvPr/>
        </p:nvSpPr>
        <p:spPr bwMode="auto">
          <a:xfrm>
            <a:off x="4033461" y="2496998"/>
            <a:ext cx="86556" cy="86556"/>
          </a:xfrm>
          <a:prstGeom prst="ellips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10" name="Oval 109">
            <a:extLst>
              <a:ext uri="{FF2B5EF4-FFF2-40B4-BE49-F238E27FC236}">
                <a16:creationId xmlns:a16="http://schemas.microsoft.com/office/drawing/2014/main" id="{8D58EC69-87F5-4DC3-B319-C441F8CAFE52}"/>
              </a:ext>
            </a:extLst>
          </p:cNvPr>
          <p:cNvSpPr/>
          <p:nvPr/>
        </p:nvSpPr>
        <p:spPr bwMode="auto">
          <a:xfrm>
            <a:off x="4079192" y="2612294"/>
            <a:ext cx="86556" cy="86556"/>
          </a:xfrm>
          <a:prstGeom prst="ellips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11" name="Oval 110">
            <a:extLst>
              <a:ext uri="{FF2B5EF4-FFF2-40B4-BE49-F238E27FC236}">
                <a16:creationId xmlns:a16="http://schemas.microsoft.com/office/drawing/2014/main" id="{A4B620FB-DBDC-46FE-8FD6-4C4350BD5853}"/>
              </a:ext>
            </a:extLst>
          </p:cNvPr>
          <p:cNvSpPr/>
          <p:nvPr/>
        </p:nvSpPr>
        <p:spPr bwMode="auto">
          <a:xfrm>
            <a:off x="4119728" y="2612294"/>
            <a:ext cx="86556" cy="86556"/>
          </a:xfrm>
          <a:prstGeom prst="ellips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12" name="Oval 111">
            <a:extLst>
              <a:ext uri="{FF2B5EF4-FFF2-40B4-BE49-F238E27FC236}">
                <a16:creationId xmlns:a16="http://schemas.microsoft.com/office/drawing/2014/main" id="{4994671C-4E10-4E3E-9FE1-599BFA92D2E0}"/>
              </a:ext>
            </a:extLst>
          </p:cNvPr>
          <p:cNvSpPr/>
          <p:nvPr/>
        </p:nvSpPr>
        <p:spPr bwMode="auto">
          <a:xfrm>
            <a:off x="4180942" y="2614483"/>
            <a:ext cx="86556" cy="86556"/>
          </a:xfrm>
          <a:prstGeom prst="ellips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13" name="Oval 112">
            <a:extLst>
              <a:ext uri="{FF2B5EF4-FFF2-40B4-BE49-F238E27FC236}">
                <a16:creationId xmlns:a16="http://schemas.microsoft.com/office/drawing/2014/main" id="{B8EF1A22-C56E-4793-BE8F-5649C3751F77}"/>
              </a:ext>
            </a:extLst>
          </p:cNvPr>
          <p:cNvSpPr/>
          <p:nvPr/>
        </p:nvSpPr>
        <p:spPr bwMode="auto">
          <a:xfrm>
            <a:off x="4220577" y="2705679"/>
            <a:ext cx="86556" cy="86556"/>
          </a:xfrm>
          <a:prstGeom prst="ellips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14" name="Oval 113">
            <a:extLst>
              <a:ext uri="{FF2B5EF4-FFF2-40B4-BE49-F238E27FC236}">
                <a16:creationId xmlns:a16="http://schemas.microsoft.com/office/drawing/2014/main" id="{AD683745-A8CE-4741-9030-8B46B3AA3EC3}"/>
              </a:ext>
            </a:extLst>
          </p:cNvPr>
          <p:cNvSpPr/>
          <p:nvPr/>
        </p:nvSpPr>
        <p:spPr bwMode="auto">
          <a:xfrm>
            <a:off x="4263950" y="2705441"/>
            <a:ext cx="86556" cy="86556"/>
          </a:xfrm>
          <a:prstGeom prst="ellips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15" name="Oval 114">
            <a:extLst>
              <a:ext uri="{FF2B5EF4-FFF2-40B4-BE49-F238E27FC236}">
                <a16:creationId xmlns:a16="http://schemas.microsoft.com/office/drawing/2014/main" id="{A84125B3-7105-443B-87E5-1CE6499FBD94}"/>
              </a:ext>
            </a:extLst>
          </p:cNvPr>
          <p:cNvSpPr/>
          <p:nvPr/>
        </p:nvSpPr>
        <p:spPr bwMode="auto">
          <a:xfrm>
            <a:off x="4301322" y="2702562"/>
            <a:ext cx="86556" cy="86556"/>
          </a:xfrm>
          <a:prstGeom prst="ellips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16" name="Oval 115">
            <a:extLst>
              <a:ext uri="{FF2B5EF4-FFF2-40B4-BE49-F238E27FC236}">
                <a16:creationId xmlns:a16="http://schemas.microsoft.com/office/drawing/2014/main" id="{1C80C3CD-8EF1-41F9-A105-3BB189CEE9E1}"/>
              </a:ext>
            </a:extLst>
          </p:cNvPr>
          <p:cNvSpPr/>
          <p:nvPr/>
        </p:nvSpPr>
        <p:spPr bwMode="auto">
          <a:xfrm>
            <a:off x="4346768" y="2704116"/>
            <a:ext cx="86556" cy="86556"/>
          </a:xfrm>
          <a:prstGeom prst="ellips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17" name="Oval 116">
            <a:extLst>
              <a:ext uri="{FF2B5EF4-FFF2-40B4-BE49-F238E27FC236}">
                <a16:creationId xmlns:a16="http://schemas.microsoft.com/office/drawing/2014/main" id="{61208D3F-70F3-4708-B8C9-56DED7BBD6C4}"/>
              </a:ext>
            </a:extLst>
          </p:cNvPr>
          <p:cNvSpPr/>
          <p:nvPr/>
        </p:nvSpPr>
        <p:spPr bwMode="auto">
          <a:xfrm>
            <a:off x="4415551" y="2861173"/>
            <a:ext cx="86556" cy="86556"/>
          </a:xfrm>
          <a:prstGeom prst="ellips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18" name="Oval 117">
            <a:extLst>
              <a:ext uri="{FF2B5EF4-FFF2-40B4-BE49-F238E27FC236}">
                <a16:creationId xmlns:a16="http://schemas.microsoft.com/office/drawing/2014/main" id="{9ADDC94F-A363-4A31-B7B8-77D7E2532C91}"/>
              </a:ext>
            </a:extLst>
          </p:cNvPr>
          <p:cNvSpPr/>
          <p:nvPr/>
        </p:nvSpPr>
        <p:spPr bwMode="auto">
          <a:xfrm>
            <a:off x="4465597" y="2858944"/>
            <a:ext cx="86556" cy="86556"/>
          </a:xfrm>
          <a:prstGeom prst="ellips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19" name="Oval 118">
            <a:extLst>
              <a:ext uri="{FF2B5EF4-FFF2-40B4-BE49-F238E27FC236}">
                <a16:creationId xmlns:a16="http://schemas.microsoft.com/office/drawing/2014/main" id="{D6876CA3-05FE-460B-A9CE-D122CDDF9DF6}"/>
              </a:ext>
            </a:extLst>
          </p:cNvPr>
          <p:cNvSpPr/>
          <p:nvPr/>
        </p:nvSpPr>
        <p:spPr bwMode="auto">
          <a:xfrm>
            <a:off x="4521285" y="2856715"/>
            <a:ext cx="86556" cy="86556"/>
          </a:xfrm>
          <a:prstGeom prst="ellips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20" name="Oval 119">
            <a:extLst>
              <a:ext uri="{FF2B5EF4-FFF2-40B4-BE49-F238E27FC236}">
                <a16:creationId xmlns:a16="http://schemas.microsoft.com/office/drawing/2014/main" id="{633F623E-A041-436C-9DB7-8FAF881A2DF2}"/>
              </a:ext>
            </a:extLst>
          </p:cNvPr>
          <p:cNvSpPr/>
          <p:nvPr/>
        </p:nvSpPr>
        <p:spPr bwMode="auto">
          <a:xfrm>
            <a:off x="4569845" y="2857665"/>
            <a:ext cx="86556" cy="86556"/>
          </a:xfrm>
          <a:prstGeom prst="ellips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21" name="Oval 120">
            <a:extLst>
              <a:ext uri="{FF2B5EF4-FFF2-40B4-BE49-F238E27FC236}">
                <a16:creationId xmlns:a16="http://schemas.microsoft.com/office/drawing/2014/main" id="{537E85C2-7128-4680-ABC5-647A6B8A9FCA}"/>
              </a:ext>
            </a:extLst>
          </p:cNvPr>
          <p:cNvSpPr/>
          <p:nvPr/>
        </p:nvSpPr>
        <p:spPr bwMode="auto">
          <a:xfrm>
            <a:off x="4654341" y="2855308"/>
            <a:ext cx="86556" cy="86556"/>
          </a:xfrm>
          <a:prstGeom prst="ellips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22" name="Oval 121">
            <a:extLst>
              <a:ext uri="{FF2B5EF4-FFF2-40B4-BE49-F238E27FC236}">
                <a16:creationId xmlns:a16="http://schemas.microsoft.com/office/drawing/2014/main" id="{72D61673-583C-438C-8385-2B818FA4F7A2}"/>
              </a:ext>
            </a:extLst>
          </p:cNvPr>
          <p:cNvSpPr/>
          <p:nvPr/>
        </p:nvSpPr>
        <p:spPr bwMode="auto">
          <a:xfrm>
            <a:off x="4693298" y="2855439"/>
            <a:ext cx="86556" cy="86556"/>
          </a:xfrm>
          <a:prstGeom prst="ellips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23" name="Oval 122">
            <a:extLst>
              <a:ext uri="{FF2B5EF4-FFF2-40B4-BE49-F238E27FC236}">
                <a16:creationId xmlns:a16="http://schemas.microsoft.com/office/drawing/2014/main" id="{67660DA4-BE6F-4636-A103-21DE49BB1394}"/>
              </a:ext>
            </a:extLst>
          </p:cNvPr>
          <p:cNvSpPr/>
          <p:nvPr/>
        </p:nvSpPr>
        <p:spPr bwMode="auto">
          <a:xfrm>
            <a:off x="5185728" y="2858286"/>
            <a:ext cx="86556" cy="86556"/>
          </a:xfrm>
          <a:prstGeom prst="ellips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24" name="TextBox 123">
            <a:extLst>
              <a:ext uri="{FF2B5EF4-FFF2-40B4-BE49-F238E27FC236}">
                <a16:creationId xmlns:a16="http://schemas.microsoft.com/office/drawing/2014/main" id="{1A3044D7-F64F-45E2-A36C-87FEC460846E}"/>
              </a:ext>
            </a:extLst>
          </p:cNvPr>
          <p:cNvSpPr txBox="1"/>
          <p:nvPr/>
        </p:nvSpPr>
        <p:spPr bwMode="auto">
          <a:xfrm rot="16200000">
            <a:off x="5420396" y="3126116"/>
            <a:ext cx="26139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Patients (%)</a:t>
            </a:r>
          </a:p>
        </p:txBody>
      </p:sp>
      <p:sp>
        <p:nvSpPr>
          <p:cNvPr id="126" name="TextBox 125">
            <a:extLst>
              <a:ext uri="{FF2B5EF4-FFF2-40B4-BE49-F238E27FC236}">
                <a16:creationId xmlns:a16="http://schemas.microsoft.com/office/drawing/2014/main" id="{A5C4D08F-BE5A-40C4-A7F6-8DA314A3C06D}"/>
              </a:ext>
            </a:extLst>
          </p:cNvPr>
          <p:cNvSpPr txBox="1"/>
          <p:nvPr/>
        </p:nvSpPr>
        <p:spPr bwMode="auto">
          <a:xfrm>
            <a:off x="7686824" y="5006460"/>
            <a:ext cx="26139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Mo</a:t>
            </a:r>
          </a:p>
        </p:txBody>
      </p:sp>
      <p:sp>
        <p:nvSpPr>
          <p:cNvPr id="127" name="Freeform: Shape 126">
            <a:extLst>
              <a:ext uri="{FF2B5EF4-FFF2-40B4-BE49-F238E27FC236}">
                <a16:creationId xmlns:a16="http://schemas.microsoft.com/office/drawing/2014/main" id="{F8AB4822-B5F2-4612-B5D3-B0C90AF6FB0B}"/>
              </a:ext>
            </a:extLst>
          </p:cNvPr>
          <p:cNvSpPr/>
          <p:nvPr/>
        </p:nvSpPr>
        <p:spPr bwMode="auto">
          <a:xfrm>
            <a:off x="7372733" y="1945013"/>
            <a:ext cx="3219796" cy="2759826"/>
          </a:xfrm>
          <a:custGeom>
            <a:avLst/>
            <a:gdLst>
              <a:gd name="connsiteX0" fmla="*/ 0 w 3219796"/>
              <a:gd name="connsiteY0" fmla="*/ 0 h 2759826"/>
              <a:gd name="connsiteX1" fmla="*/ 0 w 3219796"/>
              <a:gd name="connsiteY1" fmla="*/ 2759826 h 2759826"/>
              <a:gd name="connsiteX2" fmla="*/ 3219796 w 3219796"/>
              <a:gd name="connsiteY2" fmla="*/ 2759826 h 2759826"/>
            </a:gdLst>
            <a:ahLst/>
            <a:cxnLst>
              <a:cxn ang="0">
                <a:pos x="connsiteX0" y="connsiteY0"/>
              </a:cxn>
              <a:cxn ang="0">
                <a:pos x="connsiteX1" y="connsiteY1"/>
              </a:cxn>
              <a:cxn ang="0">
                <a:pos x="connsiteX2" y="connsiteY2"/>
              </a:cxn>
            </a:cxnLst>
            <a:rect l="l" t="t" r="r" b="b"/>
            <a:pathLst>
              <a:path w="3219796" h="2759826">
                <a:moveTo>
                  <a:pt x="0" y="0"/>
                </a:moveTo>
                <a:lnTo>
                  <a:pt x="0" y="2759826"/>
                </a:lnTo>
                <a:lnTo>
                  <a:pt x="3219796" y="2759826"/>
                </a:lnTo>
              </a:path>
            </a:pathLst>
          </a:custGeom>
          <a:noFill/>
          <a:ln w="28575">
            <a:solidFill>
              <a:schemeClr val="bg1"/>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grpSp>
        <p:nvGrpSpPr>
          <p:cNvPr id="128" name="Group 127">
            <a:extLst>
              <a:ext uri="{FF2B5EF4-FFF2-40B4-BE49-F238E27FC236}">
                <a16:creationId xmlns:a16="http://schemas.microsoft.com/office/drawing/2014/main" id="{D9ECF7BE-B142-42D6-BAE2-C45717F10694}"/>
              </a:ext>
            </a:extLst>
          </p:cNvPr>
          <p:cNvGrpSpPr/>
          <p:nvPr/>
        </p:nvGrpSpPr>
        <p:grpSpPr>
          <a:xfrm>
            <a:off x="7313028" y="1953778"/>
            <a:ext cx="60385" cy="2752386"/>
            <a:chOff x="2140397" y="1953943"/>
            <a:chExt cx="60385" cy="2752386"/>
          </a:xfrm>
        </p:grpSpPr>
        <p:cxnSp>
          <p:nvCxnSpPr>
            <p:cNvPr id="129" name="Straight Connector 128">
              <a:extLst>
                <a:ext uri="{FF2B5EF4-FFF2-40B4-BE49-F238E27FC236}">
                  <a16:creationId xmlns:a16="http://schemas.microsoft.com/office/drawing/2014/main" id="{07EBA36D-CF09-46B3-8FF6-3E8699EC81C9}"/>
                </a:ext>
              </a:extLst>
            </p:cNvPr>
            <p:cNvCxnSpPr>
              <a:cxnSpLocks/>
            </p:cNvCxnSpPr>
            <p:nvPr/>
          </p:nvCxnSpPr>
          <p:spPr bwMode="auto">
            <a:xfrm flipH="1">
              <a:off x="2140397" y="1953943"/>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130" name="Straight Connector 129">
              <a:extLst>
                <a:ext uri="{FF2B5EF4-FFF2-40B4-BE49-F238E27FC236}">
                  <a16:creationId xmlns:a16="http://schemas.microsoft.com/office/drawing/2014/main" id="{9EAE2180-8519-45F7-AA4C-A054D782FE73}"/>
                </a:ext>
              </a:extLst>
            </p:cNvPr>
            <p:cNvCxnSpPr>
              <a:cxnSpLocks/>
            </p:cNvCxnSpPr>
            <p:nvPr/>
          </p:nvCxnSpPr>
          <p:spPr bwMode="auto">
            <a:xfrm flipH="1">
              <a:off x="2140397" y="2504420"/>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131" name="Straight Connector 130">
              <a:extLst>
                <a:ext uri="{FF2B5EF4-FFF2-40B4-BE49-F238E27FC236}">
                  <a16:creationId xmlns:a16="http://schemas.microsoft.com/office/drawing/2014/main" id="{6E6F6B6E-A455-4AA3-99E5-5248038C1D8F}"/>
                </a:ext>
              </a:extLst>
            </p:cNvPr>
            <p:cNvCxnSpPr>
              <a:cxnSpLocks/>
            </p:cNvCxnSpPr>
            <p:nvPr/>
          </p:nvCxnSpPr>
          <p:spPr bwMode="auto">
            <a:xfrm flipH="1">
              <a:off x="2140397" y="3054897"/>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132" name="Straight Connector 131">
              <a:extLst>
                <a:ext uri="{FF2B5EF4-FFF2-40B4-BE49-F238E27FC236}">
                  <a16:creationId xmlns:a16="http://schemas.microsoft.com/office/drawing/2014/main" id="{3538F14A-75C8-4AE8-90FE-0F6775B1D2D2}"/>
                </a:ext>
              </a:extLst>
            </p:cNvPr>
            <p:cNvCxnSpPr>
              <a:cxnSpLocks/>
            </p:cNvCxnSpPr>
            <p:nvPr/>
          </p:nvCxnSpPr>
          <p:spPr bwMode="auto">
            <a:xfrm flipH="1">
              <a:off x="2140397" y="3605373"/>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133" name="Straight Connector 132">
              <a:extLst>
                <a:ext uri="{FF2B5EF4-FFF2-40B4-BE49-F238E27FC236}">
                  <a16:creationId xmlns:a16="http://schemas.microsoft.com/office/drawing/2014/main" id="{AEA88679-DCAB-48FA-857C-A47CD0D275A4}"/>
                </a:ext>
              </a:extLst>
            </p:cNvPr>
            <p:cNvCxnSpPr>
              <a:cxnSpLocks/>
            </p:cNvCxnSpPr>
            <p:nvPr/>
          </p:nvCxnSpPr>
          <p:spPr bwMode="auto">
            <a:xfrm flipH="1">
              <a:off x="2140397" y="4155850"/>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134" name="Straight Connector 133">
              <a:extLst>
                <a:ext uri="{FF2B5EF4-FFF2-40B4-BE49-F238E27FC236}">
                  <a16:creationId xmlns:a16="http://schemas.microsoft.com/office/drawing/2014/main" id="{0A160B10-506C-4591-ADDA-F0C16FEDC924}"/>
                </a:ext>
              </a:extLst>
            </p:cNvPr>
            <p:cNvCxnSpPr>
              <a:cxnSpLocks/>
            </p:cNvCxnSpPr>
            <p:nvPr/>
          </p:nvCxnSpPr>
          <p:spPr bwMode="auto">
            <a:xfrm flipH="1">
              <a:off x="2140397" y="4706329"/>
              <a:ext cx="60385" cy="0"/>
            </a:xfrm>
            <a:prstGeom prst="line">
              <a:avLst/>
            </a:prstGeom>
            <a:noFill/>
            <a:ln w="28575" cap="flat" cmpd="sng" algn="ctr">
              <a:solidFill>
                <a:schemeClr val="bg1"/>
              </a:solidFill>
              <a:prstDash val="solid"/>
              <a:round/>
              <a:headEnd type="none" w="med" len="med"/>
              <a:tailEnd type="none" w="med" len="med"/>
            </a:ln>
            <a:effectLst/>
          </p:spPr>
        </p:cxnSp>
      </p:grpSp>
      <p:sp>
        <p:nvSpPr>
          <p:cNvPr id="135" name="TextBox 134">
            <a:extLst>
              <a:ext uri="{FF2B5EF4-FFF2-40B4-BE49-F238E27FC236}">
                <a16:creationId xmlns:a16="http://schemas.microsoft.com/office/drawing/2014/main" id="{CC3E9870-C545-4824-9F45-404961F79A51}"/>
              </a:ext>
            </a:extLst>
          </p:cNvPr>
          <p:cNvSpPr txBox="1"/>
          <p:nvPr/>
        </p:nvSpPr>
        <p:spPr bwMode="auto">
          <a:xfrm>
            <a:off x="6785302" y="1776518"/>
            <a:ext cx="57136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100</a:t>
            </a:r>
          </a:p>
        </p:txBody>
      </p:sp>
      <p:sp>
        <p:nvSpPr>
          <p:cNvPr id="136" name="TextBox 135">
            <a:extLst>
              <a:ext uri="{FF2B5EF4-FFF2-40B4-BE49-F238E27FC236}">
                <a16:creationId xmlns:a16="http://schemas.microsoft.com/office/drawing/2014/main" id="{FB2EA346-93B1-4A76-9804-F3F8693A5218}"/>
              </a:ext>
            </a:extLst>
          </p:cNvPr>
          <p:cNvSpPr txBox="1"/>
          <p:nvPr/>
        </p:nvSpPr>
        <p:spPr bwMode="auto">
          <a:xfrm>
            <a:off x="6785302" y="2329170"/>
            <a:ext cx="57136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80</a:t>
            </a:r>
          </a:p>
        </p:txBody>
      </p:sp>
      <p:sp>
        <p:nvSpPr>
          <p:cNvPr id="137" name="TextBox 136">
            <a:extLst>
              <a:ext uri="{FF2B5EF4-FFF2-40B4-BE49-F238E27FC236}">
                <a16:creationId xmlns:a16="http://schemas.microsoft.com/office/drawing/2014/main" id="{E3C7DB7E-BBD8-4602-8DC1-1B3711F3E2D3}"/>
              </a:ext>
            </a:extLst>
          </p:cNvPr>
          <p:cNvSpPr txBox="1"/>
          <p:nvPr/>
        </p:nvSpPr>
        <p:spPr bwMode="auto">
          <a:xfrm>
            <a:off x="6785302" y="2881822"/>
            <a:ext cx="57136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60</a:t>
            </a:r>
          </a:p>
        </p:txBody>
      </p:sp>
      <p:sp>
        <p:nvSpPr>
          <p:cNvPr id="138" name="TextBox 137">
            <a:extLst>
              <a:ext uri="{FF2B5EF4-FFF2-40B4-BE49-F238E27FC236}">
                <a16:creationId xmlns:a16="http://schemas.microsoft.com/office/drawing/2014/main" id="{7F9FFA56-23A6-4100-B8BD-C4DD6C13F979}"/>
              </a:ext>
            </a:extLst>
          </p:cNvPr>
          <p:cNvSpPr txBox="1"/>
          <p:nvPr/>
        </p:nvSpPr>
        <p:spPr bwMode="auto">
          <a:xfrm>
            <a:off x="6785302" y="3434474"/>
            <a:ext cx="57136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40</a:t>
            </a:r>
          </a:p>
        </p:txBody>
      </p:sp>
      <p:sp>
        <p:nvSpPr>
          <p:cNvPr id="139" name="TextBox 138">
            <a:extLst>
              <a:ext uri="{FF2B5EF4-FFF2-40B4-BE49-F238E27FC236}">
                <a16:creationId xmlns:a16="http://schemas.microsoft.com/office/drawing/2014/main" id="{0756D6F1-F2F4-45EA-A550-F07D278F8192}"/>
              </a:ext>
            </a:extLst>
          </p:cNvPr>
          <p:cNvSpPr txBox="1"/>
          <p:nvPr/>
        </p:nvSpPr>
        <p:spPr bwMode="auto">
          <a:xfrm>
            <a:off x="6785302" y="3987127"/>
            <a:ext cx="57136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20</a:t>
            </a:r>
          </a:p>
        </p:txBody>
      </p:sp>
      <p:sp>
        <p:nvSpPr>
          <p:cNvPr id="140" name="TextBox 139">
            <a:extLst>
              <a:ext uri="{FF2B5EF4-FFF2-40B4-BE49-F238E27FC236}">
                <a16:creationId xmlns:a16="http://schemas.microsoft.com/office/drawing/2014/main" id="{278BE348-BECA-424D-AB89-F64C48663457}"/>
              </a:ext>
            </a:extLst>
          </p:cNvPr>
          <p:cNvSpPr txBox="1"/>
          <p:nvPr/>
        </p:nvSpPr>
        <p:spPr bwMode="auto">
          <a:xfrm>
            <a:off x="6785302" y="4539779"/>
            <a:ext cx="57136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grpSp>
        <p:nvGrpSpPr>
          <p:cNvPr id="141" name="Group 140">
            <a:extLst>
              <a:ext uri="{FF2B5EF4-FFF2-40B4-BE49-F238E27FC236}">
                <a16:creationId xmlns:a16="http://schemas.microsoft.com/office/drawing/2014/main" id="{602EC4C2-84CE-40D1-9130-3539A87FD22A}"/>
              </a:ext>
            </a:extLst>
          </p:cNvPr>
          <p:cNvGrpSpPr/>
          <p:nvPr/>
        </p:nvGrpSpPr>
        <p:grpSpPr>
          <a:xfrm>
            <a:off x="7372733" y="4712613"/>
            <a:ext cx="3216784" cy="64204"/>
            <a:chOff x="2200102" y="4712778"/>
            <a:chExt cx="3216784" cy="64204"/>
          </a:xfrm>
        </p:grpSpPr>
        <p:grpSp>
          <p:nvGrpSpPr>
            <p:cNvPr id="142" name="Group 141">
              <a:extLst>
                <a:ext uri="{FF2B5EF4-FFF2-40B4-BE49-F238E27FC236}">
                  <a16:creationId xmlns:a16="http://schemas.microsoft.com/office/drawing/2014/main" id="{440F6CE4-1496-4A12-823D-F32B83639C3F}"/>
                </a:ext>
              </a:extLst>
            </p:cNvPr>
            <p:cNvGrpSpPr/>
            <p:nvPr/>
          </p:nvGrpSpPr>
          <p:grpSpPr>
            <a:xfrm rot="5400000">
              <a:off x="2846060" y="4067814"/>
              <a:ext cx="62818" cy="1354734"/>
              <a:chOff x="2140397" y="1953943"/>
              <a:chExt cx="60385" cy="2752386"/>
            </a:xfrm>
          </p:grpSpPr>
          <p:cxnSp>
            <p:nvCxnSpPr>
              <p:cNvPr id="151" name="Straight Connector 150">
                <a:extLst>
                  <a:ext uri="{FF2B5EF4-FFF2-40B4-BE49-F238E27FC236}">
                    <a16:creationId xmlns:a16="http://schemas.microsoft.com/office/drawing/2014/main" id="{D6E46814-2F1C-43BD-B970-C90E0EE26525}"/>
                  </a:ext>
                </a:extLst>
              </p:cNvPr>
              <p:cNvCxnSpPr>
                <a:cxnSpLocks/>
              </p:cNvCxnSpPr>
              <p:nvPr/>
            </p:nvCxnSpPr>
            <p:spPr bwMode="auto">
              <a:xfrm flipH="1">
                <a:off x="2140397" y="1953943"/>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152" name="Straight Connector 151">
                <a:extLst>
                  <a:ext uri="{FF2B5EF4-FFF2-40B4-BE49-F238E27FC236}">
                    <a16:creationId xmlns:a16="http://schemas.microsoft.com/office/drawing/2014/main" id="{1B43003B-B27E-420E-9717-95A5336F4914}"/>
                  </a:ext>
                </a:extLst>
              </p:cNvPr>
              <p:cNvCxnSpPr>
                <a:cxnSpLocks/>
              </p:cNvCxnSpPr>
              <p:nvPr/>
            </p:nvCxnSpPr>
            <p:spPr bwMode="auto">
              <a:xfrm flipH="1">
                <a:off x="2140397" y="2504420"/>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153" name="Straight Connector 152">
                <a:extLst>
                  <a:ext uri="{FF2B5EF4-FFF2-40B4-BE49-F238E27FC236}">
                    <a16:creationId xmlns:a16="http://schemas.microsoft.com/office/drawing/2014/main" id="{0A6C2C7D-7B32-4E8E-A976-22B27DF4B03C}"/>
                  </a:ext>
                </a:extLst>
              </p:cNvPr>
              <p:cNvCxnSpPr>
                <a:cxnSpLocks/>
              </p:cNvCxnSpPr>
              <p:nvPr/>
            </p:nvCxnSpPr>
            <p:spPr bwMode="auto">
              <a:xfrm flipH="1">
                <a:off x="2140397" y="3054897"/>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154" name="Straight Connector 153">
                <a:extLst>
                  <a:ext uri="{FF2B5EF4-FFF2-40B4-BE49-F238E27FC236}">
                    <a16:creationId xmlns:a16="http://schemas.microsoft.com/office/drawing/2014/main" id="{794E8410-EFC7-46C4-953F-D724C3B6953B}"/>
                  </a:ext>
                </a:extLst>
              </p:cNvPr>
              <p:cNvCxnSpPr>
                <a:cxnSpLocks/>
              </p:cNvCxnSpPr>
              <p:nvPr/>
            </p:nvCxnSpPr>
            <p:spPr bwMode="auto">
              <a:xfrm flipH="1">
                <a:off x="2140397" y="3605373"/>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155" name="Straight Connector 154">
                <a:extLst>
                  <a:ext uri="{FF2B5EF4-FFF2-40B4-BE49-F238E27FC236}">
                    <a16:creationId xmlns:a16="http://schemas.microsoft.com/office/drawing/2014/main" id="{C7F66E01-D600-456F-9804-06ABC22AAB45}"/>
                  </a:ext>
                </a:extLst>
              </p:cNvPr>
              <p:cNvCxnSpPr>
                <a:cxnSpLocks/>
              </p:cNvCxnSpPr>
              <p:nvPr/>
            </p:nvCxnSpPr>
            <p:spPr bwMode="auto">
              <a:xfrm flipH="1">
                <a:off x="2140397" y="4155850"/>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156" name="Straight Connector 155">
                <a:extLst>
                  <a:ext uri="{FF2B5EF4-FFF2-40B4-BE49-F238E27FC236}">
                    <a16:creationId xmlns:a16="http://schemas.microsoft.com/office/drawing/2014/main" id="{3B9DE8CD-9995-4182-803F-B10F967586E6}"/>
                  </a:ext>
                </a:extLst>
              </p:cNvPr>
              <p:cNvCxnSpPr>
                <a:cxnSpLocks/>
              </p:cNvCxnSpPr>
              <p:nvPr/>
            </p:nvCxnSpPr>
            <p:spPr bwMode="auto">
              <a:xfrm flipH="1">
                <a:off x="2140397" y="4706329"/>
                <a:ext cx="60385" cy="0"/>
              </a:xfrm>
              <a:prstGeom prst="line">
                <a:avLst/>
              </a:prstGeom>
              <a:noFill/>
              <a:ln w="28575" cap="flat" cmpd="sng" algn="ctr">
                <a:solidFill>
                  <a:schemeClr val="bg1"/>
                </a:solidFill>
                <a:prstDash val="solid"/>
                <a:round/>
                <a:headEnd type="none" w="med" len="med"/>
                <a:tailEnd type="none" w="med" len="med"/>
              </a:ln>
              <a:effectLst/>
            </p:spPr>
          </p:cxnSp>
        </p:grpSp>
        <p:grpSp>
          <p:nvGrpSpPr>
            <p:cNvPr id="143" name="Group 142">
              <a:extLst>
                <a:ext uri="{FF2B5EF4-FFF2-40B4-BE49-F238E27FC236}">
                  <a16:creationId xmlns:a16="http://schemas.microsoft.com/office/drawing/2014/main" id="{46A22AAB-805A-4E00-8F61-C1C233E735D3}"/>
                </a:ext>
              </a:extLst>
            </p:cNvPr>
            <p:cNvGrpSpPr/>
            <p:nvPr/>
          </p:nvGrpSpPr>
          <p:grpSpPr>
            <a:xfrm rot="5400000">
              <a:off x="4444874" y="4068206"/>
              <a:ext cx="62818" cy="1354734"/>
              <a:chOff x="2140397" y="1953943"/>
              <a:chExt cx="60385" cy="2752386"/>
            </a:xfrm>
          </p:grpSpPr>
          <p:cxnSp>
            <p:nvCxnSpPr>
              <p:cNvPr id="145" name="Straight Connector 144">
                <a:extLst>
                  <a:ext uri="{FF2B5EF4-FFF2-40B4-BE49-F238E27FC236}">
                    <a16:creationId xmlns:a16="http://schemas.microsoft.com/office/drawing/2014/main" id="{C3B22DC0-04D6-4B06-9FB3-1F3257DC6970}"/>
                  </a:ext>
                </a:extLst>
              </p:cNvPr>
              <p:cNvCxnSpPr>
                <a:cxnSpLocks/>
              </p:cNvCxnSpPr>
              <p:nvPr/>
            </p:nvCxnSpPr>
            <p:spPr bwMode="auto">
              <a:xfrm flipH="1">
                <a:off x="2140397" y="1953943"/>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146" name="Straight Connector 145">
                <a:extLst>
                  <a:ext uri="{FF2B5EF4-FFF2-40B4-BE49-F238E27FC236}">
                    <a16:creationId xmlns:a16="http://schemas.microsoft.com/office/drawing/2014/main" id="{4863B792-9962-4343-A9FA-29CDF2ED2897}"/>
                  </a:ext>
                </a:extLst>
              </p:cNvPr>
              <p:cNvCxnSpPr>
                <a:cxnSpLocks/>
              </p:cNvCxnSpPr>
              <p:nvPr/>
            </p:nvCxnSpPr>
            <p:spPr bwMode="auto">
              <a:xfrm flipH="1">
                <a:off x="2140397" y="2504420"/>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147" name="Straight Connector 146">
                <a:extLst>
                  <a:ext uri="{FF2B5EF4-FFF2-40B4-BE49-F238E27FC236}">
                    <a16:creationId xmlns:a16="http://schemas.microsoft.com/office/drawing/2014/main" id="{786EA63C-AF77-47B5-921C-B723851BED2F}"/>
                  </a:ext>
                </a:extLst>
              </p:cNvPr>
              <p:cNvCxnSpPr>
                <a:cxnSpLocks/>
              </p:cNvCxnSpPr>
              <p:nvPr/>
            </p:nvCxnSpPr>
            <p:spPr bwMode="auto">
              <a:xfrm flipH="1">
                <a:off x="2140397" y="3054897"/>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148" name="Straight Connector 147">
                <a:extLst>
                  <a:ext uri="{FF2B5EF4-FFF2-40B4-BE49-F238E27FC236}">
                    <a16:creationId xmlns:a16="http://schemas.microsoft.com/office/drawing/2014/main" id="{C941AD2B-9368-4349-A709-D635548F06FA}"/>
                  </a:ext>
                </a:extLst>
              </p:cNvPr>
              <p:cNvCxnSpPr>
                <a:cxnSpLocks/>
              </p:cNvCxnSpPr>
              <p:nvPr/>
            </p:nvCxnSpPr>
            <p:spPr bwMode="auto">
              <a:xfrm flipH="1">
                <a:off x="2140397" y="3605373"/>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149" name="Straight Connector 148">
                <a:extLst>
                  <a:ext uri="{FF2B5EF4-FFF2-40B4-BE49-F238E27FC236}">
                    <a16:creationId xmlns:a16="http://schemas.microsoft.com/office/drawing/2014/main" id="{65352EE8-5B0D-46D3-ADFD-3ADE6AA053A2}"/>
                  </a:ext>
                </a:extLst>
              </p:cNvPr>
              <p:cNvCxnSpPr>
                <a:cxnSpLocks/>
              </p:cNvCxnSpPr>
              <p:nvPr/>
            </p:nvCxnSpPr>
            <p:spPr bwMode="auto">
              <a:xfrm flipH="1">
                <a:off x="2140397" y="4155850"/>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150" name="Straight Connector 149">
                <a:extLst>
                  <a:ext uri="{FF2B5EF4-FFF2-40B4-BE49-F238E27FC236}">
                    <a16:creationId xmlns:a16="http://schemas.microsoft.com/office/drawing/2014/main" id="{081B334D-AAF2-4B17-B39E-E624FDC80B3F}"/>
                  </a:ext>
                </a:extLst>
              </p:cNvPr>
              <p:cNvCxnSpPr>
                <a:cxnSpLocks/>
              </p:cNvCxnSpPr>
              <p:nvPr/>
            </p:nvCxnSpPr>
            <p:spPr bwMode="auto">
              <a:xfrm flipH="1">
                <a:off x="2140397" y="4706329"/>
                <a:ext cx="60385" cy="0"/>
              </a:xfrm>
              <a:prstGeom prst="line">
                <a:avLst/>
              </a:prstGeom>
              <a:noFill/>
              <a:ln w="28575" cap="flat" cmpd="sng" algn="ctr">
                <a:solidFill>
                  <a:schemeClr val="bg1"/>
                </a:solidFill>
                <a:prstDash val="solid"/>
                <a:round/>
                <a:headEnd type="none" w="med" len="med"/>
                <a:tailEnd type="none" w="med" len="med"/>
              </a:ln>
              <a:effectLst/>
            </p:spPr>
          </p:cxnSp>
        </p:grpSp>
        <p:cxnSp>
          <p:nvCxnSpPr>
            <p:cNvPr id="144" name="Straight Connector 143">
              <a:extLst>
                <a:ext uri="{FF2B5EF4-FFF2-40B4-BE49-F238E27FC236}">
                  <a16:creationId xmlns:a16="http://schemas.microsoft.com/office/drawing/2014/main" id="{EB4B8B3C-8400-4FC0-B393-38BB66E1F166}"/>
                </a:ext>
              </a:extLst>
            </p:cNvPr>
            <p:cNvCxnSpPr>
              <a:cxnSpLocks/>
            </p:cNvCxnSpPr>
            <p:nvPr/>
          </p:nvCxnSpPr>
          <p:spPr bwMode="auto">
            <a:xfrm rot="5400000" flipH="1">
              <a:off x="5385477" y="4744187"/>
              <a:ext cx="62818" cy="0"/>
            </a:xfrm>
            <a:prstGeom prst="line">
              <a:avLst/>
            </a:prstGeom>
            <a:noFill/>
            <a:ln w="28575" cap="flat" cmpd="sng" algn="ctr">
              <a:solidFill>
                <a:schemeClr val="bg1"/>
              </a:solidFill>
              <a:prstDash val="solid"/>
              <a:round/>
              <a:headEnd type="none" w="med" len="med"/>
              <a:tailEnd type="none" w="med" len="med"/>
            </a:ln>
            <a:effectLst/>
          </p:spPr>
        </p:cxnSp>
      </p:grpSp>
      <p:sp>
        <p:nvSpPr>
          <p:cNvPr id="157" name="TextBox 156">
            <a:extLst>
              <a:ext uri="{FF2B5EF4-FFF2-40B4-BE49-F238E27FC236}">
                <a16:creationId xmlns:a16="http://schemas.microsoft.com/office/drawing/2014/main" id="{EBEF3E75-4F3F-4956-BA66-CBC4F049D457}"/>
              </a:ext>
            </a:extLst>
          </p:cNvPr>
          <p:cNvSpPr txBox="1"/>
          <p:nvPr/>
        </p:nvSpPr>
        <p:spPr bwMode="auto">
          <a:xfrm>
            <a:off x="7225758" y="4727002"/>
            <a:ext cx="2888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sp>
        <p:nvSpPr>
          <p:cNvPr id="158" name="TextBox 157">
            <a:extLst>
              <a:ext uri="{FF2B5EF4-FFF2-40B4-BE49-F238E27FC236}">
                <a16:creationId xmlns:a16="http://schemas.microsoft.com/office/drawing/2014/main" id="{F9DAFE42-FDD2-497D-B75E-893F90B2F5CE}"/>
              </a:ext>
            </a:extLst>
          </p:cNvPr>
          <p:cNvSpPr txBox="1"/>
          <p:nvPr/>
        </p:nvSpPr>
        <p:spPr bwMode="auto">
          <a:xfrm>
            <a:off x="7500892" y="4724830"/>
            <a:ext cx="2888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a:t>
            </a:r>
          </a:p>
        </p:txBody>
      </p:sp>
      <p:sp>
        <p:nvSpPr>
          <p:cNvPr id="159" name="TextBox 158">
            <a:extLst>
              <a:ext uri="{FF2B5EF4-FFF2-40B4-BE49-F238E27FC236}">
                <a16:creationId xmlns:a16="http://schemas.microsoft.com/office/drawing/2014/main" id="{74E1BB57-480B-4B8A-8B7F-F19E60BA7A18}"/>
              </a:ext>
            </a:extLst>
          </p:cNvPr>
          <p:cNvSpPr txBox="1"/>
          <p:nvPr/>
        </p:nvSpPr>
        <p:spPr bwMode="auto">
          <a:xfrm>
            <a:off x="7776266" y="4724830"/>
            <a:ext cx="2888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a:t>
            </a:r>
          </a:p>
        </p:txBody>
      </p:sp>
      <p:sp>
        <p:nvSpPr>
          <p:cNvPr id="160" name="TextBox 159">
            <a:extLst>
              <a:ext uri="{FF2B5EF4-FFF2-40B4-BE49-F238E27FC236}">
                <a16:creationId xmlns:a16="http://schemas.microsoft.com/office/drawing/2014/main" id="{A258F29E-C23C-4467-91F4-1836C39BC4C6}"/>
              </a:ext>
            </a:extLst>
          </p:cNvPr>
          <p:cNvSpPr txBox="1"/>
          <p:nvPr/>
        </p:nvSpPr>
        <p:spPr bwMode="auto">
          <a:xfrm>
            <a:off x="8051400" y="4722658"/>
            <a:ext cx="2888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9</a:t>
            </a:r>
          </a:p>
        </p:txBody>
      </p:sp>
      <p:sp>
        <p:nvSpPr>
          <p:cNvPr id="161" name="TextBox 160">
            <a:extLst>
              <a:ext uri="{FF2B5EF4-FFF2-40B4-BE49-F238E27FC236}">
                <a16:creationId xmlns:a16="http://schemas.microsoft.com/office/drawing/2014/main" id="{542FE81E-263E-4AE0-A69C-AFB2C9DB40AD}"/>
              </a:ext>
            </a:extLst>
          </p:cNvPr>
          <p:cNvSpPr txBox="1"/>
          <p:nvPr/>
        </p:nvSpPr>
        <p:spPr bwMode="auto">
          <a:xfrm>
            <a:off x="8257944" y="4716497"/>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12</a:t>
            </a:r>
          </a:p>
        </p:txBody>
      </p:sp>
      <p:sp>
        <p:nvSpPr>
          <p:cNvPr id="162" name="TextBox 161">
            <a:extLst>
              <a:ext uri="{FF2B5EF4-FFF2-40B4-BE49-F238E27FC236}">
                <a16:creationId xmlns:a16="http://schemas.microsoft.com/office/drawing/2014/main" id="{B443519B-4B5D-48AD-911E-862BBA3F8F46}"/>
              </a:ext>
            </a:extLst>
          </p:cNvPr>
          <p:cNvSpPr txBox="1"/>
          <p:nvPr/>
        </p:nvSpPr>
        <p:spPr bwMode="auto">
          <a:xfrm>
            <a:off x="8533078" y="4714325"/>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15</a:t>
            </a:r>
          </a:p>
        </p:txBody>
      </p:sp>
      <p:sp>
        <p:nvSpPr>
          <p:cNvPr id="163" name="TextBox 162">
            <a:extLst>
              <a:ext uri="{FF2B5EF4-FFF2-40B4-BE49-F238E27FC236}">
                <a16:creationId xmlns:a16="http://schemas.microsoft.com/office/drawing/2014/main" id="{277B1844-C7D8-489B-8F99-19973EFD5094}"/>
              </a:ext>
            </a:extLst>
          </p:cNvPr>
          <p:cNvSpPr txBox="1"/>
          <p:nvPr/>
        </p:nvSpPr>
        <p:spPr bwMode="auto">
          <a:xfrm>
            <a:off x="8786284" y="4714325"/>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18</a:t>
            </a:r>
          </a:p>
        </p:txBody>
      </p:sp>
      <p:sp>
        <p:nvSpPr>
          <p:cNvPr id="164" name="TextBox 163">
            <a:extLst>
              <a:ext uri="{FF2B5EF4-FFF2-40B4-BE49-F238E27FC236}">
                <a16:creationId xmlns:a16="http://schemas.microsoft.com/office/drawing/2014/main" id="{B967E5E5-CE65-4CE9-8D4F-9059039CB6EB}"/>
              </a:ext>
            </a:extLst>
          </p:cNvPr>
          <p:cNvSpPr txBox="1"/>
          <p:nvPr/>
        </p:nvSpPr>
        <p:spPr bwMode="auto">
          <a:xfrm>
            <a:off x="9061418" y="4712153"/>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21</a:t>
            </a:r>
          </a:p>
        </p:txBody>
      </p:sp>
      <p:sp>
        <p:nvSpPr>
          <p:cNvPr id="165" name="TextBox 164">
            <a:extLst>
              <a:ext uri="{FF2B5EF4-FFF2-40B4-BE49-F238E27FC236}">
                <a16:creationId xmlns:a16="http://schemas.microsoft.com/office/drawing/2014/main" id="{24D0A831-8E43-40B4-88F7-E0D03369B7EB}"/>
              </a:ext>
            </a:extLst>
          </p:cNvPr>
          <p:cNvSpPr txBox="1"/>
          <p:nvPr/>
        </p:nvSpPr>
        <p:spPr bwMode="auto">
          <a:xfrm>
            <a:off x="9325031" y="4720485"/>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24</a:t>
            </a:r>
          </a:p>
        </p:txBody>
      </p:sp>
      <p:sp>
        <p:nvSpPr>
          <p:cNvPr id="166" name="TextBox 165">
            <a:extLst>
              <a:ext uri="{FF2B5EF4-FFF2-40B4-BE49-F238E27FC236}">
                <a16:creationId xmlns:a16="http://schemas.microsoft.com/office/drawing/2014/main" id="{4D05B26B-339C-4289-929D-506FEED58F25}"/>
              </a:ext>
            </a:extLst>
          </p:cNvPr>
          <p:cNvSpPr txBox="1"/>
          <p:nvPr/>
        </p:nvSpPr>
        <p:spPr bwMode="auto">
          <a:xfrm>
            <a:off x="9594756" y="4714324"/>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27</a:t>
            </a:r>
          </a:p>
        </p:txBody>
      </p:sp>
      <p:sp>
        <p:nvSpPr>
          <p:cNvPr id="167" name="TextBox 166">
            <a:extLst>
              <a:ext uri="{FF2B5EF4-FFF2-40B4-BE49-F238E27FC236}">
                <a16:creationId xmlns:a16="http://schemas.microsoft.com/office/drawing/2014/main" id="{55C58899-A20E-4AF1-916B-A860C0B5F225}"/>
              </a:ext>
            </a:extLst>
          </p:cNvPr>
          <p:cNvSpPr txBox="1"/>
          <p:nvPr/>
        </p:nvSpPr>
        <p:spPr bwMode="auto">
          <a:xfrm>
            <a:off x="9869890" y="4712152"/>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30</a:t>
            </a:r>
          </a:p>
        </p:txBody>
      </p:sp>
      <p:sp>
        <p:nvSpPr>
          <p:cNvPr id="168" name="TextBox 167">
            <a:extLst>
              <a:ext uri="{FF2B5EF4-FFF2-40B4-BE49-F238E27FC236}">
                <a16:creationId xmlns:a16="http://schemas.microsoft.com/office/drawing/2014/main" id="{18F6AB74-F51E-4104-A35E-BB5FE1194869}"/>
              </a:ext>
            </a:extLst>
          </p:cNvPr>
          <p:cNvSpPr txBox="1"/>
          <p:nvPr/>
        </p:nvSpPr>
        <p:spPr bwMode="auto">
          <a:xfrm>
            <a:off x="10123096" y="4712152"/>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33</a:t>
            </a:r>
          </a:p>
        </p:txBody>
      </p:sp>
      <p:sp>
        <p:nvSpPr>
          <p:cNvPr id="169" name="TextBox 168">
            <a:extLst>
              <a:ext uri="{FF2B5EF4-FFF2-40B4-BE49-F238E27FC236}">
                <a16:creationId xmlns:a16="http://schemas.microsoft.com/office/drawing/2014/main" id="{C7ABBADF-A553-45D5-B306-F371ACCB98A4}"/>
              </a:ext>
            </a:extLst>
          </p:cNvPr>
          <p:cNvSpPr txBox="1"/>
          <p:nvPr/>
        </p:nvSpPr>
        <p:spPr bwMode="auto">
          <a:xfrm>
            <a:off x="10398230" y="4709980"/>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36</a:t>
            </a:r>
          </a:p>
        </p:txBody>
      </p:sp>
      <p:sp>
        <p:nvSpPr>
          <p:cNvPr id="216" name="Freeform: Shape 215">
            <a:extLst>
              <a:ext uri="{FF2B5EF4-FFF2-40B4-BE49-F238E27FC236}">
                <a16:creationId xmlns:a16="http://schemas.microsoft.com/office/drawing/2014/main" id="{CFB75B6F-03FF-45AB-8B79-6103AF067518}"/>
              </a:ext>
            </a:extLst>
          </p:cNvPr>
          <p:cNvSpPr/>
          <p:nvPr/>
        </p:nvSpPr>
        <p:spPr bwMode="auto">
          <a:xfrm>
            <a:off x="7372350" y="1948815"/>
            <a:ext cx="3046095" cy="1022985"/>
          </a:xfrm>
          <a:custGeom>
            <a:avLst/>
            <a:gdLst>
              <a:gd name="connsiteX0" fmla="*/ 0 w 3046095"/>
              <a:gd name="connsiteY0" fmla="*/ 0 h 1022985"/>
              <a:gd name="connsiteX1" fmla="*/ 140018 w 3046095"/>
              <a:gd name="connsiteY1" fmla="*/ 0 h 1022985"/>
              <a:gd name="connsiteX2" fmla="*/ 140018 w 3046095"/>
              <a:gd name="connsiteY2" fmla="*/ 34290 h 1022985"/>
              <a:gd name="connsiteX3" fmla="*/ 285750 w 3046095"/>
              <a:gd name="connsiteY3" fmla="*/ 34290 h 1022985"/>
              <a:gd name="connsiteX4" fmla="*/ 285750 w 3046095"/>
              <a:gd name="connsiteY4" fmla="*/ 60008 h 1022985"/>
              <a:gd name="connsiteX5" fmla="*/ 325755 w 3046095"/>
              <a:gd name="connsiteY5" fmla="*/ 60008 h 1022985"/>
              <a:gd name="connsiteX6" fmla="*/ 325755 w 3046095"/>
              <a:gd name="connsiteY6" fmla="*/ 60008 h 1022985"/>
              <a:gd name="connsiteX7" fmla="*/ 325755 w 3046095"/>
              <a:gd name="connsiteY7" fmla="*/ 82868 h 1022985"/>
              <a:gd name="connsiteX8" fmla="*/ 354330 w 3046095"/>
              <a:gd name="connsiteY8" fmla="*/ 82868 h 1022985"/>
              <a:gd name="connsiteX9" fmla="*/ 354330 w 3046095"/>
              <a:gd name="connsiteY9" fmla="*/ 114300 h 1022985"/>
              <a:gd name="connsiteX10" fmla="*/ 362903 w 3046095"/>
              <a:gd name="connsiteY10" fmla="*/ 114300 h 1022985"/>
              <a:gd name="connsiteX11" fmla="*/ 362903 w 3046095"/>
              <a:gd name="connsiteY11" fmla="*/ 151448 h 1022985"/>
              <a:gd name="connsiteX12" fmla="*/ 482918 w 3046095"/>
              <a:gd name="connsiteY12" fmla="*/ 151448 h 1022985"/>
              <a:gd name="connsiteX13" fmla="*/ 482918 w 3046095"/>
              <a:gd name="connsiteY13" fmla="*/ 171450 h 1022985"/>
              <a:gd name="connsiteX14" fmla="*/ 731520 w 3046095"/>
              <a:gd name="connsiteY14" fmla="*/ 171450 h 1022985"/>
              <a:gd name="connsiteX15" fmla="*/ 731520 w 3046095"/>
              <a:gd name="connsiteY15" fmla="*/ 200025 h 1022985"/>
              <a:gd name="connsiteX16" fmla="*/ 748665 w 3046095"/>
              <a:gd name="connsiteY16" fmla="*/ 200025 h 1022985"/>
              <a:gd name="connsiteX17" fmla="*/ 748665 w 3046095"/>
              <a:gd name="connsiteY17" fmla="*/ 225743 h 1022985"/>
              <a:gd name="connsiteX18" fmla="*/ 802958 w 3046095"/>
              <a:gd name="connsiteY18" fmla="*/ 225743 h 1022985"/>
              <a:gd name="connsiteX19" fmla="*/ 802958 w 3046095"/>
              <a:gd name="connsiteY19" fmla="*/ 257175 h 1022985"/>
              <a:gd name="connsiteX20" fmla="*/ 834390 w 3046095"/>
              <a:gd name="connsiteY20" fmla="*/ 257175 h 1022985"/>
              <a:gd name="connsiteX21" fmla="*/ 834390 w 3046095"/>
              <a:gd name="connsiteY21" fmla="*/ 288608 h 1022985"/>
              <a:gd name="connsiteX22" fmla="*/ 888683 w 3046095"/>
              <a:gd name="connsiteY22" fmla="*/ 288608 h 1022985"/>
              <a:gd name="connsiteX23" fmla="*/ 888683 w 3046095"/>
              <a:gd name="connsiteY23" fmla="*/ 314325 h 1022985"/>
              <a:gd name="connsiteX24" fmla="*/ 974408 w 3046095"/>
              <a:gd name="connsiteY24" fmla="*/ 314325 h 1022985"/>
              <a:gd name="connsiteX25" fmla="*/ 974408 w 3046095"/>
              <a:gd name="connsiteY25" fmla="*/ 354330 h 1022985"/>
              <a:gd name="connsiteX26" fmla="*/ 1088708 w 3046095"/>
              <a:gd name="connsiteY26" fmla="*/ 354330 h 1022985"/>
              <a:gd name="connsiteX27" fmla="*/ 1088708 w 3046095"/>
              <a:gd name="connsiteY27" fmla="*/ 377190 h 1022985"/>
              <a:gd name="connsiteX28" fmla="*/ 1117283 w 3046095"/>
              <a:gd name="connsiteY28" fmla="*/ 377190 h 1022985"/>
              <a:gd name="connsiteX29" fmla="*/ 1117283 w 3046095"/>
              <a:gd name="connsiteY29" fmla="*/ 405765 h 1022985"/>
              <a:gd name="connsiteX30" fmla="*/ 1220153 w 3046095"/>
              <a:gd name="connsiteY30" fmla="*/ 405765 h 1022985"/>
              <a:gd name="connsiteX31" fmla="*/ 1220153 w 3046095"/>
              <a:gd name="connsiteY31" fmla="*/ 425768 h 1022985"/>
              <a:gd name="connsiteX32" fmla="*/ 1305878 w 3046095"/>
              <a:gd name="connsiteY32" fmla="*/ 425768 h 1022985"/>
              <a:gd name="connsiteX33" fmla="*/ 1305878 w 3046095"/>
              <a:gd name="connsiteY33" fmla="*/ 468630 h 1022985"/>
              <a:gd name="connsiteX34" fmla="*/ 1408748 w 3046095"/>
              <a:gd name="connsiteY34" fmla="*/ 468630 h 1022985"/>
              <a:gd name="connsiteX35" fmla="*/ 1408748 w 3046095"/>
              <a:gd name="connsiteY35" fmla="*/ 497205 h 1022985"/>
              <a:gd name="connsiteX36" fmla="*/ 1468755 w 3046095"/>
              <a:gd name="connsiteY36" fmla="*/ 497205 h 1022985"/>
              <a:gd name="connsiteX37" fmla="*/ 1468755 w 3046095"/>
              <a:gd name="connsiteY37" fmla="*/ 514350 h 1022985"/>
              <a:gd name="connsiteX38" fmla="*/ 1725930 w 3046095"/>
              <a:gd name="connsiteY38" fmla="*/ 514350 h 1022985"/>
              <a:gd name="connsiteX39" fmla="*/ 1725930 w 3046095"/>
              <a:gd name="connsiteY39" fmla="*/ 554355 h 1022985"/>
              <a:gd name="connsiteX40" fmla="*/ 1768793 w 3046095"/>
              <a:gd name="connsiteY40" fmla="*/ 554355 h 1022985"/>
              <a:gd name="connsiteX41" fmla="*/ 1768793 w 3046095"/>
              <a:gd name="connsiteY41" fmla="*/ 574358 h 1022985"/>
              <a:gd name="connsiteX42" fmla="*/ 2031683 w 3046095"/>
              <a:gd name="connsiteY42" fmla="*/ 574358 h 1022985"/>
              <a:gd name="connsiteX43" fmla="*/ 2031683 w 3046095"/>
              <a:gd name="connsiteY43" fmla="*/ 640080 h 1022985"/>
              <a:gd name="connsiteX44" fmla="*/ 2103120 w 3046095"/>
              <a:gd name="connsiteY44" fmla="*/ 640080 h 1022985"/>
              <a:gd name="connsiteX45" fmla="*/ 2103120 w 3046095"/>
              <a:gd name="connsiteY45" fmla="*/ 720090 h 1022985"/>
              <a:gd name="connsiteX46" fmla="*/ 2431733 w 3046095"/>
              <a:gd name="connsiteY46" fmla="*/ 720090 h 1022985"/>
              <a:gd name="connsiteX47" fmla="*/ 2431733 w 3046095"/>
              <a:gd name="connsiteY47" fmla="*/ 1022985 h 1022985"/>
              <a:gd name="connsiteX48" fmla="*/ 3046095 w 3046095"/>
              <a:gd name="connsiteY48" fmla="*/ 1022985 h 1022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3046095" h="1022985">
                <a:moveTo>
                  <a:pt x="0" y="0"/>
                </a:moveTo>
                <a:lnTo>
                  <a:pt x="140018" y="0"/>
                </a:lnTo>
                <a:lnTo>
                  <a:pt x="140018" y="34290"/>
                </a:lnTo>
                <a:lnTo>
                  <a:pt x="285750" y="34290"/>
                </a:lnTo>
                <a:lnTo>
                  <a:pt x="285750" y="60008"/>
                </a:lnTo>
                <a:lnTo>
                  <a:pt x="325755" y="60008"/>
                </a:lnTo>
                <a:lnTo>
                  <a:pt x="325755" y="60008"/>
                </a:lnTo>
                <a:lnTo>
                  <a:pt x="325755" y="82868"/>
                </a:lnTo>
                <a:lnTo>
                  <a:pt x="354330" y="82868"/>
                </a:lnTo>
                <a:lnTo>
                  <a:pt x="354330" y="114300"/>
                </a:lnTo>
                <a:lnTo>
                  <a:pt x="362903" y="114300"/>
                </a:lnTo>
                <a:lnTo>
                  <a:pt x="362903" y="151448"/>
                </a:lnTo>
                <a:lnTo>
                  <a:pt x="482918" y="151448"/>
                </a:lnTo>
                <a:lnTo>
                  <a:pt x="482918" y="171450"/>
                </a:lnTo>
                <a:lnTo>
                  <a:pt x="731520" y="171450"/>
                </a:lnTo>
                <a:lnTo>
                  <a:pt x="731520" y="200025"/>
                </a:lnTo>
                <a:lnTo>
                  <a:pt x="748665" y="200025"/>
                </a:lnTo>
                <a:lnTo>
                  <a:pt x="748665" y="225743"/>
                </a:lnTo>
                <a:lnTo>
                  <a:pt x="802958" y="225743"/>
                </a:lnTo>
                <a:lnTo>
                  <a:pt x="802958" y="257175"/>
                </a:lnTo>
                <a:lnTo>
                  <a:pt x="834390" y="257175"/>
                </a:lnTo>
                <a:lnTo>
                  <a:pt x="834390" y="288608"/>
                </a:lnTo>
                <a:lnTo>
                  <a:pt x="888683" y="288608"/>
                </a:lnTo>
                <a:lnTo>
                  <a:pt x="888683" y="314325"/>
                </a:lnTo>
                <a:lnTo>
                  <a:pt x="974408" y="314325"/>
                </a:lnTo>
                <a:lnTo>
                  <a:pt x="974408" y="354330"/>
                </a:lnTo>
                <a:lnTo>
                  <a:pt x="1088708" y="354330"/>
                </a:lnTo>
                <a:lnTo>
                  <a:pt x="1088708" y="377190"/>
                </a:lnTo>
                <a:lnTo>
                  <a:pt x="1117283" y="377190"/>
                </a:lnTo>
                <a:lnTo>
                  <a:pt x="1117283" y="405765"/>
                </a:lnTo>
                <a:lnTo>
                  <a:pt x="1220153" y="405765"/>
                </a:lnTo>
                <a:lnTo>
                  <a:pt x="1220153" y="425768"/>
                </a:lnTo>
                <a:lnTo>
                  <a:pt x="1305878" y="425768"/>
                </a:lnTo>
                <a:lnTo>
                  <a:pt x="1305878" y="468630"/>
                </a:lnTo>
                <a:lnTo>
                  <a:pt x="1408748" y="468630"/>
                </a:lnTo>
                <a:lnTo>
                  <a:pt x="1408748" y="497205"/>
                </a:lnTo>
                <a:lnTo>
                  <a:pt x="1468755" y="497205"/>
                </a:lnTo>
                <a:lnTo>
                  <a:pt x="1468755" y="514350"/>
                </a:lnTo>
                <a:lnTo>
                  <a:pt x="1725930" y="514350"/>
                </a:lnTo>
                <a:lnTo>
                  <a:pt x="1725930" y="554355"/>
                </a:lnTo>
                <a:lnTo>
                  <a:pt x="1768793" y="554355"/>
                </a:lnTo>
                <a:lnTo>
                  <a:pt x="1768793" y="574358"/>
                </a:lnTo>
                <a:lnTo>
                  <a:pt x="2031683" y="574358"/>
                </a:lnTo>
                <a:lnTo>
                  <a:pt x="2031683" y="640080"/>
                </a:lnTo>
                <a:lnTo>
                  <a:pt x="2103120" y="640080"/>
                </a:lnTo>
                <a:lnTo>
                  <a:pt x="2103120" y="720090"/>
                </a:lnTo>
                <a:lnTo>
                  <a:pt x="2431733" y="720090"/>
                </a:lnTo>
                <a:lnTo>
                  <a:pt x="2431733" y="1022985"/>
                </a:lnTo>
                <a:lnTo>
                  <a:pt x="3046095" y="1022985"/>
                </a:lnTo>
              </a:path>
            </a:pathLst>
          </a:custGeom>
          <a:noFill/>
          <a:ln w="28575">
            <a:solidFill>
              <a:schemeClr val="accent1"/>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grpSp>
        <p:nvGrpSpPr>
          <p:cNvPr id="223" name="Group 222">
            <a:extLst>
              <a:ext uri="{FF2B5EF4-FFF2-40B4-BE49-F238E27FC236}">
                <a16:creationId xmlns:a16="http://schemas.microsoft.com/office/drawing/2014/main" id="{3FFD4D02-98C8-4056-8075-34EE9B8F642B}"/>
              </a:ext>
            </a:extLst>
          </p:cNvPr>
          <p:cNvGrpSpPr/>
          <p:nvPr/>
        </p:nvGrpSpPr>
        <p:grpSpPr>
          <a:xfrm>
            <a:off x="8816847" y="2380702"/>
            <a:ext cx="1595882" cy="654068"/>
            <a:chOff x="8816847" y="2380702"/>
            <a:chExt cx="1595882" cy="654068"/>
          </a:xfrm>
        </p:grpSpPr>
        <p:cxnSp>
          <p:nvCxnSpPr>
            <p:cNvPr id="173" name="Straight Connector 172">
              <a:extLst>
                <a:ext uri="{FF2B5EF4-FFF2-40B4-BE49-F238E27FC236}">
                  <a16:creationId xmlns:a16="http://schemas.microsoft.com/office/drawing/2014/main" id="{68F55272-85F5-4351-B7D8-E4C0A3DF9376}"/>
                </a:ext>
              </a:extLst>
            </p:cNvPr>
            <p:cNvCxnSpPr/>
            <p:nvPr/>
          </p:nvCxnSpPr>
          <p:spPr bwMode="auto">
            <a:xfrm>
              <a:off x="8816847" y="2380702"/>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174" name="Straight Connector 173">
              <a:extLst>
                <a:ext uri="{FF2B5EF4-FFF2-40B4-BE49-F238E27FC236}">
                  <a16:creationId xmlns:a16="http://schemas.microsoft.com/office/drawing/2014/main" id="{47434096-F13E-4B01-AF1D-42E2A9A1E94B}"/>
                </a:ext>
              </a:extLst>
            </p:cNvPr>
            <p:cNvCxnSpPr/>
            <p:nvPr/>
          </p:nvCxnSpPr>
          <p:spPr bwMode="auto">
            <a:xfrm>
              <a:off x="9037564" y="2400706"/>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175" name="Straight Connector 174">
              <a:extLst>
                <a:ext uri="{FF2B5EF4-FFF2-40B4-BE49-F238E27FC236}">
                  <a16:creationId xmlns:a16="http://schemas.microsoft.com/office/drawing/2014/main" id="{C53F7AFC-26EA-4486-BB61-C6357E2D0C3D}"/>
                </a:ext>
              </a:extLst>
            </p:cNvPr>
            <p:cNvCxnSpPr/>
            <p:nvPr/>
          </p:nvCxnSpPr>
          <p:spPr bwMode="auto">
            <a:xfrm>
              <a:off x="9061720" y="2400706"/>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176" name="Straight Connector 175">
              <a:extLst>
                <a:ext uri="{FF2B5EF4-FFF2-40B4-BE49-F238E27FC236}">
                  <a16:creationId xmlns:a16="http://schemas.microsoft.com/office/drawing/2014/main" id="{2301D684-630E-4AB2-8151-9ED0248B6EE6}"/>
                </a:ext>
              </a:extLst>
            </p:cNvPr>
            <p:cNvCxnSpPr/>
            <p:nvPr/>
          </p:nvCxnSpPr>
          <p:spPr bwMode="auto">
            <a:xfrm>
              <a:off x="9366851" y="2456652"/>
              <a:ext cx="0" cy="122438"/>
            </a:xfrm>
            <a:prstGeom prst="line">
              <a:avLst/>
            </a:prstGeom>
            <a:noFill/>
            <a:ln w="76200" cap="flat" cmpd="sng" algn="ctr">
              <a:solidFill>
                <a:schemeClr val="accent1"/>
              </a:solidFill>
              <a:prstDash val="solid"/>
              <a:round/>
              <a:headEnd type="none" w="med" len="med"/>
              <a:tailEnd type="none" w="med" len="med"/>
            </a:ln>
            <a:effectLst/>
          </p:spPr>
        </p:cxnSp>
        <p:cxnSp>
          <p:nvCxnSpPr>
            <p:cNvPr id="177" name="Straight Connector 176">
              <a:extLst>
                <a:ext uri="{FF2B5EF4-FFF2-40B4-BE49-F238E27FC236}">
                  <a16:creationId xmlns:a16="http://schemas.microsoft.com/office/drawing/2014/main" id="{F2C31901-0D2E-4DDE-BEE1-449D5E269ACD}"/>
                </a:ext>
              </a:extLst>
            </p:cNvPr>
            <p:cNvCxnSpPr/>
            <p:nvPr/>
          </p:nvCxnSpPr>
          <p:spPr bwMode="auto">
            <a:xfrm>
              <a:off x="9098966" y="2437096"/>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178" name="Straight Connector 177">
              <a:extLst>
                <a:ext uri="{FF2B5EF4-FFF2-40B4-BE49-F238E27FC236}">
                  <a16:creationId xmlns:a16="http://schemas.microsoft.com/office/drawing/2014/main" id="{D4229844-689D-496A-BAE2-2EFBBF4C4FDF}"/>
                </a:ext>
              </a:extLst>
            </p:cNvPr>
            <p:cNvCxnSpPr/>
            <p:nvPr/>
          </p:nvCxnSpPr>
          <p:spPr bwMode="auto">
            <a:xfrm>
              <a:off x="9140952" y="2454486"/>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179" name="Straight Connector 178">
              <a:extLst>
                <a:ext uri="{FF2B5EF4-FFF2-40B4-BE49-F238E27FC236}">
                  <a16:creationId xmlns:a16="http://schemas.microsoft.com/office/drawing/2014/main" id="{957FAD3A-461F-43C9-BC04-AF16C63C4B53}"/>
                </a:ext>
              </a:extLst>
            </p:cNvPr>
            <p:cNvCxnSpPr/>
            <p:nvPr/>
          </p:nvCxnSpPr>
          <p:spPr bwMode="auto">
            <a:xfrm>
              <a:off x="9173624" y="2468154"/>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180" name="Straight Connector 179">
              <a:extLst>
                <a:ext uri="{FF2B5EF4-FFF2-40B4-BE49-F238E27FC236}">
                  <a16:creationId xmlns:a16="http://schemas.microsoft.com/office/drawing/2014/main" id="{CA6F54D9-4DD2-494B-9CBD-1458388069F1}"/>
                </a:ext>
              </a:extLst>
            </p:cNvPr>
            <p:cNvCxnSpPr/>
            <p:nvPr/>
          </p:nvCxnSpPr>
          <p:spPr bwMode="auto">
            <a:xfrm>
              <a:off x="9195501" y="2469507"/>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181" name="Straight Connector 180">
              <a:extLst>
                <a:ext uri="{FF2B5EF4-FFF2-40B4-BE49-F238E27FC236}">
                  <a16:creationId xmlns:a16="http://schemas.microsoft.com/office/drawing/2014/main" id="{80C6B7A3-6280-439E-BF5A-7BB0372802C8}"/>
                </a:ext>
              </a:extLst>
            </p:cNvPr>
            <p:cNvCxnSpPr/>
            <p:nvPr/>
          </p:nvCxnSpPr>
          <p:spPr bwMode="auto">
            <a:xfrm>
              <a:off x="9228205" y="2468154"/>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182" name="Straight Connector 181">
              <a:extLst>
                <a:ext uri="{FF2B5EF4-FFF2-40B4-BE49-F238E27FC236}">
                  <a16:creationId xmlns:a16="http://schemas.microsoft.com/office/drawing/2014/main" id="{5A538225-E2EE-4FA9-BF01-C8D6E3B86F4C}"/>
                </a:ext>
              </a:extLst>
            </p:cNvPr>
            <p:cNvCxnSpPr/>
            <p:nvPr/>
          </p:nvCxnSpPr>
          <p:spPr bwMode="auto">
            <a:xfrm>
              <a:off x="9242495" y="2468825"/>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183" name="Straight Connector 182">
              <a:extLst>
                <a:ext uri="{FF2B5EF4-FFF2-40B4-BE49-F238E27FC236}">
                  <a16:creationId xmlns:a16="http://schemas.microsoft.com/office/drawing/2014/main" id="{01E19997-C3E2-420C-BD2D-2CB84CA9237C}"/>
                </a:ext>
              </a:extLst>
            </p:cNvPr>
            <p:cNvCxnSpPr/>
            <p:nvPr/>
          </p:nvCxnSpPr>
          <p:spPr bwMode="auto">
            <a:xfrm>
              <a:off x="9273179" y="2470012"/>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184" name="Straight Connector 183">
              <a:extLst>
                <a:ext uri="{FF2B5EF4-FFF2-40B4-BE49-F238E27FC236}">
                  <a16:creationId xmlns:a16="http://schemas.microsoft.com/office/drawing/2014/main" id="{C1FFF816-0AAD-43C6-9C0F-D9D753F71401}"/>
                </a:ext>
              </a:extLst>
            </p:cNvPr>
            <p:cNvCxnSpPr/>
            <p:nvPr/>
          </p:nvCxnSpPr>
          <p:spPr bwMode="auto">
            <a:xfrm>
              <a:off x="9419147" y="2532231"/>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185" name="Straight Connector 184">
              <a:extLst>
                <a:ext uri="{FF2B5EF4-FFF2-40B4-BE49-F238E27FC236}">
                  <a16:creationId xmlns:a16="http://schemas.microsoft.com/office/drawing/2014/main" id="{F49291F9-2548-4CA4-BBEC-9EBB9DF25679}"/>
                </a:ext>
              </a:extLst>
            </p:cNvPr>
            <p:cNvCxnSpPr/>
            <p:nvPr/>
          </p:nvCxnSpPr>
          <p:spPr bwMode="auto">
            <a:xfrm>
              <a:off x="9307883" y="2468069"/>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186" name="Straight Connector 185">
              <a:extLst>
                <a:ext uri="{FF2B5EF4-FFF2-40B4-BE49-F238E27FC236}">
                  <a16:creationId xmlns:a16="http://schemas.microsoft.com/office/drawing/2014/main" id="{7E5B5245-FAD5-42EB-9A74-D8AD95EE6262}"/>
                </a:ext>
              </a:extLst>
            </p:cNvPr>
            <p:cNvCxnSpPr/>
            <p:nvPr/>
          </p:nvCxnSpPr>
          <p:spPr bwMode="auto">
            <a:xfrm>
              <a:off x="9454474" y="2532231"/>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187" name="Straight Connector 186">
              <a:extLst>
                <a:ext uri="{FF2B5EF4-FFF2-40B4-BE49-F238E27FC236}">
                  <a16:creationId xmlns:a16="http://schemas.microsoft.com/office/drawing/2014/main" id="{A619615C-1DB0-4E5F-8749-C5B40EA174DD}"/>
                </a:ext>
              </a:extLst>
            </p:cNvPr>
            <p:cNvCxnSpPr/>
            <p:nvPr/>
          </p:nvCxnSpPr>
          <p:spPr bwMode="auto">
            <a:xfrm>
              <a:off x="9527978" y="2612294"/>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188" name="Straight Connector 187">
              <a:extLst>
                <a:ext uri="{FF2B5EF4-FFF2-40B4-BE49-F238E27FC236}">
                  <a16:creationId xmlns:a16="http://schemas.microsoft.com/office/drawing/2014/main" id="{8EA8E6A0-011E-42A3-951A-AB3B01E8E1AB}"/>
                </a:ext>
              </a:extLst>
            </p:cNvPr>
            <p:cNvCxnSpPr/>
            <p:nvPr/>
          </p:nvCxnSpPr>
          <p:spPr bwMode="auto">
            <a:xfrm>
              <a:off x="9487719" y="2612294"/>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189" name="Straight Connector 188">
              <a:extLst>
                <a:ext uri="{FF2B5EF4-FFF2-40B4-BE49-F238E27FC236}">
                  <a16:creationId xmlns:a16="http://schemas.microsoft.com/office/drawing/2014/main" id="{366FCE61-8B75-431F-94D8-04527CB4A4AD}"/>
                </a:ext>
              </a:extLst>
            </p:cNvPr>
            <p:cNvCxnSpPr/>
            <p:nvPr/>
          </p:nvCxnSpPr>
          <p:spPr bwMode="auto">
            <a:xfrm>
              <a:off x="9580466" y="2612294"/>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190" name="Straight Connector 189">
              <a:extLst>
                <a:ext uri="{FF2B5EF4-FFF2-40B4-BE49-F238E27FC236}">
                  <a16:creationId xmlns:a16="http://schemas.microsoft.com/office/drawing/2014/main" id="{BDD959EF-3EF8-47F1-AF2E-11BA68CFBF51}"/>
                </a:ext>
              </a:extLst>
            </p:cNvPr>
            <p:cNvCxnSpPr/>
            <p:nvPr/>
          </p:nvCxnSpPr>
          <p:spPr bwMode="auto">
            <a:xfrm>
              <a:off x="9549034" y="2612294"/>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191" name="Straight Connector 190">
              <a:extLst>
                <a:ext uri="{FF2B5EF4-FFF2-40B4-BE49-F238E27FC236}">
                  <a16:creationId xmlns:a16="http://schemas.microsoft.com/office/drawing/2014/main" id="{A8E5BF6F-C32C-4FFC-88E6-6213D01193F6}"/>
                </a:ext>
              </a:extLst>
            </p:cNvPr>
            <p:cNvCxnSpPr/>
            <p:nvPr/>
          </p:nvCxnSpPr>
          <p:spPr bwMode="auto">
            <a:xfrm>
              <a:off x="9644323" y="2612221"/>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192" name="Straight Connector 191">
              <a:extLst>
                <a:ext uri="{FF2B5EF4-FFF2-40B4-BE49-F238E27FC236}">
                  <a16:creationId xmlns:a16="http://schemas.microsoft.com/office/drawing/2014/main" id="{50D56F80-916E-416E-A5E2-FFEC9B9F49DD}"/>
                </a:ext>
              </a:extLst>
            </p:cNvPr>
            <p:cNvCxnSpPr/>
            <p:nvPr/>
          </p:nvCxnSpPr>
          <p:spPr bwMode="auto">
            <a:xfrm>
              <a:off x="9689510" y="2613013"/>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193" name="Straight Connector 192">
              <a:extLst>
                <a:ext uri="{FF2B5EF4-FFF2-40B4-BE49-F238E27FC236}">
                  <a16:creationId xmlns:a16="http://schemas.microsoft.com/office/drawing/2014/main" id="{1FBBF2EF-3D83-45EE-B2AC-BAB96C092837}"/>
                </a:ext>
              </a:extLst>
            </p:cNvPr>
            <p:cNvCxnSpPr/>
            <p:nvPr/>
          </p:nvCxnSpPr>
          <p:spPr bwMode="auto">
            <a:xfrm>
              <a:off x="9723928" y="2612221"/>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194" name="Straight Connector 193">
              <a:extLst>
                <a:ext uri="{FF2B5EF4-FFF2-40B4-BE49-F238E27FC236}">
                  <a16:creationId xmlns:a16="http://schemas.microsoft.com/office/drawing/2014/main" id="{A0CEC75B-2A39-4F30-99E4-9EE84C6F2654}"/>
                </a:ext>
              </a:extLst>
            </p:cNvPr>
            <p:cNvCxnSpPr/>
            <p:nvPr/>
          </p:nvCxnSpPr>
          <p:spPr bwMode="auto">
            <a:xfrm>
              <a:off x="9734579" y="2612348"/>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217" name="Straight Connector 216">
              <a:extLst>
                <a:ext uri="{FF2B5EF4-FFF2-40B4-BE49-F238E27FC236}">
                  <a16:creationId xmlns:a16="http://schemas.microsoft.com/office/drawing/2014/main" id="{A0A4BEAD-A317-4204-9C7A-D748C586325B}"/>
                </a:ext>
              </a:extLst>
            </p:cNvPr>
            <p:cNvCxnSpPr/>
            <p:nvPr/>
          </p:nvCxnSpPr>
          <p:spPr bwMode="auto">
            <a:xfrm>
              <a:off x="9802742" y="2606505"/>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218" name="Straight Connector 217">
              <a:extLst>
                <a:ext uri="{FF2B5EF4-FFF2-40B4-BE49-F238E27FC236}">
                  <a16:creationId xmlns:a16="http://schemas.microsoft.com/office/drawing/2014/main" id="{DF3DB293-9A68-4A39-824F-20D70A1F293B}"/>
                </a:ext>
              </a:extLst>
            </p:cNvPr>
            <p:cNvCxnSpPr/>
            <p:nvPr/>
          </p:nvCxnSpPr>
          <p:spPr bwMode="auto">
            <a:xfrm>
              <a:off x="9816802" y="2908624"/>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219" name="Straight Connector 218">
              <a:extLst>
                <a:ext uri="{FF2B5EF4-FFF2-40B4-BE49-F238E27FC236}">
                  <a16:creationId xmlns:a16="http://schemas.microsoft.com/office/drawing/2014/main" id="{A37818E3-2C0F-4775-8C96-58DAC4788B03}"/>
                </a:ext>
              </a:extLst>
            </p:cNvPr>
            <p:cNvCxnSpPr/>
            <p:nvPr/>
          </p:nvCxnSpPr>
          <p:spPr bwMode="auto">
            <a:xfrm>
              <a:off x="9888969" y="2910426"/>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220" name="Straight Connector 219">
              <a:extLst>
                <a:ext uri="{FF2B5EF4-FFF2-40B4-BE49-F238E27FC236}">
                  <a16:creationId xmlns:a16="http://schemas.microsoft.com/office/drawing/2014/main" id="{30793F5C-B444-41EC-A08C-A9939AD93074}"/>
                </a:ext>
              </a:extLst>
            </p:cNvPr>
            <p:cNvCxnSpPr/>
            <p:nvPr/>
          </p:nvCxnSpPr>
          <p:spPr bwMode="auto">
            <a:xfrm>
              <a:off x="9987812" y="2911482"/>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221" name="Straight Connector 220">
              <a:extLst>
                <a:ext uri="{FF2B5EF4-FFF2-40B4-BE49-F238E27FC236}">
                  <a16:creationId xmlns:a16="http://schemas.microsoft.com/office/drawing/2014/main" id="{59D7C44C-848F-4782-B5BA-9CD5832AAC83}"/>
                </a:ext>
              </a:extLst>
            </p:cNvPr>
            <p:cNvCxnSpPr/>
            <p:nvPr/>
          </p:nvCxnSpPr>
          <p:spPr bwMode="auto">
            <a:xfrm>
              <a:off x="10076522" y="2912332"/>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222" name="Straight Connector 221">
              <a:extLst>
                <a:ext uri="{FF2B5EF4-FFF2-40B4-BE49-F238E27FC236}">
                  <a16:creationId xmlns:a16="http://schemas.microsoft.com/office/drawing/2014/main" id="{B5931170-0102-4172-ADA9-F1D4BAC9C46C}"/>
                </a:ext>
              </a:extLst>
            </p:cNvPr>
            <p:cNvCxnSpPr/>
            <p:nvPr/>
          </p:nvCxnSpPr>
          <p:spPr bwMode="auto">
            <a:xfrm>
              <a:off x="10412729" y="2911482"/>
              <a:ext cx="0" cy="122438"/>
            </a:xfrm>
            <a:prstGeom prst="line">
              <a:avLst/>
            </a:prstGeom>
            <a:noFill/>
            <a:ln w="28575" cap="flat" cmpd="sng" algn="ctr">
              <a:solidFill>
                <a:schemeClr val="accent1"/>
              </a:solidFill>
              <a:prstDash val="solid"/>
              <a:round/>
              <a:headEnd type="none" w="med" len="med"/>
              <a:tailEnd type="none" w="med" len="med"/>
            </a:ln>
            <a:effectLst/>
          </p:spPr>
        </p:cxnSp>
      </p:grpSp>
    </p:spTree>
    <p:extLst>
      <p:ext uri="{BB962C8B-B14F-4D97-AF65-F5344CB8AC3E}">
        <p14:creationId xmlns:p14="http://schemas.microsoft.com/office/powerpoint/2010/main" val="25109797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81" name="Straight Connector 380">
            <a:extLst>
              <a:ext uri="{FF2B5EF4-FFF2-40B4-BE49-F238E27FC236}">
                <a16:creationId xmlns:a16="http://schemas.microsoft.com/office/drawing/2014/main" id="{999B0EEB-998D-431C-87A0-8A9B14BA4B7E}"/>
              </a:ext>
            </a:extLst>
          </p:cNvPr>
          <p:cNvCxnSpPr>
            <a:cxnSpLocks/>
          </p:cNvCxnSpPr>
          <p:nvPr/>
        </p:nvCxnSpPr>
        <p:spPr bwMode="auto">
          <a:xfrm>
            <a:off x="6645426" y="5779179"/>
            <a:ext cx="252406" cy="1"/>
          </a:xfrm>
          <a:prstGeom prst="line">
            <a:avLst/>
          </a:prstGeom>
          <a:noFill/>
          <a:ln w="28575" cap="flat" cmpd="sng" algn="ctr">
            <a:solidFill>
              <a:schemeClr val="accent4"/>
            </a:solidFill>
            <a:prstDash val="solid"/>
            <a:round/>
            <a:headEnd type="none" w="med" len="med"/>
            <a:tailEnd type="none" w="med" len="med"/>
          </a:ln>
          <a:effectLst/>
        </p:spPr>
      </p:cxnSp>
      <p:sp>
        <p:nvSpPr>
          <p:cNvPr id="20" name="Title 1">
            <a:extLst>
              <a:ext uri="{FF2B5EF4-FFF2-40B4-BE49-F238E27FC236}">
                <a16:creationId xmlns:a16="http://schemas.microsoft.com/office/drawing/2014/main" id="{6C0F46BA-9533-47BC-B76A-1D9865614D1E}"/>
              </a:ext>
            </a:extLst>
          </p:cNvPr>
          <p:cNvSpPr>
            <a:spLocks noGrp="1"/>
          </p:cNvSpPr>
          <p:nvPr>
            <p:ph type="title"/>
          </p:nvPr>
        </p:nvSpPr>
        <p:spPr/>
        <p:txBody>
          <a:bodyPr/>
          <a:lstStyle/>
          <a:p>
            <a:r>
              <a:rPr lang="en-US" dirty="0"/>
              <a:t>CARTITUDE-1: PFS and OS With Ciltacabtagene Autoleucel For R/R MM by MRD Status</a:t>
            </a:r>
          </a:p>
        </p:txBody>
      </p:sp>
      <p:sp>
        <p:nvSpPr>
          <p:cNvPr id="7" name="Content Placeholder 2">
            <a:extLst>
              <a:ext uri="{FF2B5EF4-FFF2-40B4-BE49-F238E27FC236}">
                <a16:creationId xmlns:a16="http://schemas.microsoft.com/office/drawing/2014/main" id="{E91332B3-0BA6-499A-B458-47CF59A9A024}"/>
              </a:ext>
            </a:extLst>
          </p:cNvPr>
          <p:cNvSpPr>
            <a:spLocks noGrp="1"/>
          </p:cNvSpPr>
          <p:nvPr>
            <p:ph idx="1"/>
          </p:nvPr>
        </p:nvSpPr>
        <p:spPr>
          <a:xfrm>
            <a:off x="604675" y="5911149"/>
            <a:ext cx="10877529" cy="252583"/>
          </a:xfrm>
        </p:spPr>
        <p:txBody>
          <a:bodyPr/>
          <a:lstStyle/>
          <a:p>
            <a:r>
              <a:rPr lang="en-US" dirty="0">
                <a:solidFill>
                  <a:schemeClr val="bg1"/>
                </a:solidFill>
                <a:latin typeface="Calibri" panose="020F0502020204030204" pitchFamily="34" charset="0"/>
              </a:rPr>
              <a:t>92% of 61 patients evaluable for MRD were MRD negative (10</a:t>
            </a:r>
            <a:r>
              <a:rPr lang="en-US" baseline="30000" dirty="0">
                <a:solidFill>
                  <a:schemeClr val="bg1"/>
                </a:solidFill>
                <a:latin typeface="Calibri" panose="020F0502020204030204" pitchFamily="34" charset="0"/>
              </a:rPr>
              <a:t>-5</a:t>
            </a:r>
            <a:r>
              <a:rPr lang="en-US" dirty="0">
                <a:solidFill>
                  <a:schemeClr val="bg1"/>
                </a:solidFill>
                <a:latin typeface="Calibri" panose="020F0502020204030204" pitchFamily="34" charset="0"/>
              </a:rPr>
              <a:t>) </a:t>
            </a:r>
          </a:p>
        </p:txBody>
      </p:sp>
      <p:sp>
        <p:nvSpPr>
          <p:cNvPr id="24" name="Text Box 15">
            <a:extLst>
              <a:ext uri="{FF2B5EF4-FFF2-40B4-BE49-F238E27FC236}">
                <a16:creationId xmlns:a16="http://schemas.microsoft.com/office/drawing/2014/main" id="{56173BEC-6958-4007-809A-945E46FE6EB2}"/>
              </a:ext>
            </a:extLst>
          </p:cNvPr>
          <p:cNvSpPr txBox="1">
            <a:spLocks noChangeArrowheads="1"/>
          </p:cNvSpPr>
          <p:nvPr/>
        </p:nvSpPr>
        <p:spPr bwMode="auto">
          <a:xfrm>
            <a:off x="412751" y="640034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Martin. ASH 2021. Abstr 549. </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nvGrpSpPr>
          <p:cNvPr id="55" name="Group 54">
            <a:extLst>
              <a:ext uri="{FF2B5EF4-FFF2-40B4-BE49-F238E27FC236}">
                <a16:creationId xmlns:a16="http://schemas.microsoft.com/office/drawing/2014/main" id="{5A6137DE-09B2-440F-B231-E0F1EEBA8728}"/>
              </a:ext>
            </a:extLst>
          </p:cNvPr>
          <p:cNvGrpSpPr/>
          <p:nvPr/>
        </p:nvGrpSpPr>
        <p:grpSpPr>
          <a:xfrm>
            <a:off x="9392911" y="6207927"/>
            <a:ext cx="2488502" cy="454909"/>
            <a:chOff x="9392911" y="6207927"/>
            <a:chExt cx="2488502" cy="454909"/>
          </a:xfrm>
        </p:grpSpPr>
        <p:pic>
          <p:nvPicPr>
            <p:cNvPr id="56" name="Picture 55" descr="A picture containing text, ax, wheel&#10;&#10;Description automatically generated">
              <a:extLst>
                <a:ext uri="{FF2B5EF4-FFF2-40B4-BE49-F238E27FC236}">
                  <a16:creationId xmlns:a16="http://schemas.microsoft.com/office/drawing/2014/main" id="{426D6E0C-16BB-490A-B9AA-281F81FB45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57" name="Rectangle 56">
              <a:extLst>
                <a:ext uri="{FF2B5EF4-FFF2-40B4-BE49-F238E27FC236}">
                  <a16:creationId xmlns:a16="http://schemas.microsoft.com/office/drawing/2014/main" id="{FF83E683-13D7-4227-B036-6B7FAC05C17A}"/>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sp>
        <p:nvSpPr>
          <p:cNvPr id="11" name="TextBox 10">
            <a:extLst>
              <a:ext uri="{FF2B5EF4-FFF2-40B4-BE49-F238E27FC236}">
                <a16:creationId xmlns:a16="http://schemas.microsoft.com/office/drawing/2014/main" id="{953D3CE0-A747-46DF-B7CE-F333F90E6229}"/>
              </a:ext>
            </a:extLst>
          </p:cNvPr>
          <p:cNvSpPr txBox="1"/>
          <p:nvPr/>
        </p:nvSpPr>
        <p:spPr bwMode="auto">
          <a:xfrm>
            <a:off x="2337239" y="1302473"/>
            <a:ext cx="26139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PFS</a:t>
            </a:r>
          </a:p>
        </p:txBody>
      </p:sp>
      <p:sp>
        <p:nvSpPr>
          <p:cNvPr id="12" name="TextBox 11">
            <a:extLst>
              <a:ext uri="{FF2B5EF4-FFF2-40B4-BE49-F238E27FC236}">
                <a16:creationId xmlns:a16="http://schemas.microsoft.com/office/drawing/2014/main" id="{328DB235-66ED-4632-B0F3-7213B26134F1}"/>
              </a:ext>
            </a:extLst>
          </p:cNvPr>
          <p:cNvSpPr txBox="1"/>
          <p:nvPr/>
        </p:nvSpPr>
        <p:spPr bwMode="auto">
          <a:xfrm>
            <a:off x="7836814" y="1261843"/>
            <a:ext cx="26139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OS</a:t>
            </a:r>
          </a:p>
        </p:txBody>
      </p:sp>
      <p:sp>
        <p:nvSpPr>
          <p:cNvPr id="13" name="TextBox 12">
            <a:extLst>
              <a:ext uri="{FF2B5EF4-FFF2-40B4-BE49-F238E27FC236}">
                <a16:creationId xmlns:a16="http://schemas.microsoft.com/office/drawing/2014/main" id="{C1775E44-69C7-4476-A085-BEE0E2695120}"/>
              </a:ext>
            </a:extLst>
          </p:cNvPr>
          <p:cNvSpPr txBox="1"/>
          <p:nvPr/>
        </p:nvSpPr>
        <p:spPr bwMode="auto">
          <a:xfrm>
            <a:off x="7500892" y="2710296"/>
            <a:ext cx="26139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2-yr OS: 74.0% (95% CI: 61.9%-82.7%)</a:t>
            </a:r>
            <a:b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Median OS: NR (95% CI: 27.2 mo - NE)</a:t>
            </a:r>
          </a:p>
        </p:txBody>
      </p:sp>
      <p:sp>
        <p:nvSpPr>
          <p:cNvPr id="14" name="TextBox 13">
            <a:extLst>
              <a:ext uri="{FF2B5EF4-FFF2-40B4-BE49-F238E27FC236}">
                <a16:creationId xmlns:a16="http://schemas.microsoft.com/office/drawing/2014/main" id="{C7E6E38F-C932-4EE6-B5FA-380019572366}"/>
              </a:ext>
            </a:extLst>
          </p:cNvPr>
          <p:cNvSpPr txBox="1"/>
          <p:nvPr/>
        </p:nvSpPr>
        <p:spPr bwMode="auto">
          <a:xfrm>
            <a:off x="2247840" y="3077474"/>
            <a:ext cx="26139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2-yr PFS: 60.5% (95% CI: 48.5%-70.4%)</a:t>
            </a:r>
            <a:b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Median PFS: NR (95% CI: 22.8 mo - NE)</a:t>
            </a:r>
          </a:p>
        </p:txBody>
      </p:sp>
      <p:sp>
        <p:nvSpPr>
          <p:cNvPr id="15" name="TextBox 14">
            <a:extLst>
              <a:ext uri="{FF2B5EF4-FFF2-40B4-BE49-F238E27FC236}">
                <a16:creationId xmlns:a16="http://schemas.microsoft.com/office/drawing/2014/main" id="{F51701DF-CAD6-4F72-B0FF-EC7586450D90}"/>
              </a:ext>
            </a:extLst>
          </p:cNvPr>
          <p:cNvSpPr txBox="1"/>
          <p:nvPr/>
        </p:nvSpPr>
        <p:spPr bwMode="auto">
          <a:xfrm>
            <a:off x="2913263" y="1761476"/>
            <a:ext cx="26139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2-yr PFS: 91.0% </a:t>
            </a:r>
            <a:b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(95% CI: 67.1%-97.8%)</a:t>
            </a:r>
          </a:p>
        </p:txBody>
      </p:sp>
      <p:sp>
        <p:nvSpPr>
          <p:cNvPr id="18" name="TextBox 17">
            <a:extLst>
              <a:ext uri="{FF2B5EF4-FFF2-40B4-BE49-F238E27FC236}">
                <a16:creationId xmlns:a16="http://schemas.microsoft.com/office/drawing/2014/main" id="{1E5D1A20-560E-4483-927E-39EAAC4862CA}"/>
              </a:ext>
            </a:extLst>
          </p:cNvPr>
          <p:cNvSpPr txBox="1"/>
          <p:nvPr/>
        </p:nvSpPr>
        <p:spPr bwMode="auto">
          <a:xfrm>
            <a:off x="9392910" y="1756824"/>
            <a:ext cx="12139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2-yr OS: 100%</a:t>
            </a:r>
            <a:b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2-yr OS: 100%</a:t>
            </a:r>
          </a:p>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19" name="TextBox 18">
            <a:extLst>
              <a:ext uri="{FF2B5EF4-FFF2-40B4-BE49-F238E27FC236}">
                <a16:creationId xmlns:a16="http://schemas.microsoft.com/office/drawing/2014/main" id="{930A3E84-7DD6-4B3D-9BE7-AE682AD8C77C}"/>
              </a:ext>
            </a:extLst>
          </p:cNvPr>
          <p:cNvSpPr txBox="1"/>
          <p:nvPr/>
        </p:nvSpPr>
        <p:spPr bwMode="auto">
          <a:xfrm>
            <a:off x="4558499" y="1597092"/>
            <a:ext cx="261399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2-yr PFS: 100%</a:t>
            </a:r>
          </a:p>
        </p:txBody>
      </p:sp>
      <p:sp>
        <p:nvSpPr>
          <p:cNvPr id="21" name="TextBox 20">
            <a:extLst>
              <a:ext uri="{FF2B5EF4-FFF2-40B4-BE49-F238E27FC236}">
                <a16:creationId xmlns:a16="http://schemas.microsoft.com/office/drawing/2014/main" id="{2AD54E36-E780-45CA-9B55-6C61F8AA827B}"/>
              </a:ext>
            </a:extLst>
          </p:cNvPr>
          <p:cNvSpPr txBox="1"/>
          <p:nvPr/>
        </p:nvSpPr>
        <p:spPr bwMode="auto">
          <a:xfrm>
            <a:off x="765419" y="4796440"/>
            <a:ext cx="13364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Patients at Risk, n</a:t>
            </a:r>
          </a:p>
        </p:txBody>
      </p:sp>
      <p:sp>
        <p:nvSpPr>
          <p:cNvPr id="22" name="TextBox 21">
            <a:extLst>
              <a:ext uri="{FF2B5EF4-FFF2-40B4-BE49-F238E27FC236}">
                <a16:creationId xmlns:a16="http://schemas.microsoft.com/office/drawing/2014/main" id="{FD11E828-650F-412B-AD7E-7F806D22AEF5}"/>
              </a:ext>
            </a:extLst>
          </p:cNvPr>
          <p:cNvSpPr txBox="1"/>
          <p:nvPr/>
        </p:nvSpPr>
        <p:spPr bwMode="auto">
          <a:xfrm>
            <a:off x="449335" y="4983982"/>
            <a:ext cx="1661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All patients</a:t>
            </a:r>
            <a:b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MRD negativity </a:t>
            </a: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≥6 mo</a:t>
            </a:r>
            <a:b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MRD negativity </a:t>
            </a: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≥12 mo</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23" name="TextBox 22">
            <a:extLst>
              <a:ext uri="{FF2B5EF4-FFF2-40B4-BE49-F238E27FC236}">
                <a16:creationId xmlns:a16="http://schemas.microsoft.com/office/drawing/2014/main" id="{C10B5EF1-F2C9-4881-B4C1-B36DC5545C3A}"/>
              </a:ext>
            </a:extLst>
          </p:cNvPr>
          <p:cNvSpPr txBox="1"/>
          <p:nvPr/>
        </p:nvSpPr>
        <p:spPr bwMode="auto">
          <a:xfrm>
            <a:off x="5654856" y="5009470"/>
            <a:ext cx="1661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All patients</a:t>
            </a:r>
            <a:b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MRD negativity </a:t>
            </a: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≥6 mo</a:t>
            </a:r>
            <a:b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MRD negativity </a:t>
            </a: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≥12 mo</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25" name="TextBox 24">
            <a:extLst>
              <a:ext uri="{FF2B5EF4-FFF2-40B4-BE49-F238E27FC236}">
                <a16:creationId xmlns:a16="http://schemas.microsoft.com/office/drawing/2014/main" id="{B91A6B5A-C3DD-4431-99ED-4C55F69306D2}"/>
              </a:ext>
            </a:extLst>
          </p:cNvPr>
          <p:cNvSpPr txBox="1"/>
          <p:nvPr/>
        </p:nvSpPr>
        <p:spPr bwMode="auto">
          <a:xfrm>
            <a:off x="6007674" y="4818523"/>
            <a:ext cx="13364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Patients at Risk, n</a:t>
            </a:r>
          </a:p>
        </p:txBody>
      </p:sp>
      <p:sp>
        <p:nvSpPr>
          <p:cNvPr id="26" name="TextBox 25">
            <a:extLst>
              <a:ext uri="{FF2B5EF4-FFF2-40B4-BE49-F238E27FC236}">
                <a16:creationId xmlns:a16="http://schemas.microsoft.com/office/drawing/2014/main" id="{B92F1CB0-983E-467F-8A82-430624873838}"/>
              </a:ext>
            </a:extLst>
          </p:cNvPr>
          <p:cNvSpPr txBox="1"/>
          <p:nvPr/>
        </p:nvSpPr>
        <p:spPr bwMode="auto">
          <a:xfrm>
            <a:off x="2049001" y="4992794"/>
            <a:ext cx="39035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97   95    85   77   74   67   63   36   19     4      1     1     0</a:t>
            </a:r>
            <a:b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30   30    30   30   30   29   29   17   12     2      1     1     0</a:t>
            </a:r>
            <a:b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18   18    18   18   18   18   18   12   10     2      1     1     0</a:t>
            </a:r>
          </a:p>
        </p:txBody>
      </p:sp>
      <p:sp>
        <p:nvSpPr>
          <p:cNvPr id="27" name="TextBox 26">
            <a:extLst>
              <a:ext uri="{FF2B5EF4-FFF2-40B4-BE49-F238E27FC236}">
                <a16:creationId xmlns:a16="http://schemas.microsoft.com/office/drawing/2014/main" id="{7AF22553-3BA2-4F1C-90EC-C30F33F118F3}"/>
              </a:ext>
            </a:extLst>
          </p:cNvPr>
          <p:cNvSpPr txBox="1"/>
          <p:nvPr/>
        </p:nvSpPr>
        <p:spPr bwMode="auto">
          <a:xfrm>
            <a:off x="7213117" y="5015393"/>
            <a:ext cx="466829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97   96    91   88   85   81   78   46   23     8     2      1     0</a:t>
            </a:r>
            <a:b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30   30    30   30   30   30   30   17   13     3     1      1     0</a:t>
            </a:r>
            <a:b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18   18    18   18   18   18   18   12   11     2     1      1     0</a:t>
            </a:r>
          </a:p>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28" name="TextBox 27">
            <a:extLst>
              <a:ext uri="{FF2B5EF4-FFF2-40B4-BE49-F238E27FC236}">
                <a16:creationId xmlns:a16="http://schemas.microsoft.com/office/drawing/2014/main" id="{4CE5ABA0-5B26-4B19-B0CB-A9EF75D8E96E}"/>
              </a:ext>
            </a:extLst>
          </p:cNvPr>
          <p:cNvSpPr txBox="1"/>
          <p:nvPr/>
        </p:nvSpPr>
        <p:spPr bwMode="auto">
          <a:xfrm>
            <a:off x="2514193" y="5625327"/>
            <a:ext cx="164582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All patients</a:t>
            </a:r>
          </a:p>
        </p:txBody>
      </p:sp>
      <p:sp>
        <p:nvSpPr>
          <p:cNvPr id="30" name="TextBox 29">
            <a:extLst>
              <a:ext uri="{FF2B5EF4-FFF2-40B4-BE49-F238E27FC236}">
                <a16:creationId xmlns:a16="http://schemas.microsoft.com/office/drawing/2014/main" id="{27BF033E-8A7A-4942-8917-1D280FB34A2C}"/>
              </a:ext>
            </a:extLst>
          </p:cNvPr>
          <p:cNvSpPr txBox="1"/>
          <p:nvPr/>
        </p:nvSpPr>
        <p:spPr bwMode="auto">
          <a:xfrm>
            <a:off x="3937885" y="5619582"/>
            <a:ext cx="279793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MRD negativity sustained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≥6 mo</a:t>
            </a: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31" name="TextBox 30">
            <a:extLst>
              <a:ext uri="{FF2B5EF4-FFF2-40B4-BE49-F238E27FC236}">
                <a16:creationId xmlns:a16="http://schemas.microsoft.com/office/drawing/2014/main" id="{61C0B5C7-B178-41F2-AC7F-67096EA2BB0C}"/>
              </a:ext>
            </a:extLst>
          </p:cNvPr>
          <p:cNvSpPr txBox="1"/>
          <p:nvPr/>
        </p:nvSpPr>
        <p:spPr bwMode="auto">
          <a:xfrm>
            <a:off x="6860331" y="5622524"/>
            <a:ext cx="279793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MRD negativity sustained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≥12 mo</a:t>
            </a: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208" name="TextBox 207">
            <a:extLst>
              <a:ext uri="{FF2B5EF4-FFF2-40B4-BE49-F238E27FC236}">
                <a16:creationId xmlns:a16="http://schemas.microsoft.com/office/drawing/2014/main" id="{271666A2-35EF-4F67-A95F-7E187E32DDE1}"/>
              </a:ext>
            </a:extLst>
          </p:cNvPr>
          <p:cNvSpPr txBox="1"/>
          <p:nvPr/>
        </p:nvSpPr>
        <p:spPr bwMode="auto">
          <a:xfrm rot="16200000">
            <a:off x="247765" y="2858616"/>
            <a:ext cx="26139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Patients (%)</a:t>
            </a:r>
          </a:p>
        </p:txBody>
      </p:sp>
      <p:sp>
        <p:nvSpPr>
          <p:cNvPr id="209" name="TextBox 208">
            <a:extLst>
              <a:ext uri="{FF2B5EF4-FFF2-40B4-BE49-F238E27FC236}">
                <a16:creationId xmlns:a16="http://schemas.microsoft.com/office/drawing/2014/main" id="{0CD1272B-9C4E-4611-B4A6-66FF9773C831}"/>
              </a:ext>
            </a:extLst>
          </p:cNvPr>
          <p:cNvSpPr txBox="1"/>
          <p:nvPr/>
        </p:nvSpPr>
        <p:spPr bwMode="auto">
          <a:xfrm>
            <a:off x="2503004" y="4707426"/>
            <a:ext cx="26139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Mo</a:t>
            </a:r>
          </a:p>
        </p:txBody>
      </p:sp>
      <p:sp>
        <p:nvSpPr>
          <p:cNvPr id="210" name="Freeform: Shape 209">
            <a:extLst>
              <a:ext uri="{FF2B5EF4-FFF2-40B4-BE49-F238E27FC236}">
                <a16:creationId xmlns:a16="http://schemas.microsoft.com/office/drawing/2014/main" id="{37B7E3E2-2CA2-46F3-9F33-E2FF18C7D6F2}"/>
              </a:ext>
            </a:extLst>
          </p:cNvPr>
          <p:cNvSpPr/>
          <p:nvPr/>
        </p:nvSpPr>
        <p:spPr bwMode="auto">
          <a:xfrm>
            <a:off x="2200102" y="1677513"/>
            <a:ext cx="3219796" cy="2759826"/>
          </a:xfrm>
          <a:custGeom>
            <a:avLst/>
            <a:gdLst>
              <a:gd name="connsiteX0" fmla="*/ 0 w 3219796"/>
              <a:gd name="connsiteY0" fmla="*/ 0 h 2759826"/>
              <a:gd name="connsiteX1" fmla="*/ 0 w 3219796"/>
              <a:gd name="connsiteY1" fmla="*/ 2759826 h 2759826"/>
              <a:gd name="connsiteX2" fmla="*/ 3219796 w 3219796"/>
              <a:gd name="connsiteY2" fmla="*/ 2759826 h 2759826"/>
            </a:gdLst>
            <a:ahLst/>
            <a:cxnLst>
              <a:cxn ang="0">
                <a:pos x="connsiteX0" y="connsiteY0"/>
              </a:cxn>
              <a:cxn ang="0">
                <a:pos x="connsiteX1" y="connsiteY1"/>
              </a:cxn>
              <a:cxn ang="0">
                <a:pos x="connsiteX2" y="connsiteY2"/>
              </a:cxn>
            </a:cxnLst>
            <a:rect l="l" t="t" r="r" b="b"/>
            <a:pathLst>
              <a:path w="3219796" h="2759826">
                <a:moveTo>
                  <a:pt x="0" y="0"/>
                </a:moveTo>
                <a:lnTo>
                  <a:pt x="0" y="2759826"/>
                </a:lnTo>
                <a:lnTo>
                  <a:pt x="3219796" y="2759826"/>
                </a:lnTo>
              </a:path>
            </a:pathLst>
          </a:custGeom>
          <a:noFill/>
          <a:ln w="28575">
            <a:solidFill>
              <a:schemeClr val="bg1"/>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grpSp>
        <p:nvGrpSpPr>
          <p:cNvPr id="211" name="Group 210">
            <a:extLst>
              <a:ext uri="{FF2B5EF4-FFF2-40B4-BE49-F238E27FC236}">
                <a16:creationId xmlns:a16="http://schemas.microsoft.com/office/drawing/2014/main" id="{8F91ED16-66D8-4A1B-A879-62E384D407FA}"/>
              </a:ext>
            </a:extLst>
          </p:cNvPr>
          <p:cNvGrpSpPr/>
          <p:nvPr/>
        </p:nvGrpSpPr>
        <p:grpSpPr>
          <a:xfrm>
            <a:off x="2140397" y="1686278"/>
            <a:ext cx="60385" cy="2752386"/>
            <a:chOff x="2140397" y="1953943"/>
            <a:chExt cx="60385" cy="2752386"/>
          </a:xfrm>
        </p:grpSpPr>
        <p:cxnSp>
          <p:nvCxnSpPr>
            <p:cNvPr id="212" name="Straight Connector 211">
              <a:extLst>
                <a:ext uri="{FF2B5EF4-FFF2-40B4-BE49-F238E27FC236}">
                  <a16:creationId xmlns:a16="http://schemas.microsoft.com/office/drawing/2014/main" id="{5E7C60CF-3BD8-47E6-9418-983AB94FEBD2}"/>
                </a:ext>
              </a:extLst>
            </p:cNvPr>
            <p:cNvCxnSpPr>
              <a:cxnSpLocks/>
            </p:cNvCxnSpPr>
            <p:nvPr/>
          </p:nvCxnSpPr>
          <p:spPr bwMode="auto">
            <a:xfrm flipH="1">
              <a:off x="2140397" y="1953943"/>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213" name="Straight Connector 212">
              <a:extLst>
                <a:ext uri="{FF2B5EF4-FFF2-40B4-BE49-F238E27FC236}">
                  <a16:creationId xmlns:a16="http://schemas.microsoft.com/office/drawing/2014/main" id="{32CD70D5-9B4C-43BC-AFCB-2A5B801AFC72}"/>
                </a:ext>
              </a:extLst>
            </p:cNvPr>
            <p:cNvCxnSpPr>
              <a:cxnSpLocks/>
            </p:cNvCxnSpPr>
            <p:nvPr/>
          </p:nvCxnSpPr>
          <p:spPr bwMode="auto">
            <a:xfrm flipH="1">
              <a:off x="2140397" y="2504420"/>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214" name="Straight Connector 213">
              <a:extLst>
                <a:ext uri="{FF2B5EF4-FFF2-40B4-BE49-F238E27FC236}">
                  <a16:creationId xmlns:a16="http://schemas.microsoft.com/office/drawing/2014/main" id="{2E6EFE01-F5CC-4DB4-8F1E-A809D9E1CA4D}"/>
                </a:ext>
              </a:extLst>
            </p:cNvPr>
            <p:cNvCxnSpPr>
              <a:cxnSpLocks/>
            </p:cNvCxnSpPr>
            <p:nvPr/>
          </p:nvCxnSpPr>
          <p:spPr bwMode="auto">
            <a:xfrm flipH="1">
              <a:off x="2140397" y="3054897"/>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215" name="Straight Connector 214">
              <a:extLst>
                <a:ext uri="{FF2B5EF4-FFF2-40B4-BE49-F238E27FC236}">
                  <a16:creationId xmlns:a16="http://schemas.microsoft.com/office/drawing/2014/main" id="{E8DC6CA4-80EA-44E4-BC8B-96B56D94ED78}"/>
                </a:ext>
              </a:extLst>
            </p:cNvPr>
            <p:cNvCxnSpPr>
              <a:cxnSpLocks/>
            </p:cNvCxnSpPr>
            <p:nvPr/>
          </p:nvCxnSpPr>
          <p:spPr bwMode="auto">
            <a:xfrm flipH="1">
              <a:off x="2140397" y="3605373"/>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216" name="Straight Connector 215">
              <a:extLst>
                <a:ext uri="{FF2B5EF4-FFF2-40B4-BE49-F238E27FC236}">
                  <a16:creationId xmlns:a16="http://schemas.microsoft.com/office/drawing/2014/main" id="{A5389C24-ACD1-4588-96A0-71432F8C5222}"/>
                </a:ext>
              </a:extLst>
            </p:cNvPr>
            <p:cNvCxnSpPr>
              <a:cxnSpLocks/>
            </p:cNvCxnSpPr>
            <p:nvPr/>
          </p:nvCxnSpPr>
          <p:spPr bwMode="auto">
            <a:xfrm flipH="1">
              <a:off x="2140397" y="4155850"/>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217" name="Straight Connector 216">
              <a:extLst>
                <a:ext uri="{FF2B5EF4-FFF2-40B4-BE49-F238E27FC236}">
                  <a16:creationId xmlns:a16="http://schemas.microsoft.com/office/drawing/2014/main" id="{A263B821-6DF0-4CD0-8B0B-6BA4A2BC852E}"/>
                </a:ext>
              </a:extLst>
            </p:cNvPr>
            <p:cNvCxnSpPr>
              <a:cxnSpLocks/>
            </p:cNvCxnSpPr>
            <p:nvPr/>
          </p:nvCxnSpPr>
          <p:spPr bwMode="auto">
            <a:xfrm flipH="1">
              <a:off x="2140397" y="4706329"/>
              <a:ext cx="60385" cy="0"/>
            </a:xfrm>
            <a:prstGeom prst="line">
              <a:avLst/>
            </a:prstGeom>
            <a:noFill/>
            <a:ln w="28575" cap="flat" cmpd="sng" algn="ctr">
              <a:solidFill>
                <a:schemeClr val="bg1"/>
              </a:solidFill>
              <a:prstDash val="solid"/>
              <a:round/>
              <a:headEnd type="none" w="med" len="med"/>
              <a:tailEnd type="none" w="med" len="med"/>
            </a:ln>
            <a:effectLst/>
          </p:spPr>
        </p:cxnSp>
      </p:grpSp>
      <p:sp>
        <p:nvSpPr>
          <p:cNvPr id="218" name="TextBox 217">
            <a:extLst>
              <a:ext uri="{FF2B5EF4-FFF2-40B4-BE49-F238E27FC236}">
                <a16:creationId xmlns:a16="http://schemas.microsoft.com/office/drawing/2014/main" id="{F7280296-10B0-4506-A6E7-B40F4A6AE408}"/>
              </a:ext>
            </a:extLst>
          </p:cNvPr>
          <p:cNvSpPr txBox="1"/>
          <p:nvPr/>
        </p:nvSpPr>
        <p:spPr bwMode="auto">
          <a:xfrm>
            <a:off x="1612671" y="1509018"/>
            <a:ext cx="57136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100</a:t>
            </a:r>
          </a:p>
        </p:txBody>
      </p:sp>
      <p:sp>
        <p:nvSpPr>
          <p:cNvPr id="219" name="TextBox 218">
            <a:extLst>
              <a:ext uri="{FF2B5EF4-FFF2-40B4-BE49-F238E27FC236}">
                <a16:creationId xmlns:a16="http://schemas.microsoft.com/office/drawing/2014/main" id="{DA0F5DD9-C316-40F7-AA60-04BB2631ED46}"/>
              </a:ext>
            </a:extLst>
          </p:cNvPr>
          <p:cNvSpPr txBox="1"/>
          <p:nvPr/>
        </p:nvSpPr>
        <p:spPr bwMode="auto">
          <a:xfrm>
            <a:off x="1612671" y="2061670"/>
            <a:ext cx="57136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80</a:t>
            </a:r>
          </a:p>
        </p:txBody>
      </p:sp>
      <p:sp>
        <p:nvSpPr>
          <p:cNvPr id="220" name="TextBox 219">
            <a:extLst>
              <a:ext uri="{FF2B5EF4-FFF2-40B4-BE49-F238E27FC236}">
                <a16:creationId xmlns:a16="http://schemas.microsoft.com/office/drawing/2014/main" id="{B2276033-FCD1-4A8E-A02D-CE3689C62B96}"/>
              </a:ext>
            </a:extLst>
          </p:cNvPr>
          <p:cNvSpPr txBox="1"/>
          <p:nvPr/>
        </p:nvSpPr>
        <p:spPr bwMode="auto">
          <a:xfrm>
            <a:off x="1612671" y="2614322"/>
            <a:ext cx="57136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60</a:t>
            </a:r>
          </a:p>
        </p:txBody>
      </p:sp>
      <p:sp>
        <p:nvSpPr>
          <p:cNvPr id="221" name="TextBox 220">
            <a:extLst>
              <a:ext uri="{FF2B5EF4-FFF2-40B4-BE49-F238E27FC236}">
                <a16:creationId xmlns:a16="http://schemas.microsoft.com/office/drawing/2014/main" id="{78E8B1F5-EACA-4239-9473-01CD6C68B69E}"/>
              </a:ext>
            </a:extLst>
          </p:cNvPr>
          <p:cNvSpPr txBox="1"/>
          <p:nvPr/>
        </p:nvSpPr>
        <p:spPr bwMode="auto">
          <a:xfrm>
            <a:off x="1612671" y="3166974"/>
            <a:ext cx="57136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40</a:t>
            </a:r>
          </a:p>
        </p:txBody>
      </p:sp>
      <p:sp>
        <p:nvSpPr>
          <p:cNvPr id="222" name="TextBox 221">
            <a:extLst>
              <a:ext uri="{FF2B5EF4-FFF2-40B4-BE49-F238E27FC236}">
                <a16:creationId xmlns:a16="http://schemas.microsoft.com/office/drawing/2014/main" id="{71AEAD16-D993-4073-B4D1-B561863D5E69}"/>
              </a:ext>
            </a:extLst>
          </p:cNvPr>
          <p:cNvSpPr txBox="1"/>
          <p:nvPr/>
        </p:nvSpPr>
        <p:spPr bwMode="auto">
          <a:xfrm>
            <a:off x="1612671" y="3719627"/>
            <a:ext cx="57136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20</a:t>
            </a:r>
          </a:p>
        </p:txBody>
      </p:sp>
      <p:sp>
        <p:nvSpPr>
          <p:cNvPr id="223" name="TextBox 222">
            <a:extLst>
              <a:ext uri="{FF2B5EF4-FFF2-40B4-BE49-F238E27FC236}">
                <a16:creationId xmlns:a16="http://schemas.microsoft.com/office/drawing/2014/main" id="{1B22AB7B-EF11-4C99-B507-4A79E8EA5FF2}"/>
              </a:ext>
            </a:extLst>
          </p:cNvPr>
          <p:cNvSpPr txBox="1"/>
          <p:nvPr/>
        </p:nvSpPr>
        <p:spPr bwMode="auto">
          <a:xfrm>
            <a:off x="1612671" y="4272279"/>
            <a:ext cx="57136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grpSp>
        <p:nvGrpSpPr>
          <p:cNvPr id="224" name="Group 223">
            <a:extLst>
              <a:ext uri="{FF2B5EF4-FFF2-40B4-BE49-F238E27FC236}">
                <a16:creationId xmlns:a16="http://schemas.microsoft.com/office/drawing/2014/main" id="{C9096F14-3444-43A6-B66A-03D2FB1FAC0B}"/>
              </a:ext>
            </a:extLst>
          </p:cNvPr>
          <p:cNvGrpSpPr/>
          <p:nvPr/>
        </p:nvGrpSpPr>
        <p:grpSpPr>
          <a:xfrm>
            <a:off x="2200102" y="4445113"/>
            <a:ext cx="3216784" cy="64204"/>
            <a:chOff x="2200102" y="4712778"/>
            <a:chExt cx="3216784" cy="64204"/>
          </a:xfrm>
        </p:grpSpPr>
        <p:grpSp>
          <p:nvGrpSpPr>
            <p:cNvPr id="225" name="Group 224">
              <a:extLst>
                <a:ext uri="{FF2B5EF4-FFF2-40B4-BE49-F238E27FC236}">
                  <a16:creationId xmlns:a16="http://schemas.microsoft.com/office/drawing/2014/main" id="{0472D1A6-0403-4442-BD94-742D25B1FBD5}"/>
                </a:ext>
              </a:extLst>
            </p:cNvPr>
            <p:cNvGrpSpPr/>
            <p:nvPr/>
          </p:nvGrpSpPr>
          <p:grpSpPr>
            <a:xfrm rot="5400000">
              <a:off x="2846060" y="4067814"/>
              <a:ext cx="62818" cy="1354734"/>
              <a:chOff x="2140397" y="1953943"/>
              <a:chExt cx="60385" cy="2752386"/>
            </a:xfrm>
          </p:grpSpPr>
          <p:cxnSp>
            <p:nvCxnSpPr>
              <p:cNvPr id="234" name="Straight Connector 233">
                <a:extLst>
                  <a:ext uri="{FF2B5EF4-FFF2-40B4-BE49-F238E27FC236}">
                    <a16:creationId xmlns:a16="http://schemas.microsoft.com/office/drawing/2014/main" id="{9A21CD93-C313-4B07-B9A4-928EB6AFC62F}"/>
                  </a:ext>
                </a:extLst>
              </p:cNvPr>
              <p:cNvCxnSpPr>
                <a:cxnSpLocks/>
              </p:cNvCxnSpPr>
              <p:nvPr/>
            </p:nvCxnSpPr>
            <p:spPr bwMode="auto">
              <a:xfrm flipH="1">
                <a:off x="2140397" y="1953943"/>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235" name="Straight Connector 234">
                <a:extLst>
                  <a:ext uri="{FF2B5EF4-FFF2-40B4-BE49-F238E27FC236}">
                    <a16:creationId xmlns:a16="http://schemas.microsoft.com/office/drawing/2014/main" id="{59F2A4E4-6188-4DE2-9FD7-DF4A0CB641E4}"/>
                  </a:ext>
                </a:extLst>
              </p:cNvPr>
              <p:cNvCxnSpPr>
                <a:cxnSpLocks/>
              </p:cNvCxnSpPr>
              <p:nvPr/>
            </p:nvCxnSpPr>
            <p:spPr bwMode="auto">
              <a:xfrm flipH="1">
                <a:off x="2140397" y="2504420"/>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236" name="Straight Connector 235">
                <a:extLst>
                  <a:ext uri="{FF2B5EF4-FFF2-40B4-BE49-F238E27FC236}">
                    <a16:creationId xmlns:a16="http://schemas.microsoft.com/office/drawing/2014/main" id="{CD485BF5-DDDF-4491-B53A-EC60CCC0B58D}"/>
                  </a:ext>
                </a:extLst>
              </p:cNvPr>
              <p:cNvCxnSpPr>
                <a:cxnSpLocks/>
              </p:cNvCxnSpPr>
              <p:nvPr/>
            </p:nvCxnSpPr>
            <p:spPr bwMode="auto">
              <a:xfrm flipH="1">
                <a:off x="2140397" y="3054897"/>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237" name="Straight Connector 236">
                <a:extLst>
                  <a:ext uri="{FF2B5EF4-FFF2-40B4-BE49-F238E27FC236}">
                    <a16:creationId xmlns:a16="http://schemas.microsoft.com/office/drawing/2014/main" id="{CAE902C4-D69E-4CD4-B6E1-0D735FF7271C}"/>
                  </a:ext>
                </a:extLst>
              </p:cNvPr>
              <p:cNvCxnSpPr>
                <a:cxnSpLocks/>
              </p:cNvCxnSpPr>
              <p:nvPr/>
            </p:nvCxnSpPr>
            <p:spPr bwMode="auto">
              <a:xfrm flipH="1">
                <a:off x="2140397" y="3605373"/>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238" name="Straight Connector 237">
                <a:extLst>
                  <a:ext uri="{FF2B5EF4-FFF2-40B4-BE49-F238E27FC236}">
                    <a16:creationId xmlns:a16="http://schemas.microsoft.com/office/drawing/2014/main" id="{05488B1E-9149-4145-81EC-FEA825C6CCE4}"/>
                  </a:ext>
                </a:extLst>
              </p:cNvPr>
              <p:cNvCxnSpPr>
                <a:cxnSpLocks/>
              </p:cNvCxnSpPr>
              <p:nvPr/>
            </p:nvCxnSpPr>
            <p:spPr bwMode="auto">
              <a:xfrm flipH="1">
                <a:off x="2140397" y="4155850"/>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239" name="Straight Connector 238">
                <a:extLst>
                  <a:ext uri="{FF2B5EF4-FFF2-40B4-BE49-F238E27FC236}">
                    <a16:creationId xmlns:a16="http://schemas.microsoft.com/office/drawing/2014/main" id="{9DF0B0DF-CFC6-4FF1-82CB-8CFE462F8B7C}"/>
                  </a:ext>
                </a:extLst>
              </p:cNvPr>
              <p:cNvCxnSpPr>
                <a:cxnSpLocks/>
              </p:cNvCxnSpPr>
              <p:nvPr/>
            </p:nvCxnSpPr>
            <p:spPr bwMode="auto">
              <a:xfrm flipH="1">
                <a:off x="2140397" y="4706329"/>
                <a:ext cx="60385" cy="0"/>
              </a:xfrm>
              <a:prstGeom prst="line">
                <a:avLst/>
              </a:prstGeom>
              <a:noFill/>
              <a:ln w="28575" cap="flat" cmpd="sng" algn="ctr">
                <a:solidFill>
                  <a:schemeClr val="bg1"/>
                </a:solidFill>
                <a:prstDash val="solid"/>
                <a:round/>
                <a:headEnd type="none" w="med" len="med"/>
                <a:tailEnd type="none" w="med" len="med"/>
              </a:ln>
              <a:effectLst/>
            </p:spPr>
          </p:cxnSp>
        </p:grpSp>
        <p:grpSp>
          <p:nvGrpSpPr>
            <p:cNvPr id="226" name="Group 225">
              <a:extLst>
                <a:ext uri="{FF2B5EF4-FFF2-40B4-BE49-F238E27FC236}">
                  <a16:creationId xmlns:a16="http://schemas.microsoft.com/office/drawing/2014/main" id="{3F564091-8CF2-4C8F-B26F-611E463D9F52}"/>
                </a:ext>
              </a:extLst>
            </p:cNvPr>
            <p:cNvGrpSpPr/>
            <p:nvPr/>
          </p:nvGrpSpPr>
          <p:grpSpPr>
            <a:xfrm rot="5400000">
              <a:off x="4444874" y="4068206"/>
              <a:ext cx="62818" cy="1354734"/>
              <a:chOff x="2140397" y="1953943"/>
              <a:chExt cx="60385" cy="2752386"/>
            </a:xfrm>
          </p:grpSpPr>
          <p:cxnSp>
            <p:nvCxnSpPr>
              <p:cNvPr id="228" name="Straight Connector 227">
                <a:extLst>
                  <a:ext uri="{FF2B5EF4-FFF2-40B4-BE49-F238E27FC236}">
                    <a16:creationId xmlns:a16="http://schemas.microsoft.com/office/drawing/2014/main" id="{3A16995C-60B3-4B38-86A5-E3A735FDDD83}"/>
                  </a:ext>
                </a:extLst>
              </p:cNvPr>
              <p:cNvCxnSpPr>
                <a:cxnSpLocks/>
              </p:cNvCxnSpPr>
              <p:nvPr/>
            </p:nvCxnSpPr>
            <p:spPr bwMode="auto">
              <a:xfrm flipH="1">
                <a:off x="2140397" y="1953943"/>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229" name="Straight Connector 228">
                <a:extLst>
                  <a:ext uri="{FF2B5EF4-FFF2-40B4-BE49-F238E27FC236}">
                    <a16:creationId xmlns:a16="http://schemas.microsoft.com/office/drawing/2014/main" id="{14B3A2EA-0C4D-4DD9-9D39-EA8CB1104E0E}"/>
                  </a:ext>
                </a:extLst>
              </p:cNvPr>
              <p:cNvCxnSpPr>
                <a:cxnSpLocks/>
              </p:cNvCxnSpPr>
              <p:nvPr/>
            </p:nvCxnSpPr>
            <p:spPr bwMode="auto">
              <a:xfrm flipH="1">
                <a:off x="2140397" y="2504420"/>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230" name="Straight Connector 229">
                <a:extLst>
                  <a:ext uri="{FF2B5EF4-FFF2-40B4-BE49-F238E27FC236}">
                    <a16:creationId xmlns:a16="http://schemas.microsoft.com/office/drawing/2014/main" id="{A8DB136E-074D-4ECF-A213-B00A0C04EA02}"/>
                  </a:ext>
                </a:extLst>
              </p:cNvPr>
              <p:cNvCxnSpPr>
                <a:cxnSpLocks/>
              </p:cNvCxnSpPr>
              <p:nvPr/>
            </p:nvCxnSpPr>
            <p:spPr bwMode="auto">
              <a:xfrm flipH="1">
                <a:off x="2140397" y="3054897"/>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231" name="Straight Connector 230">
                <a:extLst>
                  <a:ext uri="{FF2B5EF4-FFF2-40B4-BE49-F238E27FC236}">
                    <a16:creationId xmlns:a16="http://schemas.microsoft.com/office/drawing/2014/main" id="{AB8A3347-2A29-498D-BB82-8C14C8549754}"/>
                  </a:ext>
                </a:extLst>
              </p:cNvPr>
              <p:cNvCxnSpPr>
                <a:cxnSpLocks/>
              </p:cNvCxnSpPr>
              <p:nvPr/>
            </p:nvCxnSpPr>
            <p:spPr bwMode="auto">
              <a:xfrm flipH="1">
                <a:off x="2140397" y="3605373"/>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232" name="Straight Connector 231">
                <a:extLst>
                  <a:ext uri="{FF2B5EF4-FFF2-40B4-BE49-F238E27FC236}">
                    <a16:creationId xmlns:a16="http://schemas.microsoft.com/office/drawing/2014/main" id="{B2B013D2-7CB9-42A3-8F2E-023A2DBDF56F}"/>
                  </a:ext>
                </a:extLst>
              </p:cNvPr>
              <p:cNvCxnSpPr>
                <a:cxnSpLocks/>
              </p:cNvCxnSpPr>
              <p:nvPr/>
            </p:nvCxnSpPr>
            <p:spPr bwMode="auto">
              <a:xfrm flipH="1">
                <a:off x="2140397" y="4155850"/>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233" name="Straight Connector 232">
                <a:extLst>
                  <a:ext uri="{FF2B5EF4-FFF2-40B4-BE49-F238E27FC236}">
                    <a16:creationId xmlns:a16="http://schemas.microsoft.com/office/drawing/2014/main" id="{69CDA595-05DF-4D3E-A67E-3746F68B31F8}"/>
                  </a:ext>
                </a:extLst>
              </p:cNvPr>
              <p:cNvCxnSpPr>
                <a:cxnSpLocks/>
              </p:cNvCxnSpPr>
              <p:nvPr/>
            </p:nvCxnSpPr>
            <p:spPr bwMode="auto">
              <a:xfrm flipH="1">
                <a:off x="2140397" y="4706329"/>
                <a:ext cx="60385" cy="0"/>
              </a:xfrm>
              <a:prstGeom prst="line">
                <a:avLst/>
              </a:prstGeom>
              <a:noFill/>
              <a:ln w="28575" cap="flat" cmpd="sng" algn="ctr">
                <a:solidFill>
                  <a:schemeClr val="bg1"/>
                </a:solidFill>
                <a:prstDash val="solid"/>
                <a:round/>
                <a:headEnd type="none" w="med" len="med"/>
                <a:tailEnd type="none" w="med" len="med"/>
              </a:ln>
              <a:effectLst/>
            </p:spPr>
          </p:cxnSp>
        </p:grpSp>
        <p:cxnSp>
          <p:nvCxnSpPr>
            <p:cNvPr id="227" name="Straight Connector 226">
              <a:extLst>
                <a:ext uri="{FF2B5EF4-FFF2-40B4-BE49-F238E27FC236}">
                  <a16:creationId xmlns:a16="http://schemas.microsoft.com/office/drawing/2014/main" id="{AEAD212D-E714-4907-96D9-36EDBE93BC81}"/>
                </a:ext>
              </a:extLst>
            </p:cNvPr>
            <p:cNvCxnSpPr>
              <a:cxnSpLocks/>
            </p:cNvCxnSpPr>
            <p:nvPr/>
          </p:nvCxnSpPr>
          <p:spPr bwMode="auto">
            <a:xfrm rot="5400000" flipH="1">
              <a:off x="5385477" y="4744187"/>
              <a:ext cx="62818" cy="0"/>
            </a:xfrm>
            <a:prstGeom prst="line">
              <a:avLst/>
            </a:prstGeom>
            <a:noFill/>
            <a:ln w="28575" cap="flat" cmpd="sng" algn="ctr">
              <a:solidFill>
                <a:schemeClr val="bg1"/>
              </a:solidFill>
              <a:prstDash val="solid"/>
              <a:round/>
              <a:headEnd type="none" w="med" len="med"/>
              <a:tailEnd type="none" w="med" len="med"/>
            </a:ln>
            <a:effectLst/>
          </p:spPr>
        </p:cxnSp>
      </p:grpSp>
      <p:sp>
        <p:nvSpPr>
          <p:cNvPr id="240" name="TextBox 239">
            <a:extLst>
              <a:ext uri="{FF2B5EF4-FFF2-40B4-BE49-F238E27FC236}">
                <a16:creationId xmlns:a16="http://schemas.microsoft.com/office/drawing/2014/main" id="{FDF850CF-4BAE-4199-8753-D4670C89AE29}"/>
              </a:ext>
            </a:extLst>
          </p:cNvPr>
          <p:cNvSpPr txBox="1"/>
          <p:nvPr/>
        </p:nvSpPr>
        <p:spPr bwMode="auto">
          <a:xfrm>
            <a:off x="2053127" y="4459502"/>
            <a:ext cx="2888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sp>
        <p:nvSpPr>
          <p:cNvPr id="241" name="TextBox 240">
            <a:extLst>
              <a:ext uri="{FF2B5EF4-FFF2-40B4-BE49-F238E27FC236}">
                <a16:creationId xmlns:a16="http://schemas.microsoft.com/office/drawing/2014/main" id="{0A2D8329-DD66-4C38-B24A-E55A7ECFB61E}"/>
              </a:ext>
            </a:extLst>
          </p:cNvPr>
          <p:cNvSpPr txBox="1"/>
          <p:nvPr/>
        </p:nvSpPr>
        <p:spPr bwMode="auto">
          <a:xfrm>
            <a:off x="2328261" y="4457330"/>
            <a:ext cx="2888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a:t>
            </a:r>
          </a:p>
        </p:txBody>
      </p:sp>
      <p:sp>
        <p:nvSpPr>
          <p:cNvPr id="242" name="TextBox 241">
            <a:extLst>
              <a:ext uri="{FF2B5EF4-FFF2-40B4-BE49-F238E27FC236}">
                <a16:creationId xmlns:a16="http://schemas.microsoft.com/office/drawing/2014/main" id="{D944C89F-EC52-4E36-AF4C-9B681493BA87}"/>
              </a:ext>
            </a:extLst>
          </p:cNvPr>
          <p:cNvSpPr txBox="1"/>
          <p:nvPr/>
        </p:nvSpPr>
        <p:spPr bwMode="auto">
          <a:xfrm>
            <a:off x="2603635" y="4457330"/>
            <a:ext cx="2888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a:t>
            </a:r>
          </a:p>
        </p:txBody>
      </p:sp>
      <p:sp>
        <p:nvSpPr>
          <p:cNvPr id="243" name="TextBox 242">
            <a:extLst>
              <a:ext uri="{FF2B5EF4-FFF2-40B4-BE49-F238E27FC236}">
                <a16:creationId xmlns:a16="http://schemas.microsoft.com/office/drawing/2014/main" id="{0A1A3B85-A576-47FC-B580-3583F2E6A981}"/>
              </a:ext>
            </a:extLst>
          </p:cNvPr>
          <p:cNvSpPr txBox="1"/>
          <p:nvPr/>
        </p:nvSpPr>
        <p:spPr bwMode="auto">
          <a:xfrm>
            <a:off x="2878769" y="4455158"/>
            <a:ext cx="2888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9</a:t>
            </a:r>
          </a:p>
        </p:txBody>
      </p:sp>
      <p:sp>
        <p:nvSpPr>
          <p:cNvPr id="244" name="TextBox 243">
            <a:extLst>
              <a:ext uri="{FF2B5EF4-FFF2-40B4-BE49-F238E27FC236}">
                <a16:creationId xmlns:a16="http://schemas.microsoft.com/office/drawing/2014/main" id="{A9D66940-B12B-479C-B087-DA1EAFEE7799}"/>
              </a:ext>
            </a:extLst>
          </p:cNvPr>
          <p:cNvSpPr txBox="1"/>
          <p:nvPr/>
        </p:nvSpPr>
        <p:spPr bwMode="auto">
          <a:xfrm>
            <a:off x="3085313" y="4448997"/>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12</a:t>
            </a:r>
          </a:p>
        </p:txBody>
      </p:sp>
      <p:sp>
        <p:nvSpPr>
          <p:cNvPr id="245" name="TextBox 244">
            <a:extLst>
              <a:ext uri="{FF2B5EF4-FFF2-40B4-BE49-F238E27FC236}">
                <a16:creationId xmlns:a16="http://schemas.microsoft.com/office/drawing/2014/main" id="{99CD7B59-2903-4FBA-B894-9243361C32BC}"/>
              </a:ext>
            </a:extLst>
          </p:cNvPr>
          <p:cNvSpPr txBox="1"/>
          <p:nvPr/>
        </p:nvSpPr>
        <p:spPr bwMode="auto">
          <a:xfrm>
            <a:off x="3360447" y="4446825"/>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15</a:t>
            </a:r>
          </a:p>
        </p:txBody>
      </p:sp>
      <p:sp>
        <p:nvSpPr>
          <p:cNvPr id="246" name="TextBox 245">
            <a:extLst>
              <a:ext uri="{FF2B5EF4-FFF2-40B4-BE49-F238E27FC236}">
                <a16:creationId xmlns:a16="http://schemas.microsoft.com/office/drawing/2014/main" id="{8008E15E-A9DD-4943-BCDA-334CBFE9471A}"/>
              </a:ext>
            </a:extLst>
          </p:cNvPr>
          <p:cNvSpPr txBox="1"/>
          <p:nvPr/>
        </p:nvSpPr>
        <p:spPr bwMode="auto">
          <a:xfrm>
            <a:off x="3613653" y="4446825"/>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18</a:t>
            </a:r>
          </a:p>
        </p:txBody>
      </p:sp>
      <p:sp>
        <p:nvSpPr>
          <p:cNvPr id="247" name="TextBox 246">
            <a:extLst>
              <a:ext uri="{FF2B5EF4-FFF2-40B4-BE49-F238E27FC236}">
                <a16:creationId xmlns:a16="http://schemas.microsoft.com/office/drawing/2014/main" id="{58E8A2AE-780B-4D6B-84EE-C1E5B911E70F}"/>
              </a:ext>
            </a:extLst>
          </p:cNvPr>
          <p:cNvSpPr txBox="1"/>
          <p:nvPr/>
        </p:nvSpPr>
        <p:spPr bwMode="auto">
          <a:xfrm>
            <a:off x="3888787" y="4444653"/>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21</a:t>
            </a:r>
          </a:p>
        </p:txBody>
      </p:sp>
      <p:sp>
        <p:nvSpPr>
          <p:cNvPr id="248" name="TextBox 247">
            <a:extLst>
              <a:ext uri="{FF2B5EF4-FFF2-40B4-BE49-F238E27FC236}">
                <a16:creationId xmlns:a16="http://schemas.microsoft.com/office/drawing/2014/main" id="{680C4CAE-DA1C-4C89-AAC9-C14A97A592B2}"/>
              </a:ext>
            </a:extLst>
          </p:cNvPr>
          <p:cNvSpPr txBox="1"/>
          <p:nvPr/>
        </p:nvSpPr>
        <p:spPr bwMode="auto">
          <a:xfrm>
            <a:off x="4152400" y="4452985"/>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24</a:t>
            </a:r>
          </a:p>
        </p:txBody>
      </p:sp>
      <p:sp>
        <p:nvSpPr>
          <p:cNvPr id="249" name="TextBox 248">
            <a:extLst>
              <a:ext uri="{FF2B5EF4-FFF2-40B4-BE49-F238E27FC236}">
                <a16:creationId xmlns:a16="http://schemas.microsoft.com/office/drawing/2014/main" id="{ED77462C-99C0-46A1-A45E-028D1D364E58}"/>
              </a:ext>
            </a:extLst>
          </p:cNvPr>
          <p:cNvSpPr txBox="1"/>
          <p:nvPr/>
        </p:nvSpPr>
        <p:spPr bwMode="auto">
          <a:xfrm>
            <a:off x="4422125" y="4446824"/>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27</a:t>
            </a:r>
          </a:p>
        </p:txBody>
      </p:sp>
      <p:sp>
        <p:nvSpPr>
          <p:cNvPr id="250" name="TextBox 249">
            <a:extLst>
              <a:ext uri="{FF2B5EF4-FFF2-40B4-BE49-F238E27FC236}">
                <a16:creationId xmlns:a16="http://schemas.microsoft.com/office/drawing/2014/main" id="{4F6EDD2D-C7A7-4B14-849F-93B6AB2B551B}"/>
              </a:ext>
            </a:extLst>
          </p:cNvPr>
          <p:cNvSpPr txBox="1"/>
          <p:nvPr/>
        </p:nvSpPr>
        <p:spPr bwMode="auto">
          <a:xfrm>
            <a:off x="4697259" y="4444652"/>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30</a:t>
            </a:r>
          </a:p>
        </p:txBody>
      </p:sp>
      <p:sp>
        <p:nvSpPr>
          <p:cNvPr id="251" name="TextBox 250">
            <a:extLst>
              <a:ext uri="{FF2B5EF4-FFF2-40B4-BE49-F238E27FC236}">
                <a16:creationId xmlns:a16="http://schemas.microsoft.com/office/drawing/2014/main" id="{B314E6B4-46DB-4AD4-AD81-6DAA82F79562}"/>
              </a:ext>
            </a:extLst>
          </p:cNvPr>
          <p:cNvSpPr txBox="1"/>
          <p:nvPr/>
        </p:nvSpPr>
        <p:spPr bwMode="auto">
          <a:xfrm>
            <a:off x="4950465" y="4444652"/>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33</a:t>
            </a:r>
          </a:p>
        </p:txBody>
      </p:sp>
      <p:sp>
        <p:nvSpPr>
          <p:cNvPr id="252" name="TextBox 251">
            <a:extLst>
              <a:ext uri="{FF2B5EF4-FFF2-40B4-BE49-F238E27FC236}">
                <a16:creationId xmlns:a16="http://schemas.microsoft.com/office/drawing/2014/main" id="{C994A7AE-0341-47E7-8790-D5F9AC79E36B}"/>
              </a:ext>
            </a:extLst>
          </p:cNvPr>
          <p:cNvSpPr txBox="1"/>
          <p:nvPr/>
        </p:nvSpPr>
        <p:spPr bwMode="auto">
          <a:xfrm>
            <a:off x="5225599" y="4442480"/>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36</a:t>
            </a:r>
          </a:p>
        </p:txBody>
      </p:sp>
      <p:cxnSp>
        <p:nvCxnSpPr>
          <p:cNvPr id="256" name="Straight Connector 255">
            <a:extLst>
              <a:ext uri="{FF2B5EF4-FFF2-40B4-BE49-F238E27FC236}">
                <a16:creationId xmlns:a16="http://schemas.microsoft.com/office/drawing/2014/main" id="{67869CDC-D4FB-45C9-84F0-F51A9CF1F161}"/>
              </a:ext>
            </a:extLst>
          </p:cNvPr>
          <p:cNvCxnSpPr>
            <a:cxnSpLocks/>
          </p:cNvCxnSpPr>
          <p:nvPr/>
        </p:nvCxnSpPr>
        <p:spPr bwMode="auto">
          <a:xfrm>
            <a:off x="2290742" y="5781635"/>
            <a:ext cx="252406" cy="1"/>
          </a:xfrm>
          <a:prstGeom prst="line">
            <a:avLst/>
          </a:prstGeom>
          <a:noFill/>
          <a:ln w="28575" cap="flat" cmpd="sng" algn="ctr">
            <a:solidFill>
              <a:schemeClr val="accent1"/>
            </a:solidFill>
            <a:prstDash val="solid"/>
            <a:round/>
            <a:headEnd type="none" w="med" len="med"/>
            <a:tailEnd type="none" w="med" len="med"/>
          </a:ln>
          <a:effectLst/>
        </p:spPr>
      </p:cxnSp>
      <p:cxnSp>
        <p:nvCxnSpPr>
          <p:cNvPr id="257" name="Straight Connector 256">
            <a:extLst>
              <a:ext uri="{FF2B5EF4-FFF2-40B4-BE49-F238E27FC236}">
                <a16:creationId xmlns:a16="http://schemas.microsoft.com/office/drawing/2014/main" id="{141E2C68-4A48-426F-B603-65EBE4ED149D}"/>
              </a:ext>
            </a:extLst>
          </p:cNvPr>
          <p:cNvCxnSpPr>
            <a:cxnSpLocks/>
          </p:cNvCxnSpPr>
          <p:nvPr/>
        </p:nvCxnSpPr>
        <p:spPr bwMode="auto">
          <a:xfrm>
            <a:off x="2415382" y="5723655"/>
            <a:ext cx="0" cy="121074"/>
          </a:xfrm>
          <a:prstGeom prst="line">
            <a:avLst/>
          </a:prstGeom>
          <a:noFill/>
          <a:ln w="28575" cap="flat" cmpd="sng" algn="ctr">
            <a:solidFill>
              <a:schemeClr val="accent1"/>
            </a:solidFill>
            <a:prstDash val="solid"/>
            <a:round/>
            <a:headEnd type="none" w="med" len="med"/>
            <a:tailEnd type="none" w="med" len="med"/>
          </a:ln>
          <a:effectLst/>
        </p:spPr>
      </p:cxnSp>
      <p:cxnSp>
        <p:nvCxnSpPr>
          <p:cNvPr id="258" name="Straight Connector 257">
            <a:extLst>
              <a:ext uri="{FF2B5EF4-FFF2-40B4-BE49-F238E27FC236}">
                <a16:creationId xmlns:a16="http://schemas.microsoft.com/office/drawing/2014/main" id="{7867D49A-5175-408E-9F30-C215EB4C24F1}"/>
              </a:ext>
            </a:extLst>
          </p:cNvPr>
          <p:cNvCxnSpPr>
            <a:cxnSpLocks/>
          </p:cNvCxnSpPr>
          <p:nvPr/>
        </p:nvCxnSpPr>
        <p:spPr bwMode="auto">
          <a:xfrm>
            <a:off x="3730019" y="5773728"/>
            <a:ext cx="252406" cy="1"/>
          </a:xfrm>
          <a:prstGeom prst="line">
            <a:avLst/>
          </a:prstGeom>
          <a:noFill/>
          <a:ln w="28575" cap="flat" cmpd="sng" algn="ctr">
            <a:solidFill>
              <a:schemeClr val="accent2"/>
            </a:solidFill>
            <a:prstDash val="solid"/>
            <a:round/>
            <a:headEnd type="none" w="med" len="med"/>
            <a:tailEnd type="none" w="med" len="med"/>
          </a:ln>
          <a:effectLst/>
        </p:spPr>
      </p:cxnSp>
      <p:sp>
        <p:nvSpPr>
          <p:cNvPr id="259" name="Oval 258">
            <a:extLst>
              <a:ext uri="{FF2B5EF4-FFF2-40B4-BE49-F238E27FC236}">
                <a16:creationId xmlns:a16="http://schemas.microsoft.com/office/drawing/2014/main" id="{61A3B1AC-A3BC-4F13-A3FE-C8F268A485F3}"/>
              </a:ext>
            </a:extLst>
          </p:cNvPr>
          <p:cNvSpPr/>
          <p:nvPr/>
        </p:nvSpPr>
        <p:spPr bwMode="auto">
          <a:xfrm>
            <a:off x="6730952" y="5736830"/>
            <a:ext cx="86556" cy="86556"/>
          </a:xfrm>
          <a:prstGeom prst="ellipse">
            <a:avLst/>
          </a:prstGeom>
          <a:solidFill>
            <a:schemeClr val="accent4"/>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60" name="Freeform: Shape 259">
            <a:extLst>
              <a:ext uri="{FF2B5EF4-FFF2-40B4-BE49-F238E27FC236}">
                <a16:creationId xmlns:a16="http://schemas.microsoft.com/office/drawing/2014/main" id="{6B58A052-78A1-4D0C-ABB3-79E37C58766A}"/>
              </a:ext>
            </a:extLst>
          </p:cNvPr>
          <p:cNvSpPr/>
          <p:nvPr/>
        </p:nvSpPr>
        <p:spPr bwMode="auto">
          <a:xfrm>
            <a:off x="2199232" y="1681275"/>
            <a:ext cx="3040213" cy="1224762"/>
          </a:xfrm>
          <a:custGeom>
            <a:avLst/>
            <a:gdLst>
              <a:gd name="connsiteX0" fmla="*/ 0 w 3040213"/>
              <a:gd name="connsiteY0" fmla="*/ 0 h 1224762"/>
              <a:gd name="connsiteX1" fmla="*/ 100117 w 3040213"/>
              <a:gd name="connsiteY1" fmla="*/ 0 h 1224762"/>
              <a:gd name="connsiteX2" fmla="*/ 100117 w 3040213"/>
              <a:gd name="connsiteY2" fmla="*/ 33372 h 1224762"/>
              <a:gd name="connsiteX3" fmla="*/ 143501 w 3040213"/>
              <a:gd name="connsiteY3" fmla="*/ 33372 h 1224762"/>
              <a:gd name="connsiteX4" fmla="*/ 143501 w 3040213"/>
              <a:gd name="connsiteY4" fmla="*/ 60070 h 1224762"/>
              <a:gd name="connsiteX5" fmla="*/ 307025 w 3040213"/>
              <a:gd name="connsiteY5" fmla="*/ 60070 h 1224762"/>
              <a:gd name="connsiteX6" fmla="*/ 307025 w 3040213"/>
              <a:gd name="connsiteY6" fmla="*/ 106791 h 1224762"/>
              <a:gd name="connsiteX7" fmla="*/ 340397 w 3040213"/>
              <a:gd name="connsiteY7" fmla="*/ 106791 h 1224762"/>
              <a:gd name="connsiteX8" fmla="*/ 340397 w 3040213"/>
              <a:gd name="connsiteY8" fmla="*/ 130152 h 1224762"/>
              <a:gd name="connsiteX9" fmla="*/ 367095 w 3040213"/>
              <a:gd name="connsiteY9" fmla="*/ 130152 h 1224762"/>
              <a:gd name="connsiteX10" fmla="*/ 367095 w 3040213"/>
              <a:gd name="connsiteY10" fmla="*/ 193559 h 1224762"/>
              <a:gd name="connsiteX11" fmla="*/ 383781 w 3040213"/>
              <a:gd name="connsiteY11" fmla="*/ 193559 h 1224762"/>
              <a:gd name="connsiteX12" fmla="*/ 383781 w 3040213"/>
              <a:gd name="connsiteY12" fmla="*/ 253629 h 1224762"/>
              <a:gd name="connsiteX13" fmla="*/ 453863 w 3040213"/>
              <a:gd name="connsiteY13" fmla="*/ 253629 h 1224762"/>
              <a:gd name="connsiteX14" fmla="*/ 453863 w 3040213"/>
              <a:gd name="connsiteY14" fmla="*/ 283664 h 1224762"/>
              <a:gd name="connsiteX15" fmla="*/ 483898 w 3040213"/>
              <a:gd name="connsiteY15" fmla="*/ 283664 h 1224762"/>
              <a:gd name="connsiteX16" fmla="*/ 483898 w 3040213"/>
              <a:gd name="connsiteY16" fmla="*/ 307025 h 1224762"/>
              <a:gd name="connsiteX17" fmla="*/ 490572 w 3040213"/>
              <a:gd name="connsiteY17" fmla="*/ 307025 h 1224762"/>
              <a:gd name="connsiteX18" fmla="*/ 490572 w 3040213"/>
              <a:gd name="connsiteY18" fmla="*/ 343734 h 1224762"/>
              <a:gd name="connsiteX19" fmla="*/ 553980 w 3040213"/>
              <a:gd name="connsiteY19" fmla="*/ 343734 h 1224762"/>
              <a:gd name="connsiteX20" fmla="*/ 553980 w 3040213"/>
              <a:gd name="connsiteY20" fmla="*/ 373769 h 1224762"/>
              <a:gd name="connsiteX21" fmla="*/ 587352 w 3040213"/>
              <a:gd name="connsiteY21" fmla="*/ 373769 h 1224762"/>
              <a:gd name="connsiteX22" fmla="*/ 587352 w 3040213"/>
              <a:gd name="connsiteY22" fmla="*/ 393793 h 1224762"/>
              <a:gd name="connsiteX23" fmla="*/ 634073 w 3040213"/>
              <a:gd name="connsiteY23" fmla="*/ 393793 h 1224762"/>
              <a:gd name="connsiteX24" fmla="*/ 634073 w 3040213"/>
              <a:gd name="connsiteY24" fmla="*/ 483898 h 1224762"/>
              <a:gd name="connsiteX25" fmla="*/ 694143 w 3040213"/>
              <a:gd name="connsiteY25" fmla="*/ 483898 h 1224762"/>
              <a:gd name="connsiteX26" fmla="*/ 694143 w 3040213"/>
              <a:gd name="connsiteY26" fmla="*/ 507259 h 1224762"/>
              <a:gd name="connsiteX27" fmla="*/ 737527 w 3040213"/>
              <a:gd name="connsiteY27" fmla="*/ 507259 h 1224762"/>
              <a:gd name="connsiteX28" fmla="*/ 737527 w 3040213"/>
              <a:gd name="connsiteY28" fmla="*/ 537294 h 1224762"/>
              <a:gd name="connsiteX29" fmla="*/ 794260 w 3040213"/>
              <a:gd name="connsiteY29" fmla="*/ 537294 h 1224762"/>
              <a:gd name="connsiteX30" fmla="*/ 794260 w 3040213"/>
              <a:gd name="connsiteY30" fmla="*/ 570666 h 1224762"/>
              <a:gd name="connsiteX31" fmla="*/ 937761 w 3040213"/>
              <a:gd name="connsiteY31" fmla="*/ 570666 h 1224762"/>
              <a:gd name="connsiteX32" fmla="*/ 937761 w 3040213"/>
              <a:gd name="connsiteY32" fmla="*/ 600701 h 1224762"/>
              <a:gd name="connsiteX33" fmla="*/ 977807 w 3040213"/>
              <a:gd name="connsiteY33" fmla="*/ 600701 h 1224762"/>
              <a:gd name="connsiteX34" fmla="*/ 977807 w 3040213"/>
              <a:gd name="connsiteY34" fmla="*/ 624061 h 1224762"/>
              <a:gd name="connsiteX35" fmla="*/ 1011180 w 3040213"/>
              <a:gd name="connsiteY35" fmla="*/ 624061 h 1224762"/>
              <a:gd name="connsiteX36" fmla="*/ 1011180 w 3040213"/>
              <a:gd name="connsiteY36" fmla="*/ 654096 h 1224762"/>
              <a:gd name="connsiteX37" fmla="*/ 1084599 w 3040213"/>
              <a:gd name="connsiteY37" fmla="*/ 654096 h 1224762"/>
              <a:gd name="connsiteX38" fmla="*/ 1084599 w 3040213"/>
              <a:gd name="connsiteY38" fmla="*/ 687469 h 1224762"/>
              <a:gd name="connsiteX39" fmla="*/ 1131320 w 3040213"/>
              <a:gd name="connsiteY39" fmla="*/ 687469 h 1224762"/>
              <a:gd name="connsiteX40" fmla="*/ 1131320 w 3040213"/>
              <a:gd name="connsiteY40" fmla="*/ 710829 h 1224762"/>
              <a:gd name="connsiteX41" fmla="*/ 1198064 w 3040213"/>
              <a:gd name="connsiteY41" fmla="*/ 710829 h 1224762"/>
              <a:gd name="connsiteX42" fmla="*/ 1198064 w 3040213"/>
              <a:gd name="connsiteY42" fmla="*/ 740864 h 1224762"/>
              <a:gd name="connsiteX43" fmla="*/ 1231437 w 3040213"/>
              <a:gd name="connsiteY43" fmla="*/ 740864 h 1224762"/>
              <a:gd name="connsiteX44" fmla="*/ 1231437 w 3040213"/>
              <a:gd name="connsiteY44" fmla="*/ 777574 h 1224762"/>
              <a:gd name="connsiteX45" fmla="*/ 1238111 w 3040213"/>
              <a:gd name="connsiteY45" fmla="*/ 777574 h 1224762"/>
              <a:gd name="connsiteX46" fmla="*/ 1238111 w 3040213"/>
              <a:gd name="connsiteY46" fmla="*/ 807609 h 1224762"/>
              <a:gd name="connsiteX47" fmla="*/ 1318204 w 3040213"/>
              <a:gd name="connsiteY47" fmla="*/ 807609 h 1224762"/>
              <a:gd name="connsiteX48" fmla="*/ 1318204 w 3040213"/>
              <a:gd name="connsiteY48" fmla="*/ 807609 h 1224762"/>
              <a:gd name="connsiteX49" fmla="*/ 1318204 w 3040213"/>
              <a:gd name="connsiteY49" fmla="*/ 827632 h 1224762"/>
              <a:gd name="connsiteX50" fmla="*/ 1374937 w 3040213"/>
              <a:gd name="connsiteY50" fmla="*/ 827632 h 1224762"/>
              <a:gd name="connsiteX51" fmla="*/ 1374937 w 3040213"/>
              <a:gd name="connsiteY51" fmla="*/ 857667 h 1224762"/>
              <a:gd name="connsiteX52" fmla="*/ 1488403 w 3040213"/>
              <a:gd name="connsiteY52" fmla="*/ 857667 h 1224762"/>
              <a:gd name="connsiteX53" fmla="*/ 1488403 w 3040213"/>
              <a:gd name="connsiteY53" fmla="*/ 884365 h 1224762"/>
              <a:gd name="connsiteX54" fmla="*/ 1518438 w 3040213"/>
              <a:gd name="connsiteY54" fmla="*/ 884365 h 1224762"/>
              <a:gd name="connsiteX55" fmla="*/ 1518438 w 3040213"/>
              <a:gd name="connsiteY55" fmla="*/ 911063 h 1224762"/>
              <a:gd name="connsiteX56" fmla="*/ 1902219 w 3040213"/>
              <a:gd name="connsiteY56" fmla="*/ 911063 h 1224762"/>
              <a:gd name="connsiteX57" fmla="*/ 1902219 w 3040213"/>
              <a:gd name="connsiteY57" fmla="*/ 984482 h 1224762"/>
              <a:gd name="connsiteX58" fmla="*/ 1928917 w 3040213"/>
              <a:gd name="connsiteY58" fmla="*/ 984482 h 1224762"/>
              <a:gd name="connsiteX59" fmla="*/ 1928917 w 3040213"/>
              <a:gd name="connsiteY59" fmla="*/ 1011180 h 1224762"/>
              <a:gd name="connsiteX60" fmla="*/ 2045720 w 3040213"/>
              <a:gd name="connsiteY60" fmla="*/ 1011180 h 1224762"/>
              <a:gd name="connsiteX61" fmla="*/ 2045720 w 3040213"/>
              <a:gd name="connsiteY61" fmla="*/ 1087936 h 1224762"/>
              <a:gd name="connsiteX62" fmla="*/ 2269314 w 3040213"/>
              <a:gd name="connsiteY62" fmla="*/ 1087936 h 1224762"/>
              <a:gd name="connsiteX63" fmla="*/ 2269314 w 3040213"/>
              <a:gd name="connsiteY63" fmla="*/ 1224762 h 1224762"/>
              <a:gd name="connsiteX64" fmla="*/ 3040213 w 3040213"/>
              <a:gd name="connsiteY64" fmla="*/ 1224762 h 1224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3040213" h="1224762">
                <a:moveTo>
                  <a:pt x="0" y="0"/>
                </a:moveTo>
                <a:lnTo>
                  <a:pt x="100117" y="0"/>
                </a:lnTo>
                <a:lnTo>
                  <a:pt x="100117" y="33372"/>
                </a:lnTo>
                <a:lnTo>
                  <a:pt x="143501" y="33372"/>
                </a:lnTo>
                <a:lnTo>
                  <a:pt x="143501" y="60070"/>
                </a:lnTo>
                <a:lnTo>
                  <a:pt x="307025" y="60070"/>
                </a:lnTo>
                <a:lnTo>
                  <a:pt x="307025" y="106791"/>
                </a:lnTo>
                <a:lnTo>
                  <a:pt x="340397" y="106791"/>
                </a:lnTo>
                <a:lnTo>
                  <a:pt x="340397" y="130152"/>
                </a:lnTo>
                <a:lnTo>
                  <a:pt x="367095" y="130152"/>
                </a:lnTo>
                <a:lnTo>
                  <a:pt x="367095" y="193559"/>
                </a:lnTo>
                <a:lnTo>
                  <a:pt x="383781" y="193559"/>
                </a:lnTo>
                <a:lnTo>
                  <a:pt x="383781" y="253629"/>
                </a:lnTo>
                <a:lnTo>
                  <a:pt x="453863" y="253629"/>
                </a:lnTo>
                <a:lnTo>
                  <a:pt x="453863" y="283664"/>
                </a:lnTo>
                <a:lnTo>
                  <a:pt x="483898" y="283664"/>
                </a:lnTo>
                <a:lnTo>
                  <a:pt x="483898" y="307025"/>
                </a:lnTo>
                <a:lnTo>
                  <a:pt x="490572" y="307025"/>
                </a:lnTo>
                <a:lnTo>
                  <a:pt x="490572" y="343734"/>
                </a:lnTo>
                <a:lnTo>
                  <a:pt x="553980" y="343734"/>
                </a:lnTo>
                <a:lnTo>
                  <a:pt x="553980" y="373769"/>
                </a:lnTo>
                <a:lnTo>
                  <a:pt x="587352" y="373769"/>
                </a:lnTo>
                <a:lnTo>
                  <a:pt x="587352" y="393793"/>
                </a:lnTo>
                <a:lnTo>
                  <a:pt x="634073" y="393793"/>
                </a:lnTo>
                <a:lnTo>
                  <a:pt x="634073" y="483898"/>
                </a:lnTo>
                <a:lnTo>
                  <a:pt x="694143" y="483898"/>
                </a:lnTo>
                <a:lnTo>
                  <a:pt x="694143" y="507259"/>
                </a:lnTo>
                <a:lnTo>
                  <a:pt x="737527" y="507259"/>
                </a:lnTo>
                <a:lnTo>
                  <a:pt x="737527" y="537294"/>
                </a:lnTo>
                <a:lnTo>
                  <a:pt x="794260" y="537294"/>
                </a:lnTo>
                <a:lnTo>
                  <a:pt x="794260" y="570666"/>
                </a:lnTo>
                <a:lnTo>
                  <a:pt x="937761" y="570666"/>
                </a:lnTo>
                <a:lnTo>
                  <a:pt x="937761" y="600701"/>
                </a:lnTo>
                <a:lnTo>
                  <a:pt x="977807" y="600701"/>
                </a:lnTo>
                <a:lnTo>
                  <a:pt x="977807" y="624061"/>
                </a:lnTo>
                <a:lnTo>
                  <a:pt x="1011180" y="624061"/>
                </a:lnTo>
                <a:lnTo>
                  <a:pt x="1011180" y="654096"/>
                </a:lnTo>
                <a:lnTo>
                  <a:pt x="1084599" y="654096"/>
                </a:lnTo>
                <a:lnTo>
                  <a:pt x="1084599" y="687469"/>
                </a:lnTo>
                <a:lnTo>
                  <a:pt x="1131320" y="687469"/>
                </a:lnTo>
                <a:lnTo>
                  <a:pt x="1131320" y="710829"/>
                </a:lnTo>
                <a:lnTo>
                  <a:pt x="1198064" y="710829"/>
                </a:lnTo>
                <a:lnTo>
                  <a:pt x="1198064" y="740864"/>
                </a:lnTo>
                <a:lnTo>
                  <a:pt x="1231437" y="740864"/>
                </a:lnTo>
                <a:lnTo>
                  <a:pt x="1231437" y="777574"/>
                </a:lnTo>
                <a:lnTo>
                  <a:pt x="1238111" y="777574"/>
                </a:lnTo>
                <a:lnTo>
                  <a:pt x="1238111" y="807609"/>
                </a:lnTo>
                <a:lnTo>
                  <a:pt x="1318204" y="807609"/>
                </a:lnTo>
                <a:lnTo>
                  <a:pt x="1318204" y="807609"/>
                </a:lnTo>
                <a:lnTo>
                  <a:pt x="1318204" y="827632"/>
                </a:lnTo>
                <a:lnTo>
                  <a:pt x="1374937" y="827632"/>
                </a:lnTo>
                <a:lnTo>
                  <a:pt x="1374937" y="857667"/>
                </a:lnTo>
                <a:lnTo>
                  <a:pt x="1488403" y="857667"/>
                </a:lnTo>
                <a:lnTo>
                  <a:pt x="1488403" y="884365"/>
                </a:lnTo>
                <a:lnTo>
                  <a:pt x="1518438" y="884365"/>
                </a:lnTo>
                <a:lnTo>
                  <a:pt x="1518438" y="911063"/>
                </a:lnTo>
                <a:lnTo>
                  <a:pt x="1902219" y="911063"/>
                </a:lnTo>
                <a:lnTo>
                  <a:pt x="1902219" y="984482"/>
                </a:lnTo>
                <a:lnTo>
                  <a:pt x="1928917" y="984482"/>
                </a:lnTo>
                <a:lnTo>
                  <a:pt x="1928917" y="1011180"/>
                </a:lnTo>
                <a:lnTo>
                  <a:pt x="2045720" y="1011180"/>
                </a:lnTo>
                <a:lnTo>
                  <a:pt x="2045720" y="1087936"/>
                </a:lnTo>
                <a:lnTo>
                  <a:pt x="2269314" y="1087936"/>
                </a:lnTo>
                <a:lnTo>
                  <a:pt x="2269314" y="1224762"/>
                </a:lnTo>
                <a:lnTo>
                  <a:pt x="3040213" y="1224762"/>
                </a:lnTo>
              </a:path>
            </a:pathLst>
          </a:custGeom>
          <a:noFill/>
          <a:ln w="28575">
            <a:solidFill>
              <a:schemeClr val="accent1"/>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grpSp>
        <p:nvGrpSpPr>
          <p:cNvPr id="262" name="Group 261">
            <a:extLst>
              <a:ext uri="{FF2B5EF4-FFF2-40B4-BE49-F238E27FC236}">
                <a16:creationId xmlns:a16="http://schemas.microsoft.com/office/drawing/2014/main" id="{F573B757-8880-4302-B18F-337C00F6B840}"/>
              </a:ext>
            </a:extLst>
          </p:cNvPr>
          <p:cNvGrpSpPr/>
          <p:nvPr/>
        </p:nvGrpSpPr>
        <p:grpSpPr>
          <a:xfrm>
            <a:off x="3330553" y="2317833"/>
            <a:ext cx="1908892" cy="652760"/>
            <a:chOff x="3330553" y="2585498"/>
            <a:chExt cx="1908892" cy="652760"/>
          </a:xfrm>
        </p:grpSpPr>
        <p:cxnSp>
          <p:nvCxnSpPr>
            <p:cNvPr id="263" name="Straight Connector 262">
              <a:extLst>
                <a:ext uri="{FF2B5EF4-FFF2-40B4-BE49-F238E27FC236}">
                  <a16:creationId xmlns:a16="http://schemas.microsoft.com/office/drawing/2014/main" id="{FB4D2D0C-FFAD-41E2-82A3-099DD3CC1537}"/>
                </a:ext>
              </a:extLst>
            </p:cNvPr>
            <p:cNvCxnSpPr/>
            <p:nvPr/>
          </p:nvCxnSpPr>
          <p:spPr bwMode="auto">
            <a:xfrm>
              <a:off x="3330553" y="2585498"/>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264" name="Straight Connector 263">
              <a:extLst>
                <a:ext uri="{FF2B5EF4-FFF2-40B4-BE49-F238E27FC236}">
                  <a16:creationId xmlns:a16="http://schemas.microsoft.com/office/drawing/2014/main" id="{94615FD4-2414-44C8-99EE-F79AA6604064}"/>
                </a:ext>
              </a:extLst>
            </p:cNvPr>
            <p:cNvCxnSpPr/>
            <p:nvPr/>
          </p:nvCxnSpPr>
          <p:spPr bwMode="auto">
            <a:xfrm>
              <a:off x="3639239" y="2746201"/>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265" name="Straight Connector 264">
              <a:extLst>
                <a:ext uri="{FF2B5EF4-FFF2-40B4-BE49-F238E27FC236}">
                  <a16:creationId xmlns:a16="http://schemas.microsoft.com/office/drawing/2014/main" id="{296F5488-6212-4413-B9B7-1D53649DC879}"/>
                </a:ext>
              </a:extLst>
            </p:cNvPr>
            <p:cNvCxnSpPr/>
            <p:nvPr/>
          </p:nvCxnSpPr>
          <p:spPr bwMode="auto">
            <a:xfrm>
              <a:off x="3908809" y="2800194"/>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266" name="Straight Connector 265">
              <a:extLst>
                <a:ext uri="{FF2B5EF4-FFF2-40B4-BE49-F238E27FC236}">
                  <a16:creationId xmlns:a16="http://schemas.microsoft.com/office/drawing/2014/main" id="{53CE8605-9657-4776-8468-EE95B9C2D5D0}"/>
                </a:ext>
              </a:extLst>
            </p:cNvPr>
            <p:cNvCxnSpPr/>
            <p:nvPr/>
          </p:nvCxnSpPr>
          <p:spPr bwMode="auto">
            <a:xfrm>
              <a:off x="3996698" y="2800194"/>
              <a:ext cx="0" cy="122438"/>
            </a:xfrm>
            <a:prstGeom prst="line">
              <a:avLst/>
            </a:prstGeom>
            <a:noFill/>
            <a:ln w="76200" cap="flat" cmpd="sng" algn="ctr">
              <a:solidFill>
                <a:schemeClr val="accent1"/>
              </a:solidFill>
              <a:prstDash val="solid"/>
              <a:round/>
              <a:headEnd type="none" w="med" len="med"/>
              <a:tailEnd type="none" w="med" len="med"/>
            </a:ln>
            <a:effectLst/>
          </p:spPr>
        </p:cxnSp>
        <p:cxnSp>
          <p:nvCxnSpPr>
            <p:cNvPr id="267" name="Straight Connector 266">
              <a:extLst>
                <a:ext uri="{FF2B5EF4-FFF2-40B4-BE49-F238E27FC236}">
                  <a16:creationId xmlns:a16="http://schemas.microsoft.com/office/drawing/2014/main" id="{0810A02C-B856-4B63-9C19-7D87930A2A9E}"/>
                </a:ext>
              </a:extLst>
            </p:cNvPr>
            <p:cNvCxnSpPr/>
            <p:nvPr/>
          </p:nvCxnSpPr>
          <p:spPr bwMode="auto">
            <a:xfrm>
              <a:off x="4052067" y="2800194"/>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268" name="Straight Connector 267">
              <a:extLst>
                <a:ext uri="{FF2B5EF4-FFF2-40B4-BE49-F238E27FC236}">
                  <a16:creationId xmlns:a16="http://schemas.microsoft.com/office/drawing/2014/main" id="{DCFB9EAC-2056-4416-BC2B-8C1AE65CFA47}"/>
                </a:ext>
              </a:extLst>
            </p:cNvPr>
            <p:cNvCxnSpPr/>
            <p:nvPr/>
          </p:nvCxnSpPr>
          <p:spPr bwMode="auto">
            <a:xfrm>
              <a:off x="4085315" y="2800194"/>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269" name="Straight Connector 268">
              <a:extLst>
                <a:ext uri="{FF2B5EF4-FFF2-40B4-BE49-F238E27FC236}">
                  <a16:creationId xmlns:a16="http://schemas.microsoft.com/office/drawing/2014/main" id="{D3F77CB9-2B2E-48E8-BA31-A21AD2178D47}"/>
                </a:ext>
              </a:extLst>
            </p:cNvPr>
            <p:cNvCxnSpPr/>
            <p:nvPr/>
          </p:nvCxnSpPr>
          <p:spPr bwMode="auto">
            <a:xfrm>
              <a:off x="4129041" y="2900050"/>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270" name="Straight Connector 269">
              <a:extLst>
                <a:ext uri="{FF2B5EF4-FFF2-40B4-BE49-F238E27FC236}">
                  <a16:creationId xmlns:a16="http://schemas.microsoft.com/office/drawing/2014/main" id="{F404546C-2715-4187-90C1-1C4DDEA48583}"/>
                </a:ext>
              </a:extLst>
            </p:cNvPr>
            <p:cNvCxnSpPr/>
            <p:nvPr/>
          </p:nvCxnSpPr>
          <p:spPr bwMode="auto">
            <a:xfrm>
              <a:off x="4165748" y="2900050"/>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271" name="Straight Connector 270">
              <a:extLst>
                <a:ext uri="{FF2B5EF4-FFF2-40B4-BE49-F238E27FC236}">
                  <a16:creationId xmlns:a16="http://schemas.microsoft.com/office/drawing/2014/main" id="{218CB9B9-9395-4660-B80A-66987350D81F}"/>
                </a:ext>
              </a:extLst>
            </p:cNvPr>
            <p:cNvCxnSpPr/>
            <p:nvPr/>
          </p:nvCxnSpPr>
          <p:spPr bwMode="auto">
            <a:xfrm>
              <a:off x="4239010" y="2900050"/>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272" name="Straight Connector 271">
              <a:extLst>
                <a:ext uri="{FF2B5EF4-FFF2-40B4-BE49-F238E27FC236}">
                  <a16:creationId xmlns:a16="http://schemas.microsoft.com/office/drawing/2014/main" id="{95D72933-92F6-4E6E-9E58-AB5BA74A07C6}"/>
                </a:ext>
              </a:extLst>
            </p:cNvPr>
            <p:cNvCxnSpPr/>
            <p:nvPr/>
          </p:nvCxnSpPr>
          <p:spPr bwMode="auto">
            <a:xfrm>
              <a:off x="4255133" y="2983371"/>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273" name="Straight Connector 272">
              <a:extLst>
                <a:ext uri="{FF2B5EF4-FFF2-40B4-BE49-F238E27FC236}">
                  <a16:creationId xmlns:a16="http://schemas.microsoft.com/office/drawing/2014/main" id="{4761930C-98EA-412B-87CD-7F5B337383B3}"/>
                </a:ext>
              </a:extLst>
            </p:cNvPr>
            <p:cNvCxnSpPr/>
            <p:nvPr/>
          </p:nvCxnSpPr>
          <p:spPr bwMode="auto">
            <a:xfrm>
              <a:off x="4293517" y="2983371"/>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274" name="Straight Connector 273">
              <a:extLst>
                <a:ext uri="{FF2B5EF4-FFF2-40B4-BE49-F238E27FC236}">
                  <a16:creationId xmlns:a16="http://schemas.microsoft.com/office/drawing/2014/main" id="{17857970-8C7B-4377-BC46-E3D702B219A1}"/>
                </a:ext>
              </a:extLst>
            </p:cNvPr>
            <p:cNvCxnSpPr/>
            <p:nvPr/>
          </p:nvCxnSpPr>
          <p:spPr bwMode="auto">
            <a:xfrm>
              <a:off x="4336095" y="2983371"/>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275" name="Straight Connector 274">
              <a:extLst>
                <a:ext uri="{FF2B5EF4-FFF2-40B4-BE49-F238E27FC236}">
                  <a16:creationId xmlns:a16="http://schemas.microsoft.com/office/drawing/2014/main" id="{5198BDF2-11D3-4046-97F5-361AA80FD781}"/>
                </a:ext>
              </a:extLst>
            </p:cNvPr>
            <p:cNvCxnSpPr/>
            <p:nvPr/>
          </p:nvCxnSpPr>
          <p:spPr bwMode="auto">
            <a:xfrm>
              <a:off x="4368571" y="2983371"/>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276" name="Straight Connector 275">
              <a:extLst>
                <a:ext uri="{FF2B5EF4-FFF2-40B4-BE49-F238E27FC236}">
                  <a16:creationId xmlns:a16="http://schemas.microsoft.com/office/drawing/2014/main" id="{CD8DCF29-10E1-4B09-8C8F-4CB55EDE1D57}"/>
                </a:ext>
              </a:extLst>
            </p:cNvPr>
            <p:cNvCxnSpPr/>
            <p:nvPr/>
          </p:nvCxnSpPr>
          <p:spPr bwMode="auto">
            <a:xfrm>
              <a:off x="4400449" y="2983371"/>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277" name="Straight Connector 276">
              <a:extLst>
                <a:ext uri="{FF2B5EF4-FFF2-40B4-BE49-F238E27FC236}">
                  <a16:creationId xmlns:a16="http://schemas.microsoft.com/office/drawing/2014/main" id="{90C7CFC4-CA9A-4C0C-847C-672F64E788E0}"/>
                </a:ext>
              </a:extLst>
            </p:cNvPr>
            <p:cNvCxnSpPr/>
            <p:nvPr/>
          </p:nvCxnSpPr>
          <p:spPr bwMode="auto">
            <a:xfrm>
              <a:off x="4469278" y="3112483"/>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278" name="Straight Connector 277">
              <a:extLst>
                <a:ext uri="{FF2B5EF4-FFF2-40B4-BE49-F238E27FC236}">
                  <a16:creationId xmlns:a16="http://schemas.microsoft.com/office/drawing/2014/main" id="{74C0E2B8-1005-4692-A55D-894CB29D5886}"/>
                </a:ext>
              </a:extLst>
            </p:cNvPr>
            <p:cNvCxnSpPr/>
            <p:nvPr/>
          </p:nvCxnSpPr>
          <p:spPr bwMode="auto">
            <a:xfrm>
              <a:off x="4488189" y="3112483"/>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279" name="Straight Connector 278">
              <a:extLst>
                <a:ext uri="{FF2B5EF4-FFF2-40B4-BE49-F238E27FC236}">
                  <a16:creationId xmlns:a16="http://schemas.microsoft.com/office/drawing/2014/main" id="{BFFBA1DA-A827-4221-A68A-31234E9B264E}"/>
                </a:ext>
              </a:extLst>
            </p:cNvPr>
            <p:cNvCxnSpPr/>
            <p:nvPr/>
          </p:nvCxnSpPr>
          <p:spPr bwMode="auto">
            <a:xfrm>
              <a:off x="4527215" y="3112483"/>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280" name="Straight Connector 279">
              <a:extLst>
                <a:ext uri="{FF2B5EF4-FFF2-40B4-BE49-F238E27FC236}">
                  <a16:creationId xmlns:a16="http://schemas.microsoft.com/office/drawing/2014/main" id="{206A69C8-E293-47CD-9275-7C8BDEA52731}"/>
                </a:ext>
              </a:extLst>
            </p:cNvPr>
            <p:cNvCxnSpPr/>
            <p:nvPr/>
          </p:nvCxnSpPr>
          <p:spPr bwMode="auto">
            <a:xfrm>
              <a:off x="4569640" y="3114708"/>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281" name="Straight Connector 280">
              <a:extLst>
                <a:ext uri="{FF2B5EF4-FFF2-40B4-BE49-F238E27FC236}">
                  <a16:creationId xmlns:a16="http://schemas.microsoft.com/office/drawing/2014/main" id="{E46D5CD7-4357-4C33-8EED-14F0C1394C1C}"/>
                </a:ext>
              </a:extLst>
            </p:cNvPr>
            <p:cNvCxnSpPr/>
            <p:nvPr/>
          </p:nvCxnSpPr>
          <p:spPr bwMode="auto">
            <a:xfrm>
              <a:off x="4631714" y="3112483"/>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282" name="Straight Connector 281">
              <a:extLst>
                <a:ext uri="{FF2B5EF4-FFF2-40B4-BE49-F238E27FC236}">
                  <a16:creationId xmlns:a16="http://schemas.microsoft.com/office/drawing/2014/main" id="{D66C37DE-C46C-4736-99AB-3CE277D1AF66}"/>
                </a:ext>
              </a:extLst>
            </p:cNvPr>
            <p:cNvCxnSpPr/>
            <p:nvPr/>
          </p:nvCxnSpPr>
          <p:spPr bwMode="auto">
            <a:xfrm>
              <a:off x="4699195" y="3112483"/>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283" name="Straight Connector 282">
              <a:extLst>
                <a:ext uri="{FF2B5EF4-FFF2-40B4-BE49-F238E27FC236}">
                  <a16:creationId xmlns:a16="http://schemas.microsoft.com/office/drawing/2014/main" id="{7CBD3A4A-9048-4115-882E-827106E7ACF6}"/>
                </a:ext>
              </a:extLst>
            </p:cNvPr>
            <p:cNvCxnSpPr/>
            <p:nvPr/>
          </p:nvCxnSpPr>
          <p:spPr bwMode="auto">
            <a:xfrm>
              <a:off x="4743022" y="3112483"/>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284" name="Straight Connector 283">
              <a:extLst>
                <a:ext uri="{FF2B5EF4-FFF2-40B4-BE49-F238E27FC236}">
                  <a16:creationId xmlns:a16="http://schemas.microsoft.com/office/drawing/2014/main" id="{F94341B5-D827-4073-89AA-50FD547B1F50}"/>
                </a:ext>
              </a:extLst>
            </p:cNvPr>
            <p:cNvCxnSpPr/>
            <p:nvPr/>
          </p:nvCxnSpPr>
          <p:spPr bwMode="auto">
            <a:xfrm>
              <a:off x="5239445" y="3115820"/>
              <a:ext cx="0" cy="122438"/>
            </a:xfrm>
            <a:prstGeom prst="line">
              <a:avLst/>
            </a:prstGeom>
            <a:noFill/>
            <a:ln w="28575" cap="flat" cmpd="sng" algn="ctr">
              <a:solidFill>
                <a:schemeClr val="accent1"/>
              </a:solidFill>
              <a:prstDash val="solid"/>
              <a:round/>
              <a:headEnd type="none" w="med" len="med"/>
              <a:tailEnd type="none" w="med" len="med"/>
            </a:ln>
            <a:effectLst/>
          </p:spPr>
        </p:cxnSp>
      </p:grpSp>
      <p:grpSp>
        <p:nvGrpSpPr>
          <p:cNvPr id="8" name="Group 7">
            <a:extLst>
              <a:ext uri="{FF2B5EF4-FFF2-40B4-BE49-F238E27FC236}">
                <a16:creationId xmlns:a16="http://schemas.microsoft.com/office/drawing/2014/main" id="{71D7B727-FF7F-4EF8-8237-92D60CDA47B4}"/>
              </a:ext>
            </a:extLst>
          </p:cNvPr>
          <p:cNvGrpSpPr/>
          <p:nvPr/>
        </p:nvGrpSpPr>
        <p:grpSpPr>
          <a:xfrm>
            <a:off x="3926295" y="1623479"/>
            <a:ext cx="1333107" cy="420669"/>
            <a:chOff x="3926295" y="1623479"/>
            <a:chExt cx="1333107" cy="420669"/>
          </a:xfrm>
        </p:grpSpPr>
        <p:sp>
          <p:nvSpPr>
            <p:cNvPr id="285" name="Oval 284">
              <a:extLst>
                <a:ext uri="{FF2B5EF4-FFF2-40B4-BE49-F238E27FC236}">
                  <a16:creationId xmlns:a16="http://schemas.microsoft.com/office/drawing/2014/main" id="{1C15CB84-CC65-4631-84FF-260CFAC90318}"/>
                </a:ext>
              </a:extLst>
            </p:cNvPr>
            <p:cNvSpPr/>
            <p:nvPr/>
          </p:nvSpPr>
          <p:spPr bwMode="auto">
            <a:xfrm>
              <a:off x="3926295" y="1626899"/>
              <a:ext cx="86556" cy="86556"/>
            </a:xfrm>
            <a:prstGeom prst="ellipse">
              <a:avLst/>
            </a:prstGeom>
            <a:solidFill>
              <a:schemeClr val="accent4"/>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86" name="Oval 285">
              <a:extLst>
                <a:ext uri="{FF2B5EF4-FFF2-40B4-BE49-F238E27FC236}">
                  <a16:creationId xmlns:a16="http://schemas.microsoft.com/office/drawing/2014/main" id="{9503EC16-7DA1-4FE2-A34B-5907714732ED}"/>
                </a:ext>
              </a:extLst>
            </p:cNvPr>
            <p:cNvSpPr/>
            <p:nvPr/>
          </p:nvSpPr>
          <p:spPr bwMode="auto">
            <a:xfrm>
              <a:off x="3971611" y="1624492"/>
              <a:ext cx="86556" cy="86556"/>
            </a:xfrm>
            <a:prstGeom prst="ellipse">
              <a:avLst/>
            </a:prstGeom>
            <a:solidFill>
              <a:schemeClr val="accent4"/>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87" name="Oval 286">
              <a:extLst>
                <a:ext uri="{FF2B5EF4-FFF2-40B4-BE49-F238E27FC236}">
                  <a16:creationId xmlns:a16="http://schemas.microsoft.com/office/drawing/2014/main" id="{57C12DBC-84F0-4F36-8F1A-D5349E14EC88}"/>
                </a:ext>
              </a:extLst>
            </p:cNvPr>
            <p:cNvSpPr/>
            <p:nvPr/>
          </p:nvSpPr>
          <p:spPr bwMode="auto">
            <a:xfrm>
              <a:off x="4023410" y="1623479"/>
              <a:ext cx="86556" cy="86556"/>
            </a:xfrm>
            <a:prstGeom prst="ellipse">
              <a:avLst/>
            </a:prstGeom>
            <a:solidFill>
              <a:schemeClr val="accent4"/>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88" name="Oval 287">
              <a:extLst>
                <a:ext uri="{FF2B5EF4-FFF2-40B4-BE49-F238E27FC236}">
                  <a16:creationId xmlns:a16="http://schemas.microsoft.com/office/drawing/2014/main" id="{AC230885-D3A5-45C9-9B33-3C2F7DF83247}"/>
                </a:ext>
              </a:extLst>
            </p:cNvPr>
            <p:cNvSpPr/>
            <p:nvPr/>
          </p:nvSpPr>
          <p:spPr bwMode="auto">
            <a:xfrm>
              <a:off x="4069653" y="1625472"/>
              <a:ext cx="86556" cy="86556"/>
            </a:xfrm>
            <a:prstGeom prst="ellipse">
              <a:avLst/>
            </a:prstGeom>
            <a:solidFill>
              <a:schemeClr val="accent4"/>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89" name="Oval 288">
              <a:extLst>
                <a:ext uri="{FF2B5EF4-FFF2-40B4-BE49-F238E27FC236}">
                  <a16:creationId xmlns:a16="http://schemas.microsoft.com/office/drawing/2014/main" id="{439D22AB-A1D7-4DE7-A234-5F98E69D193B}"/>
                </a:ext>
              </a:extLst>
            </p:cNvPr>
            <p:cNvSpPr/>
            <p:nvPr/>
          </p:nvSpPr>
          <p:spPr bwMode="auto">
            <a:xfrm>
              <a:off x="4128254" y="1624202"/>
              <a:ext cx="86556" cy="86556"/>
            </a:xfrm>
            <a:prstGeom prst="ellipse">
              <a:avLst/>
            </a:prstGeom>
            <a:solidFill>
              <a:schemeClr val="accent4"/>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90" name="Oval 289">
              <a:extLst>
                <a:ext uri="{FF2B5EF4-FFF2-40B4-BE49-F238E27FC236}">
                  <a16:creationId xmlns:a16="http://schemas.microsoft.com/office/drawing/2014/main" id="{AB509776-36DB-47E3-A2A8-DDF0689766F4}"/>
                </a:ext>
              </a:extLst>
            </p:cNvPr>
            <p:cNvSpPr/>
            <p:nvPr/>
          </p:nvSpPr>
          <p:spPr bwMode="auto">
            <a:xfrm>
              <a:off x="4340071" y="1628050"/>
              <a:ext cx="86556" cy="86556"/>
            </a:xfrm>
            <a:prstGeom prst="ellipse">
              <a:avLst/>
            </a:prstGeom>
            <a:solidFill>
              <a:schemeClr val="accent4"/>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91" name="Oval 290">
              <a:extLst>
                <a:ext uri="{FF2B5EF4-FFF2-40B4-BE49-F238E27FC236}">
                  <a16:creationId xmlns:a16="http://schemas.microsoft.com/office/drawing/2014/main" id="{2AB11A41-EDAE-41FA-ABD0-AC008A2F3A8E}"/>
                </a:ext>
              </a:extLst>
            </p:cNvPr>
            <p:cNvSpPr/>
            <p:nvPr/>
          </p:nvSpPr>
          <p:spPr bwMode="auto">
            <a:xfrm>
              <a:off x="4318490" y="1630494"/>
              <a:ext cx="86556" cy="86556"/>
            </a:xfrm>
            <a:prstGeom prst="ellipse">
              <a:avLst/>
            </a:prstGeom>
            <a:solidFill>
              <a:schemeClr val="accent4"/>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92" name="Oval 291">
              <a:extLst>
                <a:ext uri="{FF2B5EF4-FFF2-40B4-BE49-F238E27FC236}">
                  <a16:creationId xmlns:a16="http://schemas.microsoft.com/office/drawing/2014/main" id="{6A8B981A-FA56-4775-997F-F26180224912}"/>
                </a:ext>
              </a:extLst>
            </p:cNvPr>
            <p:cNvSpPr/>
            <p:nvPr/>
          </p:nvSpPr>
          <p:spPr bwMode="auto">
            <a:xfrm>
              <a:off x="4419315" y="1945398"/>
              <a:ext cx="86556" cy="86556"/>
            </a:xfrm>
            <a:prstGeom prst="ellipse">
              <a:avLst/>
            </a:prstGeom>
            <a:solidFill>
              <a:schemeClr val="accent4"/>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93" name="Oval 292">
              <a:extLst>
                <a:ext uri="{FF2B5EF4-FFF2-40B4-BE49-F238E27FC236}">
                  <a16:creationId xmlns:a16="http://schemas.microsoft.com/office/drawing/2014/main" id="{A410FDB0-621D-4C99-A82D-173D2F51B139}"/>
                </a:ext>
              </a:extLst>
            </p:cNvPr>
            <p:cNvSpPr/>
            <p:nvPr/>
          </p:nvSpPr>
          <p:spPr bwMode="auto">
            <a:xfrm>
              <a:off x="4469278" y="1950440"/>
              <a:ext cx="86556" cy="86556"/>
            </a:xfrm>
            <a:prstGeom prst="ellipse">
              <a:avLst/>
            </a:prstGeom>
            <a:solidFill>
              <a:schemeClr val="accent4"/>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94" name="Oval 293">
              <a:extLst>
                <a:ext uri="{FF2B5EF4-FFF2-40B4-BE49-F238E27FC236}">
                  <a16:creationId xmlns:a16="http://schemas.microsoft.com/office/drawing/2014/main" id="{71426F4F-BE91-45FB-8F93-3B6AB5660E5B}"/>
                </a:ext>
              </a:extLst>
            </p:cNvPr>
            <p:cNvSpPr/>
            <p:nvPr/>
          </p:nvSpPr>
          <p:spPr bwMode="auto">
            <a:xfrm>
              <a:off x="4519279" y="1951053"/>
              <a:ext cx="86556" cy="86556"/>
            </a:xfrm>
            <a:prstGeom prst="ellipse">
              <a:avLst/>
            </a:prstGeom>
            <a:solidFill>
              <a:schemeClr val="accent4"/>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95" name="Oval 294">
              <a:extLst>
                <a:ext uri="{FF2B5EF4-FFF2-40B4-BE49-F238E27FC236}">
                  <a16:creationId xmlns:a16="http://schemas.microsoft.com/office/drawing/2014/main" id="{A9D50E02-92F1-4835-9FC8-FB671754A9D9}"/>
                </a:ext>
              </a:extLst>
            </p:cNvPr>
            <p:cNvSpPr/>
            <p:nvPr/>
          </p:nvSpPr>
          <p:spPr bwMode="auto">
            <a:xfrm>
              <a:off x="5172846" y="1957592"/>
              <a:ext cx="86556" cy="86556"/>
            </a:xfrm>
            <a:prstGeom prst="ellipse">
              <a:avLst/>
            </a:prstGeom>
            <a:solidFill>
              <a:schemeClr val="accent4"/>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grpSp>
      <p:sp>
        <p:nvSpPr>
          <p:cNvPr id="306" name="TextBox 305">
            <a:extLst>
              <a:ext uri="{FF2B5EF4-FFF2-40B4-BE49-F238E27FC236}">
                <a16:creationId xmlns:a16="http://schemas.microsoft.com/office/drawing/2014/main" id="{72C6A6B0-D472-497F-A97D-438C28F477DB}"/>
              </a:ext>
            </a:extLst>
          </p:cNvPr>
          <p:cNvSpPr txBox="1"/>
          <p:nvPr/>
        </p:nvSpPr>
        <p:spPr bwMode="auto">
          <a:xfrm rot="16200000">
            <a:off x="5420396" y="2858451"/>
            <a:ext cx="26139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Patients (%)</a:t>
            </a:r>
          </a:p>
        </p:txBody>
      </p:sp>
      <p:sp>
        <p:nvSpPr>
          <p:cNvPr id="307" name="TextBox 306">
            <a:extLst>
              <a:ext uri="{FF2B5EF4-FFF2-40B4-BE49-F238E27FC236}">
                <a16:creationId xmlns:a16="http://schemas.microsoft.com/office/drawing/2014/main" id="{153CEEF8-C0BB-4EC8-8279-4AD37BC422EF}"/>
              </a:ext>
            </a:extLst>
          </p:cNvPr>
          <p:cNvSpPr txBox="1"/>
          <p:nvPr/>
        </p:nvSpPr>
        <p:spPr bwMode="auto">
          <a:xfrm>
            <a:off x="7686824" y="4738795"/>
            <a:ext cx="26139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Mo</a:t>
            </a:r>
          </a:p>
        </p:txBody>
      </p:sp>
      <p:sp>
        <p:nvSpPr>
          <p:cNvPr id="308" name="Freeform: Shape 307">
            <a:extLst>
              <a:ext uri="{FF2B5EF4-FFF2-40B4-BE49-F238E27FC236}">
                <a16:creationId xmlns:a16="http://schemas.microsoft.com/office/drawing/2014/main" id="{A5E34102-C4BE-4FA0-8A92-AEF262FA7211}"/>
              </a:ext>
            </a:extLst>
          </p:cNvPr>
          <p:cNvSpPr/>
          <p:nvPr/>
        </p:nvSpPr>
        <p:spPr bwMode="auto">
          <a:xfrm>
            <a:off x="7372733" y="1677348"/>
            <a:ext cx="3219796" cy="2759826"/>
          </a:xfrm>
          <a:custGeom>
            <a:avLst/>
            <a:gdLst>
              <a:gd name="connsiteX0" fmla="*/ 0 w 3219796"/>
              <a:gd name="connsiteY0" fmla="*/ 0 h 2759826"/>
              <a:gd name="connsiteX1" fmla="*/ 0 w 3219796"/>
              <a:gd name="connsiteY1" fmla="*/ 2759826 h 2759826"/>
              <a:gd name="connsiteX2" fmla="*/ 3219796 w 3219796"/>
              <a:gd name="connsiteY2" fmla="*/ 2759826 h 2759826"/>
            </a:gdLst>
            <a:ahLst/>
            <a:cxnLst>
              <a:cxn ang="0">
                <a:pos x="connsiteX0" y="connsiteY0"/>
              </a:cxn>
              <a:cxn ang="0">
                <a:pos x="connsiteX1" y="connsiteY1"/>
              </a:cxn>
              <a:cxn ang="0">
                <a:pos x="connsiteX2" y="connsiteY2"/>
              </a:cxn>
            </a:cxnLst>
            <a:rect l="l" t="t" r="r" b="b"/>
            <a:pathLst>
              <a:path w="3219796" h="2759826">
                <a:moveTo>
                  <a:pt x="0" y="0"/>
                </a:moveTo>
                <a:lnTo>
                  <a:pt x="0" y="2759826"/>
                </a:lnTo>
                <a:lnTo>
                  <a:pt x="3219796" y="2759826"/>
                </a:lnTo>
              </a:path>
            </a:pathLst>
          </a:custGeom>
          <a:noFill/>
          <a:ln w="28575">
            <a:solidFill>
              <a:schemeClr val="bg1"/>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grpSp>
        <p:nvGrpSpPr>
          <p:cNvPr id="309" name="Group 308">
            <a:extLst>
              <a:ext uri="{FF2B5EF4-FFF2-40B4-BE49-F238E27FC236}">
                <a16:creationId xmlns:a16="http://schemas.microsoft.com/office/drawing/2014/main" id="{AAC0E81C-66D7-4E93-BDDA-8A4B382E47BC}"/>
              </a:ext>
            </a:extLst>
          </p:cNvPr>
          <p:cNvGrpSpPr/>
          <p:nvPr/>
        </p:nvGrpSpPr>
        <p:grpSpPr>
          <a:xfrm>
            <a:off x="7313028" y="1686113"/>
            <a:ext cx="60385" cy="2752386"/>
            <a:chOff x="2140397" y="1953943"/>
            <a:chExt cx="60385" cy="2752386"/>
          </a:xfrm>
        </p:grpSpPr>
        <p:cxnSp>
          <p:nvCxnSpPr>
            <p:cNvPr id="310" name="Straight Connector 309">
              <a:extLst>
                <a:ext uri="{FF2B5EF4-FFF2-40B4-BE49-F238E27FC236}">
                  <a16:creationId xmlns:a16="http://schemas.microsoft.com/office/drawing/2014/main" id="{FC100205-930C-42A6-907F-EF233610D04D}"/>
                </a:ext>
              </a:extLst>
            </p:cNvPr>
            <p:cNvCxnSpPr>
              <a:cxnSpLocks/>
            </p:cNvCxnSpPr>
            <p:nvPr/>
          </p:nvCxnSpPr>
          <p:spPr bwMode="auto">
            <a:xfrm flipH="1">
              <a:off x="2140397" y="1953943"/>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311" name="Straight Connector 310">
              <a:extLst>
                <a:ext uri="{FF2B5EF4-FFF2-40B4-BE49-F238E27FC236}">
                  <a16:creationId xmlns:a16="http://schemas.microsoft.com/office/drawing/2014/main" id="{5C8D95FD-2A2F-4B63-8CE2-29AF81BE9A0F}"/>
                </a:ext>
              </a:extLst>
            </p:cNvPr>
            <p:cNvCxnSpPr>
              <a:cxnSpLocks/>
            </p:cNvCxnSpPr>
            <p:nvPr/>
          </p:nvCxnSpPr>
          <p:spPr bwMode="auto">
            <a:xfrm flipH="1">
              <a:off x="2140397" y="2504420"/>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312" name="Straight Connector 311">
              <a:extLst>
                <a:ext uri="{FF2B5EF4-FFF2-40B4-BE49-F238E27FC236}">
                  <a16:creationId xmlns:a16="http://schemas.microsoft.com/office/drawing/2014/main" id="{13980EB6-4842-4D0D-BBE3-4AF81747EF08}"/>
                </a:ext>
              </a:extLst>
            </p:cNvPr>
            <p:cNvCxnSpPr>
              <a:cxnSpLocks/>
            </p:cNvCxnSpPr>
            <p:nvPr/>
          </p:nvCxnSpPr>
          <p:spPr bwMode="auto">
            <a:xfrm flipH="1">
              <a:off x="2140397" y="3054897"/>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313" name="Straight Connector 312">
              <a:extLst>
                <a:ext uri="{FF2B5EF4-FFF2-40B4-BE49-F238E27FC236}">
                  <a16:creationId xmlns:a16="http://schemas.microsoft.com/office/drawing/2014/main" id="{2B15BDA6-D866-4D3D-B86E-4315B98BA69E}"/>
                </a:ext>
              </a:extLst>
            </p:cNvPr>
            <p:cNvCxnSpPr>
              <a:cxnSpLocks/>
            </p:cNvCxnSpPr>
            <p:nvPr/>
          </p:nvCxnSpPr>
          <p:spPr bwMode="auto">
            <a:xfrm flipH="1">
              <a:off x="2140397" y="3605373"/>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314" name="Straight Connector 313">
              <a:extLst>
                <a:ext uri="{FF2B5EF4-FFF2-40B4-BE49-F238E27FC236}">
                  <a16:creationId xmlns:a16="http://schemas.microsoft.com/office/drawing/2014/main" id="{30EEAB16-7F98-41EC-BD12-B6622840B971}"/>
                </a:ext>
              </a:extLst>
            </p:cNvPr>
            <p:cNvCxnSpPr>
              <a:cxnSpLocks/>
            </p:cNvCxnSpPr>
            <p:nvPr/>
          </p:nvCxnSpPr>
          <p:spPr bwMode="auto">
            <a:xfrm flipH="1">
              <a:off x="2140397" y="4155850"/>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315" name="Straight Connector 314">
              <a:extLst>
                <a:ext uri="{FF2B5EF4-FFF2-40B4-BE49-F238E27FC236}">
                  <a16:creationId xmlns:a16="http://schemas.microsoft.com/office/drawing/2014/main" id="{EEF83BB8-9743-4505-A212-E5BCFDCECF56}"/>
                </a:ext>
              </a:extLst>
            </p:cNvPr>
            <p:cNvCxnSpPr>
              <a:cxnSpLocks/>
            </p:cNvCxnSpPr>
            <p:nvPr/>
          </p:nvCxnSpPr>
          <p:spPr bwMode="auto">
            <a:xfrm flipH="1">
              <a:off x="2140397" y="4706329"/>
              <a:ext cx="60385" cy="0"/>
            </a:xfrm>
            <a:prstGeom prst="line">
              <a:avLst/>
            </a:prstGeom>
            <a:noFill/>
            <a:ln w="28575" cap="flat" cmpd="sng" algn="ctr">
              <a:solidFill>
                <a:schemeClr val="bg1"/>
              </a:solidFill>
              <a:prstDash val="solid"/>
              <a:round/>
              <a:headEnd type="none" w="med" len="med"/>
              <a:tailEnd type="none" w="med" len="med"/>
            </a:ln>
            <a:effectLst/>
          </p:spPr>
        </p:cxnSp>
      </p:grpSp>
      <p:sp>
        <p:nvSpPr>
          <p:cNvPr id="316" name="TextBox 315">
            <a:extLst>
              <a:ext uri="{FF2B5EF4-FFF2-40B4-BE49-F238E27FC236}">
                <a16:creationId xmlns:a16="http://schemas.microsoft.com/office/drawing/2014/main" id="{6BCEE94A-482C-4F45-8900-549D9E387AD5}"/>
              </a:ext>
            </a:extLst>
          </p:cNvPr>
          <p:cNvSpPr txBox="1"/>
          <p:nvPr/>
        </p:nvSpPr>
        <p:spPr bwMode="auto">
          <a:xfrm>
            <a:off x="6785302" y="1508853"/>
            <a:ext cx="57136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100</a:t>
            </a:r>
          </a:p>
        </p:txBody>
      </p:sp>
      <p:sp>
        <p:nvSpPr>
          <p:cNvPr id="317" name="TextBox 316">
            <a:extLst>
              <a:ext uri="{FF2B5EF4-FFF2-40B4-BE49-F238E27FC236}">
                <a16:creationId xmlns:a16="http://schemas.microsoft.com/office/drawing/2014/main" id="{62516EAD-C16A-48C0-B0FF-A4AEB6633469}"/>
              </a:ext>
            </a:extLst>
          </p:cNvPr>
          <p:cNvSpPr txBox="1"/>
          <p:nvPr/>
        </p:nvSpPr>
        <p:spPr bwMode="auto">
          <a:xfrm>
            <a:off x="6785302" y="2061505"/>
            <a:ext cx="57136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80</a:t>
            </a:r>
          </a:p>
        </p:txBody>
      </p:sp>
      <p:sp>
        <p:nvSpPr>
          <p:cNvPr id="318" name="TextBox 317">
            <a:extLst>
              <a:ext uri="{FF2B5EF4-FFF2-40B4-BE49-F238E27FC236}">
                <a16:creationId xmlns:a16="http://schemas.microsoft.com/office/drawing/2014/main" id="{94E31199-D556-4AA0-A9B7-BA54A9E05117}"/>
              </a:ext>
            </a:extLst>
          </p:cNvPr>
          <p:cNvSpPr txBox="1"/>
          <p:nvPr/>
        </p:nvSpPr>
        <p:spPr bwMode="auto">
          <a:xfrm>
            <a:off x="6785302" y="2614157"/>
            <a:ext cx="57136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60</a:t>
            </a:r>
          </a:p>
        </p:txBody>
      </p:sp>
      <p:sp>
        <p:nvSpPr>
          <p:cNvPr id="319" name="TextBox 318">
            <a:extLst>
              <a:ext uri="{FF2B5EF4-FFF2-40B4-BE49-F238E27FC236}">
                <a16:creationId xmlns:a16="http://schemas.microsoft.com/office/drawing/2014/main" id="{2AE81987-B968-45B1-B63C-C616EC982BA6}"/>
              </a:ext>
            </a:extLst>
          </p:cNvPr>
          <p:cNvSpPr txBox="1"/>
          <p:nvPr/>
        </p:nvSpPr>
        <p:spPr bwMode="auto">
          <a:xfrm>
            <a:off x="6785302" y="3166809"/>
            <a:ext cx="57136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40</a:t>
            </a:r>
          </a:p>
        </p:txBody>
      </p:sp>
      <p:sp>
        <p:nvSpPr>
          <p:cNvPr id="320" name="TextBox 319">
            <a:extLst>
              <a:ext uri="{FF2B5EF4-FFF2-40B4-BE49-F238E27FC236}">
                <a16:creationId xmlns:a16="http://schemas.microsoft.com/office/drawing/2014/main" id="{9010AFEE-5098-4DF3-91E0-04AE3BFBCD37}"/>
              </a:ext>
            </a:extLst>
          </p:cNvPr>
          <p:cNvSpPr txBox="1"/>
          <p:nvPr/>
        </p:nvSpPr>
        <p:spPr bwMode="auto">
          <a:xfrm>
            <a:off x="6785302" y="3719462"/>
            <a:ext cx="57136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20</a:t>
            </a:r>
          </a:p>
        </p:txBody>
      </p:sp>
      <p:sp>
        <p:nvSpPr>
          <p:cNvPr id="321" name="TextBox 320">
            <a:extLst>
              <a:ext uri="{FF2B5EF4-FFF2-40B4-BE49-F238E27FC236}">
                <a16:creationId xmlns:a16="http://schemas.microsoft.com/office/drawing/2014/main" id="{72E9EF9A-4C1F-4120-B5EE-774DF392A6A1}"/>
              </a:ext>
            </a:extLst>
          </p:cNvPr>
          <p:cNvSpPr txBox="1"/>
          <p:nvPr/>
        </p:nvSpPr>
        <p:spPr bwMode="auto">
          <a:xfrm>
            <a:off x="6785302" y="4272114"/>
            <a:ext cx="57136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grpSp>
        <p:nvGrpSpPr>
          <p:cNvPr id="322" name="Group 321">
            <a:extLst>
              <a:ext uri="{FF2B5EF4-FFF2-40B4-BE49-F238E27FC236}">
                <a16:creationId xmlns:a16="http://schemas.microsoft.com/office/drawing/2014/main" id="{5135FDC3-76F8-4169-AD74-DBA36567910F}"/>
              </a:ext>
            </a:extLst>
          </p:cNvPr>
          <p:cNvGrpSpPr/>
          <p:nvPr/>
        </p:nvGrpSpPr>
        <p:grpSpPr>
          <a:xfrm>
            <a:off x="7372733" y="4444948"/>
            <a:ext cx="3216784" cy="64204"/>
            <a:chOff x="2200102" y="4712778"/>
            <a:chExt cx="3216784" cy="64204"/>
          </a:xfrm>
        </p:grpSpPr>
        <p:grpSp>
          <p:nvGrpSpPr>
            <p:cNvPr id="323" name="Group 322">
              <a:extLst>
                <a:ext uri="{FF2B5EF4-FFF2-40B4-BE49-F238E27FC236}">
                  <a16:creationId xmlns:a16="http://schemas.microsoft.com/office/drawing/2014/main" id="{DF687469-6386-47E9-9385-7B00078DB71B}"/>
                </a:ext>
              </a:extLst>
            </p:cNvPr>
            <p:cNvGrpSpPr/>
            <p:nvPr/>
          </p:nvGrpSpPr>
          <p:grpSpPr>
            <a:xfrm rot="5400000">
              <a:off x="2846060" y="4067814"/>
              <a:ext cx="62818" cy="1354734"/>
              <a:chOff x="2140397" y="1953943"/>
              <a:chExt cx="60385" cy="2752386"/>
            </a:xfrm>
          </p:grpSpPr>
          <p:cxnSp>
            <p:nvCxnSpPr>
              <p:cNvPr id="332" name="Straight Connector 331">
                <a:extLst>
                  <a:ext uri="{FF2B5EF4-FFF2-40B4-BE49-F238E27FC236}">
                    <a16:creationId xmlns:a16="http://schemas.microsoft.com/office/drawing/2014/main" id="{A4B05C0C-0B04-4EEB-B6FF-65F0D136C76F}"/>
                  </a:ext>
                </a:extLst>
              </p:cNvPr>
              <p:cNvCxnSpPr>
                <a:cxnSpLocks/>
              </p:cNvCxnSpPr>
              <p:nvPr/>
            </p:nvCxnSpPr>
            <p:spPr bwMode="auto">
              <a:xfrm flipH="1">
                <a:off x="2140397" y="1953943"/>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333" name="Straight Connector 332">
                <a:extLst>
                  <a:ext uri="{FF2B5EF4-FFF2-40B4-BE49-F238E27FC236}">
                    <a16:creationId xmlns:a16="http://schemas.microsoft.com/office/drawing/2014/main" id="{6F2F6A8B-0205-4F76-831C-C22265DFFB93}"/>
                  </a:ext>
                </a:extLst>
              </p:cNvPr>
              <p:cNvCxnSpPr>
                <a:cxnSpLocks/>
              </p:cNvCxnSpPr>
              <p:nvPr/>
            </p:nvCxnSpPr>
            <p:spPr bwMode="auto">
              <a:xfrm flipH="1">
                <a:off x="2140397" y="2504420"/>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334" name="Straight Connector 333">
                <a:extLst>
                  <a:ext uri="{FF2B5EF4-FFF2-40B4-BE49-F238E27FC236}">
                    <a16:creationId xmlns:a16="http://schemas.microsoft.com/office/drawing/2014/main" id="{16F6FD65-D26D-4E06-B797-3B6CE2485A91}"/>
                  </a:ext>
                </a:extLst>
              </p:cNvPr>
              <p:cNvCxnSpPr>
                <a:cxnSpLocks/>
              </p:cNvCxnSpPr>
              <p:nvPr/>
            </p:nvCxnSpPr>
            <p:spPr bwMode="auto">
              <a:xfrm flipH="1">
                <a:off x="2140397" y="3054897"/>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335" name="Straight Connector 334">
                <a:extLst>
                  <a:ext uri="{FF2B5EF4-FFF2-40B4-BE49-F238E27FC236}">
                    <a16:creationId xmlns:a16="http://schemas.microsoft.com/office/drawing/2014/main" id="{5668477A-B965-4B74-89EB-61BE6CE60692}"/>
                  </a:ext>
                </a:extLst>
              </p:cNvPr>
              <p:cNvCxnSpPr>
                <a:cxnSpLocks/>
              </p:cNvCxnSpPr>
              <p:nvPr/>
            </p:nvCxnSpPr>
            <p:spPr bwMode="auto">
              <a:xfrm flipH="1">
                <a:off x="2140397" y="3605373"/>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336" name="Straight Connector 335">
                <a:extLst>
                  <a:ext uri="{FF2B5EF4-FFF2-40B4-BE49-F238E27FC236}">
                    <a16:creationId xmlns:a16="http://schemas.microsoft.com/office/drawing/2014/main" id="{2D8BD63E-5E20-4E8A-99A2-E57689B936A6}"/>
                  </a:ext>
                </a:extLst>
              </p:cNvPr>
              <p:cNvCxnSpPr>
                <a:cxnSpLocks/>
              </p:cNvCxnSpPr>
              <p:nvPr/>
            </p:nvCxnSpPr>
            <p:spPr bwMode="auto">
              <a:xfrm flipH="1">
                <a:off x="2140397" y="4155850"/>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337" name="Straight Connector 336">
                <a:extLst>
                  <a:ext uri="{FF2B5EF4-FFF2-40B4-BE49-F238E27FC236}">
                    <a16:creationId xmlns:a16="http://schemas.microsoft.com/office/drawing/2014/main" id="{82AF0158-4C53-4FB5-9C72-2D4C2F380DF9}"/>
                  </a:ext>
                </a:extLst>
              </p:cNvPr>
              <p:cNvCxnSpPr>
                <a:cxnSpLocks/>
              </p:cNvCxnSpPr>
              <p:nvPr/>
            </p:nvCxnSpPr>
            <p:spPr bwMode="auto">
              <a:xfrm flipH="1">
                <a:off x="2140397" y="4706329"/>
                <a:ext cx="60385" cy="0"/>
              </a:xfrm>
              <a:prstGeom prst="line">
                <a:avLst/>
              </a:prstGeom>
              <a:noFill/>
              <a:ln w="28575" cap="flat" cmpd="sng" algn="ctr">
                <a:solidFill>
                  <a:schemeClr val="bg1"/>
                </a:solidFill>
                <a:prstDash val="solid"/>
                <a:round/>
                <a:headEnd type="none" w="med" len="med"/>
                <a:tailEnd type="none" w="med" len="med"/>
              </a:ln>
              <a:effectLst/>
            </p:spPr>
          </p:cxnSp>
        </p:grpSp>
        <p:grpSp>
          <p:nvGrpSpPr>
            <p:cNvPr id="324" name="Group 323">
              <a:extLst>
                <a:ext uri="{FF2B5EF4-FFF2-40B4-BE49-F238E27FC236}">
                  <a16:creationId xmlns:a16="http://schemas.microsoft.com/office/drawing/2014/main" id="{B9BC0386-A608-4E0A-AD1F-B3DEA087BA4B}"/>
                </a:ext>
              </a:extLst>
            </p:cNvPr>
            <p:cNvGrpSpPr/>
            <p:nvPr/>
          </p:nvGrpSpPr>
          <p:grpSpPr>
            <a:xfrm rot="5400000">
              <a:off x="4444874" y="4068206"/>
              <a:ext cx="62818" cy="1354734"/>
              <a:chOff x="2140397" y="1953943"/>
              <a:chExt cx="60385" cy="2752386"/>
            </a:xfrm>
          </p:grpSpPr>
          <p:cxnSp>
            <p:nvCxnSpPr>
              <p:cNvPr id="326" name="Straight Connector 325">
                <a:extLst>
                  <a:ext uri="{FF2B5EF4-FFF2-40B4-BE49-F238E27FC236}">
                    <a16:creationId xmlns:a16="http://schemas.microsoft.com/office/drawing/2014/main" id="{E6372AC8-ABAB-408B-9549-2D46B8A4961D}"/>
                  </a:ext>
                </a:extLst>
              </p:cNvPr>
              <p:cNvCxnSpPr>
                <a:cxnSpLocks/>
              </p:cNvCxnSpPr>
              <p:nvPr/>
            </p:nvCxnSpPr>
            <p:spPr bwMode="auto">
              <a:xfrm flipH="1">
                <a:off x="2140397" y="1953943"/>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327" name="Straight Connector 326">
                <a:extLst>
                  <a:ext uri="{FF2B5EF4-FFF2-40B4-BE49-F238E27FC236}">
                    <a16:creationId xmlns:a16="http://schemas.microsoft.com/office/drawing/2014/main" id="{2FE47C4E-5B44-44E6-9F47-C0029DE9F86F}"/>
                  </a:ext>
                </a:extLst>
              </p:cNvPr>
              <p:cNvCxnSpPr>
                <a:cxnSpLocks/>
              </p:cNvCxnSpPr>
              <p:nvPr/>
            </p:nvCxnSpPr>
            <p:spPr bwMode="auto">
              <a:xfrm flipH="1">
                <a:off x="2140397" y="2504420"/>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328" name="Straight Connector 327">
                <a:extLst>
                  <a:ext uri="{FF2B5EF4-FFF2-40B4-BE49-F238E27FC236}">
                    <a16:creationId xmlns:a16="http://schemas.microsoft.com/office/drawing/2014/main" id="{1D335771-23CA-492C-A234-9DB9720E86D0}"/>
                  </a:ext>
                </a:extLst>
              </p:cNvPr>
              <p:cNvCxnSpPr>
                <a:cxnSpLocks/>
              </p:cNvCxnSpPr>
              <p:nvPr/>
            </p:nvCxnSpPr>
            <p:spPr bwMode="auto">
              <a:xfrm flipH="1">
                <a:off x="2140397" y="3054897"/>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329" name="Straight Connector 328">
                <a:extLst>
                  <a:ext uri="{FF2B5EF4-FFF2-40B4-BE49-F238E27FC236}">
                    <a16:creationId xmlns:a16="http://schemas.microsoft.com/office/drawing/2014/main" id="{36C115F5-9894-419E-94F3-73EE722110F9}"/>
                  </a:ext>
                </a:extLst>
              </p:cNvPr>
              <p:cNvCxnSpPr>
                <a:cxnSpLocks/>
              </p:cNvCxnSpPr>
              <p:nvPr/>
            </p:nvCxnSpPr>
            <p:spPr bwMode="auto">
              <a:xfrm flipH="1">
                <a:off x="2140397" y="3605373"/>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330" name="Straight Connector 329">
                <a:extLst>
                  <a:ext uri="{FF2B5EF4-FFF2-40B4-BE49-F238E27FC236}">
                    <a16:creationId xmlns:a16="http://schemas.microsoft.com/office/drawing/2014/main" id="{F99A2BEF-5DE6-4029-937E-4E434BE74CB1}"/>
                  </a:ext>
                </a:extLst>
              </p:cNvPr>
              <p:cNvCxnSpPr>
                <a:cxnSpLocks/>
              </p:cNvCxnSpPr>
              <p:nvPr/>
            </p:nvCxnSpPr>
            <p:spPr bwMode="auto">
              <a:xfrm flipH="1">
                <a:off x="2140397" y="4155850"/>
                <a:ext cx="60385" cy="0"/>
              </a:xfrm>
              <a:prstGeom prst="line">
                <a:avLst/>
              </a:prstGeom>
              <a:noFill/>
              <a:ln w="28575" cap="flat" cmpd="sng" algn="ctr">
                <a:solidFill>
                  <a:schemeClr val="bg1"/>
                </a:solidFill>
                <a:prstDash val="solid"/>
                <a:round/>
                <a:headEnd type="none" w="med" len="med"/>
                <a:tailEnd type="none" w="med" len="med"/>
              </a:ln>
              <a:effectLst/>
            </p:spPr>
          </p:cxnSp>
          <p:cxnSp>
            <p:nvCxnSpPr>
              <p:cNvPr id="331" name="Straight Connector 330">
                <a:extLst>
                  <a:ext uri="{FF2B5EF4-FFF2-40B4-BE49-F238E27FC236}">
                    <a16:creationId xmlns:a16="http://schemas.microsoft.com/office/drawing/2014/main" id="{7F736CF1-D007-49EE-8944-6F8326553590}"/>
                  </a:ext>
                </a:extLst>
              </p:cNvPr>
              <p:cNvCxnSpPr>
                <a:cxnSpLocks/>
              </p:cNvCxnSpPr>
              <p:nvPr/>
            </p:nvCxnSpPr>
            <p:spPr bwMode="auto">
              <a:xfrm flipH="1">
                <a:off x="2140397" y="4706329"/>
                <a:ext cx="60385" cy="0"/>
              </a:xfrm>
              <a:prstGeom prst="line">
                <a:avLst/>
              </a:prstGeom>
              <a:noFill/>
              <a:ln w="28575" cap="flat" cmpd="sng" algn="ctr">
                <a:solidFill>
                  <a:schemeClr val="bg1"/>
                </a:solidFill>
                <a:prstDash val="solid"/>
                <a:round/>
                <a:headEnd type="none" w="med" len="med"/>
                <a:tailEnd type="none" w="med" len="med"/>
              </a:ln>
              <a:effectLst/>
            </p:spPr>
          </p:cxnSp>
        </p:grpSp>
        <p:cxnSp>
          <p:nvCxnSpPr>
            <p:cNvPr id="325" name="Straight Connector 324">
              <a:extLst>
                <a:ext uri="{FF2B5EF4-FFF2-40B4-BE49-F238E27FC236}">
                  <a16:creationId xmlns:a16="http://schemas.microsoft.com/office/drawing/2014/main" id="{3B310CFF-5579-4641-891B-BDE04D806763}"/>
                </a:ext>
              </a:extLst>
            </p:cNvPr>
            <p:cNvCxnSpPr>
              <a:cxnSpLocks/>
            </p:cNvCxnSpPr>
            <p:nvPr/>
          </p:nvCxnSpPr>
          <p:spPr bwMode="auto">
            <a:xfrm rot="5400000" flipH="1">
              <a:off x="5385477" y="4744187"/>
              <a:ext cx="62818" cy="0"/>
            </a:xfrm>
            <a:prstGeom prst="line">
              <a:avLst/>
            </a:prstGeom>
            <a:noFill/>
            <a:ln w="28575" cap="flat" cmpd="sng" algn="ctr">
              <a:solidFill>
                <a:schemeClr val="bg1"/>
              </a:solidFill>
              <a:prstDash val="solid"/>
              <a:round/>
              <a:headEnd type="none" w="med" len="med"/>
              <a:tailEnd type="none" w="med" len="med"/>
            </a:ln>
            <a:effectLst/>
          </p:spPr>
        </p:cxnSp>
      </p:grpSp>
      <p:sp>
        <p:nvSpPr>
          <p:cNvPr id="338" name="TextBox 337">
            <a:extLst>
              <a:ext uri="{FF2B5EF4-FFF2-40B4-BE49-F238E27FC236}">
                <a16:creationId xmlns:a16="http://schemas.microsoft.com/office/drawing/2014/main" id="{04B28AB2-3883-4BEE-A649-4FC0E0B7923C}"/>
              </a:ext>
            </a:extLst>
          </p:cNvPr>
          <p:cNvSpPr txBox="1"/>
          <p:nvPr/>
        </p:nvSpPr>
        <p:spPr bwMode="auto">
          <a:xfrm>
            <a:off x="7225758" y="4459337"/>
            <a:ext cx="2888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sp>
        <p:nvSpPr>
          <p:cNvPr id="339" name="TextBox 338">
            <a:extLst>
              <a:ext uri="{FF2B5EF4-FFF2-40B4-BE49-F238E27FC236}">
                <a16:creationId xmlns:a16="http://schemas.microsoft.com/office/drawing/2014/main" id="{939267E3-3DC0-4749-AE17-A93FCF8CD77B}"/>
              </a:ext>
            </a:extLst>
          </p:cNvPr>
          <p:cNvSpPr txBox="1"/>
          <p:nvPr/>
        </p:nvSpPr>
        <p:spPr bwMode="auto">
          <a:xfrm>
            <a:off x="7500892" y="4457165"/>
            <a:ext cx="2888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a:t>
            </a:r>
          </a:p>
        </p:txBody>
      </p:sp>
      <p:sp>
        <p:nvSpPr>
          <p:cNvPr id="340" name="TextBox 339">
            <a:extLst>
              <a:ext uri="{FF2B5EF4-FFF2-40B4-BE49-F238E27FC236}">
                <a16:creationId xmlns:a16="http://schemas.microsoft.com/office/drawing/2014/main" id="{1562B9AC-FE7A-4B3F-8D3B-39B28A8AB78D}"/>
              </a:ext>
            </a:extLst>
          </p:cNvPr>
          <p:cNvSpPr txBox="1"/>
          <p:nvPr/>
        </p:nvSpPr>
        <p:spPr bwMode="auto">
          <a:xfrm>
            <a:off x="7776266" y="4457165"/>
            <a:ext cx="2888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a:t>
            </a:r>
          </a:p>
        </p:txBody>
      </p:sp>
      <p:sp>
        <p:nvSpPr>
          <p:cNvPr id="341" name="TextBox 340">
            <a:extLst>
              <a:ext uri="{FF2B5EF4-FFF2-40B4-BE49-F238E27FC236}">
                <a16:creationId xmlns:a16="http://schemas.microsoft.com/office/drawing/2014/main" id="{198A9828-E697-4E43-B181-C0B8F0E30228}"/>
              </a:ext>
            </a:extLst>
          </p:cNvPr>
          <p:cNvSpPr txBox="1"/>
          <p:nvPr/>
        </p:nvSpPr>
        <p:spPr bwMode="auto">
          <a:xfrm>
            <a:off x="8051400" y="4454993"/>
            <a:ext cx="2888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9</a:t>
            </a:r>
          </a:p>
        </p:txBody>
      </p:sp>
      <p:sp>
        <p:nvSpPr>
          <p:cNvPr id="342" name="TextBox 341">
            <a:extLst>
              <a:ext uri="{FF2B5EF4-FFF2-40B4-BE49-F238E27FC236}">
                <a16:creationId xmlns:a16="http://schemas.microsoft.com/office/drawing/2014/main" id="{0D2AED81-D28E-4824-BB7D-3FD09292D763}"/>
              </a:ext>
            </a:extLst>
          </p:cNvPr>
          <p:cNvSpPr txBox="1"/>
          <p:nvPr/>
        </p:nvSpPr>
        <p:spPr bwMode="auto">
          <a:xfrm>
            <a:off x="8257944" y="4448832"/>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12</a:t>
            </a:r>
          </a:p>
        </p:txBody>
      </p:sp>
      <p:sp>
        <p:nvSpPr>
          <p:cNvPr id="343" name="TextBox 342">
            <a:extLst>
              <a:ext uri="{FF2B5EF4-FFF2-40B4-BE49-F238E27FC236}">
                <a16:creationId xmlns:a16="http://schemas.microsoft.com/office/drawing/2014/main" id="{B30E07BA-82D1-4618-96F6-AB76C8641A4B}"/>
              </a:ext>
            </a:extLst>
          </p:cNvPr>
          <p:cNvSpPr txBox="1"/>
          <p:nvPr/>
        </p:nvSpPr>
        <p:spPr bwMode="auto">
          <a:xfrm>
            <a:off x="8533078" y="4446660"/>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15</a:t>
            </a:r>
          </a:p>
        </p:txBody>
      </p:sp>
      <p:sp>
        <p:nvSpPr>
          <p:cNvPr id="344" name="TextBox 343">
            <a:extLst>
              <a:ext uri="{FF2B5EF4-FFF2-40B4-BE49-F238E27FC236}">
                <a16:creationId xmlns:a16="http://schemas.microsoft.com/office/drawing/2014/main" id="{979868AF-7262-44FB-9399-16E0C7C307C0}"/>
              </a:ext>
            </a:extLst>
          </p:cNvPr>
          <p:cNvSpPr txBox="1"/>
          <p:nvPr/>
        </p:nvSpPr>
        <p:spPr bwMode="auto">
          <a:xfrm>
            <a:off x="8786284" y="4446660"/>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18</a:t>
            </a:r>
          </a:p>
        </p:txBody>
      </p:sp>
      <p:sp>
        <p:nvSpPr>
          <p:cNvPr id="345" name="TextBox 344">
            <a:extLst>
              <a:ext uri="{FF2B5EF4-FFF2-40B4-BE49-F238E27FC236}">
                <a16:creationId xmlns:a16="http://schemas.microsoft.com/office/drawing/2014/main" id="{4BA4EB7A-D007-482C-A462-99C33718961A}"/>
              </a:ext>
            </a:extLst>
          </p:cNvPr>
          <p:cNvSpPr txBox="1"/>
          <p:nvPr/>
        </p:nvSpPr>
        <p:spPr bwMode="auto">
          <a:xfrm>
            <a:off x="9061418" y="4444488"/>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21</a:t>
            </a:r>
          </a:p>
        </p:txBody>
      </p:sp>
      <p:sp>
        <p:nvSpPr>
          <p:cNvPr id="346" name="TextBox 345">
            <a:extLst>
              <a:ext uri="{FF2B5EF4-FFF2-40B4-BE49-F238E27FC236}">
                <a16:creationId xmlns:a16="http://schemas.microsoft.com/office/drawing/2014/main" id="{7D538E74-3F38-48B2-8BD7-4ABA16398165}"/>
              </a:ext>
            </a:extLst>
          </p:cNvPr>
          <p:cNvSpPr txBox="1"/>
          <p:nvPr/>
        </p:nvSpPr>
        <p:spPr bwMode="auto">
          <a:xfrm>
            <a:off x="9325031" y="4452820"/>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24</a:t>
            </a:r>
          </a:p>
        </p:txBody>
      </p:sp>
      <p:sp>
        <p:nvSpPr>
          <p:cNvPr id="347" name="TextBox 346">
            <a:extLst>
              <a:ext uri="{FF2B5EF4-FFF2-40B4-BE49-F238E27FC236}">
                <a16:creationId xmlns:a16="http://schemas.microsoft.com/office/drawing/2014/main" id="{025EB01B-5A44-4D3C-9474-E656ACC62940}"/>
              </a:ext>
            </a:extLst>
          </p:cNvPr>
          <p:cNvSpPr txBox="1"/>
          <p:nvPr/>
        </p:nvSpPr>
        <p:spPr bwMode="auto">
          <a:xfrm>
            <a:off x="9594756" y="4446659"/>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27</a:t>
            </a:r>
          </a:p>
        </p:txBody>
      </p:sp>
      <p:sp>
        <p:nvSpPr>
          <p:cNvPr id="348" name="TextBox 347">
            <a:extLst>
              <a:ext uri="{FF2B5EF4-FFF2-40B4-BE49-F238E27FC236}">
                <a16:creationId xmlns:a16="http://schemas.microsoft.com/office/drawing/2014/main" id="{AC75559E-8CFB-4960-84A7-85D9544708E4}"/>
              </a:ext>
            </a:extLst>
          </p:cNvPr>
          <p:cNvSpPr txBox="1"/>
          <p:nvPr/>
        </p:nvSpPr>
        <p:spPr bwMode="auto">
          <a:xfrm>
            <a:off x="9869890" y="4444487"/>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30</a:t>
            </a:r>
          </a:p>
        </p:txBody>
      </p:sp>
      <p:sp>
        <p:nvSpPr>
          <p:cNvPr id="349" name="TextBox 348">
            <a:extLst>
              <a:ext uri="{FF2B5EF4-FFF2-40B4-BE49-F238E27FC236}">
                <a16:creationId xmlns:a16="http://schemas.microsoft.com/office/drawing/2014/main" id="{9BA777B2-9C39-49EC-935A-05563EC9BF30}"/>
              </a:ext>
            </a:extLst>
          </p:cNvPr>
          <p:cNvSpPr txBox="1"/>
          <p:nvPr/>
        </p:nvSpPr>
        <p:spPr bwMode="auto">
          <a:xfrm>
            <a:off x="10123096" y="4444487"/>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33</a:t>
            </a:r>
          </a:p>
        </p:txBody>
      </p:sp>
      <p:sp>
        <p:nvSpPr>
          <p:cNvPr id="350" name="TextBox 349">
            <a:extLst>
              <a:ext uri="{FF2B5EF4-FFF2-40B4-BE49-F238E27FC236}">
                <a16:creationId xmlns:a16="http://schemas.microsoft.com/office/drawing/2014/main" id="{F126D5CD-1429-4B3D-BB28-2D754531CE10}"/>
              </a:ext>
            </a:extLst>
          </p:cNvPr>
          <p:cNvSpPr txBox="1"/>
          <p:nvPr/>
        </p:nvSpPr>
        <p:spPr bwMode="auto">
          <a:xfrm>
            <a:off x="10398230" y="4442315"/>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36</a:t>
            </a:r>
          </a:p>
        </p:txBody>
      </p:sp>
      <p:sp>
        <p:nvSpPr>
          <p:cNvPr id="351" name="Freeform: Shape 350">
            <a:extLst>
              <a:ext uri="{FF2B5EF4-FFF2-40B4-BE49-F238E27FC236}">
                <a16:creationId xmlns:a16="http://schemas.microsoft.com/office/drawing/2014/main" id="{E6885BC3-E148-4214-9410-F3B2170D25A7}"/>
              </a:ext>
            </a:extLst>
          </p:cNvPr>
          <p:cNvSpPr/>
          <p:nvPr/>
        </p:nvSpPr>
        <p:spPr bwMode="auto">
          <a:xfrm>
            <a:off x="7372350" y="1681150"/>
            <a:ext cx="3046095" cy="1022985"/>
          </a:xfrm>
          <a:custGeom>
            <a:avLst/>
            <a:gdLst>
              <a:gd name="connsiteX0" fmla="*/ 0 w 3046095"/>
              <a:gd name="connsiteY0" fmla="*/ 0 h 1022985"/>
              <a:gd name="connsiteX1" fmla="*/ 140018 w 3046095"/>
              <a:gd name="connsiteY1" fmla="*/ 0 h 1022985"/>
              <a:gd name="connsiteX2" fmla="*/ 140018 w 3046095"/>
              <a:gd name="connsiteY2" fmla="*/ 34290 h 1022985"/>
              <a:gd name="connsiteX3" fmla="*/ 285750 w 3046095"/>
              <a:gd name="connsiteY3" fmla="*/ 34290 h 1022985"/>
              <a:gd name="connsiteX4" fmla="*/ 285750 w 3046095"/>
              <a:gd name="connsiteY4" fmla="*/ 60008 h 1022985"/>
              <a:gd name="connsiteX5" fmla="*/ 325755 w 3046095"/>
              <a:gd name="connsiteY5" fmla="*/ 60008 h 1022985"/>
              <a:gd name="connsiteX6" fmla="*/ 325755 w 3046095"/>
              <a:gd name="connsiteY6" fmla="*/ 60008 h 1022985"/>
              <a:gd name="connsiteX7" fmla="*/ 325755 w 3046095"/>
              <a:gd name="connsiteY7" fmla="*/ 82868 h 1022985"/>
              <a:gd name="connsiteX8" fmla="*/ 354330 w 3046095"/>
              <a:gd name="connsiteY8" fmla="*/ 82868 h 1022985"/>
              <a:gd name="connsiteX9" fmla="*/ 354330 w 3046095"/>
              <a:gd name="connsiteY9" fmla="*/ 114300 h 1022985"/>
              <a:gd name="connsiteX10" fmla="*/ 362903 w 3046095"/>
              <a:gd name="connsiteY10" fmla="*/ 114300 h 1022985"/>
              <a:gd name="connsiteX11" fmla="*/ 362903 w 3046095"/>
              <a:gd name="connsiteY11" fmla="*/ 151448 h 1022985"/>
              <a:gd name="connsiteX12" fmla="*/ 482918 w 3046095"/>
              <a:gd name="connsiteY12" fmla="*/ 151448 h 1022985"/>
              <a:gd name="connsiteX13" fmla="*/ 482918 w 3046095"/>
              <a:gd name="connsiteY13" fmla="*/ 171450 h 1022985"/>
              <a:gd name="connsiteX14" fmla="*/ 731520 w 3046095"/>
              <a:gd name="connsiteY14" fmla="*/ 171450 h 1022985"/>
              <a:gd name="connsiteX15" fmla="*/ 731520 w 3046095"/>
              <a:gd name="connsiteY15" fmla="*/ 200025 h 1022985"/>
              <a:gd name="connsiteX16" fmla="*/ 748665 w 3046095"/>
              <a:gd name="connsiteY16" fmla="*/ 200025 h 1022985"/>
              <a:gd name="connsiteX17" fmla="*/ 748665 w 3046095"/>
              <a:gd name="connsiteY17" fmla="*/ 225743 h 1022985"/>
              <a:gd name="connsiteX18" fmla="*/ 802958 w 3046095"/>
              <a:gd name="connsiteY18" fmla="*/ 225743 h 1022985"/>
              <a:gd name="connsiteX19" fmla="*/ 802958 w 3046095"/>
              <a:gd name="connsiteY19" fmla="*/ 257175 h 1022985"/>
              <a:gd name="connsiteX20" fmla="*/ 834390 w 3046095"/>
              <a:gd name="connsiteY20" fmla="*/ 257175 h 1022985"/>
              <a:gd name="connsiteX21" fmla="*/ 834390 w 3046095"/>
              <a:gd name="connsiteY21" fmla="*/ 288608 h 1022985"/>
              <a:gd name="connsiteX22" fmla="*/ 888683 w 3046095"/>
              <a:gd name="connsiteY22" fmla="*/ 288608 h 1022985"/>
              <a:gd name="connsiteX23" fmla="*/ 888683 w 3046095"/>
              <a:gd name="connsiteY23" fmla="*/ 314325 h 1022985"/>
              <a:gd name="connsiteX24" fmla="*/ 974408 w 3046095"/>
              <a:gd name="connsiteY24" fmla="*/ 314325 h 1022985"/>
              <a:gd name="connsiteX25" fmla="*/ 974408 w 3046095"/>
              <a:gd name="connsiteY25" fmla="*/ 354330 h 1022985"/>
              <a:gd name="connsiteX26" fmla="*/ 1088708 w 3046095"/>
              <a:gd name="connsiteY26" fmla="*/ 354330 h 1022985"/>
              <a:gd name="connsiteX27" fmla="*/ 1088708 w 3046095"/>
              <a:gd name="connsiteY27" fmla="*/ 377190 h 1022985"/>
              <a:gd name="connsiteX28" fmla="*/ 1117283 w 3046095"/>
              <a:gd name="connsiteY28" fmla="*/ 377190 h 1022985"/>
              <a:gd name="connsiteX29" fmla="*/ 1117283 w 3046095"/>
              <a:gd name="connsiteY29" fmla="*/ 405765 h 1022985"/>
              <a:gd name="connsiteX30" fmla="*/ 1220153 w 3046095"/>
              <a:gd name="connsiteY30" fmla="*/ 405765 h 1022985"/>
              <a:gd name="connsiteX31" fmla="*/ 1220153 w 3046095"/>
              <a:gd name="connsiteY31" fmla="*/ 425768 h 1022985"/>
              <a:gd name="connsiteX32" fmla="*/ 1305878 w 3046095"/>
              <a:gd name="connsiteY32" fmla="*/ 425768 h 1022985"/>
              <a:gd name="connsiteX33" fmla="*/ 1305878 w 3046095"/>
              <a:gd name="connsiteY33" fmla="*/ 468630 h 1022985"/>
              <a:gd name="connsiteX34" fmla="*/ 1408748 w 3046095"/>
              <a:gd name="connsiteY34" fmla="*/ 468630 h 1022985"/>
              <a:gd name="connsiteX35" fmla="*/ 1408748 w 3046095"/>
              <a:gd name="connsiteY35" fmla="*/ 497205 h 1022985"/>
              <a:gd name="connsiteX36" fmla="*/ 1468755 w 3046095"/>
              <a:gd name="connsiteY36" fmla="*/ 497205 h 1022985"/>
              <a:gd name="connsiteX37" fmla="*/ 1468755 w 3046095"/>
              <a:gd name="connsiteY37" fmla="*/ 514350 h 1022985"/>
              <a:gd name="connsiteX38" fmla="*/ 1725930 w 3046095"/>
              <a:gd name="connsiteY38" fmla="*/ 514350 h 1022985"/>
              <a:gd name="connsiteX39" fmla="*/ 1725930 w 3046095"/>
              <a:gd name="connsiteY39" fmla="*/ 554355 h 1022985"/>
              <a:gd name="connsiteX40" fmla="*/ 1768793 w 3046095"/>
              <a:gd name="connsiteY40" fmla="*/ 554355 h 1022985"/>
              <a:gd name="connsiteX41" fmla="*/ 1768793 w 3046095"/>
              <a:gd name="connsiteY41" fmla="*/ 574358 h 1022985"/>
              <a:gd name="connsiteX42" fmla="*/ 2031683 w 3046095"/>
              <a:gd name="connsiteY42" fmla="*/ 574358 h 1022985"/>
              <a:gd name="connsiteX43" fmla="*/ 2031683 w 3046095"/>
              <a:gd name="connsiteY43" fmla="*/ 640080 h 1022985"/>
              <a:gd name="connsiteX44" fmla="*/ 2103120 w 3046095"/>
              <a:gd name="connsiteY44" fmla="*/ 640080 h 1022985"/>
              <a:gd name="connsiteX45" fmla="*/ 2103120 w 3046095"/>
              <a:gd name="connsiteY45" fmla="*/ 720090 h 1022985"/>
              <a:gd name="connsiteX46" fmla="*/ 2431733 w 3046095"/>
              <a:gd name="connsiteY46" fmla="*/ 720090 h 1022985"/>
              <a:gd name="connsiteX47" fmla="*/ 2431733 w 3046095"/>
              <a:gd name="connsiteY47" fmla="*/ 1022985 h 1022985"/>
              <a:gd name="connsiteX48" fmla="*/ 3046095 w 3046095"/>
              <a:gd name="connsiteY48" fmla="*/ 1022985 h 1022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3046095" h="1022985">
                <a:moveTo>
                  <a:pt x="0" y="0"/>
                </a:moveTo>
                <a:lnTo>
                  <a:pt x="140018" y="0"/>
                </a:lnTo>
                <a:lnTo>
                  <a:pt x="140018" y="34290"/>
                </a:lnTo>
                <a:lnTo>
                  <a:pt x="285750" y="34290"/>
                </a:lnTo>
                <a:lnTo>
                  <a:pt x="285750" y="60008"/>
                </a:lnTo>
                <a:lnTo>
                  <a:pt x="325755" y="60008"/>
                </a:lnTo>
                <a:lnTo>
                  <a:pt x="325755" y="60008"/>
                </a:lnTo>
                <a:lnTo>
                  <a:pt x="325755" y="82868"/>
                </a:lnTo>
                <a:lnTo>
                  <a:pt x="354330" y="82868"/>
                </a:lnTo>
                <a:lnTo>
                  <a:pt x="354330" y="114300"/>
                </a:lnTo>
                <a:lnTo>
                  <a:pt x="362903" y="114300"/>
                </a:lnTo>
                <a:lnTo>
                  <a:pt x="362903" y="151448"/>
                </a:lnTo>
                <a:lnTo>
                  <a:pt x="482918" y="151448"/>
                </a:lnTo>
                <a:lnTo>
                  <a:pt x="482918" y="171450"/>
                </a:lnTo>
                <a:lnTo>
                  <a:pt x="731520" y="171450"/>
                </a:lnTo>
                <a:lnTo>
                  <a:pt x="731520" y="200025"/>
                </a:lnTo>
                <a:lnTo>
                  <a:pt x="748665" y="200025"/>
                </a:lnTo>
                <a:lnTo>
                  <a:pt x="748665" y="225743"/>
                </a:lnTo>
                <a:lnTo>
                  <a:pt x="802958" y="225743"/>
                </a:lnTo>
                <a:lnTo>
                  <a:pt x="802958" y="257175"/>
                </a:lnTo>
                <a:lnTo>
                  <a:pt x="834390" y="257175"/>
                </a:lnTo>
                <a:lnTo>
                  <a:pt x="834390" y="288608"/>
                </a:lnTo>
                <a:lnTo>
                  <a:pt x="888683" y="288608"/>
                </a:lnTo>
                <a:lnTo>
                  <a:pt x="888683" y="314325"/>
                </a:lnTo>
                <a:lnTo>
                  <a:pt x="974408" y="314325"/>
                </a:lnTo>
                <a:lnTo>
                  <a:pt x="974408" y="354330"/>
                </a:lnTo>
                <a:lnTo>
                  <a:pt x="1088708" y="354330"/>
                </a:lnTo>
                <a:lnTo>
                  <a:pt x="1088708" y="377190"/>
                </a:lnTo>
                <a:lnTo>
                  <a:pt x="1117283" y="377190"/>
                </a:lnTo>
                <a:lnTo>
                  <a:pt x="1117283" y="405765"/>
                </a:lnTo>
                <a:lnTo>
                  <a:pt x="1220153" y="405765"/>
                </a:lnTo>
                <a:lnTo>
                  <a:pt x="1220153" y="425768"/>
                </a:lnTo>
                <a:lnTo>
                  <a:pt x="1305878" y="425768"/>
                </a:lnTo>
                <a:lnTo>
                  <a:pt x="1305878" y="468630"/>
                </a:lnTo>
                <a:lnTo>
                  <a:pt x="1408748" y="468630"/>
                </a:lnTo>
                <a:lnTo>
                  <a:pt x="1408748" y="497205"/>
                </a:lnTo>
                <a:lnTo>
                  <a:pt x="1468755" y="497205"/>
                </a:lnTo>
                <a:lnTo>
                  <a:pt x="1468755" y="514350"/>
                </a:lnTo>
                <a:lnTo>
                  <a:pt x="1725930" y="514350"/>
                </a:lnTo>
                <a:lnTo>
                  <a:pt x="1725930" y="554355"/>
                </a:lnTo>
                <a:lnTo>
                  <a:pt x="1768793" y="554355"/>
                </a:lnTo>
                <a:lnTo>
                  <a:pt x="1768793" y="574358"/>
                </a:lnTo>
                <a:lnTo>
                  <a:pt x="2031683" y="574358"/>
                </a:lnTo>
                <a:lnTo>
                  <a:pt x="2031683" y="640080"/>
                </a:lnTo>
                <a:lnTo>
                  <a:pt x="2103120" y="640080"/>
                </a:lnTo>
                <a:lnTo>
                  <a:pt x="2103120" y="720090"/>
                </a:lnTo>
                <a:lnTo>
                  <a:pt x="2431733" y="720090"/>
                </a:lnTo>
                <a:lnTo>
                  <a:pt x="2431733" y="1022985"/>
                </a:lnTo>
                <a:lnTo>
                  <a:pt x="3046095" y="1022985"/>
                </a:lnTo>
              </a:path>
            </a:pathLst>
          </a:custGeom>
          <a:noFill/>
          <a:ln w="28575">
            <a:solidFill>
              <a:schemeClr val="accent1"/>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grpSp>
        <p:nvGrpSpPr>
          <p:cNvPr id="352" name="Group 351">
            <a:extLst>
              <a:ext uri="{FF2B5EF4-FFF2-40B4-BE49-F238E27FC236}">
                <a16:creationId xmlns:a16="http://schemas.microsoft.com/office/drawing/2014/main" id="{9DA868B8-3E4E-4CB9-92DD-03D1739A517D}"/>
              </a:ext>
            </a:extLst>
          </p:cNvPr>
          <p:cNvGrpSpPr/>
          <p:nvPr/>
        </p:nvGrpSpPr>
        <p:grpSpPr>
          <a:xfrm>
            <a:off x="8816847" y="2113037"/>
            <a:ext cx="1595882" cy="654068"/>
            <a:chOff x="8816847" y="2380702"/>
            <a:chExt cx="1595882" cy="654068"/>
          </a:xfrm>
        </p:grpSpPr>
        <p:cxnSp>
          <p:nvCxnSpPr>
            <p:cNvPr id="353" name="Straight Connector 352">
              <a:extLst>
                <a:ext uri="{FF2B5EF4-FFF2-40B4-BE49-F238E27FC236}">
                  <a16:creationId xmlns:a16="http://schemas.microsoft.com/office/drawing/2014/main" id="{64939944-7C57-4283-9762-82EE74603A72}"/>
                </a:ext>
              </a:extLst>
            </p:cNvPr>
            <p:cNvCxnSpPr/>
            <p:nvPr/>
          </p:nvCxnSpPr>
          <p:spPr bwMode="auto">
            <a:xfrm>
              <a:off x="8816847" y="2380702"/>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354" name="Straight Connector 353">
              <a:extLst>
                <a:ext uri="{FF2B5EF4-FFF2-40B4-BE49-F238E27FC236}">
                  <a16:creationId xmlns:a16="http://schemas.microsoft.com/office/drawing/2014/main" id="{4395E658-5BE4-4D36-9F13-58235A20C551}"/>
                </a:ext>
              </a:extLst>
            </p:cNvPr>
            <p:cNvCxnSpPr/>
            <p:nvPr/>
          </p:nvCxnSpPr>
          <p:spPr bwMode="auto">
            <a:xfrm>
              <a:off x="9037564" y="2400706"/>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355" name="Straight Connector 354">
              <a:extLst>
                <a:ext uri="{FF2B5EF4-FFF2-40B4-BE49-F238E27FC236}">
                  <a16:creationId xmlns:a16="http://schemas.microsoft.com/office/drawing/2014/main" id="{0435D156-1F42-4218-BA37-918F8342FCD6}"/>
                </a:ext>
              </a:extLst>
            </p:cNvPr>
            <p:cNvCxnSpPr/>
            <p:nvPr/>
          </p:nvCxnSpPr>
          <p:spPr bwMode="auto">
            <a:xfrm>
              <a:off x="9061720" y="2400706"/>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356" name="Straight Connector 355">
              <a:extLst>
                <a:ext uri="{FF2B5EF4-FFF2-40B4-BE49-F238E27FC236}">
                  <a16:creationId xmlns:a16="http://schemas.microsoft.com/office/drawing/2014/main" id="{59C6A053-FAF6-4021-998F-69C4C09201B4}"/>
                </a:ext>
              </a:extLst>
            </p:cNvPr>
            <p:cNvCxnSpPr/>
            <p:nvPr/>
          </p:nvCxnSpPr>
          <p:spPr bwMode="auto">
            <a:xfrm>
              <a:off x="9366851" y="2456652"/>
              <a:ext cx="0" cy="122438"/>
            </a:xfrm>
            <a:prstGeom prst="line">
              <a:avLst/>
            </a:prstGeom>
            <a:noFill/>
            <a:ln w="76200" cap="flat" cmpd="sng" algn="ctr">
              <a:solidFill>
                <a:schemeClr val="accent1"/>
              </a:solidFill>
              <a:prstDash val="solid"/>
              <a:round/>
              <a:headEnd type="none" w="med" len="med"/>
              <a:tailEnd type="none" w="med" len="med"/>
            </a:ln>
            <a:effectLst/>
          </p:spPr>
        </p:cxnSp>
        <p:cxnSp>
          <p:nvCxnSpPr>
            <p:cNvPr id="357" name="Straight Connector 356">
              <a:extLst>
                <a:ext uri="{FF2B5EF4-FFF2-40B4-BE49-F238E27FC236}">
                  <a16:creationId xmlns:a16="http://schemas.microsoft.com/office/drawing/2014/main" id="{5F885F47-07E9-40F5-948E-88B39C8B7281}"/>
                </a:ext>
              </a:extLst>
            </p:cNvPr>
            <p:cNvCxnSpPr/>
            <p:nvPr/>
          </p:nvCxnSpPr>
          <p:spPr bwMode="auto">
            <a:xfrm>
              <a:off x="9098966" y="2437096"/>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358" name="Straight Connector 357">
              <a:extLst>
                <a:ext uri="{FF2B5EF4-FFF2-40B4-BE49-F238E27FC236}">
                  <a16:creationId xmlns:a16="http://schemas.microsoft.com/office/drawing/2014/main" id="{1B05F373-E565-4B3A-B5AB-B4750A7C0384}"/>
                </a:ext>
              </a:extLst>
            </p:cNvPr>
            <p:cNvCxnSpPr/>
            <p:nvPr/>
          </p:nvCxnSpPr>
          <p:spPr bwMode="auto">
            <a:xfrm>
              <a:off x="9140952" y="2454486"/>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359" name="Straight Connector 358">
              <a:extLst>
                <a:ext uri="{FF2B5EF4-FFF2-40B4-BE49-F238E27FC236}">
                  <a16:creationId xmlns:a16="http://schemas.microsoft.com/office/drawing/2014/main" id="{59571408-B298-4635-8CCF-56F070ABE21D}"/>
                </a:ext>
              </a:extLst>
            </p:cNvPr>
            <p:cNvCxnSpPr/>
            <p:nvPr/>
          </p:nvCxnSpPr>
          <p:spPr bwMode="auto">
            <a:xfrm>
              <a:off x="9173624" y="2468154"/>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360" name="Straight Connector 359">
              <a:extLst>
                <a:ext uri="{FF2B5EF4-FFF2-40B4-BE49-F238E27FC236}">
                  <a16:creationId xmlns:a16="http://schemas.microsoft.com/office/drawing/2014/main" id="{2774550A-76F9-4101-A632-7B5E44B9CA24}"/>
                </a:ext>
              </a:extLst>
            </p:cNvPr>
            <p:cNvCxnSpPr/>
            <p:nvPr/>
          </p:nvCxnSpPr>
          <p:spPr bwMode="auto">
            <a:xfrm>
              <a:off x="9195501" y="2469507"/>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361" name="Straight Connector 360">
              <a:extLst>
                <a:ext uri="{FF2B5EF4-FFF2-40B4-BE49-F238E27FC236}">
                  <a16:creationId xmlns:a16="http://schemas.microsoft.com/office/drawing/2014/main" id="{670B533E-70FC-4F01-88B9-FDE497EFAFB7}"/>
                </a:ext>
              </a:extLst>
            </p:cNvPr>
            <p:cNvCxnSpPr/>
            <p:nvPr/>
          </p:nvCxnSpPr>
          <p:spPr bwMode="auto">
            <a:xfrm>
              <a:off x="9228205" y="2468154"/>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362" name="Straight Connector 361">
              <a:extLst>
                <a:ext uri="{FF2B5EF4-FFF2-40B4-BE49-F238E27FC236}">
                  <a16:creationId xmlns:a16="http://schemas.microsoft.com/office/drawing/2014/main" id="{C7C6725A-DAC3-4848-A52E-174BAC859B64}"/>
                </a:ext>
              </a:extLst>
            </p:cNvPr>
            <p:cNvCxnSpPr/>
            <p:nvPr/>
          </p:nvCxnSpPr>
          <p:spPr bwMode="auto">
            <a:xfrm>
              <a:off x="9242495" y="2468825"/>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363" name="Straight Connector 362">
              <a:extLst>
                <a:ext uri="{FF2B5EF4-FFF2-40B4-BE49-F238E27FC236}">
                  <a16:creationId xmlns:a16="http://schemas.microsoft.com/office/drawing/2014/main" id="{E50353E6-5B66-47B4-987D-AE1F3ECF5354}"/>
                </a:ext>
              </a:extLst>
            </p:cNvPr>
            <p:cNvCxnSpPr/>
            <p:nvPr/>
          </p:nvCxnSpPr>
          <p:spPr bwMode="auto">
            <a:xfrm>
              <a:off x="9273179" y="2470012"/>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364" name="Straight Connector 363">
              <a:extLst>
                <a:ext uri="{FF2B5EF4-FFF2-40B4-BE49-F238E27FC236}">
                  <a16:creationId xmlns:a16="http://schemas.microsoft.com/office/drawing/2014/main" id="{045F112F-87C5-45C6-A30C-CB26F27BFD46}"/>
                </a:ext>
              </a:extLst>
            </p:cNvPr>
            <p:cNvCxnSpPr/>
            <p:nvPr/>
          </p:nvCxnSpPr>
          <p:spPr bwMode="auto">
            <a:xfrm>
              <a:off x="9419147" y="2532231"/>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365" name="Straight Connector 364">
              <a:extLst>
                <a:ext uri="{FF2B5EF4-FFF2-40B4-BE49-F238E27FC236}">
                  <a16:creationId xmlns:a16="http://schemas.microsoft.com/office/drawing/2014/main" id="{7EF8E5BF-FFFC-46BC-A631-B9A9595594DA}"/>
                </a:ext>
              </a:extLst>
            </p:cNvPr>
            <p:cNvCxnSpPr/>
            <p:nvPr/>
          </p:nvCxnSpPr>
          <p:spPr bwMode="auto">
            <a:xfrm>
              <a:off x="9307883" y="2468069"/>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366" name="Straight Connector 365">
              <a:extLst>
                <a:ext uri="{FF2B5EF4-FFF2-40B4-BE49-F238E27FC236}">
                  <a16:creationId xmlns:a16="http://schemas.microsoft.com/office/drawing/2014/main" id="{ED4B6770-F857-4BE4-9797-29F84198DC1E}"/>
                </a:ext>
              </a:extLst>
            </p:cNvPr>
            <p:cNvCxnSpPr/>
            <p:nvPr/>
          </p:nvCxnSpPr>
          <p:spPr bwMode="auto">
            <a:xfrm>
              <a:off x="9454474" y="2532231"/>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367" name="Straight Connector 366">
              <a:extLst>
                <a:ext uri="{FF2B5EF4-FFF2-40B4-BE49-F238E27FC236}">
                  <a16:creationId xmlns:a16="http://schemas.microsoft.com/office/drawing/2014/main" id="{67BC9D0A-4BE8-4B1A-9ED6-526A998897E8}"/>
                </a:ext>
              </a:extLst>
            </p:cNvPr>
            <p:cNvCxnSpPr/>
            <p:nvPr/>
          </p:nvCxnSpPr>
          <p:spPr bwMode="auto">
            <a:xfrm>
              <a:off x="9527978" y="2612294"/>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368" name="Straight Connector 367">
              <a:extLst>
                <a:ext uri="{FF2B5EF4-FFF2-40B4-BE49-F238E27FC236}">
                  <a16:creationId xmlns:a16="http://schemas.microsoft.com/office/drawing/2014/main" id="{8F3494EE-79A1-4002-B8EE-F69936E77B1D}"/>
                </a:ext>
              </a:extLst>
            </p:cNvPr>
            <p:cNvCxnSpPr/>
            <p:nvPr/>
          </p:nvCxnSpPr>
          <p:spPr bwMode="auto">
            <a:xfrm>
              <a:off x="9487719" y="2612294"/>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369" name="Straight Connector 368">
              <a:extLst>
                <a:ext uri="{FF2B5EF4-FFF2-40B4-BE49-F238E27FC236}">
                  <a16:creationId xmlns:a16="http://schemas.microsoft.com/office/drawing/2014/main" id="{78C1ED81-9BFA-43B3-BFEE-0DDEE7E09F0C}"/>
                </a:ext>
              </a:extLst>
            </p:cNvPr>
            <p:cNvCxnSpPr/>
            <p:nvPr/>
          </p:nvCxnSpPr>
          <p:spPr bwMode="auto">
            <a:xfrm>
              <a:off x="9580466" y="2612294"/>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370" name="Straight Connector 369">
              <a:extLst>
                <a:ext uri="{FF2B5EF4-FFF2-40B4-BE49-F238E27FC236}">
                  <a16:creationId xmlns:a16="http://schemas.microsoft.com/office/drawing/2014/main" id="{C335FD25-5950-4039-9722-DDEDDCCB227F}"/>
                </a:ext>
              </a:extLst>
            </p:cNvPr>
            <p:cNvCxnSpPr/>
            <p:nvPr/>
          </p:nvCxnSpPr>
          <p:spPr bwMode="auto">
            <a:xfrm>
              <a:off x="9549034" y="2612294"/>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371" name="Straight Connector 370">
              <a:extLst>
                <a:ext uri="{FF2B5EF4-FFF2-40B4-BE49-F238E27FC236}">
                  <a16:creationId xmlns:a16="http://schemas.microsoft.com/office/drawing/2014/main" id="{9DA5F5EE-4E48-4362-92F7-B5231D098CE7}"/>
                </a:ext>
              </a:extLst>
            </p:cNvPr>
            <p:cNvCxnSpPr/>
            <p:nvPr/>
          </p:nvCxnSpPr>
          <p:spPr bwMode="auto">
            <a:xfrm>
              <a:off x="9644323" y="2612221"/>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372" name="Straight Connector 371">
              <a:extLst>
                <a:ext uri="{FF2B5EF4-FFF2-40B4-BE49-F238E27FC236}">
                  <a16:creationId xmlns:a16="http://schemas.microsoft.com/office/drawing/2014/main" id="{4E3212CD-4E53-460E-B78C-0267A9F3AF4C}"/>
                </a:ext>
              </a:extLst>
            </p:cNvPr>
            <p:cNvCxnSpPr/>
            <p:nvPr/>
          </p:nvCxnSpPr>
          <p:spPr bwMode="auto">
            <a:xfrm>
              <a:off x="9689510" y="2613013"/>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373" name="Straight Connector 372">
              <a:extLst>
                <a:ext uri="{FF2B5EF4-FFF2-40B4-BE49-F238E27FC236}">
                  <a16:creationId xmlns:a16="http://schemas.microsoft.com/office/drawing/2014/main" id="{FB2402F3-1395-4B0A-93C7-AFEAA0189ABE}"/>
                </a:ext>
              </a:extLst>
            </p:cNvPr>
            <p:cNvCxnSpPr/>
            <p:nvPr/>
          </p:nvCxnSpPr>
          <p:spPr bwMode="auto">
            <a:xfrm>
              <a:off x="9723928" y="2612221"/>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374" name="Straight Connector 373">
              <a:extLst>
                <a:ext uri="{FF2B5EF4-FFF2-40B4-BE49-F238E27FC236}">
                  <a16:creationId xmlns:a16="http://schemas.microsoft.com/office/drawing/2014/main" id="{912A1EBD-E920-401F-93DE-B11B771A919D}"/>
                </a:ext>
              </a:extLst>
            </p:cNvPr>
            <p:cNvCxnSpPr/>
            <p:nvPr/>
          </p:nvCxnSpPr>
          <p:spPr bwMode="auto">
            <a:xfrm>
              <a:off x="9734579" y="2612348"/>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375" name="Straight Connector 374">
              <a:extLst>
                <a:ext uri="{FF2B5EF4-FFF2-40B4-BE49-F238E27FC236}">
                  <a16:creationId xmlns:a16="http://schemas.microsoft.com/office/drawing/2014/main" id="{4B71D252-EF07-4F40-8925-D78BE914C0C3}"/>
                </a:ext>
              </a:extLst>
            </p:cNvPr>
            <p:cNvCxnSpPr/>
            <p:nvPr/>
          </p:nvCxnSpPr>
          <p:spPr bwMode="auto">
            <a:xfrm>
              <a:off x="9802742" y="2606505"/>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376" name="Straight Connector 375">
              <a:extLst>
                <a:ext uri="{FF2B5EF4-FFF2-40B4-BE49-F238E27FC236}">
                  <a16:creationId xmlns:a16="http://schemas.microsoft.com/office/drawing/2014/main" id="{88D76B6C-AAD4-4CE4-A01D-A92C90338F12}"/>
                </a:ext>
              </a:extLst>
            </p:cNvPr>
            <p:cNvCxnSpPr/>
            <p:nvPr/>
          </p:nvCxnSpPr>
          <p:spPr bwMode="auto">
            <a:xfrm>
              <a:off x="9816802" y="2908624"/>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377" name="Straight Connector 376">
              <a:extLst>
                <a:ext uri="{FF2B5EF4-FFF2-40B4-BE49-F238E27FC236}">
                  <a16:creationId xmlns:a16="http://schemas.microsoft.com/office/drawing/2014/main" id="{E6B7B3DD-6561-4248-A42A-89403C41B188}"/>
                </a:ext>
              </a:extLst>
            </p:cNvPr>
            <p:cNvCxnSpPr/>
            <p:nvPr/>
          </p:nvCxnSpPr>
          <p:spPr bwMode="auto">
            <a:xfrm>
              <a:off x="9888969" y="2910426"/>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378" name="Straight Connector 377">
              <a:extLst>
                <a:ext uri="{FF2B5EF4-FFF2-40B4-BE49-F238E27FC236}">
                  <a16:creationId xmlns:a16="http://schemas.microsoft.com/office/drawing/2014/main" id="{89D77DB0-AE20-42DF-BD9A-AE8F493DD8B4}"/>
                </a:ext>
              </a:extLst>
            </p:cNvPr>
            <p:cNvCxnSpPr/>
            <p:nvPr/>
          </p:nvCxnSpPr>
          <p:spPr bwMode="auto">
            <a:xfrm>
              <a:off x="9987812" y="2911482"/>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379" name="Straight Connector 378">
              <a:extLst>
                <a:ext uri="{FF2B5EF4-FFF2-40B4-BE49-F238E27FC236}">
                  <a16:creationId xmlns:a16="http://schemas.microsoft.com/office/drawing/2014/main" id="{E61849ED-2674-4AC1-9CB1-A32D4535D11D}"/>
                </a:ext>
              </a:extLst>
            </p:cNvPr>
            <p:cNvCxnSpPr/>
            <p:nvPr/>
          </p:nvCxnSpPr>
          <p:spPr bwMode="auto">
            <a:xfrm>
              <a:off x="10076522" y="2912332"/>
              <a:ext cx="0" cy="122438"/>
            </a:xfrm>
            <a:prstGeom prst="line">
              <a:avLst/>
            </a:prstGeom>
            <a:noFill/>
            <a:ln w="28575" cap="flat" cmpd="sng" algn="ctr">
              <a:solidFill>
                <a:schemeClr val="accent1"/>
              </a:solidFill>
              <a:prstDash val="solid"/>
              <a:round/>
              <a:headEnd type="none" w="med" len="med"/>
              <a:tailEnd type="none" w="med" len="med"/>
            </a:ln>
            <a:effectLst/>
          </p:spPr>
        </p:cxnSp>
        <p:cxnSp>
          <p:nvCxnSpPr>
            <p:cNvPr id="380" name="Straight Connector 379">
              <a:extLst>
                <a:ext uri="{FF2B5EF4-FFF2-40B4-BE49-F238E27FC236}">
                  <a16:creationId xmlns:a16="http://schemas.microsoft.com/office/drawing/2014/main" id="{4C28FD77-0AF3-4C89-8E5A-07DA38943BF1}"/>
                </a:ext>
              </a:extLst>
            </p:cNvPr>
            <p:cNvCxnSpPr/>
            <p:nvPr/>
          </p:nvCxnSpPr>
          <p:spPr bwMode="auto">
            <a:xfrm>
              <a:off x="10412729" y="2911482"/>
              <a:ext cx="0" cy="122438"/>
            </a:xfrm>
            <a:prstGeom prst="line">
              <a:avLst/>
            </a:prstGeom>
            <a:noFill/>
            <a:ln w="28575" cap="flat" cmpd="sng" algn="ctr">
              <a:solidFill>
                <a:schemeClr val="accent1"/>
              </a:solidFill>
              <a:prstDash val="solid"/>
              <a:round/>
              <a:headEnd type="none" w="med" len="med"/>
              <a:tailEnd type="none" w="med" len="med"/>
            </a:ln>
            <a:effectLst/>
          </p:spPr>
        </p:cxnSp>
      </p:grpSp>
      <p:sp>
        <p:nvSpPr>
          <p:cNvPr id="2" name="Isosceles Triangle 1">
            <a:extLst>
              <a:ext uri="{FF2B5EF4-FFF2-40B4-BE49-F238E27FC236}">
                <a16:creationId xmlns:a16="http://schemas.microsoft.com/office/drawing/2014/main" id="{2A4E2B1D-6223-4987-8E55-727183BF21A4}"/>
              </a:ext>
            </a:extLst>
          </p:cNvPr>
          <p:cNvSpPr/>
          <p:nvPr/>
        </p:nvSpPr>
        <p:spPr bwMode="auto">
          <a:xfrm>
            <a:off x="3794415" y="5705764"/>
            <a:ext cx="129497" cy="111635"/>
          </a:xfrm>
          <a:prstGeom prst="triangl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6" name="Freeform: Shape 5">
            <a:extLst>
              <a:ext uri="{FF2B5EF4-FFF2-40B4-BE49-F238E27FC236}">
                <a16:creationId xmlns:a16="http://schemas.microsoft.com/office/drawing/2014/main" id="{A28335E7-3698-46B9-9383-18E7E74042CB}"/>
              </a:ext>
            </a:extLst>
          </p:cNvPr>
          <p:cNvSpPr/>
          <p:nvPr/>
        </p:nvSpPr>
        <p:spPr bwMode="auto">
          <a:xfrm>
            <a:off x="2207846" y="1676400"/>
            <a:ext cx="3032369" cy="320431"/>
          </a:xfrm>
          <a:custGeom>
            <a:avLst/>
            <a:gdLst>
              <a:gd name="connsiteX0" fmla="*/ 0 w 3032369"/>
              <a:gd name="connsiteY0" fmla="*/ 0 h 320431"/>
              <a:gd name="connsiteX1" fmla="*/ 2231292 w 3032369"/>
              <a:gd name="connsiteY1" fmla="*/ 0 h 320431"/>
              <a:gd name="connsiteX2" fmla="*/ 2231292 w 3032369"/>
              <a:gd name="connsiteY2" fmla="*/ 320431 h 320431"/>
              <a:gd name="connsiteX3" fmla="*/ 3032369 w 3032369"/>
              <a:gd name="connsiteY3" fmla="*/ 320431 h 320431"/>
            </a:gdLst>
            <a:ahLst/>
            <a:cxnLst>
              <a:cxn ang="0">
                <a:pos x="connsiteX0" y="connsiteY0"/>
              </a:cxn>
              <a:cxn ang="0">
                <a:pos x="connsiteX1" y="connsiteY1"/>
              </a:cxn>
              <a:cxn ang="0">
                <a:pos x="connsiteX2" y="connsiteY2"/>
              </a:cxn>
              <a:cxn ang="0">
                <a:pos x="connsiteX3" y="connsiteY3"/>
              </a:cxn>
            </a:cxnLst>
            <a:rect l="l" t="t" r="r" b="b"/>
            <a:pathLst>
              <a:path w="3032369" h="320431">
                <a:moveTo>
                  <a:pt x="0" y="0"/>
                </a:moveTo>
                <a:lnTo>
                  <a:pt x="2231292" y="0"/>
                </a:lnTo>
                <a:lnTo>
                  <a:pt x="2231292" y="320431"/>
                </a:lnTo>
                <a:lnTo>
                  <a:pt x="3032369" y="320431"/>
                </a:lnTo>
              </a:path>
            </a:pathLst>
          </a:custGeom>
          <a:noFill/>
          <a:ln w="28575">
            <a:solidFill>
              <a:schemeClr val="accent4"/>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grpSp>
        <p:nvGrpSpPr>
          <p:cNvPr id="398" name="Group 397">
            <a:extLst>
              <a:ext uri="{FF2B5EF4-FFF2-40B4-BE49-F238E27FC236}">
                <a16:creationId xmlns:a16="http://schemas.microsoft.com/office/drawing/2014/main" id="{5EDA54A5-F90C-421C-B8AC-9ADE5B52431C}"/>
              </a:ext>
            </a:extLst>
          </p:cNvPr>
          <p:cNvGrpSpPr/>
          <p:nvPr/>
        </p:nvGrpSpPr>
        <p:grpSpPr>
          <a:xfrm>
            <a:off x="3856464" y="1719799"/>
            <a:ext cx="1414503" cy="519528"/>
            <a:chOff x="3856464" y="1719799"/>
            <a:chExt cx="1414503" cy="519528"/>
          </a:xfrm>
        </p:grpSpPr>
        <p:sp>
          <p:nvSpPr>
            <p:cNvPr id="382" name="Isosceles Triangle 381">
              <a:extLst>
                <a:ext uri="{FF2B5EF4-FFF2-40B4-BE49-F238E27FC236}">
                  <a16:creationId xmlns:a16="http://schemas.microsoft.com/office/drawing/2014/main" id="{E85DC077-77A7-4457-B9D1-6BC53C2A8475}"/>
                </a:ext>
              </a:extLst>
            </p:cNvPr>
            <p:cNvSpPr/>
            <p:nvPr/>
          </p:nvSpPr>
          <p:spPr bwMode="auto">
            <a:xfrm>
              <a:off x="3856464" y="1722213"/>
              <a:ext cx="98121" cy="84587"/>
            </a:xfrm>
            <a:prstGeom prst="triangl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383" name="Isosceles Triangle 382">
              <a:extLst>
                <a:ext uri="{FF2B5EF4-FFF2-40B4-BE49-F238E27FC236}">
                  <a16:creationId xmlns:a16="http://schemas.microsoft.com/office/drawing/2014/main" id="{08E46886-11B4-4D67-98D2-245E37424AC6}"/>
                </a:ext>
              </a:extLst>
            </p:cNvPr>
            <p:cNvSpPr/>
            <p:nvPr/>
          </p:nvSpPr>
          <p:spPr bwMode="auto">
            <a:xfrm>
              <a:off x="3941367" y="1722219"/>
              <a:ext cx="98121" cy="84587"/>
            </a:xfrm>
            <a:prstGeom prst="triangl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384" name="Isosceles Triangle 383">
              <a:extLst>
                <a:ext uri="{FF2B5EF4-FFF2-40B4-BE49-F238E27FC236}">
                  <a16:creationId xmlns:a16="http://schemas.microsoft.com/office/drawing/2014/main" id="{90D4A5F7-DA7B-43BB-8E31-CD8CA9F9F49F}"/>
                </a:ext>
              </a:extLst>
            </p:cNvPr>
            <p:cNvSpPr/>
            <p:nvPr/>
          </p:nvSpPr>
          <p:spPr bwMode="auto">
            <a:xfrm>
              <a:off x="3920217" y="1721995"/>
              <a:ext cx="98121" cy="84587"/>
            </a:xfrm>
            <a:prstGeom prst="triangl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385" name="Isosceles Triangle 384">
              <a:extLst>
                <a:ext uri="{FF2B5EF4-FFF2-40B4-BE49-F238E27FC236}">
                  <a16:creationId xmlns:a16="http://schemas.microsoft.com/office/drawing/2014/main" id="{D439025E-B925-4D18-885E-D5B36E16A541}"/>
                </a:ext>
              </a:extLst>
            </p:cNvPr>
            <p:cNvSpPr/>
            <p:nvPr/>
          </p:nvSpPr>
          <p:spPr bwMode="auto">
            <a:xfrm>
              <a:off x="4000997" y="1720169"/>
              <a:ext cx="98121" cy="84587"/>
            </a:xfrm>
            <a:prstGeom prst="triangl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386" name="Isosceles Triangle 385">
              <a:extLst>
                <a:ext uri="{FF2B5EF4-FFF2-40B4-BE49-F238E27FC236}">
                  <a16:creationId xmlns:a16="http://schemas.microsoft.com/office/drawing/2014/main" id="{968057F0-26B1-45BA-A037-CBB1FB2AB10E}"/>
                </a:ext>
              </a:extLst>
            </p:cNvPr>
            <p:cNvSpPr/>
            <p:nvPr/>
          </p:nvSpPr>
          <p:spPr bwMode="auto">
            <a:xfrm>
              <a:off x="4030748" y="1719799"/>
              <a:ext cx="98121" cy="84587"/>
            </a:xfrm>
            <a:prstGeom prst="triangl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387" name="Isosceles Triangle 386">
              <a:extLst>
                <a:ext uri="{FF2B5EF4-FFF2-40B4-BE49-F238E27FC236}">
                  <a16:creationId xmlns:a16="http://schemas.microsoft.com/office/drawing/2014/main" id="{CE1B5C33-A16E-4BB6-92EA-CC33DA2C7ABB}"/>
                </a:ext>
              </a:extLst>
            </p:cNvPr>
            <p:cNvSpPr/>
            <p:nvPr/>
          </p:nvSpPr>
          <p:spPr bwMode="auto">
            <a:xfrm>
              <a:off x="4079808" y="1881135"/>
              <a:ext cx="98121" cy="84587"/>
            </a:xfrm>
            <a:prstGeom prst="triangl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388" name="Isosceles Triangle 387">
              <a:extLst>
                <a:ext uri="{FF2B5EF4-FFF2-40B4-BE49-F238E27FC236}">
                  <a16:creationId xmlns:a16="http://schemas.microsoft.com/office/drawing/2014/main" id="{A90A09D2-7B68-451E-AA7D-3A10151C45E8}"/>
                </a:ext>
              </a:extLst>
            </p:cNvPr>
            <p:cNvSpPr/>
            <p:nvPr/>
          </p:nvSpPr>
          <p:spPr bwMode="auto">
            <a:xfrm>
              <a:off x="4122037" y="1880412"/>
              <a:ext cx="98121" cy="84587"/>
            </a:xfrm>
            <a:prstGeom prst="triangl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389" name="Isosceles Triangle 388">
              <a:extLst>
                <a:ext uri="{FF2B5EF4-FFF2-40B4-BE49-F238E27FC236}">
                  <a16:creationId xmlns:a16="http://schemas.microsoft.com/office/drawing/2014/main" id="{4F7B2461-AB75-4922-8BD2-0F7B5E553156}"/>
                </a:ext>
              </a:extLst>
            </p:cNvPr>
            <p:cNvSpPr/>
            <p:nvPr/>
          </p:nvSpPr>
          <p:spPr bwMode="auto">
            <a:xfrm>
              <a:off x="4175249" y="1882046"/>
              <a:ext cx="98121" cy="84587"/>
            </a:xfrm>
            <a:prstGeom prst="triangl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390" name="Isosceles Triangle 389">
              <a:extLst>
                <a:ext uri="{FF2B5EF4-FFF2-40B4-BE49-F238E27FC236}">
                  <a16:creationId xmlns:a16="http://schemas.microsoft.com/office/drawing/2014/main" id="{F2EA22D0-4B71-44FC-97C5-6875CC12AD4D}"/>
                </a:ext>
              </a:extLst>
            </p:cNvPr>
            <p:cNvSpPr/>
            <p:nvPr/>
          </p:nvSpPr>
          <p:spPr bwMode="auto">
            <a:xfrm>
              <a:off x="4323067" y="1881542"/>
              <a:ext cx="98121" cy="84587"/>
            </a:xfrm>
            <a:prstGeom prst="triangl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391" name="Isosceles Triangle 390">
              <a:extLst>
                <a:ext uri="{FF2B5EF4-FFF2-40B4-BE49-F238E27FC236}">
                  <a16:creationId xmlns:a16="http://schemas.microsoft.com/office/drawing/2014/main" id="{6A06721A-3C15-490D-B345-4EDE4C31FA7B}"/>
                </a:ext>
              </a:extLst>
            </p:cNvPr>
            <p:cNvSpPr/>
            <p:nvPr/>
          </p:nvSpPr>
          <p:spPr bwMode="auto">
            <a:xfrm>
              <a:off x="4349003" y="1880561"/>
              <a:ext cx="98121" cy="84587"/>
            </a:xfrm>
            <a:prstGeom prst="triangl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392" name="Isosceles Triangle 391">
              <a:extLst>
                <a:ext uri="{FF2B5EF4-FFF2-40B4-BE49-F238E27FC236}">
                  <a16:creationId xmlns:a16="http://schemas.microsoft.com/office/drawing/2014/main" id="{CB84652B-4246-4663-8B5C-0491896FF7EA}"/>
                </a:ext>
              </a:extLst>
            </p:cNvPr>
            <p:cNvSpPr/>
            <p:nvPr/>
          </p:nvSpPr>
          <p:spPr bwMode="auto">
            <a:xfrm>
              <a:off x="4414278" y="2152610"/>
              <a:ext cx="98121" cy="84587"/>
            </a:xfrm>
            <a:prstGeom prst="triangl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393" name="Isosceles Triangle 392">
              <a:extLst>
                <a:ext uri="{FF2B5EF4-FFF2-40B4-BE49-F238E27FC236}">
                  <a16:creationId xmlns:a16="http://schemas.microsoft.com/office/drawing/2014/main" id="{33CE58F3-DC40-424B-936B-82EFA0367B65}"/>
                </a:ext>
              </a:extLst>
            </p:cNvPr>
            <p:cNvSpPr/>
            <p:nvPr/>
          </p:nvSpPr>
          <p:spPr bwMode="auto">
            <a:xfrm>
              <a:off x="4435270" y="2153460"/>
              <a:ext cx="98121" cy="84587"/>
            </a:xfrm>
            <a:prstGeom prst="triangl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394" name="Isosceles Triangle 393">
              <a:extLst>
                <a:ext uri="{FF2B5EF4-FFF2-40B4-BE49-F238E27FC236}">
                  <a16:creationId xmlns:a16="http://schemas.microsoft.com/office/drawing/2014/main" id="{38EE016E-66AB-4895-974C-B3E43906459E}"/>
                </a:ext>
              </a:extLst>
            </p:cNvPr>
            <p:cNvSpPr/>
            <p:nvPr/>
          </p:nvSpPr>
          <p:spPr bwMode="auto">
            <a:xfrm>
              <a:off x="4453653" y="2153643"/>
              <a:ext cx="98121" cy="84587"/>
            </a:xfrm>
            <a:prstGeom prst="triangl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395" name="Isosceles Triangle 394">
              <a:extLst>
                <a:ext uri="{FF2B5EF4-FFF2-40B4-BE49-F238E27FC236}">
                  <a16:creationId xmlns:a16="http://schemas.microsoft.com/office/drawing/2014/main" id="{98CC1513-631E-45DC-A42E-4583825BFBFA}"/>
                </a:ext>
              </a:extLst>
            </p:cNvPr>
            <p:cNvSpPr/>
            <p:nvPr/>
          </p:nvSpPr>
          <p:spPr bwMode="auto">
            <a:xfrm>
              <a:off x="4507714" y="2154740"/>
              <a:ext cx="98121" cy="84587"/>
            </a:xfrm>
            <a:prstGeom prst="triangl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396" name="Isosceles Triangle 395">
              <a:extLst>
                <a:ext uri="{FF2B5EF4-FFF2-40B4-BE49-F238E27FC236}">
                  <a16:creationId xmlns:a16="http://schemas.microsoft.com/office/drawing/2014/main" id="{75FF7454-E582-40E5-8115-9A890DEDA5CD}"/>
                </a:ext>
              </a:extLst>
            </p:cNvPr>
            <p:cNvSpPr/>
            <p:nvPr/>
          </p:nvSpPr>
          <p:spPr bwMode="auto">
            <a:xfrm>
              <a:off x="4653541" y="2154740"/>
              <a:ext cx="98121" cy="84587"/>
            </a:xfrm>
            <a:prstGeom prst="triangl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397" name="Isosceles Triangle 396">
              <a:extLst>
                <a:ext uri="{FF2B5EF4-FFF2-40B4-BE49-F238E27FC236}">
                  <a16:creationId xmlns:a16="http://schemas.microsoft.com/office/drawing/2014/main" id="{BFD09529-AA1F-4D6A-BC9E-CE2697BB62D7}"/>
                </a:ext>
              </a:extLst>
            </p:cNvPr>
            <p:cNvSpPr/>
            <p:nvPr/>
          </p:nvSpPr>
          <p:spPr bwMode="auto">
            <a:xfrm>
              <a:off x="5172846" y="2154299"/>
              <a:ext cx="98121" cy="84587"/>
            </a:xfrm>
            <a:prstGeom prst="triangl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grpSp>
      <p:sp>
        <p:nvSpPr>
          <p:cNvPr id="5" name="Freeform: Shape 4">
            <a:extLst>
              <a:ext uri="{FF2B5EF4-FFF2-40B4-BE49-F238E27FC236}">
                <a16:creationId xmlns:a16="http://schemas.microsoft.com/office/drawing/2014/main" id="{1BC67883-5D1F-4C04-AB0A-D8EEF0B89EFF}"/>
              </a:ext>
            </a:extLst>
          </p:cNvPr>
          <p:cNvSpPr/>
          <p:nvPr/>
        </p:nvSpPr>
        <p:spPr bwMode="auto">
          <a:xfrm>
            <a:off x="2203938" y="1684215"/>
            <a:ext cx="3012831" cy="515816"/>
          </a:xfrm>
          <a:custGeom>
            <a:avLst/>
            <a:gdLst>
              <a:gd name="connsiteX0" fmla="*/ 0 w 3012831"/>
              <a:gd name="connsiteY0" fmla="*/ 0 h 515816"/>
              <a:gd name="connsiteX1" fmla="*/ 1203570 w 3012831"/>
              <a:gd name="connsiteY1" fmla="*/ 0 h 515816"/>
              <a:gd name="connsiteX2" fmla="*/ 1203570 w 3012831"/>
              <a:gd name="connsiteY2" fmla="*/ 82062 h 515816"/>
              <a:gd name="connsiteX3" fmla="*/ 1883508 w 3012831"/>
              <a:gd name="connsiteY3" fmla="*/ 82062 h 515816"/>
              <a:gd name="connsiteX4" fmla="*/ 1883508 w 3012831"/>
              <a:gd name="connsiteY4" fmla="*/ 246185 h 515816"/>
              <a:gd name="connsiteX5" fmla="*/ 2250831 w 3012831"/>
              <a:gd name="connsiteY5" fmla="*/ 246185 h 515816"/>
              <a:gd name="connsiteX6" fmla="*/ 2250831 w 3012831"/>
              <a:gd name="connsiteY6" fmla="*/ 515816 h 515816"/>
              <a:gd name="connsiteX7" fmla="*/ 3012831 w 3012831"/>
              <a:gd name="connsiteY7" fmla="*/ 515816 h 5158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12831" h="515816">
                <a:moveTo>
                  <a:pt x="0" y="0"/>
                </a:moveTo>
                <a:lnTo>
                  <a:pt x="1203570" y="0"/>
                </a:lnTo>
                <a:lnTo>
                  <a:pt x="1203570" y="82062"/>
                </a:lnTo>
                <a:lnTo>
                  <a:pt x="1883508" y="82062"/>
                </a:lnTo>
                <a:lnTo>
                  <a:pt x="1883508" y="246185"/>
                </a:lnTo>
                <a:lnTo>
                  <a:pt x="2250831" y="246185"/>
                </a:lnTo>
                <a:lnTo>
                  <a:pt x="2250831" y="515816"/>
                </a:lnTo>
                <a:lnTo>
                  <a:pt x="3012831" y="515816"/>
                </a:lnTo>
              </a:path>
            </a:pathLst>
          </a:custGeom>
          <a:noFill/>
          <a:ln w="28575">
            <a:solidFill>
              <a:schemeClr val="accent2"/>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grpSp>
        <p:nvGrpSpPr>
          <p:cNvPr id="431" name="Group 430">
            <a:extLst>
              <a:ext uri="{FF2B5EF4-FFF2-40B4-BE49-F238E27FC236}">
                <a16:creationId xmlns:a16="http://schemas.microsoft.com/office/drawing/2014/main" id="{F507E741-C893-4A4D-87C9-C14FF8D60E7C}"/>
              </a:ext>
            </a:extLst>
          </p:cNvPr>
          <p:cNvGrpSpPr/>
          <p:nvPr/>
        </p:nvGrpSpPr>
        <p:grpSpPr>
          <a:xfrm>
            <a:off x="8982631" y="1623696"/>
            <a:ext cx="1456843" cy="97575"/>
            <a:chOff x="8982631" y="1623696"/>
            <a:chExt cx="1456843" cy="97575"/>
          </a:xfrm>
        </p:grpSpPr>
        <p:sp>
          <p:nvSpPr>
            <p:cNvPr id="413" name="Isosceles Triangle 412">
              <a:extLst>
                <a:ext uri="{FF2B5EF4-FFF2-40B4-BE49-F238E27FC236}">
                  <a16:creationId xmlns:a16="http://schemas.microsoft.com/office/drawing/2014/main" id="{78E6769A-D4F2-4EA0-B3DD-924CBA41ABF5}"/>
                </a:ext>
              </a:extLst>
            </p:cNvPr>
            <p:cNvSpPr/>
            <p:nvPr/>
          </p:nvSpPr>
          <p:spPr bwMode="auto">
            <a:xfrm>
              <a:off x="8982631" y="1635836"/>
              <a:ext cx="98121" cy="84587"/>
            </a:xfrm>
            <a:prstGeom prst="triangl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414" name="Isosceles Triangle 413">
              <a:extLst>
                <a:ext uri="{FF2B5EF4-FFF2-40B4-BE49-F238E27FC236}">
                  <a16:creationId xmlns:a16="http://schemas.microsoft.com/office/drawing/2014/main" id="{F8BE908C-E600-41F8-A906-23805A5D730E}"/>
                </a:ext>
              </a:extLst>
            </p:cNvPr>
            <p:cNvSpPr/>
            <p:nvPr/>
          </p:nvSpPr>
          <p:spPr bwMode="auto">
            <a:xfrm>
              <a:off x="9429857" y="1628409"/>
              <a:ext cx="98121" cy="84587"/>
            </a:xfrm>
            <a:prstGeom prst="triangl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415" name="Isosceles Triangle 414">
              <a:extLst>
                <a:ext uri="{FF2B5EF4-FFF2-40B4-BE49-F238E27FC236}">
                  <a16:creationId xmlns:a16="http://schemas.microsoft.com/office/drawing/2014/main" id="{A2D02039-5B9A-441C-94A5-2841B3A40825}"/>
                </a:ext>
              </a:extLst>
            </p:cNvPr>
            <p:cNvSpPr/>
            <p:nvPr/>
          </p:nvSpPr>
          <p:spPr bwMode="auto">
            <a:xfrm>
              <a:off x="9026821" y="1636684"/>
              <a:ext cx="98121" cy="84587"/>
            </a:xfrm>
            <a:prstGeom prst="triangl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416" name="Isosceles Triangle 415">
              <a:extLst>
                <a:ext uri="{FF2B5EF4-FFF2-40B4-BE49-F238E27FC236}">
                  <a16:creationId xmlns:a16="http://schemas.microsoft.com/office/drawing/2014/main" id="{0F6D9C21-4C61-474C-97D0-56F497E6ED48}"/>
                </a:ext>
              </a:extLst>
            </p:cNvPr>
            <p:cNvSpPr/>
            <p:nvPr/>
          </p:nvSpPr>
          <p:spPr bwMode="auto">
            <a:xfrm>
              <a:off x="9317790" y="1630487"/>
              <a:ext cx="98121" cy="84587"/>
            </a:xfrm>
            <a:prstGeom prst="triangl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417" name="Isosceles Triangle 416">
              <a:extLst>
                <a:ext uri="{FF2B5EF4-FFF2-40B4-BE49-F238E27FC236}">
                  <a16:creationId xmlns:a16="http://schemas.microsoft.com/office/drawing/2014/main" id="{F73A8A36-FD15-446B-8593-1049B24DF4BA}"/>
                </a:ext>
              </a:extLst>
            </p:cNvPr>
            <p:cNvSpPr/>
            <p:nvPr/>
          </p:nvSpPr>
          <p:spPr bwMode="auto">
            <a:xfrm>
              <a:off x="9537213" y="1627604"/>
              <a:ext cx="98121" cy="84587"/>
            </a:xfrm>
            <a:prstGeom prst="triangl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418" name="Isosceles Triangle 417">
              <a:extLst>
                <a:ext uri="{FF2B5EF4-FFF2-40B4-BE49-F238E27FC236}">
                  <a16:creationId xmlns:a16="http://schemas.microsoft.com/office/drawing/2014/main" id="{8D11D3CD-B537-4ACA-BBED-F70C72D8818D}"/>
                </a:ext>
              </a:extLst>
            </p:cNvPr>
            <p:cNvSpPr/>
            <p:nvPr/>
          </p:nvSpPr>
          <p:spPr bwMode="auto">
            <a:xfrm>
              <a:off x="9831793" y="1627472"/>
              <a:ext cx="98121" cy="84587"/>
            </a:xfrm>
            <a:prstGeom prst="triangl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419" name="Isosceles Triangle 418">
              <a:extLst>
                <a:ext uri="{FF2B5EF4-FFF2-40B4-BE49-F238E27FC236}">
                  <a16:creationId xmlns:a16="http://schemas.microsoft.com/office/drawing/2014/main" id="{C70F99E4-2FC3-45A7-9FDF-524B506A6F84}"/>
                </a:ext>
              </a:extLst>
            </p:cNvPr>
            <p:cNvSpPr/>
            <p:nvPr/>
          </p:nvSpPr>
          <p:spPr bwMode="auto">
            <a:xfrm>
              <a:off x="9716260" y="1628408"/>
              <a:ext cx="98121" cy="84587"/>
            </a:xfrm>
            <a:prstGeom prst="triangl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420" name="Isosceles Triangle 419">
              <a:extLst>
                <a:ext uri="{FF2B5EF4-FFF2-40B4-BE49-F238E27FC236}">
                  <a16:creationId xmlns:a16="http://schemas.microsoft.com/office/drawing/2014/main" id="{EC65B563-E6CF-45A6-8AF0-4AC0B5B0447F}"/>
                </a:ext>
              </a:extLst>
            </p:cNvPr>
            <p:cNvSpPr/>
            <p:nvPr/>
          </p:nvSpPr>
          <p:spPr bwMode="auto">
            <a:xfrm>
              <a:off x="10341353" y="1623696"/>
              <a:ext cx="98121" cy="84587"/>
            </a:xfrm>
            <a:prstGeom prst="triangle">
              <a:avLst/>
            </a:prstGeom>
            <a:solidFill>
              <a:schemeClr val="accent2"/>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grpSp>
      <p:cxnSp>
        <p:nvCxnSpPr>
          <p:cNvPr id="430" name="Straight Connector 429">
            <a:extLst>
              <a:ext uri="{FF2B5EF4-FFF2-40B4-BE49-F238E27FC236}">
                <a16:creationId xmlns:a16="http://schemas.microsoft.com/office/drawing/2014/main" id="{D5EACD42-80F5-4700-B39E-6982F70F7B33}"/>
              </a:ext>
            </a:extLst>
          </p:cNvPr>
          <p:cNvCxnSpPr>
            <a:stCxn id="308" idx="0"/>
          </p:cNvCxnSpPr>
          <p:nvPr/>
        </p:nvCxnSpPr>
        <p:spPr bwMode="auto">
          <a:xfrm>
            <a:off x="7372733" y="1677348"/>
            <a:ext cx="3018708" cy="3802"/>
          </a:xfrm>
          <a:prstGeom prst="line">
            <a:avLst/>
          </a:prstGeom>
          <a:noFill/>
          <a:ln w="28575" cap="flat" cmpd="sng" algn="ctr">
            <a:solidFill>
              <a:schemeClr val="accent4"/>
            </a:solidFill>
            <a:prstDash val="solid"/>
            <a:round/>
            <a:headEnd type="none" w="med" len="med"/>
            <a:tailEnd type="none" w="med" len="med"/>
          </a:ln>
          <a:effectLst/>
        </p:spPr>
      </p:cxnSp>
      <p:grpSp>
        <p:nvGrpSpPr>
          <p:cNvPr id="432" name="Group 431">
            <a:extLst>
              <a:ext uri="{FF2B5EF4-FFF2-40B4-BE49-F238E27FC236}">
                <a16:creationId xmlns:a16="http://schemas.microsoft.com/office/drawing/2014/main" id="{5A9272CE-6B7A-4F18-AA43-41A3C0DCB174}"/>
              </a:ext>
            </a:extLst>
          </p:cNvPr>
          <p:cNvGrpSpPr/>
          <p:nvPr/>
        </p:nvGrpSpPr>
        <p:grpSpPr>
          <a:xfrm>
            <a:off x="9097221" y="1633978"/>
            <a:ext cx="1335820" cy="91811"/>
            <a:chOff x="9097221" y="1633978"/>
            <a:chExt cx="1335820" cy="91811"/>
          </a:xfrm>
        </p:grpSpPr>
        <p:sp>
          <p:nvSpPr>
            <p:cNvPr id="401" name="Oval 400">
              <a:extLst>
                <a:ext uri="{FF2B5EF4-FFF2-40B4-BE49-F238E27FC236}">
                  <a16:creationId xmlns:a16="http://schemas.microsoft.com/office/drawing/2014/main" id="{9F56E9BA-3667-4CD4-AFDE-2067057E927C}"/>
                </a:ext>
              </a:extLst>
            </p:cNvPr>
            <p:cNvSpPr/>
            <p:nvPr/>
          </p:nvSpPr>
          <p:spPr bwMode="auto">
            <a:xfrm>
              <a:off x="9097221" y="1638940"/>
              <a:ext cx="86556" cy="86556"/>
            </a:xfrm>
            <a:prstGeom prst="ellipse">
              <a:avLst/>
            </a:prstGeom>
            <a:solidFill>
              <a:schemeClr val="accent4"/>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402" name="Oval 401">
              <a:extLst>
                <a:ext uri="{FF2B5EF4-FFF2-40B4-BE49-F238E27FC236}">
                  <a16:creationId xmlns:a16="http://schemas.microsoft.com/office/drawing/2014/main" id="{ABC61F6B-F093-4A5E-A29F-FC6EAF9B025F}"/>
                </a:ext>
              </a:extLst>
            </p:cNvPr>
            <p:cNvSpPr/>
            <p:nvPr/>
          </p:nvSpPr>
          <p:spPr bwMode="auto">
            <a:xfrm>
              <a:off x="9189315" y="1635756"/>
              <a:ext cx="86556" cy="86556"/>
            </a:xfrm>
            <a:prstGeom prst="ellipse">
              <a:avLst/>
            </a:prstGeom>
            <a:solidFill>
              <a:schemeClr val="accent4"/>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403" name="Oval 402">
              <a:extLst>
                <a:ext uri="{FF2B5EF4-FFF2-40B4-BE49-F238E27FC236}">
                  <a16:creationId xmlns:a16="http://schemas.microsoft.com/office/drawing/2014/main" id="{64CEA323-3716-426C-8CAE-2AB8F3DFB820}"/>
                </a:ext>
              </a:extLst>
            </p:cNvPr>
            <p:cNvSpPr/>
            <p:nvPr/>
          </p:nvSpPr>
          <p:spPr bwMode="auto">
            <a:xfrm>
              <a:off x="9237827" y="1637983"/>
              <a:ext cx="86556" cy="86556"/>
            </a:xfrm>
            <a:prstGeom prst="ellipse">
              <a:avLst/>
            </a:prstGeom>
            <a:solidFill>
              <a:schemeClr val="accent4"/>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404" name="Oval 403">
              <a:extLst>
                <a:ext uri="{FF2B5EF4-FFF2-40B4-BE49-F238E27FC236}">
                  <a16:creationId xmlns:a16="http://schemas.microsoft.com/office/drawing/2014/main" id="{521A7A2C-E54A-478B-8D92-364C27FBAE22}"/>
                </a:ext>
              </a:extLst>
            </p:cNvPr>
            <p:cNvSpPr/>
            <p:nvPr/>
          </p:nvSpPr>
          <p:spPr bwMode="auto">
            <a:xfrm>
              <a:off x="9142796" y="1636662"/>
              <a:ext cx="86556" cy="86556"/>
            </a:xfrm>
            <a:prstGeom prst="ellipse">
              <a:avLst/>
            </a:prstGeom>
            <a:solidFill>
              <a:schemeClr val="accent4"/>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405" name="Oval 404">
              <a:extLst>
                <a:ext uri="{FF2B5EF4-FFF2-40B4-BE49-F238E27FC236}">
                  <a16:creationId xmlns:a16="http://schemas.microsoft.com/office/drawing/2014/main" id="{4FF3A31F-E09F-4577-8505-045779ADF71A}"/>
                </a:ext>
              </a:extLst>
            </p:cNvPr>
            <p:cNvSpPr/>
            <p:nvPr/>
          </p:nvSpPr>
          <p:spPr bwMode="auto">
            <a:xfrm>
              <a:off x="9493045" y="1634941"/>
              <a:ext cx="86556" cy="86556"/>
            </a:xfrm>
            <a:prstGeom prst="ellipse">
              <a:avLst/>
            </a:prstGeom>
            <a:solidFill>
              <a:schemeClr val="accent4"/>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406" name="Oval 405">
              <a:extLst>
                <a:ext uri="{FF2B5EF4-FFF2-40B4-BE49-F238E27FC236}">
                  <a16:creationId xmlns:a16="http://schemas.microsoft.com/office/drawing/2014/main" id="{C85D128D-BC35-4B88-B4EB-743C9E5F9F64}"/>
                </a:ext>
              </a:extLst>
            </p:cNvPr>
            <p:cNvSpPr/>
            <p:nvPr/>
          </p:nvSpPr>
          <p:spPr bwMode="auto">
            <a:xfrm>
              <a:off x="9645234" y="1639233"/>
              <a:ext cx="86556" cy="86556"/>
            </a:xfrm>
            <a:prstGeom prst="ellipse">
              <a:avLst/>
            </a:prstGeom>
            <a:solidFill>
              <a:schemeClr val="accent4"/>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407" name="Oval 406">
              <a:extLst>
                <a:ext uri="{FF2B5EF4-FFF2-40B4-BE49-F238E27FC236}">
                  <a16:creationId xmlns:a16="http://schemas.microsoft.com/office/drawing/2014/main" id="{0533D0E9-5A08-4830-8928-143284705D67}"/>
                </a:ext>
              </a:extLst>
            </p:cNvPr>
            <p:cNvSpPr/>
            <p:nvPr/>
          </p:nvSpPr>
          <p:spPr bwMode="auto">
            <a:xfrm>
              <a:off x="9595325" y="1636662"/>
              <a:ext cx="86556" cy="86556"/>
            </a:xfrm>
            <a:prstGeom prst="ellipse">
              <a:avLst/>
            </a:prstGeom>
            <a:solidFill>
              <a:schemeClr val="accent4"/>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408" name="Oval 407">
              <a:extLst>
                <a:ext uri="{FF2B5EF4-FFF2-40B4-BE49-F238E27FC236}">
                  <a16:creationId xmlns:a16="http://schemas.microsoft.com/office/drawing/2014/main" id="{C3D35819-FA72-4054-8344-3F564F4BAEC5}"/>
                </a:ext>
              </a:extLst>
            </p:cNvPr>
            <p:cNvSpPr/>
            <p:nvPr/>
          </p:nvSpPr>
          <p:spPr bwMode="auto">
            <a:xfrm>
              <a:off x="9769099" y="1639065"/>
              <a:ext cx="86556" cy="86556"/>
            </a:xfrm>
            <a:prstGeom prst="ellipse">
              <a:avLst/>
            </a:prstGeom>
            <a:solidFill>
              <a:schemeClr val="accent4"/>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409" name="Oval 408">
              <a:extLst>
                <a:ext uri="{FF2B5EF4-FFF2-40B4-BE49-F238E27FC236}">
                  <a16:creationId xmlns:a16="http://schemas.microsoft.com/office/drawing/2014/main" id="{5DDB6C12-4B7E-44A2-8B02-CFC5FC2C350B}"/>
                </a:ext>
              </a:extLst>
            </p:cNvPr>
            <p:cNvSpPr/>
            <p:nvPr/>
          </p:nvSpPr>
          <p:spPr bwMode="auto">
            <a:xfrm>
              <a:off x="9685243" y="1635699"/>
              <a:ext cx="86556" cy="86556"/>
            </a:xfrm>
            <a:prstGeom prst="ellipse">
              <a:avLst/>
            </a:prstGeom>
            <a:solidFill>
              <a:schemeClr val="accent4"/>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410" name="Oval 409">
              <a:extLst>
                <a:ext uri="{FF2B5EF4-FFF2-40B4-BE49-F238E27FC236}">
                  <a16:creationId xmlns:a16="http://schemas.microsoft.com/office/drawing/2014/main" id="{11D00BDF-17E8-42B9-B51F-36CE91A548DF}"/>
                </a:ext>
              </a:extLst>
            </p:cNvPr>
            <p:cNvSpPr/>
            <p:nvPr/>
          </p:nvSpPr>
          <p:spPr bwMode="auto">
            <a:xfrm>
              <a:off x="10346485" y="1633978"/>
              <a:ext cx="86556" cy="86556"/>
            </a:xfrm>
            <a:prstGeom prst="ellipse">
              <a:avLst/>
            </a:prstGeom>
            <a:solidFill>
              <a:schemeClr val="accent4"/>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grpSp>
    </p:spTree>
    <p:extLst>
      <p:ext uri="{BB962C8B-B14F-4D97-AF65-F5344CB8AC3E}">
        <p14:creationId xmlns:p14="http://schemas.microsoft.com/office/powerpoint/2010/main" val="19180934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29D43-4B74-49CD-A199-5F58BC8B470B}"/>
              </a:ext>
            </a:extLst>
          </p:cNvPr>
          <p:cNvSpPr>
            <a:spLocks noGrp="1"/>
          </p:cNvSpPr>
          <p:nvPr>
            <p:ph type="title"/>
          </p:nvPr>
        </p:nvSpPr>
        <p:spPr/>
        <p:txBody>
          <a:bodyPr/>
          <a:lstStyle/>
          <a:p>
            <a:r>
              <a:rPr lang="en-US" dirty="0"/>
              <a:t>CARTITUDE-1 Trial With Cilta-cel: Safety</a:t>
            </a:r>
          </a:p>
        </p:txBody>
      </p:sp>
      <p:graphicFrame>
        <p:nvGraphicFramePr>
          <p:cNvPr id="6" name="Table 5">
            <a:extLst>
              <a:ext uri="{FF2B5EF4-FFF2-40B4-BE49-F238E27FC236}">
                <a16:creationId xmlns:a16="http://schemas.microsoft.com/office/drawing/2014/main" id="{1EB66734-39A6-4AFA-AE1F-3C7D658E9E79}"/>
              </a:ext>
            </a:extLst>
          </p:cNvPr>
          <p:cNvGraphicFramePr>
            <a:graphicFrameLocks noGrp="1"/>
          </p:cNvGraphicFramePr>
          <p:nvPr>
            <p:extLst>
              <p:ext uri="{D42A27DB-BD31-4B8C-83A1-F6EECF244321}">
                <p14:modId xmlns:p14="http://schemas.microsoft.com/office/powerpoint/2010/main" val="2532010209"/>
              </p:ext>
            </p:extLst>
          </p:nvPr>
        </p:nvGraphicFramePr>
        <p:xfrm>
          <a:off x="709796" y="1019983"/>
          <a:ext cx="5157652" cy="5396429"/>
        </p:xfrm>
        <a:graphic>
          <a:graphicData uri="http://schemas.openxmlformats.org/drawingml/2006/table">
            <a:tbl>
              <a:tblPr firstRow="1" bandRow="1">
                <a:effectLst/>
                <a:tableStyleId>{2D5ABB26-0587-4C30-8999-92F81FD0307C}</a:tableStyleId>
              </a:tblPr>
              <a:tblGrid>
                <a:gridCol w="1433816">
                  <a:extLst>
                    <a:ext uri="{9D8B030D-6E8A-4147-A177-3AD203B41FA5}">
                      <a16:colId xmlns:a16="http://schemas.microsoft.com/office/drawing/2014/main" val="1640394331"/>
                    </a:ext>
                  </a:extLst>
                </a:gridCol>
                <a:gridCol w="1760169">
                  <a:extLst>
                    <a:ext uri="{9D8B030D-6E8A-4147-A177-3AD203B41FA5}">
                      <a16:colId xmlns:a16="http://schemas.microsoft.com/office/drawing/2014/main" val="2902003992"/>
                    </a:ext>
                  </a:extLst>
                </a:gridCol>
                <a:gridCol w="913255">
                  <a:extLst>
                    <a:ext uri="{9D8B030D-6E8A-4147-A177-3AD203B41FA5}">
                      <a16:colId xmlns:a16="http://schemas.microsoft.com/office/drawing/2014/main" val="2788417936"/>
                    </a:ext>
                  </a:extLst>
                </a:gridCol>
                <a:gridCol w="1050412">
                  <a:extLst>
                    <a:ext uri="{9D8B030D-6E8A-4147-A177-3AD203B41FA5}">
                      <a16:colId xmlns:a16="http://schemas.microsoft.com/office/drawing/2014/main" val="1158879902"/>
                    </a:ext>
                  </a:extLst>
                </a:gridCol>
              </a:tblGrid>
              <a:tr h="18467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kern="1200" baseline="0" dirty="0">
                          <a:solidFill>
                            <a:schemeClr val="tx1"/>
                          </a:solidFill>
                          <a:latin typeface="Calibri" panose="020F0502020204030204" pitchFamily="34" charset="0"/>
                          <a:ea typeface="+mn-ea"/>
                          <a:cs typeface="Calibri" panose="020F0502020204030204" pitchFamily="34" charset="0"/>
                        </a:rPr>
                        <a:t>AEs in ≥25% of Patients, n (%)</a:t>
                      </a:r>
                    </a:p>
                  </a:txBody>
                  <a:tcPr>
                    <a:solidFill>
                      <a:schemeClr val="accent3"/>
                    </a:solidFill>
                  </a:tcPr>
                </a:tc>
                <a:tc hMerge="1">
                  <a:txBody>
                    <a:bodyPr/>
                    <a:lstStyle/>
                    <a:p>
                      <a:endParaRPr lang="en-GB" sz="1800" b="1" dirty="0">
                        <a:solidFill>
                          <a:schemeClr val="bg1"/>
                        </a:solidFill>
                        <a:latin typeface="Arial" panose="020B0604020202020204" pitchFamily="34" charset="0"/>
                        <a:cs typeface="Arial" panose="020B0604020202020204" pitchFamily="34" charset="0"/>
                      </a:endParaRPr>
                    </a:p>
                  </a:txBody>
                  <a:tcPr marL="121920" marR="12192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5588D"/>
                    </a:solidFill>
                  </a:tcPr>
                </a:tc>
                <a:tc>
                  <a:txBody>
                    <a:bodyPr/>
                    <a:lstStyle/>
                    <a:p>
                      <a:pPr algn="ctr"/>
                      <a:r>
                        <a:rPr lang="en-GB" sz="1400" b="1" dirty="0">
                          <a:solidFill>
                            <a:schemeClr val="tx1"/>
                          </a:solidFill>
                          <a:latin typeface="Calibri" panose="020F0502020204030204" pitchFamily="34" charset="0"/>
                          <a:cs typeface="Calibri" panose="020F0502020204030204" pitchFamily="34" charset="0"/>
                        </a:rPr>
                        <a:t>Any</a:t>
                      </a:r>
                      <a:r>
                        <a:rPr lang="en-GB" sz="1400" b="1" baseline="0" dirty="0">
                          <a:solidFill>
                            <a:schemeClr val="tx1"/>
                          </a:solidFill>
                          <a:latin typeface="Calibri" panose="020F0502020204030204" pitchFamily="34" charset="0"/>
                          <a:cs typeface="Calibri" panose="020F0502020204030204" pitchFamily="34" charset="0"/>
                        </a:rPr>
                        <a:t> Gr</a:t>
                      </a:r>
                      <a:r>
                        <a:rPr lang="en-GB" sz="1400" b="1" dirty="0">
                          <a:solidFill>
                            <a:schemeClr val="tx1"/>
                          </a:solidFill>
                          <a:latin typeface="Calibri" panose="020F0502020204030204" pitchFamily="34" charset="0"/>
                          <a:cs typeface="Calibri" panose="020F0502020204030204" pitchFamily="34" charset="0"/>
                        </a:rPr>
                        <a:t>ade</a:t>
                      </a:r>
                    </a:p>
                  </a:txBody>
                  <a:tcPr marL="59232" marR="59232" marT="29616" marB="29616"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en-GB" sz="1400" b="1" dirty="0">
                          <a:solidFill>
                            <a:schemeClr val="tx1"/>
                          </a:solidFill>
                          <a:latin typeface="Calibri" panose="020F0502020204030204" pitchFamily="34" charset="0"/>
                          <a:cs typeface="Calibri" panose="020F0502020204030204" pitchFamily="34" charset="0"/>
                        </a:rPr>
                        <a:t>Grade 3/4</a:t>
                      </a:r>
                    </a:p>
                  </a:txBody>
                  <a:tcPr marL="59232" marR="59232" marT="29616" marB="2961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4264336840"/>
                  </a:ext>
                </a:extLst>
              </a:tr>
              <a:tr h="194402">
                <a:tc rowSpan="5">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GB" sz="1400" b="1" dirty="0">
                          <a:solidFill>
                            <a:schemeClr val="bg1"/>
                          </a:solidFill>
                          <a:latin typeface="Calibri" panose="020F0502020204030204" pitchFamily="34" charset="0"/>
                          <a:cs typeface="Calibri" panose="020F0502020204030204" pitchFamily="34" charset="0"/>
                        </a:rPr>
                        <a:t>Hematologic</a:t>
                      </a:r>
                    </a:p>
                  </a:txBody>
                  <a:tcPr marL="33318" marR="3331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indent="0">
                        <a:lnSpc>
                          <a:spcPct val="15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Neutropenia</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3318" marR="3331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algn="ctr">
                        <a:lnSpc>
                          <a:spcPct val="15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93 (95.9)</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algn="ctr">
                        <a:lnSpc>
                          <a:spcPct val="15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92 (94.8)</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481735771"/>
                  </a:ext>
                </a:extLst>
              </a:tr>
              <a:tr h="194402">
                <a:tc vMerge="1">
                  <a:txBody>
                    <a:bodyPr/>
                    <a:lstStyle/>
                    <a:p>
                      <a:pPr marL="0" marR="0" indent="0">
                        <a:lnSpc>
                          <a:spcPct val="150000"/>
                        </a:lnSpc>
                        <a:spcBef>
                          <a:spcPts val="0"/>
                        </a:spcBef>
                        <a:spcAft>
                          <a:spcPts val="0"/>
                        </a:spcAft>
                      </a:pP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3318" marR="3331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indent="0">
                        <a:lnSpc>
                          <a:spcPct val="15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Anemia</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3318" marR="3331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algn="ctr">
                        <a:lnSpc>
                          <a:spcPct val="15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79 (81.4)</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algn="ctr">
                        <a:lnSpc>
                          <a:spcPct val="15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66 (68.0)</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3928312112"/>
                  </a:ext>
                </a:extLst>
              </a:tr>
              <a:tr h="194402">
                <a:tc vMerge="1">
                  <a:txBody>
                    <a:bodyPr/>
                    <a:lstStyle/>
                    <a:p>
                      <a:pPr marL="0" marR="0" indent="0">
                        <a:lnSpc>
                          <a:spcPct val="150000"/>
                        </a:lnSpc>
                        <a:spcBef>
                          <a:spcPts val="0"/>
                        </a:spcBef>
                        <a:spcAft>
                          <a:spcPts val="0"/>
                        </a:spcAft>
                      </a:pP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3318" marR="3331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0" marR="0" indent="0">
                        <a:lnSpc>
                          <a:spcPct val="15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Thrombocytopenia</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3318" marR="3331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algn="ctr">
                        <a:lnSpc>
                          <a:spcPct val="15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77 (79.4)</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algn="ctr">
                        <a:lnSpc>
                          <a:spcPct val="15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58 (59.8)</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2472301577"/>
                  </a:ext>
                </a:extLst>
              </a:tr>
              <a:tr h="194402">
                <a:tc vMerge="1">
                  <a:txBody>
                    <a:bodyPr/>
                    <a:lstStyle/>
                    <a:p>
                      <a:pPr marL="0" marR="0" indent="0">
                        <a:lnSpc>
                          <a:spcPct val="150000"/>
                        </a:lnSpc>
                        <a:spcBef>
                          <a:spcPts val="0"/>
                        </a:spcBef>
                        <a:spcAft>
                          <a:spcPts val="0"/>
                        </a:spcAft>
                      </a:pP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3318" marR="3331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indent="0">
                        <a:lnSpc>
                          <a:spcPct val="15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Leukopenia</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3318" marR="3331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algn="ctr">
                        <a:lnSpc>
                          <a:spcPct val="15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60 (61.9)</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algn="ctr">
                        <a:lnSpc>
                          <a:spcPct val="15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59 (60.8)</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779653984"/>
                  </a:ext>
                </a:extLst>
              </a:tr>
              <a:tr h="194402">
                <a:tc vMerge="1">
                  <a:txBody>
                    <a:bodyPr/>
                    <a:lstStyle/>
                    <a:p>
                      <a:pPr marL="0" marR="0" indent="0">
                        <a:lnSpc>
                          <a:spcPct val="150000"/>
                        </a:lnSpc>
                        <a:spcBef>
                          <a:spcPts val="0"/>
                        </a:spcBef>
                        <a:spcAft>
                          <a:spcPts val="0"/>
                        </a:spcAft>
                      </a:pP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3318" marR="3331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0" marR="0" indent="0">
                        <a:lnSpc>
                          <a:spcPct val="15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Lymphopenia</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3318" marR="3331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algn="ctr">
                        <a:lnSpc>
                          <a:spcPct val="15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51 (52.6)</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algn="ctr">
                        <a:lnSpc>
                          <a:spcPct val="15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48 (49.5)</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2442164666"/>
                  </a:ext>
                </a:extLst>
              </a:tr>
              <a:tr h="144543">
                <a:tc rowSpan="13">
                  <a:txBody>
                    <a:bodyPr/>
                    <a:lstStyle/>
                    <a:p>
                      <a:pPr marL="0" marR="0" indent="0">
                        <a:lnSpc>
                          <a:spcPct val="100000"/>
                        </a:lnSpc>
                        <a:spcBef>
                          <a:spcPts val="0"/>
                        </a:spcBef>
                        <a:spcAft>
                          <a:spcPts val="0"/>
                        </a:spcAft>
                      </a:pPr>
                      <a:r>
                        <a:rPr lang="en-US" sz="14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Nonhematologic</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gridSpan="3">
                  <a:txBody>
                    <a:bodyPr/>
                    <a:lstStyle/>
                    <a:p>
                      <a:pPr marL="0" marR="0" indent="0">
                        <a:lnSpc>
                          <a:spcPct val="100000"/>
                        </a:lnSpc>
                        <a:spcBef>
                          <a:spcPts val="0"/>
                        </a:spcBef>
                        <a:spcAft>
                          <a:spcPts val="0"/>
                        </a:spcAft>
                      </a:pPr>
                      <a:r>
                        <a:rPr lang="en-US" sz="14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Metabolism</a:t>
                      </a:r>
                      <a:r>
                        <a:rPr lang="en-US" sz="1400" b="1" baseline="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and nutrition disorders </a:t>
                      </a:r>
                      <a:endParaRPr lang="en-US" sz="14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hMerge="1">
                  <a:txBody>
                    <a:bodyPr/>
                    <a:lstStyle/>
                    <a:p>
                      <a:pPr marL="0" marR="0" algn="ctr">
                        <a:lnSpc>
                          <a:spcPct val="150000"/>
                        </a:lnSpc>
                        <a:spcBef>
                          <a:spcPts val="0"/>
                        </a:spcBef>
                        <a:spcAft>
                          <a:spcPts val="0"/>
                        </a:spcAft>
                      </a:pP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hMerge="1">
                  <a:txBody>
                    <a:bodyPr/>
                    <a:lstStyle/>
                    <a:p>
                      <a:pPr marL="0" marR="0" algn="ctr">
                        <a:lnSpc>
                          <a:spcPct val="150000"/>
                        </a:lnSpc>
                        <a:spcBef>
                          <a:spcPts val="0"/>
                        </a:spcBef>
                        <a:spcAft>
                          <a:spcPts val="0"/>
                        </a:spcAft>
                      </a:pP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2364481210"/>
                  </a:ext>
                </a:extLst>
              </a:tr>
              <a:tr h="194402">
                <a:tc vMerge="1">
                  <a:txBody>
                    <a:bodyPr/>
                    <a:lstStyle/>
                    <a:p>
                      <a:pPr marL="182880" marR="0" indent="0">
                        <a:lnSpc>
                          <a:spcPct val="100000"/>
                        </a:lnSpc>
                        <a:spcBef>
                          <a:spcPts val="0"/>
                        </a:spcBef>
                        <a:spcAft>
                          <a:spcPts val="0"/>
                        </a:spcAft>
                      </a:pP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182880" marR="0" indent="0">
                        <a:lnSpc>
                          <a:spcPct val="10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Hypocalcemia</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0" marR="0" algn="ctr">
                        <a:lnSpc>
                          <a:spcPct val="15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31 (32.0)</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0" marR="0" algn="ctr">
                        <a:lnSpc>
                          <a:spcPct val="15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3 (3.1)</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1797960209"/>
                  </a:ext>
                </a:extLst>
              </a:tr>
              <a:tr h="194402">
                <a:tc vMerge="1">
                  <a:txBody>
                    <a:bodyPr/>
                    <a:lstStyle/>
                    <a:p>
                      <a:pPr marL="182880" marR="0" indent="0">
                        <a:lnSpc>
                          <a:spcPct val="100000"/>
                        </a:lnSpc>
                        <a:spcBef>
                          <a:spcPts val="0"/>
                        </a:spcBef>
                        <a:spcAft>
                          <a:spcPts val="0"/>
                        </a:spcAft>
                      </a:pP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182880" marR="0" indent="0">
                        <a:lnSpc>
                          <a:spcPct val="10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Hypophosphatemia</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0" marR="0" algn="ctr">
                        <a:lnSpc>
                          <a:spcPct val="15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30 (30.9)</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0" marR="0" algn="ctr">
                        <a:lnSpc>
                          <a:spcPct val="15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7 (7.2)</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178457372"/>
                  </a:ext>
                </a:extLst>
              </a:tr>
              <a:tr h="194402">
                <a:tc vMerge="1">
                  <a:txBody>
                    <a:bodyPr/>
                    <a:lstStyle/>
                    <a:p>
                      <a:pPr marL="182880" marR="0" indent="0">
                        <a:lnSpc>
                          <a:spcPct val="100000"/>
                        </a:lnSpc>
                        <a:spcBef>
                          <a:spcPts val="0"/>
                        </a:spcBef>
                        <a:spcAft>
                          <a:spcPts val="0"/>
                        </a:spcAft>
                      </a:pP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182880" marR="0" indent="0">
                        <a:lnSpc>
                          <a:spcPct val="10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Decreased appetite</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0" marR="0" algn="ctr">
                        <a:lnSpc>
                          <a:spcPct val="15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28 (28.9)</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0" marR="0" algn="ctr">
                        <a:lnSpc>
                          <a:spcPct val="15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1 (1.0)</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2265333011"/>
                  </a:ext>
                </a:extLst>
              </a:tr>
              <a:tr h="194402">
                <a:tc vMerge="1">
                  <a:txBody>
                    <a:bodyPr/>
                    <a:lstStyle/>
                    <a:p>
                      <a:pPr marL="182880" marR="0" indent="0">
                        <a:lnSpc>
                          <a:spcPct val="100000"/>
                        </a:lnSpc>
                        <a:spcBef>
                          <a:spcPts val="0"/>
                        </a:spcBef>
                        <a:spcAft>
                          <a:spcPts val="0"/>
                        </a:spcAft>
                      </a:pP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182880" marR="0" indent="0">
                        <a:lnSpc>
                          <a:spcPct val="10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Hypoalbuminemia</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0" marR="0" algn="ctr">
                        <a:lnSpc>
                          <a:spcPct val="15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27 (27.8)</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0" marR="0" algn="ctr">
                        <a:lnSpc>
                          <a:spcPct val="15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1 (1.0)</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4192234395"/>
                  </a:ext>
                </a:extLst>
              </a:tr>
              <a:tr h="194402">
                <a:tc vMerge="1">
                  <a:txBody>
                    <a:bodyPr/>
                    <a:lstStyle/>
                    <a:p>
                      <a:pPr marL="0" marR="0" indent="0">
                        <a:lnSpc>
                          <a:spcPct val="100000"/>
                        </a:lnSpc>
                        <a:spcBef>
                          <a:spcPts val="0"/>
                        </a:spcBef>
                        <a:spcAft>
                          <a:spcPts val="0"/>
                        </a:spcAft>
                      </a:pP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indent="0">
                        <a:lnSpc>
                          <a:spcPct val="100000"/>
                        </a:lnSpc>
                        <a:spcBef>
                          <a:spcPts val="0"/>
                        </a:spcBef>
                        <a:spcAft>
                          <a:spcPts val="0"/>
                        </a:spcAft>
                      </a:pPr>
                      <a:r>
                        <a:rPr lang="en-US" sz="14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Gastrointestinal</a:t>
                      </a: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0" marR="0" algn="ctr">
                        <a:lnSpc>
                          <a:spcPct val="150000"/>
                        </a:lnSpc>
                        <a:spcBef>
                          <a:spcPts val="0"/>
                        </a:spcBef>
                        <a:spcAft>
                          <a:spcPts val="0"/>
                        </a:spcAft>
                      </a:pP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0" marR="0" algn="ctr">
                        <a:lnSpc>
                          <a:spcPct val="150000"/>
                        </a:lnSpc>
                        <a:spcBef>
                          <a:spcPts val="0"/>
                        </a:spcBef>
                        <a:spcAft>
                          <a:spcPts val="0"/>
                        </a:spcAft>
                      </a:pP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2944054536"/>
                  </a:ext>
                </a:extLst>
              </a:tr>
              <a:tr h="194402">
                <a:tc vMerge="1">
                  <a:txBody>
                    <a:bodyPr/>
                    <a:lstStyle/>
                    <a:p>
                      <a:pPr marL="182880" marR="0" indent="0">
                        <a:lnSpc>
                          <a:spcPct val="100000"/>
                        </a:lnSpc>
                        <a:spcBef>
                          <a:spcPts val="0"/>
                        </a:spcBef>
                        <a:spcAft>
                          <a:spcPts val="0"/>
                        </a:spcAft>
                      </a:pP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182880" marR="0" indent="0">
                        <a:lnSpc>
                          <a:spcPct val="10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Diarrhea</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0" marR="0" algn="ctr">
                        <a:lnSpc>
                          <a:spcPct val="15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29 (29.9)</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0" marR="0" algn="ctr">
                        <a:lnSpc>
                          <a:spcPct val="15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1 (1.0)</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2909619188"/>
                  </a:ext>
                </a:extLst>
              </a:tr>
              <a:tr h="194402">
                <a:tc vMerge="1">
                  <a:txBody>
                    <a:bodyPr/>
                    <a:lstStyle/>
                    <a:p>
                      <a:pPr marL="182880" marR="0" indent="0">
                        <a:lnSpc>
                          <a:spcPct val="100000"/>
                        </a:lnSpc>
                        <a:spcBef>
                          <a:spcPts val="0"/>
                        </a:spcBef>
                        <a:spcAft>
                          <a:spcPts val="0"/>
                        </a:spcAft>
                      </a:pP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182880" marR="0" indent="0">
                        <a:lnSpc>
                          <a:spcPct val="10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Nausea</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0" marR="0" algn="ctr">
                        <a:lnSpc>
                          <a:spcPct val="15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27 (27.8)</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0" marR="0" algn="ctr">
                        <a:lnSpc>
                          <a:spcPct val="15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1 (1.0)</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3171338163"/>
                  </a:ext>
                </a:extLst>
              </a:tr>
              <a:tr h="194402">
                <a:tc vMerge="1">
                  <a:txBody>
                    <a:bodyPr/>
                    <a:lstStyle/>
                    <a:p>
                      <a:pPr marL="0" marR="0" indent="0">
                        <a:lnSpc>
                          <a:spcPct val="100000"/>
                        </a:lnSpc>
                        <a:spcBef>
                          <a:spcPts val="0"/>
                        </a:spcBef>
                        <a:spcAft>
                          <a:spcPts val="0"/>
                        </a:spcAft>
                      </a:pP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0" marR="0" indent="0">
                        <a:lnSpc>
                          <a:spcPct val="100000"/>
                        </a:lnSpc>
                        <a:spcBef>
                          <a:spcPts val="0"/>
                        </a:spcBef>
                        <a:spcAft>
                          <a:spcPts val="0"/>
                        </a:spcAft>
                      </a:pPr>
                      <a:r>
                        <a:rPr lang="en-US" sz="14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Other</a:t>
                      </a: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0" marR="0" algn="ctr">
                        <a:lnSpc>
                          <a:spcPct val="150000"/>
                        </a:lnSpc>
                        <a:spcBef>
                          <a:spcPts val="0"/>
                        </a:spcBef>
                        <a:spcAft>
                          <a:spcPts val="0"/>
                        </a:spcAft>
                      </a:pP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0" marR="0" algn="ctr">
                        <a:lnSpc>
                          <a:spcPct val="150000"/>
                        </a:lnSpc>
                        <a:spcBef>
                          <a:spcPts val="0"/>
                        </a:spcBef>
                        <a:spcAft>
                          <a:spcPts val="0"/>
                        </a:spcAft>
                      </a:pP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695127113"/>
                  </a:ext>
                </a:extLst>
              </a:tr>
              <a:tr h="194402">
                <a:tc vMerge="1">
                  <a:txBody>
                    <a:bodyPr/>
                    <a:lstStyle/>
                    <a:p>
                      <a:pPr marL="182880" marR="0" indent="0">
                        <a:lnSpc>
                          <a:spcPct val="150000"/>
                        </a:lnSpc>
                        <a:spcBef>
                          <a:spcPts val="0"/>
                        </a:spcBef>
                        <a:spcAft>
                          <a:spcPts val="0"/>
                        </a:spcAft>
                      </a:pP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182880" marR="0" indent="0">
                        <a:lnSpc>
                          <a:spcPct val="15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Fatigue</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0" marR="0" algn="ctr">
                        <a:lnSpc>
                          <a:spcPct val="15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36 (37.1)</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0" marR="0" algn="ctr">
                        <a:lnSpc>
                          <a:spcPct val="15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5 (5.2)</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3772873331"/>
                  </a:ext>
                </a:extLst>
              </a:tr>
              <a:tr h="194402">
                <a:tc vMerge="1">
                  <a:txBody>
                    <a:bodyPr/>
                    <a:lstStyle/>
                    <a:p>
                      <a:pPr marL="182880" marR="0" indent="0">
                        <a:lnSpc>
                          <a:spcPct val="150000"/>
                        </a:lnSpc>
                        <a:spcBef>
                          <a:spcPts val="0"/>
                        </a:spcBef>
                        <a:spcAft>
                          <a:spcPts val="0"/>
                        </a:spcAft>
                      </a:pP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182880" marR="0" indent="0">
                        <a:lnSpc>
                          <a:spcPct val="15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Cough</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0" marR="0" algn="ctr">
                        <a:lnSpc>
                          <a:spcPct val="15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34 (35.1)</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0" marR="0" algn="ctr">
                        <a:lnSpc>
                          <a:spcPct val="15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0</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875780754"/>
                  </a:ext>
                </a:extLst>
              </a:tr>
              <a:tr h="194402">
                <a:tc vMerge="1">
                  <a:txBody>
                    <a:bodyPr/>
                    <a:lstStyle/>
                    <a:p>
                      <a:pPr marL="182880" marR="0" indent="0">
                        <a:lnSpc>
                          <a:spcPct val="100000"/>
                        </a:lnSpc>
                        <a:spcBef>
                          <a:spcPts val="0"/>
                        </a:spcBef>
                        <a:spcAft>
                          <a:spcPts val="0"/>
                        </a:spcAft>
                      </a:pPr>
                      <a:endParaRPr lang="en-US" sz="14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182880" marR="0" indent="0">
                        <a:lnSpc>
                          <a:spcPct val="10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AST</a:t>
                      </a:r>
                      <a:r>
                        <a:rPr lang="en-US" sz="1400" baseline="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increased</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0" marR="0" algn="ctr">
                        <a:lnSpc>
                          <a:spcPct val="15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28 (28.9)</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0" marR="0" algn="ctr">
                        <a:lnSpc>
                          <a:spcPct val="15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5 (5.2)</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1403039477"/>
                  </a:ext>
                </a:extLst>
              </a:tr>
              <a:tr h="194402">
                <a:tc vMerge="1">
                  <a:txBody>
                    <a:bodyPr/>
                    <a:lstStyle/>
                    <a:p>
                      <a:pPr marL="182880" marR="0" indent="0">
                        <a:lnSpc>
                          <a:spcPct val="100000"/>
                        </a:lnSpc>
                        <a:spcBef>
                          <a:spcPts val="0"/>
                        </a:spcBef>
                        <a:spcAft>
                          <a:spcPts val="0"/>
                        </a:spcAft>
                      </a:pPr>
                      <a:endParaRPr lang="en-US" sz="14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182880" marR="0" indent="0">
                        <a:lnSpc>
                          <a:spcPct val="10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ALT</a:t>
                      </a:r>
                      <a:r>
                        <a:rPr lang="en-US" sz="1400" baseline="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increased</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0" marR="0" algn="ctr">
                        <a:lnSpc>
                          <a:spcPct val="15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24 (24.7)</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0" marR="0" algn="ctr">
                        <a:lnSpc>
                          <a:spcPct val="15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3 (3.1)</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2734362407"/>
                  </a:ext>
                </a:extLst>
              </a:tr>
            </a:tbl>
          </a:graphicData>
        </a:graphic>
      </p:graphicFrame>
      <p:graphicFrame>
        <p:nvGraphicFramePr>
          <p:cNvPr id="7" name="Table 6">
            <a:extLst>
              <a:ext uri="{FF2B5EF4-FFF2-40B4-BE49-F238E27FC236}">
                <a16:creationId xmlns:a16="http://schemas.microsoft.com/office/drawing/2014/main" id="{0C14F19F-BAD4-4E34-884E-B5E85F413F94}"/>
              </a:ext>
            </a:extLst>
          </p:cNvPr>
          <p:cNvGraphicFramePr>
            <a:graphicFrameLocks noGrp="1"/>
          </p:cNvGraphicFramePr>
          <p:nvPr>
            <p:extLst>
              <p:ext uri="{D42A27DB-BD31-4B8C-83A1-F6EECF244321}">
                <p14:modId xmlns:p14="http://schemas.microsoft.com/office/powerpoint/2010/main" val="3242227798"/>
              </p:ext>
            </p:extLst>
          </p:nvPr>
        </p:nvGraphicFramePr>
        <p:xfrm>
          <a:off x="6010449" y="1042392"/>
          <a:ext cx="5471754" cy="1547965"/>
        </p:xfrm>
        <a:graphic>
          <a:graphicData uri="http://schemas.openxmlformats.org/drawingml/2006/table">
            <a:tbl>
              <a:tblPr firstRow="1" bandRow="1">
                <a:effectLst/>
                <a:tableStyleId>{2D5ABB26-0587-4C30-8999-92F81FD0307C}</a:tableStyleId>
              </a:tblPr>
              <a:tblGrid>
                <a:gridCol w="3198408">
                  <a:extLst>
                    <a:ext uri="{9D8B030D-6E8A-4147-A177-3AD203B41FA5}">
                      <a16:colId xmlns:a16="http://schemas.microsoft.com/office/drawing/2014/main" val="2902003992"/>
                    </a:ext>
                  </a:extLst>
                </a:gridCol>
                <a:gridCol w="2273346">
                  <a:extLst>
                    <a:ext uri="{9D8B030D-6E8A-4147-A177-3AD203B41FA5}">
                      <a16:colId xmlns:a16="http://schemas.microsoft.com/office/drawing/2014/main" val="2788417936"/>
                    </a:ext>
                  </a:extLst>
                </a:gridCol>
              </a:tblGrid>
              <a:tr h="252179">
                <a:tc>
                  <a:txBody>
                    <a:bodyPr/>
                    <a:lstStyle/>
                    <a:p>
                      <a:r>
                        <a:rPr lang="en-GB" sz="1400" b="1" dirty="0">
                          <a:solidFill>
                            <a:schemeClr val="tx1"/>
                          </a:solidFill>
                          <a:latin typeface="Calibri" panose="020F0502020204030204" pitchFamily="34" charset="0"/>
                          <a:cs typeface="Calibri" panose="020F0502020204030204" pitchFamily="34" charset="0"/>
                        </a:rPr>
                        <a:t>CRS</a:t>
                      </a:r>
                    </a:p>
                  </a:txBody>
                  <a:tcPr marL="47015" marR="47015" marT="23507" marB="2350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en-GB" sz="1400" b="1" dirty="0">
                          <a:solidFill>
                            <a:schemeClr val="tx1"/>
                          </a:solidFill>
                          <a:latin typeface="Calibri" panose="020F0502020204030204" pitchFamily="34" charset="0"/>
                          <a:cs typeface="Calibri" panose="020F0502020204030204" pitchFamily="34" charset="0"/>
                        </a:rPr>
                        <a:t>All Patients (N = 97)</a:t>
                      </a:r>
                    </a:p>
                  </a:txBody>
                  <a:tcPr marL="47015" marR="47015" marT="23507" marB="2350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1882110157"/>
                  </a:ext>
                </a:extLst>
              </a:tr>
              <a:tr h="257444">
                <a:tc>
                  <a:txBody>
                    <a:bodyPr/>
                    <a:lstStyle/>
                    <a:p>
                      <a:pPr marL="0" marR="91440">
                        <a:lnSpc>
                          <a:spcPct val="15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Patients with a CRS event,</a:t>
                      </a:r>
                      <a:r>
                        <a:rPr lang="en-US" sz="1400" baseline="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n (%)</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24054" marR="2405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91440" marR="91440" algn="ctr">
                        <a:lnSpc>
                          <a:spcPct val="15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92 (94.8)</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24054" marR="2405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3272790772"/>
                  </a:ext>
                </a:extLst>
              </a:tr>
              <a:tr h="257444">
                <a:tc>
                  <a:txBody>
                    <a:bodyPr/>
                    <a:lstStyle/>
                    <a:p>
                      <a:pPr marL="0" marR="91440">
                        <a:lnSpc>
                          <a:spcPct val="15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Median time to onset, days (range)</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24054" marR="2405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91440" marR="91440" algn="ctr">
                        <a:lnSpc>
                          <a:spcPct val="15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7 (1-12)</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24054" marR="2405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1966806241"/>
                  </a:ext>
                </a:extLst>
              </a:tr>
              <a:tr h="257444">
                <a:tc>
                  <a:txBody>
                    <a:bodyPr/>
                    <a:lstStyle/>
                    <a:p>
                      <a:pPr marL="0" marR="91440">
                        <a:lnSpc>
                          <a:spcPct val="15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Median duration, days (range)</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24054" marR="2405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91440" marR="91440" algn="ctr">
                        <a:lnSpc>
                          <a:spcPct val="150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4 (1-97)</a:t>
                      </a: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24054" marR="2405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2382732454"/>
                  </a:ext>
                </a:extLst>
              </a:tr>
              <a:tr h="384347">
                <a:tc gridSpan="2">
                  <a:txBody>
                    <a:bodyPr/>
                    <a:lstStyle/>
                    <a:p>
                      <a:pPr marL="0" marR="91440" algn="ctr">
                        <a:lnSpc>
                          <a:spcPct val="100000"/>
                        </a:lnSpc>
                        <a:spcBef>
                          <a:spcPts val="0"/>
                        </a:spcBef>
                        <a:spcAft>
                          <a:spcPts val="0"/>
                        </a:spcAft>
                      </a:pPr>
                      <a:r>
                        <a:rPr lang="en-US" sz="1400" b="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Of 92 patients with CRS, majority (94.6%) were grades 1/2</a:t>
                      </a:r>
                    </a:p>
                    <a:p>
                      <a:pPr marL="0" marR="91440" algn="ctr">
                        <a:lnSpc>
                          <a:spcPct val="100000"/>
                        </a:lnSpc>
                        <a:spcBef>
                          <a:spcPts val="0"/>
                        </a:spcBef>
                        <a:spcAft>
                          <a:spcPts val="0"/>
                        </a:spcAft>
                      </a:pPr>
                      <a:r>
                        <a:rPr lang="en-US" sz="14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CRS resolved in 91 (98.9%) patients within 14 days of onset</a:t>
                      </a:r>
                    </a:p>
                  </a:txBody>
                  <a:tcPr marL="24054" marR="2405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hMerge="1">
                  <a:txBody>
                    <a:bodyPr/>
                    <a:lstStyle/>
                    <a:p>
                      <a:pPr marL="91440" marR="91440" algn="ctr">
                        <a:lnSpc>
                          <a:spcPct val="150000"/>
                        </a:lnSpc>
                        <a:spcBef>
                          <a:spcPts val="0"/>
                        </a:spcBef>
                        <a:spcAft>
                          <a:spcPts val="0"/>
                        </a:spcAft>
                      </a:pPr>
                      <a:endParaRPr lang="en-US" sz="2400" dirty="0">
                        <a:solidFill>
                          <a:srgbClr val="003479"/>
                        </a:solidFill>
                        <a:effectLst/>
                        <a:latin typeface="Arial" panose="020B0604020202020204" pitchFamily="34" charset="0"/>
                        <a:ea typeface="Times New Roman" panose="02020603050405020304" pitchFamily="18" charset="0"/>
                        <a:cs typeface="Arial" panose="020B0604020202020204" pitchFamily="34" charset="0"/>
                      </a:endParaRPr>
                    </a:p>
                  </a:txBody>
                  <a:tcPr marL="48115" marR="48115" marT="0" marB="0" anchor="ctr">
                    <a:lnL w="12700" cap="flat" cmpd="sng" algn="ctr">
                      <a:solidFill>
                        <a:schemeClr val="bg1"/>
                      </a:solidFill>
                      <a:prstDash val="solid"/>
                      <a:round/>
                      <a:headEnd type="none" w="med" len="med"/>
                      <a:tailEnd type="none" w="med" len="med"/>
                    </a:lnL>
                    <a:lnR w="38100" cap="flat" cmpd="sng" algn="ctr">
                      <a:solidFill>
                        <a:srgbClr val="FFFFCC"/>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rgbClr val="FFFFCC"/>
                      </a:solidFill>
                      <a:prstDash val="solid"/>
                      <a:round/>
                      <a:headEnd type="none" w="med" len="med"/>
                      <a:tailEnd type="none" w="med" len="med"/>
                    </a:lnB>
                    <a:lnTlToBr w="12700" cmpd="sng">
                      <a:noFill/>
                      <a:prstDash val="solid"/>
                    </a:lnTlToBr>
                    <a:lnBlToTr w="12700" cmpd="sng">
                      <a:noFill/>
                      <a:prstDash val="solid"/>
                    </a:lnBlToTr>
                    <a:solidFill>
                      <a:srgbClr val="E3F1F9"/>
                    </a:solidFill>
                  </a:tcPr>
                </a:tc>
                <a:extLst>
                  <a:ext uri="{0D108BD9-81ED-4DB2-BD59-A6C34878D82A}">
                    <a16:rowId xmlns:a16="http://schemas.microsoft.com/office/drawing/2014/main" val="946993675"/>
                  </a:ext>
                </a:extLst>
              </a:tr>
            </a:tbl>
          </a:graphicData>
        </a:graphic>
      </p:graphicFrame>
      <p:graphicFrame>
        <p:nvGraphicFramePr>
          <p:cNvPr id="8" name="Content Placeholder 8">
            <a:extLst>
              <a:ext uri="{FF2B5EF4-FFF2-40B4-BE49-F238E27FC236}">
                <a16:creationId xmlns:a16="http://schemas.microsoft.com/office/drawing/2014/main" id="{406B28FD-D93A-40C5-AC73-BE68A56D54CB}"/>
              </a:ext>
            </a:extLst>
          </p:cNvPr>
          <p:cNvGraphicFramePr>
            <a:graphicFrameLocks/>
          </p:cNvGraphicFramePr>
          <p:nvPr>
            <p:extLst>
              <p:ext uri="{D42A27DB-BD31-4B8C-83A1-F6EECF244321}">
                <p14:modId xmlns:p14="http://schemas.microsoft.com/office/powerpoint/2010/main" val="2464460427"/>
              </p:ext>
            </p:extLst>
          </p:nvPr>
        </p:nvGraphicFramePr>
        <p:xfrm>
          <a:off x="6010449" y="2719145"/>
          <a:ext cx="5471754" cy="2854042"/>
        </p:xfrm>
        <a:graphic>
          <a:graphicData uri="http://schemas.openxmlformats.org/drawingml/2006/table">
            <a:tbl>
              <a:tblPr firstRow="1" bandRow="1">
                <a:tableStyleId>{5C22544A-7EE6-4342-B048-85BDC9FD1C3A}</a:tableStyleId>
              </a:tblPr>
              <a:tblGrid>
                <a:gridCol w="3251069">
                  <a:extLst>
                    <a:ext uri="{9D8B030D-6E8A-4147-A177-3AD203B41FA5}">
                      <a16:colId xmlns:a16="http://schemas.microsoft.com/office/drawing/2014/main" val="3425879162"/>
                    </a:ext>
                  </a:extLst>
                </a:gridCol>
                <a:gridCol w="2220685">
                  <a:extLst>
                    <a:ext uri="{9D8B030D-6E8A-4147-A177-3AD203B41FA5}">
                      <a16:colId xmlns:a16="http://schemas.microsoft.com/office/drawing/2014/main" val="3963118400"/>
                    </a:ext>
                  </a:extLst>
                </a:gridCol>
              </a:tblGrid>
              <a:tr h="271429">
                <a:tc>
                  <a:txBody>
                    <a:bodyPr/>
                    <a:lstStyle/>
                    <a:p>
                      <a:r>
                        <a:rPr lang="en-US" sz="1400" dirty="0">
                          <a:solidFill>
                            <a:schemeClr val="tx1"/>
                          </a:solidFill>
                          <a:latin typeface="Calibri" panose="020F0502020204030204" pitchFamily="34" charset="0"/>
                          <a:cs typeface="Calibri" panose="020F0502020204030204" pitchFamily="34" charset="0"/>
                        </a:rPr>
                        <a:t>Neurotoxicity</a:t>
                      </a:r>
                    </a:p>
                  </a:txBody>
                  <a:tcPr marL="45714" marR="45714" marT="22857" marB="22857">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accent3"/>
                    </a:solidFill>
                  </a:tcPr>
                </a:tc>
                <a:tc>
                  <a:txBody>
                    <a:bodyPr/>
                    <a:lstStyle/>
                    <a:p>
                      <a:pPr algn="ctr"/>
                      <a:r>
                        <a:rPr lang="en-GB" sz="1400" b="1" dirty="0">
                          <a:solidFill>
                            <a:schemeClr val="tx1"/>
                          </a:solidFill>
                          <a:latin typeface="Calibri" panose="020F0502020204030204" pitchFamily="34" charset="0"/>
                          <a:cs typeface="Calibri" panose="020F0502020204030204" pitchFamily="34" charset="0"/>
                        </a:rPr>
                        <a:t>All Patients (N = 97)</a:t>
                      </a:r>
                    </a:p>
                  </a:txBody>
                  <a:tcPr marL="45714" marR="45714" marT="22857" marB="22857">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2613231412"/>
                  </a:ext>
                </a:extLst>
              </a:tr>
              <a:tr h="209301">
                <a:tc>
                  <a:txBody>
                    <a:bodyPr/>
                    <a:lstStyle/>
                    <a:p>
                      <a:r>
                        <a:rPr lang="en-US" sz="1400" b="1" dirty="0">
                          <a:solidFill>
                            <a:schemeClr val="bg1"/>
                          </a:solidFill>
                          <a:latin typeface="Calibri" panose="020F0502020204030204" pitchFamily="34" charset="0"/>
                          <a:cs typeface="Calibri" panose="020F0502020204030204" pitchFamily="34" charset="0"/>
                        </a:rPr>
                        <a:t>Total CAR</a:t>
                      </a:r>
                      <a:r>
                        <a:rPr lang="en-US" sz="1400" b="1" baseline="0" dirty="0">
                          <a:solidFill>
                            <a:schemeClr val="bg1"/>
                          </a:solidFill>
                          <a:latin typeface="Calibri" panose="020F0502020204030204" pitchFamily="34" charset="0"/>
                          <a:cs typeface="Calibri" panose="020F0502020204030204" pitchFamily="34" charset="0"/>
                        </a:rPr>
                        <a:t> </a:t>
                      </a:r>
                      <a:r>
                        <a:rPr lang="en-US" sz="1400" b="1" dirty="0">
                          <a:solidFill>
                            <a:schemeClr val="bg1"/>
                          </a:solidFill>
                          <a:latin typeface="Calibri" panose="020F0502020204030204" pitchFamily="34" charset="0"/>
                          <a:cs typeface="Calibri" panose="020F0502020204030204" pitchFamily="34" charset="0"/>
                        </a:rPr>
                        <a:t>T-cell neurotoxicities, n (%)</a:t>
                      </a:r>
                    </a:p>
                  </a:txBody>
                  <a:tcPr marL="45714" marR="45714" marT="22857" marB="22857" anchor="ctr">
                    <a:lnL w="12700" cap="flat" cmpd="sng" algn="ctr">
                      <a:no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chemeClr val="tx2"/>
                    </a:solidFill>
                  </a:tcPr>
                </a:tc>
                <a:tc>
                  <a:txBody>
                    <a:bodyPr/>
                    <a:lstStyle/>
                    <a:p>
                      <a:pPr marL="0" marR="0" algn="ctr">
                        <a:lnSpc>
                          <a:spcPct val="150000"/>
                        </a:lnSpc>
                        <a:spcBef>
                          <a:spcPts val="0"/>
                        </a:spcBef>
                        <a:spcAft>
                          <a:spcPts val="0"/>
                        </a:spcAft>
                      </a:pP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lnL w="12700" cmpd="sng">
                      <a:noFill/>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772765223"/>
                  </a:ext>
                </a:extLst>
              </a:tr>
              <a:tr h="209301">
                <a:tc>
                  <a:txBody>
                    <a:bodyPr/>
                    <a:lstStyle/>
                    <a:p>
                      <a:pPr marL="274320"/>
                      <a:r>
                        <a:rPr lang="en-US" sz="1400" b="0" dirty="0">
                          <a:solidFill>
                            <a:schemeClr val="bg1"/>
                          </a:solidFill>
                          <a:latin typeface="Calibri" panose="020F0502020204030204" pitchFamily="34" charset="0"/>
                          <a:cs typeface="Calibri" panose="020F0502020204030204" pitchFamily="34" charset="0"/>
                        </a:rPr>
                        <a:t>Any grade</a:t>
                      </a:r>
                    </a:p>
                  </a:txBody>
                  <a:tcPr marL="45714" marR="45714" marT="22857" marB="22857"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tx2"/>
                    </a:solidFill>
                  </a:tcPr>
                </a:tc>
                <a:tc>
                  <a:txBody>
                    <a:bodyPr/>
                    <a:lstStyle/>
                    <a:p>
                      <a:pPr marL="0" marR="0" algn="ctr">
                        <a:lnSpc>
                          <a:spcPct val="150000"/>
                        </a:lnSpc>
                        <a:spcBef>
                          <a:spcPts val="0"/>
                        </a:spcBef>
                        <a:spcAft>
                          <a:spcPts val="0"/>
                        </a:spcAft>
                      </a:pPr>
                      <a:r>
                        <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20 (20.6)</a:t>
                      </a:r>
                    </a:p>
                  </a:txBody>
                  <a:tcPr marL="34286" marR="34286" marT="0" marB="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3175624672"/>
                  </a:ext>
                </a:extLst>
              </a:tr>
              <a:tr h="209301">
                <a:tc>
                  <a:txBody>
                    <a:bodyPr/>
                    <a:lstStyle/>
                    <a:p>
                      <a:pPr marL="274320" algn="l"/>
                      <a:r>
                        <a:rPr lang="en-US" sz="1400" b="0" dirty="0">
                          <a:solidFill>
                            <a:schemeClr val="bg1"/>
                          </a:solidFill>
                          <a:latin typeface="Calibri" panose="020F0502020204030204" pitchFamily="34" charset="0"/>
                          <a:cs typeface="Calibri" panose="020F0502020204030204" pitchFamily="34" charset="0"/>
                        </a:rPr>
                        <a:t>Grade ≥3</a:t>
                      </a:r>
                    </a:p>
                  </a:txBody>
                  <a:tcPr marL="45714" marR="45714" marT="22857" marB="22857"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tx2"/>
                    </a:solidFill>
                  </a:tcPr>
                </a:tc>
                <a:tc>
                  <a:txBody>
                    <a:bodyPr/>
                    <a:lstStyle/>
                    <a:p>
                      <a:pPr marL="0" marR="0" algn="ctr">
                        <a:lnSpc>
                          <a:spcPct val="150000"/>
                        </a:lnSpc>
                        <a:spcBef>
                          <a:spcPts val="0"/>
                        </a:spcBef>
                        <a:spcAft>
                          <a:spcPts val="0"/>
                        </a:spcAft>
                      </a:pPr>
                      <a:r>
                        <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10 (10.3)</a:t>
                      </a:r>
                    </a:p>
                  </a:txBody>
                  <a:tcPr marL="34286" marR="34286" marT="0" marB="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4140856214"/>
                  </a:ext>
                </a:extLst>
              </a:tr>
              <a:tr h="209301">
                <a:tc>
                  <a:txBody>
                    <a:bodyPr/>
                    <a:lstStyle/>
                    <a:p>
                      <a:r>
                        <a:rPr lang="en-US" sz="1400" b="1" dirty="0">
                          <a:solidFill>
                            <a:schemeClr val="bg1"/>
                          </a:solidFill>
                          <a:latin typeface="Calibri" panose="020F0502020204030204" pitchFamily="34" charset="0"/>
                          <a:cs typeface="Calibri" panose="020F0502020204030204" pitchFamily="34" charset="0"/>
                        </a:rPr>
                        <a:t>ICANS, n (%)</a:t>
                      </a:r>
                    </a:p>
                  </a:txBody>
                  <a:tcPr marL="45714" marR="45714" marT="22857" marB="22857"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marL="0" marR="0" algn="ctr">
                        <a:lnSpc>
                          <a:spcPct val="150000"/>
                        </a:lnSpc>
                        <a:spcBef>
                          <a:spcPts val="0"/>
                        </a:spcBef>
                        <a:spcAft>
                          <a:spcPts val="0"/>
                        </a:spcAft>
                      </a:pP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464480510"/>
                  </a:ext>
                </a:extLst>
              </a:tr>
              <a:tr h="209301">
                <a:tc>
                  <a:txBody>
                    <a:bodyPr/>
                    <a:lstStyle/>
                    <a:p>
                      <a:pPr marL="274320"/>
                      <a:r>
                        <a:rPr lang="en-US" sz="1400" b="0" dirty="0">
                          <a:solidFill>
                            <a:schemeClr val="bg1"/>
                          </a:solidFill>
                          <a:latin typeface="Calibri" panose="020F0502020204030204" pitchFamily="34" charset="0"/>
                          <a:cs typeface="Calibri" panose="020F0502020204030204" pitchFamily="34" charset="0"/>
                        </a:rPr>
                        <a:t>Any grade</a:t>
                      </a:r>
                    </a:p>
                  </a:txBody>
                  <a:tcPr marL="45714" marR="45714" marT="22857" marB="22857"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marL="0" marR="0" algn="ctr">
                        <a:lnSpc>
                          <a:spcPct val="150000"/>
                        </a:lnSpc>
                        <a:spcBef>
                          <a:spcPts val="0"/>
                        </a:spcBef>
                        <a:spcAft>
                          <a:spcPts val="0"/>
                        </a:spcAft>
                      </a:pPr>
                      <a:r>
                        <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16 (16.5)</a:t>
                      </a:r>
                    </a:p>
                  </a:txBody>
                  <a:tcPr marL="34286" marR="34286" marT="0" marB="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1963725518"/>
                  </a:ext>
                </a:extLst>
              </a:tr>
              <a:tr h="209301">
                <a:tc>
                  <a:txBody>
                    <a:bodyPr/>
                    <a:lstStyle/>
                    <a:p>
                      <a:pPr marL="274320"/>
                      <a:r>
                        <a:rPr lang="en-US" sz="1400" b="0" dirty="0">
                          <a:solidFill>
                            <a:schemeClr val="bg1"/>
                          </a:solidFill>
                          <a:latin typeface="Calibri" panose="020F0502020204030204" pitchFamily="34" charset="0"/>
                          <a:cs typeface="Calibri" panose="020F0502020204030204" pitchFamily="34" charset="0"/>
                        </a:rPr>
                        <a:t>Grade ≥3</a:t>
                      </a:r>
                    </a:p>
                  </a:txBody>
                  <a:tcPr marL="45714" marR="45714" marT="22857" marB="22857"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marL="0" marR="0" algn="ctr">
                        <a:lnSpc>
                          <a:spcPct val="150000"/>
                        </a:lnSpc>
                        <a:spcBef>
                          <a:spcPts val="0"/>
                        </a:spcBef>
                        <a:spcAft>
                          <a:spcPts val="0"/>
                        </a:spcAft>
                      </a:pPr>
                      <a:r>
                        <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2 (2.1)</a:t>
                      </a:r>
                    </a:p>
                  </a:txBody>
                  <a:tcPr marL="34286" marR="34286" marT="0" marB="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4125179904"/>
                  </a:ext>
                </a:extLst>
              </a:tr>
              <a:tr h="209301">
                <a:tc>
                  <a:txBody>
                    <a:bodyPr/>
                    <a:lstStyle/>
                    <a:p>
                      <a:r>
                        <a:rPr lang="en-US" sz="1400" b="1" dirty="0">
                          <a:solidFill>
                            <a:schemeClr val="bg1"/>
                          </a:solidFill>
                          <a:latin typeface="Calibri" panose="020F0502020204030204" pitchFamily="34" charset="0"/>
                          <a:cs typeface="Calibri" panose="020F0502020204030204" pitchFamily="34" charset="0"/>
                        </a:rPr>
                        <a:t>Other neurotoxicities, n (%)</a:t>
                      </a:r>
                    </a:p>
                  </a:txBody>
                  <a:tcPr marL="45714" marR="45714" marT="22857" marB="22857"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tx2"/>
                    </a:solidFill>
                  </a:tcPr>
                </a:tc>
                <a:tc>
                  <a:txBody>
                    <a:bodyPr/>
                    <a:lstStyle/>
                    <a:p>
                      <a:pPr marL="0" marR="0" algn="ctr">
                        <a:lnSpc>
                          <a:spcPct val="150000"/>
                        </a:lnSpc>
                        <a:spcBef>
                          <a:spcPts val="0"/>
                        </a:spcBef>
                        <a:spcAft>
                          <a:spcPts val="0"/>
                        </a:spcAft>
                      </a:pPr>
                      <a:endPar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34286" marR="34286" marT="0" marB="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764051888"/>
                  </a:ext>
                </a:extLst>
              </a:tr>
              <a:tr h="209301">
                <a:tc>
                  <a:txBody>
                    <a:bodyPr/>
                    <a:lstStyle/>
                    <a:p>
                      <a:pPr marL="274320"/>
                      <a:r>
                        <a:rPr lang="en-US" sz="1400" b="0" dirty="0">
                          <a:solidFill>
                            <a:schemeClr val="bg1"/>
                          </a:solidFill>
                          <a:latin typeface="Calibri" panose="020F0502020204030204" pitchFamily="34" charset="0"/>
                          <a:cs typeface="Calibri" panose="020F0502020204030204" pitchFamily="34" charset="0"/>
                        </a:rPr>
                        <a:t>Any grade</a:t>
                      </a:r>
                    </a:p>
                  </a:txBody>
                  <a:tcPr marL="45714" marR="45714" marT="22857" marB="22857"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tx2"/>
                    </a:solidFill>
                  </a:tcPr>
                </a:tc>
                <a:tc>
                  <a:txBody>
                    <a:bodyPr/>
                    <a:lstStyle/>
                    <a:p>
                      <a:pPr marL="0" marR="0" algn="ctr">
                        <a:lnSpc>
                          <a:spcPct val="150000"/>
                        </a:lnSpc>
                        <a:spcBef>
                          <a:spcPts val="0"/>
                        </a:spcBef>
                        <a:spcAft>
                          <a:spcPts val="0"/>
                        </a:spcAft>
                      </a:pPr>
                      <a:r>
                        <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12 (12.4)</a:t>
                      </a:r>
                    </a:p>
                  </a:txBody>
                  <a:tcPr marL="34286" marR="34286" marT="0" marB="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2216664953"/>
                  </a:ext>
                </a:extLst>
              </a:tr>
              <a:tr h="209301">
                <a:tc>
                  <a:txBody>
                    <a:bodyPr/>
                    <a:lstStyle/>
                    <a:p>
                      <a:pPr marL="274320"/>
                      <a:r>
                        <a:rPr lang="en-US" sz="1400" b="0" dirty="0">
                          <a:solidFill>
                            <a:schemeClr val="bg1"/>
                          </a:solidFill>
                          <a:latin typeface="Calibri" panose="020F0502020204030204" pitchFamily="34" charset="0"/>
                          <a:cs typeface="Calibri" panose="020F0502020204030204" pitchFamily="34" charset="0"/>
                        </a:rPr>
                        <a:t>Grade ≥3</a:t>
                      </a:r>
                    </a:p>
                  </a:txBody>
                  <a:tcPr marL="45714" marR="45714" marT="22857" marB="22857" anchor="ct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algn="ctr">
                        <a:lnSpc>
                          <a:spcPct val="150000"/>
                        </a:lnSpc>
                        <a:spcBef>
                          <a:spcPts val="0"/>
                        </a:spcBef>
                        <a:spcAft>
                          <a:spcPts val="0"/>
                        </a:spcAft>
                      </a:pPr>
                      <a:r>
                        <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9 (9.3)</a:t>
                      </a:r>
                    </a:p>
                  </a:txBody>
                  <a:tcPr marL="34286" marR="34286" marT="0" marB="0">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4267114614"/>
                  </a:ext>
                </a:extLst>
              </a:tr>
            </a:tbl>
          </a:graphicData>
        </a:graphic>
      </p:graphicFrame>
      <p:sp>
        <p:nvSpPr>
          <p:cNvPr id="9" name="TextBox 8">
            <a:extLst>
              <a:ext uri="{FF2B5EF4-FFF2-40B4-BE49-F238E27FC236}">
                <a16:creationId xmlns:a16="http://schemas.microsoft.com/office/drawing/2014/main" id="{4E31AD97-8773-4EFB-86C2-5CB6DC5BD754}"/>
              </a:ext>
            </a:extLst>
          </p:cNvPr>
          <p:cNvSpPr txBox="1"/>
          <p:nvPr/>
        </p:nvSpPr>
        <p:spPr>
          <a:xfrm>
            <a:off x="6010449" y="5714385"/>
            <a:ext cx="5471755" cy="307777"/>
          </a:xfrm>
          <a:prstGeom prst="rect">
            <a:avLst/>
          </a:prstGeom>
          <a:solidFill>
            <a:schemeClr val="accent3"/>
          </a:solidFill>
          <a:ln w="38100">
            <a:noFill/>
          </a:ln>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No new safety signals with longer follow-up</a:t>
            </a:r>
          </a:p>
        </p:txBody>
      </p:sp>
      <p:cxnSp>
        <p:nvCxnSpPr>
          <p:cNvPr id="11" name="Straight Connector 10">
            <a:extLst>
              <a:ext uri="{FF2B5EF4-FFF2-40B4-BE49-F238E27FC236}">
                <a16:creationId xmlns:a16="http://schemas.microsoft.com/office/drawing/2014/main" id="{2872A4F2-78D7-4686-B0D1-155F344CFA87}"/>
              </a:ext>
            </a:extLst>
          </p:cNvPr>
          <p:cNvCxnSpPr/>
          <p:nvPr/>
        </p:nvCxnSpPr>
        <p:spPr bwMode="auto">
          <a:xfrm>
            <a:off x="2082165" y="1390650"/>
            <a:ext cx="0" cy="1295400"/>
          </a:xfrm>
          <a:prstGeom prst="line">
            <a:avLst/>
          </a:prstGeom>
          <a:noFill/>
          <a:ln w="28575" cap="flat" cmpd="sng" algn="ctr">
            <a:solidFill>
              <a:schemeClr val="bg1"/>
            </a:solidFill>
            <a:prstDash val="solid"/>
            <a:round/>
            <a:headEnd type="none" w="med" len="med"/>
            <a:tailEnd type="none" w="med" len="med"/>
          </a:ln>
          <a:effectLst/>
        </p:spPr>
      </p:cxnSp>
      <p:cxnSp>
        <p:nvCxnSpPr>
          <p:cNvPr id="12" name="Straight Connector 11">
            <a:extLst>
              <a:ext uri="{FF2B5EF4-FFF2-40B4-BE49-F238E27FC236}">
                <a16:creationId xmlns:a16="http://schemas.microsoft.com/office/drawing/2014/main" id="{93318828-D1EF-4466-969A-9F63DDBD5329}"/>
              </a:ext>
            </a:extLst>
          </p:cNvPr>
          <p:cNvCxnSpPr/>
          <p:nvPr/>
        </p:nvCxnSpPr>
        <p:spPr bwMode="auto">
          <a:xfrm>
            <a:off x="2082165" y="2838450"/>
            <a:ext cx="0" cy="3474720"/>
          </a:xfrm>
          <a:prstGeom prst="line">
            <a:avLst/>
          </a:prstGeom>
          <a:noFill/>
          <a:ln w="28575" cap="flat" cmpd="sng" algn="ctr">
            <a:solidFill>
              <a:schemeClr val="bg1"/>
            </a:solidFill>
            <a:prstDash val="solid"/>
            <a:round/>
            <a:headEnd type="none" w="med" len="med"/>
            <a:tailEnd type="none" w="med" len="med"/>
          </a:ln>
          <a:effectLst/>
        </p:spPr>
      </p:cxnSp>
      <p:sp>
        <p:nvSpPr>
          <p:cNvPr id="13" name="Text Box 15">
            <a:extLst>
              <a:ext uri="{FF2B5EF4-FFF2-40B4-BE49-F238E27FC236}">
                <a16:creationId xmlns:a16="http://schemas.microsoft.com/office/drawing/2014/main" id="{8E9A9A92-E050-40A1-9B78-9B01A139144F}"/>
              </a:ext>
            </a:extLst>
          </p:cNvPr>
          <p:cNvSpPr txBox="1">
            <a:spLocks noChangeArrowheads="1"/>
          </p:cNvSpPr>
          <p:nvPr/>
        </p:nvSpPr>
        <p:spPr bwMode="auto">
          <a:xfrm>
            <a:off x="412751" y="6464221"/>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Berdeja. Lancet. 2021;398:314. </a:t>
            </a:r>
            <a:r>
              <a:rPr kumimoji="0" lang="fr-FR"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Usmani. ASCO 2021. Abstr 8005</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nvGrpSpPr>
          <p:cNvPr id="17" name="Group 16">
            <a:extLst>
              <a:ext uri="{FF2B5EF4-FFF2-40B4-BE49-F238E27FC236}">
                <a16:creationId xmlns:a16="http://schemas.microsoft.com/office/drawing/2014/main" id="{CF5BE385-A6DE-4BA1-82ED-F0FB3F82F2B0}"/>
              </a:ext>
            </a:extLst>
          </p:cNvPr>
          <p:cNvGrpSpPr/>
          <p:nvPr/>
        </p:nvGrpSpPr>
        <p:grpSpPr>
          <a:xfrm>
            <a:off x="9392911" y="6207927"/>
            <a:ext cx="2488502" cy="454909"/>
            <a:chOff x="9392911" y="6207927"/>
            <a:chExt cx="2488502" cy="454909"/>
          </a:xfrm>
        </p:grpSpPr>
        <p:pic>
          <p:nvPicPr>
            <p:cNvPr id="18" name="Picture 17" descr="A picture containing text, ax, wheel&#10;&#10;Description automatically generated">
              <a:extLst>
                <a:ext uri="{FF2B5EF4-FFF2-40B4-BE49-F238E27FC236}">
                  <a16:creationId xmlns:a16="http://schemas.microsoft.com/office/drawing/2014/main" id="{FB598998-B04B-4099-A74F-5C18367B92A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9" name="Rectangle 8">
              <a:extLst>
                <a:ext uri="{FF2B5EF4-FFF2-40B4-BE49-F238E27FC236}">
                  <a16:creationId xmlns:a16="http://schemas.microsoft.com/office/drawing/2014/main" id="{866B5C9D-0735-4C9B-8370-466009702D98}"/>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spTree>
    <p:extLst>
      <p:ext uri="{BB962C8B-B14F-4D97-AF65-F5344CB8AC3E}">
        <p14:creationId xmlns:p14="http://schemas.microsoft.com/office/powerpoint/2010/main" val="20875256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0B5B3716-61E2-4ED5-90DF-E3F7EBABF447}"/>
              </a:ext>
            </a:extLst>
          </p:cNvPr>
          <p:cNvSpPr txBox="1"/>
          <p:nvPr/>
        </p:nvSpPr>
        <p:spPr bwMode="auto">
          <a:xfrm>
            <a:off x="412750" y="5718379"/>
            <a:ext cx="1132863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*After manufacturing change. </a:t>
            </a:r>
            <a:r>
              <a:rPr kumimoji="0" lang="en-US" sz="1400" b="0" i="0" u="none" strike="noStrike" kern="1200" cap="none" spc="0" normalizeH="0" baseline="30000" noProof="0" dirty="0">
                <a:ln>
                  <a:noFill/>
                </a:ln>
                <a:solidFill>
                  <a:srgbClr val="000000"/>
                </a:solidFill>
                <a:effectLst/>
                <a:uLnTx/>
                <a:uFillTx/>
                <a:latin typeface="Calibri" panose="020F0502020204030204" pitchFamily="34" charset="0"/>
                <a:cs typeface="Calibri" panose="020F0502020204030204" pitchFamily="34" charset="0"/>
              </a:rPr>
              <a:t>†</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Two grade 5 events: 1 on Day 15 with grade 3 NT and 1 on Day 6 with afib and cardiac arrest. </a:t>
            </a:r>
            <a:r>
              <a:rPr kumimoji="0" lang="en-US" sz="14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Calibri" panose="020F0502020204030204" pitchFamily="34" charset="0"/>
              </a:rPr>
              <a:t>‡</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Data for each dosing cohort. </a:t>
            </a:r>
            <a:r>
              <a:rPr kumimoji="0" lang="en-US" sz="14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Calibri" panose="020F0502020204030204" pitchFamily="34" charset="0"/>
              </a:rPr>
              <a:t>§</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ORR for patients receiving CAR T-cells manufactured using nanoplasmid technology (n = 28).</a:t>
            </a: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 name="Title 1">
            <a:extLst>
              <a:ext uri="{FF2B5EF4-FFF2-40B4-BE49-F238E27FC236}">
                <a16:creationId xmlns:a16="http://schemas.microsoft.com/office/drawing/2014/main" id="{6FAA345B-EA80-4234-97B2-10447B9E46CE}"/>
              </a:ext>
            </a:extLst>
          </p:cNvPr>
          <p:cNvSpPr>
            <a:spLocks noGrp="1"/>
          </p:cNvSpPr>
          <p:nvPr>
            <p:ph type="title"/>
          </p:nvPr>
        </p:nvSpPr>
        <p:spPr/>
        <p:txBody>
          <a:bodyPr/>
          <a:lstStyle/>
          <a:p>
            <a:r>
              <a:rPr lang="en-US" dirty="0"/>
              <a:t>BCMA CAR T-Cell Therapies: Summary</a:t>
            </a:r>
          </a:p>
        </p:txBody>
      </p:sp>
      <p:sp>
        <p:nvSpPr>
          <p:cNvPr id="5" name="Text Box 15">
            <a:extLst>
              <a:ext uri="{FF2B5EF4-FFF2-40B4-BE49-F238E27FC236}">
                <a16:creationId xmlns:a16="http://schemas.microsoft.com/office/drawing/2014/main" id="{C6EF25EA-2FDC-42B2-BF09-ABC230C2A05E}"/>
              </a:ext>
            </a:extLst>
          </p:cNvPr>
          <p:cNvSpPr txBox="1">
            <a:spLocks noChangeArrowheads="1"/>
          </p:cNvSpPr>
          <p:nvPr/>
        </p:nvSpPr>
        <p:spPr bwMode="auto">
          <a:xfrm>
            <a:off x="412751" y="6267292"/>
            <a:ext cx="9078490" cy="461665"/>
          </a:xfrm>
          <a:prstGeom prst="rect">
            <a:avLst/>
          </a:prstGeom>
          <a:noFill/>
          <a:ln>
            <a:noFill/>
          </a:ln>
        </p:spPr>
        <p:txBody>
          <a:bodyPr wrap="square"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1. </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Martin. ASH 2021. Abstr 549</a:t>
            </a:r>
            <a:r>
              <a:rPr kumimoji="0" lang="pt-BR"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a:t>
            </a:r>
            <a:r>
              <a:rPr kumimoji="0" lang="fr-FR"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 2. Anderson. ASCO 2021. Abstr 8016. 3. Raje. ASH 2021. Abstr 548. </a:t>
            </a:r>
            <a:br>
              <a:rPr kumimoji="0" lang="fr-FR"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br>
            <a:r>
              <a:rPr kumimoji="0" lang="fr-FR"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4. Kumar. ASH 2020. Abstr 133. 5. Costello. ASH 2021. Abstr 3858. 6. Jiang. ASCO 2021. Abstr 8014.</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aphicFrame>
        <p:nvGraphicFramePr>
          <p:cNvPr id="9" name="Table 5">
            <a:extLst>
              <a:ext uri="{FF2B5EF4-FFF2-40B4-BE49-F238E27FC236}">
                <a16:creationId xmlns:a16="http://schemas.microsoft.com/office/drawing/2014/main" id="{2561C203-7E9D-41F8-9A9D-F04BE1482ADD}"/>
              </a:ext>
            </a:extLst>
          </p:cNvPr>
          <p:cNvGraphicFramePr>
            <a:graphicFrameLocks noGrp="1"/>
          </p:cNvGraphicFramePr>
          <p:nvPr>
            <p:extLst>
              <p:ext uri="{D42A27DB-BD31-4B8C-83A1-F6EECF244321}">
                <p14:modId xmlns:p14="http://schemas.microsoft.com/office/powerpoint/2010/main" val="574002873"/>
              </p:ext>
            </p:extLst>
          </p:nvPr>
        </p:nvGraphicFramePr>
        <p:xfrm>
          <a:off x="129942" y="1156877"/>
          <a:ext cx="11937177" cy="4560657"/>
        </p:xfrm>
        <a:graphic>
          <a:graphicData uri="http://schemas.openxmlformats.org/drawingml/2006/table">
            <a:tbl>
              <a:tblPr firstRow="1" bandRow="1">
                <a:tableStyleId>{5C22544A-7EE6-4342-B048-85BDC9FD1C3A}</a:tableStyleId>
              </a:tblPr>
              <a:tblGrid>
                <a:gridCol w="2607755">
                  <a:extLst>
                    <a:ext uri="{9D8B030D-6E8A-4147-A177-3AD203B41FA5}">
                      <a16:colId xmlns:a16="http://schemas.microsoft.com/office/drawing/2014/main" val="1271365957"/>
                    </a:ext>
                  </a:extLst>
                </a:gridCol>
                <a:gridCol w="1424517">
                  <a:extLst>
                    <a:ext uri="{9D8B030D-6E8A-4147-A177-3AD203B41FA5}">
                      <a16:colId xmlns:a16="http://schemas.microsoft.com/office/drawing/2014/main" val="862249134"/>
                    </a:ext>
                  </a:extLst>
                </a:gridCol>
                <a:gridCol w="1580981">
                  <a:extLst>
                    <a:ext uri="{9D8B030D-6E8A-4147-A177-3AD203B41FA5}">
                      <a16:colId xmlns:a16="http://schemas.microsoft.com/office/drawing/2014/main" val="194418362"/>
                    </a:ext>
                  </a:extLst>
                </a:gridCol>
                <a:gridCol w="1580981">
                  <a:extLst>
                    <a:ext uri="{9D8B030D-6E8A-4147-A177-3AD203B41FA5}">
                      <a16:colId xmlns:a16="http://schemas.microsoft.com/office/drawing/2014/main" val="2485092494"/>
                    </a:ext>
                  </a:extLst>
                </a:gridCol>
                <a:gridCol w="1580981">
                  <a:extLst>
                    <a:ext uri="{9D8B030D-6E8A-4147-A177-3AD203B41FA5}">
                      <a16:colId xmlns:a16="http://schemas.microsoft.com/office/drawing/2014/main" val="1343648636"/>
                    </a:ext>
                  </a:extLst>
                </a:gridCol>
                <a:gridCol w="1580981">
                  <a:extLst>
                    <a:ext uri="{9D8B030D-6E8A-4147-A177-3AD203B41FA5}">
                      <a16:colId xmlns:a16="http://schemas.microsoft.com/office/drawing/2014/main" val="1050198521"/>
                    </a:ext>
                  </a:extLst>
                </a:gridCol>
                <a:gridCol w="1580981">
                  <a:extLst>
                    <a:ext uri="{9D8B030D-6E8A-4147-A177-3AD203B41FA5}">
                      <a16:colId xmlns:a16="http://schemas.microsoft.com/office/drawing/2014/main" val="2331088064"/>
                    </a:ext>
                  </a:extLst>
                </a:gridCol>
              </a:tblGrid>
              <a:tr h="762139">
                <a:tc>
                  <a:txBody>
                    <a:bodyPr/>
                    <a:lstStyle/>
                    <a:p>
                      <a:endParaRPr lang="en-US" sz="1600" dirty="0">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US" sz="1600" b="1" dirty="0">
                          <a:latin typeface="Calibri" panose="020F0502020204030204" pitchFamily="34" charset="0"/>
                          <a:cs typeface="Calibri" panose="020F0502020204030204" pitchFamily="34" charset="0"/>
                        </a:rPr>
                        <a:t> CARTITUDE-1</a:t>
                      </a:r>
                      <a:r>
                        <a:rPr lang="en-US" sz="1600" b="1" baseline="30000" dirty="0">
                          <a:latin typeface="Calibri" panose="020F0502020204030204" pitchFamily="34" charset="0"/>
                          <a:cs typeface="Calibri" panose="020F0502020204030204" pitchFamily="34" charset="0"/>
                        </a:rPr>
                        <a:t>1</a:t>
                      </a:r>
                    </a:p>
                    <a:p>
                      <a:pPr marL="0" marR="0" lvl="0" indent="0" algn="ctr" defTabSz="914354" rtl="0" eaLnBrk="1" fontAlgn="auto" latinLnBrk="0" hangingPunct="1">
                        <a:lnSpc>
                          <a:spcPct val="100000"/>
                        </a:lnSpc>
                        <a:spcBef>
                          <a:spcPts val="0"/>
                        </a:spcBef>
                        <a:spcAft>
                          <a:spcPts val="0"/>
                        </a:spcAft>
                        <a:buClrTx/>
                        <a:buSzTx/>
                        <a:buFontTx/>
                        <a:buNone/>
                        <a:tabLst/>
                        <a:defRPr/>
                      </a:pPr>
                      <a:r>
                        <a:rPr lang="en-US" sz="1600" b="1" dirty="0">
                          <a:latin typeface="Calibri" panose="020F0502020204030204" pitchFamily="34" charset="0"/>
                          <a:cs typeface="Calibri" panose="020F0502020204030204" pitchFamily="34" charset="0"/>
                        </a:rPr>
                        <a:t>Cilta-cel</a:t>
                      </a:r>
                    </a:p>
                    <a:p>
                      <a:pPr algn="ctr"/>
                      <a:r>
                        <a:rPr lang="en-US" sz="1600" b="1" dirty="0">
                          <a:latin typeface="Calibri" panose="020F0502020204030204" pitchFamily="34" charset="0"/>
                          <a:cs typeface="Calibri" panose="020F0502020204030204" pitchFamily="34" charset="0"/>
                        </a:rPr>
                        <a:t>Phase I</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en-US" sz="1600" b="1" dirty="0">
                          <a:latin typeface="Calibri" panose="020F0502020204030204" pitchFamily="34" charset="0"/>
                          <a:cs typeface="Calibri" panose="020F0502020204030204" pitchFamily="34" charset="0"/>
                        </a:rPr>
                        <a:t>KarMMa</a:t>
                      </a:r>
                      <a:r>
                        <a:rPr lang="en-US" sz="1600" b="1" baseline="30000" dirty="0">
                          <a:latin typeface="Calibri" panose="020F0502020204030204" pitchFamily="34" charset="0"/>
                          <a:cs typeface="Calibri" panose="020F0502020204030204" pitchFamily="34" charset="0"/>
                        </a:rPr>
                        <a:t>2</a:t>
                      </a:r>
                    </a:p>
                    <a:p>
                      <a:pPr algn="ctr"/>
                      <a:r>
                        <a:rPr lang="en-US" sz="1600" b="1" dirty="0">
                          <a:latin typeface="Calibri" panose="020F0502020204030204" pitchFamily="34" charset="0"/>
                          <a:cs typeface="Calibri" panose="020F0502020204030204" pitchFamily="34" charset="0"/>
                        </a:rPr>
                        <a:t>Ide-cel</a:t>
                      </a:r>
                    </a:p>
                    <a:p>
                      <a:pPr algn="ctr"/>
                      <a:r>
                        <a:rPr lang="en-US" sz="1600" b="1" dirty="0">
                          <a:latin typeface="Calibri" panose="020F0502020204030204" pitchFamily="34" charset="0"/>
                          <a:cs typeface="Calibri" panose="020F0502020204030204" pitchFamily="34" charset="0"/>
                        </a:rPr>
                        <a:t>Phase II</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en-US" sz="1600" b="1" dirty="0">
                          <a:latin typeface="Calibri" panose="020F0502020204030204" pitchFamily="34" charset="0"/>
                          <a:cs typeface="Calibri" panose="020F0502020204030204" pitchFamily="34" charset="0"/>
                        </a:rPr>
                        <a:t>CRB-402</a:t>
                      </a:r>
                      <a:r>
                        <a:rPr lang="en-US" sz="1600" b="1" baseline="30000" dirty="0">
                          <a:latin typeface="Calibri" panose="020F0502020204030204" pitchFamily="34" charset="0"/>
                          <a:cs typeface="Calibri" panose="020F0502020204030204" pitchFamily="34" charset="0"/>
                        </a:rPr>
                        <a:t>3</a:t>
                      </a:r>
                    </a:p>
                    <a:p>
                      <a:pPr algn="ctr"/>
                      <a:r>
                        <a:rPr lang="en-US" sz="1600" b="1" dirty="0">
                          <a:latin typeface="Calibri" panose="020F0502020204030204" pitchFamily="34" charset="0"/>
                          <a:cs typeface="Calibri" panose="020F0502020204030204" pitchFamily="34" charset="0"/>
                        </a:rPr>
                        <a:t>bb21217</a:t>
                      </a:r>
                    </a:p>
                    <a:p>
                      <a:pPr algn="ctr"/>
                      <a:r>
                        <a:rPr lang="en-US" sz="1600" b="1" dirty="0">
                          <a:latin typeface="Calibri" panose="020F0502020204030204" pitchFamily="34" charset="0"/>
                          <a:cs typeface="Calibri" panose="020F0502020204030204" pitchFamily="34" charset="0"/>
                        </a:rPr>
                        <a:t>Phase I</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en-US" sz="1600" b="1" dirty="0">
                          <a:latin typeface="Calibri" panose="020F0502020204030204" pitchFamily="34" charset="0"/>
                          <a:cs typeface="Calibri" panose="020F0502020204030204" pitchFamily="34" charset="0"/>
                        </a:rPr>
                        <a:t>LUMMICAR-2</a:t>
                      </a:r>
                      <a:r>
                        <a:rPr lang="en-US" sz="1600" b="1" baseline="30000" dirty="0">
                          <a:latin typeface="Calibri" panose="020F0502020204030204" pitchFamily="34" charset="0"/>
                          <a:cs typeface="Calibri" panose="020F0502020204030204" pitchFamily="34" charset="0"/>
                        </a:rPr>
                        <a:t>4</a:t>
                      </a:r>
                    </a:p>
                    <a:p>
                      <a:pPr algn="ctr"/>
                      <a:r>
                        <a:rPr lang="en-US" sz="1600" b="1" dirty="0">
                          <a:latin typeface="Calibri" panose="020F0502020204030204" pitchFamily="34" charset="0"/>
                          <a:cs typeface="Calibri" panose="020F0502020204030204" pitchFamily="34" charset="0"/>
                        </a:rPr>
                        <a:t>CT053</a:t>
                      </a:r>
                    </a:p>
                    <a:p>
                      <a:pPr algn="ctr"/>
                      <a:r>
                        <a:rPr lang="en-US" sz="1600" b="1" dirty="0">
                          <a:latin typeface="Calibri" panose="020F0502020204030204" pitchFamily="34" charset="0"/>
                          <a:cs typeface="Calibri" panose="020F0502020204030204" pitchFamily="34" charset="0"/>
                        </a:rPr>
                        <a:t>Phase Ib</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en-US" sz="1600" b="1" dirty="0">
                          <a:latin typeface="Calibri" panose="020F0502020204030204" pitchFamily="34" charset="0"/>
                          <a:cs typeface="Calibri" panose="020F0502020204030204" pitchFamily="34" charset="0"/>
                        </a:rPr>
                        <a:t>PRIME</a:t>
                      </a:r>
                      <a:r>
                        <a:rPr lang="en-US" sz="1600" b="1" baseline="30000" dirty="0">
                          <a:latin typeface="Calibri" panose="020F0502020204030204" pitchFamily="34" charset="0"/>
                          <a:cs typeface="Calibri" panose="020F0502020204030204" pitchFamily="34" charset="0"/>
                        </a:rPr>
                        <a:t>5</a:t>
                      </a:r>
                    </a:p>
                    <a:p>
                      <a:pPr algn="ctr"/>
                      <a:r>
                        <a:rPr lang="en-US" sz="1600" b="1" dirty="0">
                          <a:latin typeface="Calibri" panose="020F0502020204030204" pitchFamily="34" charset="0"/>
                          <a:cs typeface="Calibri" panose="020F0502020204030204" pitchFamily="34" charset="0"/>
                        </a:rPr>
                        <a:t>BCMA-101</a:t>
                      </a:r>
                    </a:p>
                    <a:p>
                      <a:pPr algn="ctr"/>
                      <a:r>
                        <a:rPr lang="en-US" sz="1600" b="1" dirty="0">
                          <a:latin typeface="Calibri" panose="020F0502020204030204" pitchFamily="34" charset="0"/>
                          <a:cs typeface="Calibri" panose="020F0502020204030204" pitchFamily="34" charset="0"/>
                        </a:rPr>
                        <a:t>Phase I/II</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en-US" sz="1600" b="1" dirty="0">
                          <a:latin typeface="Calibri" panose="020F0502020204030204" pitchFamily="34" charset="0"/>
                          <a:cs typeface="Calibri" panose="020F0502020204030204" pitchFamily="34" charset="0"/>
                        </a:rPr>
                        <a:t>GC012F</a:t>
                      </a:r>
                      <a:r>
                        <a:rPr lang="en-US" sz="1600" b="1" baseline="30000" dirty="0">
                          <a:latin typeface="Calibri" panose="020F0502020204030204" pitchFamily="34" charset="0"/>
                          <a:cs typeface="Calibri" panose="020F0502020204030204" pitchFamily="34" charset="0"/>
                        </a:rPr>
                        <a:t>6</a:t>
                      </a:r>
                    </a:p>
                    <a:p>
                      <a:pPr algn="ctr"/>
                      <a:r>
                        <a:rPr lang="en-US" sz="1600" b="1" dirty="0">
                          <a:latin typeface="Calibri" panose="020F0502020204030204" pitchFamily="34" charset="0"/>
                          <a:cs typeface="Calibri" panose="020F0502020204030204" pitchFamily="34" charset="0"/>
                        </a:rPr>
                        <a:t>Dual CAR T-Cell BCMA + CD19</a:t>
                      </a:r>
                    </a:p>
                  </a:txBody>
                  <a:tcPr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2218461004"/>
                  </a:ext>
                </a:extLst>
              </a:tr>
              <a:tr h="285802">
                <a:tc>
                  <a:txBody>
                    <a:bodyPr/>
                    <a:lstStyle/>
                    <a:p>
                      <a:r>
                        <a:rPr lang="en-US" sz="1600" b="1" dirty="0">
                          <a:solidFill>
                            <a:schemeClr val="bg1"/>
                          </a:solidFill>
                          <a:latin typeface="Calibri" panose="020F0502020204030204" pitchFamily="34" charset="0"/>
                          <a:cs typeface="Calibri" panose="020F0502020204030204" pitchFamily="34" charset="0"/>
                        </a:rPr>
                        <a:t>Patients, n</a:t>
                      </a:r>
                    </a:p>
                  </a:txBody>
                  <a:tcPr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97</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128</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72</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20</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98</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19</a:t>
                      </a:r>
                    </a:p>
                  </a:txBody>
                  <a:tcPr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21635800"/>
                  </a:ext>
                </a:extLst>
              </a:tr>
              <a:tr h="285802">
                <a:tc>
                  <a:txBody>
                    <a:bodyPr/>
                    <a:lstStyle/>
                    <a:p>
                      <a:r>
                        <a:rPr lang="en-US" sz="1600" b="1" dirty="0">
                          <a:solidFill>
                            <a:schemeClr val="bg1"/>
                          </a:solidFill>
                          <a:latin typeface="Calibri" panose="020F0502020204030204" pitchFamily="34" charset="0"/>
                          <a:cs typeface="Calibri" panose="020F0502020204030204" pitchFamily="34" charset="0"/>
                        </a:rPr>
                        <a:t>Median prior regimens, n</a:t>
                      </a:r>
                    </a:p>
                  </a:txBody>
                  <a:tcPr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6</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6</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6</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5</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7</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5</a:t>
                      </a:r>
                    </a:p>
                  </a:txBody>
                  <a:tcPr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571475525"/>
                  </a:ext>
                </a:extLst>
              </a:tr>
              <a:tr h="285802">
                <a:tc>
                  <a:txBody>
                    <a:bodyPr/>
                    <a:lstStyle/>
                    <a:p>
                      <a:r>
                        <a:rPr lang="en-US" sz="1600" b="1" dirty="0">
                          <a:solidFill>
                            <a:schemeClr val="bg1"/>
                          </a:solidFill>
                          <a:latin typeface="Calibri" panose="020F0502020204030204" pitchFamily="34" charset="0"/>
                          <a:cs typeface="Calibri" panose="020F0502020204030204" pitchFamily="34" charset="0"/>
                        </a:rPr>
                        <a:t>Triple refractory, %</a:t>
                      </a:r>
                    </a:p>
                  </a:txBody>
                  <a:tcPr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87.6</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84</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64</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85</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a:t>
                      </a:r>
                    </a:p>
                  </a:txBody>
                  <a:tcPr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3683334304"/>
                  </a:ext>
                </a:extLst>
              </a:tr>
              <a:tr h="570668">
                <a:tc>
                  <a:txBody>
                    <a:bodyPr/>
                    <a:lstStyle/>
                    <a:p>
                      <a:r>
                        <a:rPr lang="en-US" sz="1600" b="1" dirty="0">
                          <a:solidFill>
                            <a:schemeClr val="bg1"/>
                          </a:solidFill>
                          <a:latin typeface="Calibri" panose="020F0502020204030204" pitchFamily="34" charset="0"/>
                          <a:cs typeface="Calibri" panose="020F0502020204030204" pitchFamily="34" charset="0"/>
                        </a:rPr>
                        <a:t>CAR</a:t>
                      </a:r>
                      <a:r>
                        <a:rPr lang="en-US" sz="1600" b="1" baseline="0" dirty="0">
                          <a:solidFill>
                            <a:schemeClr val="bg1"/>
                          </a:solidFill>
                          <a:latin typeface="Calibri" panose="020F0502020204030204" pitchFamily="34" charset="0"/>
                          <a:cs typeface="Calibri" panose="020F0502020204030204" pitchFamily="34" charset="0"/>
                        </a:rPr>
                        <a:t> T-cell therapy </a:t>
                      </a:r>
                      <a:r>
                        <a:rPr lang="en-US" sz="1600" b="1" dirty="0">
                          <a:solidFill>
                            <a:schemeClr val="bg1"/>
                          </a:solidFill>
                          <a:latin typeface="Calibri" panose="020F0502020204030204" pitchFamily="34" charset="0"/>
                          <a:cs typeface="Calibri" panose="020F0502020204030204" pitchFamily="34" charset="0"/>
                        </a:rPr>
                        <a:t>dose</a:t>
                      </a:r>
                    </a:p>
                  </a:txBody>
                  <a:tcPr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GB" sz="1600" dirty="0">
                          <a:solidFill>
                            <a:schemeClr val="bg1"/>
                          </a:solidFill>
                          <a:latin typeface="Calibri" panose="020F0502020204030204" pitchFamily="34" charset="0"/>
                          <a:cs typeface="Calibri" panose="020F0502020204030204" pitchFamily="34" charset="0"/>
                        </a:rPr>
                        <a:t>0.75 × 10</a:t>
                      </a:r>
                      <a:r>
                        <a:rPr lang="en-GB" sz="1600" baseline="30000" dirty="0">
                          <a:solidFill>
                            <a:schemeClr val="bg1"/>
                          </a:solidFill>
                          <a:latin typeface="Calibri" panose="020F0502020204030204" pitchFamily="34" charset="0"/>
                          <a:cs typeface="Calibri" panose="020F0502020204030204" pitchFamily="34" charset="0"/>
                        </a:rPr>
                        <a:t>6</a:t>
                      </a:r>
                      <a:r>
                        <a:rPr lang="en-GB" sz="1600" dirty="0">
                          <a:solidFill>
                            <a:schemeClr val="bg1"/>
                          </a:solidFill>
                          <a:latin typeface="Calibri" panose="020F0502020204030204" pitchFamily="34" charset="0"/>
                          <a:cs typeface="Calibri" panose="020F0502020204030204" pitchFamily="34" charset="0"/>
                        </a:rPr>
                        <a:t> </a:t>
                      </a:r>
                      <a:br>
                        <a:rPr lang="en-GB" sz="1600" dirty="0">
                          <a:solidFill>
                            <a:schemeClr val="bg1"/>
                          </a:solidFill>
                          <a:latin typeface="Calibri" panose="020F0502020204030204" pitchFamily="34" charset="0"/>
                          <a:cs typeface="Calibri" panose="020F0502020204030204" pitchFamily="34" charset="0"/>
                        </a:rPr>
                      </a:br>
                      <a:r>
                        <a:rPr lang="en-GB" sz="1600" dirty="0">
                          <a:solidFill>
                            <a:schemeClr val="bg1"/>
                          </a:solidFill>
                          <a:latin typeface="Calibri" panose="020F0502020204030204" pitchFamily="34" charset="0"/>
                          <a:cs typeface="Calibri" panose="020F0502020204030204" pitchFamily="34" charset="0"/>
                        </a:rPr>
                        <a:t>(0.5-1.0 × 10</a:t>
                      </a:r>
                      <a:r>
                        <a:rPr lang="en-GB" sz="1600" baseline="30000" dirty="0">
                          <a:solidFill>
                            <a:schemeClr val="bg1"/>
                          </a:solidFill>
                          <a:latin typeface="Calibri" panose="020F0502020204030204" pitchFamily="34" charset="0"/>
                          <a:cs typeface="Calibri" panose="020F0502020204030204" pitchFamily="34" charset="0"/>
                        </a:rPr>
                        <a:t>6</a:t>
                      </a:r>
                      <a:r>
                        <a:rPr lang="en-GB" sz="1600" dirty="0">
                          <a:solidFill>
                            <a:schemeClr val="bg1"/>
                          </a:solidFill>
                          <a:latin typeface="Calibri" panose="020F0502020204030204" pitchFamily="34" charset="0"/>
                          <a:cs typeface="Calibri" panose="020F0502020204030204" pitchFamily="34" charset="0"/>
                        </a:rPr>
                        <a:t>) </a:t>
                      </a:r>
                      <a:endParaRPr lang="en-US" sz="1600" dirty="0">
                        <a:solidFill>
                          <a:schemeClr val="bg1"/>
                        </a:solidFill>
                        <a:latin typeface="Calibri" panose="020F0502020204030204" pitchFamily="34" charset="0"/>
                        <a:cs typeface="Calibri" panose="020F050202020403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bg1"/>
                          </a:solidFill>
                          <a:latin typeface="Calibri" panose="020F0502020204030204" pitchFamily="34" charset="0"/>
                          <a:cs typeface="Calibri" panose="020F0502020204030204" pitchFamily="34" charset="0"/>
                        </a:rPr>
                        <a:t>450 x 10</a:t>
                      </a:r>
                      <a:r>
                        <a:rPr lang="en-US" sz="1600" baseline="30000" dirty="0">
                          <a:solidFill>
                            <a:schemeClr val="bg1"/>
                          </a:solidFill>
                          <a:latin typeface="Calibri" panose="020F0502020204030204" pitchFamily="34" charset="0"/>
                          <a:cs typeface="Calibri" panose="020F0502020204030204" pitchFamily="34" charset="0"/>
                        </a:rPr>
                        <a:t>6</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bg1"/>
                          </a:solidFill>
                          <a:latin typeface="Calibri" panose="020F0502020204030204" pitchFamily="34" charset="0"/>
                          <a:cs typeface="Calibri" panose="020F0502020204030204" pitchFamily="34" charset="0"/>
                        </a:rPr>
                        <a:t>(150-450 x 10</a:t>
                      </a:r>
                      <a:r>
                        <a:rPr lang="en-US" sz="1600" baseline="30000" dirty="0">
                          <a:solidFill>
                            <a:schemeClr val="bg1"/>
                          </a:solidFill>
                          <a:latin typeface="Calibri" panose="020F0502020204030204" pitchFamily="34" charset="0"/>
                          <a:cs typeface="Calibri" panose="020F0502020204030204" pitchFamily="34" charset="0"/>
                        </a:rPr>
                        <a:t>6</a:t>
                      </a:r>
                      <a:r>
                        <a:rPr lang="en-US" sz="1600" dirty="0">
                          <a:solidFill>
                            <a:schemeClr val="bg1"/>
                          </a:solidFill>
                          <a:latin typeface="Calibri" panose="020F0502020204030204" pitchFamily="34" charset="0"/>
                          <a:cs typeface="Calibri" panose="020F0502020204030204" pitchFamily="34" charset="0"/>
                        </a:rPr>
                        <a:t>) </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150, 300, </a:t>
                      </a:r>
                    </a:p>
                    <a:p>
                      <a:pPr algn="ctr"/>
                      <a:r>
                        <a:rPr lang="en-US" sz="1600" dirty="0">
                          <a:solidFill>
                            <a:schemeClr val="bg1"/>
                          </a:solidFill>
                          <a:latin typeface="Calibri" panose="020F0502020204030204" pitchFamily="34" charset="0"/>
                          <a:cs typeface="Calibri" panose="020F0502020204030204" pitchFamily="34" charset="0"/>
                        </a:rPr>
                        <a:t>450 x 10</a:t>
                      </a:r>
                      <a:r>
                        <a:rPr lang="en-US" sz="1600" baseline="30000" dirty="0">
                          <a:solidFill>
                            <a:schemeClr val="bg1"/>
                          </a:solidFill>
                          <a:latin typeface="Calibri" panose="020F0502020204030204" pitchFamily="34" charset="0"/>
                          <a:cs typeface="Calibri" panose="020F0502020204030204" pitchFamily="34" charset="0"/>
                        </a:rPr>
                        <a:t>6</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1.5-1.8/2.5-3.0 </a:t>
                      </a:r>
                      <a:br>
                        <a:rPr lang="en-US" sz="1600" dirty="0">
                          <a:solidFill>
                            <a:schemeClr val="bg1"/>
                          </a:solidFill>
                          <a:latin typeface="Calibri" panose="020F0502020204030204" pitchFamily="34" charset="0"/>
                          <a:cs typeface="Calibri" panose="020F0502020204030204" pitchFamily="34" charset="0"/>
                        </a:rPr>
                      </a:br>
                      <a:r>
                        <a:rPr lang="en-US" sz="1600" dirty="0">
                          <a:solidFill>
                            <a:schemeClr val="bg1"/>
                          </a:solidFill>
                          <a:latin typeface="Calibri" panose="020F0502020204030204" pitchFamily="34" charset="0"/>
                          <a:cs typeface="Calibri" panose="020F0502020204030204" pitchFamily="34" charset="0"/>
                        </a:rPr>
                        <a:t>x 10</a:t>
                      </a:r>
                      <a:r>
                        <a:rPr lang="en-US" sz="1600" baseline="30000" dirty="0">
                          <a:solidFill>
                            <a:schemeClr val="bg1"/>
                          </a:solidFill>
                          <a:latin typeface="Calibri" panose="020F0502020204030204" pitchFamily="34" charset="0"/>
                          <a:cs typeface="Calibri" panose="020F0502020204030204" pitchFamily="34" charset="0"/>
                        </a:rPr>
                        <a:t>8</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381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0" marR="0" indent="0" algn="ctr" defTabSz="914354" rtl="0" eaLnBrk="1" fontAlgn="auto" latinLnBrk="0" hangingPunct="1">
                        <a:lnSpc>
                          <a:spcPct val="100000"/>
                        </a:lnSpc>
                        <a:spcBef>
                          <a:spcPts val="0"/>
                        </a:spcBef>
                        <a:spcAft>
                          <a:spcPts val="0"/>
                        </a:spcAft>
                        <a:buClrTx/>
                        <a:buSzTx/>
                        <a:buFontTx/>
                        <a:buNone/>
                        <a:tabLst/>
                        <a:defRPr/>
                      </a:pPr>
                      <a:r>
                        <a:rPr lang="en-GB" sz="1600" b="0" i="0" kern="1200" dirty="0">
                          <a:solidFill>
                            <a:schemeClr val="bg1"/>
                          </a:solidFill>
                          <a:effectLst/>
                          <a:latin typeface="Calibri" panose="020F0502020204030204" pitchFamily="34" charset="0"/>
                          <a:ea typeface="+mn-ea"/>
                          <a:cs typeface="Calibri" panose="020F0502020204030204" pitchFamily="34" charset="0"/>
                        </a:rPr>
                        <a:t>0.75-15 x 10</a:t>
                      </a:r>
                      <a:r>
                        <a:rPr lang="en-GB" sz="1600" b="0" i="0" kern="1200" baseline="30000" dirty="0">
                          <a:solidFill>
                            <a:schemeClr val="bg1"/>
                          </a:solidFill>
                          <a:effectLst/>
                          <a:latin typeface="Calibri" panose="020F0502020204030204" pitchFamily="34" charset="0"/>
                          <a:ea typeface="+mn-ea"/>
                          <a:cs typeface="Calibri" panose="020F0502020204030204" pitchFamily="34" charset="0"/>
                        </a:rPr>
                        <a:t>6</a:t>
                      </a:r>
                      <a:r>
                        <a:rPr lang="en-GB" sz="1600" b="0" i="0" kern="1200" dirty="0">
                          <a:solidFill>
                            <a:schemeClr val="bg1"/>
                          </a:solidFill>
                          <a:effectLst/>
                          <a:latin typeface="Calibri" panose="020F0502020204030204" pitchFamily="34" charset="0"/>
                          <a:ea typeface="+mn-ea"/>
                          <a:cs typeface="Calibri" panose="020F0502020204030204" pitchFamily="34" charset="0"/>
                        </a:rPr>
                        <a:t> </a:t>
                      </a:r>
                      <a:endParaRPr lang="en-US" sz="1600" dirty="0">
                        <a:solidFill>
                          <a:schemeClr val="bg1"/>
                        </a:solidFill>
                        <a:latin typeface="Calibri" panose="020F0502020204030204" pitchFamily="34" charset="0"/>
                        <a:cs typeface="Calibri" panose="020F050202020403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381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1.0-3.0 x 10</a:t>
                      </a:r>
                      <a:r>
                        <a:rPr lang="en-US" sz="1600" baseline="30000" dirty="0">
                          <a:solidFill>
                            <a:schemeClr val="bg1"/>
                          </a:solidFill>
                          <a:latin typeface="Calibri" panose="020F0502020204030204" pitchFamily="34" charset="0"/>
                          <a:cs typeface="Calibri" panose="020F0502020204030204" pitchFamily="34" charset="0"/>
                        </a:rPr>
                        <a:t>5</a:t>
                      </a:r>
                    </a:p>
                  </a:txBody>
                  <a:tcPr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381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3125730222"/>
                  </a:ext>
                </a:extLst>
              </a:tr>
              <a:tr h="285802">
                <a:tc>
                  <a:txBody>
                    <a:bodyPr/>
                    <a:lstStyle/>
                    <a:p>
                      <a:r>
                        <a:rPr lang="en-US" sz="1600" b="1" dirty="0">
                          <a:solidFill>
                            <a:schemeClr val="bg1"/>
                          </a:solidFill>
                          <a:latin typeface="Calibri" panose="020F0502020204030204" pitchFamily="34" charset="0"/>
                          <a:cs typeface="Calibri" panose="020F0502020204030204" pitchFamily="34" charset="0"/>
                        </a:rPr>
                        <a:t>ORR, %</a:t>
                      </a:r>
                    </a:p>
                  </a:txBody>
                  <a:tcPr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97.9</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73</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69/81</a:t>
                      </a:r>
                      <a:r>
                        <a:rPr lang="en-US" sz="1600" baseline="0" dirty="0">
                          <a:solidFill>
                            <a:schemeClr val="bg1"/>
                          </a:solidFill>
                          <a:latin typeface="Calibri" panose="020F0502020204030204" pitchFamily="34" charset="0"/>
                          <a:ea typeface="ＭＳ Ｐゴシック" charset="-128"/>
                          <a:cs typeface="Calibri" panose="020F0502020204030204" pitchFamily="34" charset="0"/>
                        </a:rPr>
                        <a:t>*</a:t>
                      </a:r>
                      <a:endParaRPr lang="en-US" sz="1600" baseline="0" dirty="0">
                        <a:solidFill>
                          <a:schemeClr val="bg1"/>
                        </a:solidFill>
                        <a:latin typeface="Calibri" panose="020F0502020204030204" pitchFamily="34" charset="0"/>
                        <a:cs typeface="Calibri" panose="020F0502020204030204" pitchFamily="34" charset="0"/>
                      </a:endParaRPr>
                    </a:p>
                  </a:txBody>
                  <a:tcPr anchor="ctr">
                    <a:lnL w="6350" cap="flat" cmpd="sng" algn="ctr">
                      <a:noFill/>
                      <a:prstDash val="solid"/>
                      <a:round/>
                      <a:headEnd type="none" w="med" len="med"/>
                      <a:tailEnd type="none" w="med" len="med"/>
                    </a:lnL>
                    <a:lnR w="38100" cap="flat" cmpd="sng" algn="ctr">
                      <a:solidFill>
                        <a:schemeClr val="accent3"/>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94</a:t>
                      </a:r>
                    </a:p>
                  </a:txBody>
                  <a:tcPr anchor="ctr">
                    <a:lnL w="38100" cap="flat" cmpd="sng" algn="ctr">
                      <a:solidFill>
                        <a:schemeClr val="accent3"/>
                      </a:solidFill>
                      <a:prstDash val="solid"/>
                      <a:round/>
                      <a:headEnd type="none" w="med" len="med"/>
                      <a:tailEnd type="none" w="med" len="med"/>
                    </a:lnL>
                    <a:lnR w="6350" cap="flat" cmpd="sng" algn="ctr">
                      <a:noFill/>
                      <a:prstDash val="solid"/>
                      <a:round/>
                      <a:headEnd type="none" w="med" len="med"/>
                      <a:tailEnd type="none" w="med" len="med"/>
                    </a:lnR>
                    <a:lnT w="38100" cap="flat" cmpd="sng" algn="ctr">
                      <a:solidFill>
                        <a:schemeClr val="accent3"/>
                      </a:solidFill>
                      <a:prstDash val="solid"/>
                      <a:round/>
                      <a:headEnd type="none" w="med" len="med"/>
                      <a:tailEnd type="none" w="med" len="med"/>
                    </a:lnT>
                    <a:lnB w="381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600" b="0" baseline="0" dirty="0">
                          <a:solidFill>
                            <a:schemeClr val="bg1"/>
                          </a:solidFill>
                          <a:latin typeface="Calibri" panose="020F0502020204030204" pitchFamily="34" charset="0"/>
                          <a:cs typeface="Calibri" panose="020F0502020204030204" pitchFamily="34" charset="0"/>
                        </a:rPr>
                        <a:t>57.1</a:t>
                      </a:r>
                      <a:r>
                        <a:rPr kumimoji="0" lang="en-US" sz="16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Calibri" panose="020F0502020204030204" pitchFamily="34" charset="0"/>
                        </a:rPr>
                        <a:t>§</a:t>
                      </a:r>
                      <a:endParaRPr lang="en-US" sz="1600" dirty="0">
                        <a:solidFill>
                          <a:schemeClr val="bg1"/>
                        </a:solidFill>
                        <a:latin typeface="Calibri" panose="020F0502020204030204" pitchFamily="34" charset="0"/>
                        <a:cs typeface="Calibri" panose="020F050202020403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8100" cap="flat" cmpd="sng" algn="ctr">
                      <a:solidFill>
                        <a:schemeClr val="accent3"/>
                      </a:solidFill>
                      <a:prstDash val="solid"/>
                      <a:round/>
                      <a:headEnd type="none" w="med" len="med"/>
                      <a:tailEnd type="none" w="med" len="med"/>
                    </a:lnT>
                    <a:lnB w="381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94.7</a:t>
                      </a:r>
                    </a:p>
                  </a:txBody>
                  <a:tcPr anchor="ctr">
                    <a:lnL w="6350" cap="flat" cmpd="sng" algn="ctr">
                      <a:noFill/>
                      <a:prstDash val="solid"/>
                      <a:round/>
                      <a:headEnd type="none" w="med" len="med"/>
                      <a:tailEnd type="none" w="med" len="med"/>
                    </a:lnL>
                    <a:lnR w="38100" cap="flat" cmpd="sng" algn="ctr">
                      <a:solidFill>
                        <a:schemeClr val="accent3"/>
                      </a:solidFill>
                      <a:prstDash val="solid"/>
                      <a:round/>
                      <a:headEnd type="none" w="med" len="med"/>
                      <a:tailEnd type="none" w="med" len="med"/>
                    </a:lnR>
                    <a:lnT w="38100" cap="flat" cmpd="sng" algn="ctr">
                      <a:solidFill>
                        <a:schemeClr val="accent3"/>
                      </a:solidFill>
                      <a:prstDash val="solid"/>
                      <a:round/>
                      <a:headEnd type="none" w="med" len="med"/>
                      <a:tailEnd type="none" w="med" len="med"/>
                    </a:lnT>
                    <a:lnB w="381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233807753"/>
                  </a:ext>
                </a:extLst>
              </a:tr>
              <a:tr h="285802">
                <a:tc>
                  <a:txBody>
                    <a:bodyPr/>
                    <a:lstStyle/>
                    <a:p>
                      <a:r>
                        <a:rPr lang="en-US" sz="1600" b="1" dirty="0">
                          <a:solidFill>
                            <a:schemeClr val="bg1"/>
                          </a:solidFill>
                          <a:latin typeface="Calibri" panose="020F0502020204030204" pitchFamily="34" charset="0"/>
                          <a:cs typeface="Calibri" panose="020F0502020204030204" pitchFamily="34" charset="0"/>
                        </a:rPr>
                        <a:t>CR/sCR, %</a:t>
                      </a:r>
                    </a:p>
                  </a:txBody>
                  <a:tcPr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82.5</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381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33</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381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36/41</a:t>
                      </a:r>
                      <a:r>
                        <a:rPr lang="en-US" sz="1600" baseline="0" dirty="0">
                          <a:solidFill>
                            <a:schemeClr val="bg1"/>
                          </a:solidFill>
                          <a:latin typeface="Calibri" panose="020F0502020204030204" pitchFamily="34" charset="0"/>
                          <a:ea typeface="ＭＳ Ｐゴシック" charset="-128"/>
                          <a:cs typeface="Calibri" panose="020F0502020204030204" pitchFamily="34" charset="0"/>
                        </a:rPr>
                        <a:t>*</a:t>
                      </a:r>
                      <a:endParaRPr lang="en-US" sz="1600" baseline="0" dirty="0">
                        <a:solidFill>
                          <a:schemeClr val="bg1"/>
                        </a:solidFill>
                        <a:latin typeface="Calibri" panose="020F0502020204030204" pitchFamily="34" charset="0"/>
                        <a:cs typeface="Calibri" panose="020F050202020403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381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25</a:t>
                      </a:r>
                      <a:endParaRPr lang="en-US" sz="1600" baseline="30000" dirty="0">
                        <a:solidFill>
                          <a:schemeClr val="bg1"/>
                        </a:solidFill>
                        <a:latin typeface="Calibri" panose="020F0502020204030204" pitchFamily="34" charset="0"/>
                        <a:cs typeface="Calibri" panose="020F050202020403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8100" cap="flat" cmpd="sng" algn="ctr">
                      <a:solidFill>
                        <a:schemeClr val="accent3"/>
                      </a:solidFill>
                      <a:prstDash val="solid"/>
                      <a:round/>
                      <a:headEnd type="none" w="med" len="med"/>
                      <a:tailEnd type="none" w="med" len="med"/>
                    </a:lnT>
                    <a:lnB w="381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21.4</a:t>
                      </a:r>
                      <a:r>
                        <a:rPr kumimoji="0" lang="en-US" sz="16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Calibri" panose="020F0502020204030204" pitchFamily="34" charset="0"/>
                        </a:rPr>
                        <a:t>§</a:t>
                      </a:r>
                      <a:endParaRPr lang="en-US" sz="1600" dirty="0">
                        <a:solidFill>
                          <a:schemeClr val="bg1"/>
                        </a:solidFill>
                        <a:latin typeface="Calibri" panose="020F0502020204030204" pitchFamily="34" charset="0"/>
                        <a:cs typeface="Calibri" panose="020F050202020403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8100" cap="flat" cmpd="sng" algn="ctr">
                      <a:solidFill>
                        <a:schemeClr val="accent3"/>
                      </a:solidFill>
                      <a:prstDash val="solid"/>
                      <a:round/>
                      <a:headEnd type="none" w="med" len="med"/>
                      <a:tailEnd type="none" w="med" len="med"/>
                    </a:lnT>
                    <a:lnB w="381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84.2</a:t>
                      </a:r>
                    </a:p>
                  </a:txBody>
                  <a:tcPr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3"/>
                      </a:solidFill>
                      <a:prstDash val="solid"/>
                      <a:round/>
                      <a:headEnd type="none" w="med" len="med"/>
                      <a:tailEnd type="none" w="med" len="med"/>
                    </a:lnT>
                    <a:lnB w="381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2474384341"/>
                  </a:ext>
                </a:extLst>
              </a:tr>
              <a:tr h="476337">
                <a:tc>
                  <a:txBody>
                    <a:bodyPr/>
                    <a:lstStyle/>
                    <a:p>
                      <a:r>
                        <a:rPr lang="en-US" sz="1600" b="1" dirty="0">
                          <a:solidFill>
                            <a:schemeClr val="bg1"/>
                          </a:solidFill>
                          <a:latin typeface="Calibri" panose="020F0502020204030204" pitchFamily="34" charset="0"/>
                          <a:cs typeface="Calibri" panose="020F0502020204030204" pitchFamily="34" charset="0"/>
                        </a:rPr>
                        <a:t>CRS (all grades), %</a:t>
                      </a:r>
                    </a:p>
                  </a:txBody>
                  <a:tcPr anchor="ctr">
                    <a:lnL w="12700" cap="flat" cmpd="sng" algn="ctr">
                      <a:noFill/>
                      <a:prstDash val="solid"/>
                      <a:round/>
                      <a:headEnd type="none" w="med" len="med"/>
                      <a:tailEnd type="none" w="med" len="med"/>
                    </a:lnL>
                    <a:lnR w="38100" cap="flat" cmpd="sng" algn="ctr">
                      <a:solidFill>
                        <a:schemeClr val="accent3"/>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94.8</a:t>
                      </a:r>
                    </a:p>
                  </a:txBody>
                  <a:tcPr anchor="ctr">
                    <a:lnL w="38100" cap="flat" cmpd="sng" algn="ctr">
                      <a:solidFill>
                        <a:schemeClr val="accent3"/>
                      </a:solidFill>
                      <a:prstDash val="solid"/>
                      <a:round/>
                      <a:headEnd type="none" w="med" len="med"/>
                      <a:tailEnd type="none" w="med" len="med"/>
                    </a:lnL>
                    <a:lnR w="6350" cap="flat" cmpd="sng" algn="ctr">
                      <a:noFill/>
                      <a:prstDash val="solid"/>
                      <a:round/>
                      <a:headEnd type="none" w="med" len="med"/>
                      <a:tailEnd type="none" w="med" len="med"/>
                    </a:lnR>
                    <a:lnT w="38100" cap="flat" cmpd="sng" algn="ctr">
                      <a:solidFill>
                        <a:schemeClr val="accent3"/>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84</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8100" cap="flat" cmpd="sng" algn="ctr">
                      <a:solidFill>
                        <a:schemeClr val="accent3"/>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75</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8100" cap="flat" cmpd="sng" algn="ctr">
                      <a:solidFill>
                        <a:schemeClr val="accent3"/>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77/83</a:t>
                      </a:r>
                      <a:r>
                        <a:rPr kumimoji="0" lang="en-US" sz="16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Calibri" panose="020F0502020204030204" pitchFamily="34" charset="0"/>
                        </a:rPr>
                        <a:t>‡</a:t>
                      </a:r>
                      <a:endParaRPr lang="en-US" sz="1600" dirty="0">
                        <a:solidFill>
                          <a:schemeClr val="bg1"/>
                        </a:solidFill>
                        <a:latin typeface="Calibri" panose="020F0502020204030204" pitchFamily="34" charset="0"/>
                        <a:cs typeface="Calibri" panose="020F050202020403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8100" cap="flat" cmpd="sng" algn="ctr">
                      <a:solidFill>
                        <a:schemeClr val="accent3"/>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28</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8100" cap="flat" cmpd="sng" algn="ctr">
                      <a:solidFill>
                        <a:schemeClr val="accent3"/>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95</a:t>
                      </a:r>
                    </a:p>
                  </a:txBody>
                  <a:tcPr anchor="ctr">
                    <a:lnL w="6350" cap="flat" cmpd="sng" algn="ctr">
                      <a:noFill/>
                      <a:prstDash val="solid"/>
                      <a:round/>
                      <a:headEnd type="none" w="med" len="med"/>
                      <a:tailEnd type="none" w="med" len="med"/>
                    </a:lnL>
                    <a:lnR w="38100" cap="flat" cmpd="sng" algn="ctr">
                      <a:solidFill>
                        <a:schemeClr val="accent3"/>
                      </a:solidFill>
                      <a:prstDash val="solid"/>
                      <a:round/>
                      <a:headEnd type="none" w="med" len="med"/>
                      <a:tailEnd type="none" w="med" len="med"/>
                    </a:lnR>
                    <a:lnT w="38100" cap="flat" cmpd="sng" algn="ctr">
                      <a:solidFill>
                        <a:schemeClr val="accent3"/>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4155998139"/>
                  </a:ext>
                </a:extLst>
              </a:tr>
              <a:tr h="285802">
                <a:tc>
                  <a:txBody>
                    <a:bodyPr/>
                    <a:lstStyle/>
                    <a:p>
                      <a:r>
                        <a:rPr lang="en-US" sz="1600" b="1" dirty="0">
                          <a:solidFill>
                            <a:schemeClr val="bg1"/>
                          </a:solidFill>
                          <a:latin typeface="Calibri" panose="020F0502020204030204" pitchFamily="34" charset="0"/>
                          <a:cs typeface="Calibri" panose="020F0502020204030204" pitchFamily="34" charset="0"/>
                        </a:rPr>
                        <a:t>CRS (grade ≥3),</a:t>
                      </a:r>
                      <a:r>
                        <a:rPr lang="en-US" sz="1600" b="1" baseline="0" dirty="0">
                          <a:solidFill>
                            <a:schemeClr val="bg1"/>
                          </a:solidFill>
                          <a:latin typeface="Calibri" panose="020F0502020204030204" pitchFamily="34" charset="0"/>
                          <a:cs typeface="Calibri" panose="020F0502020204030204" pitchFamily="34" charset="0"/>
                        </a:rPr>
                        <a:t> %</a:t>
                      </a:r>
                      <a:endParaRPr lang="en-US" sz="1600" b="1" dirty="0">
                        <a:solidFill>
                          <a:schemeClr val="bg1"/>
                        </a:solidFill>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38100" cap="flat" cmpd="sng" algn="ctr">
                      <a:solidFill>
                        <a:schemeClr val="accent3"/>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5.4</a:t>
                      </a:r>
                    </a:p>
                  </a:txBody>
                  <a:tcPr anchor="ctr">
                    <a:lnL w="38100" cap="flat" cmpd="sng" algn="ctr">
                      <a:solidFill>
                        <a:schemeClr val="accent3"/>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4</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4</a:t>
                      </a:r>
                      <a:r>
                        <a:rPr kumimoji="0" lang="en-US" sz="1600" b="0" i="0" u="none" strike="noStrike" kern="1200" cap="none" spc="0" normalizeH="0" baseline="30000" noProof="0" dirty="0">
                          <a:ln>
                            <a:noFill/>
                          </a:ln>
                          <a:solidFill>
                            <a:srgbClr val="000000"/>
                          </a:solidFill>
                          <a:effectLst/>
                          <a:uLnTx/>
                          <a:uFillTx/>
                          <a:latin typeface="Calibri" panose="020F0502020204030204" pitchFamily="34" charset="0"/>
                          <a:cs typeface="Calibri" panose="020F0502020204030204" pitchFamily="34" charset="0"/>
                        </a:rPr>
                        <a:t>†</a:t>
                      </a:r>
                      <a:endParaRPr lang="en-US" sz="1600" baseline="30000" dirty="0">
                        <a:solidFill>
                          <a:schemeClr val="bg1"/>
                        </a:solidFill>
                        <a:latin typeface="Calibri" panose="020F0502020204030204" pitchFamily="34" charset="0"/>
                        <a:cs typeface="Calibri" panose="020F050202020403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0/0</a:t>
                      </a:r>
                      <a:r>
                        <a:rPr kumimoji="0" lang="en-US" sz="16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Calibri" panose="020F0502020204030204" pitchFamily="34" charset="0"/>
                        </a:rPr>
                        <a:t>‡</a:t>
                      </a:r>
                      <a:endParaRPr lang="en-US" sz="1600" dirty="0">
                        <a:solidFill>
                          <a:schemeClr val="bg1"/>
                        </a:solidFill>
                        <a:latin typeface="Calibri" panose="020F0502020204030204" pitchFamily="34" charset="0"/>
                        <a:cs typeface="Calibri" panose="020F050202020403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0</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11</a:t>
                      </a:r>
                    </a:p>
                  </a:txBody>
                  <a:tcPr anchor="ctr">
                    <a:lnL w="6350" cap="flat" cmpd="sng" algn="ctr">
                      <a:noFill/>
                      <a:prstDash val="solid"/>
                      <a:round/>
                      <a:headEnd type="none" w="med" len="med"/>
                      <a:tailEnd type="none" w="med" len="med"/>
                    </a:lnL>
                    <a:lnR w="38100" cap="flat" cmpd="sng" algn="ctr">
                      <a:solidFill>
                        <a:schemeClr val="accent3"/>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3469215540"/>
                  </a:ext>
                </a:extLst>
              </a:tr>
              <a:tr h="285802">
                <a:tc>
                  <a:txBody>
                    <a:bodyPr/>
                    <a:lstStyle/>
                    <a:p>
                      <a:r>
                        <a:rPr lang="en-US" sz="1600" b="1" dirty="0">
                          <a:solidFill>
                            <a:schemeClr val="bg1"/>
                          </a:solidFill>
                          <a:latin typeface="Calibri" panose="020F0502020204030204" pitchFamily="34" charset="0"/>
                          <a:cs typeface="Calibri" panose="020F0502020204030204" pitchFamily="34" charset="0"/>
                        </a:rPr>
                        <a:t>Neurotoxicity (all grades), %</a:t>
                      </a:r>
                    </a:p>
                  </a:txBody>
                  <a:tcPr anchor="ctr">
                    <a:lnL w="12700" cap="flat" cmpd="sng" algn="ctr">
                      <a:noFill/>
                      <a:prstDash val="solid"/>
                      <a:round/>
                      <a:headEnd type="none" w="med" len="med"/>
                      <a:tailEnd type="none" w="med" len="med"/>
                    </a:lnL>
                    <a:lnR w="38100" cap="flat" cmpd="sng" algn="ctr">
                      <a:solidFill>
                        <a:schemeClr val="accent3"/>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20.6</a:t>
                      </a:r>
                    </a:p>
                  </a:txBody>
                  <a:tcPr anchor="ctr">
                    <a:lnL w="38100" cap="flat" cmpd="sng" algn="ctr">
                      <a:solidFill>
                        <a:schemeClr val="accent3"/>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18</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15</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15/17</a:t>
                      </a:r>
                      <a:r>
                        <a:rPr kumimoji="0" lang="en-US" sz="16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Calibri" panose="020F0502020204030204" pitchFamily="34" charset="0"/>
                        </a:rPr>
                        <a:t>‡</a:t>
                      </a:r>
                      <a:endParaRPr lang="en-US" sz="1600" dirty="0">
                        <a:solidFill>
                          <a:schemeClr val="bg1"/>
                        </a:solidFill>
                        <a:latin typeface="Calibri" panose="020F0502020204030204" pitchFamily="34" charset="0"/>
                        <a:cs typeface="Calibri" panose="020F050202020403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7</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0</a:t>
                      </a:r>
                    </a:p>
                  </a:txBody>
                  <a:tcPr anchor="ctr">
                    <a:lnL w="6350" cap="flat" cmpd="sng" algn="ctr">
                      <a:noFill/>
                      <a:prstDash val="solid"/>
                      <a:round/>
                      <a:headEnd type="none" w="med" len="med"/>
                      <a:tailEnd type="none" w="med" len="med"/>
                    </a:lnL>
                    <a:lnR w="38100" cap="flat" cmpd="sng" algn="ctr">
                      <a:solidFill>
                        <a:schemeClr val="accent3"/>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3837647278"/>
                  </a:ext>
                </a:extLst>
              </a:tr>
              <a:tr h="285802">
                <a:tc>
                  <a:txBody>
                    <a:bodyPr/>
                    <a:lstStyle/>
                    <a:p>
                      <a:r>
                        <a:rPr lang="en-US" sz="1600" b="1" dirty="0">
                          <a:solidFill>
                            <a:schemeClr val="bg1"/>
                          </a:solidFill>
                          <a:latin typeface="Calibri" panose="020F0502020204030204" pitchFamily="34" charset="0"/>
                          <a:cs typeface="Calibri" panose="020F0502020204030204" pitchFamily="34" charset="0"/>
                        </a:rPr>
                        <a:t>Neurotoxicity (grade ≥3), %</a:t>
                      </a:r>
                    </a:p>
                  </a:txBody>
                  <a:tcPr anchor="ctr">
                    <a:lnL w="12700" cap="flat" cmpd="sng" algn="ctr">
                      <a:noFill/>
                      <a:prstDash val="solid"/>
                      <a:round/>
                      <a:headEnd type="none" w="med" len="med"/>
                      <a:tailEnd type="none" w="med" len="med"/>
                    </a:lnL>
                    <a:lnR w="38100" cap="flat" cmpd="sng" algn="ctr">
                      <a:solidFill>
                        <a:schemeClr val="accent3"/>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10.3</a:t>
                      </a:r>
                    </a:p>
                  </a:txBody>
                  <a:tcPr anchor="ctr">
                    <a:lnL w="38100" cap="flat" cmpd="sng" algn="ctr">
                      <a:solidFill>
                        <a:schemeClr val="accent3"/>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381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4</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381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4</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381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8/0</a:t>
                      </a:r>
                      <a:r>
                        <a:rPr kumimoji="0" lang="en-US" sz="16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Calibri" panose="020F0502020204030204" pitchFamily="34" charset="0"/>
                        </a:rPr>
                        <a:t>‡</a:t>
                      </a:r>
                      <a:endParaRPr lang="en-US" sz="1600" dirty="0">
                        <a:solidFill>
                          <a:schemeClr val="bg1"/>
                        </a:solidFill>
                        <a:latin typeface="Calibri" panose="020F0502020204030204" pitchFamily="34" charset="0"/>
                        <a:cs typeface="Calibri" panose="020F050202020403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381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2</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381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0</a:t>
                      </a:r>
                    </a:p>
                  </a:txBody>
                  <a:tcPr anchor="ctr">
                    <a:lnL w="6350" cap="flat" cmpd="sng" algn="ctr">
                      <a:noFill/>
                      <a:prstDash val="solid"/>
                      <a:round/>
                      <a:headEnd type="none" w="med" len="med"/>
                      <a:tailEnd type="none" w="med" len="med"/>
                    </a:lnL>
                    <a:lnR w="38100" cap="flat" cmpd="sng" algn="ctr">
                      <a:solidFill>
                        <a:schemeClr val="accent3"/>
                      </a:solidFill>
                      <a:prstDash val="solid"/>
                      <a:round/>
                      <a:headEnd type="none" w="med" len="med"/>
                      <a:tailEnd type="none" w="med" len="med"/>
                    </a:lnR>
                    <a:lnT w="6350" cap="flat" cmpd="sng" algn="ctr">
                      <a:noFill/>
                      <a:prstDash val="solid"/>
                      <a:round/>
                      <a:headEnd type="none" w="med" len="med"/>
                      <a:tailEnd type="none" w="med" len="med"/>
                    </a:lnT>
                    <a:lnB w="381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1891932354"/>
                  </a:ext>
                </a:extLst>
              </a:tr>
            </a:tbl>
          </a:graphicData>
        </a:graphic>
      </p:graphicFrame>
      <p:grpSp>
        <p:nvGrpSpPr>
          <p:cNvPr id="11" name="Group 10">
            <a:extLst>
              <a:ext uri="{FF2B5EF4-FFF2-40B4-BE49-F238E27FC236}">
                <a16:creationId xmlns:a16="http://schemas.microsoft.com/office/drawing/2014/main" id="{EC407CB5-2889-4131-9B9E-CE0183B26822}"/>
              </a:ext>
            </a:extLst>
          </p:cNvPr>
          <p:cNvGrpSpPr/>
          <p:nvPr/>
        </p:nvGrpSpPr>
        <p:grpSpPr>
          <a:xfrm>
            <a:off x="9392911" y="6207927"/>
            <a:ext cx="2488502" cy="454909"/>
            <a:chOff x="9392911" y="6207927"/>
            <a:chExt cx="2488502" cy="454909"/>
          </a:xfrm>
        </p:grpSpPr>
        <p:pic>
          <p:nvPicPr>
            <p:cNvPr id="12" name="Picture 11" descr="A picture containing text, ax, wheel&#10;&#10;Description automatically generated">
              <a:extLst>
                <a:ext uri="{FF2B5EF4-FFF2-40B4-BE49-F238E27FC236}">
                  <a16:creationId xmlns:a16="http://schemas.microsoft.com/office/drawing/2014/main" id="{0E32DECF-1189-4E1D-842F-EB2ED191A3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3" name="Rectangle 8">
              <a:extLst>
                <a:ext uri="{FF2B5EF4-FFF2-40B4-BE49-F238E27FC236}">
                  <a16:creationId xmlns:a16="http://schemas.microsoft.com/office/drawing/2014/main" id="{F953C395-0113-40F9-9F03-772AAAAAD229}"/>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spTree>
    <p:extLst>
      <p:ext uri="{BB962C8B-B14F-4D97-AF65-F5344CB8AC3E}">
        <p14:creationId xmlns:p14="http://schemas.microsoft.com/office/powerpoint/2010/main" val="24214992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1"/>
          <p:cNvSpPr>
            <a:spLocks noGrp="1"/>
          </p:cNvSpPr>
          <p:nvPr>
            <p:ph type="title"/>
          </p:nvPr>
        </p:nvSpPr>
        <p:spPr/>
        <p:txBody>
          <a:bodyPr/>
          <a:lstStyle/>
          <a:p>
            <a:r>
              <a:rPr lang="en-US" dirty="0"/>
              <a:t>Toxicity With CAR T-Cell Therapy in MM</a:t>
            </a:r>
          </a:p>
        </p:txBody>
      </p:sp>
      <p:sp>
        <p:nvSpPr>
          <p:cNvPr id="50" name="TextBox 49"/>
          <p:cNvSpPr txBox="1"/>
          <p:nvPr/>
        </p:nvSpPr>
        <p:spPr>
          <a:xfrm>
            <a:off x="6200239" y="518942"/>
            <a:ext cx="253596"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CH" sz="2400" b="1" i="0" u="none" strike="noStrike" kern="0" cap="none" spc="0" normalizeH="0" baseline="0" noProof="0" dirty="0">
                <a:ln>
                  <a:noFill/>
                </a:ln>
                <a:solidFill>
                  <a:prstClr val="black"/>
                </a:solidFill>
                <a:effectLst/>
                <a:uLnTx/>
                <a:uFillTx/>
                <a:latin typeface="Calibri" panose="020F0502020204030204"/>
                <a:ea typeface="+mn-ea"/>
                <a:cs typeface="Arial" panose="020B0604020202020204" pitchFamily="34" charset="0"/>
              </a:rPr>
              <a:t> </a:t>
            </a:r>
            <a:endParaRPr kumimoji="0" lang="en-US" sz="2133"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sp>
        <p:nvSpPr>
          <p:cNvPr id="5" name="TextBox 4">
            <a:extLst>
              <a:ext uri="{FF2B5EF4-FFF2-40B4-BE49-F238E27FC236}">
                <a16:creationId xmlns:a16="http://schemas.microsoft.com/office/drawing/2014/main" id="{F931147F-DF36-E844-A536-FA9E6CD2647E}"/>
              </a:ext>
            </a:extLst>
          </p:cNvPr>
          <p:cNvSpPr txBox="1"/>
          <p:nvPr/>
        </p:nvSpPr>
        <p:spPr>
          <a:xfrm>
            <a:off x="993451" y="6048450"/>
            <a:ext cx="529312" cy="21544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FFFFFF"/>
                </a:solidFill>
                <a:effectLst/>
                <a:uLnTx/>
                <a:uFillTx/>
                <a:latin typeface="Arial"/>
                <a:ea typeface="+mn-ea"/>
                <a:cs typeface="+mn-cs"/>
              </a:rPr>
              <a:t>Bridging</a:t>
            </a:r>
          </a:p>
        </p:txBody>
      </p:sp>
      <p:graphicFrame>
        <p:nvGraphicFramePr>
          <p:cNvPr id="2" name="Table 2">
            <a:extLst>
              <a:ext uri="{FF2B5EF4-FFF2-40B4-BE49-F238E27FC236}">
                <a16:creationId xmlns:a16="http://schemas.microsoft.com/office/drawing/2014/main" id="{019F79C3-3973-48AD-891B-C86D0A64134B}"/>
              </a:ext>
            </a:extLst>
          </p:cNvPr>
          <p:cNvGraphicFramePr>
            <a:graphicFrameLocks noGrp="1"/>
          </p:cNvGraphicFramePr>
          <p:nvPr>
            <p:extLst>
              <p:ext uri="{D42A27DB-BD31-4B8C-83A1-F6EECF244321}">
                <p14:modId xmlns:p14="http://schemas.microsoft.com/office/powerpoint/2010/main" val="2745454723"/>
              </p:ext>
            </p:extLst>
          </p:nvPr>
        </p:nvGraphicFramePr>
        <p:xfrm>
          <a:off x="723900" y="1600201"/>
          <a:ext cx="10744200" cy="3657600"/>
        </p:xfrm>
        <a:graphic>
          <a:graphicData uri="http://schemas.openxmlformats.org/drawingml/2006/table">
            <a:tbl>
              <a:tblPr firstRow="1" bandRow="1">
                <a:tableStyleId>{5C22544A-7EE6-4342-B048-85BDC9FD1C3A}</a:tableStyleId>
              </a:tblPr>
              <a:tblGrid>
                <a:gridCol w="5195966">
                  <a:extLst>
                    <a:ext uri="{9D8B030D-6E8A-4147-A177-3AD203B41FA5}">
                      <a16:colId xmlns:a16="http://schemas.microsoft.com/office/drawing/2014/main" val="3940000070"/>
                    </a:ext>
                  </a:extLst>
                </a:gridCol>
                <a:gridCol w="5548234">
                  <a:extLst>
                    <a:ext uri="{9D8B030D-6E8A-4147-A177-3AD203B41FA5}">
                      <a16:colId xmlns:a16="http://schemas.microsoft.com/office/drawing/2014/main" val="1369221838"/>
                    </a:ext>
                  </a:extLst>
                </a:gridCol>
              </a:tblGrid>
              <a:tr h="196471">
                <a:tc>
                  <a:txBody>
                    <a:bodyPr/>
                    <a:lstStyle/>
                    <a:p>
                      <a:r>
                        <a:rPr lang="en-US" dirty="0">
                          <a:latin typeface="Calibri" panose="020F0502020204030204" pitchFamily="34" charset="0"/>
                          <a:cs typeface="Calibri" panose="020F0502020204030204" pitchFamily="34" charset="0"/>
                        </a:rPr>
                        <a:t>CAR T-Cell Associated Adverse Events</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3"/>
                    </a:solidFill>
                  </a:tcPr>
                </a:tc>
                <a:tc>
                  <a:txBody>
                    <a:bodyPr/>
                    <a:lstStyle/>
                    <a:p>
                      <a:pPr algn="ctr"/>
                      <a:r>
                        <a:rPr lang="en-US" dirty="0">
                          <a:latin typeface="Calibri" panose="020F0502020204030204" pitchFamily="34" charset="0"/>
                          <a:cs typeface="Calibri" panose="020F0502020204030204" pitchFamily="34" charset="0"/>
                        </a:rPr>
                        <a:t>Management of Adverse Events</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973347297"/>
                  </a:ext>
                </a:extLst>
              </a:tr>
              <a:tr h="0">
                <a:tc>
                  <a:txBody>
                    <a:bodyPr/>
                    <a:lstStyle/>
                    <a:p>
                      <a:pPr lvl="0" fontAlgn="auto">
                        <a:lnSpc>
                          <a:spcPct val="100000"/>
                        </a:lnSpc>
                        <a:spcBef>
                          <a:spcPts val="800"/>
                        </a:spcBef>
                        <a:spcAft>
                          <a:spcPts val="0"/>
                        </a:spcAft>
                        <a:buClrTx/>
                        <a:buFont typeface="+mj-lt"/>
                        <a:buNone/>
                        <a:defRPr/>
                      </a:pPr>
                      <a:r>
                        <a:rPr lang="de-CH" sz="1800" b="1" dirty="0">
                          <a:solidFill>
                            <a:prstClr val="black"/>
                          </a:solidFill>
                          <a:latin typeface="Calibri" panose="020F0502020204030204" pitchFamily="34" charset="0"/>
                          <a:cs typeface="Calibri" panose="020F0502020204030204" pitchFamily="34" charset="0"/>
                        </a:rPr>
                        <a:t>Cytokine-release syndrome</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2"/>
                    </a:solidFill>
                  </a:tcPr>
                </a:tc>
                <a:tc>
                  <a:txBody>
                    <a:bodyPr/>
                    <a:lstStyle/>
                    <a:p>
                      <a:pPr fontAlgn="auto">
                        <a:lnSpc>
                          <a:spcPct val="100000"/>
                        </a:lnSpc>
                        <a:spcBef>
                          <a:spcPts val="800"/>
                        </a:spcBef>
                        <a:spcAft>
                          <a:spcPts val="0"/>
                        </a:spcAft>
                        <a:buClrTx/>
                        <a:buFont typeface="+mj-lt"/>
                        <a:buNone/>
                        <a:defRPr/>
                      </a:pPr>
                      <a:r>
                        <a:rPr lang="en-US" sz="1800" b="1" kern="0" dirty="0">
                          <a:solidFill>
                            <a:prstClr val="black"/>
                          </a:solidFill>
                          <a:latin typeface="Calibri" panose="020F0502020204030204" pitchFamily="34" charset="0"/>
                          <a:cs typeface="Calibri" panose="020F0502020204030204" pitchFamily="34" charset="0"/>
                        </a:rPr>
                        <a:t>Day 1-21 </a:t>
                      </a:r>
                      <a:r>
                        <a:rPr lang="en-US" sz="1800" b="1" kern="0" dirty="0">
                          <a:solidFill>
                            <a:prstClr val="black"/>
                          </a:solidFill>
                          <a:latin typeface="Calibri" panose="020F0502020204030204" pitchFamily="34" charset="0"/>
                          <a:cs typeface="Calibri" panose="020F0502020204030204" pitchFamily="34" charset="0"/>
                          <a:sym typeface="Wingdings" panose="05000000000000000000" pitchFamily="2" charset="2"/>
                        </a:rPr>
                        <a:t></a:t>
                      </a:r>
                      <a:r>
                        <a:rPr lang="en-US" sz="1800" b="1" kern="0" dirty="0">
                          <a:solidFill>
                            <a:prstClr val="black"/>
                          </a:solidFill>
                          <a:latin typeface="Calibri" panose="020F0502020204030204" pitchFamily="34" charset="0"/>
                          <a:cs typeface="Calibri" panose="020F0502020204030204" pitchFamily="34" charset="0"/>
                        </a:rPr>
                        <a:t> tocilizumab, steroids, anakinra </a:t>
                      </a:r>
                      <a:endParaRPr lang="en-US" dirty="0">
                        <a:latin typeface="Calibri" panose="020F0502020204030204" pitchFamily="34" charset="0"/>
                        <a:cs typeface="Calibri" panose="020F050202020403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2878866800"/>
                  </a:ext>
                </a:extLst>
              </a:tr>
              <a:tr h="0">
                <a:tc>
                  <a:txBody>
                    <a:bodyPr/>
                    <a:lstStyle/>
                    <a:p>
                      <a:pPr lvl="0" fontAlgn="auto">
                        <a:lnSpc>
                          <a:spcPct val="100000"/>
                        </a:lnSpc>
                        <a:spcBef>
                          <a:spcPts val="1600"/>
                        </a:spcBef>
                        <a:spcAft>
                          <a:spcPts val="0"/>
                        </a:spcAft>
                        <a:buClrTx/>
                        <a:buFont typeface="+mj-lt"/>
                        <a:buNone/>
                        <a:defRPr/>
                      </a:pPr>
                      <a:r>
                        <a:rPr lang="de-CH" sz="1800" b="1" dirty="0">
                          <a:solidFill>
                            <a:prstClr val="black"/>
                          </a:solidFill>
                          <a:latin typeface="Calibri" panose="020F0502020204030204" pitchFamily="34" charset="0"/>
                          <a:cs typeface="Calibri" panose="020F0502020204030204" pitchFamily="34" charset="0"/>
                        </a:rPr>
                        <a:t>Neurotoxicity</a:t>
                      </a:r>
                      <a:br>
                        <a:rPr lang="de-CH" sz="1800" dirty="0">
                          <a:solidFill>
                            <a:prstClr val="black"/>
                          </a:solidFill>
                          <a:latin typeface="Calibri" panose="020F0502020204030204" pitchFamily="34" charset="0"/>
                          <a:cs typeface="Calibri" panose="020F0502020204030204" pitchFamily="34" charset="0"/>
                        </a:rPr>
                      </a:br>
                      <a:r>
                        <a:rPr lang="de-CH" sz="1800" dirty="0">
                          <a:solidFill>
                            <a:prstClr val="black"/>
                          </a:solidFill>
                          <a:latin typeface="Calibri" panose="020F0502020204030204" pitchFamily="34" charset="0"/>
                          <a:cs typeface="Calibri" panose="020F0502020204030204" pitchFamily="34" charset="0"/>
                        </a:rPr>
                        <a:t>(ie</a:t>
                      </a:r>
                      <a:r>
                        <a:rPr lang="de-CH" sz="1800" i="1" dirty="0">
                          <a:solidFill>
                            <a:prstClr val="black"/>
                          </a:solidFill>
                          <a:latin typeface="Calibri" panose="020F0502020204030204" pitchFamily="34" charset="0"/>
                          <a:cs typeface="Calibri" panose="020F0502020204030204" pitchFamily="34" charset="0"/>
                        </a:rPr>
                        <a:t>,</a:t>
                      </a:r>
                      <a:r>
                        <a:rPr lang="de-CH" sz="1800" dirty="0">
                          <a:solidFill>
                            <a:prstClr val="black"/>
                          </a:solidFill>
                          <a:latin typeface="Calibri" panose="020F0502020204030204" pitchFamily="34" charset="0"/>
                          <a:cs typeface="Calibri" panose="020F0502020204030204" pitchFamily="34" charset="0"/>
                        </a:rPr>
                        <a:t> immune effector cell–associated </a:t>
                      </a:r>
                      <a:br>
                        <a:rPr lang="de-CH" sz="1800" dirty="0">
                          <a:solidFill>
                            <a:prstClr val="black"/>
                          </a:solidFill>
                          <a:latin typeface="Calibri" panose="020F0502020204030204" pitchFamily="34" charset="0"/>
                          <a:cs typeface="Calibri" panose="020F0502020204030204" pitchFamily="34" charset="0"/>
                        </a:rPr>
                      </a:br>
                      <a:r>
                        <a:rPr lang="de-CH" sz="1800" dirty="0">
                          <a:solidFill>
                            <a:prstClr val="black"/>
                          </a:solidFill>
                          <a:latin typeface="Calibri" panose="020F0502020204030204" pitchFamily="34" charset="0"/>
                          <a:cs typeface="Calibri" panose="020F0502020204030204" pitchFamily="34" charset="0"/>
                        </a:rPr>
                        <a:t>neurotoxicity syndrome)</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fontAlgn="auto">
                        <a:lnSpc>
                          <a:spcPct val="100000"/>
                        </a:lnSpc>
                        <a:spcBef>
                          <a:spcPts val="1600"/>
                        </a:spcBef>
                        <a:spcAft>
                          <a:spcPts val="0"/>
                        </a:spcAft>
                        <a:buClrTx/>
                        <a:buFont typeface="+mj-lt"/>
                        <a:buNone/>
                        <a:defRPr/>
                      </a:pPr>
                      <a:r>
                        <a:rPr lang="en-US" sz="1800" b="1" kern="0" dirty="0">
                          <a:solidFill>
                            <a:prstClr val="black"/>
                          </a:solidFill>
                          <a:latin typeface="Calibri" panose="020F0502020204030204" pitchFamily="34" charset="0"/>
                          <a:cs typeface="Calibri" panose="020F0502020204030204" pitchFamily="34" charset="0"/>
                        </a:rPr>
                        <a:t>Day 1-28</a:t>
                      </a:r>
                      <a:r>
                        <a:rPr lang="en-US" sz="1800" kern="0" dirty="0">
                          <a:solidFill>
                            <a:prstClr val="black"/>
                          </a:solidFill>
                          <a:latin typeface="Calibri" panose="020F0502020204030204" pitchFamily="34" charset="0"/>
                          <a:cs typeface="Calibri" panose="020F0502020204030204" pitchFamily="34" charset="0"/>
                        </a:rPr>
                        <a:t> </a:t>
                      </a:r>
                      <a:r>
                        <a:rPr lang="en-US" sz="1800" b="1" kern="0" dirty="0">
                          <a:solidFill>
                            <a:prstClr val="black"/>
                          </a:solidFill>
                          <a:latin typeface="Calibri" panose="020F0502020204030204" pitchFamily="34" charset="0"/>
                          <a:cs typeface="Calibri" panose="020F0502020204030204" pitchFamily="34" charset="0"/>
                        </a:rPr>
                        <a:t>and </a:t>
                      </a:r>
                      <a:r>
                        <a:rPr lang="en-US" sz="1800" b="1" i="1" u="none" kern="0" dirty="0">
                          <a:solidFill>
                            <a:prstClr val="black"/>
                          </a:solidFill>
                          <a:latin typeface="Calibri" panose="020F0502020204030204" pitchFamily="34" charset="0"/>
                          <a:cs typeface="Calibri" panose="020F0502020204030204" pitchFamily="34" charset="0"/>
                        </a:rPr>
                        <a:t>late effects </a:t>
                      </a:r>
                      <a:r>
                        <a:rPr lang="en-US" sz="1800" b="1" kern="0" dirty="0">
                          <a:solidFill>
                            <a:prstClr val="black"/>
                          </a:solidFill>
                          <a:latin typeface="Calibri" panose="020F0502020204030204" pitchFamily="34" charset="0"/>
                          <a:cs typeface="Calibri" panose="020F0502020204030204" pitchFamily="34" charset="0"/>
                          <a:sym typeface="Wingdings" panose="05000000000000000000" pitchFamily="2" charset="2"/>
                        </a:rPr>
                        <a:t></a:t>
                      </a:r>
                      <a:r>
                        <a:rPr lang="en-US" sz="1800" b="1" kern="0" dirty="0">
                          <a:solidFill>
                            <a:prstClr val="black"/>
                          </a:solidFill>
                          <a:latin typeface="Calibri" panose="020F0502020204030204" pitchFamily="34" charset="0"/>
                          <a:cs typeface="Calibri" panose="020F0502020204030204" pitchFamily="34" charset="0"/>
                        </a:rPr>
                        <a:t> </a:t>
                      </a:r>
                      <a:r>
                        <a:rPr lang="en-US" sz="1800" kern="0" dirty="0">
                          <a:solidFill>
                            <a:prstClr val="black"/>
                          </a:solidFill>
                          <a:latin typeface="Calibri" panose="020F0502020204030204" pitchFamily="34" charset="0"/>
                          <a:cs typeface="Calibri" panose="020F0502020204030204" pitchFamily="34" charset="0"/>
                        </a:rPr>
                        <a:t>seizure prophylaxis, steroids, anakinra, cyclophosphamide, hyperventilation</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788956708"/>
                  </a:ext>
                </a:extLst>
              </a:tr>
              <a:tr h="0">
                <a:tc>
                  <a:txBody>
                    <a:bodyPr/>
                    <a:lstStyle/>
                    <a:p>
                      <a:pPr lvl="0" fontAlgn="auto">
                        <a:lnSpc>
                          <a:spcPct val="100000"/>
                        </a:lnSpc>
                        <a:spcBef>
                          <a:spcPts val="1600"/>
                        </a:spcBef>
                        <a:spcAft>
                          <a:spcPts val="0"/>
                        </a:spcAft>
                        <a:buClrTx/>
                        <a:buFont typeface="+mj-lt"/>
                        <a:buNone/>
                        <a:tabLst>
                          <a:tab pos="304792" algn="l"/>
                        </a:tabLst>
                        <a:defRPr/>
                      </a:pPr>
                      <a:r>
                        <a:rPr lang="de-CH" sz="1800" b="1" dirty="0">
                          <a:solidFill>
                            <a:prstClr val="black"/>
                          </a:solidFill>
                          <a:latin typeface="Calibri" panose="020F0502020204030204" pitchFamily="34" charset="0"/>
                          <a:cs typeface="Calibri" panose="020F0502020204030204" pitchFamily="34" charset="0"/>
                        </a:rPr>
                        <a:t>Prolonged cytopenias</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solidFill>
                  </a:tcPr>
                </a:tc>
                <a:tc>
                  <a:txBody>
                    <a:bodyPr/>
                    <a:lstStyle/>
                    <a:p>
                      <a:pPr fontAlgn="auto">
                        <a:lnSpc>
                          <a:spcPct val="100000"/>
                        </a:lnSpc>
                        <a:spcBef>
                          <a:spcPts val="1600"/>
                        </a:spcBef>
                        <a:spcAft>
                          <a:spcPts val="0"/>
                        </a:spcAft>
                        <a:buClrTx/>
                        <a:buFont typeface="+mj-lt"/>
                        <a:buNone/>
                        <a:defRPr/>
                      </a:pPr>
                      <a:r>
                        <a:rPr lang="en-US" sz="1800" b="1" kern="0" dirty="0">
                          <a:solidFill>
                            <a:prstClr val="black"/>
                          </a:solidFill>
                          <a:latin typeface="Calibri" panose="020F0502020204030204" pitchFamily="34" charset="0"/>
                          <a:cs typeface="Calibri" panose="020F0502020204030204" pitchFamily="34" charset="0"/>
                        </a:rPr>
                        <a:t>Cytopenias </a:t>
                      </a:r>
                      <a:r>
                        <a:rPr lang="en-US" sz="1800" b="1" kern="0" dirty="0">
                          <a:solidFill>
                            <a:prstClr val="black"/>
                          </a:solidFill>
                          <a:latin typeface="Calibri" panose="020F0502020204030204" pitchFamily="34" charset="0"/>
                          <a:cs typeface="Calibri" panose="020F0502020204030204" pitchFamily="34" charset="0"/>
                          <a:sym typeface="Wingdings" panose="05000000000000000000" pitchFamily="2" charset="2"/>
                        </a:rPr>
                        <a:t></a:t>
                      </a:r>
                      <a:r>
                        <a:rPr lang="en-US" sz="1800" b="1" kern="0" dirty="0">
                          <a:solidFill>
                            <a:prstClr val="black"/>
                          </a:solidFill>
                          <a:latin typeface="Calibri" panose="020F0502020204030204" pitchFamily="34" charset="0"/>
                          <a:cs typeface="Calibri" panose="020F0502020204030204" pitchFamily="34" charset="0"/>
                        </a:rPr>
                        <a:t> </a:t>
                      </a:r>
                      <a:r>
                        <a:rPr lang="en-US" sz="1800" kern="0" dirty="0">
                          <a:solidFill>
                            <a:prstClr val="black"/>
                          </a:solidFill>
                          <a:latin typeface="Calibri" panose="020F0502020204030204" pitchFamily="34" charset="0"/>
                          <a:cs typeface="Calibri" panose="020F0502020204030204" pitchFamily="34" charset="0"/>
                        </a:rPr>
                        <a:t>growth factors (after CRS)</a:t>
                      </a:r>
                      <a:endParaRPr lang="en-US" sz="1800" b="1" kern="0" dirty="0">
                        <a:solidFill>
                          <a:prstClr val="black"/>
                        </a:solidFill>
                        <a:latin typeface="Calibri" panose="020F0502020204030204" pitchFamily="34" charset="0"/>
                        <a:cs typeface="Calibri" panose="020F0502020204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66048971"/>
                  </a:ext>
                </a:extLst>
              </a:tr>
              <a:tr h="0">
                <a:tc>
                  <a:txBody>
                    <a:bodyPr/>
                    <a:lstStyle/>
                    <a:p>
                      <a:pPr lvl="0" fontAlgn="auto">
                        <a:lnSpc>
                          <a:spcPct val="100000"/>
                        </a:lnSpc>
                        <a:spcBef>
                          <a:spcPts val="0"/>
                        </a:spcBef>
                        <a:spcAft>
                          <a:spcPts val="0"/>
                        </a:spcAft>
                        <a:buClrTx/>
                        <a:buFont typeface="+mj-lt"/>
                        <a:buNone/>
                        <a:defRPr/>
                      </a:pPr>
                      <a:r>
                        <a:rPr lang="de-CH" sz="1800" b="1" dirty="0">
                          <a:solidFill>
                            <a:prstClr val="black"/>
                          </a:solidFill>
                          <a:latin typeface="Calibri" panose="020F0502020204030204" pitchFamily="34" charset="0"/>
                          <a:cs typeface="Calibri" panose="020F0502020204030204" pitchFamily="34" charset="0"/>
                        </a:rPr>
                        <a:t>Immunosuppression: </a:t>
                      </a:r>
                    </a:p>
                    <a:p>
                      <a:pPr lvl="0" fontAlgn="auto">
                        <a:lnSpc>
                          <a:spcPct val="100000"/>
                        </a:lnSpc>
                        <a:spcBef>
                          <a:spcPts val="0"/>
                        </a:spcBef>
                        <a:spcAft>
                          <a:spcPts val="0"/>
                        </a:spcAft>
                        <a:buClrTx/>
                        <a:buFont typeface="+mj-lt"/>
                        <a:buNone/>
                        <a:defRPr/>
                      </a:pPr>
                      <a:r>
                        <a:rPr lang="de-CH" sz="1800" b="1" dirty="0">
                          <a:solidFill>
                            <a:prstClr val="black"/>
                          </a:solidFill>
                          <a:latin typeface="Calibri" panose="020F0502020204030204" pitchFamily="34" charset="0"/>
                          <a:cs typeface="Calibri" panose="020F0502020204030204" pitchFamily="34" charset="0"/>
                        </a:rPr>
                        <a:t>‘‘B-cell aplasia’’/hypogammaglobulinemia</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fontAlgn="auto">
                        <a:lnSpc>
                          <a:spcPct val="100000"/>
                        </a:lnSpc>
                        <a:spcBef>
                          <a:spcPts val="1600"/>
                        </a:spcBef>
                        <a:spcAft>
                          <a:spcPts val="0"/>
                        </a:spcAft>
                        <a:buClrTx/>
                        <a:buFont typeface="+mj-lt"/>
                        <a:buNone/>
                        <a:defRPr/>
                      </a:pPr>
                      <a:r>
                        <a:rPr lang="en-US" sz="1800" b="1" kern="0" dirty="0">
                          <a:solidFill>
                            <a:prstClr val="black"/>
                          </a:solidFill>
                          <a:latin typeface="Calibri" panose="020F0502020204030204" pitchFamily="34" charset="0"/>
                          <a:cs typeface="Calibri" panose="020F0502020204030204" pitchFamily="34" charset="0"/>
                        </a:rPr>
                        <a:t>Hypogammaglobulinemia</a:t>
                      </a:r>
                      <a:r>
                        <a:rPr lang="en-US" sz="1800" b="1" kern="0" dirty="0">
                          <a:solidFill>
                            <a:prstClr val="black"/>
                          </a:solidFill>
                          <a:latin typeface="Calibri" panose="020F0502020204030204" pitchFamily="34" charset="0"/>
                          <a:cs typeface="Calibri" panose="020F0502020204030204" pitchFamily="34" charset="0"/>
                          <a:sym typeface="Wingdings" panose="05000000000000000000" pitchFamily="2" charset="2"/>
                        </a:rPr>
                        <a:t> </a:t>
                      </a:r>
                      <a:r>
                        <a:rPr lang="en-US" sz="1800" b="1" kern="0" dirty="0">
                          <a:solidFill>
                            <a:prstClr val="black"/>
                          </a:solidFill>
                          <a:latin typeface="Calibri" panose="020F0502020204030204" pitchFamily="34" charset="0"/>
                          <a:cs typeface="Calibri" panose="020F0502020204030204" pitchFamily="34" charset="0"/>
                        </a:rPr>
                        <a:t> </a:t>
                      </a:r>
                      <a:r>
                        <a:rPr lang="en-US" sz="1800" kern="0" dirty="0">
                          <a:solidFill>
                            <a:prstClr val="black"/>
                          </a:solidFill>
                          <a:latin typeface="Calibri" panose="020F0502020204030204" pitchFamily="34" charset="0"/>
                          <a:cs typeface="Calibri" panose="020F0502020204030204" pitchFamily="34" charset="0"/>
                        </a:rPr>
                        <a:t>prophylactic IVIG</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4245589982"/>
                  </a:ext>
                </a:extLst>
              </a:tr>
              <a:tr h="0">
                <a:tc>
                  <a:txBody>
                    <a:bodyPr/>
                    <a:lstStyle/>
                    <a:p>
                      <a:pPr lvl="0" fontAlgn="auto">
                        <a:lnSpc>
                          <a:spcPct val="100000"/>
                        </a:lnSpc>
                        <a:spcBef>
                          <a:spcPts val="1600"/>
                        </a:spcBef>
                        <a:spcAft>
                          <a:spcPts val="0"/>
                        </a:spcAft>
                        <a:buClrTx/>
                        <a:buFont typeface="+mj-lt"/>
                        <a:buNone/>
                        <a:defRPr/>
                      </a:pPr>
                      <a:r>
                        <a:rPr lang="de-CH" sz="1800" b="1" dirty="0">
                          <a:solidFill>
                            <a:prstClr val="black"/>
                          </a:solidFill>
                          <a:latin typeface="Calibri" panose="020F0502020204030204" pitchFamily="34" charset="0"/>
                          <a:cs typeface="Calibri" panose="020F0502020204030204" pitchFamily="34" charset="0"/>
                        </a:rPr>
                        <a:t>Infection</a:t>
                      </a:r>
                      <a:endParaRPr lang="en-US" sz="1800" b="1" dirty="0">
                        <a:latin typeface="Calibri" panose="020F0502020204030204" pitchFamily="34" charset="0"/>
                        <a:cs typeface="Calibri" panose="020F0502020204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solidFill>
                  </a:tcPr>
                </a:tc>
                <a:tc>
                  <a:txBody>
                    <a:bodyPr/>
                    <a:lstStyle/>
                    <a:p>
                      <a:pPr fontAlgn="auto">
                        <a:lnSpc>
                          <a:spcPct val="100000"/>
                        </a:lnSpc>
                        <a:spcBef>
                          <a:spcPts val="1600"/>
                        </a:spcBef>
                        <a:spcAft>
                          <a:spcPts val="0"/>
                        </a:spcAft>
                        <a:buClrTx/>
                        <a:buFont typeface="+mj-lt"/>
                        <a:buNone/>
                        <a:defRPr/>
                      </a:pPr>
                      <a:r>
                        <a:rPr lang="en-US" sz="1800" b="1" kern="0" dirty="0">
                          <a:solidFill>
                            <a:prstClr val="black"/>
                          </a:solidFill>
                          <a:latin typeface="Calibri" panose="020F0502020204030204" pitchFamily="34" charset="0"/>
                          <a:cs typeface="Calibri" panose="020F0502020204030204" pitchFamily="34" charset="0"/>
                        </a:rPr>
                        <a:t>Infection</a:t>
                      </a:r>
                      <a:r>
                        <a:rPr lang="en-US" sz="1800" b="1" kern="0" dirty="0">
                          <a:solidFill>
                            <a:prstClr val="black"/>
                          </a:solidFill>
                          <a:latin typeface="Calibri" panose="020F0502020204030204" pitchFamily="34" charset="0"/>
                          <a:cs typeface="Calibri" panose="020F0502020204030204" pitchFamily="34" charset="0"/>
                          <a:sym typeface="Wingdings" panose="05000000000000000000" pitchFamily="2" charset="2"/>
                        </a:rPr>
                        <a:t> </a:t>
                      </a:r>
                      <a:r>
                        <a:rPr lang="en-US" sz="1800" b="1" kern="0" dirty="0">
                          <a:solidFill>
                            <a:prstClr val="black"/>
                          </a:solidFill>
                          <a:latin typeface="Calibri" panose="020F0502020204030204" pitchFamily="34" charset="0"/>
                          <a:cs typeface="Calibri" panose="020F0502020204030204" pitchFamily="34" charset="0"/>
                        </a:rPr>
                        <a:t> </a:t>
                      </a:r>
                      <a:r>
                        <a:rPr lang="en-US" sz="1800" kern="0" dirty="0">
                          <a:solidFill>
                            <a:prstClr val="black"/>
                          </a:solidFill>
                          <a:latin typeface="Calibri" panose="020F0502020204030204" pitchFamily="34" charset="0"/>
                          <a:cs typeface="Calibri" panose="020F0502020204030204" pitchFamily="34" charset="0"/>
                        </a:rPr>
                        <a:t>HSV, VZV, encapsulated bacter</a:t>
                      </a:r>
                      <a:r>
                        <a:rPr lang="en-US" sz="1800" u="none" kern="0" dirty="0">
                          <a:solidFill>
                            <a:prstClr val="black"/>
                          </a:solidFill>
                          <a:latin typeface="Calibri" panose="020F0502020204030204" pitchFamily="34" charset="0"/>
                          <a:cs typeface="Calibri" panose="020F0502020204030204" pitchFamily="34" charset="0"/>
                        </a:rPr>
                        <a:t>ia; acyclovir, sulfamethoxazole/trimethoprim, other </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3344524072"/>
                  </a:ext>
                </a:extLst>
              </a:tr>
              <a:tr h="0">
                <a:tc>
                  <a:txBody>
                    <a:bodyPr/>
                    <a:lstStyle/>
                    <a:p>
                      <a:r>
                        <a:rPr lang="de-CH" sz="1800" b="1" dirty="0">
                          <a:solidFill>
                            <a:prstClr val="black"/>
                          </a:solidFill>
                          <a:latin typeface="Calibri" panose="020F0502020204030204" pitchFamily="34" charset="0"/>
                          <a:cs typeface="Calibri" panose="020F0502020204030204" pitchFamily="34" charset="0"/>
                        </a:rPr>
                        <a:t>MAS-like syndrome</a:t>
                      </a:r>
                      <a:endParaRPr lang="en-US" dirty="0">
                        <a:latin typeface="Calibri" panose="020F0502020204030204" pitchFamily="34" charset="0"/>
                        <a:cs typeface="Calibri" panose="020F0502020204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0" dirty="0">
                          <a:solidFill>
                            <a:prstClr val="black"/>
                          </a:solidFill>
                          <a:latin typeface="Calibri" panose="020F0502020204030204" pitchFamily="34" charset="0"/>
                          <a:cs typeface="Calibri" panose="020F0502020204030204" pitchFamily="34" charset="0"/>
                        </a:rPr>
                        <a:t>MAS-like syndrome </a:t>
                      </a:r>
                      <a:r>
                        <a:rPr lang="en-US" sz="1800" b="1" kern="0" dirty="0">
                          <a:solidFill>
                            <a:prstClr val="black"/>
                          </a:solidFill>
                          <a:latin typeface="Calibri" panose="020F0502020204030204" pitchFamily="34" charset="0"/>
                          <a:cs typeface="Calibri" panose="020F0502020204030204" pitchFamily="34" charset="0"/>
                          <a:sym typeface="Wingdings" panose="05000000000000000000" pitchFamily="2" charset="2"/>
                        </a:rPr>
                        <a:t></a:t>
                      </a:r>
                      <a:r>
                        <a:rPr lang="en-US" sz="1800" b="1" kern="0" dirty="0">
                          <a:solidFill>
                            <a:prstClr val="black"/>
                          </a:solidFill>
                          <a:latin typeface="Calibri" panose="020F0502020204030204" pitchFamily="34" charset="0"/>
                          <a:cs typeface="Calibri" panose="020F0502020204030204" pitchFamily="34" charset="0"/>
                        </a:rPr>
                        <a:t> </a:t>
                      </a:r>
                      <a:r>
                        <a:rPr lang="en-US" sz="1800" kern="0" dirty="0">
                          <a:solidFill>
                            <a:prstClr val="black"/>
                          </a:solidFill>
                          <a:latin typeface="Calibri" panose="020F0502020204030204" pitchFamily="34" charset="0"/>
                          <a:cs typeface="Calibri" panose="020F0502020204030204" pitchFamily="34" charset="0"/>
                        </a:rPr>
                        <a:t>anakinra, steroids</a:t>
                      </a:r>
                      <a:endParaRPr lang="en-US" sz="1800" kern="0" dirty="0">
                        <a:latin typeface="Calibri" panose="020F0502020204030204" pitchFamily="34" charset="0"/>
                        <a:cs typeface="Calibri" panose="020F0502020204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1733114571"/>
                  </a:ext>
                </a:extLst>
              </a:tr>
            </a:tbl>
          </a:graphicData>
        </a:graphic>
      </p:graphicFrame>
    </p:spTree>
    <p:extLst>
      <p:ext uri="{BB962C8B-B14F-4D97-AF65-F5344CB8AC3E}">
        <p14:creationId xmlns:p14="http://schemas.microsoft.com/office/powerpoint/2010/main" val="25343904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759" y="238127"/>
            <a:ext cx="10374471" cy="1103313"/>
          </a:xfrm>
        </p:spPr>
        <p:txBody>
          <a:bodyPr>
            <a:noAutofit/>
          </a:bodyPr>
          <a:lstStyle/>
          <a:p>
            <a:r>
              <a:rPr lang="en-US" dirty="0"/>
              <a:t>CRS Clinical Manifestations With CAR T-cell Therapy in MM</a:t>
            </a:r>
          </a:p>
        </p:txBody>
      </p:sp>
      <p:sp>
        <p:nvSpPr>
          <p:cNvPr id="2" name="Content Placeholder 1"/>
          <p:cNvSpPr>
            <a:spLocks noGrp="1"/>
          </p:cNvSpPr>
          <p:nvPr>
            <p:ph idx="1"/>
          </p:nvPr>
        </p:nvSpPr>
        <p:spPr>
          <a:xfrm>
            <a:off x="604675" y="1668690"/>
            <a:ext cx="10877529" cy="4650686"/>
          </a:xfrm>
        </p:spPr>
        <p:txBody>
          <a:bodyPr>
            <a:normAutofit/>
          </a:bodyPr>
          <a:lstStyle/>
          <a:p>
            <a:pPr marL="0" indent="0">
              <a:buNone/>
            </a:pPr>
            <a:endParaRPr lang="en-US" sz="1747" b="1" dirty="0">
              <a:cs typeface="Arial" charset="0"/>
            </a:endParaRPr>
          </a:p>
          <a:p>
            <a:endParaRPr lang="en-US" dirty="0"/>
          </a:p>
          <a:p>
            <a:pPr marL="332832" lvl="1" indent="0">
              <a:buNone/>
            </a:pPr>
            <a:endParaRPr lang="en-US" dirty="0"/>
          </a:p>
        </p:txBody>
      </p:sp>
      <p:sp>
        <p:nvSpPr>
          <p:cNvPr id="11" name="Text Box 15">
            <a:extLst>
              <a:ext uri="{FF2B5EF4-FFF2-40B4-BE49-F238E27FC236}">
                <a16:creationId xmlns:a16="http://schemas.microsoft.com/office/drawing/2014/main" id="{9D20B9DD-7F7D-46C9-9A32-43A9F31DA6AC}"/>
              </a:ext>
            </a:extLst>
          </p:cNvPr>
          <p:cNvSpPr txBox="1">
            <a:spLocks noChangeArrowheads="1"/>
          </p:cNvSpPr>
          <p:nvPr/>
        </p:nvSpPr>
        <p:spPr bwMode="auto">
          <a:xfrm>
            <a:off x="401321" y="6411775"/>
            <a:ext cx="7853362" cy="276999"/>
          </a:xfrm>
          <a:prstGeom prst="rect">
            <a:avLst/>
          </a:prstGeom>
          <a:noFill/>
          <a:ln>
            <a:noFill/>
          </a:ln>
        </p:spPr>
        <p:txBody>
          <a:bodyPr wrap="square" anchor="b">
            <a:spAutoFit/>
          </a:bodyPr>
          <a:lstStyle>
            <a:defPPr>
              <a:defRPr lang="en-US"/>
            </a:defPPr>
            <a:lvl1pPr>
              <a:defRPr sz="1200" b="0">
                <a:solidFill>
                  <a:srgbClr val="455560"/>
                </a:solidFill>
                <a:latin typeface="Calibri" panose="020F0502020204030204" pitchFamily="34" charset="0"/>
                <a:cs typeface="Arial" panose="020B0604020202020204" pitchFamily="34" charset="0"/>
              </a:defRPr>
            </a:lvl1pPr>
            <a:lvl2pPr marL="742950" indent="-285750">
              <a:defRPr b="1">
                <a:latin typeface="Arial" charset="0"/>
              </a:defRPr>
            </a:lvl2pPr>
            <a:lvl3pPr marL="1143000" indent="-228600">
              <a:defRPr b="1">
                <a:latin typeface="Arial" charset="0"/>
              </a:defRPr>
            </a:lvl3pPr>
            <a:lvl4pPr marL="1600200" indent="-228600">
              <a:defRPr b="1">
                <a:latin typeface="Arial" charset="0"/>
              </a:defRPr>
            </a:lvl4pPr>
            <a:lvl5pPr marL="2057400" indent="-228600">
              <a:defRPr b="1">
                <a:latin typeface="Arial" charset="0"/>
              </a:defRPr>
            </a:lvl5pPr>
            <a:lvl6pPr marL="2514600" indent="-228600" eaLnBrk="0" fontAlgn="base" hangingPunct="0">
              <a:spcBef>
                <a:spcPct val="0"/>
              </a:spcBef>
              <a:spcAft>
                <a:spcPct val="0"/>
              </a:spcAft>
              <a:defRPr b="1">
                <a:latin typeface="Arial" charset="0"/>
              </a:defRPr>
            </a:lvl6pPr>
            <a:lvl7pPr marL="2971800" indent="-228600" eaLnBrk="0" fontAlgn="base" hangingPunct="0">
              <a:spcBef>
                <a:spcPct val="0"/>
              </a:spcBef>
              <a:spcAft>
                <a:spcPct val="0"/>
              </a:spcAft>
              <a:defRPr b="1">
                <a:latin typeface="Arial" charset="0"/>
              </a:defRPr>
            </a:lvl7pPr>
            <a:lvl8pPr marL="3429000" indent="-228600" eaLnBrk="0" fontAlgn="base" hangingPunct="0">
              <a:spcBef>
                <a:spcPct val="0"/>
              </a:spcBef>
              <a:spcAft>
                <a:spcPct val="0"/>
              </a:spcAft>
              <a:defRPr b="1">
                <a:latin typeface="Arial" charset="0"/>
              </a:defRPr>
            </a:lvl8pPr>
            <a:lvl9pPr marL="3886200" indent="-228600" eaLnBrk="0" fontAlgn="base" hangingPunct="0">
              <a:spcBef>
                <a:spcPct val="0"/>
              </a:spcBef>
              <a:spcAft>
                <a:spcPct val="0"/>
              </a:spcAft>
              <a:defRPr b="1">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Lee. Biol Blood Marrow Transplant. 2019;25:625.</a:t>
            </a:r>
          </a:p>
        </p:txBody>
      </p:sp>
      <p:sp>
        <p:nvSpPr>
          <p:cNvPr id="4" name="TextBox 3">
            <a:extLst>
              <a:ext uri="{FF2B5EF4-FFF2-40B4-BE49-F238E27FC236}">
                <a16:creationId xmlns:a16="http://schemas.microsoft.com/office/drawing/2014/main" id="{974CFA18-C7FD-4B58-894D-98EC23E0BABC}"/>
              </a:ext>
            </a:extLst>
          </p:cNvPr>
          <p:cNvSpPr txBox="1"/>
          <p:nvPr/>
        </p:nvSpPr>
        <p:spPr bwMode="auto">
          <a:xfrm>
            <a:off x="947241" y="4905405"/>
            <a:ext cx="12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High Fevers</a:t>
            </a:r>
          </a:p>
        </p:txBody>
      </p:sp>
      <p:sp>
        <p:nvSpPr>
          <p:cNvPr id="12" name="TextBox 11">
            <a:extLst>
              <a:ext uri="{FF2B5EF4-FFF2-40B4-BE49-F238E27FC236}">
                <a16:creationId xmlns:a16="http://schemas.microsoft.com/office/drawing/2014/main" id="{785FC084-592F-4515-AE26-9564A623AF02}"/>
              </a:ext>
            </a:extLst>
          </p:cNvPr>
          <p:cNvSpPr txBox="1"/>
          <p:nvPr/>
        </p:nvSpPr>
        <p:spPr bwMode="auto">
          <a:xfrm>
            <a:off x="1859424" y="3860833"/>
            <a:ext cx="8822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Rigors</a:t>
            </a:r>
          </a:p>
        </p:txBody>
      </p:sp>
      <p:sp>
        <p:nvSpPr>
          <p:cNvPr id="13" name="TextBox 12">
            <a:extLst>
              <a:ext uri="{FF2B5EF4-FFF2-40B4-BE49-F238E27FC236}">
                <a16:creationId xmlns:a16="http://schemas.microsoft.com/office/drawing/2014/main" id="{87DFE326-DE8C-4CF3-AD1B-01626980E25A}"/>
              </a:ext>
            </a:extLst>
          </p:cNvPr>
          <p:cNvSpPr txBox="1"/>
          <p:nvPr/>
        </p:nvSpPr>
        <p:spPr bwMode="auto">
          <a:xfrm>
            <a:off x="2177558" y="2605710"/>
            <a:ext cx="129503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Myalgia Arthralgia</a:t>
            </a:r>
          </a:p>
        </p:txBody>
      </p:sp>
      <p:sp>
        <p:nvSpPr>
          <p:cNvPr id="14" name="TextBox 13">
            <a:extLst>
              <a:ext uri="{FF2B5EF4-FFF2-40B4-BE49-F238E27FC236}">
                <a16:creationId xmlns:a16="http://schemas.microsoft.com/office/drawing/2014/main" id="{2497F040-D4FC-4EC5-B066-DD18958E459A}"/>
              </a:ext>
            </a:extLst>
          </p:cNvPr>
          <p:cNvSpPr txBox="1"/>
          <p:nvPr/>
        </p:nvSpPr>
        <p:spPr bwMode="auto">
          <a:xfrm>
            <a:off x="3373216" y="1336925"/>
            <a:ext cx="129503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ts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Nausea Vomiting Anorexia</a:t>
            </a:r>
          </a:p>
        </p:txBody>
      </p:sp>
      <p:sp>
        <p:nvSpPr>
          <p:cNvPr id="15" name="TextBox 14">
            <a:extLst>
              <a:ext uri="{FF2B5EF4-FFF2-40B4-BE49-F238E27FC236}">
                <a16:creationId xmlns:a16="http://schemas.microsoft.com/office/drawing/2014/main" id="{A0F024A0-6BB1-42C9-8265-C152FA9AA3F9}"/>
              </a:ext>
            </a:extLst>
          </p:cNvPr>
          <p:cNvSpPr txBox="1"/>
          <p:nvPr/>
        </p:nvSpPr>
        <p:spPr bwMode="auto">
          <a:xfrm>
            <a:off x="5591401" y="1341301"/>
            <a:ext cx="12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ts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Fatigue</a:t>
            </a:r>
          </a:p>
        </p:txBody>
      </p:sp>
      <p:sp>
        <p:nvSpPr>
          <p:cNvPr id="16" name="TextBox 15">
            <a:extLst>
              <a:ext uri="{FF2B5EF4-FFF2-40B4-BE49-F238E27FC236}">
                <a16:creationId xmlns:a16="http://schemas.microsoft.com/office/drawing/2014/main" id="{4CD1E0AA-B125-4ACA-95EA-5A1B12256DF3}"/>
              </a:ext>
            </a:extLst>
          </p:cNvPr>
          <p:cNvSpPr txBox="1"/>
          <p:nvPr/>
        </p:nvSpPr>
        <p:spPr bwMode="auto">
          <a:xfrm>
            <a:off x="7767710" y="1794437"/>
            <a:ext cx="12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ts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Headache</a:t>
            </a:r>
          </a:p>
        </p:txBody>
      </p:sp>
      <p:sp>
        <p:nvSpPr>
          <p:cNvPr id="17" name="TextBox 16">
            <a:extLst>
              <a:ext uri="{FF2B5EF4-FFF2-40B4-BE49-F238E27FC236}">
                <a16:creationId xmlns:a16="http://schemas.microsoft.com/office/drawing/2014/main" id="{D68129C4-6EA7-4538-8580-64C849D88F7E}"/>
              </a:ext>
            </a:extLst>
          </p:cNvPr>
          <p:cNvSpPr txBox="1"/>
          <p:nvPr/>
        </p:nvSpPr>
        <p:spPr bwMode="auto">
          <a:xfrm>
            <a:off x="8938369" y="2653837"/>
            <a:ext cx="147441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ts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Hypotension Tachycardia</a:t>
            </a:r>
          </a:p>
        </p:txBody>
      </p:sp>
      <p:sp>
        <p:nvSpPr>
          <p:cNvPr id="18" name="TextBox 17">
            <a:extLst>
              <a:ext uri="{FF2B5EF4-FFF2-40B4-BE49-F238E27FC236}">
                <a16:creationId xmlns:a16="http://schemas.microsoft.com/office/drawing/2014/main" id="{8ADCA695-B366-4649-A1AB-182359123EFA}"/>
              </a:ext>
            </a:extLst>
          </p:cNvPr>
          <p:cNvSpPr txBox="1"/>
          <p:nvPr/>
        </p:nvSpPr>
        <p:spPr bwMode="auto">
          <a:xfrm>
            <a:off x="9623389" y="3618864"/>
            <a:ext cx="147441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ts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Neurologic Change</a:t>
            </a:r>
          </a:p>
        </p:txBody>
      </p:sp>
      <p:sp>
        <p:nvSpPr>
          <p:cNvPr id="19" name="TextBox 18">
            <a:extLst>
              <a:ext uri="{FF2B5EF4-FFF2-40B4-BE49-F238E27FC236}">
                <a16:creationId xmlns:a16="http://schemas.microsoft.com/office/drawing/2014/main" id="{54A36EB5-4F89-47A3-B5BC-E89E9AD5C41C}"/>
              </a:ext>
            </a:extLst>
          </p:cNvPr>
          <p:cNvSpPr txBox="1"/>
          <p:nvPr/>
        </p:nvSpPr>
        <p:spPr bwMode="auto">
          <a:xfrm>
            <a:off x="10094496" y="4608447"/>
            <a:ext cx="147441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ts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Dyspnea Tachypnea Hypoxia</a:t>
            </a:r>
          </a:p>
        </p:txBody>
      </p:sp>
      <p:sp>
        <p:nvSpPr>
          <p:cNvPr id="5" name="Rectangle 4">
            <a:extLst>
              <a:ext uri="{FF2B5EF4-FFF2-40B4-BE49-F238E27FC236}">
                <a16:creationId xmlns:a16="http://schemas.microsoft.com/office/drawing/2014/main" id="{1BC465A0-0220-4986-B5DD-779ED22E661D}"/>
              </a:ext>
            </a:extLst>
          </p:cNvPr>
          <p:cNvSpPr/>
          <p:nvPr/>
        </p:nvSpPr>
        <p:spPr bwMode="auto">
          <a:xfrm>
            <a:off x="700019" y="5589542"/>
            <a:ext cx="10889673" cy="463762"/>
          </a:xfrm>
          <a:prstGeom prst="rect">
            <a:avLst/>
          </a:prstGeom>
          <a:gradFill>
            <a:gsLst>
              <a:gs pos="0">
                <a:schemeClr val="tx1">
                  <a:lumMod val="95000"/>
                </a:schemeClr>
              </a:gs>
              <a:gs pos="100000">
                <a:schemeClr val="tx2"/>
              </a:gs>
            </a:gsLst>
            <a:lin ang="0" scaled="0"/>
          </a:gra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0" name="TextBox 19">
            <a:extLst>
              <a:ext uri="{FF2B5EF4-FFF2-40B4-BE49-F238E27FC236}">
                <a16:creationId xmlns:a16="http://schemas.microsoft.com/office/drawing/2014/main" id="{066F286C-F5EC-4CCE-BB52-F1284E76D025}"/>
              </a:ext>
            </a:extLst>
          </p:cNvPr>
          <p:cNvSpPr txBox="1"/>
          <p:nvPr/>
        </p:nvSpPr>
        <p:spPr bwMode="auto">
          <a:xfrm>
            <a:off x="4751551" y="5647589"/>
            <a:ext cx="29672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Clinical Symptoms/Findings</a:t>
            </a:r>
          </a:p>
        </p:txBody>
      </p:sp>
      <p:sp>
        <p:nvSpPr>
          <p:cNvPr id="21" name="TextBox 20">
            <a:extLst>
              <a:ext uri="{FF2B5EF4-FFF2-40B4-BE49-F238E27FC236}">
                <a16:creationId xmlns:a16="http://schemas.microsoft.com/office/drawing/2014/main" id="{FE3B7F1C-8209-4623-A34E-D53A7C2FC486}"/>
              </a:ext>
            </a:extLst>
          </p:cNvPr>
          <p:cNvSpPr txBox="1"/>
          <p:nvPr/>
        </p:nvSpPr>
        <p:spPr bwMode="auto">
          <a:xfrm>
            <a:off x="5849856" y="4618828"/>
            <a:ext cx="92896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CRS</a:t>
            </a:r>
          </a:p>
        </p:txBody>
      </p:sp>
      <p:sp>
        <p:nvSpPr>
          <p:cNvPr id="30" name="Freeform: Shape 29">
            <a:extLst>
              <a:ext uri="{FF2B5EF4-FFF2-40B4-BE49-F238E27FC236}">
                <a16:creationId xmlns:a16="http://schemas.microsoft.com/office/drawing/2014/main" id="{C3EDFAC0-1774-4BB2-9ED8-41B00246D7B8}"/>
              </a:ext>
            </a:extLst>
          </p:cNvPr>
          <p:cNvSpPr/>
          <p:nvPr/>
        </p:nvSpPr>
        <p:spPr bwMode="auto">
          <a:xfrm>
            <a:off x="2688096" y="2378142"/>
            <a:ext cx="7074042" cy="3213100"/>
          </a:xfrm>
          <a:custGeom>
            <a:avLst/>
            <a:gdLst>
              <a:gd name="connsiteX0" fmla="*/ 3537021 w 7074042"/>
              <a:gd name="connsiteY0" fmla="*/ 0 h 3213100"/>
              <a:gd name="connsiteX1" fmla="*/ 7073596 w 7074042"/>
              <a:gd name="connsiteY1" fmla="*/ 3196328 h 3213100"/>
              <a:gd name="connsiteX2" fmla="*/ 7074042 w 7074042"/>
              <a:gd name="connsiteY2" fmla="*/ 3213100 h 3213100"/>
              <a:gd name="connsiteX3" fmla="*/ 5556136 w 7074042"/>
              <a:gd name="connsiteY3" fmla="*/ 3213100 h 3213100"/>
              <a:gd name="connsiteX4" fmla="*/ 5548274 w 7074042"/>
              <a:gd name="connsiteY4" fmla="*/ 3068449 h 3213100"/>
              <a:gd name="connsiteX5" fmla="*/ 3589937 w 7074042"/>
              <a:gd name="connsiteY5" fmla="*/ 1426633 h 3213100"/>
              <a:gd name="connsiteX6" fmla="*/ 1631600 w 7074042"/>
              <a:gd name="connsiteY6" fmla="*/ 3068449 h 3213100"/>
              <a:gd name="connsiteX7" fmla="*/ 1623738 w 7074042"/>
              <a:gd name="connsiteY7" fmla="*/ 3213100 h 3213100"/>
              <a:gd name="connsiteX8" fmla="*/ 0 w 7074042"/>
              <a:gd name="connsiteY8" fmla="*/ 3213100 h 3213100"/>
              <a:gd name="connsiteX9" fmla="*/ 446 w 7074042"/>
              <a:gd name="connsiteY9" fmla="*/ 3196328 h 3213100"/>
              <a:gd name="connsiteX10" fmla="*/ 3537021 w 7074042"/>
              <a:gd name="connsiteY10" fmla="*/ 0 h 321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074042" h="3213100">
                <a:moveTo>
                  <a:pt x="3537021" y="0"/>
                </a:moveTo>
                <a:cubicBezTo>
                  <a:pt x="5431645" y="0"/>
                  <a:pt x="6978752" y="1415862"/>
                  <a:pt x="7073596" y="3196328"/>
                </a:cubicBezTo>
                <a:lnTo>
                  <a:pt x="7074042" y="3213100"/>
                </a:lnTo>
                <a:lnTo>
                  <a:pt x="5556136" y="3213100"/>
                </a:lnTo>
                <a:lnTo>
                  <a:pt x="5548274" y="3068449"/>
                </a:lnTo>
                <a:cubicBezTo>
                  <a:pt x="5447467" y="2146265"/>
                  <a:pt x="4609162" y="1426633"/>
                  <a:pt x="3589937" y="1426633"/>
                </a:cubicBezTo>
                <a:cubicBezTo>
                  <a:pt x="2570713" y="1426633"/>
                  <a:pt x="1732407" y="2146265"/>
                  <a:pt x="1631600" y="3068449"/>
                </a:cubicBezTo>
                <a:lnTo>
                  <a:pt x="1623738" y="3213100"/>
                </a:lnTo>
                <a:lnTo>
                  <a:pt x="0" y="3213100"/>
                </a:lnTo>
                <a:lnTo>
                  <a:pt x="446" y="3196328"/>
                </a:lnTo>
                <a:cubicBezTo>
                  <a:pt x="95290" y="1415862"/>
                  <a:pt x="1642397" y="0"/>
                  <a:pt x="3537021" y="0"/>
                </a:cubicBezTo>
                <a:close/>
              </a:path>
            </a:pathLst>
          </a:custGeom>
          <a:solidFill>
            <a:schemeClr val="accent2">
              <a:lumMod val="20000"/>
              <a:lumOff val="80000"/>
            </a:schemeClr>
          </a:solidFill>
          <a:ln w="0">
            <a:solidFill>
              <a:schemeClr val="bg1"/>
            </a:solidFill>
            <a:miter lim="800000"/>
            <a:headEnd/>
            <a:tailEnd/>
          </a:ln>
        </p:spPr>
        <p:txBody>
          <a:bodyPr wrap="square" rtlCol="0" anchor="b">
            <a:noAutofit/>
          </a:bodyPr>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33" name="Oval 32">
            <a:extLst>
              <a:ext uri="{FF2B5EF4-FFF2-40B4-BE49-F238E27FC236}">
                <a16:creationId xmlns:a16="http://schemas.microsoft.com/office/drawing/2014/main" id="{E978B0D8-3582-426F-AD69-601E3CD9B27C}"/>
              </a:ext>
            </a:extLst>
          </p:cNvPr>
          <p:cNvSpPr/>
          <p:nvPr/>
        </p:nvSpPr>
        <p:spPr bwMode="auto">
          <a:xfrm>
            <a:off x="2252134" y="4655676"/>
            <a:ext cx="867834" cy="867834"/>
          </a:xfrm>
          <a:prstGeom prst="ellipse">
            <a:avLst/>
          </a:prstGeom>
          <a:solidFill>
            <a:schemeClr val="tx1"/>
          </a:solidFill>
          <a:ln w="57150">
            <a:solidFill>
              <a:schemeClr val="accent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34" name="Oval 33">
            <a:extLst>
              <a:ext uri="{FF2B5EF4-FFF2-40B4-BE49-F238E27FC236}">
                <a16:creationId xmlns:a16="http://schemas.microsoft.com/office/drawing/2014/main" id="{90460B53-2BDC-46BA-BE48-09D65337651C}"/>
              </a:ext>
            </a:extLst>
          </p:cNvPr>
          <p:cNvSpPr/>
          <p:nvPr/>
        </p:nvSpPr>
        <p:spPr bwMode="auto">
          <a:xfrm>
            <a:off x="2722034" y="3626976"/>
            <a:ext cx="867834" cy="867834"/>
          </a:xfrm>
          <a:prstGeom prst="ellipse">
            <a:avLst/>
          </a:prstGeom>
          <a:solidFill>
            <a:schemeClr val="tx1"/>
          </a:solidFill>
          <a:ln w="5715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35" name="Oval 34">
            <a:extLst>
              <a:ext uri="{FF2B5EF4-FFF2-40B4-BE49-F238E27FC236}">
                <a16:creationId xmlns:a16="http://schemas.microsoft.com/office/drawing/2014/main" id="{71A9BDA8-FB4F-4CEA-8829-2B6A3DE23CFD}"/>
              </a:ext>
            </a:extLst>
          </p:cNvPr>
          <p:cNvSpPr/>
          <p:nvPr/>
        </p:nvSpPr>
        <p:spPr bwMode="auto">
          <a:xfrm>
            <a:off x="3462867" y="2708343"/>
            <a:ext cx="867834" cy="867834"/>
          </a:xfrm>
          <a:prstGeom prst="ellipse">
            <a:avLst/>
          </a:prstGeom>
          <a:solidFill>
            <a:schemeClr val="tx1"/>
          </a:solidFill>
          <a:ln w="57150">
            <a:solidFill>
              <a:schemeClr val="accent4"/>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36" name="Oval 35">
            <a:extLst>
              <a:ext uri="{FF2B5EF4-FFF2-40B4-BE49-F238E27FC236}">
                <a16:creationId xmlns:a16="http://schemas.microsoft.com/office/drawing/2014/main" id="{383C3156-AA35-4F32-B7DB-546D04810F3D}"/>
              </a:ext>
            </a:extLst>
          </p:cNvPr>
          <p:cNvSpPr/>
          <p:nvPr/>
        </p:nvSpPr>
        <p:spPr bwMode="auto">
          <a:xfrm>
            <a:off x="4521200" y="2039477"/>
            <a:ext cx="867834" cy="867834"/>
          </a:xfrm>
          <a:prstGeom prst="ellipse">
            <a:avLst/>
          </a:prstGeom>
          <a:solidFill>
            <a:schemeClr val="tx1"/>
          </a:solidFill>
          <a:ln w="57150">
            <a:solidFill>
              <a:schemeClr val="accent6"/>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37" name="Oval 36">
            <a:extLst>
              <a:ext uri="{FF2B5EF4-FFF2-40B4-BE49-F238E27FC236}">
                <a16:creationId xmlns:a16="http://schemas.microsoft.com/office/drawing/2014/main" id="{34DDB1C3-9815-469A-BD96-5779E4FF09E9}"/>
              </a:ext>
            </a:extLst>
          </p:cNvPr>
          <p:cNvSpPr/>
          <p:nvPr/>
        </p:nvSpPr>
        <p:spPr bwMode="auto">
          <a:xfrm>
            <a:off x="5816600" y="1815110"/>
            <a:ext cx="867834" cy="867834"/>
          </a:xfrm>
          <a:prstGeom prst="ellipse">
            <a:avLst/>
          </a:prstGeom>
          <a:solidFill>
            <a:schemeClr val="tx1"/>
          </a:solidFill>
          <a:ln w="57150">
            <a:solidFill>
              <a:schemeClr val="accent5"/>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38" name="Oval 37">
            <a:extLst>
              <a:ext uri="{FF2B5EF4-FFF2-40B4-BE49-F238E27FC236}">
                <a16:creationId xmlns:a16="http://schemas.microsoft.com/office/drawing/2014/main" id="{32024921-7714-45B3-AB61-02DA3E92B33F}"/>
              </a:ext>
            </a:extLst>
          </p:cNvPr>
          <p:cNvSpPr/>
          <p:nvPr/>
        </p:nvSpPr>
        <p:spPr bwMode="auto">
          <a:xfrm>
            <a:off x="7112000" y="2056410"/>
            <a:ext cx="867834" cy="867834"/>
          </a:xfrm>
          <a:prstGeom prst="ellipse">
            <a:avLst/>
          </a:prstGeom>
          <a:solidFill>
            <a:schemeClr val="tx1"/>
          </a:solidFill>
          <a:ln w="57150">
            <a:solidFill>
              <a:schemeClr val="accent2"/>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39" name="Oval 38">
            <a:extLst>
              <a:ext uri="{FF2B5EF4-FFF2-40B4-BE49-F238E27FC236}">
                <a16:creationId xmlns:a16="http://schemas.microsoft.com/office/drawing/2014/main" id="{259B2984-D642-4041-A2F2-6D91395A0269}"/>
              </a:ext>
            </a:extLst>
          </p:cNvPr>
          <p:cNvSpPr/>
          <p:nvPr/>
        </p:nvSpPr>
        <p:spPr bwMode="auto">
          <a:xfrm>
            <a:off x="8111067" y="2729510"/>
            <a:ext cx="867834" cy="867834"/>
          </a:xfrm>
          <a:prstGeom prst="ellipse">
            <a:avLst/>
          </a:prstGeom>
          <a:solidFill>
            <a:schemeClr val="tx1"/>
          </a:solidFill>
          <a:ln w="57150">
            <a:solidFill>
              <a:schemeClr val="accent3">
                <a:lumMod val="60000"/>
                <a:lumOff val="40000"/>
              </a:schemeClr>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40" name="Oval 39">
            <a:extLst>
              <a:ext uri="{FF2B5EF4-FFF2-40B4-BE49-F238E27FC236}">
                <a16:creationId xmlns:a16="http://schemas.microsoft.com/office/drawing/2014/main" id="{EDC13D89-F236-46F1-B774-AFCE2F8EA8C9}"/>
              </a:ext>
            </a:extLst>
          </p:cNvPr>
          <p:cNvSpPr/>
          <p:nvPr/>
        </p:nvSpPr>
        <p:spPr bwMode="auto">
          <a:xfrm>
            <a:off x="8877301" y="3597343"/>
            <a:ext cx="867834" cy="867834"/>
          </a:xfrm>
          <a:prstGeom prst="ellipse">
            <a:avLst/>
          </a:prstGeom>
          <a:solidFill>
            <a:schemeClr val="tx1"/>
          </a:solidFill>
          <a:ln w="57150">
            <a:solidFill>
              <a:srgbClr val="67B58A"/>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41" name="Oval 40">
            <a:extLst>
              <a:ext uri="{FF2B5EF4-FFF2-40B4-BE49-F238E27FC236}">
                <a16:creationId xmlns:a16="http://schemas.microsoft.com/office/drawing/2014/main" id="{000E5C46-780F-4E03-9FA5-372649807550}"/>
              </a:ext>
            </a:extLst>
          </p:cNvPr>
          <p:cNvSpPr/>
          <p:nvPr/>
        </p:nvSpPr>
        <p:spPr bwMode="auto">
          <a:xfrm>
            <a:off x="9342968" y="4651443"/>
            <a:ext cx="867834" cy="867834"/>
          </a:xfrm>
          <a:prstGeom prst="ellipse">
            <a:avLst/>
          </a:prstGeom>
          <a:solidFill>
            <a:schemeClr val="tx1"/>
          </a:solidFill>
          <a:ln w="57150">
            <a:solidFill>
              <a:schemeClr val="accent6">
                <a:lumMod val="60000"/>
                <a:lumOff val="40000"/>
              </a:schemeClr>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cxnSp>
        <p:nvCxnSpPr>
          <p:cNvPr id="43" name="Straight Arrow Connector 42">
            <a:extLst>
              <a:ext uri="{FF2B5EF4-FFF2-40B4-BE49-F238E27FC236}">
                <a16:creationId xmlns:a16="http://schemas.microsoft.com/office/drawing/2014/main" id="{DC56A0DD-34FA-4E27-8A3B-3B49D667346E}"/>
              </a:ext>
            </a:extLst>
          </p:cNvPr>
          <p:cNvCxnSpPr>
            <a:cxnSpLocks/>
          </p:cNvCxnSpPr>
          <p:nvPr/>
        </p:nvCxnSpPr>
        <p:spPr bwMode="auto">
          <a:xfrm>
            <a:off x="3136900" y="5146743"/>
            <a:ext cx="999067" cy="33867"/>
          </a:xfrm>
          <a:prstGeom prst="straightConnector1">
            <a:avLst/>
          </a:prstGeom>
          <a:noFill/>
          <a:ln w="28575" cap="flat" cmpd="sng" algn="ctr">
            <a:solidFill>
              <a:schemeClr val="accent1"/>
            </a:solidFill>
            <a:prstDash val="solid"/>
            <a:round/>
            <a:headEnd type="none" w="med" len="med"/>
            <a:tailEnd type="triangle"/>
          </a:ln>
          <a:effectLst/>
        </p:spPr>
      </p:cxnSp>
      <p:cxnSp>
        <p:nvCxnSpPr>
          <p:cNvPr id="45" name="Straight Arrow Connector 44">
            <a:extLst>
              <a:ext uri="{FF2B5EF4-FFF2-40B4-BE49-F238E27FC236}">
                <a16:creationId xmlns:a16="http://schemas.microsoft.com/office/drawing/2014/main" id="{10640A1D-D3A9-4FE6-AFAF-E7F7776D7EF2}"/>
              </a:ext>
            </a:extLst>
          </p:cNvPr>
          <p:cNvCxnSpPr>
            <a:cxnSpLocks/>
          </p:cNvCxnSpPr>
          <p:nvPr/>
        </p:nvCxnSpPr>
        <p:spPr bwMode="auto">
          <a:xfrm>
            <a:off x="3534833" y="4274676"/>
            <a:ext cx="825500" cy="381000"/>
          </a:xfrm>
          <a:prstGeom prst="straightConnector1">
            <a:avLst/>
          </a:prstGeom>
          <a:noFill/>
          <a:ln w="28575" cap="flat" cmpd="sng" algn="ctr">
            <a:solidFill>
              <a:schemeClr val="accent1"/>
            </a:solidFill>
            <a:prstDash val="solid"/>
            <a:round/>
            <a:headEnd type="none" w="med" len="med"/>
            <a:tailEnd type="triangle"/>
          </a:ln>
          <a:effectLst/>
        </p:spPr>
      </p:cxnSp>
      <p:cxnSp>
        <p:nvCxnSpPr>
          <p:cNvPr id="47" name="Straight Arrow Connector 46">
            <a:extLst>
              <a:ext uri="{FF2B5EF4-FFF2-40B4-BE49-F238E27FC236}">
                <a16:creationId xmlns:a16="http://schemas.microsoft.com/office/drawing/2014/main" id="{4B373409-6194-454E-B9F2-5F801A5D3C55}"/>
              </a:ext>
            </a:extLst>
          </p:cNvPr>
          <p:cNvCxnSpPr>
            <a:cxnSpLocks/>
          </p:cNvCxnSpPr>
          <p:nvPr/>
        </p:nvCxnSpPr>
        <p:spPr bwMode="auto">
          <a:xfrm>
            <a:off x="4233333" y="3432243"/>
            <a:ext cx="706967" cy="622300"/>
          </a:xfrm>
          <a:prstGeom prst="straightConnector1">
            <a:avLst/>
          </a:prstGeom>
          <a:noFill/>
          <a:ln w="28575" cap="flat" cmpd="sng" algn="ctr">
            <a:solidFill>
              <a:schemeClr val="accent1"/>
            </a:solidFill>
            <a:prstDash val="solid"/>
            <a:round/>
            <a:headEnd type="none" w="med" len="med"/>
            <a:tailEnd type="triangle"/>
          </a:ln>
          <a:effectLst/>
        </p:spPr>
      </p:cxnSp>
      <p:cxnSp>
        <p:nvCxnSpPr>
          <p:cNvPr id="49" name="Straight Arrow Connector 48">
            <a:extLst>
              <a:ext uri="{FF2B5EF4-FFF2-40B4-BE49-F238E27FC236}">
                <a16:creationId xmlns:a16="http://schemas.microsoft.com/office/drawing/2014/main" id="{6E1C20CC-2D9B-45BA-BF23-6175CA59C7A8}"/>
              </a:ext>
            </a:extLst>
          </p:cNvPr>
          <p:cNvCxnSpPr>
            <a:cxnSpLocks/>
          </p:cNvCxnSpPr>
          <p:nvPr/>
        </p:nvCxnSpPr>
        <p:spPr bwMode="auto">
          <a:xfrm>
            <a:off x="5118099" y="2881909"/>
            <a:ext cx="414868" cy="778934"/>
          </a:xfrm>
          <a:prstGeom prst="straightConnector1">
            <a:avLst/>
          </a:prstGeom>
          <a:noFill/>
          <a:ln w="28575" cap="flat" cmpd="sng" algn="ctr">
            <a:solidFill>
              <a:schemeClr val="accent1"/>
            </a:solidFill>
            <a:prstDash val="solid"/>
            <a:round/>
            <a:headEnd type="none" w="med" len="med"/>
            <a:tailEnd type="triangle"/>
          </a:ln>
          <a:effectLst/>
        </p:spPr>
      </p:cxnSp>
      <p:cxnSp>
        <p:nvCxnSpPr>
          <p:cNvPr id="51" name="Straight Arrow Connector 50">
            <a:extLst>
              <a:ext uri="{FF2B5EF4-FFF2-40B4-BE49-F238E27FC236}">
                <a16:creationId xmlns:a16="http://schemas.microsoft.com/office/drawing/2014/main" id="{2FE723C4-80FF-48EF-A1E8-E9CB4D7A1D19}"/>
              </a:ext>
            </a:extLst>
          </p:cNvPr>
          <p:cNvCxnSpPr>
            <a:cxnSpLocks/>
          </p:cNvCxnSpPr>
          <p:nvPr/>
        </p:nvCxnSpPr>
        <p:spPr bwMode="auto">
          <a:xfrm>
            <a:off x="6273799" y="2699875"/>
            <a:ext cx="0" cy="897468"/>
          </a:xfrm>
          <a:prstGeom prst="straightConnector1">
            <a:avLst/>
          </a:prstGeom>
          <a:noFill/>
          <a:ln w="28575" cap="flat" cmpd="sng" algn="ctr">
            <a:solidFill>
              <a:schemeClr val="accent1"/>
            </a:solidFill>
            <a:prstDash val="solid"/>
            <a:round/>
            <a:headEnd type="none" w="med" len="med"/>
            <a:tailEnd type="triangle"/>
          </a:ln>
          <a:effectLst/>
        </p:spPr>
      </p:cxnSp>
      <p:cxnSp>
        <p:nvCxnSpPr>
          <p:cNvPr id="53" name="Straight Arrow Connector 52">
            <a:extLst>
              <a:ext uri="{FF2B5EF4-FFF2-40B4-BE49-F238E27FC236}">
                <a16:creationId xmlns:a16="http://schemas.microsoft.com/office/drawing/2014/main" id="{E1EE5494-0A7E-4149-875C-1789C292FBE1}"/>
              </a:ext>
            </a:extLst>
          </p:cNvPr>
          <p:cNvCxnSpPr>
            <a:cxnSpLocks/>
          </p:cNvCxnSpPr>
          <p:nvPr/>
        </p:nvCxnSpPr>
        <p:spPr bwMode="auto">
          <a:xfrm flipH="1">
            <a:off x="6997700" y="2890375"/>
            <a:ext cx="376765" cy="783168"/>
          </a:xfrm>
          <a:prstGeom prst="straightConnector1">
            <a:avLst/>
          </a:prstGeom>
          <a:noFill/>
          <a:ln w="28575" cap="flat" cmpd="sng" algn="ctr">
            <a:solidFill>
              <a:schemeClr val="accent1"/>
            </a:solidFill>
            <a:prstDash val="solid"/>
            <a:round/>
            <a:headEnd type="none" w="med" len="med"/>
            <a:tailEnd type="triangle"/>
          </a:ln>
          <a:effectLst/>
        </p:spPr>
      </p:cxnSp>
      <p:cxnSp>
        <p:nvCxnSpPr>
          <p:cNvPr id="55" name="Straight Arrow Connector 54">
            <a:extLst>
              <a:ext uri="{FF2B5EF4-FFF2-40B4-BE49-F238E27FC236}">
                <a16:creationId xmlns:a16="http://schemas.microsoft.com/office/drawing/2014/main" id="{ED62B6DF-7BC6-43F1-9BC0-28842BD93D39}"/>
              </a:ext>
            </a:extLst>
          </p:cNvPr>
          <p:cNvCxnSpPr>
            <a:cxnSpLocks/>
          </p:cNvCxnSpPr>
          <p:nvPr/>
        </p:nvCxnSpPr>
        <p:spPr bwMode="auto">
          <a:xfrm flipH="1">
            <a:off x="7615767" y="3466108"/>
            <a:ext cx="618066" cy="609602"/>
          </a:xfrm>
          <a:prstGeom prst="straightConnector1">
            <a:avLst/>
          </a:prstGeom>
          <a:noFill/>
          <a:ln w="28575" cap="flat" cmpd="sng" algn="ctr">
            <a:solidFill>
              <a:schemeClr val="accent1"/>
            </a:solidFill>
            <a:prstDash val="solid"/>
            <a:round/>
            <a:headEnd type="none" w="med" len="med"/>
            <a:tailEnd type="triangle"/>
          </a:ln>
          <a:effectLst/>
        </p:spPr>
      </p:cxnSp>
      <p:cxnSp>
        <p:nvCxnSpPr>
          <p:cNvPr id="57" name="Straight Arrow Connector 56">
            <a:extLst>
              <a:ext uri="{FF2B5EF4-FFF2-40B4-BE49-F238E27FC236}">
                <a16:creationId xmlns:a16="http://schemas.microsoft.com/office/drawing/2014/main" id="{097A2FEE-D4C6-4472-A7A0-C7AF3D7A5D0B}"/>
              </a:ext>
            </a:extLst>
          </p:cNvPr>
          <p:cNvCxnSpPr>
            <a:cxnSpLocks/>
          </p:cNvCxnSpPr>
          <p:nvPr/>
        </p:nvCxnSpPr>
        <p:spPr bwMode="auto">
          <a:xfrm flipH="1">
            <a:off x="8242300" y="4261975"/>
            <a:ext cx="668867" cy="376768"/>
          </a:xfrm>
          <a:prstGeom prst="straightConnector1">
            <a:avLst/>
          </a:prstGeom>
          <a:noFill/>
          <a:ln w="28575" cap="flat" cmpd="sng" algn="ctr">
            <a:solidFill>
              <a:schemeClr val="accent1"/>
            </a:solidFill>
            <a:prstDash val="solid"/>
            <a:round/>
            <a:headEnd type="none" w="med" len="med"/>
            <a:tailEnd type="triangle"/>
          </a:ln>
          <a:effectLst/>
        </p:spPr>
      </p:cxnSp>
      <p:cxnSp>
        <p:nvCxnSpPr>
          <p:cNvPr id="59" name="Straight Arrow Connector 58">
            <a:extLst>
              <a:ext uri="{FF2B5EF4-FFF2-40B4-BE49-F238E27FC236}">
                <a16:creationId xmlns:a16="http://schemas.microsoft.com/office/drawing/2014/main" id="{DA430A11-D212-4AA0-9680-498766EACDCB}"/>
              </a:ext>
            </a:extLst>
          </p:cNvPr>
          <p:cNvCxnSpPr>
            <a:cxnSpLocks/>
          </p:cNvCxnSpPr>
          <p:nvPr/>
        </p:nvCxnSpPr>
        <p:spPr bwMode="auto">
          <a:xfrm flipH="1">
            <a:off x="8407400" y="5184842"/>
            <a:ext cx="939801" cy="59268"/>
          </a:xfrm>
          <a:prstGeom prst="straightConnector1">
            <a:avLst/>
          </a:prstGeom>
          <a:noFill/>
          <a:ln w="28575" cap="flat" cmpd="sng" algn="ctr">
            <a:solidFill>
              <a:schemeClr val="accent1"/>
            </a:solidFill>
            <a:prstDash val="solid"/>
            <a:round/>
            <a:headEnd type="none" w="med" len="med"/>
            <a:tailEnd type="triangle"/>
          </a:ln>
          <a:effectLst/>
        </p:spPr>
      </p:cxnSp>
      <p:grpSp>
        <p:nvGrpSpPr>
          <p:cNvPr id="42" name="Group 41">
            <a:extLst>
              <a:ext uri="{FF2B5EF4-FFF2-40B4-BE49-F238E27FC236}">
                <a16:creationId xmlns:a16="http://schemas.microsoft.com/office/drawing/2014/main" id="{6F119AE6-C3D4-444C-BC9B-DFBCD7581787}"/>
              </a:ext>
            </a:extLst>
          </p:cNvPr>
          <p:cNvGrpSpPr/>
          <p:nvPr/>
        </p:nvGrpSpPr>
        <p:grpSpPr>
          <a:xfrm>
            <a:off x="9392911" y="6207927"/>
            <a:ext cx="2488502" cy="454909"/>
            <a:chOff x="9392911" y="6207927"/>
            <a:chExt cx="2488502" cy="454909"/>
          </a:xfrm>
        </p:grpSpPr>
        <p:pic>
          <p:nvPicPr>
            <p:cNvPr id="44" name="Picture 43" descr="A picture containing text, ax, wheel&#10;&#10;Description automatically generated">
              <a:extLst>
                <a:ext uri="{FF2B5EF4-FFF2-40B4-BE49-F238E27FC236}">
                  <a16:creationId xmlns:a16="http://schemas.microsoft.com/office/drawing/2014/main" id="{D89680EB-2429-46E6-B146-114D1F7C99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46" name="Rectangle 8">
              <a:extLst>
                <a:ext uri="{FF2B5EF4-FFF2-40B4-BE49-F238E27FC236}">
                  <a16:creationId xmlns:a16="http://schemas.microsoft.com/office/drawing/2014/main" id="{B23B37A5-85D5-496B-AF26-712242C9829E}"/>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spTree>
    <p:extLst>
      <p:ext uri="{BB962C8B-B14F-4D97-AF65-F5344CB8AC3E}">
        <p14:creationId xmlns:p14="http://schemas.microsoft.com/office/powerpoint/2010/main" val="33235629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65A54-CF7E-41C0-B252-50C0FE650DBB}"/>
              </a:ext>
            </a:extLst>
          </p:cNvPr>
          <p:cNvSpPr>
            <a:spLocks noGrp="1"/>
          </p:cNvSpPr>
          <p:nvPr>
            <p:ph type="title"/>
          </p:nvPr>
        </p:nvSpPr>
        <p:spPr/>
        <p:txBody>
          <a:bodyPr/>
          <a:lstStyle/>
          <a:p>
            <a:r>
              <a:rPr lang="en-US" dirty="0"/>
              <a:t>CAR T-cell Therapy: Future Directions</a:t>
            </a:r>
          </a:p>
        </p:txBody>
      </p:sp>
      <p:sp>
        <p:nvSpPr>
          <p:cNvPr id="5" name="Text Box 15">
            <a:extLst>
              <a:ext uri="{FF2B5EF4-FFF2-40B4-BE49-F238E27FC236}">
                <a16:creationId xmlns:a16="http://schemas.microsoft.com/office/drawing/2014/main" id="{BE703E54-3C9C-4809-9C6D-24A49F9EFC22}"/>
              </a:ext>
            </a:extLst>
          </p:cNvPr>
          <p:cNvSpPr txBox="1">
            <a:spLocks noChangeArrowheads="1"/>
          </p:cNvSpPr>
          <p:nvPr/>
        </p:nvSpPr>
        <p:spPr bwMode="auto">
          <a:xfrm>
            <a:off x="412751" y="638891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l-NL"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Hyrenius-Wittsten. Trends Cancer. 2019;5:583.</a:t>
            </a:r>
          </a:p>
        </p:txBody>
      </p:sp>
      <p:sp>
        <p:nvSpPr>
          <p:cNvPr id="16" name="Content Placeholder 2">
            <a:extLst>
              <a:ext uri="{FF2B5EF4-FFF2-40B4-BE49-F238E27FC236}">
                <a16:creationId xmlns:a16="http://schemas.microsoft.com/office/drawing/2014/main" id="{2F0D06E4-4D15-403B-BE73-8B2447C905D5}"/>
              </a:ext>
            </a:extLst>
          </p:cNvPr>
          <p:cNvSpPr txBox="1">
            <a:spLocks/>
          </p:cNvSpPr>
          <p:nvPr/>
        </p:nvSpPr>
        <p:spPr>
          <a:xfrm>
            <a:off x="823791" y="4640292"/>
            <a:ext cx="3281265" cy="16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kumimoji="0" lang="en-US" sz="1800" b="0" i="0" u="none" strike="noStrike" kern="1200" cap="none" spc="0" normalizeH="0" baseline="0" noProof="0" dirty="0">
                <a:ln>
                  <a:noFill/>
                </a:ln>
                <a:solidFill>
                  <a:sysClr val="windowText" lastClr="000000"/>
                </a:solidFill>
                <a:effectLst/>
                <a:uLnTx/>
                <a:uFillTx/>
                <a:latin typeface="Calibri" panose="020F0502020204030204" pitchFamily="34" charset="0"/>
                <a:ea typeface="+mn-ea"/>
                <a:cs typeface="Calibri" panose="020F0502020204030204" pitchFamily="34" charset="0"/>
              </a:rPr>
              <a:t>Improving binding</a:t>
            </a:r>
          </a:p>
          <a:p>
            <a:pPr marL="685800" marR="0" lvl="1" indent="-228600" algn="l" defTabSz="914400" rtl="0" eaLnBrk="1" fontAlgn="auto" latinLnBrk="0" hangingPunct="1">
              <a:lnSpc>
                <a:spcPct val="90000"/>
              </a:lnSpc>
              <a:spcBef>
                <a:spcPts val="500"/>
              </a:spcBef>
              <a:spcAft>
                <a:spcPts val="0"/>
              </a:spcAft>
              <a:buClrTx/>
              <a:buSzTx/>
              <a:buFont typeface="Calibri" panose="020F0502020204030204" pitchFamily="34" charset="0"/>
              <a:buChar char="–"/>
              <a:tabLst/>
              <a:defRPr/>
            </a:pPr>
            <a:r>
              <a:rPr kumimoji="0" lang="en-US" sz="1800" b="0" i="0" u="none" strike="noStrike" kern="1200" cap="none" spc="0" normalizeH="0" baseline="0" noProof="0" dirty="0">
                <a:ln>
                  <a:noFill/>
                </a:ln>
                <a:solidFill>
                  <a:sysClr val="windowText" lastClr="000000"/>
                </a:solidFill>
                <a:effectLst/>
                <a:uLnTx/>
                <a:uFillTx/>
                <a:latin typeface="Calibri" panose="020F0502020204030204" pitchFamily="34" charset="0"/>
                <a:ea typeface="+mn-ea"/>
                <a:cs typeface="Calibri" panose="020F0502020204030204" pitchFamily="34" charset="0"/>
              </a:rPr>
              <a:t>Synthetic receptors</a:t>
            </a:r>
          </a:p>
          <a:p>
            <a:pPr marL="685800" marR="0" lvl="1" indent="-228600" algn="l" defTabSz="914400" rtl="0" eaLnBrk="1" fontAlgn="auto" latinLnBrk="0" hangingPunct="1">
              <a:lnSpc>
                <a:spcPct val="90000"/>
              </a:lnSpc>
              <a:spcBef>
                <a:spcPts val="500"/>
              </a:spcBef>
              <a:spcAft>
                <a:spcPts val="0"/>
              </a:spcAft>
              <a:buClrTx/>
              <a:buSzTx/>
              <a:buFont typeface="Calibri" panose="020F0502020204030204" pitchFamily="34" charset="0"/>
              <a:buChar char="–"/>
              <a:tabLst/>
              <a:defRPr/>
            </a:pPr>
            <a:r>
              <a:rPr kumimoji="0" lang="en-US" sz="1800" b="0" i="0" u="none" strike="noStrike" kern="1200" cap="none" spc="0" normalizeH="0" baseline="0" noProof="0" dirty="0">
                <a:ln>
                  <a:noFill/>
                </a:ln>
                <a:solidFill>
                  <a:sysClr val="windowText" lastClr="000000"/>
                </a:solidFill>
                <a:effectLst/>
                <a:uLnTx/>
                <a:uFillTx/>
                <a:latin typeface="Calibri" panose="020F0502020204030204" pitchFamily="34" charset="0"/>
                <a:ea typeface="+mn-ea"/>
                <a:cs typeface="Calibri" panose="020F0502020204030204" pitchFamily="34" charset="0"/>
              </a:rPr>
              <a:t>Nanobodies</a:t>
            </a:r>
          </a:p>
          <a:p>
            <a:pPr marL="685800" marR="0" lvl="1" indent="-228600" algn="l" defTabSz="914400" rtl="0" eaLnBrk="1" fontAlgn="auto" latinLnBrk="0" hangingPunct="1">
              <a:lnSpc>
                <a:spcPct val="90000"/>
              </a:lnSpc>
              <a:spcBef>
                <a:spcPts val="500"/>
              </a:spcBef>
              <a:spcAft>
                <a:spcPts val="0"/>
              </a:spcAft>
              <a:buClrTx/>
              <a:buSzTx/>
              <a:buFont typeface="Calibri" panose="020F0502020204030204" pitchFamily="34" charset="0"/>
              <a:buChar char="–"/>
              <a:tabLst/>
              <a:defRPr/>
            </a:pPr>
            <a:r>
              <a:rPr kumimoji="0" lang="en-US" sz="1800" b="0" i="0" u="none" strike="noStrike" kern="1200" cap="none" spc="0" normalizeH="0" baseline="0" noProof="0" dirty="0">
                <a:ln>
                  <a:noFill/>
                </a:ln>
                <a:solidFill>
                  <a:sysClr val="windowText" lastClr="000000"/>
                </a:solidFill>
                <a:effectLst/>
                <a:uLnTx/>
                <a:uFillTx/>
                <a:latin typeface="Calibri" panose="020F0502020204030204" pitchFamily="34" charset="0"/>
                <a:ea typeface="+mn-ea"/>
                <a:cs typeface="Calibri" panose="020F0502020204030204" pitchFamily="34" charset="0"/>
              </a:rPr>
              <a:t>Universal CARs</a:t>
            </a:r>
          </a:p>
          <a:p>
            <a:pPr marL="1143000" marR="0" lvl="2" indent="-228600" algn="l" defTabSz="914400" rtl="0" eaLnBrk="1" fontAlgn="auto" latinLnBrk="0" hangingPunct="1">
              <a:lnSpc>
                <a:spcPct val="90000"/>
              </a:lnSpc>
              <a:spcBef>
                <a:spcPts val="500"/>
              </a:spcBef>
              <a:spcAft>
                <a:spcPts val="0"/>
              </a:spcAft>
              <a:buClrTx/>
              <a:buSzTx/>
              <a:buFont typeface="Calibri" panose="020F0502020204030204" pitchFamily="34" charset="0"/>
              <a:buChar char="–"/>
              <a:tabLst/>
              <a:defRPr/>
            </a:pPr>
            <a:r>
              <a:rPr kumimoji="0" lang="en-US" sz="1800" b="0" i="0" u="none" strike="noStrike" kern="1200" cap="none" spc="0" normalizeH="0" baseline="0" noProof="0" dirty="0">
                <a:ln>
                  <a:noFill/>
                </a:ln>
                <a:solidFill>
                  <a:sysClr val="windowText" lastClr="000000"/>
                </a:solidFill>
                <a:effectLst/>
                <a:uLnTx/>
                <a:uFillTx/>
                <a:latin typeface="Calibri" panose="020F0502020204030204" pitchFamily="34" charset="0"/>
                <a:ea typeface="+mn-ea"/>
                <a:cs typeface="Calibri" panose="020F0502020204030204" pitchFamily="34" charset="0"/>
              </a:rPr>
              <a:t>BAT: CARs </a:t>
            </a:r>
          </a:p>
          <a:p>
            <a:pPr marL="1143000" marR="0" lvl="2"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endParaRPr kumimoji="0" lang="en-US" sz="1800" b="0" i="0" u="none" strike="noStrike" kern="1200" cap="none" spc="0" normalizeH="0" baseline="0" noProof="0" dirty="0">
              <a:ln>
                <a:noFill/>
              </a:ln>
              <a:solidFill>
                <a:sysClr val="windowText" lastClr="000000"/>
              </a:solidFill>
              <a:effectLst/>
              <a:uLnTx/>
              <a:uFillTx/>
              <a:latin typeface="Calibri" panose="020F0502020204030204" pitchFamily="34" charset="0"/>
              <a:ea typeface="+mn-ea"/>
              <a:cs typeface="Calibri" panose="020F0502020204030204" pitchFamily="34" charset="0"/>
            </a:endParaRPr>
          </a:p>
        </p:txBody>
      </p:sp>
      <p:cxnSp>
        <p:nvCxnSpPr>
          <p:cNvPr id="18" name="Straight Arrow Connector 17">
            <a:extLst>
              <a:ext uri="{FF2B5EF4-FFF2-40B4-BE49-F238E27FC236}">
                <a16:creationId xmlns:a16="http://schemas.microsoft.com/office/drawing/2014/main" id="{5C7FB160-AF73-4449-8102-0BC6C15ACCF8}"/>
              </a:ext>
            </a:extLst>
          </p:cNvPr>
          <p:cNvCxnSpPr>
            <a:cxnSpLocks/>
          </p:cNvCxnSpPr>
          <p:nvPr/>
        </p:nvCxnSpPr>
        <p:spPr>
          <a:xfrm flipH="1" flipV="1">
            <a:off x="1825212" y="4238510"/>
            <a:ext cx="311813" cy="425315"/>
          </a:xfrm>
          <a:prstGeom prst="straightConnector1">
            <a:avLst/>
          </a:prstGeom>
          <a:noFill/>
          <a:ln w="34925" cap="flat" cmpd="sng" algn="ctr">
            <a:solidFill>
              <a:schemeClr val="bg1"/>
            </a:solidFill>
            <a:prstDash val="solid"/>
            <a:miter lim="800000"/>
            <a:tailEnd type="triangle"/>
          </a:ln>
          <a:effectLst/>
        </p:spPr>
      </p:cxnSp>
      <p:sp>
        <p:nvSpPr>
          <p:cNvPr id="20" name="Content Placeholder 2">
            <a:extLst>
              <a:ext uri="{FF2B5EF4-FFF2-40B4-BE49-F238E27FC236}">
                <a16:creationId xmlns:a16="http://schemas.microsoft.com/office/drawing/2014/main" id="{217DEE98-93B1-4B35-B6B7-056F132BBE1F}"/>
              </a:ext>
            </a:extLst>
          </p:cNvPr>
          <p:cNvSpPr txBox="1">
            <a:spLocks/>
          </p:cNvSpPr>
          <p:nvPr/>
        </p:nvSpPr>
        <p:spPr>
          <a:xfrm>
            <a:off x="8250477" y="4640293"/>
            <a:ext cx="2534282" cy="13795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Improving signaling</a:t>
            </a:r>
          </a:p>
          <a:p>
            <a:pPr marL="685800" marR="0" lvl="1" indent="-228600" algn="l" defTabSz="914400" rtl="0" eaLnBrk="1" fontAlgn="auto" latinLnBrk="0" hangingPunct="1">
              <a:lnSpc>
                <a:spcPct val="90000"/>
              </a:lnSpc>
              <a:spcBef>
                <a:spcPts val="500"/>
              </a:spcBef>
              <a:spcAft>
                <a:spcPts val="0"/>
              </a:spcAft>
              <a:buClrTx/>
              <a:buSzTx/>
              <a:buFont typeface="Calibri" panose="020F050202020403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ITAM mutations</a:t>
            </a:r>
          </a:p>
          <a:p>
            <a:pPr marL="685800" marR="0" lvl="1" indent="-228600" algn="l" defTabSz="914400" rtl="0" eaLnBrk="1" fontAlgn="auto" latinLnBrk="0" hangingPunct="1">
              <a:lnSpc>
                <a:spcPct val="90000"/>
              </a:lnSpc>
              <a:spcBef>
                <a:spcPts val="500"/>
              </a:spcBef>
              <a:spcAft>
                <a:spcPts val="0"/>
              </a:spcAft>
              <a:buClrTx/>
              <a:buSzTx/>
              <a:buFont typeface="Calibri" panose="020F050202020403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Recombinatorial </a:t>
            </a:r>
          </a:p>
          <a:p>
            <a:pPr marL="685800" marR="0" lvl="1" indent="-228600" algn="l" defTabSz="914400" rtl="0" eaLnBrk="1" fontAlgn="auto" latinLnBrk="0" hangingPunct="1">
              <a:lnSpc>
                <a:spcPct val="90000"/>
              </a:lnSpc>
              <a:spcBef>
                <a:spcPts val="500"/>
              </a:spcBef>
              <a:spcAft>
                <a:spcPts val="0"/>
              </a:spcAft>
              <a:buClrTx/>
              <a:buSzTx/>
              <a:buFont typeface="Calibri" panose="020F050202020403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Libraries</a:t>
            </a:r>
          </a:p>
          <a:p>
            <a:pPr marL="1143000" marR="0" lvl="2"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cxnSp>
        <p:nvCxnSpPr>
          <p:cNvPr id="21" name="Straight Arrow Connector 20">
            <a:extLst>
              <a:ext uri="{FF2B5EF4-FFF2-40B4-BE49-F238E27FC236}">
                <a16:creationId xmlns:a16="http://schemas.microsoft.com/office/drawing/2014/main" id="{5853038A-A30B-47DF-A9FC-4A4E86EF5ABC}"/>
              </a:ext>
            </a:extLst>
          </p:cNvPr>
          <p:cNvCxnSpPr>
            <a:cxnSpLocks/>
          </p:cNvCxnSpPr>
          <p:nvPr/>
        </p:nvCxnSpPr>
        <p:spPr>
          <a:xfrm flipH="1" flipV="1">
            <a:off x="9278674" y="4304253"/>
            <a:ext cx="327663" cy="275819"/>
          </a:xfrm>
          <a:prstGeom prst="straightConnector1">
            <a:avLst/>
          </a:prstGeom>
          <a:noFill/>
          <a:ln w="34925" cap="flat" cmpd="sng" algn="ctr">
            <a:solidFill>
              <a:schemeClr val="bg1"/>
            </a:solidFill>
            <a:prstDash val="solid"/>
            <a:miter lim="800000"/>
            <a:tailEnd type="triangle"/>
          </a:ln>
          <a:effectLst/>
        </p:spPr>
      </p:cxnSp>
      <p:sp>
        <p:nvSpPr>
          <p:cNvPr id="22" name="Content Placeholder 2">
            <a:extLst>
              <a:ext uri="{FF2B5EF4-FFF2-40B4-BE49-F238E27FC236}">
                <a16:creationId xmlns:a16="http://schemas.microsoft.com/office/drawing/2014/main" id="{47997DC9-96D3-4D6E-911F-191AD66352FD}"/>
              </a:ext>
            </a:extLst>
          </p:cNvPr>
          <p:cNvSpPr txBox="1">
            <a:spLocks/>
          </p:cNvSpPr>
          <p:nvPr/>
        </p:nvSpPr>
        <p:spPr>
          <a:xfrm>
            <a:off x="4210646" y="4640292"/>
            <a:ext cx="2824335" cy="15938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Enhance target Ag(s) </a:t>
            </a:r>
          </a:p>
          <a:p>
            <a:pPr marL="685800" marR="0" lvl="1" indent="-228600" algn="l" defTabSz="914400" rtl="0" eaLnBrk="1" fontAlgn="auto" latinLnBrk="0" hangingPunct="1">
              <a:lnSpc>
                <a:spcPct val="90000"/>
              </a:lnSpc>
              <a:spcBef>
                <a:spcPts val="500"/>
              </a:spcBef>
              <a:spcAft>
                <a:spcPts val="0"/>
              </a:spcAft>
              <a:buClrTx/>
              <a:buSzTx/>
              <a:buFont typeface="Calibri" panose="020F050202020403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GSIs/enrich target</a:t>
            </a:r>
          </a:p>
          <a:p>
            <a:pPr marL="685800" marR="0" lvl="1" indent="-228600" algn="l" defTabSz="914400" rtl="0" eaLnBrk="1" fontAlgn="auto" latinLnBrk="0" hangingPunct="1">
              <a:lnSpc>
                <a:spcPct val="90000"/>
              </a:lnSpc>
              <a:spcBef>
                <a:spcPts val="500"/>
              </a:spcBef>
              <a:spcAft>
                <a:spcPts val="0"/>
              </a:spcAft>
              <a:buClrTx/>
              <a:buSzTx/>
              <a:buFont typeface="Calibri" panose="020F050202020403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Dual targeting </a:t>
            </a:r>
          </a:p>
          <a:p>
            <a:pPr marL="685800" marR="0" lvl="1" indent="-228600" algn="l" defTabSz="914400" rtl="0" eaLnBrk="1" fontAlgn="auto" latinLnBrk="0" hangingPunct="1">
              <a:lnSpc>
                <a:spcPct val="90000"/>
              </a:lnSpc>
              <a:spcBef>
                <a:spcPts val="500"/>
              </a:spcBef>
              <a:spcAft>
                <a:spcPts val="0"/>
              </a:spcAft>
              <a:buClrTx/>
              <a:buSzTx/>
              <a:buFont typeface="Calibri" panose="020F050202020403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Switch technology</a:t>
            </a:r>
          </a:p>
          <a:p>
            <a:pPr marL="1143000" marR="0" lvl="2" indent="-228600" algn="l" defTabSz="914400" rtl="0" eaLnBrk="1" fontAlgn="auto" latinLnBrk="0" hangingPunct="1">
              <a:lnSpc>
                <a:spcPct val="90000"/>
              </a:lnSpc>
              <a:spcBef>
                <a:spcPts val="500"/>
              </a:spcBef>
              <a:spcAft>
                <a:spcPts val="0"/>
              </a:spcAft>
              <a:buClrTx/>
              <a:buSzTx/>
              <a:buFont typeface="Calibri" panose="020F050202020403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Syn-notch</a:t>
            </a:r>
          </a:p>
          <a:p>
            <a:pPr marL="1143000" marR="0" lvl="2"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58" name="Freeform: Shape 57">
            <a:extLst>
              <a:ext uri="{FF2B5EF4-FFF2-40B4-BE49-F238E27FC236}">
                <a16:creationId xmlns:a16="http://schemas.microsoft.com/office/drawing/2014/main" id="{C533A757-8945-4434-B409-70D1897EE5F8}"/>
              </a:ext>
            </a:extLst>
          </p:cNvPr>
          <p:cNvSpPr/>
          <p:nvPr/>
        </p:nvSpPr>
        <p:spPr bwMode="auto">
          <a:xfrm>
            <a:off x="2816679" y="1461407"/>
            <a:ext cx="3039447" cy="961053"/>
          </a:xfrm>
          <a:custGeom>
            <a:avLst/>
            <a:gdLst>
              <a:gd name="connsiteX0" fmla="*/ 2150938 w 3039447"/>
              <a:gd name="connsiteY0" fmla="*/ 0 h 961053"/>
              <a:gd name="connsiteX1" fmla="*/ 2289963 w 3039447"/>
              <a:gd name="connsiteY1" fmla="*/ 123631 h 961053"/>
              <a:gd name="connsiteX2" fmla="*/ 2266220 w 3039447"/>
              <a:gd name="connsiteY2" fmla="*/ 192754 h 961053"/>
              <a:gd name="connsiteX3" fmla="*/ 2245178 w 3039447"/>
              <a:gd name="connsiteY3" fmla="*/ 213347 h 961053"/>
              <a:gd name="connsiteX4" fmla="*/ 2245178 w 3039447"/>
              <a:gd name="connsiteY4" fmla="*/ 244483 h 961053"/>
              <a:gd name="connsiteX5" fmla="*/ 2420127 w 3039447"/>
              <a:gd name="connsiteY5" fmla="*/ 244034 h 961053"/>
              <a:gd name="connsiteX6" fmla="*/ 2420127 w 3039447"/>
              <a:gd name="connsiteY6" fmla="*/ 206440 h 961053"/>
              <a:gd name="connsiteX7" fmla="*/ 2433498 w 3039447"/>
              <a:gd name="connsiteY7" fmla="*/ 206440 h 961053"/>
              <a:gd name="connsiteX8" fmla="*/ 2425365 w 3039447"/>
              <a:gd name="connsiteY8" fmla="*/ 202092 h 961053"/>
              <a:gd name="connsiteX9" fmla="*/ 2381639 w 3039447"/>
              <a:gd name="connsiteY9" fmla="*/ 118383 h 961053"/>
              <a:gd name="connsiteX10" fmla="*/ 2530929 w 3039447"/>
              <a:gd name="connsiteY10" fmla="*/ 1 h 961053"/>
              <a:gd name="connsiteX11" fmla="*/ 2680219 w 3039447"/>
              <a:gd name="connsiteY11" fmla="*/ 118383 h 961053"/>
              <a:gd name="connsiteX12" fmla="*/ 2636493 w 3039447"/>
              <a:gd name="connsiteY12" fmla="*/ 202092 h 961053"/>
              <a:gd name="connsiteX13" fmla="*/ 2611404 w 3039447"/>
              <a:gd name="connsiteY13" fmla="*/ 215505 h 961053"/>
              <a:gd name="connsiteX14" fmla="*/ 2611404 w 3039447"/>
              <a:gd name="connsiteY14" fmla="*/ 243542 h 961053"/>
              <a:gd name="connsiteX15" fmla="*/ 2796851 w 3039447"/>
              <a:gd name="connsiteY15" fmla="*/ 243066 h 961053"/>
              <a:gd name="connsiteX16" fmla="*/ 2796851 w 3039447"/>
              <a:gd name="connsiteY16" fmla="*/ 208645 h 961053"/>
              <a:gd name="connsiteX17" fmla="*/ 2784593 w 3039447"/>
              <a:gd name="connsiteY17" fmla="*/ 202092 h 961053"/>
              <a:gd name="connsiteX18" fmla="*/ 2740867 w 3039447"/>
              <a:gd name="connsiteY18" fmla="*/ 118383 h 961053"/>
              <a:gd name="connsiteX19" fmla="*/ 2890157 w 3039447"/>
              <a:gd name="connsiteY19" fmla="*/ 1 h 961053"/>
              <a:gd name="connsiteX20" fmla="*/ 3039447 w 3039447"/>
              <a:gd name="connsiteY20" fmla="*/ 118383 h 961053"/>
              <a:gd name="connsiteX21" fmla="*/ 2995721 w 3039447"/>
              <a:gd name="connsiteY21" fmla="*/ 202092 h 961053"/>
              <a:gd name="connsiteX22" fmla="*/ 2987588 w 3039447"/>
              <a:gd name="connsiteY22" fmla="*/ 206440 h 961053"/>
              <a:gd name="connsiteX23" fmla="*/ 2988128 w 3039447"/>
              <a:gd name="connsiteY23" fmla="*/ 206440 h 961053"/>
              <a:gd name="connsiteX24" fmla="*/ 2988128 w 3039447"/>
              <a:gd name="connsiteY24" fmla="*/ 242596 h 961053"/>
              <a:gd name="connsiteX25" fmla="*/ 2981130 w 3039447"/>
              <a:gd name="connsiteY25" fmla="*/ 242596 h 961053"/>
              <a:gd name="connsiteX26" fmla="*/ 2944361 w 3039447"/>
              <a:gd name="connsiteY26" fmla="*/ 277586 h 961053"/>
              <a:gd name="connsiteX27" fmla="*/ 2940657 w 3039447"/>
              <a:gd name="connsiteY27" fmla="*/ 277586 h 961053"/>
              <a:gd name="connsiteX28" fmla="*/ 2172866 w 3039447"/>
              <a:gd name="connsiteY28" fmla="*/ 961053 h 961053"/>
              <a:gd name="connsiteX29" fmla="*/ 0 w 3039447"/>
              <a:gd name="connsiteY29" fmla="*/ 951723 h 961053"/>
              <a:gd name="connsiteX30" fmla="*/ 2053901 w 3039447"/>
              <a:gd name="connsiteY30" fmla="*/ 250898 h 961053"/>
              <a:gd name="connsiteX31" fmla="*/ 2053901 w 3039447"/>
              <a:gd name="connsiteY31" fmla="*/ 210610 h 961053"/>
              <a:gd name="connsiteX32" fmla="*/ 2035657 w 3039447"/>
              <a:gd name="connsiteY32" fmla="*/ 192754 h 961053"/>
              <a:gd name="connsiteX33" fmla="*/ 2011913 w 3039447"/>
              <a:gd name="connsiteY33" fmla="*/ 123631 h 961053"/>
              <a:gd name="connsiteX34" fmla="*/ 2150938 w 3039447"/>
              <a:gd name="connsiteY34" fmla="*/ 0 h 961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039447" h="961053">
                <a:moveTo>
                  <a:pt x="2150938" y="0"/>
                </a:moveTo>
                <a:cubicBezTo>
                  <a:pt x="2227719" y="0"/>
                  <a:pt x="2289963" y="55351"/>
                  <a:pt x="2289963" y="123631"/>
                </a:cubicBezTo>
                <a:cubicBezTo>
                  <a:pt x="2289963" y="149236"/>
                  <a:pt x="2281210" y="173023"/>
                  <a:pt x="2266220" y="192754"/>
                </a:cubicBezTo>
                <a:lnTo>
                  <a:pt x="2245178" y="213347"/>
                </a:lnTo>
                <a:lnTo>
                  <a:pt x="2245178" y="244483"/>
                </a:lnTo>
                <a:lnTo>
                  <a:pt x="2420127" y="244034"/>
                </a:lnTo>
                <a:lnTo>
                  <a:pt x="2420127" y="206440"/>
                </a:lnTo>
                <a:lnTo>
                  <a:pt x="2433498" y="206440"/>
                </a:lnTo>
                <a:lnTo>
                  <a:pt x="2425365" y="202092"/>
                </a:lnTo>
                <a:cubicBezTo>
                  <a:pt x="2398349" y="180669"/>
                  <a:pt x="2381639" y="151073"/>
                  <a:pt x="2381639" y="118383"/>
                </a:cubicBezTo>
                <a:cubicBezTo>
                  <a:pt x="2381639" y="53002"/>
                  <a:pt x="2448478" y="1"/>
                  <a:pt x="2530929" y="1"/>
                </a:cubicBezTo>
                <a:cubicBezTo>
                  <a:pt x="2613380" y="1"/>
                  <a:pt x="2680219" y="53002"/>
                  <a:pt x="2680219" y="118383"/>
                </a:cubicBezTo>
                <a:cubicBezTo>
                  <a:pt x="2680219" y="151073"/>
                  <a:pt x="2663509" y="180669"/>
                  <a:pt x="2636493" y="202092"/>
                </a:cubicBezTo>
                <a:lnTo>
                  <a:pt x="2611404" y="215505"/>
                </a:lnTo>
                <a:lnTo>
                  <a:pt x="2611404" y="243542"/>
                </a:lnTo>
                <a:lnTo>
                  <a:pt x="2796851" y="243066"/>
                </a:lnTo>
                <a:lnTo>
                  <a:pt x="2796851" y="208645"/>
                </a:lnTo>
                <a:lnTo>
                  <a:pt x="2784593" y="202092"/>
                </a:lnTo>
                <a:cubicBezTo>
                  <a:pt x="2757577" y="180669"/>
                  <a:pt x="2740867" y="151073"/>
                  <a:pt x="2740867" y="118383"/>
                </a:cubicBezTo>
                <a:cubicBezTo>
                  <a:pt x="2740867" y="53002"/>
                  <a:pt x="2807706" y="1"/>
                  <a:pt x="2890157" y="1"/>
                </a:cubicBezTo>
                <a:cubicBezTo>
                  <a:pt x="2972608" y="1"/>
                  <a:pt x="3039447" y="53002"/>
                  <a:pt x="3039447" y="118383"/>
                </a:cubicBezTo>
                <a:cubicBezTo>
                  <a:pt x="3039447" y="151073"/>
                  <a:pt x="3022737" y="180669"/>
                  <a:pt x="2995721" y="202092"/>
                </a:cubicBezTo>
                <a:lnTo>
                  <a:pt x="2987588" y="206440"/>
                </a:lnTo>
                <a:lnTo>
                  <a:pt x="2988128" y="206440"/>
                </a:lnTo>
                <a:lnTo>
                  <a:pt x="2988128" y="242596"/>
                </a:lnTo>
                <a:lnTo>
                  <a:pt x="2981130" y="242596"/>
                </a:lnTo>
                <a:lnTo>
                  <a:pt x="2944361" y="277586"/>
                </a:lnTo>
                <a:lnTo>
                  <a:pt x="2940657" y="277586"/>
                </a:lnTo>
                <a:lnTo>
                  <a:pt x="2172866" y="961053"/>
                </a:lnTo>
                <a:lnTo>
                  <a:pt x="0" y="951723"/>
                </a:lnTo>
                <a:lnTo>
                  <a:pt x="2053901" y="250898"/>
                </a:lnTo>
                <a:lnTo>
                  <a:pt x="2053901" y="210610"/>
                </a:lnTo>
                <a:lnTo>
                  <a:pt x="2035657" y="192754"/>
                </a:lnTo>
                <a:cubicBezTo>
                  <a:pt x="2020666" y="173023"/>
                  <a:pt x="2011913" y="149236"/>
                  <a:pt x="2011913" y="123631"/>
                </a:cubicBezTo>
                <a:cubicBezTo>
                  <a:pt x="2011913" y="55351"/>
                  <a:pt x="2074157" y="0"/>
                  <a:pt x="2150938" y="0"/>
                </a:cubicBezTo>
                <a:close/>
              </a:path>
            </a:pathLst>
          </a:custGeom>
          <a:solidFill>
            <a:schemeClr val="accent5">
              <a:lumMod val="40000"/>
              <a:lumOff val="60000"/>
            </a:schemeClr>
          </a:solidFill>
          <a:ln w="0">
            <a:solidFill>
              <a:schemeClr val="bg1"/>
            </a:solidFill>
            <a:miter lim="800000"/>
            <a:headEnd/>
            <a:tailEnd/>
          </a:ln>
        </p:spPr>
        <p:txBody>
          <a:bodyPr wrap="square" rtlCol="0" anchor="b">
            <a:noAutofit/>
          </a:bodyPr>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2" name="Freeform: Shape 61">
            <a:extLst>
              <a:ext uri="{FF2B5EF4-FFF2-40B4-BE49-F238E27FC236}">
                <a16:creationId xmlns:a16="http://schemas.microsoft.com/office/drawing/2014/main" id="{79E89F94-C0A9-4DA0-B10D-AD3373279F3E}"/>
              </a:ext>
            </a:extLst>
          </p:cNvPr>
          <p:cNvSpPr/>
          <p:nvPr/>
        </p:nvSpPr>
        <p:spPr bwMode="auto">
          <a:xfrm>
            <a:off x="6702879" y="1834632"/>
            <a:ext cx="2904153" cy="620485"/>
          </a:xfrm>
          <a:custGeom>
            <a:avLst/>
            <a:gdLst>
              <a:gd name="connsiteX0" fmla="*/ 0 w 2904153"/>
              <a:gd name="connsiteY0" fmla="*/ 0 h 620485"/>
              <a:gd name="connsiteX1" fmla="*/ 766276 w 2904153"/>
              <a:gd name="connsiteY1" fmla="*/ 611155 h 620485"/>
              <a:gd name="connsiteX2" fmla="*/ 2884325 w 2904153"/>
              <a:gd name="connsiteY2" fmla="*/ 620485 h 620485"/>
              <a:gd name="connsiteX3" fmla="*/ 2904153 w 2904153"/>
              <a:gd name="connsiteY3" fmla="*/ 579664 h 620485"/>
              <a:gd name="connsiteX4" fmla="*/ 1049693 w 2904153"/>
              <a:gd name="connsiteY4" fmla="*/ 17495 h 620485"/>
              <a:gd name="connsiteX5" fmla="*/ 0 w 2904153"/>
              <a:gd name="connsiteY5" fmla="*/ 0 h 620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4153" h="620485">
                <a:moveTo>
                  <a:pt x="0" y="0"/>
                </a:moveTo>
                <a:lnTo>
                  <a:pt x="766276" y="611155"/>
                </a:lnTo>
                <a:lnTo>
                  <a:pt x="2884325" y="620485"/>
                </a:lnTo>
                <a:lnTo>
                  <a:pt x="2904153" y="579664"/>
                </a:lnTo>
                <a:lnTo>
                  <a:pt x="1049693" y="17495"/>
                </a:lnTo>
                <a:lnTo>
                  <a:pt x="0" y="0"/>
                </a:lnTo>
                <a:close/>
              </a:path>
            </a:pathLst>
          </a:custGeom>
          <a:solidFill>
            <a:schemeClr val="accent2">
              <a:lumMod val="40000"/>
              <a:lumOff val="60000"/>
            </a:schemeClr>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1" name="Freeform: Shape 60">
            <a:extLst>
              <a:ext uri="{FF2B5EF4-FFF2-40B4-BE49-F238E27FC236}">
                <a16:creationId xmlns:a16="http://schemas.microsoft.com/office/drawing/2014/main" id="{84A372E2-15EA-4775-93E1-76EA329DB8F6}"/>
              </a:ext>
            </a:extLst>
          </p:cNvPr>
          <p:cNvSpPr/>
          <p:nvPr/>
        </p:nvSpPr>
        <p:spPr bwMode="auto">
          <a:xfrm>
            <a:off x="5108510" y="1695839"/>
            <a:ext cx="2178698" cy="867747"/>
          </a:xfrm>
          <a:custGeom>
            <a:avLst/>
            <a:gdLst>
              <a:gd name="connsiteX0" fmla="*/ 0 w 2178698"/>
              <a:gd name="connsiteY0" fmla="*/ 717291 h 867747"/>
              <a:gd name="connsiteX1" fmla="*/ 980881 w 2178698"/>
              <a:gd name="connsiteY1" fmla="*/ 163285 h 867747"/>
              <a:gd name="connsiteX2" fmla="*/ 1025201 w 2178698"/>
              <a:gd name="connsiteY2" fmla="*/ 0 h 867747"/>
              <a:gd name="connsiteX3" fmla="*/ 1345941 w 2178698"/>
              <a:gd name="connsiteY3" fmla="*/ 0 h 867747"/>
              <a:gd name="connsiteX4" fmla="*/ 1305120 w 2178698"/>
              <a:gd name="connsiteY4" fmla="*/ 172616 h 867747"/>
              <a:gd name="connsiteX5" fmla="*/ 2178698 w 2178698"/>
              <a:gd name="connsiteY5" fmla="*/ 727788 h 867747"/>
              <a:gd name="connsiteX6" fmla="*/ 2087725 w 2178698"/>
              <a:gd name="connsiteY6" fmla="*/ 867747 h 867747"/>
              <a:gd name="connsiteX7" fmla="*/ 33824 w 2178698"/>
              <a:gd name="connsiteY7" fmla="*/ 762777 h 867747"/>
              <a:gd name="connsiteX8" fmla="*/ 0 w 2178698"/>
              <a:gd name="connsiteY8" fmla="*/ 717291 h 867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78698" h="867747">
                <a:moveTo>
                  <a:pt x="0" y="717291"/>
                </a:moveTo>
                <a:lnTo>
                  <a:pt x="980881" y="163285"/>
                </a:lnTo>
                <a:lnTo>
                  <a:pt x="1025201" y="0"/>
                </a:lnTo>
                <a:lnTo>
                  <a:pt x="1345941" y="0"/>
                </a:lnTo>
                <a:lnTo>
                  <a:pt x="1305120" y="172616"/>
                </a:lnTo>
                <a:lnTo>
                  <a:pt x="2178698" y="727788"/>
                </a:lnTo>
                <a:lnTo>
                  <a:pt x="2087725" y="867747"/>
                </a:lnTo>
                <a:lnTo>
                  <a:pt x="33824" y="762777"/>
                </a:lnTo>
                <a:lnTo>
                  <a:pt x="0" y="717291"/>
                </a:lnTo>
                <a:close/>
              </a:path>
            </a:pathLst>
          </a:custGeom>
          <a:solidFill>
            <a:schemeClr val="accent4">
              <a:lumMod val="40000"/>
              <a:lumOff val="60000"/>
            </a:schemeClr>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3" name="Freeform: Shape 62">
            <a:extLst>
              <a:ext uri="{FF2B5EF4-FFF2-40B4-BE49-F238E27FC236}">
                <a16:creationId xmlns:a16="http://schemas.microsoft.com/office/drawing/2014/main" id="{C8C8FAA0-5E76-4DE5-9F42-D2F66F2432A7}"/>
              </a:ext>
            </a:extLst>
          </p:cNvPr>
          <p:cNvSpPr/>
          <p:nvPr/>
        </p:nvSpPr>
        <p:spPr bwMode="auto">
          <a:xfrm>
            <a:off x="7956503" y="1851898"/>
            <a:ext cx="3994556" cy="580161"/>
          </a:xfrm>
          <a:custGeom>
            <a:avLst/>
            <a:gdLst>
              <a:gd name="connsiteX0" fmla="*/ 0 w 3994556"/>
              <a:gd name="connsiteY0" fmla="*/ 19021 h 580161"/>
              <a:gd name="connsiteX1" fmla="*/ 1895376 w 3994556"/>
              <a:gd name="connsiteY1" fmla="*/ 580161 h 580161"/>
              <a:gd name="connsiteX2" fmla="*/ 3994556 w 3994556"/>
              <a:gd name="connsiteY2" fmla="*/ 566575 h 580161"/>
              <a:gd name="connsiteX3" fmla="*/ 945650 w 3994556"/>
              <a:gd name="connsiteY3" fmla="*/ 0 h 580161"/>
              <a:gd name="connsiteX4" fmla="*/ 0 w 3994556"/>
              <a:gd name="connsiteY4" fmla="*/ 19021 h 580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94556" h="580161">
                <a:moveTo>
                  <a:pt x="0" y="19021"/>
                </a:moveTo>
                <a:lnTo>
                  <a:pt x="1895376" y="580161"/>
                </a:lnTo>
                <a:lnTo>
                  <a:pt x="3994556" y="566575"/>
                </a:lnTo>
                <a:lnTo>
                  <a:pt x="945650" y="0"/>
                </a:lnTo>
                <a:lnTo>
                  <a:pt x="0" y="19021"/>
                </a:lnTo>
                <a:close/>
              </a:path>
            </a:pathLst>
          </a:custGeom>
          <a:solidFill>
            <a:schemeClr val="accent3">
              <a:lumMod val="40000"/>
              <a:lumOff val="60000"/>
            </a:schemeClr>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33" name="Freeform: Shape 32">
            <a:extLst>
              <a:ext uri="{FF2B5EF4-FFF2-40B4-BE49-F238E27FC236}">
                <a16:creationId xmlns:a16="http://schemas.microsoft.com/office/drawing/2014/main" id="{40AB5EA1-3186-4107-B6B1-E411934E1FD5}"/>
              </a:ext>
            </a:extLst>
          </p:cNvPr>
          <p:cNvSpPr/>
          <p:nvPr/>
        </p:nvSpPr>
        <p:spPr bwMode="auto">
          <a:xfrm>
            <a:off x="5514392" y="1461407"/>
            <a:ext cx="1253801" cy="237931"/>
          </a:xfrm>
          <a:custGeom>
            <a:avLst/>
            <a:gdLst>
              <a:gd name="connsiteX0" fmla="*/ 1253801 w 1253801"/>
              <a:gd name="connsiteY0" fmla="*/ 237931 h 237931"/>
              <a:gd name="connsiteX1" fmla="*/ 293914 w 1253801"/>
              <a:gd name="connsiteY1" fmla="*/ 237931 h 237931"/>
              <a:gd name="connsiteX2" fmla="*/ 298579 w 1253801"/>
              <a:gd name="connsiteY2" fmla="*/ 212272 h 237931"/>
              <a:gd name="connsiteX3" fmla="*/ 312575 w 1253801"/>
              <a:gd name="connsiteY3" fmla="*/ 192444 h 237931"/>
              <a:gd name="connsiteX4" fmla="*/ 332403 w 1253801"/>
              <a:gd name="connsiteY4" fmla="*/ 171450 h 237931"/>
              <a:gd name="connsiteX5" fmla="*/ 342900 w 1253801"/>
              <a:gd name="connsiteY5" fmla="*/ 144625 h 237931"/>
              <a:gd name="connsiteX6" fmla="*/ 342900 w 1253801"/>
              <a:gd name="connsiteY6" fmla="*/ 94473 h 237931"/>
              <a:gd name="connsiteX7" fmla="*/ 327738 w 1253801"/>
              <a:gd name="connsiteY7" fmla="*/ 68813 h 237931"/>
              <a:gd name="connsiteX8" fmla="*/ 309076 w 1253801"/>
              <a:gd name="connsiteY8" fmla="*/ 40822 h 237931"/>
              <a:gd name="connsiteX9" fmla="*/ 262423 w 1253801"/>
              <a:gd name="connsiteY9" fmla="*/ 16329 h 237931"/>
              <a:gd name="connsiteX10" fmla="*/ 212271 w 1253801"/>
              <a:gd name="connsiteY10" fmla="*/ 3499 h 237931"/>
              <a:gd name="connsiteX11" fmla="*/ 169117 w 1253801"/>
              <a:gd name="connsiteY11" fmla="*/ 0 h 237931"/>
              <a:gd name="connsiteX12" fmla="*/ 120131 w 1253801"/>
              <a:gd name="connsiteY12" fmla="*/ 15162 h 237931"/>
              <a:gd name="connsiteX13" fmla="*/ 74645 w 1253801"/>
              <a:gd name="connsiteY13" fmla="*/ 45487 h 237931"/>
              <a:gd name="connsiteX14" fmla="*/ 55984 w 1253801"/>
              <a:gd name="connsiteY14" fmla="*/ 59483 h 237931"/>
              <a:gd name="connsiteX15" fmla="*/ 40821 w 1253801"/>
              <a:gd name="connsiteY15" fmla="*/ 86308 h 237931"/>
              <a:gd name="connsiteX16" fmla="*/ 37322 w 1253801"/>
              <a:gd name="connsiteY16" fmla="*/ 117799 h 237931"/>
              <a:gd name="connsiteX17" fmla="*/ 40821 w 1253801"/>
              <a:gd name="connsiteY17" fmla="*/ 138793 h 237931"/>
              <a:gd name="connsiteX18" fmla="*/ 58316 w 1253801"/>
              <a:gd name="connsiteY18" fmla="*/ 176115 h 237931"/>
              <a:gd name="connsiteX19" fmla="*/ 79310 w 1253801"/>
              <a:gd name="connsiteY19" fmla="*/ 204107 h 237931"/>
              <a:gd name="connsiteX20" fmla="*/ 95639 w 1253801"/>
              <a:gd name="connsiteY20" fmla="*/ 220436 h 237931"/>
              <a:gd name="connsiteX21" fmla="*/ 95639 w 1253801"/>
              <a:gd name="connsiteY21" fmla="*/ 235598 h 237931"/>
              <a:gd name="connsiteX22" fmla="*/ 0 w 1253801"/>
              <a:gd name="connsiteY22" fmla="*/ 235598 h 237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53801" h="237931">
                <a:moveTo>
                  <a:pt x="1253801" y="237931"/>
                </a:moveTo>
                <a:lnTo>
                  <a:pt x="293914" y="237931"/>
                </a:lnTo>
                <a:lnTo>
                  <a:pt x="298579" y="212272"/>
                </a:lnTo>
                <a:lnTo>
                  <a:pt x="312575" y="192444"/>
                </a:lnTo>
                <a:lnTo>
                  <a:pt x="332403" y="171450"/>
                </a:lnTo>
                <a:lnTo>
                  <a:pt x="342900" y="144625"/>
                </a:lnTo>
                <a:lnTo>
                  <a:pt x="342900" y="94473"/>
                </a:lnTo>
                <a:lnTo>
                  <a:pt x="327738" y="68813"/>
                </a:lnTo>
                <a:lnTo>
                  <a:pt x="309076" y="40822"/>
                </a:lnTo>
                <a:lnTo>
                  <a:pt x="262423" y="16329"/>
                </a:lnTo>
                <a:lnTo>
                  <a:pt x="212271" y="3499"/>
                </a:lnTo>
                <a:lnTo>
                  <a:pt x="169117" y="0"/>
                </a:lnTo>
                <a:lnTo>
                  <a:pt x="120131" y="15162"/>
                </a:lnTo>
                <a:lnTo>
                  <a:pt x="74645" y="45487"/>
                </a:lnTo>
                <a:lnTo>
                  <a:pt x="55984" y="59483"/>
                </a:lnTo>
                <a:lnTo>
                  <a:pt x="40821" y="86308"/>
                </a:lnTo>
                <a:lnTo>
                  <a:pt x="37322" y="117799"/>
                </a:lnTo>
                <a:lnTo>
                  <a:pt x="40821" y="138793"/>
                </a:lnTo>
                <a:lnTo>
                  <a:pt x="58316" y="176115"/>
                </a:lnTo>
                <a:lnTo>
                  <a:pt x="79310" y="204107"/>
                </a:lnTo>
                <a:lnTo>
                  <a:pt x="95639" y="220436"/>
                </a:lnTo>
                <a:lnTo>
                  <a:pt x="95639" y="235598"/>
                </a:lnTo>
                <a:lnTo>
                  <a:pt x="0" y="235598"/>
                </a:lnTo>
              </a:path>
            </a:pathLst>
          </a:custGeom>
          <a:noFill/>
          <a:ln w="285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3" name="Rectangle: Rounded Corners 2">
            <a:extLst>
              <a:ext uri="{FF2B5EF4-FFF2-40B4-BE49-F238E27FC236}">
                <a16:creationId xmlns:a16="http://schemas.microsoft.com/office/drawing/2014/main" id="{68CC1BBD-F0F7-4354-B6D4-CBD61900915B}"/>
              </a:ext>
            </a:extLst>
          </p:cNvPr>
          <p:cNvSpPr/>
          <p:nvPr/>
        </p:nvSpPr>
        <p:spPr bwMode="auto">
          <a:xfrm>
            <a:off x="6660819" y="1473441"/>
            <a:ext cx="1196087" cy="411696"/>
          </a:xfrm>
          <a:prstGeom prst="roundRect">
            <a:avLst>
              <a:gd name="adj" fmla="val 34562"/>
            </a:avLst>
          </a:prstGeom>
          <a:solidFill>
            <a:schemeClr val="accent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5" name="Rectangle: Rounded Corners 14">
            <a:extLst>
              <a:ext uri="{FF2B5EF4-FFF2-40B4-BE49-F238E27FC236}">
                <a16:creationId xmlns:a16="http://schemas.microsoft.com/office/drawing/2014/main" id="{053AEAFE-57CF-48CF-8303-4D0C5B7DAED4}"/>
              </a:ext>
            </a:extLst>
          </p:cNvPr>
          <p:cNvSpPr/>
          <p:nvPr/>
        </p:nvSpPr>
        <p:spPr bwMode="auto">
          <a:xfrm>
            <a:off x="7856906" y="1473441"/>
            <a:ext cx="1196087" cy="411696"/>
          </a:xfrm>
          <a:prstGeom prst="roundRect">
            <a:avLst>
              <a:gd name="adj" fmla="val 34562"/>
            </a:avLst>
          </a:prstGeom>
          <a:solidFill>
            <a:schemeClr val="accent3"/>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3" name="Freeform: Shape 22">
            <a:extLst>
              <a:ext uri="{FF2B5EF4-FFF2-40B4-BE49-F238E27FC236}">
                <a16:creationId xmlns:a16="http://schemas.microsoft.com/office/drawing/2014/main" id="{D303F493-E6B7-476C-AA8E-1C5B3C813B7F}"/>
              </a:ext>
            </a:extLst>
          </p:cNvPr>
          <p:cNvSpPr/>
          <p:nvPr/>
        </p:nvSpPr>
        <p:spPr bwMode="auto">
          <a:xfrm>
            <a:off x="6128004" y="1473439"/>
            <a:ext cx="138684" cy="437656"/>
          </a:xfrm>
          <a:custGeom>
            <a:avLst/>
            <a:gdLst>
              <a:gd name="connsiteX0" fmla="*/ 25908 w 138684"/>
              <a:gd name="connsiteY0" fmla="*/ 0 h 437656"/>
              <a:gd name="connsiteX1" fmla="*/ 138684 w 138684"/>
              <a:gd name="connsiteY1" fmla="*/ 218828 h 437656"/>
              <a:gd name="connsiteX2" fmla="*/ 25908 w 138684"/>
              <a:gd name="connsiteY2" fmla="*/ 437656 h 437656"/>
              <a:gd name="connsiteX3" fmla="*/ 3180 w 138684"/>
              <a:gd name="connsiteY3" fmla="*/ 433210 h 437656"/>
              <a:gd name="connsiteX4" fmla="*/ 0 w 138684"/>
              <a:gd name="connsiteY4" fmla="*/ 431295 h 437656"/>
              <a:gd name="connsiteX5" fmla="*/ 17989 w 138684"/>
              <a:gd name="connsiteY5" fmla="*/ 420459 h 437656"/>
              <a:gd name="connsiteX6" fmla="*/ 86868 w 138684"/>
              <a:gd name="connsiteY6" fmla="*/ 218828 h 437656"/>
              <a:gd name="connsiteX7" fmla="*/ 17989 w 138684"/>
              <a:gd name="connsiteY7" fmla="*/ 17197 h 437656"/>
              <a:gd name="connsiteX8" fmla="*/ 0 w 138684"/>
              <a:gd name="connsiteY8" fmla="*/ 6362 h 437656"/>
              <a:gd name="connsiteX9" fmla="*/ 3180 w 138684"/>
              <a:gd name="connsiteY9" fmla="*/ 4446 h 437656"/>
              <a:gd name="connsiteX10" fmla="*/ 25908 w 138684"/>
              <a:gd name="connsiteY10" fmla="*/ 0 h 437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8684" h="437656">
                <a:moveTo>
                  <a:pt x="25908" y="0"/>
                </a:moveTo>
                <a:cubicBezTo>
                  <a:pt x="88192" y="0"/>
                  <a:pt x="138684" y="97973"/>
                  <a:pt x="138684" y="218828"/>
                </a:cubicBezTo>
                <a:cubicBezTo>
                  <a:pt x="138684" y="339683"/>
                  <a:pt x="88192" y="437656"/>
                  <a:pt x="25908" y="437656"/>
                </a:cubicBezTo>
                <a:cubicBezTo>
                  <a:pt x="18123" y="437656"/>
                  <a:pt x="10521" y="436125"/>
                  <a:pt x="3180" y="433210"/>
                </a:cubicBezTo>
                <a:lnTo>
                  <a:pt x="0" y="431295"/>
                </a:lnTo>
                <a:lnTo>
                  <a:pt x="17989" y="420459"/>
                </a:lnTo>
                <a:cubicBezTo>
                  <a:pt x="58466" y="387239"/>
                  <a:pt x="86868" y="309469"/>
                  <a:pt x="86868" y="218828"/>
                </a:cubicBezTo>
                <a:cubicBezTo>
                  <a:pt x="86868" y="128187"/>
                  <a:pt x="58466" y="50417"/>
                  <a:pt x="17989" y="17197"/>
                </a:cubicBezTo>
                <a:lnTo>
                  <a:pt x="0" y="6362"/>
                </a:lnTo>
                <a:lnTo>
                  <a:pt x="3180" y="4446"/>
                </a:lnTo>
                <a:cubicBezTo>
                  <a:pt x="10521" y="1531"/>
                  <a:pt x="18123" y="0"/>
                  <a:pt x="25908" y="0"/>
                </a:cubicBezTo>
                <a:close/>
              </a:path>
            </a:pathLst>
          </a:custGeom>
          <a:solidFill>
            <a:schemeClr val="accent4"/>
          </a:solidFill>
          <a:ln w="0">
            <a:solidFill>
              <a:schemeClr val="bg1"/>
            </a:solidFill>
            <a:miter lim="800000"/>
            <a:headEnd/>
            <a:tailEnd/>
          </a:ln>
        </p:spPr>
        <p:txBody>
          <a:bodyPr wrap="square" rtlCol="0" anchor="b">
            <a:noAutofit/>
          </a:bodyPr>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7" name="Freeform: Shape 26">
            <a:extLst>
              <a:ext uri="{FF2B5EF4-FFF2-40B4-BE49-F238E27FC236}">
                <a16:creationId xmlns:a16="http://schemas.microsoft.com/office/drawing/2014/main" id="{135FC0D1-BE6F-43D8-8E90-743D53536085}"/>
              </a:ext>
            </a:extLst>
          </p:cNvPr>
          <p:cNvSpPr/>
          <p:nvPr/>
        </p:nvSpPr>
        <p:spPr bwMode="auto">
          <a:xfrm>
            <a:off x="6197346" y="1473439"/>
            <a:ext cx="138684" cy="437656"/>
          </a:xfrm>
          <a:custGeom>
            <a:avLst/>
            <a:gdLst>
              <a:gd name="connsiteX0" fmla="*/ 25908 w 138684"/>
              <a:gd name="connsiteY0" fmla="*/ 0 h 437656"/>
              <a:gd name="connsiteX1" fmla="*/ 138684 w 138684"/>
              <a:gd name="connsiteY1" fmla="*/ 218828 h 437656"/>
              <a:gd name="connsiteX2" fmla="*/ 25908 w 138684"/>
              <a:gd name="connsiteY2" fmla="*/ 437656 h 437656"/>
              <a:gd name="connsiteX3" fmla="*/ 3180 w 138684"/>
              <a:gd name="connsiteY3" fmla="*/ 433210 h 437656"/>
              <a:gd name="connsiteX4" fmla="*/ 0 w 138684"/>
              <a:gd name="connsiteY4" fmla="*/ 431295 h 437656"/>
              <a:gd name="connsiteX5" fmla="*/ 17989 w 138684"/>
              <a:gd name="connsiteY5" fmla="*/ 420459 h 437656"/>
              <a:gd name="connsiteX6" fmla="*/ 86868 w 138684"/>
              <a:gd name="connsiteY6" fmla="*/ 218828 h 437656"/>
              <a:gd name="connsiteX7" fmla="*/ 17989 w 138684"/>
              <a:gd name="connsiteY7" fmla="*/ 17197 h 437656"/>
              <a:gd name="connsiteX8" fmla="*/ 0 w 138684"/>
              <a:gd name="connsiteY8" fmla="*/ 6362 h 437656"/>
              <a:gd name="connsiteX9" fmla="*/ 3180 w 138684"/>
              <a:gd name="connsiteY9" fmla="*/ 4446 h 437656"/>
              <a:gd name="connsiteX10" fmla="*/ 25908 w 138684"/>
              <a:gd name="connsiteY10" fmla="*/ 0 h 437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8684" h="437656">
                <a:moveTo>
                  <a:pt x="25908" y="0"/>
                </a:moveTo>
                <a:cubicBezTo>
                  <a:pt x="88192" y="0"/>
                  <a:pt x="138684" y="97973"/>
                  <a:pt x="138684" y="218828"/>
                </a:cubicBezTo>
                <a:cubicBezTo>
                  <a:pt x="138684" y="339683"/>
                  <a:pt x="88192" y="437656"/>
                  <a:pt x="25908" y="437656"/>
                </a:cubicBezTo>
                <a:cubicBezTo>
                  <a:pt x="18123" y="437656"/>
                  <a:pt x="10521" y="436125"/>
                  <a:pt x="3180" y="433210"/>
                </a:cubicBezTo>
                <a:lnTo>
                  <a:pt x="0" y="431295"/>
                </a:lnTo>
                <a:lnTo>
                  <a:pt x="17989" y="420459"/>
                </a:lnTo>
                <a:cubicBezTo>
                  <a:pt x="58466" y="387239"/>
                  <a:pt x="86868" y="309469"/>
                  <a:pt x="86868" y="218828"/>
                </a:cubicBezTo>
                <a:cubicBezTo>
                  <a:pt x="86868" y="128187"/>
                  <a:pt x="58466" y="50417"/>
                  <a:pt x="17989" y="17197"/>
                </a:cubicBezTo>
                <a:lnTo>
                  <a:pt x="0" y="6362"/>
                </a:lnTo>
                <a:lnTo>
                  <a:pt x="3180" y="4446"/>
                </a:lnTo>
                <a:cubicBezTo>
                  <a:pt x="10521" y="1531"/>
                  <a:pt x="18123" y="0"/>
                  <a:pt x="25908" y="0"/>
                </a:cubicBezTo>
                <a:close/>
              </a:path>
            </a:pathLst>
          </a:custGeom>
          <a:solidFill>
            <a:schemeClr val="accent4"/>
          </a:solidFill>
          <a:ln w="0">
            <a:solidFill>
              <a:schemeClr val="bg1"/>
            </a:solidFill>
            <a:miter lim="800000"/>
            <a:headEnd/>
            <a:tailEnd/>
          </a:ln>
        </p:spPr>
        <p:txBody>
          <a:bodyPr wrap="square" rtlCol="0" anchor="b">
            <a:noAutofit/>
          </a:bodyPr>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8" name="Freeform: Shape 27">
            <a:extLst>
              <a:ext uri="{FF2B5EF4-FFF2-40B4-BE49-F238E27FC236}">
                <a16:creationId xmlns:a16="http://schemas.microsoft.com/office/drawing/2014/main" id="{D448D84B-E08B-4391-BED0-764E2E7710A8}"/>
              </a:ext>
            </a:extLst>
          </p:cNvPr>
          <p:cNvSpPr/>
          <p:nvPr/>
        </p:nvSpPr>
        <p:spPr bwMode="auto">
          <a:xfrm>
            <a:off x="6266688" y="1473439"/>
            <a:ext cx="138684" cy="437656"/>
          </a:xfrm>
          <a:custGeom>
            <a:avLst/>
            <a:gdLst>
              <a:gd name="connsiteX0" fmla="*/ 25908 w 138684"/>
              <a:gd name="connsiteY0" fmla="*/ 0 h 437656"/>
              <a:gd name="connsiteX1" fmla="*/ 138684 w 138684"/>
              <a:gd name="connsiteY1" fmla="*/ 218828 h 437656"/>
              <a:gd name="connsiteX2" fmla="*/ 25908 w 138684"/>
              <a:gd name="connsiteY2" fmla="*/ 437656 h 437656"/>
              <a:gd name="connsiteX3" fmla="*/ 3180 w 138684"/>
              <a:gd name="connsiteY3" fmla="*/ 433210 h 437656"/>
              <a:gd name="connsiteX4" fmla="*/ 0 w 138684"/>
              <a:gd name="connsiteY4" fmla="*/ 431295 h 437656"/>
              <a:gd name="connsiteX5" fmla="*/ 17989 w 138684"/>
              <a:gd name="connsiteY5" fmla="*/ 420459 h 437656"/>
              <a:gd name="connsiteX6" fmla="*/ 86868 w 138684"/>
              <a:gd name="connsiteY6" fmla="*/ 218828 h 437656"/>
              <a:gd name="connsiteX7" fmla="*/ 17989 w 138684"/>
              <a:gd name="connsiteY7" fmla="*/ 17197 h 437656"/>
              <a:gd name="connsiteX8" fmla="*/ 0 w 138684"/>
              <a:gd name="connsiteY8" fmla="*/ 6362 h 437656"/>
              <a:gd name="connsiteX9" fmla="*/ 3180 w 138684"/>
              <a:gd name="connsiteY9" fmla="*/ 4446 h 437656"/>
              <a:gd name="connsiteX10" fmla="*/ 25908 w 138684"/>
              <a:gd name="connsiteY10" fmla="*/ 0 h 437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8684" h="437656">
                <a:moveTo>
                  <a:pt x="25908" y="0"/>
                </a:moveTo>
                <a:cubicBezTo>
                  <a:pt x="88192" y="0"/>
                  <a:pt x="138684" y="97973"/>
                  <a:pt x="138684" y="218828"/>
                </a:cubicBezTo>
                <a:cubicBezTo>
                  <a:pt x="138684" y="339683"/>
                  <a:pt x="88192" y="437656"/>
                  <a:pt x="25908" y="437656"/>
                </a:cubicBezTo>
                <a:cubicBezTo>
                  <a:pt x="18123" y="437656"/>
                  <a:pt x="10521" y="436125"/>
                  <a:pt x="3180" y="433210"/>
                </a:cubicBezTo>
                <a:lnTo>
                  <a:pt x="0" y="431295"/>
                </a:lnTo>
                <a:lnTo>
                  <a:pt x="17989" y="420459"/>
                </a:lnTo>
                <a:cubicBezTo>
                  <a:pt x="58466" y="387239"/>
                  <a:pt x="86868" y="309469"/>
                  <a:pt x="86868" y="218828"/>
                </a:cubicBezTo>
                <a:cubicBezTo>
                  <a:pt x="86868" y="128187"/>
                  <a:pt x="58466" y="50417"/>
                  <a:pt x="17989" y="17197"/>
                </a:cubicBezTo>
                <a:lnTo>
                  <a:pt x="0" y="6362"/>
                </a:lnTo>
                <a:lnTo>
                  <a:pt x="3180" y="4446"/>
                </a:lnTo>
                <a:cubicBezTo>
                  <a:pt x="10521" y="1531"/>
                  <a:pt x="18123" y="0"/>
                  <a:pt x="25908" y="0"/>
                </a:cubicBezTo>
                <a:close/>
              </a:path>
            </a:pathLst>
          </a:custGeom>
          <a:solidFill>
            <a:schemeClr val="accent4"/>
          </a:solidFill>
          <a:ln w="0">
            <a:solidFill>
              <a:schemeClr val="bg1"/>
            </a:solidFill>
            <a:miter lim="800000"/>
            <a:headEnd/>
            <a:tailEnd/>
          </a:ln>
        </p:spPr>
        <p:txBody>
          <a:bodyPr wrap="square" rtlCol="0" anchor="b">
            <a:noAutofit/>
          </a:bodyPr>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9" name="Freeform: Shape 28">
            <a:extLst>
              <a:ext uri="{FF2B5EF4-FFF2-40B4-BE49-F238E27FC236}">
                <a16:creationId xmlns:a16="http://schemas.microsoft.com/office/drawing/2014/main" id="{9E3D30E6-2999-4CEB-8F2D-5E2892323D6A}"/>
              </a:ext>
            </a:extLst>
          </p:cNvPr>
          <p:cNvSpPr/>
          <p:nvPr/>
        </p:nvSpPr>
        <p:spPr bwMode="auto">
          <a:xfrm>
            <a:off x="6336030" y="1473439"/>
            <a:ext cx="138684" cy="437656"/>
          </a:xfrm>
          <a:custGeom>
            <a:avLst/>
            <a:gdLst>
              <a:gd name="connsiteX0" fmla="*/ 25908 w 138684"/>
              <a:gd name="connsiteY0" fmla="*/ 0 h 437656"/>
              <a:gd name="connsiteX1" fmla="*/ 138684 w 138684"/>
              <a:gd name="connsiteY1" fmla="*/ 218828 h 437656"/>
              <a:gd name="connsiteX2" fmla="*/ 25908 w 138684"/>
              <a:gd name="connsiteY2" fmla="*/ 437656 h 437656"/>
              <a:gd name="connsiteX3" fmla="*/ 3180 w 138684"/>
              <a:gd name="connsiteY3" fmla="*/ 433210 h 437656"/>
              <a:gd name="connsiteX4" fmla="*/ 0 w 138684"/>
              <a:gd name="connsiteY4" fmla="*/ 431295 h 437656"/>
              <a:gd name="connsiteX5" fmla="*/ 17989 w 138684"/>
              <a:gd name="connsiteY5" fmla="*/ 420459 h 437656"/>
              <a:gd name="connsiteX6" fmla="*/ 86868 w 138684"/>
              <a:gd name="connsiteY6" fmla="*/ 218828 h 437656"/>
              <a:gd name="connsiteX7" fmla="*/ 17989 w 138684"/>
              <a:gd name="connsiteY7" fmla="*/ 17197 h 437656"/>
              <a:gd name="connsiteX8" fmla="*/ 0 w 138684"/>
              <a:gd name="connsiteY8" fmla="*/ 6362 h 437656"/>
              <a:gd name="connsiteX9" fmla="*/ 3180 w 138684"/>
              <a:gd name="connsiteY9" fmla="*/ 4446 h 437656"/>
              <a:gd name="connsiteX10" fmla="*/ 25908 w 138684"/>
              <a:gd name="connsiteY10" fmla="*/ 0 h 437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8684" h="437656">
                <a:moveTo>
                  <a:pt x="25908" y="0"/>
                </a:moveTo>
                <a:cubicBezTo>
                  <a:pt x="88192" y="0"/>
                  <a:pt x="138684" y="97973"/>
                  <a:pt x="138684" y="218828"/>
                </a:cubicBezTo>
                <a:cubicBezTo>
                  <a:pt x="138684" y="339683"/>
                  <a:pt x="88192" y="437656"/>
                  <a:pt x="25908" y="437656"/>
                </a:cubicBezTo>
                <a:cubicBezTo>
                  <a:pt x="18123" y="437656"/>
                  <a:pt x="10521" y="436125"/>
                  <a:pt x="3180" y="433210"/>
                </a:cubicBezTo>
                <a:lnTo>
                  <a:pt x="0" y="431295"/>
                </a:lnTo>
                <a:lnTo>
                  <a:pt x="17989" y="420459"/>
                </a:lnTo>
                <a:cubicBezTo>
                  <a:pt x="58466" y="387239"/>
                  <a:pt x="86868" y="309469"/>
                  <a:pt x="86868" y="218828"/>
                </a:cubicBezTo>
                <a:cubicBezTo>
                  <a:pt x="86868" y="128187"/>
                  <a:pt x="58466" y="50417"/>
                  <a:pt x="17989" y="17197"/>
                </a:cubicBezTo>
                <a:lnTo>
                  <a:pt x="0" y="6362"/>
                </a:lnTo>
                <a:lnTo>
                  <a:pt x="3180" y="4446"/>
                </a:lnTo>
                <a:cubicBezTo>
                  <a:pt x="10521" y="1531"/>
                  <a:pt x="18123" y="0"/>
                  <a:pt x="25908" y="0"/>
                </a:cubicBezTo>
                <a:close/>
              </a:path>
            </a:pathLst>
          </a:custGeom>
          <a:solidFill>
            <a:schemeClr val="accent4"/>
          </a:solidFill>
          <a:ln w="0">
            <a:solidFill>
              <a:schemeClr val="bg1"/>
            </a:solidFill>
            <a:miter lim="800000"/>
            <a:headEnd/>
            <a:tailEnd/>
          </a:ln>
        </p:spPr>
        <p:txBody>
          <a:bodyPr wrap="square" rtlCol="0" anchor="b">
            <a:noAutofit/>
          </a:bodyPr>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9" name="Oval 8">
            <a:extLst>
              <a:ext uri="{FF2B5EF4-FFF2-40B4-BE49-F238E27FC236}">
                <a16:creationId xmlns:a16="http://schemas.microsoft.com/office/drawing/2014/main" id="{9DD875A5-9434-44C8-AB83-CD3179696736}"/>
              </a:ext>
            </a:extLst>
          </p:cNvPr>
          <p:cNvSpPr/>
          <p:nvPr/>
        </p:nvSpPr>
        <p:spPr bwMode="auto">
          <a:xfrm>
            <a:off x="5995416" y="1473441"/>
            <a:ext cx="198882" cy="437654"/>
          </a:xfrm>
          <a:prstGeom prst="ellipse">
            <a:avLst/>
          </a:prstGeom>
          <a:solidFill>
            <a:schemeClr val="accent4"/>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35" name="Freeform: Shape 34">
            <a:extLst>
              <a:ext uri="{FF2B5EF4-FFF2-40B4-BE49-F238E27FC236}">
                <a16:creationId xmlns:a16="http://schemas.microsoft.com/office/drawing/2014/main" id="{D613056D-2D89-4566-A634-45F28B4ECE87}"/>
              </a:ext>
            </a:extLst>
          </p:cNvPr>
          <p:cNvSpPr/>
          <p:nvPr/>
        </p:nvSpPr>
        <p:spPr bwMode="auto">
          <a:xfrm>
            <a:off x="4409881" y="1457908"/>
            <a:ext cx="1147665" cy="240263"/>
          </a:xfrm>
          <a:custGeom>
            <a:avLst/>
            <a:gdLst>
              <a:gd name="connsiteX0" fmla="*/ 1147665 w 1147665"/>
              <a:gd name="connsiteY0" fmla="*/ 239097 h 240263"/>
              <a:gd name="connsiteX1" fmla="*/ 1024034 w 1147665"/>
              <a:gd name="connsiteY1" fmla="*/ 239097 h 240263"/>
              <a:gd name="connsiteX2" fmla="*/ 1025201 w 1147665"/>
              <a:gd name="connsiteY2" fmla="*/ 219270 h 240263"/>
              <a:gd name="connsiteX3" fmla="*/ 1060190 w 1147665"/>
              <a:gd name="connsiteY3" fmla="*/ 186612 h 240263"/>
              <a:gd name="connsiteX4" fmla="*/ 1080018 w 1147665"/>
              <a:gd name="connsiteY4" fmla="*/ 167951 h 240263"/>
              <a:gd name="connsiteX5" fmla="*/ 1088182 w 1147665"/>
              <a:gd name="connsiteY5" fmla="*/ 143458 h 240263"/>
              <a:gd name="connsiteX6" fmla="*/ 1091681 w 1147665"/>
              <a:gd name="connsiteY6" fmla="*/ 115466 h 240263"/>
              <a:gd name="connsiteX7" fmla="*/ 1085850 w 1147665"/>
              <a:gd name="connsiteY7" fmla="*/ 87475 h 240263"/>
              <a:gd name="connsiteX8" fmla="*/ 1070687 w 1147665"/>
              <a:gd name="connsiteY8" fmla="*/ 60649 h 240263"/>
              <a:gd name="connsiteX9" fmla="*/ 1027533 w 1147665"/>
              <a:gd name="connsiteY9" fmla="*/ 27992 h 240263"/>
              <a:gd name="connsiteX10" fmla="*/ 986712 w 1147665"/>
              <a:gd name="connsiteY10" fmla="*/ 11663 h 240263"/>
              <a:gd name="connsiteX11" fmla="*/ 931895 w 1147665"/>
              <a:gd name="connsiteY11" fmla="*/ 0 h 240263"/>
              <a:gd name="connsiteX12" fmla="*/ 879410 w 1147665"/>
              <a:gd name="connsiteY12" fmla="*/ 0 h 240263"/>
              <a:gd name="connsiteX13" fmla="*/ 828091 w 1147665"/>
              <a:gd name="connsiteY13" fmla="*/ 23327 h 240263"/>
              <a:gd name="connsiteX14" fmla="*/ 800100 w 1147665"/>
              <a:gd name="connsiteY14" fmla="*/ 47820 h 240263"/>
              <a:gd name="connsiteX15" fmla="*/ 790769 w 1147665"/>
              <a:gd name="connsiteY15" fmla="*/ 73479 h 240263"/>
              <a:gd name="connsiteX16" fmla="*/ 780272 w 1147665"/>
              <a:gd name="connsiteY16" fmla="*/ 117799 h 240263"/>
              <a:gd name="connsiteX17" fmla="*/ 780272 w 1147665"/>
              <a:gd name="connsiteY17" fmla="*/ 139959 h 240263"/>
              <a:gd name="connsiteX18" fmla="*/ 788436 w 1147665"/>
              <a:gd name="connsiteY18" fmla="*/ 169118 h 240263"/>
              <a:gd name="connsiteX19" fmla="*/ 801266 w 1147665"/>
              <a:gd name="connsiteY19" fmla="*/ 193610 h 240263"/>
              <a:gd name="connsiteX20" fmla="*/ 821093 w 1147665"/>
              <a:gd name="connsiteY20" fmla="*/ 212272 h 240263"/>
              <a:gd name="connsiteX21" fmla="*/ 819927 w 1147665"/>
              <a:gd name="connsiteY21" fmla="*/ 240263 h 240263"/>
              <a:gd name="connsiteX22" fmla="*/ 655475 w 1147665"/>
              <a:gd name="connsiteY22" fmla="*/ 240263 h 240263"/>
              <a:gd name="connsiteX23" fmla="*/ 655475 w 1147665"/>
              <a:gd name="connsiteY23" fmla="*/ 216937 h 240263"/>
              <a:gd name="connsiteX24" fmla="*/ 675303 w 1147665"/>
              <a:gd name="connsiteY24" fmla="*/ 202941 h 240263"/>
              <a:gd name="connsiteX25" fmla="*/ 693964 w 1147665"/>
              <a:gd name="connsiteY25" fmla="*/ 181947 h 240263"/>
              <a:gd name="connsiteX26" fmla="*/ 702128 w 1147665"/>
              <a:gd name="connsiteY26" fmla="*/ 167951 h 240263"/>
              <a:gd name="connsiteX27" fmla="*/ 705627 w 1147665"/>
              <a:gd name="connsiteY27" fmla="*/ 144625 h 240263"/>
              <a:gd name="connsiteX28" fmla="*/ 706793 w 1147665"/>
              <a:gd name="connsiteY28" fmla="*/ 120132 h 240263"/>
              <a:gd name="connsiteX29" fmla="*/ 704461 w 1147665"/>
              <a:gd name="connsiteY29" fmla="*/ 101471 h 240263"/>
              <a:gd name="connsiteX30" fmla="*/ 695130 w 1147665"/>
              <a:gd name="connsiteY30" fmla="*/ 73479 h 240263"/>
              <a:gd name="connsiteX31" fmla="*/ 677635 w 1147665"/>
              <a:gd name="connsiteY31" fmla="*/ 53651 h 240263"/>
              <a:gd name="connsiteX32" fmla="*/ 656641 w 1147665"/>
              <a:gd name="connsiteY32" fmla="*/ 34990 h 240263"/>
              <a:gd name="connsiteX33" fmla="*/ 628650 w 1147665"/>
              <a:gd name="connsiteY33" fmla="*/ 25659 h 240263"/>
              <a:gd name="connsiteX34" fmla="*/ 572666 w 1147665"/>
              <a:gd name="connsiteY34" fmla="*/ 11663 h 240263"/>
              <a:gd name="connsiteX35" fmla="*/ 529512 w 1147665"/>
              <a:gd name="connsiteY35" fmla="*/ 10497 h 240263"/>
              <a:gd name="connsiteX36" fmla="*/ 492189 w 1147665"/>
              <a:gd name="connsiteY36" fmla="*/ 15162 h 240263"/>
              <a:gd name="connsiteX37" fmla="*/ 460699 w 1147665"/>
              <a:gd name="connsiteY37" fmla="*/ 31491 h 240263"/>
              <a:gd name="connsiteX38" fmla="*/ 439705 w 1147665"/>
              <a:gd name="connsiteY38" fmla="*/ 45487 h 240263"/>
              <a:gd name="connsiteX39" fmla="*/ 428041 w 1147665"/>
              <a:gd name="connsiteY39" fmla="*/ 64148 h 240263"/>
              <a:gd name="connsiteX40" fmla="*/ 415212 w 1147665"/>
              <a:gd name="connsiteY40" fmla="*/ 87475 h 240263"/>
              <a:gd name="connsiteX41" fmla="*/ 410547 w 1147665"/>
              <a:gd name="connsiteY41" fmla="*/ 122464 h 240263"/>
              <a:gd name="connsiteX42" fmla="*/ 410547 w 1147665"/>
              <a:gd name="connsiteY42" fmla="*/ 149290 h 240263"/>
              <a:gd name="connsiteX43" fmla="*/ 418711 w 1147665"/>
              <a:gd name="connsiteY43" fmla="*/ 165619 h 240263"/>
              <a:gd name="connsiteX44" fmla="*/ 429208 w 1147665"/>
              <a:gd name="connsiteY44" fmla="*/ 197109 h 240263"/>
              <a:gd name="connsiteX45" fmla="*/ 452534 w 1147665"/>
              <a:gd name="connsiteY45" fmla="*/ 209939 h 240263"/>
              <a:gd name="connsiteX46" fmla="*/ 458366 w 1147665"/>
              <a:gd name="connsiteY46" fmla="*/ 216937 h 240263"/>
              <a:gd name="connsiteX47" fmla="*/ 458366 w 1147665"/>
              <a:gd name="connsiteY47" fmla="*/ 232099 h 240263"/>
              <a:gd name="connsiteX48" fmla="*/ 0 w 1147665"/>
              <a:gd name="connsiteY48" fmla="*/ 232099 h 240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147665" h="240263">
                <a:moveTo>
                  <a:pt x="1147665" y="239097"/>
                </a:moveTo>
                <a:lnTo>
                  <a:pt x="1024034" y="239097"/>
                </a:lnTo>
                <a:lnTo>
                  <a:pt x="1025201" y="219270"/>
                </a:lnTo>
                <a:lnTo>
                  <a:pt x="1060190" y="186612"/>
                </a:lnTo>
                <a:lnTo>
                  <a:pt x="1080018" y="167951"/>
                </a:lnTo>
                <a:lnTo>
                  <a:pt x="1088182" y="143458"/>
                </a:lnTo>
                <a:lnTo>
                  <a:pt x="1091681" y="115466"/>
                </a:lnTo>
                <a:lnTo>
                  <a:pt x="1085850" y="87475"/>
                </a:lnTo>
                <a:lnTo>
                  <a:pt x="1070687" y="60649"/>
                </a:lnTo>
                <a:lnTo>
                  <a:pt x="1027533" y="27992"/>
                </a:lnTo>
                <a:lnTo>
                  <a:pt x="986712" y="11663"/>
                </a:lnTo>
                <a:lnTo>
                  <a:pt x="931895" y="0"/>
                </a:lnTo>
                <a:lnTo>
                  <a:pt x="879410" y="0"/>
                </a:lnTo>
                <a:lnTo>
                  <a:pt x="828091" y="23327"/>
                </a:lnTo>
                <a:lnTo>
                  <a:pt x="800100" y="47820"/>
                </a:lnTo>
                <a:lnTo>
                  <a:pt x="790769" y="73479"/>
                </a:lnTo>
                <a:lnTo>
                  <a:pt x="780272" y="117799"/>
                </a:lnTo>
                <a:lnTo>
                  <a:pt x="780272" y="139959"/>
                </a:lnTo>
                <a:lnTo>
                  <a:pt x="788436" y="169118"/>
                </a:lnTo>
                <a:lnTo>
                  <a:pt x="801266" y="193610"/>
                </a:lnTo>
                <a:lnTo>
                  <a:pt x="821093" y="212272"/>
                </a:lnTo>
                <a:cubicBezTo>
                  <a:pt x="820704" y="221602"/>
                  <a:pt x="820316" y="230933"/>
                  <a:pt x="819927" y="240263"/>
                </a:cubicBezTo>
                <a:lnTo>
                  <a:pt x="655475" y="240263"/>
                </a:lnTo>
                <a:lnTo>
                  <a:pt x="655475" y="216937"/>
                </a:lnTo>
                <a:lnTo>
                  <a:pt x="675303" y="202941"/>
                </a:lnTo>
                <a:lnTo>
                  <a:pt x="693964" y="181947"/>
                </a:lnTo>
                <a:lnTo>
                  <a:pt x="702128" y="167951"/>
                </a:lnTo>
                <a:lnTo>
                  <a:pt x="705627" y="144625"/>
                </a:lnTo>
                <a:cubicBezTo>
                  <a:pt x="706016" y="136461"/>
                  <a:pt x="706404" y="128296"/>
                  <a:pt x="706793" y="120132"/>
                </a:cubicBezTo>
                <a:lnTo>
                  <a:pt x="704461" y="101471"/>
                </a:lnTo>
                <a:lnTo>
                  <a:pt x="695130" y="73479"/>
                </a:lnTo>
                <a:lnTo>
                  <a:pt x="677635" y="53651"/>
                </a:lnTo>
                <a:lnTo>
                  <a:pt x="656641" y="34990"/>
                </a:lnTo>
                <a:lnTo>
                  <a:pt x="628650" y="25659"/>
                </a:lnTo>
                <a:lnTo>
                  <a:pt x="572666" y="11663"/>
                </a:lnTo>
                <a:lnTo>
                  <a:pt x="529512" y="10497"/>
                </a:lnTo>
                <a:lnTo>
                  <a:pt x="492189" y="15162"/>
                </a:lnTo>
                <a:lnTo>
                  <a:pt x="460699" y="31491"/>
                </a:lnTo>
                <a:lnTo>
                  <a:pt x="439705" y="45487"/>
                </a:lnTo>
                <a:lnTo>
                  <a:pt x="428041" y="64148"/>
                </a:lnTo>
                <a:lnTo>
                  <a:pt x="415212" y="87475"/>
                </a:lnTo>
                <a:lnTo>
                  <a:pt x="410547" y="122464"/>
                </a:lnTo>
                <a:lnTo>
                  <a:pt x="410547" y="149290"/>
                </a:lnTo>
                <a:lnTo>
                  <a:pt x="418711" y="165619"/>
                </a:lnTo>
                <a:lnTo>
                  <a:pt x="429208" y="197109"/>
                </a:lnTo>
                <a:lnTo>
                  <a:pt x="452534" y="209939"/>
                </a:lnTo>
                <a:lnTo>
                  <a:pt x="458366" y="216937"/>
                </a:lnTo>
                <a:lnTo>
                  <a:pt x="458366" y="232099"/>
                </a:lnTo>
                <a:lnTo>
                  <a:pt x="0" y="232099"/>
                </a:lnTo>
              </a:path>
            </a:pathLst>
          </a:custGeom>
          <a:noFill/>
          <a:ln w="285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40" name="Freeform: Shape 39">
            <a:extLst>
              <a:ext uri="{FF2B5EF4-FFF2-40B4-BE49-F238E27FC236}">
                <a16:creationId xmlns:a16="http://schemas.microsoft.com/office/drawing/2014/main" id="{D127F2FD-77CC-4D29-BC0A-C8C4203787F8}"/>
              </a:ext>
            </a:extLst>
          </p:cNvPr>
          <p:cNvSpPr/>
          <p:nvPr/>
        </p:nvSpPr>
        <p:spPr bwMode="auto">
          <a:xfrm>
            <a:off x="3009665" y="1241430"/>
            <a:ext cx="1606587" cy="451086"/>
          </a:xfrm>
          <a:custGeom>
            <a:avLst/>
            <a:gdLst>
              <a:gd name="connsiteX0" fmla="*/ 208376 w 1606587"/>
              <a:gd name="connsiteY0" fmla="*/ 449181 h 451086"/>
              <a:gd name="connsiteX1" fmla="*/ 65777 w 1606587"/>
              <a:gd name="connsiteY1" fmla="*/ 433010 h 451086"/>
              <a:gd name="connsiteX2" fmla="*/ 2563 w 1606587"/>
              <a:gd name="connsiteY2" fmla="*/ 318342 h 451086"/>
              <a:gd name="connsiteX3" fmla="*/ 146632 w 1606587"/>
              <a:gd name="connsiteY3" fmla="*/ 237487 h 451086"/>
              <a:gd name="connsiteX4" fmla="*/ 762603 w 1606587"/>
              <a:gd name="connsiteY4" fmla="*/ 233077 h 451086"/>
              <a:gd name="connsiteX5" fmla="*/ 1497651 w 1606587"/>
              <a:gd name="connsiteY5" fmla="*/ 237487 h 451086"/>
              <a:gd name="connsiteX6" fmla="*/ 1591737 w 1606587"/>
              <a:gd name="connsiteY6" fmla="*/ 71366 h 451086"/>
              <a:gd name="connsiteX7" fmla="*/ 1385923 w 1606587"/>
              <a:gd name="connsiteY7" fmla="*/ 2272 h 451086"/>
              <a:gd name="connsiteX8" fmla="*/ 1083084 w 1606587"/>
              <a:gd name="connsiteY8" fmla="*/ 15502 h 451086"/>
              <a:gd name="connsiteX9" fmla="*/ 1119836 w 1606587"/>
              <a:gd name="connsiteY9" fmla="*/ 3742 h 451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6587" h="451086">
                <a:moveTo>
                  <a:pt x="208376" y="449181"/>
                </a:moveTo>
                <a:cubicBezTo>
                  <a:pt x="154227" y="451998"/>
                  <a:pt x="100079" y="454816"/>
                  <a:pt x="65777" y="433010"/>
                </a:cubicBezTo>
                <a:cubicBezTo>
                  <a:pt x="31475" y="411204"/>
                  <a:pt x="-10913" y="350929"/>
                  <a:pt x="2563" y="318342"/>
                </a:cubicBezTo>
                <a:cubicBezTo>
                  <a:pt x="16039" y="285755"/>
                  <a:pt x="19959" y="251698"/>
                  <a:pt x="146632" y="237487"/>
                </a:cubicBezTo>
                <a:cubicBezTo>
                  <a:pt x="273305" y="223276"/>
                  <a:pt x="762603" y="233077"/>
                  <a:pt x="762603" y="233077"/>
                </a:cubicBezTo>
                <a:cubicBezTo>
                  <a:pt x="987773" y="233077"/>
                  <a:pt x="1359462" y="264439"/>
                  <a:pt x="1497651" y="237487"/>
                </a:cubicBezTo>
                <a:cubicBezTo>
                  <a:pt x="1635840" y="210535"/>
                  <a:pt x="1610358" y="110568"/>
                  <a:pt x="1591737" y="71366"/>
                </a:cubicBezTo>
                <a:cubicBezTo>
                  <a:pt x="1573116" y="32164"/>
                  <a:pt x="1470698" y="11583"/>
                  <a:pt x="1385923" y="2272"/>
                </a:cubicBezTo>
                <a:cubicBezTo>
                  <a:pt x="1301148" y="-7039"/>
                  <a:pt x="1127432" y="15257"/>
                  <a:pt x="1083084" y="15502"/>
                </a:cubicBezTo>
                <a:cubicBezTo>
                  <a:pt x="1038736" y="15747"/>
                  <a:pt x="1079286" y="9744"/>
                  <a:pt x="1119836" y="3742"/>
                </a:cubicBezTo>
              </a:path>
            </a:pathLst>
          </a:custGeom>
          <a:noFill/>
          <a:ln w="285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30" name="Rectangle: Rounded Corners 29">
            <a:extLst>
              <a:ext uri="{FF2B5EF4-FFF2-40B4-BE49-F238E27FC236}">
                <a16:creationId xmlns:a16="http://schemas.microsoft.com/office/drawing/2014/main" id="{821A2FA3-851A-4BF3-B441-F0C8144C3308}"/>
              </a:ext>
            </a:extLst>
          </p:cNvPr>
          <p:cNvSpPr/>
          <p:nvPr/>
        </p:nvSpPr>
        <p:spPr bwMode="auto">
          <a:xfrm>
            <a:off x="3163824" y="1106424"/>
            <a:ext cx="1295400" cy="301752"/>
          </a:xfrm>
          <a:prstGeom prst="roundRect">
            <a:avLst>
              <a:gd name="adj" fmla="val 50000"/>
            </a:avLst>
          </a:prstGeom>
          <a:solidFill>
            <a:schemeClr val="accent6"/>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46" name="Freeform: Shape 45">
            <a:extLst>
              <a:ext uri="{FF2B5EF4-FFF2-40B4-BE49-F238E27FC236}">
                <a16:creationId xmlns:a16="http://schemas.microsoft.com/office/drawing/2014/main" id="{BDDC52D7-82D2-407F-BAD4-FFF930769B97}"/>
              </a:ext>
            </a:extLst>
          </p:cNvPr>
          <p:cNvSpPr/>
          <p:nvPr/>
        </p:nvSpPr>
        <p:spPr bwMode="auto">
          <a:xfrm>
            <a:off x="416599" y="1807617"/>
            <a:ext cx="3887083" cy="621368"/>
          </a:xfrm>
          <a:custGeom>
            <a:avLst/>
            <a:gdLst>
              <a:gd name="connsiteX0" fmla="*/ 0 w 3887083"/>
              <a:gd name="connsiteY0" fmla="*/ 511923 h 621368"/>
              <a:gd name="connsiteX1" fmla="*/ 2891481 w 3887083"/>
              <a:gd name="connsiteY1" fmla="*/ 10591 h 621368"/>
              <a:gd name="connsiteX2" fmla="*/ 3887083 w 3887083"/>
              <a:gd name="connsiteY2" fmla="*/ 0 h 621368"/>
              <a:gd name="connsiteX3" fmla="*/ 2157137 w 3887083"/>
              <a:gd name="connsiteY3" fmla="*/ 621368 h 621368"/>
              <a:gd name="connsiteX4" fmla="*/ 0 w 3887083"/>
              <a:gd name="connsiteY4" fmla="*/ 511923 h 621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87083" h="621368">
                <a:moveTo>
                  <a:pt x="0" y="511923"/>
                </a:moveTo>
                <a:lnTo>
                  <a:pt x="2891481" y="10591"/>
                </a:lnTo>
                <a:lnTo>
                  <a:pt x="3887083" y="0"/>
                </a:lnTo>
                <a:lnTo>
                  <a:pt x="2157137" y="621368"/>
                </a:lnTo>
                <a:lnTo>
                  <a:pt x="0" y="511923"/>
                </a:lnTo>
                <a:close/>
              </a:path>
            </a:pathLst>
          </a:custGeom>
          <a:solidFill>
            <a:schemeClr val="accent6">
              <a:lumMod val="40000"/>
              <a:lumOff val="60000"/>
            </a:schemeClr>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0" name="Rectangle: Rounded Corners 9">
            <a:extLst>
              <a:ext uri="{FF2B5EF4-FFF2-40B4-BE49-F238E27FC236}">
                <a16:creationId xmlns:a16="http://schemas.microsoft.com/office/drawing/2014/main" id="{379C75E4-4B4E-4510-9587-027591A5E3B2}"/>
              </a:ext>
            </a:extLst>
          </p:cNvPr>
          <p:cNvSpPr/>
          <p:nvPr/>
        </p:nvSpPr>
        <p:spPr bwMode="auto">
          <a:xfrm>
            <a:off x="3163824" y="1548384"/>
            <a:ext cx="1295400" cy="301752"/>
          </a:xfrm>
          <a:prstGeom prst="roundRect">
            <a:avLst>
              <a:gd name="adj" fmla="val 50000"/>
            </a:avLst>
          </a:prstGeom>
          <a:solidFill>
            <a:schemeClr val="accent6"/>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41" name="Rectangle 40">
            <a:extLst>
              <a:ext uri="{FF2B5EF4-FFF2-40B4-BE49-F238E27FC236}">
                <a16:creationId xmlns:a16="http://schemas.microsoft.com/office/drawing/2014/main" id="{3955884F-EE7D-4B74-8833-D836A93021D1}"/>
              </a:ext>
            </a:extLst>
          </p:cNvPr>
          <p:cNvSpPr/>
          <p:nvPr/>
        </p:nvSpPr>
        <p:spPr bwMode="auto">
          <a:xfrm>
            <a:off x="7424928" y="2414016"/>
            <a:ext cx="2181409" cy="1746504"/>
          </a:xfrm>
          <a:prstGeom prst="rect">
            <a:avLst/>
          </a:prstGeom>
          <a:solidFill>
            <a:schemeClr val="accent1"/>
          </a:solidFill>
          <a:ln w="0">
            <a:solidFill>
              <a:schemeClr val="bg1"/>
            </a:solidFill>
            <a:miter lim="800000"/>
            <a:headEnd/>
            <a:tailEnd/>
          </a:ln>
        </p:spPr>
        <p:txBody>
          <a:bodyPr rtlCol="0" anchor="b"/>
          <a:lstStyle/>
          <a:p>
            <a:pPr marL="0" marR="0" lvl="0" indent="0" algn="l" defTabSz="914400" rtl="0" eaLnBrk="1" fontAlgn="auto" latinLnBrk="0" hangingPunct="1">
              <a:lnSpc>
                <a:spcPct val="100000"/>
              </a:lnSpc>
              <a:spcBef>
                <a:spcPct val="35000"/>
              </a:spcBef>
              <a:spcAft>
                <a:spcPct val="25000"/>
              </a:spcAft>
              <a:buClr>
                <a:srgbClr val="015873"/>
              </a:buClr>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T-cell–associated costimulatory domain(s)</a:t>
            </a:r>
          </a:p>
          <a:p>
            <a:pPr marL="0" marR="0" lvl="0" indent="0" algn="l" defTabSz="914400" rtl="0" eaLnBrk="1" fontAlgn="auto" latinLnBrk="0" hangingPunct="1">
              <a:lnSpc>
                <a:spcPct val="100000"/>
              </a:lnSpc>
              <a:spcBef>
                <a:spcPct val="35000"/>
              </a:spcBef>
              <a:spcAft>
                <a:spcPct val="25000"/>
              </a:spcAft>
              <a:buClr>
                <a:srgbClr val="015873"/>
              </a:buClr>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Linear signaling motif(s)</a:t>
            </a:r>
          </a:p>
          <a:p>
            <a:pPr marL="0" marR="0" lvl="0" indent="0" algn="l" defTabSz="914400" rtl="0" eaLnBrk="1" fontAlgn="auto" latinLnBrk="0" hangingPunct="1">
              <a:lnSpc>
                <a:spcPct val="100000"/>
              </a:lnSpc>
              <a:spcBef>
                <a:spcPct val="35000"/>
              </a:spcBef>
              <a:spcAft>
                <a:spcPct val="25000"/>
              </a:spcAft>
              <a:buClr>
                <a:srgbClr val="015873"/>
              </a:buClr>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Length</a:t>
            </a:r>
          </a:p>
          <a:p>
            <a:pPr marL="0" marR="0" lvl="0" indent="0" algn="l" defTabSz="914400" rtl="0" eaLnBrk="1" fontAlgn="auto" latinLnBrk="0" hangingPunct="1">
              <a:lnSpc>
                <a:spcPct val="100000"/>
              </a:lnSpc>
              <a:spcBef>
                <a:spcPct val="35000"/>
              </a:spcBef>
              <a:spcAft>
                <a:spcPct val="25000"/>
              </a:spcAft>
              <a:buClr>
                <a:srgbClr val="015873"/>
              </a:buClr>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Order in relation to other domains (eg, in 3G CARs)</a:t>
            </a:r>
          </a:p>
        </p:txBody>
      </p:sp>
      <p:sp>
        <p:nvSpPr>
          <p:cNvPr id="42" name="Rectangle 41">
            <a:extLst>
              <a:ext uri="{FF2B5EF4-FFF2-40B4-BE49-F238E27FC236}">
                <a16:creationId xmlns:a16="http://schemas.microsoft.com/office/drawing/2014/main" id="{574A83FC-778B-49AC-A87F-5CB64A0D732F}"/>
              </a:ext>
            </a:extLst>
          </p:cNvPr>
          <p:cNvSpPr/>
          <p:nvPr/>
        </p:nvSpPr>
        <p:spPr bwMode="auto">
          <a:xfrm>
            <a:off x="9772903" y="2414016"/>
            <a:ext cx="2181409" cy="1746504"/>
          </a:xfrm>
          <a:prstGeom prst="rect">
            <a:avLst/>
          </a:prstGeom>
          <a:solidFill>
            <a:schemeClr val="accent3"/>
          </a:solidFill>
          <a:ln w="0">
            <a:solidFill>
              <a:schemeClr val="bg1"/>
            </a:solidFill>
            <a:miter lim="800000"/>
            <a:headEnd/>
            <a:tailEnd/>
          </a:ln>
        </p:spPr>
        <p:txBody>
          <a:bodyPr rtlCol="0" anchor="b"/>
          <a:lstStyle/>
          <a:p>
            <a:pPr marL="0" marR="0" lvl="0" indent="0" algn="l" defTabSz="914400" rtl="0" eaLnBrk="1" fontAlgn="auto" latinLnBrk="0" hangingPunct="1">
              <a:lnSpc>
                <a:spcPct val="100000"/>
              </a:lnSpc>
              <a:spcBef>
                <a:spcPct val="35000"/>
              </a:spcBef>
              <a:spcAft>
                <a:spcPct val="25000"/>
              </a:spcAft>
              <a:buClr>
                <a:srgbClr val="015873"/>
              </a:buClr>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ITAM-containing sequence</a:t>
            </a:r>
          </a:p>
          <a:p>
            <a:pPr marL="0" marR="0" lvl="0" indent="0" algn="l" defTabSz="914400" rtl="0" eaLnBrk="1" fontAlgn="auto" latinLnBrk="0" hangingPunct="1">
              <a:lnSpc>
                <a:spcPct val="100000"/>
              </a:lnSpc>
              <a:spcBef>
                <a:spcPct val="35000"/>
              </a:spcBef>
              <a:spcAft>
                <a:spcPct val="25000"/>
              </a:spcAft>
              <a:buClr>
                <a:srgbClr val="015873"/>
              </a:buClr>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Multiplicity of ITAMs</a:t>
            </a:r>
          </a:p>
          <a:p>
            <a:pPr marL="0" marR="0" lvl="0" indent="0" algn="l" defTabSz="914400" rtl="0" eaLnBrk="1" fontAlgn="auto" latinLnBrk="0" hangingPunct="1">
              <a:lnSpc>
                <a:spcPct val="100000"/>
              </a:lnSpc>
              <a:spcBef>
                <a:spcPct val="35000"/>
              </a:spcBef>
              <a:spcAft>
                <a:spcPct val="25000"/>
              </a:spcAft>
              <a:buClr>
                <a:srgbClr val="015873"/>
              </a:buClr>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Kinase-derived sequence</a:t>
            </a:r>
          </a:p>
          <a:p>
            <a:pPr marL="0" marR="0" lvl="0" indent="0" algn="l" defTabSz="914400" rtl="0" eaLnBrk="1" fontAlgn="auto" latinLnBrk="0" hangingPunct="1">
              <a:lnSpc>
                <a:spcPct val="100000"/>
              </a:lnSpc>
              <a:spcBef>
                <a:spcPct val="35000"/>
              </a:spcBef>
              <a:spcAft>
                <a:spcPct val="25000"/>
              </a:spcAft>
              <a:buClr>
                <a:srgbClr val="015873"/>
              </a:buClr>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Proximity to membrane</a:t>
            </a:r>
          </a:p>
          <a:p>
            <a:pPr marL="0" marR="0" lvl="0" indent="0" algn="l" defTabSz="914400" rtl="0" eaLnBrk="1" fontAlgn="auto" latinLnBrk="0" hangingPunct="1">
              <a:lnSpc>
                <a:spcPct val="100000"/>
              </a:lnSpc>
              <a:spcBef>
                <a:spcPct val="35000"/>
              </a:spcBef>
              <a:spcAft>
                <a:spcPct val="25000"/>
              </a:spcAft>
              <a:buClr>
                <a:srgbClr val="015873"/>
              </a:buClr>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Additional signaling motifs</a:t>
            </a:r>
          </a:p>
        </p:txBody>
      </p:sp>
      <p:sp>
        <p:nvSpPr>
          <p:cNvPr id="43" name="Rectangle 42">
            <a:extLst>
              <a:ext uri="{FF2B5EF4-FFF2-40B4-BE49-F238E27FC236}">
                <a16:creationId xmlns:a16="http://schemas.microsoft.com/office/drawing/2014/main" id="{9E69C0AA-54BE-471E-8E84-167F9FA2D2E0}"/>
              </a:ext>
            </a:extLst>
          </p:cNvPr>
          <p:cNvSpPr/>
          <p:nvPr/>
        </p:nvSpPr>
        <p:spPr bwMode="auto">
          <a:xfrm>
            <a:off x="5106641" y="2414016"/>
            <a:ext cx="2181409" cy="1746504"/>
          </a:xfrm>
          <a:prstGeom prst="rect">
            <a:avLst/>
          </a:prstGeom>
          <a:solidFill>
            <a:schemeClr val="accent4"/>
          </a:solidFill>
          <a:ln w="0">
            <a:solidFill>
              <a:schemeClr val="bg1"/>
            </a:solidFill>
            <a:miter lim="800000"/>
            <a:headEnd/>
            <a:tailEnd/>
          </a:ln>
        </p:spPr>
        <p:txBody>
          <a:bodyPr rtlCol="0" anchor="b"/>
          <a:lstStyle/>
          <a:p>
            <a:pPr marL="0" marR="0" lvl="0" indent="0" algn="l" defTabSz="914400" rtl="0" eaLnBrk="1" fontAlgn="auto" latinLnBrk="0" hangingPunct="1">
              <a:lnSpc>
                <a:spcPct val="100000"/>
              </a:lnSpc>
              <a:spcBef>
                <a:spcPct val="35000"/>
              </a:spcBef>
              <a:spcAft>
                <a:spcPct val="25000"/>
              </a:spcAft>
              <a:buClr>
                <a:srgbClr val="015873"/>
              </a:buClr>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Association with endogenous surface proteins</a:t>
            </a:r>
          </a:p>
          <a:p>
            <a:pPr marL="0" marR="0" lvl="0" indent="0" algn="l" defTabSz="914400" rtl="0" eaLnBrk="1" fontAlgn="auto" latinLnBrk="0" hangingPunct="1">
              <a:lnSpc>
                <a:spcPct val="100000"/>
              </a:lnSpc>
              <a:spcBef>
                <a:spcPct val="35000"/>
              </a:spcBef>
              <a:spcAft>
                <a:spcPct val="25000"/>
              </a:spcAft>
              <a:buClr>
                <a:srgbClr val="015873"/>
              </a:buClr>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Stability and expression level</a:t>
            </a:r>
          </a:p>
          <a:p>
            <a:pPr marL="0" marR="0" lvl="0" indent="0" algn="l"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44" name="Rectangle 43">
            <a:extLst>
              <a:ext uri="{FF2B5EF4-FFF2-40B4-BE49-F238E27FC236}">
                <a16:creationId xmlns:a16="http://schemas.microsoft.com/office/drawing/2014/main" id="{418FDE84-6B46-4BC8-970A-A0818BCC5FBC}"/>
              </a:ext>
            </a:extLst>
          </p:cNvPr>
          <p:cNvSpPr/>
          <p:nvPr/>
        </p:nvSpPr>
        <p:spPr bwMode="auto">
          <a:xfrm>
            <a:off x="2812611" y="2414016"/>
            <a:ext cx="2181409" cy="1746504"/>
          </a:xfrm>
          <a:prstGeom prst="rect">
            <a:avLst/>
          </a:prstGeom>
          <a:solidFill>
            <a:schemeClr val="accent5"/>
          </a:solidFill>
          <a:ln w="0">
            <a:solidFill>
              <a:schemeClr val="bg1"/>
            </a:solidFill>
            <a:miter lim="800000"/>
            <a:headEnd/>
            <a:tailEnd/>
          </a:ln>
        </p:spPr>
        <p:txBody>
          <a:bodyPr rtlCol="0" anchor="b"/>
          <a:lstStyle/>
          <a:p>
            <a:pPr marL="0" marR="0" lvl="0" indent="0" algn="l" defTabSz="914400" rtl="0" eaLnBrk="1" fontAlgn="auto" latinLnBrk="0" hangingPunct="1">
              <a:lnSpc>
                <a:spcPct val="100000"/>
              </a:lnSpc>
              <a:spcBef>
                <a:spcPct val="35000"/>
              </a:spcBef>
              <a:spcAft>
                <a:spcPct val="25000"/>
              </a:spcAft>
              <a:buClr>
                <a:srgbClr val="015873"/>
              </a:buClr>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Conserved vs simple peptide sequence</a:t>
            </a:r>
          </a:p>
          <a:p>
            <a:pPr marL="0" marR="0" lvl="0" indent="0" algn="l" defTabSz="914400" rtl="0" eaLnBrk="1" fontAlgn="auto" latinLnBrk="0" hangingPunct="1">
              <a:lnSpc>
                <a:spcPct val="100000"/>
              </a:lnSpc>
              <a:spcBef>
                <a:spcPct val="35000"/>
              </a:spcBef>
              <a:spcAft>
                <a:spcPct val="25000"/>
              </a:spcAft>
              <a:buClr>
                <a:srgbClr val="015873"/>
              </a:buClr>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Length/flexibility</a:t>
            </a:r>
          </a:p>
          <a:p>
            <a:pPr marL="0" marR="0" lvl="0" indent="0" algn="l" defTabSz="914400" rtl="0" eaLnBrk="1" fontAlgn="auto" latinLnBrk="0" hangingPunct="1">
              <a:lnSpc>
                <a:spcPct val="100000"/>
              </a:lnSpc>
              <a:spcBef>
                <a:spcPct val="35000"/>
              </a:spcBef>
              <a:spcAft>
                <a:spcPct val="25000"/>
              </a:spcAft>
              <a:buClr>
                <a:srgbClr val="015873"/>
              </a:buClr>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Dimerization</a:t>
            </a:r>
          </a:p>
          <a:p>
            <a:pPr marL="0" marR="0" lvl="0" indent="0" algn="l"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79" name="Rectangle 78">
            <a:extLst>
              <a:ext uri="{FF2B5EF4-FFF2-40B4-BE49-F238E27FC236}">
                <a16:creationId xmlns:a16="http://schemas.microsoft.com/office/drawing/2014/main" id="{A8CBBCDD-518F-4FEF-86CC-33FEAAD9B5A3}"/>
              </a:ext>
            </a:extLst>
          </p:cNvPr>
          <p:cNvSpPr/>
          <p:nvPr/>
        </p:nvSpPr>
        <p:spPr bwMode="auto">
          <a:xfrm>
            <a:off x="416599" y="5293086"/>
            <a:ext cx="264237" cy="140109"/>
          </a:xfrm>
          <a:prstGeom prst="rect">
            <a:avLst/>
          </a:prstGeom>
          <a:solidFill>
            <a:schemeClr val="tx2"/>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45" name="Rectangle 44">
            <a:extLst>
              <a:ext uri="{FF2B5EF4-FFF2-40B4-BE49-F238E27FC236}">
                <a16:creationId xmlns:a16="http://schemas.microsoft.com/office/drawing/2014/main" id="{25A8B1B5-830D-4BB9-951F-529376AF300E}"/>
              </a:ext>
            </a:extLst>
          </p:cNvPr>
          <p:cNvSpPr/>
          <p:nvPr/>
        </p:nvSpPr>
        <p:spPr bwMode="auto">
          <a:xfrm>
            <a:off x="412751" y="2313144"/>
            <a:ext cx="2181409" cy="1847376"/>
          </a:xfrm>
          <a:prstGeom prst="rect">
            <a:avLst/>
          </a:prstGeom>
          <a:solidFill>
            <a:schemeClr val="accent6"/>
          </a:solidFill>
          <a:ln w="0">
            <a:solidFill>
              <a:schemeClr val="bg1"/>
            </a:solidFill>
            <a:miter lim="800000"/>
            <a:headEnd/>
            <a:tailEnd/>
          </a:ln>
        </p:spPr>
        <p:txBody>
          <a:bodyPr rtlCol="0" anchor="b"/>
          <a:lstStyle/>
          <a:p>
            <a:pPr marL="0" marR="0" lvl="0" indent="0" algn="l" defTabSz="914400" rtl="0" eaLnBrk="1" fontAlgn="auto" latinLnBrk="0" hangingPunct="1">
              <a:lnSpc>
                <a:spcPct val="100000"/>
              </a:lnSpc>
              <a:spcBef>
                <a:spcPct val="35000"/>
              </a:spcBef>
              <a:spcAft>
                <a:spcPct val="25000"/>
              </a:spcAft>
              <a:buClr>
                <a:srgbClr val="015873"/>
              </a:buClr>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Binding affinity</a:t>
            </a:r>
          </a:p>
          <a:p>
            <a:pPr marL="0" marR="0" lvl="0" indent="0" algn="l" defTabSz="914400" rtl="0" eaLnBrk="1" fontAlgn="auto" latinLnBrk="0" hangingPunct="1">
              <a:lnSpc>
                <a:spcPct val="100000"/>
              </a:lnSpc>
              <a:spcBef>
                <a:spcPct val="35000"/>
              </a:spcBef>
              <a:spcAft>
                <a:spcPct val="25000"/>
              </a:spcAft>
              <a:buClr>
                <a:srgbClr val="015873"/>
              </a:buClr>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Multiplicity of recognition</a:t>
            </a:r>
          </a:p>
          <a:p>
            <a:pPr marL="0" marR="0" lvl="0" indent="0" algn="l" defTabSz="914400" rtl="0" eaLnBrk="1" fontAlgn="auto" latinLnBrk="0" hangingPunct="1">
              <a:lnSpc>
                <a:spcPct val="100000"/>
              </a:lnSpc>
              <a:spcBef>
                <a:spcPct val="35000"/>
              </a:spcBef>
              <a:spcAft>
                <a:spcPct val="25000"/>
              </a:spcAft>
              <a:buClr>
                <a:srgbClr val="015873"/>
              </a:buClr>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V</a:t>
            </a:r>
            <a:r>
              <a:rPr kumimoji="0" lang="en-US" sz="1400" b="0" i="0" u="none" strike="noStrike" kern="1200" cap="none" spc="0" normalizeH="0" baseline="-25000" noProof="0" dirty="0">
                <a:ln>
                  <a:noFill/>
                </a:ln>
                <a:solidFill>
                  <a:srgbClr val="FFFFFF"/>
                </a:solidFill>
                <a:effectLst/>
                <a:uLnTx/>
                <a:uFillTx/>
                <a:latin typeface="Calibri" panose="020F0502020204030204" pitchFamily="34" charset="0"/>
                <a:ea typeface="+mn-ea"/>
                <a:cs typeface="+mn-cs"/>
              </a:rPr>
              <a:t>H</a:t>
            </a:r>
            <a:r>
              <a:rPr lang="en-US" sz="1400" dirty="0">
                <a:solidFill>
                  <a:srgbClr val="FFFFFF"/>
                </a:solidFill>
                <a:latin typeface="Arial" panose="020B0604020202020204" pitchFamily="34" charset="0"/>
                <a:ea typeface="+mn-ea"/>
                <a:cs typeface="Arial" panose="020B0604020202020204" pitchFamily="34" charset="0"/>
              </a:rPr>
              <a:t>;</a:t>
            </a: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V</a:t>
            </a:r>
            <a:r>
              <a:rPr kumimoji="0" lang="en-US" sz="1400" b="0" i="0" u="none" strike="noStrike" kern="1200" cap="none" spc="0" normalizeH="0" baseline="-25000" noProof="0" dirty="0">
                <a:ln>
                  <a:noFill/>
                </a:ln>
                <a:solidFill>
                  <a:srgbClr val="FFFFFF"/>
                </a:solidFill>
                <a:effectLst/>
                <a:uLnTx/>
                <a:uFillTx/>
                <a:latin typeface="Calibri" panose="020F0502020204030204" pitchFamily="34" charset="0"/>
                <a:ea typeface="+mn-ea"/>
                <a:cs typeface="+mn-cs"/>
              </a:rPr>
              <a:t>L</a:t>
            </a: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 order</a:t>
            </a:r>
          </a:p>
          <a:p>
            <a:pPr marL="0" marR="0" lvl="0" indent="0" algn="l" defTabSz="914400" rtl="0" eaLnBrk="1" fontAlgn="auto" latinLnBrk="0" hangingPunct="1">
              <a:lnSpc>
                <a:spcPct val="100000"/>
              </a:lnSpc>
              <a:spcBef>
                <a:spcPct val="35000"/>
              </a:spcBef>
              <a:spcAft>
                <a:spcPct val="25000"/>
              </a:spcAft>
              <a:buClr>
                <a:srgbClr val="015873"/>
              </a:buClr>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Linker sequence/length</a:t>
            </a:r>
          </a:p>
          <a:p>
            <a:pPr marL="0" marR="0" lvl="0" indent="0" algn="l" defTabSz="914400" rtl="0" eaLnBrk="1" fontAlgn="auto" latinLnBrk="0" hangingPunct="1">
              <a:lnSpc>
                <a:spcPct val="100000"/>
              </a:lnSpc>
              <a:spcBef>
                <a:spcPct val="35000"/>
              </a:spcBef>
              <a:spcAft>
                <a:spcPct val="25000"/>
              </a:spcAft>
              <a:buClr>
                <a:srgbClr val="015873"/>
              </a:buClr>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Size (scFv, nanobody vs receptor ligand)</a:t>
            </a:r>
          </a:p>
        </p:txBody>
      </p:sp>
      <p:sp>
        <p:nvSpPr>
          <p:cNvPr id="64" name="Rectangle: Rounded Corners 63">
            <a:extLst>
              <a:ext uri="{FF2B5EF4-FFF2-40B4-BE49-F238E27FC236}">
                <a16:creationId xmlns:a16="http://schemas.microsoft.com/office/drawing/2014/main" id="{7F10BAF7-4231-4391-8B83-6B104F00C223}"/>
              </a:ext>
            </a:extLst>
          </p:cNvPr>
          <p:cNvSpPr/>
          <p:nvPr/>
        </p:nvSpPr>
        <p:spPr bwMode="auto">
          <a:xfrm>
            <a:off x="480483" y="5452533"/>
            <a:ext cx="146209" cy="264583"/>
          </a:xfrm>
          <a:prstGeom prst="roundRect">
            <a:avLst>
              <a:gd name="adj" fmla="val 47661"/>
            </a:avLst>
          </a:prstGeom>
          <a:solidFill>
            <a:schemeClr val="accent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cxnSp>
        <p:nvCxnSpPr>
          <p:cNvPr id="66" name="Straight Connector 65">
            <a:extLst>
              <a:ext uri="{FF2B5EF4-FFF2-40B4-BE49-F238E27FC236}">
                <a16:creationId xmlns:a16="http://schemas.microsoft.com/office/drawing/2014/main" id="{045875AA-F538-4641-866D-A265AF1EDA4E}"/>
              </a:ext>
            </a:extLst>
          </p:cNvPr>
          <p:cNvCxnSpPr>
            <a:endCxn id="64" idx="0"/>
          </p:cNvCxnSpPr>
          <p:nvPr/>
        </p:nvCxnSpPr>
        <p:spPr bwMode="auto">
          <a:xfrm>
            <a:off x="550333" y="5147733"/>
            <a:ext cx="3255" cy="304800"/>
          </a:xfrm>
          <a:prstGeom prst="line">
            <a:avLst/>
          </a:prstGeom>
          <a:noFill/>
          <a:ln w="28575" cap="flat" cmpd="sng" algn="ctr">
            <a:solidFill>
              <a:schemeClr val="accent3"/>
            </a:solidFill>
            <a:prstDash val="solid"/>
            <a:round/>
            <a:headEnd type="none" w="med" len="med"/>
            <a:tailEnd type="none" w="med" len="med"/>
          </a:ln>
          <a:effectLst/>
        </p:spPr>
      </p:cxnSp>
      <p:sp>
        <p:nvSpPr>
          <p:cNvPr id="70" name="Freeform: Shape 69">
            <a:extLst>
              <a:ext uri="{FF2B5EF4-FFF2-40B4-BE49-F238E27FC236}">
                <a16:creationId xmlns:a16="http://schemas.microsoft.com/office/drawing/2014/main" id="{EE72EB2F-C125-4EA0-A09E-66F5C1549635}"/>
              </a:ext>
            </a:extLst>
          </p:cNvPr>
          <p:cNvSpPr/>
          <p:nvPr/>
        </p:nvSpPr>
        <p:spPr bwMode="auto">
          <a:xfrm>
            <a:off x="439289" y="4894463"/>
            <a:ext cx="111045" cy="252540"/>
          </a:xfrm>
          <a:custGeom>
            <a:avLst/>
            <a:gdLst>
              <a:gd name="connsiteX0" fmla="*/ 111045 w 111045"/>
              <a:gd name="connsiteY0" fmla="*/ 0 h 252540"/>
              <a:gd name="connsiteX1" fmla="*/ 111045 w 111045"/>
              <a:gd name="connsiteY1" fmla="*/ 252540 h 252540"/>
              <a:gd name="connsiteX2" fmla="*/ 69809 w 111045"/>
              <a:gd name="connsiteY2" fmla="*/ 243290 h 252540"/>
              <a:gd name="connsiteX3" fmla="*/ 0 w 111045"/>
              <a:gd name="connsiteY3" fmla="*/ 126270 h 252540"/>
              <a:gd name="connsiteX4" fmla="*/ 69809 w 111045"/>
              <a:gd name="connsiteY4" fmla="*/ 9250 h 252540"/>
              <a:gd name="connsiteX5" fmla="*/ 111045 w 111045"/>
              <a:gd name="connsiteY5" fmla="*/ 0 h 252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045" h="252540">
                <a:moveTo>
                  <a:pt x="111045" y="0"/>
                </a:moveTo>
                <a:lnTo>
                  <a:pt x="111045" y="252540"/>
                </a:lnTo>
                <a:lnTo>
                  <a:pt x="69809" y="243290"/>
                </a:lnTo>
                <a:cubicBezTo>
                  <a:pt x="28785" y="224010"/>
                  <a:pt x="0" y="178875"/>
                  <a:pt x="0" y="126270"/>
                </a:cubicBezTo>
                <a:cubicBezTo>
                  <a:pt x="0" y="73665"/>
                  <a:pt x="28785" y="28530"/>
                  <a:pt x="69809" y="9250"/>
                </a:cubicBezTo>
                <a:lnTo>
                  <a:pt x="111045" y="0"/>
                </a:lnTo>
                <a:close/>
              </a:path>
            </a:pathLst>
          </a:custGeom>
          <a:noFill/>
          <a:ln w="28575">
            <a:solidFill>
              <a:schemeClr val="accent3"/>
            </a:solidFill>
            <a:miter lim="800000"/>
            <a:headEnd/>
            <a:tailEnd/>
          </a:ln>
        </p:spPr>
        <p:txBody>
          <a:bodyPr wrap="square" rtlCol="0" anchor="b">
            <a:noAutofit/>
          </a:bodyPr>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nvGrpSpPr>
          <p:cNvPr id="78" name="Group 77">
            <a:extLst>
              <a:ext uri="{FF2B5EF4-FFF2-40B4-BE49-F238E27FC236}">
                <a16:creationId xmlns:a16="http://schemas.microsoft.com/office/drawing/2014/main" id="{EA216726-0527-4BAC-9BC8-F29CFA7233F1}"/>
              </a:ext>
            </a:extLst>
          </p:cNvPr>
          <p:cNvGrpSpPr/>
          <p:nvPr/>
        </p:nvGrpSpPr>
        <p:grpSpPr>
          <a:xfrm>
            <a:off x="511334" y="4908551"/>
            <a:ext cx="169502" cy="227541"/>
            <a:chOff x="511334" y="4908551"/>
            <a:chExt cx="169502" cy="227541"/>
          </a:xfrm>
        </p:grpSpPr>
        <p:sp>
          <p:nvSpPr>
            <p:cNvPr id="75" name="Rectangle 74">
              <a:extLst>
                <a:ext uri="{FF2B5EF4-FFF2-40B4-BE49-F238E27FC236}">
                  <a16:creationId xmlns:a16="http://schemas.microsoft.com/office/drawing/2014/main" id="{30897C0C-DABC-4794-AD5A-607E4D8CAAC7}"/>
                </a:ext>
              </a:extLst>
            </p:cNvPr>
            <p:cNvSpPr/>
            <p:nvPr/>
          </p:nvSpPr>
          <p:spPr bwMode="auto">
            <a:xfrm>
              <a:off x="536120" y="4917017"/>
              <a:ext cx="144716" cy="207434"/>
            </a:xfrm>
            <a:prstGeom prst="rect">
              <a:avLst/>
            </a:prstGeom>
            <a:solidFill>
              <a:schemeClr val="tx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76" name="Oval 75">
              <a:extLst>
                <a:ext uri="{FF2B5EF4-FFF2-40B4-BE49-F238E27FC236}">
                  <a16:creationId xmlns:a16="http://schemas.microsoft.com/office/drawing/2014/main" id="{B8B2972C-533F-4076-B175-4F3C99711B9C}"/>
                </a:ext>
              </a:extLst>
            </p:cNvPr>
            <p:cNvSpPr/>
            <p:nvPr/>
          </p:nvSpPr>
          <p:spPr bwMode="auto">
            <a:xfrm>
              <a:off x="511334" y="4908551"/>
              <a:ext cx="135308" cy="46566"/>
            </a:xfrm>
            <a:prstGeom prst="ellipse">
              <a:avLst/>
            </a:prstGeom>
            <a:solidFill>
              <a:schemeClr val="tx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77" name="Oval 76">
              <a:extLst>
                <a:ext uri="{FF2B5EF4-FFF2-40B4-BE49-F238E27FC236}">
                  <a16:creationId xmlns:a16="http://schemas.microsoft.com/office/drawing/2014/main" id="{67A08E0E-D0CE-42E8-BB36-ED036DFE2AA2}"/>
                </a:ext>
              </a:extLst>
            </p:cNvPr>
            <p:cNvSpPr/>
            <p:nvPr/>
          </p:nvSpPr>
          <p:spPr bwMode="auto">
            <a:xfrm>
              <a:off x="511334" y="5089526"/>
              <a:ext cx="135308" cy="46566"/>
            </a:xfrm>
            <a:prstGeom prst="ellipse">
              <a:avLst/>
            </a:prstGeom>
            <a:solidFill>
              <a:schemeClr val="tx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sp>
        <p:nvSpPr>
          <p:cNvPr id="80" name="TextBox 79">
            <a:extLst>
              <a:ext uri="{FF2B5EF4-FFF2-40B4-BE49-F238E27FC236}">
                <a16:creationId xmlns:a16="http://schemas.microsoft.com/office/drawing/2014/main" id="{EFAF97D7-0889-47F9-ACD4-B8BF69621CC8}"/>
              </a:ext>
            </a:extLst>
          </p:cNvPr>
          <p:cNvSpPr txBox="1"/>
          <p:nvPr/>
        </p:nvSpPr>
        <p:spPr bwMode="auto">
          <a:xfrm>
            <a:off x="151785" y="5710957"/>
            <a:ext cx="9497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Synthetic Receptors</a:t>
            </a:r>
          </a:p>
        </p:txBody>
      </p:sp>
      <p:grpSp>
        <p:nvGrpSpPr>
          <p:cNvPr id="47" name="Group 46">
            <a:extLst>
              <a:ext uri="{FF2B5EF4-FFF2-40B4-BE49-F238E27FC236}">
                <a16:creationId xmlns:a16="http://schemas.microsoft.com/office/drawing/2014/main" id="{55ECE78A-DC53-4621-B4A4-5FFF30CE4653}"/>
              </a:ext>
            </a:extLst>
          </p:cNvPr>
          <p:cNvGrpSpPr/>
          <p:nvPr/>
        </p:nvGrpSpPr>
        <p:grpSpPr>
          <a:xfrm>
            <a:off x="9392911" y="6207927"/>
            <a:ext cx="2488502" cy="454909"/>
            <a:chOff x="9392911" y="6207927"/>
            <a:chExt cx="2488502" cy="454909"/>
          </a:xfrm>
        </p:grpSpPr>
        <p:pic>
          <p:nvPicPr>
            <p:cNvPr id="48" name="Picture 47" descr="A picture containing text, ax, wheel&#10;&#10;Description automatically generated">
              <a:extLst>
                <a:ext uri="{FF2B5EF4-FFF2-40B4-BE49-F238E27FC236}">
                  <a16:creationId xmlns:a16="http://schemas.microsoft.com/office/drawing/2014/main" id="{431DD2F3-A958-48E0-BA53-8918192C5E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49" name="Rectangle 8">
              <a:extLst>
                <a:ext uri="{FF2B5EF4-FFF2-40B4-BE49-F238E27FC236}">
                  <a16:creationId xmlns:a16="http://schemas.microsoft.com/office/drawing/2014/main" id="{34C83800-F437-4CB1-BC7E-AACE940116C1}"/>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spTree>
    <p:extLst>
      <p:ext uri="{BB962C8B-B14F-4D97-AF65-F5344CB8AC3E}">
        <p14:creationId xmlns:p14="http://schemas.microsoft.com/office/powerpoint/2010/main" val="22408599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5">
            <a:extLst>
              <a:ext uri="{FF2B5EF4-FFF2-40B4-BE49-F238E27FC236}">
                <a16:creationId xmlns:a16="http://schemas.microsoft.com/office/drawing/2014/main" id="{4D67E167-2F37-481F-AB26-A6E236679EF3}"/>
              </a:ext>
            </a:extLst>
          </p:cNvPr>
          <p:cNvSpPr>
            <a:spLocks noGrp="1" noChangeArrowheads="1"/>
          </p:cNvSpPr>
          <p:nvPr>
            <p:ph type="title"/>
          </p:nvPr>
        </p:nvSpPr>
        <p:spPr/>
        <p:txBody>
          <a:bodyPr>
            <a:normAutofit/>
          </a:bodyPr>
          <a:lstStyle/>
          <a:p>
            <a:r>
              <a:rPr lang="en-US" altLang="en-US" sz="4000" dirty="0"/>
              <a:t>Anti-BCMA Bispecific T-Cell Engagers</a:t>
            </a:r>
            <a:br>
              <a:rPr lang="en-US" altLang="en-US" sz="4000" dirty="0"/>
            </a:br>
            <a:endParaRPr lang="en-US" altLang="en-US" sz="40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73D88-11C3-498B-9A69-53C49C1B98B3}"/>
              </a:ext>
            </a:extLst>
          </p:cNvPr>
          <p:cNvSpPr>
            <a:spLocks noGrp="1"/>
          </p:cNvSpPr>
          <p:nvPr>
            <p:ph type="title"/>
          </p:nvPr>
        </p:nvSpPr>
        <p:spPr/>
        <p:txBody>
          <a:bodyPr/>
          <a:lstStyle/>
          <a:p>
            <a:r>
              <a:rPr lang="en-US" dirty="0"/>
              <a:t>Bispecific T Cell Antibodies in Myeloma: </a:t>
            </a:r>
            <a:br>
              <a:rPr lang="en-US" dirty="0"/>
            </a:br>
            <a:r>
              <a:rPr lang="en-US" dirty="0"/>
              <a:t>Mechanism of Action</a:t>
            </a:r>
          </a:p>
        </p:txBody>
      </p:sp>
      <p:sp>
        <p:nvSpPr>
          <p:cNvPr id="72" name="Isosceles Triangle 71">
            <a:extLst>
              <a:ext uri="{FF2B5EF4-FFF2-40B4-BE49-F238E27FC236}">
                <a16:creationId xmlns:a16="http://schemas.microsoft.com/office/drawing/2014/main" id="{7FB5CD73-3C41-4B5F-AAF2-5CA69BBED5EE}"/>
              </a:ext>
            </a:extLst>
          </p:cNvPr>
          <p:cNvSpPr/>
          <p:nvPr/>
        </p:nvSpPr>
        <p:spPr bwMode="auto">
          <a:xfrm rot="21135991">
            <a:off x="4015803" y="3193788"/>
            <a:ext cx="3193252" cy="2065804"/>
          </a:xfrm>
          <a:prstGeom prst="triangle">
            <a:avLst>
              <a:gd name="adj" fmla="val 69211"/>
            </a:avLst>
          </a:prstGeom>
          <a:gradFill flip="none" rotWithShape="1">
            <a:gsLst>
              <a:gs pos="0">
                <a:schemeClr val="accent2"/>
              </a:gs>
              <a:gs pos="0">
                <a:schemeClr val="accent2">
                  <a:lumMod val="20000"/>
                  <a:lumOff val="80000"/>
                </a:schemeClr>
              </a:gs>
              <a:gs pos="100000">
                <a:srgbClr val="DBECF1">
                  <a:alpha val="5098"/>
                </a:srgbClr>
              </a:gs>
            </a:gsLst>
            <a:lin ang="5400000" scaled="1"/>
            <a:tileRect/>
          </a:gra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nvGrpSpPr>
          <p:cNvPr id="7" name="Group 6">
            <a:extLst>
              <a:ext uri="{FF2B5EF4-FFF2-40B4-BE49-F238E27FC236}">
                <a16:creationId xmlns:a16="http://schemas.microsoft.com/office/drawing/2014/main" id="{7CB459C9-F2B9-414D-8E55-152D1B4E1942}"/>
              </a:ext>
            </a:extLst>
          </p:cNvPr>
          <p:cNvGrpSpPr/>
          <p:nvPr/>
        </p:nvGrpSpPr>
        <p:grpSpPr>
          <a:xfrm rot="16200000">
            <a:off x="3851893" y="1913521"/>
            <a:ext cx="1550878" cy="2189402"/>
            <a:chOff x="8334512" y="4747167"/>
            <a:chExt cx="1135394" cy="1602855"/>
          </a:xfrm>
        </p:grpSpPr>
        <p:grpSp>
          <p:nvGrpSpPr>
            <p:cNvPr id="51" name="Group 50">
              <a:extLst>
                <a:ext uri="{FF2B5EF4-FFF2-40B4-BE49-F238E27FC236}">
                  <a16:creationId xmlns:a16="http://schemas.microsoft.com/office/drawing/2014/main" id="{6E6AA3D9-CA74-4136-BE1C-2914769E39AE}"/>
                </a:ext>
              </a:extLst>
            </p:cNvPr>
            <p:cNvGrpSpPr/>
            <p:nvPr/>
          </p:nvGrpSpPr>
          <p:grpSpPr>
            <a:xfrm>
              <a:off x="8842224" y="5742795"/>
              <a:ext cx="91440" cy="405139"/>
              <a:chOff x="8905835" y="5742795"/>
              <a:chExt cx="91440" cy="405139"/>
            </a:xfrm>
          </p:grpSpPr>
          <p:cxnSp>
            <p:nvCxnSpPr>
              <p:cNvPr id="59" name="Straight Connector 58">
                <a:extLst>
                  <a:ext uri="{FF2B5EF4-FFF2-40B4-BE49-F238E27FC236}">
                    <a16:creationId xmlns:a16="http://schemas.microsoft.com/office/drawing/2014/main" id="{A5A30640-12CF-48F4-B7F6-5CEA8BC00223}"/>
                  </a:ext>
                </a:extLst>
              </p:cNvPr>
              <p:cNvCxnSpPr>
                <a:cxnSpLocks/>
              </p:cNvCxnSpPr>
              <p:nvPr/>
            </p:nvCxnSpPr>
            <p:spPr bwMode="auto">
              <a:xfrm rot="10800000">
                <a:off x="8949516" y="5742795"/>
                <a:ext cx="1911" cy="274688"/>
              </a:xfrm>
              <a:prstGeom prst="line">
                <a:avLst/>
              </a:prstGeom>
              <a:noFill/>
              <a:ln w="19050" cap="flat" cmpd="sng" algn="ctr">
                <a:solidFill>
                  <a:schemeClr val="accent6"/>
                </a:solidFill>
                <a:prstDash val="solid"/>
                <a:round/>
                <a:headEnd type="none" w="med" len="med"/>
                <a:tailEnd type="none" w="med" len="med"/>
              </a:ln>
              <a:effectLst/>
            </p:spPr>
          </p:cxnSp>
          <p:sp>
            <p:nvSpPr>
              <p:cNvPr id="60" name="Rectangle: Rounded Corners 59">
                <a:extLst>
                  <a:ext uri="{FF2B5EF4-FFF2-40B4-BE49-F238E27FC236}">
                    <a16:creationId xmlns:a16="http://schemas.microsoft.com/office/drawing/2014/main" id="{CC352FEE-80E1-4B21-BBE2-699E9376DA4B}"/>
                  </a:ext>
                </a:extLst>
              </p:cNvPr>
              <p:cNvSpPr/>
              <p:nvPr/>
            </p:nvSpPr>
            <p:spPr bwMode="auto">
              <a:xfrm rot="10800000">
                <a:off x="8905835" y="5965054"/>
                <a:ext cx="91440" cy="182880"/>
              </a:xfrm>
              <a:prstGeom prst="roundRect">
                <a:avLst/>
              </a:prstGeom>
              <a:solidFill>
                <a:schemeClr val="accent4"/>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grpSp>
          <p:nvGrpSpPr>
            <p:cNvPr id="52" name="Group 51">
              <a:extLst>
                <a:ext uri="{FF2B5EF4-FFF2-40B4-BE49-F238E27FC236}">
                  <a16:creationId xmlns:a16="http://schemas.microsoft.com/office/drawing/2014/main" id="{03A3D764-DDE1-479E-A388-F34A08FB096A}"/>
                </a:ext>
              </a:extLst>
            </p:cNvPr>
            <p:cNvGrpSpPr/>
            <p:nvPr/>
          </p:nvGrpSpPr>
          <p:grpSpPr>
            <a:xfrm>
              <a:off x="8960290" y="5742796"/>
              <a:ext cx="91440" cy="405139"/>
              <a:chOff x="9058235" y="5895195"/>
              <a:chExt cx="91440" cy="405139"/>
            </a:xfrm>
          </p:grpSpPr>
          <p:cxnSp>
            <p:nvCxnSpPr>
              <p:cNvPr id="57" name="Straight Connector 56">
                <a:extLst>
                  <a:ext uri="{FF2B5EF4-FFF2-40B4-BE49-F238E27FC236}">
                    <a16:creationId xmlns:a16="http://schemas.microsoft.com/office/drawing/2014/main" id="{6C995674-472E-4E3F-8132-6470D679183E}"/>
                  </a:ext>
                </a:extLst>
              </p:cNvPr>
              <p:cNvCxnSpPr>
                <a:cxnSpLocks/>
              </p:cNvCxnSpPr>
              <p:nvPr/>
            </p:nvCxnSpPr>
            <p:spPr bwMode="auto">
              <a:xfrm rot="10800000">
                <a:off x="9101916" y="5895195"/>
                <a:ext cx="1911" cy="274688"/>
              </a:xfrm>
              <a:prstGeom prst="line">
                <a:avLst/>
              </a:prstGeom>
              <a:noFill/>
              <a:ln w="19050" cap="flat" cmpd="sng" algn="ctr">
                <a:solidFill>
                  <a:schemeClr val="accent6"/>
                </a:solidFill>
                <a:prstDash val="solid"/>
                <a:round/>
                <a:headEnd type="none" w="med" len="med"/>
                <a:tailEnd type="none" w="med" len="med"/>
              </a:ln>
              <a:effectLst/>
            </p:spPr>
          </p:cxnSp>
          <p:sp>
            <p:nvSpPr>
              <p:cNvPr id="58" name="Rectangle: Rounded Corners 57">
                <a:extLst>
                  <a:ext uri="{FF2B5EF4-FFF2-40B4-BE49-F238E27FC236}">
                    <a16:creationId xmlns:a16="http://schemas.microsoft.com/office/drawing/2014/main" id="{FA866E40-B519-4BD1-835F-A130749BEC8E}"/>
                  </a:ext>
                </a:extLst>
              </p:cNvPr>
              <p:cNvSpPr/>
              <p:nvPr/>
            </p:nvSpPr>
            <p:spPr bwMode="auto">
              <a:xfrm rot="10800000">
                <a:off x="9058235" y="6117454"/>
                <a:ext cx="91440" cy="182880"/>
              </a:xfrm>
              <a:prstGeom prst="roundRect">
                <a:avLst/>
              </a:prstGeom>
              <a:solidFill>
                <a:schemeClr val="accent4"/>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sp>
          <p:nvSpPr>
            <p:cNvPr id="53" name="TextBox 52">
              <a:extLst>
                <a:ext uri="{FF2B5EF4-FFF2-40B4-BE49-F238E27FC236}">
                  <a16:creationId xmlns:a16="http://schemas.microsoft.com/office/drawing/2014/main" id="{E1993E05-3318-48E6-86E6-CA63166C8ADD}"/>
                </a:ext>
              </a:extLst>
            </p:cNvPr>
            <p:cNvSpPr txBox="1"/>
            <p:nvPr/>
          </p:nvSpPr>
          <p:spPr>
            <a:xfrm rot="5400000">
              <a:off x="8385663" y="5957096"/>
              <a:ext cx="560529" cy="225323"/>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1D2E5A"/>
                  </a:solidFill>
                  <a:effectLst/>
                  <a:uLnTx/>
                  <a:uFillTx/>
                  <a:latin typeface="Calibri" panose="020F0502020204030204" pitchFamily="34" charset="0"/>
                  <a:ea typeface="+mn-ea"/>
                  <a:cs typeface="Calibri" panose="020F0502020204030204" pitchFamily="34" charset="0"/>
                </a:rPr>
                <a:t>CD3</a:t>
              </a:r>
            </a:p>
          </p:txBody>
        </p:sp>
        <p:grpSp>
          <p:nvGrpSpPr>
            <p:cNvPr id="54" name="Group 115">
              <a:extLst>
                <a:ext uri="{FF2B5EF4-FFF2-40B4-BE49-F238E27FC236}">
                  <a16:creationId xmlns:a16="http://schemas.microsoft.com/office/drawing/2014/main" id="{C3E01C43-77E9-4F14-9C09-79C9AA989C51}"/>
                </a:ext>
              </a:extLst>
            </p:cNvPr>
            <p:cNvGrpSpPr/>
            <p:nvPr/>
          </p:nvGrpSpPr>
          <p:grpSpPr>
            <a:xfrm rot="10800000">
              <a:off x="8334512" y="4747167"/>
              <a:ext cx="1135394" cy="1085160"/>
              <a:chOff x="863178" y="2614612"/>
              <a:chExt cx="1419029" cy="1423987"/>
            </a:xfrm>
          </p:grpSpPr>
          <p:sp>
            <p:nvSpPr>
              <p:cNvPr id="55" name="Oval 5">
                <a:extLst>
                  <a:ext uri="{FF2B5EF4-FFF2-40B4-BE49-F238E27FC236}">
                    <a16:creationId xmlns:a16="http://schemas.microsoft.com/office/drawing/2014/main" id="{482322C7-A705-486D-A9FF-780C13B6D3BC}"/>
                  </a:ext>
                </a:extLst>
              </p:cNvPr>
              <p:cNvSpPr>
                <a:spLocks noChangeArrowheads="1"/>
              </p:cNvSpPr>
              <p:nvPr/>
            </p:nvSpPr>
            <p:spPr bwMode="auto">
              <a:xfrm>
                <a:off x="863178" y="2614612"/>
                <a:ext cx="1419029" cy="1423987"/>
              </a:xfrm>
              <a:prstGeom prst="ellipse">
                <a:avLst/>
              </a:prstGeom>
              <a:solidFill>
                <a:schemeClr val="accent4"/>
              </a:solidFill>
              <a:ln w="9525">
                <a:solidFill>
                  <a:schemeClr val="bg2">
                    <a:lumMod val="10000"/>
                  </a:schemeClr>
                </a:solidFill>
                <a:round/>
                <a:headEnd/>
                <a:tailEnd/>
              </a:ln>
            </p:spPr>
            <p:txBody>
              <a:bodyPr wrap="none" anchor="ct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56" name="Oval 6">
                <a:extLst>
                  <a:ext uri="{FF2B5EF4-FFF2-40B4-BE49-F238E27FC236}">
                    <a16:creationId xmlns:a16="http://schemas.microsoft.com/office/drawing/2014/main" id="{8A1CA32F-6FF1-49AB-9D5E-D005A5F15285}"/>
                  </a:ext>
                </a:extLst>
              </p:cNvPr>
              <p:cNvSpPr>
                <a:spLocks noChangeArrowheads="1"/>
              </p:cNvSpPr>
              <p:nvPr/>
            </p:nvSpPr>
            <p:spPr bwMode="auto">
              <a:xfrm>
                <a:off x="1217937" y="3233737"/>
                <a:ext cx="591263" cy="557212"/>
              </a:xfrm>
              <a:prstGeom prst="ellipse">
                <a:avLst/>
              </a:prstGeom>
              <a:solidFill>
                <a:srgbClr val="7EEA9D"/>
              </a:solidFill>
              <a:ln w="9525">
                <a:solidFill>
                  <a:schemeClr val="bg2">
                    <a:lumMod val="10000"/>
                  </a:schemeClr>
                </a:solidFill>
                <a:round/>
                <a:headEnd/>
                <a:tailEnd/>
              </a:ln>
            </p:spPr>
            <p:txBody>
              <a:bodyPr wrap="none" anchor="ct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grpSp>
      <p:grpSp>
        <p:nvGrpSpPr>
          <p:cNvPr id="45" name="Group 44">
            <a:extLst>
              <a:ext uri="{FF2B5EF4-FFF2-40B4-BE49-F238E27FC236}">
                <a16:creationId xmlns:a16="http://schemas.microsoft.com/office/drawing/2014/main" id="{9ACC392A-456C-4D7F-89D3-50BF4F8A3AE1}"/>
              </a:ext>
            </a:extLst>
          </p:cNvPr>
          <p:cNvGrpSpPr/>
          <p:nvPr/>
        </p:nvGrpSpPr>
        <p:grpSpPr>
          <a:xfrm rot="10649521">
            <a:off x="7013851" y="2158511"/>
            <a:ext cx="2340174" cy="1517231"/>
            <a:chOff x="2105843" y="3329608"/>
            <a:chExt cx="1713235" cy="1110761"/>
          </a:xfrm>
        </p:grpSpPr>
        <p:sp>
          <p:nvSpPr>
            <p:cNvPr id="49" name="Freeform 67">
              <a:extLst>
                <a:ext uri="{FF2B5EF4-FFF2-40B4-BE49-F238E27FC236}">
                  <a16:creationId xmlns:a16="http://schemas.microsoft.com/office/drawing/2014/main" id="{CEC44913-4B82-454E-B7E3-AB22F2322FDC}"/>
                </a:ext>
              </a:extLst>
            </p:cNvPr>
            <p:cNvSpPr/>
            <p:nvPr/>
          </p:nvSpPr>
          <p:spPr bwMode="auto">
            <a:xfrm rot="5710343">
              <a:off x="2407080" y="3028371"/>
              <a:ext cx="1110761" cy="1713235"/>
            </a:xfrm>
            <a:custGeom>
              <a:avLst/>
              <a:gdLst>
                <a:gd name="connsiteX0" fmla="*/ 115888 w 1040210"/>
                <a:gd name="connsiteY0" fmla="*/ 384969 h 1144985"/>
                <a:gd name="connsiteX1" fmla="*/ 123032 w 1040210"/>
                <a:gd name="connsiteY1" fmla="*/ 330201 h 1144985"/>
                <a:gd name="connsiteX2" fmla="*/ 103982 w 1040210"/>
                <a:gd name="connsiteY2" fmla="*/ 265907 h 1144985"/>
                <a:gd name="connsiteX3" fmla="*/ 89694 w 1040210"/>
                <a:gd name="connsiteY3" fmla="*/ 218282 h 1144985"/>
                <a:gd name="connsiteX4" fmla="*/ 125413 w 1040210"/>
                <a:gd name="connsiteY4" fmla="*/ 213519 h 1144985"/>
                <a:gd name="connsiteX5" fmla="*/ 180182 w 1040210"/>
                <a:gd name="connsiteY5" fmla="*/ 246857 h 1144985"/>
                <a:gd name="connsiteX6" fmla="*/ 227807 w 1040210"/>
                <a:gd name="connsiteY6" fmla="*/ 270669 h 1144985"/>
                <a:gd name="connsiteX7" fmla="*/ 244475 w 1040210"/>
                <a:gd name="connsiteY7" fmla="*/ 273051 h 1144985"/>
                <a:gd name="connsiteX8" fmla="*/ 318294 w 1040210"/>
                <a:gd name="connsiteY8" fmla="*/ 232569 h 1144985"/>
                <a:gd name="connsiteX9" fmla="*/ 449263 w 1040210"/>
                <a:gd name="connsiteY9" fmla="*/ 184944 h 1144985"/>
                <a:gd name="connsiteX10" fmla="*/ 539750 w 1040210"/>
                <a:gd name="connsiteY10" fmla="*/ 184944 h 1144985"/>
                <a:gd name="connsiteX11" fmla="*/ 601663 w 1040210"/>
                <a:gd name="connsiteY11" fmla="*/ 118269 h 1144985"/>
                <a:gd name="connsiteX12" fmla="*/ 646907 w 1040210"/>
                <a:gd name="connsiteY12" fmla="*/ 34926 h 1144985"/>
                <a:gd name="connsiteX13" fmla="*/ 718344 w 1040210"/>
                <a:gd name="connsiteY13" fmla="*/ 3969 h 1144985"/>
                <a:gd name="connsiteX14" fmla="*/ 758825 w 1040210"/>
                <a:gd name="connsiteY14" fmla="*/ 11113 h 1144985"/>
                <a:gd name="connsiteX15" fmla="*/ 763588 w 1040210"/>
                <a:gd name="connsiteY15" fmla="*/ 70644 h 1144985"/>
                <a:gd name="connsiteX16" fmla="*/ 799307 w 1040210"/>
                <a:gd name="connsiteY16" fmla="*/ 130176 h 1144985"/>
                <a:gd name="connsiteX17" fmla="*/ 837407 w 1040210"/>
                <a:gd name="connsiteY17" fmla="*/ 158751 h 1144985"/>
                <a:gd name="connsiteX18" fmla="*/ 920750 w 1040210"/>
                <a:gd name="connsiteY18" fmla="*/ 158751 h 1144985"/>
                <a:gd name="connsiteX19" fmla="*/ 965994 w 1040210"/>
                <a:gd name="connsiteY19" fmla="*/ 175419 h 1144985"/>
                <a:gd name="connsiteX20" fmla="*/ 968375 w 1040210"/>
                <a:gd name="connsiteY20" fmla="*/ 215901 h 1144985"/>
                <a:gd name="connsiteX21" fmla="*/ 946944 w 1040210"/>
                <a:gd name="connsiteY21" fmla="*/ 275432 h 1144985"/>
                <a:gd name="connsiteX22" fmla="*/ 946944 w 1040210"/>
                <a:gd name="connsiteY22" fmla="*/ 334963 h 1144985"/>
                <a:gd name="connsiteX23" fmla="*/ 982663 w 1040210"/>
                <a:gd name="connsiteY23" fmla="*/ 401638 h 1144985"/>
                <a:gd name="connsiteX24" fmla="*/ 1008857 w 1040210"/>
                <a:gd name="connsiteY24" fmla="*/ 523082 h 1144985"/>
                <a:gd name="connsiteX25" fmla="*/ 999332 w 1040210"/>
                <a:gd name="connsiteY25" fmla="*/ 727869 h 1144985"/>
                <a:gd name="connsiteX26" fmla="*/ 989807 w 1040210"/>
                <a:gd name="connsiteY26" fmla="*/ 765969 h 1144985"/>
                <a:gd name="connsiteX27" fmla="*/ 1006475 w 1040210"/>
                <a:gd name="connsiteY27" fmla="*/ 811213 h 1144985"/>
                <a:gd name="connsiteX28" fmla="*/ 1039813 w 1040210"/>
                <a:gd name="connsiteY28" fmla="*/ 856457 h 1144985"/>
                <a:gd name="connsiteX29" fmla="*/ 1004094 w 1040210"/>
                <a:gd name="connsiteY29" fmla="*/ 899319 h 1144985"/>
                <a:gd name="connsiteX30" fmla="*/ 937419 w 1040210"/>
                <a:gd name="connsiteY30" fmla="*/ 908844 h 1144985"/>
                <a:gd name="connsiteX31" fmla="*/ 885032 w 1040210"/>
                <a:gd name="connsiteY31" fmla="*/ 915988 h 1144985"/>
                <a:gd name="connsiteX32" fmla="*/ 851694 w 1040210"/>
                <a:gd name="connsiteY32" fmla="*/ 949326 h 1144985"/>
                <a:gd name="connsiteX33" fmla="*/ 763588 w 1040210"/>
                <a:gd name="connsiteY33" fmla="*/ 999332 h 1144985"/>
                <a:gd name="connsiteX34" fmla="*/ 699294 w 1040210"/>
                <a:gd name="connsiteY34" fmla="*/ 1068388 h 1144985"/>
                <a:gd name="connsiteX35" fmla="*/ 658813 w 1040210"/>
                <a:gd name="connsiteY35" fmla="*/ 1082676 h 1144985"/>
                <a:gd name="connsiteX36" fmla="*/ 604044 w 1040210"/>
                <a:gd name="connsiteY36" fmla="*/ 1051719 h 1144985"/>
                <a:gd name="connsiteX37" fmla="*/ 573088 w 1040210"/>
                <a:gd name="connsiteY37" fmla="*/ 1058863 h 1144985"/>
                <a:gd name="connsiteX38" fmla="*/ 494507 w 1040210"/>
                <a:gd name="connsiteY38" fmla="*/ 1120776 h 1144985"/>
                <a:gd name="connsiteX39" fmla="*/ 461169 w 1040210"/>
                <a:gd name="connsiteY39" fmla="*/ 1137444 h 1144985"/>
                <a:gd name="connsiteX40" fmla="*/ 413544 w 1040210"/>
                <a:gd name="connsiteY40" fmla="*/ 1075532 h 1144985"/>
                <a:gd name="connsiteX41" fmla="*/ 332582 w 1040210"/>
                <a:gd name="connsiteY41" fmla="*/ 1006476 h 1144985"/>
                <a:gd name="connsiteX42" fmla="*/ 268288 w 1040210"/>
                <a:gd name="connsiteY42" fmla="*/ 1027907 h 1144985"/>
                <a:gd name="connsiteX43" fmla="*/ 237332 w 1040210"/>
                <a:gd name="connsiteY43" fmla="*/ 996951 h 1144985"/>
                <a:gd name="connsiteX44" fmla="*/ 225425 w 1040210"/>
                <a:gd name="connsiteY44" fmla="*/ 961232 h 1144985"/>
                <a:gd name="connsiteX45" fmla="*/ 184944 w 1040210"/>
                <a:gd name="connsiteY45" fmla="*/ 942182 h 1144985"/>
                <a:gd name="connsiteX46" fmla="*/ 123032 w 1040210"/>
                <a:gd name="connsiteY46" fmla="*/ 865982 h 1144985"/>
                <a:gd name="connsiteX47" fmla="*/ 84932 w 1040210"/>
                <a:gd name="connsiteY47" fmla="*/ 770732 h 1144985"/>
                <a:gd name="connsiteX48" fmla="*/ 77788 w 1040210"/>
                <a:gd name="connsiteY48" fmla="*/ 718344 h 1144985"/>
                <a:gd name="connsiteX49" fmla="*/ 53975 w 1040210"/>
                <a:gd name="connsiteY49" fmla="*/ 654051 h 1144985"/>
                <a:gd name="connsiteX50" fmla="*/ 6350 w 1040210"/>
                <a:gd name="connsiteY50" fmla="*/ 534988 h 1144985"/>
                <a:gd name="connsiteX51" fmla="*/ 15875 w 1040210"/>
                <a:gd name="connsiteY51" fmla="*/ 423069 h 1144985"/>
                <a:gd name="connsiteX52" fmla="*/ 34925 w 1040210"/>
                <a:gd name="connsiteY52" fmla="*/ 384969 h 1144985"/>
                <a:gd name="connsiteX53" fmla="*/ 20638 w 1040210"/>
                <a:gd name="connsiteY53" fmla="*/ 330201 h 1144985"/>
                <a:gd name="connsiteX54" fmla="*/ 39688 w 1040210"/>
                <a:gd name="connsiteY54" fmla="*/ 313532 h 1144985"/>
                <a:gd name="connsiteX55" fmla="*/ 111125 w 1040210"/>
                <a:gd name="connsiteY55" fmla="*/ 323057 h 1144985"/>
                <a:gd name="connsiteX56" fmla="*/ 123032 w 1040210"/>
                <a:gd name="connsiteY56" fmla="*/ 330201 h 1144985"/>
                <a:gd name="connsiteX0" fmla="*/ 111450 w 1035378"/>
                <a:gd name="connsiteY0" fmla="*/ 387266 h 1142188"/>
                <a:gd name="connsiteX1" fmla="*/ 118594 w 1035378"/>
                <a:gd name="connsiteY1" fmla="*/ 332498 h 1142188"/>
                <a:gd name="connsiteX2" fmla="*/ 99544 w 1035378"/>
                <a:gd name="connsiteY2" fmla="*/ 268204 h 1142188"/>
                <a:gd name="connsiteX3" fmla="*/ 85256 w 1035378"/>
                <a:gd name="connsiteY3" fmla="*/ 220579 h 1142188"/>
                <a:gd name="connsiteX4" fmla="*/ 120975 w 1035378"/>
                <a:gd name="connsiteY4" fmla="*/ 215816 h 1142188"/>
                <a:gd name="connsiteX5" fmla="*/ 175744 w 1035378"/>
                <a:gd name="connsiteY5" fmla="*/ 249154 h 1142188"/>
                <a:gd name="connsiteX6" fmla="*/ 223369 w 1035378"/>
                <a:gd name="connsiteY6" fmla="*/ 272966 h 1142188"/>
                <a:gd name="connsiteX7" fmla="*/ 240037 w 1035378"/>
                <a:gd name="connsiteY7" fmla="*/ 275348 h 1142188"/>
                <a:gd name="connsiteX8" fmla="*/ 313856 w 1035378"/>
                <a:gd name="connsiteY8" fmla="*/ 234866 h 1142188"/>
                <a:gd name="connsiteX9" fmla="*/ 444825 w 1035378"/>
                <a:gd name="connsiteY9" fmla="*/ 187241 h 1142188"/>
                <a:gd name="connsiteX10" fmla="*/ 535312 w 1035378"/>
                <a:gd name="connsiteY10" fmla="*/ 187241 h 1142188"/>
                <a:gd name="connsiteX11" fmla="*/ 597225 w 1035378"/>
                <a:gd name="connsiteY11" fmla="*/ 120566 h 1142188"/>
                <a:gd name="connsiteX12" fmla="*/ 677103 w 1035378"/>
                <a:gd name="connsiteY12" fmla="*/ 89487 h 1142188"/>
                <a:gd name="connsiteX13" fmla="*/ 713906 w 1035378"/>
                <a:gd name="connsiteY13" fmla="*/ 6266 h 1142188"/>
                <a:gd name="connsiteX14" fmla="*/ 754387 w 1035378"/>
                <a:gd name="connsiteY14" fmla="*/ 13410 h 1142188"/>
                <a:gd name="connsiteX15" fmla="*/ 759150 w 1035378"/>
                <a:gd name="connsiteY15" fmla="*/ 72941 h 1142188"/>
                <a:gd name="connsiteX16" fmla="*/ 794869 w 1035378"/>
                <a:gd name="connsiteY16" fmla="*/ 132473 h 1142188"/>
                <a:gd name="connsiteX17" fmla="*/ 832969 w 1035378"/>
                <a:gd name="connsiteY17" fmla="*/ 161048 h 1142188"/>
                <a:gd name="connsiteX18" fmla="*/ 916312 w 1035378"/>
                <a:gd name="connsiteY18" fmla="*/ 161048 h 1142188"/>
                <a:gd name="connsiteX19" fmla="*/ 961556 w 1035378"/>
                <a:gd name="connsiteY19" fmla="*/ 177716 h 1142188"/>
                <a:gd name="connsiteX20" fmla="*/ 963937 w 1035378"/>
                <a:gd name="connsiteY20" fmla="*/ 218198 h 1142188"/>
                <a:gd name="connsiteX21" fmla="*/ 942506 w 1035378"/>
                <a:gd name="connsiteY21" fmla="*/ 277729 h 1142188"/>
                <a:gd name="connsiteX22" fmla="*/ 942506 w 1035378"/>
                <a:gd name="connsiteY22" fmla="*/ 337260 h 1142188"/>
                <a:gd name="connsiteX23" fmla="*/ 978225 w 1035378"/>
                <a:gd name="connsiteY23" fmla="*/ 403935 h 1142188"/>
                <a:gd name="connsiteX24" fmla="*/ 1004419 w 1035378"/>
                <a:gd name="connsiteY24" fmla="*/ 525379 h 1142188"/>
                <a:gd name="connsiteX25" fmla="*/ 994894 w 1035378"/>
                <a:gd name="connsiteY25" fmla="*/ 730166 h 1142188"/>
                <a:gd name="connsiteX26" fmla="*/ 985369 w 1035378"/>
                <a:gd name="connsiteY26" fmla="*/ 768266 h 1142188"/>
                <a:gd name="connsiteX27" fmla="*/ 1002037 w 1035378"/>
                <a:gd name="connsiteY27" fmla="*/ 813510 h 1142188"/>
                <a:gd name="connsiteX28" fmla="*/ 1035375 w 1035378"/>
                <a:gd name="connsiteY28" fmla="*/ 858754 h 1142188"/>
                <a:gd name="connsiteX29" fmla="*/ 999656 w 1035378"/>
                <a:gd name="connsiteY29" fmla="*/ 901616 h 1142188"/>
                <a:gd name="connsiteX30" fmla="*/ 932981 w 1035378"/>
                <a:gd name="connsiteY30" fmla="*/ 911141 h 1142188"/>
                <a:gd name="connsiteX31" fmla="*/ 880594 w 1035378"/>
                <a:gd name="connsiteY31" fmla="*/ 918285 h 1142188"/>
                <a:gd name="connsiteX32" fmla="*/ 847256 w 1035378"/>
                <a:gd name="connsiteY32" fmla="*/ 951623 h 1142188"/>
                <a:gd name="connsiteX33" fmla="*/ 759150 w 1035378"/>
                <a:gd name="connsiteY33" fmla="*/ 1001629 h 1142188"/>
                <a:gd name="connsiteX34" fmla="*/ 694856 w 1035378"/>
                <a:gd name="connsiteY34" fmla="*/ 1070685 h 1142188"/>
                <a:gd name="connsiteX35" fmla="*/ 654375 w 1035378"/>
                <a:gd name="connsiteY35" fmla="*/ 1084973 h 1142188"/>
                <a:gd name="connsiteX36" fmla="*/ 599606 w 1035378"/>
                <a:gd name="connsiteY36" fmla="*/ 1054016 h 1142188"/>
                <a:gd name="connsiteX37" fmla="*/ 568650 w 1035378"/>
                <a:gd name="connsiteY37" fmla="*/ 1061160 h 1142188"/>
                <a:gd name="connsiteX38" fmla="*/ 490069 w 1035378"/>
                <a:gd name="connsiteY38" fmla="*/ 1123073 h 1142188"/>
                <a:gd name="connsiteX39" fmla="*/ 456731 w 1035378"/>
                <a:gd name="connsiteY39" fmla="*/ 1139741 h 1142188"/>
                <a:gd name="connsiteX40" fmla="*/ 409106 w 1035378"/>
                <a:gd name="connsiteY40" fmla="*/ 1077829 h 1142188"/>
                <a:gd name="connsiteX41" fmla="*/ 328144 w 1035378"/>
                <a:gd name="connsiteY41" fmla="*/ 1008773 h 1142188"/>
                <a:gd name="connsiteX42" fmla="*/ 263850 w 1035378"/>
                <a:gd name="connsiteY42" fmla="*/ 1030204 h 1142188"/>
                <a:gd name="connsiteX43" fmla="*/ 232894 w 1035378"/>
                <a:gd name="connsiteY43" fmla="*/ 999248 h 1142188"/>
                <a:gd name="connsiteX44" fmla="*/ 220987 w 1035378"/>
                <a:gd name="connsiteY44" fmla="*/ 963529 h 1142188"/>
                <a:gd name="connsiteX45" fmla="*/ 180506 w 1035378"/>
                <a:gd name="connsiteY45" fmla="*/ 944479 h 1142188"/>
                <a:gd name="connsiteX46" fmla="*/ 118594 w 1035378"/>
                <a:gd name="connsiteY46" fmla="*/ 868279 h 1142188"/>
                <a:gd name="connsiteX47" fmla="*/ 80494 w 1035378"/>
                <a:gd name="connsiteY47" fmla="*/ 773029 h 1142188"/>
                <a:gd name="connsiteX48" fmla="*/ 73350 w 1035378"/>
                <a:gd name="connsiteY48" fmla="*/ 720641 h 1142188"/>
                <a:gd name="connsiteX49" fmla="*/ 49537 w 1035378"/>
                <a:gd name="connsiteY49" fmla="*/ 656348 h 1142188"/>
                <a:gd name="connsiteX50" fmla="*/ 1912 w 1035378"/>
                <a:gd name="connsiteY50" fmla="*/ 537285 h 1142188"/>
                <a:gd name="connsiteX51" fmla="*/ 11437 w 1035378"/>
                <a:gd name="connsiteY51" fmla="*/ 425366 h 1142188"/>
                <a:gd name="connsiteX52" fmla="*/ 30487 w 1035378"/>
                <a:gd name="connsiteY52" fmla="*/ 387266 h 1142188"/>
                <a:gd name="connsiteX53" fmla="*/ 16200 w 1035378"/>
                <a:gd name="connsiteY53" fmla="*/ 332498 h 1142188"/>
                <a:gd name="connsiteX54" fmla="*/ 35250 w 1035378"/>
                <a:gd name="connsiteY54" fmla="*/ 315829 h 1142188"/>
                <a:gd name="connsiteX55" fmla="*/ 106687 w 1035378"/>
                <a:gd name="connsiteY55" fmla="*/ 325354 h 1142188"/>
                <a:gd name="connsiteX56" fmla="*/ 118594 w 1035378"/>
                <a:gd name="connsiteY56" fmla="*/ 332498 h 1142188"/>
                <a:gd name="connsiteX0" fmla="*/ 111450 w 1035378"/>
                <a:gd name="connsiteY0" fmla="*/ 381064 h 1135986"/>
                <a:gd name="connsiteX1" fmla="*/ 118594 w 1035378"/>
                <a:gd name="connsiteY1" fmla="*/ 326296 h 1135986"/>
                <a:gd name="connsiteX2" fmla="*/ 99544 w 1035378"/>
                <a:gd name="connsiteY2" fmla="*/ 262002 h 1135986"/>
                <a:gd name="connsiteX3" fmla="*/ 85256 w 1035378"/>
                <a:gd name="connsiteY3" fmla="*/ 214377 h 1135986"/>
                <a:gd name="connsiteX4" fmla="*/ 120975 w 1035378"/>
                <a:gd name="connsiteY4" fmla="*/ 209614 h 1135986"/>
                <a:gd name="connsiteX5" fmla="*/ 175744 w 1035378"/>
                <a:gd name="connsiteY5" fmla="*/ 242952 h 1135986"/>
                <a:gd name="connsiteX6" fmla="*/ 223369 w 1035378"/>
                <a:gd name="connsiteY6" fmla="*/ 266764 h 1135986"/>
                <a:gd name="connsiteX7" fmla="*/ 240037 w 1035378"/>
                <a:gd name="connsiteY7" fmla="*/ 269146 h 1135986"/>
                <a:gd name="connsiteX8" fmla="*/ 313856 w 1035378"/>
                <a:gd name="connsiteY8" fmla="*/ 228664 h 1135986"/>
                <a:gd name="connsiteX9" fmla="*/ 444825 w 1035378"/>
                <a:gd name="connsiteY9" fmla="*/ 181039 h 1135986"/>
                <a:gd name="connsiteX10" fmla="*/ 535312 w 1035378"/>
                <a:gd name="connsiteY10" fmla="*/ 181039 h 1135986"/>
                <a:gd name="connsiteX11" fmla="*/ 597225 w 1035378"/>
                <a:gd name="connsiteY11" fmla="*/ 114364 h 1135986"/>
                <a:gd name="connsiteX12" fmla="*/ 677103 w 1035378"/>
                <a:gd name="connsiteY12" fmla="*/ 83285 h 1135986"/>
                <a:gd name="connsiteX13" fmla="*/ 713906 w 1035378"/>
                <a:gd name="connsiteY13" fmla="*/ 64 h 1135986"/>
                <a:gd name="connsiteX14" fmla="*/ 736008 w 1035378"/>
                <a:gd name="connsiteY14" fmla="*/ 97628 h 1135986"/>
                <a:gd name="connsiteX15" fmla="*/ 759150 w 1035378"/>
                <a:gd name="connsiteY15" fmla="*/ 66739 h 1135986"/>
                <a:gd name="connsiteX16" fmla="*/ 794869 w 1035378"/>
                <a:gd name="connsiteY16" fmla="*/ 126271 h 1135986"/>
                <a:gd name="connsiteX17" fmla="*/ 832969 w 1035378"/>
                <a:gd name="connsiteY17" fmla="*/ 154846 h 1135986"/>
                <a:gd name="connsiteX18" fmla="*/ 916312 w 1035378"/>
                <a:gd name="connsiteY18" fmla="*/ 154846 h 1135986"/>
                <a:gd name="connsiteX19" fmla="*/ 961556 w 1035378"/>
                <a:gd name="connsiteY19" fmla="*/ 171514 h 1135986"/>
                <a:gd name="connsiteX20" fmla="*/ 963937 w 1035378"/>
                <a:gd name="connsiteY20" fmla="*/ 211996 h 1135986"/>
                <a:gd name="connsiteX21" fmla="*/ 942506 w 1035378"/>
                <a:gd name="connsiteY21" fmla="*/ 271527 h 1135986"/>
                <a:gd name="connsiteX22" fmla="*/ 942506 w 1035378"/>
                <a:gd name="connsiteY22" fmla="*/ 331058 h 1135986"/>
                <a:gd name="connsiteX23" fmla="*/ 978225 w 1035378"/>
                <a:gd name="connsiteY23" fmla="*/ 397733 h 1135986"/>
                <a:gd name="connsiteX24" fmla="*/ 1004419 w 1035378"/>
                <a:gd name="connsiteY24" fmla="*/ 519177 h 1135986"/>
                <a:gd name="connsiteX25" fmla="*/ 994894 w 1035378"/>
                <a:gd name="connsiteY25" fmla="*/ 723964 h 1135986"/>
                <a:gd name="connsiteX26" fmla="*/ 985369 w 1035378"/>
                <a:gd name="connsiteY26" fmla="*/ 762064 h 1135986"/>
                <a:gd name="connsiteX27" fmla="*/ 1002037 w 1035378"/>
                <a:gd name="connsiteY27" fmla="*/ 807308 h 1135986"/>
                <a:gd name="connsiteX28" fmla="*/ 1035375 w 1035378"/>
                <a:gd name="connsiteY28" fmla="*/ 852552 h 1135986"/>
                <a:gd name="connsiteX29" fmla="*/ 999656 w 1035378"/>
                <a:gd name="connsiteY29" fmla="*/ 895414 h 1135986"/>
                <a:gd name="connsiteX30" fmla="*/ 932981 w 1035378"/>
                <a:gd name="connsiteY30" fmla="*/ 904939 h 1135986"/>
                <a:gd name="connsiteX31" fmla="*/ 880594 w 1035378"/>
                <a:gd name="connsiteY31" fmla="*/ 912083 h 1135986"/>
                <a:gd name="connsiteX32" fmla="*/ 847256 w 1035378"/>
                <a:gd name="connsiteY32" fmla="*/ 945421 h 1135986"/>
                <a:gd name="connsiteX33" fmla="*/ 759150 w 1035378"/>
                <a:gd name="connsiteY33" fmla="*/ 995427 h 1135986"/>
                <a:gd name="connsiteX34" fmla="*/ 694856 w 1035378"/>
                <a:gd name="connsiteY34" fmla="*/ 1064483 h 1135986"/>
                <a:gd name="connsiteX35" fmla="*/ 654375 w 1035378"/>
                <a:gd name="connsiteY35" fmla="*/ 1078771 h 1135986"/>
                <a:gd name="connsiteX36" fmla="*/ 599606 w 1035378"/>
                <a:gd name="connsiteY36" fmla="*/ 1047814 h 1135986"/>
                <a:gd name="connsiteX37" fmla="*/ 568650 w 1035378"/>
                <a:gd name="connsiteY37" fmla="*/ 1054958 h 1135986"/>
                <a:gd name="connsiteX38" fmla="*/ 490069 w 1035378"/>
                <a:gd name="connsiteY38" fmla="*/ 1116871 h 1135986"/>
                <a:gd name="connsiteX39" fmla="*/ 456731 w 1035378"/>
                <a:gd name="connsiteY39" fmla="*/ 1133539 h 1135986"/>
                <a:gd name="connsiteX40" fmla="*/ 409106 w 1035378"/>
                <a:gd name="connsiteY40" fmla="*/ 1071627 h 1135986"/>
                <a:gd name="connsiteX41" fmla="*/ 328144 w 1035378"/>
                <a:gd name="connsiteY41" fmla="*/ 1002571 h 1135986"/>
                <a:gd name="connsiteX42" fmla="*/ 263850 w 1035378"/>
                <a:gd name="connsiteY42" fmla="*/ 1024002 h 1135986"/>
                <a:gd name="connsiteX43" fmla="*/ 232894 w 1035378"/>
                <a:gd name="connsiteY43" fmla="*/ 993046 h 1135986"/>
                <a:gd name="connsiteX44" fmla="*/ 220987 w 1035378"/>
                <a:gd name="connsiteY44" fmla="*/ 957327 h 1135986"/>
                <a:gd name="connsiteX45" fmla="*/ 180506 w 1035378"/>
                <a:gd name="connsiteY45" fmla="*/ 938277 h 1135986"/>
                <a:gd name="connsiteX46" fmla="*/ 118594 w 1035378"/>
                <a:gd name="connsiteY46" fmla="*/ 862077 h 1135986"/>
                <a:gd name="connsiteX47" fmla="*/ 80494 w 1035378"/>
                <a:gd name="connsiteY47" fmla="*/ 766827 h 1135986"/>
                <a:gd name="connsiteX48" fmla="*/ 73350 w 1035378"/>
                <a:gd name="connsiteY48" fmla="*/ 714439 h 1135986"/>
                <a:gd name="connsiteX49" fmla="*/ 49537 w 1035378"/>
                <a:gd name="connsiteY49" fmla="*/ 650146 h 1135986"/>
                <a:gd name="connsiteX50" fmla="*/ 1912 w 1035378"/>
                <a:gd name="connsiteY50" fmla="*/ 531083 h 1135986"/>
                <a:gd name="connsiteX51" fmla="*/ 11437 w 1035378"/>
                <a:gd name="connsiteY51" fmla="*/ 419164 h 1135986"/>
                <a:gd name="connsiteX52" fmla="*/ 30487 w 1035378"/>
                <a:gd name="connsiteY52" fmla="*/ 381064 h 1135986"/>
                <a:gd name="connsiteX53" fmla="*/ 16200 w 1035378"/>
                <a:gd name="connsiteY53" fmla="*/ 326296 h 1135986"/>
                <a:gd name="connsiteX54" fmla="*/ 35250 w 1035378"/>
                <a:gd name="connsiteY54" fmla="*/ 309627 h 1135986"/>
                <a:gd name="connsiteX55" fmla="*/ 106687 w 1035378"/>
                <a:gd name="connsiteY55" fmla="*/ 319152 h 1135986"/>
                <a:gd name="connsiteX56" fmla="*/ 118594 w 1035378"/>
                <a:gd name="connsiteY56" fmla="*/ 326296 h 1135986"/>
                <a:gd name="connsiteX0" fmla="*/ 111450 w 1035378"/>
                <a:gd name="connsiteY0" fmla="*/ 314823 h 1069745"/>
                <a:gd name="connsiteX1" fmla="*/ 118594 w 1035378"/>
                <a:gd name="connsiteY1" fmla="*/ 260055 h 1069745"/>
                <a:gd name="connsiteX2" fmla="*/ 99544 w 1035378"/>
                <a:gd name="connsiteY2" fmla="*/ 195761 h 1069745"/>
                <a:gd name="connsiteX3" fmla="*/ 85256 w 1035378"/>
                <a:gd name="connsiteY3" fmla="*/ 148136 h 1069745"/>
                <a:gd name="connsiteX4" fmla="*/ 120975 w 1035378"/>
                <a:gd name="connsiteY4" fmla="*/ 143373 h 1069745"/>
                <a:gd name="connsiteX5" fmla="*/ 175744 w 1035378"/>
                <a:gd name="connsiteY5" fmla="*/ 176711 h 1069745"/>
                <a:gd name="connsiteX6" fmla="*/ 223369 w 1035378"/>
                <a:gd name="connsiteY6" fmla="*/ 200523 h 1069745"/>
                <a:gd name="connsiteX7" fmla="*/ 240037 w 1035378"/>
                <a:gd name="connsiteY7" fmla="*/ 202905 h 1069745"/>
                <a:gd name="connsiteX8" fmla="*/ 313856 w 1035378"/>
                <a:gd name="connsiteY8" fmla="*/ 162423 h 1069745"/>
                <a:gd name="connsiteX9" fmla="*/ 444825 w 1035378"/>
                <a:gd name="connsiteY9" fmla="*/ 114798 h 1069745"/>
                <a:gd name="connsiteX10" fmla="*/ 535312 w 1035378"/>
                <a:gd name="connsiteY10" fmla="*/ 114798 h 1069745"/>
                <a:gd name="connsiteX11" fmla="*/ 597225 w 1035378"/>
                <a:gd name="connsiteY11" fmla="*/ 48123 h 1069745"/>
                <a:gd name="connsiteX12" fmla="*/ 677103 w 1035378"/>
                <a:gd name="connsiteY12" fmla="*/ 17044 h 1069745"/>
                <a:gd name="connsiteX13" fmla="*/ 705242 w 1035378"/>
                <a:gd name="connsiteY13" fmla="*/ 28400 h 1069745"/>
                <a:gd name="connsiteX14" fmla="*/ 736008 w 1035378"/>
                <a:gd name="connsiteY14" fmla="*/ 31387 h 1069745"/>
                <a:gd name="connsiteX15" fmla="*/ 759150 w 1035378"/>
                <a:gd name="connsiteY15" fmla="*/ 498 h 1069745"/>
                <a:gd name="connsiteX16" fmla="*/ 794869 w 1035378"/>
                <a:gd name="connsiteY16" fmla="*/ 60030 h 1069745"/>
                <a:gd name="connsiteX17" fmla="*/ 832969 w 1035378"/>
                <a:gd name="connsiteY17" fmla="*/ 88605 h 1069745"/>
                <a:gd name="connsiteX18" fmla="*/ 916312 w 1035378"/>
                <a:gd name="connsiteY18" fmla="*/ 88605 h 1069745"/>
                <a:gd name="connsiteX19" fmla="*/ 961556 w 1035378"/>
                <a:gd name="connsiteY19" fmla="*/ 105273 h 1069745"/>
                <a:gd name="connsiteX20" fmla="*/ 963937 w 1035378"/>
                <a:gd name="connsiteY20" fmla="*/ 145755 h 1069745"/>
                <a:gd name="connsiteX21" fmla="*/ 942506 w 1035378"/>
                <a:gd name="connsiteY21" fmla="*/ 205286 h 1069745"/>
                <a:gd name="connsiteX22" fmla="*/ 942506 w 1035378"/>
                <a:gd name="connsiteY22" fmla="*/ 264817 h 1069745"/>
                <a:gd name="connsiteX23" fmla="*/ 978225 w 1035378"/>
                <a:gd name="connsiteY23" fmla="*/ 331492 h 1069745"/>
                <a:gd name="connsiteX24" fmla="*/ 1004419 w 1035378"/>
                <a:gd name="connsiteY24" fmla="*/ 452936 h 1069745"/>
                <a:gd name="connsiteX25" fmla="*/ 994894 w 1035378"/>
                <a:gd name="connsiteY25" fmla="*/ 657723 h 1069745"/>
                <a:gd name="connsiteX26" fmla="*/ 985369 w 1035378"/>
                <a:gd name="connsiteY26" fmla="*/ 695823 h 1069745"/>
                <a:gd name="connsiteX27" fmla="*/ 1002037 w 1035378"/>
                <a:gd name="connsiteY27" fmla="*/ 741067 h 1069745"/>
                <a:gd name="connsiteX28" fmla="*/ 1035375 w 1035378"/>
                <a:gd name="connsiteY28" fmla="*/ 786311 h 1069745"/>
                <a:gd name="connsiteX29" fmla="*/ 999656 w 1035378"/>
                <a:gd name="connsiteY29" fmla="*/ 829173 h 1069745"/>
                <a:gd name="connsiteX30" fmla="*/ 932981 w 1035378"/>
                <a:gd name="connsiteY30" fmla="*/ 838698 h 1069745"/>
                <a:gd name="connsiteX31" fmla="*/ 880594 w 1035378"/>
                <a:gd name="connsiteY31" fmla="*/ 845842 h 1069745"/>
                <a:gd name="connsiteX32" fmla="*/ 847256 w 1035378"/>
                <a:gd name="connsiteY32" fmla="*/ 879180 h 1069745"/>
                <a:gd name="connsiteX33" fmla="*/ 759150 w 1035378"/>
                <a:gd name="connsiteY33" fmla="*/ 929186 h 1069745"/>
                <a:gd name="connsiteX34" fmla="*/ 694856 w 1035378"/>
                <a:gd name="connsiteY34" fmla="*/ 998242 h 1069745"/>
                <a:gd name="connsiteX35" fmla="*/ 654375 w 1035378"/>
                <a:gd name="connsiteY35" fmla="*/ 1012530 h 1069745"/>
                <a:gd name="connsiteX36" fmla="*/ 599606 w 1035378"/>
                <a:gd name="connsiteY36" fmla="*/ 981573 h 1069745"/>
                <a:gd name="connsiteX37" fmla="*/ 568650 w 1035378"/>
                <a:gd name="connsiteY37" fmla="*/ 988717 h 1069745"/>
                <a:gd name="connsiteX38" fmla="*/ 490069 w 1035378"/>
                <a:gd name="connsiteY38" fmla="*/ 1050630 h 1069745"/>
                <a:gd name="connsiteX39" fmla="*/ 456731 w 1035378"/>
                <a:gd name="connsiteY39" fmla="*/ 1067298 h 1069745"/>
                <a:gd name="connsiteX40" fmla="*/ 409106 w 1035378"/>
                <a:gd name="connsiteY40" fmla="*/ 1005386 h 1069745"/>
                <a:gd name="connsiteX41" fmla="*/ 328144 w 1035378"/>
                <a:gd name="connsiteY41" fmla="*/ 936330 h 1069745"/>
                <a:gd name="connsiteX42" fmla="*/ 263850 w 1035378"/>
                <a:gd name="connsiteY42" fmla="*/ 957761 h 1069745"/>
                <a:gd name="connsiteX43" fmla="*/ 232894 w 1035378"/>
                <a:gd name="connsiteY43" fmla="*/ 926805 h 1069745"/>
                <a:gd name="connsiteX44" fmla="*/ 220987 w 1035378"/>
                <a:gd name="connsiteY44" fmla="*/ 891086 h 1069745"/>
                <a:gd name="connsiteX45" fmla="*/ 180506 w 1035378"/>
                <a:gd name="connsiteY45" fmla="*/ 872036 h 1069745"/>
                <a:gd name="connsiteX46" fmla="*/ 118594 w 1035378"/>
                <a:gd name="connsiteY46" fmla="*/ 795836 h 1069745"/>
                <a:gd name="connsiteX47" fmla="*/ 80494 w 1035378"/>
                <a:gd name="connsiteY47" fmla="*/ 700586 h 1069745"/>
                <a:gd name="connsiteX48" fmla="*/ 73350 w 1035378"/>
                <a:gd name="connsiteY48" fmla="*/ 648198 h 1069745"/>
                <a:gd name="connsiteX49" fmla="*/ 49537 w 1035378"/>
                <a:gd name="connsiteY49" fmla="*/ 583905 h 1069745"/>
                <a:gd name="connsiteX50" fmla="*/ 1912 w 1035378"/>
                <a:gd name="connsiteY50" fmla="*/ 464842 h 1069745"/>
                <a:gd name="connsiteX51" fmla="*/ 11437 w 1035378"/>
                <a:gd name="connsiteY51" fmla="*/ 352923 h 1069745"/>
                <a:gd name="connsiteX52" fmla="*/ 30487 w 1035378"/>
                <a:gd name="connsiteY52" fmla="*/ 314823 h 1069745"/>
                <a:gd name="connsiteX53" fmla="*/ 16200 w 1035378"/>
                <a:gd name="connsiteY53" fmla="*/ 260055 h 1069745"/>
                <a:gd name="connsiteX54" fmla="*/ 35250 w 1035378"/>
                <a:gd name="connsiteY54" fmla="*/ 243386 h 1069745"/>
                <a:gd name="connsiteX55" fmla="*/ 106687 w 1035378"/>
                <a:gd name="connsiteY55" fmla="*/ 252911 h 1069745"/>
                <a:gd name="connsiteX56" fmla="*/ 118594 w 1035378"/>
                <a:gd name="connsiteY56" fmla="*/ 260055 h 1069745"/>
                <a:gd name="connsiteX0" fmla="*/ 111450 w 1035378"/>
                <a:gd name="connsiteY0" fmla="*/ 314823 h 1069745"/>
                <a:gd name="connsiteX1" fmla="*/ 118594 w 1035378"/>
                <a:gd name="connsiteY1" fmla="*/ 260055 h 1069745"/>
                <a:gd name="connsiteX2" fmla="*/ 99544 w 1035378"/>
                <a:gd name="connsiteY2" fmla="*/ 195761 h 1069745"/>
                <a:gd name="connsiteX3" fmla="*/ 85256 w 1035378"/>
                <a:gd name="connsiteY3" fmla="*/ 148136 h 1069745"/>
                <a:gd name="connsiteX4" fmla="*/ 120975 w 1035378"/>
                <a:gd name="connsiteY4" fmla="*/ 143373 h 1069745"/>
                <a:gd name="connsiteX5" fmla="*/ 185248 w 1035378"/>
                <a:gd name="connsiteY5" fmla="*/ 204178 h 1069745"/>
                <a:gd name="connsiteX6" fmla="*/ 223369 w 1035378"/>
                <a:gd name="connsiteY6" fmla="*/ 200523 h 1069745"/>
                <a:gd name="connsiteX7" fmla="*/ 240037 w 1035378"/>
                <a:gd name="connsiteY7" fmla="*/ 202905 h 1069745"/>
                <a:gd name="connsiteX8" fmla="*/ 313856 w 1035378"/>
                <a:gd name="connsiteY8" fmla="*/ 162423 h 1069745"/>
                <a:gd name="connsiteX9" fmla="*/ 444825 w 1035378"/>
                <a:gd name="connsiteY9" fmla="*/ 114798 h 1069745"/>
                <a:gd name="connsiteX10" fmla="*/ 535312 w 1035378"/>
                <a:gd name="connsiteY10" fmla="*/ 114798 h 1069745"/>
                <a:gd name="connsiteX11" fmla="*/ 597225 w 1035378"/>
                <a:gd name="connsiteY11" fmla="*/ 48123 h 1069745"/>
                <a:gd name="connsiteX12" fmla="*/ 677103 w 1035378"/>
                <a:gd name="connsiteY12" fmla="*/ 17044 h 1069745"/>
                <a:gd name="connsiteX13" fmla="*/ 705242 w 1035378"/>
                <a:gd name="connsiteY13" fmla="*/ 28400 h 1069745"/>
                <a:gd name="connsiteX14" fmla="*/ 736008 w 1035378"/>
                <a:gd name="connsiteY14" fmla="*/ 31387 h 1069745"/>
                <a:gd name="connsiteX15" fmla="*/ 759150 w 1035378"/>
                <a:gd name="connsiteY15" fmla="*/ 498 h 1069745"/>
                <a:gd name="connsiteX16" fmla="*/ 794869 w 1035378"/>
                <a:gd name="connsiteY16" fmla="*/ 60030 h 1069745"/>
                <a:gd name="connsiteX17" fmla="*/ 832969 w 1035378"/>
                <a:gd name="connsiteY17" fmla="*/ 88605 h 1069745"/>
                <a:gd name="connsiteX18" fmla="*/ 916312 w 1035378"/>
                <a:gd name="connsiteY18" fmla="*/ 88605 h 1069745"/>
                <a:gd name="connsiteX19" fmla="*/ 961556 w 1035378"/>
                <a:gd name="connsiteY19" fmla="*/ 105273 h 1069745"/>
                <a:gd name="connsiteX20" fmla="*/ 963937 w 1035378"/>
                <a:gd name="connsiteY20" fmla="*/ 145755 h 1069745"/>
                <a:gd name="connsiteX21" fmla="*/ 942506 w 1035378"/>
                <a:gd name="connsiteY21" fmla="*/ 205286 h 1069745"/>
                <a:gd name="connsiteX22" fmla="*/ 942506 w 1035378"/>
                <a:gd name="connsiteY22" fmla="*/ 264817 h 1069745"/>
                <a:gd name="connsiteX23" fmla="*/ 978225 w 1035378"/>
                <a:gd name="connsiteY23" fmla="*/ 331492 h 1069745"/>
                <a:gd name="connsiteX24" fmla="*/ 1004419 w 1035378"/>
                <a:gd name="connsiteY24" fmla="*/ 452936 h 1069745"/>
                <a:gd name="connsiteX25" fmla="*/ 994894 w 1035378"/>
                <a:gd name="connsiteY25" fmla="*/ 657723 h 1069745"/>
                <a:gd name="connsiteX26" fmla="*/ 985369 w 1035378"/>
                <a:gd name="connsiteY26" fmla="*/ 695823 h 1069745"/>
                <a:gd name="connsiteX27" fmla="*/ 1002037 w 1035378"/>
                <a:gd name="connsiteY27" fmla="*/ 741067 h 1069745"/>
                <a:gd name="connsiteX28" fmla="*/ 1035375 w 1035378"/>
                <a:gd name="connsiteY28" fmla="*/ 786311 h 1069745"/>
                <a:gd name="connsiteX29" fmla="*/ 999656 w 1035378"/>
                <a:gd name="connsiteY29" fmla="*/ 829173 h 1069745"/>
                <a:gd name="connsiteX30" fmla="*/ 932981 w 1035378"/>
                <a:gd name="connsiteY30" fmla="*/ 838698 h 1069745"/>
                <a:gd name="connsiteX31" fmla="*/ 880594 w 1035378"/>
                <a:gd name="connsiteY31" fmla="*/ 845842 h 1069745"/>
                <a:gd name="connsiteX32" fmla="*/ 847256 w 1035378"/>
                <a:gd name="connsiteY32" fmla="*/ 879180 h 1069745"/>
                <a:gd name="connsiteX33" fmla="*/ 759150 w 1035378"/>
                <a:gd name="connsiteY33" fmla="*/ 929186 h 1069745"/>
                <a:gd name="connsiteX34" fmla="*/ 694856 w 1035378"/>
                <a:gd name="connsiteY34" fmla="*/ 998242 h 1069745"/>
                <a:gd name="connsiteX35" fmla="*/ 654375 w 1035378"/>
                <a:gd name="connsiteY35" fmla="*/ 1012530 h 1069745"/>
                <a:gd name="connsiteX36" fmla="*/ 599606 w 1035378"/>
                <a:gd name="connsiteY36" fmla="*/ 981573 h 1069745"/>
                <a:gd name="connsiteX37" fmla="*/ 568650 w 1035378"/>
                <a:gd name="connsiteY37" fmla="*/ 988717 h 1069745"/>
                <a:gd name="connsiteX38" fmla="*/ 490069 w 1035378"/>
                <a:gd name="connsiteY38" fmla="*/ 1050630 h 1069745"/>
                <a:gd name="connsiteX39" fmla="*/ 456731 w 1035378"/>
                <a:gd name="connsiteY39" fmla="*/ 1067298 h 1069745"/>
                <a:gd name="connsiteX40" fmla="*/ 409106 w 1035378"/>
                <a:gd name="connsiteY40" fmla="*/ 1005386 h 1069745"/>
                <a:gd name="connsiteX41" fmla="*/ 328144 w 1035378"/>
                <a:gd name="connsiteY41" fmla="*/ 936330 h 1069745"/>
                <a:gd name="connsiteX42" fmla="*/ 263850 w 1035378"/>
                <a:gd name="connsiteY42" fmla="*/ 957761 h 1069745"/>
                <a:gd name="connsiteX43" fmla="*/ 232894 w 1035378"/>
                <a:gd name="connsiteY43" fmla="*/ 926805 h 1069745"/>
                <a:gd name="connsiteX44" fmla="*/ 220987 w 1035378"/>
                <a:gd name="connsiteY44" fmla="*/ 891086 h 1069745"/>
                <a:gd name="connsiteX45" fmla="*/ 180506 w 1035378"/>
                <a:gd name="connsiteY45" fmla="*/ 872036 h 1069745"/>
                <a:gd name="connsiteX46" fmla="*/ 118594 w 1035378"/>
                <a:gd name="connsiteY46" fmla="*/ 795836 h 1069745"/>
                <a:gd name="connsiteX47" fmla="*/ 80494 w 1035378"/>
                <a:gd name="connsiteY47" fmla="*/ 700586 h 1069745"/>
                <a:gd name="connsiteX48" fmla="*/ 73350 w 1035378"/>
                <a:gd name="connsiteY48" fmla="*/ 648198 h 1069745"/>
                <a:gd name="connsiteX49" fmla="*/ 49537 w 1035378"/>
                <a:gd name="connsiteY49" fmla="*/ 583905 h 1069745"/>
                <a:gd name="connsiteX50" fmla="*/ 1912 w 1035378"/>
                <a:gd name="connsiteY50" fmla="*/ 464842 h 1069745"/>
                <a:gd name="connsiteX51" fmla="*/ 11437 w 1035378"/>
                <a:gd name="connsiteY51" fmla="*/ 352923 h 1069745"/>
                <a:gd name="connsiteX52" fmla="*/ 30487 w 1035378"/>
                <a:gd name="connsiteY52" fmla="*/ 314823 h 1069745"/>
                <a:gd name="connsiteX53" fmla="*/ 16200 w 1035378"/>
                <a:gd name="connsiteY53" fmla="*/ 260055 h 1069745"/>
                <a:gd name="connsiteX54" fmla="*/ 35250 w 1035378"/>
                <a:gd name="connsiteY54" fmla="*/ 243386 h 1069745"/>
                <a:gd name="connsiteX55" fmla="*/ 106687 w 1035378"/>
                <a:gd name="connsiteY55" fmla="*/ 252911 h 1069745"/>
                <a:gd name="connsiteX56" fmla="*/ 118594 w 1035378"/>
                <a:gd name="connsiteY56" fmla="*/ 260055 h 1069745"/>
                <a:gd name="connsiteX0" fmla="*/ 111450 w 1035378"/>
                <a:gd name="connsiteY0" fmla="*/ 314823 h 1069745"/>
                <a:gd name="connsiteX1" fmla="*/ 118594 w 1035378"/>
                <a:gd name="connsiteY1" fmla="*/ 260055 h 1069745"/>
                <a:gd name="connsiteX2" fmla="*/ 99544 w 1035378"/>
                <a:gd name="connsiteY2" fmla="*/ 195761 h 1069745"/>
                <a:gd name="connsiteX3" fmla="*/ 85256 w 1035378"/>
                <a:gd name="connsiteY3" fmla="*/ 148136 h 1069745"/>
                <a:gd name="connsiteX4" fmla="*/ 175040 w 1035378"/>
                <a:gd name="connsiteY4" fmla="*/ 203951 h 1069745"/>
                <a:gd name="connsiteX5" fmla="*/ 185248 w 1035378"/>
                <a:gd name="connsiteY5" fmla="*/ 204178 h 1069745"/>
                <a:gd name="connsiteX6" fmla="*/ 223369 w 1035378"/>
                <a:gd name="connsiteY6" fmla="*/ 200523 h 1069745"/>
                <a:gd name="connsiteX7" fmla="*/ 240037 w 1035378"/>
                <a:gd name="connsiteY7" fmla="*/ 202905 h 1069745"/>
                <a:gd name="connsiteX8" fmla="*/ 313856 w 1035378"/>
                <a:gd name="connsiteY8" fmla="*/ 162423 h 1069745"/>
                <a:gd name="connsiteX9" fmla="*/ 444825 w 1035378"/>
                <a:gd name="connsiteY9" fmla="*/ 114798 h 1069745"/>
                <a:gd name="connsiteX10" fmla="*/ 535312 w 1035378"/>
                <a:gd name="connsiteY10" fmla="*/ 114798 h 1069745"/>
                <a:gd name="connsiteX11" fmla="*/ 597225 w 1035378"/>
                <a:gd name="connsiteY11" fmla="*/ 48123 h 1069745"/>
                <a:gd name="connsiteX12" fmla="*/ 677103 w 1035378"/>
                <a:gd name="connsiteY12" fmla="*/ 17044 h 1069745"/>
                <a:gd name="connsiteX13" fmla="*/ 705242 w 1035378"/>
                <a:gd name="connsiteY13" fmla="*/ 28400 h 1069745"/>
                <a:gd name="connsiteX14" fmla="*/ 736008 w 1035378"/>
                <a:gd name="connsiteY14" fmla="*/ 31387 h 1069745"/>
                <a:gd name="connsiteX15" fmla="*/ 759150 w 1035378"/>
                <a:gd name="connsiteY15" fmla="*/ 498 h 1069745"/>
                <a:gd name="connsiteX16" fmla="*/ 794869 w 1035378"/>
                <a:gd name="connsiteY16" fmla="*/ 60030 h 1069745"/>
                <a:gd name="connsiteX17" fmla="*/ 832969 w 1035378"/>
                <a:gd name="connsiteY17" fmla="*/ 88605 h 1069745"/>
                <a:gd name="connsiteX18" fmla="*/ 916312 w 1035378"/>
                <a:gd name="connsiteY18" fmla="*/ 88605 h 1069745"/>
                <a:gd name="connsiteX19" fmla="*/ 961556 w 1035378"/>
                <a:gd name="connsiteY19" fmla="*/ 105273 h 1069745"/>
                <a:gd name="connsiteX20" fmla="*/ 963937 w 1035378"/>
                <a:gd name="connsiteY20" fmla="*/ 145755 h 1069745"/>
                <a:gd name="connsiteX21" fmla="*/ 942506 w 1035378"/>
                <a:gd name="connsiteY21" fmla="*/ 205286 h 1069745"/>
                <a:gd name="connsiteX22" fmla="*/ 942506 w 1035378"/>
                <a:gd name="connsiteY22" fmla="*/ 264817 h 1069745"/>
                <a:gd name="connsiteX23" fmla="*/ 978225 w 1035378"/>
                <a:gd name="connsiteY23" fmla="*/ 331492 h 1069745"/>
                <a:gd name="connsiteX24" fmla="*/ 1004419 w 1035378"/>
                <a:gd name="connsiteY24" fmla="*/ 452936 h 1069745"/>
                <a:gd name="connsiteX25" fmla="*/ 994894 w 1035378"/>
                <a:gd name="connsiteY25" fmla="*/ 657723 h 1069745"/>
                <a:gd name="connsiteX26" fmla="*/ 985369 w 1035378"/>
                <a:gd name="connsiteY26" fmla="*/ 695823 h 1069745"/>
                <a:gd name="connsiteX27" fmla="*/ 1002037 w 1035378"/>
                <a:gd name="connsiteY27" fmla="*/ 741067 h 1069745"/>
                <a:gd name="connsiteX28" fmla="*/ 1035375 w 1035378"/>
                <a:gd name="connsiteY28" fmla="*/ 786311 h 1069745"/>
                <a:gd name="connsiteX29" fmla="*/ 999656 w 1035378"/>
                <a:gd name="connsiteY29" fmla="*/ 829173 h 1069745"/>
                <a:gd name="connsiteX30" fmla="*/ 932981 w 1035378"/>
                <a:gd name="connsiteY30" fmla="*/ 838698 h 1069745"/>
                <a:gd name="connsiteX31" fmla="*/ 880594 w 1035378"/>
                <a:gd name="connsiteY31" fmla="*/ 845842 h 1069745"/>
                <a:gd name="connsiteX32" fmla="*/ 847256 w 1035378"/>
                <a:gd name="connsiteY32" fmla="*/ 879180 h 1069745"/>
                <a:gd name="connsiteX33" fmla="*/ 759150 w 1035378"/>
                <a:gd name="connsiteY33" fmla="*/ 929186 h 1069745"/>
                <a:gd name="connsiteX34" fmla="*/ 694856 w 1035378"/>
                <a:gd name="connsiteY34" fmla="*/ 998242 h 1069745"/>
                <a:gd name="connsiteX35" fmla="*/ 654375 w 1035378"/>
                <a:gd name="connsiteY35" fmla="*/ 1012530 h 1069745"/>
                <a:gd name="connsiteX36" fmla="*/ 599606 w 1035378"/>
                <a:gd name="connsiteY36" fmla="*/ 981573 h 1069745"/>
                <a:gd name="connsiteX37" fmla="*/ 568650 w 1035378"/>
                <a:gd name="connsiteY37" fmla="*/ 988717 h 1069745"/>
                <a:gd name="connsiteX38" fmla="*/ 490069 w 1035378"/>
                <a:gd name="connsiteY38" fmla="*/ 1050630 h 1069745"/>
                <a:gd name="connsiteX39" fmla="*/ 456731 w 1035378"/>
                <a:gd name="connsiteY39" fmla="*/ 1067298 h 1069745"/>
                <a:gd name="connsiteX40" fmla="*/ 409106 w 1035378"/>
                <a:gd name="connsiteY40" fmla="*/ 1005386 h 1069745"/>
                <a:gd name="connsiteX41" fmla="*/ 328144 w 1035378"/>
                <a:gd name="connsiteY41" fmla="*/ 936330 h 1069745"/>
                <a:gd name="connsiteX42" fmla="*/ 263850 w 1035378"/>
                <a:gd name="connsiteY42" fmla="*/ 957761 h 1069745"/>
                <a:gd name="connsiteX43" fmla="*/ 232894 w 1035378"/>
                <a:gd name="connsiteY43" fmla="*/ 926805 h 1069745"/>
                <a:gd name="connsiteX44" fmla="*/ 220987 w 1035378"/>
                <a:gd name="connsiteY44" fmla="*/ 891086 h 1069745"/>
                <a:gd name="connsiteX45" fmla="*/ 180506 w 1035378"/>
                <a:gd name="connsiteY45" fmla="*/ 872036 h 1069745"/>
                <a:gd name="connsiteX46" fmla="*/ 118594 w 1035378"/>
                <a:gd name="connsiteY46" fmla="*/ 795836 h 1069745"/>
                <a:gd name="connsiteX47" fmla="*/ 80494 w 1035378"/>
                <a:gd name="connsiteY47" fmla="*/ 700586 h 1069745"/>
                <a:gd name="connsiteX48" fmla="*/ 73350 w 1035378"/>
                <a:gd name="connsiteY48" fmla="*/ 648198 h 1069745"/>
                <a:gd name="connsiteX49" fmla="*/ 49537 w 1035378"/>
                <a:gd name="connsiteY49" fmla="*/ 583905 h 1069745"/>
                <a:gd name="connsiteX50" fmla="*/ 1912 w 1035378"/>
                <a:gd name="connsiteY50" fmla="*/ 464842 h 1069745"/>
                <a:gd name="connsiteX51" fmla="*/ 11437 w 1035378"/>
                <a:gd name="connsiteY51" fmla="*/ 352923 h 1069745"/>
                <a:gd name="connsiteX52" fmla="*/ 30487 w 1035378"/>
                <a:gd name="connsiteY52" fmla="*/ 314823 h 1069745"/>
                <a:gd name="connsiteX53" fmla="*/ 16200 w 1035378"/>
                <a:gd name="connsiteY53" fmla="*/ 260055 h 1069745"/>
                <a:gd name="connsiteX54" fmla="*/ 35250 w 1035378"/>
                <a:gd name="connsiteY54" fmla="*/ 243386 h 1069745"/>
                <a:gd name="connsiteX55" fmla="*/ 106687 w 1035378"/>
                <a:gd name="connsiteY55" fmla="*/ 252911 h 1069745"/>
                <a:gd name="connsiteX56" fmla="*/ 118594 w 1035378"/>
                <a:gd name="connsiteY56" fmla="*/ 260055 h 1069745"/>
                <a:gd name="connsiteX0" fmla="*/ 111450 w 1035378"/>
                <a:gd name="connsiteY0" fmla="*/ 314823 h 1069745"/>
                <a:gd name="connsiteX1" fmla="*/ 118594 w 1035378"/>
                <a:gd name="connsiteY1" fmla="*/ 260055 h 1069745"/>
                <a:gd name="connsiteX2" fmla="*/ 99544 w 1035378"/>
                <a:gd name="connsiteY2" fmla="*/ 195761 h 1069745"/>
                <a:gd name="connsiteX3" fmla="*/ 147344 w 1035378"/>
                <a:gd name="connsiteY3" fmla="*/ 184070 h 1069745"/>
                <a:gd name="connsiteX4" fmla="*/ 175040 w 1035378"/>
                <a:gd name="connsiteY4" fmla="*/ 203951 h 1069745"/>
                <a:gd name="connsiteX5" fmla="*/ 185248 w 1035378"/>
                <a:gd name="connsiteY5" fmla="*/ 204178 h 1069745"/>
                <a:gd name="connsiteX6" fmla="*/ 223369 w 1035378"/>
                <a:gd name="connsiteY6" fmla="*/ 200523 h 1069745"/>
                <a:gd name="connsiteX7" fmla="*/ 240037 w 1035378"/>
                <a:gd name="connsiteY7" fmla="*/ 202905 h 1069745"/>
                <a:gd name="connsiteX8" fmla="*/ 313856 w 1035378"/>
                <a:gd name="connsiteY8" fmla="*/ 162423 h 1069745"/>
                <a:gd name="connsiteX9" fmla="*/ 444825 w 1035378"/>
                <a:gd name="connsiteY9" fmla="*/ 114798 h 1069745"/>
                <a:gd name="connsiteX10" fmla="*/ 535312 w 1035378"/>
                <a:gd name="connsiteY10" fmla="*/ 114798 h 1069745"/>
                <a:gd name="connsiteX11" fmla="*/ 597225 w 1035378"/>
                <a:gd name="connsiteY11" fmla="*/ 48123 h 1069745"/>
                <a:gd name="connsiteX12" fmla="*/ 677103 w 1035378"/>
                <a:gd name="connsiteY12" fmla="*/ 17044 h 1069745"/>
                <a:gd name="connsiteX13" fmla="*/ 705242 w 1035378"/>
                <a:gd name="connsiteY13" fmla="*/ 28400 h 1069745"/>
                <a:gd name="connsiteX14" fmla="*/ 736008 w 1035378"/>
                <a:gd name="connsiteY14" fmla="*/ 31387 h 1069745"/>
                <a:gd name="connsiteX15" fmla="*/ 759150 w 1035378"/>
                <a:gd name="connsiteY15" fmla="*/ 498 h 1069745"/>
                <a:gd name="connsiteX16" fmla="*/ 794869 w 1035378"/>
                <a:gd name="connsiteY16" fmla="*/ 60030 h 1069745"/>
                <a:gd name="connsiteX17" fmla="*/ 832969 w 1035378"/>
                <a:gd name="connsiteY17" fmla="*/ 88605 h 1069745"/>
                <a:gd name="connsiteX18" fmla="*/ 916312 w 1035378"/>
                <a:gd name="connsiteY18" fmla="*/ 88605 h 1069745"/>
                <a:gd name="connsiteX19" fmla="*/ 961556 w 1035378"/>
                <a:gd name="connsiteY19" fmla="*/ 105273 h 1069745"/>
                <a:gd name="connsiteX20" fmla="*/ 963937 w 1035378"/>
                <a:gd name="connsiteY20" fmla="*/ 145755 h 1069745"/>
                <a:gd name="connsiteX21" fmla="*/ 942506 w 1035378"/>
                <a:gd name="connsiteY21" fmla="*/ 205286 h 1069745"/>
                <a:gd name="connsiteX22" fmla="*/ 942506 w 1035378"/>
                <a:gd name="connsiteY22" fmla="*/ 264817 h 1069745"/>
                <a:gd name="connsiteX23" fmla="*/ 978225 w 1035378"/>
                <a:gd name="connsiteY23" fmla="*/ 331492 h 1069745"/>
                <a:gd name="connsiteX24" fmla="*/ 1004419 w 1035378"/>
                <a:gd name="connsiteY24" fmla="*/ 452936 h 1069745"/>
                <a:gd name="connsiteX25" fmla="*/ 994894 w 1035378"/>
                <a:gd name="connsiteY25" fmla="*/ 657723 h 1069745"/>
                <a:gd name="connsiteX26" fmla="*/ 985369 w 1035378"/>
                <a:gd name="connsiteY26" fmla="*/ 695823 h 1069745"/>
                <a:gd name="connsiteX27" fmla="*/ 1002037 w 1035378"/>
                <a:gd name="connsiteY27" fmla="*/ 741067 h 1069745"/>
                <a:gd name="connsiteX28" fmla="*/ 1035375 w 1035378"/>
                <a:gd name="connsiteY28" fmla="*/ 786311 h 1069745"/>
                <a:gd name="connsiteX29" fmla="*/ 999656 w 1035378"/>
                <a:gd name="connsiteY29" fmla="*/ 829173 h 1069745"/>
                <a:gd name="connsiteX30" fmla="*/ 932981 w 1035378"/>
                <a:gd name="connsiteY30" fmla="*/ 838698 h 1069745"/>
                <a:gd name="connsiteX31" fmla="*/ 880594 w 1035378"/>
                <a:gd name="connsiteY31" fmla="*/ 845842 h 1069745"/>
                <a:gd name="connsiteX32" fmla="*/ 847256 w 1035378"/>
                <a:gd name="connsiteY32" fmla="*/ 879180 h 1069745"/>
                <a:gd name="connsiteX33" fmla="*/ 759150 w 1035378"/>
                <a:gd name="connsiteY33" fmla="*/ 929186 h 1069745"/>
                <a:gd name="connsiteX34" fmla="*/ 694856 w 1035378"/>
                <a:gd name="connsiteY34" fmla="*/ 998242 h 1069745"/>
                <a:gd name="connsiteX35" fmla="*/ 654375 w 1035378"/>
                <a:gd name="connsiteY35" fmla="*/ 1012530 h 1069745"/>
                <a:gd name="connsiteX36" fmla="*/ 599606 w 1035378"/>
                <a:gd name="connsiteY36" fmla="*/ 981573 h 1069745"/>
                <a:gd name="connsiteX37" fmla="*/ 568650 w 1035378"/>
                <a:gd name="connsiteY37" fmla="*/ 988717 h 1069745"/>
                <a:gd name="connsiteX38" fmla="*/ 490069 w 1035378"/>
                <a:gd name="connsiteY38" fmla="*/ 1050630 h 1069745"/>
                <a:gd name="connsiteX39" fmla="*/ 456731 w 1035378"/>
                <a:gd name="connsiteY39" fmla="*/ 1067298 h 1069745"/>
                <a:gd name="connsiteX40" fmla="*/ 409106 w 1035378"/>
                <a:gd name="connsiteY40" fmla="*/ 1005386 h 1069745"/>
                <a:gd name="connsiteX41" fmla="*/ 328144 w 1035378"/>
                <a:gd name="connsiteY41" fmla="*/ 936330 h 1069745"/>
                <a:gd name="connsiteX42" fmla="*/ 263850 w 1035378"/>
                <a:gd name="connsiteY42" fmla="*/ 957761 h 1069745"/>
                <a:gd name="connsiteX43" fmla="*/ 232894 w 1035378"/>
                <a:gd name="connsiteY43" fmla="*/ 926805 h 1069745"/>
                <a:gd name="connsiteX44" fmla="*/ 220987 w 1035378"/>
                <a:gd name="connsiteY44" fmla="*/ 891086 h 1069745"/>
                <a:gd name="connsiteX45" fmla="*/ 180506 w 1035378"/>
                <a:gd name="connsiteY45" fmla="*/ 872036 h 1069745"/>
                <a:gd name="connsiteX46" fmla="*/ 118594 w 1035378"/>
                <a:gd name="connsiteY46" fmla="*/ 795836 h 1069745"/>
                <a:gd name="connsiteX47" fmla="*/ 80494 w 1035378"/>
                <a:gd name="connsiteY47" fmla="*/ 700586 h 1069745"/>
                <a:gd name="connsiteX48" fmla="*/ 73350 w 1035378"/>
                <a:gd name="connsiteY48" fmla="*/ 648198 h 1069745"/>
                <a:gd name="connsiteX49" fmla="*/ 49537 w 1035378"/>
                <a:gd name="connsiteY49" fmla="*/ 583905 h 1069745"/>
                <a:gd name="connsiteX50" fmla="*/ 1912 w 1035378"/>
                <a:gd name="connsiteY50" fmla="*/ 464842 h 1069745"/>
                <a:gd name="connsiteX51" fmla="*/ 11437 w 1035378"/>
                <a:gd name="connsiteY51" fmla="*/ 352923 h 1069745"/>
                <a:gd name="connsiteX52" fmla="*/ 30487 w 1035378"/>
                <a:gd name="connsiteY52" fmla="*/ 314823 h 1069745"/>
                <a:gd name="connsiteX53" fmla="*/ 16200 w 1035378"/>
                <a:gd name="connsiteY53" fmla="*/ 260055 h 1069745"/>
                <a:gd name="connsiteX54" fmla="*/ 35250 w 1035378"/>
                <a:gd name="connsiteY54" fmla="*/ 243386 h 1069745"/>
                <a:gd name="connsiteX55" fmla="*/ 106687 w 1035378"/>
                <a:gd name="connsiteY55" fmla="*/ 252911 h 1069745"/>
                <a:gd name="connsiteX56" fmla="*/ 118594 w 1035378"/>
                <a:gd name="connsiteY56" fmla="*/ 260055 h 1069745"/>
                <a:gd name="connsiteX0" fmla="*/ 111450 w 1035378"/>
                <a:gd name="connsiteY0" fmla="*/ 314823 h 1070877"/>
                <a:gd name="connsiteX1" fmla="*/ 118594 w 1035378"/>
                <a:gd name="connsiteY1" fmla="*/ 260055 h 1070877"/>
                <a:gd name="connsiteX2" fmla="*/ 99544 w 1035378"/>
                <a:gd name="connsiteY2" fmla="*/ 195761 h 1070877"/>
                <a:gd name="connsiteX3" fmla="*/ 147344 w 1035378"/>
                <a:gd name="connsiteY3" fmla="*/ 184070 h 1070877"/>
                <a:gd name="connsiteX4" fmla="*/ 175040 w 1035378"/>
                <a:gd name="connsiteY4" fmla="*/ 203951 h 1070877"/>
                <a:gd name="connsiteX5" fmla="*/ 185248 w 1035378"/>
                <a:gd name="connsiteY5" fmla="*/ 204178 h 1070877"/>
                <a:gd name="connsiteX6" fmla="*/ 223369 w 1035378"/>
                <a:gd name="connsiteY6" fmla="*/ 200523 h 1070877"/>
                <a:gd name="connsiteX7" fmla="*/ 240037 w 1035378"/>
                <a:gd name="connsiteY7" fmla="*/ 202905 h 1070877"/>
                <a:gd name="connsiteX8" fmla="*/ 313856 w 1035378"/>
                <a:gd name="connsiteY8" fmla="*/ 162423 h 1070877"/>
                <a:gd name="connsiteX9" fmla="*/ 444825 w 1035378"/>
                <a:gd name="connsiteY9" fmla="*/ 114798 h 1070877"/>
                <a:gd name="connsiteX10" fmla="*/ 535312 w 1035378"/>
                <a:gd name="connsiteY10" fmla="*/ 114798 h 1070877"/>
                <a:gd name="connsiteX11" fmla="*/ 597225 w 1035378"/>
                <a:gd name="connsiteY11" fmla="*/ 48123 h 1070877"/>
                <a:gd name="connsiteX12" fmla="*/ 677103 w 1035378"/>
                <a:gd name="connsiteY12" fmla="*/ 17044 h 1070877"/>
                <a:gd name="connsiteX13" fmla="*/ 705242 w 1035378"/>
                <a:gd name="connsiteY13" fmla="*/ 28400 h 1070877"/>
                <a:gd name="connsiteX14" fmla="*/ 736008 w 1035378"/>
                <a:gd name="connsiteY14" fmla="*/ 31387 h 1070877"/>
                <a:gd name="connsiteX15" fmla="*/ 759150 w 1035378"/>
                <a:gd name="connsiteY15" fmla="*/ 498 h 1070877"/>
                <a:gd name="connsiteX16" fmla="*/ 794869 w 1035378"/>
                <a:gd name="connsiteY16" fmla="*/ 60030 h 1070877"/>
                <a:gd name="connsiteX17" fmla="*/ 832969 w 1035378"/>
                <a:gd name="connsiteY17" fmla="*/ 88605 h 1070877"/>
                <a:gd name="connsiteX18" fmla="*/ 916312 w 1035378"/>
                <a:gd name="connsiteY18" fmla="*/ 88605 h 1070877"/>
                <a:gd name="connsiteX19" fmla="*/ 961556 w 1035378"/>
                <a:gd name="connsiteY19" fmla="*/ 105273 h 1070877"/>
                <a:gd name="connsiteX20" fmla="*/ 963937 w 1035378"/>
                <a:gd name="connsiteY20" fmla="*/ 145755 h 1070877"/>
                <a:gd name="connsiteX21" fmla="*/ 942506 w 1035378"/>
                <a:gd name="connsiteY21" fmla="*/ 205286 h 1070877"/>
                <a:gd name="connsiteX22" fmla="*/ 942506 w 1035378"/>
                <a:gd name="connsiteY22" fmla="*/ 264817 h 1070877"/>
                <a:gd name="connsiteX23" fmla="*/ 978225 w 1035378"/>
                <a:gd name="connsiteY23" fmla="*/ 331492 h 1070877"/>
                <a:gd name="connsiteX24" fmla="*/ 1004419 w 1035378"/>
                <a:gd name="connsiteY24" fmla="*/ 452936 h 1070877"/>
                <a:gd name="connsiteX25" fmla="*/ 994894 w 1035378"/>
                <a:gd name="connsiteY25" fmla="*/ 657723 h 1070877"/>
                <a:gd name="connsiteX26" fmla="*/ 985369 w 1035378"/>
                <a:gd name="connsiteY26" fmla="*/ 695823 h 1070877"/>
                <a:gd name="connsiteX27" fmla="*/ 1002037 w 1035378"/>
                <a:gd name="connsiteY27" fmla="*/ 741067 h 1070877"/>
                <a:gd name="connsiteX28" fmla="*/ 1035375 w 1035378"/>
                <a:gd name="connsiteY28" fmla="*/ 786311 h 1070877"/>
                <a:gd name="connsiteX29" fmla="*/ 999656 w 1035378"/>
                <a:gd name="connsiteY29" fmla="*/ 829173 h 1070877"/>
                <a:gd name="connsiteX30" fmla="*/ 932981 w 1035378"/>
                <a:gd name="connsiteY30" fmla="*/ 838698 h 1070877"/>
                <a:gd name="connsiteX31" fmla="*/ 880594 w 1035378"/>
                <a:gd name="connsiteY31" fmla="*/ 845842 h 1070877"/>
                <a:gd name="connsiteX32" fmla="*/ 847256 w 1035378"/>
                <a:gd name="connsiteY32" fmla="*/ 879180 h 1070877"/>
                <a:gd name="connsiteX33" fmla="*/ 759150 w 1035378"/>
                <a:gd name="connsiteY33" fmla="*/ 929186 h 1070877"/>
                <a:gd name="connsiteX34" fmla="*/ 694856 w 1035378"/>
                <a:gd name="connsiteY34" fmla="*/ 998242 h 1070877"/>
                <a:gd name="connsiteX35" fmla="*/ 654375 w 1035378"/>
                <a:gd name="connsiteY35" fmla="*/ 1012530 h 1070877"/>
                <a:gd name="connsiteX36" fmla="*/ 599606 w 1035378"/>
                <a:gd name="connsiteY36" fmla="*/ 981573 h 1070877"/>
                <a:gd name="connsiteX37" fmla="*/ 568650 w 1035378"/>
                <a:gd name="connsiteY37" fmla="*/ 988717 h 1070877"/>
                <a:gd name="connsiteX38" fmla="*/ 490069 w 1035378"/>
                <a:gd name="connsiteY38" fmla="*/ 1050630 h 1070877"/>
                <a:gd name="connsiteX39" fmla="*/ 456731 w 1035378"/>
                <a:gd name="connsiteY39" fmla="*/ 1067298 h 1070877"/>
                <a:gd name="connsiteX40" fmla="*/ 403405 w 1035378"/>
                <a:gd name="connsiteY40" fmla="*/ 988906 h 1070877"/>
                <a:gd name="connsiteX41" fmla="*/ 328144 w 1035378"/>
                <a:gd name="connsiteY41" fmla="*/ 936330 h 1070877"/>
                <a:gd name="connsiteX42" fmla="*/ 263850 w 1035378"/>
                <a:gd name="connsiteY42" fmla="*/ 957761 h 1070877"/>
                <a:gd name="connsiteX43" fmla="*/ 232894 w 1035378"/>
                <a:gd name="connsiteY43" fmla="*/ 926805 h 1070877"/>
                <a:gd name="connsiteX44" fmla="*/ 220987 w 1035378"/>
                <a:gd name="connsiteY44" fmla="*/ 891086 h 1070877"/>
                <a:gd name="connsiteX45" fmla="*/ 180506 w 1035378"/>
                <a:gd name="connsiteY45" fmla="*/ 872036 h 1070877"/>
                <a:gd name="connsiteX46" fmla="*/ 118594 w 1035378"/>
                <a:gd name="connsiteY46" fmla="*/ 795836 h 1070877"/>
                <a:gd name="connsiteX47" fmla="*/ 80494 w 1035378"/>
                <a:gd name="connsiteY47" fmla="*/ 700586 h 1070877"/>
                <a:gd name="connsiteX48" fmla="*/ 73350 w 1035378"/>
                <a:gd name="connsiteY48" fmla="*/ 648198 h 1070877"/>
                <a:gd name="connsiteX49" fmla="*/ 49537 w 1035378"/>
                <a:gd name="connsiteY49" fmla="*/ 583905 h 1070877"/>
                <a:gd name="connsiteX50" fmla="*/ 1912 w 1035378"/>
                <a:gd name="connsiteY50" fmla="*/ 464842 h 1070877"/>
                <a:gd name="connsiteX51" fmla="*/ 11437 w 1035378"/>
                <a:gd name="connsiteY51" fmla="*/ 352923 h 1070877"/>
                <a:gd name="connsiteX52" fmla="*/ 30487 w 1035378"/>
                <a:gd name="connsiteY52" fmla="*/ 314823 h 1070877"/>
                <a:gd name="connsiteX53" fmla="*/ 16200 w 1035378"/>
                <a:gd name="connsiteY53" fmla="*/ 260055 h 1070877"/>
                <a:gd name="connsiteX54" fmla="*/ 35250 w 1035378"/>
                <a:gd name="connsiteY54" fmla="*/ 243386 h 1070877"/>
                <a:gd name="connsiteX55" fmla="*/ 106687 w 1035378"/>
                <a:gd name="connsiteY55" fmla="*/ 252911 h 1070877"/>
                <a:gd name="connsiteX56" fmla="*/ 118594 w 1035378"/>
                <a:gd name="connsiteY56" fmla="*/ 260055 h 1070877"/>
                <a:gd name="connsiteX0" fmla="*/ 111450 w 1035378"/>
                <a:gd name="connsiteY0" fmla="*/ 314823 h 1051076"/>
                <a:gd name="connsiteX1" fmla="*/ 118594 w 1035378"/>
                <a:gd name="connsiteY1" fmla="*/ 260055 h 1051076"/>
                <a:gd name="connsiteX2" fmla="*/ 99544 w 1035378"/>
                <a:gd name="connsiteY2" fmla="*/ 195761 h 1051076"/>
                <a:gd name="connsiteX3" fmla="*/ 147344 w 1035378"/>
                <a:gd name="connsiteY3" fmla="*/ 184070 h 1051076"/>
                <a:gd name="connsiteX4" fmla="*/ 175040 w 1035378"/>
                <a:gd name="connsiteY4" fmla="*/ 203951 h 1051076"/>
                <a:gd name="connsiteX5" fmla="*/ 185248 w 1035378"/>
                <a:gd name="connsiteY5" fmla="*/ 204178 h 1051076"/>
                <a:gd name="connsiteX6" fmla="*/ 223369 w 1035378"/>
                <a:gd name="connsiteY6" fmla="*/ 200523 h 1051076"/>
                <a:gd name="connsiteX7" fmla="*/ 240037 w 1035378"/>
                <a:gd name="connsiteY7" fmla="*/ 202905 h 1051076"/>
                <a:gd name="connsiteX8" fmla="*/ 313856 w 1035378"/>
                <a:gd name="connsiteY8" fmla="*/ 162423 h 1051076"/>
                <a:gd name="connsiteX9" fmla="*/ 444825 w 1035378"/>
                <a:gd name="connsiteY9" fmla="*/ 114798 h 1051076"/>
                <a:gd name="connsiteX10" fmla="*/ 535312 w 1035378"/>
                <a:gd name="connsiteY10" fmla="*/ 114798 h 1051076"/>
                <a:gd name="connsiteX11" fmla="*/ 597225 w 1035378"/>
                <a:gd name="connsiteY11" fmla="*/ 48123 h 1051076"/>
                <a:gd name="connsiteX12" fmla="*/ 677103 w 1035378"/>
                <a:gd name="connsiteY12" fmla="*/ 17044 h 1051076"/>
                <a:gd name="connsiteX13" fmla="*/ 705242 w 1035378"/>
                <a:gd name="connsiteY13" fmla="*/ 28400 h 1051076"/>
                <a:gd name="connsiteX14" fmla="*/ 736008 w 1035378"/>
                <a:gd name="connsiteY14" fmla="*/ 31387 h 1051076"/>
                <a:gd name="connsiteX15" fmla="*/ 759150 w 1035378"/>
                <a:gd name="connsiteY15" fmla="*/ 498 h 1051076"/>
                <a:gd name="connsiteX16" fmla="*/ 794869 w 1035378"/>
                <a:gd name="connsiteY16" fmla="*/ 60030 h 1051076"/>
                <a:gd name="connsiteX17" fmla="*/ 832969 w 1035378"/>
                <a:gd name="connsiteY17" fmla="*/ 88605 h 1051076"/>
                <a:gd name="connsiteX18" fmla="*/ 916312 w 1035378"/>
                <a:gd name="connsiteY18" fmla="*/ 88605 h 1051076"/>
                <a:gd name="connsiteX19" fmla="*/ 961556 w 1035378"/>
                <a:gd name="connsiteY19" fmla="*/ 105273 h 1051076"/>
                <a:gd name="connsiteX20" fmla="*/ 963937 w 1035378"/>
                <a:gd name="connsiteY20" fmla="*/ 145755 h 1051076"/>
                <a:gd name="connsiteX21" fmla="*/ 942506 w 1035378"/>
                <a:gd name="connsiteY21" fmla="*/ 205286 h 1051076"/>
                <a:gd name="connsiteX22" fmla="*/ 942506 w 1035378"/>
                <a:gd name="connsiteY22" fmla="*/ 264817 h 1051076"/>
                <a:gd name="connsiteX23" fmla="*/ 978225 w 1035378"/>
                <a:gd name="connsiteY23" fmla="*/ 331492 h 1051076"/>
                <a:gd name="connsiteX24" fmla="*/ 1004419 w 1035378"/>
                <a:gd name="connsiteY24" fmla="*/ 452936 h 1051076"/>
                <a:gd name="connsiteX25" fmla="*/ 994894 w 1035378"/>
                <a:gd name="connsiteY25" fmla="*/ 657723 h 1051076"/>
                <a:gd name="connsiteX26" fmla="*/ 985369 w 1035378"/>
                <a:gd name="connsiteY26" fmla="*/ 695823 h 1051076"/>
                <a:gd name="connsiteX27" fmla="*/ 1002037 w 1035378"/>
                <a:gd name="connsiteY27" fmla="*/ 741067 h 1051076"/>
                <a:gd name="connsiteX28" fmla="*/ 1035375 w 1035378"/>
                <a:gd name="connsiteY28" fmla="*/ 786311 h 1051076"/>
                <a:gd name="connsiteX29" fmla="*/ 999656 w 1035378"/>
                <a:gd name="connsiteY29" fmla="*/ 829173 h 1051076"/>
                <a:gd name="connsiteX30" fmla="*/ 932981 w 1035378"/>
                <a:gd name="connsiteY30" fmla="*/ 838698 h 1051076"/>
                <a:gd name="connsiteX31" fmla="*/ 880594 w 1035378"/>
                <a:gd name="connsiteY31" fmla="*/ 845842 h 1051076"/>
                <a:gd name="connsiteX32" fmla="*/ 847256 w 1035378"/>
                <a:gd name="connsiteY32" fmla="*/ 879180 h 1051076"/>
                <a:gd name="connsiteX33" fmla="*/ 759150 w 1035378"/>
                <a:gd name="connsiteY33" fmla="*/ 929186 h 1051076"/>
                <a:gd name="connsiteX34" fmla="*/ 694856 w 1035378"/>
                <a:gd name="connsiteY34" fmla="*/ 998242 h 1051076"/>
                <a:gd name="connsiteX35" fmla="*/ 654375 w 1035378"/>
                <a:gd name="connsiteY35" fmla="*/ 1012530 h 1051076"/>
                <a:gd name="connsiteX36" fmla="*/ 599606 w 1035378"/>
                <a:gd name="connsiteY36" fmla="*/ 981573 h 1051076"/>
                <a:gd name="connsiteX37" fmla="*/ 568650 w 1035378"/>
                <a:gd name="connsiteY37" fmla="*/ 988717 h 1051076"/>
                <a:gd name="connsiteX38" fmla="*/ 490069 w 1035378"/>
                <a:gd name="connsiteY38" fmla="*/ 1050630 h 1051076"/>
                <a:gd name="connsiteX39" fmla="*/ 455255 w 1035378"/>
                <a:gd name="connsiteY39" fmla="*/ 1015184 h 1051076"/>
                <a:gd name="connsiteX40" fmla="*/ 403405 w 1035378"/>
                <a:gd name="connsiteY40" fmla="*/ 988906 h 1051076"/>
                <a:gd name="connsiteX41" fmla="*/ 328144 w 1035378"/>
                <a:gd name="connsiteY41" fmla="*/ 936330 h 1051076"/>
                <a:gd name="connsiteX42" fmla="*/ 263850 w 1035378"/>
                <a:gd name="connsiteY42" fmla="*/ 957761 h 1051076"/>
                <a:gd name="connsiteX43" fmla="*/ 232894 w 1035378"/>
                <a:gd name="connsiteY43" fmla="*/ 926805 h 1051076"/>
                <a:gd name="connsiteX44" fmla="*/ 220987 w 1035378"/>
                <a:gd name="connsiteY44" fmla="*/ 891086 h 1051076"/>
                <a:gd name="connsiteX45" fmla="*/ 180506 w 1035378"/>
                <a:gd name="connsiteY45" fmla="*/ 872036 h 1051076"/>
                <a:gd name="connsiteX46" fmla="*/ 118594 w 1035378"/>
                <a:gd name="connsiteY46" fmla="*/ 795836 h 1051076"/>
                <a:gd name="connsiteX47" fmla="*/ 80494 w 1035378"/>
                <a:gd name="connsiteY47" fmla="*/ 700586 h 1051076"/>
                <a:gd name="connsiteX48" fmla="*/ 73350 w 1035378"/>
                <a:gd name="connsiteY48" fmla="*/ 648198 h 1051076"/>
                <a:gd name="connsiteX49" fmla="*/ 49537 w 1035378"/>
                <a:gd name="connsiteY49" fmla="*/ 583905 h 1051076"/>
                <a:gd name="connsiteX50" fmla="*/ 1912 w 1035378"/>
                <a:gd name="connsiteY50" fmla="*/ 464842 h 1051076"/>
                <a:gd name="connsiteX51" fmla="*/ 11437 w 1035378"/>
                <a:gd name="connsiteY51" fmla="*/ 352923 h 1051076"/>
                <a:gd name="connsiteX52" fmla="*/ 30487 w 1035378"/>
                <a:gd name="connsiteY52" fmla="*/ 314823 h 1051076"/>
                <a:gd name="connsiteX53" fmla="*/ 16200 w 1035378"/>
                <a:gd name="connsiteY53" fmla="*/ 260055 h 1051076"/>
                <a:gd name="connsiteX54" fmla="*/ 35250 w 1035378"/>
                <a:gd name="connsiteY54" fmla="*/ 243386 h 1051076"/>
                <a:gd name="connsiteX55" fmla="*/ 106687 w 1035378"/>
                <a:gd name="connsiteY55" fmla="*/ 252911 h 1051076"/>
                <a:gd name="connsiteX56" fmla="*/ 118594 w 1035378"/>
                <a:gd name="connsiteY56" fmla="*/ 260055 h 1051076"/>
                <a:gd name="connsiteX0" fmla="*/ 111450 w 1035378"/>
                <a:gd name="connsiteY0" fmla="*/ 314823 h 1050678"/>
                <a:gd name="connsiteX1" fmla="*/ 118594 w 1035378"/>
                <a:gd name="connsiteY1" fmla="*/ 260055 h 1050678"/>
                <a:gd name="connsiteX2" fmla="*/ 99544 w 1035378"/>
                <a:gd name="connsiteY2" fmla="*/ 195761 h 1050678"/>
                <a:gd name="connsiteX3" fmla="*/ 147344 w 1035378"/>
                <a:gd name="connsiteY3" fmla="*/ 184070 h 1050678"/>
                <a:gd name="connsiteX4" fmla="*/ 175040 w 1035378"/>
                <a:gd name="connsiteY4" fmla="*/ 203951 h 1050678"/>
                <a:gd name="connsiteX5" fmla="*/ 185248 w 1035378"/>
                <a:gd name="connsiteY5" fmla="*/ 204178 h 1050678"/>
                <a:gd name="connsiteX6" fmla="*/ 223369 w 1035378"/>
                <a:gd name="connsiteY6" fmla="*/ 200523 h 1050678"/>
                <a:gd name="connsiteX7" fmla="*/ 240037 w 1035378"/>
                <a:gd name="connsiteY7" fmla="*/ 202905 h 1050678"/>
                <a:gd name="connsiteX8" fmla="*/ 313856 w 1035378"/>
                <a:gd name="connsiteY8" fmla="*/ 162423 h 1050678"/>
                <a:gd name="connsiteX9" fmla="*/ 444825 w 1035378"/>
                <a:gd name="connsiteY9" fmla="*/ 114798 h 1050678"/>
                <a:gd name="connsiteX10" fmla="*/ 535312 w 1035378"/>
                <a:gd name="connsiteY10" fmla="*/ 114798 h 1050678"/>
                <a:gd name="connsiteX11" fmla="*/ 597225 w 1035378"/>
                <a:gd name="connsiteY11" fmla="*/ 48123 h 1050678"/>
                <a:gd name="connsiteX12" fmla="*/ 677103 w 1035378"/>
                <a:gd name="connsiteY12" fmla="*/ 17044 h 1050678"/>
                <a:gd name="connsiteX13" fmla="*/ 705242 w 1035378"/>
                <a:gd name="connsiteY13" fmla="*/ 28400 h 1050678"/>
                <a:gd name="connsiteX14" fmla="*/ 736008 w 1035378"/>
                <a:gd name="connsiteY14" fmla="*/ 31387 h 1050678"/>
                <a:gd name="connsiteX15" fmla="*/ 759150 w 1035378"/>
                <a:gd name="connsiteY15" fmla="*/ 498 h 1050678"/>
                <a:gd name="connsiteX16" fmla="*/ 794869 w 1035378"/>
                <a:gd name="connsiteY16" fmla="*/ 60030 h 1050678"/>
                <a:gd name="connsiteX17" fmla="*/ 832969 w 1035378"/>
                <a:gd name="connsiteY17" fmla="*/ 88605 h 1050678"/>
                <a:gd name="connsiteX18" fmla="*/ 916312 w 1035378"/>
                <a:gd name="connsiteY18" fmla="*/ 88605 h 1050678"/>
                <a:gd name="connsiteX19" fmla="*/ 961556 w 1035378"/>
                <a:gd name="connsiteY19" fmla="*/ 105273 h 1050678"/>
                <a:gd name="connsiteX20" fmla="*/ 963937 w 1035378"/>
                <a:gd name="connsiteY20" fmla="*/ 145755 h 1050678"/>
                <a:gd name="connsiteX21" fmla="*/ 942506 w 1035378"/>
                <a:gd name="connsiteY21" fmla="*/ 205286 h 1050678"/>
                <a:gd name="connsiteX22" fmla="*/ 942506 w 1035378"/>
                <a:gd name="connsiteY22" fmla="*/ 264817 h 1050678"/>
                <a:gd name="connsiteX23" fmla="*/ 978225 w 1035378"/>
                <a:gd name="connsiteY23" fmla="*/ 331492 h 1050678"/>
                <a:gd name="connsiteX24" fmla="*/ 1004419 w 1035378"/>
                <a:gd name="connsiteY24" fmla="*/ 452936 h 1050678"/>
                <a:gd name="connsiteX25" fmla="*/ 994894 w 1035378"/>
                <a:gd name="connsiteY25" fmla="*/ 657723 h 1050678"/>
                <a:gd name="connsiteX26" fmla="*/ 985369 w 1035378"/>
                <a:gd name="connsiteY26" fmla="*/ 695823 h 1050678"/>
                <a:gd name="connsiteX27" fmla="*/ 1002037 w 1035378"/>
                <a:gd name="connsiteY27" fmla="*/ 741067 h 1050678"/>
                <a:gd name="connsiteX28" fmla="*/ 1035375 w 1035378"/>
                <a:gd name="connsiteY28" fmla="*/ 786311 h 1050678"/>
                <a:gd name="connsiteX29" fmla="*/ 999656 w 1035378"/>
                <a:gd name="connsiteY29" fmla="*/ 829173 h 1050678"/>
                <a:gd name="connsiteX30" fmla="*/ 932981 w 1035378"/>
                <a:gd name="connsiteY30" fmla="*/ 838698 h 1050678"/>
                <a:gd name="connsiteX31" fmla="*/ 880594 w 1035378"/>
                <a:gd name="connsiteY31" fmla="*/ 845842 h 1050678"/>
                <a:gd name="connsiteX32" fmla="*/ 847256 w 1035378"/>
                <a:gd name="connsiteY32" fmla="*/ 879180 h 1050678"/>
                <a:gd name="connsiteX33" fmla="*/ 759150 w 1035378"/>
                <a:gd name="connsiteY33" fmla="*/ 929186 h 1050678"/>
                <a:gd name="connsiteX34" fmla="*/ 694856 w 1035378"/>
                <a:gd name="connsiteY34" fmla="*/ 998242 h 1050678"/>
                <a:gd name="connsiteX35" fmla="*/ 654375 w 1035378"/>
                <a:gd name="connsiteY35" fmla="*/ 1012530 h 1050678"/>
                <a:gd name="connsiteX36" fmla="*/ 599606 w 1035378"/>
                <a:gd name="connsiteY36" fmla="*/ 981573 h 1050678"/>
                <a:gd name="connsiteX37" fmla="*/ 568650 w 1035378"/>
                <a:gd name="connsiteY37" fmla="*/ 988717 h 1050678"/>
                <a:gd name="connsiteX38" fmla="*/ 490069 w 1035378"/>
                <a:gd name="connsiteY38" fmla="*/ 1050630 h 1050678"/>
                <a:gd name="connsiteX39" fmla="*/ 482711 w 1035378"/>
                <a:gd name="connsiteY39" fmla="*/ 998852 h 1050678"/>
                <a:gd name="connsiteX40" fmla="*/ 403405 w 1035378"/>
                <a:gd name="connsiteY40" fmla="*/ 988906 h 1050678"/>
                <a:gd name="connsiteX41" fmla="*/ 328144 w 1035378"/>
                <a:gd name="connsiteY41" fmla="*/ 936330 h 1050678"/>
                <a:gd name="connsiteX42" fmla="*/ 263850 w 1035378"/>
                <a:gd name="connsiteY42" fmla="*/ 957761 h 1050678"/>
                <a:gd name="connsiteX43" fmla="*/ 232894 w 1035378"/>
                <a:gd name="connsiteY43" fmla="*/ 926805 h 1050678"/>
                <a:gd name="connsiteX44" fmla="*/ 220987 w 1035378"/>
                <a:gd name="connsiteY44" fmla="*/ 891086 h 1050678"/>
                <a:gd name="connsiteX45" fmla="*/ 180506 w 1035378"/>
                <a:gd name="connsiteY45" fmla="*/ 872036 h 1050678"/>
                <a:gd name="connsiteX46" fmla="*/ 118594 w 1035378"/>
                <a:gd name="connsiteY46" fmla="*/ 795836 h 1050678"/>
                <a:gd name="connsiteX47" fmla="*/ 80494 w 1035378"/>
                <a:gd name="connsiteY47" fmla="*/ 700586 h 1050678"/>
                <a:gd name="connsiteX48" fmla="*/ 73350 w 1035378"/>
                <a:gd name="connsiteY48" fmla="*/ 648198 h 1050678"/>
                <a:gd name="connsiteX49" fmla="*/ 49537 w 1035378"/>
                <a:gd name="connsiteY49" fmla="*/ 583905 h 1050678"/>
                <a:gd name="connsiteX50" fmla="*/ 1912 w 1035378"/>
                <a:gd name="connsiteY50" fmla="*/ 464842 h 1050678"/>
                <a:gd name="connsiteX51" fmla="*/ 11437 w 1035378"/>
                <a:gd name="connsiteY51" fmla="*/ 352923 h 1050678"/>
                <a:gd name="connsiteX52" fmla="*/ 30487 w 1035378"/>
                <a:gd name="connsiteY52" fmla="*/ 314823 h 1050678"/>
                <a:gd name="connsiteX53" fmla="*/ 16200 w 1035378"/>
                <a:gd name="connsiteY53" fmla="*/ 260055 h 1050678"/>
                <a:gd name="connsiteX54" fmla="*/ 35250 w 1035378"/>
                <a:gd name="connsiteY54" fmla="*/ 243386 h 1050678"/>
                <a:gd name="connsiteX55" fmla="*/ 106687 w 1035378"/>
                <a:gd name="connsiteY55" fmla="*/ 252911 h 1050678"/>
                <a:gd name="connsiteX56" fmla="*/ 118594 w 1035378"/>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40037 w 1004937"/>
                <a:gd name="connsiteY7" fmla="*/ 202905 h 1050678"/>
                <a:gd name="connsiteX8" fmla="*/ 313856 w 1004937"/>
                <a:gd name="connsiteY8" fmla="*/ 162423 h 1050678"/>
                <a:gd name="connsiteX9" fmla="*/ 444825 w 1004937"/>
                <a:gd name="connsiteY9" fmla="*/ 114798 h 1050678"/>
                <a:gd name="connsiteX10" fmla="*/ 535312 w 1004937"/>
                <a:gd name="connsiteY10" fmla="*/ 114798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99656 w 1004937"/>
                <a:gd name="connsiteY29" fmla="*/ 829173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40037 w 1004937"/>
                <a:gd name="connsiteY7" fmla="*/ 202905 h 1050678"/>
                <a:gd name="connsiteX8" fmla="*/ 313856 w 1004937"/>
                <a:gd name="connsiteY8" fmla="*/ 162423 h 1050678"/>
                <a:gd name="connsiteX9" fmla="*/ 444825 w 1004937"/>
                <a:gd name="connsiteY9" fmla="*/ 114798 h 1050678"/>
                <a:gd name="connsiteX10" fmla="*/ 535312 w 1004937"/>
                <a:gd name="connsiteY10" fmla="*/ 114798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66709 w 1004937"/>
                <a:gd name="connsiteY29" fmla="*/ 805714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40037 w 1004937"/>
                <a:gd name="connsiteY7" fmla="*/ 202905 h 1050678"/>
                <a:gd name="connsiteX8" fmla="*/ 313856 w 1004937"/>
                <a:gd name="connsiteY8" fmla="*/ 162423 h 1050678"/>
                <a:gd name="connsiteX9" fmla="*/ 444825 w 1004937"/>
                <a:gd name="connsiteY9" fmla="*/ 114798 h 1050678"/>
                <a:gd name="connsiteX10" fmla="*/ 525809 w 1004937"/>
                <a:gd name="connsiteY10" fmla="*/ 87330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66709 w 1004937"/>
                <a:gd name="connsiteY29" fmla="*/ 805714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40037 w 1004937"/>
                <a:gd name="connsiteY7" fmla="*/ 202905 h 1050678"/>
                <a:gd name="connsiteX8" fmla="*/ 313856 w 1004937"/>
                <a:gd name="connsiteY8" fmla="*/ 162423 h 1050678"/>
                <a:gd name="connsiteX9" fmla="*/ 440812 w 1004937"/>
                <a:gd name="connsiteY9" fmla="*/ 127120 h 1050678"/>
                <a:gd name="connsiteX10" fmla="*/ 525809 w 1004937"/>
                <a:gd name="connsiteY10" fmla="*/ 87330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66709 w 1004937"/>
                <a:gd name="connsiteY29" fmla="*/ 805714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40037 w 1004937"/>
                <a:gd name="connsiteY7" fmla="*/ 202905 h 1050678"/>
                <a:gd name="connsiteX8" fmla="*/ 308155 w 1004937"/>
                <a:gd name="connsiteY8" fmla="*/ 145943 h 1050678"/>
                <a:gd name="connsiteX9" fmla="*/ 440812 w 1004937"/>
                <a:gd name="connsiteY9" fmla="*/ 127120 h 1050678"/>
                <a:gd name="connsiteX10" fmla="*/ 525809 w 1004937"/>
                <a:gd name="connsiteY10" fmla="*/ 87330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66709 w 1004937"/>
                <a:gd name="connsiteY29" fmla="*/ 805714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32434 w 1004937"/>
                <a:gd name="connsiteY7" fmla="*/ 180933 h 1050678"/>
                <a:gd name="connsiteX8" fmla="*/ 308155 w 1004937"/>
                <a:gd name="connsiteY8" fmla="*/ 145943 h 1050678"/>
                <a:gd name="connsiteX9" fmla="*/ 440812 w 1004937"/>
                <a:gd name="connsiteY9" fmla="*/ 127120 h 1050678"/>
                <a:gd name="connsiteX10" fmla="*/ 525809 w 1004937"/>
                <a:gd name="connsiteY10" fmla="*/ 87330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66709 w 1004937"/>
                <a:gd name="connsiteY29" fmla="*/ 805714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298336 h 1034191"/>
                <a:gd name="connsiteX1" fmla="*/ 118594 w 1004937"/>
                <a:gd name="connsiteY1" fmla="*/ 243568 h 1034191"/>
                <a:gd name="connsiteX2" fmla="*/ 99544 w 1004937"/>
                <a:gd name="connsiteY2" fmla="*/ 179274 h 1034191"/>
                <a:gd name="connsiteX3" fmla="*/ 147344 w 1004937"/>
                <a:gd name="connsiteY3" fmla="*/ 167583 h 1034191"/>
                <a:gd name="connsiteX4" fmla="*/ 175040 w 1004937"/>
                <a:gd name="connsiteY4" fmla="*/ 187464 h 1034191"/>
                <a:gd name="connsiteX5" fmla="*/ 185248 w 1004937"/>
                <a:gd name="connsiteY5" fmla="*/ 187691 h 1034191"/>
                <a:gd name="connsiteX6" fmla="*/ 223369 w 1004937"/>
                <a:gd name="connsiteY6" fmla="*/ 184036 h 1034191"/>
                <a:gd name="connsiteX7" fmla="*/ 232434 w 1004937"/>
                <a:gd name="connsiteY7" fmla="*/ 164446 h 1034191"/>
                <a:gd name="connsiteX8" fmla="*/ 308155 w 1004937"/>
                <a:gd name="connsiteY8" fmla="*/ 129456 h 1034191"/>
                <a:gd name="connsiteX9" fmla="*/ 440812 w 1004937"/>
                <a:gd name="connsiteY9" fmla="*/ 110633 h 1034191"/>
                <a:gd name="connsiteX10" fmla="*/ 525809 w 1004937"/>
                <a:gd name="connsiteY10" fmla="*/ 70843 h 1034191"/>
                <a:gd name="connsiteX11" fmla="*/ 597225 w 1004937"/>
                <a:gd name="connsiteY11" fmla="*/ 31636 h 1034191"/>
                <a:gd name="connsiteX12" fmla="*/ 677103 w 1004937"/>
                <a:gd name="connsiteY12" fmla="*/ 557 h 1034191"/>
                <a:gd name="connsiteX13" fmla="*/ 705242 w 1004937"/>
                <a:gd name="connsiteY13" fmla="*/ 11913 h 1034191"/>
                <a:gd name="connsiteX14" fmla="*/ 736008 w 1004937"/>
                <a:gd name="connsiteY14" fmla="*/ 14900 h 1034191"/>
                <a:gd name="connsiteX15" fmla="*/ 794869 w 1004937"/>
                <a:gd name="connsiteY15" fmla="*/ 43543 h 1034191"/>
                <a:gd name="connsiteX16" fmla="*/ 832969 w 1004937"/>
                <a:gd name="connsiteY16" fmla="*/ 72118 h 1034191"/>
                <a:gd name="connsiteX17" fmla="*/ 916312 w 1004937"/>
                <a:gd name="connsiteY17" fmla="*/ 72118 h 1034191"/>
                <a:gd name="connsiteX18" fmla="*/ 961556 w 1004937"/>
                <a:gd name="connsiteY18" fmla="*/ 88786 h 1034191"/>
                <a:gd name="connsiteX19" fmla="*/ 963937 w 1004937"/>
                <a:gd name="connsiteY19" fmla="*/ 129268 h 1034191"/>
                <a:gd name="connsiteX20" fmla="*/ 942506 w 1004937"/>
                <a:gd name="connsiteY20" fmla="*/ 188799 h 1034191"/>
                <a:gd name="connsiteX21" fmla="*/ 942506 w 1004937"/>
                <a:gd name="connsiteY21" fmla="*/ 248330 h 1034191"/>
                <a:gd name="connsiteX22" fmla="*/ 978225 w 1004937"/>
                <a:gd name="connsiteY22" fmla="*/ 315005 h 1034191"/>
                <a:gd name="connsiteX23" fmla="*/ 1004419 w 1004937"/>
                <a:gd name="connsiteY23" fmla="*/ 436449 h 1034191"/>
                <a:gd name="connsiteX24" fmla="*/ 994894 w 1004937"/>
                <a:gd name="connsiteY24" fmla="*/ 641236 h 1034191"/>
                <a:gd name="connsiteX25" fmla="*/ 985369 w 1004937"/>
                <a:gd name="connsiteY25" fmla="*/ 679336 h 1034191"/>
                <a:gd name="connsiteX26" fmla="*/ 1002037 w 1004937"/>
                <a:gd name="connsiteY26" fmla="*/ 724580 h 1034191"/>
                <a:gd name="connsiteX27" fmla="*/ 1000317 w 1004937"/>
                <a:gd name="connsiteY27" fmla="*/ 764180 h 1034191"/>
                <a:gd name="connsiteX28" fmla="*/ 966709 w 1004937"/>
                <a:gd name="connsiteY28" fmla="*/ 789227 h 1034191"/>
                <a:gd name="connsiteX29" fmla="*/ 932981 w 1004937"/>
                <a:gd name="connsiteY29" fmla="*/ 822211 h 1034191"/>
                <a:gd name="connsiteX30" fmla="*/ 880594 w 1004937"/>
                <a:gd name="connsiteY30" fmla="*/ 829355 h 1034191"/>
                <a:gd name="connsiteX31" fmla="*/ 847256 w 1004937"/>
                <a:gd name="connsiteY31" fmla="*/ 862693 h 1034191"/>
                <a:gd name="connsiteX32" fmla="*/ 759150 w 1004937"/>
                <a:gd name="connsiteY32" fmla="*/ 912699 h 1034191"/>
                <a:gd name="connsiteX33" fmla="*/ 694856 w 1004937"/>
                <a:gd name="connsiteY33" fmla="*/ 981755 h 1034191"/>
                <a:gd name="connsiteX34" fmla="*/ 654375 w 1004937"/>
                <a:gd name="connsiteY34" fmla="*/ 996043 h 1034191"/>
                <a:gd name="connsiteX35" fmla="*/ 599606 w 1004937"/>
                <a:gd name="connsiteY35" fmla="*/ 965086 h 1034191"/>
                <a:gd name="connsiteX36" fmla="*/ 568650 w 1004937"/>
                <a:gd name="connsiteY36" fmla="*/ 972230 h 1034191"/>
                <a:gd name="connsiteX37" fmla="*/ 490069 w 1004937"/>
                <a:gd name="connsiteY37" fmla="*/ 1034143 h 1034191"/>
                <a:gd name="connsiteX38" fmla="*/ 482711 w 1004937"/>
                <a:gd name="connsiteY38" fmla="*/ 982365 h 1034191"/>
                <a:gd name="connsiteX39" fmla="*/ 403405 w 1004937"/>
                <a:gd name="connsiteY39" fmla="*/ 972419 h 1034191"/>
                <a:gd name="connsiteX40" fmla="*/ 328144 w 1004937"/>
                <a:gd name="connsiteY40" fmla="*/ 919843 h 1034191"/>
                <a:gd name="connsiteX41" fmla="*/ 263850 w 1004937"/>
                <a:gd name="connsiteY41" fmla="*/ 941274 h 1034191"/>
                <a:gd name="connsiteX42" fmla="*/ 232894 w 1004937"/>
                <a:gd name="connsiteY42" fmla="*/ 910318 h 1034191"/>
                <a:gd name="connsiteX43" fmla="*/ 220987 w 1004937"/>
                <a:gd name="connsiteY43" fmla="*/ 874599 h 1034191"/>
                <a:gd name="connsiteX44" fmla="*/ 180506 w 1004937"/>
                <a:gd name="connsiteY44" fmla="*/ 855549 h 1034191"/>
                <a:gd name="connsiteX45" fmla="*/ 118594 w 1004937"/>
                <a:gd name="connsiteY45" fmla="*/ 779349 h 1034191"/>
                <a:gd name="connsiteX46" fmla="*/ 80494 w 1004937"/>
                <a:gd name="connsiteY46" fmla="*/ 684099 h 1034191"/>
                <a:gd name="connsiteX47" fmla="*/ 73350 w 1004937"/>
                <a:gd name="connsiteY47" fmla="*/ 631711 h 1034191"/>
                <a:gd name="connsiteX48" fmla="*/ 49537 w 1004937"/>
                <a:gd name="connsiteY48" fmla="*/ 567418 h 1034191"/>
                <a:gd name="connsiteX49" fmla="*/ 1912 w 1004937"/>
                <a:gd name="connsiteY49" fmla="*/ 448355 h 1034191"/>
                <a:gd name="connsiteX50" fmla="*/ 11437 w 1004937"/>
                <a:gd name="connsiteY50" fmla="*/ 336436 h 1034191"/>
                <a:gd name="connsiteX51" fmla="*/ 30487 w 1004937"/>
                <a:gd name="connsiteY51" fmla="*/ 298336 h 1034191"/>
                <a:gd name="connsiteX52" fmla="*/ 16200 w 1004937"/>
                <a:gd name="connsiteY52" fmla="*/ 243568 h 1034191"/>
                <a:gd name="connsiteX53" fmla="*/ 35250 w 1004937"/>
                <a:gd name="connsiteY53" fmla="*/ 226899 h 1034191"/>
                <a:gd name="connsiteX54" fmla="*/ 106687 w 1004937"/>
                <a:gd name="connsiteY54" fmla="*/ 236424 h 1034191"/>
                <a:gd name="connsiteX55" fmla="*/ 118594 w 1004937"/>
                <a:gd name="connsiteY55" fmla="*/ 243568 h 1034191"/>
                <a:gd name="connsiteX0" fmla="*/ 111450 w 1004937"/>
                <a:gd name="connsiteY0" fmla="*/ 298336 h 1034191"/>
                <a:gd name="connsiteX1" fmla="*/ 118594 w 1004937"/>
                <a:gd name="connsiteY1" fmla="*/ 243568 h 1034191"/>
                <a:gd name="connsiteX2" fmla="*/ 99544 w 1004937"/>
                <a:gd name="connsiteY2" fmla="*/ 179274 h 1034191"/>
                <a:gd name="connsiteX3" fmla="*/ 147344 w 1004937"/>
                <a:gd name="connsiteY3" fmla="*/ 167583 h 1034191"/>
                <a:gd name="connsiteX4" fmla="*/ 175040 w 1004937"/>
                <a:gd name="connsiteY4" fmla="*/ 187464 h 1034191"/>
                <a:gd name="connsiteX5" fmla="*/ 185248 w 1004937"/>
                <a:gd name="connsiteY5" fmla="*/ 187691 h 1034191"/>
                <a:gd name="connsiteX6" fmla="*/ 223369 w 1004937"/>
                <a:gd name="connsiteY6" fmla="*/ 184036 h 1034191"/>
                <a:gd name="connsiteX7" fmla="*/ 232434 w 1004937"/>
                <a:gd name="connsiteY7" fmla="*/ 164446 h 1034191"/>
                <a:gd name="connsiteX8" fmla="*/ 308155 w 1004937"/>
                <a:gd name="connsiteY8" fmla="*/ 129456 h 1034191"/>
                <a:gd name="connsiteX9" fmla="*/ 440812 w 1004937"/>
                <a:gd name="connsiteY9" fmla="*/ 110633 h 1034191"/>
                <a:gd name="connsiteX10" fmla="*/ 525809 w 1004937"/>
                <a:gd name="connsiteY10" fmla="*/ 70843 h 1034191"/>
                <a:gd name="connsiteX11" fmla="*/ 597225 w 1004937"/>
                <a:gd name="connsiteY11" fmla="*/ 31636 h 1034191"/>
                <a:gd name="connsiteX12" fmla="*/ 677103 w 1004937"/>
                <a:gd name="connsiteY12" fmla="*/ 557 h 1034191"/>
                <a:gd name="connsiteX13" fmla="*/ 705242 w 1004937"/>
                <a:gd name="connsiteY13" fmla="*/ 11913 h 1034191"/>
                <a:gd name="connsiteX14" fmla="*/ 736008 w 1004937"/>
                <a:gd name="connsiteY14" fmla="*/ 14900 h 1034191"/>
                <a:gd name="connsiteX15" fmla="*/ 794869 w 1004937"/>
                <a:gd name="connsiteY15" fmla="*/ 43543 h 1034191"/>
                <a:gd name="connsiteX16" fmla="*/ 832969 w 1004937"/>
                <a:gd name="connsiteY16" fmla="*/ 72118 h 1034191"/>
                <a:gd name="connsiteX17" fmla="*/ 916312 w 1004937"/>
                <a:gd name="connsiteY17" fmla="*/ 72118 h 1034191"/>
                <a:gd name="connsiteX18" fmla="*/ 963937 w 1004937"/>
                <a:gd name="connsiteY18" fmla="*/ 129268 h 1034191"/>
                <a:gd name="connsiteX19" fmla="*/ 942506 w 1004937"/>
                <a:gd name="connsiteY19" fmla="*/ 188799 h 1034191"/>
                <a:gd name="connsiteX20" fmla="*/ 942506 w 1004937"/>
                <a:gd name="connsiteY20" fmla="*/ 248330 h 1034191"/>
                <a:gd name="connsiteX21" fmla="*/ 978225 w 1004937"/>
                <a:gd name="connsiteY21" fmla="*/ 315005 h 1034191"/>
                <a:gd name="connsiteX22" fmla="*/ 1004419 w 1004937"/>
                <a:gd name="connsiteY22" fmla="*/ 436449 h 1034191"/>
                <a:gd name="connsiteX23" fmla="*/ 994894 w 1004937"/>
                <a:gd name="connsiteY23" fmla="*/ 641236 h 1034191"/>
                <a:gd name="connsiteX24" fmla="*/ 985369 w 1004937"/>
                <a:gd name="connsiteY24" fmla="*/ 679336 h 1034191"/>
                <a:gd name="connsiteX25" fmla="*/ 1002037 w 1004937"/>
                <a:gd name="connsiteY25" fmla="*/ 724580 h 1034191"/>
                <a:gd name="connsiteX26" fmla="*/ 1000317 w 1004937"/>
                <a:gd name="connsiteY26" fmla="*/ 764180 h 1034191"/>
                <a:gd name="connsiteX27" fmla="*/ 966709 w 1004937"/>
                <a:gd name="connsiteY27" fmla="*/ 789227 h 1034191"/>
                <a:gd name="connsiteX28" fmla="*/ 932981 w 1004937"/>
                <a:gd name="connsiteY28" fmla="*/ 822211 h 1034191"/>
                <a:gd name="connsiteX29" fmla="*/ 880594 w 1004937"/>
                <a:gd name="connsiteY29" fmla="*/ 829355 h 1034191"/>
                <a:gd name="connsiteX30" fmla="*/ 847256 w 1004937"/>
                <a:gd name="connsiteY30" fmla="*/ 862693 h 1034191"/>
                <a:gd name="connsiteX31" fmla="*/ 759150 w 1004937"/>
                <a:gd name="connsiteY31" fmla="*/ 912699 h 1034191"/>
                <a:gd name="connsiteX32" fmla="*/ 694856 w 1004937"/>
                <a:gd name="connsiteY32" fmla="*/ 981755 h 1034191"/>
                <a:gd name="connsiteX33" fmla="*/ 654375 w 1004937"/>
                <a:gd name="connsiteY33" fmla="*/ 996043 h 1034191"/>
                <a:gd name="connsiteX34" fmla="*/ 599606 w 1004937"/>
                <a:gd name="connsiteY34" fmla="*/ 965086 h 1034191"/>
                <a:gd name="connsiteX35" fmla="*/ 568650 w 1004937"/>
                <a:gd name="connsiteY35" fmla="*/ 972230 h 1034191"/>
                <a:gd name="connsiteX36" fmla="*/ 490069 w 1004937"/>
                <a:gd name="connsiteY36" fmla="*/ 1034143 h 1034191"/>
                <a:gd name="connsiteX37" fmla="*/ 482711 w 1004937"/>
                <a:gd name="connsiteY37" fmla="*/ 982365 h 1034191"/>
                <a:gd name="connsiteX38" fmla="*/ 403405 w 1004937"/>
                <a:gd name="connsiteY38" fmla="*/ 972419 h 1034191"/>
                <a:gd name="connsiteX39" fmla="*/ 328144 w 1004937"/>
                <a:gd name="connsiteY39" fmla="*/ 919843 h 1034191"/>
                <a:gd name="connsiteX40" fmla="*/ 263850 w 1004937"/>
                <a:gd name="connsiteY40" fmla="*/ 941274 h 1034191"/>
                <a:gd name="connsiteX41" fmla="*/ 232894 w 1004937"/>
                <a:gd name="connsiteY41" fmla="*/ 910318 h 1034191"/>
                <a:gd name="connsiteX42" fmla="*/ 220987 w 1004937"/>
                <a:gd name="connsiteY42" fmla="*/ 874599 h 1034191"/>
                <a:gd name="connsiteX43" fmla="*/ 180506 w 1004937"/>
                <a:gd name="connsiteY43" fmla="*/ 855549 h 1034191"/>
                <a:gd name="connsiteX44" fmla="*/ 118594 w 1004937"/>
                <a:gd name="connsiteY44" fmla="*/ 779349 h 1034191"/>
                <a:gd name="connsiteX45" fmla="*/ 80494 w 1004937"/>
                <a:gd name="connsiteY45" fmla="*/ 684099 h 1034191"/>
                <a:gd name="connsiteX46" fmla="*/ 73350 w 1004937"/>
                <a:gd name="connsiteY46" fmla="*/ 631711 h 1034191"/>
                <a:gd name="connsiteX47" fmla="*/ 49537 w 1004937"/>
                <a:gd name="connsiteY47" fmla="*/ 567418 h 1034191"/>
                <a:gd name="connsiteX48" fmla="*/ 1912 w 1004937"/>
                <a:gd name="connsiteY48" fmla="*/ 448355 h 1034191"/>
                <a:gd name="connsiteX49" fmla="*/ 11437 w 1004937"/>
                <a:gd name="connsiteY49" fmla="*/ 336436 h 1034191"/>
                <a:gd name="connsiteX50" fmla="*/ 30487 w 1004937"/>
                <a:gd name="connsiteY50" fmla="*/ 298336 h 1034191"/>
                <a:gd name="connsiteX51" fmla="*/ 16200 w 1004937"/>
                <a:gd name="connsiteY51" fmla="*/ 243568 h 1034191"/>
                <a:gd name="connsiteX52" fmla="*/ 35250 w 1004937"/>
                <a:gd name="connsiteY52" fmla="*/ 226899 h 1034191"/>
                <a:gd name="connsiteX53" fmla="*/ 106687 w 1004937"/>
                <a:gd name="connsiteY53" fmla="*/ 236424 h 1034191"/>
                <a:gd name="connsiteX54" fmla="*/ 118594 w 1004937"/>
                <a:gd name="connsiteY54" fmla="*/ 243568 h 1034191"/>
                <a:gd name="connsiteX0" fmla="*/ 111450 w 1004937"/>
                <a:gd name="connsiteY0" fmla="*/ 298336 h 1034191"/>
                <a:gd name="connsiteX1" fmla="*/ 118594 w 1004937"/>
                <a:gd name="connsiteY1" fmla="*/ 243568 h 1034191"/>
                <a:gd name="connsiteX2" fmla="*/ 99544 w 1004937"/>
                <a:gd name="connsiteY2" fmla="*/ 179274 h 1034191"/>
                <a:gd name="connsiteX3" fmla="*/ 147344 w 1004937"/>
                <a:gd name="connsiteY3" fmla="*/ 167583 h 1034191"/>
                <a:gd name="connsiteX4" fmla="*/ 175040 w 1004937"/>
                <a:gd name="connsiteY4" fmla="*/ 187464 h 1034191"/>
                <a:gd name="connsiteX5" fmla="*/ 185248 w 1004937"/>
                <a:gd name="connsiteY5" fmla="*/ 187691 h 1034191"/>
                <a:gd name="connsiteX6" fmla="*/ 223369 w 1004937"/>
                <a:gd name="connsiteY6" fmla="*/ 184036 h 1034191"/>
                <a:gd name="connsiteX7" fmla="*/ 232434 w 1004937"/>
                <a:gd name="connsiteY7" fmla="*/ 164446 h 1034191"/>
                <a:gd name="connsiteX8" fmla="*/ 288852 w 1004937"/>
                <a:gd name="connsiteY8" fmla="*/ 100497 h 1034191"/>
                <a:gd name="connsiteX9" fmla="*/ 440812 w 1004937"/>
                <a:gd name="connsiteY9" fmla="*/ 110633 h 1034191"/>
                <a:gd name="connsiteX10" fmla="*/ 525809 w 1004937"/>
                <a:gd name="connsiteY10" fmla="*/ 70843 h 1034191"/>
                <a:gd name="connsiteX11" fmla="*/ 597225 w 1004937"/>
                <a:gd name="connsiteY11" fmla="*/ 31636 h 1034191"/>
                <a:gd name="connsiteX12" fmla="*/ 677103 w 1004937"/>
                <a:gd name="connsiteY12" fmla="*/ 557 h 1034191"/>
                <a:gd name="connsiteX13" fmla="*/ 705242 w 1004937"/>
                <a:gd name="connsiteY13" fmla="*/ 11913 h 1034191"/>
                <a:gd name="connsiteX14" fmla="*/ 736008 w 1004937"/>
                <a:gd name="connsiteY14" fmla="*/ 14900 h 1034191"/>
                <a:gd name="connsiteX15" fmla="*/ 794869 w 1004937"/>
                <a:gd name="connsiteY15" fmla="*/ 43543 h 1034191"/>
                <a:gd name="connsiteX16" fmla="*/ 832969 w 1004937"/>
                <a:gd name="connsiteY16" fmla="*/ 72118 h 1034191"/>
                <a:gd name="connsiteX17" fmla="*/ 916312 w 1004937"/>
                <a:gd name="connsiteY17" fmla="*/ 72118 h 1034191"/>
                <a:gd name="connsiteX18" fmla="*/ 963937 w 1004937"/>
                <a:gd name="connsiteY18" fmla="*/ 129268 h 1034191"/>
                <a:gd name="connsiteX19" fmla="*/ 942506 w 1004937"/>
                <a:gd name="connsiteY19" fmla="*/ 188799 h 1034191"/>
                <a:gd name="connsiteX20" fmla="*/ 942506 w 1004937"/>
                <a:gd name="connsiteY20" fmla="*/ 248330 h 1034191"/>
                <a:gd name="connsiteX21" fmla="*/ 978225 w 1004937"/>
                <a:gd name="connsiteY21" fmla="*/ 315005 h 1034191"/>
                <a:gd name="connsiteX22" fmla="*/ 1004419 w 1004937"/>
                <a:gd name="connsiteY22" fmla="*/ 436449 h 1034191"/>
                <a:gd name="connsiteX23" fmla="*/ 994894 w 1004937"/>
                <a:gd name="connsiteY23" fmla="*/ 641236 h 1034191"/>
                <a:gd name="connsiteX24" fmla="*/ 985369 w 1004937"/>
                <a:gd name="connsiteY24" fmla="*/ 679336 h 1034191"/>
                <a:gd name="connsiteX25" fmla="*/ 1002037 w 1004937"/>
                <a:gd name="connsiteY25" fmla="*/ 724580 h 1034191"/>
                <a:gd name="connsiteX26" fmla="*/ 1000317 w 1004937"/>
                <a:gd name="connsiteY26" fmla="*/ 764180 h 1034191"/>
                <a:gd name="connsiteX27" fmla="*/ 966709 w 1004937"/>
                <a:gd name="connsiteY27" fmla="*/ 789227 h 1034191"/>
                <a:gd name="connsiteX28" fmla="*/ 932981 w 1004937"/>
                <a:gd name="connsiteY28" fmla="*/ 822211 h 1034191"/>
                <a:gd name="connsiteX29" fmla="*/ 880594 w 1004937"/>
                <a:gd name="connsiteY29" fmla="*/ 829355 h 1034191"/>
                <a:gd name="connsiteX30" fmla="*/ 847256 w 1004937"/>
                <a:gd name="connsiteY30" fmla="*/ 862693 h 1034191"/>
                <a:gd name="connsiteX31" fmla="*/ 759150 w 1004937"/>
                <a:gd name="connsiteY31" fmla="*/ 912699 h 1034191"/>
                <a:gd name="connsiteX32" fmla="*/ 694856 w 1004937"/>
                <a:gd name="connsiteY32" fmla="*/ 981755 h 1034191"/>
                <a:gd name="connsiteX33" fmla="*/ 654375 w 1004937"/>
                <a:gd name="connsiteY33" fmla="*/ 996043 h 1034191"/>
                <a:gd name="connsiteX34" fmla="*/ 599606 w 1004937"/>
                <a:gd name="connsiteY34" fmla="*/ 965086 h 1034191"/>
                <a:gd name="connsiteX35" fmla="*/ 568650 w 1004937"/>
                <a:gd name="connsiteY35" fmla="*/ 972230 h 1034191"/>
                <a:gd name="connsiteX36" fmla="*/ 490069 w 1004937"/>
                <a:gd name="connsiteY36" fmla="*/ 1034143 h 1034191"/>
                <a:gd name="connsiteX37" fmla="*/ 482711 w 1004937"/>
                <a:gd name="connsiteY37" fmla="*/ 982365 h 1034191"/>
                <a:gd name="connsiteX38" fmla="*/ 403405 w 1004937"/>
                <a:gd name="connsiteY38" fmla="*/ 972419 h 1034191"/>
                <a:gd name="connsiteX39" fmla="*/ 328144 w 1004937"/>
                <a:gd name="connsiteY39" fmla="*/ 919843 h 1034191"/>
                <a:gd name="connsiteX40" fmla="*/ 263850 w 1004937"/>
                <a:gd name="connsiteY40" fmla="*/ 941274 h 1034191"/>
                <a:gd name="connsiteX41" fmla="*/ 232894 w 1004937"/>
                <a:gd name="connsiteY41" fmla="*/ 910318 h 1034191"/>
                <a:gd name="connsiteX42" fmla="*/ 220987 w 1004937"/>
                <a:gd name="connsiteY42" fmla="*/ 874599 h 1034191"/>
                <a:gd name="connsiteX43" fmla="*/ 180506 w 1004937"/>
                <a:gd name="connsiteY43" fmla="*/ 855549 h 1034191"/>
                <a:gd name="connsiteX44" fmla="*/ 118594 w 1004937"/>
                <a:gd name="connsiteY44" fmla="*/ 779349 h 1034191"/>
                <a:gd name="connsiteX45" fmla="*/ 80494 w 1004937"/>
                <a:gd name="connsiteY45" fmla="*/ 684099 h 1034191"/>
                <a:gd name="connsiteX46" fmla="*/ 73350 w 1004937"/>
                <a:gd name="connsiteY46" fmla="*/ 631711 h 1034191"/>
                <a:gd name="connsiteX47" fmla="*/ 49537 w 1004937"/>
                <a:gd name="connsiteY47" fmla="*/ 567418 h 1034191"/>
                <a:gd name="connsiteX48" fmla="*/ 1912 w 1004937"/>
                <a:gd name="connsiteY48" fmla="*/ 448355 h 1034191"/>
                <a:gd name="connsiteX49" fmla="*/ 11437 w 1004937"/>
                <a:gd name="connsiteY49" fmla="*/ 336436 h 1034191"/>
                <a:gd name="connsiteX50" fmla="*/ 30487 w 1004937"/>
                <a:gd name="connsiteY50" fmla="*/ 298336 h 1034191"/>
                <a:gd name="connsiteX51" fmla="*/ 16200 w 1004937"/>
                <a:gd name="connsiteY51" fmla="*/ 243568 h 1034191"/>
                <a:gd name="connsiteX52" fmla="*/ 35250 w 1004937"/>
                <a:gd name="connsiteY52" fmla="*/ 226899 h 1034191"/>
                <a:gd name="connsiteX53" fmla="*/ 106687 w 1004937"/>
                <a:gd name="connsiteY53" fmla="*/ 236424 h 1034191"/>
                <a:gd name="connsiteX54" fmla="*/ 118594 w 1004937"/>
                <a:gd name="connsiteY54" fmla="*/ 243568 h 1034191"/>
                <a:gd name="connsiteX0" fmla="*/ 111450 w 1004937"/>
                <a:gd name="connsiteY0" fmla="*/ 298336 h 1034191"/>
                <a:gd name="connsiteX1" fmla="*/ 118594 w 1004937"/>
                <a:gd name="connsiteY1" fmla="*/ 243568 h 1034191"/>
                <a:gd name="connsiteX2" fmla="*/ 99544 w 1004937"/>
                <a:gd name="connsiteY2" fmla="*/ 179274 h 1034191"/>
                <a:gd name="connsiteX3" fmla="*/ 147344 w 1004937"/>
                <a:gd name="connsiteY3" fmla="*/ 167583 h 1034191"/>
                <a:gd name="connsiteX4" fmla="*/ 175040 w 1004937"/>
                <a:gd name="connsiteY4" fmla="*/ 187464 h 1034191"/>
                <a:gd name="connsiteX5" fmla="*/ 185248 w 1004937"/>
                <a:gd name="connsiteY5" fmla="*/ 187691 h 1034191"/>
                <a:gd name="connsiteX6" fmla="*/ 223369 w 1004937"/>
                <a:gd name="connsiteY6" fmla="*/ 184036 h 1034191"/>
                <a:gd name="connsiteX7" fmla="*/ 232434 w 1004937"/>
                <a:gd name="connsiteY7" fmla="*/ 164446 h 1034191"/>
                <a:gd name="connsiteX8" fmla="*/ 288852 w 1004937"/>
                <a:gd name="connsiteY8" fmla="*/ 100497 h 1034191"/>
                <a:gd name="connsiteX9" fmla="*/ 449672 w 1004937"/>
                <a:gd name="connsiteY9" fmla="*/ 76813 h 1034191"/>
                <a:gd name="connsiteX10" fmla="*/ 525809 w 1004937"/>
                <a:gd name="connsiteY10" fmla="*/ 70843 h 1034191"/>
                <a:gd name="connsiteX11" fmla="*/ 597225 w 1004937"/>
                <a:gd name="connsiteY11" fmla="*/ 31636 h 1034191"/>
                <a:gd name="connsiteX12" fmla="*/ 677103 w 1004937"/>
                <a:gd name="connsiteY12" fmla="*/ 557 h 1034191"/>
                <a:gd name="connsiteX13" fmla="*/ 705242 w 1004937"/>
                <a:gd name="connsiteY13" fmla="*/ 11913 h 1034191"/>
                <a:gd name="connsiteX14" fmla="*/ 736008 w 1004937"/>
                <a:gd name="connsiteY14" fmla="*/ 14900 h 1034191"/>
                <a:gd name="connsiteX15" fmla="*/ 794869 w 1004937"/>
                <a:gd name="connsiteY15" fmla="*/ 43543 h 1034191"/>
                <a:gd name="connsiteX16" fmla="*/ 832969 w 1004937"/>
                <a:gd name="connsiteY16" fmla="*/ 72118 h 1034191"/>
                <a:gd name="connsiteX17" fmla="*/ 916312 w 1004937"/>
                <a:gd name="connsiteY17" fmla="*/ 72118 h 1034191"/>
                <a:gd name="connsiteX18" fmla="*/ 963937 w 1004937"/>
                <a:gd name="connsiteY18" fmla="*/ 129268 h 1034191"/>
                <a:gd name="connsiteX19" fmla="*/ 942506 w 1004937"/>
                <a:gd name="connsiteY19" fmla="*/ 188799 h 1034191"/>
                <a:gd name="connsiteX20" fmla="*/ 942506 w 1004937"/>
                <a:gd name="connsiteY20" fmla="*/ 248330 h 1034191"/>
                <a:gd name="connsiteX21" fmla="*/ 978225 w 1004937"/>
                <a:gd name="connsiteY21" fmla="*/ 315005 h 1034191"/>
                <a:gd name="connsiteX22" fmla="*/ 1004419 w 1004937"/>
                <a:gd name="connsiteY22" fmla="*/ 436449 h 1034191"/>
                <a:gd name="connsiteX23" fmla="*/ 994894 w 1004937"/>
                <a:gd name="connsiteY23" fmla="*/ 641236 h 1034191"/>
                <a:gd name="connsiteX24" fmla="*/ 985369 w 1004937"/>
                <a:gd name="connsiteY24" fmla="*/ 679336 h 1034191"/>
                <a:gd name="connsiteX25" fmla="*/ 1002037 w 1004937"/>
                <a:gd name="connsiteY25" fmla="*/ 724580 h 1034191"/>
                <a:gd name="connsiteX26" fmla="*/ 1000317 w 1004937"/>
                <a:gd name="connsiteY26" fmla="*/ 764180 h 1034191"/>
                <a:gd name="connsiteX27" fmla="*/ 966709 w 1004937"/>
                <a:gd name="connsiteY27" fmla="*/ 789227 h 1034191"/>
                <a:gd name="connsiteX28" fmla="*/ 932981 w 1004937"/>
                <a:gd name="connsiteY28" fmla="*/ 822211 h 1034191"/>
                <a:gd name="connsiteX29" fmla="*/ 880594 w 1004937"/>
                <a:gd name="connsiteY29" fmla="*/ 829355 h 1034191"/>
                <a:gd name="connsiteX30" fmla="*/ 847256 w 1004937"/>
                <a:gd name="connsiteY30" fmla="*/ 862693 h 1034191"/>
                <a:gd name="connsiteX31" fmla="*/ 759150 w 1004937"/>
                <a:gd name="connsiteY31" fmla="*/ 912699 h 1034191"/>
                <a:gd name="connsiteX32" fmla="*/ 694856 w 1004937"/>
                <a:gd name="connsiteY32" fmla="*/ 981755 h 1034191"/>
                <a:gd name="connsiteX33" fmla="*/ 654375 w 1004937"/>
                <a:gd name="connsiteY33" fmla="*/ 996043 h 1034191"/>
                <a:gd name="connsiteX34" fmla="*/ 599606 w 1004937"/>
                <a:gd name="connsiteY34" fmla="*/ 965086 h 1034191"/>
                <a:gd name="connsiteX35" fmla="*/ 568650 w 1004937"/>
                <a:gd name="connsiteY35" fmla="*/ 972230 h 1034191"/>
                <a:gd name="connsiteX36" fmla="*/ 490069 w 1004937"/>
                <a:gd name="connsiteY36" fmla="*/ 1034143 h 1034191"/>
                <a:gd name="connsiteX37" fmla="*/ 482711 w 1004937"/>
                <a:gd name="connsiteY37" fmla="*/ 982365 h 1034191"/>
                <a:gd name="connsiteX38" fmla="*/ 403405 w 1004937"/>
                <a:gd name="connsiteY38" fmla="*/ 972419 h 1034191"/>
                <a:gd name="connsiteX39" fmla="*/ 328144 w 1004937"/>
                <a:gd name="connsiteY39" fmla="*/ 919843 h 1034191"/>
                <a:gd name="connsiteX40" fmla="*/ 263850 w 1004937"/>
                <a:gd name="connsiteY40" fmla="*/ 941274 h 1034191"/>
                <a:gd name="connsiteX41" fmla="*/ 232894 w 1004937"/>
                <a:gd name="connsiteY41" fmla="*/ 910318 h 1034191"/>
                <a:gd name="connsiteX42" fmla="*/ 220987 w 1004937"/>
                <a:gd name="connsiteY42" fmla="*/ 874599 h 1034191"/>
                <a:gd name="connsiteX43" fmla="*/ 180506 w 1004937"/>
                <a:gd name="connsiteY43" fmla="*/ 855549 h 1034191"/>
                <a:gd name="connsiteX44" fmla="*/ 118594 w 1004937"/>
                <a:gd name="connsiteY44" fmla="*/ 779349 h 1034191"/>
                <a:gd name="connsiteX45" fmla="*/ 80494 w 1004937"/>
                <a:gd name="connsiteY45" fmla="*/ 684099 h 1034191"/>
                <a:gd name="connsiteX46" fmla="*/ 73350 w 1004937"/>
                <a:gd name="connsiteY46" fmla="*/ 631711 h 1034191"/>
                <a:gd name="connsiteX47" fmla="*/ 49537 w 1004937"/>
                <a:gd name="connsiteY47" fmla="*/ 567418 h 1034191"/>
                <a:gd name="connsiteX48" fmla="*/ 1912 w 1004937"/>
                <a:gd name="connsiteY48" fmla="*/ 448355 h 1034191"/>
                <a:gd name="connsiteX49" fmla="*/ 11437 w 1004937"/>
                <a:gd name="connsiteY49" fmla="*/ 336436 h 1034191"/>
                <a:gd name="connsiteX50" fmla="*/ 30487 w 1004937"/>
                <a:gd name="connsiteY50" fmla="*/ 298336 h 1034191"/>
                <a:gd name="connsiteX51" fmla="*/ 16200 w 1004937"/>
                <a:gd name="connsiteY51" fmla="*/ 243568 h 1034191"/>
                <a:gd name="connsiteX52" fmla="*/ 35250 w 1004937"/>
                <a:gd name="connsiteY52" fmla="*/ 226899 h 1034191"/>
                <a:gd name="connsiteX53" fmla="*/ 106687 w 1004937"/>
                <a:gd name="connsiteY53" fmla="*/ 236424 h 1034191"/>
                <a:gd name="connsiteX54" fmla="*/ 118594 w 1004937"/>
                <a:gd name="connsiteY54" fmla="*/ 243568 h 1034191"/>
                <a:gd name="connsiteX0" fmla="*/ 111450 w 1004937"/>
                <a:gd name="connsiteY0" fmla="*/ 298336 h 1034191"/>
                <a:gd name="connsiteX1" fmla="*/ 118594 w 1004937"/>
                <a:gd name="connsiteY1" fmla="*/ 243568 h 1034191"/>
                <a:gd name="connsiteX2" fmla="*/ 99544 w 1004937"/>
                <a:gd name="connsiteY2" fmla="*/ 179274 h 1034191"/>
                <a:gd name="connsiteX3" fmla="*/ 147344 w 1004937"/>
                <a:gd name="connsiteY3" fmla="*/ 167583 h 1034191"/>
                <a:gd name="connsiteX4" fmla="*/ 175040 w 1004937"/>
                <a:gd name="connsiteY4" fmla="*/ 187464 h 1034191"/>
                <a:gd name="connsiteX5" fmla="*/ 185248 w 1004937"/>
                <a:gd name="connsiteY5" fmla="*/ 187691 h 1034191"/>
                <a:gd name="connsiteX6" fmla="*/ 223369 w 1004937"/>
                <a:gd name="connsiteY6" fmla="*/ 184036 h 1034191"/>
                <a:gd name="connsiteX7" fmla="*/ 232434 w 1004937"/>
                <a:gd name="connsiteY7" fmla="*/ 164446 h 1034191"/>
                <a:gd name="connsiteX8" fmla="*/ 288852 w 1004937"/>
                <a:gd name="connsiteY8" fmla="*/ 100497 h 1034191"/>
                <a:gd name="connsiteX9" fmla="*/ 449672 w 1004937"/>
                <a:gd name="connsiteY9" fmla="*/ 76813 h 1034191"/>
                <a:gd name="connsiteX10" fmla="*/ 525811 w 1004937"/>
                <a:gd name="connsiteY10" fmla="*/ 70842 h 1034191"/>
                <a:gd name="connsiteX11" fmla="*/ 597225 w 1004937"/>
                <a:gd name="connsiteY11" fmla="*/ 31636 h 1034191"/>
                <a:gd name="connsiteX12" fmla="*/ 677103 w 1004937"/>
                <a:gd name="connsiteY12" fmla="*/ 557 h 1034191"/>
                <a:gd name="connsiteX13" fmla="*/ 705242 w 1004937"/>
                <a:gd name="connsiteY13" fmla="*/ 11913 h 1034191"/>
                <a:gd name="connsiteX14" fmla="*/ 736008 w 1004937"/>
                <a:gd name="connsiteY14" fmla="*/ 14900 h 1034191"/>
                <a:gd name="connsiteX15" fmla="*/ 794869 w 1004937"/>
                <a:gd name="connsiteY15" fmla="*/ 43543 h 1034191"/>
                <a:gd name="connsiteX16" fmla="*/ 832969 w 1004937"/>
                <a:gd name="connsiteY16" fmla="*/ 72118 h 1034191"/>
                <a:gd name="connsiteX17" fmla="*/ 916312 w 1004937"/>
                <a:gd name="connsiteY17" fmla="*/ 72118 h 1034191"/>
                <a:gd name="connsiteX18" fmla="*/ 963937 w 1004937"/>
                <a:gd name="connsiteY18" fmla="*/ 129268 h 1034191"/>
                <a:gd name="connsiteX19" fmla="*/ 942506 w 1004937"/>
                <a:gd name="connsiteY19" fmla="*/ 188799 h 1034191"/>
                <a:gd name="connsiteX20" fmla="*/ 942506 w 1004937"/>
                <a:gd name="connsiteY20" fmla="*/ 248330 h 1034191"/>
                <a:gd name="connsiteX21" fmla="*/ 978225 w 1004937"/>
                <a:gd name="connsiteY21" fmla="*/ 315005 h 1034191"/>
                <a:gd name="connsiteX22" fmla="*/ 1004419 w 1004937"/>
                <a:gd name="connsiteY22" fmla="*/ 436449 h 1034191"/>
                <a:gd name="connsiteX23" fmla="*/ 994894 w 1004937"/>
                <a:gd name="connsiteY23" fmla="*/ 641236 h 1034191"/>
                <a:gd name="connsiteX24" fmla="*/ 985369 w 1004937"/>
                <a:gd name="connsiteY24" fmla="*/ 679336 h 1034191"/>
                <a:gd name="connsiteX25" fmla="*/ 1002037 w 1004937"/>
                <a:gd name="connsiteY25" fmla="*/ 724580 h 1034191"/>
                <a:gd name="connsiteX26" fmla="*/ 1000317 w 1004937"/>
                <a:gd name="connsiteY26" fmla="*/ 764180 h 1034191"/>
                <a:gd name="connsiteX27" fmla="*/ 966709 w 1004937"/>
                <a:gd name="connsiteY27" fmla="*/ 789227 h 1034191"/>
                <a:gd name="connsiteX28" fmla="*/ 932981 w 1004937"/>
                <a:gd name="connsiteY28" fmla="*/ 822211 h 1034191"/>
                <a:gd name="connsiteX29" fmla="*/ 880594 w 1004937"/>
                <a:gd name="connsiteY29" fmla="*/ 829355 h 1034191"/>
                <a:gd name="connsiteX30" fmla="*/ 847256 w 1004937"/>
                <a:gd name="connsiteY30" fmla="*/ 862693 h 1034191"/>
                <a:gd name="connsiteX31" fmla="*/ 759150 w 1004937"/>
                <a:gd name="connsiteY31" fmla="*/ 912699 h 1034191"/>
                <a:gd name="connsiteX32" fmla="*/ 694856 w 1004937"/>
                <a:gd name="connsiteY32" fmla="*/ 981755 h 1034191"/>
                <a:gd name="connsiteX33" fmla="*/ 654375 w 1004937"/>
                <a:gd name="connsiteY33" fmla="*/ 996043 h 1034191"/>
                <a:gd name="connsiteX34" fmla="*/ 599606 w 1004937"/>
                <a:gd name="connsiteY34" fmla="*/ 965086 h 1034191"/>
                <a:gd name="connsiteX35" fmla="*/ 568650 w 1004937"/>
                <a:gd name="connsiteY35" fmla="*/ 972230 h 1034191"/>
                <a:gd name="connsiteX36" fmla="*/ 490069 w 1004937"/>
                <a:gd name="connsiteY36" fmla="*/ 1034143 h 1034191"/>
                <a:gd name="connsiteX37" fmla="*/ 482711 w 1004937"/>
                <a:gd name="connsiteY37" fmla="*/ 982365 h 1034191"/>
                <a:gd name="connsiteX38" fmla="*/ 403405 w 1004937"/>
                <a:gd name="connsiteY38" fmla="*/ 972419 h 1034191"/>
                <a:gd name="connsiteX39" fmla="*/ 328144 w 1004937"/>
                <a:gd name="connsiteY39" fmla="*/ 919843 h 1034191"/>
                <a:gd name="connsiteX40" fmla="*/ 263850 w 1004937"/>
                <a:gd name="connsiteY40" fmla="*/ 941274 h 1034191"/>
                <a:gd name="connsiteX41" fmla="*/ 232894 w 1004937"/>
                <a:gd name="connsiteY41" fmla="*/ 910318 h 1034191"/>
                <a:gd name="connsiteX42" fmla="*/ 220987 w 1004937"/>
                <a:gd name="connsiteY42" fmla="*/ 874599 h 1034191"/>
                <a:gd name="connsiteX43" fmla="*/ 180506 w 1004937"/>
                <a:gd name="connsiteY43" fmla="*/ 855549 h 1034191"/>
                <a:gd name="connsiteX44" fmla="*/ 118594 w 1004937"/>
                <a:gd name="connsiteY44" fmla="*/ 779349 h 1034191"/>
                <a:gd name="connsiteX45" fmla="*/ 80494 w 1004937"/>
                <a:gd name="connsiteY45" fmla="*/ 684099 h 1034191"/>
                <a:gd name="connsiteX46" fmla="*/ 73350 w 1004937"/>
                <a:gd name="connsiteY46" fmla="*/ 631711 h 1034191"/>
                <a:gd name="connsiteX47" fmla="*/ 49537 w 1004937"/>
                <a:gd name="connsiteY47" fmla="*/ 567418 h 1034191"/>
                <a:gd name="connsiteX48" fmla="*/ 1912 w 1004937"/>
                <a:gd name="connsiteY48" fmla="*/ 448355 h 1034191"/>
                <a:gd name="connsiteX49" fmla="*/ 11437 w 1004937"/>
                <a:gd name="connsiteY49" fmla="*/ 336436 h 1034191"/>
                <a:gd name="connsiteX50" fmla="*/ 30487 w 1004937"/>
                <a:gd name="connsiteY50" fmla="*/ 298336 h 1034191"/>
                <a:gd name="connsiteX51" fmla="*/ 16200 w 1004937"/>
                <a:gd name="connsiteY51" fmla="*/ 243568 h 1034191"/>
                <a:gd name="connsiteX52" fmla="*/ 35250 w 1004937"/>
                <a:gd name="connsiteY52" fmla="*/ 226899 h 1034191"/>
                <a:gd name="connsiteX53" fmla="*/ 106687 w 1004937"/>
                <a:gd name="connsiteY53" fmla="*/ 236424 h 1034191"/>
                <a:gd name="connsiteX54" fmla="*/ 118594 w 1004937"/>
                <a:gd name="connsiteY54" fmla="*/ 243568 h 1034191"/>
                <a:gd name="connsiteX0" fmla="*/ 111450 w 1004937"/>
                <a:gd name="connsiteY0" fmla="*/ 300283 h 1036138"/>
                <a:gd name="connsiteX1" fmla="*/ 118594 w 1004937"/>
                <a:gd name="connsiteY1" fmla="*/ 245515 h 1036138"/>
                <a:gd name="connsiteX2" fmla="*/ 99544 w 1004937"/>
                <a:gd name="connsiteY2" fmla="*/ 181221 h 1036138"/>
                <a:gd name="connsiteX3" fmla="*/ 147344 w 1004937"/>
                <a:gd name="connsiteY3" fmla="*/ 169530 h 1036138"/>
                <a:gd name="connsiteX4" fmla="*/ 175040 w 1004937"/>
                <a:gd name="connsiteY4" fmla="*/ 189411 h 1036138"/>
                <a:gd name="connsiteX5" fmla="*/ 185248 w 1004937"/>
                <a:gd name="connsiteY5" fmla="*/ 189638 h 1036138"/>
                <a:gd name="connsiteX6" fmla="*/ 223369 w 1004937"/>
                <a:gd name="connsiteY6" fmla="*/ 185983 h 1036138"/>
                <a:gd name="connsiteX7" fmla="*/ 232434 w 1004937"/>
                <a:gd name="connsiteY7" fmla="*/ 166393 h 1036138"/>
                <a:gd name="connsiteX8" fmla="*/ 288852 w 1004937"/>
                <a:gd name="connsiteY8" fmla="*/ 102444 h 1036138"/>
                <a:gd name="connsiteX9" fmla="*/ 449672 w 1004937"/>
                <a:gd name="connsiteY9" fmla="*/ 78760 h 1036138"/>
                <a:gd name="connsiteX10" fmla="*/ 525811 w 1004937"/>
                <a:gd name="connsiteY10" fmla="*/ 72789 h 1036138"/>
                <a:gd name="connsiteX11" fmla="*/ 613791 w 1004937"/>
                <a:gd name="connsiteY11" fmla="*/ 67859 h 1036138"/>
                <a:gd name="connsiteX12" fmla="*/ 677103 w 1004937"/>
                <a:gd name="connsiteY12" fmla="*/ 2504 h 1036138"/>
                <a:gd name="connsiteX13" fmla="*/ 705242 w 1004937"/>
                <a:gd name="connsiteY13" fmla="*/ 13860 h 1036138"/>
                <a:gd name="connsiteX14" fmla="*/ 736008 w 1004937"/>
                <a:gd name="connsiteY14" fmla="*/ 16847 h 1036138"/>
                <a:gd name="connsiteX15" fmla="*/ 794869 w 1004937"/>
                <a:gd name="connsiteY15" fmla="*/ 45490 h 1036138"/>
                <a:gd name="connsiteX16" fmla="*/ 832969 w 1004937"/>
                <a:gd name="connsiteY16" fmla="*/ 74065 h 1036138"/>
                <a:gd name="connsiteX17" fmla="*/ 916312 w 1004937"/>
                <a:gd name="connsiteY17" fmla="*/ 74065 h 1036138"/>
                <a:gd name="connsiteX18" fmla="*/ 963937 w 1004937"/>
                <a:gd name="connsiteY18" fmla="*/ 131215 h 1036138"/>
                <a:gd name="connsiteX19" fmla="*/ 942506 w 1004937"/>
                <a:gd name="connsiteY19" fmla="*/ 190746 h 1036138"/>
                <a:gd name="connsiteX20" fmla="*/ 942506 w 1004937"/>
                <a:gd name="connsiteY20" fmla="*/ 250277 h 1036138"/>
                <a:gd name="connsiteX21" fmla="*/ 978225 w 1004937"/>
                <a:gd name="connsiteY21" fmla="*/ 316952 h 1036138"/>
                <a:gd name="connsiteX22" fmla="*/ 1004419 w 1004937"/>
                <a:gd name="connsiteY22" fmla="*/ 438396 h 1036138"/>
                <a:gd name="connsiteX23" fmla="*/ 994894 w 1004937"/>
                <a:gd name="connsiteY23" fmla="*/ 643183 h 1036138"/>
                <a:gd name="connsiteX24" fmla="*/ 985369 w 1004937"/>
                <a:gd name="connsiteY24" fmla="*/ 681283 h 1036138"/>
                <a:gd name="connsiteX25" fmla="*/ 1002037 w 1004937"/>
                <a:gd name="connsiteY25" fmla="*/ 726527 h 1036138"/>
                <a:gd name="connsiteX26" fmla="*/ 1000317 w 1004937"/>
                <a:gd name="connsiteY26" fmla="*/ 766127 h 1036138"/>
                <a:gd name="connsiteX27" fmla="*/ 966709 w 1004937"/>
                <a:gd name="connsiteY27" fmla="*/ 791174 h 1036138"/>
                <a:gd name="connsiteX28" fmla="*/ 932981 w 1004937"/>
                <a:gd name="connsiteY28" fmla="*/ 824158 h 1036138"/>
                <a:gd name="connsiteX29" fmla="*/ 880594 w 1004937"/>
                <a:gd name="connsiteY29" fmla="*/ 831302 h 1036138"/>
                <a:gd name="connsiteX30" fmla="*/ 847256 w 1004937"/>
                <a:gd name="connsiteY30" fmla="*/ 864640 h 1036138"/>
                <a:gd name="connsiteX31" fmla="*/ 759150 w 1004937"/>
                <a:gd name="connsiteY31" fmla="*/ 914646 h 1036138"/>
                <a:gd name="connsiteX32" fmla="*/ 694856 w 1004937"/>
                <a:gd name="connsiteY32" fmla="*/ 983702 h 1036138"/>
                <a:gd name="connsiteX33" fmla="*/ 654375 w 1004937"/>
                <a:gd name="connsiteY33" fmla="*/ 997990 h 1036138"/>
                <a:gd name="connsiteX34" fmla="*/ 599606 w 1004937"/>
                <a:gd name="connsiteY34" fmla="*/ 967033 h 1036138"/>
                <a:gd name="connsiteX35" fmla="*/ 568650 w 1004937"/>
                <a:gd name="connsiteY35" fmla="*/ 974177 h 1036138"/>
                <a:gd name="connsiteX36" fmla="*/ 490069 w 1004937"/>
                <a:gd name="connsiteY36" fmla="*/ 1036090 h 1036138"/>
                <a:gd name="connsiteX37" fmla="*/ 482711 w 1004937"/>
                <a:gd name="connsiteY37" fmla="*/ 984312 h 1036138"/>
                <a:gd name="connsiteX38" fmla="*/ 403405 w 1004937"/>
                <a:gd name="connsiteY38" fmla="*/ 974366 h 1036138"/>
                <a:gd name="connsiteX39" fmla="*/ 328144 w 1004937"/>
                <a:gd name="connsiteY39" fmla="*/ 921790 h 1036138"/>
                <a:gd name="connsiteX40" fmla="*/ 263850 w 1004937"/>
                <a:gd name="connsiteY40" fmla="*/ 943221 h 1036138"/>
                <a:gd name="connsiteX41" fmla="*/ 232894 w 1004937"/>
                <a:gd name="connsiteY41" fmla="*/ 912265 h 1036138"/>
                <a:gd name="connsiteX42" fmla="*/ 220987 w 1004937"/>
                <a:gd name="connsiteY42" fmla="*/ 876546 h 1036138"/>
                <a:gd name="connsiteX43" fmla="*/ 180506 w 1004937"/>
                <a:gd name="connsiteY43" fmla="*/ 857496 h 1036138"/>
                <a:gd name="connsiteX44" fmla="*/ 118594 w 1004937"/>
                <a:gd name="connsiteY44" fmla="*/ 781296 h 1036138"/>
                <a:gd name="connsiteX45" fmla="*/ 80494 w 1004937"/>
                <a:gd name="connsiteY45" fmla="*/ 686046 h 1036138"/>
                <a:gd name="connsiteX46" fmla="*/ 73350 w 1004937"/>
                <a:gd name="connsiteY46" fmla="*/ 633658 h 1036138"/>
                <a:gd name="connsiteX47" fmla="*/ 49537 w 1004937"/>
                <a:gd name="connsiteY47" fmla="*/ 569365 h 1036138"/>
                <a:gd name="connsiteX48" fmla="*/ 1912 w 1004937"/>
                <a:gd name="connsiteY48" fmla="*/ 450302 h 1036138"/>
                <a:gd name="connsiteX49" fmla="*/ 11437 w 1004937"/>
                <a:gd name="connsiteY49" fmla="*/ 338383 h 1036138"/>
                <a:gd name="connsiteX50" fmla="*/ 30487 w 1004937"/>
                <a:gd name="connsiteY50" fmla="*/ 300283 h 1036138"/>
                <a:gd name="connsiteX51" fmla="*/ 16200 w 1004937"/>
                <a:gd name="connsiteY51" fmla="*/ 245515 h 1036138"/>
                <a:gd name="connsiteX52" fmla="*/ 35250 w 1004937"/>
                <a:gd name="connsiteY52" fmla="*/ 228846 h 1036138"/>
                <a:gd name="connsiteX53" fmla="*/ 106687 w 1004937"/>
                <a:gd name="connsiteY53" fmla="*/ 238371 h 1036138"/>
                <a:gd name="connsiteX54" fmla="*/ 118594 w 1004937"/>
                <a:gd name="connsiteY54" fmla="*/ 245515 h 1036138"/>
                <a:gd name="connsiteX0" fmla="*/ 111450 w 1004937"/>
                <a:gd name="connsiteY0" fmla="*/ 300813 h 1036668"/>
                <a:gd name="connsiteX1" fmla="*/ 118594 w 1004937"/>
                <a:gd name="connsiteY1" fmla="*/ 246045 h 1036668"/>
                <a:gd name="connsiteX2" fmla="*/ 99544 w 1004937"/>
                <a:gd name="connsiteY2" fmla="*/ 181751 h 1036668"/>
                <a:gd name="connsiteX3" fmla="*/ 147344 w 1004937"/>
                <a:gd name="connsiteY3" fmla="*/ 170060 h 1036668"/>
                <a:gd name="connsiteX4" fmla="*/ 175040 w 1004937"/>
                <a:gd name="connsiteY4" fmla="*/ 189941 h 1036668"/>
                <a:gd name="connsiteX5" fmla="*/ 185248 w 1004937"/>
                <a:gd name="connsiteY5" fmla="*/ 190168 h 1036668"/>
                <a:gd name="connsiteX6" fmla="*/ 223369 w 1004937"/>
                <a:gd name="connsiteY6" fmla="*/ 186513 h 1036668"/>
                <a:gd name="connsiteX7" fmla="*/ 232434 w 1004937"/>
                <a:gd name="connsiteY7" fmla="*/ 166923 h 1036668"/>
                <a:gd name="connsiteX8" fmla="*/ 288852 w 1004937"/>
                <a:gd name="connsiteY8" fmla="*/ 102974 h 1036668"/>
                <a:gd name="connsiteX9" fmla="*/ 449672 w 1004937"/>
                <a:gd name="connsiteY9" fmla="*/ 79290 h 1036668"/>
                <a:gd name="connsiteX10" fmla="*/ 525811 w 1004937"/>
                <a:gd name="connsiteY10" fmla="*/ 73319 h 1036668"/>
                <a:gd name="connsiteX11" fmla="*/ 613791 w 1004937"/>
                <a:gd name="connsiteY11" fmla="*/ 68389 h 1036668"/>
                <a:gd name="connsiteX12" fmla="*/ 677103 w 1004937"/>
                <a:gd name="connsiteY12" fmla="*/ 3034 h 1036668"/>
                <a:gd name="connsiteX13" fmla="*/ 705242 w 1004937"/>
                <a:gd name="connsiteY13" fmla="*/ 14390 h 1036668"/>
                <a:gd name="connsiteX14" fmla="*/ 794869 w 1004937"/>
                <a:gd name="connsiteY14" fmla="*/ 46020 h 1036668"/>
                <a:gd name="connsiteX15" fmla="*/ 832969 w 1004937"/>
                <a:gd name="connsiteY15" fmla="*/ 74595 h 1036668"/>
                <a:gd name="connsiteX16" fmla="*/ 916312 w 1004937"/>
                <a:gd name="connsiteY16" fmla="*/ 74595 h 1036668"/>
                <a:gd name="connsiteX17" fmla="*/ 963937 w 1004937"/>
                <a:gd name="connsiteY17" fmla="*/ 131745 h 1036668"/>
                <a:gd name="connsiteX18" fmla="*/ 942506 w 1004937"/>
                <a:gd name="connsiteY18" fmla="*/ 191276 h 1036668"/>
                <a:gd name="connsiteX19" fmla="*/ 942506 w 1004937"/>
                <a:gd name="connsiteY19" fmla="*/ 250807 h 1036668"/>
                <a:gd name="connsiteX20" fmla="*/ 978225 w 1004937"/>
                <a:gd name="connsiteY20" fmla="*/ 317482 h 1036668"/>
                <a:gd name="connsiteX21" fmla="*/ 1004419 w 1004937"/>
                <a:gd name="connsiteY21" fmla="*/ 438926 h 1036668"/>
                <a:gd name="connsiteX22" fmla="*/ 994894 w 1004937"/>
                <a:gd name="connsiteY22" fmla="*/ 643713 h 1036668"/>
                <a:gd name="connsiteX23" fmla="*/ 985369 w 1004937"/>
                <a:gd name="connsiteY23" fmla="*/ 681813 h 1036668"/>
                <a:gd name="connsiteX24" fmla="*/ 1002037 w 1004937"/>
                <a:gd name="connsiteY24" fmla="*/ 727057 h 1036668"/>
                <a:gd name="connsiteX25" fmla="*/ 1000317 w 1004937"/>
                <a:gd name="connsiteY25" fmla="*/ 766657 h 1036668"/>
                <a:gd name="connsiteX26" fmla="*/ 966709 w 1004937"/>
                <a:gd name="connsiteY26" fmla="*/ 791704 h 1036668"/>
                <a:gd name="connsiteX27" fmla="*/ 932981 w 1004937"/>
                <a:gd name="connsiteY27" fmla="*/ 824688 h 1036668"/>
                <a:gd name="connsiteX28" fmla="*/ 880594 w 1004937"/>
                <a:gd name="connsiteY28" fmla="*/ 831832 h 1036668"/>
                <a:gd name="connsiteX29" fmla="*/ 847256 w 1004937"/>
                <a:gd name="connsiteY29" fmla="*/ 865170 h 1036668"/>
                <a:gd name="connsiteX30" fmla="*/ 759150 w 1004937"/>
                <a:gd name="connsiteY30" fmla="*/ 915176 h 1036668"/>
                <a:gd name="connsiteX31" fmla="*/ 694856 w 1004937"/>
                <a:gd name="connsiteY31" fmla="*/ 984232 h 1036668"/>
                <a:gd name="connsiteX32" fmla="*/ 654375 w 1004937"/>
                <a:gd name="connsiteY32" fmla="*/ 998520 h 1036668"/>
                <a:gd name="connsiteX33" fmla="*/ 599606 w 1004937"/>
                <a:gd name="connsiteY33" fmla="*/ 967563 h 1036668"/>
                <a:gd name="connsiteX34" fmla="*/ 568650 w 1004937"/>
                <a:gd name="connsiteY34" fmla="*/ 974707 h 1036668"/>
                <a:gd name="connsiteX35" fmla="*/ 490069 w 1004937"/>
                <a:gd name="connsiteY35" fmla="*/ 1036620 h 1036668"/>
                <a:gd name="connsiteX36" fmla="*/ 482711 w 1004937"/>
                <a:gd name="connsiteY36" fmla="*/ 984842 h 1036668"/>
                <a:gd name="connsiteX37" fmla="*/ 403405 w 1004937"/>
                <a:gd name="connsiteY37" fmla="*/ 974896 h 1036668"/>
                <a:gd name="connsiteX38" fmla="*/ 328144 w 1004937"/>
                <a:gd name="connsiteY38" fmla="*/ 922320 h 1036668"/>
                <a:gd name="connsiteX39" fmla="*/ 263850 w 1004937"/>
                <a:gd name="connsiteY39" fmla="*/ 943751 h 1036668"/>
                <a:gd name="connsiteX40" fmla="*/ 232894 w 1004937"/>
                <a:gd name="connsiteY40" fmla="*/ 912795 h 1036668"/>
                <a:gd name="connsiteX41" fmla="*/ 220987 w 1004937"/>
                <a:gd name="connsiteY41" fmla="*/ 877076 h 1036668"/>
                <a:gd name="connsiteX42" fmla="*/ 180506 w 1004937"/>
                <a:gd name="connsiteY42" fmla="*/ 858026 h 1036668"/>
                <a:gd name="connsiteX43" fmla="*/ 118594 w 1004937"/>
                <a:gd name="connsiteY43" fmla="*/ 781826 h 1036668"/>
                <a:gd name="connsiteX44" fmla="*/ 80494 w 1004937"/>
                <a:gd name="connsiteY44" fmla="*/ 686576 h 1036668"/>
                <a:gd name="connsiteX45" fmla="*/ 73350 w 1004937"/>
                <a:gd name="connsiteY45" fmla="*/ 634188 h 1036668"/>
                <a:gd name="connsiteX46" fmla="*/ 49537 w 1004937"/>
                <a:gd name="connsiteY46" fmla="*/ 569895 h 1036668"/>
                <a:gd name="connsiteX47" fmla="*/ 1912 w 1004937"/>
                <a:gd name="connsiteY47" fmla="*/ 450832 h 1036668"/>
                <a:gd name="connsiteX48" fmla="*/ 11437 w 1004937"/>
                <a:gd name="connsiteY48" fmla="*/ 338913 h 1036668"/>
                <a:gd name="connsiteX49" fmla="*/ 30487 w 1004937"/>
                <a:gd name="connsiteY49" fmla="*/ 300813 h 1036668"/>
                <a:gd name="connsiteX50" fmla="*/ 16200 w 1004937"/>
                <a:gd name="connsiteY50" fmla="*/ 246045 h 1036668"/>
                <a:gd name="connsiteX51" fmla="*/ 35250 w 1004937"/>
                <a:gd name="connsiteY51" fmla="*/ 229376 h 1036668"/>
                <a:gd name="connsiteX52" fmla="*/ 106687 w 1004937"/>
                <a:gd name="connsiteY52" fmla="*/ 238901 h 1036668"/>
                <a:gd name="connsiteX53" fmla="*/ 118594 w 1004937"/>
                <a:gd name="connsiteY53" fmla="*/ 246045 h 1036668"/>
                <a:gd name="connsiteX0" fmla="*/ 111450 w 1004937"/>
                <a:gd name="connsiteY0" fmla="*/ 297807 h 1033662"/>
                <a:gd name="connsiteX1" fmla="*/ 118594 w 1004937"/>
                <a:gd name="connsiteY1" fmla="*/ 243039 h 1033662"/>
                <a:gd name="connsiteX2" fmla="*/ 99544 w 1004937"/>
                <a:gd name="connsiteY2" fmla="*/ 178745 h 1033662"/>
                <a:gd name="connsiteX3" fmla="*/ 147344 w 1004937"/>
                <a:gd name="connsiteY3" fmla="*/ 167054 h 1033662"/>
                <a:gd name="connsiteX4" fmla="*/ 175040 w 1004937"/>
                <a:gd name="connsiteY4" fmla="*/ 186935 h 1033662"/>
                <a:gd name="connsiteX5" fmla="*/ 185248 w 1004937"/>
                <a:gd name="connsiteY5" fmla="*/ 187162 h 1033662"/>
                <a:gd name="connsiteX6" fmla="*/ 223369 w 1004937"/>
                <a:gd name="connsiteY6" fmla="*/ 183507 h 1033662"/>
                <a:gd name="connsiteX7" fmla="*/ 232434 w 1004937"/>
                <a:gd name="connsiteY7" fmla="*/ 163917 h 1033662"/>
                <a:gd name="connsiteX8" fmla="*/ 288852 w 1004937"/>
                <a:gd name="connsiteY8" fmla="*/ 99968 h 1033662"/>
                <a:gd name="connsiteX9" fmla="*/ 449672 w 1004937"/>
                <a:gd name="connsiteY9" fmla="*/ 76284 h 1033662"/>
                <a:gd name="connsiteX10" fmla="*/ 525811 w 1004937"/>
                <a:gd name="connsiteY10" fmla="*/ 70313 h 1033662"/>
                <a:gd name="connsiteX11" fmla="*/ 613791 w 1004937"/>
                <a:gd name="connsiteY11" fmla="*/ 65383 h 1033662"/>
                <a:gd name="connsiteX12" fmla="*/ 677103 w 1004937"/>
                <a:gd name="connsiteY12" fmla="*/ 28 h 1033662"/>
                <a:gd name="connsiteX13" fmla="*/ 715686 w 1004937"/>
                <a:gd name="connsiteY13" fmla="*/ 74166 h 1033662"/>
                <a:gd name="connsiteX14" fmla="*/ 794869 w 1004937"/>
                <a:gd name="connsiteY14" fmla="*/ 43014 h 1033662"/>
                <a:gd name="connsiteX15" fmla="*/ 832969 w 1004937"/>
                <a:gd name="connsiteY15" fmla="*/ 71589 h 1033662"/>
                <a:gd name="connsiteX16" fmla="*/ 916312 w 1004937"/>
                <a:gd name="connsiteY16" fmla="*/ 71589 h 1033662"/>
                <a:gd name="connsiteX17" fmla="*/ 963937 w 1004937"/>
                <a:gd name="connsiteY17" fmla="*/ 128739 h 1033662"/>
                <a:gd name="connsiteX18" fmla="*/ 942506 w 1004937"/>
                <a:gd name="connsiteY18" fmla="*/ 188270 h 1033662"/>
                <a:gd name="connsiteX19" fmla="*/ 942506 w 1004937"/>
                <a:gd name="connsiteY19" fmla="*/ 247801 h 1033662"/>
                <a:gd name="connsiteX20" fmla="*/ 978225 w 1004937"/>
                <a:gd name="connsiteY20" fmla="*/ 314476 h 1033662"/>
                <a:gd name="connsiteX21" fmla="*/ 1004419 w 1004937"/>
                <a:gd name="connsiteY21" fmla="*/ 435920 h 1033662"/>
                <a:gd name="connsiteX22" fmla="*/ 994894 w 1004937"/>
                <a:gd name="connsiteY22" fmla="*/ 640707 h 1033662"/>
                <a:gd name="connsiteX23" fmla="*/ 985369 w 1004937"/>
                <a:gd name="connsiteY23" fmla="*/ 678807 h 1033662"/>
                <a:gd name="connsiteX24" fmla="*/ 1002037 w 1004937"/>
                <a:gd name="connsiteY24" fmla="*/ 724051 h 1033662"/>
                <a:gd name="connsiteX25" fmla="*/ 1000317 w 1004937"/>
                <a:gd name="connsiteY25" fmla="*/ 763651 h 1033662"/>
                <a:gd name="connsiteX26" fmla="*/ 966709 w 1004937"/>
                <a:gd name="connsiteY26" fmla="*/ 788698 h 1033662"/>
                <a:gd name="connsiteX27" fmla="*/ 932981 w 1004937"/>
                <a:gd name="connsiteY27" fmla="*/ 821682 h 1033662"/>
                <a:gd name="connsiteX28" fmla="*/ 880594 w 1004937"/>
                <a:gd name="connsiteY28" fmla="*/ 828826 h 1033662"/>
                <a:gd name="connsiteX29" fmla="*/ 847256 w 1004937"/>
                <a:gd name="connsiteY29" fmla="*/ 862164 h 1033662"/>
                <a:gd name="connsiteX30" fmla="*/ 759150 w 1004937"/>
                <a:gd name="connsiteY30" fmla="*/ 912170 h 1033662"/>
                <a:gd name="connsiteX31" fmla="*/ 694856 w 1004937"/>
                <a:gd name="connsiteY31" fmla="*/ 981226 h 1033662"/>
                <a:gd name="connsiteX32" fmla="*/ 654375 w 1004937"/>
                <a:gd name="connsiteY32" fmla="*/ 995514 h 1033662"/>
                <a:gd name="connsiteX33" fmla="*/ 599606 w 1004937"/>
                <a:gd name="connsiteY33" fmla="*/ 964557 h 1033662"/>
                <a:gd name="connsiteX34" fmla="*/ 568650 w 1004937"/>
                <a:gd name="connsiteY34" fmla="*/ 971701 h 1033662"/>
                <a:gd name="connsiteX35" fmla="*/ 490069 w 1004937"/>
                <a:gd name="connsiteY35" fmla="*/ 1033614 h 1033662"/>
                <a:gd name="connsiteX36" fmla="*/ 482711 w 1004937"/>
                <a:gd name="connsiteY36" fmla="*/ 981836 h 1033662"/>
                <a:gd name="connsiteX37" fmla="*/ 403405 w 1004937"/>
                <a:gd name="connsiteY37" fmla="*/ 971890 h 1033662"/>
                <a:gd name="connsiteX38" fmla="*/ 328144 w 1004937"/>
                <a:gd name="connsiteY38" fmla="*/ 919314 h 1033662"/>
                <a:gd name="connsiteX39" fmla="*/ 263850 w 1004937"/>
                <a:gd name="connsiteY39" fmla="*/ 940745 h 1033662"/>
                <a:gd name="connsiteX40" fmla="*/ 232894 w 1004937"/>
                <a:gd name="connsiteY40" fmla="*/ 909789 h 1033662"/>
                <a:gd name="connsiteX41" fmla="*/ 220987 w 1004937"/>
                <a:gd name="connsiteY41" fmla="*/ 874070 h 1033662"/>
                <a:gd name="connsiteX42" fmla="*/ 180506 w 1004937"/>
                <a:gd name="connsiteY42" fmla="*/ 855020 h 1033662"/>
                <a:gd name="connsiteX43" fmla="*/ 118594 w 1004937"/>
                <a:gd name="connsiteY43" fmla="*/ 778820 h 1033662"/>
                <a:gd name="connsiteX44" fmla="*/ 80494 w 1004937"/>
                <a:gd name="connsiteY44" fmla="*/ 683570 h 1033662"/>
                <a:gd name="connsiteX45" fmla="*/ 73350 w 1004937"/>
                <a:gd name="connsiteY45" fmla="*/ 631182 h 1033662"/>
                <a:gd name="connsiteX46" fmla="*/ 49537 w 1004937"/>
                <a:gd name="connsiteY46" fmla="*/ 566889 h 1033662"/>
                <a:gd name="connsiteX47" fmla="*/ 1912 w 1004937"/>
                <a:gd name="connsiteY47" fmla="*/ 447826 h 1033662"/>
                <a:gd name="connsiteX48" fmla="*/ 11437 w 1004937"/>
                <a:gd name="connsiteY48" fmla="*/ 335907 h 1033662"/>
                <a:gd name="connsiteX49" fmla="*/ 30487 w 1004937"/>
                <a:gd name="connsiteY49" fmla="*/ 297807 h 1033662"/>
                <a:gd name="connsiteX50" fmla="*/ 16200 w 1004937"/>
                <a:gd name="connsiteY50" fmla="*/ 243039 h 1033662"/>
                <a:gd name="connsiteX51" fmla="*/ 35250 w 1004937"/>
                <a:gd name="connsiteY51" fmla="*/ 226370 h 1033662"/>
                <a:gd name="connsiteX52" fmla="*/ 106687 w 1004937"/>
                <a:gd name="connsiteY52" fmla="*/ 235895 h 1033662"/>
                <a:gd name="connsiteX53" fmla="*/ 118594 w 1004937"/>
                <a:gd name="connsiteY53" fmla="*/ 243039 h 1033662"/>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4869 w 1004937"/>
                <a:gd name="connsiteY14" fmla="*/ 1998 h 992646"/>
                <a:gd name="connsiteX15" fmla="*/ 832969 w 1004937"/>
                <a:gd name="connsiteY15" fmla="*/ 30573 h 992646"/>
                <a:gd name="connsiteX16" fmla="*/ 916312 w 1004937"/>
                <a:gd name="connsiteY16" fmla="*/ 30573 h 992646"/>
                <a:gd name="connsiteX17" fmla="*/ 963937 w 1004937"/>
                <a:gd name="connsiteY17" fmla="*/ 87723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4869 w 1004937"/>
                <a:gd name="connsiteY14" fmla="*/ 1998 h 992646"/>
                <a:gd name="connsiteX15" fmla="*/ 803513 w 1004937"/>
                <a:gd name="connsiteY15" fmla="*/ 71180 h 992646"/>
                <a:gd name="connsiteX16" fmla="*/ 916312 w 1004937"/>
                <a:gd name="connsiteY16" fmla="*/ 30573 h 992646"/>
                <a:gd name="connsiteX17" fmla="*/ 963937 w 1004937"/>
                <a:gd name="connsiteY17" fmla="*/ 87723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4869 w 1004937"/>
                <a:gd name="connsiteY14" fmla="*/ 1998 h 992646"/>
                <a:gd name="connsiteX15" fmla="*/ 837147 w 1004937"/>
                <a:gd name="connsiteY15" fmla="*/ 55685 h 992646"/>
                <a:gd name="connsiteX16" fmla="*/ 916312 w 1004937"/>
                <a:gd name="connsiteY16" fmla="*/ 30573 h 992646"/>
                <a:gd name="connsiteX17" fmla="*/ 963937 w 1004937"/>
                <a:gd name="connsiteY17" fmla="*/ 87723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4869 w 1004937"/>
                <a:gd name="connsiteY14" fmla="*/ 1998 h 992646"/>
                <a:gd name="connsiteX15" fmla="*/ 837147 w 1004937"/>
                <a:gd name="connsiteY15" fmla="*/ 55685 h 992646"/>
                <a:gd name="connsiteX16" fmla="*/ 889592 w 1004937"/>
                <a:gd name="connsiteY16" fmla="*/ 65863 h 992646"/>
                <a:gd name="connsiteX17" fmla="*/ 963937 w 1004937"/>
                <a:gd name="connsiteY17" fmla="*/ 87723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4869 w 1004937"/>
                <a:gd name="connsiteY14" fmla="*/ 1998 h 992646"/>
                <a:gd name="connsiteX15" fmla="*/ 837147 w 1004937"/>
                <a:gd name="connsiteY15" fmla="*/ 55685 h 992646"/>
                <a:gd name="connsiteX16" fmla="*/ 889592 w 1004937"/>
                <a:gd name="connsiteY16" fmla="*/ 65863 h 992646"/>
                <a:gd name="connsiteX17" fmla="*/ 943340 w 1004937"/>
                <a:gd name="connsiteY17" fmla="*/ 94507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6958 w 1004937"/>
                <a:gd name="connsiteY14" fmla="*/ 14554 h 992646"/>
                <a:gd name="connsiteX15" fmla="*/ 837147 w 1004937"/>
                <a:gd name="connsiteY15" fmla="*/ 55685 h 992646"/>
                <a:gd name="connsiteX16" fmla="*/ 889592 w 1004937"/>
                <a:gd name="connsiteY16" fmla="*/ 65863 h 992646"/>
                <a:gd name="connsiteX17" fmla="*/ 943340 w 1004937"/>
                <a:gd name="connsiteY17" fmla="*/ 94507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6958 w 1004937"/>
                <a:gd name="connsiteY14" fmla="*/ 14554 h 992646"/>
                <a:gd name="connsiteX15" fmla="*/ 837147 w 1004937"/>
                <a:gd name="connsiteY15" fmla="*/ 55685 h 992646"/>
                <a:gd name="connsiteX16" fmla="*/ 889592 w 1004937"/>
                <a:gd name="connsiteY16" fmla="*/ 65863 h 992646"/>
                <a:gd name="connsiteX17" fmla="*/ 943340 w 1004937"/>
                <a:gd name="connsiteY17" fmla="*/ 94507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827 h 992682"/>
                <a:gd name="connsiteX1" fmla="*/ 118594 w 1004937"/>
                <a:gd name="connsiteY1" fmla="*/ 202059 h 992682"/>
                <a:gd name="connsiteX2" fmla="*/ 99544 w 1004937"/>
                <a:gd name="connsiteY2" fmla="*/ 137765 h 992682"/>
                <a:gd name="connsiteX3" fmla="*/ 147344 w 1004937"/>
                <a:gd name="connsiteY3" fmla="*/ 126074 h 992682"/>
                <a:gd name="connsiteX4" fmla="*/ 175040 w 1004937"/>
                <a:gd name="connsiteY4" fmla="*/ 145955 h 992682"/>
                <a:gd name="connsiteX5" fmla="*/ 185248 w 1004937"/>
                <a:gd name="connsiteY5" fmla="*/ 146182 h 992682"/>
                <a:gd name="connsiteX6" fmla="*/ 223369 w 1004937"/>
                <a:gd name="connsiteY6" fmla="*/ 142527 h 992682"/>
                <a:gd name="connsiteX7" fmla="*/ 232434 w 1004937"/>
                <a:gd name="connsiteY7" fmla="*/ 122937 h 992682"/>
                <a:gd name="connsiteX8" fmla="*/ 288852 w 1004937"/>
                <a:gd name="connsiteY8" fmla="*/ 58988 h 992682"/>
                <a:gd name="connsiteX9" fmla="*/ 449672 w 1004937"/>
                <a:gd name="connsiteY9" fmla="*/ 35304 h 992682"/>
                <a:gd name="connsiteX10" fmla="*/ 525811 w 1004937"/>
                <a:gd name="connsiteY10" fmla="*/ 29333 h 992682"/>
                <a:gd name="connsiteX11" fmla="*/ 622702 w 1004937"/>
                <a:gd name="connsiteY11" fmla="*/ 46775 h 992682"/>
                <a:gd name="connsiteX12" fmla="*/ 673069 w 1004937"/>
                <a:gd name="connsiteY12" fmla="*/ 110 h 992682"/>
                <a:gd name="connsiteX13" fmla="*/ 715686 w 1004937"/>
                <a:gd name="connsiteY13" fmla="*/ 33186 h 992682"/>
                <a:gd name="connsiteX14" fmla="*/ 796958 w 1004937"/>
                <a:gd name="connsiteY14" fmla="*/ 14590 h 992682"/>
                <a:gd name="connsiteX15" fmla="*/ 837147 w 1004937"/>
                <a:gd name="connsiteY15" fmla="*/ 55721 h 992682"/>
                <a:gd name="connsiteX16" fmla="*/ 889592 w 1004937"/>
                <a:gd name="connsiteY16" fmla="*/ 65899 h 992682"/>
                <a:gd name="connsiteX17" fmla="*/ 943340 w 1004937"/>
                <a:gd name="connsiteY17" fmla="*/ 94543 h 992682"/>
                <a:gd name="connsiteX18" fmla="*/ 942506 w 1004937"/>
                <a:gd name="connsiteY18" fmla="*/ 147290 h 992682"/>
                <a:gd name="connsiteX19" fmla="*/ 942506 w 1004937"/>
                <a:gd name="connsiteY19" fmla="*/ 206821 h 992682"/>
                <a:gd name="connsiteX20" fmla="*/ 978225 w 1004937"/>
                <a:gd name="connsiteY20" fmla="*/ 273496 h 992682"/>
                <a:gd name="connsiteX21" fmla="*/ 1004419 w 1004937"/>
                <a:gd name="connsiteY21" fmla="*/ 394940 h 992682"/>
                <a:gd name="connsiteX22" fmla="*/ 994894 w 1004937"/>
                <a:gd name="connsiteY22" fmla="*/ 599727 h 992682"/>
                <a:gd name="connsiteX23" fmla="*/ 985369 w 1004937"/>
                <a:gd name="connsiteY23" fmla="*/ 637827 h 992682"/>
                <a:gd name="connsiteX24" fmla="*/ 1002037 w 1004937"/>
                <a:gd name="connsiteY24" fmla="*/ 683071 h 992682"/>
                <a:gd name="connsiteX25" fmla="*/ 1000317 w 1004937"/>
                <a:gd name="connsiteY25" fmla="*/ 722671 h 992682"/>
                <a:gd name="connsiteX26" fmla="*/ 966709 w 1004937"/>
                <a:gd name="connsiteY26" fmla="*/ 747718 h 992682"/>
                <a:gd name="connsiteX27" fmla="*/ 932981 w 1004937"/>
                <a:gd name="connsiteY27" fmla="*/ 780702 h 992682"/>
                <a:gd name="connsiteX28" fmla="*/ 880594 w 1004937"/>
                <a:gd name="connsiteY28" fmla="*/ 787846 h 992682"/>
                <a:gd name="connsiteX29" fmla="*/ 847256 w 1004937"/>
                <a:gd name="connsiteY29" fmla="*/ 821184 h 992682"/>
                <a:gd name="connsiteX30" fmla="*/ 759150 w 1004937"/>
                <a:gd name="connsiteY30" fmla="*/ 871190 h 992682"/>
                <a:gd name="connsiteX31" fmla="*/ 694856 w 1004937"/>
                <a:gd name="connsiteY31" fmla="*/ 940246 h 992682"/>
                <a:gd name="connsiteX32" fmla="*/ 654375 w 1004937"/>
                <a:gd name="connsiteY32" fmla="*/ 954534 h 992682"/>
                <a:gd name="connsiteX33" fmla="*/ 599606 w 1004937"/>
                <a:gd name="connsiteY33" fmla="*/ 923577 h 992682"/>
                <a:gd name="connsiteX34" fmla="*/ 568650 w 1004937"/>
                <a:gd name="connsiteY34" fmla="*/ 930721 h 992682"/>
                <a:gd name="connsiteX35" fmla="*/ 490069 w 1004937"/>
                <a:gd name="connsiteY35" fmla="*/ 992634 h 992682"/>
                <a:gd name="connsiteX36" fmla="*/ 482711 w 1004937"/>
                <a:gd name="connsiteY36" fmla="*/ 940856 h 992682"/>
                <a:gd name="connsiteX37" fmla="*/ 403405 w 1004937"/>
                <a:gd name="connsiteY37" fmla="*/ 930910 h 992682"/>
                <a:gd name="connsiteX38" fmla="*/ 328144 w 1004937"/>
                <a:gd name="connsiteY38" fmla="*/ 878334 h 992682"/>
                <a:gd name="connsiteX39" fmla="*/ 263850 w 1004937"/>
                <a:gd name="connsiteY39" fmla="*/ 899765 h 992682"/>
                <a:gd name="connsiteX40" fmla="*/ 232894 w 1004937"/>
                <a:gd name="connsiteY40" fmla="*/ 868809 h 992682"/>
                <a:gd name="connsiteX41" fmla="*/ 220987 w 1004937"/>
                <a:gd name="connsiteY41" fmla="*/ 833090 h 992682"/>
                <a:gd name="connsiteX42" fmla="*/ 180506 w 1004937"/>
                <a:gd name="connsiteY42" fmla="*/ 814040 h 992682"/>
                <a:gd name="connsiteX43" fmla="*/ 118594 w 1004937"/>
                <a:gd name="connsiteY43" fmla="*/ 737840 h 992682"/>
                <a:gd name="connsiteX44" fmla="*/ 80494 w 1004937"/>
                <a:gd name="connsiteY44" fmla="*/ 642590 h 992682"/>
                <a:gd name="connsiteX45" fmla="*/ 73350 w 1004937"/>
                <a:gd name="connsiteY45" fmla="*/ 590202 h 992682"/>
                <a:gd name="connsiteX46" fmla="*/ 49537 w 1004937"/>
                <a:gd name="connsiteY46" fmla="*/ 525909 h 992682"/>
                <a:gd name="connsiteX47" fmla="*/ 1912 w 1004937"/>
                <a:gd name="connsiteY47" fmla="*/ 406846 h 992682"/>
                <a:gd name="connsiteX48" fmla="*/ 11437 w 1004937"/>
                <a:gd name="connsiteY48" fmla="*/ 294927 h 992682"/>
                <a:gd name="connsiteX49" fmla="*/ 30487 w 1004937"/>
                <a:gd name="connsiteY49" fmla="*/ 256827 h 992682"/>
                <a:gd name="connsiteX50" fmla="*/ 16200 w 1004937"/>
                <a:gd name="connsiteY50" fmla="*/ 202059 h 992682"/>
                <a:gd name="connsiteX51" fmla="*/ 35250 w 1004937"/>
                <a:gd name="connsiteY51" fmla="*/ 185390 h 992682"/>
                <a:gd name="connsiteX52" fmla="*/ 106687 w 1004937"/>
                <a:gd name="connsiteY52" fmla="*/ 194915 h 992682"/>
                <a:gd name="connsiteX53" fmla="*/ 118594 w 1004937"/>
                <a:gd name="connsiteY53" fmla="*/ 202059 h 992682"/>
                <a:gd name="connsiteX0" fmla="*/ 111450 w 1004937"/>
                <a:gd name="connsiteY0" fmla="*/ 242683 h 978538"/>
                <a:gd name="connsiteX1" fmla="*/ 118594 w 1004937"/>
                <a:gd name="connsiteY1" fmla="*/ 187915 h 978538"/>
                <a:gd name="connsiteX2" fmla="*/ 99544 w 1004937"/>
                <a:gd name="connsiteY2" fmla="*/ 123621 h 978538"/>
                <a:gd name="connsiteX3" fmla="*/ 147344 w 1004937"/>
                <a:gd name="connsiteY3" fmla="*/ 111930 h 978538"/>
                <a:gd name="connsiteX4" fmla="*/ 175040 w 1004937"/>
                <a:gd name="connsiteY4" fmla="*/ 131811 h 978538"/>
                <a:gd name="connsiteX5" fmla="*/ 185248 w 1004937"/>
                <a:gd name="connsiteY5" fmla="*/ 132038 h 978538"/>
                <a:gd name="connsiteX6" fmla="*/ 223369 w 1004937"/>
                <a:gd name="connsiteY6" fmla="*/ 128383 h 978538"/>
                <a:gd name="connsiteX7" fmla="*/ 232434 w 1004937"/>
                <a:gd name="connsiteY7" fmla="*/ 108793 h 978538"/>
                <a:gd name="connsiteX8" fmla="*/ 288852 w 1004937"/>
                <a:gd name="connsiteY8" fmla="*/ 44844 h 978538"/>
                <a:gd name="connsiteX9" fmla="*/ 449672 w 1004937"/>
                <a:gd name="connsiteY9" fmla="*/ 21160 h 978538"/>
                <a:gd name="connsiteX10" fmla="*/ 525811 w 1004937"/>
                <a:gd name="connsiteY10" fmla="*/ 15189 h 978538"/>
                <a:gd name="connsiteX11" fmla="*/ 622702 w 1004937"/>
                <a:gd name="connsiteY11" fmla="*/ 32631 h 978538"/>
                <a:gd name="connsiteX12" fmla="*/ 666222 w 1004937"/>
                <a:gd name="connsiteY12" fmla="*/ 7203 h 978538"/>
                <a:gd name="connsiteX13" fmla="*/ 715686 w 1004937"/>
                <a:gd name="connsiteY13" fmla="*/ 19042 h 978538"/>
                <a:gd name="connsiteX14" fmla="*/ 796958 w 1004937"/>
                <a:gd name="connsiteY14" fmla="*/ 446 h 978538"/>
                <a:gd name="connsiteX15" fmla="*/ 837147 w 1004937"/>
                <a:gd name="connsiteY15" fmla="*/ 41577 h 978538"/>
                <a:gd name="connsiteX16" fmla="*/ 889592 w 1004937"/>
                <a:gd name="connsiteY16" fmla="*/ 51755 h 978538"/>
                <a:gd name="connsiteX17" fmla="*/ 943340 w 1004937"/>
                <a:gd name="connsiteY17" fmla="*/ 80399 h 978538"/>
                <a:gd name="connsiteX18" fmla="*/ 942506 w 1004937"/>
                <a:gd name="connsiteY18" fmla="*/ 133146 h 978538"/>
                <a:gd name="connsiteX19" fmla="*/ 942506 w 1004937"/>
                <a:gd name="connsiteY19" fmla="*/ 192677 h 978538"/>
                <a:gd name="connsiteX20" fmla="*/ 978225 w 1004937"/>
                <a:gd name="connsiteY20" fmla="*/ 259352 h 978538"/>
                <a:gd name="connsiteX21" fmla="*/ 1004419 w 1004937"/>
                <a:gd name="connsiteY21" fmla="*/ 380796 h 978538"/>
                <a:gd name="connsiteX22" fmla="*/ 994894 w 1004937"/>
                <a:gd name="connsiteY22" fmla="*/ 585583 h 978538"/>
                <a:gd name="connsiteX23" fmla="*/ 985369 w 1004937"/>
                <a:gd name="connsiteY23" fmla="*/ 623683 h 978538"/>
                <a:gd name="connsiteX24" fmla="*/ 1002037 w 1004937"/>
                <a:gd name="connsiteY24" fmla="*/ 668927 h 978538"/>
                <a:gd name="connsiteX25" fmla="*/ 1000317 w 1004937"/>
                <a:gd name="connsiteY25" fmla="*/ 708527 h 978538"/>
                <a:gd name="connsiteX26" fmla="*/ 966709 w 1004937"/>
                <a:gd name="connsiteY26" fmla="*/ 733574 h 978538"/>
                <a:gd name="connsiteX27" fmla="*/ 932981 w 1004937"/>
                <a:gd name="connsiteY27" fmla="*/ 766558 h 978538"/>
                <a:gd name="connsiteX28" fmla="*/ 880594 w 1004937"/>
                <a:gd name="connsiteY28" fmla="*/ 773702 h 978538"/>
                <a:gd name="connsiteX29" fmla="*/ 847256 w 1004937"/>
                <a:gd name="connsiteY29" fmla="*/ 807040 h 978538"/>
                <a:gd name="connsiteX30" fmla="*/ 759150 w 1004937"/>
                <a:gd name="connsiteY30" fmla="*/ 857046 h 978538"/>
                <a:gd name="connsiteX31" fmla="*/ 694856 w 1004937"/>
                <a:gd name="connsiteY31" fmla="*/ 926102 h 978538"/>
                <a:gd name="connsiteX32" fmla="*/ 654375 w 1004937"/>
                <a:gd name="connsiteY32" fmla="*/ 940390 h 978538"/>
                <a:gd name="connsiteX33" fmla="*/ 599606 w 1004937"/>
                <a:gd name="connsiteY33" fmla="*/ 909433 h 978538"/>
                <a:gd name="connsiteX34" fmla="*/ 568650 w 1004937"/>
                <a:gd name="connsiteY34" fmla="*/ 916577 h 978538"/>
                <a:gd name="connsiteX35" fmla="*/ 490069 w 1004937"/>
                <a:gd name="connsiteY35" fmla="*/ 978490 h 978538"/>
                <a:gd name="connsiteX36" fmla="*/ 482711 w 1004937"/>
                <a:gd name="connsiteY36" fmla="*/ 926712 h 978538"/>
                <a:gd name="connsiteX37" fmla="*/ 403405 w 1004937"/>
                <a:gd name="connsiteY37" fmla="*/ 916766 h 978538"/>
                <a:gd name="connsiteX38" fmla="*/ 328144 w 1004937"/>
                <a:gd name="connsiteY38" fmla="*/ 864190 h 978538"/>
                <a:gd name="connsiteX39" fmla="*/ 263850 w 1004937"/>
                <a:gd name="connsiteY39" fmla="*/ 885621 h 978538"/>
                <a:gd name="connsiteX40" fmla="*/ 232894 w 1004937"/>
                <a:gd name="connsiteY40" fmla="*/ 854665 h 978538"/>
                <a:gd name="connsiteX41" fmla="*/ 220987 w 1004937"/>
                <a:gd name="connsiteY41" fmla="*/ 818946 h 978538"/>
                <a:gd name="connsiteX42" fmla="*/ 180506 w 1004937"/>
                <a:gd name="connsiteY42" fmla="*/ 799896 h 978538"/>
                <a:gd name="connsiteX43" fmla="*/ 118594 w 1004937"/>
                <a:gd name="connsiteY43" fmla="*/ 723696 h 978538"/>
                <a:gd name="connsiteX44" fmla="*/ 80494 w 1004937"/>
                <a:gd name="connsiteY44" fmla="*/ 628446 h 978538"/>
                <a:gd name="connsiteX45" fmla="*/ 73350 w 1004937"/>
                <a:gd name="connsiteY45" fmla="*/ 576058 h 978538"/>
                <a:gd name="connsiteX46" fmla="*/ 49537 w 1004937"/>
                <a:gd name="connsiteY46" fmla="*/ 511765 h 978538"/>
                <a:gd name="connsiteX47" fmla="*/ 1912 w 1004937"/>
                <a:gd name="connsiteY47" fmla="*/ 392702 h 978538"/>
                <a:gd name="connsiteX48" fmla="*/ 11437 w 1004937"/>
                <a:gd name="connsiteY48" fmla="*/ 280783 h 978538"/>
                <a:gd name="connsiteX49" fmla="*/ 30487 w 1004937"/>
                <a:gd name="connsiteY49" fmla="*/ 242683 h 978538"/>
                <a:gd name="connsiteX50" fmla="*/ 16200 w 1004937"/>
                <a:gd name="connsiteY50" fmla="*/ 187915 h 978538"/>
                <a:gd name="connsiteX51" fmla="*/ 35250 w 1004937"/>
                <a:gd name="connsiteY51" fmla="*/ 171246 h 978538"/>
                <a:gd name="connsiteX52" fmla="*/ 106687 w 1004937"/>
                <a:gd name="connsiteY52" fmla="*/ 180771 h 978538"/>
                <a:gd name="connsiteX53" fmla="*/ 118594 w 1004937"/>
                <a:gd name="connsiteY53" fmla="*/ 187915 h 978538"/>
                <a:gd name="connsiteX0" fmla="*/ 111450 w 1004937"/>
                <a:gd name="connsiteY0" fmla="*/ 242284 h 978139"/>
                <a:gd name="connsiteX1" fmla="*/ 118594 w 1004937"/>
                <a:gd name="connsiteY1" fmla="*/ 187516 h 978139"/>
                <a:gd name="connsiteX2" fmla="*/ 99544 w 1004937"/>
                <a:gd name="connsiteY2" fmla="*/ 123222 h 978139"/>
                <a:gd name="connsiteX3" fmla="*/ 147344 w 1004937"/>
                <a:gd name="connsiteY3" fmla="*/ 111531 h 978139"/>
                <a:gd name="connsiteX4" fmla="*/ 175040 w 1004937"/>
                <a:gd name="connsiteY4" fmla="*/ 131412 h 978139"/>
                <a:gd name="connsiteX5" fmla="*/ 185248 w 1004937"/>
                <a:gd name="connsiteY5" fmla="*/ 131639 h 978139"/>
                <a:gd name="connsiteX6" fmla="*/ 223369 w 1004937"/>
                <a:gd name="connsiteY6" fmla="*/ 127984 h 978139"/>
                <a:gd name="connsiteX7" fmla="*/ 232434 w 1004937"/>
                <a:gd name="connsiteY7" fmla="*/ 108394 h 978139"/>
                <a:gd name="connsiteX8" fmla="*/ 288852 w 1004937"/>
                <a:gd name="connsiteY8" fmla="*/ 44445 h 978139"/>
                <a:gd name="connsiteX9" fmla="*/ 449672 w 1004937"/>
                <a:gd name="connsiteY9" fmla="*/ 20761 h 978139"/>
                <a:gd name="connsiteX10" fmla="*/ 525811 w 1004937"/>
                <a:gd name="connsiteY10" fmla="*/ 14790 h 978139"/>
                <a:gd name="connsiteX11" fmla="*/ 622702 w 1004937"/>
                <a:gd name="connsiteY11" fmla="*/ 32232 h 978139"/>
                <a:gd name="connsiteX12" fmla="*/ 666222 w 1004937"/>
                <a:gd name="connsiteY12" fmla="*/ 6804 h 978139"/>
                <a:gd name="connsiteX13" fmla="*/ 703610 w 1004937"/>
                <a:gd name="connsiteY13" fmla="*/ 50038 h 978139"/>
                <a:gd name="connsiteX14" fmla="*/ 796958 w 1004937"/>
                <a:gd name="connsiteY14" fmla="*/ 47 h 978139"/>
                <a:gd name="connsiteX15" fmla="*/ 837147 w 1004937"/>
                <a:gd name="connsiteY15" fmla="*/ 41178 h 978139"/>
                <a:gd name="connsiteX16" fmla="*/ 889592 w 1004937"/>
                <a:gd name="connsiteY16" fmla="*/ 51356 h 978139"/>
                <a:gd name="connsiteX17" fmla="*/ 943340 w 1004937"/>
                <a:gd name="connsiteY17" fmla="*/ 80000 h 978139"/>
                <a:gd name="connsiteX18" fmla="*/ 942506 w 1004937"/>
                <a:gd name="connsiteY18" fmla="*/ 132747 h 978139"/>
                <a:gd name="connsiteX19" fmla="*/ 942506 w 1004937"/>
                <a:gd name="connsiteY19" fmla="*/ 192278 h 978139"/>
                <a:gd name="connsiteX20" fmla="*/ 978225 w 1004937"/>
                <a:gd name="connsiteY20" fmla="*/ 258953 h 978139"/>
                <a:gd name="connsiteX21" fmla="*/ 1004419 w 1004937"/>
                <a:gd name="connsiteY21" fmla="*/ 380397 h 978139"/>
                <a:gd name="connsiteX22" fmla="*/ 994894 w 1004937"/>
                <a:gd name="connsiteY22" fmla="*/ 585184 h 978139"/>
                <a:gd name="connsiteX23" fmla="*/ 985369 w 1004937"/>
                <a:gd name="connsiteY23" fmla="*/ 623284 h 978139"/>
                <a:gd name="connsiteX24" fmla="*/ 1002037 w 1004937"/>
                <a:gd name="connsiteY24" fmla="*/ 668528 h 978139"/>
                <a:gd name="connsiteX25" fmla="*/ 1000317 w 1004937"/>
                <a:gd name="connsiteY25" fmla="*/ 708128 h 978139"/>
                <a:gd name="connsiteX26" fmla="*/ 966709 w 1004937"/>
                <a:gd name="connsiteY26" fmla="*/ 733175 h 978139"/>
                <a:gd name="connsiteX27" fmla="*/ 932981 w 1004937"/>
                <a:gd name="connsiteY27" fmla="*/ 766159 h 978139"/>
                <a:gd name="connsiteX28" fmla="*/ 880594 w 1004937"/>
                <a:gd name="connsiteY28" fmla="*/ 773303 h 978139"/>
                <a:gd name="connsiteX29" fmla="*/ 847256 w 1004937"/>
                <a:gd name="connsiteY29" fmla="*/ 806641 h 978139"/>
                <a:gd name="connsiteX30" fmla="*/ 759150 w 1004937"/>
                <a:gd name="connsiteY30" fmla="*/ 856647 h 978139"/>
                <a:gd name="connsiteX31" fmla="*/ 694856 w 1004937"/>
                <a:gd name="connsiteY31" fmla="*/ 925703 h 978139"/>
                <a:gd name="connsiteX32" fmla="*/ 654375 w 1004937"/>
                <a:gd name="connsiteY32" fmla="*/ 939991 h 978139"/>
                <a:gd name="connsiteX33" fmla="*/ 599606 w 1004937"/>
                <a:gd name="connsiteY33" fmla="*/ 909034 h 978139"/>
                <a:gd name="connsiteX34" fmla="*/ 568650 w 1004937"/>
                <a:gd name="connsiteY34" fmla="*/ 916178 h 978139"/>
                <a:gd name="connsiteX35" fmla="*/ 490069 w 1004937"/>
                <a:gd name="connsiteY35" fmla="*/ 978091 h 978139"/>
                <a:gd name="connsiteX36" fmla="*/ 482711 w 1004937"/>
                <a:gd name="connsiteY36" fmla="*/ 926313 h 978139"/>
                <a:gd name="connsiteX37" fmla="*/ 403405 w 1004937"/>
                <a:gd name="connsiteY37" fmla="*/ 916367 h 978139"/>
                <a:gd name="connsiteX38" fmla="*/ 328144 w 1004937"/>
                <a:gd name="connsiteY38" fmla="*/ 863791 h 978139"/>
                <a:gd name="connsiteX39" fmla="*/ 263850 w 1004937"/>
                <a:gd name="connsiteY39" fmla="*/ 885222 h 978139"/>
                <a:gd name="connsiteX40" fmla="*/ 232894 w 1004937"/>
                <a:gd name="connsiteY40" fmla="*/ 854266 h 978139"/>
                <a:gd name="connsiteX41" fmla="*/ 220987 w 1004937"/>
                <a:gd name="connsiteY41" fmla="*/ 818547 h 978139"/>
                <a:gd name="connsiteX42" fmla="*/ 180506 w 1004937"/>
                <a:gd name="connsiteY42" fmla="*/ 799497 h 978139"/>
                <a:gd name="connsiteX43" fmla="*/ 118594 w 1004937"/>
                <a:gd name="connsiteY43" fmla="*/ 723297 h 978139"/>
                <a:gd name="connsiteX44" fmla="*/ 80494 w 1004937"/>
                <a:gd name="connsiteY44" fmla="*/ 628047 h 978139"/>
                <a:gd name="connsiteX45" fmla="*/ 73350 w 1004937"/>
                <a:gd name="connsiteY45" fmla="*/ 575659 h 978139"/>
                <a:gd name="connsiteX46" fmla="*/ 49537 w 1004937"/>
                <a:gd name="connsiteY46" fmla="*/ 511366 h 978139"/>
                <a:gd name="connsiteX47" fmla="*/ 1912 w 1004937"/>
                <a:gd name="connsiteY47" fmla="*/ 392303 h 978139"/>
                <a:gd name="connsiteX48" fmla="*/ 11437 w 1004937"/>
                <a:gd name="connsiteY48" fmla="*/ 280384 h 978139"/>
                <a:gd name="connsiteX49" fmla="*/ 30487 w 1004937"/>
                <a:gd name="connsiteY49" fmla="*/ 242284 h 978139"/>
                <a:gd name="connsiteX50" fmla="*/ 16200 w 1004937"/>
                <a:gd name="connsiteY50" fmla="*/ 187516 h 978139"/>
                <a:gd name="connsiteX51" fmla="*/ 35250 w 1004937"/>
                <a:gd name="connsiteY51" fmla="*/ 170847 h 978139"/>
                <a:gd name="connsiteX52" fmla="*/ 106687 w 1004937"/>
                <a:gd name="connsiteY52" fmla="*/ 180372 h 978139"/>
                <a:gd name="connsiteX53" fmla="*/ 118594 w 1004937"/>
                <a:gd name="connsiteY53" fmla="*/ 187516 h 978139"/>
                <a:gd name="connsiteX0" fmla="*/ 111450 w 1004937"/>
                <a:gd name="connsiteY0" fmla="*/ 235707 h 971562"/>
                <a:gd name="connsiteX1" fmla="*/ 118594 w 1004937"/>
                <a:gd name="connsiteY1" fmla="*/ 180939 h 971562"/>
                <a:gd name="connsiteX2" fmla="*/ 99544 w 1004937"/>
                <a:gd name="connsiteY2" fmla="*/ 116645 h 971562"/>
                <a:gd name="connsiteX3" fmla="*/ 147344 w 1004937"/>
                <a:gd name="connsiteY3" fmla="*/ 104954 h 971562"/>
                <a:gd name="connsiteX4" fmla="*/ 175040 w 1004937"/>
                <a:gd name="connsiteY4" fmla="*/ 124835 h 971562"/>
                <a:gd name="connsiteX5" fmla="*/ 185248 w 1004937"/>
                <a:gd name="connsiteY5" fmla="*/ 125062 h 971562"/>
                <a:gd name="connsiteX6" fmla="*/ 223369 w 1004937"/>
                <a:gd name="connsiteY6" fmla="*/ 121407 h 971562"/>
                <a:gd name="connsiteX7" fmla="*/ 232434 w 1004937"/>
                <a:gd name="connsiteY7" fmla="*/ 101817 h 971562"/>
                <a:gd name="connsiteX8" fmla="*/ 288852 w 1004937"/>
                <a:gd name="connsiteY8" fmla="*/ 37868 h 971562"/>
                <a:gd name="connsiteX9" fmla="*/ 449672 w 1004937"/>
                <a:gd name="connsiteY9" fmla="*/ 14184 h 971562"/>
                <a:gd name="connsiteX10" fmla="*/ 525811 w 1004937"/>
                <a:gd name="connsiteY10" fmla="*/ 8213 h 971562"/>
                <a:gd name="connsiteX11" fmla="*/ 622702 w 1004937"/>
                <a:gd name="connsiteY11" fmla="*/ 25655 h 971562"/>
                <a:gd name="connsiteX12" fmla="*/ 666222 w 1004937"/>
                <a:gd name="connsiteY12" fmla="*/ 227 h 971562"/>
                <a:gd name="connsiteX13" fmla="*/ 703610 w 1004937"/>
                <a:gd name="connsiteY13" fmla="*/ 43461 h 971562"/>
                <a:gd name="connsiteX14" fmla="*/ 774734 w 1004937"/>
                <a:gd name="connsiteY14" fmla="*/ 36645 h 971562"/>
                <a:gd name="connsiteX15" fmla="*/ 837147 w 1004937"/>
                <a:gd name="connsiteY15" fmla="*/ 34601 h 971562"/>
                <a:gd name="connsiteX16" fmla="*/ 889592 w 1004937"/>
                <a:gd name="connsiteY16" fmla="*/ 44779 h 971562"/>
                <a:gd name="connsiteX17" fmla="*/ 943340 w 1004937"/>
                <a:gd name="connsiteY17" fmla="*/ 73423 h 971562"/>
                <a:gd name="connsiteX18" fmla="*/ 942506 w 1004937"/>
                <a:gd name="connsiteY18" fmla="*/ 126170 h 971562"/>
                <a:gd name="connsiteX19" fmla="*/ 942506 w 1004937"/>
                <a:gd name="connsiteY19" fmla="*/ 185701 h 971562"/>
                <a:gd name="connsiteX20" fmla="*/ 978225 w 1004937"/>
                <a:gd name="connsiteY20" fmla="*/ 252376 h 971562"/>
                <a:gd name="connsiteX21" fmla="*/ 1004419 w 1004937"/>
                <a:gd name="connsiteY21" fmla="*/ 373820 h 971562"/>
                <a:gd name="connsiteX22" fmla="*/ 994894 w 1004937"/>
                <a:gd name="connsiteY22" fmla="*/ 578607 h 971562"/>
                <a:gd name="connsiteX23" fmla="*/ 985369 w 1004937"/>
                <a:gd name="connsiteY23" fmla="*/ 616707 h 971562"/>
                <a:gd name="connsiteX24" fmla="*/ 1002037 w 1004937"/>
                <a:gd name="connsiteY24" fmla="*/ 661951 h 971562"/>
                <a:gd name="connsiteX25" fmla="*/ 1000317 w 1004937"/>
                <a:gd name="connsiteY25" fmla="*/ 701551 h 971562"/>
                <a:gd name="connsiteX26" fmla="*/ 966709 w 1004937"/>
                <a:gd name="connsiteY26" fmla="*/ 726598 h 971562"/>
                <a:gd name="connsiteX27" fmla="*/ 932981 w 1004937"/>
                <a:gd name="connsiteY27" fmla="*/ 759582 h 971562"/>
                <a:gd name="connsiteX28" fmla="*/ 880594 w 1004937"/>
                <a:gd name="connsiteY28" fmla="*/ 766726 h 971562"/>
                <a:gd name="connsiteX29" fmla="*/ 847256 w 1004937"/>
                <a:gd name="connsiteY29" fmla="*/ 800064 h 971562"/>
                <a:gd name="connsiteX30" fmla="*/ 759150 w 1004937"/>
                <a:gd name="connsiteY30" fmla="*/ 850070 h 971562"/>
                <a:gd name="connsiteX31" fmla="*/ 694856 w 1004937"/>
                <a:gd name="connsiteY31" fmla="*/ 919126 h 971562"/>
                <a:gd name="connsiteX32" fmla="*/ 654375 w 1004937"/>
                <a:gd name="connsiteY32" fmla="*/ 933414 h 971562"/>
                <a:gd name="connsiteX33" fmla="*/ 599606 w 1004937"/>
                <a:gd name="connsiteY33" fmla="*/ 902457 h 971562"/>
                <a:gd name="connsiteX34" fmla="*/ 568650 w 1004937"/>
                <a:gd name="connsiteY34" fmla="*/ 909601 h 971562"/>
                <a:gd name="connsiteX35" fmla="*/ 490069 w 1004937"/>
                <a:gd name="connsiteY35" fmla="*/ 971514 h 971562"/>
                <a:gd name="connsiteX36" fmla="*/ 482711 w 1004937"/>
                <a:gd name="connsiteY36" fmla="*/ 919736 h 971562"/>
                <a:gd name="connsiteX37" fmla="*/ 403405 w 1004937"/>
                <a:gd name="connsiteY37" fmla="*/ 909790 h 971562"/>
                <a:gd name="connsiteX38" fmla="*/ 328144 w 1004937"/>
                <a:gd name="connsiteY38" fmla="*/ 857214 h 971562"/>
                <a:gd name="connsiteX39" fmla="*/ 263850 w 1004937"/>
                <a:gd name="connsiteY39" fmla="*/ 878645 h 971562"/>
                <a:gd name="connsiteX40" fmla="*/ 232894 w 1004937"/>
                <a:gd name="connsiteY40" fmla="*/ 847689 h 971562"/>
                <a:gd name="connsiteX41" fmla="*/ 220987 w 1004937"/>
                <a:gd name="connsiteY41" fmla="*/ 811970 h 971562"/>
                <a:gd name="connsiteX42" fmla="*/ 180506 w 1004937"/>
                <a:gd name="connsiteY42" fmla="*/ 792920 h 971562"/>
                <a:gd name="connsiteX43" fmla="*/ 118594 w 1004937"/>
                <a:gd name="connsiteY43" fmla="*/ 716720 h 971562"/>
                <a:gd name="connsiteX44" fmla="*/ 80494 w 1004937"/>
                <a:gd name="connsiteY44" fmla="*/ 621470 h 971562"/>
                <a:gd name="connsiteX45" fmla="*/ 73350 w 1004937"/>
                <a:gd name="connsiteY45" fmla="*/ 569082 h 971562"/>
                <a:gd name="connsiteX46" fmla="*/ 49537 w 1004937"/>
                <a:gd name="connsiteY46" fmla="*/ 504789 h 971562"/>
                <a:gd name="connsiteX47" fmla="*/ 1912 w 1004937"/>
                <a:gd name="connsiteY47" fmla="*/ 385726 h 971562"/>
                <a:gd name="connsiteX48" fmla="*/ 11437 w 1004937"/>
                <a:gd name="connsiteY48" fmla="*/ 273807 h 971562"/>
                <a:gd name="connsiteX49" fmla="*/ 30487 w 1004937"/>
                <a:gd name="connsiteY49" fmla="*/ 235707 h 971562"/>
                <a:gd name="connsiteX50" fmla="*/ 16200 w 1004937"/>
                <a:gd name="connsiteY50" fmla="*/ 180939 h 971562"/>
                <a:gd name="connsiteX51" fmla="*/ 35250 w 1004937"/>
                <a:gd name="connsiteY51" fmla="*/ 164270 h 971562"/>
                <a:gd name="connsiteX52" fmla="*/ 106687 w 1004937"/>
                <a:gd name="connsiteY52" fmla="*/ 173795 h 971562"/>
                <a:gd name="connsiteX53" fmla="*/ 118594 w 1004937"/>
                <a:gd name="connsiteY53" fmla="*/ 180939 h 971562"/>
                <a:gd name="connsiteX0" fmla="*/ 111450 w 1004937"/>
                <a:gd name="connsiteY0" fmla="*/ 235707 h 971562"/>
                <a:gd name="connsiteX1" fmla="*/ 118594 w 1004937"/>
                <a:gd name="connsiteY1" fmla="*/ 180939 h 971562"/>
                <a:gd name="connsiteX2" fmla="*/ 99544 w 1004937"/>
                <a:gd name="connsiteY2" fmla="*/ 116645 h 971562"/>
                <a:gd name="connsiteX3" fmla="*/ 147344 w 1004937"/>
                <a:gd name="connsiteY3" fmla="*/ 104954 h 971562"/>
                <a:gd name="connsiteX4" fmla="*/ 175040 w 1004937"/>
                <a:gd name="connsiteY4" fmla="*/ 124835 h 971562"/>
                <a:gd name="connsiteX5" fmla="*/ 185248 w 1004937"/>
                <a:gd name="connsiteY5" fmla="*/ 125062 h 971562"/>
                <a:gd name="connsiteX6" fmla="*/ 223369 w 1004937"/>
                <a:gd name="connsiteY6" fmla="*/ 121407 h 971562"/>
                <a:gd name="connsiteX7" fmla="*/ 232434 w 1004937"/>
                <a:gd name="connsiteY7" fmla="*/ 101817 h 971562"/>
                <a:gd name="connsiteX8" fmla="*/ 288852 w 1004937"/>
                <a:gd name="connsiteY8" fmla="*/ 37868 h 971562"/>
                <a:gd name="connsiteX9" fmla="*/ 449672 w 1004937"/>
                <a:gd name="connsiteY9" fmla="*/ 14184 h 971562"/>
                <a:gd name="connsiteX10" fmla="*/ 525811 w 1004937"/>
                <a:gd name="connsiteY10" fmla="*/ 8213 h 971562"/>
                <a:gd name="connsiteX11" fmla="*/ 622702 w 1004937"/>
                <a:gd name="connsiteY11" fmla="*/ 25655 h 971562"/>
                <a:gd name="connsiteX12" fmla="*/ 666222 w 1004937"/>
                <a:gd name="connsiteY12" fmla="*/ 227 h 971562"/>
                <a:gd name="connsiteX13" fmla="*/ 703610 w 1004937"/>
                <a:gd name="connsiteY13" fmla="*/ 43461 h 971562"/>
                <a:gd name="connsiteX14" fmla="*/ 774734 w 1004937"/>
                <a:gd name="connsiteY14" fmla="*/ 36645 h 971562"/>
                <a:gd name="connsiteX15" fmla="*/ 816541 w 1004937"/>
                <a:gd name="connsiteY15" fmla="*/ 66698 h 971562"/>
                <a:gd name="connsiteX16" fmla="*/ 889592 w 1004937"/>
                <a:gd name="connsiteY16" fmla="*/ 44779 h 971562"/>
                <a:gd name="connsiteX17" fmla="*/ 943340 w 1004937"/>
                <a:gd name="connsiteY17" fmla="*/ 73423 h 971562"/>
                <a:gd name="connsiteX18" fmla="*/ 942506 w 1004937"/>
                <a:gd name="connsiteY18" fmla="*/ 126170 h 971562"/>
                <a:gd name="connsiteX19" fmla="*/ 942506 w 1004937"/>
                <a:gd name="connsiteY19" fmla="*/ 185701 h 971562"/>
                <a:gd name="connsiteX20" fmla="*/ 978225 w 1004937"/>
                <a:gd name="connsiteY20" fmla="*/ 252376 h 971562"/>
                <a:gd name="connsiteX21" fmla="*/ 1004419 w 1004937"/>
                <a:gd name="connsiteY21" fmla="*/ 373820 h 971562"/>
                <a:gd name="connsiteX22" fmla="*/ 994894 w 1004937"/>
                <a:gd name="connsiteY22" fmla="*/ 578607 h 971562"/>
                <a:gd name="connsiteX23" fmla="*/ 985369 w 1004937"/>
                <a:gd name="connsiteY23" fmla="*/ 616707 h 971562"/>
                <a:gd name="connsiteX24" fmla="*/ 1002037 w 1004937"/>
                <a:gd name="connsiteY24" fmla="*/ 661951 h 971562"/>
                <a:gd name="connsiteX25" fmla="*/ 1000317 w 1004937"/>
                <a:gd name="connsiteY25" fmla="*/ 701551 h 971562"/>
                <a:gd name="connsiteX26" fmla="*/ 966709 w 1004937"/>
                <a:gd name="connsiteY26" fmla="*/ 726598 h 971562"/>
                <a:gd name="connsiteX27" fmla="*/ 932981 w 1004937"/>
                <a:gd name="connsiteY27" fmla="*/ 759582 h 971562"/>
                <a:gd name="connsiteX28" fmla="*/ 880594 w 1004937"/>
                <a:gd name="connsiteY28" fmla="*/ 766726 h 971562"/>
                <a:gd name="connsiteX29" fmla="*/ 847256 w 1004937"/>
                <a:gd name="connsiteY29" fmla="*/ 800064 h 971562"/>
                <a:gd name="connsiteX30" fmla="*/ 759150 w 1004937"/>
                <a:gd name="connsiteY30" fmla="*/ 850070 h 971562"/>
                <a:gd name="connsiteX31" fmla="*/ 694856 w 1004937"/>
                <a:gd name="connsiteY31" fmla="*/ 919126 h 971562"/>
                <a:gd name="connsiteX32" fmla="*/ 654375 w 1004937"/>
                <a:gd name="connsiteY32" fmla="*/ 933414 h 971562"/>
                <a:gd name="connsiteX33" fmla="*/ 599606 w 1004937"/>
                <a:gd name="connsiteY33" fmla="*/ 902457 h 971562"/>
                <a:gd name="connsiteX34" fmla="*/ 568650 w 1004937"/>
                <a:gd name="connsiteY34" fmla="*/ 909601 h 971562"/>
                <a:gd name="connsiteX35" fmla="*/ 490069 w 1004937"/>
                <a:gd name="connsiteY35" fmla="*/ 971514 h 971562"/>
                <a:gd name="connsiteX36" fmla="*/ 482711 w 1004937"/>
                <a:gd name="connsiteY36" fmla="*/ 919736 h 971562"/>
                <a:gd name="connsiteX37" fmla="*/ 403405 w 1004937"/>
                <a:gd name="connsiteY37" fmla="*/ 909790 h 971562"/>
                <a:gd name="connsiteX38" fmla="*/ 328144 w 1004937"/>
                <a:gd name="connsiteY38" fmla="*/ 857214 h 971562"/>
                <a:gd name="connsiteX39" fmla="*/ 263850 w 1004937"/>
                <a:gd name="connsiteY39" fmla="*/ 878645 h 971562"/>
                <a:gd name="connsiteX40" fmla="*/ 232894 w 1004937"/>
                <a:gd name="connsiteY40" fmla="*/ 847689 h 971562"/>
                <a:gd name="connsiteX41" fmla="*/ 220987 w 1004937"/>
                <a:gd name="connsiteY41" fmla="*/ 811970 h 971562"/>
                <a:gd name="connsiteX42" fmla="*/ 180506 w 1004937"/>
                <a:gd name="connsiteY42" fmla="*/ 792920 h 971562"/>
                <a:gd name="connsiteX43" fmla="*/ 118594 w 1004937"/>
                <a:gd name="connsiteY43" fmla="*/ 716720 h 971562"/>
                <a:gd name="connsiteX44" fmla="*/ 80494 w 1004937"/>
                <a:gd name="connsiteY44" fmla="*/ 621470 h 971562"/>
                <a:gd name="connsiteX45" fmla="*/ 73350 w 1004937"/>
                <a:gd name="connsiteY45" fmla="*/ 569082 h 971562"/>
                <a:gd name="connsiteX46" fmla="*/ 49537 w 1004937"/>
                <a:gd name="connsiteY46" fmla="*/ 504789 h 971562"/>
                <a:gd name="connsiteX47" fmla="*/ 1912 w 1004937"/>
                <a:gd name="connsiteY47" fmla="*/ 385726 h 971562"/>
                <a:gd name="connsiteX48" fmla="*/ 11437 w 1004937"/>
                <a:gd name="connsiteY48" fmla="*/ 273807 h 971562"/>
                <a:gd name="connsiteX49" fmla="*/ 30487 w 1004937"/>
                <a:gd name="connsiteY49" fmla="*/ 235707 h 971562"/>
                <a:gd name="connsiteX50" fmla="*/ 16200 w 1004937"/>
                <a:gd name="connsiteY50" fmla="*/ 180939 h 971562"/>
                <a:gd name="connsiteX51" fmla="*/ 35250 w 1004937"/>
                <a:gd name="connsiteY51" fmla="*/ 164270 h 971562"/>
                <a:gd name="connsiteX52" fmla="*/ 106687 w 1004937"/>
                <a:gd name="connsiteY52" fmla="*/ 173795 h 971562"/>
                <a:gd name="connsiteX53" fmla="*/ 118594 w 1004937"/>
                <a:gd name="connsiteY53" fmla="*/ 180939 h 971562"/>
                <a:gd name="connsiteX0" fmla="*/ 111450 w 1004937"/>
                <a:gd name="connsiteY0" fmla="*/ 235707 h 971562"/>
                <a:gd name="connsiteX1" fmla="*/ 118594 w 1004937"/>
                <a:gd name="connsiteY1" fmla="*/ 180939 h 971562"/>
                <a:gd name="connsiteX2" fmla="*/ 99544 w 1004937"/>
                <a:gd name="connsiteY2" fmla="*/ 116645 h 971562"/>
                <a:gd name="connsiteX3" fmla="*/ 147344 w 1004937"/>
                <a:gd name="connsiteY3" fmla="*/ 104954 h 971562"/>
                <a:gd name="connsiteX4" fmla="*/ 175040 w 1004937"/>
                <a:gd name="connsiteY4" fmla="*/ 124835 h 971562"/>
                <a:gd name="connsiteX5" fmla="*/ 185248 w 1004937"/>
                <a:gd name="connsiteY5" fmla="*/ 125062 h 971562"/>
                <a:gd name="connsiteX6" fmla="*/ 223369 w 1004937"/>
                <a:gd name="connsiteY6" fmla="*/ 121407 h 971562"/>
                <a:gd name="connsiteX7" fmla="*/ 232434 w 1004937"/>
                <a:gd name="connsiteY7" fmla="*/ 101817 h 971562"/>
                <a:gd name="connsiteX8" fmla="*/ 288852 w 1004937"/>
                <a:gd name="connsiteY8" fmla="*/ 37868 h 971562"/>
                <a:gd name="connsiteX9" fmla="*/ 449672 w 1004937"/>
                <a:gd name="connsiteY9" fmla="*/ 14184 h 971562"/>
                <a:gd name="connsiteX10" fmla="*/ 525811 w 1004937"/>
                <a:gd name="connsiteY10" fmla="*/ 8213 h 971562"/>
                <a:gd name="connsiteX11" fmla="*/ 622702 w 1004937"/>
                <a:gd name="connsiteY11" fmla="*/ 25655 h 971562"/>
                <a:gd name="connsiteX12" fmla="*/ 666222 w 1004937"/>
                <a:gd name="connsiteY12" fmla="*/ 227 h 971562"/>
                <a:gd name="connsiteX13" fmla="*/ 703610 w 1004937"/>
                <a:gd name="connsiteY13" fmla="*/ 43461 h 971562"/>
                <a:gd name="connsiteX14" fmla="*/ 774734 w 1004937"/>
                <a:gd name="connsiteY14" fmla="*/ 36645 h 971562"/>
                <a:gd name="connsiteX15" fmla="*/ 816541 w 1004937"/>
                <a:gd name="connsiteY15" fmla="*/ 66698 h 971562"/>
                <a:gd name="connsiteX16" fmla="*/ 865372 w 1004937"/>
                <a:gd name="connsiteY16" fmla="*/ 75955 h 971562"/>
                <a:gd name="connsiteX17" fmla="*/ 943340 w 1004937"/>
                <a:gd name="connsiteY17" fmla="*/ 73423 h 971562"/>
                <a:gd name="connsiteX18" fmla="*/ 942506 w 1004937"/>
                <a:gd name="connsiteY18" fmla="*/ 126170 h 971562"/>
                <a:gd name="connsiteX19" fmla="*/ 942506 w 1004937"/>
                <a:gd name="connsiteY19" fmla="*/ 185701 h 971562"/>
                <a:gd name="connsiteX20" fmla="*/ 978225 w 1004937"/>
                <a:gd name="connsiteY20" fmla="*/ 252376 h 971562"/>
                <a:gd name="connsiteX21" fmla="*/ 1004419 w 1004937"/>
                <a:gd name="connsiteY21" fmla="*/ 373820 h 971562"/>
                <a:gd name="connsiteX22" fmla="*/ 994894 w 1004937"/>
                <a:gd name="connsiteY22" fmla="*/ 578607 h 971562"/>
                <a:gd name="connsiteX23" fmla="*/ 985369 w 1004937"/>
                <a:gd name="connsiteY23" fmla="*/ 616707 h 971562"/>
                <a:gd name="connsiteX24" fmla="*/ 1002037 w 1004937"/>
                <a:gd name="connsiteY24" fmla="*/ 661951 h 971562"/>
                <a:gd name="connsiteX25" fmla="*/ 1000317 w 1004937"/>
                <a:gd name="connsiteY25" fmla="*/ 701551 h 971562"/>
                <a:gd name="connsiteX26" fmla="*/ 966709 w 1004937"/>
                <a:gd name="connsiteY26" fmla="*/ 726598 h 971562"/>
                <a:gd name="connsiteX27" fmla="*/ 932981 w 1004937"/>
                <a:gd name="connsiteY27" fmla="*/ 759582 h 971562"/>
                <a:gd name="connsiteX28" fmla="*/ 880594 w 1004937"/>
                <a:gd name="connsiteY28" fmla="*/ 766726 h 971562"/>
                <a:gd name="connsiteX29" fmla="*/ 847256 w 1004937"/>
                <a:gd name="connsiteY29" fmla="*/ 800064 h 971562"/>
                <a:gd name="connsiteX30" fmla="*/ 759150 w 1004937"/>
                <a:gd name="connsiteY30" fmla="*/ 850070 h 971562"/>
                <a:gd name="connsiteX31" fmla="*/ 694856 w 1004937"/>
                <a:gd name="connsiteY31" fmla="*/ 919126 h 971562"/>
                <a:gd name="connsiteX32" fmla="*/ 654375 w 1004937"/>
                <a:gd name="connsiteY32" fmla="*/ 933414 h 971562"/>
                <a:gd name="connsiteX33" fmla="*/ 599606 w 1004937"/>
                <a:gd name="connsiteY33" fmla="*/ 902457 h 971562"/>
                <a:gd name="connsiteX34" fmla="*/ 568650 w 1004937"/>
                <a:gd name="connsiteY34" fmla="*/ 909601 h 971562"/>
                <a:gd name="connsiteX35" fmla="*/ 490069 w 1004937"/>
                <a:gd name="connsiteY35" fmla="*/ 971514 h 971562"/>
                <a:gd name="connsiteX36" fmla="*/ 482711 w 1004937"/>
                <a:gd name="connsiteY36" fmla="*/ 919736 h 971562"/>
                <a:gd name="connsiteX37" fmla="*/ 403405 w 1004937"/>
                <a:gd name="connsiteY37" fmla="*/ 909790 h 971562"/>
                <a:gd name="connsiteX38" fmla="*/ 328144 w 1004937"/>
                <a:gd name="connsiteY38" fmla="*/ 857214 h 971562"/>
                <a:gd name="connsiteX39" fmla="*/ 263850 w 1004937"/>
                <a:gd name="connsiteY39" fmla="*/ 878645 h 971562"/>
                <a:gd name="connsiteX40" fmla="*/ 232894 w 1004937"/>
                <a:gd name="connsiteY40" fmla="*/ 847689 h 971562"/>
                <a:gd name="connsiteX41" fmla="*/ 220987 w 1004937"/>
                <a:gd name="connsiteY41" fmla="*/ 811970 h 971562"/>
                <a:gd name="connsiteX42" fmla="*/ 180506 w 1004937"/>
                <a:gd name="connsiteY42" fmla="*/ 792920 h 971562"/>
                <a:gd name="connsiteX43" fmla="*/ 118594 w 1004937"/>
                <a:gd name="connsiteY43" fmla="*/ 716720 h 971562"/>
                <a:gd name="connsiteX44" fmla="*/ 80494 w 1004937"/>
                <a:gd name="connsiteY44" fmla="*/ 621470 h 971562"/>
                <a:gd name="connsiteX45" fmla="*/ 73350 w 1004937"/>
                <a:gd name="connsiteY45" fmla="*/ 569082 h 971562"/>
                <a:gd name="connsiteX46" fmla="*/ 49537 w 1004937"/>
                <a:gd name="connsiteY46" fmla="*/ 504789 h 971562"/>
                <a:gd name="connsiteX47" fmla="*/ 1912 w 1004937"/>
                <a:gd name="connsiteY47" fmla="*/ 385726 h 971562"/>
                <a:gd name="connsiteX48" fmla="*/ 11437 w 1004937"/>
                <a:gd name="connsiteY48" fmla="*/ 273807 h 971562"/>
                <a:gd name="connsiteX49" fmla="*/ 30487 w 1004937"/>
                <a:gd name="connsiteY49" fmla="*/ 235707 h 971562"/>
                <a:gd name="connsiteX50" fmla="*/ 16200 w 1004937"/>
                <a:gd name="connsiteY50" fmla="*/ 180939 h 971562"/>
                <a:gd name="connsiteX51" fmla="*/ 35250 w 1004937"/>
                <a:gd name="connsiteY51" fmla="*/ 164270 h 971562"/>
                <a:gd name="connsiteX52" fmla="*/ 106687 w 1004937"/>
                <a:gd name="connsiteY52" fmla="*/ 173795 h 971562"/>
                <a:gd name="connsiteX53" fmla="*/ 118594 w 1004937"/>
                <a:gd name="connsiteY53" fmla="*/ 180939 h 971562"/>
                <a:gd name="connsiteX0" fmla="*/ 111450 w 1004937"/>
                <a:gd name="connsiteY0" fmla="*/ 235707 h 971562"/>
                <a:gd name="connsiteX1" fmla="*/ 118594 w 1004937"/>
                <a:gd name="connsiteY1" fmla="*/ 180939 h 971562"/>
                <a:gd name="connsiteX2" fmla="*/ 99544 w 1004937"/>
                <a:gd name="connsiteY2" fmla="*/ 116645 h 971562"/>
                <a:gd name="connsiteX3" fmla="*/ 147344 w 1004937"/>
                <a:gd name="connsiteY3" fmla="*/ 104954 h 971562"/>
                <a:gd name="connsiteX4" fmla="*/ 175040 w 1004937"/>
                <a:gd name="connsiteY4" fmla="*/ 124835 h 971562"/>
                <a:gd name="connsiteX5" fmla="*/ 185248 w 1004937"/>
                <a:gd name="connsiteY5" fmla="*/ 125062 h 971562"/>
                <a:gd name="connsiteX6" fmla="*/ 223369 w 1004937"/>
                <a:gd name="connsiteY6" fmla="*/ 121407 h 971562"/>
                <a:gd name="connsiteX7" fmla="*/ 232434 w 1004937"/>
                <a:gd name="connsiteY7" fmla="*/ 101817 h 971562"/>
                <a:gd name="connsiteX8" fmla="*/ 288852 w 1004937"/>
                <a:gd name="connsiteY8" fmla="*/ 37868 h 971562"/>
                <a:gd name="connsiteX9" fmla="*/ 449672 w 1004937"/>
                <a:gd name="connsiteY9" fmla="*/ 14184 h 971562"/>
                <a:gd name="connsiteX10" fmla="*/ 525811 w 1004937"/>
                <a:gd name="connsiteY10" fmla="*/ 8213 h 971562"/>
                <a:gd name="connsiteX11" fmla="*/ 622702 w 1004937"/>
                <a:gd name="connsiteY11" fmla="*/ 25655 h 971562"/>
                <a:gd name="connsiteX12" fmla="*/ 666222 w 1004937"/>
                <a:gd name="connsiteY12" fmla="*/ 227 h 971562"/>
                <a:gd name="connsiteX13" fmla="*/ 703610 w 1004937"/>
                <a:gd name="connsiteY13" fmla="*/ 43461 h 971562"/>
                <a:gd name="connsiteX14" fmla="*/ 774734 w 1004937"/>
                <a:gd name="connsiteY14" fmla="*/ 36645 h 971562"/>
                <a:gd name="connsiteX15" fmla="*/ 816541 w 1004937"/>
                <a:gd name="connsiteY15" fmla="*/ 66698 h 971562"/>
                <a:gd name="connsiteX16" fmla="*/ 865372 w 1004937"/>
                <a:gd name="connsiteY16" fmla="*/ 75955 h 971562"/>
                <a:gd name="connsiteX17" fmla="*/ 911894 w 1004937"/>
                <a:gd name="connsiteY17" fmla="*/ 102763 h 971562"/>
                <a:gd name="connsiteX18" fmla="*/ 942506 w 1004937"/>
                <a:gd name="connsiteY18" fmla="*/ 126170 h 971562"/>
                <a:gd name="connsiteX19" fmla="*/ 942506 w 1004937"/>
                <a:gd name="connsiteY19" fmla="*/ 185701 h 971562"/>
                <a:gd name="connsiteX20" fmla="*/ 978225 w 1004937"/>
                <a:gd name="connsiteY20" fmla="*/ 252376 h 971562"/>
                <a:gd name="connsiteX21" fmla="*/ 1004419 w 1004937"/>
                <a:gd name="connsiteY21" fmla="*/ 373820 h 971562"/>
                <a:gd name="connsiteX22" fmla="*/ 994894 w 1004937"/>
                <a:gd name="connsiteY22" fmla="*/ 578607 h 971562"/>
                <a:gd name="connsiteX23" fmla="*/ 985369 w 1004937"/>
                <a:gd name="connsiteY23" fmla="*/ 616707 h 971562"/>
                <a:gd name="connsiteX24" fmla="*/ 1002037 w 1004937"/>
                <a:gd name="connsiteY24" fmla="*/ 661951 h 971562"/>
                <a:gd name="connsiteX25" fmla="*/ 1000317 w 1004937"/>
                <a:gd name="connsiteY25" fmla="*/ 701551 h 971562"/>
                <a:gd name="connsiteX26" fmla="*/ 966709 w 1004937"/>
                <a:gd name="connsiteY26" fmla="*/ 726598 h 971562"/>
                <a:gd name="connsiteX27" fmla="*/ 932981 w 1004937"/>
                <a:gd name="connsiteY27" fmla="*/ 759582 h 971562"/>
                <a:gd name="connsiteX28" fmla="*/ 880594 w 1004937"/>
                <a:gd name="connsiteY28" fmla="*/ 766726 h 971562"/>
                <a:gd name="connsiteX29" fmla="*/ 847256 w 1004937"/>
                <a:gd name="connsiteY29" fmla="*/ 800064 h 971562"/>
                <a:gd name="connsiteX30" fmla="*/ 759150 w 1004937"/>
                <a:gd name="connsiteY30" fmla="*/ 850070 h 971562"/>
                <a:gd name="connsiteX31" fmla="*/ 694856 w 1004937"/>
                <a:gd name="connsiteY31" fmla="*/ 919126 h 971562"/>
                <a:gd name="connsiteX32" fmla="*/ 654375 w 1004937"/>
                <a:gd name="connsiteY32" fmla="*/ 933414 h 971562"/>
                <a:gd name="connsiteX33" fmla="*/ 599606 w 1004937"/>
                <a:gd name="connsiteY33" fmla="*/ 902457 h 971562"/>
                <a:gd name="connsiteX34" fmla="*/ 568650 w 1004937"/>
                <a:gd name="connsiteY34" fmla="*/ 909601 h 971562"/>
                <a:gd name="connsiteX35" fmla="*/ 490069 w 1004937"/>
                <a:gd name="connsiteY35" fmla="*/ 971514 h 971562"/>
                <a:gd name="connsiteX36" fmla="*/ 482711 w 1004937"/>
                <a:gd name="connsiteY36" fmla="*/ 919736 h 971562"/>
                <a:gd name="connsiteX37" fmla="*/ 403405 w 1004937"/>
                <a:gd name="connsiteY37" fmla="*/ 909790 h 971562"/>
                <a:gd name="connsiteX38" fmla="*/ 328144 w 1004937"/>
                <a:gd name="connsiteY38" fmla="*/ 857214 h 971562"/>
                <a:gd name="connsiteX39" fmla="*/ 263850 w 1004937"/>
                <a:gd name="connsiteY39" fmla="*/ 878645 h 971562"/>
                <a:gd name="connsiteX40" fmla="*/ 232894 w 1004937"/>
                <a:gd name="connsiteY40" fmla="*/ 847689 h 971562"/>
                <a:gd name="connsiteX41" fmla="*/ 220987 w 1004937"/>
                <a:gd name="connsiteY41" fmla="*/ 811970 h 971562"/>
                <a:gd name="connsiteX42" fmla="*/ 180506 w 1004937"/>
                <a:gd name="connsiteY42" fmla="*/ 792920 h 971562"/>
                <a:gd name="connsiteX43" fmla="*/ 118594 w 1004937"/>
                <a:gd name="connsiteY43" fmla="*/ 716720 h 971562"/>
                <a:gd name="connsiteX44" fmla="*/ 80494 w 1004937"/>
                <a:gd name="connsiteY44" fmla="*/ 621470 h 971562"/>
                <a:gd name="connsiteX45" fmla="*/ 73350 w 1004937"/>
                <a:gd name="connsiteY45" fmla="*/ 569082 h 971562"/>
                <a:gd name="connsiteX46" fmla="*/ 49537 w 1004937"/>
                <a:gd name="connsiteY46" fmla="*/ 504789 h 971562"/>
                <a:gd name="connsiteX47" fmla="*/ 1912 w 1004937"/>
                <a:gd name="connsiteY47" fmla="*/ 385726 h 971562"/>
                <a:gd name="connsiteX48" fmla="*/ 11437 w 1004937"/>
                <a:gd name="connsiteY48" fmla="*/ 273807 h 971562"/>
                <a:gd name="connsiteX49" fmla="*/ 30487 w 1004937"/>
                <a:gd name="connsiteY49" fmla="*/ 235707 h 971562"/>
                <a:gd name="connsiteX50" fmla="*/ 16200 w 1004937"/>
                <a:gd name="connsiteY50" fmla="*/ 180939 h 971562"/>
                <a:gd name="connsiteX51" fmla="*/ 35250 w 1004937"/>
                <a:gd name="connsiteY51" fmla="*/ 164270 h 971562"/>
                <a:gd name="connsiteX52" fmla="*/ 106687 w 1004937"/>
                <a:gd name="connsiteY52" fmla="*/ 173795 h 971562"/>
                <a:gd name="connsiteX53" fmla="*/ 118594 w 1004937"/>
                <a:gd name="connsiteY53" fmla="*/ 180939 h 971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004937" h="971562">
                  <a:moveTo>
                    <a:pt x="111450" y="235707"/>
                  </a:moveTo>
                  <a:cubicBezTo>
                    <a:pt x="116014" y="218245"/>
                    <a:pt x="120578" y="200783"/>
                    <a:pt x="118594" y="180939"/>
                  </a:cubicBezTo>
                  <a:cubicBezTo>
                    <a:pt x="116610" y="161095"/>
                    <a:pt x="94752" y="129309"/>
                    <a:pt x="99544" y="116645"/>
                  </a:cubicBezTo>
                  <a:cubicBezTo>
                    <a:pt x="104336" y="103981"/>
                    <a:pt x="134761" y="103589"/>
                    <a:pt x="147344" y="104954"/>
                  </a:cubicBezTo>
                  <a:cubicBezTo>
                    <a:pt x="159927" y="106319"/>
                    <a:pt x="168723" y="121484"/>
                    <a:pt x="175040" y="124835"/>
                  </a:cubicBezTo>
                  <a:cubicBezTo>
                    <a:pt x="181357" y="128186"/>
                    <a:pt x="177193" y="125633"/>
                    <a:pt x="185248" y="125062"/>
                  </a:cubicBezTo>
                  <a:cubicBezTo>
                    <a:pt x="193303" y="124491"/>
                    <a:pt x="215505" y="125281"/>
                    <a:pt x="223369" y="121407"/>
                  </a:cubicBezTo>
                  <a:cubicBezTo>
                    <a:pt x="231233" y="117533"/>
                    <a:pt x="221520" y="115740"/>
                    <a:pt x="232434" y="101817"/>
                  </a:cubicBezTo>
                  <a:cubicBezTo>
                    <a:pt x="243348" y="87894"/>
                    <a:pt x="252646" y="52473"/>
                    <a:pt x="288852" y="37868"/>
                  </a:cubicBezTo>
                  <a:cubicBezTo>
                    <a:pt x="325058" y="23263"/>
                    <a:pt x="410179" y="19126"/>
                    <a:pt x="449672" y="14184"/>
                  </a:cubicBezTo>
                  <a:cubicBezTo>
                    <a:pt x="489165" y="9242"/>
                    <a:pt x="496973" y="6301"/>
                    <a:pt x="525811" y="8213"/>
                  </a:cubicBezTo>
                  <a:cubicBezTo>
                    <a:pt x="554649" y="10125"/>
                    <a:pt x="599300" y="26986"/>
                    <a:pt x="622702" y="25655"/>
                  </a:cubicBezTo>
                  <a:cubicBezTo>
                    <a:pt x="646104" y="24324"/>
                    <a:pt x="652737" y="-2741"/>
                    <a:pt x="666222" y="227"/>
                  </a:cubicBezTo>
                  <a:cubicBezTo>
                    <a:pt x="679707" y="3195"/>
                    <a:pt x="685525" y="37391"/>
                    <a:pt x="703610" y="43461"/>
                  </a:cubicBezTo>
                  <a:cubicBezTo>
                    <a:pt x="721695" y="49531"/>
                    <a:pt x="755912" y="32772"/>
                    <a:pt x="774734" y="36645"/>
                  </a:cubicBezTo>
                  <a:cubicBezTo>
                    <a:pt x="793556" y="40518"/>
                    <a:pt x="801435" y="60146"/>
                    <a:pt x="816541" y="66698"/>
                  </a:cubicBezTo>
                  <a:cubicBezTo>
                    <a:pt x="831647" y="73250"/>
                    <a:pt x="849480" y="69944"/>
                    <a:pt x="865372" y="75955"/>
                  </a:cubicBezTo>
                  <a:cubicBezTo>
                    <a:pt x="881264" y="81966"/>
                    <a:pt x="899038" y="94394"/>
                    <a:pt x="911894" y="102763"/>
                  </a:cubicBezTo>
                  <a:cubicBezTo>
                    <a:pt x="924750" y="111132"/>
                    <a:pt x="937404" y="112347"/>
                    <a:pt x="942506" y="126170"/>
                  </a:cubicBezTo>
                  <a:cubicBezTo>
                    <a:pt x="947608" y="139993"/>
                    <a:pt x="936553" y="164667"/>
                    <a:pt x="942506" y="185701"/>
                  </a:cubicBezTo>
                  <a:cubicBezTo>
                    <a:pt x="948459" y="206735"/>
                    <a:pt x="967906" y="221023"/>
                    <a:pt x="978225" y="252376"/>
                  </a:cubicBezTo>
                  <a:cubicBezTo>
                    <a:pt x="988544" y="283729"/>
                    <a:pt x="1001641" y="319448"/>
                    <a:pt x="1004419" y="373820"/>
                  </a:cubicBezTo>
                  <a:cubicBezTo>
                    <a:pt x="1007197" y="428192"/>
                    <a:pt x="998069" y="538126"/>
                    <a:pt x="994894" y="578607"/>
                  </a:cubicBezTo>
                  <a:cubicBezTo>
                    <a:pt x="991719" y="619088"/>
                    <a:pt x="984179" y="602816"/>
                    <a:pt x="985369" y="616707"/>
                  </a:cubicBezTo>
                  <a:cubicBezTo>
                    <a:pt x="986559" y="630598"/>
                    <a:pt x="999546" y="647810"/>
                    <a:pt x="1002037" y="661951"/>
                  </a:cubicBezTo>
                  <a:cubicBezTo>
                    <a:pt x="1004528" y="676092"/>
                    <a:pt x="1006205" y="690777"/>
                    <a:pt x="1000317" y="701551"/>
                  </a:cubicBezTo>
                  <a:cubicBezTo>
                    <a:pt x="994429" y="712325"/>
                    <a:pt x="977932" y="716926"/>
                    <a:pt x="966709" y="726598"/>
                  </a:cubicBezTo>
                  <a:cubicBezTo>
                    <a:pt x="955486" y="736270"/>
                    <a:pt x="947334" y="752894"/>
                    <a:pt x="932981" y="759582"/>
                  </a:cubicBezTo>
                  <a:cubicBezTo>
                    <a:pt x="918629" y="766270"/>
                    <a:pt x="894881" y="759979"/>
                    <a:pt x="880594" y="766726"/>
                  </a:cubicBezTo>
                  <a:cubicBezTo>
                    <a:pt x="866307" y="773473"/>
                    <a:pt x="867497" y="786173"/>
                    <a:pt x="847256" y="800064"/>
                  </a:cubicBezTo>
                  <a:cubicBezTo>
                    <a:pt x="827015" y="813955"/>
                    <a:pt x="784550" y="830226"/>
                    <a:pt x="759150" y="850070"/>
                  </a:cubicBezTo>
                  <a:cubicBezTo>
                    <a:pt x="733750" y="869914"/>
                    <a:pt x="712318" y="905235"/>
                    <a:pt x="694856" y="919126"/>
                  </a:cubicBezTo>
                  <a:cubicBezTo>
                    <a:pt x="677394" y="933017"/>
                    <a:pt x="670250" y="936192"/>
                    <a:pt x="654375" y="933414"/>
                  </a:cubicBezTo>
                  <a:cubicBezTo>
                    <a:pt x="638500" y="930636"/>
                    <a:pt x="613893" y="906426"/>
                    <a:pt x="599606" y="902457"/>
                  </a:cubicBezTo>
                  <a:cubicBezTo>
                    <a:pt x="585319" y="898488"/>
                    <a:pt x="586906" y="898092"/>
                    <a:pt x="568650" y="909601"/>
                  </a:cubicBezTo>
                  <a:cubicBezTo>
                    <a:pt x="550394" y="921110"/>
                    <a:pt x="504392" y="969825"/>
                    <a:pt x="490069" y="971514"/>
                  </a:cubicBezTo>
                  <a:cubicBezTo>
                    <a:pt x="475746" y="973203"/>
                    <a:pt x="497155" y="930023"/>
                    <a:pt x="482711" y="919736"/>
                  </a:cubicBezTo>
                  <a:cubicBezTo>
                    <a:pt x="468267" y="909449"/>
                    <a:pt x="429166" y="920210"/>
                    <a:pt x="403405" y="909790"/>
                  </a:cubicBezTo>
                  <a:cubicBezTo>
                    <a:pt x="377644" y="899370"/>
                    <a:pt x="351403" y="862405"/>
                    <a:pt x="328144" y="857214"/>
                  </a:cubicBezTo>
                  <a:cubicBezTo>
                    <a:pt x="304885" y="852023"/>
                    <a:pt x="279725" y="880233"/>
                    <a:pt x="263850" y="878645"/>
                  </a:cubicBezTo>
                  <a:cubicBezTo>
                    <a:pt x="247975" y="877058"/>
                    <a:pt x="240038" y="858801"/>
                    <a:pt x="232894" y="847689"/>
                  </a:cubicBezTo>
                  <a:cubicBezTo>
                    <a:pt x="225750" y="836577"/>
                    <a:pt x="229718" y="821098"/>
                    <a:pt x="220987" y="811970"/>
                  </a:cubicBezTo>
                  <a:cubicBezTo>
                    <a:pt x="212256" y="802842"/>
                    <a:pt x="197571" y="808795"/>
                    <a:pt x="180506" y="792920"/>
                  </a:cubicBezTo>
                  <a:cubicBezTo>
                    <a:pt x="163441" y="777045"/>
                    <a:pt x="135263" y="745295"/>
                    <a:pt x="118594" y="716720"/>
                  </a:cubicBezTo>
                  <a:cubicBezTo>
                    <a:pt x="101925" y="688145"/>
                    <a:pt x="88035" y="646076"/>
                    <a:pt x="80494" y="621470"/>
                  </a:cubicBezTo>
                  <a:cubicBezTo>
                    <a:pt x="72953" y="596864"/>
                    <a:pt x="78510" y="588529"/>
                    <a:pt x="73350" y="569082"/>
                  </a:cubicBezTo>
                  <a:cubicBezTo>
                    <a:pt x="68190" y="549635"/>
                    <a:pt x="61443" y="535348"/>
                    <a:pt x="49537" y="504789"/>
                  </a:cubicBezTo>
                  <a:cubicBezTo>
                    <a:pt x="37631" y="474230"/>
                    <a:pt x="8262" y="424223"/>
                    <a:pt x="1912" y="385726"/>
                  </a:cubicBezTo>
                  <a:cubicBezTo>
                    <a:pt x="-4438" y="347229"/>
                    <a:pt x="6675" y="298810"/>
                    <a:pt x="11437" y="273807"/>
                  </a:cubicBezTo>
                  <a:cubicBezTo>
                    <a:pt x="16199" y="248804"/>
                    <a:pt x="29693" y="251185"/>
                    <a:pt x="30487" y="235707"/>
                  </a:cubicBezTo>
                  <a:cubicBezTo>
                    <a:pt x="31281" y="220229"/>
                    <a:pt x="15406" y="192845"/>
                    <a:pt x="16200" y="180939"/>
                  </a:cubicBezTo>
                  <a:cubicBezTo>
                    <a:pt x="16994" y="169033"/>
                    <a:pt x="20169" y="165461"/>
                    <a:pt x="35250" y="164270"/>
                  </a:cubicBezTo>
                  <a:cubicBezTo>
                    <a:pt x="50331" y="163079"/>
                    <a:pt x="92796" y="171017"/>
                    <a:pt x="106687" y="173795"/>
                  </a:cubicBezTo>
                  <a:cubicBezTo>
                    <a:pt x="120578" y="176573"/>
                    <a:pt x="119586" y="178756"/>
                    <a:pt x="118594" y="180939"/>
                  </a:cubicBezTo>
                </a:path>
              </a:pathLst>
            </a:custGeom>
            <a:gradFill>
              <a:gsLst>
                <a:gs pos="0">
                  <a:schemeClr val="accent6">
                    <a:lumMod val="60000"/>
                    <a:lumOff val="40000"/>
                  </a:schemeClr>
                </a:gs>
                <a:gs pos="58000">
                  <a:schemeClr val="accent1"/>
                </a:gs>
              </a:gsLst>
              <a:lin ang="5400000" scaled="1"/>
            </a:gradFill>
            <a:ln w="12700" cap="flat" cmpd="sng" algn="ctr">
              <a:solidFill>
                <a:schemeClr val="tx1">
                  <a:lumMod val="65000"/>
                </a:schemeClr>
              </a:solidFill>
              <a:prstDash val="solid"/>
              <a:round/>
              <a:headEnd type="none" w="med" len="med"/>
              <a:tailEnd type="none" w="med" len="med"/>
            </a:ln>
            <a:effectLst/>
          </p:spPr>
          <p:txBody>
            <a:bodyPr anchor="ctr"/>
            <a:ls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0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50" name="Freeform 16">
              <a:extLst>
                <a:ext uri="{FF2B5EF4-FFF2-40B4-BE49-F238E27FC236}">
                  <a16:creationId xmlns:a16="http://schemas.microsoft.com/office/drawing/2014/main" id="{8C51ADDF-B1B5-4675-AB75-2DDB249BD75A}"/>
                </a:ext>
              </a:extLst>
            </p:cNvPr>
            <p:cNvSpPr/>
            <p:nvPr/>
          </p:nvSpPr>
          <p:spPr bwMode="auto">
            <a:xfrm rot="10826409">
              <a:off x="2321310" y="3589122"/>
              <a:ext cx="908813" cy="741925"/>
            </a:xfrm>
            <a:custGeom>
              <a:avLst/>
              <a:gdLst>
                <a:gd name="connsiteX0" fmla="*/ 7937 w 497682"/>
                <a:gd name="connsiteY0" fmla="*/ 321071 h 502841"/>
                <a:gd name="connsiteX1" fmla="*/ 22225 w 497682"/>
                <a:gd name="connsiteY1" fmla="*/ 173434 h 502841"/>
                <a:gd name="connsiteX2" fmla="*/ 141287 w 497682"/>
                <a:gd name="connsiteY2" fmla="*/ 42465 h 502841"/>
                <a:gd name="connsiteX3" fmla="*/ 250825 w 497682"/>
                <a:gd name="connsiteY3" fmla="*/ 1984 h 502841"/>
                <a:gd name="connsiteX4" fmla="*/ 372269 w 497682"/>
                <a:gd name="connsiteY4" fmla="*/ 30559 h 502841"/>
                <a:gd name="connsiteX5" fmla="*/ 453231 w 497682"/>
                <a:gd name="connsiteY5" fmla="*/ 128190 h 502841"/>
                <a:gd name="connsiteX6" fmla="*/ 496094 w 497682"/>
                <a:gd name="connsiteY6" fmla="*/ 244871 h 502841"/>
                <a:gd name="connsiteX7" fmla="*/ 443706 w 497682"/>
                <a:gd name="connsiteY7" fmla="*/ 382984 h 502841"/>
                <a:gd name="connsiteX8" fmla="*/ 336550 w 497682"/>
                <a:gd name="connsiteY8" fmla="*/ 471090 h 502841"/>
                <a:gd name="connsiteX9" fmla="*/ 210344 w 497682"/>
                <a:gd name="connsiteY9" fmla="*/ 494903 h 502841"/>
                <a:gd name="connsiteX10" fmla="*/ 53181 w 497682"/>
                <a:gd name="connsiteY10" fmla="*/ 423465 h 502841"/>
                <a:gd name="connsiteX11" fmla="*/ 7937 w 497682"/>
                <a:gd name="connsiteY11" fmla="*/ 321071 h 502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7682" h="502841">
                  <a:moveTo>
                    <a:pt x="7937" y="321071"/>
                  </a:moveTo>
                  <a:cubicBezTo>
                    <a:pt x="2778" y="279399"/>
                    <a:pt x="0" y="219868"/>
                    <a:pt x="22225" y="173434"/>
                  </a:cubicBezTo>
                  <a:cubicBezTo>
                    <a:pt x="44450" y="127000"/>
                    <a:pt x="103187" y="71040"/>
                    <a:pt x="141287" y="42465"/>
                  </a:cubicBezTo>
                  <a:cubicBezTo>
                    <a:pt x="179387" y="13890"/>
                    <a:pt x="212328" y="3968"/>
                    <a:pt x="250825" y="1984"/>
                  </a:cubicBezTo>
                  <a:cubicBezTo>
                    <a:pt x="289322" y="0"/>
                    <a:pt x="338535" y="9525"/>
                    <a:pt x="372269" y="30559"/>
                  </a:cubicBezTo>
                  <a:cubicBezTo>
                    <a:pt x="406003" y="51593"/>
                    <a:pt x="432594" y="92471"/>
                    <a:pt x="453231" y="128190"/>
                  </a:cubicBezTo>
                  <a:cubicBezTo>
                    <a:pt x="473869" y="163909"/>
                    <a:pt x="497682" y="202405"/>
                    <a:pt x="496094" y="244871"/>
                  </a:cubicBezTo>
                  <a:cubicBezTo>
                    <a:pt x="494507" y="287337"/>
                    <a:pt x="470297" y="345281"/>
                    <a:pt x="443706" y="382984"/>
                  </a:cubicBezTo>
                  <a:cubicBezTo>
                    <a:pt x="417115" y="420687"/>
                    <a:pt x="375444" y="452437"/>
                    <a:pt x="336550" y="471090"/>
                  </a:cubicBezTo>
                  <a:cubicBezTo>
                    <a:pt x="297656" y="489743"/>
                    <a:pt x="257572" y="502841"/>
                    <a:pt x="210344" y="494903"/>
                  </a:cubicBezTo>
                  <a:cubicBezTo>
                    <a:pt x="163116" y="486965"/>
                    <a:pt x="87709" y="454024"/>
                    <a:pt x="53181" y="423465"/>
                  </a:cubicBezTo>
                  <a:cubicBezTo>
                    <a:pt x="18653" y="392906"/>
                    <a:pt x="13096" y="362743"/>
                    <a:pt x="7937" y="321071"/>
                  </a:cubicBezTo>
                  <a:close/>
                </a:path>
              </a:pathLst>
            </a:custGeom>
            <a:gradFill flip="none" rotWithShape="1">
              <a:gsLst>
                <a:gs pos="0">
                  <a:schemeClr val="accent6">
                    <a:lumMod val="50000"/>
                  </a:schemeClr>
                </a:gs>
                <a:gs pos="37000">
                  <a:schemeClr val="accent1"/>
                </a:gs>
                <a:gs pos="100000">
                  <a:schemeClr val="accent6">
                    <a:lumMod val="40000"/>
                    <a:lumOff val="60000"/>
                  </a:schemeClr>
                </a:gs>
              </a:gsLst>
              <a:path path="circle">
                <a:fillToRect l="50000" t="50000" r="50000" b="50000"/>
              </a:path>
              <a:tileRect/>
            </a:gradFill>
            <a:ln w="12700">
              <a:solidFill>
                <a:schemeClr val="tx2"/>
              </a:solidFill>
              <a:miter lim="800000"/>
              <a:headEnd/>
              <a:tailEnd/>
            </a:ln>
          </p:spPr>
          <p:txBody>
            <a:bodyPr anchor="ctr"/>
            <a:ls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Calibri" panose="020F0502020204030204" pitchFamily="34" charset="0"/>
              </a:endParaRPr>
            </a:p>
          </p:txBody>
        </p:sp>
      </p:grpSp>
      <p:grpSp>
        <p:nvGrpSpPr>
          <p:cNvPr id="46" name="Group 45">
            <a:extLst>
              <a:ext uri="{FF2B5EF4-FFF2-40B4-BE49-F238E27FC236}">
                <a16:creationId xmlns:a16="http://schemas.microsoft.com/office/drawing/2014/main" id="{75A4C4B0-B949-4FD1-BE2C-7FBD9C3D6DE7}"/>
              </a:ext>
            </a:extLst>
          </p:cNvPr>
          <p:cNvGrpSpPr/>
          <p:nvPr/>
        </p:nvGrpSpPr>
        <p:grpSpPr>
          <a:xfrm rot="16200000">
            <a:off x="6680469" y="2773536"/>
            <a:ext cx="374704" cy="397234"/>
            <a:chOff x="3546637" y="2650995"/>
            <a:chExt cx="274320" cy="290814"/>
          </a:xfrm>
        </p:grpSpPr>
        <p:cxnSp>
          <p:nvCxnSpPr>
            <p:cNvPr id="47" name="Straight Connector 46">
              <a:extLst>
                <a:ext uri="{FF2B5EF4-FFF2-40B4-BE49-F238E27FC236}">
                  <a16:creationId xmlns:a16="http://schemas.microsoft.com/office/drawing/2014/main" id="{7E975921-5DA4-40FF-89D9-0BFFDE9C7372}"/>
                </a:ext>
              </a:extLst>
            </p:cNvPr>
            <p:cNvCxnSpPr/>
            <p:nvPr/>
          </p:nvCxnSpPr>
          <p:spPr bwMode="auto">
            <a:xfrm>
              <a:off x="3680710" y="2782567"/>
              <a:ext cx="0" cy="159242"/>
            </a:xfrm>
            <a:prstGeom prst="line">
              <a:avLst/>
            </a:prstGeom>
            <a:noFill/>
            <a:ln w="28575" cap="flat" cmpd="sng" algn="ctr">
              <a:solidFill>
                <a:schemeClr val="accent3"/>
              </a:solidFill>
              <a:prstDash val="solid"/>
              <a:round/>
              <a:headEnd type="none" w="med" len="med"/>
              <a:tailEnd type="none" w="med" len="med"/>
            </a:ln>
            <a:effectLst/>
          </p:spPr>
        </p:cxnSp>
        <p:sp>
          <p:nvSpPr>
            <p:cNvPr id="48" name="Block Arc 47">
              <a:extLst>
                <a:ext uri="{FF2B5EF4-FFF2-40B4-BE49-F238E27FC236}">
                  <a16:creationId xmlns:a16="http://schemas.microsoft.com/office/drawing/2014/main" id="{C38EA37B-86F2-4988-825C-6FA9D50F88B9}"/>
                </a:ext>
              </a:extLst>
            </p:cNvPr>
            <p:cNvSpPr/>
            <p:nvPr/>
          </p:nvSpPr>
          <p:spPr bwMode="auto">
            <a:xfrm rot="10800000">
              <a:off x="3546637" y="2650995"/>
              <a:ext cx="274320" cy="175874"/>
            </a:xfrm>
            <a:prstGeom prst="blockArc">
              <a:avLst/>
            </a:prstGeom>
            <a:solidFill>
              <a:schemeClr val="accent3">
                <a:lumMod val="60000"/>
                <a:lumOff val="4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sp>
        <p:nvSpPr>
          <p:cNvPr id="9" name="TextBox 8">
            <a:extLst>
              <a:ext uri="{FF2B5EF4-FFF2-40B4-BE49-F238E27FC236}">
                <a16:creationId xmlns:a16="http://schemas.microsoft.com/office/drawing/2014/main" id="{3DC5A4C6-B4BE-4E98-A905-99FF2541368A}"/>
              </a:ext>
            </a:extLst>
          </p:cNvPr>
          <p:cNvSpPr txBox="1"/>
          <p:nvPr/>
        </p:nvSpPr>
        <p:spPr>
          <a:xfrm>
            <a:off x="6149790" y="3193683"/>
            <a:ext cx="886804" cy="307777"/>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1D2E5A"/>
                </a:solidFill>
                <a:effectLst/>
                <a:uLnTx/>
                <a:uFillTx/>
                <a:latin typeface="Calibri" panose="020F0502020204030204" pitchFamily="34" charset="0"/>
                <a:ea typeface="+mn-ea"/>
                <a:cs typeface="Calibri" panose="020F0502020204030204" pitchFamily="34" charset="0"/>
              </a:rPr>
              <a:t>BCMA</a:t>
            </a:r>
          </a:p>
        </p:txBody>
      </p:sp>
      <p:grpSp>
        <p:nvGrpSpPr>
          <p:cNvPr id="12" name="Group 11">
            <a:extLst>
              <a:ext uri="{FF2B5EF4-FFF2-40B4-BE49-F238E27FC236}">
                <a16:creationId xmlns:a16="http://schemas.microsoft.com/office/drawing/2014/main" id="{ACC5C639-4A6F-4884-91BB-061EA8158DE1}"/>
              </a:ext>
            </a:extLst>
          </p:cNvPr>
          <p:cNvGrpSpPr/>
          <p:nvPr/>
        </p:nvGrpSpPr>
        <p:grpSpPr>
          <a:xfrm>
            <a:off x="5520687" y="2815273"/>
            <a:ext cx="1125384" cy="276529"/>
            <a:chOff x="10919167" y="4072279"/>
            <a:chExt cx="679824" cy="167046"/>
          </a:xfrm>
          <a:solidFill>
            <a:schemeClr val="accent5"/>
          </a:solidFill>
        </p:grpSpPr>
        <p:sp>
          <p:nvSpPr>
            <p:cNvPr id="38" name="Freeform: Shape 37">
              <a:extLst>
                <a:ext uri="{FF2B5EF4-FFF2-40B4-BE49-F238E27FC236}">
                  <a16:creationId xmlns:a16="http://schemas.microsoft.com/office/drawing/2014/main" id="{86A58768-F62F-45B9-A6C6-A0166CB0452C}"/>
                </a:ext>
              </a:extLst>
            </p:cNvPr>
            <p:cNvSpPr/>
            <p:nvPr/>
          </p:nvSpPr>
          <p:spPr bwMode="auto">
            <a:xfrm rot="5400000">
              <a:off x="11013838" y="4015988"/>
              <a:ext cx="99398" cy="288740"/>
            </a:xfrm>
            <a:custGeom>
              <a:avLst/>
              <a:gdLst>
                <a:gd name="connsiteX0" fmla="*/ 5065 w 226947"/>
                <a:gd name="connsiteY0" fmla="*/ 390426 h 687060"/>
                <a:gd name="connsiteX1" fmla="*/ 14492 w 226947"/>
                <a:gd name="connsiteY1" fmla="*/ 644950 h 687060"/>
                <a:gd name="connsiteX2" fmla="*/ 127614 w 226947"/>
                <a:gd name="connsiteY2" fmla="*/ 626096 h 687060"/>
                <a:gd name="connsiteX3" fmla="*/ 99333 w 226947"/>
                <a:gd name="connsiteY3" fmla="*/ 60488 h 687060"/>
                <a:gd name="connsiteX4" fmla="*/ 212455 w 226947"/>
                <a:gd name="connsiteY4" fmla="*/ 51061 h 687060"/>
                <a:gd name="connsiteX5" fmla="*/ 221882 w 226947"/>
                <a:gd name="connsiteY5" fmla="*/ 371572 h 687060"/>
                <a:gd name="connsiteX0" fmla="*/ 5065 w 225733"/>
                <a:gd name="connsiteY0" fmla="*/ 384714 h 680714"/>
                <a:gd name="connsiteX1" fmla="*/ 14492 w 225733"/>
                <a:gd name="connsiteY1" fmla="*/ 639238 h 680714"/>
                <a:gd name="connsiteX2" fmla="*/ 127614 w 225733"/>
                <a:gd name="connsiteY2" fmla="*/ 620384 h 680714"/>
                <a:gd name="connsiteX3" fmla="*/ 122024 w 225733"/>
                <a:gd name="connsiteY3" fmla="*/ 64301 h 680714"/>
                <a:gd name="connsiteX4" fmla="*/ 212455 w 225733"/>
                <a:gd name="connsiteY4" fmla="*/ 45349 h 680714"/>
                <a:gd name="connsiteX5" fmla="*/ 221882 w 225733"/>
                <a:gd name="connsiteY5" fmla="*/ 365860 h 680714"/>
                <a:gd name="connsiteX0" fmla="*/ 4138 w 224806"/>
                <a:gd name="connsiteY0" fmla="*/ 384714 h 680714"/>
                <a:gd name="connsiteX1" fmla="*/ 13565 w 224806"/>
                <a:gd name="connsiteY1" fmla="*/ 639238 h 680714"/>
                <a:gd name="connsiteX2" fmla="*/ 109669 w 224806"/>
                <a:gd name="connsiteY2" fmla="*/ 620384 h 680714"/>
                <a:gd name="connsiteX3" fmla="*/ 121097 w 224806"/>
                <a:gd name="connsiteY3" fmla="*/ 64301 h 680714"/>
                <a:gd name="connsiteX4" fmla="*/ 211528 w 224806"/>
                <a:gd name="connsiteY4" fmla="*/ 45349 h 680714"/>
                <a:gd name="connsiteX5" fmla="*/ 220955 w 224806"/>
                <a:gd name="connsiteY5" fmla="*/ 365860 h 680714"/>
                <a:gd name="connsiteX0" fmla="*/ 4138 w 224806"/>
                <a:gd name="connsiteY0" fmla="*/ 384714 h 680714"/>
                <a:gd name="connsiteX1" fmla="*/ 13565 w 224806"/>
                <a:gd name="connsiteY1" fmla="*/ 639238 h 680714"/>
                <a:gd name="connsiteX2" fmla="*/ 109669 w 224806"/>
                <a:gd name="connsiteY2" fmla="*/ 620384 h 680714"/>
                <a:gd name="connsiteX3" fmla="*/ 121097 w 224806"/>
                <a:gd name="connsiteY3" fmla="*/ 64301 h 680714"/>
                <a:gd name="connsiteX4" fmla="*/ 211528 w 224806"/>
                <a:gd name="connsiteY4" fmla="*/ 45349 h 680714"/>
                <a:gd name="connsiteX5" fmla="*/ 220955 w 224806"/>
                <a:gd name="connsiteY5" fmla="*/ 365860 h 680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4806" h="680714">
                  <a:moveTo>
                    <a:pt x="4138" y="384714"/>
                  </a:moveTo>
                  <a:cubicBezTo>
                    <a:pt x="-1361" y="492337"/>
                    <a:pt x="-4023" y="599960"/>
                    <a:pt x="13565" y="639238"/>
                  </a:cubicBezTo>
                  <a:cubicBezTo>
                    <a:pt x="31153" y="678516"/>
                    <a:pt x="91747" y="716207"/>
                    <a:pt x="109669" y="620384"/>
                  </a:cubicBezTo>
                  <a:cubicBezTo>
                    <a:pt x="127591" y="524561"/>
                    <a:pt x="104121" y="160140"/>
                    <a:pt x="121097" y="64301"/>
                  </a:cubicBezTo>
                  <a:cubicBezTo>
                    <a:pt x="138073" y="-31538"/>
                    <a:pt x="194885" y="-4911"/>
                    <a:pt x="211528" y="45349"/>
                  </a:cubicBezTo>
                  <a:cubicBezTo>
                    <a:pt x="228171" y="95609"/>
                    <a:pt x="226454" y="231528"/>
                    <a:pt x="220955" y="365860"/>
                  </a:cubicBezTo>
                </a:path>
              </a:pathLst>
            </a:custGeom>
            <a:noFill/>
            <a:ln w="19050">
              <a:solidFill>
                <a:schemeClr val="accent5">
                  <a:lumMod val="50000"/>
                </a:schemeClr>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39" name="Rectangle: Rounded Corners 38">
              <a:extLst>
                <a:ext uri="{FF2B5EF4-FFF2-40B4-BE49-F238E27FC236}">
                  <a16:creationId xmlns:a16="http://schemas.microsoft.com/office/drawing/2014/main" id="{5CFAE378-8B8E-41E1-905E-21645529551F}"/>
                </a:ext>
              </a:extLst>
            </p:cNvPr>
            <p:cNvSpPr/>
            <p:nvPr/>
          </p:nvSpPr>
          <p:spPr bwMode="auto">
            <a:xfrm rot="5400000">
              <a:off x="11028405" y="3985408"/>
              <a:ext cx="58146" cy="232278"/>
            </a:xfrm>
            <a:prstGeom prst="roundRect">
              <a:avLst/>
            </a:prstGeom>
            <a:grpFill/>
            <a:ln w="0">
              <a:solidFill>
                <a:schemeClr val="accent5">
                  <a:lumMod val="50000"/>
                </a:schemeClr>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40" name="Rectangle: Rounded Corners 39">
              <a:extLst>
                <a:ext uri="{FF2B5EF4-FFF2-40B4-BE49-F238E27FC236}">
                  <a16:creationId xmlns:a16="http://schemas.microsoft.com/office/drawing/2014/main" id="{6B3A6E03-59D0-4C22-9BB5-6CD8E9B9FD6E}"/>
                </a:ext>
              </a:extLst>
            </p:cNvPr>
            <p:cNvSpPr/>
            <p:nvPr/>
          </p:nvSpPr>
          <p:spPr bwMode="auto">
            <a:xfrm rot="5400000">
              <a:off x="11031529" y="4094113"/>
              <a:ext cx="58146" cy="232278"/>
            </a:xfrm>
            <a:prstGeom prst="roundRect">
              <a:avLst/>
            </a:prstGeom>
            <a:grpFill/>
            <a:ln w="0">
              <a:solidFill>
                <a:schemeClr val="accent5">
                  <a:lumMod val="50000"/>
                </a:schemeClr>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41" name="Freeform: Shape 40">
              <a:extLst>
                <a:ext uri="{FF2B5EF4-FFF2-40B4-BE49-F238E27FC236}">
                  <a16:creationId xmlns:a16="http://schemas.microsoft.com/office/drawing/2014/main" id="{279E6309-CF20-4308-9B27-16B82116A152}"/>
                </a:ext>
              </a:extLst>
            </p:cNvPr>
            <p:cNvSpPr/>
            <p:nvPr/>
          </p:nvSpPr>
          <p:spPr bwMode="auto">
            <a:xfrm rot="5400000">
              <a:off x="11404922" y="4015793"/>
              <a:ext cx="99398" cy="288740"/>
            </a:xfrm>
            <a:custGeom>
              <a:avLst/>
              <a:gdLst>
                <a:gd name="connsiteX0" fmla="*/ 5065 w 226947"/>
                <a:gd name="connsiteY0" fmla="*/ 390426 h 687060"/>
                <a:gd name="connsiteX1" fmla="*/ 14492 w 226947"/>
                <a:gd name="connsiteY1" fmla="*/ 644950 h 687060"/>
                <a:gd name="connsiteX2" fmla="*/ 127614 w 226947"/>
                <a:gd name="connsiteY2" fmla="*/ 626096 h 687060"/>
                <a:gd name="connsiteX3" fmla="*/ 99333 w 226947"/>
                <a:gd name="connsiteY3" fmla="*/ 60488 h 687060"/>
                <a:gd name="connsiteX4" fmla="*/ 212455 w 226947"/>
                <a:gd name="connsiteY4" fmla="*/ 51061 h 687060"/>
                <a:gd name="connsiteX5" fmla="*/ 221882 w 226947"/>
                <a:gd name="connsiteY5" fmla="*/ 371572 h 687060"/>
                <a:gd name="connsiteX0" fmla="*/ 5065 w 225733"/>
                <a:gd name="connsiteY0" fmla="*/ 384714 h 680714"/>
                <a:gd name="connsiteX1" fmla="*/ 14492 w 225733"/>
                <a:gd name="connsiteY1" fmla="*/ 639238 h 680714"/>
                <a:gd name="connsiteX2" fmla="*/ 127614 w 225733"/>
                <a:gd name="connsiteY2" fmla="*/ 620384 h 680714"/>
                <a:gd name="connsiteX3" fmla="*/ 122024 w 225733"/>
                <a:gd name="connsiteY3" fmla="*/ 64301 h 680714"/>
                <a:gd name="connsiteX4" fmla="*/ 212455 w 225733"/>
                <a:gd name="connsiteY4" fmla="*/ 45349 h 680714"/>
                <a:gd name="connsiteX5" fmla="*/ 221882 w 225733"/>
                <a:gd name="connsiteY5" fmla="*/ 365860 h 680714"/>
                <a:gd name="connsiteX0" fmla="*/ 4138 w 224806"/>
                <a:gd name="connsiteY0" fmla="*/ 384714 h 680714"/>
                <a:gd name="connsiteX1" fmla="*/ 13565 w 224806"/>
                <a:gd name="connsiteY1" fmla="*/ 639238 h 680714"/>
                <a:gd name="connsiteX2" fmla="*/ 109669 w 224806"/>
                <a:gd name="connsiteY2" fmla="*/ 620384 h 680714"/>
                <a:gd name="connsiteX3" fmla="*/ 121097 w 224806"/>
                <a:gd name="connsiteY3" fmla="*/ 64301 h 680714"/>
                <a:gd name="connsiteX4" fmla="*/ 211528 w 224806"/>
                <a:gd name="connsiteY4" fmla="*/ 45349 h 680714"/>
                <a:gd name="connsiteX5" fmla="*/ 220955 w 224806"/>
                <a:gd name="connsiteY5" fmla="*/ 365860 h 680714"/>
                <a:gd name="connsiteX0" fmla="*/ 4138 w 224806"/>
                <a:gd name="connsiteY0" fmla="*/ 384714 h 680714"/>
                <a:gd name="connsiteX1" fmla="*/ 13565 w 224806"/>
                <a:gd name="connsiteY1" fmla="*/ 639238 h 680714"/>
                <a:gd name="connsiteX2" fmla="*/ 109669 w 224806"/>
                <a:gd name="connsiteY2" fmla="*/ 620384 h 680714"/>
                <a:gd name="connsiteX3" fmla="*/ 121097 w 224806"/>
                <a:gd name="connsiteY3" fmla="*/ 64301 h 680714"/>
                <a:gd name="connsiteX4" fmla="*/ 211528 w 224806"/>
                <a:gd name="connsiteY4" fmla="*/ 45349 h 680714"/>
                <a:gd name="connsiteX5" fmla="*/ 220955 w 224806"/>
                <a:gd name="connsiteY5" fmla="*/ 365860 h 680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4806" h="680714">
                  <a:moveTo>
                    <a:pt x="4138" y="384714"/>
                  </a:moveTo>
                  <a:cubicBezTo>
                    <a:pt x="-1361" y="492337"/>
                    <a:pt x="-4023" y="599960"/>
                    <a:pt x="13565" y="639238"/>
                  </a:cubicBezTo>
                  <a:cubicBezTo>
                    <a:pt x="31153" y="678516"/>
                    <a:pt x="91747" y="716207"/>
                    <a:pt x="109669" y="620384"/>
                  </a:cubicBezTo>
                  <a:cubicBezTo>
                    <a:pt x="127591" y="524561"/>
                    <a:pt x="104121" y="160140"/>
                    <a:pt x="121097" y="64301"/>
                  </a:cubicBezTo>
                  <a:cubicBezTo>
                    <a:pt x="138073" y="-31538"/>
                    <a:pt x="194885" y="-4911"/>
                    <a:pt x="211528" y="45349"/>
                  </a:cubicBezTo>
                  <a:cubicBezTo>
                    <a:pt x="228171" y="95609"/>
                    <a:pt x="226454" y="231528"/>
                    <a:pt x="220955" y="365860"/>
                  </a:cubicBezTo>
                </a:path>
              </a:pathLst>
            </a:custGeom>
            <a:noFill/>
            <a:ln w="19050">
              <a:solidFill>
                <a:schemeClr val="accent5">
                  <a:lumMod val="50000"/>
                </a:schemeClr>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42" name="Rectangle: Rounded Corners 41">
              <a:extLst>
                <a:ext uri="{FF2B5EF4-FFF2-40B4-BE49-F238E27FC236}">
                  <a16:creationId xmlns:a16="http://schemas.microsoft.com/office/drawing/2014/main" id="{55F72B77-5145-474F-95B2-6ECAD6797A5D}"/>
                </a:ext>
              </a:extLst>
            </p:cNvPr>
            <p:cNvSpPr/>
            <p:nvPr/>
          </p:nvSpPr>
          <p:spPr bwMode="auto">
            <a:xfrm rot="5400000">
              <a:off x="11419489" y="3985213"/>
              <a:ext cx="58146" cy="232278"/>
            </a:xfrm>
            <a:prstGeom prst="roundRect">
              <a:avLst/>
            </a:prstGeom>
            <a:solidFill>
              <a:schemeClr val="accent3"/>
            </a:solidFill>
            <a:ln w="0">
              <a:solidFill>
                <a:schemeClr val="accent5">
                  <a:lumMod val="50000"/>
                </a:schemeClr>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43" name="Rectangle: Rounded Corners 42">
              <a:extLst>
                <a:ext uri="{FF2B5EF4-FFF2-40B4-BE49-F238E27FC236}">
                  <a16:creationId xmlns:a16="http://schemas.microsoft.com/office/drawing/2014/main" id="{9F40726B-F9D7-427C-92CE-366D03DAD0DD}"/>
                </a:ext>
              </a:extLst>
            </p:cNvPr>
            <p:cNvSpPr/>
            <p:nvPr/>
          </p:nvSpPr>
          <p:spPr bwMode="auto">
            <a:xfrm rot="5400000">
              <a:off x="11422613" y="4093918"/>
              <a:ext cx="58146" cy="232278"/>
            </a:xfrm>
            <a:prstGeom prst="roundRect">
              <a:avLst/>
            </a:prstGeom>
            <a:solidFill>
              <a:schemeClr val="accent3"/>
            </a:solidFill>
            <a:ln w="0">
              <a:solidFill>
                <a:schemeClr val="accent5">
                  <a:lumMod val="50000"/>
                </a:schemeClr>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cxnSp>
          <p:nvCxnSpPr>
            <p:cNvPr id="44" name="Straight Connector 43">
              <a:extLst>
                <a:ext uri="{FF2B5EF4-FFF2-40B4-BE49-F238E27FC236}">
                  <a16:creationId xmlns:a16="http://schemas.microsoft.com/office/drawing/2014/main" id="{E4087DF0-6C68-46B8-B483-2E9D80C45D19}"/>
                </a:ext>
              </a:extLst>
            </p:cNvPr>
            <p:cNvCxnSpPr>
              <a:cxnSpLocks/>
              <a:stCxn id="43" idx="2"/>
              <a:endCxn id="39" idx="0"/>
            </p:cNvCxnSpPr>
            <p:nvPr/>
          </p:nvCxnSpPr>
          <p:spPr bwMode="auto">
            <a:xfrm flipH="1" flipV="1">
              <a:off x="11173617" y="4101547"/>
              <a:ext cx="161930" cy="108510"/>
            </a:xfrm>
            <a:prstGeom prst="line">
              <a:avLst/>
            </a:prstGeom>
            <a:grpFill/>
            <a:ln w="19050" cap="flat" cmpd="sng" algn="ctr">
              <a:solidFill>
                <a:schemeClr val="accent5">
                  <a:lumMod val="50000"/>
                </a:schemeClr>
              </a:solidFill>
              <a:prstDash val="solid"/>
              <a:round/>
              <a:headEnd type="none" w="med" len="med"/>
              <a:tailEnd type="none" w="med" len="med"/>
            </a:ln>
            <a:effectLst/>
          </p:spPr>
        </p:cxnSp>
      </p:grpSp>
      <p:sp>
        <p:nvSpPr>
          <p:cNvPr id="61" name="TextBox 60">
            <a:extLst>
              <a:ext uri="{FF2B5EF4-FFF2-40B4-BE49-F238E27FC236}">
                <a16:creationId xmlns:a16="http://schemas.microsoft.com/office/drawing/2014/main" id="{0BB48C81-4518-44C9-9185-B3998302B22F}"/>
              </a:ext>
            </a:extLst>
          </p:cNvPr>
          <p:cNvSpPr txBox="1"/>
          <p:nvPr/>
        </p:nvSpPr>
        <p:spPr>
          <a:xfrm>
            <a:off x="3268018" y="1517000"/>
            <a:ext cx="1928170" cy="369332"/>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1D2E5A"/>
                </a:solidFill>
                <a:effectLst/>
                <a:uLnTx/>
                <a:uFillTx/>
                <a:latin typeface="Calibri" panose="020F0502020204030204" pitchFamily="34" charset="0"/>
                <a:ea typeface="+mn-ea"/>
                <a:cs typeface="Calibri" panose="020F0502020204030204" pitchFamily="34" charset="0"/>
              </a:rPr>
              <a:t>Cytotoxic T-Cell</a:t>
            </a:r>
          </a:p>
        </p:txBody>
      </p:sp>
      <p:sp>
        <p:nvSpPr>
          <p:cNvPr id="62" name="TextBox 61">
            <a:extLst>
              <a:ext uri="{FF2B5EF4-FFF2-40B4-BE49-F238E27FC236}">
                <a16:creationId xmlns:a16="http://schemas.microsoft.com/office/drawing/2014/main" id="{0E0ED563-BC6F-4999-B4E4-D8225F035B0A}"/>
              </a:ext>
            </a:extLst>
          </p:cNvPr>
          <p:cNvSpPr txBox="1"/>
          <p:nvPr/>
        </p:nvSpPr>
        <p:spPr>
          <a:xfrm>
            <a:off x="7282594" y="1512224"/>
            <a:ext cx="1802685" cy="369332"/>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1D2E5A"/>
                </a:solidFill>
                <a:effectLst/>
                <a:uLnTx/>
                <a:uFillTx/>
                <a:latin typeface="Calibri" panose="020F0502020204030204" pitchFamily="34" charset="0"/>
                <a:ea typeface="+mn-ea"/>
                <a:cs typeface="Calibri" panose="020F0502020204030204" pitchFamily="34" charset="0"/>
              </a:rPr>
              <a:t>Myeloma Cell</a:t>
            </a:r>
          </a:p>
        </p:txBody>
      </p:sp>
      <p:grpSp>
        <p:nvGrpSpPr>
          <p:cNvPr id="63" name="Group 62">
            <a:extLst>
              <a:ext uri="{FF2B5EF4-FFF2-40B4-BE49-F238E27FC236}">
                <a16:creationId xmlns:a16="http://schemas.microsoft.com/office/drawing/2014/main" id="{7F5085CD-4F33-4B5A-BAC0-DA33CCFF0C42}"/>
              </a:ext>
            </a:extLst>
          </p:cNvPr>
          <p:cNvGrpSpPr/>
          <p:nvPr/>
        </p:nvGrpSpPr>
        <p:grpSpPr>
          <a:xfrm>
            <a:off x="4845534" y="4419028"/>
            <a:ext cx="2192741" cy="538799"/>
            <a:chOff x="10919167" y="4072279"/>
            <a:chExt cx="679824" cy="167046"/>
          </a:xfrm>
          <a:solidFill>
            <a:schemeClr val="accent5"/>
          </a:solidFill>
        </p:grpSpPr>
        <p:sp>
          <p:nvSpPr>
            <p:cNvPr id="64" name="Freeform: Shape 63">
              <a:extLst>
                <a:ext uri="{FF2B5EF4-FFF2-40B4-BE49-F238E27FC236}">
                  <a16:creationId xmlns:a16="http://schemas.microsoft.com/office/drawing/2014/main" id="{21018F1D-759B-430B-9B08-67E1EA4DEBBD}"/>
                </a:ext>
              </a:extLst>
            </p:cNvPr>
            <p:cNvSpPr/>
            <p:nvPr/>
          </p:nvSpPr>
          <p:spPr bwMode="auto">
            <a:xfrm rot="5400000">
              <a:off x="11013838" y="4015988"/>
              <a:ext cx="99398" cy="288740"/>
            </a:xfrm>
            <a:custGeom>
              <a:avLst/>
              <a:gdLst>
                <a:gd name="connsiteX0" fmla="*/ 5065 w 226947"/>
                <a:gd name="connsiteY0" fmla="*/ 390426 h 687060"/>
                <a:gd name="connsiteX1" fmla="*/ 14492 w 226947"/>
                <a:gd name="connsiteY1" fmla="*/ 644950 h 687060"/>
                <a:gd name="connsiteX2" fmla="*/ 127614 w 226947"/>
                <a:gd name="connsiteY2" fmla="*/ 626096 h 687060"/>
                <a:gd name="connsiteX3" fmla="*/ 99333 w 226947"/>
                <a:gd name="connsiteY3" fmla="*/ 60488 h 687060"/>
                <a:gd name="connsiteX4" fmla="*/ 212455 w 226947"/>
                <a:gd name="connsiteY4" fmla="*/ 51061 h 687060"/>
                <a:gd name="connsiteX5" fmla="*/ 221882 w 226947"/>
                <a:gd name="connsiteY5" fmla="*/ 371572 h 687060"/>
                <a:gd name="connsiteX0" fmla="*/ 5065 w 225733"/>
                <a:gd name="connsiteY0" fmla="*/ 384714 h 680714"/>
                <a:gd name="connsiteX1" fmla="*/ 14492 w 225733"/>
                <a:gd name="connsiteY1" fmla="*/ 639238 h 680714"/>
                <a:gd name="connsiteX2" fmla="*/ 127614 w 225733"/>
                <a:gd name="connsiteY2" fmla="*/ 620384 h 680714"/>
                <a:gd name="connsiteX3" fmla="*/ 122024 w 225733"/>
                <a:gd name="connsiteY3" fmla="*/ 64301 h 680714"/>
                <a:gd name="connsiteX4" fmla="*/ 212455 w 225733"/>
                <a:gd name="connsiteY4" fmla="*/ 45349 h 680714"/>
                <a:gd name="connsiteX5" fmla="*/ 221882 w 225733"/>
                <a:gd name="connsiteY5" fmla="*/ 365860 h 680714"/>
                <a:gd name="connsiteX0" fmla="*/ 4138 w 224806"/>
                <a:gd name="connsiteY0" fmla="*/ 384714 h 680714"/>
                <a:gd name="connsiteX1" fmla="*/ 13565 w 224806"/>
                <a:gd name="connsiteY1" fmla="*/ 639238 h 680714"/>
                <a:gd name="connsiteX2" fmla="*/ 109669 w 224806"/>
                <a:gd name="connsiteY2" fmla="*/ 620384 h 680714"/>
                <a:gd name="connsiteX3" fmla="*/ 121097 w 224806"/>
                <a:gd name="connsiteY3" fmla="*/ 64301 h 680714"/>
                <a:gd name="connsiteX4" fmla="*/ 211528 w 224806"/>
                <a:gd name="connsiteY4" fmla="*/ 45349 h 680714"/>
                <a:gd name="connsiteX5" fmla="*/ 220955 w 224806"/>
                <a:gd name="connsiteY5" fmla="*/ 365860 h 680714"/>
                <a:gd name="connsiteX0" fmla="*/ 4138 w 224806"/>
                <a:gd name="connsiteY0" fmla="*/ 384714 h 680714"/>
                <a:gd name="connsiteX1" fmla="*/ 13565 w 224806"/>
                <a:gd name="connsiteY1" fmla="*/ 639238 h 680714"/>
                <a:gd name="connsiteX2" fmla="*/ 109669 w 224806"/>
                <a:gd name="connsiteY2" fmla="*/ 620384 h 680714"/>
                <a:gd name="connsiteX3" fmla="*/ 121097 w 224806"/>
                <a:gd name="connsiteY3" fmla="*/ 64301 h 680714"/>
                <a:gd name="connsiteX4" fmla="*/ 211528 w 224806"/>
                <a:gd name="connsiteY4" fmla="*/ 45349 h 680714"/>
                <a:gd name="connsiteX5" fmla="*/ 220955 w 224806"/>
                <a:gd name="connsiteY5" fmla="*/ 365860 h 680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4806" h="680714">
                  <a:moveTo>
                    <a:pt x="4138" y="384714"/>
                  </a:moveTo>
                  <a:cubicBezTo>
                    <a:pt x="-1361" y="492337"/>
                    <a:pt x="-4023" y="599960"/>
                    <a:pt x="13565" y="639238"/>
                  </a:cubicBezTo>
                  <a:cubicBezTo>
                    <a:pt x="31153" y="678516"/>
                    <a:pt x="91747" y="716207"/>
                    <a:pt x="109669" y="620384"/>
                  </a:cubicBezTo>
                  <a:cubicBezTo>
                    <a:pt x="127591" y="524561"/>
                    <a:pt x="104121" y="160140"/>
                    <a:pt x="121097" y="64301"/>
                  </a:cubicBezTo>
                  <a:cubicBezTo>
                    <a:pt x="138073" y="-31538"/>
                    <a:pt x="194885" y="-4911"/>
                    <a:pt x="211528" y="45349"/>
                  </a:cubicBezTo>
                  <a:cubicBezTo>
                    <a:pt x="228171" y="95609"/>
                    <a:pt x="226454" y="231528"/>
                    <a:pt x="220955" y="365860"/>
                  </a:cubicBezTo>
                </a:path>
              </a:pathLst>
            </a:custGeom>
            <a:noFill/>
            <a:ln w="19050">
              <a:solidFill>
                <a:schemeClr val="accent5">
                  <a:lumMod val="50000"/>
                </a:schemeClr>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65" name="Rectangle: Rounded Corners 64">
              <a:extLst>
                <a:ext uri="{FF2B5EF4-FFF2-40B4-BE49-F238E27FC236}">
                  <a16:creationId xmlns:a16="http://schemas.microsoft.com/office/drawing/2014/main" id="{9E36C108-C135-4524-9496-95FD25F80DF4}"/>
                </a:ext>
              </a:extLst>
            </p:cNvPr>
            <p:cNvSpPr/>
            <p:nvPr/>
          </p:nvSpPr>
          <p:spPr bwMode="auto">
            <a:xfrm rot="5400000">
              <a:off x="11028405" y="3985408"/>
              <a:ext cx="58146" cy="232278"/>
            </a:xfrm>
            <a:prstGeom prst="roundRect">
              <a:avLst/>
            </a:prstGeom>
            <a:grpFill/>
            <a:ln w="0">
              <a:solidFill>
                <a:schemeClr val="accent5">
                  <a:lumMod val="50000"/>
                </a:schemeClr>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66" name="Rectangle: Rounded Corners 65">
              <a:extLst>
                <a:ext uri="{FF2B5EF4-FFF2-40B4-BE49-F238E27FC236}">
                  <a16:creationId xmlns:a16="http://schemas.microsoft.com/office/drawing/2014/main" id="{42C8B4AD-944E-466A-932E-B9816ABFB094}"/>
                </a:ext>
              </a:extLst>
            </p:cNvPr>
            <p:cNvSpPr/>
            <p:nvPr/>
          </p:nvSpPr>
          <p:spPr bwMode="auto">
            <a:xfrm rot="5400000">
              <a:off x="11031529" y="4094113"/>
              <a:ext cx="58146" cy="232278"/>
            </a:xfrm>
            <a:prstGeom prst="roundRect">
              <a:avLst/>
            </a:prstGeom>
            <a:grpFill/>
            <a:ln w="0">
              <a:solidFill>
                <a:schemeClr val="accent5">
                  <a:lumMod val="50000"/>
                </a:schemeClr>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67" name="Freeform: Shape 66">
              <a:extLst>
                <a:ext uri="{FF2B5EF4-FFF2-40B4-BE49-F238E27FC236}">
                  <a16:creationId xmlns:a16="http://schemas.microsoft.com/office/drawing/2014/main" id="{1C32E04B-D29C-4B25-8A78-EAF64D992351}"/>
                </a:ext>
              </a:extLst>
            </p:cNvPr>
            <p:cNvSpPr/>
            <p:nvPr/>
          </p:nvSpPr>
          <p:spPr bwMode="auto">
            <a:xfrm rot="5400000">
              <a:off x="11404922" y="4015793"/>
              <a:ext cx="99398" cy="288740"/>
            </a:xfrm>
            <a:custGeom>
              <a:avLst/>
              <a:gdLst>
                <a:gd name="connsiteX0" fmla="*/ 5065 w 226947"/>
                <a:gd name="connsiteY0" fmla="*/ 390426 h 687060"/>
                <a:gd name="connsiteX1" fmla="*/ 14492 w 226947"/>
                <a:gd name="connsiteY1" fmla="*/ 644950 h 687060"/>
                <a:gd name="connsiteX2" fmla="*/ 127614 w 226947"/>
                <a:gd name="connsiteY2" fmla="*/ 626096 h 687060"/>
                <a:gd name="connsiteX3" fmla="*/ 99333 w 226947"/>
                <a:gd name="connsiteY3" fmla="*/ 60488 h 687060"/>
                <a:gd name="connsiteX4" fmla="*/ 212455 w 226947"/>
                <a:gd name="connsiteY4" fmla="*/ 51061 h 687060"/>
                <a:gd name="connsiteX5" fmla="*/ 221882 w 226947"/>
                <a:gd name="connsiteY5" fmla="*/ 371572 h 687060"/>
                <a:gd name="connsiteX0" fmla="*/ 5065 w 225733"/>
                <a:gd name="connsiteY0" fmla="*/ 384714 h 680714"/>
                <a:gd name="connsiteX1" fmla="*/ 14492 w 225733"/>
                <a:gd name="connsiteY1" fmla="*/ 639238 h 680714"/>
                <a:gd name="connsiteX2" fmla="*/ 127614 w 225733"/>
                <a:gd name="connsiteY2" fmla="*/ 620384 h 680714"/>
                <a:gd name="connsiteX3" fmla="*/ 122024 w 225733"/>
                <a:gd name="connsiteY3" fmla="*/ 64301 h 680714"/>
                <a:gd name="connsiteX4" fmla="*/ 212455 w 225733"/>
                <a:gd name="connsiteY4" fmla="*/ 45349 h 680714"/>
                <a:gd name="connsiteX5" fmla="*/ 221882 w 225733"/>
                <a:gd name="connsiteY5" fmla="*/ 365860 h 680714"/>
                <a:gd name="connsiteX0" fmla="*/ 4138 w 224806"/>
                <a:gd name="connsiteY0" fmla="*/ 384714 h 680714"/>
                <a:gd name="connsiteX1" fmla="*/ 13565 w 224806"/>
                <a:gd name="connsiteY1" fmla="*/ 639238 h 680714"/>
                <a:gd name="connsiteX2" fmla="*/ 109669 w 224806"/>
                <a:gd name="connsiteY2" fmla="*/ 620384 h 680714"/>
                <a:gd name="connsiteX3" fmla="*/ 121097 w 224806"/>
                <a:gd name="connsiteY3" fmla="*/ 64301 h 680714"/>
                <a:gd name="connsiteX4" fmla="*/ 211528 w 224806"/>
                <a:gd name="connsiteY4" fmla="*/ 45349 h 680714"/>
                <a:gd name="connsiteX5" fmla="*/ 220955 w 224806"/>
                <a:gd name="connsiteY5" fmla="*/ 365860 h 680714"/>
                <a:gd name="connsiteX0" fmla="*/ 4138 w 224806"/>
                <a:gd name="connsiteY0" fmla="*/ 384714 h 680714"/>
                <a:gd name="connsiteX1" fmla="*/ 13565 w 224806"/>
                <a:gd name="connsiteY1" fmla="*/ 639238 h 680714"/>
                <a:gd name="connsiteX2" fmla="*/ 109669 w 224806"/>
                <a:gd name="connsiteY2" fmla="*/ 620384 h 680714"/>
                <a:gd name="connsiteX3" fmla="*/ 121097 w 224806"/>
                <a:gd name="connsiteY3" fmla="*/ 64301 h 680714"/>
                <a:gd name="connsiteX4" fmla="*/ 211528 w 224806"/>
                <a:gd name="connsiteY4" fmla="*/ 45349 h 680714"/>
                <a:gd name="connsiteX5" fmla="*/ 220955 w 224806"/>
                <a:gd name="connsiteY5" fmla="*/ 365860 h 680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4806" h="680714">
                  <a:moveTo>
                    <a:pt x="4138" y="384714"/>
                  </a:moveTo>
                  <a:cubicBezTo>
                    <a:pt x="-1361" y="492337"/>
                    <a:pt x="-4023" y="599960"/>
                    <a:pt x="13565" y="639238"/>
                  </a:cubicBezTo>
                  <a:cubicBezTo>
                    <a:pt x="31153" y="678516"/>
                    <a:pt x="91747" y="716207"/>
                    <a:pt x="109669" y="620384"/>
                  </a:cubicBezTo>
                  <a:cubicBezTo>
                    <a:pt x="127591" y="524561"/>
                    <a:pt x="104121" y="160140"/>
                    <a:pt x="121097" y="64301"/>
                  </a:cubicBezTo>
                  <a:cubicBezTo>
                    <a:pt x="138073" y="-31538"/>
                    <a:pt x="194885" y="-4911"/>
                    <a:pt x="211528" y="45349"/>
                  </a:cubicBezTo>
                  <a:cubicBezTo>
                    <a:pt x="228171" y="95609"/>
                    <a:pt x="226454" y="231528"/>
                    <a:pt x="220955" y="365860"/>
                  </a:cubicBezTo>
                </a:path>
              </a:pathLst>
            </a:custGeom>
            <a:noFill/>
            <a:ln w="19050">
              <a:solidFill>
                <a:schemeClr val="accent5">
                  <a:lumMod val="50000"/>
                </a:schemeClr>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68" name="Rectangle: Rounded Corners 67">
              <a:extLst>
                <a:ext uri="{FF2B5EF4-FFF2-40B4-BE49-F238E27FC236}">
                  <a16:creationId xmlns:a16="http://schemas.microsoft.com/office/drawing/2014/main" id="{8057F097-83C1-4A56-9616-A4D680AC51FA}"/>
                </a:ext>
              </a:extLst>
            </p:cNvPr>
            <p:cNvSpPr/>
            <p:nvPr/>
          </p:nvSpPr>
          <p:spPr bwMode="auto">
            <a:xfrm rot="5400000">
              <a:off x="11419489" y="3985213"/>
              <a:ext cx="58146" cy="232278"/>
            </a:xfrm>
            <a:prstGeom prst="roundRect">
              <a:avLst/>
            </a:prstGeom>
            <a:solidFill>
              <a:schemeClr val="accent3"/>
            </a:solidFill>
            <a:ln w="0">
              <a:solidFill>
                <a:schemeClr val="accent5">
                  <a:lumMod val="50000"/>
                </a:schemeClr>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69" name="Rectangle: Rounded Corners 68">
              <a:extLst>
                <a:ext uri="{FF2B5EF4-FFF2-40B4-BE49-F238E27FC236}">
                  <a16:creationId xmlns:a16="http://schemas.microsoft.com/office/drawing/2014/main" id="{E8A86306-EA89-4AD6-9FD4-F710E9E41AC6}"/>
                </a:ext>
              </a:extLst>
            </p:cNvPr>
            <p:cNvSpPr/>
            <p:nvPr/>
          </p:nvSpPr>
          <p:spPr bwMode="auto">
            <a:xfrm rot="5400000">
              <a:off x="11422613" y="4093918"/>
              <a:ext cx="58146" cy="232278"/>
            </a:xfrm>
            <a:prstGeom prst="roundRect">
              <a:avLst/>
            </a:prstGeom>
            <a:solidFill>
              <a:schemeClr val="accent3"/>
            </a:solidFill>
            <a:ln w="0">
              <a:solidFill>
                <a:schemeClr val="accent5">
                  <a:lumMod val="50000"/>
                </a:schemeClr>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cxnSp>
          <p:nvCxnSpPr>
            <p:cNvPr id="70" name="Straight Connector 69">
              <a:extLst>
                <a:ext uri="{FF2B5EF4-FFF2-40B4-BE49-F238E27FC236}">
                  <a16:creationId xmlns:a16="http://schemas.microsoft.com/office/drawing/2014/main" id="{C31A05C1-5545-4344-98FC-9A8BFE7A3FB4}"/>
                </a:ext>
              </a:extLst>
            </p:cNvPr>
            <p:cNvCxnSpPr>
              <a:cxnSpLocks/>
              <a:stCxn id="69" idx="2"/>
              <a:endCxn id="65" idx="0"/>
            </p:cNvCxnSpPr>
            <p:nvPr/>
          </p:nvCxnSpPr>
          <p:spPr bwMode="auto">
            <a:xfrm flipH="1" flipV="1">
              <a:off x="11173617" y="4101547"/>
              <a:ext cx="161930" cy="108510"/>
            </a:xfrm>
            <a:prstGeom prst="line">
              <a:avLst/>
            </a:prstGeom>
            <a:grpFill/>
            <a:ln w="19050" cap="flat" cmpd="sng" algn="ctr">
              <a:solidFill>
                <a:schemeClr val="accent5">
                  <a:lumMod val="50000"/>
                </a:schemeClr>
              </a:solidFill>
              <a:prstDash val="solid"/>
              <a:round/>
              <a:headEnd type="none" w="med" len="med"/>
              <a:tailEnd type="none" w="med" len="med"/>
            </a:ln>
            <a:effectLst/>
          </p:spPr>
        </p:cxnSp>
      </p:grpSp>
      <p:grpSp>
        <p:nvGrpSpPr>
          <p:cNvPr id="78" name="Group 77">
            <a:extLst>
              <a:ext uri="{FF2B5EF4-FFF2-40B4-BE49-F238E27FC236}">
                <a16:creationId xmlns:a16="http://schemas.microsoft.com/office/drawing/2014/main" id="{19EBAB28-F39B-4CE5-AE8A-5BE24A48A1B8}"/>
              </a:ext>
            </a:extLst>
          </p:cNvPr>
          <p:cNvGrpSpPr/>
          <p:nvPr/>
        </p:nvGrpSpPr>
        <p:grpSpPr>
          <a:xfrm rot="5400000">
            <a:off x="2798411" y="4064309"/>
            <a:ext cx="1303065" cy="1276371"/>
            <a:chOff x="1710687" y="3278840"/>
            <a:chExt cx="1464470" cy="1434470"/>
          </a:xfrm>
        </p:grpSpPr>
        <p:sp>
          <p:nvSpPr>
            <p:cNvPr id="80" name="Freeform 73">
              <a:extLst>
                <a:ext uri="{FF2B5EF4-FFF2-40B4-BE49-F238E27FC236}">
                  <a16:creationId xmlns:a16="http://schemas.microsoft.com/office/drawing/2014/main" id="{047FB3A2-4D36-4E10-BC98-ACFF722C6886}"/>
                </a:ext>
              </a:extLst>
            </p:cNvPr>
            <p:cNvSpPr/>
            <p:nvPr/>
          </p:nvSpPr>
          <p:spPr bwMode="auto">
            <a:xfrm rot="10800000">
              <a:off x="2744226" y="3517080"/>
              <a:ext cx="430931" cy="568975"/>
            </a:xfrm>
            <a:custGeom>
              <a:avLst/>
              <a:gdLst>
                <a:gd name="connsiteX0" fmla="*/ 256674 w 890337"/>
                <a:gd name="connsiteY0" fmla="*/ 1122948 h 1130969"/>
                <a:gd name="connsiteX1" fmla="*/ 890337 w 890337"/>
                <a:gd name="connsiteY1" fmla="*/ 216569 h 1130969"/>
                <a:gd name="connsiteX2" fmla="*/ 842211 w 890337"/>
                <a:gd name="connsiteY2" fmla="*/ 0 h 1130969"/>
                <a:gd name="connsiteX3" fmla="*/ 625642 w 890337"/>
                <a:gd name="connsiteY3" fmla="*/ 0 h 1130969"/>
                <a:gd name="connsiteX4" fmla="*/ 0 w 890337"/>
                <a:gd name="connsiteY4" fmla="*/ 906379 h 1130969"/>
                <a:gd name="connsiteX5" fmla="*/ 24063 w 890337"/>
                <a:gd name="connsiteY5" fmla="*/ 1130969 h 1130969"/>
                <a:gd name="connsiteX6" fmla="*/ 256674 w 890337"/>
                <a:gd name="connsiteY6" fmla="*/ 1122948 h 1130969"/>
                <a:gd name="connsiteX0" fmla="*/ 256674 w 895015"/>
                <a:gd name="connsiteY0" fmla="*/ 1122948 h 1130969"/>
                <a:gd name="connsiteX1" fmla="*/ 890337 w 895015"/>
                <a:gd name="connsiteY1" fmla="*/ 216569 h 1130969"/>
                <a:gd name="connsiteX2" fmla="*/ 842211 w 895015"/>
                <a:gd name="connsiteY2" fmla="*/ 0 h 1130969"/>
                <a:gd name="connsiteX3" fmla="*/ 625642 w 895015"/>
                <a:gd name="connsiteY3" fmla="*/ 0 h 1130969"/>
                <a:gd name="connsiteX4" fmla="*/ 0 w 895015"/>
                <a:gd name="connsiteY4" fmla="*/ 906379 h 1130969"/>
                <a:gd name="connsiteX5" fmla="*/ 24063 w 895015"/>
                <a:gd name="connsiteY5" fmla="*/ 1130969 h 1130969"/>
                <a:gd name="connsiteX6" fmla="*/ 256674 w 895015"/>
                <a:gd name="connsiteY6" fmla="*/ 1122948 h 1130969"/>
                <a:gd name="connsiteX0" fmla="*/ 256674 w 917747"/>
                <a:gd name="connsiteY0" fmla="*/ 1122948 h 1130969"/>
                <a:gd name="connsiteX1" fmla="*/ 890337 w 917747"/>
                <a:gd name="connsiteY1" fmla="*/ 216569 h 1130969"/>
                <a:gd name="connsiteX2" fmla="*/ 842211 w 917747"/>
                <a:gd name="connsiteY2" fmla="*/ 0 h 1130969"/>
                <a:gd name="connsiteX3" fmla="*/ 625642 w 917747"/>
                <a:gd name="connsiteY3" fmla="*/ 0 h 1130969"/>
                <a:gd name="connsiteX4" fmla="*/ 0 w 917747"/>
                <a:gd name="connsiteY4" fmla="*/ 906379 h 1130969"/>
                <a:gd name="connsiteX5" fmla="*/ 24063 w 917747"/>
                <a:gd name="connsiteY5" fmla="*/ 1130969 h 1130969"/>
                <a:gd name="connsiteX6" fmla="*/ 256674 w 917747"/>
                <a:gd name="connsiteY6" fmla="*/ 1122948 h 1130969"/>
                <a:gd name="connsiteX0" fmla="*/ 256674 w 917747"/>
                <a:gd name="connsiteY0" fmla="*/ 1154698 h 1162719"/>
                <a:gd name="connsiteX1" fmla="*/ 890337 w 917747"/>
                <a:gd name="connsiteY1" fmla="*/ 248319 h 1162719"/>
                <a:gd name="connsiteX2" fmla="*/ 842211 w 917747"/>
                <a:gd name="connsiteY2" fmla="*/ 31750 h 1162719"/>
                <a:gd name="connsiteX3" fmla="*/ 625642 w 917747"/>
                <a:gd name="connsiteY3" fmla="*/ 31750 h 1162719"/>
                <a:gd name="connsiteX4" fmla="*/ 0 w 917747"/>
                <a:gd name="connsiteY4" fmla="*/ 938129 h 1162719"/>
                <a:gd name="connsiteX5" fmla="*/ 24063 w 917747"/>
                <a:gd name="connsiteY5" fmla="*/ 1162719 h 1162719"/>
                <a:gd name="connsiteX6" fmla="*/ 256674 w 917747"/>
                <a:gd name="connsiteY6" fmla="*/ 1154698 h 1162719"/>
                <a:gd name="connsiteX0" fmla="*/ 256674 w 917747"/>
                <a:gd name="connsiteY0" fmla="*/ 1166461 h 1174482"/>
                <a:gd name="connsiteX1" fmla="*/ 890337 w 917747"/>
                <a:gd name="connsiteY1" fmla="*/ 260082 h 1174482"/>
                <a:gd name="connsiteX2" fmla="*/ 842211 w 917747"/>
                <a:gd name="connsiteY2" fmla="*/ 43513 h 1174482"/>
                <a:gd name="connsiteX3" fmla="*/ 625642 w 917747"/>
                <a:gd name="connsiteY3" fmla="*/ 43513 h 1174482"/>
                <a:gd name="connsiteX4" fmla="*/ 0 w 917747"/>
                <a:gd name="connsiteY4" fmla="*/ 949892 h 1174482"/>
                <a:gd name="connsiteX5" fmla="*/ 24063 w 917747"/>
                <a:gd name="connsiteY5" fmla="*/ 1174482 h 1174482"/>
                <a:gd name="connsiteX6" fmla="*/ 256674 w 917747"/>
                <a:gd name="connsiteY6" fmla="*/ 1166461 h 1174482"/>
                <a:gd name="connsiteX0" fmla="*/ 256674 w 917747"/>
                <a:gd name="connsiteY0" fmla="*/ 1166461 h 1203631"/>
                <a:gd name="connsiteX1" fmla="*/ 890337 w 917747"/>
                <a:gd name="connsiteY1" fmla="*/ 260082 h 1203631"/>
                <a:gd name="connsiteX2" fmla="*/ 842211 w 917747"/>
                <a:gd name="connsiteY2" fmla="*/ 43513 h 1203631"/>
                <a:gd name="connsiteX3" fmla="*/ 625642 w 917747"/>
                <a:gd name="connsiteY3" fmla="*/ 43513 h 1203631"/>
                <a:gd name="connsiteX4" fmla="*/ 0 w 917747"/>
                <a:gd name="connsiteY4" fmla="*/ 949892 h 1203631"/>
                <a:gd name="connsiteX5" fmla="*/ 24063 w 917747"/>
                <a:gd name="connsiteY5" fmla="*/ 1174482 h 1203631"/>
                <a:gd name="connsiteX6" fmla="*/ 256674 w 917747"/>
                <a:gd name="connsiteY6" fmla="*/ 1166461 h 1203631"/>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 name="connsiteX0" fmla="*/ 262919 w 923992"/>
                <a:gd name="connsiteY0" fmla="*/ 1166461 h 1211739"/>
                <a:gd name="connsiteX1" fmla="*/ 896582 w 923992"/>
                <a:gd name="connsiteY1" fmla="*/ 260082 h 1211739"/>
                <a:gd name="connsiteX2" fmla="*/ 848456 w 923992"/>
                <a:gd name="connsiteY2" fmla="*/ 43513 h 1211739"/>
                <a:gd name="connsiteX3" fmla="*/ 631887 w 923992"/>
                <a:gd name="connsiteY3" fmla="*/ 43513 h 1211739"/>
                <a:gd name="connsiteX4" fmla="*/ 6245 w 923992"/>
                <a:gd name="connsiteY4" fmla="*/ 949892 h 1211739"/>
                <a:gd name="connsiteX5" fmla="*/ 30308 w 923992"/>
                <a:gd name="connsiteY5" fmla="*/ 1174482 h 1211739"/>
                <a:gd name="connsiteX6" fmla="*/ 262919 w 923992"/>
                <a:gd name="connsiteY6" fmla="*/ 1166461 h 1211739"/>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747" h="1211739">
                  <a:moveTo>
                    <a:pt x="256674" y="1166461"/>
                  </a:moveTo>
                  <a:lnTo>
                    <a:pt x="890337" y="260082"/>
                  </a:lnTo>
                  <a:cubicBezTo>
                    <a:pt x="931445" y="192655"/>
                    <a:pt x="934453" y="96653"/>
                    <a:pt x="842211" y="43513"/>
                  </a:cubicBezTo>
                  <a:cubicBezTo>
                    <a:pt x="765259" y="-27925"/>
                    <a:pt x="712119" y="650"/>
                    <a:pt x="625642" y="43513"/>
                  </a:cubicBezTo>
                  <a:lnTo>
                    <a:pt x="0" y="949892"/>
                  </a:lnTo>
                  <a:cubicBezTo>
                    <a:pt x="-39604" y="1024755"/>
                    <a:pt x="-31583" y="1094856"/>
                    <a:pt x="24063" y="1174482"/>
                  </a:cubicBezTo>
                  <a:cubicBezTo>
                    <a:pt x="153988" y="1243245"/>
                    <a:pt x="202950" y="1202473"/>
                    <a:pt x="256674" y="1166461"/>
                  </a:cubicBezTo>
                  <a:close/>
                </a:path>
              </a:pathLst>
            </a:custGeom>
            <a:gradFill flip="none" rotWithShape="1">
              <a:gsLst>
                <a:gs pos="37000">
                  <a:srgbClr val="4E70C5"/>
                </a:gs>
                <a:gs pos="42000">
                  <a:schemeClr val="accent5"/>
                </a:gs>
                <a:gs pos="100000">
                  <a:srgbClr val="FDB338"/>
                </a:gs>
              </a:gsLst>
              <a:lin ang="7500000" scaled="0"/>
              <a:tileRect/>
            </a:gra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81" name="Freeform 74">
              <a:extLst>
                <a:ext uri="{FF2B5EF4-FFF2-40B4-BE49-F238E27FC236}">
                  <a16:creationId xmlns:a16="http://schemas.microsoft.com/office/drawing/2014/main" id="{AE0E5895-66BA-4C5F-82E1-6B912D12FAE1}"/>
                </a:ext>
              </a:extLst>
            </p:cNvPr>
            <p:cNvSpPr/>
            <p:nvPr/>
          </p:nvSpPr>
          <p:spPr bwMode="auto">
            <a:xfrm rot="21392662" flipV="1">
              <a:off x="1710687" y="3539196"/>
              <a:ext cx="430931" cy="568975"/>
            </a:xfrm>
            <a:custGeom>
              <a:avLst/>
              <a:gdLst>
                <a:gd name="connsiteX0" fmla="*/ 256674 w 890337"/>
                <a:gd name="connsiteY0" fmla="*/ 1122948 h 1130969"/>
                <a:gd name="connsiteX1" fmla="*/ 890337 w 890337"/>
                <a:gd name="connsiteY1" fmla="*/ 216569 h 1130969"/>
                <a:gd name="connsiteX2" fmla="*/ 842211 w 890337"/>
                <a:gd name="connsiteY2" fmla="*/ 0 h 1130969"/>
                <a:gd name="connsiteX3" fmla="*/ 625642 w 890337"/>
                <a:gd name="connsiteY3" fmla="*/ 0 h 1130969"/>
                <a:gd name="connsiteX4" fmla="*/ 0 w 890337"/>
                <a:gd name="connsiteY4" fmla="*/ 906379 h 1130969"/>
                <a:gd name="connsiteX5" fmla="*/ 24063 w 890337"/>
                <a:gd name="connsiteY5" fmla="*/ 1130969 h 1130969"/>
                <a:gd name="connsiteX6" fmla="*/ 256674 w 890337"/>
                <a:gd name="connsiteY6" fmla="*/ 1122948 h 1130969"/>
                <a:gd name="connsiteX0" fmla="*/ 256674 w 895015"/>
                <a:gd name="connsiteY0" fmla="*/ 1122948 h 1130969"/>
                <a:gd name="connsiteX1" fmla="*/ 890337 w 895015"/>
                <a:gd name="connsiteY1" fmla="*/ 216569 h 1130969"/>
                <a:gd name="connsiteX2" fmla="*/ 842211 w 895015"/>
                <a:gd name="connsiteY2" fmla="*/ 0 h 1130969"/>
                <a:gd name="connsiteX3" fmla="*/ 625642 w 895015"/>
                <a:gd name="connsiteY3" fmla="*/ 0 h 1130969"/>
                <a:gd name="connsiteX4" fmla="*/ 0 w 895015"/>
                <a:gd name="connsiteY4" fmla="*/ 906379 h 1130969"/>
                <a:gd name="connsiteX5" fmla="*/ 24063 w 895015"/>
                <a:gd name="connsiteY5" fmla="*/ 1130969 h 1130969"/>
                <a:gd name="connsiteX6" fmla="*/ 256674 w 895015"/>
                <a:gd name="connsiteY6" fmla="*/ 1122948 h 1130969"/>
                <a:gd name="connsiteX0" fmla="*/ 256674 w 917747"/>
                <a:gd name="connsiteY0" fmla="*/ 1122948 h 1130969"/>
                <a:gd name="connsiteX1" fmla="*/ 890337 w 917747"/>
                <a:gd name="connsiteY1" fmla="*/ 216569 h 1130969"/>
                <a:gd name="connsiteX2" fmla="*/ 842211 w 917747"/>
                <a:gd name="connsiteY2" fmla="*/ 0 h 1130969"/>
                <a:gd name="connsiteX3" fmla="*/ 625642 w 917747"/>
                <a:gd name="connsiteY3" fmla="*/ 0 h 1130969"/>
                <a:gd name="connsiteX4" fmla="*/ 0 w 917747"/>
                <a:gd name="connsiteY4" fmla="*/ 906379 h 1130969"/>
                <a:gd name="connsiteX5" fmla="*/ 24063 w 917747"/>
                <a:gd name="connsiteY5" fmla="*/ 1130969 h 1130969"/>
                <a:gd name="connsiteX6" fmla="*/ 256674 w 917747"/>
                <a:gd name="connsiteY6" fmla="*/ 1122948 h 1130969"/>
                <a:gd name="connsiteX0" fmla="*/ 256674 w 917747"/>
                <a:gd name="connsiteY0" fmla="*/ 1154698 h 1162719"/>
                <a:gd name="connsiteX1" fmla="*/ 890337 w 917747"/>
                <a:gd name="connsiteY1" fmla="*/ 248319 h 1162719"/>
                <a:gd name="connsiteX2" fmla="*/ 842211 w 917747"/>
                <a:gd name="connsiteY2" fmla="*/ 31750 h 1162719"/>
                <a:gd name="connsiteX3" fmla="*/ 625642 w 917747"/>
                <a:gd name="connsiteY3" fmla="*/ 31750 h 1162719"/>
                <a:gd name="connsiteX4" fmla="*/ 0 w 917747"/>
                <a:gd name="connsiteY4" fmla="*/ 938129 h 1162719"/>
                <a:gd name="connsiteX5" fmla="*/ 24063 w 917747"/>
                <a:gd name="connsiteY5" fmla="*/ 1162719 h 1162719"/>
                <a:gd name="connsiteX6" fmla="*/ 256674 w 917747"/>
                <a:gd name="connsiteY6" fmla="*/ 1154698 h 1162719"/>
                <a:gd name="connsiteX0" fmla="*/ 256674 w 917747"/>
                <a:gd name="connsiteY0" fmla="*/ 1166461 h 1174482"/>
                <a:gd name="connsiteX1" fmla="*/ 890337 w 917747"/>
                <a:gd name="connsiteY1" fmla="*/ 260082 h 1174482"/>
                <a:gd name="connsiteX2" fmla="*/ 842211 w 917747"/>
                <a:gd name="connsiteY2" fmla="*/ 43513 h 1174482"/>
                <a:gd name="connsiteX3" fmla="*/ 625642 w 917747"/>
                <a:gd name="connsiteY3" fmla="*/ 43513 h 1174482"/>
                <a:gd name="connsiteX4" fmla="*/ 0 w 917747"/>
                <a:gd name="connsiteY4" fmla="*/ 949892 h 1174482"/>
                <a:gd name="connsiteX5" fmla="*/ 24063 w 917747"/>
                <a:gd name="connsiteY5" fmla="*/ 1174482 h 1174482"/>
                <a:gd name="connsiteX6" fmla="*/ 256674 w 917747"/>
                <a:gd name="connsiteY6" fmla="*/ 1166461 h 1174482"/>
                <a:gd name="connsiteX0" fmla="*/ 256674 w 917747"/>
                <a:gd name="connsiteY0" fmla="*/ 1166461 h 1203631"/>
                <a:gd name="connsiteX1" fmla="*/ 890337 w 917747"/>
                <a:gd name="connsiteY1" fmla="*/ 260082 h 1203631"/>
                <a:gd name="connsiteX2" fmla="*/ 842211 w 917747"/>
                <a:gd name="connsiteY2" fmla="*/ 43513 h 1203631"/>
                <a:gd name="connsiteX3" fmla="*/ 625642 w 917747"/>
                <a:gd name="connsiteY3" fmla="*/ 43513 h 1203631"/>
                <a:gd name="connsiteX4" fmla="*/ 0 w 917747"/>
                <a:gd name="connsiteY4" fmla="*/ 949892 h 1203631"/>
                <a:gd name="connsiteX5" fmla="*/ 24063 w 917747"/>
                <a:gd name="connsiteY5" fmla="*/ 1174482 h 1203631"/>
                <a:gd name="connsiteX6" fmla="*/ 256674 w 917747"/>
                <a:gd name="connsiteY6" fmla="*/ 1166461 h 1203631"/>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 name="connsiteX0" fmla="*/ 262919 w 923992"/>
                <a:gd name="connsiteY0" fmla="*/ 1166461 h 1211739"/>
                <a:gd name="connsiteX1" fmla="*/ 896582 w 923992"/>
                <a:gd name="connsiteY1" fmla="*/ 260082 h 1211739"/>
                <a:gd name="connsiteX2" fmla="*/ 848456 w 923992"/>
                <a:gd name="connsiteY2" fmla="*/ 43513 h 1211739"/>
                <a:gd name="connsiteX3" fmla="*/ 631887 w 923992"/>
                <a:gd name="connsiteY3" fmla="*/ 43513 h 1211739"/>
                <a:gd name="connsiteX4" fmla="*/ 6245 w 923992"/>
                <a:gd name="connsiteY4" fmla="*/ 949892 h 1211739"/>
                <a:gd name="connsiteX5" fmla="*/ 30308 w 923992"/>
                <a:gd name="connsiteY5" fmla="*/ 1174482 h 1211739"/>
                <a:gd name="connsiteX6" fmla="*/ 262919 w 923992"/>
                <a:gd name="connsiteY6" fmla="*/ 1166461 h 1211739"/>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747" h="1211739">
                  <a:moveTo>
                    <a:pt x="256674" y="1166461"/>
                  </a:moveTo>
                  <a:lnTo>
                    <a:pt x="890337" y="260082"/>
                  </a:lnTo>
                  <a:cubicBezTo>
                    <a:pt x="931445" y="192655"/>
                    <a:pt x="934453" y="96653"/>
                    <a:pt x="842211" y="43513"/>
                  </a:cubicBezTo>
                  <a:cubicBezTo>
                    <a:pt x="765259" y="-27925"/>
                    <a:pt x="712119" y="650"/>
                    <a:pt x="625642" y="43513"/>
                  </a:cubicBezTo>
                  <a:lnTo>
                    <a:pt x="0" y="949892"/>
                  </a:lnTo>
                  <a:cubicBezTo>
                    <a:pt x="-39604" y="1024755"/>
                    <a:pt x="-31583" y="1094856"/>
                    <a:pt x="24063" y="1174482"/>
                  </a:cubicBezTo>
                  <a:cubicBezTo>
                    <a:pt x="153988" y="1243245"/>
                    <a:pt x="202950" y="1202473"/>
                    <a:pt x="256674" y="1166461"/>
                  </a:cubicBezTo>
                  <a:close/>
                </a:path>
              </a:pathLst>
            </a:custGeom>
            <a:gradFill flip="none" rotWithShape="1">
              <a:gsLst>
                <a:gs pos="43000">
                  <a:srgbClr val="4E70C5"/>
                </a:gs>
                <a:gs pos="48000">
                  <a:schemeClr val="accent5"/>
                </a:gs>
                <a:gs pos="100000">
                  <a:srgbClr val="FDB338"/>
                </a:gs>
              </a:gsLst>
              <a:lin ang="7200000" scaled="0"/>
              <a:tileRect/>
            </a:gra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82" name="Freeform 39">
              <a:extLst>
                <a:ext uri="{FF2B5EF4-FFF2-40B4-BE49-F238E27FC236}">
                  <a16:creationId xmlns:a16="http://schemas.microsoft.com/office/drawing/2014/main" id="{98531071-D974-48ED-A2AA-77F9F64CC4DB}"/>
                </a:ext>
              </a:extLst>
            </p:cNvPr>
            <p:cNvSpPr/>
            <p:nvPr/>
          </p:nvSpPr>
          <p:spPr bwMode="auto">
            <a:xfrm>
              <a:off x="2461753" y="3278840"/>
              <a:ext cx="619644" cy="1434470"/>
            </a:xfrm>
            <a:custGeom>
              <a:avLst/>
              <a:gdLst>
                <a:gd name="connsiteX0" fmla="*/ 1010653 w 1283368"/>
                <a:gd name="connsiteY0" fmla="*/ 16042 h 3296653"/>
                <a:gd name="connsiteX1" fmla="*/ 40105 w 1283368"/>
                <a:gd name="connsiteY1" fmla="*/ 1435768 h 3296653"/>
                <a:gd name="connsiteX2" fmla="*/ 0 w 1283368"/>
                <a:gd name="connsiteY2" fmla="*/ 1668379 h 3296653"/>
                <a:gd name="connsiteX3" fmla="*/ 8021 w 1283368"/>
                <a:gd name="connsiteY3" fmla="*/ 3136232 h 3296653"/>
                <a:gd name="connsiteX4" fmla="*/ 176463 w 1283368"/>
                <a:gd name="connsiteY4" fmla="*/ 3296653 h 3296653"/>
                <a:gd name="connsiteX5" fmla="*/ 368968 w 1283368"/>
                <a:gd name="connsiteY5" fmla="*/ 3152274 h 3296653"/>
                <a:gd name="connsiteX6" fmla="*/ 376990 w 1283368"/>
                <a:gd name="connsiteY6" fmla="*/ 1532021 h 3296653"/>
                <a:gd name="connsiteX7" fmla="*/ 1283368 w 1283368"/>
                <a:gd name="connsiteY7" fmla="*/ 232611 h 3296653"/>
                <a:gd name="connsiteX8" fmla="*/ 1259305 w 1283368"/>
                <a:gd name="connsiteY8" fmla="*/ 0 h 3296653"/>
                <a:gd name="connsiteX9" fmla="*/ 1010653 w 1283368"/>
                <a:gd name="connsiteY9" fmla="*/ 16042 h 3296653"/>
                <a:gd name="connsiteX0" fmla="*/ 1010653 w 1307114"/>
                <a:gd name="connsiteY0" fmla="*/ 16042 h 3296653"/>
                <a:gd name="connsiteX1" fmla="*/ 40105 w 1307114"/>
                <a:gd name="connsiteY1" fmla="*/ 1435768 h 3296653"/>
                <a:gd name="connsiteX2" fmla="*/ 0 w 1307114"/>
                <a:gd name="connsiteY2" fmla="*/ 1668379 h 3296653"/>
                <a:gd name="connsiteX3" fmla="*/ 8021 w 1307114"/>
                <a:gd name="connsiteY3" fmla="*/ 3136232 h 3296653"/>
                <a:gd name="connsiteX4" fmla="*/ 176463 w 1307114"/>
                <a:gd name="connsiteY4" fmla="*/ 3296653 h 3296653"/>
                <a:gd name="connsiteX5" fmla="*/ 368968 w 1307114"/>
                <a:gd name="connsiteY5" fmla="*/ 3152274 h 3296653"/>
                <a:gd name="connsiteX6" fmla="*/ 376990 w 1307114"/>
                <a:gd name="connsiteY6" fmla="*/ 1532021 h 3296653"/>
                <a:gd name="connsiteX7" fmla="*/ 1283368 w 1307114"/>
                <a:gd name="connsiteY7" fmla="*/ 232611 h 3296653"/>
                <a:gd name="connsiteX8" fmla="*/ 1259305 w 1307114"/>
                <a:gd name="connsiteY8" fmla="*/ 0 h 3296653"/>
                <a:gd name="connsiteX9" fmla="*/ 1010653 w 1307114"/>
                <a:gd name="connsiteY9" fmla="*/ 16042 h 3296653"/>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61604 h 3342215"/>
                <a:gd name="connsiteX1" fmla="*/ 40105 w 1307114"/>
                <a:gd name="connsiteY1" fmla="*/ 1481330 h 3342215"/>
                <a:gd name="connsiteX2" fmla="*/ 0 w 1307114"/>
                <a:gd name="connsiteY2" fmla="*/ 1713941 h 3342215"/>
                <a:gd name="connsiteX3" fmla="*/ 8021 w 1307114"/>
                <a:gd name="connsiteY3" fmla="*/ 3181794 h 3342215"/>
                <a:gd name="connsiteX4" fmla="*/ 176463 w 1307114"/>
                <a:gd name="connsiteY4" fmla="*/ 3342215 h 3342215"/>
                <a:gd name="connsiteX5" fmla="*/ 368968 w 1307114"/>
                <a:gd name="connsiteY5" fmla="*/ 3197836 h 3342215"/>
                <a:gd name="connsiteX6" fmla="*/ 376990 w 1307114"/>
                <a:gd name="connsiteY6" fmla="*/ 1577583 h 3342215"/>
                <a:gd name="connsiteX7" fmla="*/ 1283368 w 1307114"/>
                <a:gd name="connsiteY7" fmla="*/ 278173 h 3342215"/>
                <a:gd name="connsiteX8" fmla="*/ 1259305 w 1307114"/>
                <a:gd name="connsiteY8" fmla="*/ 45562 h 3342215"/>
                <a:gd name="connsiteX9" fmla="*/ 1010653 w 1307114"/>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16293 w 1319647"/>
                <a:gd name="connsiteY1" fmla="*/ 150038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19647" h="3334194">
                  <a:moveTo>
                    <a:pt x="1010653" y="61604"/>
                  </a:moveTo>
                  <a:lnTo>
                    <a:pt x="16293" y="1500380"/>
                  </a:lnTo>
                  <a:lnTo>
                    <a:pt x="0" y="1713941"/>
                  </a:lnTo>
                  <a:cubicBezTo>
                    <a:pt x="2674" y="2203225"/>
                    <a:pt x="5347" y="2692510"/>
                    <a:pt x="8021" y="3181794"/>
                  </a:cubicBezTo>
                  <a:cubicBezTo>
                    <a:pt x="16042" y="3251310"/>
                    <a:pt x="32084" y="3320826"/>
                    <a:pt x="176463" y="3334194"/>
                  </a:cubicBezTo>
                  <a:cubicBezTo>
                    <a:pt x="352925" y="3310132"/>
                    <a:pt x="344905" y="3262004"/>
                    <a:pt x="368968" y="3197836"/>
                  </a:cubicBezTo>
                  <a:lnTo>
                    <a:pt x="376990" y="1577583"/>
                  </a:lnTo>
                  <a:lnTo>
                    <a:pt x="1283368" y="278173"/>
                  </a:lnTo>
                  <a:cubicBezTo>
                    <a:pt x="1315453" y="184594"/>
                    <a:pt x="1355558" y="147163"/>
                    <a:pt x="1259305" y="45562"/>
                  </a:cubicBezTo>
                  <a:cubicBezTo>
                    <a:pt x="1112252" y="-37323"/>
                    <a:pt x="1085516" y="8131"/>
                    <a:pt x="1010653" y="61604"/>
                  </a:cubicBezTo>
                  <a:close/>
                </a:path>
              </a:pathLst>
            </a:custGeom>
            <a:gradFill flip="none" rotWithShape="1">
              <a:gsLst>
                <a:gs pos="64000">
                  <a:srgbClr val="4E70C5"/>
                </a:gs>
                <a:gs pos="64000">
                  <a:schemeClr val="accent5"/>
                </a:gs>
                <a:gs pos="100000">
                  <a:srgbClr val="FDB338"/>
                </a:gs>
              </a:gsLst>
              <a:lin ang="18000000" scaled="0"/>
              <a:tileRect/>
            </a:gra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83" name="Freeform 41">
              <a:extLst>
                <a:ext uri="{FF2B5EF4-FFF2-40B4-BE49-F238E27FC236}">
                  <a16:creationId xmlns:a16="http://schemas.microsoft.com/office/drawing/2014/main" id="{372BAF16-B67E-475E-AE0E-F2E6CF79D719}"/>
                </a:ext>
              </a:extLst>
            </p:cNvPr>
            <p:cNvSpPr/>
            <p:nvPr/>
          </p:nvSpPr>
          <p:spPr bwMode="auto">
            <a:xfrm flipH="1">
              <a:off x="1775315" y="3278840"/>
              <a:ext cx="616174" cy="1434470"/>
            </a:xfrm>
            <a:custGeom>
              <a:avLst/>
              <a:gdLst>
                <a:gd name="connsiteX0" fmla="*/ 1010653 w 1283368"/>
                <a:gd name="connsiteY0" fmla="*/ 16042 h 3296653"/>
                <a:gd name="connsiteX1" fmla="*/ 40105 w 1283368"/>
                <a:gd name="connsiteY1" fmla="*/ 1435768 h 3296653"/>
                <a:gd name="connsiteX2" fmla="*/ 0 w 1283368"/>
                <a:gd name="connsiteY2" fmla="*/ 1668379 h 3296653"/>
                <a:gd name="connsiteX3" fmla="*/ 8021 w 1283368"/>
                <a:gd name="connsiteY3" fmla="*/ 3136232 h 3296653"/>
                <a:gd name="connsiteX4" fmla="*/ 176463 w 1283368"/>
                <a:gd name="connsiteY4" fmla="*/ 3296653 h 3296653"/>
                <a:gd name="connsiteX5" fmla="*/ 368968 w 1283368"/>
                <a:gd name="connsiteY5" fmla="*/ 3152274 h 3296653"/>
                <a:gd name="connsiteX6" fmla="*/ 376990 w 1283368"/>
                <a:gd name="connsiteY6" fmla="*/ 1532021 h 3296653"/>
                <a:gd name="connsiteX7" fmla="*/ 1283368 w 1283368"/>
                <a:gd name="connsiteY7" fmla="*/ 232611 h 3296653"/>
                <a:gd name="connsiteX8" fmla="*/ 1259305 w 1283368"/>
                <a:gd name="connsiteY8" fmla="*/ 0 h 3296653"/>
                <a:gd name="connsiteX9" fmla="*/ 1010653 w 1283368"/>
                <a:gd name="connsiteY9" fmla="*/ 16042 h 3296653"/>
                <a:gd name="connsiteX0" fmla="*/ 1010653 w 1307114"/>
                <a:gd name="connsiteY0" fmla="*/ 16042 h 3296653"/>
                <a:gd name="connsiteX1" fmla="*/ 40105 w 1307114"/>
                <a:gd name="connsiteY1" fmla="*/ 1435768 h 3296653"/>
                <a:gd name="connsiteX2" fmla="*/ 0 w 1307114"/>
                <a:gd name="connsiteY2" fmla="*/ 1668379 h 3296653"/>
                <a:gd name="connsiteX3" fmla="*/ 8021 w 1307114"/>
                <a:gd name="connsiteY3" fmla="*/ 3136232 h 3296653"/>
                <a:gd name="connsiteX4" fmla="*/ 176463 w 1307114"/>
                <a:gd name="connsiteY4" fmla="*/ 3296653 h 3296653"/>
                <a:gd name="connsiteX5" fmla="*/ 368968 w 1307114"/>
                <a:gd name="connsiteY5" fmla="*/ 3152274 h 3296653"/>
                <a:gd name="connsiteX6" fmla="*/ 376990 w 1307114"/>
                <a:gd name="connsiteY6" fmla="*/ 1532021 h 3296653"/>
                <a:gd name="connsiteX7" fmla="*/ 1283368 w 1307114"/>
                <a:gd name="connsiteY7" fmla="*/ 232611 h 3296653"/>
                <a:gd name="connsiteX8" fmla="*/ 1259305 w 1307114"/>
                <a:gd name="connsiteY8" fmla="*/ 0 h 3296653"/>
                <a:gd name="connsiteX9" fmla="*/ 1010653 w 1307114"/>
                <a:gd name="connsiteY9" fmla="*/ 16042 h 3296653"/>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61604 h 3342215"/>
                <a:gd name="connsiteX1" fmla="*/ 40105 w 1307114"/>
                <a:gd name="connsiteY1" fmla="*/ 1481330 h 3342215"/>
                <a:gd name="connsiteX2" fmla="*/ 0 w 1307114"/>
                <a:gd name="connsiteY2" fmla="*/ 1713941 h 3342215"/>
                <a:gd name="connsiteX3" fmla="*/ 8021 w 1307114"/>
                <a:gd name="connsiteY3" fmla="*/ 3181794 h 3342215"/>
                <a:gd name="connsiteX4" fmla="*/ 176463 w 1307114"/>
                <a:gd name="connsiteY4" fmla="*/ 3342215 h 3342215"/>
                <a:gd name="connsiteX5" fmla="*/ 368968 w 1307114"/>
                <a:gd name="connsiteY5" fmla="*/ 3197836 h 3342215"/>
                <a:gd name="connsiteX6" fmla="*/ 376990 w 1307114"/>
                <a:gd name="connsiteY6" fmla="*/ 1577583 h 3342215"/>
                <a:gd name="connsiteX7" fmla="*/ 1283368 w 1307114"/>
                <a:gd name="connsiteY7" fmla="*/ 278173 h 3342215"/>
                <a:gd name="connsiteX8" fmla="*/ 1259305 w 1307114"/>
                <a:gd name="connsiteY8" fmla="*/ 45562 h 3342215"/>
                <a:gd name="connsiteX9" fmla="*/ 1010653 w 1307114"/>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03264 w 1312258"/>
                <a:gd name="connsiteY0" fmla="*/ 61604 h 3334194"/>
                <a:gd name="connsiteX1" fmla="*/ 32716 w 1312258"/>
                <a:gd name="connsiteY1" fmla="*/ 1481330 h 3334194"/>
                <a:gd name="connsiteX2" fmla="*/ 2136 w 1312258"/>
                <a:gd name="connsiteY2" fmla="*/ 1713941 h 3334194"/>
                <a:gd name="connsiteX3" fmla="*/ 632 w 1312258"/>
                <a:gd name="connsiteY3" fmla="*/ 3181794 h 3334194"/>
                <a:gd name="connsiteX4" fmla="*/ 169074 w 1312258"/>
                <a:gd name="connsiteY4" fmla="*/ 3334194 h 3334194"/>
                <a:gd name="connsiteX5" fmla="*/ 361579 w 1312258"/>
                <a:gd name="connsiteY5" fmla="*/ 3197836 h 3334194"/>
                <a:gd name="connsiteX6" fmla="*/ 369601 w 1312258"/>
                <a:gd name="connsiteY6" fmla="*/ 1577583 h 3334194"/>
                <a:gd name="connsiteX7" fmla="*/ 1275979 w 1312258"/>
                <a:gd name="connsiteY7" fmla="*/ 278173 h 3334194"/>
                <a:gd name="connsiteX8" fmla="*/ 1251916 w 1312258"/>
                <a:gd name="connsiteY8" fmla="*/ 45562 h 3334194"/>
                <a:gd name="connsiteX9" fmla="*/ 1003264 w 1312258"/>
                <a:gd name="connsiteY9" fmla="*/ 61604 h 3334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12258" h="3334194">
                  <a:moveTo>
                    <a:pt x="1003264" y="61604"/>
                  </a:moveTo>
                  <a:lnTo>
                    <a:pt x="32716" y="1481330"/>
                  </a:lnTo>
                  <a:cubicBezTo>
                    <a:pt x="19348" y="1558867"/>
                    <a:pt x="5979" y="1593541"/>
                    <a:pt x="2136" y="1713941"/>
                  </a:cubicBezTo>
                  <a:cubicBezTo>
                    <a:pt x="4810" y="2203225"/>
                    <a:pt x="-2042" y="2692510"/>
                    <a:pt x="632" y="3181794"/>
                  </a:cubicBezTo>
                  <a:cubicBezTo>
                    <a:pt x="8653" y="3251310"/>
                    <a:pt x="24695" y="3320826"/>
                    <a:pt x="169074" y="3334194"/>
                  </a:cubicBezTo>
                  <a:cubicBezTo>
                    <a:pt x="345536" y="3310132"/>
                    <a:pt x="337516" y="3262004"/>
                    <a:pt x="361579" y="3197836"/>
                  </a:cubicBezTo>
                  <a:lnTo>
                    <a:pt x="369601" y="1577583"/>
                  </a:lnTo>
                  <a:lnTo>
                    <a:pt x="1275979" y="278173"/>
                  </a:lnTo>
                  <a:cubicBezTo>
                    <a:pt x="1308064" y="184594"/>
                    <a:pt x="1348169" y="147163"/>
                    <a:pt x="1251916" y="45562"/>
                  </a:cubicBezTo>
                  <a:cubicBezTo>
                    <a:pt x="1104863" y="-37323"/>
                    <a:pt x="1078127" y="8131"/>
                    <a:pt x="1003264" y="61604"/>
                  </a:cubicBezTo>
                  <a:close/>
                </a:path>
              </a:pathLst>
            </a:custGeom>
            <a:gradFill flip="none" rotWithShape="1">
              <a:gsLst>
                <a:gs pos="64000">
                  <a:srgbClr val="4E70C5"/>
                </a:gs>
                <a:gs pos="64000">
                  <a:schemeClr val="accent5"/>
                </a:gs>
                <a:gs pos="100000">
                  <a:srgbClr val="FDB338"/>
                </a:gs>
              </a:gsLst>
              <a:lin ang="18600000" scaled="0"/>
              <a:tileRect/>
            </a:gra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cxnSp>
          <p:nvCxnSpPr>
            <p:cNvPr id="85" name="Straight Connector 84">
              <a:extLst>
                <a:ext uri="{FF2B5EF4-FFF2-40B4-BE49-F238E27FC236}">
                  <a16:creationId xmlns:a16="http://schemas.microsoft.com/office/drawing/2014/main" id="{5981114E-0793-4C21-919C-96A115FEEA6D}"/>
                </a:ext>
              </a:extLst>
            </p:cNvPr>
            <p:cNvCxnSpPr>
              <a:cxnSpLocks/>
            </p:cNvCxnSpPr>
            <p:nvPr/>
          </p:nvCxnSpPr>
          <p:spPr bwMode="auto">
            <a:xfrm flipV="1">
              <a:off x="2225474" y="3957563"/>
              <a:ext cx="145887" cy="0"/>
            </a:xfrm>
            <a:prstGeom prst="line">
              <a:avLst/>
            </a:prstGeom>
            <a:noFill/>
            <a:ln w="28575" cap="flat" cmpd="sng" algn="ctr">
              <a:solidFill>
                <a:srgbClr val="F4AB33"/>
              </a:solidFill>
              <a:prstDash val="solid"/>
              <a:round/>
              <a:headEnd type="none" w="med" len="med"/>
              <a:tailEnd type="none" w="med" len="med"/>
            </a:ln>
            <a:effectLst/>
          </p:spPr>
        </p:cxnSp>
        <p:cxnSp>
          <p:nvCxnSpPr>
            <p:cNvPr id="86" name="Straight Connector 85">
              <a:extLst>
                <a:ext uri="{FF2B5EF4-FFF2-40B4-BE49-F238E27FC236}">
                  <a16:creationId xmlns:a16="http://schemas.microsoft.com/office/drawing/2014/main" id="{4EF1C3A8-DDCD-4947-AC88-A32900F7C899}"/>
                </a:ext>
              </a:extLst>
            </p:cNvPr>
            <p:cNvCxnSpPr>
              <a:cxnSpLocks/>
            </p:cNvCxnSpPr>
            <p:nvPr/>
          </p:nvCxnSpPr>
          <p:spPr bwMode="auto">
            <a:xfrm flipV="1">
              <a:off x="2481584" y="3957563"/>
              <a:ext cx="157186" cy="0"/>
            </a:xfrm>
            <a:prstGeom prst="line">
              <a:avLst/>
            </a:prstGeom>
            <a:noFill/>
            <a:ln w="28575" cap="flat" cmpd="sng" algn="ctr">
              <a:solidFill>
                <a:srgbClr val="F4AB33"/>
              </a:solidFill>
              <a:prstDash val="solid"/>
              <a:round/>
              <a:headEnd type="none" w="med" len="med"/>
              <a:tailEnd type="none" w="med" len="med"/>
            </a:ln>
            <a:effectLst/>
          </p:spPr>
        </p:cxnSp>
        <p:cxnSp>
          <p:nvCxnSpPr>
            <p:cNvPr id="87" name="Straight Connector 86">
              <a:extLst>
                <a:ext uri="{FF2B5EF4-FFF2-40B4-BE49-F238E27FC236}">
                  <a16:creationId xmlns:a16="http://schemas.microsoft.com/office/drawing/2014/main" id="{D1EC7D05-D198-413A-ABF8-64F3272529C4}"/>
                </a:ext>
              </a:extLst>
            </p:cNvPr>
            <p:cNvCxnSpPr/>
            <p:nvPr/>
          </p:nvCxnSpPr>
          <p:spPr bwMode="auto">
            <a:xfrm>
              <a:off x="2225474" y="4402355"/>
              <a:ext cx="156302" cy="0"/>
            </a:xfrm>
            <a:prstGeom prst="line">
              <a:avLst/>
            </a:prstGeom>
            <a:noFill/>
            <a:ln w="28575" cap="flat" cmpd="sng" algn="ctr">
              <a:solidFill>
                <a:srgbClr val="F4AB33"/>
              </a:solidFill>
              <a:prstDash val="solid"/>
              <a:round/>
              <a:headEnd type="none" w="med" len="med"/>
              <a:tailEnd type="none" w="med" len="med"/>
            </a:ln>
            <a:effectLst/>
          </p:spPr>
        </p:cxnSp>
        <p:cxnSp>
          <p:nvCxnSpPr>
            <p:cNvPr id="88" name="Straight Connector 87">
              <a:extLst>
                <a:ext uri="{FF2B5EF4-FFF2-40B4-BE49-F238E27FC236}">
                  <a16:creationId xmlns:a16="http://schemas.microsoft.com/office/drawing/2014/main" id="{97645706-95E2-46E8-99F5-BFB9AE59005C}"/>
                </a:ext>
              </a:extLst>
            </p:cNvPr>
            <p:cNvCxnSpPr/>
            <p:nvPr/>
          </p:nvCxnSpPr>
          <p:spPr bwMode="auto">
            <a:xfrm>
              <a:off x="2466518" y="4402355"/>
              <a:ext cx="169484" cy="0"/>
            </a:xfrm>
            <a:prstGeom prst="line">
              <a:avLst/>
            </a:prstGeom>
            <a:noFill/>
            <a:ln w="28575" cap="flat" cmpd="sng" algn="ctr">
              <a:solidFill>
                <a:srgbClr val="F4AB33"/>
              </a:solidFill>
              <a:prstDash val="solid"/>
              <a:round/>
              <a:headEnd type="none" w="med" len="med"/>
              <a:tailEnd type="none" w="med" len="med"/>
            </a:ln>
            <a:effectLst/>
          </p:spPr>
        </p:cxnSp>
        <p:cxnSp>
          <p:nvCxnSpPr>
            <p:cNvPr id="89" name="Straight Connector 88">
              <a:extLst>
                <a:ext uri="{FF2B5EF4-FFF2-40B4-BE49-F238E27FC236}">
                  <a16:creationId xmlns:a16="http://schemas.microsoft.com/office/drawing/2014/main" id="{D4762170-7339-42B7-BC94-D2B5C041857F}"/>
                </a:ext>
              </a:extLst>
            </p:cNvPr>
            <p:cNvCxnSpPr/>
            <p:nvPr/>
          </p:nvCxnSpPr>
          <p:spPr bwMode="auto">
            <a:xfrm>
              <a:off x="2680199" y="3673882"/>
              <a:ext cx="306165" cy="218384"/>
            </a:xfrm>
            <a:prstGeom prst="line">
              <a:avLst/>
            </a:prstGeom>
            <a:noFill/>
            <a:ln w="28575" cap="flat" cmpd="sng" algn="ctr">
              <a:solidFill>
                <a:srgbClr val="F4AB33"/>
              </a:solidFill>
              <a:prstDash val="solid"/>
              <a:round/>
              <a:headEnd type="none" w="med" len="med"/>
              <a:tailEnd type="none" w="med" len="med"/>
            </a:ln>
            <a:effectLst/>
          </p:spPr>
        </p:cxnSp>
        <p:cxnSp>
          <p:nvCxnSpPr>
            <p:cNvPr id="90" name="Straight Connector 89">
              <a:extLst>
                <a:ext uri="{FF2B5EF4-FFF2-40B4-BE49-F238E27FC236}">
                  <a16:creationId xmlns:a16="http://schemas.microsoft.com/office/drawing/2014/main" id="{26F7B20E-F226-44CA-9AFC-C29DE3A594FC}"/>
                </a:ext>
              </a:extLst>
            </p:cNvPr>
            <p:cNvCxnSpPr/>
            <p:nvPr/>
          </p:nvCxnSpPr>
          <p:spPr bwMode="auto">
            <a:xfrm flipV="1">
              <a:off x="1861017" y="3666349"/>
              <a:ext cx="302898" cy="225917"/>
            </a:xfrm>
            <a:prstGeom prst="line">
              <a:avLst/>
            </a:prstGeom>
            <a:noFill/>
            <a:ln w="28575" cap="flat" cmpd="sng" algn="ctr">
              <a:solidFill>
                <a:srgbClr val="F4AB33"/>
              </a:solidFill>
              <a:prstDash val="solid"/>
              <a:round/>
              <a:headEnd type="none" w="med" len="med"/>
              <a:tailEnd type="none" w="med" len="med"/>
            </a:ln>
            <a:effectLst/>
          </p:spPr>
        </p:cxnSp>
        <p:sp>
          <p:nvSpPr>
            <p:cNvPr id="91" name="Rectangle 90">
              <a:extLst>
                <a:ext uri="{FF2B5EF4-FFF2-40B4-BE49-F238E27FC236}">
                  <a16:creationId xmlns:a16="http://schemas.microsoft.com/office/drawing/2014/main" id="{3B98E3A7-0C8D-44B7-B473-B2444A26FB46}"/>
                </a:ext>
              </a:extLst>
            </p:cNvPr>
            <p:cNvSpPr/>
            <p:nvPr/>
          </p:nvSpPr>
          <p:spPr bwMode="auto">
            <a:xfrm rot="19486446">
              <a:off x="1986661" y="3744898"/>
              <a:ext cx="50241" cy="70776"/>
            </a:xfrm>
            <a:prstGeom prst="rect">
              <a:avLst/>
            </a:prstGeom>
            <a:solidFill>
              <a:srgbClr val="F4AB33">
                <a:lumMod val="50000"/>
              </a:srgbClr>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92" name="Rectangle 91">
              <a:extLst>
                <a:ext uri="{FF2B5EF4-FFF2-40B4-BE49-F238E27FC236}">
                  <a16:creationId xmlns:a16="http://schemas.microsoft.com/office/drawing/2014/main" id="{043192E8-385F-43DE-9089-88A6E70BA96C}"/>
                </a:ext>
              </a:extLst>
            </p:cNvPr>
            <p:cNvSpPr/>
            <p:nvPr/>
          </p:nvSpPr>
          <p:spPr bwMode="auto">
            <a:xfrm rot="2113554" flipV="1">
              <a:off x="2815093" y="3749685"/>
              <a:ext cx="50241" cy="70776"/>
            </a:xfrm>
            <a:prstGeom prst="rect">
              <a:avLst/>
            </a:prstGeom>
            <a:solidFill>
              <a:srgbClr val="F4AB33">
                <a:lumMod val="50000"/>
              </a:srgbClr>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93" name="Rectangle 92">
              <a:extLst>
                <a:ext uri="{FF2B5EF4-FFF2-40B4-BE49-F238E27FC236}">
                  <a16:creationId xmlns:a16="http://schemas.microsoft.com/office/drawing/2014/main" id="{B45A93B9-F120-4955-BA83-A8A3CEB2972D}"/>
                </a:ext>
              </a:extLst>
            </p:cNvPr>
            <p:cNvSpPr/>
            <p:nvPr/>
          </p:nvSpPr>
          <p:spPr bwMode="auto">
            <a:xfrm rot="5400000" flipV="1">
              <a:off x="2404514" y="4110830"/>
              <a:ext cx="50241" cy="70776"/>
            </a:xfrm>
            <a:prstGeom prst="rect">
              <a:avLst/>
            </a:prstGeom>
            <a:solidFill>
              <a:srgbClr val="F4AB33">
                <a:lumMod val="50000"/>
              </a:srgbClr>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grpSp>
      <p:grpSp>
        <p:nvGrpSpPr>
          <p:cNvPr id="96" name="Group 95">
            <a:extLst>
              <a:ext uri="{FF2B5EF4-FFF2-40B4-BE49-F238E27FC236}">
                <a16:creationId xmlns:a16="http://schemas.microsoft.com/office/drawing/2014/main" id="{727B5452-5E4B-4E06-BF0D-C0BEEA27285F}"/>
              </a:ext>
            </a:extLst>
          </p:cNvPr>
          <p:cNvGrpSpPr/>
          <p:nvPr/>
        </p:nvGrpSpPr>
        <p:grpSpPr>
          <a:xfrm rot="16200000">
            <a:off x="7932396" y="4081064"/>
            <a:ext cx="1303065" cy="1276371"/>
            <a:chOff x="1710687" y="3278840"/>
            <a:chExt cx="1464470" cy="1434470"/>
          </a:xfrm>
        </p:grpSpPr>
        <p:sp>
          <p:nvSpPr>
            <p:cNvPr id="97" name="Freeform 73">
              <a:extLst>
                <a:ext uri="{FF2B5EF4-FFF2-40B4-BE49-F238E27FC236}">
                  <a16:creationId xmlns:a16="http://schemas.microsoft.com/office/drawing/2014/main" id="{A8ED6ED4-02AA-45C1-BD6D-AA54C68F3A4D}"/>
                </a:ext>
              </a:extLst>
            </p:cNvPr>
            <p:cNvSpPr/>
            <p:nvPr/>
          </p:nvSpPr>
          <p:spPr bwMode="auto">
            <a:xfrm rot="11035913">
              <a:off x="2744226" y="3517079"/>
              <a:ext cx="430931" cy="568975"/>
            </a:xfrm>
            <a:custGeom>
              <a:avLst/>
              <a:gdLst>
                <a:gd name="connsiteX0" fmla="*/ 256674 w 890337"/>
                <a:gd name="connsiteY0" fmla="*/ 1122948 h 1130969"/>
                <a:gd name="connsiteX1" fmla="*/ 890337 w 890337"/>
                <a:gd name="connsiteY1" fmla="*/ 216569 h 1130969"/>
                <a:gd name="connsiteX2" fmla="*/ 842211 w 890337"/>
                <a:gd name="connsiteY2" fmla="*/ 0 h 1130969"/>
                <a:gd name="connsiteX3" fmla="*/ 625642 w 890337"/>
                <a:gd name="connsiteY3" fmla="*/ 0 h 1130969"/>
                <a:gd name="connsiteX4" fmla="*/ 0 w 890337"/>
                <a:gd name="connsiteY4" fmla="*/ 906379 h 1130969"/>
                <a:gd name="connsiteX5" fmla="*/ 24063 w 890337"/>
                <a:gd name="connsiteY5" fmla="*/ 1130969 h 1130969"/>
                <a:gd name="connsiteX6" fmla="*/ 256674 w 890337"/>
                <a:gd name="connsiteY6" fmla="*/ 1122948 h 1130969"/>
                <a:gd name="connsiteX0" fmla="*/ 256674 w 895015"/>
                <a:gd name="connsiteY0" fmla="*/ 1122948 h 1130969"/>
                <a:gd name="connsiteX1" fmla="*/ 890337 w 895015"/>
                <a:gd name="connsiteY1" fmla="*/ 216569 h 1130969"/>
                <a:gd name="connsiteX2" fmla="*/ 842211 w 895015"/>
                <a:gd name="connsiteY2" fmla="*/ 0 h 1130969"/>
                <a:gd name="connsiteX3" fmla="*/ 625642 w 895015"/>
                <a:gd name="connsiteY3" fmla="*/ 0 h 1130969"/>
                <a:gd name="connsiteX4" fmla="*/ 0 w 895015"/>
                <a:gd name="connsiteY4" fmla="*/ 906379 h 1130969"/>
                <a:gd name="connsiteX5" fmla="*/ 24063 w 895015"/>
                <a:gd name="connsiteY5" fmla="*/ 1130969 h 1130969"/>
                <a:gd name="connsiteX6" fmla="*/ 256674 w 895015"/>
                <a:gd name="connsiteY6" fmla="*/ 1122948 h 1130969"/>
                <a:gd name="connsiteX0" fmla="*/ 256674 w 917747"/>
                <a:gd name="connsiteY0" fmla="*/ 1122948 h 1130969"/>
                <a:gd name="connsiteX1" fmla="*/ 890337 w 917747"/>
                <a:gd name="connsiteY1" fmla="*/ 216569 h 1130969"/>
                <a:gd name="connsiteX2" fmla="*/ 842211 w 917747"/>
                <a:gd name="connsiteY2" fmla="*/ 0 h 1130969"/>
                <a:gd name="connsiteX3" fmla="*/ 625642 w 917747"/>
                <a:gd name="connsiteY3" fmla="*/ 0 h 1130969"/>
                <a:gd name="connsiteX4" fmla="*/ 0 w 917747"/>
                <a:gd name="connsiteY4" fmla="*/ 906379 h 1130969"/>
                <a:gd name="connsiteX5" fmla="*/ 24063 w 917747"/>
                <a:gd name="connsiteY5" fmla="*/ 1130969 h 1130969"/>
                <a:gd name="connsiteX6" fmla="*/ 256674 w 917747"/>
                <a:gd name="connsiteY6" fmla="*/ 1122948 h 1130969"/>
                <a:gd name="connsiteX0" fmla="*/ 256674 w 917747"/>
                <a:gd name="connsiteY0" fmla="*/ 1154698 h 1162719"/>
                <a:gd name="connsiteX1" fmla="*/ 890337 w 917747"/>
                <a:gd name="connsiteY1" fmla="*/ 248319 h 1162719"/>
                <a:gd name="connsiteX2" fmla="*/ 842211 w 917747"/>
                <a:gd name="connsiteY2" fmla="*/ 31750 h 1162719"/>
                <a:gd name="connsiteX3" fmla="*/ 625642 w 917747"/>
                <a:gd name="connsiteY3" fmla="*/ 31750 h 1162719"/>
                <a:gd name="connsiteX4" fmla="*/ 0 w 917747"/>
                <a:gd name="connsiteY4" fmla="*/ 938129 h 1162719"/>
                <a:gd name="connsiteX5" fmla="*/ 24063 w 917747"/>
                <a:gd name="connsiteY5" fmla="*/ 1162719 h 1162719"/>
                <a:gd name="connsiteX6" fmla="*/ 256674 w 917747"/>
                <a:gd name="connsiteY6" fmla="*/ 1154698 h 1162719"/>
                <a:gd name="connsiteX0" fmla="*/ 256674 w 917747"/>
                <a:gd name="connsiteY0" fmla="*/ 1166461 h 1174482"/>
                <a:gd name="connsiteX1" fmla="*/ 890337 w 917747"/>
                <a:gd name="connsiteY1" fmla="*/ 260082 h 1174482"/>
                <a:gd name="connsiteX2" fmla="*/ 842211 w 917747"/>
                <a:gd name="connsiteY2" fmla="*/ 43513 h 1174482"/>
                <a:gd name="connsiteX3" fmla="*/ 625642 w 917747"/>
                <a:gd name="connsiteY3" fmla="*/ 43513 h 1174482"/>
                <a:gd name="connsiteX4" fmla="*/ 0 w 917747"/>
                <a:gd name="connsiteY4" fmla="*/ 949892 h 1174482"/>
                <a:gd name="connsiteX5" fmla="*/ 24063 w 917747"/>
                <a:gd name="connsiteY5" fmla="*/ 1174482 h 1174482"/>
                <a:gd name="connsiteX6" fmla="*/ 256674 w 917747"/>
                <a:gd name="connsiteY6" fmla="*/ 1166461 h 1174482"/>
                <a:gd name="connsiteX0" fmla="*/ 256674 w 917747"/>
                <a:gd name="connsiteY0" fmla="*/ 1166461 h 1203631"/>
                <a:gd name="connsiteX1" fmla="*/ 890337 w 917747"/>
                <a:gd name="connsiteY1" fmla="*/ 260082 h 1203631"/>
                <a:gd name="connsiteX2" fmla="*/ 842211 w 917747"/>
                <a:gd name="connsiteY2" fmla="*/ 43513 h 1203631"/>
                <a:gd name="connsiteX3" fmla="*/ 625642 w 917747"/>
                <a:gd name="connsiteY3" fmla="*/ 43513 h 1203631"/>
                <a:gd name="connsiteX4" fmla="*/ 0 w 917747"/>
                <a:gd name="connsiteY4" fmla="*/ 949892 h 1203631"/>
                <a:gd name="connsiteX5" fmla="*/ 24063 w 917747"/>
                <a:gd name="connsiteY5" fmla="*/ 1174482 h 1203631"/>
                <a:gd name="connsiteX6" fmla="*/ 256674 w 917747"/>
                <a:gd name="connsiteY6" fmla="*/ 1166461 h 1203631"/>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 name="connsiteX0" fmla="*/ 262919 w 923992"/>
                <a:gd name="connsiteY0" fmla="*/ 1166461 h 1211739"/>
                <a:gd name="connsiteX1" fmla="*/ 896582 w 923992"/>
                <a:gd name="connsiteY1" fmla="*/ 260082 h 1211739"/>
                <a:gd name="connsiteX2" fmla="*/ 848456 w 923992"/>
                <a:gd name="connsiteY2" fmla="*/ 43513 h 1211739"/>
                <a:gd name="connsiteX3" fmla="*/ 631887 w 923992"/>
                <a:gd name="connsiteY3" fmla="*/ 43513 h 1211739"/>
                <a:gd name="connsiteX4" fmla="*/ 6245 w 923992"/>
                <a:gd name="connsiteY4" fmla="*/ 949892 h 1211739"/>
                <a:gd name="connsiteX5" fmla="*/ 30308 w 923992"/>
                <a:gd name="connsiteY5" fmla="*/ 1174482 h 1211739"/>
                <a:gd name="connsiteX6" fmla="*/ 262919 w 923992"/>
                <a:gd name="connsiteY6" fmla="*/ 1166461 h 1211739"/>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747" h="1211739">
                  <a:moveTo>
                    <a:pt x="256674" y="1166461"/>
                  </a:moveTo>
                  <a:lnTo>
                    <a:pt x="890337" y="260082"/>
                  </a:lnTo>
                  <a:cubicBezTo>
                    <a:pt x="931445" y="192655"/>
                    <a:pt x="934453" y="96653"/>
                    <a:pt x="842211" y="43513"/>
                  </a:cubicBezTo>
                  <a:cubicBezTo>
                    <a:pt x="765259" y="-27925"/>
                    <a:pt x="712119" y="650"/>
                    <a:pt x="625642" y="43513"/>
                  </a:cubicBezTo>
                  <a:lnTo>
                    <a:pt x="0" y="949892"/>
                  </a:lnTo>
                  <a:cubicBezTo>
                    <a:pt x="-39604" y="1024755"/>
                    <a:pt x="-31583" y="1094856"/>
                    <a:pt x="24063" y="1174482"/>
                  </a:cubicBezTo>
                  <a:cubicBezTo>
                    <a:pt x="153988" y="1243245"/>
                    <a:pt x="202950" y="1202473"/>
                    <a:pt x="256674" y="1166461"/>
                  </a:cubicBezTo>
                  <a:close/>
                </a:path>
              </a:pathLst>
            </a:custGeom>
            <a:gradFill flip="none" rotWithShape="1">
              <a:gsLst>
                <a:gs pos="37000">
                  <a:srgbClr val="4E70C5"/>
                </a:gs>
                <a:gs pos="42000">
                  <a:schemeClr val="accent3"/>
                </a:gs>
                <a:gs pos="100000">
                  <a:schemeClr val="accent3"/>
                </a:gs>
              </a:gsLst>
              <a:lin ang="7500000" scaled="0"/>
              <a:tileRect/>
            </a:gra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98" name="Freeform 74">
              <a:extLst>
                <a:ext uri="{FF2B5EF4-FFF2-40B4-BE49-F238E27FC236}">
                  <a16:creationId xmlns:a16="http://schemas.microsoft.com/office/drawing/2014/main" id="{FCFAD361-6A42-4651-A0D8-29CD776BFBFA}"/>
                </a:ext>
              </a:extLst>
            </p:cNvPr>
            <p:cNvSpPr/>
            <p:nvPr/>
          </p:nvSpPr>
          <p:spPr bwMode="auto">
            <a:xfrm rot="21392662" flipV="1">
              <a:off x="1710687" y="3539196"/>
              <a:ext cx="430931" cy="568975"/>
            </a:xfrm>
            <a:custGeom>
              <a:avLst/>
              <a:gdLst>
                <a:gd name="connsiteX0" fmla="*/ 256674 w 890337"/>
                <a:gd name="connsiteY0" fmla="*/ 1122948 h 1130969"/>
                <a:gd name="connsiteX1" fmla="*/ 890337 w 890337"/>
                <a:gd name="connsiteY1" fmla="*/ 216569 h 1130969"/>
                <a:gd name="connsiteX2" fmla="*/ 842211 w 890337"/>
                <a:gd name="connsiteY2" fmla="*/ 0 h 1130969"/>
                <a:gd name="connsiteX3" fmla="*/ 625642 w 890337"/>
                <a:gd name="connsiteY3" fmla="*/ 0 h 1130969"/>
                <a:gd name="connsiteX4" fmla="*/ 0 w 890337"/>
                <a:gd name="connsiteY4" fmla="*/ 906379 h 1130969"/>
                <a:gd name="connsiteX5" fmla="*/ 24063 w 890337"/>
                <a:gd name="connsiteY5" fmla="*/ 1130969 h 1130969"/>
                <a:gd name="connsiteX6" fmla="*/ 256674 w 890337"/>
                <a:gd name="connsiteY6" fmla="*/ 1122948 h 1130969"/>
                <a:gd name="connsiteX0" fmla="*/ 256674 w 895015"/>
                <a:gd name="connsiteY0" fmla="*/ 1122948 h 1130969"/>
                <a:gd name="connsiteX1" fmla="*/ 890337 w 895015"/>
                <a:gd name="connsiteY1" fmla="*/ 216569 h 1130969"/>
                <a:gd name="connsiteX2" fmla="*/ 842211 w 895015"/>
                <a:gd name="connsiteY2" fmla="*/ 0 h 1130969"/>
                <a:gd name="connsiteX3" fmla="*/ 625642 w 895015"/>
                <a:gd name="connsiteY3" fmla="*/ 0 h 1130969"/>
                <a:gd name="connsiteX4" fmla="*/ 0 w 895015"/>
                <a:gd name="connsiteY4" fmla="*/ 906379 h 1130969"/>
                <a:gd name="connsiteX5" fmla="*/ 24063 w 895015"/>
                <a:gd name="connsiteY5" fmla="*/ 1130969 h 1130969"/>
                <a:gd name="connsiteX6" fmla="*/ 256674 w 895015"/>
                <a:gd name="connsiteY6" fmla="*/ 1122948 h 1130969"/>
                <a:gd name="connsiteX0" fmla="*/ 256674 w 917747"/>
                <a:gd name="connsiteY0" fmla="*/ 1122948 h 1130969"/>
                <a:gd name="connsiteX1" fmla="*/ 890337 w 917747"/>
                <a:gd name="connsiteY1" fmla="*/ 216569 h 1130969"/>
                <a:gd name="connsiteX2" fmla="*/ 842211 w 917747"/>
                <a:gd name="connsiteY2" fmla="*/ 0 h 1130969"/>
                <a:gd name="connsiteX3" fmla="*/ 625642 w 917747"/>
                <a:gd name="connsiteY3" fmla="*/ 0 h 1130969"/>
                <a:gd name="connsiteX4" fmla="*/ 0 w 917747"/>
                <a:gd name="connsiteY4" fmla="*/ 906379 h 1130969"/>
                <a:gd name="connsiteX5" fmla="*/ 24063 w 917747"/>
                <a:gd name="connsiteY5" fmla="*/ 1130969 h 1130969"/>
                <a:gd name="connsiteX6" fmla="*/ 256674 w 917747"/>
                <a:gd name="connsiteY6" fmla="*/ 1122948 h 1130969"/>
                <a:gd name="connsiteX0" fmla="*/ 256674 w 917747"/>
                <a:gd name="connsiteY0" fmla="*/ 1154698 h 1162719"/>
                <a:gd name="connsiteX1" fmla="*/ 890337 w 917747"/>
                <a:gd name="connsiteY1" fmla="*/ 248319 h 1162719"/>
                <a:gd name="connsiteX2" fmla="*/ 842211 w 917747"/>
                <a:gd name="connsiteY2" fmla="*/ 31750 h 1162719"/>
                <a:gd name="connsiteX3" fmla="*/ 625642 w 917747"/>
                <a:gd name="connsiteY3" fmla="*/ 31750 h 1162719"/>
                <a:gd name="connsiteX4" fmla="*/ 0 w 917747"/>
                <a:gd name="connsiteY4" fmla="*/ 938129 h 1162719"/>
                <a:gd name="connsiteX5" fmla="*/ 24063 w 917747"/>
                <a:gd name="connsiteY5" fmla="*/ 1162719 h 1162719"/>
                <a:gd name="connsiteX6" fmla="*/ 256674 w 917747"/>
                <a:gd name="connsiteY6" fmla="*/ 1154698 h 1162719"/>
                <a:gd name="connsiteX0" fmla="*/ 256674 w 917747"/>
                <a:gd name="connsiteY0" fmla="*/ 1166461 h 1174482"/>
                <a:gd name="connsiteX1" fmla="*/ 890337 w 917747"/>
                <a:gd name="connsiteY1" fmla="*/ 260082 h 1174482"/>
                <a:gd name="connsiteX2" fmla="*/ 842211 w 917747"/>
                <a:gd name="connsiteY2" fmla="*/ 43513 h 1174482"/>
                <a:gd name="connsiteX3" fmla="*/ 625642 w 917747"/>
                <a:gd name="connsiteY3" fmla="*/ 43513 h 1174482"/>
                <a:gd name="connsiteX4" fmla="*/ 0 w 917747"/>
                <a:gd name="connsiteY4" fmla="*/ 949892 h 1174482"/>
                <a:gd name="connsiteX5" fmla="*/ 24063 w 917747"/>
                <a:gd name="connsiteY5" fmla="*/ 1174482 h 1174482"/>
                <a:gd name="connsiteX6" fmla="*/ 256674 w 917747"/>
                <a:gd name="connsiteY6" fmla="*/ 1166461 h 1174482"/>
                <a:gd name="connsiteX0" fmla="*/ 256674 w 917747"/>
                <a:gd name="connsiteY0" fmla="*/ 1166461 h 1203631"/>
                <a:gd name="connsiteX1" fmla="*/ 890337 w 917747"/>
                <a:gd name="connsiteY1" fmla="*/ 260082 h 1203631"/>
                <a:gd name="connsiteX2" fmla="*/ 842211 w 917747"/>
                <a:gd name="connsiteY2" fmla="*/ 43513 h 1203631"/>
                <a:gd name="connsiteX3" fmla="*/ 625642 w 917747"/>
                <a:gd name="connsiteY3" fmla="*/ 43513 h 1203631"/>
                <a:gd name="connsiteX4" fmla="*/ 0 w 917747"/>
                <a:gd name="connsiteY4" fmla="*/ 949892 h 1203631"/>
                <a:gd name="connsiteX5" fmla="*/ 24063 w 917747"/>
                <a:gd name="connsiteY5" fmla="*/ 1174482 h 1203631"/>
                <a:gd name="connsiteX6" fmla="*/ 256674 w 917747"/>
                <a:gd name="connsiteY6" fmla="*/ 1166461 h 1203631"/>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 name="connsiteX0" fmla="*/ 262919 w 923992"/>
                <a:gd name="connsiteY0" fmla="*/ 1166461 h 1211739"/>
                <a:gd name="connsiteX1" fmla="*/ 896582 w 923992"/>
                <a:gd name="connsiteY1" fmla="*/ 260082 h 1211739"/>
                <a:gd name="connsiteX2" fmla="*/ 848456 w 923992"/>
                <a:gd name="connsiteY2" fmla="*/ 43513 h 1211739"/>
                <a:gd name="connsiteX3" fmla="*/ 631887 w 923992"/>
                <a:gd name="connsiteY3" fmla="*/ 43513 h 1211739"/>
                <a:gd name="connsiteX4" fmla="*/ 6245 w 923992"/>
                <a:gd name="connsiteY4" fmla="*/ 949892 h 1211739"/>
                <a:gd name="connsiteX5" fmla="*/ 30308 w 923992"/>
                <a:gd name="connsiteY5" fmla="*/ 1174482 h 1211739"/>
                <a:gd name="connsiteX6" fmla="*/ 262919 w 923992"/>
                <a:gd name="connsiteY6" fmla="*/ 1166461 h 1211739"/>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747" h="1211739">
                  <a:moveTo>
                    <a:pt x="256674" y="1166461"/>
                  </a:moveTo>
                  <a:lnTo>
                    <a:pt x="890337" y="260082"/>
                  </a:lnTo>
                  <a:cubicBezTo>
                    <a:pt x="931445" y="192655"/>
                    <a:pt x="934453" y="96653"/>
                    <a:pt x="842211" y="43513"/>
                  </a:cubicBezTo>
                  <a:cubicBezTo>
                    <a:pt x="765259" y="-27925"/>
                    <a:pt x="712119" y="650"/>
                    <a:pt x="625642" y="43513"/>
                  </a:cubicBezTo>
                  <a:lnTo>
                    <a:pt x="0" y="949892"/>
                  </a:lnTo>
                  <a:cubicBezTo>
                    <a:pt x="-39604" y="1024755"/>
                    <a:pt x="-31583" y="1094856"/>
                    <a:pt x="24063" y="1174482"/>
                  </a:cubicBezTo>
                  <a:cubicBezTo>
                    <a:pt x="153988" y="1243245"/>
                    <a:pt x="202950" y="1202473"/>
                    <a:pt x="256674" y="1166461"/>
                  </a:cubicBezTo>
                  <a:close/>
                </a:path>
              </a:pathLst>
            </a:custGeom>
            <a:gradFill flip="none" rotWithShape="1">
              <a:gsLst>
                <a:gs pos="43000">
                  <a:srgbClr val="4E70C5"/>
                </a:gs>
                <a:gs pos="48000">
                  <a:schemeClr val="accent3"/>
                </a:gs>
                <a:gs pos="100000">
                  <a:schemeClr val="accent3"/>
                </a:gs>
              </a:gsLst>
              <a:lin ang="7200000" scaled="0"/>
              <a:tileRect/>
            </a:gra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99" name="Freeform 39">
              <a:extLst>
                <a:ext uri="{FF2B5EF4-FFF2-40B4-BE49-F238E27FC236}">
                  <a16:creationId xmlns:a16="http://schemas.microsoft.com/office/drawing/2014/main" id="{964FEE69-C5E3-4A03-95C7-6D40C0DEABC4}"/>
                </a:ext>
              </a:extLst>
            </p:cNvPr>
            <p:cNvSpPr/>
            <p:nvPr/>
          </p:nvSpPr>
          <p:spPr bwMode="auto">
            <a:xfrm>
              <a:off x="2461753" y="3278840"/>
              <a:ext cx="619644" cy="1434470"/>
            </a:xfrm>
            <a:custGeom>
              <a:avLst/>
              <a:gdLst>
                <a:gd name="connsiteX0" fmla="*/ 1010653 w 1283368"/>
                <a:gd name="connsiteY0" fmla="*/ 16042 h 3296653"/>
                <a:gd name="connsiteX1" fmla="*/ 40105 w 1283368"/>
                <a:gd name="connsiteY1" fmla="*/ 1435768 h 3296653"/>
                <a:gd name="connsiteX2" fmla="*/ 0 w 1283368"/>
                <a:gd name="connsiteY2" fmla="*/ 1668379 h 3296653"/>
                <a:gd name="connsiteX3" fmla="*/ 8021 w 1283368"/>
                <a:gd name="connsiteY3" fmla="*/ 3136232 h 3296653"/>
                <a:gd name="connsiteX4" fmla="*/ 176463 w 1283368"/>
                <a:gd name="connsiteY4" fmla="*/ 3296653 h 3296653"/>
                <a:gd name="connsiteX5" fmla="*/ 368968 w 1283368"/>
                <a:gd name="connsiteY5" fmla="*/ 3152274 h 3296653"/>
                <a:gd name="connsiteX6" fmla="*/ 376990 w 1283368"/>
                <a:gd name="connsiteY6" fmla="*/ 1532021 h 3296653"/>
                <a:gd name="connsiteX7" fmla="*/ 1283368 w 1283368"/>
                <a:gd name="connsiteY7" fmla="*/ 232611 h 3296653"/>
                <a:gd name="connsiteX8" fmla="*/ 1259305 w 1283368"/>
                <a:gd name="connsiteY8" fmla="*/ 0 h 3296653"/>
                <a:gd name="connsiteX9" fmla="*/ 1010653 w 1283368"/>
                <a:gd name="connsiteY9" fmla="*/ 16042 h 3296653"/>
                <a:gd name="connsiteX0" fmla="*/ 1010653 w 1307114"/>
                <a:gd name="connsiteY0" fmla="*/ 16042 h 3296653"/>
                <a:gd name="connsiteX1" fmla="*/ 40105 w 1307114"/>
                <a:gd name="connsiteY1" fmla="*/ 1435768 h 3296653"/>
                <a:gd name="connsiteX2" fmla="*/ 0 w 1307114"/>
                <a:gd name="connsiteY2" fmla="*/ 1668379 h 3296653"/>
                <a:gd name="connsiteX3" fmla="*/ 8021 w 1307114"/>
                <a:gd name="connsiteY3" fmla="*/ 3136232 h 3296653"/>
                <a:gd name="connsiteX4" fmla="*/ 176463 w 1307114"/>
                <a:gd name="connsiteY4" fmla="*/ 3296653 h 3296653"/>
                <a:gd name="connsiteX5" fmla="*/ 368968 w 1307114"/>
                <a:gd name="connsiteY5" fmla="*/ 3152274 h 3296653"/>
                <a:gd name="connsiteX6" fmla="*/ 376990 w 1307114"/>
                <a:gd name="connsiteY6" fmla="*/ 1532021 h 3296653"/>
                <a:gd name="connsiteX7" fmla="*/ 1283368 w 1307114"/>
                <a:gd name="connsiteY7" fmla="*/ 232611 h 3296653"/>
                <a:gd name="connsiteX8" fmla="*/ 1259305 w 1307114"/>
                <a:gd name="connsiteY8" fmla="*/ 0 h 3296653"/>
                <a:gd name="connsiteX9" fmla="*/ 1010653 w 1307114"/>
                <a:gd name="connsiteY9" fmla="*/ 16042 h 3296653"/>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61604 h 3342215"/>
                <a:gd name="connsiteX1" fmla="*/ 40105 w 1307114"/>
                <a:gd name="connsiteY1" fmla="*/ 1481330 h 3342215"/>
                <a:gd name="connsiteX2" fmla="*/ 0 w 1307114"/>
                <a:gd name="connsiteY2" fmla="*/ 1713941 h 3342215"/>
                <a:gd name="connsiteX3" fmla="*/ 8021 w 1307114"/>
                <a:gd name="connsiteY3" fmla="*/ 3181794 h 3342215"/>
                <a:gd name="connsiteX4" fmla="*/ 176463 w 1307114"/>
                <a:gd name="connsiteY4" fmla="*/ 3342215 h 3342215"/>
                <a:gd name="connsiteX5" fmla="*/ 368968 w 1307114"/>
                <a:gd name="connsiteY5" fmla="*/ 3197836 h 3342215"/>
                <a:gd name="connsiteX6" fmla="*/ 376990 w 1307114"/>
                <a:gd name="connsiteY6" fmla="*/ 1577583 h 3342215"/>
                <a:gd name="connsiteX7" fmla="*/ 1283368 w 1307114"/>
                <a:gd name="connsiteY7" fmla="*/ 278173 h 3342215"/>
                <a:gd name="connsiteX8" fmla="*/ 1259305 w 1307114"/>
                <a:gd name="connsiteY8" fmla="*/ 45562 h 3342215"/>
                <a:gd name="connsiteX9" fmla="*/ 1010653 w 1307114"/>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16293 w 1319647"/>
                <a:gd name="connsiteY1" fmla="*/ 150038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19647" h="3334194">
                  <a:moveTo>
                    <a:pt x="1010653" y="61604"/>
                  </a:moveTo>
                  <a:lnTo>
                    <a:pt x="16293" y="1500380"/>
                  </a:lnTo>
                  <a:lnTo>
                    <a:pt x="0" y="1713941"/>
                  </a:lnTo>
                  <a:cubicBezTo>
                    <a:pt x="2674" y="2203225"/>
                    <a:pt x="5347" y="2692510"/>
                    <a:pt x="8021" y="3181794"/>
                  </a:cubicBezTo>
                  <a:cubicBezTo>
                    <a:pt x="16042" y="3251310"/>
                    <a:pt x="32084" y="3320826"/>
                    <a:pt x="176463" y="3334194"/>
                  </a:cubicBezTo>
                  <a:cubicBezTo>
                    <a:pt x="352925" y="3310132"/>
                    <a:pt x="344905" y="3262004"/>
                    <a:pt x="368968" y="3197836"/>
                  </a:cubicBezTo>
                  <a:lnTo>
                    <a:pt x="376990" y="1577583"/>
                  </a:lnTo>
                  <a:lnTo>
                    <a:pt x="1283368" y="278173"/>
                  </a:lnTo>
                  <a:cubicBezTo>
                    <a:pt x="1315453" y="184594"/>
                    <a:pt x="1355558" y="147163"/>
                    <a:pt x="1259305" y="45562"/>
                  </a:cubicBezTo>
                  <a:cubicBezTo>
                    <a:pt x="1112252" y="-37323"/>
                    <a:pt x="1085516" y="8131"/>
                    <a:pt x="1010653" y="61604"/>
                  </a:cubicBezTo>
                  <a:close/>
                </a:path>
              </a:pathLst>
            </a:custGeom>
            <a:gradFill flip="none" rotWithShape="1">
              <a:gsLst>
                <a:gs pos="64000">
                  <a:srgbClr val="4E70C5"/>
                </a:gs>
                <a:gs pos="64000">
                  <a:schemeClr val="accent3"/>
                </a:gs>
                <a:gs pos="100000">
                  <a:schemeClr val="accent3"/>
                </a:gs>
              </a:gsLst>
              <a:lin ang="18000000" scaled="0"/>
              <a:tileRect/>
            </a:gra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00" name="Freeform 41">
              <a:extLst>
                <a:ext uri="{FF2B5EF4-FFF2-40B4-BE49-F238E27FC236}">
                  <a16:creationId xmlns:a16="http://schemas.microsoft.com/office/drawing/2014/main" id="{91F12264-2D95-4E45-89E8-AFCC91D84A7C}"/>
                </a:ext>
              </a:extLst>
            </p:cNvPr>
            <p:cNvSpPr/>
            <p:nvPr/>
          </p:nvSpPr>
          <p:spPr bwMode="auto">
            <a:xfrm flipH="1">
              <a:off x="1775315" y="3278840"/>
              <a:ext cx="616174" cy="1434470"/>
            </a:xfrm>
            <a:custGeom>
              <a:avLst/>
              <a:gdLst>
                <a:gd name="connsiteX0" fmla="*/ 1010653 w 1283368"/>
                <a:gd name="connsiteY0" fmla="*/ 16042 h 3296653"/>
                <a:gd name="connsiteX1" fmla="*/ 40105 w 1283368"/>
                <a:gd name="connsiteY1" fmla="*/ 1435768 h 3296653"/>
                <a:gd name="connsiteX2" fmla="*/ 0 w 1283368"/>
                <a:gd name="connsiteY2" fmla="*/ 1668379 h 3296653"/>
                <a:gd name="connsiteX3" fmla="*/ 8021 w 1283368"/>
                <a:gd name="connsiteY3" fmla="*/ 3136232 h 3296653"/>
                <a:gd name="connsiteX4" fmla="*/ 176463 w 1283368"/>
                <a:gd name="connsiteY4" fmla="*/ 3296653 h 3296653"/>
                <a:gd name="connsiteX5" fmla="*/ 368968 w 1283368"/>
                <a:gd name="connsiteY5" fmla="*/ 3152274 h 3296653"/>
                <a:gd name="connsiteX6" fmla="*/ 376990 w 1283368"/>
                <a:gd name="connsiteY6" fmla="*/ 1532021 h 3296653"/>
                <a:gd name="connsiteX7" fmla="*/ 1283368 w 1283368"/>
                <a:gd name="connsiteY7" fmla="*/ 232611 h 3296653"/>
                <a:gd name="connsiteX8" fmla="*/ 1259305 w 1283368"/>
                <a:gd name="connsiteY8" fmla="*/ 0 h 3296653"/>
                <a:gd name="connsiteX9" fmla="*/ 1010653 w 1283368"/>
                <a:gd name="connsiteY9" fmla="*/ 16042 h 3296653"/>
                <a:gd name="connsiteX0" fmla="*/ 1010653 w 1307114"/>
                <a:gd name="connsiteY0" fmla="*/ 16042 h 3296653"/>
                <a:gd name="connsiteX1" fmla="*/ 40105 w 1307114"/>
                <a:gd name="connsiteY1" fmla="*/ 1435768 h 3296653"/>
                <a:gd name="connsiteX2" fmla="*/ 0 w 1307114"/>
                <a:gd name="connsiteY2" fmla="*/ 1668379 h 3296653"/>
                <a:gd name="connsiteX3" fmla="*/ 8021 w 1307114"/>
                <a:gd name="connsiteY3" fmla="*/ 3136232 h 3296653"/>
                <a:gd name="connsiteX4" fmla="*/ 176463 w 1307114"/>
                <a:gd name="connsiteY4" fmla="*/ 3296653 h 3296653"/>
                <a:gd name="connsiteX5" fmla="*/ 368968 w 1307114"/>
                <a:gd name="connsiteY5" fmla="*/ 3152274 h 3296653"/>
                <a:gd name="connsiteX6" fmla="*/ 376990 w 1307114"/>
                <a:gd name="connsiteY6" fmla="*/ 1532021 h 3296653"/>
                <a:gd name="connsiteX7" fmla="*/ 1283368 w 1307114"/>
                <a:gd name="connsiteY7" fmla="*/ 232611 h 3296653"/>
                <a:gd name="connsiteX8" fmla="*/ 1259305 w 1307114"/>
                <a:gd name="connsiteY8" fmla="*/ 0 h 3296653"/>
                <a:gd name="connsiteX9" fmla="*/ 1010653 w 1307114"/>
                <a:gd name="connsiteY9" fmla="*/ 16042 h 3296653"/>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61604 h 3342215"/>
                <a:gd name="connsiteX1" fmla="*/ 40105 w 1307114"/>
                <a:gd name="connsiteY1" fmla="*/ 1481330 h 3342215"/>
                <a:gd name="connsiteX2" fmla="*/ 0 w 1307114"/>
                <a:gd name="connsiteY2" fmla="*/ 1713941 h 3342215"/>
                <a:gd name="connsiteX3" fmla="*/ 8021 w 1307114"/>
                <a:gd name="connsiteY3" fmla="*/ 3181794 h 3342215"/>
                <a:gd name="connsiteX4" fmla="*/ 176463 w 1307114"/>
                <a:gd name="connsiteY4" fmla="*/ 3342215 h 3342215"/>
                <a:gd name="connsiteX5" fmla="*/ 368968 w 1307114"/>
                <a:gd name="connsiteY5" fmla="*/ 3197836 h 3342215"/>
                <a:gd name="connsiteX6" fmla="*/ 376990 w 1307114"/>
                <a:gd name="connsiteY6" fmla="*/ 1577583 h 3342215"/>
                <a:gd name="connsiteX7" fmla="*/ 1283368 w 1307114"/>
                <a:gd name="connsiteY7" fmla="*/ 278173 h 3342215"/>
                <a:gd name="connsiteX8" fmla="*/ 1259305 w 1307114"/>
                <a:gd name="connsiteY8" fmla="*/ 45562 h 3342215"/>
                <a:gd name="connsiteX9" fmla="*/ 1010653 w 1307114"/>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03264 w 1312258"/>
                <a:gd name="connsiteY0" fmla="*/ 61604 h 3334194"/>
                <a:gd name="connsiteX1" fmla="*/ 32716 w 1312258"/>
                <a:gd name="connsiteY1" fmla="*/ 1481330 h 3334194"/>
                <a:gd name="connsiteX2" fmla="*/ 2136 w 1312258"/>
                <a:gd name="connsiteY2" fmla="*/ 1713941 h 3334194"/>
                <a:gd name="connsiteX3" fmla="*/ 632 w 1312258"/>
                <a:gd name="connsiteY3" fmla="*/ 3181794 h 3334194"/>
                <a:gd name="connsiteX4" fmla="*/ 169074 w 1312258"/>
                <a:gd name="connsiteY4" fmla="*/ 3334194 h 3334194"/>
                <a:gd name="connsiteX5" fmla="*/ 361579 w 1312258"/>
                <a:gd name="connsiteY5" fmla="*/ 3197836 h 3334194"/>
                <a:gd name="connsiteX6" fmla="*/ 369601 w 1312258"/>
                <a:gd name="connsiteY6" fmla="*/ 1577583 h 3334194"/>
                <a:gd name="connsiteX7" fmla="*/ 1275979 w 1312258"/>
                <a:gd name="connsiteY7" fmla="*/ 278173 h 3334194"/>
                <a:gd name="connsiteX8" fmla="*/ 1251916 w 1312258"/>
                <a:gd name="connsiteY8" fmla="*/ 45562 h 3334194"/>
                <a:gd name="connsiteX9" fmla="*/ 1003264 w 1312258"/>
                <a:gd name="connsiteY9" fmla="*/ 61604 h 3334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12258" h="3334194">
                  <a:moveTo>
                    <a:pt x="1003264" y="61604"/>
                  </a:moveTo>
                  <a:lnTo>
                    <a:pt x="32716" y="1481330"/>
                  </a:lnTo>
                  <a:cubicBezTo>
                    <a:pt x="19348" y="1558867"/>
                    <a:pt x="5979" y="1593541"/>
                    <a:pt x="2136" y="1713941"/>
                  </a:cubicBezTo>
                  <a:cubicBezTo>
                    <a:pt x="4810" y="2203225"/>
                    <a:pt x="-2042" y="2692510"/>
                    <a:pt x="632" y="3181794"/>
                  </a:cubicBezTo>
                  <a:cubicBezTo>
                    <a:pt x="8653" y="3251310"/>
                    <a:pt x="24695" y="3320826"/>
                    <a:pt x="169074" y="3334194"/>
                  </a:cubicBezTo>
                  <a:cubicBezTo>
                    <a:pt x="345536" y="3310132"/>
                    <a:pt x="337516" y="3262004"/>
                    <a:pt x="361579" y="3197836"/>
                  </a:cubicBezTo>
                  <a:lnTo>
                    <a:pt x="369601" y="1577583"/>
                  </a:lnTo>
                  <a:lnTo>
                    <a:pt x="1275979" y="278173"/>
                  </a:lnTo>
                  <a:cubicBezTo>
                    <a:pt x="1308064" y="184594"/>
                    <a:pt x="1348169" y="147163"/>
                    <a:pt x="1251916" y="45562"/>
                  </a:cubicBezTo>
                  <a:cubicBezTo>
                    <a:pt x="1104863" y="-37323"/>
                    <a:pt x="1078127" y="8131"/>
                    <a:pt x="1003264" y="61604"/>
                  </a:cubicBezTo>
                  <a:close/>
                </a:path>
              </a:pathLst>
            </a:custGeom>
            <a:gradFill flip="none" rotWithShape="1">
              <a:gsLst>
                <a:gs pos="64000">
                  <a:srgbClr val="4E70C5"/>
                </a:gs>
                <a:gs pos="64000">
                  <a:schemeClr val="accent3"/>
                </a:gs>
                <a:gs pos="100000">
                  <a:schemeClr val="accent3"/>
                </a:gs>
              </a:gsLst>
              <a:lin ang="18600000" scaled="0"/>
              <a:tileRect/>
            </a:gra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cxnSp>
          <p:nvCxnSpPr>
            <p:cNvPr id="101" name="Straight Connector 100">
              <a:extLst>
                <a:ext uri="{FF2B5EF4-FFF2-40B4-BE49-F238E27FC236}">
                  <a16:creationId xmlns:a16="http://schemas.microsoft.com/office/drawing/2014/main" id="{88F012B8-C674-47DB-AC41-2FA308FF8DE0}"/>
                </a:ext>
              </a:extLst>
            </p:cNvPr>
            <p:cNvCxnSpPr>
              <a:cxnSpLocks/>
            </p:cNvCxnSpPr>
            <p:nvPr/>
          </p:nvCxnSpPr>
          <p:spPr bwMode="auto">
            <a:xfrm flipV="1">
              <a:off x="2225474" y="3957563"/>
              <a:ext cx="145887" cy="0"/>
            </a:xfrm>
            <a:prstGeom prst="line">
              <a:avLst/>
            </a:prstGeom>
            <a:noFill/>
            <a:ln w="28575" cap="flat" cmpd="sng" algn="ctr">
              <a:solidFill>
                <a:srgbClr val="F4AB33"/>
              </a:solidFill>
              <a:prstDash val="solid"/>
              <a:round/>
              <a:headEnd type="none" w="med" len="med"/>
              <a:tailEnd type="none" w="med" len="med"/>
            </a:ln>
            <a:effectLst/>
          </p:spPr>
        </p:cxnSp>
        <p:cxnSp>
          <p:nvCxnSpPr>
            <p:cNvPr id="102" name="Straight Connector 101">
              <a:extLst>
                <a:ext uri="{FF2B5EF4-FFF2-40B4-BE49-F238E27FC236}">
                  <a16:creationId xmlns:a16="http://schemas.microsoft.com/office/drawing/2014/main" id="{8CF23B90-8BE8-4EA5-8474-8678AC92B98E}"/>
                </a:ext>
              </a:extLst>
            </p:cNvPr>
            <p:cNvCxnSpPr>
              <a:cxnSpLocks/>
            </p:cNvCxnSpPr>
            <p:nvPr/>
          </p:nvCxnSpPr>
          <p:spPr bwMode="auto">
            <a:xfrm flipV="1">
              <a:off x="2481584" y="3957563"/>
              <a:ext cx="157186" cy="0"/>
            </a:xfrm>
            <a:prstGeom prst="line">
              <a:avLst/>
            </a:prstGeom>
            <a:noFill/>
            <a:ln w="28575" cap="flat" cmpd="sng" algn="ctr">
              <a:solidFill>
                <a:srgbClr val="F4AB33"/>
              </a:solidFill>
              <a:prstDash val="solid"/>
              <a:round/>
              <a:headEnd type="none" w="med" len="med"/>
              <a:tailEnd type="none" w="med" len="med"/>
            </a:ln>
            <a:effectLst/>
          </p:spPr>
        </p:cxnSp>
        <p:cxnSp>
          <p:nvCxnSpPr>
            <p:cNvPr id="103" name="Straight Connector 102">
              <a:extLst>
                <a:ext uri="{FF2B5EF4-FFF2-40B4-BE49-F238E27FC236}">
                  <a16:creationId xmlns:a16="http://schemas.microsoft.com/office/drawing/2014/main" id="{1D84FEAD-3C5F-4D64-9354-827A2A1BB82F}"/>
                </a:ext>
              </a:extLst>
            </p:cNvPr>
            <p:cNvCxnSpPr/>
            <p:nvPr/>
          </p:nvCxnSpPr>
          <p:spPr bwMode="auto">
            <a:xfrm>
              <a:off x="2225474" y="4402355"/>
              <a:ext cx="156302" cy="0"/>
            </a:xfrm>
            <a:prstGeom prst="line">
              <a:avLst/>
            </a:prstGeom>
            <a:noFill/>
            <a:ln w="28575" cap="flat" cmpd="sng" algn="ctr">
              <a:solidFill>
                <a:srgbClr val="F4AB33"/>
              </a:solidFill>
              <a:prstDash val="solid"/>
              <a:round/>
              <a:headEnd type="none" w="med" len="med"/>
              <a:tailEnd type="none" w="med" len="med"/>
            </a:ln>
            <a:effectLst/>
          </p:spPr>
        </p:cxnSp>
        <p:cxnSp>
          <p:nvCxnSpPr>
            <p:cNvPr id="104" name="Straight Connector 103">
              <a:extLst>
                <a:ext uri="{FF2B5EF4-FFF2-40B4-BE49-F238E27FC236}">
                  <a16:creationId xmlns:a16="http://schemas.microsoft.com/office/drawing/2014/main" id="{2E8F3AA7-E836-4FBA-B2AA-6CC70421BD5E}"/>
                </a:ext>
              </a:extLst>
            </p:cNvPr>
            <p:cNvCxnSpPr/>
            <p:nvPr/>
          </p:nvCxnSpPr>
          <p:spPr bwMode="auto">
            <a:xfrm>
              <a:off x="2466518" y="4402355"/>
              <a:ext cx="169484" cy="0"/>
            </a:xfrm>
            <a:prstGeom prst="line">
              <a:avLst/>
            </a:prstGeom>
            <a:noFill/>
            <a:ln w="28575" cap="flat" cmpd="sng" algn="ctr">
              <a:solidFill>
                <a:srgbClr val="F4AB33"/>
              </a:solidFill>
              <a:prstDash val="solid"/>
              <a:round/>
              <a:headEnd type="none" w="med" len="med"/>
              <a:tailEnd type="none" w="med" len="med"/>
            </a:ln>
            <a:effectLst/>
          </p:spPr>
        </p:cxnSp>
        <p:cxnSp>
          <p:nvCxnSpPr>
            <p:cNvPr id="105" name="Straight Connector 104">
              <a:extLst>
                <a:ext uri="{FF2B5EF4-FFF2-40B4-BE49-F238E27FC236}">
                  <a16:creationId xmlns:a16="http://schemas.microsoft.com/office/drawing/2014/main" id="{91E010B9-5424-421D-88C0-7C906D7651AE}"/>
                </a:ext>
              </a:extLst>
            </p:cNvPr>
            <p:cNvCxnSpPr/>
            <p:nvPr/>
          </p:nvCxnSpPr>
          <p:spPr bwMode="auto">
            <a:xfrm>
              <a:off x="2680199" y="3673882"/>
              <a:ext cx="306165" cy="218384"/>
            </a:xfrm>
            <a:prstGeom prst="line">
              <a:avLst/>
            </a:prstGeom>
            <a:noFill/>
            <a:ln w="28575" cap="flat" cmpd="sng" algn="ctr">
              <a:solidFill>
                <a:srgbClr val="F4AB33"/>
              </a:solidFill>
              <a:prstDash val="solid"/>
              <a:round/>
              <a:headEnd type="none" w="med" len="med"/>
              <a:tailEnd type="none" w="med" len="med"/>
            </a:ln>
            <a:effectLst/>
          </p:spPr>
        </p:cxnSp>
        <p:cxnSp>
          <p:nvCxnSpPr>
            <p:cNvPr id="106" name="Straight Connector 105">
              <a:extLst>
                <a:ext uri="{FF2B5EF4-FFF2-40B4-BE49-F238E27FC236}">
                  <a16:creationId xmlns:a16="http://schemas.microsoft.com/office/drawing/2014/main" id="{4723A24D-084C-4EDE-99C0-6601113A9589}"/>
                </a:ext>
              </a:extLst>
            </p:cNvPr>
            <p:cNvCxnSpPr/>
            <p:nvPr/>
          </p:nvCxnSpPr>
          <p:spPr bwMode="auto">
            <a:xfrm flipV="1">
              <a:off x="1861017" y="3666349"/>
              <a:ext cx="302898" cy="225917"/>
            </a:xfrm>
            <a:prstGeom prst="line">
              <a:avLst/>
            </a:prstGeom>
            <a:noFill/>
            <a:ln w="28575" cap="flat" cmpd="sng" algn="ctr">
              <a:solidFill>
                <a:srgbClr val="F4AB33"/>
              </a:solidFill>
              <a:prstDash val="solid"/>
              <a:round/>
              <a:headEnd type="none" w="med" len="med"/>
              <a:tailEnd type="none" w="med" len="med"/>
            </a:ln>
            <a:effectLst/>
          </p:spPr>
        </p:cxnSp>
        <p:sp>
          <p:nvSpPr>
            <p:cNvPr id="107" name="Rectangle 106">
              <a:extLst>
                <a:ext uri="{FF2B5EF4-FFF2-40B4-BE49-F238E27FC236}">
                  <a16:creationId xmlns:a16="http://schemas.microsoft.com/office/drawing/2014/main" id="{26E895FF-68E1-440E-869B-63DAB744EBDE}"/>
                </a:ext>
              </a:extLst>
            </p:cNvPr>
            <p:cNvSpPr/>
            <p:nvPr/>
          </p:nvSpPr>
          <p:spPr bwMode="auto">
            <a:xfrm rot="19486446">
              <a:off x="1986661" y="3744898"/>
              <a:ext cx="50241" cy="70776"/>
            </a:xfrm>
            <a:prstGeom prst="rect">
              <a:avLst/>
            </a:prstGeom>
            <a:solidFill>
              <a:srgbClr val="F4AB33">
                <a:lumMod val="50000"/>
              </a:srgbClr>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08" name="Rectangle 107">
              <a:extLst>
                <a:ext uri="{FF2B5EF4-FFF2-40B4-BE49-F238E27FC236}">
                  <a16:creationId xmlns:a16="http://schemas.microsoft.com/office/drawing/2014/main" id="{13B87111-6AA0-4CBA-9228-ED68F60DBDCE}"/>
                </a:ext>
              </a:extLst>
            </p:cNvPr>
            <p:cNvSpPr/>
            <p:nvPr/>
          </p:nvSpPr>
          <p:spPr bwMode="auto">
            <a:xfrm rot="2113554" flipV="1">
              <a:off x="2815093" y="3749685"/>
              <a:ext cx="50241" cy="70776"/>
            </a:xfrm>
            <a:prstGeom prst="rect">
              <a:avLst/>
            </a:prstGeom>
            <a:solidFill>
              <a:srgbClr val="F4AB33">
                <a:lumMod val="50000"/>
              </a:srgbClr>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09" name="Rectangle 108">
              <a:extLst>
                <a:ext uri="{FF2B5EF4-FFF2-40B4-BE49-F238E27FC236}">
                  <a16:creationId xmlns:a16="http://schemas.microsoft.com/office/drawing/2014/main" id="{629B3968-2760-4F3D-9E79-F3C3D7F89E99}"/>
                </a:ext>
              </a:extLst>
            </p:cNvPr>
            <p:cNvSpPr/>
            <p:nvPr/>
          </p:nvSpPr>
          <p:spPr bwMode="auto">
            <a:xfrm rot="5400000" flipV="1">
              <a:off x="2404514" y="4110830"/>
              <a:ext cx="50241" cy="70776"/>
            </a:xfrm>
            <a:prstGeom prst="rect">
              <a:avLst/>
            </a:prstGeom>
            <a:solidFill>
              <a:srgbClr val="F4AB33">
                <a:lumMod val="50000"/>
              </a:srgbClr>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grpSp>
      <p:sp>
        <p:nvSpPr>
          <p:cNvPr id="110" name="TextBox 109">
            <a:extLst>
              <a:ext uri="{FF2B5EF4-FFF2-40B4-BE49-F238E27FC236}">
                <a16:creationId xmlns:a16="http://schemas.microsoft.com/office/drawing/2014/main" id="{8F05377E-6BB7-4D06-9A96-D9F364A19182}"/>
              </a:ext>
            </a:extLst>
          </p:cNvPr>
          <p:cNvSpPr txBox="1"/>
          <p:nvPr/>
        </p:nvSpPr>
        <p:spPr>
          <a:xfrm>
            <a:off x="5321089" y="5120272"/>
            <a:ext cx="1276371" cy="523220"/>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1D2E5A"/>
                </a:solidFill>
                <a:effectLst/>
                <a:uLnTx/>
                <a:uFillTx/>
                <a:latin typeface="Calibri" panose="020F0502020204030204" pitchFamily="34" charset="0"/>
                <a:ea typeface="+mn-ea"/>
                <a:cs typeface="Calibri" panose="020F0502020204030204" pitchFamily="34" charset="0"/>
              </a:rPr>
              <a:t>Bispecific Antibody</a:t>
            </a:r>
          </a:p>
        </p:txBody>
      </p:sp>
      <p:sp>
        <p:nvSpPr>
          <p:cNvPr id="111" name="TextBox 110">
            <a:extLst>
              <a:ext uri="{FF2B5EF4-FFF2-40B4-BE49-F238E27FC236}">
                <a16:creationId xmlns:a16="http://schemas.microsoft.com/office/drawing/2014/main" id="{3083BAA2-F070-4AF6-9467-BDA4412EEA86}"/>
              </a:ext>
            </a:extLst>
          </p:cNvPr>
          <p:cNvSpPr txBox="1"/>
          <p:nvPr/>
        </p:nvSpPr>
        <p:spPr>
          <a:xfrm>
            <a:off x="2731694" y="5428585"/>
            <a:ext cx="1276371" cy="523220"/>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1D2E5A"/>
                </a:solidFill>
                <a:effectLst/>
                <a:uLnTx/>
                <a:uFillTx/>
                <a:latin typeface="Calibri" panose="020F0502020204030204" pitchFamily="34" charset="0"/>
                <a:ea typeface="+mn-ea"/>
                <a:cs typeface="Calibri" panose="020F0502020204030204" pitchFamily="34" charset="0"/>
              </a:rPr>
              <a:t>Anti-CD3 Antibody</a:t>
            </a:r>
          </a:p>
        </p:txBody>
      </p:sp>
      <p:sp>
        <p:nvSpPr>
          <p:cNvPr id="112" name="TextBox 111">
            <a:extLst>
              <a:ext uri="{FF2B5EF4-FFF2-40B4-BE49-F238E27FC236}">
                <a16:creationId xmlns:a16="http://schemas.microsoft.com/office/drawing/2014/main" id="{78E37BB4-7932-41AF-8BC0-B46B8BD541AE}"/>
              </a:ext>
            </a:extLst>
          </p:cNvPr>
          <p:cNvSpPr txBox="1"/>
          <p:nvPr/>
        </p:nvSpPr>
        <p:spPr>
          <a:xfrm>
            <a:off x="8183936" y="5400809"/>
            <a:ext cx="1276371" cy="523220"/>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1D2E5A"/>
                </a:solidFill>
                <a:effectLst/>
                <a:uLnTx/>
                <a:uFillTx/>
                <a:latin typeface="Calibri" panose="020F0502020204030204" pitchFamily="34" charset="0"/>
                <a:ea typeface="+mn-ea"/>
                <a:cs typeface="Calibri" panose="020F0502020204030204" pitchFamily="34" charset="0"/>
              </a:rPr>
              <a:t>Anti-BCMA Antibody</a:t>
            </a:r>
          </a:p>
        </p:txBody>
      </p:sp>
      <p:grpSp>
        <p:nvGrpSpPr>
          <p:cNvPr id="74" name="Group 73">
            <a:extLst>
              <a:ext uri="{FF2B5EF4-FFF2-40B4-BE49-F238E27FC236}">
                <a16:creationId xmlns:a16="http://schemas.microsoft.com/office/drawing/2014/main" id="{A9E29B74-34CE-4F7A-94AF-F5C2E3391E8A}"/>
              </a:ext>
            </a:extLst>
          </p:cNvPr>
          <p:cNvGrpSpPr/>
          <p:nvPr/>
        </p:nvGrpSpPr>
        <p:grpSpPr>
          <a:xfrm>
            <a:off x="9392911" y="6207927"/>
            <a:ext cx="2488502" cy="454909"/>
            <a:chOff x="9392911" y="6207927"/>
            <a:chExt cx="2488502" cy="454909"/>
          </a:xfrm>
        </p:grpSpPr>
        <p:pic>
          <p:nvPicPr>
            <p:cNvPr id="75" name="Picture 74" descr="A picture containing text, ax, wheel&#10;&#10;Description automatically generated">
              <a:extLst>
                <a:ext uri="{FF2B5EF4-FFF2-40B4-BE49-F238E27FC236}">
                  <a16:creationId xmlns:a16="http://schemas.microsoft.com/office/drawing/2014/main" id="{F921EDE1-5FDA-4304-AA71-AB1CA43EFA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76" name="Rectangle 8">
              <a:extLst>
                <a:ext uri="{FF2B5EF4-FFF2-40B4-BE49-F238E27FC236}">
                  <a16:creationId xmlns:a16="http://schemas.microsoft.com/office/drawing/2014/main" id="{27EB393F-4283-4432-8F49-DDBDE9B99EC3}"/>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spTree>
    <p:extLst>
      <p:ext uri="{BB962C8B-B14F-4D97-AF65-F5344CB8AC3E}">
        <p14:creationId xmlns:p14="http://schemas.microsoft.com/office/powerpoint/2010/main" val="651060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A1457023-DE41-402D-A931-2A013B742D40}"/>
              </a:ext>
            </a:extLst>
          </p:cNvPr>
          <p:cNvSpPr>
            <a:spLocks noGrp="1" noChangeArrowheads="1"/>
          </p:cNvSpPr>
          <p:nvPr>
            <p:ph type="title"/>
          </p:nvPr>
        </p:nvSpPr>
        <p:spPr/>
        <p:txBody>
          <a:bodyPr/>
          <a:lstStyle/>
          <a:p>
            <a:r>
              <a:rPr lang="en-US" dirty="0"/>
              <a:t>MajesTEC-1 Study of Teclistamab: A Novel </a:t>
            </a:r>
            <a:br>
              <a:rPr lang="en-US" dirty="0"/>
            </a:br>
            <a:r>
              <a:rPr lang="en-US" dirty="0"/>
              <a:t>BCMA x CD3 T-Cell Redirecting Bispecific Antibody</a:t>
            </a:r>
            <a:endParaRPr lang="en-US" altLang="en-US" dirty="0"/>
          </a:p>
        </p:txBody>
      </p:sp>
      <p:sp>
        <p:nvSpPr>
          <p:cNvPr id="10" name="Content Placeholder 2">
            <a:extLst>
              <a:ext uri="{FF2B5EF4-FFF2-40B4-BE49-F238E27FC236}">
                <a16:creationId xmlns:a16="http://schemas.microsoft.com/office/drawing/2014/main" id="{B4D6D876-F8A2-4A37-B209-DAB13ECD1153}"/>
              </a:ext>
            </a:extLst>
          </p:cNvPr>
          <p:cNvSpPr>
            <a:spLocks noGrp="1"/>
          </p:cNvSpPr>
          <p:nvPr>
            <p:ph idx="1"/>
          </p:nvPr>
        </p:nvSpPr>
        <p:spPr/>
        <p:txBody>
          <a:bodyPr/>
          <a:lstStyle/>
          <a:p>
            <a:r>
              <a:rPr lang="en-US" sz="2200" dirty="0"/>
              <a:t>Triple class–exposed patients with R/R MM still in need of novel therapies despite newly approved agents</a:t>
            </a:r>
            <a:r>
              <a:rPr lang="en-US" sz="2200" baseline="30000" dirty="0"/>
              <a:t>1,2</a:t>
            </a:r>
            <a:endParaRPr lang="en-US" sz="2200" dirty="0"/>
          </a:p>
          <a:p>
            <a:r>
              <a:rPr lang="en-US" sz="2200" dirty="0"/>
              <a:t>Teclistamab (JNJ-64007957): off-the-shelf, investigational BCMA x CD3 bispecific antibody</a:t>
            </a:r>
            <a:r>
              <a:rPr lang="en-US" sz="2200" baseline="30000" dirty="0"/>
              <a:t>3,4</a:t>
            </a:r>
            <a:endParaRPr lang="en-US" sz="2200" dirty="0"/>
          </a:p>
          <a:p>
            <a:pPr lvl="1"/>
            <a:r>
              <a:rPr lang="en-US" sz="2000" dirty="0"/>
              <a:t>Engineered to enhance the immune response against tumor cells by binding to CD3 on T-cells and BCMA on plasma cells, promoting T-cell–mediated killing of BCMA-positive myeloma cells </a:t>
            </a:r>
          </a:p>
          <a:p>
            <a:r>
              <a:rPr lang="en-US" sz="2200" dirty="0"/>
              <a:t>Phase I/II MajesTEC-1: first-in-human, dose-escalation/dose-expansion trial of SC teclistamab in patients with R/R MM</a:t>
            </a:r>
            <a:r>
              <a:rPr lang="en-US" sz="2200" baseline="30000" dirty="0"/>
              <a:t>3,4</a:t>
            </a:r>
            <a:endParaRPr lang="en-US" sz="2200" dirty="0"/>
          </a:p>
          <a:p>
            <a:pPr lvl="1"/>
            <a:r>
              <a:rPr lang="en-US" sz="2000" dirty="0"/>
              <a:t>Initial phase I results identified RP2D as 1.5 mg/kg QW with step-up doses of 0.06 and </a:t>
            </a:r>
            <a:br>
              <a:rPr lang="en-US" sz="2000" dirty="0"/>
            </a:br>
            <a:r>
              <a:rPr lang="en-US" sz="2000" dirty="0"/>
              <a:t>0.3 mg/kg</a:t>
            </a:r>
            <a:r>
              <a:rPr lang="en-US" sz="2000" baseline="30000" dirty="0"/>
              <a:t>3</a:t>
            </a:r>
            <a:endParaRPr lang="en-US" sz="2000" dirty="0"/>
          </a:p>
          <a:p>
            <a:r>
              <a:rPr lang="en-US" sz="2200" dirty="0"/>
              <a:t>Current analysis reports updated phase I/II MajesTEC-1 data for SC teclistamab in patients with R/R MM at 1.5-mg/kg dose</a:t>
            </a:r>
            <a:r>
              <a:rPr lang="en-US" sz="2200" baseline="30000" dirty="0"/>
              <a:t>4</a:t>
            </a:r>
            <a:endParaRPr lang="en-US" sz="2200" dirty="0"/>
          </a:p>
        </p:txBody>
      </p:sp>
      <p:grpSp>
        <p:nvGrpSpPr>
          <p:cNvPr id="7" name="Group 6">
            <a:extLst>
              <a:ext uri="{FF2B5EF4-FFF2-40B4-BE49-F238E27FC236}">
                <a16:creationId xmlns:a16="http://schemas.microsoft.com/office/drawing/2014/main" id="{2479E291-C18C-4826-8211-0D4EDD52556A}"/>
              </a:ext>
            </a:extLst>
          </p:cNvPr>
          <p:cNvGrpSpPr/>
          <p:nvPr/>
        </p:nvGrpSpPr>
        <p:grpSpPr>
          <a:xfrm>
            <a:off x="9392911" y="6207927"/>
            <a:ext cx="2488502" cy="454909"/>
            <a:chOff x="9392911" y="6207927"/>
            <a:chExt cx="2488502" cy="454909"/>
          </a:xfrm>
        </p:grpSpPr>
        <p:pic>
          <p:nvPicPr>
            <p:cNvPr id="8" name="Picture 7" descr="A picture containing text, ax, wheel&#10;&#10;Description automatically generated">
              <a:extLst>
                <a:ext uri="{FF2B5EF4-FFF2-40B4-BE49-F238E27FC236}">
                  <a16:creationId xmlns:a16="http://schemas.microsoft.com/office/drawing/2014/main" id="{7AE86A05-8BB4-4183-A9E7-D1DF011B73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9" name="Rectangle 8">
              <a:extLst>
                <a:ext uri="{FF2B5EF4-FFF2-40B4-BE49-F238E27FC236}">
                  <a16:creationId xmlns:a16="http://schemas.microsoft.com/office/drawing/2014/main" id="{782D8C99-859A-4F2E-AF13-ED8E4DF3F824}"/>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
        <p:nvSpPr>
          <p:cNvPr id="11" name="Text Box 15">
            <a:extLst>
              <a:ext uri="{FF2B5EF4-FFF2-40B4-BE49-F238E27FC236}">
                <a16:creationId xmlns:a16="http://schemas.microsoft.com/office/drawing/2014/main" id="{56D7EF71-4576-284E-82B1-E5F2C71467E6}"/>
              </a:ext>
            </a:extLst>
          </p:cNvPr>
          <p:cNvSpPr txBox="1">
            <a:spLocks noChangeArrowheads="1"/>
          </p:cNvSpPr>
          <p:nvPr/>
        </p:nvSpPr>
        <p:spPr bwMode="auto">
          <a:xfrm>
            <a:off x="412751" y="6398905"/>
            <a:ext cx="9693150" cy="276999"/>
          </a:xfrm>
          <a:prstGeom prst="rect">
            <a:avLst/>
          </a:prstGeom>
          <a:noFill/>
          <a:ln>
            <a:noFill/>
          </a:ln>
        </p:spPr>
        <p:txBody>
          <a:bodyPr wrap="square"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1. Mateos. ASCO 2021. Abstr 8041. 2. Costa. ASCO 2021. Abstr 8030. 3. Usmani. Lancet. 2021;398:665. 4. Moreau. ASH 2021. Abstr 896.</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38611-EBA2-4AE9-B20D-0E21BC92EAF9}"/>
              </a:ext>
            </a:extLst>
          </p:cNvPr>
          <p:cNvSpPr>
            <a:spLocks noGrp="1"/>
          </p:cNvSpPr>
          <p:nvPr>
            <p:ph type="title"/>
          </p:nvPr>
        </p:nvSpPr>
        <p:spPr/>
        <p:txBody>
          <a:bodyPr/>
          <a:lstStyle/>
          <a:p>
            <a:r>
              <a:rPr lang="en-US" b="1" dirty="0"/>
              <a:t>BCMA in Multiple Myeloma</a:t>
            </a:r>
          </a:p>
        </p:txBody>
      </p:sp>
      <p:sp>
        <p:nvSpPr>
          <p:cNvPr id="3" name="Content Placeholder 2">
            <a:extLst>
              <a:ext uri="{FF2B5EF4-FFF2-40B4-BE49-F238E27FC236}">
                <a16:creationId xmlns:a16="http://schemas.microsoft.com/office/drawing/2014/main" id="{B914AC19-E0E1-40CD-B78B-08683D09A300}"/>
              </a:ext>
            </a:extLst>
          </p:cNvPr>
          <p:cNvSpPr>
            <a:spLocks noGrp="1"/>
          </p:cNvSpPr>
          <p:nvPr>
            <p:ph idx="1"/>
          </p:nvPr>
        </p:nvSpPr>
        <p:spPr>
          <a:xfrm>
            <a:off x="604676" y="1513047"/>
            <a:ext cx="3697738" cy="4650686"/>
          </a:xfrm>
        </p:spPr>
        <p:txBody>
          <a:bodyPr/>
          <a:lstStyle/>
          <a:p>
            <a:r>
              <a:rPr lang="en-US" sz="2400" dirty="0"/>
              <a:t>Expressed on late memory B-cells committed to PC differentiation and PCs</a:t>
            </a:r>
          </a:p>
          <a:p>
            <a:r>
              <a:rPr lang="en-US" sz="2400" dirty="0"/>
              <a:t>BCMA plays a role in survival of long-lived PCs</a:t>
            </a:r>
          </a:p>
          <a:p>
            <a:r>
              <a:rPr lang="en-US" sz="2400" dirty="0"/>
              <a:t>γ-secretase cleaves BCMA from the cell surface, yielding soluble BCMA</a:t>
            </a:r>
          </a:p>
        </p:txBody>
      </p:sp>
      <p:sp>
        <p:nvSpPr>
          <p:cNvPr id="16" name="Text Box 15">
            <a:extLst>
              <a:ext uri="{FF2B5EF4-FFF2-40B4-BE49-F238E27FC236}">
                <a16:creationId xmlns:a16="http://schemas.microsoft.com/office/drawing/2014/main" id="{6A6B3D11-A3C4-4F57-B8AF-30E4AACC1B2C}"/>
              </a:ext>
            </a:extLst>
          </p:cNvPr>
          <p:cNvSpPr txBox="1">
            <a:spLocks noChangeArrowheads="1"/>
          </p:cNvSpPr>
          <p:nvPr/>
        </p:nvSpPr>
        <p:spPr bwMode="auto">
          <a:xfrm>
            <a:off x="427279" y="6405402"/>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altLang="en-US" sz="1200" b="0" i="0" u="none" strike="noStrike" kern="1200" cap="none" spc="-10" normalizeH="0" baseline="0" noProof="0" dirty="0">
                <a:ln>
                  <a:noFill/>
                </a:ln>
                <a:solidFill>
                  <a:schemeClr val="bg2"/>
                </a:solidFill>
                <a:effectLst/>
                <a:uLnTx/>
                <a:uFillTx/>
                <a:latin typeface="Calibri" panose="020F0502020204030204" pitchFamily="34" charset="0"/>
                <a:ea typeface="+mn-ea"/>
                <a:cs typeface="+mn-cs"/>
              </a:rPr>
              <a:t>Cho. Front Immunol. 2018;10:1821. </a:t>
            </a:r>
            <a:endParaRPr kumimoji="0" lang="en-US" altLang="en-US" sz="1200" b="0" i="0" u="none" strike="noStrike" kern="1200" cap="none" spc="-10" normalizeH="0" baseline="0" noProof="0" dirty="0">
              <a:ln>
                <a:noFill/>
              </a:ln>
              <a:solidFill>
                <a:schemeClr val="bg2"/>
              </a:solidFill>
              <a:effectLst/>
              <a:uLnTx/>
              <a:uFillTx/>
              <a:latin typeface="Calibri" panose="020F0502020204030204" pitchFamily="34" charset="0"/>
              <a:ea typeface="+mn-ea"/>
              <a:cs typeface="+mn-cs"/>
            </a:endParaRPr>
          </a:p>
        </p:txBody>
      </p:sp>
      <p:sp>
        <p:nvSpPr>
          <p:cNvPr id="12" name="TextBox 11">
            <a:extLst>
              <a:ext uri="{FF2B5EF4-FFF2-40B4-BE49-F238E27FC236}">
                <a16:creationId xmlns:a16="http://schemas.microsoft.com/office/drawing/2014/main" id="{721AF7ED-8CA4-44B6-8EF4-BE0A484E6946}"/>
              </a:ext>
            </a:extLst>
          </p:cNvPr>
          <p:cNvSpPr txBox="1"/>
          <p:nvPr/>
        </p:nvSpPr>
        <p:spPr>
          <a:xfrm>
            <a:off x="5867164" y="5588210"/>
            <a:ext cx="2254602" cy="707886"/>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1D2E5A"/>
                </a:solidFill>
                <a:effectLst/>
                <a:uLnTx/>
                <a:uFillTx/>
                <a:latin typeface="Calibri" panose="020F0502020204030204" pitchFamily="34" charset="0"/>
                <a:ea typeface="+mn-ea"/>
                <a:cs typeface="Calibri" panose="020F0502020204030204" pitchFamily="34" charset="0"/>
              </a:rPr>
              <a:t>Antibody–Drug </a:t>
            </a: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1D2E5A"/>
                </a:solidFill>
                <a:effectLst/>
                <a:uLnTx/>
                <a:uFillTx/>
                <a:latin typeface="Calibri" panose="020F0502020204030204" pitchFamily="34" charset="0"/>
                <a:ea typeface="+mn-ea"/>
                <a:cs typeface="Calibri" panose="020F0502020204030204" pitchFamily="34" charset="0"/>
              </a:rPr>
              <a:t>Conjugates</a:t>
            </a:r>
          </a:p>
        </p:txBody>
      </p:sp>
      <p:sp>
        <p:nvSpPr>
          <p:cNvPr id="22" name="TextBox 21">
            <a:extLst>
              <a:ext uri="{FF2B5EF4-FFF2-40B4-BE49-F238E27FC236}">
                <a16:creationId xmlns:a16="http://schemas.microsoft.com/office/drawing/2014/main" id="{61DD7F87-4678-4FEB-8387-63C1A8E93BE7}"/>
              </a:ext>
            </a:extLst>
          </p:cNvPr>
          <p:cNvSpPr txBox="1"/>
          <p:nvPr/>
        </p:nvSpPr>
        <p:spPr>
          <a:xfrm>
            <a:off x="5304206" y="4375855"/>
            <a:ext cx="1519714" cy="523220"/>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1D2E5A"/>
                </a:solidFill>
                <a:effectLst/>
                <a:uLnTx/>
                <a:uFillTx/>
                <a:latin typeface="Calibri" panose="020F0502020204030204" pitchFamily="34" charset="0"/>
                <a:ea typeface="+mn-ea"/>
                <a:cs typeface="Calibri" panose="020F0502020204030204" pitchFamily="34" charset="0"/>
              </a:rPr>
              <a:t>Cytotoxic Payload Released Into Cell</a:t>
            </a:r>
          </a:p>
        </p:txBody>
      </p:sp>
      <p:sp>
        <p:nvSpPr>
          <p:cNvPr id="57" name="TextBox 56">
            <a:extLst>
              <a:ext uri="{FF2B5EF4-FFF2-40B4-BE49-F238E27FC236}">
                <a16:creationId xmlns:a16="http://schemas.microsoft.com/office/drawing/2014/main" id="{CD003CE9-54D1-4710-858B-0CA59903C4DD}"/>
              </a:ext>
            </a:extLst>
          </p:cNvPr>
          <p:cNvSpPr txBox="1"/>
          <p:nvPr/>
        </p:nvSpPr>
        <p:spPr>
          <a:xfrm>
            <a:off x="4902206" y="1261559"/>
            <a:ext cx="3206537" cy="400110"/>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1D2E5A"/>
                </a:solidFill>
                <a:effectLst/>
                <a:uLnTx/>
                <a:uFillTx/>
                <a:latin typeface="Calibri" panose="020F0502020204030204" pitchFamily="34" charset="0"/>
                <a:ea typeface="+mn-ea"/>
                <a:cs typeface="Calibri" panose="020F0502020204030204" pitchFamily="34" charset="0"/>
              </a:rPr>
              <a:t>CAR T-Cells</a:t>
            </a:r>
          </a:p>
        </p:txBody>
      </p:sp>
      <p:sp>
        <p:nvSpPr>
          <p:cNvPr id="58" name="TextBox 57">
            <a:extLst>
              <a:ext uri="{FF2B5EF4-FFF2-40B4-BE49-F238E27FC236}">
                <a16:creationId xmlns:a16="http://schemas.microsoft.com/office/drawing/2014/main" id="{E06DC7A9-AA69-48DA-89D7-80BA75028856}"/>
              </a:ext>
            </a:extLst>
          </p:cNvPr>
          <p:cNvSpPr txBox="1"/>
          <p:nvPr/>
        </p:nvSpPr>
        <p:spPr>
          <a:xfrm>
            <a:off x="8474312" y="1284086"/>
            <a:ext cx="3206537" cy="400110"/>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1D2E5A"/>
                </a:solidFill>
                <a:effectLst/>
                <a:uLnTx/>
                <a:uFillTx/>
                <a:latin typeface="Calibri" panose="020F0502020204030204" pitchFamily="34" charset="0"/>
                <a:ea typeface="+mn-ea"/>
                <a:cs typeface="Calibri" panose="020F0502020204030204" pitchFamily="34" charset="0"/>
              </a:rPr>
              <a:t>Bispecific T-Cell Engagers</a:t>
            </a:r>
          </a:p>
        </p:txBody>
      </p:sp>
      <p:grpSp>
        <p:nvGrpSpPr>
          <p:cNvPr id="60" name="Group 59">
            <a:extLst>
              <a:ext uri="{FF2B5EF4-FFF2-40B4-BE49-F238E27FC236}">
                <a16:creationId xmlns:a16="http://schemas.microsoft.com/office/drawing/2014/main" id="{5A326020-58BF-4096-97E6-3E93F1278D47}"/>
              </a:ext>
            </a:extLst>
          </p:cNvPr>
          <p:cNvGrpSpPr/>
          <p:nvPr/>
        </p:nvGrpSpPr>
        <p:grpSpPr>
          <a:xfrm>
            <a:off x="4576391" y="3050924"/>
            <a:ext cx="3785537" cy="1360539"/>
            <a:chOff x="4029834" y="4538364"/>
            <a:chExt cx="3785537" cy="1360539"/>
          </a:xfrm>
        </p:grpSpPr>
        <p:grpSp>
          <p:nvGrpSpPr>
            <p:cNvPr id="154" name="Group 153">
              <a:extLst>
                <a:ext uri="{FF2B5EF4-FFF2-40B4-BE49-F238E27FC236}">
                  <a16:creationId xmlns:a16="http://schemas.microsoft.com/office/drawing/2014/main" id="{0EED69FF-935E-4789-BB3C-D571D265D8A9}"/>
                </a:ext>
              </a:extLst>
            </p:cNvPr>
            <p:cNvGrpSpPr/>
            <p:nvPr/>
          </p:nvGrpSpPr>
          <p:grpSpPr>
            <a:xfrm>
              <a:off x="6102136" y="4538364"/>
              <a:ext cx="1713235" cy="1360539"/>
              <a:chOff x="6134046" y="4265556"/>
              <a:chExt cx="1713235" cy="1360539"/>
            </a:xfrm>
          </p:grpSpPr>
          <p:grpSp>
            <p:nvGrpSpPr>
              <p:cNvPr id="157" name="Group 156">
                <a:extLst>
                  <a:ext uri="{FF2B5EF4-FFF2-40B4-BE49-F238E27FC236}">
                    <a16:creationId xmlns:a16="http://schemas.microsoft.com/office/drawing/2014/main" id="{0A92AC42-9FDF-40A7-8247-9D5BF72825F3}"/>
                  </a:ext>
                </a:extLst>
              </p:cNvPr>
              <p:cNvGrpSpPr/>
              <p:nvPr/>
            </p:nvGrpSpPr>
            <p:grpSpPr>
              <a:xfrm>
                <a:off x="6134046" y="4515334"/>
                <a:ext cx="1713235" cy="1110761"/>
                <a:chOff x="2105843" y="3329608"/>
                <a:chExt cx="1713235" cy="1110761"/>
              </a:xfrm>
            </p:grpSpPr>
            <p:sp>
              <p:nvSpPr>
                <p:cNvPr id="162" name="Freeform 67">
                  <a:extLst>
                    <a:ext uri="{FF2B5EF4-FFF2-40B4-BE49-F238E27FC236}">
                      <a16:creationId xmlns:a16="http://schemas.microsoft.com/office/drawing/2014/main" id="{2635EB27-D68F-4BF1-A2FA-FA982DCAA29D}"/>
                    </a:ext>
                  </a:extLst>
                </p:cNvPr>
                <p:cNvSpPr/>
                <p:nvPr/>
              </p:nvSpPr>
              <p:spPr bwMode="auto">
                <a:xfrm rot="5710343">
                  <a:off x="2407080" y="3028371"/>
                  <a:ext cx="1110761" cy="1713235"/>
                </a:xfrm>
                <a:custGeom>
                  <a:avLst/>
                  <a:gdLst>
                    <a:gd name="connsiteX0" fmla="*/ 115888 w 1040210"/>
                    <a:gd name="connsiteY0" fmla="*/ 384969 h 1144985"/>
                    <a:gd name="connsiteX1" fmla="*/ 123032 w 1040210"/>
                    <a:gd name="connsiteY1" fmla="*/ 330201 h 1144985"/>
                    <a:gd name="connsiteX2" fmla="*/ 103982 w 1040210"/>
                    <a:gd name="connsiteY2" fmla="*/ 265907 h 1144985"/>
                    <a:gd name="connsiteX3" fmla="*/ 89694 w 1040210"/>
                    <a:gd name="connsiteY3" fmla="*/ 218282 h 1144985"/>
                    <a:gd name="connsiteX4" fmla="*/ 125413 w 1040210"/>
                    <a:gd name="connsiteY4" fmla="*/ 213519 h 1144985"/>
                    <a:gd name="connsiteX5" fmla="*/ 180182 w 1040210"/>
                    <a:gd name="connsiteY5" fmla="*/ 246857 h 1144985"/>
                    <a:gd name="connsiteX6" fmla="*/ 227807 w 1040210"/>
                    <a:gd name="connsiteY6" fmla="*/ 270669 h 1144985"/>
                    <a:gd name="connsiteX7" fmla="*/ 244475 w 1040210"/>
                    <a:gd name="connsiteY7" fmla="*/ 273051 h 1144985"/>
                    <a:gd name="connsiteX8" fmla="*/ 318294 w 1040210"/>
                    <a:gd name="connsiteY8" fmla="*/ 232569 h 1144985"/>
                    <a:gd name="connsiteX9" fmla="*/ 449263 w 1040210"/>
                    <a:gd name="connsiteY9" fmla="*/ 184944 h 1144985"/>
                    <a:gd name="connsiteX10" fmla="*/ 539750 w 1040210"/>
                    <a:gd name="connsiteY10" fmla="*/ 184944 h 1144985"/>
                    <a:gd name="connsiteX11" fmla="*/ 601663 w 1040210"/>
                    <a:gd name="connsiteY11" fmla="*/ 118269 h 1144985"/>
                    <a:gd name="connsiteX12" fmla="*/ 646907 w 1040210"/>
                    <a:gd name="connsiteY12" fmla="*/ 34926 h 1144985"/>
                    <a:gd name="connsiteX13" fmla="*/ 718344 w 1040210"/>
                    <a:gd name="connsiteY13" fmla="*/ 3969 h 1144985"/>
                    <a:gd name="connsiteX14" fmla="*/ 758825 w 1040210"/>
                    <a:gd name="connsiteY14" fmla="*/ 11113 h 1144985"/>
                    <a:gd name="connsiteX15" fmla="*/ 763588 w 1040210"/>
                    <a:gd name="connsiteY15" fmla="*/ 70644 h 1144985"/>
                    <a:gd name="connsiteX16" fmla="*/ 799307 w 1040210"/>
                    <a:gd name="connsiteY16" fmla="*/ 130176 h 1144985"/>
                    <a:gd name="connsiteX17" fmla="*/ 837407 w 1040210"/>
                    <a:gd name="connsiteY17" fmla="*/ 158751 h 1144985"/>
                    <a:gd name="connsiteX18" fmla="*/ 920750 w 1040210"/>
                    <a:gd name="connsiteY18" fmla="*/ 158751 h 1144985"/>
                    <a:gd name="connsiteX19" fmla="*/ 965994 w 1040210"/>
                    <a:gd name="connsiteY19" fmla="*/ 175419 h 1144985"/>
                    <a:gd name="connsiteX20" fmla="*/ 968375 w 1040210"/>
                    <a:gd name="connsiteY20" fmla="*/ 215901 h 1144985"/>
                    <a:gd name="connsiteX21" fmla="*/ 946944 w 1040210"/>
                    <a:gd name="connsiteY21" fmla="*/ 275432 h 1144985"/>
                    <a:gd name="connsiteX22" fmla="*/ 946944 w 1040210"/>
                    <a:gd name="connsiteY22" fmla="*/ 334963 h 1144985"/>
                    <a:gd name="connsiteX23" fmla="*/ 982663 w 1040210"/>
                    <a:gd name="connsiteY23" fmla="*/ 401638 h 1144985"/>
                    <a:gd name="connsiteX24" fmla="*/ 1008857 w 1040210"/>
                    <a:gd name="connsiteY24" fmla="*/ 523082 h 1144985"/>
                    <a:gd name="connsiteX25" fmla="*/ 999332 w 1040210"/>
                    <a:gd name="connsiteY25" fmla="*/ 727869 h 1144985"/>
                    <a:gd name="connsiteX26" fmla="*/ 989807 w 1040210"/>
                    <a:gd name="connsiteY26" fmla="*/ 765969 h 1144985"/>
                    <a:gd name="connsiteX27" fmla="*/ 1006475 w 1040210"/>
                    <a:gd name="connsiteY27" fmla="*/ 811213 h 1144985"/>
                    <a:gd name="connsiteX28" fmla="*/ 1039813 w 1040210"/>
                    <a:gd name="connsiteY28" fmla="*/ 856457 h 1144985"/>
                    <a:gd name="connsiteX29" fmla="*/ 1004094 w 1040210"/>
                    <a:gd name="connsiteY29" fmla="*/ 899319 h 1144985"/>
                    <a:gd name="connsiteX30" fmla="*/ 937419 w 1040210"/>
                    <a:gd name="connsiteY30" fmla="*/ 908844 h 1144985"/>
                    <a:gd name="connsiteX31" fmla="*/ 885032 w 1040210"/>
                    <a:gd name="connsiteY31" fmla="*/ 915988 h 1144985"/>
                    <a:gd name="connsiteX32" fmla="*/ 851694 w 1040210"/>
                    <a:gd name="connsiteY32" fmla="*/ 949326 h 1144985"/>
                    <a:gd name="connsiteX33" fmla="*/ 763588 w 1040210"/>
                    <a:gd name="connsiteY33" fmla="*/ 999332 h 1144985"/>
                    <a:gd name="connsiteX34" fmla="*/ 699294 w 1040210"/>
                    <a:gd name="connsiteY34" fmla="*/ 1068388 h 1144985"/>
                    <a:gd name="connsiteX35" fmla="*/ 658813 w 1040210"/>
                    <a:gd name="connsiteY35" fmla="*/ 1082676 h 1144985"/>
                    <a:gd name="connsiteX36" fmla="*/ 604044 w 1040210"/>
                    <a:gd name="connsiteY36" fmla="*/ 1051719 h 1144985"/>
                    <a:gd name="connsiteX37" fmla="*/ 573088 w 1040210"/>
                    <a:gd name="connsiteY37" fmla="*/ 1058863 h 1144985"/>
                    <a:gd name="connsiteX38" fmla="*/ 494507 w 1040210"/>
                    <a:gd name="connsiteY38" fmla="*/ 1120776 h 1144985"/>
                    <a:gd name="connsiteX39" fmla="*/ 461169 w 1040210"/>
                    <a:gd name="connsiteY39" fmla="*/ 1137444 h 1144985"/>
                    <a:gd name="connsiteX40" fmla="*/ 413544 w 1040210"/>
                    <a:gd name="connsiteY40" fmla="*/ 1075532 h 1144985"/>
                    <a:gd name="connsiteX41" fmla="*/ 332582 w 1040210"/>
                    <a:gd name="connsiteY41" fmla="*/ 1006476 h 1144985"/>
                    <a:gd name="connsiteX42" fmla="*/ 268288 w 1040210"/>
                    <a:gd name="connsiteY42" fmla="*/ 1027907 h 1144985"/>
                    <a:gd name="connsiteX43" fmla="*/ 237332 w 1040210"/>
                    <a:gd name="connsiteY43" fmla="*/ 996951 h 1144985"/>
                    <a:gd name="connsiteX44" fmla="*/ 225425 w 1040210"/>
                    <a:gd name="connsiteY44" fmla="*/ 961232 h 1144985"/>
                    <a:gd name="connsiteX45" fmla="*/ 184944 w 1040210"/>
                    <a:gd name="connsiteY45" fmla="*/ 942182 h 1144985"/>
                    <a:gd name="connsiteX46" fmla="*/ 123032 w 1040210"/>
                    <a:gd name="connsiteY46" fmla="*/ 865982 h 1144985"/>
                    <a:gd name="connsiteX47" fmla="*/ 84932 w 1040210"/>
                    <a:gd name="connsiteY47" fmla="*/ 770732 h 1144985"/>
                    <a:gd name="connsiteX48" fmla="*/ 77788 w 1040210"/>
                    <a:gd name="connsiteY48" fmla="*/ 718344 h 1144985"/>
                    <a:gd name="connsiteX49" fmla="*/ 53975 w 1040210"/>
                    <a:gd name="connsiteY49" fmla="*/ 654051 h 1144985"/>
                    <a:gd name="connsiteX50" fmla="*/ 6350 w 1040210"/>
                    <a:gd name="connsiteY50" fmla="*/ 534988 h 1144985"/>
                    <a:gd name="connsiteX51" fmla="*/ 15875 w 1040210"/>
                    <a:gd name="connsiteY51" fmla="*/ 423069 h 1144985"/>
                    <a:gd name="connsiteX52" fmla="*/ 34925 w 1040210"/>
                    <a:gd name="connsiteY52" fmla="*/ 384969 h 1144985"/>
                    <a:gd name="connsiteX53" fmla="*/ 20638 w 1040210"/>
                    <a:gd name="connsiteY53" fmla="*/ 330201 h 1144985"/>
                    <a:gd name="connsiteX54" fmla="*/ 39688 w 1040210"/>
                    <a:gd name="connsiteY54" fmla="*/ 313532 h 1144985"/>
                    <a:gd name="connsiteX55" fmla="*/ 111125 w 1040210"/>
                    <a:gd name="connsiteY55" fmla="*/ 323057 h 1144985"/>
                    <a:gd name="connsiteX56" fmla="*/ 123032 w 1040210"/>
                    <a:gd name="connsiteY56" fmla="*/ 330201 h 1144985"/>
                    <a:gd name="connsiteX0" fmla="*/ 111450 w 1035378"/>
                    <a:gd name="connsiteY0" fmla="*/ 387266 h 1142188"/>
                    <a:gd name="connsiteX1" fmla="*/ 118594 w 1035378"/>
                    <a:gd name="connsiteY1" fmla="*/ 332498 h 1142188"/>
                    <a:gd name="connsiteX2" fmla="*/ 99544 w 1035378"/>
                    <a:gd name="connsiteY2" fmla="*/ 268204 h 1142188"/>
                    <a:gd name="connsiteX3" fmla="*/ 85256 w 1035378"/>
                    <a:gd name="connsiteY3" fmla="*/ 220579 h 1142188"/>
                    <a:gd name="connsiteX4" fmla="*/ 120975 w 1035378"/>
                    <a:gd name="connsiteY4" fmla="*/ 215816 h 1142188"/>
                    <a:gd name="connsiteX5" fmla="*/ 175744 w 1035378"/>
                    <a:gd name="connsiteY5" fmla="*/ 249154 h 1142188"/>
                    <a:gd name="connsiteX6" fmla="*/ 223369 w 1035378"/>
                    <a:gd name="connsiteY6" fmla="*/ 272966 h 1142188"/>
                    <a:gd name="connsiteX7" fmla="*/ 240037 w 1035378"/>
                    <a:gd name="connsiteY7" fmla="*/ 275348 h 1142188"/>
                    <a:gd name="connsiteX8" fmla="*/ 313856 w 1035378"/>
                    <a:gd name="connsiteY8" fmla="*/ 234866 h 1142188"/>
                    <a:gd name="connsiteX9" fmla="*/ 444825 w 1035378"/>
                    <a:gd name="connsiteY9" fmla="*/ 187241 h 1142188"/>
                    <a:gd name="connsiteX10" fmla="*/ 535312 w 1035378"/>
                    <a:gd name="connsiteY10" fmla="*/ 187241 h 1142188"/>
                    <a:gd name="connsiteX11" fmla="*/ 597225 w 1035378"/>
                    <a:gd name="connsiteY11" fmla="*/ 120566 h 1142188"/>
                    <a:gd name="connsiteX12" fmla="*/ 677103 w 1035378"/>
                    <a:gd name="connsiteY12" fmla="*/ 89487 h 1142188"/>
                    <a:gd name="connsiteX13" fmla="*/ 713906 w 1035378"/>
                    <a:gd name="connsiteY13" fmla="*/ 6266 h 1142188"/>
                    <a:gd name="connsiteX14" fmla="*/ 754387 w 1035378"/>
                    <a:gd name="connsiteY14" fmla="*/ 13410 h 1142188"/>
                    <a:gd name="connsiteX15" fmla="*/ 759150 w 1035378"/>
                    <a:gd name="connsiteY15" fmla="*/ 72941 h 1142188"/>
                    <a:gd name="connsiteX16" fmla="*/ 794869 w 1035378"/>
                    <a:gd name="connsiteY16" fmla="*/ 132473 h 1142188"/>
                    <a:gd name="connsiteX17" fmla="*/ 832969 w 1035378"/>
                    <a:gd name="connsiteY17" fmla="*/ 161048 h 1142188"/>
                    <a:gd name="connsiteX18" fmla="*/ 916312 w 1035378"/>
                    <a:gd name="connsiteY18" fmla="*/ 161048 h 1142188"/>
                    <a:gd name="connsiteX19" fmla="*/ 961556 w 1035378"/>
                    <a:gd name="connsiteY19" fmla="*/ 177716 h 1142188"/>
                    <a:gd name="connsiteX20" fmla="*/ 963937 w 1035378"/>
                    <a:gd name="connsiteY20" fmla="*/ 218198 h 1142188"/>
                    <a:gd name="connsiteX21" fmla="*/ 942506 w 1035378"/>
                    <a:gd name="connsiteY21" fmla="*/ 277729 h 1142188"/>
                    <a:gd name="connsiteX22" fmla="*/ 942506 w 1035378"/>
                    <a:gd name="connsiteY22" fmla="*/ 337260 h 1142188"/>
                    <a:gd name="connsiteX23" fmla="*/ 978225 w 1035378"/>
                    <a:gd name="connsiteY23" fmla="*/ 403935 h 1142188"/>
                    <a:gd name="connsiteX24" fmla="*/ 1004419 w 1035378"/>
                    <a:gd name="connsiteY24" fmla="*/ 525379 h 1142188"/>
                    <a:gd name="connsiteX25" fmla="*/ 994894 w 1035378"/>
                    <a:gd name="connsiteY25" fmla="*/ 730166 h 1142188"/>
                    <a:gd name="connsiteX26" fmla="*/ 985369 w 1035378"/>
                    <a:gd name="connsiteY26" fmla="*/ 768266 h 1142188"/>
                    <a:gd name="connsiteX27" fmla="*/ 1002037 w 1035378"/>
                    <a:gd name="connsiteY27" fmla="*/ 813510 h 1142188"/>
                    <a:gd name="connsiteX28" fmla="*/ 1035375 w 1035378"/>
                    <a:gd name="connsiteY28" fmla="*/ 858754 h 1142188"/>
                    <a:gd name="connsiteX29" fmla="*/ 999656 w 1035378"/>
                    <a:gd name="connsiteY29" fmla="*/ 901616 h 1142188"/>
                    <a:gd name="connsiteX30" fmla="*/ 932981 w 1035378"/>
                    <a:gd name="connsiteY30" fmla="*/ 911141 h 1142188"/>
                    <a:gd name="connsiteX31" fmla="*/ 880594 w 1035378"/>
                    <a:gd name="connsiteY31" fmla="*/ 918285 h 1142188"/>
                    <a:gd name="connsiteX32" fmla="*/ 847256 w 1035378"/>
                    <a:gd name="connsiteY32" fmla="*/ 951623 h 1142188"/>
                    <a:gd name="connsiteX33" fmla="*/ 759150 w 1035378"/>
                    <a:gd name="connsiteY33" fmla="*/ 1001629 h 1142188"/>
                    <a:gd name="connsiteX34" fmla="*/ 694856 w 1035378"/>
                    <a:gd name="connsiteY34" fmla="*/ 1070685 h 1142188"/>
                    <a:gd name="connsiteX35" fmla="*/ 654375 w 1035378"/>
                    <a:gd name="connsiteY35" fmla="*/ 1084973 h 1142188"/>
                    <a:gd name="connsiteX36" fmla="*/ 599606 w 1035378"/>
                    <a:gd name="connsiteY36" fmla="*/ 1054016 h 1142188"/>
                    <a:gd name="connsiteX37" fmla="*/ 568650 w 1035378"/>
                    <a:gd name="connsiteY37" fmla="*/ 1061160 h 1142188"/>
                    <a:gd name="connsiteX38" fmla="*/ 490069 w 1035378"/>
                    <a:gd name="connsiteY38" fmla="*/ 1123073 h 1142188"/>
                    <a:gd name="connsiteX39" fmla="*/ 456731 w 1035378"/>
                    <a:gd name="connsiteY39" fmla="*/ 1139741 h 1142188"/>
                    <a:gd name="connsiteX40" fmla="*/ 409106 w 1035378"/>
                    <a:gd name="connsiteY40" fmla="*/ 1077829 h 1142188"/>
                    <a:gd name="connsiteX41" fmla="*/ 328144 w 1035378"/>
                    <a:gd name="connsiteY41" fmla="*/ 1008773 h 1142188"/>
                    <a:gd name="connsiteX42" fmla="*/ 263850 w 1035378"/>
                    <a:gd name="connsiteY42" fmla="*/ 1030204 h 1142188"/>
                    <a:gd name="connsiteX43" fmla="*/ 232894 w 1035378"/>
                    <a:gd name="connsiteY43" fmla="*/ 999248 h 1142188"/>
                    <a:gd name="connsiteX44" fmla="*/ 220987 w 1035378"/>
                    <a:gd name="connsiteY44" fmla="*/ 963529 h 1142188"/>
                    <a:gd name="connsiteX45" fmla="*/ 180506 w 1035378"/>
                    <a:gd name="connsiteY45" fmla="*/ 944479 h 1142188"/>
                    <a:gd name="connsiteX46" fmla="*/ 118594 w 1035378"/>
                    <a:gd name="connsiteY46" fmla="*/ 868279 h 1142188"/>
                    <a:gd name="connsiteX47" fmla="*/ 80494 w 1035378"/>
                    <a:gd name="connsiteY47" fmla="*/ 773029 h 1142188"/>
                    <a:gd name="connsiteX48" fmla="*/ 73350 w 1035378"/>
                    <a:gd name="connsiteY48" fmla="*/ 720641 h 1142188"/>
                    <a:gd name="connsiteX49" fmla="*/ 49537 w 1035378"/>
                    <a:gd name="connsiteY49" fmla="*/ 656348 h 1142188"/>
                    <a:gd name="connsiteX50" fmla="*/ 1912 w 1035378"/>
                    <a:gd name="connsiteY50" fmla="*/ 537285 h 1142188"/>
                    <a:gd name="connsiteX51" fmla="*/ 11437 w 1035378"/>
                    <a:gd name="connsiteY51" fmla="*/ 425366 h 1142188"/>
                    <a:gd name="connsiteX52" fmla="*/ 30487 w 1035378"/>
                    <a:gd name="connsiteY52" fmla="*/ 387266 h 1142188"/>
                    <a:gd name="connsiteX53" fmla="*/ 16200 w 1035378"/>
                    <a:gd name="connsiteY53" fmla="*/ 332498 h 1142188"/>
                    <a:gd name="connsiteX54" fmla="*/ 35250 w 1035378"/>
                    <a:gd name="connsiteY54" fmla="*/ 315829 h 1142188"/>
                    <a:gd name="connsiteX55" fmla="*/ 106687 w 1035378"/>
                    <a:gd name="connsiteY55" fmla="*/ 325354 h 1142188"/>
                    <a:gd name="connsiteX56" fmla="*/ 118594 w 1035378"/>
                    <a:gd name="connsiteY56" fmla="*/ 332498 h 1142188"/>
                    <a:gd name="connsiteX0" fmla="*/ 111450 w 1035378"/>
                    <a:gd name="connsiteY0" fmla="*/ 381064 h 1135986"/>
                    <a:gd name="connsiteX1" fmla="*/ 118594 w 1035378"/>
                    <a:gd name="connsiteY1" fmla="*/ 326296 h 1135986"/>
                    <a:gd name="connsiteX2" fmla="*/ 99544 w 1035378"/>
                    <a:gd name="connsiteY2" fmla="*/ 262002 h 1135986"/>
                    <a:gd name="connsiteX3" fmla="*/ 85256 w 1035378"/>
                    <a:gd name="connsiteY3" fmla="*/ 214377 h 1135986"/>
                    <a:gd name="connsiteX4" fmla="*/ 120975 w 1035378"/>
                    <a:gd name="connsiteY4" fmla="*/ 209614 h 1135986"/>
                    <a:gd name="connsiteX5" fmla="*/ 175744 w 1035378"/>
                    <a:gd name="connsiteY5" fmla="*/ 242952 h 1135986"/>
                    <a:gd name="connsiteX6" fmla="*/ 223369 w 1035378"/>
                    <a:gd name="connsiteY6" fmla="*/ 266764 h 1135986"/>
                    <a:gd name="connsiteX7" fmla="*/ 240037 w 1035378"/>
                    <a:gd name="connsiteY7" fmla="*/ 269146 h 1135986"/>
                    <a:gd name="connsiteX8" fmla="*/ 313856 w 1035378"/>
                    <a:gd name="connsiteY8" fmla="*/ 228664 h 1135986"/>
                    <a:gd name="connsiteX9" fmla="*/ 444825 w 1035378"/>
                    <a:gd name="connsiteY9" fmla="*/ 181039 h 1135986"/>
                    <a:gd name="connsiteX10" fmla="*/ 535312 w 1035378"/>
                    <a:gd name="connsiteY10" fmla="*/ 181039 h 1135986"/>
                    <a:gd name="connsiteX11" fmla="*/ 597225 w 1035378"/>
                    <a:gd name="connsiteY11" fmla="*/ 114364 h 1135986"/>
                    <a:gd name="connsiteX12" fmla="*/ 677103 w 1035378"/>
                    <a:gd name="connsiteY12" fmla="*/ 83285 h 1135986"/>
                    <a:gd name="connsiteX13" fmla="*/ 713906 w 1035378"/>
                    <a:gd name="connsiteY13" fmla="*/ 64 h 1135986"/>
                    <a:gd name="connsiteX14" fmla="*/ 736008 w 1035378"/>
                    <a:gd name="connsiteY14" fmla="*/ 97628 h 1135986"/>
                    <a:gd name="connsiteX15" fmla="*/ 759150 w 1035378"/>
                    <a:gd name="connsiteY15" fmla="*/ 66739 h 1135986"/>
                    <a:gd name="connsiteX16" fmla="*/ 794869 w 1035378"/>
                    <a:gd name="connsiteY16" fmla="*/ 126271 h 1135986"/>
                    <a:gd name="connsiteX17" fmla="*/ 832969 w 1035378"/>
                    <a:gd name="connsiteY17" fmla="*/ 154846 h 1135986"/>
                    <a:gd name="connsiteX18" fmla="*/ 916312 w 1035378"/>
                    <a:gd name="connsiteY18" fmla="*/ 154846 h 1135986"/>
                    <a:gd name="connsiteX19" fmla="*/ 961556 w 1035378"/>
                    <a:gd name="connsiteY19" fmla="*/ 171514 h 1135986"/>
                    <a:gd name="connsiteX20" fmla="*/ 963937 w 1035378"/>
                    <a:gd name="connsiteY20" fmla="*/ 211996 h 1135986"/>
                    <a:gd name="connsiteX21" fmla="*/ 942506 w 1035378"/>
                    <a:gd name="connsiteY21" fmla="*/ 271527 h 1135986"/>
                    <a:gd name="connsiteX22" fmla="*/ 942506 w 1035378"/>
                    <a:gd name="connsiteY22" fmla="*/ 331058 h 1135986"/>
                    <a:gd name="connsiteX23" fmla="*/ 978225 w 1035378"/>
                    <a:gd name="connsiteY23" fmla="*/ 397733 h 1135986"/>
                    <a:gd name="connsiteX24" fmla="*/ 1004419 w 1035378"/>
                    <a:gd name="connsiteY24" fmla="*/ 519177 h 1135986"/>
                    <a:gd name="connsiteX25" fmla="*/ 994894 w 1035378"/>
                    <a:gd name="connsiteY25" fmla="*/ 723964 h 1135986"/>
                    <a:gd name="connsiteX26" fmla="*/ 985369 w 1035378"/>
                    <a:gd name="connsiteY26" fmla="*/ 762064 h 1135986"/>
                    <a:gd name="connsiteX27" fmla="*/ 1002037 w 1035378"/>
                    <a:gd name="connsiteY27" fmla="*/ 807308 h 1135986"/>
                    <a:gd name="connsiteX28" fmla="*/ 1035375 w 1035378"/>
                    <a:gd name="connsiteY28" fmla="*/ 852552 h 1135986"/>
                    <a:gd name="connsiteX29" fmla="*/ 999656 w 1035378"/>
                    <a:gd name="connsiteY29" fmla="*/ 895414 h 1135986"/>
                    <a:gd name="connsiteX30" fmla="*/ 932981 w 1035378"/>
                    <a:gd name="connsiteY30" fmla="*/ 904939 h 1135986"/>
                    <a:gd name="connsiteX31" fmla="*/ 880594 w 1035378"/>
                    <a:gd name="connsiteY31" fmla="*/ 912083 h 1135986"/>
                    <a:gd name="connsiteX32" fmla="*/ 847256 w 1035378"/>
                    <a:gd name="connsiteY32" fmla="*/ 945421 h 1135986"/>
                    <a:gd name="connsiteX33" fmla="*/ 759150 w 1035378"/>
                    <a:gd name="connsiteY33" fmla="*/ 995427 h 1135986"/>
                    <a:gd name="connsiteX34" fmla="*/ 694856 w 1035378"/>
                    <a:gd name="connsiteY34" fmla="*/ 1064483 h 1135986"/>
                    <a:gd name="connsiteX35" fmla="*/ 654375 w 1035378"/>
                    <a:gd name="connsiteY35" fmla="*/ 1078771 h 1135986"/>
                    <a:gd name="connsiteX36" fmla="*/ 599606 w 1035378"/>
                    <a:gd name="connsiteY36" fmla="*/ 1047814 h 1135986"/>
                    <a:gd name="connsiteX37" fmla="*/ 568650 w 1035378"/>
                    <a:gd name="connsiteY37" fmla="*/ 1054958 h 1135986"/>
                    <a:gd name="connsiteX38" fmla="*/ 490069 w 1035378"/>
                    <a:gd name="connsiteY38" fmla="*/ 1116871 h 1135986"/>
                    <a:gd name="connsiteX39" fmla="*/ 456731 w 1035378"/>
                    <a:gd name="connsiteY39" fmla="*/ 1133539 h 1135986"/>
                    <a:gd name="connsiteX40" fmla="*/ 409106 w 1035378"/>
                    <a:gd name="connsiteY40" fmla="*/ 1071627 h 1135986"/>
                    <a:gd name="connsiteX41" fmla="*/ 328144 w 1035378"/>
                    <a:gd name="connsiteY41" fmla="*/ 1002571 h 1135986"/>
                    <a:gd name="connsiteX42" fmla="*/ 263850 w 1035378"/>
                    <a:gd name="connsiteY42" fmla="*/ 1024002 h 1135986"/>
                    <a:gd name="connsiteX43" fmla="*/ 232894 w 1035378"/>
                    <a:gd name="connsiteY43" fmla="*/ 993046 h 1135986"/>
                    <a:gd name="connsiteX44" fmla="*/ 220987 w 1035378"/>
                    <a:gd name="connsiteY44" fmla="*/ 957327 h 1135986"/>
                    <a:gd name="connsiteX45" fmla="*/ 180506 w 1035378"/>
                    <a:gd name="connsiteY45" fmla="*/ 938277 h 1135986"/>
                    <a:gd name="connsiteX46" fmla="*/ 118594 w 1035378"/>
                    <a:gd name="connsiteY46" fmla="*/ 862077 h 1135986"/>
                    <a:gd name="connsiteX47" fmla="*/ 80494 w 1035378"/>
                    <a:gd name="connsiteY47" fmla="*/ 766827 h 1135986"/>
                    <a:gd name="connsiteX48" fmla="*/ 73350 w 1035378"/>
                    <a:gd name="connsiteY48" fmla="*/ 714439 h 1135986"/>
                    <a:gd name="connsiteX49" fmla="*/ 49537 w 1035378"/>
                    <a:gd name="connsiteY49" fmla="*/ 650146 h 1135986"/>
                    <a:gd name="connsiteX50" fmla="*/ 1912 w 1035378"/>
                    <a:gd name="connsiteY50" fmla="*/ 531083 h 1135986"/>
                    <a:gd name="connsiteX51" fmla="*/ 11437 w 1035378"/>
                    <a:gd name="connsiteY51" fmla="*/ 419164 h 1135986"/>
                    <a:gd name="connsiteX52" fmla="*/ 30487 w 1035378"/>
                    <a:gd name="connsiteY52" fmla="*/ 381064 h 1135986"/>
                    <a:gd name="connsiteX53" fmla="*/ 16200 w 1035378"/>
                    <a:gd name="connsiteY53" fmla="*/ 326296 h 1135986"/>
                    <a:gd name="connsiteX54" fmla="*/ 35250 w 1035378"/>
                    <a:gd name="connsiteY54" fmla="*/ 309627 h 1135986"/>
                    <a:gd name="connsiteX55" fmla="*/ 106687 w 1035378"/>
                    <a:gd name="connsiteY55" fmla="*/ 319152 h 1135986"/>
                    <a:gd name="connsiteX56" fmla="*/ 118594 w 1035378"/>
                    <a:gd name="connsiteY56" fmla="*/ 326296 h 1135986"/>
                    <a:gd name="connsiteX0" fmla="*/ 111450 w 1035378"/>
                    <a:gd name="connsiteY0" fmla="*/ 314823 h 1069745"/>
                    <a:gd name="connsiteX1" fmla="*/ 118594 w 1035378"/>
                    <a:gd name="connsiteY1" fmla="*/ 260055 h 1069745"/>
                    <a:gd name="connsiteX2" fmla="*/ 99544 w 1035378"/>
                    <a:gd name="connsiteY2" fmla="*/ 195761 h 1069745"/>
                    <a:gd name="connsiteX3" fmla="*/ 85256 w 1035378"/>
                    <a:gd name="connsiteY3" fmla="*/ 148136 h 1069745"/>
                    <a:gd name="connsiteX4" fmla="*/ 120975 w 1035378"/>
                    <a:gd name="connsiteY4" fmla="*/ 143373 h 1069745"/>
                    <a:gd name="connsiteX5" fmla="*/ 175744 w 1035378"/>
                    <a:gd name="connsiteY5" fmla="*/ 176711 h 1069745"/>
                    <a:gd name="connsiteX6" fmla="*/ 223369 w 1035378"/>
                    <a:gd name="connsiteY6" fmla="*/ 200523 h 1069745"/>
                    <a:gd name="connsiteX7" fmla="*/ 240037 w 1035378"/>
                    <a:gd name="connsiteY7" fmla="*/ 202905 h 1069745"/>
                    <a:gd name="connsiteX8" fmla="*/ 313856 w 1035378"/>
                    <a:gd name="connsiteY8" fmla="*/ 162423 h 1069745"/>
                    <a:gd name="connsiteX9" fmla="*/ 444825 w 1035378"/>
                    <a:gd name="connsiteY9" fmla="*/ 114798 h 1069745"/>
                    <a:gd name="connsiteX10" fmla="*/ 535312 w 1035378"/>
                    <a:gd name="connsiteY10" fmla="*/ 114798 h 1069745"/>
                    <a:gd name="connsiteX11" fmla="*/ 597225 w 1035378"/>
                    <a:gd name="connsiteY11" fmla="*/ 48123 h 1069745"/>
                    <a:gd name="connsiteX12" fmla="*/ 677103 w 1035378"/>
                    <a:gd name="connsiteY12" fmla="*/ 17044 h 1069745"/>
                    <a:gd name="connsiteX13" fmla="*/ 705242 w 1035378"/>
                    <a:gd name="connsiteY13" fmla="*/ 28400 h 1069745"/>
                    <a:gd name="connsiteX14" fmla="*/ 736008 w 1035378"/>
                    <a:gd name="connsiteY14" fmla="*/ 31387 h 1069745"/>
                    <a:gd name="connsiteX15" fmla="*/ 759150 w 1035378"/>
                    <a:gd name="connsiteY15" fmla="*/ 498 h 1069745"/>
                    <a:gd name="connsiteX16" fmla="*/ 794869 w 1035378"/>
                    <a:gd name="connsiteY16" fmla="*/ 60030 h 1069745"/>
                    <a:gd name="connsiteX17" fmla="*/ 832969 w 1035378"/>
                    <a:gd name="connsiteY17" fmla="*/ 88605 h 1069745"/>
                    <a:gd name="connsiteX18" fmla="*/ 916312 w 1035378"/>
                    <a:gd name="connsiteY18" fmla="*/ 88605 h 1069745"/>
                    <a:gd name="connsiteX19" fmla="*/ 961556 w 1035378"/>
                    <a:gd name="connsiteY19" fmla="*/ 105273 h 1069745"/>
                    <a:gd name="connsiteX20" fmla="*/ 963937 w 1035378"/>
                    <a:gd name="connsiteY20" fmla="*/ 145755 h 1069745"/>
                    <a:gd name="connsiteX21" fmla="*/ 942506 w 1035378"/>
                    <a:gd name="connsiteY21" fmla="*/ 205286 h 1069745"/>
                    <a:gd name="connsiteX22" fmla="*/ 942506 w 1035378"/>
                    <a:gd name="connsiteY22" fmla="*/ 264817 h 1069745"/>
                    <a:gd name="connsiteX23" fmla="*/ 978225 w 1035378"/>
                    <a:gd name="connsiteY23" fmla="*/ 331492 h 1069745"/>
                    <a:gd name="connsiteX24" fmla="*/ 1004419 w 1035378"/>
                    <a:gd name="connsiteY24" fmla="*/ 452936 h 1069745"/>
                    <a:gd name="connsiteX25" fmla="*/ 994894 w 1035378"/>
                    <a:gd name="connsiteY25" fmla="*/ 657723 h 1069745"/>
                    <a:gd name="connsiteX26" fmla="*/ 985369 w 1035378"/>
                    <a:gd name="connsiteY26" fmla="*/ 695823 h 1069745"/>
                    <a:gd name="connsiteX27" fmla="*/ 1002037 w 1035378"/>
                    <a:gd name="connsiteY27" fmla="*/ 741067 h 1069745"/>
                    <a:gd name="connsiteX28" fmla="*/ 1035375 w 1035378"/>
                    <a:gd name="connsiteY28" fmla="*/ 786311 h 1069745"/>
                    <a:gd name="connsiteX29" fmla="*/ 999656 w 1035378"/>
                    <a:gd name="connsiteY29" fmla="*/ 829173 h 1069745"/>
                    <a:gd name="connsiteX30" fmla="*/ 932981 w 1035378"/>
                    <a:gd name="connsiteY30" fmla="*/ 838698 h 1069745"/>
                    <a:gd name="connsiteX31" fmla="*/ 880594 w 1035378"/>
                    <a:gd name="connsiteY31" fmla="*/ 845842 h 1069745"/>
                    <a:gd name="connsiteX32" fmla="*/ 847256 w 1035378"/>
                    <a:gd name="connsiteY32" fmla="*/ 879180 h 1069745"/>
                    <a:gd name="connsiteX33" fmla="*/ 759150 w 1035378"/>
                    <a:gd name="connsiteY33" fmla="*/ 929186 h 1069745"/>
                    <a:gd name="connsiteX34" fmla="*/ 694856 w 1035378"/>
                    <a:gd name="connsiteY34" fmla="*/ 998242 h 1069745"/>
                    <a:gd name="connsiteX35" fmla="*/ 654375 w 1035378"/>
                    <a:gd name="connsiteY35" fmla="*/ 1012530 h 1069745"/>
                    <a:gd name="connsiteX36" fmla="*/ 599606 w 1035378"/>
                    <a:gd name="connsiteY36" fmla="*/ 981573 h 1069745"/>
                    <a:gd name="connsiteX37" fmla="*/ 568650 w 1035378"/>
                    <a:gd name="connsiteY37" fmla="*/ 988717 h 1069745"/>
                    <a:gd name="connsiteX38" fmla="*/ 490069 w 1035378"/>
                    <a:gd name="connsiteY38" fmla="*/ 1050630 h 1069745"/>
                    <a:gd name="connsiteX39" fmla="*/ 456731 w 1035378"/>
                    <a:gd name="connsiteY39" fmla="*/ 1067298 h 1069745"/>
                    <a:gd name="connsiteX40" fmla="*/ 409106 w 1035378"/>
                    <a:gd name="connsiteY40" fmla="*/ 1005386 h 1069745"/>
                    <a:gd name="connsiteX41" fmla="*/ 328144 w 1035378"/>
                    <a:gd name="connsiteY41" fmla="*/ 936330 h 1069745"/>
                    <a:gd name="connsiteX42" fmla="*/ 263850 w 1035378"/>
                    <a:gd name="connsiteY42" fmla="*/ 957761 h 1069745"/>
                    <a:gd name="connsiteX43" fmla="*/ 232894 w 1035378"/>
                    <a:gd name="connsiteY43" fmla="*/ 926805 h 1069745"/>
                    <a:gd name="connsiteX44" fmla="*/ 220987 w 1035378"/>
                    <a:gd name="connsiteY44" fmla="*/ 891086 h 1069745"/>
                    <a:gd name="connsiteX45" fmla="*/ 180506 w 1035378"/>
                    <a:gd name="connsiteY45" fmla="*/ 872036 h 1069745"/>
                    <a:gd name="connsiteX46" fmla="*/ 118594 w 1035378"/>
                    <a:gd name="connsiteY46" fmla="*/ 795836 h 1069745"/>
                    <a:gd name="connsiteX47" fmla="*/ 80494 w 1035378"/>
                    <a:gd name="connsiteY47" fmla="*/ 700586 h 1069745"/>
                    <a:gd name="connsiteX48" fmla="*/ 73350 w 1035378"/>
                    <a:gd name="connsiteY48" fmla="*/ 648198 h 1069745"/>
                    <a:gd name="connsiteX49" fmla="*/ 49537 w 1035378"/>
                    <a:gd name="connsiteY49" fmla="*/ 583905 h 1069745"/>
                    <a:gd name="connsiteX50" fmla="*/ 1912 w 1035378"/>
                    <a:gd name="connsiteY50" fmla="*/ 464842 h 1069745"/>
                    <a:gd name="connsiteX51" fmla="*/ 11437 w 1035378"/>
                    <a:gd name="connsiteY51" fmla="*/ 352923 h 1069745"/>
                    <a:gd name="connsiteX52" fmla="*/ 30487 w 1035378"/>
                    <a:gd name="connsiteY52" fmla="*/ 314823 h 1069745"/>
                    <a:gd name="connsiteX53" fmla="*/ 16200 w 1035378"/>
                    <a:gd name="connsiteY53" fmla="*/ 260055 h 1069745"/>
                    <a:gd name="connsiteX54" fmla="*/ 35250 w 1035378"/>
                    <a:gd name="connsiteY54" fmla="*/ 243386 h 1069745"/>
                    <a:gd name="connsiteX55" fmla="*/ 106687 w 1035378"/>
                    <a:gd name="connsiteY55" fmla="*/ 252911 h 1069745"/>
                    <a:gd name="connsiteX56" fmla="*/ 118594 w 1035378"/>
                    <a:gd name="connsiteY56" fmla="*/ 260055 h 1069745"/>
                    <a:gd name="connsiteX0" fmla="*/ 111450 w 1035378"/>
                    <a:gd name="connsiteY0" fmla="*/ 314823 h 1069745"/>
                    <a:gd name="connsiteX1" fmla="*/ 118594 w 1035378"/>
                    <a:gd name="connsiteY1" fmla="*/ 260055 h 1069745"/>
                    <a:gd name="connsiteX2" fmla="*/ 99544 w 1035378"/>
                    <a:gd name="connsiteY2" fmla="*/ 195761 h 1069745"/>
                    <a:gd name="connsiteX3" fmla="*/ 85256 w 1035378"/>
                    <a:gd name="connsiteY3" fmla="*/ 148136 h 1069745"/>
                    <a:gd name="connsiteX4" fmla="*/ 120975 w 1035378"/>
                    <a:gd name="connsiteY4" fmla="*/ 143373 h 1069745"/>
                    <a:gd name="connsiteX5" fmla="*/ 185248 w 1035378"/>
                    <a:gd name="connsiteY5" fmla="*/ 204178 h 1069745"/>
                    <a:gd name="connsiteX6" fmla="*/ 223369 w 1035378"/>
                    <a:gd name="connsiteY6" fmla="*/ 200523 h 1069745"/>
                    <a:gd name="connsiteX7" fmla="*/ 240037 w 1035378"/>
                    <a:gd name="connsiteY7" fmla="*/ 202905 h 1069745"/>
                    <a:gd name="connsiteX8" fmla="*/ 313856 w 1035378"/>
                    <a:gd name="connsiteY8" fmla="*/ 162423 h 1069745"/>
                    <a:gd name="connsiteX9" fmla="*/ 444825 w 1035378"/>
                    <a:gd name="connsiteY9" fmla="*/ 114798 h 1069745"/>
                    <a:gd name="connsiteX10" fmla="*/ 535312 w 1035378"/>
                    <a:gd name="connsiteY10" fmla="*/ 114798 h 1069745"/>
                    <a:gd name="connsiteX11" fmla="*/ 597225 w 1035378"/>
                    <a:gd name="connsiteY11" fmla="*/ 48123 h 1069745"/>
                    <a:gd name="connsiteX12" fmla="*/ 677103 w 1035378"/>
                    <a:gd name="connsiteY12" fmla="*/ 17044 h 1069745"/>
                    <a:gd name="connsiteX13" fmla="*/ 705242 w 1035378"/>
                    <a:gd name="connsiteY13" fmla="*/ 28400 h 1069745"/>
                    <a:gd name="connsiteX14" fmla="*/ 736008 w 1035378"/>
                    <a:gd name="connsiteY14" fmla="*/ 31387 h 1069745"/>
                    <a:gd name="connsiteX15" fmla="*/ 759150 w 1035378"/>
                    <a:gd name="connsiteY15" fmla="*/ 498 h 1069745"/>
                    <a:gd name="connsiteX16" fmla="*/ 794869 w 1035378"/>
                    <a:gd name="connsiteY16" fmla="*/ 60030 h 1069745"/>
                    <a:gd name="connsiteX17" fmla="*/ 832969 w 1035378"/>
                    <a:gd name="connsiteY17" fmla="*/ 88605 h 1069745"/>
                    <a:gd name="connsiteX18" fmla="*/ 916312 w 1035378"/>
                    <a:gd name="connsiteY18" fmla="*/ 88605 h 1069745"/>
                    <a:gd name="connsiteX19" fmla="*/ 961556 w 1035378"/>
                    <a:gd name="connsiteY19" fmla="*/ 105273 h 1069745"/>
                    <a:gd name="connsiteX20" fmla="*/ 963937 w 1035378"/>
                    <a:gd name="connsiteY20" fmla="*/ 145755 h 1069745"/>
                    <a:gd name="connsiteX21" fmla="*/ 942506 w 1035378"/>
                    <a:gd name="connsiteY21" fmla="*/ 205286 h 1069745"/>
                    <a:gd name="connsiteX22" fmla="*/ 942506 w 1035378"/>
                    <a:gd name="connsiteY22" fmla="*/ 264817 h 1069745"/>
                    <a:gd name="connsiteX23" fmla="*/ 978225 w 1035378"/>
                    <a:gd name="connsiteY23" fmla="*/ 331492 h 1069745"/>
                    <a:gd name="connsiteX24" fmla="*/ 1004419 w 1035378"/>
                    <a:gd name="connsiteY24" fmla="*/ 452936 h 1069745"/>
                    <a:gd name="connsiteX25" fmla="*/ 994894 w 1035378"/>
                    <a:gd name="connsiteY25" fmla="*/ 657723 h 1069745"/>
                    <a:gd name="connsiteX26" fmla="*/ 985369 w 1035378"/>
                    <a:gd name="connsiteY26" fmla="*/ 695823 h 1069745"/>
                    <a:gd name="connsiteX27" fmla="*/ 1002037 w 1035378"/>
                    <a:gd name="connsiteY27" fmla="*/ 741067 h 1069745"/>
                    <a:gd name="connsiteX28" fmla="*/ 1035375 w 1035378"/>
                    <a:gd name="connsiteY28" fmla="*/ 786311 h 1069745"/>
                    <a:gd name="connsiteX29" fmla="*/ 999656 w 1035378"/>
                    <a:gd name="connsiteY29" fmla="*/ 829173 h 1069745"/>
                    <a:gd name="connsiteX30" fmla="*/ 932981 w 1035378"/>
                    <a:gd name="connsiteY30" fmla="*/ 838698 h 1069745"/>
                    <a:gd name="connsiteX31" fmla="*/ 880594 w 1035378"/>
                    <a:gd name="connsiteY31" fmla="*/ 845842 h 1069745"/>
                    <a:gd name="connsiteX32" fmla="*/ 847256 w 1035378"/>
                    <a:gd name="connsiteY32" fmla="*/ 879180 h 1069745"/>
                    <a:gd name="connsiteX33" fmla="*/ 759150 w 1035378"/>
                    <a:gd name="connsiteY33" fmla="*/ 929186 h 1069745"/>
                    <a:gd name="connsiteX34" fmla="*/ 694856 w 1035378"/>
                    <a:gd name="connsiteY34" fmla="*/ 998242 h 1069745"/>
                    <a:gd name="connsiteX35" fmla="*/ 654375 w 1035378"/>
                    <a:gd name="connsiteY35" fmla="*/ 1012530 h 1069745"/>
                    <a:gd name="connsiteX36" fmla="*/ 599606 w 1035378"/>
                    <a:gd name="connsiteY36" fmla="*/ 981573 h 1069745"/>
                    <a:gd name="connsiteX37" fmla="*/ 568650 w 1035378"/>
                    <a:gd name="connsiteY37" fmla="*/ 988717 h 1069745"/>
                    <a:gd name="connsiteX38" fmla="*/ 490069 w 1035378"/>
                    <a:gd name="connsiteY38" fmla="*/ 1050630 h 1069745"/>
                    <a:gd name="connsiteX39" fmla="*/ 456731 w 1035378"/>
                    <a:gd name="connsiteY39" fmla="*/ 1067298 h 1069745"/>
                    <a:gd name="connsiteX40" fmla="*/ 409106 w 1035378"/>
                    <a:gd name="connsiteY40" fmla="*/ 1005386 h 1069745"/>
                    <a:gd name="connsiteX41" fmla="*/ 328144 w 1035378"/>
                    <a:gd name="connsiteY41" fmla="*/ 936330 h 1069745"/>
                    <a:gd name="connsiteX42" fmla="*/ 263850 w 1035378"/>
                    <a:gd name="connsiteY42" fmla="*/ 957761 h 1069745"/>
                    <a:gd name="connsiteX43" fmla="*/ 232894 w 1035378"/>
                    <a:gd name="connsiteY43" fmla="*/ 926805 h 1069745"/>
                    <a:gd name="connsiteX44" fmla="*/ 220987 w 1035378"/>
                    <a:gd name="connsiteY44" fmla="*/ 891086 h 1069745"/>
                    <a:gd name="connsiteX45" fmla="*/ 180506 w 1035378"/>
                    <a:gd name="connsiteY45" fmla="*/ 872036 h 1069745"/>
                    <a:gd name="connsiteX46" fmla="*/ 118594 w 1035378"/>
                    <a:gd name="connsiteY46" fmla="*/ 795836 h 1069745"/>
                    <a:gd name="connsiteX47" fmla="*/ 80494 w 1035378"/>
                    <a:gd name="connsiteY47" fmla="*/ 700586 h 1069745"/>
                    <a:gd name="connsiteX48" fmla="*/ 73350 w 1035378"/>
                    <a:gd name="connsiteY48" fmla="*/ 648198 h 1069745"/>
                    <a:gd name="connsiteX49" fmla="*/ 49537 w 1035378"/>
                    <a:gd name="connsiteY49" fmla="*/ 583905 h 1069745"/>
                    <a:gd name="connsiteX50" fmla="*/ 1912 w 1035378"/>
                    <a:gd name="connsiteY50" fmla="*/ 464842 h 1069745"/>
                    <a:gd name="connsiteX51" fmla="*/ 11437 w 1035378"/>
                    <a:gd name="connsiteY51" fmla="*/ 352923 h 1069745"/>
                    <a:gd name="connsiteX52" fmla="*/ 30487 w 1035378"/>
                    <a:gd name="connsiteY52" fmla="*/ 314823 h 1069745"/>
                    <a:gd name="connsiteX53" fmla="*/ 16200 w 1035378"/>
                    <a:gd name="connsiteY53" fmla="*/ 260055 h 1069745"/>
                    <a:gd name="connsiteX54" fmla="*/ 35250 w 1035378"/>
                    <a:gd name="connsiteY54" fmla="*/ 243386 h 1069745"/>
                    <a:gd name="connsiteX55" fmla="*/ 106687 w 1035378"/>
                    <a:gd name="connsiteY55" fmla="*/ 252911 h 1069745"/>
                    <a:gd name="connsiteX56" fmla="*/ 118594 w 1035378"/>
                    <a:gd name="connsiteY56" fmla="*/ 260055 h 1069745"/>
                    <a:gd name="connsiteX0" fmla="*/ 111450 w 1035378"/>
                    <a:gd name="connsiteY0" fmla="*/ 314823 h 1069745"/>
                    <a:gd name="connsiteX1" fmla="*/ 118594 w 1035378"/>
                    <a:gd name="connsiteY1" fmla="*/ 260055 h 1069745"/>
                    <a:gd name="connsiteX2" fmla="*/ 99544 w 1035378"/>
                    <a:gd name="connsiteY2" fmla="*/ 195761 h 1069745"/>
                    <a:gd name="connsiteX3" fmla="*/ 85256 w 1035378"/>
                    <a:gd name="connsiteY3" fmla="*/ 148136 h 1069745"/>
                    <a:gd name="connsiteX4" fmla="*/ 175040 w 1035378"/>
                    <a:gd name="connsiteY4" fmla="*/ 203951 h 1069745"/>
                    <a:gd name="connsiteX5" fmla="*/ 185248 w 1035378"/>
                    <a:gd name="connsiteY5" fmla="*/ 204178 h 1069745"/>
                    <a:gd name="connsiteX6" fmla="*/ 223369 w 1035378"/>
                    <a:gd name="connsiteY6" fmla="*/ 200523 h 1069745"/>
                    <a:gd name="connsiteX7" fmla="*/ 240037 w 1035378"/>
                    <a:gd name="connsiteY7" fmla="*/ 202905 h 1069745"/>
                    <a:gd name="connsiteX8" fmla="*/ 313856 w 1035378"/>
                    <a:gd name="connsiteY8" fmla="*/ 162423 h 1069745"/>
                    <a:gd name="connsiteX9" fmla="*/ 444825 w 1035378"/>
                    <a:gd name="connsiteY9" fmla="*/ 114798 h 1069745"/>
                    <a:gd name="connsiteX10" fmla="*/ 535312 w 1035378"/>
                    <a:gd name="connsiteY10" fmla="*/ 114798 h 1069745"/>
                    <a:gd name="connsiteX11" fmla="*/ 597225 w 1035378"/>
                    <a:gd name="connsiteY11" fmla="*/ 48123 h 1069745"/>
                    <a:gd name="connsiteX12" fmla="*/ 677103 w 1035378"/>
                    <a:gd name="connsiteY12" fmla="*/ 17044 h 1069745"/>
                    <a:gd name="connsiteX13" fmla="*/ 705242 w 1035378"/>
                    <a:gd name="connsiteY13" fmla="*/ 28400 h 1069745"/>
                    <a:gd name="connsiteX14" fmla="*/ 736008 w 1035378"/>
                    <a:gd name="connsiteY14" fmla="*/ 31387 h 1069745"/>
                    <a:gd name="connsiteX15" fmla="*/ 759150 w 1035378"/>
                    <a:gd name="connsiteY15" fmla="*/ 498 h 1069745"/>
                    <a:gd name="connsiteX16" fmla="*/ 794869 w 1035378"/>
                    <a:gd name="connsiteY16" fmla="*/ 60030 h 1069745"/>
                    <a:gd name="connsiteX17" fmla="*/ 832969 w 1035378"/>
                    <a:gd name="connsiteY17" fmla="*/ 88605 h 1069745"/>
                    <a:gd name="connsiteX18" fmla="*/ 916312 w 1035378"/>
                    <a:gd name="connsiteY18" fmla="*/ 88605 h 1069745"/>
                    <a:gd name="connsiteX19" fmla="*/ 961556 w 1035378"/>
                    <a:gd name="connsiteY19" fmla="*/ 105273 h 1069745"/>
                    <a:gd name="connsiteX20" fmla="*/ 963937 w 1035378"/>
                    <a:gd name="connsiteY20" fmla="*/ 145755 h 1069745"/>
                    <a:gd name="connsiteX21" fmla="*/ 942506 w 1035378"/>
                    <a:gd name="connsiteY21" fmla="*/ 205286 h 1069745"/>
                    <a:gd name="connsiteX22" fmla="*/ 942506 w 1035378"/>
                    <a:gd name="connsiteY22" fmla="*/ 264817 h 1069745"/>
                    <a:gd name="connsiteX23" fmla="*/ 978225 w 1035378"/>
                    <a:gd name="connsiteY23" fmla="*/ 331492 h 1069745"/>
                    <a:gd name="connsiteX24" fmla="*/ 1004419 w 1035378"/>
                    <a:gd name="connsiteY24" fmla="*/ 452936 h 1069745"/>
                    <a:gd name="connsiteX25" fmla="*/ 994894 w 1035378"/>
                    <a:gd name="connsiteY25" fmla="*/ 657723 h 1069745"/>
                    <a:gd name="connsiteX26" fmla="*/ 985369 w 1035378"/>
                    <a:gd name="connsiteY26" fmla="*/ 695823 h 1069745"/>
                    <a:gd name="connsiteX27" fmla="*/ 1002037 w 1035378"/>
                    <a:gd name="connsiteY27" fmla="*/ 741067 h 1069745"/>
                    <a:gd name="connsiteX28" fmla="*/ 1035375 w 1035378"/>
                    <a:gd name="connsiteY28" fmla="*/ 786311 h 1069745"/>
                    <a:gd name="connsiteX29" fmla="*/ 999656 w 1035378"/>
                    <a:gd name="connsiteY29" fmla="*/ 829173 h 1069745"/>
                    <a:gd name="connsiteX30" fmla="*/ 932981 w 1035378"/>
                    <a:gd name="connsiteY30" fmla="*/ 838698 h 1069745"/>
                    <a:gd name="connsiteX31" fmla="*/ 880594 w 1035378"/>
                    <a:gd name="connsiteY31" fmla="*/ 845842 h 1069745"/>
                    <a:gd name="connsiteX32" fmla="*/ 847256 w 1035378"/>
                    <a:gd name="connsiteY32" fmla="*/ 879180 h 1069745"/>
                    <a:gd name="connsiteX33" fmla="*/ 759150 w 1035378"/>
                    <a:gd name="connsiteY33" fmla="*/ 929186 h 1069745"/>
                    <a:gd name="connsiteX34" fmla="*/ 694856 w 1035378"/>
                    <a:gd name="connsiteY34" fmla="*/ 998242 h 1069745"/>
                    <a:gd name="connsiteX35" fmla="*/ 654375 w 1035378"/>
                    <a:gd name="connsiteY35" fmla="*/ 1012530 h 1069745"/>
                    <a:gd name="connsiteX36" fmla="*/ 599606 w 1035378"/>
                    <a:gd name="connsiteY36" fmla="*/ 981573 h 1069745"/>
                    <a:gd name="connsiteX37" fmla="*/ 568650 w 1035378"/>
                    <a:gd name="connsiteY37" fmla="*/ 988717 h 1069745"/>
                    <a:gd name="connsiteX38" fmla="*/ 490069 w 1035378"/>
                    <a:gd name="connsiteY38" fmla="*/ 1050630 h 1069745"/>
                    <a:gd name="connsiteX39" fmla="*/ 456731 w 1035378"/>
                    <a:gd name="connsiteY39" fmla="*/ 1067298 h 1069745"/>
                    <a:gd name="connsiteX40" fmla="*/ 409106 w 1035378"/>
                    <a:gd name="connsiteY40" fmla="*/ 1005386 h 1069745"/>
                    <a:gd name="connsiteX41" fmla="*/ 328144 w 1035378"/>
                    <a:gd name="connsiteY41" fmla="*/ 936330 h 1069745"/>
                    <a:gd name="connsiteX42" fmla="*/ 263850 w 1035378"/>
                    <a:gd name="connsiteY42" fmla="*/ 957761 h 1069745"/>
                    <a:gd name="connsiteX43" fmla="*/ 232894 w 1035378"/>
                    <a:gd name="connsiteY43" fmla="*/ 926805 h 1069745"/>
                    <a:gd name="connsiteX44" fmla="*/ 220987 w 1035378"/>
                    <a:gd name="connsiteY44" fmla="*/ 891086 h 1069745"/>
                    <a:gd name="connsiteX45" fmla="*/ 180506 w 1035378"/>
                    <a:gd name="connsiteY45" fmla="*/ 872036 h 1069745"/>
                    <a:gd name="connsiteX46" fmla="*/ 118594 w 1035378"/>
                    <a:gd name="connsiteY46" fmla="*/ 795836 h 1069745"/>
                    <a:gd name="connsiteX47" fmla="*/ 80494 w 1035378"/>
                    <a:gd name="connsiteY47" fmla="*/ 700586 h 1069745"/>
                    <a:gd name="connsiteX48" fmla="*/ 73350 w 1035378"/>
                    <a:gd name="connsiteY48" fmla="*/ 648198 h 1069745"/>
                    <a:gd name="connsiteX49" fmla="*/ 49537 w 1035378"/>
                    <a:gd name="connsiteY49" fmla="*/ 583905 h 1069745"/>
                    <a:gd name="connsiteX50" fmla="*/ 1912 w 1035378"/>
                    <a:gd name="connsiteY50" fmla="*/ 464842 h 1069745"/>
                    <a:gd name="connsiteX51" fmla="*/ 11437 w 1035378"/>
                    <a:gd name="connsiteY51" fmla="*/ 352923 h 1069745"/>
                    <a:gd name="connsiteX52" fmla="*/ 30487 w 1035378"/>
                    <a:gd name="connsiteY52" fmla="*/ 314823 h 1069745"/>
                    <a:gd name="connsiteX53" fmla="*/ 16200 w 1035378"/>
                    <a:gd name="connsiteY53" fmla="*/ 260055 h 1069745"/>
                    <a:gd name="connsiteX54" fmla="*/ 35250 w 1035378"/>
                    <a:gd name="connsiteY54" fmla="*/ 243386 h 1069745"/>
                    <a:gd name="connsiteX55" fmla="*/ 106687 w 1035378"/>
                    <a:gd name="connsiteY55" fmla="*/ 252911 h 1069745"/>
                    <a:gd name="connsiteX56" fmla="*/ 118594 w 1035378"/>
                    <a:gd name="connsiteY56" fmla="*/ 260055 h 1069745"/>
                    <a:gd name="connsiteX0" fmla="*/ 111450 w 1035378"/>
                    <a:gd name="connsiteY0" fmla="*/ 314823 h 1069745"/>
                    <a:gd name="connsiteX1" fmla="*/ 118594 w 1035378"/>
                    <a:gd name="connsiteY1" fmla="*/ 260055 h 1069745"/>
                    <a:gd name="connsiteX2" fmla="*/ 99544 w 1035378"/>
                    <a:gd name="connsiteY2" fmla="*/ 195761 h 1069745"/>
                    <a:gd name="connsiteX3" fmla="*/ 147344 w 1035378"/>
                    <a:gd name="connsiteY3" fmla="*/ 184070 h 1069745"/>
                    <a:gd name="connsiteX4" fmla="*/ 175040 w 1035378"/>
                    <a:gd name="connsiteY4" fmla="*/ 203951 h 1069745"/>
                    <a:gd name="connsiteX5" fmla="*/ 185248 w 1035378"/>
                    <a:gd name="connsiteY5" fmla="*/ 204178 h 1069745"/>
                    <a:gd name="connsiteX6" fmla="*/ 223369 w 1035378"/>
                    <a:gd name="connsiteY6" fmla="*/ 200523 h 1069745"/>
                    <a:gd name="connsiteX7" fmla="*/ 240037 w 1035378"/>
                    <a:gd name="connsiteY7" fmla="*/ 202905 h 1069745"/>
                    <a:gd name="connsiteX8" fmla="*/ 313856 w 1035378"/>
                    <a:gd name="connsiteY8" fmla="*/ 162423 h 1069745"/>
                    <a:gd name="connsiteX9" fmla="*/ 444825 w 1035378"/>
                    <a:gd name="connsiteY9" fmla="*/ 114798 h 1069745"/>
                    <a:gd name="connsiteX10" fmla="*/ 535312 w 1035378"/>
                    <a:gd name="connsiteY10" fmla="*/ 114798 h 1069745"/>
                    <a:gd name="connsiteX11" fmla="*/ 597225 w 1035378"/>
                    <a:gd name="connsiteY11" fmla="*/ 48123 h 1069745"/>
                    <a:gd name="connsiteX12" fmla="*/ 677103 w 1035378"/>
                    <a:gd name="connsiteY12" fmla="*/ 17044 h 1069745"/>
                    <a:gd name="connsiteX13" fmla="*/ 705242 w 1035378"/>
                    <a:gd name="connsiteY13" fmla="*/ 28400 h 1069745"/>
                    <a:gd name="connsiteX14" fmla="*/ 736008 w 1035378"/>
                    <a:gd name="connsiteY14" fmla="*/ 31387 h 1069745"/>
                    <a:gd name="connsiteX15" fmla="*/ 759150 w 1035378"/>
                    <a:gd name="connsiteY15" fmla="*/ 498 h 1069745"/>
                    <a:gd name="connsiteX16" fmla="*/ 794869 w 1035378"/>
                    <a:gd name="connsiteY16" fmla="*/ 60030 h 1069745"/>
                    <a:gd name="connsiteX17" fmla="*/ 832969 w 1035378"/>
                    <a:gd name="connsiteY17" fmla="*/ 88605 h 1069745"/>
                    <a:gd name="connsiteX18" fmla="*/ 916312 w 1035378"/>
                    <a:gd name="connsiteY18" fmla="*/ 88605 h 1069745"/>
                    <a:gd name="connsiteX19" fmla="*/ 961556 w 1035378"/>
                    <a:gd name="connsiteY19" fmla="*/ 105273 h 1069745"/>
                    <a:gd name="connsiteX20" fmla="*/ 963937 w 1035378"/>
                    <a:gd name="connsiteY20" fmla="*/ 145755 h 1069745"/>
                    <a:gd name="connsiteX21" fmla="*/ 942506 w 1035378"/>
                    <a:gd name="connsiteY21" fmla="*/ 205286 h 1069745"/>
                    <a:gd name="connsiteX22" fmla="*/ 942506 w 1035378"/>
                    <a:gd name="connsiteY22" fmla="*/ 264817 h 1069745"/>
                    <a:gd name="connsiteX23" fmla="*/ 978225 w 1035378"/>
                    <a:gd name="connsiteY23" fmla="*/ 331492 h 1069745"/>
                    <a:gd name="connsiteX24" fmla="*/ 1004419 w 1035378"/>
                    <a:gd name="connsiteY24" fmla="*/ 452936 h 1069745"/>
                    <a:gd name="connsiteX25" fmla="*/ 994894 w 1035378"/>
                    <a:gd name="connsiteY25" fmla="*/ 657723 h 1069745"/>
                    <a:gd name="connsiteX26" fmla="*/ 985369 w 1035378"/>
                    <a:gd name="connsiteY26" fmla="*/ 695823 h 1069745"/>
                    <a:gd name="connsiteX27" fmla="*/ 1002037 w 1035378"/>
                    <a:gd name="connsiteY27" fmla="*/ 741067 h 1069745"/>
                    <a:gd name="connsiteX28" fmla="*/ 1035375 w 1035378"/>
                    <a:gd name="connsiteY28" fmla="*/ 786311 h 1069745"/>
                    <a:gd name="connsiteX29" fmla="*/ 999656 w 1035378"/>
                    <a:gd name="connsiteY29" fmla="*/ 829173 h 1069745"/>
                    <a:gd name="connsiteX30" fmla="*/ 932981 w 1035378"/>
                    <a:gd name="connsiteY30" fmla="*/ 838698 h 1069745"/>
                    <a:gd name="connsiteX31" fmla="*/ 880594 w 1035378"/>
                    <a:gd name="connsiteY31" fmla="*/ 845842 h 1069745"/>
                    <a:gd name="connsiteX32" fmla="*/ 847256 w 1035378"/>
                    <a:gd name="connsiteY32" fmla="*/ 879180 h 1069745"/>
                    <a:gd name="connsiteX33" fmla="*/ 759150 w 1035378"/>
                    <a:gd name="connsiteY33" fmla="*/ 929186 h 1069745"/>
                    <a:gd name="connsiteX34" fmla="*/ 694856 w 1035378"/>
                    <a:gd name="connsiteY34" fmla="*/ 998242 h 1069745"/>
                    <a:gd name="connsiteX35" fmla="*/ 654375 w 1035378"/>
                    <a:gd name="connsiteY35" fmla="*/ 1012530 h 1069745"/>
                    <a:gd name="connsiteX36" fmla="*/ 599606 w 1035378"/>
                    <a:gd name="connsiteY36" fmla="*/ 981573 h 1069745"/>
                    <a:gd name="connsiteX37" fmla="*/ 568650 w 1035378"/>
                    <a:gd name="connsiteY37" fmla="*/ 988717 h 1069745"/>
                    <a:gd name="connsiteX38" fmla="*/ 490069 w 1035378"/>
                    <a:gd name="connsiteY38" fmla="*/ 1050630 h 1069745"/>
                    <a:gd name="connsiteX39" fmla="*/ 456731 w 1035378"/>
                    <a:gd name="connsiteY39" fmla="*/ 1067298 h 1069745"/>
                    <a:gd name="connsiteX40" fmla="*/ 409106 w 1035378"/>
                    <a:gd name="connsiteY40" fmla="*/ 1005386 h 1069745"/>
                    <a:gd name="connsiteX41" fmla="*/ 328144 w 1035378"/>
                    <a:gd name="connsiteY41" fmla="*/ 936330 h 1069745"/>
                    <a:gd name="connsiteX42" fmla="*/ 263850 w 1035378"/>
                    <a:gd name="connsiteY42" fmla="*/ 957761 h 1069745"/>
                    <a:gd name="connsiteX43" fmla="*/ 232894 w 1035378"/>
                    <a:gd name="connsiteY43" fmla="*/ 926805 h 1069745"/>
                    <a:gd name="connsiteX44" fmla="*/ 220987 w 1035378"/>
                    <a:gd name="connsiteY44" fmla="*/ 891086 h 1069745"/>
                    <a:gd name="connsiteX45" fmla="*/ 180506 w 1035378"/>
                    <a:gd name="connsiteY45" fmla="*/ 872036 h 1069745"/>
                    <a:gd name="connsiteX46" fmla="*/ 118594 w 1035378"/>
                    <a:gd name="connsiteY46" fmla="*/ 795836 h 1069745"/>
                    <a:gd name="connsiteX47" fmla="*/ 80494 w 1035378"/>
                    <a:gd name="connsiteY47" fmla="*/ 700586 h 1069745"/>
                    <a:gd name="connsiteX48" fmla="*/ 73350 w 1035378"/>
                    <a:gd name="connsiteY48" fmla="*/ 648198 h 1069745"/>
                    <a:gd name="connsiteX49" fmla="*/ 49537 w 1035378"/>
                    <a:gd name="connsiteY49" fmla="*/ 583905 h 1069745"/>
                    <a:gd name="connsiteX50" fmla="*/ 1912 w 1035378"/>
                    <a:gd name="connsiteY50" fmla="*/ 464842 h 1069745"/>
                    <a:gd name="connsiteX51" fmla="*/ 11437 w 1035378"/>
                    <a:gd name="connsiteY51" fmla="*/ 352923 h 1069745"/>
                    <a:gd name="connsiteX52" fmla="*/ 30487 w 1035378"/>
                    <a:gd name="connsiteY52" fmla="*/ 314823 h 1069745"/>
                    <a:gd name="connsiteX53" fmla="*/ 16200 w 1035378"/>
                    <a:gd name="connsiteY53" fmla="*/ 260055 h 1069745"/>
                    <a:gd name="connsiteX54" fmla="*/ 35250 w 1035378"/>
                    <a:gd name="connsiteY54" fmla="*/ 243386 h 1069745"/>
                    <a:gd name="connsiteX55" fmla="*/ 106687 w 1035378"/>
                    <a:gd name="connsiteY55" fmla="*/ 252911 h 1069745"/>
                    <a:gd name="connsiteX56" fmla="*/ 118594 w 1035378"/>
                    <a:gd name="connsiteY56" fmla="*/ 260055 h 1069745"/>
                    <a:gd name="connsiteX0" fmla="*/ 111450 w 1035378"/>
                    <a:gd name="connsiteY0" fmla="*/ 314823 h 1070877"/>
                    <a:gd name="connsiteX1" fmla="*/ 118594 w 1035378"/>
                    <a:gd name="connsiteY1" fmla="*/ 260055 h 1070877"/>
                    <a:gd name="connsiteX2" fmla="*/ 99544 w 1035378"/>
                    <a:gd name="connsiteY2" fmla="*/ 195761 h 1070877"/>
                    <a:gd name="connsiteX3" fmla="*/ 147344 w 1035378"/>
                    <a:gd name="connsiteY3" fmla="*/ 184070 h 1070877"/>
                    <a:gd name="connsiteX4" fmla="*/ 175040 w 1035378"/>
                    <a:gd name="connsiteY4" fmla="*/ 203951 h 1070877"/>
                    <a:gd name="connsiteX5" fmla="*/ 185248 w 1035378"/>
                    <a:gd name="connsiteY5" fmla="*/ 204178 h 1070877"/>
                    <a:gd name="connsiteX6" fmla="*/ 223369 w 1035378"/>
                    <a:gd name="connsiteY6" fmla="*/ 200523 h 1070877"/>
                    <a:gd name="connsiteX7" fmla="*/ 240037 w 1035378"/>
                    <a:gd name="connsiteY7" fmla="*/ 202905 h 1070877"/>
                    <a:gd name="connsiteX8" fmla="*/ 313856 w 1035378"/>
                    <a:gd name="connsiteY8" fmla="*/ 162423 h 1070877"/>
                    <a:gd name="connsiteX9" fmla="*/ 444825 w 1035378"/>
                    <a:gd name="connsiteY9" fmla="*/ 114798 h 1070877"/>
                    <a:gd name="connsiteX10" fmla="*/ 535312 w 1035378"/>
                    <a:gd name="connsiteY10" fmla="*/ 114798 h 1070877"/>
                    <a:gd name="connsiteX11" fmla="*/ 597225 w 1035378"/>
                    <a:gd name="connsiteY11" fmla="*/ 48123 h 1070877"/>
                    <a:gd name="connsiteX12" fmla="*/ 677103 w 1035378"/>
                    <a:gd name="connsiteY12" fmla="*/ 17044 h 1070877"/>
                    <a:gd name="connsiteX13" fmla="*/ 705242 w 1035378"/>
                    <a:gd name="connsiteY13" fmla="*/ 28400 h 1070877"/>
                    <a:gd name="connsiteX14" fmla="*/ 736008 w 1035378"/>
                    <a:gd name="connsiteY14" fmla="*/ 31387 h 1070877"/>
                    <a:gd name="connsiteX15" fmla="*/ 759150 w 1035378"/>
                    <a:gd name="connsiteY15" fmla="*/ 498 h 1070877"/>
                    <a:gd name="connsiteX16" fmla="*/ 794869 w 1035378"/>
                    <a:gd name="connsiteY16" fmla="*/ 60030 h 1070877"/>
                    <a:gd name="connsiteX17" fmla="*/ 832969 w 1035378"/>
                    <a:gd name="connsiteY17" fmla="*/ 88605 h 1070877"/>
                    <a:gd name="connsiteX18" fmla="*/ 916312 w 1035378"/>
                    <a:gd name="connsiteY18" fmla="*/ 88605 h 1070877"/>
                    <a:gd name="connsiteX19" fmla="*/ 961556 w 1035378"/>
                    <a:gd name="connsiteY19" fmla="*/ 105273 h 1070877"/>
                    <a:gd name="connsiteX20" fmla="*/ 963937 w 1035378"/>
                    <a:gd name="connsiteY20" fmla="*/ 145755 h 1070877"/>
                    <a:gd name="connsiteX21" fmla="*/ 942506 w 1035378"/>
                    <a:gd name="connsiteY21" fmla="*/ 205286 h 1070877"/>
                    <a:gd name="connsiteX22" fmla="*/ 942506 w 1035378"/>
                    <a:gd name="connsiteY22" fmla="*/ 264817 h 1070877"/>
                    <a:gd name="connsiteX23" fmla="*/ 978225 w 1035378"/>
                    <a:gd name="connsiteY23" fmla="*/ 331492 h 1070877"/>
                    <a:gd name="connsiteX24" fmla="*/ 1004419 w 1035378"/>
                    <a:gd name="connsiteY24" fmla="*/ 452936 h 1070877"/>
                    <a:gd name="connsiteX25" fmla="*/ 994894 w 1035378"/>
                    <a:gd name="connsiteY25" fmla="*/ 657723 h 1070877"/>
                    <a:gd name="connsiteX26" fmla="*/ 985369 w 1035378"/>
                    <a:gd name="connsiteY26" fmla="*/ 695823 h 1070877"/>
                    <a:gd name="connsiteX27" fmla="*/ 1002037 w 1035378"/>
                    <a:gd name="connsiteY27" fmla="*/ 741067 h 1070877"/>
                    <a:gd name="connsiteX28" fmla="*/ 1035375 w 1035378"/>
                    <a:gd name="connsiteY28" fmla="*/ 786311 h 1070877"/>
                    <a:gd name="connsiteX29" fmla="*/ 999656 w 1035378"/>
                    <a:gd name="connsiteY29" fmla="*/ 829173 h 1070877"/>
                    <a:gd name="connsiteX30" fmla="*/ 932981 w 1035378"/>
                    <a:gd name="connsiteY30" fmla="*/ 838698 h 1070877"/>
                    <a:gd name="connsiteX31" fmla="*/ 880594 w 1035378"/>
                    <a:gd name="connsiteY31" fmla="*/ 845842 h 1070877"/>
                    <a:gd name="connsiteX32" fmla="*/ 847256 w 1035378"/>
                    <a:gd name="connsiteY32" fmla="*/ 879180 h 1070877"/>
                    <a:gd name="connsiteX33" fmla="*/ 759150 w 1035378"/>
                    <a:gd name="connsiteY33" fmla="*/ 929186 h 1070877"/>
                    <a:gd name="connsiteX34" fmla="*/ 694856 w 1035378"/>
                    <a:gd name="connsiteY34" fmla="*/ 998242 h 1070877"/>
                    <a:gd name="connsiteX35" fmla="*/ 654375 w 1035378"/>
                    <a:gd name="connsiteY35" fmla="*/ 1012530 h 1070877"/>
                    <a:gd name="connsiteX36" fmla="*/ 599606 w 1035378"/>
                    <a:gd name="connsiteY36" fmla="*/ 981573 h 1070877"/>
                    <a:gd name="connsiteX37" fmla="*/ 568650 w 1035378"/>
                    <a:gd name="connsiteY37" fmla="*/ 988717 h 1070877"/>
                    <a:gd name="connsiteX38" fmla="*/ 490069 w 1035378"/>
                    <a:gd name="connsiteY38" fmla="*/ 1050630 h 1070877"/>
                    <a:gd name="connsiteX39" fmla="*/ 456731 w 1035378"/>
                    <a:gd name="connsiteY39" fmla="*/ 1067298 h 1070877"/>
                    <a:gd name="connsiteX40" fmla="*/ 403405 w 1035378"/>
                    <a:gd name="connsiteY40" fmla="*/ 988906 h 1070877"/>
                    <a:gd name="connsiteX41" fmla="*/ 328144 w 1035378"/>
                    <a:gd name="connsiteY41" fmla="*/ 936330 h 1070877"/>
                    <a:gd name="connsiteX42" fmla="*/ 263850 w 1035378"/>
                    <a:gd name="connsiteY42" fmla="*/ 957761 h 1070877"/>
                    <a:gd name="connsiteX43" fmla="*/ 232894 w 1035378"/>
                    <a:gd name="connsiteY43" fmla="*/ 926805 h 1070877"/>
                    <a:gd name="connsiteX44" fmla="*/ 220987 w 1035378"/>
                    <a:gd name="connsiteY44" fmla="*/ 891086 h 1070877"/>
                    <a:gd name="connsiteX45" fmla="*/ 180506 w 1035378"/>
                    <a:gd name="connsiteY45" fmla="*/ 872036 h 1070877"/>
                    <a:gd name="connsiteX46" fmla="*/ 118594 w 1035378"/>
                    <a:gd name="connsiteY46" fmla="*/ 795836 h 1070877"/>
                    <a:gd name="connsiteX47" fmla="*/ 80494 w 1035378"/>
                    <a:gd name="connsiteY47" fmla="*/ 700586 h 1070877"/>
                    <a:gd name="connsiteX48" fmla="*/ 73350 w 1035378"/>
                    <a:gd name="connsiteY48" fmla="*/ 648198 h 1070877"/>
                    <a:gd name="connsiteX49" fmla="*/ 49537 w 1035378"/>
                    <a:gd name="connsiteY49" fmla="*/ 583905 h 1070877"/>
                    <a:gd name="connsiteX50" fmla="*/ 1912 w 1035378"/>
                    <a:gd name="connsiteY50" fmla="*/ 464842 h 1070877"/>
                    <a:gd name="connsiteX51" fmla="*/ 11437 w 1035378"/>
                    <a:gd name="connsiteY51" fmla="*/ 352923 h 1070877"/>
                    <a:gd name="connsiteX52" fmla="*/ 30487 w 1035378"/>
                    <a:gd name="connsiteY52" fmla="*/ 314823 h 1070877"/>
                    <a:gd name="connsiteX53" fmla="*/ 16200 w 1035378"/>
                    <a:gd name="connsiteY53" fmla="*/ 260055 h 1070877"/>
                    <a:gd name="connsiteX54" fmla="*/ 35250 w 1035378"/>
                    <a:gd name="connsiteY54" fmla="*/ 243386 h 1070877"/>
                    <a:gd name="connsiteX55" fmla="*/ 106687 w 1035378"/>
                    <a:gd name="connsiteY55" fmla="*/ 252911 h 1070877"/>
                    <a:gd name="connsiteX56" fmla="*/ 118594 w 1035378"/>
                    <a:gd name="connsiteY56" fmla="*/ 260055 h 1070877"/>
                    <a:gd name="connsiteX0" fmla="*/ 111450 w 1035378"/>
                    <a:gd name="connsiteY0" fmla="*/ 314823 h 1051076"/>
                    <a:gd name="connsiteX1" fmla="*/ 118594 w 1035378"/>
                    <a:gd name="connsiteY1" fmla="*/ 260055 h 1051076"/>
                    <a:gd name="connsiteX2" fmla="*/ 99544 w 1035378"/>
                    <a:gd name="connsiteY2" fmla="*/ 195761 h 1051076"/>
                    <a:gd name="connsiteX3" fmla="*/ 147344 w 1035378"/>
                    <a:gd name="connsiteY3" fmla="*/ 184070 h 1051076"/>
                    <a:gd name="connsiteX4" fmla="*/ 175040 w 1035378"/>
                    <a:gd name="connsiteY4" fmla="*/ 203951 h 1051076"/>
                    <a:gd name="connsiteX5" fmla="*/ 185248 w 1035378"/>
                    <a:gd name="connsiteY5" fmla="*/ 204178 h 1051076"/>
                    <a:gd name="connsiteX6" fmla="*/ 223369 w 1035378"/>
                    <a:gd name="connsiteY6" fmla="*/ 200523 h 1051076"/>
                    <a:gd name="connsiteX7" fmla="*/ 240037 w 1035378"/>
                    <a:gd name="connsiteY7" fmla="*/ 202905 h 1051076"/>
                    <a:gd name="connsiteX8" fmla="*/ 313856 w 1035378"/>
                    <a:gd name="connsiteY8" fmla="*/ 162423 h 1051076"/>
                    <a:gd name="connsiteX9" fmla="*/ 444825 w 1035378"/>
                    <a:gd name="connsiteY9" fmla="*/ 114798 h 1051076"/>
                    <a:gd name="connsiteX10" fmla="*/ 535312 w 1035378"/>
                    <a:gd name="connsiteY10" fmla="*/ 114798 h 1051076"/>
                    <a:gd name="connsiteX11" fmla="*/ 597225 w 1035378"/>
                    <a:gd name="connsiteY11" fmla="*/ 48123 h 1051076"/>
                    <a:gd name="connsiteX12" fmla="*/ 677103 w 1035378"/>
                    <a:gd name="connsiteY12" fmla="*/ 17044 h 1051076"/>
                    <a:gd name="connsiteX13" fmla="*/ 705242 w 1035378"/>
                    <a:gd name="connsiteY13" fmla="*/ 28400 h 1051076"/>
                    <a:gd name="connsiteX14" fmla="*/ 736008 w 1035378"/>
                    <a:gd name="connsiteY14" fmla="*/ 31387 h 1051076"/>
                    <a:gd name="connsiteX15" fmla="*/ 759150 w 1035378"/>
                    <a:gd name="connsiteY15" fmla="*/ 498 h 1051076"/>
                    <a:gd name="connsiteX16" fmla="*/ 794869 w 1035378"/>
                    <a:gd name="connsiteY16" fmla="*/ 60030 h 1051076"/>
                    <a:gd name="connsiteX17" fmla="*/ 832969 w 1035378"/>
                    <a:gd name="connsiteY17" fmla="*/ 88605 h 1051076"/>
                    <a:gd name="connsiteX18" fmla="*/ 916312 w 1035378"/>
                    <a:gd name="connsiteY18" fmla="*/ 88605 h 1051076"/>
                    <a:gd name="connsiteX19" fmla="*/ 961556 w 1035378"/>
                    <a:gd name="connsiteY19" fmla="*/ 105273 h 1051076"/>
                    <a:gd name="connsiteX20" fmla="*/ 963937 w 1035378"/>
                    <a:gd name="connsiteY20" fmla="*/ 145755 h 1051076"/>
                    <a:gd name="connsiteX21" fmla="*/ 942506 w 1035378"/>
                    <a:gd name="connsiteY21" fmla="*/ 205286 h 1051076"/>
                    <a:gd name="connsiteX22" fmla="*/ 942506 w 1035378"/>
                    <a:gd name="connsiteY22" fmla="*/ 264817 h 1051076"/>
                    <a:gd name="connsiteX23" fmla="*/ 978225 w 1035378"/>
                    <a:gd name="connsiteY23" fmla="*/ 331492 h 1051076"/>
                    <a:gd name="connsiteX24" fmla="*/ 1004419 w 1035378"/>
                    <a:gd name="connsiteY24" fmla="*/ 452936 h 1051076"/>
                    <a:gd name="connsiteX25" fmla="*/ 994894 w 1035378"/>
                    <a:gd name="connsiteY25" fmla="*/ 657723 h 1051076"/>
                    <a:gd name="connsiteX26" fmla="*/ 985369 w 1035378"/>
                    <a:gd name="connsiteY26" fmla="*/ 695823 h 1051076"/>
                    <a:gd name="connsiteX27" fmla="*/ 1002037 w 1035378"/>
                    <a:gd name="connsiteY27" fmla="*/ 741067 h 1051076"/>
                    <a:gd name="connsiteX28" fmla="*/ 1035375 w 1035378"/>
                    <a:gd name="connsiteY28" fmla="*/ 786311 h 1051076"/>
                    <a:gd name="connsiteX29" fmla="*/ 999656 w 1035378"/>
                    <a:gd name="connsiteY29" fmla="*/ 829173 h 1051076"/>
                    <a:gd name="connsiteX30" fmla="*/ 932981 w 1035378"/>
                    <a:gd name="connsiteY30" fmla="*/ 838698 h 1051076"/>
                    <a:gd name="connsiteX31" fmla="*/ 880594 w 1035378"/>
                    <a:gd name="connsiteY31" fmla="*/ 845842 h 1051076"/>
                    <a:gd name="connsiteX32" fmla="*/ 847256 w 1035378"/>
                    <a:gd name="connsiteY32" fmla="*/ 879180 h 1051076"/>
                    <a:gd name="connsiteX33" fmla="*/ 759150 w 1035378"/>
                    <a:gd name="connsiteY33" fmla="*/ 929186 h 1051076"/>
                    <a:gd name="connsiteX34" fmla="*/ 694856 w 1035378"/>
                    <a:gd name="connsiteY34" fmla="*/ 998242 h 1051076"/>
                    <a:gd name="connsiteX35" fmla="*/ 654375 w 1035378"/>
                    <a:gd name="connsiteY35" fmla="*/ 1012530 h 1051076"/>
                    <a:gd name="connsiteX36" fmla="*/ 599606 w 1035378"/>
                    <a:gd name="connsiteY36" fmla="*/ 981573 h 1051076"/>
                    <a:gd name="connsiteX37" fmla="*/ 568650 w 1035378"/>
                    <a:gd name="connsiteY37" fmla="*/ 988717 h 1051076"/>
                    <a:gd name="connsiteX38" fmla="*/ 490069 w 1035378"/>
                    <a:gd name="connsiteY38" fmla="*/ 1050630 h 1051076"/>
                    <a:gd name="connsiteX39" fmla="*/ 455255 w 1035378"/>
                    <a:gd name="connsiteY39" fmla="*/ 1015184 h 1051076"/>
                    <a:gd name="connsiteX40" fmla="*/ 403405 w 1035378"/>
                    <a:gd name="connsiteY40" fmla="*/ 988906 h 1051076"/>
                    <a:gd name="connsiteX41" fmla="*/ 328144 w 1035378"/>
                    <a:gd name="connsiteY41" fmla="*/ 936330 h 1051076"/>
                    <a:gd name="connsiteX42" fmla="*/ 263850 w 1035378"/>
                    <a:gd name="connsiteY42" fmla="*/ 957761 h 1051076"/>
                    <a:gd name="connsiteX43" fmla="*/ 232894 w 1035378"/>
                    <a:gd name="connsiteY43" fmla="*/ 926805 h 1051076"/>
                    <a:gd name="connsiteX44" fmla="*/ 220987 w 1035378"/>
                    <a:gd name="connsiteY44" fmla="*/ 891086 h 1051076"/>
                    <a:gd name="connsiteX45" fmla="*/ 180506 w 1035378"/>
                    <a:gd name="connsiteY45" fmla="*/ 872036 h 1051076"/>
                    <a:gd name="connsiteX46" fmla="*/ 118594 w 1035378"/>
                    <a:gd name="connsiteY46" fmla="*/ 795836 h 1051076"/>
                    <a:gd name="connsiteX47" fmla="*/ 80494 w 1035378"/>
                    <a:gd name="connsiteY47" fmla="*/ 700586 h 1051076"/>
                    <a:gd name="connsiteX48" fmla="*/ 73350 w 1035378"/>
                    <a:gd name="connsiteY48" fmla="*/ 648198 h 1051076"/>
                    <a:gd name="connsiteX49" fmla="*/ 49537 w 1035378"/>
                    <a:gd name="connsiteY49" fmla="*/ 583905 h 1051076"/>
                    <a:gd name="connsiteX50" fmla="*/ 1912 w 1035378"/>
                    <a:gd name="connsiteY50" fmla="*/ 464842 h 1051076"/>
                    <a:gd name="connsiteX51" fmla="*/ 11437 w 1035378"/>
                    <a:gd name="connsiteY51" fmla="*/ 352923 h 1051076"/>
                    <a:gd name="connsiteX52" fmla="*/ 30487 w 1035378"/>
                    <a:gd name="connsiteY52" fmla="*/ 314823 h 1051076"/>
                    <a:gd name="connsiteX53" fmla="*/ 16200 w 1035378"/>
                    <a:gd name="connsiteY53" fmla="*/ 260055 h 1051076"/>
                    <a:gd name="connsiteX54" fmla="*/ 35250 w 1035378"/>
                    <a:gd name="connsiteY54" fmla="*/ 243386 h 1051076"/>
                    <a:gd name="connsiteX55" fmla="*/ 106687 w 1035378"/>
                    <a:gd name="connsiteY55" fmla="*/ 252911 h 1051076"/>
                    <a:gd name="connsiteX56" fmla="*/ 118594 w 1035378"/>
                    <a:gd name="connsiteY56" fmla="*/ 260055 h 1051076"/>
                    <a:gd name="connsiteX0" fmla="*/ 111450 w 1035378"/>
                    <a:gd name="connsiteY0" fmla="*/ 314823 h 1050678"/>
                    <a:gd name="connsiteX1" fmla="*/ 118594 w 1035378"/>
                    <a:gd name="connsiteY1" fmla="*/ 260055 h 1050678"/>
                    <a:gd name="connsiteX2" fmla="*/ 99544 w 1035378"/>
                    <a:gd name="connsiteY2" fmla="*/ 195761 h 1050678"/>
                    <a:gd name="connsiteX3" fmla="*/ 147344 w 1035378"/>
                    <a:gd name="connsiteY3" fmla="*/ 184070 h 1050678"/>
                    <a:gd name="connsiteX4" fmla="*/ 175040 w 1035378"/>
                    <a:gd name="connsiteY4" fmla="*/ 203951 h 1050678"/>
                    <a:gd name="connsiteX5" fmla="*/ 185248 w 1035378"/>
                    <a:gd name="connsiteY5" fmla="*/ 204178 h 1050678"/>
                    <a:gd name="connsiteX6" fmla="*/ 223369 w 1035378"/>
                    <a:gd name="connsiteY6" fmla="*/ 200523 h 1050678"/>
                    <a:gd name="connsiteX7" fmla="*/ 240037 w 1035378"/>
                    <a:gd name="connsiteY7" fmla="*/ 202905 h 1050678"/>
                    <a:gd name="connsiteX8" fmla="*/ 313856 w 1035378"/>
                    <a:gd name="connsiteY8" fmla="*/ 162423 h 1050678"/>
                    <a:gd name="connsiteX9" fmla="*/ 444825 w 1035378"/>
                    <a:gd name="connsiteY9" fmla="*/ 114798 h 1050678"/>
                    <a:gd name="connsiteX10" fmla="*/ 535312 w 1035378"/>
                    <a:gd name="connsiteY10" fmla="*/ 114798 h 1050678"/>
                    <a:gd name="connsiteX11" fmla="*/ 597225 w 1035378"/>
                    <a:gd name="connsiteY11" fmla="*/ 48123 h 1050678"/>
                    <a:gd name="connsiteX12" fmla="*/ 677103 w 1035378"/>
                    <a:gd name="connsiteY12" fmla="*/ 17044 h 1050678"/>
                    <a:gd name="connsiteX13" fmla="*/ 705242 w 1035378"/>
                    <a:gd name="connsiteY13" fmla="*/ 28400 h 1050678"/>
                    <a:gd name="connsiteX14" fmla="*/ 736008 w 1035378"/>
                    <a:gd name="connsiteY14" fmla="*/ 31387 h 1050678"/>
                    <a:gd name="connsiteX15" fmla="*/ 759150 w 1035378"/>
                    <a:gd name="connsiteY15" fmla="*/ 498 h 1050678"/>
                    <a:gd name="connsiteX16" fmla="*/ 794869 w 1035378"/>
                    <a:gd name="connsiteY16" fmla="*/ 60030 h 1050678"/>
                    <a:gd name="connsiteX17" fmla="*/ 832969 w 1035378"/>
                    <a:gd name="connsiteY17" fmla="*/ 88605 h 1050678"/>
                    <a:gd name="connsiteX18" fmla="*/ 916312 w 1035378"/>
                    <a:gd name="connsiteY18" fmla="*/ 88605 h 1050678"/>
                    <a:gd name="connsiteX19" fmla="*/ 961556 w 1035378"/>
                    <a:gd name="connsiteY19" fmla="*/ 105273 h 1050678"/>
                    <a:gd name="connsiteX20" fmla="*/ 963937 w 1035378"/>
                    <a:gd name="connsiteY20" fmla="*/ 145755 h 1050678"/>
                    <a:gd name="connsiteX21" fmla="*/ 942506 w 1035378"/>
                    <a:gd name="connsiteY21" fmla="*/ 205286 h 1050678"/>
                    <a:gd name="connsiteX22" fmla="*/ 942506 w 1035378"/>
                    <a:gd name="connsiteY22" fmla="*/ 264817 h 1050678"/>
                    <a:gd name="connsiteX23" fmla="*/ 978225 w 1035378"/>
                    <a:gd name="connsiteY23" fmla="*/ 331492 h 1050678"/>
                    <a:gd name="connsiteX24" fmla="*/ 1004419 w 1035378"/>
                    <a:gd name="connsiteY24" fmla="*/ 452936 h 1050678"/>
                    <a:gd name="connsiteX25" fmla="*/ 994894 w 1035378"/>
                    <a:gd name="connsiteY25" fmla="*/ 657723 h 1050678"/>
                    <a:gd name="connsiteX26" fmla="*/ 985369 w 1035378"/>
                    <a:gd name="connsiteY26" fmla="*/ 695823 h 1050678"/>
                    <a:gd name="connsiteX27" fmla="*/ 1002037 w 1035378"/>
                    <a:gd name="connsiteY27" fmla="*/ 741067 h 1050678"/>
                    <a:gd name="connsiteX28" fmla="*/ 1035375 w 1035378"/>
                    <a:gd name="connsiteY28" fmla="*/ 786311 h 1050678"/>
                    <a:gd name="connsiteX29" fmla="*/ 999656 w 1035378"/>
                    <a:gd name="connsiteY29" fmla="*/ 829173 h 1050678"/>
                    <a:gd name="connsiteX30" fmla="*/ 932981 w 1035378"/>
                    <a:gd name="connsiteY30" fmla="*/ 838698 h 1050678"/>
                    <a:gd name="connsiteX31" fmla="*/ 880594 w 1035378"/>
                    <a:gd name="connsiteY31" fmla="*/ 845842 h 1050678"/>
                    <a:gd name="connsiteX32" fmla="*/ 847256 w 1035378"/>
                    <a:gd name="connsiteY32" fmla="*/ 879180 h 1050678"/>
                    <a:gd name="connsiteX33" fmla="*/ 759150 w 1035378"/>
                    <a:gd name="connsiteY33" fmla="*/ 929186 h 1050678"/>
                    <a:gd name="connsiteX34" fmla="*/ 694856 w 1035378"/>
                    <a:gd name="connsiteY34" fmla="*/ 998242 h 1050678"/>
                    <a:gd name="connsiteX35" fmla="*/ 654375 w 1035378"/>
                    <a:gd name="connsiteY35" fmla="*/ 1012530 h 1050678"/>
                    <a:gd name="connsiteX36" fmla="*/ 599606 w 1035378"/>
                    <a:gd name="connsiteY36" fmla="*/ 981573 h 1050678"/>
                    <a:gd name="connsiteX37" fmla="*/ 568650 w 1035378"/>
                    <a:gd name="connsiteY37" fmla="*/ 988717 h 1050678"/>
                    <a:gd name="connsiteX38" fmla="*/ 490069 w 1035378"/>
                    <a:gd name="connsiteY38" fmla="*/ 1050630 h 1050678"/>
                    <a:gd name="connsiteX39" fmla="*/ 482711 w 1035378"/>
                    <a:gd name="connsiteY39" fmla="*/ 998852 h 1050678"/>
                    <a:gd name="connsiteX40" fmla="*/ 403405 w 1035378"/>
                    <a:gd name="connsiteY40" fmla="*/ 988906 h 1050678"/>
                    <a:gd name="connsiteX41" fmla="*/ 328144 w 1035378"/>
                    <a:gd name="connsiteY41" fmla="*/ 936330 h 1050678"/>
                    <a:gd name="connsiteX42" fmla="*/ 263850 w 1035378"/>
                    <a:gd name="connsiteY42" fmla="*/ 957761 h 1050678"/>
                    <a:gd name="connsiteX43" fmla="*/ 232894 w 1035378"/>
                    <a:gd name="connsiteY43" fmla="*/ 926805 h 1050678"/>
                    <a:gd name="connsiteX44" fmla="*/ 220987 w 1035378"/>
                    <a:gd name="connsiteY44" fmla="*/ 891086 h 1050678"/>
                    <a:gd name="connsiteX45" fmla="*/ 180506 w 1035378"/>
                    <a:gd name="connsiteY45" fmla="*/ 872036 h 1050678"/>
                    <a:gd name="connsiteX46" fmla="*/ 118594 w 1035378"/>
                    <a:gd name="connsiteY46" fmla="*/ 795836 h 1050678"/>
                    <a:gd name="connsiteX47" fmla="*/ 80494 w 1035378"/>
                    <a:gd name="connsiteY47" fmla="*/ 700586 h 1050678"/>
                    <a:gd name="connsiteX48" fmla="*/ 73350 w 1035378"/>
                    <a:gd name="connsiteY48" fmla="*/ 648198 h 1050678"/>
                    <a:gd name="connsiteX49" fmla="*/ 49537 w 1035378"/>
                    <a:gd name="connsiteY49" fmla="*/ 583905 h 1050678"/>
                    <a:gd name="connsiteX50" fmla="*/ 1912 w 1035378"/>
                    <a:gd name="connsiteY50" fmla="*/ 464842 h 1050678"/>
                    <a:gd name="connsiteX51" fmla="*/ 11437 w 1035378"/>
                    <a:gd name="connsiteY51" fmla="*/ 352923 h 1050678"/>
                    <a:gd name="connsiteX52" fmla="*/ 30487 w 1035378"/>
                    <a:gd name="connsiteY52" fmla="*/ 314823 h 1050678"/>
                    <a:gd name="connsiteX53" fmla="*/ 16200 w 1035378"/>
                    <a:gd name="connsiteY53" fmla="*/ 260055 h 1050678"/>
                    <a:gd name="connsiteX54" fmla="*/ 35250 w 1035378"/>
                    <a:gd name="connsiteY54" fmla="*/ 243386 h 1050678"/>
                    <a:gd name="connsiteX55" fmla="*/ 106687 w 1035378"/>
                    <a:gd name="connsiteY55" fmla="*/ 252911 h 1050678"/>
                    <a:gd name="connsiteX56" fmla="*/ 118594 w 1035378"/>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40037 w 1004937"/>
                    <a:gd name="connsiteY7" fmla="*/ 202905 h 1050678"/>
                    <a:gd name="connsiteX8" fmla="*/ 313856 w 1004937"/>
                    <a:gd name="connsiteY8" fmla="*/ 162423 h 1050678"/>
                    <a:gd name="connsiteX9" fmla="*/ 444825 w 1004937"/>
                    <a:gd name="connsiteY9" fmla="*/ 114798 h 1050678"/>
                    <a:gd name="connsiteX10" fmla="*/ 535312 w 1004937"/>
                    <a:gd name="connsiteY10" fmla="*/ 114798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99656 w 1004937"/>
                    <a:gd name="connsiteY29" fmla="*/ 829173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40037 w 1004937"/>
                    <a:gd name="connsiteY7" fmla="*/ 202905 h 1050678"/>
                    <a:gd name="connsiteX8" fmla="*/ 313856 w 1004937"/>
                    <a:gd name="connsiteY8" fmla="*/ 162423 h 1050678"/>
                    <a:gd name="connsiteX9" fmla="*/ 444825 w 1004937"/>
                    <a:gd name="connsiteY9" fmla="*/ 114798 h 1050678"/>
                    <a:gd name="connsiteX10" fmla="*/ 535312 w 1004937"/>
                    <a:gd name="connsiteY10" fmla="*/ 114798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66709 w 1004937"/>
                    <a:gd name="connsiteY29" fmla="*/ 805714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40037 w 1004937"/>
                    <a:gd name="connsiteY7" fmla="*/ 202905 h 1050678"/>
                    <a:gd name="connsiteX8" fmla="*/ 313856 w 1004937"/>
                    <a:gd name="connsiteY8" fmla="*/ 162423 h 1050678"/>
                    <a:gd name="connsiteX9" fmla="*/ 444825 w 1004937"/>
                    <a:gd name="connsiteY9" fmla="*/ 114798 h 1050678"/>
                    <a:gd name="connsiteX10" fmla="*/ 525809 w 1004937"/>
                    <a:gd name="connsiteY10" fmla="*/ 87330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66709 w 1004937"/>
                    <a:gd name="connsiteY29" fmla="*/ 805714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40037 w 1004937"/>
                    <a:gd name="connsiteY7" fmla="*/ 202905 h 1050678"/>
                    <a:gd name="connsiteX8" fmla="*/ 313856 w 1004937"/>
                    <a:gd name="connsiteY8" fmla="*/ 162423 h 1050678"/>
                    <a:gd name="connsiteX9" fmla="*/ 440812 w 1004937"/>
                    <a:gd name="connsiteY9" fmla="*/ 127120 h 1050678"/>
                    <a:gd name="connsiteX10" fmla="*/ 525809 w 1004937"/>
                    <a:gd name="connsiteY10" fmla="*/ 87330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66709 w 1004937"/>
                    <a:gd name="connsiteY29" fmla="*/ 805714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40037 w 1004937"/>
                    <a:gd name="connsiteY7" fmla="*/ 202905 h 1050678"/>
                    <a:gd name="connsiteX8" fmla="*/ 308155 w 1004937"/>
                    <a:gd name="connsiteY8" fmla="*/ 145943 h 1050678"/>
                    <a:gd name="connsiteX9" fmla="*/ 440812 w 1004937"/>
                    <a:gd name="connsiteY9" fmla="*/ 127120 h 1050678"/>
                    <a:gd name="connsiteX10" fmla="*/ 525809 w 1004937"/>
                    <a:gd name="connsiteY10" fmla="*/ 87330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66709 w 1004937"/>
                    <a:gd name="connsiteY29" fmla="*/ 805714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32434 w 1004937"/>
                    <a:gd name="connsiteY7" fmla="*/ 180933 h 1050678"/>
                    <a:gd name="connsiteX8" fmla="*/ 308155 w 1004937"/>
                    <a:gd name="connsiteY8" fmla="*/ 145943 h 1050678"/>
                    <a:gd name="connsiteX9" fmla="*/ 440812 w 1004937"/>
                    <a:gd name="connsiteY9" fmla="*/ 127120 h 1050678"/>
                    <a:gd name="connsiteX10" fmla="*/ 525809 w 1004937"/>
                    <a:gd name="connsiteY10" fmla="*/ 87330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66709 w 1004937"/>
                    <a:gd name="connsiteY29" fmla="*/ 805714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298336 h 1034191"/>
                    <a:gd name="connsiteX1" fmla="*/ 118594 w 1004937"/>
                    <a:gd name="connsiteY1" fmla="*/ 243568 h 1034191"/>
                    <a:gd name="connsiteX2" fmla="*/ 99544 w 1004937"/>
                    <a:gd name="connsiteY2" fmla="*/ 179274 h 1034191"/>
                    <a:gd name="connsiteX3" fmla="*/ 147344 w 1004937"/>
                    <a:gd name="connsiteY3" fmla="*/ 167583 h 1034191"/>
                    <a:gd name="connsiteX4" fmla="*/ 175040 w 1004937"/>
                    <a:gd name="connsiteY4" fmla="*/ 187464 h 1034191"/>
                    <a:gd name="connsiteX5" fmla="*/ 185248 w 1004937"/>
                    <a:gd name="connsiteY5" fmla="*/ 187691 h 1034191"/>
                    <a:gd name="connsiteX6" fmla="*/ 223369 w 1004937"/>
                    <a:gd name="connsiteY6" fmla="*/ 184036 h 1034191"/>
                    <a:gd name="connsiteX7" fmla="*/ 232434 w 1004937"/>
                    <a:gd name="connsiteY7" fmla="*/ 164446 h 1034191"/>
                    <a:gd name="connsiteX8" fmla="*/ 308155 w 1004937"/>
                    <a:gd name="connsiteY8" fmla="*/ 129456 h 1034191"/>
                    <a:gd name="connsiteX9" fmla="*/ 440812 w 1004937"/>
                    <a:gd name="connsiteY9" fmla="*/ 110633 h 1034191"/>
                    <a:gd name="connsiteX10" fmla="*/ 525809 w 1004937"/>
                    <a:gd name="connsiteY10" fmla="*/ 70843 h 1034191"/>
                    <a:gd name="connsiteX11" fmla="*/ 597225 w 1004937"/>
                    <a:gd name="connsiteY11" fmla="*/ 31636 h 1034191"/>
                    <a:gd name="connsiteX12" fmla="*/ 677103 w 1004937"/>
                    <a:gd name="connsiteY12" fmla="*/ 557 h 1034191"/>
                    <a:gd name="connsiteX13" fmla="*/ 705242 w 1004937"/>
                    <a:gd name="connsiteY13" fmla="*/ 11913 h 1034191"/>
                    <a:gd name="connsiteX14" fmla="*/ 736008 w 1004937"/>
                    <a:gd name="connsiteY14" fmla="*/ 14900 h 1034191"/>
                    <a:gd name="connsiteX15" fmla="*/ 794869 w 1004937"/>
                    <a:gd name="connsiteY15" fmla="*/ 43543 h 1034191"/>
                    <a:gd name="connsiteX16" fmla="*/ 832969 w 1004937"/>
                    <a:gd name="connsiteY16" fmla="*/ 72118 h 1034191"/>
                    <a:gd name="connsiteX17" fmla="*/ 916312 w 1004937"/>
                    <a:gd name="connsiteY17" fmla="*/ 72118 h 1034191"/>
                    <a:gd name="connsiteX18" fmla="*/ 961556 w 1004937"/>
                    <a:gd name="connsiteY18" fmla="*/ 88786 h 1034191"/>
                    <a:gd name="connsiteX19" fmla="*/ 963937 w 1004937"/>
                    <a:gd name="connsiteY19" fmla="*/ 129268 h 1034191"/>
                    <a:gd name="connsiteX20" fmla="*/ 942506 w 1004937"/>
                    <a:gd name="connsiteY20" fmla="*/ 188799 h 1034191"/>
                    <a:gd name="connsiteX21" fmla="*/ 942506 w 1004937"/>
                    <a:gd name="connsiteY21" fmla="*/ 248330 h 1034191"/>
                    <a:gd name="connsiteX22" fmla="*/ 978225 w 1004937"/>
                    <a:gd name="connsiteY22" fmla="*/ 315005 h 1034191"/>
                    <a:gd name="connsiteX23" fmla="*/ 1004419 w 1004937"/>
                    <a:gd name="connsiteY23" fmla="*/ 436449 h 1034191"/>
                    <a:gd name="connsiteX24" fmla="*/ 994894 w 1004937"/>
                    <a:gd name="connsiteY24" fmla="*/ 641236 h 1034191"/>
                    <a:gd name="connsiteX25" fmla="*/ 985369 w 1004937"/>
                    <a:gd name="connsiteY25" fmla="*/ 679336 h 1034191"/>
                    <a:gd name="connsiteX26" fmla="*/ 1002037 w 1004937"/>
                    <a:gd name="connsiteY26" fmla="*/ 724580 h 1034191"/>
                    <a:gd name="connsiteX27" fmla="*/ 1000317 w 1004937"/>
                    <a:gd name="connsiteY27" fmla="*/ 764180 h 1034191"/>
                    <a:gd name="connsiteX28" fmla="*/ 966709 w 1004937"/>
                    <a:gd name="connsiteY28" fmla="*/ 789227 h 1034191"/>
                    <a:gd name="connsiteX29" fmla="*/ 932981 w 1004937"/>
                    <a:gd name="connsiteY29" fmla="*/ 822211 h 1034191"/>
                    <a:gd name="connsiteX30" fmla="*/ 880594 w 1004937"/>
                    <a:gd name="connsiteY30" fmla="*/ 829355 h 1034191"/>
                    <a:gd name="connsiteX31" fmla="*/ 847256 w 1004937"/>
                    <a:gd name="connsiteY31" fmla="*/ 862693 h 1034191"/>
                    <a:gd name="connsiteX32" fmla="*/ 759150 w 1004937"/>
                    <a:gd name="connsiteY32" fmla="*/ 912699 h 1034191"/>
                    <a:gd name="connsiteX33" fmla="*/ 694856 w 1004937"/>
                    <a:gd name="connsiteY33" fmla="*/ 981755 h 1034191"/>
                    <a:gd name="connsiteX34" fmla="*/ 654375 w 1004937"/>
                    <a:gd name="connsiteY34" fmla="*/ 996043 h 1034191"/>
                    <a:gd name="connsiteX35" fmla="*/ 599606 w 1004937"/>
                    <a:gd name="connsiteY35" fmla="*/ 965086 h 1034191"/>
                    <a:gd name="connsiteX36" fmla="*/ 568650 w 1004937"/>
                    <a:gd name="connsiteY36" fmla="*/ 972230 h 1034191"/>
                    <a:gd name="connsiteX37" fmla="*/ 490069 w 1004937"/>
                    <a:gd name="connsiteY37" fmla="*/ 1034143 h 1034191"/>
                    <a:gd name="connsiteX38" fmla="*/ 482711 w 1004937"/>
                    <a:gd name="connsiteY38" fmla="*/ 982365 h 1034191"/>
                    <a:gd name="connsiteX39" fmla="*/ 403405 w 1004937"/>
                    <a:gd name="connsiteY39" fmla="*/ 972419 h 1034191"/>
                    <a:gd name="connsiteX40" fmla="*/ 328144 w 1004937"/>
                    <a:gd name="connsiteY40" fmla="*/ 919843 h 1034191"/>
                    <a:gd name="connsiteX41" fmla="*/ 263850 w 1004937"/>
                    <a:gd name="connsiteY41" fmla="*/ 941274 h 1034191"/>
                    <a:gd name="connsiteX42" fmla="*/ 232894 w 1004937"/>
                    <a:gd name="connsiteY42" fmla="*/ 910318 h 1034191"/>
                    <a:gd name="connsiteX43" fmla="*/ 220987 w 1004937"/>
                    <a:gd name="connsiteY43" fmla="*/ 874599 h 1034191"/>
                    <a:gd name="connsiteX44" fmla="*/ 180506 w 1004937"/>
                    <a:gd name="connsiteY44" fmla="*/ 855549 h 1034191"/>
                    <a:gd name="connsiteX45" fmla="*/ 118594 w 1004937"/>
                    <a:gd name="connsiteY45" fmla="*/ 779349 h 1034191"/>
                    <a:gd name="connsiteX46" fmla="*/ 80494 w 1004937"/>
                    <a:gd name="connsiteY46" fmla="*/ 684099 h 1034191"/>
                    <a:gd name="connsiteX47" fmla="*/ 73350 w 1004937"/>
                    <a:gd name="connsiteY47" fmla="*/ 631711 h 1034191"/>
                    <a:gd name="connsiteX48" fmla="*/ 49537 w 1004937"/>
                    <a:gd name="connsiteY48" fmla="*/ 567418 h 1034191"/>
                    <a:gd name="connsiteX49" fmla="*/ 1912 w 1004937"/>
                    <a:gd name="connsiteY49" fmla="*/ 448355 h 1034191"/>
                    <a:gd name="connsiteX50" fmla="*/ 11437 w 1004937"/>
                    <a:gd name="connsiteY50" fmla="*/ 336436 h 1034191"/>
                    <a:gd name="connsiteX51" fmla="*/ 30487 w 1004937"/>
                    <a:gd name="connsiteY51" fmla="*/ 298336 h 1034191"/>
                    <a:gd name="connsiteX52" fmla="*/ 16200 w 1004937"/>
                    <a:gd name="connsiteY52" fmla="*/ 243568 h 1034191"/>
                    <a:gd name="connsiteX53" fmla="*/ 35250 w 1004937"/>
                    <a:gd name="connsiteY53" fmla="*/ 226899 h 1034191"/>
                    <a:gd name="connsiteX54" fmla="*/ 106687 w 1004937"/>
                    <a:gd name="connsiteY54" fmla="*/ 236424 h 1034191"/>
                    <a:gd name="connsiteX55" fmla="*/ 118594 w 1004937"/>
                    <a:gd name="connsiteY55" fmla="*/ 243568 h 1034191"/>
                    <a:gd name="connsiteX0" fmla="*/ 111450 w 1004937"/>
                    <a:gd name="connsiteY0" fmla="*/ 298336 h 1034191"/>
                    <a:gd name="connsiteX1" fmla="*/ 118594 w 1004937"/>
                    <a:gd name="connsiteY1" fmla="*/ 243568 h 1034191"/>
                    <a:gd name="connsiteX2" fmla="*/ 99544 w 1004937"/>
                    <a:gd name="connsiteY2" fmla="*/ 179274 h 1034191"/>
                    <a:gd name="connsiteX3" fmla="*/ 147344 w 1004937"/>
                    <a:gd name="connsiteY3" fmla="*/ 167583 h 1034191"/>
                    <a:gd name="connsiteX4" fmla="*/ 175040 w 1004937"/>
                    <a:gd name="connsiteY4" fmla="*/ 187464 h 1034191"/>
                    <a:gd name="connsiteX5" fmla="*/ 185248 w 1004937"/>
                    <a:gd name="connsiteY5" fmla="*/ 187691 h 1034191"/>
                    <a:gd name="connsiteX6" fmla="*/ 223369 w 1004937"/>
                    <a:gd name="connsiteY6" fmla="*/ 184036 h 1034191"/>
                    <a:gd name="connsiteX7" fmla="*/ 232434 w 1004937"/>
                    <a:gd name="connsiteY7" fmla="*/ 164446 h 1034191"/>
                    <a:gd name="connsiteX8" fmla="*/ 308155 w 1004937"/>
                    <a:gd name="connsiteY8" fmla="*/ 129456 h 1034191"/>
                    <a:gd name="connsiteX9" fmla="*/ 440812 w 1004937"/>
                    <a:gd name="connsiteY9" fmla="*/ 110633 h 1034191"/>
                    <a:gd name="connsiteX10" fmla="*/ 525809 w 1004937"/>
                    <a:gd name="connsiteY10" fmla="*/ 70843 h 1034191"/>
                    <a:gd name="connsiteX11" fmla="*/ 597225 w 1004937"/>
                    <a:gd name="connsiteY11" fmla="*/ 31636 h 1034191"/>
                    <a:gd name="connsiteX12" fmla="*/ 677103 w 1004937"/>
                    <a:gd name="connsiteY12" fmla="*/ 557 h 1034191"/>
                    <a:gd name="connsiteX13" fmla="*/ 705242 w 1004937"/>
                    <a:gd name="connsiteY13" fmla="*/ 11913 h 1034191"/>
                    <a:gd name="connsiteX14" fmla="*/ 736008 w 1004937"/>
                    <a:gd name="connsiteY14" fmla="*/ 14900 h 1034191"/>
                    <a:gd name="connsiteX15" fmla="*/ 794869 w 1004937"/>
                    <a:gd name="connsiteY15" fmla="*/ 43543 h 1034191"/>
                    <a:gd name="connsiteX16" fmla="*/ 832969 w 1004937"/>
                    <a:gd name="connsiteY16" fmla="*/ 72118 h 1034191"/>
                    <a:gd name="connsiteX17" fmla="*/ 916312 w 1004937"/>
                    <a:gd name="connsiteY17" fmla="*/ 72118 h 1034191"/>
                    <a:gd name="connsiteX18" fmla="*/ 963937 w 1004937"/>
                    <a:gd name="connsiteY18" fmla="*/ 129268 h 1034191"/>
                    <a:gd name="connsiteX19" fmla="*/ 942506 w 1004937"/>
                    <a:gd name="connsiteY19" fmla="*/ 188799 h 1034191"/>
                    <a:gd name="connsiteX20" fmla="*/ 942506 w 1004937"/>
                    <a:gd name="connsiteY20" fmla="*/ 248330 h 1034191"/>
                    <a:gd name="connsiteX21" fmla="*/ 978225 w 1004937"/>
                    <a:gd name="connsiteY21" fmla="*/ 315005 h 1034191"/>
                    <a:gd name="connsiteX22" fmla="*/ 1004419 w 1004937"/>
                    <a:gd name="connsiteY22" fmla="*/ 436449 h 1034191"/>
                    <a:gd name="connsiteX23" fmla="*/ 994894 w 1004937"/>
                    <a:gd name="connsiteY23" fmla="*/ 641236 h 1034191"/>
                    <a:gd name="connsiteX24" fmla="*/ 985369 w 1004937"/>
                    <a:gd name="connsiteY24" fmla="*/ 679336 h 1034191"/>
                    <a:gd name="connsiteX25" fmla="*/ 1002037 w 1004937"/>
                    <a:gd name="connsiteY25" fmla="*/ 724580 h 1034191"/>
                    <a:gd name="connsiteX26" fmla="*/ 1000317 w 1004937"/>
                    <a:gd name="connsiteY26" fmla="*/ 764180 h 1034191"/>
                    <a:gd name="connsiteX27" fmla="*/ 966709 w 1004937"/>
                    <a:gd name="connsiteY27" fmla="*/ 789227 h 1034191"/>
                    <a:gd name="connsiteX28" fmla="*/ 932981 w 1004937"/>
                    <a:gd name="connsiteY28" fmla="*/ 822211 h 1034191"/>
                    <a:gd name="connsiteX29" fmla="*/ 880594 w 1004937"/>
                    <a:gd name="connsiteY29" fmla="*/ 829355 h 1034191"/>
                    <a:gd name="connsiteX30" fmla="*/ 847256 w 1004937"/>
                    <a:gd name="connsiteY30" fmla="*/ 862693 h 1034191"/>
                    <a:gd name="connsiteX31" fmla="*/ 759150 w 1004937"/>
                    <a:gd name="connsiteY31" fmla="*/ 912699 h 1034191"/>
                    <a:gd name="connsiteX32" fmla="*/ 694856 w 1004937"/>
                    <a:gd name="connsiteY32" fmla="*/ 981755 h 1034191"/>
                    <a:gd name="connsiteX33" fmla="*/ 654375 w 1004937"/>
                    <a:gd name="connsiteY33" fmla="*/ 996043 h 1034191"/>
                    <a:gd name="connsiteX34" fmla="*/ 599606 w 1004937"/>
                    <a:gd name="connsiteY34" fmla="*/ 965086 h 1034191"/>
                    <a:gd name="connsiteX35" fmla="*/ 568650 w 1004937"/>
                    <a:gd name="connsiteY35" fmla="*/ 972230 h 1034191"/>
                    <a:gd name="connsiteX36" fmla="*/ 490069 w 1004937"/>
                    <a:gd name="connsiteY36" fmla="*/ 1034143 h 1034191"/>
                    <a:gd name="connsiteX37" fmla="*/ 482711 w 1004937"/>
                    <a:gd name="connsiteY37" fmla="*/ 982365 h 1034191"/>
                    <a:gd name="connsiteX38" fmla="*/ 403405 w 1004937"/>
                    <a:gd name="connsiteY38" fmla="*/ 972419 h 1034191"/>
                    <a:gd name="connsiteX39" fmla="*/ 328144 w 1004937"/>
                    <a:gd name="connsiteY39" fmla="*/ 919843 h 1034191"/>
                    <a:gd name="connsiteX40" fmla="*/ 263850 w 1004937"/>
                    <a:gd name="connsiteY40" fmla="*/ 941274 h 1034191"/>
                    <a:gd name="connsiteX41" fmla="*/ 232894 w 1004937"/>
                    <a:gd name="connsiteY41" fmla="*/ 910318 h 1034191"/>
                    <a:gd name="connsiteX42" fmla="*/ 220987 w 1004937"/>
                    <a:gd name="connsiteY42" fmla="*/ 874599 h 1034191"/>
                    <a:gd name="connsiteX43" fmla="*/ 180506 w 1004937"/>
                    <a:gd name="connsiteY43" fmla="*/ 855549 h 1034191"/>
                    <a:gd name="connsiteX44" fmla="*/ 118594 w 1004937"/>
                    <a:gd name="connsiteY44" fmla="*/ 779349 h 1034191"/>
                    <a:gd name="connsiteX45" fmla="*/ 80494 w 1004937"/>
                    <a:gd name="connsiteY45" fmla="*/ 684099 h 1034191"/>
                    <a:gd name="connsiteX46" fmla="*/ 73350 w 1004937"/>
                    <a:gd name="connsiteY46" fmla="*/ 631711 h 1034191"/>
                    <a:gd name="connsiteX47" fmla="*/ 49537 w 1004937"/>
                    <a:gd name="connsiteY47" fmla="*/ 567418 h 1034191"/>
                    <a:gd name="connsiteX48" fmla="*/ 1912 w 1004937"/>
                    <a:gd name="connsiteY48" fmla="*/ 448355 h 1034191"/>
                    <a:gd name="connsiteX49" fmla="*/ 11437 w 1004937"/>
                    <a:gd name="connsiteY49" fmla="*/ 336436 h 1034191"/>
                    <a:gd name="connsiteX50" fmla="*/ 30487 w 1004937"/>
                    <a:gd name="connsiteY50" fmla="*/ 298336 h 1034191"/>
                    <a:gd name="connsiteX51" fmla="*/ 16200 w 1004937"/>
                    <a:gd name="connsiteY51" fmla="*/ 243568 h 1034191"/>
                    <a:gd name="connsiteX52" fmla="*/ 35250 w 1004937"/>
                    <a:gd name="connsiteY52" fmla="*/ 226899 h 1034191"/>
                    <a:gd name="connsiteX53" fmla="*/ 106687 w 1004937"/>
                    <a:gd name="connsiteY53" fmla="*/ 236424 h 1034191"/>
                    <a:gd name="connsiteX54" fmla="*/ 118594 w 1004937"/>
                    <a:gd name="connsiteY54" fmla="*/ 243568 h 1034191"/>
                    <a:gd name="connsiteX0" fmla="*/ 111450 w 1004937"/>
                    <a:gd name="connsiteY0" fmla="*/ 298336 h 1034191"/>
                    <a:gd name="connsiteX1" fmla="*/ 118594 w 1004937"/>
                    <a:gd name="connsiteY1" fmla="*/ 243568 h 1034191"/>
                    <a:gd name="connsiteX2" fmla="*/ 99544 w 1004937"/>
                    <a:gd name="connsiteY2" fmla="*/ 179274 h 1034191"/>
                    <a:gd name="connsiteX3" fmla="*/ 147344 w 1004937"/>
                    <a:gd name="connsiteY3" fmla="*/ 167583 h 1034191"/>
                    <a:gd name="connsiteX4" fmla="*/ 175040 w 1004937"/>
                    <a:gd name="connsiteY4" fmla="*/ 187464 h 1034191"/>
                    <a:gd name="connsiteX5" fmla="*/ 185248 w 1004937"/>
                    <a:gd name="connsiteY5" fmla="*/ 187691 h 1034191"/>
                    <a:gd name="connsiteX6" fmla="*/ 223369 w 1004937"/>
                    <a:gd name="connsiteY6" fmla="*/ 184036 h 1034191"/>
                    <a:gd name="connsiteX7" fmla="*/ 232434 w 1004937"/>
                    <a:gd name="connsiteY7" fmla="*/ 164446 h 1034191"/>
                    <a:gd name="connsiteX8" fmla="*/ 288852 w 1004937"/>
                    <a:gd name="connsiteY8" fmla="*/ 100497 h 1034191"/>
                    <a:gd name="connsiteX9" fmla="*/ 440812 w 1004937"/>
                    <a:gd name="connsiteY9" fmla="*/ 110633 h 1034191"/>
                    <a:gd name="connsiteX10" fmla="*/ 525809 w 1004937"/>
                    <a:gd name="connsiteY10" fmla="*/ 70843 h 1034191"/>
                    <a:gd name="connsiteX11" fmla="*/ 597225 w 1004937"/>
                    <a:gd name="connsiteY11" fmla="*/ 31636 h 1034191"/>
                    <a:gd name="connsiteX12" fmla="*/ 677103 w 1004937"/>
                    <a:gd name="connsiteY12" fmla="*/ 557 h 1034191"/>
                    <a:gd name="connsiteX13" fmla="*/ 705242 w 1004937"/>
                    <a:gd name="connsiteY13" fmla="*/ 11913 h 1034191"/>
                    <a:gd name="connsiteX14" fmla="*/ 736008 w 1004937"/>
                    <a:gd name="connsiteY14" fmla="*/ 14900 h 1034191"/>
                    <a:gd name="connsiteX15" fmla="*/ 794869 w 1004937"/>
                    <a:gd name="connsiteY15" fmla="*/ 43543 h 1034191"/>
                    <a:gd name="connsiteX16" fmla="*/ 832969 w 1004937"/>
                    <a:gd name="connsiteY16" fmla="*/ 72118 h 1034191"/>
                    <a:gd name="connsiteX17" fmla="*/ 916312 w 1004937"/>
                    <a:gd name="connsiteY17" fmla="*/ 72118 h 1034191"/>
                    <a:gd name="connsiteX18" fmla="*/ 963937 w 1004937"/>
                    <a:gd name="connsiteY18" fmla="*/ 129268 h 1034191"/>
                    <a:gd name="connsiteX19" fmla="*/ 942506 w 1004937"/>
                    <a:gd name="connsiteY19" fmla="*/ 188799 h 1034191"/>
                    <a:gd name="connsiteX20" fmla="*/ 942506 w 1004937"/>
                    <a:gd name="connsiteY20" fmla="*/ 248330 h 1034191"/>
                    <a:gd name="connsiteX21" fmla="*/ 978225 w 1004937"/>
                    <a:gd name="connsiteY21" fmla="*/ 315005 h 1034191"/>
                    <a:gd name="connsiteX22" fmla="*/ 1004419 w 1004937"/>
                    <a:gd name="connsiteY22" fmla="*/ 436449 h 1034191"/>
                    <a:gd name="connsiteX23" fmla="*/ 994894 w 1004937"/>
                    <a:gd name="connsiteY23" fmla="*/ 641236 h 1034191"/>
                    <a:gd name="connsiteX24" fmla="*/ 985369 w 1004937"/>
                    <a:gd name="connsiteY24" fmla="*/ 679336 h 1034191"/>
                    <a:gd name="connsiteX25" fmla="*/ 1002037 w 1004937"/>
                    <a:gd name="connsiteY25" fmla="*/ 724580 h 1034191"/>
                    <a:gd name="connsiteX26" fmla="*/ 1000317 w 1004937"/>
                    <a:gd name="connsiteY26" fmla="*/ 764180 h 1034191"/>
                    <a:gd name="connsiteX27" fmla="*/ 966709 w 1004937"/>
                    <a:gd name="connsiteY27" fmla="*/ 789227 h 1034191"/>
                    <a:gd name="connsiteX28" fmla="*/ 932981 w 1004937"/>
                    <a:gd name="connsiteY28" fmla="*/ 822211 h 1034191"/>
                    <a:gd name="connsiteX29" fmla="*/ 880594 w 1004937"/>
                    <a:gd name="connsiteY29" fmla="*/ 829355 h 1034191"/>
                    <a:gd name="connsiteX30" fmla="*/ 847256 w 1004937"/>
                    <a:gd name="connsiteY30" fmla="*/ 862693 h 1034191"/>
                    <a:gd name="connsiteX31" fmla="*/ 759150 w 1004937"/>
                    <a:gd name="connsiteY31" fmla="*/ 912699 h 1034191"/>
                    <a:gd name="connsiteX32" fmla="*/ 694856 w 1004937"/>
                    <a:gd name="connsiteY32" fmla="*/ 981755 h 1034191"/>
                    <a:gd name="connsiteX33" fmla="*/ 654375 w 1004937"/>
                    <a:gd name="connsiteY33" fmla="*/ 996043 h 1034191"/>
                    <a:gd name="connsiteX34" fmla="*/ 599606 w 1004937"/>
                    <a:gd name="connsiteY34" fmla="*/ 965086 h 1034191"/>
                    <a:gd name="connsiteX35" fmla="*/ 568650 w 1004937"/>
                    <a:gd name="connsiteY35" fmla="*/ 972230 h 1034191"/>
                    <a:gd name="connsiteX36" fmla="*/ 490069 w 1004937"/>
                    <a:gd name="connsiteY36" fmla="*/ 1034143 h 1034191"/>
                    <a:gd name="connsiteX37" fmla="*/ 482711 w 1004937"/>
                    <a:gd name="connsiteY37" fmla="*/ 982365 h 1034191"/>
                    <a:gd name="connsiteX38" fmla="*/ 403405 w 1004937"/>
                    <a:gd name="connsiteY38" fmla="*/ 972419 h 1034191"/>
                    <a:gd name="connsiteX39" fmla="*/ 328144 w 1004937"/>
                    <a:gd name="connsiteY39" fmla="*/ 919843 h 1034191"/>
                    <a:gd name="connsiteX40" fmla="*/ 263850 w 1004937"/>
                    <a:gd name="connsiteY40" fmla="*/ 941274 h 1034191"/>
                    <a:gd name="connsiteX41" fmla="*/ 232894 w 1004937"/>
                    <a:gd name="connsiteY41" fmla="*/ 910318 h 1034191"/>
                    <a:gd name="connsiteX42" fmla="*/ 220987 w 1004937"/>
                    <a:gd name="connsiteY42" fmla="*/ 874599 h 1034191"/>
                    <a:gd name="connsiteX43" fmla="*/ 180506 w 1004937"/>
                    <a:gd name="connsiteY43" fmla="*/ 855549 h 1034191"/>
                    <a:gd name="connsiteX44" fmla="*/ 118594 w 1004937"/>
                    <a:gd name="connsiteY44" fmla="*/ 779349 h 1034191"/>
                    <a:gd name="connsiteX45" fmla="*/ 80494 w 1004937"/>
                    <a:gd name="connsiteY45" fmla="*/ 684099 h 1034191"/>
                    <a:gd name="connsiteX46" fmla="*/ 73350 w 1004937"/>
                    <a:gd name="connsiteY46" fmla="*/ 631711 h 1034191"/>
                    <a:gd name="connsiteX47" fmla="*/ 49537 w 1004937"/>
                    <a:gd name="connsiteY47" fmla="*/ 567418 h 1034191"/>
                    <a:gd name="connsiteX48" fmla="*/ 1912 w 1004937"/>
                    <a:gd name="connsiteY48" fmla="*/ 448355 h 1034191"/>
                    <a:gd name="connsiteX49" fmla="*/ 11437 w 1004937"/>
                    <a:gd name="connsiteY49" fmla="*/ 336436 h 1034191"/>
                    <a:gd name="connsiteX50" fmla="*/ 30487 w 1004937"/>
                    <a:gd name="connsiteY50" fmla="*/ 298336 h 1034191"/>
                    <a:gd name="connsiteX51" fmla="*/ 16200 w 1004937"/>
                    <a:gd name="connsiteY51" fmla="*/ 243568 h 1034191"/>
                    <a:gd name="connsiteX52" fmla="*/ 35250 w 1004937"/>
                    <a:gd name="connsiteY52" fmla="*/ 226899 h 1034191"/>
                    <a:gd name="connsiteX53" fmla="*/ 106687 w 1004937"/>
                    <a:gd name="connsiteY53" fmla="*/ 236424 h 1034191"/>
                    <a:gd name="connsiteX54" fmla="*/ 118594 w 1004937"/>
                    <a:gd name="connsiteY54" fmla="*/ 243568 h 1034191"/>
                    <a:gd name="connsiteX0" fmla="*/ 111450 w 1004937"/>
                    <a:gd name="connsiteY0" fmla="*/ 298336 h 1034191"/>
                    <a:gd name="connsiteX1" fmla="*/ 118594 w 1004937"/>
                    <a:gd name="connsiteY1" fmla="*/ 243568 h 1034191"/>
                    <a:gd name="connsiteX2" fmla="*/ 99544 w 1004937"/>
                    <a:gd name="connsiteY2" fmla="*/ 179274 h 1034191"/>
                    <a:gd name="connsiteX3" fmla="*/ 147344 w 1004937"/>
                    <a:gd name="connsiteY3" fmla="*/ 167583 h 1034191"/>
                    <a:gd name="connsiteX4" fmla="*/ 175040 w 1004937"/>
                    <a:gd name="connsiteY4" fmla="*/ 187464 h 1034191"/>
                    <a:gd name="connsiteX5" fmla="*/ 185248 w 1004937"/>
                    <a:gd name="connsiteY5" fmla="*/ 187691 h 1034191"/>
                    <a:gd name="connsiteX6" fmla="*/ 223369 w 1004937"/>
                    <a:gd name="connsiteY6" fmla="*/ 184036 h 1034191"/>
                    <a:gd name="connsiteX7" fmla="*/ 232434 w 1004937"/>
                    <a:gd name="connsiteY7" fmla="*/ 164446 h 1034191"/>
                    <a:gd name="connsiteX8" fmla="*/ 288852 w 1004937"/>
                    <a:gd name="connsiteY8" fmla="*/ 100497 h 1034191"/>
                    <a:gd name="connsiteX9" fmla="*/ 449672 w 1004937"/>
                    <a:gd name="connsiteY9" fmla="*/ 76813 h 1034191"/>
                    <a:gd name="connsiteX10" fmla="*/ 525809 w 1004937"/>
                    <a:gd name="connsiteY10" fmla="*/ 70843 h 1034191"/>
                    <a:gd name="connsiteX11" fmla="*/ 597225 w 1004937"/>
                    <a:gd name="connsiteY11" fmla="*/ 31636 h 1034191"/>
                    <a:gd name="connsiteX12" fmla="*/ 677103 w 1004937"/>
                    <a:gd name="connsiteY12" fmla="*/ 557 h 1034191"/>
                    <a:gd name="connsiteX13" fmla="*/ 705242 w 1004937"/>
                    <a:gd name="connsiteY13" fmla="*/ 11913 h 1034191"/>
                    <a:gd name="connsiteX14" fmla="*/ 736008 w 1004937"/>
                    <a:gd name="connsiteY14" fmla="*/ 14900 h 1034191"/>
                    <a:gd name="connsiteX15" fmla="*/ 794869 w 1004937"/>
                    <a:gd name="connsiteY15" fmla="*/ 43543 h 1034191"/>
                    <a:gd name="connsiteX16" fmla="*/ 832969 w 1004937"/>
                    <a:gd name="connsiteY16" fmla="*/ 72118 h 1034191"/>
                    <a:gd name="connsiteX17" fmla="*/ 916312 w 1004937"/>
                    <a:gd name="connsiteY17" fmla="*/ 72118 h 1034191"/>
                    <a:gd name="connsiteX18" fmla="*/ 963937 w 1004937"/>
                    <a:gd name="connsiteY18" fmla="*/ 129268 h 1034191"/>
                    <a:gd name="connsiteX19" fmla="*/ 942506 w 1004937"/>
                    <a:gd name="connsiteY19" fmla="*/ 188799 h 1034191"/>
                    <a:gd name="connsiteX20" fmla="*/ 942506 w 1004937"/>
                    <a:gd name="connsiteY20" fmla="*/ 248330 h 1034191"/>
                    <a:gd name="connsiteX21" fmla="*/ 978225 w 1004937"/>
                    <a:gd name="connsiteY21" fmla="*/ 315005 h 1034191"/>
                    <a:gd name="connsiteX22" fmla="*/ 1004419 w 1004937"/>
                    <a:gd name="connsiteY22" fmla="*/ 436449 h 1034191"/>
                    <a:gd name="connsiteX23" fmla="*/ 994894 w 1004937"/>
                    <a:gd name="connsiteY23" fmla="*/ 641236 h 1034191"/>
                    <a:gd name="connsiteX24" fmla="*/ 985369 w 1004937"/>
                    <a:gd name="connsiteY24" fmla="*/ 679336 h 1034191"/>
                    <a:gd name="connsiteX25" fmla="*/ 1002037 w 1004937"/>
                    <a:gd name="connsiteY25" fmla="*/ 724580 h 1034191"/>
                    <a:gd name="connsiteX26" fmla="*/ 1000317 w 1004937"/>
                    <a:gd name="connsiteY26" fmla="*/ 764180 h 1034191"/>
                    <a:gd name="connsiteX27" fmla="*/ 966709 w 1004937"/>
                    <a:gd name="connsiteY27" fmla="*/ 789227 h 1034191"/>
                    <a:gd name="connsiteX28" fmla="*/ 932981 w 1004937"/>
                    <a:gd name="connsiteY28" fmla="*/ 822211 h 1034191"/>
                    <a:gd name="connsiteX29" fmla="*/ 880594 w 1004937"/>
                    <a:gd name="connsiteY29" fmla="*/ 829355 h 1034191"/>
                    <a:gd name="connsiteX30" fmla="*/ 847256 w 1004937"/>
                    <a:gd name="connsiteY30" fmla="*/ 862693 h 1034191"/>
                    <a:gd name="connsiteX31" fmla="*/ 759150 w 1004937"/>
                    <a:gd name="connsiteY31" fmla="*/ 912699 h 1034191"/>
                    <a:gd name="connsiteX32" fmla="*/ 694856 w 1004937"/>
                    <a:gd name="connsiteY32" fmla="*/ 981755 h 1034191"/>
                    <a:gd name="connsiteX33" fmla="*/ 654375 w 1004937"/>
                    <a:gd name="connsiteY33" fmla="*/ 996043 h 1034191"/>
                    <a:gd name="connsiteX34" fmla="*/ 599606 w 1004937"/>
                    <a:gd name="connsiteY34" fmla="*/ 965086 h 1034191"/>
                    <a:gd name="connsiteX35" fmla="*/ 568650 w 1004937"/>
                    <a:gd name="connsiteY35" fmla="*/ 972230 h 1034191"/>
                    <a:gd name="connsiteX36" fmla="*/ 490069 w 1004937"/>
                    <a:gd name="connsiteY36" fmla="*/ 1034143 h 1034191"/>
                    <a:gd name="connsiteX37" fmla="*/ 482711 w 1004937"/>
                    <a:gd name="connsiteY37" fmla="*/ 982365 h 1034191"/>
                    <a:gd name="connsiteX38" fmla="*/ 403405 w 1004937"/>
                    <a:gd name="connsiteY38" fmla="*/ 972419 h 1034191"/>
                    <a:gd name="connsiteX39" fmla="*/ 328144 w 1004937"/>
                    <a:gd name="connsiteY39" fmla="*/ 919843 h 1034191"/>
                    <a:gd name="connsiteX40" fmla="*/ 263850 w 1004937"/>
                    <a:gd name="connsiteY40" fmla="*/ 941274 h 1034191"/>
                    <a:gd name="connsiteX41" fmla="*/ 232894 w 1004937"/>
                    <a:gd name="connsiteY41" fmla="*/ 910318 h 1034191"/>
                    <a:gd name="connsiteX42" fmla="*/ 220987 w 1004937"/>
                    <a:gd name="connsiteY42" fmla="*/ 874599 h 1034191"/>
                    <a:gd name="connsiteX43" fmla="*/ 180506 w 1004937"/>
                    <a:gd name="connsiteY43" fmla="*/ 855549 h 1034191"/>
                    <a:gd name="connsiteX44" fmla="*/ 118594 w 1004937"/>
                    <a:gd name="connsiteY44" fmla="*/ 779349 h 1034191"/>
                    <a:gd name="connsiteX45" fmla="*/ 80494 w 1004937"/>
                    <a:gd name="connsiteY45" fmla="*/ 684099 h 1034191"/>
                    <a:gd name="connsiteX46" fmla="*/ 73350 w 1004937"/>
                    <a:gd name="connsiteY46" fmla="*/ 631711 h 1034191"/>
                    <a:gd name="connsiteX47" fmla="*/ 49537 w 1004937"/>
                    <a:gd name="connsiteY47" fmla="*/ 567418 h 1034191"/>
                    <a:gd name="connsiteX48" fmla="*/ 1912 w 1004937"/>
                    <a:gd name="connsiteY48" fmla="*/ 448355 h 1034191"/>
                    <a:gd name="connsiteX49" fmla="*/ 11437 w 1004937"/>
                    <a:gd name="connsiteY49" fmla="*/ 336436 h 1034191"/>
                    <a:gd name="connsiteX50" fmla="*/ 30487 w 1004937"/>
                    <a:gd name="connsiteY50" fmla="*/ 298336 h 1034191"/>
                    <a:gd name="connsiteX51" fmla="*/ 16200 w 1004937"/>
                    <a:gd name="connsiteY51" fmla="*/ 243568 h 1034191"/>
                    <a:gd name="connsiteX52" fmla="*/ 35250 w 1004937"/>
                    <a:gd name="connsiteY52" fmla="*/ 226899 h 1034191"/>
                    <a:gd name="connsiteX53" fmla="*/ 106687 w 1004937"/>
                    <a:gd name="connsiteY53" fmla="*/ 236424 h 1034191"/>
                    <a:gd name="connsiteX54" fmla="*/ 118594 w 1004937"/>
                    <a:gd name="connsiteY54" fmla="*/ 243568 h 1034191"/>
                    <a:gd name="connsiteX0" fmla="*/ 111450 w 1004937"/>
                    <a:gd name="connsiteY0" fmla="*/ 298336 h 1034191"/>
                    <a:gd name="connsiteX1" fmla="*/ 118594 w 1004937"/>
                    <a:gd name="connsiteY1" fmla="*/ 243568 h 1034191"/>
                    <a:gd name="connsiteX2" fmla="*/ 99544 w 1004937"/>
                    <a:gd name="connsiteY2" fmla="*/ 179274 h 1034191"/>
                    <a:gd name="connsiteX3" fmla="*/ 147344 w 1004937"/>
                    <a:gd name="connsiteY3" fmla="*/ 167583 h 1034191"/>
                    <a:gd name="connsiteX4" fmla="*/ 175040 w 1004937"/>
                    <a:gd name="connsiteY4" fmla="*/ 187464 h 1034191"/>
                    <a:gd name="connsiteX5" fmla="*/ 185248 w 1004937"/>
                    <a:gd name="connsiteY5" fmla="*/ 187691 h 1034191"/>
                    <a:gd name="connsiteX6" fmla="*/ 223369 w 1004937"/>
                    <a:gd name="connsiteY6" fmla="*/ 184036 h 1034191"/>
                    <a:gd name="connsiteX7" fmla="*/ 232434 w 1004937"/>
                    <a:gd name="connsiteY7" fmla="*/ 164446 h 1034191"/>
                    <a:gd name="connsiteX8" fmla="*/ 288852 w 1004937"/>
                    <a:gd name="connsiteY8" fmla="*/ 100497 h 1034191"/>
                    <a:gd name="connsiteX9" fmla="*/ 449672 w 1004937"/>
                    <a:gd name="connsiteY9" fmla="*/ 76813 h 1034191"/>
                    <a:gd name="connsiteX10" fmla="*/ 525811 w 1004937"/>
                    <a:gd name="connsiteY10" fmla="*/ 70842 h 1034191"/>
                    <a:gd name="connsiteX11" fmla="*/ 597225 w 1004937"/>
                    <a:gd name="connsiteY11" fmla="*/ 31636 h 1034191"/>
                    <a:gd name="connsiteX12" fmla="*/ 677103 w 1004937"/>
                    <a:gd name="connsiteY12" fmla="*/ 557 h 1034191"/>
                    <a:gd name="connsiteX13" fmla="*/ 705242 w 1004937"/>
                    <a:gd name="connsiteY13" fmla="*/ 11913 h 1034191"/>
                    <a:gd name="connsiteX14" fmla="*/ 736008 w 1004937"/>
                    <a:gd name="connsiteY14" fmla="*/ 14900 h 1034191"/>
                    <a:gd name="connsiteX15" fmla="*/ 794869 w 1004937"/>
                    <a:gd name="connsiteY15" fmla="*/ 43543 h 1034191"/>
                    <a:gd name="connsiteX16" fmla="*/ 832969 w 1004937"/>
                    <a:gd name="connsiteY16" fmla="*/ 72118 h 1034191"/>
                    <a:gd name="connsiteX17" fmla="*/ 916312 w 1004937"/>
                    <a:gd name="connsiteY17" fmla="*/ 72118 h 1034191"/>
                    <a:gd name="connsiteX18" fmla="*/ 963937 w 1004937"/>
                    <a:gd name="connsiteY18" fmla="*/ 129268 h 1034191"/>
                    <a:gd name="connsiteX19" fmla="*/ 942506 w 1004937"/>
                    <a:gd name="connsiteY19" fmla="*/ 188799 h 1034191"/>
                    <a:gd name="connsiteX20" fmla="*/ 942506 w 1004937"/>
                    <a:gd name="connsiteY20" fmla="*/ 248330 h 1034191"/>
                    <a:gd name="connsiteX21" fmla="*/ 978225 w 1004937"/>
                    <a:gd name="connsiteY21" fmla="*/ 315005 h 1034191"/>
                    <a:gd name="connsiteX22" fmla="*/ 1004419 w 1004937"/>
                    <a:gd name="connsiteY22" fmla="*/ 436449 h 1034191"/>
                    <a:gd name="connsiteX23" fmla="*/ 994894 w 1004937"/>
                    <a:gd name="connsiteY23" fmla="*/ 641236 h 1034191"/>
                    <a:gd name="connsiteX24" fmla="*/ 985369 w 1004937"/>
                    <a:gd name="connsiteY24" fmla="*/ 679336 h 1034191"/>
                    <a:gd name="connsiteX25" fmla="*/ 1002037 w 1004937"/>
                    <a:gd name="connsiteY25" fmla="*/ 724580 h 1034191"/>
                    <a:gd name="connsiteX26" fmla="*/ 1000317 w 1004937"/>
                    <a:gd name="connsiteY26" fmla="*/ 764180 h 1034191"/>
                    <a:gd name="connsiteX27" fmla="*/ 966709 w 1004937"/>
                    <a:gd name="connsiteY27" fmla="*/ 789227 h 1034191"/>
                    <a:gd name="connsiteX28" fmla="*/ 932981 w 1004937"/>
                    <a:gd name="connsiteY28" fmla="*/ 822211 h 1034191"/>
                    <a:gd name="connsiteX29" fmla="*/ 880594 w 1004937"/>
                    <a:gd name="connsiteY29" fmla="*/ 829355 h 1034191"/>
                    <a:gd name="connsiteX30" fmla="*/ 847256 w 1004937"/>
                    <a:gd name="connsiteY30" fmla="*/ 862693 h 1034191"/>
                    <a:gd name="connsiteX31" fmla="*/ 759150 w 1004937"/>
                    <a:gd name="connsiteY31" fmla="*/ 912699 h 1034191"/>
                    <a:gd name="connsiteX32" fmla="*/ 694856 w 1004937"/>
                    <a:gd name="connsiteY32" fmla="*/ 981755 h 1034191"/>
                    <a:gd name="connsiteX33" fmla="*/ 654375 w 1004937"/>
                    <a:gd name="connsiteY33" fmla="*/ 996043 h 1034191"/>
                    <a:gd name="connsiteX34" fmla="*/ 599606 w 1004937"/>
                    <a:gd name="connsiteY34" fmla="*/ 965086 h 1034191"/>
                    <a:gd name="connsiteX35" fmla="*/ 568650 w 1004937"/>
                    <a:gd name="connsiteY35" fmla="*/ 972230 h 1034191"/>
                    <a:gd name="connsiteX36" fmla="*/ 490069 w 1004937"/>
                    <a:gd name="connsiteY36" fmla="*/ 1034143 h 1034191"/>
                    <a:gd name="connsiteX37" fmla="*/ 482711 w 1004937"/>
                    <a:gd name="connsiteY37" fmla="*/ 982365 h 1034191"/>
                    <a:gd name="connsiteX38" fmla="*/ 403405 w 1004937"/>
                    <a:gd name="connsiteY38" fmla="*/ 972419 h 1034191"/>
                    <a:gd name="connsiteX39" fmla="*/ 328144 w 1004937"/>
                    <a:gd name="connsiteY39" fmla="*/ 919843 h 1034191"/>
                    <a:gd name="connsiteX40" fmla="*/ 263850 w 1004937"/>
                    <a:gd name="connsiteY40" fmla="*/ 941274 h 1034191"/>
                    <a:gd name="connsiteX41" fmla="*/ 232894 w 1004937"/>
                    <a:gd name="connsiteY41" fmla="*/ 910318 h 1034191"/>
                    <a:gd name="connsiteX42" fmla="*/ 220987 w 1004937"/>
                    <a:gd name="connsiteY42" fmla="*/ 874599 h 1034191"/>
                    <a:gd name="connsiteX43" fmla="*/ 180506 w 1004937"/>
                    <a:gd name="connsiteY43" fmla="*/ 855549 h 1034191"/>
                    <a:gd name="connsiteX44" fmla="*/ 118594 w 1004937"/>
                    <a:gd name="connsiteY44" fmla="*/ 779349 h 1034191"/>
                    <a:gd name="connsiteX45" fmla="*/ 80494 w 1004937"/>
                    <a:gd name="connsiteY45" fmla="*/ 684099 h 1034191"/>
                    <a:gd name="connsiteX46" fmla="*/ 73350 w 1004937"/>
                    <a:gd name="connsiteY46" fmla="*/ 631711 h 1034191"/>
                    <a:gd name="connsiteX47" fmla="*/ 49537 w 1004937"/>
                    <a:gd name="connsiteY47" fmla="*/ 567418 h 1034191"/>
                    <a:gd name="connsiteX48" fmla="*/ 1912 w 1004937"/>
                    <a:gd name="connsiteY48" fmla="*/ 448355 h 1034191"/>
                    <a:gd name="connsiteX49" fmla="*/ 11437 w 1004937"/>
                    <a:gd name="connsiteY49" fmla="*/ 336436 h 1034191"/>
                    <a:gd name="connsiteX50" fmla="*/ 30487 w 1004937"/>
                    <a:gd name="connsiteY50" fmla="*/ 298336 h 1034191"/>
                    <a:gd name="connsiteX51" fmla="*/ 16200 w 1004937"/>
                    <a:gd name="connsiteY51" fmla="*/ 243568 h 1034191"/>
                    <a:gd name="connsiteX52" fmla="*/ 35250 w 1004937"/>
                    <a:gd name="connsiteY52" fmla="*/ 226899 h 1034191"/>
                    <a:gd name="connsiteX53" fmla="*/ 106687 w 1004937"/>
                    <a:gd name="connsiteY53" fmla="*/ 236424 h 1034191"/>
                    <a:gd name="connsiteX54" fmla="*/ 118594 w 1004937"/>
                    <a:gd name="connsiteY54" fmla="*/ 243568 h 1034191"/>
                    <a:gd name="connsiteX0" fmla="*/ 111450 w 1004937"/>
                    <a:gd name="connsiteY0" fmla="*/ 300283 h 1036138"/>
                    <a:gd name="connsiteX1" fmla="*/ 118594 w 1004937"/>
                    <a:gd name="connsiteY1" fmla="*/ 245515 h 1036138"/>
                    <a:gd name="connsiteX2" fmla="*/ 99544 w 1004937"/>
                    <a:gd name="connsiteY2" fmla="*/ 181221 h 1036138"/>
                    <a:gd name="connsiteX3" fmla="*/ 147344 w 1004937"/>
                    <a:gd name="connsiteY3" fmla="*/ 169530 h 1036138"/>
                    <a:gd name="connsiteX4" fmla="*/ 175040 w 1004937"/>
                    <a:gd name="connsiteY4" fmla="*/ 189411 h 1036138"/>
                    <a:gd name="connsiteX5" fmla="*/ 185248 w 1004937"/>
                    <a:gd name="connsiteY5" fmla="*/ 189638 h 1036138"/>
                    <a:gd name="connsiteX6" fmla="*/ 223369 w 1004937"/>
                    <a:gd name="connsiteY6" fmla="*/ 185983 h 1036138"/>
                    <a:gd name="connsiteX7" fmla="*/ 232434 w 1004937"/>
                    <a:gd name="connsiteY7" fmla="*/ 166393 h 1036138"/>
                    <a:gd name="connsiteX8" fmla="*/ 288852 w 1004937"/>
                    <a:gd name="connsiteY8" fmla="*/ 102444 h 1036138"/>
                    <a:gd name="connsiteX9" fmla="*/ 449672 w 1004937"/>
                    <a:gd name="connsiteY9" fmla="*/ 78760 h 1036138"/>
                    <a:gd name="connsiteX10" fmla="*/ 525811 w 1004937"/>
                    <a:gd name="connsiteY10" fmla="*/ 72789 h 1036138"/>
                    <a:gd name="connsiteX11" fmla="*/ 613791 w 1004937"/>
                    <a:gd name="connsiteY11" fmla="*/ 67859 h 1036138"/>
                    <a:gd name="connsiteX12" fmla="*/ 677103 w 1004937"/>
                    <a:gd name="connsiteY12" fmla="*/ 2504 h 1036138"/>
                    <a:gd name="connsiteX13" fmla="*/ 705242 w 1004937"/>
                    <a:gd name="connsiteY13" fmla="*/ 13860 h 1036138"/>
                    <a:gd name="connsiteX14" fmla="*/ 736008 w 1004937"/>
                    <a:gd name="connsiteY14" fmla="*/ 16847 h 1036138"/>
                    <a:gd name="connsiteX15" fmla="*/ 794869 w 1004937"/>
                    <a:gd name="connsiteY15" fmla="*/ 45490 h 1036138"/>
                    <a:gd name="connsiteX16" fmla="*/ 832969 w 1004937"/>
                    <a:gd name="connsiteY16" fmla="*/ 74065 h 1036138"/>
                    <a:gd name="connsiteX17" fmla="*/ 916312 w 1004937"/>
                    <a:gd name="connsiteY17" fmla="*/ 74065 h 1036138"/>
                    <a:gd name="connsiteX18" fmla="*/ 963937 w 1004937"/>
                    <a:gd name="connsiteY18" fmla="*/ 131215 h 1036138"/>
                    <a:gd name="connsiteX19" fmla="*/ 942506 w 1004937"/>
                    <a:gd name="connsiteY19" fmla="*/ 190746 h 1036138"/>
                    <a:gd name="connsiteX20" fmla="*/ 942506 w 1004937"/>
                    <a:gd name="connsiteY20" fmla="*/ 250277 h 1036138"/>
                    <a:gd name="connsiteX21" fmla="*/ 978225 w 1004937"/>
                    <a:gd name="connsiteY21" fmla="*/ 316952 h 1036138"/>
                    <a:gd name="connsiteX22" fmla="*/ 1004419 w 1004937"/>
                    <a:gd name="connsiteY22" fmla="*/ 438396 h 1036138"/>
                    <a:gd name="connsiteX23" fmla="*/ 994894 w 1004937"/>
                    <a:gd name="connsiteY23" fmla="*/ 643183 h 1036138"/>
                    <a:gd name="connsiteX24" fmla="*/ 985369 w 1004937"/>
                    <a:gd name="connsiteY24" fmla="*/ 681283 h 1036138"/>
                    <a:gd name="connsiteX25" fmla="*/ 1002037 w 1004937"/>
                    <a:gd name="connsiteY25" fmla="*/ 726527 h 1036138"/>
                    <a:gd name="connsiteX26" fmla="*/ 1000317 w 1004937"/>
                    <a:gd name="connsiteY26" fmla="*/ 766127 h 1036138"/>
                    <a:gd name="connsiteX27" fmla="*/ 966709 w 1004937"/>
                    <a:gd name="connsiteY27" fmla="*/ 791174 h 1036138"/>
                    <a:gd name="connsiteX28" fmla="*/ 932981 w 1004937"/>
                    <a:gd name="connsiteY28" fmla="*/ 824158 h 1036138"/>
                    <a:gd name="connsiteX29" fmla="*/ 880594 w 1004937"/>
                    <a:gd name="connsiteY29" fmla="*/ 831302 h 1036138"/>
                    <a:gd name="connsiteX30" fmla="*/ 847256 w 1004937"/>
                    <a:gd name="connsiteY30" fmla="*/ 864640 h 1036138"/>
                    <a:gd name="connsiteX31" fmla="*/ 759150 w 1004937"/>
                    <a:gd name="connsiteY31" fmla="*/ 914646 h 1036138"/>
                    <a:gd name="connsiteX32" fmla="*/ 694856 w 1004937"/>
                    <a:gd name="connsiteY32" fmla="*/ 983702 h 1036138"/>
                    <a:gd name="connsiteX33" fmla="*/ 654375 w 1004937"/>
                    <a:gd name="connsiteY33" fmla="*/ 997990 h 1036138"/>
                    <a:gd name="connsiteX34" fmla="*/ 599606 w 1004937"/>
                    <a:gd name="connsiteY34" fmla="*/ 967033 h 1036138"/>
                    <a:gd name="connsiteX35" fmla="*/ 568650 w 1004937"/>
                    <a:gd name="connsiteY35" fmla="*/ 974177 h 1036138"/>
                    <a:gd name="connsiteX36" fmla="*/ 490069 w 1004937"/>
                    <a:gd name="connsiteY36" fmla="*/ 1036090 h 1036138"/>
                    <a:gd name="connsiteX37" fmla="*/ 482711 w 1004937"/>
                    <a:gd name="connsiteY37" fmla="*/ 984312 h 1036138"/>
                    <a:gd name="connsiteX38" fmla="*/ 403405 w 1004937"/>
                    <a:gd name="connsiteY38" fmla="*/ 974366 h 1036138"/>
                    <a:gd name="connsiteX39" fmla="*/ 328144 w 1004937"/>
                    <a:gd name="connsiteY39" fmla="*/ 921790 h 1036138"/>
                    <a:gd name="connsiteX40" fmla="*/ 263850 w 1004937"/>
                    <a:gd name="connsiteY40" fmla="*/ 943221 h 1036138"/>
                    <a:gd name="connsiteX41" fmla="*/ 232894 w 1004937"/>
                    <a:gd name="connsiteY41" fmla="*/ 912265 h 1036138"/>
                    <a:gd name="connsiteX42" fmla="*/ 220987 w 1004937"/>
                    <a:gd name="connsiteY42" fmla="*/ 876546 h 1036138"/>
                    <a:gd name="connsiteX43" fmla="*/ 180506 w 1004937"/>
                    <a:gd name="connsiteY43" fmla="*/ 857496 h 1036138"/>
                    <a:gd name="connsiteX44" fmla="*/ 118594 w 1004937"/>
                    <a:gd name="connsiteY44" fmla="*/ 781296 h 1036138"/>
                    <a:gd name="connsiteX45" fmla="*/ 80494 w 1004937"/>
                    <a:gd name="connsiteY45" fmla="*/ 686046 h 1036138"/>
                    <a:gd name="connsiteX46" fmla="*/ 73350 w 1004937"/>
                    <a:gd name="connsiteY46" fmla="*/ 633658 h 1036138"/>
                    <a:gd name="connsiteX47" fmla="*/ 49537 w 1004937"/>
                    <a:gd name="connsiteY47" fmla="*/ 569365 h 1036138"/>
                    <a:gd name="connsiteX48" fmla="*/ 1912 w 1004937"/>
                    <a:gd name="connsiteY48" fmla="*/ 450302 h 1036138"/>
                    <a:gd name="connsiteX49" fmla="*/ 11437 w 1004937"/>
                    <a:gd name="connsiteY49" fmla="*/ 338383 h 1036138"/>
                    <a:gd name="connsiteX50" fmla="*/ 30487 w 1004937"/>
                    <a:gd name="connsiteY50" fmla="*/ 300283 h 1036138"/>
                    <a:gd name="connsiteX51" fmla="*/ 16200 w 1004937"/>
                    <a:gd name="connsiteY51" fmla="*/ 245515 h 1036138"/>
                    <a:gd name="connsiteX52" fmla="*/ 35250 w 1004937"/>
                    <a:gd name="connsiteY52" fmla="*/ 228846 h 1036138"/>
                    <a:gd name="connsiteX53" fmla="*/ 106687 w 1004937"/>
                    <a:gd name="connsiteY53" fmla="*/ 238371 h 1036138"/>
                    <a:gd name="connsiteX54" fmla="*/ 118594 w 1004937"/>
                    <a:gd name="connsiteY54" fmla="*/ 245515 h 1036138"/>
                    <a:gd name="connsiteX0" fmla="*/ 111450 w 1004937"/>
                    <a:gd name="connsiteY0" fmla="*/ 300813 h 1036668"/>
                    <a:gd name="connsiteX1" fmla="*/ 118594 w 1004937"/>
                    <a:gd name="connsiteY1" fmla="*/ 246045 h 1036668"/>
                    <a:gd name="connsiteX2" fmla="*/ 99544 w 1004937"/>
                    <a:gd name="connsiteY2" fmla="*/ 181751 h 1036668"/>
                    <a:gd name="connsiteX3" fmla="*/ 147344 w 1004937"/>
                    <a:gd name="connsiteY3" fmla="*/ 170060 h 1036668"/>
                    <a:gd name="connsiteX4" fmla="*/ 175040 w 1004937"/>
                    <a:gd name="connsiteY4" fmla="*/ 189941 h 1036668"/>
                    <a:gd name="connsiteX5" fmla="*/ 185248 w 1004937"/>
                    <a:gd name="connsiteY5" fmla="*/ 190168 h 1036668"/>
                    <a:gd name="connsiteX6" fmla="*/ 223369 w 1004937"/>
                    <a:gd name="connsiteY6" fmla="*/ 186513 h 1036668"/>
                    <a:gd name="connsiteX7" fmla="*/ 232434 w 1004937"/>
                    <a:gd name="connsiteY7" fmla="*/ 166923 h 1036668"/>
                    <a:gd name="connsiteX8" fmla="*/ 288852 w 1004937"/>
                    <a:gd name="connsiteY8" fmla="*/ 102974 h 1036668"/>
                    <a:gd name="connsiteX9" fmla="*/ 449672 w 1004937"/>
                    <a:gd name="connsiteY9" fmla="*/ 79290 h 1036668"/>
                    <a:gd name="connsiteX10" fmla="*/ 525811 w 1004937"/>
                    <a:gd name="connsiteY10" fmla="*/ 73319 h 1036668"/>
                    <a:gd name="connsiteX11" fmla="*/ 613791 w 1004937"/>
                    <a:gd name="connsiteY11" fmla="*/ 68389 h 1036668"/>
                    <a:gd name="connsiteX12" fmla="*/ 677103 w 1004937"/>
                    <a:gd name="connsiteY12" fmla="*/ 3034 h 1036668"/>
                    <a:gd name="connsiteX13" fmla="*/ 705242 w 1004937"/>
                    <a:gd name="connsiteY13" fmla="*/ 14390 h 1036668"/>
                    <a:gd name="connsiteX14" fmla="*/ 794869 w 1004937"/>
                    <a:gd name="connsiteY14" fmla="*/ 46020 h 1036668"/>
                    <a:gd name="connsiteX15" fmla="*/ 832969 w 1004937"/>
                    <a:gd name="connsiteY15" fmla="*/ 74595 h 1036668"/>
                    <a:gd name="connsiteX16" fmla="*/ 916312 w 1004937"/>
                    <a:gd name="connsiteY16" fmla="*/ 74595 h 1036668"/>
                    <a:gd name="connsiteX17" fmla="*/ 963937 w 1004937"/>
                    <a:gd name="connsiteY17" fmla="*/ 131745 h 1036668"/>
                    <a:gd name="connsiteX18" fmla="*/ 942506 w 1004937"/>
                    <a:gd name="connsiteY18" fmla="*/ 191276 h 1036668"/>
                    <a:gd name="connsiteX19" fmla="*/ 942506 w 1004937"/>
                    <a:gd name="connsiteY19" fmla="*/ 250807 h 1036668"/>
                    <a:gd name="connsiteX20" fmla="*/ 978225 w 1004937"/>
                    <a:gd name="connsiteY20" fmla="*/ 317482 h 1036668"/>
                    <a:gd name="connsiteX21" fmla="*/ 1004419 w 1004937"/>
                    <a:gd name="connsiteY21" fmla="*/ 438926 h 1036668"/>
                    <a:gd name="connsiteX22" fmla="*/ 994894 w 1004937"/>
                    <a:gd name="connsiteY22" fmla="*/ 643713 h 1036668"/>
                    <a:gd name="connsiteX23" fmla="*/ 985369 w 1004937"/>
                    <a:gd name="connsiteY23" fmla="*/ 681813 h 1036668"/>
                    <a:gd name="connsiteX24" fmla="*/ 1002037 w 1004937"/>
                    <a:gd name="connsiteY24" fmla="*/ 727057 h 1036668"/>
                    <a:gd name="connsiteX25" fmla="*/ 1000317 w 1004937"/>
                    <a:gd name="connsiteY25" fmla="*/ 766657 h 1036668"/>
                    <a:gd name="connsiteX26" fmla="*/ 966709 w 1004937"/>
                    <a:gd name="connsiteY26" fmla="*/ 791704 h 1036668"/>
                    <a:gd name="connsiteX27" fmla="*/ 932981 w 1004937"/>
                    <a:gd name="connsiteY27" fmla="*/ 824688 h 1036668"/>
                    <a:gd name="connsiteX28" fmla="*/ 880594 w 1004937"/>
                    <a:gd name="connsiteY28" fmla="*/ 831832 h 1036668"/>
                    <a:gd name="connsiteX29" fmla="*/ 847256 w 1004937"/>
                    <a:gd name="connsiteY29" fmla="*/ 865170 h 1036668"/>
                    <a:gd name="connsiteX30" fmla="*/ 759150 w 1004937"/>
                    <a:gd name="connsiteY30" fmla="*/ 915176 h 1036668"/>
                    <a:gd name="connsiteX31" fmla="*/ 694856 w 1004937"/>
                    <a:gd name="connsiteY31" fmla="*/ 984232 h 1036668"/>
                    <a:gd name="connsiteX32" fmla="*/ 654375 w 1004937"/>
                    <a:gd name="connsiteY32" fmla="*/ 998520 h 1036668"/>
                    <a:gd name="connsiteX33" fmla="*/ 599606 w 1004937"/>
                    <a:gd name="connsiteY33" fmla="*/ 967563 h 1036668"/>
                    <a:gd name="connsiteX34" fmla="*/ 568650 w 1004937"/>
                    <a:gd name="connsiteY34" fmla="*/ 974707 h 1036668"/>
                    <a:gd name="connsiteX35" fmla="*/ 490069 w 1004937"/>
                    <a:gd name="connsiteY35" fmla="*/ 1036620 h 1036668"/>
                    <a:gd name="connsiteX36" fmla="*/ 482711 w 1004937"/>
                    <a:gd name="connsiteY36" fmla="*/ 984842 h 1036668"/>
                    <a:gd name="connsiteX37" fmla="*/ 403405 w 1004937"/>
                    <a:gd name="connsiteY37" fmla="*/ 974896 h 1036668"/>
                    <a:gd name="connsiteX38" fmla="*/ 328144 w 1004937"/>
                    <a:gd name="connsiteY38" fmla="*/ 922320 h 1036668"/>
                    <a:gd name="connsiteX39" fmla="*/ 263850 w 1004937"/>
                    <a:gd name="connsiteY39" fmla="*/ 943751 h 1036668"/>
                    <a:gd name="connsiteX40" fmla="*/ 232894 w 1004937"/>
                    <a:gd name="connsiteY40" fmla="*/ 912795 h 1036668"/>
                    <a:gd name="connsiteX41" fmla="*/ 220987 w 1004937"/>
                    <a:gd name="connsiteY41" fmla="*/ 877076 h 1036668"/>
                    <a:gd name="connsiteX42" fmla="*/ 180506 w 1004937"/>
                    <a:gd name="connsiteY42" fmla="*/ 858026 h 1036668"/>
                    <a:gd name="connsiteX43" fmla="*/ 118594 w 1004937"/>
                    <a:gd name="connsiteY43" fmla="*/ 781826 h 1036668"/>
                    <a:gd name="connsiteX44" fmla="*/ 80494 w 1004937"/>
                    <a:gd name="connsiteY44" fmla="*/ 686576 h 1036668"/>
                    <a:gd name="connsiteX45" fmla="*/ 73350 w 1004937"/>
                    <a:gd name="connsiteY45" fmla="*/ 634188 h 1036668"/>
                    <a:gd name="connsiteX46" fmla="*/ 49537 w 1004937"/>
                    <a:gd name="connsiteY46" fmla="*/ 569895 h 1036668"/>
                    <a:gd name="connsiteX47" fmla="*/ 1912 w 1004937"/>
                    <a:gd name="connsiteY47" fmla="*/ 450832 h 1036668"/>
                    <a:gd name="connsiteX48" fmla="*/ 11437 w 1004937"/>
                    <a:gd name="connsiteY48" fmla="*/ 338913 h 1036668"/>
                    <a:gd name="connsiteX49" fmla="*/ 30487 w 1004937"/>
                    <a:gd name="connsiteY49" fmla="*/ 300813 h 1036668"/>
                    <a:gd name="connsiteX50" fmla="*/ 16200 w 1004937"/>
                    <a:gd name="connsiteY50" fmla="*/ 246045 h 1036668"/>
                    <a:gd name="connsiteX51" fmla="*/ 35250 w 1004937"/>
                    <a:gd name="connsiteY51" fmla="*/ 229376 h 1036668"/>
                    <a:gd name="connsiteX52" fmla="*/ 106687 w 1004937"/>
                    <a:gd name="connsiteY52" fmla="*/ 238901 h 1036668"/>
                    <a:gd name="connsiteX53" fmla="*/ 118594 w 1004937"/>
                    <a:gd name="connsiteY53" fmla="*/ 246045 h 1036668"/>
                    <a:gd name="connsiteX0" fmla="*/ 111450 w 1004937"/>
                    <a:gd name="connsiteY0" fmla="*/ 297807 h 1033662"/>
                    <a:gd name="connsiteX1" fmla="*/ 118594 w 1004937"/>
                    <a:gd name="connsiteY1" fmla="*/ 243039 h 1033662"/>
                    <a:gd name="connsiteX2" fmla="*/ 99544 w 1004937"/>
                    <a:gd name="connsiteY2" fmla="*/ 178745 h 1033662"/>
                    <a:gd name="connsiteX3" fmla="*/ 147344 w 1004937"/>
                    <a:gd name="connsiteY3" fmla="*/ 167054 h 1033662"/>
                    <a:gd name="connsiteX4" fmla="*/ 175040 w 1004937"/>
                    <a:gd name="connsiteY4" fmla="*/ 186935 h 1033662"/>
                    <a:gd name="connsiteX5" fmla="*/ 185248 w 1004937"/>
                    <a:gd name="connsiteY5" fmla="*/ 187162 h 1033662"/>
                    <a:gd name="connsiteX6" fmla="*/ 223369 w 1004937"/>
                    <a:gd name="connsiteY6" fmla="*/ 183507 h 1033662"/>
                    <a:gd name="connsiteX7" fmla="*/ 232434 w 1004937"/>
                    <a:gd name="connsiteY7" fmla="*/ 163917 h 1033662"/>
                    <a:gd name="connsiteX8" fmla="*/ 288852 w 1004937"/>
                    <a:gd name="connsiteY8" fmla="*/ 99968 h 1033662"/>
                    <a:gd name="connsiteX9" fmla="*/ 449672 w 1004937"/>
                    <a:gd name="connsiteY9" fmla="*/ 76284 h 1033662"/>
                    <a:gd name="connsiteX10" fmla="*/ 525811 w 1004937"/>
                    <a:gd name="connsiteY10" fmla="*/ 70313 h 1033662"/>
                    <a:gd name="connsiteX11" fmla="*/ 613791 w 1004937"/>
                    <a:gd name="connsiteY11" fmla="*/ 65383 h 1033662"/>
                    <a:gd name="connsiteX12" fmla="*/ 677103 w 1004937"/>
                    <a:gd name="connsiteY12" fmla="*/ 28 h 1033662"/>
                    <a:gd name="connsiteX13" fmla="*/ 715686 w 1004937"/>
                    <a:gd name="connsiteY13" fmla="*/ 74166 h 1033662"/>
                    <a:gd name="connsiteX14" fmla="*/ 794869 w 1004937"/>
                    <a:gd name="connsiteY14" fmla="*/ 43014 h 1033662"/>
                    <a:gd name="connsiteX15" fmla="*/ 832969 w 1004937"/>
                    <a:gd name="connsiteY15" fmla="*/ 71589 h 1033662"/>
                    <a:gd name="connsiteX16" fmla="*/ 916312 w 1004937"/>
                    <a:gd name="connsiteY16" fmla="*/ 71589 h 1033662"/>
                    <a:gd name="connsiteX17" fmla="*/ 963937 w 1004937"/>
                    <a:gd name="connsiteY17" fmla="*/ 128739 h 1033662"/>
                    <a:gd name="connsiteX18" fmla="*/ 942506 w 1004937"/>
                    <a:gd name="connsiteY18" fmla="*/ 188270 h 1033662"/>
                    <a:gd name="connsiteX19" fmla="*/ 942506 w 1004937"/>
                    <a:gd name="connsiteY19" fmla="*/ 247801 h 1033662"/>
                    <a:gd name="connsiteX20" fmla="*/ 978225 w 1004937"/>
                    <a:gd name="connsiteY20" fmla="*/ 314476 h 1033662"/>
                    <a:gd name="connsiteX21" fmla="*/ 1004419 w 1004937"/>
                    <a:gd name="connsiteY21" fmla="*/ 435920 h 1033662"/>
                    <a:gd name="connsiteX22" fmla="*/ 994894 w 1004937"/>
                    <a:gd name="connsiteY22" fmla="*/ 640707 h 1033662"/>
                    <a:gd name="connsiteX23" fmla="*/ 985369 w 1004937"/>
                    <a:gd name="connsiteY23" fmla="*/ 678807 h 1033662"/>
                    <a:gd name="connsiteX24" fmla="*/ 1002037 w 1004937"/>
                    <a:gd name="connsiteY24" fmla="*/ 724051 h 1033662"/>
                    <a:gd name="connsiteX25" fmla="*/ 1000317 w 1004937"/>
                    <a:gd name="connsiteY25" fmla="*/ 763651 h 1033662"/>
                    <a:gd name="connsiteX26" fmla="*/ 966709 w 1004937"/>
                    <a:gd name="connsiteY26" fmla="*/ 788698 h 1033662"/>
                    <a:gd name="connsiteX27" fmla="*/ 932981 w 1004937"/>
                    <a:gd name="connsiteY27" fmla="*/ 821682 h 1033662"/>
                    <a:gd name="connsiteX28" fmla="*/ 880594 w 1004937"/>
                    <a:gd name="connsiteY28" fmla="*/ 828826 h 1033662"/>
                    <a:gd name="connsiteX29" fmla="*/ 847256 w 1004937"/>
                    <a:gd name="connsiteY29" fmla="*/ 862164 h 1033662"/>
                    <a:gd name="connsiteX30" fmla="*/ 759150 w 1004937"/>
                    <a:gd name="connsiteY30" fmla="*/ 912170 h 1033662"/>
                    <a:gd name="connsiteX31" fmla="*/ 694856 w 1004937"/>
                    <a:gd name="connsiteY31" fmla="*/ 981226 h 1033662"/>
                    <a:gd name="connsiteX32" fmla="*/ 654375 w 1004937"/>
                    <a:gd name="connsiteY32" fmla="*/ 995514 h 1033662"/>
                    <a:gd name="connsiteX33" fmla="*/ 599606 w 1004937"/>
                    <a:gd name="connsiteY33" fmla="*/ 964557 h 1033662"/>
                    <a:gd name="connsiteX34" fmla="*/ 568650 w 1004937"/>
                    <a:gd name="connsiteY34" fmla="*/ 971701 h 1033662"/>
                    <a:gd name="connsiteX35" fmla="*/ 490069 w 1004937"/>
                    <a:gd name="connsiteY35" fmla="*/ 1033614 h 1033662"/>
                    <a:gd name="connsiteX36" fmla="*/ 482711 w 1004937"/>
                    <a:gd name="connsiteY36" fmla="*/ 981836 h 1033662"/>
                    <a:gd name="connsiteX37" fmla="*/ 403405 w 1004937"/>
                    <a:gd name="connsiteY37" fmla="*/ 971890 h 1033662"/>
                    <a:gd name="connsiteX38" fmla="*/ 328144 w 1004937"/>
                    <a:gd name="connsiteY38" fmla="*/ 919314 h 1033662"/>
                    <a:gd name="connsiteX39" fmla="*/ 263850 w 1004937"/>
                    <a:gd name="connsiteY39" fmla="*/ 940745 h 1033662"/>
                    <a:gd name="connsiteX40" fmla="*/ 232894 w 1004937"/>
                    <a:gd name="connsiteY40" fmla="*/ 909789 h 1033662"/>
                    <a:gd name="connsiteX41" fmla="*/ 220987 w 1004937"/>
                    <a:gd name="connsiteY41" fmla="*/ 874070 h 1033662"/>
                    <a:gd name="connsiteX42" fmla="*/ 180506 w 1004937"/>
                    <a:gd name="connsiteY42" fmla="*/ 855020 h 1033662"/>
                    <a:gd name="connsiteX43" fmla="*/ 118594 w 1004937"/>
                    <a:gd name="connsiteY43" fmla="*/ 778820 h 1033662"/>
                    <a:gd name="connsiteX44" fmla="*/ 80494 w 1004937"/>
                    <a:gd name="connsiteY44" fmla="*/ 683570 h 1033662"/>
                    <a:gd name="connsiteX45" fmla="*/ 73350 w 1004937"/>
                    <a:gd name="connsiteY45" fmla="*/ 631182 h 1033662"/>
                    <a:gd name="connsiteX46" fmla="*/ 49537 w 1004937"/>
                    <a:gd name="connsiteY46" fmla="*/ 566889 h 1033662"/>
                    <a:gd name="connsiteX47" fmla="*/ 1912 w 1004937"/>
                    <a:gd name="connsiteY47" fmla="*/ 447826 h 1033662"/>
                    <a:gd name="connsiteX48" fmla="*/ 11437 w 1004937"/>
                    <a:gd name="connsiteY48" fmla="*/ 335907 h 1033662"/>
                    <a:gd name="connsiteX49" fmla="*/ 30487 w 1004937"/>
                    <a:gd name="connsiteY49" fmla="*/ 297807 h 1033662"/>
                    <a:gd name="connsiteX50" fmla="*/ 16200 w 1004937"/>
                    <a:gd name="connsiteY50" fmla="*/ 243039 h 1033662"/>
                    <a:gd name="connsiteX51" fmla="*/ 35250 w 1004937"/>
                    <a:gd name="connsiteY51" fmla="*/ 226370 h 1033662"/>
                    <a:gd name="connsiteX52" fmla="*/ 106687 w 1004937"/>
                    <a:gd name="connsiteY52" fmla="*/ 235895 h 1033662"/>
                    <a:gd name="connsiteX53" fmla="*/ 118594 w 1004937"/>
                    <a:gd name="connsiteY53" fmla="*/ 243039 h 1033662"/>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4869 w 1004937"/>
                    <a:gd name="connsiteY14" fmla="*/ 1998 h 992646"/>
                    <a:gd name="connsiteX15" fmla="*/ 832969 w 1004937"/>
                    <a:gd name="connsiteY15" fmla="*/ 30573 h 992646"/>
                    <a:gd name="connsiteX16" fmla="*/ 916312 w 1004937"/>
                    <a:gd name="connsiteY16" fmla="*/ 30573 h 992646"/>
                    <a:gd name="connsiteX17" fmla="*/ 963937 w 1004937"/>
                    <a:gd name="connsiteY17" fmla="*/ 87723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4869 w 1004937"/>
                    <a:gd name="connsiteY14" fmla="*/ 1998 h 992646"/>
                    <a:gd name="connsiteX15" fmla="*/ 803513 w 1004937"/>
                    <a:gd name="connsiteY15" fmla="*/ 71180 h 992646"/>
                    <a:gd name="connsiteX16" fmla="*/ 916312 w 1004937"/>
                    <a:gd name="connsiteY16" fmla="*/ 30573 h 992646"/>
                    <a:gd name="connsiteX17" fmla="*/ 963937 w 1004937"/>
                    <a:gd name="connsiteY17" fmla="*/ 87723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4869 w 1004937"/>
                    <a:gd name="connsiteY14" fmla="*/ 1998 h 992646"/>
                    <a:gd name="connsiteX15" fmla="*/ 837147 w 1004937"/>
                    <a:gd name="connsiteY15" fmla="*/ 55685 h 992646"/>
                    <a:gd name="connsiteX16" fmla="*/ 916312 w 1004937"/>
                    <a:gd name="connsiteY16" fmla="*/ 30573 h 992646"/>
                    <a:gd name="connsiteX17" fmla="*/ 963937 w 1004937"/>
                    <a:gd name="connsiteY17" fmla="*/ 87723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4869 w 1004937"/>
                    <a:gd name="connsiteY14" fmla="*/ 1998 h 992646"/>
                    <a:gd name="connsiteX15" fmla="*/ 837147 w 1004937"/>
                    <a:gd name="connsiteY15" fmla="*/ 55685 h 992646"/>
                    <a:gd name="connsiteX16" fmla="*/ 889592 w 1004937"/>
                    <a:gd name="connsiteY16" fmla="*/ 65863 h 992646"/>
                    <a:gd name="connsiteX17" fmla="*/ 963937 w 1004937"/>
                    <a:gd name="connsiteY17" fmla="*/ 87723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4869 w 1004937"/>
                    <a:gd name="connsiteY14" fmla="*/ 1998 h 992646"/>
                    <a:gd name="connsiteX15" fmla="*/ 837147 w 1004937"/>
                    <a:gd name="connsiteY15" fmla="*/ 55685 h 992646"/>
                    <a:gd name="connsiteX16" fmla="*/ 889592 w 1004937"/>
                    <a:gd name="connsiteY16" fmla="*/ 65863 h 992646"/>
                    <a:gd name="connsiteX17" fmla="*/ 943340 w 1004937"/>
                    <a:gd name="connsiteY17" fmla="*/ 94507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6958 w 1004937"/>
                    <a:gd name="connsiteY14" fmla="*/ 14554 h 992646"/>
                    <a:gd name="connsiteX15" fmla="*/ 837147 w 1004937"/>
                    <a:gd name="connsiteY15" fmla="*/ 55685 h 992646"/>
                    <a:gd name="connsiteX16" fmla="*/ 889592 w 1004937"/>
                    <a:gd name="connsiteY16" fmla="*/ 65863 h 992646"/>
                    <a:gd name="connsiteX17" fmla="*/ 943340 w 1004937"/>
                    <a:gd name="connsiteY17" fmla="*/ 94507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6958 w 1004937"/>
                    <a:gd name="connsiteY14" fmla="*/ 14554 h 992646"/>
                    <a:gd name="connsiteX15" fmla="*/ 837147 w 1004937"/>
                    <a:gd name="connsiteY15" fmla="*/ 55685 h 992646"/>
                    <a:gd name="connsiteX16" fmla="*/ 889592 w 1004937"/>
                    <a:gd name="connsiteY16" fmla="*/ 65863 h 992646"/>
                    <a:gd name="connsiteX17" fmla="*/ 943340 w 1004937"/>
                    <a:gd name="connsiteY17" fmla="*/ 94507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827 h 992682"/>
                    <a:gd name="connsiteX1" fmla="*/ 118594 w 1004937"/>
                    <a:gd name="connsiteY1" fmla="*/ 202059 h 992682"/>
                    <a:gd name="connsiteX2" fmla="*/ 99544 w 1004937"/>
                    <a:gd name="connsiteY2" fmla="*/ 137765 h 992682"/>
                    <a:gd name="connsiteX3" fmla="*/ 147344 w 1004937"/>
                    <a:gd name="connsiteY3" fmla="*/ 126074 h 992682"/>
                    <a:gd name="connsiteX4" fmla="*/ 175040 w 1004937"/>
                    <a:gd name="connsiteY4" fmla="*/ 145955 h 992682"/>
                    <a:gd name="connsiteX5" fmla="*/ 185248 w 1004937"/>
                    <a:gd name="connsiteY5" fmla="*/ 146182 h 992682"/>
                    <a:gd name="connsiteX6" fmla="*/ 223369 w 1004937"/>
                    <a:gd name="connsiteY6" fmla="*/ 142527 h 992682"/>
                    <a:gd name="connsiteX7" fmla="*/ 232434 w 1004937"/>
                    <a:gd name="connsiteY7" fmla="*/ 122937 h 992682"/>
                    <a:gd name="connsiteX8" fmla="*/ 288852 w 1004937"/>
                    <a:gd name="connsiteY8" fmla="*/ 58988 h 992682"/>
                    <a:gd name="connsiteX9" fmla="*/ 449672 w 1004937"/>
                    <a:gd name="connsiteY9" fmla="*/ 35304 h 992682"/>
                    <a:gd name="connsiteX10" fmla="*/ 525811 w 1004937"/>
                    <a:gd name="connsiteY10" fmla="*/ 29333 h 992682"/>
                    <a:gd name="connsiteX11" fmla="*/ 622702 w 1004937"/>
                    <a:gd name="connsiteY11" fmla="*/ 46775 h 992682"/>
                    <a:gd name="connsiteX12" fmla="*/ 673069 w 1004937"/>
                    <a:gd name="connsiteY12" fmla="*/ 110 h 992682"/>
                    <a:gd name="connsiteX13" fmla="*/ 715686 w 1004937"/>
                    <a:gd name="connsiteY13" fmla="*/ 33186 h 992682"/>
                    <a:gd name="connsiteX14" fmla="*/ 796958 w 1004937"/>
                    <a:gd name="connsiteY14" fmla="*/ 14590 h 992682"/>
                    <a:gd name="connsiteX15" fmla="*/ 837147 w 1004937"/>
                    <a:gd name="connsiteY15" fmla="*/ 55721 h 992682"/>
                    <a:gd name="connsiteX16" fmla="*/ 889592 w 1004937"/>
                    <a:gd name="connsiteY16" fmla="*/ 65899 h 992682"/>
                    <a:gd name="connsiteX17" fmla="*/ 943340 w 1004937"/>
                    <a:gd name="connsiteY17" fmla="*/ 94543 h 992682"/>
                    <a:gd name="connsiteX18" fmla="*/ 942506 w 1004937"/>
                    <a:gd name="connsiteY18" fmla="*/ 147290 h 992682"/>
                    <a:gd name="connsiteX19" fmla="*/ 942506 w 1004937"/>
                    <a:gd name="connsiteY19" fmla="*/ 206821 h 992682"/>
                    <a:gd name="connsiteX20" fmla="*/ 978225 w 1004937"/>
                    <a:gd name="connsiteY20" fmla="*/ 273496 h 992682"/>
                    <a:gd name="connsiteX21" fmla="*/ 1004419 w 1004937"/>
                    <a:gd name="connsiteY21" fmla="*/ 394940 h 992682"/>
                    <a:gd name="connsiteX22" fmla="*/ 994894 w 1004937"/>
                    <a:gd name="connsiteY22" fmla="*/ 599727 h 992682"/>
                    <a:gd name="connsiteX23" fmla="*/ 985369 w 1004937"/>
                    <a:gd name="connsiteY23" fmla="*/ 637827 h 992682"/>
                    <a:gd name="connsiteX24" fmla="*/ 1002037 w 1004937"/>
                    <a:gd name="connsiteY24" fmla="*/ 683071 h 992682"/>
                    <a:gd name="connsiteX25" fmla="*/ 1000317 w 1004937"/>
                    <a:gd name="connsiteY25" fmla="*/ 722671 h 992682"/>
                    <a:gd name="connsiteX26" fmla="*/ 966709 w 1004937"/>
                    <a:gd name="connsiteY26" fmla="*/ 747718 h 992682"/>
                    <a:gd name="connsiteX27" fmla="*/ 932981 w 1004937"/>
                    <a:gd name="connsiteY27" fmla="*/ 780702 h 992682"/>
                    <a:gd name="connsiteX28" fmla="*/ 880594 w 1004937"/>
                    <a:gd name="connsiteY28" fmla="*/ 787846 h 992682"/>
                    <a:gd name="connsiteX29" fmla="*/ 847256 w 1004937"/>
                    <a:gd name="connsiteY29" fmla="*/ 821184 h 992682"/>
                    <a:gd name="connsiteX30" fmla="*/ 759150 w 1004937"/>
                    <a:gd name="connsiteY30" fmla="*/ 871190 h 992682"/>
                    <a:gd name="connsiteX31" fmla="*/ 694856 w 1004937"/>
                    <a:gd name="connsiteY31" fmla="*/ 940246 h 992682"/>
                    <a:gd name="connsiteX32" fmla="*/ 654375 w 1004937"/>
                    <a:gd name="connsiteY32" fmla="*/ 954534 h 992682"/>
                    <a:gd name="connsiteX33" fmla="*/ 599606 w 1004937"/>
                    <a:gd name="connsiteY33" fmla="*/ 923577 h 992682"/>
                    <a:gd name="connsiteX34" fmla="*/ 568650 w 1004937"/>
                    <a:gd name="connsiteY34" fmla="*/ 930721 h 992682"/>
                    <a:gd name="connsiteX35" fmla="*/ 490069 w 1004937"/>
                    <a:gd name="connsiteY35" fmla="*/ 992634 h 992682"/>
                    <a:gd name="connsiteX36" fmla="*/ 482711 w 1004937"/>
                    <a:gd name="connsiteY36" fmla="*/ 940856 h 992682"/>
                    <a:gd name="connsiteX37" fmla="*/ 403405 w 1004937"/>
                    <a:gd name="connsiteY37" fmla="*/ 930910 h 992682"/>
                    <a:gd name="connsiteX38" fmla="*/ 328144 w 1004937"/>
                    <a:gd name="connsiteY38" fmla="*/ 878334 h 992682"/>
                    <a:gd name="connsiteX39" fmla="*/ 263850 w 1004937"/>
                    <a:gd name="connsiteY39" fmla="*/ 899765 h 992682"/>
                    <a:gd name="connsiteX40" fmla="*/ 232894 w 1004937"/>
                    <a:gd name="connsiteY40" fmla="*/ 868809 h 992682"/>
                    <a:gd name="connsiteX41" fmla="*/ 220987 w 1004937"/>
                    <a:gd name="connsiteY41" fmla="*/ 833090 h 992682"/>
                    <a:gd name="connsiteX42" fmla="*/ 180506 w 1004937"/>
                    <a:gd name="connsiteY42" fmla="*/ 814040 h 992682"/>
                    <a:gd name="connsiteX43" fmla="*/ 118594 w 1004937"/>
                    <a:gd name="connsiteY43" fmla="*/ 737840 h 992682"/>
                    <a:gd name="connsiteX44" fmla="*/ 80494 w 1004937"/>
                    <a:gd name="connsiteY44" fmla="*/ 642590 h 992682"/>
                    <a:gd name="connsiteX45" fmla="*/ 73350 w 1004937"/>
                    <a:gd name="connsiteY45" fmla="*/ 590202 h 992682"/>
                    <a:gd name="connsiteX46" fmla="*/ 49537 w 1004937"/>
                    <a:gd name="connsiteY46" fmla="*/ 525909 h 992682"/>
                    <a:gd name="connsiteX47" fmla="*/ 1912 w 1004937"/>
                    <a:gd name="connsiteY47" fmla="*/ 406846 h 992682"/>
                    <a:gd name="connsiteX48" fmla="*/ 11437 w 1004937"/>
                    <a:gd name="connsiteY48" fmla="*/ 294927 h 992682"/>
                    <a:gd name="connsiteX49" fmla="*/ 30487 w 1004937"/>
                    <a:gd name="connsiteY49" fmla="*/ 256827 h 992682"/>
                    <a:gd name="connsiteX50" fmla="*/ 16200 w 1004937"/>
                    <a:gd name="connsiteY50" fmla="*/ 202059 h 992682"/>
                    <a:gd name="connsiteX51" fmla="*/ 35250 w 1004937"/>
                    <a:gd name="connsiteY51" fmla="*/ 185390 h 992682"/>
                    <a:gd name="connsiteX52" fmla="*/ 106687 w 1004937"/>
                    <a:gd name="connsiteY52" fmla="*/ 194915 h 992682"/>
                    <a:gd name="connsiteX53" fmla="*/ 118594 w 1004937"/>
                    <a:gd name="connsiteY53" fmla="*/ 202059 h 992682"/>
                    <a:gd name="connsiteX0" fmla="*/ 111450 w 1004937"/>
                    <a:gd name="connsiteY0" fmla="*/ 242683 h 978538"/>
                    <a:gd name="connsiteX1" fmla="*/ 118594 w 1004937"/>
                    <a:gd name="connsiteY1" fmla="*/ 187915 h 978538"/>
                    <a:gd name="connsiteX2" fmla="*/ 99544 w 1004937"/>
                    <a:gd name="connsiteY2" fmla="*/ 123621 h 978538"/>
                    <a:gd name="connsiteX3" fmla="*/ 147344 w 1004937"/>
                    <a:gd name="connsiteY3" fmla="*/ 111930 h 978538"/>
                    <a:gd name="connsiteX4" fmla="*/ 175040 w 1004937"/>
                    <a:gd name="connsiteY4" fmla="*/ 131811 h 978538"/>
                    <a:gd name="connsiteX5" fmla="*/ 185248 w 1004937"/>
                    <a:gd name="connsiteY5" fmla="*/ 132038 h 978538"/>
                    <a:gd name="connsiteX6" fmla="*/ 223369 w 1004937"/>
                    <a:gd name="connsiteY6" fmla="*/ 128383 h 978538"/>
                    <a:gd name="connsiteX7" fmla="*/ 232434 w 1004937"/>
                    <a:gd name="connsiteY7" fmla="*/ 108793 h 978538"/>
                    <a:gd name="connsiteX8" fmla="*/ 288852 w 1004937"/>
                    <a:gd name="connsiteY8" fmla="*/ 44844 h 978538"/>
                    <a:gd name="connsiteX9" fmla="*/ 449672 w 1004937"/>
                    <a:gd name="connsiteY9" fmla="*/ 21160 h 978538"/>
                    <a:gd name="connsiteX10" fmla="*/ 525811 w 1004937"/>
                    <a:gd name="connsiteY10" fmla="*/ 15189 h 978538"/>
                    <a:gd name="connsiteX11" fmla="*/ 622702 w 1004937"/>
                    <a:gd name="connsiteY11" fmla="*/ 32631 h 978538"/>
                    <a:gd name="connsiteX12" fmla="*/ 666222 w 1004937"/>
                    <a:gd name="connsiteY12" fmla="*/ 7203 h 978538"/>
                    <a:gd name="connsiteX13" fmla="*/ 715686 w 1004937"/>
                    <a:gd name="connsiteY13" fmla="*/ 19042 h 978538"/>
                    <a:gd name="connsiteX14" fmla="*/ 796958 w 1004937"/>
                    <a:gd name="connsiteY14" fmla="*/ 446 h 978538"/>
                    <a:gd name="connsiteX15" fmla="*/ 837147 w 1004937"/>
                    <a:gd name="connsiteY15" fmla="*/ 41577 h 978538"/>
                    <a:gd name="connsiteX16" fmla="*/ 889592 w 1004937"/>
                    <a:gd name="connsiteY16" fmla="*/ 51755 h 978538"/>
                    <a:gd name="connsiteX17" fmla="*/ 943340 w 1004937"/>
                    <a:gd name="connsiteY17" fmla="*/ 80399 h 978538"/>
                    <a:gd name="connsiteX18" fmla="*/ 942506 w 1004937"/>
                    <a:gd name="connsiteY18" fmla="*/ 133146 h 978538"/>
                    <a:gd name="connsiteX19" fmla="*/ 942506 w 1004937"/>
                    <a:gd name="connsiteY19" fmla="*/ 192677 h 978538"/>
                    <a:gd name="connsiteX20" fmla="*/ 978225 w 1004937"/>
                    <a:gd name="connsiteY20" fmla="*/ 259352 h 978538"/>
                    <a:gd name="connsiteX21" fmla="*/ 1004419 w 1004937"/>
                    <a:gd name="connsiteY21" fmla="*/ 380796 h 978538"/>
                    <a:gd name="connsiteX22" fmla="*/ 994894 w 1004937"/>
                    <a:gd name="connsiteY22" fmla="*/ 585583 h 978538"/>
                    <a:gd name="connsiteX23" fmla="*/ 985369 w 1004937"/>
                    <a:gd name="connsiteY23" fmla="*/ 623683 h 978538"/>
                    <a:gd name="connsiteX24" fmla="*/ 1002037 w 1004937"/>
                    <a:gd name="connsiteY24" fmla="*/ 668927 h 978538"/>
                    <a:gd name="connsiteX25" fmla="*/ 1000317 w 1004937"/>
                    <a:gd name="connsiteY25" fmla="*/ 708527 h 978538"/>
                    <a:gd name="connsiteX26" fmla="*/ 966709 w 1004937"/>
                    <a:gd name="connsiteY26" fmla="*/ 733574 h 978538"/>
                    <a:gd name="connsiteX27" fmla="*/ 932981 w 1004937"/>
                    <a:gd name="connsiteY27" fmla="*/ 766558 h 978538"/>
                    <a:gd name="connsiteX28" fmla="*/ 880594 w 1004937"/>
                    <a:gd name="connsiteY28" fmla="*/ 773702 h 978538"/>
                    <a:gd name="connsiteX29" fmla="*/ 847256 w 1004937"/>
                    <a:gd name="connsiteY29" fmla="*/ 807040 h 978538"/>
                    <a:gd name="connsiteX30" fmla="*/ 759150 w 1004937"/>
                    <a:gd name="connsiteY30" fmla="*/ 857046 h 978538"/>
                    <a:gd name="connsiteX31" fmla="*/ 694856 w 1004937"/>
                    <a:gd name="connsiteY31" fmla="*/ 926102 h 978538"/>
                    <a:gd name="connsiteX32" fmla="*/ 654375 w 1004937"/>
                    <a:gd name="connsiteY32" fmla="*/ 940390 h 978538"/>
                    <a:gd name="connsiteX33" fmla="*/ 599606 w 1004937"/>
                    <a:gd name="connsiteY33" fmla="*/ 909433 h 978538"/>
                    <a:gd name="connsiteX34" fmla="*/ 568650 w 1004937"/>
                    <a:gd name="connsiteY34" fmla="*/ 916577 h 978538"/>
                    <a:gd name="connsiteX35" fmla="*/ 490069 w 1004937"/>
                    <a:gd name="connsiteY35" fmla="*/ 978490 h 978538"/>
                    <a:gd name="connsiteX36" fmla="*/ 482711 w 1004937"/>
                    <a:gd name="connsiteY36" fmla="*/ 926712 h 978538"/>
                    <a:gd name="connsiteX37" fmla="*/ 403405 w 1004937"/>
                    <a:gd name="connsiteY37" fmla="*/ 916766 h 978538"/>
                    <a:gd name="connsiteX38" fmla="*/ 328144 w 1004937"/>
                    <a:gd name="connsiteY38" fmla="*/ 864190 h 978538"/>
                    <a:gd name="connsiteX39" fmla="*/ 263850 w 1004937"/>
                    <a:gd name="connsiteY39" fmla="*/ 885621 h 978538"/>
                    <a:gd name="connsiteX40" fmla="*/ 232894 w 1004937"/>
                    <a:gd name="connsiteY40" fmla="*/ 854665 h 978538"/>
                    <a:gd name="connsiteX41" fmla="*/ 220987 w 1004937"/>
                    <a:gd name="connsiteY41" fmla="*/ 818946 h 978538"/>
                    <a:gd name="connsiteX42" fmla="*/ 180506 w 1004937"/>
                    <a:gd name="connsiteY42" fmla="*/ 799896 h 978538"/>
                    <a:gd name="connsiteX43" fmla="*/ 118594 w 1004937"/>
                    <a:gd name="connsiteY43" fmla="*/ 723696 h 978538"/>
                    <a:gd name="connsiteX44" fmla="*/ 80494 w 1004937"/>
                    <a:gd name="connsiteY44" fmla="*/ 628446 h 978538"/>
                    <a:gd name="connsiteX45" fmla="*/ 73350 w 1004937"/>
                    <a:gd name="connsiteY45" fmla="*/ 576058 h 978538"/>
                    <a:gd name="connsiteX46" fmla="*/ 49537 w 1004937"/>
                    <a:gd name="connsiteY46" fmla="*/ 511765 h 978538"/>
                    <a:gd name="connsiteX47" fmla="*/ 1912 w 1004937"/>
                    <a:gd name="connsiteY47" fmla="*/ 392702 h 978538"/>
                    <a:gd name="connsiteX48" fmla="*/ 11437 w 1004937"/>
                    <a:gd name="connsiteY48" fmla="*/ 280783 h 978538"/>
                    <a:gd name="connsiteX49" fmla="*/ 30487 w 1004937"/>
                    <a:gd name="connsiteY49" fmla="*/ 242683 h 978538"/>
                    <a:gd name="connsiteX50" fmla="*/ 16200 w 1004937"/>
                    <a:gd name="connsiteY50" fmla="*/ 187915 h 978538"/>
                    <a:gd name="connsiteX51" fmla="*/ 35250 w 1004937"/>
                    <a:gd name="connsiteY51" fmla="*/ 171246 h 978538"/>
                    <a:gd name="connsiteX52" fmla="*/ 106687 w 1004937"/>
                    <a:gd name="connsiteY52" fmla="*/ 180771 h 978538"/>
                    <a:gd name="connsiteX53" fmla="*/ 118594 w 1004937"/>
                    <a:gd name="connsiteY53" fmla="*/ 187915 h 978538"/>
                    <a:gd name="connsiteX0" fmla="*/ 111450 w 1004937"/>
                    <a:gd name="connsiteY0" fmla="*/ 242284 h 978139"/>
                    <a:gd name="connsiteX1" fmla="*/ 118594 w 1004937"/>
                    <a:gd name="connsiteY1" fmla="*/ 187516 h 978139"/>
                    <a:gd name="connsiteX2" fmla="*/ 99544 w 1004937"/>
                    <a:gd name="connsiteY2" fmla="*/ 123222 h 978139"/>
                    <a:gd name="connsiteX3" fmla="*/ 147344 w 1004937"/>
                    <a:gd name="connsiteY3" fmla="*/ 111531 h 978139"/>
                    <a:gd name="connsiteX4" fmla="*/ 175040 w 1004937"/>
                    <a:gd name="connsiteY4" fmla="*/ 131412 h 978139"/>
                    <a:gd name="connsiteX5" fmla="*/ 185248 w 1004937"/>
                    <a:gd name="connsiteY5" fmla="*/ 131639 h 978139"/>
                    <a:gd name="connsiteX6" fmla="*/ 223369 w 1004937"/>
                    <a:gd name="connsiteY6" fmla="*/ 127984 h 978139"/>
                    <a:gd name="connsiteX7" fmla="*/ 232434 w 1004937"/>
                    <a:gd name="connsiteY7" fmla="*/ 108394 h 978139"/>
                    <a:gd name="connsiteX8" fmla="*/ 288852 w 1004937"/>
                    <a:gd name="connsiteY8" fmla="*/ 44445 h 978139"/>
                    <a:gd name="connsiteX9" fmla="*/ 449672 w 1004937"/>
                    <a:gd name="connsiteY9" fmla="*/ 20761 h 978139"/>
                    <a:gd name="connsiteX10" fmla="*/ 525811 w 1004937"/>
                    <a:gd name="connsiteY10" fmla="*/ 14790 h 978139"/>
                    <a:gd name="connsiteX11" fmla="*/ 622702 w 1004937"/>
                    <a:gd name="connsiteY11" fmla="*/ 32232 h 978139"/>
                    <a:gd name="connsiteX12" fmla="*/ 666222 w 1004937"/>
                    <a:gd name="connsiteY12" fmla="*/ 6804 h 978139"/>
                    <a:gd name="connsiteX13" fmla="*/ 703610 w 1004937"/>
                    <a:gd name="connsiteY13" fmla="*/ 50038 h 978139"/>
                    <a:gd name="connsiteX14" fmla="*/ 796958 w 1004937"/>
                    <a:gd name="connsiteY14" fmla="*/ 47 h 978139"/>
                    <a:gd name="connsiteX15" fmla="*/ 837147 w 1004937"/>
                    <a:gd name="connsiteY15" fmla="*/ 41178 h 978139"/>
                    <a:gd name="connsiteX16" fmla="*/ 889592 w 1004937"/>
                    <a:gd name="connsiteY16" fmla="*/ 51356 h 978139"/>
                    <a:gd name="connsiteX17" fmla="*/ 943340 w 1004937"/>
                    <a:gd name="connsiteY17" fmla="*/ 80000 h 978139"/>
                    <a:gd name="connsiteX18" fmla="*/ 942506 w 1004937"/>
                    <a:gd name="connsiteY18" fmla="*/ 132747 h 978139"/>
                    <a:gd name="connsiteX19" fmla="*/ 942506 w 1004937"/>
                    <a:gd name="connsiteY19" fmla="*/ 192278 h 978139"/>
                    <a:gd name="connsiteX20" fmla="*/ 978225 w 1004937"/>
                    <a:gd name="connsiteY20" fmla="*/ 258953 h 978139"/>
                    <a:gd name="connsiteX21" fmla="*/ 1004419 w 1004937"/>
                    <a:gd name="connsiteY21" fmla="*/ 380397 h 978139"/>
                    <a:gd name="connsiteX22" fmla="*/ 994894 w 1004937"/>
                    <a:gd name="connsiteY22" fmla="*/ 585184 h 978139"/>
                    <a:gd name="connsiteX23" fmla="*/ 985369 w 1004937"/>
                    <a:gd name="connsiteY23" fmla="*/ 623284 h 978139"/>
                    <a:gd name="connsiteX24" fmla="*/ 1002037 w 1004937"/>
                    <a:gd name="connsiteY24" fmla="*/ 668528 h 978139"/>
                    <a:gd name="connsiteX25" fmla="*/ 1000317 w 1004937"/>
                    <a:gd name="connsiteY25" fmla="*/ 708128 h 978139"/>
                    <a:gd name="connsiteX26" fmla="*/ 966709 w 1004937"/>
                    <a:gd name="connsiteY26" fmla="*/ 733175 h 978139"/>
                    <a:gd name="connsiteX27" fmla="*/ 932981 w 1004937"/>
                    <a:gd name="connsiteY27" fmla="*/ 766159 h 978139"/>
                    <a:gd name="connsiteX28" fmla="*/ 880594 w 1004937"/>
                    <a:gd name="connsiteY28" fmla="*/ 773303 h 978139"/>
                    <a:gd name="connsiteX29" fmla="*/ 847256 w 1004937"/>
                    <a:gd name="connsiteY29" fmla="*/ 806641 h 978139"/>
                    <a:gd name="connsiteX30" fmla="*/ 759150 w 1004937"/>
                    <a:gd name="connsiteY30" fmla="*/ 856647 h 978139"/>
                    <a:gd name="connsiteX31" fmla="*/ 694856 w 1004937"/>
                    <a:gd name="connsiteY31" fmla="*/ 925703 h 978139"/>
                    <a:gd name="connsiteX32" fmla="*/ 654375 w 1004937"/>
                    <a:gd name="connsiteY32" fmla="*/ 939991 h 978139"/>
                    <a:gd name="connsiteX33" fmla="*/ 599606 w 1004937"/>
                    <a:gd name="connsiteY33" fmla="*/ 909034 h 978139"/>
                    <a:gd name="connsiteX34" fmla="*/ 568650 w 1004937"/>
                    <a:gd name="connsiteY34" fmla="*/ 916178 h 978139"/>
                    <a:gd name="connsiteX35" fmla="*/ 490069 w 1004937"/>
                    <a:gd name="connsiteY35" fmla="*/ 978091 h 978139"/>
                    <a:gd name="connsiteX36" fmla="*/ 482711 w 1004937"/>
                    <a:gd name="connsiteY36" fmla="*/ 926313 h 978139"/>
                    <a:gd name="connsiteX37" fmla="*/ 403405 w 1004937"/>
                    <a:gd name="connsiteY37" fmla="*/ 916367 h 978139"/>
                    <a:gd name="connsiteX38" fmla="*/ 328144 w 1004937"/>
                    <a:gd name="connsiteY38" fmla="*/ 863791 h 978139"/>
                    <a:gd name="connsiteX39" fmla="*/ 263850 w 1004937"/>
                    <a:gd name="connsiteY39" fmla="*/ 885222 h 978139"/>
                    <a:gd name="connsiteX40" fmla="*/ 232894 w 1004937"/>
                    <a:gd name="connsiteY40" fmla="*/ 854266 h 978139"/>
                    <a:gd name="connsiteX41" fmla="*/ 220987 w 1004937"/>
                    <a:gd name="connsiteY41" fmla="*/ 818547 h 978139"/>
                    <a:gd name="connsiteX42" fmla="*/ 180506 w 1004937"/>
                    <a:gd name="connsiteY42" fmla="*/ 799497 h 978139"/>
                    <a:gd name="connsiteX43" fmla="*/ 118594 w 1004937"/>
                    <a:gd name="connsiteY43" fmla="*/ 723297 h 978139"/>
                    <a:gd name="connsiteX44" fmla="*/ 80494 w 1004937"/>
                    <a:gd name="connsiteY44" fmla="*/ 628047 h 978139"/>
                    <a:gd name="connsiteX45" fmla="*/ 73350 w 1004937"/>
                    <a:gd name="connsiteY45" fmla="*/ 575659 h 978139"/>
                    <a:gd name="connsiteX46" fmla="*/ 49537 w 1004937"/>
                    <a:gd name="connsiteY46" fmla="*/ 511366 h 978139"/>
                    <a:gd name="connsiteX47" fmla="*/ 1912 w 1004937"/>
                    <a:gd name="connsiteY47" fmla="*/ 392303 h 978139"/>
                    <a:gd name="connsiteX48" fmla="*/ 11437 w 1004937"/>
                    <a:gd name="connsiteY48" fmla="*/ 280384 h 978139"/>
                    <a:gd name="connsiteX49" fmla="*/ 30487 w 1004937"/>
                    <a:gd name="connsiteY49" fmla="*/ 242284 h 978139"/>
                    <a:gd name="connsiteX50" fmla="*/ 16200 w 1004937"/>
                    <a:gd name="connsiteY50" fmla="*/ 187516 h 978139"/>
                    <a:gd name="connsiteX51" fmla="*/ 35250 w 1004937"/>
                    <a:gd name="connsiteY51" fmla="*/ 170847 h 978139"/>
                    <a:gd name="connsiteX52" fmla="*/ 106687 w 1004937"/>
                    <a:gd name="connsiteY52" fmla="*/ 180372 h 978139"/>
                    <a:gd name="connsiteX53" fmla="*/ 118594 w 1004937"/>
                    <a:gd name="connsiteY53" fmla="*/ 187516 h 978139"/>
                    <a:gd name="connsiteX0" fmla="*/ 111450 w 1004937"/>
                    <a:gd name="connsiteY0" fmla="*/ 235707 h 971562"/>
                    <a:gd name="connsiteX1" fmla="*/ 118594 w 1004937"/>
                    <a:gd name="connsiteY1" fmla="*/ 180939 h 971562"/>
                    <a:gd name="connsiteX2" fmla="*/ 99544 w 1004937"/>
                    <a:gd name="connsiteY2" fmla="*/ 116645 h 971562"/>
                    <a:gd name="connsiteX3" fmla="*/ 147344 w 1004937"/>
                    <a:gd name="connsiteY3" fmla="*/ 104954 h 971562"/>
                    <a:gd name="connsiteX4" fmla="*/ 175040 w 1004937"/>
                    <a:gd name="connsiteY4" fmla="*/ 124835 h 971562"/>
                    <a:gd name="connsiteX5" fmla="*/ 185248 w 1004937"/>
                    <a:gd name="connsiteY5" fmla="*/ 125062 h 971562"/>
                    <a:gd name="connsiteX6" fmla="*/ 223369 w 1004937"/>
                    <a:gd name="connsiteY6" fmla="*/ 121407 h 971562"/>
                    <a:gd name="connsiteX7" fmla="*/ 232434 w 1004937"/>
                    <a:gd name="connsiteY7" fmla="*/ 101817 h 971562"/>
                    <a:gd name="connsiteX8" fmla="*/ 288852 w 1004937"/>
                    <a:gd name="connsiteY8" fmla="*/ 37868 h 971562"/>
                    <a:gd name="connsiteX9" fmla="*/ 449672 w 1004937"/>
                    <a:gd name="connsiteY9" fmla="*/ 14184 h 971562"/>
                    <a:gd name="connsiteX10" fmla="*/ 525811 w 1004937"/>
                    <a:gd name="connsiteY10" fmla="*/ 8213 h 971562"/>
                    <a:gd name="connsiteX11" fmla="*/ 622702 w 1004937"/>
                    <a:gd name="connsiteY11" fmla="*/ 25655 h 971562"/>
                    <a:gd name="connsiteX12" fmla="*/ 666222 w 1004937"/>
                    <a:gd name="connsiteY12" fmla="*/ 227 h 971562"/>
                    <a:gd name="connsiteX13" fmla="*/ 703610 w 1004937"/>
                    <a:gd name="connsiteY13" fmla="*/ 43461 h 971562"/>
                    <a:gd name="connsiteX14" fmla="*/ 774734 w 1004937"/>
                    <a:gd name="connsiteY14" fmla="*/ 36645 h 971562"/>
                    <a:gd name="connsiteX15" fmla="*/ 837147 w 1004937"/>
                    <a:gd name="connsiteY15" fmla="*/ 34601 h 971562"/>
                    <a:gd name="connsiteX16" fmla="*/ 889592 w 1004937"/>
                    <a:gd name="connsiteY16" fmla="*/ 44779 h 971562"/>
                    <a:gd name="connsiteX17" fmla="*/ 943340 w 1004937"/>
                    <a:gd name="connsiteY17" fmla="*/ 73423 h 971562"/>
                    <a:gd name="connsiteX18" fmla="*/ 942506 w 1004937"/>
                    <a:gd name="connsiteY18" fmla="*/ 126170 h 971562"/>
                    <a:gd name="connsiteX19" fmla="*/ 942506 w 1004937"/>
                    <a:gd name="connsiteY19" fmla="*/ 185701 h 971562"/>
                    <a:gd name="connsiteX20" fmla="*/ 978225 w 1004937"/>
                    <a:gd name="connsiteY20" fmla="*/ 252376 h 971562"/>
                    <a:gd name="connsiteX21" fmla="*/ 1004419 w 1004937"/>
                    <a:gd name="connsiteY21" fmla="*/ 373820 h 971562"/>
                    <a:gd name="connsiteX22" fmla="*/ 994894 w 1004937"/>
                    <a:gd name="connsiteY22" fmla="*/ 578607 h 971562"/>
                    <a:gd name="connsiteX23" fmla="*/ 985369 w 1004937"/>
                    <a:gd name="connsiteY23" fmla="*/ 616707 h 971562"/>
                    <a:gd name="connsiteX24" fmla="*/ 1002037 w 1004937"/>
                    <a:gd name="connsiteY24" fmla="*/ 661951 h 971562"/>
                    <a:gd name="connsiteX25" fmla="*/ 1000317 w 1004937"/>
                    <a:gd name="connsiteY25" fmla="*/ 701551 h 971562"/>
                    <a:gd name="connsiteX26" fmla="*/ 966709 w 1004937"/>
                    <a:gd name="connsiteY26" fmla="*/ 726598 h 971562"/>
                    <a:gd name="connsiteX27" fmla="*/ 932981 w 1004937"/>
                    <a:gd name="connsiteY27" fmla="*/ 759582 h 971562"/>
                    <a:gd name="connsiteX28" fmla="*/ 880594 w 1004937"/>
                    <a:gd name="connsiteY28" fmla="*/ 766726 h 971562"/>
                    <a:gd name="connsiteX29" fmla="*/ 847256 w 1004937"/>
                    <a:gd name="connsiteY29" fmla="*/ 800064 h 971562"/>
                    <a:gd name="connsiteX30" fmla="*/ 759150 w 1004937"/>
                    <a:gd name="connsiteY30" fmla="*/ 850070 h 971562"/>
                    <a:gd name="connsiteX31" fmla="*/ 694856 w 1004937"/>
                    <a:gd name="connsiteY31" fmla="*/ 919126 h 971562"/>
                    <a:gd name="connsiteX32" fmla="*/ 654375 w 1004937"/>
                    <a:gd name="connsiteY32" fmla="*/ 933414 h 971562"/>
                    <a:gd name="connsiteX33" fmla="*/ 599606 w 1004937"/>
                    <a:gd name="connsiteY33" fmla="*/ 902457 h 971562"/>
                    <a:gd name="connsiteX34" fmla="*/ 568650 w 1004937"/>
                    <a:gd name="connsiteY34" fmla="*/ 909601 h 971562"/>
                    <a:gd name="connsiteX35" fmla="*/ 490069 w 1004937"/>
                    <a:gd name="connsiteY35" fmla="*/ 971514 h 971562"/>
                    <a:gd name="connsiteX36" fmla="*/ 482711 w 1004937"/>
                    <a:gd name="connsiteY36" fmla="*/ 919736 h 971562"/>
                    <a:gd name="connsiteX37" fmla="*/ 403405 w 1004937"/>
                    <a:gd name="connsiteY37" fmla="*/ 909790 h 971562"/>
                    <a:gd name="connsiteX38" fmla="*/ 328144 w 1004937"/>
                    <a:gd name="connsiteY38" fmla="*/ 857214 h 971562"/>
                    <a:gd name="connsiteX39" fmla="*/ 263850 w 1004937"/>
                    <a:gd name="connsiteY39" fmla="*/ 878645 h 971562"/>
                    <a:gd name="connsiteX40" fmla="*/ 232894 w 1004937"/>
                    <a:gd name="connsiteY40" fmla="*/ 847689 h 971562"/>
                    <a:gd name="connsiteX41" fmla="*/ 220987 w 1004937"/>
                    <a:gd name="connsiteY41" fmla="*/ 811970 h 971562"/>
                    <a:gd name="connsiteX42" fmla="*/ 180506 w 1004937"/>
                    <a:gd name="connsiteY42" fmla="*/ 792920 h 971562"/>
                    <a:gd name="connsiteX43" fmla="*/ 118594 w 1004937"/>
                    <a:gd name="connsiteY43" fmla="*/ 716720 h 971562"/>
                    <a:gd name="connsiteX44" fmla="*/ 80494 w 1004937"/>
                    <a:gd name="connsiteY44" fmla="*/ 621470 h 971562"/>
                    <a:gd name="connsiteX45" fmla="*/ 73350 w 1004937"/>
                    <a:gd name="connsiteY45" fmla="*/ 569082 h 971562"/>
                    <a:gd name="connsiteX46" fmla="*/ 49537 w 1004937"/>
                    <a:gd name="connsiteY46" fmla="*/ 504789 h 971562"/>
                    <a:gd name="connsiteX47" fmla="*/ 1912 w 1004937"/>
                    <a:gd name="connsiteY47" fmla="*/ 385726 h 971562"/>
                    <a:gd name="connsiteX48" fmla="*/ 11437 w 1004937"/>
                    <a:gd name="connsiteY48" fmla="*/ 273807 h 971562"/>
                    <a:gd name="connsiteX49" fmla="*/ 30487 w 1004937"/>
                    <a:gd name="connsiteY49" fmla="*/ 235707 h 971562"/>
                    <a:gd name="connsiteX50" fmla="*/ 16200 w 1004937"/>
                    <a:gd name="connsiteY50" fmla="*/ 180939 h 971562"/>
                    <a:gd name="connsiteX51" fmla="*/ 35250 w 1004937"/>
                    <a:gd name="connsiteY51" fmla="*/ 164270 h 971562"/>
                    <a:gd name="connsiteX52" fmla="*/ 106687 w 1004937"/>
                    <a:gd name="connsiteY52" fmla="*/ 173795 h 971562"/>
                    <a:gd name="connsiteX53" fmla="*/ 118594 w 1004937"/>
                    <a:gd name="connsiteY53" fmla="*/ 180939 h 971562"/>
                    <a:gd name="connsiteX0" fmla="*/ 111450 w 1004937"/>
                    <a:gd name="connsiteY0" fmla="*/ 235707 h 971562"/>
                    <a:gd name="connsiteX1" fmla="*/ 118594 w 1004937"/>
                    <a:gd name="connsiteY1" fmla="*/ 180939 h 971562"/>
                    <a:gd name="connsiteX2" fmla="*/ 99544 w 1004937"/>
                    <a:gd name="connsiteY2" fmla="*/ 116645 h 971562"/>
                    <a:gd name="connsiteX3" fmla="*/ 147344 w 1004937"/>
                    <a:gd name="connsiteY3" fmla="*/ 104954 h 971562"/>
                    <a:gd name="connsiteX4" fmla="*/ 175040 w 1004937"/>
                    <a:gd name="connsiteY4" fmla="*/ 124835 h 971562"/>
                    <a:gd name="connsiteX5" fmla="*/ 185248 w 1004937"/>
                    <a:gd name="connsiteY5" fmla="*/ 125062 h 971562"/>
                    <a:gd name="connsiteX6" fmla="*/ 223369 w 1004937"/>
                    <a:gd name="connsiteY6" fmla="*/ 121407 h 971562"/>
                    <a:gd name="connsiteX7" fmla="*/ 232434 w 1004937"/>
                    <a:gd name="connsiteY7" fmla="*/ 101817 h 971562"/>
                    <a:gd name="connsiteX8" fmla="*/ 288852 w 1004937"/>
                    <a:gd name="connsiteY8" fmla="*/ 37868 h 971562"/>
                    <a:gd name="connsiteX9" fmla="*/ 449672 w 1004937"/>
                    <a:gd name="connsiteY9" fmla="*/ 14184 h 971562"/>
                    <a:gd name="connsiteX10" fmla="*/ 525811 w 1004937"/>
                    <a:gd name="connsiteY10" fmla="*/ 8213 h 971562"/>
                    <a:gd name="connsiteX11" fmla="*/ 622702 w 1004937"/>
                    <a:gd name="connsiteY11" fmla="*/ 25655 h 971562"/>
                    <a:gd name="connsiteX12" fmla="*/ 666222 w 1004937"/>
                    <a:gd name="connsiteY12" fmla="*/ 227 h 971562"/>
                    <a:gd name="connsiteX13" fmla="*/ 703610 w 1004937"/>
                    <a:gd name="connsiteY13" fmla="*/ 43461 h 971562"/>
                    <a:gd name="connsiteX14" fmla="*/ 774734 w 1004937"/>
                    <a:gd name="connsiteY14" fmla="*/ 36645 h 971562"/>
                    <a:gd name="connsiteX15" fmla="*/ 816541 w 1004937"/>
                    <a:gd name="connsiteY15" fmla="*/ 66698 h 971562"/>
                    <a:gd name="connsiteX16" fmla="*/ 889592 w 1004937"/>
                    <a:gd name="connsiteY16" fmla="*/ 44779 h 971562"/>
                    <a:gd name="connsiteX17" fmla="*/ 943340 w 1004937"/>
                    <a:gd name="connsiteY17" fmla="*/ 73423 h 971562"/>
                    <a:gd name="connsiteX18" fmla="*/ 942506 w 1004937"/>
                    <a:gd name="connsiteY18" fmla="*/ 126170 h 971562"/>
                    <a:gd name="connsiteX19" fmla="*/ 942506 w 1004937"/>
                    <a:gd name="connsiteY19" fmla="*/ 185701 h 971562"/>
                    <a:gd name="connsiteX20" fmla="*/ 978225 w 1004937"/>
                    <a:gd name="connsiteY20" fmla="*/ 252376 h 971562"/>
                    <a:gd name="connsiteX21" fmla="*/ 1004419 w 1004937"/>
                    <a:gd name="connsiteY21" fmla="*/ 373820 h 971562"/>
                    <a:gd name="connsiteX22" fmla="*/ 994894 w 1004937"/>
                    <a:gd name="connsiteY22" fmla="*/ 578607 h 971562"/>
                    <a:gd name="connsiteX23" fmla="*/ 985369 w 1004937"/>
                    <a:gd name="connsiteY23" fmla="*/ 616707 h 971562"/>
                    <a:gd name="connsiteX24" fmla="*/ 1002037 w 1004937"/>
                    <a:gd name="connsiteY24" fmla="*/ 661951 h 971562"/>
                    <a:gd name="connsiteX25" fmla="*/ 1000317 w 1004937"/>
                    <a:gd name="connsiteY25" fmla="*/ 701551 h 971562"/>
                    <a:gd name="connsiteX26" fmla="*/ 966709 w 1004937"/>
                    <a:gd name="connsiteY26" fmla="*/ 726598 h 971562"/>
                    <a:gd name="connsiteX27" fmla="*/ 932981 w 1004937"/>
                    <a:gd name="connsiteY27" fmla="*/ 759582 h 971562"/>
                    <a:gd name="connsiteX28" fmla="*/ 880594 w 1004937"/>
                    <a:gd name="connsiteY28" fmla="*/ 766726 h 971562"/>
                    <a:gd name="connsiteX29" fmla="*/ 847256 w 1004937"/>
                    <a:gd name="connsiteY29" fmla="*/ 800064 h 971562"/>
                    <a:gd name="connsiteX30" fmla="*/ 759150 w 1004937"/>
                    <a:gd name="connsiteY30" fmla="*/ 850070 h 971562"/>
                    <a:gd name="connsiteX31" fmla="*/ 694856 w 1004937"/>
                    <a:gd name="connsiteY31" fmla="*/ 919126 h 971562"/>
                    <a:gd name="connsiteX32" fmla="*/ 654375 w 1004937"/>
                    <a:gd name="connsiteY32" fmla="*/ 933414 h 971562"/>
                    <a:gd name="connsiteX33" fmla="*/ 599606 w 1004937"/>
                    <a:gd name="connsiteY33" fmla="*/ 902457 h 971562"/>
                    <a:gd name="connsiteX34" fmla="*/ 568650 w 1004937"/>
                    <a:gd name="connsiteY34" fmla="*/ 909601 h 971562"/>
                    <a:gd name="connsiteX35" fmla="*/ 490069 w 1004937"/>
                    <a:gd name="connsiteY35" fmla="*/ 971514 h 971562"/>
                    <a:gd name="connsiteX36" fmla="*/ 482711 w 1004937"/>
                    <a:gd name="connsiteY36" fmla="*/ 919736 h 971562"/>
                    <a:gd name="connsiteX37" fmla="*/ 403405 w 1004937"/>
                    <a:gd name="connsiteY37" fmla="*/ 909790 h 971562"/>
                    <a:gd name="connsiteX38" fmla="*/ 328144 w 1004937"/>
                    <a:gd name="connsiteY38" fmla="*/ 857214 h 971562"/>
                    <a:gd name="connsiteX39" fmla="*/ 263850 w 1004937"/>
                    <a:gd name="connsiteY39" fmla="*/ 878645 h 971562"/>
                    <a:gd name="connsiteX40" fmla="*/ 232894 w 1004937"/>
                    <a:gd name="connsiteY40" fmla="*/ 847689 h 971562"/>
                    <a:gd name="connsiteX41" fmla="*/ 220987 w 1004937"/>
                    <a:gd name="connsiteY41" fmla="*/ 811970 h 971562"/>
                    <a:gd name="connsiteX42" fmla="*/ 180506 w 1004937"/>
                    <a:gd name="connsiteY42" fmla="*/ 792920 h 971562"/>
                    <a:gd name="connsiteX43" fmla="*/ 118594 w 1004937"/>
                    <a:gd name="connsiteY43" fmla="*/ 716720 h 971562"/>
                    <a:gd name="connsiteX44" fmla="*/ 80494 w 1004937"/>
                    <a:gd name="connsiteY44" fmla="*/ 621470 h 971562"/>
                    <a:gd name="connsiteX45" fmla="*/ 73350 w 1004937"/>
                    <a:gd name="connsiteY45" fmla="*/ 569082 h 971562"/>
                    <a:gd name="connsiteX46" fmla="*/ 49537 w 1004937"/>
                    <a:gd name="connsiteY46" fmla="*/ 504789 h 971562"/>
                    <a:gd name="connsiteX47" fmla="*/ 1912 w 1004937"/>
                    <a:gd name="connsiteY47" fmla="*/ 385726 h 971562"/>
                    <a:gd name="connsiteX48" fmla="*/ 11437 w 1004937"/>
                    <a:gd name="connsiteY48" fmla="*/ 273807 h 971562"/>
                    <a:gd name="connsiteX49" fmla="*/ 30487 w 1004937"/>
                    <a:gd name="connsiteY49" fmla="*/ 235707 h 971562"/>
                    <a:gd name="connsiteX50" fmla="*/ 16200 w 1004937"/>
                    <a:gd name="connsiteY50" fmla="*/ 180939 h 971562"/>
                    <a:gd name="connsiteX51" fmla="*/ 35250 w 1004937"/>
                    <a:gd name="connsiteY51" fmla="*/ 164270 h 971562"/>
                    <a:gd name="connsiteX52" fmla="*/ 106687 w 1004937"/>
                    <a:gd name="connsiteY52" fmla="*/ 173795 h 971562"/>
                    <a:gd name="connsiteX53" fmla="*/ 118594 w 1004937"/>
                    <a:gd name="connsiteY53" fmla="*/ 180939 h 971562"/>
                    <a:gd name="connsiteX0" fmla="*/ 111450 w 1004937"/>
                    <a:gd name="connsiteY0" fmla="*/ 235707 h 971562"/>
                    <a:gd name="connsiteX1" fmla="*/ 118594 w 1004937"/>
                    <a:gd name="connsiteY1" fmla="*/ 180939 h 971562"/>
                    <a:gd name="connsiteX2" fmla="*/ 99544 w 1004937"/>
                    <a:gd name="connsiteY2" fmla="*/ 116645 h 971562"/>
                    <a:gd name="connsiteX3" fmla="*/ 147344 w 1004937"/>
                    <a:gd name="connsiteY3" fmla="*/ 104954 h 971562"/>
                    <a:gd name="connsiteX4" fmla="*/ 175040 w 1004937"/>
                    <a:gd name="connsiteY4" fmla="*/ 124835 h 971562"/>
                    <a:gd name="connsiteX5" fmla="*/ 185248 w 1004937"/>
                    <a:gd name="connsiteY5" fmla="*/ 125062 h 971562"/>
                    <a:gd name="connsiteX6" fmla="*/ 223369 w 1004937"/>
                    <a:gd name="connsiteY6" fmla="*/ 121407 h 971562"/>
                    <a:gd name="connsiteX7" fmla="*/ 232434 w 1004937"/>
                    <a:gd name="connsiteY7" fmla="*/ 101817 h 971562"/>
                    <a:gd name="connsiteX8" fmla="*/ 288852 w 1004937"/>
                    <a:gd name="connsiteY8" fmla="*/ 37868 h 971562"/>
                    <a:gd name="connsiteX9" fmla="*/ 449672 w 1004937"/>
                    <a:gd name="connsiteY9" fmla="*/ 14184 h 971562"/>
                    <a:gd name="connsiteX10" fmla="*/ 525811 w 1004937"/>
                    <a:gd name="connsiteY10" fmla="*/ 8213 h 971562"/>
                    <a:gd name="connsiteX11" fmla="*/ 622702 w 1004937"/>
                    <a:gd name="connsiteY11" fmla="*/ 25655 h 971562"/>
                    <a:gd name="connsiteX12" fmla="*/ 666222 w 1004937"/>
                    <a:gd name="connsiteY12" fmla="*/ 227 h 971562"/>
                    <a:gd name="connsiteX13" fmla="*/ 703610 w 1004937"/>
                    <a:gd name="connsiteY13" fmla="*/ 43461 h 971562"/>
                    <a:gd name="connsiteX14" fmla="*/ 774734 w 1004937"/>
                    <a:gd name="connsiteY14" fmla="*/ 36645 h 971562"/>
                    <a:gd name="connsiteX15" fmla="*/ 816541 w 1004937"/>
                    <a:gd name="connsiteY15" fmla="*/ 66698 h 971562"/>
                    <a:gd name="connsiteX16" fmla="*/ 865372 w 1004937"/>
                    <a:gd name="connsiteY16" fmla="*/ 75955 h 971562"/>
                    <a:gd name="connsiteX17" fmla="*/ 943340 w 1004937"/>
                    <a:gd name="connsiteY17" fmla="*/ 73423 h 971562"/>
                    <a:gd name="connsiteX18" fmla="*/ 942506 w 1004937"/>
                    <a:gd name="connsiteY18" fmla="*/ 126170 h 971562"/>
                    <a:gd name="connsiteX19" fmla="*/ 942506 w 1004937"/>
                    <a:gd name="connsiteY19" fmla="*/ 185701 h 971562"/>
                    <a:gd name="connsiteX20" fmla="*/ 978225 w 1004937"/>
                    <a:gd name="connsiteY20" fmla="*/ 252376 h 971562"/>
                    <a:gd name="connsiteX21" fmla="*/ 1004419 w 1004937"/>
                    <a:gd name="connsiteY21" fmla="*/ 373820 h 971562"/>
                    <a:gd name="connsiteX22" fmla="*/ 994894 w 1004937"/>
                    <a:gd name="connsiteY22" fmla="*/ 578607 h 971562"/>
                    <a:gd name="connsiteX23" fmla="*/ 985369 w 1004937"/>
                    <a:gd name="connsiteY23" fmla="*/ 616707 h 971562"/>
                    <a:gd name="connsiteX24" fmla="*/ 1002037 w 1004937"/>
                    <a:gd name="connsiteY24" fmla="*/ 661951 h 971562"/>
                    <a:gd name="connsiteX25" fmla="*/ 1000317 w 1004937"/>
                    <a:gd name="connsiteY25" fmla="*/ 701551 h 971562"/>
                    <a:gd name="connsiteX26" fmla="*/ 966709 w 1004937"/>
                    <a:gd name="connsiteY26" fmla="*/ 726598 h 971562"/>
                    <a:gd name="connsiteX27" fmla="*/ 932981 w 1004937"/>
                    <a:gd name="connsiteY27" fmla="*/ 759582 h 971562"/>
                    <a:gd name="connsiteX28" fmla="*/ 880594 w 1004937"/>
                    <a:gd name="connsiteY28" fmla="*/ 766726 h 971562"/>
                    <a:gd name="connsiteX29" fmla="*/ 847256 w 1004937"/>
                    <a:gd name="connsiteY29" fmla="*/ 800064 h 971562"/>
                    <a:gd name="connsiteX30" fmla="*/ 759150 w 1004937"/>
                    <a:gd name="connsiteY30" fmla="*/ 850070 h 971562"/>
                    <a:gd name="connsiteX31" fmla="*/ 694856 w 1004937"/>
                    <a:gd name="connsiteY31" fmla="*/ 919126 h 971562"/>
                    <a:gd name="connsiteX32" fmla="*/ 654375 w 1004937"/>
                    <a:gd name="connsiteY32" fmla="*/ 933414 h 971562"/>
                    <a:gd name="connsiteX33" fmla="*/ 599606 w 1004937"/>
                    <a:gd name="connsiteY33" fmla="*/ 902457 h 971562"/>
                    <a:gd name="connsiteX34" fmla="*/ 568650 w 1004937"/>
                    <a:gd name="connsiteY34" fmla="*/ 909601 h 971562"/>
                    <a:gd name="connsiteX35" fmla="*/ 490069 w 1004937"/>
                    <a:gd name="connsiteY35" fmla="*/ 971514 h 971562"/>
                    <a:gd name="connsiteX36" fmla="*/ 482711 w 1004937"/>
                    <a:gd name="connsiteY36" fmla="*/ 919736 h 971562"/>
                    <a:gd name="connsiteX37" fmla="*/ 403405 w 1004937"/>
                    <a:gd name="connsiteY37" fmla="*/ 909790 h 971562"/>
                    <a:gd name="connsiteX38" fmla="*/ 328144 w 1004937"/>
                    <a:gd name="connsiteY38" fmla="*/ 857214 h 971562"/>
                    <a:gd name="connsiteX39" fmla="*/ 263850 w 1004937"/>
                    <a:gd name="connsiteY39" fmla="*/ 878645 h 971562"/>
                    <a:gd name="connsiteX40" fmla="*/ 232894 w 1004937"/>
                    <a:gd name="connsiteY40" fmla="*/ 847689 h 971562"/>
                    <a:gd name="connsiteX41" fmla="*/ 220987 w 1004937"/>
                    <a:gd name="connsiteY41" fmla="*/ 811970 h 971562"/>
                    <a:gd name="connsiteX42" fmla="*/ 180506 w 1004937"/>
                    <a:gd name="connsiteY42" fmla="*/ 792920 h 971562"/>
                    <a:gd name="connsiteX43" fmla="*/ 118594 w 1004937"/>
                    <a:gd name="connsiteY43" fmla="*/ 716720 h 971562"/>
                    <a:gd name="connsiteX44" fmla="*/ 80494 w 1004937"/>
                    <a:gd name="connsiteY44" fmla="*/ 621470 h 971562"/>
                    <a:gd name="connsiteX45" fmla="*/ 73350 w 1004937"/>
                    <a:gd name="connsiteY45" fmla="*/ 569082 h 971562"/>
                    <a:gd name="connsiteX46" fmla="*/ 49537 w 1004937"/>
                    <a:gd name="connsiteY46" fmla="*/ 504789 h 971562"/>
                    <a:gd name="connsiteX47" fmla="*/ 1912 w 1004937"/>
                    <a:gd name="connsiteY47" fmla="*/ 385726 h 971562"/>
                    <a:gd name="connsiteX48" fmla="*/ 11437 w 1004937"/>
                    <a:gd name="connsiteY48" fmla="*/ 273807 h 971562"/>
                    <a:gd name="connsiteX49" fmla="*/ 30487 w 1004937"/>
                    <a:gd name="connsiteY49" fmla="*/ 235707 h 971562"/>
                    <a:gd name="connsiteX50" fmla="*/ 16200 w 1004937"/>
                    <a:gd name="connsiteY50" fmla="*/ 180939 h 971562"/>
                    <a:gd name="connsiteX51" fmla="*/ 35250 w 1004937"/>
                    <a:gd name="connsiteY51" fmla="*/ 164270 h 971562"/>
                    <a:gd name="connsiteX52" fmla="*/ 106687 w 1004937"/>
                    <a:gd name="connsiteY52" fmla="*/ 173795 h 971562"/>
                    <a:gd name="connsiteX53" fmla="*/ 118594 w 1004937"/>
                    <a:gd name="connsiteY53" fmla="*/ 180939 h 971562"/>
                    <a:gd name="connsiteX0" fmla="*/ 111450 w 1004937"/>
                    <a:gd name="connsiteY0" fmla="*/ 235707 h 971562"/>
                    <a:gd name="connsiteX1" fmla="*/ 118594 w 1004937"/>
                    <a:gd name="connsiteY1" fmla="*/ 180939 h 971562"/>
                    <a:gd name="connsiteX2" fmla="*/ 99544 w 1004937"/>
                    <a:gd name="connsiteY2" fmla="*/ 116645 h 971562"/>
                    <a:gd name="connsiteX3" fmla="*/ 147344 w 1004937"/>
                    <a:gd name="connsiteY3" fmla="*/ 104954 h 971562"/>
                    <a:gd name="connsiteX4" fmla="*/ 175040 w 1004937"/>
                    <a:gd name="connsiteY4" fmla="*/ 124835 h 971562"/>
                    <a:gd name="connsiteX5" fmla="*/ 185248 w 1004937"/>
                    <a:gd name="connsiteY5" fmla="*/ 125062 h 971562"/>
                    <a:gd name="connsiteX6" fmla="*/ 223369 w 1004937"/>
                    <a:gd name="connsiteY6" fmla="*/ 121407 h 971562"/>
                    <a:gd name="connsiteX7" fmla="*/ 232434 w 1004937"/>
                    <a:gd name="connsiteY7" fmla="*/ 101817 h 971562"/>
                    <a:gd name="connsiteX8" fmla="*/ 288852 w 1004937"/>
                    <a:gd name="connsiteY8" fmla="*/ 37868 h 971562"/>
                    <a:gd name="connsiteX9" fmla="*/ 449672 w 1004937"/>
                    <a:gd name="connsiteY9" fmla="*/ 14184 h 971562"/>
                    <a:gd name="connsiteX10" fmla="*/ 525811 w 1004937"/>
                    <a:gd name="connsiteY10" fmla="*/ 8213 h 971562"/>
                    <a:gd name="connsiteX11" fmla="*/ 622702 w 1004937"/>
                    <a:gd name="connsiteY11" fmla="*/ 25655 h 971562"/>
                    <a:gd name="connsiteX12" fmla="*/ 666222 w 1004937"/>
                    <a:gd name="connsiteY12" fmla="*/ 227 h 971562"/>
                    <a:gd name="connsiteX13" fmla="*/ 703610 w 1004937"/>
                    <a:gd name="connsiteY13" fmla="*/ 43461 h 971562"/>
                    <a:gd name="connsiteX14" fmla="*/ 774734 w 1004937"/>
                    <a:gd name="connsiteY14" fmla="*/ 36645 h 971562"/>
                    <a:gd name="connsiteX15" fmla="*/ 816541 w 1004937"/>
                    <a:gd name="connsiteY15" fmla="*/ 66698 h 971562"/>
                    <a:gd name="connsiteX16" fmla="*/ 865372 w 1004937"/>
                    <a:gd name="connsiteY16" fmla="*/ 75955 h 971562"/>
                    <a:gd name="connsiteX17" fmla="*/ 911894 w 1004937"/>
                    <a:gd name="connsiteY17" fmla="*/ 102763 h 971562"/>
                    <a:gd name="connsiteX18" fmla="*/ 942506 w 1004937"/>
                    <a:gd name="connsiteY18" fmla="*/ 126170 h 971562"/>
                    <a:gd name="connsiteX19" fmla="*/ 942506 w 1004937"/>
                    <a:gd name="connsiteY19" fmla="*/ 185701 h 971562"/>
                    <a:gd name="connsiteX20" fmla="*/ 978225 w 1004937"/>
                    <a:gd name="connsiteY20" fmla="*/ 252376 h 971562"/>
                    <a:gd name="connsiteX21" fmla="*/ 1004419 w 1004937"/>
                    <a:gd name="connsiteY21" fmla="*/ 373820 h 971562"/>
                    <a:gd name="connsiteX22" fmla="*/ 994894 w 1004937"/>
                    <a:gd name="connsiteY22" fmla="*/ 578607 h 971562"/>
                    <a:gd name="connsiteX23" fmla="*/ 985369 w 1004937"/>
                    <a:gd name="connsiteY23" fmla="*/ 616707 h 971562"/>
                    <a:gd name="connsiteX24" fmla="*/ 1002037 w 1004937"/>
                    <a:gd name="connsiteY24" fmla="*/ 661951 h 971562"/>
                    <a:gd name="connsiteX25" fmla="*/ 1000317 w 1004937"/>
                    <a:gd name="connsiteY25" fmla="*/ 701551 h 971562"/>
                    <a:gd name="connsiteX26" fmla="*/ 966709 w 1004937"/>
                    <a:gd name="connsiteY26" fmla="*/ 726598 h 971562"/>
                    <a:gd name="connsiteX27" fmla="*/ 932981 w 1004937"/>
                    <a:gd name="connsiteY27" fmla="*/ 759582 h 971562"/>
                    <a:gd name="connsiteX28" fmla="*/ 880594 w 1004937"/>
                    <a:gd name="connsiteY28" fmla="*/ 766726 h 971562"/>
                    <a:gd name="connsiteX29" fmla="*/ 847256 w 1004937"/>
                    <a:gd name="connsiteY29" fmla="*/ 800064 h 971562"/>
                    <a:gd name="connsiteX30" fmla="*/ 759150 w 1004937"/>
                    <a:gd name="connsiteY30" fmla="*/ 850070 h 971562"/>
                    <a:gd name="connsiteX31" fmla="*/ 694856 w 1004937"/>
                    <a:gd name="connsiteY31" fmla="*/ 919126 h 971562"/>
                    <a:gd name="connsiteX32" fmla="*/ 654375 w 1004937"/>
                    <a:gd name="connsiteY32" fmla="*/ 933414 h 971562"/>
                    <a:gd name="connsiteX33" fmla="*/ 599606 w 1004937"/>
                    <a:gd name="connsiteY33" fmla="*/ 902457 h 971562"/>
                    <a:gd name="connsiteX34" fmla="*/ 568650 w 1004937"/>
                    <a:gd name="connsiteY34" fmla="*/ 909601 h 971562"/>
                    <a:gd name="connsiteX35" fmla="*/ 490069 w 1004937"/>
                    <a:gd name="connsiteY35" fmla="*/ 971514 h 971562"/>
                    <a:gd name="connsiteX36" fmla="*/ 482711 w 1004937"/>
                    <a:gd name="connsiteY36" fmla="*/ 919736 h 971562"/>
                    <a:gd name="connsiteX37" fmla="*/ 403405 w 1004937"/>
                    <a:gd name="connsiteY37" fmla="*/ 909790 h 971562"/>
                    <a:gd name="connsiteX38" fmla="*/ 328144 w 1004937"/>
                    <a:gd name="connsiteY38" fmla="*/ 857214 h 971562"/>
                    <a:gd name="connsiteX39" fmla="*/ 263850 w 1004937"/>
                    <a:gd name="connsiteY39" fmla="*/ 878645 h 971562"/>
                    <a:gd name="connsiteX40" fmla="*/ 232894 w 1004937"/>
                    <a:gd name="connsiteY40" fmla="*/ 847689 h 971562"/>
                    <a:gd name="connsiteX41" fmla="*/ 220987 w 1004937"/>
                    <a:gd name="connsiteY41" fmla="*/ 811970 h 971562"/>
                    <a:gd name="connsiteX42" fmla="*/ 180506 w 1004937"/>
                    <a:gd name="connsiteY42" fmla="*/ 792920 h 971562"/>
                    <a:gd name="connsiteX43" fmla="*/ 118594 w 1004937"/>
                    <a:gd name="connsiteY43" fmla="*/ 716720 h 971562"/>
                    <a:gd name="connsiteX44" fmla="*/ 80494 w 1004937"/>
                    <a:gd name="connsiteY44" fmla="*/ 621470 h 971562"/>
                    <a:gd name="connsiteX45" fmla="*/ 73350 w 1004937"/>
                    <a:gd name="connsiteY45" fmla="*/ 569082 h 971562"/>
                    <a:gd name="connsiteX46" fmla="*/ 49537 w 1004937"/>
                    <a:gd name="connsiteY46" fmla="*/ 504789 h 971562"/>
                    <a:gd name="connsiteX47" fmla="*/ 1912 w 1004937"/>
                    <a:gd name="connsiteY47" fmla="*/ 385726 h 971562"/>
                    <a:gd name="connsiteX48" fmla="*/ 11437 w 1004937"/>
                    <a:gd name="connsiteY48" fmla="*/ 273807 h 971562"/>
                    <a:gd name="connsiteX49" fmla="*/ 30487 w 1004937"/>
                    <a:gd name="connsiteY49" fmla="*/ 235707 h 971562"/>
                    <a:gd name="connsiteX50" fmla="*/ 16200 w 1004937"/>
                    <a:gd name="connsiteY50" fmla="*/ 180939 h 971562"/>
                    <a:gd name="connsiteX51" fmla="*/ 35250 w 1004937"/>
                    <a:gd name="connsiteY51" fmla="*/ 164270 h 971562"/>
                    <a:gd name="connsiteX52" fmla="*/ 106687 w 1004937"/>
                    <a:gd name="connsiteY52" fmla="*/ 173795 h 971562"/>
                    <a:gd name="connsiteX53" fmla="*/ 118594 w 1004937"/>
                    <a:gd name="connsiteY53" fmla="*/ 180939 h 971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004937" h="971562">
                      <a:moveTo>
                        <a:pt x="111450" y="235707"/>
                      </a:moveTo>
                      <a:cubicBezTo>
                        <a:pt x="116014" y="218245"/>
                        <a:pt x="120578" y="200783"/>
                        <a:pt x="118594" y="180939"/>
                      </a:cubicBezTo>
                      <a:cubicBezTo>
                        <a:pt x="116610" y="161095"/>
                        <a:pt x="94752" y="129309"/>
                        <a:pt x="99544" y="116645"/>
                      </a:cubicBezTo>
                      <a:cubicBezTo>
                        <a:pt x="104336" y="103981"/>
                        <a:pt x="134761" y="103589"/>
                        <a:pt x="147344" y="104954"/>
                      </a:cubicBezTo>
                      <a:cubicBezTo>
                        <a:pt x="159927" y="106319"/>
                        <a:pt x="168723" y="121484"/>
                        <a:pt x="175040" y="124835"/>
                      </a:cubicBezTo>
                      <a:cubicBezTo>
                        <a:pt x="181357" y="128186"/>
                        <a:pt x="177193" y="125633"/>
                        <a:pt x="185248" y="125062"/>
                      </a:cubicBezTo>
                      <a:cubicBezTo>
                        <a:pt x="193303" y="124491"/>
                        <a:pt x="215505" y="125281"/>
                        <a:pt x="223369" y="121407"/>
                      </a:cubicBezTo>
                      <a:cubicBezTo>
                        <a:pt x="231233" y="117533"/>
                        <a:pt x="221520" y="115740"/>
                        <a:pt x="232434" y="101817"/>
                      </a:cubicBezTo>
                      <a:cubicBezTo>
                        <a:pt x="243348" y="87894"/>
                        <a:pt x="252646" y="52473"/>
                        <a:pt x="288852" y="37868"/>
                      </a:cubicBezTo>
                      <a:cubicBezTo>
                        <a:pt x="325058" y="23263"/>
                        <a:pt x="410179" y="19126"/>
                        <a:pt x="449672" y="14184"/>
                      </a:cubicBezTo>
                      <a:cubicBezTo>
                        <a:pt x="489165" y="9242"/>
                        <a:pt x="496973" y="6301"/>
                        <a:pt x="525811" y="8213"/>
                      </a:cubicBezTo>
                      <a:cubicBezTo>
                        <a:pt x="554649" y="10125"/>
                        <a:pt x="599300" y="26986"/>
                        <a:pt x="622702" y="25655"/>
                      </a:cubicBezTo>
                      <a:cubicBezTo>
                        <a:pt x="646104" y="24324"/>
                        <a:pt x="652737" y="-2741"/>
                        <a:pt x="666222" y="227"/>
                      </a:cubicBezTo>
                      <a:cubicBezTo>
                        <a:pt x="679707" y="3195"/>
                        <a:pt x="685525" y="37391"/>
                        <a:pt x="703610" y="43461"/>
                      </a:cubicBezTo>
                      <a:cubicBezTo>
                        <a:pt x="721695" y="49531"/>
                        <a:pt x="755912" y="32772"/>
                        <a:pt x="774734" y="36645"/>
                      </a:cubicBezTo>
                      <a:cubicBezTo>
                        <a:pt x="793556" y="40518"/>
                        <a:pt x="801435" y="60146"/>
                        <a:pt x="816541" y="66698"/>
                      </a:cubicBezTo>
                      <a:cubicBezTo>
                        <a:pt x="831647" y="73250"/>
                        <a:pt x="849480" y="69944"/>
                        <a:pt x="865372" y="75955"/>
                      </a:cubicBezTo>
                      <a:cubicBezTo>
                        <a:pt x="881264" y="81966"/>
                        <a:pt x="899038" y="94394"/>
                        <a:pt x="911894" y="102763"/>
                      </a:cubicBezTo>
                      <a:cubicBezTo>
                        <a:pt x="924750" y="111132"/>
                        <a:pt x="937404" y="112347"/>
                        <a:pt x="942506" y="126170"/>
                      </a:cubicBezTo>
                      <a:cubicBezTo>
                        <a:pt x="947608" y="139993"/>
                        <a:pt x="936553" y="164667"/>
                        <a:pt x="942506" y="185701"/>
                      </a:cubicBezTo>
                      <a:cubicBezTo>
                        <a:pt x="948459" y="206735"/>
                        <a:pt x="967906" y="221023"/>
                        <a:pt x="978225" y="252376"/>
                      </a:cubicBezTo>
                      <a:cubicBezTo>
                        <a:pt x="988544" y="283729"/>
                        <a:pt x="1001641" y="319448"/>
                        <a:pt x="1004419" y="373820"/>
                      </a:cubicBezTo>
                      <a:cubicBezTo>
                        <a:pt x="1007197" y="428192"/>
                        <a:pt x="998069" y="538126"/>
                        <a:pt x="994894" y="578607"/>
                      </a:cubicBezTo>
                      <a:cubicBezTo>
                        <a:pt x="991719" y="619088"/>
                        <a:pt x="984179" y="602816"/>
                        <a:pt x="985369" y="616707"/>
                      </a:cubicBezTo>
                      <a:cubicBezTo>
                        <a:pt x="986559" y="630598"/>
                        <a:pt x="999546" y="647810"/>
                        <a:pt x="1002037" y="661951"/>
                      </a:cubicBezTo>
                      <a:cubicBezTo>
                        <a:pt x="1004528" y="676092"/>
                        <a:pt x="1006205" y="690777"/>
                        <a:pt x="1000317" y="701551"/>
                      </a:cubicBezTo>
                      <a:cubicBezTo>
                        <a:pt x="994429" y="712325"/>
                        <a:pt x="977932" y="716926"/>
                        <a:pt x="966709" y="726598"/>
                      </a:cubicBezTo>
                      <a:cubicBezTo>
                        <a:pt x="955486" y="736270"/>
                        <a:pt x="947334" y="752894"/>
                        <a:pt x="932981" y="759582"/>
                      </a:cubicBezTo>
                      <a:cubicBezTo>
                        <a:pt x="918629" y="766270"/>
                        <a:pt x="894881" y="759979"/>
                        <a:pt x="880594" y="766726"/>
                      </a:cubicBezTo>
                      <a:cubicBezTo>
                        <a:pt x="866307" y="773473"/>
                        <a:pt x="867497" y="786173"/>
                        <a:pt x="847256" y="800064"/>
                      </a:cubicBezTo>
                      <a:cubicBezTo>
                        <a:pt x="827015" y="813955"/>
                        <a:pt x="784550" y="830226"/>
                        <a:pt x="759150" y="850070"/>
                      </a:cubicBezTo>
                      <a:cubicBezTo>
                        <a:pt x="733750" y="869914"/>
                        <a:pt x="712318" y="905235"/>
                        <a:pt x="694856" y="919126"/>
                      </a:cubicBezTo>
                      <a:cubicBezTo>
                        <a:pt x="677394" y="933017"/>
                        <a:pt x="670250" y="936192"/>
                        <a:pt x="654375" y="933414"/>
                      </a:cubicBezTo>
                      <a:cubicBezTo>
                        <a:pt x="638500" y="930636"/>
                        <a:pt x="613893" y="906426"/>
                        <a:pt x="599606" y="902457"/>
                      </a:cubicBezTo>
                      <a:cubicBezTo>
                        <a:pt x="585319" y="898488"/>
                        <a:pt x="586906" y="898092"/>
                        <a:pt x="568650" y="909601"/>
                      </a:cubicBezTo>
                      <a:cubicBezTo>
                        <a:pt x="550394" y="921110"/>
                        <a:pt x="504392" y="969825"/>
                        <a:pt x="490069" y="971514"/>
                      </a:cubicBezTo>
                      <a:cubicBezTo>
                        <a:pt x="475746" y="973203"/>
                        <a:pt x="497155" y="930023"/>
                        <a:pt x="482711" y="919736"/>
                      </a:cubicBezTo>
                      <a:cubicBezTo>
                        <a:pt x="468267" y="909449"/>
                        <a:pt x="429166" y="920210"/>
                        <a:pt x="403405" y="909790"/>
                      </a:cubicBezTo>
                      <a:cubicBezTo>
                        <a:pt x="377644" y="899370"/>
                        <a:pt x="351403" y="862405"/>
                        <a:pt x="328144" y="857214"/>
                      </a:cubicBezTo>
                      <a:cubicBezTo>
                        <a:pt x="304885" y="852023"/>
                        <a:pt x="279725" y="880233"/>
                        <a:pt x="263850" y="878645"/>
                      </a:cubicBezTo>
                      <a:cubicBezTo>
                        <a:pt x="247975" y="877058"/>
                        <a:pt x="240038" y="858801"/>
                        <a:pt x="232894" y="847689"/>
                      </a:cubicBezTo>
                      <a:cubicBezTo>
                        <a:pt x="225750" y="836577"/>
                        <a:pt x="229718" y="821098"/>
                        <a:pt x="220987" y="811970"/>
                      </a:cubicBezTo>
                      <a:cubicBezTo>
                        <a:pt x="212256" y="802842"/>
                        <a:pt x="197571" y="808795"/>
                        <a:pt x="180506" y="792920"/>
                      </a:cubicBezTo>
                      <a:cubicBezTo>
                        <a:pt x="163441" y="777045"/>
                        <a:pt x="135263" y="745295"/>
                        <a:pt x="118594" y="716720"/>
                      </a:cubicBezTo>
                      <a:cubicBezTo>
                        <a:pt x="101925" y="688145"/>
                        <a:pt x="88035" y="646076"/>
                        <a:pt x="80494" y="621470"/>
                      </a:cubicBezTo>
                      <a:cubicBezTo>
                        <a:pt x="72953" y="596864"/>
                        <a:pt x="78510" y="588529"/>
                        <a:pt x="73350" y="569082"/>
                      </a:cubicBezTo>
                      <a:cubicBezTo>
                        <a:pt x="68190" y="549635"/>
                        <a:pt x="61443" y="535348"/>
                        <a:pt x="49537" y="504789"/>
                      </a:cubicBezTo>
                      <a:cubicBezTo>
                        <a:pt x="37631" y="474230"/>
                        <a:pt x="8262" y="424223"/>
                        <a:pt x="1912" y="385726"/>
                      </a:cubicBezTo>
                      <a:cubicBezTo>
                        <a:pt x="-4438" y="347229"/>
                        <a:pt x="6675" y="298810"/>
                        <a:pt x="11437" y="273807"/>
                      </a:cubicBezTo>
                      <a:cubicBezTo>
                        <a:pt x="16199" y="248804"/>
                        <a:pt x="29693" y="251185"/>
                        <a:pt x="30487" y="235707"/>
                      </a:cubicBezTo>
                      <a:cubicBezTo>
                        <a:pt x="31281" y="220229"/>
                        <a:pt x="15406" y="192845"/>
                        <a:pt x="16200" y="180939"/>
                      </a:cubicBezTo>
                      <a:cubicBezTo>
                        <a:pt x="16994" y="169033"/>
                        <a:pt x="20169" y="165461"/>
                        <a:pt x="35250" y="164270"/>
                      </a:cubicBezTo>
                      <a:cubicBezTo>
                        <a:pt x="50331" y="163079"/>
                        <a:pt x="92796" y="171017"/>
                        <a:pt x="106687" y="173795"/>
                      </a:cubicBezTo>
                      <a:cubicBezTo>
                        <a:pt x="120578" y="176573"/>
                        <a:pt x="119586" y="178756"/>
                        <a:pt x="118594" y="180939"/>
                      </a:cubicBezTo>
                    </a:path>
                  </a:pathLst>
                </a:custGeom>
                <a:gradFill>
                  <a:gsLst>
                    <a:gs pos="0">
                      <a:schemeClr val="accent6">
                        <a:lumMod val="60000"/>
                        <a:lumOff val="40000"/>
                      </a:schemeClr>
                    </a:gs>
                    <a:gs pos="79000">
                      <a:schemeClr val="accent1"/>
                    </a:gs>
                  </a:gsLst>
                  <a:lin ang="5400000" scaled="1"/>
                </a:gradFill>
                <a:ln w="28575" cap="flat" cmpd="sng" algn="ctr">
                  <a:solidFill>
                    <a:schemeClr val="accent6"/>
                  </a:solidFill>
                  <a:prstDash val="solid"/>
                  <a:round/>
                  <a:headEnd type="none" w="med" len="med"/>
                  <a:tailEnd type="none" w="med" len="med"/>
                </a:ln>
                <a:effectLst/>
              </p:spPr>
              <p:txBody>
                <a:bodyPr anchor="ctr"/>
                <a:ls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0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63" name="Freeform 16">
                  <a:extLst>
                    <a:ext uri="{FF2B5EF4-FFF2-40B4-BE49-F238E27FC236}">
                      <a16:creationId xmlns:a16="http://schemas.microsoft.com/office/drawing/2014/main" id="{EF945223-3020-4A78-BE1E-7C12EC997FB8}"/>
                    </a:ext>
                  </a:extLst>
                </p:cNvPr>
                <p:cNvSpPr/>
                <p:nvPr/>
              </p:nvSpPr>
              <p:spPr bwMode="auto">
                <a:xfrm rot="10826409">
                  <a:off x="2321329" y="3515229"/>
                  <a:ext cx="908813" cy="741925"/>
                </a:xfrm>
                <a:custGeom>
                  <a:avLst/>
                  <a:gdLst>
                    <a:gd name="connsiteX0" fmla="*/ 7937 w 497682"/>
                    <a:gd name="connsiteY0" fmla="*/ 321071 h 502841"/>
                    <a:gd name="connsiteX1" fmla="*/ 22225 w 497682"/>
                    <a:gd name="connsiteY1" fmla="*/ 173434 h 502841"/>
                    <a:gd name="connsiteX2" fmla="*/ 141287 w 497682"/>
                    <a:gd name="connsiteY2" fmla="*/ 42465 h 502841"/>
                    <a:gd name="connsiteX3" fmla="*/ 250825 w 497682"/>
                    <a:gd name="connsiteY3" fmla="*/ 1984 h 502841"/>
                    <a:gd name="connsiteX4" fmla="*/ 372269 w 497682"/>
                    <a:gd name="connsiteY4" fmla="*/ 30559 h 502841"/>
                    <a:gd name="connsiteX5" fmla="*/ 453231 w 497682"/>
                    <a:gd name="connsiteY5" fmla="*/ 128190 h 502841"/>
                    <a:gd name="connsiteX6" fmla="*/ 496094 w 497682"/>
                    <a:gd name="connsiteY6" fmla="*/ 244871 h 502841"/>
                    <a:gd name="connsiteX7" fmla="*/ 443706 w 497682"/>
                    <a:gd name="connsiteY7" fmla="*/ 382984 h 502841"/>
                    <a:gd name="connsiteX8" fmla="*/ 336550 w 497682"/>
                    <a:gd name="connsiteY8" fmla="*/ 471090 h 502841"/>
                    <a:gd name="connsiteX9" fmla="*/ 210344 w 497682"/>
                    <a:gd name="connsiteY9" fmla="*/ 494903 h 502841"/>
                    <a:gd name="connsiteX10" fmla="*/ 53181 w 497682"/>
                    <a:gd name="connsiteY10" fmla="*/ 423465 h 502841"/>
                    <a:gd name="connsiteX11" fmla="*/ 7937 w 497682"/>
                    <a:gd name="connsiteY11" fmla="*/ 321071 h 502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7682" h="502841">
                      <a:moveTo>
                        <a:pt x="7937" y="321071"/>
                      </a:moveTo>
                      <a:cubicBezTo>
                        <a:pt x="2778" y="279399"/>
                        <a:pt x="0" y="219868"/>
                        <a:pt x="22225" y="173434"/>
                      </a:cubicBezTo>
                      <a:cubicBezTo>
                        <a:pt x="44450" y="127000"/>
                        <a:pt x="103187" y="71040"/>
                        <a:pt x="141287" y="42465"/>
                      </a:cubicBezTo>
                      <a:cubicBezTo>
                        <a:pt x="179387" y="13890"/>
                        <a:pt x="212328" y="3968"/>
                        <a:pt x="250825" y="1984"/>
                      </a:cubicBezTo>
                      <a:cubicBezTo>
                        <a:pt x="289322" y="0"/>
                        <a:pt x="338535" y="9525"/>
                        <a:pt x="372269" y="30559"/>
                      </a:cubicBezTo>
                      <a:cubicBezTo>
                        <a:pt x="406003" y="51593"/>
                        <a:pt x="432594" y="92471"/>
                        <a:pt x="453231" y="128190"/>
                      </a:cubicBezTo>
                      <a:cubicBezTo>
                        <a:pt x="473869" y="163909"/>
                        <a:pt x="497682" y="202405"/>
                        <a:pt x="496094" y="244871"/>
                      </a:cubicBezTo>
                      <a:cubicBezTo>
                        <a:pt x="494507" y="287337"/>
                        <a:pt x="470297" y="345281"/>
                        <a:pt x="443706" y="382984"/>
                      </a:cubicBezTo>
                      <a:cubicBezTo>
                        <a:pt x="417115" y="420687"/>
                        <a:pt x="375444" y="452437"/>
                        <a:pt x="336550" y="471090"/>
                      </a:cubicBezTo>
                      <a:cubicBezTo>
                        <a:pt x="297656" y="489743"/>
                        <a:pt x="257572" y="502841"/>
                        <a:pt x="210344" y="494903"/>
                      </a:cubicBezTo>
                      <a:cubicBezTo>
                        <a:pt x="163116" y="486965"/>
                        <a:pt x="87709" y="454024"/>
                        <a:pt x="53181" y="423465"/>
                      </a:cubicBezTo>
                      <a:cubicBezTo>
                        <a:pt x="18653" y="392906"/>
                        <a:pt x="13096" y="362743"/>
                        <a:pt x="7937" y="321071"/>
                      </a:cubicBezTo>
                      <a:close/>
                    </a:path>
                  </a:pathLst>
                </a:custGeom>
                <a:gradFill flip="none" rotWithShape="1">
                  <a:gsLst>
                    <a:gs pos="16000">
                      <a:schemeClr val="accent1"/>
                    </a:gs>
                    <a:gs pos="100000">
                      <a:schemeClr val="accent6">
                        <a:lumMod val="40000"/>
                        <a:lumOff val="60000"/>
                      </a:schemeClr>
                    </a:gs>
                  </a:gsLst>
                  <a:path path="circle">
                    <a:fillToRect l="50000" t="50000" r="50000" b="50000"/>
                  </a:path>
                  <a:tileRect/>
                </a:gradFill>
                <a:ln w="12700">
                  <a:solidFill>
                    <a:schemeClr val="tx2"/>
                  </a:solidFill>
                  <a:miter lim="800000"/>
                  <a:headEnd/>
                  <a:tailEnd/>
                </a:ln>
              </p:spPr>
              <p:txBody>
                <a:bodyPr anchor="ctr"/>
                <a:ls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Calibri" panose="020F0502020204030204" pitchFamily="34" charset="0"/>
                  </a:endParaRPr>
                </a:p>
              </p:txBody>
            </p:sp>
          </p:grpSp>
          <p:grpSp>
            <p:nvGrpSpPr>
              <p:cNvPr id="158" name="Group 157">
                <a:extLst>
                  <a:ext uri="{FF2B5EF4-FFF2-40B4-BE49-F238E27FC236}">
                    <a16:creationId xmlns:a16="http://schemas.microsoft.com/office/drawing/2014/main" id="{87FBDEE1-A90E-4279-94DC-B090DF1ABED0}"/>
                  </a:ext>
                </a:extLst>
              </p:cNvPr>
              <p:cNvGrpSpPr/>
              <p:nvPr/>
            </p:nvGrpSpPr>
            <p:grpSpPr>
              <a:xfrm>
                <a:off x="6577230" y="4300160"/>
                <a:ext cx="274320" cy="290815"/>
                <a:chOff x="3546636" y="2650994"/>
                <a:chExt cx="274320" cy="290815"/>
              </a:xfrm>
            </p:grpSpPr>
            <p:cxnSp>
              <p:nvCxnSpPr>
                <p:cNvPr id="160" name="Straight Connector 159">
                  <a:extLst>
                    <a:ext uri="{FF2B5EF4-FFF2-40B4-BE49-F238E27FC236}">
                      <a16:creationId xmlns:a16="http://schemas.microsoft.com/office/drawing/2014/main" id="{D1D44B06-4D26-4194-BC9D-12AE6AE6ABE6}"/>
                    </a:ext>
                  </a:extLst>
                </p:cNvPr>
                <p:cNvCxnSpPr/>
                <p:nvPr/>
              </p:nvCxnSpPr>
              <p:spPr bwMode="auto">
                <a:xfrm>
                  <a:off x="3680710" y="2782567"/>
                  <a:ext cx="0" cy="159242"/>
                </a:xfrm>
                <a:prstGeom prst="line">
                  <a:avLst/>
                </a:prstGeom>
                <a:noFill/>
                <a:ln w="28575" cap="flat" cmpd="sng" algn="ctr">
                  <a:solidFill>
                    <a:schemeClr val="accent3"/>
                  </a:solidFill>
                  <a:prstDash val="solid"/>
                  <a:round/>
                  <a:headEnd type="none" w="med" len="med"/>
                  <a:tailEnd type="none" w="med" len="med"/>
                </a:ln>
                <a:effectLst/>
              </p:spPr>
            </p:cxnSp>
            <p:sp>
              <p:nvSpPr>
                <p:cNvPr id="161" name="Block Arc 160">
                  <a:extLst>
                    <a:ext uri="{FF2B5EF4-FFF2-40B4-BE49-F238E27FC236}">
                      <a16:creationId xmlns:a16="http://schemas.microsoft.com/office/drawing/2014/main" id="{6F851BFB-5949-4F80-82C5-68EFC2FDCE0B}"/>
                    </a:ext>
                  </a:extLst>
                </p:cNvPr>
                <p:cNvSpPr/>
                <p:nvPr/>
              </p:nvSpPr>
              <p:spPr bwMode="auto">
                <a:xfrm rot="10800000">
                  <a:off x="3546636" y="2650994"/>
                  <a:ext cx="274320" cy="175874"/>
                </a:xfrm>
                <a:prstGeom prst="blockArc">
                  <a:avLst/>
                </a:prstGeom>
                <a:solidFill>
                  <a:schemeClr val="accent3">
                    <a:lumMod val="60000"/>
                    <a:lumOff val="4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sp>
            <p:nvSpPr>
              <p:cNvPr id="159" name="TextBox 158">
                <a:extLst>
                  <a:ext uri="{FF2B5EF4-FFF2-40B4-BE49-F238E27FC236}">
                    <a16:creationId xmlns:a16="http://schemas.microsoft.com/office/drawing/2014/main" id="{86525F01-82AD-4E78-B250-F1BD8526D4F5}"/>
                  </a:ext>
                </a:extLst>
              </p:cNvPr>
              <p:cNvSpPr txBox="1"/>
              <p:nvPr/>
            </p:nvSpPr>
            <p:spPr>
              <a:xfrm>
                <a:off x="6845380" y="4265556"/>
                <a:ext cx="649227" cy="307777"/>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1D2E5A"/>
                    </a:solidFill>
                    <a:effectLst/>
                    <a:uLnTx/>
                    <a:uFillTx/>
                    <a:latin typeface="Calibri" panose="020F0502020204030204" pitchFamily="34" charset="0"/>
                    <a:ea typeface="+mn-ea"/>
                    <a:cs typeface="Calibri" panose="020F0502020204030204" pitchFamily="34" charset="0"/>
                  </a:rPr>
                  <a:t>BCMA</a:t>
                </a:r>
              </a:p>
            </p:txBody>
          </p:sp>
        </p:grpSp>
        <p:sp>
          <p:nvSpPr>
            <p:cNvPr id="155" name="TextBox 154">
              <a:extLst>
                <a:ext uri="{FF2B5EF4-FFF2-40B4-BE49-F238E27FC236}">
                  <a16:creationId xmlns:a16="http://schemas.microsoft.com/office/drawing/2014/main" id="{7B74F9A4-4128-4C82-8E4D-9DCD70E2C0E8}"/>
                </a:ext>
              </a:extLst>
            </p:cNvPr>
            <p:cNvSpPr txBox="1"/>
            <p:nvPr/>
          </p:nvSpPr>
          <p:spPr>
            <a:xfrm>
              <a:off x="4029834" y="5286012"/>
              <a:ext cx="1701292" cy="369332"/>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E1471D"/>
                  </a:solidFill>
                  <a:effectLst/>
                  <a:uLnTx/>
                  <a:uFillTx/>
                  <a:latin typeface="Calibri" panose="020F0502020204030204" pitchFamily="34" charset="0"/>
                  <a:ea typeface="+mn-ea"/>
                  <a:cs typeface="Calibri" panose="020F0502020204030204" pitchFamily="34" charset="0"/>
                </a:rPr>
                <a:t>MM Cell Death</a:t>
              </a:r>
            </a:p>
          </p:txBody>
        </p:sp>
        <p:sp>
          <p:nvSpPr>
            <p:cNvPr id="156" name="Arrow: Down 155">
              <a:extLst>
                <a:ext uri="{FF2B5EF4-FFF2-40B4-BE49-F238E27FC236}">
                  <a16:creationId xmlns:a16="http://schemas.microsoft.com/office/drawing/2014/main" id="{77B32344-0669-4F42-8BBF-A1884211C93D}"/>
                </a:ext>
              </a:extLst>
            </p:cNvPr>
            <p:cNvSpPr/>
            <p:nvPr/>
          </p:nvSpPr>
          <p:spPr bwMode="auto">
            <a:xfrm rot="5400000">
              <a:off x="5722368" y="5321811"/>
              <a:ext cx="137247" cy="269915"/>
            </a:xfrm>
            <a:prstGeom prst="downArrow">
              <a:avLst/>
            </a:prstGeom>
            <a:solidFill>
              <a:schemeClr val="accent3"/>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sp>
        <p:nvSpPr>
          <p:cNvPr id="61" name="TextBox 60">
            <a:extLst>
              <a:ext uri="{FF2B5EF4-FFF2-40B4-BE49-F238E27FC236}">
                <a16:creationId xmlns:a16="http://schemas.microsoft.com/office/drawing/2014/main" id="{43E2C746-866A-4E00-B4EB-0D7792BA21F6}"/>
              </a:ext>
            </a:extLst>
          </p:cNvPr>
          <p:cNvSpPr txBox="1"/>
          <p:nvPr/>
        </p:nvSpPr>
        <p:spPr>
          <a:xfrm>
            <a:off x="7275459" y="2725259"/>
            <a:ext cx="560529" cy="307777"/>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1D2E5A"/>
                </a:solidFill>
                <a:effectLst/>
                <a:uLnTx/>
                <a:uFillTx/>
                <a:latin typeface="Calibri" panose="020F0502020204030204" pitchFamily="34" charset="0"/>
                <a:ea typeface="+mn-ea"/>
                <a:cs typeface="Calibri" panose="020F0502020204030204" pitchFamily="34" charset="0"/>
              </a:rPr>
              <a:t>scFv</a:t>
            </a:r>
          </a:p>
        </p:txBody>
      </p:sp>
      <p:sp>
        <p:nvSpPr>
          <p:cNvPr id="62" name="TextBox 61">
            <a:extLst>
              <a:ext uri="{FF2B5EF4-FFF2-40B4-BE49-F238E27FC236}">
                <a16:creationId xmlns:a16="http://schemas.microsoft.com/office/drawing/2014/main" id="{4C085B30-65C5-467F-A5EB-50B708CB0541}"/>
              </a:ext>
            </a:extLst>
          </p:cNvPr>
          <p:cNvSpPr txBox="1"/>
          <p:nvPr/>
        </p:nvSpPr>
        <p:spPr>
          <a:xfrm>
            <a:off x="7773300" y="1691320"/>
            <a:ext cx="953183" cy="523220"/>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1D2E5A"/>
                </a:solidFill>
                <a:effectLst/>
                <a:uLnTx/>
                <a:uFillTx/>
                <a:latin typeface="Calibri" panose="020F0502020204030204" pitchFamily="34" charset="0"/>
                <a:ea typeface="+mn-ea"/>
                <a:cs typeface="Calibri" panose="020F0502020204030204" pitchFamily="34" charset="0"/>
              </a:rPr>
              <a:t>Viral Vector</a:t>
            </a:r>
          </a:p>
        </p:txBody>
      </p:sp>
      <p:sp>
        <p:nvSpPr>
          <p:cNvPr id="152" name="Oval 5">
            <a:extLst>
              <a:ext uri="{FF2B5EF4-FFF2-40B4-BE49-F238E27FC236}">
                <a16:creationId xmlns:a16="http://schemas.microsoft.com/office/drawing/2014/main" id="{2791DF31-2600-4A28-B14F-71387C0A2BFA}"/>
              </a:ext>
            </a:extLst>
          </p:cNvPr>
          <p:cNvSpPr>
            <a:spLocks noChangeArrowheads="1"/>
          </p:cNvSpPr>
          <p:nvPr/>
        </p:nvSpPr>
        <p:spPr bwMode="auto">
          <a:xfrm rot="10800000">
            <a:off x="6385272" y="1673360"/>
            <a:ext cx="1135394" cy="1085160"/>
          </a:xfrm>
          <a:prstGeom prst="ellipse">
            <a:avLst/>
          </a:prstGeom>
          <a:solidFill>
            <a:schemeClr val="accent4"/>
          </a:solidFill>
          <a:ln w="9525">
            <a:solidFill>
              <a:schemeClr val="bg2">
                <a:lumMod val="10000"/>
              </a:schemeClr>
            </a:solidFill>
            <a:round/>
            <a:headEnd/>
            <a:tailEnd/>
          </a:ln>
        </p:spPr>
        <p:txBody>
          <a:bodyPr wrap="none" anchor="ct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53" name="Oval 6">
            <a:extLst>
              <a:ext uri="{FF2B5EF4-FFF2-40B4-BE49-F238E27FC236}">
                <a16:creationId xmlns:a16="http://schemas.microsoft.com/office/drawing/2014/main" id="{116F37D4-BD24-405E-95E3-60A57F62854A}"/>
              </a:ext>
            </a:extLst>
          </p:cNvPr>
          <p:cNvSpPr>
            <a:spLocks noChangeArrowheads="1"/>
          </p:cNvSpPr>
          <p:nvPr/>
        </p:nvSpPr>
        <p:spPr bwMode="auto">
          <a:xfrm rot="10800000">
            <a:off x="6703441" y="1784869"/>
            <a:ext cx="565275" cy="555010"/>
          </a:xfrm>
          <a:prstGeom prst="ellipse">
            <a:avLst/>
          </a:prstGeom>
          <a:solidFill>
            <a:srgbClr val="7EEA9D"/>
          </a:solidFill>
          <a:ln w="9525">
            <a:solidFill>
              <a:schemeClr val="bg2">
                <a:lumMod val="10000"/>
              </a:schemeClr>
            </a:solidFill>
            <a:round/>
            <a:headEnd/>
            <a:tailEnd/>
          </a:ln>
        </p:spPr>
        <p:txBody>
          <a:bodyPr wrap="none" anchor="ct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grpSp>
        <p:nvGrpSpPr>
          <p:cNvPr id="64" name="Group 63">
            <a:extLst>
              <a:ext uri="{FF2B5EF4-FFF2-40B4-BE49-F238E27FC236}">
                <a16:creationId xmlns:a16="http://schemas.microsoft.com/office/drawing/2014/main" id="{4300F837-4055-4757-88C1-972963B22395}"/>
              </a:ext>
            </a:extLst>
          </p:cNvPr>
          <p:cNvGrpSpPr/>
          <p:nvPr/>
        </p:nvGrpSpPr>
        <p:grpSpPr>
          <a:xfrm rot="10800000">
            <a:off x="7565766" y="1613788"/>
            <a:ext cx="427342" cy="447688"/>
            <a:chOff x="944277" y="2588954"/>
            <a:chExt cx="811426" cy="850058"/>
          </a:xfrm>
        </p:grpSpPr>
        <p:grpSp>
          <p:nvGrpSpPr>
            <p:cNvPr id="122" name="Group 121">
              <a:extLst>
                <a:ext uri="{FF2B5EF4-FFF2-40B4-BE49-F238E27FC236}">
                  <a16:creationId xmlns:a16="http://schemas.microsoft.com/office/drawing/2014/main" id="{D59E3466-1A84-4CB3-8DFC-804158121D76}"/>
                </a:ext>
              </a:extLst>
            </p:cNvPr>
            <p:cNvGrpSpPr/>
            <p:nvPr/>
          </p:nvGrpSpPr>
          <p:grpSpPr>
            <a:xfrm rot="21183585">
              <a:off x="944277" y="2588954"/>
              <a:ext cx="811426" cy="850058"/>
              <a:chOff x="965416" y="3141317"/>
              <a:chExt cx="811426" cy="850058"/>
            </a:xfrm>
            <a:solidFill>
              <a:schemeClr val="accent2"/>
            </a:solidFill>
          </p:grpSpPr>
          <p:sp>
            <p:nvSpPr>
              <p:cNvPr id="127" name="Oval 126">
                <a:extLst>
                  <a:ext uri="{FF2B5EF4-FFF2-40B4-BE49-F238E27FC236}">
                    <a16:creationId xmlns:a16="http://schemas.microsoft.com/office/drawing/2014/main" id="{5CA9EABF-9D43-4112-A5E9-065513FA285B}"/>
                  </a:ext>
                </a:extLst>
              </p:cNvPr>
              <p:cNvSpPr/>
              <p:nvPr/>
            </p:nvSpPr>
            <p:spPr bwMode="auto">
              <a:xfrm>
                <a:off x="1141231" y="3329883"/>
                <a:ext cx="458219" cy="458219"/>
              </a:xfrm>
              <a:prstGeom prst="ellipse">
                <a:avLst/>
              </a:prstGeom>
              <a:grpFill/>
              <a:ln w="0">
                <a:solidFill>
                  <a:schemeClr val="accent2"/>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grpSp>
            <p:nvGrpSpPr>
              <p:cNvPr id="128" name="Group 127">
                <a:extLst>
                  <a:ext uri="{FF2B5EF4-FFF2-40B4-BE49-F238E27FC236}">
                    <a16:creationId xmlns:a16="http://schemas.microsoft.com/office/drawing/2014/main" id="{46E2A430-6B7A-4F80-B934-DF91F9E94673}"/>
                  </a:ext>
                </a:extLst>
              </p:cNvPr>
              <p:cNvGrpSpPr/>
              <p:nvPr/>
            </p:nvGrpSpPr>
            <p:grpSpPr>
              <a:xfrm>
                <a:off x="1316348" y="3141317"/>
                <a:ext cx="85368" cy="202063"/>
                <a:chOff x="1289985" y="2819407"/>
                <a:chExt cx="85368" cy="202063"/>
              </a:xfrm>
              <a:grpFill/>
            </p:grpSpPr>
            <p:sp>
              <p:nvSpPr>
                <p:cNvPr id="150" name="Oval 149">
                  <a:extLst>
                    <a:ext uri="{FF2B5EF4-FFF2-40B4-BE49-F238E27FC236}">
                      <a16:creationId xmlns:a16="http://schemas.microsoft.com/office/drawing/2014/main" id="{0510E0D8-28E4-494E-B6CA-4C7B1658CE5D}"/>
                    </a:ext>
                  </a:extLst>
                </p:cNvPr>
                <p:cNvSpPr/>
                <p:nvPr/>
              </p:nvSpPr>
              <p:spPr bwMode="auto">
                <a:xfrm>
                  <a:off x="1289985" y="2819407"/>
                  <a:ext cx="85368" cy="85368"/>
                </a:xfrm>
                <a:prstGeom prst="ellipse">
                  <a:avLst/>
                </a:prstGeom>
                <a:grpFill/>
                <a:ln w="0">
                  <a:solidFill>
                    <a:schemeClr val="accent2"/>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cxnSp>
              <p:nvCxnSpPr>
                <p:cNvPr id="151" name="Straight Connector 150">
                  <a:extLst>
                    <a:ext uri="{FF2B5EF4-FFF2-40B4-BE49-F238E27FC236}">
                      <a16:creationId xmlns:a16="http://schemas.microsoft.com/office/drawing/2014/main" id="{BE952FC9-DCBE-4AD9-B1B1-0F8374DFF1D5}"/>
                    </a:ext>
                  </a:extLst>
                </p:cNvPr>
                <p:cNvCxnSpPr/>
                <p:nvPr/>
              </p:nvCxnSpPr>
              <p:spPr bwMode="auto">
                <a:xfrm>
                  <a:off x="1332669" y="2862091"/>
                  <a:ext cx="0" cy="159379"/>
                </a:xfrm>
                <a:prstGeom prst="line">
                  <a:avLst/>
                </a:prstGeom>
                <a:grpFill/>
                <a:ln w="28575" cap="flat" cmpd="sng" algn="ctr">
                  <a:solidFill>
                    <a:schemeClr val="accent2"/>
                  </a:solidFill>
                  <a:prstDash val="solid"/>
                  <a:round/>
                  <a:headEnd type="none" w="med" len="med"/>
                  <a:tailEnd type="none" w="med" len="med"/>
                </a:ln>
                <a:effectLst/>
              </p:spPr>
            </p:cxnSp>
          </p:grpSp>
          <p:grpSp>
            <p:nvGrpSpPr>
              <p:cNvPr id="129" name="Group 128">
                <a:extLst>
                  <a:ext uri="{FF2B5EF4-FFF2-40B4-BE49-F238E27FC236}">
                    <a16:creationId xmlns:a16="http://schemas.microsoft.com/office/drawing/2014/main" id="{2CB36480-BB01-4B60-B02B-7AD82B4C9332}"/>
                  </a:ext>
                </a:extLst>
              </p:cNvPr>
              <p:cNvGrpSpPr/>
              <p:nvPr/>
            </p:nvGrpSpPr>
            <p:grpSpPr>
              <a:xfrm rot="10800000">
                <a:off x="1309984" y="3789312"/>
                <a:ext cx="85368" cy="202063"/>
                <a:chOff x="1289985" y="2819407"/>
                <a:chExt cx="85368" cy="202063"/>
              </a:xfrm>
              <a:grpFill/>
            </p:grpSpPr>
            <p:sp>
              <p:nvSpPr>
                <p:cNvPr id="148" name="Oval 147">
                  <a:extLst>
                    <a:ext uri="{FF2B5EF4-FFF2-40B4-BE49-F238E27FC236}">
                      <a16:creationId xmlns:a16="http://schemas.microsoft.com/office/drawing/2014/main" id="{1B6C8DB3-C4E6-4146-AC10-A05D2872FE07}"/>
                    </a:ext>
                  </a:extLst>
                </p:cNvPr>
                <p:cNvSpPr/>
                <p:nvPr/>
              </p:nvSpPr>
              <p:spPr bwMode="auto">
                <a:xfrm>
                  <a:off x="1289985" y="2819407"/>
                  <a:ext cx="85368" cy="85368"/>
                </a:xfrm>
                <a:prstGeom prst="ellipse">
                  <a:avLst/>
                </a:prstGeom>
                <a:grpFill/>
                <a:ln w="0">
                  <a:solidFill>
                    <a:schemeClr val="accent2"/>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cxnSp>
              <p:nvCxnSpPr>
                <p:cNvPr id="149" name="Straight Connector 148">
                  <a:extLst>
                    <a:ext uri="{FF2B5EF4-FFF2-40B4-BE49-F238E27FC236}">
                      <a16:creationId xmlns:a16="http://schemas.microsoft.com/office/drawing/2014/main" id="{B3B6AEEB-75F0-47DD-BFAE-6098FBF84C60}"/>
                    </a:ext>
                  </a:extLst>
                </p:cNvPr>
                <p:cNvCxnSpPr/>
                <p:nvPr/>
              </p:nvCxnSpPr>
              <p:spPr bwMode="auto">
                <a:xfrm>
                  <a:off x="1332669" y="2862091"/>
                  <a:ext cx="0" cy="159379"/>
                </a:xfrm>
                <a:prstGeom prst="line">
                  <a:avLst/>
                </a:prstGeom>
                <a:grpFill/>
                <a:ln w="28575" cap="flat" cmpd="sng" algn="ctr">
                  <a:solidFill>
                    <a:schemeClr val="accent2"/>
                  </a:solidFill>
                  <a:prstDash val="solid"/>
                  <a:round/>
                  <a:headEnd type="none" w="med" len="med"/>
                  <a:tailEnd type="none" w="med" len="med"/>
                </a:ln>
                <a:effectLst/>
              </p:spPr>
            </p:cxnSp>
          </p:grpSp>
          <p:grpSp>
            <p:nvGrpSpPr>
              <p:cNvPr id="130" name="Group 129">
                <a:extLst>
                  <a:ext uri="{FF2B5EF4-FFF2-40B4-BE49-F238E27FC236}">
                    <a16:creationId xmlns:a16="http://schemas.microsoft.com/office/drawing/2014/main" id="{234C4874-ADB7-43D2-A451-0A6C71849DF7}"/>
                  </a:ext>
                </a:extLst>
              </p:cNvPr>
              <p:cNvGrpSpPr/>
              <p:nvPr/>
            </p:nvGrpSpPr>
            <p:grpSpPr>
              <a:xfrm rot="16200000">
                <a:off x="1023764" y="3471634"/>
                <a:ext cx="85368" cy="202063"/>
                <a:chOff x="1289985" y="2819407"/>
                <a:chExt cx="85368" cy="202063"/>
              </a:xfrm>
              <a:grpFill/>
            </p:grpSpPr>
            <p:sp>
              <p:nvSpPr>
                <p:cNvPr id="146" name="Oval 145">
                  <a:extLst>
                    <a:ext uri="{FF2B5EF4-FFF2-40B4-BE49-F238E27FC236}">
                      <a16:creationId xmlns:a16="http://schemas.microsoft.com/office/drawing/2014/main" id="{BC3C6F36-D638-4F9F-9186-6882C5935816}"/>
                    </a:ext>
                  </a:extLst>
                </p:cNvPr>
                <p:cNvSpPr/>
                <p:nvPr/>
              </p:nvSpPr>
              <p:spPr bwMode="auto">
                <a:xfrm>
                  <a:off x="1289985" y="2819407"/>
                  <a:ext cx="85368" cy="85368"/>
                </a:xfrm>
                <a:prstGeom prst="ellipse">
                  <a:avLst/>
                </a:prstGeom>
                <a:grpFill/>
                <a:ln w="0">
                  <a:solidFill>
                    <a:schemeClr val="accent2"/>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cxnSp>
              <p:nvCxnSpPr>
                <p:cNvPr id="147" name="Straight Connector 146">
                  <a:extLst>
                    <a:ext uri="{FF2B5EF4-FFF2-40B4-BE49-F238E27FC236}">
                      <a16:creationId xmlns:a16="http://schemas.microsoft.com/office/drawing/2014/main" id="{349D1A8A-213C-4F09-AA97-CBCD2199AECA}"/>
                    </a:ext>
                  </a:extLst>
                </p:cNvPr>
                <p:cNvCxnSpPr/>
                <p:nvPr/>
              </p:nvCxnSpPr>
              <p:spPr bwMode="auto">
                <a:xfrm>
                  <a:off x="1332669" y="2862091"/>
                  <a:ext cx="0" cy="159379"/>
                </a:xfrm>
                <a:prstGeom prst="line">
                  <a:avLst/>
                </a:prstGeom>
                <a:grpFill/>
                <a:ln w="28575" cap="flat" cmpd="sng" algn="ctr">
                  <a:solidFill>
                    <a:schemeClr val="accent2"/>
                  </a:solidFill>
                  <a:prstDash val="solid"/>
                  <a:round/>
                  <a:headEnd type="none" w="med" len="med"/>
                  <a:tailEnd type="none" w="med" len="med"/>
                </a:ln>
                <a:effectLst/>
              </p:spPr>
            </p:cxnSp>
          </p:grpSp>
          <p:grpSp>
            <p:nvGrpSpPr>
              <p:cNvPr id="131" name="Group 130">
                <a:extLst>
                  <a:ext uri="{FF2B5EF4-FFF2-40B4-BE49-F238E27FC236}">
                    <a16:creationId xmlns:a16="http://schemas.microsoft.com/office/drawing/2014/main" id="{019B864A-0545-4597-9460-6A1798FB13E5}"/>
                  </a:ext>
                </a:extLst>
              </p:cNvPr>
              <p:cNvGrpSpPr/>
              <p:nvPr/>
            </p:nvGrpSpPr>
            <p:grpSpPr>
              <a:xfrm rot="5400000">
                <a:off x="1633127" y="3457208"/>
                <a:ext cx="85368" cy="202063"/>
                <a:chOff x="1289985" y="2819407"/>
                <a:chExt cx="85368" cy="202063"/>
              </a:xfrm>
              <a:grpFill/>
            </p:grpSpPr>
            <p:sp>
              <p:nvSpPr>
                <p:cNvPr id="144" name="Oval 143">
                  <a:extLst>
                    <a:ext uri="{FF2B5EF4-FFF2-40B4-BE49-F238E27FC236}">
                      <a16:creationId xmlns:a16="http://schemas.microsoft.com/office/drawing/2014/main" id="{64ACFBEB-DDFF-465C-948F-7E423F5172FE}"/>
                    </a:ext>
                  </a:extLst>
                </p:cNvPr>
                <p:cNvSpPr/>
                <p:nvPr/>
              </p:nvSpPr>
              <p:spPr bwMode="auto">
                <a:xfrm>
                  <a:off x="1289985" y="2819407"/>
                  <a:ext cx="85368" cy="85368"/>
                </a:xfrm>
                <a:prstGeom prst="ellipse">
                  <a:avLst/>
                </a:prstGeom>
                <a:grpFill/>
                <a:ln w="0">
                  <a:solidFill>
                    <a:schemeClr val="accent2"/>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cxnSp>
              <p:nvCxnSpPr>
                <p:cNvPr id="145" name="Straight Connector 144">
                  <a:extLst>
                    <a:ext uri="{FF2B5EF4-FFF2-40B4-BE49-F238E27FC236}">
                      <a16:creationId xmlns:a16="http://schemas.microsoft.com/office/drawing/2014/main" id="{2724F23D-4AAF-4796-B57B-ACFA4EF01C3B}"/>
                    </a:ext>
                  </a:extLst>
                </p:cNvPr>
                <p:cNvCxnSpPr/>
                <p:nvPr/>
              </p:nvCxnSpPr>
              <p:spPr bwMode="auto">
                <a:xfrm>
                  <a:off x="1332669" y="2862091"/>
                  <a:ext cx="0" cy="159379"/>
                </a:xfrm>
                <a:prstGeom prst="line">
                  <a:avLst/>
                </a:prstGeom>
                <a:grpFill/>
                <a:ln w="28575" cap="flat" cmpd="sng" algn="ctr">
                  <a:solidFill>
                    <a:schemeClr val="accent2"/>
                  </a:solidFill>
                  <a:prstDash val="solid"/>
                  <a:round/>
                  <a:headEnd type="none" w="med" len="med"/>
                  <a:tailEnd type="none" w="med" len="med"/>
                </a:ln>
                <a:effectLst/>
              </p:spPr>
            </p:cxnSp>
          </p:grpSp>
          <p:grpSp>
            <p:nvGrpSpPr>
              <p:cNvPr id="132" name="Group 131">
                <a:extLst>
                  <a:ext uri="{FF2B5EF4-FFF2-40B4-BE49-F238E27FC236}">
                    <a16:creationId xmlns:a16="http://schemas.microsoft.com/office/drawing/2014/main" id="{400C6699-FE53-4DCC-8E6D-BA5E139A51A5}"/>
                  </a:ext>
                </a:extLst>
              </p:cNvPr>
              <p:cNvGrpSpPr/>
              <p:nvPr/>
            </p:nvGrpSpPr>
            <p:grpSpPr>
              <a:xfrm rot="3248423">
                <a:off x="1537327" y="3238173"/>
                <a:ext cx="85368" cy="202063"/>
                <a:chOff x="1289985" y="2819407"/>
                <a:chExt cx="85368" cy="202063"/>
              </a:xfrm>
              <a:grpFill/>
            </p:grpSpPr>
            <p:sp>
              <p:nvSpPr>
                <p:cNvPr id="142" name="Oval 141">
                  <a:extLst>
                    <a:ext uri="{FF2B5EF4-FFF2-40B4-BE49-F238E27FC236}">
                      <a16:creationId xmlns:a16="http://schemas.microsoft.com/office/drawing/2014/main" id="{4B0B8EC0-9DE4-4BC1-A02C-B977F474821F}"/>
                    </a:ext>
                  </a:extLst>
                </p:cNvPr>
                <p:cNvSpPr/>
                <p:nvPr/>
              </p:nvSpPr>
              <p:spPr bwMode="auto">
                <a:xfrm>
                  <a:off x="1289985" y="2819407"/>
                  <a:ext cx="85368" cy="85368"/>
                </a:xfrm>
                <a:prstGeom prst="ellipse">
                  <a:avLst/>
                </a:prstGeom>
                <a:grpFill/>
                <a:ln w="0">
                  <a:solidFill>
                    <a:schemeClr val="accent2"/>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cxnSp>
              <p:nvCxnSpPr>
                <p:cNvPr id="143" name="Straight Connector 142">
                  <a:extLst>
                    <a:ext uri="{FF2B5EF4-FFF2-40B4-BE49-F238E27FC236}">
                      <a16:creationId xmlns:a16="http://schemas.microsoft.com/office/drawing/2014/main" id="{281CDF3C-ED66-40A0-8987-553E46503A10}"/>
                    </a:ext>
                  </a:extLst>
                </p:cNvPr>
                <p:cNvCxnSpPr/>
                <p:nvPr/>
              </p:nvCxnSpPr>
              <p:spPr bwMode="auto">
                <a:xfrm>
                  <a:off x="1332669" y="2862091"/>
                  <a:ext cx="0" cy="159379"/>
                </a:xfrm>
                <a:prstGeom prst="line">
                  <a:avLst/>
                </a:prstGeom>
                <a:grpFill/>
                <a:ln w="28575" cap="flat" cmpd="sng" algn="ctr">
                  <a:solidFill>
                    <a:schemeClr val="accent2"/>
                  </a:solidFill>
                  <a:prstDash val="solid"/>
                  <a:round/>
                  <a:headEnd type="none" w="med" len="med"/>
                  <a:tailEnd type="none" w="med" len="med"/>
                </a:ln>
                <a:effectLst/>
              </p:spPr>
            </p:cxnSp>
          </p:grpSp>
          <p:grpSp>
            <p:nvGrpSpPr>
              <p:cNvPr id="133" name="Group 132">
                <a:extLst>
                  <a:ext uri="{FF2B5EF4-FFF2-40B4-BE49-F238E27FC236}">
                    <a16:creationId xmlns:a16="http://schemas.microsoft.com/office/drawing/2014/main" id="{1F3F302D-83F2-4331-A67D-AEE07ECFD9CC}"/>
                  </a:ext>
                </a:extLst>
              </p:cNvPr>
              <p:cNvGrpSpPr/>
              <p:nvPr/>
            </p:nvGrpSpPr>
            <p:grpSpPr>
              <a:xfrm rot="8665866">
                <a:off x="1545468" y="3687071"/>
                <a:ext cx="85368" cy="202063"/>
                <a:chOff x="1289985" y="2819407"/>
                <a:chExt cx="85368" cy="202063"/>
              </a:xfrm>
              <a:grpFill/>
            </p:grpSpPr>
            <p:sp>
              <p:nvSpPr>
                <p:cNvPr id="140" name="Oval 139">
                  <a:extLst>
                    <a:ext uri="{FF2B5EF4-FFF2-40B4-BE49-F238E27FC236}">
                      <a16:creationId xmlns:a16="http://schemas.microsoft.com/office/drawing/2014/main" id="{5EC5D017-31F7-4227-913A-D8073687CB05}"/>
                    </a:ext>
                  </a:extLst>
                </p:cNvPr>
                <p:cNvSpPr/>
                <p:nvPr/>
              </p:nvSpPr>
              <p:spPr bwMode="auto">
                <a:xfrm>
                  <a:off x="1289985" y="2819407"/>
                  <a:ext cx="85368" cy="85368"/>
                </a:xfrm>
                <a:prstGeom prst="ellipse">
                  <a:avLst/>
                </a:prstGeom>
                <a:grpFill/>
                <a:ln w="0">
                  <a:solidFill>
                    <a:schemeClr val="accent2"/>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cxnSp>
              <p:nvCxnSpPr>
                <p:cNvPr id="141" name="Straight Connector 140">
                  <a:extLst>
                    <a:ext uri="{FF2B5EF4-FFF2-40B4-BE49-F238E27FC236}">
                      <a16:creationId xmlns:a16="http://schemas.microsoft.com/office/drawing/2014/main" id="{3DFA557E-BE26-440B-B086-ACFAEEAF9D70}"/>
                    </a:ext>
                  </a:extLst>
                </p:cNvPr>
                <p:cNvCxnSpPr/>
                <p:nvPr/>
              </p:nvCxnSpPr>
              <p:spPr bwMode="auto">
                <a:xfrm>
                  <a:off x="1332669" y="2862091"/>
                  <a:ext cx="0" cy="159379"/>
                </a:xfrm>
                <a:prstGeom prst="line">
                  <a:avLst/>
                </a:prstGeom>
                <a:grpFill/>
                <a:ln w="28575" cap="flat" cmpd="sng" algn="ctr">
                  <a:solidFill>
                    <a:schemeClr val="accent2"/>
                  </a:solidFill>
                  <a:prstDash val="solid"/>
                  <a:round/>
                  <a:headEnd type="none" w="med" len="med"/>
                  <a:tailEnd type="none" w="med" len="med"/>
                </a:ln>
                <a:effectLst/>
              </p:spPr>
            </p:cxnSp>
          </p:grpSp>
          <p:grpSp>
            <p:nvGrpSpPr>
              <p:cNvPr id="134" name="Group 133">
                <a:extLst>
                  <a:ext uri="{FF2B5EF4-FFF2-40B4-BE49-F238E27FC236}">
                    <a16:creationId xmlns:a16="http://schemas.microsoft.com/office/drawing/2014/main" id="{45498B1E-8D0A-4D78-A10A-3866B6B3825D}"/>
                  </a:ext>
                </a:extLst>
              </p:cNvPr>
              <p:cNvGrpSpPr/>
              <p:nvPr/>
            </p:nvGrpSpPr>
            <p:grpSpPr>
              <a:xfrm rot="18351577" flipH="1">
                <a:off x="1095799" y="3259077"/>
                <a:ext cx="85368" cy="202063"/>
                <a:chOff x="1289985" y="2819407"/>
                <a:chExt cx="85368" cy="202063"/>
              </a:xfrm>
              <a:grpFill/>
            </p:grpSpPr>
            <p:sp>
              <p:nvSpPr>
                <p:cNvPr id="138" name="Oval 137">
                  <a:extLst>
                    <a:ext uri="{FF2B5EF4-FFF2-40B4-BE49-F238E27FC236}">
                      <a16:creationId xmlns:a16="http://schemas.microsoft.com/office/drawing/2014/main" id="{F3BD53B9-B4A7-47BC-88C3-7546A946DF23}"/>
                    </a:ext>
                  </a:extLst>
                </p:cNvPr>
                <p:cNvSpPr/>
                <p:nvPr/>
              </p:nvSpPr>
              <p:spPr bwMode="auto">
                <a:xfrm>
                  <a:off x="1289985" y="2819407"/>
                  <a:ext cx="85368" cy="85368"/>
                </a:xfrm>
                <a:prstGeom prst="ellipse">
                  <a:avLst/>
                </a:prstGeom>
                <a:grpFill/>
                <a:ln w="0">
                  <a:solidFill>
                    <a:schemeClr val="accent2"/>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cxnSp>
              <p:nvCxnSpPr>
                <p:cNvPr id="139" name="Straight Connector 138">
                  <a:extLst>
                    <a:ext uri="{FF2B5EF4-FFF2-40B4-BE49-F238E27FC236}">
                      <a16:creationId xmlns:a16="http://schemas.microsoft.com/office/drawing/2014/main" id="{24DE1D83-41A2-4E90-BA2C-9407A5D699B0}"/>
                    </a:ext>
                  </a:extLst>
                </p:cNvPr>
                <p:cNvCxnSpPr/>
                <p:nvPr/>
              </p:nvCxnSpPr>
              <p:spPr bwMode="auto">
                <a:xfrm>
                  <a:off x="1332669" y="2862091"/>
                  <a:ext cx="0" cy="159379"/>
                </a:xfrm>
                <a:prstGeom prst="line">
                  <a:avLst/>
                </a:prstGeom>
                <a:grpFill/>
                <a:ln w="28575" cap="flat" cmpd="sng" algn="ctr">
                  <a:solidFill>
                    <a:schemeClr val="accent2"/>
                  </a:solidFill>
                  <a:prstDash val="solid"/>
                  <a:round/>
                  <a:headEnd type="none" w="med" len="med"/>
                  <a:tailEnd type="none" w="med" len="med"/>
                </a:ln>
                <a:effectLst/>
              </p:spPr>
            </p:cxnSp>
          </p:grpSp>
          <p:grpSp>
            <p:nvGrpSpPr>
              <p:cNvPr id="135" name="Group 134">
                <a:extLst>
                  <a:ext uri="{FF2B5EF4-FFF2-40B4-BE49-F238E27FC236}">
                    <a16:creationId xmlns:a16="http://schemas.microsoft.com/office/drawing/2014/main" id="{8B35E898-3DE6-4D6E-B418-9A175BF1C925}"/>
                  </a:ext>
                </a:extLst>
              </p:cNvPr>
              <p:cNvGrpSpPr/>
              <p:nvPr/>
            </p:nvGrpSpPr>
            <p:grpSpPr>
              <a:xfrm rot="12934134" flipH="1">
                <a:off x="1113649" y="3694694"/>
                <a:ext cx="85368" cy="202063"/>
                <a:chOff x="1289985" y="2819407"/>
                <a:chExt cx="85368" cy="202063"/>
              </a:xfrm>
              <a:grpFill/>
            </p:grpSpPr>
            <p:sp>
              <p:nvSpPr>
                <p:cNvPr id="136" name="Oval 135">
                  <a:extLst>
                    <a:ext uri="{FF2B5EF4-FFF2-40B4-BE49-F238E27FC236}">
                      <a16:creationId xmlns:a16="http://schemas.microsoft.com/office/drawing/2014/main" id="{A2D44965-6C49-476F-BBE6-035A7EE7E3E7}"/>
                    </a:ext>
                  </a:extLst>
                </p:cNvPr>
                <p:cNvSpPr/>
                <p:nvPr/>
              </p:nvSpPr>
              <p:spPr bwMode="auto">
                <a:xfrm>
                  <a:off x="1289985" y="2819407"/>
                  <a:ext cx="85368" cy="85368"/>
                </a:xfrm>
                <a:prstGeom prst="ellipse">
                  <a:avLst/>
                </a:prstGeom>
                <a:grpFill/>
                <a:ln w="0">
                  <a:solidFill>
                    <a:schemeClr val="accent2"/>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cxnSp>
              <p:nvCxnSpPr>
                <p:cNvPr id="137" name="Straight Connector 136">
                  <a:extLst>
                    <a:ext uri="{FF2B5EF4-FFF2-40B4-BE49-F238E27FC236}">
                      <a16:creationId xmlns:a16="http://schemas.microsoft.com/office/drawing/2014/main" id="{47AA9768-B702-43B9-836F-F39631254BB2}"/>
                    </a:ext>
                  </a:extLst>
                </p:cNvPr>
                <p:cNvCxnSpPr/>
                <p:nvPr/>
              </p:nvCxnSpPr>
              <p:spPr bwMode="auto">
                <a:xfrm>
                  <a:off x="1332669" y="2862091"/>
                  <a:ext cx="0" cy="159379"/>
                </a:xfrm>
                <a:prstGeom prst="line">
                  <a:avLst/>
                </a:prstGeom>
                <a:grpFill/>
                <a:ln w="28575" cap="flat" cmpd="sng" algn="ctr">
                  <a:solidFill>
                    <a:schemeClr val="accent2"/>
                  </a:solidFill>
                  <a:prstDash val="solid"/>
                  <a:round/>
                  <a:headEnd type="none" w="med" len="med"/>
                  <a:tailEnd type="none" w="med" len="med"/>
                </a:ln>
                <a:effectLst/>
              </p:spPr>
            </p:cxnSp>
          </p:grpSp>
        </p:grpSp>
        <p:grpSp>
          <p:nvGrpSpPr>
            <p:cNvPr id="123" name="Group 122">
              <a:extLst>
                <a:ext uri="{FF2B5EF4-FFF2-40B4-BE49-F238E27FC236}">
                  <a16:creationId xmlns:a16="http://schemas.microsoft.com/office/drawing/2014/main" id="{EE8800D6-D11A-4FBF-8716-6C53D3977AAE}"/>
                </a:ext>
              </a:extLst>
            </p:cNvPr>
            <p:cNvGrpSpPr/>
            <p:nvPr/>
          </p:nvGrpSpPr>
          <p:grpSpPr>
            <a:xfrm>
              <a:off x="1177073" y="2964149"/>
              <a:ext cx="344880" cy="67455"/>
              <a:chOff x="1110885" y="3991301"/>
              <a:chExt cx="506457" cy="99058"/>
            </a:xfrm>
          </p:grpSpPr>
          <p:sp>
            <p:nvSpPr>
              <p:cNvPr id="124" name="Rectangle: Rounded Corners 123">
                <a:extLst>
                  <a:ext uri="{FF2B5EF4-FFF2-40B4-BE49-F238E27FC236}">
                    <a16:creationId xmlns:a16="http://schemas.microsoft.com/office/drawing/2014/main" id="{3AD1FB89-20B9-442E-B4E2-E7378B157014}"/>
                  </a:ext>
                </a:extLst>
              </p:cNvPr>
              <p:cNvSpPr/>
              <p:nvPr/>
            </p:nvSpPr>
            <p:spPr bwMode="auto">
              <a:xfrm rot="5400000">
                <a:off x="1176080" y="3926106"/>
                <a:ext cx="99058" cy="229447"/>
              </a:xfrm>
              <a:prstGeom prst="roundRect">
                <a:avLst/>
              </a:prstGeom>
              <a:solidFill>
                <a:schemeClr val="tx2"/>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25" name="Rectangle: Rounded Corners 124">
                <a:extLst>
                  <a:ext uri="{FF2B5EF4-FFF2-40B4-BE49-F238E27FC236}">
                    <a16:creationId xmlns:a16="http://schemas.microsoft.com/office/drawing/2014/main" id="{11FEFCF5-3B89-4B08-9333-57B235A5342F}"/>
                  </a:ext>
                </a:extLst>
              </p:cNvPr>
              <p:cNvSpPr/>
              <p:nvPr/>
            </p:nvSpPr>
            <p:spPr bwMode="auto">
              <a:xfrm rot="5400000">
                <a:off x="1310116" y="3926106"/>
                <a:ext cx="99058" cy="229448"/>
              </a:xfrm>
              <a:prstGeom prst="roundRect">
                <a:avLst/>
              </a:prstGeom>
              <a:solidFill>
                <a:schemeClr val="accent6"/>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26" name="Rectangle: Rounded Corners 125">
                <a:extLst>
                  <a:ext uri="{FF2B5EF4-FFF2-40B4-BE49-F238E27FC236}">
                    <a16:creationId xmlns:a16="http://schemas.microsoft.com/office/drawing/2014/main" id="{8EB4420A-6DF5-433A-ACD9-D46BC9C6FB07}"/>
                  </a:ext>
                </a:extLst>
              </p:cNvPr>
              <p:cNvSpPr/>
              <p:nvPr/>
            </p:nvSpPr>
            <p:spPr bwMode="auto">
              <a:xfrm rot="5400000">
                <a:off x="1453089" y="3926106"/>
                <a:ext cx="99058" cy="229448"/>
              </a:xfrm>
              <a:prstGeom prst="roundRect">
                <a:avLst/>
              </a:prstGeom>
              <a:solidFill>
                <a:schemeClr val="accent5"/>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grpSp>
      </p:grpSp>
      <p:sp>
        <p:nvSpPr>
          <p:cNvPr id="65" name="Arc 64">
            <a:extLst>
              <a:ext uri="{FF2B5EF4-FFF2-40B4-BE49-F238E27FC236}">
                <a16:creationId xmlns:a16="http://schemas.microsoft.com/office/drawing/2014/main" id="{57356608-5B5C-44BB-88F3-BA1A7F3C7C1E}"/>
              </a:ext>
            </a:extLst>
          </p:cNvPr>
          <p:cNvSpPr/>
          <p:nvPr/>
        </p:nvSpPr>
        <p:spPr bwMode="auto">
          <a:xfrm rot="699715" flipH="1">
            <a:off x="7143520" y="1883563"/>
            <a:ext cx="770002" cy="1796284"/>
          </a:xfrm>
          <a:prstGeom prst="arc">
            <a:avLst>
              <a:gd name="adj1" fmla="val 16902568"/>
              <a:gd name="adj2" fmla="val 18359554"/>
            </a:avLst>
          </a:prstGeom>
          <a:noFill/>
          <a:ln w="28575" cap="flat" cmpd="sng" algn="ctr">
            <a:solidFill>
              <a:schemeClr val="bg1"/>
            </a:solidFill>
            <a:prstDash val="solid"/>
            <a:round/>
            <a:headEnd type="none" w="med" len="med"/>
            <a:tailEnd type="triangle" w="med" len="med"/>
          </a:ln>
          <a:effectLst/>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66" name="TextBox 65">
            <a:extLst>
              <a:ext uri="{FF2B5EF4-FFF2-40B4-BE49-F238E27FC236}">
                <a16:creationId xmlns:a16="http://schemas.microsoft.com/office/drawing/2014/main" id="{F70CC976-AE7D-4F69-9E08-0513067170F6}"/>
              </a:ext>
            </a:extLst>
          </p:cNvPr>
          <p:cNvSpPr txBox="1"/>
          <p:nvPr/>
        </p:nvSpPr>
        <p:spPr>
          <a:xfrm>
            <a:off x="6241128" y="2269222"/>
            <a:ext cx="953183" cy="338554"/>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FFFFFF"/>
                </a:solidFill>
                <a:effectLst/>
                <a:uLnTx/>
                <a:uFillTx/>
                <a:latin typeface="Arial"/>
                <a:ea typeface="+mn-ea"/>
                <a:cs typeface="Arial" panose="020B0604020202020204" pitchFamily="34" charset="0"/>
              </a:rPr>
              <a:t>Signaling Domain</a:t>
            </a:r>
          </a:p>
        </p:txBody>
      </p:sp>
      <p:grpSp>
        <p:nvGrpSpPr>
          <p:cNvPr id="69" name="Group 68">
            <a:extLst>
              <a:ext uri="{FF2B5EF4-FFF2-40B4-BE49-F238E27FC236}">
                <a16:creationId xmlns:a16="http://schemas.microsoft.com/office/drawing/2014/main" id="{8FB6B3B5-CDD2-4AC0-93FF-91C8C4845814}"/>
              </a:ext>
            </a:extLst>
          </p:cNvPr>
          <p:cNvGrpSpPr/>
          <p:nvPr/>
        </p:nvGrpSpPr>
        <p:grpSpPr>
          <a:xfrm>
            <a:off x="7149615" y="2299427"/>
            <a:ext cx="174552" cy="812147"/>
            <a:chOff x="5750627" y="3063980"/>
            <a:chExt cx="174552" cy="812147"/>
          </a:xfrm>
        </p:grpSpPr>
        <p:grpSp>
          <p:nvGrpSpPr>
            <p:cNvPr id="91" name="Group 90">
              <a:extLst>
                <a:ext uri="{FF2B5EF4-FFF2-40B4-BE49-F238E27FC236}">
                  <a16:creationId xmlns:a16="http://schemas.microsoft.com/office/drawing/2014/main" id="{B8624B77-C807-4A92-829B-E7A026DFFA9B}"/>
                </a:ext>
              </a:extLst>
            </p:cNvPr>
            <p:cNvGrpSpPr/>
            <p:nvPr/>
          </p:nvGrpSpPr>
          <p:grpSpPr>
            <a:xfrm>
              <a:off x="5750627" y="3338420"/>
              <a:ext cx="174552" cy="537707"/>
              <a:chOff x="5744277" y="3338420"/>
              <a:chExt cx="174552" cy="537707"/>
            </a:xfrm>
          </p:grpSpPr>
          <p:grpSp>
            <p:nvGrpSpPr>
              <p:cNvPr id="97" name="Group 96">
                <a:extLst>
                  <a:ext uri="{FF2B5EF4-FFF2-40B4-BE49-F238E27FC236}">
                    <a16:creationId xmlns:a16="http://schemas.microsoft.com/office/drawing/2014/main" id="{43815361-A72A-4FB8-9128-1C0AF80DCC28}"/>
                  </a:ext>
                </a:extLst>
              </p:cNvPr>
              <p:cNvGrpSpPr/>
              <p:nvPr/>
            </p:nvGrpSpPr>
            <p:grpSpPr>
              <a:xfrm>
                <a:off x="5779026" y="3338420"/>
                <a:ext cx="139803" cy="537707"/>
                <a:chOff x="6524449" y="3607213"/>
                <a:chExt cx="139803" cy="537707"/>
              </a:xfrm>
            </p:grpSpPr>
            <p:cxnSp>
              <p:nvCxnSpPr>
                <p:cNvPr id="99" name="Straight Connector 98">
                  <a:extLst>
                    <a:ext uri="{FF2B5EF4-FFF2-40B4-BE49-F238E27FC236}">
                      <a16:creationId xmlns:a16="http://schemas.microsoft.com/office/drawing/2014/main" id="{6110F14D-676C-4EBB-A015-1D5C87FA3A44}"/>
                    </a:ext>
                  </a:extLst>
                </p:cNvPr>
                <p:cNvCxnSpPr>
                  <a:cxnSpLocks/>
                </p:cNvCxnSpPr>
                <p:nvPr/>
              </p:nvCxnSpPr>
              <p:spPr bwMode="auto">
                <a:xfrm rot="10800000">
                  <a:off x="6524449" y="3607213"/>
                  <a:ext cx="0" cy="274688"/>
                </a:xfrm>
                <a:prstGeom prst="line">
                  <a:avLst/>
                </a:prstGeom>
                <a:noFill/>
                <a:ln w="19050" cap="flat" cmpd="sng" algn="ctr">
                  <a:solidFill>
                    <a:schemeClr val="accent5">
                      <a:lumMod val="50000"/>
                    </a:schemeClr>
                  </a:solidFill>
                  <a:prstDash val="solid"/>
                  <a:round/>
                  <a:headEnd type="none" w="med" len="med"/>
                  <a:tailEnd type="none" w="med" len="med"/>
                </a:ln>
                <a:effectLst/>
              </p:spPr>
            </p:cxnSp>
            <p:sp>
              <p:nvSpPr>
                <p:cNvPr id="100" name="Freeform: Shape 99">
                  <a:extLst>
                    <a:ext uri="{FF2B5EF4-FFF2-40B4-BE49-F238E27FC236}">
                      <a16:creationId xmlns:a16="http://schemas.microsoft.com/office/drawing/2014/main" id="{634FEDFF-D897-469E-9D19-A98045BF56C1}"/>
                    </a:ext>
                  </a:extLst>
                </p:cNvPr>
                <p:cNvSpPr/>
                <p:nvPr/>
              </p:nvSpPr>
              <p:spPr bwMode="auto">
                <a:xfrm rot="10800000">
                  <a:off x="6526669" y="3786418"/>
                  <a:ext cx="99398" cy="358502"/>
                </a:xfrm>
                <a:custGeom>
                  <a:avLst/>
                  <a:gdLst>
                    <a:gd name="connsiteX0" fmla="*/ 5065 w 226947"/>
                    <a:gd name="connsiteY0" fmla="*/ 390426 h 687060"/>
                    <a:gd name="connsiteX1" fmla="*/ 14492 w 226947"/>
                    <a:gd name="connsiteY1" fmla="*/ 644950 h 687060"/>
                    <a:gd name="connsiteX2" fmla="*/ 127614 w 226947"/>
                    <a:gd name="connsiteY2" fmla="*/ 626096 h 687060"/>
                    <a:gd name="connsiteX3" fmla="*/ 99333 w 226947"/>
                    <a:gd name="connsiteY3" fmla="*/ 60488 h 687060"/>
                    <a:gd name="connsiteX4" fmla="*/ 212455 w 226947"/>
                    <a:gd name="connsiteY4" fmla="*/ 51061 h 687060"/>
                    <a:gd name="connsiteX5" fmla="*/ 221882 w 226947"/>
                    <a:gd name="connsiteY5" fmla="*/ 371572 h 687060"/>
                    <a:gd name="connsiteX0" fmla="*/ 5065 w 225733"/>
                    <a:gd name="connsiteY0" fmla="*/ 384714 h 680714"/>
                    <a:gd name="connsiteX1" fmla="*/ 14492 w 225733"/>
                    <a:gd name="connsiteY1" fmla="*/ 639238 h 680714"/>
                    <a:gd name="connsiteX2" fmla="*/ 127614 w 225733"/>
                    <a:gd name="connsiteY2" fmla="*/ 620384 h 680714"/>
                    <a:gd name="connsiteX3" fmla="*/ 122024 w 225733"/>
                    <a:gd name="connsiteY3" fmla="*/ 64301 h 680714"/>
                    <a:gd name="connsiteX4" fmla="*/ 212455 w 225733"/>
                    <a:gd name="connsiteY4" fmla="*/ 45349 h 680714"/>
                    <a:gd name="connsiteX5" fmla="*/ 221882 w 225733"/>
                    <a:gd name="connsiteY5" fmla="*/ 365860 h 680714"/>
                    <a:gd name="connsiteX0" fmla="*/ 4138 w 224806"/>
                    <a:gd name="connsiteY0" fmla="*/ 384714 h 680714"/>
                    <a:gd name="connsiteX1" fmla="*/ 13565 w 224806"/>
                    <a:gd name="connsiteY1" fmla="*/ 639238 h 680714"/>
                    <a:gd name="connsiteX2" fmla="*/ 109669 w 224806"/>
                    <a:gd name="connsiteY2" fmla="*/ 620384 h 680714"/>
                    <a:gd name="connsiteX3" fmla="*/ 121097 w 224806"/>
                    <a:gd name="connsiteY3" fmla="*/ 64301 h 680714"/>
                    <a:gd name="connsiteX4" fmla="*/ 211528 w 224806"/>
                    <a:gd name="connsiteY4" fmla="*/ 45349 h 680714"/>
                    <a:gd name="connsiteX5" fmla="*/ 220955 w 224806"/>
                    <a:gd name="connsiteY5" fmla="*/ 365860 h 680714"/>
                    <a:gd name="connsiteX0" fmla="*/ 4138 w 224806"/>
                    <a:gd name="connsiteY0" fmla="*/ 384714 h 680714"/>
                    <a:gd name="connsiteX1" fmla="*/ 13565 w 224806"/>
                    <a:gd name="connsiteY1" fmla="*/ 639238 h 680714"/>
                    <a:gd name="connsiteX2" fmla="*/ 109669 w 224806"/>
                    <a:gd name="connsiteY2" fmla="*/ 620384 h 680714"/>
                    <a:gd name="connsiteX3" fmla="*/ 121097 w 224806"/>
                    <a:gd name="connsiteY3" fmla="*/ 64301 h 680714"/>
                    <a:gd name="connsiteX4" fmla="*/ 211528 w 224806"/>
                    <a:gd name="connsiteY4" fmla="*/ 45349 h 680714"/>
                    <a:gd name="connsiteX5" fmla="*/ 220955 w 224806"/>
                    <a:gd name="connsiteY5" fmla="*/ 365860 h 680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4806" h="680714">
                      <a:moveTo>
                        <a:pt x="4138" y="384714"/>
                      </a:moveTo>
                      <a:cubicBezTo>
                        <a:pt x="-1361" y="492337"/>
                        <a:pt x="-4023" y="599960"/>
                        <a:pt x="13565" y="639238"/>
                      </a:cubicBezTo>
                      <a:cubicBezTo>
                        <a:pt x="31153" y="678516"/>
                        <a:pt x="91747" y="716207"/>
                        <a:pt x="109669" y="620384"/>
                      </a:cubicBezTo>
                      <a:cubicBezTo>
                        <a:pt x="127591" y="524561"/>
                        <a:pt x="104121" y="160140"/>
                        <a:pt x="121097" y="64301"/>
                      </a:cubicBezTo>
                      <a:cubicBezTo>
                        <a:pt x="138073" y="-31538"/>
                        <a:pt x="194885" y="-4911"/>
                        <a:pt x="211528" y="45349"/>
                      </a:cubicBezTo>
                      <a:cubicBezTo>
                        <a:pt x="228171" y="95609"/>
                        <a:pt x="226454" y="231528"/>
                        <a:pt x="220955" y="365860"/>
                      </a:cubicBezTo>
                    </a:path>
                  </a:pathLst>
                </a:custGeom>
                <a:noFill/>
                <a:ln w="19050">
                  <a:solidFill>
                    <a:schemeClr val="accent5">
                      <a:lumMod val="50000"/>
                    </a:schemeClr>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01" name="Rectangle: Rounded Corners 100">
                  <a:extLst>
                    <a:ext uri="{FF2B5EF4-FFF2-40B4-BE49-F238E27FC236}">
                      <a16:creationId xmlns:a16="http://schemas.microsoft.com/office/drawing/2014/main" id="{F6DE1FB0-8476-4928-A7F4-FCC02937777F}"/>
                    </a:ext>
                  </a:extLst>
                </p:cNvPr>
                <p:cNvSpPr/>
                <p:nvPr/>
              </p:nvSpPr>
              <p:spPr bwMode="auto">
                <a:xfrm rot="10800000">
                  <a:off x="6606106" y="3842880"/>
                  <a:ext cx="58146" cy="232278"/>
                </a:xfrm>
                <a:prstGeom prst="roundRect">
                  <a:avLst/>
                </a:prstGeom>
                <a:solidFill>
                  <a:schemeClr val="accent5"/>
                </a:solidFill>
                <a:ln w="0">
                  <a:solidFill>
                    <a:schemeClr val="accent5">
                      <a:lumMod val="50000"/>
                    </a:schemeClr>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grpSp>
          <p:sp>
            <p:nvSpPr>
              <p:cNvPr id="98" name="Rectangle: Rounded Corners 97">
                <a:extLst>
                  <a:ext uri="{FF2B5EF4-FFF2-40B4-BE49-F238E27FC236}">
                    <a16:creationId xmlns:a16="http://schemas.microsoft.com/office/drawing/2014/main" id="{CA543982-1D1D-459E-AF0D-F750ACF05185}"/>
                  </a:ext>
                </a:extLst>
              </p:cNvPr>
              <p:cNvSpPr/>
              <p:nvPr/>
            </p:nvSpPr>
            <p:spPr bwMode="auto">
              <a:xfrm rot="10800000">
                <a:off x="5744277" y="3613941"/>
                <a:ext cx="58146" cy="232278"/>
              </a:xfrm>
              <a:prstGeom prst="roundRect">
                <a:avLst/>
              </a:prstGeom>
              <a:solidFill>
                <a:schemeClr val="accent5"/>
              </a:solidFill>
              <a:ln w="0">
                <a:solidFill>
                  <a:schemeClr val="accent5">
                    <a:lumMod val="50000"/>
                  </a:schemeClr>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grpSp>
        <p:grpSp>
          <p:nvGrpSpPr>
            <p:cNvPr id="92" name="Group 91">
              <a:extLst>
                <a:ext uri="{FF2B5EF4-FFF2-40B4-BE49-F238E27FC236}">
                  <a16:creationId xmlns:a16="http://schemas.microsoft.com/office/drawing/2014/main" id="{0E349F68-0F9B-4882-A983-C1F7D00F8D3F}"/>
                </a:ext>
              </a:extLst>
            </p:cNvPr>
            <p:cNvGrpSpPr/>
            <p:nvPr/>
          </p:nvGrpSpPr>
          <p:grpSpPr>
            <a:xfrm rot="10800000">
              <a:off x="5759553" y="3063980"/>
              <a:ext cx="52170" cy="350140"/>
              <a:chOff x="4403567" y="4941526"/>
              <a:chExt cx="52170" cy="350140"/>
            </a:xfrm>
          </p:grpSpPr>
          <p:grpSp>
            <p:nvGrpSpPr>
              <p:cNvPr id="93" name="Group 92">
                <a:extLst>
                  <a:ext uri="{FF2B5EF4-FFF2-40B4-BE49-F238E27FC236}">
                    <a16:creationId xmlns:a16="http://schemas.microsoft.com/office/drawing/2014/main" id="{068F2EFA-268A-4F10-8E62-9E3F3F884A45}"/>
                  </a:ext>
                </a:extLst>
              </p:cNvPr>
              <p:cNvGrpSpPr/>
              <p:nvPr/>
            </p:nvGrpSpPr>
            <p:grpSpPr>
              <a:xfrm>
                <a:off x="4403567" y="4941526"/>
                <a:ext cx="52170" cy="231149"/>
                <a:chOff x="1278852" y="3169343"/>
                <a:chExt cx="110406" cy="843652"/>
              </a:xfrm>
            </p:grpSpPr>
            <p:sp>
              <p:nvSpPr>
                <p:cNvPr id="95" name="Rectangle: Rounded Corners 94">
                  <a:extLst>
                    <a:ext uri="{FF2B5EF4-FFF2-40B4-BE49-F238E27FC236}">
                      <a16:creationId xmlns:a16="http://schemas.microsoft.com/office/drawing/2014/main" id="{3D44C255-19C3-4E7F-8B1E-AF97F021F327}"/>
                    </a:ext>
                  </a:extLst>
                </p:cNvPr>
                <p:cNvSpPr/>
                <p:nvPr/>
              </p:nvSpPr>
              <p:spPr bwMode="auto">
                <a:xfrm>
                  <a:off x="1278852" y="3169343"/>
                  <a:ext cx="110406" cy="441045"/>
                </a:xfrm>
                <a:prstGeom prst="roundRect">
                  <a:avLst/>
                </a:prstGeom>
                <a:solidFill>
                  <a:schemeClr val="accent6"/>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96" name="Rectangle: Rounded Corners 95">
                  <a:extLst>
                    <a:ext uri="{FF2B5EF4-FFF2-40B4-BE49-F238E27FC236}">
                      <a16:creationId xmlns:a16="http://schemas.microsoft.com/office/drawing/2014/main" id="{122BA6AA-DBE7-40E8-A266-C3A0C6A2E787}"/>
                    </a:ext>
                  </a:extLst>
                </p:cNvPr>
                <p:cNvSpPr/>
                <p:nvPr/>
              </p:nvSpPr>
              <p:spPr bwMode="auto">
                <a:xfrm>
                  <a:off x="1278852" y="3571951"/>
                  <a:ext cx="110406" cy="441044"/>
                </a:xfrm>
                <a:prstGeom prst="roundRect">
                  <a:avLst/>
                </a:prstGeom>
                <a:solidFill>
                  <a:schemeClr val="tx2"/>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grpSp>
          <p:sp>
            <p:nvSpPr>
              <p:cNvPr id="94" name="Rectangle: Rounded Corners 93">
                <a:extLst>
                  <a:ext uri="{FF2B5EF4-FFF2-40B4-BE49-F238E27FC236}">
                    <a16:creationId xmlns:a16="http://schemas.microsoft.com/office/drawing/2014/main" id="{0E4A7772-5322-41BC-8B35-0D97B3C14692}"/>
                  </a:ext>
                </a:extLst>
              </p:cNvPr>
              <p:cNvSpPr/>
              <p:nvPr/>
            </p:nvSpPr>
            <p:spPr bwMode="auto">
              <a:xfrm>
                <a:off x="4403567" y="5170826"/>
                <a:ext cx="52170" cy="120840"/>
              </a:xfrm>
              <a:prstGeom prst="roundRect">
                <a:avLst/>
              </a:prstGeom>
              <a:solidFill>
                <a:schemeClr val="accent6"/>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grpSp>
      </p:grpSp>
      <p:cxnSp>
        <p:nvCxnSpPr>
          <p:cNvPr id="25" name="Straight Arrow Connector 24">
            <a:extLst>
              <a:ext uri="{FF2B5EF4-FFF2-40B4-BE49-F238E27FC236}">
                <a16:creationId xmlns:a16="http://schemas.microsoft.com/office/drawing/2014/main" id="{3F900147-0A2B-4BD5-A97A-73767AC36A94}"/>
              </a:ext>
            </a:extLst>
          </p:cNvPr>
          <p:cNvCxnSpPr>
            <a:cxnSpLocks/>
          </p:cNvCxnSpPr>
          <p:nvPr/>
        </p:nvCxnSpPr>
        <p:spPr bwMode="auto">
          <a:xfrm flipV="1">
            <a:off x="6797601" y="4324888"/>
            <a:ext cx="622074" cy="139736"/>
          </a:xfrm>
          <a:prstGeom prst="straightConnector1">
            <a:avLst/>
          </a:prstGeom>
          <a:noFill/>
          <a:ln w="28575" cap="flat" cmpd="sng" algn="ctr">
            <a:solidFill>
              <a:schemeClr val="bg1"/>
            </a:solidFill>
            <a:prstDash val="solid"/>
            <a:round/>
            <a:headEnd type="none" w="med" len="med"/>
            <a:tailEnd type="triangle"/>
          </a:ln>
          <a:effectLst/>
        </p:spPr>
      </p:cxnSp>
      <p:sp>
        <p:nvSpPr>
          <p:cNvPr id="222" name="TextBox 221">
            <a:extLst>
              <a:ext uri="{FF2B5EF4-FFF2-40B4-BE49-F238E27FC236}">
                <a16:creationId xmlns:a16="http://schemas.microsoft.com/office/drawing/2014/main" id="{A956960C-295E-4283-A50E-310F80D7F574}"/>
              </a:ext>
            </a:extLst>
          </p:cNvPr>
          <p:cNvSpPr txBox="1"/>
          <p:nvPr/>
        </p:nvSpPr>
        <p:spPr>
          <a:xfrm>
            <a:off x="6660785" y="1808895"/>
            <a:ext cx="654990" cy="523220"/>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1D2E5A"/>
                </a:solidFill>
                <a:effectLst/>
                <a:uLnTx/>
                <a:uFillTx/>
                <a:latin typeface="Calibri" panose="020F0502020204030204" pitchFamily="34" charset="0"/>
                <a:cs typeface="Calibri" panose="020F0502020204030204" pitchFamily="34" charset="0"/>
              </a:rPr>
              <a:t>CAR T-Cell</a:t>
            </a:r>
          </a:p>
        </p:txBody>
      </p:sp>
      <p:sp>
        <p:nvSpPr>
          <p:cNvPr id="172" name="TextBox 171">
            <a:extLst>
              <a:ext uri="{FF2B5EF4-FFF2-40B4-BE49-F238E27FC236}">
                <a16:creationId xmlns:a16="http://schemas.microsoft.com/office/drawing/2014/main" id="{FB273B83-CAAB-42CF-94C8-BC46B0CAFB33}"/>
              </a:ext>
            </a:extLst>
          </p:cNvPr>
          <p:cNvSpPr txBox="1"/>
          <p:nvPr/>
        </p:nvSpPr>
        <p:spPr>
          <a:xfrm rot="16975216">
            <a:off x="5006080" y="2778193"/>
            <a:ext cx="1775188" cy="276999"/>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1D2E5A"/>
                </a:solidFill>
                <a:effectLst/>
                <a:uLnTx/>
                <a:uFillTx/>
                <a:latin typeface="Calibri" panose="020F0502020204030204" pitchFamily="34" charset="0"/>
                <a:ea typeface="+mn-ea"/>
                <a:cs typeface="Calibri" panose="020F0502020204030204" pitchFamily="34" charset="0"/>
              </a:rPr>
              <a:t>Cytotoxic Cytokines</a:t>
            </a:r>
          </a:p>
        </p:txBody>
      </p:sp>
      <p:grpSp>
        <p:nvGrpSpPr>
          <p:cNvPr id="4" name="Group 3">
            <a:extLst>
              <a:ext uri="{FF2B5EF4-FFF2-40B4-BE49-F238E27FC236}">
                <a16:creationId xmlns:a16="http://schemas.microsoft.com/office/drawing/2014/main" id="{C1FB4B2E-5EB6-40B1-BD4A-10F95FCC7080}"/>
              </a:ext>
            </a:extLst>
          </p:cNvPr>
          <p:cNvGrpSpPr/>
          <p:nvPr/>
        </p:nvGrpSpPr>
        <p:grpSpPr>
          <a:xfrm rot="20570910">
            <a:off x="7705746" y="1965078"/>
            <a:ext cx="2557862" cy="1199455"/>
            <a:chOff x="8041748" y="2408771"/>
            <a:chExt cx="2557862" cy="1199455"/>
          </a:xfrm>
        </p:grpSpPr>
        <p:grpSp>
          <p:nvGrpSpPr>
            <p:cNvPr id="165" name="Group 164">
              <a:extLst>
                <a:ext uri="{FF2B5EF4-FFF2-40B4-BE49-F238E27FC236}">
                  <a16:creationId xmlns:a16="http://schemas.microsoft.com/office/drawing/2014/main" id="{07FDC82D-D466-4CB4-9E33-31FFB55EF458}"/>
                </a:ext>
              </a:extLst>
            </p:cNvPr>
            <p:cNvGrpSpPr/>
            <p:nvPr/>
          </p:nvGrpSpPr>
          <p:grpSpPr>
            <a:xfrm rot="4371542">
              <a:off x="9263518" y="2208073"/>
              <a:ext cx="1135394" cy="1536790"/>
              <a:chOff x="8334512" y="4747167"/>
              <a:chExt cx="1135394" cy="1536790"/>
            </a:xfrm>
          </p:grpSpPr>
          <p:grpSp>
            <p:nvGrpSpPr>
              <p:cNvPr id="210" name="Group 209">
                <a:extLst>
                  <a:ext uri="{FF2B5EF4-FFF2-40B4-BE49-F238E27FC236}">
                    <a16:creationId xmlns:a16="http://schemas.microsoft.com/office/drawing/2014/main" id="{F253635B-5A4C-4CF1-8626-C7AB0184C9A3}"/>
                  </a:ext>
                </a:extLst>
              </p:cNvPr>
              <p:cNvGrpSpPr/>
              <p:nvPr/>
            </p:nvGrpSpPr>
            <p:grpSpPr>
              <a:xfrm>
                <a:off x="8842224" y="5742795"/>
                <a:ext cx="91440" cy="405139"/>
                <a:chOff x="8905835" y="5742795"/>
                <a:chExt cx="91440" cy="405139"/>
              </a:xfrm>
            </p:grpSpPr>
            <p:cxnSp>
              <p:nvCxnSpPr>
                <p:cNvPr id="218" name="Straight Connector 217">
                  <a:extLst>
                    <a:ext uri="{FF2B5EF4-FFF2-40B4-BE49-F238E27FC236}">
                      <a16:creationId xmlns:a16="http://schemas.microsoft.com/office/drawing/2014/main" id="{DE918D14-F2D5-4FF9-BF56-E0B1CC85661C}"/>
                    </a:ext>
                  </a:extLst>
                </p:cNvPr>
                <p:cNvCxnSpPr>
                  <a:cxnSpLocks/>
                </p:cNvCxnSpPr>
                <p:nvPr/>
              </p:nvCxnSpPr>
              <p:spPr bwMode="auto">
                <a:xfrm rot="10800000">
                  <a:off x="8949516" y="5742795"/>
                  <a:ext cx="1911" cy="274688"/>
                </a:xfrm>
                <a:prstGeom prst="line">
                  <a:avLst/>
                </a:prstGeom>
                <a:noFill/>
                <a:ln w="19050" cap="flat" cmpd="sng" algn="ctr">
                  <a:solidFill>
                    <a:schemeClr val="accent6"/>
                  </a:solidFill>
                  <a:prstDash val="solid"/>
                  <a:round/>
                  <a:headEnd type="none" w="med" len="med"/>
                  <a:tailEnd type="none" w="med" len="med"/>
                </a:ln>
                <a:effectLst/>
              </p:spPr>
            </p:cxnSp>
            <p:sp>
              <p:nvSpPr>
                <p:cNvPr id="219" name="Rectangle: Rounded Corners 218">
                  <a:extLst>
                    <a:ext uri="{FF2B5EF4-FFF2-40B4-BE49-F238E27FC236}">
                      <a16:creationId xmlns:a16="http://schemas.microsoft.com/office/drawing/2014/main" id="{08F5B319-4617-4D65-B8E5-C82E85A9D365}"/>
                    </a:ext>
                  </a:extLst>
                </p:cNvPr>
                <p:cNvSpPr/>
                <p:nvPr/>
              </p:nvSpPr>
              <p:spPr bwMode="auto">
                <a:xfrm rot="10800000">
                  <a:off x="8905835" y="5965054"/>
                  <a:ext cx="91440" cy="182880"/>
                </a:xfrm>
                <a:prstGeom prst="roundRect">
                  <a:avLst/>
                </a:prstGeom>
                <a:solidFill>
                  <a:schemeClr val="accent4"/>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grpSp>
            <p:nvGrpSpPr>
              <p:cNvPr id="211" name="Group 210">
                <a:extLst>
                  <a:ext uri="{FF2B5EF4-FFF2-40B4-BE49-F238E27FC236}">
                    <a16:creationId xmlns:a16="http://schemas.microsoft.com/office/drawing/2014/main" id="{D4B1F802-BAEA-4E18-B7B0-381FB78211C1}"/>
                  </a:ext>
                </a:extLst>
              </p:cNvPr>
              <p:cNvGrpSpPr/>
              <p:nvPr/>
            </p:nvGrpSpPr>
            <p:grpSpPr>
              <a:xfrm>
                <a:off x="8960290" y="5742796"/>
                <a:ext cx="91440" cy="405139"/>
                <a:chOff x="9058235" y="5895195"/>
                <a:chExt cx="91440" cy="405139"/>
              </a:xfrm>
            </p:grpSpPr>
            <p:cxnSp>
              <p:nvCxnSpPr>
                <p:cNvPr id="216" name="Straight Connector 215">
                  <a:extLst>
                    <a:ext uri="{FF2B5EF4-FFF2-40B4-BE49-F238E27FC236}">
                      <a16:creationId xmlns:a16="http://schemas.microsoft.com/office/drawing/2014/main" id="{51886017-758A-42DC-970A-3198ECC52A77}"/>
                    </a:ext>
                  </a:extLst>
                </p:cNvPr>
                <p:cNvCxnSpPr>
                  <a:cxnSpLocks/>
                </p:cNvCxnSpPr>
                <p:nvPr/>
              </p:nvCxnSpPr>
              <p:spPr bwMode="auto">
                <a:xfrm rot="10800000">
                  <a:off x="9101916" y="5895195"/>
                  <a:ext cx="1911" cy="274688"/>
                </a:xfrm>
                <a:prstGeom prst="line">
                  <a:avLst/>
                </a:prstGeom>
                <a:noFill/>
                <a:ln w="19050" cap="flat" cmpd="sng" algn="ctr">
                  <a:solidFill>
                    <a:schemeClr val="accent6"/>
                  </a:solidFill>
                  <a:prstDash val="solid"/>
                  <a:round/>
                  <a:headEnd type="none" w="med" len="med"/>
                  <a:tailEnd type="none" w="med" len="med"/>
                </a:ln>
                <a:effectLst/>
              </p:spPr>
            </p:cxnSp>
            <p:sp>
              <p:nvSpPr>
                <p:cNvPr id="217" name="Rectangle: Rounded Corners 216">
                  <a:extLst>
                    <a:ext uri="{FF2B5EF4-FFF2-40B4-BE49-F238E27FC236}">
                      <a16:creationId xmlns:a16="http://schemas.microsoft.com/office/drawing/2014/main" id="{92BC607D-8694-4746-8FEA-0674E6E4198F}"/>
                    </a:ext>
                  </a:extLst>
                </p:cNvPr>
                <p:cNvSpPr/>
                <p:nvPr/>
              </p:nvSpPr>
              <p:spPr bwMode="auto">
                <a:xfrm rot="10800000">
                  <a:off x="9058235" y="6117454"/>
                  <a:ext cx="91440" cy="182880"/>
                </a:xfrm>
                <a:prstGeom prst="roundRect">
                  <a:avLst/>
                </a:prstGeom>
                <a:solidFill>
                  <a:schemeClr val="accent4"/>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sp>
            <p:nvSpPr>
              <p:cNvPr id="212" name="TextBox 211">
                <a:extLst>
                  <a:ext uri="{FF2B5EF4-FFF2-40B4-BE49-F238E27FC236}">
                    <a16:creationId xmlns:a16="http://schemas.microsoft.com/office/drawing/2014/main" id="{E173B9DD-5EBB-4A20-AE6C-3816CAFA4C21}"/>
                  </a:ext>
                </a:extLst>
              </p:cNvPr>
              <p:cNvSpPr txBox="1"/>
              <p:nvPr/>
            </p:nvSpPr>
            <p:spPr>
              <a:xfrm rot="17228458">
                <a:off x="8945255" y="5849804"/>
                <a:ext cx="560529" cy="307777"/>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1D2E5A"/>
                    </a:solidFill>
                    <a:effectLst/>
                    <a:uLnTx/>
                    <a:uFillTx/>
                    <a:latin typeface="Calibri" panose="020F0502020204030204" pitchFamily="34" charset="0"/>
                    <a:ea typeface="+mn-ea"/>
                    <a:cs typeface="Calibri" panose="020F0502020204030204" pitchFamily="34" charset="0"/>
                  </a:rPr>
                  <a:t>CD3</a:t>
                </a:r>
              </a:p>
            </p:txBody>
          </p:sp>
          <p:grpSp>
            <p:nvGrpSpPr>
              <p:cNvPr id="213" name="Group 115">
                <a:extLst>
                  <a:ext uri="{FF2B5EF4-FFF2-40B4-BE49-F238E27FC236}">
                    <a16:creationId xmlns:a16="http://schemas.microsoft.com/office/drawing/2014/main" id="{E9FA716F-9FF3-4022-8A47-B50B31F5369C}"/>
                  </a:ext>
                </a:extLst>
              </p:cNvPr>
              <p:cNvGrpSpPr/>
              <p:nvPr/>
            </p:nvGrpSpPr>
            <p:grpSpPr>
              <a:xfrm rot="10800000">
                <a:off x="8334512" y="4747167"/>
                <a:ext cx="1135394" cy="1085160"/>
                <a:chOff x="863178" y="2614612"/>
                <a:chExt cx="1419029" cy="1423987"/>
              </a:xfrm>
            </p:grpSpPr>
            <p:sp>
              <p:nvSpPr>
                <p:cNvPr id="214" name="Oval 5">
                  <a:extLst>
                    <a:ext uri="{FF2B5EF4-FFF2-40B4-BE49-F238E27FC236}">
                      <a16:creationId xmlns:a16="http://schemas.microsoft.com/office/drawing/2014/main" id="{00B93548-3891-466C-B9E4-61669E676E1E}"/>
                    </a:ext>
                  </a:extLst>
                </p:cNvPr>
                <p:cNvSpPr>
                  <a:spLocks noChangeArrowheads="1"/>
                </p:cNvSpPr>
                <p:nvPr/>
              </p:nvSpPr>
              <p:spPr bwMode="auto">
                <a:xfrm>
                  <a:off x="863178" y="2614612"/>
                  <a:ext cx="1419029" cy="1423987"/>
                </a:xfrm>
                <a:prstGeom prst="ellipse">
                  <a:avLst/>
                </a:prstGeom>
                <a:solidFill>
                  <a:schemeClr val="accent4"/>
                </a:solidFill>
                <a:ln w="9525">
                  <a:solidFill>
                    <a:schemeClr val="bg2">
                      <a:lumMod val="10000"/>
                    </a:schemeClr>
                  </a:solidFill>
                  <a:round/>
                  <a:headEnd/>
                  <a:tailEnd/>
                </a:ln>
              </p:spPr>
              <p:txBody>
                <a:bodyPr wrap="none" anchor="ct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215" name="Oval 6">
                  <a:extLst>
                    <a:ext uri="{FF2B5EF4-FFF2-40B4-BE49-F238E27FC236}">
                      <a16:creationId xmlns:a16="http://schemas.microsoft.com/office/drawing/2014/main" id="{0E134B1D-9BB7-4131-9C84-4B019DE25C78}"/>
                    </a:ext>
                  </a:extLst>
                </p:cNvPr>
                <p:cNvSpPr>
                  <a:spLocks noChangeArrowheads="1"/>
                </p:cNvSpPr>
                <p:nvPr/>
              </p:nvSpPr>
              <p:spPr bwMode="auto">
                <a:xfrm rot="6380685">
                  <a:off x="1150081" y="3287166"/>
                  <a:ext cx="704531" cy="530705"/>
                </a:xfrm>
                <a:prstGeom prst="ellipse">
                  <a:avLst/>
                </a:prstGeom>
                <a:solidFill>
                  <a:srgbClr val="7EEA9D"/>
                </a:solidFill>
                <a:ln w="9525">
                  <a:solidFill>
                    <a:schemeClr val="bg2">
                      <a:lumMod val="10000"/>
                    </a:schemeClr>
                  </a:solidFill>
                  <a:round/>
                  <a:headEnd/>
                  <a:tailEnd/>
                </a:ln>
              </p:spPr>
              <p:txBody>
                <a:bodyPr wrap="none" anchor="ct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grpSp>
        <p:grpSp>
          <p:nvGrpSpPr>
            <p:cNvPr id="170" name="Group 169">
              <a:extLst>
                <a:ext uri="{FF2B5EF4-FFF2-40B4-BE49-F238E27FC236}">
                  <a16:creationId xmlns:a16="http://schemas.microsoft.com/office/drawing/2014/main" id="{5C059D6D-130F-462B-8DFA-5548D3C071FC}"/>
                </a:ext>
              </a:extLst>
            </p:cNvPr>
            <p:cNvGrpSpPr/>
            <p:nvPr/>
          </p:nvGrpSpPr>
          <p:grpSpPr>
            <a:xfrm rot="20571542">
              <a:off x="8405389" y="3223351"/>
              <a:ext cx="823891" cy="202446"/>
              <a:chOff x="10919167" y="4072279"/>
              <a:chExt cx="679824" cy="167046"/>
            </a:xfrm>
            <a:solidFill>
              <a:schemeClr val="accent5"/>
            </a:solidFill>
          </p:grpSpPr>
          <p:sp>
            <p:nvSpPr>
              <p:cNvPr id="197" name="Freeform: Shape 196">
                <a:extLst>
                  <a:ext uri="{FF2B5EF4-FFF2-40B4-BE49-F238E27FC236}">
                    <a16:creationId xmlns:a16="http://schemas.microsoft.com/office/drawing/2014/main" id="{5AAE093C-3B47-485D-A0E5-B1E515B7B502}"/>
                  </a:ext>
                </a:extLst>
              </p:cNvPr>
              <p:cNvSpPr/>
              <p:nvPr/>
            </p:nvSpPr>
            <p:spPr bwMode="auto">
              <a:xfrm rot="5400000">
                <a:off x="11013838" y="4015988"/>
                <a:ext cx="99398" cy="288740"/>
              </a:xfrm>
              <a:custGeom>
                <a:avLst/>
                <a:gdLst>
                  <a:gd name="connsiteX0" fmla="*/ 5065 w 226947"/>
                  <a:gd name="connsiteY0" fmla="*/ 390426 h 687060"/>
                  <a:gd name="connsiteX1" fmla="*/ 14492 w 226947"/>
                  <a:gd name="connsiteY1" fmla="*/ 644950 h 687060"/>
                  <a:gd name="connsiteX2" fmla="*/ 127614 w 226947"/>
                  <a:gd name="connsiteY2" fmla="*/ 626096 h 687060"/>
                  <a:gd name="connsiteX3" fmla="*/ 99333 w 226947"/>
                  <a:gd name="connsiteY3" fmla="*/ 60488 h 687060"/>
                  <a:gd name="connsiteX4" fmla="*/ 212455 w 226947"/>
                  <a:gd name="connsiteY4" fmla="*/ 51061 h 687060"/>
                  <a:gd name="connsiteX5" fmla="*/ 221882 w 226947"/>
                  <a:gd name="connsiteY5" fmla="*/ 371572 h 687060"/>
                  <a:gd name="connsiteX0" fmla="*/ 5065 w 225733"/>
                  <a:gd name="connsiteY0" fmla="*/ 384714 h 680714"/>
                  <a:gd name="connsiteX1" fmla="*/ 14492 w 225733"/>
                  <a:gd name="connsiteY1" fmla="*/ 639238 h 680714"/>
                  <a:gd name="connsiteX2" fmla="*/ 127614 w 225733"/>
                  <a:gd name="connsiteY2" fmla="*/ 620384 h 680714"/>
                  <a:gd name="connsiteX3" fmla="*/ 122024 w 225733"/>
                  <a:gd name="connsiteY3" fmla="*/ 64301 h 680714"/>
                  <a:gd name="connsiteX4" fmla="*/ 212455 w 225733"/>
                  <a:gd name="connsiteY4" fmla="*/ 45349 h 680714"/>
                  <a:gd name="connsiteX5" fmla="*/ 221882 w 225733"/>
                  <a:gd name="connsiteY5" fmla="*/ 365860 h 680714"/>
                  <a:gd name="connsiteX0" fmla="*/ 4138 w 224806"/>
                  <a:gd name="connsiteY0" fmla="*/ 384714 h 680714"/>
                  <a:gd name="connsiteX1" fmla="*/ 13565 w 224806"/>
                  <a:gd name="connsiteY1" fmla="*/ 639238 h 680714"/>
                  <a:gd name="connsiteX2" fmla="*/ 109669 w 224806"/>
                  <a:gd name="connsiteY2" fmla="*/ 620384 h 680714"/>
                  <a:gd name="connsiteX3" fmla="*/ 121097 w 224806"/>
                  <a:gd name="connsiteY3" fmla="*/ 64301 h 680714"/>
                  <a:gd name="connsiteX4" fmla="*/ 211528 w 224806"/>
                  <a:gd name="connsiteY4" fmla="*/ 45349 h 680714"/>
                  <a:gd name="connsiteX5" fmla="*/ 220955 w 224806"/>
                  <a:gd name="connsiteY5" fmla="*/ 365860 h 680714"/>
                  <a:gd name="connsiteX0" fmla="*/ 4138 w 224806"/>
                  <a:gd name="connsiteY0" fmla="*/ 384714 h 680714"/>
                  <a:gd name="connsiteX1" fmla="*/ 13565 w 224806"/>
                  <a:gd name="connsiteY1" fmla="*/ 639238 h 680714"/>
                  <a:gd name="connsiteX2" fmla="*/ 109669 w 224806"/>
                  <a:gd name="connsiteY2" fmla="*/ 620384 h 680714"/>
                  <a:gd name="connsiteX3" fmla="*/ 121097 w 224806"/>
                  <a:gd name="connsiteY3" fmla="*/ 64301 h 680714"/>
                  <a:gd name="connsiteX4" fmla="*/ 211528 w 224806"/>
                  <a:gd name="connsiteY4" fmla="*/ 45349 h 680714"/>
                  <a:gd name="connsiteX5" fmla="*/ 220955 w 224806"/>
                  <a:gd name="connsiteY5" fmla="*/ 365860 h 680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4806" h="680714">
                    <a:moveTo>
                      <a:pt x="4138" y="384714"/>
                    </a:moveTo>
                    <a:cubicBezTo>
                      <a:pt x="-1361" y="492337"/>
                      <a:pt x="-4023" y="599960"/>
                      <a:pt x="13565" y="639238"/>
                    </a:cubicBezTo>
                    <a:cubicBezTo>
                      <a:pt x="31153" y="678516"/>
                      <a:pt x="91747" y="716207"/>
                      <a:pt x="109669" y="620384"/>
                    </a:cubicBezTo>
                    <a:cubicBezTo>
                      <a:pt x="127591" y="524561"/>
                      <a:pt x="104121" y="160140"/>
                      <a:pt x="121097" y="64301"/>
                    </a:cubicBezTo>
                    <a:cubicBezTo>
                      <a:pt x="138073" y="-31538"/>
                      <a:pt x="194885" y="-4911"/>
                      <a:pt x="211528" y="45349"/>
                    </a:cubicBezTo>
                    <a:cubicBezTo>
                      <a:pt x="228171" y="95609"/>
                      <a:pt x="226454" y="231528"/>
                      <a:pt x="220955" y="365860"/>
                    </a:cubicBezTo>
                  </a:path>
                </a:pathLst>
              </a:custGeom>
              <a:noFill/>
              <a:ln w="19050">
                <a:solidFill>
                  <a:schemeClr val="accent5">
                    <a:lumMod val="50000"/>
                  </a:schemeClr>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198" name="Rectangle: Rounded Corners 197">
                <a:extLst>
                  <a:ext uri="{FF2B5EF4-FFF2-40B4-BE49-F238E27FC236}">
                    <a16:creationId xmlns:a16="http://schemas.microsoft.com/office/drawing/2014/main" id="{BBCBF5DE-B325-4B97-89E4-8FDC68DD6D94}"/>
                  </a:ext>
                </a:extLst>
              </p:cNvPr>
              <p:cNvSpPr/>
              <p:nvPr/>
            </p:nvSpPr>
            <p:spPr bwMode="auto">
              <a:xfrm rot="5400000">
                <a:off x="11028405" y="3985408"/>
                <a:ext cx="58146" cy="232278"/>
              </a:xfrm>
              <a:prstGeom prst="roundRect">
                <a:avLst/>
              </a:prstGeom>
              <a:grpFill/>
              <a:ln w="0">
                <a:solidFill>
                  <a:schemeClr val="accent5">
                    <a:lumMod val="50000"/>
                  </a:schemeClr>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199" name="Rectangle: Rounded Corners 198">
                <a:extLst>
                  <a:ext uri="{FF2B5EF4-FFF2-40B4-BE49-F238E27FC236}">
                    <a16:creationId xmlns:a16="http://schemas.microsoft.com/office/drawing/2014/main" id="{1EB88D29-8AED-4A58-8AFB-468090FD03B9}"/>
                  </a:ext>
                </a:extLst>
              </p:cNvPr>
              <p:cNvSpPr/>
              <p:nvPr/>
            </p:nvSpPr>
            <p:spPr bwMode="auto">
              <a:xfrm rot="5400000">
                <a:off x="11031529" y="4094113"/>
                <a:ext cx="58146" cy="232278"/>
              </a:xfrm>
              <a:prstGeom prst="roundRect">
                <a:avLst/>
              </a:prstGeom>
              <a:grpFill/>
              <a:ln w="0">
                <a:solidFill>
                  <a:schemeClr val="accent5">
                    <a:lumMod val="50000"/>
                  </a:schemeClr>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200" name="Freeform: Shape 199">
                <a:extLst>
                  <a:ext uri="{FF2B5EF4-FFF2-40B4-BE49-F238E27FC236}">
                    <a16:creationId xmlns:a16="http://schemas.microsoft.com/office/drawing/2014/main" id="{DFA3672A-2ED4-45C7-BF53-0153017F6B7F}"/>
                  </a:ext>
                </a:extLst>
              </p:cNvPr>
              <p:cNvSpPr/>
              <p:nvPr/>
            </p:nvSpPr>
            <p:spPr bwMode="auto">
              <a:xfrm rot="5400000">
                <a:off x="11404922" y="4015793"/>
                <a:ext cx="99398" cy="288740"/>
              </a:xfrm>
              <a:custGeom>
                <a:avLst/>
                <a:gdLst>
                  <a:gd name="connsiteX0" fmla="*/ 5065 w 226947"/>
                  <a:gd name="connsiteY0" fmla="*/ 390426 h 687060"/>
                  <a:gd name="connsiteX1" fmla="*/ 14492 w 226947"/>
                  <a:gd name="connsiteY1" fmla="*/ 644950 h 687060"/>
                  <a:gd name="connsiteX2" fmla="*/ 127614 w 226947"/>
                  <a:gd name="connsiteY2" fmla="*/ 626096 h 687060"/>
                  <a:gd name="connsiteX3" fmla="*/ 99333 w 226947"/>
                  <a:gd name="connsiteY3" fmla="*/ 60488 h 687060"/>
                  <a:gd name="connsiteX4" fmla="*/ 212455 w 226947"/>
                  <a:gd name="connsiteY4" fmla="*/ 51061 h 687060"/>
                  <a:gd name="connsiteX5" fmla="*/ 221882 w 226947"/>
                  <a:gd name="connsiteY5" fmla="*/ 371572 h 687060"/>
                  <a:gd name="connsiteX0" fmla="*/ 5065 w 225733"/>
                  <a:gd name="connsiteY0" fmla="*/ 384714 h 680714"/>
                  <a:gd name="connsiteX1" fmla="*/ 14492 w 225733"/>
                  <a:gd name="connsiteY1" fmla="*/ 639238 h 680714"/>
                  <a:gd name="connsiteX2" fmla="*/ 127614 w 225733"/>
                  <a:gd name="connsiteY2" fmla="*/ 620384 h 680714"/>
                  <a:gd name="connsiteX3" fmla="*/ 122024 w 225733"/>
                  <a:gd name="connsiteY3" fmla="*/ 64301 h 680714"/>
                  <a:gd name="connsiteX4" fmla="*/ 212455 w 225733"/>
                  <a:gd name="connsiteY4" fmla="*/ 45349 h 680714"/>
                  <a:gd name="connsiteX5" fmla="*/ 221882 w 225733"/>
                  <a:gd name="connsiteY5" fmla="*/ 365860 h 680714"/>
                  <a:gd name="connsiteX0" fmla="*/ 4138 w 224806"/>
                  <a:gd name="connsiteY0" fmla="*/ 384714 h 680714"/>
                  <a:gd name="connsiteX1" fmla="*/ 13565 w 224806"/>
                  <a:gd name="connsiteY1" fmla="*/ 639238 h 680714"/>
                  <a:gd name="connsiteX2" fmla="*/ 109669 w 224806"/>
                  <a:gd name="connsiteY2" fmla="*/ 620384 h 680714"/>
                  <a:gd name="connsiteX3" fmla="*/ 121097 w 224806"/>
                  <a:gd name="connsiteY3" fmla="*/ 64301 h 680714"/>
                  <a:gd name="connsiteX4" fmla="*/ 211528 w 224806"/>
                  <a:gd name="connsiteY4" fmla="*/ 45349 h 680714"/>
                  <a:gd name="connsiteX5" fmla="*/ 220955 w 224806"/>
                  <a:gd name="connsiteY5" fmla="*/ 365860 h 680714"/>
                  <a:gd name="connsiteX0" fmla="*/ 4138 w 224806"/>
                  <a:gd name="connsiteY0" fmla="*/ 384714 h 680714"/>
                  <a:gd name="connsiteX1" fmla="*/ 13565 w 224806"/>
                  <a:gd name="connsiteY1" fmla="*/ 639238 h 680714"/>
                  <a:gd name="connsiteX2" fmla="*/ 109669 w 224806"/>
                  <a:gd name="connsiteY2" fmla="*/ 620384 h 680714"/>
                  <a:gd name="connsiteX3" fmla="*/ 121097 w 224806"/>
                  <a:gd name="connsiteY3" fmla="*/ 64301 h 680714"/>
                  <a:gd name="connsiteX4" fmla="*/ 211528 w 224806"/>
                  <a:gd name="connsiteY4" fmla="*/ 45349 h 680714"/>
                  <a:gd name="connsiteX5" fmla="*/ 220955 w 224806"/>
                  <a:gd name="connsiteY5" fmla="*/ 365860 h 680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4806" h="680714">
                    <a:moveTo>
                      <a:pt x="4138" y="384714"/>
                    </a:moveTo>
                    <a:cubicBezTo>
                      <a:pt x="-1361" y="492337"/>
                      <a:pt x="-4023" y="599960"/>
                      <a:pt x="13565" y="639238"/>
                    </a:cubicBezTo>
                    <a:cubicBezTo>
                      <a:pt x="31153" y="678516"/>
                      <a:pt x="91747" y="716207"/>
                      <a:pt x="109669" y="620384"/>
                    </a:cubicBezTo>
                    <a:cubicBezTo>
                      <a:pt x="127591" y="524561"/>
                      <a:pt x="104121" y="160140"/>
                      <a:pt x="121097" y="64301"/>
                    </a:cubicBezTo>
                    <a:cubicBezTo>
                      <a:pt x="138073" y="-31538"/>
                      <a:pt x="194885" y="-4911"/>
                      <a:pt x="211528" y="45349"/>
                    </a:cubicBezTo>
                    <a:cubicBezTo>
                      <a:pt x="228171" y="95609"/>
                      <a:pt x="226454" y="231528"/>
                      <a:pt x="220955" y="365860"/>
                    </a:cubicBezTo>
                  </a:path>
                </a:pathLst>
              </a:custGeom>
              <a:noFill/>
              <a:ln w="19050">
                <a:solidFill>
                  <a:schemeClr val="accent5">
                    <a:lumMod val="50000"/>
                  </a:schemeClr>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201" name="Rectangle: Rounded Corners 200">
                <a:extLst>
                  <a:ext uri="{FF2B5EF4-FFF2-40B4-BE49-F238E27FC236}">
                    <a16:creationId xmlns:a16="http://schemas.microsoft.com/office/drawing/2014/main" id="{906645D0-B17B-4F09-A0CF-4139182224E4}"/>
                  </a:ext>
                </a:extLst>
              </p:cNvPr>
              <p:cNvSpPr/>
              <p:nvPr/>
            </p:nvSpPr>
            <p:spPr bwMode="auto">
              <a:xfrm rot="5400000">
                <a:off x="11419489" y="3985213"/>
                <a:ext cx="58146" cy="232278"/>
              </a:xfrm>
              <a:prstGeom prst="roundRect">
                <a:avLst/>
              </a:prstGeom>
              <a:grpFill/>
              <a:ln w="0">
                <a:solidFill>
                  <a:schemeClr val="accent5">
                    <a:lumMod val="50000"/>
                  </a:schemeClr>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202" name="Rectangle: Rounded Corners 201">
                <a:extLst>
                  <a:ext uri="{FF2B5EF4-FFF2-40B4-BE49-F238E27FC236}">
                    <a16:creationId xmlns:a16="http://schemas.microsoft.com/office/drawing/2014/main" id="{896328E0-ECBF-4FC5-9FBB-E90C3E22F005}"/>
                  </a:ext>
                </a:extLst>
              </p:cNvPr>
              <p:cNvSpPr/>
              <p:nvPr/>
            </p:nvSpPr>
            <p:spPr bwMode="auto">
              <a:xfrm rot="5400000">
                <a:off x="11422613" y="4093918"/>
                <a:ext cx="58146" cy="232278"/>
              </a:xfrm>
              <a:prstGeom prst="roundRect">
                <a:avLst/>
              </a:prstGeom>
              <a:grpFill/>
              <a:ln w="0">
                <a:solidFill>
                  <a:schemeClr val="accent5">
                    <a:lumMod val="50000"/>
                  </a:schemeClr>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cxnSp>
            <p:nvCxnSpPr>
              <p:cNvPr id="203" name="Straight Connector 202">
                <a:extLst>
                  <a:ext uri="{FF2B5EF4-FFF2-40B4-BE49-F238E27FC236}">
                    <a16:creationId xmlns:a16="http://schemas.microsoft.com/office/drawing/2014/main" id="{BA508961-04F0-46A3-8049-C9A6062168BD}"/>
                  </a:ext>
                </a:extLst>
              </p:cNvPr>
              <p:cNvCxnSpPr>
                <a:cxnSpLocks/>
                <a:stCxn id="202" idx="2"/>
                <a:endCxn id="198" idx="0"/>
              </p:cNvCxnSpPr>
              <p:nvPr/>
            </p:nvCxnSpPr>
            <p:spPr bwMode="auto">
              <a:xfrm flipH="1" flipV="1">
                <a:off x="11173617" y="4101547"/>
                <a:ext cx="161930" cy="108510"/>
              </a:xfrm>
              <a:prstGeom prst="line">
                <a:avLst/>
              </a:prstGeom>
              <a:grpFill/>
              <a:ln w="19050" cap="flat" cmpd="sng" algn="ctr">
                <a:solidFill>
                  <a:schemeClr val="accent5">
                    <a:lumMod val="50000"/>
                  </a:schemeClr>
                </a:solidFill>
                <a:prstDash val="solid"/>
                <a:round/>
                <a:headEnd type="none" w="med" len="med"/>
                <a:tailEnd type="none" w="med" len="med"/>
              </a:ln>
              <a:effectLst/>
            </p:spPr>
          </p:cxnSp>
        </p:grpSp>
        <p:sp>
          <p:nvSpPr>
            <p:cNvPr id="175" name="Oval 174">
              <a:extLst>
                <a:ext uri="{FF2B5EF4-FFF2-40B4-BE49-F238E27FC236}">
                  <a16:creationId xmlns:a16="http://schemas.microsoft.com/office/drawing/2014/main" id="{AA50BE90-3700-41A0-8C8E-A1BB409FBEE5}"/>
                </a:ext>
              </a:extLst>
            </p:cNvPr>
            <p:cNvSpPr/>
            <p:nvPr/>
          </p:nvSpPr>
          <p:spPr bwMode="auto">
            <a:xfrm rot="15460924">
              <a:off x="9428322" y="2476462"/>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223" name="TextBox 222">
              <a:extLst>
                <a:ext uri="{FF2B5EF4-FFF2-40B4-BE49-F238E27FC236}">
                  <a16:creationId xmlns:a16="http://schemas.microsoft.com/office/drawing/2014/main" id="{63933772-2FD0-4FCE-90F0-DF11CC39B311}"/>
                </a:ext>
              </a:extLst>
            </p:cNvPr>
            <p:cNvSpPr txBox="1"/>
            <p:nvPr/>
          </p:nvSpPr>
          <p:spPr>
            <a:xfrm rot="20571542">
              <a:off x="9898038" y="2768455"/>
              <a:ext cx="654990" cy="307777"/>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1D2E5A"/>
                  </a:solidFill>
                  <a:effectLst/>
                  <a:uLnTx/>
                  <a:uFillTx/>
                  <a:latin typeface="Calibri" panose="020F0502020204030204" pitchFamily="34" charset="0"/>
                  <a:ea typeface="+mn-ea"/>
                  <a:cs typeface="Calibri" panose="020F0502020204030204" pitchFamily="34" charset="0"/>
                </a:rPr>
                <a:t>T-Cell</a:t>
              </a:r>
            </a:p>
          </p:txBody>
        </p:sp>
        <p:grpSp>
          <p:nvGrpSpPr>
            <p:cNvPr id="224" name="Group 223">
              <a:extLst>
                <a:ext uri="{FF2B5EF4-FFF2-40B4-BE49-F238E27FC236}">
                  <a16:creationId xmlns:a16="http://schemas.microsoft.com/office/drawing/2014/main" id="{E94D4533-E2FD-484F-A0B2-0F9F25530D25}"/>
                </a:ext>
              </a:extLst>
            </p:cNvPr>
            <p:cNvGrpSpPr/>
            <p:nvPr/>
          </p:nvGrpSpPr>
          <p:grpSpPr>
            <a:xfrm rot="4371542">
              <a:off x="8213913" y="3325658"/>
              <a:ext cx="274320" cy="290815"/>
              <a:chOff x="3546636" y="2650994"/>
              <a:chExt cx="274320" cy="290815"/>
            </a:xfrm>
          </p:grpSpPr>
          <p:cxnSp>
            <p:nvCxnSpPr>
              <p:cNvPr id="225" name="Straight Connector 224">
                <a:extLst>
                  <a:ext uri="{FF2B5EF4-FFF2-40B4-BE49-F238E27FC236}">
                    <a16:creationId xmlns:a16="http://schemas.microsoft.com/office/drawing/2014/main" id="{E677C763-9E2D-46CD-9A55-7B76BEEF7C14}"/>
                  </a:ext>
                </a:extLst>
              </p:cNvPr>
              <p:cNvCxnSpPr/>
              <p:nvPr/>
            </p:nvCxnSpPr>
            <p:spPr bwMode="auto">
              <a:xfrm>
                <a:off x="3680710" y="2782567"/>
                <a:ext cx="0" cy="159242"/>
              </a:xfrm>
              <a:prstGeom prst="line">
                <a:avLst/>
              </a:prstGeom>
              <a:noFill/>
              <a:ln w="28575" cap="flat" cmpd="sng" algn="ctr">
                <a:solidFill>
                  <a:schemeClr val="accent3"/>
                </a:solidFill>
                <a:prstDash val="solid"/>
                <a:round/>
                <a:headEnd type="none" w="med" len="med"/>
                <a:tailEnd type="none" w="med" len="med"/>
              </a:ln>
              <a:effectLst/>
            </p:spPr>
          </p:cxnSp>
          <p:sp>
            <p:nvSpPr>
              <p:cNvPr id="226" name="Block Arc 225">
                <a:extLst>
                  <a:ext uri="{FF2B5EF4-FFF2-40B4-BE49-F238E27FC236}">
                    <a16:creationId xmlns:a16="http://schemas.microsoft.com/office/drawing/2014/main" id="{7396DCCD-AFED-4111-B472-C766A25A3847}"/>
                  </a:ext>
                </a:extLst>
              </p:cNvPr>
              <p:cNvSpPr/>
              <p:nvPr/>
            </p:nvSpPr>
            <p:spPr bwMode="auto">
              <a:xfrm rot="10800000">
                <a:off x="3546636" y="2650994"/>
                <a:ext cx="274320" cy="175874"/>
              </a:xfrm>
              <a:prstGeom prst="blockArc">
                <a:avLst/>
              </a:prstGeom>
              <a:solidFill>
                <a:schemeClr val="accent3">
                  <a:lumMod val="60000"/>
                  <a:lumOff val="4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grpSp>
          <p:nvGrpSpPr>
            <p:cNvPr id="171" name="Group 170">
              <a:extLst>
                <a:ext uri="{FF2B5EF4-FFF2-40B4-BE49-F238E27FC236}">
                  <a16:creationId xmlns:a16="http://schemas.microsoft.com/office/drawing/2014/main" id="{99FCFD34-A246-438E-B0A3-76098404A094}"/>
                </a:ext>
              </a:extLst>
            </p:cNvPr>
            <p:cNvGrpSpPr/>
            <p:nvPr/>
          </p:nvGrpSpPr>
          <p:grpSpPr>
            <a:xfrm rot="15460924">
              <a:off x="8494734" y="1995102"/>
              <a:ext cx="497050" cy="1403021"/>
              <a:chOff x="4469325" y="3381149"/>
              <a:chExt cx="497050" cy="1403021"/>
            </a:xfrm>
          </p:grpSpPr>
          <p:sp>
            <p:nvSpPr>
              <p:cNvPr id="176" name="Oval 175">
                <a:extLst>
                  <a:ext uri="{FF2B5EF4-FFF2-40B4-BE49-F238E27FC236}">
                    <a16:creationId xmlns:a16="http://schemas.microsoft.com/office/drawing/2014/main" id="{34B5046C-73AE-44B8-8167-29654AD404D6}"/>
                  </a:ext>
                </a:extLst>
              </p:cNvPr>
              <p:cNvSpPr/>
              <p:nvPr/>
            </p:nvSpPr>
            <p:spPr bwMode="auto">
              <a:xfrm>
                <a:off x="4469325" y="3381149"/>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177" name="Oval 176">
                <a:extLst>
                  <a:ext uri="{FF2B5EF4-FFF2-40B4-BE49-F238E27FC236}">
                    <a16:creationId xmlns:a16="http://schemas.microsoft.com/office/drawing/2014/main" id="{83E32CEA-BE00-4B6F-810B-17C83B6177B1}"/>
                  </a:ext>
                </a:extLst>
              </p:cNvPr>
              <p:cNvSpPr/>
              <p:nvPr/>
            </p:nvSpPr>
            <p:spPr bwMode="auto">
              <a:xfrm>
                <a:off x="4630390" y="3396226"/>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178" name="Oval 177">
                <a:extLst>
                  <a:ext uri="{FF2B5EF4-FFF2-40B4-BE49-F238E27FC236}">
                    <a16:creationId xmlns:a16="http://schemas.microsoft.com/office/drawing/2014/main" id="{097AC624-3F64-41A7-9C88-AD42B1690C73}"/>
                  </a:ext>
                </a:extLst>
              </p:cNvPr>
              <p:cNvSpPr/>
              <p:nvPr/>
            </p:nvSpPr>
            <p:spPr bwMode="auto">
              <a:xfrm>
                <a:off x="4681054" y="4406904"/>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179" name="Oval 178">
                <a:extLst>
                  <a:ext uri="{FF2B5EF4-FFF2-40B4-BE49-F238E27FC236}">
                    <a16:creationId xmlns:a16="http://schemas.microsoft.com/office/drawing/2014/main" id="{55EDC49D-2E94-4776-8555-AED9E72D6F2E}"/>
                  </a:ext>
                </a:extLst>
              </p:cNvPr>
              <p:cNvSpPr/>
              <p:nvPr/>
            </p:nvSpPr>
            <p:spPr bwMode="auto">
              <a:xfrm>
                <a:off x="4835122" y="4077203"/>
                <a:ext cx="45720" cy="45719"/>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180" name="Oval 179">
                <a:extLst>
                  <a:ext uri="{FF2B5EF4-FFF2-40B4-BE49-F238E27FC236}">
                    <a16:creationId xmlns:a16="http://schemas.microsoft.com/office/drawing/2014/main" id="{119D1035-0C41-45EA-B2E1-F38AB602F654}"/>
                  </a:ext>
                </a:extLst>
              </p:cNvPr>
              <p:cNvSpPr/>
              <p:nvPr/>
            </p:nvSpPr>
            <p:spPr bwMode="auto">
              <a:xfrm>
                <a:off x="4707131" y="3455144"/>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181" name="Oval 180">
                <a:extLst>
                  <a:ext uri="{FF2B5EF4-FFF2-40B4-BE49-F238E27FC236}">
                    <a16:creationId xmlns:a16="http://schemas.microsoft.com/office/drawing/2014/main" id="{8C521BD9-9691-43DB-A8C7-5CDC81AB7FAD}"/>
                  </a:ext>
                </a:extLst>
              </p:cNvPr>
              <p:cNvSpPr/>
              <p:nvPr/>
            </p:nvSpPr>
            <p:spPr bwMode="auto">
              <a:xfrm>
                <a:off x="4641305" y="4535017"/>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182" name="Oval 181">
                <a:extLst>
                  <a:ext uri="{FF2B5EF4-FFF2-40B4-BE49-F238E27FC236}">
                    <a16:creationId xmlns:a16="http://schemas.microsoft.com/office/drawing/2014/main" id="{72633775-64DA-40BF-A155-C5D882E8646B}"/>
                  </a:ext>
                </a:extLst>
              </p:cNvPr>
              <p:cNvSpPr/>
              <p:nvPr/>
            </p:nvSpPr>
            <p:spPr bwMode="auto">
              <a:xfrm>
                <a:off x="4580312" y="3528390"/>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183" name="Oval 182">
                <a:extLst>
                  <a:ext uri="{FF2B5EF4-FFF2-40B4-BE49-F238E27FC236}">
                    <a16:creationId xmlns:a16="http://schemas.microsoft.com/office/drawing/2014/main" id="{4669BB46-8A88-4FB8-A709-126A850FFD17}"/>
                  </a:ext>
                </a:extLst>
              </p:cNvPr>
              <p:cNvSpPr/>
              <p:nvPr/>
            </p:nvSpPr>
            <p:spPr bwMode="auto">
              <a:xfrm>
                <a:off x="4789755" y="3607288"/>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184" name="Oval 183">
                <a:extLst>
                  <a:ext uri="{FF2B5EF4-FFF2-40B4-BE49-F238E27FC236}">
                    <a16:creationId xmlns:a16="http://schemas.microsoft.com/office/drawing/2014/main" id="{F5FC8BFF-5A9A-4335-8F9D-AE72086DB125}"/>
                  </a:ext>
                </a:extLst>
              </p:cNvPr>
              <p:cNvSpPr/>
              <p:nvPr/>
            </p:nvSpPr>
            <p:spPr bwMode="auto">
              <a:xfrm>
                <a:off x="4742937" y="3710040"/>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185" name="Oval 184">
                <a:extLst>
                  <a:ext uri="{FF2B5EF4-FFF2-40B4-BE49-F238E27FC236}">
                    <a16:creationId xmlns:a16="http://schemas.microsoft.com/office/drawing/2014/main" id="{819D66C1-1C42-4D42-9254-FBBE6376CC60}"/>
                  </a:ext>
                </a:extLst>
              </p:cNvPr>
              <p:cNvSpPr/>
              <p:nvPr/>
            </p:nvSpPr>
            <p:spPr bwMode="auto">
              <a:xfrm>
                <a:off x="4920655" y="3976080"/>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186" name="Oval 185">
                <a:extLst>
                  <a:ext uri="{FF2B5EF4-FFF2-40B4-BE49-F238E27FC236}">
                    <a16:creationId xmlns:a16="http://schemas.microsoft.com/office/drawing/2014/main" id="{E4340A3B-FB71-47F2-A27B-644ED17F7589}"/>
                  </a:ext>
                </a:extLst>
              </p:cNvPr>
              <p:cNvSpPr/>
              <p:nvPr/>
            </p:nvSpPr>
            <p:spPr bwMode="auto">
              <a:xfrm>
                <a:off x="4705128" y="4104640"/>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187" name="Oval 186">
                <a:extLst>
                  <a:ext uri="{FF2B5EF4-FFF2-40B4-BE49-F238E27FC236}">
                    <a16:creationId xmlns:a16="http://schemas.microsoft.com/office/drawing/2014/main" id="{8D5F8CB0-5E4D-4DC1-875A-FD7478A42CDD}"/>
                  </a:ext>
                </a:extLst>
              </p:cNvPr>
              <p:cNvSpPr/>
              <p:nvPr/>
            </p:nvSpPr>
            <p:spPr bwMode="auto">
              <a:xfrm>
                <a:off x="4849745" y="4531417"/>
                <a:ext cx="45720" cy="45719"/>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188" name="Oval 187">
                <a:extLst>
                  <a:ext uri="{FF2B5EF4-FFF2-40B4-BE49-F238E27FC236}">
                    <a16:creationId xmlns:a16="http://schemas.microsoft.com/office/drawing/2014/main" id="{3C199360-2973-469F-B36B-9D8D08212397}"/>
                  </a:ext>
                </a:extLst>
              </p:cNvPr>
              <p:cNvSpPr/>
              <p:nvPr/>
            </p:nvSpPr>
            <p:spPr bwMode="auto">
              <a:xfrm>
                <a:off x="4618765" y="3711057"/>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189" name="Oval 188">
                <a:extLst>
                  <a:ext uri="{FF2B5EF4-FFF2-40B4-BE49-F238E27FC236}">
                    <a16:creationId xmlns:a16="http://schemas.microsoft.com/office/drawing/2014/main" id="{90BAABAA-409A-4441-9670-7CCFD053247B}"/>
                  </a:ext>
                </a:extLst>
              </p:cNvPr>
              <p:cNvSpPr/>
              <p:nvPr/>
            </p:nvSpPr>
            <p:spPr bwMode="auto">
              <a:xfrm>
                <a:off x="4828271" y="4231195"/>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190" name="Oval 189">
                <a:extLst>
                  <a:ext uri="{FF2B5EF4-FFF2-40B4-BE49-F238E27FC236}">
                    <a16:creationId xmlns:a16="http://schemas.microsoft.com/office/drawing/2014/main" id="{BA44C992-ABF4-4EDF-9A19-8F0BB58BDF25}"/>
                  </a:ext>
                </a:extLst>
              </p:cNvPr>
              <p:cNvSpPr/>
              <p:nvPr/>
            </p:nvSpPr>
            <p:spPr bwMode="auto">
              <a:xfrm>
                <a:off x="4703749" y="3840221"/>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191" name="Oval 190">
                <a:extLst>
                  <a:ext uri="{FF2B5EF4-FFF2-40B4-BE49-F238E27FC236}">
                    <a16:creationId xmlns:a16="http://schemas.microsoft.com/office/drawing/2014/main" id="{DF8D76E3-9806-4323-82A1-1BB086427BBD}"/>
                  </a:ext>
                </a:extLst>
              </p:cNvPr>
              <p:cNvSpPr/>
              <p:nvPr/>
            </p:nvSpPr>
            <p:spPr bwMode="auto">
              <a:xfrm>
                <a:off x="4645117" y="3949835"/>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193" name="Oval 192">
                <a:extLst>
                  <a:ext uri="{FF2B5EF4-FFF2-40B4-BE49-F238E27FC236}">
                    <a16:creationId xmlns:a16="http://schemas.microsoft.com/office/drawing/2014/main" id="{DB6B2462-CB00-44EE-8132-0F565424231A}"/>
                  </a:ext>
                </a:extLst>
              </p:cNvPr>
              <p:cNvSpPr/>
              <p:nvPr/>
            </p:nvSpPr>
            <p:spPr bwMode="auto">
              <a:xfrm>
                <a:off x="4817606" y="3937366"/>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194" name="Oval 193">
                <a:extLst>
                  <a:ext uri="{FF2B5EF4-FFF2-40B4-BE49-F238E27FC236}">
                    <a16:creationId xmlns:a16="http://schemas.microsoft.com/office/drawing/2014/main" id="{2333552C-0CC7-4C9B-9B4F-29AEDA35491D}"/>
                  </a:ext>
                </a:extLst>
              </p:cNvPr>
              <p:cNvSpPr/>
              <p:nvPr/>
            </p:nvSpPr>
            <p:spPr bwMode="auto">
              <a:xfrm rot="6506408">
                <a:off x="4728262" y="4279025"/>
                <a:ext cx="45719"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195" name="Oval 194">
                <a:extLst>
                  <a:ext uri="{FF2B5EF4-FFF2-40B4-BE49-F238E27FC236}">
                    <a16:creationId xmlns:a16="http://schemas.microsoft.com/office/drawing/2014/main" id="{17E6EC90-5E69-4413-8B20-BCB1DC18D99B}"/>
                  </a:ext>
                </a:extLst>
              </p:cNvPr>
              <p:cNvSpPr/>
              <p:nvPr/>
            </p:nvSpPr>
            <p:spPr bwMode="auto">
              <a:xfrm rot="6506408">
                <a:off x="4697158" y="4672636"/>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196" name="Oval 195">
                <a:extLst>
                  <a:ext uri="{FF2B5EF4-FFF2-40B4-BE49-F238E27FC236}">
                    <a16:creationId xmlns:a16="http://schemas.microsoft.com/office/drawing/2014/main" id="{5B9E7A93-014C-41A0-A1CC-3687C783277C}"/>
                  </a:ext>
                </a:extLst>
              </p:cNvPr>
              <p:cNvSpPr/>
              <p:nvPr/>
            </p:nvSpPr>
            <p:spPr bwMode="auto">
              <a:xfrm rot="6506408">
                <a:off x="4550533" y="4738451"/>
                <a:ext cx="45719"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sp>
          <p:nvSpPr>
            <p:cNvPr id="227" name="Arc 226">
              <a:extLst>
                <a:ext uri="{FF2B5EF4-FFF2-40B4-BE49-F238E27FC236}">
                  <a16:creationId xmlns:a16="http://schemas.microsoft.com/office/drawing/2014/main" id="{58E1CFCF-A83D-4230-B43F-31D4FEA5FA31}"/>
                </a:ext>
              </a:extLst>
            </p:cNvPr>
            <p:cNvSpPr/>
            <p:nvPr/>
          </p:nvSpPr>
          <p:spPr bwMode="auto">
            <a:xfrm rot="16772177">
              <a:off x="8468432" y="2507435"/>
              <a:ext cx="659072" cy="1170485"/>
            </a:xfrm>
            <a:custGeom>
              <a:avLst/>
              <a:gdLst>
                <a:gd name="connsiteX0" fmla="*/ 530277 w 1060554"/>
                <a:gd name="connsiteY0" fmla="*/ 0 h 1923032"/>
                <a:gd name="connsiteX1" fmla="*/ 1060554 w 1060554"/>
                <a:gd name="connsiteY1" fmla="*/ 961516 h 1923032"/>
                <a:gd name="connsiteX2" fmla="*/ 530277 w 1060554"/>
                <a:gd name="connsiteY2" fmla="*/ 961516 h 1923032"/>
                <a:gd name="connsiteX3" fmla="*/ 530277 w 1060554"/>
                <a:gd name="connsiteY3" fmla="*/ 0 h 1923032"/>
                <a:gd name="connsiteX0" fmla="*/ 530277 w 1060554"/>
                <a:gd name="connsiteY0" fmla="*/ 0 h 1923032"/>
                <a:gd name="connsiteX1" fmla="*/ 1060554 w 1060554"/>
                <a:gd name="connsiteY1" fmla="*/ 961516 h 1923032"/>
                <a:gd name="connsiteX0" fmla="*/ 0 w 659072"/>
                <a:gd name="connsiteY0" fmla="*/ 0 h 1170485"/>
                <a:gd name="connsiteX1" fmla="*/ 530277 w 659072"/>
                <a:gd name="connsiteY1" fmla="*/ 961516 h 1170485"/>
                <a:gd name="connsiteX2" fmla="*/ 0 w 659072"/>
                <a:gd name="connsiteY2" fmla="*/ 961516 h 1170485"/>
                <a:gd name="connsiteX3" fmla="*/ 0 w 659072"/>
                <a:gd name="connsiteY3" fmla="*/ 0 h 1170485"/>
                <a:gd name="connsiteX0" fmla="*/ 0 w 659072"/>
                <a:gd name="connsiteY0" fmla="*/ 0 h 1170485"/>
                <a:gd name="connsiteX1" fmla="*/ 659072 w 659072"/>
                <a:gd name="connsiteY1" fmla="*/ 1170485 h 1170485"/>
              </a:gdLst>
              <a:ahLst/>
              <a:cxnLst>
                <a:cxn ang="0">
                  <a:pos x="connsiteX0" y="connsiteY0"/>
                </a:cxn>
                <a:cxn ang="0">
                  <a:pos x="connsiteX1" y="connsiteY1"/>
                </a:cxn>
              </a:cxnLst>
              <a:rect l="l" t="t" r="r" b="b"/>
              <a:pathLst>
                <a:path w="659072" h="1170485" stroke="0" extrusionOk="0">
                  <a:moveTo>
                    <a:pt x="0" y="0"/>
                  </a:moveTo>
                  <a:cubicBezTo>
                    <a:pt x="292864" y="0"/>
                    <a:pt x="530277" y="430485"/>
                    <a:pt x="530277" y="961516"/>
                  </a:cubicBezTo>
                  <a:lnTo>
                    <a:pt x="0" y="961516"/>
                  </a:lnTo>
                  <a:lnTo>
                    <a:pt x="0" y="0"/>
                  </a:lnTo>
                  <a:close/>
                </a:path>
                <a:path w="659072" h="1170485" fill="none">
                  <a:moveTo>
                    <a:pt x="0" y="0"/>
                  </a:moveTo>
                  <a:cubicBezTo>
                    <a:pt x="292864" y="0"/>
                    <a:pt x="659072" y="639454"/>
                    <a:pt x="659072" y="1170485"/>
                  </a:cubicBezTo>
                </a:path>
              </a:pathLst>
            </a:custGeom>
            <a:noFill/>
            <a:ln w="28575" cap="flat" cmpd="sng" algn="ctr">
              <a:solidFill>
                <a:schemeClr val="bg1"/>
              </a:solidFill>
              <a:prstDash val="solid"/>
              <a:round/>
              <a:headEnd type="triangle" w="med" len="med"/>
              <a:tailEnd type="none" w="med" len="me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grpSp>
        <p:nvGrpSpPr>
          <p:cNvPr id="230" name="Group 229">
            <a:extLst>
              <a:ext uri="{FF2B5EF4-FFF2-40B4-BE49-F238E27FC236}">
                <a16:creationId xmlns:a16="http://schemas.microsoft.com/office/drawing/2014/main" id="{0AEE18BB-2F7A-4338-A014-C020180D7AC3}"/>
              </a:ext>
            </a:extLst>
          </p:cNvPr>
          <p:cNvGrpSpPr/>
          <p:nvPr/>
        </p:nvGrpSpPr>
        <p:grpSpPr>
          <a:xfrm rot="11245022">
            <a:off x="6005418" y="2312511"/>
            <a:ext cx="497050" cy="1382927"/>
            <a:chOff x="4469325" y="3381149"/>
            <a:chExt cx="497050" cy="1382927"/>
          </a:xfrm>
        </p:grpSpPr>
        <p:sp>
          <p:nvSpPr>
            <p:cNvPr id="232" name="Oval 231">
              <a:extLst>
                <a:ext uri="{FF2B5EF4-FFF2-40B4-BE49-F238E27FC236}">
                  <a16:creationId xmlns:a16="http://schemas.microsoft.com/office/drawing/2014/main" id="{886E6EA9-F9F4-469E-A0A1-5268E35999E5}"/>
                </a:ext>
              </a:extLst>
            </p:cNvPr>
            <p:cNvSpPr/>
            <p:nvPr/>
          </p:nvSpPr>
          <p:spPr bwMode="auto">
            <a:xfrm>
              <a:off x="4469325" y="3381149"/>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33" name="Oval 232">
              <a:extLst>
                <a:ext uri="{FF2B5EF4-FFF2-40B4-BE49-F238E27FC236}">
                  <a16:creationId xmlns:a16="http://schemas.microsoft.com/office/drawing/2014/main" id="{03183A61-7154-4812-ADB4-208E68334D6B}"/>
                </a:ext>
              </a:extLst>
            </p:cNvPr>
            <p:cNvSpPr/>
            <p:nvPr/>
          </p:nvSpPr>
          <p:spPr bwMode="auto">
            <a:xfrm>
              <a:off x="4630390" y="3396226"/>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34" name="Oval 233">
              <a:extLst>
                <a:ext uri="{FF2B5EF4-FFF2-40B4-BE49-F238E27FC236}">
                  <a16:creationId xmlns:a16="http://schemas.microsoft.com/office/drawing/2014/main" id="{543A5F19-18D2-4CE1-A660-C6E77773AF9B}"/>
                </a:ext>
              </a:extLst>
            </p:cNvPr>
            <p:cNvSpPr/>
            <p:nvPr/>
          </p:nvSpPr>
          <p:spPr bwMode="auto">
            <a:xfrm>
              <a:off x="4681054" y="4406904"/>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35" name="Oval 234">
              <a:extLst>
                <a:ext uri="{FF2B5EF4-FFF2-40B4-BE49-F238E27FC236}">
                  <a16:creationId xmlns:a16="http://schemas.microsoft.com/office/drawing/2014/main" id="{A5CE3405-FBC7-4400-845E-1216B9BFCDED}"/>
                </a:ext>
              </a:extLst>
            </p:cNvPr>
            <p:cNvSpPr/>
            <p:nvPr/>
          </p:nvSpPr>
          <p:spPr bwMode="auto">
            <a:xfrm>
              <a:off x="4835122" y="4077203"/>
              <a:ext cx="45720" cy="45719"/>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36" name="Oval 235">
              <a:extLst>
                <a:ext uri="{FF2B5EF4-FFF2-40B4-BE49-F238E27FC236}">
                  <a16:creationId xmlns:a16="http://schemas.microsoft.com/office/drawing/2014/main" id="{EE6D66FB-3BB9-4F82-B902-BE50E0834D63}"/>
                </a:ext>
              </a:extLst>
            </p:cNvPr>
            <p:cNvSpPr/>
            <p:nvPr/>
          </p:nvSpPr>
          <p:spPr bwMode="auto">
            <a:xfrm>
              <a:off x="4707131" y="3455144"/>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37" name="Oval 236">
              <a:extLst>
                <a:ext uri="{FF2B5EF4-FFF2-40B4-BE49-F238E27FC236}">
                  <a16:creationId xmlns:a16="http://schemas.microsoft.com/office/drawing/2014/main" id="{C9AA7833-10E2-47BF-907A-D531FC8E344A}"/>
                </a:ext>
              </a:extLst>
            </p:cNvPr>
            <p:cNvSpPr/>
            <p:nvPr/>
          </p:nvSpPr>
          <p:spPr bwMode="auto">
            <a:xfrm>
              <a:off x="4641305" y="4535017"/>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38" name="Oval 237">
              <a:extLst>
                <a:ext uri="{FF2B5EF4-FFF2-40B4-BE49-F238E27FC236}">
                  <a16:creationId xmlns:a16="http://schemas.microsoft.com/office/drawing/2014/main" id="{1E6279A9-6455-417B-88D9-B98F4093218F}"/>
                </a:ext>
              </a:extLst>
            </p:cNvPr>
            <p:cNvSpPr/>
            <p:nvPr/>
          </p:nvSpPr>
          <p:spPr bwMode="auto">
            <a:xfrm>
              <a:off x="4580312" y="3528390"/>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39" name="Oval 238">
              <a:extLst>
                <a:ext uri="{FF2B5EF4-FFF2-40B4-BE49-F238E27FC236}">
                  <a16:creationId xmlns:a16="http://schemas.microsoft.com/office/drawing/2014/main" id="{87EB283F-6B58-4C18-A015-C04555D48E1B}"/>
                </a:ext>
              </a:extLst>
            </p:cNvPr>
            <p:cNvSpPr/>
            <p:nvPr/>
          </p:nvSpPr>
          <p:spPr bwMode="auto">
            <a:xfrm>
              <a:off x="4789755" y="3607288"/>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40" name="Oval 239">
              <a:extLst>
                <a:ext uri="{FF2B5EF4-FFF2-40B4-BE49-F238E27FC236}">
                  <a16:creationId xmlns:a16="http://schemas.microsoft.com/office/drawing/2014/main" id="{286BCD84-26BD-489D-ABA1-48ED3DCEC3F6}"/>
                </a:ext>
              </a:extLst>
            </p:cNvPr>
            <p:cNvSpPr/>
            <p:nvPr/>
          </p:nvSpPr>
          <p:spPr bwMode="auto">
            <a:xfrm>
              <a:off x="4742937" y="3710040"/>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41" name="Oval 240">
              <a:extLst>
                <a:ext uri="{FF2B5EF4-FFF2-40B4-BE49-F238E27FC236}">
                  <a16:creationId xmlns:a16="http://schemas.microsoft.com/office/drawing/2014/main" id="{C772BB83-2449-4CB3-A893-49183C9AFD81}"/>
                </a:ext>
              </a:extLst>
            </p:cNvPr>
            <p:cNvSpPr/>
            <p:nvPr/>
          </p:nvSpPr>
          <p:spPr bwMode="auto">
            <a:xfrm>
              <a:off x="4920655" y="3976080"/>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42" name="Oval 241">
              <a:extLst>
                <a:ext uri="{FF2B5EF4-FFF2-40B4-BE49-F238E27FC236}">
                  <a16:creationId xmlns:a16="http://schemas.microsoft.com/office/drawing/2014/main" id="{E7B4B1C3-2E6D-408C-9691-DC3DB43A10AB}"/>
                </a:ext>
              </a:extLst>
            </p:cNvPr>
            <p:cNvSpPr/>
            <p:nvPr/>
          </p:nvSpPr>
          <p:spPr bwMode="auto">
            <a:xfrm>
              <a:off x="4705128" y="4104640"/>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43" name="Oval 242">
              <a:extLst>
                <a:ext uri="{FF2B5EF4-FFF2-40B4-BE49-F238E27FC236}">
                  <a16:creationId xmlns:a16="http://schemas.microsoft.com/office/drawing/2014/main" id="{3A690968-7CBD-4C51-8131-C419CD296AD0}"/>
                </a:ext>
              </a:extLst>
            </p:cNvPr>
            <p:cNvSpPr/>
            <p:nvPr/>
          </p:nvSpPr>
          <p:spPr bwMode="auto">
            <a:xfrm>
              <a:off x="4849745" y="4531417"/>
              <a:ext cx="45720" cy="45719"/>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44" name="Oval 243">
              <a:extLst>
                <a:ext uri="{FF2B5EF4-FFF2-40B4-BE49-F238E27FC236}">
                  <a16:creationId xmlns:a16="http://schemas.microsoft.com/office/drawing/2014/main" id="{6983DD8E-F15B-47B6-9A8E-B7B56C4ECF99}"/>
                </a:ext>
              </a:extLst>
            </p:cNvPr>
            <p:cNvSpPr/>
            <p:nvPr/>
          </p:nvSpPr>
          <p:spPr bwMode="auto">
            <a:xfrm>
              <a:off x="4618765" y="3711057"/>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45" name="Oval 244">
              <a:extLst>
                <a:ext uri="{FF2B5EF4-FFF2-40B4-BE49-F238E27FC236}">
                  <a16:creationId xmlns:a16="http://schemas.microsoft.com/office/drawing/2014/main" id="{1C088CAD-3349-46DD-B1A0-FBD85410D6BB}"/>
                </a:ext>
              </a:extLst>
            </p:cNvPr>
            <p:cNvSpPr/>
            <p:nvPr/>
          </p:nvSpPr>
          <p:spPr bwMode="auto">
            <a:xfrm>
              <a:off x="4828271" y="4231195"/>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46" name="Oval 245">
              <a:extLst>
                <a:ext uri="{FF2B5EF4-FFF2-40B4-BE49-F238E27FC236}">
                  <a16:creationId xmlns:a16="http://schemas.microsoft.com/office/drawing/2014/main" id="{E4A6332A-D6C4-4A5D-BDAE-4B6D2BEA53A9}"/>
                </a:ext>
              </a:extLst>
            </p:cNvPr>
            <p:cNvSpPr/>
            <p:nvPr/>
          </p:nvSpPr>
          <p:spPr bwMode="auto">
            <a:xfrm>
              <a:off x="4703749" y="3840221"/>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47" name="Oval 246">
              <a:extLst>
                <a:ext uri="{FF2B5EF4-FFF2-40B4-BE49-F238E27FC236}">
                  <a16:creationId xmlns:a16="http://schemas.microsoft.com/office/drawing/2014/main" id="{4572A2EC-7DCA-49DE-B94C-091CC5BE9BC2}"/>
                </a:ext>
              </a:extLst>
            </p:cNvPr>
            <p:cNvSpPr/>
            <p:nvPr/>
          </p:nvSpPr>
          <p:spPr bwMode="auto">
            <a:xfrm>
              <a:off x="4645117" y="3949835"/>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48" name="Oval 247">
              <a:extLst>
                <a:ext uri="{FF2B5EF4-FFF2-40B4-BE49-F238E27FC236}">
                  <a16:creationId xmlns:a16="http://schemas.microsoft.com/office/drawing/2014/main" id="{67C87696-0924-4002-92F8-50A45BFDD94A}"/>
                </a:ext>
              </a:extLst>
            </p:cNvPr>
            <p:cNvSpPr/>
            <p:nvPr/>
          </p:nvSpPr>
          <p:spPr bwMode="auto">
            <a:xfrm>
              <a:off x="4817606" y="3937366"/>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49" name="Oval 248">
              <a:extLst>
                <a:ext uri="{FF2B5EF4-FFF2-40B4-BE49-F238E27FC236}">
                  <a16:creationId xmlns:a16="http://schemas.microsoft.com/office/drawing/2014/main" id="{E131263E-0857-4E6A-8E9A-939C80857439}"/>
                </a:ext>
              </a:extLst>
            </p:cNvPr>
            <p:cNvSpPr/>
            <p:nvPr/>
          </p:nvSpPr>
          <p:spPr bwMode="auto">
            <a:xfrm rot="6506408">
              <a:off x="4728262" y="4279025"/>
              <a:ext cx="45719"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50" name="Oval 249">
              <a:extLst>
                <a:ext uri="{FF2B5EF4-FFF2-40B4-BE49-F238E27FC236}">
                  <a16:creationId xmlns:a16="http://schemas.microsoft.com/office/drawing/2014/main" id="{67B2F20B-E799-46A2-8610-FE87FAA7D45D}"/>
                </a:ext>
              </a:extLst>
            </p:cNvPr>
            <p:cNvSpPr/>
            <p:nvPr/>
          </p:nvSpPr>
          <p:spPr bwMode="auto">
            <a:xfrm rot="6506408">
              <a:off x="4697158" y="4672636"/>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51" name="Oval 250">
              <a:extLst>
                <a:ext uri="{FF2B5EF4-FFF2-40B4-BE49-F238E27FC236}">
                  <a16:creationId xmlns:a16="http://schemas.microsoft.com/office/drawing/2014/main" id="{2F273087-FBB2-49F4-BCA1-AB5AB121C6EE}"/>
                </a:ext>
              </a:extLst>
            </p:cNvPr>
            <p:cNvSpPr/>
            <p:nvPr/>
          </p:nvSpPr>
          <p:spPr bwMode="auto">
            <a:xfrm rot="6506408">
              <a:off x="4878573" y="3805460"/>
              <a:ext cx="45719"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sp>
        <p:nvSpPr>
          <p:cNvPr id="231" name="Arc 226">
            <a:extLst>
              <a:ext uri="{FF2B5EF4-FFF2-40B4-BE49-F238E27FC236}">
                <a16:creationId xmlns:a16="http://schemas.microsoft.com/office/drawing/2014/main" id="{6D04280E-3841-4586-A755-294ACBA4F45F}"/>
              </a:ext>
            </a:extLst>
          </p:cNvPr>
          <p:cNvSpPr/>
          <p:nvPr/>
        </p:nvSpPr>
        <p:spPr bwMode="auto">
          <a:xfrm rot="12556275">
            <a:off x="6248139" y="2754622"/>
            <a:ext cx="659072" cy="888898"/>
          </a:xfrm>
          <a:custGeom>
            <a:avLst/>
            <a:gdLst>
              <a:gd name="connsiteX0" fmla="*/ 530277 w 1060554"/>
              <a:gd name="connsiteY0" fmla="*/ 0 h 1923032"/>
              <a:gd name="connsiteX1" fmla="*/ 1060554 w 1060554"/>
              <a:gd name="connsiteY1" fmla="*/ 961516 h 1923032"/>
              <a:gd name="connsiteX2" fmla="*/ 530277 w 1060554"/>
              <a:gd name="connsiteY2" fmla="*/ 961516 h 1923032"/>
              <a:gd name="connsiteX3" fmla="*/ 530277 w 1060554"/>
              <a:gd name="connsiteY3" fmla="*/ 0 h 1923032"/>
              <a:gd name="connsiteX0" fmla="*/ 530277 w 1060554"/>
              <a:gd name="connsiteY0" fmla="*/ 0 h 1923032"/>
              <a:gd name="connsiteX1" fmla="*/ 1060554 w 1060554"/>
              <a:gd name="connsiteY1" fmla="*/ 961516 h 1923032"/>
              <a:gd name="connsiteX0" fmla="*/ 0 w 659072"/>
              <a:gd name="connsiteY0" fmla="*/ 0 h 1170485"/>
              <a:gd name="connsiteX1" fmla="*/ 530277 w 659072"/>
              <a:gd name="connsiteY1" fmla="*/ 961516 h 1170485"/>
              <a:gd name="connsiteX2" fmla="*/ 0 w 659072"/>
              <a:gd name="connsiteY2" fmla="*/ 961516 h 1170485"/>
              <a:gd name="connsiteX3" fmla="*/ 0 w 659072"/>
              <a:gd name="connsiteY3" fmla="*/ 0 h 1170485"/>
              <a:gd name="connsiteX0" fmla="*/ 0 w 659072"/>
              <a:gd name="connsiteY0" fmla="*/ 0 h 1170485"/>
              <a:gd name="connsiteX1" fmla="*/ 659072 w 659072"/>
              <a:gd name="connsiteY1" fmla="*/ 1170485 h 1170485"/>
            </a:gdLst>
            <a:ahLst/>
            <a:cxnLst>
              <a:cxn ang="0">
                <a:pos x="connsiteX0" y="connsiteY0"/>
              </a:cxn>
              <a:cxn ang="0">
                <a:pos x="connsiteX1" y="connsiteY1"/>
              </a:cxn>
            </a:cxnLst>
            <a:rect l="l" t="t" r="r" b="b"/>
            <a:pathLst>
              <a:path w="659072" h="1170485" stroke="0" extrusionOk="0">
                <a:moveTo>
                  <a:pt x="0" y="0"/>
                </a:moveTo>
                <a:cubicBezTo>
                  <a:pt x="292864" y="0"/>
                  <a:pt x="530277" y="430485"/>
                  <a:pt x="530277" y="961516"/>
                </a:cubicBezTo>
                <a:lnTo>
                  <a:pt x="0" y="961516"/>
                </a:lnTo>
                <a:lnTo>
                  <a:pt x="0" y="0"/>
                </a:lnTo>
                <a:close/>
              </a:path>
              <a:path w="659072" h="1170485" fill="none">
                <a:moveTo>
                  <a:pt x="0" y="0"/>
                </a:moveTo>
                <a:cubicBezTo>
                  <a:pt x="292864" y="0"/>
                  <a:pt x="659072" y="639454"/>
                  <a:pt x="659072" y="1170485"/>
                </a:cubicBezTo>
              </a:path>
            </a:pathLst>
          </a:custGeom>
          <a:noFill/>
          <a:ln w="28575" cap="flat" cmpd="sng" algn="ctr">
            <a:solidFill>
              <a:schemeClr val="bg1"/>
            </a:solidFill>
            <a:prstDash val="solid"/>
            <a:round/>
            <a:headEnd type="triangle" w="med" len="med"/>
            <a:tailEnd type="none" w="med" len="me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grpSp>
        <p:nvGrpSpPr>
          <p:cNvPr id="257" name="Group 115">
            <a:extLst>
              <a:ext uri="{FF2B5EF4-FFF2-40B4-BE49-F238E27FC236}">
                <a16:creationId xmlns:a16="http://schemas.microsoft.com/office/drawing/2014/main" id="{E716BBEB-1881-460B-956D-D7C72249503D}"/>
              </a:ext>
            </a:extLst>
          </p:cNvPr>
          <p:cNvGrpSpPr/>
          <p:nvPr/>
        </p:nvGrpSpPr>
        <p:grpSpPr>
          <a:xfrm rot="18712949">
            <a:off x="7919682" y="5437163"/>
            <a:ext cx="1135394" cy="1085160"/>
            <a:chOff x="863178" y="2614612"/>
            <a:chExt cx="1419029" cy="1423987"/>
          </a:xfrm>
          <a:solidFill>
            <a:schemeClr val="accent5">
              <a:lumMod val="20000"/>
              <a:lumOff val="80000"/>
            </a:schemeClr>
          </a:solidFill>
        </p:grpSpPr>
        <p:sp>
          <p:nvSpPr>
            <p:cNvPr id="258" name="Oval 5">
              <a:extLst>
                <a:ext uri="{FF2B5EF4-FFF2-40B4-BE49-F238E27FC236}">
                  <a16:creationId xmlns:a16="http://schemas.microsoft.com/office/drawing/2014/main" id="{DFD17982-906D-4351-B066-4CC7E0FA7E95}"/>
                </a:ext>
              </a:extLst>
            </p:cNvPr>
            <p:cNvSpPr>
              <a:spLocks noChangeArrowheads="1"/>
            </p:cNvSpPr>
            <p:nvPr/>
          </p:nvSpPr>
          <p:spPr bwMode="auto">
            <a:xfrm>
              <a:off x="863178" y="2614612"/>
              <a:ext cx="1419029" cy="1423987"/>
            </a:xfrm>
            <a:prstGeom prst="ellipse">
              <a:avLst/>
            </a:prstGeom>
            <a:grpFill/>
            <a:ln w="9525">
              <a:solidFill>
                <a:schemeClr val="accent5">
                  <a:lumMod val="75000"/>
                </a:schemeClr>
              </a:solidFill>
              <a:round/>
              <a:headEnd/>
              <a:tailEnd/>
            </a:ln>
          </p:spPr>
          <p:txBody>
            <a:bodyPr wrap="none" anchor="ct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59" name="Oval 6">
              <a:extLst>
                <a:ext uri="{FF2B5EF4-FFF2-40B4-BE49-F238E27FC236}">
                  <a16:creationId xmlns:a16="http://schemas.microsoft.com/office/drawing/2014/main" id="{1AD69EE1-723D-485B-B795-A6AC4DB82063}"/>
                </a:ext>
              </a:extLst>
            </p:cNvPr>
            <p:cNvSpPr>
              <a:spLocks noChangeArrowheads="1"/>
            </p:cNvSpPr>
            <p:nvPr/>
          </p:nvSpPr>
          <p:spPr bwMode="auto">
            <a:xfrm rot="6380685">
              <a:off x="1150081" y="3287166"/>
              <a:ext cx="704531" cy="530705"/>
            </a:xfrm>
            <a:prstGeom prst="ellipse">
              <a:avLst/>
            </a:prstGeom>
            <a:solidFill>
              <a:schemeClr val="accent5"/>
            </a:solidFill>
            <a:ln w="9525">
              <a:solidFill>
                <a:schemeClr val="accent5">
                  <a:lumMod val="75000"/>
                </a:schemeClr>
              </a:solidFill>
              <a:round/>
              <a:headEnd/>
              <a:tailEnd/>
            </a:ln>
          </p:spPr>
          <p:txBody>
            <a:bodyPr wrap="none" anchor="ct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grpSp>
      <p:sp>
        <p:nvSpPr>
          <p:cNvPr id="264" name="TextBox 263">
            <a:extLst>
              <a:ext uri="{FF2B5EF4-FFF2-40B4-BE49-F238E27FC236}">
                <a16:creationId xmlns:a16="http://schemas.microsoft.com/office/drawing/2014/main" id="{9AB563C7-6E5D-426A-AA51-93ACE94A5EEF}"/>
              </a:ext>
            </a:extLst>
          </p:cNvPr>
          <p:cNvSpPr txBox="1"/>
          <p:nvPr/>
        </p:nvSpPr>
        <p:spPr>
          <a:xfrm rot="20571542">
            <a:off x="7926924" y="5489995"/>
            <a:ext cx="1017266" cy="461665"/>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1D2E5A"/>
                </a:solidFill>
                <a:effectLst/>
                <a:uLnTx/>
                <a:uFillTx/>
                <a:latin typeface="Calibri" panose="020F0502020204030204" pitchFamily="34" charset="0"/>
                <a:cs typeface="Calibri" panose="020F0502020204030204" pitchFamily="34" charset="0"/>
              </a:rPr>
              <a:t>NK Cells, Monocytes</a:t>
            </a:r>
          </a:p>
        </p:txBody>
      </p:sp>
      <p:grpSp>
        <p:nvGrpSpPr>
          <p:cNvPr id="6" name="Group 5">
            <a:extLst>
              <a:ext uri="{FF2B5EF4-FFF2-40B4-BE49-F238E27FC236}">
                <a16:creationId xmlns:a16="http://schemas.microsoft.com/office/drawing/2014/main" id="{25E285CC-2D03-49E5-9B07-FE11D21B5A27}"/>
              </a:ext>
            </a:extLst>
          </p:cNvPr>
          <p:cNvGrpSpPr/>
          <p:nvPr/>
        </p:nvGrpSpPr>
        <p:grpSpPr>
          <a:xfrm>
            <a:off x="6962454" y="4182751"/>
            <a:ext cx="1233754" cy="1413690"/>
            <a:chOff x="6476239" y="4620241"/>
            <a:chExt cx="1242767" cy="1424018"/>
          </a:xfrm>
        </p:grpSpPr>
        <p:grpSp>
          <p:nvGrpSpPr>
            <p:cNvPr id="20" name="Group 19">
              <a:extLst>
                <a:ext uri="{FF2B5EF4-FFF2-40B4-BE49-F238E27FC236}">
                  <a16:creationId xmlns:a16="http://schemas.microsoft.com/office/drawing/2014/main" id="{8F589979-47B7-4927-8779-5AB3D3336ECB}"/>
                </a:ext>
              </a:extLst>
            </p:cNvPr>
            <p:cNvGrpSpPr/>
            <p:nvPr/>
          </p:nvGrpSpPr>
          <p:grpSpPr>
            <a:xfrm rot="18953665">
              <a:off x="6829249" y="5242392"/>
              <a:ext cx="758903" cy="743356"/>
              <a:chOff x="257685" y="4076811"/>
              <a:chExt cx="1464471" cy="1434470"/>
            </a:xfrm>
          </p:grpSpPr>
          <p:sp>
            <p:nvSpPr>
              <p:cNvPr id="33" name="Rectangle 32">
                <a:extLst>
                  <a:ext uri="{FF2B5EF4-FFF2-40B4-BE49-F238E27FC236}">
                    <a16:creationId xmlns:a16="http://schemas.microsoft.com/office/drawing/2014/main" id="{9F7F10A0-3037-4F7E-9121-18A224BA7E36}"/>
                  </a:ext>
                </a:extLst>
              </p:cNvPr>
              <p:cNvSpPr/>
              <p:nvPr/>
            </p:nvSpPr>
            <p:spPr bwMode="auto">
              <a:xfrm>
                <a:off x="1183936" y="5140278"/>
                <a:ext cx="144905" cy="38378"/>
              </a:xfrm>
              <a:prstGeom prst="rect">
                <a:avLst/>
              </a:prstGeom>
              <a:solidFill>
                <a:srgbClr val="68A0DE"/>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34" name="Rectangle 33">
                <a:extLst>
                  <a:ext uri="{FF2B5EF4-FFF2-40B4-BE49-F238E27FC236}">
                    <a16:creationId xmlns:a16="http://schemas.microsoft.com/office/drawing/2014/main" id="{9A2E5889-4557-421F-A95B-267FF36F75E1}"/>
                  </a:ext>
                </a:extLst>
              </p:cNvPr>
              <p:cNvSpPr/>
              <p:nvPr/>
            </p:nvSpPr>
            <p:spPr bwMode="auto">
              <a:xfrm>
                <a:off x="615238" y="5135013"/>
                <a:ext cx="147068" cy="38378"/>
              </a:xfrm>
              <a:prstGeom prst="rect">
                <a:avLst/>
              </a:prstGeom>
              <a:solidFill>
                <a:srgbClr val="68A0DE"/>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35" name="7-Point Star 14">
                <a:extLst>
                  <a:ext uri="{FF2B5EF4-FFF2-40B4-BE49-F238E27FC236}">
                    <a16:creationId xmlns:a16="http://schemas.microsoft.com/office/drawing/2014/main" id="{0B2417C1-200E-49BF-AF22-04D13C38119E}"/>
                  </a:ext>
                </a:extLst>
              </p:cNvPr>
              <p:cNvSpPr/>
              <p:nvPr/>
            </p:nvSpPr>
            <p:spPr bwMode="auto">
              <a:xfrm rot="20253103">
                <a:off x="487455" y="5074753"/>
                <a:ext cx="139353" cy="139353"/>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36" name="7-Point Star 2">
                <a:extLst>
                  <a:ext uri="{FF2B5EF4-FFF2-40B4-BE49-F238E27FC236}">
                    <a16:creationId xmlns:a16="http://schemas.microsoft.com/office/drawing/2014/main" id="{B57EBA85-8812-4013-8E1E-249C18288246}"/>
                  </a:ext>
                </a:extLst>
              </p:cNvPr>
              <p:cNvSpPr/>
              <p:nvPr/>
            </p:nvSpPr>
            <p:spPr bwMode="auto">
              <a:xfrm>
                <a:off x="1313777" y="5084042"/>
                <a:ext cx="139353" cy="139353"/>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grpSp>
            <p:nvGrpSpPr>
              <p:cNvPr id="37" name="Group 36">
                <a:extLst>
                  <a:ext uri="{FF2B5EF4-FFF2-40B4-BE49-F238E27FC236}">
                    <a16:creationId xmlns:a16="http://schemas.microsoft.com/office/drawing/2014/main" id="{3A9D4F51-A23B-4222-9C3B-5D11568FE20A}"/>
                  </a:ext>
                </a:extLst>
              </p:cNvPr>
              <p:cNvGrpSpPr/>
              <p:nvPr/>
            </p:nvGrpSpPr>
            <p:grpSpPr>
              <a:xfrm>
                <a:off x="257685" y="4076811"/>
                <a:ext cx="1464471" cy="1434470"/>
                <a:chOff x="1710686" y="3278840"/>
                <a:chExt cx="1464471" cy="1434470"/>
              </a:xfrm>
            </p:grpSpPr>
            <p:sp>
              <p:nvSpPr>
                <p:cNvPr id="38" name="Rectangle 37">
                  <a:extLst>
                    <a:ext uri="{FF2B5EF4-FFF2-40B4-BE49-F238E27FC236}">
                      <a16:creationId xmlns:a16="http://schemas.microsoft.com/office/drawing/2014/main" id="{236E30ED-8FF8-45C1-B964-CB5BE61B6F6F}"/>
                    </a:ext>
                  </a:extLst>
                </p:cNvPr>
                <p:cNvSpPr/>
                <p:nvPr/>
              </p:nvSpPr>
              <p:spPr bwMode="auto">
                <a:xfrm>
                  <a:off x="2626726" y="4582544"/>
                  <a:ext cx="144906" cy="38378"/>
                </a:xfrm>
                <a:prstGeom prst="rect">
                  <a:avLst/>
                </a:prstGeom>
                <a:solidFill>
                  <a:srgbClr val="68A0DE"/>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39" name="Freeform 73">
                  <a:extLst>
                    <a:ext uri="{FF2B5EF4-FFF2-40B4-BE49-F238E27FC236}">
                      <a16:creationId xmlns:a16="http://schemas.microsoft.com/office/drawing/2014/main" id="{34BD1858-A755-4824-B4BF-C328B3902946}"/>
                    </a:ext>
                  </a:extLst>
                </p:cNvPr>
                <p:cNvSpPr/>
                <p:nvPr/>
              </p:nvSpPr>
              <p:spPr bwMode="auto">
                <a:xfrm>
                  <a:off x="2744226" y="3517080"/>
                  <a:ext cx="430931" cy="568975"/>
                </a:xfrm>
                <a:custGeom>
                  <a:avLst/>
                  <a:gdLst>
                    <a:gd name="connsiteX0" fmla="*/ 256674 w 890337"/>
                    <a:gd name="connsiteY0" fmla="*/ 1122948 h 1130969"/>
                    <a:gd name="connsiteX1" fmla="*/ 890337 w 890337"/>
                    <a:gd name="connsiteY1" fmla="*/ 216569 h 1130969"/>
                    <a:gd name="connsiteX2" fmla="*/ 842211 w 890337"/>
                    <a:gd name="connsiteY2" fmla="*/ 0 h 1130969"/>
                    <a:gd name="connsiteX3" fmla="*/ 625642 w 890337"/>
                    <a:gd name="connsiteY3" fmla="*/ 0 h 1130969"/>
                    <a:gd name="connsiteX4" fmla="*/ 0 w 890337"/>
                    <a:gd name="connsiteY4" fmla="*/ 906379 h 1130969"/>
                    <a:gd name="connsiteX5" fmla="*/ 24063 w 890337"/>
                    <a:gd name="connsiteY5" fmla="*/ 1130969 h 1130969"/>
                    <a:gd name="connsiteX6" fmla="*/ 256674 w 890337"/>
                    <a:gd name="connsiteY6" fmla="*/ 1122948 h 1130969"/>
                    <a:gd name="connsiteX0" fmla="*/ 256674 w 895015"/>
                    <a:gd name="connsiteY0" fmla="*/ 1122948 h 1130969"/>
                    <a:gd name="connsiteX1" fmla="*/ 890337 w 895015"/>
                    <a:gd name="connsiteY1" fmla="*/ 216569 h 1130969"/>
                    <a:gd name="connsiteX2" fmla="*/ 842211 w 895015"/>
                    <a:gd name="connsiteY2" fmla="*/ 0 h 1130969"/>
                    <a:gd name="connsiteX3" fmla="*/ 625642 w 895015"/>
                    <a:gd name="connsiteY3" fmla="*/ 0 h 1130969"/>
                    <a:gd name="connsiteX4" fmla="*/ 0 w 895015"/>
                    <a:gd name="connsiteY4" fmla="*/ 906379 h 1130969"/>
                    <a:gd name="connsiteX5" fmla="*/ 24063 w 895015"/>
                    <a:gd name="connsiteY5" fmla="*/ 1130969 h 1130969"/>
                    <a:gd name="connsiteX6" fmla="*/ 256674 w 895015"/>
                    <a:gd name="connsiteY6" fmla="*/ 1122948 h 1130969"/>
                    <a:gd name="connsiteX0" fmla="*/ 256674 w 917747"/>
                    <a:gd name="connsiteY0" fmla="*/ 1122948 h 1130969"/>
                    <a:gd name="connsiteX1" fmla="*/ 890337 w 917747"/>
                    <a:gd name="connsiteY1" fmla="*/ 216569 h 1130969"/>
                    <a:gd name="connsiteX2" fmla="*/ 842211 w 917747"/>
                    <a:gd name="connsiteY2" fmla="*/ 0 h 1130969"/>
                    <a:gd name="connsiteX3" fmla="*/ 625642 w 917747"/>
                    <a:gd name="connsiteY3" fmla="*/ 0 h 1130969"/>
                    <a:gd name="connsiteX4" fmla="*/ 0 w 917747"/>
                    <a:gd name="connsiteY4" fmla="*/ 906379 h 1130969"/>
                    <a:gd name="connsiteX5" fmla="*/ 24063 w 917747"/>
                    <a:gd name="connsiteY5" fmla="*/ 1130969 h 1130969"/>
                    <a:gd name="connsiteX6" fmla="*/ 256674 w 917747"/>
                    <a:gd name="connsiteY6" fmla="*/ 1122948 h 1130969"/>
                    <a:gd name="connsiteX0" fmla="*/ 256674 w 917747"/>
                    <a:gd name="connsiteY0" fmla="*/ 1154698 h 1162719"/>
                    <a:gd name="connsiteX1" fmla="*/ 890337 w 917747"/>
                    <a:gd name="connsiteY1" fmla="*/ 248319 h 1162719"/>
                    <a:gd name="connsiteX2" fmla="*/ 842211 w 917747"/>
                    <a:gd name="connsiteY2" fmla="*/ 31750 h 1162719"/>
                    <a:gd name="connsiteX3" fmla="*/ 625642 w 917747"/>
                    <a:gd name="connsiteY3" fmla="*/ 31750 h 1162719"/>
                    <a:gd name="connsiteX4" fmla="*/ 0 w 917747"/>
                    <a:gd name="connsiteY4" fmla="*/ 938129 h 1162719"/>
                    <a:gd name="connsiteX5" fmla="*/ 24063 w 917747"/>
                    <a:gd name="connsiteY5" fmla="*/ 1162719 h 1162719"/>
                    <a:gd name="connsiteX6" fmla="*/ 256674 w 917747"/>
                    <a:gd name="connsiteY6" fmla="*/ 1154698 h 1162719"/>
                    <a:gd name="connsiteX0" fmla="*/ 256674 w 917747"/>
                    <a:gd name="connsiteY0" fmla="*/ 1166461 h 1174482"/>
                    <a:gd name="connsiteX1" fmla="*/ 890337 w 917747"/>
                    <a:gd name="connsiteY1" fmla="*/ 260082 h 1174482"/>
                    <a:gd name="connsiteX2" fmla="*/ 842211 w 917747"/>
                    <a:gd name="connsiteY2" fmla="*/ 43513 h 1174482"/>
                    <a:gd name="connsiteX3" fmla="*/ 625642 w 917747"/>
                    <a:gd name="connsiteY3" fmla="*/ 43513 h 1174482"/>
                    <a:gd name="connsiteX4" fmla="*/ 0 w 917747"/>
                    <a:gd name="connsiteY4" fmla="*/ 949892 h 1174482"/>
                    <a:gd name="connsiteX5" fmla="*/ 24063 w 917747"/>
                    <a:gd name="connsiteY5" fmla="*/ 1174482 h 1174482"/>
                    <a:gd name="connsiteX6" fmla="*/ 256674 w 917747"/>
                    <a:gd name="connsiteY6" fmla="*/ 1166461 h 1174482"/>
                    <a:gd name="connsiteX0" fmla="*/ 256674 w 917747"/>
                    <a:gd name="connsiteY0" fmla="*/ 1166461 h 1203631"/>
                    <a:gd name="connsiteX1" fmla="*/ 890337 w 917747"/>
                    <a:gd name="connsiteY1" fmla="*/ 260082 h 1203631"/>
                    <a:gd name="connsiteX2" fmla="*/ 842211 w 917747"/>
                    <a:gd name="connsiteY2" fmla="*/ 43513 h 1203631"/>
                    <a:gd name="connsiteX3" fmla="*/ 625642 w 917747"/>
                    <a:gd name="connsiteY3" fmla="*/ 43513 h 1203631"/>
                    <a:gd name="connsiteX4" fmla="*/ 0 w 917747"/>
                    <a:gd name="connsiteY4" fmla="*/ 949892 h 1203631"/>
                    <a:gd name="connsiteX5" fmla="*/ 24063 w 917747"/>
                    <a:gd name="connsiteY5" fmla="*/ 1174482 h 1203631"/>
                    <a:gd name="connsiteX6" fmla="*/ 256674 w 917747"/>
                    <a:gd name="connsiteY6" fmla="*/ 1166461 h 1203631"/>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 name="connsiteX0" fmla="*/ 262919 w 923992"/>
                    <a:gd name="connsiteY0" fmla="*/ 1166461 h 1211739"/>
                    <a:gd name="connsiteX1" fmla="*/ 896582 w 923992"/>
                    <a:gd name="connsiteY1" fmla="*/ 260082 h 1211739"/>
                    <a:gd name="connsiteX2" fmla="*/ 848456 w 923992"/>
                    <a:gd name="connsiteY2" fmla="*/ 43513 h 1211739"/>
                    <a:gd name="connsiteX3" fmla="*/ 631887 w 923992"/>
                    <a:gd name="connsiteY3" fmla="*/ 43513 h 1211739"/>
                    <a:gd name="connsiteX4" fmla="*/ 6245 w 923992"/>
                    <a:gd name="connsiteY4" fmla="*/ 949892 h 1211739"/>
                    <a:gd name="connsiteX5" fmla="*/ 30308 w 923992"/>
                    <a:gd name="connsiteY5" fmla="*/ 1174482 h 1211739"/>
                    <a:gd name="connsiteX6" fmla="*/ 262919 w 923992"/>
                    <a:gd name="connsiteY6" fmla="*/ 1166461 h 1211739"/>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747" h="1211739">
                      <a:moveTo>
                        <a:pt x="256674" y="1166461"/>
                      </a:moveTo>
                      <a:lnTo>
                        <a:pt x="890337" y="260082"/>
                      </a:lnTo>
                      <a:cubicBezTo>
                        <a:pt x="931445" y="192655"/>
                        <a:pt x="934453" y="96653"/>
                        <a:pt x="842211" y="43513"/>
                      </a:cubicBezTo>
                      <a:cubicBezTo>
                        <a:pt x="765259" y="-27925"/>
                        <a:pt x="712119" y="650"/>
                        <a:pt x="625642" y="43513"/>
                      </a:cubicBezTo>
                      <a:lnTo>
                        <a:pt x="0" y="949892"/>
                      </a:lnTo>
                      <a:cubicBezTo>
                        <a:pt x="-39604" y="1024755"/>
                        <a:pt x="-31583" y="1094856"/>
                        <a:pt x="24063" y="1174482"/>
                      </a:cubicBezTo>
                      <a:cubicBezTo>
                        <a:pt x="153988" y="1243245"/>
                        <a:pt x="202950" y="1202473"/>
                        <a:pt x="256674" y="1166461"/>
                      </a:cubicBezTo>
                      <a:close/>
                    </a:path>
                  </a:pathLst>
                </a:custGeom>
                <a:solidFill>
                  <a:srgbClr val="1D2E58">
                    <a:lumMod val="60000"/>
                    <a:lumOff val="40000"/>
                  </a:srgbClr>
                </a:soli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0" name="Freeform 74">
                  <a:extLst>
                    <a:ext uri="{FF2B5EF4-FFF2-40B4-BE49-F238E27FC236}">
                      <a16:creationId xmlns:a16="http://schemas.microsoft.com/office/drawing/2014/main" id="{C50DC370-9C01-4C36-99B5-29BD569653BA}"/>
                    </a:ext>
                  </a:extLst>
                </p:cNvPr>
                <p:cNvSpPr/>
                <p:nvPr/>
              </p:nvSpPr>
              <p:spPr bwMode="auto">
                <a:xfrm flipV="1">
                  <a:off x="1710686" y="3539196"/>
                  <a:ext cx="430931" cy="568975"/>
                </a:xfrm>
                <a:custGeom>
                  <a:avLst/>
                  <a:gdLst>
                    <a:gd name="connsiteX0" fmla="*/ 256674 w 890337"/>
                    <a:gd name="connsiteY0" fmla="*/ 1122948 h 1130969"/>
                    <a:gd name="connsiteX1" fmla="*/ 890337 w 890337"/>
                    <a:gd name="connsiteY1" fmla="*/ 216569 h 1130969"/>
                    <a:gd name="connsiteX2" fmla="*/ 842211 w 890337"/>
                    <a:gd name="connsiteY2" fmla="*/ 0 h 1130969"/>
                    <a:gd name="connsiteX3" fmla="*/ 625642 w 890337"/>
                    <a:gd name="connsiteY3" fmla="*/ 0 h 1130969"/>
                    <a:gd name="connsiteX4" fmla="*/ 0 w 890337"/>
                    <a:gd name="connsiteY4" fmla="*/ 906379 h 1130969"/>
                    <a:gd name="connsiteX5" fmla="*/ 24063 w 890337"/>
                    <a:gd name="connsiteY5" fmla="*/ 1130969 h 1130969"/>
                    <a:gd name="connsiteX6" fmla="*/ 256674 w 890337"/>
                    <a:gd name="connsiteY6" fmla="*/ 1122948 h 1130969"/>
                    <a:gd name="connsiteX0" fmla="*/ 256674 w 895015"/>
                    <a:gd name="connsiteY0" fmla="*/ 1122948 h 1130969"/>
                    <a:gd name="connsiteX1" fmla="*/ 890337 w 895015"/>
                    <a:gd name="connsiteY1" fmla="*/ 216569 h 1130969"/>
                    <a:gd name="connsiteX2" fmla="*/ 842211 w 895015"/>
                    <a:gd name="connsiteY2" fmla="*/ 0 h 1130969"/>
                    <a:gd name="connsiteX3" fmla="*/ 625642 w 895015"/>
                    <a:gd name="connsiteY3" fmla="*/ 0 h 1130969"/>
                    <a:gd name="connsiteX4" fmla="*/ 0 w 895015"/>
                    <a:gd name="connsiteY4" fmla="*/ 906379 h 1130969"/>
                    <a:gd name="connsiteX5" fmla="*/ 24063 w 895015"/>
                    <a:gd name="connsiteY5" fmla="*/ 1130969 h 1130969"/>
                    <a:gd name="connsiteX6" fmla="*/ 256674 w 895015"/>
                    <a:gd name="connsiteY6" fmla="*/ 1122948 h 1130969"/>
                    <a:gd name="connsiteX0" fmla="*/ 256674 w 917747"/>
                    <a:gd name="connsiteY0" fmla="*/ 1122948 h 1130969"/>
                    <a:gd name="connsiteX1" fmla="*/ 890337 w 917747"/>
                    <a:gd name="connsiteY1" fmla="*/ 216569 h 1130969"/>
                    <a:gd name="connsiteX2" fmla="*/ 842211 w 917747"/>
                    <a:gd name="connsiteY2" fmla="*/ 0 h 1130969"/>
                    <a:gd name="connsiteX3" fmla="*/ 625642 w 917747"/>
                    <a:gd name="connsiteY3" fmla="*/ 0 h 1130969"/>
                    <a:gd name="connsiteX4" fmla="*/ 0 w 917747"/>
                    <a:gd name="connsiteY4" fmla="*/ 906379 h 1130969"/>
                    <a:gd name="connsiteX5" fmla="*/ 24063 w 917747"/>
                    <a:gd name="connsiteY5" fmla="*/ 1130969 h 1130969"/>
                    <a:gd name="connsiteX6" fmla="*/ 256674 w 917747"/>
                    <a:gd name="connsiteY6" fmla="*/ 1122948 h 1130969"/>
                    <a:gd name="connsiteX0" fmla="*/ 256674 w 917747"/>
                    <a:gd name="connsiteY0" fmla="*/ 1154698 h 1162719"/>
                    <a:gd name="connsiteX1" fmla="*/ 890337 w 917747"/>
                    <a:gd name="connsiteY1" fmla="*/ 248319 h 1162719"/>
                    <a:gd name="connsiteX2" fmla="*/ 842211 w 917747"/>
                    <a:gd name="connsiteY2" fmla="*/ 31750 h 1162719"/>
                    <a:gd name="connsiteX3" fmla="*/ 625642 w 917747"/>
                    <a:gd name="connsiteY3" fmla="*/ 31750 h 1162719"/>
                    <a:gd name="connsiteX4" fmla="*/ 0 w 917747"/>
                    <a:gd name="connsiteY4" fmla="*/ 938129 h 1162719"/>
                    <a:gd name="connsiteX5" fmla="*/ 24063 w 917747"/>
                    <a:gd name="connsiteY5" fmla="*/ 1162719 h 1162719"/>
                    <a:gd name="connsiteX6" fmla="*/ 256674 w 917747"/>
                    <a:gd name="connsiteY6" fmla="*/ 1154698 h 1162719"/>
                    <a:gd name="connsiteX0" fmla="*/ 256674 w 917747"/>
                    <a:gd name="connsiteY0" fmla="*/ 1166461 h 1174482"/>
                    <a:gd name="connsiteX1" fmla="*/ 890337 w 917747"/>
                    <a:gd name="connsiteY1" fmla="*/ 260082 h 1174482"/>
                    <a:gd name="connsiteX2" fmla="*/ 842211 w 917747"/>
                    <a:gd name="connsiteY2" fmla="*/ 43513 h 1174482"/>
                    <a:gd name="connsiteX3" fmla="*/ 625642 w 917747"/>
                    <a:gd name="connsiteY3" fmla="*/ 43513 h 1174482"/>
                    <a:gd name="connsiteX4" fmla="*/ 0 w 917747"/>
                    <a:gd name="connsiteY4" fmla="*/ 949892 h 1174482"/>
                    <a:gd name="connsiteX5" fmla="*/ 24063 w 917747"/>
                    <a:gd name="connsiteY5" fmla="*/ 1174482 h 1174482"/>
                    <a:gd name="connsiteX6" fmla="*/ 256674 w 917747"/>
                    <a:gd name="connsiteY6" fmla="*/ 1166461 h 1174482"/>
                    <a:gd name="connsiteX0" fmla="*/ 256674 w 917747"/>
                    <a:gd name="connsiteY0" fmla="*/ 1166461 h 1203631"/>
                    <a:gd name="connsiteX1" fmla="*/ 890337 w 917747"/>
                    <a:gd name="connsiteY1" fmla="*/ 260082 h 1203631"/>
                    <a:gd name="connsiteX2" fmla="*/ 842211 w 917747"/>
                    <a:gd name="connsiteY2" fmla="*/ 43513 h 1203631"/>
                    <a:gd name="connsiteX3" fmla="*/ 625642 w 917747"/>
                    <a:gd name="connsiteY3" fmla="*/ 43513 h 1203631"/>
                    <a:gd name="connsiteX4" fmla="*/ 0 w 917747"/>
                    <a:gd name="connsiteY4" fmla="*/ 949892 h 1203631"/>
                    <a:gd name="connsiteX5" fmla="*/ 24063 w 917747"/>
                    <a:gd name="connsiteY5" fmla="*/ 1174482 h 1203631"/>
                    <a:gd name="connsiteX6" fmla="*/ 256674 w 917747"/>
                    <a:gd name="connsiteY6" fmla="*/ 1166461 h 1203631"/>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 name="connsiteX0" fmla="*/ 262919 w 923992"/>
                    <a:gd name="connsiteY0" fmla="*/ 1166461 h 1211739"/>
                    <a:gd name="connsiteX1" fmla="*/ 896582 w 923992"/>
                    <a:gd name="connsiteY1" fmla="*/ 260082 h 1211739"/>
                    <a:gd name="connsiteX2" fmla="*/ 848456 w 923992"/>
                    <a:gd name="connsiteY2" fmla="*/ 43513 h 1211739"/>
                    <a:gd name="connsiteX3" fmla="*/ 631887 w 923992"/>
                    <a:gd name="connsiteY3" fmla="*/ 43513 h 1211739"/>
                    <a:gd name="connsiteX4" fmla="*/ 6245 w 923992"/>
                    <a:gd name="connsiteY4" fmla="*/ 949892 h 1211739"/>
                    <a:gd name="connsiteX5" fmla="*/ 30308 w 923992"/>
                    <a:gd name="connsiteY5" fmla="*/ 1174482 h 1211739"/>
                    <a:gd name="connsiteX6" fmla="*/ 262919 w 923992"/>
                    <a:gd name="connsiteY6" fmla="*/ 1166461 h 1211739"/>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747" h="1211739">
                      <a:moveTo>
                        <a:pt x="256674" y="1166461"/>
                      </a:moveTo>
                      <a:lnTo>
                        <a:pt x="890337" y="260082"/>
                      </a:lnTo>
                      <a:cubicBezTo>
                        <a:pt x="931445" y="192655"/>
                        <a:pt x="934453" y="96653"/>
                        <a:pt x="842211" y="43513"/>
                      </a:cubicBezTo>
                      <a:cubicBezTo>
                        <a:pt x="765259" y="-27925"/>
                        <a:pt x="712119" y="650"/>
                        <a:pt x="625642" y="43513"/>
                      </a:cubicBezTo>
                      <a:lnTo>
                        <a:pt x="0" y="949892"/>
                      </a:lnTo>
                      <a:cubicBezTo>
                        <a:pt x="-39604" y="1024755"/>
                        <a:pt x="-31583" y="1094856"/>
                        <a:pt x="24063" y="1174482"/>
                      </a:cubicBezTo>
                      <a:cubicBezTo>
                        <a:pt x="153988" y="1243245"/>
                        <a:pt x="202950" y="1202473"/>
                        <a:pt x="256674" y="1166461"/>
                      </a:cubicBezTo>
                      <a:close/>
                    </a:path>
                  </a:pathLst>
                </a:custGeom>
                <a:solidFill>
                  <a:srgbClr val="1D2E58">
                    <a:lumMod val="60000"/>
                    <a:lumOff val="40000"/>
                  </a:srgbClr>
                </a:soli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1" name="Freeform 39">
                  <a:extLst>
                    <a:ext uri="{FF2B5EF4-FFF2-40B4-BE49-F238E27FC236}">
                      <a16:creationId xmlns:a16="http://schemas.microsoft.com/office/drawing/2014/main" id="{63C429BB-5E14-479B-B8B0-A1C5F37119DE}"/>
                    </a:ext>
                  </a:extLst>
                </p:cNvPr>
                <p:cNvSpPr/>
                <p:nvPr/>
              </p:nvSpPr>
              <p:spPr bwMode="auto">
                <a:xfrm>
                  <a:off x="2461753" y="3278840"/>
                  <a:ext cx="619644" cy="1434470"/>
                </a:xfrm>
                <a:custGeom>
                  <a:avLst/>
                  <a:gdLst>
                    <a:gd name="connsiteX0" fmla="*/ 1010653 w 1283368"/>
                    <a:gd name="connsiteY0" fmla="*/ 16042 h 3296653"/>
                    <a:gd name="connsiteX1" fmla="*/ 40105 w 1283368"/>
                    <a:gd name="connsiteY1" fmla="*/ 1435768 h 3296653"/>
                    <a:gd name="connsiteX2" fmla="*/ 0 w 1283368"/>
                    <a:gd name="connsiteY2" fmla="*/ 1668379 h 3296653"/>
                    <a:gd name="connsiteX3" fmla="*/ 8021 w 1283368"/>
                    <a:gd name="connsiteY3" fmla="*/ 3136232 h 3296653"/>
                    <a:gd name="connsiteX4" fmla="*/ 176463 w 1283368"/>
                    <a:gd name="connsiteY4" fmla="*/ 3296653 h 3296653"/>
                    <a:gd name="connsiteX5" fmla="*/ 368968 w 1283368"/>
                    <a:gd name="connsiteY5" fmla="*/ 3152274 h 3296653"/>
                    <a:gd name="connsiteX6" fmla="*/ 376990 w 1283368"/>
                    <a:gd name="connsiteY6" fmla="*/ 1532021 h 3296653"/>
                    <a:gd name="connsiteX7" fmla="*/ 1283368 w 1283368"/>
                    <a:gd name="connsiteY7" fmla="*/ 232611 h 3296653"/>
                    <a:gd name="connsiteX8" fmla="*/ 1259305 w 1283368"/>
                    <a:gd name="connsiteY8" fmla="*/ 0 h 3296653"/>
                    <a:gd name="connsiteX9" fmla="*/ 1010653 w 1283368"/>
                    <a:gd name="connsiteY9" fmla="*/ 16042 h 3296653"/>
                    <a:gd name="connsiteX0" fmla="*/ 1010653 w 1307114"/>
                    <a:gd name="connsiteY0" fmla="*/ 16042 h 3296653"/>
                    <a:gd name="connsiteX1" fmla="*/ 40105 w 1307114"/>
                    <a:gd name="connsiteY1" fmla="*/ 1435768 h 3296653"/>
                    <a:gd name="connsiteX2" fmla="*/ 0 w 1307114"/>
                    <a:gd name="connsiteY2" fmla="*/ 1668379 h 3296653"/>
                    <a:gd name="connsiteX3" fmla="*/ 8021 w 1307114"/>
                    <a:gd name="connsiteY3" fmla="*/ 3136232 h 3296653"/>
                    <a:gd name="connsiteX4" fmla="*/ 176463 w 1307114"/>
                    <a:gd name="connsiteY4" fmla="*/ 3296653 h 3296653"/>
                    <a:gd name="connsiteX5" fmla="*/ 368968 w 1307114"/>
                    <a:gd name="connsiteY5" fmla="*/ 3152274 h 3296653"/>
                    <a:gd name="connsiteX6" fmla="*/ 376990 w 1307114"/>
                    <a:gd name="connsiteY6" fmla="*/ 1532021 h 3296653"/>
                    <a:gd name="connsiteX7" fmla="*/ 1283368 w 1307114"/>
                    <a:gd name="connsiteY7" fmla="*/ 232611 h 3296653"/>
                    <a:gd name="connsiteX8" fmla="*/ 1259305 w 1307114"/>
                    <a:gd name="connsiteY8" fmla="*/ 0 h 3296653"/>
                    <a:gd name="connsiteX9" fmla="*/ 1010653 w 1307114"/>
                    <a:gd name="connsiteY9" fmla="*/ 16042 h 3296653"/>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61604 h 3342215"/>
                    <a:gd name="connsiteX1" fmla="*/ 40105 w 1307114"/>
                    <a:gd name="connsiteY1" fmla="*/ 1481330 h 3342215"/>
                    <a:gd name="connsiteX2" fmla="*/ 0 w 1307114"/>
                    <a:gd name="connsiteY2" fmla="*/ 1713941 h 3342215"/>
                    <a:gd name="connsiteX3" fmla="*/ 8021 w 1307114"/>
                    <a:gd name="connsiteY3" fmla="*/ 3181794 h 3342215"/>
                    <a:gd name="connsiteX4" fmla="*/ 176463 w 1307114"/>
                    <a:gd name="connsiteY4" fmla="*/ 3342215 h 3342215"/>
                    <a:gd name="connsiteX5" fmla="*/ 368968 w 1307114"/>
                    <a:gd name="connsiteY5" fmla="*/ 3197836 h 3342215"/>
                    <a:gd name="connsiteX6" fmla="*/ 376990 w 1307114"/>
                    <a:gd name="connsiteY6" fmla="*/ 1577583 h 3342215"/>
                    <a:gd name="connsiteX7" fmla="*/ 1283368 w 1307114"/>
                    <a:gd name="connsiteY7" fmla="*/ 278173 h 3342215"/>
                    <a:gd name="connsiteX8" fmla="*/ 1259305 w 1307114"/>
                    <a:gd name="connsiteY8" fmla="*/ 45562 h 3342215"/>
                    <a:gd name="connsiteX9" fmla="*/ 1010653 w 1307114"/>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16293 w 1319647"/>
                    <a:gd name="connsiteY1" fmla="*/ 150038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19647" h="3334194">
                      <a:moveTo>
                        <a:pt x="1010653" y="61604"/>
                      </a:moveTo>
                      <a:lnTo>
                        <a:pt x="16293" y="1500380"/>
                      </a:lnTo>
                      <a:lnTo>
                        <a:pt x="0" y="1713941"/>
                      </a:lnTo>
                      <a:cubicBezTo>
                        <a:pt x="2674" y="2203225"/>
                        <a:pt x="5347" y="2692510"/>
                        <a:pt x="8021" y="3181794"/>
                      </a:cubicBezTo>
                      <a:cubicBezTo>
                        <a:pt x="16042" y="3251310"/>
                        <a:pt x="32084" y="3320826"/>
                        <a:pt x="176463" y="3334194"/>
                      </a:cubicBezTo>
                      <a:cubicBezTo>
                        <a:pt x="352925" y="3310132"/>
                        <a:pt x="344905" y="3262004"/>
                        <a:pt x="368968" y="3197836"/>
                      </a:cubicBezTo>
                      <a:lnTo>
                        <a:pt x="376990" y="1577583"/>
                      </a:lnTo>
                      <a:lnTo>
                        <a:pt x="1283368" y="278173"/>
                      </a:lnTo>
                      <a:cubicBezTo>
                        <a:pt x="1315453" y="184594"/>
                        <a:pt x="1355558" y="147163"/>
                        <a:pt x="1259305" y="45562"/>
                      </a:cubicBezTo>
                      <a:cubicBezTo>
                        <a:pt x="1112252" y="-37323"/>
                        <a:pt x="1085516" y="8131"/>
                        <a:pt x="1010653" y="61604"/>
                      </a:cubicBezTo>
                      <a:close/>
                    </a:path>
                  </a:pathLst>
                </a:custGeom>
                <a:solidFill>
                  <a:srgbClr val="1D2E58">
                    <a:lumMod val="60000"/>
                    <a:lumOff val="40000"/>
                  </a:srgbClr>
                </a:soli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2" name="Freeform 41">
                  <a:extLst>
                    <a:ext uri="{FF2B5EF4-FFF2-40B4-BE49-F238E27FC236}">
                      <a16:creationId xmlns:a16="http://schemas.microsoft.com/office/drawing/2014/main" id="{0D62552E-DC9B-4BC3-A35D-6E65FF872609}"/>
                    </a:ext>
                  </a:extLst>
                </p:cNvPr>
                <p:cNvSpPr/>
                <p:nvPr/>
              </p:nvSpPr>
              <p:spPr bwMode="auto">
                <a:xfrm flipH="1">
                  <a:off x="1775315" y="3278840"/>
                  <a:ext cx="616174" cy="1434470"/>
                </a:xfrm>
                <a:custGeom>
                  <a:avLst/>
                  <a:gdLst>
                    <a:gd name="connsiteX0" fmla="*/ 1010653 w 1283368"/>
                    <a:gd name="connsiteY0" fmla="*/ 16042 h 3296653"/>
                    <a:gd name="connsiteX1" fmla="*/ 40105 w 1283368"/>
                    <a:gd name="connsiteY1" fmla="*/ 1435768 h 3296653"/>
                    <a:gd name="connsiteX2" fmla="*/ 0 w 1283368"/>
                    <a:gd name="connsiteY2" fmla="*/ 1668379 h 3296653"/>
                    <a:gd name="connsiteX3" fmla="*/ 8021 w 1283368"/>
                    <a:gd name="connsiteY3" fmla="*/ 3136232 h 3296653"/>
                    <a:gd name="connsiteX4" fmla="*/ 176463 w 1283368"/>
                    <a:gd name="connsiteY4" fmla="*/ 3296653 h 3296653"/>
                    <a:gd name="connsiteX5" fmla="*/ 368968 w 1283368"/>
                    <a:gd name="connsiteY5" fmla="*/ 3152274 h 3296653"/>
                    <a:gd name="connsiteX6" fmla="*/ 376990 w 1283368"/>
                    <a:gd name="connsiteY6" fmla="*/ 1532021 h 3296653"/>
                    <a:gd name="connsiteX7" fmla="*/ 1283368 w 1283368"/>
                    <a:gd name="connsiteY7" fmla="*/ 232611 h 3296653"/>
                    <a:gd name="connsiteX8" fmla="*/ 1259305 w 1283368"/>
                    <a:gd name="connsiteY8" fmla="*/ 0 h 3296653"/>
                    <a:gd name="connsiteX9" fmla="*/ 1010653 w 1283368"/>
                    <a:gd name="connsiteY9" fmla="*/ 16042 h 3296653"/>
                    <a:gd name="connsiteX0" fmla="*/ 1010653 w 1307114"/>
                    <a:gd name="connsiteY0" fmla="*/ 16042 h 3296653"/>
                    <a:gd name="connsiteX1" fmla="*/ 40105 w 1307114"/>
                    <a:gd name="connsiteY1" fmla="*/ 1435768 h 3296653"/>
                    <a:gd name="connsiteX2" fmla="*/ 0 w 1307114"/>
                    <a:gd name="connsiteY2" fmla="*/ 1668379 h 3296653"/>
                    <a:gd name="connsiteX3" fmla="*/ 8021 w 1307114"/>
                    <a:gd name="connsiteY3" fmla="*/ 3136232 h 3296653"/>
                    <a:gd name="connsiteX4" fmla="*/ 176463 w 1307114"/>
                    <a:gd name="connsiteY4" fmla="*/ 3296653 h 3296653"/>
                    <a:gd name="connsiteX5" fmla="*/ 368968 w 1307114"/>
                    <a:gd name="connsiteY5" fmla="*/ 3152274 h 3296653"/>
                    <a:gd name="connsiteX6" fmla="*/ 376990 w 1307114"/>
                    <a:gd name="connsiteY6" fmla="*/ 1532021 h 3296653"/>
                    <a:gd name="connsiteX7" fmla="*/ 1283368 w 1307114"/>
                    <a:gd name="connsiteY7" fmla="*/ 232611 h 3296653"/>
                    <a:gd name="connsiteX8" fmla="*/ 1259305 w 1307114"/>
                    <a:gd name="connsiteY8" fmla="*/ 0 h 3296653"/>
                    <a:gd name="connsiteX9" fmla="*/ 1010653 w 1307114"/>
                    <a:gd name="connsiteY9" fmla="*/ 16042 h 3296653"/>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61604 h 3342215"/>
                    <a:gd name="connsiteX1" fmla="*/ 40105 w 1307114"/>
                    <a:gd name="connsiteY1" fmla="*/ 1481330 h 3342215"/>
                    <a:gd name="connsiteX2" fmla="*/ 0 w 1307114"/>
                    <a:gd name="connsiteY2" fmla="*/ 1713941 h 3342215"/>
                    <a:gd name="connsiteX3" fmla="*/ 8021 w 1307114"/>
                    <a:gd name="connsiteY3" fmla="*/ 3181794 h 3342215"/>
                    <a:gd name="connsiteX4" fmla="*/ 176463 w 1307114"/>
                    <a:gd name="connsiteY4" fmla="*/ 3342215 h 3342215"/>
                    <a:gd name="connsiteX5" fmla="*/ 368968 w 1307114"/>
                    <a:gd name="connsiteY5" fmla="*/ 3197836 h 3342215"/>
                    <a:gd name="connsiteX6" fmla="*/ 376990 w 1307114"/>
                    <a:gd name="connsiteY6" fmla="*/ 1577583 h 3342215"/>
                    <a:gd name="connsiteX7" fmla="*/ 1283368 w 1307114"/>
                    <a:gd name="connsiteY7" fmla="*/ 278173 h 3342215"/>
                    <a:gd name="connsiteX8" fmla="*/ 1259305 w 1307114"/>
                    <a:gd name="connsiteY8" fmla="*/ 45562 h 3342215"/>
                    <a:gd name="connsiteX9" fmla="*/ 1010653 w 1307114"/>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03264 w 1312258"/>
                    <a:gd name="connsiteY0" fmla="*/ 61604 h 3334194"/>
                    <a:gd name="connsiteX1" fmla="*/ 32716 w 1312258"/>
                    <a:gd name="connsiteY1" fmla="*/ 1481330 h 3334194"/>
                    <a:gd name="connsiteX2" fmla="*/ 2136 w 1312258"/>
                    <a:gd name="connsiteY2" fmla="*/ 1713941 h 3334194"/>
                    <a:gd name="connsiteX3" fmla="*/ 632 w 1312258"/>
                    <a:gd name="connsiteY3" fmla="*/ 3181794 h 3334194"/>
                    <a:gd name="connsiteX4" fmla="*/ 169074 w 1312258"/>
                    <a:gd name="connsiteY4" fmla="*/ 3334194 h 3334194"/>
                    <a:gd name="connsiteX5" fmla="*/ 361579 w 1312258"/>
                    <a:gd name="connsiteY5" fmla="*/ 3197836 h 3334194"/>
                    <a:gd name="connsiteX6" fmla="*/ 369601 w 1312258"/>
                    <a:gd name="connsiteY6" fmla="*/ 1577583 h 3334194"/>
                    <a:gd name="connsiteX7" fmla="*/ 1275979 w 1312258"/>
                    <a:gd name="connsiteY7" fmla="*/ 278173 h 3334194"/>
                    <a:gd name="connsiteX8" fmla="*/ 1251916 w 1312258"/>
                    <a:gd name="connsiteY8" fmla="*/ 45562 h 3334194"/>
                    <a:gd name="connsiteX9" fmla="*/ 1003264 w 1312258"/>
                    <a:gd name="connsiteY9" fmla="*/ 61604 h 3334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12258" h="3334194">
                      <a:moveTo>
                        <a:pt x="1003264" y="61604"/>
                      </a:moveTo>
                      <a:lnTo>
                        <a:pt x="32716" y="1481330"/>
                      </a:lnTo>
                      <a:cubicBezTo>
                        <a:pt x="19348" y="1558867"/>
                        <a:pt x="5979" y="1593541"/>
                        <a:pt x="2136" y="1713941"/>
                      </a:cubicBezTo>
                      <a:cubicBezTo>
                        <a:pt x="4810" y="2203225"/>
                        <a:pt x="-2042" y="2692510"/>
                        <a:pt x="632" y="3181794"/>
                      </a:cubicBezTo>
                      <a:cubicBezTo>
                        <a:pt x="8653" y="3251310"/>
                        <a:pt x="24695" y="3320826"/>
                        <a:pt x="169074" y="3334194"/>
                      </a:cubicBezTo>
                      <a:cubicBezTo>
                        <a:pt x="345536" y="3310132"/>
                        <a:pt x="337516" y="3262004"/>
                        <a:pt x="361579" y="3197836"/>
                      </a:cubicBezTo>
                      <a:lnTo>
                        <a:pt x="369601" y="1577583"/>
                      </a:lnTo>
                      <a:lnTo>
                        <a:pt x="1275979" y="278173"/>
                      </a:lnTo>
                      <a:cubicBezTo>
                        <a:pt x="1308064" y="184594"/>
                        <a:pt x="1348169" y="147163"/>
                        <a:pt x="1251916" y="45562"/>
                      </a:cubicBezTo>
                      <a:cubicBezTo>
                        <a:pt x="1104863" y="-37323"/>
                        <a:pt x="1078127" y="8131"/>
                        <a:pt x="1003264" y="61604"/>
                      </a:cubicBezTo>
                      <a:close/>
                    </a:path>
                  </a:pathLst>
                </a:custGeom>
                <a:solidFill>
                  <a:srgbClr val="1D2E58">
                    <a:lumMod val="60000"/>
                    <a:lumOff val="40000"/>
                  </a:srgbClr>
                </a:soli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3" name="Rectangle 42">
                  <a:extLst>
                    <a:ext uri="{FF2B5EF4-FFF2-40B4-BE49-F238E27FC236}">
                      <a16:creationId xmlns:a16="http://schemas.microsoft.com/office/drawing/2014/main" id="{41A23892-6211-43E2-A274-D9148650951E}"/>
                    </a:ext>
                  </a:extLst>
                </p:cNvPr>
                <p:cNvSpPr/>
                <p:nvPr/>
              </p:nvSpPr>
              <p:spPr bwMode="auto">
                <a:xfrm>
                  <a:off x="2058028" y="4577279"/>
                  <a:ext cx="147069" cy="38378"/>
                </a:xfrm>
                <a:prstGeom prst="rect">
                  <a:avLst/>
                </a:prstGeom>
                <a:solidFill>
                  <a:srgbClr val="68A0DE"/>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cxnSp>
              <p:nvCxnSpPr>
                <p:cNvPr id="44" name="Straight Connector 43">
                  <a:extLst>
                    <a:ext uri="{FF2B5EF4-FFF2-40B4-BE49-F238E27FC236}">
                      <a16:creationId xmlns:a16="http://schemas.microsoft.com/office/drawing/2014/main" id="{CC0E8E01-495B-4B9C-9B15-CF1489F6FBB5}"/>
                    </a:ext>
                  </a:extLst>
                </p:cNvPr>
                <p:cNvCxnSpPr>
                  <a:cxnSpLocks/>
                </p:cNvCxnSpPr>
                <p:nvPr/>
              </p:nvCxnSpPr>
              <p:spPr bwMode="auto">
                <a:xfrm flipV="1">
                  <a:off x="2225474" y="3957563"/>
                  <a:ext cx="145887" cy="0"/>
                </a:xfrm>
                <a:prstGeom prst="line">
                  <a:avLst/>
                </a:prstGeom>
                <a:noFill/>
                <a:ln w="28575" cap="flat" cmpd="sng" algn="ctr">
                  <a:solidFill>
                    <a:srgbClr val="F4AB33"/>
                  </a:solidFill>
                  <a:prstDash val="solid"/>
                  <a:round/>
                  <a:headEnd type="none" w="med" len="med"/>
                  <a:tailEnd type="none" w="med" len="med"/>
                </a:ln>
                <a:effectLst/>
              </p:spPr>
            </p:cxnSp>
            <p:cxnSp>
              <p:nvCxnSpPr>
                <p:cNvPr id="45" name="Straight Connector 44">
                  <a:extLst>
                    <a:ext uri="{FF2B5EF4-FFF2-40B4-BE49-F238E27FC236}">
                      <a16:creationId xmlns:a16="http://schemas.microsoft.com/office/drawing/2014/main" id="{83569C45-83E3-4390-9AAB-DC02894E4915}"/>
                    </a:ext>
                  </a:extLst>
                </p:cNvPr>
                <p:cNvCxnSpPr>
                  <a:cxnSpLocks/>
                </p:cNvCxnSpPr>
                <p:nvPr/>
              </p:nvCxnSpPr>
              <p:spPr bwMode="auto">
                <a:xfrm flipV="1">
                  <a:off x="2481584" y="3957563"/>
                  <a:ext cx="157186" cy="0"/>
                </a:xfrm>
                <a:prstGeom prst="line">
                  <a:avLst/>
                </a:prstGeom>
                <a:noFill/>
                <a:ln w="28575" cap="flat" cmpd="sng" algn="ctr">
                  <a:solidFill>
                    <a:srgbClr val="F4AB33"/>
                  </a:solidFill>
                  <a:prstDash val="solid"/>
                  <a:round/>
                  <a:headEnd type="none" w="med" len="med"/>
                  <a:tailEnd type="none" w="med" len="med"/>
                </a:ln>
                <a:effectLst/>
              </p:spPr>
            </p:cxnSp>
            <p:cxnSp>
              <p:nvCxnSpPr>
                <p:cNvPr id="46" name="Straight Connector 45">
                  <a:extLst>
                    <a:ext uri="{FF2B5EF4-FFF2-40B4-BE49-F238E27FC236}">
                      <a16:creationId xmlns:a16="http://schemas.microsoft.com/office/drawing/2014/main" id="{78017488-3F8B-4191-8784-49989A30C87A}"/>
                    </a:ext>
                  </a:extLst>
                </p:cNvPr>
                <p:cNvCxnSpPr/>
                <p:nvPr/>
              </p:nvCxnSpPr>
              <p:spPr bwMode="auto">
                <a:xfrm>
                  <a:off x="2225474" y="4402355"/>
                  <a:ext cx="156302" cy="0"/>
                </a:xfrm>
                <a:prstGeom prst="line">
                  <a:avLst/>
                </a:prstGeom>
                <a:noFill/>
                <a:ln w="28575" cap="flat" cmpd="sng" algn="ctr">
                  <a:solidFill>
                    <a:srgbClr val="F4AB33"/>
                  </a:solidFill>
                  <a:prstDash val="solid"/>
                  <a:round/>
                  <a:headEnd type="none" w="med" len="med"/>
                  <a:tailEnd type="none" w="med" len="med"/>
                </a:ln>
                <a:effectLst/>
              </p:spPr>
            </p:cxnSp>
            <p:cxnSp>
              <p:nvCxnSpPr>
                <p:cNvPr id="47" name="Straight Connector 46">
                  <a:extLst>
                    <a:ext uri="{FF2B5EF4-FFF2-40B4-BE49-F238E27FC236}">
                      <a16:creationId xmlns:a16="http://schemas.microsoft.com/office/drawing/2014/main" id="{4282EB73-4F2F-49E7-B057-2EBD3C82E3ED}"/>
                    </a:ext>
                  </a:extLst>
                </p:cNvPr>
                <p:cNvCxnSpPr/>
                <p:nvPr/>
              </p:nvCxnSpPr>
              <p:spPr bwMode="auto">
                <a:xfrm>
                  <a:off x="2466518" y="4402355"/>
                  <a:ext cx="169484" cy="0"/>
                </a:xfrm>
                <a:prstGeom prst="line">
                  <a:avLst/>
                </a:prstGeom>
                <a:noFill/>
                <a:ln w="28575" cap="flat" cmpd="sng" algn="ctr">
                  <a:solidFill>
                    <a:srgbClr val="F4AB33"/>
                  </a:solidFill>
                  <a:prstDash val="solid"/>
                  <a:round/>
                  <a:headEnd type="none" w="med" len="med"/>
                  <a:tailEnd type="none" w="med" len="med"/>
                </a:ln>
                <a:effectLst/>
              </p:spPr>
            </p:cxnSp>
            <p:cxnSp>
              <p:nvCxnSpPr>
                <p:cNvPr id="48" name="Straight Connector 47">
                  <a:extLst>
                    <a:ext uri="{FF2B5EF4-FFF2-40B4-BE49-F238E27FC236}">
                      <a16:creationId xmlns:a16="http://schemas.microsoft.com/office/drawing/2014/main" id="{8FE2F21C-34CB-4A6B-818C-F645A29888E0}"/>
                    </a:ext>
                  </a:extLst>
                </p:cNvPr>
                <p:cNvCxnSpPr/>
                <p:nvPr/>
              </p:nvCxnSpPr>
              <p:spPr bwMode="auto">
                <a:xfrm>
                  <a:off x="2680199" y="3673882"/>
                  <a:ext cx="306165" cy="218384"/>
                </a:xfrm>
                <a:prstGeom prst="line">
                  <a:avLst/>
                </a:prstGeom>
                <a:noFill/>
                <a:ln w="28575" cap="flat" cmpd="sng" algn="ctr">
                  <a:solidFill>
                    <a:srgbClr val="F4AB33"/>
                  </a:solidFill>
                  <a:prstDash val="solid"/>
                  <a:round/>
                  <a:headEnd type="none" w="med" len="med"/>
                  <a:tailEnd type="none" w="med" len="med"/>
                </a:ln>
                <a:effectLst/>
              </p:spPr>
            </p:cxnSp>
            <p:cxnSp>
              <p:nvCxnSpPr>
                <p:cNvPr id="49" name="Straight Connector 48">
                  <a:extLst>
                    <a:ext uri="{FF2B5EF4-FFF2-40B4-BE49-F238E27FC236}">
                      <a16:creationId xmlns:a16="http://schemas.microsoft.com/office/drawing/2014/main" id="{EA2337E1-9592-4AC5-9F8A-BE73CB515042}"/>
                    </a:ext>
                  </a:extLst>
                </p:cNvPr>
                <p:cNvCxnSpPr/>
                <p:nvPr/>
              </p:nvCxnSpPr>
              <p:spPr bwMode="auto">
                <a:xfrm flipV="1">
                  <a:off x="1861017" y="3666349"/>
                  <a:ext cx="302898" cy="225917"/>
                </a:xfrm>
                <a:prstGeom prst="line">
                  <a:avLst/>
                </a:prstGeom>
                <a:noFill/>
                <a:ln w="28575" cap="flat" cmpd="sng" algn="ctr">
                  <a:solidFill>
                    <a:srgbClr val="F4AB33"/>
                  </a:solidFill>
                  <a:prstDash val="solid"/>
                  <a:round/>
                  <a:headEnd type="none" w="med" len="med"/>
                  <a:tailEnd type="none" w="med" len="med"/>
                </a:ln>
                <a:effectLst/>
              </p:spPr>
            </p:cxnSp>
            <p:sp>
              <p:nvSpPr>
                <p:cNvPr id="50" name="Rectangle 49">
                  <a:extLst>
                    <a:ext uri="{FF2B5EF4-FFF2-40B4-BE49-F238E27FC236}">
                      <a16:creationId xmlns:a16="http://schemas.microsoft.com/office/drawing/2014/main" id="{E9F3C304-77F8-4B85-933D-ECC690C8E764}"/>
                    </a:ext>
                  </a:extLst>
                </p:cNvPr>
                <p:cNvSpPr/>
                <p:nvPr/>
              </p:nvSpPr>
              <p:spPr bwMode="auto">
                <a:xfrm rot="19486446">
                  <a:off x="1986661" y="3744898"/>
                  <a:ext cx="50241" cy="70776"/>
                </a:xfrm>
                <a:prstGeom prst="rect">
                  <a:avLst/>
                </a:prstGeom>
                <a:solidFill>
                  <a:srgbClr val="F4AB33">
                    <a:lumMod val="50000"/>
                  </a:srgbClr>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1" name="Rectangle 50">
                  <a:extLst>
                    <a:ext uri="{FF2B5EF4-FFF2-40B4-BE49-F238E27FC236}">
                      <a16:creationId xmlns:a16="http://schemas.microsoft.com/office/drawing/2014/main" id="{18417E0A-7BD7-48E0-85AB-E1A24A1B1DE1}"/>
                    </a:ext>
                  </a:extLst>
                </p:cNvPr>
                <p:cNvSpPr/>
                <p:nvPr/>
              </p:nvSpPr>
              <p:spPr bwMode="auto">
                <a:xfrm rot="2113554" flipV="1">
                  <a:off x="2815093" y="3749685"/>
                  <a:ext cx="50241" cy="70776"/>
                </a:xfrm>
                <a:prstGeom prst="rect">
                  <a:avLst/>
                </a:prstGeom>
                <a:solidFill>
                  <a:srgbClr val="F4AB33">
                    <a:lumMod val="50000"/>
                  </a:srgbClr>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2" name="Rectangle 51">
                  <a:extLst>
                    <a:ext uri="{FF2B5EF4-FFF2-40B4-BE49-F238E27FC236}">
                      <a16:creationId xmlns:a16="http://schemas.microsoft.com/office/drawing/2014/main" id="{2305B591-B252-4ACF-971F-49FC1B48B709}"/>
                    </a:ext>
                  </a:extLst>
                </p:cNvPr>
                <p:cNvSpPr/>
                <p:nvPr/>
              </p:nvSpPr>
              <p:spPr bwMode="auto">
                <a:xfrm rot="5400000" flipV="1">
                  <a:off x="2404514" y="4110830"/>
                  <a:ext cx="50241" cy="70776"/>
                </a:xfrm>
                <a:prstGeom prst="rect">
                  <a:avLst/>
                </a:prstGeom>
                <a:solidFill>
                  <a:srgbClr val="F4AB33">
                    <a:lumMod val="50000"/>
                  </a:srgbClr>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3" name="7-Point Star 14">
                  <a:extLst>
                    <a:ext uri="{FF2B5EF4-FFF2-40B4-BE49-F238E27FC236}">
                      <a16:creationId xmlns:a16="http://schemas.microsoft.com/office/drawing/2014/main" id="{1A6C4365-3D8D-4E5B-BB10-095CC82E102C}"/>
                    </a:ext>
                  </a:extLst>
                </p:cNvPr>
                <p:cNvSpPr/>
                <p:nvPr/>
              </p:nvSpPr>
              <p:spPr bwMode="auto">
                <a:xfrm rot="20253103">
                  <a:off x="1930247" y="4517019"/>
                  <a:ext cx="139352" cy="139352"/>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4" name="7-Point Star 2">
                  <a:extLst>
                    <a:ext uri="{FF2B5EF4-FFF2-40B4-BE49-F238E27FC236}">
                      <a16:creationId xmlns:a16="http://schemas.microsoft.com/office/drawing/2014/main" id="{97245A59-459A-46E9-B36D-82FF1B08553E}"/>
                    </a:ext>
                  </a:extLst>
                </p:cNvPr>
                <p:cNvSpPr/>
                <p:nvPr/>
              </p:nvSpPr>
              <p:spPr bwMode="auto">
                <a:xfrm>
                  <a:off x="2756566" y="4526308"/>
                  <a:ext cx="139352" cy="139352"/>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grpSp>
        </p:grpSp>
        <p:grpSp>
          <p:nvGrpSpPr>
            <p:cNvPr id="21" name="Group 20">
              <a:extLst>
                <a:ext uri="{FF2B5EF4-FFF2-40B4-BE49-F238E27FC236}">
                  <a16:creationId xmlns:a16="http://schemas.microsoft.com/office/drawing/2014/main" id="{BE14AB32-BEA3-46FA-AE80-2D47D33DA04A}"/>
                </a:ext>
              </a:extLst>
            </p:cNvPr>
            <p:cNvGrpSpPr/>
            <p:nvPr/>
          </p:nvGrpSpPr>
          <p:grpSpPr>
            <a:xfrm rot="10800000">
              <a:off x="7050115" y="4875720"/>
              <a:ext cx="274320" cy="290815"/>
              <a:chOff x="3546636" y="2650994"/>
              <a:chExt cx="274320" cy="290815"/>
            </a:xfrm>
          </p:grpSpPr>
          <p:cxnSp>
            <p:nvCxnSpPr>
              <p:cNvPr id="31" name="Straight Connector 30">
                <a:extLst>
                  <a:ext uri="{FF2B5EF4-FFF2-40B4-BE49-F238E27FC236}">
                    <a16:creationId xmlns:a16="http://schemas.microsoft.com/office/drawing/2014/main" id="{80FD06B9-A7D8-4B56-80A7-0476368AC401}"/>
                  </a:ext>
                </a:extLst>
              </p:cNvPr>
              <p:cNvCxnSpPr/>
              <p:nvPr/>
            </p:nvCxnSpPr>
            <p:spPr bwMode="auto">
              <a:xfrm>
                <a:off x="3680710" y="2782567"/>
                <a:ext cx="0" cy="159242"/>
              </a:xfrm>
              <a:prstGeom prst="line">
                <a:avLst/>
              </a:prstGeom>
              <a:noFill/>
              <a:ln w="28575" cap="flat" cmpd="sng" algn="ctr">
                <a:solidFill>
                  <a:schemeClr val="accent3"/>
                </a:solidFill>
                <a:prstDash val="solid"/>
                <a:round/>
                <a:headEnd type="none" w="med" len="med"/>
                <a:tailEnd type="none" w="med" len="med"/>
              </a:ln>
              <a:effectLst/>
            </p:spPr>
          </p:cxnSp>
          <p:sp>
            <p:nvSpPr>
              <p:cNvPr id="32" name="Block Arc 31">
                <a:extLst>
                  <a:ext uri="{FF2B5EF4-FFF2-40B4-BE49-F238E27FC236}">
                    <a16:creationId xmlns:a16="http://schemas.microsoft.com/office/drawing/2014/main" id="{7EB5AC61-82FB-4318-9971-7915B1D54ED2}"/>
                  </a:ext>
                </a:extLst>
              </p:cNvPr>
              <p:cNvSpPr/>
              <p:nvPr/>
            </p:nvSpPr>
            <p:spPr bwMode="auto">
              <a:xfrm rot="10800000">
                <a:off x="3546636" y="2650994"/>
                <a:ext cx="274320" cy="175874"/>
              </a:xfrm>
              <a:prstGeom prst="blockArc">
                <a:avLst/>
              </a:prstGeom>
              <a:solidFill>
                <a:schemeClr val="accent3">
                  <a:lumMod val="60000"/>
                  <a:lumOff val="4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sp>
          <p:nvSpPr>
            <p:cNvPr id="23" name="TextBox 22">
              <a:extLst>
                <a:ext uri="{FF2B5EF4-FFF2-40B4-BE49-F238E27FC236}">
                  <a16:creationId xmlns:a16="http://schemas.microsoft.com/office/drawing/2014/main" id="{BD98182D-0F00-472C-8E63-4F9F7A0AA527}"/>
                </a:ext>
              </a:extLst>
            </p:cNvPr>
            <p:cNvSpPr txBox="1"/>
            <p:nvPr/>
          </p:nvSpPr>
          <p:spPr>
            <a:xfrm>
              <a:off x="6476239" y="4864342"/>
              <a:ext cx="649227" cy="276999"/>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1D2E5A"/>
                  </a:solidFill>
                  <a:effectLst/>
                  <a:uLnTx/>
                  <a:uFillTx/>
                  <a:latin typeface="Arial"/>
                  <a:ea typeface="+mn-ea"/>
                  <a:cs typeface="Arial" panose="020B0604020202020204" pitchFamily="34" charset="0"/>
                </a:rPr>
                <a:t>BCMA</a:t>
              </a:r>
            </a:p>
          </p:txBody>
        </p:sp>
        <p:sp>
          <p:nvSpPr>
            <p:cNvPr id="27" name="7-Point Star 2">
              <a:extLst>
                <a:ext uri="{FF2B5EF4-FFF2-40B4-BE49-F238E27FC236}">
                  <a16:creationId xmlns:a16="http://schemas.microsoft.com/office/drawing/2014/main" id="{3F0B87E6-D67D-4055-BDE6-AFE2DA83B730}"/>
                </a:ext>
              </a:extLst>
            </p:cNvPr>
            <p:cNvSpPr/>
            <p:nvPr/>
          </p:nvSpPr>
          <p:spPr bwMode="auto">
            <a:xfrm rot="13028830">
              <a:off x="6958343" y="4686404"/>
              <a:ext cx="55279" cy="55279"/>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28" name="7-Point Star 2">
              <a:extLst>
                <a:ext uri="{FF2B5EF4-FFF2-40B4-BE49-F238E27FC236}">
                  <a16:creationId xmlns:a16="http://schemas.microsoft.com/office/drawing/2014/main" id="{F09CB314-9A75-4A6E-883A-9EDD4F6AE167}"/>
                </a:ext>
              </a:extLst>
            </p:cNvPr>
            <p:cNvSpPr/>
            <p:nvPr/>
          </p:nvSpPr>
          <p:spPr bwMode="auto">
            <a:xfrm rot="13028830">
              <a:off x="7131302" y="4765479"/>
              <a:ext cx="55279" cy="55279"/>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29" name="7-Point Star 2">
              <a:extLst>
                <a:ext uri="{FF2B5EF4-FFF2-40B4-BE49-F238E27FC236}">
                  <a16:creationId xmlns:a16="http://schemas.microsoft.com/office/drawing/2014/main" id="{B5CC8213-1FB8-4387-AD7A-2F852F989BD1}"/>
                </a:ext>
              </a:extLst>
            </p:cNvPr>
            <p:cNvSpPr/>
            <p:nvPr/>
          </p:nvSpPr>
          <p:spPr bwMode="auto">
            <a:xfrm rot="13028830">
              <a:off x="7326134" y="4710675"/>
              <a:ext cx="55279" cy="55279"/>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30" name="7-Point Star 2">
              <a:extLst>
                <a:ext uri="{FF2B5EF4-FFF2-40B4-BE49-F238E27FC236}">
                  <a16:creationId xmlns:a16="http://schemas.microsoft.com/office/drawing/2014/main" id="{68497E48-3918-4574-99A9-2EB928EA380F}"/>
                </a:ext>
              </a:extLst>
            </p:cNvPr>
            <p:cNvSpPr/>
            <p:nvPr/>
          </p:nvSpPr>
          <p:spPr bwMode="auto">
            <a:xfrm rot="12000372">
              <a:off x="7198006" y="4620241"/>
              <a:ext cx="55279" cy="55279"/>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grpSp>
          <p:nvGrpSpPr>
            <p:cNvPr id="265" name="Group 264">
              <a:extLst>
                <a:ext uri="{FF2B5EF4-FFF2-40B4-BE49-F238E27FC236}">
                  <a16:creationId xmlns:a16="http://schemas.microsoft.com/office/drawing/2014/main" id="{D9610FBC-FE7B-475D-A71D-9B5F3491E424}"/>
                </a:ext>
              </a:extLst>
            </p:cNvPr>
            <p:cNvGrpSpPr/>
            <p:nvPr/>
          </p:nvGrpSpPr>
          <p:grpSpPr>
            <a:xfrm rot="17998277">
              <a:off x="7436439" y="5761691"/>
              <a:ext cx="274320" cy="290815"/>
              <a:chOff x="3546636" y="2650994"/>
              <a:chExt cx="274320" cy="290815"/>
            </a:xfrm>
            <a:solidFill>
              <a:schemeClr val="accent5"/>
            </a:solidFill>
          </p:grpSpPr>
          <p:cxnSp>
            <p:nvCxnSpPr>
              <p:cNvPr id="266" name="Straight Connector 265">
                <a:extLst>
                  <a:ext uri="{FF2B5EF4-FFF2-40B4-BE49-F238E27FC236}">
                    <a16:creationId xmlns:a16="http://schemas.microsoft.com/office/drawing/2014/main" id="{5D34B9C3-1978-4647-9B53-ABDE98597E55}"/>
                  </a:ext>
                </a:extLst>
              </p:cNvPr>
              <p:cNvCxnSpPr/>
              <p:nvPr/>
            </p:nvCxnSpPr>
            <p:spPr bwMode="auto">
              <a:xfrm>
                <a:off x="3680710" y="2782567"/>
                <a:ext cx="0" cy="159242"/>
              </a:xfrm>
              <a:prstGeom prst="line">
                <a:avLst/>
              </a:prstGeom>
              <a:grpFill/>
              <a:ln w="28575" cap="flat" cmpd="sng" algn="ctr">
                <a:solidFill>
                  <a:schemeClr val="accent5">
                    <a:lumMod val="75000"/>
                  </a:schemeClr>
                </a:solidFill>
                <a:prstDash val="solid"/>
                <a:round/>
                <a:headEnd type="none" w="med" len="med"/>
                <a:tailEnd type="none" w="med" len="med"/>
              </a:ln>
              <a:effectLst/>
            </p:spPr>
          </p:cxnSp>
          <p:sp>
            <p:nvSpPr>
              <p:cNvPr id="267" name="Block Arc 266">
                <a:extLst>
                  <a:ext uri="{FF2B5EF4-FFF2-40B4-BE49-F238E27FC236}">
                    <a16:creationId xmlns:a16="http://schemas.microsoft.com/office/drawing/2014/main" id="{BFBA91DA-8AAC-4989-8DD2-FC9AA371CAB1}"/>
                  </a:ext>
                </a:extLst>
              </p:cNvPr>
              <p:cNvSpPr/>
              <p:nvPr/>
            </p:nvSpPr>
            <p:spPr bwMode="auto">
              <a:xfrm rot="10800000">
                <a:off x="3546636" y="2650994"/>
                <a:ext cx="274320" cy="175874"/>
              </a:xfrm>
              <a:prstGeom prst="blockArc">
                <a:avLst/>
              </a:prstGeom>
              <a:grpFill/>
              <a:ln w="0">
                <a:solidFill>
                  <a:schemeClr val="accent5">
                    <a:lumMod val="75000"/>
                  </a:schemeClr>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sp>
        <p:nvSpPr>
          <p:cNvPr id="270" name="Arc 226">
            <a:extLst>
              <a:ext uri="{FF2B5EF4-FFF2-40B4-BE49-F238E27FC236}">
                <a16:creationId xmlns:a16="http://schemas.microsoft.com/office/drawing/2014/main" id="{A11633D8-EF9C-40B2-B83A-ECBCEA8D4591}"/>
              </a:ext>
            </a:extLst>
          </p:cNvPr>
          <p:cNvSpPr/>
          <p:nvPr/>
        </p:nvSpPr>
        <p:spPr bwMode="auto">
          <a:xfrm rot="728635">
            <a:off x="7792230" y="4527660"/>
            <a:ext cx="659072" cy="847291"/>
          </a:xfrm>
          <a:custGeom>
            <a:avLst/>
            <a:gdLst>
              <a:gd name="connsiteX0" fmla="*/ 530277 w 1060554"/>
              <a:gd name="connsiteY0" fmla="*/ 0 h 1923032"/>
              <a:gd name="connsiteX1" fmla="*/ 1060554 w 1060554"/>
              <a:gd name="connsiteY1" fmla="*/ 961516 h 1923032"/>
              <a:gd name="connsiteX2" fmla="*/ 530277 w 1060554"/>
              <a:gd name="connsiteY2" fmla="*/ 961516 h 1923032"/>
              <a:gd name="connsiteX3" fmla="*/ 530277 w 1060554"/>
              <a:gd name="connsiteY3" fmla="*/ 0 h 1923032"/>
              <a:gd name="connsiteX0" fmla="*/ 530277 w 1060554"/>
              <a:gd name="connsiteY0" fmla="*/ 0 h 1923032"/>
              <a:gd name="connsiteX1" fmla="*/ 1060554 w 1060554"/>
              <a:gd name="connsiteY1" fmla="*/ 961516 h 1923032"/>
              <a:gd name="connsiteX0" fmla="*/ 0 w 659072"/>
              <a:gd name="connsiteY0" fmla="*/ 0 h 1170485"/>
              <a:gd name="connsiteX1" fmla="*/ 530277 w 659072"/>
              <a:gd name="connsiteY1" fmla="*/ 961516 h 1170485"/>
              <a:gd name="connsiteX2" fmla="*/ 0 w 659072"/>
              <a:gd name="connsiteY2" fmla="*/ 961516 h 1170485"/>
              <a:gd name="connsiteX3" fmla="*/ 0 w 659072"/>
              <a:gd name="connsiteY3" fmla="*/ 0 h 1170485"/>
              <a:gd name="connsiteX0" fmla="*/ 0 w 659072"/>
              <a:gd name="connsiteY0" fmla="*/ 0 h 1170485"/>
              <a:gd name="connsiteX1" fmla="*/ 659072 w 659072"/>
              <a:gd name="connsiteY1" fmla="*/ 1170485 h 1170485"/>
            </a:gdLst>
            <a:ahLst/>
            <a:cxnLst>
              <a:cxn ang="0">
                <a:pos x="connsiteX0" y="connsiteY0"/>
              </a:cxn>
              <a:cxn ang="0">
                <a:pos x="connsiteX1" y="connsiteY1"/>
              </a:cxn>
            </a:cxnLst>
            <a:rect l="l" t="t" r="r" b="b"/>
            <a:pathLst>
              <a:path w="659072" h="1170485" stroke="0" extrusionOk="0">
                <a:moveTo>
                  <a:pt x="0" y="0"/>
                </a:moveTo>
                <a:cubicBezTo>
                  <a:pt x="292864" y="0"/>
                  <a:pt x="530277" y="430485"/>
                  <a:pt x="530277" y="961516"/>
                </a:cubicBezTo>
                <a:lnTo>
                  <a:pt x="0" y="961516"/>
                </a:lnTo>
                <a:lnTo>
                  <a:pt x="0" y="0"/>
                </a:lnTo>
                <a:close/>
              </a:path>
              <a:path w="659072" h="1170485" fill="none">
                <a:moveTo>
                  <a:pt x="0" y="0"/>
                </a:moveTo>
                <a:cubicBezTo>
                  <a:pt x="292864" y="0"/>
                  <a:pt x="659072" y="639454"/>
                  <a:pt x="659072" y="1170485"/>
                </a:cubicBezTo>
              </a:path>
            </a:pathLst>
          </a:custGeom>
          <a:noFill/>
          <a:ln w="28575" cap="flat" cmpd="sng" algn="ctr">
            <a:solidFill>
              <a:schemeClr val="bg1"/>
            </a:solidFill>
            <a:prstDash val="solid"/>
            <a:round/>
            <a:headEnd type="triangle" w="med" len="med"/>
            <a:tailEnd type="none" w="med" len="me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grpSp>
        <p:nvGrpSpPr>
          <p:cNvPr id="291" name="Group 290">
            <a:extLst>
              <a:ext uri="{FF2B5EF4-FFF2-40B4-BE49-F238E27FC236}">
                <a16:creationId xmlns:a16="http://schemas.microsoft.com/office/drawing/2014/main" id="{4B94AD0D-7B3A-49B0-A58D-68653DD1A627}"/>
              </a:ext>
            </a:extLst>
          </p:cNvPr>
          <p:cNvGrpSpPr/>
          <p:nvPr/>
        </p:nvGrpSpPr>
        <p:grpSpPr>
          <a:xfrm rot="20428517">
            <a:off x="8256771" y="4330064"/>
            <a:ext cx="527237" cy="1186092"/>
            <a:chOff x="4405365" y="3381149"/>
            <a:chExt cx="527237" cy="1186092"/>
          </a:xfrm>
        </p:grpSpPr>
        <p:sp>
          <p:nvSpPr>
            <p:cNvPr id="292" name="Oval 291">
              <a:extLst>
                <a:ext uri="{FF2B5EF4-FFF2-40B4-BE49-F238E27FC236}">
                  <a16:creationId xmlns:a16="http://schemas.microsoft.com/office/drawing/2014/main" id="{5319730F-0478-4F46-A88D-52467B57A181}"/>
                </a:ext>
              </a:extLst>
            </p:cNvPr>
            <p:cNvSpPr/>
            <p:nvPr/>
          </p:nvSpPr>
          <p:spPr bwMode="auto">
            <a:xfrm>
              <a:off x="4469325" y="3381149"/>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93" name="Oval 292">
              <a:extLst>
                <a:ext uri="{FF2B5EF4-FFF2-40B4-BE49-F238E27FC236}">
                  <a16:creationId xmlns:a16="http://schemas.microsoft.com/office/drawing/2014/main" id="{7358BF95-41F5-4607-AF01-8E972E61788D}"/>
                </a:ext>
              </a:extLst>
            </p:cNvPr>
            <p:cNvSpPr/>
            <p:nvPr/>
          </p:nvSpPr>
          <p:spPr bwMode="auto">
            <a:xfrm>
              <a:off x="4630390" y="3396226"/>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94" name="Oval 293">
              <a:extLst>
                <a:ext uri="{FF2B5EF4-FFF2-40B4-BE49-F238E27FC236}">
                  <a16:creationId xmlns:a16="http://schemas.microsoft.com/office/drawing/2014/main" id="{A47CC874-DF88-4F18-949F-2C586D2EFCBF}"/>
                </a:ext>
              </a:extLst>
            </p:cNvPr>
            <p:cNvSpPr/>
            <p:nvPr/>
          </p:nvSpPr>
          <p:spPr bwMode="auto">
            <a:xfrm>
              <a:off x="4681054" y="4406904"/>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95" name="Oval 294">
              <a:extLst>
                <a:ext uri="{FF2B5EF4-FFF2-40B4-BE49-F238E27FC236}">
                  <a16:creationId xmlns:a16="http://schemas.microsoft.com/office/drawing/2014/main" id="{0DF9779F-BC7D-4B17-9D54-F9E87EF2939E}"/>
                </a:ext>
              </a:extLst>
            </p:cNvPr>
            <p:cNvSpPr/>
            <p:nvPr/>
          </p:nvSpPr>
          <p:spPr bwMode="auto">
            <a:xfrm>
              <a:off x="4835122" y="4077203"/>
              <a:ext cx="45720" cy="45719"/>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96" name="Oval 295">
              <a:extLst>
                <a:ext uri="{FF2B5EF4-FFF2-40B4-BE49-F238E27FC236}">
                  <a16:creationId xmlns:a16="http://schemas.microsoft.com/office/drawing/2014/main" id="{B067185F-3853-4F09-A66E-AE8E4876EBE3}"/>
                </a:ext>
              </a:extLst>
            </p:cNvPr>
            <p:cNvSpPr/>
            <p:nvPr/>
          </p:nvSpPr>
          <p:spPr bwMode="auto">
            <a:xfrm>
              <a:off x="4707131" y="3455144"/>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97" name="Oval 296">
              <a:extLst>
                <a:ext uri="{FF2B5EF4-FFF2-40B4-BE49-F238E27FC236}">
                  <a16:creationId xmlns:a16="http://schemas.microsoft.com/office/drawing/2014/main" id="{E7286BF5-0C83-4C1C-B638-8A368218FDD8}"/>
                </a:ext>
              </a:extLst>
            </p:cNvPr>
            <p:cNvSpPr/>
            <p:nvPr/>
          </p:nvSpPr>
          <p:spPr bwMode="auto">
            <a:xfrm>
              <a:off x="4564869" y="4521521"/>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98" name="Oval 297">
              <a:extLst>
                <a:ext uri="{FF2B5EF4-FFF2-40B4-BE49-F238E27FC236}">
                  <a16:creationId xmlns:a16="http://schemas.microsoft.com/office/drawing/2014/main" id="{2421AFAA-30FC-45C4-999D-1B90A9AB8C23}"/>
                </a:ext>
              </a:extLst>
            </p:cNvPr>
            <p:cNvSpPr/>
            <p:nvPr/>
          </p:nvSpPr>
          <p:spPr bwMode="auto">
            <a:xfrm>
              <a:off x="4580312" y="3528390"/>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99" name="Oval 298">
              <a:extLst>
                <a:ext uri="{FF2B5EF4-FFF2-40B4-BE49-F238E27FC236}">
                  <a16:creationId xmlns:a16="http://schemas.microsoft.com/office/drawing/2014/main" id="{D0430FB9-A148-4485-9BB9-AE51B0546901}"/>
                </a:ext>
              </a:extLst>
            </p:cNvPr>
            <p:cNvSpPr/>
            <p:nvPr/>
          </p:nvSpPr>
          <p:spPr bwMode="auto">
            <a:xfrm>
              <a:off x="4789755" y="3607288"/>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300" name="Oval 299">
              <a:extLst>
                <a:ext uri="{FF2B5EF4-FFF2-40B4-BE49-F238E27FC236}">
                  <a16:creationId xmlns:a16="http://schemas.microsoft.com/office/drawing/2014/main" id="{FF028963-AF3B-4540-8BDB-19127FEA63EE}"/>
                </a:ext>
              </a:extLst>
            </p:cNvPr>
            <p:cNvSpPr/>
            <p:nvPr/>
          </p:nvSpPr>
          <p:spPr bwMode="auto">
            <a:xfrm>
              <a:off x="4742937" y="3710040"/>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301" name="Oval 300">
              <a:extLst>
                <a:ext uri="{FF2B5EF4-FFF2-40B4-BE49-F238E27FC236}">
                  <a16:creationId xmlns:a16="http://schemas.microsoft.com/office/drawing/2014/main" id="{F9DD15AF-0944-45C6-9287-25A9C4A962D7}"/>
                </a:ext>
              </a:extLst>
            </p:cNvPr>
            <p:cNvSpPr/>
            <p:nvPr/>
          </p:nvSpPr>
          <p:spPr bwMode="auto">
            <a:xfrm>
              <a:off x="4886882" y="3656320"/>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302" name="Oval 301">
              <a:extLst>
                <a:ext uri="{FF2B5EF4-FFF2-40B4-BE49-F238E27FC236}">
                  <a16:creationId xmlns:a16="http://schemas.microsoft.com/office/drawing/2014/main" id="{9AF49CD6-9654-491C-A81A-ADC877F2C16C}"/>
                </a:ext>
              </a:extLst>
            </p:cNvPr>
            <p:cNvSpPr/>
            <p:nvPr/>
          </p:nvSpPr>
          <p:spPr bwMode="auto">
            <a:xfrm>
              <a:off x="4542795" y="4035351"/>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303" name="Oval 302">
              <a:extLst>
                <a:ext uri="{FF2B5EF4-FFF2-40B4-BE49-F238E27FC236}">
                  <a16:creationId xmlns:a16="http://schemas.microsoft.com/office/drawing/2014/main" id="{C668F938-8E34-406A-95A0-FAC8FF46CB40}"/>
                </a:ext>
              </a:extLst>
            </p:cNvPr>
            <p:cNvSpPr/>
            <p:nvPr/>
          </p:nvSpPr>
          <p:spPr bwMode="auto">
            <a:xfrm>
              <a:off x="4561212" y="4397945"/>
              <a:ext cx="45720" cy="45719"/>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304" name="Oval 303">
              <a:extLst>
                <a:ext uri="{FF2B5EF4-FFF2-40B4-BE49-F238E27FC236}">
                  <a16:creationId xmlns:a16="http://schemas.microsoft.com/office/drawing/2014/main" id="{24B50DFC-9C58-4560-9C5B-B1748690FA92}"/>
                </a:ext>
              </a:extLst>
            </p:cNvPr>
            <p:cNvSpPr/>
            <p:nvPr/>
          </p:nvSpPr>
          <p:spPr bwMode="auto">
            <a:xfrm>
              <a:off x="4618765" y="3711057"/>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305" name="Oval 304">
              <a:extLst>
                <a:ext uri="{FF2B5EF4-FFF2-40B4-BE49-F238E27FC236}">
                  <a16:creationId xmlns:a16="http://schemas.microsoft.com/office/drawing/2014/main" id="{A6C3EAD4-F148-4BAC-8F1D-423693A48E52}"/>
                </a:ext>
              </a:extLst>
            </p:cNvPr>
            <p:cNvSpPr/>
            <p:nvPr/>
          </p:nvSpPr>
          <p:spPr bwMode="auto">
            <a:xfrm>
              <a:off x="4752496" y="4174783"/>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306" name="Oval 305">
              <a:extLst>
                <a:ext uri="{FF2B5EF4-FFF2-40B4-BE49-F238E27FC236}">
                  <a16:creationId xmlns:a16="http://schemas.microsoft.com/office/drawing/2014/main" id="{CEAF6A48-3434-4497-AFB6-C54D45354FF5}"/>
                </a:ext>
              </a:extLst>
            </p:cNvPr>
            <p:cNvSpPr/>
            <p:nvPr/>
          </p:nvSpPr>
          <p:spPr bwMode="auto">
            <a:xfrm>
              <a:off x="4703749" y="3840221"/>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307" name="Oval 306">
              <a:extLst>
                <a:ext uri="{FF2B5EF4-FFF2-40B4-BE49-F238E27FC236}">
                  <a16:creationId xmlns:a16="http://schemas.microsoft.com/office/drawing/2014/main" id="{45C62F80-EEF1-4B58-A9D6-A8AD8CC1FF91}"/>
                </a:ext>
              </a:extLst>
            </p:cNvPr>
            <p:cNvSpPr/>
            <p:nvPr/>
          </p:nvSpPr>
          <p:spPr bwMode="auto">
            <a:xfrm>
              <a:off x="4645117" y="3949835"/>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308" name="Oval 307">
              <a:extLst>
                <a:ext uri="{FF2B5EF4-FFF2-40B4-BE49-F238E27FC236}">
                  <a16:creationId xmlns:a16="http://schemas.microsoft.com/office/drawing/2014/main" id="{2D85645C-27E0-4406-86E3-60046D0B4700}"/>
                </a:ext>
              </a:extLst>
            </p:cNvPr>
            <p:cNvSpPr/>
            <p:nvPr/>
          </p:nvSpPr>
          <p:spPr bwMode="auto">
            <a:xfrm>
              <a:off x="4817606" y="3937366"/>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309" name="Oval 308">
              <a:extLst>
                <a:ext uri="{FF2B5EF4-FFF2-40B4-BE49-F238E27FC236}">
                  <a16:creationId xmlns:a16="http://schemas.microsoft.com/office/drawing/2014/main" id="{ADCD4A1B-C3C2-4659-9B92-D3B4908E6C0D}"/>
                </a:ext>
              </a:extLst>
            </p:cNvPr>
            <p:cNvSpPr/>
            <p:nvPr/>
          </p:nvSpPr>
          <p:spPr bwMode="auto">
            <a:xfrm rot="6506408">
              <a:off x="4728262" y="4279025"/>
              <a:ext cx="45719"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310" name="Oval 309">
              <a:extLst>
                <a:ext uri="{FF2B5EF4-FFF2-40B4-BE49-F238E27FC236}">
                  <a16:creationId xmlns:a16="http://schemas.microsoft.com/office/drawing/2014/main" id="{E941E2F8-C4AC-40FE-8089-63541731CF63}"/>
                </a:ext>
              </a:extLst>
            </p:cNvPr>
            <p:cNvSpPr/>
            <p:nvPr/>
          </p:nvSpPr>
          <p:spPr bwMode="auto">
            <a:xfrm rot="6506408">
              <a:off x="4534709" y="4244517"/>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311" name="Oval 310">
              <a:extLst>
                <a:ext uri="{FF2B5EF4-FFF2-40B4-BE49-F238E27FC236}">
                  <a16:creationId xmlns:a16="http://schemas.microsoft.com/office/drawing/2014/main" id="{13F55EFB-35CF-46C6-8162-D3EAA32310A8}"/>
                </a:ext>
              </a:extLst>
            </p:cNvPr>
            <p:cNvSpPr/>
            <p:nvPr/>
          </p:nvSpPr>
          <p:spPr bwMode="auto">
            <a:xfrm rot="6506408">
              <a:off x="4405365" y="4378818"/>
              <a:ext cx="45719"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sp>
        <p:nvSpPr>
          <p:cNvPr id="205" name="TextBox 204">
            <a:extLst>
              <a:ext uri="{FF2B5EF4-FFF2-40B4-BE49-F238E27FC236}">
                <a16:creationId xmlns:a16="http://schemas.microsoft.com/office/drawing/2014/main" id="{E1EDE1A1-D147-4D1C-8991-3E5141212E1C}"/>
              </a:ext>
            </a:extLst>
          </p:cNvPr>
          <p:cNvSpPr txBox="1"/>
          <p:nvPr/>
        </p:nvSpPr>
        <p:spPr>
          <a:xfrm>
            <a:off x="9289760" y="3063173"/>
            <a:ext cx="2670289" cy="400110"/>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1D2E5A"/>
                </a:solidFill>
                <a:effectLst/>
                <a:uLnTx/>
                <a:uFillTx/>
                <a:latin typeface="Calibri" panose="020F0502020204030204" pitchFamily="34" charset="0"/>
                <a:ea typeface="+mn-ea"/>
                <a:cs typeface="Calibri" panose="020F0502020204030204" pitchFamily="34" charset="0"/>
              </a:rPr>
              <a:t>Bispecific Antibodies</a:t>
            </a:r>
          </a:p>
        </p:txBody>
      </p:sp>
      <p:grpSp>
        <p:nvGrpSpPr>
          <p:cNvPr id="207" name="Group 206">
            <a:extLst>
              <a:ext uri="{FF2B5EF4-FFF2-40B4-BE49-F238E27FC236}">
                <a16:creationId xmlns:a16="http://schemas.microsoft.com/office/drawing/2014/main" id="{6150A480-C632-4E2A-97D7-BF0FBAD4E1C8}"/>
              </a:ext>
            </a:extLst>
          </p:cNvPr>
          <p:cNvGrpSpPr/>
          <p:nvPr/>
        </p:nvGrpSpPr>
        <p:grpSpPr>
          <a:xfrm rot="5506837">
            <a:off x="9327392" y="3365788"/>
            <a:ext cx="1135394" cy="1536790"/>
            <a:chOff x="8334512" y="4747167"/>
            <a:chExt cx="1135394" cy="1536790"/>
          </a:xfrm>
        </p:grpSpPr>
        <p:grpSp>
          <p:nvGrpSpPr>
            <p:cNvPr id="290" name="Group 289">
              <a:extLst>
                <a:ext uri="{FF2B5EF4-FFF2-40B4-BE49-F238E27FC236}">
                  <a16:creationId xmlns:a16="http://schemas.microsoft.com/office/drawing/2014/main" id="{0CF3F8E1-55DA-4EE0-AA3F-9C363CA90A85}"/>
                </a:ext>
              </a:extLst>
            </p:cNvPr>
            <p:cNvGrpSpPr/>
            <p:nvPr/>
          </p:nvGrpSpPr>
          <p:grpSpPr>
            <a:xfrm>
              <a:off x="8842224" y="5742795"/>
              <a:ext cx="91440" cy="405139"/>
              <a:chOff x="8905835" y="5742795"/>
              <a:chExt cx="91440" cy="405139"/>
            </a:xfrm>
          </p:grpSpPr>
          <p:cxnSp>
            <p:nvCxnSpPr>
              <p:cNvPr id="319" name="Straight Connector 318">
                <a:extLst>
                  <a:ext uri="{FF2B5EF4-FFF2-40B4-BE49-F238E27FC236}">
                    <a16:creationId xmlns:a16="http://schemas.microsoft.com/office/drawing/2014/main" id="{61289638-62BB-4C5C-BB03-D954AC597994}"/>
                  </a:ext>
                </a:extLst>
              </p:cNvPr>
              <p:cNvCxnSpPr>
                <a:cxnSpLocks/>
              </p:cNvCxnSpPr>
              <p:nvPr/>
            </p:nvCxnSpPr>
            <p:spPr bwMode="auto">
              <a:xfrm rot="10800000">
                <a:off x="8949516" y="5742795"/>
                <a:ext cx="1911" cy="274688"/>
              </a:xfrm>
              <a:prstGeom prst="line">
                <a:avLst/>
              </a:prstGeom>
              <a:noFill/>
              <a:ln w="19050" cap="flat" cmpd="sng" algn="ctr">
                <a:solidFill>
                  <a:schemeClr val="accent6"/>
                </a:solidFill>
                <a:prstDash val="solid"/>
                <a:round/>
                <a:headEnd type="none" w="med" len="med"/>
                <a:tailEnd type="none" w="med" len="med"/>
              </a:ln>
              <a:effectLst/>
            </p:spPr>
          </p:cxnSp>
          <p:sp>
            <p:nvSpPr>
              <p:cNvPr id="320" name="Rectangle: Rounded Corners 319">
                <a:extLst>
                  <a:ext uri="{FF2B5EF4-FFF2-40B4-BE49-F238E27FC236}">
                    <a16:creationId xmlns:a16="http://schemas.microsoft.com/office/drawing/2014/main" id="{AF127B8F-DFF1-4736-97AC-27786F0095A6}"/>
                  </a:ext>
                </a:extLst>
              </p:cNvPr>
              <p:cNvSpPr/>
              <p:nvPr/>
            </p:nvSpPr>
            <p:spPr bwMode="auto">
              <a:xfrm rot="10800000">
                <a:off x="8905835" y="5965054"/>
                <a:ext cx="91440" cy="182880"/>
              </a:xfrm>
              <a:prstGeom prst="roundRect">
                <a:avLst/>
              </a:prstGeom>
              <a:solidFill>
                <a:schemeClr val="accent4"/>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grpSp>
        <p:grpSp>
          <p:nvGrpSpPr>
            <p:cNvPr id="312" name="Group 311">
              <a:extLst>
                <a:ext uri="{FF2B5EF4-FFF2-40B4-BE49-F238E27FC236}">
                  <a16:creationId xmlns:a16="http://schemas.microsoft.com/office/drawing/2014/main" id="{016636A9-F32C-45B3-B00A-D3C1FC3A6E83}"/>
                </a:ext>
              </a:extLst>
            </p:cNvPr>
            <p:cNvGrpSpPr/>
            <p:nvPr/>
          </p:nvGrpSpPr>
          <p:grpSpPr>
            <a:xfrm>
              <a:off x="8960290" y="5742796"/>
              <a:ext cx="91440" cy="405139"/>
              <a:chOff x="9058235" y="5895195"/>
              <a:chExt cx="91440" cy="405139"/>
            </a:xfrm>
          </p:grpSpPr>
          <p:cxnSp>
            <p:nvCxnSpPr>
              <p:cNvPr id="317" name="Straight Connector 316">
                <a:extLst>
                  <a:ext uri="{FF2B5EF4-FFF2-40B4-BE49-F238E27FC236}">
                    <a16:creationId xmlns:a16="http://schemas.microsoft.com/office/drawing/2014/main" id="{D92F4B43-7FC7-4B9F-A597-CAB9828E6D21}"/>
                  </a:ext>
                </a:extLst>
              </p:cNvPr>
              <p:cNvCxnSpPr>
                <a:cxnSpLocks/>
              </p:cNvCxnSpPr>
              <p:nvPr/>
            </p:nvCxnSpPr>
            <p:spPr bwMode="auto">
              <a:xfrm rot="10800000">
                <a:off x="9101916" y="5895195"/>
                <a:ext cx="1911" cy="274688"/>
              </a:xfrm>
              <a:prstGeom prst="line">
                <a:avLst/>
              </a:prstGeom>
              <a:noFill/>
              <a:ln w="19050" cap="flat" cmpd="sng" algn="ctr">
                <a:solidFill>
                  <a:schemeClr val="accent6"/>
                </a:solidFill>
                <a:prstDash val="solid"/>
                <a:round/>
                <a:headEnd type="none" w="med" len="med"/>
                <a:tailEnd type="none" w="med" len="med"/>
              </a:ln>
              <a:effectLst/>
            </p:spPr>
          </p:cxnSp>
          <p:sp>
            <p:nvSpPr>
              <p:cNvPr id="318" name="Rectangle: Rounded Corners 317">
                <a:extLst>
                  <a:ext uri="{FF2B5EF4-FFF2-40B4-BE49-F238E27FC236}">
                    <a16:creationId xmlns:a16="http://schemas.microsoft.com/office/drawing/2014/main" id="{35A247BF-6B1A-4A00-A2CB-F3A2B0291E91}"/>
                  </a:ext>
                </a:extLst>
              </p:cNvPr>
              <p:cNvSpPr/>
              <p:nvPr/>
            </p:nvSpPr>
            <p:spPr bwMode="auto">
              <a:xfrm rot="10800000">
                <a:off x="9058235" y="6117454"/>
                <a:ext cx="91440" cy="182880"/>
              </a:xfrm>
              <a:prstGeom prst="roundRect">
                <a:avLst/>
              </a:prstGeom>
              <a:solidFill>
                <a:schemeClr val="accent4"/>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grpSp>
        <p:sp>
          <p:nvSpPr>
            <p:cNvPr id="313" name="TextBox 312">
              <a:extLst>
                <a:ext uri="{FF2B5EF4-FFF2-40B4-BE49-F238E27FC236}">
                  <a16:creationId xmlns:a16="http://schemas.microsoft.com/office/drawing/2014/main" id="{8F0E7998-1C30-41C3-9541-5A3D7AFCD0FA}"/>
                </a:ext>
              </a:extLst>
            </p:cNvPr>
            <p:cNvSpPr txBox="1"/>
            <p:nvPr/>
          </p:nvSpPr>
          <p:spPr>
            <a:xfrm rot="17228458">
              <a:off x="8945255" y="5849804"/>
              <a:ext cx="560529" cy="307777"/>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1D2E5A"/>
                  </a:solidFill>
                  <a:effectLst/>
                  <a:uLnTx/>
                  <a:uFillTx/>
                  <a:latin typeface="Calibri" panose="020F0502020204030204" pitchFamily="34" charset="0"/>
                  <a:ea typeface="+mn-ea"/>
                  <a:cs typeface="Calibri" panose="020F0502020204030204" pitchFamily="34" charset="0"/>
                </a:rPr>
                <a:t>CD3</a:t>
              </a:r>
            </a:p>
          </p:txBody>
        </p:sp>
        <p:grpSp>
          <p:nvGrpSpPr>
            <p:cNvPr id="314" name="Group 115">
              <a:extLst>
                <a:ext uri="{FF2B5EF4-FFF2-40B4-BE49-F238E27FC236}">
                  <a16:creationId xmlns:a16="http://schemas.microsoft.com/office/drawing/2014/main" id="{4AB0DDA9-8E92-459E-9CF1-4920649B148A}"/>
                </a:ext>
              </a:extLst>
            </p:cNvPr>
            <p:cNvGrpSpPr/>
            <p:nvPr/>
          </p:nvGrpSpPr>
          <p:grpSpPr>
            <a:xfrm rot="10800000">
              <a:off x="8334512" y="4747167"/>
              <a:ext cx="1135394" cy="1085160"/>
              <a:chOff x="863178" y="2614612"/>
              <a:chExt cx="1419029" cy="1423987"/>
            </a:xfrm>
          </p:grpSpPr>
          <p:sp>
            <p:nvSpPr>
              <p:cNvPr id="315" name="Oval 5">
                <a:extLst>
                  <a:ext uri="{FF2B5EF4-FFF2-40B4-BE49-F238E27FC236}">
                    <a16:creationId xmlns:a16="http://schemas.microsoft.com/office/drawing/2014/main" id="{E62D6133-D2E1-4875-A893-1DB0EE50C9B4}"/>
                  </a:ext>
                </a:extLst>
              </p:cNvPr>
              <p:cNvSpPr>
                <a:spLocks noChangeArrowheads="1"/>
              </p:cNvSpPr>
              <p:nvPr/>
            </p:nvSpPr>
            <p:spPr bwMode="auto">
              <a:xfrm>
                <a:off x="863178" y="2614612"/>
                <a:ext cx="1419029" cy="1423987"/>
              </a:xfrm>
              <a:prstGeom prst="ellipse">
                <a:avLst/>
              </a:prstGeom>
              <a:solidFill>
                <a:schemeClr val="accent4"/>
              </a:solidFill>
              <a:ln w="9525">
                <a:solidFill>
                  <a:schemeClr val="bg2">
                    <a:lumMod val="10000"/>
                  </a:schemeClr>
                </a:solidFill>
                <a:round/>
                <a:headEnd/>
                <a:tailEnd/>
              </a:ln>
            </p:spPr>
            <p:txBody>
              <a:bodyPr wrap="none" anchor="ct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316" name="Oval 6">
                <a:extLst>
                  <a:ext uri="{FF2B5EF4-FFF2-40B4-BE49-F238E27FC236}">
                    <a16:creationId xmlns:a16="http://schemas.microsoft.com/office/drawing/2014/main" id="{E41EDE4A-E867-41F2-A501-87299C65E574}"/>
                  </a:ext>
                </a:extLst>
              </p:cNvPr>
              <p:cNvSpPr>
                <a:spLocks noChangeArrowheads="1"/>
              </p:cNvSpPr>
              <p:nvPr/>
            </p:nvSpPr>
            <p:spPr bwMode="auto">
              <a:xfrm rot="6380685">
                <a:off x="1150081" y="3287166"/>
                <a:ext cx="704531" cy="530705"/>
              </a:xfrm>
              <a:prstGeom prst="ellipse">
                <a:avLst/>
              </a:prstGeom>
              <a:solidFill>
                <a:srgbClr val="7EEA9D"/>
              </a:solidFill>
              <a:ln w="9525">
                <a:solidFill>
                  <a:schemeClr val="bg2">
                    <a:lumMod val="10000"/>
                  </a:schemeClr>
                </a:solidFill>
                <a:round/>
                <a:headEnd/>
                <a:tailEnd/>
              </a:ln>
            </p:spPr>
            <p:txBody>
              <a:bodyPr wrap="none" anchor="ct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grpSp>
      </p:grpSp>
      <p:sp>
        <p:nvSpPr>
          <p:cNvPr id="220" name="Oval 219">
            <a:extLst>
              <a:ext uri="{FF2B5EF4-FFF2-40B4-BE49-F238E27FC236}">
                <a16:creationId xmlns:a16="http://schemas.microsoft.com/office/drawing/2014/main" id="{421DA42F-1F56-4D35-9FC1-DE7F845A5B85}"/>
              </a:ext>
            </a:extLst>
          </p:cNvPr>
          <p:cNvSpPr/>
          <p:nvPr/>
        </p:nvSpPr>
        <p:spPr bwMode="auto">
          <a:xfrm rot="16596219">
            <a:off x="9831633" y="3530632"/>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21" name="TextBox 220">
            <a:extLst>
              <a:ext uri="{FF2B5EF4-FFF2-40B4-BE49-F238E27FC236}">
                <a16:creationId xmlns:a16="http://schemas.microsoft.com/office/drawing/2014/main" id="{BFB6F0C6-E647-4AF8-8121-C451662F4EA7}"/>
              </a:ext>
            </a:extLst>
          </p:cNvPr>
          <p:cNvSpPr txBox="1"/>
          <p:nvPr/>
        </p:nvSpPr>
        <p:spPr>
          <a:xfrm rot="106837">
            <a:off x="9962761" y="4033461"/>
            <a:ext cx="654990" cy="307777"/>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1D2E5A"/>
                </a:solidFill>
                <a:effectLst/>
                <a:uLnTx/>
                <a:uFillTx/>
                <a:latin typeface="Calibri" panose="020F0502020204030204" pitchFamily="34" charset="0"/>
                <a:ea typeface="+mn-ea"/>
                <a:cs typeface="Calibri" panose="020F0502020204030204" pitchFamily="34" charset="0"/>
              </a:rPr>
              <a:t>T-Cell</a:t>
            </a:r>
          </a:p>
        </p:txBody>
      </p:sp>
      <p:grpSp>
        <p:nvGrpSpPr>
          <p:cNvPr id="228" name="Group 227">
            <a:extLst>
              <a:ext uri="{FF2B5EF4-FFF2-40B4-BE49-F238E27FC236}">
                <a16:creationId xmlns:a16="http://schemas.microsoft.com/office/drawing/2014/main" id="{B1BE6439-C9FC-4CA1-96E9-C98C9CD3863B}"/>
              </a:ext>
            </a:extLst>
          </p:cNvPr>
          <p:cNvGrpSpPr/>
          <p:nvPr/>
        </p:nvGrpSpPr>
        <p:grpSpPr>
          <a:xfrm rot="5506837">
            <a:off x="8361559" y="3970582"/>
            <a:ext cx="274320" cy="290815"/>
            <a:chOff x="3546636" y="2650994"/>
            <a:chExt cx="274320" cy="290815"/>
          </a:xfrm>
        </p:grpSpPr>
        <p:cxnSp>
          <p:nvCxnSpPr>
            <p:cNvPr id="281" name="Straight Connector 280">
              <a:extLst>
                <a:ext uri="{FF2B5EF4-FFF2-40B4-BE49-F238E27FC236}">
                  <a16:creationId xmlns:a16="http://schemas.microsoft.com/office/drawing/2014/main" id="{531EB033-F757-432B-A939-68714A9162F8}"/>
                </a:ext>
              </a:extLst>
            </p:cNvPr>
            <p:cNvCxnSpPr/>
            <p:nvPr/>
          </p:nvCxnSpPr>
          <p:spPr bwMode="auto">
            <a:xfrm>
              <a:off x="3680710" y="2782567"/>
              <a:ext cx="0" cy="159242"/>
            </a:xfrm>
            <a:prstGeom prst="line">
              <a:avLst/>
            </a:prstGeom>
            <a:noFill/>
            <a:ln w="28575" cap="flat" cmpd="sng" algn="ctr">
              <a:solidFill>
                <a:schemeClr val="accent3"/>
              </a:solidFill>
              <a:prstDash val="solid"/>
              <a:round/>
              <a:headEnd type="none" w="med" len="med"/>
              <a:tailEnd type="none" w="med" len="med"/>
            </a:ln>
            <a:effectLst/>
          </p:spPr>
        </p:cxnSp>
        <p:sp>
          <p:nvSpPr>
            <p:cNvPr id="282" name="Block Arc 281">
              <a:extLst>
                <a:ext uri="{FF2B5EF4-FFF2-40B4-BE49-F238E27FC236}">
                  <a16:creationId xmlns:a16="http://schemas.microsoft.com/office/drawing/2014/main" id="{4E2405E2-1E81-4C40-95BA-D88169B11A30}"/>
                </a:ext>
              </a:extLst>
            </p:cNvPr>
            <p:cNvSpPr/>
            <p:nvPr/>
          </p:nvSpPr>
          <p:spPr bwMode="auto">
            <a:xfrm rot="10800000">
              <a:off x="3546636" y="2650994"/>
              <a:ext cx="274320" cy="175874"/>
            </a:xfrm>
            <a:prstGeom prst="blockArc">
              <a:avLst/>
            </a:prstGeom>
            <a:solidFill>
              <a:schemeClr val="accent3">
                <a:lumMod val="60000"/>
                <a:lumOff val="4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229" name="Group 228">
            <a:extLst>
              <a:ext uri="{FF2B5EF4-FFF2-40B4-BE49-F238E27FC236}">
                <a16:creationId xmlns:a16="http://schemas.microsoft.com/office/drawing/2014/main" id="{B5251C37-A3F1-4FA0-84BA-2F81E4B46DBF}"/>
              </a:ext>
            </a:extLst>
          </p:cNvPr>
          <p:cNvGrpSpPr/>
          <p:nvPr/>
        </p:nvGrpSpPr>
        <p:grpSpPr>
          <a:xfrm rot="16596219">
            <a:off x="8862342" y="2817942"/>
            <a:ext cx="497050" cy="1382927"/>
            <a:chOff x="4469325" y="3381149"/>
            <a:chExt cx="497050" cy="1382927"/>
          </a:xfrm>
        </p:grpSpPr>
        <p:sp>
          <p:nvSpPr>
            <p:cNvPr id="253" name="Oval 252">
              <a:extLst>
                <a:ext uri="{FF2B5EF4-FFF2-40B4-BE49-F238E27FC236}">
                  <a16:creationId xmlns:a16="http://schemas.microsoft.com/office/drawing/2014/main" id="{0421CC5B-D334-448D-AEE0-42B16414A25D}"/>
                </a:ext>
              </a:extLst>
            </p:cNvPr>
            <p:cNvSpPr/>
            <p:nvPr/>
          </p:nvSpPr>
          <p:spPr bwMode="auto">
            <a:xfrm>
              <a:off x="4469325" y="3381149"/>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54" name="Oval 253">
              <a:extLst>
                <a:ext uri="{FF2B5EF4-FFF2-40B4-BE49-F238E27FC236}">
                  <a16:creationId xmlns:a16="http://schemas.microsoft.com/office/drawing/2014/main" id="{9E13DB8F-F6CA-4F21-805E-3BEDB69EF106}"/>
                </a:ext>
              </a:extLst>
            </p:cNvPr>
            <p:cNvSpPr/>
            <p:nvPr/>
          </p:nvSpPr>
          <p:spPr bwMode="auto">
            <a:xfrm>
              <a:off x="4630390" y="3396226"/>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55" name="Oval 254">
              <a:extLst>
                <a:ext uri="{FF2B5EF4-FFF2-40B4-BE49-F238E27FC236}">
                  <a16:creationId xmlns:a16="http://schemas.microsoft.com/office/drawing/2014/main" id="{71EA78E3-9B8D-4572-B60D-1092266C3BC9}"/>
                </a:ext>
              </a:extLst>
            </p:cNvPr>
            <p:cNvSpPr/>
            <p:nvPr/>
          </p:nvSpPr>
          <p:spPr bwMode="auto">
            <a:xfrm>
              <a:off x="4681054" y="4406904"/>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56" name="Oval 255">
              <a:extLst>
                <a:ext uri="{FF2B5EF4-FFF2-40B4-BE49-F238E27FC236}">
                  <a16:creationId xmlns:a16="http://schemas.microsoft.com/office/drawing/2014/main" id="{AB7A36CE-4E16-44BB-B1C8-C95A3BC6606F}"/>
                </a:ext>
              </a:extLst>
            </p:cNvPr>
            <p:cNvSpPr/>
            <p:nvPr/>
          </p:nvSpPr>
          <p:spPr bwMode="auto">
            <a:xfrm>
              <a:off x="4835122" y="4077203"/>
              <a:ext cx="45720" cy="45719"/>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60" name="Oval 259">
              <a:extLst>
                <a:ext uri="{FF2B5EF4-FFF2-40B4-BE49-F238E27FC236}">
                  <a16:creationId xmlns:a16="http://schemas.microsoft.com/office/drawing/2014/main" id="{89F5B5E9-B2C5-45F8-901E-364825AB84D2}"/>
                </a:ext>
              </a:extLst>
            </p:cNvPr>
            <p:cNvSpPr/>
            <p:nvPr/>
          </p:nvSpPr>
          <p:spPr bwMode="auto">
            <a:xfrm>
              <a:off x="4707131" y="3455144"/>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61" name="Oval 260">
              <a:extLst>
                <a:ext uri="{FF2B5EF4-FFF2-40B4-BE49-F238E27FC236}">
                  <a16:creationId xmlns:a16="http://schemas.microsoft.com/office/drawing/2014/main" id="{CA5A7EC2-6434-4A94-95B8-EEB6BEBEFEB6}"/>
                </a:ext>
              </a:extLst>
            </p:cNvPr>
            <p:cNvSpPr/>
            <p:nvPr/>
          </p:nvSpPr>
          <p:spPr bwMode="auto">
            <a:xfrm>
              <a:off x="4641305" y="4535017"/>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62" name="Oval 261">
              <a:extLst>
                <a:ext uri="{FF2B5EF4-FFF2-40B4-BE49-F238E27FC236}">
                  <a16:creationId xmlns:a16="http://schemas.microsoft.com/office/drawing/2014/main" id="{96B5D3E3-3DB3-4C1B-9DCC-0BB28F3BD27F}"/>
                </a:ext>
              </a:extLst>
            </p:cNvPr>
            <p:cNvSpPr/>
            <p:nvPr/>
          </p:nvSpPr>
          <p:spPr bwMode="auto">
            <a:xfrm>
              <a:off x="4580312" y="3528390"/>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63" name="Oval 262">
              <a:extLst>
                <a:ext uri="{FF2B5EF4-FFF2-40B4-BE49-F238E27FC236}">
                  <a16:creationId xmlns:a16="http://schemas.microsoft.com/office/drawing/2014/main" id="{72DB4081-438D-430B-B282-6598B696485E}"/>
                </a:ext>
              </a:extLst>
            </p:cNvPr>
            <p:cNvSpPr/>
            <p:nvPr/>
          </p:nvSpPr>
          <p:spPr bwMode="auto">
            <a:xfrm>
              <a:off x="4789755" y="3607288"/>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68" name="Oval 267">
              <a:extLst>
                <a:ext uri="{FF2B5EF4-FFF2-40B4-BE49-F238E27FC236}">
                  <a16:creationId xmlns:a16="http://schemas.microsoft.com/office/drawing/2014/main" id="{85B56EDD-1C80-4E48-AF87-457D12193F0B}"/>
                </a:ext>
              </a:extLst>
            </p:cNvPr>
            <p:cNvSpPr/>
            <p:nvPr/>
          </p:nvSpPr>
          <p:spPr bwMode="auto">
            <a:xfrm>
              <a:off x="4742937" y="3710040"/>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69" name="Oval 268">
              <a:extLst>
                <a:ext uri="{FF2B5EF4-FFF2-40B4-BE49-F238E27FC236}">
                  <a16:creationId xmlns:a16="http://schemas.microsoft.com/office/drawing/2014/main" id="{86000EFB-65B5-4541-93B6-7C20C8DA8992}"/>
                </a:ext>
              </a:extLst>
            </p:cNvPr>
            <p:cNvSpPr/>
            <p:nvPr/>
          </p:nvSpPr>
          <p:spPr bwMode="auto">
            <a:xfrm>
              <a:off x="4920655" y="3976080"/>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71" name="Oval 270">
              <a:extLst>
                <a:ext uri="{FF2B5EF4-FFF2-40B4-BE49-F238E27FC236}">
                  <a16:creationId xmlns:a16="http://schemas.microsoft.com/office/drawing/2014/main" id="{94CB3148-2381-49A0-B013-045236BC83A4}"/>
                </a:ext>
              </a:extLst>
            </p:cNvPr>
            <p:cNvSpPr/>
            <p:nvPr/>
          </p:nvSpPr>
          <p:spPr bwMode="auto">
            <a:xfrm>
              <a:off x="4705128" y="4104640"/>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72" name="Oval 271">
              <a:extLst>
                <a:ext uri="{FF2B5EF4-FFF2-40B4-BE49-F238E27FC236}">
                  <a16:creationId xmlns:a16="http://schemas.microsoft.com/office/drawing/2014/main" id="{A3376392-098C-44CD-B870-1235ADC48F27}"/>
                </a:ext>
              </a:extLst>
            </p:cNvPr>
            <p:cNvSpPr/>
            <p:nvPr/>
          </p:nvSpPr>
          <p:spPr bwMode="auto">
            <a:xfrm>
              <a:off x="4849745" y="4531417"/>
              <a:ext cx="45720" cy="45719"/>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73" name="Oval 272">
              <a:extLst>
                <a:ext uri="{FF2B5EF4-FFF2-40B4-BE49-F238E27FC236}">
                  <a16:creationId xmlns:a16="http://schemas.microsoft.com/office/drawing/2014/main" id="{5A937D99-457F-4871-B798-50E8AA669C29}"/>
                </a:ext>
              </a:extLst>
            </p:cNvPr>
            <p:cNvSpPr/>
            <p:nvPr/>
          </p:nvSpPr>
          <p:spPr bwMode="auto">
            <a:xfrm>
              <a:off x="4618765" y="3711057"/>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74" name="Oval 273">
              <a:extLst>
                <a:ext uri="{FF2B5EF4-FFF2-40B4-BE49-F238E27FC236}">
                  <a16:creationId xmlns:a16="http://schemas.microsoft.com/office/drawing/2014/main" id="{BADCDFF2-9539-408B-9577-39A577DEA713}"/>
                </a:ext>
              </a:extLst>
            </p:cNvPr>
            <p:cNvSpPr/>
            <p:nvPr/>
          </p:nvSpPr>
          <p:spPr bwMode="auto">
            <a:xfrm>
              <a:off x="4828271" y="4231195"/>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75" name="Oval 274">
              <a:extLst>
                <a:ext uri="{FF2B5EF4-FFF2-40B4-BE49-F238E27FC236}">
                  <a16:creationId xmlns:a16="http://schemas.microsoft.com/office/drawing/2014/main" id="{23BE603A-74B7-47C3-A4FA-720CD6F09DB3}"/>
                </a:ext>
              </a:extLst>
            </p:cNvPr>
            <p:cNvSpPr/>
            <p:nvPr/>
          </p:nvSpPr>
          <p:spPr bwMode="auto">
            <a:xfrm>
              <a:off x="4703749" y="3840221"/>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76" name="Oval 275">
              <a:extLst>
                <a:ext uri="{FF2B5EF4-FFF2-40B4-BE49-F238E27FC236}">
                  <a16:creationId xmlns:a16="http://schemas.microsoft.com/office/drawing/2014/main" id="{8D8C8254-9506-40F6-B9EE-27083D9477F8}"/>
                </a:ext>
              </a:extLst>
            </p:cNvPr>
            <p:cNvSpPr/>
            <p:nvPr/>
          </p:nvSpPr>
          <p:spPr bwMode="auto">
            <a:xfrm>
              <a:off x="4645117" y="3949835"/>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77" name="Oval 276">
              <a:extLst>
                <a:ext uri="{FF2B5EF4-FFF2-40B4-BE49-F238E27FC236}">
                  <a16:creationId xmlns:a16="http://schemas.microsoft.com/office/drawing/2014/main" id="{1BC7D3D6-D805-44C9-A3DD-C026CB26ACD7}"/>
                </a:ext>
              </a:extLst>
            </p:cNvPr>
            <p:cNvSpPr/>
            <p:nvPr/>
          </p:nvSpPr>
          <p:spPr bwMode="auto">
            <a:xfrm>
              <a:off x="4817606" y="3937366"/>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78" name="Oval 277">
              <a:extLst>
                <a:ext uri="{FF2B5EF4-FFF2-40B4-BE49-F238E27FC236}">
                  <a16:creationId xmlns:a16="http://schemas.microsoft.com/office/drawing/2014/main" id="{617CEF30-C13D-4414-9C8B-1B4D9D3C726F}"/>
                </a:ext>
              </a:extLst>
            </p:cNvPr>
            <p:cNvSpPr/>
            <p:nvPr/>
          </p:nvSpPr>
          <p:spPr bwMode="auto">
            <a:xfrm rot="6506408">
              <a:off x="4728262" y="4279025"/>
              <a:ext cx="45719"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79" name="Oval 278">
              <a:extLst>
                <a:ext uri="{FF2B5EF4-FFF2-40B4-BE49-F238E27FC236}">
                  <a16:creationId xmlns:a16="http://schemas.microsoft.com/office/drawing/2014/main" id="{73333A60-3FDA-4B8F-A576-2D056A54F7B2}"/>
                </a:ext>
              </a:extLst>
            </p:cNvPr>
            <p:cNvSpPr/>
            <p:nvPr/>
          </p:nvSpPr>
          <p:spPr bwMode="auto">
            <a:xfrm rot="6506408">
              <a:off x="4697158" y="4672636"/>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80" name="Oval 279">
              <a:extLst>
                <a:ext uri="{FF2B5EF4-FFF2-40B4-BE49-F238E27FC236}">
                  <a16:creationId xmlns:a16="http://schemas.microsoft.com/office/drawing/2014/main" id="{15898D0A-6B49-47EF-BDCB-C710FFC7F199}"/>
                </a:ext>
              </a:extLst>
            </p:cNvPr>
            <p:cNvSpPr/>
            <p:nvPr/>
          </p:nvSpPr>
          <p:spPr bwMode="auto">
            <a:xfrm rot="6506408">
              <a:off x="4503404" y="4612075"/>
              <a:ext cx="45719"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sp>
        <p:nvSpPr>
          <p:cNvPr id="252" name="Arc 226">
            <a:extLst>
              <a:ext uri="{FF2B5EF4-FFF2-40B4-BE49-F238E27FC236}">
                <a16:creationId xmlns:a16="http://schemas.microsoft.com/office/drawing/2014/main" id="{0B2633E2-B691-4F00-BF26-3847CEE0BD41}"/>
              </a:ext>
            </a:extLst>
          </p:cNvPr>
          <p:cNvSpPr/>
          <p:nvPr/>
        </p:nvSpPr>
        <p:spPr bwMode="auto">
          <a:xfrm rot="17907472">
            <a:off x="8663194" y="3348350"/>
            <a:ext cx="659072" cy="1053471"/>
          </a:xfrm>
          <a:custGeom>
            <a:avLst/>
            <a:gdLst>
              <a:gd name="connsiteX0" fmla="*/ 530277 w 1060554"/>
              <a:gd name="connsiteY0" fmla="*/ 0 h 1923032"/>
              <a:gd name="connsiteX1" fmla="*/ 1060554 w 1060554"/>
              <a:gd name="connsiteY1" fmla="*/ 961516 h 1923032"/>
              <a:gd name="connsiteX2" fmla="*/ 530277 w 1060554"/>
              <a:gd name="connsiteY2" fmla="*/ 961516 h 1923032"/>
              <a:gd name="connsiteX3" fmla="*/ 530277 w 1060554"/>
              <a:gd name="connsiteY3" fmla="*/ 0 h 1923032"/>
              <a:gd name="connsiteX0" fmla="*/ 530277 w 1060554"/>
              <a:gd name="connsiteY0" fmla="*/ 0 h 1923032"/>
              <a:gd name="connsiteX1" fmla="*/ 1060554 w 1060554"/>
              <a:gd name="connsiteY1" fmla="*/ 961516 h 1923032"/>
              <a:gd name="connsiteX0" fmla="*/ 0 w 659072"/>
              <a:gd name="connsiteY0" fmla="*/ 0 h 1170485"/>
              <a:gd name="connsiteX1" fmla="*/ 530277 w 659072"/>
              <a:gd name="connsiteY1" fmla="*/ 961516 h 1170485"/>
              <a:gd name="connsiteX2" fmla="*/ 0 w 659072"/>
              <a:gd name="connsiteY2" fmla="*/ 961516 h 1170485"/>
              <a:gd name="connsiteX3" fmla="*/ 0 w 659072"/>
              <a:gd name="connsiteY3" fmla="*/ 0 h 1170485"/>
              <a:gd name="connsiteX0" fmla="*/ 0 w 659072"/>
              <a:gd name="connsiteY0" fmla="*/ 0 h 1170485"/>
              <a:gd name="connsiteX1" fmla="*/ 659072 w 659072"/>
              <a:gd name="connsiteY1" fmla="*/ 1170485 h 1170485"/>
            </a:gdLst>
            <a:ahLst/>
            <a:cxnLst>
              <a:cxn ang="0">
                <a:pos x="connsiteX0" y="connsiteY0"/>
              </a:cxn>
              <a:cxn ang="0">
                <a:pos x="connsiteX1" y="connsiteY1"/>
              </a:cxn>
            </a:cxnLst>
            <a:rect l="l" t="t" r="r" b="b"/>
            <a:pathLst>
              <a:path w="659072" h="1170485" stroke="0" extrusionOk="0">
                <a:moveTo>
                  <a:pt x="0" y="0"/>
                </a:moveTo>
                <a:cubicBezTo>
                  <a:pt x="292864" y="0"/>
                  <a:pt x="530277" y="430485"/>
                  <a:pt x="530277" y="961516"/>
                </a:cubicBezTo>
                <a:lnTo>
                  <a:pt x="0" y="961516"/>
                </a:lnTo>
                <a:lnTo>
                  <a:pt x="0" y="0"/>
                </a:lnTo>
                <a:close/>
              </a:path>
              <a:path w="659072" h="1170485" fill="none">
                <a:moveTo>
                  <a:pt x="0" y="0"/>
                </a:moveTo>
                <a:cubicBezTo>
                  <a:pt x="292864" y="0"/>
                  <a:pt x="659072" y="639454"/>
                  <a:pt x="659072" y="1170485"/>
                </a:cubicBezTo>
              </a:path>
            </a:pathLst>
          </a:custGeom>
          <a:noFill/>
          <a:ln w="28575" cap="flat" cmpd="sng" algn="ctr">
            <a:solidFill>
              <a:schemeClr val="bg1"/>
            </a:solidFill>
            <a:prstDash val="solid"/>
            <a:round/>
            <a:headEnd type="triangle" w="med" len="med"/>
            <a:tailEnd type="none" w="med" len="me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grpSp>
        <p:nvGrpSpPr>
          <p:cNvPr id="321" name="Group 320">
            <a:extLst>
              <a:ext uri="{FF2B5EF4-FFF2-40B4-BE49-F238E27FC236}">
                <a16:creationId xmlns:a16="http://schemas.microsoft.com/office/drawing/2014/main" id="{7FB440B4-75DE-42B0-A1E1-5D9D827AE47E}"/>
              </a:ext>
            </a:extLst>
          </p:cNvPr>
          <p:cNvGrpSpPr/>
          <p:nvPr/>
        </p:nvGrpSpPr>
        <p:grpSpPr>
          <a:xfrm>
            <a:off x="8602008" y="4025070"/>
            <a:ext cx="671635" cy="559260"/>
            <a:chOff x="2161187" y="2087812"/>
            <a:chExt cx="1105276" cy="920346"/>
          </a:xfrm>
          <a:solidFill>
            <a:schemeClr val="accent6"/>
          </a:solidFill>
        </p:grpSpPr>
        <p:cxnSp>
          <p:nvCxnSpPr>
            <p:cNvPr id="322" name="Straight Connector 321">
              <a:extLst>
                <a:ext uri="{FF2B5EF4-FFF2-40B4-BE49-F238E27FC236}">
                  <a16:creationId xmlns:a16="http://schemas.microsoft.com/office/drawing/2014/main" id="{3AC4E1DF-D8DE-45AA-A7C3-1C90E7E17814}"/>
                </a:ext>
              </a:extLst>
            </p:cNvPr>
            <p:cNvCxnSpPr>
              <a:cxnSpLocks/>
            </p:cNvCxnSpPr>
            <p:nvPr/>
          </p:nvCxnSpPr>
          <p:spPr bwMode="auto">
            <a:xfrm flipH="1" flipV="1">
              <a:off x="2479033" y="2360056"/>
              <a:ext cx="187561" cy="334033"/>
            </a:xfrm>
            <a:prstGeom prst="line">
              <a:avLst/>
            </a:prstGeom>
            <a:grpFill/>
            <a:ln w="28575" cap="flat" cmpd="sng" algn="ctr">
              <a:solidFill>
                <a:schemeClr val="bg1"/>
              </a:solidFill>
              <a:prstDash val="solid"/>
              <a:round/>
              <a:headEnd type="none" w="med" len="med"/>
              <a:tailEnd type="none" w="med" len="med"/>
            </a:ln>
            <a:effectLst/>
          </p:spPr>
        </p:cxnSp>
        <p:cxnSp>
          <p:nvCxnSpPr>
            <p:cNvPr id="323" name="Straight Connector 322">
              <a:extLst>
                <a:ext uri="{FF2B5EF4-FFF2-40B4-BE49-F238E27FC236}">
                  <a16:creationId xmlns:a16="http://schemas.microsoft.com/office/drawing/2014/main" id="{653FFB7E-2AE4-4979-89BD-1DEAABCF80D8}"/>
                </a:ext>
              </a:extLst>
            </p:cNvPr>
            <p:cNvCxnSpPr>
              <a:cxnSpLocks/>
            </p:cNvCxnSpPr>
            <p:nvPr/>
          </p:nvCxnSpPr>
          <p:spPr bwMode="auto">
            <a:xfrm flipV="1">
              <a:off x="2767398" y="2134148"/>
              <a:ext cx="279286" cy="473439"/>
            </a:xfrm>
            <a:prstGeom prst="line">
              <a:avLst/>
            </a:prstGeom>
            <a:grpFill/>
            <a:ln w="28575" cap="flat" cmpd="sng" algn="ctr">
              <a:solidFill>
                <a:schemeClr val="bg1"/>
              </a:solidFill>
              <a:prstDash val="solid"/>
              <a:round/>
              <a:headEnd type="none" w="med" len="med"/>
              <a:tailEnd type="none" w="med" len="med"/>
            </a:ln>
            <a:effectLst/>
          </p:spPr>
        </p:cxnSp>
        <p:grpSp>
          <p:nvGrpSpPr>
            <p:cNvPr id="324" name="Group 323">
              <a:extLst>
                <a:ext uri="{FF2B5EF4-FFF2-40B4-BE49-F238E27FC236}">
                  <a16:creationId xmlns:a16="http://schemas.microsoft.com/office/drawing/2014/main" id="{CE6B0630-C595-4AE9-9590-8A4EBD56B798}"/>
                </a:ext>
              </a:extLst>
            </p:cNvPr>
            <p:cNvGrpSpPr/>
            <p:nvPr/>
          </p:nvGrpSpPr>
          <p:grpSpPr>
            <a:xfrm>
              <a:off x="2161187" y="2087812"/>
              <a:ext cx="425778" cy="513087"/>
              <a:chOff x="2161187" y="2087812"/>
              <a:chExt cx="425778" cy="513087"/>
            </a:xfrm>
            <a:grpFill/>
          </p:grpSpPr>
          <p:sp>
            <p:nvSpPr>
              <p:cNvPr id="335" name="Oval 334">
                <a:extLst>
                  <a:ext uri="{FF2B5EF4-FFF2-40B4-BE49-F238E27FC236}">
                    <a16:creationId xmlns:a16="http://schemas.microsoft.com/office/drawing/2014/main" id="{BF173BE8-014D-41FA-BC56-978D2BAA489E}"/>
                  </a:ext>
                </a:extLst>
              </p:cNvPr>
              <p:cNvSpPr/>
              <p:nvPr/>
            </p:nvSpPr>
            <p:spPr bwMode="auto">
              <a:xfrm rot="19897608">
                <a:off x="2161187" y="2149415"/>
                <a:ext cx="172369" cy="238615"/>
              </a:xfrm>
              <a:prstGeom prst="ellipse">
                <a:avLst/>
              </a:prstGeom>
              <a:grp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336" name="Oval 335">
                <a:extLst>
                  <a:ext uri="{FF2B5EF4-FFF2-40B4-BE49-F238E27FC236}">
                    <a16:creationId xmlns:a16="http://schemas.microsoft.com/office/drawing/2014/main" id="{D19EDB84-FAF0-47ED-BFE4-B074E886525D}"/>
                  </a:ext>
                </a:extLst>
              </p:cNvPr>
              <p:cNvSpPr/>
              <p:nvPr/>
            </p:nvSpPr>
            <p:spPr bwMode="auto">
              <a:xfrm rot="19897608">
                <a:off x="2309233" y="2087812"/>
                <a:ext cx="172369" cy="238615"/>
              </a:xfrm>
              <a:prstGeom prst="ellipse">
                <a:avLst/>
              </a:prstGeom>
              <a:grp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337" name="Oval 336">
                <a:extLst>
                  <a:ext uri="{FF2B5EF4-FFF2-40B4-BE49-F238E27FC236}">
                    <a16:creationId xmlns:a16="http://schemas.microsoft.com/office/drawing/2014/main" id="{D7922656-443D-4251-ABA0-C1F2FB8178EB}"/>
                  </a:ext>
                </a:extLst>
              </p:cNvPr>
              <p:cNvSpPr/>
              <p:nvPr/>
            </p:nvSpPr>
            <p:spPr bwMode="auto">
              <a:xfrm rot="19897608">
                <a:off x="2266550" y="2362284"/>
                <a:ext cx="172369" cy="238615"/>
              </a:xfrm>
              <a:prstGeom prst="ellipse">
                <a:avLst/>
              </a:prstGeom>
              <a:grp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338" name="Oval 337">
                <a:extLst>
                  <a:ext uri="{FF2B5EF4-FFF2-40B4-BE49-F238E27FC236}">
                    <a16:creationId xmlns:a16="http://schemas.microsoft.com/office/drawing/2014/main" id="{C4115CC8-1EE0-4C58-BEEF-A1FA7F6F8756}"/>
                  </a:ext>
                </a:extLst>
              </p:cNvPr>
              <p:cNvSpPr/>
              <p:nvPr/>
            </p:nvSpPr>
            <p:spPr bwMode="auto">
              <a:xfrm rot="19897608">
                <a:off x="2414596" y="2300681"/>
                <a:ext cx="172369" cy="238615"/>
              </a:xfrm>
              <a:prstGeom prst="ellipse">
                <a:avLst/>
              </a:prstGeom>
              <a:grp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325" name="Group 324">
              <a:extLst>
                <a:ext uri="{FF2B5EF4-FFF2-40B4-BE49-F238E27FC236}">
                  <a16:creationId xmlns:a16="http://schemas.microsoft.com/office/drawing/2014/main" id="{9959DD06-05AA-4EB3-9682-49C70B26E8D5}"/>
                </a:ext>
              </a:extLst>
            </p:cNvPr>
            <p:cNvGrpSpPr/>
            <p:nvPr/>
          </p:nvGrpSpPr>
          <p:grpSpPr>
            <a:xfrm>
              <a:off x="2522702" y="2532123"/>
              <a:ext cx="338816" cy="476035"/>
              <a:chOff x="2522702" y="2532123"/>
              <a:chExt cx="338816" cy="476035"/>
            </a:xfrm>
            <a:grpFill/>
          </p:grpSpPr>
          <p:sp>
            <p:nvSpPr>
              <p:cNvPr id="331" name="Oval 330">
                <a:extLst>
                  <a:ext uri="{FF2B5EF4-FFF2-40B4-BE49-F238E27FC236}">
                    <a16:creationId xmlns:a16="http://schemas.microsoft.com/office/drawing/2014/main" id="{C416CCC3-434F-4E13-A104-7F2DF652E80B}"/>
                  </a:ext>
                </a:extLst>
              </p:cNvPr>
              <p:cNvSpPr/>
              <p:nvPr/>
            </p:nvSpPr>
            <p:spPr bwMode="auto">
              <a:xfrm rot="21576106">
                <a:off x="2529505" y="2532123"/>
                <a:ext cx="172369" cy="238615"/>
              </a:xfrm>
              <a:prstGeom prst="ellipse">
                <a:avLst/>
              </a:prstGeom>
              <a:grp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332" name="Oval 331">
                <a:extLst>
                  <a:ext uri="{FF2B5EF4-FFF2-40B4-BE49-F238E27FC236}">
                    <a16:creationId xmlns:a16="http://schemas.microsoft.com/office/drawing/2014/main" id="{382199BE-A95B-43A6-B403-7914DB21F6D7}"/>
                  </a:ext>
                </a:extLst>
              </p:cNvPr>
              <p:cNvSpPr/>
              <p:nvPr/>
            </p:nvSpPr>
            <p:spPr bwMode="auto">
              <a:xfrm rot="21576106">
                <a:off x="2689149" y="2538539"/>
                <a:ext cx="172369" cy="238615"/>
              </a:xfrm>
              <a:prstGeom prst="ellipse">
                <a:avLst/>
              </a:prstGeom>
              <a:solidFill>
                <a:srgbClr val="92D050"/>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333" name="Oval 332">
                <a:extLst>
                  <a:ext uri="{FF2B5EF4-FFF2-40B4-BE49-F238E27FC236}">
                    <a16:creationId xmlns:a16="http://schemas.microsoft.com/office/drawing/2014/main" id="{3F2697A2-A927-45F8-BBBB-4C8D1A7378DC}"/>
                  </a:ext>
                </a:extLst>
              </p:cNvPr>
              <p:cNvSpPr/>
              <p:nvPr/>
            </p:nvSpPr>
            <p:spPr bwMode="auto">
              <a:xfrm rot="21576106">
                <a:off x="2522702" y="2769543"/>
                <a:ext cx="172369" cy="238615"/>
              </a:xfrm>
              <a:prstGeom prst="ellipse">
                <a:avLst/>
              </a:prstGeom>
              <a:grp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334" name="Oval 333">
                <a:extLst>
                  <a:ext uri="{FF2B5EF4-FFF2-40B4-BE49-F238E27FC236}">
                    <a16:creationId xmlns:a16="http://schemas.microsoft.com/office/drawing/2014/main" id="{412F6DBB-EB0D-4DDE-A6CF-B375F694787F}"/>
                  </a:ext>
                </a:extLst>
              </p:cNvPr>
              <p:cNvSpPr/>
              <p:nvPr/>
            </p:nvSpPr>
            <p:spPr bwMode="auto">
              <a:xfrm rot="21576106">
                <a:off x="2682347" y="2769543"/>
                <a:ext cx="172369" cy="238615"/>
              </a:xfrm>
              <a:prstGeom prst="ellipse">
                <a:avLst/>
              </a:prstGeom>
              <a:solidFill>
                <a:srgbClr val="92D050"/>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326" name="Group 325">
              <a:extLst>
                <a:ext uri="{FF2B5EF4-FFF2-40B4-BE49-F238E27FC236}">
                  <a16:creationId xmlns:a16="http://schemas.microsoft.com/office/drawing/2014/main" id="{6D2871AF-F45E-4D4E-8639-CCED31923DE4}"/>
                </a:ext>
              </a:extLst>
            </p:cNvPr>
            <p:cNvGrpSpPr/>
            <p:nvPr/>
          </p:nvGrpSpPr>
          <p:grpSpPr>
            <a:xfrm rot="3086002">
              <a:off x="2797031" y="2092803"/>
              <a:ext cx="425778" cy="513087"/>
              <a:chOff x="2161187" y="2087812"/>
              <a:chExt cx="425778" cy="513087"/>
            </a:xfrm>
            <a:grpFill/>
          </p:grpSpPr>
          <p:sp>
            <p:nvSpPr>
              <p:cNvPr id="327" name="Oval 326">
                <a:extLst>
                  <a:ext uri="{FF2B5EF4-FFF2-40B4-BE49-F238E27FC236}">
                    <a16:creationId xmlns:a16="http://schemas.microsoft.com/office/drawing/2014/main" id="{2C1DB274-2B00-4A7D-B29C-FE134866EB88}"/>
                  </a:ext>
                </a:extLst>
              </p:cNvPr>
              <p:cNvSpPr/>
              <p:nvPr/>
            </p:nvSpPr>
            <p:spPr bwMode="auto">
              <a:xfrm rot="19897608">
                <a:off x="2161187" y="2149415"/>
                <a:ext cx="172369" cy="238615"/>
              </a:xfrm>
              <a:prstGeom prst="ellipse">
                <a:avLst/>
              </a:prstGeom>
              <a:solidFill>
                <a:srgbClr val="92D050"/>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328" name="Oval 327">
                <a:extLst>
                  <a:ext uri="{FF2B5EF4-FFF2-40B4-BE49-F238E27FC236}">
                    <a16:creationId xmlns:a16="http://schemas.microsoft.com/office/drawing/2014/main" id="{FD0CEB0E-75E9-44E0-95F0-158F8F559AC6}"/>
                  </a:ext>
                </a:extLst>
              </p:cNvPr>
              <p:cNvSpPr/>
              <p:nvPr/>
            </p:nvSpPr>
            <p:spPr bwMode="auto">
              <a:xfrm rot="19897608">
                <a:off x="2309233" y="2087812"/>
                <a:ext cx="172369" cy="238615"/>
              </a:xfrm>
              <a:prstGeom prst="ellipse">
                <a:avLst/>
              </a:prstGeom>
              <a:solidFill>
                <a:srgbClr val="92D050"/>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329" name="Oval 328">
                <a:extLst>
                  <a:ext uri="{FF2B5EF4-FFF2-40B4-BE49-F238E27FC236}">
                    <a16:creationId xmlns:a16="http://schemas.microsoft.com/office/drawing/2014/main" id="{7753CF4C-2C87-4F28-9EC5-C740352575EE}"/>
                  </a:ext>
                </a:extLst>
              </p:cNvPr>
              <p:cNvSpPr/>
              <p:nvPr/>
            </p:nvSpPr>
            <p:spPr bwMode="auto">
              <a:xfrm rot="19897608">
                <a:off x="2266550" y="2362284"/>
                <a:ext cx="172369" cy="238615"/>
              </a:xfrm>
              <a:prstGeom prst="ellipse">
                <a:avLst/>
              </a:prstGeom>
              <a:solidFill>
                <a:srgbClr val="92D050"/>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330" name="Oval 329">
                <a:extLst>
                  <a:ext uri="{FF2B5EF4-FFF2-40B4-BE49-F238E27FC236}">
                    <a16:creationId xmlns:a16="http://schemas.microsoft.com/office/drawing/2014/main" id="{F8012EC9-22BF-4FE2-8A01-A344DB8AED7E}"/>
                  </a:ext>
                </a:extLst>
              </p:cNvPr>
              <p:cNvSpPr/>
              <p:nvPr/>
            </p:nvSpPr>
            <p:spPr bwMode="auto">
              <a:xfrm rot="19897608">
                <a:off x="2414596" y="2300681"/>
                <a:ext cx="172369" cy="238615"/>
              </a:xfrm>
              <a:prstGeom prst="ellipse">
                <a:avLst/>
              </a:prstGeom>
              <a:solidFill>
                <a:srgbClr val="92D050"/>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grpSp>
        <p:nvGrpSpPr>
          <p:cNvPr id="283" name="Group 282">
            <a:extLst>
              <a:ext uri="{FF2B5EF4-FFF2-40B4-BE49-F238E27FC236}">
                <a16:creationId xmlns:a16="http://schemas.microsoft.com/office/drawing/2014/main" id="{E2512425-FC2B-4051-8A6A-81D95AE83320}"/>
              </a:ext>
            </a:extLst>
          </p:cNvPr>
          <p:cNvGrpSpPr/>
          <p:nvPr/>
        </p:nvGrpSpPr>
        <p:grpSpPr>
          <a:xfrm>
            <a:off x="9392911" y="6207927"/>
            <a:ext cx="2488502" cy="454909"/>
            <a:chOff x="9392911" y="6207927"/>
            <a:chExt cx="2488502" cy="454909"/>
          </a:xfrm>
        </p:grpSpPr>
        <p:pic>
          <p:nvPicPr>
            <p:cNvPr id="284" name="Picture 283" descr="A picture containing text, ax, wheel&#10;&#10;Description automatically generated">
              <a:extLst>
                <a:ext uri="{FF2B5EF4-FFF2-40B4-BE49-F238E27FC236}">
                  <a16:creationId xmlns:a16="http://schemas.microsoft.com/office/drawing/2014/main" id="{02D08C1A-8F7B-4CD1-A86A-60C30502C6B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285" name="Rectangle 8">
              <a:extLst>
                <a:ext uri="{FF2B5EF4-FFF2-40B4-BE49-F238E27FC236}">
                  <a16:creationId xmlns:a16="http://schemas.microsoft.com/office/drawing/2014/main" id="{7370242B-9766-4615-BFAC-3BB7B99914FE}"/>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spTree>
    <p:extLst>
      <p:ext uri="{BB962C8B-B14F-4D97-AF65-F5344CB8AC3E}">
        <p14:creationId xmlns:p14="http://schemas.microsoft.com/office/powerpoint/2010/main" val="20389280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Chart 34">
            <a:extLst>
              <a:ext uri="{FF2B5EF4-FFF2-40B4-BE49-F238E27FC236}">
                <a16:creationId xmlns:a16="http://schemas.microsoft.com/office/drawing/2014/main" id="{763BA775-17F5-4B6F-984F-D0CD1DF5522D}"/>
              </a:ext>
            </a:extLst>
          </p:cNvPr>
          <p:cNvGraphicFramePr/>
          <p:nvPr>
            <p:extLst>
              <p:ext uri="{D42A27DB-BD31-4B8C-83A1-F6EECF244321}">
                <p14:modId xmlns:p14="http://schemas.microsoft.com/office/powerpoint/2010/main" val="2045521958"/>
              </p:ext>
            </p:extLst>
          </p:nvPr>
        </p:nvGraphicFramePr>
        <p:xfrm>
          <a:off x="133922" y="1980616"/>
          <a:ext cx="5181599" cy="4163618"/>
        </p:xfrm>
        <a:graphic>
          <a:graphicData uri="http://schemas.openxmlformats.org/drawingml/2006/chart">
            <c:chart xmlns:c="http://schemas.openxmlformats.org/drawingml/2006/chart" xmlns:r="http://schemas.openxmlformats.org/officeDocument/2006/relationships" r:id="rId3"/>
          </a:graphicData>
        </a:graphic>
      </p:graphicFrame>
      <p:sp>
        <p:nvSpPr>
          <p:cNvPr id="31746" name="Rectangle 2">
            <a:extLst>
              <a:ext uri="{FF2B5EF4-FFF2-40B4-BE49-F238E27FC236}">
                <a16:creationId xmlns:a16="http://schemas.microsoft.com/office/drawing/2014/main" id="{A1457023-DE41-402D-A931-2A013B742D40}"/>
              </a:ext>
            </a:extLst>
          </p:cNvPr>
          <p:cNvSpPr>
            <a:spLocks noGrp="1" noChangeArrowheads="1"/>
          </p:cNvSpPr>
          <p:nvPr>
            <p:ph type="title"/>
          </p:nvPr>
        </p:nvSpPr>
        <p:spPr/>
        <p:txBody>
          <a:bodyPr/>
          <a:lstStyle/>
          <a:p>
            <a:r>
              <a:rPr lang="en-US" dirty="0"/>
              <a:t>MajesTEC-1: Overall Response Rate for </a:t>
            </a:r>
            <a:br>
              <a:rPr lang="en-US" dirty="0"/>
            </a:br>
            <a:r>
              <a:rPr lang="en-US" dirty="0"/>
              <a:t>Teclistamab Monotherapy</a:t>
            </a:r>
            <a:endParaRPr lang="en-US" altLang="en-US" dirty="0"/>
          </a:p>
        </p:txBody>
      </p:sp>
      <p:grpSp>
        <p:nvGrpSpPr>
          <p:cNvPr id="7" name="Group 6">
            <a:extLst>
              <a:ext uri="{FF2B5EF4-FFF2-40B4-BE49-F238E27FC236}">
                <a16:creationId xmlns:a16="http://schemas.microsoft.com/office/drawing/2014/main" id="{2479E291-C18C-4826-8211-0D4EDD52556A}"/>
              </a:ext>
            </a:extLst>
          </p:cNvPr>
          <p:cNvGrpSpPr/>
          <p:nvPr/>
        </p:nvGrpSpPr>
        <p:grpSpPr>
          <a:xfrm>
            <a:off x="9392911" y="6207927"/>
            <a:ext cx="2488502" cy="454909"/>
            <a:chOff x="9392911" y="6207927"/>
            <a:chExt cx="2488502" cy="454909"/>
          </a:xfrm>
        </p:grpSpPr>
        <p:pic>
          <p:nvPicPr>
            <p:cNvPr id="8" name="Picture 7" descr="A picture containing text, ax, wheel&#10;&#10;Description automatically generated">
              <a:extLst>
                <a:ext uri="{FF2B5EF4-FFF2-40B4-BE49-F238E27FC236}">
                  <a16:creationId xmlns:a16="http://schemas.microsoft.com/office/drawing/2014/main" id="{7AE86A05-8BB4-4183-A9E7-D1DF011B732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9" name="Rectangle 8">
              <a:extLst>
                <a:ext uri="{FF2B5EF4-FFF2-40B4-BE49-F238E27FC236}">
                  <a16:creationId xmlns:a16="http://schemas.microsoft.com/office/drawing/2014/main" id="{782D8C99-859A-4F2E-AF13-ED8E4DF3F824}"/>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5"/>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
        <p:nvSpPr>
          <p:cNvPr id="23" name="Text Box 15">
            <a:extLst>
              <a:ext uri="{FF2B5EF4-FFF2-40B4-BE49-F238E27FC236}">
                <a16:creationId xmlns:a16="http://schemas.microsoft.com/office/drawing/2014/main" id="{F609B0A4-3D27-0E44-AFBD-0649FEE6F960}"/>
              </a:ext>
            </a:extLst>
          </p:cNvPr>
          <p:cNvSpPr txBox="1">
            <a:spLocks noChangeArrowheads="1"/>
          </p:cNvSpPr>
          <p:nvPr/>
        </p:nvSpPr>
        <p:spPr bwMode="auto">
          <a:xfrm>
            <a:off x="412751" y="6398905"/>
            <a:ext cx="9693150" cy="276999"/>
          </a:xfrm>
          <a:prstGeom prst="rect">
            <a:avLst/>
          </a:prstGeom>
          <a:noFill/>
          <a:ln>
            <a:noFill/>
          </a:ln>
        </p:spPr>
        <p:txBody>
          <a:bodyPr wrap="square"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Moreau. ASH 2021. Abstr 896. </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sp>
        <p:nvSpPr>
          <p:cNvPr id="36" name="TextBox 35">
            <a:extLst>
              <a:ext uri="{FF2B5EF4-FFF2-40B4-BE49-F238E27FC236}">
                <a16:creationId xmlns:a16="http://schemas.microsoft.com/office/drawing/2014/main" id="{D84CB3E4-79A7-4089-8E4D-A400F63077CE}"/>
              </a:ext>
            </a:extLst>
          </p:cNvPr>
          <p:cNvSpPr txBox="1"/>
          <p:nvPr/>
        </p:nvSpPr>
        <p:spPr>
          <a:xfrm>
            <a:off x="4164969" y="3636708"/>
            <a:ext cx="952774" cy="523220"/>
          </a:xfrm>
          <a:prstGeom prst="rect">
            <a:avLst/>
          </a:prstGeom>
          <a:noFill/>
          <a:ln>
            <a:noFill/>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≥VGPR: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58.0%</a:t>
            </a:r>
          </a:p>
        </p:txBody>
      </p:sp>
      <p:sp>
        <p:nvSpPr>
          <p:cNvPr id="37" name="Right Brace 36">
            <a:extLst>
              <a:ext uri="{FF2B5EF4-FFF2-40B4-BE49-F238E27FC236}">
                <a16:creationId xmlns:a16="http://schemas.microsoft.com/office/drawing/2014/main" id="{3B2EF012-9AAE-492E-AF0A-6656F389A377}"/>
              </a:ext>
            </a:extLst>
          </p:cNvPr>
          <p:cNvSpPr/>
          <p:nvPr/>
        </p:nvSpPr>
        <p:spPr>
          <a:xfrm>
            <a:off x="4037442" y="2543850"/>
            <a:ext cx="170394" cy="2704425"/>
          </a:xfrm>
          <a:prstGeom prst="rightBrace">
            <a:avLst>
              <a:gd name="adj1" fmla="val 0"/>
              <a:gd name="adj2" fmla="val 50000"/>
            </a:avLst>
          </a:prstGeom>
          <a:noFill/>
          <a:ln w="28575">
            <a:solidFill>
              <a:schemeClr val="bg1"/>
            </a:solidFill>
          </a:ln>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595959"/>
              </a:solidFill>
              <a:effectLst/>
              <a:uLnTx/>
              <a:uFillTx/>
              <a:latin typeface="Arial"/>
              <a:ea typeface="+mn-ea"/>
              <a:cs typeface="+mn-cs"/>
            </a:endParaRPr>
          </a:p>
        </p:txBody>
      </p:sp>
      <p:sp>
        <p:nvSpPr>
          <p:cNvPr id="38" name="TextBox 37">
            <a:extLst>
              <a:ext uri="{FF2B5EF4-FFF2-40B4-BE49-F238E27FC236}">
                <a16:creationId xmlns:a16="http://schemas.microsoft.com/office/drawing/2014/main" id="{FB5490C6-290C-4F3E-A74F-98754B75A552}"/>
              </a:ext>
            </a:extLst>
          </p:cNvPr>
          <p:cNvSpPr txBox="1"/>
          <p:nvPr/>
        </p:nvSpPr>
        <p:spPr>
          <a:xfrm>
            <a:off x="1135061" y="2944699"/>
            <a:ext cx="853904"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≥CR: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28.7%</a:t>
            </a:r>
          </a:p>
        </p:txBody>
      </p:sp>
      <p:sp>
        <p:nvSpPr>
          <p:cNvPr id="39" name="Right Brace 38">
            <a:extLst>
              <a:ext uri="{FF2B5EF4-FFF2-40B4-BE49-F238E27FC236}">
                <a16:creationId xmlns:a16="http://schemas.microsoft.com/office/drawing/2014/main" id="{D8891474-F52F-4EA0-AA23-E88983E92C05}"/>
              </a:ext>
            </a:extLst>
          </p:cNvPr>
          <p:cNvSpPr/>
          <p:nvPr/>
        </p:nvSpPr>
        <p:spPr>
          <a:xfrm flipH="1">
            <a:off x="1908357" y="2543849"/>
            <a:ext cx="170394" cy="1328063"/>
          </a:xfrm>
          <a:prstGeom prst="rightBrace">
            <a:avLst>
              <a:gd name="adj1" fmla="val 0"/>
              <a:gd name="adj2" fmla="val 50000"/>
            </a:avLst>
          </a:prstGeom>
          <a:ln w="28575">
            <a:solidFill>
              <a:schemeClr val="bg1"/>
            </a:solidFill>
          </a:ln>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595959"/>
              </a:solidFill>
              <a:effectLst/>
              <a:uLnTx/>
              <a:uFillTx/>
              <a:latin typeface="Arial"/>
              <a:ea typeface="+mn-ea"/>
              <a:cs typeface="+mn-cs"/>
            </a:endParaRPr>
          </a:p>
        </p:txBody>
      </p:sp>
      <p:sp>
        <p:nvSpPr>
          <p:cNvPr id="40" name="TextBox 39">
            <a:extLst>
              <a:ext uri="{FF2B5EF4-FFF2-40B4-BE49-F238E27FC236}">
                <a16:creationId xmlns:a16="http://schemas.microsoft.com/office/drawing/2014/main" id="{6544010F-B45C-4F97-B5BC-5C7F87A62E26}"/>
              </a:ext>
            </a:extLst>
          </p:cNvPr>
          <p:cNvSpPr txBox="1"/>
          <p:nvPr/>
        </p:nvSpPr>
        <p:spPr>
          <a:xfrm>
            <a:off x="1333495" y="5538899"/>
            <a:ext cx="2609574" cy="338554"/>
          </a:xfrm>
          <a:prstGeom prst="rect">
            <a:avLst/>
          </a:prstGeom>
          <a:noFill/>
        </p:spPr>
        <p:txBody>
          <a:bodyPr wrap="square">
            <a:spAutoFit/>
          </a:bodyPr>
          <a:lstStyle/>
          <a:p>
            <a:pPr marL="171450" marR="0" lvl="1"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OpenSans"/>
              </a:rPr>
              <a:t>Efficacy Analysis Subset </a:t>
            </a:r>
          </a:p>
        </p:txBody>
      </p:sp>
      <p:sp>
        <p:nvSpPr>
          <p:cNvPr id="41" name="TextBox 40">
            <a:extLst>
              <a:ext uri="{FF2B5EF4-FFF2-40B4-BE49-F238E27FC236}">
                <a16:creationId xmlns:a16="http://schemas.microsoft.com/office/drawing/2014/main" id="{9FA33DC3-A3AD-4799-B87C-C539C4A2CD59}"/>
              </a:ext>
            </a:extLst>
          </p:cNvPr>
          <p:cNvSpPr txBox="1"/>
          <p:nvPr/>
        </p:nvSpPr>
        <p:spPr>
          <a:xfrm>
            <a:off x="1404491" y="1942866"/>
            <a:ext cx="2640467" cy="58477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93 of 150 patients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62.0% (95% CI: 53.7%-69.8%)</a:t>
            </a:r>
          </a:p>
        </p:txBody>
      </p:sp>
      <p:sp>
        <p:nvSpPr>
          <p:cNvPr id="42" name="TextBox 41">
            <a:extLst>
              <a:ext uri="{FF2B5EF4-FFF2-40B4-BE49-F238E27FC236}">
                <a16:creationId xmlns:a16="http://schemas.microsoft.com/office/drawing/2014/main" id="{415DF403-C999-489D-B249-1A82C38956B2}"/>
              </a:ext>
            </a:extLst>
          </p:cNvPr>
          <p:cNvSpPr txBox="1"/>
          <p:nvPr/>
        </p:nvSpPr>
        <p:spPr>
          <a:xfrm rot="16200000">
            <a:off x="-888200" y="3511152"/>
            <a:ext cx="296544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Patients (%)</a:t>
            </a:r>
          </a:p>
        </p:txBody>
      </p:sp>
      <p:sp>
        <p:nvSpPr>
          <p:cNvPr id="43" name="TextBox 42">
            <a:extLst>
              <a:ext uri="{FF2B5EF4-FFF2-40B4-BE49-F238E27FC236}">
                <a16:creationId xmlns:a16="http://schemas.microsoft.com/office/drawing/2014/main" id="{B6010122-93FA-46FA-A397-280CFEF4F739}"/>
              </a:ext>
            </a:extLst>
          </p:cNvPr>
          <p:cNvSpPr txBox="1"/>
          <p:nvPr/>
        </p:nvSpPr>
        <p:spPr>
          <a:xfrm>
            <a:off x="3194487" y="2792620"/>
            <a:ext cx="952774" cy="523220"/>
          </a:xfrm>
          <a:prstGeom prst="rect">
            <a:avLst/>
          </a:prstGeom>
          <a:noFill/>
          <a:ln>
            <a:noFill/>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sCR: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21.3%</a:t>
            </a:r>
          </a:p>
        </p:txBody>
      </p:sp>
      <p:sp>
        <p:nvSpPr>
          <p:cNvPr id="44" name="Right Brace 43">
            <a:extLst>
              <a:ext uri="{FF2B5EF4-FFF2-40B4-BE49-F238E27FC236}">
                <a16:creationId xmlns:a16="http://schemas.microsoft.com/office/drawing/2014/main" id="{F383D6BF-3BFD-410D-9FC8-C6237D78C10B}"/>
              </a:ext>
            </a:extLst>
          </p:cNvPr>
          <p:cNvSpPr/>
          <p:nvPr/>
        </p:nvSpPr>
        <p:spPr>
          <a:xfrm>
            <a:off x="3269363" y="2527604"/>
            <a:ext cx="127527" cy="1006834"/>
          </a:xfrm>
          <a:prstGeom prst="rightBrace">
            <a:avLst>
              <a:gd name="adj1" fmla="val 0"/>
              <a:gd name="adj2" fmla="val 50000"/>
            </a:avLst>
          </a:prstGeom>
          <a:noFill/>
          <a:ln w="28575">
            <a:solidFill>
              <a:schemeClr val="bg1"/>
            </a:solidFill>
          </a:ln>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595959"/>
              </a:solidFill>
              <a:effectLst/>
              <a:uLnTx/>
              <a:uFillTx/>
              <a:latin typeface="Arial"/>
              <a:ea typeface="+mn-ea"/>
              <a:cs typeface="+mn-cs"/>
            </a:endParaRPr>
          </a:p>
        </p:txBody>
      </p:sp>
      <p:cxnSp>
        <p:nvCxnSpPr>
          <p:cNvPr id="3" name="Straight Connector 2">
            <a:extLst>
              <a:ext uri="{FF2B5EF4-FFF2-40B4-BE49-F238E27FC236}">
                <a16:creationId xmlns:a16="http://schemas.microsoft.com/office/drawing/2014/main" id="{219CB836-2BC2-4B20-8191-482579476134}"/>
              </a:ext>
            </a:extLst>
          </p:cNvPr>
          <p:cNvCxnSpPr/>
          <p:nvPr/>
        </p:nvCxnSpPr>
        <p:spPr bwMode="auto">
          <a:xfrm>
            <a:off x="1135061" y="5441476"/>
            <a:ext cx="3012200" cy="0"/>
          </a:xfrm>
          <a:prstGeom prst="line">
            <a:avLst/>
          </a:prstGeom>
          <a:noFill/>
          <a:ln w="28575" cap="flat" cmpd="sng" algn="ctr">
            <a:solidFill>
              <a:schemeClr val="bg1"/>
            </a:solidFill>
            <a:prstDash val="solid"/>
            <a:round/>
            <a:headEnd type="none" w="med" len="med"/>
            <a:tailEnd type="none" w="med" len="med"/>
          </a:ln>
          <a:effectLst/>
        </p:spPr>
      </p:cxnSp>
      <p:sp>
        <p:nvSpPr>
          <p:cNvPr id="45" name="TextBox 44">
            <a:extLst>
              <a:ext uri="{FF2B5EF4-FFF2-40B4-BE49-F238E27FC236}">
                <a16:creationId xmlns:a16="http://schemas.microsoft.com/office/drawing/2014/main" id="{EFEEEFD5-2602-41D2-8F99-BE3015C0ED97}"/>
              </a:ext>
            </a:extLst>
          </p:cNvPr>
          <p:cNvSpPr txBox="1"/>
          <p:nvPr/>
        </p:nvSpPr>
        <p:spPr>
          <a:xfrm>
            <a:off x="2248334" y="1522326"/>
            <a:ext cx="952774" cy="369332"/>
          </a:xfrm>
          <a:prstGeom prst="rect">
            <a:avLst/>
          </a:prstGeom>
          <a:noFill/>
          <a:ln>
            <a:noFill/>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ORR</a:t>
            </a:r>
          </a:p>
        </p:txBody>
      </p:sp>
      <p:sp>
        <p:nvSpPr>
          <p:cNvPr id="46" name="TextBox 45">
            <a:extLst>
              <a:ext uri="{FF2B5EF4-FFF2-40B4-BE49-F238E27FC236}">
                <a16:creationId xmlns:a16="http://schemas.microsoft.com/office/drawing/2014/main" id="{F621BFC4-8318-475D-A891-5FD0D9F6C415}"/>
              </a:ext>
            </a:extLst>
          </p:cNvPr>
          <p:cNvSpPr txBox="1"/>
          <p:nvPr/>
        </p:nvSpPr>
        <p:spPr>
          <a:xfrm>
            <a:off x="440635" y="5936740"/>
            <a:ext cx="5181598" cy="369332"/>
          </a:xfrm>
          <a:prstGeom prst="rect">
            <a:avLst/>
          </a:prstGeom>
          <a:noFill/>
          <a:ln>
            <a:noFill/>
          </a:ln>
        </p:spPr>
        <p:txBody>
          <a:bodyPr wrap="square">
            <a:spAutoFit/>
          </a:bodyPr>
          <a:lstStyle/>
          <a:p>
            <a:pPr marL="285750" marR="0" lvl="0" indent="-285750" algn="ctr"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Median follow-up: 7.8 mo (range: 0.5+ to 18)</a:t>
            </a:r>
          </a:p>
        </p:txBody>
      </p:sp>
      <p:graphicFrame>
        <p:nvGraphicFramePr>
          <p:cNvPr id="47" name="Group 3">
            <a:extLst>
              <a:ext uri="{FF2B5EF4-FFF2-40B4-BE49-F238E27FC236}">
                <a16:creationId xmlns:a16="http://schemas.microsoft.com/office/drawing/2014/main" id="{937C99FE-E39D-435E-855A-A63ABDCC51BA}"/>
              </a:ext>
            </a:extLst>
          </p:cNvPr>
          <p:cNvGraphicFramePr>
            <a:graphicFrameLocks/>
          </p:cNvGraphicFramePr>
          <p:nvPr>
            <p:extLst>
              <p:ext uri="{D42A27DB-BD31-4B8C-83A1-F6EECF244321}">
                <p14:modId xmlns:p14="http://schemas.microsoft.com/office/powerpoint/2010/main" val="165291764"/>
              </p:ext>
            </p:extLst>
          </p:nvPr>
        </p:nvGraphicFramePr>
        <p:xfrm>
          <a:off x="5760834" y="1952962"/>
          <a:ext cx="5721369" cy="2011744"/>
        </p:xfrm>
        <a:graphic>
          <a:graphicData uri="http://schemas.openxmlformats.org/drawingml/2006/table">
            <a:tbl>
              <a:tblPr/>
              <a:tblGrid>
                <a:gridCol w="3155458">
                  <a:extLst>
                    <a:ext uri="{9D8B030D-6E8A-4147-A177-3AD203B41FA5}">
                      <a16:colId xmlns:a16="http://schemas.microsoft.com/office/drawing/2014/main" val="20000"/>
                    </a:ext>
                  </a:extLst>
                </a:gridCol>
                <a:gridCol w="2565911">
                  <a:extLst>
                    <a:ext uri="{9D8B030D-6E8A-4147-A177-3AD203B41FA5}">
                      <a16:colId xmlns:a16="http://schemas.microsoft.com/office/drawing/2014/main" val="20001"/>
                    </a:ext>
                  </a:extLst>
                </a:gridCol>
              </a:tblGrid>
              <a:tr h="306082">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Event</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All Patients (N = 165)</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1"/>
                  </a:ext>
                </a:extLst>
              </a:tr>
              <a:tr h="76518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MRD negativity, n (%; 95% CI)</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800" b="0" i="0" u="none" strike="noStrike" kern="1200" cap="none" normalizeH="0" baseline="0" dirty="0">
                          <a:ln>
                            <a:noFill/>
                          </a:ln>
                          <a:solidFill>
                            <a:schemeClr val="bg2">
                              <a:lumMod val="10000"/>
                            </a:schemeClr>
                          </a:solidFill>
                          <a:effectLst/>
                          <a:latin typeface="Calibri" panose="020F0502020204030204" pitchFamily="34" charset="0"/>
                          <a:ea typeface="+mn-ea"/>
                          <a:cs typeface="+mn-cs"/>
                        </a:rPr>
                        <a:t>At 10</a:t>
                      </a:r>
                      <a:r>
                        <a:rPr kumimoji="0" lang="en-US" sz="1800" b="0" i="0" u="none" strike="noStrike" kern="1200" cap="none" normalizeH="0" baseline="30000" dirty="0">
                          <a:ln>
                            <a:noFill/>
                          </a:ln>
                          <a:solidFill>
                            <a:schemeClr val="bg2">
                              <a:lumMod val="10000"/>
                            </a:schemeClr>
                          </a:solidFill>
                          <a:effectLst/>
                          <a:latin typeface="Calibri" panose="020F0502020204030204" pitchFamily="34" charset="0"/>
                          <a:ea typeface="+mn-ea"/>
                          <a:cs typeface="+mn-cs"/>
                        </a:rPr>
                        <a:t>-5</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800" b="0" i="0" u="none" strike="noStrike" kern="1200" cap="none" normalizeH="0" baseline="0" dirty="0">
                          <a:ln>
                            <a:noFill/>
                          </a:ln>
                          <a:solidFill>
                            <a:schemeClr val="bg2">
                              <a:lumMod val="10000"/>
                            </a:schemeClr>
                          </a:solidFill>
                          <a:effectLst/>
                          <a:latin typeface="Calibri" panose="020F0502020204030204" pitchFamily="34" charset="0"/>
                          <a:ea typeface="+mn-ea"/>
                          <a:cs typeface="+mn-cs"/>
                        </a:rPr>
                        <a:t>At 10</a:t>
                      </a:r>
                      <a:r>
                        <a:rPr kumimoji="0" lang="en-US" sz="1800" b="0" i="0" u="none" strike="noStrike" kern="1200" cap="none" normalizeH="0" baseline="30000" dirty="0">
                          <a:ln>
                            <a:noFill/>
                          </a:ln>
                          <a:solidFill>
                            <a:schemeClr val="bg2">
                              <a:lumMod val="10000"/>
                            </a:schemeClr>
                          </a:solidFill>
                          <a:effectLst/>
                          <a:latin typeface="Calibri" panose="020F0502020204030204" pitchFamily="34" charset="0"/>
                          <a:ea typeface="+mn-ea"/>
                          <a:cs typeface="+mn-cs"/>
                        </a:rPr>
                        <a:t>-6</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(n = 150)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37 (24.7; 18.0-32.4)</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25 (16.7; 11.1-23.6)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2"/>
                  </a:ext>
                </a:extLst>
              </a:tr>
              <a:tr h="306082">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MRD negativity with ≥CR,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41.9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3"/>
                  </a:ext>
                </a:extLst>
              </a:tr>
              <a:tr h="31977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Median TTR, mo (range)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1.2 (0.2-5.5)</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4"/>
                  </a:ext>
                </a:extLst>
              </a:tr>
            </a:tbl>
          </a:graphicData>
        </a:graphic>
      </p:graphicFrame>
      <p:sp>
        <p:nvSpPr>
          <p:cNvPr id="21" name="TextBox 20">
            <a:extLst>
              <a:ext uri="{FF2B5EF4-FFF2-40B4-BE49-F238E27FC236}">
                <a16:creationId xmlns:a16="http://schemas.microsoft.com/office/drawing/2014/main" id="{13261EAD-6CBC-42DA-91CD-527070979573}"/>
              </a:ext>
            </a:extLst>
          </p:cNvPr>
          <p:cNvSpPr txBox="1"/>
          <p:nvPr/>
        </p:nvSpPr>
        <p:spPr>
          <a:xfrm>
            <a:off x="6876481" y="4232612"/>
            <a:ext cx="3416415" cy="1015663"/>
          </a:xfrm>
          <a:prstGeom prst="rect">
            <a:avLst/>
          </a:prstGeom>
          <a:noFill/>
          <a:ln>
            <a:solidFill>
              <a:schemeClr val="bg2"/>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Dose: </a:t>
            </a: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SC weekly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Med prior lines: </a:t>
            </a: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CRS: </a:t>
            </a: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72%; neurotoxicity: 13%</a:t>
            </a:r>
          </a:p>
        </p:txBody>
      </p:sp>
    </p:spTree>
    <p:extLst>
      <p:ext uri="{BB962C8B-B14F-4D97-AF65-F5344CB8AC3E}">
        <p14:creationId xmlns:p14="http://schemas.microsoft.com/office/powerpoint/2010/main" val="19277207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72978-151A-4229-AC17-E70F89911EF7}"/>
              </a:ext>
            </a:extLst>
          </p:cNvPr>
          <p:cNvSpPr>
            <a:spLocks noGrp="1"/>
          </p:cNvSpPr>
          <p:nvPr>
            <p:ph type="title"/>
          </p:nvPr>
        </p:nvSpPr>
        <p:spPr/>
        <p:txBody>
          <a:bodyPr/>
          <a:lstStyle/>
          <a:p>
            <a:r>
              <a:rPr lang="en-US" dirty="0"/>
              <a:t>MagnetisMM-1: Phase I Study of BCMA × CD3 Bispecific Antibody, Elranatamab, in R/R MM</a:t>
            </a:r>
          </a:p>
        </p:txBody>
      </p:sp>
      <p:sp>
        <p:nvSpPr>
          <p:cNvPr id="3" name="Content Placeholder 2">
            <a:extLst>
              <a:ext uri="{FF2B5EF4-FFF2-40B4-BE49-F238E27FC236}">
                <a16:creationId xmlns:a16="http://schemas.microsoft.com/office/drawing/2014/main" id="{F10EA37E-5B67-44DC-BE64-EFBF01B1A3A0}"/>
              </a:ext>
            </a:extLst>
          </p:cNvPr>
          <p:cNvSpPr>
            <a:spLocks noGrp="1"/>
          </p:cNvSpPr>
          <p:nvPr>
            <p:ph idx="1"/>
          </p:nvPr>
        </p:nvSpPr>
        <p:spPr/>
        <p:txBody>
          <a:bodyPr/>
          <a:lstStyle/>
          <a:p>
            <a:r>
              <a:rPr lang="en-US" dirty="0"/>
              <a:t>BCMA-targeted therapy is an important new class of treatment options for patients with difficult-to-treat R/R MM</a:t>
            </a:r>
          </a:p>
          <a:p>
            <a:pPr lvl="1"/>
            <a:r>
              <a:rPr lang="en-US" dirty="0"/>
              <a:t>BCMA: member of the TNFR superfamily and universally expressed in MM</a:t>
            </a:r>
            <a:r>
              <a:rPr lang="en-US" baseline="30000" dirty="0"/>
              <a:t>1</a:t>
            </a:r>
          </a:p>
          <a:p>
            <a:r>
              <a:rPr lang="en-US" dirty="0"/>
              <a:t>Elranatamab is a bispecific antibody targeting BCMA on MM cells and CD3 on T-cells</a:t>
            </a:r>
            <a:r>
              <a:rPr lang="en-US" baseline="30000" dirty="0"/>
              <a:t>2</a:t>
            </a:r>
          </a:p>
          <a:p>
            <a:r>
              <a:rPr lang="en-US" dirty="0"/>
              <a:t>MagnetisMM-1 is a phase I trial to evaluate the safety, PK, PD, and efficacy of elranatamab in patients with R/R MM</a:t>
            </a:r>
          </a:p>
          <a:p>
            <a:pPr lvl="1"/>
            <a:r>
              <a:rPr lang="en-US" dirty="0"/>
              <a:t>IV dosing of elranatamab showed anti-MM activity</a:t>
            </a:r>
            <a:r>
              <a:rPr lang="en-US" baseline="30000" dirty="0"/>
              <a:t>3,4</a:t>
            </a:r>
          </a:p>
        </p:txBody>
      </p:sp>
      <p:sp>
        <p:nvSpPr>
          <p:cNvPr id="4" name="Text Box 15">
            <a:extLst>
              <a:ext uri="{FF2B5EF4-FFF2-40B4-BE49-F238E27FC236}">
                <a16:creationId xmlns:a16="http://schemas.microsoft.com/office/drawing/2014/main" id="{6A7E6246-2E7A-466C-9923-708F7379DB91}"/>
              </a:ext>
            </a:extLst>
          </p:cNvPr>
          <p:cNvSpPr txBox="1">
            <a:spLocks noChangeArrowheads="1"/>
          </p:cNvSpPr>
          <p:nvPr/>
        </p:nvSpPr>
        <p:spPr bwMode="auto">
          <a:xfrm>
            <a:off x="412751" y="6411775"/>
            <a:ext cx="8840133" cy="276999"/>
          </a:xfrm>
          <a:prstGeom prst="rect">
            <a:avLst/>
          </a:prstGeom>
          <a:noFill/>
          <a:ln>
            <a:noFill/>
          </a:ln>
        </p:spPr>
        <p:txBody>
          <a:bodyPr wrap="square"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1. Tai. Blood 2014;123:3128. 2. Panowski. Blood. 2016;128:383. 3. Raje. ASH 2019. Abstr 1869. 4. Bahlis. ASCO 2021. Abstr 8006.</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nvGrpSpPr>
          <p:cNvPr id="8" name="Group 7">
            <a:extLst>
              <a:ext uri="{FF2B5EF4-FFF2-40B4-BE49-F238E27FC236}">
                <a16:creationId xmlns:a16="http://schemas.microsoft.com/office/drawing/2014/main" id="{CA6FCC38-29F4-4A4D-8BF5-1723475C4CDE}"/>
              </a:ext>
            </a:extLst>
          </p:cNvPr>
          <p:cNvGrpSpPr/>
          <p:nvPr/>
        </p:nvGrpSpPr>
        <p:grpSpPr>
          <a:xfrm>
            <a:off x="9392911" y="6207927"/>
            <a:ext cx="2488502" cy="454909"/>
            <a:chOff x="9392911" y="6207927"/>
            <a:chExt cx="2488502" cy="454909"/>
          </a:xfrm>
        </p:grpSpPr>
        <p:pic>
          <p:nvPicPr>
            <p:cNvPr id="9" name="Picture 8" descr="A picture containing text, ax, wheel&#10;&#10;Description automatically generated">
              <a:extLst>
                <a:ext uri="{FF2B5EF4-FFF2-40B4-BE49-F238E27FC236}">
                  <a16:creationId xmlns:a16="http://schemas.microsoft.com/office/drawing/2014/main" id="{344D8CD6-093C-4FAB-BF2E-BA049ED21A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0" name="Rectangle 8">
              <a:extLst>
                <a:ext uri="{FF2B5EF4-FFF2-40B4-BE49-F238E27FC236}">
                  <a16:creationId xmlns:a16="http://schemas.microsoft.com/office/drawing/2014/main" id="{F868BFE0-AE61-49A2-80F8-CE0AD8C3A30B}"/>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spTree>
    <p:extLst>
      <p:ext uri="{BB962C8B-B14F-4D97-AF65-F5344CB8AC3E}">
        <p14:creationId xmlns:p14="http://schemas.microsoft.com/office/powerpoint/2010/main" val="42429603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 name="Rectangle 530">
            <a:extLst>
              <a:ext uri="{FF2B5EF4-FFF2-40B4-BE49-F238E27FC236}">
                <a16:creationId xmlns:a16="http://schemas.microsoft.com/office/drawing/2014/main" id="{7623786E-CBE2-4F39-8BB6-52137396DE4A}"/>
              </a:ext>
            </a:extLst>
          </p:cNvPr>
          <p:cNvSpPr/>
          <p:nvPr/>
        </p:nvSpPr>
        <p:spPr bwMode="auto">
          <a:xfrm>
            <a:off x="6994423" y="4072022"/>
            <a:ext cx="36576" cy="89084"/>
          </a:xfrm>
          <a:prstGeom prst="rect">
            <a:avLst/>
          </a:prstGeom>
          <a:solidFill>
            <a:schemeClr val="accent1"/>
          </a:solidFill>
          <a:ln w="9525">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532" name="Rectangle 531">
            <a:extLst>
              <a:ext uri="{FF2B5EF4-FFF2-40B4-BE49-F238E27FC236}">
                <a16:creationId xmlns:a16="http://schemas.microsoft.com/office/drawing/2014/main" id="{89150E3B-7887-4565-A6EF-A5B5CC4BC4F1}"/>
              </a:ext>
            </a:extLst>
          </p:cNvPr>
          <p:cNvSpPr/>
          <p:nvPr/>
        </p:nvSpPr>
        <p:spPr bwMode="auto">
          <a:xfrm>
            <a:off x="6994423" y="4194830"/>
            <a:ext cx="36576" cy="89084"/>
          </a:xfrm>
          <a:prstGeom prst="rect">
            <a:avLst/>
          </a:prstGeom>
          <a:solidFill>
            <a:schemeClr val="accent1"/>
          </a:solidFill>
          <a:ln w="9525">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533" name="Rectangle 532">
            <a:extLst>
              <a:ext uri="{FF2B5EF4-FFF2-40B4-BE49-F238E27FC236}">
                <a16:creationId xmlns:a16="http://schemas.microsoft.com/office/drawing/2014/main" id="{B7BD4723-5ED9-4D6B-A72E-7036138200CB}"/>
              </a:ext>
            </a:extLst>
          </p:cNvPr>
          <p:cNvSpPr/>
          <p:nvPr/>
        </p:nvSpPr>
        <p:spPr bwMode="auto">
          <a:xfrm>
            <a:off x="6994423" y="4315116"/>
            <a:ext cx="85140" cy="89084"/>
          </a:xfrm>
          <a:prstGeom prst="rect">
            <a:avLst/>
          </a:prstGeom>
          <a:solidFill>
            <a:schemeClr val="accent1"/>
          </a:solidFill>
          <a:ln w="9525">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534" name="Rectangle 533">
            <a:extLst>
              <a:ext uri="{FF2B5EF4-FFF2-40B4-BE49-F238E27FC236}">
                <a16:creationId xmlns:a16="http://schemas.microsoft.com/office/drawing/2014/main" id="{CC5E485C-1B0A-42B3-B717-68928E438B0B}"/>
              </a:ext>
            </a:extLst>
          </p:cNvPr>
          <p:cNvSpPr/>
          <p:nvPr/>
        </p:nvSpPr>
        <p:spPr bwMode="auto">
          <a:xfrm>
            <a:off x="6994423" y="4446492"/>
            <a:ext cx="85140" cy="89084"/>
          </a:xfrm>
          <a:prstGeom prst="rect">
            <a:avLst/>
          </a:prstGeom>
          <a:solidFill>
            <a:schemeClr val="accent1"/>
          </a:solidFill>
          <a:ln w="9525">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535" name="Rectangle 534">
            <a:extLst>
              <a:ext uri="{FF2B5EF4-FFF2-40B4-BE49-F238E27FC236}">
                <a16:creationId xmlns:a16="http://schemas.microsoft.com/office/drawing/2014/main" id="{B4BE0D05-0762-47E2-B300-B23176EFB56F}"/>
              </a:ext>
            </a:extLst>
          </p:cNvPr>
          <p:cNvSpPr/>
          <p:nvPr/>
        </p:nvSpPr>
        <p:spPr bwMode="auto">
          <a:xfrm>
            <a:off x="6994423" y="4566665"/>
            <a:ext cx="748898" cy="89084"/>
          </a:xfrm>
          <a:prstGeom prst="rect">
            <a:avLst/>
          </a:prstGeom>
          <a:solidFill>
            <a:schemeClr val="accent1"/>
          </a:solidFill>
          <a:ln w="9525">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536" name="Rectangle 535">
            <a:extLst>
              <a:ext uri="{FF2B5EF4-FFF2-40B4-BE49-F238E27FC236}">
                <a16:creationId xmlns:a16="http://schemas.microsoft.com/office/drawing/2014/main" id="{CC61E851-D0D4-4297-9FEF-BF890753F36D}"/>
              </a:ext>
            </a:extLst>
          </p:cNvPr>
          <p:cNvSpPr/>
          <p:nvPr/>
        </p:nvSpPr>
        <p:spPr bwMode="auto">
          <a:xfrm>
            <a:off x="6994423" y="4700058"/>
            <a:ext cx="846094" cy="89084"/>
          </a:xfrm>
          <a:prstGeom prst="rect">
            <a:avLst/>
          </a:prstGeom>
          <a:solidFill>
            <a:schemeClr val="accent1"/>
          </a:solidFill>
          <a:ln w="9525">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537" name="Rectangle 536">
            <a:extLst>
              <a:ext uri="{FF2B5EF4-FFF2-40B4-BE49-F238E27FC236}">
                <a16:creationId xmlns:a16="http://schemas.microsoft.com/office/drawing/2014/main" id="{0CCA07BA-EAF5-4331-9DAE-35D4147D60FA}"/>
              </a:ext>
            </a:extLst>
          </p:cNvPr>
          <p:cNvSpPr/>
          <p:nvPr/>
        </p:nvSpPr>
        <p:spPr bwMode="auto">
          <a:xfrm>
            <a:off x="6994423" y="4824846"/>
            <a:ext cx="846094" cy="89084"/>
          </a:xfrm>
          <a:prstGeom prst="rect">
            <a:avLst/>
          </a:prstGeom>
          <a:solidFill>
            <a:schemeClr val="accent1"/>
          </a:solidFill>
          <a:ln w="9525">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538" name="Rectangle 537">
            <a:extLst>
              <a:ext uri="{FF2B5EF4-FFF2-40B4-BE49-F238E27FC236}">
                <a16:creationId xmlns:a16="http://schemas.microsoft.com/office/drawing/2014/main" id="{49A34D1E-3810-4CD2-8947-1C09DBF034FF}"/>
              </a:ext>
            </a:extLst>
          </p:cNvPr>
          <p:cNvSpPr/>
          <p:nvPr/>
        </p:nvSpPr>
        <p:spPr bwMode="auto">
          <a:xfrm>
            <a:off x="6994422" y="4943766"/>
            <a:ext cx="908107" cy="89084"/>
          </a:xfrm>
          <a:prstGeom prst="rect">
            <a:avLst/>
          </a:prstGeom>
          <a:solidFill>
            <a:schemeClr val="accent1"/>
          </a:solidFill>
          <a:ln w="9525">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539" name="Rectangle 538">
            <a:extLst>
              <a:ext uri="{FF2B5EF4-FFF2-40B4-BE49-F238E27FC236}">
                <a16:creationId xmlns:a16="http://schemas.microsoft.com/office/drawing/2014/main" id="{6A24CECC-33FB-437C-AAC3-B2526699C18A}"/>
              </a:ext>
            </a:extLst>
          </p:cNvPr>
          <p:cNvSpPr/>
          <p:nvPr/>
        </p:nvSpPr>
        <p:spPr bwMode="auto">
          <a:xfrm>
            <a:off x="6994422" y="5071297"/>
            <a:ext cx="955778" cy="89084"/>
          </a:xfrm>
          <a:prstGeom prst="rect">
            <a:avLst/>
          </a:prstGeom>
          <a:solidFill>
            <a:schemeClr val="accent1"/>
          </a:solidFill>
          <a:ln w="9525">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540" name="Rectangle 539">
            <a:extLst>
              <a:ext uri="{FF2B5EF4-FFF2-40B4-BE49-F238E27FC236}">
                <a16:creationId xmlns:a16="http://schemas.microsoft.com/office/drawing/2014/main" id="{460F85B3-A631-4A0D-91D9-9A9E80520960}"/>
              </a:ext>
            </a:extLst>
          </p:cNvPr>
          <p:cNvSpPr/>
          <p:nvPr/>
        </p:nvSpPr>
        <p:spPr bwMode="auto">
          <a:xfrm>
            <a:off x="6994421" y="5196275"/>
            <a:ext cx="989645" cy="89084"/>
          </a:xfrm>
          <a:prstGeom prst="rect">
            <a:avLst/>
          </a:prstGeom>
          <a:solidFill>
            <a:schemeClr val="accent1"/>
          </a:solidFill>
          <a:ln w="9525">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541" name="Rectangle 540">
            <a:extLst>
              <a:ext uri="{FF2B5EF4-FFF2-40B4-BE49-F238E27FC236}">
                <a16:creationId xmlns:a16="http://schemas.microsoft.com/office/drawing/2014/main" id="{97AD9D03-0AB4-42B5-BB8E-5A17CD3A6344}"/>
              </a:ext>
            </a:extLst>
          </p:cNvPr>
          <p:cNvSpPr/>
          <p:nvPr/>
        </p:nvSpPr>
        <p:spPr bwMode="auto">
          <a:xfrm>
            <a:off x="6994421" y="5325392"/>
            <a:ext cx="1042694" cy="89084"/>
          </a:xfrm>
          <a:prstGeom prst="rect">
            <a:avLst/>
          </a:prstGeom>
          <a:solidFill>
            <a:schemeClr val="accent1"/>
          </a:solidFill>
          <a:ln w="9525">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542" name="Rectangle 541">
            <a:extLst>
              <a:ext uri="{FF2B5EF4-FFF2-40B4-BE49-F238E27FC236}">
                <a16:creationId xmlns:a16="http://schemas.microsoft.com/office/drawing/2014/main" id="{865024FF-AE2E-4FC0-8EF1-1347D6F8453E}"/>
              </a:ext>
            </a:extLst>
          </p:cNvPr>
          <p:cNvSpPr/>
          <p:nvPr/>
        </p:nvSpPr>
        <p:spPr bwMode="auto">
          <a:xfrm>
            <a:off x="6994420" y="5446042"/>
            <a:ext cx="1101829" cy="89084"/>
          </a:xfrm>
          <a:prstGeom prst="rect">
            <a:avLst/>
          </a:prstGeom>
          <a:solidFill>
            <a:schemeClr val="accent1"/>
          </a:solidFill>
          <a:ln w="9525">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525" name="Rectangle 524">
            <a:extLst>
              <a:ext uri="{FF2B5EF4-FFF2-40B4-BE49-F238E27FC236}">
                <a16:creationId xmlns:a16="http://schemas.microsoft.com/office/drawing/2014/main" id="{937DD3EE-07C1-40D6-8633-7FA25AD4D485}"/>
              </a:ext>
            </a:extLst>
          </p:cNvPr>
          <p:cNvSpPr/>
          <p:nvPr/>
        </p:nvSpPr>
        <p:spPr bwMode="auto">
          <a:xfrm>
            <a:off x="7003786" y="2383187"/>
            <a:ext cx="288660" cy="89084"/>
          </a:xfrm>
          <a:prstGeom prst="rect">
            <a:avLst/>
          </a:prstGeom>
          <a:solidFill>
            <a:schemeClr val="accent1"/>
          </a:solidFill>
          <a:ln w="9525">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526" name="Rectangle 525">
            <a:extLst>
              <a:ext uri="{FF2B5EF4-FFF2-40B4-BE49-F238E27FC236}">
                <a16:creationId xmlns:a16="http://schemas.microsoft.com/office/drawing/2014/main" id="{021DE041-BAC1-4E54-9AD7-206FB261A9CA}"/>
              </a:ext>
            </a:extLst>
          </p:cNvPr>
          <p:cNvSpPr/>
          <p:nvPr/>
        </p:nvSpPr>
        <p:spPr bwMode="auto">
          <a:xfrm>
            <a:off x="6994423" y="2582298"/>
            <a:ext cx="557543" cy="89084"/>
          </a:xfrm>
          <a:prstGeom prst="rect">
            <a:avLst/>
          </a:prstGeom>
          <a:solidFill>
            <a:schemeClr val="accent1"/>
          </a:solidFill>
          <a:ln w="9525">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527" name="Rectangle 526">
            <a:extLst>
              <a:ext uri="{FF2B5EF4-FFF2-40B4-BE49-F238E27FC236}">
                <a16:creationId xmlns:a16="http://schemas.microsoft.com/office/drawing/2014/main" id="{C5CCECD1-BA3D-4C31-AF34-65DF900A12C5}"/>
              </a:ext>
            </a:extLst>
          </p:cNvPr>
          <p:cNvSpPr/>
          <p:nvPr/>
        </p:nvSpPr>
        <p:spPr bwMode="auto">
          <a:xfrm>
            <a:off x="6994423" y="2768357"/>
            <a:ext cx="830148" cy="89084"/>
          </a:xfrm>
          <a:prstGeom prst="rect">
            <a:avLst/>
          </a:prstGeom>
          <a:solidFill>
            <a:schemeClr val="accent1"/>
          </a:solidFill>
          <a:ln w="9525">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528" name="Rectangle 527">
            <a:extLst>
              <a:ext uri="{FF2B5EF4-FFF2-40B4-BE49-F238E27FC236}">
                <a16:creationId xmlns:a16="http://schemas.microsoft.com/office/drawing/2014/main" id="{41F24F07-32B3-45FF-B5BE-D958C1A0CE5F}"/>
              </a:ext>
            </a:extLst>
          </p:cNvPr>
          <p:cNvSpPr/>
          <p:nvPr/>
        </p:nvSpPr>
        <p:spPr bwMode="auto">
          <a:xfrm>
            <a:off x="6994423" y="2969275"/>
            <a:ext cx="939804" cy="89084"/>
          </a:xfrm>
          <a:prstGeom prst="rect">
            <a:avLst/>
          </a:prstGeom>
          <a:solidFill>
            <a:schemeClr val="accent1"/>
          </a:solidFill>
          <a:ln w="9525">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529" name="Rectangle 528">
            <a:extLst>
              <a:ext uri="{FF2B5EF4-FFF2-40B4-BE49-F238E27FC236}">
                <a16:creationId xmlns:a16="http://schemas.microsoft.com/office/drawing/2014/main" id="{8BB7492D-C818-49BF-B2D5-52591F0B4AB5}"/>
              </a:ext>
            </a:extLst>
          </p:cNvPr>
          <p:cNvSpPr/>
          <p:nvPr/>
        </p:nvSpPr>
        <p:spPr bwMode="auto">
          <a:xfrm>
            <a:off x="6994422" y="3165915"/>
            <a:ext cx="966739" cy="89084"/>
          </a:xfrm>
          <a:prstGeom prst="rect">
            <a:avLst/>
          </a:prstGeom>
          <a:solidFill>
            <a:schemeClr val="accent1"/>
          </a:solidFill>
          <a:ln w="9525">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530" name="Rectangle 529">
            <a:extLst>
              <a:ext uri="{FF2B5EF4-FFF2-40B4-BE49-F238E27FC236}">
                <a16:creationId xmlns:a16="http://schemas.microsoft.com/office/drawing/2014/main" id="{09E05771-8D29-4E4F-BF35-EC39DA747BB3}"/>
              </a:ext>
            </a:extLst>
          </p:cNvPr>
          <p:cNvSpPr/>
          <p:nvPr/>
        </p:nvSpPr>
        <p:spPr bwMode="auto">
          <a:xfrm>
            <a:off x="6994422" y="3366696"/>
            <a:ext cx="1158082" cy="89084"/>
          </a:xfrm>
          <a:prstGeom prst="rect">
            <a:avLst/>
          </a:prstGeom>
          <a:solidFill>
            <a:schemeClr val="accent1"/>
          </a:solidFill>
          <a:ln w="9525">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55" name="Rectangle 254">
            <a:extLst>
              <a:ext uri="{FF2B5EF4-FFF2-40B4-BE49-F238E27FC236}">
                <a16:creationId xmlns:a16="http://schemas.microsoft.com/office/drawing/2014/main" id="{DFC1C37D-BF88-4131-BBEB-0CE7D6C0D7D7}"/>
              </a:ext>
            </a:extLst>
          </p:cNvPr>
          <p:cNvSpPr/>
          <p:nvPr/>
        </p:nvSpPr>
        <p:spPr bwMode="auto">
          <a:xfrm>
            <a:off x="1296679" y="2360752"/>
            <a:ext cx="1100446" cy="93523"/>
          </a:xfrm>
          <a:prstGeom prst="rect">
            <a:avLst/>
          </a:prstGeom>
          <a:solidFill>
            <a:schemeClr val="accent1"/>
          </a:solidFill>
          <a:ln w="9525">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65" name="Rectangle 264">
            <a:extLst>
              <a:ext uri="{FF2B5EF4-FFF2-40B4-BE49-F238E27FC236}">
                <a16:creationId xmlns:a16="http://schemas.microsoft.com/office/drawing/2014/main" id="{DA6E9E07-01F4-4BED-89CF-0AC45B5E574E}"/>
              </a:ext>
            </a:extLst>
          </p:cNvPr>
          <p:cNvSpPr/>
          <p:nvPr/>
        </p:nvSpPr>
        <p:spPr bwMode="auto">
          <a:xfrm>
            <a:off x="1296678" y="2487979"/>
            <a:ext cx="3954141" cy="89084"/>
          </a:xfrm>
          <a:prstGeom prst="rect">
            <a:avLst/>
          </a:prstGeom>
          <a:solidFill>
            <a:schemeClr val="accent1"/>
          </a:solidFill>
          <a:ln w="9525">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66" name="Rectangle 265">
            <a:extLst>
              <a:ext uri="{FF2B5EF4-FFF2-40B4-BE49-F238E27FC236}">
                <a16:creationId xmlns:a16="http://schemas.microsoft.com/office/drawing/2014/main" id="{4B210C5B-569C-4B0D-BA5E-8951F7025B1E}"/>
              </a:ext>
            </a:extLst>
          </p:cNvPr>
          <p:cNvSpPr/>
          <p:nvPr/>
        </p:nvSpPr>
        <p:spPr bwMode="auto">
          <a:xfrm>
            <a:off x="1296678" y="2618582"/>
            <a:ext cx="4041640" cy="90483"/>
          </a:xfrm>
          <a:prstGeom prst="rect">
            <a:avLst/>
          </a:prstGeom>
          <a:solidFill>
            <a:schemeClr val="accent1"/>
          </a:solidFill>
          <a:ln w="9525">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67" name="Rectangle 266">
            <a:extLst>
              <a:ext uri="{FF2B5EF4-FFF2-40B4-BE49-F238E27FC236}">
                <a16:creationId xmlns:a16="http://schemas.microsoft.com/office/drawing/2014/main" id="{4D92A121-5E93-4449-B0E7-B0C7800F0DAF}"/>
              </a:ext>
            </a:extLst>
          </p:cNvPr>
          <p:cNvSpPr/>
          <p:nvPr/>
        </p:nvSpPr>
        <p:spPr bwMode="auto">
          <a:xfrm>
            <a:off x="1296679" y="2871834"/>
            <a:ext cx="195571" cy="93616"/>
          </a:xfrm>
          <a:prstGeom prst="rect">
            <a:avLst/>
          </a:prstGeom>
          <a:solidFill>
            <a:schemeClr val="accent1"/>
          </a:solidFill>
          <a:ln w="9525">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68" name="Rectangle 267">
            <a:extLst>
              <a:ext uri="{FF2B5EF4-FFF2-40B4-BE49-F238E27FC236}">
                <a16:creationId xmlns:a16="http://schemas.microsoft.com/office/drawing/2014/main" id="{9CEF184B-C9BB-4630-B416-0A8C453253E1}"/>
              </a:ext>
            </a:extLst>
          </p:cNvPr>
          <p:cNvSpPr/>
          <p:nvPr/>
        </p:nvSpPr>
        <p:spPr bwMode="auto">
          <a:xfrm>
            <a:off x="1296679" y="2997941"/>
            <a:ext cx="1271896" cy="100859"/>
          </a:xfrm>
          <a:prstGeom prst="rect">
            <a:avLst/>
          </a:prstGeom>
          <a:solidFill>
            <a:schemeClr val="accent1"/>
          </a:solidFill>
          <a:ln w="9525">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69" name="Rectangle 268">
            <a:extLst>
              <a:ext uri="{FF2B5EF4-FFF2-40B4-BE49-F238E27FC236}">
                <a16:creationId xmlns:a16="http://schemas.microsoft.com/office/drawing/2014/main" id="{A701DF3C-4424-4531-A182-AD97FCE1836D}"/>
              </a:ext>
            </a:extLst>
          </p:cNvPr>
          <p:cNvSpPr/>
          <p:nvPr/>
        </p:nvSpPr>
        <p:spPr bwMode="auto">
          <a:xfrm>
            <a:off x="1296678" y="3128593"/>
            <a:ext cx="2999097" cy="94032"/>
          </a:xfrm>
          <a:prstGeom prst="rect">
            <a:avLst/>
          </a:prstGeom>
          <a:solidFill>
            <a:schemeClr val="accent1"/>
          </a:solidFill>
          <a:ln w="9525">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70" name="Rectangle 269">
            <a:extLst>
              <a:ext uri="{FF2B5EF4-FFF2-40B4-BE49-F238E27FC236}">
                <a16:creationId xmlns:a16="http://schemas.microsoft.com/office/drawing/2014/main" id="{96EE4A11-5BCD-4215-8481-6432058A40D4}"/>
              </a:ext>
            </a:extLst>
          </p:cNvPr>
          <p:cNvSpPr/>
          <p:nvPr/>
        </p:nvSpPr>
        <p:spPr bwMode="auto">
          <a:xfrm>
            <a:off x="1296678" y="3258847"/>
            <a:ext cx="3586472" cy="93821"/>
          </a:xfrm>
          <a:prstGeom prst="rect">
            <a:avLst/>
          </a:prstGeom>
          <a:solidFill>
            <a:schemeClr val="accent1"/>
          </a:solidFill>
          <a:ln w="9525">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71" name="Rectangle 270">
            <a:extLst>
              <a:ext uri="{FF2B5EF4-FFF2-40B4-BE49-F238E27FC236}">
                <a16:creationId xmlns:a16="http://schemas.microsoft.com/office/drawing/2014/main" id="{2D38D2D8-E7A1-4583-8ED6-D276EB77DC12}"/>
              </a:ext>
            </a:extLst>
          </p:cNvPr>
          <p:cNvSpPr/>
          <p:nvPr/>
        </p:nvSpPr>
        <p:spPr bwMode="auto">
          <a:xfrm>
            <a:off x="1296679" y="3512362"/>
            <a:ext cx="307428" cy="98939"/>
          </a:xfrm>
          <a:prstGeom prst="rect">
            <a:avLst/>
          </a:prstGeom>
          <a:solidFill>
            <a:schemeClr val="accent1"/>
          </a:solidFill>
          <a:ln w="9525">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72" name="Rectangle 271">
            <a:extLst>
              <a:ext uri="{FF2B5EF4-FFF2-40B4-BE49-F238E27FC236}">
                <a16:creationId xmlns:a16="http://schemas.microsoft.com/office/drawing/2014/main" id="{60B70776-2288-49AE-A066-D9F34AE37778}"/>
              </a:ext>
            </a:extLst>
          </p:cNvPr>
          <p:cNvSpPr/>
          <p:nvPr/>
        </p:nvSpPr>
        <p:spPr bwMode="auto">
          <a:xfrm>
            <a:off x="1296679" y="3639732"/>
            <a:ext cx="609452" cy="94632"/>
          </a:xfrm>
          <a:prstGeom prst="rect">
            <a:avLst/>
          </a:prstGeom>
          <a:solidFill>
            <a:schemeClr val="accent1"/>
          </a:solidFill>
          <a:ln w="9525">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73" name="Rectangle 272">
            <a:extLst>
              <a:ext uri="{FF2B5EF4-FFF2-40B4-BE49-F238E27FC236}">
                <a16:creationId xmlns:a16="http://schemas.microsoft.com/office/drawing/2014/main" id="{AB6F8D79-8A8D-47EB-BEE8-61C43F4F88DA}"/>
              </a:ext>
            </a:extLst>
          </p:cNvPr>
          <p:cNvSpPr/>
          <p:nvPr/>
        </p:nvSpPr>
        <p:spPr bwMode="auto">
          <a:xfrm>
            <a:off x="1296678" y="3766616"/>
            <a:ext cx="1721607" cy="101950"/>
          </a:xfrm>
          <a:prstGeom prst="rect">
            <a:avLst/>
          </a:prstGeom>
          <a:solidFill>
            <a:schemeClr val="accent1"/>
          </a:solidFill>
          <a:ln w="9525">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74" name="Rectangle 273">
            <a:extLst>
              <a:ext uri="{FF2B5EF4-FFF2-40B4-BE49-F238E27FC236}">
                <a16:creationId xmlns:a16="http://schemas.microsoft.com/office/drawing/2014/main" id="{77DD69D7-89AF-4156-87AE-8B0980D6F4BA}"/>
              </a:ext>
            </a:extLst>
          </p:cNvPr>
          <p:cNvSpPr/>
          <p:nvPr/>
        </p:nvSpPr>
        <p:spPr bwMode="auto">
          <a:xfrm>
            <a:off x="1296678" y="3897931"/>
            <a:ext cx="2027547" cy="93044"/>
          </a:xfrm>
          <a:prstGeom prst="rect">
            <a:avLst/>
          </a:prstGeom>
          <a:solidFill>
            <a:schemeClr val="accent1"/>
          </a:solidFill>
          <a:ln w="9525">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75" name="Rectangle 274">
            <a:extLst>
              <a:ext uri="{FF2B5EF4-FFF2-40B4-BE49-F238E27FC236}">
                <a16:creationId xmlns:a16="http://schemas.microsoft.com/office/drawing/2014/main" id="{8197EECF-4016-492C-A2AF-CC3412F422C2}"/>
              </a:ext>
            </a:extLst>
          </p:cNvPr>
          <p:cNvSpPr/>
          <p:nvPr/>
        </p:nvSpPr>
        <p:spPr bwMode="auto">
          <a:xfrm>
            <a:off x="1296678" y="4023861"/>
            <a:ext cx="2268847" cy="97289"/>
          </a:xfrm>
          <a:prstGeom prst="rect">
            <a:avLst/>
          </a:prstGeom>
          <a:solidFill>
            <a:schemeClr val="accent1"/>
          </a:solidFill>
          <a:ln w="9525">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76" name="Rectangle 275">
            <a:extLst>
              <a:ext uri="{FF2B5EF4-FFF2-40B4-BE49-F238E27FC236}">
                <a16:creationId xmlns:a16="http://schemas.microsoft.com/office/drawing/2014/main" id="{27F6FDF5-F397-497E-B51D-9392837FA628}"/>
              </a:ext>
            </a:extLst>
          </p:cNvPr>
          <p:cNvSpPr/>
          <p:nvPr/>
        </p:nvSpPr>
        <p:spPr bwMode="auto">
          <a:xfrm>
            <a:off x="1296678" y="4153902"/>
            <a:ext cx="2983222" cy="106948"/>
          </a:xfrm>
          <a:prstGeom prst="rect">
            <a:avLst/>
          </a:prstGeom>
          <a:solidFill>
            <a:schemeClr val="accent1"/>
          </a:solidFill>
          <a:ln w="9525">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77" name="Rectangle 276">
            <a:extLst>
              <a:ext uri="{FF2B5EF4-FFF2-40B4-BE49-F238E27FC236}">
                <a16:creationId xmlns:a16="http://schemas.microsoft.com/office/drawing/2014/main" id="{26638C5D-17D5-41E4-B633-A7D7C18C9E66}"/>
              </a:ext>
            </a:extLst>
          </p:cNvPr>
          <p:cNvSpPr/>
          <p:nvPr/>
        </p:nvSpPr>
        <p:spPr bwMode="auto">
          <a:xfrm>
            <a:off x="1296678" y="5043311"/>
            <a:ext cx="2935597" cy="109713"/>
          </a:xfrm>
          <a:prstGeom prst="rect">
            <a:avLst/>
          </a:prstGeom>
          <a:solidFill>
            <a:schemeClr val="accent1"/>
          </a:solidFill>
          <a:ln w="9525">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78" name="Rectangle 277">
            <a:extLst>
              <a:ext uri="{FF2B5EF4-FFF2-40B4-BE49-F238E27FC236}">
                <a16:creationId xmlns:a16="http://schemas.microsoft.com/office/drawing/2014/main" id="{0933A91A-6007-431A-A296-350306B90B03}"/>
              </a:ext>
            </a:extLst>
          </p:cNvPr>
          <p:cNvSpPr/>
          <p:nvPr/>
        </p:nvSpPr>
        <p:spPr bwMode="auto">
          <a:xfrm>
            <a:off x="1293665" y="4908466"/>
            <a:ext cx="2824582" cy="108641"/>
          </a:xfrm>
          <a:prstGeom prst="rect">
            <a:avLst/>
          </a:prstGeom>
          <a:solidFill>
            <a:schemeClr val="accent1"/>
          </a:solidFill>
          <a:ln w="9525">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79" name="Rectangle 278">
            <a:extLst>
              <a:ext uri="{FF2B5EF4-FFF2-40B4-BE49-F238E27FC236}">
                <a16:creationId xmlns:a16="http://schemas.microsoft.com/office/drawing/2014/main" id="{B2119BE2-06F9-4C75-B909-2A31375483AF}"/>
              </a:ext>
            </a:extLst>
          </p:cNvPr>
          <p:cNvSpPr/>
          <p:nvPr/>
        </p:nvSpPr>
        <p:spPr bwMode="auto">
          <a:xfrm>
            <a:off x="1293665" y="4784007"/>
            <a:ext cx="1886678" cy="102552"/>
          </a:xfrm>
          <a:prstGeom prst="rect">
            <a:avLst/>
          </a:prstGeom>
          <a:solidFill>
            <a:schemeClr val="accent1"/>
          </a:solidFill>
          <a:ln w="9525">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80" name="Rectangle 279">
            <a:extLst>
              <a:ext uri="{FF2B5EF4-FFF2-40B4-BE49-F238E27FC236}">
                <a16:creationId xmlns:a16="http://schemas.microsoft.com/office/drawing/2014/main" id="{599CFA16-51FB-4558-8AFC-31256248E89F}"/>
              </a:ext>
            </a:extLst>
          </p:cNvPr>
          <p:cNvSpPr/>
          <p:nvPr/>
        </p:nvSpPr>
        <p:spPr bwMode="auto">
          <a:xfrm>
            <a:off x="1293665" y="4664322"/>
            <a:ext cx="1573360" cy="98178"/>
          </a:xfrm>
          <a:prstGeom prst="rect">
            <a:avLst/>
          </a:prstGeom>
          <a:solidFill>
            <a:schemeClr val="accent1"/>
          </a:solidFill>
          <a:ln w="9525">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81" name="Rectangle 280">
            <a:extLst>
              <a:ext uri="{FF2B5EF4-FFF2-40B4-BE49-F238E27FC236}">
                <a16:creationId xmlns:a16="http://schemas.microsoft.com/office/drawing/2014/main" id="{F2865BBE-AE9B-49A7-8283-2BDDB47FAB60}"/>
              </a:ext>
            </a:extLst>
          </p:cNvPr>
          <p:cNvSpPr/>
          <p:nvPr/>
        </p:nvSpPr>
        <p:spPr bwMode="auto">
          <a:xfrm>
            <a:off x="1293665" y="4537451"/>
            <a:ext cx="1360635" cy="98049"/>
          </a:xfrm>
          <a:prstGeom prst="rect">
            <a:avLst/>
          </a:prstGeom>
          <a:solidFill>
            <a:schemeClr val="accent1"/>
          </a:solidFill>
          <a:ln w="9525">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82" name="Rectangle 281">
            <a:extLst>
              <a:ext uri="{FF2B5EF4-FFF2-40B4-BE49-F238E27FC236}">
                <a16:creationId xmlns:a16="http://schemas.microsoft.com/office/drawing/2014/main" id="{39E45AB1-0AD4-473D-8BCB-80CB7555F25A}"/>
              </a:ext>
            </a:extLst>
          </p:cNvPr>
          <p:cNvSpPr/>
          <p:nvPr/>
        </p:nvSpPr>
        <p:spPr bwMode="auto">
          <a:xfrm>
            <a:off x="1293665" y="4404200"/>
            <a:ext cx="154135" cy="94775"/>
          </a:xfrm>
          <a:prstGeom prst="rect">
            <a:avLst/>
          </a:prstGeom>
          <a:solidFill>
            <a:schemeClr val="accent1"/>
          </a:solidFill>
          <a:ln w="9525">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 name="Title 1">
            <a:extLst>
              <a:ext uri="{FF2B5EF4-FFF2-40B4-BE49-F238E27FC236}">
                <a16:creationId xmlns:a16="http://schemas.microsoft.com/office/drawing/2014/main" id="{913392CD-84A2-4785-8456-257A1CB68ABC}"/>
              </a:ext>
            </a:extLst>
          </p:cNvPr>
          <p:cNvSpPr>
            <a:spLocks noGrp="1"/>
          </p:cNvSpPr>
          <p:nvPr>
            <p:ph type="title"/>
          </p:nvPr>
        </p:nvSpPr>
        <p:spPr>
          <a:xfrm>
            <a:off x="609759" y="238127"/>
            <a:ext cx="9891403" cy="1103313"/>
          </a:xfrm>
        </p:spPr>
        <p:txBody>
          <a:bodyPr/>
          <a:lstStyle/>
          <a:p>
            <a:r>
              <a:rPr lang="en-US" dirty="0"/>
              <a:t>MagnetisMM-1: Investigator-Assessed Response With Elranatamab by IMWG</a:t>
            </a:r>
          </a:p>
        </p:txBody>
      </p:sp>
      <p:grpSp>
        <p:nvGrpSpPr>
          <p:cNvPr id="14" name="Group 13">
            <a:extLst>
              <a:ext uri="{FF2B5EF4-FFF2-40B4-BE49-F238E27FC236}">
                <a16:creationId xmlns:a16="http://schemas.microsoft.com/office/drawing/2014/main" id="{D7C3FB96-D433-4DF6-9C19-8A842CE50F4E}"/>
              </a:ext>
            </a:extLst>
          </p:cNvPr>
          <p:cNvGrpSpPr/>
          <p:nvPr/>
        </p:nvGrpSpPr>
        <p:grpSpPr>
          <a:xfrm>
            <a:off x="9392911" y="6207927"/>
            <a:ext cx="2488502" cy="454909"/>
            <a:chOff x="9392911" y="6207927"/>
            <a:chExt cx="2488502" cy="454909"/>
          </a:xfrm>
        </p:grpSpPr>
        <p:pic>
          <p:nvPicPr>
            <p:cNvPr id="17" name="Picture 16" descr="A picture containing text, ax, wheel&#10;&#10;Description automatically generated">
              <a:extLst>
                <a:ext uri="{FF2B5EF4-FFF2-40B4-BE49-F238E27FC236}">
                  <a16:creationId xmlns:a16="http://schemas.microsoft.com/office/drawing/2014/main" id="{2A5BDB7E-B594-4AF6-995D-7C8D7BC1E9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8" name="Rectangle 8">
              <a:extLst>
                <a:ext uri="{FF2B5EF4-FFF2-40B4-BE49-F238E27FC236}">
                  <a16:creationId xmlns:a16="http://schemas.microsoft.com/office/drawing/2014/main" id="{EB74B1F8-125E-4CBE-B139-3A517C4BBBE0}"/>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sp>
        <p:nvSpPr>
          <p:cNvPr id="84" name="Text Box 15">
            <a:extLst>
              <a:ext uri="{FF2B5EF4-FFF2-40B4-BE49-F238E27FC236}">
                <a16:creationId xmlns:a16="http://schemas.microsoft.com/office/drawing/2014/main" id="{B7853B42-4230-473B-8989-DFF6BD69190E}"/>
              </a:ext>
            </a:extLst>
          </p:cNvPr>
          <p:cNvSpPr txBox="1">
            <a:spLocks noChangeArrowheads="1"/>
          </p:cNvSpPr>
          <p:nvPr/>
        </p:nvSpPr>
        <p:spPr bwMode="auto">
          <a:xfrm>
            <a:off x="412751" y="638891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Sebag. ASH 2021. Abstr 895.</a:t>
            </a:r>
          </a:p>
        </p:txBody>
      </p:sp>
      <p:sp>
        <p:nvSpPr>
          <p:cNvPr id="85" name="TextBox 84">
            <a:extLst>
              <a:ext uri="{FF2B5EF4-FFF2-40B4-BE49-F238E27FC236}">
                <a16:creationId xmlns:a16="http://schemas.microsoft.com/office/drawing/2014/main" id="{8F9EACB9-A497-43AD-8404-DC3427F02C4B}"/>
              </a:ext>
            </a:extLst>
          </p:cNvPr>
          <p:cNvSpPr txBox="1"/>
          <p:nvPr/>
        </p:nvSpPr>
        <p:spPr bwMode="auto">
          <a:xfrm>
            <a:off x="609759" y="5656910"/>
            <a:ext cx="1101152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285750" marR="0" lvl="0" indent="-285750" algn="l" defTabSz="914400" rtl="0" eaLnBrk="0" fontAlgn="base" latinLnBrk="0" hangingPunct="0">
              <a:lnSpc>
                <a:spcPct val="100000"/>
              </a:lnSpc>
              <a:spcBef>
                <a:spcPts val="0"/>
              </a:spcBef>
              <a:spcAft>
                <a:spcPct val="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Responses were observed beginning at 215 </a:t>
            </a:r>
            <a:r>
              <a:rPr kumimoji="0" lang="el-GR"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μ</a:t>
            </a: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g/kg dose </a:t>
            </a:r>
          </a:p>
          <a:p>
            <a:pPr marL="285750" marR="0" lvl="0" indent="-285750" algn="l" defTabSz="914400" rtl="0" eaLnBrk="0" fontAlgn="base" latinLnBrk="0" hangingPunct="0">
              <a:lnSpc>
                <a:spcPct val="100000"/>
              </a:lnSpc>
              <a:spcBef>
                <a:spcPts val="0"/>
              </a:spcBef>
              <a:spcAft>
                <a:spcPct val="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Patients with prior BCMA-directed therapy achieved response: 2 VGPR and 1 sCR (n = 4)</a:t>
            </a:r>
          </a:p>
        </p:txBody>
      </p:sp>
      <p:sp>
        <p:nvSpPr>
          <p:cNvPr id="86" name="TextBox 85">
            <a:extLst>
              <a:ext uri="{FF2B5EF4-FFF2-40B4-BE49-F238E27FC236}">
                <a16:creationId xmlns:a16="http://schemas.microsoft.com/office/drawing/2014/main" id="{D3D8C7F9-8C7C-4BD6-BBC0-22B24AD9FEBE}"/>
              </a:ext>
            </a:extLst>
          </p:cNvPr>
          <p:cNvSpPr txBox="1"/>
          <p:nvPr/>
        </p:nvSpPr>
        <p:spPr bwMode="auto">
          <a:xfrm>
            <a:off x="1094210" y="1315726"/>
            <a:ext cx="44430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Dose Escalation Cohort</a:t>
            </a:r>
            <a:r>
              <a:rPr kumimoji="0" lang="en-US" sz="18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t>
            </a: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ORR: 70%</a:t>
            </a:r>
          </a:p>
        </p:txBody>
      </p:sp>
      <p:sp>
        <p:nvSpPr>
          <p:cNvPr id="90" name="TextBox 89">
            <a:extLst>
              <a:ext uri="{FF2B5EF4-FFF2-40B4-BE49-F238E27FC236}">
                <a16:creationId xmlns:a16="http://schemas.microsoft.com/office/drawing/2014/main" id="{8F06C929-AF51-4735-B1AF-FADA4831AA33}"/>
              </a:ext>
            </a:extLst>
          </p:cNvPr>
          <p:cNvSpPr txBox="1"/>
          <p:nvPr/>
        </p:nvSpPr>
        <p:spPr>
          <a:xfrm>
            <a:off x="9455113" y="1615441"/>
            <a:ext cx="2303500" cy="3477875"/>
          </a:xfrm>
          <a:prstGeom prst="rect">
            <a:avLst/>
          </a:prstGeom>
          <a:noFill/>
          <a:ln>
            <a:solidFill>
              <a:schemeClr val="bg2"/>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Dose</a:t>
            </a: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SC weekly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Median prior therapies</a:t>
            </a: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6 </a:t>
            </a:r>
            <a:r>
              <a:rPr kumimoji="0" lang="en-US" sz="2000" b="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(22% with prior BCMA-targeted therapy)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CRS</a:t>
            </a: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87.3%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ICANS: </a:t>
            </a: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PN: </a:t>
            </a: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3 cases of </a:t>
            </a:r>
            <a:b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grade 3 PN reported</a:t>
            </a:r>
          </a:p>
        </p:txBody>
      </p:sp>
      <p:sp>
        <p:nvSpPr>
          <p:cNvPr id="91" name="TextBox 90">
            <a:extLst>
              <a:ext uri="{FF2B5EF4-FFF2-40B4-BE49-F238E27FC236}">
                <a16:creationId xmlns:a16="http://schemas.microsoft.com/office/drawing/2014/main" id="{1859AD70-301F-4402-BC6B-D046F1533813}"/>
              </a:ext>
            </a:extLst>
          </p:cNvPr>
          <p:cNvSpPr txBox="1"/>
          <p:nvPr/>
        </p:nvSpPr>
        <p:spPr bwMode="auto">
          <a:xfrm>
            <a:off x="6354383" y="1315726"/>
            <a:ext cx="265486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Priming Cohort</a:t>
            </a:r>
          </a:p>
        </p:txBody>
      </p:sp>
      <p:sp>
        <p:nvSpPr>
          <p:cNvPr id="92" name="TextBox 91">
            <a:extLst>
              <a:ext uri="{FF2B5EF4-FFF2-40B4-BE49-F238E27FC236}">
                <a16:creationId xmlns:a16="http://schemas.microsoft.com/office/drawing/2014/main" id="{265C8353-98D6-45A2-9A3B-DBCA2083BF55}"/>
              </a:ext>
            </a:extLst>
          </p:cNvPr>
          <p:cNvSpPr txBox="1"/>
          <p:nvPr/>
        </p:nvSpPr>
        <p:spPr bwMode="auto">
          <a:xfrm>
            <a:off x="7744548" y="1701857"/>
            <a:ext cx="151034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Q1W</a:t>
            </a:r>
            <a:r>
              <a:rPr kumimoji="0" lang="en-US" sz="1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t>
            </a: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ORR: 57%</a:t>
            </a:r>
          </a:p>
        </p:txBody>
      </p:sp>
      <p:sp>
        <p:nvSpPr>
          <p:cNvPr id="93" name="TextBox 92">
            <a:extLst>
              <a:ext uri="{FF2B5EF4-FFF2-40B4-BE49-F238E27FC236}">
                <a16:creationId xmlns:a16="http://schemas.microsoft.com/office/drawing/2014/main" id="{9FAA1861-B0D5-40A1-8929-C1D47CF1630F}"/>
              </a:ext>
            </a:extLst>
          </p:cNvPr>
          <p:cNvSpPr txBox="1"/>
          <p:nvPr/>
        </p:nvSpPr>
        <p:spPr bwMode="auto">
          <a:xfrm>
            <a:off x="7764586" y="3745127"/>
            <a:ext cx="147027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Q2W</a:t>
            </a:r>
            <a:r>
              <a:rPr kumimoji="0" lang="en-US" sz="1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t>
            </a: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ORR: 62%</a:t>
            </a:r>
          </a:p>
        </p:txBody>
      </p:sp>
      <p:sp>
        <p:nvSpPr>
          <p:cNvPr id="94" name="TextBox 93">
            <a:extLst>
              <a:ext uri="{FF2B5EF4-FFF2-40B4-BE49-F238E27FC236}">
                <a16:creationId xmlns:a16="http://schemas.microsoft.com/office/drawing/2014/main" id="{ADCEFD98-B40A-42F2-A949-09C4F6EDE0B5}"/>
              </a:ext>
            </a:extLst>
          </p:cNvPr>
          <p:cNvSpPr txBox="1"/>
          <p:nvPr/>
        </p:nvSpPr>
        <p:spPr bwMode="auto">
          <a:xfrm rot="16200000">
            <a:off x="-1002747" y="3541324"/>
            <a:ext cx="311784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sz="1200" b="1" dirty="0">
                <a:solidFill>
                  <a:schemeClr val="bg1"/>
                </a:solidFill>
                <a:latin typeface="Calibri" panose="020F0502020204030204" pitchFamily="34" charset="0"/>
              </a:rPr>
              <a:t>Best IMWG Confirmed Response</a:t>
            </a:r>
          </a:p>
        </p:txBody>
      </p:sp>
      <p:sp>
        <p:nvSpPr>
          <p:cNvPr id="95" name="TextBox 94">
            <a:extLst>
              <a:ext uri="{FF2B5EF4-FFF2-40B4-BE49-F238E27FC236}">
                <a16:creationId xmlns:a16="http://schemas.microsoft.com/office/drawing/2014/main" id="{6F16DC6A-9F12-4EFD-9D0F-8687EE1248C4}"/>
              </a:ext>
            </a:extLst>
          </p:cNvPr>
          <p:cNvSpPr txBox="1"/>
          <p:nvPr/>
        </p:nvSpPr>
        <p:spPr bwMode="auto">
          <a:xfrm>
            <a:off x="323908" y="1627248"/>
            <a:ext cx="2069990" cy="276999"/>
          </a:xfrm>
          <a:prstGeom prst="rect">
            <a:avLst/>
          </a:prstGeom>
          <a:noFill/>
          <a:ln w="9525"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rtlCol="0">
            <a:spAutoFit/>
          </a:bodyPr>
          <a:lstStyle/>
          <a:p>
            <a:pPr algn="ctr">
              <a:lnSpc>
                <a:spcPct val="100000"/>
              </a:lnSpc>
              <a:spcBef>
                <a:spcPct val="50000"/>
              </a:spcBef>
              <a:spcAft>
                <a:spcPct val="0"/>
              </a:spcAft>
              <a:buClrTx/>
              <a:buFontTx/>
              <a:buNone/>
            </a:pPr>
            <a:r>
              <a:rPr lang="en-US" sz="1200" b="1" dirty="0">
                <a:solidFill>
                  <a:schemeClr val="bg1"/>
                </a:solidFill>
                <a:latin typeface="Calibri" panose="020F0502020204030204" pitchFamily="34" charset="0"/>
              </a:rPr>
              <a:t>Prior BCMA-Directed Therapy</a:t>
            </a:r>
          </a:p>
        </p:txBody>
      </p:sp>
      <p:sp>
        <p:nvSpPr>
          <p:cNvPr id="96" name="Arrow: Down 95">
            <a:extLst>
              <a:ext uri="{FF2B5EF4-FFF2-40B4-BE49-F238E27FC236}">
                <a16:creationId xmlns:a16="http://schemas.microsoft.com/office/drawing/2014/main" id="{BA4542B8-2B1D-4375-8A64-5BC18DEB333E}"/>
              </a:ext>
            </a:extLst>
          </p:cNvPr>
          <p:cNvSpPr/>
          <p:nvPr/>
        </p:nvSpPr>
        <p:spPr bwMode="auto">
          <a:xfrm>
            <a:off x="1181101" y="1910892"/>
            <a:ext cx="188919" cy="166779"/>
          </a:xfrm>
          <a:prstGeom prst="downArrow">
            <a:avLst/>
          </a:prstGeom>
          <a:solidFill>
            <a:schemeClr val="bg1"/>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97" name="Freeform: Shape 96">
            <a:extLst>
              <a:ext uri="{FF2B5EF4-FFF2-40B4-BE49-F238E27FC236}">
                <a16:creationId xmlns:a16="http://schemas.microsoft.com/office/drawing/2014/main" id="{276C5C97-DAC2-4FAD-B100-A26B7B34C81B}"/>
              </a:ext>
            </a:extLst>
          </p:cNvPr>
          <p:cNvSpPr/>
          <p:nvPr/>
        </p:nvSpPr>
        <p:spPr bwMode="auto">
          <a:xfrm>
            <a:off x="1282700" y="2120900"/>
            <a:ext cx="4464050" cy="3117850"/>
          </a:xfrm>
          <a:custGeom>
            <a:avLst/>
            <a:gdLst>
              <a:gd name="connsiteX0" fmla="*/ 0 w 4464050"/>
              <a:gd name="connsiteY0" fmla="*/ 0 h 3117850"/>
              <a:gd name="connsiteX1" fmla="*/ 0 w 4464050"/>
              <a:gd name="connsiteY1" fmla="*/ 3117850 h 3117850"/>
              <a:gd name="connsiteX2" fmla="*/ 4464050 w 4464050"/>
              <a:gd name="connsiteY2" fmla="*/ 3117850 h 3117850"/>
            </a:gdLst>
            <a:ahLst/>
            <a:cxnLst>
              <a:cxn ang="0">
                <a:pos x="connsiteX0" y="connsiteY0"/>
              </a:cxn>
              <a:cxn ang="0">
                <a:pos x="connsiteX1" y="connsiteY1"/>
              </a:cxn>
              <a:cxn ang="0">
                <a:pos x="connsiteX2" y="connsiteY2"/>
              </a:cxn>
            </a:cxnLst>
            <a:rect l="l" t="t" r="r" b="b"/>
            <a:pathLst>
              <a:path w="4464050" h="3117850">
                <a:moveTo>
                  <a:pt x="0" y="0"/>
                </a:moveTo>
                <a:lnTo>
                  <a:pt x="0" y="3117850"/>
                </a:lnTo>
                <a:lnTo>
                  <a:pt x="4464050" y="3117850"/>
                </a:lnTo>
              </a:path>
            </a:pathLst>
          </a:custGeom>
          <a:noFill/>
          <a:ln w="28575">
            <a:solidFill>
              <a:schemeClr val="bg1"/>
            </a:solidFill>
            <a:miter lim="800000"/>
            <a:headEnd/>
            <a:tailEnd/>
          </a:ln>
        </p:spPr>
        <p:txBody>
          <a:bodyPr rtlCol="0" anchor="ctr"/>
          <a:lstStyle/>
          <a:p>
            <a:pPr algn="ctr"/>
            <a:endParaRPr lang="en-US" dirty="0"/>
          </a:p>
        </p:txBody>
      </p:sp>
      <p:sp>
        <p:nvSpPr>
          <p:cNvPr id="98" name="TextBox 97">
            <a:extLst>
              <a:ext uri="{FF2B5EF4-FFF2-40B4-BE49-F238E27FC236}">
                <a16:creationId xmlns:a16="http://schemas.microsoft.com/office/drawing/2014/main" id="{46CF8612-7424-417F-A8CF-6D952AAFB22F}"/>
              </a:ext>
            </a:extLst>
          </p:cNvPr>
          <p:cNvSpPr txBox="1"/>
          <p:nvPr/>
        </p:nvSpPr>
        <p:spPr bwMode="auto">
          <a:xfrm>
            <a:off x="3333349" y="5392362"/>
            <a:ext cx="40267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200" b="1" dirty="0">
                <a:solidFill>
                  <a:schemeClr val="bg1"/>
                </a:solidFill>
                <a:latin typeface="Calibri" panose="020F0502020204030204" pitchFamily="34" charset="0"/>
              </a:rPr>
              <a:t>Mo</a:t>
            </a:r>
          </a:p>
        </p:txBody>
      </p:sp>
      <p:grpSp>
        <p:nvGrpSpPr>
          <p:cNvPr id="138" name="Group 137">
            <a:extLst>
              <a:ext uri="{FF2B5EF4-FFF2-40B4-BE49-F238E27FC236}">
                <a16:creationId xmlns:a16="http://schemas.microsoft.com/office/drawing/2014/main" id="{04F187E3-9FD6-4F99-A083-0F7713AC4A4F}"/>
              </a:ext>
            </a:extLst>
          </p:cNvPr>
          <p:cNvGrpSpPr/>
          <p:nvPr/>
        </p:nvGrpSpPr>
        <p:grpSpPr>
          <a:xfrm>
            <a:off x="1172563" y="5243171"/>
            <a:ext cx="4687455" cy="298381"/>
            <a:chOff x="1445935" y="5072774"/>
            <a:chExt cx="7936307" cy="298381"/>
          </a:xfrm>
        </p:grpSpPr>
        <p:grpSp>
          <p:nvGrpSpPr>
            <p:cNvPr id="99" name="Group 98">
              <a:extLst>
                <a:ext uri="{FF2B5EF4-FFF2-40B4-BE49-F238E27FC236}">
                  <a16:creationId xmlns:a16="http://schemas.microsoft.com/office/drawing/2014/main" id="{552A72B5-62AC-40F9-BFBD-C490989CC151}"/>
                </a:ext>
              </a:extLst>
            </p:cNvPr>
            <p:cNvGrpSpPr/>
            <p:nvPr/>
          </p:nvGrpSpPr>
          <p:grpSpPr>
            <a:xfrm>
              <a:off x="1445935" y="5094156"/>
              <a:ext cx="7936307" cy="276999"/>
              <a:chOff x="2660947" y="3894854"/>
              <a:chExt cx="5741191" cy="276999"/>
            </a:xfrm>
          </p:grpSpPr>
          <p:sp>
            <p:nvSpPr>
              <p:cNvPr id="100" name="TextBox 99">
                <a:extLst>
                  <a:ext uri="{FF2B5EF4-FFF2-40B4-BE49-F238E27FC236}">
                    <a16:creationId xmlns:a16="http://schemas.microsoft.com/office/drawing/2014/main" id="{C66E9AE8-707E-4CDC-BAAF-A79021A8A533}"/>
                  </a:ext>
                </a:extLst>
              </p:cNvPr>
              <p:cNvSpPr txBox="1"/>
              <p:nvPr/>
            </p:nvSpPr>
            <p:spPr bwMode="auto">
              <a:xfrm>
                <a:off x="2660947" y="3894854"/>
                <a:ext cx="297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sp>
            <p:nvSpPr>
              <p:cNvPr id="101" name="TextBox 100">
                <a:extLst>
                  <a:ext uri="{FF2B5EF4-FFF2-40B4-BE49-F238E27FC236}">
                    <a16:creationId xmlns:a16="http://schemas.microsoft.com/office/drawing/2014/main" id="{7C96A3DE-63B8-4126-9256-5D3EB53A574E}"/>
                  </a:ext>
                </a:extLst>
              </p:cNvPr>
              <p:cNvSpPr txBox="1"/>
              <p:nvPr/>
            </p:nvSpPr>
            <p:spPr bwMode="auto">
              <a:xfrm>
                <a:off x="2936081" y="3894854"/>
                <a:ext cx="297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a:t>
                </a:r>
              </a:p>
            </p:txBody>
          </p:sp>
          <p:sp>
            <p:nvSpPr>
              <p:cNvPr id="102" name="TextBox 101">
                <a:extLst>
                  <a:ext uri="{FF2B5EF4-FFF2-40B4-BE49-F238E27FC236}">
                    <a16:creationId xmlns:a16="http://schemas.microsoft.com/office/drawing/2014/main" id="{F9CC148F-EED8-46C8-B445-22FEA4DF50D8}"/>
                  </a:ext>
                </a:extLst>
              </p:cNvPr>
              <p:cNvSpPr txBox="1"/>
              <p:nvPr/>
            </p:nvSpPr>
            <p:spPr bwMode="auto">
              <a:xfrm>
                <a:off x="3211455" y="3894854"/>
                <a:ext cx="297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a:t>
                </a:r>
              </a:p>
            </p:txBody>
          </p:sp>
          <p:sp>
            <p:nvSpPr>
              <p:cNvPr id="103" name="TextBox 102">
                <a:extLst>
                  <a:ext uri="{FF2B5EF4-FFF2-40B4-BE49-F238E27FC236}">
                    <a16:creationId xmlns:a16="http://schemas.microsoft.com/office/drawing/2014/main" id="{A4456837-9687-491D-B412-4980E1B7DE20}"/>
                  </a:ext>
                </a:extLst>
              </p:cNvPr>
              <p:cNvSpPr txBox="1"/>
              <p:nvPr/>
            </p:nvSpPr>
            <p:spPr bwMode="auto">
              <a:xfrm>
                <a:off x="3486589" y="3894854"/>
                <a:ext cx="297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a:t>
                </a:r>
              </a:p>
            </p:txBody>
          </p:sp>
          <p:sp>
            <p:nvSpPr>
              <p:cNvPr id="104" name="TextBox 103">
                <a:extLst>
                  <a:ext uri="{FF2B5EF4-FFF2-40B4-BE49-F238E27FC236}">
                    <a16:creationId xmlns:a16="http://schemas.microsoft.com/office/drawing/2014/main" id="{6A2EE3F3-EE4F-49CB-8689-92495D5FEE7A}"/>
                  </a:ext>
                </a:extLst>
              </p:cNvPr>
              <p:cNvSpPr txBox="1"/>
              <p:nvPr/>
            </p:nvSpPr>
            <p:spPr bwMode="auto">
              <a:xfrm>
                <a:off x="3745229" y="3894854"/>
                <a:ext cx="297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a:t>
                </a:r>
              </a:p>
            </p:txBody>
          </p:sp>
          <p:sp>
            <p:nvSpPr>
              <p:cNvPr id="105" name="TextBox 104">
                <a:extLst>
                  <a:ext uri="{FF2B5EF4-FFF2-40B4-BE49-F238E27FC236}">
                    <a16:creationId xmlns:a16="http://schemas.microsoft.com/office/drawing/2014/main" id="{B00173C6-BFAF-46F4-9E11-640791251DB9}"/>
                  </a:ext>
                </a:extLst>
              </p:cNvPr>
              <p:cNvSpPr txBox="1"/>
              <p:nvPr/>
            </p:nvSpPr>
            <p:spPr bwMode="auto">
              <a:xfrm>
                <a:off x="4020363" y="3894854"/>
                <a:ext cx="297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5</a:t>
                </a:r>
              </a:p>
            </p:txBody>
          </p:sp>
          <p:sp>
            <p:nvSpPr>
              <p:cNvPr id="106" name="TextBox 105">
                <a:extLst>
                  <a:ext uri="{FF2B5EF4-FFF2-40B4-BE49-F238E27FC236}">
                    <a16:creationId xmlns:a16="http://schemas.microsoft.com/office/drawing/2014/main" id="{0B855A43-8CA6-44C3-8444-5C0C0B497A04}"/>
                  </a:ext>
                </a:extLst>
              </p:cNvPr>
              <p:cNvSpPr txBox="1"/>
              <p:nvPr/>
            </p:nvSpPr>
            <p:spPr bwMode="auto">
              <a:xfrm>
                <a:off x="4273569" y="3894854"/>
                <a:ext cx="297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a:t>
                </a:r>
              </a:p>
            </p:txBody>
          </p:sp>
          <p:sp>
            <p:nvSpPr>
              <p:cNvPr id="107" name="TextBox 106">
                <a:extLst>
                  <a:ext uri="{FF2B5EF4-FFF2-40B4-BE49-F238E27FC236}">
                    <a16:creationId xmlns:a16="http://schemas.microsoft.com/office/drawing/2014/main" id="{01059A42-46A4-4064-B4F8-A3C91B29ABD2}"/>
                  </a:ext>
                </a:extLst>
              </p:cNvPr>
              <p:cNvSpPr txBox="1"/>
              <p:nvPr/>
            </p:nvSpPr>
            <p:spPr bwMode="auto">
              <a:xfrm>
                <a:off x="4548703" y="3894854"/>
                <a:ext cx="297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7</a:t>
                </a:r>
              </a:p>
            </p:txBody>
          </p:sp>
          <p:sp>
            <p:nvSpPr>
              <p:cNvPr id="108" name="TextBox 107">
                <a:extLst>
                  <a:ext uri="{FF2B5EF4-FFF2-40B4-BE49-F238E27FC236}">
                    <a16:creationId xmlns:a16="http://schemas.microsoft.com/office/drawing/2014/main" id="{BE42926A-813D-4EB2-9A97-CDB825661D5C}"/>
                  </a:ext>
                </a:extLst>
              </p:cNvPr>
              <p:cNvSpPr txBox="1"/>
              <p:nvPr/>
            </p:nvSpPr>
            <p:spPr bwMode="auto">
              <a:xfrm>
                <a:off x="4812315" y="3894854"/>
                <a:ext cx="297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8</a:t>
                </a:r>
              </a:p>
            </p:txBody>
          </p:sp>
          <p:sp>
            <p:nvSpPr>
              <p:cNvPr id="109" name="TextBox 108">
                <a:extLst>
                  <a:ext uri="{FF2B5EF4-FFF2-40B4-BE49-F238E27FC236}">
                    <a16:creationId xmlns:a16="http://schemas.microsoft.com/office/drawing/2014/main" id="{3CD744ED-AC47-4220-A156-21F51B77B9B0}"/>
                  </a:ext>
                </a:extLst>
              </p:cNvPr>
              <p:cNvSpPr txBox="1"/>
              <p:nvPr/>
            </p:nvSpPr>
            <p:spPr bwMode="auto">
              <a:xfrm>
                <a:off x="5082041" y="3894854"/>
                <a:ext cx="297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9</a:t>
                </a:r>
              </a:p>
            </p:txBody>
          </p:sp>
          <p:sp>
            <p:nvSpPr>
              <p:cNvPr id="110" name="TextBox 109">
                <a:extLst>
                  <a:ext uri="{FF2B5EF4-FFF2-40B4-BE49-F238E27FC236}">
                    <a16:creationId xmlns:a16="http://schemas.microsoft.com/office/drawing/2014/main" id="{269309C0-A038-405A-AADC-B13C7E3E9F9C}"/>
                  </a:ext>
                </a:extLst>
              </p:cNvPr>
              <p:cNvSpPr txBox="1"/>
              <p:nvPr/>
            </p:nvSpPr>
            <p:spPr bwMode="auto">
              <a:xfrm>
                <a:off x="5312845" y="3894854"/>
                <a:ext cx="38577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10</a:t>
                </a:r>
              </a:p>
            </p:txBody>
          </p:sp>
          <p:sp>
            <p:nvSpPr>
              <p:cNvPr id="111" name="TextBox 110">
                <a:extLst>
                  <a:ext uri="{FF2B5EF4-FFF2-40B4-BE49-F238E27FC236}">
                    <a16:creationId xmlns:a16="http://schemas.microsoft.com/office/drawing/2014/main" id="{F55E746B-D15B-40AB-83BE-8CABBED73D64}"/>
                  </a:ext>
                </a:extLst>
              </p:cNvPr>
              <p:cNvSpPr txBox="1"/>
              <p:nvPr/>
            </p:nvSpPr>
            <p:spPr bwMode="auto">
              <a:xfrm>
                <a:off x="5566051" y="3894854"/>
                <a:ext cx="38577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11</a:t>
                </a:r>
              </a:p>
            </p:txBody>
          </p:sp>
          <p:sp>
            <p:nvSpPr>
              <p:cNvPr id="112" name="TextBox 111">
                <a:extLst>
                  <a:ext uri="{FF2B5EF4-FFF2-40B4-BE49-F238E27FC236}">
                    <a16:creationId xmlns:a16="http://schemas.microsoft.com/office/drawing/2014/main" id="{C2D8C023-240F-426D-9020-5CC1142B6B4E}"/>
                  </a:ext>
                </a:extLst>
              </p:cNvPr>
              <p:cNvSpPr txBox="1"/>
              <p:nvPr/>
            </p:nvSpPr>
            <p:spPr bwMode="auto">
              <a:xfrm>
                <a:off x="5841185" y="3894854"/>
                <a:ext cx="38577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12</a:t>
                </a:r>
              </a:p>
            </p:txBody>
          </p:sp>
          <p:sp>
            <p:nvSpPr>
              <p:cNvPr id="113" name="TextBox 112">
                <a:extLst>
                  <a:ext uri="{FF2B5EF4-FFF2-40B4-BE49-F238E27FC236}">
                    <a16:creationId xmlns:a16="http://schemas.microsoft.com/office/drawing/2014/main" id="{DA5405E6-799A-43E9-B831-32748E6078DB}"/>
                  </a:ext>
                </a:extLst>
              </p:cNvPr>
              <p:cNvSpPr txBox="1"/>
              <p:nvPr/>
            </p:nvSpPr>
            <p:spPr bwMode="auto">
              <a:xfrm>
                <a:off x="6126404" y="3894854"/>
                <a:ext cx="38577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13</a:t>
                </a:r>
              </a:p>
            </p:txBody>
          </p:sp>
          <p:sp>
            <p:nvSpPr>
              <p:cNvPr id="114" name="TextBox 113">
                <a:extLst>
                  <a:ext uri="{FF2B5EF4-FFF2-40B4-BE49-F238E27FC236}">
                    <a16:creationId xmlns:a16="http://schemas.microsoft.com/office/drawing/2014/main" id="{6310B803-58F5-45A2-941B-1DD951861F4E}"/>
                  </a:ext>
                </a:extLst>
              </p:cNvPr>
              <p:cNvSpPr txBox="1"/>
              <p:nvPr/>
            </p:nvSpPr>
            <p:spPr bwMode="auto">
              <a:xfrm>
                <a:off x="6401539" y="3894854"/>
                <a:ext cx="38577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14</a:t>
                </a:r>
              </a:p>
            </p:txBody>
          </p:sp>
          <p:sp>
            <p:nvSpPr>
              <p:cNvPr id="115" name="TextBox 114">
                <a:extLst>
                  <a:ext uri="{FF2B5EF4-FFF2-40B4-BE49-F238E27FC236}">
                    <a16:creationId xmlns:a16="http://schemas.microsoft.com/office/drawing/2014/main" id="{34F02D0B-1056-4919-9B15-F3D48BC5C00C}"/>
                  </a:ext>
                </a:extLst>
              </p:cNvPr>
              <p:cNvSpPr txBox="1"/>
              <p:nvPr/>
            </p:nvSpPr>
            <p:spPr bwMode="auto">
              <a:xfrm>
                <a:off x="6654745" y="3894854"/>
                <a:ext cx="38577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15</a:t>
                </a:r>
              </a:p>
            </p:txBody>
          </p:sp>
          <p:sp>
            <p:nvSpPr>
              <p:cNvPr id="116" name="TextBox 115">
                <a:extLst>
                  <a:ext uri="{FF2B5EF4-FFF2-40B4-BE49-F238E27FC236}">
                    <a16:creationId xmlns:a16="http://schemas.microsoft.com/office/drawing/2014/main" id="{94FD750C-9669-464C-8D65-EA82FA236A6A}"/>
                  </a:ext>
                </a:extLst>
              </p:cNvPr>
              <p:cNvSpPr txBox="1"/>
              <p:nvPr/>
            </p:nvSpPr>
            <p:spPr bwMode="auto">
              <a:xfrm>
                <a:off x="6929879" y="3894854"/>
                <a:ext cx="38577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16</a:t>
                </a:r>
              </a:p>
            </p:txBody>
          </p:sp>
          <p:sp>
            <p:nvSpPr>
              <p:cNvPr id="143" name="TextBox 142">
                <a:extLst>
                  <a:ext uri="{FF2B5EF4-FFF2-40B4-BE49-F238E27FC236}">
                    <a16:creationId xmlns:a16="http://schemas.microsoft.com/office/drawing/2014/main" id="{9EA4B197-162B-46AC-B787-72F0CDCB3E51}"/>
                  </a:ext>
                </a:extLst>
              </p:cNvPr>
              <p:cNvSpPr txBox="1"/>
              <p:nvPr/>
            </p:nvSpPr>
            <p:spPr bwMode="auto">
              <a:xfrm>
                <a:off x="7177082" y="3894854"/>
                <a:ext cx="4185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17</a:t>
                </a:r>
              </a:p>
            </p:txBody>
          </p:sp>
          <p:sp>
            <p:nvSpPr>
              <p:cNvPr id="144" name="TextBox 143">
                <a:extLst>
                  <a:ext uri="{FF2B5EF4-FFF2-40B4-BE49-F238E27FC236}">
                    <a16:creationId xmlns:a16="http://schemas.microsoft.com/office/drawing/2014/main" id="{F2D43E6A-3970-4DAF-B41F-74B948E08B21}"/>
                  </a:ext>
                </a:extLst>
              </p:cNvPr>
              <p:cNvSpPr txBox="1"/>
              <p:nvPr/>
            </p:nvSpPr>
            <p:spPr bwMode="auto">
              <a:xfrm>
                <a:off x="7446701" y="3894854"/>
                <a:ext cx="4185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18</a:t>
                </a:r>
              </a:p>
            </p:txBody>
          </p:sp>
          <p:sp>
            <p:nvSpPr>
              <p:cNvPr id="145" name="TextBox 144">
                <a:extLst>
                  <a:ext uri="{FF2B5EF4-FFF2-40B4-BE49-F238E27FC236}">
                    <a16:creationId xmlns:a16="http://schemas.microsoft.com/office/drawing/2014/main" id="{3F26DF69-6827-4456-914D-0C6905778944}"/>
                  </a:ext>
                </a:extLst>
              </p:cNvPr>
              <p:cNvSpPr txBox="1"/>
              <p:nvPr/>
            </p:nvSpPr>
            <p:spPr bwMode="auto">
              <a:xfrm>
                <a:off x="7716318" y="3894854"/>
                <a:ext cx="4185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19</a:t>
                </a:r>
              </a:p>
            </p:txBody>
          </p:sp>
          <p:sp>
            <p:nvSpPr>
              <p:cNvPr id="146" name="TextBox 145">
                <a:extLst>
                  <a:ext uri="{FF2B5EF4-FFF2-40B4-BE49-F238E27FC236}">
                    <a16:creationId xmlns:a16="http://schemas.microsoft.com/office/drawing/2014/main" id="{BC4E5285-8508-4513-8A0D-0A715BBE86BA}"/>
                  </a:ext>
                </a:extLst>
              </p:cNvPr>
              <p:cNvSpPr txBox="1"/>
              <p:nvPr/>
            </p:nvSpPr>
            <p:spPr bwMode="auto">
              <a:xfrm>
                <a:off x="7983551" y="3894854"/>
                <a:ext cx="4185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lang="en-US" sz="1200" dirty="0">
                    <a:solidFill>
                      <a:srgbClr val="000000"/>
                    </a:solidFill>
                    <a:latin typeface="Calibri" panose="020F0502020204030204" pitchFamily="34" charset="0"/>
                    <a:cs typeface="Arial" panose="020B0604020202020204" pitchFamily="34" charset="0"/>
                  </a:rPr>
                  <a:t>20</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grpSp>
        <p:grpSp>
          <p:nvGrpSpPr>
            <p:cNvPr id="117" name="Group 116">
              <a:extLst>
                <a:ext uri="{FF2B5EF4-FFF2-40B4-BE49-F238E27FC236}">
                  <a16:creationId xmlns:a16="http://schemas.microsoft.com/office/drawing/2014/main" id="{5826C49A-2F6C-4FFC-876E-F5045AF50230}"/>
                </a:ext>
              </a:extLst>
            </p:cNvPr>
            <p:cNvGrpSpPr/>
            <p:nvPr/>
          </p:nvGrpSpPr>
          <p:grpSpPr>
            <a:xfrm>
              <a:off x="1650970" y="5072774"/>
              <a:ext cx="7438432" cy="93215"/>
              <a:chOff x="1650970" y="4702849"/>
              <a:chExt cx="7438432" cy="463155"/>
            </a:xfrm>
          </p:grpSpPr>
          <p:grpSp>
            <p:nvGrpSpPr>
              <p:cNvPr id="118" name="Group 117">
                <a:extLst>
                  <a:ext uri="{FF2B5EF4-FFF2-40B4-BE49-F238E27FC236}">
                    <a16:creationId xmlns:a16="http://schemas.microsoft.com/office/drawing/2014/main" id="{6C19F470-3BC5-43A3-B6C4-3010AED94B02}"/>
                  </a:ext>
                </a:extLst>
              </p:cNvPr>
              <p:cNvGrpSpPr/>
              <p:nvPr/>
            </p:nvGrpSpPr>
            <p:grpSpPr>
              <a:xfrm rot="5400000">
                <a:off x="2352866" y="4000953"/>
                <a:ext cx="463138" cy="1866930"/>
                <a:chOff x="761094" y="1746250"/>
                <a:chExt cx="742978" cy="3171429"/>
              </a:xfrm>
            </p:grpSpPr>
            <p:cxnSp>
              <p:nvCxnSpPr>
                <p:cNvPr id="132" name="Straight Connector 131">
                  <a:extLst>
                    <a:ext uri="{FF2B5EF4-FFF2-40B4-BE49-F238E27FC236}">
                      <a16:creationId xmlns:a16="http://schemas.microsoft.com/office/drawing/2014/main" id="{1F4FB038-35E1-44C7-A8EE-99B1C8EB5660}"/>
                    </a:ext>
                  </a:extLst>
                </p:cNvPr>
                <p:cNvCxnSpPr>
                  <a:cxnSpLocks/>
                </p:cNvCxnSpPr>
                <p:nvPr/>
              </p:nvCxnSpPr>
              <p:spPr bwMode="auto">
                <a:xfrm>
                  <a:off x="761094" y="1746250"/>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133" name="Straight Connector 132">
                  <a:extLst>
                    <a:ext uri="{FF2B5EF4-FFF2-40B4-BE49-F238E27FC236}">
                      <a16:creationId xmlns:a16="http://schemas.microsoft.com/office/drawing/2014/main" id="{3E22317C-63E4-41AF-8D11-0D9579135CD2}"/>
                    </a:ext>
                  </a:extLst>
                </p:cNvPr>
                <p:cNvCxnSpPr>
                  <a:cxnSpLocks/>
                </p:cNvCxnSpPr>
                <p:nvPr/>
              </p:nvCxnSpPr>
              <p:spPr bwMode="auto">
                <a:xfrm>
                  <a:off x="761094" y="2387448"/>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134" name="Straight Connector 133">
                  <a:extLst>
                    <a:ext uri="{FF2B5EF4-FFF2-40B4-BE49-F238E27FC236}">
                      <a16:creationId xmlns:a16="http://schemas.microsoft.com/office/drawing/2014/main" id="{8B70954F-B66F-401F-BDE1-DFF6E8EA9093}"/>
                    </a:ext>
                  </a:extLst>
                </p:cNvPr>
                <p:cNvCxnSpPr>
                  <a:cxnSpLocks/>
                </p:cNvCxnSpPr>
                <p:nvPr/>
              </p:nvCxnSpPr>
              <p:spPr bwMode="auto">
                <a:xfrm>
                  <a:off x="761094" y="3012831"/>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135" name="Straight Connector 134">
                  <a:extLst>
                    <a:ext uri="{FF2B5EF4-FFF2-40B4-BE49-F238E27FC236}">
                      <a16:creationId xmlns:a16="http://schemas.microsoft.com/office/drawing/2014/main" id="{6766D0A8-D9ED-4CDB-B3C5-0C7BD930C181}"/>
                    </a:ext>
                  </a:extLst>
                </p:cNvPr>
                <p:cNvCxnSpPr>
                  <a:cxnSpLocks/>
                </p:cNvCxnSpPr>
                <p:nvPr/>
              </p:nvCxnSpPr>
              <p:spPr bwMode="auto">
                <a:xfrm>
                  <a:off x="761094" y="3654029"/>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136" name="Straight Connector 135">
                  <a:extLst>
                    <a:ext uri="{FF2B5EF4-FFF2-40B4-BE49-F238E27FC236}">
                      <a16:creationId xmlns:a16="http://schemas.microsoft.com/office/drawing/2014/main" id="{8C47ECA4-1C05-4F58-9B96-B4535C66E596}"/>
                    </a:ext>
                  </a:extLst>
                </p:cNvPr>
                <p:cNvCxnSpPr>
                  <a:cxnSpLocks/>
                </p:cNvCxnSpPr>
                <p:nvPr/>
              </p:nvCxnSpPr>
              <p:spPr bwMode="auto">
                <a:xfrm>
                  <a:off x="761094" y="4276481"/>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137" name="Straight Connector 136">
                  <a:extLst>
                    <a:ext uri="{FF2B5EF4-FFF2-40B4-BE49-F238E27FC236}">
                      <a16:creationId xmlns:a16="http://schemas.microsoft.com/office/drawing/2014/main" id="{A51F8A70-5389-4893-A5A7-5CD119116FD3}"/>
                    </a:ext>
                  </a:extLst>
                </p:cNvPr>
                <p:cNvCxnSpPr>
                  <a:cxnSpLocks/>
                </p:cNvCxnSpPr>
                <p:nvPr/>
              </p:nvCxnSpPr>
              <p:spPr bwMode="auto">
                <a:xfrm>
                  <a:off x="761094" y="4917679"/>
                  <a:ext cx="742978" cy="0"/>
                </a:xfrm>
                <a:prstGeom prst="line">
                  <a:avLst/>
                </a:prstGeom>
                <a:noFill/>
                <a:ln w="28575" cap="flat" cmpd="sng" algn="ctr">
                  <a:solidFill>
                    <a:schemeClr val="bg1"/>
                  </a:solidFill>
                  <a:prstDash val="solid"/>
                  <a:round/>
                  <a:headEnd type="none" w="med" len="med"/>
                  <a:tailEnd type="none" w="med" len="med"/>
                </a:ln>
                <a:effectLst/>
              </p:spPr>
            </p:cxnSp>
          </p:grpSp>
          <p:grpSp>
            <p:nvGrpSpPr>
              <p:cNvPr id="119" name="Group 118">
                <a:extLst>
                  <a:ext uri="{FF2B5EF4-FFF2-40B4-BE49-F238E27FC236}">
                    <a16:creationId xmlns:a16="http://schemas.microsoft.com/office/drawing/2014/main" id="{57A44D7A-31E4-4586-BD96-385D6E17FF01}"/>
                  </a:ext>
                </a:extLst>
              </p:cNvPr>
              <p:cNvGrpSpPr/>
              <p:nvPr/>
            </p:nvGrpSpPr>
            <p:grpSpPr>
              <a:xfrm rot="5400000">
                <a:off x="4587913" y="4000953"/>
                <a:ext cx="463138" cy="1866930"/>
                <a:chOff x="761094" y="1746250"/>
                <a:chExt cx="742978" cy="3171429"/>
              </a:xfrm>
            </p:grpSpPr>
            <p:cxnSp>
              <p:nvCxnSpPr>
                <p:cNvPr id="126" name="Straight Connector 125">
                  <a:extLst>
                    <a:ext uri="{FF2B5EF4-FFF2-40B4-BE49-F238E27FC236}">
                      <a16:creationId xmlns:a16="http://schemas.microsoft.com/office/drawing/2014/main" id="{0AE0DA93-201B-41B8-95D9-7AF479EA307D}"/>
                    </a:ext>
                  </a:extLst>
                </p:cNvPr>
                <p:cNvCxnSpPr>
                  <a:cxnSpLocks/>
                </p:cNvCxnSpPr>
                <p:nvPr/>
              </p:nvCxnSpPr>
              <p:spPr bwMode="auto">
                <a:xfrm>
                  <a:off x="761094" y="1746250"/>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127" name="Straight Connector 126">
                  <a:extLst>
                    <a:ext uri="{FF2B5EF4-FFF2-40B4-BE49-F238E27FC236}">
                      <a16:creationId xmlns:a16="http://schemas.microsoft.com/office/drawing/2014/main" id="{E3C17B15-44E6-4224-833C-CBAB8466135D}"/>
                    </a:ext>
                  </a:extLst>
                </p:cNvPr>
                <p:cNvCxnSpPr>
                  <a:cxnSpLocks/>
                </p:cNvCxnSpPr>
                <p:nvPr/>
              </p:nvCxnSpPr>
              <p:spPr bwMode="auto">
                <a:xfrm>
                  <a:off x="761094" y="2387448"/>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128" name="Straight Connector 127">
                  <a:extLst>
                    <a:ext uri="{FF2B5EF4-FFF2-40B4-BE49-F238E27FC236}">
                      <a16:creationId xmlns:a16="http://schemas.microsoft.com/office/drawing/2014/main" id="{5A5EFD97-2486-4576-8751-CA6047880D31}"/>
                    </a:ext>
                  </a:extLst>
                </p:cNvPr>
                <p:cNvCxnSpPr>
                  <a:cxnSpLocks/>
                </p:cNvCxnSpPr>
                <p:nvPr/>
              </p:nvCxnSpPr>
              <p:spPr bwMode="auto">
                <a:xfrm>
                  <a:off x="761094" y="3012831"/>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129" name="Straight Connector 128">
                  <a:extLst>
                    <a:ext uri="{FF2B5EF4-FFF2-40B4-BE49-F238E27FC236}">
                      <a16:creationId xmlns:a16="http://schemas.microsoft.com/office/drawing/2014/main" id="{C1085FD1-FC6D-41C6-9370-AC2D3022400A}"/>
                    </a:ext>
                  </a:extLst>
                </p:cNvPr>
                <p:cNvCxnSpPr>
                  <a:cxnSpLocks/>
                </p:cNvCxnSpPr>
                <p:nvPr/>
              </p:nvCxnSpPr>
              <p:spPr bwMode="auto">
                <a:xfrm>
                  <a:off x="761094" y="3654029"/>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130" name="Straight Connector 129">
                  <a:extLst>
                    <a:ext uri="{FF2B5EF4-FFF2-40B4-BE49-F238E27FC236}">
                      <a16:creationId xmlns:a16="http://schemas.microsoft.com/office/drawing/2014/main" id="{FDD567CD-0977-49DD-A06F-5238865BE8E3}"/>
                    </a:ext>
                  </a:extLst>
                </p:cNvPr>
                <p:cNvCxnSpPr>
                  <a:cxnSpLocks/>
                </p:cNvCxnSpPr>
                <p:nvPr/>
              </p:nvCxnSpPr>
              <p:spPr bwMode="auto">
                <a:xfrm>
                  <a:off x="761094" y="4276481"/>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131" name="Straight Connector 130">
                  <a:extLst>
                    <a:ext uri="{FF2B5EF4-FFF2-40B4-BE49-F238E27FC236}">
                      <a16:creationId xmlns:a16="http://schemas.microsoft.com/office/drawing/2014/main" id="{D490D7D6-8455-4DAD-A0B3-594BF02504CD}"/>
                    </a:ext>
                  </a:extLst>
                </p:cNvPr>
                <p:cNvCxnSpPr>
                  <a:cxnSpLocks/>
                </p:cNvCxnSpPr>
                <p:nvPr/>
              </p:nvCxnSpPr>
              <p:spPr bwMode="auto">
                <a:xfrm>
                  <a:off x="761094" y="4917679"/>
                  <a:ext cx="742978" cy="0"/>
                </a:xfrm>
                <a:prstGeom prst="line">
                  <a:avLst/>
                </a:prstGeom>
                <a:noFill/>
                <a:ln w="28575" cap="flat" cmpd="sng" algn="ctr">
                  <a:solidFill>
                    <a:schemeClr val="bg1"/>
                  </a:solidFill>
                  <a:prstDash val="solid"/>
                  <a:round/>
                  <a:headEnd type="none" w="med" len="med"/>
                  <a:tailEnd type="none" w="med" len="med"/>
                </a:ln>
                <a:effectLst/>
              </p:spPr>
            </p:cxnSp>
          </p:grpSp>
          <p:grpSp>
            <p:nvGrpSpPr>
              <p:cNvPr id="120" name="Group 119">
                <a:extLst>
                  <a:ext uri="{FF2B5EF4-FFF2-40B4-BE49-F238E27FC236}">
                    <a16:creationId xmlns:a16="http://schemas.microsoft.com/office/drawing/2014/main" id="{42BE9C08-697F-4DA6-967D-0C626126AB7A}"/>
                  </a:ext>
                </a:extLst>
              </p:cNvPr>
              <p:cNvGrpSpPr/>
              <p:nvPr/>
            </p:nvGrpSpPr>
            <p:grpSpPr>
              <a:xfrm rot="5400000">
                <a:off x="7367501" y="3444104"/>
                <a:ext cx="463155" cy="2980646"/>
                <a:chOff x="761094" y="-145663"/>
                <a:chExt cx="743006" cy="5063342"/>
              </a:xfrm>
            </p:grpSpPr>
            <p:cxnSp>
              <p:nvCxnSpPr>
                <p:cNvPr id="121" name="Straight Connector 120">
                  <a:extLst>
                    <a:ext uri="{FF2B5EF4-FFF2-40B4-BE49-F238E27FC236}">
                      <a16:creationId xmlns:a16="http://schemas.microsoft.com/office/drawing/2014/main" id="{CC0BC2E2-C566-463A-803E-AD472946AF5B}"/>
                    </a:ext>
                  </a:extLst>
                </p:cNvPr>
                <p:cNvCxnSpPr>
                  <a:cxnSpLocks/>
                </p:cNvCxnSpPr>
                <p:nvPr/>
              </p:nvCxnSpPr>
              <p:spPr bwMode="auto">
                <a:xfrm>
                  <a:off x="761094" y="2387448"/>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122" name="Straight Connector 121">
                  <a:extLst>
                    <a:ext uri="{FF2B5EF4-FFF2-40B4-BE49-F238E27FC236}">
                      <a16:creationId xmlns:a16="http://schemas.microsoft.com/office/drawing/2014/main" id="{E7E29C91-C4CC-4FC1-8A8D-F683098FA14B}"/>
                    </a:ext>
                  </a:extLst>
                </p:cNvPr>
                <p:cNvCxnSpPr>
                  <a:cxnSpLocks/>
                </p:cNvCxnSpPr>
                <p:nvPr/>
              </p:nvCxnSpPr>
              <p:spPr bwMode="auto">
                <a:xfrm>
                  <a:off x="761094" y="3012831"/>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123" name="Straight Connector 122">
                  <a:extLst>
                    <a:ext uri="{FF2B5EF4-FFF2-40B4-BE49-F238E27FC236}">
                      <a16:creationId xmlns:a16="http://schemas.microsoft.com/office/drawing/2014/main" id="{6C84BC44-8938-4543-966F-6035FFE4B2A9}"/>
                    </a:ext>
                  </a:extLst>
                </p:cNvPr>
                <p:cNvCxnSpPr>
                  <a:cxnSpLocks/>
                </p:cNvCxnSpPr>
                <p:nvPr/>
              </p:nvCxnSpPr>
              <p:spPr bwMode="auto">
                <a:xfrm>
                  <a:off x="761094" y="3654029"/>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124" name="Straight Connector 123">
                  <a:extLst>
                    <a:ext uri="{FF2B5EF4-FFF2-40B4-BE49-F238E27FC236}">
                      <a16:creationId xmlns:a16="http://schemas.microsoft.com/office/drawing/2014/main" id="{6D4AD744-7BF0-48D2-AD26-A43ED77C930A}"/>
                    </a:ext>
                  </a:extLst>
                </p:cNvPr>
                <p:cNvCxnSpPr>
                  <a:cxnSpLocks/>
                </p:cNvCxnSpPr>
                <p:nvPr/>
              </p:nvCxnSpPr>
              <p:spPr bwMode="auto">
                <a:xfrm>
                  <a:off x="761094" y="4276481"/>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125" name="Straight Connector 124">
                  <a:extLst>
                    <a:ext uri="{FF2B5EF4-FFF2-40B4-BE49-F238E27FC236}">
                      <a16:creationId xmlns:a16="http://schemas.microsoft.com/office/drawing/2014/main" id="{A3660B87-A58B-477F-A001-E3183EC9EE97}"/>
                    </a:ext>
                  </a:extLst>
                </p:cNvPr>
                <p:cNvCxnSpPr>
                  <a:cxnSpLocks/>
                </p:cNvCxnSpPr>
                <p:nvPr/>
              </p:nvCxnSpPr>
              <p:spPr bwMode="auto">
                <a:xfrm>
                  <a:off x="761094" y="4917679"/>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139" name="Straight Connector 138">
                  <a:extLst>
                    <a:ext uri="{FF2B5EF4-FFF2-40B4-BE49-F238E27FC236}">
                      <a16:creationId xmlns:a16="http://schemas.microsoft.com/office/drawing/2014/main" id="{6F0E7708-69ED-4121-B2F6-13476E37CEBE}"/>
                    </a:ext>
                  </a:extLst>
                </p:cNvPr>
                <p:cNvCxnSpPr>
                  <a:cxnSpLocks/>
                </p:cNvCxnSpPr>
                <p:nvPr/>
              </p:nvCxnSpPr>
              <p:spPr bwMode="auto">
                <a:xfrm>
                  <a:off x="761098" y="1742138"/>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140" name="Straight Connector 139">
                  <a:extLst>
                    <a:ext uri="{FF2B5EF4-FFF2-40B4-BE49-F238E27FC236}">
                      <a16:creationId xmlns:a16="http://schemas.microsoft.com/office/drawing/2014/main" id="{CDABF175-7F9C-4F86-BDB5-5B3D3FD09755}"/>
                    </a:ext>
                  </a:extLst>
                </p:cNvPr>
                <p:cNvCxnSpPr>
                  <a:cxnSpLocks/>
                </p:cNvCxnSpPr>
                <p:nvPr/>
              </p:nvCxnSpPr>
              <p:spPr bwMode="auto">
                <a:xfrm>
                  <a:off x="761110" y="1109007"/>
                  <a:ext cx="742974" cy="0"/>
                </a:xfrm>
                <a:prstGeom prst="line">
                  <a:avLst/>
                </a:prstGeom>
                <a:noFill/>
                <a:ln w="28575" cap="flat" cmpd="sng" algn="ctr">
                  <a:solidFill>
                    <a:schemeClr val="bg1"/>
                  </a:solidFill>
                  <a:prstDash val="solid"/>
                  <a:round/>
                  <a:headEnd type="none" w="med" len="med"/>
                  <a:tailEnd type="none" w="med" len="med"/>
                </a:ln>
                <a:effectLst/>
              </p:spPr>
            </p:cxnSp>
            <p:cxnSp>
              <p:nvCxnSpPr>
                <p:cNvPr id="141" name="Straight Connector 140">
                  <a:extLst>
                    <a:ext uri="{FF2B5EF4-FFF2-40B4-BE49-F238E27FC236}">
                      <a16:creationId xmlns:a16="http://schemas.microsoft.com/office/drawing/2014/main" id="{833F0814-00EE-4EB7-B3E8-1260F6A0FF89}"/>
                    </a:ext>
                  </a:extLst>
                </p:cNvPr>
                <p:cNvCxnSpPr>
                  <a:cxnSpLocks/>
                </p:cNvCxnSpPr>
                <p:nvPr/>
              </p:nvCxnSpPr>
              <p:spPr bwMode="auto">
                <a:xfrm>
                  <a:off x="761118" y="469788"/>
                  <a:ext cx="742974" cy="0"/>
                </a:xfrm>
                <a:prstGeom prst="line">
                  <a:avLst/>
                </a:prstGeom>
                <a:noFill/>
                <a:ln w="28575" cap="flat" cmpd="sng" algn="ctr">
                  <a:solidFill>
                    <a:schemeClr val="bg1"/>
                  </a:solidFill>
                  <a:prstDash val="solid"/>
                  <a:round/>
                  <a:headEnd type="none" w="med" len="med"/>
                  <a:tailEnd type="none" w="med" len="med"/>
                </a:ln>
                <a:effectLst/>
              </p:spPr>
            </p:cxnSp>
            <p:cxnSp>
              <p:nvCxnSpPr>
                <p:cNvPr id="142" name="Straight Connector 141">
                  <a:extLst>
                    <a:ext uri="{FF2B5EF4-FFF2-40B4-BE49-F238E27FC236}">
                      <a16:creationId xmlns:a16="http://schemas.microsoft.com/office/drawing/2014/main" id="{2C256362-B36C-4AF8-A678-59082478763D}"/>
                    </a:ext>
                  </a:extLst>
                </p:cNvPr>
                <p:cNvCxnSpPr>
                  <a:cxnSpLocks/>
                </p:cNvCxnSpPr>
                <p:nvPr/>
              </p:nvCxnSpPr>
              <p:spPr bwMode="auto">
                <a:xfrm>
                  <a:off x="761126" y="-145663"/>
                  <a:ext cx="742974" cy="0"/>
                </a:xfrm>
                <a:prstGeom prst="line">
                  <a:avLst/>
                </a:prstGeom>
                <a:noFill/>
                <a:ln w="28575" cap="flat" cmpd="sng" algn="ctr">
                  <a:solidFill>
                    <a:schemeClr val="bg1"/>
                  </a:solidFill>
                  <a:prstDash val="solid"/>
                  <a:round/>
                  <a:headEnd type="none" w="med" len="med"/>
                  <a:tailEnd type="none" w="med" len="med"/>
                </a:ln>
                <a:effectLst/>
              </p:spPr>
            </p:cxnSp>
          </p:grpSp>
        </p:grpSp>
      </p:grpSp>
      <p:cxnSp>
        <p:nvCxnSpPr>
          <p:cNvPr id="148" name="Straight Connector 147">
            <a:extLst>
              <a:ext uri="{FF2B5EF4-FFF2-40B4-BE49-F238E27FC236}">
                <a16:creationId xmlns:a16="http://schemas.microsoft.com/office/drawing/2014/main" id="{31AFD368-0BA1-45A5-B69E-166C959E6D99}"/>
              </a:ext>
            </a:extLst>
          </p:cNvPr>
          <p:cNvCxnSpPr/>
          <p:nvPr/>
        </p:nvCxnSpPr>
        <p:spPr bwMode="auto">
          <a:xfrm>
            <a:off x="1289051" y="4324350"/>
            <a:ext cx="4390667" cy="0"/>
          </a:xfrm>
          <a:prstGeom prst="line">
            <a:avLst/>
          </a:prstGeom>
          <a:noFill/>
          <a:ln w="28575" cap="flat" cmpd="sng" algn="ctr">
            <a:solidFill>
              <a:schemeClr val="tx2">
                <a:lumMod val="90000"/>
              </a:schemeClr>
            </a:solidFill>
            <a:prstDash val="sysDash"/>
            <a:round/>
            <a:headEnd type="none" w="med" len="med"/>
            <a:tailEnd type="none" w="med" len="med"/>
          </a:ln>
          <a:effectLst/>
        </p:spPr>
      </p:cxnSp>
      <p:cxnSp>
        <p:nvCxnSpPr>
          <p:cNvPr id="149" name="Straight Connector 148">
            <a:extLst>
              <a:ext uri="{FF2B5EF4-FFF2-40B4-BE49-F238E27FC236}">
                <a16:creationId xmlns:a16="http://schemas.microsoft.com/office/drawing/2014/main" id="{342B23DF-7B55-4C68-85E1-81B2F40696F9}"/>
              </a:ext>
            </a:extLst>
          </p:cNvPr>
          <p:cNvCxnSpPr/>
          <p:nvPr/>
        </p:nvCxnSpPr>
        <p:spPr bwMode="auto">
          <a:xfrm>
            <a:off x="1289051" y="3429000"/>
            <a:ext cx="4390667" cy="0"/>
          </a:xfrm>
          <a:prstGeom prst="line">
            <a:avLst/>
          </a:prstGeom>
          <a:noFill/>
          <a:ln w="28575" cap="flat" cmpd="sng" algn="ctr">
            <a:solidFill>
              <a:schemeClr val="tx2">
                <a:lumMod val="90000"/>
              </a:schemeClr>
            </a:solidFill>
            <a:prstDash val="sysDash"/>
            <a:round/>
            <a:headEnd type="none" w="med" len="med"/>
            <a:tailEnd type="none" w="med" len="med"/>
          </a:ln>
          <a:effectLst/>
        </p:spPr>
      </p:cxnSp>
      <p:cxnSp>
        <p:nvCxnSpPr>
          <p:cNvPr id="150" name="Straight Connector 149">
            <a:extLst>
              <a:ext uri="{FF2B5EF4-FFF2-40B4-BE49-F238E27FC236}">
                <a16:creationId xmlns:a16="http://schemas.microsoft.com/office/drawing/2014/main" id="{762CA0A4-8379-45A6-8DA3-6F862D191649}"/>
              </a:ext>
            </a:extLst>
          </p:cNvPr>
          <p:cNvCxnSpPr/>
          <p:nvPr/>
        </p:nvCxnSpPr>
        <p:spPr bwMode="auto">
          <a:xfrm>
            <a:off x="1289051" y="2801699"/>
            <a:ext cx="4390667" cy="0"/>
          </a:xfrm>
          <a:prstGeom prst="line">
            <a:avLst/>
          </a:prstGeom>
          <a:noFill/>
          <a:ln w="28575" cap="flat" cmpd="sng" algn="ctr">
            <a:solidFill>
              <a:schemeClr val="tx2">
                <a:lumMod val="90000"/>
              </a:schemeClr>
            </a:solidFill>
            <a:prstDash val="sysDash"/>
            <a:round/>
            <a:headEnd type="none" w="med" len="med"/>
            <a:tailEnd type="none" w="med" len="med"/>
          </a:ln>
          <a:effectLst/>
        </p:spPr>
      </p:cxnSp>
      <p:cxnSp>
        <p:nvCxnSpPr>
          <p:cNvPr id="151" name="Straight Connector 150">
            <a:extLst>
              <a:ext uri="{FF2B5EF4-FFF2-40B4-BE49-F238E27FC236}">
                <a16:creationId xmlns:a16="http://schemas.microsoft.com/office/drawing/2014/main" id="{1F826832-0F90-42C9-B439-97F185BFD5B2}"/>
              </a:ext>
            </a:extLst>
          </p:cNvPr>
          <p:cNvCxnSpPr/>
          <p:nvPr/>
        </p:nvCxnSpPr>
        <p:spPr bwMode="auto">
          <a:xfrm>
            <a:off x="1289051" y="2153999"/>
            <a:ext cx="4390667" cy="0"/>
          </a:xfrm>
          <a:prstGeom prst="line">
            <a:avLst/>
          </a:prstGeom>
          <a:noFill/>
          <a:ln w="28575" cap="flat" cmpd="sng" algn="ctr">
            <a:solidFill>
              <a:schemeClr val="tx2">
                <a:lumMod val="90000"/>
              </a:schemeClr>
            </a:solidFill>
            <a:prstDash val="sysDash"/>
            <a:round/>
            <a:headEnd type="none" w="med" len="med"/>
            <a:tailEnd type="none" w="med" len="med"/>
          </a:ln>
          <a:effectLst/>
        </p:spPr>
      </p:cxnSp>
      <p:sp>
        <p:nvSpPr>
          <p:cNvPr id="152" name="TextBox 151">
            <a:extLst>
              <a:ext uri="{FF2B5EF4-FFF2-40B4-BE49-F238E27FC236}">
                <a16:creationId xmlns:a16="http://schemas.microsoft.com/office/drawing/2014/main" id="{011E13BC-BFC7-4923-877A-492004A514FA}"/>
              </a:ext>
            </a:extLst>
          </p:cNvPr>
          <p:cNvSpPr txBox="1"/>
          <p:nvPr/>
        </p:nvSpPr>
        <p:spPr bwMode="auto">
          <a:xfrm>
            <a:off x="524747" y="2019348"/>
            <a:ext cx="747320" cy="3250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90000"/>
              </a:lnSpc>
              <a:spcAft>
                <a:spcPct val="0"/>
              </a:spcAft>
              <a:buClrTx/>
              <a:buFontTx/>
              <a:buNone/>
            </a:pPr>
            <a:r>
              <a:rPr lang="en-US" sz="950" b="0" dirty="0">
                <a:solidFill>
                  <a:schemeClr val="bg1"/>
                </a:solidFill>
                <a:latin typeface="Calibri" panose="020F0502020204030204" pitchFamily="34" charset="0"/>
              </a:rPr>
              <a:t>215 </a:t>
            </a:r>
            <a:r>
              <a:rPr lang="en-US" sz="950" b="0" dirty="0">
                <a:solidFill>
                  <a:schemeClr val="bg1"/>
                </a:solidFill>
                <a:latin typeface="Calibri" panose="020F0502020204030204" pitchFamily="34" charset="0"/>
                <a:cs typeface="Calibri" panose="020F0502020204030204" pitchFamily="34" charset="0"/>
              </a:rPr>
              <a:t>µ</a:t>
            </a:r>
            <a:r>
              <a:rPr lang="en-US" sz="950" b="0" dirty="0">
                <a:solidFill>
                  <a:schemeClr val="bg1"/>
                </a:solidFill>
                <a:latin typeface="Calibri" panose="020F0502020204030204" pitchFamily="34" charset="0"/>
              </a:rPr>
              <a:t>g/kg</a:t>
            </a:r>
          </a:p>
          <a:p>
            <a:pPr algn="r">
              <a:lnSpc>
                <a:spcPct val="90000"/>
              </a:lnSpc>
              <a:spcAft>
                <a:spcPct val="0"/>
              </a:spcAft>
              <a:buClrTx/>
              <a:buFontTx/>
              <a:buNone/>
            </a:pPr>
            <a:r>
              <a:rPr lang="en-US" sz="950" dirty="0">
                <a:solidFill>
                  <a:schemeClr val="bg1"/>
                </a:solidFill>
                <a:latin typeface="Calibri" panose="020F0502020204030204" pitchFamily="34" charset="0"/>
              </a:rPr>
              <a:t>SD</a:t>
            </a:r>
          </a:p>
          <a:p>
            <a:pPr algn="r">
              <a:lnSpc>
                <a:spcPct val="90000"/>
              </a:lnSpc>
              <a:spcAft>
                <a:spcPct val="0"/>
              </a:spcAft>
              <a:buClrTx/>
              <a:buFontTx/>
              <a:buNone/>
            </a:pPr>
            <a:r>
              <a:rPr lang="en-US" sz="950" b="0" dirty="0">
                <a:solidFill>
                  <a:schemeClr val="bg1"/>
                </a:solidFill>
                <a:latin typeface="Calibri" panose="020F0502020204030204" pitchFamily="34" charset="0"/>
              </a:rPr>
              <a:t>SD</a:t>
            </a:r>
          </a:p>
          <a:p>
            <a:pPr algn="r">
              <a:lnSpc>
                <a:spcPct val="90000"/>
              </a:lnSpc>
              <a:spcAft>
                <a:spcPct val="0"/>
              </a:spcAft>
              <a:buClrTx/>
              <a:buFontTx/>
              <a:buNone/>
            </a:pPr>
            <a:r>
              <a:rPr lang="en-US" sz="950" b="0" dirty="0">
                <a:solidFill>
                  <a:schemeClr val="accent3"/>
                </a:solidFill>
                <a:latin typeface="Calibri" panose="020F0502020204030204" pitchFamily="34" charset="0"/>
              </a:rPr>
              <a:t>sCR</a:t>
            </a:r>
          </a:p>
          <a:p>
            <a:pPr algn="r">
              <a:lnSpc>
                <a:spcPct val="90000"/>
              </a:lnSpc>
              <a:spcAft>
                <a:spcPct val="0"/>
              </a:spcAft>
              <a:buClrTx/>
              <a:buFontTx/>
              <a:buNone/>
            </a:pPr>
            <a:r>
              <a:rPr lang="en-US" sz="950" dirty="0">
                <a:solidFill>
                  <a:schemeClr val="accent3"/>
                </a:solidFill>
                <a:latin typeface="Calibri" panose="020F0502020204030204" pitchFamily="34" charset="0"/>
              </a:rPr>
              <a:t>sCR</a:t>
            </a:r>
          </a:p>
          <a:p>
            <a:pPr algn="r">
              <a:lnSpc>
                <a:spcPct val="90000"/>
              </a:lnSpc>
              <a:spcAft>
                <a:spcPct val="0"/>
              </a:spcAft>
              <a:buClrTx/>
              <a:buFontTx/>
              <a:buNone/>
            </a:pPr>
            <a:r>
              <a:rPr lang="en-US" sz="950" b="0" dirty="0">
                <a:solidFill>
                  <a:schemeClr val="bg1"/>
                </a:solidFill>
                <a:latin typeface="Calibri" panose="020F0502020204030204" pitchFamily="34" charset="0"/>
              </a:rPr>
              <a:t>360 </a:t>
            </a:r>
            <a:r>
              <a:rPr lang="en-US" sz="950" b="0" dirty="0">
                <a:solidFill>
                  <a:schemeClr val="bg1"/>
                </a:solidFill>
                <a:latin typeface="Calibri" panose="020F0502020204030204" pitchFamily="34" charset="0"/>
                <a:cs typeface="Calibri" panose="020F0502020204030204" pitchFamily="34" charset="0"/>
              </a:rPr>
              <a:t>µ</a:t>
            </a:r>
            <a:r>
              <a:rPr lang="en-US" sz="950" b="0" dirty="0">
                <a:solidFill>
                  <a:schemeClr val="bg1"/>
                </a:solidFill>
                <a:latin typeface="Calibri" panose="020F0502020204030204" pitchFamily="34" charset="0"/>
              </a:rPr>
              <a:t>g/kg</a:t>
            </a:r>
          </a:p>
          <a:p>
            <a:pPr algn="r">
              <a:lnSpc>
                <a:spcPct val="90000"/>
              </a:lnSpc>
              <a:spcAft>
                <a:spcPct val="0"/>
              </a:spcAft>
              <a:buClrTx/>
              <a:buFontTx/>
              <a:buNone/>
            </a:pPr>
            <a:r>
              <a:rPr lang="en-US" sz="950" dirty="0">
                <a:solidFill>
                  <a:schemeClr val="bg1"/>
                </a:solidFill>
                <a:latin typeface="Calibri" panose="020F0502020204030204" pitchFamily="34" charset="0"/>
              </a:rPr>
              <a:t>PD</a:t>
            </a:r>
          </a:p>
          <a:p>
            <a:pPr algn="r">
              <a:lnSpc>
                <a:spcPct val="90000"/>
              </a:lnSpc>
              <a:spcAft>
                <a:spcPct val="0"/>
              </a:spcAft>
              <a:buClrTx/>
              <a:buFontTx/>
              <a:buNone/>
            </a:pPr>
            <a:r>
              <a:rPr lang="en-US" sz="950" b="0" dirty="0">
                <a:solidFill>
                  <a:schemeClr val="accent3"/>
                </a:solidFill>
                <a:latin typeface="Calibri" panose="020F0502020204030204" pitchFamily="34" charset="0"/>
              </a:rPr>
              <a:t>VGPR</a:t>
            </a:r>
          </a:p>
          <a:p>
            <a:pPr algn="r">
              <a:lnSpc>
                <a:spcPct val="90000"/>
              </a:lnSpc>
              <a:spcAft>
                <a:spcPct val="0"/>
              </a:spcAft>
              <a:buClrTx/>
              <a:buFontTx/>
              <a:buNone/>
            </a:pPr>
            <a:r>
              <a:rPr lang="en-US" sz="950" b="0" dirty="0">
                <a:solidFill>
                  <a:schemeClr val="accent3"/>
                </a:solidFill>
                <a:latin typeface="Calibri" panose="020F0502020204030204" pitchFamily="34" charset="0"/>
              </a:rPr>
              <a:t>VGPR</a:t>
            </a:r>
          </a:p>
          <a:p>
            <a:pPr algn="r">
              <a:lnSpc>
                <a:spcPct val="90000"/>
              </a:lnSpc>
              <a:spcAft>
                <a:spcPct val="0"/>
              </a:spcAft>
              <a:buClrTx/>
              <a:buFontTx/>
              <a:buNone/>
            </a:pPr>
            <a:r>
              <a:rPr lang="en-US" sz="950" dirty="0">
                <a:solidFill>
                  <a:schemeClr val="accent3"/>
                </a:solidFill>
                <a:latin typeface="Calibri" panose="020F0502020204030204" pitchFamily="34" charset="0"/>
              </a:rPr>
              <a:t>sCR</a:t>
            </a:r>
          </a:p>
          <a:p>
            <a:pPr algn="r">
              <a:lnSpc>
                <a:spcPct val="90000"/>
              </a:lnSpc>
              <a:spcAft>
                <a:spcPct val="0"/>
              </a:spcAft>
              <a:buClrTx/>
              <a:buFontTx/>
              <a:buNone/>
            </a:pPr>
            <a:r>
              <a:rPr lang="en-US" sz="950" b="0" dirty="0">
                <a:solidFill>
                  <a:schemeClr val="bg1"/>
                </a:solidFill>
                <a:latin typeface="Calibri" panose="020F0502020204030204" pitchFamily="34" charset="0"/>
              </a:rPr>
              <a:t>600 </a:t>
            </a:r>
            <a:r>
              <a:rPr lang="en-US" sz="950" b="0" dirty="0">
                <a:solidFill>
                  <a:schemeClr val="bg1"/>
                </a:solidFill>
                <a:latin typeface="Calibri" panose="020F0502020204030204" pitchFamily="34" charset="0"/>
                <a:cs typeface="Calibri" panose="020F0502020204030204" pitchFamily="34" charset="0"/>
              </a:rPr>
              <a:t>µ</a:t>
            </a:r>
            <a:r>
              <a:rPr lang="en-US" sz="950" b="0" dirty="0">
                <a:solidFill>
                  <a:schemeClr val="bg1"/>
                </a:solidFill>
                <a:latin typeface="Calibri" panose="020F0502020204030204" pitchFamily="34" charset="0"/>
              </a:rPr>
              <a:t>g/kg</a:t>
            </a:r>
          </a:p>
          <a:p>
            <a:pPr algn="r">
              <a:lnSpc>
                <a:spcPct val="90000"/>
              </a:lnSpc>
              <a:spcAft>
                <a:spcPct val="0"/>
              </a:spcAft>
              <a:buClrTx/>
              <a:buFontTx/>
              <a:buNone/>
            </a:pPr>
            <a:r>
              <a:rPr lang="en-US" sz="950" dirty="0">
                <a:solidFill>
                  <a:schemeClr val="bg1"/>
                </a:solidFill>
                <a:latin typeface="Calibri" panose="020F0502020204030204" pitchFamily="34" charset="0"/>
              </a:rPr>
              <a:t>PD</a:t>
            </a:r>
          </a:p>
          <a:p>
            <a:pPr algn="r">
              <a:lnSpc>
                <a:spcPct val="90000"/>
              </a:lnSpc>
              <a:spcAft>
                <a:spcPct val="0"/>
              </a:spcAft>
            </a:pPr>
            <a:r>
              <a:rPr lang="en-US" sz="950" dirty="0">
                <a:solidFill>
                  <a:schemeClr val="bg1"/>
                </a:solidFill>
                <a:latin typeface="Calibri" panose="020F0502020204030204" pitchFamily="34" charset="0"/>
              </a:rPr>
              <a:t>SD</a:t>
            </a:r>
          </a:p>
          <a:p>
            <a:pPr algn="r">
              <a:lnSpc>
                <a:spcPct val="90000"/>
              </a:lnSpc>
              <a:spcAft>
                <a:spcPct val="0"/>
              </a:spcAft>
              <a:buClrTx/>
              <a:buFontTx/>
              <a:buNone/>
            </a:pPr>
            <a:r>
              <a:rPr lang="en-US" sz="950" b="0" dirty="0">
                <a:solidFill>
                  <a:schemeClr val="accent3"/>
                </a:solidFill>
                <a:latin typeface="Calibri" panose="020F0502020204030204" pitchFamily="34" charset="0"/>
              </a:rPr>
              <a:t>VGPR</a:t>
            </a:r>
          </a:p>
          <a:p>
            <a:pPr algn="r">
              <a:lnSpc>
                <a:spcPct val="90000"/>
              </a:lnSpc>
              <a:spcAft>
                <a:spcPct val="0"/>
              </a:spcAft>
              <a:buClrTx/>
              <a:buFontTx/>
              <a:buNone/>
            </a:pPr>
            <a:r>
              <a:rPr lang="en-US" sz="950" dirty="0">
                <a:solidFill>
                  <a:schemeClr val="accent3"/>
                </a:solidFill>
                <a:latin typeface="Calibri" panose="020F0502020204030204" pitchFamily="34" charset="0"/>
              </a:rPr>
              <a:t>sCR</a:t>
            </a:r>
            <a:endParaRPr lang="en-US" sz="950" b="0" dirty="0">
              <a:solidFill>
                <a:schemeClr val="accent3"/>
              </a:solidFill>
              <a:latin typeface="Calibri" panose="020F0502020204030204" pitchFamily="34" charset="0"/>
            </a:endParaRPr>
          </a:p>
          <a:p>
            <a:pPr algn="r">
              <a:lnSpc>
                <a:spcPct val="90000"/>
              </a:lnSpc>
              <a:spcAft>
                <a:spcPct val="0"/>
              </a:spcAft>
              <a:buClrTx/>
              <a:buFontTx/>
              <a:buNone/>
            </a:pPr>
            <a:r>
              <a:rPr lang="en-US" sz="950" b="0" dirty="0">
                <a:solidFill>
                  <a:schemeClr val="accent3"/>
                </a:solidFill>
                <a:latin typeface="Calibri" panose="020F0502020204030204" pitchFamily="34" charset="0"/>
              </a:rPr>
              <a:t>VGPR</a:t>
            </a:r>
          </a:p>
          <a:p>
            <a:pPr algn="r">
              <a:lnSpc>
                <a:spcPct val="90000"/>
              </a:lnSpc>
              <a:spcAft>
                <a:spcPct val="0"/>
              </a:spcAft>
              <a:buClrTx/>
              <a:buFontTx/>
              <a:buNone/>
            </a:pPr>
            <a:r>
              <a:rPr lang="en-US" sz="950" dirty="0">
                <a:solidFill>
                  <a:schemeClr val="accent3"/>
                </a:solidFill>
                <a:latin typeface="Calibri" panose="020F0502020204030204" pitchFamily="34" charset="0"/>
              </a:rPr>
              <a:t>sCR</a:t>
            </a:r>
            <a:endParaRPr lang="en-US" sz="950" b="0" dirty="0">
              <a:solidFill>
                <a:schemeClr val="accent3"/>
              </a:solidFill>
              <a:latin typeface="Calibri" panose="020F0502020204030204" pitchFamily="34" charset="0"/>
            </a:endParaRPr>
          </a:p>
          <a:p>
            <a:pPr algn="r">
              <a:lnSpc>
                <a:spcPct val="90000"/>
              </a:lnSpc>
              <a:spcAft>
                <a:spcPct val="0"/>
              </a:spcAft>
              <a:buClrTx/>
              <a:buFontTx/>
              <a:buNone/>
            </a:pPr>
            <a:r>
              <a:rPr lang="en-US" sz="950" b="0" dirty="0">
                <a:solidFill>
                  <a:schemeClr val="bg1"/>
                </a:solidFill>
                <a:latin typeface="Calibri" panose="020F0502020204030204" pitchFamily="34" charset="0"/>
              </a:rPr>
              <a:t>1000 </a:t>
            </a:r>
            <a:r>
              <a:rPr lang="en-US" sz="950" b="0" dirty="0">
                <a:solidFill>
                  <a:schemeClr val="bg1"/>
                </a:solidFill>
                <a:latin typeface="Calibri" panose="020F0502020204030204" pitchFamily="34" charset="0"/>
                <a:cs typeface="Calibri" panose="020F0502020204030204" pitchFamily="34" charset="0"/>
              </a:rPr>
              <a:t>µ</a:t>
            </a:r>
            <a:r>
              <a:rPr lang="en-US" sz="950" b="0" dirty="0">
                <a:solidFill>
                  <a:schemeClr val="bg1"/>
                </a:solidFill>
                <a:latin typeface="Calibri" panose="020F0502020204030204" pitchFamily="34" charset="0"/>
              </a:rPr>
              <a:t>g/kg</a:t>
            </a:r>
          </a:p>
          <a:p>
            <a:pPr algn="r">
              <a:lnSpc>
                <a:spcPct val="90000"/>
              </a:lnSpc>
              <a:spcAft>
                <a:spcPct val="0"/>
              </a:spcAft>
              <a:buClrTx/>
              <a:buFontTx/>
              <a:buNone/>
            </a:pPr>
            <a:r>
              <a:rPr lang="en-US" sz="950" dirty="0">
                <a:solidFill>
                  <a:schemeClr val="bg1"/>
                </a:solidFill>
                <a:latin typeface="Calibri" panose="020F0502020204030204" pitchFamily="34" charset="0"/>
              </a:rPr>
              <a:t>PD</a:t>
            </a:r>
          </a:p>
          <a:p>
            <a:pPr algn="r">
              <a:lnSpc>
                <a:spcPct val="90000"/>
              </a:lnSpc>
              <a:spcAft>
                <a:spcPct val="0"/>
              </a:spcAft>
              <a:buClrTx/>
              <a:buFontTx/>
              <a:buNone/>
            </a:pPr>
            <a:r>
              <a:rPr lang="en-US" sz="950" b="0" dirty="0">
                <a:solidFill>
                  <a:schemeClr val="accent3"/>
                </a:solidFill>
                <a:latin typeface="Calibri" panose="020F0502020204030204" pitchFamily="34" charset="0"/>
              </a:rPr>
              <a:t>VGPR</a:t>
            </a:r>
          </a:p>
          <a:p>
            <a:pPr algn="r">
              <a:lnSpc>
                <a:spcPct val="90000"/>
              </a:lnSpc>
              <a:spcAft>
                <a:spcPct val="0"/>
              </a:spcAft>
              <a:buClrTx/>
              <a:buFontTx/>
              <a:buNone/>
            </a:pPr>
            <a:r>
              <a:rPr lang="en-US" sz="950" dirty="0">
                <a:solidFill>
                  <a:schemeClr val="accent3"/>
                </a:solidFill>
                <a:latin typeface="Calibri" panose="020F0502020204030204" pitchFamily="34" charset="0"/>
              </a:rPr>
              <a:t>PR</a:t>
            </a:r>
          </a:p>
          <a:p>
            <a:pPr algn="r">
              <a:lnSpc>
                <a:spcPct val="90000"/>
              </a:lnSpc>
              <a:spcAft>
                <a:spcPct val="0"/>
              </a:spcAft>
              <a:buClrTx/>
              <a:buFontTx/>
              <a:buNone/>
            </a:pPr>
            <a:r>
              <a:rPr lang="en-US" sz="950" b="0" dirty="0">
                <a:solidFill>
                  <a:schemeClr val="accent3"/>
                </a:solidFill>
                <a:latin typeface="Calibri" panose="020F0502020204030204" pitchFamily="34" charset="0"/>
              </a:rPr>
              <a:t>CR</a:t>
            </a:r>
          </a:p>
          <a:p>
            <a:pPr algn="r">
              <a:lnSpc>
                <a:spcPct val="90000"/>
              </a:lnSpc>
              <a:spcAft>
                <a:spcPct val="0"/>
              </a:spcAft>
              <a:buClrTx/>
              <a:buFontTx/>
              <a:buNone/>
            </a:pPr>
            <a:r>
              <a:rPr lang="en-US" sz="950" dirty="0">
                <a:solidFill>
                  <a:schemeClr val="accent3"/>
                </a:solidFill>
                <a:latin typeface="Calibri" panose="020F0502020204030204" pitchFamily="34" charset="0"/>
              </a:rPr>
              <a:t>sCR</a:t>
            </a:r>
          </a:p>
          <a:p>
            <a:pPr algn="r">
              <a:lnSpc>
                <a:spcPct val="90000"/>
              </a:lnSpc>
              <a:spcAft>
                <a:spcPct val="0"/>
              </a:spcAft>
            </a:pPr>
            <a:r>
              <a:rPr lang="en-US" sz="950" b="0" dirty="0">
                <a:solidFill>
                  <a:schemeClr val="accent3"/>
                </a:solidFill>
                <a:latin typeface="Calibri" panose="020F0502020204030204" pitchFamily="34" charset="0"/>
              </a:rPr>
              <a:t>VGPR</a:t>
            </a:r>
          </a:p>
        </p:txBody>
      </p:sp>
      <p:sp>
        <p:nvSpPr>
          <p:cNvPr id="153" name="TextBox 152">
            <a:extLst>
              <a:ext uri="{FF2B5EF4-FFF2-40B4-BE49-F238E27FC236}">
                <a16:creationId xmlns:a16="http://schemas.microsoft.com/office/drawing/2014/main" id="{B951F801-4953-4583-9A05-0E662B833014}"/>
              </a:ext>
            </a:extLst>
          </p:cNvPr>
          <p:cNvSpPr txBox="1"/>
          <p:nvPr/>
        </p:nvSpPr>
        <p:spPr bwMode="auto">
          <a:xfrm>
            <a:off x="1080125" y="3073600"/>
            <a:ext cx="327679"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l">
              <a:lnSpc>
                <a:spcPct val="100000"/>
              </a:lnSpc>
              <a:spcBef>
                <a:spcPct val="50000"/>
              </a:spcBef>
              <a:spcAft>
                <a:spcPct val="0"/>
              </a:spcAft>
              <a:buClrTx/>
              <a:buFontTx/>
              <a:buNone/>
            </a:pPr>
            <a:r>
              <a:rPr lang="en-US" sz="900" b="0" dirty="0">
                <a:solidFill>
                  <a:schemeClr val="bg1"/>
                </a:solidFill>
                <a:latin typeface="Calibri" panose="020F0502020204030204" pitchFamily="34" charset="0"/>
              </a:rPr>
              <a:t>*</a:t>
            </a:r>
            <a:r>
              <a:rPr lang="en-US" sz="900" b="0" dirty="0">
                <a:solidFill>
                  <a:schemeClr val="accent1"/>
                </a:solidFill>
                <a:latin typeface="Calibri" panose="020F0502020204030204" pitchFamily="34" charset="0"/>
              </a:rPr>
              <a:t>*</a:t>
            </a:r>
          </a:p>
        </p:txBody>
      </p:sp>
      <p:sp>
        <p:nvSpPr>
          <p:cNvPr id="154" name="TextBox 153">
            <a:extLst>
              <a:ext uri="{FF2B5EF4-FFF2-40B4-BE49-F238E27FC236}">
                <a16:creationId xmlns:a16="http://schemas.microsoft.com/office/drawing/2014/main" id="{BA042F4E-EBD8-4A7F-B6BC-17237468F85F}"/>
              </a:ext>
            </a:extLst>
          </p:cNvPr>
          <p:cNvSpPr txBox="1"/>
          <p:nvPr/>
        </p:nvSpPr>
        <p:spPr bwMode="auto">
          <a:xfrm>
            <a:off x="1096000" y="3455780"/>
            <a:ext cx="327679"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l">
              <a:lnSpc>
                <a:spcPct val="100000"/>
              </a:lnSpc>
              <a:spcBef>
                <a:spcPct val="50000"/>
              </a:spcBef>
              <a:spcAft>
                <a:spcPct val="0"/>
              </a:spcAft>
              <a:buClrTx/>
              <a:buFontTx/>
              <a:buNone/>
            </a:pPr>
            <a:r>
              <a:rPr lang="en-US" sz="900" b="0" dirty="0">
                <a:solidFill>
                  <a:schemeClr val="bg1"/>
                </a:solidFill>
                <a:latin typeface="Calibri" panose="020F0502020204030204" pitchFamily="34" charset="0"/>
              </a:rPr>
              <a:t>*</a:t>
            </a:r>
            <a:endParaRPr lang="en-US" sz="900" b="0" dirty="0">
              <a:solidFill>
                <a:schemeClr val="accent1"/>
              </a:solidFill>
              <a:latin typeface="Calibri" panose="020F0502020204030204" pitchFamily="34" charset="0"/>
            </a:endParaRPr>
          </a:p>
        </p:txBody>
      </p:sp>
      <p:sp>
        <p:nvSpPr>
          <p:cNvPr id="155" name="TextBox 154">
            <a:extLst>
              <a:ext uri="{FF2B5EF4-FFF2-40B4-BE49-F238E27FC236}">
                <a16:creationId xmlns:a16="http://schemas.microsoft.com/office/drawing/2014/main" id="{35B1341B-FE3C-42C5-A656-58D9A3D1AA80}"/>
              </a:ext>
            </a:extLst>
          </p:cNvPr>
          <p:cNvSpPr txBox="1"/>
          <p:nvPr/>
        </p:nvSpPr>
        <p:spPr bwMode="auto">
          <a:xfrm>
            <a:off x="1096000" y="3843166"/>
            <a:ext cx="327679"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l">
              <a:lnSpc>
                <a:spcPct val="100000"/>
              </a:lnSpc>
              <a:spcBef>
                <a:spcPct val="50000"/>
              </a:spcBef>
              <a:spcAft>
                <a:spcPct val="0"/>
              </a:spcAft>
              <a:buClrTx/>
              <a:buFontTx/>
              <a:buNone/>
            </a:pPr>
            <a:r>
              <a:rPr lang="en-US" sz="900" b="0" dirty="0">
                <a:solidFill>
                  <a:schemeClr val="bg1"/>
                </a:solidFill>
                <a:latin typeface="Calibri" panose="020F0502020204030204" pitchFamily="34" charset="0"/>
              </a:rPr>
              <a:t>*</a:t>
            </a:r>
            <a:endParaRPr lang="en-US" sz="900" b="0" dirty="0">
              <a:solidFill>
                <a:schemeClr val="accent1"/>
              </a:solidFill>
              <a:latin typeface="Calibri" panose="020F0502020204030204" pitchFamily="34" charset="0"/>
            </a:endParaRPr>
          </a:p>
        </p:txBody>
      </p:sp>
      <p:sp>
        <p:nvSpPr>
          <p:cNvPr id="156" name="TextBox 155">
            <a:extLst>
              <a:ext uri="{FF2B5EF4-FFF2-40B4-BE49-F238E27FC236}">
                <a16:creationId xmlns:a16="http://schemas.microsoft.com/office/drawing/2014/main" id="{DAC3B3C9-BB50-4507-A9D1-E29A47336D21}"/>
              </a:ext>
            </a:extLst>
          </p:cNvPr>
          <p:cNvSpPr txBox="1"/>
          <p:nvPr/>
        </p:nvSpPr>
        <p:spPr bwMode="auto">
          <a:xfrm>
            <a:off x="1069322" y="4997088"/>
            <a:ext cx="327679"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l">
              <a:lnSpc>
                <a:spcPct val="100000"/>
              </a:lnSpc>
              <a:spcBef>
                <a:spcPct val="50000"/>
              </a:spcBef>
              <a:spcAft>
                <a:spcPct val="0"/>
              </a:spcAft>
              <a:buClrTx/>
              <a:buFontTx/>
              <a:buNone/>
            </a:pPr>
            <a:r>
              <a:rPr lang="en-US" sz="900" b="0" dirty="0">
                <a:solidFill>
                  <a:schemeClr val="bg1"/>
                </a:solidFill>
                <a:latin typeface="Calibri" panose="020F0502020204030204" pitchFamily="34" charset="0"/>
              </a:rPr>
              <a:t>*</a:t>
            </a:r>
            <a:r>
              <a:rPr lang="en-US" sz="900" b="0" dirty="0">
                <a:solidFill>
                  <a:schemeClr val="accent1"/>
                </a:solidFill>
                <a:latin typeface="Calibri" panose="020F0502020204030204" pitchFamily="34" charset="0"/>
              </a:rPr>
              <a:t>*</a:t>
            </a:r>
          </a:p>
        </p:txBody>
      </p:sp>
      <p:sp>
        <p:nvSpPr>
          <p:cNvPr id="157" name="TextBox 156">
            <a:extLst>
              <a:ext uri="{FF2B5EF4-FFF2-40B4-BE49-F238E27FC236}">
                <a16:creationId xmlns:a16="http://schemas.microsoft.com/office/drawing/2014/main" id="{3AF0A3C0-2B5F-4305-96C0-50DD1B24D684}"/>
              </a:ext>
            </a:extLst>
          </p:cNvPr>
          <p:cNvSpPr txBox="1"/>
          <p:nvPr/>
        </p:nvSpPr>
        <p:spPr bwMode="auto">
          <a:xfrm>
            <a:off x="1644483" y="3449399"/>
            <a:ext cx="587020" cy="216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90000"/>
              </a:lnSpc>
              <a:spcAft>
                <a:spcPct val="0"/>
              </a:spcAft>
              <a:buClrTx/>
              <a:buFontTx/>
              <a:buNone/>
            </a:pPr>
            <a:r>
              <a:rPr lang="en-US" sz="900" b="1" dirty="0">
                <a:solidFill>
                  <a:schemeClr val="bg1"/>
                </a:solidFill>
                <a:latin typeface="Calibri" panose="020F0502020204030204" pitchFamily="34" charset="0"/>
              </a:rPr>
              <a:t>del(17p)</a:t>
            </a:r>
          </a:p>
        </p:txBody>
      </p:sp>
      <p:sp>
        <p:nvSpPr>
          <p:cNvPr id="158" name="TextBox 157">
            <a:extLst>
              <a:ext uri="{FF2B5EF4-FFF2-40B4-BE49-F238E27FC236}">
                <a16:creationId xmlns:a16="http://schemas.microsoft.com/office/drawing/2014/main" id="{95A69459-C2FC-456F-A8B1-7D5B5448DD08}"/>
              </a:ext>
            </a:extLst>
          </p:cNvPr>
          <p:cNvSpPr txBox="1"/>
          <p:nvPr/>
        </p:nvSpPr>
        <p:spPr bwMode="auto">
          <a:xfrm>
            <a:off x="4540525" y="4097595"/>
            <a:ext cx="623889" cy="216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90000"/>
              </a:lnSpc>
              <a:spcAft>
                <a:spcPct val="0"/>
              </a:spcAft>
              <a:buClrTx/>
              <a:buFontTx/>
              <a:buNone/>
            </a:pPr>
            <a:r>
              <a:rPr lang="en-US" sz="900" b="1" dirty="0">
                <a:solidFill>
                  <a:schemeClr val="bg1"/>
                </a:solidFill>
                <a:latin typeface="Calibri" panose="020F0502020204030204" pitchFamily="34" charset="0"/>
              </a:rPr>
              <a:t>MRD neg</a:t>
            </a:r>
          </a:p>
        </p:txBody>
      </p:sp>
      <p:sp>
        <p:nvSpPr>
          <p:cNvPr id="159" name="TextBox 158">
            <a:extLst>
              <a:ext uri="{FF2B5EF4-FFF2-40B4-BE49-F238E27FC236}">
                <a16:creationId xmlns:a16="http://schemas.microsoft.com/office/drawing/2014/main" id="{AFA08215-FF1B-41EE-936E-C85870DF6C98}"/>
              </a:ext>
            </a:extLst>
          </p:cNvPr>
          <p:cNvSpPr txBox="1"/>
          <p:nvPr/>
        </p:nvSpPr>
        <p:spPr bwMode="auto">
          <a:xfrm>
            <a:off x="3153881" y="4725447"/>
            <a:ext cx="982961" cy="216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90000"/>
              </a:lnSpc>
              <a:spcAft>
                <a:spcPct val="0"/>
              </a:spcAft>
              <a:buClrTx/>
              <a:buFontTx/>
              <a:buNone/>
            </a:pPr>
            <a:r>
              <a:rPr lang="en-US" sz="900" b="1" dirty="0">
                <a:solidFill>
                  <a:schemeClr val="bg1"/>
                </a:solidFill>
                <a:latin typeface="Calibri" panose="020F0502020204030204" pitchFamily="34" charset="0"/>
              </a:rPr>
              <a:t>t(4;14) MRD neg</a:t>
            </a:r>
          </a:p>
        </p:txBody>
      </p:sp>
      <p:sp>
        <p:nvSpPr>
          <p:cNvPr id="160" name="TextBox 159">
            <a:extLst>
              <a:ext uri="{FF2B5EF4-FFF2-40B4-BE49-F238E27FC236}">
                <a16:creationId xmlns:a16="http://schemas.microsoft.com/office/drawing/2014/main" id="{640729D7-823F-48DB-A09F-55CE8E7B2703}"/>
              </a:ext>
            </a:extLst>
          </p:cNvPr>
          <p:cNvSpPr txBox="1"/>
          <p:nvPr/>
        </p:nvSpPr>
        <p:spPr bwMode="auto">
          <a:xfrm>
            <a:off x="2629722" y="4477009"/>
            <a:ext cx="1132041" cy="216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nSpc>
                <a:spcPct val="90000"/>
              </a:lnSpc>
              <a:spcAft>
                <a:spcPct val="0"/>
              </a:spcAft>
            </a:pPr>
            <a:r>
              <a:rPr lang="en-US" sz="900" b="1" dirty="0">
                <a:solidFill>
                  <a:schemeClr val="bg1"/>
                </a:solidFill>
                <a:latin typeface="Calibri" panose="020F0502020204030204" pitchFamily="34" charset="0"/>
              </a:rPr>
              <a:t>t(4;14) and del(17p)</a:t>
            </a:r>
          </a:p>
        </p:txBody>
      </p:sp>
      <p:sp>
        <p:nvSpPr>
          <p:cNvPr id="161" name="TextBox 160">
            <a:extLst>
              <a:ext uri="{FF2B5EF4-FFF2-40B4-BE49-F238E27FC236}">
                <a16:creationId xmlns:a16="http://schemas.microsoft.com/office/drawing/2014/main" id="{8967AB2F-2505-48F6-80D5-4B79E69A1ECF}"/>
              </a:ext>
            </a:extLst>
          </p:cNvPr>
          <p:cNvSpPr txBox="1"/>
          <p:nvPr/>
        </p:nvSpPr>
        <p:spPr bwMode="auto">
          <a:xfrm>
            <a:off x="5236129" y="2421308"/>
            <a:ext cx="623889" cy="216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90000"/>
              </a:lnSpc>
              <a:spcAft>
                <a:spcPct val="0"/>
              </a:spcAft>
              <a:buClrTx/>
              <a:buFontTx/>
              <a:buNone/>
            </a:pPr>
            <a:r>
              <a:rPr lang="en-US" sz="900" b="1" dirty="0">
                <a:solidFill>
                  <a:schemeClr val="bg1"/>
                </a:solidFill>
                <a:latin typeface="Calibri" panose="020F0502020204030204" pitchFamily="34" charset="0"/>
              </a:rPr>
              <a:t>MRD neg</a:t>
            </a:r>
          </a:p>
        </p:txBody>
      </p:sp>
      <p:sp>
        <p:nvSpPr>
          <p:cNvPr id="162" name="TextBox 161">
            <a:extLst>
              <a:ext uri="{FF2B5EF4-FFF2-40B4-BE49-F238E27FC236}">
                <a16:creationId xmlns:a16="http://schemas.microsoft.com/office/drawing/2014/main" id="{0BD77902-8602-46A3-AB9D-88A2B0A17483}"/>
              </a:ext>
            </a:extLst>
          </p:cNvPr>
          <p:cNvSpPr txBox="1"/>
          <p:nvPr/>
        </p:nvSpPr>
        <p:spPr bwMode="auto">
          <a:xfrm>
            <a:off x="5330871" y="2557423"/>
            <a:ext cx="623889" cy="216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90000"/>
              </a:lnSpc>
              <a:spcAft>
                <a:spcPct val="0"/>
              </a:spcAft>
              <a:buClrTx/>
              <a:buFontTx/>
              <a:buNone/>
            </a:pPr>
            <a:r>
              <a:rPr lang="en-US" sz="900" b="1" dirty="0">
                <a:solidFill>
                  <a:schemeClr val="bg1"/>
                </a:solidFill>
                <a:latin typeface="Calibri" panose="020F0502020204030204" pitchFamily="34" charset="0"/>
              </a:rPr>
              <a:t>MRD neg</a:t>
            </a:r>
          </a:p>
        </p:txBody>
      </p:sp>
      <p:grpSp>
        <p:nvGrpSpPr>
          <p:cNvPr id="283" name="Group 282">
            <a:extLst>
              <a:ext uri="{FF2B5EF4-FFF2-40B4-BE49-F238E27FC236}">
                <a16:creationId xmlns:a16="http://schemas.microsoft.com/office/drawing/2014/main" id="{550560BA-1482-4309-A424-1A273A0B13CC}"/>
              </a:ext>
            </a:extLst>
          </p:cNvPr>
          <p:cNvGrpSpPr/>
          <p:nvPr/>
        </p:nvGrpSpPr>
        <p:grpSpPr>
          <a:xfrm>
            <a:off x="5717868" y="3317451"/>
            <a:ext cx="680570" cy="1089529"/>
            <a:chOff x="5802350" y="4154812"/>
            <a:chExt cx="680570" cy="1089529"/>
          </a:xfrm>
        </p:grpSpPr>
        <p:sp>
          <p:nvSpPr>
            <p:cNvPr id="164" name="TextBox 163">
              <a:extLst>
                <a:ext uri="{FF2B5EF4-FFF2-40B4-BE49-F238E27FC236}">
                  <a16:creationId xmlns:a16="http://schemas.microsoft.com/office/drawing/2014/main" id="{6440A55C-B85D-49E5-B035-ADDE86BB05A9}"/>
                </a:ext>
              </a:extLst>
            </p:cNvPr>
            <p:cNvSpPr txBox="1"/>
            <p:nvPr/>
          </p:nvSpPr>
          <p:spPr bwMode="auto">
            <a:xfrm>
              <a:off x="5902312" y="4154812"/>
              <a:ext cx="580608" cy="1089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90000"/>
                </a:lnSpc>
                <a:spcAft>
                  <a:spcPct val="0"/>
                </a:spcAft>
                <a:buClrTx/>
                <a:buFontTx/>
                <a:buNone/>
              </a:pPr>
              <a:r>
                <a:rPr lang="en-US" sz="900" b="0" dirty="0">
                  <a:solidFill>
                    <a:schemeClr val="bg1"/>
                  </a:solidFill>
                  <a:latin typeface="Calibri" panose="020F0502020204030204" pitchFamily="34" charset="0"/>
                </a:rPr>
                <a:t>sCR</a:t>
              </a:r>
            </a:p>
            <a:p>
              <a:pPr algn="l">
                <a:lnSpc>
                  <a:spcPct val="90000"/>
                </a:lnSpc>
                <a:spcAft>
                  <a:spcPct val="0"/>
                </a:spcAft>
                <a:buClrTx/>
                <a:buFontTx/>
                <a:buNone/>
              </a:pPr>
              <a:r>
                <a:rPr lang="en-US" sz="900" dirty="0">
                  <a:solidFill>
                    <a:schemeClr val="bg1"/>
                  </a:solidFill>
                  <a:latin typeface="Calibri" panose="020F0502020204030204" pitchFamily="34" charset="0"/>
                </a:rPr>
                <a:t>CR</a:t>
              </a:r>
            </a:p>
            <a:p>
              <a:pPr algn="l">
                <a:lnSpc>
                  <a:spcPct val="90000"/>
                </a:lnSpc>
                <a:spcAft>
                  <a:spcPct val="0"/>
                </a:spcAft>
                <a:buClrTx/>
                <a:buFontTx/>
                <a:buNone/>
              </a:pPr>
              <a:r>
                <a:rPr lang="en-US" sz="900" b="0" dirty="0">
                  <a:solidFill>
                    <a:schemeClr val="bg1"/>
                  </a:solidFill>
                  <a:latin typeface="Calibri" panose="020F0502020204030204" pitchFamily="34" charset="0"/>
                </a:rPr>
                <a:t>VGPR</a:t>
              </a:r>
            </a:p>
            <a:p>
              <a:pPr algn="l">
                <a:lnSpc>
                  <a:spcPct val="90000"/>
                </a:lnSpc>
                <a:spcAft>
                  <a:spcPct val="0"/>
                </a:spcAft>
                <a:buClrTx/>
                <a:buFontTx/>
                <a:buNone/>
              </a:pPr>
              <a:r>
                <a:rPr lang="en-US" sz="900" dirty="0">
                  <a:solidFill>
                    <a:schemeClr val="bg1"/>
                  </a:solidFill>
                  <a:latin typeface="Calibri" panose="020F0502020204030204" pitchFamily="34" charset="0"/>
                </a:rPr>
                <a:t>PR</a:t>
              </a:r>
            </a:p>
            <a:p>
              <a:pPr algn="l">
                <a:lnSpc>
                  <a:spcPct val="90000"/>
                </a:lnSpc>
                <a:spcAft>
                  <a:spcPct val="0"/>
                </a:spcAft>
                <a:buClrTx/>
                <a:buFontTx/>
                <a:buNone/>
              </a:pPr>
              <a:r>
                <a:rPr lang="en-US" sz="900" b="0" dirty="0">
                  <a:solidFill>
                    <a:schemeClr val="bg1"/>
                  </a:solidFill>
                  <a:latin typeface="Calibri" panose="020F0502020204030204" pitchFamily="34" charset="0"/>
                </a:rPr>
                <a:t>MR</a:t>
              </a:r>
            </a:p>
            <a:p>
              <a:pPr algn="l">
                <a:lnSpc>
                  <a:spcPct val="90000"/>
                </a:lnSpc>
                <a:spcAft>
                  <a:spcPct val="0"/>
                </a:spcAft>
                <a:buClrTx/>
                <a:buFontTx/>
                <a:buNone/>
              </a:pPr>
              <a:r>
                <a:rPr lang="en-US" sz="900" dirty="0">
                  <a:solidFill>
                    <a:schemeClr val="bg1"/>
                  </a:solidFill>
                  <a:latin typeface="Calibri" panose="020F0502020204030204" pitchFamily="34" charset="0"/>
                </a:rPr>
                <a:t>SD</a:t>
              </a:r>
            </a:p>
            <a:p>
              <a:pPr algn="l">
                <a:lnSpc>
                  <a:spcPct val="90000"/>
                </a:lnSpc>
                <a:spcAft>
                  <a:spcPct val="0"/>
                </a:spcAft>
                <a:buClrTx/>
                <a:buFontTx/>
                <a:buNone/>
              </a:pPr>
              <a:r>
                <a:rPr lang="en-US" sz="900" b="0" dirty="0">
                  <a:solidFill>
                    <a:schemeClr val="bg1"/>
                  </a:solidFill>
                  <a:latin typeface="Calibri" panose="020F0502020204030204" pitchFamily="34" charset="0"/>
                </a:rPr>
                <a:t>PD</a:t>
              </a:r>
            </a:p>
            <a:p>
              <a:pPr algn="l">
                <a:lnSpc>
                  <a:spcPct val="90000"/>
                </a:lnSpc>
                <a:spcAft>
                  <a:spcPct val="0"/>
                </a:spcAft>
                <a:buClrTx/>
                <a:buFontTx/>
                <a:buNone/>
              </a:pPr>
              <a:r>
                <a:rPr lang="en-US" sz="900" dirty="0">
                  <a:solidFill>
                    <a:schemeClr val="bg1"/>
                  </a:solidFill>
                  <a:latin typeface="Calibri" panose="020F0502020204030204" pitchFamily="34" charset="0"/>
                </a:rPr>
                <a:t>Ongoing</a:t>
              </a:r>
              <a:endParaRPr lang="en-US" sz="900" b="0" dirty="0">
                <a:solidFill>
                  <a:schemeClr val="bg1"/>
                </a:solidFill>
                <a:latin typeface="Calibri" panose="020F0502020204030204" pitchFamily="34" charset="0"/>
              </a:endParaRPr>
            </a:p>
          </p:txBody>
        </p:sp>
        <p:sp>
          <p:nvSpPr>
            <p:cNvPr id="166" name="Rectangle 165">
              <a:extLst>
                <a:ext uri="{FF2B5EF4-FFF2-40B4-BE49-F238E27FC236}">
                  <a16:creationId xmlns:a16="http://schemas.microsoft.com/office/drawing/2014/main" id="{0DD4B724-9FEB-4AB3-9821-96110C750690}"/>
                </a:ext>
              </a:extLst>
            </p:cNvPr>
            <p:cNvSpPr/>
            <p:nvPr/>
          </p:nvSpPr>
          <p:spPr bwMode="auto">
            <a:xfrm>
              <a:off x="5843715" y="4472137"/>
              <a:ext cx="69680" cy="69680"/>
            </a:xfrm>
            <a:prstGeom prst="rect">
              <a:avLst/>
            </a:prstGeom>
            <a:solidFill>
              <a:schemeClr val="accent3"/>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69" name="Oval 168">
              <a:extLst>
                <a:ext uri="{FF2B5EF4-FFF2-40B4-BE49-F238E27FC236}">
                  <a16:creationId xmlns:a16="http://schemas.microsoft.com/office/drawing/2014/main" id="{22260391-8CD5-465C-A834-2417E8B8CBA6}"/>
                </a:ext>
              </a:extLst>
            </p:cNvPr>
            <p:cNvSpPr/>
            <p:nvPr/>
          </p:nvSpPr>
          <p:spPr bwMode="auto">
            <a:xfrm>
              <a:off x="5845526" y="4220970"/>
              <a:ext cx="66058" cy="66058"/>
            </a:xfrm>
            <a:prstGeom prst="ellipse">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70" name="Plus Sign 169">
              <a:extLst>
                <a:ext uri="{FF2B5EF4-FFF2-40B4-BE49-F238E27FC236}">
                  <a16:creationId xmlns:a16="http://schemas.microsoft.com/office/drawing/2014/main" id="{1D27BAC5-C063-4051-8AD7-378086AF212D}"/>
                </a:ext>
              </a:extLst>
            </p:cNvPr>
            <p:cNvSpPr/>
            <p:nvPr/>
          </p:nvSpPr>
          <p:spPr bwMode="auto">
            <a:xfrm>
              <a:off x="5828118" y="4329145"/>
              <a:ext cx="100875" cy="100875"/>
            </a:xfrm>
            <a:prstGeom prst="mathPlus">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71" name="Star: 5 Points 170">
              <a:extLst>
                <a:ext uri="{FF2B5EF4-FFF2-40B4-BE49-F238E27FC236}">
                  <a16:creationId xmlns:a16="http://schemas.microsoft.com/office/drawing/2014/main" id="{6BC2BCD8-E0CF-468C-8114-E5ED621A9BFE}"/>
                </a:ext>
              </a:extLst>
            </p:cNvPr>
            <p:cNvSpPr/>
            <p:nvPr/>
          </p:nvSpPr>
          <p:spPr bwMode="auto">
            <a:xfrm>
              <a:off x="5829696" y="4566603"/>
              <a:ext cx="97719" cy="97719"/>
            </a:xfrm>
            <a:prstGeom prst="star5">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72" name="Diamond 171">
              <a:extLst>
                <a:ext uri="{FF2B5EF4-FFF2-40B4-BE49-F238E27FC236}">
                  <a16:creationId xmlns:a16="http://schemas.microsoft.com/office/drawing/2014/main" id="{BB0CDEA0-3297-4785-A820-B4C9E82935CE}"/>
                </a:ext>
              </a:extLst>
            </p:cNvPr>
            <p:cNvSpPr/>
            <p:nvPr/>
          </p:nvSpPr>
          <p:spPr bwMode="auto">
            <a:xfrm>
              <a:off x="5827050" y="4697247"/>
              <a:ext cx="103010" cy="103010"/>
            </a:xfrm>
            <a:prstGeom prst="diamond">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73" name="Isosceles Triangle 172">
              <a:extLst>
                <a:ext uri="{FF2B5EF4-FFF2-40B4-BE49-F238E27FC236}">
                  <a16:creationId xmlns:a16="http://schemas.microsoft.com/office/drawing/2014/main" id="{A5BDCBA1-EDFD-4BE9-BDCB-0B128A363FC4}"/>
                </a:ext>
              </a:extLst>
            </p:cNvPr>
            <p:cNvSpPr/>
            <p:nvPr/>
          </p:nvSpPr>
          <p:spPr bwMode="auto">
            <a:xfrm>
              <a:off x="5828759" y="4833182"/>
              <a:ext cx="99593" cy="85856"/>
            </a:xfrm>
            <a:prstGeom prst="triangle">
              <a:avLst/>
            </a:prstGeom>
            <a:solidFill>
              <a:schemeClr val="accent4"/>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74" name="Rectangle 173">
              <a:extLst>
                <a:ext uri="{FF2B5EF4-FFF2-40B4-BE49-F238E27FC236}">
                  <a16:creationId xmlns:a16="http://schemas.microsoft.com/office/drawing/2014/main" id="{EF0B1B73-64FF-46EC-B412-8E5BCDF6626B}"/>
                </a:ext>
              </a:extLst>
            </p:cNvPr>
            <p:cNvSpPr/>
            <p:nvPr/>
          </p:nvSpPr>
          <p:spPr bwMode="auto">
            <a:xfrm>
              <a:off x="5843715" y="4971080"/>
              <a:ext cx="69680" cy="69680"/>
            </a:xfrm>
            <a:prstGeom prst="rect">
              <a:avLst/>
            </a:prstGeom>
            <a:solidFill>
              <a:schemeClr val="accent5"/>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cxnSp>
          <p:nvCxnSpPr>
            <p:cNvPr id="177" name="Straight Arrow Connector 176">
              <a:extLst>
                <a:ext uri="{FF2B5EF4-FFF2-40B4-BE49-F238E27FC236}">
                  <a16:creationId xmlns:a16="http://schemas.microsoft.com/office/drawing/2014/main" id="{6B6A59F2-77EC-46B2-B2BA-C6FEC5EA122F}"/>
                </a:ext>
              </a:extLst>
            </p:cNvPr>
            <p:cNvCxnSpPr>
              <a:cxnSpLocks/>
            </p:cNvCxnSpPr>
            <p:nvPr/>
          </p:nvCxnSpPr>
          <p:spPr bwMode="auto">
            <a:xfrm>
              <a:off x="5802350" y="5121275"/>
              <a:ext cx="152410" cy="0"/>
            </a:xfrm>
            <a:prstGeom prst="straightConnector1">
              <a:avLst/>
            </a:prstGeom>
            <a:noFill/>
            <a:ln w="28575" cap="flat" cmpd="sng" algn="ctr">
              <a:solidFill>
                <a:schemeClr val="accent3"/>
              </a:solidFill>
              <a:prstDash val="solid"/>
              <a:round/>
              <a:headEnd type="none" w="med" len="med"/>
              <a:tailEnd type="triangle"/>
            </a:ln>
            <a:effectLst/>
          </p:spPr>
        </p:cxnSp>
      </p:grpSp>
      <p:sp>
        <p:nvSpPr>
          <p:cNvPr id="178" name="Star: 5 Points 177">
            <a:extLst>
              <a:ext uri="{FF2B5EF4-FFF2-40B4-BE49-F238E27FC236}">
                <a16:creationId xmlns:a16="http://schemas.microsoft.com/office/drawing/2014/main" id="{8F5C06F6-FF3C-4964-9E7C-7FA99BF1AFB6}"/>
              </a:ext>
            </a:extLst>
          </p:cNvPr>
          <p:cNvSpPr/>
          <p:nvPr/>
        </p:nvSpPr>
        <p:spPr bwMode="auto">
          <a:xfrm>
            <a:off x="1549693" y="4528540"/>
            <a:ext cx="97719" cy="97719"/>
          </a:xfrm>
          <a:prstGeom prst="star5">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79" name="Star: 5 Points 178">
            <a:extLst>
              <a:ext uri="{FF2B5EF4-FFF2-40B4-BE49-F238E27FC236}">
                <a16:creationId xmlns:a16="http://schemas.microsoft.com/office/drawing/2014/main" id="{949DE81A-F86C-4CD2-95BC-AB5C0820BA0F}"/>
              </a:ext>
            </a:extLst>
          </p:cNvPr>
          <p:cNvSpPr/>
          <p:nvPr/>
        </p:nvSpPr>
        <p:spPr bwMode="auto">
          <a:xfrm>
            <a:off x="1702327" y="4528540"/>
            <a:ext cx="97719" cy="97719"/>
          </a:xfrm>
          <a:prstGeom prst="star5">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80" name="Star: 5 Points 179">
            <a:extLst>
              <a:ext uri="{FF2B5EF4-FFF2-40B4-BE49-F238E27FC236}">
                <a16:creationId xmlns:a16="http://schemas.microsoft.com/office/drawing/2014/main" id="{21755941-F09F-490C-AEC8-EB0EDDEADC13}"/>
              </a:ext>
            </a:extLst>
          </p:cNvPr>
          <p:cNvSpPr/>
          <p:nvPr/>
        </p:nvSpPr>
        <p:spPr bwMode="auto">
          <a:xfrm>
            <a:off x="1604608" y="4662932"/>
            <a:ext cx="97719" cy="97719"/>
          </a:xfrm>
          <a:prstGeom prst="star5">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81" name="Star: 5 Points 180">
            <a:extLst>
              <a:ext uri="{FF2B5EF4-FFF2-40B4-BE49-F238E27FC236}">
                <a16:creationId xmlns:a16="http://schemas.microsoft.com/office/drawing/2014/main" id="{5553F821-29F0-4C77-9A1D-3F38DC5BE63A}"/>
              </a:ext>
            </a:extLst>
          </p:cNvPr>
          <p:cNvSpPr/>
          <p:nvPr/>
        </p:nvSpPr>
        <p:spPr bwMode="auto">
          <a:xfrm>
            <a:off x="1754288" y="4660373"/>
            <a:ext cx="97719" cy="97719"/>
          </a:xfrm>
          <a:prstGeom prst="star5">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82" name="Star: 5 Points 181">
            <a:extLst>
              <a:ext uri="{FF2B5EF4-FFF2-40B4-BE49-F238E27FC236}">
                <a16:creationId xmlns:a16="http://schemas.microsoft.com/office/drawing/2014/main" id="{D35EE9FB-969F-4240-92E6-B21273D8E506}"/>
              </a:ext>
            </a:extLst>
          </p:cNvPr>
          <p:cNvSpPr/>
          <p:nvPr/>
        </p:nvSpPr>
        <p:spPr bwMode="auto">
          <a:xfrm>
            <a:off x="2857618" y="4664322"/>
            <a:ext cx="97719" cy="97719"/>
          </a:xfrm>
          <a:prstGeom prst="star5">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83" name="Star: 5 Points 182">
            <a:extLst>
              <a:ext uri="{FF2B5EF4-FFF2-40B4-BE49-F238E27FC236}">
                <a16:creationId xmlns:a16="http://schemas.microsoft.com/office/drawing/2014/main" id="{D5DD239C-4998-4282-A0DE-239E0515ABB4}"/>
              </a:ext>
            </a:extLst>
          </p:cNvPr>
          <p:cNvSpPr/>
          <p:nvPr/>
        </p:nvSpPr>
        <p:spPr bwMode="auto">
          <a:xfrm>
            <a:off x="1557415" y="4908201"/>
            <a:ext cx="97719" cy="97719"/>
          </a:xfrm>
          <a:prstGeom prst="star5">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84" name="Star: 5 Points 183">
            <a:extLst>
              <a:ext uri="{FF2B5EF4-FFF2-40B4-BE49-F238E27FC236}">
                <a16:creationId xmlns:a16="http://schemas.microsoft.com/office/drawing/2014/main" id="{73BA3703-9484-474A-AB2B-7519A4AADE05}"/>
              </a:ext>
            </a:extLst>
          </p:cNvPr>
          <p:cNvSpPr/>
          <p:nvPr/>
        </p:nvSpPr>
        <p:spPr bwMode="auto">
          <a:xfrm>
            <a:off x="1559166" y="5040760"/>
            <a:ext cx="97719" cy="97719"/>
          </a:xfrm>
          <a:prstGeom prst="star5">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85" name="Star: 5 Points 184">
            <a:extLst>
              <a:ext uri="{FF2B5EF4-FFF2-40B4-BE49-F238E27FC236}">
                <a16:creationId xmlns:a16="http://schemas.microsoft.com/office/drawing/2014/main" id="{F7310872-D1FC-4464-970B-A4014056D6D1}"/>
              </a:ext>
            </a:extLst>
          </p:cNvPr>
          <p:cNvSpPr/>
          <p:nvPr/>
        </p:nvSpPr>
        <p:spPr bwMode="auto">
          <a:xfrm>
            <a:off x="1808412" y="5045092"/>
            <a:ext cx="97719" cy="97719"/>
          </a:xfrm>
          <a:prstGeom prst="star5">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86" name="Star: 5 Points 185">
            <a:extLst>
              <a:ext uri="{FF2B5EF4-FFF2-40B4-BE49-F238E27FC236}">
                <a16:creationId xmlns:a16="http://schemas.microsoft.com/office/drawing/2014/main" id="{8437AB3C-92CA-4251-A926-C26BF8291DDE}"/>
              </a:ext>
            </a:extLst>
          </p:cNvPr>
          <p:cNvSpPr/>
          <p:nvPr/>
        </p:nvSpPr>
        <p:spPr bwMode="auto">
          <a:xfrm>
            <a:off x="1400661" y="4908200"/>
            <a:ext cx="97719" cy="97719"/>
          </a:xfrm>
          <a:prstGeom prst="star5">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87" name="Star: 5 Points 186">
            <a:extLst>
              <a:ext uri="{FF2B5EF4-FFF2-40B4-BE49-F238E27FC236}">
                <a16:creationId xmlns:a16="http://schemas.microsoft.com/office/drawing/2014/main" id="{CA5B5024-005E-49B4-8092-3B906172F01A}"/>
              </a:ext>
            </a:extLst>
          </p:cNvPr>
          <p:cNvSpPr/>
          <p:nvPr/>
        </p:nvSpPr>
        <p:spPr bwMode="auto">
          <a:xfrm>
            <a:off x="1401908" y="3764497"/>
            <a:ext cx="97719" cy="97719"/>
          </a:xfrm>
          <a:prstGeom prst="star5">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88" name="Star: 5 Points 187">
            <a:extLst>
              <a:ext uri="{FF2B5EF4-FFF2-40B4-BE49-F238E27FC236}">
                <a16:creationId xmlns:a16="http://schemas.microsoft.com/office/drawing/2014/main" id="{A4DE93BF-2930-4BD2-97A3-058D02BAE632}"/>
              </a:ext>
            </a:extLst>
          </p:cNvPr>
          <p:cNvSpPr/>
          <p:nvPr/>
        </p:nvSpPr>
        <p:spPr bwMode="auto">
          <a:xfrm>
            <a:off x="1279977" y="2223690"/>
            <a:ext cx="97719" cy="97719"/>
          </a:xfrm>
          <a:prstGeom prst="star5">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89" name="Star: 5 Points 188">
            <a:extLst>
              <a:ext uri="{FF2B5EF4-FFF2-40B4-BE49-F238E27FC236}">
                <a16:creationId xmlns:a16="http://schemas.microsoft.com/office/drawing/2014/main" id="{00A9EC77-CA2E-47D6-A52A-845C40CEE0D6}"/>
              </a:ext>
            </a:extLst>
          </p:cNvPr>
          <p:cNvSpPr/>
          <p:nvPr/>
        </p:nvSpPr>
        <p:spPr bwMode="auto">
          <a:xfrm>
            <a:off x="1418437" y="3122044"/>
            <a:ext cx="97719" cy="97719"/>
          </a:xfrm>
          <a:prstGeom prst="star5">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90" name="Star: 5 Points 189">
            <a:extLst>
              <a:ext uri="{FF2B5EF4-FFF2-40B4-BE49-F238E27FC236}">
                <a16:creationId xmlns:a16="http://schemas.microsoft.com/office/drawing/2014/main" id="{2BC2E633-7D08-4C34-B864-A06DE834F670}"/>
              </a:ext>
            </a:extLst>
          </p:cNvPr>
          <p:cNvSpPr/>
          <p:nvPr/>
        </p:nvSpPr>
        <p:spPr bwMode="auto">
          <a:xfrm>
            <a:off x="1565833" y="3118850"/>
            <a:ext cx="97719" cy="97719"/>
          </a:xfrm>
          <a:prstGeom prst="star5">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91" name="Star: 5 Points 190">
            <a:extLst>
              <a:ext uri="{FF2B5EF4-FFF2-40B4-BE49-F238E27FC236}">
                <a16:creationId xmlns:a16="http://schemas.microsoft.com/office/drawing/2014/main" id="{B0C40106-7EB9-49F4-A77E-73555D9D6EFB}"/>
              </a:ext>
            </a:extLst>
          </p:cNvPr>
          <p:cNvSpPr/>
          <p:nvPr/>
        </p:nvSpPr>
        <p:spPr bwMode="auto">
          <a:xfrm>
            <a:off x="1555248" y="3758852"/>
            <a:ext cx="97719" cy="97719"/>
          </a:xfrm>
          <a:prstGeom prst="star5">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93" name="Rectangle 192">
            <a:extLst>
              <a:ext uri="{FF2B5EF4-FFF2-40B4-BE49-F238E27FC236}">
                <a16:creationId xmlns:a16="http://schemas.microsoft.com/office/drawing/2014/main" id="{0D503E8E-ED66-4DFD-B4FA-4970761D2ADB}"/>
              </a:ext>
            </a:extLst>
          </p:cNvPr>
          <p:cNvSpPr/>
          <p:nvPr/>
        </p:nvSpPr>
        <p:spPr bwMode="auto">
          <a:xfrm>
            <a:off x="2364491" y="5060589"/>
            <a:ext cx="69680" cy="69680"/>
          </a:xfrm>
          <a:prstGeom prst="rect">
            <a:avLst/>
          </a:prstGeom>
          <a:solidFill>
            <a:schemeClr val="accent3"/>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94" name="Rectangle 193">
            <a:extLst>
              <a:ext uri="{FF2B5EF4-FFF2-40B4-BE49-F238E27FC236}">
                <a16:creationId xmlns:a16="http://schemas.microsoft.com/office/drawing/2014/main" id="{9485CB20-0E9C-4EBE-845B-3D80A512D380}"/>
              </a:ext>
            </a:extLst>
          </p:cNvPr>
          <p:cNvSpPr/>
          <p:nvPr/>
        </p:nvSpPr>
        <p:spPr bwMode="auto">
          <a:xfrm>
            <a:off x="2222053" y="5060589"/>
            <a:ext cx="69680" cy="69680"/>
          </a:xfrm>
          <a:prstGeom prst="rect">
            <a:avLst/>
          </a:prstGeom>
          <a:solidFill>
            <a:schemeClr val="accent3"/>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95" name="Rectangle 194">
            <a:extLst>
              <a:ext uri="{FF2B5EF4-FFF2-40B4-BE49-F238E27FC236}">
                <a16:creationId xmlns:a16="http://schemas.microsoft.com/office/drawing/2014/main" id="{A340A882-F3B0-4487-8399-A9ACFDA9AEAC}"/>
              </a:ext>
            </a:extLst>
          </p:cNvPr>
          <p:cNvSpPr/>
          <p:nvPr/>
        </p:nvSpPr>
        <p:spPr bwMode="auto">
          <a:xfrm>
            <a:off x="2022433" y="4926260"/>
            <a:ext cx="69680" cy="69680"/>
          </a:xfrm>
          <a:prstGeom prst="rect">
            <a:avLst/>
          </a:prstGeom>
          <a:solidFill>
            <a:schemeClr val="accent3"/>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96" name="Rectangle 195">
            <a:extLst>
              <a:ext uri="{FF2B5EF4-FFF2-40B4-BE49-F238E27FC236}">
                <a16:creationId xmlns:a16="http://schemas.microsoft.com/office/drawing/2014/main" id="{9C19B918-3144-4E09-8094-5DD40EE258F9}"/>
              </a:ext>
            </a:extLst>
          </p:cNvPr>
          <p:cNvSpPr/>
          <p:nvPr/>
        </p:nvSpPr>
        <p:spPr bwMode="auto">
          <a:xfrm>
            <a:off x="2173973" y="4931477"/>
            <a:ext cx="69680" cy="69680"/>
          </a:xfrm>
          <a:prstGeom prst="rect">
            <a:avLst/>
          </a:prstGeom>
          <a:solidFill>
            <a:schemeClr val="accent3"/>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97" name="Rectangle 196">
            <a:extLst>
              <a:ext uri="{FF2B5EF4-FFF2-40B4-BE49-F238E27FC236}">
                <a16:creationId xmlns:a16="http://schemas.microsoft.com/office/drawing/2014/main" id="{01847531-7E9D-40F8-B705-96E3DB6B8CE0}"/>
              </a:ext>
            </a:extLst>
          </p:cNvPr>
          <p:cNvSpPr/>
          <p:nvPr/>
        </p:nvSpPr>
        <p:spPr bwMode="auto">
          <a:xfrm>
            <a:off x="2170676" y="4543253"/>
            <a:ext cx="69680" cy="69680"/>
          </a:xfrm>
          <a:prstGeom prst="rect">
            <a:avLst/>
          </a:prstGeom>
          <a:solidFill>
            <a:schemeClr val="accent3"/>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98" name="Rectangle 197">
            <a:extLst>
              <a:ext uri="{FF2B5EF4-FFF2-40B4-BE49-F238E27FC236}">
                <a16:creationId xmlns:a16="http://schemas.microsoft.com/office/drawing/2014/main" id="{34ACE281-65D3-4837-9510-AC854F19E822}"/>
              </a:ext>
            </a:extLst>
          </p:cNvPr>
          <p:cNvSpPr/>
          <p:nvPr/>
        </p:nvSpPr>
        <p:spPr bwMode="auto">
          <a:xfrm>
            <a:off x="2619089" y="4543253"/>
            <a:ext cx="69680" cy="69680"/>
          </a:xfrm>
          <a:prstGeom prst="rect">
            <a:avLst/>
          </a:prstGeom>
          <a:solidFill>
            <a:schemeClr val="accent3"/>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99" name="Rectangle 198">
            <a:extLst>
              <a:ext uri="{FF2B5EF4-FFF2-40B4-BE49-F238E27FC236}">
                <a16:creationId xmlns:a16="http://schemas.microsoft.com/office/drawing/2014/main" id="{107B292E-1C99-491F-8B0F-B62DF8ACD10A}"/>
              </a:ext>
            </a:extLst>
          </p:cNvPr>
          <p:cNvSpPr/>
          <p:nvPr/>
        </p:nvSpPr>
        <p:spPr bwMode="auto">
          <a:xfrm>
            <a:off x="1427629" y="4157380"/>
            <a:ext cx="69680" cy="69680"/>
          </a:xfrm>
          <a:prstGeom prst="rect">
            <a:avLst/>
          </a:prstGeom>
          <a:solidFill>
            <a:schemeClr val="accent3"/>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206" name="Group 205">
            <a:extLst>
              <a:ext uri="{FF2B5EF4-FFF2-40B4-BE49-F238E27FC236}">
                <a16:creationId xmlns:a16="http://schemas.microsoft.com/office/drawing/2014/main" id="{D62F534E-0DE8-4916-9B59-41D8A94EDC05}"/>
              </a:ext>
            </a:extLst>
          </p:cNvPr>
          <p:cNvGrpSpPr/>
          <p:nvPr/>
        </p:nvGrpSpPr>
        <p:grpSpPr>
          <a:xfrm>
            <a:off x="1418437" y="4034717"/>
            <a:ext cx="217076" cy="69680"/>
            <a:chOff x="1418437" y="4034717"/>
            <a:chExt cx="217076" cy="69680"/>
          </a:xfrm>
        </p:grpSpPr>
        <p:sp>
          <p:nvSpPr>
            <p:cNvPr id="200" name="Rectangle 199">
              <a:extLst>
                <a:ext uri="{FF2B5EF4-FFF2-40B4-BE49-F238E27FC236}">
                  <a16:creationId xmlns:a16="http://schemas.microsoft.com/office/drawing/2014/main" id="{7E74A4EF-A9CA-4BE4-A4E4-61480ED15355}"/>
                </a:ext>
              </a:extLst>
            </p:cNvPr>
            <p:cNvSpPr/>
            <p:nvPr/>
          </p:nvSpPr>
          <p:spPr bwMode="auto">
            <a:xfrm>
              <a:off x="1418437" y="4034717"/>
              <a:ext cx="69680" cy="69680"/>
            </a:xfrm>
            <a:prstGeom prst="rect">
              <a:avLst/>
            </a:prstGeom>
            <a:solidFill>
              <a:schemeClr val="accent3"/>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01" name="Rectangle 200">
              <a:extLst>
                <a:ext uri="{FF2B5EF4-FFF2-40B4-BE49-F238E27FC236}">
                  <a16:creationId xmlns:a16="http://schemas.microsoft.com/office/drawing/2014/main" id="{B921B8A1-786A-4018-9DA3-746CC43E8122}"/>
                </a:ext>
              </a:extLst>
            </p:cNvPr>
            <p:cNvSpPr/>
            <p:nvPr/>
          </p:nvSpPr>
          <p:spPr bwMode="auto">
            <a:xfrm>
              <a:off x="1565833" y="4034717"/>
              <a:ext cx="69680" cy="69680"/>
            </a:xfrm>
            <a:prstGeom prst="rect">
              <a:avLst/>
            </a:prstGeom>
            <a:solidFill>
              <a:schemeClr val="accent3"/>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sp>
        <p:nvSpPr>
          <p:cNvPr id="202" name="Rectangle 201">
            <a:extLst>
              <a:ext uri="{FF2B5EF4-FFF2-40B4-BE49-F238E27FC236}">
                <a16:creationId xmlns:a16="http://schemas.microsoft.com/office/drawing/2014/main" id="{3808E117-CC7A-4E4D-AAEB-3823A7160DB7}"/>
              </a:ext>
            </a:extLst>
          </p:cNvPr>
          <p:cNvSpPr/>
          <p:nvPr/>
        </p:nvSpPr>
        <p:spPr bwMode="auto">
          <a:xfrm>
            <a:off x="1868313" y="3774759"/>
            <a:ext cx="69680" cy="69680"/>
          </a:xfrm>
          <a:prstGeom prst="rect">
            <a:avLst/>
          </a:prstGeom>
          <a:solidFill>
            <a:schemeClr val="accent3"/>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03" name="Rectangle 202">
            <a:extLst>
              <a:ext uri="{FF2B5EF4-FFF2-40B4-BE49-F238E27FC236}">
                <a16:creationId xmlns:a16="http://schemas.microsoft.com/office/drawing/2014/main" id="{444DABD4-8CE4-47AE-8F61-B565C7A98C11}"/>
              </a:ext>
            </a:extLst>
          </p:cNvPr>
          <p:cNvSpPr/>
          <p:nvPr/>
        </p:nvSpPr>
        <p:spPr bwMode="auto">
          <a:xfrm>
            <a:off x="2476903" y="3776968"/>
            <a:ext cx="69680" cy="69680"/>
          </a:xfrm>
          <a:prstGeom prst="rect">
            <a:avLst/>
          </a:prstGeom>
          <a:solidFill>
            <a:schemeClr val="accent3"/>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04" name="Rectangle 203">
            <a:extLst>
              <a:ext uri="{FF2B5EF4-FFF2-40B4-BE49-F238E27FC236}">
                <a16:creationId xmlns:a16="http://schemas.microsoft.com/office/drawing/2014/main" id="{B817417F-2BF9-401D-8D8E-8100AE3C0EEE}"/>
              </a:ext>
            </a:extLst>
          </p:cNvPr>
          <p:cNvSpPr/>
          <p:nvPr/>
        </p:nvSpPr>
        <p:spPr bwMode="auto">
          <a:xfrm>
            <a:off x="4141268" y="4034717"/>
            <a:ext cx="69680" cy="69680"/>
          </a:xfrm>
          <a:prstGeom prst="rect">
            <a:avLst/>
          </a:prstGeom>
          <a:solidFill>
            <a:schemeClr val="accent3"/>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207" name="Group 206">
            <a:extLst>
              <a:ext uri="{FF2B5EF4-FFF2-40B4-BE49-F238E27FC236}">
                <a16:creationId xmlns:a16="http://schemas.microsoft.com/office/drawing/2014/main" id="{9D48902D-8533-49FA-92BE-F231AE202CE9}"/>
              </a:ext>
            </a:extLst>
          </p:cNvPr>
          <p:cNvGrpSpPr/>
          <p:nvPr/>
        </p:nvGrpSpPr>
        <p:grpSpPr>
          <a:xfrm>
            <a:off x="1418437" y="3276338"/>
            <a:ext cx="217076" cy="69680"/>
            <a:chOff x="1418437" y="4034717"/>
            <a:chExt cx="217076" cy="69680"/>
          </a:xfrm>
        </p:grpSpPr>
        <p:sp>
          <p:nvSpPr>
            <p:cNvPr id="208" name="Rectangle 207">
              <a:extLst>
                <a:ext uri="{FF2B5EF4-FFF2-40B4-BE49-F238E27FC236}">
                  <a16:creationId xmlns:a16="http://schemas.microsoft.com/office/drawing/2014/main" id="{FCFE1262-A913-47E0-917B-29FE67ED69C0}"/>
                </a:ext>
              </a:extLst>
            </p:cNvPr>
            <p:cNvSpPr/>
            <p:nvPr/>
          </p:nvSpPr>
          <p:spPr bwMode="auto">
            <a:xfrm>
              <a:off x="1418437" y="4034717"/>
              <a:ext cx="69680" cy="69680"/>
            </a:xfrm>
            <a:prstGeom prst="rect">
              <a:avLst/>
            </a:prstGeom>
            <a:solidFill>
              <a:schemeClr val="accent3"/>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09" name="Rectangle 208">
              <a:extLst>
                <a:ext uri="{FF2B5EF4-FFF2-40B4-BE49-F238E27FC236}">
                  <a16:creationId xmlns:a16="http://schemas.microsoft.com/office/drawing/2014/main" id="{232BE12E-5C97-46BC-907B-130D3AF39855}"/>
                </a:ext>
              </a:extLst>
            </p:cNvPr>
            <p:cNvSpPr/>
            <p:nvPr/>
          </p:nvSpPr>
          <p:spPr bwMode="auto">
            <a:xfrm>
              <a:off x="1565833" y="4034717"/>
              <a:ext cx="69680" cy="69680"/>
            </a:xfrm>
            <a:prstGeom prst="rect">
              <a:avLst/>
            </a:prstGeom>
            <a:solidFill>
              <a:schemeClr val="accent3"/>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210" name="Group 209">
            <a:extLst>
              <a:ext uri="{FF2B5EF4-FFF2-40B4-BE49-F238E27FC236}">
                <a16:creationId xmlns:a16="http://schemas.microsoft.com/office/drawing/2014/main" id="{4C5ECD54-6488-49E2-81A9-3121B7EE9EAB}"/>
              </a:ext>
            </a:extLst>
          </p:cNvPr>
          <p:cNvGrpSpPr/>
          <p:nvPr/>
        </p:nvGrpSpPr>
        <p:grpSpPr>
          <a:xfrm>
            <a:off x="1875037" y="3142300"/>
            <a:ext cx="217076" cy="69680"/>
            <a:chOff x="1418437" y="4034717"/>
            <a:chExt cx="217076" cy="69680"/>
          </a:xfrm>
        </p:grpSpPr>
        <p:sp>
          <p:nvSpPr>
            <p:cNvPr id="211" name="Rectangle 210">
              <a:extLst>
                <a:ext uri="{FF2B5EF4-FFF2-40B4-BE49-F238E27FC236}">
                  <a16:creationId xmlns:a16="http://schemas.microsoft.com/office/drawing/2014/main" id="{69F77FCB-43ED-4652-B45F-98BA4FDFD635}"/>
                </a:ext>
              </a:extLst>
            </p:cNvPr>
            <p:cNvSpPr/>
            <p:nvPr/>
          </p:nvSpPr>
          <p:spPr bwMode="auto">
            <a:xfrm>
              <a:off x="1418437" y="4034717"/>
              <a:ext cx="69680" cy="69680"/>
            </a:xfrm>
            <a:prstGeom prst="rect">
              <a:avLst/>
            </a:prstGeom>
            <a:solidFill>
              <a:schemeClr val="accent3"/>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12" name="Rectangle 211">
              <a:extLst>
                <a:ext uri="{FF2B5EF4-FFF2-40B4-BE49-F238E27FC236}">
                  <a16:creationId xmlns:a16="http://schemas.microsoft.com/office/drawing/2014/main" id="{A9B877E6-0920-4CBF-A25C-EF4C25647D67}"/>
                </a:ext>
              </a:extLst>
            </p:cNvPr>
            <p:cNvSpPr/>
            <p:nvPr/>
          </p:nvSpPr>
          <p:spPr bwMode="auto">
            <a:xfrm>
              <a:off x="1565833" y="4034717"/>
              <a:ext cx="69680" cy="69680"/>
            </a:xfrm>
            <a:prstGeom prst="rect">
              <a:avLst/>
            </a:prstGeom>
            <a:solidFill>
              <a:schemeClr val="accent3"/>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213" name="Group 212">
            <a:extLst>
              <a:ext uri="{FF2B5EF4-FFF2-40B4-BE49-F238E27FC236}">
                <a16:creationId xmlns:a16="http://schemas.microsoft.com/office/drawing/2014/main" id="{9E5D347B-509F-4C3A-85CC-03AFDC4CE9D1}"/>
              </a:ext>
            </a:extLst>
          </p:cNvPr>
          <p:cNvGrpSpPr/>
          <p:nvPr/>
        </p:nvGrpSpPr>
        <p:grpSpPr>
          <a:xfrm>
            <a:off x="1425050" y="3012129"/>
            <a:ext cx="217076" cy="69680"/>
            <a:chOff x="1418437" y="4034717"/>
            <a:chExt cx="217076" cy="69680"/>
          </a:xfrm>
        </p:grpSpPr>
        <p:sp>
          <p:nvSpPr>
            <p:cNvPr id="214" name="Rectangle 213">
              <a:extLst>
                <a:ext uri="{FF2B5EF4-FFF2-40B4-BE49-F238E27FC236}">
                  <a16:creationId xmlns:a16="http://schemas.microsoft.com/office/drawing/2014/main" id="{18C7550B-962B-419A-9B98-356DD47F40E0}"/>
                </a:ext>
              </a:extLst>
            </p:cNvPr>
            <p:cNvSpPr/>
            <p:nvPr/>
          </p:nvSpPr>
          <p:spPr bwMode="auto">
            <a:xfrm>
              <a:off x="1418437" y="4034717"/>
              <a:ext cx="69680" cy="69680"/>
            </a:xfrm>
            <a:prstGeom prst="rect">
              <a:avLst/>
            </a:prstGeom>
            <a:solidFill>
              <a:schemeClr val="accent3"/>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15" name="Rectangle 214">
              <a:extLst>
                <a:ext uri="{FF2B5EF4-FFF2-40B4-BE49-F238E27FC236}">
                  <a16:creationId xmlns:a16="http://schemas.microsoft.com/office/drawing/2014/main" id="{E7D4FC5C-E765-43A8-8878-AFF75A1E5C3D}"/>
                </a:ext>
              </a:extLst>
            </p:cNvPr>
            <p:cNvSpPr/>
            <p:nvPr/>
          </p:nvSpPr>
          <p:spPr bwMode="auto">
            <a:xfrm>
              <a:off x="1565833" y="4034717"/>
              <a:ext cx="69680" cy="69680"/>
            </a:xfrm>
            <a:prstGeom prst="rect">
              <a:avLst/>
            </a:prstGeom>
            <a:solidFill>
              <a:schemeClr val="accent3"/>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218" name="Group 217">
            <a:extLst>
              <a:ext uri="{FF2B5EF4-FFF2-40B4-BE49-F238E27FC236}">
                <a16:creationId xmlns:a16="http://schemas.microsoft.com/office/drawing/2014/main" id="{D57926C0-5330-42EF-9A81-0BCAE98537CE}"/>
              </a:ext>
            </a:extLst>
          </p:cNvPr>
          <p:cNvGrpSpPr/>
          <p:nvPr/>
        </p:nvGrpSpPr>
        <p:grpSpPr>
          <a:xfrm>
            <a:off x="1416491" y="2499734"/>
            <a:ext cx="217144" cy="66058"/>
            <a:chOff x="1416491" y="2499734"/>
            <a:chExt cx="217144" cy="66058"/>
          </a:xfrm>
        </p:grpSpPr>
        <p:sp>
          <p:nvSpPr>
            <p:cNvPr id="216" name="Oval 215">
              <a:extLst>
                <a:ext uri="{FF2B5EF4-FFF2-40B4-BE49-F238E27FC236}">
                  <a16:creationId xmlns:a16="http://schemas.microsoft.com/office/drawing/2014/main" id="{390707A6-C9D8-4E6B-A661-A5E624C6ADCA}"/>
                </a:ext>
              </a:extLst>
            </p:cNvPr>
            <p:cNvSpPr/>
            <p:nvPr/>
          </p:nvSpPr>
          <p:spPr bwMode="auto">
            <a:xfrm>
              <a:off x="1416491" y="2499734"/>
              <a:ext cx="66058" cy="66058"/>
            </a:xfrm>
            <a:prstGeom prst="ellipse">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17" name="Oval 216">
              <a:extLst>
                <a:ext uri="{FF2B5EF4-FFF2-40B4-BE49-F238E27FC236}">
                  <a16:creationId xmlns:a16="http://schemas.microsoft.com/office/drawing/2014/main" id="{824BA0F0-C431-4BDF-B97D-0ABB5F1AD1D2}"/>
                </a:ext>
              </a:extLst>
            </p:cNvPr>
            <p:cNvSpPr/>
            <p:nvPr/>
          </p:nvSpPr>
          <p:spPr bwMode="auto">
            <a:xfrm>
              <a:off x="1567577" y="2499734"/>
              <a:ext cx="66058" cy="66058"/>
            </a:xfrm>
            <a:prstGeom prst="ellipse">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219" name="Group 218">
            <a:extLst>
              <a:ext uri="{FF2B5EF4-FFF2-40B4-BE49-F238E27FC236}">
                <a16:creationId xmlns:a16="http://schemas.microsoft.com/office/drawing/2014/main" id="{AE7F0D42-7013-42F1-B27D-0FF76F778E0C}"/>
              </a:ext>
            </a:extLst>
          </p:cNvPr>
          <p:cNvGrpSpPr/>
          <p:nvPr/>
        </p:nvGrpSpPr>
        <p:grpSpPr>
          <a:xfrm>
            <a:off x="1416491" y="2630427"/>
            <a:ext cx="217144" cy="66058"/>
            <a:chOff x="1416491" y="2499734"/>
            <a:chExt cx="217144" cy="66058"/>
          </a:xfrm>
        </p:grpSpPr>
        <p:sp>
          <p:nvSpPr>
            <p:cNvPr id="220" name="Oval 219">
              <a:extLst>
                <a:ext uri="{FF2B5EF4-FFF2-40B4-BE49-F238E27FC236}">
                  <a16:creationId xmlns:a16="http://schemas.microsoft.com/office/drawing/2014/main" id="{785D610E-9B5A-4AFA-8ACB-AF73AD8196AF}"/>
                </a:ext>
              </a:extLst>
            </p:cNvPr>
            <p:cNvSpPr/>
            <p:nvPr/>
          </p:nvSpPr>
          <p:spPr bwMode="auto">
            <a:xfrm>
              <a:off x="1416491" y="2499734"/>
              <a:ext cx="66058" cy="66058"/>
            </a:xfrm>
            <a:prstGeom prst="ellipse">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21" name="Oval 220">
              <a:extLst>
                <a:ext uri="{FF2B5EF4-FFF2-40B4-BE49-F238E27FC236}">
                  <a16:creationId xmlns:a16="http://schemas.microsoft.com/office/drawing/2014/main" id="{C2BF0249-F92F-444B-853D-DC7530A74C81}"/>
                </a:ext>
              </a:extLst>
            </p:cNvPr>
            <p:cNvSpPr/>
            <p:nvPr/>
          </p:nvSpPr>
          <p:spPr bwMode="auto">
            <a:xfrm>
              <a:off x="1567577" y="2499734"/>
              <a:ext cx="66058" cy="66058"/>
            </a:xfrm>
            <a:prstGeom prst="ellipse">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222" name="Group 221">
            <a:extLst>
              <a:ext uri="{FF2B5EF4-FFF2-40B4-BE49-F238E27FC236}">
                <a16:creationId xmlns:a16="http://schemas.microsoft.com/office/drawing/2014/main" id="{DBB64E8F-4829-484E-87EA-6410290FC0C1}"/>
              </a:ext>
            </a:extLst>
          </p:cNvPr>
          <p:cNvGrpSpPr/>
          <p:nvPr/>
        </p:nvGrpSpPr>
        <p:grpSpPr>
          <a:xfrm>
            <a:off x="1866899" y="3275686"/>
            <a:ext cx="217144" cy="66058"/>
            <a:chOff x="1416491" y="2499734"/>
            <a:chExt cx="217144" cy="66058"/>
          </a:xfrm>
        </p:grpSpPr>
        <p:sp>
          <p:nvSpPr>
            <p:cNvPr id="223" name="Oval 222">
              <a:extLst>
                <a:ext uri="{FF2B5EF4-FFF2-40B4-BE49-F238E27FC236}">
                  <a16:creationId xmlns:a16="http://schemas.microsoft.com/office/drawing/2014/main" id="{FBAE1AEA-5EE3-4856-B1FC-DC021AFEAE9E}"/>
                </a:ext>
              </a:extLst>
            </p:cNvPr>
            <p:cNvSpPr/>
            <p:nvPr/>
          </p:nvSpPr>
          <p:spPr bwMode="auto">
            <a:xfrm>
              <a:off x="1416491" y="2499734"/>
              <a:ext cx="66058" cy="66058"/>
            </a:xfrm>
            <a:prstGeom prst="ellipse">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24" name="Oval 223">
              <a:extLst>
                <a:ext uri="{FF2B5EF4-FFF2-40B4-BE49-F238E27FC236}">
                  <a16:creationId xmlns:a16="http://schemas.microsoft.com/office/drawing/2014/main" id="{55C81A6D-4E0C-4458-ACC1-897E4F9D39F4}"/>
                </a:ext>
              </a:extLst>
            </p:cNvPr>
            <p:cNvSpPr/>
            <p:nvPr/>
          </p:nvSpPr>
          <p:spPr bwMode="auto">
            <a:xfrm>
              <a:off x="1567577" y="2499734"/>
              <a:ext cx="66058" cy="66058"/>
            </a:xfrm>
            <a:prstGeom prst="ellipse">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225" name="Group 224">
            <a:extLst>
              <a:ext uri="{FF2B5EF4-FFF2-40B4-BE49-F238E27FC236}">
                <a16:creationId xmlns:a16="http://schemas.microsoft.com/office/drawing/2014/main" id="{DABC6FBC-443F-4ACA-945E-1CE8480C81AB}"/>
              </a:ext>
            </a:extLst>
          </p:cNvPr>
          <p:cNvGrpSpPr/>
          <p:nvPr/>
        </p:nvGrpSpPr>
        <p:grpSpPr>
          <a:xfrm>
            <a:off x="1408946" y="3910863"/>
            <a:ext cx="217144" cy="66058"/>
            <a:chOff x="1416491" y="2499734"/>
            <a:chExt cx="217144" cy="66058"/>
          </a:xfrm>
        </p:grpSpPr>
        <p:sp>
          <p:nvSpPr>
            <p:cNvPr id="226" name="Oval 225">
              <a:extLst>
                <a:ext uri="{FF2B5EF4-FFF2-40B4-BE49-F238E27FC236}">
                  <a16:creationId xmlns:a16="http://schemas.microsoft.com/office/drawing/2014/main" id="{ECCC839C-93B9-46DE-A549-46F67349FE0E}"/>
                </a:ext>
              </a:extLst>
            </p:cNvPr>
            <p:cNvSpPr/>
            <p:nvPr/>
          </p:nvSpPr>
          <p:spPr bwMode="auto">
            <a:xfrm>
              <a:off x="1416491" y="2499734"/>
              <a:ext cx="66058" cy="66058"/>
            </a:xfrm>
            <a:prstGeom prst="ellipse">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27" name="Oval 226">
              <a:extLst>
                <a:ext uri="{FF2B5EF4-FFF2-40B4-BE49-F238E27FC236}">
                  <a16:creationId xmlns:a16="http://schemas.microsoft.com/office/drawing/2014/main" id="{C75CD302-A72F-4E84-8CAA-BFFFDDECEC40}"/>
                </a:ext>
              </a:extLst>
            </p:cNvPr>
            <p:cNvSpPr/>
            <p:nvPr/>
          </p:nvSpPr>
          <p:spPr bwMode="auto">
            <a:xfrm>
              <a:off x="1567577" y="2499734"/>
              <a:ext cx="66058" cy="66058"/>
            </a:xfrm>
            <a:prstGeom prst="ellipse">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228" name="Group 227">
            <a:extLst>
              <a:ext uri="{FF2B5EF4-FFF2-40B4-BE49-F238E27FC236}">
                <a16:creationId xmlns:a16="http://schemas.microsoft.com/office/drawing/2014/main" id="{E7897C3B-6411-4B97-B545-6BCC1CB3C636}"/>
              </a:ext>
            </a:extLst>
          </p:cNvPr>
          <p:cNvGrpSpPr/>
          <p:nvPr/>
        </p:nvGrpSpPr>
        <p:grpSpPr>
          <a:xfrm>
            <a:off x="1570352" y="4162193"/>
            <a:ext cx="236194" cy="66058"/>
            <a:chOff x="1416491" y="2499734"/>
            <a:chExt cx="236194" cy="66058"/>
          </a:xfrm>
        </p:grpSpPr>
        <p:sp>
          <p:nvSpPr>
            <p:cNvPr id="229" name="Oval 228">
              <a:extLst>
                <a:ext uri="{FF2B5EF4-FFF2-40B4-BE49-F238E27FC236}">
                  <a16:creationId xmlns:a16="http://schemas.microsoft.com/office/drawing/2014/main" id="{4C2F58C0-E012-4B7C-BAE0-72B1CBC00EFD}"/>
                </a:ext>
              </a:extLst>
            </p:cNvPr>
            <p:cNvSpPr/>
            <p:nvPr/>
          </p:nvSpPr>
          <p:spPr bwMode="auto">
            <a:xfrm>
              <a:off x="1416491" y="2499734"/>
              <a:ext cx="66058" cy="66058"/>
            </a:xfrm>
            <a:prstGeom prst="ellipse">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30" name="Oval 229">
              <a:extLst>
                <a:ext uri="{FF2B5EF4-FFF2-40B4-BE49-F238E27FC236}">
                  <a16:creationId xmlns:a16="http://schemas.microsoft.com/office/drawing/2014/main" id="{4D566C07-CA82-4C91-86FC-3AB7C363CFFD}"/>
                </a:ext>
              </a:extLst>
            </p:cNvPr>
            <p:cNvSpPr/>
            <p:nvPr/>
          </p:nvSpPr>
          <p:spPr bwMode="auto">
            <a:xfrm>
              <a:off x="1586627" y="2499734"/>
              <a:ext cx="66058" cy="66058"/>
            </a:xfrm>
            <a:prstGeom prst="ellipse">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231" name="Group 230">
            <a:extLst>
              <a:ext uri="{FF2B5EF4-FFF2-40B4-BE49-F238E27FC236}">
                <a16:creationId xmlns:a16="http://schemas.microsoft.com/office/drawing/2014/main" id="{A2E7EEA1-D254-4768-8DBF-CA277B30122B}"/>
              </a:ext>
            </a:extLst>
          </p:cNvPr>
          <p:cNvGrpSpPr/>
          <p:nvPr/>
        </p:nvGrpSpPr>
        <p:grpSpPr>
          <a:xfrm>
            <a:off x="3837411" y="4929882"/>
            <a:ext cx="217144" cy="66058"/>
            <a:chOff x="1416491" y="2499734"/>
            <a:chExt cx="217144" cy="66058"/>
          </a:xfrm>
        </p:grpSpPr>
        <p:sp>
          <p:nvSpPr>
            <p:cNvPr id="232" name="Oval 231">
              <a:extLst>
                <a:ext uri="{FF2B5EF4-FFF2-40B4-BE49-F238E27FC236}">
                  <a16:creationId xmlns:a16="http://schemas.microsoft.com/office/drawing/2014/main" id="{F7C2AF81-F7EC-462F-8963-78431E255496}"/>
                </a:ext>
              </a:extLst>
            </p:cNvPr>
            <p:cNvSpPr/>
            <p:nvPr/>
          </p:nvSpPr>
          <p:spPr bwMode="auto">
            <a:xfrm>
              <a:off x="1416491" y="2499734"/>
              <a:ext cx="66058" cy="66058"/>
            </a:xfrm>
            <a:prstGeom prst="ellipse">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33" name="Oval 232">
              <a:extLst>
                <a:ext uri="{FF2B5EF4-FFF2-40B4-BE49-F238E27FC236}">
                  <a16:creationId xmlns:a16="http://schemas.microsoft.com/office/drawing/2014/main" id="{4A2FAA86-8244-416E-A1C5-4FA4C90B3B62}"/>
                </a:ext>
              </a:extLst>
            </p:cNvPr>
            <p:cNvSpPr/>
            <p:nvPr/>
          </p:nvSpPr>
          <p:spPr bwMode="auto">
            <a:xfrm>
              <a:off x="1567577" y="2499734"/>
              <a:ext cx="66058" cy="66058"/>
            </a:xfrm>
            <a:prstGeom prst="ellipse">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sp>
        <p:nvSpPr>
          <p:cNvPr id="234" name="Plus Sign 233">
            <a:extLst>
              <a:ext uri="{FF2B5EF4-FFF2-40B4-BE49-F238E27FC236}">
                <a16:creationId xmlns:a16="http://schemas.microsoft.com/office/drawing/2014/main" id="{C03CC5AB-11D1-49BE-948C-AEF333FEAA7E}"/>
              </a:ext>
            </a:extLst>
          </p:cNvPr>
          <p:cNvSpPr/>
          <p:nvPr/>
        </p:nvSpPr>
        <p:spPr bwMode="auto">
          <a:xfrm>
            <a:off x="1405061" y="4783206"/>
            <a:ext cx="100875" cy="100875"/>
          </a:xfrm>
          <a:prstGeom prst="mathPlus">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35" name="Plus Sign 234">
            <a:extLst>
              <a:ext uri="{FF2B5EF4-FFF2-40B4-BE49-F238E27FC236}">
                <a16:creationId xmlns:a16="http://schemas.microsoft.com/office/drawing/2014/main" id="{2A212B54-FA31-414C-9B35-14E64A54A30C}"/>
              </a:ext>
            </a:extLst>
          </p:cNvPr>
          <p:cNvSpPr/>
          <p:nvPr/>
        </p:nvSpPr>
        <p:spPr bwMode="auto">
          <a:xfrm>
            <a:off x="1548114" y="4785683"/>
            <a:ext cx="100875" cy="100875"/>
          </a:xfrm>
          <a:prstGeom prst="mathPlus">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36" name="Diamond 235">
            <a:extLst>
              <a:ext uri="{FF2B5EF4-FFF2-40B4-BE49-F238E27FC236}">
                <a16:creationId xmlns:a16="http://schemas.microsoft.com/office/drawing/2014/main" id="{511DF4C9-6D04-4A3E-9AC8-AAF0E13515A1}"/>
              </a:ext>
            </a:extLst>
          </p:cNvPr>
          <p:cNvSpPr/>
          <p:nvPr/>
        </p:nvSpPr>
        <p:spPr bwMode="auto">
          <a:xfrm>
            <a:off x="1697036" y="2358189"/>
            <a:ext cx="103010" cy="103010"/>
          </a:xfrm>
          <a:prstGeom prst="diamond">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37" name="Diamond 236">
            <a:extLst>
              <a:ext uri="{FF2B5EF4-FFF2-40B4-BE49-F238E27FC236}">
                <a16:creationId xmlns:a16="http://schemas.microsoft.com/office/drawing/2014/main" id="{3D9313FB-14EC-4BD8-B7A8-FD54A148828F}"/>
              </a:ext>
            </a:extLst>
          </p:cNvPr>
          <p:cNvSpPr/>
          <p:nvPr/>
        </p:nvSpPr>
        <p:spPr bwMode="auto">
          <a:xfrm>
            <a:off x="1390770" y="4523249"/>
            <a:ext cx="103010" cy="103010"/>
          </a:xfrm>
          <a:prstGeom prst="diamond">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38" name="Diamond 237">
            <a:extLst>
              <a:ext uri="{FF2B5EF4-FFF2-40B4-BE49-F238E27FC236}">
                <a16:creationId xmlns:a16="http://schemas.microsoft.com/office/drawing/2014/main" id="{A2D01F1D-E706-4DF4-8C4C-15918B4AAC94}"/>
              </a:ext>
            </a:extLst>
          </p:cNvPr>
          <p:cNvSpPr/>
          <p:nvPr/>
        </p:nvSpPr>
        <p:spPr bwMode="auto">
          <a:xfrm>
            <a:off x="1390770" y="4660286"/>
            <a:ext cx="103010" cy="103010"/>
          </a:xfrm>
          <a:prstGeom prst="diamond">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39" name="Rectangle 238">
            <a:extLst>
              <a:ext uri="{FF2B5EF4-FFF2-40B4-BE49-F238E27FC236}">
                <a16:creationId xmlns:a16="http://schemas.microsoft.com/office/drawing/2014/main" id="{40616D52-5D37-4405-94D7-E2FFA9E5E966}"/>
              </a:ext>
            </a:extLst>
          </p:cNvPr>
          <p:cNvSpPr/>
          <p:nvPr/>
        </p:nvSpPr>
        <p:spPr bwMode="auto">
          <a:xfrm>
            <a:off x="2994680" y="4672691"/>
            <a:ext cx="69680" cy="69680"/>
          </a:xfrm>
          <a:prstGeom prst="rect">
            <a:avLst/>
          </a:prstGeom>
          <a:solidFill>
            <a:schemeClr val="accent5"/>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40" name="Rectangle 239">
            <a:extLst>
              <a:ext uri="{FF2B5EF4-FFF2-40B4-BE49-F238E27FC236}">
                <a16:creationId xmlns:a16="http://schemas.microsoft.com/office/drawing/2014/main" id="{3CE6FA45-C2E2-4843-A2C9-2096BB5754FD}"/>
              </a:ext>
            </a:extLst>
          </p:cNvPr>
          <p:cNvSpPr/>
          <p:nvPr/>
        </p:nvSpPr>
        <p:spPr bwMode="auto">
          <a:xfrm>
            <a:off x="2948606" y="4809588"/>
            <a:ext cx="69680" cy="69680"/>
          </a:xfrm>
          <a:prstGeom prst="rect">
            <a:avLst/>
          </a:prstGeom>
          <a:solidFill>
            <a:schemeClr val="accent5"/>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41" name="Rectangle 240">
            <a:extLst>
              <a:ext uri="{FF2B5EF4-FFF2-40B4-BE49-F238E27FC236}">
                <a16:creationId xmlns:a16="http://schemas.microsoft.com/office/drawing/2014/main" id="{68F7D570-B20B-4E31-8D85-28DEB6DB31B5}"/>
              </a:ext>
            </a:extLst>
          </p:cNvPr>
          <p:cNvSpPr/>
          <p:nvPr/>
        </p:nvSpPr>
        <p:spPr bwMode="auto">
          <a:xfrm>
            <a:off x="3147150" y="4801002"/>
            <a:ext cx="69680" cy="69680"/>
          </a:xfrm>
          <a:prstGeom prst="rect">
            <a:avLst/>
          </a:prstGeom>
          <a:solidFill>
            <a:schemeClr val="accent5"/>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42" name="Rectangle 241">
            <a:extLst>
              <a:ext uri="{FF2B5EF4-FFF2-40B4-BE49-F238E27FC236}">
                <a16:creationId xmlns:a16="http://schemas.microsoft.com/office/drawing/2014/main" id="{A2055DFB-E676-47F2-89E9-658B2106E3B5}"/>
              </a:ext>
            </a:extLst>
          </p:cNvPr>
          <p:cNvSpPr/>
          <p:nvPr/>
        </p:nvSpPr>
        <p:spPr bwMode="auto">
          <a:xfrm>
            <a:off x="1422852" y="4427455"/>
            <a:ext cx="69680" cy="69680"/>
          </a:xfrm>
          <a:prstGeom prst="rect">
            <a:avLst/>
          </a:prstGeom>
          <a:solidFill>
            <a:schemeClr val="accent5"/>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43" name="Rectangle 242">
            <a:extLst>
              <a:ext uri="{FF2B5EF4-FFF2-40B4-BE49-F238E27FC236}">
                <a16:creationId xmlns:a16="http://schemas.microsoft.com/office/drawing/2014/main" id="{06F284EB-89AD-4FBA-9E51-D188EF5967BA}"/>
              </a:ext>
            </a:extLst>
          </p:cNvPr>
          <p:cNvSpPr/>
          <p:nvPr/>
        </p:nvSpPr>
        <p:spPr bwMode="auto">
          <a:xfrm>
            <a:off x="1571334" y="3532790"/>
            <a:ext cx="69680" cy="69680"/>
          </a:xfrm>
          <a:prstGeom prst="rect">
            <a:avLst/>
          </a:prstGeom>
          <a:solidFill>
            <a:schemeClr val="accent5"/>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44" name="Rectangle 243">
            <a:extLst>
              <a:ext uri="{FF2B5EF4-FFF2-40B4-BE49-F238E27FC236}">
                <a16:creationId xmlns:a16="http://schemas.microsoft.com/office/drawing/2014/main" id="{05CE651A-59D0-4E6B-80C4-16F346561773}"/>
              </a:ext>
            </a:extLst>
          </p:cNvPr>
          <p:cNvSpPr/>
          <p:nvPr/>
        </p:nvSpPr>
        <p:spPr bwMode="auto">
          <a:xfrm>
            <a:off x="1408258" y="2889180"/>
            <a:ext cx="69680" cy="69680"/>
          </a:xfrm>
          <a:prstGeom prst="rect">
            <a:avLst/>
          </a:prstGeom>
          <a:solidFill>
            <a:schemeClr val="accent5"/>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45" name="Rectangle 244">
            <a:extLst>
              <a:ext uri="{FF2B5EF4-FFF2-40B4-BE49-F238E27FC236}">
                <a16:creationId xmlns:a16="http://schemas.microsoft.com/office/drawing/2014/main" id="{D922D471-C9BD-4D5F-9183-343635B10162}"/>
              </a:ext>
            </a:extLst>
          </p:cNvPr>
          <p:cNvSpPr/>
          <p:nvPr/>
        </p:nvSpPr>
        <p:spPr bwMode="auto">
          <a:xfrm>
            <a:off x="2313101" y="2370679"/>
            <a:ext cx="69680" cy="69680"/>
          </a:xfrm>
          <a:prstGeom prst="rect">
            <a:avLst/>
          </a:prstGeom>
          <a:solidFill>
            <a:schemeClr val="accent5"/>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46" name="Rectangle 245">
            <a:extLst>
              <a:ext uri="{FF2B5EF4-FFF2-40B4-BE49-F238E27FC236}">
                <a16:creationId xmlns:a16="http://schemas.microsoft.com/office/drawing/2014/main" id="{84F4FE1D-CC48-4B77-9BEE-10A86B90AC34}"/>
              </a:ext>
            </a:extLst>
          </p:cNvPr>
          <p:cNvSpPr/>
          <p:nvPr/>
        </p:nvSpPr>
        <p:spPr bwMode="auto">
          <a:xfrm>
            <a:off x="2594882" y="3014285"/>
            <a:ext cx="69680" cy="69680"/>
          </a:xfrm>
          <a:prstGeom prst="rect">
            <a:avLst/>
          </a:prstGeom>
          <a:solidFill>
            <a:schemeClr val="accent5"/>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47" name="Rectangle 246">
            <a:extLst>
              <a:ext uri="{FF2B5EF4-FFF2-40B4-BE49-F238E27FC236}">
                <a16:creationId xmlns:a16="http://schemas.microsoft.com/office/drawing/2014/main" id="{62F1F303-0F90-4635-8673-C4254230BF98}"/>
              </a:ext>
            </a:extLst>
          </p:cNvPr>
          <p:cNvSpPr/>
          <p:nvPr/>
        </p:nvSpPr>
        <p:spPr bwMode="auto">
          <a:xfrm>
            <a:off x="4419259" y="3142737"/>
            <a:ext cx="69680" cy="69680"/>
          </a:xfrm>
          <a:prstGeom prst="rect">
            <a:avLst/>
          </a:prstGeom>
          <a:solidFill>
            <a:schemeClr val="accent5"/>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48" name="Rectangle 247">
            <a:extLst>
              <a:ext uri="{FF2B5EF4-FFF2-40B4-BE49-F238E27FC236}">
                <a16:creationId xmlns:a16="http://schemas.microsoft.com/office/drawing/2014/main" id="{D27AFDAE-9C20-4F9A-A7A1-D44045036F19}"/>
              </a:ext>
            </a:extLst>
          </p:cNvPr>
          <p:cNvSpPr/>
          <p:nvPr/>
        </p:nvSpPr>
        <p:spPr bwMode="auto">
          <a:xfrm>
            <a:off x="1886280" y="3651887"/>
            <a:ext cx="69680" cy="69680"/>
          </a:xfrm>
          <a:prstGeom prst="rect">
            <a:avLst/>
          </a:prstGeom>
          <a:solidFill>
            <a:schemeClr val="accent5"/>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49" name="Rectangle 248">
            <a:extLst>
              <a:ext uri="{FF2B5EF4-FFF2-40B4-BE49-F238E27FC236}">
                <a16:creationId xmlns:a16="http://schemas.microsoft.com/office/drawing/2014/main" id="{28529F52-EC12-4693-9AC5-A7B11D336532}"/>
              </a:ext>
            </a:extLst>
          </p:cNvPr>
          <p:cNvSpPr/>
          <p:nvPr/>
        </p:nvSpPr>
        <p:spPr bwMode="auto">
          <a:xfrm>
            <a:off x="1416491" y="3527877"/>
            <a:ext cx="69680" cy="69680"/>
          </a:xfrm>
          <a:prstGeom prst="rect">
            <a:avLst/>
          </a:prstGeom>
          <a:solidFill>
            <a:schemeClr val="accent5"/>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51" name="Oval 250">
            <a:extLst>
              <a:ext uri="{FF2B5EF4-FFF2-40B4-BE49-F238E27FC236}">
                <a16:creationId xmlns:a16="http://schemas.microsoft.com/office/drawing/2014/main" id="{5A2BA59F-EBA8-4738-895B-69F2612A0833}"/>
              </a:ext>
            </a:extLst>
          </p:cNvPr>
          <p:cNvSpPr/>
          <p:nvPr/>
        </p:nvSpPr>
        <p:spPr bwMode="auto">
          <a:xfrm>
            <a:off x="4508546" y="4169667"/>
            <a:ext cx="66058" cy="66058"/>
          </a:xfrm>
          <a:prstGeom prst="ellipse">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52" name="Isosceles Triangle 251">
            <a:extLst>
              <a:ext uri="{FF2B5EF4-FFF2-40B4-BE49-F238E27FC236}">
                <a16:creationId xmlns:a16="http://schemas.microsoft.com/office/drawing/2014/main" id="{9310DBE1-2FA1-42F9-A15D-699FAA39ED1A}"/>
              </a:ext>
            </a:extLst>
          </p:cNvPr>
          <p:cNvSpPr/>
          <p:nvPr/>
        </p:nvSpPr>
        <p:spPr bwMode="auto">
          <a:xfrm>
            <a:off x="1399723" y="3642310"/>
            <a:ext cx="99593" cy="85856"/>
          </a:xfrm>
          <a:prstGeom prst="triangle">
            <a:avLst/>
          </a:prstGeom>
          <a:solidFill>
            <a:schemeClr val="accent4"/>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53" name="Isosceles Triangle 252">
            <a:extLst>
              <a:ext uri="{FF2B5EF4-FFF2-40B4-BE49-F238E27FC236}">
                <a16:creationId xmlns:a16="http://schemas.microsoft.com/office/drawing/2014/main" id="{82F42A09-A59F-428A-974F-0B9A3BFC4DB0}"/>
              </a:ext>
            </a:extLst>
          </p:cNvPr>
          <p:cNvSpPr/>
          <p:nvPr/>
        </p:nvSpPr>
        <p:spPr bwMode="auto">
          <a:xfrm>
            <a:off x="1504514" y="3642310"/>
            <a:ext cx="99593" cy="85856"/>
          </a:xfrm>
          <a:prstGeom prst="triangle">
            <a:avLst/>
          </a:prstGeom>
          <a:solidFill>
            <a:schemeClr val="accent4"/>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54" name="Isosceles Triangle 253">
            <a:extLst>
              <a:ext uri="{FF2B5EF4-FFF2-40B4-BE49-F238E27FC236}">
                <a16:creationId xmlns:a16="http://schemas.microsoft.com/office/drawing/2014/main" id="{01CDE244-0827-46A1-B786-10E18C6BC85D}"/>
              </a:ext>
            </a:extLst>
          </p:cNvPr>
          <p:cNvSpPr/>
          <p:nvPr/>
        </p:nvSpPr>
        <p:spPr bwMode="auto">
          <a:xfrm>
            <a:off x="1856367" y="2363237"/>
            <a:ext cx="99593" cy="85856"/>
          </a:xfrm>
          <a:prstGeom prst="triangle">
            <a:avLst/>
          </a:prstGeom>
          <a:solidFill>
            <a:schemeClr val="accent4"/>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cxnSp>
        <p:nvCxnSpPr>
          <p:cNvPr id="256" name="Straight Arrow Connector 255">
            <a:extLst>
              <a:ext uri="{FF2B5EF4-FFF2-40B4-BE49-F238E27FC236}">
                <a16:creationId xmlns:a16="http://schemas.microsoft.com/office/drawing/2014/main" id="{DE33271B-7B0C-40C7-BAAC-7F9E4100EC56}"/>
              </a:ext>
            </a:extLst>
          </p:cNvPr>
          <p:cNvCxnSpPr>
            <a:cxnSpLocks/>
          </p:cNvCxnSpPr>
          <p:nvPr/>
        </p:nvCxnSpPr>
        <p:spPr bwMode="auto">
          <a:xfrm>
            <a:off x="4226608" y="5097107"/>
            <a:ext cx="136750" cy="0"/>
          </a:xfrm>
          <a:prstGeom prst="straightConnector1">
            <a:avLst/>
          </a:prstGeom>
          <a:noFill/>
          <a:ln w="28575" cap="flat" cmpd="sng" algn="ctr">
            <a:solidFill>
              <a:schemeClr val="accent3"/>
            </a:solidFill>
            <a:prstDash val="solid"/>
            <a:round/>
            <a:headEnd type="none" w="med" len="med"/>
            <a:tailEnd type="triangle"/>
          </a:ln>
          <a:effectLst/>
        </p:spPr>
      </p:cxnSp>
      <p:cxnSp>
        <p:nvCxnSpPr>
          <p:cNvPr id="259" name="Straight Arrow Connector 258">
            <a:extLst>
              <a:ext uri="{FF2B5EF4-FFF2-40B4-BE49-F238E27FC236}">
                <a16:creationId xmlns:a16="http://schemas.microsoft.com/office/drawing/2014/main" id="{52828F61-7E39-4130-9C1A-A14A3EF6F21A}"/>
              </a:ext>
            </a:extLst>
          </p:cNvPr>
          <p:cNvCxnSpPr>
            <a:cxnSpLocks/>
          </p:cNvCxnSpPr>
          <p:nvPr/>
        </p:nvCxnSpPr>
        <p:spPr bwMode="auto">
          <a:xfrm>
            <a:off x="4094241" y="4969137"/>
            <a:ext cx="136750" cy="0"/>
          </a:xfrm>
          <a:prstGeom prst="straightConnector1">
            <a:avLst/>
          </a:prstGeom>
          <a:noFill/>
          <a:ln w="28575" cap="flat" cmpd="sng" algn="ctr">
            <a:solidFill>
              <a:schemeClr val="accent3"/>
            </a:solidFill>
            <a:prstDash val="solid"/>
            <a:round/>
            <a:headEnd type="none" w="med" len="med"/>
            <a:tailEnd type="triangle"/>
          </a:ln>
          <a:effectLst/>
        </p:spPr>
      </p:cxnSp>
      <p:cxnSp>
        <p:nvCxnSpPr>
          <p:cNvPr id="260" name="Straight Arrow Connector 259">
            <a:extLst>
              <a:ext uri="{FF2B5EF4-FFF2-40B4-BE49-F238E27FC236}">
                <a16:creationId xmlns:a16="http://schemas.microsoft.com/office/drawing/2014/main" id="{471EA42E-D1D1-4A5E-B61F-F47D38B15A1E}"/>
              </a:ext>
            </a:extLst>
          </p:cNvPr>
          <p:cNvCxnSpPr>
            <a:cxnSpLocks/>
          </p:cNvCxnSpPr>
          <p:nvPr/>
        </p:nvCxnSpPr>
        <p:spPr bwMode="auto">
          <a:xfrm>
            <a:off x="4252198" y="4192220"/>
            <a:ext cx="136750" cy="0"/>
          </a:xfrm>
          <a:prstGeom prst="straightConnector1">
            <a:avLst/>
          </a:prstGeom>
          <a:noFill/>
          <a:ln w="28575" cap="flat" cmpd="sng" algn="ctr">
            <a:solidFill>
              <a:schemeClr val="accent3"/>
            </a:solidFill>
            <a:prstDash val="solid"/>
            <a:round/>
            <a:headEnd type="none" w="med" len="med"/>
            <a:tailEnd type="triangle"/>
          </a:ln>
          <a:effectLst/>
        </p:spPr>
      </p:cxnSp>
      <p:cxnSp>
        <p:nvCxnSpPr>
          <p:cNvPr id="261" name="Straight Arrow Connector 260">
            <a:extLst>
              <a:ext uri="{FF2B5EF4-FFF2-40B4-BE49-F238E27FC236}">
                <a16:creationId xmlns:a16="http://schemas.microsoft.com/office/drawing/2014/main" id="{B0CEF002-87D9-4C1C-9BC2-F698CF5EC414}"/>
              </a:ext>
            </a:extLst>
          </p:cNvPr>
          <p:cNvCxnSpPr>
            <a:cxnSpLocks/>
          </p:cNvCxnSpPr>
          <p:nvPr/>
        </p:nvCxnSpPr>
        <p:spPr bwMode="auto">
          <a:xfrm>
            <a:off x="3565198" y="4069557"/>
            <a:ext cx="136750" cy="0"/>
          </a:xfrm>
          <a:prstGeom prst="straightConnector1">
            <a:avLst/>
          </a:prstGeom>
          <a:noFill/>
          <a:ln w="28575" cap="flat" cmpd="sng" algn="ctr">
            <a:solidFill>
              <a:schemeClr val="accent3"/>
            </a:solidFill>
            <a:prstDash val="solid"/>
            <a:round/>
            <a:headEnd type="none" w="med" len="med"/>
            <a:tailEnd type="triangle"/>
          </a:ln>
          <a:effectLst/>
        </p:spPr>
      </p:cxnSp>
      <p:cxnSp>
        <p:nvCxnSpPr>
          <p:cNvPr id="262" name="Straight Arrow Connector 261">
            <a:extLst>
              <a:ext uri="{FF2B5EF4-FFF2-40B4-BE49-F238E27FC236}">
                <a16:creationId xmlns:a16="http://schemas.microsoft.com/office/drawing/2014/main" id="{9B70334B-0054-44E2-AB35-D3A5F21768E7}"/>
              </a:ext>
            </a:extLst>
          </p:cNvPr>
          <p:cNvCxnSpPr>
            <a:cxnSpLocks/>
          </p:cNvCxnSpPr>
          <p:nvPr/>
        </p:nvCxnSpPr>
        <p:spPr bwMode="auto">
          <a:xfrm>
            <a:off x="4859808" y="3304432"/>
            <a:ext cx="136750" cy="0"/>
          </a:xfrm>
          <a:prstGeom prst="straightConnector1">
            <a:avLst/>
          </a:prstGeom>
          <a:noFill/>
          <a:ln w="28575" cap="flat" cmpd="sng" algn="ctr">
            <a:solidFill>
              <a:schemeClr val="accent3"/>
            </a:solidFill>
            <a:prstDash val="solid"/>
            <a:round/>
            <a:headEnd type="none" w="med" len="med"/>
            <a:tailEnd type="triangle"/>
          </a:ln>
          <a:effectLst/>
        </p:spPr>
      </p:cxnSp>
      <p:cxnSp>
        <p:nvCxnSpPr>
          <p:cNvPr id="263" name="Straight Arrow Connector 262">
            <a:extLst>
              <a:ext uri="{FF2B5EF4-FFF2-40B4-BE49-F238E27FC236}">
                <a16:creationId xmlns:a16="http://schemas.microsoft.com/office/drawing/2014/main" id="{EAF4F5DB-3D89-4A5F-87B3-2C51381B71BF}"/>
              </a:ext>
            </a:extLst>
          </p:cNvPr>
          <p:cNvCxnSpPr>
            <a:cxnSpLocks/>
          </p:cNvCxnSpPr>
          <p:nvPr/>
        </p:nvCxnSpPr>
        <p:spPr bwMode="auto">
          <a:xfrm>
            <a:off x="5300073" y="2663456"/>
            <a:ext cx="136750" cy="0"/>
          </a:xfrm>
          <a:prstGeom prst="straightConnector1">
            <a:avLst/>
          </a:prstGeom>
          <a:noFill/>
          <a:ln w="28575" cap="flat" cmpd="sng" algn="ctr">
            <a:solidFill>
              <a:schemeClr val="accent3"/>
            </a:solidFill>
            <a:prstDash val="solid"/>
            <a:round/>
            <a:headEnd type="none" w="med" len="med"/>
            <a:tailEnd type="triangle"/>
          </a:ln>
          <a:effectLst/>
        </p:spPr>
      </p:cxnSp>
      <p:cxnSp>
        <p:nvCxnSpPr>
          <p:cNvPr id="264" name="Straight Arrow Connector 263">
            <a:extLst>
              <a:ext uri="{FF2B5EF4-FFF2-40B4-BE49-F238E27FC236}">
                <a16:creationId xmlns:a16="http://schemas.microsoft.com/office/drawing/2014/main" id="{4375E8F7-1012-4D3F-840A-C9C700DEF211}"/>
              </a:ext>
            </a:extLst>
          </p:cNvPr>
          <p:cNvCxnSpPr>
            <a:cxnSpLocks/>
          </p:cNvCxnSpPr>
          <p:nvPr/>
        </p:nvCxnSpPr>
        <p:spPr bwMode="auto">
          <a:xfrm>
            <a:off x="5201568" y="2529799"/>
            <a:ext cx="136750" cy="0"/>
          </a:xfrm>
          <a:prstGeom prst="straightConnector1">
            <a:avLst/>
          </a:prstGeom>
          <a:noFill/>
          <a:ln w="28575" cap="flat" cmpd="sng" algn="ctr">
            <a:solidFill>
              <a:schemeClr val="accent3"/>
            </a:solidFill>
            <a:prstDash val="solid"/>
            <a:round/>
            <a:headEnd type="none" w="med" len="med"/>
            <a:tailEnd type="triangle"/>
          </a:ln>
          <a:effectLst/>
        </p:spPr>
      </p:cxnSp>
      <p:sp>
        <p:nvSpPr>
          <p:cNvPr id="284" name="TextBox 283">
            <a:extLst>
              <a:ext uri="{FF2B5EF4-FFF2-40B4-BE49-F238E27FC236}">
                <a16:creationId xmlns:a16="http://schemas.microsoft.com/office/drawing/2014/main" id="{AF903B8B-F4F1-4299-B10D-DCC6A706C86F}"/>
              </a:ext>
            </a:extLst>
          </p:cNvPr>
          <p:cNvSpPr txBox="1"/>
          <p:nvPr/>
        </p:nvSpPr>
        <p:spPr bwMode="auto">
          <a:xfrm rot="16200000">
            <a:off x="5629435" y="2690695"/>
            <a:ext cx="1741989"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sz="900" b="1" dirty="0">
                <a:solidFill>
                  <a:schemeClr val="bg1"/>
                </a:solidFill>
                <a:latin typeface="Calibri" panose="020F0502020204030204" pitchFamily="34" charset="0"/>
              </a:rPr>
              <a:t>Best IMWG Confirmed Response</a:t>
            </a:r>
          </a:p>
        </p:txBody>
      </p:sp>
      <p:sp>
        <p:nvSpPr>
          <p:cNvPr id="285" name="TextBox 284">
            <a:extLst>
              <a:ext uri="{FF2B5EF4-FFF2-40B4-BE49-F238E27FC236}">
                <a16:creationId xmlns:a16="http://schemas.microsoft.com/office/drawing/2014/main" id="{036760D8-6E61-4050-AA49-DBD322A8090B}"/>
              </a:ext>
            </a:extLst>
          </p:cNvPr>
          <p:cNvSpPr txBox="1"/>
          <p:nvPr/>
        </p:nvSpPr>
        <p:spPr bwMode="auto">
          <a:xfrm>
            <a:off x="5761044" y="1712777"/>
            <a:ext cx="2062420" cy="276999"/>
          </a:xfrm>
          <a:prstGeom prst="rect">
            <a:avLst/>
          </a:prstGeom>
          <a:noFill/>
          <a:ln w="9525"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rtlCol="0">
            <a:spAutoFit/>
          </a:bodyPr>
          <a:lstStyle/>
          <a:p>
            <a:pPr algn="ctr">
              <a:lnSpc>
                <a:spcPct val="100000"/>
              </a:lnSpc>
              <a:spcBef>
                <a:spcPct val="50000"/>
              </a:spcBef>
              <a:spcAft>
                <a:spcPct val="0"/>
              </a:spcAft>
              <a:buClrTx/>
              <a:buFontTx/>
              <a:buNone/>
            </a:pPr>
            <a:r>
              <a:rPr lang="en-US" sz="1200" b="1" dirty="0">
                <a:solidFill>
                  <a:schemeClr val="bg1"/>
                </a:solidFill>
                <a:latin typeface="Calibri" panose="020F0502020204030204" pitchFamily="34" charset="0"/>
              </a:rPr>
              <a:t>Prior BCMA-Directed Therapy</a:t>
            </a:r>
          </a:p>
        </p:txBody>
      </p:sp>
      <p:sp>
        <p:nvSpPr>
          <p:cNvPr id="286" name="Arrow: Down 285">
            <a:extLst>
              <a:ext uri="{FF2B5EF4-FFF2-40B4-BE49-F238E27FC236}">
                <a16:creationId xmlns:a16="http://schemas.microsoft.com/office/drawing/2014/main" id="{DBD2967C-FC41-4470-A17E-6D37AE0423ED}"/>
              </a:ext>
            </a:extLst>
          </p:cNvPr>
          <p:cNvSpPr/>
          <p:nvPr/>
        </p:nvSpPr>
        <p:spPr bwMode="auto">
          <a:xfrm>
            <a:off x="6915054" y="1990718"/>
            <a:ext cx="101582" cy="82077"/>
          </a:xfrm>
          <a:prstGeom prst="downArrow">
            <a:avLst/>
          </a:prstGeom>
          <a:solidFill>
            <a:schemeClr val="bg1"/>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87" name="TextBox 286">
            <a:extLst>
              <a:ext uri="{FF2B5EF4-FFF2-40B4-BE49-F238E27FC236}">
                <a16:creationId xmlns:a16="http://schemas.microsoft.com/office/drawing/2014/main" id="{DF2D405E-5A70-4019-BF35-78D566A0288F}"/>
              </a:ext>
            </a:extLst>
          </p:cNvPr>
          <p:cNvSpPr txBox="1"/>
          <p:nvPr/>
        </p:nvSpPr>
        <p:spPr bwMode="auto">
          <a:xfrm>
            <a:off x="6575064" y="2110239"/>
            <a:ext cx="458780" cy="1475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90000"/>
              </a:lnSpc>
              <a:spcBef>
                <a:spcPts val="600"/>
              </a:spcBef>
              <a:spcAft>
                <a:spcPct val="0"/>
              </a:spcAft>
              <a:buClrTx/>
              <a:buFontTx/>
              <a:buNone/>
            </a:pPr>
            <a:r>
              <a:rPr lang="en-US" sz="900" b="0" dirty="0">
                <a:solidFill>
                  <a:schemeClr val="bg1"/>
                </a:solidFill>
                <a:latin typeface="Calibri" panose="020F0502020204030204" pitchFamily="34" charset="0"/>
              </a:rPr>
              <a:t>NE</a:t>
            </a:r>
          </a:p>
          <a:p>
            <a:pPr algn="r">
              <a:lnSpc>
                <a:spcPct val="90000"/>
              </a:lnSpc>
              <a:spcBef>
                <a:spcPts val="600"/>
              </a:spcBef>
              <a:spcAft>
                <a:spcPct val="0"/>
              </a:spcAft>
              <a:buClrTx/>
              <a:buFontTx/>
              <a:buNone/>
            </a:pPr>
            <a:r>
              <a:rPr lang="en-US" sz="900" b="0" dirty="0">
                <a:solidFill>
                  <a:schemeClr val="accent3"/>
                </a:solidFill>
                <a:latin typeface="Calibri" panose="020F0502020204030204" pitchFamily="34" charset="0"/>
              </a:rPr>
              <a:t>PR</a:t>
            </a:r>
            <a:endParaRPr lang="en-US" sz="900" dirty="0">
              <a:solidFill>
                <a:schemeClr val="accent3"/>
              </a:solidFill>
              <a:latin typeface="Calibri" panose="020F0502020204030204" pitchFamily="34" charset="0"/>
            </a:endParaRPr>
          </a:p>
          <a:p>
            <a:pPr algn="r">
              <a:lnSpc>
                <a:spcPct val="90000"/>
              </a:lnSpc>
              <a:spcBef>
                <a:spcPts val="600"/>
              </a:spcBef>
              <a:spcAft>
                <a:spcPct val="0"/>
              </a:spcAft>
              <a:buClrTx/>
              <a:buFontTx/>
              <a:buNone/>
            </a:pPr>
            <a:r>
              <a:rPr lang="en-US" sz="900" b="0" dirty="0">
                <a:solidFill>
                  <a:schemeClr val="bg1"/>
                </a:solidFill>
                <a:latin typeface="Calibri" panose="020F0502020204030204" pitchFamily="34" charset="0"/>
              </a:rPr>
              <a:t>MR</a:t>
            </a:r>
          </a:p>
          <a:p>
            <a:pPr algn="r">
              <a:lnSpc>
                <a:spcPct val="90000"/>
              </a:lnSpc>
              <a:spcBef>
                <a:spcPts val="600"/>
              </a:spcBef>
              <a:spcAft>
                <a:spcPct val="0"/>
              </a:spcAft>
              <a:buClrTx/>
              <a:buFontTx/>
              <a:buNone/>
            </a:pPr>
            <a:r>
              <a:rPr lang="en-US" sz="900" dirty="0">
                <a:solidFill>
                  <a:schemeClr val="bg1"/>
                </a:solidFill>
                <a:latin typeface="Calibri" panose="020F0502020204030204" pitchFamily="34" charset="0"/>
              </a:rPr>
              <a:t>MR</a:t>
            </a:r>
          </a:p>
          <a:p>
            <a:pPr algn="r">
              <a:lnSpc>
                <a:spcPct val="90000"/>
              </a:lnSpc>
              <a:spcBef>
                <a:spcPts val="600"/>
              </a:spcBef>
              <a:spcAft>
                <a:spcPct val="0"/>
              </a:spcAft>
              <a:buClrTx/>
              <a:buFontTx/>
              <a:buNone/>
            </a:pPr>
            <a:r>
              <a:rPr lang="en-US" sz="900" b="0" dirty="0">
                <a:solidFill>
                  <a:schemeClr val="accent3"/>
                </a:solidFill>
                <a:latin typeface="Calibri" panose="020F0502020204030204" pitchFamily="34" charset="0"/>
              </a:rPr>
              <a:t>VGPR</a:t>
            </a:r>
          </a:p>
          <a:p>
            <a:pPr algn="r">
              <a:lnSpc>
                <a:spcPct val="90000"/>
              </a:lnSpc>
              <a:spcBef>
                <a:spcPts val="600"/>
              </a:spcBef>
              <a:spcAft>
                <a:spcPct val="0"/>
              </a:spcAft>
              <a:buClrTx/>
              <a:buFontTx/>
              <a:buNone/>
            </a:pPr>
            <a:r>
              <a:rPr lang="en-US" sz="900" dirty="0">
                <a:solidFill>
                  <a:schemeClr val="accent3"/>
                </a:solidFill>
                <a:latin typeface="Calibri" panose="020F0502020204030204" pitchFamily="34" charset="0"/>
              </a:rPr>
              <a:t>sCR</a:t>
            </a:r>
          </a:p>
          <a:p>
            <a:pPr algn="r">
              <a:lnSpc>
                <a:spcPct val="90000"/>
              </a:lnSpc>
              <a:spcBef>
                <a:spcPts val="600"/>
              </a:spcBef>
              <a:spcAft>
                <a:spcPct val="0"/>
              </a:spcAft>
              <a:buClrTx/>
              <a:buFontTx/>
              <a:buNone/>
            </a:pPr>
            <a:r>
              <a:rPr lang="en-US" sz="900" b="0" dirty="0">
                <a:solidFill>
                  <a:schemeClr val="accent3"/>
                </a:solidFill>
                <a:latin typeface="Calibri" panose="020F0502020204030204" pitchFamily="34" charset="0"/>
              </a:rPr>
              <a:t>VGPR</a:t>
            </a:r>
          </a:p>
        </p:txBody>
      </p:sp>
      <p:sp>
        <p:nvSpPr>
          <p:cNvPr id="288" name="Freeform: Shape 287">
            <a:extLst>
              <a:ext uri="{FF2B5EF4-FFF2-40B4-BE49-F238E27FC236}">
                <a16:creationId xmlns:a16="http://schemas.microsoft.com/office/drawing/2014/main" id="{9C7A865D-FE0F-44F9-9C84-ED6E63EE8B08}"/>
              </a:ext>
            </a:extLst>
          </p:cNvPr>
          <p:cNvSpPr/>
          <p:nvPr/>
        </p:nvSpPr>
        <p:spPr bwMode="auto">
          <a:xfrm>
            <a:off x="6996539" y="2124991"/>
            <a:ext cx="2271285" cy="1402886"/>
          </a:xfrm>
          <a:custGeom>
            <a:avLst/>
            <a:gdLst>
              <a:gd name="connsiteX0" fmla="*/ 0 w 4464050"/>
              <a:gd name="connsiteY0" fmla="*/ 0 h 3117850"/>
              <a:gd name="connsiteX1" fmla="*/ 0 w 4464050"/>
              <a:gd name="connsiteY1" fmla="*/ 3117850 h 3117850"/>
              <a:gd name="connsiteX2" fmla="*/ 4464050 w 4464050"/>
              <a:gd name="connsiteY2" fmla="*/ 3117850 h 3117850"/>
            </a:gdLst>
            <a:ahLst/>
            <a:cxnLst>
              <a:cxn ang="0">
                <a:pos x="connsiteX0" y="connsiteY0"/>
              </a:cxn>
              <a:cxn ang="0">
                <a:pos x="connsiteX1" y="connsiteY1"/>
              </a:cxn>
              <a:cxn ang="0">
                <a:pos x="connsiteX2" y="connsiteY2"/>
              </a:cxn>
            </a:cxnLst>
            <a:rect l="l" t="t" r="r" b="b"/>
            <a:pathLst>
              <a:path w="4464050" h="3117850">
                <a:moveTo>
                  <a:pt x="0" y="0"/>
                </a:moveTo>
                <a:lnTo>
                  <a:pt x="0" y="3117850"/>
                </a:lnTo>
                <a:lnTo>
                  <a:pt x="4464050" y="3117850"/>
                </a:lnTo>
              </a:path>
            </a:pathLst>
          </a:custGeom>
          <a:noFill/>
          <a:ln w="28575">
            <a:solidFill>
              <a:schemeClr val="bg1"/>
            </a:solidFill>
            <a:miter lim="800000"/>
            <a:headEnd/>
            <a:tailEnd/>
          </a:ln>
        </p:spPr>
        <p:txBody>
          <a:bodyPr rtlCol="0" anchor="ctr"/>
          <a:lstStyle/>
          <a:p>
            <a:pPr algn="ctr"/>
            <a:endParaRPr lang="en-US" dirty="0"/>
          </a:p>
        </p:txBody>
      </p:sp>
      <p:sp>
        <p:nvSpPr>
          <p:cNvPr id="289" name="TextBox 288">
            <a:extLst>
              <a:ext uri="{FF2B5EF4-FFF2-40B4-BE49-F238E27FC236}">
                <a16:creationId xmlns:a16="http://schemas.microsoft.com/office/drawing/2014/main" id="{F34F0971-B34D-4BE3-BB38-A6C76B282F79}"/>
              </a:ext>
            </a:extLst>
          </p:cNvPr>
          <p:cNvSpPr txBox="1"/>
          <p:nvPr/>
        </p:nvSpPr>
        <p:spPr bwMode="auto">
          <a:xfrm>
            <a:off x="6832699" y="2292720"/>
            <a:ext cx="327679"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l">
              <a:lnSpc>
                <a:spcPct val="100000"/>
              </a:lnSpc>
              <a:spcBef>
                <a:spcPct val="50000"/>
              </a:spcBef>
              <a:spcAft>
                <a:spcPct val="0"/>
              </a:spcAft>
              <a:buClrTx/>
              <a:buFontTx/>
              <a:buNone/>
            </a:pPr>
            <a:r>
              <a:rPr lang="en-US" sz="900" b="0" dirty="0">
                <a:solidFill>
                  <a:schemeClr val="bg1"/>
                </a:solidFill>
                <a:latin typeface="Calibri" panose="020F0502020204030204" pitchFamily="34" charset="0"/>
              </a:rPr>
              <a:t>*</a:t>
            </a:r>
            <a:endParaRPr lang="en-US" sz="900" b="0" dirty="0">
              <a:solidFill>
                <a:schemeClr val="accent1"/>
              </a:solidFill>
              <a:latin typeface="Calibri" panose="020F0502020204030204" pitchFamily="34" charset="0"/>
            </a:endParaRPr>
          </a:p>
        </p:txBody>
      </p:sp>
      <p:sp>
        <p:nvSpPr>
          <p:cNvPr id="290" name="TextBox 289">
            <a:extLst>
              <a:ext uri="{FF2B5EF4-FFF2-40B4-BE49-F238E27FC236}">
                <a16:creationId xmlns:a16="http://schemas.microsoft.com/office/drawing/2014/main" id="{56AA60D2-9440-4CEA-9B3B-5A2C4F538778}"/>
              </a:ext>
            </a:extLst>
          </p:cNvPr>
          <p:cNvSpPr txBox="1"/>
          <p:nvPr/>
        </p:nvSpPr>
        <p:spPr bwMode="auto">
          <a:xfrm>
            <a:off x="6834229" y="3274439"/>
            <a:ext cx="327679"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l">
              <a:lnSpc>
                <a:spcPct val="100000"/>
              </a:lnSpc>
              <a:spcBef>
                <a:spcPct val="50000"/>
              </a:spcBef>
              <a:spcAft>
                <a:spcPct val="0"/>
              </a:spcAft>
              <a:buClrTx/>
              <a:buFontTx/>
              <a:buNone/>
            </a:pPr>
            <a:r>
              <a:rPr lang="en-US" sz="900" b="0" dirty="0">
                <a:solidFill>
                  <a:schemeClr val="bg1"/>
                </a:solidFill>
                <a:latin typeface="Calibri" panose="020F0502020204030204" pitchFamily="34" charset="0"/>
              </a:rPr>
              <a:t>*</a:t>
            </a:r>
            <a:endParaRPr lang="en-US" sz="900" b="0" dirty="0">
              <a:solidFill>
                <a:schemeClr val="accent1"/>
              </a:solidFill>
              <a:latin typeface="Calibri" panose="020F0502020204030204" pitchFamily="34" charset="0"/>
            </a:endParaRPr>
          </a:p>
        </p:txBody>
      </p:sp>
      <p:sp>
        <p:nvSpPr>
          <p:cNvPr id="291" name="TextBox 290">
            <a:extLst>
              <a:ext uri="{FF2B5EF4-FFF2-40B4-BE49-F238E27FC236}">
                <a16:creationId xmlns:a16="http://schemas.microsoft.com/office/drawing/2014/main" id="{64E9BC93-F512-484F-97A8-8F60D7137008}"/>
              </a:ext>
            </a:extLst>
          </p:cNvPr>
          <p:cNvSpPr txBox="1"/>
          <p:nvPr/>
        </p:nvSpPr>
        <p:spPr bwMode="auto">
          <a:xfrm>
            <a:off x="7932929" y="3092940"/>
            <a:ext cx="623889" cy="216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90000"/>
              </a:lnSpc>
              <a:spcAft>
                <a:spcPct val="0"/>
              </a:spcAft>
              <a:buClrTx/>
              <a:buFontTx/>
              <a:buNone/>
            </a:pPr>
            <a:r>
              <a:rPr lang="en-US" sz="900" b="1" dirty="0">
                <a:solidFill>
                  <a:schemeClr val="bg1"/>
                </a:solidFill>
                <a:latin typeface="Calibri" panose="020F0502020204030204" pitchFamily="34" charset="0"/>
              </a:rPr>
              <a:t>MRD neg</a:t>
            </a:r>
          </a:p>
        </p:txBody>
      </p:sp>
      <p:sp>
        <p:nvSpPr>
          <p:cNvPr id="292" name="TextBox 291">
            <a:extLst>
              <a:ext uri="{FF2B5EF4-FFF2-40B4-BE49-F238E27FC236}">
                <a16:creationId xmlns:a16="http://schemas.microsoft.com/office/drawing/2014/main" id="{A7637599-6E68-4A1F-927E-F4B582B5D5E0}"/>
              </a:ext>
            </a:extLst>
          </p:cNvPr>
          <p:cNvSpPr txBox="1"/>
          <p:nvPr/>
        </p:nvSpPr>
        <p:spPr bwMode="auto">
          <a:xfrm>
            <a:off x="7253218" y="2321409"/>
            <a:ext cx="1023037" cy="216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nSpc>
                <a:spcPct val="90000"/>
              </a:lnSpc>
              <a:spcAft>
                <a:spcPct val="0"/>
              </a:spcAft>
            </a:pPr>
            <a:r>
              <a:rPr lang="en-US" sz="900" b="1" dirty="0">
                <a:solidFill>
                  <a:schemeClr val="bg1"/>
                </a:solidFill>
                <a:latin typeface="Calibri" panose="020F0502020204030204" pitchFamily="34" charset="0"/>
              </a:rPr>
              <a:t>t(14;16) MRD neg</a:t>
            </a:r>
          </a:p>
        </p:txBody>
      </p:sp>
      <p:sp>
        <p:nvSpPr>
          <p:cNvPr id="293" name="TextBox 292">
            <a:extLst>
              <a:ext uri="{FF2B5EF4-FFF2-40B4-BE49-F238E27FC236}">
                <a16:creationId xmlns:a16="http://schemas.microsoft.com/office/drawing/2014/main" id="{C8F32F02-E208-47D8-BA2F-7CD799C39A83}"/>
              </a:ext>
            </a:extLst>
          </p:cNvPr>
          <p:cNvSpPr txBox="1"/>
          <p:nvPr/>
        </p:nvSpPr>
        <p:spPr bwMode="auto">
          <a:xfrm>
            <a:off x="7906144" y="2901868"/>
            <a:ext cx="558166" cy="216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nSpc>
                <a:spcPct val="90000"/>
              </a:lnSpc>
              <a:spcAft>
                <a:spcPct val="0"/>
              </a:spcAft>
            </a:pPr>
            <a:r>
              <a:rPr lang="en-US" sz="900" b="1" dirty="0">
                <a:solidFill>
                  <a:schemeClr val="bg1"/>
                </a:solidFill>
                <a:latin typeface="Calibri" panose="020F0502020204030204" pitchFamily="34" charset="0"/>
              </a:rPr>
              <a:t>t(14;16)</a:t>
            </a:r>
          </a:p>
        </p:txBody>
      </p:sp>
      <p:sp>
        <p:nvSpPr>
          <p:cNvPr id="294" name="TextBox 293">
            <a:extLst>
              <a:ext uri="{FF2B5EF4-FFF2-40B4-BE49-F238E27FC236}">
                <a16:creationId xmlns:a16="http://schemas.microsoft.com/office/drawing/2014/main" id="{142EDAB8-2AB7-409C-AA8F-8E39E3FA8EA6}"/>
              </a:ext>
            </a:extLst>
          </p:cNvPr>
          <p:cNvSpPr txBox="1"/>
          <p:nvPr/>
        </p:nvSpPr>
        <p:spPr bwMode="auto">
          <a:xfrm>
            <a:off x="7979748" y="3646452"/>
            <a:ext cx="34817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900" b="1" dirty="0">
                <a:solidFill>
                  <a:schemeClr val="bg1"/>
                </a:solidFill>
                <a:latin typeface="Calibri" panose="020F0502020204030204" pitchFamily="34" charset="0"/>
              </a:rPr>
              <a:t>Mo</a:t>
            </a:r>
          </a:p>
        </p:txBody>
      </p:sp>
      <p:grpSp>
        <p:nvGrpSpPr>
          <p:cNvPr id="295" name="Group 294">
            <a:extLst>
              <a:ext uri="{FF2B5EF4-FFF2-40B4-BE49-F238E27FC236}">
                <a16:creationId xmlns:a16="http://schemas.microsoft.com/office/drawing/2014/main" id="{A1C5FB38-93D5-4F4B-AC57-93C38D601B2E}"/>
              </a:ext>
            </a:extLst>
          </p:cNvPr>
          <p:cNvGrpSpPr/>
          <p:nvPr/>
        </p:nvGrpSpPr>
        <p:grpSpPr>
          <a:xfrm>
            <a:off x="6878404" y="3530972"/>
            <a:ext cx="2400884" cy="229401"/>
            <a:chOff x="1240882" y="5072774"/>
            <a:chExt cx="8351669" cy="351435"/>
          </a:xfrm>
        </p:grpSpPr>
        <p:grpSp>
          <p:nvGrpSpPr>
            <p:cNvPr id="296" name="Group 295">
              <a:extLst>
                <a:ext uri="{FF2B5EF4-FFF2-40B4-BE49-F238E27FC236}">
                  <a16:creationId xmlns:a16="http://schemas.microsoft.com/office/drawing/2014/main" id="{27E841A3-3ABC-40DC-9B04-EC18CAFE6F58}"/>
                </a:ext>
              </a:extLst>
            </p:cNvPr>
            <p:cNvGrpSpPr/>
            <p:nvPr/>
          </p:nvGrpSpPr>
          <p:grpSpPr>
            <a:xfrm>
              <a:off x="1240882" y="5094156"/>
              <a:ext cx="8351669" cy="330053"/>
              <a:chOff x="2512610" y="3894854"/>
              <a:chExt cx="6041667" cy="330053"/>
            </a:xfrm>
          </p:grpSpPr>
          <p:sp>
            <p:nvSpPr>
              <p:cNvPr id="322" name="TextBox 321">
                <a:extLst>
                  <a:ext uri="{FF2B5EF4-FFF2-40B4-BE49-F238E27FC236}">
                    <a16:creationId xmlns:a16="http://schemas.microsoft.com/office/drawing/2014/main" id="{94556036-DF67-4421-947D-34E7050774F2}"/>
                  </a:ext>
                </a:extLst>
              </p:cNvPr>
              <p:cNvSpPr txBox="1"/>
              <p:nvPr/>
            </p:nvSpPr>
            <p:spPr bwMode="auto">
              <a:xfrm>
                <a:off x="2512610" y="3894854"/>
                <a:ext cx="593783" cy="330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sp>
            <p:nvSpPr>
              <p:cNvPr id="323" name="TextBox 322">
                <a:extLst>
                  <a:ext uri="{FF2B5EF4-FFF2-40B4-BE49-F238E27FC236}">
                    <a16:creationId xmlns:a16="http://schemas.microsoft.com/office/drawing/2014/main" id="{973F33D1-3201-4A71-947B-7B9350E19791}"/>
                  </a:ext>
                </a:extLst>
              </p:cNvPr>
              <p:cNvSpPr txBox="1"/>
              <p:nvPr/>
            </p:nvSpPr>
            <p:spPr bwMode="auto">
              <a:xfrm>
                <a:off x="2787744" y="3894854"/>
                <a:ext cx="593783" cy="330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a:t>
                </a:r>
              </a:p>
            </p:txBody>
          </p:sp>
          <p:sp>
            <p:nvSpPr>
              <p:cNvPr id="324" name="TextBox 323">
                <a:extLst>
                  <a:ext uri="{FF2B5EF4-FFF2-40B4-BE49-F238E27FC236}">
                    <a16:creationId xmlns:a16="http://schemas.microsoft.com/office/drawing/2014/main" id="{F2C0D6CA-18E8-4E86-BCB6-A925622041CF}"/>
                  </a:ext>
                </a:extLst>
              </p:cNvPr>
              <p:cNvSpPr txBox="1"/>
              <p:nvPr/>
            </p:nvSpPr>
            <p:spPr bwMode="auto">
              <a:xfrm>
                <a:off x="3063118" y="3894854"/>
                <a:ext cx="593783" cy="330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a:t>
                </a:r>
              </a:p>
            </p:txBody>
          </p:sp>
          <p:sp>
            <p:nvSpPr>
              <p:cNvPr id="325" name="TextBox 324">
                <a:extLst>
                  <a:ext uri="{FF2B5EF4-FFF2-40B4-BE49-F238E27FC236}">
                    <a16:creationId xmlns:a16="http://schemas.microsoft.com/office/drawing/2014/main" id="{29B971B7-29DC-4DD0-BE94-3C726E71183E}"/>
                  </a:ext>
                </a:extLst>
              </p:cNvPr>
              <p:cNvSpPr txBox="1"/>
              <p:nvPr/>
            </p:nvSpPr>
            <p:spPr bwMode="auto">
              <a:xfrm>
                <a:off x="3338252" y="3894854"/>
                <a:ext cx="593783" cy="330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a:t>
                </a:r>
              </a:p>
            </p:txBody>
          </p:sp>
          <p:sp>
            <p:nvSpPr>
              <p:cNvPr id="326" name="TextBox 325">
                <a:extLst>
                  <a:ext uri="{FF2B5EF4-FFF2-40B4-BE49-F238E27FC236}">
                    <a16:creationId xmlns:a16="http://schemas.microsoft.com/office/drawing/2014/main" id="{84595907-28BA-416F-A7EA-4AE82513B8AC}"/>
                  </a:ext>
                </a:extLst>
              </p:cNvPr>
              <p:cNvSpPr txBox="1"/>
              <p:nvPr/>
            </p:nvSpPr>
            <p:spPr bwMode="auto">
              <a:xfrm>
                <a:off x="3596891" y="3894854"/>
                <a:ext cx="593783" cy="330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a:t>
                </a:r>
              </a:p>
            </p:txBody>
          </p:sp>
          <p:sp>
            <p:nvSpPr>
              <p:cNvPr id="327" name="TextBox 326">
                <a:extLst>
                  <a:ext uri="{FF2B5EF4-FFF2-40B4-BE49-F238E27FC236}">
                    <a16:creationId xmlns:a16="http://schemas.microsoft.com/office/drawing/2014/main" id="{6365D073-325D-411A-9A78-ACFD59E5C4D2}"/>
                  </a:ext>
                </a:extLst>
              </p:cNvPr>
              <p:cNvSpPr txBox="1"/>
              <p:nvPr/>
            </p:nvSpPr>
            <p:spPr bwMode="auto">
              <a:xfrm>
                <a:off x="3872026" y="3894854"/>
                <a:ext cx="593783" cy="330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5</a:t>
                </a:r>
              </a:p>
            </p:txBody>
          </p:sp>
          <p:sp>
            <p:nvSpPr>
              <p:cNvPr id="328" name="TextBox 327">
                <a:extLst>
                  <a:ext uri="{FF2B5EF4-FFF2-40B4-BE49-F238E27FC236}">
                    <a16:creationId xmlns:a16="http://schemas.microsoft.com/office/drawing/2014/main" id="{E0D9F8A1-D1AE-4FAA-B2A2-C3C07560931A}"/>
                  </a:ext>
                </a:extLst>
              </p:cNvPr>
              <p:cNvSpPr txBox="1"/>
              <p:nvPr/>
            </p:nvSpPr>
            <p:spPr bwMode="auto">
              <a:xfrm>
                <a:off x="4125232" y="3894854"/>
                <a:ext cx="593783" cy="330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a:t>
                </a:r>
              </a:p>
            </p:txBody>
          </p:sp>
          <p:sp>
            <p:nvSpPr>
              <p:cNvPr id="329" name="TextBox 328">
                <a:extLst>
                  <a:ext uri="{FF2B5EF4-FFF2-40B4-BE49-F238E27FC236}">
                    <a16:creationId xmlns:a16="http://schemas.microsoft.com/office/drawing/2014/main" id="{05DF2B80-4965-44D2-A86F-83E2E0FAE28F}"/>
                  </a:ext>
                </a:extLst>
              </p:cNvPr>
              <p:cNvSpPr txBox="1"/>
              <p:nvPr/>
            </p:nvSpPr>
            <p:spPr bwMode="auto">
              <a:xfrm>
                <a:off x="4400366" y="3894854"/>
                <a:ext cx="593783" cy="330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7</a:t>
                </a:r>
              </a:p>
            </p:txBody>
          </p:sp>
          <p:sp>
            <p:nvSpPr>
              <p:cNvPr id="330" name="TextBox 329">
                <a:extLst>
                  <a:ext uri="{FF2B5EF4-FFF2-40B4-BE49-F238E27FC236}">
                    <a16:creationId xmlns:a16="http://schemas.microsoft.com/office/drawing/2014/main" id="{C3A6E09D-A774-411B-B42C-4262FDB2BE37}"/>
                  </a:ext>
                </a:extLst>
              </p:cNvPr>
              <p:cNvSpPr txBox="1"/>
              <p:nvPr/>
            </p:nvSpPr>
            <p:spPr bwMode="auto">
              <a:xfrm>
                <a:off x="4663978" y="3894854"/>
                <a:ext cx="593783" cy="330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8</a:t>
                </a:r>
              </a:p>
            </p:txBody>
          </p:sp>
          <p:sp>
            <p:nvSpPr>
              <p:cNvPr id="331" name="TextBox 330">
                <a:extLst>
                  <a:ext uri="{FF2B5EF4-FFF2-40B4-BE49-F238E27FC236}">
                    <a16:creationId xmlns:a16="http://schemas.microsoft.com/office/drawing/2014/main" id="{9E1F6D25-4BDF-4C5A-94B3-1180043629A1}"/>
                  </a:ext>
                </a:extLst>
              </p:cNvPr>
              <p:cNvSpPr txBox="1"/>
              <p:nvPr/>
            </p:nvSpPr>
            <p:spPr bwMode="auto">
              <a:xfrm>
                <a:off x="4933704" y="3894854"/>
                <a:ext cx="593783" cy="330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9</a:t>
                </a:r>
              </a:p>
            </p:txBody>
          </p:sp>
          <p:sp>
            <p:nvSpPr>
              <p:cNvPr id="332" name="TextBox 331">
                <a:extLst>
                  <a:ext uri="{FF2B5EF4-FFF2-40B4-BE49-F238E27FC236}">
                    <a16:creationId xmlns:a16="http://schemas.microsoft.com/office/drawing/2014/main" id="{0F511315-A87D-4F7B-BB69-0C8DF4F26F1F}"/>
                  </a:ext>
                </a:extLst>
              </p:cNvPr>
              <p:cNvSpPr txBox="1"/>
              <p:nvPr/>
            </p:nvSpPr>
            <p:spPr bwMode="auto">
              <a:xfrm>
                <a:off x="5144297" y="3894854"/>
                <a:ext cx="722866" cy="330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10</a:t>
                </a:r>
              </a:p>
            </p:txBody>
          </p:sp>
          <p:sp>
            <p:nvSpPr>
              <p:cNvPr id="333" name="TextBox 332">
                <a:extLst>
                  <a:ext uri="{FF2B5EF4-FFF2-40B4-BE49-F238E27FC236}">
                    <a16:creationId xmlns:a16="http://schemas.microsoft.com/office/drawing/2014/main" id="{6616F102-DC70-4C8F-A73A-81EDDCD7582D}"/>
                  </a:ext>
                </a:extLst>
              </p:cNvPr>
              <p:cNvSpPr txBox="1"/>
              <p:nvPr/>
            </p:nvSpPr>
            <p:spPr bwMode="auto">
              <a:xfrm>
                <a:off x="5397503" y="3894854"/>
                <a:ext cx="722866" cy="330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11</a:t>
                </a:r>
              </a:p>
            </p:txBody>
          </p:sp>
          <p:sp>
            <p:nvSpPr>
              <p:cNvPr id="334" name="TextBox 333">
                <a:extLst>
                  <a:ext uri="{FF2B5EF4-FFF2-40B4-BE49-F238E27FC236}">
                    <a16:creationId xmlns:a16="http://schemas.microsoft.com/office/drawing/2014/main" id="{5CE66F8F-2D03-4676-8835-3844ED7C4AE3}"/>
                  </a:ext>
                </a:extLst>
              </p:cNvPr>
              <p:cNvSpPr txBox="1"/>
              <p:nvPr/>
            </p:nvSpPr>
            <p:spPr bwMode="auto">
              <a:xfrm>
                <a:off x="5672637" y="3894854"/>
                <a:ext cx="722866" cy="330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12</a:t>
                </a:r>
              </a:p>
            </p:txBody>
          </p:sp>
          <p:sp>
            <p:nvSpPr>
              <p:cNvPr id="335" name="TextBox 334">
                <a:extLst>
                  <a:ext uri="{FF2B5EF4-FFF2-40B4-BE49-F238E27FC236}">
                    <a16:creationId xmlns:a16="http://schemas.microsoft.com/office/drawing/2014/main" id="{14A70D7C-A8E6-47BA-8718-8D3E22B9CE7E}"/>
                  </a:ext>
                </a:extLst>
              </p:cNvPr>
              <p:cNvSpPr txBox="1"/>
              <p:nvPr/>
            </p:nvSpPr>
            <p:spPr bwMode="auto">
              <a:xfrm>
                <a:off x="5957855" y="3894854"/>
                <a:ext cx="722866" cy="330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13</a:t>
                </a:r>
              </a:p>
            </p:txBody>
          </p:sp>
          <p:sp>
            <p:nvSpPr>
              <p:cNvPr id="336" name="TextBox 335">
                <a:extLst>
                  <a:ext uri="{FF2B5EF4-FFF2-40B4-BE49-F238E27FC236}">
                    <a16:creationId xmlns:a16="http://schemas.microsoft.com/office/drawing/2014/main" id="{C64EA31E-C25F-4B13-B822-ACBE8C3B573F}"/>
                  </a:ext>
                </a:extLst>
              </p:cNvPr>
              <p:cNvSpPr txBox="1"/>
              <p:nvPr/>
            </p:nvSpPr>
            <p:spPr bwMode="auto">
              <a:xfrm>
                <a:off x="6232992" y="3894854"/>
                <a:ext cx="722866" cy="330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14</a:t>
                </a:r>
              </a:p>
            </p:txBody>
          </p:sp>
          <p:sp>
            <p:nvSpPr>
              <p:cNvPr id="337" name="TextBox 336">
                <a:extLst>
                  <a:ext uri="{FF2B5EF4-FFF2-40B4-BE49-F238E27FC236}">
                    <a16:creationId xmlns:a16="http://schemas.microsoft.com/office/drawing/2014/main" id="{EDB6E4F4-4E5F-463D-9727-F3671B8EEA58}"/>
                  </a:ext>
                </a:extLst>
              </p:cNvPr>
              <p:cNvSpPr txBox="1"/>
              <p:nvPr/>
            </p:nvSpPr>
            <p:spPr bwMode="auto">
              <a:xfrm>
                <a:off x="6486198" y="3894854"/>
                <a:ext cx="722866" cy="330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15</a:t>
                </a:r>
              </a:p>
            </p:txBody>
          </p:sp>
          <p:sp>
            <p:nvSpPr>
              <p:cNvPr id="338" name="TextBox 337">
                <a:extLst>
                  <a:ext uri="{FF2B5EF4-FFF2-40B4-BE49-F238E27FC236}">
                    <a16:creationId xmlns:a16="http://schemas.microsoft.com/office/drawing/2014/main" id="{660925FB-E83F-489C-BFEB-D2EB8BF85421}"/>
                  </a:ext>
                </a:extLst>
              </p:cNvPr>
              <p:cNvSpPr txBox="1"/>
              <p:nvPr/>
            </p:nvSpPr>
            <p:spPr bwMode="auto">
              <a:xfrm>
                <a:off x="6761332" y="3894854"/>
                <a:ext cx="722866" cy="330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16</a:t>
                </a:r>
              </a:p>
            </p:txBody>
          </p:sp>
          <p:sp>
            <p:nvSpPr>
              <p:cNvPr id="339" name="TextBox 338">
                <a:extLst>
                  <a:ext uri="{FF2B5EF4-FFF2-40B4-BE49-F238E27FC236}">
                    <a16:creationId xmlns:a16="http://schemas.microsoft.com/office/drawing/2014/main" id="{0811D845-F653-46B6-8347-A996CE424EDD}"/>
                  </a:ext>
                </a:extLst>
              </p:cNvPr>
              <p:cNvSpPr txBox="1"/>
              <p:nvPr/>
            </p:nvSpPr>
            <p:spPr bwMode="auto">
              <a:xfrm>
                <a:off x="7024942" y="3894854"/>
                <a:ext cx="722866" cy="330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17</a:t>
                </a:r>
              </a:p>
            </p:txBody>
          </p:sp>
          <p:sp>
            <p:nvSpPr>
              <p:cNvPr id="340" name="TextBox 339">
                <a:extLst>
                  <a:ext uri="{FF2B5EF4-FFF2-40B4-BE49-F238E27FC236}">
                    <a16:creationId xmlns:a16="http://schemas.microsoft.com/office/drawing/2014/main" id="{29B7216A-7993-40E8-A7ED-B78444FF1F7F}"/>
                  </a:ext>
                </a:extLst>
              </p:cNvPr>
              <p:cNvSpPr txBox="1"/>
              <p:nvPr/>
            </p:nvSpPr>
            <p:spPr bwMode="auto">
              <a:xfrm>
                <a:off x="7294562" y="3894854"/>
                <a:ext cx="722866" cy="330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18</a:t>
                </a:r>
              </a:p>
            </p:txBody>
          </p:sp>
          <p:sp>
            <p:nvSpPr>
              <p:cNvPr id="341" name="TextBox 340">
                <a:extLst>
                  <a:ext uri="{FF2B5EF4-FFF2-40B4-BE49-F238E27FC236}">
                    <a16:creationId xmlns:a16="http://schemas.microsoft.com/office/drawing/2014/main" id="{4BC8CD45-C7DC-4570-A764-944F657BDDA1}"/>
                  </a:ext>
                </a:extLst>
              </p:cNvPr>
              <p:cNvSpPr txBox="1"/>
              <p:nvPr/>
            </p:nvSpPr>
            <p:spPr bwMode="auto">
              <a:xfrm>
                <a:off x="7564178" y="3894854"/>
                <a:ext cx="722866" cy="330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19</a:t>
                </a:r>
              </a:p>
            </p:txBody>
          </p:sp>
          <p:sp>
            <p:nvSpPr>
              <p:cNvPr id="342" name="TextBox 341">
                <a:extLst>
                  <a:ext uri="{FF2B5EF4-FFF2-40B4-BE49-F238E27FC236}">
                    <a16:creationId xmlns:a16="http://schemas.microsoft.com/office/drawing/2014/main" id="{E92AB5BE-21D3-4457-927D-B21249CC21E0}"/>
                  </a:ext>
                </a:extLst>
              </p:cNvPr>
              <p:cNvSpPr txBox="1"/>
              <p:nvPr/>
            </p:nvSpPr>
            <p:spPr bwMode="auto">
              <a:xfrm>
                <a:off x="7831411" y="3894854"/>
                <a:ext cx="722866" cy="330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lang="en-US" sz="800" dirty="0">
                    <a:solidFill>
                      <a:srgbClr val="000000"/>
                    </a:solidFill>
                    <a:latin typeface="Calibri" panose="020F0502020204030204" pitchFamily="34" charset="0"/>
                    <a:cs typeface="Arial" panose="020B0604020202020204" pitchFamily="34" charset="0"/>
                  </a:rPr>
                  <a:t>20</a:t>
                </a:r>
                <a:endParaRPr kumimoji="0" lang="en-US" sz="800" b="0" i="0" u="none" strike="noStrike" kern="1200" cap="none" spc="0" normalizeH="0" baseline="0" noProof="0" dirty="0">
                  <a:ln>
                    <a:noFill/>
                  </a:ln>
                  <a:solidFill>
                    <a:srgbClr val="000000"/>
                  </a:solidFill>
                  <a:effectLst/>
                  <a:uLnTx/>
                  <a:uFillTx/>
                  <a:latin typeface="Calibri" panose="020F0502020204030204" pitchFamily="34" charset="0"/>
                  <a:cs typeface="Arial" panose="020B0604020202020204" pitchFamily="34" charset="0"/>
                </a:endParaRPr>
              </a:p>
            </p:txBody>
          </p:sp>
        </p:grpSp>
        <p:grpSp>
          <p:nvGrpSpPr>
            <p:cNvPr id="297" name="Group 296">
              <a:extLst>
                <a:ext uri="{FF2B5EF4-FFF2-40B4-BE49-F238E27FC236}">
                  <a16:creationId xmlns:a16="http://schemas.microsoft.com/office/drawing/2014/main" id="{B0F2E050-B47D-4C2D-91E4-A73CE31F31B0}"/>
                </a:ext>
              </a:extLst>
            </p:cNvPr>
            <p:cNvGrpSpPr/>
            <p:nvPr/>
          </p:nvGrpSpPr>
          <p:grpSpPr>
            <a:xfrm>
              <a:off x="1650970" y="5072774"/>
              <a:ext cx="7438432" cy="93215"/>
              <a:chOff x="1650970" y="4702849"/>
              <a:chExt cx="7438432" cy="463155"/>
            </a:xfrm>
          </p:grpSpPr>
          <p:grpSp>
            <p:nvGrpSpPr>
              <p:cNvPr id="298" name="Group 297">
                <a:extLst>
                  <a:ext uri="{FF2B5EF4-FFF2-40B4-BE49-F238E27FC236}">
                    <a16:creationId xmlns:a16="http://schemas.microsoft.com/office/drawing/2014/main" id="{8899074E-BD21-462D-A35A-F5FEDC2AA8D7}"/>
                  </a:ext>
                </a:extLst>
              </p:cNvPr>
              <p:cNvGrpSpPr/>
              <p:nvPr/>
            </p:nvGrpSpPr>
            <p:grpSpPr>
              <a:xfrm rot="5400000">
                <a:off x="2352866" y="4000953"/>
                <a:ext cx="463138" cy="1866930"/>
                <a:chOff x="761094" y="1746250"/>
                <a:chExt cx="742978" cy="3171429"/>
              </a:xfrm>
            </p:grpSpPr>
            <p:cxnSp>
              <p:nvCxnSpPr>
                <p:cNvPr id="316" name="Straight Connector 315">
                  <a:extLst>
                    <a:ext uri="{FF2B5EF4-FFF2-40B4-BE49-F238E27FC236}">
                      <a16:creationId xmlns:a16="http://schemas.microsoft.com/office/drawing/2014/main" id="{C150428F-D532-4F7F-8097-31054F158E24}"/>
                    </a:ext>
                  </a:extLst>
                </p:cNvPr>
                <p:cNvCxnSpPr>
                  <a:cxnSpLocks/>
                </p:cNvCxnSpPr>
                <p:nvPr/>
              </p:nvCxnSpPr>
              <p:spPr bwMode="auto">
                <a:xfrm>
                  <a:off x="761094" y="1746250"/>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317" name="Straight Connector 316">
                  <a:extLst>
                    <a:ext uri="{FF2B5EF4-FFF2-40B4-BE49-F238E27FC236}">
                      <a16:creationId xmlns:a16="http://schemas.microsoft.com/office/drawing/2014/main" id="{E106A3E5-2CCB-4731-BDDB-A86862113D6D}"/>
                    </a:ext>
                  </a:extLst>
                </p:cNvPr>
                <p:cNvCxnSpPr>
                  <a:cxnSpLocks/>
                </p:cNvCxnSpPr>
                <p:nvPr/>
              </p:nvCxnSpPr>
              <p:spPr bwMode="auto">
                <a:xfrm>
                  <a:off x="761094" y="2387448"/>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318" name="Straight Connector 317">
                  <a:extLst>
                    <a:ext uri="{FF2B5EF4-FFF2-40B4-BE49-F238E27FC236}">
                      <a16:creationId xmlns:a16="http://schemas.microsoft.com/office/drawing/2014/main" id="{8D06FF49-D815-4671-AA04-3D6CF0850A97}"/>
                    </a:ext>
                  </a:extLst>
                </p:cNvPr>
                <p:cNvCxnSpPr>
                  <a:cxnSpLocks/>
                </p:cNvCxnSpPr>
                <p:nvPr/>
              </p:nvCxnSpPr>
              <p:spPr bwMode="auto">
                <a:xfrm>
                  <a:off x="761094" y="3012831"/>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319" name="Straight Connector 318">
                  <a:extLst>
                    <a:ext uri="{FF2B5EF4-FFF2-40B4-BE49-F238E27FC236}">
                      <a16:creationId xmlns:a16="http://schemas.microsoft.com/office/drawing/2014/main" id="{1CD0BF3A-EEAF-4B7B-A40B-85EE254B71D2}"/>
                    </a:ext>
                  </a:extLst>
                </p:cNvPr>
                <p:cNvCxnSpPr>
                  <a:cxnSpLocks/>
                </p:cNvCxnSpPr>
                <p:nvPr/>
              </p:nvCxnSpPr>
              <p:spPr bwMode="auto">
                <a:xfrm>
                  <a:off x="761094" y="3654029"/>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320" name="Straight Connector 319">
                  <a:extLst>
                    <a:ext uri="{FF2B5EF4-FFF2-40B4-BE49-F238E27FC236}">
                      <a16:creationId xmlns:a16="http://schemas.microsoft.com/office/drawing/2014/main" id="{5897F992-BD95-4034-BBB9-E5C43FCF4DA8}"/>
                    </a:ext>
                  </a:extLst>
                </p:cNvPr>
                <p:cNvCxnSpPr>
                  <a:cxnSpLocks/>
                </p:cNvCxnSpPr>
                <p:nvPr/>
              </p:nvCxnSpPr>
              <p:spPr bwMode="auto">
                <a:xfrm>
                  <a:off x="761094" y="4276481"/>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321" name="Straight Connector 320">
                  <a:extLst>
                    <a:ext uri="{FF2B5EF4-FFF2-40B4-BE49-F238E27FC236}">
                      <a16:creationId xmlns:a16="http://schemas.microsoft.com/office/drawing/2014/main" id="{0B38784D-E883-4CE6-AEE9-6C8376C1BD8E}"/>
                    </a:ext>
                  </a:extLst>
                </p:cNvPr>
                <p:cNvCxnSpPr>
                  <a:cxnSpLocks/>
                </p:cNvCxnSpPr>
                <p:nvPr/>
              </p:nvCxnSpPr>
              <p:spPr bwMode="auto">
                <a:xfrm>
                  <a:off x="761094" y="4917679"/>
                  <a:ext cx="742978" cy="0"/>
                </a:xfrm>
                <a:prstGeom prst="line">
                  <a:avLst/>
                </a:prstGeom>
                <a:noFill/>
                <a:ln w="28575" cap="flat" cmpd="sng" algn="ctr">
                  <a:solidFill>
                    <a:schemeClr val="bg1"/>
                  </a:solidFill>
                  <a:prstDash val="solid"/>
                  <a:round/>
                  <a:headEnd type="none" w="med" len="med"/>
                  <a:tailEnd type="none" w="med" len="med"/>
                </a:ln>
                <a:effectLst/>
              </p:spPr>
            </p:cxnSp>
          </p:grpSp>
          <p:grpSp>
            <p:nvGrpSpPr>
              <p:cNvPr id="299" name="Group 298">
                <a:extLst>
                  <a:ext uri="{FF2B5EF4-FFF2-40B4-BE49-F238E27FC236}">
                    <a16:creationId xmlns:a16="http://schemas.microsoft.com/office/drawing/2014/main" id="{0A93FC02-1EA2-4AAE-B617-D92A3F171493}"/>
                  </a:ext>
                </a:extLst>
              </p:cNvPr>
              <p:cNvGrpSpPr/>
              <p:nvPr/>
            </p:nvGrpSpPr>
            <p:grpSpPr>
              <a:xfrm rot="5400000">
                <a:off x="4587913" y="4000953"/>
                <a:ext cx="463138" cy="1866930"/>
                <a:chOff x="761094" y="1746250"/>
                <a:chExt cx="742978" cy="3171429"/>
              </a:xfrm>
            </p:grpSpPr>
            <p:cxnSp>
              <p:nvCxnSpPr>
                <p:cNvPr id="310" name="Straight Connector 309">
                  <a:extLst>
                    <a:ext uri="{FF2B5EF4-FFF2-40B4-BE49-F238E27FC236}">
                      <a16:creationId xmlns:a16="http://schemas.microsoft.com/office/drawing/2014/main" id="{FD85AB8A-750B-4267-B2EA-9F957BA4FAA2}"/>
                    </a:ext>
                  </a:extLst>
                </p:cNvPr>
                <p:cNvCxnSpPr>
                  <a:cxnSpLocks/>
                </p:cNvCxnSpPr>
                <p:nvPr/>
              </p:nvCxnSpPr>
              <p:spPr bwMode="auto">
                <a:xfrm>
                  <a:off x="761094" y="1746250"/>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311" name="Straight Connector 310">
                  <a:extLst>
                    <a:ext uri="{FF2B5EF4-FFF2-40B4-BE49-F238E27FC236}">
                      <a16:creationId xmlns:a16="http://schemas.microsoft.com/office/drawing/2014/main" id="{992EA1AA-908F-4584-AAD0-21D794DE5E0D}"/>
                    </a:ext>
                  </a:extLst>
                </p:cNvPr>
                <p:cNvCxnSpPr>
                  <a:cxnSpLocks/>
                </p:cNvCxnSpPr>
                <p:nvPr/>
              </p:nvCxnSpPr>
              <p:spPr bwMode="auto">
                <a:xfrm>
                  <a:off x="761094" y="2387448"/>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312" name="Straight Connector 311">
                  <a:extLst>
                    <a:ext uri="{FF2B5EF4-FFF2-40B4-BE49-F238E27FC236}">
                      <a16:creationId xmlns:a16="http://schemas.microsoft.com/office/drawing/2014/main" id="{1C1F941F-2440-4A35-9418-9F23A94FE2FA}"/>
                    </a:ext>
                  </a:extLst>
                </p:cNvPr>
                <p:cNvCxnSpPr>
                  <a:cxnSpLocks/>
                </p:cNvCxnSpPr>
                <p:nvPr/>
              </p:nvCxnSpPr>
              <p:spPr bwMode="auto">
                <a:xfrm>
                  <a:off x="761094" y="3012831"/>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313" name="Straight Connector 312">
                  <a:extLst>
                    <a:ext uri="{FF2B5EF4-FFF2-40B4-BE49-F238E27FC236}">
                      <a16:creationId xmlns:a16="http://schemas.microsoft.com/office/drawing/2014/main" id="{3FFE839E-26EC-4BB3-B059-4C1C9C08E297}"/>
                    </a:ext>
                  </a:extLst>
                </p:cNvPr>
                <p:cNvCxnSpPr>
                  <a:cxnSpLocks/>
                </p:cNvCxnSpPr>
                <p:nvPr/>
              </p:nvCxnSpPr>
              <p:spPr bwMode="auto">
                <a:xfrm>
                  <a:off x="761094" y="3654029"/>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314" name="Straight Connector 313">
                  <a:extLst>
                    <a:ext uri="{FF2B5EF4-FFF2-40B4-BE49-F238E27FC236}">
                      <a16:creationId xmlns:a16="http://schemas.microsoft.com/office/drawing/2014/main" id="{DEE62162-02AE-40BF-9411-63CAD79C5639}"/>
                    </a:ext>
                  </a:extLst>
                </p:cNvPr>
                <p:cNvCxnSpPr>
                  <a:cxnSpLocks/>
                </p:cNvCxnSpPr>
                <p:nvPr/>
              </p:nvCxnSpPr>
              <p:spPr bwMode="auto">
                <a:xfrm>
                  <a:off x="761094" y="4276481"/>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315" name="Straight Connector 314">
                  <a:extLst>
                    <a:ext uri="{FF2B5EF4-FFF2-40B4-BE49-F238E27FC236}">
                      <a16:creationId xmlns:a16="http://schemas.microsoft.com/office/drawing/2014/main" id="{6FC8D57B-BF8F-4E7C-9E1E-A25624460C89}"/>
                    </a:ext>
                  </a:extLst>
                </p:cNvPr>
                <p:cNvCxnSpPr>
                  <a:cxnSpLocks/>
                </p:cNvCxnSpPr>
                <p:nvPr/>
              </p:nvCxnSpPr>
              <p:spPr bwMode="auto">
                <a:xfrm>
                  <a:off x="761094" y="4917679"/>
                  <a:ext cx="742978" cy="0"/>
                </a:xfrm>
                <a:prstGeom prst="line">
                  <a:avLst/>
                </a:prstGeom>
                <a:noFill/>
                <a:ln w="28575" cap="flat" cmpd="sng" algn="ctr">
                  <a:solidFill>
                    <a:schemeClr val="bg1"/>
                  </a:solidFill>
                  <a:prstDash val="solid"/>
                  <a:round/>
                  <a:headEnd type="none" w="med" len="med"/>
                  <a:tailEnd type="none" w="med" len="med"/>
                </a:ln>
                <a:effectLst/>
              </p:spPr>
            </p:cxnSp>
          </p:grpSp>
          <p:grpSp>
            <p:nvGrpSpPr>
              <p:cNvPr id="300" name="Group 299">
                <a:extLst>
                  <a:ext uri="{FF2B5EF4-FFF2-40B4-BE49-F238E27FC236}">
                    <a16:creationId xmlns:a16="http://schemas.microsoft.com/office/drawing/2014/main" id="{C8218EBD-6F04-491C-AF77-5CDC80124E47}"/>
                  </a:ext>
                </a:extLst>
              </p:cNvPr>
              <p:cNvGrpSpPr/>
              <p:nvPr/>
            </p:nvGrpSpPr>
            <p:grpSpPr>
              <a:xfrm rot="5400000">
                <a:off x="7367501" y="3444104"/>
                <a:ext cx="463155" cy="2980646"/>
                <a:chOff x="761094" y="-145663"/>
                <a:chExt cx="743006" cy="5063342"/>
              </a:xfrm>
            </p:grpSpPr>
            <p:cxnSp>
              <p:nvCxnSpPr>
                <p:cNvPr id="301" name="Straight Connector 300">
                  <a:extLst>
                    <a:ext uri="{FF2B5EF4-FFF2-40B4-BE49-F238E27FC236}">
                      <a16:creationId xmlns:a16="http://schemas.microsoft.com/office/drawing/2014/main" id="{5B093762-0764-4F52-949A-60B13AB3D19C}"/>
                    </a:ext>
                  </a:extLst>
                </p:cNvPr>
                <p:cNvCxnSpPr>
                  <a:cxnSpLocks/>
                </p:cNvCxnSpPr>
                <p:nvPr/>
              </p:nvCxnSpPr>
              <p:spPr bwMode="auto">
                <a:xfrm>
                  <a:off x="761094" y="2387448"/>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302" name="Straight Connector 301">
                  <a:extLst>
                    <a:ext uri="{FF2B5EF4-FFF2-40B4-BE49-F238E27FC236}">
                      <a16:creationId xmlns:a16="http://schemas.microsoft.com/office/drawing/2014/main" id="{8333BE53-789D-408D-A000-238995277229}"/>
                    </a:ext>
                  </a:extLst>
                </p:cNvPr>
                <p:cNvCxnSpPr>
                  <a:cxnSpLocks/>
                </p:cNvCxnSpPr>
                <p:nvPr/>
              </p:nvCxnSpPr>
              <p:spPr bwMode="auto">
                <a:xfrm>
                  <a:off x="761094" y="3012831"/>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303" name="Straight Connector 302">
                  <a:extLst>
                    <a:ext uri="{FF2B5EF4-FFF2-40B4-BE49-F238E27FC236}">
                      <a16:creationId xmlns:a16="http://schemas.microsoft.com/office/drawing/2014/main" id="{4A74F872-8C54-454E-AD11-BCD46F5D7D59}"/>
                    </a:ext>
                  </a:extLst>
                </p:cNvPr>
                <p:cNvCxnSpPr>
                  <a:cxnSpLocks/>
                </p:cNvCxnSpPr>
                <p:nvPr/>
              </p:nvCxnSpPr>
              <p:spPr bwMode="auto">
                <a:xfrm>
                  <a:off x="761094" y="3654029"/>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304" name="Straight Connector 303">
                  <a:extLst>
                    <a:ext uri="{FF2B5EF4-FFF2-40B4-BE49-F238E27FC236}">
                      <a16:creationId xmlns:a16="http://schemas.microsoft.com/office/drawing/2014/main" id="{CABD9E05-1CE7-49CF-8CF5-2B5FFDBE7E71}"/>
                    </a:ext>
                  </a:extLst>
                </p:cNvPr>
                <p:cNvCxnSpPr>
                  <a:cxnSpLocks/>
                </p:cNvCxnSpPr>
                <p:nvPr/>
              </p:nvCxnSpPr>
              <p:spPr bwMode="auto">
                <a:xfrm>
                  <a:off x="761094" y="4276481"/>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305" name="Straight Connector 304">
                  <a:extLst>
                    <a:ext uri="{FF2B5EF4-FFF2-40B4-BE49-F238E27FC236}">
                      <a16:creationId xmlns:a16="http://schemas.microsoft.com/office/drawing/2014/main" id="{6B472FCB-FD82-453B-8205-9567133F27C9}"/>
                    </a:ext>
                  </a:extLst>
                </p:cNvPr>
                <p:cNvCxnSpPr>
                  <a:cxnSpLocks/>
                </p:cNvCxnSpPr>
                <p:nvPr/>
              </p:nvCxnSpPr>
              <p:spPr bwMode="auto">
                <a:xfrm>
                  <a:off x="761094" y="4917679"/>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306" name="Straight Connector 305">
                  <a:extLst>
                    <a:ext uri="{FF2B5EF4-FFF2-40B4-BE49-F238E27FC236}">
                      <a16:creationId xmlns:a16="http://schemas.microsoft.com/office/drawing/2014/main" id="{1E91A2A1-41A4-4E0F-B6D2-DACF2333796F}"/>
                    </a:ext>
                  </a:extLst>
                </p:cNvPr>
                <p:cNvCxnSpPr>
                  <a:cxnSpLocks/>
                </p:cNvCxnSpPr>
                <p:nvPr/>
              </p:nvCxnSpPr>
              <p:spPr bwMode="auto">
                <a:xfrm>
                  <a:off x="761098" y="1742138"/>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307" name="Straight Connector 306">
                  <a:extLst>
                    <a:ext uri="{FF2B5EF4-FFF2-40B4-BE49-F238E27FC236}">
                      <a16:creationId xmlns:a16="http://schemas.microsoft.com/office/drawing/2014/main" id="{89E7592F-C9C6-48E9-8751-B3FD4867C639}"/>
                    </a:ext>
                  </a:extLst>
                </p:cNvPr>
                <p:cNvCxnSpPr>
                  <a:cxnSpLocks/>
                </p:cNvCxnSpPr>
                <p:nvPr/>
              </p:nvCxnSpPr>
              <p:spPr bwMode="auto">
                <a:xfrm>
                  <a:off x="761110" y="1109007"/>
                  <a:ext cx="742974" cy="0"/>
                </a:xfrm>
                <a:prstGeom prst="line">
                  <a:avLst/>
                </a:prstGeom>
                <a:noFill/>
                <a:ln w="28575" cap="flat" cmpd="sng" algn="ctr">
                  <a:solidFill>
                    <a:schemeClr val="bg1"/>
                  </a:solidFill>
                  <a:prstDash val="solid"/>
                  <a:round/>
                  <a:headEnd type="none" w="med" len="med"/>
                  <a:tailEnd type="none" w="med" len="med"/>
                </a:ln>
                <a:effectLst/>
              </p:spPr>
            </p:cxnSp>
            <p:cxnSp>
              <p:nvCxnSpPr>
                <p:cNvPr id="308" name="Straight Connector 307">
                  <a:extLst>
                    <a:ext uri="{FF2B5EF4-FFF2-40B4-BE49-F238E27FC236}">
                      <a16:creationId xmlns:a16="http://schemas.microsoft.com/office/drawing/2014/main" id="{B7B5357E-704D-48E2-A422-07C123AA4935}"/>
                    </a:ext>
                  </a:extLst>
                </p:cNvPr>
                <p:cNvCxnSpPr>
                  <a:cxnSpLocks/>
                </p:cNvCxnSpPr>
                <p:nvPr/>
              </p:nvCxnSpPr>
              <p:spPr bwMode="auto">
                <a:xfrm>
                  <a:off x="761118" y="469788"/>
                  <a:ext cx="742974" cy="0"/>
                </a:xfrm>
                <a:prstGeom prst="line">
                  <a:avLst/>
                </a:prstGeom>
                <a:noFill/>
                <a:ln w="28575" cap="flat" cmpd="sng" algn="ctr">
                  <a:solidFill>
                    <a:schemeClr val="bg1"/>
                  </a:solidFill>
                  <a:prstDash val="solid"/>
                  <a:round/>
                  <a:headEnd type="none" w="med" len="med"/>
                  <a:tailEnd type="none" w="med" len="med"/>
                </a:ln>
                <a:effectLst/>
              </p:spPr>
            </p:cxnSp>
            <p:cxnSp>
              <p:nvCxnSpPr>
                <p:cNvPr id="309" name="Straight Connector 308">
                  <a:extLst>
                    <a:ext uri="{FF2B5EF4-FFF2-40B4-BE49-F238E27FC236}">
                      <a16:creationId xmlns:a16="http://schemas.microsoft.com/office/drawing/2014/main" id="{8B6A48E5-D524-4AE9-82CA-0EAF8CC3D1C4}"/>
                    </a:ext>
                  </a:extLst>
                </p:cNvPr>
                <p:cNvCxnSpPr>
                  <a:cxnSpLocks/>
                </p:cNvCxnSpPr>
                <p:nvPr/>
              </p:nvCxnSpPr>
              <p:spPr bwMode="auto">
                <a:xfrm>
                  <a:off x="761126" y="-145663"/>
                  <a:ext cx="742974" cy="0"/>
                </a:xfrm>
                <a:prstGeom prst="line">
                  <a:avLst/>
                </a:prstGeom>
                <a:noFill/>
                <a:ln w="28575" cap="flat" cmpd="sng" algn="ctr">
                  <a:solidFill>
                    <a:schemeClr val="bg1"/>
                  </a:solidFill>
                  <a:prstDash val="solid"/>
                  <a:round/>
                  <a:headEnd type="none" w="med" len="med"/>
                  <a:tailEnd type="none" w="med" len="med"/>
                </a:ln>
                <a:effectLst/>
              </p:spPr>
            </p:cxnSp>
          </p:grpSp>
        </p:grpSp>
      </p:grpSp>
      <p:grpSp>
        <p:nvGrpSpPr>
          <p:cNvPr id="343" name="Group 342">
            <a:extLst>
              <a:ext uri="{FF2B5EF4-FFF2-40B4-BE49-F238E27FC236}">
                <a16:creationId xmlns:a16="http://schemas.microsoft.com/office/drawing/2014/main" id="{9778C96B-1A9E-4CE6-AAAA-218F7EC20208}"/>
              </a:ext>
            </a:extLst>
          </p:cNvPr>
          <p:cNvGrpSpPr/>
          <p:nvPr/>
        </p:nvGrpSpPr>
        <p:grpSpPr>
          <a:xfrm>
            <a:off x="8691941" y="2051605"/>
            <a:ext cx="680570" cy="964880"/>
            <a:chOff x="5802350" y="4154812"/>
            <a:chExt cx="680570" cy="964880"/>
          </a:xfrm>
        </p:grpSpPr>
        <p:sp>
          <p:nvSpPr>
            <p:cNvPr id="344" name="TextBox 343">
              <a:extLst>
                <a:ext uri="{FF2B5EF4-FFF2-40B4-BE49-F238E27FC236}">
                  <a16:creationId xmlns:a16="http://schemas.microsoft.com/office/drawing/2014/main" id="{0919BF06-DAA4-448C-8140-23C8985ECB67}"/>
                </a:ext>
              </a:extLst>
            </p:cNvPr>
            <p:cNvSpPr txBox="1"/>
            <p:nvPr/>
          </p:nvSpPr>
          <p:spPr bwMode="auto">
            <a:xfrm>
              <a:off x="5902312" y="4154812"/>
              <a:ext cx="580608" cy="964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90000"/>
                </a:lnSpc>
                <a:spcAft>
                  <a:spcPct val="0"/>
                </a:spcAft>
                <a:buClrTx/>
                <a:buFontTx/>
                <a:buNone/>
              </a:pPr>
              <a:r>
                <a:rPr lang="en-US" sz="900" b="0" dirty="0">
                  <a:solidFill>
                    <a:schemeClr val="bg1"/>
                  </a:solidFill>
                  <a:latin typeface="Calibri" panose="020F0502020204030204" pitchFamily="34" charset="0"/>
                </a:rPr>
                <a:t>sCR</a:t>
              </a:r>
            </a:p>
            <a:p>
              <a:pPr algn="l">
                <a:lnSpc>
                  <a:spcPct val="90000"/>
                </a:lnSpc>
                <a:spcAft>
                  <a:spcPct val="0"/>
                </a:spcAft>
                <a:buClrTx/>
                <a:buFontTx/>
                <a:buNone/>
              </a:pPr>
              <a:r>
                <a:rPr lang="en-US" sz="900" dirty="0">
                  <a:solidFill>
                    <a:schemeClr val="bg1"/>
                  </a:solidFill>
                  <a:latin typeface="Calibri" panose="020F0502020204030204" pitchFamily="34" charset="0"/>
                </a:rPr>
                <a:t>CR</a:t>
              </a:r>
            </a:p>
            <a:p>
              <a:pPr algn="l">
                <a:lnSpc>
                  <a:spcPct val="90000"/>
                </a:lnSpc>
                <a:spcAft>
                  <a:spcPct val="0"/>
                </a:spcAft>
                <a:buClrTx/>
                <a:buFontTx/>
                <a:buNone/>
              </a:pPr>
              <a:r>
                <a:rPr lang="en-US" sz="900" b="0" dirty="0">
                  <a:solidFill>
                    <a:schemeClr val="bg1"/>
                  </a:solidFill>
                  <a:latin typeface="Calibri" panose="020F0502020204030204" pitchFamily="34" charset="0"/>
                </a:rPr>
                <a:t>VGPR</a:t>
              </a:r>
            </a:p>
            <a:p>
              <a:pPr algn="l">
                <a:lnSpc>
                  <a:spcPct val="90000"/>
                </a:lnSpc>
                <a:spcAft>
                  <a:spcPct val="0"/>
                </a:spcAft>
                <a:buClrTx/>
                <a:buFontTx/>
                <a:buNone/>
              </a:pPr>
              <a:r>
                <a:rPr lang="en-US" sz="900" dirty="0">
                  <a:solidFill>
                    <a:schemeClr val="bg1"/>
                  </a:solidFill>
                  <a:latin typeface="Calibri" panose="020F0502020204030204" pitchFamily="34" charset="0"/>
                </a:rPr>
                <a:t>PR</a:t>
              </a:r>
            </a:p>
            <a:p>
              <a:pPr algn="l">
                <a:lnSpc>
                  <a:spcPct val="90000"/>
                </a:lnSpc>
                <a:spcAft>
                  <a:spcPct val="0"/>
                </a:spcAft>
                <a:buClrTx/>
                <a:buFontTx/>
                <a:buNone/>
              </a:pPr>
              <a:r>
                <a:rPr lang="en-US" sz="900" b="0" dirty="0">
                  <a:solidFill>
                    <a:schemeClr val="bg1"/>
                  </a:solidFill>
                  <a:latin typeface="Calibri" panose="020F0502020204030204" pitchFamily="34" charset="0"/>
                </a:rPr>
                <a:t>MR</a:t>
              </a:r>
            </a:p>
            <a:p>
              <a:pPr algn="l">
                <a:lnSpc>
                  <a:spcPct val="90000"/>
                </a:lnSpc>
                <a:spcAft>
                  <a:spcPct val="0"/>
                </a:spcAft>
                <a:buClrTx/>
                <a:buFontTx/>
                <a:buNone/>
              </a:pPr>
              <a:r>
                <a:rPr lang="en-US" sz="900" b="0" dirty="0">
                  <a:solidFill>
                    <a:schemeClr val="bg1"/>
                  </a:solidFill>
                  <a:latin typeface="Calibri" panose="020F0502020204030204" pitchFamily="34" charset="0"/>
                </a:rPr>
                <a:t>PD</a:t>
              </a:r>
            </a:p>
            <a:p>
              <a:pPr algn="l">
                <a:lnSpc>
                  <a:spcPct val="90000"/>
                </a:lnSpc>
                <a:spcAft>
                  <a:spcPct val="0"/>
                </a:spcAft>
                <a:buClrTx/>
                <a:buFontTx/>
                <a:buNone/>
              </a:pPr>
              <a:r>
                <a:rPr lang="en-US" sz="900" dirty="0">
                  <a:solidFill>
                    <a:schemeClr val="bg1"/>
                  </a:solidFill>
                  <a:latin typeface="Calibri" panose="020F0502020204030204" pitchFamily="34" charset="0"/>
                </a:rPr>
                <a:t>Ongoing</a:t>
              </a:r>
              <a:endParaRPr lang="en-US" sz="900" b="0" dirty="0">
                <a:solidFill>
                  <a:schemeClr val="bg1"/>
                </a:solidFill>
                <a:latin typeface="Calibri" panose="020F0502020204030204" pitchFamily="34" charset="0"/>
              </a:endParaRPr>
            </a:p>
          </p:txBody>
        </p:sp>
        <p:sp>
          <p:nvSpPr>
            <p:cNvPr id="345" name="Rectangle 344">
              <a:extLst>
                <a:ext uri="{FF2B5EF4-FFF2-40B4-BE49-F238E27FC236}">
                  <a16:creationId xmlns:a16="http://schemas.microsoft.com/office/drawing/2014/main" id="{F7A70B19-A91D-49C1-BCEF-A466A44ED279}"/>
                </a:ext>
              </a:extLst>
            </p:cNvPr>
            <p:cNvSpPr/>
            <p:nvPr/>
          </p:nvSpPr>
          <p:spPr bwMode="auto">
            <a:xfrm>
              <a:off x="5843715" y="4472137"/>
              <a:ext cx="69680" cy="69680"/>
            </a:xfrm>
            <a:prstGeom prst="rect">
              <a:avLst/>
            </a:prstGeom>
            <a:solidFill>
              <a:schemeClr val="accent3"/>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346" name="Oval 345">
              <a:extLst>
                <a:ext uri="{FF2B5EF4-FFF2-40B4-BE49-F238E27FC236}">
                  <a16:creationId xmlns:a16="http://schemas.microsoft.com/office/drawing/2014/main" id="{E48579B4-07CD-441B-B19F-969557693B57}"/>
                </a:ext>
              </a:extLst>
            </p:cNvPr>
            <p:cNvSpPr/>
            <p:nvPr/>
          </p:nvSpPr>
          <p:spPr bwMode="auto">
            <a:xfrm>
              <a:off x="5845526" y="4220970"/>
              <a:ext cx="66058" cy="66058"/>
            </a:xfrm>
            <a:prstGeom prst="ellipse">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347" name="Plus Sign 346">
              <a:extLst>
                <a:ext uri="{FF2B5EF4-FFF2-40B4-BE49-F238E27FC236}">
                  <a16:creationId xmlns:a16="http://schemas.microsoft.com/office/drawing/2014/main" id="{0CCF25E0-9144-4B7C-9858-60BCF95FB304}"/>
                </a:ext>
              </a:extLst>
            </p:cNvPr>
            <p:cNvSpPr/>
            <p:nvPr/>
          </p:nvSpPr>
          <p:spPr bwMode="auto">
            <a:xfrm>
              <a:off x="5828118" y="4329145"/>
              <a:ext cx="100875" cy="100875"/>
            </a:xfrm>
            <a:prstGeom prst="mathPlus">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348" name="Star: 5 Points 347">
              <a:extLst>
                <a:ext uri="{FF2B5EF4-FFF2-40B4-BE49-F238E27FC236}">
                  <a16:creationId xmlns:a16="http://schemas.microsoft.com/office/drawing/2014/main" id="{33CF2670-FCDB-4779-8079-B6210C02A3C9}"/>
                </a:ext>
              </a:extLst>
            </p:cNvPr>
            <p:cNvSpPr/>
            <p:nvPr/>
          </p:nvSpPr>
          <p:spPr bwMode="auto">
            <a:xfrm>
              <a:off x="5829696" y="4566603"/>
              <a:ext cx="97719" cy="97719"/>
            </a:xfrm>
            <a:prstGeom prst="star5">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349" name="Diamond 348">
              <a:extLst>
                <a:ext uri="{FF2B5EF4-FFF2-40B4-BE49-F238E27FC236}">
                  <a16:creationId xmlns:a16="http://schemas.microsoft.com/office/drawing/2014/main" id="{F997FFC1-91F8-4E9F-B6D8-5A8BEE0DF82F}"/>
                </a:ext>
              </a:extLst>
            </p:cNvPr>
            <p:cNvSpPr/>
            <p:nvPr/>
          </p:nvSpPr>
          <p:spPr bwMode="auto">
            <a:xfrm>
              <a:off x="5827050" y="4697247"/>
              <a:ext cx="103010" cy="103010"/>
            </a:xfrm>
            <a:prstGeom prst="diamond">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351" name="Rectangle 350">
              <a:extLst>
                <a:ext uri="{FF2B5EF4-FFF2-40B4-BE49-F238E27FC236}">
                  <a16:creationId xmlns:a16="http://schemas.microsoft.com/office/drawing/2014/main" id="{D7E353FD-4399-4FCF-ADBC-DA6757B7CD99}"/>
                </a:ext>
              </a:extLst>
            </p:cNvPr>
            <p:cNvSpPr/>
            <p:nvPr/>
          </p:nvSpPr>
          <p:spPr bwMode="auto">
            <a:xfrm>
              <a:off x="5843715" y="4846053"/>
              <a:ext cx="69680" cy="69680"/>
            </a:xfrm>
            <a:prstGeom prst="rect">
              <a:avLst/>
            </a:prstGeom>
            <a:solidFill>
              <a:schemeClr val="accent5"/>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cxnSp>
          <p:nvCxnSpPr>
            <p:cNvPr id="352" name="Straight Arrow Connector 351">
              <a:extLst>
                <a:ext uri="{FF2B5EF4-FFF2-40B4-BE49-F238E27FC236}">
                  <a16:creationId xmlns:a16="http://schemas.microsoft.com/office/drawing/2014/main" id="{1A986367-FB53-4681-A0D2-079503A71794}"/>
                </a:ext>
              </a:extLst>
            </p:cNvPr>
            <p:cNvCxnSpPr>
              <a:cxnSpLocks/>
            </p:cNvCxnSpPr>
            <p:nvPr/>
          </p:nvCxnSpPr>
          <p:spPr bwMode="auto">
            <a:xfrm>
              <a:off x="5802350" y="4996248"/>
              <a:ext cx="152410" cy="0"/>
            </a:xfrm>
            <a:prstGeom prst="straightConnector1">
              <a:avLst/>
            </a:prstGeom>
            <a:noFill/>
            <a:ln w="28575" cap="flat" cmpd="sng" algn="ctr">
              <a:solidFill>
                <a:schemeClr val="accent3"/>
              </a:solidFill>
              <a:prstDash val="solid"/>
              <a:round/>
              <a:headEnd type="none" w="med" len="med"/>
              <a:tailEnd type="triangle"/>
            </a:ln>
            <a:effectLst/>
          </p:spPr>
        </p:cxnSp>
      </p:grpSp>
      <p:sp>
        <p:nvSpPr>
          <p:cNvPr id="353" name="TextBox 352">
            <a:extLst>
              <a:ext uri="{FF2B5EF4-FFF2-40B4-BE49-F238E27FC236}">
                <a16:creationId xmlns:a16="http://schemas.microsoft.com/office/drawing/2014/main" id="{F2BFDFC1-7CF2-4586-A884-C8B46B104F73}"/>
              </a:ext>
            </a:extLst>
          </p:cNvPr>
          <p:cNvSpPr txBox="1"/>
          <p:nvPr/>
        </p:nvSpPr>
        <p:spPr bwMode="auto">
          <a:xfrm rot="16200000">
            <a:off x="5629435" y="4740077"/>
            <a:ext cx="1741989"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sz="900" b="1" dirty="0">
                <a:solidFill>
                  <a:schemeClr val="bg1"/>
                </a:solidFill>
                <a:latin typeface="Calibri" panose="020F0502020204030204" pitchFamily="34" charset="0"/>
              </a:rPr>
              <a:t>Best IMWG Confirmed Response</a:t>
            </a:r>
          </a:p>
        </p:txBody>
      </p:sp>
      <p:sp>
        <p:nvSpPr>
          <p:cNvPr id="354" name="Freeform: Shape 353">
            <a:extLst>
              <a:ext uri="{FF2B5EF4-FFF2-40B4-BE49-F238E27FC236}">
                <a16:creationId xmlns:a16="http://schemas.microsoft.com/office/drawing/2014/main" id="{2A529A20-208C-4217-AE30-9C487F881802}"/>
              </a:ext>
            </a:extLst>
          </p:cNvPr>
          <p:cNvSpPr/>
          <p:nvPr/>
        </p:nvSpPr>
        <p:spPr bwMode="auto">
          <a:xfrm>
            <a:off x="6996539" y="3898900"/>
            <a:ext cx="2271285" cy="1678359"/>
          </a:xfrm>
          <a:custGeom>
            <a:avLst/>
            <a:gdLst>
              <a:gd name="connsiteX0" fmla="*/ 0 w 4464050"/>
              <a:gd name="connsiteY0" fmla="*/ 0 h 3117850"/>
              <a:gd name="connsiteX1" fmla="*/ 0 w 4464050"/>
              <a:gd name="connsiteY1" fmla="*/ 3117850 h 3117850"/>
              <a:gd name="connsiteX2" fmla="*/ 4464050 w 4464050"/>
              <a:gd name="connsiteY2" fmla="*/ 3117850 h 3117850"/>
            </a:gdLst>
            <a:ahLst/>
            <a:cxnLst>
              <a:cxn ang="0">
                <a:pos x="connsiteX0" y="connsiteY0"/>
              </a:cxn>
              <a:cxn ang="0">
                <a:pos x="connsiteX1" y="connsiteY1"/>
              </a:cxn>
              <a:cxn ang="0">
                <a:pos x="connsiteX2" y="connsiteY2"/>
              </a:cxn>
            </a:cxnLst>
            <a:rect l="l" t="t" r="r" b="b"/>
            <a:pathLst>
              <a:path w="4464050" h="3117850">
                <a:moveTo>
                  <a:pt x="0" y="0"/>
                </a:moveTo>
                <a:lnTo>
                  <a:pt x="0" y="3117850"/>
                </a:lnTo>
                <a:lnTo>
                  <a:pt x="4464050" y="3117850"/>
                </a:lnTo>
              </a:path>
            </a:pathLst>
          </a:custGeom>
          <a:noFill/>
          <a:ln w="28575">
            <a:solidFill>
              <a:schemeClr val="bg1"/>
            </a:solidFill>
            <a:miter lim="800000"/>
            <a:headEnd/>
            <a:tailEnd/>
          </a:ln>
        </p:spPr>
        <p:txBody>
          <a:bodyPr rtlCol="0" anchor="ctr"/>
          <a:lstStyle/>
          <a:p>
            <a:pPr algn="ctr"/>
            <a:endParaRPr lang="en-US" dirty="0"/>
          </a:p>
        </p:txBody>
      </p:sp>
      <p:sp>
        <p:nvSpPr>
          <p:cNvPr id="355" name="TextBox 354">
            <a:extLst>
              <a:ext uri="{FF2B5EF4-FFF2-40B4-BE49-F238E27FC236}">
                <a16:creationId xmlns:a16="http://schemas.microsoft.com/office/drawing/2014/main" id="{157B343E-A732-4C2E-9E1E-6159B2735518}"/>
              </a:ext>
            </a:extLst>
          </p:cNvPr>
          <p:cNvSpPr txBox="1"/>
          <p:nvPr/>
        </p:nvSpPr>
        <p:spPr bwMode="auto">
          <a:xfrm>
            <a:off x="7979748" y="5695834"/>
            <a:ext cx="34817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900" b="1" dirty="0">
                <a:solidFill>
                  <a:schemeClr val="bg1"/>
                </a:solidFill>
                <a:latin typeface="Calibri" panose="020F0502020204030204" pitchFamily="34" charset="0"/>
              </a:rPr>
              <a:t>Mo</a:t>
            </a:r>
          </a:p>
        </p:txBody>
      </p:sp>
      <p:grpSp>
        <p:nvGrpSpPr>
          <p:cNvPr id="356" name="Group 355">
            <a:extLst>
              <a:ext uri="{FF2B5EF4-FFF2-40B4-BE49-F238E27FC236}">
                <a16:creationId xmlns:a16="http://schemas.microsoft.com/office/drawing/2014/main" id="{8C1AAEC2-CC08-4B74-8E39-B5DF0F3AB4AA}"/>
              </a:ext>
            </a:extLst>
          </p:cNvPr>
          <p:cNvGrpSpPr/>
          <p:nvPr/>
        </p:nvGrpSpPr>
        <p:grpSpPr>
          <a:xfrm>
            <a:off x="6878404" y="5580354"/>
            <a:ext cx="2400884" cy="229401"/>
            <a:chOff x="1240882" y="5072774"/>
            <a:chExt cx="8351669" cy="351435"/>
          </a:xfrm>
        </p:grpSpPr>
        <p:grpSp>
          <p:nvGrpSpPr>
            <p:cNvPr id="357" name="Group 356">
              <a:extLst>
                <a:ext uri="{FF2B5EF4-FFF2-40B4-BE49-F238E27FC236}">
                  <a16:creationId xmlns:a16="http://schemas.microsoft.com/office/drawing/2014/main" id="{2512C66A-4DAA-4B83-83B1-32C434F1FDAA}"/>
                </a:ext>
              </a:extLst>
            </p:cNvPr>
            <p:cNvGrpSpPr/>
            <p:nvPr/>
          </p:nvGrpSpPr>
          <p:grpSpPr>
            <a:xfrm>
              <a:off x="1240882" y="5094156"/>
              <a:ext cx="8351669" cy="330053"/>
              <a:chOff x="2512610" y="3894854"/>
              <a:chExt cx="6041667" cy="330053"/>
            </a:xfrm>
          </p:grpSpPr>
          <p:sp>
            <p:nvSpPr>
              <p:cNvPr id="383" name="TextBox 382">
                <a:extLst>
                  <a:ext uri="{FF2B5EF4-FFF2-40B4-BE49-F238E27FC236}">
                    <a16:creationId xmlns:a16="http://schemas.microsoft.com/office/drawing/2014/main" id="{BD9E9C6C-EBDF-4723-8A06-0F90FC0EC3B3}"/>
                  </a:ext>
                </a:extLst>
              </p:cNvPr>
              <p:cNvSpPr txBox="1"/>
              <p:nvPr/>
            </p:nvSpPr>
            <p:spPr bwMode="auto">
              <a:xfrm>
                <a:off x="2512610" y="3894854"/>
                <a:ext cx="593783" cy="330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sp>
            <p:nvSpPr>
              <p:cNvPr id="384" name="TextBox 383">
                <a:extLst>
                  <a:ext uri="{FF2B5EF4-FFF2-40B4-BE49-F238E27FC236}">
                    <a16:creationId xmlns:a16="http://schemas.microsoft.com/office/drawing/2014/main" id="{7A551394-98A1-42EF-98C7-6B44D6CFB750}"/>
                  </a:ext>
                </a:extLst>
              </p:cNvPr>
              <p:cNvSpPr txBox="1"/>
              <p:nvPr/>
            </p:nvSpPr>
            <p:spPr bwMode="auto">
              <a:xfrm>
                <a:off x="2787744" y="3894854"/>
                <a:ext cx="593783" cy="330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a:t>
                </a:r>
              </a:p>
            </p:txBody>
          </p:sp>
          <p:sp>
            <p:nvSpPr>
              <p:cNvPr id="385" name="TextBox 384">
                <a:extLst>
                  <a:ext uri="{FF2B5EF4-FFF2-40B4-BE49-F238E27FC236}">
                    <a16:creationId xmlns:a16="http://schemas.microsoft.com/office/drawing/2014/main" id="{0A09DE68-B02E-4697-A4C0-F02BB846180B}"/>
                  </a:ext>
                </a:extLst>
              </p:cNvPr>
              <p:cNvSpPr txBox="1"/>
              <p:nvPr/>
            </p:nvSpPr>
            <p:spPr bwMode="auto">
              <a:xfrm>
                <a:off x="3063118" y="3894854"/>
                <a:ext cx="593783" cy="330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a:t>
                </a:r>
              </a:p>
            </p:txBody>
          </p:sp>
          <p:sp>
            <p:nvSpPr>
              <p:cNvPr id="386" name="TextBox 385">
                <a:extLst>
                  <a:ext uri="{FF2B5EF4-FFF2-40B4-BE49-F238E27FC236}">
                    <a16:creationId xmlns:a16="http://schemas.microsoft.com/office/drawing/2014/main" id="{C793C077-3F18-426E-9B82-D8D57A1792FF}"/>
                  </a:ext>
                </a:extLst>
              </p:cNvPr>
              <p:cNvSpPr txBox="1"/>
              <p:nvPr/>
            </p:nvSpPr>
            <p:spPr bwMode="auto">
              <a:xfrm>
                <a:off x="3338252" y="3894854"/>
                <a:ext cx="593783" cy="330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a:t>
                </a:r>
              </a:p>
            </p:txBody>
          </p:sp>
          <p:sp>
            <p:nvSpPr>
              <p:cNvPr id="387" name="TextBox 386">
                <a:extLst>
                  <a:ext uri="{FF2B5EF4-FFF2-40B4-BE49-F238E27FC236}">
                    <a16:creationId xmlns:a16="http://schemas.microsoft.com/office/drawing/2014/main" id="{A3981F73-136A-4670-A4A3-D8269F4D7D5B}"/>
                  </a:ext>
                </a:extLst>
              </p:cNvPr>
              <p:cNvSpPr txBox="1"/>
              <p:nvPr/>
            </p:nvSpPr>
            <p:spPr bwMode="auto">
              <a:xfrm>
                <a:off x="3596891" y="3894854"/>
                <a:ext cx="593783" cy="330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a:t>
                </a:r>
              </a:p>
            </p:txBody>
          </p:sp>
          <p:sp>
            <p:nvSpPr>
              <p:cNvPr id="388" name="TextBox 387">
                <a:extLst>
                  <a:ext uri="{FF2B5EF4-FFF2-40B4-BE49-F238E27FC236}">
                    <a16:creationId xmlns:a16="http://schemas.microsoft.com/office/drawing/2014/main" id="{CF7A5C77-1764-4F25-9B2F-88B39CC6E095}"/>
                  </a:ext>
                </a:extLst>
              </p:cNvPr>
              <p:cNvSpPr txBox="1"/>
              <p:nvPr/>
            </p:nvSpPr>
            <p:spPr bwMode="auto">
              <a:xfrm>
                <a:off x="3872026" y="3894854"/>
                <a:ext cx="593783" cy="330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5</a:t>
                </a:r>
              </a:p>
            </p:txBody>
          </p:sp>
          <p:sp>
            <p:nvSpPr>
              <p:cNvPr id="389" name="TextBox 388">
                <a:extLst>
                  <a:ext uri="{FF2B5EF4-FFF2-40B4-BE49-F238E27FC236}">
                    <a16:creationId xmlns:a16="http://schemas.microsoft.com/office/drawing/2014/main" id="{C90A969D-94C5-4399-9064-65B643EFC168}"/>
                  </a:ext>
                </a:extLst>
              </p:cNvPr>
              <p:cNvSpPr txBox="1"/>
              <p:nvPr/>
            </p:nvSpPr>
            <p:spPr bwMode="auto">
              <a:xfrm>
                <a:off x="4125232" y="3894854"/>
                <a:ext cx="593783" cy="330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a:t>
                </a:r>
              </a:p>
            </p:txBody>
          </p:sp>
          <p:sp>
            <p:nvSpPr>
              <p:cNvPr id="390" name="TextBox 389">
                <a:extLst>
                  <a:ext uri="{FF2B5EF4-FFF2-40B4-BE49-F238E27FC236}">
                    <a16:creationId xmlns:a16="http://schemas.microsoft.com/office/drawing/2014/main" id="{75E701E8-902B-4393-94EE-4F7765DD647F}"/>
                  </a:ext>
                </a:extLst>
              </p:cNvPr>
              <p:cNvSpPr txBox="1"/>
              <p:nvPr/>
            </p:nvSpPr>
            <p:spPr bwMode="auto">
              <a:xfrm>
                <a:off x="4400366" y="3894854"/>
                <a:ext cx="593783" cy="330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7</a:t>
                </a:r>
              </a:p>
            </p:txBody>
          </p:sp>
          <p:sp>
            <p:nvSpPr>
              <p:cNvPr id="391" name="TextBox 390">
                <a:extLst>
                  <a:ext uri="{FF2B5EF4-FFF2-40B4-BE49-F238E27FC236}">
                    <a16:creationId xmlns:a16="http://schemas.microsoft.com/office/drawing/2014/main" id="{95E606CD-86D2-4EC9-8658-F367016094F7}"/>
                  </a:ext>
                </a:extLst>
              </p:cNvPr>
              <p:cNvSpPr txBox="1"/>
              <p:nvPr/>
            </p:nvSpPr>
            <p:spPr bwMode="auto">
              <a:xfrm>
                <a:off x="4663978" y="3894854"/>
                <a:ext cx="593783" cy="330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8</a:t>
                </a:r>
              </a:p>
            </p:txBody>
          </p:sp>
          <p:sp>
            <p:nvSpPr>
              <p:cNvPr id="392" name="TextBox 391">
                <a:extLst>
                  <a:ext uri="{FF2B5EF4-FFF2-40B4-BE49-F238E27FC236}">
                    <a16:creationId xmlns:a16="http://schemas.microsoft.com/office/drawing/2014/main" id="{6D8EC44E-6D88-44C0-A6C2-468EF6214A00}"/>
                  </a:ext>
                </a:extLst>
              </p:cNvPr>
              <p:cNvSpPr txBox="1"/>
              <p:nvPr/>
            </p:nvSpPr>
            <p:spPr bwMode="auto">
              <a:xfrm>
                <a:off x="4933704" y="3894854"/>
                <a:ext cx="593783" cy="330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9</a:t>
                </a:r>
              </a:p>
            </p:txBody>
          </p:sp>
          <p:sp>
            <p:nvSpPr>
              <p:cNvPr id="393" name="TextBox 392">
                <a:extLst>
                  <a:ext uri="{FF2B5EF4-FFF2-40B4-BE49-F238E27FC236}">
                    <a16:creationId xmlns:a16="http://schemas.microsoft.com/office/drawing/2014/main" id="{7FA313A3-AAF1-43F1-8941-9E05E3F8D56C}"/>
                  </a:ext>
                </a:extLst>
              </p:cNvPr>
              <p:cNvSpPr txBox="1"/>
              <p:nvPr/>
            </p:nvSpPr>
            <p:spPr bwMode="auto">
              <a:xfrm>
                <a:off x="5144297" y="3894854"/>
                <a:ext cx="722866" cy="330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10</a:t>
                </a:r>
              </a:p>
            </p:txBody>
          </p:sp>
          <p:sp>
            <p:nvSpPr>
              <p:cNvPr id="394" name="TextBox 393">
                <a:extLst>
                  <a:ext uri="{FF2B5EF4-FFF2-40B4-BE49-F238E27FC236}">
                    <a16:creationId xmlns:a16="http://schemas.microsoft.com/office/drawing/2014/main" id="{8E8AD7E6-ABD8-4BFE-ADE2-38B4B9F74AED}"/>
                  </a:ext>
                </a:extLst>
              </p:cNvPr>
              <p:cNvSpPr txBox="1"/>
              <p:nvPr/>
            </p:nvSpPr>
            <p:spPr bwMode="auto">
              <a:xfrm>
                <a:off x="5397503" y="3894854"/>
                <a:ext cx="722866" cy="330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11</a:t>
                </a:r>
              </a:p>
            </p:txBody>
          </p:sp>
          <p:sp>
            <p:nvSpPr>
              <p:cNvPr id="395" name="TextBox 394">
                <a:extLst>
                  <a:ext uri="{FF2B5EF4-FFF2-40B4-BE49-F238E27FC236}">
                    <a16:creationId xmlns:a16="http://schemas.microsoft.com/office/drawing/2014/main" id="{8503C10F-9E71-459A-9C37-896D762C7479}"/>
                  </a:ext>
                </a:extLst>
              </p:cNvPr>
              <p:cNvSpPr txBox="1"/>
              <p:nvPr/>
            </p:nvSpPr>
            <p:spPr bwMode="auto">
              <a:xfrm>
                <a:off x="5672637" y="3894854"/>
                <a:ext cx="722866" cy="330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12</a:t>
                </a:r>
              </a:p>
            </p:txBody>
          </p:sp>
          <p:sp>
            <p:nvSpPr>
              <p:cNvPr id="396" name="TextBox 395">
                <a:extLst>
                  <a:ext uri="{FF2B5EF4-FFF2-40B4-BE49-F238E27FC236}">
                    <a16:creationId xmlns:a16="http://schemas.microsoft.com/office/drawing/2014/main" id="{D1D0B36D-E133-4DB2-8F51-53C7C131E094}"/>
                  </a:ext>
                </a:extLst>
              </p:cNvPr>
              <p:cNvSpPr txBox="1"/>
              <p:nvPr/>
            </p:nvSpPr>
            <p:spPr bwMode="auto">
              <a:xfrm>
                <a:off x="5957855" y="3894854"/>
                <a:ext cx="722866" cy="330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13</a:t>
                </a:r>
              </a:p>
            </p:txBody>
          </p:sp>
          <p:sp>
            <p:nvSpPr>
              <p:cNvPr id="397" name="TextBox 396">
                <a:extLst>
                  <a:ext uri="{FF2B5EF4-FFF2-40B4-BE49-F238E27FC236}">
                    <a16:creationId xmlns:a16="http://schemas.microsoft.com/office/drawing/2014/main" id="{E8EF6B2A-72B8-4CC1-90A6-1DFB721C8CB8}"/>
                  </a:ext>
                </a:extLst>
              </p:cNvPr>
              <p:cNvSpPr txBox="1"/>
              <p:nvPr/>
            </p:nvSpPr>
            <p:spPr bwMode="auto">
              <a:xfrm>
                <a:off x="6232992" y="3894854"/>
                <a:ext cx="722866" cy="330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14</a:t>
                </a:r>
              </a:p>
            </p:txBody>
          </p:sp>
          <p:sp>
            <p:nvSpPr>
              <p:cNvPr id="398" name="TextBox 397">
                <a:extLst>
                  <a:ext uri="{FF2B5EF4-FFF2-40B4-BE49-F238E27FC236}">
                    <a16:creationId xmlns:a16="http://schemas.microsoft.com/office/drawing/2014/main" id="{4F6191BF-1F81-4CAF-8EB9-C133CCD9D9D1}"/>
                  </a:ext>
                </a:extLst>
              </p:cNvPr>
              <p:cNvSpPr txBox="1"/>
              <p:nvPr/>
            </p:nvSpPr>
            <p:spPr bwMode="auto">
              <a:xfrm>
                <a:off x="6486198" y="3894854"/>
                <a:ext cx="722866" cy="330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15</a:t>
                </a:r>
              </a:p>
            </p:txBody>
          </p:sp>
          <p:sp>
            <p:nvSpPr>
              <p:cNvPr id="399" name="TextBox 398">
                <a:extLst>
                  <a:ext uri="{FF2B5EF4-FFF2-40B4-BE49-F238E27FC236}">
                    <a16:creationId xmlns:a16="http://schemas.microsoft.com/office/drawing/2014/main" id="{E1961A6F-287C-4DDA-A8DC-3F982EBBFDDB}"/>
                  </a:ext>
                </a:extLst>
              </p:cNvPr>
              <p:cNvSpPr txBox="1"/>
              <p:nvPr/>
            </p:nvSpPr>
            <p:spPr bwMode="auto">
              <a:xfrm>
                <a:off x="6761332" y="3894854"/>
                <a:ext cx="722866" cy="330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16</a:t>
                </a:r>
              </a:p>
            </p:txBody>
          </p:sp>
          <p:sp>
            <p:nvSpPr>
              <p:cNvPr id="400" name="TextBox 399">
                <a:extLst>
                  <a:ext uri="{FF2B5EF4-FFF2-40B4-BE49-F238E27FC236}">
                    <a16:creationId xmlns:a16="http://schemas.microsoft.com/office/drawing/2014/main" id="{8BF6D294-3239-4BDD-AF5B-F1D9E60A3CEE}"/>
                  </a:ext>
                </a:extLst>
              </p:cNvPr>
              <p:cNvSpPr txBox="1"/>
              <p:nvPr/>
            </p:nvSpPr>
            <p:spPr bwMode="auto">
              <a:xfrm>
                <a:off x="7024942" y="3894854"/>
                <a:ext cx="722866" cy="330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17</a:t>
                </a:r>
              </a:p>
            </p:txBody>
          </p:sp>
          <p:sp>
            <p:nvSpPr>
              <p:cNvPr id="401" name="TextBox 400">
                <a:extLst>
                  <a:ext uri="{FF2B5EF4-FFF2-40B4-BE49-F238E27FC236}">
                    <a16:creationId xmlns:a16="http://schemas.microsoft.com/office/drawing/2014/main" id="{4D618178-7498-4036-BD9D-4E486E4F4CE5}"/>
                  </a:ext>
                </a:extLst>
              </p:cNvPr>
              <p:cNvSpPr txBox="1"/>
              <p:nvPr/>
            </p:nvSpPr>
            <p:spPr bwMode="auto">
              <a:xfrm>
                <a:off x="7294562" y="3894854"/>
                <a:ext cx="722866" cy="330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18</a:t>
                </a:r>
              </a:p>
            </p:txBody>
          </p:sp>
          <p:sp>
            <p:nvSpPr>
              <p:cNvPr id="402" name="TextBox 401">
                <a:extLst>
                  <a:ext uri="{FF2B5EF4-FFF2-40B4-BE49-F238E27FC236}">
                    <a16:creationId xmlns:a16="http://schemas.microsoft.com/office/drawing/2014/main" id="{9E043FDB-2E50-476C-8C9A-3E996F0A4DFD}"/>
                  </a:ext>
                </a:extLst>
              </p:cNvPr>
              <p:cNvSpPr txBox="1"/>
              <p:nvPr/>
            </p:nvSpPr>
            <p:spPr bwMode="auto">
              <a:xfrm>
                <a:off x="7564178" y="3894854"/>
                <a:ext cx="722866" cy="330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19</a:t>
                </a:r>
              </a:p>
            </p:txBody>
          </p:sp>
          <p:sp>
            <p:nvSpPr>
              <p:cNvPr id="403" name="TextBox 402">
                <a:extLst>
                  <a:ext uri="{FF2B5EF4-FFF2-40B4-BE49-F238E27FC236}">
                    <a16:creationId xmlns:a16="http://schemas.microsoft.com/office/drawing/2014/main" id="{BE3CB070-C339-4AD1-B024-4117F089C06F}"/>
                  </a:ext>
                </a:extLst>
              </p:cNvPr>
              <p:cNvSpPr txBox="1"/>
              <p:nvPr/>
            </p:nvSpPr>
            <p:spPr bwMode="auto">
              <a:xfrm>
                <a:off x="7831411" y="3894854"/>
                <a:ext cx="722866" cy="330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lang="en-US" sz="800" dirty="0">
                    <a:solidFill>
                      <a:srgbClr val="000000"/>
                    </a:solidFill>
                    <a:latin typeface="Calibri" panose="020F0502020204030204" pitchFamily="34" charset="0"/>
                    <a:cs typeface="Arial" panose="020B0604020202020204" pitchFamily="34" charset="0"/>
                  </a:rPr>
                  <a:t>20</a:t>
                </a:r>
                <a:endParaRPr kumimoji="0" lang="en-US" sz="800" b="0" i="0" u="none" strike="noStrike" kern="1200" cap="none" spc="0" normalizeH="0" baseline="0" noProof="0" dirty="0">
                  <a:ln>
                    <a:noFill/>
                  </a:ln>
                  <a:solidFill>
                    <a:srgbClr val="000000"/>
                  </a:solidFill>
                  <a:effectLst/>
                  <a:uLnTx/>
                  <a:uFillTx/>
                  <a:latin typeface="Calibri" panose="020F0502020204030204" pitchFamily="34" charset="0"/>
                  <a:cs typeface="Arial" panose="020B0604020202020204" pitchFamily="34" charset="0"/>
                </a:endParaRPr>
              </a:p>
            </p:txBody>
          </p:sp>
        </p:grpSp>
        <p:grpSp>
          <p:nvGrpSpPr>
            <p:cNvPr id="358" name="Group 357">
              <a:extLst>
                <a:ext uri="{FF2B5EF4-FFF2-40B4-BE49-F238E27FC236}">
                  <a16:creationId xmlns:a16="http://schemas.microsoft.com/office/drawing/2014/main" id="{B7D47925-B9B7-4A00-B3D5-1F853E19B442}"/>
                </a:ext>
              </a:extLst>
            </p:cNvPr>
            <p:cNvGrpSpPr/>
            <p:nvPr/>
          </p:nvGrpSpPr>
          <p:grpSpPr>
            <a:xfrm>
              <a:off x="1650970" y="5072774"/>
              <a:ext cx="7438432" cy="93215"/>
              <a:chOff x="1650970" y="4702849"/>
              <a:chExt cx="7438432" cy="463155"/>
            </a:xfrm>
          </p:grpSpPr>
          <p:grpSp>
            <p:nvGrpSpPr>
              <p:cNvPr id="359" name="Group 358">
                <a:extLst>
                  <a:ext uri="{FF2B5EF4-FFF2-40B4-BE49-F238E27FC236}">
                    <a16:creationId xmlns:a16="http://schemas.microsoft.com/office/drawing/2014/main" id="{C47D94C7-FD97-48B0-8E3B-444F227C57D7}"/>
                  </a:ext>
                </a:extLst>
              </p:cNvPr>
              <p:cNvGrpSpPr/>
              <p:nvPr/>
            </p:nvGrpSpPr>
            <p:grpSpPr>
              <a:xfrm rot="5400000">
                <a:off x="2352866" y="4000953"/>
                <a:ext cx="463138" cy="1866930"/>
                <a:chOff x="761094" y="1746250"/>
                <a:chExt cx="742978" cy="3171429"/>
              </a:xfrm>
            </p:grpSpPr>
            <p:cxnSp>
              <p:nvCxnSpPr>
                <p:cNvPr id="377" name="Straight Connector 376">
                  <a:extLst>
                    <a:ext uri="{FF2B5EF4-FFF2-40B4-BE49-F238E27FC236}">
                      <a16:creationId xmlns:a16="http://schemas.microsoft.com/office/drawing/2014/main" id="{F5CB4A5F-A701-4C2B-869A-037C0B4342C4}"/>
                    </a:ext>
                  </a:extLst>
                </p:cNvPr>
                <p:cNvCxnSpPr>
                  <a:cxnSpLocks/>
                </p:cNvCxnSpPr>
                <p:nvPr/>
              </p:nvCxnSpPr>
              <p:spPr bwMode="auto">
                <a:xfrm>
                  <a:off x="761094" y="1746250"/>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378" name="Straight Connector 377">
                  <a:extLst>
                    <a:ext uri="{FF2B5EF4-FFF2-40B4-BE49-F238E27FC236}">
                      <a16:creationId xmlns:a16="http://schemas.microsoft.com/office/drawing/2014/main" id="{BD7283FD-E08A-40D9-B811-EC598C2C9463}"/>
                    </a:ext>
                  </a:extLst>
                </p:cNvPr>
                <p:cNvCxnSpPr>
                  <a:cxnSpLocks/>
                </p:cNvCxnSpPr>
                <p:nvPr/>
              </p:nvCxnSpPr>
              <p:spPr bwMode="auto">
                <a:xfrm>
                  <a:off x="761094" y="2387448"/>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379" name="Straight Connector 378">
                  <a:extLst>
                    <a:ext uri="{FF2B5EF4-FFF2-40B4-BE49-F238E27FC236}">
                      <a16:creationId xmlns:a16="http://schemas.microsoft.com/office/drawing/2014/main" id="{A85BA381-F266-4B74-A910-742BFB1A8A78}"/>
                    </a:ext>
                  </a:extLst>
                </p:cNvPr>
                <p:cNvCxnSpPr>
                  <a:cxnSpLocks/>
                </p:cNvCxnSpPr>
                <p:nvPr/>
              </p:nvCxnSpPr>
              <p:spPr bwMode="auto">
                <a:xfrm>
                  <a:off x="761094" y="3012831"/>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380" name="Straight Connector 379">
                  <a:extLst>
                    <a:ext uri="{FF2B5EF4-FFF2-40B4-BE49-F238E27FC236}">
                      <a16:creationId xmlns:a16="http://schemas.microsoft.com/office/drawing/2014/main" id="{9761A2A1-85D0-46DC-B182-2A1D5571A8A0}"/>
                    </a:ext>
                  </a:extLst>
                </p:cNvPr>
                <p:cNvCxnSpPr>
                  <a:cxnSpLocks/>
                </p:cNvCxnSpPr>
                <p:nvPr/>
              </p:nvCxnSpPr>
              <p:spPr bwMode="auto">
                <a:xfrm>
                  <a:off x="761094" y="3654029"/>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381" name="Straight Connector 380">
                  <a:extLst>
                    <a:ext uri="{FF2B5EF4-FFF2-40B4-BE49-F238E27FC236}">
                      <a16:creationId xmlns:a16="http://schemas.microsoft.com/office/drawing/2014/main" id="{68D3FAD0-6E7D-4D5D-85F7-1F8A19A352BB}"/>
                    </a:ext>
                  </a:extLst>
                </p:cNvPr>
                <p:cNvCxnSpPr>
                  <a:cxnSpLocks/>
                </p:cNvCxnSpPr>
                <p:nvPr/>
              </p:nvCxnSpPr>
              <p:spPr bwMode="auto">
                <a:xfrm>
                  <a:off x="761094" y="4276481"/>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382" name="Straight Connector 381">
                  <a:extLst>
                    <a:ext uri="{FF2B5EF4-FFF2-40B4-BE49-F238E27FC236}">
                      <a16:creationId xmlns:a16="http://schemas.microsoft.com/office/drawing/2014/main" id="{9E0A2C29-9153-4BB4-B21C-B56782E74434}"/>
                    </a:ext>
                  </a:extLst>
                </p:cNvPr>
                <p:cNvCxnSpPr>
                  <a:cxnSpLocks/>
                </p:cNvCxnSpPr>
                <p:nvPr/>
              </p:nvCxnSpPr>
              <p:spPr bwMode="auto">
                <a:xfrm>
                  <a:off x="761094" y="4917679"/>
                  <a:ext cx="742978" cy="0"/>
                </a:xfrm>
                <a:prstGeom prst="line">
                  <a:avLst/>
                </a:prstGeom>
                <a:noFill/>
                <a:ln w="28575" cap="flat" cmpd="sng" algn="ctr">
                  <a:solidFill>
                    <a:schemeClr val="bg1"/>
                  </a:solidFill>
                  <a:prstDash val="solid"/>
                  <a:round/>
                  <a:headEnd type="none" w="med" len="med"/>
                  <a:tailEnd type="none" w="med" len="med"/>
                </a:ln>
                <a:effectLst/>
              </p:spPr>
            </p:cxnSp>
          </p:grpSp>
          <p:grpSp>
            <p:nvGrpSpPr>
              <p:cNvPr id="360" name="Group 359">
                <a:extLst>
                  <a:ext uri="{FF2B5EF4-FFF2-40B4-BE49-F238E27FC236}">
                    <a16:creationId xmlns:a16="http://schemas.microsoft.com/office/drawing/2014/main" id="{C67D382F-C8C8-4EB2-87F2-DC37938A26B6}"/>
                  </a:ext>
                </a:extLst>
              </p:cNvPr>
              <p:cNvGrpSpPr/>
              <p:nvPr/>
            </p:nvGrpSpPr>
            <p:grpSpPr>
              <a:xfrm rot="5400000">
                <a:off x="4587913" y="4000953"/>
                <a:ext cx="463138" cy="1866930"/>
                <a:chOff x="761094" y="1746250"/>
                <a:chExt cx="742978" cy="3171429"/>
              </a:xfrm>
            </p:grpSpPr>
            <p:cxnSp>
              <p:nvCxnSpPr>
                <p:cNvPr id="371" name="Straight Connector 370">
                  <a:extLst>
                    <a:ext uri="{FF2B5EF4-FFF2-40B4-BE49-F238E27FC236}">
                      <a16:creationId xmlns:a16="http://schemas.microsoft.com/office/drawing/2014/main" id="{1C13E3D7-88DE-409E-9759-74CEDB778E02}"/>
                    </a:ext>
                  </a:extLst>
                </p:cNvPr>
                <p:cNvCxnSpPr>
                  <a:cxnSpLocks/>
                </p:cNvCxnSpPr>
                <p:nvPr/>
              </p:nvCxnSpPr>
              <p:spPr bwMode="auto">
                <a:xfrm>
                  <a:off x="761094" y="1746250"/>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372" name="Straight Connector 371">
                  <a:extLst>
                    <a:ext uri="{FF2B5EF4-FFF2-40B4-BE49-F238E27FC236}">
                      <a16:creationId xmlns:a16="http://schemas.microsoft.com/office/drawing/2014/main" id="{EFA4196F-66D1-41E4-92C1-EC9417D570C7}"/>
                    </a:ext>
                  </a:extLst>
                </p:cNvPr>
                <p:cNvCxnSpPr>
                  <a:cxnSpLocks/>
                </p:cNvCxnSpPr>
                <p:nvPr/>
              </p:nvCxnSpPr>
              <p:spPr bwMode="auto">
                <a:xfrm>
                  <a:off x="761094" y="2387448"/>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373" name="Straight Connector 372">
                  <a:extLst>
                    <a:ext uri="{FF2B5EF4-FFF2-40B4-BE49-F238E27FC236}">
                      <a16:creationId xmlns:a16="http://schemas.microsoft.com/office/drawing/2014/main" id="{691CED5C-C0ED-4E57-9643-6A061C3523D9}"/>
                    </a:ext>
                  </a:extLst>
                </p:cNvPr>
                <p:cNvCxnSpPr>
                  <a:cxnSpLocks/>
                </p:cNvCxnSpPr>
                <p:nvPr/>
              </p:nvCxnSpPr>
              <p:spPr bwMode="auto">
                <a:xfrm>
                  <a:off x="761094" y="3012831"/>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374" name="Straight Connector 373">
                  <a:extLst>
                    <a:ext uri="{FF2B5EF4-FFF2-40B4-BE49-F238E27FC236}">
                      <a16:creationId xmlns:a16="http://schemas.microsoft.com/office/drawing/2014/main" id="{9FDD37C5-5D31-4001-9D60-417C56A55A41}"/>
                    </a:ext>
                  </a:extLst>
                </p:cNvPr>
                <p:cNvCxnSpPr>
                  <a:cxnSpLocks/>
                </p:cNvCxnSpPr>
                <p:nvPr/>
              </p:nvCxnSpPr>
              <p:spPr bwMode="auto">
                <a:xfrm>
                  <a:off x="761094" y="3654029"/>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375" name="Straight Connector 374">
                  <a:extLst>
                    <a:ext uri="{FF2B5EF4-FFF2-40B4-BE49-F238E27FC236}">
                      <a16:creationId xmlns:a16="http://schemas.microsoft.com/office/drawing/2014/main" id="{A7E4D74A-DD06-45DE-80D2-D820F95AFC96}"/>
                    </a:ext>
                  </a:extLst>
                </p:cNvPr>
                <p:cNvCxnSpPr>
                  <a:cxnSpLocks/>
                </p:cNvCxnSpPr>
                <p:nvPr/>
              </p:nvCxnSpPr>
              <p:spPr bwMode="auto">
                <a:xfrm>
                  <a:off x="761094" y="4276481"/>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376" name="Straight Connector 375">
                  <a:extLst>
                    <a:ext uri="{FF2B5EF4-FFF2-40B4-BE49-F238E27FC236}">
                      <a16:creationId xmlns:a16="http://schemas.microsoft.com/office/drawing/2014/main" id="{DBCD3EF5-78E5-45CE-94EE-5AC271AE0A5C}"/>
                    </a:ext>
                  </a:extLst>
                </p:cNvPr>
                <p:cNvCxnSpPr>
                  <a:cxnSpLocks/>
                </p:cNvCxnSpPr>
                <p:nvPr/>
              </p:nvCxnSpPr>
              <p:spPr bwMode="auto">
                <a:xfrm>
                  <a:off x="761094" y="4917679"/>
                  <a:ext cx="742978" cy="0"/>
                </a:xfrm>
                <a:prstGeom prst="line">
                  <a:avLst/>
                </a:prstGeom>
                <a:noFill/>
                <a:ln w="28575" cap="flat" cmpd="sng" algn="ctr">
                  <a:solidFill>
                    <a:schemeClr val="bg1"/>
                  </a:solidFill>
                  <a:prstDash val="solid"/>
                  <a:round/>
                  <a:headEnd type="none" w="med" len="med"/>
                  <a:tailEnd type="none" w="med" len="med"/>
                </a:ln>
                <a:effectLst/>
              </p:spPr>
            </p:cxnSp>
          </p:grpSp>
          <p:grpSp>
            <p:nvGrpSpPr>
              <p:cNvPr id="361" name="Group 360">
                <a:extLst>
                  <a:ext uri="{FF2B5EF4-FFF2-40B4-BE49-F238E27FC236}">
                    <a16:creationId xmlns:a16="http://schemas.microsoft.com/office/drawing/2014/main" id="{6DBF6A6C-D1DA-4285-8383-6D3986DA1272}"/>
                  </a:ext>
                </a:extLst>
              </p:cNvPr>
              <p:cNvGrpSpPr/>
              <p:nvPr/>
            </p:nvGrpSpPr>
            <p:grpSpPr>
              <a:xfrm rot="5400000">
                <a:off x="7367501" y="3444104"/>
                <a:ext cx="463155" cy="2980646"/>
                <a:chOff x="761094" y="-145663"/>
                <a:chExt cx="743006" cy="5063342"/>
              </a:xfrm>
            </p:grpSpPr>
            <p:cxnSp>
              <p:nvCxnSpPr>
                <p:cNvPr id="362" name="Straight Connector 361">
                  <a:extLst>
                    <a:ext uri="{FF2B5EF4-FFF2-40B4-BE49-F238E27FC236}">
                      <a16:creationId xmlns:a16="http://schemas.microsoft.com/office/drawing/2014/main" id="{20BDA891-178E-42BA-B1BE-19BD4577B1DE}"/>
                    </a:ext>
                  </a:extLst>
                </p:cNvPr>
                <p:cNvCxnSpPr>
                  <a:cxnSpLocks/>
                </p:cNvCxnSpPr>
                <p:nvPr/>
              </p:nvCxnSpPr>
              <p:spPr bwMode="auto">
                <a:xfrm>
                  <a:off x="761094" y="2387448"/>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363" name="Straight Connector 362">
                  <a:extLst>
                    <a:ext uri="{FF2B5EF4-FFF2-40B4-BE49-F238E27FC236}">
                      <a16:creationId xmlns:a16="http://schemas.microsoft.com/office/drawing/2014/main" id="{BD89E11C-1834-4CFF-A4A7-C52DBAFCC61C}"/>
                    </a:ext>
                  </a:extLst>
                </p:cNvPr>
                <p:cNvCxnSpPr>
                  <a:cxnSpLocks/>
                </p:cNvCxnSpPr>
                <p:nvPr/>
              </p:nvCxnSpPr>
              <p:spPr bwMode="auto">
                <a:xfrm>
                  <a:off x="761094" y="3012831"/>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364" name="Straight Connector 363">
                  <a:extLst>
                    <a:ext uri="{FF2B5EF4-FFF2-40B4-BE49-F238E27FC236}">
                      <a16:creationId xmlns:a16="http://schemas.microsoft.com/office/drawing/2014/main" id="{B7E2764A-DD2B-4A08-A2EB-F1C8E3B96EB2}"/>
                    </a:ext>
                  </a:extLst>
                </p:cNvPr>
                <p:cNvCxnSpPr>
                  <a:cxnSpLocks/>
                </p:cNvCxnSpPr>
                <p:nvPr/>
              </p:nvCxnSpPr>
              <p:spPr bwMode="auto">
                <a:xfrm>
                  <a:off x="761094" y="3654029"/>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365" name="Straight Connector 364">
                  <a:extLst>
                    <a:ext uri="{FF2B5EF4-FFF2-40B4-BE49-F238E27FC236}">
                      <a16:creationId xmlns:a16="http://schemas.microsoft.com/office/drawing/2014/main" id="{6B31DF52-0E0F-4E6A-A898-9CEA4C3F53DE}"/>
                    </a:ext>
                  </a:extLst>
                </p:cNvPr>
                <p:cNvCxnSpPr>
                  <a:cxnSpLocks/>
                </p:cNvCxnSpPr>
                <p:nvPr/>
              </p:nvCxnSpPr>
              <p:spPr bwMode="auto">
                <a:xfrm>
                  <a:off x="761094" y="4276481"/>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366" name="Straight Connector 365">
                  <a:extLst>
                    <a:ext uri="{FF2B5EF4-FFF2-40B4-BE49-F238E27FC236}">
                      <a16:creationId xmlns:a16="http://schemas.microsoft.com/office/drawing/2014/main" id="{637A488E-3EB6-4209-A398-ED620EF4CA8D}"/>
                    </a:ext>
                  </a:extLst>
                </p:cNvPr>
                <p:cNvCxnSpPr>
                  <a:cxnSpLocks/>
                </p:cNvCxnSpPr>
                <p:nvPr/>
              </p:nvCxnSpPr>
              <p:spPr bwMode="auto">
                <a:xfrm>
                  <a:off x="761094" y="4917679"/>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367" name="Straight Connector 366">
                  <a:extLst>
                    <a:ext uri="{FF2B5EF4-FFF2-40B4-BE49-F238E27FC236}">
                      <a16:creationId xmlns:a16="http://schemas.microsoft.com/office/drawing/2014/main" id="{B36832FF-5281-4AB9-BB8C-720E3F03CD3D}"/>
                    </a:ext>
                  </a:extLst>
                </p:cNvPr>
                <p:cNvCxnSpPr>
                  <a:cxnSpLocks/>
                </p:cNvCxnSpPr>
                <p:nvPr/>
              </p:nvCxnSpPr>
              <p:spPr bwMode="auto">
                <a:xfrm>
                  <a:off x="761098" y="1742138"/>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368" name="Straight Connector 367">
                  <a:extLst>
                    <a:ext uri="{FF2B5EF4-FFF2-40B4-BE49-F238E27FC236}">
                      <a16:creationId xmlns:a16="http://schemas.microsoft.com/office/drawing/2014/main" id="{3702E0E8-6E9D-48A2-B6B1-B6BB29949F6E}"/>
                    </a:ext>
                  </a:extLst>
                </p:cNvPr>
                <p:cNvCxnSpPr>
                  <a:cxnSpLocks/>
                </p:cNvCxnSpPr>
                <p:nvPr/>
              </p:nvCxnSpPr>
              <p:spPr bwMode="auto">
                <a:xfrm>
                  <a:off x="761110" y="1109007"/>
                  <a:ext cx="742974" cy="0"/>
                </a:xfrm>
                <a:prstGeom prst="line">
                  <a:avLst/>
                </a:prstGeom>
                <a:noFill/>
                <a:ln w="28575" cap="flat" cmpd="sng" algn="ctr">
                  <a:solidFill>
                    <a:schemeClr val="bg1"/>
                  </a:solidFill>
                  <a:prstDash val="solid"/>
                  <a:round/>
                  <a:headEnd type="none" w="med" len="med"/>
                  <a:tailEnd type="none" w="med" len="med"/>
                </a:ln>
                <a:effectLst/>
              </p:spPr>
            </p:cxnSp>
            <p:cxnSp>
              <p:nvCxnSpPr>
                <p:cNvPr id="369" name="Straight Connector 368">
                  <a:extLst>
                    <a:ext uri="{FF2B5EF4-FFF2-40B4-BE49-F238E27FC236}">
                      <a16:creationId xmlns:a16="http://schemas.microsoft.com/office/drawing/2014/main" id="{4234C355-63C5-47A8-A123-0FBBBA07A387}"/>
                    </a:ext>
                  </a:extLst>
                </p:cNvPr>
                <p:cNvCxnSpPr>
                  <a:cxnSpLocks/>
                </p:cNvCxnSpPr>
                <p:nvPr/>
              </p:nvCxnSpPr>
              <p:spPr bwMode="auto">
                <a:xfrm>
                  <a:off x="761118" y="469788"/>
                  <a:ext cx="742974" cy="0"/>
                </a:xfrm>
                <a:prstGeom prst="line">
                  <a:avLst/>
                </a:prstGeom>
                <a:noFill/>
                <a:ln w="28575" cap="flat" cmpd="sng" algn="ctr">
                  <a:solidFill>
                    <a:schemeClr val="bg1"/>
                  </a:solidFill>
                  <a:prstDash val="solid"/>
                  <a:round/>
                  <a:headEnd type="none" w="med" len="med"/>
                  <a:tailEnd type="none" w="med" len="med"/>
                </a:ln>
                <a:effectLst/>
              </p:spPr>
            </p:cxnSp>
            <p:cxnSp>
              <p:nvCxnSpPr>
                <p:cNvPr id="370" name="Straight Connector 369">
                  <a:extLst>
                    <a:ext uri="{FF2B5EF4-FFF2-40B4-BE49-F238E27FC236}">
                      <a16:creationId xmlns:a16="http://schemas.microsoft.com/office/drawing/2014/main" id="{931C9451-C9A5-493B-8573-9EAA67359EBC}"/>
                    </a:ext>
                  </a:extLst>
                </p:cNvPr>
                <p:cNvCxnSpPr>
                  <a:cxnSpLocks/>
                </p:cNvCxnSpPr>
                <p:nvPr/>
              </p:nvCxnSpPr>
              <p:spPr bwMode="auto">
                <a:xfrm>
                  <a:off x="761126" y="-145663"/>
                  <a:ext cx="742974" cy="0"/>
                </a:xfrm>
                <a:prstGeom prst="line">
                  <a:avLst/>
                </a:prstGeom>
                <a:noFill/>
                <a:ln w="28575" cap="flat" cmpd="sng" algn="ctr">
                  <a:solidFill>
                    <a:schemeClr val="bg1"/>
                  </a:solidFill>
                  <a:prstDash val="solid"/>
                  <a:round/>
                  <a:headEnd type="none" w="med" len="med"/>
                  <a:tailEnd type="none" w="med" len="med"/>
                </a:ln>
                <a:effectLst/>
              </p:spPr>
            </p:cxnSp>
          </p:grpSp>
        </p:grpSp>
      </p:grpSp>
      <p:sp>
        <p:nvSpPr>
          <p:cNvPr id="404" name="TextBox 403">
            <a:extLst>
              <a:ext uri="{FF2B5EF4-FFF2-40B4-BE49-F238E27FC236}">
                <a16:creationId xmlns:a16="http://schemas.microsoft.com/office/drawing/2014/main" id="{7A5E12DA-5BA9-459B-BDDB-506288CA0131}"/>
              </a:ext>
            </a:extLst>
          </p:cNvPr>
          <p:cNvSpPr txBox="1"/>
          <p:nvPr/>
        </p:nvSpPr>
        <p:spPr bwMode="auto">
          <a:xfrm>
            <a:off x="6552282" y="3891430"/>
            <a:ext cx="444352" cy="1712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90000"/>
              </a:lnSpc>
              <a:spcAft>
                <a:spcPct val="0"/>
              </a:spcAft>
              <a:buClrTx/>
              <a:buFontTx/>
              <a:buNone/>
            </a:pPr>
            <a:r>
              <a:rPr lang="en-US" sz="900" b="0" dirty="0">
                <a:solidFill>
                  <a:schemeClr val="bg1"/>
                </a:solidFill>
                <a:latin typeface="Calibri" panose="020F0502020204030204" pitchFamily="34" charset="0"/>
              </a:rPr>
              <a:t>NE</a:t>
            </a:r>
          </a:p>
          <a:p>
            <a:pPr algn="r">
              <a:lnSpc>
                <a:spcPct val="90000"/>
              </a:lnSpc>
              <a:spcAft>
                <a:spcPct val="0"/>
              </a:spcAft>
              <a:buClrTx/>
              <a:buFontTx/>
              <a:buNone/>
            </a:pPr>
            <a:r>
              <a:rPr lang="en-US" sz="900" dirty="0">
                <a:solidFill>
                  <a:schemeClr val="bg1"/>
                </a:solidFill>
                <a:latin typeface="Calibri" panose="020F0502020204030204" pitchFamily="34" charset="0"/>
              </a:rPr>
              <a:t>PD</a:t>
            </a:r>
          </a:p>
          <a:p>
            <a:pPr algn="r">
              <a:lnSpc>
                <a:spcPct val="90000"/>
              </a:lnSpc>
              <a:spcAft>
                <a:spcPct val="0"/>
              </a:spcAft>
              <a:buClrTx/>
              <a:buFontTx/>
              <a:buNone/>
            </a:pPr>
            <a:r>
              <a:rPr lang="en-US" sz="900" b="0" dirty="0">
                <a:solidFill>
                  <a:schemeClr val="bg1"/>
                </a:solidFill>
                <a:latin typeface="Calibri" panose="020F0502020204030204" pitchFamily="34" charset="0"/>
              </a:rPr>
              <a:t>PD</a:t>
            </a:r>
          </a:p>
          <a:p>
            <a:pPr algn="r">
              <a:lnSpc>
                <a:spcPct val="90000"/>
              </a:lnSpc>
              <a:spcAft>
                <a:spcPct val="0"/>
              </a:spcAft>
              <a:buClrTx/>
              <a:buFontTx/>
              <a:buNone/>
            </a:pPr>
            <a:r>
              <a:rPr lang="en-US" sz="900" b="0" dirty="0">
                <a:solidFill>
                  <a:schemeClr val="bg1"/>
                </a:solidFill>
                <a:latin typeface="Calibri" panose="020F0502020204030204" pitchFamily="34" charset="0"/>
              </a:rPr>
              <a:t>SD</a:t>
            </a:r>
          </a:p>
          <a:p>
            <a:pPr algn="r">
              <a:lnSpc>
                <a:spcPct val="90000"/>
              </a:lnSpc>
              <a:spcAft>
                <a:spcPct val="0"/>
              </a:spcAft>
              <a:buClrTx/>
              <a:buFontTx/>
              <a:buNone/>
            </a:pPr>
            <a:r>
              <a:rPr lang="en-US" sz="900" b="0" dirty="0">
                <a:solidFill>
                  <a:schemeClr val="bg1"/>
                </a:solidFill>
                <a:latin typeface="Calibri" panose="020F0502020204030204" pitchFamily="34" charset="0"/>
              </a:rPr>
              <a:t>PD</a:t>
            </a:r>
          </a:p>
          <a:p>
            <a:pPr algn="r">
              <a:lnSpc>
                <a:spcPct val="90000"/>
              </a:lnSpc>
              <a:spcAft>
                <a:spcPct val="0"/>
              </a:spcAft>
              <a:buClrTx/>
              <a:buFontTx/>
              <a:buNone/>
            </a:pPr>
            <a:r>
              <a:rPr lang="en-US" sz="900" dirty="0">
                <a:solidFill>
                  <a:schemeClr val="accent3"/>
                </a:solidFill>
                <a:latin typeface="Calibri" panose="020F0502020204030204" pitchFamily="34" charset="0"/>
              </a:rPr>
              <a:t>C</a:t>
            </a:r>
            <a:r>
              <a:rPr lang="en-US" sz="900" b="0" dirty="0">
                <a:solidFill>
                  <a:schemeClr val="accent3"/>
                </a:solidFill>
                <a:latin typeface="Calibri" panose="020F0502020204030204" pitchFamily="34" charset="0"/>
              </a:rPr>
              <a:t>R</a:t>
            </a:r>
            <a:endParaRPr lang="en-US" sz="900" dirty="0">
              <a:solidFill>
                <a:schemeClr val="bg1"/>
              </a:solidFill>
              <a:latin typeface="Calibri" panose="020F0502020204030204" pitchFamily="34" charset="0"/>
            </a:endParaRPr>
          </a:p>
          <a:p>
            <a:pPr algn="r">
              <a:lnSpc>
                <a:spcPct val="90000"/>
              </a:lnSpc>
              <a:spcAft>
                <a:spcPct val="0"/>
              </a:spcAft>
              <a:buClrTx/>
              <a:buFontTx/>
              <a:buNone/>
            </a:pPr>
            <a:r>
              <a:rPr lang="en-US" sz="900" b="0" dirty="0">
                <a:solidFill>
                  <a:schemeClr val="accent3"/>
                </a:solidFill>
                <a:latin typeface="Calibri" panose="020F0502020204030204" pitchFamily="34" charset="0"/>
              </a:rPr>
              <a:t>VGPR</a:t>
            </a:r>
          </a:p>
          <a:p>
            <a:pPr algn="r">
              <a:lnSpc>
                <a:spcPct val="90000"/>
              </a:lnSpc>
              <a:spcAft>
                <a:spcPct val="0"/>
              </a:spcAft>
            </a:pPr>
            <a:r>
              <a:rPr lang="en-US" sz="900" b="0" dirty="0">
                <a:solidFill>
                  <a:schemeClr val="accent3"/>
                </a:solidFill>
                <a:latin typeface="Calibri" panose="020F0502020204030204" pitchFamily="34" charset="0"/>
              </a:rPr>
              <a:t>VGPR</a:t>
            </a:r>
          </a:p>
          <a:p>
            <a:pPr algn="r">
              <a:lnSpc>
                <a:spcPct val="90000"/>
              </a:lnSpc>
              <a:spcAft>
                <a:spcPct val="0"/>
              </a:spcAft>
              <a:buClrTx/>
              <a:buFontTx/>
              <a:buNone/>
            </a:pPr>
            <a:r>
              <a:rPr lang="en-US" sz="900" dirty="0">
                <a:solidFill>
                  <a:schemeClr val="accent3"/>
                </a:solidFill>
                <a:latin typeface="Calibri" panose="020F0502020204030204" pitchFamily="34" charset="0"/>
              </a:rPr>
              <a:t>C</a:t>
            </a:r>
            <a:r>
              <a:rPr lang="en-US" sz="900" b="0" dirty="0">
                <a:solidFill>
                  <a:schemeClr val="accent3"/>
                </a:solidFill>
                <a:latin typeface="Calibri" panose="020F0502020204030204" pitchFamily="34" charset="0"/>
              </a:rPr>
              <a:t>R</a:t>
            </a:r>
            <a:endParaRPr lang="en-US" sz="900" dirty="0">
              <a:solidFill>
                <a:schemeClr val="bg1"/>
              </a:solidFill>
              <a:latin typeface="Calibri" panose="020F0502020204030204" pitchFamily="34" charset="0"/>
            </a:endParaRPr>
          </a:p>
          <a:p>
            <a:pPr algn="r">
              <a:lnSpc>
                <a:spcPct val="90000"/>
              </a:lnSpc>
              <a:spcAft>
                <a:spcPct val="0"/>
              </a:spcAft>
              <a:buClrTx/>
              <a:buFontTx/>
              <a:buNone/>
            </a:pPr>
            <a:r>
              <a:rPr lang="en-US" sz="900" b="0" dirty="0">
                <a:solidFill>
                  <a:schemeClr val="accent3"/>
                </a:solidFill>
                <a:latin typeface="Calibri" panose="020F0502020204030204" pitchFamily="34" charset="0"/>
              </a:rPr>
              <a:t>VGPR</a:t>
            </a:r>
          </a:p>
          <a:p>
            <a:pPr algn="r">
              <a:lnSpc>
                <a:spcPct val="90000"/>
              </a:lnSpc>
              <a:spcAft>
                <a:spcPct val="0"/>
              </a:spcAft>
            </a:pPr>
            <a:r>
              <a:rPr lang="en-US" sz="900" b="0" dirty="0">
                <a:solidFill>
                  <a:schemeClr val="accent3"/>
                </a:solidFill>
                <a:latin typeface="Calibri" panose="020F0502020204030204" pitchFamily="34" charset="0"/>
              </a:rPr>
              <a:t>VGPR</a:t>
            </a:r>
          </a:p>
          <a:p>
            <a:pPr algn="r">
              <a:lnSpc>
                <a:spcPct val="90000"/>
              </a:lnSpc>
              <a:spcAft>
                <a:spcPct val="0"/>
              </a:spcAft>
            </a:pPr>
            <a:r>
              <a:rPr lang="en-US" sz="900" b="0" dirty="0">
                <a:solidFill>
                  <a:schemeClr val="accent3"/>
                </a:solidFill>
                <a:latin typeface="Calibri" panose="020F0502020204030204" pitchFamily="34" charset="0"/>
              </a:rPr>
              <a:t>VGPR</a:t>
            </a:r>
          </a:p>
          <a:p>
            <a:pPr algn="r">
              <a:lnSpc>
                <a:spcPct val="90000"/>
              </a:lnSpc>
              <a:spcAft>
                <a:spcPct val="0"/>
              </a:spcAft>
              <a:buClrTx/>
              <a:buFontTx/>
              <a:buNone/>
            </a:pPr>
            <a:r>
              <a:rPr lang="en-US" sz="900" dirty="0">
                <a:solidFill>
                  <a:schemeClr val="accent3"/>
                </a:solidFill>
                <a:latin typeface="Calibri" panose="020F0502020204030204" pitchFamily="34" charset="0"/>
              </a:rPr>
              <a:t>CR</a:t>
            </a:r>
            <a:endParaRPr lang="en-US" sz="900" b="0" dirty="0">
              <a:solidFill>
                <a:schemeClr val="accent3"/>
              </a:solidFill>
              <a:latin typeface="Calibri" panose="020F0502020204030204" pitchFamily="34" charset="0"/>
            </a:endParaRPr>
          </a:p>
        </p:txBody>
      </p:sp>
      <p:sp>
        <p:nvSpPr>
          <p:cNvPr id="405" name="TextBox 404">
            <a:extLst>
              <a:ext uri="{FF2B5EF4-FFF2-40B4-BE49-F238E27FC236}">
                <a16:creationId xmlns:a16="http://schemas.microsoft.com/office/drawing/2014/main" id="{CAA05A80-D38C-4007-935F-05B2ACA9060E}"/>
              </a:ext>
            </a:extLst>
          </p:cNvPr>
          <p:cNvSpPr txBox="1"/>
          <p:nvPr/>
        </p:nvSpPr>
        <p:spPr bwMode="auto">
          <a:xfrm>
            <a:off x="6959442" y="3872487"/>
            <a:ext cx="587020" cy="216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90000"/>
              </a:lnSpc>
              <a:spcAft>
                <a:spcPct val="0"/>
              </a:spcAft>
              <a:buClrTx/>
              <a:buFontTx/>
              <a:buNone/>
            </a:pPr>
            <a:r>
              <a:rPr lang="en-US" sz="900" b="1" dirty="0">
                <a:solidFill>
                  <a:schemeClr val="bg1"/>
                </a:solidFill>
                <a:latin typeface="Calibri" panose="020F0502020204030204" pitchFamily="34" charset="0"/>
              </a:rPr>
              <a:t>del(17p)</a:t>
            </a:r>
          </a:p>
        </p:txBody>
      </p:sp>
      <p:sp>
        <p:nvSpPr>
          <p:cNvPr id="406" name="TextBox 405">
            <a:extLst>
              <a:ext uri="{FF2B5EF4-FFF2-40B4-BE49-F238E27FC236}">
                <a16:creationId xmlns:a16="http://schemas.microsoft.com/office/drawing/2014/main" id="{9C386F2A-611D-46FB-B2CF-3D368F996DB5}"/>
              </a:ext>
            </a:extLst>
          </p:cNvPr>
          <p:cNvSpPr txBox="1"/>
          <p:nvPr/>
        </p:nvSpPr>
        <p:spPr bwMode="auto">
          <a:xfrm>
            <a:off x="7071191" y="3997068"/>
            <a:ext cx="1132041" cy="216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nSpc>
                <a:spcPct val="90000"/>
              </a:lnSpc>
              <a:spcAft>
                <a:spcPct val="0"/>
              </a:spcAft>
            </a:pPr>
            <a:r>
              <a:rPr lang="en-US" sz="900" b="1" dirty="0">
                <a:solidFill>
                  <a:schemeClr val="bg1"/>
                </a:solidFill>
                <a:latin typeface="Calibri" panose="020F0502020204030204" pitchFamily="34" charset="0"/>
              </a:rPr>
              <a:t>t(4;14) and del(17p)</a:t>
            </a:r>
          </a:p>
        </p:txBody>
      </p:sp>
      <p:sp>
        <p:nvSpPr>
          <p:cNvPr id="407" name="TextBox 406">
            <a:extLst>
              <a:ext uri="{FF2B5EF4-FFF2-40B4-BE49-F238E27FC236}">
                <a16:creationId xmlns:a16="http://schemas.microsoft.com/office/drawing/2014/main" id="{89916C97-F4FB-44BF-B72A-C030FC211A57}"/>
              </a:ext>
            </a:extLst>
          </p:cNvPr>
          <p:cNvSpPr txBox="1"/>
          <p:nvPr/>
        </p:nvSpPr>
        <p:spPr bwMode="auto">
          <a:xfrm>
            <a:off x="7038827" y="4123805"/>
            <a:ext cx="587020" cy="216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90000"/>
              </a:lnSpc>
              <a:spcAft>
                <a:spcPct val="0"/>
              </a:spcAft>
              <a:buClrTx/>
              <a:buFontTx/>
              <a:buNone/>
            </a:pPr>
            <a:r>
              <a:rPr lang="en-US" sz="900" b="1" dirty="0">
                <a:solidFill>
                  <a:schemeClr val="bg1"/>
                </a:solidFill>
                <a:latin typeface="Calibri" panose="020F0502020204030204" pitchFamily="34" charset="0"/>
              </a:rPr>
              <a:t>del(17p)</a:t>
            </a:r>
          </a:p>
        </p:txBody>
      </p:sp>
      <p:sp>
        <p:nvSpPr>
          <p:cNvPr id="408" name="TextBox 407">
            <a:extLst>
              <a:ext uri="{FF2B5EF4-FFF2-40B4-BE49-F238E27FC236}">
                <a16:creationId xmlns:a16="http://schemas.microsoft.com/office/drawing/2014/main" id="{E798DA4E-29F6-4BEA-90CF-EB1FBDB7E0B8}"/>
              </a:ext>
            </a:extLst>
          </p:cNvPr>
          <p:cNvSpPr txBox="1"/>
          <p:nvPr/>
        </p:nvSpPr>
        <p:spPr bwMode="auto">
          <a:xfrm>
            <a:off x="7083813" y="4382465"/>
            <a:ext cx="500458" cy="216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nSpc>
                <a:spcPct val="90000"/>
              </a:lnSpc>
              <a:spcAft>
                <a:spcPct val="0"/>
              </a:spcAft>
            </a:pPr>
            <a:r>
              <a:rPr lang="en-US" sz="900" b="1" dirty="0">
                <a:solidFill>
                  <a:schemeClr val="bg1"/>
                </a:solidFill>
                <a:latin typeface="Calibri" panose="020F0502020204030204" pitchFamily="34" charset="0"/>
              </a:rPr>
              <a:t>t(4;14)</a:t>
            </a:r>
          </a:p>
        </p:txBody>
      </p:sp>
      <p:sp>
        <p:nvSpPr>
          <p:cNvPr id="409" name="TextBox 408">
            <a:extLst>
              <a:ext uri="{FF2B5EF4-FFF2-40B4-BE49-F238E27FC236}">
                <a16:creationId xmlns:a16="http://schemas.microsoft.com/office/drawing/2014/main" id="{95C28960-8AEC-4A31-A43D-878B1F814035}"/>
              </a:ext>
            </a:extLst>
          </p:cNvPr>
          <p:cNvSpPr txBox="1"/>
          <p:nvPr/>
        </p:nvSpPr>
        <p:spPr bwMode="auto">
          <a:xfrm>
            <a:off x="7722710" y="4504442"/>
            <a:ext cx="623889" cy="216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90000"/>
              </a:lnSpc>
              <a:spcAft>
                <a:spcPct val="0"/>
              </a:spcAft>
              <a:buClrTx/>
              <a:buFontTx/>
              <a:buNone/>
            </a:pPr>
            <a:r>
              <a:rPr lang="en-US" sz="900" b="1" dirty="0">
                <a:solidFill>
                  <a:schemeClr val="bg1"/>
                </a:solidFill>
                <a:latin typeface="Calibri" panose="020F0502020204030204" pitchFamily="34" charset="0"/>
              </a:rPr>
              <a:t>MRD neg</a:t>
            </a:r>
          </a:p>
        </p:txBody>
      </p:sp>
      <p:sp>
        <p:nvSpPr>
          <p:cNvPr id="410" name="TextBox 409">
            <a:extLst>
              <a:ext uri="{FF2B5EF4-FFF2-40B4-BE49-F238E27FC236}">
                <a16:creationId xmlns:a16="http://schemas.microsoft.com/office/drawing/2014/main" id="{E25FE26C-3F53-4CFD-B7C4-BA9D2FCA2311}"/>
              </a:ext>
            </a:extLst>
          </p:cNvPr>
          <p:cNvSpPr txBox="1"/>
          <p:nvPr/>
        </p:nvSpPr>
        <p:spPr bwMode="auto">
          <a:xfrm>
            <a:off x="7886416" y="4884081"/>
            <a:ext cx="500458" cy="216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nSpc>
                <a:spcPct val="90000"/>
              </a:lnSpc>
              <a:spcAft>
                <a:spcPct val="0"/>
              </a:spcAft>
            </a:pPr>
            <a:r>
              <a:rPr lang="en-US" sz="900" b="1" dirty="0">
                <a:solidFill>
                  <a:schemeClr val="bg1"/>
                </a:solidFill>
                <a:latin typeface="Calibri" panose="020F0502020204030204" pitchFamily="34" charset="0"/>
              </a:rPr>
              <a:t>t(4;14)</a:t>
            </a:r>
          </a:p>
        </p:txBody>
      </p:sp>
      <p:sp>
        <p:nvSpPr>
          <p:cNvPr id="411" name="TextBox 410">
            <a:extLst>
              <a:ext uri="{FF2B5EF4-FFF2-40B4-BE49-F238E27FC236}">
                <a16:creationId xmlns:a16="http://schemas.microsoft.com/office/drawing/2014/main" id="{72CCE8B0-D28E-4D3D-823A-825F54995825}"/>
              </a:ext>
            </a:extLst>
          </p:cNvPr>
          <p:cNvSpPr txBox="1"/>
          <p:nvPr/>
        </p:nvSpPr>
        <p:spPr bwMode="auto">
          <a:xfrm>
            <a:off x="8082649" y="5370736"/>
            <a:ext cx="2056973"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nSpc>
                <a:spcPct val="90000"/>
              </a:lnSpc>
              <a:spcAft>
                <a:spcPct val="0"/>
              </a:spcAft>
            </a:pPr>
            <a:r>
              <a:rPr lang="en-US" sz="900" b="1" dirty="0">
                <a:solidFill>
                  <a:schemeClr val="bg1"/>
                </a:solidFill>
                <a:latin typeface="Calibri" panose="020F0502020204030204" pitchFamily="34" charset="0"/>
              </a:rPr>
              <a:t>t(4;14), t(14;16), and del(17p) MRD neg</a:t>
            </a:r>
          </a:p>
          <a:p>
            <a:pPr>
              <a:lnSpc>
                <a:spcPct val="90000"/>
              </a:lnSpc>
              <a:spcAft>
                <a:spcPct val="0"/>
              </a:spcAft>
            </a:pPr>
            <a:endParaRPr lang="en-US" sz="900" b="1" dirty="0">
              <a:solidFill>
                <a:schemeClr val="bg1"/>
              </a:solidFill>
              <a:latin typeface="Calibri" panose="020F0502020204030204" pitchFamily="34" charset="0"/>
            </a:endParaRPr>
          </a:p>
        </p:txBody>
      </p:sp>
      <p:grpSp>
        <p:nvGrpSpPr>
          <p:cNvPr id="421" name="Group 420">
            <a:extLst>
              <a:ext uri="{FF2B5EF4-FFF2-40B4-BE49-F238E27FC236}">
                <a16:creationId xmlns:a16="http://schemas.microsoft.com/office/drawing/2014/main" id="{F665DE0E-E418-4416-8583-13994B67B5D8}"/>
              </a:ext>
            </a:extLst>
          </p:cNvPr>
          <p:cNvGrpSpPr/>
          <p:nvPr/>
        </p:nvGrpSpPr>
        <p:grpSpPr>
          <a:xfrm>
            <a:off x="8792350" y="3983948"/>
            <a:ext cx="680570" cy="964880"/>
            <a:chOff x="5802350" y="4284746"/>
            <a:chExt cx="680570" cy="964880"/>
          </a:xfrm>
        </p:grpSpPr>
        <p:sp>
          <p:nvSpPr>
            <p:cNvPr id="422" name="TextBox 421">
              <a:extLst>
                <a:ext uri="{FF2B5EF4-FFF2-40B4-BE49-F238E27FC236}">
                  <a16:creationId xmlns:a16="http://schemas.microsoft.com/office/drawing/2014/main" id="{0021E869-124E-47B7-8F1D-BC6C5B6D3832}"/>
                </a:ext>
              </a:extLst>
            </p:cNvPr>
            <p:cNvSpPr txBox="1"/>
            <p:nvPr/>
          </p:nvSpPr>
          <p:spPr bwMode="auto">
            <a:xfrm>
              <a:off x="5902312" y="4284746"/>
              <a:ext cx="580608" cy="964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90000"/>
                </a:lnSpc>
                <a:spcAft>
                  <a:spcPct val="0"/>
                </a:spcAft>
                <a:buClrTx/>
                <a:buFontTx/>
                <a:buNone/>
              </a:pPr>
              <a:r>
                <a:rPr lang="en-US" sz="900" dirty="0">
                  <a:solidFill>
                    <a:schemeClr val="bg1"/>
                  </a:solidFill>
                  <a:latin typeface="Calibri" panose="020F0502020204030204" pitchFamily="34" charset="0"/>
                </a:rPr>
                <a:t>CR</a:t>
              </a:r>
            </a:p>
            <a:p>
              <a:pPr algn="l">
                <a:lnSpc>
                  <a:spcPct val="90000"/>
                </a:lnSpc>
                <a:spcAft>
                  <a:spcPct val="0"/>
                </a:spcAft>
                <a:buClrTx/>
                <a:buFontTx/>
                <a:buNone/>
              </a:pPr>
              <a:r>
                <a:rPr lang="en-US" sz="900" b="0" dirty="0">
                  <a:solidFill>
                    <a:schemeClr val="bg1"/>
                  </a:solidFill>
                  <a:latin typeface="Calibri" panose="020F0502020204030204" pitchFamily="34" charset="0"/>
                </a:rPr>
                <a:t>VGPR</a:t>
              </a:r>
            </a:p>
            <a:p>
              <a:pPr algn="l">
                <a:lnSpc>
                  <a:spcPct val="90000"/>
                </a:lnSpc>
                <a:spcAft>
                  <a:spcPct val="0"/>
                </a:spcAft>
                <a:buClrTx/>
                <a:buFontTx/>
                <a:buNone/>
              </a:pPr>
              <a:r>
                <a:rPr lang="en-US" sz="900" dirty="0">
                  <a:solidFill>
                    <a:schemeClr val="bg1"/>
                  </a:solidFill>
                  <a:latin typeface="Calibri" panose="020F0502020204030204" pitchFamily="34" charset="0"/>
                </a:rPr>
                <a:t>PR</a:t>
              </a:r>
            </a:p>
            <a:p>
              <a:pPr algn="l">
                <a:lnSpc>
                  <a:spcPct val="90000"/>
                </a:lnSpc>
                <a:spcAft>
                  <a:spcPct val="0"/>
                </a:spcAft>
                <a:buClrTx/>
                <a:buFontTx/>
                <a:buNone/>
              </a:pPr>
              <a:r>
                <a:rPr lang="en-US" sz="900" b="0" dirty="0">
                  <a:solidFill>
                    <a:schemeClr val="bg1"/>
                  </a:solidFill>
                  <a:latin typeface="Calibri" panose="020F0502020204030204" pitchFamily="34" charset="0"/>
                </a:rPr>
                <a:t>MR</a:t>
              </a:r>
            </a:p>
            <a:p>
              <a:pPr algn="l">
                <a:lnSpc>
                  <a:spcPct val="90000"/>
                </a:lnSpc>
                <a:spcAft>
                  <a:spcPct val="0"/>
                </a:spcAft>
                <a:buClrTx/>
                <a:buFontTx/>
                <a:buNone/>
              </a:pPr>
              <a:r>
                <a:rPr lang="en-US" sz="900" dirty="0">
                  <a:solidFill>
                    <a:schemeClr val="bg1"/>
                  </a:solidFill>
                  <a:latin typeface="Calibri" panose="020F0502020204030204" pitchFamily="34" charset="0"/>
                </a:rPr>
                <a:t>SD</a:t>
              </a:r>
            </a:p>
            <a:p>
              <a:pPr algn="l">
                <a:lnSpc>
                  <a:spcPct val="90000"/>
                </a:lnSpc>
                <a:spcAft>
                  <a:spcPct val="0"/>
                </a:spcAft>
                <a:buClrTx/>
                <a:buFontTx/>
                <a:buNone/>
              </a:pPr>
              <a:r>
                <a:rPr lang="en-US" sz="900" b="0" dirty="0">
                  <a:solidFill>
                    <a:schemeClr val="bg1"/>
                  </a:solidFill>
                  <a:latin typeface="Calibri" panose="020F0502020204030204" pitchFamily="34" charset="0"/>
                </a:rPr>
                <a:t>PD</a:t>
              </a:r>
            </a:p>
            <a:p>
              <a:pPr algn="l">
                <a:lnSpc>
                  <a:spcPct val="90000"/>
                </a:lnSpc>
                <a:spcAft>
                  <a:spcPct val="0"/>
                </a:spcAft>
                <a:buClrTx/>
                <a:buFontTx/>
                <a:buNone/>
              </a:pPr>
              <a:r>
                <a:rPr lang="en-US" sz="900" dirty="0">
                  <a:solidFill>
                    <a:schemeClr val="bg1"/>
                  </a:solidFill>
                  <a:latin typeface="Calibri" panose="020F0502020204030204" pitchFamily="34" charset="0"/>
                </a:rPr>
                <a:t>Ongoing</a:t>
              </a:r>
              <a:endParaRPr lang="en-US" sz="900" b="0" dirty="0">
                <a:solidFill>
                  <a:schemeClr val="bg1"/>
                </a:solidFill>
                <a:latin typeface="Calibri" panose="020F0502020204030204" pitchFamily="34" charset="0"/>
              </a:endParaRPr>
            </a:p>
          </p:txBody>
        </p:sp>
        <p:sp>
          <p:nvSpPr>
            <p:cNvPr id="423" name="Rectangle 422">
              <a:extLst>
                <a:ext uri="{FF2B5EF4-FFF2-40B4-BE49-F238E27FC236}">
                  <a16:creationId xmlns:a16="http://schemas.microsoft.com/office/drawing/2014/main" id="{C562998F-E9D1-45FD-AE9E-EEBDB139AD82}"/>
                </a:ext>
              </a:extLst>
            </p:cNvPr>
            <p:cNvSpPr/>
            <p:nvPr/>
          </p:nvSpPr>
          <p:spPr bwMode="auto">
            <a:xfrm>
              <a:off x="5843715" y="4472137"/>
              <a:ext cx="69680" cy="69680"/>
            </a:xfrm>
            <a:prstGeom prst="rect">
              <a:avLst/>
            </a:prstGeom>
            <a:solidFill>
              <a:schemeClr val="accent3"/>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425" name="Plus Sign 424">
              <a:extLst>
                <a:ext uri="{FF2B5EF4-FFF2-40B4-BE49-F238E27FC236}">
                  <a16:creationId xmlns:a16="http://schemas.microsoft.com/office/drawing/2014/main" id="{D46C3F78-A08C-4D8E-AE7E-EC7F390A63F6}"/>
                </a:ext>
              </a:extLst>
            </p:cNvPr>
            <p:cNvSpPr/>
            <p:nvPr/>
          </p:nvSpPr>
          <p:spPr bwMode="auto">
            <a:xfrm>
              <a:off x="5828118" y="4329145"/>
              <a:ext cx="100875" cy="100875"/>
            </a:xfrm>
            <a:prstGeom prst="mathPlus">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426" name="Star: 5 Points 425">
              <a:extLst>
                <a:ext uri="{FF2B5EF4-FFF2-40B4-BE49-F238E27FC236}">
                  <a16:creationId xmlns:a16="http://schemas.microsoft.com/office/drawing/2014/main" id="{8B03867D-9269-47E2-9397-4C3F8AA7FDDD}"/>
                </a:ext>
              </a:extLst>
            </p:cNvPr>
            <p:cNvSpPr/>
            <p:nvPr/>
          </p:nvSpPr>
          <p:spPr bwMode="auto">
            <a:xfrm>
              <a:off x="5829696" y="4566603"/>
              <a:ext cx="97719" cy="97719"/>
            </a:xfrm>
            <a:prstGeom prst="star5">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427" name="Diamond 426">
              <a:extLst>
                <a:ext uri="{FF2B5EF4-FFF2-40B4-BE49-F238E27FC236}">
                  <a16:creationId xmlns:a16="http://schemas.microsoft.com/office/drawing/2014/main" id="{B0D398D2-6687-4265-A6EF-9EB2E239DCA4}"/>
                </a:ext>
              </a:extLst>
            </p:cNvPr>
            <p:cNvSpPr/>
            <p:nvPr/>
          </p:nvSpPr>
          <p:spPr bwMode="auto">
            <a:xfrm>
              <a:off x="5827050" y="4697247"/>
              <a:ext cx="103010" cy="103010"/>
            </a:xfrm>
            <a:prstGeom prst="diamond">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428" name="Isosceles Triangle 427">
              <a:extLst>
                <a:ext uri="{FF2B5EF4-FFF2-40B4-BE49-F238E27FC236}">
                  <a16:creationId xmlns:a16="http://schemas.microsoft.com/office/drawing/2014/main" id="{7375466C-07BC-4120-B7AE-B96389D49AE1}"/>
                </a:ext>
              </a:extLst>
            </p:cNvPr>
            <p:cNvSpPr/>
            <p:nvPr/>
          </p:nvSpPr>
          <p:spPr bwMode="auto">
            <a:xfrm>
              <a:off x="5828759" y="4833182"/>
              <a:ext cx="99593" cy="85856"/>
            </a:xfrm>
            <a:prstGeom prst="triangle">
              <a:avLst/>
            </a:prstGeom>
            <a:solidFill>
              <a:schemeClr val="accent4"/>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429" name="Rectangle 428">
              <a:extLst>
                <a:ext uri="{FF2B5EF4-FFF2-40B4-BE49-F238E27FC236}">
                  <a16:creationId xmlns:a16="http://schemas.microsoft.com/office/drawing/2014/main" id="{6344CE91-F966-4962-B10E-724A4E725F19}"/>
                </a:ext>
              </a:extLst>
            </p:cNvPr>
            <p:cNvSpPr/>
            <p:nvPr/>
          </p:nvSpPr>
          <p:spPr bwMode="auto">
            <a:xfrm>
              <a:off x="5843715" y="4971080"/>
              <a:ext cx="69680" cy="69680"/>
            </a:xfrm>
            <a:prstGeom prst="rect">
              <a:avLst/>
            </a:prstGeom>
            <a:solidFill>
              <a:schemeClr val="accent5"/>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cxnSp>
          <p:nvCxnSpPr>
            <p:cNvPr id="430" name="Straight Arrow Connector 429">
              <a:extLst>
                <a:ext uri="{FF2B5EF4-FFF2-40B4-BE49-F238E27FC236}">
                  <a16:creationId xmlns:a16="http://schemas.microsoft.com/office/drawing/2014/main" id="{A5AF1C5C-648B-4B40-ACE0-2F890DFED284}"/>
                </a:ext>
              </a:extLst>
            </p:cNvPr>
            <p:cNvCxnSpPr>
              <a:cxnSpLocks/>
            </p:cNvCxnSpPr>
            <p:nvPr/>
          </p:nvCxnSpPr>
          <p:spPr bwMode="auto">
            <a:xfrm>
              <a:off x="5802350" y="5121275"/>
              <a:ext cx="152410" cy="0"/>
            </a:xfrm>
            <a:prstGeom prst="straightConnector1">
              <a:avLst/>
            </a:prstGeom>
            <a:noFill/>
            <a:ln w="28575" cap="flat" cmpd="sng" algn="ctr">
              <a:solidFill>
                <a:schemeClr val="accent3"/>
              </a:solidFill>
              <a:prstDash val="solid"/>
              <a:round/>
              <a:headEnd type="none" w="med" len="med"/>
              <a:tailEnd type="triangle"/>
            </a:ln>
            <a:effectLst/>
          </p:spPr>
        </p:cxnSp>
      </p:grpSp>
      <p:grpSp>
        <p:nvGrpSpPr>
          <p:cNvPr id="435" name="Group 434">
            <a:extLst>
              <a:ext uri="{FF2B5EF4-FFF2-40B4-BE49-F238E27FC236}">
                <a16:creationId xmlns:a16="http://schemas.microsoft.com/office/drawing/2014/main" id="{44F25475-2A8F-40FC-B32C-1D75C771A828}"/>
              </a:ext>
            </a:extLst>
          </p:cNvPr>
          <p:cNvGrpSpPr/>
          <p:nvPr/>
        </p:nvGrpSpPr>
        <p:grpSpPr>
          <a:xfrm>
            <a:off x="7307258" y="2772275"/>
            <a:ext cx="197551" cy="80501"/>
            <a:chOff x="7307258" y="2772275"/>
            <a:chExt cx="197551" cy="80501"/>
          </a:xfrm>
        </p:grpSpPr>
        <p:sp>
          <p:nvSpPr>
            <p:cNvPr id="433" name="Diamond 432">
              <a:extLst>
                <a:ext uri="{FF2B5EF4-FFF2-40B4-BE49-F238E27FC236}">
                  <a16:creationId xmlns:a16="http://schemas.microsoft.com/office/drawing/2014/main" id="{8FAE5A77-3C9D-485E-B5D3-D65FE70738CF}"/>
                </a:ext>
              </a:extLst>
            </p:cNvPr>
            <p:cNvSpPr/>
            <p:nvPr/>
          </p:nvSpPr>
          <p:spPr bwMode="auto">
            <a:xfrm>
              <a:off x="7307258" y="2772275"/>
              <a:ext cx="80501" cy="80501"/>
            </a:xfrm>
            <a:prstGeom prst="diamond">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434" name="Diamond 433">
              <a:extLst>
                <a:ext uri="{FF2B5EF4-FFF2-40B4-BE49-F238E27FC236}">
                  <a16:creationId xmlns:a16="http://schemas.microsoft.com/office/drawing/2014/main" id="{84F36DDD-DF13-4F6F-949F-7212BFFF7DC3}"/>
                </a:ext>
              </a:extLst>
            </p:cNvPr>
            <p:cNvSpPr/>
            <p:nvPr/>
          </p:nvSpPr>
          <p:spPr bwMode="auto">
            <a:xfrm>
              <a:off x="7424308" y="2772275"/>
              <a:ext cx="80501" cy="80501"/>
            </a:xfrm>
            <a:prstGeom prst="diamond">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436" name="Group 435">
            <a:extLst>
              <a:ext uri="{FF2B5EF4-FFF2-40B4-BE49-F238E27FC236}">
                <a16:creationId xmlns:a16="http://schemas.microsoft.com/office/drawing/2014/main" id="{E21FA31C-1A4E-4091-922D-D402F4CBCEDA}"/>
              </a:ext>
            </a:extLst>
          </p:cNvPr>
          <p:cNvGrpSpPr/>
          <p:nvPr/>
        </p:nvGrpSpPr>
        <p:grpSpPr>
          <a:xfrm>
            <a:off x="7201443" y="2586407"/>
            <a:ext cx="197551" cy="80501"/>
            <a:chOff x="7307258" y="2772275"/>
            <a:chExt cx="197551" cy="80501"/>
          </a:xfrm>
        </p:grpSpPr>
        <p:sp>
          <p:nvSpPr>
            <p:cNvPr id="437" name="Diamond 436">
              <a:extLst>
                <a:ext uri="{FF2B5EF4-FFF2-40B4-BE49-F238E27FC236}">
                  <a16:creationId xmlns:a16="http://schemas.microsoft.com/office/drawing/2014/main" id="{0768C849-B79C-4173-A946-72B6D6AD99C2}"/>
                </a:ext>
              </a:extLst>
            </p:cNvPr>
            <p:cNvSpPr/>
            <p:nvPr/>
          </p:nvSpPr>
          <p:spPr bwMode="auto">
            <a:xfrm>
              <a:off x="7307258" y="2772275"/>
              <a:ext cx="80501" cy="80501"/>
            </a:xfrm>
            <a:prstGeom prst="diamond">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438" name="Diamond 437">
              <a:extLst>
                <a:ext uri="{FF2B5EF4-FFF2-40B4-BE49-F238E27FC236}">
                  <a16:creationId xmlns:a16="http://schemas.microsoft.com/office/drawing/2014/main" id="{59B194BE-48E7-4CB8-A044-D5AEB3FA70B5}"/>
                </a:ext>
              </a:extLst>
            </p:cNvPr>
            <p:cNvSpPr/>
            <p:nvPr/>
          </p:nvSpPr>
          <p:spPr bwMode="auto">
            <a:xfrm>
              <a:off x="7424308" y="2772275"/>
              <a:ext cx="80501" cy="80501"/>
            </a:xfrm>
            <a:prstGeom prst="diamond">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sp>
        <p:nvSpPr>
          <p:cNvPr id="440" name="Diamond 439">
            <a:extLst>
              <a:ext uri="{FF2B5EF4-FFF2-40B4-BE49-F238E27FC236}">
                <a16:creationId xmlns:a16="http://schemas.microsoft.com/office/drawing/2014/main" id="{753D004D-062A-4B09-86FE-E1969A353BB5}"/>
              </a:ext>
            </a:extLst>
          </p:cNvPr>
          <p:cNvSpPr/>
          <p:nvPr/>
        </p:nvSpPr>
        <p:spPr bwMode="auto">
          <a:xfrm>
            <a:off x="6991336" y="3175965"/>
            <a:ext cx="80501" cy="80501"/>
          </a:xfrm>
          <a:prstGeom prst="diamond">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441" name="Diamond 440">
            <a:extLst>
              <a:ext uri="{FF2B5EF4-FFF2-40B4-BE49-F238E27FC236}">
                <a16:creationId xmlns:a16="http://schemas.microsoft.com/office/drawing/2014/main" id="{C8E68467-B18E-45AE-BDEE-E78600F3E90A}"/>
              </a:ext>
            </a:extLst>
          </p:cNvPr>
          <p:cNvSpPr/>
          <p:nvPr/>
        </p:nvSpPr>
        <p:spPr bwMode="auto">
          <a:xfrm>
            <a:off x="6990690" y="3373602"/>
            <a:ext cx="80501" cy="80501"/>
          </a:xfrm>
          <a:prstGeom prst="diamond">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442" name="Star: 5 Points 441">
            <a:extLst>
              <a:ext uri="{FF2B5EF4-FFF2-40B4-BE49-F238E27FC236}">
                <a16:creationId xmlns:a16="http://schemas.microsoft.com/office/drawing/2014/main" id="{7190246A-DB12-4996-88BC-FC12045813DF}"/>
              </a:ext>
            </a:extLst>
          </p:cNvPr>
          <p:cNvSpPr/>
          <p:nvPr/>
        </p:nvSpPr>
        <p:spPr bwMode="auto">
          <a:xfrm>
            <a:off x="6989239" y="2387479"/>
            <a:ext cx="79196" cy="79196"/>
          </a:xfrm>
          <a:prstGeom prst="star5">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443" name="Star: 5 Points 442">
            <a:extLst>
              <a:ext uri="{FF2B5EF4-FFF2-40B4-BE49-F238E27FC236}">
                <a16:creationId xmlns:a16="http://schemas.microsoft.com/office/drawing/2014/main" id="{EE06DCEE-2293-4AF1-87FE-6494AE795843}"/>
              </a:ext>
            </a:extLst>
          </p:cNvPr>
          <p:cNvSpPr/>
          <p:nvPr/>
        </p:nvSpPr>
        <p:spPr bwMode="auto">
          <a:xfrm>
            <a:off x="7090630" y="2966064"/>
            <a:ext cx="79196" cy="79196"/>
          </a:xfrm>
          <a:prstGeom prst="star5">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444" name="Star: 5 Points 443">
            <a:extLst>
              <a:ext uri="{FF2B5EF4-FFF2-40B4-BE49-F238E27FC236}">
                <a16:creationId xmlns:a16="http://schemas.microsoft.com/office/drawing/2014/main" id="{417308E5-FDD2-4C4E-A8F8-337F64CF2EB8}"/>
              </a:ext>
            </a:extLst>
          </p:cNvPr>
          <p:cNvSpPr/>
          <p:nvPr/>
        </p:nvSpPr>
        <p:spPr bwMode="auto">
          <a:xfrm>
            <a:off x="7208571" y="3364557"/>
            <a:ext cx="79196" cy="79196"/>
          </a:xfrm>
          <a:prstGeom prst="star5">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445" name="Star: 5 Points 444">
            <a:extLst>
              <a:ext uri="{FF2B5EF4-FFF2-40B4-BE49-F238E27FC236}">
                <a16:creationId xmlns:a16="http://schemas.microsoft.com/office/drawing/2014/main" id="{870AF388-580F-43C0-920E-F4B4210626E0}"/>
              </a:ext>
            </a:extLst>
          </p:cNvPr>
          <p:cNvSpPr/>
          <p:nvPr/>
        </p:nvSpPr>
        <p:spPr bwMode="auto">
          <a:xfrm>
            <a:off x="7324885" y="3364557"/>
            <a:ext cx="79196" cy="79196"/>
          </a:xfrm>
          <a:prstGeom prst="star5">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448" name="Group 447">
            <a:extLst>
              <a:ext uri="{FF2B5EF4-FFF2-40B4-BE49-F238E27FC236}">
                <a16:creationId xmlns:a16="http://schemas.microsoft.com/office/drawing/2014/main" id="{2F420364-4A09-4175-B3D2-2271DB8F739D}"/>
              </a:ext>
            </a:extLst>
          </p:cNvPr>
          <p:cNvGrpSpPr/>
          <p:nvPr/>
        </p:nvGrpSpPr>
        <p:grpSpPr>
          <a:xfrm>
            <a:off x="7225818" y="2989536"/>
            <a:ext cx="147605" cy="45719"/>
            <a:chOff x="7223701" y="2989536"/>
            <a:chExt cx="147605" cy="45719"/>
          </a:xfrm>
        </p:grpSpPr>
        <p:sp>
          <p:nvSpPr>
            <p:cNvPr id="446" name="Rectangle 445">
              <a:extLst>
                <a:ext uri="{FF2B5EF4-FFF2-40B4-BE49-F238E27FC236}">
                  <a16:creationId xmlns:a16="http://schemas.microsoft.com/office/drawing/2014/main" id="{4291A6AE-2056-4F25-8466-CD10B48A88CD}"/>
                </a:ext>
              </a:extLst>
            </p:cNvPr>
            <p:cNvSpPr/>
            <p:nvPr/>
          </p:nvSpPr>
          <p:spPr bwMode="auto">
            <a:xfrm>
              <a:off x="7223701" y="2989536"/>
              <a:ext cx="45719" cy="45719"/>
            </a:xfrm>
            <a:prstGeom prst="rect">
              <a:avLst/>
            </a:prstGeom>
            <a:solidFill>
              <a:schemeClr val="accent3"/>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447" name="Rectangle 446">
              <a:extLst>
                <a:ext uri="{FF2B5EF4-FFF2-40B4-BE49-F238E27FC236}">
                  <a16:creationId xmlns:a16="http://schemas.microsoft.com/office/drawing/2014/main" id="{BA246C71-2599-4B99-955E-B67354E1AB2A}"/>
                </a:ext>
              </a:extLst>
            </p:cNvPr>
            <p:cNvSpPr/>
            <p:nvPr/>
          </p:nvSpPr>
          <p:spPr bwMode="auto">
            <a:xfrm>
              <a:off x="7325587" y="2989536"/>
              <a:ext cx="45719" cy="45719"/>
            </a:xfrm>
            <a:prstGeom prst="rect">
              <a:avLst/>
            </a:prstGeom>
            <a:solidFill>
              <a:schemeClr val="accent3"/>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449" name="Group 448">
            <a:extLst>
              <a:ext uri="{FF2B5EF4-FFF2-40B4-BE49-F238E27FC236}">
                <a16:creationId xmlns:a16="http://schemas.microsoft.com/office/drawing/2014/main" id="{46BC0AB3-421C-4FE1-A7EE-B006310AA87D}"/>
              </a:ext>
            </a:extLst>
          </p:cNvPr>
          <p:cNvGrpSpPr/>
          <p:nvPr/>
        </p:nvGrpSpPr>
        <p:grpSpPr>
          <a:xfrm>
            <a:off x="7127640" y="3189120"/>
            <a:ext cx="147605" cy="45719"/>
            <a:chOff x="7223701" y="2989536"/>
            <a:chExt cx="147605" cy="45719"/>
          </a:xfrm>
        </p:grpSpPr>
        <p:sp>
          <p:nvSpPr>
            <p:cNvPr id="450" name="Rectangle 449">
              <a:extLst>
                <a:ext uri="{FF2B5EF4-FFF2-40B4-BE49-F238E27FC236}">
                  <a16:creationId xmlns:a16="http://schemas.microsoft.com/office/drawing/2014/main" id="{FB7A5543-B541-486D-B802-A4E35A97417A}"/>
                </a:ext>
              </a:extLst>
            </p:cNvPr>
            <p:cNvSpPr/>
            <p:nvPr/>
          </p:nvSpPr>
          <p:spPr bwMode="auto">
            <a:xfrm>
              <a:off x="7223701" y="2989536"/>
              <a:ext cx="45719" cy="45719"/>
            </a:xfrm>
            <a:prstGeom prst="rect">
              <a:avLst/>
            </a:prstGeom>
            <a:solidFill>
              <a:schemeClr val="accent3"/>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451" name="Rectangle 450">
              <a:extLst>
                <a:ext uri="{FF2B5EF4-FFF2-40B4-BE49-F238E27FC236}">
                  <a16:creationId xmlns:a16="http://schemas.microsoft.com/office/drawing/2014/main" id="{FCBE691E-34FB-49D4-81AA-F4FB970619A7}"/>
                </a:ext>
              </a:extLst>
            </p:cNvPr>
            <p:cNvSpPr/>
            <p:nvPr/>
          </p:nvSpPr>
          <p:spPr bwMode="auto">
            <a:xfrm>
              <a:off x="7325587" y="2989536"/>
              <a:ext cx="45719" cy="45719"/>
            </a:xfrm>
            <a:prstGeom prst="rect">
              <a:avLst/>
            </a:prstGeom>
            <a:solidFill>
              <a:schemeClr val="accent3"/>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452" name="Group 451">
            <a:extLst>
              <a:ext uri="{FF2B5EF4-FFF2-40B4-BE49-F238E27FC236}">
                <a16:creationId xmlns:a16="http://schemas.microsoft.com/office/drawing/2014/main" id="{BDC481A4-4534-4060-AD08-4547E2283038}"/>
              </a:ext>
            </a:extLst>
          </p:cNvPr>
          <p:cNvGrpSpPr/>
          <p:nvPr/>
        </p:nvGrpSpPr>
        <p:grpSpPr>
          <a:xfrm>
            <a:off x="7778852" y="3382758"/>
            <a:ext cx="147605" cy="45719"/>
            <a:chOff x="7223701" y="2989536"/>
            <a:chExt cx="147605" cy="45719"/>
          </a:xfrm>
        </p:grpSpPr>
        <p:sp>
          <p:nvSpPr>
            <p:cNvPr id="453" name="Rectangle 452">
              <a:extLst>
                <a:ext uri="{FF2B5EF4-FFF2-40B4-BE49-F238E27FC236}">
                  <a16:creationId xmlns:a16="http://schemas.microsoft.com/office/drawing/2014/main" id="{0E00C8B8-A0B4-4CE8-8538-E45542EB6F75}"/>
                </a:ext>
              </a:extLst>
            </p:cNvPr>
            <p:cNvSpPr/>
            <p:nvPr/>
          </p:nvSpPr>
          <p:spPr bwMode="auto">
            <a:xfrm>
              <a:off x="7223701" y="2989536"/>
              <a:ext cx="45719" cy="45719"/>
            </a:xfrm>
            <a:prstGeom prst="rect">
              <a:avLst/>
            </a:prstGeom>
            <a:solidFill>
              <a:schemeClr val="accent3"/>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454" name="Rectangle 453">
              <a:extLst>
                <a:ext uri="{FF2B5EF4-FFF2-40B4-BE49-F238E27FC236}">
                  <a16:creationId xmlns:a16="http://schemas.microsoft.com/office/drawing/2014/main" id="{542BD586-903B-46D2-9E51-972DD4AF816A}"/>
                </a:ext>
              </a:extLst>
            </p:cNvPr>
            <p:cNvSpPr/>
            <p:nvPr/>
          </p:nvSpPr>
          <p:spPr bwMode="auto">
            <a:xfrm>
              <a:off x="7325587" y="2989536"/>
              <a:ext cx="45719" cy="45719"/>
            </a:xfrm>
            <a:prstGeom prst="rect">
              <a:avLst/>
            </a:prstGeom>
            <a:solidFill>
              <a:schemeClr val="accent3"/>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sp>
        <p:nvSpPr>
          <p:cNvPr id="455" name="Plus Sign 454">
            <a:extLst>
              <a:ext uri="{FF2B5EF4-FFF2-40B4-BE49-F238E27FC236}">
                <a16:creationId xmlns:a16="http://schemas.microsoft.com/office/drawing/2014/main" id="{8C547E07-5B5B-4101-A4D3-8FAF6777A11F}"/>
              </a:ext>
            </a:extLst>
          </p:cNvPr>
          <p:cNvSpPr/>
          <p:nvPr/>
        </p:nvSpPr>
        <p:spPr bwMode="auto">
          <a:xfrm>
            <a:off x="7192839" y="2387479"/>
            <a:ext cx="80501" cy="80501"/>
          </a:xfrm>
          <a:prstGeom prst="mathPlus">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457" name="Oval 456">
            <a:extLst>
              <a:ext uri="{FF2B5EF4-FFF2-40B4-BE49-F238E27FC236}">
                <a16:creationId xmlns:a16="http://schemas.microsoft.com/office/drawing/2014/main" id="{7EAA738F-5690-4763-92CF-9DDC788C4349}"/>
              </a:ext>
            </a:extLst>
          </p:cNvPr>
          <p:cNvSpPr/>
          <p:nvPr/>
        </p:nvSpPr>
        <p:spPr bwMode="auto">
          <a:xfrm>
            <a:off x="7658499" y="3178950"/>
            <a:ext cx="66058" cy="66058"/>
          </a:xfrm>
          <a:prstGeom prst="ellipse">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458" name="Oval 457">
            <a:extLst>
              <a:ext uri="{FF2B5EF4-FFF2-40B4-BE49-F238E27FC236}">
                <a16:creationId xmlns:a16="http://schemas.microsoft.com/office/drawing/2014/main" id="{3E794F1A-C052-4482-BB76-5B480EA2F241}"/>
              </a:ext>
            </a:extLst>
          </p:cNvPr>
          <p:cNvSpPr/>
          <p:nvPr/>
        </p:nvSpPr>
        <p:spPr bwMode="auto">
          <a:xfrm>
            <a:off x="7760140" y="3178950"/>
            <a:ext cx="66058" cy="66058"/>
          </a:xfrm>
          <a:prstGeom prst="ellipse">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459" name="Group 458">
            <a:extLst>
              <a:ext uri="{FF2B5EF4-FFF2-40B4-BE49-F238E27FC236}">
                <a16:creationId xmlns:a16="http://schemas.microsoft.com/office/drawing/2014/main" id="{B07385E3-2086-4BEA-9A7F-9EF901945ABB}"/>
              </a:ext>
            </a:extLst>
          </p:cNvPr>
          <p:cNvGrpSpPr/>
          <p:nvPr/>
        </p:nvGrpSpPr>
        <p:grpSpPr>
          <a:xfrm>
            <a:off x="7872561" y="3187427"/>
            <a:ext cx="107385" cy="45719"/>
            <a:chOff x="7263921" y="2989536"/>
            <a:chExt cx="107385" cy="45719"/>
          </a:xfrm>
          <a:solidFill>
            <a:schemeClr val="accent5"/>
          </a:solidFill>
        </p:grpSpPr>
        <p:sp>
          <p:nvSpPr>
            <p:cNvPr id="460" name="Rectangle 459">
              <a:extLst>
                <a:ext uri="{FF2B5EF4-FFF2-40B4-BE49-F238E27FC236}">
                  <a16:creationId xmlns:a16="http://schemas.microsoft.com/office/drawing/2014/main" id="{1A7710AA-18B5-4004-848D-4628E8D71B95}"/>
                </a:ext>
              </a:extLst>
            </p:cNvPr>
            <p:cNvSpPr/>
            <p:nvPr/>
          </p:nvSpPr>
          <p:spPr bwMode="auto">
            <a:xfrm>
              <a:off x="7263921" y="2989536"/>
              <a:ext cx="45719" cy="45719"/>
            </a:xfrm>
            <a:prstGeom prst="rect">
              <a:avLst/>
            </a:prstGeom>
            <a:grp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461" name="Rectangle 460">
              <a:extLst>
                <a:ext uri="{FF2B5EF4-FFF2-40B4-BE49-F238E27FC236}">
                  <a16:creationId xmlns:a16="http://schemas.microsoft.com/office/drawing/2014/main" id="{DFD9A4F6-15D5-4307-A1FD-A3DA45010535}"/>
                </a:ext>
              </a:extLst>
            </p:cNvPr>
            <p:cNvSpPr/>
            <p:nvPr/>
          </p:nvSpPr>
          <p:spPr bwMode="auto">
            <a:xfrm>
              <a:off x="7325587" y="2989536"/>
              <a:ext cx="45719" cy="45719"/>
            </a:xfrm>
            <a:prstGeom prst="rect">
              <a:avLst/>
            </a:prstGeom>
            <a:grp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sp>
        <p:nvSpPr>
          <p:cNvPr id="462" name="Rectangle 461">
            <a:extLst>
              <a:ext uri="{FF2B5EF4-FFF2-40B4-BE49-F238E27FC236}">
                <a16:creationId xmlns:a16="http://schemas.microsoft.com/office/drawing/2014/main" id="{78196FAF-7523-475E-8076-9F87760120AB}"/>
              </a:ext>
            </a:extLst>
          </p:cNvPr>
          <p:cNvSpPr/>
          <p:nvPr/>
        </p:nvSpPr>
        <p:spPr bwMode="auto">
          <a:xfrm>
            <a:off x="7526632" y="2599461"/>
            <a:ext cx="45719" cy="45719"/>
          </a:xfrm>
          <a:prstGeom prst="rect">
            <a:avLst/>
          </a:prstGeom>
          <a:solidFill>
            <a:schemeClr val="accent5"/>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469" name="Group 468">
            <a:extLst>
              <a:ext uri="{FF2B5EF4-FFF2-40B4-BE49-F238E27FC236}">
                <a16:creationId xmlns:a16="http://schemas.microsoft.com/office/drawing/2014/main" id="{D30944B0-D078-43A4-BB94-A8193E26442C}"/>
              </a:ext>
            </a:extLst>
          </p:cNvPr>
          <p:cNvGrpSpPr/>
          <p:nvPr/>
        </p:nvGrpSpPr>
        <p:grpSpPr>
          <a:xfrm>
            <a:off x="7581451" y="5215888"/>
            <a:ext cx="155796" cy="45719"/>
            <a:chOff x="7263921" y="2989536"/>
            <a:chExt cx="155796" cy="45719"/>
          </a:xfrm>
          <a:solidFill>
            <a:schemeClr val="accent3"/>
          </a:solidFill>
        </p:grpSpPr>
        <p:sp>
          <p:nvSpPr>
            <p:cNvPr id="470" name="Rectangle 469">
              <a:extLst>
                <a:ext uri="{FF2B5EF4-FFF2-40B4-BE49-F238E27FC236}">
                  <a16:creationId xmlns:a16="http://schemas.microsoft.com/office/drawing/2014/main" id="{4771A612-65D4-4B5C-BD19-DABF8FB5FC88}"/>
                </a:ext>
              </a:extLst>
            </p:cNvPr>
            <p:cNvSpPr/>
            <p:nvPr/>
          </p:nvSpPr>
          <p:spPr bwMode="auto">
            <a:xfrm>
              <a:off x="7263921" y="2989536"/>
              <a:ext cx="45719" cy="45719"/>
            </a:xfrm>
            <a:prstGeom prst="rect">
              <a:avLst/>
            </a:prstGeom>
            <a:grp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471" name="Rectangle 470">
              <a:extLst>
                <a:ext uri="{FF2B5EF4-FFF2-40B4-BE49-F238E27FC236}">
                  <a16:creationId xmlns:a16="http://schemas.microsoft.com/office/drawing/2014/main" id="{1879B833-F734-4E8C-BEF5-86B0D68429B7}"/>
                </a:ext>
              </a:extLst>
            </p:cNvPr>
            <p:cNvSpPr/>
            <p:nvPr/>
          </p:nvSpPr>
          <p:spPr bwMode="auto">
            <a:xfrm>
              <a:off x="7373998" y="2989536"/>
              <a:ext cx="45719" cy="45719"/>
            </a:xfrm>
            <a:prstGeom prst="rect">
              <a:avLst/>
            </a:prstGeom>
            <a:grp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472" name="Group 471">
            <a:extLst>
              <a:ext uri="{FF2B5EF4-FFF2-40B4-BE49-F238E27FC236}">
                <a16:creationId xmlns:a16="http://schemas.microsoft.com/office/drawing/2014/main" id="{6F06D29F-604E-4D0E-B68E-839AD0C58DB3}"/>
              </a:ext>
            </a:extLst>
          </p:cNvPr>
          <p:cNvGrpSpPr/>
          <p:nvPr/>
        </p:nvGrpSpPr>
        <p:grpSpPr>
          <a:xfrm>
            <a:off x="7111382" y="5343599"/>
            <a:ext cx="155796" cy="45719"/>
            <a:chOff x="7263921" y="2989536"/>
            <a:chExt cx="155796" cy="45719"/>
          </a:xfrm>
          <a:solidFill>
            <a:schemeClr val="accent3"/>
          </a:solidFill>
        </p:grpSpPr>
        <p:sp>
          <p:nvSpPr>
            <p:cNvPr id="473" name="Rectangle 472">
              <a:extLst>
                <a:ext uri="{FF2B5EF4-FFF2-40B4-BE49-F238E27FC236}">
                  <a16:creationId xmlns:a16="http://schemas.microsoft.com/office/drawing/2014/main" id="{72D1A1CC-BCD8-4F5C-AAE7-0EF17A2D94CA}"/>
                </a:ext>
              </a:extLst>
            </p:cNvPr>
            <p:cNvSpPr/>
            <p:nvPr/>
          </p:nvSpPr>
          <p:spPr bwMode="auto">
            <a:xfrm>
              <a:off x="7263921" y="2989536"/>
              <a:ext cx="45719" cy="45719"/>
            </a:xfrm>
            <a:prstGeom prst="rect">
              <a:avLst/>
            </a:prstGeom>
            <a:grp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474" name="Rectangle 473">
              <a:extLst>
                <a:ext uri="{FF2B5EF4-FFF2-40B4-BE49-F238E27FC236}">
                  <a16:creationId xmlns:a16="http://schemas.microsoft.com/office/drawing/2014/main" id="{33A79FE5-CAF5-4295-89D7-6AC9DB240C44}"/>
                </a:ext>
              </a:extLst>
            </p:cNvPr>
            <p:cNvSpPr/>
            <p:nvPr/>
          </p:nvSpPr>
          <p:spPr bwMode="auto">
            <a:xfrm>
              <a:off x="7373998" y="2989536"/>
              <a:ext cx="45719" cy="45719"/>
            </a:xfrm>
            <a:prstGeom prst="rect">
              <a:avLst/>
            </a:prstGeom>
            <a:grp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475" name="Group 474">
            <a:extLst>
              <a:ext uri="{FF2B5EF4-FFF2-40B4-BE49-F238E27FC236}">
                <a16:creationId xmlns:a16="http://schemas.microsoft.com/office/drawing/2014/main" id="{66813DFB-5FB1-4398-8246-8086C339613A}"/>
              </a:ext>
            </a:extLst>
          </p:cNvPr>
          <p:cNvGrpSpPr/>
          <p:nvPr/>
        </p:nvGrpSpPr>
        <p:grpSpPr>
          <a:xfrm>
            <a:off x="7220060" y="5095152"/>
            <a:ext cx="155796" cy="45719"/>
            <a:chOff x="7263921" y="2989536"/>
            <a:chExt cx="155796" cy="45719"/>
          </a:xfrm>
          <a:solidFill>
            <a:schemeClr val="accent3"/>
          </a:solidFill>
        </p:grpSpPr>
        <p:sp>
          <p:nvSpPr>
            <p:cNvPr id="476" name="Rectangle 475">
              <a:extLst>
                <a:ext uri="{FF2B5EF4-FFF2-40B4-BE49-F238E27FC236}">
                  <a16:creationId xmlns:a16="http://schemas.microsoft.com/office/drawing/2014/main" id="{E23B9AC9-1882-47A6-930A-CEB7B8E9BF98}"/>
                </a:ext>
              </a:extLst>
            </p:cNvPr>
            <p:cNvSpPr/>
            <p:nvPr/>
          </p:nvSpPr>
          <p:spPr bwMode="auto">
            <a:xfrm>
              <a:off x="7263921" y="2989536"/>
              <a:ext cx="45719" cy="45719"/>
            </a:xfrm>
            <a:prstGeom prst="rect">
              <a:avLst/>
            </a:prstGeom>
            <a:grp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477" name="Rectangle 476">
              <a:extLst>
                <a:ext uri="{FF2B5EF4-FFF2-40B4-BE49-F238E27FC236}">
                  <a16:creationId xmlns:a16="http://schemas.microsoft.com/office/drawing/2014/main" id="{43386C98-2D77-4228-9000-BCAD9657E8E2}"/>
                </a:ext>
              </a:extLst>
            </p:cNvPr>
            <p:cNvSpPr/>
            <p:nvPr/>
          </p:nvSpPr>
          <p:spPr bwMode="auto">
            <a:xfrm>
              <a:off x="7373998" y="2989536"/>
              <a:ext cx="45719" cy="45719"/>
            </a:xfrm>
            <a:prstGeom prst="rect">
              <a:avLst/>
            </a:prstGeom>
            <a:grp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478" name="Group 477">
            <a:extLst>
              <a:ext uri="{FF2B5EF4-FFF2-40B4-BE49-F238E27FC236}">
                <a16:creationId xmlns:a16="http://schemas.microsoft.com/office/drawing/2014/main" id="{D2A66211-0764-4C3F-A4C8-4F4252A7849B}"/>
              </a:ext>
            </a:extLst>
          </p:cNvPr>
          <p:cNvGrpSpPr/>
          <p:nvPr/>
        </p:nvGrpSpPr>
        <p:grpSpPr>
          <a:xfrm>
            <a:off x="7108132" y="4844728"/>
            <a:ext cx="155796" cy="45719"/>
            <a:chOff x="7263921" y="2989536"/>
            <a:chExt cx="155796" cy="45719"/>
          </a:xfrm>
          <a:solidFill>
            <a:schemeClr val="accent3"/>
          </a:solidFill>
        </p:grpSpPr>
        <p:sp>
          <p:nvSpPr>
            <p:cNvPr id="479" name="Rectangle 478">
              <a:extLst>
                <a:ext uri="{FF2B5EF4-FFF2-40B4-BE49-F238E27FC236}">
                  <a16:creationId xmlns:a16="http://schemas.microsoft.com/office/drawing/2014/main" id="{4C06FE29-034B-4F3B-927B-756AD33A4A9D}"/>
                </a:ext>
              </a:extLst>
            </p:cNvPr>
            <p:cNvSpPr/>
            <p:nvPr/>
          </p:nvSpPr>
          <p:spPr bwMode="auto">
            <a:xfrm>
              <a:off x="7263921" y="2989536"/>
              <a:ext cx="45719" cy="45719"/>
            </a:xfrm>
            <a:prstGeom prst="rect">
              <a:avLst/>
            </a:prstGeom>
            <a:grp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480" name="Rectangle 479">
              <a:extLst>
                <a:ext uri="{FF2B5EF4-FFF2-40B4-BE49-F238E27FC236}">
                  <a16:creationId xmlns:a16="http://schemas.microsoft.com/office/drawing/2014/main" id="{2C63DAD1-B36C-4469-AFB7-388ABE4A9664}"/>
                </a:ext>
              </a:extLst>
            </p:cNvPr>
            <p:cNvSpPr/>
            <p:nvPr/>
          </p:nvSpPr>
          <p:spPr bwMode="auto">
            <a:xfrm>
              <a:off x="7373998" y="2989536"/>
              <a:ext cx="45719" cy="45719"/>
            </a:xfrm>
            <a:prstGeom prst="rect">
              <a:avLst/>
            </a:prstGeom>
            <a:grp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481" name="Group 480">
            <a:extLst>
              <a:ext uri="{FF2B5EF4-FFF2-40B4-BE49-F238E27FC236}">
                <a16:creationId xmlns:a16="http://schemas.microsoft.com/office/drawing/2014/main" id="{C8CF6AAB-C98A-43B3-94CA-2719A06E75C6}"/>
              </a:ext>
            </a:extLst>
          </p:cNvPr>
          <p:cNvGrpSpPr/>
          <p:nvPr/>
        </p:nvGrpSpPr>
        <p:grpSpPr>
          <a:xfrm>
            <a:off x="7435806" y="4719511"/>
            <a:ext cx="155796" cy="45719"/>
            <a:chOff x="7263921" y="2989536"/>
            <a:chExt cx="155796" cy="45719"/>
          </a:xfrm>
          <a:solidFill>
            <a:schemeClr val="accent3"/>
          </a:solidFill>
        </p:grpSpPr>
        <p:sp>
          <p:nvSpPr>
            <p:cNvPr id="482" name="Rectangle 481">
              <a:extLst>
                <a:ext uri="{FF2B5EF4-FFF2-40B4-BE49-F238E27FC236}">
                  <a16:creationId xmlns:a16="http://schemas.microsoft.com/office/drawing/2014/main" id="{32002F95-EA72-47F7-BABC-1A0963DC12A8}"/>
                </a:ext>
              </a:extLst>
            </p:cNvPr>
            <p:cNvSpPr/>
            <p:nvPr/>
          </p:nvSpPr>
          <p:spPr bwMode="auto">
            <a:xfrm>
              <a:off x="7263921" y="2989536"/>
              <a:ext cx="45719" cy="45719"/>
            </a:xfrm>
            <a:prstGeom prst="rect">
              <a:avLst/>
            </a:prstGeom>
            <a:grp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483" name="Rectangle 482">
              <a:extLst>
                <a:ext uri="{FF2B5EF4-FFF2-40B4-BE49-F238E27FC236}">
                  <a16:creationId xmlns:a16="http://schemas.microsoft.com/office/drawing/2014/main" id="{B00BE892-A7D4-4E13-91CB-D152DFFE915F}"/>
                </a:ext>
              </a:extLst>
            </p:cNvPr>
            <p:cNvSpPr/>
            <p:nvPr/>
          </p:nvSpPr>
          <p:spPr bwMode="auto">
            <a:xfrm>
              <a:off x="7373998" y="2989536"/>
              <a:ext cx="45719" cy="45719"/>
            </a:xfrm>
            <a:prstGeom prst="rect">
              <a:avLst/>
            </a:prstGeom>
            <a:grp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sp>
        <p:nvSpPr>
          <p:cNvPr id="484" name="Rectangle 483">
            <a:extLst>
              <a:ext uri="{FF2B5EF4-FFF2-40B4-BE49-F238E27FC236}">
                <a16:creationId xmlns:a16="http://schemas.microsoft.com/office/drawing/2014/main" id="{765424BD-59E5-4921-8B71-3E8CE07032D2}"/>
              </a:ext>
            </a:extLst>
          </p:cNvPr>
          <p:cNvSpPr/>
          <p:nvPr/>
        </p:nvSpPr>
        <p:spPr bwMode="auto">
          <a:xfrm>
            <a:off x="7878485" y="4839354"/>
            <a:ext cx="45719" cy="45719"/>
          </a:xfrm>
          <a:prstGeom prst="rect">
            <a:avLst/>
          </a:prstGeom>
          <a:solidFill>
            <a:schemeClr val="accent3"/>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485" name="Rectangle 484">
            <a:extLst>
              <a:ext uri="{FF2B5EF4-FFF2-40B4-BE49-F238E27FC236}">
                <a16:creationId xmlns:a16="http://schemas.microsoft.com/office/drawing/2014/main" id="{1AAB31DE-593B-47C0-9231-5AD7C4D4E9C2}"/>
              </a:ext>
            </a:extLst>
          </p:cNvPr>
          <p:cNvSpPr/>
          <p:nvPr/>
        </p:nvSpPr>
        <p:spPr bwMode="auto">
          <a:xfrm>
            <a:off x="7124623" y="5473006"/>
            <a:ext cx="45719" cy="45719"/>
          </a:xfrm>
          <a:prstGeom prst="rect">
            <a:avLst/>
          </a:prstGeom>
          <a:solidFill>
            <a:schemeClr val="accent3"/>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486" name="Rectangle 485">
            <a:extLst>
              <a:ext uri="{FF2B5EF4-FFF2-40B4-BE49-F238E27FC236}">
                <a16:creationId xmlns:a16="http://schemas.microsoft.com/office/drawing/2014/main" id="{EAB9F4AF-1937-45AC-AB32-742B6A69E6A3}"/>
              </a:ext>
            </a:extLst>
          </p:cNvPr>
          <p:cNvSpPr/>
          <p:nvPr/>
        </p:nvSpPr>
        <p:spPr bwMode="auto">
          <a:xfrm>
            <a:off x="7090630" y="4467811"/>
            <a:ext cx="45719" cy="45719"/>
          </a:xfrm>
          <a:prstGeom prst="rect">
            <a:avLst/>
          </a:prstGeom>
          <a:solidFill>
            <a:schemeClr val="accent5"/>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487" name="Rectangle 486">
            <a:extLst>
              <a:ext uri="{FF2B5EF4-FFF2-40B4-BE49-F238E27FC236}">
                <a16:creationId xmlns:a16="http://schemas.microsoft.com/office/drawing/2014/main" id="{924F96E5-3ABD-4A93-8637-976A7BAFBC93}"/>
              </a:ext>
            </a:extLst>
          </p:cNvPr>
          <p:cNvSpPr/>
          <p:nvPr/>
        </p:nvSpPr>
        <p:spPr bwMode="auto">
          <a:xfrm>
            <a:off x="7009072" y="4088212"/>
            <a:ext cx="45719" cy="45719"/>
          </a:xfrm>
          <a:prstGeom prst="rect">
            <a:avLst/>
          </a:prstGeom>
          <a:solidFill>
            <a:schemeClr val="accent5"/>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488" name="Rectangle 487">
            <a:extLst>
              <a:ext uri="{FF2B5EF4-FFF2-40B4-BE49-F238E27FC236}">
                <a16:creationId xmlns:a16="http://schemas.microsoft.com/office/drawing/2014/main" id="{6B84A772-5558-4E0D-9042-DB800D10CD3B}"/>
              </a:ext>
            </a:extLst>
          </p:cNvPr>
          <p:cNvSpPr/>
          <p:nvPr/>
        </p:nvSpPr>
        <p:spPr bwMode="auto">
          <a:xfrm>
            <a:off x="7033844" y="4218472"/>
            <a:ext cx="45719" cy="45719"/>
          </a:xfrm>
          <a:prstGeom prst="rect">
            <a:avLst/>
          </a:prstGeom>
          <a:solidFill>
            <a:schemeClr val="accent5"/>
          </a:solidFill>
          <a:ln w="9525">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491" name="Group 490">
            <a:extLst>
              <a:ext uri="{FF2B5EF4-FFF2-40B4-BE49-F238E27FC236}">
                <a16:creationId xmlns:a16="http://schemas.microsoft.com/office/drawing/2014/main" id="{855D92E6-4E60-4833-A51D-D364F27A68FB}"/>
              </a:ext>
            </a:extLst>
          </p:cNvPr>
          <p:cNvGrpSpPr/>
          <p:nvPr/>
        </p:nvGrpSpPr>
        <p:grpSpPr>
          <a:xfrm>
            <a:off x="7089784" y="4700364"/>
            <a:ext cx="195510" cy="79196"/>
            <a:chOff x="7360971" y="3516957"/>
            <a:chExt cx="195510" cy="79196"/>
          </a:xfrm>
        </p:grpSpPr>
        <p:sp>
          <p:nvSpPr>
            <p:cNvPr id="489" name="Star: 5 Points 488">
              <a:extLst>
                <a:ext uri="{FF2B5EF4-FFF2-40B4-BE49-F238E27FC236}">
                  <a16:creationId xmlns:a16="http://schemas.microsoft.com/office/drawing/2014/main" id="{EEDADD2B-7F69-47D5-8C58-42F114CE56C2}"/>
                </a:ext>
              </a:extLst>
            </p:cNvPr>
            <p:cNvSpPr/>
            <p:nvPr/>
          </p:nvSpPr>
          <p:spPr bwMode="auto">
            <a:xfrm>
              <a:off x="7360971" y="3516957"/>
              <a:ext cx="79196" cy="79196"/>
            </a:xfrm>
            <a:prstGeom prst="star5">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490" name="Star: 5 Points 489">
              <a:extLst>
                <a:ext uri="{FF2B5EF4-FFF2-40B4-BE49-F238E27FC236}">
                  <a16:creationId xmlns:a16="http://schemas.microsoft.com/office/drawing/2014/main" id="{EDDD4400-A5B2-4CD8-96DA-9309213C93E5}"/>
                </a:ext>
              </a:extLst>
            </p:cNvPr>
            <p:cNvSpPr/>
            <p:nvPr/>
          </p:nvSpPr>
          <p:spPr bwMode="auto">
            <a:xfrm>
              <a:off x="7477285" y="3516957"/>
              <a:ext cx="79196" cy="79196"/>
            </a:xfrm>
            <a:prstGeom prst="star5">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492" name="Group 491">
            <a:extLst>
              <a:ext uri="{FF2B5EF4-FFF2-40B4-BE49-F238E27FC236}">
                <a16:creationId xmlns:a16="http://schemas.microsoft.com/office/drawing/2014/main" id="{7B30CC13-70A4-427A-A0FF-33B2088BDC2B}"/>
              </a:ext>
            </a:extLst>
          </p:cNvPr>
          <p:cNvGrpSpPr/>
          <p:nvPr/>
        </p:nvGrpSpPr>
        <p:grpSpPr>
          <a:xfrm>
            <a:off x="7091874" y="4955392"/>
            <a:ext cx="195510" cy="79196"/>
            <a:chOff x="7360971" y="3516957"/>
            <a:chExt cx="195510" cy="79196"/>
          </a:xfrm>
        </p:grpSpPr>
        <p:sp>
          <p:nvSpPr>
            <p:cNvPr id="493" name="Star: 5 Points 492">
              <a:extLst>
                <a:ext uri="{FF2B5EF4-FFF2-40B4-BE49-F238E27FC236}">
                  <a16:creationId xmlns:a16="http://schemas.microsoft.com/office/drawing/2014/main" id="{DBB9D543-E77A-453F-A082-F604D045B20A}"/>
                </a:ext>
              </a:extLst>
            </p:cNvPr>
            <p:cNvSpPr/>
            <p:nvPr/>
          </p:nvSpPr>
          <p:spPr bwMode="auto">
            <a:xfrm>
              <a:off x="7360971" y="3516957"/>
              <a:ext cx="79196" cy="79196"/>
            </a:xfrm>
            <a:prstGeom prst="star5">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494" name="Star: 5 Points 493">
              <a:extLst>
                <a:ext uri="{FF2B5EF4-FFF2-40B4-BE49-F238E27FC236}">
                  <a16:creationId xmlns:a16="http://schemas.microsoft.com/office/drawing/2014/main" id="{9DE89697-69C8-4ACC-B574-B8E23627CADA}"/>
                </a:ext>
              </a:extLst>
            </p:cNvPr>
            <p:cNvSpPr/>
            <p:nvPr/>
          </p:nvSpPr>
          <p:spPr bwMode="auto">
            <a:xfrm>
              <a:off x="7477285" y="3516957"/>
              <a:ext cx="79196" cy="79196"/>
            </a:xfrm>
            <a:prstGeom prst="star5">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495" name="Group 494">
            <a:extLst>
              <a:ext uri="{FF2B5EF4-FFF2-40B4-BE49-F238E27FC236}">
                <a16:creationId xmlns:a16="http://schemas.microsoft.com/office/drawing/2014/main" id="{9C8AE5A7-602D-4D6D-9524-EB604442F68E}"/>
              </a:ext>
            </a:extLst>
          </p:cNvPr>
          <p:cNvGrpSpPr/>
          <p:nvPr/>
        </p:nvGrpSpPr>
        <p:grpSpPr>
          <a:xfrm>
            <a:off x="7237207" y="5202637"/>
            <a:ext cx="195510" cy="79196"/>
            <a:chOff x="7360971" y="3516957"/>
            <a:chExt cx="195510" cy="79196"/>
          </a:xfrm>
        </p:grpSpPr>
        <p:sp>
          <p:nvSpPr>
            <p:cNvPr id="496" name="Star: 5 Points 495">
              <a:extLst>
                <a:ext uri="{FF2B5EF4-FFF2-40B4-BE49-F238E27FC236}">
                  <a16:creationId xmlns:a16="http://schemas.microsoft.com/office/drawing/2014/main" id="{4994C69F-F75D-4A2E-8099-E061BD8352AF}"/>
                </a:ext>
              </a:extLst>
            </p:cNvPr>
            <p:cNvSpPr/>
            <p:nvPr/>
          </p:nvSpPr>
          <p:spPr bwMode="auto">
            <a:xfrm>
              <a:off x="7360971" y="3516957"/>
              <a:ext cx="79196" cy="79196"/>
            </a:xfrm>
            <a:prstGeom prst="star5">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497" name="Star: 5 Points 496">
              <a:extLst>
                <a:ext uri="{FF2B5EF4-FFF2-40B4-BE49-F238E27FC236}">
                  <a16:creationId xmlns:a16="http://schemas.microsoft.com/office/drawing/2014/main" id="{385AADA5-07CF-4A73-918E-6F63DF7783BE}"/>
                </a:ext>
              </a:extLst>
            </p:cNvPr>
            <p:cNvSpPr/>
            <p:nvPr/>
          </p:nvSpPr>
          <p:spPr bwMode="auto">
            <a:xfrm>
              <a:off x="7477285" y="3516957"/>
              <a:ext cx="79196" cy="79196"/>
            </a:xfrm>
            <a:prstGeom prst="star5">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sp>
        <p:nvSpPr>
          <p:cNvPr id="499" name="Star: 5 Points 498">
            <a:extLst>
              <a:ext uri="{FF2B5EF4-FFF2-40B4-BE49-F238E27FC236}">
                <a16:creationId xmlns:a16="http://schemas.microsoft.com/office/drawing/2014/main" id="{AE32EEFC-56A8-46BB-8E74-A64EBB24BD4A}"/>
              </a:ext>
            </a:extLst>
          </p:cNvPr>
          <p:cNvSpPr/>
          <p:nvPr/>
        </p:nvSpPr>
        <p:spPr bwMode="auto">
          <a:xfrm>
            <a:off x="6988627" y="5329600"/>
            <a:ext cx="79196" cy="79196"/>
          </a:xfrm>
          <a:prstGeom prst="star5">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500" name="Star: 5 Points 499">
            <a:extLst>
              <a:ext uri="{FF2B5EF4-FFF2-40B4-BE49-F238E27FC236}">
                <a16:creationId xmlns:a16="http://schemas.microsoft.com/office/drawing/2014/main" id="{89F956D2-068B-486E-8DD3-8E06F10F5E50}"/>
              </a:ext>
            </a:extLst>
          </p:cNvPr>
          <p:cNvSpPr/>
          <p:nvPr/>
        </p:nvSpPr>
        <p:spPr bwMode="auto">
          <a:xfrm>
            <a:off x="7096751" y="5071297"/>
            <a:ext cx="79196" cy="79196"/>
          </a:xfrm>
          <a:prstGeom prst="star5">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503" name="Group 502">
            <a:extLst>
              <a:ext uri="{FF2B5EF4-FFF2-40B4-BE49-F238E27FC236}">
                <a16:creationId xmlns:a16="http://schemas.microsoft.com/office/drawing/2014/main" id="{9CFA9206-A81D-4EDB-9325-46B14C7C2C90}"/>
              </a:ext>
            </a:extLst>
          </p:cNvPr>
          <p:cNvGrpSpPr/>
          <p:nvPr/>
        </p:nvGrpSpPr>
        <p:grpSpPr>
          <a:xfrm>
            <a:off x="7097169" y="4571727"/>
            <a:ext cx="188434" cy="84022"/>
            <a:chOff x="7097169" y="4571727"/>
            <a:chExt cx="188434" cy="84022"/>
          </a:xfrm>
        </p:grpSpPr>
        <p:sp>
          <p:nvSpPr>
            <p:cNvPr id="501" name="Plus Sign 500">
              <a:extLst>
                <a:ext uri="{FF2B5EF4-FFF2-40B4-BE49-F238E27FC236}">
                  <a16:creationId xmlns:a16="http://schemas.microsoft.com/office/drawing/2014/main" id="{1C97A216-5489-46F1-AF6F-B9FBA1AAA98F}"/>
                </a:ext>
              </a:extLst>
            </p:cNvPr>
            <p:cNvSpPr/>
            <p:nvPr/>
          </p:nvSpPr>
          <p:spPr bwMode="auto">
            <a:xfrm>
              <a:off x="7205102" y="4571727"/>
              <a:ext cx="80501" cy="80501"/>
            </a:xfrm>
            <a:prstGeom prst="mathPlus">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502" name="Plus Sign 501">
              <a:extLst>
                <a:ext uri="{FF2B5EF4-FFF2-40B4-BE49-F238E27FC236}">
                  <a16:creationId xmlns:a16="http://schemas.microsoft.com/office/drawing/2014/main" id="{3FCAFB84-34EA-4203-B73E-6EF3ED5F1B51}"/>
                </a:ext>
              </a:extLst>
            </p:cNvPr>
            <p:cNvSpPr/>
            <p:nvPr/>
          </p:nvSpPr>
          <p:spPr bwMode="auto">
            <a:xfrm>
              <a:off x="7097169" y="4575248"/>
              <a:ext cx="80501" cy="80501"/>
            </a:xfrm>
            <a:prstGeom prst="mathPlus">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504" name="Group 503">
            <a:extLst>
              <a:ext uri="{FF2B5EF4-FFF2-40B4-BE49-F238E27FC236}">
                <a16:creationId xmlns:a16="http://schemas.microsoft.com/office/drawing/2014/main" id="{5AC13A2E-1370-4160-B3F4-84DA84C0B02E}"/>
              </a:ext>
            </a:extLst>
          </p:cNvPr>
          <p:cNvGrpSpPr/>
          <p:nvPr/>
        </p:nvGrpSpPr>
        <p:grpSpPr>
          <a:xfrm>
            <a:off x="7309284" y="4948828"/>
            <a:ext cx="188434" cy="84022"/>
            <a:chOff x="7097169" y="4571727"/>
            <a:chExt cx="188434" cy="84022"/>
          </a:xfrm>
        </p:grpSpPr>
        <p:sp>
          <p:nvSpPr>
            <p:cNvPr id="505" name="Plus Sign 504">
              <a:extLst>
                <a:ext uri="{FF2B5EF4-FFF2-40B4-BE49-F238E27FC236}">
                  <a16:creationId xmlns:a16="http://schemas.microsoft.com/office/drawing/2014/main" id="{3FEB426C-92FE-443E-B2D2-E0089423C79C}"/>
                </a:ext>
              </a:extLst>
            </p:cNvPr>
            <p:cNvSpPr/>
            <p:nvPr/>
          </p:nvSpPr>
          <p:spPr bwMode="auto">
            <a:xfrm>
              <a:off x="7205102" y="4571727"/>
              <a:ext cx="80501" cy="80501"/>
            </a:xfrm>
            <a:prstGeom prst="mathPlus">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506" name="Plus Sign 505">
              <a:extLst>
                <a:ext uri="{FF2B5EF4-FFF2-40B4-BE49-F238E27FC236}">
                  <a16:creationId xmlns:a16="http://schemas.microsoft.com/office/drawing/2014/main" id="{43A74A41-3241-406B-9FB5-826940FC5130}"/>
                </a:ext>
              </a:extLst>
            </p:cNvPr>
            <p:cNvSpPr/>
            <p:nvPr/>
          </p:nvSpPr>
          <p:spPr bwMode="auto">
            <a:xfrm>
              <a:off x="7097169" y="4575248"/>
              <a:ext cx="80501" cy="80501"/>
            </a:xfrm>
            <a:prstGeom prst="mathPlus">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507" name="Group 506">
            <a:extLst>
              <a:ext uri="{FF2B5EF4-FFF2-40B4-BE49-F238E27FC236}">
                <a16:creationId xmlns:a16="http://schemas.microsoft.com/office/drawing/2014/main" id="{197DC3B2-8CD5-432D-B1B7-FBE74DD08A49}"/>
              </a:ext>
            </a:extLst>
          </p:cNvPr>
          <p:cNvGrpSpPr/>
          <p:nvPr/>
        </p:nvGrpSpPr>
        <p:grpSpPr>
          <a:xfrm>
            <a:off x="7355104" y="5450832"/>
            <a:ext cx="277364" cy="84022"/>
            <a:chOff x="7097169" y="4571727"/>
            <a:chExt cx="277364" cy="84022"/>
          </a:xfrm>
        </p:grpSpPr>
        <p:sp>
          <p:nvSpPr>
            <p:cNvPr id="508" name="Plus Sign 507">
              <a:extLst>
                <a:ext uri="{FF2B5EF4-FFF2-40B4-BE49-F238E27FC236}">
                  <a16:creationId xmlns:a16="http://schemas.microsoft.com/office/drawing/2014/main" id="{2D40C883-AF1C-4FDD-B957-D348965FBD0A}"/>
                </a:ext>
              </a:extLst>
            </p:cNvPr>
            <p:cNvSpPr/>
            <p:nvPr/>
          </p:nvSpPr>
          <p:spPr bwMode="auto">
            <a:xfrm>
              <a:off x="7294032" y="4571727"/>
              <a:ext cx="80501" cy="80501"/>
            </a:xfrm>
            <a:prstGeom prst="mathPlus">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509" name="Plus Sign 508">
              <a:extLst>
                <a:ext uri="{FF2B5EF4-FFF2-40B4-BE49-F238E27FC236}">
                  <a16:creationId xmlns:a16="http://schemas.microsoft.com/office/drawing/2014/main" id="{DB52F9C2-5E7A-4B56-90F0-D66C9D7CF170}"/>
                </a:ext>
              </a:extLst>
            </p:cNvPr>
            <p:cNvSpPr/>
            <p:nvPr/>
          </p:nvSpPr>
          <p:spPr bwMode="auto">
            <a:xfrm>
              <a:off x="7097169" y="4575248"/>
              <a:ext cx="80501" cy="80501"/>
            </a:xfrm>
            <a:prstGeom prst="mathPlus">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sp>
        <p:nvSpPr>
          <p:cNvPr id="510" name="Diamond 509">
            <a:extLst>
              <a:ext uri="{FF2B5EF4-FFF2-40B4-BE49-F238E27FC236}">
                <a16:creationId xmlns:a16="http://schemas.microsoft.com/office/drawing/2014/main" id="{69E4A8BA-A63A-4813-9620-3891EACBC451}"/>
              </a:ext>
            </a:extLst>
          </p:cNvPr>
          <p:cNvSpPr/>
          <p:nvPr/>
        </p:nvSpPr>
        <p:spPr bwMode="auto">
          <a:xfrm>
            <a:off x="7029683" y="5199039"/>
            <a:ext cx="80501" cy="80501"/>
          </a:xfrm>
          <a:prstGeom prst="diamond">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511" name="Isosceles Triangle 510">
            <a:extLst>
              <a:ext uri="{FF2B5EF4-FFF2-40B4-BE49-F238E27FC236}">
                <a16:creationId xmlns:a16="http://schemas.microsoft.com/office/drawing/2014/main" id="{BC247E80-9182-452A-952C-18C0AE9E2862}"/>
              </a:ext>
            </a:extLst>
          </p:cNvPr>
          <p:cNvSpPr/>
          <p:nvPr/>
        </p:nvSpPr>
        <p:spPr bwMode="auto">
          <a:xfrm>
            <a:off x="6993407" y="4326560"/>
            <a:ext cx="72375" cy="62392"/>
          </a:xfrm>
          <a:prstGeom prst="triangle">
            <a:avLst/>
          </a:prstGeom>
          <a:solidFill>
            <a:schemeClr val="accent4"/>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cxnSp>
        <p:nvCxnSpPr>
          <p:cNvPr id="514" name="Straight Arrow Connector 513">
            <a:extLst>
              <a:ext uri="{FF2B5EF4-FFF2-40B4-BE49-F238E27FC236}">
                <a16:creationId xmlns:a16="http://schemas.microsoft.com/office/drawing/2014/main" id="{659E8CA4-B769-46C5-92D1-565143E5BCCC}"/>
              </a:ext>
            </a:extLst>
          </p:cNvPr>
          <p:cNvCxnSpPr>
            <a:cxnSpLocks/>
          </p:cNvCxnSpPr>
          <p:nvPr/>
        </p:nvCxnSpPr>
        <p:spPr bwMode="auto">
          <a:xfrm>
            <a:off x="7824571" y="4868797"/>
            <a:ext cx="77959" cy="0"/>
          </a:xfrm>
          <a:prstGeom prst="straightConnector1">
            <a:avLst/>
          </a:prstGeom>
          <a:noFill/>
          <a:ln w="28575" cap="flat" cmpd="sng" algn="ctr">
            <a:solidFill>
              <a:schemeClr val="accent3"/>
            </a:solidFill>
            <a:prstDash val="solid"/>
            <a:round/>
            <a:headEnd type="none" w="med" len="med"/>
            <a:tailEnd type="triangle" w="sm" len="sm"/>
          </a:ln>
          <a:effectLst/>
        </p:spPr>
      </p:cxnSp>
      <p:cxnSp>
        <p:nvCxnSpPr>
          <p:cNvPr id="517" name="Straight Arrow Connector 516">
            <a:extLst>
              <a:ext uri="{FF2B5EF4-FFF2-40B4-BE49-F238E27FC236}">
                <a16:creationId xmlns:a16="http://schemas.microsoft.com/office/drawing/2014/main" id="{A0F4C4B9-E4A2-43A2-B61D-BF340CD484F0}"/>
              </a:ext>
            </a:extLst>
          </p:cNvPr>
          <p:cNvCxnSpPr>
            <a:cxnSpLocks/>
          </p:cNvCxnSpPr>
          <p:nvPr/>
        </p:nvCxnSpPr>
        <p:spPr bwMode="auto">
          <a:xfrm>
            <a:off x="7891334" y="4995940"/>
            <a:ext cx="77959" cy="0"/>
          </a:xfrm>
          <a:prstGeom prst="straightConnector1">
            <a:avLst/>
          </a:prstGeom>
          <a:noFill/>
          <a:ln w="28575" cap="flat" cmpd="sng" algn="ctr">
            <a:solidFill>
              <a:schemeClr val="accent3"/>
            </a:solidFill>
            <a:prstDash val="solid"/>
            <a:round/>
            <a:headEnd type="none" w="med" len="med"/>
            <a:tailEnd type="triangle" w="sm" len="sm"/>
          </a:ln>
          <a:effectLst/>
        </p:spPr>
      </p:cxnSp>
      <p:cxnSp>
        <p:nvCxnSpPr>
          <p:cNvPr id="518" name="Straight Arrow Connector 517">
            <a:extLst>
              <a:ext uri="{FF2B5EF4-FFF2-40B4-BE49-F238E27FC236}">
                <a16:creationId xmlns:a16="http://schemas.microsoft.com/office/drawing/2014/main" id="{D27332C0-7486-4F92-8D52-768F11FDAA34}"/>
              </a:ext>
            </a:extLst>
          </p:cNvPr>
          <p:cNvCxnSpPr>
            <a:cxnSpLocks/>
          </p:cNvCxnSpPr>
          <p:nvPr/>
        </p:nvCxnSpPr>
        <p:spPr bwMode="auto">
          <a:xfrm>
            <a:off x="7944749" y="5114615"/>
            <a:ext cx="77959" cy="0"/>
          </a:xfrm>
          <a:prstGeom prst="straightConnector1">
            <a:avLst/>
          </a:prstGeom>
          <a:noFill/>
          <a:ln w="28575" cap="flat" cmpd="sng" algn="ctr">
            <a:solidFill>
              <a:schemeClr val="accent3"/>
            </a:solidFill>
            <a:prstDash val="solid"/>
            <a:round/>
            <a:headEnd type="none" w="med" len="med"/>
            <a:tailEnd type="triangle" w="sm" len="sm"/>
          </a:ln>
          <a:effectLst/>
        </p:spPr>
      </p:cxnSp>
      <p:cxnSp>
        <p:nvCxnSpPr>
          <p:cNvPr id="519" name="Straight Arrow Connector 518">
            <a:extLst>
              <a:ext uri="{FF2B5EF4-FFF2-40B4-BE49-F238E27FC236}">
                <a16:creationId xmlns:a16="http://schemas.microsoft.com/office/drawing/2014/main" id="{404AEEEF-5F49-4B67-A4A9-128F2DCC8CF0}"/>
              </a:ext>
            </a:extLst>
          </p:cNvPr>
          <p:cNvCxnSpPr>
            <a:cxnSpLocks/>
          </p:cNvCxnSpPr>
          <p:nvPr/>
        </p:nvCxnSpPr>
        <p:spPr bwMode="auto">
          <a:xfrm>
            <a:off x="7979748" y="5238748"/>
            <a:ext cx="77959" cy="0"/>
          </a:xfrm>
          <a:prstGeom prst="straightConnector1">
            <a:avLst/>
          </a:prstGeom>
          <a:noFill/>
          <a:ln w="28575" cap="flat" cmpd="sng" algn="ctr">
            <a:solidFill>
              <a:schemeClr val="accent3"/>
            </a:solidFill>
            <a:prstDash val="solid"/>
            <a:round/>
            <a:headEnd type="none" w="med" len="med"/>
            <a:tailEnd type="triangle" w="sm" len="sm"/>
          </a:ln>
          <a:effectLst/>
        </p:spPr>
      </p:cxnSp>
      <p:cxnSp>
        <p:nvCxnSpPr>
          <p:cNvPr id="520" name="Straight Arrow Connector 519">
            <a:extLst>
              <a:ext uri="{FF2B5EF4-FFF2-40B4-BE49-F238E27FC236}">
                <a16:creationId xmlns:a16="http://schemas.microsoft.com/office/drawing/2014/main" id="{460302B6-8F6B-475A-BE30-9AE62046165B}"/>
              </a:ext>
            </a:extLst>
          </p:cNvPr>
          <p:cNvCxnSpPr>
            <a:cxnSpLocks/>
          </p:cNvCxnSpPr>
          <p:nvPr/>
        </p:nvCxnSpPr>
        <p:spPr bwMode="auto">
          <a:xfrm>
            <a:off x="8028014" y="5367115"/>
            <a:ext cx="77959" cy="0"/>
          </a:xfrm>
          <a:prstGeom prst="straightConnector1">
            <a:avLst/>
          </a:prstGeom>
          <a:noFill/>
          <a:ln w="28575" cap="flat" cmpd="sng" algn="ctr">
            <a:solidFill>
              <a:schemeClr val="accent3"/>
            </a:solidFill>
            <a:prstDash val="solid"/>
            <a:round/>
            <a:headEnd type="none" w="med" len="med"/>
            <a:tailEnd type="triangle" w="sm" len="sm"/>
          </a:ln>
          <a:effectLst/>
        </p:spPr>
      </p:cxnSp>
      <p:cxnSp>
        <p:nvCxnSpPr>
          <p:cNvPr id="521" name="Straight Arrow Connector 520">
            <a:extLst>
              <a:ext uri="{FF2B5EF4-FFF2-40B4-BE49-F238E27FC236}">
                <a16:creationId xmlns:a16="http://schemas.microsoft.com/office/drawing/2014/main" id="{29A9ED13-88FF-442B-AC79-3BCCDF34450F}"/>
              </a:ext>
            </a:extLst>
          </p:cNvPr>
          <p:cNvCxnSpPr>
            <a:cxnSpLocks/>
          </p:cNvCxnSpPr>
          <p:nvPr/>
        </p:nvCxnSpPr>
        <p:spPr bwMode="auto">
          <a:xfrm>
            <a:off x="8091193" y="5495482"/>
            <a:ext cx="77959" cy="0"/>
          </a:xfrm>
          <a:prstGeom prst="straightConnector1">
            <a:avLst/>
          </a:prstGeom>
          <a:noFill/>
          <a:ln w="28575" cap="flat" cmpd="sng" algn="ctr">
            <a:solidFill>
              <a:schemeClr val="accent3"/>
            </a:solidFill>
            <a:prstDash val="solid"/>
            <a:round/>
            <a:headEnd type="none" w="med" len="med"/>
            <a:tailEnd type="triangle" w="sm" len="sm"/>
          </a:ln>
          <a:effectLst/>
        </p:spPr>
      </p:cxnSp>
      <p:cxnSp>
        <p:nvCxnSpPr>
          <p:cNvPr id="522" name="Straight Arrow Connector 521">
            <a:extLst>
              <a:ext uri="{FF2B5EF4-FFF2-40B4-BE49-F238E27FC236}">
                <a16:creationId xmlns:a16="http://schemas.microsoft.com/office/drawing/2014/main" id="{DF710F42-F0FB-4BEC-9D2A-E1C785BFE25D}"/>
              </a:ext>
            </a:extLst>
          </p:cNvPr>
          <p:cNvCxnSpPr>
            <a:cxnSpLocks/>
          </p:cNvCxnSpPr>
          <p:nvPr/>
        </p:nvCxnSpPr>
        <p:spPr bwMode="auto">
          <a:xfrm>
            <a:off x="7828185" y="4742371"/>
            <a:ext cx="77959" cy="0"/>
          </a:xfrm>
          <a:prstGeom prst="straightConnector1">
            <a:avLst/>
          </a:prstGeom>
          <a:noFill/>
          <a:ln w="28575" cap="flat" cmpd="sng" algn="ctr">
            <a:solidFill>
              <a:schemeClr val="accent3"/>
            </a:solidFill>
            <a:prstDash val="solid"/>
            <a:round/>
            <a:headEnd type="none" w="med" len="med"/>
            <a:tailEnd type="triangle" w="sm" len="sm"/>
          </a:ln>
          <a:effectLst/>
        </p:spPr>
      </p:cxnSp>
      <p:cxnSp>
        <p:nvCxnSpPr>
          <p:cNvPr id="523" name="Straight Arrow Connector 522">
            <a:extLst>
              <a:ext uri="{FF2B5EF4-FFF2-40B4-BE49-F238E27FC236}">
                <a16:creationId xmlns:a16="http://schemas.microsoft.com/office/drawing/2014/main" id="{1A51193F-CDF4-4847-8A27-220FB3450BCD}"/>
              </a:ext>
            </a:extLst>
          </p:cNvPr>
          <p:cNvCxnSpPr>
            <a:cxnSpLocks/>
          </p:cNvCxnSpPr>
          <p:nvPr/>
        </p:nvCxnSpPr>
        <p:spPr bwMode="auto">
          <a:xfrm>
            <a:off x="7733331" y="4612276"/>
            <a:ext cx="77959" cy="0"/>
          </a:xfrm>
          <a:prstGeom prst="straightConnector1">
            <a:avLst/>
          </a:prstGeom>
          <a:noFill/>
          <a:ln w="28575" cap="flat" cmpd="sng" algn="ctr">
            <a:solidFill>
              <a:schemeClr val="accent3"/>
            </a:solidFill>
            <a:prstDash val="solid"/>
            <a:round/>
            <a:headEnd type="none" w="med" len="med"/>
            <a:tailEnd type="triangle" w="sm" len="sm"/>
          </a:ln>
          <a:effectLst/>
        </p:spPr>
      </p:cxnSp>
      <p:cxnSp>
        <p:nvCxnSpPr>
          <p:cNvPr id="524" name="Straight Arrow Connector 523">
            <a:extLst>
              <a:ext uri="{FF2B5EF4-FFF2-40B4-BE49-F238E27FC236}">
                <a16:creationId xmlns:a16="http://schemas.microsoft.com/office/drawing/2014/main" id="{1B953C0A-84D0-48A1-9F99-384524BD2581}"/>
              </a:ext>
            </a:extLst>
          </p:cNvPr>
          <p:cNvCxnSpPr>
            <a:cxnSpLocks/>
          </p:cNvCxnSpPr>
          <p:nvPr/>
        </p:nvCxnSpPr>
        <p:spPr bwMode="auto">
          <a:xfrm>
            <a:off x="8152504" y="3406778"/>
            <a:ext cx="77959" cy="0"/>
          </a:xfrm>
          <a:prstGeom prst="straightConnector1">
            <a:avLst/>
          </a:prstGeom>
          <a:noFill/>
          <a:ln w="28575" cap="flat" cmpd="sng" algn="ctr">
            <a:solidFill>
              <a:schemeClr val="accent3"/>
            </a:solidFill>
            <a:prstDash val="solid"/>
            <a:round/>
            <a:headEnd type="none" w="med" len="med"/>
            <a:tailEnd type="triangle" w="sm" len="sm"/>
          </a:ln>
          <a:effectLst/>
        </p:spPr>
      </p:cxnSp>
      <p:sp>
        <p:nvSpPr>
          <p:cNvPr id="543" name="TextBox 542">
            <a:extLst>
              <a:ext uri="{FF2B5EF4-FFF2-40B4-BE49-F238E27FC236}">
                <a16:creationId xmlns:a16="http://schemas.microsoft.com/office/drawing/2014/main" id="{7591BB1B-CF72-46AA-AA6B-DD86AF0547BB}"/>
              </a:ext>
            </a:extLst>
          </p:cNvPr>
          <p:cNvSpPr txBox="1"/>
          <p:nvPr/>
        </p:nvSpPr>
        <p:spPr bwMode="auto">
          <a:xfrm>
            <a:off x="6829960" y="4107217"/>
            <a:ext cx="327679"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l">
              <a:lnSpc>
                <a:spcPct val="100000"/>
              </a:lnSpc>
              <a:spcBef>
                <a:spcPct val="50000"/>
              </a:spcBef>
              <a:spcAft>
                <a:spcPct val="0"/>
              </a:spcAft>
              <a:buClrTx/>
              <a:buFontTx/>
              <a:buNone/>
            </a:pPr>
            <a:r>
              <a:rPr lang="en-US" sz="900" b="0" dirty="0">
                <a:solidFill>
                  <a:schemeClr val="bg1"/>
                </a:solidFill>
                <a:latin typeface="Calibri" panose="020F0502020204030204" pitchFamily="34" charset="0"/>
              </a:rPr>
              <a:t>*</a:t>
            </a:r>
            <a:endParaRPr lang="en-US" sz="900" b="0" dirty="0">
              <a:solidFill>
                <a:schemeClr val="accent1"/>
              </a:solidFill>
              <a:latin typeface="Calibri" panose="020F0502020204030204" pitchFamily="34" charset="0"/>
            </a:endParaRPr>
          </a:p>
        </p:txBody>
      </p:sp>
      <p:sp>
        <p:nvSpPr>
          <p:cNvPr id="544" name="TextBox 543">
            <a:extLst>
              <a:ext uri="{FF2B5EF4-FFF2-40B4-BE49-F238E27FC236}">
                <a16:creationId xmlns:a16="http://schemas.microsoft.com/office/drawing/2014/main" id="{E82CB642-8965-4A77-BA2F-0ED435BF0E12}"/>
              </a:ext>
            </a:extLst>
          </p:cNvPr>
          <p:cNvSpPr txBox="1"/>
          <p:nvPr/>
        </p:nvSpPr>
        <p:spPr bwMode="auto">
          <a:xfrm>
            <a:off x="6832453" y="4357016"/>
            <a:ext cx="327679"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l">
              <a:lnSpc>
                <a:spcPct val="100000"/>
              </a:lnSpc>
              <a:spcBef>
                <a:spcPct val="50000"/>
              </a:spcBef>
              <a:spcAft>
                <a:spcPct val="0"/>
              </a:spcAft>
              <a:buClrTx/>
              <a:buFontTx/>
              <a:buNone/>
            </a:pPr>
            <a:r>
              <a:rPr lang="en-US" sz="900" b="0" dirty="0">
                <a:solidFill>
                  <a:schemeClr val="bg1"/>
                </a:solidFill>
                <a:latin typeface="Calibri" panose="020F0502020204030204" pitchFamily="34" charset="0"/>
              </a:rPr>
              <a:t>*</a:t>
            </a:r>
            <a:endParaRPr lang="en-US" sz="900" b="0" dirty="0">
              <a:solidFill>
                <a:schemeClr val="accent1"/>
              </a:solidFill>
              <a:latin typeface="Calibri" panose="020F0502020204030204" pitchFamily="34" charset="0"/>
            </a:endParaRPr>
          </a:p>
        </p:txBody>
      </p:sp>
      <p:sp>
        <p:nvSpPr>
          <p:cNvPr id="545" name="TextBox 544">
            <a:extLst>
              <a:ext uri="{FF2B5EF4-FFF2-40B4-BE49-F238E27FC236}">
                <a16:creationId xmlns:a16="http://schemas.microsoft.com/office/drawing/2014/main" id="{5E380727-F84A-4A50-9730-23CD27452D32}"/>
              </a:ext>
            </a:extLst>
          </p:cNvPr>
          <p:cNvSpPr txBox="1"/>
          <p:nvPr/>
        </p:nvSpPr>
        <p:spPr bwMode="auto">
          <a:xfrm>
            <a:off x="6826172" y="5087221"/>
            <a:ext cx="327679"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l">
              <a:lnSpc>
                <a:spcPct val="100000"/>
              </a:lnSpc>
              <a:spcBef>
                <a:spcPct val="50000"/>
              </a:spcBef>
              <a:spcAft>
                <a:spcPct val="0"/>
              </a:spcAft>
              <a:buClrTx/>
              <a:buFontTx/>
              <a:buNone/>
            </a:pPr>
            <a:r>
              <a:rPr lang="en-US" sz="900" b="0" dirty="0">
                <a:solidFill>
                  <a:schemeClr val="bg1"/>
                </a:solidFill>
                <a:latin typeface="Calibri" panose="020F0502020204030204" pitchFamily="34" charset="0"/>
              </a:rPr>
              <a:t>*</a:t>
            </a:r>
            <a:endParaRPr lang="en-US" sz="900" b="0" dirty="0">
              <a:solidFill>
                <a:schemeClr val="accent1"/>
              </a:solidFill>
              <a:latin typeface="Calibri" panose="020F0502020204030204" pitchFamily="34" charset="0"/>
            </a:endParaRPr>
          </a:p>
        </p:txBody>
      </p:sp>
      <p:sp>
        <p:nvSpPr>
          <p:cNvPr id="546" name="TextBox 545">
            <a:extLst>
              <a:ext uri="{FF2B5EF4-FFF2-40B4-BE49-F238E27FC236}">
                <a16:creationId xmlns:a16="http://schemas.microsoft.com/office/drawing/2014/main" id="{48445E2C-A182-44AD-BDD8-9235E49026C7}"/>
              </a:ext>
            </a:extLst>
          </p:cNvPr>
          <p:cNvSpPr txBox="1"/>
          <p:nvPr/>
        </p:nvSpPr>
        <p:spPr bwMode="auto">
          <a:xfrm>
            <a:off x="6824320" y="5349525"/>
            <a:ext cx="327679"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l">
              <a:lnSpc>
                <a:spcPct val="100000"/>
              </a:lnSpc>
              <a:spcBef>
                <a:spcPct val="50000"/>
              </a:spcBef>
              <a:spcAft>
                <a:spcPct val="0"/>
              </a:spcAft>
              <a:buClrTx/>
              <a:buFontTx/>
              <a:buNone/>
            </a:pPr>
            <a:r>
              <a:rPr lang="en-US" sz="900" b="0" dirty="0">
                <a:solidFill>
                  <a:schemeClr val="bg1"/>
                </a:solidFill>
                <a:latin typeface="Calibri" panose="020F0502020204030204" pitchFamily="34" charset="0"/>
              </a:rPr>
              <a:t>*</a:t>
            </a:r>
            <a:endParaRPr lang="en-US" sz="900" b="0" dirty="0">
              <a:solidFill>
                <a:schemeClr val="accent1"/>
              </a:solidFill>
              <a:latin typeface="Calibri" panose="020F0502020204030204" pitchFamily="34" charset="0"/>
            </a:endParaRPr>
          </a:p>
        </p:txBody>
      </p:sp>
    </p:spTree>
    <p:extLst>
      <p:ext uri="{BB962C8B-B14F-4D97-AF65-F5344CB8AC3E}">
        <p14:creationId xmlns:p14="http://schemas.microsoft.com/office/powerpoint/2010/main" val="833069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42538FF-3630-4BD3-8FFC-4A4566DB73DD}"/>
              </a:ext>
            </a:extLst>
          </p:cNvPr>
          <p:cNvSpPr txBox="1"/>
          <p:nvPr/>
        </p:nvSpPr>
        <p:spPr>
          <a:xfrm>
            <a:off x="7504498" y="5037095"/>
            <a:ext cx="4303753"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u="none" strike="noStrike" kern="1200" cap="none" spc="0" normalizeH="0" baseline="0" noProof="0" dirty="0">
                <a:ln>
                  <a:noFill/>
                </a:ln>
                <a:solidFill>
                  <a:prstClr val="black"/>
                </a:solidFill>
                <a:effectLst/>
                <a:uLnTx/>
                <a:uFillTx/>
                <a:latin typeface="Arial"/>
                <a:ea typeface="+mn-ea"/>
                <a:cs typeface="+mn-cs"/>
              </a:rPr>
              <a:t>Adapted from Shah. Leukemia. 2020;34:985.</a:t>
            </a:r>
          </a:p>
        </p:txBody>
      </p:sp>
      <p:sp>
        <p:nvSpPr>
          <p:cNvPr id="4" name="Title 3">
            <a:extLst>
              <a:ext uri="{FF2B5EF4-FFF2-40B4-BE49-F238E27FC236}">
                <a16:creationId xmlns:a16="http://schemas.microsoft.com/office/drawing/2014/main" id="{51161CCE-3229-4D36-B4DB-B28CE7FFB538}"/>
              </a:ext>
            </a:extLst>
          </p:cNvPr>
          <p:cNvSpPr>
            <a:spLocks noGrp="1"/>
          </p:cNvSpPr>
          <p:nvPr>
            <p:ph type="title"/>
          </p:nvPr>
        </p:nvSpPr>
        <p:spPr/>
        <p:txBody>
          <a:bodyPr/>
          <a:lstStyle/>
          <a:p>
            <a:r>
              <a:rPr lang="en-US" dirty="0"/>
              <a:t>ABBV-383 in R/R MM: An Ongoing First-in-Human Phase I Study in Patients with R/R MM</a:t>
            </a:r>
          </a:p>
        </p:txBody>
      </p:sp>
      <p:sp>
        <p:nvSpPr>
          <p:cNvPr id="5" name="Content Placeholder 4">
            <a:extLst>
              <a:ext uri="{FF2B5EF4-FFF2-40B4-BE49-F238E27FC236}">
                <a16:creationId xmlns:a16="http://schemas.microsoft.com/office/drawing/2014/main" id="{5B03FD47-CC86-4987-A956-AA695A7A3FC9}"/>
              </a:ext>
            </a:extLst>
          </p:cNvPr>
          <p:cNvSpPr>
            <a:spLocks noGrp="1"/>
          </p:cNvSpPr>
          <p:nvPr>
            <p:ph idx="1"/>
          </p:nvPr>
        </p:nvSpPr>
        <p:spPr>
          <a:xfrm>
            <a:off x="604676" y="1513047"/>
            <a:ext cx="10780720" cy="4650686"/>
          </a:xfrm>
        </p:spPr>
        <p:txBody>
          <a:bodyPr/>
          <a:lstStyle/>
          <a:p>
            <a:r>
              <a:rPr lang="en-US" sz="2600" dirty="0"/>
              <a:t>ABBV-383 (formerly, TNB-383B): a BCMA x CD3</a:t>
            </a:r>
            <a:br>
              <a:rPr lang="en-US" sz="2600" dirty="0"/>
            </a:br>
            <a:r>
              <a:rPr lang="en-US" sz="2600" dirty="0"/>
              <a:t>T-cell–engaging bispecific monoclonal IgG4 antibody</a:t>
            </a:r>
            <a:r>
              <a:rPr lang="en-US" sz="2600" baseline="30000" dirty="0"/>
              <a:t>1,2</a:t>
            </a:r>
          </a:p>
          <a:p>
            <a:pPr lvl="1"/>
            <a:r>
              <a:rPr lang="en-US" sz="2400" dirty="0"/>
              <a:t>Designed to evade systemic T-cell activation                                                                             and minimize CRS</a:t>
            </a:r>
          </a:p>
          <a:p>
            <a:pPr lvl="1"/>
            <a:r>
              <a:rPr lang="en-US" sz="2400" dirty="0"/>
              <a:t>Recruits CD3+ cells to BCMA+ MM cells;                                                                                   induces tumor cell death in cell lines and                                                                          mouse xenograft models</a:t>
            </a:r>
          </a:p>
          <a:p>
            <a:r>
              <a:rPr lang="en-US" sz="2600" dirty="0"/>
              <a:t>Promising results demonstrated in ongoing                                                                first-in-human phase I study (NCT03933735)                                  </a:t>
            </a:r>
            <a:r>
              <a:rPr lang="en-US" sz="2600" i="1" dirty="0"/>
              <a:t>          </a:t>
            </a:r>
            <a:r>
              <a:rPr lang="en-US" sz="2600" dirty="0"/>
              <a:t>                            in patients with R/R MM</a:t>
            </a:r>
            <a:r>
              <a:rPr lang="en-US" sz="2600" baseline="30000" dirty="0"/>
              <a:t>3</a:t>
            </a:r>
          </a:p>
        </p:txBody>
      </p:sp>
      <p:sp>
        <p:nvSpPr>
          <p:cNvPr id="14" name="Text Box 15">
            <a:extLst>
              <a:ext uri="{FF2B5EF4-FFF2-40B4-BE49-F238E27FC236}">
                <a16:creationId xmlns:a16="http://schemas.microsoft.com/office/drawing/2014/main" id="{2F6EA0BD-A793-45FB-9CF0-A3B3200AC843}"/>
              </a:ext>
            </a:extLst>
          </p:cNvPr>
          <p:cNvSpPr txBox="1">
            <a:spLocks noChangeArrowheads="1"/>
          </p:cNvSpPr>
          <p:nvPr/>
        </p:nvSpPr>
        <p:spPr bwMode="auto">
          <a:xfrm>
            <a:off x="412751" y="6400345"/>
            <a:ext cx="8798156" cy="276999"/>
          </a:xfrm>
          <a:prstGeom prst="rect">
            <a:avLst/>
          </a:prstGeom>
          <a:noFill/>
          <a:ln>
            <a:noFill/>
          </a:ln>
        </p:spPr>
        <p:txBody>
          <a:bodyPr wrap="square"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1. Buelow. ASCO 2018. Abstr 8034. 2. Buelow. ASH 2017. Abstr 501. 3. Rodriguez. Blood. 2020;136:43.</a:t>
            </a:r>
          </a:p>
        </p:txBody>
      </p:sp>
      <p:grpSp>
        <p:nvGrpSpPr>
          <p:cNvPr id="7" name="Group 6">
            <a:extLst>
              <a:ext uri="{FF2B5EF4-FFF2-40B4-BE49-F238E27FC236}">
                <a16:creationId xmlns:a16="http://schemas.microsoft.com/office/drawing/2014/main" id="{4A2ED2E8-1FAE-4383-9AA8-630A8EB53399}"/>
              </a:ext>
            </a:extLst>
          </p:cNvPr>
          <p:cNvGrpSpPr/>
          <p:nvPr/>
        </p:nvGrpSpPr>
        <p:grpSpPr>
          <a:xfrm rot="16200000">
            <a:off x="7423117" y="2588420"/>
            <a:ext cx="1550878" cy="2189402"/>
            <a:chOff x="8334512" y="4747167"/>
            <a:chExt cx="1135394" cy="1602855"/>
          </a:xfrm>
        </p:grpSpPr>
        <p:grpSp>
          <p:nvGrpSpPr>
            <p:cNvPr id="10" name="Group 9">
              <a:extLst>
                <a:ext uri="{FF2B5EF4-FFF2-40B4-BE49-F238E27FC236}">
                  <a16:creationId xmlns:a16="http://schemas.microsoft.com/office/drawing/2014/main" id="{EFA9503D-C942-466E-8115-EC1025D86F6E}"/>
                </a:ext>
              </a:extLst>
            </p:cNvPr>
            <p:cNvGrpSpPr/>
            <p:nvPr/>
          </p:nvGrpSpPr>
          <p:grpSpPr>
            <a:xfrm>
              <a:off x="8842224" y="5742795"/>
              <a:ext cx="91440" cy="405139"/>
              <a:chOff x="8905835" y="5742795"/>
              <a:chExt cx="91440" cy="405139"/>
            </a:xfrm>
          </p:grpSpPr>
          <p:cxnSp>
            <p:nvCxnSpPr>
              <p:cNvPr id="19" name="Straight Connector 18">
                <a:extLst>
                  <a:ext uri="{FF2B5EF4-FFF2-40B4-BE49-F238E27FC236}">
                    <a16:creationId xmlns:a16="http://schemas.microsoft.com/office/drawing/2014/main" id="{C30C98AF-5634-44D4-A624-1DF2B00278E8}"/>
                  </a:ext>
                </a:extLst>
              </p:cNvPr>
              <p:cNvCxnSpPr>
                <a:cxnSpLocks/>
              </p:cNvCxnSpPr>
              <p:nvPr/>
            </p:nvCxnSpPr>
            <p:spPr bwMode="auto">
              <a:xfrm rot="10800000">
                <a:off x="8949516" y="5742795"/>
                <a:ext cx="1911" cy="274688"/>
              </a:xfrm>
              <a:prstGeom prst="line">
                <a:avLst/>
              </a:prstGeom>
              <a:noFill/>
              <a:ln w="19050" cap="flat" cmpd="sng" algn="ctr">
                <a:solidFill>
                  <a:schemeClr val="accent6"/>
                </a:solidFill>
                <a:prstDash val="solid"/>
                <a:round/>
                <a:headEnd type="none" w="med" len="med"/>
                <a:tailEnd type="none" w="med" len="med"/>
              </a:ln>
              <a:effectLst/>
            </p:spPr>
          </p:cxnSp>
          <p:sp>
            <p:nvSpPr>
              <p:cNvPr id="20" name="Rectangle: Rounded Corners 19">
                <a:extLst>
                  <a:ext uri="{FF2B5EF4-FFF2-40B4-BE49-F238E27FC236}">
                    <a16:creationId xmlns:a16="http://schemas.microsoft.com/office/drawing/2014/main" id="{103E6BF8-784F-41AA-BB89-C5773F279E87}"/>
                  </a:ext>
                </a:extLst>
              </p:cNvPr>
              <p:cNvSpPr/>
              <p:nvPr/>
            </p:nvSpPr>
            <p:spPr bwMode="auto">
              <a:xfrm rot="10800000">
                <a:off x="8905835" y="5965054"/>
                <a:ext cx="91440" cy="182880"/>
              </a:xfrm>
              <a:prstGeom prst="roundRect">
                <a:avLst/>
              </a:prstGeom>
              <a:solidFill>
                <a:schemeClr val="accent4"/>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grpSp>
          <p:nvGrpSpPr>
            <p:cNvPr id="11" name="Group 10">
              <a:extLst>
                <a:ext uri="{FF2B5EF4-FFF2-40B4-BE49-F238E27FC236}">
                  <a16:creationId xmlns:a16="http://schemas.microsoft.com/office/drawing/2014/main" id="{BEF571E0-397E-4F07-BED3-30426C026412}"/>
                </a:ext>
              </a:extLst>
            </p:cNvPr>
            <p:cNvGrpSpPr/>
            <p:nvPr/>
          </p:nvGrpSpPr>
          <p:grpSpPr>
            <a:xfrm>
              <a:off x="8960290" y="5742796"/>
              <a:ext cx="91440" cy="405139"/>
              <a:chOff x="9058235" y="5895195"/>
              <a:chExt cx="91440" cy="405139"/>
            </a:xfrm>
          </p:grpSpPr>
          <p:cxnSp>
            <p:nvCxnSpPr>
              <p:cNvPr id="17" name="Straight Connector 16">
                <a:extLst>
                  <a:ext uri="{FF2B5EF4-FFF2-40B4-BE49-F238E27FC236}">
                    <a16:creationId xmlns:a16="http://schemas.microsoft.com/office/drawing/2014/main" id="{AA4EB17A-8DE2-472E-B999-1B979A60E349}"/>
                  </a:ext>
                </a:extLst>
              </p:cNvPr>
              <p:cNvCxnSpPr>
                <a:cxnSpLocks/>
              </p:cNvCxnSpPr>
              <p:nvPr/>
            </p:nvCxnSpPr>
            <p:spPr bwMode="auto">
              <a:xfrm rot="10800000">
                <a:off x="9101916" y="5895195"/>
                <a:ext cx="1911" cy="274688"/>
              </a:xfrm>
              <a:prstGeom prst="line">
                <a:avLst/>
              </a:prstGeom>
              <a:noFill/>
              <a:ln w="19050" cap="flat" cmpd="sng" algn="ctr">
                <a:solidFill>
                  <a:schemeClr val="accent6"/>
                </a:solidFill>
                <a:prstDash val="solid"/>
                <a:round/>
                <a:headEnd type="none" w="med" len="med"/>
                <a:tailEnd type="none" w="med" len="med"/>
              </a:ln>
              <a:effectLst/>
            </p:spPr>
          </p:cxnSp>
          <p:sp>
            <p:nvSpPr>
              <p:cNvPr id="18" name="Rectangle: Rounded Corners 17">
                <a:extLst>
                  <a:ext uri="{FF2B5EF4-FFF2-40B4-BE49-F238E27FC236}">
                    <a16:creationId xmlns:a16="http://schemas.microsoft.com/office/drawing/2014/main" id="{EC1EEF24-C49F-4D5A-9EA7-19E11E0E9820}"/>
                  </a:ext>
                </a:extLst>
              </p:cNvPr>
              <p:cNvSpPr/>
              <p:nvPr/>
            </p:nvSpPr>
            <p:spPr bwMode="auto">
              <a:xfrm rot="10800000">
                <a:off x="9058235" y="6117454"/>
                <a:ext cx="91440" cy="182880"/>
              </a:xfrm>
              <a:prstGeom prst="roundRect">
                <a:avLst/>
              </a:prstGeom>
              <a:solidFill>
                <a:schemeClr val="accent4"/>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sp>
          <p:nvSpPr>
            <p:cNvPr id="12" name="TextBox 11">
              <a:extLst>
                <a:ext uri="{FF2B5EF4-FFF2-40B4-BE49-F238E27FC236}">
                  <a16:creationId xmlns:a16="http://schemas.microsoft.com/office/drawing/2014/main" id="{1F3D4C68-042E-4085-B93E-F9ADD72B14FA}"/>
                </a:ext>
              </a:extLst>
            </p:cNvPr>
            <p:cNvSpPr txBox="1"/>
            <p:nvPr/>
          </p:nvSpPr>
          <p:spPr>
            <a:xfrm rot="5400000">
              <a:off x="8385663" y="5957096"/>
              <a:ext cx="560529" cy="225323"/>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1D2E5A"/>
                  </a:solidFill>
                  <a:effectLst/>
                  <a:uLnTx/>
                  <a:uFillTx/>
                  <a:latin typeface="Calibri" panose="020F0502020204030204" pitchFamily="34" charset="0"/>
                  <a:ea typeface="+mn-ea"/>
                  <a:cs typeface="Calibri" panose="020F0502020204030204" pitchFamily="34" charset="0"/>
                </a:rPr>
                <a:t>CD3</a:t>
              </a:r>
            </a:p>
          </p:txBody>
        </p:sp>
        <p:grpSp>
          <p:nvGrpSpPr>
            <p:cNvPr id="13" name="Group 115">
              <a:extLst>
                <a:ext uri="{FF2B5EF4-FFF2-40B4-BE49-F238E27FC236}">
                  <a16:creationId xmlns:a16="http://schemas.microsoft.com/office/drawing/2014/main" id="{6D3AADC3-3B9E-4145-85F1-83A15C6CF54F}"/>
                </a:ext>
              </a:extLst>
            </p:cNvPr>
            <p:cNvGrpSpPr/>
            <p:nvPr/>
          </p:nvGrpSpPr>
          <p:grpSpPr>
            <a:xfrm rot="10800000">
              <a:off x="8334512" y="4747167"/>
              <a:ext cx="1135394" cy="1085160"/>
              <a:chOff x="863178" y="2614612"/>
              <a:chExt cx="1419029" cy="1423987"/>
            </a:xfrm>
          </p:grpSpPr>
          <p:sp>
            <p:nvSpPr>
              <p:cNvPr id="15" name="Oval 5">
                <a:extLst>
                  <a:ext uri="{FF2B5EF4-FFF2-40B4-BE49-F238E27FC236}">
                    <a16:creationId xmlns:a16="http://schemas.microsoft.com/office/drawing/2014/main" id="{EB24EC4F-30E8-4DD5-A8E3-DCE8D228B479}"/>
                  </a:ext>
                </a:extLst>
              </p:cNvPr>
              <p:cNvSpPr>
                <a:spLocks noChangeArrowheads="1"/>
              </p:cNvSpPr>
              <p:nvPr/>
            </p:nvSpPr>
            <p:spPr bwMode="auto">
              <a:xfrm>
                <a:off x="863178" y="2614612"/>
                <a:ext cx="1419029" cy="1423987"/>
              </a:xfrm>
              <a:prstGeom prst="ellipse">
                <a:avLst/>
              </a:prstGeom>
              <a:solidFill>
                <a:schemeClr val="accent4"/>
              </a:solidFill>
              <a:ln w="9525">
                <a:solidFill>
                  <a:schemeClr val="bg2">
                    <a:lumMod val="10000"/>
                  </a:schemeClr>
                </a:solidFill>
                <a:round/>
                <a:headEnd/>
                <a:tailEnd/>
              </a:ln>
            </p:spPr>
            <p:txBody>
              <a:bodyPr wrap="none" anchor="ct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16" name="Oval 6">
                <a:extLst>
                  <a:ext uri="{FF2B5EF4-FFF2-40B4-BE49-F238E27FC236}">
                    <a16:creationId xmlns:a16="http://schemas.microsoft.com/office/drawing/2014/main" id="{B7D958D9-2649-4492-9013-2B8A72103CC8}"/>
                  </a:ext>
                </a:extLst>
              </p:cNvPr>
              <p:cNvSpPr>
                <a:spLocks noChangeArrowheads="1"/>
              </p:cNvSpPr>
              <p:nvPr/>
            </p:nvSpPr>
            <p:spPr bwMode="auto">
              <a:xfrm>
                <a:off x="1217937" y="3233737"/>
                <a:ext cx="591263" cy="557212"/>
              </a:xfrm>
              <a:prstGeom prst="ellipse">
                <a:avLst/>
              </a:prstGeom>
              <a:solidFill>
                <a:srgbClr val="7EEA9D"/>
              </a:solidFill>
              <a:ln w="9525">
                <a:solidFill>
                  <a:schemeClr val="bg2">
                    <a:lumMod val="10000"/>
                  </a:schemeClr>
                </a:solidFill>
                <a:round/>
                <a:headEnd/>
                <a:tailEnd/>
              </a:ln>
            </p:spPr>
            <p:txBody>
              <a:bodyPr wrap="none" anchor="ct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grpSp>
      <p:grpSp>
        <p:nvGrpSpPr>
          <p:cNvPr id="27" name="Group 26">
            <a:extLst>
              <a:ext uri="{FF2B5EF4-FFF2-40B4-BE49-F238E27FC236}">
                <a16:creationId xmlns:a16="http://schemas.microsoft.com/office/drawing/2014/main" id="{5DB810E4-7752-438D-AD58-E58D6F22B013}"/>
              </a:ext>
            </a:extLst>
          </p:cNvPr>
          <p:cNvGrpSpPr/>
          <p:nvPr/>
        </p:nvGrpSpPr>
        <p:grpSpPr>
          <a:xfrm>
            <a:off x="9104549" y="3508375"/>
            <a:ext cx="823333" cy="806467"/>
            <a:chOff x="1710687" y="3278840"/>
            <a:chExt cx="1464470" cy="1434470"/>
          </a:xfrm>
        </p:grpSpPr>
        <p:sp>
          <p:nvSpPr>
            <p:cNvPr id="28" name="Freeform 73">
              <a:extLst>
                <a:ext uri="{FF2B5EF4-FFF2-40B4-BE49-F238E27FC236}">
                  <a16:creationId xmlns:a16="http://schemas.microsoft.com/office/drawing/2014/main" id="{79CB91A4-5DEB-45C2-8B94-9BB4FE77D99A}"/>
                </a:ext>
              </a:extLst>
            </p:cNvPr>
            <p:cNvSpPr/>
            <p:nvPr/>
          </p:nvSpPr>
          <p:spPr bwMode="auto">
            <a:xfrm rot="11035913">
              <a:off x="2744226" y="3517079"/>
              <a:ext cx="430931" cy="568975"/>
            </a:xfrm>
            <a:custGeom>
              <a:avLst/>
              <a:gdLst>
                <a:gd name="connsiteX0" fmla="*/ 256674 w 890337"/>
                <a:gd name="connsiteY0" fmla="*/ 1122948 h 1130969"/>
                <a:gd name="connsiteX1" fmla="*/ 890337 w 890337"/>
                <a:gd name="connsiteY1" fmla="*/ 216569 h 1130969"/>
                <a:gd name="connsiteX2" fmla="*/ 842211 w 890337"/>
                <a:gd name="connsiteY2" fmla="*/ 0 h 1130969"/>
                <a:gd name="connsiteX3" fmla="*/ 625642 w 890337"/>
                <a:gd name="connsiteY3" fmla="*/ 0 h 1130969"/>
                <a:gd name="connsiteX4" fmla="*/ 0 w 890337"/>
                <a:gd name="connsiteY4" fmla="*/ 906379 h 1130969"/>
                <a:gd name="connsiteX5" fmla="*/ 24063 w 890337"/>
                <a:gd name="connsiteY5" fmla="*/ 1130969 h 1130969"/>
                <a:gd name="connsiteX6" fmla="*/ 256674 w 890337"/>
                <a:gd name="connsiteY6" fmla="*/ 1122948 h 1130969"/>
                <a:gd name="connsiteX0" fmla="*/ 256674 w 895015"/>
                <a:gd name="connsiteY0" fmla="*/ 1122948 h 1130969"/>
                <a:gd name="connsiteX1" fmla="*/ 890337 w 895015"/>
                <a:gd name="connsiteY1" fmla="*/ 216569 h 1130969"/>
                <a:gd name="connsiteX2" fmla="*/ 842211 w 895015"/>
                <a:gd name="connsiteY2" fmla="*/ 0 h 1130969"/>
                <a:gd name="connsiteX3" fmla="*/ 625642 w 895015"/>
                <a:gd name="connsiteY3" fmla="*/ 0 h 1130969"/>
                <a:gd name="connsiteX4" fmla="*/ 0 w 895015"/>
                <a:gd name="connsiteY4" fmla="*/ 906379 h 1130969"/>
                <a:gd name="connsiteX5" fmla="*/ 24063 w 895015"/>
                <a:gd name="connsiteY5" fmla="*/ 1130969 h 1130969"/>
                <a:gd name="connsiteX6" fmla="*/ 256674 w 895015"/>
                <a:gd name="connsiteY6" fmla="*/ 1122948 h 1130969"/>
                <a:gd name="connsiteX0" fmla="*/ 256674 w 917747"/>
                <a:gd name="connsiteY0" fmla="*/ 1122948 h 1130969"/>
                <a:gd name="connsiteX1" fmla="*/ 890337 w 917747"/>
                <a:gd name="connsiteY1" fmla="*/ 216569 h 1130969"/>
                <a:gd name="connsiteX2" fmla="*/ 842211 w 917747"/>
                <a:gd name="connsiteY2" fmla="*/ 0 h 1130969"/>
                <a:gd name="connsiteX3" fmla="*/ 625642 w 917747"/>
                <a:gd name="connsiteY3" fmla="*/ 0 h 1130969"/>
                <a:gd name="connsiteX4" fmla="*/ 0 w 917747"/>
                <a:gd name="connsiteY4" fmla="*/ 906379 h 1130969"/>
                <a:gd name="connsiteX5" fmla="*/ 24063 w 917747"/>
                <a:gd name="connsiteY5" fmla="*/ 1130969 h 1130969"/>
                <a:gd name="connsiteX6" fmla="*/ 256674 w 917747"/>
                <a:gd name="connsiteY6" fmla="*/ 1122948 h 1130969"/>
                <a:gd name="connsiteX0" fmla="*/ 256674 w 917747"/>
                <a:gd name="connsiteY0" fmla="*/ 1154698 h 1162719"/>
                <a:gd name="connsiteX1" fmla="*/ 890337 w 917747"/>
                <a:gd name="connsiteY1" fmla="*/ 248319 h 1162719"/>
                <a:gd name="connsiteX2" fmla="*/ 842211 w 917747"/>
                <a:gd name="connsiteY2" fmla="*/ 31750 h 1162719"/>
                <a:gd name="connsiteX3" fmla="*/ 625642 w 917747"/>
                <a:gd name="connsiteY3" fmla="*/ 31750 h 1162719"/>
                <a:gd name="connsiteX4" fmla="*/ 0 w 917747"/>
                <a:gd name="connsiteY4" fmla="*/ 938129 h 1162719"/>
                <a:gd name="connsiteX5" fmla="*/ 24063 w 917747"/>
                <a:gd name="connsiteY5" fmla="*/ 1162719 h 1162719"/>
                <a:gd name="connsiteX6" fmla="*/ 256674 w 917747"/>
                <a:gd name="connsiteY6" fmla="*/ 1154698 h 1162719"/>
                <a:gd name="connsiteX0" fmla="*/ 256674 w 917747"/>
                <a:gd name="connsiteY0" fmla="*/ 1166461 h 1174482"/>
                <a:gd name="connsiteX1" fmla="*/ 890337 w 917747"/>
                <a:gd name="connsiteY1" fmla="*/ 260082 h 1174482"/>
                <a:gd name="connsiteX2" fmla="*/ 842211 w 917747"/>
                <a:gd name="connsiteY2" fmla="*/ 43513 h 1174482"/>
                <a:gd name="connsiteX3" fmla="*/ 625642 w 917747"/>
                <a:gd name="connsiteY3" fmla="*/ 43513 h 1174482"/>
                <a:gd name="connsiteX4" fmla="*/ 0 w 917747"/>
                <a:gd name="connsiteY4" fmla="*/ 949892 h 1174482"/>
                <a:gd name="connsiteX5" fmla="*/ 24063 w 917747"/>
                <a:gd name="connsiteY5" fmla="*/ 1174482 h 1174482"/>
                <a:gd name="connsiteX6" fmla="*/ 256674 w 917747"/>
                <a:gd name="connsiteY6" fmla="*/ 1166461 h 1174482"/>
                <a:gd name="connsiteX0" fmla="*/ 256674 w 917747"/>
                <a:gd name="connsiteY0" fmla="*/ 1166461 h 1203631"/>
                <a:gd name="connsiteX1" fmla="*/ 890337 w 917747"/>
                <a:gd name="connsiteY1" fmla="*/ 260082 h 1203631"/>
                <a:gd name="connsiteX2" fmla="*/ 842211 w 917747"/>
                <a:gd name="connsiteY2" fmla="*/ 43513 h 1203631"/>
                <a:gd name="connsiteX3" fmla="*/ 625642 w 917747"/>
                <a:gd name="connsiteY3" fmla="*/ 43513 h 1203631"/>
                <a:gd name="connsiteX4" fmla="*/ 0 w 917747"/>
                <a:gd name="connsiteY4" fmla="*/ 949892 h 1203631"/>
                <a:gd name="connsiteX5" fmla="*/ 24063 w 917747"/>
                <a:gd name="connsiteY5" fmla="*/ 1174482 h 1203631"/>
                <a:gd name="connsiteX6" fmla="*/ 256674 w 917747"/>
                <a:gd name="connsiteY6" fmla="*/ 1166461 h 1203631"/>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 name="connsiteX0" fmla="*/ 262919 w 923992"/>
                <a:gd name="connsiteY0" fmla="*/ 1166461 h 1211739"/>
                <a:gd name="connsiteX1" fmla="*/ 896582 w 923992"/>
                <a:gd name="connsiteY1" fmla="*/ 260082 h 1211739"/>
                <a:gd name="connsiteX2" fmla="*/ 848456 w 923992"/>
                <a:gd name="connsiteY2" fmla="*/ 43513 h 1211739"/>
                <a:gd name="connsiteX3" fmla="*/ 631887 w 923992"/>
                <a:gd name="connsiteY3" fmla="*/ 43513 h 1211739"/>
                <a:gd name="connsiteX4" fmla="*/ 6245 w 923992"/>
                <a:gd name="connsiteY4" fmla="*/ 949892 h 1211739"/>
                <a:gd name="connsiteX5" fmla="*/ 30308 w 923992"/>
                <a:gd name="connsiteY5" fmla="*/ 1174482 h 1211739"/>
                <a:gd name="connsiteX6" fmla="*/ 262919 w 923992"/>
                <a:gd name="connsiteY6" fmla="*/ 1166461 h 1211739"/>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747" h="1211739">
                  <a:moveTo>
                    <a:pt x="256674" y="1166461"/>
                  </a:moveTo>
                  <a:lnTo>
                    <a:pt x="890337" y="260082"/>
                  </a:lnTo>
                  <a:cubicBezTo>
                    <a:pt x="931445" y="192655"/>
                    <a:pt x="934453" y="96653"/>
                    <a:pt x="842211" y="43513"/>
                  </a:cubicBezTo>
                  <a:cubicBezTo>
                    <a:pt x="765259" y="-27925"/>
                    <a:pt x="712119" y="650"/>
                    <a:pt x="625642" y="43513"/>
                  </a:cubicBezTo>
                  <a:lnTo>
                    <a:pt x="0" y="949892"/>
                  </a:lnTo>
                  <a:cubicBezTo>
                    <a:pt x="-39604" y="1024755"/>
                    <a:pt x="-31583" y="1094856"/>
                    <a:pt x="24063" y="1174482"/>
                  </a:cubicBezTo>
                  <a:cubicBezTo>
                    <a:pt x="153988" y="1243245"/>
                    <a:pt x="202950" y="1202473"/>
                    <a:pt x="256674" y="1166461"/>
                  </a:cubicBezTo>
                  <a:close/>
                </a:path>
              </a:pathLst>
            </a:custGeom>
            <a:gradFill flip="none" rotWithShape="1">
              <a:gsLst>
                <a:gs pos="37000">
                  <a:srgbClr val="4E70C5"/>
                </a:gs>
                <a:gs pos="42000">
                  <a:schemeClr val="accent3"/>
                </a:gs>
                <a:gs pos="100000">
                  <a:schemeClr val="accent3"/>
                </a:gs>
              </a:gsLst>
              <a:lin ang="7500000" scaled="0"/>
              <a:tileRect/>
            </a:gra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29" name="Freeform 74">
              <a:extLst>
                <a:ext uri="{FF2B5EF4-FFF2-40B4-BE49-F238E27FC236}">
                  <a16:creationId xmlns:a16="http://schemas.microsoft.com/office/drawing/2014/main" id="{831FBEA7-A987-4765-9DB1-8E856BC264DC}"/>
                </a:ext>
              </a:extLst>
            </p:cNvPr>
            <p:cNvSpPr/>
            <p:nvPr/>
          </p:nvSpPr>
          <p:spPr bwMode="auto">
            <a:xfrm rot="21392662" flipV="1">
              <a:off x="1710687" y="3539196"/>
              <a:ext cx="430931" cy="568975"/>
            </a:xfrm>
            <a:custGeom>
              <a:avLst/>
              <a:gdLst>
                <a:gd name="connsiteX0" fmla="*/ 256674 w 890337"/>
                <a:gd name="connsiteY0" fmla="*/ 1122948 h 1130969"/>
                <a:gd name="connsiteX1" fmla="*/ 890337 w 890337"/>
                <a:gd name="connsiteY1" fmla="*/ 216569 h 1130969"/>
                <a:gd name="connsiteX2" fmla="*/ 842211 w 890337"/>
                <a:gd name="connsiteY2" fmla="*/ 0 h 1130969"/>
                <a:gd name="connsiteX3" fmla="*/ 625642 w 890337"/>
                <a:gd name="connsiteY3" fmla="*/ 0 h 1130969"/>
                <a:gd name="connsiteX4" fmla="*/ 0 w 890337"/>
                <a:gd name="connsiteY4" fmla="*/ 906379 h 1130969"/>
                <a:gd name="connsiteX5" fmla="*/ 24063 w 890337"/>
                <a:gd name="connsiteY5" fmla="*/ 1130969 h 1130969"/>
                <a:gd name="connsiteX6" fmla="*/ 256674 w 890337"/>
                <a:gd name="connsiteY6" fmla="*/ 1122948 h 1130969"/>
                <a:gd name="connsiteX0" fmla="*/ 256674 w 895015"/>
                <a:gd name="connsiteY0" fmla="*/ 1122948 h 1130969"/>
                <a:gd name="connsiteX1" fmla="*/ 890337 w 895015"/>
                <a:gd name="connsiteY1" fmla="*/ 216569 h 1130969"/>
                <a:gd name="connsiteX2" fmla="*/ 842211 w 895015"/>
                <a:gd name="connsiteY2" fmla="*/ 0 h 1130969"/>
                <a:gd name="connsiteX3" fmla="*/ 625642 w 895015"/>
                <a:gd name="connsiteY3" fmla="*/ 0 h 1130969"/>
                <a:gd name="connsiteX4" fmla="*/ 0 w 895015"/>
                <a:gd name="connsiteY4" fmla="*/ 906379 h 1130969"/>
                <a:gd name="connsiteX5" fmla="*/ 24063 w 895015"/>
                <a:gd name="connsiteY5" fmla="*/ 1130969 h 1130969"/>
                <a:gd name="connsiteX6" fmla="*/ 256674 w 895015"/>
                <a:gd name="connsiteY6" fmla="*/ 1122948 h 1130969"/>
                <a:gd name="connsiteX0" fmla="*/ 256674 w 917747"/>
                <a:gd name="connsiteY0" fmla="*/ 1122948 h 1130969"/>
                <a:gd name="connsiteX1" fmla="*/ 890337 w 917747"/>
                <a:gd name="connsiteY1" fmla="*/ 216569 h 1130969"/>
                <a:gd name="connsiteX2" fmla="*/ 842211 w 917747"/>
                <a:gd name="connsiteY2" fmla="*/ 0 h 1130969"/>
                <a:gd name="connsiteX3" fmla="*/ 625642 w 917747"/>
                <a:gd name="connsiteY3" fmla="*/ 0 h 1130969"/>
                <a:gd name="connsiteX4" fmla="*/ 0 w 917747"/>
                <a:gd name="connsiteY4" fmla="*/ 906379 h 1130969"/>
                <a:gd name="connsiteX5" fmla="*/ 24063 w 917747"/>
                <a:gd name="connsiteY5" fmla="*/ 1130969 h 1130969"/>
                <a:gd name="connsiteX6" fmla="*/ 256674 w 917747"/>
                <a:gd name="connsiteY6" fmla="*/ 1122948 h 1130969"/>
                <a:gd name="connsiteX0" fmla="*/ 256674 w 917747"/>
                <a:gd name="connsiteY0" fmla="*/ 1154698 h 1162719"/>
                <a:gd name="connsiteX1" fmla="*/ 890337 w 917747"/>
                <a:gd name="connsiteY1" fmla="*/ 248319 h 1162719"/>
                <a:gd name="connsiteX2" fmla="*/ 842211 w 917747"/>
                <a:gd name="connsiteY2" fmla="*/ 31750 h 1162719"/>
                <a:gd name="connsiteX3" fmla="*/ 625642 w 917747"/>
                <a:gd name="connsiteY3" fmla="*/ 31750 h 1162719"/>
                <a:gd name="connsiteX4" fmla="*/ 0 w 917747"/>
                <a:gd name="connsiteY4" fmla="*/ 938129 h 1162719"/>
                <a:gd name="connsiteX5" fmla="*/ 24063 w 917747"/>
                <a:gd name="connsiteY5" fmla="*/ 1162719 h 1162719"/>
                <a:gd name="connsiteX6" fmla="*/ 256674 w 917747"/>
                <a:gd name="connsiteY6" fmla="*/ 1154698 h 1162719"/>
                <a:gd name="connsiteX0" fmla="*/ 256674 w 917747"/>
                <a:gd name="connsiteY0" fmla="*/ 1166461 h 1174482"/>
                <a:gd name="connsiteX1" fmla="*/ 890337 w 917747"/>
                <a:gd name="connsiteY1" fmla="*/ 260082 h 1174482"/>
                <a:gd name="connsiteX2" fmla="*/ 842211 w 917747"/>
                <a:gd name="connsiteY2" fmla="*/ 43513 h 1174482"/>
                <a:gd name="connsiteX3" fmla="*/ 625642 w 917747"/>
                <a:gd name="connsiteY3" fmla="*/ 43513 h 1174482"/>
                <a:gd name="connsiteX4" fmla="*/ 0 w 917747"/>
                <a:gd name="connsiteY4" fmla="*/ 949892 h 1174482"/>
                <a:gd name="connsiteX5" fmla="*/ 24063 w 917747"/>
                <a:gd name="connsiteY5" fmla="*/ 1174482 h 1174482"/>
                <a:gd name="connsiteX6" fmla="*/ 256674 w 917747"/>
                <a:gd name="connsiteY6" fmla="*/ 1166461 h 1174482"/>
                <a:gd name="connsiteX0" fmla="*/ 256674 w 917747"/>
                <a:gd name="connsiteY0" fmla="*/ 1166461 h 1203631"/>
                <a:gd name="connsiteX1" fmla="*/ 890337 w 917747"/>
                <a:gd name="connsiteY1" fmla="*/ 260082 h 1203631"/>
                <a:gd name="connsiteX2" fmla="*/ 842211 w 917747"/>
                <a:gd name="connsiteY2" fmla="*/ 43513 h 1203631"/>
                <a:gd name="connsiteX3" fmla="*/ 625642 w 917747"/>
                <a:gd name="connsiteY3" fmla="*/ 43513 h 1203631"/>
                <a:gd name="connsiteX4" fmla="*/ 0 w 917747"/>
                <a:gd name="connsiteY4" fmla="*/ 949892 h 1203631"/>
                <a:gd name="connsiteX5" fmla="*/ 24063 w 917747"/>
                <a:gd name="connsiteY5" fmla="*/ 1174482 h 1203631"/>
                <a:gd name="connsiteX6" fmla="*/ 256674 w 917747"/>
                <a:gd name="connsiteY6" fmla="*/ 1166461 h 1203631"/>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 name="connsiteX0" fmla="*/ 262919 w 923992"/>
                <a:gd name="connsiteY0" fmla="*/ 1166461 h 1211739"/>
                <a:gd name="connsiteX1" fmla="*/ 896582 w 923992"/>
                <a:gd name="connsiteY1" fmla="*/ 260082 h 1211739"/>
                <a:gd name="connsiteX2" fmla="*/ 848456 w 923992"/>
                <a:gd name="connsiteY2" fmla="*/ 43513 h 1211739"/>
                <a:gd name="connsiteX3" fmla="*/ 631887 w 923992"/>
                <a:gd name="connsiteY3" fmla="*/ 43513 h 1211739"/>
                <a:gd name="connsiteX4" fmla="*/ 6245 w 923992"/>
                <a:gd name="connsiteY4" fmla="*/ 949892 h 1211739"/>
                <a:gd name="connsiteX5" fmla="*/ 30308 w 923992"/>
                <a:gd name="connsiteY5" fmla="*/ 1174482 h 1211739"/>
                <a:gd name="connsiteX6" fmla="*/ 262919 w 923992"/>
                <a:gd name="connsiteY6" fmla="*/ 1166461 h 1211739"/>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747" h="1211739">
                  <a:moveTo>
                    <a:pt x="256674" y="1166461"/>
                  </a:moveTo>
                  <a:lnTo>
                    <a:pt x="890337" y="260082"/>
                  </a:lnTo>
                  <a:cubicBezTo>
                    <a:pt x="931445" y="192655"/>
                    <a:pt x="934453" y="96653"/>
                    <a:pt x="842211" y="43513"/>
                  </a:cubicBezTo>
                  <a:cubicBezTo>
                    <a:pt x="765259" y="-27925"/>
                    <a:pt x="712119" y="650"/>
                    <a:pt x="625642" y="43513"/>
                  </a:cubicBezTo>
                  <a:lnTo>
                    <a:pt x="0" y="949892"/>
                  </a:lnTo>
                  <a:cubicBezTo>
                    <a:pt x="-39604" y="1024755"/>
                    <a:pt x="-31583" y="1094856"/>
                    <a:pt x="24063" y="1174482"/>
                  </a:cubicBezTo>
                  <a:cubicBezTo>
                    <a:pt x="153988" y="1243245"/>
                    <a:pt x="202950" y="1202473"/>
                    <a:pt x="256674" y="1166461"/>
                  </a:cubicBezTo>
                  <a:close/>
                </a:path>
              </a:pathLst>
            </a:custGeom>
            <a:gradFill flip="none" rotWithShape="1">
              <a:gsLst>
                <a:gs pos="43000">
                  <a:srgbClr val="4E70C5"/>
                </a:gs>
                <a:gs pos="48000">
                  <a:schemeClr val="accent4"/>
                </a:gs>
                <a:gs pos="100000">
                  <a:schemeClr val="accent4"/>
                </a:gs>
              </a:gsLst>
              <a:lin ang="7200000" scaled="0"/>
              <a:tileRect/>
            </a:gra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30" name="Freeform 39">
              <a:extLst>
                <a:ext uri="{FF2B5EF4-FFF2-40B4-BE49-F238E27FC236}">
                  <a16:creationId xmlns:a16="http://schemas.microsoft.com/office/drawing/2014/main" id="{8C812356-35AF-4C4B-839D-A2B6B2828E4C}"/>
                </a:ext>
              </a:extLst>
            </p:cNvPr>
            <p:cNvSpPr/>
            <p:nvPr/>
          </p:nvSpPr>
          <p:spPr bwMode="auto">
            <a:xfrm>
              <a:off x="2461753" y="3278840"/>
              <a:ext cx="619644" cy="1434470"/>
            </a:xfrm>
            <a:custGeom>
              <a:avLst/>
              <a:gdLst>
                <a:gd name="connsiteX0" fmla="*/ 1010653 w 1283368"/>
                <a:gd name="connsiteY0" fmla="*/ 16042 h 3296653"/>
                <a:gd name="connsiteX1" fmla="*/ 40105 w 1283368"/>
                <a:gd name="connsiteY1" fmla="*/ 1435768 h 3296653"/>
                <a:gd name="connsiteX2" fmla="*/ 0 w 1283368"/>
                <a:gd name="connsiteY2" fmla="*/ 1668379 h 3296653"/>
                <a:gd name="connsiteX3" fmla="*/ 8021 w 1283368"/>
                <a:gd name="connsiteY3" fmla="*/ 3136232 h 3296653"/>
                <a:gd name="connsiteX4" fmla="*/ 176463 w 1283368"/>
                <a:gd name="connsiteY4" fmla="*/ 3296653 h 3296653"/>
                <a:gd name="connsiteX5" fmla="*/ 368968 w 1283368"/>
                <a:gd name="connsiteY5" fmla="*/ 3152274 h 3296653"/>
                <a:gd name="connsiteX6" fmla="*/ 376990 w 1283368"/>
                <a:gd name="connsiteY6" fmla="*/ 1532021 h 3296653"/>
                <a:gd name="connsiteX7" fmla="*/ 1283368 w 1283368"/>
                <a:gd name="connsiteY7" fmla="*/ 232611 h 3296653"/>
                <a:gd name="connsiteX8" fmla="*/ 1259305 w 1283368"/>
                <a:gd name="connsiteY8" fmla="*/ 0 h 3296653"/>
                <a:gd name="connsiteX9" fmla="*/ 1010653 w 1283368"/>
                <a:gd name="connsiteY9" fmla="*/ 16042 h 3296653"/>
                <a:gd name="connsiteX0" fmla="*/ 1010653 w 1307114"/>
                <a:gd name="connsiteY0" fmla="*/ 16042 h 3296653"/>
                <a:gd name="connsiteX1" fmla="*/ 40105 w 1307114"/>
                <a:gd name="connsiteY1" fmla="*/ 1435768 h 3296653"/>
                <a:gd name="connsiteX2" fmla="*/ 0 w 1307114"/>
                <a:gd name="connsiteY2" fmla="*/ 1668379 h 3296653"/>
                <a:gd name="connsiteX3" fmla="*/ 8021 w 1307114"/>
                <a:gd name="connsiteY3" fmla="*/ 3136232 h 3296653"/>
                <a:gd name="connsiteX4" fmla="*/ 176463 w 1307114"/>
                <a:gd name="connsiteY4" fmla="*/ 3296653 h 3296653"/>
                <a:gd name="connsiteX5" fmla="*/ 368968 w 1307114"/>
                <a:gd name="connsiteY5" fmla="*/ 3152274 h 3296653"/>
                <a:gd name="connsiteX6" fmla="*/ 376990 w 1307114"/>
                <a:gd name="connsiteY6" fmla="*/ 1532021 h 3296653"/>
                <a:gd name="connsiteX7" fmla="*/ 1283368 w 1307114"/>
                <a:gd name="connsiteY7" fmla="*/ 232611 h 3296653"/>
                <a:gd name="connsiteX8" fmla="*/ 1259305 w 1307114"/>
                <a:gd name="connsiteY8" fmla="*/ 0 h 3296653"/>
                <a:gd name="connsiteX9" fmla="*/ 1010653 w 1307114"/>
                <a:gd name="connsiteY9" fmla="*/ 16042 h 3296653"/>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61604 h 3342215"/>
                <a:gd name="connsiteX1" fmla="*/ 40105 w 1307114"/>
                <a:gd name="connsiteY1" fmla="*/ 1481330 h 3342215"/>
                <a:gd name="connsiteX2" fmla="*/ 0 w 1307114"/>
                <a:gd name="connsiteY2" fmla="*/ 1713941 h 3342215"/>
                <a:gd name="connsiteX3" fmla="*/ 8021 w 1307114"/>
                <a:gd name="connsiteY3" fmla="*/ 3181794 h 3342215"/>
                <a:gd name="connsiteX4" fmla="*/ 176463 w 1307114"/>
                <a:gd name="connsiteY4" fmla="*/ 3342215 h 3342215"/>
                <a:gd name="connsiteX5" fmla="*/ 368968 w 1307114"/>
                <a:gd name="connsiteY5" fmla="*/ 3197836 h 3342215"/>
                <a:gd name="connsiteX6" fmla="*/ 376990 w 1307114"/>
                <a:gd name="connsiteY6" fmla="*/ 1577583 h 3342215"/>
                <a:gd name="connsiteX7" fmla="*/ 1283368 w 1307114"/>
                <a:gd name="connsiteY7" fmla="*/ 278173 h 3342215"/>
                <a:gd name="connsiteX8" fmla="*/ 1259305 w 1307114"/>
                <a:gd name="connsiteY8" fmla="*/ 45562 h 3342215"/>
                <a:gd name="connsiteX9" fmla="*/ 1010653 w 1307114"/>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16293 w 1319647"/>
                <a:gd name="connsiteY1" fmla="*/ 150038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19647" h="3334194">
                  <a:moveTo>
                    <a:pt x="1010653" y="61604"/>
                  </a:moveTo>
                  <a:lnTo>
                    <a:pt x="16293" y="1500380"/>
                  </a:lnTo>
                  <a:lnTo>
                    <a:pt x="0" y="1713941"/>
                  </a:lnTo>
                  <a:cubicBezTo>
                    <a:pt x="2674" y="2203225"/>
                    <a:pt x="5347" y="2692510"/>
                    <a:pt x="8021" y="3181794"/>
                  </a:cubicBezTo>
                  <a:cubicBezTo>
                    <a:pt x="16042" y="3251310"/>
                    <a:pt x="32084" y="3320826"/>
                    <a:pt x="176463" y="3334194"/>
                  </a:cubicBezTo>
                  <a:cubicBezTo>
                    <a:pt x="352925" y="3310132"/>
                    <a:pt x="344905" y="3262004"/>
                    <a:pt x="368968" y="3197836"/>
                  </a:cubicBezTo>
                  <a:lnTo>
                    <a:pt x="376990" y="1577583"/>
                  </a:lnTo>
                  <a:lnTo>
                    <a:pt x="1283368" y="278173"/>
                  </a:lnTo>
                  <a:cubicBezTo>
                    <a:pt x="1315453" y="184594"/>
                    <a:pt x="1355558" y="147163"/>
                    <a:pt x="1259305" y="45562"/>
                  </a:cubicBezTo>
                  <a:cubicBezTo>
                    <a:pt x="1112252" y="-37323"/>
                    <a:pt x="1085516" y="8131"/>
                    <a:pt x="1010653" y="61604"/>
                  </a:cubicBezTo>
                  <a:close/>
                </a:path>
              </a:pathLst>
            </a:custGeom>
            <a:gradFill flip="none" rotWithShape="1">
              <a:gsLst>
                <a:gs pos="64000">
                  <a:srgbClr val="4E70C5"/>
                </a:gs>
                <a:gs pos="64000">
                  <a:schemeClr val="accent3"/>
                </a:gs>
                <a:gs pos="100000">
                  <a:schemeClr val="accent3"/>
                </a:gs>
              </a:gsLst>
              <a:lin ang="18000000" scaled="0"/>
              <a:tileRect/>
            </a:gra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31" name="Freeform 41">
              <a:extLst>
                <a:ext uri="{FF2B5EF4-FFF2-40B4-BE49-F238E27FC236}">
                  <a16:creationId xmlns:a16="http://schemas.microsoft.com/office/drawing/2014/main" id="{9EF2D617-031C-4A42-BBE5-D3C2190257D9}"/>
                </a:ext>
              </a:extLst>
            </p:cNvPr>
            <p:cNvSpPr/>
            <p:nvPr/>
          </p:nvSpPr>
          <p:spPr bwMode="auto">
            <a:xfrm flipH="1">
              <a:off x="1775315" y="3278840"/>
              <a:ext cx="616174" cy="1434470"/>
            </a:xfrm>
            <a:custGeom>
              <a:avLst/>
              <a:gdLst>
                <a:gd name="connsiteX0" fmla="*/ 1010653 w 1283368"/>
                <a:gd name="connsiteY0" fmla="*/ 16042 h 3296653"/>
                <a:gd name="connsiteX1" fmla="*/ 40105 w 1283368"/>
                <a:gd name="connsiteY1" fmla="*/ 1435768 h 3296653"/>
                <a:gd name="connsiteX2" fmla="*/ 0 w 1283368"/>
                <a:gd name="connsiteY2" fmla="*/ 1668379 h 3296653"/>
                <a:gd name="connsiteX3" fmla="*/ 8021 w 1283368"/>
                <a:gd name="connsiteY3" fmla="*/ 3136232 h 3296653"/>
                <a:gd name="connsiteX4" fmla="*/ 176463 w 1283368"/>
                <a:gd name="connsiteY4" fmla="*/ 3296653 h 3296653"/>
                <a:gd name="connsiteX5" fmla="*/ 368968 w 1283368"/>
                <a:gd name="connsiteY5" fmla="*/ 3152274 h 3296653"/>
                <a:gd name="connsiteX6" fmla="*/ 376990 w 1283368"/>
                <a:gd name="connsiteY6" fmla="*/ 1532021 h 3296653"/>
                <a:gd name="connsiteX7" fmla="*/ 1283368 w 1283368"/>
                <a:gd name="connsiteY7" fmla="*/ 232611 h 3296653"/>
                <a:gd name="connsiteX8" fmla="*/ 1259305 w 1283368"/>
                <a:gd name="connsiteY8" fmla="*/ 0 h 3296653"/>
                <a:gd name="connsiteX9" fmla="*/ 1010653 w 1283368"/>
                <a:gd name="connsiteY9" fmla="*/ 16042 h 3296653"/>
                <a:gd name="connsiteX0" fmla="*/ 1010653 w 1307114"/>
                <a:gd name="connsiteY0" fmla="*/ 16042 h 3296653"/>
                <a:gd name="connsiteX1" fmla="*/ 40105 w 1307114"/>
                <a:gd name="connsiteY1" fmla="*/ 1435768 h 3296653"/>
                <a:gd name="connsiteX2" fmla="*/ 0 w 1307114"/>
                <a:gd name="connsiteY2" fmla="*/ 1668379 h 3296653"/>
                <a:gd name="connsiteX3" fmla="*/ 8021 w 1307114"/>
                <a:gd name="connsiteY3" fmla="*/ 3136232 h 3296653"/>
                <a:gd name="connsiteX4" fmla="*/ 176463 w 1307114"/>
                <a:gd name="connsiteY4" fmla="*/ 3296653 h 3296653"/>
                <a:gd name="connsiteX5" fmla="*/ 368968 w 1307114"/>
                <a:gd name="connsiteY5" fmla="*/ 3152274 h 3296653"/>
                <a:gd name="connsiteX6" fmla="*/ 376990 w 1307114"/>
                <a:gd name="connsiteY6" fmla="*/ 1532021 h 3296653"/>
                <a:gd name="connsiteX7" fmla="*/ 1283368 w 1307114"/>
                <a:gd name="connsiteY7" fmla="*/ 232611 h 3296653"/>
                <a:gd name="connsiteX8" fmla="*/ 1259305 w 1307114"/>
                <a:gd name="connsiteY8" fmla="*/ 0 h 3296653"/>
                <a:gd name="connsiteX9" fmla="*/ 1010653 w 1307114"/>
                <a:gd name="connsiteY9" fmla="*/ 16042 h 3296653"/>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61604 h 3342215"/>
                <a:gd name="connsiteX1" fmla="*/ 40105 w 1307114"/>
                <a:gd name="connsiteY1" fmla="*/ 1481330 h 3342215"/>
                <a:gd name="connsiteX2" fmla="*/ 0 w 1307114"/>
                <a:gd name="connsiteY2" fmla="*/ 1713941 h 3342215"/>
                <a:gd name="connsiteX3" fmla="*/ 8021 w 1307114"/>
                <a:gd name="connsiteY3" fmla="*/ 3181794 h 3342215"/>
                <a:gd name="connsiteX4" fmla="*/ 176463 w 1307114"/>
                <a:gd name="connsiteY4" fmla="*/ 3342215 h 3342215"/>
                <a:gd name="connsiteX5" fmla="*/ 368968 w 1307114"/>
                <a:gd name="connsiteY5" fmla="*/ 3197836 h 3342215"/>
                <a:gd name="connsiteX6" fmla="*/ 376990 w 1307114"/>
                <a:gd name="connsiteY6" fmla="*/ 1577583 h 3342215"/>
                <a:gd name="connsiteX7" fmla="*/ 1283368 w 1307114"/>
                <a:gd name="connsiteY7" fmla="*/ 278173 h 3342215"/>
                <a:gd name="connsiteX8" fmla="*/ 1259305 w 1307114"/>
                <a:gd name="connsiteY8" fmla="*/ 45562 h 3342215"/>
                <a:gd name="connsiteX9" fmla="*/ 1010653 w 1307114"/>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03264 w 1312258"/>
                <a:gd name="connsiteY0" fmla="*/ 61604 h 3334194"/>
                <a:gd name="connsiteX1" fmla="*/ 32716 w 1312258"/>
                <a:gd name="connsiteY1" fmla="*/ 1481330 h 3334194"/>
                <a:gd name="connsiteX2" fmla="*/ 2136 w 1312258"/>
                <a:gd name="connsiteY2" fmla="*/ 1713941 h 3334194"/>
                <a:gd name="connsiteX3" fmla="*/ 632 w 1312258"/>
                <a:gd name="connsiteY3" fmla="*/ 3181794 h 3334194"/>
                <a:gd name="connsiteX4" fmla="*/ 169074 w 1312258"/>
                <a:gd name="connsiteY4" fmla="*/ 3334194 h 3334194"/>
                <a:gd name="connsiteX5" fmla="*/ 361579 w 1312258"/>
                <a:gd name="connsiteY5" fmla="*/ 3197836 h 3334194"/>
                <a:gd name="connsiteX6" fmla="*/ 369601 w 1312258"/>
                <a:gd name="connsiteY6" fmla="*/ 1577583 h 3334194"/>
                <a:gd name="connsiteX7" fmla="*/ 1275979 w 1312258"/>
                <a:gd name="connsiteY7" fmla="*/ 278173 h 3334194"/>
                <a:gd name="connsiteX8" fmla="*/ 1251916 w 1312258"/>
                <a:gd name="connsiteY8" fmla="*/ 45562 h 3334194"/>
                <a:gd name="connsiteX9" fmla="*/ 1003264 w 1312258"/>
                <a:gd name="connsiteY9" fmla="*/ 61604 h 3334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12258" h="3334194">
                  <a:moveTo>
                    <a:pt x="1003264" y="61604"/>
                  </a:moveTo>
                  <a:lnTo>
                    <a:pt x="32716" y="1481330"/>
                  </a:lnTo>
                  <a:cubicBezTo>
                    <a:pt x="19348" y="1558867"/>
                    <a:pt x="5979" y="1593541"/>
                    <a:pt x="2136" y="1713941"/>
                  </a:cubicBezTo>
                  <a:cubicBezTo>
                    <a:pt x="4810" y="2203225"/>
                    <a:pt x="-2042" y="2692510"/>
                    <a:pt x="632" y="3181794"/>
                  </a:cubicBezTo>
                  <a:cubicBezTo>
                    <a:pt x="8653" y="3251310"/>
                    <a:pt x="24695" y="3320826"/>
                    <a:pt x="169074" y="3334194"/>
                  </a:cubicBezTo>
                  <a:cubicBezTo>
                    <a:pt x="345536" y="3310132"/>
                    <a:pt x="337516" y="3262004"/>
                    <a:pt x="361579" y="3197836"/>
                  </a:cubicBezTo>
                  <a:lnTo>
                    <a:pt x="369601" y="1577583"/>
                  </a:lnTo>
                  <a:lnTo>
                    <a:pt x="1275979" y="278173"/>
                  </a:lnTo>
                  <a:cubicBezTo>
                    <a:pt x="1308064" y="184594"/>
                    <a:pt x="1348169" y="147163"/>
                    <a:pt x="1251916" y="45562"/>
                  </a:cubicBezTo>
                  <a:cubicBezTo>
                    <a:pt x="1104863" y="-37323"/>
                    <a:pt x="1078127" y="8131"/>
                    <a:pt x="1003264" y="61604"/>
                  </a:cubicBezTo>
                  <a:close/>
                </a:path>
              </a:pathLst>
            </a:custGeom>
            <a:gradFill flip="none" rotWithShape="1">
              <a:gsLst>
                <a:gs pos="64000">
                  <a:srgbClr val="4E70C5"/>
                </a:gs>
                <a:gs pos="64000">
                  <a:schemeClr val="accent4"/>
                </a:gs>
                <a:gs pos="100000">
                  <a:schemeClr val="accent4"/>
                </a:gs>
              </a:gsLst>
              <a:lin ang="18600000" scaled="0"/>
              <a:tileRect/>
            </a:gra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cxnSp>
          <p:nvCxnSpPr>
            <p:cNvPr id="32" name="Straight Connector 31">
              <a:extLst>
                <a:ext uri="{FF2B5EF4-FFF2-40B4-BE49-F238E27FC236}">
                  <a16:creationId xmlns:a16="http://schemas.microsoft.com/office/drawing/2014/main" id="{78EC18FF-8C4F-4A5F-A3A0-36D0A0CCB5F3}"/>
                </a:ext>
              </a:extLst>
            </p:cNvPr>
            <p:cNvCxnSpPr>
              <a:cxnSpLocks/>
            </p:cNvCxnSpPr>
            <p:nvPr/>
          </p:nvCxnSpPr>
          <p:spPr bwMode="auto">
            <a:xfrm flipV="1">
              <a:off x="2225474" y="3957563"/>
              <a:ext cx="145887" cy="0"/>
            </a:xfrm>
            <a:prstGeom prst="line">
              <a:avLst/>
            </a:prstGeom>
            <a:noFill/>
            <a:ln w="28575" cap="flat" cmpd="sng" algn="ctr">
              <a:solidFill>
                <a:srgbClr val="F4AB33"/>
              </a:solidFill>
              <a:prstDash val="solid"/>
              <a:round/>
              <a:headEnd type="none" w="med" len="med"/>
              <a:tailEnd type="none" w="med" len="med"/>
            </a:ln>
            <a:effectLst/>
          </p:spPr>
        </p:cxnSp>
        <p:cxnSp>
          <p:nvCxnSpPr>
            <p:cNvPr id="33" name="Straight Connector 32">
              <a:extLst>
                <a:ext uri="{FF2B5EF4-FFF2-40B4-BE49-F238E27FC236}">
                  <a16:creationId xmlns:a16="http://schemas.microsoft.com/office/drawing/2014/main" id="{70EC7FDC-B359-43D6-824E-35B22E41D2FA}"/>
                </a:ext>
              </a:extLst>
            </p:cNvPr>
            <p:cNvCxnSpPr>
              <a:cxnSpLocks/>
            </p:cNvCxnSpPr>
            <p:nvPr/>
          </p:nvCxnSpPr>
          <p:spPr bwMode="auto">
            <a:xfrm flipV="1">
              <a:off x="2481584" y="3957563"/>
              <a:ext cx="157186" cy="0"/>
            </a:xfrm>
            <a:prstGeom prst="line">
              <a:avLst/>
            </a:prstGeom>
            <a:noFill/>
            <a:ln w="28575" cap="flat" cmpd="sng" algn="ctr">
              <a:solidFill>
                <a:srgbClr val="F4AB33"/>
              </a:solidFill>
              <a:prstDash val="solid"/>
              <a:round/>
              <a:headEnd type="none" w="med" len="med"/>
              <a:tailEnd type="none" w="med" len="med"/>
            </a:ln>
            <a:effectLst/>
          </p:spPr>
        </p:cxnSp>
        <p:cxnSp>
          <p:nvCxnSpPr>
            <p:cNvPr id="34" name="Straight Connector 33">
              <a:extLst>
                <a:ext uri="{FF2B5EF4-FFF2-40B4-BE49-F238E27FC236}">
                  <a16:creationId xmlns:a16="http://schemas.microsoft.com/office/drawing/2014/main" id="{C9DE3F7B-8A63-45B9-821A-AD7B403B1188}"/>
                </a:ext>
              </a:extLst>
            </p:cNvPr>
            <p:cNvCxnSpPr/>
            <p:nvPr/>
          </p:nvCxnSpPr>
          <p:spPr bwMode="auto">
            <a:xfrm>
              <a:off x="2225474" y="4402355"/>
              <a:ext cx="156302" cy="0"/>
            </a:xfrm>
            <a:prstGeom prst="line">
              <a:avLst/>
            </a:prstGeom>
            <a:noFill/>
            <a:ln w="28575" cap="flat" cmpd="sng" algn="ctr">
              <a:solidFill>
                <a:srgbClr val="F4AB33"/>
              </a:solidFill>
              <a:prstDash val="solid"/>
              <a:round/>
              <a:headEnd type="none" w="med" len="med"/>
              <a:tailEnd type="none" w="med" len="med"/>
            </a:ln>
            <a:effectLst/>
          </p:spPr>
        </p:cxnSp>
        <p:cxnSp>
          <p:nvCxnSpPr>
            <p:cNvPr id="35" name="Straight Connector 34">
              <a:extLst>
                <a:ext uri="{FF2B5EF4-FFF2-40B4-BE49-F238E27FC236}">
                  <a16:creationId xmlns:a16="http://schemas.microsoft.com/office/drawing/2014/main" id="{64FFD1ED-A37F-4D7B-826D-15B46DD0713F}"/>
                </a:ext>
              </a:extLst>
            </p:cNvPr>
            <p:cNvCxnSpPr/>
            <p:nvPr/>
          </p:nvCxnSpPr>
          <p:spPr bwMode="auto">
            <a:xfrm>
              <a:off x="2466518" y="4402355"/>
              <a:ext cx="169484" cy="0"/>
            </a:xfrm>
            <a:prstGeom prst="line">
              <a:avLst/>
            </a:prstGeom>
            <a:noFill/>
            <a:ln w="28575" cap="flat" cmpd="sng" algn="ctr">
              <a:solidFill>
                <a:srgbClr val="F4AB33"/>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ADADDE0D-2CE7-4851-B5E7-2D7BA58733C9}"/>
                </a:ext>
              </a:extLst>
            </p:cNvPr>
            <p:cNvCxnSpPr/>
            <p:nvPr/>
          </p:nvCxnSpPr>
          <p:spPr bwMode="auto">
            <a:xfrm>
              <a:off x="2680199" y="3673882"/>
              <a:ext cx="306165" cy="218384"/>
            </a:xfrm>
            <a:prstGeom prst="line">
              <a:avLst/>
            </a:prstGeom>
            <a:noFill/>
            <a:ln w="28575" cap="flat" cmpd="sng" algn="ctr">
              <a:solidFill>
                <a:srgbClr val="F4AB33"/>
              </a:solidFill>
              <a:prstDash val="solid"/>
              <a:round/>
              <a:headEnd type="none" w="med" len="med"/>
              <a:tailEnd type="none" w="med" len="med"/>
            </a:ln>
            <a:effectLst/>
          </p:spPr>
        </p:cxnSp>
        <p:cxnSp>
          <p:nvCxnSpPr>
            <p:cNvPr id="37" name="Straight Connector 36">
              <a:extLst>
                <a:ext uri="{FF2B5EF4-FFF2-40B4-BE49-F238E27FC236}">
                  <a16:creationId xmlns:a16="http://schemas.microsoft.com/office/drawing/2014/main" id="{AD2D3A8A-5C4F-4173-AD69-40A30FDCF3B4}"/>
                </a:ext>
              </a:extLst>
            </p:cNvPr>
            <p:cNvCxnSpPr/>
            <p:nvPr/>
          </p:nvCxnSpPr>
          <p:spPr bwMode="auto">
            <a:xfrm flipV="1">
              <a:off x="1861017" y="3666349"/>
              <a:ext cx="302898" cy="225917"/>
            </a:xfrm>
            <a:prstGeom prst="line">
              <a:avLst/>
            </a:prstGeom>
            <a:noFill/>
            <a:ln w="28575" cap="flat" cmpd="sng" algn="ctr">
              <a:solidFill>
                <a:srgbClr val="F4AB33"/>
              </a:solidFill>
              <a:prstDash val="solid"/>
              <a:round/>
              <a:headEnd type="none" w="med" len="med"/>
              <a:tailEnd type="none" w="med" len="med"/>
            </a:ln>
            <a:effectLst/>
          </p:spPr>
        </p:cxnSp>
        <p:sp>
          <p:nvSpPr>
            <p:cNvPr id="38" name="Rectangle 37">
              <a:extLst>
                <a:ext uri="{FF2B5EF4-FFF2-40B4-BE49-F238E27FC236}">
                  <a16:creationId xmlns:a16="http://schemas.microsoft.com/office/drawing/2014/main" id="{D41E9BF1-058E-4088-AAAA-263988459760}"/>
                </a:ext>
              </a:extLst>
            </p:cNvPr>
            <p:cNvSpPr/>
            <p:nvPr/>
          </p:nvSpPr>
          <p:spPr bwMode="auto">
            <a:xfrm rot="19486446">
              <a:off x="1986661" y="3744898"/>
              <a:ext cx="50241" cy="70776"/>
            </a:xfrm>
            <a:prstGeom prst="rect">
              <a:avLst/>
            </a:prstGeom>
            <a:solidFill>
              <a:srgbClr val="F4AB33">
                <a:lumMod val="50000"/>
              </a:srgbClr>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39" name="Rectangle 38">
              <a:extLst>
                <a:ext uri="{FF2B5EF4-FFF2-40B4-BE49-F238E27FC236}">
                  <a16:creationId xmlns:a16="http://schemas.microsoft.com/office/drawing/2014/main" id="{40CBC9B5-093B-4EDE-8A1C-C0F15CB20FC2}"/>
                </a:ext>
              </a:extLst>
            </p:cNvPr>
            <p:cNvSpPr/>
            <p:nvPr/>
          </p:nvSpPr>
          <p:spPr bwMode="auto">
            <a:xfrm rot="2113554" flipV="1">
              <a:off x="2815093" y="3749685"/>
              <a:ext cx="50241" cy="70776"/>
            </a:xfrm>
            <a:prstGeom prst="rect">
              <a:avLst/>
            </a:prstGeom>
            <a:solidFill>
              <a:srgbClr val="F4AB33">
                <a:lumMod val="50000"/>
              </a:srgbClr>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40" name="Rectangle 39">
              <a:extLst>
                <a:ext uri="{FF2B5EF4-FFF2-40B4-BE49-F238E27FC236}">
                  <a16:creationId xmlns:a16="http://schemas.microsoft.com/office/drawing/2014/main" id="{8803ABF9-DE7D-4B5F-84E9-75F0C6B345BB}"/>
                </a:ext>
              </a:extLst>
            </p:cNvPr>
            <p:cNvSpPr/>
            <p:nvPr/>
          </p:nvSpPr>
          <p:spPr bwMode="auto">
            <a:xfrm rot="5400000" flipV="1">
              <a:off x="2404514" y="4110830"/>
              <a:ext cx="50241" cy="70776"/>
            </a:xfrm>
            <a:prstGeom prst="rect">
              <a:avLst/>
            </a:prstGeom>
            <a:solidFill>
              <a:srgbClr val="F4AB33">
                <a:lumMod val="50000"/>
              </a:srgbClr>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grpSp>
      <p:grpSp>
        <p:nvGrpSpPr>
          <p:cNvPr id="48" name="Group 47">
            <a:extLst>
              <a:ext uri="{FF2B5EF4-FFF2-40B4-BE49-F238E27FC236}">
                <a16:creationId xmlns:a16="http://schemas.microsoft.com/office/drawing/2014/main" id="{E3CEF574-4C6F-4368-A4B8-07151308FFC7}"/>
              </a:ext>
            </a:extLst>
          </p:cNvPr>
          <p:cNvGrpSpPr/>
          <p:nvPr/>
        </p:nvGrpSpPr>
        <p:grpSpPr>
          <a:xfrm>
            <a:off x="9823164" y="2839520"/>
            <a:ext cx="2250261" cy="1671767"/>
            <a:chOff x="9785055" y="2870653"/>
            <a:chExt cx="2250261" cy="1671767"/>
          </a:xfrm>
        </p:grpSpPr>
        <p:grpSp>
          <p:nvGrpSpPr>
            <p:cNvPr id="41" name="Group 40">
              <a:extLst>
                <a:ext uri="{FF2B5EF4-FFF2-40B4-BE49-F238E27FC236}">
                  <a16:creationId xmlns:a16="http://schemas.microsoft.com/office/drawing/2014/main" id="{80C9ABB1-6E2C-4E5A-B769-D15263ABCD14}"/>
                </a:ext>
              </a:extLst>
            </p:cNvPr>
            <p:cNvGrpSpPr/>
            <p:nvPr/>
          </p:nvGrpSpPr>
          <p:grpSpPr>
            <a:xfrm rot="10649521">
              <a:off x="10124304" y="2870653"/>
              <a:ext cx="1911012" cy="1671767"/>
              <a:chOff x="2088353" y="3328818"/>
              <a:chExt cx="1713235" cy="1498751"/>
            </a:xfrm>
          </p:grpSpPr>
          <p:sp>
            <p:nvSpPr>
              <p:cNvPr id="42" name="Freeform 67">
                <a:extLst>
                  <a:ext uri="{FF2B5EF4-FFF2-40B4-BE49-F238E27FC236}">
                    <a16:creationId xmlns:a16="http://schemas.microsoft.com/office/drawing/2014/main" id="{30DD84F3-AFF6-471A-8D20-D0D926004B50}"/>
                  </a:ext>
                </a:extLst>
              </p:cNvPr>
              <p:cNvSpPr/>
              <p:nvPr/>
            </p:nvSpPr>
            <p:spPr bwMode="auto">
              <a:xfrm rot="5710343">
                <a:off x="2195595" y="3221576"/>
                <a:ext cx="1498751" cy="1713235"/>
              </a:xfrm>
              <a:custGeom>
                <a:avLst/>
                <a:gdLst>
                  <a:gd name="connsiteX0" fmla="*/ 115888 w 1040210"/>
                  <a:gd name="connsiteY0" fmla="*/ 384969 h 1144985"/>
                  <a:gd name="connsiteX1" fmla="*/ 123032 w 1040210"/>
                  <a:gd name="connsiteY1" fmla="*/ 330201 h 1144985"/>
                  <a:gd name="connsiteX2" fmla="*/ 103982 w 1040210"/>
                  <a:gd name="connsiteY2" fmla="*/ 265907 h 1144985"/>
                  <a:gd name="connsiteX3" fmla="*/ 89694 w 1040210"/>
                  <a:gd name="connsiteY3" fmla="*/ 218282 h 1144985"/>
                  <a:gd name="connsiteX4" fmla="*/ 125413 w 1040210"/>
                  <a:gd name="connsiteY4" fmla="*/ 213519 h 1144985"/>
                  <a:gd name="connsiteX5" fmla="*/ 180182 w 1040210"/>
                  <a:gd name="connsiteY5" fmla="*/ 246857 h 1144985"/>
                  <a:gd name="connsiteX6" fmla="*/ 227807 w 1040210"/>
                  <a:gd name="connsiteY6" fmla="*/ 270669 h 1144985"/>
                  <a:gd name="connsiteX7" fmla="*/ 244475 w 1040210"/>
                  <a:gd name="connsiteY7" fmla="*/ 273051 h 1144985"/>
                  <a:gd name="connsiteX8" fmla="*/ 318294 w 1040210"/>
                  <a:gd name="connsiteY8" fmla="*/ 232569 h 1144985"/>
                  <a:gd name="connsiteX9" fmla="*/ 449263 w 1040210"/>
                  <a:gd name="connsiteY9" fmla="*/ 184944 h 1144985"/>
                  <a:gd name="connsiteX10" fmla="*/ 539750 w 1040210"/>
                  <a:gd name="connsiteY10" fmla="*/ 184944 h 1144985"/>
                  <a:gd name="connsiteX11" fmla="*/ 601663 w 1040210"/>
                  <a:gd name="connsiteY11" fmla="*/ 118269 h 1144985"/>
                  <a:gd name="connsiteX12" fmla="*/ 646907 w 1040210"/>
                  <a:gd name="connsiteY12" fmla="*/ 34926 h 1144985"/>
                  <a:gd name="connsiteX13" fmla="*/ 718344 w 1040210"/>
                  <a:gd name="connsiteY13" fmla="*/ 3969 h 1144985"/>
                  <a:gd name="connsiteX14" fmla="*/ 758825 w 1040210"/>
                  <a:gd name="connsiteY14" fmla="*/ 11113 h 1144985"/>
                  <a:gd name="connsiteX15" fmla="*/ 763588 w 1040210"/>
                  <a:gd name="connsiteY15" fmla="*/ 70644 h 1144985"/>
                  <a:gd name="connsiteX16" fmla="*/ 799307 w 1040210"/>
                  <a:gd name="connsiteY16" fmla="*/ 130176 h 1144985"/>
                  <a:gd name="connsiteX17" fmla="*/ 837407 w 1040210"/>
                  <a:gd name="connsiteY17" fmla="*/ 158751 h 1144985"/>
                  <a:gd name="connsiteX18" fmla="*/ 920750 w 1040210"/>
                  <a:gd name="connsiteY18" fmla="*/ 158751 h 1144985"/>
                  <a:gd name="connsiteX19" fmla="*/ 965994 w 1040210"/>
                  <a:gd name="connsiteY19" fmla="*/ 175419 h 1144985"/>
                  <a:gd name="connsiteX20" fmla="*/ 968375 w 1040210"/>
                  <a:gd name="connsiteY20" fmla="*/ 215901 h 1144985"/>
                  <a:gd name="connsiteX21" fmla="*/ 946944 w 1040210"/>
                  <a:gd name="connsiteY21" fmla="*/ 275432 h 1144985"/>
                  <a:gd name="connsiteX22" fmla="*/ 946944 w 1040210"/>
                  <a:gd name="connsiteY22" fmla="*/ 334963 h 1144985"/>
                  <a:gd name="connsiteX23" fmla="*/ 982663 w 1040210"/>
                  <a:gd name="connsiteY23" fmla="*/ 401638 h 1144985"/>
                  <a:gd name="connsiteX24" fmla="*/ 1008857 w 1040210"/>
                  <a:gd name="connsiteY24" fmla="*/ 523082 h 1144985"/>
                  <a:gd name="connsiteX25" fmla="*/ 999332 w 1040210"/>
                  <a:gd name="connsiteY25" fmla="*/ 727869 h 1144985"/>
                  <a:gd name="connsiteX26" fmla="*/ 989807 w 1040210"/>
                  <a:gd name="connsiteY26" fmla="*/ 765969 h 1144985"/>
                  <a:gd name="connsiteX27" fmla="*/ 1006475 w 1040210"/>
                  <a:gd name="connsiteY27" fmla="*/ 811213 h 1144985"/>
                  <a:gd name="connsiteX28" fmla="*/ 1039813 w 1040210"/>
                  <a:gd name="connsiteY28" fmla="*/ 856457 h 1144985"/>
                  <a:gd name="connsiteX29" fmla="*/ 1004094 w 1040210"/>
                  <a:gd name="connsiteY29" fmla="*/ 899319 h 1144985"/>
                  <a:gd name="connsiteX30" fmla="*/ 937419 w 1040210"/>
                  <a:gd name="connsiteY30" fmla="*/ 908844 h 1144985"/>
                  <a:gd name="connsiteX31" fmla="*/ 885032 w 1040210"/>
                  <a:gd name="connsiteY31" fmla="*/ 915988 h 1144985"/>
                  <a:gd name="connsiteX32" fmla="*/ 851694 w 1040210"/>
                  <a:gd name="connsiteY32" fmla="*/ 949326 h 1144985"/>
                  <a:gd name="connsiteX33" fmla="*/ 763588 w 1040210"/>
                  <a:gd name="connsiteY33" fmla="*/ 999332 h 1144985"/>
                  <a:gd name="connsiteX34" fmla="*/ 699294 w 1040210"/>
                  <a:gd name="connsiteY34" fmla="*/ 1068388 h 1144985"/>
                  <a:gd name="connsiteX35" fmla="*/ 658813 w 1040210"/>
                  <a:gd name="connsiteY35" fmla="*/ 1082676 h 1144985"/>
                  <a:gd name="connsiteX36" fmla="*/ 604044 w 1040210"/>
                  <a:gd name="connsiteY36" fmla="*/ 1051719 h 1144985"/>
                  <a:gd name="connsiteX37" fmla="*/ 573088 w 1040210"/>
                  <a:gd name="connsiteY37" fmla="*/ 1058863 h 1144985"/>
                  <a:gd name="connsiteX38" fmla="*/ 494507 w 1040210"/>
                  <a:gd name="connsiteY38" fmla="*/ 1120776 h 1144985"/>
                  <a:gd name="connsiteX39" fmla="*/ 461169 w 1040210"/>
                  <a:gd name="connsiteY39" fmla="*/ 1137444 h 1144985"/>
                  <a:gd name="connsiteX40" fmla="*/ 413544 w 1040210"/>
                  <a:gd name="connsiteY40" fmla="*/ 1075532 h 1144985"/>
                  <a:gd name="connsiteX41" fmla="*/ 332582 w 1040210"/>
                  <a:gd name="connsiteY41" fmla="*/ 1006476 h 1144985"/>
                  <a:gd name="connsiteX42" fmla="*/ 268288 w 1040210"/>
                  <a:gd name="connsiteY42" fmla="*/ 1027907 h 1144985"/>
                  <a:gd name="connsiteX43" fmla="*/ 237332 w 1040210"/>
                  <a:gd name="connsiteY43" fmla="*/ 996951 h 1144985"/>
                  <a:gd name="connsiteX44" fmla="*/ 225425 w 1040210"/>
                  <a:gd name="connsiteY44" fmla="*/ 961232 h 1144985"/>
                  <a:gd name="connsiteX45" fmla="*/ 184944 w 1040210"/>
                  <a:gd name="connsiteY45" fmla="*/ 942182 h 1144985"/>
                  <a:gd name="connsiteX46" fmla="*/ 123032 w 1040210"/>
                  <a:gd name="connsiteY46" fmla="*/ 865982 h 1144985"/>
                  <a:gd name="connsiteX47" fmla="*/ 84932 w 1040210"/>
                  <a:gd name="connsiteY47" fmla="*/ 770732 h 1144985"/>
                  <a:gd name="connsiteX48" fmla="*/ 77788 w 1040210"/>
                  <a:gd name="connsiteY48" fmla="*/ 718344 h 1144985"/>
                  <a:gd name="connsiteX49" fmla="*/ 53975 w 1040210"/>
                  <a:gd name="connsiteY49" fmla="*/ 654051 h 1144985"/>
                  <a:gd name="connsiteX50" fmla="*/ 6350 w 1040210"/>
                  <a:gd name="connsiteY50" fmla="*/ 534988 h 1144985"/>
                  <a:gd name="connsiteX51" fmla="*/ 15875 w 1040210"/>
                  <a:gd name="connsiteY51" fmla="*/ 423069 h 1144985"/>
                  <a:gd name="connsiteX52" fmla="*/ 34925 w 1040210"/>
                  <a:gd name="connsiteY52" fmla="*/ 384969 h 1144985"/>
                  <a:gd name="connsiteX53" fmla="*/ 20638 w 1040210"/>
                  <a:gd name="connsiteY53" fmla="*/ 330201 h 1144985"/>
                  <a:gd name="connsiteX54" fmla="*/ 39688 w 1040210"/>
                  <a:gd name="connsiteY54" fmla="*/ 313532 h 1144985"/>
                  <a:gd name="connsiteX55" fmla="*/ 111125 w 1040210"/>
                  <a:gd name="connsiteY55" fmla="*/ 323057 h 1144985"/>
                  <a:gd name="connsiteX56" fmla="*/ 123032 w 1040210"/>
                  <a:gd name="connsiteY56" fmla="*/ 330201 h 1144985"/>
                  <a:gd name="connsiteX0" fmla="*/ 111450 w 1035378"/>
                  <a:gd name="connsiteY0" fmla="*/ 387266 h 1142188"/>
                  <a:gd name="connsiteX1" fmla="*/ 118594 w 1035378"/>
                  <a:gd name="connsiteY1" fmla="*/ 332498 h 1142188"/>
                  <a:gd name="connsiteX2" fmla="*/ 99544 w 1035378"/>
                  <a:gd name="connsiteY2" fmla="*/ 268204 h 1142188"/>
                  <a:gd name="connsiteX3" fmla="*/ 85256 w 1035378"/>
                  <a:gd name="connsiteY3" fmla="*/ 220579 h 1142188"/>
                  <a:gd name="connsiteX4" fmla="*/ 120975 w 1035378"/>
                  <a:gd name="connsiteY4" fmla="*/ 215816 h 1142188"/>
                  <a:gd name="connsiteX5" fmla="*/ 175744 w 1035378"/>
                  <a:gd name="connsiteY5" fmla="*/ 249154 h 1142188"/>
                  <a:gd name="connsiteX6" fmla="*/ 223369 w 1035378"/>
                  <a:gd name="connsiteY6" fmla="*/ 272966 h 1142188"/>
                  <a:gd name="connsiteX7" fmla="*/ 240037 w 1035378"/>
                  <a:gd name="connsiteY7" fmla="*/ 275348 h 1142188"/>
                  <a:gd name="connsiteX8" fmla="*/ 313856 w 1035378"/>
                  <a:gd name="connsiteY8" fmla="*/ 234866 h 1142188"/>
                  <a:gd name="connsiteX9" fmla="*/ 444825 w 1035378"/>
                  <a:gd name="connsiteY9" fmla="*/ 187241 h 1142188"/>
                  <a:gd name="connsiteX10" fmla="*/ 535312 w 1035378"/>
                  <a:gd name="connsiteY10" fmla="*/ 187241 h 1142188"/>
                  <a:gd name="connsiteX11" fmla="*/ 597225 w 1035378"/>
                  <a:gd name="connsiteY11" fmla="*/ 120566 h 1142188"/>
                  <a:gd name="connsiteX12" fmla="*/ 677103 w 1035378"/>
                  <a:gd name="connsiteY12" fmla="*/ 89487 h 1142188"/>
                  <a:gd name="connsiteX13" fmla="*/ 713906 w 1035378"/>
                  <a:gd name="connsiteY13" fmla="*/ 6266 h 1142188"/>
                  <a:gd name="connsiteX14" fmla="*/ 754387 w 1035378"/>
                  <a:gd name="connsiteY14" fmla="*/ 13410 h 1142188"/>
                  <a:gd name="connsiteX15" fmla="*/ 759150 w 1035378"/>
                  <a:gd name="connsiteY15" fmla="*/ 72941 h 1142188"/>
                  <a:gd name="connsiteX16" fmla="*/ 794869 w 1035378"/>
                  <a:gd name="connsiteY16" fmla="*/ 132473 h 1142188"/>
                  <a:gd name="connsiteX17" fmla="*/ 832969 w 1035378"/>
                  <a:gd name="connsiteY17" fmla="*/ 161048 h 1142188"/>
                  <a:gd name="connsiteX18" fmla="*/ 916312 w 1035378"/>
                  <a:gd name="connsiteY18" fmla="*/ 161048 h 1142188"/>
                  <a:gd name="connsiteX19" fmla="*/ 961556 w 1035378"/>
                  <a:gd name="connsiteY19" fmla="*/ 177716 h 1142188"/>
                  <a:gd name="connsiteX20" fmla="*/ 963937 w 1035378"/>
                  <a:gd name="connsiteY20" fmla="*/ 218198 h 1142188"/>
                  <a:gd name="connsiteX21" fmla="*/ 942506 w 1035378"/>
                  <a:gd name="connsiteY21" fmla="*/ 277729 h 1142188"/>
                  <a:gd name="connsiteX22" fmla="*/ 942506 w 1035378"/>
                  <a:gd name="connsiteY22" fmla="*/ 337260 h 1142188"/>
                  <a:gd name="connsiteX23" fmla="*/ 978225 w 1035378"/>
                  <a:gd name="connsiteY23" fmla="*/ 403935 h 1142188"/>
                  <a:gd name="connsiteX24" fmla="*/ 1004419 w 1035378"/>
                  <a:gd name="connsiteY24" fmla="*/ 525379 h 1142188"/>
                  <a:gd name="connsiteX25" fmla="*/ 994894 w 1035378"/>
                  <a:gd name="connsiteY25" fmla="*/ 730166 h 1142188"/>
                  <a:gd name="connsiteX26" fmla="*/ 985369 w 1035378"/>
                  <a:gd name="connsiteY26" fmla="*/ 768266 h 1142188"/>
                  <a:gd name="connsiteX27" fmla="*/ 1002037 w 1035378"/>
                  <a:gd name="connsiteY27" fmla="*/ 813510 h 1142188"/>
                  <a:gd name="connsiteX28" fmla="*/ 1035375 w 1035378"/>
                  <a:gd name="connsiteY28" fmla="*/ 858754 h 1142188"/>
                  <a:gd name="connsiteX29" fmla="*/ 999656 w 1035378"/>
                  <a:gd name="connsiteY29" fmla="*/ 901616 h 1142188"/>
                  <a:gd name="connsiteX30" fmla="*/ 932981 w 1035378"/>
                  <a:gd name="connsiteY30" fmla="*/ 911141 h 1142188"/>
                  <a:gd name="connsiteX31" fmla="*/ 880594 w 1035378"/>
                  <a:gd name="connsiteY31" fmla="*/ 918285 h 1142188"/>
                  <a:gd name="connsiteX32" fmla="*/ 847256 w 1035378"/>
                  <a:gd name="connsiteY32" fmla="*/ 951623 h 1142188"/>
                  <a:gd name="connsiteX33" fmla="*/ 759150 w 1035378"/>
                  <a:gd name="connsiteY33" fmla="*/ 1001629 h 1142188"/>
                  <a:gd name="connsiteX34" fmla="*/ 694856 w 1035378"/>
                  <a:gd name="connsiteY34" fmla="*/ 1070685 h 1142188"/>
                  <a:gd name="connsiteX35" fmla="*/ 654375 w 1035378"/>
                  <a:gd name="connsiteY35" fmla="*/ 1084973 h 1142188"/>
                  <a:gd name="connsiteX36" fmla="*/ 599606 w 1035378"/>
                  <a:gd name="connsiteY36" fmla="*/ 1054016 h 1142188"/>
                  <a:gd name="connsiteX37" fmla="*/ 568650 w 1035378"/>
                  <a:gd name="connsiteY37" fmla="*/ 1061160 h 1142188"/>
                  <a:gd name="connsiteX38" fmla="*/ 490069 w 1035378"/>
                  <a:gd name="connsiteY38" fmla="*/ 1123073 h 1142188"/>
                  <a:gd name="connsiteX39" fmla="*/ 456731 w 1035378"/>
                  <a:gd name="connsiteY39" fmla="*/ 1139741 h 1142188"/>
                  <a:gd name="connsiteX40" fmla="*/ 409106 w 1035378"/>
                  <a:gd name="connsiteY40" fmla="*/ 1077829 h 1142188"/>
                  <a:gd name="connsiteX41" fmla="*/ 328144 w 1035378"/>
                  <a:gd name="connsiteY41" fmla="*/ 1008773 h 1142188"/>
                  <a:gd name="connsiteX42" fmla="*/ 263850 w 1035378"/>
                  <a:gd name="connsiteY42" fmla="*/ 1030204 h 1142188"/>
                  <a:gd name="connsiteX43" fmla="*/ 232894 w 1035378"/>
                  <a:gd name="connsiteY43" fmla="*/ 999248 h 1142188"/>
                  <a:gd name="connsiteX44" fmla="*/ 220987 w 1035378"/>
                  <a:gd name="connsiteY44" fmla="*/ 963529 h 1142188"/>
                  <a:gd name="connsiteX45" fmla="*/ 180506 w 1035378"/>
                  <a:gd name="connsiteY45" fmla="*/ 944479 h 1142188"/>
                  <a:gd name="connsiteX46" fmla="*/ 118594 w 1035378"/>
                  <a:gd name="connsiteY46" fmla="*/ 868279 h 1142188"/>
                  <a:gd name="connsiteX47" fmla="*/ 80494 w 1035378"/>
                  <a:gd name="connsiteY47" fmla="*/ 773029 h 1142188"/>
                  <a:gd name="connsiteX48" fmla="*/ 73350 w 1035378"/>
                  <a:gd name="connsiteY48" fmla="*/ 720641 h 1142188"/>
                  <a:gd name="connsiteX49" fmla="*/ 49537 w 1035378"/>
                  <a:gd name="connsiteY49" fmla="*/ 656348 h 1142188"/>
                  <a:gd name="connsiteX50" fmla="*/ 1912 w 1035378"/>
                  <a:gd name="connsiteY50" fmla="*/ 537285 h 1142188"/>
                  <a:gd name="connsiteX51" fmla="*/ 11437 w 1035378"/>
                  <a:gd name="connsiteY51" fmla="*/ 425366 h 1142188"/>
                  <a:gd name="connsiteX52" fmla="*/ 30487 w 1035378"/>
                  <a:gd name="connsiteY52" fmla="*/ 387266 h 1142188"/>
                  <a:gd name="connsiteX53" fmla="*/ 16200 w 1035378"/>
                  <a:gd name="connsiteY53" fmla="*/ 332498 h 1142188"/>
                  <a:gd name="connsiteX54" fmla="*/ 35250 w 1035378"/>
                  <a:gd name="connsiteY54" fmla="*/ 315829 h 1142188"/>
                  <a:gd name="connsiteX55" fmla="*/ 106687 w 1035378"/>
                  <a:gd name="connsiteY55" fmla="*/ 325354 h 1142188"/>
                  <a:gd name="connsiteX56" fmla="*/ 118594 w 1035378"/>
                  <a:gd name="connsiteY56" fmla="*/ 332498 h 1142188"/>
                  <a:gd name="connsiteX0" fmla="*/ 111450 w 1035378"/>
                  <a:gd name="connsiteY0" fmla="*/ 381064 h 1135986"/>
                  <a:gd name="connsiteX1" fmla="*/ 118594 w 1035378"/>
                  <a:gd name="connsiteY1" fmla="*/ 326296 h 1135986"/>
                  <a:gd name="connsiteX2" fmla="*/ 99544 w 1035378"/>
                  <a:gd name="connsiteY2" fmla="*/ 262002 h 1135986"/>
                  <a:gd name="connsiteX3" fmla="*/ 85256 w 1035378"/>
                  <a:gd name="connsiteY3" fmla="*/ 214377 h 1135986"/>
                  <a:gd name="connsiteX4" fmla="*/ 120975 w 1035378"/>
                  <a:gd name="connsiteY4" fmla="*/ 209614 h 1135986"/>
                  <a:gd name="connsiteX5" fmla="*/ 175744 w 1035378"/>
                  <a:gd name="connsiteY5" fmla="*/ 242952 h 1135986"/>
                  <a:gd name="connsiteX6" fmla="*/ 223369 w 1035378"/>
                  <a:gd name="connsiteY6" fmla="*/ 266764 h 1135986"/>
                  <a:gd name="connsiteX7" fmla="*/ 240037 w 1035378"/>
                  <a:gd name="connsiteY7" fmla="*/ 269146 h 1135986"/>
                  <a:gd name="connsiteX8" fmla="*/ 313856 w 1035378"/>
                  <a:gd name="connsiteY8" fmla="*/ 228664 h 1135986"/>
                  <a:gd name="connsiteX9" fmla="*/ 444825 w 1035378"/>
                  <a:gd name="connsiteY9" fmla="*/ 181039 h 1135986"/>
                  <a:gd name="connsiteX10" fmla="*/ 535312 w 1035378"/>
                  <a:gd name="connsiteY10" fmla="*/ 181039 h 1135986"/>
                  <a:gd name="connsiteX11" fmla="*/ 597225 w 1035378"/>
                  <a:gd name="connsiteY11" fmla="*/ 114364 h 1135986"/>
                  <a:gd name="connsiteX12" fmla="*/ 677103 w 1035378"/>
                  <a:gd name="connsiteY12" fmla="*/ 83285 h 1135986"/>
                  <a:gd name="connsiteX13" fmla="*/ 713906 w 1035378"/>
                  <a:gd name="connsiteY13" fmla="*/ 64 h 1135986"/>
                  <a:gd name="connsiteX14" fmla="*/ 736008 w 1035378"/>
                  <a:gd name="connsiteY14" fmla="*/ 97628 h 1135986"/>
                  <a:gd name="connsiteX15" fmla="*/ 759150 w 1035378"/>
                  <a:gd name="connsiteY15" fmla="*/ 66739 h 1135986"/>
                  <a:gd name="connsiteX16" fmla="*/ 794869 w 1035378"/>
                  <a:gd name="connsiteY16" fmla="*/ 126271 h 1135986"/>
                  <a:gd name="connsiteX17" fmla="*/ 832969 w 1035378"/>
                  <a:gd name="connsiteY17" fmla="*/ 154846 h 1135986"/>
                  <a:gd name="connsiteX18" fmla="*/ 916312 w 1035378"/>
                  <a:gd name="connsiteY18" fmla="*/ 154846 h 1135986"/>
                  <a:gd name="connsiteX19" fmla="*/ 961556 w 1035378"/>
                  <a:gd name="connsiteY19" fmla="*/ 171514 h 1135986"/>
                  <a:gd name="connsiteX20" fmla="*/ 963937 w 1035378"/>
                  <a:gd name="connsiteY20" fmla="*/ 211996 h 1135986"/>
                  <a:gd name="connsiteX21" fmla="*/ 942506 w 1035378"/>
                  <a:gd name="connsiteY21" fmla="*/ 271527 h 1135986"/>
                  <a:gd name="connsiteX22" fmla="*/ 942506 w 1035378"/>
                  <a:gd name="connsiteY22" fmla="*/ 331058 h 1135986"/>
                  <a:gd name="connsiteX23" fmla="*/ 978225 w 1035378"/>
                  <a:gd name="connsiteY23" fmla="*/ 397733 h 1135986"/>
                  <a:gd name="connsiteX24" fmla="*/ 1004419 w 1035378"/>
                  <a:gd name="connsiteY24" fmla="*/ 519177 h 1135986"/>
                  <a:gd name="connsiteX25" fmla="*/ 994894 w 1035378"/>
                  <a:gd name="connsiteY25" fmla="*/ 723964 h 1135986"/>
                  <a:gd name="connsiteX26" fmla="*/ 985369 w 1035378"/>
                  <a:gd name="connsiteY26" fmla="*/ 762064 h 1135986"/>
                  <a:gd name="connsiteX27" fmla="*/ 1002037 w 1035378"/>
                  <a:gd name="connsiteY27" fmla="*/ 807308 h 1135986"/>
                  <a:gd name="connsiteX28" fmla="*/ 1035375 w 1035378"/>
                  <a:gd name="connsiteY28" fmla="*/ 852552 h 1135986"/>
                  <a:gd name="connsiteX29" fmla="*/ 999656 w 1035378"/>
                  <a:gd name="connsiteY29" fmla="*/ 895414 h 1135986"/>
                  <a:gd name="connsiteX30" fmla="*/ 932981 w 1035378"/>
                  <a:gd name="connsiteY30" fmla="*/ 904939 h 1135986"/>
                  <a:gd name="connsiteX31" fmla="*/ 880594 w 1035378"/>
                  <a:gd name="connsiteY31" fmla="*/ 912083 h 1135986"/>
                  <a:gd name="connsiteX32" fmla="*/ 847256 w 1035378"/>
                  <a:gd name="connsiteY32" fmla="*/ 945421 h 1135986"/>
                  <a:gd name="connsiteX33" fmla="*/ 759150 w 1035378"/>
                  <a:gd name="connsiteY33" fmla="*/ 995427 h 1135986"/>
                  <a:gd name="connsiteX34" fmla="*/ 694856 w 1035378"/>
                  <a:gd name="connsiteY34" fmla="*/ 1064483 h 1135986"/>
                  <a:gd name="connsiteX35" fmla="*/ 654375 w 1035378"/>
                  <a:gd name="connsiteY35" fmla="*/ 1078771 h 1135986"/>
                  <a:gd name="connsiteX36" fmla="*/ 599606 w 1035378"/>
                  <a:gd name="connsiteY36" fmla="*/ 1047814 h 1135986"/>
                  <a:gd name="connsiteX37" fmla="*/ 568650 w 1035378"/>
                  <a:gd name="connsiteY37" fmla="*/ 1054958 h 1135986"/>
                  <a:gd name="connsiteX38" fmla="*/ 490069 w 1035378"/>
                  <a:gd name="connsiteY38" fmla="*/ 1116871 h 1135986"/>
                  <a:gd name="connsiteX39" fmla="*/ 456731 w 1035378"/>
                  <a:gd name="connsiteY39" fmla="*/ 1133539 h 1135986"/>
                  <a:gd name="connsiteX40" fmla="*/ 409106 w 1035378"/>
                  <a:gd name="connsiteY40" fmla="*/ 1071627 h 1135986"/>
                  <a:gd name="connsiteX41" fmla="*/ 328144 w 1035378"/>
                  <a:gd name="connsiteY41" fmla="*/ 1002571 h 1135986"/>
                  <a:gd name="connsiteX42" fmla="*/ 263850 w 1035378"/>
                  <a:gd name="connsiteY42" fmla="*/ 1024002 h 1135986"/>
                  <a:gd name="connsiteX43" fmla="*/ 232894 w 1035378"/>
                  <a:gd name="connsiteY43" fmla="*/ 993046 h 1135986"/>
                  <a:gd name="connsiteX44" fmla="*/ 220987 w 1035378"/>
                  <a:gd name="connsiteY44" fmla="*/ 957327 h 1135986"/>
                  <a:gd name="connsiteX45" fmla="*/ 180506 w 1035378"/>
                  <a:gd name="connsiteY45" fmla="*/ 938277 h 1135986"/>
                  <a:gd name="connsiteX46" fmla="*/ 118594 w 1035378"/>
                  <a:gd name="connsiteY46" fmla="*/ 862077 h 1135986"/>
                  <a:gd name="connsiteX47" fmla="*/ 80494 w 1035378"/>
                  <a:gd name="connsiteY47" fmla="*/ 766827 h 1135986"/>
                  <a:gd name="connsiteX48" fmla="*/ 73350 w 1035378"/>
                  <a:gd name="connsiteY48" fmla="*/ 714439 h 1135986"/>
                  <a:gd name="connsiteX49" fmla="*/ 49537 w 1035378"/>
                  <a:gd name="connsiteY49" fmla="*/ 650146 h 1135986"/>
                  <a:gd name="connsiteX50" fmla="*/ 1912 w 1035378"/>
                  <a:gd name="connsiteY50" fmla="*/ 531083 h 1135986"/>
                  <a:gd name="connsiteX51" fmla="*/ 11437 w 1035378"/>
                  <a:gd name="connsiteY51" fmla="*/ 419164 h 1135986"/>
                  <a:gd name="connsiteX52" fmla="*/ 30487 w 1035378"/>
                  <a:gd name="connsiteY52" fmla="*/ 381064 h 1135986"/>
                  <a:gd name="connsiteX53" fmla="*/ 16200 w 1035378"/>
                  <a:gd name="connsiteY53" fmla="*/ 326296 h 1135986"/>
                  <a:gd name="connsiteX54" fmla="*/ 35250 w 1035378"/>
                  <a:gd name="connsiteY54" fmla="*/ 309627 h 1135986"/>
                  <a:gd name="connsiteX55" fmla="*/ 106687 w 1035378"/>
                  <a:gd name="connsiteY55" fmla="*/ 319152 h 1135986"/>
                  <a:gd name="connsiteX56" fmla="*/ 118594 w 1035378"/>
                  <a:gd name="connsiteY56" fmla="*/ 326296 h 1135986"/>
                  <a:gd name="connsiteX0" fmla="*/ 111450 w 1035378"/>
                  <a:gd name="connsiteY0" fmla="*/ 314823 h 1069745"/>
                  <a:gd name="connsiteX1" fmla="*/ 118594 w 1035378"/>
                  <a:gd name="connsiteY1" fmla="*/ 260055 h 1069745"/>
                  <a:gd name="connsiteX2" fmla="*/ 99544 w 1035378"/>
                  <a:gd name="connsiteY2" fmla="*/ 195761 h 1069745"/>
                  <a:gd name="connsiteX3" fmla="*/ 85256 w 1035378"/>
                  <a:gd name="connsiteY3" fmla="*/ 148136 h 1069745"/>
                  <a:gd name="connsiteX4" fmla="*/ 120975 w 1035378"/>
                  <a:gd name="connsiteY4" fmla="*/ 143373 h 1069745"/>
                  <a:gd name="connsiteX5" fmla="*/ 175744 w 1035378"/>
                  <a:gd name="connsiteY5" fmla="*/ 176711 h 1069745"/>
                  <a:gd name="connsiteX6" fmla="*/ 223369 w 1035378"/>
                  <a:gd name="connsiteY6" fmla="*/ 200523 h 1069745"/>
                  <a:gd name="connsiteX7" fmla="*/ 240037 w 1035378"/>
                  <a:gd name="connsiteY7" fmla="*/ 202905 h 1069745"/>
                  <a:gd name="connsiteX8" fmla="*/ 313856 w 1035378"/>
                  <a:gd name="connsiteY8" fmla="*/ 162423 h 1069745"/>
                  <a:gd name="connsiteX9" fmla="*/ 444825 w 1035378"/>
                  <a:gd name="connsiteY9" fmla="*/ 114798 h 1069745"/>
                  <a:gd name="connsiteX10" fmla="*/ 535312 w 1035378"/>
                  <a:gd name="connsiteY10" fmla="*/ 114798 h 1069745"/>
                  <a:gd name="connsiteX11" fmla="*/ 597225 w 1035378"/>
                  <a:gd name="connsiteY11" fmla="*/ 48123 h 1069745"/>
                  <a:gd name="connsiteX12" fmla="*/ 677103 w 1035378"/>
                  <a:gd name="connsiteY12" fmla="*/ 17044 h 1069745"/>
                  <a:gd name="connsiteX13" fmla="*/ 705242 w 1035378"/>
                  <a:gd name="connsiteY13" fmla="*/ 28400 h 1069745"/>
                  <a:gd name="connsiteX14" fmla="*/ 736008 w 1035378"/>
                  <a:gd name="connsiteY14" fmla="*/ 31387 h 1069745"/>
                  <a:gd name="connsiteX15" fmla="*/ 759150 w 1035378"/>
                  <a:gd name="connsiteY15" fmla="*/ 498 h 1069745"/>
                  <a:gd name="connsiteX16" fmla="*/ 794869 w 1035378"/>
                  <a:gd name="connsiteY16" fmla="*/ 60030 h 1069745"/>
                  <a:gd name="connsiteX17" fmla="*/ 832969 w 1035378"/>
                  <a:gd name="connsiteY17" fmla="*/ 88605 h 1069745"/>
                  <a:gd name="connsiteX18" fmla="*/ 916312 w 1035378"/>
                  <a:gd name="connsiteY18" fmla="*/ 88605 h 1069745"/>
                  <a:gd name="connsiteX19" fmla="*/ 961556 w 1035378"/>
                  <a:gd name="connsiteY19" fmla="*/ 105273 h 1069745"/>
                  <a:gd name="connsiteX20" fmla="*/ 963937 w 1035378"/>
                  <a:gd name="connsiteY20" fmla="*/ 145755 h 1069745"/>
                  <a:gd name="connsiteX21" fmla="*/ 942506 w 1035378"/>
                  <a:gd name="connsiteY21" fmla="*/ 205286 h 1069745"/>
                  <a:gd name="connsiteX22" fmla="*/ 942506 w 1035378"/>
                  <a:gd name="connsiteY22" fmla="*/ 264817 h 1069745"/>
                  <a:gd name="connsiteX23" fmla="*/ 978225 w 1035378"/>
                  <a:gd name="connsiteY23" fmla="*/ 331492 h 1069745"/>
                  <a:gd name="connsiteX24" fmla="*/ 1004419 w 1035378"/>
                  <a:gd name="connsiteY24" fmla="*/ 452936 h 1069745"/>
                  <a:gd name="connsiteX25" fmla="*/ 994894 w 1035378"/>
                  <a:gd name="connsiteY25" fmla="*/ 657723 h 1069745"/>
                  <a:gd name="connsiteX26" fmla="*/ 985369 w 1035378"/>
                  <a:gd name="connsiteY26" fmla="*/ 695823 h 1069745"/>
                  <a:gd name="connsiteX27" fmla="*/ 1002037 w 1035378"/>
                  <a:gd name="connsiteY27" fmla="*/ 741067 h 1069745"/>
                  <a:gd name="connsiteX28" fmla="*/ 1035375 w 1035378"/>
                  <a:gd name="connsiteY28" fmla="*/ 786311 h 1069745"/>
                  <a:gd name="connsiteX29" fmla="*/ 999656 w 1035378"/>
                  <a:gd name="connsiteY29" fmla="*/ 829173 h 1069745"/>
                  <a:gd name="connsiteX30" fmla="*/ 932981 w 1035378"/>
                  <a:gd name="connsiteY30" fmla="*/ 838698 h 1069745"/>
                  <a:gd name="connsiteX31" fmla="*/ 880594 w 1035378"/>
                  <a:gd name="connsiteY31" fmla="*/ 845842 h 1069745"/>
                  <a:gd name="connsiteX32" fmla="*/ 847256 w 1035378"/>
                  <a:gd name="connsiteY32" fmla="*/ 879180 h 1069745"/>
                  <a:gd name="connsiteX33" fmla="*/ 759150 w 1035378"/>
                  <a:gd name="connsiteY33" fmla="*/ 929186 h 1069745"/>
                  <a:gd name="connsiteX34" fmla="*/ 694856 w 1035378"/>
                  <a:gd name="connsiteY34" fmla="*/ 998242 h 1069745"/>
                  <a:gd name="connsiteX35" fmla="*/ 654375 w 1035378"/>
                  <a:gd name="connsiteY35" fmla="*/ 1012530 h 1069745"/>
                  <a:gd name="connsiteX36" fmla="*/ 599606 w 1035378"/>
                  <a:gd name="connsiteY36" fmla="*/ 981573 h 1069745"/>
                  <a:gd name="connsiteX37" fmla="*/ 568650 w 1035378"/>
                  <a:gd name="connsiteY37" fmla="*/ 988717 h 1069745"/>
                  <a:gd name="connsiteX38" fmla="*/ 490069 w 1035378"/>
                  <a:gd name="connsiteY38" fmla="*/ 1050630 h 1069745"/>
                  <a:gd name="connsiteX39" fmla="*/ 456731 w 1035378"/>
                  <a:gd name="connsiteY39" fmla="*/ 1067298 h 1069745"/>
                  <a:gd name="connsiteX40" fmla="*/ 409106 w 1035378"/>
                  <a:gd name="connsiteY40" fmla="*/ 1005386 h 1069745"/>
                  <a:gd name="connsiteX41" fmla="*/ 328144 w 1035378"/>
                  <a:gd name="connsiteY41" fmla="*/ 936330 h 1069745"/>
                  <a:gd name="connsiteX42" fmla="*/ 263850 w 1035378"/>
                  <a:gd name="connsiteY42" fmla="*/ 957761 h 1069745"/>
                  <a:gd name="connsiteX43" fmla="*/ 232894 w 1035378"/>
                  <a:gd name="connsiteY43" fmla="*/ 926805 h 1069745"/>
                  <a:gd name="connsiteX44" fmla="*/ 220987 w 1035378"/>
                  <a:gd name="connsiteY44" fmla="*/ 891086 h 1069745"/>
                  <a:gd name="connsiteX45" fmla="*/ 180506 w 1035378"/>
                  <a:gd name="connsiteY45" fmla="*/ 872036 h 1069745"/>
                  <a:gd name="connsiteX46" fmla="*/ 118594 w 1035378"/>
                  <a:gd name="connsiteY46" fmla="*/ 795836 h 1069745"/>
                  <a:gd name="connsiteX47" fmla="*/ 80494 w 1035378"/>
                  <a:gd name="connsiteY47" fmla="*/ 700586 h 1069745"/>
                  <a:gd name="connsiteX48" fmla="*/ 73350 w 1035378"/>
                  <a:gd name="connsiteY48" fmla="*/ 648198 h 1069745"/>
                  <a:gd name="connsiteX49" fmla="*/ 49537 w 1035378"/>
                  <a:gd name="connsiteY49" fmla="*/ 583905 h 1069745"/>
                  <a:gd name="connsiteX50" fmla="*/ 1912 w 1035378"/>
                  <a:gd name="connsiteY50" fmla="*/ 464842 h 1069745"/>
                  <a:gd name="connsiteX51" fmla="*/ 11437 w 1035378"/>
                  <a:gd name="connsiteY51" fmla="*/ 352923 h 1069745"/>
                  <a:gd name="connsiteX52" fmla="*/ 30487 w 1035378"/>
                  <a:gd name="connsiteY52" fmla="*/ 314823 h 1069745"/>
                  <a:gd name="connsiteX53" fmla="*/ 16200 w 1035378"/>
                  <a:gd name="connsiteY53" fmla="*/ 260055 h 1069745"/>
                  <a:gd name="connsiteX54" fmla="*/ 35250 w 1035378"/>
                  <a:gd name="connsiteY54" fmla="*/ 243386 h 1069745"/>
                  <a:gd name="connsiteX55" fmla="*/ 106687 w 1035378"/>
                  <a:gd name="connsiteY55" fmla="*/ 252911 h 1069745"/>
                  <a:gd name="connsiteX56" fmla="*/ 118594 w 1035378"/>
                  <a:gd name="connsiteY56" fmla="*/ 260055 h 1069745"/>
                  <a:gd name="connsiteX0" fmla="*/ 111450 w 1035378"/>
                  <a:gd name="connsiteY0" fmla="*/ 314823 h 1069745"/>
                  <a:gd name="connsiteX1" fmla="*/ 118594 w 1035378"/>
                  <a:gd name="connsiteY1" fmla="*/ 260055 h 1069745"/>
                  <a:gd name="connsiteX2" fmla="*/ 99544 w 1035378"/>
                  <a:gd name="connsiteY2" fmla="*/ 195761 h 1069745"/>
                  <a:gd name="connsiteX3" fmla="*/ 85256 w 1035378"/>
                  <a:gd name="connsiteY3" fmla="*/ 148136 h 1069745"/>
                  <a:gd name="connsiteX4" fmla="*/ 120975 w 1035378"/>
                  <a:gd name="connsiteY4" fmla="*/ 143373 h 1069745"/>
                  <a:gd name="connsiteX5" fmla="*/ 185248 w 1035378"/>
                  <a:gd name="connsiteY5" fmla="*/ 204178 h 1069745"/>
                  <a:gd name="connsiteX6" fmla="*/ 223369 w 1035378"/>
                  <a:gd name="connsiteY6" fmla="*/ 200523 h 1069745"/>
                  <a:gd name="connsiteX7" fmla="*/ 240037 w 1035378"/>
                  <a:gd name="connsiteY7" fmla="*/ 202905 h 1069745"/>
                  <a:gd name="connsiteX8" fmla="*/ 313856 w 1035378"/>
                  <a:gd name="connsiteY8" fmla="*/ 162423 h 1069745"/>
                  <a:gd name="connsiteX9" fmla="*/ 444825 w 1035378"/>
                  <a:gd name="connsiteY9" fmla="*/ 114798 h 1069745"/>
                  <a:gd name="connsiteX10" fmla="*/ 535312 w 1035378"/>
                  <a:gd name="connsiteY10" fmla="*/ 114798 h 1069745"/>
                  <a:gd name="connsiteX11" fmla="*/ 597225 w 1035378"/>
                  <a:gd name="connsiteY11" fmla="*/ 48123 h 1069745"/>
                  <a:gd name="connsiteX12" fmla="*/ 677103 w 1035378"/>
                  <a:gd name="connsiteY12" fmla="*/ 17044 h 1069745"/>
                  <a:gd name="connsiteX13" fmla="*/ 705242 w 1035378"/>
                  <a:gd name="connsiteY13" fmla="*/ 28400 h 1069745"/>
                  <a:gd name="connsiteX14" fmla="*/ 736008 w 1035378"/>
                  <a:gd name="connsiteY14" fmla="*/ 31387 h 1069745"/>
                  <a:gd name="connsiteX15" fmla="*/ 759150 w 1035378"/>
                  <a:gd name="connsiteY15" fmla="*/ 498 h 1069745"/>
                  <a:gd name="connsiteX16" fmla="*/ 794869 w 1035378"/>
                  <a:gd name="connsiteY16" fmla="*/ 60030 h 1069745"/>
                  <a:gd name="connsiteX17" fmla="*/ 832969 w 1035378"/>
                  <a:gd name="connsiteY17" fmla="*/ 88605 h 1069745"/>
                  <a:gd name="connsiteX18" fmla="*/ 916312 w 1035378"/>
                  <a:gd name="connsiteY18" fmla="*/ 88605 h 1069745"/>
                  <a:gd name="connsiteX19" fmla="*/ 961556 w 1035378"/>
                  <a:gd name="connsiteY19" fmla="*/ 105273 h 1069745"/>
                  <a:gd name="connsiteX20" fmla="*/ 963937 w 1035378"/>
                  <a:gd name="connsiteY20" fmla="*/ 145755 h 1069745"/>
                  <a:gd name="connsiteX21" fmla="*/ 942506 w 1035378"/>
                  <a:gd name="connsiteY21" fmla="*/ 205286 h 1069745"/>
                  <a:gd name="connsiteX22" fmla="*/ 942506 w 1035378"/>
                  <a:gd name="connsiteY22" fmla="*/ 264817 h 1069745"/>
                  <a:gd name="connsiteX23" fmla="*/ 978225 w 1035378"/>
                  <a:gd name="connsiteY23" fmla="*/ 331492 h 1069745"/>
                  <a:gd name="connsiteX24" fmla="*/ 1004419 w 1035378"/>
                  <a:gd name="connsiteY24" fmla="*/ 452936 h 1069745"/>
                  <a:gd name="connsiteX25" fmla="*/ 994894 w 1035378"/>
                  <a:gd name="connsiteY25" fmla="*/ 657723 h 1069745"/>
                  <a:gd name="connsiteX26" fmla="*/ 985369 w 1035378"/>
                  <a:gd name="connsiteY26" fmla="*/ 695823 h 1069745"/>
                  <a:gd name="connsiteX27" fmla="*/ 1002037 w 1035378"/>
                  <a:gd name="connsiteY27" fmla="*/ 741067 h 1069745"/>
                  <a:gd name="connsiteX28" fmla="*/ 1035375 w 1035378"/>
                  <a:gd name="connsiteY28" fmla="*/ 786311 h 1069745"/>
                  <a:gd name="connsiteX29" fmla="*/ 999656 w 1035378"/>
                  <a:gd name="connsiteY29" fmla="*/ 829173 h 1069745"/>
                  <a:gd name="connsiteX30" fmla="*/ 932981 w 1035378"/>
                  <a:gd name="connsiteY30" fmla="*/ 838698 h 1069745"/>
                  <a:gd name="connsiteX31" fmla="*/ 880594 w 1035378"/>
                  <a:gd name="connsiteY31" fmla="*/ 845842 h 1069745"/>
                  <a:gd name="connsiteX32" fmla="*/ 847256 w 1035378"/>
                  <a:gd name="connsiteY32" fmla="*/ 879180 h 1069745"/>
                  <a:gd name="connsiteX33" fmla="*/ 759150 w 1035378"/>
                  <a:gd name="connsiteY33" fmla="*/ 929186 h 1069745"/>
                  <a:gd name="connsiteX34" fmla="*/ 694856 w 1035378"/>
                  <a:gd name="connsiteY34" fmla="*/ 998242 h 1069745"/>
                  <a:gd name="connsiteX35" fmla="*/ 654375 w 1035378"/>
                  <a:gd name="connsiteY35" fmla="*/ 1012530 h 1069745"/>
                  <a:gd name="connsiteX36" fmla="*/ 599606 w 1035378"/>
                  <a:gd name="connsiteY36" fmla="*/ 981573 h 1069745"/>
                  <a:gd name="connsiteX37" fmla="*/ 568650 w 1035378"/>
                  <a:gd name="connsiteY37" fmla="*/ 988717 h 1069745"/>
                  <a:gd name="connsiteX38" fmla="*/ 490069 w 1035378"/>
                  <a:gd name="connsiteY38" fmla="*/ 1050630 h 1069745"/>
                  <a:gd name="connsiteX39" fmla="*/ 456731 w 1035378"/>
                  <a:gd name="connsiteY39" fmla="*/ 1067298 h 1069745"/>
                  <a:gd name="connsiteX40" fmla="*/ 409106 w 1035378"/>
                  <a:gd name="connsiteY40" fmla="*/ 1005386 h 1069745"/>
                  <a:gd name="connsiteX41" fmla="*/ 328144 w 1035378"/>
                  <a:gd name="connsiteY41" fmla="*/ 936330 h 1069745"/>
                  <a:gd name="connsiteX42" fmla="*/ 263850 w 1035378"/>
                  <a:gd name="connsiteY42" fmla="*/ 957761 h 1069745"/>
                  <a:gd name="connsiteX43" fmla="*/ 232894 w 1035378"/>
                  <a:gd name="connsiteY43" fmla="*/ 926805 h 1069745"/>
                  <a:gd name="connsiteX44" fmla="*/ 220987 w 1035378"/>
                  <a:gd name="connsiteY44" fmla="*/ 891086 h 1069745"/>
                  <a:gd name="connsiteX45" fmla="*/ 180506 w 1035378"/>
                  <a:gd name="connsiteY45" fmla="*/ 872036 h 1069745"/>
                  <a:gd name="connsiteX46" fmla="*/ 118594 w 1035378"/>
                  <a:gd name="connsiteY46" fmla="*/ 795836 h 1069745"/>
                  <a:gd name="connsiteX47" fmla="*/ 80494 w 1035378"/>
                  <a:gd name="connsiteY47" fmla="*/ 700586 h 1069745"/>
                  <a:gd name="connsiteX48" fmla="*/ 73350 w 1035378"/>
                  <a:gd name="connsiteY48" fmla="*/ 648198 h 1069745"/>
                  <a:gd name="connsiteX49" fmla="*/ 49537 w 1035378"/>
                  <a:gd name="connsiteY49" fmla="*/ 583905 h 1069745"/>
                  <a:gd name="connsiteX50" fmla="*/ 1912 w 1035378"/>
                  <a:gd name="connsiteY50" fmla="*/ 464842 h 1069745"/>
                  <a:gd name="connsiteX51" fmla="*/ 11437 w 1035378"/>
                  <a:gd name="connsiteY51" fmla="*/ 352923 h 1069745"/>
                  <a:gd name="connsiteX52" fmla="*/ 30487 w 1035378"/>
                  <a:gd name="connsiteY52" fmla="*/ 314823 h 1069745"/>
                  <a:gd name="connsiteX53" fmla="*/ 16200 w 1035378"/>
                  <a:gd name="connsiteY53" fmla="*/ 260055 h 1069745"/>
                  <a:gd name="connsiteX54" fmla="*/ 35250 w 1035378"/>
                  <a:gd name="connsiteY54" fmla="*/ 243386 h 1069745"/>
                  <a:gd name="connsiteX55" fmla="*/ 106687 w 1035378"/>
                  <a:gd name="connsiteY55" fmla="*/ 252911 h 1069745"/>
                  <a:gd name="connsiteX56" fmla="*/ 118594 w 1035378"/>
                  <a:gd name="connsiteY56" fmla="*/ 260055 h 1069745"/>
                  <a:gd name="connsiteX0" fmla="*/ 111450 w 1035378"/>
                  <a:gd name="connsiteY0" fmla="*/ 314823 h 1069745"/>
                  <a:gd name="connsiteX1" fmla="*/ 118594 w 1035378"/>
                  <a:gd name="connsiteY1" fmla="*/ 260055 h 1069745"/>
                  <a:gd name="connsiteX2" fmla="*/ 99544 w 1035378"/>
                  <a:gd name="connsiteY2" fmla="*/ 195761 h 1069745"/>
                  <a:gd name="connsiteX3" fmla="*/ 85256 w 1035378"/>
                  <a:gd name="connsiteY3" fmla="*/ 148136 h 1069745"/>
                  <a:gd name="connsiteX4" fmla="*/ 175040 w 1035378"/>
                  <a:gd name="connsiteY4" fmla="*/ 203951 h 1069745"/>
                  <a:gd name="connsiteX5" fmla="*/ 185248 w 1035378"/>
                  <a:gd name="connsiteY5" fmla="*/ 204178 h 1069745"/>
                  <a:gd name="connsiteX6" fmla="*/ 223369 w 1035378"/>
                  <a:gd name="connsiteY6" fmla="*/ 200523 h 1069745"/>
                  <a:gd name="connsiteX7" fmla="*/ 240037 w 1035378"/>
                  <a:gd name="connsiteY7" fmla="*/ 202905 h 1069745"/>
                  <a:gd name="connsiteX8" fmla="*/ 313856 w 1035378"/>
                  <a:gd name="connsiteY8" fmla="*/ 162423 h 1069745"/>
                  <a:gd name="connsiteX9" fmla="*/ 444825 w 1035378"/>
                  <a:gd name="connsiteY9" fmla="*/ 114798 h 1069745"/>
                  <a:gd name="connsiteX10" fmla="*/ 535312 w 1035378"/>
                  <a:gd name="connsiteY10" fmla="*/ 114798 h 1069745"/>
                  <a:gd name="connsiteX11" fmla="*/ 597225 w 1035378"/>
                  <a:gd name="connsiteY11" fmla="*/ 48123 h 1069745"/>
                  <a:gd name="connsiteX12" fmla="*/ 677103 w 1035378"/>
                  <a:gd name="connsiteY12" fmla="*/ 17044 h 1069745"/>
                  <a:gd name="connsiteX13" fmla="*/ 705242 w 1035378"/>
                  <a:gd name="connsiteY13" fmla="*/ 28400 h 1069745"/>
                  <a:gd name="connsiteX14" fmla="*/ 736008 w 1035378"/>
                  <a:gd name="connsiteY14" fmla="*/ 31387 h 1069745"/>
                  <a:gd name="connsiteX15" fmla="*/ 759150 w 1035378"/>
                  <a:gd name="connsiteY15" fmla="*/ 498 h 1069745"/>
                  <a:gd name="connsiteX16" fmla="*/ 794869 w 1035378"/>
                  <a:gd name="connsiteY16" fmla="*/ 60030 h 1069745"/>
                  <a:gd name="connsiteX17" fmla="*/ 832969 w 1035378"/>
                  <a:gd name="connsiteY17" fmla="*/ 88605 h 1069745"/>
                  <a:gd name="connsiteX18" fmla="*/ 916312 w 1035378"/>
                  <a:gd name="connsiteY18" fmla="*/ 88605 h 1069745"/>
                  <a:gd name="connsiteX19" fmla="*/ 961556 w 1035378"/>
                  <a:gd name="connsiteY19" fmla="*/ 105273 h 1069745"/>
                  <a:gd name="connsiteX20" fmla="*/ 963937 w 1035378"/>
                  <a:gd name="connsiteY20" fmla="*/ 145755 h 1069745"/>
                  <a:gd name="connsiteX21" fmla="*/ 942506 w 1035378"/>
                  <a:gd name="connsiteY21" fmla="*/ 205286 h 1069745"/>
                  <a:gd name="connsiteX22" fmla="*/ 942506 w 1035378"/>
                  <a:gd name="connsiteY22" fmla="*/ 264817 h 1069745"/>
                  <a:gd name="connsiteX23" fmla="*/ 978225 w 1035378"/>
                  <a:gd name="connsiteY23" fmla="*/ 331492 h 1069745"/>
                  <a:gd name="connsiteX24" fmla="*/ 1004419 w 1035378"/>
                  <a:gd name="connsiteY24" fmla="*/ 452936 h 1069745"/>
                  <a:gd name="connsiteX25" fmla="*/ 994894 w 1035378"/>
                  <a:gd name="connsiteY25" fmla="*/ 657723 h 1069745"/>
                  <a:gd name="connsiteX26" fmla="*/ 985369 w 1035378"/>
                  <a:gd name="connsiteY26" fmla="*/ 695823 h 1069745"/>
                  <a:gd name="connsiteX27" fmla="*/ 1002037 w 1035378"/>
                  <a:gd name="connsiteY27" fmla="*/ 741067 h 1069745"/>
                  <a:gd name="connsiteX28" fmla="*/ 1035375 w 1035378"/>
                  <a:gd name="connsiteY28" fmla="*/ 786311 h 1069745"/>
                  <a:gd name="connsiteX29" fmla="*/ 999656 w 1035378"/>
                  <a:gd name="connsiteY29" fmla="*/ 829173 h 1069745"/>
                  <a:gd name="connsiteX30" fmla="*/ 932981 w 1035378"/>
                  <a:gd name="connsiteY30" fmla="*/ 838698 h 1069745"/>
                  <a:gd name="connsiteX31" fmla="*/ 880594 w 1035378"/>
                  <a:gd name="connsiteY31" fmla="*/ 845842 h 1069745"/>
                  <a:gd name="connsiteX32" fmla="*/ 847256 w 1035378"/>
                  <a:gd name="connsiteY32" fmla="*/ 879180 h 1069745"/>
                  <a:gd name="connsiteX33" fmla="*/ 759150 w 1035378"/>
                  <a:gd name="connsiteY33" fmla="*/ 929186 h 1069745"/>
                  <a:gd name="connsiteX34" fmla="*/ 694856 w 1035378"/>
                  <a:gd name="connsiteY34" fmla="*/ 998242 h 1069745"/>
                  <a:gd name="connsiteX35" fmla="*/ 654375 w 1035378"/>
                  <a:gd name="connsiteY35" fmla="*/ 1012530 h 1069745"/>
                  <a:gd name="connsiteX36" fmla="*/ 599606 w 1035378"/>
                  <a:gd name="connsiteY36" fmla="*/ 981573 h 1069745"/>
                  <a:gd name="connsiteX37" fmla="*/ 568650 w 1035378"/>
                  <a:gd name="connsiteY37" fmla="*/ 988717 h 1069745"/>
                  <a:gd name="connsiteX38" fmla="*/ 490069 w 1035378"/>
                  <a:gd name="connsiteY38" fmla="*/ 1050630 h 1069745"/>
                  <a:gd name="connsiteX39" fmla="*/ 456731 w 1035378"/>
                  <a:gd name="connsiteY39" fmla="*/ 1067298 h 1069745"/>
                  <a:gd name="connsiteX40" fmla="*/ 409106 w 1035378"/>
                  <a:gd name="connsiteY40" fmla="*/ 1005386 h 1069745"/>
                  <a:gd name="connsiteX41" fmla="*/ 328144 w 1035378"/>
                  <a:gd name="connsiteY41" fmla="*/ 936330 h 1069745"/>
                  <a:gd name="connsiteX42" fmla="*/ 263850 w 1035378"/>
                  <a:gd name="connsiteY42" fmla="*/ 957761 h 1069745"/>
                  <a:gd name="connsiteX43" fmla="*/ 232894 w 1035378"/>
                  <a:gd name="connsiteY43" fmla="*/ 926805 h 1069745"/>
                  <a:gd name="connsiteX44" fmla="*/ 220987 w 1035378"/>
                  <a:gd name="connsiteY44" fmla="*/ 891086 h 1069745"/>
                  <a:gd name="connsiteX45" fmla="*/ 180506 w 1035378"/>
                  <a:gd name="connsiteY45" fmla="*/ 872036 h 1069745"/>
                  <a:gd name="connsiteX46" fmla="*/ 118594 w 1035378"/>
                  <a:gd name="connsiteY46" fmla="*/ 795836 h 1069745"/>
                  <a:gd name="connsiteX47" fmla="*/ 80494 w 1035378"/>
                  <a:gd name="connsiteY47" fmla="*/ 700586 h 1069745"/>
                  <a:gd name="connsiteX48" fmla="*/ 73350 w 1035378"/>
                  <a:gd name="connsiteY48" fmla="*/ 648198 h 1069745"/>
                  <a:gd name="connsiteX49" fmla="*/ 49537 w 1035378"/>
                  <a:gd name="connsiteY49" fmla="*/ 583905 h 1069745"/>
                  <a:gd name="connsiteX50" fmla="*/ 1912 w 1035378"/>
                  <a:gd name="connsiteY50" fmla="*/ 464842 h 1069745"/>
                  <a:gd name="connsiteX51" fmla="*/ 11437 w 1035378"/>
                  <a:gd name="connsiteY51" fmla="*/ 352923 h 1069745"/>
                  <a:gd name="connsiteX52" fmla="*/ 30487 w 1035378"/>
                  <a:gd name="connsiteY52" fmla="*/ 314823 h 1069745"/>
                  <a:gd name="connsiteX53" fmla="*/ 16200 w 1035378"/>
                  <a:gd name="connsiteY53" fmla="*/ 260055 h 1069745"/>
                  <a:gd name="connsiteX54" fmla="*/ 35250 w 1035378"/>
                  <a:gd name="connsiteY54" fmla="*/ 243386 h 1069745"/>
                  <a:gd name="connsiteX55" fmla="*/ 106687 w 1035378"/>
                  <a:gd name="connsiteY55" fmla="*/ 252911 h 1069745"/>
                  <a:gd name="connsiteX56" fmla="*/ 118594 w 1035378"/>
                  <a:gd name="connsiteY56" fmla="*/ 260055 h 1069745"/>
                  <a:gd name="connsiteX0" fmla="*/ 111450 w 1035378"/>
                  <a:gd name="connsiteY0" fmla="*/ 314823 h 1069745"/>
                  <a:gd name="connsiteX1" fmla="*/ 118594 w 1035378"/>
                  <a:gd name="connsiteY1" fmla="*/ 260055 h 1069745"/>
                  <a:gd name="connsiteX2" fmla="*/ 99544 w 1035378"/>
                  <a:gd name="connsiteY2" fmla="*/ 195761 h 1069745"/>
                  <a:gd name="connsiteX3" fmla="*/ 147344 w 1035378"/>
                  <a:gd name="connsiteY3" fmla="*/ 184070 h 1069745"/>
                  <a:gd name="connsiteX4" fmla="*/ 175040 w 1035378"/>
                  <a:gd name="connsiteY4" fmla="*/ 203951 h 1069745"/>
                  <a:gd name="connsiteX5" fmla="*/ 185248 w 1035378"/>
                  <a:gd name="connsiteY5" fmla="*/ 204178 h 1069745"/>
                  <a:gd name="connsiteX6" fmla="*/ 223369 w 1035378"/>
                  <a:gd name="connsiteY6" fmla="*/ 200523 h 1069745"/>
                  <a:gd name="connsiteX7" fmla="*/ 240037 w 1035378"/>
                  <a:gd name="connsiteY7" fmla="*/ 202905 h 1069745"/>
                  <a:gd name="connsiteX8" fmla="*/ 313856 w 1035378"/>
                  <a:gd name="connsiteY8" fmla="*/ 162423 h 1069745"/>
                  <a:gd name="connsiteX9" fmla="*/ 444825 w 1035378"/>
                  <a:gd name="connsiteY9" fmla="*/ 114798 h 1069745"/>
                  <a:gd name="connsiteX10" fmla="*/ 535312 w 1035378"/>
                  <a:gd name="connsiteY10" fmla="*/ 114798 h 1069745"/>
                  <a:gd name="connsiteX11" fmla="*/ 597225 w 1035378"/>
                  <a:gd name="connsiteY11" fmla="*/ 48123 h 1069745"/>
                  <a:gd name="connsiteX12" fmla="*/ 677103 w 1035378"/>
                  <a:gd name="connsiteY12" fmla="*/ 17044 h 1069745"/>
                  <a:gd name="connsiteX13" fmla="*/ 705242 w 1035378"/>
                  <a:gd name="connsiteY13" fmla="*/ 28400 h 1069745"/>
                  <a:gd name="connsiteX14" fmla="*/ 736008 w 1035378"/>
                  <a:gd name="connsiteY14" fmla="*/ 31387 h 1069745"/>
                  <a:gd name="connsiteX15" fmla="*/ 759150 w 1035378"/>
                  <a:gd name="connsiteY15" fmla="*/ 498 h 1069745"/>
                  <a:gd name="connsiteX16" fmla="*/ 794869 w 1035378"/>
                  <a:gd name="connsiteY16" fmla="*/ 60030 h 1069745"/>
                  <a:gd name="connsiteX17" fmla="*/ 832969 w 1035378"/>
                  <a:gd name="connsiteY17" fmla="*/ 88605 h 1069745"/>
                  <a:gd name="connsiteX18" fmla="*/ 916312 w 1035378"/>
                  <a:gd name="connsiteY18" fmla="*/ 88605 h 1069745"/>
                  <a:gd name="connsiteX19" fmla="*/ 961556 w 1035378"/>
                  <a:gd name="connsiteY19" fmla="*/ 105273 h 1069745"/>
                  <a:gd name="connsiteX20" fmla="*/ 963937 w 1035378"/>
                  <a:gd name="connsiteY20" fmla="*/ 145755 h 1069745"/>
                  <a:gd name="connsiteX21" fmla="*/ 942506 w 1035378"/>
                  <a:gd name="connsiteY21" fmla="*/ 205286 h 1069745"/>
                  <a:gd name="connsiteX22" fmla="*/ 942506 w 1035378"/>
                  <a:gd name="connsiteY22" fmla="*/ 264817 h 1069745"/>
                  <a:gd name="connsiteX23" fmla="*/ 978225 w 1035378"/>
                  <a:gd name="connsiteY23" fmla="*/ 331492 h 1069745"/>
                  <a:gd name="connsiteX24" fmla="*/ 1004419 w 1035378"/>
                  <a:gd name="connsiteY24" fmla="*/ 452936 h 1069745"/>
                  <a:gd name="connsiteX25" fmla="*/ 994894 w 1035378"/>
                  <a:gd name="connsiteY25" fmla="*/ 657723 h 1069745"/>
                  <a:gd name="connsiteX26" fmla="*/ 985369 w 1035378"/>
                  <a:gd name="connsiteY26" fmla="*/ 695823 h 1069745"/>
                  <a:gd name="connsiteX27" fmla="*/ 1002037 w 1035378"/>
                  <a:gd name="connsiteY27" fmla="*/ 741067 h 1069745"/>
                  <a:gd name="connsiteX28" fmla="*/ 1035375 w 1035378"/>
                  <a:gd name="connsiteY28" fmla="*/ 786311 h 1069745"/>
                  <a:gd name="connsiteX29" fmla="*/ 999656 w 1035378"/>
                  <a:gd name="connsiteY29" fmla="*/ 829173 h 1069745"/>
                  <a:gd name="connsiteX30" fmla="*/ 932981 w 1035378"/>
                  <a:gd name="connsiteY30" fmla="*/ 838698 h 1069745"/>
                  <a:gd name="connsiteX31" fmla="*/ 880594 w 1035378"/>
                  <a:gd name="connsiteY31" fmla="*/ 845842 h 1069745"/>
                  <a:gd name="connsiteX32" fmla="*/ 847256 w 1035378"/>
                  <a:gd name="connsiteY32" fmla="*/ 879180 h 1069745"/>
                  <a:gd name="connsiteX33" fmla="*/ 759150 w 1035378"/>
                  <a:gd name="connsiteY33" fmla="*/ 929186 h 1069745"/>
                  <a:gd name="connsiteX34" fmla="*/ 694856 w 1035378"/>
                  <a:gd name="connsiteY34" fmla="*/ 998242 h 1069745"/>
                  <a:gd name="connsiteX35" fmla="*/ 654375 w 1035378"/>
                  <a:gd name="connsiteY35" fmla="*/ 1012530 h 1069745"/>
                  <a:gd name="connsiteX36" fmla="*/ 599606 w 1035378"/>
                  <a:gd name="connsiteY36" fmla="*/ 981573 h 1069745"/>
                  <a:gd name="connsiteX37" fmla="*/ 568650 w 1035378"/>
                  <a:gd name="connsiteY37" fmla="*/ 988717 h 1069745"/>
                  <a:gd name="connsiteX38" fmla="*/ 490069 w 1035378"/>
                  <a:gd name="connsiteY38" fmla="*/ 1050630 h 1069745"/>
                  <a:gd name="connsiteX39" fmla="*/ 456731 w 1035378"/>
                  <a:gd name="connsiteY39" fmla="*/ 1067298 h 1069745"/>
                  <a:gd name="connsiteX40" fmla="*/ 409106 w 1035378"/>
                  <a:gd name="connsiteY40" fmla="*/ 1005386 h 1069745"/>
                  <a:gd name="connsiteX41" fmla="*/ 328144 w 1035378"/>
                  <a:gd name="connsiteY41" fmla="*/ 936330 h 1069745"/>
                  <a:gd name="connsiteX42" fmla="*/ 263850 w 1035378"/>
                  <a:gd name="connsiteY42" fmla="*/ 957761 h 1069745"/>
                  <a:gd name="connsiteX43" fmla="*/ 232894 w 1035378"/>
                  <a:gd name="connsiteY43" fmla="*/ 926805 h 1069745"/>
                  <a:gd name="connsiteX44" fmla="*/ 220987 w 1035378"/>
                  <a:gd name="connsiteY44" fmla="*/ 891086 h 1069745"/>
                  <a:gd name="connsiteX45" fmla="*/ 180506 w 1035378"/>
                  <a:gd name="connsiteY45" fmla="*/ 872036 h 1069745"/>
                  <a:gd name="connsiteX46" fmla="*/ 118594 w 1035378"/>
                  <a:gd name="connsiteY46" fmla="*/ 795836 h 1069745"/>
                  <a:gd name="connsiteX47" fmla="*/ 80494 w 1035378"/>
                  <a:gd name="connsiteY47" fmla="*/ 700586 h 1069745"/>
                  <a:gd name="connsiteX48" fmla="*/ 73350 w 1035378"/>
                  <a:gd name="connsiteY48" fmla="*/ 648198 h 1069745"/>
                  <a:gd name="connsiteX49" fmla="*/ 49537 w 1035378"/>
                  <a:gd name="connsiteY49" fmla="*/ 583905 h 1069745"/>
                  <a:gd name="connsiteX50" fmla="*/ 1912 w 1035378"/>
                  <a:gd name="connsiteY50" fmla="*/ 464842 h 1069745"/>
                  <a:gd name="connsiteX51" fmla="*/ 11437 w 1035378"/>
                  <a:gd name="connsiteY51" fmla="*/ 352923 h 1069745"/>
                  <a:gd name="connsiteX52" fmla="*/ 30487 w 1035378"/>
                  <a:gd name="connsiteY52" fmla="*/ 314823 h 1069745"/>
                  <a:gd name="connsiteX53" fmla="*/ 16200 w 1035378"/>
                  <a:gd name="connsiteY53" fmla="*/ 260055 h 1069745"/>
                  <a:gd name="connsiteX54" fmla="*/ 35250 w 1035378"/>
                  <a:gd name="connsiteY54" fmla="*/ 243386 h 1069745"/>
                  <a:gd name="connsiteX55" fmla="*/ 106687 w 1035378"/>
                  <a:gd name="connsiteY55" fmla="*/ 252911 h 1069745"/>
                  <a:gd name="connsiteX56" fmla="*/ 118594 w 1035378"/>
                  <a:gd name="connsiteY56" fmla="*/ 260055 h 1069745"/>
                  <a:gd name="connsiteX0" fmla="*/ 111450 w 1035378"/>
                  <a:gd name="connsiteY0" fmla="*/ 314823 h 1070877"/>
                  <a:gd name="connsiteX1" fmla="*/ 118594 w 1035378"/>
                  <a:gd name="connsiteY1" fmla="*/ 260055 h 1070877"/>
                  <a:gd name="connsiteX2" fmla="*/ 99544 w 1035378"/>
                  <a:gd name="connsiteY2" fmla="*/ 195761 h 1070877"/>
                  <a:gd name="connsiteX3" fmla="*/ 147344 w 1035378"/>
                  <a:gd name="connsiteY3" fmla="*/ 184070 h 1070877"/>
                  <a:gd name="connsiteX4" fmla="*/ 175040 w 1035378"/>
                  <a:gd name="connsiteY4" fmla="*/ 203951 h 1070877"/>
                  <a:gd name="connsiteX5" fmla="*/ 185248 w 1035378"/>
                  <a:gd name="connsiteY5" fmla="*/ 204178 h 1070877"/>
                  <a:gd name="connsiteX6" fmla="*/ 223369 w 1035378"/>
                  <a:gd name="connsiteY6" fmla="*/ 200523 h 1070877"/>
                  <a:gd name="connsiteX7" fmla="*/ 240037 w 1035378"/>
                  <a:gd name="connsiteY7" fmla="*/ 202905 h 1070877"/>
                  <a:gd name="connsiteX8" fmla="*/ 313856 w 1035378"/>
                  <a:gd name="connsiteY8" fmla="*/ 162423 h 1070877"/>
                  <a:gd name="connsiteX9" fmla="*/ 444825 w 1035378"/>
                  <a:gd name="connsiteY9" fmla="*/ 114798 h 1070877"/>
                  <a:gd name="connsiteX10" fmla="*/ 535312 w 1035378"/>
                  <a:gd name="connsiteY10" fmla="*/ 114798 h 1070877"/>
                  <a:gd name="connsiteX11" fmla="*/ 597225 w 1035378"/>
                  <a:gd name="connsiteY11" fmla="*/ 48123 h 1070877"/>
                  <a:gd name="connsiteX12" fmla="*/ 677103 w 1035378"/>
                  <a:gd name="connsiteY12" fmla="*/ 17044 h 1070877"/>
                  <a:gd name="connsiteX13" fmla="*/ 705242 w 1035378"/>
                  <a:gd name="connsiteY13" fmla="*/ 28400 h 1070877"/>
                  <a:gd name="connsiteX14" fmla="*/ 736008 w 1035378"/>
                  <a:gd name="connsiteY14" fmla="*/ 31387 h 1070877"/>
                  <a:gd name="connsiteX15" fmla="*/ 759150 w 1035378"/>
                  <a:gd name="connsiteY15" fmla="*/ 498 h 1070877"/>
                  <a:gd name="connsiteX16" fmla="*/ 794869 w 1035378"/>
                  <a:gd name="connsiteY16" fmla="*/ 60030 h 1070877"/>
                  <a:gd name="connsiteX17" fmla="*/ 832969 w 1035378"/>
                  <a:gd name="connsiteY17" fmla="*/ 88605 h 1070877"/>
                  <a:gd name="connsiteX18" fmla="*/ 916312 w 1035378"/>
                  <a:gd name="connsiteY18" fmla="*/ 88605 h 1070877"/>
                  <a:gd name="connsiteX19" fmla="*/ 961556 w 1035378"/>
                  <a:gd name="connsiteY19" fmla="*/ 105273 h 1070877"/>
                  <a:gd name="connsiteX20" fmla="*/ 963937 w 1035378"/>
                  <a:gd name="connsiteY20" fmla="*/ 145755 h 1070877"/>
                  <a:gd name="connsiteX21" fmla="*/ 942506 w 1035378"/>
                  <a:gd name="connsiteY21" fmla="*/ 205286 h 1070877"/>
                  <a:gd name="connsiteX22" fmla="*/ 942506 w 1035378"/>
                  <a:gd name="connsiteY22" fmla="*/ 264817 h 1070877"/>
                  <a:gd name="connsiteX23" fmla="*/ 978225 w 1035378"/>
                  <a:gd name="connsiteY23" fmla="*/ 331492 h 1070877"/>
                  <a:gd name="connsiteX24" fmla="*/ 1004419 w 1035378"/>
                  <a:gd name="connsiteY24" fmla="*/ 452936 h 1070877"/>
                  <a:gd name="connsiteX25" fmla="*/ 994894 w 1035378"/>
                  <a:gd name="connsiteY25" fmla="*/ 657723 h 1070877"/>
                  <a:gd name="connsiteX26" fmla="*/ 985369 w 1035378"/>
                  <a:gd name="connsiteY26" fmla="*/ 695823 h 1070877"/>
                  <a:gd name="connsiteX27" fmla="*/ 1002037 w 1035378"/>
                  <a:gd name="connsiteY27" fmla="*/ 741067 h 1070877"/>
                  <a:gd name="connsiteX28" fmla="*/ 1035375 w 1035378"/>
                  <a:gd name="connsiteY28" fmla="*/ 786311 h 1070877"/>
                  <a:gd name="connsiteX29" fmla="*/ 999656 w 1035378"/>
                  <a:gd name="connsiteY29" fmla="*/ 829173 h 1070877"/>
                  <a:gd name="connsiteX30" fmla="*/ 932981 w 1035378"/>
                  <a:gd name="connsiteY30" fmla="*/ 838698 h 1070877"/>
                  <a:gd name="connsiteX31" fmla="*/ 880594 w 1035378"/>
                  <a:gd name="connsiteY31" fmla="*/ 845842 h 1070877"/>
                  <a:gd name="connsiteX32" fmla="*/ 847256 w 1035378"/>
                  <a:gd name="connsiteY32" fmla="*/ 879180 h 1070877"/>
                  <a:gd name="connsiteX33" fmla="*/ 759150 w 1035378"/>
                  <a:gd name="connsiteY33" fmla="*/ 929186 h 1070877"/>
                  <a:gd name="connsiteX34" fmla="*/ 694856 w 1035378"/>
                  <a:gd name="connsiteY34" fmla="*/ 998242 h 1070877"/>
                  <a:gd name="connsiteX35" fmla="*/ 654375 w 1035378"/>
                  <a:gd name="connsiteY35" fmla="*/ 1012530 h 1070877"/>
                  <a:gd name="connsiteX36" fmla="*/ 599606 w 1035378"/>
                  <a:gd name="connsiteY36" fmla="*/ 981573 h 1070877"/>
                  <a:gd name="connsiteX37" fmla="*/ 568650 w 1035378"/>
                  <a:gd name="connsiteY37" fmla="*/ 988717 h 1070877"/>
                  <a:gd name="connsiteX38" fmla="*/ 490069 w 1035378"/>
                  <a:gd name="connsiteY38" fmla="*/ 1050630 h 1070877"/>
                  <a:gd name="connsiteX39" fmla="*/ 456731 w 1035378"/>
                  <a:gd name="connsiteY39" fmla="*/ 1067298 h 1070877"/>
                  <a:gd name="connsiteX40" fmla="*/ 403405 w 1035378"/>
                  <a:gd name="connsiteY40" fmla="*/ 988906 h 1070877"/>
                  <a:gd name="connsiteX41" fmla="*/ 328144 w 1035378"/>
                  <a:gd name="connsiteY41" fmla="*/ 936330 h 1070877"/>
                  <a:gd name="connsiteX42" fmla="*/ 263850 w 1035378"/>
                  <a:gd name="connsiteY42" fmla="*/ 957761 h 1070877"/>
                  <a:gd name="connsiteX43" fmla="*/ 232894 w 1035378"/>
                  <a:gd name="connsiteY43" fmla="*/ 926805 h 1070877"/>
                  <a:gd name="connsiteX44" fmla="*/ 220987 w 1035378"/>
                  <a:gd name="connsiteY44" fmla="*/ 891086 h 1070877"/>
                  <a:gd name="connsiteX45" fmla="*/ 180506 w 1035378"/>
                  <a:gd name="connsiteY45" fmla="*/ 872036 h 1070877"/>
                  <a:gd name="connsiteX46" fmla="*/ 118594 w 1035378"/>
                  <a:gd name="connsiteY46" fmla="*/ 795836 h 1070877"/>
                  <a:gd name="connsiteX47" fmla="*/ 80494 w 1035378"/>
                  <a:gd name="connsiteY47" fmla="*/ 700586 h 1070877"/>
                  <a:gd name="connsiteX48" fmla="*/ 73350 w 1035378"/>
                  <a:gd name="connsiteY48" fmla="*/ 648198 h 1070877"/>
                  <a:gd name="connsiteX49" fmla="*/ 49537 w 1035378"/>
                  <a:gd name="connsiteY49" fmla="*/ 583905 h 1070877"/>
                  <a:gd name="connsiteX50" fmla="*/ 1912 w 1035378"/>
                  <a:gd name="connsiteY50" fmla="*/ 464842 h 1070877"/>
                  <a:gd name="connsiteX51" fmla="*/ 11437 w 1035378"/>
                  <a:gd name="connsiteY51" fmla="*/ 352923 h 1070877"/>
                  <a:gd name="connsiteX52" fmla="*/ 30487 w 1035378"/>
                  <a:gd name="connsiteY52" fmla="*/ 314823 h 1070877"/>
                  <a:gd name="connsiteX53" fmla="*/ 16200 w 1035378"/>
                  <a:gd name="connsiteY53" fmla="*/ 260055 h 1070877"/>
                  <a:gd name="connsiteX54" fmla="*/ 35250 w 1035378"/>
                  <a:gd name="connsiteY54" fmla="*/ 243386 h 1070877"/>
                  <a:gd name="connsiteX55" fmla="*/ 106687 w 1035378"/>
                  <a:gd name="connsiteY55" fmla="*/ 252911 h 1070877"/>
                  <a:gd name="connsiteX56" fmla="*/ 118594 w 1035378"/>
                  <a:gd name="connsiteY56" fmla="*/ 260055 h 1070877"/>
                  <a:gd name="connsiteX0" fmla="*/ 111450 w 1035378"/>
                  <a:gd name="connsiteY0" fmla="*/ 314823 h 1051076"/>
                  <a:gd name="connsiteX1" fmla="*/ 118594 w 1035378"/>
                  <a:gd name="connsiteY1" fmla="*/ 260055 h 1051076"/>
                  <a:gd name="connsiteX2" fmla="*/ 99544 w 1035378"/>
                  <a:gd name="connsiteY2" fmla="*/ 195761 h 1051076"/>
                  <a:gd name="connsiteX3" fmla="*/ 147344 w 1035378"/>
                  <a:gd name="connsiteY3" fmla="*/ 184070 h 1051076"/>
                  <a:gd name="connsiteX4" fmla="*/ 175040 w 1035378"/>
                  <a:gd name="connsiteY4" fmla="*/ 203951 h 1051076"/>
                  <a:gd name="connsiteX5" fmla="*/ 185248 w 1035378"/>
                  <a:gd name="connsiteY5" fmla="*/ 204178 h 1051076"/>
                  <a:gd name="connsiteX6" fmla="*/ 223369 w 1035378"/>
                  <a:gd name="connsiteY6" fmla="*/ 200523 h 1051076"/>
                  <a:gd name="connsiteX7" fmla="*/ 240037 w 1035378"/>
                  <a:gd name="connsiteY7" fmla="*/ 202905 h 1051076"/>
                  <a:gd name="connsiteX8" fmla="*/ 313856 w 1035378"/>
                  <a:gd name="connsiteY8" fmla="*/ 162423 h 1051076"/>
                  <a:gd name="connsiteX9" fmla="*/ 444825 w 1035378"/>
                  <a:gd name="connsiteY9" fmla="*/ 114798 h 1051076"/>
                  <a:gd name="connsiteX10" fmla="*/ 535312 w 1035378"/>
                  <a:gd name="connsiteY10" fmla="*/ 114798 h 1051076"/>
                  <a:gd name="connsiteX11" fmla="*/ 597225 w 1035378"/>
                  <a:gd name="connsiteY11" fmla="*/ 48123 h 1051076"/>
                  <a:gd name="connsiteX12" fmla="*/ 677103 w 1035378"/>
                  <a:gd name="connsiteY12" fmla="*/ 17044 h 1051076"/>
                  <a:gd name="connsiteX13" fmla="*/ 705242 w 1035378"/>
                  <a:gd name="connsiteY13" fmla="*/ 28400 h 1051076"/>
                  <a:gd name="connsiteX14" fmla="*/ 736008 w 1035378"/>
                  <a:gd name="connsiteY14" fmla="*/ 31387 h 1051076"/>
                  <a:gd name="connsiteX15" fmla="*/ 759150 w 1035378"/>
                  <a:gd name="connsiteY15" fmla="*/ 498 h 1051076"/>
                  <a:gd name="connsiteX16" fmla="*/ 794869 w 1035378"/>
                  <a:gd name="connsiteY16" fmla="*/ 60030 h 1051076"/>
                  <a:gd name="connsiteX17" fmla="*/ 832969 w 1035378"/>
                  <a:gd name="connsiteY17" fmla="*/ 88605 h 1051076"/>
                  <a:gd name="connsiteX18" fmla="*/ 916312 w 1035378"/>
                  <a:gd name="connsiteY18" fmla="*/ 88605 h 1051076"/>
                  <a:gd name="connsiteX19" fmla="*/ 961556 w 1035378"/>
                  <a:gd name="connsiteY19" fmla="*/ 105273 h 1051076"/>
                  <a:gd name="connsiteX20" fmla="*/ 963937 w 1035378"/>
                  <a:gd name="connsiteY20" fmla="*/ 145755 h 1051076"/>
                  <a:gd name="connsiteX21" fmla="*/ 942506 w 1035378"/>
                  <a:gd name="connsiteY21" fmla="*/ 205286 h 1051076"/>
                  <a:gd name="connsiteX22" fmla="*/ 942506 w 1035378"/>
                  <a:gd name="connsiteY22" fmla="*/ 264817 h 1051076"/>
                  <a:gd name="connsiteX23" fmla="*/ 978225 w 1035378"/>
                  <a:gd name="connsiteY23" fmla="*/ 331492 h 1051076"/>
                  <a:gd name="connsiteX24" fmla="*/ 1004419 w 1035378"/>
                  <a:gd name="connsiteY24" fmla="*/ 452936 h 1051076"/>
                  <a:gd name="connsiteX25" fmla="*/ 994894 w 1035378"/>
                  <a:gd name="connsiteY25" fmla="*/ 657723 h 1051076"/>
                  <a:gd name="connsiteX26" fmla="*/ 985369 w 1035378"/>
                  <a:gd name="connsiteY26" fmla="*/ 695823 h 1051076"/>
                  <a:gd name="connsiteX27" fmla="*/ 1002037 w 1035378"/>
                  <a:gd name="connsiteY27" fmla="*/ 741067 h 1051076"/>
                  <a:gd name="connsiteX28" fmla="*/ 1035375 w 1035378"/>
                  <a:gd name="connsiteY28" fmla="*/ 786311 h 1051076"/>
                  <a:gd name="connsiteX29" fmla="*/ 999656 w 1035378"/>
                  <a:gd name="connsiteY29" fmla="*/ 829173 h 1051076"/>
                  <a:gd name="connsiteX30" fmla="*/ 932981 w 1035378"/>
                  <a:gd name="connsiteY30" fmla="*/ 838698 h 1051076"/>
                  <a:gd name="connsiteX31" fmla="*/ 880594 w 1035378"/>
                  <a:gd name="connsiteY31" fmla="*/ 845842 h 1051076"/>
                  <a:gd name="connsiteX32" fmla="*/ 847256 w 1035378"/>
                  <a:gd name="connsiteY32" fmla="*/ 879180 h 1051076"/>
                  <a:gd name="connsiteX33" fmla="*/ 759150 w 1035378"/>
                  <a:gd name="connsiteY33" fmla="*/ 929186 h 1051076"/>
                  <a:gd name="connsiteX34" fmla="*/ 694856 w 1035378"/>
                  <a:gd name="connsiteY34" fmla="*/ 998242 h 1051076"/>
                  <a:gd name="connsiteX35" fmla="*/ 654375 w 1035378"/>
                  <a:gd name="connsiteY35" fmla="*/ 1012530 h 1051076"/>
                  <a:gd name="connsiteX36" fmla="*/ 599606 w 1035378"/>
                  <a:gd name="connsiteY36" fmla="*/ 981573 h 1051076"/>
                  <a:gd name="connsiteX37" fmla="*/ 568650 w 1035378"/>
                  <a:gd name="connsiteY37" fmla="*/ 988717 h 1051076"/>
                  <a:gd name="connsiteX38" fmla="*/ 490069 w 1035378"/>
                  <a:gd name="connsiteY38" fmla="*/ 1050630 h 1051076"/>
                  <a:gd name="connsiteX39" fmla="*/ 455255 w 1035378"/>
                  <a:gd name="connsiteY39" fmla="*/ 1015184 h 1051076"/>
                  <a:gd name="connsiteX40" fmla="*/ 403405 w 1035378"/>
                  <a:gd name="connsiteY40" fmla="*/ 988906 h 1051076"/>
                  <a:gd name="connsiteX41" fmla="*/ 328144 w 1035378"/>
                  <a:gd name="connsiteY41" fmla="*/ 936330 h 1051076"/>
                  <a:gd name="connsiteX42" fmla="*/ 263850 w 1035378"/>
                  <a:gd name="connsiteY42" fmla="*/ 957761 h 1051076"/>
                  <a:gd name="connsiteX43" fmla="*/ 232894 w 1035378"/>
                  <a:gd name="connsiteY43" fmla="*/ 926805 h 1051076"/>
                  <a:gd name="connsiteX44" fmla="*/ 220987 w 1035378"/>
                  <a:gd name="connsiteY44" fmla="*/ 891086 h 1051076"/>
                  <a:gd name="connsiteX45" fmla="*/ 180506 w 1035378"/>
                  <a:gd name="connsiteY45" fmla="*/ 872036 h 1051076"/>
                  <a:gd name="connsiteX46" fmla="*/ 118594 w 1035378"/>
                  <a:gd name="connsiteY46" fmla="*/ 795836 h 1051076"/>
                  <a:gd name="connsiteX47" fmla="*/ 80494 w 1035378"/>
                  <a:gd name="connsiteY47" fmla="*/ 700586 h 1051076"/>
                  <a:gd name="connsiteX48" fmla="*/ 73350 w 1035378"/>
                  <a:gd name="connsiteY48" fmla="*/ 648198 h 1051076"/>
                  <a:gd name="connsiteX49" fmla="*/ 49537 w 1035378"/>
                  <a:gd name="connsiteY49" fmla="*/ 583905 h 1051076"/>
                  <a:gd name="connsiteX50" fmla="*/ 1912 w 1035378"/>
                  <a:gd name="connsiteY50" fmla="*/ 464842 h 1051076"/>
                  <a:gd name="connsiteX51" fmla="*/ 11437 w 1035378"/>
                  <a:gd name="connsiteY51" fmla="*/ 352923 h 1051076"/>
                  <a:gd name="connsiteX52" fmla="*/ 30487 w 1035378"/>
                  <a:gd name="connsiteY52" fmla="*/ 314823 h 1051076"/>
                  <a:gd name="connsiteX53" fmla="*/ 16200 w 1035378"/>
                  <a:gd name="connsiteY53" fmla="*/ 260055 h 1051076"/>
                  <a:gd name="connsiteX54" fmla="*/ 35250 w 1035378"/>
                  <a:gd name="connsiteY54" fmla="*/ 243386 h 1051076"/>
                  <a:gd name="connsiteX55" fmla="*/ 106687 w 1035378"/>
                  <a:gd name="connsiteY55" fmla="*/ 252911 h 1051076"/>
                  <a:gd name="connsiteX56" fmla="*/ 118594 w 1035378"/>
                  <a:gd name="connsiteY56" fmla="*/ 260055 h 1051076"/>
                  <a:gd name="connsiteX0" fmla="*/ 111450 w 1035378"/>
                  <a:gd name="connsiteY0" fmla="*/ 314823 h 1050678"/>
                  <a:gd name="connsiteX1" fmla="*/ 118594 w 1035378"/>
                  <a:gd name="connsiteY1" fmla="*/ 260055 h 1050678"/>
                  <a:gd name="connsiteX2" fmla="*/ 99544 w 1035378"/>
                  <a:gd name="connsiteY2" fmla="*/ 195761 h 1050678"/>
                  <a:gd name="connsiteX3" fmla="*/ 147344 w 1035378"/>
                  <a:gd name="connsiteY3" fmla="*/ 184070 h 1050678"/>
                  <a:gd name="connsiteX4" fmla="*/ 175040 w 1035378"/>
                  <a:gd name="connsiteY4" fmla="*/ 203951 h 1050678"/>
                  <a:gd name="connsiteX5" fmla="*/ 185248 w 1035378"/>
                  <a:gd name="connsiteY5" fmla="*/ 204178 h 1050678"/>
                  <a:gd name="connsiteX6" fmla="*/ 223369 w 1035378"/>
                  <a:gd name="connsiteY6" fmla="*/ 200523 h 1050678"/>
                  <a:gd name="connsiteX7" fmla="*/ 240037 w 1035378"/>
                  <a:gd name="connsiteY7" fmla="*/ 202905 h 1050678"/>
                  <a:gd name="connsiteX8" fmla="*/ 313856 w 1035378"/>
                  <a:gd name="connsiteY8" fmla="*/ 162423 h 1050678"/>
                  <a:gd name="connsiteX9" fmla="*/ 444825 w 1035378"/>
                  <a:gd name="connsiteY9" fmla="*/ 114798 h 1050678"/>
                  <a:gd name="connsiteX10" fmla="*/ 535312 w 1035378"/>
                  <a:gd name="connsiteY10" fmla="*/ 114798 h 1050678"/>
                  <a:gd name="connsiteX11" fmla="*/ 597225 w 1035378"/>
                  <a:gd name="connsiteY11" fmla="*/ 48123 h 1050678"/>
                  <a:gd name="connsiteX12" fmla="*/ 677103 w 1035378"/>
                  <a:gd name="connsiteY12" fmla="*/ 17044 h 1050678"/>
                  <a:gd name="connsiteX13" fmla="*/ 705242 w 1035378"/>
                  <a:gd name="connsiteY13" fmla="*/ 28400 h 1050678"/>
                  <a:gd name="connsiteX14" fmla="*/ 736008 w 1035378"/>
                  <a:gd name="connsiteY14" fmla="*/ 31387 h 1050678"/>
                  <a:gd name="connsiteX15" fmla="*/ 759150 w 1035378"/>
                  <a:gd name="connsiteY15" fmla="*/ 498 h 1050678"/>
                  <a:gd name="connsiteX16" fmla="*/ 794869 w 1035378"/>
                  <a:gd name="connsiteY16" fmla="*/ 60030 h 1050678"/>
                  <a:gd name="connsiteX17" fmla="*/ 832969 w 1035378"/>
                  <a:gd name="connsiteY17" fmla="*/ 88605 h 1050678"/>
                  <a:gd name="connsiteX18" fmla="*/ 916312 w 1035378"/>
                  <a:gd name="connsiteY18" fmla="*/ 88605 h 1050678"/>
                  <a:gd name="connsiteX19" fmla="*/ 961556 w 1035378"/>
                  <a:gd name="connsiteY19" fmla="*/ 105273 h 1050678"/>
                  <a:gd name="connsiteX20" fmla="*/ 963937 w 1035378"/>
                  <a:gd name="connsiteY20" fmla="*/ 145755 h 1050678"/>
                  <a:gd name="connsiteX21" fmla="*/ 942506 w 1035378"/>
                  <a:gd name="connsiteY21" fmla="*/ 205286 h 1050678"/>
                  <a:gd name="connsiteX22" fmla="*/ 942506 w 1035378"/>
                  <a:gd name="connsiteY22" fmla="*/ 264817 h 1050678"/>
                  <a:gd name="connsiteX23" fmla="*/ 978225 w 1035378"/>
                  <a:gd name="connsiteY23" fmla="*/ 331492 h 1050678"/>
                  <a:gd name="connsiteX24" fmla="*/ 1004419 w 1035378"/>
                  <a:gd name="connsiteY24" fmla="*/ 452936 h 1050678"/>
                  <a:gd name="connsiteX25" fmla="*/ 994894 w 1035378"/>
                  <a:gd name="connsiteY25" fmla="*/ 657723 h 1050678"/>
                  <a:gd name="connsiteX26" fmla="*/ 985369 w 1035378"/>
                  <a:gd name="connsiteY26" fmla="*/ 695823 h 1050678"/>
                  <a:gd name="connsiteX27" fmla="*/ 1002037 w 1035378"/>
                  <a:gd name="connsiteY27" fmla="*/ 741067 h 1050678"/>
                  <a:gd name="connsiteX28" fmla="*/ 1035375 w 1035378"/>
                  <a:gd name="connsiteY28" fmla="*/ 786311 h 1050678"/>
                  <a:gd name="connsiteX29" fmla="*/ 999656 w 1035378"/>
                  <a:gd name="connsiteY29" fmla="*/ 829173 h 1050678"/>
                  <a:gd name="connsiteX30" fmla="*/ 932981 w 1035378"/>
                  <a:gd name="connsiteY30" fmla="*/ 838698 h 1050678"/>
                  <a:gd name="connsiteX31" fmla="*/ 880594 w 1035378"/>
                  <a:gd name="connsiteY31" fmla="*/ 845842 h 1050678"/>
                  <a:gd name="connsiteX32" fmla="*/ 847256 w 1035378"/>
                  <a:gd name="connsiteY32" fmla="*/ 879180 h 1050678"/>
                  <a:gd name="connsiteX33" fmla="*/ 759150 w 1035378"/>
                  <a:gd name="connsiteY33" fmla="*/ 929186 h 1050678"/>
                  <a:gd name="connsiteX34" fmla="*/ 694856 w 1035378"/>
                  <a:gd name="connsiteY34" fmla="*/ 998242 h 1050678"/>
                  <a:gd name="connsiteX35" fmla="*/ 654375 w 1035378"/>
                  <a:gd name="connsiteY35" fmla="*/ 1012530 h 1050678"/>
                  <a:gd name="connsiteX36" fmla="*/ 599606 w 1035378"/>
                  <a:gd name="connsiteY36" fmla="*/ 981573 h 1050678"/>
                  <a:gd name="connsiteX37" fmla="*/ 568650 w 1035378"/>
                  <a:gd name="connsiteY37" fmla="*/ 988717 h 1050678"/>
                  <a:gd name="connsiteX38" fmla="*/ 490069 w 1035378"/>
                  <a:gd name="connsiteY38" fmla="*/ 1050630 h 1050678"/>
                  <a:gd name="connsiteX39" fmla="*/ 482711 w 1035378"/>
                  <a:gd name="connsiteY39" fmla="*/ 998852 h 1050678"/>
                  <a:gd name="connsiteX40" fmla="*/ 403405 w 1035378"/>
                  <a:gd name="connsiteY40" fmla="*/ 988906 h 1050678"/>
                  <a:gd name="connsiteX41" fmla="*/ 328144 w 1035378"/>
                  <a:gd name="connsiteY41" fmla="*/ 936330 h 1050678"/>
                  <a:gd name="connsiteX42" fmla="*/ 263850 w 1035378"/>
                  <a:gd name="connsiteY42" fmla="*/ 957761 h 1050678"/>
                  <a:gd name="connsiteX43" fmla="*/ 232894 w 1035378"/>
                  <a:gd name="connsiteY43" fmla="*/ 926805 h 1050678"/>
                  <a:gd name="connsiteX44" fmla="*/ 220987 w 1035378"/>
                  <a:gd name="connsiteY44" fmla="*/ 891086 h 1050678"/>
                  <a:gd name="connsiteX45" fmla="*/ 180506 w 1035378"/>
                  <a:gd name="connsiteY45" fmla="*/ 872036 h 1050678"/>
                  <a:gd name="connsiteX46" fmla="*/ 118594 w 1035378"/>
                  <a:gd name="connsiteY46" fmla="*/ 795836 h 1050678"/>
                  <a:gd name="connsiteX47" fmla="*/ 80494 w 1035378"/>
                  <a:gd name="connsiteY47" fmla="*/ 700586 h 1050678"/>
                  <a:gd name="connsiteX48" fmla="*/ 73350 w 1035378"/>
                  <a:gd name="connsiteY48" fmla="*/ 648198 h 1050678"/>
                  <a:gd name="connsiteX49" fmla="*/ 49537 w 1035378"/>
                  <a:gd name="connsiteY49" fmla="*/ 583905 h 1050678"/>
                  <a:gd name="connsiteX50" fmla="*/ 1912 w 1035378"/>
                  <a:gd name="connsiteY50" fmla="*/ 464842 h 1050678"/>
                  <a:gd name="connsiteX51" fmla="*/ 11437 w 1035378"/>
                  <a:gd name="connsiteY51" fmla="*/ 352923 h 1050678"/>
                  <a:gd name="connsiteX52" fmla="*/ 30487 w 1035378"/>
                  <a:gd name="connsiteY52" fmla="*/ 314823 h 1050678"/>
                  <a:gd name="connsiteX53" fmla="*/ 16200 w 1035378"/>
                  <a:gd name="connsiteY53" fmla="*/ 260055 h 1050678"/>
                  <a:gd name="connsiteX54" fmla="*/ 35250 w 1035378"/>
                  <a:gd name="connsiteY54" fmla="*/ 243386 h 1050678"/>
                  <a:gd name="connsiteX55" fmla="*/ 106687 w 1035378"/>
                  <a:gd name="connsiteY55" fmla="*/ 252911 h 1050678"/>
                  <a:gd name="connsiteX56" fmla="*/ 118594 w 1035378"/>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40037 w 1004937"/>
                  <a:gd name="connsiteY7" fmla="*/ 202905 h 1050678"/>
                  <a:gd name="connsiteX8" fmla="*/ 313856 w 1004937"/>
                  <a:gd name="connsiteY8" fmla="*/ 162423 h 1050678"/>
                  <a:gd name="connsiteX9" fmla="*/ 444825 w 1004937"/>
                  <a:gd name="connsiteY9" fmla="*/ 114798 h 1050678"/>
                  <a:gd name="connsiteX10" fmla="*/ 535312 w 1004937"/>
                  <a:gd name="connsiteY10" fmla="*/ 114798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99656 w 1004937"/>
                  <a:gd name="connsiteY29" fmla="*/ 829173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40037 w 1004937"/>
                  <a:gd name="connsiteY7" fmla="*/ 202905 h 1050678"/>
                  <a:gd name="connsiteX8" fmla="*/ 313856 w 1004937"/>
                  <a:gd name="connsiteY8" fmla="*/ 162423 h 1050678"/>
                  <a:gd name="connsiteX9" fmla="*/ 444825 w 1004937"/>
                  <a:gd name="connsiteY9" fmla="*/ 114798 h 1050678"/>
                  <a:gd name="connsiteX10" fmla="*/ 535312 w 1004937"/>
                  <a:gd name="connsiteY10" fmla="*/ 114798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66709 w 1004937"/>
                  <a:gd name="connsiteY29" fmla="*/ 805714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40037 w 1004937"/>
                  <a:gd name="connsiteY7" fmla="*/ 202905 h 1050678"/>
                  <a:gd name="connsiteX8" fmla="*/ 313856 w 1004937"/>
                  <a:gd name="connsiteY8" fmla="*/ 162423 h 1050678"/>
                  <a:gd name="connsiteX9" fmla="*/ 444825 w 1004937"/>
                  <a:gd name="connsiteY9" fmla="*/ 114798 h 1050678"/>
                  <a:gd name="connsiteX10" fmla="*/ 525809 w 1004937"/>
                  <a:gd name="connsiteY10" fmla="*/ 87330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66709 w 1004937"/>
                  <a:gd name="connsiteY29" fmla="*/ 805714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40037 w 1004937"/>
                  <a:gd name="connsiteY7" fmla="*/ 202905 h 1050678"/>
                  <a:gd name="connsiteX8" fmla="*/ 313856 w 1004937"/>
                  <a:gd name="connsiteY8" fmla="*/ 162423 h 1050678"/>
                  <a:gd name="connsiteX9" fmla="*/ 440812 w 1004937"/>
                  <a:gd name="connsiteY9" fmla="*/ 127120 h 1050678"/>
                  <a:gd name="connsiteX10" fmla="*/ 525809 w 1004937"/>
                  <a:gd name="connsiteY10" fmla="*/ 87330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66709 w 1004937"/>
                  <a:gd name="connsiteY29" fmla="*/ 805714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40037 w 1004937"/>
                  <a:gd name="connsiteY7" fmla="*/ 202905 h 1050678"/>
                  <a:gd name="connsiteX8" fmla="*/ 308155 w 1004937"/>
                  <a:gd name="connsiteY8" fmla="*/ 145943 h 1050678"/>
                  <a:gd name="connsiteX9" fmla="*/ 440812 w 1004937"/>
                  <a:gd name="connsiteY9" fmla="*/ 127120 h 1050678"/>
                  <a:gd name="connsiteX10" fmla="*/ 525809 w 1004937"/>
                  <a:gd name="connsiteY10" fmla="*/ 87330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66709 w 1004937"/>
                  <a:gd name="connsiteY29" fmla="*/ 805714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32434 w 1004937"/>
                  <a:gd name="connsiteY7" fmla="*/ 180933 h 1050678"/>
                  <a:gd name="connsiteX8" fmla="*/ 308155 w 1004937"/>
                  <a:gd name="connsiteY8" fmla="*/ 145943 h 1050678"/>
                  <a:gd name="connsiteX9" fmla="*/ 440812 w 1004937"/>
                  <a:gd name="connsiteY9" fmla="*/ 127120 h 1050678"/>
                  <a:gd name="connsiteX10" fmla="*/ 525809 w 1004937"/>
                  <a:gd name="connsiteY10" fmla="*/ 87330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66709 w 1004937"/>
                  <a:gd name="connsiteY29" fmla="*/ 805714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298336 h 1034191"/>
                  <a:gd name="connsiteX1" fmla="*/ 118594 w 1004937"/>
                  <a:gd name="connsiteY1" fmla="*/ 243568 h 1034191"/>
                  <a:gd name="connsiteX2" fmla="*/ 99544 w 1004937"/>
                  <a:gd name="connsiteY2" fmla="*/ 179274 h 1034191"/>
                  <a:gd name="connsiteX3" fmla="*/ 147344 w 1004937"/>
                  <a:gd name="connsiteY3" fmla="*/ 167583 h 1034191"/>
                  <a:gd name="connsiteX4" fmla="*/ 175040 w 1004937"/>
                  <a:gd name="connsiteY4" fmla="*/ 187464 h 1034191"/>
                  <a:gd name="connsiteX5" fmla="*/ 185248 w 1004937"/>
                  <a:gd name="connsiteY5" fmla="*/ 187691 h 1034191"/>
                  <a:gd name="connsiteX6" fmla="*/ 223369 w 1004937"/>
                  <a:gd name="connsiteY6" fmla="*/ 184036 h 1034191"/>
                  <a:gd name="connsiteX7" fmla="*/ 232434 w 1004937"/>
                  <a:gd name="connsiteY7" fmla="*/ 164446 h 1034191"/>
                  <a:gd name="connsiteX8" fmla="*/ 308155 w 1004937"/>
                  <a:gd name="connsiteY8" fmla="*/ 129456 h 1034191"/>
                  <a:gd name="connsiteX9" fmla="*/ 440812 w 1004937"/>
                  <a:gd name="connsiteY9" fmla="*/ 110633 h 1034191"/>
                  <a:gd name="connsiteX10" fmla="*/ 525809 w 1004937"/>
                  <a:gd name="connsiteY10" fmla="*/ 70843 h 1034191"/>
                  <a:gd name="connsiteX11" fmla="*/ 597225 w 1004937"/>
                  <a:gd name="connsiteY11" fmla="*/ 31636 h 1034191"/>
                  <a:gd name="connsiteX12" fmla="*/ 677103 w 1004937"/>
                  <a:gd name="connsiteY12" fmla="*/ 557 h 1034191"/>
                  <a:gd name="connsiteX13" fmla="*/ 705242 w 1004937"/>
                  <a:gd name="connsiteY13" fmla="*/ 11913 h 1034191"/>
                  <a:gd name="connsiteX14" fmla="*/ 736008 w 1004937"/>
                  <a:gd name="connsiteY14" fmla="*/ 14900 h 1034191"/>
                  <a:gd name="connsiteX15" fmla="*/ 794869 w 1004937"/>
                  <a:gd name="connsiteY15" fmla="*/ 43543 h 1034191"/>
                  <a:gd name="connsiteX16" fmla="*/ 832969 w 1004937"/>
                  <a:gd name="connsiteY16" fmla="*/ 72118 h 1034191"/>
                  <a:gd name="connsiteX17" fmla="*/ 916312 w 1004937"/>
                  <a:gd name="connsiteY17" fmla="*/ 72118 h 1034191"/>
                  <a:gd name="connsiteX18" fmla="*/ 961556 w 1004937"/>
                  <a:gd name="connsiteY18" fmla="*/ 88786 h 1034191"/>
                  <a:gd name="connsiteX19" fmla="*/ 963937 w 1004937"/>
                  <a:gd name="connsiteY19" fmla="*/ 129268 h 1034191"/>
                  <a:gd name="connsiteX20" fmla="*/ 942506 w 1004937"/>
                  <a:gd name="connsiteY20" fmla="*/ 188799 h 1034191"/>
                  <a:gd name="connsiteX21" fmla="*/ 942506 w 1004937"/>
                  <a:gd name="connsiteY21" fmla="*/ 248330 h 1034191"/>
                  <a:gd name="connsiteX22" fmla="*/ 978225 w 1004937"/>
                  <a:gd name="connsiteY22" fmla="*/ 315005 h 1034191"/>
                  <a:gd name="connsiteX23" fmla="*/ 1004419 w 1004937"/>
                  <a:gd name="connsiteY23" fmla="*/ 436449 h 1034191"/>
                  <a:gd name="connsiteX24" fmla="*/ 994894 w 1004937"/>
                  <a:gd name="connsiteY24" fmla="*/ 641236 h 1034191"/>
                  <a:gd name="connsiteX25" fmla="*/ 985369 w 1004937"/>
                  <a:gd name="connsiteY25" fmla="*/ 679336 h 1034191"/>
                  <a:gd name="connsiteX26" fmla="*/ 1002037 w 1004937"/>
                  <a:gd name="connsiteY26" fmla="*/ 724580 h 1034191"/>
                  <a:gd name="connsiteX27" fmla="*/ 1000317 w 1004937"/>
                  <a:gd name="connsiteY27" fmla="*/ 764180 h 1034191"/>
                  <a:gd name="connsiteX28" fmla="*/ 966709 w 1004937"/>
                  <a:gd name="connsiteY28" fmla="*/ 789227 h 1034191"/>
                  <a:gd name="connsiteX29" fmla="*/ 932981 w 1004937"/>
                  <a:gd name="connsiteY29" fmla="*/ 822211 h 1034191"/>
                  <a:gd name="connsiteX30" fmla="*/ 880594 w 1004937"/>
                  <a:gd name="connsiteY30" fmla="*/ 829355 h 1034191"/>
                  <a:gd name="connsiteX31" fmla="*/ 847256 w 1004937"/>
                  <a:gd name="connsiteY31" fmla="*/ 862693 h 1034191"/>
                  <a:gd name="connsiteX32" fmla="*/ 759150 w 1004937"/>
                  <a:gd name="connsiteY32" fmla="*/ 912699 h 1034191"/>
                  <a:gd name="connsiteX33" fmla="*/ 694856 w 1004937"/>
                  <a:gd name="connsiteY33" fmla="*/ 981755 h 1034191"/>
                  <a:gd name="connsiteX34" fmla="*/ 654375 w 1004937"/>
                  <a:gd name="connsiteY34" fmla="*/ 996043 h 1034191"/>
                  <a:gd name="connsiteX35" fmla="*/ 599606 w 1004937"/>
                  <a:gd name="connsiteY35" fmla="*/ 965086 h 1034191"/>
                  <a:gd name="connsiteX36" fmla="*/ 568650 w 1004937"/>
                  <a:gd name="connsiteY36" fmla="*/ 972230 h 1034191"/>
                  <a:gd name="connsiteX37" fmla="*/ 490069 w 1004937"/>
                  <a:gd name="connsiteY37" fmla="*/ 1034143 h 1034191"/>
                  <a:gd name="connsiteX38" fmla="*/ 482711 w 1004937"/>
                  <a:gd name="connsiteY38" fmla="*/ 982365 h 1034191"/>
                  <a:gd name="connsiteX39" fmla="*/ 403405 w 1004937"/>
                  <a:gd name="connsiteY39" fmla="*/ 972419 h 1034191"/>
                  <a:gd name="connsiteX40" fmla="*/ 328144 w 1004937"/>
                  <a:gd name="connsiteY40" fmla="*/ 919843 h 1034191"/>
                  <a:gd name="connsiteX41" fmla="*/ 263850 w 1004937"/>
                  <a:gd name="connsiteY41" fmla="*/ 941274 h 1034191"/>
                  <a:gd name="connsiteX42" fmla="*/ 232894 w 1004937"/>
                  <a:gd name="connsiteY42" fmla="*/ 910318 h 1034191"/>
                  <a:gd name="connsiteX43" fmla="*/ 220987 w 1004937"/>
                  <a:gd name="connsiteY43" fmla="*/ 874599 h 1034191"/>
                  <a:gd name="connsiteX44" fmla="*/ 180506 w 1004937"/>
                  <a:gd name="connsiteY44" fmla="*/ 855549 h 1034191"/>
                  <a:gd name="connsiteX45" fmla="*/ 118594 w 1004937"/>
                  <a:gd name="connsiteY45" fmla="*/ 779349 h 1034191"/>
                  <a:gd name="connsiteX46" fmla="*/ 80494 w 1004937"/>
                  <a:gd name="connsiteY46" fmla="*/ 684099 h 1034191"/>
                  <a:gd name="connsiteX47" fmla="*/ 73350 w 1004937"/>
                  <a:gd name="connsiteY47" fmla="*/ 631711 h 1034191"/>
                  <a:gd name="connsiteX48" fmla="*/ 49537 w 1004937"/>
                  <a:gd name="connsiteY48" fmla="*/ 567418 h 1034191"/>
                  <a:gd name="connsiteX49" fmla="*/ 1912 w 1004937"/>
                  <a:gd name="connsiteY49" fmla="*/ 448355 h 1034191"/>
                  <a:gd name="connsiteX50" fmla="*/ 11437 w 1004937"/>
                  <a:gd name="connsiteY50" fmla="*/ 336436 h 1034191"/>
                  <a:gd name="connsiteX51" fmla="*/ 30487 w 1004937"/>
                  <a:gd name="connsiteY51" fmla="*/ 298336 h 1034191"/>
                  <a:gd name="connsiteX52" fmla="*/ 16200 w 1004937"/>
                  <a:gd name="connsiteY52" fmla="*/ 243568 h 1034191"/>
                  <a:gd name="connsiteX53" fmla="*/ 35250 w 1004937"/>
                  <a:gd name="connsiteY53" fmla="*/ 226899 h 1034191"/>
                  <a:gd name="connsiteX54" fmla="*/ 106687 w 1004937"/>
                  <a:gd name="connsiteY54" fmla="*/ 236424 h 1034191"/>
                  <a:gd name="connsiteX55" fmla="*/ 118594 w 1004937"/>
                  <a:gd name="connsiteY55" fmla="*/ 243568 h 1034191"/>
                  <a:gd name="connsiteX0" fmla="*/ 111450 w 1004937"/>
                  <a:gd name="connsiteY0" fmla="*/ 298336 h 1034191"/>
                  <a:gd name="connsiteX1" fmla="*/ 118594 w 1004937"/>
                  <a:gd name="connsiteY1" fmla="*/ 243568 h 1034191"/>
                  <a:gd name="connsiteX2" fmla="*/ 99544 w 1004937"/>
                  <a:gd name="connsiteY2" fmla="*/ 179274 h 1034191"/>
                  <a:gd name="connsiteX3" fmla="*/ 147344 w 1004937"/>
                  <a:gd name="connsiteY3" fmla="*/ 167583 h 1034191"/>
                  <a:gd name="connsiteX4" fmla="*/ 175040 w 1004937"/>
                  <a:gd name="connsiteY4" fmla="*/ 187464 h 1034191"/>
                  <a:gd name="connsiteX5" fmla="*/ 185248 w 1004937"/>
                  <a:gd name="connsiteY5" fmla="*/ 187691 h 1034191"/>
                  <a:gd name="connsiteX6" fmla="*/ 223369 w 1004937"/>
                  <a:gd name="connsiteY6" fmla="*/ 184036 h 1034191"/>
                  <a:gd name="connsiteX7" fmla="*/ 232434 w 1004937"/>
                  <a:gd name="connsiteY7" fmla="*/ 164446 h 1034191"/>
                  <a:gd name="connsiteX8" fmla="*/ 308155 w 1004937"/>
                  <a:gd name="connsiteY8" fmla="*/ 129456 h 1034191"/>
                  <a:gd name="connsiteX9" fmla="*/ 440812 w 1004937"/>
                  <a:gd name="connsiteY9" fmla="*/ 110633 h 1034191"/>
                  <a:gd name="connsiteX10" fmla="*/ 525809 w 1004937"/>
                  <a:gd name="connsiteY10" fmla="*/ 70843 h 1034191"/>
                  <a:gd name="connsiteX11" fmla="*/ 597225 w 1004937"/>
                  <a:gd name="connsiteY11" fmla="*/ 31636 h 1034191"/>
                  <a:gd name="connsiteX12" fmla="*/ 677103 w 1004937"/>
                  <a:gd name="connsiteY12" fmla="*/ 557 h 1034191"/>
                  <a:gd name="connsiteX13" fmla="*/ 705242 w 1004937"/>
                  <a:gd name="connsiteY13" fmla="*/ 11913 h 1034191"/>
                  <a:gd name="connsiteX14" fmla="*/ 736008 w 1004937"/>
                  <a:gd name="connsiteY14" fmla="*/ 14900 h 1034191"/>
                  <a:gd name="connsiteX15" fmla="*/ 794869 w 1004937"/>
                  <a:gd name="connsiteY15" fmla="*/ 43543 h 1034191"/>
                  <a:gd name="connsiteX16" fmla="*/ 832969 w 1004937"/>
                  <a:gd name="connsiteY16" fmla="*/ 72118 h 1034191"/>
                  <a:gd name="connsiteX17" fmla="*/ 916312 w 1004937"/>
                  <a:gd name="connsiteY17" fmla="*/ 72118 h 1034191"/>
                  <a:gd name="connsiteX18" fmla="*/ 963937 w 1004937"/>
                  <a:gd name="connsiteY18" fmla="*/ 129268 h 1034191"/>
                  <a:gd name="connsiteX19" fmla="*/ 942506 w 1004937"/>
                  <a:gd name="connsiteY19" fmla="*/ 188799 h 1034191"/>
                  <a:gd name="connsiteX20" fmla="*/ 942506 w 1004937"/>
                  <a:gd name="connsiteY20" fmla="*/ 248330 h 1034191"/>
                  <a:gd name="connsiteX21" fmla="*/ 978225 w 1004937"/>
                  <a:gd name="connsiteY21" fmla="*/ 315005 h 1034191"/>
                  <a:gd name="connsiteX22" fmla="*/ 1004419 w 1004937"/>
                  <a:gd name="connsiteY22" fmla="*/ 436449 h 1034191"/>
                  <a:gd name="connsiteX23" fmla="*/ 994894 w 1004937"/>
                  <a:gd name="connsiteY23" fmla="*/ 641236 h 1034191"/>
                  <a:gd name="connsiteX24" fmla="*/ 985369 w 1004937"/>
                  <a:gd name="connsiteY24" fmla="*/ 679336 h 1034191"/>
                  <a:gd name="connsiteX25" fmla="*/ 1002037 w 1004937"/>
                  <a:gd name="connsiteY25" fmla="*/ 724580 h 1034191"/>
                  <a:gd name="connsiteX26" fmla="*/ 1000317 w 1004937"/>
                  <a:gd name="connsiteY26" fmla="*/ 764180 h 1034191"/>
                  <a:gd name="connsiteX27" fmla="*/ 966709 w 1004937"/>
                  <a:gd name="connsiteY27" fmla="*/ 789227 h 1034191"/>
                  <a:gd name="connsiteX28" fmla="*/ 932981 w 1004937"/>
                  <a:gd name="connsiteY28" fmla="*/ 822211 h 1034191"/>
                  <a:gd name="connsiteX29" fmla="*/ 880594 w 1004937"/>
                  <a:gd name="connsiteY29" fmla="*/ 829355 h 1034191"/>
                  <a:gd name="connsiteX30" fmla="*/ 847256 w 1004937"/>
                  <a:gd name="connsiteY30" fmla="*/ 862693 h 1034191"/>
                  <a:gd name="connsiteX31" fmla="*/ 759150 w 1004937"/>
                  <a:gd name="connsiteY31" fmla="*/ 912699 h 1034191"/>
                  <a:gd name="connsiteX32" fmla="*/ 694856 w 1004937"/>
                  <a:gd name="connsiteY32" fmla="*/ 981755 h 1034191"/>
                  <a:gd name="connsiteX33" fmla="*/ 654375 w 1004937"/>
                  <a:gd name="connsiteY33" fmla="*/ 996043 h 1034191"/>
                  <a:gd name="connsiteX34" fmla="*/ 599606 w 1004937"/>
                  <a:gd name="connsiteY34" fmla="*/ 965086 h 1034191"/>
                  <a:gd name="connsiteX35" fmla="*/ 568650 w 1004937"/>
                  <a:gd name="connsiteY35" fmla="*/ 972230 h 1034191"/>
                  <a:gd name="connsiteX36" fmla="*/ 490069 w 1004937"/>
                  <a:gd name="connsiteY36" fmla="*/ 1034143 h 1034191"/>
                  <a:gd name="connsiteX37" fmla="*/ 482711 w 1004937"/>
                  <a:gd name="connsiteY37" fmla="*/ 982365 h 1034191"/>
                  <a:gd name="connsiteX38" fmla="*/ 403405 w 1004937"/>
                  <a:gd name="connsiteY38" fmla="*/ 972419 h 1034191"/>
                  <a:gd name="connsiteX39" fmla="*/ 328144 w 1004937"/>
                  <a:gd name="connsiteY39" fmla="*/ 919843 h 1034191"/>
                  <a:gd name="connsiteX40" fmla="*/ 263850 w 1004937"/>
                  <a:gd name="connsiteY40" fmla="*/ 941274 h 1034191"/>
                  <a:gd name="connsiteX41" fmla="*/ 232894 w 1004937"/>
                  <a:gd name="connsiteY41" fmla="*/ 910318 h 1034191"/>
                  <a:gd name="connsiteX42" fmla="*/ 220987 w 1004937"/>
                  <a:gd name="connsiteY42" fmla="*/ 874599 h 1034191"/>
                  <a:gd name="connsiteX43" fmla="*/ 180506 w 1004937"/>
                  <a:gd name="connsiteY43" fmla="*/ 855549 h 1034191"/>
                  <a:gd name="connsiteX44" fmla="*/ 118594 w 1004937"/>
                  <a:gd name="connsiteY44" fmla="*/ 779349 h 1034191"/>
                  <a:gd name="connsiteX45" fmla="*/ 80494 w 1004937"/>
                  <a:gd name="connsiteY45" fmla="*/ 684099 h 1034191"/>
                  <a:gd name="connsiteX46" fmla="*/ 73350 w 1004937"/>
                  <a:gd name="connsiteY46" fmla="*/ 631711 h 1034191"/>
                  <a:gd name="connsiteX47" fmla="*/ 49537 w 1004937"/>
                  <a:gd name="connsiteY47" fmla="*/ 567418 h 1034191"/>
                  <a:gd name="connsiteX48" fmla="*/ 1912 w 1004937"/>
                  <a:gd name="connsiteY48" fmla="*/ 448355 h 1034191"/>
                  <a:gd name="connsiteX49" fmla="*/ 11437 w 1004937"/>
                  <a:gd name="connsiteY49" fmla="*/ 336436 h 1034191"/>
                  <a:gd name="connsiteX50" fmla="*/ 30487 w 1004937"/>
                  <a:gd name="connsiteY50" fmla="*/ 298336 h 1034191"/>
                  <a:gd name="connsiteX51" fmla="*/ 16200 w 1004937"/>
                  <a:gd name="connsiteY51" fmla="*/ 243568 h 1034191"/>
                  <a:gd name="connsiteX52" fmla="*/ 35250 w 1004937"/>
                  <a:gd name="connsiteY52" fmla="*/ 226899 h 1034191"/>
                  <a:gd name="connsiteX53" fmla="*/ 106687 w 1004937"/>
                  <a:gd name="connsiteY53" fmla="*/ 236424 h 1034191"/>
                  <a:gd name="connsiteX54" fmla="*/ 118594 w 1004937"/>
                  <a:gd name="connsiteY54" fmla="*/ 243568 h 1034191"/>
                  <a:gd name="connsiteX0" fmla="*/ 111450 w 1004937"/>
                  <a:gd name="connsiteY0" fmla="*/ 298336 h 1034191"/>
                  <a:gd name="connsiteX1" fmla="*/ 118594 w 1004937"/>
                  <a:gd name="connsiteY1" fmla="*/ 243568 h 1034191"/>
                  <a:gd name="connsiteX2" fmla="*/ 99544 w 1004937"/>
                  <a:gd name="connsiteY2" fmla="*/ 179274 h 1034191"/>
                  <a:gd name="connsiteX3" fmla="*/ 147344 w 1004937"/>
                  <a:gd name="connsiteY3" fmla="*/ 167583 h 1034191"/>
                  <a:gd name="connsiteX4" fmla="*/ 175040 w 1004937"/>
                  <a:gd name="connsiteY4" fmla="*/ 187464 h 1034191"/>
                  <a:gd name="connsiteX5" fmla="*/ 185248 w 1004937"/>
                  <a:gd name="connsiteY5" fmla="*/ 187691 h 1034191"/>
                  <a:gd name="connsiteX6" fmla="*/ 223369 w 1004937"/>
                  <a:gd name="connsiteY6" fmla="*/ 184036 h 1034191"/>
                  <a:gd name="connsiteX7" fmla="*/ 232434 w 1004937"/>
                  <a:gd name="connsiteY7" fmla="*/ 164446 h 1034191"/>
                  <a:gd name="connsiteX8" fmla="*/ 288852 w 1004937"/>
                  <a:gd name="connsiteY8" fmla="*/ 100497 h 1034191"/>
                  <a:gd name="connsiteX9" fmla="*/ 440812 w 1004937"/>
                  <a:gd name="connsiteY9" fmla="*/ 110633 h 1034191"/>
                  <a:gd name="connsiteX10" fmla="*/ 525809 w 1004937"/>
                  <a:gd name="connsiteY10" fmla="*/ 70843 h 1034191"/>
                  <a:gd name="connsiteX11" fmla="*/ 597225 w 1004937"/>
                  <a:gd name="connsiteY11" fmla="*/ 31636 h 1034191"/>
                  <a:gd name="connsiteX12" fmla="*/ 677103 w 1004937"/>
                  <a:gd name="connsiteY12" fmla="*/ 557 h 1034191"/>
                  <a:gd name="connsiteX13" fmla="*/ 705242 w 1004937"/>
                  <a:gd name="connsiteY13" fmla="*/ 11913 h 1034191"/>
                  <a:gd name="connsiteX14" fmla="*/ 736008 w 1004937"/>
                  <a:gd name="connsiteY14" fmla="*/ 14900 h 1034191"/>
                  <a:gd name="connsiteX15" fmla="*/ 794869 w 1004937"/>
                  <a:gd name="connsiteY15" fmla="*/ 43543 h 1034191"/>
                  <a:gd name="connsiteX16" fmla="*/ 832969 w 1004937"/>
                  <a:gd name="connsiteY16" fmla="*/ 72118 h 1034191"/>
                  <a:gd name="connsiteX17" fmla="*/ 916312 w 1004937"/>
                  <a:gd name="connsiteY17" fmla="*/ 72118 h 1034191"/>
                  <a:gd name="connsiteX18" fmla="*/ 963937 w 1004937"/>
                  <a:gd name="connsiteY18" fmla="*/ 129268 h 1034191"/>
                  <a:gd name="connsiteX19" fmla="*/ 942506 w 1004937"/>
                  <a:gd name="connsiteY19" fmla="*/ 188799 h 1034191"/>
                  <a:gd name="connsiteX20" fmla="*/ 942506 w 1004937"/>
                  <a:gd name="connsiteY20" fmla="*/ 248330 h 1034191"/>
                  <a:gd name="connsiteX21" fmla="*/ 978225 w 1004937"/>
                  <a:gd name="connsiteY21" fmla="*/ 315005 h 1034191"/>
                  <a:gd name="connsiteX22" fmla="*/ 1004419 w 1004937"/>
                  <a:gd name="connsiteY22" fmla="*/ 436449 h 1034191"/>
                  <a:gd name="connsiteX23" fmla="*/ 994894 w 1004937"/>
                  <a:gd name="connsiteY23" fmla="*/ 641236 h 1034191"/>
                  <a:gd name="connsiteX24" fmla="*/ 985369 w 1004937"/>
                  <a:gd name="connsiteY24" fmla="*/ 679336 h 1034191"/>
                  <a:gd name="connsiteX25" fmla="*/ 1002037 w 1004937"/>
                  <a:gd name="connsiteY25" fmla="*/ 724580 h 1034191"/>
                  <a:gd name="connsiteX26" fmla="*/ 1000317 w 1004937"/>
                  <a:gd name="connsiteY26" fmla="*/ 764180 h 1034191"/>
                  <a:gd name="connsiteX27" fmla="*/ 966709 w 1004937"/>
                  <a:gd name="connsiteY27" fmla="*/ 789227 h 1034191"/>
                  <a:gd name="connsiteX28" fmla="*/ 932981 w 1004937"/>
                  <a:gd name="connsiteY28" fmla="*/ 822211 h 1034191"/>
                  <a:gd name="connsiteX29" fmla="*/ 880594 w 1004937"/>
                  <a:gd name="connsiteY29" fmla="*/ 829355 h 1034191"/>
                  <a:gd name="connsiteX30" fmla="*/ 847256 w 1004937"/>
                  <a:gd name="connsiteY30" fmla="*/ 862693 h 1034191"/>
                  <a:gd name="connsiteX31" fmla="*/ 759150 w 1004937"/>
                  <a:gd name="connsiteY31" fmla="*/ 912699 h 1034191"/>
                  <a:gd name="connsiteX32" fmla="*/ 694856 w 1004937"/>
                  <a:gd name="connsiteY32" fmla="*/ 981755 h 1034191"/>
                  <a:gd name="connsiteX33" fmla="*/ 654375 w 1004937"/>
                  <a:gd name="connsiteY33" fmla="*/ 996043 h 1034191"/>
                  <a:gd name="connsiteX34" fmla="*/ 599606 w 1004937"/>
                  <a:gd name="connsiteY34" fmla="*/ 965086 h 1034191"/>
                  <a:gd name="connsiteX35" fmla="*/ 568650 w 1004937"/>
                  <a:gd name="connsiteY35" fmla="*/ 972230 h 1034191"/>
                  <a:gd name="connsiteX36" fmla="*/ 490069 w 1004937"/>
                  <a:gd name="connsiteY36" fmla="*/ 1034143 h 1034191"/>
                  <a:gd name="connsiteX37" fmla="*/ 482711 w 1004937"/>
                  <a:gd name="connsiteY37" fmla="*/ 982365 h 1034191"/>
                  <a:gd name="connsiteX38" fmla="*/ 403405 w 1004937"/>
                  <a:gd name="connsiteY38" fmla="*/ 972419 h 1034191"/>
                  <a:gd name="connsiteX39" fmla="*/ 328144 w 1004937"/>
                  <a:gd name="connsiteY39" fmla="*/ 919843 h 1034191"/>
                  <a:gd name="connsiteX40" fmla="*/ 263850 w 1004937"/>
                  <a:gd name="connsiteY40" fmla="*/ 941274 h 1034191"/>
                  <a:gd name="connsiteX41" fmla="*/ 232894 w 1004937"/>
                  <a:gd name="connsiteY41" fmla="*/ 910318 h 1034191"/>
                  <a:gd name="connsiteX42" fmla="*/ 220987 w 1004937"/>
                  <a:gd name="connsiteY42" fmla="*/ 874599 h 1034191"/>
                  <a:gd name="connsiteX43" fmla="*/ 180506 w 1004937"/>
                  <a:gd name="connsiteY43" fmla="*/ 855549 h 1034191"/>
                  <a:gd name="connsiteX44" fmla="*/ 118594 w 1004937"/>
                  <a:gd name="connsiteY44" fmla="*/ 779349 h 1034191"/>
                  <a:gd name="connsiteX45" fmla="*/ 80494 w 1004937"/>
                  <a:gd name="connsiteY45" fmla="*/ 684099 h 1034191"/>
                  <a:gd name="connsiteX46" fmla="*/ 73350 w 1004937"/>
                  <a:gd name="connsiteY46" fmla="*/ 631711 h 1034191"/>
                  <a:gd name="connsiteX47" fmla="*/ 49537 w 1004937"/>
                  <a:gd name="connsiteY47" fmla="*/ 567418 h 1034191"/>
                  <a:gd name="connsiteX48" fmla="*/ 1912 w 1004937"/>
                  <a:gd name="connsiteY48" fmla="*/ 448355 h 1034191"/>
                  <a:gd name="connsiteX49" fmla="*/ 11437 w 1004937"/>
                  <a:gd name="connsiteY49" fmla="*/ 336436 h 1034191"/>
                  <a:gd name="connsiteX50" fmla="*/ 30487 w 1004937"/>
                  <a:gd name="connsiteY50" fmla="*/ 298336 h 1034191"/>
                  <a:gd name="connsiteX51" fmla="*/ 16200 w 1004937"/>
                  <a:gd name="connsiteY51" fmla="*/ 243568 h 1034191"/>
                  <a:gd name="connsiteX52" fmla="*/ 35250 w 1004937"/>
                  <a:gd name="connsiteY52" fmla="*/ 226899 h 1034191"/>
                  <a:gd name="connsiteX53" fmla="*/ 106687 w 1004937"/>
                  <a:gd name="connsiteY53" fmla="*/ 236424 h 1034191"/>
                  <a:gd name="connsiteX54" fmla="*/ 118594 w 1004937"/>
                  <a:gd name="connsiteY54" fmla="*/ 243568 h 1034191"/>
                  <a:gd name="connsiteX0" fmla="*/ 111450 w 1004937"/>
                  <a:gd name="connsiteY0" fmla="*/ 298336 h 1034191"/>
                  <a:gd name="connsiteX1" fmla="*/ 118594 w 1004937"/>
                  <a:gd name="connsiteY1" fmla="*/ 243568 h 1034191"/>
                  <a:gd name="connsiteX2" fmla="*/ 99544 w 1004937"/>
                  <a:gd name="connsiteY2" fmla="*/ 179274 h 1034191"/>
                  <a:gd name="connsiteX3" fmla="*/ 147344 w 1004937"/>
                  <a:gd name="connsiteY3" fmla="*/ 167583 h 1034191"/>
                  <a:gd name="connsiteX4" fmla="*/ 175040 w 1004937"/>
                  <a:gd name="connsiteY4" fmla="*/ 187464 h 1034191"/>
                  <a:gd name="connsiteX5" fmla="*/ 185248 w 1004937"/>
                  <a:gd name="connsiteY5" fmla="*/ 187691 h 1034191"/>
                  <a:gd name="connsiteX6" fmla="*/ 223369 w 1004937"/>
                  <a:gd name="connsiteY6" fmla="*/ 184036 h 1034191"/>
                  <a:gd name="connsiteX7" fmla="*/ 232434 w 1004937"/>
                  <a:gd name="connsiteY7" fmla="*/ 164446 h 1034191"/>
                  <a:gd name="connsiteX8" fmla="*/ 288852 w 1004937"/>
                  <a:gd name="connsiteY8" fmla="*/ 100497 h 1034191"/>
                  <a:gd name="connsiteX9" fmla="*/ 449672 w 1004937"/>
                  <a:gd name="connsiteY9" fmla="*/ 76813 h 1034191"/>
                  <a:gd name="connsiteX10" fmla="*/ 525809 w 1004937"/>
                  <a:gd name="connsiteY10" fmla="*/ 70843 h 1034191"/>
                  <a:gd name="connsiteX11" fmla="*/ 597225 w 1004937"/>
                  <a:gd name="connsiteY11" fmla="*/ 31636 h 1034191"/>
                  <a:gd name="connsiteX12" fmla="*/ 677103 w 1004937"/>
                  <a:gd name="connsiteY12" fmla="*/ 557 h 1034191"/>
                  <a:gd name="connsiteX13" fmla="*/ 705242 w 1004937"/>
                  <a:gd name="connsiteY13" fmla="*/ 11913 h 1034191"/>
                  <a:gd name="connsiteX14" fmla="*/ 736008 w 1004937"/>
                  <a:gd name="connsiteY14" fmla="*/ 14900 h 1034191"/>
                  <a:gd name="connsiteX15" fmla="*/ 794869 w 1004937"/>
                  <a:gd name="connsiteY15" fmla="*/ 43543 h 1034191"/>
                  <a:gd name="connsiteX16" fmla="*/ 832969 w 1004937"/>
                  <a:gd name="connsiteY16" fmla="*/ 72118 h 1034191"/>
                  <a:gd name="connsiteX17" fmla="*/ 916312 w 1004937"/>
                  <a:gd name="connsiteY17" fmla="*/ 72118 h 1034191"/>
                  <a:gd name="connsiteX18" fmla="*/ 963937 w 1004937"/>
                  <a:gd name="connsiteY18" fmla="*/ 129268 h 1034191"/>
                  <a:gd name="connsiteX19" fmla="*/ 942506 w 1004937"/>
                  <a:gd name="connsiteY19" fmla="*/ 188799 h 1034191"/>
                  <a:gd name="connsiteX20" fmla="*/ 942506 w 1004937"/>
                  <a:gd name="connsiteY20" fmla="*/ 248330 h 1034191"/>
                  <a:gd name="connsiteX21" fmla="*/ 978225 w 1004937"/>
                  <a:gd name="connsiteY21" fmla="*/ 315005 h 1034191"/>
                  <a:gd name="connsiteX22" fmla="*/ 1004419 w 1004937"/>
                  <a:gd name="connsiteY22" fmla="*/ 436449 h 1034191"/>
                  <a:gd name="connsiteX23" fmla="*/ 994894 w 1004937"/>
                  <a:gd name="connsiteY23" fmla="*/ 641236 h 1034191"/>
                  <a:gd name="connsiteX24" fmla="*/ 985369 w 1004937"/>
                  <a:gd name="connsiteY24" fmla="*/ 679336 h 1034191"/>
                  <a:gd name="connsiteX25" fmla="*/ 1002037 w 1004937"/>
                  <a:gd name="connsiteY25" fmla="*/ 724580 h 1034191"/>
                  <a:gd name="connsiteX26" fmla="*/ 1000317 w 1004937"/>
                  <a:gd name="connsiteY26" fmla="*/ 764180 h 1034191"/>
                  <a:gd name="connsiteX27" fmla="*/ 966709 w 1004937"/>
                  <a:gd name="connsiteY27" fmla="*/ 789227 h 1034191"/>
                  <a:gd name="connsiteX28" fmla="*/ 932981 w 1004937"/>
                  <a:gd name="connsiteY28" fmla="*/ 822211 h 1034191"/>
                  <a:gd name="connsiteX29" fmla="*/ 880594 w 1004937"/>
                  <a:gd name="connsiteY29" fmla="*/ 829355 h 1034191"/>
                  <a:gd name="connsiteX30" fmla="*/ 847256 w 1004937"/>
                  <a:gd name="connsiteY30" fmla="*/ 862693 h 1034191"/>
                  <a:gd name="connsiteX31" fmla="*/ 759150 w 1004937"/>
                  <a:gd name="connsiteY31" fmla="*/ 912699 h 1034191"/>
                  <a:gd name="connsiteX32" fmla="*/ 694856 w 1004937"/>
                  <a:gd name="connsiteY32" fmla="*/ 981755 h 1034191"/>
                  <a:gd name="connsiteX33" fmla="*/ 654375 w 1004937"/>
                  <a:gd name="connsiteY33" fmla="*/ 996043 h 1034191"/>
                  <a:gd name="connsiteX34" fmla="*/ 599606 w 1004937"/>
                  <a:gd name="connsiteY34" fmla="*/ 965086 h 1034191"/>
                  <a:gd name="connsiteX35" fmla="*/ 568650 w 1004937"/>
                  <a:gd name="connsiteY35" fmla="*/ 972230 h 1034191"/>
                  <a:gd name="connsiteX36" fmla="*/ 490069 w 1004937"/>
                  <a:gd name="connsiteY36" fmla="*/ 1034143 h 1034191"/>
                  <a:gd name="connsiteX37" fmla="*/ 482711 w 1004937"/>
                  <a:gd name="connsiteY37" fmla="*/ 982365 h 1034191"/>
                  <a:gd name="connsiteX38" fmla="*/ 403405 w 1004937"/>
                  <a:gd name="connsiteY38" fmla="*/ 972419 h 1034191"/>
                  <a:gd name="connsiteX39" fmla="*/ 328144 w 1004937"/>
                  <a:gd name="connsiteY39" fmla="*/ 919843 h 1034191"/>
                  <a:gd name="connsiteX40" fmla="*/ 263850 w 1004937"/>
                  <a:gd name="connsiteY40" fmla="*/ 941274 h 1034191"/>
                  <a:gd name="connsiteX41" fmla="*/ 232894 w 1004937"/>
                  <a:gd name="connsiteY41" fmla="*/ 910318 h 1034191"/>
                  <a:gd name="connsiteX42" fmla="*/ 220987 w 1004937"/>
                  <a:gd name="connsiteY42" fmla="*/ 874599 h 1034191"/>
                  <a:gd name="connsiteX43" fmla="*/ 180506 w 1004937"/>
                  <a:gd name="connsiteY43" fmla="*/ 855549 h 1034191"/>
                  <a:gd name="connsiteX44" fmla="*/ 118594 w 1004937"/>
                  <a:gd name="connsiteY44" fmla="*/ 779349 h 1034191"/>
                  <a:gd name="connsiteX45" fmla="*/ 80494 w 1004937"/>
                  <a:gd name="connsiteY45" fmla="*/ 684099 h 1034191"/>
                  <a:gd name="connsiteX46" fmla="*/ 73350 w 1004937"/>
                  <a:gd name="connsiteY46" fmla="*/ 631711 h 1034191"/>
                  <a:gd name="connsiteX47" fmla="*/ 49537 w 1004937"/>
                  <a:gd name="connsiteY47" fmla="*/ 567418 h 1034191"/>
                  <a:gd name="connsiteX48" fmla="*/ 1912 w 1004937"/>
                  <a:gd name="connsiteY48" fmla="*/ 448355 h 1034191"/>
                  <a:gd name="connsiteX49" fmla="*/ 11437 w 1004937"/>
                  <a:gd name="connsiteY49" fmla="*/ 336436 h 1034191"/>
                  <a:gd name="connsiteX50" fmla="*/ 30487 w 1004937"/>
                  <a:gd name="connsiteY50" fmla="*/ 298336 h 1034191"/>
                  <a:gd name="connsiteX51" fmla="*/ 16200 w 1004937"/>
                  <a:gd name="connsiteY51" fmla="*/ 243568 h 1034191"/>
                  <a:gd name="connsiteX52" fmla="*/ 35250 w 1004937"/>
                  <a:gd name="connsiteY52" fmla="*/ 226899 h 1034191"/>
                  <a:gd name="connsiteX53" fmla="*/ 106687 w 1004937"/>
                  <a:gd name="connsiteY53" fmla="*/ 236424 h 1034191"/>
                  <a:gd name="connsiteX54" fmla="*/ 118594 w 1004937"/>
                  <a:gd name="connsiteY54" fmla="*/ 243568 h 1034191"/>
                  <a:gd name="connsiteX0" fmla="*/ 111450 w 1004937"/>
                  <a:gd name="connsiteY0" fmla="*/ 298336 h 1034191"/>
                  <a:gd name="connsiteX1" fmla="*/ 118594 w 1004937"/>
                  <a:gd name="connsiteY1" fmla="*/ 243568 h 1034191"/>
                  <a:gd name="connsiteX2" fmla="*/ 99544 w 1004937"/>
                  <a:gd name="connsiteY2" fmla="*/ 179274 h 1034191"/>
                  <a:gd name="connsiteX3" fmla="*/ 147344 w 1004937"/>
                  <a:gd name="connsiteY3" fmla="*/ 167583 h 1034191"/>
                  <a:gd name="connsiteX4" fmla="*/ 175040 w 1004937"/>
                  <a:gd name="connsiteY4" fmla="*/ 187464 h 1034191"/>
                  <a:gd name="connsiteX5" fmla="*/ 185248 w 1004937"/>
                  <a:gd name="connsiteY5" fmla="*/ 187691 h 1034191"/>
                  <a:gd name="connsiteX6" fmla="*/ 223369 w 1004937"/>
                  <a:gd name="connsiteY6" fmla="*/ 184036 h 1034191"/>
                  <a:gd name="connsiteX7" fmla="*/ 232434 w 1004937"/>
                  <a:gd name="connsiteY7" fmla="*/ 164446 h 1034191"/>
                  <a:gd name="connsiteX8" fmla="*/ 288852 w 1004937"/>
                  <a:gd name="connsiteY8" fmla="*/ 100497 h 1034191"/>
                  <a:gd name="connsiteX9" fmla="*/ 449672 w 1004937"/>
                  <a:gd name="connsiteY9" fmla="*/ 76813 h 1034191"/>
                  <a:gd name="connsiteX10" fmla="*/ 525811 w 1004937"/>
                  <a:gd name="connsiteY10" fmla="*/ 70842 h 1034191"/>
                  <a:gd name="connsiteX11" fmla="*/ 597225 w 1004937"/>
                  <a:gd name="connsiteY11" fmla="*/ 31636 h 1034191"/>
                  <a:gd name="connsiteX12" fmla="*/ 677103 w 1004937"/>
                  <a:gd name="connsiteY12" fmla="*/ 557 h 1034191"/>
                  <a:gd name="connsiteX13" fmla="*/ 705242 w 1004937"/>
                  <a:gd name="connsiteY13" fmla="*/ 11913 h 1034191"/>
                  <a:gd name="connsiteX14" fmla="*/ 736008 w 1004937"/>
                  <a:gd name="connsiteY14" fmla="*/ 14900 h 1034191"/>
                  <a:gd name="connsiteX15" fmla="*/ 794869 w 1004937"/>
                  <a:gd name="connsiteY15" fmla="*/ 43543 h 1034191"/>
                  <a:gd name="connsiteX16" fmla="*/ 832969 w 1004937"/>
                  <a:gd name="connsiteY16" fmla="*/ 72118 h 1034191"/>
                  <a:gd name="connsiteX17" fmla="*/ 916312 w 1004937"/>
                  <a:gd name="connsiteY17" fmla="*/ 72118 h 1034191"/>
                  <a:gd name="connsiteX18" fmla="*/ 963937 w 1004937"/>
                  <a:gd name="connsiteY18" fmla="*/ 129268 h 1034191"/>
                  <a:gd name="connsiteX19" fmla="*/ 942506 w 1004937"/>
                  <a:gd name="connsiteY19" fmla="*/ 188799 h 1034191"/>
                  <a:gd name="connsiteX20" fmla="*/ 942506 w 1004937"/>
                  <a:gd name="connsiteY20" fmla="*/ 248330 h 1034191"/>
                  <a:gd name="connsiteX21" fmla="*/ 978225 w 1004937"/>
                  <a:gd name="connsiteY21" fmla="*/ 315005 h 1034191"/>
                  <a:gd name="connsiteX22" fmla="*/ 1004419 w 1004937"/>
                  <a:gd name="connsiteY22" fmla="*/ 436449 h 1034191"/>
                  <a:gd name="connsiteX23" fmla="*/ 994894 w 1004937"/>
                  <a:gd name="connsiteY23" fmla="*/ 641236 h 1034191"/>
                  <a:gd name="connsiteX24" fmla="*/ 985369 w 1004937"/>
                  <a:gd name="connsiteY24" fmla="*/ 679336 h 1034191"/>
                  <a:gd name="connsiteX25" fmla="*/ 1002037 w 1004937"/>
                  <a:gd name="connsiteY25" fmla="*/ 724580 h 1034191"/>
                  <a:gd name="connsiteX26" fmla="*/ 1000317 w 1004937"/>
                  <a:gd name="connsiteY26" fmla="*/ 764180 h 1034191"/>
                  <a:gd name="connsiteX27" fmla="*/ 966709 w 1004937"/>
                  <a:gd name="connsiteY27" fmla="*/ 789227 h 1034191"/>
                  <a:gd name="connsiteX28" fmla="*/ 932981 w 1004937"/>
                  <a:gd name="connsiteY28" fmla="*/ 822211 h 1034191"/>
                  <a:gd name="connsiteX29" fmla="*/ 880594 w 1004937"/>
                  <a:gd name="connsiteY29" fmla="*/ 829355 h 1034191"/>
                  <a:gd name="connsiteX30" fmla="*/ 847256 w 1004937"/>
                  <a:gd name="connsiteY30" fmla="*/ 862693 h 1034191"/>
                  <a:gd name="connsiteX31" fmla="*/ 759150 w 1004937"/>
                  <a:gd name="connsiteY31" fmla="*/ 912699 h 1034191"/>
                  <a:gd name="connsiteX32" fmla="*/ 694856 w 1004937"/>
                  <a:gd name="connsiteY32" fmla="*/ 981755 h 1034191"/>
                  <a:gd name="connsiteX33" fmla="*/ 654375 w 1004937"/>
                  <a:gd name="connsiteY33" fmla="*/ 996043 h 1034191"/>
                  <a:gd name="connsiteX34" fmla="*/ 599606 w 1004937"/>
                  <a:gd name="connsiteY34" fmla="*/ 965086 h 1034191"/>
                  <a:gd name="connsiteX35" fmla="*/ 568650 w 1004937"/>
                  <a:gd name="connsiteY35" fmla="*/ 972230 h 1034191"/>
                  <a:gd name="connsiteX36" fmla="*/ 490069 w 1004937"/>
                  <a:gd name="connsiteY36" fmla="*/ 1034143 h 1034191"/>
                  <a:gd name="connsiteX37" fmla="*/ 482711 w 1004937"/>
                  <a:gd name="connsiteY37" fmla="*/ 982365 h 1034191"/>
                  <a:gd name="connsiteX38" fmla="*/ 403405 w 1004937"/>
                  <a:gd name="connsiteY38" fmla="*/ 972419 h 1034191"/>
                  <a:gd name="connsiteX39" fmla="*/ 328144 w 1004937"/>
                  <a:gd name="connsiteY39" fmla="*/ 919843 h 1034191"/>
                  <a:gd name="connsiteX40" fmla="*/ 263850 w 1004937"/>
                  <a:gd name="connsiteY40" fmla="*/ 941274 h 1034191"/>
                  <a:gd name="connsiteX41" fmla="*/ 232894 w 1004937"/>
                  <a:gd name="connsiteY41" fmla="*/ 910318 h 1034191"/>
                  <a:gd name="connsiteX42" fmla="*/ 220987 w 1004937"/>
                  <a:gd name="connsiteY42" fmla="*/ 874599 h 1034191"/>
                  <a:gd name="connsiteX43" fmla="*/ 180506 w 1004937"/>
                  <a:gd name="connsiteY43" fmla="*/ 855549 h 1034191"/>
                  <a:gd name="connsiteX44" fmla="*/ 118594 w 1004937"/>
                  <a:gd name="connsiteY44" fmla="*/ 779349 h 1034191"/>
                  <a:gd name="connsiteX45" fmla="*/ 80494 w 1004937"/>
                  <a:gd name="connsiteY45" fmla="*/ 684099 h 1034191"/>
                  <a:gd name="connsiteX46" fmla="*/ 73350 w 1004937"/>
                  <a:gd name="connsiteY46" fmla="*/ 631711 h 1034191"/>
                  <a:gd name="connsiteX47" fmla="*/ 49537 w 1004937"/>
                  <a:gd name="connsiteY47" fmla="*/ 567418 h 1034191"/>
                  <a:gd name="connsiteX48" fmla="*/ 1912 w 1004937"/>
                  <a:gd name="connsiteY48" fmla="*/ 448355 h 1034191"/>
                  <a:gd name="connsiteX49" fmla="*/ 11437 w 1004937"/>
                  <a:gd name="connsiteY49" fmla="*/ 336436 h 1034191"/>
                  <a:gd name="connsiteX50" fmla="*/ 30487 w 1004937"/>
                  <a:gd name="connsiteY50" fmla="*/ 298336 h 1034191"/>
                  <a:gd name="connsiteX51" fmla="*/ 16200 w 1004937"/>
                  <a:gd name="connsiteY51" fmla="*/ 243568 h 1034191"/>
                  <a:gd name="connsiteX52" fmla="*/ 35250 w 1004937"/>
                  <a:gd name="connsiteY52" fmla="*/ 226899 h 1034191"/>
                  <a:gd name="connsiteX53" fmla="*/ 106687 w 1004937"/>
                  <a:gd name="connsiteY53" fmla="*/ 236424 h 1034191"/>
                  <a:gd name="connsiteX54" fmla="*/ 118594 w 1004937"/>
                  <a:gd name="connsiteY54" fmla="*/ 243568 h 1034191"/>
                  <a:gd name="connsiteX0" fmla="*/ 111450 w 1004937"/>
                  <a:gd name="connsiteY0" fmla="*/ 300283 h 1036138"/>
                  <a:gd name="connsiteX1" fmla="*/ 118594 w 1004937"/>
                  <a:gd name="connsiteY1" fmla="*/ 245515 h 1036138"/>
                  <a:gd name="connsiteX2" fmla="*/ 99544 w 1004937"/>
                  <a:gd name="connsiteY2" fmla="*/ 181221 h 1036138"/>
                  <a:gd name="connsiteX3" fmla="*/ 147344 w 1004937"/>
                  <a:gd name="connsiteY3" fmla="*/ 169530 h 1036138"/>
                  <a:gd name="connsiteX4" fmla="*/ 175040 w 1004937"/>
                  <a:gd name="connsiteY4" fmla="*/ 189411 h 1036138"/>
                  <a:gd name="connsiteX5" fmla="*/ 185248 w 1004937"/>
                  <a:gd name="connsiteY5" fmla="*/ 189638 h 1036138"/>
                  <a:gd name="connsiteX6" fmla="*/ 223369 w 1004937"/>
                  <a:gd name="connsiteY6" fmla="*/ 185983 h 1036138"/>
                  <a:gd name="connsiteX7" fmla="*/ 232434 w 1004937"/>
                  <a:gd name="connsiteY7" fmla="*/ 166393 h 1036138"/>
                  <a:gd name="connsiteX8" fmla="*/ 288852 w 1004937"/>
                  <a:gd name="connsiteY8" fmla="*/ 102444 h 1036138"/>
                  <a:gd name="connsiteX9" fmla="*/ 449672 w 1004937"/>
                  <a:gd name="connsiteY9" fmla="*/ 78760 h 1036138"/>
                  <a:gd name="connsiteX10" fmla="*/ 525811 w 1004937"/>
                  <a:gd name="connsiteY10" fmla="*/ 72789 h 1036138"/>
                  <a:gd name="connsiteX11" fmla="*/ 613791 w 1004937"/>
                  <a:gd name="connsiteY11" fmla="*/ 67859 h 1036138"/>
                  <a:gd name="connsiteX12" fmla="*/ 677103 w 1004937"/>
                  <a:gd name="connsiteY12" fmla="*/ 2504 h 1036138"/>
                  <a:gd name="connsiteX13" fmla="*/ 705242 w 1004937"/>
                  <a:gd name="connsiteY13" fmla="*/ 13860 h 1036138"/>
                  <a:gd name="connsiteX14" fmla="*/ 736008 w 1004937"/>
                  <a:gd name="connsiteY14" fmla="*/ 16847 h 1036138"/>
                  <a:gd name="connsiteX15" fmla="*/ 794869 w 1004937"/>
                  <a:gd name="connsiteY15" fmla="*/ 45490 h 1036138"/>
                  <a:gd name="connsiteX16" fmla="*/ 832969 w 1004937"/>
                  <a:gd name="connsiteY16" fmla="*/ 74065 h 1036138"/>
                  <a:gd name="connsiteX17" fmla="*/ 916312 w 1004937"/>
                  <a:gd name="connsiteY17" fmla="*/ 74065 h 1036138"/>
                  <a:gd name="connsiteX18" fmla="*/ 963937 w 1004937"/>
                  <a:gd name="connsiteY18" fmla="*/ 131215 h 1036138"/>
                  <a:gd name="connsiteX19" fmla="*/ 942506 w 1004937"/>
                  <a:gd name="connsiteY19" fmla="*/ 190746 h 1036138"/>
                  <a:gd name="connsiteX20" fmla="*/ 942506 w 1004937"/>
                  <a:gd name="connsiteY20" fmla="*/ 250277 h 1036138"/>
                  <a:gd name="connsiteX21" fmla="*/ 978225 w 1004937"/>
                  <a:gd name="connsiteY21" fmla="*/ 316952 h 1036138"/>
                  <a:gd name="connsiteX22" fmla="*/ 1004419 w 1004937"/>
                  <a:gd name="connsiteY22" fmla="*/ 438396 h 1036138"/>
                  <a:gd name="connsiteX23" fmla="*/ 994894 w 1004937"/>
                  <a:gd name="connsiteY23" fmla="*/ 643183 h 1036138"/>
                  <a:gd name="connsiteX24" fmla="*/ 985369 w 1004937"/>
                  <a:gd name="connsiteY24" fmla="*/ 681283 h 1036138"/>
                  <a:gd name="connsiteX25" fmla="*/ 1002037 w 1004937"/>
                  <a:gd name="connsiteY25" fmla="*/ 726527 h 1036138"/>
                  <a:gd name="connsiteX26" fmla="*/ 1000317 w 1004937"/>
                  <a:gd name="connsiteY26" fmla="*/ 766127 h 1036138"/>
                  <a:gd name="connsiteX27" fmla="*/ 966709 w 1004937"/>
                  <a:gd name="connsiteY27" fmla="*/ 791174 h 1036138"/>
                  <a:gd name="connsiteX28" fmla="*/ 932981 w 1004937"/>
                  <a:gd name="connsiteY28" fmla="*/ 824158 h 1036138"/>
                  <a:gd name="connsiteX29" fmla="*/ 880594 w 1004937"/>
                  <a:gd name="connsiteY29" fmla="*/ 831302 h 1036138"/>
                  <a:gd name="connsiteX30" fmla="*/ 847256 w 1004937"/>
                  <a:gd name="connsiteY30" fmla="*/ 864640 h 1036138"/>
                  <a:gd name="connsiteX31" fmla="*/ 759150 w 1004937"/>
                  <a:gd name="connsiteY31" fmla="*/ 914646 h 1036138"/>
                  <a:gd name="connsiteX32" fmla="*/ 694856 w 1004937"/>
                  <a:gd name="connsiteY32" fmla="*/ 983702 h 1036138"/>
                  <a:gd name="connsiteX33" fmla="*/ 654375 w 1004937"/>
                  <a:gd name="connsiteY33" fmla="*/ 997990 h 1036138"/>
                  <a:gd name="connsiteX34" fmla="*/ 599606 w 1004937"/>
                  <a:gd name="connsiteY34" fmla="*/ 967033 h 1036138"/>
                  <a:gd name="connsiteX35" fmla="*/ 568650 w 1004937"/>
                  <a:gd name="connsiteY35" fmla="*/ 974177 h 1036138"/>
                  <a:gd name="connsiteX36" fmla="*/ 490069 w 1004937"/>
                  <a:gd name="connsiteY36" fmla="*/ 1036090 h 1036138"/>
                  <a:gd name="connsiteX37" fmla="*/ 482711 w 1004937"/>
                  <a:gd name="connsiteY37" fmla="*/ 984312 h 1036138"/>
                  <a:gd name="connsiteX38" fmla="*/ 403405 w 1004937"/>
                  <a:gd name="connsiteY38" fmla="*/ 974366 h 1036138"/>
                  <a:gd name="connsiteX39" fmla="*/ 328144 w 1004937"/>
                  <a:gd name="connsiteY39" fmla="*/ 921790 h 1036138"/>
                  <a:gd name="connsiteX40" fmla="*/ 263850 w 1004937"/>
                  <a:gd name="connsiteY40" fmla="*/ 943221 h 1036138"/>
                  <a:gd name="connsiteX41" fmla="*/ 232894 w 1004937"/>
                  <a:gd name="connsiteY41" fmla="*/ 912265 h 1036138"/>
                  <a:gd name="connsiteX42" fmla="*/ 220987 w 1004937"/>
                  <a:gd name="connsiteY42" fmla="*/ 876546 h 1036138"/>
                  <a:gd name="connsiteX43" fmla="*/ 180506 w 1004937"/>
                  <a:gd name="connsiteY43" fmla="*/ 857496 h 1036138"/>
                  <a:gd name="connsiteX44" fmla="*/ 118594 w 1004937"/>
                  <a:gd name="connsiteY44" fmla="*/ 781296 h 1036138"/>
                  <a:gd name="connsiteX45" fmla="*/ 80494 w 1004937"/>
                  <a:gd name="connsiteY45" fmla="*/ 686046 h 1036138"/>
                  <a:gd name="connsiteX46" fmla="*/ 73350 w 1004937"/>
                  <a:gd name="connsiteY46" fmla="*/ 633658 h 1036138"/>
                  <a:gd name="connsiteX47" fmla="*/ 49537 w 1004937"/>
                  <a:gd name="connsiteY47" fmla="*/ 569365 h 1036138"/>
                  <a:gd name="connsiteX48" fmla="*/ 1912 w 1004937"/>
                  <a:gd name="connsiteY48" fmla="*/ 450302 h 1036138"/>
                  <a:gd name="connsiteX49" fmla="*/ 11437 w 1004937"/>
                  <a:gd name="connsiteY49" fmla="*/ 338383 h 1036138"/>
                  <a:gd name="connsiteX50" fmla="*/ 30487 w 1004937"/>
                  <a:gd name="connsiteY50" fmla="*/ 300283 h 1036138"/>
                  <a:gd name="connsiteX51" fmla="*/ 16200 w 1004937"/>
                  <a:gd name="connsiteY51" fmla="*/ 245515 h 1036138"/>
                  <a:gd name="connsiteX52" fmla="*/ 35250 w 1004937"/>
                  <a:gd name="connsiteY52" fmla="*/ 228846 h 1036138"/>
                  <a:gd name="connsiteX53" fmla="*/ 106687 w 1004937"/>
                  <a:gd name="connsiteY53" fmla="*/ 238371 h 1036138"/>
                  <a:gd name="connsiteX54" fmla="*/ 118594 w 1004937"/>
                  <a:gd name="connsiteY54" fmla="*/ 245515 h 1036138"/>
                  <a:gd name="connsiteX0" fmla="*/ 111450 w 1004937"/>
                  <a:gd name="connsiteY0" fmla="*/ 300813 h 1036668"/>
                  <a:gd name="connsiteX1" fmla="*/ 118594 w 1004937"/>
                  <a:gd name="connsiteY1" fmla="*/ 246045 h 1036668"/>
                  <a:gd name="connsiteX2" fmla="*/ 99544 w 1004937"/>
                  <a:gd name="connsiteY2" fmla="*/ 181751 h 1036668"/>
                  <a:gd name="connsiteX3" fmla="*/ 147344 w 1004937"/>
                  <a:gd name="connsiteY3" fmla="*/ 170060 h 1036668"/>
                  <a:gd name="connsiteX4" fmla="*/ 175040 w 1004937"/>
                  <a:gd name="connsiteY4" fmla="*/ 189941 h 1036668"/>
                  <a:gd name="connsiteX5" fmla="*/ 185248 w 1004937"/>
                  <a:gd name="connsiteY5" fmla="*/ 190168 h 1036668"/>
                  <a:gd name="connsiteX6" fmla="*/ 223369 w 1004937"/>
                  <a:gd name="connsiteY6" fmla="*/ 186513 h 1036668"/>
                  <a:gd name="connsiteX7" fmla="*/ 232434 w 1004937"/>
                  <a:gd name="connsiteY7" fmla="*/ 166923 h 1036668"/>
                  <a:gd name="connsiteX8" fmla="*/ 288852 w 1004937"/>
                  <a:gd name="connsiteY8" fmla="*/ 102974 h 1036668"/>
                  <a:gd name="connsiteX9" fmla="*/ 449672 w 1004937"/>
                  <a:gd name="connsiteY9" fmla="*/ 79290 h 1036668"/>
                  <a:gd name="connsiteX10" fmla="*/ 525811 w 1004937"/>
                  <a:gd name="connsiteY10" fmla="*/ 73319 h 1036668"/>
                  <a:gd name="connsiteX11" fmla="*/ 613791 w 1004937"/>
                  <a:gd name="connsiteY11" fmla="*/ 68389 h 1036668"/>
                  <a:gd name="connsiteX12" fmla="*/ 677103 w 1004937"/>
                  <a:gd name="connsiteY12" fmla="*/ 3034 h 1036668"/>
                  <a:gd name="connsiteX13" fmla="*/ 705242 w 1004937"/>
                  <a:gd name="connsiteY13" fmla="*/ 14390 h 1036668"/>
                  <a:gd name="connsiteX14" fmla="*/ 794869 w 1004937"/>
                  <a:gd name="connsiteY14" fmla="*/ 46020 h 1036668"/>
                  <a:gd name="connsiteX15" fmla="*/ 832969 w 1004937"/>
                  <a:gd name="connsiteY15" fmla="*/ 74595 h 1036668"/>
                  <a:gd name="connsiteX16" fmla="*/ 916312 w 1004937"/>
                  <a:gd name="connsiteY16" fmla="*/ 74595 h 1036668"/>
                  <a:gd name="connsiteX17" fmla="*/ 963937 w 1004937"/>
                  <a:gd name="connsiteY17" fmla="*/ 131745 h 1036668"/>
                  <a:gd name="connsiteX18" fmla="*/ 942506 w 1004937"/>
                  <a:gd name="connsiteY18" fmla="*/ 191276 h 1036668"/>
                  <a:gd name="connsiteX19" fmla="*/ 942506 w 1004937"/>
                  <a:gd name="connsiteY19" fmla="*/ 250807 h 1036668"/>
                  <a:gd name="connsiteX20" fmla="*/ 978225 w 1004937"/>
                  <a:gd name="connsiteY20" fmla="*/ 317482 h 1036668"/>
                  <a:gd name="connsiteX21" fmla="*/ 1004419 w 1004937"/>
                  <a:gd name="connsiteY21" fmla="*/ 438926 h 1036668"/>
                  <a:gd name="connsiteX22" fmla="*/ 994894 w 1004937"/>
                  <a:gd name="connsiteY22" fmla="*/ 643713 h 1036668"/>
                  <a:gd name="connsiteX23" fmla="*/ 985369 w 1004937"/>
                  <a:gd name="connsiteY23" fmla="*/ 681813 h 1036668"/>
                  <a:gd name="connsiteX24" fmla="*/ 1002037 w 1004937"/>
                  <a:gd name="connsiteY24" fmla="*/ 727057 h 1036668"/>
                  <a:gd name="connsiteX25" fmla="*/ 1000317 w 1004937"/>
                  <a:gd name="connsiteY25" fmla="*/ 766657 h 1036668"/>
                  <a:gd name="connsiteX26" fmla="*/ 966709 w 1004937"/>
                  <a:gd name="connsiteY26" fmla="*/ 791704 h 1036668"/>
                  <a:gd name="connsiteX27" fmla="*/ 932981 w 1004937"/>
                  <a:gd name="connsiteY27" fmla="*/ 824688 h 1036668"/>
                  <a:gd name="connsiteX28" fmla="*/ 880594 w 1004937"/>
                  <a:gd name="connsiteY28" fmla="*/ 831832 h 1036668"/>
                  <a:gd name="connsiteX29" fmla="*/ 847256 w 1004937"/>
                  <a:gd name="connsiteY29" fmla="*/ 865170 h 1036668"/>
                  <a:gd name="connsiteX30" fmla="*/ 759150 w 1004937"/>
                  <a:gd name="connsiteY30" fmla="*/ 915176 h 1036668"/>
                  <a:gd name="connsiteX31" fmla="*/ 694856 w 1004937"/>
                  <a:gd name="connsiteY31" fmla="*/ 984232 h 1036668"/>
                  <a:gd name="connsiteX32" fmla="*/ 654375 w 1004937"/>
                  <a:gd name="connsiteY32" fmla="*/ 998520 h 1036668"/>
                  <a:gd name="connsiteX33" fmla="*/ 599606 w 1004937"/>
                  <a:gd name="connsiteY33" fmla="*/ 967563 h 1036668"/>
                  <a:gd name="connsiteX34" fmla="*/ 568650 w 1004937"/>
                  <a:gd name="connsiteY34" fmla="*/ 974707 h 1036668"/>
                  <a:gd name="connsiteX35" fmla="*/ 490069 w 1004937"/>
                  <a:gd name="connsiteY35" fmla="*/ 1036620 h 1036668"/>
                  <a:gd name="connsiteX36" fmla="*/ 482711 w 1004937"/>
                  <a:gd name="connsiteY36" fmla="*/ 984842 h 1036668"/>
                  <a:gd name="connsiteX37" fmla="*/ 403405 w 1004937"/>
                  <a:gd name="connsiteY37" fmla="*/ 974896 h 1036668"/>
                  <a:gd name="connsiteX38" fmla="*/ 328144 w 1004937"/>
                  <a:gd name="connsiteY38" fmla="*/ 922320 h 1036668"/>
                  <a:gd name="connsiteX39" fmla="*/ 263850 w 1004937"/>
                  <a:gd name="connsiteY39" fmla="*/ 943751 h 1036668"/>
                  <a:gd name="connsiteX40" fmla="*/ 232894 w 1004937"/>
                  <a:gd name="connsiteY40" fmla="*/ 912795 h 1036668"/>
                  <a:gd name="connsiteX41" fmla="*/ 220987 w 1004937"/>
                  <a:gd name="connsiteY41" fmla="*/ 877076 h 1036668"/>
                  <a:gd name="connsiteX42" fmla="*/ 180506 w 1004937"/>
                  <a:gd name="connsiteY42" fmla="*/ 858026 h 1036668"/>
                  <a:gd name="connsiteX43" fmla="*/ 118594 w 1004937"/>
                  <a:gd name="connsiteY43" fmla="*/ 781826 h 1036668"/>
                  <a:gd name="connsiteX44" fmla="*/ 80494 w 1004937"/>
                  <a:gd name="connsiteY44" fmla="*/ 686576 h 1036668"/>
                  <a:gd name="connsiteX45" fmla="*/ 73350 w 1004937"/>
                  <a:gd name="connsiteY45" fmla="*/ 634188 h 1036668"/>
                  <a:gd name="connsiteX46" fmla="*/ 49537 w 1004937"/>
                  <a:gd name="connsiteY46" fmla="*/ 569895 h 1036668"/>
                  <a:gd name="connsiteX47" fmla="*/ 1912 w 1004937"/>
                  <a:gd name="connsiteY47" fmla="*/ 450832 h 1036668"/>
                  <a:gd name="connsiteX48" fmla="*/ 11437 w 1004937"/>
                  <a:gd name="connsiteY48" fmla="*/ 338913 h 1036668"/>
                  <a:gd name="connsiteX49" fmla="*/ 30487 w 1004937"/>
                  <a:gd name="connsiteY49" fmla="*/ 300813 h 1036668"/>
                  <a:gd name="connsiteX50" fmla="*/ 16200 w 1004937"/>
                  <a:gd name="connsiteY50" fmla="*/ 246045 h 1036668"/>
                  <a:gd name="connsiteX51" fmla="*/ 35250 w 1004937"/>
                  <a:gd name="connsiteY51" fmla="*/ 229376 h 1036668"/>
                  <a:gd name="connsiteX52" fmla="*/ 106687 w 1004937"/>
                  <a:gd name="connsiteY52" fmla="*/ 238901 h 1036668"/>
                  <a:gd name="connsiteX53" fmla="*/ 118594 w 1004937"/>
                  <a:gd name="connsiteY53" fmla="*/ 246045 h 1036668"/>
                  <a:gd name="connsiteX0" fmla="*/ 111450 w 1004937"/>
                  <a:gd name="connsiteY0" fmla="*/ 297807 h 1033662"/>
                  <a:gd name="connsiteX1" fmla="*/ 118594 w 1004937"/>
                  <a:gd name="connsiteY1" fmla="*/ 243039 h 1033662"/>
                  <a:gd name="connsiteX2" fmla="*/ 99544 w 1004937"/>
                  <a:gd name="connsiteY2" fmla="*/ 178745 h 1033662"/>
                  <a:gd name="connsiteX3" fmla="*/ 147344 w 1004937"/>
                  <a:gd name="connsiteY3" fmla="*/ 167054 h 1033662"/>
                  <a:gd name="connsiteX4" fmla="*/ 175040 w 1004937"/>
                  <a:gd name="connsiteY4" fmla="*/ 186935 h 1033662"/>
                  <a:gd name="connsiteX5" fmla="*/ 185248 w 1004937"/>
                  <a:gd name="connsiteY5" fmla="*/ 187162 h 1033662"/>
                  <a:gd name="connsiteX6" fmla="*/ 223369 w 1004937"/>
                  <a:gd name="connsiteY6" fmla="*/ 183507 h 1033662"/>
                  <a:gd name="connsiteX7" fmla="*/ 232434 w 1004937"/>
                  <a:gd name="connsiteY7" fmla="*/ 163917 h 1033662"/>
                  <a:gd name="connsiteX8" fmla="*/ 288852 w 1004937"/>
                  <a:gd name="connsiteY8" fmla="*/ 99968 h 1033662"/>
                  <a:gd name="connsiteX9" fmla="*/ 449672 w 1004937"/>
                  <a:gd name="connsiteY9" fmla="*/ 76284 h 1033662"/>
                  <a:gd name="connsiteX10" fmla="*/ 525811 w 1004937"/>
                  <a:gd name="connsiteY10" fmla="*/ 70313 h 1033662"/>
                  <a:gd name="connsiteX11" fmla="*/ 613791 w 1004937"/>
                  <a:gd name="connsiteY11" fmla="*/ 65383 h 1033662"/>
                  <a:gd name="connsiteX12" fmla="*/ 677103 w 1004937"/>
                  <a:gd name="connsiteY12" fmla="*/ 28 h 1033662"/>
                  <a:gd name="connsiteX13" fmla="*/ 715686 w 1004937"/>
                  <a:gd name="connsiteY13" fmla="*/ 74166 h 1033662"/>
                  <a:gd name="connsiteX14" fmla="*/ 794869 w 1004937"/>
                  <a:gd name="connsiteY14" fmla="*/ 43014 h 1033662"/>
                  <a:gd name="connsiteX15" fmla="*/ 832969 w 1004937"/>
                  <a:gd name="connsiteY15" fmla="*/ 71589 h 1033662"/>
                  <a:gd name="connsiteX16" fmla="*/ 916312 w 1004937"/>
                  <a:gd name="connsiteY16" fmla="*/ 71589 h 1033662"/>
                  <a:gd name="connsiteX17" fmla="*/ 963937 w 1004937"/>
                  <a:gd name="connsiteY17" fmla="*/ 128739 h 1033662"/>
                  <a:gd name="connsiteX18" fmla="*/ 942506 w 1004937"/>
                  <a:gd name="connsiteY18" fmla="*/ 188270 h 1033662"/>
                  <a:gd name="connsiteX19" fmla="*/ 942506 w 1004937"/>
                  <a:gd name="connsiteY19" fmla="*/ 247801 h 1033662"/>
                  <a:gd name="connsiteX20" fmla="*/ 978225 w 1004937"/>
                  <a:gd name="connsiteY20" fmla="*/ 314476 h 1033662"/>
                  <a:gd name="connsiteX21" fmla="*/ 1004419 w 1004937"/>
                  <a:gd name="connsiteY21" fmla="*/ 435920 h 1033662"/>
                  <a:gd name="connsiteX22" fmla="*/ 994894 w 1004937"/>
                  <a:gd name="connsiteY22" fmla="*/ 640707 h 1033662"/>
                  <a:gd name="connsiteX23" fmla="*/ 985369 w 1004937"/>
                  <a:gd name="connsiteY23" fmla="*/ 678807 h 1033662"/>
                  <a:gd name="connsiteX24" fmla="*/ 1002037 w 1004937"/>
                  <a:gd name="connsiteY24" fmla="*/ 724051 h 1033662"/>
                  <a:gd name="connsiteX25" fmla="*/ 1000317 w 1004937"/>
                  <a:gd name="connsiteY25" fmla="*/ 763651 h 1033662"/>
                  <a:gd name="connsiteX26" fmla="*/ 966709 w 1004937"/>
                  <a:gd name="connsiteY26" fmla="*/ 788698 h 1033662"/>
                  <a:gd name="connsiteX27" fmla="*/ 932981 w 1004937"/>
                  <a:gd name="connsiteY27" fmla="*/ 821682 h 1033662"/>
                  <a:gd name="connsiteX28" fmla="*/ 880594 w 1004937"/>
                  <a:gd name="connsiteY28" fmla="*/ 828826 h 1033662"/>
                  <a:gd name="connsiteX29" fmla="*/ 847256 w 1004937"/>
                  <a:gd name="connsiteY29" fmla="*/ 862164 h 1033662"/>
                  <a:gd name="connsiteX30" fmla="*/ 759150 w 1004937"/>
                  <a:gd name="connsiteY30" fmla="*/ 912170 h 1033662"/>
                  <a:gd name="connsiteX31" fmla="*/ 694856 w 1004937"/>
                  <a:gd name="connsiteY31" fmla="*/ 981226 h 1033662"/>
                  <a:gd name="connsiteX32" fmla="*/ 654375 w 1004937"/>
                  <a:gd name="connsiteY32" fmla="*/ 995514 h 1033662"/>
                  <a:gd name="connsiteX33" fmla="*/ 599606 w 1004937"/>
                  <a:gd name="connsiteY33" fmla="*/ 964557 h 1033662"/>
                  <a:gd name="connsiteX34" fmla="*/ 568650 w 1004937"/>
                  <a:gd name="connsiteY34" fmla="*/ 971701 h 1033662"/>
                  <a:gd name="connsiteX35" fmla="*/ 490069 w 1004937"/>
                  <a:gd name="connsiteY35" fmla="*/ 1033614 h 1033662"/>
                  <a:gd name="connsiteX36" fmla="*/ 482711 w 1004937"/>
                  <a:gd name="connsiteY36" fmla="*/ 981836 h 1033662"/>
                  <a:gd name="connsiteX37" fmla="*/ 403405 w 1004937"/>
                  <a:gd name="connsiteY37" fmla="*/ 971890 h 1033662"/>
                  <a:gd name="connsiteX38" fmla="*/ 328144 w 1004937"/>
                  <a:gd name="connsiteY38" fmla="*/ 919314 h 1033662"/>
                  <a:gd name="connsiteX39" fmla="*/ 263850 w 1004937"/>
                  <a:gd name="connsiteY39" fmla="*/ 940745 h 1033662"/>
                  <a:gd name="connsiteX40" fmla="*/ 232894 w 1004937"/>
                  <a:gd name="connsiteY40" fmla="*/ 909789 h 1033662"/>
                  <a:gd name="connsiteX41" fmla="*/ 220987 w 1004937"/>
                  <a:gd name="connsiteY41" fmla="*/ 874070 h 1033662"/>
                  <a:gd name="connsiteX42" fmla="*/ 180506 w 1004937"/>
                  <a:gd name="connsiteY42" fmla="*/ 855020 h 1033662"/>
                  <a:gd name="connsiteX43" fmla="*/ 118594 w 1004937"/>
                  <a:gd name="connsiteY43" fmla="*/ 778820 h 1033662"/>
                  <a:gd name="connsiteX44" fmla="*/ 80494 w 1004937"/>
                  <a:gd name="connsiteY44" fmla="*/ 683570 h 1033662"/>
                  <a:gd name="connsiteX45" fmla="*/ 73350 w 1004937"/>
                  <a:gd name="connsiteY45" fmla="*/ 631182 h 1033662"/>
                  <a:gd name="connsiteX46" fmla="*/ 49537 w 1004937"/>
                  <a:gd name="connsiteY46" fmla="*/ 566889 h 1033662"/>
                  <a:gd name="connsiteX47" fmla="*/ 1912 w 1004937"/>
                  <a:gd name="connsiteY47" fmla="*/ 447826 h 1033662"/>
                  <a:gd name="connsiteX48" fmla="*/ 11437 w 1004937"/>
                  <a:gd name="connsiteY48" fmla="*/ 335907 h 1033662"/>
                  <a:gd name="connsiteX49" fmla="*/ 30487 w 1004937"/>
                  <a:gd name="connsiteY49" fmla="*/ 297807 h 1033662"/>
                  <a:gd name="connsiteX50" fmla="*/ 16200 w 1004937"/>
                  <a:gd name="connsiteY50" fmla="*/ 243039 h 1033662"/>
                  <a:gd name="connsiteX51" fmla="*/ 35250 w 1004937"/>
                  <a:gd name="connsiteY51" fmla="*/ 226370 h 1033662"/>
                  <a:gd name="connsiteX52" fmla="*/ 106687 w 1004937"/>
                  <a:gd name="connsiteY52" fmla="*/ 235895 h 1033662"/>
                  <a:gd name="connsiteX53" fmla="*/ 118594 w 1004937"/>
                  <a:gd name="connsiteY53" fmla="*/ 243039 h 1033662"/>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4869 w 1004937"/>
                  <a:gd name="connsiteY14" fmla="*/ 1998 h 992646"/>
                  <a:gd name="connsiteX15" fmla="*/ 832969 w 1004937"/>
                  <a:gd name="connsiteY15" fmla="*/ 30573 h 992646"/>
                  <a:gd name="connsiteX16" fmla="*/ 916312 w 1004937"/>
                  <a:gd name="connsiteY16" fmla="*/ 30573 h 992646"/>
                  <a:gd name="connsiteX17" fmla="*/ 963937 w 1004937"/>
                  <a:gd name="connsiteY17" fmla="*/ 87723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4869 w 1004937"/>
                  <a:gd name="connsiteY14" fmla="*/ 1998 h 992646"/>
                  <a:gd name="connsiteX15" fmla="*/ 803513 w 1004937"/>
                  <a:gd name="connsiteY15" fmla="*/ 71180 h 992646"/>
                  <a:gd name="connsiteX16" fmla="*/ 916312 w 1004937"/>
                  <a:gd name="connsiteY16" fmla="*/ 30573 h 992646"/>
                  <a:gd name="connsiteX17" fmla="*/ 963937 w 1004937"/>
                  <a:gd name="connsiteY17" fmla="*/ 87723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4869 w 1004937"/>
                  <a:gd name="connsiteY14" fmla="*/ 1998 h 992646"/>
                  <a:gd name="connsiteX15" fmla="*/ 837147 w 1004937"/>
                  <a:gd name="connsiteY15" fmla="*/ 55685 h 992646"/>
                  <a:gd name="connsiteX16" fmla="*/ 916312 w 1004937"/>
                  <a:gd name="connsiteY16" fmla="*/ 30573 h 992646"/>
                  <a:gd name="connsiteX17" fmla="*/ 963937 w 1004937"/>
                  <a:gd name="connsiteY17" fmla="*/ 87723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4869 w 1004937"/>
                  <a:gd name="connsiteY14" fmla="*/ 1998 h 992646"/>
                  <a:gd name="connsiteX15" fmla="*/ 837147 w 1004937"/>
                  <a:gd name="connsiteY15" fmla="*/ 55685 h 992646"/>
                  <a:gd name="connsiteX16" fmla="*/ 889592 w 1004937"/>
                  <a:gd name="connsiteY16" fmla="*/ 65863 h 992646"/>
                  <a:gd name="connsiteX17" fmla="*/ 963937 w 1004937"/>
                  <a:gd name="connsiteY17" fmla="*/ 87723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4869 w 1004937"/>
                  <a:gd name="connsiteY14" fmla="*/ 1998 h 992646"/>
                  <a:gd name="connsiteX15" fmla="*/ 837147 w 1004937"/>
                  <a:gd name="connsiteY15" fmla="*/ 55685 h 992646"/>
                  <a:gd name="connsiteX16" fmla="*/ 889592 w 1004937"/>
                  <a:gd name="connsiteY16" fmla="*/ 65863 h 992646"/>
                  <a:gd name="connsiteX17" fmla="*/ 943340 w 1004937"/>
                  <a:gd name="connsiteY17" fmla="*/ 94507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6958 w 1004937"/>
                  <a:gd name="connsiteY14" fmla="*/ 14554 h 992646"/>
                  <a:gd name="connsiteX15" fmla="*/ 837147 w 1004937"/>
                  <a:gd name="connsiteY15" fmla="*/ 55685 h 992646"/>
                  <a:gd name="connsiteX16" fmla="*/ 889592 w 1004937"/>
                  <a:gd name="connsiteY16" fmla="*/ 65863 h 992646"/>
                  <a:gd name="connsiteX17" fmla="*/ 943340 w 1004937"/>
                  <a:gd name="connsiteY17" fmla="*/ 94507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6958 w 1004937"/>
                  <a:gd name="connsiteY14" fmla="*/ 14554 h 992646"/>
                  <a:gd name="connsiteX15" fmla="*/ 837147 w 1004937"/>
                  <a:gd name="connsiteY15" fmla="*/ 55685 h 992646"/>
                  <a:gd name="connsiteX16" fmla="*/ 889592 w 1004937"/>
                  <a:gd name="connsiteY16" fmla="*/ 65863 h 992646"/>
                  <a:gd name="connsiteX17" fmla="*/ 943340 w 1004937"/>
                  <a:gd name="connsiteY17" fmla="*/ 94507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827 h 992682"/>
                  <a:gd name="connsiteX1" fmla="*/ 118594 w 1004937"/>
                  <a:gd name="connsiteY1" fmla="*/ 202059 h 992682"/>
                  <a:gd name="connsiteX2" fmla="*/ 99544 w 1004937"/>
                  <a:gd name="connsiteY2" fmla="*/ 137765 h 992682"/>
                  <a:gd name="connsiteX3" fmla="*/ 147344 w 1004937"/>
                  <a:gd name="connsiteY3" fmla="*/ 126074 h 992682"/>
                  <a:gd name="connsiteX4" fmla="*/ 175040 w 1004937"/>
                  <a:gd name="connsiteY4" fmla="*/ 145955 h 992682"/>
                  <a:gd name="connsiteX5" fmla="*/ 185248 w 1004937"/>
                  <a:gd name="connsiteY5" fmla="*/ 146182 h 992682"/>
                  <a:gd name="connsiteX6" fmla="*/ 223369 w 1004937"/>
                  <a:gd name="connsiteY6" fmla="*/ 142527 h 992682"/>
                  <a:gd name="connsiteX7" fmla="*/ 232434 w 1004937"/>
                  <a:gd name="connsiteY7" fmla="*/ 122937 h 992682"/>
                  <a:gd name="connsiteX8" fmla="*/ 288852 w 1004937"/>
                  <a:gd name="connsiteY8" fmla="*/ 58988 h 992682"/>
                  <a:gd name="connsiteX9" fmla="*/ 449672 w 1004937"/>
                  <a:gd name="connsiteY9" fmla="*/ 35304 h 992682"/>
                  <a:gd name="connsiteX10" fmla="*/ 525811 w 1004937"/>
                  <a:gd name="connsiteY10" fmla="*/ 29333 h 992682"/>
                  <a:gd name="connsiteX11" fmla="*/ 622702 w 1004937"/>
                  <a:gd name="connsiteY11" fmla="*/ 46775 h 992682"/>
                  <a:gd name="connsiteX12" fmla="*/ 673069 w 1004937"/>
                  <a:gd name="connsiteY12" fmla="*/ 110 h 992682"/>
                  <a:gd name="connsiteX13" fmla="*/ 715686 w 1004937"/>
                  <a:gd name="connsiteY13" fmla="*/ 33186 h 992682"/>
                  <a:gd name="connsiteX14" fmla="*/ 796958 w 1004937"/>
                  <a:gd name="connsiteY14" fmla="*/ 14590 h 992682"/>
                  <a:gd name="connsiteX15" fmla="*/ 837147 w 1004937"/>
                  <a:gd name="connsiteY15" fmla="*/ 55721 h 992682"/>
                  <a:gd name="connsiteX16" fmla="*/ 889592 w 1004937"/>
                  <a:gd name="connsiteY16" fmla="*/ 65899 h 992682"/>
                  <a:gd name="connsiteX17" fmla="*/ 943340 w 1004937"/>
                  <a:gd name="connsiteY17" fmla="*/ 94543 h 992682"/>
                  <a:gd name="connsiteX18" fmla="*/ 942506 w 1004937"/>
                  <a:gd name="connsiteY18" fmla="*/ 147290 h 992682"/>
                  <a:gd name="connsiteX19" fmla="*/ 942506 w 1004937"/>
                  <a:gd name="connsiteY19" fmla="*/ 206821 h 992682"/>
                  <a:gd name="connsiteX20" fmla="*/ 978225 w 1004937"/>
                  <a:gd name="connsiteY20" fmla="*/ 273496 h 992682"/>
                  <a:gd name="connsiteX21" fmla="*/ 1004419 w 1004937"/>
                  <a:gd name="connsiteY21" fmla="*/ 394940 h 992682"/>
                  <a:gd name="connsiteX22" fmla="*/ 994894 w 1004937"/>
                  <a:gd name="connsiteY22" fmla="*/ 599727 h 992682"/>
                  <a:gd name="connsiteX23" fmla="*/ 985369 w 1004937"/>
                  <a:gd name="connsiteY23" fmla="*/ 637827 h 992682"/>
                  <a:gd name="connsiteX24" fmla="*/ 1002037 w 1004937"/>
                  <a:gd name="connsiteY24" fmla="*/ 683071 h 992682"/>
                  <a:gd name="connsiteX25" fmla="*/ 1000317 w 1004937"/>
                  <a:gd name="connsiteY25" fmla="*/ 722671 h 992682"/>
                  <a:gd name="connsiteX26" fmla="*/ 966709 w 1004937"/>
                  <a:gd name="connsiteY26" fmla="*/ 747718 h 992682"/>
                  <a:gd name="connsiteX27" fmla="*/ 932981 w 1004937"/>
                  <a:gd name="connsiteY27" fmla="*/ 780702 h 992682"/>
                  <a:gd name="connsiteX28" fmla="*/ 880594 w 1004937"/>
                  <a:gd name="connsiteY28" fmla="*/ 787846 h 992682"/>
                  <a:gd name="connsiteX29" fmla="*/ 847256 w 1004937"/>
                  <a:gd name="connsiteY29" fmla="*/ 821184 h 992682"/>
                  <a:gd name="connsiteX30" fmla="*/ 759150 w 1004937"/>
                  <a:gd name="connsiteY30" fmla="*/ 871190 h 992682"/>
                  <a:gd name="connsiteX31" fmla="*/ 694856 w 1004937"/>
                  <a:gd name="connsiteY31" fmla="*/ 940246 h 992682"/>
                  <a:gd name="connsiteX32" fmla="*/ 654375 w 1004937"/>
                  <a:gd name="connsiteY32" fmla="*/ 954534 h 992682"/>
                  <a:gd name="connsiteX33" fmla="*/ 599606 w 1004937"/>
                  <a:gd name="connsiteY33" fmla="*/ 923577 h 992682"/>
                  <a:gd name="connsiteX34" fmla="*/ 568650 w 1004937"/>
                  <a:gd name="connsiteY34" fmla="*/ 930721 h 992682"/>
                  <a:gd name="connsiteX35" fmla="*/ 490069 w 1004937"/>
                  <a:gd name="connsiteY35" fmla="*/ 992634 h 992682"/>
                  <a:gd name="connsiteX36" fmla="*/ 482711 w 1004937"/>
                  <a:gd name="connsiteY36" fmla="*/ 940856 h 992682"/>
                  <a:gd name="connsiteX37" fmla="*/ 403405 w 1004937"/>
                  <a:gd name="connsiteY37" fmla="*/ 930910 h 992682"/>
                  <a:gd name="connsiteX38" fmla="*/ 328144 w 1004937"/>
                  <a:gd name="connsiteY38" fmla="*/ 878334 h 992682"/>
                  <a:gd name="connsiteX39" fmla="*/ 263850 w 1004937"/>
                  <a:gd name="connsiteY39" fmla="*/ 899765 h 992682"/>
                  <a:gd name="connsiteX40" fmla="*/ 232894 w 1004937"/>
                  <a:gd name="connsiteY40" fmla="*/ 868809 h 992682"/>
                  <a:gd name="connsiteX41" fmla="*/ 220987 w 1004937"/>
                  <a:gd name="connsiteY41" fmla="*/ 833090 h 992682"/>
                  <a:gd name="connsiteX42" fmla="*/ 180506 w 1004937"/>
                  <a:gd name="connsiteY42" fmla="*/ 814040 h 992682"/>
                  <a:gd name="connsiteX43" fmla="*/ 118594 w 1004937"/>
                  <a:gd name="connsiteY43" fmla="*/ 737840 h 992682"/>
                  <a:gd name="connsiteX44" fmla="*/ 80494 w 1004937"/>
                  <a:gd name="connsiteY44" fmla="*/ 642590 h 992682"/>
                  <a:gd name="connsiteX45" fmla="*/ 73350 w 1004937"/>
                  <a:gd name="connsiteY45" fmla="*/ 590202 h 992682"/>
                  <a:gd name="connsiteX46" fmla="*/ 49537 w 1004937"/>
                  <a:gd name="connsiteY46" fmla="*/ 525909 h 992682"/>
                  <a:gd name="connsiteX47" fmla="*/ 1912 w 1004937"/>
                  <a:gd name="connsiteY47" fmla="*/ 406846 h 992682"/>
                  <a:gd name="connsiteX48" fmla="*/ 11437 w 1004937"/>
                  <a:gd name="connsiteY48" fmla="*/ 294927 h 992682"/>
                  <a:gd name="connsiteX49" fmla="*/ 30487 w 1004937"/>
                  <a:gd name="connsiteY49" fmla="*/ 256827 h 992682"/>
                  <a:gd name="connsiteX50" fmla="*/ 16200 w 1004937"/>
                  <a:gd name="connsiteY50" fmla="*/ 202059 h 992682"/>
                  <a:gd name="connsiteX51" fmla="*/ 35250 w 1004937"/>
                  <a:gd name="connsiteY51" fmla="*/ 185390 h 992682"/>
                  <a:gd name="connsiteX52" fmla="*/ 106687 w 1004937"/>
                  <a:gd name="connsiteY52" fmla="*/ 194915 h 992682"/>
                  <a:gd name="connsiteX53" fmla="*/ 118594 w 1004937"/>
                  <a:gd name="connsiteY53" fmla="*/ 202059 h 992682"/>
                  <a:gd name="connsiteX0" fmla="*/ 111450 w 1004937"/>
                  <a:gd name="connsiteY0" fmla="*/ 242683 h 978538"/>
                  <a:gd name="connsiteX1" fmla="*/ 118594 w 1004937"/>
                  <a:gd name="connsiteY1" fmla="*/ 187915 h 978538"/>
                  <a:gd name="connsiteX2" fmla="*/ 99544 w 1004937"/>
                  <a:gd name="connsiteY2" fmla="*/ 123621 h 978538"/>
                  <a:gd name="connsiteX3" fmla="*/ 147344 w 1004937"/>
                  <a:gd name="connsiteY3" fmla="*/ 111930 h 978538"/>
                  <a:gd name="connsiteX4" fmla="*/ 175040 w 1004937"/>
                  <a:gd name="connsiteY4" fmla="*/ 131811 h 978538"/>
                  <a:gd name="connsiteX5" fmla="*/ 185248 w 1004937"/>
                  <a:gd name="connsiteY5" fmla="*/ 132038 h 978538"/>
                  <a:gd name="connsiteX6" fmla="*/ 223369 w 1004937"/>
                  <a:gd name="connsiteY6" fmla="*/ 128383 h 978538"/>
                  <a:gd name="connsiteX7" fmla="*/ 232434 w 1004937"/>
                  <a:gd name="connsiteY7" fmla="*/ 108793 h 978538"/>
                  <a:gd name="connsiteX8" fmla="*/ 288852 w 1004937"/>
                  <a:gd name="connsiteY8" fmla="*/ 44844 h 978538"/>
                  <a:gd name="connsiteX9" fmla="*/ 449672 w 1004937"/>
                  <a:gd name="connsiteY9" fmla="*/ 21160 h 978538"/>
                  <a:gd name="connsiteX10" fmla="*/ 525811 w 1004937"/>
                  <a:gd name="connsiteY10" fmla="*/ 15189 h 978538"/>
                  <a:gd name="connsiteX11" fmla="*/ 622702 w 1004937"/>
                  <a:gd name="connsiteY11" fmla="*/ 32631 h 978538"/>
                  <a:gd name="connsiteX12" fmla="*/ 666222 w 1004937"/>
                  <a:gd name="connsiteY12" fmla="*/ 7203 h 978538"/>
                  <a:gd name="connsiteX13" fmla="*/ 715686 w 1004937"/>
                  <a:gd name="connsiteY13" fmla="*/ 19042 h 978538"/>
                  <a:gd name="connsiteX14" fmla="*/ 796958 w 1004937"/>
                  <a:gd name="connsiteY14" fmla="*/ 446 h 978538"/>
                  <a:gd name="connsiteX15" fmla="*/ 837147 w 1004937"/>
                  <a:gd name="connsiteY15" fmla="*/ 41577 h 978538"/>
                  <a:gd name="connsiteX16" fmla="*/ 889592 w 1004937"/>
                  <a:gd name="connsiteY16" fmla="*/ 51755 h 978538"/>
                  <a:gd name="connsiteX17" fmla="*/ 943340 w 1004937"/>
                  <a:gd name="connsiteY17" fmla="*/ 80399 h 978538"/>
                  <a:gd name="connsiteX18" fmla="*/ 942506 w 1004937"/>
                  <a:gd name="connsiteY18" fmla="*/ 133146 h 978538"/>
                  <a:gd name="connsiteX19" fmla="*/ 942506 w 1004937"/>
                  <a:gd name="connsiteY19" fmla="*/ 192677 h 978538"/>
                  <a:gd name="connsiteX20" fmla="*/ 978225 w 1004937"/>
                  <a:gd name="connsiteY20" fmla="*/ 259352 h 978538"/>
                  <a:gd name="connsiteX21" fmla="*/ 1004419 w 1004937"/>
                  <a:gd name="connsiteY21" fmla="*/ 380796 h 978538"/>
                  <a:gd name="connsiteX22" fmla="*/ 994894 w 1004937"/>
                  <a:gd name="connsiteY22" fmla="*/ 585583 h 978538"/>
                  <a:gd name="connsiteX23" fmla="*/ 985369 w 1004937"/>
                  <a:gd name="connsiteY23" fmla="*/ 623683 h 978538"/>
                  <a:gd name="connsiteX24" fmla="*/ 1002037 w 1004937"/>
                  <a:gd name="connsiteY24" fmla="*/ 668927 h 978538"/>
                  <a:gd name="connsiteX25" fmla="*/ 1000317 w 1004937"/>
                  <a:gd name="connsiteY25" fmla="*/ 708527 h 978538"/>
                  <a:gd name="connsiteX26" fmla="*/ 966709 w 1004937"/>
                  <a:gd name="connsiteY26" fmla="*/ 733574 h 978538"/>
                  <a:gd name="connsiteX27" fmla="*/ 932981 w 1004937"/>
                  <a:gd name="connsiteY27" fmla="*/ 766558 h 978538"/>
                  <a:gd name="connsiteX28" fmla="*/ 880594 w 1004937"/>
                  <a:gd name="connsiteY28" fmla="*/ 773702 h 978538"/>
                  <a:gd name="connsiteX29" fmla="*/ 847256 w 1004937"/>
                  <a:gd name="connsiteY29" fmla="*/ 807040 h 978538"/>
                  <a:gd name="connsiteX30" fmla="*/ 759150 w 1004937"/>
                  <a:gd name="connsiteY30" fmla="*/ 857046 h 978538"/>
                  <a:gd name="connsiteX31" fmla="*/ 694856 w 1004937"/>
                  <a:gd name="connsiteY31" fmla="*/ 926102 h 978538"/>
                  <a:gd name="connsiteX32" fmla="*/ 654375 w 1004937"/>
                  <a:gd name="connsiteY32" fmla="*/ 940390 h 978538"/>
                  <a:gd name="connsiteX33" fmla="*/ 599606 w 1004937"/>
                  <a:gd name="connsiteY33" fmla="*/ 909433 h 978538"/>
                  <a:gd name="connsiteX34" fmla="*/ 568650 w 1004937"/>
                  <a:gd name="connsiteY34" fmla="*/ 916577 h 978538"/>
                  <a:gd name="connsiteX35" fmla="*/ 490069 w 1004937"/>
                  <a:gd name="connsiteY35" fmla="*/ 978490 h 978538"/>
                  <a:gd name="connsiteX36" fmla="*/ 482711 w 1004937"/>
                  <a:gd name="connsiteY36" fmla="*/ 926712 h 978538"/>
                  <a:gd name="connsiteX37" fmla="*/ 403405 w 1004937"/>
                  <a:gd name="connsiteY37" fmla="*/ 916766 h 978538"/>
                  <a:gd name="connsiteX38" fmla="*/ 328144 w 1004937"/>
                  <a:gd name="connsiteY38" fmla="*/ 864190 h 978538"/>
                  <a:gd name="connsiteX39" fmla="*/ 263850 w 1004937"/>
                  <a:gd name="connsiteY39" fmla="*/ 885621 h 978538"/>
                  <a:gd name="connsiteX40" fmla="*/ 232894 w 1004937"/>
                  <a:gd name="connsiteY40" fmla="*/ 854665 h 978538"/>
                  <a:gd name="connsiteX41" fmla="*/ 220987 w 1004937"/>
                  <a:gd name="connsiteY41" fmla="*/ 818946 h 978538"/>
                  <a:gd name="connsiteX42" fmla="*/ 180506 w 1004937"/>
                  <a:gd name="connsiteY42" fmla="*/ 799896 h 978538"/>
                  <a:gd name="connsiteX43" fmla="*/ 118594 w 1004937"/>
                  <a:gd name="connsiteY43" fmla="*/ 723696 h 978538"/>
                  <a:gd name="connsiteX44" fmla="*/ 80494 w 1004937"/>
                  <a:gd name="connsiteY44" fmla="*/ 628446 h 978538"/>
                  <a:gd name="connsiteX45" fmla="*/ 73350 w 1004937"/>
                  <a:gd name="connsiteY45" fmla="*/ 576058 h 978538"/>
                  <a:gd name="connsiteX46" fmla="*/ 49537 w 1004937"/>
                  <a:gd name="connsiteY46" fmla="*/ 511765 h 978538"/>
                  <a:gd name="connsiteX47" fmla="*/ 1912 w 1004937"/>
                  <a:gd name="connsiteY47" fmla="*/ 392702 h 978538"/>
                  <a:gd name="connsiteX48" fmla="*/ 11437 w 1004937"/>
                  <a:gd name="connsiteY48" fmla="*/ 280783 h 978538"/>
                  <a:gd name="connsiteX49" fmla="*/ 30487 w 1004937"/>
                  <a:gd name="connsiteY49" fmla="*/ 242683 h 978538"/>
                  <a:gd name="connsiteX50" fmla="*/ 16200 w 1004937"/>
                  <a:gd name="connsiteY50" fmla="*/ 187915 h 978538"/>
                  <a:gd name="connsiteX51" fmla="*/ 35250 w 1004937"/>
                  <a:gd name="connsiteY51" fmla="*/ 171246 h 978538"/>
                  <a:gd name="connsiteX52" fmla="*/ 106687 w 1004937"/>
                  <a:gd name="connsiteY52" fmla="*/ 180771 h 978538"/>
                  <a:gd name="connsiteX53" fmla="*/ 118594 w 1004937"/>
                  <a:gd name="connsiteY53" fmla="*/ 187915 h 978538"/>
                  <a:gd name="connsiteX0" fmla="*/ 111450 w 1004937"/>
                  <a:gd name="connsiteY0" fmla="*/ 242284 h 978139"/>
                  <a:gd name="connsiteX1" fmla="*/ 118594 w 1004937"/>
                  <a:gd name="connsiteY1" fmla="*/ 187516 h 978139"/>
                  <a:gd name="connsiteX2" fmla="*/ 99544 w 1004937"/>
                  <a:gd name="connsiteY2" fmla="*/ 123222 h 978139"/>
                  <a:gd name="connsiteX3" fmla="*/ 147344 w 1004937"/>
                  <a:gd name="connsiteY3" fmla="*/ 111531 h 978139"/>
                  <a:gd name="connsiteX4" fmla="*/ 175040 w 1004937"/>
                  <a:gd name="connsiteY4" fmla="*/ 131412 h 978139"/>
                  <a:gd name="connsiteX5" fmla="*/ 185248 w 1004937"/>
                  <a:gd name="connsiteY5" fmla="*/ 131639 h 978139"/>
                  <a:gd name="connsiteX6" fmla="*/ 223369 w 1004937"/>
                  <a:gd name="connsiteY6" fmla="*/ 127984 h 978139"/>
                  <a:gd name="connsiteX7" fmla="*/ 232434 w 1004937"/>
                  <a:gd name="connsiteY7" fmla="*/ 108394 h 978139"/>
                  <a:gd name="connsiteX8" fmla="*/ 288852 w 1004937"/>
                  <a:gd name="connsiteY8" fmla="*/ 44445 h 978139"/>
                  <a:gd name="connsiteX9" fmla="*/ 449672 w 1004937"/>
                  <a:gd name="connsiteY9" fmla="*/ 20761 h 978139"/>
                  <a:gd name="connsiteX10" fmla="*/ 525811 w 1004937"/>
                  <a:gd name="connsiteY10" fmla="*/ 14790 h 978139"/>
                  <a:gd name="connsiteX11" fmla="*/ 622702 w 1004937"/>
                  <a:gd name="connsiteY11" fmla="*/ 32232 h 978139"/>
                  <a:gd name="connsiteX12" fmla="*/ 666222 w 1004937"/>
                  <a:gd name="connsiteY12" fmla="*/ 6804 h 978139"/>
                  <a:gd name="connsiteX13" fmla="*/ 703610 w 1004937"/>
                  <a:gd name="connsiteY13" fmla="*/ 50038 h 978139"/>
                  <a:gd name="connsiteX14" fmla="*/ 796958 w 1004937"/>
                  <a:gd name="connsiteY14" fmla="*/ 47 h 978139"/>
                  <a:gd name="connsiteX15" fmla="*/ 837147 w 1004937"/>
                  <a:gd name="connsiteY15" fmla="*/ 41178 h 978139"/>
                  <a:gd name="connsiteX16" fmla="*/ 889592 w 1004937"/>
                  <a:gd name="connsiteY16" fmla="*/ 51356 h 978139"/>
                  <a:gd name="connsiteX17" fmla="*/ 943340 w 1004937"/>
                  <a:gd name="connsiteY17" fmla="*/ 80000 h 978139"/>
                  <a:gd name="connsiteX18" fmla="*/ 942506 w 1004937"/>
                  <a:gd name="connsiteY18" fmla="*/ 132747 h 978139"/>
                  <a:gd name="connsiteX19" fmla="*/ 942506 w 1004937"/>
                  <a:gd name="connsiteY19" fmla="*/ 192278 h 978139"/>
                  <a:gd name="connsiteX20" fmla="*/ 978225 w 1004937"/>
                  <a:gd name="connsiteY20" fmla="*/ 258953 h 978139"/>
                  <a:gd name="connsiteX21" fmla="*/ 1004419 w 1004937"/>
                  <a:gd name="connsiteY21" fmla="*/ 380397 h 978139"/>
                  <a:gd name="connsiteX22" fmla="*/ 994894 w 1004937"/>
                  <a:gd name="connsiteY22" fmla="*/ 585184 h 978139"/>
                  <a:gd name="connsiteX23" fmla="*/ 985369 w 1004937"/>
                  <a:gd name="connsiteY23" fmla="*/ 623284 h 978139"/>
                  <a:gd name="connsiteX24" fmla="*/ 1002037 w 1004937"/>
                  <a:gd name="connsiteY24" fmla="*/ 668528 h 978139"/>
                  <a:gd name="connsiteX25" fmla="*/ 1000317 w 1004937"/>
                  <a:gd name="connsiteY25" fmla="*/ 708128 h 978139"/>
                  <a:gd name="connsiteX26" fmla="*/ 966709 w 1004937"/>
                  <a:gd name="connsiteY26" fmla="*/ 733175 h 978139"/>
                  <a:gd name="connsiteX27" fmla="*/ 932981 w 1004937"/>
                  <a:gd name="connsiteY27" fmla="*/ 766159 h 978139"/>
                  <a:gd name="connsiteX28" fmla="*/ 880594 w 1004937"/>
                  <a:gd name="connsiteY28" fmla="*/ 773303 h 978139"/>
                  <a:gd name="connsiteX29" fmla="*/ 847256 w 1004937"/>
                  <a:gd name="connsiteY29" fmla="*/ 806641 h 978139"/>
                  <a:gd name="connsiteX30" fmla="*/ 759150 w 1004937"/>
                  <a:gd name="connsiteY30" fmla="*/ 856647 h 978139"/>
                  <a:gd name="connsiteX31" fmla="*/ 694856 w 1004937"/>
                  <a:gd name="connsiteY31" fmla="*/ 925703 h 978139"/>
                  <a:gd name="connsiteX32" fmla="*/ 654375 w 1004937"/>
                  <a:gd name="connsiteY32" fmla="*/ 939991 h 978139"/>
                  <a:gd name="connsiteX33" fmla="*/ 599606 w 1004937"/>
                  <a:gd name="connsiteY33" fmla="*/ 909034 h 978139"/>
                  <a:gd name="connsiteX34" fmla="*/ 568650 w 1004937"/>
                  <a:gd name="connsiteY34" fmla="*/ 916178 h 978139"/>
                  <a:gd name="connsiteX35" fmla="*/ 490069 w 1004937"/>
                  <a:gd name="connsiteY35" fmla="*/ 978091 h 978139"/>
                  <a:gd name="connsiteX36" fmla="*/ 482711 w 1004937"/>
                  <a:gd name="connsiteY36" fmla="*/ 926313 h 978139"/>
                  <a:gd name="connsiteX37" fmla="*/ 403405 w 1004937"/>
                  <a:gd name="connsiteY37" fmla="*/ 916367 h 978139"/>
                  <a:gd name="connsiteX38" fmla="*/ 328144 w 1004937"/>
                  <a:gd name="connsiteY38" fmla="*/ 863791 h 978139"/>
                  <a:gd name="connsiteX39" fmla="*/ 263850 w 1004937"/>
                  <a:gd name="connsiteY39" fmla="*/ 885222 h 978139"/>
                  <a:gd name="connsiteX40" fmla="*/ 232894 w 1004937"/>
                  <a:gd name="connsiteY40" fmla="*/ 854266 h 978139"/>
                  <a:gd name="connsiteX41" fmla="*/ 220987 w 1004937"/>
                  <a:gd name="connsiteY41" fmla="*/ 818547 h 978139"/>
                  <a:gd name="connsiteX42" fmla="*/ 180506 w 1004937"/>
                  <a:gd name="connsiteY42" fmla="*/ 799497 h 978139"/>
                  <a:gd name="connsiteX43" fmla="*/ 118594 w 1004937"/>
                  <a:gd name="connsiteY43" fmla="*/ 723297 h 978139"/>
                  <a:gd name="connsiteX44" fmla="*/ 80494 w 1004937"/>
                  <a:gd name="connsiteY44" fmla="*/ 628047 h 978139"/>
                  <a:gd name="connsiteX45" fmla="*/ 73350 w 1004937"/>
                  <a:gd name="connsiteY45" fmla="*/ 575659 h 978139"/>
                  <a:gd name="connsiteX46" fmla="*/ 49537 w 1004937"/>
                  <a:gd name="connsiteY46" fmla="*/ 511366 h 978139"/>
                  <a:gd name="connsiteX47" fmla="*/ 1912 w 1004937"/>
                  <a:gd name="connsiteY47" fmla="*/ 392303 h 978139"/>
                  <a:gd name="connsiteX48" fmla="*/ 11437 w 1004937"/>
                  <a:gd name="connsiteY48" fmla="*/ 280384 h 978139"/>
                  <a:gd name="connsiteX49" fmla="*/ 30487 w 1004937"/>
                  <a:gd name="connsiteY49" fmla="*/ 242284 h 978139"/>
                  <a:gd name="connsiteX50" fmla="*/ 16200 w 1004937"/>
                  <a:gd name="connsiteY50" fmla="*/ 187516 h 978139"/>
                  <a:gd name="connsiteX51" fmla="*/ 35250 w 1004937"/>
                  <a:gd name="connsiteY51" fmla="*/ 170847 h 978139"/>
                  <a:gd name="connsiteX52" fmla="*/ 106687 w 1004937"/>
                  <a:gd name="connsiteY52" fmla="*/ 180372 h 978139"/>
                  <a:gd name="connsiteX53" fmla="*/ 118594 w 1004937"/>
                  <a:gd name="connsiteY53" fmla="*/ 187516 h 978139"/>
                  <a:gd name="connsiteX0" fmla="*/ 111450 w 1004937"/>
                  <a:gd name="connsiteY0" fmla="*/ 235707 h 971562"/>
                  <a:gd name="connsiteX1" fmla="*/ 118594 w 1004937"/>
                  <a:gd name="connsiteY1" fmla="*/ 180939 h 971562"/>
                  <a:gd name="connsiteX2" fmla="*/ 99544 w 1004937"/>
                  <a:gd name="connsiteY2" fmla="*/ 116645 h 971562"/>
                  <a:gd name="connsiteX3" fmla="*/ 147344 w 1004937"/>
                  <a:gd name="connsiteY3" fmla="*/ 104954 h 971562"/>
                  <a:gd name="connsiteX4" fmla="*/ 175040 w 1004937"/>
                  <a:gd name="connsiteY4" fmla="*/ 124835 h 971562"/>
                  <a:gd name="connsiteX5" fmla="*/ 185248 w 1004937"/>
                  <a:gd name="connsiteY5" fmla="*/ 125062 h 971562"/>
                  <a:gd name="connsiteX6" fmla="*/ 223369 w 1004937"/>
                  <a:gd name="connsiteY6" fmla="*/ 121407 h 971562"/>
                  <a:gd name="connsiteX7" fmla="*/ 232434 w 1004937"/>
                  <a:gd name="connsiteY7" fmla="*/ 101817 h 971562"/>
                  <a:gd name="connsiteX8" fmla="*/ 288852 w 1004937"/>
                  <a:gd name="connsiteY8" fmla="*/ 37868 h 971562"/>
                  <a:gd name="connsiteX9" fmla="*/ 449672 w 1004937"/>
                  <a:gd name="connsiteY9" fmla="*/ 14184 h 971562"/>
                  <a:gd name="connsiteX10" fmla="*/ 525811 w 1004937"/>
                  <a:gd name="connsiteY10" fmla="*/ 8213 h 971562"/>
                  <a:gd name="connsiteX11" fmla="*/ 622702 w 1004937"/>
                  <a:gd name="connsiteY11" fmla="*/ 25655 h 971562"/>
                  <a:gd name="connsiteX12" fmla="*/ 666222 w 1004937"/>
                  <a:gd name="connsiteY12" fmla="*/ 227 h 971562"/>
                  <a:gd name="connsiteX13" fmla="*/ 703610 w 1004937"/>
                  <a:gd name="connsiteY13" fmla="*/ 43461 h 971562"/>
                  <a:gd name="connsiteX14" fmla="*/ 774734 w 1004937"/>
                  <a:gd name="connsiteY14" fmla="*/ 36645 h 971562"/>
                  <a:gd name="connsiteX15" fmla="*/ 837147 w 1004937"/>
                  <a:gd name="connsiteY15" fmla="*/ 34601 h 971562"/>
                  <a:gd name="connsiteX16" fmla="*/ 889592 w 1004937"/>
                  <a:gd name="connsiteY16" fmla="*/ 44779 h 971562"/>
                  <a:gd name="connsiteX17" fmla="*/ 943340 w 1004937"/>
                  <a:gd name="connsiteY17" fmla="*/ 73423 h 971562"/>
                  <a:gd name="connsiteX18" fmla="*/ 942506 w 1004937"/>
                  <a:gd name="connsiteY18" fmla="*/ 126170 h 971562"/>
                  <a:gd name="connsiteX19" fmla="*/ 942506 w 1004937"/>
                  <a:gd name="connsiteY19" fmla="*/ 185701 h 971562"/>
                  <a:gd name="connsiteX20" fmla="*/ 978225 w 1004937"/>
                  <a:gd name="connsiteY20" fmla="*/ 252376 h 971562"/>
                  <a:gd name="connsiteX21" fmla="*/ 1004419 w 1004937"/>
                  <a:gd name="connsiteY21" fmla="*/ 373820 h 971562"/>
                  <a:gd name="connsiteX22" fmla="*/ 994894 w 1004937"/>
                  <a:gd name="connsiteY22" fmla="*/ 578607 h 971562"/>
                  <a:gd name="connsiteX23" fmla="*/ 985369 w 1004937"/>
                  <a:gd name="connsiteY23" fmla="*/ 616707 h 971562"/>
                  <a:gd name="connsiteX24" fmla="*/ 1002037 w 1004937"/>
                  <a:gd name="connsiteY24" fmla="*/ 661951 h 971562"/>
                  <a:gd name="connsiteX25" fmla="*/ 1000317 w 1004937"/>
                  <a:gd name="connsiteY25" fmla="*/ 701551 h 971562"/>
                  <a:gd name="connsiteX26" fmla="*/ 966709 w 1004937"/>
                  <a:gd name="connsiteY26" fmla="*/ 726598 h 971562"/>
                  <a:gd name="connsiteX27" fmla="*/ 932981 w 1004937"/>
                  <a:gd name="connsiteY27" fmla="*/ 759582 h 971562"/>
                  <a:gd name="connsiteX28" fmla="*/ 880594 w 1004937"/>
                  <a:gd name="connsiteY28" fmla="*/ 766726 h 971562"/>
                  <a:gd name="connsiteX29" fmla="*/ 847256 w 1004937"/>
                  <a:gd name="connsiteY29" fmla="*/ 800064 h 971562"/>
                  <a:gd name="connsiteX30" fmla="*/ 759150 w 1004937"/>
                  <a:gd name="connsiteY30" fmla="*/ 850070 h 971562"/>
                  <a:gd name="connsiteX31" fmla="*/ 694856 w 1004937"/>
                  <a:gd name="connsiteY31" fmla="*/ 919126 h 971562"/>
                  <a:gd name="connsiteX32" fmla="*/ 654375 w 1004937"/>
                  <a:gd name="connsiteY32" fmla="*/ 933414 h 971562"/>
                  <a:gd name="connsiteX33" fmla="*/ 599606 w 1004937"/>
                  <a:gd name="connsiteY33" fmla="*/ 902457 h 971562"/>
                  <a:gd name="connsiteX34" fmla="*/ 568650 w 1004937"/>
                  <a:gd name="connsiteY34" fmla="*/ 909601 h 971562"/>
                  <a:gd name="connsiteX35" fmla="*/ 490069 w 1004937"/>
                  <a:gd name="connsiteY35" fmla="*/ 971514 h 971562"/>
                  <a:gd name="connsiteX36" fmla="*/ 482711 w 1004937"/>
                  <a:gd name="connsiteY36" fmla="*/ 919736 h 971562"/>
                  <a:gd name="connsiteX37" fmla="*/ 403405 w 1004937"/>
                  <a:gd name="connsiteY37" fmla="*/ 909790 h 971562"/>
                  <a:gd name="connsiteX38" fmla="*/ 328144 w 1004937"/>
                  <a:gd name="connsiteY38" fmla="*/ 857214 h 971562"/>
                  <a:gd name="connsiteX39" fmla="*/ 263850 w 1004937"/>
                  <a:gd name="connsiteY39" fmla="*/ 878645 h 971562"/>
                  <a:gd name="connsiteX40" fmla="*/ 232894 w 1004937"/>
                  <a:gd name="connsiteY40" fmla="*/ 847689 h 971562"/>
                  <a:gd name="connsiteX41" fmla="*/ 220987 w 1004937"/>
                  <a:gd name="connsiteY41" fmla="*/ 811970 h 971562"/>
                  <a:gd name="connsiteX42" fmla="*/ 180506 w 1004937"/>
                  <a:gd name="connsiteY42" fmla="*/ 792920 h 971562"/>
                  <a:gd name="connsiteX43" fmla="*/ 118594 w 1004937"/>
                  <a:gd name="connsiteY43" fmla="*/ 716720 h 971562"/>
                  <a:gd name="connsiteX44" fmla="*/ 80494 w 1004937"/>
                  <a:gd name="connsiteY44" fmla="*/ 621470 h 971562"/>
                  <a:gd name="connsiteX45" fmla="*/ 73350 w 1004937"/>
                  <a:gd name="connsiteY45" fmla="*/ 569082 h 971562"/>
                  <a:gd name="connsiteX46" fmla="*/ 49537 w 1004937"/>
                  <a:gd name="connsiteY46" fmla="*/ 504789 h 971562"/>
                  <a:gd name="connsiteX47" fmla="*/ 1912 w 1004937"/>
                  <a:gd name="connsiteY47" fmla="*/ 385726 h 971562"/>
                  <a:gd name="connsiteX48" fmla="*/ 11437 w 1004937"/>
                  <a:gd name="connsiteY48" fmla="*/ 273807 h 971562"/>
                  <a:gd name="connsiteX49" fmla="*/ 30487 w 1004937"/>
                  <a:gd name="connsiteY49" fmla="*/ 235707 h 971562"/>
                  <a:gd name="connsiteX50" fmla="*/ 16200 w 1004937"/>
                  <a:gd name="connsiteY50" fmla="*/ 180939 h 971562"/>
                  <a:gd name="connsiteX51" fmla="*/ 35250 w 1004937"/>
                  <a:gd name="connsiteY51" fmla="*/ 164270 h 971562"/>
                  <a:gd name="connsiteX52" fmla="*/ 106687 w 1004937"/>
                  <a:gd name="connsiteY52" fmla="*/ 173795 h 971562"/>
                  <a:gd name="connsiteX53" fmla="*/ 118594 w 1004937"/>
                  <a:gd name="connsiteY53" fmla="*/ 180939 h 971562"/>
                  <a:gd name="connsiteX0" fmla="*/ 111450 w 1004937"/>
                  <a:gd name="connsiteY0" fmla="*/ 235707 h 971562"/>
                  <a:gd name="connsiteX1" fmla="*/ 118594 w 1004937"/>
                  <a:gd name="connsiteY1" fmla="*/ 180939 h 971562"/>
                  <a:gd name="connsiteX2" fmla="*/ 99544 w 1004937"/>
                  <a:gd name="connsiteY2" fmla="*/ 116645 h 971562"/>
                  <a:gd name="connsiteX3" fmla="*/ 147344 w 1004937"/>
                  <a:gd name="connsiteY3" fmla="*/ 104954 h 971562"/>
                  <a:gd name="connsiteX4" fmla="*/ 175040 w 1004937"/>
                  <a:gd name="connsiteY4" fmla="*/ 124835 h 971562"/>
                  <a:gd name="connsiteX5" fmla="*/ 185248 w 1004937"/>
                  <a:gd name="connsiteY5" fmla="*/ 125062 h 971562"/>
                  <a:gd name="connsiteX6" fmla="*/ 223369 w 1004937"/>
                  <a:gd name="connsiteY6" fmla="*/ 121407 h 971562"/>
                  <a:gd name="connsiteX7" fmla="*/ 232434 w 1004937"/>
                  <a:gd name="connsiteY7" fmla="*/ 101817 h 971562"/>
                  <a:gd name="connsiteX8" fmla="*/ 288852 w 1004937"/>
                  <a:gd name="connsiteY8" fmla="*/ 37868 h 971562"/>
                  <a:gd name="connsiteX9" fmla="*/ 449672 w 1004937"/>
                  <a:gd name="connsiteY9" fmla="*/ 14184 h 971562"/>
                  <a:gd name="connsiteX10" fmla="*/ 525811 w 1004937"/>
                  <a:gd name="connsiteY10" fmla="*/ 8213 h 971562"/>
                  <a:gd name="connsiteX11" fmla="*/ 622702 w 1004937"/>
                  <a:gd name="connsiteY11" fmla="*/ 25655 h 971562"/>
                  <a:gd name="connsiteX12" fmla="*/ 666222 w 1004937"/>
                  <a:gd name="connsiteY12" fmla="*/ 227 h 971562"/>
                  <a:gd name="connsiteX13" fmla="*/ 703610 w 1004937"/>
                  <a:gd name="connsiteY13" fmla="*/ 43461 h 971562"/>
                  <a:gd name="connsiteX14" fmla="*/ 774734 w 1004937"/>
                  <a:gd name="connsiteY14" fmla="*/ 36645 h 971562"/>
                  <a:gd name="connsiteX15" fmla="*/ 816541 w 1004937"/>
                  <a:gd name="connsiteY15" fmla="*/ 66698 h 971562"/>
                  <a:gd name="connsiteX16" fmla="*/ 889592 w 1004937"/>
                  <a:gd name="connsiteY16" fmla="*/ 44779 h 971562"/>
                  <a:gd name="connsiteX17" fmla="*/ 943340 w 1004937"/>
                  <a:gd name="connsiteY17" fmla="*/ 73423 h 971562"/>
                  <a:gd name="connsiteX18" fmla="*/ 942506 w 1004937"/>
                  <a:gd name="connsiteY18" fmla="*/ 126170 h 971562"/>
                  <a:gd name="connsiteX19" fmla="*/ 942506 w 1004937"/>
                  <a:gd name="connsiteY19" fmla="*/ 185701 h 971562"/>
                  <a:gd name="connsiteX20" fmla="*/ 978225 w 1004937"/>
                  <a:gd name="connsiteY20" fmla="*/ 252376 h 971562"/>
                  <a:gd name="connsiteX21" fmla="*/ 1004419 w 1004937"/>
                  <a:gd name="connsiteY21" fmla="*/ 373820 h 971562"/>
                  <a:gd name="connsiteX22" fmla="*/ 994894 w 1004937"/>
                  <a:gd name="connsiteY22" fmla="*/ 578607 h 971562"/>
                  <a:gd name="connsiteX23" fmla="*/ 985369 w 1004937"/>
                  <a:gd name="connsiteY23" fmla="*/ 616707 h 971562"/>
                  <a:gd name="connsiteX24" fmla="*/ 1002037 w 1004937"/>
                  <a:gd name="connsiteY24" fmla="*/ 661951 h 971562"/>
                  <a:gd name="connsiteX25" fmla="*/ 1000317 w 1004937"/>
                  <a:gd name="connsiteY25" fmla="*/ 701551 h 971562"/>
                  <a:gd name="connsiteX26" fmla="*/ 966709 w 1004937"/>
                  <a:gd name="connsiteY26" fmla="*/ 726598 h 971562"/>
                  <a:gd name="connsiteX27" fmla="*/ 932981 w 1004937"/>
                  <a:gd name="connsiteY27" fmla="*/ 759582 h 971562"/>
                  <a:gd name="connsiteX28" fmla="*/ 880594 w 1004937"/>
                  <a:gd name="connsiteY28" fmla="*/ 766726 h 971562"/>
                  <a:gd name="connsiteX29" fmla="*/ 847256 w 1004937"/>
                  <a:gd name="connsiteY29" fmla="*/ 800064 h 971562"/>
                  <a:gd name="connsiteX30" fmla="*/ 759150 w 1004937"/>
                  <a:gd name="connsiteY30" fmla="*/ 850070 h 971562"/>
                  <a:gd name="connsiteX31" fmla="*/ 694856 w 1004937"/>
                  <a:gd name="connsiteY31" fmla="*/ 919126 h 971562"/>
                  <a:gd name="connsiteX32" fmla="*/ 654375 w 1004937"/>
                  <a:gd name="connsiteY32" fmla="*/ 933414 h 971562"/>
                  <a:gd name="connsiteX33" fmla="*/ 599606 w 1004937"/>
                  <a:gd name="connsiteY33" fmla="*/ 902457 h 971562"/>
                  <a:gd name="connsiteX34" fmla="*/ 568650 w 1004937"/>
                  <a:gd name="connsiteY34" fmla="*/ 909601 h 971562"/>
                  <a:gd name="connsiteX35" fmla="*/ 490069 w 1004937"/>
                  <a:gd name="connsiteY35" fmla="*/ 971514 h 971562"/>
                  <a:gd name="connsiteX36" fmla="*/ 482711 w 1004937"/>
                  <a:gd name="connsiteY36" fmla="*/ 919736 h 971562"/>
                  <a:gd name="connsiteX37" fmla="*/ 403405 w 1004937"/>
                  <a:gd name="connsiteY37" fmla="*/ 909790 h 971562"/>
                  <a:gd name="connsiteX38" fmla="*/ 328144 w 1004937"/>
                  <a:gd name="connsiteY38" fmla="*/ 857214 h 971562"/>
                  <a:gd name="connsiteX39" fmla="*/ 263850 w 1004937"/>
                  <a:gd name="connsiteY39" fmla="*/ 878645 h 971562"/>
                  <a:gd name="connsiteX40" fmla="*/ 232894 w 1004937"/>
                  <a:gd name="connsiteY40" fmla="*/ 847689 h 971562"/>
                  <a:gd name="connsiteX41" fmla="*/ 220987 w 1004937"/>
                  <a:gd name="connsiteY41" fmla="*/ 811970 h 971562"/>
                  <a:gd name="connsiteX42" fmla="*/ 180506 w 1004937"/>
                  <a:gd name="connsiteY42" fmla="*/ 792920 h 971562"/>
                  <a:gd name="connsiteX43" fmla="*/ 118594 w 1004937"/>
                  <a:gd name="connsiteY43" fmla="*/ 716720 h 971562"/>
                  <a:gd name="connsiteX44" fmla="*/ 80494 w 1004937"/>
                  <a:gd name="connsiteY44" fmla="*/ 621470 h 971562"/>
                  <a:gd name="connsiteX45" fmla="*/ 73350 w 1004937"/>
                  <a:gd name="connsiteY45" fmla="*/ 569082 h 971562"/>
                  <a:gd name="connsiteX46" fmla="*/ 49537 w 1004937"/>
                  <a:gd name="connsiteY46" fmla="*/ 504789 h 971562"/>
                  <a:gd name="connsiteX47" fmla="*/ 1912 w 1004937"/>
                  <a:gd name="connsiteY47" fmla="*/ 385726 h 971562"/>
                  <a:gd name="connsiteX48" fmla="*/ 11437 w 1004937"/>
                  <a:gd name="connsiteY48" fmla="*/ 273807 h 971562"/>
                  <a:gd name="connsiteX49" fmla="*/ 30487 w 1004937"/>
                  <a:gd name="connsiteY49" fmla="*/ 235707 h 971562"/>
                  <a:gd name="connsiteX50" fmla="*/ 16200 w 1004937"/>
                  <a:gd name="connsiteY50" fmla="*/ 180939 h 971562"/>
                  <a:gd name="connsiteX51" fmla="*/ 35250 w 1004937"/>
                  <a:gd name="connsiteY51" fmla="*/ 164270 h 971562"/>
                  <a:gd name="connsiteX52" fmla="*/ 106687 w 1004937"/>
                  <a:gd name="connsiteY52" fmla="*/ 173795 h 971562"/>
                  <a:gd name="connsiteX53" fmla="*/ 118594 w 1004937"/>
                  <a:gd name="connsiteY53" fmla="*/ 180939 h 971562"/>
                  <a:gd name="connsiteX0" fmla="*/ 111450 w 1004937"/>
                  <a:gd name="connsiteY0" fmla="*/ 235707 h 971562"/>
                  <a:gd name="connsiteX1" fmla="*/ 118594 w 1004937"/>
                  <a:gd name="connsiteY1" fmla="*/ 180939 h 971562"/>
                  <a:gd name="connsiteX2" fmla="*/ 99544 w 1004937"/>
                  <a:gd name="connsiteY2" fmla="*/ 116645 h 971562"/>
                  <a:gd name="connsiteX3" fmla="*/ 147344 w 1004937"/>
                  <a:gd name="connsiteY3" fmla="*/ 104954 h 971562"/>
                  <a:gd name="connsiteX4" fmla="*/ 175040 w 1004937"/>
                  <a:gd name="connsiteY4" fmla="*/ 124835 h 971562"/>
                  <a:gd name="connsiteX5" fmla="*/ 185248 w 1004937"/>
                  <a:gd name="connsiteY5" fmla="*/ 125062 h 971562"/>
                  <a:gd name="connsiteX6" fmla="*/ 223369 w 1004937"/>
                  <a:gd name="connsiteY6" fmla="*/ 121407 h 971562"/>
                  <a:gd name="connsiteX7" fmla="*/ 232434 w 1004937"/>
                  <a:gd name="connsiteY7" fmla="*/ 101817 h 971562"/>
                  <a:gd name="connsiteX8" fmla="*/ 288852 w 1004937"/>
                  <a:gd name="connsiteY8" fmla="*/ 37868 h 971562"/>
                  <a:gd name="connsiteX9" fmla="*/ 449672 w 1004937"/>
                  <a:gd name="connsiteY9" fmla="*/ 14184 h 971562"/>
                  <a:gd name="connsiteX10" fmla="*/ 525811 w 1004937"/>
                  <a:gd name="connsiteY10" fmla="*/ 8213 h 971562"/>
                  <a:gd name="connsiteX11" fmla="*/ 622702 w 1004937"/>
                  <a:gd name="connsiteY11" fmla="*/ 25655 h 971562"/>
                  <a:gd name="connsiteX12" fmla="*/ 666222 w 1004937"/>
                  <a:gd name="connsiteY12" fmla="*/ 227 h 971562"/>
                  <a:gd name="connsiteX13" fmla="*/ 703610 w 1004937"/>
                  <a:gd name="connsiteY13" fmla="*/ 43461 h 971562"/>
                  <a:gd name="connsiteX14" fmla="*/ 774734 w 1004937"/>
                  <a:gd name="connsiteY14" fmla="*/ 36645 h 971562"/>
                  <a:gd name="connsiteX15" fmla="*/ 816541 w 1004937"/>
                  <a:gd name="connsiteY15" fmla="*/ 66698 h 971562"/>
                  <a:gd name="connsiteX16" fmla="*/ 865372 w 1004937"/>
                  <a:gd name="connsiteY16" fmla="*/ 75955 h 971562"/>
                  <a:gd name="connsiteX17" fmla="*/ 943340 w 1004937"/>
                  <a:gd name="connsiteY17" fmla="*/ 73423 h 971562"/>
                  <a:gd name="connsiteX18" fmla="*/ 942506 w 1004937"/>
                  <a:gd name="connsiteY18" fmla="*/ 126170 h 971562"/>
                  <a:gd name="connsiteX19" fmla="*/ 942506 w 1004937"/>
                  <a:gd name="connsiteY19" fmla="*/ 185701 h 971562"/>
                  <a:gd name="connsiteX20" fmla="*/ 978225 w 1004937"/>
                  <a:gd name="connsiteY20" fmla="*/ 252376 h 971562"/>
                  <a:gd name="connsiteX21" fmla="*/ 1004419 w 1004937"/>
                  <a:gd name="connsiteY21" fmla="*/ 373820 h 971562"/>
                  <a:gd name="connsiteX22" fmla="*/ 994894 w 1004937"/>
                  <a:gd name="connsiteY22" fmla="*/ 578607 h 971562"/>
                  <a:gd name="connsiteX23" fmla="*/ 985369 w 1004937"/>
                  <a:gd name="connsiteY23" fmla="*/ 616707 h 971562"/>
                  <a:gd name="connsiteX24" fmla="*/ 1002037 w 1004937"/>
                  <a:gd name="connsiteY24" fmla="*/ 661951 h 971562"/>
                  <a:gd name="connsiteX25" fmla="*/ 1000317 w 1004937"/>
                  <a:gd name="connsiteY25" fmla="*/ 701551 h 971562"/>
                  <a:gd name="connsiteX26" fmla="*/ 966709 w 1004937"/>
                  <a:gd name="connsiteY26" fmla="*/ 726598 h 971562"/>
                  <a:gd name="connsiteX27" fmla="*/ 932981 w 1004937"/>
                  <a:gd name="connsiteY27" fmla="*/ 759582 h 971562"/>
                  <a:gd name="connsiteX28" fmla="*/ 880594 w 1004937"/>
                  <a:gd name="connsiteY28" fmla="*/ 766726 h 971562"/>
                  <a:gd name="connsiteX29" fmla="*/ 847256 w 1004937"/>
                  <a:gd name="connsiteY29" fmla="*/ 800064 h 971562"/>
                  <a:gd name="connsiteX30" fmla="*/ 759150 w 1004937"/>
                  <a:gd name="connsiteY30" fmla="*/ 850070 h 971562"/>
                  <a:gd name="connsiteX31" fmla="*/ 694856 w 1004937"/>
                  <a:gd name="connsiteY31" fmla="*/ 919126 h 971562"/>
                  <a:gd name="connsiteX32" fmla="*/ 654375 w 1004937"/>
                  <a:gd name="connsiteY32" fmla="*/ 933414 h 971562"/>
                  <a:gd name="connsiteX33" fmla="*/ 599606 w 1004937"/>
                  <a:gd name="connsiteY33" fmla="*/ 902457 h 971562"/>
                  <a:gd name="connsiteX34" fmla="*/ 568650 w 1004937"/>
                  <a:gd name="connsiteY34" fmla="*/ 909601 h 971562"/>
                  <a:gd name="connsiteX35" fmla="*/ 490069 w 1004937"/>
                  <a:gd name="connsiteY35" fmla="*/ 971514 h 971562"/>
                  <a:gd name="connsiteX36" fmla="*/ 482711 w 1004937"/>
                  <a:gd name="connsiteY36" fmla="*/ 919736 h 971562"/>
                  <a:gd name="connsiteX37" fmla="*/ 403405 w 1004937"/>
                  <a:gd name="connsiteY37" fmla="*/ 909790 h 971562"/>
                  <a:gd name="connsiteX38" fmla="*/ 328144 w 1004937"/>
                  <a:gd name="connsiteY38" fmla="*/ 857214 h 971562"/>
                  <a:gd name="connsiteX39" fmla="*/ 263850 w 1004937"/>
                  <a:gd name="connsiteY39" fmla="*/ 878645 h 971562"/>
                  <a:gd name="connsiteX40" fmla="*/ 232894 w 1004937"/>
                  <a:gd name="connsiteY40" fmla="*/ 847689 h 971562"/>
                  <a:gd name="connsiteX41" fmla="*/ 220987 w 1004937"/>
                  <a:gd name="connsiteY41" fmla="*/ 811970 h 971562"/>
                  <a:gd name="connsiteX42" fmla="*/ 180506 w 1004937"/>
                  <a:gd name="connsiteY42" fmla="*/ 792920 h 971562"/>
                  <a:gd name="connsiteX43" fmla="*/ 118594 w 1004937"/>
                  <a:gd name="connsiteY43" fmla="*/ 716720 h 971562"/>
                  <a:gd name="connsiteX44" fmla="*/ 80494 w 1004937"/>
                  <a:gd name="connsiteY44" fmla="*/ 621470 h 971562"/>
                  <a:gd name="connsiteX45" fmla="*/ 73350 w 1004937"/>
                  <a:gd name="connsiteY45" fmla="*/ 569082 h 971562"/>
                  <a:gd name="connsiteX46" fmla="*/ 49537 w 1004937"/>
                  <a:gd name="connsiteY46" fmla="*/ 504789 h 971562"/>
                  <a:gd name="connsiteX47" fmla="*/ 1912 w 1004937"/>
                  <a:gd name="connsiteY47" fmla="*/ 385726 h 971562"/>
                  <a:gd name="connsiteX48" fmla="*/ 11437 w 1004937"/>
                  <a:gd name="connsiteY48" fmla="*/ 273807 h 971562"/>
                  <a:gd name="connsiteX49" fmla="*/ 30487 w 1004937"/>
                  <a:gd name="connsiteY49" fmla="*/ 235707 h 971562"/>
                  <a:gd name="connsiteX50" fmla="*/ 16200 w 1004937"/>
                  <a:gd name="connsiteY50" fmla="*/ 180939 h 971562"/>
                  <a:gd name="connsiteX51" fmla="*/ 35250 w 1004937"/>
                  <a:gd name="connsiteY51" fmla="*/ 164270 h 971562"/>
                  <a:gd name="connsiteX52" fmla="*/ 106687 w 1004937"/>
                  <a:gd name="connsiteY52" fmla="*/ 173795 h 971562"/>
                  <a:gd name="connsiteX53" fmla="*/ 118594 w 1004937"/>
                  <a:gd name="connsiteY53" fmla="*/ 180939 h 971562"/>
                  <a:gd name="connsiteX0" fmla="*/ 111450 w 1004937"/>
                  <a:gd name="connsiteY0" fmla="*/ 235707 h 971562"/>
                  <a:gd name="connsiteX1" fmla="*/ 118594 w 1004937"/>
                  <a:gd name="connsiteY1" fmla="*/ 180939 h 971562"/>
                  <a:gd name="connsiteX2" fmla="*/ 99544 w 1004937"/>
                  <a:gd name="connsiteY2" fmla="*/ 116645 h 971562"/>
                  <a:gd name="connsiteX3" fmla="*/ 147344 w 1004937"/>
                  <a:gd name="connsiteY3" fmla="*/ 104954 h 971562"/>
                  <a:gd name="connsiteX4" fmla="*/ 175040 w 1004937"/>
                  <a:gd name="connsiteY4" fmla="*/ 124835 h 971562"/>
                  <a:gd name="connsiteX5" fmla="*/ 185248 w 1004937"/>
                  <a:gd name="connsiteY5" fmla="*/ 125062 h 971562"/>
                  <a:gd name="connsiteX6" fmla="*/ 223369 w 1004937"/>
                  <a:gd name="connsiteY6" fmla="*/ 121407 h 971562"/>
                  <a:gd name="connsiteX7" fmla="*/ 232434 w 1004937"/>
                  <a:gd name="connsiteY7" fmla="*/ 101817 h 971562"/>
                  <a:gd name="connsiteX8" fmla="*/ 288852 w 1004937"/>
                  <a:gd name="connsiteY8" fmla="*/ 37868 h 971562"/>
                  <a:gd name="connsiteX9" fmla="*/ 449672 w 1004937"/>
                  <a:gd name="connsiteY9" fmla="*/ 14184 h 971562"/>
                  <a:gd name="connsiteX10" fmla="*/ 525811 w 1004937"/>
                  <a:gd name="connsiteY10" fmla="*/ 8213 h 971562"/>
                  <a:gd name="connsiteX11" fmla="*/ 622702 w 1004937"/>
                  <a:gd name="connsiteY11" fmla="*/ 25655 h 971562"/>
                  <a:gd name="connsiteX12" fmla="*/ 666222 w 1004937"/>
                  <a:gd name="connsiteY12" fmla="*/ 227 h 971562"/>
                  <a:gd name="connsiteX13" fmla="*/ 703610 w 1004937"/>
                  <a:gd name="connsiteY13" fmla="*/ 43461 h 971562"/>
                  <a:gd name="connsiteX14" fmla="*/ 774734 w 1004937"/>
                  <a:gd name="connsiteY14" fmla="*/ 36645 h 971562"/>
                  <a:gd name="connsiteX15" fmla="*/ 816541 w 1004937"/>
                  <a:gd name="connsiteY15" fmla="*/ 66698 h 971562"/>
                  <a:gd name="connsiteX16" fmla="*/ 865372 w 1004937"/>
                  <a:gd name="connsiteY16" fmla="*/ 75955 h 971562"/>
                  <a:gd name="connsiteX17" fmla="*/ 911894 w 1004937"/>
                  <a:gd name="connsiteY17" fmla="*/ 102763 h 971562"/>
                  <a:gd name="connsiteX18" fmla="*/ 942506 w 1004937"/>
                  <a:gd name="connsiteY18" fmla="*/ 126170 h 971562"/>
                  <a:gd name="connsiteX19" fmla="*/ 942506 w 1004937"/>
                  <a:gd name="connsiteY19" fmla="*/ 185701 h 971562"/>
                  <a:gd name="connsiteX20" fmla="*/ 978225 w 1004937"/>
                  <a:gd name="connsiteY20" fmla="*/ 252376 h 971562"/>
                  <a:gd name="connsiteX21" fmla="*/ 1004419 w 1004937"/>
                  <a:gd name="connsiteY21" fmla="*/ 373820 h 971562"/>
                  <a:gd name="connsiteX22" fmla="*/ 994894 w 1004937"/>
                  <a:gd name="connsiteY22" fmla="*/ 578607 h 971562"/>
                  <a:gd name="connsiteX23" fmla="*/ 985369 w 1004937"/>
                  <a:gd name="connsiteY23" fmla="*/ 616707 h 971562"/>
                  <a:gd name="connsiteX24" fmla="*/ 1002037 w 1004937"/>
                  <a:gd name="connsiteY24" fmla="*/ 661951 h 971562"/>
                  <a:gd name="connsiteX25" fmla="*/ 1000317 w 1004937"/>
                  <a:gd name="connsiteY25" fmla="*/ 701551 h 971562"/>
                  <a:gd name="connsiteX26" fmla="*/ 966709 w 1004937"/>
                  <a:gd name="connsiteY26" fmla="*/ 726598 h 971562"/>
                  <a:gd name="connsiteX27" fmla="*/ 932981 w 1004937"/>
                  <a:gd name="connsiteY27" fmla="*/ 759582 h 971562"/>
                  <a:gd name="connsiteX28" fmla="*/ 880594 w 1004937"/>
                  <a:gd name="connsiteY28" fmla="*/ 766726 h 971562"/>
                  <a:gd name="connsiteX29" fmla="*/ 847256 w 1004937"/>
                  <a:gd name="connsiteY29" fmla="*/ 800064 h 971562"/>
                  <a:gd name="connsiteX30" fmla="*/ 759150 w 1004937"/>
                  <a:gd name="connsiteY30" fmla="*/ 850070 h 971562"/>
                  <a:gd name="connsiteX31" fmla="*/ 694856 w 1004937"/>
                  <a:gd name="connsiteY31" fmla="*/ 919126 h 971562"/>
                  <a:gd name="connsiteX32" fmla="*/ 654375 w 1004937"/>
                  <a:gd name="connsiteY32" fmla="*/ 933414 h 971562"/>
                  <a:gd name="connsiteX33" fmla="*/ 599606 w 1004937"/>
                  <a:gd name="connsiteY33" fmla="*/ 902457 h 971562"/>
                  <a:gd name="connsiteX34" fmla="*/ 568650 w 1004937"/>
                  <a:gd name="connsiteY34" fmla="*/ 909601 h 971562"/>
                  <a:gd name="connsiteX35" fmla="*/ 490069 w 1004937"/>
                  <a:gd name="connsiteY35" fmla="*/ 971514 h 971562"/>
                  <a:gd name="connsiteX36" fmla="*/ 482711 w 1004937"/>
                  <a:gd name="connsiteY36" fmla="*/ 919736 h 971562"/>
                  <a:gd name="connsiteX37" fmla="*/ 403405 w 1004937"/>
                  <a:gd name="connsiteY37" fmla="*/ 909790 h 971562"/>
                  <a:gd name="connsiteX38" fmla="*/ 328144 w 1004937"/>
                  <a:gd name="connsiteY38" fmla="*/ 857214 h 971562"/>
                  <a:gd name="connsiteX39" fmla="*/ 263850 w 1004937"/>
                  <a:gd name="connsiteY39" fmla="*/ 878645 h 971562"/>
                  <a:gd name="connsiteX40" fmla="*/ 232894 w 1004937"/>
                  <a:gd name="connsiteY40" fmla="*/ 847689 h 971562"/>
                  <a:gd name="connsiteX41" fmla="*/ 220987 w 1004937"/>
                  <a:gd name="connsiteY41" fmla="*/ 811970 h 971562"/>
                  <a:gd name="connsiteX42" fmla="*/ 180506 w 1004937"/>
                  <a:gd name="connsiteY42" fmla="*/ 792920 h 971562"/>
                  <a:gd name="connsiteX43" fmla="*/ 118594 w 1004937"/>
                  <a:gd name="connsiteY43" fmla="*/ 716720 h 971562"/>
                  <a:gd name="connsiteX44" fmla="*/ 80494 w 1004937"/>
                  <a:gd name="connsiteY44" fmla="*/ 621470 h 971562"/>
                  <a:gd name="connsiteX45" fmla="*/ 73350 w 1004937"/>
                  <a:gd name="connsiteY45" fmla="*/ 569082 h 971562"/>
                  <a:gd name="connsiteX46" fmla="*/ 49537 w 1004937"/>
                  <a:gd name="connsiteY46" fmla="*/ 504789 h 971562"/>
                  <a:gd name="connsiteX47" fmla="*/ 1912 w 1004937"/>
                  <a:gd name="connsiteY47" fmla="*/ 385726 h 971562"/>
                  <a:gd name="connsiteX48" fmla="*/ 11437 w 1004937"/>
                  <a:gd name="connsiteY48" fmla="*/ 273807 h 971562"/>
                  <a:gd name="connsiteX49" fmla="*/ 30487 w 1004937"/>
                  <a:gd name="connsiteY49" fmla="*/ 235707 h 971562"/>
                  <a:gd name="connsiteX50" fmla="*/ 16200 w 1004937"/>
                  <a:gd name="connsiteY50" fmla="*/ 180939 h 971562"/>
                  <a:gd name="connsiteX51" fmla="*/ 35250 w 1004937"/>
                  <a:gd name="connsiteY51" fmla="*/ 164270 h 971562"/>
                  <a:gd name="connsiteX52" fmla="*/ 106687 w 1004937"/>
                  <a:gd name="connsiteY52" fmla="*/ 173795 h 971562"/>
                  <a:gd name="connsiteX53" fmla="*/ 118594 w 1004937"/>
                  <a:gd name="connsiteY53" fmla="*/ 180939 h 971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004937" h="971562">
                    <a:moveTo>
                      <a:pt x="111450" y="235707"/>
                    </a:moveTo>
                    <a:cubicBezTo>
                      <a:pt x="116014" y="218245"/>
                      <a:pt x="120578" y="200783"/>
                      <a:pt x="118594" y="180939"/>
                    </a:cubicBezTo>
                    <a:cubicBezTo>
                      <a:pt x="116610" y="161095"/>
                      <a:pt x="94752" y="129309"/>
                      <a:pt x="99544" y="116645"/>
                    </a:cubicBezTo>
                    <a:cubicBezTo>
                      <a:pt x="104336" y="103981"/>
                      <a:pt x="134761" y="103589"/>
                      <a:pt x="147344" y="104954"/>
                    </a:cubicBezTo>
                    <a:cubicBezTo>
                      <a:pt x="159927" y="106319"/>
                      <a:pt x="168723" y="121484"/>
                      <a:pt x="175040" y="124835"/>
                    </a:cubicBezTo>
                    <a:cubicBezTo>
                      <a:pt x="181357" y="128186"/>
                      <a:pt x="177193" y="125633"/>
                      <a:pt x="185248" y="125062"/>
                    </a:cubicBezTo>
                    <a:cubicBezTo>
                      <a:pt x="193303" y="124491"/>
                      <a:pt x="215505" y="125281"/>
                      <a:pt x="223369" y="121407"/>
                    </a:cubicBezTo>
                    <a:cubicBezTo>
                      <a:pt x="231233" y="117533"/>
                      <a:pt x="221520" y="115740"/>
                      <a:pt x="232434" y="101817"/>
                    </a:cubicBezTo>
                    <a:cubicBezTo>
                      <a:pt x="243348" y="87894"/>
                      <a:pt x="252646" y="52473"/>
                      <a:pt x="288852" y="37868"/>
                    </a:cubicBezTo>
                    <a:cubicBezTo>
                      <a:pt x="325058" y="23263"/>
                      <a:pt x="410179" y="19126"/>
                      <a:pt x="449672" y="14184"/>
                    </a:cubicBezTo>
                    <a:cubicBezTo>
                      <a:pt x="489165" y="9242"/>
                      <a:pt x="496973" y="6301"/>
                      <a:pt x="525811" y="8213"/>
                    </a:cubicBezTo>
                    <a:cubicBezTo>
                      <a:pt x="554649" y="10125"/>
                      <a:pt x="599300" y="26986"/>
                      <a:pt x="622702" y="25655"/>
                    </a:cubicBezTo>
                    <a:cubicBezTo>
                      <a:pt x="646104" y="24324"/>
                      <a:pt x="652737" y="-2741"/>
                      <a:pt x="666222" y="227"/>
                    </a:cubicBezTo>
                    <a:cubicBezTo>
                      <a:pt x="679707" y="3195"/>
                      <a:pt x="685525" y="37391"/>
                      <a:pt x="703610" y="43461"/>
                    </a:cubicBezTo>
                    <a:cubicBezTo>
                      <a:pt x="721695" y="49531"/>
                      <a:pt x="755912" y="32772"/>
                      <a:pt x="774734" y="36645"/>
                    </a:cubicBezTo>
                    <a:cubicBezTo>
                      <a:pt x="793556" y="40518"/>
                      <a:pt x="801435" y="60146"/>
                      <a:pt x="816541" y="66698"/>
                    </a:cubicBezTo>
                    <a:cubicBezTo>
                      <a:pt x="831647" y="73250"/>
                      <a:pt x="849480" y="69944"/>
                      <a:pt x="865372" y="75955"/>
                    </a:cubicBezTo>
                    <a:cubicBezTo>
                      <a:pt x="881264" y="81966"/>
                      <a:pt x="899038" y="94394"/>
                      <a:pt x="911894" y="102763"/>
                    </a:cubicBezTo>
                    <a:cubicBezTo>
                      <a:pt x="924750" y="111132"/>
                      <a:pt x="937404" y="112347"/>
                      <a:pt x="942506" y="126170"/>
                    </a:cubicBezTo>
                    <a:cubicBezTo>
                      <a:pt x="947608" y="139993"/>
                      <a:pt x="936553" y="164667"/>
                      <a:pt x="942506" y="185701"/>
                    </a:cubicBezTo>
                    <a:cubicBezTo>
                      <a:pt x="948459" y="206735"/>
                      <a:pt x="967906" y="221023"/>
                      <a:pt x="978225" y="252376"/>
                    </a:cubicBezTo>
                    <a:cubicBezTo>
                      <a:pt x="988544" y="283729"/>
                      <a:pt x="1001641" y="319448"/>
                      <a:pt x="1004419" y="373820"/>
                    </a:cubicBezTo>
                    <a:cubicBezTo>
                      <a:pt x="1007197" y="428192"/>
                      <a:pt x="998069" y="538126"/>
                      <a:pt x="994894" y="578607"/>
                    </a:cubicBezTo>
                    <a:cubicBezTo>
                      <a:pt x="991719" y="619088"/>
                      <a:pt x="984179" y="602816"/>
                      <a:pt x="985369" y="616707"/>
                    </a:cubicBezTo>
                    <a:cubicBezTo>
                      <a:pt x="986559" y="630598"/>
                      <a:pt x="999546" y="647810"/>
                      <a:pt x="1002037" y="661951"/>
                    </a:cubicBezTo>
                    <a:cubicBezTo>
                      <a:pt x="1004528" y="676092"/>
                      <a:pt x="1006205" y="690777"/>
                      <a:pt x="1000317" y="701551"/>
                    </a:cubicBezTo>
                    <a:cubicBezTo>
                      <a:pt x="994429" y="712325"/>
                      <a:pt x="977932" y="716926"/>
                      <a:pt x="966709" y="726598"/>
                    </a:cubicBezTo>
                    <a:cubicBezTo>
                      <a:pt x="955486" y="736270"/>
                      <a:pt x="947334" y="752894"/>
                      <a:pt x="932981" y="759582"/>
                    </a:cubicBezTo>
                    <a:cubicBezTo>
                      <a:pt x="918629" y="766270"/>
                      <a:pt x="894881" y="759979"/>
                      <a:pt x="880594" y="766726"/>
                    </a:cubicBezTo>
                    <a:cubicBezTo>
                      <a:pt x="866307" y="773473"/>
                      <a:pt x="867497" y="786173"/>
                      <a:pt x="847256" y="800064"/>
                    </a:cubicBezTo>
                    <a:cubicBezTo>
                      <a:pt x="827015" y="813955"/>
                      <a:pt x="784550" y="830226"/>
                      <a:pt x="759150" y="850070"/>
                    </a:cubicBezTo>
                    <a:cubicBezTo>
                      <a:pt x="733750" y="869914"/>
                      <a:pt x="712318" y="905235"/>
                      <a:pt x="694856" y="919126"/>
                    </a:cubicBezTo>
                    <a:cubicBezTo>
                      <a:pt x="677394" y="933017"/>
                      <a:pt x="670250" y="936192"/>
                      <a:pt x="654375" y="933414"/>
                    </a:cubicBezTo>
                    <a:cubicBezTo>
                      <a:pt x="638500" y="930636"/>
                      <a:pt x="613893" y="906426"/>
                      <a:pt x="599606" y="902457"/>
                    </a:cubicBezTo>
                    <a:cubicBezTo>
                      <a:pt x="585319" y="898488"/>
                      <a:pt x="586906" y="898092"/>
                      <a:pt x="568650" y="909601"/>
                    </a:cubicBezTo>
                    <a:cubicBezTo>
                      <a:pt x="550394" y="921110"/>
                      <a:pt x="504392" y="969825"/>
                      <a:pt x="490069" y="971514"/>
                    </a:cubicBezTo>
                    <a:cubicBezTo>
                      <a:pt x="475746" y="973203"/>
                      <a:pt x="497155" y="930023"/>
                      <a:pt x="482711" y="919736"/>
                    </a:cubicBezTo>
                    <a:cubicBezTo>
                      <a:pt x="468267" y="909449"/>
                      <a:pt x="429166" y="920210"/>
                      <a:pt x="403405" y="909790"/>
                    </a:cubicBezTo>
                    <a:cubicBezTo>
                      <a:pt x="377644" y="899370"/>
                      <a:pt x="351403" y="862405"/>
                      <a:pt x="328144" y="857214"/>
                    </a:cubicBezTo>
                    <a:cubicBezTo>
                      <a:pt x="304885" y="852023"/>
                      <a:pt x="279725" y="880233"/>
                      <a:pt x="263850" y="878645"/>
                    </a:cubicBezTo>
                    <a:cubicBezTo>
                      <a:pt x="247975" y="877058"/>
                      <a:pt x="240038" y="858801"/>
                      <a:pt x="232894" y="847689"/>
                    </a:cubicBezTo>
                    <a:cubicBezTo>
                      <a:pt x="225750" y="836577"/>
                      <a:pt x="229718" y="821098"/>
                      <a:pt x="220987" y="811970"/>
                    </a:cubicBezTo>
                    <a:cubicBezTo>
                      <a:pt x="212256" y="802842"/>
                      <a:pt x="197571" y="808795"/>
                      <a:pt x="180506" y="792920"/>
                    </a:cubicBezTo>
                    <a:cubicBezTo>
                      <a:pt x="163441" y="777045"/>
                      <a:pt x="135263" y="745295"/>
                      <a:pt x="118594" y="716720"/>
                    </a:cubicBezTo>
                    <a:cubicBezTo>
                      <a:pt x="101925" y="688145"/>
                      <a:pt x="88035" y="646076"/>
                      <a:pt x="80494" y="621470"/>
                    </a:cubicBezTo>
                    <a:cubicBezTo>
                      <a:pt x="72953" y="596864"/>
                      <a:pt x="78510" y="588529"/>
                      <a:pt x="73350" y="569082"/>
                    </a:cubicBezTo>
                    <a:cubicBezTo>
                      <a:pt x="68190" y="549635"/>
                      <a:pt x="61443" y="535348"/>
                      <a:pt x="49537" y="504789"/>
                    </a:cubicBezTo>
                    <a:cubicBezTo>
                      <a:pt x="37631" y="474230"/>
                      <a:pt x="8262" y="424223"/>
                      <a:pt x="1912" y="385726"/>
                    </a:cubicBezTo>
                    <a:cubicBezTo>
                      <a:pt x="-4438" y="347229"/>
                      <a:pt x="6675" y="298810"/>
                      <a:pt x="11437" y="273807"/>
                    </a:cubicBezTo>
                    <a:cubicBezTo>
                      <a:pt x="16199" y="248804"/>
                      <a:pt x="29693" y="251185"/>
                      <a:pt x="30487" y="235707"/>
                    </a:cubicBezTo>
                    <a:cubicBezTo>
                      <a:pt x="31281" y="220229"/>
                      <a:pt x="15406" y="192845"/>
                      <a:pt x="16200" y="180939"/>
                    </a:cubicBezTo>
                    <a:cubicBezTo>
                      <a:pt x="16994" y="169033"/>
                      <a:pt x="20169" y="165461"/>
                      <a:pt x="35250" y="164270"/>
                    </a:cubicBezTo>
                    <a:cubicBezTo>
                      <a:pt x="50331" y="163079"/>
                      <a:pt x="92796" y="171017"/>
                      <a:pt x="106687" y="173795"/>
                    </a:cubicBezTo>
                    <a:cubicBezTo>
                      <a:pt x="120578" y="176573"/>
                      <a:pt x="119586" y="178756"/>
                      <a:pt x="118594" y="180939"/>
                    </a:cubicBezTo>
                  </a:path>
                </a:pathLst>
              </a:custGeom>
              <a:gradFill flip="none" rotWithShape="1">
                <a:gsLst>
                  <a:gs pos="0">
                    <a:schemeClr val="accent6">
                      <a:lumMod val="60000"/>
                      <a:lumOff val="40000"/>
                    </a:schemeClr>
                  </a:gs>
                  <a:gs pos="86000">
                    <a:schemeClr val="accent1"/>
                  </a:gs>
                </a:gsLst>
                <a:path path="circle">
                  <a:fillToRect l="50000" t="50000" r="50000" b="50000"/>
                </a:path>
                <a:tileRect/>
              </a:gradFill>
              <a:ln w="12700" cap="flat" cmpd="sng" algn="ctr">
                <a:solidFill>
                  <a:schemeClr val="tx1">
                    <a:lumMod val="65000"/>
                  </a:schemeClr>
                </a:solidFill>
                <a:prstDash val="solid"/>
                <a:round/>
                <a:headEnd type="none" w="med" len="med"/>
                <a:tailEnd type="none" w="med" len="med"/>
              </a:ln>
              <a:effectLst/>
            </p:spPr>
            <p:txBody>
              <a:bodyPr anchor="ctr"/>
              <a:ls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0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43" name="Freeform 16">
                <a:extLst>
                  <a:ext uri="{FF2B5EF4-FFF2-40B4-BE49-F238E27FC236}">
                    <a16:creationId xmlns:a16="http://schemas.microsoft.com/office/drawing/2014/main" id="{B97CFF8E-CDE2-4E04-BAB3-5EBBCFE82614}"/>
                  </a:ext>
                </a:extLst>
              </p:cNvPr>
              <p:cNvSpPr/>
              <p:nvPr/>
            </p:nvSpPr>
            <p:spPr bwMode="auto">
              <a:xfrm rot="10826409">
                <a:off x="2353310" y="3593335"/>
                <a:ext cx="1200910" cy="980383"/>
              </a:xfrm>
              <a:custGeom>
                <a:avLst/>
                <a:gdLst>
                  <a:gd name="connsiteX0" fmla="*/ 7937 w 497682"/>
                  <a:gd name="connsiteY0" fmla="*/ 321071 h 502841"/>
                  <a:gd name="connsiteX1" fmla="*/ 22225 w 497682"/>
                  <a:gd name="connsiteY1" fmla="*/ 173434 h 502841"/>
                  <a:gd name="connsiteX2" fmla="*/ 141287 w 497682"/>
                  <a:gd name="connsiteY2" fmla="*/ 42465 h 502841"/>
                  <a:gd name="connsiteX3" fmla="*/ 250825 w 497682"/>
                  <a:gd name="connsiteY3" fmla="*/ 1984 h 502841"/>
                  <a:gd name="connsiteX4" fmla="*/ 372269 w 497682"/>
                  <a:gd name="connsiteY4" fmla="*/ 30559 h 502841"/>
                  <a:gd name="connsiteX5" fmla="*/ 453231 w 497682"/>
                  <a:gd name="connsiteY5" fmla="*/ 128190 h 502841"/>
                  <a:gd name="connsiteX6" fmla="*/ 496094 w 497682"/>
                  <a:gd name="connsiteY6" fmla="*/ 244871 h 502841"/>
                  <a:gd name="connsiteX7" fmla="*/ 443706 w 497682"/>
                  <a:gd name="connsiteY7" fmla="*/ 382984 h 502841"/>
                  <a:gd name="connsiteX8" fmla="*/ 336550 w 497682"/>
                  <a:gd name="connsiteY8" fmla="*/ 471090 h 502841"/>
                  <a:gd name="connsiteX9" fmla="*/ 210344 w 497682"/>
                  <a:gd name="connsiteY9" fmla="*/ 494903 h 502841"/>
                  <a:gd name="connsiteX10" fmla="*/ 53181 w 497682"/>
                  <a:gd name="connsiteY10" fmla="*/ 423465 h 502841"/>
                  <a:gd name="connsiteX11" fmla="*/ 7937 w 497682"/>
                  <a:gd name="connsiteY11" fmla="*/ 321071 h 502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7682" h="502841">
                    <a:moveTo>
                      <a:pt x="7937" y="321071"/>
                    </a:moveTo>
                    <a:cubicBezTo>
                      <a:pt x="2778" y="279399"/>
                      <a:pt x="0" y="219868"/>
                      <a:pt x="22225" y="173434"/>
                    </a:cubicBezTo>
                    <a:cubicBezTo>
                      <a:pt x="44450" y="127000"/>
                      <a:pt x="103187" y="71040"/>
                      <a:pt x="141287" y="42465"/>
                    </a:cubicBezTo>
                    <a:cubicBezTo>
                      <a:pt x="179387" y="13890"/>
                      <a:pt x="212328" y="3968"/>
                      <a:pt x="250825" y="1984"/>
                    </a:cubicBezTo>
                    <a:cubicBezTo>
                      <a:pt x="289322" y="0"/>
                      <a:pt x="338535" y="9525"/>
                      <a:pt x="372269" y="30559"/>
                    </a:cubicBezTo>
                    <a:cubicBezTo>
                      <a:pt x="406003" y="51593"/>
                      <a:pt x="432594" y="92471"/>
                      <a:pt x="453231" y="128190"/>
                    </a:cubicBezTo>
                    <a:cubicBezTo>
                      <a:pt x="473869" y="163909"/>
                      <a:pt x="497682" y="202405"/>
                      <a:pt x="496094" y="244871"/>
                    </a:cubicBezTo>
                    <a:cubicBezTo>
                      <a:pt x="494507" y="287337"/>
                      <a:pt x="470297" y="345281"/>
                      <a:pt x="443706" y="382984"/>
                    </a:cubicBezTo>
                    <a:cubicBezTo>
                      <a:pt x="417115" y="420687"/>
                      <a:pt x="375444" y="452437"/>
                      <a:pt x="336550" y="471090"/>
                    </a:cubicBezTo>
                    <a:cubicBezTo>
                      <a:pt x="297656" y="489743"/>
                      <a:pt x="257572" y="502841"/>
                      <a:pt x="210344" y="494903"/>
                    </a:cubicBezTo>
                    <a:cubicBezTo>
                      <a:pt x="163116" y="486965"/>
                      <a:pt x="87709" y="454024"/>
                      <a:pt x="53181" y="423465"/>
                    </a:cubicBezTo>
                    <a:cubicBezTo>
                      <a:pt x="18653" y="392906"/>
                      <a:pt x="13096" y="362743"/>
                      <a:pt x="7937" y="321071"/>
                    </a:cubicBezTo>
                    <a:close/>
                  </a:path>
                </a:pathLst>
              </a:custGeom>
              <a:gradFill flip="none" rotWithShape="1">
                <a:gsLst>
                  <a:gs pos="0">
                    <a:schemeClr val="accent6">
                      <a:lumMod val="50000"/>
                    </a:schemeClr>
                  </a:gs>
                  <a:gs pos="37000">
                    <a:schemeClr val="accent1"/>
                  </a:gs>
                  <a:gs pos="100000">
                    <a:schemeClr val="accent6">
                      <a:lumMod val="40000"/>
                      <a:lumOff val="60000"/>
                    </a:schemeClr>
                  </a:gs>
                </a:gsLst>
                <a:path path="circle">
                  <a:fillToRect l="50000" t="50000" r="50000" b="50000"/>
                </a:path>
                <a:tileRect/>
              </a:gradFill>
              <a:ln w="12700">
                <a:solidFill>
                  <a:schemeClr val="tx2"/>
                </a:solidFill>
                <a:miter lim="800000"/>
                <a:headEnd/>
                <a:tailEnd/>
              </a:ln>
            </p:spPr>
            <p:txBody>
              <a:bodyPr anchor="ctr"/>
              <a:ls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Calibri" panose="020F0502020204030204" pitchFamily="34" charset="0"/>
                </a:endParaRPr>
              </a:p>
            </p:txBody>
          </p:sp>
        </p:grpSp>
        <p:grpSp>
          <p:nvGrpSpPr>
            <p:cNvPr id="44" name="Group 43">
              <a:extLst>
                <a:ext uri="{FF2B5EF4-FFF2-40B4-BE49-F238E27FC236}">
                  <a16:creationId xmlns:a16="http://schemas.microsoft.com/office/drawing/2014/main" id="{C4C18AB3-F801-4B32-A1CE-369ABE851FEA}"/>
                </a:ext>
              </a:extLst>
            </p:cNvPr>
            <p:cNvGrpSpPr/>
            <p:nvPr/>
          </p:nvGrpSpPr>
          <p:grpSpPr>
            <a:xfrm rot="16200000">
              <a:off x="9796320" y="3457496"/>
              <a:ext cx="374704" cy="397234"/>
              <a:chOff x="3546637" y="2650995"/>
              <a:chExt cx="274320" cy="290814"/>
            </a:xfrm>
          </p:grpSpPr>
          <p:cxnSp>
            <p:nvCxnSpPr>
              <p:cNvPr id="45" name="Straight Connector 44">
                <a:extLst>
                  <a:ext uri="{FF2B5EF4-FFF2-40B4-BE49-F238E27FC236}">
                    <a16:creationId xmlns:a16="http://schemas.microsoft.com/office/drawing/2014/main" id="{7DD60067-AC66-4CF7-994A-EAC19118B2A0}"/>
                  </a:ext>
                </a:extLst>
              </p:cNvPr>
              <p:cNvCxnSpPr/>
              <p:nvPr/>
            </p:nvCxnSpPr>
            <p:spPr bwMode="auto">
              <a:xfrm>
                <a:off x="3680710" y="2782567"/>
                <a:ext cx="0" cy="159242"/>
              </a:xfrm>
              <a:prstGeom prst="line">
                <a:avLst/>
              </a:prstGeom>
              <a:noFill/>
              <a:ln w="76200" cap="flat" cmpd="sng" algn="ctr">
                <a:solidFill>
                  <a:schemeClr val="accent3"/>
                </a:solidFill>
                <a:prstDash val="solid"/>
                <a:round/>
                <a:headEnd type="none" w="med" len="med"/>
                <a:tailEnd type="none" w="med" len="med"/>
              </a:ln>
              <a:effectLst/>
            </p:spPr>
          </p:cxnSp>
          <p:sp>
            <p:nvSpPr>
              <p:cNvPr id="46" name="Block Arc 45">
                <a:extLst>
                  <a:ext uri="{FF2B5EF4-FFF2-40B4-BE49-F238E27FC236}">
                    <a16:creationId xmlns:a16="http://schemas.microsoft.com/office/drawing/2014/main" id="{F56375C5-2D6E-4EF4-9693-0E5FBCB43EB5}"/>
                  </a:ext>
                </a:extLst>
              </p:cNvPr>
              <p:cNvSpPr/>
              <p:nvPr/>
            </p:nvSpPr>
            <p:spPr bwMode="auto">
              <a:xfrm rot="10800000">
                <a:off x="3546637" y="2650995"/>
                <a:ext cx="274320" cy="175874"/>
              </a:xfrm>
              <a:prstGeom prst="blockArc">
                <a:avLst/>
              </a:prstGeom>
              <a:solidFill>
                <a:schemeClr val="accent3">
                  <a:lumMod val="60000"/>
                  <a:lumOff val="4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grpSp>
      <p:sp>
        <p:nvSpPr>
          <p:cNvPr id="6" name="TextBox 5">
            <a:extLst>
              <a:ext uri="{FF2B5EF4-FFF2-40B4-BE49-F238E27FC236}">
                <a16:creationId xmlns:a16="http://schemas.microsoft.com/office/drawing/2014/main" id="{B19E9E44-4C6E-421A-A569-E88726D3246C}"/>
              </a:ext>
            </a:extLst>
          </p:cNvPr>
          <p:cNvSpPr txBox="1"/>
          <p:nvPr/>
        </p:nvSpPr>
        <p:spPr bwMode="auto">
          <a:xfrm>
            <a:off x="7715892" y="4436304"/>
            <a:ext cx="7120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T-Cell</a:t>
            </a:r>
          </a:p>
        </p:txBody>
      </p:sp>
      <p:sp>
        <p:nvSpPr>
          <p:cNvPr id="47" name="TextBox 46">
            <a:extLst>
              <a:ext uri="{FF2B5EF4-FFF2-40B4-BE49-F238E27FC236}">
                <a16:creationId xmlns:a16="http://schemas.microsoft.com/office/drawing/2014/main" id="{11B65F2F-DB74-4684-A384-8BF2708FC3EE}"/>
              </a:ext>
            </a:extLst>
          </p:cNvPr>
          <p:cNvSpPr txBox="1"/>
          <p:nvPr/>
        </p:nvSpPr>
        <p:spPr bwMode="auto">
          <a:xfrm>
            <a:off x="10273438" y="2462316"/>
            <a:ext cx="14658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Myeloma Cell</a:t>
            </a:r>
          </a:p>
        </p:txBody>
      </p:sp>
      <p:sp>
        <p:nvSpPr>
          <p:cNvPr id="50" name="TextBox 49">
            <a:extLst>
              <a:ext uri="{FF2B5EF4-FFF2-40B4-BE49-F238E27FC236}">
                <a16:creationId xmlns:a16="http://schemas.microsoft.com/office/drawing/2014/main" id="{AA9AA29E-4DC9-4581-BA67-E44ED8203F45}"/>
              </a:ext>
            </a:extLst>
          </p:cNvPr>
          <p:cNvSpPr txBox="1"/>
          <p:nvPr/>
        </p:nvSpPr>
        <p:spPr>
          <a:xfrm>
            <a:off x="9533727" y="3132401"/>
            <a:ext cx="765648" cy="307777"/>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1D2E5A"/>
                </a:solidFill>
                <a:effectLst/>
                <a:uLnTx/>
                <a:uFillTx/>
                <a:latin typeface="Calibri" panose="020F0502020204030204" pitchFamily="34" charset="0"/>
                <a:ea typeface="+mn-ea"/>
                <a:cs typeface="Calibri" panose="020F0502020204030204" pitchFamily="34" charset="0"/>
              </a:rPr>
              <a:t>BCMA</a:t>
            </a:r>
          </a:p>
        </p:txBody>
      </p:sp>
      <p:sp>
        <p:nvSpPr>
          <p:cNvPr id="65" name="TextBox 64">
            <a:extLst>
              <a:ext uri="{FF2B5EF4-FFF2-40B4-BE49-F238E27FC236}">
                <a16:creationId xmlns:a16="http://schemas.microsoft.com/office/drawing/2014/main" id="{06F34ED3-C155-43D0-96EC-1859F61EF2E7}"/>
              </a:ext>
            </a:extLst>
          </p:cNvPr>
          <p:cNvSpPr txBox="1"/>
          <p:nvPr/>
        </p:nvSpPr>
        <p:spPr>
          <a:xfrm>
            <a:off x="9047487" y="4369730"/>
            <a:ext cx="922515" cy="307777"/>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1D2E5A"/>
                </a:solidFill>
                <a:effectLst/>
                <a:uLnTx/>
                <a:uFillTx/>
                <a:latin typeface="Calibri" panose="020F0502020204030204" pitchFamily="34" charset="0"/>
                <a:ea typeface="+mn-ea"/>
                <a:cs typeface="Calibri" panose="020F0502020204030204" pitchFamily="34" charset="0"/>
              </a:rPr>
              <a:t>ABBV-383</a:t>
            </a:r>
          </a:p>
        </p:txBody>
      </p:sp>
    </p:spTree>
    <p:extLst>
      <p:ext uri="{BB962C8B-B14F-4D97-AF65-F5344CB8AC3E}">
        <p14:creationId xmlns:p14="http://schemas.microsoft.com/office/powerpoint/2010/main" val="9812404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a:extLst>
              <a:ext uri="{FF2B5EF4-FFF2-40B4-BE49-F238E27FC236}">
                <a16:creationId xmlns:a16="http://schemas.microsoft.com/office/drawing/2014/main" id="{C7D15372-5015-4F5A-81E4-57A0A6C6D2B3}"/>
              </a:ext>
            </a:extLst>
          </p:cNvPr>
          <p:cNvSpPr/>
          <p:nvPr/>
        </p:nvSpPr>
        <p:spPr bwMode="auto">
          <a:xfrm>
            <a:off x="1662870" y="3393900"/>
            <a:ext cx="911713" cy="903414"/>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55" name="Rectangle 54">
            <a:extLst>
              <a:ext uri="{FF2B5EF4-FFF2-40B4-BE49-F238E27FC236}">
                <a16:creationId xmlns:a16="http://schemas.microsoft.com/office/drawing/2014/main" id="{CA33E5D7-797F-41F6-8421-1BEF3FA35AAC}"/>
              </a:ext>
            </a:extLst>
          </p:cNvPr>
          <p:cNvSpPr/>
          <p:nvPr/>
        </p:nvSpPr>
        <p:spPr bwMode="auto">
          <a:xfrm>
            <a:off x="1664238" y="2645736"/>
            <a:ext cx="911713" cy="748164"/>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56" name="Rectangle 55">
            <a:extLst>
              <a:ext uri="{FF2B5EF4-FFF2-40B4-BE49-F238E27FC236}">
                <a16:creationId xmlns:a16="http://schemas.microsoft.com/office/drawing/2014/main" id="{4AC0D633-82D1-4F68-BF5F-D1595AFDC1D3}"/>
              </a:ext>
            </a:extLst>
          </p:cNvPr>
          <p:cNvSpPr/>
          <p:nvPr/>
        </p:nvSpPr>
        <p:spPr bwMode="auto">
          <a:xfrm>
            <a:off x="1664238" y="2361415"/>
            <a:ext cx="911713" cy="284320"/>
          </a:xfrm>
          <a:prstGeom prst="rect">
            <a:avLst/>
          </a:prstGeom>
          <a:solidFill>
            <a:schemeClr val="accent4"/>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60" name="Rectangle 59">
            <a:extLst>
              <a:ext uri="{FF2B5EF4-FFF2-40B4-BE49-F238E27FC236}">
                <a16:creationId xmlns:a16="http://schemas.microsoft.com/office/drawing/2014/main" id="{34ED9184-A142-4591-9EE9-35C640748525}"/>
              </a:ext>
            </a:extLst>
          </p:cNvPr>
          <p:cNvSpPr/>
          <p:nvPr/>
        </p:nvSpPr>
        <p:spPr bwMode="auto">
          <a:xfrm>
            <a:off x="3272032" y="3830143"/>
            <a:ext cx="911713" cy="470778"/>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61" name="Rectangle 60">
            <a:extLst>
              <a:ext uri="{FF2B5EF4-FFF2-40B4-BE49-F238E27FC236}">
                <a16:creationId xmlns:a16="http://schemas.microsoft.com/office/drawing/2014/main" id="{4A7744D6-A6F3-41DE-85BC-6F1D86F7BF89}"/>
              </a:ext>
            </a:extLst>
          </p:cNvPr>
          <p:cNvSpPr/>
          <p:nvPr/>
        </p:nvSpPr>
        <p:spPr bwMode="auto">
          <a:xfrm>
            <a:off x="3273400" y="3354990"/>
            <a:ext cx="911713" cy="483170"/>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62" name="Rectangle 61">
            <a:extLst>
              <a:ext uri="{FF2B5EF4-FFF2-40B4-BE49-F238E27FC236}">
                <a16:creationId xmlns:a16="http://schemas.microsoft.com/office/drawing/2014/main" id="{8EA9CA3E-6DAD-4389-8591-6A14FD7A7F55}"/>
              </a:ext>
            </a:extLst>
          </p:cNvPr>
          <p:cNvSpPr/>
          <p:nvPr/>
        </p:nvSpPr>
        <p:spPr bwMode="auto">
          <a:xfrm>
            <a:off x="3273400" y="2879579"/>
            <a:ext cx="911713" cy="481866"/>
          </a:xfrm>
          <a:prstGeom prst="rect">
            <a:avLst/>
          </a:prstGeom>
          <a:solidFill>
            <a:schemeClr val="accent4"/>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63" name="Rectangle 62">
            <a:extLst>
              <a:ext uri="{FF2B5EF4-FFF2-40B4-BE49-F238E27FC236}">
                <a16:creationId xmlns:a16="http://schemas.microsoft.com/office/drawing/2014/main" id="{1B9F2206-A209-4122-B27C-E34D2B9E05F7}"/>
              </a:ext>
            </a:extLst>
          </p:cNvPr>
          <p:cNvSpPr/>
          <p:nvPr/>
        </p:nvSpPr>
        <p:spPr bwMode="auto">
          <a:xfrm>
            <a:off x="4889425" y="3982790"/>
            <a:ext cx="911713" cy="315293"/>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64" name="Rectangle 63">
            <a:extLst>
              <a:ext uri="{FF2B5EF4-FFF2-40B4-BE49-F238E27FC236}">
                <a16:creationId xmlns:a16="http://schemas.microsoft.com/office/drawing/2014/main" id="{78406516-AE6B-4C4F-87B1-7C61FB22A0AE}"/>
              </a:ext>
            </a:extLst>
          </p:cNvPr>
          <p:cNvSpPr/>
          <p:nvPr/>
        </p:nvSpPr>
        <p:spPr bwMode="auto">
          <a:xfrm>
            <a:off x="4890793" y="3452476"/>
            <a:ext cx="911713" cy="538701"/>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65" name="Rectangle 64">
            <a:extLst>
              <a:ext uri="{FF2B5EF4-FFF2-40B4-BE49-F238E27FC236}">
                <a16:creationId xmlns:a16="http://schemas.microsoft.com/office/drawing/2014/main" id="{7C726EB4-4747-46E0-B26E-C32C17E7DDDD}"/>
              </a:ext>
            </a:extLst>
          </p:cNvPr>
          <p:cNvSpPr/>
          <p:nvPr/>
        </p:nvSpPr>
        <p:spPr bwMode="auto">
          <a:xfrm>
            <a:off x="4890793" y="3021879"/>
            <a:ext cx="911713" cy="430596"/>
          </a:xfrm>
          <a:prstGeom prst="rect">
            <a:avLst/>
          </a:prstGeom>
          <a:solidFill>
            <a:schemeClr val="accent4"/>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31746" name="Rectangle 2">
            <a:extLst>
              <a:ext uri="{FF2B5EF4-FFF2-40B4-BE49-F238E27FC236}">
                <a16:creationId xmlns:a16="http://schemas.microsoft.com/office/drawing/2014/main" id="{A1457023-DE41-402D-A931-2A013B742D40}"/>
              </a:ext>
            </a:extLst>
          </p:cNvPr>
          <p:cNvSpPr>
            <a:spLocks noGrp="1" noChangeArrowheads="1"/>
          </p:cNvSpPr>
          <p:nvPr>
            <p:ph type="title"/>
          </p:nvPr>
        </p:nvSpPr>
        <p:spPr/>
        <p:txBody>
          <a:bodyPr/>
          <a:lstStyle/>
          <a:p>
            <a:r>
              <a:rPr lang="en-US" dirty="0"/>
              <a:t>Phase I Trial of </a:t>
            </a:r>
            <a:r>
              <a:rPr lang="en-US" altLang="en-US" dirty="0"/>
              <a:t>ABBV-383</a:t>
            </a:r>
            <a:r>
              <a:rPr lang="en-US" dirty="0"/>
              <a:t>: Response by IMWG Criteria</a:t>
            </a:r>
            <a:endParaRPr lang="en-US" altLang="en-US" dirty="0"/>
          </a:p>
        </p:txBody>
      </p:sp>
      <p:sp>
        <p:nvSpPr>
          <p:cNvPr id="10" name="Content Placeholder 9">
            <a:extLst>
              <a:ext uri="{FF2B5EF4-FFF2-40B4-BE49-F238E27FC236}">
                <a16:creationId xmlns:a16="http://schemas.microsoft.com/office/drawing/2014/main" id="{4EF4C104-A330-47E7-A22A-F721C528F88A}"/>
              </a:ext>
            </a:extLst>
          </p:cNvPr>
          <p:cNvSpPr>
            <a:spLocks noGrp="1"/>
          </p:cNvSpPr>
          <p:nvPr>
            <p:ph idx="1"/>
          </p:nvPr>
        </p:nvSpPr>
        <p:spPr>
          <a:xfrm>
            <a:off x="604675" y="5404361"/>
            <a:ext cx="10877529" cy="759371"/>
          </a:xfrm>
        </p:spPr>
        <p:txBody>
          <a:bodyPr/>
          <a:lstStyle/>
          <a:p>
            <a:r>
              <a:rPr lang="en-US" sz="2000" dirty="0"/>
              <a:t>Median f/u for </a:t>
            </a:r>
            <a:r>
              <a:rPr kumimoji="0" lang="en-US" sz="2000" i="0" u="none" strike="noStrike" cap="none" normalizeH="0" baseline="0" dirty="0">
                <a:ln>
                  <a:noFill/>
                </a:ln>
                <a:effectLst/>
              </a:rPr>
              <a:t>≥40 mg ESC</a:t>
            </a:r>
            <a:r>
              <a:rPr lang="en-US" sz="2000" dirty="0"/>
              <a:t>: 8.0 mo (range: 0.8-12.8)</a:t>
            </a:r>
          </a:p>
          <a:p>
            <a:r>
              <a:rPr lang="en-US" sz="2000" dirty="0"/>
              <a:t>Median f/u for </a:t>
            </a:r>
            <a:r>
              <a:rPr kumimoji="0" lang="en-US" sz="2000" i="0" u="none" strike="noStrike" cap="none" normalizeH="0" baseline="0" dirty="0">
                <a:ln>
                  <a:noFill/>
                </a:ln>
                <a:effectLst/>
              </a:rPr>
              <a:t>≥40 mg ESC + EXP:</a:t>
            </a:r>
            <a:r>
              <a:rPr lang="en-US" sz="2000" dirty="0"/>
              <a:t> 4.3 mo (range: 0.6-12.8) </a:t>
            </a:r>
          </a:p>
          <a:p>
            <a:endParaRPr lang="en-US" sz="2000" dirty="0"/>
          </a:p>
        </p:txBody>
      </p:sp>
      <p:grpSp>
        <p:nvGrpSpPr>
          <p:cNvPr id="7" name="Group 6">
            <a:extLst>
              <a:ext uri="{FF2B5EF4-FFF2-40B4-BE49-F238E27FC236}">
                <a16:creationId xmlns:a16="http://schemas.microsoft.com/office/drawing/2014/main" id="{2479E291-C18C-4826-8211-0D4EDD52556A}"/>
              </a:ext>
            </a:extLst>
          </p:cNvPr>
          <p:cNvGrpSpPr/>
          <p:nvPr/>
        </p:nvGrpSpPr>
        <p:grpSpPr>
          <a:xfrm>
            <a:off x="9392911" y="6207927"/>
            <a:ext cx="2488502" cy="454909"/>
            <a:chOff x="9392911" y="6207927"/>
            <a:chExt cx="2488502" cy="454909"/>
          </a:xfrm>
        </p:grpSpPr>
        <p:pic>
          <p:nvPicPr>
            <p:cNvPr id="8" name="Picture 7" descr="A picture containing text, ax, wheel&#10;&#10;Description automatically generated">
              <a:extLst>
                <a:ext uri="{FF2B5EF4-FFF2-40B4-BE49-F238E27FC236}">
                  <a16:creationId xmlns:a16="http://schemas.microsoft.com/office/drawing/2014/main" id="{7AE86A05-8BB4-4183-A9E7-D1DF011B73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9" name="Rectangle 8">
              <a:extLst>
                <a:ext uri="{FF2B5EF4-FFF2-40B4-BE49-F238E27FC236}">
                  <a16:creationId xmlns:a16="http://schemas.microsoft.com/office/drawing/2014/main" id="{782D8C99-859A-4F2E-AF13-ED8E4DF3F824}"/>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sp>
        <p:nvSpPr>
          <p:cNvPr id="11" name="Text Box 15">
            <a:extLst>
              <a:ext uri="{FF2B5EF4-FFF2-40B4-BE49-F238E27FC236}">
                <a16:creationId xmlns:a16="http://schemas.microsoft.com/office/drawing/2014/main" id="{B6874AD4-D075-994A-90A3-1DCA1803B989}"/>
              </a:ext>
            </a:extLst>
          </p:cNvPr>
          <p:cNvSpPr txBox="1">
            <a:spLocks noChangeArrowheads="1"/>
          </p:cNvSpPr>
          <p:nvPr/>
        </p:nvSpPr>
        <p:spPr bwMode="auto">
          <a:xfrm>
            <a:off x="434523" y="6400889"/>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Kumar. ASH 2021. Abstr 900.</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sp>
        <p:nvSpPr>
          <p:cNvPr id="4" name="TextBox 3">
            <a:extLst>
              <a:ext uri="{FF2B5EF4-FFF2-40B4-BE49-F238E27FC236}">
                <a16:creationId xmlns:a16="http://schemas.microsoft.com/office/drawing/2014/main" id="{42E45FCE-CCE2-C849-B913-5CD4B4DF773D}"/>
              </a:ext>
            </a:extLst>
          </p:cNvPr>
          <p:cNvSpPr txBox="1"/>
          <p:nvPr/>
        </p:nvSpPr>
        <p:spPr bwMode="auto">
          <a:xfrm rot="16200000">
            <a:off x="-438884" y="2892607"/>
            <a:ext cx="225552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Patients (%)</a:t>
            </a:r>
          </a:p>
        </p:txBody>
      </p:sp>
      <p:sp>
        <p:nvSpPr>
          <p:cNvPr id="15" name="TextBox 14">
            <a:extLst>
              <a:ext uri="{FF2B5EF4-FFF2-40B4-BE49-F238E27FC236}">
                <a16:creationId xmlns:a16="http://schemas.microsoft.com/office/drawing/2014/main" id="{8EFD9D8E-4774-4389-AADC-93E01A6B562A}"/>
              </a:ext>
            </a:extLst>
          </p:cNvPr>
          <p:cNvSpPr txBox="1"/>
          <p:nvPr/>
        </p:nvSpPr>
        <p:spPr bwMode="auto">
          <a:xfrm>
            <a:off x="1004219" y="4924083"/>
            <a:ext cx="336929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*Refractory to PI, IMiD, and anti-CD38 mAb.</a:t>
            </a:r>
          </a:p>
        </p:txBody>
      </p:sp>
      <p:graphicFrame>
        <p:nvGraphicFramePr>
          <p:cNvPr id="16" name="Group 3">
            <a:extLst>
              <a:ext uri="{FF2B5EF4-FFF2-40B4-BE49-F238E27FC236}">
                <a16:creationId xmlns:a16="http://schemas.microsoft.com/office/drawing/2014/main" id="{0D1EC306-3B9A-4FED-ADD9-38BB2CAE41B2}"/>
              </a:ext>
            </a:extLst>
          </p:cNvPr>
          <p:cNvGraphicFramePr>
            <a:graphicFrameLocks/>
          </p:cNvGraphicFramePr>
          <p:nvPr/>
        </p:nvGraphicFramePr>
        <p:xfrm>
          <a:off x="6845445" y="2019496"/>
          <a:ext cx="4937760" cy="1554512"/>
        </p:xfrm>
        <a:graphic>
          <a:graphicData uri="http://schemas.openxmlformats.org/drawingml/2006/table">
            <a:tbl>
              <a:tblPr/>
              <a:tblGrid>
                <a:gridCol w="2743200">
                  <a:extLst>
                    <a:ext uri="{9D8B030D-6E8A-4147-A177-3AD203B41FA5}">
                      <a16:colId xmlns:a16="http://schemas.microsoft.com/office/drawing/2014/main" val="20000"/>
                    </a:ext>
                  </a:extLst>
                </a:gridCol>
                <a:gridCol w="2194560">
                  <a:extLst>
                    <a:ext uri="{9D8B030D-6E8A-4147-A177-3AD203B41FA5}">
                      <a16:colId xmlns:a16="http://schemas.microsoft.com/office/drawing/2014/main" val="20002"/>
                    </a:ext>
                  </a:extLst>
                </a:gridCol>
              </a:tblGrid>
              <a:tr h="50923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Duration of Response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≥40 mg ESC + EXP</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(n = 52)</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1"/>
                  </a:ext>
                </a:extLst>
              </a:tr>
              <a:tr h="30340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Median DoR, mo</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800" b="0" i="0" u="none" strike="noStrike" kern="1200" cap="none" normalizeH="0" baseline="0" dirty="0">
                          <a:ln>
                            <a:noFill/>
                          </a:ln>
                          <a:solidFill>
                            <a:schemeClr val="bg2">
                              <a:lumMod val="10000"/>
                            </a:schemeClr>
                          </a:solidFill>
                          <a:effectLst/>
                          <a:latin typeface="Calibri" panose="020F0502020204030204" pitchFamily="34" charset="0"/>
                          <a:ea typeface="+mn-ea"/>
                          <a:cs typeface="+mn-cs"/>
                        </a:rPr>
                        <a:t>6-mo DoR, % (95% CI)</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800" b="0" i="0" u="none" strike="noStrike" kern="1200" cap="none" normalizeH="0" baseline="0" dirty="0">
                          <a:ln>
                            <a:noFill/>
                          </a:ln>
                          <a:solidFill>
                            <a:schemeClr val="bg2">
                              <a:lumMod val="10000"/>
                            </a:schemeClr>
                          </a:solidFill>
                          <a:effectLst/>
                          <a:latin typeface="Calibri" panose="020F0502020204030204" pitchFamily="34" charset="0"/>
                          <a:ea typeface="+mn-ea"/>
                          <a:cs typeface="+mn-cs"/>
                        </a:rPr>
                        <a:t>12-mo DoR, % (95% CI)</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NR</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81.7 (66.2-90.6)</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72.1 (52.1-84.8)</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2"/>
                  </a:ext>
                </a:extLst>
              </a:tr>
            </a:tbl>
          </a:graphicData>
        </a:graphic>
      </p:graphicFrame>
      <p:sp>
        <p:nvSpPr>
          <p:cNvPr id="12" name="TextBox 11">
            <a:extLst>
              <a:ext uri="{FF2B5EF4-FFF2-40B4-BE49-F238E27FC236}">
                <a16:creationId xmlns:a16="http://schemas.microsoft.com/office/drawing/2014/main" id="{763E1E33-C8B5-4C94-99FE-9FBCAEEE8AEC}"/>
              </a:ext>
            </a:extLst>
          </p:cNvPr>
          <p:cNvSpPr txBox="1"/>
          <p:nvPr/>
        </p:nvSpPr>
        <p:spPr bwMode="auto">
          <a:xfrm>
            <a:off x="1482120" y="4297314"/>
            <a:ext cx="122190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≥40 mg ESC</a:t>
            </a:r>
            <a:b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(n = 26)</a:t>
            </a:r>
            <a:endPar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13" name="TextBox 12">
            <a:extLst>
              <a:ext uri="{FF2B5EF4-FFF2-40B4-BE49-F238E27FC236}">
                <a16:creationId xmlns:a16="http://schemas.microsoft.com/office/drawing/2014/main" id="{A5B82777-0B41-475F-9F66-A787998117EE}"/>
              </a:ext>
            </a:extLst>
          </p:cNvPr>
          <p:cNvSpPr txBox="1"/>
          <p:nvPr/>
        </p:nvSpPr>
        <p:spPr bwMode="auto">
          <a:xfrm>
            <a:off x="2893946" y="4302444"/>
            <a:ext cx="167190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≥40 mg ESC + EXP</a:t>
            </a:r>
            <a:b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(n = 60)</a:t>
            </a:r>
            <a:endPar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14" name="TextBox 13">
            <a:extLst>
              <a:ext uri="{FF2B5EF4-FFF2-40B4-BE49-F238E27FC236}">
                <a16:creationId xmlns:a16="http://schemas.microsoft.com/office/drawing/2014/main" id="{4C5BB457-55E2-44B6-8C2F-064CD747A7D1}"/>
              </a:ext>
            </a:extLst>
          </p:cNvPr>
          <p:cNvSpPr txBox="1"/>
          <p:nvPr/>
        </p:nvSpPr>
        <p:spPr bwMode="auto">
          <a:xfrm>
            <a:off x="4423016" y="4290280"/>
            <a:ext cx="189378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Triple Class Refractory* </a:t>
            </a:r>
            <a:b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≥40 mg ESC + EXP</a:t>
            </a:r>
            <a:b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(n = 40)</a:t>
            </a:r>
            <a:endPar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17" name="TextBox 16">
            <a:extLst>
              <a:ext uri="{FF2B5EF4-FFF2-40B4-BE49-F238E27FC236}">
                <a16:creationId xmlns:a16="http://schemas.microsoft.com/office/drawing/2014/main" id="{B44AF4E9-FFB7-4604-87CF-3496A5958C9E}"/>
              </a:ext>
            </a:extLst>
          </p:cNvPr>
          <p:cNvSpPr txBox="1"/>
          <p:nvPr/>
        </p:nvSpPr>
        <p:spPr bwMode="auto">
          <a:xfrm>
            <a:off x="1792308" y="2337806"/>
            <a:ext cx="65132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12</a:t>
            </a:r>
          </a:p>
        </p:txBody>
      </p:sp>
      <p:sp>
        <p:nvSpPr>
          <p:cNvPr id="18" name="TextBox 17">
            <a:extLst>
              <a:ext uri="{FF2B5EF4-FFF2-40B4-BE49-F238E27FC236}">
                <a16:creationId xmlns:a16="http://schemas.microsoft.com/office/drawing/2014/main" id="{B18519EB-170E-4635-A3F9-93E7DA8F0153}"/>
              </a:ext>
            </a:extLst>
          </p:cNvPr>
          <p:cNvSpPr txBox="1"/>
          <p:nvPr/>
        </p:nvSpPr>
        <p:spPr bwMode="auto">
          <a:xfrm>
            <a:off x="1799342" y="2845964"/>
            <a:ext cx="65132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31</a:t>
            </a:r>
          </a:p>
        </p:txBody>
      </p:sp>
      <p:sp>
        <p:nvSpPr>
          <p:cNvPr id="19" name="TextBox 18">
            <a:extLst>
              <a:ext uri="{FF2B5EF4-FFF2-40B4-BE49-F238E27FC236}">
                <a16:creationId xmlns:a16="http://schemas.microsoft.com/office/drawing/2014/main" id="{AD803996-FADD-4113-895E-08CF5451C53E}"/>
              </a:ext>
            </a:extLst>
          </p:cNvPr>
          <p:cNvSpPr txBox="1"/>
          <p:nvPr/>
        </p:nvSpPr>
        <p:spPr bwMode="auto">
          <a:xfrm>
            <a:off x="1799342" y="3684174"/>
            <a:ext cx="65132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39</a:t>
            </a:r>
          </a:p>
        </p:txBody>
      </p:sp>
      <p:sp>
        <p:nvSpPr>
          <p:cNvPr id="20" name="TextBox 19">
            <a:extLst>
              <a:ext uri="{FF2B5EF4-FFF2-40B4-BE49-F238E27FC236}">
                <a16:creationId xmlns:a16="http://schemas.microsoft.com/office/drawing/2014/main" id="{ED959427-13B2-402D-B7FD-25070F0A5B7F}"/>
              </a:ext>
            </a:extLst>
          </p:cNvPr>
          <p:cNvSpPr txBox="1"/>
          <p:nvPr/>
        </p:nvSpPr>
        <p:spPr bwMode="auto">
          <a:xfrm>
            <a:off x="3403872" y="2956327"/>
            <a:ext cx="65132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20</a:t>
            </a:r>
          </a:p>
        </p:txBody>
      </p:sp>
      <p:sp>
        <p:nvSpPr>
          <p:cNvPr id="21" name="TextBox 20">
            <a:extLst>
              <a:ext uri="{FF2B5EF4-FFF2-40B4-BE49-F238E27FC236}">
                <a16:creationId xmlns:a16="http://schemas.microsoft.com/office/drawing/2014/main" id="{3A8BB143-0AD3-494F-909E-82276ABA1F3C}"/>
              </a:ext>
            </a:extLst>
          </p:cNvPr>
          <p:cNvSpPr txBox="1"/>
          <p:nvPr/>
        </p:nvSpPr>
        <p:spPr bwMode="auto">
          <a:xfrm>
            <a:off x="3410906" y="3436937"/>
            <a:ext cx="65132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20</a:t>
            </a:r>
          </a:p>
        </p:txBody>
      </p:sp>
      <p:sp>
        <p:nvSpPr>
          <p:cNvPr id="22" name="TextBox 21">
            <a:extLst>
              <a:ext uri="{FF2B5EF4-FFF2-40B4-BE49-F238E27FC236}">
                <a16:creationId xmlns:a16="http://schemas.microsoft.com/office/drawing/2014/main" id="{FDA29BAD-250D-4F92-BCF8-75372925CE19}"/>
              </a:ext>
            </a:extLst>
          </p:cNvPr>
          <p:cNvSpPr txBox="1"/>
          <p:nvPr/>
        </p:nvSpPr>
        <p:spPr bwMode="auto">
          <a:xfrm>
            <a:off x="3410906" y="3896445"/>
            <a:ext cx="65132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20</a:t>
            </a:r>
          </a:p>
        </p:txBody>
      </p:sp>
      <p:sp>
        <p:nvSpPr>
          <p:cNvPr id="23" name="TextBox 22">
            <a:extLst>
              <a:ext uri="{FF2B5EF4-FFF2-40B4-BE49-F238E27FC236}">
                <a16:creationId xmlns:a16="http://schemas.microsoft.com/office/drawing/2014/main" id="{30C699C1-9DF7-4CAC-B185-DEC77E0ED280}"/>
              </a:ext>
            </a:extLst>
          </p:cNvPr>
          <p:cNvSpPr txBox="1"/>
          <p:nvPr/>
        </p:nvSpPr>
        <p:spPr bwMode="auto">
          <a:xfrm>
            <a:off x="5013546" y="3075928"/>
            <a:ext cx="65132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18</a:t>
            </a:r>
          </a:p>
        </p:txBody>
      </p:sp>
      <p:sp>
        <p:nvSpPr>
          <p:cNvPr id="24" name="TextBox 23">
            <a:extLst>
              <a:ext uri="{FF2B5EF4-FFF2-40B4-BE49-F238E27FC236}">
                <a16:creationId xmlns:a16="http://schemas.microsoft.com/office/drawing/2014/main" id="{156C17CE-3063-4ADC-AA97-1FFCC8473F74}"/>
              </a:ext>
            </a:extLst>
          </p:cNvPr>
          <p:cNvSpPr txBox="1"/>
          <p:nvPr/>
        </p:nvSpPr>
        <p:spPr bwMode="auto">
          <a:xfrm>
            <a:off x="5043572" y="3559097"/>
            <a:ext cx="65132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23</a:t>
            </a:r>
          </a:p>
        </p:txBody>
      </p:sp>
      <p:sp>
        <p:nvSpPr>
          <p:cNvPr id="25" name="TextBox 24">
            <a:extLst>
              <a:ext uri="{FF2B5EF4-FFF2-40B4-BE49-F238E27FC236}">
                <a16:creationId xmlns:a16="http://schemas.microsoft.com/office/drawing/2014/main" id="{D13CEEB8-417E-487D-8820-51A187E6ECDA}"/>
              </a:ext>
            </a:extLst>
          </p:cNvPr>
          <p:cNvSpPr txBox="1"/>
          <p:nvPr/>
        </p:nvSpPr>
        <p:spPr bwMode="auto">
          <a:xfrm>
            <a:off x="5034292" y="3983759"/>
            <a:ext cx="65132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13</a:t>
            </a:r>
          </a:p>
        </p:txBody>
      </p:sp>
      <p:sp>
        <p:nvSpPr>
          <p:cNvPr id="26" name="TextBox 25">
            <a:extLst>
              <a:ext uri="{FF2B5EF4-FFF2-40B4-BE49-F238E27FC236}">
                <a16:creationId xmlns:a16="http://schemas.microsoft.com/office/drawing/2014/main" id="{7EDE23D0-24A2-4FC4-A946-D53A9AE00CF7}"/>
              </a:ext>
            </a:extLst>
          </p:cNvPr>
          <p:cNvSpPr txBox="1"/>
          <p:nvPr/>
        </p:nvSpPr>
        <p:spPr bwMode="auto">
          <a:xfrm>
            <a:off x="1498679" y="1814041"/>
            <a:ext cx="126485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ORR: 81</a:t>
            </a:r>
            <a:b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VGPR: 69</a:t>
            </a:r>
            <a:endPar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27" name="TextBox 26">
            <a:extLst>
              <a:ext uri="{FF2B5EF4-FFF2-40B4-BE49-F238E27FC236}">
                <a16:creationId xmlns:a16="http://schemas.microsoft.com/office/drawing/2014/main" id="{76D93CE0-EAA9-4363-A27E-B4074513F31C}"/>
              </a:ext>
            </a:extLst>
          </p:cNvPr>
          <p:cNvSpPr txBox="1"/>
          <p:nvPr/>
        </p:nvSpPr>
        <p:spPr bwMode="auto">
          <a:xfrm>
            <a:off x="3051481" y="2325387"/>
            <a:ext cx="136267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ORR: 60</a:t>
            </a:r>
            <a:b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≥VGPR: 40</a:t>
            </a:r>
            <a:endPar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28" name="TextBox 27">
            <a:extLst>
              <a:ext uri="{FF2B5EF4-FFF2-40B4-BE49-F238E27FC236}">
                <a16:creationId xmlns:a16="http://schemas.microsoft.com/office/drawing/2014/main" id="{06C127E3-B5D2-4531-AD85-2F6989D391F2}"/>
              </a:ext>
            </a:extLst>
          </p:cNvPr>
          <p:cNvSpPr txBox="1"/>
          <p:nvPr/>
        </p:nvSpPr>
        <p:spPr bwMode="auto">
          <a:xfrm>
            <a:off x="4678397" y="2476642"/>
            <a:ext cx="131776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ORR: 53</a:t>
            </a:r>
            <a:b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≥VGPR: 35</a:t>
            </a:r>
            <a:endPar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29" name="TextBox 28">
            <a:extLst>
              <a:ext uri="{FF2B5EF4-FFF2-40B4-BE49-F238E27FC236}">
                <a16:creationId xmlns:a16="http://schemas.microsoft.com/office/drawing/2014/main" id="{2B6700C3-A6B5-4CBE-9A15-D03DBD33AA42}"/>
              </a:ext>
            </a:extLst>
          </p:cNvPr>
          <p:cNvSpPr txBox="1"/>
          <p:nvPr/>
        </p:nvSpPr>
        <p:spPr bwMode="auto">
          <a:xfrm>
            <a:off x="2809438" y="1488663"/>
            <a:ext cx="90593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CR</a:t>
            </a:r>
            <a:endPar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30" name="TextBox 29">
            <a:extLst>
              <a:ext uri="{FF2B5EF4-FFF2-40B4-BE49-F238E27FC236}">
                <a16:creationId xmlns:a16="http://schemas.microsoft.com/office/drawing/2014/main" id="{E211B4C2-504C-459B-A150-4B3BF0E52187}"/>
              </a:ext>
            </a:extLst>
          </p:cNvPr>
          <p:cNvSpPr txBox="1"/>
          <p:nvPr/>
        </p:nvSpPr>
        <p:spPr bwMode="auto">
          <a:xfrm>
            <a:off x="3321517" y="1488663"/>
            <a:ext cx="90593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VGPR</a:t>
            </a:r>
            <a:endPar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31" name="TextBox 30">
            <a:extLst>
              <a:ext uri="{FF2B5EF4-FFF2-40B4-BE49-F238E27FC236}">
                <a16:creationId xmlns:a16="http://schemas.microsoft.com/office/drawing/2014/main" id="{D1DCACCE-F29F-4FB3-9C45-6EEAC546A2A3}"/>
              </a:ext>
            </a:extLst>
          </p:cNvPr>
          <p:cNvSpPr txBox="1"/>
          <p:nvPr/>
        </p:nvSpPr>
        <p:spPr bwMode="auto">
          <a:xfrm>
            <a:off x="4008297" y="1488663"/>
            <a:ext cx="90593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PR</a:t>
            </a:r>
            <a:endPar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2" name="Freeform: Shape 1">
            <a:extLst>
              <a:ext uri="{FF2B5EF4-FFF2-40B4-BE49-F238E27FC236}">
                <a16:creationId xmlns:a16="http://schemas.microsoft.com/office/drawing/2014/main" id="{77E0EFAD-8CDE-4A6A-842F-AEF8F92AD341}"/>
              </a:ext>
            </a:extLst>
          </p:cNvPr>
          <p:cNvSpPr/>
          <p:nvPr/>
        </p:nvSpPr>
        <p:spPr bwMode="auto">
          <a:xfrm>
            <a:off x="1295401" y="1914525"/>
            <a:ext cx="4852676" cy="2390775"/>
          </a:xfrm>
          <a:custGeom>
            <a:avLst/>
            <a:gdLst>
              <a:gd name="connsiteX0" fmla="*/ 4886325 w 4886325"/>
              <a:gd name="connsiteY0" fmla="*/ 2390775 h 2390775"/>
              <a:gd name="connsiteX1" fmla="*/ 0 w 4886325"/>
              <a:gd name="connsiteY1" fmla="*/ 2390775 h 2390775"/>
              <a:gd name="connsiteX2" fmla="*/ 0 w 4886325"/>
              <a:gd name="connsiteY2" fmla="*/ 0 h 2390775"/>
            </a:gdLst>
            <a:ahLst/>
            <a:cxnLst>
              <a:cxn ang="0">
                <a:pos x="connsiteX0" y="connsiteY0"/>
              </a:cxn>
              <a:cxn ang="0">
                <a:pos x="connsiteX1" y="connsiteY1"/>
              </a:cxn>
              <a:cxn ang="0">
                <a:pos x="connsiteX2" y="connsiteY2"/>
              </a:cxn>
            </a:cxnLst>
            <a:rect l="l" t="t" r="r" b="b"/>
            <a:pathLst>
              <a:path w="4886325" h="2390775">
                <a:moveTo>
                  <a:pt x="4886325" y="2390775"/>
                </a:moveTo>
                <a:lnTo>
                  <a:pt x="0" y="2390775"/>
                </a:lnTo>
                <a:lnTo>
                  <a:pt x="0" y="0"/>
                </a:lnTo>
              </a:path>
            </a:pathLst>
          </a:custGeom>
          <a:noFill/>
          <a:ln w="28575">
            <a:solidFill>
              <a:schemeClr val="bg1"/>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grpSp>
        <p:nvGrpSpPr>
          <p:cNvPr id="32" name="Group 31">
            <a:extLst>
              <a:ext uri="{FF2B5EF4-FFF2-40B4-BE49-F238E27FC236}">
                <a16:creationId xmlns:a16="http://schemas.microsoft.com/office/drawing/2014/main" id="{18CD24F8-63BD-457F-8D70-478ACE5CEEE3}"/>
              </a:ext>
            </a:extLst>
          </p:cNvPr>
          <p:cNvGrpSpPr/>
          <p:nvPr/>
        </p:nvGrpSpPr>
        <p:grpSpPr>
          <a:xfrm>
            <a:off x="1211821" y="1929528"/>
            <a:ext cx="88989" cy="2375772"/>
            <a:chOff x="6428193" y="2311385"/>
            <a:chExt cx="83579" cy="1697167"/>
          </a:xfrm>
        </p:grpSpPr>
        <p:cxnSp>
          <p:nvCxnSpPr>
            <p:cNvPr id="33" name="Straight Connector 32">
              <a:extLst>
                <a:ext uri="{FF2B5EF4-FFF2-40B4-BE49-F238E27FC236}">
                  <a16:creationId xmlns:a16="http://schemas.microsoft.com/office/drawing/2014/main" id="{5AEA5B53-7D1A-4910-A68A-634577DF35A5}"/>
                </a:ext>
              </a:extLst>
            </p:cNvPr>
            <p:cNvCxnSpPr>
              <a:cxnSpLocks/>
            </p:cNvCxnSpPr>
            <p:nvPr/>
          </p:nvCxnSpPr>
          <p:spPr bwMode="auto">
            <a:xfrm>
              <a:off x="6428193" y="2311385"/>
              <a:ext cx="83579" cy="0"/>
            </a:xfrm>
            <a:prstGeom prst="line">
              <a:avLst/>
            </a:prstGeom>
            <a:noFill/>
            <a:ln w="28575" cap="flat" cmpd="sng" algn="ctr">
              <a:solidFill>
                <a:schemeClr val="bg1"/>
              </a:solidFill>
              <a:prstDash val="solid"/>
              <a:round/>
              <a:headEnd type="none" w="med" len="med"/>
              <a:tailEnd type="none" w="med" len="med"/>
            </a:ln>
            <a:effectLst/>
          </p:spPr>
        </p:cxnSp>
        <p:cxnSp>
          <p:nvCxnSpPr>
            <p:cNvPr id="34" name="Straight Connector 33">
              <a:extLst>
                <a:ext uri="{FF2B5EF4-FFF2-40B4-BE49-F238E27FC236}">
                  <a16:creationId xmlns:a16="http://schemas.microsoft.com/office/drawing/2014/main" id="{F0F6B21E-BB95-4DF6-8147-B9CEF57073E0}"/>
                </a:ext>
              </a:extLst>
            </p:cNvPr>
            <p:cNvCxnSpPr>
              <a:cxnSpLocks/>
            </p:cNvCxnSpPr>
            <p:nvPr/>
          </p:nvCxnSpPr>
          <p:spPr bwMode="auto">
            <a:xfrm>
              <a:off x="6428193" y="2650818"/>
              <a:ext cx="83579" cy="0"/>
            </a:xfrm>
            <a:prstGeom prst="line">
              <a:avLst/>
            </a:prstGeom>
            <a:noFill/>
            <a:ln w="28575" cap="flat" cmpd="sng" algn="ctr">
              <a:solidFill>
                <a:schemeClr val="bg1"/>
              </a:solidFill>
              <a:prstDash val="solid"/>
              <a:round/>
              <a:headEnd type="none" w="med" len="med"/>
              <a:tailEnd type="none" w="med" len="med"/>
            </a:ln>
            <a:effectLst/>
          </p:spPr>
        </p:cxnSp>
        <p:cxnSp>
          <p:nvCxnSpPr>
            <p:cNvPr id="35" name="Straight Connector 34">
              <a:extLst>
                <a:ext uri="{FF2B5EF4-FFF2-40B4-BE49-F238E27FC236}">
                  <a16:creationId xmlns:a16="http://schemas.microsoft.com/office/drawing/2014/main" id="{7B75F6E4-5539-45D5-BAD6-71B708D477E5}"/>
                </a:ext>
              </a:extLst>
            </p:cNvPr>
            <p:cNvCxnSpPr>
              <a:cxnSpLocks/>
            </p:cNvCxnSpPr>
            <p:nvPr/>
          </p:nvCxnSpPr>
          <p:spPr bwMode="auto">
            <a:xfrm>
              <a:off x="6428193" y="2990251"/>
              <a:ext cx="83579" cy="0"/>
            </a:xfrm>
            <a:prstGeom prst="line">
              <a:avLst/>
            </a:prstGeom>
            <a:noFill/>
            <a:ln w="28575" cap="flat" cmpd="sng" algn="ctr">
              <a:solidFill>
                <a:schemeClr val="bg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AB7D2EE0-D139-4CB2-A622-F2389514B0F6}"/>
                </a:ext>
              </a:extLst>
            </p:cNvPr>
            <p:cNvCxnSpPr>
              <a:cxnSpLocks/>
            </p:cNvCxnSpPr>
            <p:nvPr/>
          </p:nvCxnSpPr>
          <p:spPr bwMode="auto">
            <a:xfrm>
              <a:off x="6428193" y="3329684"/>
              <a:ext cx="83579" cy="0"/>
            </a:xfrm>
            <a:prstGeom prst="line">
              <a:avLst/>
            </a:prstGeom>
            <a:noFill/>
            <a:ln w="28575" cap="flat" cmpd="sng" algn="ctr">
              <a:solidFill>
                <a:schemeClr val="bg1"/>
              </a:solidFill>
              <a:prstDash val="solid"/>
              <a:round/>
              <a:headEnd type="none" w="med" len="med"/>
              <a:tailEnd type="none" w="med" len="med"/>
            </a:ln>
            <a:effectLst/>
          </p:spPr>
        </p:cxnSp>
        <p:cxnSp>
          <p:nvCxnSpPr>
            <p:cNvPr id="37" name="Straight Connector 36">
              <a:extLst>
                <a:ext uri="{FF2B5EF4-FFF2-40B4-BE49-F238E27FC236}">
                  <a16:creationId xmlns:a16="http://schemas.microsoft.com/office/drawing/2014/main" id="{7EE758C2-A6B2-424D-8B9F-D711E9720F2B}"/>
                </a:ext>
              </a:extLst>
            </p:cNvPr>
            <p:cNvCxnSpPr>
              <a:cxnSpLocks/>
            </p:cNvCxnSpPr>
            <p:nvPr/>
          </p:nvCxnSpPr>
          <p:spPr bwMode="auto">
            <a:xfrm>
              <a:off x="6428193" y="3669117"/>
              <a:ext cx="83579" cy="0"/>
            </a:xfrm>
            <a:prstGeom prst="line">
              <a:avLst/>
            </a:prstGeom>
            <a:noFill/>
            <a:ln w="28575" cap="flat" cmpd="sng" algn="ctr">
              <a:solidFill>
                <a:schemeClr val="bg1"/>
              </a:solidFill>
              <a:prstDash val="solid"/>
              <a:round/>
              <a:headEnd type="none" w="med" len="med"/>
              <a:tailEnd type="none" w="med" len="med"/>
            </a:ln>
            <a:effectLst/>
          </p:spPr>
        </p:cxnSp>
        <p:cxnSp>
          <p:nvCxnSpPr>
            <p:cNvPr id="38" name="Straight Connector 37">
              <a:extLst>
                <a:ext uri="{FF2B5EF4-FFF2-40B4-BE49-F238E27FC236}">
                  <a16:creationId xmlns:a16="http://schemas.microsoft.com/office/drawing/2014/main" id="{A105A9D3-4D72-421E-AF98-8CEE5B275980}"/>
                </a:ext>
              </a:extLst>
            </p:cNvPr>
            <p:cNvCxnSpPr>
              <a:cxnSpLocks/>
            </p:cNvCxnSpPr>
            <p:nvPr/>
          </p:nvCxnSpPr>
          <p:spPr bwMode="auto">
            <a:xfrm>
              <a:off x="6428193" y="4008552"/>
              <a:ext cx="83579" cy="0"/>
            </a:xfrm>
            <a:prstGeom prst="line">
              <a:avLst/>
            </a:prstGeom>
            <a:noFill/>
            <a:ln w="28575" cap="flat" cmpd="sng" algn="ctr">
              <a:solidFill>
                <a:schemeClr val="bg1"/>
              </a:solidFill>
              <a:prstDash val="solid"/>
              <a:round/>
              <a:headEnd type="none" w="med" len="med"/>
              <a:tailEnd type="none" w="med" len="med"/>
            </a:ln>
            <a:effectLst/>
          </p:spPr>
        </p:cxnSp>
      </p:grpSp>
      <p:grpSp>
        <p:nvGrpSpPr>
          <p:cNvPr id="40" name="Group 39">
            <a:extLst>
              <a:ext uri="{FF2B5EF4-FFF2-40B4-BE49-F238E27FC236}">
                <a16:creationId xmlns:a16="http://schemas.microsoft.com/office/drawing/2014/main" id="{2781E0D5-20B7-44B0-88E3-BE8017EE3AE7}"/>
              </a:ext>
            </a:extLst>
          </p:cNvPr>
          <p:cNvGrpSpPr/>
          <p:nvPr/>
        </p:nvGrpSpPr>
        <p:grpSpPr>
          <a:xfrm rot="5400000">
            <a:off x="3680879" y="1913510"/>
            <a:ext cx="82202" cy="4852191"/>
            <a:chOff x="6428193" y="2990251"/>
            <a:chExt cx="83579" cy="1018301"/>
          </a:xfrm>
        </p:grpSpPr>
        <p:cxnSp>
          <p:nvCxnSpPr>
            <p:cNvPr id="44" name="Straight Connector 43">
              <a:extLst>
                <a:ext uri="{FF2B5EF4-FFF2-40B4-BE49-F238E27FC236}">
                  <a16:creationId xmlns:a16="http://schemas.microsoft.com/office/drawing/2014/main" id="{264425F7-901C-4A36-BB08-9BE8C6DBFEC8}"/>
                </a:ext>
              </a:extLst>
            </p:cNvPr>
            <p:cNvCxnSpPr>
              <a:cxnSpLocks/>
            </p:cNvCxnSpPr>
            <p:nvPr/>
          </p:nvCxnSpPr>
          <p:spPr bwMode="auto">
            <a:xfrm>
              <a:off x="6428193" y="2990251"/>
              <a:ext cx="83579" cy="0"/>
            </a:xfrm>
            <a:prstGeom prst="line">
              <a:avLst/>
            </a:prstGeom>
            <a:noFill/>
            <a:ln w="28575" cap="flat" cmpd="sng" algn="ctr">
              <a:solidFill>
                <a:schemeClr val="bg1"/>
              </a:solidFill>
              <a:prstDash val="solid"/>
              <a:round/>
              <a:headEnd type="none" w="med" len="med"/>
              <a:tailEnd type="none" w="med" len="med"/>
            </a:ln>
            <a:effectLst/>
          </p:spPr>
        </p:cxnSp>
        <p:cxnSp>
          <p:nvCxnSpPr>
            <p:cNvPr id="45" name="Straight Connector 44">
              <a:extLst>
                <a:ext uri="{FF2B5EF4-FFF2-40B4-BE49-F238E27FC236}">
                  <a16:creationId xmlns:a16="http://schemas.microsoft.com/office/drawing/2014/main" id="{57884605-872D-411A-BE6F-7A4602DB5868}"/>
                </a:ext>
              </a:extLst>
            </p:cNvPr>
            <p:cNvCxnSpPr>
              <a:cxnSpLocks/>
            </p:cNvCxnSpPr>
            <p:nvPr/>
          </p:nvCxnSpPr>
          <p:spPr bwMode="auto">
            <a:xfrm>
              <a:off x="6428193" y="3329684"/>
              <a:ext cx="83579" cy="0"/>
            </a:xfrm>
            <a:prstGeom prst="line">
              <a:avLst/>
            </a:prstGeom>
            <a:noFill/>
            <a:ln w="28575" cap="flat" cmpd="sng" algn="ctr">
              <a:solidFill>
                <a:schemeClr val="bg1"/>
              </a:solidFill>
              <a:prstDash val="solid"/>
              <a:round/>
              <a:headEnd type="none" w="med" len="med"/>
              <a:tailEnd type="none" w="med" len="med"/>
            </a:ln>
            <a:effectLst/>
          </p:spPr>
        </p:cxnSp>
        <p:cxnSp>
          <p:nvCxnSpPr>
            <p:cNvPr id="46" name="Straight Connector 45">
              <a:extLst>
                <a:ext uri="{FF2B5EF4-FFF2-40B4-BE49-F238E27FC236}">
                  <a16:creationId xmlns:a16="http://schemas.microsoft.com/office/drawing/2014/main" id="{84EF3793-661B-4BBE-8345-E9BAD6570B99}"/>
                </a:ext>
              </a:extLst>
            </p:cNvPr>
            <p:cNvCxnSpPr>
              <a:cxnSpLocks/>
            </p:cNvCxnSpPr>
            <p:nvPr/>
          </p:nvCxnSpPr>
          <p:spPr bwMode="auto">
            <a:xfrm>
              <a:off x="6428193" y="3669117"/>
              <a:ext cx="83579" cy="0"/>
            </a:xfrm>
            <a:prstGeom prst="line">
              <a:avLst/>
            </a:prstGeom>
            <a:noFill/>
            <a:ln w="28575" cap="flat" cmpd="sng" algn="ctr">
              <a:solidFill>
                <a:schemeClr val="bg1"/>
              </a:solidFill>
              <a:prstDash val="solid"/>
              <a:round/>
              <a:headEnd type="none" w="med" len="med"/>
              <a:tailEnd type="none" w="med" len="med"/>
            </a:ln>
            <a:effectLst/>
          </p:spPr>
        </p:cxnSp>
        <p:cxnSp>
          <p:nvCxnSpPr>
            <p:cNvPr id="47" name="Straight Connector 46">
              <a:extLst>
                <a:ext uri="{FF2B5EF4-FFF2-40B4-BE49-F238E27FC236}">
                  <a16:creationId xmlns:a16="http://schemas.microsoft.com/office/drawing/2014/main" id="{DA2043AA-B523-45C4-A2C5-C10CB94E19DB}"/>
                </a:ext>
              </a:extLst>
            </p:cNvPr>
            <p:cNvCxnSpPr>
              <a:cxnSpLocks/>
            </p:cNvCxnSpPr>
            <p:nvPr/>
          </p:nvCxnSpPr>
          <p:spPr bwMode="auto">
            <a:xfrm>
              <a:off x="6428193" y="4008552"/>
              <a:ext cx="83579" cy="0"/>
            </a:xfrm>
            <a:prstGeom prst="line">
              <a:avLst/>
            </a:prstGeom>
            <a:noFill/>
            <a:ln w="28575" cap="flat" cmpd="sng" algn="ctr">
              <a:solidFill>
                <a:schemeClr val="bg1"/>
              </a:solidFill>
              <a:prstDash val="solid"/>
              <a:round/>
              <a:headEnd type="none" w="med" len="med"/>
              <a:tailEnd type="none" w="med" len="med"/>
            </a:ln>
            <a:effectLst/>
          </p:spPr>
        </p:cxnSp>
      </p:grpSp>
      <p:sp>
        <p:nvSpPr>
          <p:cNvPr id="48" name="TextBox 47">
            <a:extLst>
              <a:ext uri="{FF2B5EF4-FFF2-40B4-BE49-F238E27FC236}">
                <a16:creationId xmlns:a16="http://schemas.microsoft.com/office/drawing/2014/main" id="{1BB6FEA9-14AB-4A04-B8FA-93296FFA3346}"/>
              </a:ext>
            </a:extLst>
          </p:cNvPr>
          <p:cNvSpPr txBox="1"/>
          <p:nvPr/>
        </p:nvSpPr>
        <p:spPr bwMode="auto">
          <a:xfrm>
            <a:off x="767882" y="1780106"/>
            <a:ext cx="49725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100</a:t>
            </a:r>
          </a:p>
        </p:txBody>
      </p:sp>
      <p:sp>
        <p:nvSpPr>
          <p:cNvPr id="49" name="TextBox 48">
            <a:extLst>
              <a:ext uri="{FF2B5EF4-FFF2-40B4-BE49-F238E27FC236}">
                <a16:creationId xmlns:a16="http://schemas.microsoft.com/office/drawing/2014/main" id="{E5133B2A-6962-4E40-9453-7A4F7B72CDB3}"/>
              </a:ext>
            </a:extLst>
          </p:cNvPr>
          <p:cNvSpPr txBox="1"/>
          <p:nvPr/>
        </p:nvSpPr>
        <p:spPr bwMode="auto">
          <a:xfrm>
            <a:off x="868182" y="2249976"/>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80</a:t>
            </a:r>
          </a:p>
        </p:txBody>
      </p:sp>
      <p:sp>
        <p:nvSpPr>
          <p:cNvPr id="50" name="TextBox 49">
            <a:extLst>
              <a:ext uri="{FF2B5EF4-FFF2-40B4-BE49-F238E27FC236}">
                <a16:creationId xmlns:a16="http://schemas.microsoft.com/office/drawing/2014/main" id="{348F44EC-D0AC-4636-A5F1-B0C51D9226D6}"/>
              </a:ext>
            </a:extLst>
          </p:cNvPr>
          <p:cNvSpPr txBox="1"/>
          <p:nvPr/>
        </p:nvSpPr>
        <p:spPr bwMode="auto">
          <a:xfrm>
            <a:off x="873088" y="2724460"/>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60</a:t>
            </a:r>
          </a:p>
        </p:txBody>
      </p:sp>
      <p:sp>
        <p:nvSpPr>
          <p:cNvPr id="51" name="TextBox 50">
            <a:extLst>
              <a:ext uri="{FF2B5EF4-FFF2-40B4-BE49-F238E27FC236}">
                <a16:creationId xmlns:a16="http://schemas.microsoft.com/office/drawing/2014/main" id="{1AECF257-4CFE-4FF5-8ABD-1470DDCD3150}"/>
              </a:ext>
            </a:extLst>
          </p:cNvPr>
          <p:cNvSpPr txBox="1"/>
          <p:nvPr/>
        </p:nvSpPr>
        <p:spPr bwMode="auto">
          <a:xfrm>
            <a:off x="869192" y="3204230"/>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40</a:t>
            </a:r>
          </a:p>
        </p:txBody>
      </p:sp>
      <p:sp>
        <p:nvSpPr>
          <p:cNvPr id="52" name="TextBox 51">
            <a:extLst>
              <a:ext uri="{FF2B5EF4-FFF2-40B4-BE49-F238E27FC236}">
                <a16:creationId xmlns:a16="http://schemas.microsoft.com/office/drawing/2014/main" id="{B50F6CA6-B126-4445-B622-303E60744EB9}"/>
              </a:ext>
            </a:extLst>
          </p:cNvPr>
          <p:cNvSpPr txBox="1"/>
          <p:nvPr/>
        </p:nvSpPr>
        <p:spPr bwMode="auto">
          <a:xfrm>
            <a:off x="875317" y="3675014"/>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20</a:t>
            </a:r>
          </a:p>
        </p:txBody>
      </p:sp>
      <p:sp>
        <p:nvSpPr>
          <p:cNvPr id="53" name="TextBox 52">
            <a:extLst>
              <a:ext uri="{FF2B5EF4-FFF2-40B4-BE49-F238E27FC236}">
                <a16:creationId xmlns:a16="http://schemas.microsoft.com/office/drawing/2014/main" id="{F144C57A-3905-45C0-96D4-F0E8FF8FCA18}"/>
              </a:ext>
            </a:extLst>
          </p:cNvPr>
          <p:cNvSpPr txBox="1"/>
          <p:nvPr/>
        </p:nvSpPr>
        <p:spPr bwMode="auto">
          <a:xfrm>
            <a:off x="980210" y="4149405"/>
            <a:ext cx="2888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sp>
        <p:nvSpPr>
          <p:cNvPr id="57" name="Rectangle 56">
            <a:extLst>
              <a:ext uri="{FF2B5EF4-FFF2-40B4-BE49-F238E27FC236}">
                <a16:creationId xmlns:a16="http://schemas.microsoft.com/office/drawing/2014/main" id="{0C3F8E14-04D0-4882-A0BD-F55DC160B358}"/>
              </a:ext>
            </a:extLst>
          </p:cNvPr>
          <p:cNvSpPr/>
          <p:nvPr/>
        </p:nvSpPr>
        <p:spPr bwMode="auto">
          <a:xfrm>
            <a:off x="2770348" y="1613726"/>
            <a:ext cx="88428" cy="88428"/>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58" name="Rectangle 57">
            <a:extLst>
              <a:ext uri="{FF2B5EF4-FFF2-40B4-BE49-F238E27FC236}">
                <a16:creationId xmlns:a16="http://schemas.microsoft.com/office/drawing/2014/main" id="{F3472304-CB03-4EB5-A39A-65EE9F6296D5}"/>
              </a:ext>
            </a:extLst>
          </p:cNvPr>
          <p:cNvSpPr/>
          <p:nvPr/>
        </p:nvSpPr>
        <p:spPr bwMode="auto">
          <a:xfrm>
            <a:off x="3292418" y="1613726"/>
            <a:ext cx="88428" cy="88428"/>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59" name="Rectangle 58">
            <a:extLst>
              <a:ext uri="{FF2B5EF4-FFF2-40B4-BE49-F238E27FC236}">
                <a16:creationId xmlns:a16="http://schemas.microsoft.com/office/drawing/2014/main" id="{75B97617-029B-4548-9ECD-72EFC05CCF47}"/>
              </a:ext>
            </a:extLst>
          </p:cNvPr>
          <p:cNvSpPr/>
          <p:nvPr/>
        </p:nvSpPr>
        <p:spPr bwMode="auto">
          <a:xfrm>
            <a:off x="3979198" y="1613726"/>
            <a:ext cx="88428" cy="88428"/>
          </a:xfrm>
          <a:prstGeom prst="rect">
            <a:avLst/>
          </a:prstGeom>
          <a:solidFill>
            <a:schemeClr val="accent4"/>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66" name="TextBox 65">
            <a:extLst>
              <a:ext uri="{FF2B5EF4-FFF2-40B4-BE49-F238E27FC236}">
                <a16:creationId xmlns:a16="http://schemas.microsoft.com/office/drawing/2014/main" id="{9AB46E50-8E82-4B62-B0DD-BF5020CBCF6E}"/>
              </a:ext>
            </a:extLst>
          </p:cNvPr>
          <p:cNvSpPr txBox="1"/>
          <p:nvPr/>
        </p:nvSpPr>
        <p:spPr>
          <a:xfrm>
            <a:off x="8035787" y="4179698"/>
            <a:ext cx="2430966" cy="1015663"/>
          </a:xfrm>
          <a:prstGeom prst="rect">
            <a:avLst/>
          </a:prstGeom>
          <a:noFill/>
          <a:ln>
            <a:solidFill>
              <a:schemeClr val="bg2"/>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Dose: </a:t>
            </a: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IV, Q3W</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Med prior lines: </a:t>
            </a: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5</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CRS: </a:t>
            </a: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54% to 69%</a:t>
            </a:r>
          </a:p>
        </p:txBody>
      </p:sp>
    </p:spTree>
    <p:extLst>
      <p:ext uri="{BB962C8B-B14F-4D97-AF65-F5344CB8AC3E}">
        <p14:creationId xmlns:p14="http://schemas.microsoft.com/office/powerpoint/2010/main" val="17341985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6" name="Straight Connector 115">
            <a:extLst>
              <a:ext uri="{FF2B5EF4-FFF2-40B4-BE49-F238E27FC236}">
                <a16:creationId xmlns:a16="http://schemas.microsoft.com/office/drawing/2014/main" id="{4D9F6A67-37BE-4FCE-864C-60525CD22013}"/>
              </a:ext>
            </a:extLst>
          </p:cNvPr>
          <p:cNvCxnSpPr/>
          <p:nvPr/>
        </p:nvCxnSpPr>
        <p:spPr bwMode="auto">
          <a:xfrm>
            <a:off x="990484" y="3429000"/>
            <a:ext cx="6607748" cy="0"/>
          </a:xfrm>
          <a:prstGeom prst="line">
            <a:avLst/>
          </a:prstGeom>
          <a:noFill/>
          <a:ln w="28575" cap="flat" cmpd="sng" algn="ctr">
            <a:solidFill>
              <a:schemeClr val="tx2">
                <a:lumMod val="90000"/>
              </a:schemeClr>
            </a:solidFill>
            <a:prstDash val="sysDash"/>
            <a:round/>
            <a:headEnd type="none" w="med" len="med"/>
            <a:tailEnd type="none" w="med" len="med"/>
          </a:ln>
          <a:effectLst/>
        </p:spPr>
      </p:cxnSp>
      <p:sp>
        <p:nvSpPr>
          <p:cNvPr id="31746" name="Rectangle 2">
            <a:extLst>
              <a:ext uri="{FF2B5EF4-FFF2-40B4-BE49-F238E27FC236}">
                <a16:creationId xmlns:a16="http://schemas.microsoft.com/office/drawing/2014/main" id="{A1457023-DE41-402D-A931-2A013B742D40}"/>
              </a:ext>
            </a:extLst>
          </p:cNvPr>
          <p:cNvSpPr>
            <a:spLocks noGrp="1" noChangeArrowheads="1"/>
          </p:cNvSpPr>
          <p:nvPr>
            <p:ph type="title"/>
          </p:nvPr>
        </p:nvSpPr>
        <p:spPr/>
        <p:txBody>
          <a:bodyPr/>
          <a:lstStyle/>
          <a:p>
            <a:r>
              <a:rPr lang="en-US" dirty="0"/>
              <a:t>Phase I Trial of </a:t>
            </a:r>
            <a:r>
              <a:rPr lang="en-US" altLang="en-US" dirty="0"/>
              <a:t>ABBV-383</a:t>
            </a:r>
            <a:r>
              <a:rPr lang="en-US" dirty="0"/>
              <a:t>: Duration of Response </a:t>
            </a:r>
            <a:endParaRPr lang="en-US" altLang="en-US" dirty="0"/>
          </a:p>
        </p:txBody>
      </p:sp>
      <p:sp>
        <p:nvSpPr>
          <p:cNvPr id="3" name="Content Placeholder 2">
            <a:extLst>
              <a:ext uri="{FF2B5EF4-FFF2-40B4-BE49-F238E27FC236}">
                <a16:creationId xmlns:a16="http://schemas.microsoft.com/office/drawing/2014/main" id="{F8A90965-67AD-40FA-89E0-7BE6D31E3323}"/>
              </a:ext>
            </a:extLst>
          </p:cNvPr>
          <p:cNvSpPr>
            <a:spLocks noGrp="1"/>
          </p:cNvSpPr>
          <p:nvPr>
            <p:ph idx="1"/>
          </p:nvPr>
        </p:nvSpPr>
        <p:spPr/>
        <p:txBody>
          <a:bodyPr/>
          <a:lstStyle/>
          <a:p>
            <a:pPr marL="0" indent="0">
              <a:buNone/>
            </a:pPr>
            <a:r>
              <a:rPr lang="en-US" sz="2000" b="1" dirty="0"/>
              <a:t>Confirmed/Unconfirmed (IMWG); ≥40-mg Dose</a:t>
            </a:r>
          </a:p>
          <a:p>
            <a:endParaRPr lang="en-US" sz="2000" dirty="0"/>
          </a:p>
        </p:txBody>
      </p:sp>
      <p:grpSp>
        <p:nvGrpSpPr>
          <p:cNvPr id="7" name="Group 6">
            <a:extLst>
              <a:ext uri="{FF2B5EF4-FFF2-40B4-BE49-F238E27FC236}">
                <a16:creationId xmlns:a16="http://schemas.microsoft.com/office/drawing/2014/main" id="{2479E291-C18C-4826-8211-0D4EDD52556A}"/>
              </a:ext>
            </a:extLst>
          </p:cNvPr>
          <p:cNvGrpSpPr/>
          <p:nvPr/>
        </p:nvGrpSpPr>
        <p:grpSpPr>
          <a:xfrm>
            <a:off x="9392911" y="6207927"/>
            <a:ext cx="2488502" cy="454909"/>
            <a:chOff x="9392911" y="6207927"/>
            <a:chExt cx="2488502" cy="454909"/>
          </a:xfrm>
        </p:grpSpPr>
        <p:pic>
          <p:nvPicPr>
            <p:cNvPr id="8" name="Picture 7" descr="A picture containing text, ax, wheel&#10;&#10;Description automatically generated">
              <a:extLst>
                <a:ext uri="{FF2B5EF4-FFF2-40B4-BE49-F238E27FC236}">
                  <a16:creationId xmlns:a16="http://schemas.microsoft.com/office/drawing/2014/main" id="{7AE86A05-8BB4-4183-A9E7-D1DF011B73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9" name="Rectangle 8">
              <a:extLst>
                <a:ext uri="{FF2B5EF4-FFF2-40B4-BE49-F238E27FC236}">
                  <a16:creationId xmlns:a16="http://schemas.microsoft.com/office/drawing/2014/main" id="{782D8C99-859A-4F2E-AF13-ED8E4DF3F824}"/>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sp>
        <p:nvSpPr>
          <p:cNvPr id="11" name="Text Box 15">
            <a:extLst>
              <a:ext uri="{FF2B5EF4-FFF2-40B4-BE49-F238E27FC236}">
                <a16:creationId xmlns:a16="http://schemas.microsoft.com/office/drawing/2014/main" id="{B6874AD4-D075-994A-90A3-1DCA1803B989}"/>
              </a:ext>
            </a:extLst>
          </p:cNvPr>
          <p:cNvSpPr txBox="1">
            <a:spLocks noChangeArrowheads="1"/>
          </p:cNvSpPr>
          <p:nvPr/>
        </p:nvSpPr>
        <p:spPr bwMode="auto">
          <a:xfrm>
            <a:off x="434523" y="6400889"/>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Kumar. ASH 2021. Abstr 900.</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aphicFrame>
        <p:nvGraphicFramePr>
          <p:cNvPr id="67" name="Table Placeholder 38">
            <a:extLst>
              <a:ext uri="{FF2B5EF4-FFF2-40B4-BE49-F238E27FC236}">
                <a16:creationId xmlns:a16="http://schemas.microsoft.com/office/drawing/2014/main" id="{74DBCB6F-FD2C-44D9-BF02-55CE0334D175}"/>
              </a:ext>
            </a:extLst>
          </p:cNvPr>
          <p:cNvGraphicFramePr>
            <a:graphicFrameLocks/>
          </p:cNvGraphicFramePr>
          <p:nvPr>
            <p:extLst>
              <p:ext uri="{D42A27DB-BD31-4B8C-83A1-F6EECF244321}">
                <p14:modId xmlns:p14="http://schemas.microsoft.com/office/powerpoint/2010/main" val="3755784990"/>
              </p:ext>
            </p:extLst>
          </p:nvPr>
        </p:nvGraphicFramePr>
        <p:xfrm>
          <a:off x="7767005" y="3097149"/>
          <a:ext cx="3991608" cy="1737360"/>
        </p:xfrm>
        <a:graphic>
          <a:graphicData uri="http://schemas.openxmlformats.org/drawingml/2006/table">
            <a:tbl>
              <a:tblPr firstRow="1" bandRow="1">
                <a:effectLst/>
              </a:tblPr>
              <a:tblGrid>
                <a:gridCol w="2317292">
                  <a:extLst>
                    <a:ext uri="{9D8B030D-6E8A-4147-A177-3AD203B41FA5}">
                      <a16:colId xmlns:a16="http://schemas.microsoft.com/office/drawing/2014/main" val="20000"/>
                    </a:ext>
                  </a:extLst>
                </a:gridCol>
                <a:gridCol w="1674316">
                  <a:extLst>
                    <a:ext uri="{9D8B030D-6E8A-4147-A177-3AD203B41FA5}">
                      <a16:colId xmlns:a16="http://schemas.microsoft.com/office/drawing/2014/main" val="20002"/>
                    </a:ext>
                  </a:extLst>
                </a:gridCol>
              </a:tblGrid>
              <a:tr h="393176">
                <a:tc>
                  <a:txBody>
                    <a:bodyPr/>
                    <a:lstStyle/>
                    <a:p>
                      <a:pPr marL="55563" marR="0" lvl="0" indent="0" algn="l" defTabSz="457200" rtl="0" eaLnBrk="1" fontAlgn="auto" latinLnBrk="0" hangingPunct="1">
                        <a:lnSpc>
                          <a:spcPct val="100000"/>
                        </a:lnSpc>
                        <a:spcBef>
                          <a:spcPts val="0"/>
                        </a:spcBef>
                        <a:spcAft>
                          <a:spcPts val="0"/>
                        </a:spcAft>
                        <a:buClrTx/>
                        <a:buSzTx/>
                        <a:buFontTx/>
                        <a:buNone/>
                        <a:tabLst/>
                        <a:defRPr/>
                      </a:pPr>
                      <a:r>
                        <a:rPr lang="en-US" sz="1600" b="1" dirty="0">
                          <a:solidFill>
                            <a:schemeClr val="tx1"/>
                          </a:solidFill>
                          <a:latin typeface="Calibri" panose="020F0502020204030204" pitchFamily="34" charset="0"/>
                          <a:cs typeface="Calibri" panose="020F0502020204030204" pitchFamily="34" charset="0"/>
                        </a:rPr>
                        <a:t>Duration of Response</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≥40 mg ESC + EXP</a:t>
                      </a:r>
                    </a:p>
                    <a:p>
                      <a:pPr marL="2540" marR="0" lvl="0" indent="0" algn="ctr" defTabSz="457200" rtl="0" eaLnBrk="1" fontAlgn="auto" latinLnBrk="0" hangingPunct="1">
                        <a:lnSpc>
                          <a:spcPct val="100000"/>
                        </a:lnSpc>
                        <a:spcBef>
                          <a:spcPts val="0"/>
                        </a:spcBef>
                        <a:spcAft>
                          <a:spcPts val="0"/>
                        </a:spcAft>
                        <a:buClrTx/>
                        <a:buSzTx/>
                        <a:buFontTx/>
                        <a:buNone/>
                        <a:tabLst/>
                        <a:defRPr/>
                      </a:pPr>
                      <a:r>
                        <a:rPr lang="en-US" sz="1600" b="1" spc="5" dirty="0">
                          <a:solidFill>
                            <a:schemeClr val="tx1"/>
                          </a:solidFill>
                          <a:latin typeface="Calibri" panose="020F0502020204030204" pitchFamily="34" charset="0"/>
                          <a:cs typeface="Calibri" panose="020F0502020204030204" pitchFamily="34" charset="0"/>
                        </a:rPr>
                        <a:t>(N = 52)</a:t>
                      </a:r>
                      <a:endParaRPr lang="en-US" sz="1600" b="1" dirty="0">
                        <a:solidFill>
                          <a:schemeClr val="tx1"/>
                        </a:solidFill>
                        <a:latin typeface="Calibri" panose="020F0502020204030204" pitchFamily="34" charset="0"/>
                        <a:cs typeface="Calibri" panose="020F0502020204030204" pitchFamily="34" charset="0"/>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471D"/>
                    </a:solidFill>
                  </a:tcPr>
                </a:tc>
                <a:extLst>
                  <a:ext uri="{0D108BD9-81ED-4DB2-BD59-A6C34878D82A}">
                    <a16:rowId xmlns:a16="http://schemas.microsoft.com/office/drawing/2014/main" val="10000"/>
                  </a:ext>
                </a:extLst>
              </a:tr>
              <a:tr h="0">
                <a:tc>
                  <a:txBody>
                    <a:bodyPr/>
                    <a:lstStyle/>
                    <a:p>
                      <a:pPr marL="157163" indent="-101600">
                        <a:lnSpc>
                          <a:spcPct val="100000"/>
                        </a:lnSpc>
                        <a:spcBef>
                          <a:spcPts val="0"/>
                        </a:spcBef>
                      </a:pPr>
                      <a:r>
                        <a:rPr lang="en-US" sz="1600" b="1" dirty="0">
                          <a:solidFill>
                            <a:schemeClr val="bg1"/>
                          </a:solidFill>
                          <a:latin typeface="Calibri" panose="020F0502020204030204" pitchFamily="34" charset="0"/>
                          <a:cs typeface="Calibri" panose="020F0502020204030204" pitchFamily="34" charset="0"/>
                        </a:rPr>
                        <a:t>Median, mo (range)</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NR</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382309921"/>
                  </a:ext>
                </a:extLst>
              </a:tr>
              <a:tr h="731520">
                <a:tc>
                  <a:txBody>
                    <a:bodyPr/>
                    <a:lstStyle/>
                    <a:p>
                      <a:pPr marL="55563" marR="0" lvl="0" indent="0" algn="l" defTabSz="6858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Calibri" panose="020F0502020204030204" pitchFamily="34" charset="0"/>
                          <a:cs typeface="Calibri" panose="020F0502020204030204" pitchFamily="34" charset="0"/>
                        </a:rPr>
                        <a:t>KM estimate, % (95% CI)</a:t>
                      </a:r>
                    </a:p>
                    <a:p>
                      <a:pPr marL="228600" marR="0" lvl="0" indent="0" algn="l" defTabSz="685800" rtl="0" eaLnBrk="1" fontAlgn="auto" latinLnBrk="0" hangingPunct="1">
                        <a:lnSpc>
                          <a:spcPct val="100000"/>
                        </a:lnSpc>
                        <a:spcBef>
                          <a:spcPts val="0"/>
                        </a:spcBef>
                        <a:spcAft>
                          <a:spcPts val="0"/>
                        </a:spcAft>
                        <a:buClrTx/>
                        <a:buSzTx/>
                        <a:buFontTx/>
                        <a:buNone/>
                        <a:tabLst/>
                        <a:defRPr/>
                      </a:pPr>
                      <a:r>
                        <a:rPr lang="en-US" sz="1600" dirty="0">
                          <a:solidFill>
                            <a:schemeClr val="bg1"/>
                          </a:solidFill>
                          <a:latin typeface="Calibri" panose="020F0502020204030204" pitchFamily="34" charset="0"/>
                          <a:cs typeface="Calibri" panose="020F0502020204030204" pitchFamily="34" charset="0"/>
                        </a:rPr>
                        <a:t>6 mo</a:t>
                      </a:r>
                    </a:p>
                    <a:p>
                      <a:pPr marL="228600" marR="0" lvl="0" indent="0" algn="l" defTabSz="685800" rtl="0" eaLnBrk="1" fontAlgn="auto" latinLnBrk="0" hangingPunct="1">
                        <a:lnSpc>
                          <a:spcPct val="100000"/>
                        </a:lnSpc>
                        <a:spcBef>
                          <a:spcPts val="0"/>
                        </a:spcBef>
                        <a:spcAft>
                          <a:spcPts val="0"/>
                        </a:spcAft>
                        <a:buClrTx/>
                        <a:buSzTx/>
                        <a:buFontTx/>
                        <a:buNone/>
                        <a:tabLst/>
                        <a:defRPr/>
                      </a:pPr>
                      <a:r>
                        <a:rPr lang="en-US" sz="1600" dirty="0">
                          <a:solidFill>
                            <a:schemeClr val="bg1"/>
                          </a:solidFill>
                          <a:latin typeface="Calibri" panose="020F0502020204030204" pitchFamily="34" charset="0"/>
                          <a:cs typeface="Calibri" panose="020F0502020204030204" pitchFamily="34" charset="0"/>
                        </a:rPr>
                        <a:t>12 mo</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600" b="0" dirty="0">
                          <a:solidFill>
                            <a:schemeClr val="bg1"/>
                          </a:solidFill>
                          <a:latin typeface="Calibri" panose="020F0502020204030204" pitchFamily="34" charset="0"/>
                          <a:cs typeface="Calibri" panose="020F0502020204030204" pitchFamily="34" charset="0"/>
                        </a:rPr>
                        <a:t>81.7 (66.2</a:t>
                      </a:r>
                      <a:r>
                        <a:rPr lang="en-US" sz="1600" dirty="0">
                          <a:solidFill>
                            <a:schemeClr val="bg1"/>
                          </a:solidFill>
                          <a:effectLst/>
                          <a:latin typeface="Calibri" panose="020F0502020204030204" pitchFamily="34" charset="0"/>
                          <a:cs typeface="Calibri" panose="020F0502020204030204" pitchFamily="34" charset="0"/>
                        </a:rPr>
                        <a:t>-</a:t>
                      </a:r>
                      <a:r>
                        <a:rPr lang="en-US" sz="1600" b="0" dirty="0">
                          <a:solidFill>
                            <a:schemeClr val="bg1"/>
                          </a:solidFill>
                          <a:latin typeface="Calibri" panose="020F0502020204030204" pitchFamily="34" charset="0"/>
                          <a:cs typeface="Calibri" panose="020F0502020204030204" pitchFamily="34" charset="0"/>
                        </a:rPr>
                        <a:t>90.6)</a:t>
                      </a:r>
                    </a:p>
                    <a:p>
                      <a:pPr algn="ctr"/>
                      <a:r>
                        <a:rPr lang="en-US" sz="1600" b="0" dirty="0">
                          <a:solidFill>
                            <a:schemeClr val="bg1"/>
                          </a:solidFill>
                          <a:latin typeface="Calibri" panose="020F0502020204030204" pitchFamily="34" charset="0"/>
                          <a:cs typeface="Calibri" panose="020F0502020204030204" pitchFamily="34" charset="0"/>
                        </a:rPr>
                        <a:t>72.1 (52.1</a:t>
                      </a:r>
                      <a:r>
                        <a:rPr lang="en-US" sz="1600" dirty="0">
                          <a:solidFill>
                            <a:schemeClr val="bg1"/>
                          </a:solidFill>
                          <a:effectLst/>
                          <a:latin typeface="Calibri" panose="020F0502020204030204" pitchFamily="34" charset="0"/>
                          <a:cs typeface="Calibri" panose="020F0502020204030204" pitchFamily="34" charset="0"/>
                        </a:rPr>
                        <a:t>-</a:t>
                      </a:r>
                      <a:r>
                        <a:rPr lang="en-US" sz="1600" b="0" dirty="0">
                          <a:solidFill>
                            <a:schemeClr val="bg1"/>
                          </a:solidFill>
                          <a:latin typeface="Calibri" panose="020F0502020204030204" pitchFamily="34" charset="0"/>
                          <a:cs typeface="Calibri" panose="020F0502020204030204" pitchFamily="34" charset="0"/>
                        </a:rPr>
                        <a:t>84.8)</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2559312190"/>
                  </a:ext>
                </a:extLst>
              </a:tr>
            </a:tbl>
          </a:graphicData>
        </a:graphic>
      </p:graphicFrame>
      <p:sp>
        <p:nvSpPr>
          <p:cNvPr id="10" name="TextBox 9">
            <a:extLst>
              <a:ext uri="{FF2B5EF4-FFF2-40B4-BE49-F238E27FC236}">
                <a16:creationId xmlns:a16="http://schemas.microsoft.com/office/drawing/2014/main" id="{9335E972-F5D4-4C17-AFEB-8752EF88CD30}"/>
              </a:ext>
            </a:extLst>
          </p:cNvPr>
          <p:cNvSpPr txBox="1"/>
          <p:nvPr/>
        </p:nvSpPr>
        <p:spPr bwMode="auto">
          <a:xfrm rot="16200000">
            <a:off x="-355660" y="3260696"/>
            <a:ext cx="182614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400" b="1" dirty="0">
                <a:solidFill>
                  <a:schemeClr val="bg1"/>
                </a:solidFill>
                <a:latin typeface="Calibri" panose="020F0502020204030204" pitchFamily="34" charset="0"/>
              </a:rPr>
              <a:t>Probability of Survival</a:t>
            </a:r>
          </a:p>
        </p:txBody>
      </p:sp>
      <p:grpSp>
        <p:nvGrpSpPr>
          <p:cNvPr id="12" name="Group 11">
            <a:extLst>
              <a:ext uri="{FF2B5EF4-FFF2-40B4-BE49-F238E27FC236}">
                <a16:creationId xmlns:a16="http://schemas.microsoft.com/office/drawing/2014/main" id="{D78D8ED5-F277-4F6D-98D9-8E4B6EE5DF01}"/>
              </a:ext>
            </a:extLst>
          </p:cNvPr>
          <p:cNvGrpSpPr/>
          <p:nvPr/>
        </p:nvGrpSpPr>
        <p:grpSpPr>
          <a:xfrm>
            <a:off x="578192" y="1924050"/>
            <a:ext cx="412292" cy="2940050"/>
            <a:chOff x="578192" y="1589889"/>
            <a:chExt cx="412292" cy="3482891"/>
          </a:xfrm>
        </p:grpSpPr>
        <p:sp>
          <p:nvSpPr>
            <p:cNvPr id="13" name="TextBox 12">
              <a:extLst>
                <a:ext uri="{FF2B5EF4-FFF2-40B4-BE49-F238E27FC236}">
                  <a16:creationId xmlns:a16="http://schemas.microsoft.com/office/drawing/2014/main" id="{C8E34B27-E9DC-4EDB-8DB9-915C2C31F7FD}"/>
                </a:ext>
              </a:extLst>
            </p:cNvPr>
            <p:cNvSpPr txBox="1"/>
            <p:nvPr/>
          </p:nvSpPr>
          <p:spPr bwMode="auto">
            <a:xfrm>
              <a:off x="714447" y="4765003"/>
              <a:ext cx="2760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0</a:t>
              </a:r>
            </a:p>
          </p:txBody>
        </p:sp>
        <p:sp>
          <p:nvSpPr>
            <p:cNvPr id="14" name="TextBox 13">
              <a:extLst>
                <a:ext uri="{FF2B5EF4-FFF2-40B4-BE49-F238E27FC236}">
                  <a16:creationId xmlns:a16="http://schemas.microsoft.com/office/drawing/2014/main" id="{B1E5101B-6202-41D9-9B8C-8ACC81134B2D}"/>
                </a:ext>
              </a:extLst>
            </p:cNvPr>
            <p:cNvSpPr txBox="1"/>
            <p:nvPr/>
          </p:nvSpPr>
          <p:spPr bwMode="auto">
            <a:xfrm>
              <a:off x="578192" y="4127682"/>
              <a:ext cx="41229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0.2</a:t>
              </a:r>
            </a:p>
          </p:txBody>
        </p:sp>
        <p:sp>
          <p:nvSpPr>
            <p:cNvPr id="15" name="TextBox 14">
              <a:extLst>
                <a:ext uri="{FF2B5EF4-FFF2-40B4-BE49-F238E27FC236}">
                  <a16:creationId xmlns:a16="http://schemas.microsoft.com/office/drawing/2014/main" id="{7AF921F1-5FE2-4EF6-8DD2-65971DBC9610}"/>
                </a:ext>
              </a:extLst>
            </p:cNvPr>
            <p:cNvSpPr txBox="1"/>
            <p:nvPr/>
          </p:nvSpPr>
          <p:spPr bwMode="auto">
            <a:xfrm>
              <a:off x="578192" y="3496264"/>
              <a:ext cx="41229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0.4</a:t>
              </a:r>
            </a:p>
          </p:txBody>
        </p:sp>
        <p:sp>
          <p:nvSpPr>
            <p:cNvPr id="16" name="TextBox 15">
              <a:extLst>
                <a:ext uri="{FF2B5EF4-FFF2-40B4-BE49-F238E27FC236}">
                  <a16:creationId xmlns:a16="http://schemas.microsoft.com/office/drawing/2014/main" id="{213DA2B7-796E-4E67-A54E-72139DF035ED}"/>
                </a:ext>
              </a:extLst>
            </p:cNvPr>
            <p:cNvSpPr txBox="1"/>
            <p:nvPr/>
          </p:nvSpPr>
          <p:spPr bwMode="auto">
            <a:xfrm>
              <a:off x="578192" y="2858943"/>
              <a:ext cx="41229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0.6</a:t>
              </a:r>
            </a:p>
          </p:txBody>
        </p:sp>
        <p:sp>
          <p:nvSpPr>
            <p:cNvPr id="17" name="TextBox 16">
              <a:extLst>
                <a:ext uri="{FF2B5EF4-FFF2-40B4-BE49-F238E27FC236}">
                  <a16:creationId xmlns:a16="http://schemas.microsoft.com/office/drawing/2014/main" id="{C604B84A-FE71-4216-9369-4659E70DCFF6}"/>
                </a:ext>
              </a:extLst>
            </p:cNvPr>
            <p:cNvSpPr txBox="1"/>
            <p:nvPr/>
          </p:nvSpPr>
          <p:spPr bwMode="auto">
            <a:xfrm>
              <a:off x="578192" y="2227210"/>
              <a:ext cx="41229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0.8</a:t>
              </a:r>
            </a:p>
          </p:txBody>
        </p:sp>
        <p:sp>
          <p:nvSpPr>
            <p:cNvPr id="18" name="TextBox 17">
              <a:extLst>
                <a:ext uri="{FF2B5EF4-FFF2-40B4-BE49-F238E27FC236}">
                  <a16:creationId xmlns:a16="http://schemas.microsoft.com/office/drawing/2014/main" id="{A5E1B493-B72D-4761-A3D6-73ED57B0C1D9}"/>
                </a:ext>
              </a:extLst>
            </p:cNvPr>
            <p:cNvSpPr txBox="1"/>
            <p:nvPr/>
          </p:nvSpPr>
          <p:spPr bwMode="auto">
            <a:xfrm>
              <a:off x="578192" y="1589889"/>
              <a:ext cx="41229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1.0</a:t>
              </a:r>
            </a:p>
          </p:txBody>
        </p:sp>
      </p:grpSp>
      <p:sp>
        <p:nvSpPr>
          <p:cNvPr id="19" name="Freeform: Shape 18">
            <a:extLst>
              <a:ext uri="{FF2B5EF4-FFF2-40B4-BE49-F238E27FC236}">
                <a16:creationId xmlns:a16="http://schemas.microsoft.com/office/drawing/2014/main" id="{3BA1C13F-D0A5-4AE7-9C9B-585EB95A8B8F}"/>
              </a:ext>
            </a:extLst>
          </p:cNvPr>
          <p:cNvSpPr/>
          <p:nvPr/>
        </p:nvSpPr>
        <p:spPr bwMode="auto">
          <a:xfrm>
            <a:off x="977899" y="2006600"/>
            <a:ext cx="6709833" cy="3066176"/>
          </a:xfrm>
          <a:custGeom>
            <a:avLst/>
            <a:gdLst>
              <a:gd name="connsiteX0" fmla="*/ 0 w 3683000"/>
              <a:gd name="connsiteY0" fmla="*/ 0 h 3155950"/>
              <a:gd name="connsiteX1" fmla="*/ 0 w 3683000"/>
              <a:gd name="connsiteY1" fmla="*/ 3155950 h 3155950"/>
              <a:gd name="connsiteX2" fmla="*/ 3683000 w 3683000"/>
              <a:gd name="connsiteY2" fmla="*/ 3155950 h 3155950"/>
            </a:gdLst>
            <a:ahLst/>
            <a:cxnLst>
              <a:cxn ang="0">
                <a:pos x="connsiteX0" y="connsiteY0"/>
              </a:cxn>
              <a:cxn ang="0">
                <a:pos x="connsiteX1" y="connsiteY1"/>
              </a:cxn>
              <a:cxn ang="0">
                <a:pos x="connsiteX2" y="connsiteY2"/>
              </a:cxn>
            </a:cxnLst>
            <a:rect l="l" t="t" r="r" b="b"/>
            <a:pathLst>
              <a:path w="3683000" h="3155950">
                <a:moveTo>
                  <a:pt x="0" y="0"/>
                </a:moveTo>
                <a:lnTo>
                  <a:pt x="0" y="3155950"/>
                </a:lnTo>
                <a:lnTo>
                  <a:pt x="3683000" y="3155950"/>
                </a:lnTo>
              </a:path>
            </a:pathLst>
          </a:custGeom>
          <a:noFill/>
          <a:ln w="28575">
            <a:solidFill>
              <a:schemeClr val="bg1"/>
            </a:solidFill>
            <a:miter lim="800000"/>
            <a:headEnd/>
            <a:tailEnd/>
          </a:ln>
        </p:spPr>
        <p:txBody>
          <a:bodyPr rtlCol="0" anchor="ctr"/>
          <a:lstStyle/>
          <a:p>
            <a:pPr algn="ctr"/>
            <a:endParaRPr lang="en-US" dirty="0"/>
          </a:p>
        </p:txBody>
      </p:sp>
      <p:grpSp>
        <p:nvGrpSpPr>
          <p:cNvPr id="20" name="Group 19">
            <a:extLst>
              <a:ext uri="{FF2B5EF4-FFF2-40B4-BE49-F238E27FC236}">
                <a16:creationId xmlns:a16="http://schemas.microsoft.com/office/drawing/2014/main" id="{A427C70B-264B-4448-A162-CFB08EAE0C94}"/>
              </a:ext>
            </a:extLst>
          </p:cNvPr>
          <p:cNvGrpSpPr/>
          <p:nvPr/>
        </p:nvGrpSpPr>
        <p:grpSpPr>
          <a:xfrm>
            <a:off x="902684" y="2082801"/>
            <a:ext cx="87800" cy="2698750"/>
            <a:chOff x="761094" y="1746250"/>
            <a:chExt cx="742978" cy="3171429"/>
          </a:xfrm>
        </p:grpSpPr>
        <p:cxnSp>
          <p:nvCxnSpPr>
            <p:cNvPr id="21" name="Straight Connector 20">
              <a:extLst>
                <a:ext uri="{FF2B5EF4-FFF2-40B4-BE49-F238E27FC236}">
                  <a16:creationId xmlns:a16="http://schemas.microsoft.com/office/drawing/2014/main" id="{46A8B99D-AA11-4A7A-8133-48507A1CE1AF}"/>
                </a:ext>
              </a:extLst>
            </p:cNvPr>
            <p:cNvCxnSpPr>
              <a:cxnSpLocks/>
            </p:cNvCxnSpPr>
            <p:nvPr/>
          </p:nvCxnSpPr>
          <p:spPr bwMode="auto">
            <a:xfrm>
              <a:off x="761094" y="1746250"/>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22" name="Straight Connector 21">
              <a:extLst>
                <a:ext uri="{FF2B5EF4-FFF2-40B4-BE49-F238E27FC236}">
                  <a16:creationId xmlns:a16="http://schemas.microsoft.com/office/drawing/2014/main" id="{BFD7B6CA-094E-4941-856F-C9507DED4588}"/>
                </a:ext>
              </a:extLst>
            </p:cNvPr>
            <p:cNvCxnSpPr>
              <a:cxnSpLocks/>
            </p:cNvCxnSpPr>
            <p:nvPr/>
          </p:nvCxnSpPr>
          <p:spPr bwMode="auto">
            <a:xfrm>
              <a:off x="761094" y="2387448"/>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23" name="Straight Connector 22">
              <a:extLst>
                <a:ext uri="{FF2B5EF4-FFF2-40B4-BE49-F238E27FC236}">
                  <a16:creationId xmlns:a16="http://schemas.microsoft.com/office/drawing/2014/main" id="{6CF990BB-F86B-4755-B6ED-7C5E66B1C5FA}"/>
                </a:ext>
              </a:extLst>
            </p:cNvPr>
            <p:cNvCxnSpPr>
              <a:cxnSpLocks/>
            </p:cNvCxnSpPr>
            <p:nvPr/>
          </p:nvCxnSpPr>
          <p:spPr bwMode="auto">
            <a:xfrm>
              <a:off x="761094" y="3012831"/>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518065EA-3C01-4AAF-9EEC-C73D25D69E7F}"/>
                </a:ext>
              </a:extLst>
            </p:cNvPr>
            <p:cNvCxnSpPr>
              <a:cxnSpLocks/>
            </p:cNvCxnSpPr>
            <p:nvPr/>
          </p:nvCxnSpPr>
          <p:spPr bwMode="auto">
            <a:xfrm>
              <a:off x="761094" y="3654029"/>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EF50EB78-3432-4FAF-B827-50EDDC1F56F8}"/>
                </a:ext>
              </a:extLst>
            </p:cNvPr>
            <p:cNvCxnSpPr>
              <a:cxnSpLocks/>
            </p:cNvCxnSpPr>
            <p:nvPr/>
          </p:nvCxnSpPr>
          <p:spPr bwMode="auto">
            <a:xfrm>
              <a:off x="761094" y="4276481"/>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AD65BD7C-5A4F-4D42-BCCF-95D45BE9B81E}"/>
                </a:ext>
              </a:extLst>
            </p:cNvPr>
            <p:cNvCxnSpPr>
              <a:cxnSpLocks/>
            </p:cNvCxnSpPr>
            <p:nvPr/>
          </p:nvCxnSpPr>
          <p:spPr bwMode="auto">
            <a:xfrm>
              <a:off x="761094" y="4917679"/>
              <a:ext cx="742978" cy="0"/>
            </a:xfrm>
            <a:prstGeom prst="line">
              <a:avLst/>
            </a:prstGeom>
            <a:noFill/>
            <a:ln w="28575" cap="flat" cmpd="sng" algn="ctr">
              <a:solidFill>
                <a:schemeClr val="bg1"/>
              </a:solidFill>
              <a:prstDash val="solid"/>
              <a:round/>
              <a:headEnd type="none" w="med" len="med"/>
              <a:tailEnd type="none" w="med" len="med"/>
            </a:ln>
            <a:effectLst/>
          </p:spPr>
        </p:cxnSp>
      </p:grpSp>
      <p:sp>
        <p:nvSpPr>
          <p:cNvPr id="27" name="TextBox 26">
            <a:extLst>
              <a:ext uri="{FF2B5EF4-FFF2-40B4-BE49-F238E27FC236}">
                <a16:creationId xmlns:a16="http://schemas.microsoft.com/office/drawing/2014/main" id="{8AE449FF-478C-4717-8215-B26BDF776A93}"/>
              </a:ext>
            </a:extLst>
          </p:cNvPr>
          <p:cNvSpPr txBox="1"/>
          <p:nvPr/>
        </p:nvSpPr>
        <p:spPr bwMode="auto">
          <a:xfrm>
            <a:off x="3028107" y="5276832"/>
            <a:ext cx="261399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Mo</a:t>
            </a:r>
          </a:p>
        </p:txBody>
      </p:sp>
      <p:grpSp>
        <p:nvGrpSpPr>
          <p:cNvPr id="2" name="Group 1">
            <a:extLst>
              <a:ext uri="{FF2B5EF4-FFF2-40B4-BE49-F238E27FC236}">
                <a16:creationId xmlns:a16="http://schemas.microsoft.com/office/drawing/2014/main" id="{1357551A-86D2-44F0-9BE9-F1B06A65FF9E}"/>
              </a:ext>
            </a:extLst>
          </p:cNvPr>
          <p:cNvGrpSpPr/>
          <p:nvPr/>
        </p:nvGrpSpPr>
        <p:grpSpPr>
          <a:xfrm>
            <a:off x="1460500" y="5094156"/>
            <a:ext cx="6336909" cy="307777"/>
            <a:chOff x="2671483" y="3894854"/>
            <a:chExt cx="4584174" cy="307777"/>
          </a:xfrm>
        </p:grpSpPr>
        <p:sp>
          <p:nvSpPr>
            <p:cNvPr id="28" name="TextBox 27">
              <a:extLst>
                <a:ext uri="{FF2B5EF4-FFF2-40B4-BE49-F238E27FC236}">
                  <a16:creationId xmlns:a16="http://schemas.microsoft.com/office/drawing/2014/main" id="{4B446A97-B8F9-4DE3-B9A9-50B9C5DFCBB0}"/>
                </a:ext>
              </a:extLst>
            </p:cNvPr>
            <p:cNvSpPr txBox="1"/>
            <p:nvPr/>
          </p:nvSpPr>
          <p:spPr bwMode="auto">
            <a:xfrm>
              <a:off x="2671483" y="3894854"/>
              <a:ext cx="2760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sp>
          <p:nvSpPr>
            <p:cNvPr id="29" name="TextBox 28">
              <a:extLst>
                <a:ext uri="{FF2B5EF4-FFF2-40B4-BE49-F238E27FC236}">
                  <a16:creationId xmlns:a16="http://schemas.microsoft.com/office/drawing/2014/main" id="{B68CC846-89B2-4549-8635-95626AB71DE3}"/>
                </a:ext>
              </a:extLst>
            </p:cNvPr>
            <p:cNvSpPr txBox="1"/>
            <p:nvPr/>
          </p:nvSpPr>
          <p:spPr bwMode="auto">
            <a:xfrm>
              <a:off x="2946617" y="3894854"/>
              <a:ext cx="2760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a:t>
              </a:r>
            </a:p>
          </p:txBody>
        </p:sp>
        <p:sp>
          <p:nvSpPr>
            <p:cNvPr id="30" name="TextBox 29">
              <a:extLst>
                <a:ext uri="{FF2B5EF4-FFF2-40B4-BE49-F238E27FC236}">
                  <a16:creationId xmlns:a16="http://schemas.microsoft.com/office/drawing/2014/main" id="{97C9ECEF-84BB-40E7-BE9A-8A51D68A5236}"/>
                </a:ext>
              </a:extLst>
            </p:cNvPr>
            <p:cNvSpPr txBox="1"/>
            <p:nvPr/>
          </p:nvSpPr>
          <p:spPr bwMode="auto">
            <a:xfrm>
              <a:off x="3221991" y="3894854"/>
              <a:ext cx="2760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a:t>
              </a:r>
            </a:p>
          </p:txBody>
        </p:sp>
        <p:sp>
          <p:nvSpPr>
            <p:cNvPr id="31" name="TextBox 30">
              <a:extLst>
                <a:ext uri="{FF2B5EF4-FFF2-40B4-BE49-F238E27FC236}">
                  <a16:creationId xmlns:a16="http://schemas.microsoft.com/office/drawing/2014/main" id="{82066857-8C5B-4467-A9B5-65B1994980B4}"/>
                </a:ext>
              </a:extLst>
            </p:cNvPr>
            <p:cNvSpPr txBox="1"/>
            <p:nvPr/>
          </p:nvSpPr>
          <p:spPr bwMode="auto">
            <a:xfrm>
              <a:off x="3497125" y="3894854"/>
              <a:ext cx="2760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a:t>
              </a:r>
            </a:p>
          </p:txBody>
        </p:sp>
        <p:sp>
          <p:nvSpPr>
            <p:cNvPr id="32" name="TextBox 31">
              <a:extLst>
                <a:ext uri="{FF2B5EF4-FFF2-40B4-BE49-F238E27FC236}">
                  <a16:creationId xmlns:a16="http://schemas.microsoft.com/office/drawing/2014/main" id="{FC72A634-4C8F-4CCE-B8B0-D507D4ADCEBC}"/>
                </a:ext>
              </a:extLst>
            </p:cNvPr>
            <p:cNvSpPr txBox="1"/>
            <p:nvPr/>
          </p:nvSpPr>
          <p:spPr bwMode="auto">
            <a:xfrm>
              <a:off x="3755765" y="3894854"/>
              <a:ext cx="2760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a:t>
              </a:r>
            </a:p>
          </p:txBody>
        </p:sp>
        <p:sp>
          <p:nvSpPr>
            <p:cNvPr id="33" name="TextBox 32">
              <a:extLst>
                <a:ext uri="{FF2B5EF4-FFF2-40B4-BE49-F238E27FC236}">
                  <a16:creationId xmlns:a16="http://schemas.microsoft.com/office/drawing/2014/main" id="{C0B12BAC-37A8-46C2-A315-080E7103B17C}"/>
                </a:ext>
              </a:extLst>
            </p:cNvPr>
            <p:cNvSpPr txBox="1"/>
            <p:nvPr/>
          </p:nvSpPr>
          <p:spPr bwMode="auto">
            <a:xfrm>
              <a:off x="4030899" y="3894854"/>
              <a:ext cx="2760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5</a:t>
              </a:r>
            </a:p>
          </p:txBody>
        </p:sp>
        <p:sp>
          <p:nvSpPr>
            <p:cNvPr id="34" name="TextBox 33">
              <a:extLst>
                <a:ext uri="{FF2B5EF4-FFF2-40B4-BE49-F238E27FC236}">
                  <a16:creationId xmlns:a16="http://schemas.microsoft.com/office/drawing/2014/main" id="{F8214C38-8F0D-4654-BC20-8C6257854679}"/>
                </a:ext>
              </a:extLst>
            </p:cNvPr>
            <p:cNvSpPr txBox="1"/>
            <p:nvPr/>
          </p:nvSpPr>
          <p:spPr bwMode="auto">
            <a:xfrm>
              <a:off x="4284105" y="3894854"/>
              <a:ext cx="2760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a:t>
              </a:r>
            </a:p>
          </p:txBody>
        </p:sp>
        <p:sp>
          <p:nvSpPr>
            <p:cNvPr id="35" name="TextBox 34">
              <a:extLst>
                <a:ext uri="{FF2B5EF4-FFF2-40B4-BE49-F238E27FC236}">
                  <a16:creationId xmlns:a16="http://schemas.microsoft.com/office/drawing/2014/main" id="{C8F847B1-BEC2-4437-A253-69CB3154BDD9}"/>
                </a:ext>
              </a:extLst>
            </p:cNvPr>
            <p:cNvSpPr txBox="1"/>
            <p:nvPr/>
          </p:nvSpPr>
          <p:spPr bwMode="auto">
            <a:xfrm>
              <a:off x="4559239" y="3894854"/>
              <a:ext cx="2760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7</a:t>
              </a:r>
            </a:p>
          </p:txBody>
        </p:sp>
        <p:sp>
          <p:nvSpPr>
            <p:cNvPr id="36" name="TextBox 35">
              <a:extLst>
                <a:ext uri="{FF2B5EF4-FFF2-40B4-BE49-F238E27FC236}">
                  <a16:creationId xmlns:a16="http://schemas.microsoft.com/office/drawing/2014/main" id="{1A178551-6E43-4CE3-B306-E7E0544D92E9}"/>
                </a:ext>
              </a:extLst>
            </p:cNvPr>
            <p:cNvSpPr txBox="1"/>
            <p:nvPr/>
          </p:nvSpPr>
          <p:spPr bwMode="auto">
            <a:xfrm>
              <a:off x="4822852" y="3894854"/>
              <a:ext cx="2760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8</a:t>
              </a:r>
            </a:p>
          </p:txBody>
        </p:sp>
        <p:sp>
          <p:nvSpPr>
            <p:cNvPr id="37" name="TextBox 36">
              <a:extLst>
                <a:ext uri="{FF2B5EF4-FFF2-40B4-BE49-F238E27FC236}">
                  <a16:creationId xmlns:a16="http://schemas.microsoft.com/office/drawing/2014/main" id="{7D5B8CD8-AEBA-4357-A29F-D69B2F99B734}"/>
                </a:ext>
              </a:extLst>
            </p:cNvPr>
            <p:cNvSpPr txBox="1"/>
            <p:nvPr/>
          </p:nvSpPr>
          <p:spPr bwMode="auto">
            <a:xfrm>
              <a:off x="5092577" y="3894854"/>
              <a:ext cx="2760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9</a:t>
              </a:r>
            </a:p>
          </p:txBody>
        </p:sp>
        <p:sp>
          <p:nvSpPr>
            <p:cNvPr id="38" name="TextBox 37">
              <a:extLst>
                <a:ext uri="{FF2B5EF4-FFF2-40B4-BE49-F238E27FC236}">
                  <a16:creationId xmlns:a16="http://schemas.microsoft.com/office/drawing/2014/main" id="{A54E25A4-79DA-4C22-80BE-EB428AFF09F5}"/>
                </a:ext>
              </a:extLst>
            </p:cNvPr>
            <p:cNvSpPr txBox="1"/>
            <p:nvPr/>
          </p:nvSpPr>
          <p:spPr bwMode="auto">
            <a:xfrm>
              <a:off x="5322027" y="3894854"/>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10</a:t>
              </a:r>
            </a:p>
          </p:txBody>
        </p:sp>
        <p:sp>
          <p:nvSpPr>
            <p:cNvPr id="39" name="TextBox 38">
              <a:extLst>
                <a:ext uri="{FF2B5EF4-FFF2-40B4-BE49-F238E27FC236}">
                  <a16:creationId xmlns:a16="http://schemas.microsoft.com/office/drawing/2014/main" id="{79474AA8-E1D6-46C3-ABC4-8875CBE59A17}"/>
                </a:ext>
              </a:extLst>
            </p:cNvPr>
            <p:cNvSpPr txBox="1"/>
            <p:nvPr/>
          </p:nvSpPr>
          <p:spPr bwMode="auto">
            <a:xfrm>
              <a:off x="5575233" y="3894854"/>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11</a:t>
              </a:r>
            </a:p>
          </p:txBody>
        </p:sp>
        <p:sp>
          <p:nvSpPr>
            <p:cNvPr id="40" name="TextBox 39">
              <a:extLst>
                <a:ext uri="{FF2B5EF4-FFF2-40B4-BE49-F238E27FC236}">
                  <a16:creationId xmlns:a16="http://schemas.microsoft.com/office/drawing/2014/main" id="{A3EA939F-FF7F-4CA2-B6D4-1A10C533AA9C}"/>
                </a:ext>
              </a:extLst>
            </p:cNvPr>
            <p:cNvSpPr txBox="1"/>
            <p:nvPr/>
          </p:nvSpPr>
          <p:spPr bwMode="auto">
            <a:xfrm>
              <a:off x="5850367" y="3894854"/>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12</a:t>
              </a:r>
            </a:p>
          </p:txBody>
        </p:sp>
        <p:sp>
          <p:nvSpPr>
            <p:cNvPr id="41" name="TextBox 40">
              <a:extLst>
                <a:ext uri="{FF2B5EF4-FFF2-40B4-BE49-F238E27FC236}">
                  <a16:creationId xmlns:a16="http://schemas.microsoft.com/office/drawing/2014/main" id="{26169C9B-573C-495D-8DAB-D975F7164C49}"/>
                </a:ext>
              </a:extLst>
            </p:cNvPr>
            <p:cNvSpPr txBox="1"/>
            <p:nvPr/>
          </p:nvSpPr>
          <p:spPr bwMode="auto">
            <a:xfrm>
              <a:off x="6186396" y="3894854"/>
              <a:ext cx="26578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13</a:t>
              </a:r>
            </a:p>
          </p:txBody>
        </p:sp>
        <p:sp>
          <p:nvSpPr>
            <p:cNvPr id="42" name="TextBox 41">
              <a:extLst>
                <a:ext uri="{FF2B5EF4-FFF2-40B4-BE49-F238E27FC236}">
                  <a16:creationId xmlns:a16="http://schemas.microsoft.com/office/drawing/2014/main" id="{87B1EFD1-9004-40C0-8480-10F0FDBDF2E8}"/>
                </a:ext>
              </a:extLst>
            </p:cNvPr>
            <p:cNvSpPr txBox="1"/>
            <p:nvPr/>
          </p:nvSpPr>
          <p:spPr bwMode="auto">
            <a:xfrm>
              <a:off x="6461531" y="3894854"/>
              <a:ext cx="26578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14</a:t>
              </a:r>
            </a:p>
          </p:txBody>
        </p:sp>
        <p:sp>
          <p:nvSpPr>
            <p:cNvPr id="43" name="TextBox 42">
              <a:extLst>
                <a:ext uri="{FF2B5EF4-FFF2-40B4-BE49-F238E27FC236}">
                  <a16:creationId xmlns:a16="http://schemas.microsoft.com/office/drawing/2014/main" id="{8CCAF640-2217-4ACD-BEF6-347ED6F30580}"/>
                </a:ext>
              </a:extLst>
            </p:cNvPr>
            <p:cNvSpPr txBox="1"/>
            <p:nvPr/>
          </p:nvSpPr>
          <p:spPr bwMode="auto">
            <a:xfrm>
              <a:off x="6714737" y="3894854"/>
              <a:ext cx="26578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15</a:t>
              </a:r>
            </a:p>
          </p:txBody>
        </p:sp>
        <p:sp>
          <p:nvSpPr>
            <p:cNvPr id="44" name="TextBox 43">
              <a:extLst>
                <a:ext uri="{FF2B5EF4-FFF2-40B4-BE49-F238E27FC236}">
                  <a16:creationId xmlns:a16="http://schemas.microsoft.com/office/drawing/2014/main" id="{8BA9F55E-A65B-436B-BB38-48B4237CDFFA}"/>
                </a:ext>
              </a:extLst>
            </p:cNvPr>
            <p:cNvSpPr txBox="1"/>
            <p:nvPr/>
          </p:nvSpPr>
          <p:spPr bwMode="auto">
            <a:xfrm>
              <a:off x="6989871" y="3894854"/>
              <a:ext cx="26578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16</a:t>
              </a:r>
            </a:p>
          </p:txBody>
        </p:sp>
      </p:grpSp>
      <p:grpSp>
        <p:nvGrpSpPr>
          <p:cNvPr id="4" name="Group 3">
            <a:extLst>
              <a:ext uri="{FF2B5EF4-FFF2-40B4-BE49-F238E27FC236}">
                <a16:creationId xmlns:a16="http://schemas.microsoft.com/office/drawing/2014/main" id="{DED7344E-796D-4C60-B10A-57B9B42670E0}"/>
              </a:ext>
            </a:extLst>
          </p:cNvPr>
          <p:cNvGrpSpPr/>
          <p:nvPr/>
        </p:nvGrpSpPr>
        <p:grpSpPr>
          <a:xfrm>
            <a:off x="1650970" y="5072776"/>
            <a:ext cx="5947260" cy="93212"/>
            <a:chOff x="1650970" y="4702849"/>
            <a:chExt cx="5947260" cy="463139"/>
          </a:xfrm>
        </p:grpSpPr>
        <p:grpSp>
          <p:nvGrpSpPr>
            <p:cNvPr id="45" name="Group 44">
              <a:extLst>
                <a:ext uri="{FF2B5EF4-FFF2-40B4-BE49-F238E27FC236}">
                  <a16:creationId xmlns:a16="http://schemas.microsoft.com/office/drawing/2014/main" id="{7D4E26CD-A570-461C-BE96-894C1179D7B4}"/>
                </a:ext>
              </a:extLst>
            </p:cNvPr>
            <p:cNvGrpSpPr/>
            <p:nvPr/>
          </p:nvGrpSpPr>
          <p:grpSpPr>
            <a:xfrm rot="5400000">
              <a:off x="2352866" y="4000953"/>
              <a:ext cx="463138" cy="1866930"/>
              <a:chOff x="761094" y="1746250"/>
              <a:chExt cx="742978" cy="3171429"/>
            </a:xfrm>
          </p:grpSpPr>
          <p:cxnSp>
            <p:nvCxnSpPr>
              <p:cNvPr id="46" name="Straight Connector 45">
                <a:extLst>
                  <a:ext uri="{FF2B5EF4-FFF2-40B4-BE49-F238E27FC236}">
                    <a16:creationId xmlns:a16="http://schemas.microsoft.com/office/drawing/2014/main" id="{CB2DE24E-615B-4C59-8B59-65E25D96F27E}"/>
                  </a:ext>
                </a:extLst>
              </p:cNvPr>
              <p:cNvCxnSpPr>
                <a:cxnSpLocks/>
              </p:cNvCxnSpPr>
              <p:nvPr/>
            </p:nvCxnSpPr>
            <p:spPr bwMode="auto">
              <a:xfrm>
                <a:off x="761094" y="1746250"/>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47" name="Straight Connector 46">
                <a:extLst>
                  <a:ext uri="{FF2B5EF4-FFF2-40B4-BE49-F238E27FC236}">
                    <a16:creationId xmlns:a16="http://schemas.microsoft.com/office/drawing/2014/main" id="{5CBDD011-EE9B-4EBB-A0ED-0F2C91A7D0BD}"/>
                  </a:ext>
                </a:extLst>
              </p:cNvPr>
              <p:cNvCxnSpPr>
                <a:cxnSpLocks/>
              </p:cNvCxnSpPr>
              <p:nvPr/>
            </p:nvCxnSpPr>
            <p:spPr bwMode="auto">
              <a:xfrm>
                <a:off x="761094" y="2387448"/>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48" name="Straight Connector 47">
                <a:extLst>
                  <a:ext uri="{FF2B5EF4-FFF2-40B4-BE49-F238E27FC236}">
                    <a16:creationId xmlns:a16="http://schemas.microsoft.com/office/drawing/2014/main" id="{D993FE02-726B-439C-8998-63E726B17300}"/>
                  </a:ext>
                </a:extLst>
              </p:cNvPr>
              <p:cNvCxnSpPr>
                <a:cxnSpLocks/>
              </p:cNvCxnSpPr>
              <p:nvPr/>
            </p:nvCxnSpPr>
            <p:spPr bwMode="auto">
              <a:xfrm>
                <a:off x="761094" y="3012831"/>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49" name="Straight Connector 48">
                <a:extLst>
                  <a:ext uri="{FF2B5EF4-FFF2-40B4-BE49-F238E27FC236}">
                    <a16:creationId xmlns:a16="http://schemas.microsoft.com/office/drawing/2014/main" id="{CEEC5504-6BFE-46E1-8B9E-269EA9C3D1F7}"/>
                  </a:ext>
                </a:extLst>
              </p:cNvPr>
              <p:cNvCxnSpPr>
                <a:cxnSpLocks/>
              </p:cNvCxnSpPr>
              <p:nvPr/>
            </p:nvCxnSpPr>
            <p:spPr bwMode="auto">
              <a:xfrm>
                <a:off x="761094" y="3654029"/>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50" name="Straight Connector 49">
                <a:extLst>
                  <a:ext uri="{FF2B5EF4-FFF2-40B4-BE49-F238E27FC236}">
                    <a16:creationId xmlns:a16="http://schemas.microsoft.com/office/drawing/2014/main" id="{0C750C8A-68F1-4232-9B28-B69EBCC591C7}"/>
                  </a:ext>
                </a:extLst>
              </p:cNvPr>
              <p:cNvCxnSpPr>
                <a:cxnSpLocks/>
              </p:cNvCxnSpPr>
              <p:nvPr/>
            </p:nvCxnSpPr>
            <p:spPr bwMode="auto">
              <a:xfrm>
                <a:off x="761094" y="4276481"/>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51" name="Straight Connector 50">
                <a:extLst>
                  <a:ext uri="{FF2B5EF4-FFF2-40B4-BE49-F238E27FC236}">
                    <a16:creationId xmlns:a16="http://schemas.microsoft.com/office/drawing/2014/main" id="{691597B0-9051-4BDA-9F2C-329BEB91E141}"/>
                  </a:ext>
                </a:extLst>
              </p:cNvPr>
              <p:cNvCxnSpPr>
                <a:cxnSpLocks/>
              </p:cNvCxnSpPr>
              <p:nvPr/>
            </p:nvCxnSpPr>
            <p:spPr bwMode="auto">
              <a:xfrm>
                <a:off x="761094" y="4917679"/>
                <a:ext cx="742978" cy="0"/>
              </a:xfrm>
              <a:prstGeom prst="line">
                <a:avLst/>
              </a:prstGeom>
              <a:noFill/>
              <a:ln w="28575" cap="flat" cmpd="sng" algn="ctr">
                <a:solidFill>
                  <a:schemeClr val="bg1"/>
                </a:solidFill>
                <a:prstDash val="solid"/>
                <a:round/>
                <a:headEnd type="none" w="med" len="med"/>
                <a:tailEnd type="none" w="med" len="med"/>
              </a:ln>
              <a:effectLst/>
            </p:spPr>
          </p:cxnSp>
        </p:grpSp>
        <p:grpSp>
          <p:nvGrpSpPr>
            <p:cNvPr id="52" name="Group 51">
              <a:extLst>
                <a:ext uri="{FF2B5EF4-FFF2-40B4-BE49-F238E27FC236}">
                  <a16:creationId xmlns:a16="http://schemas.microsoft.com/office/drawing/2014/main" id="{AE7EC328-AAA7-45FB-942A-6E718AEE423F}"/>
                </a:ext>
              </a:extLst>
            </p:cNvPr>
            <p:cNvGrpSpPr/>
            <p:nvPr/>
          </p:nvGrpSpPr>
          <p:grpSpPr>
            <a:xfrm rot="5400000">
              <a:off x="4587913" y="4000953"/>
              <a:ext cx="463138" cy="1866930"/>
              <a:chOff x="761094" y="1746250"/>
              <a:chExt cx="742978" cy="3171429"/>
            </a:xfrm>
          </p:grpSpPr>
          <p:cxnSp>
            <p:nvCxnSpPr>
              <p:cNvPr id="53" name="Straight Connector 52">
                <a:extLst>
                  <a:ext uri="{FF2B5EF4-FFF2-40B4-BE49-F238E27FC236}">
                    <a16:creationId xmlns:a16="http://schemas.microsoft.com/office/drawing/2014/main" id="{3D370159-8E92-4E71-867A-47DFC9E99540}"/>
                  </a:ext>
                </a:extLst>
              </p:cNvPr>
              <p:cNvCxnSpPr>
                <a:cxnSpLocks/>
              </p:cNvCxnSpPr>
              <p:nvPr/>
            </p:nvCxnSpPr>
            <p:spPr bwMode="auto">
              <a:xfrm>
                <a:off x="761094" y="1746250"/>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54" name="Straight Connector 53">
                <a:extLst>
                  <a:ext uri="{FF2B5EF4-FFF2-40B4-BE49-F238E27FC236}">
                    <a16:creationId xmlns:a16="http://schemas.microsoft.com/office/drawing/2014/main" id="{7C468EC0-DBB9-4C1D-97DE-459425594CB8}"/>
                  </a:ext>
                </a:extLst>
              </p:cNvPr>
              <p:cNvCxnSpPr>
                <a:cxnSpLocks/>
              </p:cNvCxnSpPr>
              <p:nvPr/>
            </p:nvCxnSpPr>
            <p:spPr bwMode="auto">
              <a:xfrm>
                <a:off x="761094" y="2387448"/>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55" name="Straight Connector 54">
                <a:extLst>
                  <a:ext uri="{FF2B5EF4-FFF2-40B4-BE49-F238E27FC236}">
                    <a16:creationId xmlns:a16="http://schemas.microsoft.com/office/drawing/2014/main" id="{125633D4-D66B-45DE-B4BF-B9D697B87DE0}"/>
                  </a:ext>
                </a:extLst>
              </p:cNvPr>
              <p:cNvCxnSpPr>
                <a:cxnSpLocks/>
              </p:cNvCxnSpPr>
              <p:nvPr/>
            </p:nvCxnSpPr>
            <p:spPr bwMode="auto">
              <a:xfrm>
                <a:off x="761094" y="3012831"/>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56" name="Straight Connector 55">
                <a:extLst>
                  <a:ext uri="{FF2B5EF4-FFF2-40B4-BE49-F238E27FC236}">
                    <a16:creationId xmlns:a16="http://schemas.microsoft.com/office/drawing/2014/main" id="{0AB52EA7-7C30-4DC3-8139-26E734A5C220}"/>
                  </a:ext>
                </a:extLst>
              </p:cNvPr>
              <p:cNvCxnSpPr>
                <a:cxnSpLocks/>
              </p:cNvCxnSpPr>
              <p:nvPr/>
            </p:nvCxnSpPr>
            <p:spPr bwMode="auto">
              <a:xfrm>
                <a:off x="761094" y="3654029"/>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57" name="Straight Connector 56">
                <a:extLst>
                  <a:ext uri="{FF2B5EF4-FFF2-40B4-BE49-F238E27FC236}">
                    <a16:creationId xmlns:a16="http://schemas.microsoft.com/office/drawing/2014/main" id="{75DA8B2B-0CC4-4661-92C5-DBB714E7F6DF}"/>
                  </a:ext>
                </a:extLst>
              </p:cNvPr>
              <p:cNvCxnSpPr>
                <a:cxnSpLocks/>
              </p:cNvCxnSpPr>
              <p:nvPr/>
            </p:nvCxnSpPr>
            <p:spPr bwMode="auto">
              <a:xfrm>
                <a:off x="761094" y="4276481"/>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58" name="Straight Connector 57">
                <a:extLst>
                  <a:ext uri="{FF2B5EF4-FFF2-40B4-BE49-F238E27FC236}">
                    <a16:creationId xmlns:a16="http://schemas.microsoft.com/office/drawing/2014/main" id="{F3C9E300-3996-4A8A-AC8C-9B8DFD3B515B}"/>
                  </a:ext>
                </a:extLst>
              </p:cNvPr>
              <p:cNvCxnSpPr>
                <a:cxnSpLocks/>
              </p:cNvCxnSpPr>
              <p:nvPr/>
            </p:nvCxnSpPr>
            <p:spPr bwMode="auto">
              <a:xfrm>
                <a:off x="761094" y="4917679"/>
                <a:ext cx="742978" cy="0"/>
              </a:xfrm>
              <a:prstGeom prst="line">
                <a:avLst/>
              </a:prstGeom>
              <a:noFill/>
              <a:ln w="28575" cap="flat" cmpd="sng" algn="ctr">
                <a:solidFill>
                  <a:schemeClr val="bg1"/>
                </a:solidFill>
                <a:prstDash val="solid"/>
                <a:round/>
                <a:headEnd type="none" w="med" len="med"/>
                <a:tailEnd type="none" w="med" len="med"/>
              </a:ln>
              <a:effectLst/>
            </p:spPr>
          </p:cxnSp>
        </p:grpSp>
        <p:grpSp>
          <p:nvGrpSpPr>
            <p:cNvPr id="59" name="Group 58">
              <a:extLst>
                <a:ext uri="{FF2B5EF4-FFF2-40B4-BE49-F238E27FC236}">
                  <a16:creationId xmlns:a16="http://schemas.microsoft.com/office/drawing/2014/main" id="{A930E789-F548-4984-88D0-8B6AAD17CCD9}"/>
                </a:ext>
              </a:extLst>
            </p:cNvPr>
            <p:cNvGrpSpPr/>
            <p:nvPr/>
          </p:nvGrpSpPr>
          <p:grpSpPr>
            <a:xfrm rot="5400000">
              <a:off x="6621924" y="4189681"/>
              <a:ext cx="463138" cy="1489475"/>
              <a:chOff x="761094" y="2387448"/>
              <a:chExt cx="742978" cy="2530231"/>
            </a:xfrm>
          </p:grpSpPr>
          <p:cxnSp>
            <p:nvCxnSpPr>
              <p:cNvPr id="61" name="Straight Connector 60">
                <a:extLst>
                  <a:ext uri="{FF2B5EF4-FFF2-40B4-BE49-F238E27FC236}">
                    <a16:creationId xmlns:a16="http://schemas.microsoft.com/office/drawing/2014/main" id="{C212DDB2-CD05-429F-BA09-44108039267F}"/>
                  </a:ext>
                </a:extLst>
              </p:cNvPr>
              <p:cNvCxnSpPr>
                <a:cxnSpLocks/>
              </p:cNvCxnSpPr>
              <p:nvPr/>
            </p:nvCxnSpPr>
            <p:spPr bwMode="auto">
              <a:xfrm>
                <a:off x="761094" y="2387448"/>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312371EB-BEF4-4FC6-9345-5E7AA11426F9}"/>
                  </a:ext>
                </a:extLst>
              </p:cNvPr>
              <p:cNvCxnSpPr>
                <a:cxnSpLocks/>
              </p:cNvCxnSpPr>
              <p:nvPr/>
            </p:nvCxnSpPr>
            <p:spPr bwMode="auto">
              <a:xfrm>
                <a:off x="761094" y="3012831"/>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63" name="Straight Connector 62">
                <a:extLst>
                  <a:ext uri="{FF2B5EF4-FFF2-40B4-BE49-F238E27FC236}">
                    <a16:creationId xmlns:a16="http://schemas.microsoft.com/office/drawing/2014/main" id="{E97DD13A-162C-45DC-A51F-5FFB943EE00D}"/>
                  </a:ext>
                </a:extLst>
              </p:cNvPr>
              <p:cNvCxnSpPr>
                <a:cxnSpLocks/>
              </p:cNvCxnSpPr>
              <p:nvPr/>
            </p:nvCxnSpPr>
            <p:spPr bwMode="auto">
              <a:xfrm>
                <a:off x="761094" y="3654029"/>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64" name="Straight Connector 63">
                <a:extLst>
                  <a:ext uri="{FF2B5EF4-FFF2-40B4-BE49-F238E27FC236}">
                    <a16:creationId xmlns:a16="http://schemas.microsoft.com/office/drawing/2014/main" id="{F33FA435-3A81-4092-B407-9F96024FB30B}"/>
                  </a:ext>
                </a:extLst>
              </p:cNvPr>
              <p:cNvCxnSpPr>
                <a:cxnSpLocks/>
              </p:cNvCxnSpPr>
              <p:nvPr/>
            </p:nvCxnSpPr>
            <p:spPr bwMode="auto">
              <a:xfrm>
                <a:off x="761094" y="4276481"/>
                <a:ext cx="742978" cy="0"/>
              </a:xfrm>
              <a:prstGeom prst="line">
                <a:avLst/>
              </a:prstGeom>
              <a:noFill/>
              <a:ln w="28575" cap="flat" cmpd="sng" algn="ctr">
                <a:solidFill>
                  <a:schemeClr val="bg1"/>
                </a:solidFill>
                <a:prstDash val="solid"/>
                <a:round/>
                <a:headEnd type="none" w="med" len="med"/>
                <a:tailEnd type="none" w="med" len="med"/>
              </a:ln>
              <a:effectLst/>
            </p:spPr>
          </p:cxnSp>
          <p:cxnSp>
            <p:nvCxnSpPr>
              <p:cNvPr id="65" name="Straight Connector 64">
                <a:extLst>
                  <a:ext uri="{FF2B5EF4-FFF2-40B4-BE49-F238E27FC236}">
                    <a16:creationId xmlns:a16="http://schemas.microsoft.com/office/drawing/2014/main" id="{A3C0EB82-04D8-4D74-BA82-77F48F9FBC5C}"/>
                  </a:ext>
                </a:extLst>
              </p:cNvPr>
              <p:cNvCxnSpPr>
                <a:cxnSpLocks/>
              </p:cNvCxnSpPr>
              <p:nvPr/>
            </p:nvCxnSpPr>
            <p:spPr bwMode="auto">
              <a:xfrm>
                <a:off x="761094" y="4917679"/>
                <a:ext cx="742978" cy="0"/>
              </a:xfrm>
              <a:prstGeom prst="line">
                <a:avLst/>
              </a:prstGeom>
              <a:noFill/>
              <a:ln w="28575" cap="flat" cmpd="sng" algn="ctr">
                <a:solidFill>
                  <a:schemeClr val="bg1"/>
                </a:solidFill>
                <a:prstDash val="solid"/>
                <a:round/>
                <a:headEnd type="none" w="med" len="med"/>
                <a:tailEnd type="none" w="med" len="med"/>
              </a:ln>
              <a:effectLst/>
            </p:spPr>
          </p:cxnSp>
        </p:grpSp>
      </p:grpSp>
      <p:sp>
        <p:nvSpPr>
          <p:cNvPr id="5" name="TextBox 4">
            <a:extLst>
              <a:ext uri="{FF2B5EF4-FFF2-40B4-BE49-F238E27FC236}">
                <a16:creationId xmlns:a16="http://schemas.microsoft.com/office/drawing/2014/main" id="{9E967278-B0AE-450A-8F66-D2C071E963FE}"/>
              </a:ext>
            </a:extLst>
          </p:cNvPr>
          <p:cNvSpPr txBox="1"/>
          <p:nvPr/>
        </p:nvSpPr>
        <p:spPr bwMode="auto">
          <a:xfrm>
            <a:off x="990484" y="4725925"/>
            <a:ext cx="100463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 Censored</a:t>
            </a:r>
          </a:p>
        </p:txBody>
      </p:sp>
      <p:grpSp>
        <p:nvGrpSpPr>
          <p:cNvPr id="114" name="Group 113">
            <a:extLst>
              <a:ext uri="{FF2B5EF4-FFF2-40B4-BE49-F238E27FC236}">
                <a16:creationId xmlns:a16="http://schemas.microsoft.com/office/drawing/2014/main" id="{CB02A985-3B44-4F08-8364-1A7B2FF8CE10}"/>
              </a:ext>
            </a:extLst>
          </p:cNvPr>
          <p:cNvGrpSpPr/>
          <p:nvPr/>
        </p:nvGrpSpPr>
        <p:grpSpPr>
          <a:xfrm>
            <a:off x="5538026" y="4153347"/>
            <a:ext cx="1985976" cy="674031"/>
            <a:chOff x="3632200" y="4153347"/>
            <a:chExt cx="1985976" cy="674031"/>
          </a:xfrm>
        </p:grpSpPr>
        <p:sp>
          <p:nvSpPr>
            <p:cNvPr id="69" name="TextBox 68">
              <a:extLst>
                <a:ext uri="{FF2B5EF4-FFF2-40B4-BE49-F238E27FC236}">
                  <a16:creationId xmlns:a16="http://schemas.microsoft.com/office/drawing/2014/main" id="{E56321FF-CAA3-413E-BF03-4E398381E840}"/>
                </a:ext>
              </a:extLst>
            </p:cNvPr>
            <p:cNvSpPr txBox="1"/>
            <p:nvPr/>
          </p:nvSpPr>
          <p:spPr bwMode="auto">
            <a:xfrm>
              <a:off x="4144824" y="4153347"/>
              <a:ext cx="1473352" cy="674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90000"/>
                </a:lnSpc>
                <a:spcAft>
                  <a:spcPct val="0"/>
                </a:spcAft>
                <a:buClrTx/>
                <a:buFontTx/>
                <a:buNone/>
              </a:pPr>
              <a:r>
                <a:rPr lang="en-US" sz="1400" dirty="0">
                  <a:solidFill>
                    <a:schemeClr val="bg1"/>
                  </a:solidFill>
                  <a:latin typeface="Calibri" panose="020F0502020204030204" pitchFamily="34" charset="0"/>
                </a:rPr>
                <a:t>≥40 mg ESC</a:t>
              </a:r>
            </a:p>
            <a:p>
              <a:pPr>
                <a:lnSpc>
                  <a:spcPct val="90000"/>
                </a:lnSpc>
                <a:spcAft>
                  <a:spcPct val="0"/>
                </a:spcAft>
              </a:pPr>
              <a:r>
                <a:rPr lang="en-US" sz="1400" dirty="0">
                  <a:solidFill>
                    <a:schemeClr val="bg1"/>
                  </a:solidFill>
                  <a:latin typeface="Calibri" panose="020F0502020204030204" pitchFamily="34" charset="0"/>
                </a:rPr>
                <a:t>≥40 mg ESC + EXP</a:t>
              </a:r>
              <a:endParaRPr lang="en-US" sz="1400" b="0" dirty="0">
                <a:solidFill>
                  <a:schemeClr val="bg1"/>
                </a:solidFill>
                <a:latin typeface="Calibri" panose="020F0502020204030204" pitchFamily="34" charset="0"/>
              </a:endParaRPr>
            </a:p>
            <a:p>
              <a:pPr algn="l">
                <a:lnSpc>
                  <a:spcPct val="90000"/>
                </a:lnSpc>
                <a:spcAft>
                  <a:spcPct val="0"/>
                </a:spcAft>
                <a:buClrTx/>
                <a:buFontTx/>
                <a:buNone/>
              </a:pPr>
              <a:r>
                <a:rPr lang="en-US" sz="1400" b="0" dirty="0">
                  <a:solidFill>
                    <a:schemeClr val="bg1"/>
                  </a:solidFill>
                  <a:latin typeface="Calibri" panose="020F0502020204030204" pitchFamily="34" charset="0"/>
                </a:rPr>
                <a:t>Total</a:t>
              </a:r>
            </a:p>
          </p:txBody>
        </p:sp>
        <p:cxnSp>
          <p:nvCxnSpPr>
            <p:cNvPr id="66" name="Straight Connector 65">
              <a:extLst>
                <a:ext uri="{FF2B5EF4-FFF2-40B4-BE49-F238E27FC236}">
                  <a16:creationId xmlns:a16="http://schemas.microsoft.com/office/drawing/2014/main" id="{CCADDC01-DD4B-47F5-8FDA-5BEB9C6A7742}"/>
                </a:ext>
              </a:extLst>
            </p:cNvPr>
            <p:cNvCxnSpPr>
              <a:cxnSpLocks/>
            </p:cNvCxnSpPr>
            <p:nvPr/>
          </p:nvCxnSpPr>
          <p:spPr bwMode="auto">
            <a:xfrm>
              <a:off x="3632200" y="4286215"/>
              <a:ext cx="522694" cy="0"/>
            </a:xfrm>
            <a:prstGeom prst="line">
              <a:avLst/>
            </a:prstGeom>
            <a:noFill/>
            <a:ln w="28575" cap="flat" cmpd="sng" algn="ctr">
              <a:solidFill>
                <a:schemeClr val="accent1"/>
              </a:solidFill>
              <a:prstDash val="solid"/>
              <a:round/>
              <a:headEnd type="none" w="med" len="med"/>
              <a:tailEnd type="none" w="med" len="med"/>
            </a:ln>
            <a:effectLst/>
          </p:spPr>
        </p:cxnSp>
        <p:cxnSp>
          <p:nvCxnSpPr>
            <p:cNvPr id="72" name="Straight Connector 71">
              <a:extLst>
                <a:ext uri="{FF2B5EF4-FFF2-40B4-BE49-F238E27FC236}">
                  <a16:creationId xmlns:a16="http://schemas.microsoft.com/office/drawing/2014/main" id="{8F3BD84C-785C-4DC2-859B-1622F2FD88E5}"/>
                </a:ext>
              </a:extLst>
            </p:cNvPr>
            <p:cNvCxnSpPr>
              <a:cxnSpLocks/>
            </p:cNvCxnSpPr>
            <p:nvPr/>
          </p:nvCxnSpPr>
          <p:spPr bwMode="auto">
            <a:xfrm>
              <a:off x="3632200" y="4479365"/>
              <a:ext cx="522694" cy="0"/>
            </a:xfrm>
            <a:prstGeom prst="line">
              <a:avLst/>
            </a:prstGeom>
            <a:noFill/>
            <a:ln w="28575" cap="flat" cmpd="sng" algn="ctr">
              <a:solidFill>
                <a:schemeClr val="accent3"/>
              </a:solidFill>
              <a:prstDash val="solid"/>
              <a:round/>
              <a:headEnd type="none" w="med" len="med"/>
              <a:tailEnd type="none" w="med" len="med"/>
            </a:ln>
            <a:effectLst/>
          </p:spPr>
        </p:cxnSp>
        <p:cxnSp>
          <p:nvCxnSpPr>
            <p:cNvPr id="73" name="Straight Connector 72">
              <a:extLst>
                <a:ext uri="{FF2B5EF4-FFF2-40B4-BE49-F238E27FC236}">
                  <a16:creationId xmlns:a16="http://schemas.microsoft.com/office/drawing/2014/main" id="{A838C544-BAD6-4588-80F2-960B9F0A148F}"/>
                </a:ext>
              </a:extLst>
            </p:cNvPr>
            <p:cNvCxnSpPr>
              <a:cxnSpLocks/>
            </p:cNvCxnSpPr>
            <p:nvPr/>
          </p:nvCxnSpPr>
          <p:spPr bwMode="auto">
            <a:xfrm>
              <a:off x="3632200" y="4672515"/>
              <a:ext cx="522694" cy="0"/>
            </a:xfrm>
            <a:prstGeom prst="line">
              <a:avLst/>
            </a:prstGeom>
            <a:noFill/>
            <a:ln w="28575" cap="flat" cmpd="sng" algn="ctr">
              <a:solidFill>
                <a:schemeClr val="accent4"/>
              </a:solidFill>
              <a:prstDash val="sysDash"/>
              <a:round/>
              <a:headEnd type="none" w="med" len="med"/>
              <a:tailEnd type="none" w="med" len="med"/>
            </a:ln>
            <a:effectLst/>
          </p:spPr>
        </p:cxnSp>
      </p:grpSp>
      <p:sp>
        <p:nvSpPr>
          <p:cNvPr id="74" name="TextBox 73">
            <a:extLst>
              <a:ext uri="{FF2B5EF4-FFF2-40B4-BE49-F238E27FC236}">
                <a16:creationId xmlns:a16="http://schemas.microsoft.com/office/drawing/2014/main" id="{F3AEF558-9B1C-41F3-A2E7-D929EF8A7988}"/>
              </a:ext>
            </a:extLst>
          </p:cNvPr>
          <p:cNvSpPr txBox="1"/>
          <p:nvPr/>
        </p:nvSpPr>
        <p:spPr bwMode="auto">
          <a:xfrm>
            <a:off x="240348" y="5475186"/>
            <a:ext cx="1317155"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90000"/>
              </a:lnSpc>
              <a:spcAft>
                <a:spcPct val="0"/>
              </a:spcAft>
              <a:buClrTx/>
              <a:buFontTx/>
              <a:buNone/>
            </a:pPr>
            <a:r>
              <a:rPr lang="en-US" sz="1200" b="1" dirty="0">
                <a:solidFill>
                  <a:schemeClr val="bg1"/>
                </a:solidFill>
                <a:latin typeface="Calibri" panose="020F0502020204030204" pitchFamily="34" charset="0"/>
              </a:rPr>
              <a:t>Patients at Risk, n</a:t>
            </a:r>
          </a:p>
          <a:p>
            <a:pPr algn="r">
              <a:lnSpc>
                <a:spcPct val="90000"/>
              </a:lnSpc>
              <a:spcAft>
                <a:spcPct val="0"/>
              </a:spcAft>
              <a:buClrTx/>
              <a:buFontTx/>
              <a:buNone/>
            </a:pPr>
            <a:r>
              <a:rPr lang="en-US" sz="1200" b="1" dirty="0">
                <a:solidFill>
                  <a:schemeClr val="accent1"/>
                </a:solidFill>
                <a:latin typeface="Calibri" panose="020F0502020204030204" pitchFamily="34" charset="0"/>
              </a:rPr>
              <a:t>≥40 mg ESC</a:t>
            </a:r>
          </a:p>
          <a:p>
            <a:pPr algn="r">
              <a:lnSpc>
                <a:spcPct val="90000"/>
              </a:lnSpc>
              <a:spcAft>
                <a:spcPct val="0"/>
              </a:spcAft>
            </a:pPr>
            <a:r>
              <a:rPr lang="en-US" sz="1200" b="1" dirty="0">
                <a:solidFill>
                  <a:schemeClr val="accent3"/>
                </a:solidFill>
                <a:latin typeface="Calibri" panose="020F0502020204030204" pitchFamily="34" charset="0"/>
              </a:rPr>
              <a:t>≥40 mg ESC + EXP</a:t>
            </a:r>
          </a:p>
          <a:p>
            <a:pPr algn="r">
              <a:lnSpc>
                <a:spcPct val="90000"/>
              </a:lnSpc>
              <a:spcAft>
                <a:spcPct val="0"/>
              </a:spcAft>
              <a:buClrTx/>
              <a:buFontTx/>
              <a:buNone/>
            </a:pPr>
            <a:r>
              <a:rPr lang="en-US" sz="1200" b="1" dirty="0">
                <a:solidFill>
                  <a:schemeClr val="accent4"/>
                </a:solidFill>
                <a:latin typeface="Calibri" panose="020F0502020204030204" pitchFamily="34" charset="0"/>
              </a:rPr>
              <a:t>Total</a:t>
            </a:r>
          </a:p>
        </p:txBody>
      </p:sp>
      <p:grpSp>
        <p:nvGrpSpPr>
          <p:cNvPr id="75" name="Group 74">
            <a:extLst>
              <a:ext uri="{FF2B5EF4-FFF2-40B4-BE49-F238E27FC236}">
                <a16:creationId xmlns:a16="http://schemas.microsoft.com/office/drawing/2014/main" id="{3F0E4B14-AC40-47D9-98E3-7EE144F2652B}"/>
              </a:ext>
            </a:extLst>
          </p:cNvPr>
          <p:cNvGrpSpPr/>
          <p:nvPr/>
        </p:nvGrpSpPr>
        <p:grpSpPr>
          <a:xfrm>
            <a:off x="1480410" y="5636303"/>
            <a:ext cx="6264901" cy="590931"/>
            <a:chOff x="2685886" y="3894854"/>
            <a:chExt cx="4532083" cy="590931"/>
          </a:xfrm>
        </p:grpSpPr>
        <p:sp>
          <p:nvSpPr>
            <p:cNvPr id="76" name="TextBox 75">
              <a:extLst>
                <a:ext uri="{FF2B5EF4-FFF2-40B4-BE49-F238E27FC236}">
                  <a16:creationId xmlns:a16="http://schemas.microsoft.com/office/drawing/2014/main" id="{9705C13C-C861-4C7F-95E2-DFE0B5D62066}"/>
                </a:ext>
              </a:extLst>
            </p:cNvPr>
            <p:cNvSpPr txBox="1"/>
            <p:nvPr/>
          </p:nvSpPr>
          <p:spPr bwMode="auto">
            <a:xfrm>
              <a:off x="2685886" y="3894854"/>
              <a:ext cx="247232"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90000"/>
                </a:lnSpc>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21</a:t>
              </a:r>
            </a:p>
            <a:p>
              <a:pPr marL="0" marR="0" lvl="0" indent="0" algn="ctr" defTabSz="914400" rtl="0" eaLnBrk="0" fontAlgn="base" latinLnBrk="0" hangingPunct="0">
                <a:lnSpc>
                  <a:spcPct val="90000"/>
                </a:lnSpc>
                <a:spcAft>
                  <a:spcPct val="0"/>
                </a:spcAft>
                <a:buClrTx/>
                <a:buSzTx/>
                <a:buFontTx/>
                <a:buNone/>
                <a:tabLst/>
                <a:defRPr/>
              </a:pPr>
              <a:r>
                <a:rPr lang="en-US" sz="1200" dirty="0">
                  <a:solidFill>
                    <a:srgbClr val="000000"/>
                  </a:solidFill>
                  <a:latin typeface="Calibri" panose="020F0502020204030204" pitchFamily="34" charset="0"/>
                  <a:cs typeface="Arial" panose="020B0604020202020204" pitchFamily="34" charset="0"/>
                </a:rPr>
                <a:t>36</a:t>
              </a:r>
            </a:p>
            <a:p>
              <a:pPr marL="0" marR="0" lvl="0" indent="0" algn="ctr" defTabSz="914400" rtl="0" eaLnBrk="0" fontAlgn="base" latinLnBrk="0" hangingPunct="0">
                <a:lnSpc>
                  <a:spcPct val="90000"/>
                </a:lnSpc>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52</a:t>
              </a:r>
            </a:p>
          </p:txBody>
        </p:sp>
        <p:sp>
          <p:nvSpPr>
            <p:cNvPr id="77" name="TextBox 76">
              <a:extLst>
                <a:ext uri="{FF2B5EF4-FFF2-40B4-BE49-F238E27FC236}">
                  <a16:creationId xmlns:a16="http://schemas.microsoft.com/office/drawing/2014/main" id="{5307DA7D-72D9-4850-9C7A-061DB447E5C8}"/>
                </a:ext>
              </a:extLst>
            </p:cNvPr>
            <p:cNvSpPr txBox="1"/>
            <p:nvPr/>
          </p:nvSpPr>
          <p:spPr bwMode="auto">
            <a:xfrm>
              <a:off x="2961021" y="3894854"/>
              <a:ext cx="247232"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90000"/>
                </a:lnSpc>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20</a:t>
              </a:r>
            </a:p>
            <a:p>
              <a:pPr marL="0" marR="0" lvl="0" indent="0" algn="ctr" defTabSz="914400" rtl="0" eaLnBrk="0" fontAlgn="base" latinLnBrk="0" hangingPunct="0">
                <a:lnSpc>
                  <a:spcPct val="90000"/>
                </a:lnSpc>
                <a:spcAft>
                  <a:spcPct val="0"/>
                </a:spcAft>
                <a:buClrTx/>
                <a:buSzTx/>
                <a:buFontTx/>
                <a:buNone/>
                <a:tabLst/>
                <a:defRPr/>
              </a:pPr>
              <a:r>
                <a:rPr lang="en-US" sz="1200" dirty="0">
                  <a:solidFill>
                    <a:srgbClr val="000000"/>
                  </a:solidFill>
                  <a:latin typeface="Calibri" panose="020F0502020204030204" pitchFamily="34" charset="0"/>
                  <a:cs typeface="Arial" panose="020B0604020202020204" pitchFamily="34" charset="0"/>
                </a:rPr>
                <a:t>34</a:t>
              </a:r>
            </a:p>
            <a:p>
              <a:pPr marL="0" marR="0" lvl="0" indent="0" algn="ctr" defTabSz="914400" rtl="0" eaLnBrk="0" fontAlgn="base" latinLnBrk="0" hangingPunct="0">
                <a:lnSpc>
                  <a:spcPct val="90000"/>
                </a:lnSpc>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50</a:t>
              </a:r>
            </a:p>
          </p:txBody>
        </p:sp>
        <p:sp>
          <p:nvSpPr>
            <p:cNvPr id="78" name="TextBox 77">
              <a:extLst>
                <a:ext uri="{FF2B5EF4-FFF2-40B4-BE49-F238E27FC236}">
                  <a16:creationId xmlns:a16="http://schemas.microsoft.com/office/drawing/2014/main" id="{7DB04A2C-B248-4425-8187-01547BF0934C}"/>
                </a:ext>
              </a:extLst>
            </p:cNvPr>
            <p:cNvSpPr txBox="1"/>
            <p:nvPr/>
          </p:nvSpPr>
          <p:spPr bwMode="auto">
            <a:xfrm>
              <a:off x="3236395" y="3894854"/>
              <a:ext cx="247232"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90000"/>
                </a:lnSpc>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19</a:t>
              </a:r>
            </a:p>
            <a:p>
              <a:pPr marL="0" marR="0" lvl="0" indent="0" algn="ctr" defTabSz="914400" rtl="0" eaLnBrk="0" fontAlgn="base" latinLnBrk="0" hangingPunct="0">
                <a:lnSpc>
                  <a:spcPct val="90000"/>
                </a:lnSpc>
                <a:spcAft>
                  <a:spcPct val="0"/>
                </a:spcAft>
                <a:buClrTx/>
                <a:buSzTx/>
                <a:buFontTx/>
                <a:buNone/>
                <a:tabLst/>
                <a:defRPr/>
              </a:pPr>
              <a:r>
                <a:rPr lang="en-US" sz="1200" dirty="0">
                  <a:solidFill>
                    <a:srgbClr val="000000"/>
                  </a:solidFill>
                  <a:latin typeface="Calibri" panose="020F0502020204030204" pitchFamily="34" charset="0"/>
                  <a:cs typeface="Arial" panose="020B0604020202020204" pitchFamily="34" charset="0"/>
                </a:rPr>
                <a:t>30</a:t>
              </a:r>
            </a:p>
            <a:p>
              <a:pPr marL="0" marR="0" lvl="0" indent="0" algn="ctr" defTabSz="914400" rtl="0" eaLnBrk="0" fontAlgn="base" latinLnBrk="0" hangingPunct="0">
                <a:lnSpc>
                  <a:spcPct val="90000"/>
                </a:lnSpc>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45</a:t>
              </a:r>
            </a:p>
          </p:txBody>
        </p:sp>
        <p:sp>
          <p:nvSpPr>
            <p:cNvPr id="79" name="TextBox 78">
              <a:extLst>
                <a:ext uri="{FF2B5EF4-FFF2-40B4-BE49-F238E27FC236}">
                  <a16:creationId xmlns:a16="http://schemas.microsoft.com/office/drawing/2014/main" id="{E8FBAC4F-F3C4-487D-883D-7B110DE0FA11}"/>
                </a:ext>
              </a:extLst>
            </p:cNvPr>
            <p:cNvSpPr txBox="1"/>
            <p:nvPr/>
          </p:nvSpPr>
          <p:spPr bwMode="auto">
            <a:xfrm>
              <a:off x="3511529" y="3894854"/>
              <a:ext cx="247232"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90000"/>
                </a:lnSpc>
                <a:spcAft>
                  <a:spcPct val="0"/>
                </a:spcAft>
                <a:buClrTx/>
                <a:buSzTx/>
                <a:buFontTx/>
                <a:buNone/>
                <a:tabLst/>
                <a:defRPr/>
              </a:pPr>
              <a:r>
                <a:rPr lang="en-US" sz="1200" dirty="0">
                  <a:solidFill>
                    <a:srgbClr val="000000"/>
                  </a:solidFill>
                  <a:latin typeface="Calibri" panose="020F0502020204030204" pitchFamily="34" charset="0"/>
                  <a:cs typeface="Arial" panose="020B0604020202020204" pitchFamily="34" charset="0"/>
                </a:rPr>
                <a:t>16</a:t>
              </a:r>
            </a:p>
            <a:p>
              <a:pPr marL="0" marR="0" lvl="0" indent="0" algn="ctr" defTabSz="914400" rtl="0" eaLnBrk="0" fontAlgn="base" latinLnBrk="0" hangingPunct="0">
                <a:lnSpc>
                  <a:spcPct val="90000"/>
                </a:lnSpc>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25</a:t>
              </a:r>
            </a:p>
            <a:p>
              <a:pPr marL="0" marR="0" lvl="0" indent="0" algn="ctr" defTabSz="914400" rtl="0" eaLnBrk="0" fontAlgn="base" latinLnBrk="0" hangingPunct="0">
                <a:lnSpc>
                  <a:spcPct val="90000"/>
                </a:lnSpc>
                <a:spcAft>
                  <a:spcPct val="0"/>
                </a:spcAft>
                <a:buClrTx/>
                <a:buSzTx/>
                <a:buFontTx/>
                <a:buNone/>
                <a:tabLst/>
                <a:defRPr/>
              </a:pPr>
              <a:r>
                <a:rPr lang="en-US" sz="1200" dirty="0">
                  <a:solidFill>
                    <a:srgbClr val="000000"/>
                  </a:solidFill>
                  <a:latin typeface="Calibri" panose="020F0502020204030204" pitchFamily="34" charset="0"/>
                  <a:cs typeface="Arial" panose="020B0604020202020204" pitchFamily="34" charset="0"/>
                </a:rPr>
                <a:t>38</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80" name="TextBox 79">
              <a:extLst>
                <a:ext uri="{FF2B5EF4-FFF2-40B4-BE49-F238E27FC236}">
                  <a16:creationId xmlns:a16="http://schemas.microsoft.com/office/drawing/2014/main" id="{AEDBA22D-6687-4C19-BCFA-4675B7F97ED0}"/>
                </a:ext>
              </a:extLst>
            </p:cNvPr>
            <p:cNvSpPr txBox="1"/>
            <p:nvPr/>
          </p:nvSpPr>
          <p:spPr bwMode="auto">
            <a:xfrm>
              <a:off x="3770168" y="3894854"/>
              <a:ext cx="247232"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90000"/>
                </a:lnSpc>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15</a:t>
              </a:r>
            </a:p>
            <a:p>
              <a:pPr marL="0" marR="0" lvl="0" indent="0" algn="ctr" defTabSz="914400" rtl="0" eaLnBrk="0" fontAlgn="base" latinLnBrk="0" hangingPunct="0">
                <a:lnSpc>
                  <a:spcPct val="90000"/>
                </a:lnSpc>
                <a:spcAft>
                  <a:spcPct val="0"/>
                </a:spcAft>
                <a:buClrTx/>
                <a:buSzTx/>
                <a:buFontTx/>
                <a:buNone/>
                <a:tabLst/>
                <a:defRPr/>
              </a:pPr>
              <a:r>
                <a:rPr lang="en-US" sz="1200" dirty="0">
                  <a:solidFill>
                    <a:srgbClr val="000000"/>
                  </a:solidFill>
                  <a:latin typeface="Calibri" panose="020F0502020204030204" pitchFamily="34" charset="0"/>
                  <a:cs typeface="Arial" panose="020B0604020202020204" pitchFamily="34" charset="0"/>
                </a:rPr>
                <a:t>18</a:t>
              </a:r>
            </a:p>
            <a:p>
              <a:pPr marL="0" marR="0" lvl="0" indent="0" algn="ctr" defTabSz="914400" rtl="0" eaLnBrk="0" fontAlgn="base" latinLnBrk="0" hangingPunct="0">
                <a:lnSpc>
                  <a:spcPct val="90000"/>
                </a:lnSpc>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31</a:t>
              </a:r>
            </a:p>
          </p:txBody>
        </p:sp>
        <p:sp>
          <p:nvSpPr>
            <p:cNvPr id="81" name="TextBox 80">
              <a:extLst>
                <a:ext uri="{FF2B5EF4-FFF2-40B4-BE49-F238E27FC236}">
                  <a16:creationId xmlns:a16="http://schemas.microsoft.com/office/drawing/2014/main" id="{FCC38F6C-2063-4469-955D-879E4F4E97B3}"/>
                </a:ext>
              </a:extLst>
            </p:cNvPr>
            <p:cNvSpPr txBox="1"/>
            <p:nvPr/>
          </p:nvSpPr>
          <p:spPr bwMode="auto">
            <a:xfrm>
              <a:off x="4045302" y="3894854"/>
              <a:ext cx="247232"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90000"/>
                </a:lnSpc>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12</a:t>
              </a:r>
            </a:p>
            <a:p>
              <a:pPr marL="0" marR="0" lvl="0" indent="0" algn="ctr" defTabSz="914400" rtl="0" eaLnBrk="0" fontAlgn="base" latinLnBrk="0" hangingPunct="0">
                <a:lnSpc>
                  <a:spcPct val="90000"/>
                </a:lnSpc>
                <a:spcAft>
                  <a:spcPct val="0"/>
                </a:spcAft>
                <a:buClrTx/>
                <a:buSzTx/>
                <a:buFontTx/>
                <a:buNone/>
                <a:tabLst/>
                <a:defRPr/>
              </a:pPr>
              <a:r>
                <a:rPr lang="en-US" sz="1200" dirty="0">
                  <a:solidFill>
                    <a:srgbClr val="000000"/>
                  </a:solidFill>
                  <a:latin typeface="Calibri" panose="020F0502020204030204" pitchFamily="34" charset="0"/>
                  <a:cs typeface="Arial" panose="020B0604020202020204" pitchFamily="34" charset="0"/>
                </a:rPr>
                <a:t>13</a:t>
              </a:r>
            </a:p>
            <a:p>
              <a:pPr marL="0" marR="0" lvl="0" indent="0" algn="ctr" defTabSz="914400" rtl="0" eaLnBrk="0" fontAlgn="base" latinLnBrk="0" hangingPunct="0">
                <a:lnSpc>
                  <a:spcPct val="90000"/>
                </a:lnSpc>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26</a:t>
              </a:r>
            </a:p>
          </p:txBody>
        </p:sp>
        <p:sp>
          <p:nvSpPr>
            <p:cNvPr id="82" name="TextBox 81">
              <a:extLst>
                <a:ext uri="{FF2B5EF4-FFF2-40B4-BE49-F238E27FC236}">
                  <a16:creationId xmlns:a16="http://schemas.microsoft.com/office/drawing/2014/main" id="{F044CB24-8E1B-40F7-83D1-09451E0FED2C}"/>
                </a:ext>
              </a:extLst>
            </p:cNvPr>
            <p:cNvSpPr txBox="1"/>
            <p:nvPr/>
          </p:nvSpPr>
          <p:spPr bwMode="auto">
            <a:xfrm>
              <a:off x="4298508" y="3894854"/>
              <a:ext cx="247232"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90000"/>
                </a:lnSpc>
                <a:spcAft>
                  <a:spcPct val="0"/>
                </a:spcAft>
                <a:buClrTx/>
                <a:buSzTx/>
                <a:buFontTx/>
                <a:buNone/>
                <a:tabLst/>
                <a:defRPr/>
              </a:pPr>
              <a:r>
                <a:rPr lang="en-US" sz="1200" dirty="0">
                  <a:solidFill>
                    <a:srgbClr val="000000"/>
                  </a:solidFill>
                  <a:latin typeface="Calibri" panose="020F0502020204030204" pitchFamily="34" charset="0"/>
                  <a:cs typeface="Arial" panose="020B0604020202020204" pitchFamily="34" charset="0"/>
                </a:rPr>
                <a:t>11</a:t>
              </a:r>
            </a:p>
            <a:p>
              <a:pPr marL="0" marR="0" lvl="0" indent="0" algn="ctr" defTabSz="914400" rtl="0" eaLnBrk="0" fontAlgn="base" latinLnBrk="0" hangingPunct="0">
                <a:lnSpc>
                  <a:spcPct val="90000"/>
                </a:lnSpc>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11</a:t>
              </a:r>
            </a:p>
            <a:p>
              <a:pPr marL="0" marR="0" lvl="0" indent="0" algn="ctr" defTabSz="914400" rtl="0" eaLnBrk="0" fontAlgn="base" latinLnBrk="0" hangingPunct="0">
                <a:lnSpc>
                  <a:spcPct val="90000"/>
                </a:lnSpc>
                <a:spcAft>
                  <a:spcPct val="0"/>
                </a:spcAft>
                <a:buClrTx/>
                <a:buSzTx/>
                <a:buFontTx/>
                <a:buNone/>
                <a:tabLst/>
                <a:defRPr/>
              </a:pPr>
              <a:r>
                <a:rPr lang="en-US" sz="1200" dirty="0">
                  <a:solidFill>
                    <a:srgbClr val="000000"/>
                  </a:solidFill>
                  <a:latin typeface="Calibri" panose="020F0502020204030204" pitchFamily="34" charset="0"/>
                  <a:cs typeface="Arial" panose="020B0604020202020204" pitchFamily="34" charset="0"/>
                </a:rPr>
                <a:t>23</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83" name="TextBox 82">
              <a:extLst>
                <a:ext uri="{FF2B5EF4-FFF2-40B4-BE49-F238E27FC236}">
                  <a16:creationId xmlns:a16="http://schemas.microsoft.com/office/drawing/2014/main" id="{7C05EBF5-4229-4422-8C9B-48CE010FEC77}"/>
                </a:ext>
              </a:extLst>
            </p:cNvPr>
            <p:cNvSpPr txBox="1"/>
            <p:nvPr/>
          </p:nvSpPr>
          <p:spPr bwMode="auto">
            <a:xfrm>
              <a:off x="4573642" y="3894854"/>
              <a:ext cx="247232"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90000"/>
                </a:lnSpc>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9</a:t>
              </a:r>
            </a:p>
            <a:p>
              <a:pPr marL="0" marR="0" lvl="0" indent="0" algn="ctr" defTabSz="914400" rtl="0" eaLnBrk="0" fontAlgn="base" latinLnBrk="0" hangingPunct="0">
                <a:lnSpc>
                  <a:spcPct val="90000"/>
                </a:lnSpc>
                <a:spcAft>
                  <a:spcPct val="0"/>
                </a:spcAft>
                <a:buClrTx/>
                <a:buSzTx/>
                <a:buFontTx/>
                <a:buNone/>
                <a:tabLst/>
                <a:defRPr/>
              </a:pPr>
              <a:r>
                <a:rPr lang="en-US" sz="1200" dirty="0">
                  <a:solidFill>
                    <a:srgbClr val="000000"/>
                  </a:solidFill>
                  <a:latin typeface="Calibri" panose="020F0502020204030204" pitchFamily="34" charset="0"/>
                  <a:cs typeface="Arial" panose="020B0604020202020204" pitchFamily="34" charset="0"/>
                </a:rPr>
                <a:t>9</a:t>
              </a:r>
            </a:p>
            <a:p>
              <a:pPr marL="0" marR="0" lvl="0" indent="0" algn="ctr" defTabSz="914400" rtl="0" eaLnBrk="0" fontAlgn="base" latinLnBrk="0" hangingPunct="0">
                <a:lnSpc>
                  <a:spcPct val="90000"/>
                </a:lnSpc>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20</a:t>
              </a:r>
            </a:p>
          </p:txBody>
        </p:sp>
        <p:sp>
          <p:nvSpPr>
            <p:cNvPr id="84" name="TextBox 83">
              <a:extLst>
                <a:ext uri="{FF2B5EF4-FFF2-40B4-BE49-F238E27FC236}">
                  <a16:creationId xmlns:a16="http://schemas.microsoft.com/office/drawing/2014/main" id="{4BEBDF72-A3D5-45BD-9479-6C6774D049D8}"/>
                </a:ext>
              </a:extLst>
            </p:cNvPr>
            <p:cNvSpPr txBox="1"/>
            <p:nvPr/>
          </p:nvSpPr>
          <p:spPr bwMode="auto">
            <a:xfrm>
              <a:off x="4837255" y="3894854"/>
              <a:ext cx="247232"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90000"/>
                </a:lnSpc>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7</a:t>
              </a:r>
            </a:p>
            <a:p>
              <a:pPr marL="0" marR="0" lvl="0" indent="0" algn="ctr" defTabSz="914400" rtl="0" eaLnBrk="0" fontAlgn="base" latinLnBrk="0" hangingPunct="0">
                <a:lnSpc>
                  <a:spcPct val="90000"/>
                </a:lnSpc>
                <a:spcAft>
                  <a:spcPct val="0"/>
                </a:spcAft>
                <a:buClrTx/>
                <a:buSzTx/>
                <a:buFontTx/>
                <a:buNone/>
                <a:tabLst/>
                <a:defRPr/>
              </a:pPr>
              <a:r>
                <a:rPr lang="en-US" sz="1200" dirty="0">
                  <a:solidFill>
                    <a:srgbClr val="000000"/>
                  </a:solidFill>
                  <a:latin typeface="Calibri" panose="020F0502020204030204" pitchFamily="34" charset="0"/>
                  <a:cs typeface="Arial" panose="020B0604020202020204" pitchFamily="34" charset="0"/>
                </a:rPr>
                <a:t>7</a:t>
              </a:r>
            </a:p>
            <a:p>
              <a:pPr marL="0" marR="0" lvl="0" indent="0" algn="ctr" defTabSz="914400" rtl="0" eaLnBrk="0" fontAlgn="base" latinLnBrk="0" hangingPunct="0">
                <a:lnSpc>
                  <a:spcPct val="90000"/>
                </a:lnSpc>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18</a:t>
              </a:r>
            </a:p>
          </p:txBody>
        </p:sp>
        <p:sp>
          <p:nvSpPr>
            <p:cNvPr id="85" name="TextBox 84">
              <a:extLst>
                <a:ext uri="{FF2B5EF4-FFF2-40B4-BE49-F238E27FC236}">
                  <a16:creationId xmlns:a16="http://schemas.microsoft.com/office/drawing/2014/main" id="{359203C5-2718-440A-87BC-E454213A6997}"/>
                </a:ext>
              </a:extLst>
            </p:cNvPr>
            <p:cNvSpPr txBox="1"/>
            <p:nvPr/>
          </p:nvSpPr>
          <p:spPr bwMode="auto">
            <a:xfrm>
              <a:off x="5106980" y="3894854"/>
              <a:ext cx="247232"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90000"/>
                </a:lnSpc>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a:t>
              </a:r>
            </a:p>
            <a:p>
              <a:pPr marL="0" marR="0" lvl="0" indent="0" algn="ctr" defTabSz="914400" rtl="0" eaLnBrk="0" fontAlgn="base" latinLnBrk="0" hangingPunct="0">
                <a:lnSpc>
                  <a:spcPct val="90000"/>
                </a:lnSpc>
                <a:spcAft>
                  <a:spcPct val="0"/>
                </a:spcAft>
                <a:buClrTx/>
                <a:buSzTx/>
                <a:buFontTx/>
                <a:buNone/>
                <a:tabLst/>
                <a:defRPr/>
              </a:pPr>
              <a:r>
                <a:rPr lang="en-US" sz="1200" dirty="0">
                  <a:solidFill>
                    <a:srgbClr val="000000"/>
                  </a:solidFill>
                  <a:latin typeface="Calibri" panose="020F0502020204030204" pitchFamily="34" charset="0"/>
                  <a:cs typeface="Arial" panose="020B0604020202020204" pitchFamily="34" charset="0"/>
                </a:rPr>
                <a:t>6</a:t>
              </a:r>
            </a:p>
            <a:p>
              <a:pPr marL="0" marR="0" lvl="0" indent="0" algn="ctr" defTabSz="914400" rtl="0" eaLnBrk="0" fontAlgn="base" latinLnBrk="0" hangingPunct="0">
                <a:lnSpc>
                  <a:spcPct val="90000"/>
                </a:lnSpc>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16</a:t>
              </a:r>
            </a:p>
          </p:txBody>
        </p:sp>
        <p:sp>
          <p:nvSpPr>
            <p:cNvPr id="86" name="TextBox 85">
              <a:extLst>
                <a:ext uri="{FF2B5EF4-FFF2-40B4-BE49-F238E27FC236}">
                  <a16:creationId xmlns:a16="http://schemas.microsoft.com/office/drawing/2014/main" id="{308E5191-7E50-4464-A4C5-0DBD85D6807B}"/>
                </a:ext>
              </a:extLst>
            </p:cNvPr>
            <p:cNvSpPr txBox="1"/>
            <p:nvPr/>
          </p:nvSpPr>
          <p:spPr bwMode="auto">
            <a:xfrm>
              <a:off x="5382114" y="3894854"/>
              <a:ext cx="247232"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90000"/>
                </a:lnSpc>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a:t>
              </a:r>
            </a:p>
            <a:p>
              <a:pPr marL="0" marR="0" lvl="0" indent="0" algn="ctr" defTabSz="914400" rtl="0" eaLnBrk="0" fontAlgn="base" latinLnBrk="0" hangingPunct="0">
                <a:lnSpc>
                  <a:spcPct val="90000"/>
                </a:lnSpc>
                <a:spcAft>
                  <a:spcPct val="0"/>
                </a:spcAft>
                <a:buClrTx/>
                <a:buSzTx/>
                <a:buFontTx/>
                <a:buNone/>
                <a:tabLst/>
                <a:defRPr/>
              </a:pPr>
              <a:r>
                <a:rPr lang="en-US" sz="1200" dirty="0">
                  <a:solidFill>
                    <a:srgbClr val="000000"/>
                  </a:solidFill>
                  <a:latin typeface="Calibri" panose="020F0502020204030204" pitchFamily="34" charset="0"/>
                  <a:cs typeface="Arial" panose="020B0604020202020204" pitchFamily="34" charset="0"/>
                </a:rPr>
                <a:t>3</a:t>
              </a:r>
            </a:p>
            <a:p>
              <a:pPr marL="0" marR="0" lvl="0" indent="0" algn="ctr" defTabSz="914400" rtl="0" eaLnBrk="0" fontAlgn="base" latinLnBrk="0" hangingPunct="0">
                <a:lnSpc>
                  <a:spcPct val="90000"/>
                </a:lnSpc>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12</a:t>
              </a:r>
            </a:p>
          </p:txBody>
        </p:sp>
        <p:sp>
          <p:nvSpPr>
            <p:cNvPr id="87" name="TextBox 86">
              <a:extLst>
                <a:ext uri="{FF2B5EF4-FFF2-40B4-BE49-F238E27FC236}">
                  <a16:creationId xmlns:a16="http://schemas.microsoft.com/office/drawing/2014/main" id="{6829007B-13E1-4BC9-AC7E-7A58DF9212CA}"/>
                </a:ext>
              </a:extLst>
            </p:cNvPr>
            <p:cNvSpPr txBox="1"/>
            <p:nvPr/>
          </p:nvSpPr>
          <p:spPr bwMode="auto">
            <a:xfrm>
              <a:off x="5635320" y="3894854"/>
              <a:ext cx="247232"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90000"/>
                </a:lnSpc>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a:t>
              </a:r>
            </a:p>
            <a:p>
              <a:pPr marL="0" marR="0" lvl="0" indent="0" algn="ctr" defTabSz="914400" rtl="0" eaLnBrk="0" fontAlgn="base" latinLnBrk="0" hangingPunct="0">
                <a:lnSpc>
                  <a:spcPct val="90000"/>
                </a:lnSpc>
                <a:spcAft>
                  <a:spcPct val="0"/>
                </a:spcAft>
                <a:buClrTx/>
                <a:buSzTx/>
                <a:buFontTx/>
                <a:buNone/>
                <a:tabLst/>
                <a:defRPr/>
              </a:pPr>
              <a:r>
                <a:rPr lang="en-US" sz="1200" dirty="0">
                  <a:solidFill>
                    <a:srgbClr val="000000"/>
                  </a:solidFill>
                  <a:latin typeface="Calibri" panose="020F0502020204030204" pitchFamily="34" charset="0"/>
                  <a:cs typeface="Arial" panose="020B0604020202020204" pitchFamily="34" charset="0"/>
                </a:rPr>
                <a:t>2</a:t>
              </a:r>
            </a:p>
            <a:p>
              <a:pPr marL="0" marR="0" lvl="0" indent="0" algn="ctr" defTabSz="914400" rtl="0" eaLnBrk="0" fontAlgn="base" latinLnBrk="0" hangingPunct="0">
                <a:lnSpc>
                  <a:spcPct val="90000"/>
                </a:lnSpc>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10</a:t>
              </a:r>
            </a:p>
          </p:txBody>
        </p:sp>
        <p:sp>
          <p:nvSpPr>
            <p:cNvPr id="88" name="TextBox 87">
              <a:extLst>
                <a:ext uri="{FF2B5EF4-FFF2-40B4-BE49-F238E27FC236}">
                  <a16:creationId xmlns:a16="http://schemas.microsoft.com/office/drawing/2014/main" id="{84ED5AC5-0B42-435F-B8F6-D93D19DC87E3}"/>
                </a:ext>
              </a:extLst>
            </p:cNvPr>
            <p:cNvSpPr txBox="1"/>
            <p:nvPr/>
          </p:nvSpPr>
          <p:spPr bwMode="auto">
            <a:xfrm>
              <a:off x="5938865" y="3894854"/>
              <a:ext cx="190411"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90000"/>
                </a:lnSpc>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a:p>
              <a:pPr marL="0" marR="0" lvl="0" indent="0" algn="ctr" defTabSz="914400" rtl="0" eaLnBrk="0" fontAlgn="base" latinLnBrk="0" hangingPunct="0">
                <a:lnSpc>
                  <a:spcPct val="90000"/>
                </a:lnSpc>
                <a:spcAft>
                  <a:spcPct val="0"/>
                </a:spcAft>
                <a:buClrTx/>
                <a:buSzTx/>
                <a:buFontTx/>
                <a:buNone/>
                <a:tabLst/>
                <a:defRPr/>
              </a:pPr>
              <a:r>
                <a:rPr lang="en-US" sz="1200" dirty="0">
                  <a:solidFill>
                    <a:srgbClr val="000000"/>
                  </a:solidFill>
                  <a:latin typeface="Calibri" panose="020F0502020204030204" pitchFamily="34" charset="0"/>
                  <a:cs typeface="Arial" panose="020B0604020202020204" pitchFamily="34" charset="0"/>
                </a:rPr>
                <a:t>0</a:t>
              </a:r>
            </a:p>
            <a:p>
              <a:pPr marL="0" marR="0" lvl="0" indent="0" algn="ctr" defTabSz="914400" rtl="0" eaLnBrk="0" fontAlgn="base" latinLnBrk="0" hangingPunct="0">
                <a:lnSpc>
                  <a:spcPct val="90000"/>
                </a:lnSpc>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7</a:t>
              </a:r>
            </a:p>
          </p:txBody>
        </p:sp>
        <p:sp>
          <p:nvSpPr>
            <p:cNvPr id="89" name="TextBox 88">
              <a:extLst>
                <a:ext uri="{FF2B5EF4-FFF2-40B4-BE49-F238E27FC236}">
                  <a16:creationId xmlns:a16="http://schemas.microsoft.com/office/drawing/2014/main" id="{5A96431B-EEAC-485A-8CFD-742C9A51CE47}"/>
                </a:ext>
              </a:extLst>
            </p:cNvPr>
            <p:cNvSpPr txBox="1"/>
            <p:nvPr/>
          </p:nvSpPr>
          <p:spPr bwMode="auto">
            <a:xfrm>
              <a:off x="6224084" y="3894854"/>
              <a:ext cx="190411"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90000"/>
                </a:lnSpc>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a:p>
              <a:pPr marL="0" marR="0" lvl="0" indent="0" algn="ctr" defTabSz="914400" rtl="0" eaLnBrk="0" fontAlgn="base" latinLnBrk="0" hangingPunct="0">
                <a:lnSpc>
                  <a:spcPct val="90000"/>
                </a:lnSpc>
                <a:spcAft>
                  <a:spcPct val="0"/>
                </a:spcAft>
                <a:buClrTx/>
                <a:buSzTx/>
                <a:buFontTx/>
                <a:buNone/>
                <a:tabLst/>
                <a:defRPr/>
              </a:pPr>
              <a:endParaRPr lang="en-US" sz="1200" dirty="0">
                <a:solidFill>
                  <a:srgbClr val="000000"/>
                </a:solidFill>
                <a:latin typeface="Calibri" panose="020F0502020204030204" pitchFamily="34" charset="0"/>
                <a:cs typeface="Arial" panose="020B0604020202020204" pitchFamily="34" charset="0"/>
              </a:endParaRPr>
            </a:p>
            <a:p>
              <a:pPr marL="0" marR="0" lvl="0" indent="0" algn="ctr" defTabSz="914400" rtl="0" eaLnBrk="0" fontAlgn="base" latinLnBrk="0" hangingPunct="0">
                <a:lnSpc>
                  <a:spcPct val="90000"/>
                </a:lnSpc>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5</a:t>
              </a:r>
            </a:p>
          </p:txBody>
        </p:sp>
        <p:sp>
          <p:nvSpPr>
            <p:cNvPr id="90" name="TextBox 89">
              <a:extLst>
                <a:ext uri="{FF2B5EF4-FFF2-40B4-BE49-F238E27FC236}">
                  <a16:creationId xmlns:a16="http://schemas.microsoft.com/office/drawing/2014/main" id="{2AA7AC3C-682E-45A0-9FDC-7A04C3F88A0D}"/>
                </a:ext>
              </a:extLst>
            </p:cNvPr>
            <p:cNvSpPr txBox="1"/>
            <p:nvPr/>
          </p:nvSpPr>
          <p:spPr bwMode="auto">
            <a:xfrm>
              <a:off x="6499219" y="3894854"/>
              <a:ext cx="190411"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90000"/>
                </a:lnSpc>
                <a:spcAft>
                  <a:spcPct val="0"/>
                </a:spcAft>
                <a:buClrTx/>
                <a:buSzTx/>
                <a:buFontTx/>
                <a:buNone/>
                <a:tabLst/>
                <a:defRPr/>
              </a:pPr>
              <a:endParaRPr lang="en-US" sz="1200" dirty="0">
                <a:solidFill>
                  <a:srgbClr val="000000"/>
                </a:solidFill>
                <a:latin typeface="Calibri" panose="020F0502020204030204" pitchFamily="34" charset="0"/>
                <a:cs typeface="Arial" panose="020B0604020202020204" pitchFamily="34" charset="0"/>
              </a:endParaRPr>
            </a:p>
            <a:p>
              <a:pPr marL="0" marR="0" lvl="0" indent="0" algn="ctr" defTabSz="914400" rtl="0" eaLnBrk="0" fontAlgn="base" latinLnBrk="0" hangingPunct="0">
                <a:lnSpc>
                  <a:spcPct val="90000"/>
                </a:lnSpc>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a:p>
              <a:pPr marL="0" marR="0" lvl="0" indent="0" algn="ctr" defTabSz="914400" rtl="0" eaLnBrk="0" fontAlgn="base" latinLnBrk="0" hangingPunct="0">
                <a:lnSpc>
                  <a:spcPct val="90000"/>
                </a:lnSpc>
                <a:spcAft>
                  <a:spcPct val="0"/>
                </a:spcAft>
                <a:buClrTx/>
                <a:buSzTx/>
                <a:buFontTx/>
                <a:buNone/>
                <a:tabLst/>
                <a:defRPr/>
              </a:pPr>
              <a:r>
                <a:rPr lang="en-US" sz="1200" dirty="0">
                  <a:solidFill>
                    <a:srgbClr val="000000"/>
                  </a:solidFill>
                  <a:latin typeface="Calibri" panose="020F0502020204030204" pitchFamily="34" charset="0"/>
                  <a:cs typeface="Arial" panose="020B0604020202020204" pitchFamily="34" charset="0"/>
                </a:rPr>
                <a:t>2</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91" name="TextBox 90">
              <a:extLst>
                <a:ext uri="{FF2B5EF4-FFF2-40B4-BE49-F238E27FC236}">
                  <a16:creationId xmlns:a16="http://schemas.microsoft.com/office/drawing/2014/main" id="{3651B904-1A3B-4D82-B2E8-A36D0E79D457}"/>
                </a:ext>
              </a:extLst>
            </p:cNvPr>
            <p:cNvSpPr txBox="1"/>
            <p:nvPr/>
          </p:nvSpPr>
          <p:spPr bwMode="auto">
            <a:xfrm>
              <a:off x="6752425" y="3894854"/>
              <a:ext cx="190411"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90000"/>
                </a:lnSpc>
                <a:spcAft>
                  <a:spcPct val="0"/>
                </a:spcAft>
                <a:buClrTx/>
                <a:buSzTx/>
                <a:buFontTx/>
                <a:buNone/>
                <a:tabLst/>
                <a:defRPr/>
              </a:pPr>
              <a:endParaRPr lang="en-US" sz="1200" dirty="0">
                <a:solidFill>
                  <a:srgbClr val="000000"/>
                </a:solidFill>
                <a:latin typeface="Calibri" panose="020F0502020204030204" pitchFamily="34" charset="0"/>
                <a:cs typeface="Arial" panose="020B0604020202020204" pitchFamily="34" charset="0"/>
              </a:endParaRPr>
            </a:p>
            <a:p>
              <a:pPr marL="0" marR="0" lvl="0" indent="0" algn="ctr" defTabSz="914400" rtl="0" eaLnBrk="0" fontAlgn="base" latinLnBrk="0" hangingPunct="0">
                <a:lnSpc>
                  <a:spcPct val="90000"/>
                </a:lnSpc>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a:p>
              <a:pPr marL="0" marR="0" lvl="0" indent="0" algn="ctr" defTabSz="914400" rtl="0" eaLnBrk="0" fontAlgn="base" latinLnBrk="0" hangingPunct="0">
                <a:lnSpc>
                  <a:spcPct val="90000"/>
                </a:lnSpc>
                <a:spcAft>
                  <a:spcPct val="0"/>
                </a:spcAft>
                <a:buClrTx/>
                <a:buSzTx/>
                <a:buFontTx/>
                <a:buNone/>
                <a:tabLst/>
                <a:defRPr/>
              </a:pPr>
              <a:r>
                <a:rPr lang="en-US" sz="1200" dirty="0">
                  <a:solidFill>
                    <a:srgbClr val="000000"/>
                  </a:solidFill>
                  <a:latin typeface="Calibri" panose="020F0502020204030204" pitchFamily="34" charset="0"/>
                  <a:cs typeface="Arial" panose="020B0604020202020204" pitchFamily="34" charset="0"/>
                </a:rPr>
                <a:t>1</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92" name="TextBox 91">
              <a:extLst>
                <a:ext uri="{FF2B5EF4-FFF2-40B4-BE49-F238E27FC236}">
                  <a16:creationId xmlns:a16="http://schemas.microsoft.com/office/drawing/2014/main" id="{4D17786A-8BDC-4207-8CFF-066C36D17C7E}"/>
                </a:ext>
              </a:extLst>
            </p:cNvPr>
            <p:cNvSpPr txBox="1"/>
            <p:nvPr/>
          </p:nvSpPr>
          <p:spPr bwMode="auto">
            <a:xfrm>
              <a:off x="7027558" y="3894854"/>
              <a:ext cx="190411"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90000"/>
                </a:lnSpc>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a:p>
              <a:pPr marL="0" marR="0" lvl="0" indent="0" algn="ctr" defTabSz="914400" rtl="0" eaLnBrk="0" fontAlgn="base" latinLnBrk="0" hangingPunct="0">
                <a:lnSpc>
                  <a:spcPct val="90000"/>
                </a:lnSpc>
                <a:spcAft>
                  <a:spcPct val="0"/>
                </a:spcAft>
                <a:buClrTx/>
                <a:buSzTx/>
                <a:buFontTx/>
                <a:buNone/>
                <a:tabLst/>
                <a:defRPr/>
              </a:pPr>
              <a:endParaRPr lang="en-US" sz="1200" dirty="0">
                <a:solidFill>
                  <a:srgbClr val="000000"/>
                </a:solidFill>
                <a:latin typeface="Calibri" panose="020F0502020204030204" pitchFamily="34" charset="0"/>
                <a:cs typeface="Arial" panose="020B0604020202020204" pitchFamily="34" charset="0"/>
              </a:endParaRPr>
            </a:p>
            <a:p>
              <a:pPr marL="0" marR="0" lvl="0" indent="0" algn="ctr" defTabSz="914400" rtl="0" eaLnBrk="0" fontAlgn="base" latinLnBrk="0" hangingPunct="0">
                <a:lnSpc>
                  <a:spcPct val="90000"/>
                </a:lnSpc>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grpSp>
      <p:sp>
        <p:nvSpPr>
          <p:cNvPr id="71" name="Freeform: Shape 70">
            <a:extLst>
              <a:ext uri="{FF2B5EF4-FFF2-40B4-BE49-F238E27FC236}">
                <a16:creationId xmlns:a16="http://schemas.microsoft.com/office/drawing/2014/main" id="{BB98791B-0E74-4755-B7EC-FAE1AEDEE5B4}"/>
              </a:ext>
            </a:extLst>
          </p:cNvPr>
          <p:cNvSpPr/>
          <p:nvPr/>
        </p:nvSpPr>
        <p:spPr bwMode="auto">
          <a:xfrm>
            <a:off x="1924050" y="2082800"/>
            <a:ext cx="4171950" cy="438150"/>
          </a:xfrm>
          <a:custGeom>
            <a:avLst/>
            <a:gdLst>
              <a:gd name="connsiteX0" fmla="*/ 4171950 w 4171950"/>
              <a:gd name="connsiteY0" fmla="*/ 438150 h 438150"/>
              <a:gd name="connsiteX1" fmla="*/ 812800 w 4171950"/>
              <a:gd name="connsiteY1" fmla="*/ 438150 h 438150"/>
              <a:gd name="connsiteX2" fmla="*/ 812800 w 4171950"/>
              <a:gd name="connsiteY2" fmla="*/ 273050 h 438150"/>
              <a:gd name="connsiteX3" fmla="*/ 755650 w 4171950"/>
              <a:gd name="connsiteY3" fmla="*/ 273050 h 438150"/>
              <a:gd name="connsiteX4" fmla="*/ 755650 w 4171950"/>
              <a:gd name="connsiteY4" fmla="*/ 0 h 438150"/>
              <a:gd name="connsiteX5" fmla="*/ 0 w 4171950"/>
              <a:gd name="connsiteY5" fmla="*/ 0 h 438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71950" h="438150">
                <a:moveTo>
                  <a:pt x="4171950" y="438150"/>
                </a:moveTo>
                <a:lnTo>
                  <a:pt x="812800" y="438150"/>
                </a:lnTo>
                <a:lnTo>
                  <a:pt x="812800" y="273050"/>
                </a:lnTo>
                <a:lnTo>
                  <a:pt x="755650" y="273050"/>
                </a:lnTo>
                <a:lnTo>
                  <a:pt x="755650" y="0"/>
                </a:lnTo>
                <a:lnTo>
                  <a:pt x="0" y="0"/>
                </a:lnTo>
              </a:path>
            </a:pathLst>
          </a:custGeom>
          <a:noFill/>
          <a:ln w="28575">
            <a:solidFill>
              <a:schemeClr val="accent1"/>
            </a:solidFill>
            <a:miter lim="800000"/>
            <a:headEnd/>
            <a:tailEnd/>
          </a:ln>
        </p:spPr>
        <p:txBody>
          <a:bodyPr rtlCol="0" anchor="ctr"/>
          <a:lstStyle/>
          <a:p>
            <a:pPr algn="ctr"/>
            <a:endParaRPr lang="en-US" dirty="0"/>
          </a:p>
        </p:txBody>
      </p:sp>
      <p:sp>
        <p:nvSpPr>
          <p:cNvPr id="112" name="Freeform: Shape 111">
            <a:extLst>
              <a:ext uri="{FF2B5EF4-FFF2-40B4-BE49-F238E27FC236}">
                <a16:creationId xmlns:a16="http://schemas.microsoft.com/office/drawing/2014/main" id="{070B784B-8A6B-4AB6-93F6-D827DC995BCA}"/>
              </a:ext>
            </a:extLst>
          </p:cNvPr>
          <p:cNvSpPr/>
          <p:nvPr/>
        </p:nvSpPr>
        <p:spPr bwMode="auto">
          <a:xfrm>
            <a:off x="1911350" y="2133600"/>
            <a:ext cx="5557520" cy="2649220"/>
          </a:xfrm>
          <a:custGeom>
            <a:avLst/>
            <a:gdLst>
              <a:gd name="connsiteX0" fmla="*/ 5537200 w 5537200"/>
              <a:gd name="connsiteY0" fmla="*/ 2654300 h 2654300"/>
              <a:gd name="connsiteX1" fmla="*/ 5537200 w 5537200"/>
              <a:gd name="connsiteY1" fmla="*/ 711200 h 2654300"/>
              <a:gd name="connsiteX2" fmla="*/ 3086100 w 5537200"/>
              <a:gd name="connsiteY2" fmla="*/ 711200 h 2654300"/>
              <a:gd name="connsiteX3" fmla="*/ 3086100 w 5537200"/>
              <a:gd name="connsiteY3" fmla="*/ 558800 h 2654300"/>
              <a:gd name="connsiteX4" fmla="*/ 3073400 w 5537200"/>
              <a:gd name="connsiteY4" fmla="*/ 558800 h 2654300"/>
              <a:gd name="connsiteX5" fmla="*/ 3073400 w 5537200"/>
              <a:gd name="connsiteY5" fmla="*/ 450850 h 2654300"/>
              <a:gd name="connsiteX6" fmla="*/ 1663700 w 5537200"/>
              <a:gd name="connsiteY6" fmla="*/ 450850 h 2654300"/>
              <a:gd name="connsiteX7" fmla="*/ 1663700 w 5537200"/>
              <a:gd name="connsiteY7" fmla="*/ 355600 h 2654300"/>
              <a:gd name="connsiteX8" fmla="*/ 857250 w 5537200"/>
              <a:gd name="connsiteY8" fmla="*/ 355600 h 2654300"/>
              <a:gd name="connsiteX9" fmla="*/ 857250 w 5537200"/>
              <a:gd name="connsiteY9" fmla="*/ 298450 h 2654300"/>
              <a:gd name="connsiteX10" fmla="*/ 819150 w 5537200"/>
              <a:gd name="connsiteY10" fmla="*/ 298450 h 2654300"/>
              <a:gd name="connsiteX11" fmla="*/ 819150 w 5537200"/>
              <a:gd name="connsiteY11" fmla="*/ 222250 h 2654300"/>
              <a:gd name="connsiteX12" fmla="*/ 768350 w 5537200"/>
              <a:gd name="connsiteY12" fmla="*/ 222250 h 2654300"/>
              <a:gd name="connsiteX13" fmla="*/ 768350 w 5537200"/>
              <a:gd name="connsiteY13" fmla="*/ 120650 h 2654300"/>
              <a:gd name="connsiteX14" fmla="*/ 577850 w 5537200"/>
              <a:gd name="connsiteY14" fmla="*/ 120650 h 2654300"/>
              <a:gd name="connsiteX15" fmla="*/ 577850 w 5537200"/>
              <a:gd name="connsiteY15" fmla="*/ 57150 h 2654300"/>
              <a:gd name="connsiteX16" fmla="*/ 273050 w 5537200"/>
              <a:gd name="connsiteY16" fmla="*/ 57150 h 2654300"/>
              <a:gd name="connsiteX17" fmla="*/ 273050 w 5537200"/>
              <a:gd name="connsiteY17" fmla="*/ 0 h 2654300"/>
              <a:gd name="connsiteX18" fmla="*/ 0 w 5537200"/>
              <a:gd name="connsiteY18" fmla="*/ 0 h 2654300"/>
              <a:gd name="connsiteX0" fmla="*/ 5537200 w 5557520"/>
              <a:gd name="connsiteY0" fmla="*/ 2654300 h 2654300"/>
              <a:gd name="connsiteX1" fmla="*/ 5557520 w 5557520"/>
              <a:gd name="connsiteY1" fmla="*/ 711200 h 2654300"/>
              <a:gd name="connsiteX2" fmla="*/ 3086100 w 5557520"/>
              <a:gd name="connsiteY2" fmla="*/ 711200 h 2654300"/>
              <a:gd name="connsiteX3" fmla="*/ 3086100 w 5557520"/>
              <a:gd name="connsiteY3" fmla="*/ 558800 h 2654300"/>
              <a:gd name="connsiteX4" fmla="*/ 3073400 w 5557520"/>
              <a:gd name="connsiteY4" fmla="*/ 558800 h 2654300"/>
              <a:gd name="connsiteX5" fmla="*/ 3073400 w 5557520"/>
              <a:gd name="connsiteY5" fmla="*/ 450850 h 2654300"/>
              <a:gd name="connsiteX6" fmla="*/ 1663700 w 5557520"/>
              <a:gd name="connsiteY6" fmla="*/ 450850 h 2654300"/>
              <a:gd name="connsiteX7" fmla="*/ 1663700 w 5557520"/>
              <a:gd name="connsiteY7" fmla="*/ 355600 h 2654300"/>
              <a:gd name="connsiteX8" fmla="*/ 857250 w 5557520"/>
              <a:gd name="connsiteY8" fmla="*/ 355600 h 2654300"/>
              <a:gd name="connsiteX9" fmla="*/ 857250 w 5557520"/>
              <a:gd name="connsiteY9" fmla="*/ 298450 h 2654300"/>
              <a:gd name="connsiteX10" fmla="*/ 819150 w 5557520"/>
              <a:gd name="connsiteY10" fmla="*/ 298450 h 2654300"/>
              <a:gd name="connsiteX11" fmla="*/ 819150 w 5557520"/>
              <a:gd name="connsiteY11" fmla="*/ 222250 h 2654300"/>
              <a:gd name="connsiteX12" fmla="*/ 768350 w 5557520"/>
              <a:gd name="connsiteY12" fmla="*/ 222250 h 2654300"/>
              <a:gd name="connsiteX13" fmla="*/ 768350 w 5557520"/>
              <a:gd name="connsiteY13" fmla="*/ 120650 h 2654300"/>
              <a:gd name="connsiteX14" fmla="*/ 577850 w 5557520"/>
              <a:gd name="connsiteY14" fmla="*/ 120650 h 2654300"/>
              <a:gd name="connsiteX15" fmla="*/ 577850 w 5557520"/>
              <a:gd name="connsiteY15" fmla="*/ 57150 h 2654300"/>
              <a:gd name="connsiteX16" fmla="*/ 273050 w 5557520"/>
              <a:gd name="connsiteY16" fmla="*/ 57150 h 2654300"/>
              <a:gd name="connsiteX17" fmla="*/ 273050 w 5557520"/>
              <a:gd name="connsiteY17" fmla="*/ 0 h 2654300"/>
              <a:gd name="connsiteX18" fmla="*/ 0 w 5557520"/>
              <a:gd name="connsiteY18" fmla="*/ 0 h 2654300"/>
              <a:gd name="connsiteX0" fmla="*/ 5557520 w 5557520"/>
              <a:gd name="connsiteY0" fmla="*/ 2649220 h 2649220"/>
              <a:gd name="connsiteX1" fmla="*/ 5557520 w 5557520"/>
              <a:gd name="connsiteY1" fmla="*/ 711200 h 2649220"/>
              <a:gd name="connsiteX2" fmla="*/ 3086100 w 5557520"/>
              <a:gd name="connsiteY2" fmla="*/ 711200 h 2649220"/>
              <a:gd name="connsiteX3" fmla="*/ 3086100 w 5557520"/>
              <a:gd name="connsiteY3" fmla="*/ 558800 h 2649220"/>
              <a:gd name="connsiteX4" fmla="*/ 3073400 w 5557520"/>
              <a:gd name="connsiteY4" fmla="*/ 558800 h 2649220"/>
              <a:gd name="connsiteX5" fmla="*/ 3073400 w 5557520"/>
              <a:gd name="connsiteY5" fmla="*/ 450850 h 2649220"/>
              <a:gd name="connsiteX6" fmla="*/ 1663700 w 5557520"/>
              <a:gd name="connsiteY6" fmla="*/ 450850 h 2649220"/>
              <a:gd name="connsiteX7" fmla="*/ 1663700 w 5557520"/>
              <a:gd name="connsiteY7" fmla="*/ 355600 h 2649220"/>
              <a:gd name="connsiteX8" fmla="*/ 857250 w 5557520"/>
              <a:gd name="connsiteY8" fmla="*/ 355600 h 2649220"/>
              <a:gd name="connsiteX9" fmla="*/ 857250 w 5557520"/>
              <a:gd name="connsiteY9" fmla="*/ 298450 h 2649220"/>
              <a:gd name="connsiteX10" fmla="*/ 819150 w 5557520"/>
              <a:gd name="connsiteY10" fmla="*/ 298450 h 2649220"/>
              <a:gd name="connsiteX11" fmla="*/ 819150 w 5557520"/>
              <a:gd name="connsiteY11" fmla="*/ 222250 h 2649220"/>
              <a:gd name="connsiteX12" fmla="*/ 768350 w 5557520"/>
              <a:gd name="connsiteY12" fmla="*/ 222250 h 2649220"/>
              <a:gd name="connsiteX13" fmla="*/ 768350 w 5557520"/>
              <a:gd name="connsiteY13" fmla="*/ 120650 h 2649220"/>
              <a:gd name="connsiteX14" fmla="*/ 577850 w 5557520"/>
              <a:gd name="connsiteY14" fmla="*/ 120650 h 2649220"/>
              <a:gd name="connsiteX15" fmla="*/ 577850 w 5557520"/>
              <a:gd name="connsiteY15" fmla="*/ 57150 h 2649220"/>
              <a:gd name="connsiteX16" fmla="*/ 273050 w 5557520"/>
              <a:gd name="connsiteY16" fmla="*/ 57150 h 2649220"/>
              <a:gd name="connsiteX17" fmla="*/ 273050 w 5557520"/>
              <a:gd name="connsiteY17" fmla="*/ 0 h 2649220"/>
              <a:gd name="connsiteX18" fmla="*/ 0 w 5557520"/>
              <a:gd name="connsiteY18" fmla="*/ 0 h 2649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557520" h="2649220">
                <a:moveTo>
                  <a:pt x="5557520" y="2649220"/>
                </a:moveTo>
                <a:lnTo>
                  <a:pt x="5557520" y="711200"/>
                </a:lnTo>
                <a:lnTo>
                  <a:pt x="3086100" y="711200"/>
                </a:lnTo>
                <a:lnTo>
                  <a:pt x="3086100" y="558800"/>
                </a:lnTo>
                <a:lnTo>
                  <a:pt x="3073400" y="558800"/>
                </a:lnTo>
                <a:lnTo>
                  <a:pt x="3073400" y="450850"/>
                </a:lnTo>
                <a:lnTo>
                  <a:pt x="1663700" y="450850"/>
                </a:lnTo>
                <a:lnTo>
                  <a:pt x="1663700" y="355600"/>
                </a:lnTo>
                <a:lnTo>
                  <a:pt x="857250" y="355600"/>
                </a:lnTo>
                <a:lnTo>
                  <a:pt x="857250" y="298450"/>
                </a:lnTo>
                <a:lnTo>
                  <a:pt x="819150" y="298450"/>
                </a:lnTo>
                <a:lnTo>
                  <a:pt x="819150" y="222250"/>
                </a:lnTo>
                <a:lnTo>
                  <a:pt x="768350" y="222250"/>
                </a:lnTo>
                <a:lnTo>
                  <a:pt x="768350" y="120650"/>
                </a:lnTo>
                <a:lnTo>
                  <a:pt x="577850" y="120650"/>
                </a:lnTo>
                <a:lnTo>
                  <a:pt x="577850" y="57150"/>
                </a:lnTo>
                <a:lnTo>
                  <a:pt x="273050" y="57150"/>
                </a:lnTo>
                <a:lnTo>
                  <a:pt x="273050" y="0"/>
                </a:lnTo>
                <a:lnTo>
                  <a:pt x="0" y="0"/>
                </a:lnTo>
              </a:path>
            </a:pathLst>
          </a:custGeom>
          <a:noFill/>
          <a:ln w="28575">
            <a:solidFill>
              <a:schemeClr val="accent4"/>
            </a:solidFill>
            <a:prstDash val="sysDash"/>
            <a:miter lim="800000"/>
            <a:headEnd/>
            <a:tailEnd/>
          </a:ln>
        </p:spPr>
        <p:txBody>
          <a:bodyPr rtlCol="0" anchor="ctr"/>
          <a:lstStyle/>
          <a:p>
            <a:pPr algn="ctr"/>
            <a:endParaRPr lang="en-US" dirty="0"/>
          </a:p>
        </p:txBody>
      </p:sp>
      <p:sp>
        <p:nvSpPr>
          <p:cNvPr id="113" name="Freeform: Shape 112">
            <a:extLst>
              <a:ext uri="{FF2B5EF4-FFF2-40B4-BE49-F238E27FC236}">
                <a16:creationId xmlns:a16="http://schemas.microsoft.com/office/drawing/2014/main" id="{0FC27F57-29EA-4A53-A949-23DF6B618354}"/>
              </a:ext>
            </a:extLst>
          </p:cNvPr>
          <p:cNvSpPr/>
          <p:nvPr/>
        </p:nvSpPr>
        <p:spPr bwMode="auto">
          <a:xfrm>
            <a:off x="1661160" y="2082800"/>
            <a:ext cx="3942080" cy="452120"/>
          </a:xfrm>
          <a:custGeom>
            <a:avLst/>
            <a:gdLst>
              <a:gd name="connsiteX0" fmla="*/ 0 w 3942080"/>
              <a:gd name="connsiteY0" fmla="*/ 0 h 452120"/>
              <a:gd name="connsiteX1" fmla="*/ 248920 w 3942080"/>
              <a:gd name="connsiteY1" fmla="*/ 0 h 452120"/>
              <a:gd name="connsiteX2" fmla="*/ 248920 w 3942080"/>
              <a:gd name="connsiteY2" fmla="*/ 142240 h 452120"/>
              <a:gd name="connsiteX3" fmla="*/ 523240 w 3942080"/>
              <a:gd name="connsiteY3" fmla="*/ 142240 h 452120"/>
              <a:gd name="connsiteX4" fmla="*/ 523240 w 3942080"/>
              <a:gd name="connsiteY4" fmla="*/ 279400 h 452120"/>
              <a:gd name="connsiteX5" fmla="*/ 1082040 w 3942080"/>
              <a:gd name="connsiteY5" fmla="*/ 279400 h 452120"/>
              <a:gd name="connsiteX6" fmla="*/ 1082040 w 3942080"/>
              <a:gd name="connsiteY6" fmla="*/ 452120 h 452120"/>
              <a:gd name="connsiteX7" fmla="*/ 3942080 w 3942080"/>
              <a:gd name="connsiteY7" fmla="*/ 452120 h 452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42080" h="452120">
                <a:moveTo>
                  <a:pt x="0" y="0"/>
                </a:moveTo>
                <a:lnTo>
                  <a:pt x="248920" y="0"/>
                </a:lnTo>
                <a:lnTo>
                  <a:pt x="248920" y="142240"/>
                </a:lnTo>
                <a:lnTo>
                  <a:pt x="523240" y="142240"/>
                </a:lnTo>
                <a:lnTo>
                  <a:pt x="523240" y="279400"/>
                </a:lnTo>
                <a:lnTo>
                  <a:pt x="1082040" y="279400"/>
                </a:lnTo>
                <a:lnTo>
                  <a:pt x="1082040" y="452120"/>
                </a:lnTo>
                <a:lnTo>
                  <a:pt x="3942080" y="452120"/>
                </a:lnTo>
              </a:path>
            </a:pathLst>
          </a:custGeom>
          <a:noFill/>
          <a:ln w="28575">
            <a:solidFill>
              <a:schemeClr val="accent3"/>
            </a:solidFill>
            <a:miter lim="800000"/>
            <a:headEnd/>
            <a:tailEnd/>
          </a:ln>
        </p:spPr>
        <p:txBody>
          <a:bodyPr rtlCol="0" anchor="ctr"/>
          <a:lstStyle/>
          <a:p>
            <a:pPr algn="ctr"/>
            <a:endParaRPr lang="en-US" dirty="0"/>
          </a:p>
        </p:txBody>
      </p:sp>
      <p:grpSp>
        <p:nvGrpSpPr>
          <p:cNvPr id="118" name="Group 117">
            <a:extLst>
              <a:ext uri="{FF2B5EF4-FFF2-40B4-BE49-F238E27FC236}">
                <a16:creationId xmlns:a16="http://schemas.microsoft.com/office/drawing/2014/main" id="{5CC6B9D5-46F7-4D83-B4E2-BE0B331F284B}"/>
              </a:ext>
            </a:extLst>
          </p:cNvPr>
          <p:cNvGrpSpPr/>
          <p:nvPr/>
        </p:nvGrpSpPr>
        <p:grpSpPr>
          <a:xfrm>
            <a:off x="4963865" y="2798973"/>
            <a:ext cx="86964" cy="86964"/>
            <a:chOff x="1220930" y="2834132"/>
            <a:chExt cx="120915" cy="120915"/>
          </a:xfrm>
        </p:grpSpPr>
        <p:cxnSp>
          <p:nvCxnSpPr>
            <p:cNvPr id="119" name="Straight Connector 118">
              <a:extLst>
                <a:ext uri="{FF2B5EF4-FFF2-40B4-BE49-F238E27FC236}">
                  <a16:creationId xmlns:a16="http://schemas.microsoft.com/office/drawing/2014/main" id="{020F3AF4-B650-4DEF-A502-708784C26FD4}"/>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120" name="Straight Connector 119">
              <a:extLst>
                <a:ext uri="{FF2B5EF4-FFF2-40B4-BE49-F238E27FC236}">
                  <a16:creationId xmlns:a16="http://schemas.microsoft.com/office/drawing/2014/main" id="{83320CE0-0AD8-4035-9BDF-C9CF65838662}"/>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121" name="Group 120">
            <a:extLst>
              <a:ext uri="{FF2B5EF4-FFF2-40B4-BE49-F238E27FC236}">
                <a16:creationId xmlns:a16="http://schemas.microsoft.com/office/drawing/2014/main" id="{61453263-5F33-44C3-A14E-02472E0EA3F2}"/>
              </a:ext>
            </a:extLst>
          </p:cNvPr>
          <p:cNvGrpSpPr/>
          <p:nvPr/>
        </p:nvGrpSpPr>
        <p:grpSpPr>
          <a:xfrm>
            <a:off x="4995558" y="2799383"/>
            <a:ext cx="86964" cy="86964"/>
            <a:chOff x="1220930" y="2834132"/>
            <a:chExt cx="120915" cy="120915"/>
          </a:xfrm>
        </p:grpSpPr>
        <p:cxnSp>
          <p:nvCxnSpPr>
            <p:cNvPr id="122" name="Straight Connector 121">
              <a:extLst>
                <a:ext uri="{FF2B5EF4-FFF2-40B4-BE49-F238E27FC236}">
                  <a16:creationId xmlns:a16="http://schemas.microsoft.com/office/drawing/2014/main" id="{EF63B437-4A72-437B-8AA9-B60A40ACD1B5}"/>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123" name="Straight Connector 122">
              <a:extLst>
                <a:ext uri="{FF2B5EF4-FFF2-40B4-BE49-F238E27FC236}">
                  <a16:creationId xmlns:a16="http://schemas.microsoft.com/office/drawing/2014/main" id="{F3FC5B7F-D05B-4AA2-99AF-F4CEBE21412B}"/>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128" name="Group 127">
            <a:extLst>
              <a:ext uri="{FF2B5EF4-FFF2-40B4-BE49-F238E27FC236}">
                <a16:creationId xmlns:a16="http://schemas.microsoft.com/office/drawing/2014/main" id="{31B07935-3DBB-44AA-822D-EA8C84A66DD0}"/>
              </a:ext>
            </a:extLst>
          </p:cNvPr>
          <p:cNvGrpSpPr/>
          <p:nvPr/>
        </p:nvGrpSpPr>
        <p:grpSpPr>
          <a:xfrm>
            <a:off x="5244661" y="2803312"/>
            <a:ext cx="86964" cy="86964"/>
            <a:chOff x="1220930" y="2834132"/>
            <a:chExt cx="120915" cy="120915"/>
          </a:xfrm>
        </p:grpSpPr>
        <p:cxnSp>
          <p:nvCxnSpPr>
            <p:cNvPr id="129" name="Straight Connector 128">
              <a:extLst>
                <a:ext uri="{FF2B5EF4-FFF2-40B4-BE49-F238E27FC236}">
                  <a16:creationId xmlns:a16="http://schemas.microsoft.com/office/drawing/2014/main" id="{84AAC58A-F4E6-48C9-BD14-3E9F7E9C5E52}"/>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130" name="Straight Connector 129">
              <a:extLst>
                <a:ext uri="{FF2B5EF4-FFF2-40B4-BE49-F238E27FC236}">
                  <a16:creationId xmlns:a16="http://schemas.microsoft.com/office/drawing/2014/main" id="{70C78923-02C1-4C27-998E-2B3B5AB7B878}"/>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131" name="Group 130">
            <a:extLst>
              <a:ext uri="{FF2B5EF4-FFF2-40B4-BE49-F238E27FC236}">
                <a16:creationId xmlns:a16="http://schemas.microsoft.com/office/drawing/2014/main" id="{38D7D97D-FFF5-4328-B67D-AC3001604761}"/>
              </a:ext>
            </a:extLst>
          </p:cNvPr>
          <p:cNvGrpSpPr/>
          <p:nvPr/>
        </p:nvGrpSpPr>
        <p:grpSpPr>
          <a:xfrm>
            <a:off x="5472630" y="2803312"/>
            <a:ext cx="86964" cy="86964"/>
            <a:chOff x="1220930" y="2834132"/>
            <a:chExt cx="120915" cy="120915"/>
          </a:xfrm>
        </p:grpSpPr>
        <p:cxnSp>
          <p:nvCxnSpPr>
            <p:cNvPr id="132" name="Straight Connector 131">
              <a:extLst>
                <a:ext uri="{FF2B5EF4-FFF2-40B4-BE49-F238E27FC236}">
                  <a16:creationId xmlns:a16="http://schemas.microsoft.com/office/drawing/2014/main" id="{10DD09CD-0D7E-43DA-878C-30D279CE4F8B}"/>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133" name="Straight Connector 132">
              <a:extLst>
                <a:ext uri="{FF2B5EF4-FFF2-40B4-BE49-F238E27FC236}">
                  <a16:creationId xmlns:a16="http://schemas.microsoft.com/office/drawing/2014/main" id="{3F39CCE6-52FF-4C18-9029-8D38541E0A69}"/>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134" name="Group 133">
            <a:extLst>
              <a:ext uri="{FF2B5EF4-FFF2-40B4-BE49-F238E27FC236}">
                <a16:creationId xmlns:a16="http://schemas.microsoft.com/office/drawing/2014/main" id="{A3A2E64F-AACA-4F3D-993F-E02D782BF685}"/>
              </a:ext>
            </a:extLst>
          </p:cNvPr>
          <p:cNvGrpSpPr/>
          <p:nvPr/>
        </p:nvGrpSpPr>
        <p:grpSpPr>
          <a:xfrm>
            <a:off x="5558963" y="2803312"/>
            <a:ext cx="86964" cy="86964"/>
            <a:chOff x="1220930" y="2834132"/>
            <a:chExt cx="120915" cy="120915"/>
          </a:xfrm>
        </p:grpSpPr>
        <p:cxnSp>
          <p:nvCxnSpPr>
            <p:cNvPr id="135" name="Straight Connector 134">
              <a:extLst>
                <a:ext uri="{FF2B5EF4-FFF2-40B4-BE49-F238E27FC236}">
                  <a16:creationId xmlns:a16="http://schemas.microsoft.com/office/drawing/2014/main" id="{174BE730-22A5-4530-BEEB-6ED0E7CD5FB5}"/>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136" name="Straight Connector 135">
              <a:extLst>
                <a:ext uri="{FF2B5EF4-FFF2-40B4-BE49-F238E27FC236}">
                  <a16:creationId xmlns:a16="http://schemas.microsoft.com/office/drawing/2014/main" id="{ACF9FD73-68FE-4021-A72E-304384B84E02}"/>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137" name="Group 136">
            <a:extLst>
              <a:ext uri="{FF2B5EF4-FFF2-40B4-BE49-F238E27FC236}">
                <a16:creationId xmlns:a16="http://schemas.microsoft.com/office/drawing/2014/main" id="{542EFAC5-EA65-429C-9BF0-F86DB5580690}"/>
              </a:ext>
            </a:extLst>
          </p:cNvPr>
          <p:cNvGrpSpPr/>
          <p:nvPr/>
        </p:nvGrpSpPr>
        <p:grpSpPr>
          <a:xfrm>
            <a:off x="5984114" y="2803312"/>
            <a:ext cx="86964" cy="86964"/>
            <a:chOff x="1220930" y="2834132"/>
            <a:chExt cx="120915" cy="120915"/>
          </a:xfrm>
        </p:grpSpPr>
        <p:cxnSp>
          <p:nvCxnSpPr>
            <p:cNvPr id="138" name="Straight Connector 137">
              <a:extLst>
                <a:ext uri="{FF2B5EF4-FFF2-40B4-BE49-F238E27FC236}">
                  <a16:creationId xmlns:a16="http://schemas.microsoft.com/office/drawing/2014/main" id="{15257574-C8F9-47C2-8595-261588986E5C}"/>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139" name="Straight Connector 138">
              <a:extLst>
                <a:ext uri="{FF2B5EF4-FFF2-40B4-BE49-F238E27FC236}">
                  <a16:creationId xmlns:a16="http://schemas.microsoft.com/office/drawing/2014/main" id="{65842B33-11DA-44B2-A966-AEBCEEFB5695}"/>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140" name="Group 139">
            <a:extLst>
              <a:ext uri="{FF2B5EF4-FFF2-40B4-BE49-F238E27FC236}">
                <a16:creationId xmlns:a16="http://schemas.microsoft.com/office/drawing/2014/main" id="{E7C5B77B-EAA3-45C8-A914-C87779513D39}"/>
              </a:ext>
            </a:extLst>
          </p:cNvPr>
          <p:cNvGrpSpPr/>
          <p:nvPr/>
        </p:nvGrpSpPr>
        <p:grpSpPr>
          <a:xfrm>
            <a:off x="6052518" y="2803312"/>
            <a:ext cx="86964" cy="86964"/>
            <a:chOff x="1220930" y="2834132"/>
            <a:chExt cx="120915" cy="120915"/>
          </a:xfrm>
        </p:grpSpPr>
        <p:cxnSp>
          <p:nvCxnSpPr>
            <p:cNvPr id="141" name="Straight Connector 140">
              <a:extLst>
                <a:ext uri="{FF2B5EF4-FFF2-40B4-BE49-F238E27FC236}">
                  <a16:creationId xmlns:a16="http://schemas.microsoft.com/office/drawing/2014/main" id="{BF6B47A3-BECE-4575-9B02-86CBAFAD147D}"/>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142" name="Straight Connector 141">
              <a:extLst>
                <a:ext uri="{FF2B5EF4-FFF2-40B4-BE49-F238E27FC236}">
                  <a16:creationId xmlns:a16="http://schemas.microsoft.com/office/drawing/2014/main" id="{249EB950-7278-4611-850B-6E0C086351C8}"/>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143" name="Group 142">
            <a:extLst>
              <a:ext uri="{FF2B5EF4-FFF2-40B4-BE49-F238E27FC236}">
                <a16:creationId xmlns:a16="http://schemas.microsoft.com/office/drawing/2014/main" id="{7CC21220-CD9A-4040-BCDE-A776FBA2A9DC}"/>
              </a:ext>
            </a:extLst>
          </p:cNvPr>
          <p:cNvGrpSpPr/>
          <p:nvPr/>
        </p:nvGrpSpPr>
        <p:grpSpPr>
          <a:xfrm>
            <a:off x="6238774" y="2803312"/>
            <a:ext cx="86964" cy="86964"/>
            <a:chOff x="1220930" y="2834132"/>
            <a:chExt cx="120915" cy="120915"/>
          </a:xfrm>
        </p:grpSpPr>
        <p:cxnSp>
          <p:nvCxnSpPr>
            <p:cNvPr id="144" name="Straight Connector 143">
              <a:extLst>
                <a:ext uri="{FF2B5EF4-FFF2-40B4-BE49-F238E27FC236}">
                  <a16:creationId xmlns:a16="http://schemas.microsoft.com/office/drawing/2014/main" id="{E74EC870-47E7-4CA0-9A3A-539E957C237C}"/>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145" name="Straight Connector 144">
              <a:extLst>
                <a:ext uri="{FF2B5EF4-FFF2-40B4-BE49-F238E27FC236}">
                  <a16:creationId xmlns:a16="http://schemas.microsoft.com/office/drawing/2014/main" id="{D91290CE-B1AD-43A7-BB96-81AB97659FB3}"/>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146" name="Group 145">
            <a:extLst>
              <a:ext uri="{FF2B5EF4-FFF2-40B4-BE49-F238E27FC236}">
                <a16:creationId xmlns:a16="http://schemas.microsoft.com/office/drawing/2014/main" id="{72722B62-2AD4-40C6-B3F7-21E5CA484F37}"/>
              </a:ext>
            </a:extLst>
          </p:cNvPr>
          <p:cNvGrpSpPr/>
          <p:nvPr/>
        </p:nvGrpSpPr>
        <p:grpSpPr>
          <a:xfrm>
            <a:off x="6324942" y="2803312"/>
            <a:ext cx="86964" cy="86964"/>
            <a:chOff x="1220930" y="2834132"/>
            <a:chExt cx="120915" cy="120915"/>
          </a:xfrm>
        </p:grpSpPr>
        <p:cxnSp>
          <p:nvCxnSpPr>
            <p:cNvPr id="147" name="Straight Connector 146">
              <a:extLst>
                <a:ext uri="{FF2B5EF4-FFF2-40B4-BE49-F238E27FC236}">
                  <a16:creationId xmlns:a16="http://schemas.microsoft.com/office/drawing/2014/main" id="{2D563013-1894-4A7B-B069-215205436CAC}"/>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148" name="Straight Connector 147">
              <a:extLst>
                <a:ext uri="{FF2B5EF4-FFF2-40B4-BE49-F238E27FC236}">
                  <a16:creationId xmlns:a16="http://schemas.microsoft.com/office/drawing/2014/main" id="{7AEFF8A4-F0FB-4BEB-AE54-364BFDA0AF2D}"/>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149" name="Group 148">
            <a:extLst>
              <a:ext uri="{FF2B5EF4-FFF2-40B4-BE49-F238E27FC236}">
                <a16:creationId xmlns:a16="http://schemas.microsoft.com/office/drawing/2014/main" id="{37FB0870-EF1B-424B-9101-BF37EC00EDDA}"/>
              </a:ext>
            </a:extLst>
          </p:cNvPr>
          <p:cNvGrpSpPr/>
          <p:nvPr/>
        </p:nvGrpSpPr>
        <p:grpSpPr>
          <a:xfrm>
            <a:off x="6587594" y="2803312"/>
            <a:ext cx="86964" cy="86964"/>
            <a:chOff x="1220930" y="2834132"/>
            <a:chExt cx="120915" cy="120915"/>
          </a:xfrm>
        </p:grpSpPr>
        <p:cxnSp>
          <p:nvCxnSpPr>
            <p:cNvPr id="150" name="Straight Connector 149">
              <a:extLst>
                <a:ext uri="{FF2B5EF4-FFF2-40B4-BE49-F238E27FC236}">
                  <a16:creationId xmlns:a16="http://schemas.microsoft.com/office/drawing/2014/main" id="{7B60DE18-8377-487B-BC5A-5BCDB339EF34}"/>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151" name="Straight Connector 150">
              <a:extLst>
                <a:ext uri="{FF2B5EF4-FFF2-40B4-BE49-F238E27FC236}">
                  <a16:creationId xmlns:a16="http://schemas.microsoft.com/office/drawing/2014/main" id="{1EFB556A-6817-405D-A669-AF71205E3109}"/>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152" name="Group 151">
            <a:extLst>
              <a:ext uri="{FF2B5EF4-FFF2-40B4-BE49-F238E27FC236}">
                <a16:creationId xmlns:a16="http://schemas.microsoft.com/office/drawing/2014/main" id="{936CC357-FF58-44E5-9801-5485F317F9AD}"/>
              </a:ext>
            </a:extLst>
          </p:cNvPr>
          <p:cNvGrpSpPr/>
          <p:nvPr/>
        </p:nvGrpSpPr>
        <p:grpSpPr>
          <a:xfrm>
            <a:off x="6738771" y="2803312"/>
            <a:ext cx="86964" cy="86964"/>
            <a:chOff x="1220930" y="2834132"/>
            <a:chExt cx="120915" cy="120915"/>
          </a:xfrm>
        </p:grpSpPr>
        <p:cxnSp>
          <p:nvCxnSpPr>
            <p:cNvPr id="153" name="Straight Connector 152">
              <a:extLst>
                <a:ext uri="{FF2B5EF4-FFF2-40B4-BE49-F238E27FC236}">
                  <a16:creationId xmlns:a16="http://schemas.microsoft.com/office/drawing/2014/main" id="{B3588B96-053E-4650-B6D2-A9D985C329D1}"/>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154" name="Straight Connector 153">
              <a:extLst>
                <a:ext uri="{FF2B5EF4-FFF2-40B4-BE49-F238E27FC236}">
                  <a16:creationId xmlns:a16="http://schemas.microsoft.com/office/drawing/2014/main" id="{5137FD77-EE65-406C-AFCE-322DBB6AC5AF}"/>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155" name="Group 154">
            <a:extLst>
              <a:ext uri="{FF2B5EF4-FFF2-40B4-BE49-F238E27FC236}">
                <a16:creationId xmlns:a16="http://schemas.microsoft.com/office/drawing/2014/main" id="{0983EF0D-C34D-4833-BD4B-226DC132DB3B}"/>
              </a:ext>
            </a:extLst>
          </p:cNvPr>
          <p:cNvGrpSpPr/>
          <p:nvPr/>
        </p:nvGrpSpPr>
        <p:grpSpPr>
          <a:xfrm>
            <a:off x="6772426" y="2803312"/>
            <a:ext cx="86964" cy="86964"/>
            <a:chOff x="1220930" y="2834132"/>
            <a:chExt cx="120915" cy="120915"/>
          </a:xfrm>
        </p:grpSpPr>
        <p:cxnSp>
          <p:nvCxnSpPr>
            <p:cNvPr id="156" name="Straight Connector 155">
              <a:extLst>
                <a:ext uri="{FF2B5EF4-FFF2-40B4-BE49-F238E27FC236}">
                  <a16:creationId xmlns:a16="http://schemas.microsoft.com/office/drawing/2014/main" id="{EC36DCD5-CAC0-4D93-B918-DD62AEB23806}"/>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157" name="Straight Connector 156">
              <a:extLst>
                <a:ext uri="{FF2B5EF4-FFF2-40B4-BE49-F238E27FC236}">
                  <a16:creationId xmlns:a16="http://schemas.microsoft.com/office/drawing/2014/main" id="{AEA29900-21F8-4B07-8691-A9CAF3979D53}"/>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158" name="Group 157">
            <a:extLst>
              <a:ext uri="{FF2B5EF4-FFF2-40B4-BE49-F238E27FC236}">
                <a16:creationId xmlns:a16="http://schemas.microsoft.com/office/drawing/2014/main" id="{86A45C48-FA30-4CC8-B5C1-28651F9C9F8A}"/>
              </a:ext>
            </a:extLst>
          </p:cNvPr>
          <p:cNvGrpSpPr/>
          <p:nvPr/>
        </p:nvGrpSpPr>
        <p:grpSpPr>
          <a:xfrm>
            <a:off x="7080845" y="2803312"/>
            <a:ext cx="86964" cy="86964"/>
            <a:chOff x="1220930" y="2834132"/>
            <a:chExt cx="120915" cy="120915"/>
          </a:xfrm>
        </p:grpSpPr>
        <p:cxnSp>
          <p:nvCxnSpPr>
            <p:cNvPr id="159" name="Straight Connector 158">
              <a:extLst>
                <a:ext uri="{FF2B5EF4-FFF2-40B4-BE49-F238E27FC236}">
                  <a16:creationId xmlns:a16="http://schemas.microsoft.com/office/drawing/2014/main" id="{DC64B33C-24B1-4A88-9D6C-18CB48341515}"/>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160" name="Straight Connector 159">
              <a:extLst>
                <a:ext uri="{FF2B5EF4-FFF2-40B4-BE49-F238E27FC236}">
                  <a16:creationId xmlns:a16="http://schemas.microsoft.com/office/drawing/2014/main" id="{89F91570-DCBD-410E-A5E6-F6F5114BF1E4}"/>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161" name="Group 160">
            <a:extLst>
              <a:ext uri="{FF2B5EF4-FFF2-40B4-BE49-F238E27FC236}">
                <a16:creationId xmlns:a16="http://schemas.microsoft.com/office/drawing/2014/main" id="{4FA99A06-2EAB-44A5-AC5E-10BE7844FDE6}"/>
              </a:ext>
            </a:extLst>
          </p:cNvPr>
          <p:cNvGrpSpPr/>
          <p:nvPr/>
        </p:nvGrpSpPr>
        <p:grpSpPr>
          <a:xfrm>
            <a:off x="6065218" y="2474207"/>
            <a:ext cx="86964" cy="86964"/>
            <a:chOff x="1220930" y="2834132"/>
            <a:chExt cx="120915" cy="120915"/>
          </a:xfrm>
        </p:grpSpPr>
        <p:cxnSp>
          <p:nvCxnSpPr>
            <p:cNvPr id="162" name="Straight Connector 161">
              <a:extLst>
                <a:ext uri="{FF2B5EF4-FFF2-40B4-BE49-F238E27FC236}">
                  <a16:creationId xmlns:a16="http://schemas.microsoft.com/office/drawing/2014/main" id="{D77BF7B0-A456-44C4-B487-E2AA0D1540A3}"/>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163" name="Straight Connector 162">
              <a:extLst>
                <a:ext uri="{FF2B5EF4-FFF2-40B4-BE49-F238E27FC236}">
                  <a16:creationId xmlns:a16="http://schemas.microsoft.com/office/drawing/2014/main" id="{777D7268-914A-4477-9586-C0A2867C03BD}"/>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164" name="Group 163">
            <a:extLst>
              <a:ext uri="{FF2B5EF4-FFF2-40B4-BE49-F238E27FC236}">
                <a16:creationId xmlns:a16="http://schemas.microsoft.com/office/drawing/2014/main" id="{282359D3-15AB-4768-B770-217F393756FA}"/>
              </a:ext>
            </a:extLst>
          </p:cNvPr>
          <p:cNvGrpSpPr/>
          <p:nvPr/>
        </p:nvGrpSpPr>
        <p:grpSpPr>
          <a:xfrm>
            <a:off x="5986683" y="2474207"/>
            <a:ext cx="86964" cy="86964"/>
            <a:chOff x="1220930" y="2834132"/>
            <a:chExt cx="120915" cy="120915"/>
          </a:xfrm>
        </p:grpSpPr>
        <p:cxnSp>
          <p:nvCxnSpPr>
            <p:cNvPr id="165" name="Straight Connector 164">
              <a:extLst>
                <a:ext uri="{FF2B5EF4-FFF2-40B4-BE49-F238E27FC236}">
                  <a16:creationId xmlns:a16="http://schemas.microsoft.com/office/drawing/2014/main" id="{1F7843D1-187B-4806-BB15-D3C02C88FABD}"/>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166" name="Straight Connector 165">
              <a:extLst>
                <a:ext uri="{FF2B5EF4-FFF2-40B4-BE49-F238E27FC236}">
                  <a16:creationId xmlns:a16="http://schemas.microsoft.com/office/drawing/2014/main" id="{4C0EAEB8-7F8F-4D39-AB6A-23DDAB012A34}"/>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167" name="Group 166">
            <a:extLst>
              <a:ext uri="{FF2B5EF4-FFF2-40B4-BE49-F238E27FC236}">
                <a16:creationId xmlns:a16="http://schemas.microsoft.com/office/drawing/2014/main" id="{DF85D686-E43A-4902-B5DC-53E502A1F867}"/>
              </a:ext>
            </a:extLst>
          </p:cNvPr>
          <p:cNvGrpSpPr/>
          <p:nvPr/>
        </p:nvGrpSpPr>
        <p:grpSpPr>
          <a:xfrm>
            <a:off x="5559758" y="2474207"/>
            <a:ext cx="86964" cy="86964"/>
            <a:chOff x="1220930" y="2834132"/>
            <a:chExt cx="120915" cy="120915"/>
          </a:xfrm>
        </p:grpSpPr>
        <p:cxnSp>
          <p:nvCxnSpPr>
            <p:cNvPr id="168" name="Straight Connector 167">
              <a:extLst>
                <a:ext uri="{FF2B5EF4-FFF2-40B4-BE49-F238E27FC236}">
                  <a16:creationId xmlns:a16="http://schemas.microsoft.com/office/drawing/2014/main" id="{FC9E4446-9C42-4C49-BB08-31364EF030C1}"/>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169" name="Straight Connector 168">
              <a:extLst>
                <a:ext uri="{FF2B5EF4-FFF2-40B4-BE49-F238E27FC236}">
                  <a16:creationId xmlns:a16="http://schemas.microsoft.com/office/drawing/2014/main" id="{C43EF3CA-394C-4AF1-8CA3-93B153080EA3}"/>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170" name="Group 169">
            <a:extLst>
              <a:ext uri="{FF2B5EF4-FFF2-40B4-BE49-F238E27FC236}">
                <a16:creationId xmlns:a16="http://schemas.microsoft.com/office/drawing/2014/main" id="{FBFC1E92-CADA-4AD8-B35F-07529037FD6E}"/>
              </a:ext>
            </a:extLst>
          </p:cNvPr>
          <p:cNvGrpSpPr/>
          <p:nvPr/>
        </p:nvGrpSpPr>
        <p:grpSpPr>
          <a:xfrm>
            <a:off x="5244661" y="2474207"/>
            <a:ext cx="86964" cy="86964"/>
            <a:chOff x="1220930" y="2834132"/>
            <a:chExt cx="120915" cy="120915"/>
          </a:xfrm>
        </p:grpSpPr>
        <p:cxnSp>
          <p:nvCxnSpPr>
            <p:cNvPr id="171" name="Straight Connector 170">
              <a:extLst>
                <a:ext uri="{FF2B5EF4-FFF2-40B4-BE49-F238E27FC236}">
                  <a16:creationId xmlns:a16="http://schemas.microsoft.com/office/drawing/2014/main" id="{CD96A08D-64BB-47B6-A021-2D02B6F3C264}"/>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172" name="Straight Connector 171">
              <a:extLst>
                <a:ext uri="{FF2B5EF4-FFF2-40B4-BE49-F238E27FC236}">
                  <a16:creationId xmlns:a16="http://schemas.microsoft.com/office/drawing/2014/main" id="{551F9845-ACA2-4B10-A576-AB83C0BDB9EE}"/>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173" name="Group 172">
            <a:extLst>
              <a:ext uri="{FF2B5EF4-FFF2-40B4-BE49-F238E27FC236}">
                <a16:creationId xmlns:a16="http://schemas.microsoft.com/office/drawing/2014/main" id="{F0BFC69A-F215-4618-8FD9-23977B3108A2}"/>
              </a:ext>
            </a:extLst>
          </p:cNvPr>
          <p:cNvGrpSpPr/>
          <p:nvPr/>
        </p:nvGrpSpPr>
        <p:grpSpPr>
          <a:xfrm>
            <a:off x="4982185" y="2474207"/>
            <a:ext cx="86964" cy="86964"/>
            <a:chOff x="1220930" y="2834132"/>
            <a:chExt cx="120915" cy="120915"/>
          </a:xfrm>
        </p:grpSpPr>
        <p:cxnSp>
          <p:nvCxnSpPr>
            <p:cNvPr id="174" name="Straight Connector 173">
              <a:extLst>
                <a:ext uri="{FF2B5EF4-FFF2-40B4-BE49-F238E27FC236}">
                  <a16:creationId xmlns:a16="http://schemas.microsoft.com/office/drawing/2014/main" id="{DEE0F93B-8722-4E57-BE1C-45A22BA4EBE7}"/>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175" name="Straight Connector 174">
              <a:extLst>
                <a:ext uri="{FF2B5EF4-FFF2-40B4-BE49-F238E27FC236}">
                  <a16:creationId xmlns:a16="http://schemas.microsoft.com/office/drawing/2014/main" id="{771433B0-C99B-477B-BF81-829AA12C1CA9}"/>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176" name="Group 175">
            <a:extLst>
              <a:ext uri="{FF2B5EF4-FFF2-40B4-BE49-F238E27FC236}">
                <a16:creationId xmlns:a16="http://schemas.microsoft.com/office/drawing/2014/main" id="{CA71A895-B0D9-406E-886C-EB2C52CFA2F3}"/>
              </a:ext>
            </a:extLst>
          </p:cNvPr>
          <p:cNvGrpSpPr/>
          <p:nvPr/>
        </p:nvGrpSpPr>
        <p:grpSpPr>
          <a:xfrm>
            <a:off x="4962587" y="2474207"/>
            <a:ext cx="86964" cy="86964"/>
            <a:chOff x="1220930" y="2834132"/>
            <a:chExt cx="120915" cy="120915"/>
          </a:xfrm>
        </p:grpSpPr>
        <p:cxnSp>
          <p:nvCxnSpPr>
            <p:cNvPr id="177" name="Straight Connector 176">
              <a:extLst>
                <a:ext uri="{FF2B5EF4-FFF2-40B4-BE49-F238E27FC236}">
                  <a16:creationId xmlns:a16="http://schemas.microsoft.com/office/drawing/2014/main" id="{5DB31684-507E-4A39-8336-0A587CB3A238}"/>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178" name="Straight Connector 177">
              <a:extLst>
                <a:ext uri="{FF2B5EF4-FFF2-40B4-BE49-F238E27FC236}">
                  <a16:creationId xmlns:a16="http://schemas.microsoft.com/office/drawing/2014/main" id="{2F930E5E-3C57-4C42-9E27-A39D85B0ABBA}"/>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179" name="Group 178">
            <a:extLst>
              <a:ext uri="{FF2B5EF4-FFF2-40B4-BE49-F238E27FC236}">
                <a16:creationId xmlns:a16="http://schemas.microsoft.com/office/drawing/2014/main" id="{D34487F4-6B8B-426C-8F7F-6B29ED961F19}"/>
              </a:ext>
            </a:extLst>
          </p:cNvPr>
          <p:cNvGrpSpPr/>
          <p:nvPr/>
        </p:nvGrpSpPr>
        <p:grpSpPr>
          <a:xfrm>
            <a:off x="4932007" y="2474207"/>
            <a:ext cx="86964" cy="86964"/>
            <a:chOff x="1220930" y="2834132"/>
            <a:chExt cx="120915" cy="120915"/>
          </a:xfrm>
        </p:grpSpPr>
        <p:cxnSp>
          <p:nvCxnSpPr>
            <p:cNvPr id="180" name="Straight Connector 179">
              <a:extLst>
                <a:ext uri="{FF2B5EF4-FFF2-40B4-BE49-F238E27FC236}">
                  <a16:creationId xmlns:a16="http://schemas.microsoft.com/office/drawing/2014/main" id="{D52ECFF9-4789-48B5-AF7D-0BD63209E369}"/>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181" name="Straight Connector 180">
              <a:extLst>
                <a:ext uri="{FF2B5EF4-FFF2-40B4-BE49-F238E27FC236}">
                  <a16:creationId xmlns:a16="http://schemas.microsoft.com/office/drawing/2014/main" id="{43F5E2E7-12CE-4156-BCB0-C08539B036EE}"/>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182" name="Group 181">
            <a:extLst>
              <a:ext uri="{FF2B5EF4-FFF2-40B4-BE49-F238E27FC236}">
                <a16:creationId xmlns:a16="http://schemas.microsoft.com/office/drawing/2014/main" id="{94B5F79F-FD3C-4D59-AE31-7F0E0F633472}"/>
              </a:ext>
            </a:extLst>
          </p:cNvPr>
          <p:cNvGrpSpPr/>
          <p:nvPr/>
        </p:nvGrpSpPr>
        <p:grpSpPr>
          <a:xfrm>
            <a:off x="4932007" y="2539881"/>
            <a:ext cx="86964" cy="86964"/>
            <a:chOff x="1220930" y="2834132"/>
            <a:chExt cx="120915" cy="120915"/>
          </a:xfrm>
        </p:grpSpPr>
        <p:cxnSp>
          <p:nvCxnSpPr>
            <p:cNvPr id="183" name="Straight Connector 182">
              <a:extLst>
                <a:ext uri="{FF2B5EF4-FFF2-40B4-BE49-F238E27FC236}">
                  <a16:creationId xmlns:a16="http://schemas.microsoft.com/office/drawing/2014/main" id="{A252664D-802A-4957-AA89-62EC726A659C}"/>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184" name="Straight Connector 183">
              <a:extLst>
                <a:ext uri="{FF2B5EF4-FFF2-40B4-BE49-F238E27FC236}">
                  <a16:creationId xmlns:a16="http://schemas.microsoft.com/office/drawing/2014/main" id="{E24529F3-C973-4A21-A76A-4CF9540285B1}"/>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185" name="Group 184">
            <a:extLst>
              <a:ext uri="{FF2B5EF4-FFF2-40B4-BE49-F238E27FC236}">
                <a16:creationId xmlns:a16="http://schemas.microsoft.com/office/drawing/2014/main" id="{983CC8B2-CEC4-48B2-9CB5-E2F973EF58F5}"/>
              </a:ext>
            </a:extLst>
          </p:cNvPr>
          <p:cNvGrpSpPr/>
          <p:nvPr/>
        </p:nvGrpSpPr>
        <p:grpSpPr>
          <a:xfrm>
            <a:off x="4459708" y="2539881"/>
            <a:ext cx="86964" cy="86964"/>
            <a:chOff x="1220930" y="2834132"/>
            <a:chExt cx="120915" cy="120915"/>
          </a:xfrm>
        </p:grpSpPr>
        <p:cxnSp>
          <p:nvCxnSpPr>
            <p:cNvPr id="186" name="Straight Connector 185">
              <a:extLst>
                <a:ext uri="{FF2B5EF4-FFF2-40B4-BE49-F238E27FC236}">
                  <a16:creationId xmlns:a16="http://schemas.microsoft.com/office/drawing/2014/main" id="{461D8AD8-1E0B-403C-9D7F-B54C816B5922}"/>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187" name="Straight Connector 186">
              <a:extLst>
                <a:ext uri="{FF2B5EF4-FFF2-40B4-BE49-F238E27FC236}">
                  <a16:creationId xmlns:a16="http://schemas.microsoft.com/office/drawing/2014/main" id="{7232B550-28D4-4F19-B2AB-0456D59FC5AA}"/>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188" name="Group 187">
            <a:extLst>
              <a:ext uri="{FF2B5EF4-FFF2-40B4-BE49-F238E27FC236}">
                <a16:creationId xmlns:a16="http://schemas.microsoft.com/office/drawing/2014/main" id="{D6E68CC8-98DB-4FDE-B7E6-96F5F54144F8}"/>
              </a:ext>
            </a:extLst>
          </p:cNvPr>
          <p:cNvGrpSpPr/>
          <p:nvPr/>
        </p:nvGrpSpPr>
        <p:grpSpPr>
          <a:xfrm>
            <a:off x="4426345" y="2539881"/>
            <a:ext cx="86964" cy="86964"/>
            <a:chOff x="1220930" y="2834132"/>
            <a:chExt cx="120915" cy="120915"/>
          </a:xfrm>
        </p:grpSpPr>
        <p:cxnSp>
          <p:nvCxnSpPr>
            <p:cNvPr id="189" name="Straight Connector 188">
              <a:extLst>
                <a:ext uri="{FF2B5EF4-FFF2-40B4-BE49-F238E27FC236}">
                  <a16:creationId xmlns:a16="http://schemas.microsoft.com/office/drawing/2014/main" id="{1F547F90-A8D8-4F09-80E2-71138350C4A1}"/>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190" name="Straight Connector 189">
              <a:extLst>
                <a:ext uri="{FF2B5EF4-FFF2-40B4-BE49-F238E27FC236}">
                  <a16:creationId xmlns:a16="http://schemas.microsoft.com/office/drawing/2014/main" id="{38E10CD7-1078-4BCA-906E-0ADFC8C15956}"/>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191" name="Group 190">
            <a:extLst>
              <a:ext uri="{FF2B5EF4-FFF2-40B4-BE49-F238E27FC236}">
                <a16:creationId xmlns:a16="http://schemas.microsoft.com/office/drawing/2014/main" id="{F74F998C-3C8A-484B-A9FE-5567296C70C9}"/>
              </a:ext>
            </a:extLst>
          </p:cNvPr>
          <p:cNvGrpSpPr/>
          <p:nvPr/>
        </p:nvGrpSpPr>
        <p:grpSpPr>
          <a:xfrm>
            <a:off x="4426345" y="2474707"/>
            <a:ext cx="86964" cy="86964"/>
            <a:chOff x="1220930" y="2834132"/>
            <a:chExt cx="120915" cy="120915"/>
          </a:xfrm>
        </p:grpSpPr>
        <p:cxnSp>
          <p:nvCxnSpPr>
            <p:cNvPr id="192" name="Straight Connector 191">
              <a:extLst>
                <a:ext uri="{FF2B5EF4-FFF2-40B4-BE49-F238E27FC236}">
                  <a16:creationId xmlns:a16="http://schemas.microsoft.com/office/drawing/2014/main" id="{CB10365C-6A5F-4C60-9A0B-14542137E087}"/>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193" name="Straight Connector 192">
              <a:extLst>
                <a:ext uri="{FF2B5EF4-FFF2-40B4-BE49-F238E27FC236}">
                  <a16:creationId xmlns:a16="http://schemas.microsoft.com/office/drawing/2014/main" id="{528E1384-DA0C-46A1-AA28-3F6D1C868BB5}"/>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194" name="Group 193">
            <a:extLst>
              <a:ext uri="{FF2B5EF4-FFF2-40B4-BE49-F238E27FC236}">
                <a16:creationId xmlns:a16="http://schemas.microsoft.com/office/drawing/2014/main" id="{D37E66DA-134B-4C04-90B3-C6703CD143CA}"/>
              </a:ext>
            </a:extLst>
          </p:cNvPr>
          <p:cNvGrpSpPr/>
          <p:nvPr/>
        </p:nvGrpSpPr>
        <p:grpSpPr>
          <a:xfrm>
            <a:off x="4454344" y="2474707"/>
            <a:ext cx="86964" cy="86964"/>
            <a:chOff x="1220930" y="2834132"/>
            <a:chExt cx="120915" cy="120915"/>
          </a:xfrm>
        </p:grpSpPr>
        <p:cxnSp>
          <p:nvCxnSpPr>
            <p:cNvPr id="195" name="Straight Connector 194">
              <a:extLst>
                <a:ext uri="{FF2B5EF4-FFF2-40B4-BE49-F238E27FC236}">
                  <a16:creationId xmlns:a16="http://schemas.microsoft.com/office/drawing/2014/main" id="{92015C73-B129-4EDF-AD9A-09D8E6027171}"/>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196" name="Straight Connector 195">
              <a:extLst>
                <a:ext uri="{FF2B5EF4-FFF2-40B4-BE49-F238E27FC236}">
                  <a16:creationId xmlns:a16="http://schemas.microsoft.com/office/drawing/2014/main" id="{243FA10A-D1F3-4504-B187-55A95430FCBF}"/>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197" name="Group 196">
            <a:extLst>
              <a:ext uri="{FF2B5EF4-FFF2-40B4-BE49-F238E27FC236}">
                <a16:creationId xmlns:a16="http://schemas.microsoft.com/office/drawing/2014/main" id="{4D9A3A46-E23B-49D8-BE96-1B3A177AEF0E}"/>
              </a:ext>
            </a:extLst>
          </p:cNvPr>
          <p:cNvGrpSpPr/>
          <p:nvPr/>
        </p:nvGrpSpPr>
        <p:grpSpPr>
          <a:xfrm>
            <a:off x="4176508" y="2474707"/>
            <a:ext cx="86964" cy="86964"/>
            <a:chOff x="1220930" y="2834132"/>
            <a:chExt cx="120915" cy="120915"/>
          </a:xfrm>
        </p:grpSpPr>
        <p:cxnSp>
          <p:nvCxnSpPr>
            <p:cNvPr id="198" name="Straight Connector 197">
              <a:extLst>
                <a:ext uri="{FF2B5EF4-FFF2-40B4-BE49-F238E27FC236}">
                  <a16:creationId xmlns:a16="http://schemas.microsoft.com/office/drawing/2014/main" id="{8BDA952F-8A91-44AD-8C4D-9CC8B3468EAF}"/>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199" name="Straight Connector 198">
              <a:extLst>
                <a:ext uri="{FF2B5EF4-FFF2-40B4-BE49-F238E27FC236}">
                  <a16:creationId xmlns:a16="http://schemas.microsoft.com/office/drawing/2014/main" id="{2A0BCAED-8550-41B6-8D8C-9A741C3A15CD}"/>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200" name="Group 199">
            <a:extLst>
              <a:ext uri="{FF2B5EF4-FFF2-40B4-BE49-F238E27FC236}">
                <a16:creationId xmlns:a16="http://schemas.microsoft.com/office/drawing/2014/main" id="{50ED6335-A577-4420-A6AC-308A0A08DB7A}"/>
              </a:ext>
            </a:extLst>
          </p:cNvPr>
          <p:cNvGrpSpPr/>
          <p:nvPr/>
        </p:nvGrpSpPr>
        <p:grpSpPr>
          <a:xfrm>
            <a:off x="4176508" y="2540508"/>
            <a:ext cx="86964" cy="86964"/>
            <a:chOff x="1220930" y="2834132"/>
            <a:chExt cx="120915" cy="120915"/>
          </a:xfrm>
        </p:grpSpPr>
        <p:cxnSp>
          <p:nvCxnSpPr>
            <p:cNvPr id="201" name="Straight Connector 200">
              <a:extLst>
                <a:ext uri="{FF2B5EF4-FFF2-40B4-BE49-F238E27FC236}">
                  <a16:creationId xmlns:a16="http://schemas.microsoft.com/office/drawing/2014/main" id="{6FF771D7-166B-4AF7-B1D0-277B2C71ACA0}"/>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202" name="Straight Connector 201">
              <a:extLst>
                <a:ext uri="{FF2B5EF4-FFF2-40B4-BE49-F238E27FC236}">
                  <a16:creationId xmlns:a16="http://schemas.microsoft.com/office/drawing/2014/main" id="{5E3C4157-0AC1-4F0C-AB01-1F1A07BF60B7}"/>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203" name="Group 202">
            <a:extLst>
              <a:ext uri="{FF2B5EF4-FFF2-40B4-BE49-F238E27FC236}">
                <a16:creationId xmlns:a16="http://schemas.microsoft.com/office/drawing/2014/main" id="{93C0B8DB-D563-4E07-976B-916E0657C99C}"/>
              </a:ext>
            </a:extLst>
          </p:cNvPr>
          <p:cNvGrpSpPr/>
          <p:nvPr/>
        </p:nvGrpSpPr>
        <p:grpSpPr>
          <a:xfrm>
            <a:off x="3883751" y="2540508"/>
            <a:ext cx="86964" cy="86964"/>
            <a:chOff x="1220930" y="2834132"/>
            <a:chExt cx="120915" cy="120915"/>
          </a:xfrm>
        </p:grpSpPr>
        <p:cxnSp>
          <p:nvCxnSpPr>
            <p:cNvPr id="204" name="Straight Connector 203">
              <a:extLst>
                <a:ext uri="{FF2B5EF4-FFF2-40B4-BE49-F238E27FC236}">
                  <a16:creationId xmlns:a16="http://schemas.microsoft.com/office/drawing/2014/main" id="{F62C8056-72A9-4928-80A6-2351F65C51DD}"/>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205" name="Straight Connector 204">
              <a:extLst>
                <a:ext uri="{FF2B5EF4-FFF2-40B4-BE49-F238E27FC236}">
                  <a16:creationId xmlns:a16="http://schemas.microsoft.com/office/drawing/2014/main" id="{8DD61900-D824-456C-BEB6-6165B9299447}"/>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206" name="Group 205">
            <a:extLst>
              <a:ext uri="{FF2B5EF4-FFF2-40B4-BE49-F238E27FC236}">
                <a16:creationId xmlns:a16="http://schemas.microsoft.com/office/drawing/2014/main" id="{01315307-0158-4494-BC4D-803A580DDE33}"/>
              </a:ext>
            </a:extLst>
          </p:cNvPr>
          <p:cNvGrpSpPr/>
          <p:nvPr/>
        </p:nvGrpSpPr>
        <p:grpSpPr>
          <a:xfrm>
            <a:off x="3699630" y="2540508"/>
            <a:ext cx="86964" cy="86964"/>
            <a:chOff x="1220930" y="2834132"/>
            <a:chExt cx="120915" cy="120915"/>
          </a:xfrm>
        </p:grpSpPr>
        <p:cxnSp>
          <p:nvCxnSpPr>
            <p:cNvPr id="207" name="Straight Connector 206">
              <a:extLst>
                <a:ext uri="{FF2B5EF4-FFF2-40B4-BE49-F238E27FC236}">
                  <a16:creationId xmlns:a16="http://schemas.microsoft.com/office/drawing/2014/main" id="{A481755F-F611-4D48-8037-403395213CF6}"/>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208" name="Straight Connector 207">
              <a:extLst>
                <a:ext uri="{FF2B5EF4-FFF2-40B4-BE49-F238E27FC236}">
                  <a16:creationId xmlns:a16="http://schemas.microsoft.com/office/drawing/2014/main" id="{363CB476-95B8-4EE5-A1A2-C1F7B9AB279F}"/>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209" name="Group 208">
            <a:extLst>
              <a:ext uri="{FF2B5EF4-FFF2-40B4-BE49-F238E27FC236}">
                <a16:creationId xmlns:a16="http://schemas.microsoft.com/office/drawing/2014/main" id="{249480E3-270C-4705-8A0B-2CEA0511A6AB}"/>
              </a:ext>
            </a:extLst>
          </p:cNvPr>
          <p:cNvGrpSpPr/>
          <p:nvPr/>
        </p:nvGrpSpPr>
        <p:grpSpPr>
          <a:xfrm>
            <a:off x="3699630" y="2467288"/>
            <a:ext cx="86964" cy="86964"/>
            <a:chOff x="1220930" y="2834132"/>
            <a:chExt cx="120915" cy="120915"/>
          </a:xfrm>
        </p:grpSpPr>
        <p:cxnSp>
          <p:nvCxnSpPr>
            <p:cNvPr id="210" name="Straight Connector 209">
              <a:extLst>
                <a:ext uri="{FF2B5EF4-FFF2-40B4-BE49-F238E27FC236}">
                  <a16:creationId xmlns:a16="http://schemas.microsoft.com/office/drawing/2014/main" id="{5AD1070F-785B-444D-BD89-53F80F045469}"/>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211" name="Straight Connector 210">
              <a:extLst>
                <a:ext uri="{FF2B5EF4-FFF2-40B4-BE49-F238E27FC236}">
                  <a16:creationId xmlns:a16="http://schemas.microsoft.com/office/drawing/2014/main" id="{0302FE3F-C6DA-4BA1-9FED-715F40B5418B}"/>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212" name="Group 211">
            <a:extLst>
              <a:ext uri="{FF2B5EF4-FFF2-40B4-BE49-F238E27FC236}">
                <a16:creationId xmlns:a16="http://schemas.microsoft.com/office/drawing/2014/main" id="{6E2F9490-2894-4C83-8A42-93ABABBA930B}"/>
              </a:ext>
            </a:extLst>
          </p:cNvPr>
          <p:cNvGrpSpPr/>
          <p:nvPr/>
        </p:nvGrpSpPr>
        <p:grpSpPr>
          <a:xfrm>
            <a:off x="3882527" y="2467288"/>
            <a:ext cx="86964" cy="86964"/>
            <a:chOff x="1220930" y="2834132"/>
            <a:chExt cx="120915" cy="120915"/>
          </a:xfrm>
        </p:grpSpPr>
        <p:cxnSp>
          <p:nvCxnSpPr>
            <p:cNvPr id="213" name="Straight Connector 212">
              <a:extLst>
                <a:ext uri="{FF2B5EF4-FFF2-40B4-BE49-F238E27FC236}">
                  <a16:creationId xmlns:a16="http://schemas.microsoft.com/office/drawing/2014/main" id="{8192BBED-8B82-41B8-9DA4-8E1A9871706E}"/>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214" name="Straight Connector 213">
              <a:extLst>
                <a:ext uri="{FF2B5EF4-FFF2-40B4-BE49-F238E27FC236}">
                  <a16:creationId xmlns:a16="http://schemas.microsoft.com/office/drawing/2014/main" id="{B443EFBB-663D-400C-A0B4-E1AF4A2F9BEA}"/>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215" name="Group 214">
            <a:extLst>
              <a:ext uri="{FF2B5EF4-FFF2-40B4-BE49-F238E27FC236}">
                <a16:creationId xmlns:a16="http://schemas.microsoft.com/office/drawing/2014/main" id="{03A82AEC-4DFB-438C-A645-D308290EA421}"/>
              </a:ext>
            </a:extLst>
          </p:cNvPr>
          <p:cNvGrpSpPr/>
          <p:nvPr/>
        </p:nvGrpSpPr>
        <p:grpSpPr>
          <a:xfrm>
            <a:off x="3505049" y="2454475"/>
            <a:ext cx="86964" cy="86964"/>
            <a:chOff x="1220930" y="2834132"/>
            <a:chExt cx="120915" cy="120915"/>
          </a:xfrm>
        </p:grpSpPr>
        <p:cxnSp>
          <p:nvCxnSpPr>
            <p:cNvPr id="216" name="Straight Connector 215">
              <a:extLst>
                <a:ext uri="{FF2B5EF4-FFF2-40B4-BE49-F238E27FC236}">
                  <a16:creationId xmlns:a16="http://schemas.microsoft.com/office/drawing/2014/main" id="{DEDAE027-B869-4AAF-BDA7-8F38F61E03A3}"/>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217" name="Straight Connector 216">
              <a:extLst>
                <a:ext uri="{FF2B5EF4-FFF2-40B4-BE49-F238E27FC236}">
                  <a16:creationId xmlns:a16="http://schemas.microsoft.com/office/drawing/2014/main" id="{7D9E5F66-F261-4B75-BB75-436CE9E51746}"/>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218" name="Group 217">
            <a:extLst>
              <a:ext uri="{FF2B5EF4-FFF2-40B4-BE49-F238E27FC236}">
                <a16:creationId xmlns:a16="http://schemas.microsoft.com/office/drawing/2014/main" id="{DF19C861-EB89-48C1-B463-DBA29C98C331}"/>
              </a:ext>
            </a:extLst>
          </p:cNvPr>
          <p:cNvGrpSpPr/>
          <p:nvPr/>
        </p:nvGrpSpPr>
        <p:grpSpPr>
          <a:xfrm>
            <a:off x="3505049" y="2492119"/>
            <a:ext cx="86964" cy="86964"/>
            <a:chOff x="1220930" y="2834132"/>
            <a:chExt cx="120915" cy="120915"/>
          </a:xfrm>
        </p:grpSpPr>
        <p:cxnSp>
          <p:nvCxnSpPr>
            <p:cNvPr id="219" name="Straight Connector 218">
              <a:extLst>
                <a:ext uri="{FF2B5EF4-FFF2-40B4-BE49-F238E27FC236}">
                  <a16:creationId xmlns:a16="http://schemas.microsoft.com/office/drawing/2014/main" id="{D1D4BA13-FB25-4DBF-A068-2161CA8F53F3}"/>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220" name="Straight Connector 219">
              <a:extLst>
                <a:ext uri="{FF2B5EF4-FFF2-40B4-BE49-F238E27FC236}">
                  <a16:creationId xmlns:a16="http://schemas.microsoft.com/office/drawing/2014/main" id="{887A16B4-627D-45A6-95ED-FF36EB88FE7A}"/>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221" name="Group 220">
            <a:extLst>
              <a:ext uri="{FF2B5EF4-FFF2-40B4-BE49-F238E27FC236}">
                <a16:creationId xmlns:a16="http://schemas.microsoft.com/office/drawing/2014/main" id="{6311ED44-FAA2-459F-8933-79C76B79E60B}"/>
              </a:ext>
            </a:extLst>
          </p:cNvPr>
          <p:cNvGrpSpPr/>
          <p:nvPr/>
        </p:nvGrpSpPr>
        <p:grpSpPr>
          <a:xfrm>
            <a:off x="3426114" y="2492119"/>
            <a:ext cx="86964" cy="86964"/>
            <a:chOff x="1220930" y="2834132"/>
            <a:chExt cx="120915" cy="120915"/>
          </a:xfrm>
        </p:grpSpPr>
        <p:cxnSp>
          <p:nvCxnSpPr>
            <p:cNvPr id="222" name="Straight Connector 221">
              <a:extLst>
                <a:ext uri="{FF2B5EF4-FFF2-40B4-BE49-F238E27FC236}">
                  <a16:creationId xmlns:a16="http://schemas.microsoft.com/office/drawing/2014/main" id="{3DBE4B4F-2468-4069-91AA-63B79AEB0572}"/>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223" name="Straight Connector 222">
              <a:extLst>
                <a:ext uri="{FF2B5EF4-FFF2-40B4-BE49-F238E27FC236}">
                  <a16:creationId xmlns:a16="http://schemas.microsoft.com/office/drawing/2014/main" id="{60660DEC-11F9-43AC-9FB7-8FB61D1832E3}"/>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224" name="Group 223">
            <a:extLst>
              <a:ext uri="{FF2B5EF4-FFF2-40B4-BE49-F238E27FC236}">
                <a16:creationId xmlns:a16="http://schemas.microsoft.com/office/drawing/2014/main" id="{1BB8E8C8-3B07-4686-B2D1-1117EE3850A4}"/>
              </a:ext>
            </a:extLst>
          </p:cNvPr>
          <p:cNvGrpSpPr/>
          <p:nvPr/>
        </p:nvGrpSpPr>
        <p:grpSpPr>
          <a:xfrm>
            <a:off x="3402153" y="2492119"/>
            <a:ext cx="86964" cy="86964"/>
            <a:chOff x="1220930" y="2834132"/>
            <a:chExt cx="120915" cy="120915"/>
          </a:xfrm>
        </p:grpSpPr>
        <p:cxnSp>
          <p:nvCxnSpPr>
            <p:cNvPr id="225" name="Straight Connector 224">
              <a:extLst>
                <a:ext uri="{FF2B5EF4-FFF2-40B4-BE49-F238E27FC236}">
                  <a16:creationId xmlns:a16="http://schemas.microsoft.com/office/drawing/2014/main" id="{1DF18C15-1D80-463E-9C8D-7B578AC43338}"/>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226" name="Straight Connector 225">
              <a:extLst>
                <a:ext uri="{FF2B5EF4-FFF2-40B4-BE49-F238E27FC236}">
                  <a16:creationId xmlns:a16="http://schemas.microsoft.com/office/drawing/2014/main" id="{3DEC3F77-453A-4998-877B-8DE644FE693C}"/>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227" name="Group 226">
            <a:extLst>
              <a:ext uri="{FF2B5EF4-FFF2-40B4-BE49-F238E27FC236}">
                <a16:creationId xmlns:a16="http://schemas.microsoft.com/office/drawing/2014/main" id="{0F9AAFD2-1502-4D2A-8127-F6DD39298CDB}"/>
              </a:ext>
            </a:extLst>
          </p:cNvPr>
          <p:cNvGrpSpPr/>
          <p:nvPr/>
        </p:nvGrpSpPr>
        <p:grpSpPr>
          <a:xfrm>
            <a:off x="3399591" y="2452917"/>
            <a:ext cx="86964" cy="86964"/>
            <a:chOff x="1220930" y="2834132"/>
            <a:chExt cx="120915" cy="120915"/>
          </a:xfrm>
        </p:grpSpPr>
        <p:cxnSp>
          <p:nvCxnSpPr>
            <p:cNvPr id="228" name="Straight Connector 227">
              <a:extLst>
                <a:ext uri="{FF2B5EF4-FFF2-40B4-BE49-F238E27FC236}">
                  <a16:creationId xmlns:a16="http://schemas.microsoft.com/office/drawing/2014/main" id="{09521540-C1C6-4645-B18F-68A27A2EDD0D}"/>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229" name="Straight Connector 228">
              <a:extLst>
                <a:ext uri="{FF2B5EF4-FFF2-40B4-BE49-F238E27FC236}">
                  <a16:creationId xmlns:a16="http://schemas.microsoft.com/office/drawing/2014/main" id="{6EAC1528-13D2-4CA3-9709-795B61BA6D0A}"/>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230" name="Group 229">
            <a:extLst>
              <a:ext uri="{FF2B5EF4-FFF2-40B4-BE49-F238E27FC236}">
                <a16:creationId xmlns:a16="http://schemas.microsoft.com/office/drawing/2014/main" id="{C803E6BD-983B-4673-A04E-9107E418E0A0}"/>
              </a:ext>
            </a:extLst>
          </p:cNvPr>
          <p:cNvGrpSpPr/>
          <p:nvPr/>
        </p:nvGrpSpPr>
        <p:grpSpPr>
          <a:xfrm>
            <a:off x="3429770" y="2452917"/>
            <a:ext cx="86964" cy="86964"/>
            <a:chOff x="1220930" y="2834132"/>
            <a:chExt cx="120915" cy="120915"/>
          </a:xfrm>
        </p:grpSpPr>
        <p:cxnSp>
          <p:nvCxnSpPr>
            <p:cNvPr id="231" name="Straight Connector 230">
              <a:extLst>
                <a:ext uri="{FF2B5EF4-FFF2-40B4-BE49-F238E27FC236}">
                  <a16:creationId xmlns:a16="http://schemas.microsoft.com/office/drawing/2014/main" id="{5A909EF0-0B07-482A-B1DB-2042D26C3DBE}"/>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232" name="Straight Connector 231">
              <a:extLst>
                <a:ext uri="{FF2B5EF4-FFF2-40B4-BE49-F238E27FC236}">
                  <a16:creationId xmlns:a16="http://schemas.microsoft.com/office/drawing/2014/main" id="{75001A7F-AA11-42F0-99BC-9E576B1E913C}"/>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233" name="Group 232">
            <a:extLst>
              <a:ext uri="{FF2B5EF4-FFF2-40B4-BE49-F238E27FC236}">
                <a16:creationId xmlns:a16="http://schemas.microsoft.com/office/drawing/2014/main" id="{1225C3FE-E721-4025-A95A-808DDC5D4488}"/>
              </a:ext>
            </a:extLst>
          </p:cNvPr>
          <p:cNvGrpSpPr/>
          <p:nvPr/>
        </p:nvGrpSpPr>
        <p:grpSpPr>
          <a:xfrm>
            <a:off x="3298695" y="2452917"/>
            <a:ext cx="86964" cy="86964"/>
            <a:chOff x="1220930" y="2834132"/>
            <a:chExt cx="120915" cy="120915"/>
          </a:xfrm>
        </p:grpSpPr>
        <p:cxnSp>
          <p:nvCxnSpPr>
            <p:cNvPr id="234" name="Straight Connector 233">
              <a:extLst>
                <a:ext uri="{FF2B5EF4-FFF2-40B4-BE49-F238E27FC236}">
                  <a16:creationId xmlns:a16="http://schemas.microsoft.com/office/drawing/2014/main" id="{3D57CBA1-ED3D-45F5-941E-4958277DD3FB}"/>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235" name="Straight Connector 234">
              <a:extLst>
                <a:ext uri="{FF2B5EF4-FFF2-40B4-BE49-F238E27FC236}">
                  <a16:creationId xmlns:a16="http://schemas.microsoft.com/office/drawing/2014/main" id="{CF3DA2CA-8071-4831-948A-9D9419BC5FB6}"/>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236" name="Group 235">
            <a:extLst>
              <a:ext uri="{FF2B5EF4-FFF2-40B4-BE49-F238E27FC236}">
                <a16:creationId xmlns:a16="http://schemas.microsoft.com/office/drawing/2014/main" id="{F2084D21-F970-4F60-982D-CE38729EFD41}"/>
              </a:ext>
            </a:extLst>
          </p:cNvPr>
          <p:cNvGrpSpPr/>
          <p:nvPr/>
        </p:nvGrpSpPr>
        <p:grpSpPr>
          <a:xfrm>
            <a:off x="3163322" y="2452917"/>
            <a:ext cx="86964" cy="86964"/>
            <a:chOff x="1220930" y="2834132"/>
            <a:chExt cx="120915" cy="120915"/>
          </a:xfrm>
        </p:grpSpPr>
        <p:cxnSp>
          <p:nvCxnSpPr>
            <p:cNvPr id="237" name="Straight Connector 236">
              <a:extLst>
                <a:ext uri="{FF2B5EF4-FFF2-40B4-BE49-F238E27FC236}">
                  <a16:creationId xmlns:a16="http://schemas.microsoft.com/office/drawing/2014/main" id="{1F081F68-EEA1-4406-A274-1FC24A4588CF}"/>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238" name="Straight Connector 237">
              <a:extLst>
                <a:ext uri="{FF2B5EF4-FFF2-40B4-BE49-F238E27FC236}">
                  <a16:creationId xmlns:a16="http://schemas.microsoft.com/office/drawing/2014/main" id="{9139B254-B0CE-41CA-8614-7CDB46C17ECB}"/>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239" name="Group 238">
            <a:extLst>
              <a:ext uri="{FF2B5EF4-FFF2-40B4-BE49-F238E27FC236}">
                <a16:creationId xmlns:a16="http://schemas.microsoft.com/office/drawing/2014/main" id="{E1366AE6-B6A3-4984-9BD4-75AAEE64FE37}"/>
              </a:ext>
            </a:extLst>
          </p:cNvPr>
          <p:cNvGrpSpPr/>
          <p:nvPr/>
        </p:nvGrpSpPr>
        <p:grpSpPr>
          <a:xfrm>
            <a:off x="3171277" y="2490844"/>
            <a:ext cx="86964" cy="86964"/>
            <a:chOff x="1220930" y="2834132"/>
            <a:chExt cx="120915" cy="120915"/>
          </a:xfrm>
        </p:grpSpPr>
        <p:cxnSp>
          <p:nvCxnSpPr>
            <p:cNvPr id="240" name="Straight Connector 239">
              <a:extLst>
                <a:ext uri="{FF2B5EF4-FFF2-40B4-BE49-F238E27FC236}">
                  <a16:creationId xmlns:a16="http://schemas.microsoft.com/office/drawing/2014/main" id="{7D4FD79E-69D3-49C2-9663-551C5F437685}"/>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241" name="Straight Connector 240">
              <a:extLst>
                <a:ext uri="{FF2B5EF4-FFF2-40B4-BE49-F238E27FC236}">
                  <a16:creationId xmlns:a16="http://schemas.microsoft.com/office/drawing/2014/main" id="{92CB76A5-E3FE-475B-B642-EEA1C9489AB8}"/>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242" name="Group 241">
            <a:extLst>
              <a:ext uri="{FF2B5EF4-FFF2-40B4-BE49-F238E27FC236}">
                <a16:creationId xmlns:a16="http://schemas.microsoft.com/office/drawing/2014/main" id="{EBDE49AD-A902-462F-BF0D-D19B0D399FCE}"/>
              </a:ext>
            </a:extLst>
          </p:cNvPr>
          <p:cNvGrpSpPr/>
          <p:nvPr/>
        </p:nvGrpSpPr>
        <p:grpSpPr>
          <a:xfrm>
            <a:off x="2934465" y="2490844"/>
            <a:ext cx="86964" cy="86964"/>
            <a:chOff x="1220930" y="2834132"/>
            <a:chExt cx="120915" cy="120915"/>
          </a:xfrm>
        </p:grpSpPr>
        <p:cxnSp>
          <p:nvCxnSpPr>
            <p:cNvPr id="243" name="Straight Connector 242">
              <a:extLst>
                <a:ext uri="{FF2B5EF4-FFF2-40B4-BE49-F238E27FC236}">
                  <a16:creationId xmlns:a16="http://schemas.microsoft.com/office/drawing/2014/main" id="{3C8007A3-43DC-48AD-8A54-9E73EAF526DB}"/>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244" name="Straight Connector 243">
              <a:extLst>
                <a:ext uri="{FF2B5EF4-FFF2-40B4-BE49-F238E27FC236}">
                  <a16:creationId xmlns:a16="http://schemas.microsoft.com/office/drawing/2014/main" id="{31AFC5E6-C552-432C-BC33-DB8FB87BEBE1}"/>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245" name="Group 244">
            <a:extLst>
              <a:ext uri="{FF2B5EF4-FFF2-40B4-BE49-F238E27FC236}">
                <a16:creationId xmlns:a16="http://schemas.microsoft.com/office/drawing/2014/main" id="{DAADDC03-AC7F-4563-B92D-678DD9620F87}"/>
              </a:ext>
            </a:extLst>
          </p:cNvPr>
          <p:cNvGrpSpPr/>
          <p:nvPr/>
        </p:nvGrpSpPr>
        <p:grpSpPr>
          <a:xfrm>
            <a:off x="2907436" y="2490844"/>
            <a:ext cx="86964" cy="86964"/>
            <a:chOff x="1220930" y="2834132"/>
            <a:chExt cx="120915" cy="120915"/>
          </a:xfrm>
        </p:grpSpPr>
        <p:cxnSp>
          <p:nvCxnSpPr>
            <p:cNvPr id="246" name="Straight Connector 245">
              <a:extLst>
                <a:ext uri="{FF2B5EF4-FFF2-40B4-BE49-F238E27FC236}">
                  <a16:creationId xmlns:a16="http://schemas.microsoft.com/office/drawing/2014/main" id="{FE8530DD-20FB-4A0E-987A-89C4EE39B78B}"/>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247" name="Straight Connector 246">
              <a:extLst>
                <a:ext uri="{FF2B5EF4-FFF2-40B4-BE49-F238E27FC236}">
                  <a16:creationId xmlns:a16="http://schemas.microsoft.com/office/drawing/2014/main" id="{C3E16FC4-A6F7-45DB-9284-D7FF3D16A78B}"/>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248" name="Group 247">
            <a:extLst>
              <a:ext uri="{FF2B5EF4-FFF2-40B4-BE49-F238E27FC236}">
                <a16:creationId xmlns:a16="http://schemas.microsoft.com/office/drawing/2014/main" id="{1387F994-DC7C-4C8C-94FF-3C2454BBED26}"/>
              </a:ext>
            </a:extLst>
          </p:cNvPr>
          <p:cNvGrpSpPr/>
          <p:nvPr/>
        </p:nvGrpSpPr>
        <p:grpSpPr>
          <a:xfrm>
            <a:off x="2932927" y="2445035"/>
            <a:ext cx="86964" cy="86964"/>
            <a:chOff x="1220930" y="2834132"/>
            <a:chExt cx="120915" cy="120915"/>
          </a:xfrm>
        </p:grpSpPr>
        <p:cxnSp>
          <p:nvCxnSpPr>
            <p:cNvPr id="249" name="Straight Connector 248">
              <a:extLst>
                <a:ext uri="{FF2B5EF4-FFF2-40B4-BE49-F238E27FC236}">
                  <a16:creationId xmlns:a16="http://schemas.microsoft.com/office/drawing/2014/main" id="{9E1B0B52-8AA7-4220-B24D-8094475EB22F}"/>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250" name="Straight Connector 249">
              <a:extLst>
                <a:ext uri="{FF2B5EF4-FFF2-40B4-BE49-F238E27FC236}">
                  <a16:creationId xmlns:a16="http://schemas.microsoft.com/office/drawing/2014/main" id="{8E3AE6CD-B9AA-487C-B857-7749BD2B0AEA}"/>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251" name="Group 250">
            <a:extLst>
              <a:ext uri="{FF2B5EF4-FFF2-40B4-BE49-F238E27FC236}">
                <a16:creationId xmlns:a16="http://schemas.microsoft.com/office/drawing/2014/main" id="{B2AC3DDD-DFBF-47DF-9595-57AE6B5B6192}"/>
              </a:ext>
            </a:extLst>
          </p:cNvPr>
          <p:cNvGrpSpPr/>
          <p:nvPr/>
        </p:nvGrpSpPr>
        <p:grpSpPr>
          <a:xfrm>
            <a:off x="2897780" y="2445035"/>
            <a:ext cx="86964" cy="86964"/>
            <a:chOff x="1220930" y="2834132"/>
            <a:chExt cx="120915" cy="120915"/>
          </a:xfrm>
        </p:grpSpPr>
        <p:cxnSp>
          <p:nvCxnSpPr>
            <p:cNvPr id="252" name="Straight Connector 251">
              <a:extLst>
                <a:ext uri="{FF2B5EF4-FFF2-40B4-BE49-F238E27FC236}">
                  <a16:creationId xmlns:a16="http://schemas.microsoft.com/office/drawing/2014/main" id="{3F4BBAC9-AD36-4D28-A157-8F4BAC7848C3}"/>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253" name="Straight Connector 252">
              <a:extLst>
                <a:ext uri="{FF2B5EF4-FFF2-40B4-BE49-F238E27FC236}">
                  <a16:creationId xmlns:a16="http://schemas.microsoft.com/office/drawing/2014/main" id="{1B10CC37-1D78-4EB8-AC53-54E123C40F2F}"/>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254" name="Group 253">
            <a:extLst>
              <a:ext uri="{FF2B5EF4-FFF2-40B4-BE49-F238E27FC236}">
                <a16:creationId xmlns:a16="http://schemas.microsoft.com/office/drawing/2014/main" id="{BCC6D8DE-4527-4590-A9EB-024554A7DC1D}"/>
              </a:ext>
            </a:extLst>
          </p:cNvPr>
          <p:cNvGrpSpPr/>
          <p:nvPr/>
        </p:nvGrpSpPr>
        <p:grpSpPr>
          <a:xfrm>
            <a:off x="2827775" y="2445035"/>
            <a:ext cx="86964" cy="86964"/>
            <a:chOff x="1220930" y="2834132"/>
            <a:chExt cx="120915" cy="120915"/>
          </a:xfrm>
        </p:grpSpPr>
        <p:cxnSp>
          <p:nvCxnSpPr>
            <p:cNvPr id="255" name="Straight Connector 254">
              <a:extLst>
                <a:ext uri="{FF2B5EF4-FFF2-40B4-BE49-F238E27FC236}">
                  <a16:creationId xmlns:a16="http://schemas.microsoft.com/office/drawing/2014/main" id="{C59F9B73-5848-45D9-9512-B1D4BB69578F}"/>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256" name="Straight Connector 255">
              <a:extLst>
                <a:ext uri="{FF2B5EF4-FFF2-40B4-BE49-F238E27FC236}">
                  <a16:creationId xmlns:a16="http://schemas.microsoft.com/office/drawing/2014/main" id="{5AA074DB-E4E5-4D71-8687-FC8C3569B1B9}"/>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257" name="Group 256">
            <a:extLst>
              <a:ext uri="{FF2B5EF4-FFF2-40B4-BE49-F238E27FC236}">
                <a16:creationId xmlns:a16="http://schemas.microsoft.com/office/drawing/2014/main" id="{9A23080B-1DB0-4E1D-A2ED-B69E7690A8A4}"/>
              </a:ext>
            </a:extLst>
          </p:cNvPr>
          <p:cNvGrpSpPr/>
          <p:nvPr/>
        </p:nvGrpSpPr>
        <p:grpSpPr>
          <a:xfrm>
            <a:off x="2737096" y="2445035"/>
            <a:ext cx="86964" cy="86964"/>
            <a:chOff x="1220930" y="2834132"/>
            <a:chExt cx="120915" cy="120915"/>
          </a:xfrm>
        </p:grpSpPr>
        <p:cxnSp>
          <p:nvCxnSpPr>
            <p:cNvPr id="258" name="Straight Connector 257">
              <a:extLst>
                <a:ext uri="{FF2B5EF4-FFF2-40B4-BE49-F238E27FC236}">
                  <a16:creationId xmlns:a16="http://schemas.microsoft.com/office/drawing/2014/main" id="{052D4D72-A0F3-49D6-89BB-CC8EC425C865}"/>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259" name="Straight Connector 258">
              <a:extLst>
                <a:ext uri="{FF2B5EF4-FFF2-40B4-BE49-F238E27FC236}">
                  <a16:creationId xmlns:a16="http://schemas.microsoft.com/office/drawing/2014/main" id="{59391A32-CF4F-4392-97EA-4C004560F15C}"/>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260" name="Group 259">
            <a:extLst>
              <a:ext uri="{FF2B5EF4-FFF2-40B4-BE49-F238E27FC236}">
                <a16:creationId xmlns:a16="http://schemas.microsoft.com/office/drawing/2014/main" id="{1881DD7C-4090-4502-877E-05C4DDE25058}"/>
              </a:ext>
            </a:extLst>
          </p:cNvPr>
          <p:cNvGrpSpPr/>
          <p:nvPr/>
        </p:nvGrpSpPr>
        <p:grpSpPr>
          <a:xfrm>
            <a:off x="2737096" y="2489663"/>
            <a:ext cx="86964" cy="86964"/>
            <a:chOff x="1220930" y="2834132"/>
            <a:chExt cx="120915" cy="120915"/>
          </a:xfrm>
        </p:grpSpPr>
        <p:cxnSp>
          <p:nvCxnSpPr>
            <p:cNvPr id="261" name="Straight Connector 260">
              <a:extLst>
                <a:ext uri="{FF2B5EF4-FFF2-40B4-BE49-F238E27FC236}">
                  <a16:creationId xmlns:a16="http://schemas.microsoft.com/office/drawing/2014/main" id="{8F068E73-DE70-45DC-9F4F-2F9F9685BAE0}"/>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262" name="Straight Connector 261">
              <a:extLst>
                <a:ext uri="{FF2B5EF4-FFF2-40B4-BE49-F238E27FC236}">
                  <a16:creationId xmlns:a16="http://schemas.microsoft.com/office/drawing/2014/main" id="{5259C628-92A7-4B31-A6B1-938BA3DBF8C8}"/>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263" name="Group 262">
            <a:extLst>
              <a:ext uri="{FF2B5EF4-FFF2-40B4-BE49-F238E27FC236}">
                <a16:creationId xmlns:a16="http://schemas.microsoft.com/office/drawing/2014/main" id="{A727FDC0-5BA3-4414-A194-D8EA6F2285D9}"/>
              </a:ext>
            </a:extLst>
          </p:cNvPr>
          <p:cNvGrpSpPr/>
          <p:nvPr/>
        </p:nvGrpSpPr>
        <p:grpSpPr>
          <a:xfrm>
            <a:off x="2647216" y="2317220"/>
            <a:ext cx="86964" cy="86964"/>
            <a:chOff x="1220930" y="2834132"/>
            <a:chExt cx="120915" cy="120915"/>
          </a:xfrm>
        </p:grpSpPr>
        <p:cxnSp>
          <p:nvCxnSpPr>
            <p:cNvPr id="264" name="Straight Connector 263">
              <a:extLst>
                <a:ext uri="{FF2B5EF4-FFF2-40B4-BE49-F238E27FC236}">
                  <a16:creationId xmlns:a16="http://schemas.microsoft.com/office/drawing/2014/main" id="{CFD632C2-05DE-42F9-8623-66080EBB3280}"/>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265" name="Straight Connector 264">
              <a:extLst>
                <a:ext uri="{FF2B5EF4-FFF2-40B4-BE49-F238E27FC236}">
                  <a16:creationId xmlns:a16="http://schemas.microsoft.com/office/drawing/2014/main" id="{78A49242-C4EB-4B90-9FA8-4F411F50FE89}"/>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266" name="Group 265">
            <a:extLst>
              <a:ext uri="{FF2B5EF4-FFF2-40B4-BE49-F238E27FC236}">
                <a16:creationId xmlns:a16="http://schemas.microsoft.com/office/drawing/2014/main" id="{E9EA134C-1228-43D0-9682-9A46E3A5574C}"/>
              </a:ext>
            </a:extLst>
          </p:cNvPr>
          <p:cNvGrpSpPr/>
          <p:nvPr/>
        </p:nvGrpSpPr>
        <p:grpSpPr>
          <a:xfrm>
            <a:off x="2394845" y="2317220"/>
            <a:ext cx="86964" cy="86964"/>
            <a:chOff x="1220930" y="2834132"/>
            <a:chExt cx="120915" cy="120915"/>
          </a:xfrm>
        </p:grpSpPr>
        <p:cxnSp>
          <p:nvCxnSpPr>
            <p:cNvPr id="267" name="Straight Connector 266">
              <a:extLst>
                <a:ext uri="{FF2B5EF4-FFF2-40B4-BE49-F238E27FC236}">
                  <a16:creationId xmlns:a16="http://schemas.microsoft.com/office/drawing/2014/main" id="{8E6DD4CD-215B-4FA4-9292-A4737075929B}"/>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268" name="Straight Connector 267">
              <a:extLst>
                <a:ext uri="{FF2B5EF4-FFF2-40B4-BE49-F238E27FC236}">
                  <a16:creationId xmlns:a16="http://schemas.microsoft.com/office/drawing/2014/main" id="{93FEBA46-02F7-40F6-9D5A-177FE97F74E3}"/>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269" name="Group 268">
            <a:extLst>
              <a:ext uri="{FF2B5EF4-FFF2-40B4-BE49-F238E27FC236}">
                <a16:creationId xmlns:a16="http://schemas.microsoft.com/office/drawing/2014/main" id="{1DC911A9-8B22-4703-BB8B-8D62DA08682E}"/>
              </a:ext>
            </a:extLst>
          </p:cNvPr>
          <p:cNvGrpSpPr/>
          <p:nvPr/>
        </p:nvGrpSpPr>
        <p:grpSpPr>
          <a:xfrm>
            <a:off x="2246144" y="2317220"/>
            <a:ext cx="86964" cy="86964"/>
            <a:chOff x="1220930" y="2834132"/>
            <a:chExt cx="120915" cy="120915"/>
          </a:xfrm>
        </p:grpSpPr>
        <p:cxnSp>
          <p:nvCxnSpPr>
            <p:cNvPr id="270" name="Straight Connector 269">
              <a:extLst>
                <a:ext uri="{FF2B5EF4-FFF2-40B4-BE49-F238E27FC236}">
                  <a16:creationId xmlns:a16="http://schemas.microsoft.com/office/drawing/2014/main" id="{990FE3A7-76B2-46E7-B860-DDF8D48A8832}"/>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271" name="Straight Connector 270">
              <a:extLst>
                <a:ext uri="{FF2B5EF4-FFF2-40B4-BE49-F238E27FC236}">
                  <a16:creationId xmlns:a16="http://schemas.microsoft.com/office/drawing/2014/main" id="{D8A2D338-A954-454D-88CB-A6BC29D0073F}"/>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272" name="Group 271">
            <a:extLst>
              <a:ext uri="{FF2B5EF4-FFF2-40B4-BE49-F238E27FC236}">
                <a16:creationId xmlns:a16="http://schemas.microsoft.com/office/drawing/2014/main" id="{37A34A21-A4A7-4677-B4CA-67CF57E24D8E}"/>
              </a:ext>
            </a:extLst>
          </p:cNvPr>
          <p:cNvGrpSpPr/>
          <p:nvPr/>
        </p:nvGrpSpPr>
        <p:grpSpPr>
          <a:xfrm>
            <a:off x="2138956" y="2317220"/>
            <a:ext cx="86964" cy="86964"/>
            <a:chOff x="1220930" y="2834132"/>
            <a:chExt cx="120915" cy="120915"/>
          </a:xfrm>
        </p:grpSpPr>
        <p:cxnSp>
          <p:nvCxnSpPr>
            <p:cNvPr id="273" name="Straight Connector 272">
              <a:extLst>
                <a:ext uri="{FF2B5EF4-FFF2-40B4-BE49-F238E27FC236}">
                  <a16:creationId xmlns:a16="http://schemas.microsoft.com/office/drawing/2014/main" id="{C81F5F69-68B6-4878-87C4-82706B65088E}"/>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274" name="Straight Connector 273">
              <a:extLst>
                <a:ext uri="{FF2B5EF4-FFF2-40B4-BE49-F238E27FC236}">
                  <a16:creationId xmlns:a16="http://schemas.microsoft.com/office/drawing/2014/main" id="{1729FB33-2E3B-4E49-89B6-DA5A3C1C85C7}"/>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275" name="Group 274">
            <a:extLst>
              <a:ext uri="{FF2B5EF4-FFF2-40B4-BE49-F238E27FC236}">
                <a16:creationId xmlns:a16="http://schemas.microsoft.com/office/drawing/2014/main" id="{30E471B1-68A0-4E09-93F2-2D11214C3743}"/>
              </a:ext>
            </a:extLst>
          </p:cNvPr>
          <p:cNvGrpSpPr/>
          <p:nvPr/>
        </p:nvGrpSpPr>
        <p:grpSpPr>
          <a:xfrm>
            <a:off x="2138956" y="2245133"/>
            <a:ext cx="86964" cy="86964"/>
            <a:chOff x="1220930" y="2834132"/>
            <a:chExt cx="120915" cy="120915"/>
          </a:xfrm>
        </p:grpSpPr>
        <p:cxnSp>
          <p:nvCxnSpPr>
            <p:cNvPr id="276" name="Straight Connector 275">
              <a:extLst>
                <a:ext uri="{FF2B5EF4-FFF2-40B4-BE49-F238E27FC236}">
                  <a16:creationId xmlns:a16="http://schemas.microsoft.com/office/drawing/2014/main" id="{8F822CF3-F84F-4C78-8D90-03AA76E6172E}"/>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277" name="Straight Connector 276">
              <a:extLst>
                <a:ext uri="{FF2B5EF4-FFF2-40B4-BE49-F238E27FC236}">
                  <a16:creationId xmlns:a16="http://schemas.microsoft.com/office/drawing/2014/main" id="{F7C642CE-4678-4717-A327-F88F04E62806}"/>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278" name="Group 277">
            <a:extLst>
              <a:ext uri="{FF2B5EF4-FFF2-40B4-BE49-F238E27FC236}">
                <a16:creationId xmlns:a16="http://schemas.microsoft.com/office/drawing/2014/main" id="{C1571BFF-0D3C-4563-B48B-FC38045D6836}"/>
              </a:ext>
            </a:extLst>
          </p:cNvPr>
          <p:cNvGrpSpPr/>
          <p:nvPr/>
        </p:nvGrpSpPr>
        <p:grpSpPr>
          <a:xfrm>
            <a:off x="2138956" y="2198111"/>
            <a:ext cx="86964" cy="86964"/>
            <a:chOff x="1220930" y="2834132"/>
            <a:chExt cx="120915" cy="120915"/>
          </a:xfrm>
        </p:grpSpPr>
        <p:cxnSp>
          <p:nvCxnSpPr>
            <p:cNvPr id="279" name="Straight Connector 278">
              <a:extLst>
                <a:ext uri="{FF2B5EF4-FFF2-40B4-BE49-F238E27FC236}">
                  <a16:creationId xmlns:a16="http://schemas.microsoft.com/office/drawing/2014/main" id="{AFD11F4B-5DA4-4056-AB25-9348F4543B44}"/>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280" name="Straight Connector 279">
              <a:extLst>
                <a:ext uri="{FF2B5EF4-FFF2-40B4-BE49-F238E27FC236}">
                  <a16:creationId xmlns:a16="http://schemas.microsoft.com/office/drawing/2014/main" id="{E54E4B1A-7957-4AC7-95E9-3BD74D76A8AE}"/>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281" name="Group 280">
            <a:extLst>
              <a:ext uri="{FF2B5EF4-FFF2-40B4-BE49-F238E27FC236}">
                <a16:creationId xmlns:a16="http://schemas.microsoft.com/office/drawing/2014/main" id="{60EE21B3-A827-432D-A71A-DF3A00F08D45}"/>
              </a:ext>
            </a:extLst>
          </p:cNvPr>
          <p:cNvGrpSpPr/>
          <p:nvPr/>
        </p:nvGrpSpPr>
        <p:grpSpPr>
          <a:xfrm>
            <a:off x="1965918" y="2090211"/>
            <a:ext cx="86964" cy="86964"/>
            <a:chOff x="1220930" y="2834132"/>
            <a:chExt cx="120915" cy="120915"/>
          </a:xfrm>
        </p:grpSpPr>
        <p:cxnSp>
          <p:nvCxnSpPr>
            <p:cNvPr id="282" name="Straight Connector 281">
              <a:extLst>
                <a:ext uri="{FF2B5EF4-FFF2-40B4-BE49-F238E27FC236}">
                  <a16:creationId xmlns:a16="http://schemas.microsoft.com/office/drawing/2014/main" id="{483451D2-20F0-44ED-BC20-3AE0C11EEF64}"/>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283" name="Straight Connector 282">
              <a:extLst>
                <a:ext uri="{FF2B5EF4-FFF2-40B4-BE49-F238E27FC236}">
                  <a16:creationId xmlns:a16="http://schemas.microsoft.com/office/drawing/2014/main" id="{92DB6995-5FDE-4F98-AB9E-840E7583F08A}"/>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284" name="Group 283">
            <a:extLst>
              <a:ext uri="{FF2B5EF4-FFF2-40B4-BE49-F238E27FC236}">
                <a16:creationId xmlns:a16="http://schemas.microsoft.com/office/drawing/2014/main" id="{08D9D7D8-7E4F-4B37-94AF-F5E71DBF6360}"/>
              </a:ext>
            </a:extLst>
          </p:cNvPr>
          <p:cNvGrpSpPr/>
          <p:nvPr/>
        </p:nvGrpSpPr>
        <p:grpSpPr>
          <a:xfrm>
            <a:off x="1965918" y="2039319"/>
            <a:ext cx="86964" cy="86964"/>
            <a:chOff x="1220930" y="2834132"/>
            <a:chExt cx="120915" cy="120915"/>
          </a:xfrm>
        </p:grpSpPr>
        <p:cxnSp>
          <p:nvCxnSpPr>
            <p:cNvPr id="285" name="Straight Connector 284">
              <a:extLst>
                <a:ext uri="{FF2B5EF4-FFF2-40B4-BE49-F238E27FC236}">
                  <a16:creationId xmlns:a16="http://schemas.microsoft.com/office/drawing/2014/main" id="{E232A6C8-0D13-4EB4-9E9B-24B1D77DA902}"/>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286" name="Straight Connector 285">
              <a:extLst>
                <a:ext uri="{FF2B5EF4-FFF2-40B4-BE49-F238E27FC236}">
                  <a16:creationId xmlns:a16="http://schemas.microsoft.com/office/drawing/2014/main" id="{4D910C1F-1676-492D-A21C-F446519E7EB2}"/>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287" name="Group 286">
            <a:extLst>
              <a:ext uri="{FF2B5EF4-FFF2-40B4-BE49-F238E27FC236}">
                <a16:creationId xmlns:a16="http://schemas.microsoft.com/office/drawing/2014/main" id="{1E3BDAE5-197A-4FB9-B457-2A50FD1B777E}"/>
              </a:ext>
            </a:extLst>
          </p:cNvPr>
          <p:cNvGrpSpPr/>
          <p:nvPr/>
        </p:nvGrpSpPr>
        <p:grpSpPr>
          <a:xfrm>
            <a:off x="2256434" y="2039319"/>
            <a:ext cx="86964" cy="86964"/>
            <a:chOff x="1220930" y="2834132"/>
            <a:chExt cx="120915" cy="120915"/>
          </a:xfrm>
        </p:grpSpPr>
        <p:cxnSp>
          <p:nvCxnSpPr>
            <p:cNvPr id="288" name="Straight Connector 287">
              <a:extLst>
                <a:ext uri="{FF2B5EF4-FFF2-40B4-BE49-F238E27FC236}">
                  <a16:creationId xmlns:a16="http://schemas.microsoft.com/office/drawing/2014/main" id="{9E5F77B4-F1AC-4125-99CF-924BF32B8574}"/>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289" name="Straight Connector 288">
              <a:extLst>
                <a:ext uri="{FF2B5EF4-FFF2-40B4-BE49-F238E27FC236}">
                  <a16:creationId xmlns:a16="http://schemas.microsoft.com/office/drawing/2014/main" id="{63760F18-7E30-45B8-8486-AD616411A520}"/>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290" name="Group 289">
            <a:extLst>
              <a:ext uri="{FF2B5EF4-FFF2-40B4-BE49-F238E27FC236}">
                <a16:creationId xmlns:a16="http://schemas.microsoft.com/office/drawing/2014/main" id="{A68F3860-5A28-463F-8A46-A0E1133DE1D8}"/>
              </a:ext>
            </a:extLst>
          </p:cNvPr>
          <p:cNvGrpSpPr/>
          <p:nvPr/>
        </p:nvGrpSpPr>
        <p:grpSpPr>
          <a:xfrm>
            <a:off x="2115537" y="2156874"/>
            <a:ext cx="86964" cy="86964"/>
            <a:chOff x="1220930" y="2834132"/>
            <a:chExt cx="120915" cy="120915"/>
          </a:xfrm>
        </p:grpSpPr>
        <p:cxnSp>
          <p:nvCxnSpPr>
            <p:cNvPr id="291" name="Straight Connector 290">
              <a:extLst>
                <a:ext uri="{FF2B5EF4-FFF2-40B4-BE49-F238E27FC236}">
                  <a16:creationId xmlns:a16="http://schemas.microsoft.com/office/drawing/2014/main" id="{836FBCD2-7803-40C3-B777-7C7304469683}"/>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292" name="Straight Connector 291">
              <a:extLst>
                <a:ext uri="{FF2B5EF4-FFF2-40B4-BE49-F238E27FC236}">
                  <a16:creationId xmlns:a16="http://schemas.microsoft.com/office/drawing/2014/main" id="{7DD23E20-211B-4C57-9898-98C7A29099A5}"/>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293" name="Group 292">
            <a:extLst>
              <a:ext uri="{FF2B5EF4-FFF2-40B4-BE49-F238E27FC236}">
                <a16:creationId xmlns:a16="http://schemas.microsoft.com/office/drawing/2014/main" id="{B0209720-1E00-4710-AA50-2EFEE9337096}"/>
              </a:ext>
            </a:extLst>
          </p:cNvPr>
          <p:cNvGrpSpPr/>
          <p:nvPr/>
        </p:nvGrpSpPr>
        <p:grpSpPr>
          <a:xfrm>
            <a:off x="2145306" y="2156874"/>
            <a:ext cx="86964" cy="86964"/>
            <a:chOff x="1220930" y="2834132"/>
            <a:chExt cx="120915" cy="120915"/>
          </a:xfrm>
        </p:grpSpPr>
        <p:cxnSp>
          <p:nvCxnSpPr>
            <p:cNvPr id="294" name="Straight Connector 293">
              <a:extLst>
                <a:ext uri="{FF2B5EF4-FFF2-40B4-BE49-F238E27FC236}">
                  <a16:creationId xmlns:a16="http://schemas.microsoft.com/office/drawing/2014/main" id="{AF098B27-57EB-43B2-A82E-79ED3544A49C}"/>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295" name="Straight Connector 294">
              <a:extLst>
                <a:ext uri="{FF2B5EF4-FFF2-40B4-BE49-F238E27FC236}">
                  <a16:creationId xmlns:a16="http://schemas.microsoft.com/office/drawing/2014/main" id="{C33336D2-7166-4B5F-A79D-B8F944031508}"/>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296" name="Group 295">
            <a:extLst>
              <a:ext uri="{FF2B5EF4-FFF2-40B4-BE49-F238E27FC236}">
                <a16:creationId xmlns:a16="http://schemas.microsoft.com/office/drawing/2014/main" id="{5EA76497-1633-46BD-BC09-62FB856DE9AA}"/>
              </a:ext>
            </a:extLst>
          </p:cNvPr>
          <p:cNvGrpSpPr/>
          <p:nvPr/>
        </p:nvGrpSpPr>
        <p:grpSpPr>
          <a:xfrm>
            <a:off x="2241028" y="2156874"/>
            <a:ext cx="86964" cy="86964"/>
            <a:chOff x="1220930" y="2834132"/>
            <a:chExt cx="120915" cy="120915"/>
          </a:xfrm>
        </p:grpSpPr>
        <p:cxnSp>
          <p:nvCxnSpPr>
            <p:cNvPr id="297" name="Straight Connector 296">
              <a:extLst>
                <a:ext uri="{FF2B5EF4-FFF2-40B4-BE49-F238E27FC236}">
                  <a16:creationId xmlns:a16="http://schemas.microsoft.com/office/drawing/2014/main" id="{1BB398FF-BB25-4EBA-B7E1-773999235913}"/>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298" name="Straight Connector 297">
              <a:extLst>
                <a:ext uri="{FF2B5EF4-FFF2-40B4-BE49-F238E27FC236}">
                  <a16:creationId xmlns:a16="http://schemas.microsoft.com/office/drawing/2014/main" id="{42F3E508-5DEE-46C6-A15D-877DE3BDC64B}"/>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299" name="Group 298">
            <a:extLst>
              <a:ext uri="{FF2B5EF4-FFF2-40B4-BE49-F238E27FC236}">
                <a16:creationId xmlns:a16="http://schemas.microsoft.com/office/drawing/2014/main" id="{949AEA0D-7C46-4F35-97E6-9EFF49375F2D}"/>
              </a:ext>
            </a:extLst>
          </p:cNvPr>
          <p:cNvGrpSpPr/>
          <p:nvPr/>
        </p:nvGrpSpPr>
        <p:grpSpPr>
          <a:xfrm>
            <a:off x="2275160" y="2156874"/>
            <a:ext cx="86964" cy="86964"/>
            <a:chOff x="1220930" y="2834132"/>
            <a:chExt cx="120915" cy="120915"/>
          </a:xfrm>
        </p:grpSpPr>
        <p:cxnSp>
          <p:nvCxnSpPr>
            <p:cNvPr id="300" name="Straight Connector 299">
              <a:extLst>
                <a:ext uri="{FF2B5EF4-FFF2-40B4-BE49-F238E27FC236}">
                  <a16:creationId xmlns:a16="http://schemas.microsoft.com/office/drawing/2014/main" id="{B41304DD-1F07-4B6E-98E5-BEFE7CA7C972}"/>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301" name="Straight Connector 300">
              <a:extLst>
                <a:ext uri="{FF2B5EF4-FFF2-40B4-BE49-F238E27FC236}">
                  <a16:creationId xmlns:a16="http://schemas.microsoft.com/office/drawing/2014/main" id="{F6645EB8-0D25-4F8A-A501-501CB9FD9A07}"/>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grpSp>
        <p:nvGrpSpPr>
          <p:cNvPr id="302" name="Group 301">
            <a:extLst>
              <a:ext uri="{FF2B5EF4-FFF2-40B4-BE49-F238E27FC236}">
                <a16:creationId xmlns:a16="http://schemas.microsoft.com/office/drawing/2014/main" id="{08BF7B4D-008B-4361-8DC0-20E85B6E01CF}"/>
              </a:ext>
            </a:extLst>
          </p:cNvPr>
          <p:cNvGrpSpPr/>
          <p:nvPr/>
        </p:nvGrpSpPr>
        <p:grpSpPr>
          <a:xfrm>
            <a:off x="2389147" y="2156874"/>
            <a:ext cx="86964" cy="86964"/>
            <a:chOff x="1220930" y="2834132"/>
            <a:chExt cx="120915" cy="120915"/>
          </a:xfrm>
        </p:grpSpPr>
        <p:cxnSp>
          <p:nvCxnSpPr>
            <p:cNvPr id="303" name="Straight Connector 302">
              <a:extLst>
                <a:ext uri="{FF2B5EF4-FFF2-40B4-BE49-F238E27FC236}">
                  <a16:creationId xmlns:a16="http://schemas.microsoft.com/office/drawing/2014/main" id="{BD1F827D-86F8-4916-85D1-3FC68C98621F}"/>
                </a:ext>
              </a:extLst>
            </p:cNvPr>
            <p:cNvCxnSpPr>
              <a:cxnSpLocks/>
            </p:cNvCxnSpPr>
            <p:nvPr/>
          </p:nvCxnSpPr>
          <p:spPr bwMode="auto">
            <a:xfrm>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cxnSp>
          <p:nvCxnSpPr>
            <p:cNvPr id="304" name="Straight Connector 303">
              <a:extLst>
                <a:ext uri="{FF2B5EF4-FFF2-40B4-BE49-F238E27FC236}">
                  <a16:creationId xmlns:a16="http://schemas.microsoft.com/office/drawing/2014/main" id="{6BE963B9-70D4-431D-BA74-DD7996CDCF30}"/>
                </a:ext>
              </a:extLst>
            </p:cNvPr>
            <p:cNvCxnSpPr>
              <a:cxnSpLocks/>
            </p:cNvCxnSpPr>
            <p:nvPr/>
          </p:nvCxnSpPr>
          <p:spPr bwMode="auto">
            <a:xfrm rot="16200000">
              <a:off x="1281388" y="2834132"/>
              <a:ext cx="0" cy="120915"/>
            </a:xfrm>
            <a:prstGeom prst="line">
              <a:avLst/>
            </a:prstGeom>
            <a:noFill/>
            <a:ln w="28575" cap="flat" cmpd="sng" algn="ctr">
              <a:solidFill>
                <a:schemeClr val="bg1"/>
              </a:solidFill>
              <a:prstDash val="solid"/>
              <a:round/>
              <a:headEnd type="none" w="med" len="med"/>
              <a:tailEnd type="none" w="med" len="med"/>
            </a:ln>
            <a:effectLst/>
          </p:spPr>
        </p:cxnSp>
      </p:grpSp>
    </p:spTree>
    <p:extLst>
      <p:ext uri="{BB962C8B-B14F-4D97-AF65-F5344CB8AC3E}">
        <p14:creationId xmlns:p14="http://schemas.microsoft.com/office/powerpoint/2010/main" val="41399285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5904F-4C31-4012-9361-B134779D8EB4}"/>
              </a:ext>
            </a:extLst>
          </p:cNvPr>
          <p:cNvSpPr>
            <a:spLocks noGrp="1"/>
          </p:cNvSpPr>
          <p:nvPr>
            <p:ph type="title"/>
          </p:nvPr>
        </p:nvSpPr>
        <p:spPr/>
        <p:txBody>
          <a:bodyPr/>
          <a:lstStyle/>
          <a:p>
            <a:r>
              <a:rPr lang="en-US" dirty="0"/>
              <a:t>BCMA-Targeted Bispecific Agents: Summary</a:t>
            </a:r>
          </a:p>
        </p:txBody>
      </p:sp>
      <p:sp>
        <p:nvSpPr>
          <p:cNvPr id="7" name="Text Box 15">
            <a:extLst>
              <a:ext uri="{FF2B5EF4-FFF2-40B4-BE49-F238E27FC236}">
                <a16:creationId xmlns:a16="http://schemas.microsoft.com/office/drawing/2014/main" id="{1D764055-BE48-436A-B292-46C11FD147A9}"/>
              </a:ext>
            </a:extLst>
          </p:cNvPr>
          <p:cNvSpPr txBox="1">
            <a:spLocks noChangeArrowheads="1"/>
          </p:cNvSpPr>
          <p:nvPr/>
        </p:nvSpPr>
        <p:spPr bwMode="auto">
          <a:xfrm>
            <a:off x="412751" y="6227109"/>
            <a:ext cx="7853362" cy="461665"/>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1. Moreau. ASH 2021. Abstr 896. 2. Sebag. ASH 2021. Abstr 895. 3. Zonder. ASH 2021. Abstr 160.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4. Harrison. ASH 2020. Abstr 181. 5. Kumar. ASH 2021. Abstr 900.</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aphicFrame>
        <p:nvGraphicFramePr>
          <p:cNvPr id="8" name="Table 5">
            <a:extLst>
              <a:ext uri="{FF2B5EF4-FFF2-40B4-BE49-F238E27FC236}">
                <a16:creationId xmlns:a16="http://schemas.microsoft.com/office/drawing/2014/main" id="{C71106B3-563A-4911-9597-F676CA73A0AA}"/>
              </a:ext>
            </a:extLst>
          </p:cNvPr>
          <p:cNvGraphicFramePr>
            <a:graphicFrameLocks noGrp="1"/>
          </p:cNvGraphicFramePr>
          <p:nvPr/>
        </p:nvGraphicFramePr>
        <p:xfrm>
          <a:off x="720724" y="1615589"/>
          <a:ext cx="10755315" cy="4419600"/>
        </p:xfrm>
        <a:graphic>
          <a:graphicData uri="http://schemas.openxmlformats.org/drawingml/2006/table">
            <a:tbl>
              <a:tblPr firstRow="1" bandRow="1">
                <a:tableStyleId>{5C22544A-7EE6-4342-B048-85BDC9FD1C3A}</a:tableStyleId>
              </a:tblPr>
              <a:tblGrid>
                <a:gridCol w="2667202">
                  <a:extLst>
                    <a:ext uri="{9D8B030D-6E8A-4147-A177-3AD203B41FA5}">
                      <a16:colId xmlns:a16="http://schemas.microsoft.com/office/drawing/2014/main" val="1271365957"/>
                    </a:ext>
                  </a:extLst>
                </a:gridCol>
                <a:gridCol w="1522134">
                  <a:extLst>
                    <a:ext uri="{9D8B030D-6E8A-4147-A177-3AD203B41FA5}">
                      <a16:colId xmlns:a16="http://schemas.microsoft.com/office/drawing/2014/main" val="862249134"/>
                    </a:ext>
                  </a:extLst>
                </a:gridCol>
                <a:gridCol w="1617022">
                  <a:extLst>
                    <a:ext uri="{9D8B030D-6E8A-4147-A177-3AD203B41FA5}">
                      <a16:colId xmlns:a16="http://schemas.microsoft.com/office/drawing/2014/main" val="194418362"/>
                    </a:ext>
                  </a:extLst>
                </a:gridCol>
                <a:gridCol w="1714913">
                  <a:extLst>
                    <a:ext uri="{9D8B030D-6E8A-4147-A177-3AD203B41FA5}">
                      <a16:colId xmlns:a16="http://schemas.microsoft.com/office/drawing/2014/main" val="2485092494"/>
                    </a:ext>
                  </a:extLst>
                </a:gridCol>
                <a:gridCol w="1617022">
                  <a:extLst>
                    <a:ext uri="{9D8B030D-6E8A-4147-A177-3AD203B41FA5}">
                      <a16:colId xmlns:a16="http://schemas.microsoft.com/office/drawing/2014/main" val="1343648636"/>
                    </a:ext>
                  </a:extLst>
                </a:gridCol>
                <a:gridCol w="1617022">
                  <a:extLst>
                    <a:ext uri="{9D8B030D-6E8A-4147-A177-3AD203B41FA5}">
                      <a16:colId xmlns:a16="http://schemas.microsoft.com/office/drawing/2014/main" val="1050198521"/>
                    </a:ext>
                  </a:extLst>
                </a:gridCol>
              </a:tblGrid>
              <a:tr h="249356">
                <a:tc>
                  <a:txBody>
                    <a:bodyPr/>
                    <a:lstStyle/>
                    <a:p>
                      <a:endParaRPr lang="en-US" sz="1400" dirty="0">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US" sz="1400" b="1" dirty="0">
                          <a:latin typeface="Calibri" panose="020F0502020204030204" pitchFamily="34" charset="0"/>
                          <a:cs typeface="Calibri" panose="020F0502020204030204" pitchFamily="34" charset="0"/>
                        </a:rPr>
                        <a:t>MajesTEC-1</a:t>
                      </a:r>
                      <a:r>
                        <a:rPr lang="en-US" sz="1400" b="1" baseline="30000" dirty="0">
                          <a:latin typeface="Calibri" panose="020F0502020204030204" pitchFamily="34" charset="0"/>
                          <a:cs typeface="Calibri" panose="020F0502020204030204" pitchFamily="34" charset="0"/>
                        </a:rPr>
                        <a:t>1</a:t>
                      </a:r>
                    </a:p>
                    <a:p>
                      <a:pPr marL="0" marR="0" lvl="0" indent="0" algn="ctr" defTabSz="914354" rtl="0" eaLnBrk="1" fontAlgn="auto" latinLnBrk="0" hangingPunct="1">
                        <a:lnSpc>
                          <a:spcPct val="100000"/>
                        </a:lnSpc>
                        <a:spcBef>
                          <a:spcPts val="0"/>
                        </a:spcBef>
                        <a:spcAft>
                          <a:spcPts val="0"/>
                        </a:spcAft>
                        <a:buClrTx/>
                        <a:buSzTx/>
                        <a:buFontTx/>
                        <a:buNone/>
                        <a:tabLst/>
                        <a:defRPr/>
                      </a:pPr>
                      <a:r>
                        <a:rPr lang="en-US" sz="1400" b="1" dirty="0">
                          <a:latin typeface="Calibri" panose="020F0502020204030204" pitchFamily="34" charset="0"/>
                          <a:cs typeface="Calibri" panose="020F0502020204030204" pitchFamily="34" charset="0"/>
                        </a:rPr>
                        <a:t>Teclistamab</a:t>
                      </a:r>
                    </a:p>
                    <a:p>
                      <a:pPr marL="0" marR="0" lvl="0" indent="0" algn="ctr" defTabSz="914354" rtl="0" eaLnBrk="1" fontAlgn="auto" latinLnBrk="0" hangingPunct="1">
                        <a:lnSpc>
                          <a:spcPct val="100000"/>
                        </a:lnSpc>
                        <a:spcBef>
                          <a:spcPts val="0"/>
                        </a:spcBef>
                        <a:spcAft>
                          <a:spcPts val="0"/>
                        </a:spcAft>
                        <a:buClrTx/>
                        <a:buSzTx/>
                        <a:buFontTx/>
                        <a:buNone/>
                        <a:tabLst/>
                        <a:defRPr/>
                      </a:pPr>
                      <a:r>
                        <a:rPr lang="en-US" sz="1400" b="1" dirty="0">
                          <a:latin typeface="Calibri" panose="020F0502020204030204" pitchFamily="34" charset="0"/>
                          <a:cs typeface="Calibri" panose="020F0502020204030204" pitchFamily="34" charset="0"/>
                        </a:rPr>
                        <a:t>Phase I/II</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en-US" sz="1400" b="1" dirty="0">
                          <a:latin typeface="Calibri" panose="020F0502020204030204" pitchFamily="34" charset="0"/>
                          <a:cs typeface="Calibri" panose="020F0502020204030204" pitchFamily="34" charset="0"/>
                        </a:rPr>
                        <a:t>MagnetisMM-1 Elrantamab</a:t>
                      </a:r>
                      <a:r>
                        <a:rPr lang="en-US" sz="1400" b="1" baseline="30000" dirty="0">
                          <a:latin typeface="Calibri" panose="020F0502020204030204" pitchFamily="34" charset="0"/>
                          <a:cs typeface="Calibri" panose="020F0502020204030204" pitchFamily="34" charset="0"/>
                        </a:rPr>
                        <a:t>2</a:t>
                      </a:r>
                    </a:p>
                    <a:p>
                      <a:pPr algn="ctr"/>
                      <a:r>
                        <a:rPr lang="en-US" sz="1400" b="1" dirty="0">
                          <a:latin typeface="Calibri" panose="020F0502020204030204" pitchFamily="34" charset="0"/>
                          <a:cs typeface="Calibri" panose="020F0502020204030204" pitchFamily="34" charset="0"/>
                        </a:rPr>
                        <a:t>Phase I</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en-US" sz="1400" b="1" dirty="0">
                          <a:latin typeface="Calibri" panose="020F0502020204030204" pitchFamily="34" charset="0"/>
                          <a:cs typeface="Calibri" panose="020F0502020204030204" pitchFamily="34" charset="0"/>
                        </a:rPr>
                        <a:t>REGN-5458</a:t>
                      </a:r>
                      <a:r>
                        <a:rPr lang="en-US" sz="1400" b="1" baseline="30000" dirty="0">
                          <a:latin typeface="Calibri" panose="020F0502020204030204" pitchFamily="34" charset="0"/>
                          <a:cs typeface="Calibri" panose="020F0502020204030204" pitchFamily="34" charset="0"/>
                        </a:rPr>
                        <a:t>3</a:t>
                      </a:r>
                    </a:p>
                    <a:p>
                      <a:pPr algn="ctr"/>
                      <a:r>
                        <a:rPr lang="en-US" sz="1400" b="1" dirty="0">
                          <a:latin typeface="Calibri" panose="020F0502020204030204" pitchFamily="34" charset="0"/>
                          <a:cs typeface="Calibri" panose="020F0502020204030204" pitchFamily="34" charset="0"/>
                        </a:rPr>
                        <a:t>Phase I/II</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en-US" sz="1400" b="1" dirty="0">
                          <a:latin typeface="Calibri" panose="020F0502020204030204" pitchFamily="34" charset="0"/>
                          <a:cs typeface="Calibri" panose="020F0502020204030204" pitchFamily="34" charset="0"/>
                        </a:rPr>
                        <a:t>AMG-701</a:t>
                      </a:r>
                      <a:r>
                        <a:rPr lang="en-US" sz="1400" b="1" baseline="30000" dirty="0">
                          <a:latin typeface="Calibri" panose="020F0502020204030204" pitchFamily="34" charset="0"/>
                          <a:cs typeface="Calibri" panose="020F0502020204030204" pitchFamily="34" charset="0"/>
                        </a:rPr>
                        <a:t>4</a:t>
                      </a:r>
                      <a:r>
                        <a:rPr lang="en-US" sz="1400" b="1" dirty="0">
                          <a:latin typeface="Calibri" panose="020F0502020204030204" pitchFamily="34" charset="0"/>
                          <a:cs typeface="Calibri" panose="020F0502020204030204" pitchFamily="34" charset="0"/>
                        </a:rPr>
                        <a:t> </a:t>
                      </a:r>
                    </a:p>
                    <a:p>
                      <a:pPr algn="ctr"/>
                      <a:r>
                        <a:rPr lang="en-US" sz="1400" b="1" dirty="0">
                          <a:latin typeface="Calibri" panose="020F0502020204030204" pitchFamily="34" charset="0"/>
                          <a:cs typeface="Calibri" panose="020F0502020204030204" pitchFamily="34" charset="0"/>
                        </a:rPr>
                        <a:t>(Pavurutamab)</a:t>
                      </a:r>
                    </a:p>
                    <a:p>
                      <a:pPr algn="ctr"/>
                      <a:r>
                        <a:rPr lang="en-US" sz="1400" b="1" dirty="0">
                          <a:latin typeface="Calibri" panose="020F0502020204030204" pitchFamily="34" charset="0"/>
                          <a:cs typeface="Calibri" panose="020F0502020204030204" pitchFamily="34" charset="0"/>
                        </a:rPr>
                        <a:t>Phase Ib</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en-US" sz="1400" b="1" dirty="0">
                          <a:latin typeface="Calibri" panose="020F0502020204030204" pitchFamily="34" charset="0"/>
                          <a:cs typeface="Calibri" panose="020F0502020204030204" pitchFamily="34" charset="0"/>
                        </a:rPr>
                        <a:t>ABBV-383</a:t>
                      </a:r>
                      <a:r>
                        <a:rPr lang="en-US" sz="1400" b="1" baseline="30000" dirty="0">
                          <a:latin typeface="Calibri" panose="020F0502020204030204" pitchFamily="34" charset="0"/>
                          <a:cs typeface="Calibri" panose="020F0502020204030204" pitchFamily="34" charset="0"/>
                        </a:rPr>
                        <a:t>5</a:t>
                      </a:r>
                      <a:endParaRPr lang="en-US" sz="1400" b="1" dirty="0">
                        <a:latin typeface="Calibri" panose="020F0502020204030204" pitchFamily="34" charset="0"/>
                        <a:cs typeface="Calibri" panose="020F0502020204030204" pitchFamily="34" charset="0"/>
                      </a:endParaRPr>
                    </a:p>
                    <a:p>
                      <a:pPr algn="ctr"/>
                      <a:r>
                        <a:rPr lang="en-US" sz="1400" b="1" dirty="0">
                          <a:latin typeface="Calibri" panose="020F0502020204030204" pitchFamily="34" charset="0"/>
                          <a:cs typeface="Calibri" panose="020F0502020204030204" pitchFamily="34" charset="0"/>
                        </a:rPr>
                        <a:t>(TNB-383B)</a:t>
                      </a:r>
                      <a:endParaRPr lang="en-US" sz="1400" b="1" baseline="30000" dirty="0">
                        <a:latin typeface="Calibri" panose="020F0502020204030204" pitchFamily="34" charset="0"/>
                        <a:cs typeface="Calibri" panose="020F0502020204030204" pitchFamily="34" charset="0"/>
                      </a:endParaRPr>
                    </a:p>
                    <a:p>
                      <a:pPr algn="ctr"/>
                      <a:r>
                        <a:rPr lang="en-US" sz="1400" b="1" dirty="0">
                          <a:latin typeface="Calibri" panose="020F0502020204030204" pitchFamily="34" charset="0"/>
                          <a:cs typeface="Calibri" panose="020F0502020204030204" pitchFamily="34" charset="0"/>
                        </a:rPr>
                        <a:t>Phase I</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2218461004"/>
                  </a:ext>
                </a:extLst>
              </a:tr>
              <a:tr h="0">
                <a:tc>
                  <a:txBody>
                    <a:bodyPr/>
                    <a:lstStyle/>
                    <a:p>
                      <a:r>
                        <a:rPr lang="en-US" sz="1400" b="1" dirty="0">
                          <a:solidFill>
                            <a:schemeClr val="bg1"/>
                          </a:solidFill>
                          <a:latin typeface="Calibri" panose="020F0502020204030204" pitchFamily="34" charset="0"/>
                          <a:cs typeface="Calibri" panose="020F0502020204030204" pitchFamily="34" charset="0"/>
                        </a:rPr>
                        <a:t>Patients, n</a:t>
                      </a:r>
                    </a:p>
                  </a:txBody>
                  <a:tcPr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400" dirty="0">
                          <a:solidFill>
                            <a:schemeClr val="bg1"/>
                          </a:solidFill>
                          <a:latin typeface="Calibri" panose="020F0502020204030204" pitchFamily="34" charset="0"/>
                          <a:cs typeface="Calibri" panose="020F0502020204030204" pitchFamily="34" charset="0"/>
                        </a:rPr>
                        <a:t>165</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400" dirty="0">
                          <a:solidFill>
                            <a:schemeClr val="bg1"/>
                          </a:solidFill>
                          <a:latin typeface="Calibri" panose="020F0502020204030204" pitchFamily="34" charset="0"/>
                          <a:cs typeface="Calibri" panose="020F0502020204030204" pitchFamily="34" charset="0"/>
                        </a:rPr>
                        <a:t>55</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400" dirty="0">
                          <a:solidFill>
                            <a:schemeClr val="bg1"/>
                          </a:solidFill>
                          <a:latin typeface="Calibri" panose="020F0502020204030204" pitchFamily="34" charset="0"/>
                          <a:cs typeface="Calibri" panose="020F0502020204030204" pitchFamily="34" charset="0"/>
                        </a:rPr>
                        <a:t>73</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400" dirty="0">
                          <a:solidFill>
                            <a:schemeClr val="bg1"/>
                          </a:solidFill>
                          <a:latin typeface="Calibri" panose="020F0502020204030204" pitchFamily="34" charset="0"/>
                          <a:cs typeface="Calibri" panose="020F0502020204030204" pitchFamily="34" charset="0"/>
                        </a:rPr>
                        <a:t>85</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400" dirty="0">
                          <a:solidFill>
                            <a:schemeClr val="bg1"/>
                          </a:solidFill>
                          <a:latin typeface="Calibri" panose="020F0502020204030204" pitchFamily="34" charset="0"/>
                          <a:cs typeface="Calibri" panose="020F0502020204030204" pitchFamily="34" charset="0"/>
                        </a:rPr>
                        <a:t>118</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21635800"/>
                  </a:ext>
                </a:extLst>
              </a:tr>
              <a:tr h="0">
                <a:tc>
                  <a:txBody>
                    <a:bodyPr/>
                    <a:lstStyle/>
                    <a:p>
                      <a:r>
                        <a:rPr lang="en-US" sz="1400" b="1" dirty="0">
                          <a:solidFill>
                            <a:schemeClr val="bg1"/>
                          </a:solidFill>
                          <a:latin typeface="Calibri" panose="020F0502020204030204" pitchFamily="34" charset="0"/>
                          <a:cs typeface="Calibri" panose="020F0502020204030204" pitchFamily="34" charset="0"/>
                        </a:rPr>
                        <a:t>Median prior regimens, n</a:t>
                      </a:r>
                    </a:p>
                  </a:txBody>
                  <a:tcPr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400" dirty="0">
                          <a:solidFill>
                            <a:schemeClr val="bg1"/>
                          </a:solidFill>
                          <a:latin typeface="Calibri" panose="020F0502020204030204" pitchFamily="34" charset="0"/>
                          <a:cs typeface="Calibri" panose="020F0502020204030204" pitchFamily="34" charset="0"/>
                        </a:rPr>
                        <a:t>5</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400" dirty="0">
                          <a:solidFill>
                            <a:schemeClr val="bg1"/>
                          </a:solidFill>
                          <a:latin typeface="Calibri" panose="020F0502020204030204" pitchFamily="34" charset="0"/>
                          <a:cs typeface="Calibri" panose="020F0502020204030204" pitchFamily="34" charset="0"/>
                        </a:rPr>
                        <a:t>6</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400" dirty="0">
                          <a:solidFill>
                            <a:schemeClr val="bg1"/>
                          </a:solidFill>
                          <a:latin typeface="Calibri" panose="020F0502020204030204" pitchFamily="34" charset="0"/>
                          <a:cs typeface="Calibri" panose="020F0502020204030204" pitchFamily="34" charset="0"/>
                        </a:rPr>
                        <a:t>5</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400" dirty="0">
                          <a:solidFill>
                            <a:schemeClr val="bg1"/>
                          </a:solidFill>
                          <a:latin typeface="Calibri" panose="020F0502020204030204" pitchFamily="34" charset="0"/>
                          <a:cs typeface="Calibri" panose="020F0502020204030204" pitchFamily="34" charset="0"/>
                        </a:rPr>
                        <a:t>6</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400" dirty="0">
                          <a:solidFill>
                            <a:schemeClr val="bg1"/>
                          </a:solidFill>
                          <a:latin typeface="Calibri" panose="020F0502020204030204" pitchFamily="34" charset="0"/>
                          <a:cs typeface="Calibri" panose="020F0502020204030204" pitchFamily="34" charset="0"/>
                        </a:rPr>
                        <a:t>5</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571475525"/>
                  </a:ext>
                </a:extLst>
              </a:tr>
              <a:tr h="175473">
                <a:tc>
                  <a:txBody>
                    <a:bodyPr/>
                    <a:lstStyle/>
                    <a:p>
                      <a:r>
                        <a:rPr lang="en-US" sz="1400" b="1" dirty="0">
                          <a:solidFill>
                            <a:schemeClr val="bg1"/>
                          </a:solidFill>
                          <a:latin typeface="Calibri" panose="020F0502020204030204" pitchFamily="34" charset="0"/>
                          <a:cs typeface="Calibri" panose="020F0502020204030204" pitchFamily="34" charset="0"/>
                        </a:rPr>
                        <a:t>Dosing</a:t>
                      </a:r>
                    </a:p>
                  </a:txBody>
                  <a:tcPr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GB" sz="1400" dirty="0">
                          <a:solidFill>
                            <a:schemeClr val="bg1"/>
                          </a:solidFill>
                          <a:latin typeface="Calibri" panose="020F0502020204030204" pitchFamily="34" charset="0"/>
                          <a:cs typeface="Calibri" panose="020F0502020204030204" pitchFamily="34" charset="0"/>
                        </a:rPr>
                        <a:t>SC weekly (RP2D)</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aseline="0" dirty="0">
                          <a:solidFill>
                            <a:schemeClr val="bg1"/>
                          </a:solidFill>
                          <a:latin typeface="Calibri" panose="020F0502020204030204" pitchFamily="34" charset="0"/>
                          <a:cs typeface="Calibri" panose="020F0502020204030204" pitchFamily="34" charset="0"/>
                        </a:rPr>
                        <a:t>SC weekly</a:t>
                      </a:r>
                      <a:endParaRPr lang="en-US" sz="1400" b="0" dirty="0">
                        <a:solidFill>
                          <a:schemeClr val="bg1"/>
                        </a:solidFill>
                        <a:latin typeface="Calibri" panose="020F0502020204030204" pitchFamily="34" charset="0"/>
                        <a:cs typeface="Calibri" panose="020F050202020403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bg1"/>
                          </a:solidFill>
                          <a:latin typeface="Calibri" panose="020F0502020204030204" pitchFamily="34" charset="0"/>
                          <a:cs typeface="Calibri" panose="020F0502020204030204" pitchFamily="34" charset="0"/>
                        </a:rPr>
                        <a:t>Q2 wk after W16</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400" baseline="0" dirty="0">
                          <a:solidFill>
                            <a:schemeClr val="bg1"/>
                          </a:solidFill>
                          <a:latin typeface="Calibri" panose="020F0502020204030204" pitchFamily="34" charset="0"/>
                          <a:cs typeface="Calibri" panose="020F0502020204030204" pitchFamily="34" charset="0"/>
                        </a:rPr>
                        <a:t>IV weekly</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aseline="0" dirty="0">
                          <a:solidFill>
                            <a:schemeClr val="bg1"/>
                          </a:solidFill>
                          <a:latin typeface="Calibri" panose="020F0502020204030204" pitchFamily="34" charset="0"/>
                          <a:cs typeface="Calibri" panose="020F0502020204030204" pitchFamily="34" charset="0"/>
                        </a:rPr>
                        <a:t>IV </a:t>
                      </a:r>
                      <a:r>
                        <a:rPr lang="en-US" sz="1400" b="0" dirty="0">
                          <a:solidFill>
                            <a:schemeClr val="bg1"/>
                          </a:solidFill>
                          <a:latin typeface="Calibri" panose="020F0502020204030204" pitchFamily="34" charset="0"/>
                          <a:cs typeface="Calibri" panose="020F0502020204030204" pitchFamily="34" charset="0"/>
                        </a:rPr>
                        <a:t>Q3 wk</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3125730222"/>
                  </a:ext>
                </a:extLst>
              </a:tr>
              <a:tr h="0">
                <a:tc>
                  <a:txBody>
                    <a:bodyPr/>
                    <a:lstStyle/>
                    <a:p>
                      <a:r>
                        <a:rPr lang="en-US" sz="1400" b="1" dirty="0">
                          <a:solidFill>
                            <a:schemeClr val="bg1"/>
                          </a:solidFill>
                          <a:latin typeface="Calibri" panose="020F0502020204030204" pitchFamily="34" charset="0"/>
                          <a:cs typeface="Calibri" panose="020F0502020204030204" pitchFamily="34" charset="0"/>
                        </a:rPr>
                        <a:t>ORR, %</a:t>
                      </a:r>
                    </a:p>
                  </a:txBody>
                  <a:tcPr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400" dirty="0">
                          <a:solidFill>
                            <a:schemeClr val="bg1"/>
                          </a:solidFill>
                          <a:latin typeface="Calibri" panose="020F0502020204030204" pitchFamily="34" charset="0"/>
                          <a:cs typeface="Calibri" panose="020F0502020204030204" pitchFamily="34" charset="0"/>
                        </a:rPr>
                        <a:t>62.0</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400" dirty="0">
                          <a:solidFill>
                            <a:schemeClr val="bg1"/>
                          </a:solidFill>
                          <a:latin typeface="Calibri" panose="020F0502020204030204" pitchFamily="34" charset="0"/>
                          <a:cs typeface="Calibri" panose="020F0502020204030204" pitchFamily="34" charset="0"/>
                        </a:rPr>
                        <a:t>70</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400" baseline="0" dirty="0">
                          <a:solidFill>
                            <a:schemeClr val="bg1"/>
                          </a:solidFill>
                          <a:latin typeface="Calibri" panose="020F0502020204030204" pitchFamily="34" charset="0"/>
                          <a:cs typeface="Calibri" panose="020F0502020204030204" pitchFamily="34" charset="0"/>
                        </a:rPr>
                        <a:t>51 (75 at high dose)</a:t>
                      </a:r>
                    </a:p>
                  </a:txBody>
                  <a:tcPr anchor="ctr">
                    <a:lnL w="6350" cap="flat" cmpd="sng" algn="ctr">
                      <a:noFill/>
                      <a:prstDash val="solid"/>
                      <a:round/>
                      <a:headEnd type="none" w="med" len="med"/>
                      <a:tailEnd type="none" w="med" len="med"/>
                    </a:lnL>
                    <a:lnR w="381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400" dirty="0">
                          <a:solidFill>
                            <a:schemeClr val="bg1"/>
                          </a:solidFill>
                          <a:latin typeface="Calibri" panose="020F0502020204030204" pitchFamily="34" charset="0"/>
                          <a:cs typeface="Calibri" panose="020F0502020204030204" pitchFamily="34" charset="0"/>
                        </a:rPr>
                        <a:t>26</a:t>
                      </a:r>
                    </a:p>
                  </a:txBody>
                  <a:tcPr anchor="ctr">
                    <a:lnL w="38100" cap="flat" cmpd="sng" algn="ctr">
                      <a:noFill/>
                      <a:prstDash val="solid"/>
                      <a:round/>
                      <a:headEnd type="none" w="med" len="med"/>
                      <a:tailEnd type="none" w="med" len="med"/>
                    </a:lnL>
                    <a:lnR w="635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400" dirty="0">
                          <a:solidFill>
                            <a:schemeClr val="bg1"/>
                          </a:solidFill>
                          <a:latin typeface="Calibri" panose="020F0502020204030204" pitchFamily="34" charset="0"/>
                          <a:cs typeface="Calibri" panose="020F0502020204030204" pitchFamily="34" charset="0"/>
                        </a:rPr>
                        <a:t>53-81 in cohorts</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233807753"/>
                  </a:ext>
                </a:extLst>
              </a:tr>
              <a:tr h="0">
                <a:tc>
                  <a:txBody>
                    <a:bodyPr/>
                    <a:lstStyle/>
                    <a:p>
                      <a:r>
                        <a:rPr lang="en-US" sz="1400" b="1" dirty="0">
                          <a:solidFill>
                            <a:schemeClr val="bg1"/>
                          </a:solidFill>
                          <a:latin typeface="Calibri" panose="020F0502020204030204" pitchFamily="34" charset="0"/>
                          <a:cs typeface="Calibri" panose="020F0502020204030204" pitchFamily="34" charset="0"/>
                        </a:rPr>
                        <a:t>CR/sCR, %</a:t>
                      </a:r>
                    </a:p>
                  </a:txBody>
                  <a:tcPr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400" dirty="0">
                          <a:solidFill>
                            <a:schemeClr val="bg1"/>
                          </a:solidFill>
                          <a:latin typeface="Calibri" panose="020F0502020204030204" pitchFamily="34" charset="0"/>
                          <a:cs typeface="Calibri" panose="020F0502020204030204" pitchFamily="34" charset="0"/>
                        </a:rPr>
                        <a:t>28.7</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400" dirty="0">
                          <a:solidFill>
                            <a:schemeClr val="bg1"/>
                          </a:solidFill>
                          <a:latin typeface="Calibri" panose="020F0502020204030204" pitchFamily="34" charset="0"/>
                          <a:cs typeface="Calibri" panose="020F0502020204030204" pitchFamily="34" charset="0"/>
                        </a:rPr>
                        <a:t>30</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400" baseline="0" dirty="0">
                          <a:solidFill>
                            <a:schemeClr val="bg1"/>
                          </a:solidFill>
                          <a:latin typeface="Calibri" panose="020F0502020204030204" pitchFamily="34" charset="0"/>
                          <a:cs typeface="Calibri" panose="020F0502020204030204" pitchFamily="34" charset="0"/>
                        </a:rPr>
                        <a:t>43 (16 at high dose)</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400" baseline="0" dirty="0">
                          <a:solidFill>
                            <a:schemeClr val="bg1"/>
                          </a:solidFill>
                          <a:latin typeface="Calibri" panose="020F0502020204030204" pitchFamily="34" charset="0"/>
                          <a:cs typeface="Calibri" panose="020F0502020204030204" pitchFamily="34" charset="0"/>
                        </a:rPr>
                        <a:t>9.7</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400" baseline="0" dirty="0">
                          <a:solidFill>
                            <a:schemeClr val="bg1"/>
                          </a:solidFill>
                          <a:latin typeface="Calibri" panose="020F0502020204030204" pitchFamily="34" charset="0"/>
                          <a:cs typeface="Calibri" panose="020F0502020204030204" pitchFamily="34" charset="0"/>
                        </a:rPr>
                        <a:t>13-39 in cohorts</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2474384341"/>
                  </a:ext>
                </a:extLst>
              </a:tr>
              <a:tr h="249356">
                <a:tc>
                  <a:txBody>
                    <a:bodyPr/>
                    <a:lstStyle/>
                    <a:p>
                      <a:r>
                        <a:rPr lang="en-US" sz="1400" b="1" dirty="0">
                          <a:solidFill>
                            <a:schemeClr val="bg1"/>
                          </a:solidFill>
                          <a:latin typeface="Calibri" panose="020F0502020204030204" pitchFamily="34" charset="0"/>
                          <a:cs typeface="Calibri" panose="020F0502020204030204" pitchFamily="34" charset="0"/>
                        </a:rPr>
                        <a:t>CRS (all grades), %</a:t>
                      </a:r>
                    </a:p>
                  </a:txBody>
                  <a:tcPr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400" dirty="0">
                          <a:solidFill>
                            <a:schemeClr val="bg1"/>
                          </a:solidFill>
                          <a:latin typeface="Calibri" panose="020F0502020204030204" pitchFamily="34" charset="0"/>
                          <a:cs typeface="Calibri" panose="020F0502020204030204" pitchFamily="34" charset="0"/>
                        </a:rPr>
                        <a:t>71.5</a:t>
                      </a:r>
                    </a:p>
                  </a:txBody>
                  <a:tcPr anchor="ctr">
                    <a:lnL w="38100" cap="flat" cmpd="sng" algn="ctr">
                      <a:noFill/>
                      <a:prstDash val="solid"/>
                      <a:round/>
                      <a:headEnd type="none" w="med" len="med"/>
                      <a:tailEnd type="none" w="med" len="med"/>
                    </a:lnL>
                    <a:lnR w="6350" cap="flat" cmpd="sng" algn="ctr">
                      <a:noFill/>
                      <a:prstDash val="solid"/>
                      <a:round/>
                      <a:headEnd type="none" w="med" len="med"/>
                      <a:tailEnd type="none" w="med" len="med"/>
                    </a:lnR>
                    <a:lnT w="381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bg1"/>
                          </a:solidFill>
                          <a:latin typeface="Calibri" panose="020F0502020204030204" pitchFamily="34" charset="0"/>
                          <a:cs typeface="Calibri" panose="020F0502020204030204" pitchFamily="34" charset="0"/>
                        </a:rPr>
                        <a:t>87.3</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bg1"/>
                          </a:solidFill>
                          <a:latin typeface="Calibri" panose="020F0502020204030204" pitchFamily="34" charset="0"/>
                          <a:cs typeface="Calibri" panose="020F0502020204030204" pitchFamily="34" charset="0"/>
                        </a:rPr>
                        <a:t>(</a:t>
                      </a:r>
                      <a:r>
                        <a:rPr lang="en-US" sz="1400" b="0" dirty="0">
                          <a:solidFill>
                            <a:schemeClr val="bg1"/>
                          </a:solidFill>
                          <a:latin typeface="Arial" panose="020B0604020202020204" pitchFamily="34" charset="0"/>
                          <a:cs typeface="Arial" panose="020B0604020202020204" pitchFamily="34" charset="0"/>
                        </a:rPr>
                        <a:t>↓ </a:t>
                      </a:r>
                      <a:r>
                        <a:rPr lang="en-US" sz="1400" b="0" dirty="0">
                          <a:solidFill>
                            <a:schemeClr val="bg1"/>
                          </a:solidFill>
                          <a:latin typeface="Calibri" panose="020F0502020204030204" pitchFamily="34" charset="0"/>
                          <a:cs typeface="Calibri" panose="020F0502020204030204" pitchFamily="34" charset="0"/>
                        </a:rPr>
                        <a:t>with priming and pre-meds)</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81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400" dirty="0">
                          <a:solidFill>
                            <a:schemeClr val="bg1"/>
                          </a:solidFill>
                          <a:latin typeface="Calibri" panose="020F0502020204030204" pitchFamily="34" charset="0"/>
                          <a:cs typeface="Calibri" panose="020F0502020204030204" pitchFamily="34" charset="0"/>
                        </a:rPr>
                        <a:t>38</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81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400" dirty="0">
                          <a:solidFill>
                            <a:schemeClr val="bg1"/>
                          </a:solidFill>
                          <a:latin typeface="Calibri" panose="020F0502020204030204" pitchFamily="34" charset="0"/>
                          <a:cs typeface="Calibri" panose="020F0502020204030204" pitchFamily="34" charset="0"/>
                        </a:rPr>
                        <a:t>65</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81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400" dirty="0">
                          <a:solidFill>
                            <a:schemeClr val="bg1"/>
                          </a:solidFill>
                          <a:latin typeface="Calibri" panose="020F0502020204030204" pitchFamily="34" charset="0"/>
                          <a:cs typeface="Calibri" panose="020F0502020204030204" pitchFamily="34" charset="0"/>
                        </a:rPr>
                        <a:t>54</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81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4155998139"/>
                  </a:ext>
                </a:extLst>
              </a:tr>
              <a:tr h="0">
                <a:tc>
                  <a:txBody>
                    <a:bodyPr/>
                    <a:lstStyle/>
                    <a:p>
                      <a:r>
                        <a:rPr lang="en-US" sz="1400" b="1" dirty="0">
                          <a:solidFill>
                            <a:schemeClr val="bg1"/>
                          </a:solidFill>
                          <a:latin typeface="Calibri" panose="020F0502020204030204" pitchFamily="34" charset="0"/>
                          <a:cs typeface="Calibri" panose="020F0502020204030204" pitchFamily="34" charset="0"/>
                        </a:rPr>
                        <a:t>CRS (grade ≥3),</a:t>
                      </a:r>
                      <a:r>
                        <a:rPr lang="en-US" sz="1400" b="1" baseline="0" dirty="0">
                          <a:solidFill>
                            <a:schemeClr val="bg1"/>
                          </a:solidFill>
                          <a:latin typeface="Calibri" panose="020F0502020204030204" pitchFamily="34" charset="0"/>
                          <a:cs typeface="Calibri" panose="020F0502020204030204" pitchFamily="34" charset="0"/>
                        </a:rPr>
                        <a:t> %</a:t>
                      </a:r>
                      <a:endParaRPr lang="en-US" sz="1400" b="1" dirty="0">
                        <a:solidFill>
                          <a:schemeClr val="bg1"/>
                        </a:solidFill>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400" dirty="0">
                          <a:solidFill>
                            <a:schemeClr val="bg1"/>
                          </a:solidFill>
                          <a:latin typeface="Calibri" panose="020F0502020204030204" pitchFamily="34" charset="0"/>
                          <a:cs typeface="Calibri" panose="020F0502020204030204" pitchFamily="34" charset="0"/>
                        </a:rPr>
                        <a:t>0.6</a:t>
                      </a:r>
                    </a:p>
                  </a:txBody>
                  <a:tcPr anchor="ctr">
                    <a:lnL w="3810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400" dirty="0">
                          <a:solidFill>
                            <a:schemeClr val="bg1"/>
                          </a:solidFill>
                          <a:latin typeface="Calibri" panose="020F0502020204030204" pitchFamily="34" charset="0"/>
                          <a:cs typeface="Calibri" panose="020F0502020204030204" pitchFamily="34" charset="0"/>
                        </a:rPr>
                        <a:t>0</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400" baseline="0" dirty="0">
                          <a:solidFill>
                            <a:schemeClr val="bg1"/>
                          </a:solidFill>
                          <a:latin typeface="Calibri" panose="020F0502020204030204" pitchFamily="34" charset="0"/>
                          <a:cs typeface="Calibri" panose="020F0502020204030204" pitchFamily="34" charset="0"/>
                        </a:rPr>
                        <a:t>0</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400" dirty="0">
                          <a:solidFill>
                            <a:schemeClr val="bg1"/>
                          </a:solidFill>
                          <a:latin typeface="Calibri" panose="020F0502020204030204" pitchFamily="34" charset="0"/>
                          <a:cs typeface="Calibri" panose="020F0502020204030204" pitchFamily="34" charset="0"/>
                        </a:rPr>
                        <a:t>9</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400" dirty="0">
                          <a:solidFill>
                            <a:schemeClr val="bg1"/>
                          </a:solidFill>
                          <a:latin typeface="Calibri" panose="020F0502020204030204" pitchFamily="34" charset="0"/>
                          <a:cs typeface="Calibri" panose="020F0502020204030204" pitchFamily="34" charset="0"/>
                        </a:rPr>
                        <a:t>3</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3469215540"/>
                  </a:ext>
                </a:extLst>
              </a:tr>
              <a:tr h="0">
                <a:tc>
                  <a:txBody>
                    <a:bodyPr/>
                    <a:lstStyle/>
                    <a:p>
                      <a:r>
                        <a:rPr lang="en-US" sz="1400" b="1" dirty="0">
                          <a:solidFill>
                            <a:schemeClr val="bg1"/>
                          </a:solidFill>
                          <a:latin typeface="Calibri" panose="020F0502020204030204" pitchFamily="34" charset="0"/>
                          <a:cs typeface="Calibri" panose="020F0502020204030204" pitchFamily="34" charset="0"/>
                        </a:rPr>
                        <a:t>Neurotoxicity (all grades), %</a:t>
                      </a:r>
                    </a:p>
                  </a:txBody>
                  <a:tcPr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400" dirty="0">
                          <a:solidFill>
                            <a:schemeClr val="bg1"/>
                          </a:solidFill>
                          <a:latin typeface="Calibri" panose="020F0502020204030204" pitchFamily="34" charset="0"/>
                          <a:cs typeface="Calibri" panose="020F0502020204030204" pitchFamily="34" charset="0"/>
                        </a:rPr>
                        <a:t>12.7</a:t>
                      </a:r>
                    </a:p>
                  </a:txBody>
                  <a:tcPr anchor="ctr">
                    <a:lnL w="3810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400" dirty="0">
                          <a:solidFill>
                            <a:schemeClr val="bg1"/>
                          </a:solidFill>
                          <a:latin typeface="Calibri" panose="020F0502020204030204" pitchFamily="34" charset="0"/>
                          <a:cs typeface="Calibri" panose="020F0502020204030204" pitchFamily="34" charset="0"/>
                        </a:rPr>
                        <a:t>--</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400" dirty="0">
                          <a:solidFill>
                            <a:schemeClr val="bg1"/>
                          </a:solidFill>
                          <a:latin typeface="Calibri" panose="020F0502020204030204" pitchFamily="34" charset="0"/>
                          <a:cs typeface="Calibri" panose="020F0502020204030204" pitchFamily="34" charset="0"/>
                        </a:rPr>
                        <a:t>4</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400" dirty="0">
                          <a:solidFill>
                            <a:schemeClr val="bg1"/>
                          </a:solidFill>
                          <a:latin typeface="Calibri" panose="020F0502020204030204" pitchFamily="34" charset="0"/>
                          <a:cs typeface="Calibri" panose="020F0502020204030204" pitchFamily="34" charset="0"/>
                        </a:rPr>
                        <a:t>--</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400" dirty="0">
                          <a:solidFill>
                            <a:schemeClr val="bg1"/>
                          </a:solidFill>
                          <a:latin typeface="Calibri" panose="020F0502020204030204" pitchFamily="34" charset="0"/>
                          <a:cs typeface="Calibri" panose="020F0502020204030204" pitchFamily="34" charset="0"/>
                        </a:rPr>
                        <a:t>5.1</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3837647278"/>
                  </a:ext>
                </a:extLst>
              </a:tr>
              <a:tr h="0">
                <a:tc>
                  <a:txBody>
                    <a:bodyPr/>
                    <a:lstStyle/>
                    <a:p>
                      <a:r>
                        <a:rPr lang="en-US" sz="1400" b="1" dirty="0">
                          <a:solidFill>
                            <a:schemeClr val="bg1"/>
                          </a:solidFill>
                          <a:latin typeface="Calibri" panose="020F0502020204030204" pitchFamily="34" charset="0"/>
                          <a:cs typeface="Calibri" panose="020F0502020204030204" pitchFamily="34" charset="0"/>
                        </a:rPr>
                        <a:t>Neurotoxicity (grade ≥3), %</a:t>
                      </a:r>
                    </a:p>
                  </a:txBody>
                  <a:tcPr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400" dirty="0">
                          <a:solidFill>
                            <a:schemeClr val="bg1"/>
                          </a:solidFill>
                          <a:latin typeface="Calibri" panose="020F0502020204030204" pitchFamily="34" charset="0"/>
                          <a:cs typeface="Calibri" panose="020F0502020204030204" pitchFamily="34" charset="0"/>
                        </a:rPr>
                        <a:t>0</a:t>
                      </a:r>
                    </a:p>
                  </a:txBody>
                  <a:tcPr anchor="ctr">
                    <a:lnL w="3810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400" dirty="0">
                          <a:solidFill>
                            <a:schemeClr val="bg1"/>
                          </a:solidFill>
                          <a:latin typeface="Calibri" panose="020F0502020204030204" pitchFamily="34" charset="0"/>
                          <a:cs typeface="Calibri" panose="020F0502020204030204" pitchFamily="34" charset="0"/>
                        </a:rPr>
                        <a:t>--</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400" dirty="0">
                          <a:solidFill>
                            <a:schemeClr val="bg1"/>
                          </a:solidFill>
                          <a:latin typeface="Calibri" panose="020F0502020204030204" pitchFamily="34" charset="0"/>
                          <a:cs typeface="Calibri" panose="020F0502020204030204" pitchFamily="34" charset="0"/>
                        </a:rPr>
                        <a:t>0</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400" dirty="0">
                          <a:solidFill>
                            <a:schemeClr val="bg1"/>
                          </a:solidFill>
                          <a:latin typeface="Calibri" panose="020F0502020204030204" pitchFamily="34" charset="0"/>
                          <a:cs typeface="Calibri" panose="020F0502020204030204" pitchFamily="34" charset="0"/>
                        </a:rPr>
                        <a:t>--</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400" dirty="0">
                          <a:solidFill>
                            <a:schemeClr val="bg1"/>
                          </a:solidFill>
                          <a:latin typeface="Calibri" panose="020F0502020204030204" pitchFamily="34" charset="0"/>
                          <a:cs typeface="Calibri" panose="020F0502020204030204" pitchFamily="34" charset="0"/>
                        </a:rPr>
                        <a:t>--</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891932354"/>
                  </a:ext>
                </a:extLst>
              </a:tr>
              <a:tr h="175473">
                <a:tc>
                  <a:txBody>
                    <a:bodyPr/>
                    <a:lstStyle/>
                    <a:p>
                      <a:r>
                        <a:rPr lang="en-US" sz="1400" b="1" dirty="0">
                          <a:solidFill>
                            <a:schemeClr val="bg1"/>
                          </a:solidFill>
                          <a:latin typeface="Calibri" panose="020F0502020204030204" pitchFamily="34" charset="0"/>
                          <a:cs typeface="Calibri" panose="020F0502020204030204" pitchFamily="34" charset="0"/>
                        </a:rPr>
                        <a:t>Notes</a:t>
                      </a:r>
                    </a:p>
                  </a:txBody>
                  <a:tcPr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bg1"/>
                          </a:solidFill>
                          <a:latin typeface="Calibri" panose="020F0502020204030204" pitchFamily="34" charset="0"/>
                          <a:cs typeface="Calibri" panose="020F0502020204030204" pitchFamily="34" charset="0"/>
                        </a:rPr>
                        <a:t>9-mo PFS: 58.5%</a:t>
                      </a:r>
                    </a:p>
                  </a:txBody>
                  <a:tcPr anchor="ctr">
                    <a:lnL w="3810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bg1"/>
                          </a:solidFill>
                          <a:latin typeface="Calibri" panose="020F0502020204030204" pitchFamily="34" charset="0"/>
                          <a:cs typeface="Calibri" panose="020F0502020204030204" pitchFamily="34" charset="0"/>
                        </a:rPr>
                        <a:t>22% received prior BCMA-targeted tx</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endParaRPr lang="en-US" sz="1400" dirty="0">
                        <a:solidFill>
                          <a:schemeClr val="bg1"/>
                        </a:solidFill>
                        <a:latin typeface="Calibri" panose="020F0502020204030204" pitchFamily="34" charset="0"/>
                        <a:cs typeface="Calibri" panose="020F050202020403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endParaRPr lang="en-US" sz="1400" dirty="0">
                        <a:solidFill>
                          <a:schemeClr val="bg1"/>
                        </a:solidFill>
                        <a:latin typeface="Calibri" panose="020F0502020204030204" pitchFamily="34" charset="0"/>
                        <a:cs typeface="Calibri" panose="020F050202020403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bg1"/>
                          </a:solidFill>
                          <a:latin typeface="Calibri" panose="020F0502020204030204" pitchFamily="34" charset="0"/>
                          <a:cs typeface="Calibri" panose="020F0502020204030204" pitchFamily="34" charset="0"/>
                        </a:rPr>
                        <a:t>Allowed for CrCl 30</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3054525862"/>
                  </a:ext>
                </a:extLst>
              </a:tr>
            </a:tbl>
          </a:graphicData>
        </a:graphic>
      </p:graphicFrame>
      <p:grpSp>
        <p:nvGrpSpPr>
          <p:cNvPr id="9" name="Group 8">
            <a:extLst>
              <a:ext uri="{FF2B5EF4-FFF2-40B4-BE49-F238E27FC236}">
                <a16:creationId xmlns:a16="http://schemas.microsoft.com/office/drawing/2014/main" id="{142C3815-22D8-4D16-AD70-9438809A83CD}"/>
              </a:ext>
            </a:extLst>
          </p:cNvPr>
          <p:cNvGrpSpPr/>
          <p:nvPr/>
        </p:nvGrpSpPr>
        <p:grpSpPr>
          <a:xfrm>
            <a:off x="9392911" y="6207927"/>
            <a:ext cx="2488502" cy="454909"/>
            <a:chOff x="9392911" y="6207927"/>
            <a:chExt cx="2488502" cy="454909"/>
          </a:xfrm>
        </p:grpSpPr>
        <p:pic>
          <p:nvPicPr>
            <p:cNvPr id="10" name="Picture 9" descr="A picture containing text, ax, wheel&#10;&#10;Description automatically generated">
              <a:extLst>
                <a:ext uri="{FF2B5EF4-FFF2-40B4-BE49-F238E27FC236}">
                  <a16:creationId xmlns:a16="http://schemas.microsoft.com/office/drawing/2014/main" id="{6DBF3884-76F2-46E2-925F-BAD4B63E47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1" name="Rectangle 8">
              <a:extLst>
                <a:ext uri="{FF2B5EF4-FFF2-40B4-BE49-F238E27FC236}">
                  <a16:creationId xmlns:a16="http://schemas.microsoft.com/office/drawing/2014/main" id="{2D1D8322-E859-4E78-8C9A-82825C046666}"/>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spTree>
    <p:extLst>
      <p:ext uri="{BB962C8B-B14F-4D97-AF65-F5344CB8AC3E}">
        <p14:creationId xmlns:p14="http://schemas.microsoft.com/office/powerpoint/2010/main" val="27811220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Arrow: Down 139">
            <a:extLst>
              <a:ext uri="{FF2B5EF4-FFF2-40B4-BE49-F238E27FC236}">
                <a16:creationId xmlns:a16="http://schemas.microsoft.com/office/drawing/2014/main" id="{FB45B554-8AC4-45BB-AA69-BF5F36F26A5C}"/>
              </a:ext>
            </a:extLst>
          </p:cNvPr>
          <p:cNvSpPr/>
          <p:nvPr/>
        </p:nvSpPr>
        <p:spPr bwMode="auto">
          <a:xfrm>
            <a:off x="10909753" y="5375590"/>
            <a:ext cx="361693" cy="398757"/>
          </a:xfrm>
          <a:prstGeom prst="downArrow">
            <a:avLst>
              <a:gd name="adj1" fmla="val 26201"/>
              <a:gd name="adj2" fmla="val 37117"/>
            </a:avLst>
          </a:prstGeom>
          <a:solidFill>
            <a:schemeClr val="accent3">
              <a:lumMod val="20000"/>
              <a:lumOff val="80000"/>
            </a:schemeClr>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nvGrpSpPr>
          <p:cNvPr id="139" name="Group 138">
            <a:extLst>
              <a:ext uri="{FF2B5EF4-FFF2-40B4-BE49-F238E27FC236}">
                <a16:creationId xmlns:a16="http://schemas.microsoft.com/office/drawing/2014/main" id="{F97CA1F6-735D-41D0-9149-EE12CFABBA33}"/>
              </a:ext>
            </a:extLst>
          </p:cNvPr>
          <p:cNvGrpSpPr/>
          <p:nvPr/>
        </p:nvGrpSpPr>
        <p:grpSpPr>
          <a:xfrm>
            <a:off x="8515385" y="1067065"/>
            <a:ext cx="1398632" cy="1163157"/>
            <a:chOff x="9029122" y="715483"/>
            <a:chExt cx="1398632" cy="1163157"/>
          </a:xfrm>
        </p:grpSpPr>
        <p:grpSp>
          <p:nvGrpSpPr>
            <p:cNvPr id="131" name="Group 130">
              <a:extLst>
                <a:ext uri="{FF2B5EF4-FFF2-40B4-BE49-F238E27FC236}">
                  <a16:creationId xmlns:a16="http://schemas.microsoft.com/office/drawing/2014/main" id="{5512F86F-7DEF-4C71-9F3E-496A7DBE595E}"/>
                </a:ext>
              </a:extLst>
            </p:cNvPr>
            <p:cNvGrpSpPr/>
            <p:nvPr/>
          </p:nvGrpSpPr>
          <p:grpSpPr>
            <a:xfrm rot="16200000">
              <a:off x="9003391" y="741214"/>
              <a:ext cx="1163157" cy="1111695"/>
              <a:chOff x="8334512" y="4747167"/>
              <a:chExt cx="1135394" cy="1085160"/>
            </a:xfrm>
          </p:grpSpPr>
          <p:grpSp>
            <p:nvGrpSpPr>
              <p:cNvPr id="132" name="Group 115">
                <a:extLst>
                  <a:ext uri="{FF2B5EF4-FFF2-40B4-BE49-F238E27FC236}">
                    <a16:creationId xmlns:a16="http://schemas.microsoft.com/office/drawing/2014/main" id="{A794184E-EE65-4023-94AA-CD6C3632F186}"/>
                  </a:ext>
                </a:extLst>
              </p:cNvPr>
              <p:cNvGrpSpPr/>
              <p:nvPr/>
            </p:nvGrpSpPr>
            <p:grpSpPr>
              <a:xfrm rot="10800000">
                <a:off x="8334512" y="4747167"/>
                <a:ext cx="1135394" cy="1085160"/>
                <a:chOff x="863178" y="2614612"/>
                <a:chExt cx="1419029" cy="1423987"/>
              </a:xfrm>
            </p:grpSpPr>
            <p:sp>
              <p:nvSpPr>
                <p:cNvPr id="134" name="Oval 5">
                  <a:extLst>
                    <a:ext uri="{FF2B5EF4-FFF2-40B4-BE49-F238E27FC236}">
                      <a16:creationId xmlns:a16="http://schemas.microsoft.com/office/drawing/2014/main" id="{733621C2-CBE1-4846-BB3B-2B6F9AB76114}"/>
                    </a:ext>
                  </a:extLst>
                </p:cNvPr>
                <p:cNvSpPr>
                  <a:spLocks noChangeArrowheads="1"/>
                </p:cNvSpPr>
                <p:nvPr/>
              </p:nvSpPr>
              <p:spPr bwMode="auto">
                <a:xfrm>
                  <a:off x="863178" y="2614612"/>
                  <a:ext cx="1419029" cy="1423987"/>
                </a:xfrm>
                <a:prstGeom prst="ellipse">
                  <a:avLst/>
                </a:prstGeom>
                <a:solidFill>
                  <a:schemeClr val="accent4"/>
                </a:solidFill>
                <a:ln w="9525">
                  <a:solidFill>
                    <a:schemeClr val="bg2">
                      <a:lumMod val="10000"/>
                    </a:schemeClr>
                  </a:solidFill>
                  <a:round/>
                  <a:headEnd/>
                  <a:tailEnd/>
                </a:ln>
              </p:spPr>
              <p:txBody>
                <a:bodyPr wrap="none" anchor="ct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135" name="Oval 6">
                  <a:extLst>
                    <a:ext uri="{FF2B5EF4-FFF2-40B4-BE49-F238E27FC236}">
                      <a16:creationId xmlns:a16="http://schemas.microsoft.com/office/drawing/2014/main" id="{38A4C235-9ED2-470F-9304-1B5D5477F1A6}"/>
                    </a:ext>
                  </a:extLst>
                </p:cNvPr>
                <p:cNvSpPr>
                  <a:spLocks noChangeArrowheads="1"/>
                </p:cNvSpPr>
                <p:nvPr/>
              </p:nvSpPr>
              <p:spPr bwMode="auto">
                <a:xfrm>
                  <a:off x="1217937" y="3233737"/>
                  <a:ext cx="591263" cy="557212"/>
                </a:xfrm>
                <a:prstGeom prst="ellipse">
                  <a:avLst/>
                </a:prstGeom>
                <a:solidFill>
                  <a:srgbClr val="7EEA9D"/>
                </a:solidFill>
                <a:ln w="9525">
                  <a:solidFill>
                    <a:schemeClr val="bg2">
                      <a:lumMod val="10000"/>
                    </a:schemeClr>
                  </a:solidFill>
                  <a:round/>
                  <a:headEnd/>
                  <a:tailEnd/>
                </a:ln>
              </p:spPr>
              <p:txBody>
                <a:bodyPr wrap="none" anchor="ct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sp>
            <p:nvSpPr>
              <p:cNvPr id="133" name="TextBox 132">
                <a:extLst>
                  <a:ext uri="{FF2B5EF4-FFF2-40B4-BE49-F238E27FC236}">
                    <a16:creationId xmlns:a16="http://schemas.microsoft.com/office/drawing/2014/main" id="{F90E1016-97A8-4DAC-A01E-40B68BF82657}"/>
                  </a:ext>
                </a:extLst>
              </p:cNvPr>
              <p:cNvSpPr txBox="1"/>
              <p:nvPr/>
            </p:nvSpPr>
            <p:spPr>
              <a:xfrm rot="5400000">
                <a:off x="8372778" y="5296595"/>
                <a:ext cx="560529" cy="225323"/>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T cell</a:t>
                </a:r>
              </a:p>
            </p:txBody>
          </p:sp>
        </p:grpSp>
        <p:grpSp>
          <p:nvGrpSpPr>
            <p:cNvPr id="136" name="Group 135">
              <a:extLst>
                <a:ext uri="{FF2B5EF4-FFF2-40B4-BE49-F238E27FC236}">
                  <a16:creationId xmlns:a16="http://schemas.microsoft.com/office/drawing/2014/main" id="{E2E44DD2-2140-4B0C-845B-410B1465A3F0}"/>
                </a:ext>
              </a:extLst>
            </p:cNvPr>
            <p:cNvGrpSpPr/>
            <p:nvPr/>
          </p:nvGrpSpPr>
          <p:grpSpPr>
            <a:xfrm rot="9098993">
              <a:off x="10030520" y="849593"/>
              <a:ext cx="397234" cy="374704"/>
              <a:chOff x="10868616" y="2495030"/>
              <a:chExt cx="397234" cy="374704"/>
            </a:xfrm>
          </p:grpSpPr>
          <p:cxnSp>
            <p:nvCxnSpPr>
              <p:cNvPr id="137" name="Straight Connector 136">
                <a:extLst>
                  <a:ext uri="{FF2B5EF4-FFF2-40B4-BE49-F238E27FC236}">
                    <a16:creationId xmlns:a16="http://schemas.microsoft.com/office/drawing/2014/main" id="{212A4307-CDBF-4C48-8D07-FC8C76265436}"/>
                  </a:ext>
                </a:extLst>
              </p:cNvPr>
              <p:cNvCxnSpPr/>
              <p:nvPr/>
            </p:nvCxnSpPr>
            <p:spPr bwMode="auto">
              <a:xfrm rot="16200000">
                <a:off x="11157093" y="2577841"/>
                <a:ext cx="0" cy="217515"/>
              </a:xfrm>
              <a:prstGeom prst="line">
                <a:avLst/>
              </a:prstGeom>
              <a:noFill/>
              <a:ln w="76200" cap="flat" cmpd="sng" algn="ctr">
                <a:solidFill>
                  <a:schemeClr val="accent6"/>
                </a:solidFill>
                <a:prstDash val="solid"/>
                <a:round/>
                <a:headEnd type="none" w="med" len="med"/>
                <a:tailEnd type="none" w="med" len="med"/>
              </a:ln>
              <a:effectLst/>
            </p:spPr>
          </p:cxnSp>
          <p:sp>
            <p:nvSpPr>
              <p:cNvPr id="138" name="Block Arc 137">
                <a:extLst>
                  <a:ext uri="{FF2B5EF4-FFF2-40B4-BE49-F238E27FC236}">
                    <a16:creationId xmlns:a16="http://schemas.microsoft.com/office/drawing/2014/main" id="{6CB1107C-6A1A-4D2B-81C1-887E422037A4}"/>
                  </a:ext>
                </a:extLst>
              </p:cNvPr>
              <p:cNvSpPr/>
              <p:nvPr/>
            </p:nvSpPr>
            <p:spPr bwMode="auto">
              <a:xfrm rot="5400000">
                <a:off x="10801381" y="2562265"/>
                <a:ext cx="374704" cy="240233"/>
              </a:xfrm>
              <a:prstGeom prst="blockArc">
                <a:avLst/>
              </a:prstGeom>
              <a:solidFill>
                <a:schemeClr val="accent6">
                  <a:lumMod val="20000"/>
                  <a:lumOff val="80000"/>
                </a:schemeClr>
              </a:solidFill>
              <a:ln w="0">
                <a:solidFill>
                  <a:schemeClr val="accent6"/>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grpSp>
      <p:sp>
        <p:nvSpPr>
          <p:cNvPr id="2" name="Title 1">
            <a:extLst>
              <a:ext uri="{FF2B5EF4-FFF2-40B4-BE49-F238E27FC236}">
                <a16:creationId xmlns:a16="http://schemas.microsoft.com/office/drawing/2014/main" id="{84272978-151A-4229-AC17-E70F89911EF7}"/>
              </a:ext>
            </a:extLst>
          </p:cNvPr>
          <p:cNvSpPr>
            <a:spLocks noGrp="1"/>
          </p:cNvSpPr>
          <p:nvPr>
            <p:ph type="title"/>
          </p:nvPr>
        </p:nvSpPr>
        <p:spPr/>
        <p:txBody>
          <a:bodyPr/>
          <a:lstStyle/>
          <a:p>
            <a:r>
              <a:rPr lang="en-US" dirty="0"/>
              <a:t>Phase I TRIMM-2 Study: SC Teclistamab + Daratumumab for R/R MM</a:t>
            </a:r>
          </a:p>
        </p:txBody>
      </p:sp>
      <p:sp>
        <p:nvSpPr>
          <p:cNvPr id="3" name="Content Placeholder 2">
            <a:extLst>
              <a:ext uri="{FF2B5EF4-FFF2-40B4-BE49-F238E27FC236}">
                <a16:creationId xmlns:a16="http://schemas.microsoft.com/office/drawing/2014/main" id="{F10EA37E-5B67-44DC-BE64-EFBF01B1A3A0}"/>
              </a:ext>
            </a:extLst>
          </p:cNvPr>
          <p:cNvSpPr>
            <a:spLocks noGrp="1"/>
          </p:cNvSpPr>
          <p:nvPr>
            <p:ph idx="1"/>
          </p:nvPr>
        </p:nvSpPr>
        <p:spPr>
          <a:xfrm>
            <a:off x="604675" y="1513047"/>
            <a:ext cx="6555063" cy="4650686"/>
          </a:xfrm>
        </p:spPr>
        <p:txBody>
          <a:bodyPr/>
          <a:lstStyle/>
          <a:p>
            <a:r>
              <a:rPr lang="en-US" sz="2200" dirty="0"/>
              <a:t>Daratumumab: human IgG1k mAb targeting CD38, approved in multiple combinations for MM</a:t>
            </a:r>
            <a:r>
              <a:rPr lang="en-US" sz="2200" baseline="30000" dirty="0"/>
              <a:t>1</a:t>
            </a:r>
          </a:p>
          <a:p>
            <a:pPr lvl="1"/>
            <a:r>
              <a:rPr lang="en-US" sz="2000" dirty="0"/>
              <a:t>Leads to T-cell expansion and enhances cytotoxic </a:t>
            </a:r>
            <a:br>
              <a:rPr lang="en-US" sz="2000" dirty="0"/>
            </a:br>
            <a:r>
              <a:rPr lang="en-US" sz="2000" dirty="0"/>
              <a:t>T-cell activation</a:t>
            </a:r>
            <a:r>
              <a:rPr lang="en-US" sz="2000" baseline="30000" dirty="0"/>
              <a:t>2</a:t>
            </a:r>
          </a:p>
          <a:p>
            <a:r>
              <a:rPr lang="en-US" sz="2200" dirty="0"/>
              <a:t>Teclistamab (JNJ-64007957): off-the-shelf, investigational BCMA x CD3 bispecific antibody</a:t>
            </a:r>
            <a:r>
              <a:rPr lang="en-US" sz="2200" baseline="30000" dirty="0"/>
              <a:t>3</a:t>
            </a:r>
          </a:p>
          <a:p>
            <a:r>
              <a:rPr lang="en-US" sz="2200" dirty="0"/>
              <a:t>TRIMM-2 is a phase I trial to evaluate RP2D and safety of teclistamab + daratumumab in patients with R/R MM after ≥3 lines of therapy</a:t>
            </a:r>
            <a:r>
              <a:rPr lang="en-US" sz="2200" baseline="30000" dirty="0"/>
              <a:t>4</a:t>
            </a:r>
          </a:p>
          <a:p>
            <a:pPr lvl="1"/>
            <a:r>
              <a:rPr lang="en-US" sz="2000" dirty="0"/>
              <a:t>Teclistamab dosing: 1.5 mg/kg SC QW, </a:t>
            </a:r>
            <a:br>
              <a:rPr lang="en-US" sz="2000" dirty="0"/>
            </a:br>
            <a:r>
              <a:rPr lang="en-US" sz="2000" dirty="0"/>
              <a:t>3 mg/kg SC Q2W, 3 mg/kg SC QW</a:t>
            </a:r>
          </a:p>
          <a:p>
            <a:pPr lvl="1"/>
            <a:r>
              <a:rPr lang="en-US" sz="2000" dirty="0"/>
              <a:t>Daratumumab dosing: 1800 SC QW in C1-2, </a:t>
            </a:r>
            <a:br>
              <a:rPr lang="en-US" sz="2000" dirty="0"/>
            </a:br>
            <a:r>
              <a:rPr lang="en-US" sz="2000" dirty="0"/>
              <a:t>Q2W in C3-6, then monthly</a:t>
            </a:r>
          </a:p>
        </p:txBody>
      </p:sp>
      <p:sp>
        <p:nvSpPr>
          <p:cNvPr id="4" name="Text Box 15">
            <a:extLst>
              <a:ext uri="{FF2B5EF4-FFF2-40B4-BE49-F238E27FC236}">
                <a16:creationId xmlns:a16="http://schemas.microsoft.com/office/drawing/2014/main" id="{6A7E6246-2E7A-466C-9923-708F7379DB91}"/>
              </a:ext>
            </a:extLst>
          </p:cNvPr>
          <p:cNvSpPr txBox="1">
            <a:spLocks noChangeArrowheads="1"/>
          </p:cNvSpPr>
          <p:nvPr/>
        </p:nvSpPr>
        <p:spPr bwMode="auto">
          <a:xfrm>
            <a:off x="412751" y="6411775"/>
            <a:ext cx="8840133" cy="276999"/>
          </a:xfrm>
          <a:prstGeom prst="rect">
            <a:avLst/>
          </a:prstGeom>
          <a:noFill/>
          <a:ln>
            <a:noFill/>
          </a:ln>
        </p:spPr>
        <p:txBody>
          <a:bodyPr wrap="square"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1. Daratumumab PI. 2. van de Donk. </a:t>
            </a:r>
            <a:r>
              <a:rPr kumimoji="0" lang="en-US" altLang="en-US" sz="1200" b="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Immunol Rev. </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2016;270:95. 3.</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 Usmani. Lancet. 2021;398:665</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 4. Rodriguez-Otero. ASH 2021. Abstr 1647.</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sp>
        <p:nvSpPr>
          <p:cNvPr id="8" name="Arc 7">
            <a:extLst>
              <a:ext uri="{FF2B5EF4-FFF2-40B4-BE49-F238E27FC236}">
                <a16:creationId xmlns:a16="http://schemas.microsoft.com/office/drawing/2014/main" id="{24A31238-7592-4CFA-9363-1D180CD788FA}"/>
              </a:ext>
            </a:extLst>
          </p:cNvPr>
          <p:cNvSpPr/>
          <p:nvPr/>
        </p:nvSpPr>
        <p:spPr bwMode="auto">
          <a:xfrm rot="21204496">
            <a:off x="8458507" y="3845897"/>
            <a:ext cx="1988376" cy="1484824"/>
          </a:xfrm>
          <a:prstGeom prst="arc">
            <a:avLst>
              <a:gd name="adj1" fmla="val 12645128"/>
              <a:gd name="adj2" fmla="val 19815967"/>
            </a:avLst>
          </a:prstGeom>
          <a:noFill/>
          <a:ln w="28575" cap="flat" cmpd="sng" algn="ctr">
            <a:solidFill>
              <a:schemeClr val="bg1"/>
            </a:solidFill>
            <a:prstDash val="solid"/>
            <a:round/>
            <a:headEnd type="none" w="med" len="med"/>
            <a:tailEnd type="triangle" w="med" len="me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grpSp>
        <p:nvGrpSpPr>
          <p:cNvPr id="11" name="Group 10">
            <a:extLst>
              <a:ext uri="{FF2B5EF4-FFF2-40B4-BE49-F238E27FC236}">
                <a16:creationId xmlns:a16="http://schemas.microsoft.com/office/drawing/2014/main" id="{CA01EDDC-5927-4083-B531-EC45DCFB8E89}"/>
              </a:ext>
            </a:extLst>
          </p:cNvPr>
          <p:cNvGrpSpPr/>
          <p:nvPr/>
        </p:nvGrpSpPr>
        <p:grpSpPr>
          <a:xfrm rot="16200000">
            <a:off x="7395798" y="3463348"/>
            <a:ext cx="1550878" cy="2189402"/>
            <a:chOff x="8334512" y="4747167"/>
            <a:chExt cx="1135394" cy="1602855"/>
          </a:xfrm>
        </p:grpSpPr>
        <p:grpSp>
          <p:nvGrpSpPr>
            <p:cNvPr id="12" name="Group 11">
              <a:extLst>
                <a:ext uri="{FF2B5EF4-FFF2-40B4-BE49-F238E27FC236}">
                  <a16:creationId xmlns:a16="http://schemas.microsoft.com/office/drawing/2014/main" id="{71BDE4B4-067F-4FF7-900E-FD584EB99879}"/>
                </a:ext>
              </a:extLst>
            </p:cNvPr>
            <p:cNvGrpSpPr/>
            <p:nvPr/>
          </p:nvGrpSpPr>
          <p:grpSpPr>
            <a:xfrm>
              <a:off x="8842224" y="5742795"/>
              <a:ext cx="91440" cy="405139"/>
              <a:chOff x="8905835" y="5742795"/>
              <a:chExt cx="91440" cy="405139"/>
            </a:xfrm>
          </p:grpSpPr>
          <p:cxnSp>
            <p:nvCxnSpPr>
              <p:cNvPr id="20" name="Straight Connector 19">
                <a:extLst>
                  <a:ext uri="{FF2B5EF4-FFF2-40B4-BE49-F238E27FC236}">
                    <a16:creationId xmlns:a16="http://schemas.microsoft.com/office/drawing/2014/main" id="{8302E0D5-ABB1-4489-9C6A-6FD71C7C640D}"/>
                  </a:ext>
                </a:extLst>
              </p:cNvPr>
              <p:cNvCxnSpPr>
                <a:cxnSpLocks/>
              </p:cNvCxnSpPr>
              <p:nvPr/>
            </p:nvCxnSpPr>
            <p:spPr bwMode="auto">
              <a:xfrm rot="10800000">
                <a:off x="8949516" y="5742795"/>
                <a:ext cx="1911" cy="274688"/>
              </a:xfrm>
              <a:prstGeom prst="line">
                <a:avLst/>
              </a:prstGeom>
              <a:noFill/>
              <a:ln w="19050" cap="flat" cmpd="sng" algn="ctr">
                <a:solidFill>
                  <a:schemeClr val="accent6"/>
                </a:solidFill>
                <a:prstDash val="solid"/>
                <a:round/>
                <a:headEnd type="none" w="med" len="med"/>
                <a:tailEnd type="none" w="med" len="med"/>
              </a:ln>
              <a:effectLst/>
            </p:spPr>
          </p:cxnSp>
          <p:sp>
            <p:nvSpPr>
              <p:cNvPr id="21" name="Rectangle: Rounded Corners 20">
                <a:extLst>
                  <a:ext uri="{FF2B5EF4-FFF2-40B4-BE49-F238E27FC236}">
                    <a16:creationId xmlns:a16="http://schemas.microsoft.com/office/drawing/2014/main" id="{63BE5D5E-F035-4331-8942-8D120B8C9694}"/>
                  </a:ext>
                </a:extLst>
              </p:cNvPr>
              <p:cNvSpPr/>
              <p:nvPr/>
            </p:nvSpPr>
            <p:spPr bwMode="auto">
              <a:xfrm rot="10800000">
                <a:off x="8905835" y="5965054"/>
                <a:ext cx="91440" cy="182880"/>
              </a:xfrm>
              <a:prstGeom prst="roundRect">
                <a:avLst/>
              </a:prstGeom>
              <a:solidFill>
                <a:schemeClr val="accent4"/>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grpSp>
          <p:nvGrpSpPr>
            <p:cNvPr id="13" name="Group 12">
              <a:extLst>
                <a:ext uri="{FF2B5EF4-FFF2-40B4-BE49-F238E27FC236}">
                  <a16:creationId xmlns:a16="http://schemas.microsoft.com/office/drawing/2014/main" id="{5631CBAF-22F2-47A1-BC09-35349900E185}"/>
                </a:ext>
              </a:extLst>
            </p:cNvPr>
            <p:cNvGrpSpPr/>
            <p:nvPr/>
          </p:nvGrpSpPr>
          <p:grpSpPr>
            <a:xfrm>
              <a:off x="8960290" y="5742796"/>
              <a:ext cx="91440" cy="405139"/>
              <a:chOff x="9058235" y="5895195"/>
              <a:chExt cx="91440" cy="405139"/>
            </a:xfrm>
          </p:grpSpPr>
          <p:cxnSp>
            <p:nvCxnSpPr>
              <p:cNvPr id="18" name="Straight Connector 17">
                <a:extLst>
                  <a:ext uri="{FF2B5EF4-FFF2-40B4-BE49-F238E27FC236}">
                    <a16:creationId xmlns:a16="http://schemas.microsoft.com/office/drawing/2014/main" id="{AEDC8022-E9EE-4939-AC16-6C9DA85C91A7}"/>
                  </a:ext>
                </a:extLst>
              </p:cNvPr>
              <p:cNvCxnSpPr>
                <a:cxnSpLocks/>
              </p:cNvCxnSpPr>
              <p:nvPr/>
            </p:nvCxnSpPr>
            <p:spPr bwMode="auto">
              <a:xfrm rot="10800000">
                <a:off x="9101916" y="5895195"/>
                <a:ext cx="1911" cy="274688"/>
              </a:xfrm>
              <a:prstGeom prst="line">
                <a:avLst/>
              </a:prstGeom>
              <a:noFill/>
              <a:ln w="19050" cap="flat" cmpd="sng" algn="ctr">
                <a:solidFill>
                  <a:schemeClr val="accent6"/>
                </a:solidFill>
                <a:prstDash val="solid"/>
                <a:round/>
                <a:headEnd type="none" w="med" len="med"/>
                <a:tailEnd type="none" w="med" len="med"/>
              </a:ln>
              <a:effectLst/>
            </p:spPr>
          </p:cxnSp>
          <p:sp>
            <p:nvSpPr>
              <p:cNvPr id="19" name="Rectangle: Rounded Corners 18">
                <a:extLst>
                  <a:ext uri="{FF2B5EF4-FFF2-40B4-BE49-F238E27FC236}">
                    <a16:creationId xmlns:a16="http://schemas.microsoft.com/office/drawing/2014/main" id="{FA5F00B8-34FF-41E6-8665-F0F914A37700}"/>
                  </a:ext>
                </a:extLst>
              </p:cNvPr>
              <p:cNvSpPr/>
              <p:nvPr/>
            </p:nvSpPr>
            <p:spPr bwMode="auto">
              <a:xfrm rot="10800000">
                <a:off x="9058235" y="6117454"/>
                <a:ext cx="91440" cy="182880"/>
              </a:xfrm>
              <a:prstGeom prst="roundRect">
                <a:avLst/>
              </a:prstGeom>
              <a:solidFill>
                <a:schemeClr val="accent4"/>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sp>
          <p:nvSpPr>
            <p:cNvPr id="14" name="TextBox 13">
              <a:extLst>
                <a:ext uri="{FF2B5EF4-FFF2-40B4-BE49-F238E27FC236}">
                  <a16:creationId xmlns:a16="http://schemas.microsoft.com/office/drawing/2014/main" id="{AF3C9201-0D27-4FF6-B464-9E79507E71A4}"/>
                </a:ext>
              </a:extLst>
            </p:cNvPr>
            <p:cNvSpPr txBox="1"/>
            <p:nvPr/>
          </p:nvSpPr>
          <p:spPr>
            <a:xfrm rot="5400000">
              <a:off x="8385663" y="5957096"/>
              <a:ext cx="560529" cy="225323"/>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1D2E5A"/>
                  </a:solidFill>
                  <a:effectLst/>
                  <a:uLnTx/>
                  <a:uFillTx/>
                  <a:latin typeface="Calibri" panose="020F0502020204030204" pitchFamily="34" charset="0"/>
                  <a:ea typeface="+mn-ea"/>
                  <a:cs typeface="Calibri" panose="020F0502020204030204" pitchFamily="34" charset="0"/>
                </a:rPr>
                <a:t>CD3</a:t>
              </a:r>
            </a:p>
          </p:txBody>
        </p:sp>
        <p:grpSp>
          <p:nvGrpSpPr>
            <p:cNvPr id="15" name="Group 115">
              <a:extLst>
                <a:ext uri="{FF2B5EF4-FFF2-40B4-BE49-F238E27FC236}">
                  <a16:creationId xmlns:a16="http://schemas.microsoft.com/office/drawing/2014/main" id="{F5CE110D-412B-45B4-803F-C71F29367993}"/>
                </a:ext>
              </a:extLst>
            </p:cNvPr>
            <p:cNvGrpSpPr/>
            <p:nvPr/>
          </p:nvGrpSpPr>
          <p:grpSpPr>
            <a:xfrm rot="10800000">
              <a:off x="8334512" y="4747167"/>
              <a:ext cx="1135394" cy="1085160"/>
              <a:chOff x="863178" y="2614612"/>
              <a:chExt cx="1419029" cy="1423987"/>
            </a:xfrm>
          </p:grpSpPr>
          <p:sp>
            <p:nvSpPr>
              <p:cNvPr id="16" name="Oval 5">
                <a:extLst>
                  <a:ext uri="{FF2B5EF4-FFF2-40B4-BE49-F238E27FC236}">
                    <a16:creationId xmlns:a16="http://schemas.microsoft.com/office/drawing/2014/main" id="{11D92ED5-91F0-4F43-9C07-38CBA2FDFEBA}"/>
                  </a:ext>
                </a:extLst>
              </p:cNvPr>
              <p:cNvSpPr>
                <a:spLocks noChangeArrowheads="1"/>
              </p:cNvSpPr>
              <p:nvPr/>
            </p:nvSpPr>
            <p:spPr bwMode="auto">
              <a:xfrm>
                <a:off x="863178" y="2614612"/>
                <a:ext cx="1419029" cy="1423987"/>
              </a:xfrm>
              <a:prstGeom prst="ellipse">
                <a:avLst/>
              </a:prstGeom>
              <a:solidFill>
                <a:schemeClr val="accent4"/>
              </a:solidFill>
              <a:ln w="9525">
                <a:solidFill>
                  <a:schemeClr val="bg2">
                    <a:lumMod val="10000"/>
                  </a:schemeClr>
                </a:solidFill>
                <a:round/>
                <a:headEnd/>
                <a:tailEnd/>
              </a:ln>
            </p:spPr>
            <p:txBody>
              <a:bodyPr wrap="none" anchor="ct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17" name="Oval 6">
                <a:extLst>
                  <a:ext uri="{FF2B5EF4-FFF2-40B4-BE49-F238E27FC236}">
                    <a16:creationId xmlns:a16="http://schemas.microsoft.com/office/drawing/2014/main" id="{8C17C16F-7BE0-497F-A04B-06B6C93AB739}"/>
                  </a:ext>
                </a:extLst>
              </p:cNvPr>
              <p:cNvSpPr>
                <a:spLocks noChangeArrowheads="1"/>
              </p:cNvSpPr>
              <p:nvPr/>
            </p:nvSpPr>
            <p:spPr bwMode="auto">
              <a:xfrm>
                <a:off x="1217937" y="3233737"/>
                <a:ext cx="591263" cy="557212"/>
              </a:xfrm>
              <a:prstGeom prst="ellipse">
                <a:avLst/>
              </a:prstGeom>
              <a:solidFill>
                <a:srgbClr val="7EEA9D"/>
              </a:solidFill>
              <a:ln w="9525">
                <a:solidFill>
                  <a:schemeClr val="bg2">
                    <a:lumMod val="10000"/>
                  </a:schemeClr>
                </a:solidFill>
                <a:round/>
                <a:headEnd/>
                <a:tailEnd/>
              </a:ln>
            </p:spPr>
            <p:txBody>
              <a:bodyPr wrap="none" anchor="ct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grpSp>
      <p:grpSp>
        <p:nvGrpSpPr>
          <p:cNvPr id="22" name="Group 21">
            <a:extLst>
              <a:ext uri="{FF2B5EF4-FFF2-40B4-BE49-F238E27FC236}">
                <a16:creationId xmlns:a16="http://schemas.microsoft.com/office/drawing/2014/main" id="{3A44FF02-5080-46DD-807C-68F657F47DCD}"/>
              </a:ext>
            </a:extLst>
          </p:cNvPr>
          <p:cNvGrpSpPr/>
          <p:nvPr/>
        </p:nvGrpSpPr>
        <p:grpSpPr>
          <a:xfrm>
            <a:off x="9077230" y="4383303"/>
            <a:ext cx="823333" cy="806467"/>
            <a:chOff x="1710687" y="3278840"/>
            <a:chExt cx="1464470" cy="1434470"/>
          </a:xfrm>
        </p:grpSpPr>
        <p:sp>
          <p:nvSpPr>
            <p:cNvPr id="23" name="Freeform 73">
              <a:extLst>
                <a:ext uri="{FF2B5EF4-FFF2-40B4-BE49-F238E27FC236}">
                  <a16:creationId xmlns:a16="http://schemas.microsoft.com/office/drawing/2014/main" id="{288924EB-81D9-4D23-A062-CC6B9B66C0C8}"/>
                </a:ext>
              </a:extLst>
            </p:cNvPr>
            <p:cNvSpPr/>
            <p:nvPr/>
          </p:nvSpPr>
          <p:spPr bwMode="auto">
            <a:xfrm rot="11035913">
              <a:off x="2744226" y="3517079"/>
              <a:ext cx="430931" cy="568975"/>
            </a:xfrm>
            <a:custGeom>
              <a:avLst/>
              <a:gdLst>
                <a:gd name="connsiteX0" fmla="*/ 256674 w 890337"/>
                <a:gd name="connsiteY0" fmla="*/ 1122948 h 1130969"/>
                <a:gd name="connsiteX1" fmla="*/ 890337 w 890337"/>
                <a:gd name="connsiteY1" fmla="*/ 216569 h 1130969"/>
                <a:gd name="connsiteX2" fmla="*/ 842211 w 890337"/>
                <a:gd name="connsiteY2" fmla="*/ 0 h 1130969"/>
                <a:gd name="connsiteX3" fmla="*/ 625642 w 890337"/>
                <a:gd name="connsiteY3" fmla="*/ 0 h 1130969"/>
                <a:gd name="connsiteX4" fmla="*/ 0 w 890337"/>
                <a:gd name="connsiteY4" fmla="*/ 906379 h 1130969"/>
                <a:gd name="connsiteX5" fmla="*/ 24063 w 890337"/>
                <a:gd name="connsiteY5" fmla="*/ 1130969 h 1130969"/>
                <a:gd name="connsiteX6" fmla="*/ 256674 w 890337"/>
                <a:gd name="connsiteY6" fmla="*/ 1122948 h 1130969"/>
                <a:gd name="connsiteX0" fmla="*/ 256674 w 895015"/>
                <a:gd name="connsiteY0" fmla="*/ 1122948 h 1130969"/>
                <a:gd name="connsiteX1" fmla="*/ 890337 w 895015"/>
                <a:gd name="connsiteY1" fmla="*/ 216569 h 1130969"/>
                <a:gd name="connsiteX2" fmla="*/ 842211 w 895015"/>
                <a:gd name="connsiteY2" fmla="*/ 0 h 1130969"/>
                <a:gd name="connsiteX3" fmla="*/ 625642 w 895015"/>
                <a:gd name="connsiteY3" fmla="*/ 0 h 1130969"/>
                <a:gd name="connsiteX4" fmla="*/ 0 w 895015"/>
                <a:gd name="connsiteY4" fmla="*/ 906379 h 1130969"/>
                <a:gd name="connsiteX5" fmla="*/ 24063 w 895015"/>
                <a:gd name="connsiteY5" fmla="*/ 1130969 h 1130969"/>
                <a:gd name="connsiteX6" fmla="*/ 256674 w 895015"/>
                <a:gd name="connsiteY6" fmla="*/ 1122948 h 1130969"/>
                <a:gd name="connsiteX0" fmla="*/ 256674 w 917747"/>
                <a:gd name="connsiteY0" fmla="*/ 1122948 h 1130969"/>
                <a:gd name="connsiteX1" fmla="*/ 890337 w 917747"/>
                <a:gd name="connsiteY1" fmla="*/ 216569 h 1130969"/>
                <a:gd name="connsiteX2" fmla="*/ 842211 w 917747"/>
                <a:gd name="connsiteY2" fmla="*/ 0 h 1130969"/>
                <a:gd name="connsiteX3" fmla="*/ 625642 w 917747"/>
                <a:gd name="connsiteY3" fmla="*/ 0 h 1130969"/>
                <a:gd name="connsiteX4" fmla="*/ 0 w 917747"/>
                <a:gd name="connsiteY4" fmla="*/ 906379 h 1130969"/>
                <a:gd name="connsiteX5" fmla="*/ 24063 w 917747"/>
                <a:gd name="connsiteY5" fmla="*/ 1130969 h 1130969"/>
                <a:gd name="connsiteX6" fmla="*/ 256674 w 917747"/>
                <a:gd name="connsiteY6" fmla="*/ 1122948 h 1130969"/>
                <a:gd name="connsiteX0" fmla="*/ 256674 w 917747"/>
                <a:gd name="connsiteY0" fmla="*/ 1154698 h 1162719"/>
                <a:gd name="connsiteX1" fmla="*/ 890337 w 917747"/>
                <a:gd name="connsiteY1" fmla="*/ 248319 h 1162719"/>
                <a:gd name="connsiteX2" fmla="*/ 842211 w 917747"/>
                <a:gd name="connsiteY2" fmla="*/ 31750 h 1162719"/>
                <a:gd name="connsiteX3" fmla="*/ 625642 w 917747"/>
                <a:gd name="connsiteY3" fmla="*/ 31750 h 1162719"/>
                <a:gd name="connsiteX4" fmla="*/ 0 w 917747"/>
                <a:gd name="connsiteY4" fmla="*/ 938129 h 1162719"/>
                <a:gd name="connsiteX5" fmla="*/ 24063 w 917747"/>
                <a:gd name="connsiteY5" fmla="*/ 1162719 h 1162719"/>
                <a:gd name="connsiteX6" fmla="*/ 256674 w 917747"/>
                <a:gd name="connsiteY6" fmla="*/ 1154698 h 1162719"/>
                <a:gd name="connsiteX0" fmla="*/ 256674 w 917747"/>
                <a:gd name="connsiteY0" fmla="*/ 1166461 h 1174482"/>
                <a:gd name="connsiteX1" fmla="*/ 890337 w 917747"/>
                <a:gd name="connsiteY1" fmla="*/ 260082 h 1174482"/>
                <a:gd name="connsiteX2" fmla="*/ 842211 w 917747"/>
                <a:gd name="connsiteY2" fmla="*/ 43513 h 1174482"/>
                <a:gd name="connsiteX3" fmla="*/ 625642 w 917747"/>
                <a:gd name="connsiteY3" fmla="*/ 43513 h 1174482"/>
                <a:gd name="connsiteX4" fmla="*/ 0 w 917747"/>
                <a:gd name="connsiteY4" fmla="*/ 949892 h 1174482"/>
                <a:gd name="connsiteX5" fmla="*/ 24063 w 917747"/>
                <a:gd name="connsiteY5" fmla="*/ 1174482 h 1174482"/>
                <a:gd name="connsiteX6" fmla="*/ 256674 w 917747"/>
                <a:gd name="connsiteY6" fmla="*/ 1166461 h 1174482"/>
                <a:gd name="connsiteX0" fmla="*/ 256674 w 917747"/>
                <a:gd name="connsiteY0" fmla="*/ 1166461 h 1203631"/>
                <a:gd name="connsiteX1" fmla="*/ 890337 w 917747"/>
                <a:gd name="connsiteY1" fmla="*/ 260082 h 1203631"/>
                <a:gd name="connsiteX2" fmla="*/ 842211 w 917747"/>
                <a:gd name="connsiteY2" fmla="*/ 43513 h 1203631"/>
                <a:gd name="connsiteX3" fmla="*/ 625642 w 917747"/>
                <a:gd name="connsiteY3" fmla="*/ 43513 h 1203631"/>
                <a:gd name="connsiteX4" fmla="*/ 0 w 917747"/>
                <a:gd name="connsiteY4" fmla="*/ 949892 h 1203631"/>
                <a:gd name="connsiteX5" fmla="*/ 24063 w 917747"/>
                <a:gd name="connsiteY5" fmla="*/ 1174482 h 1203631"/>
                <a:gd name="connsiteX6" fmla="*/ 256674 w 917747"/>
                <a:gd name="connsiteY6" fmla="*/ 1166461 h 1203631"/>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 name="connsiteX0" fmla="*/ 262919 w 923992"/>
                <a:gd name="connsiteY0" fmla="*/ 1166461 h 1211739"/>
                <a:gd name="connsiteX1" fmla="*/ 896582 w 923992"/>
                <a:gd name="connsiteY1" fmla="*/ 260082 h 1211739"/>
                <a:gd name="connsiteX2" fmla="*/ 848456 w 923992"/>
                <a:gd name="connsiteY2" fmla="*/ 43513 h 1211739"/>
                <a:gd name="connsiteX3" fmla="*/ 631887 w 923992"/>
                <a:gd name="connsiteY3" fmla="*/ 43513 h 1211739"/>
                <a:gd name="connsiteX4" fmla="*/ 6245 w 923992"/>
                <a:gd name="connsiteY4" fmla="*/ 949892 h 1211739"/>
                <a:gd name="connsiteX5" fmla="*/ 30308 w 923992"/>
                <a:gd name="connsiteY5" fmla="*/ 1174482 h 1211739"/>
                <a:gd name="connsiteX6" fmla="*/ 262919 w 923992"/>
                <a:gd name="connsiteY6" fmla="*/ 1166461 h 1211739"/>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747" h="1211739">
                  <a:moveTo>
                    <a:pt x="256674" y="1166461"/>
                  </a:moveTo>
                  <a:lnTo>
                    <a:pt x="890337" y="260082"/>
                  </a:lnTo>
                  <a:cubicBezTo>
                    <a:pt x="931445" y="192655"/>
                    <a:pt x="934453" y="96653"/>
                    <a:pt x="842211" y="43513"/>
                  </a:cubicBezTo>
                  <a:cubicBezTo>
                    <a:pt x="765259" y="-27925"/>
                    <a:pt x="712119" y="650"/>
                    <a:pt x="625642" y="43513"/>
                  </a:cubicBezTo>
                  <a:lnTo>
                    <a:pt x="0" y="949892"/>
                  </a:lnTo>
                  <a:cubicBezTo>
                    <a:pt x="-39604" y="1024755"/>
                    <a:pt x="-31583" y="1094856"/>
                    <a:pt x="24063" y="1174482"/>
                  </a:cubicBezTo>
                  <a:cubicBezTo>
                    <a:pt x="153988" y="1243245"/>
                    <a:pt x="202950" y="1202473"/>
                    <a:pt x="256674" y="1166461"/>
                  </a:cubicBezTo>
                  <a:close/>
                </a:path>
              </a:pathLst>
            </a:custGeom>
            <a:gradFill flip="none" rotWithShape="1">
              <a:gsLst>
                <a:gs pos="42000">
                  <a:schemeClr val="accent3"/>
                </a:gs>
                <a:gs pos="100000">
                  <a:schemeClr val="accent3"/>
                </a:gs>
              </a:gsLst>
              <a:lin ang="7500000" scaled="0"/>
              <a:tileRect/>
            </a:gra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24" name="Freeform 74">
              <a:extLst>
                <a:ext uri="{FF2B5EF4-FFF2-40B4-BE49-F238E27FC236}">
                  <a16:creationId xmlns:a16="http://schemas.microsoft.com/office/drawing/2014/main" id="{236E86D6-9C1E-4F90-A5CB-88A2A15927AE}"/>
                </a:ext>
              </a:extLst>
            </p:cNvPr>
            <p:cNvSpPr/>
            <p:nvPr/>
          </p:nvSpPr>
          <p:spPr bwMode="auto">
            <a:xfrm rot="21392662" flipV="1">
              <a:off x="1710687" y="3539196"/>
              <a:ext cx="430931" cy="568975"/>
            </a:xfrm>
            <a:custGeom>
              <a:avLst/>
              <a:gdLst>
                <a:gd name="connsiteX0" fmla="*/ 256674 w 890337"/>
                <a:gd name="connsiteY0" fmla="*/ 1122948 h 1130969"/>
                <a:gd name="connsiteX1" fmla="*/ 890337 w 890337"/>
                <a:gd name="connsiteY1" fmla="*/ 216569 h 1130969"/>
                <a:gd name="connsiteX2" fmla="*/ 842211 w 890337"/>
                <a:gd name="connsiteY2" fmla="*/ 0 h 1130969"/>
                <a:gd name="connsiteX3" fmla="*/ 625642 w 890337"/>
                <a:gd name="connsiteY3" fmla="*/ 0 h 1130969"/>
                <a:gd name="connsiteX4" fmla="*/ 0 w 890337"/>
                <a:gd name="connsiteY4" fmla="*/ 906379 h 1130969"/>
                <a:gd name="connsiteX5" fmla="*/ 24063 w 890337"/>
                <a:gd name="connsiteY5" fmla="*/ 1130969 h 1130969"/>
                <a:gd name="connsiteX6" fmla="*/ 256674 w 890337"/>
                <a:gd name="connsiteY6" fmla="*/ 1122948 h 1130969"/>
                <a:gd name="connsiteX0" fmla="*/ 256674 w 895015"/>
                <a:gd name="connsiteY0" fmla="*/ 1122948 h 1130969"/>
                <a:gd name="connsiteX1" fmla="*/ 890337 w 895015"/>
                <a:gd name="connsiteY1" fmla="*/ 216569 h 1130969"/>
                <a:gd name="connsiteX2" fmla="*/ 842211 w 895015"/>
                <a:gd name="connsiteY2" fmla="*/ 0 h 1130969"/>
                <a:gd name="connsiteX3" fmla="*/ 625642 w 895015"/>
                <a:gd name="connsiteY3" fmla="*/ 0 h 1130969"/>
                <a:gd name="connsiteX4" fmla="*/ 0 w 895015"/>
                <a:gd name="connsiteY4" fmla="*/ 906379 h 1130969"/>
                <a:gd name="connsiteX5" fmla="*/ 24063 w 895015"/>
                <a:gd name="connsiteY5" fmla="*/ 1130969 h 1130969"/>
                <a:gd name="connsiteX6" fmla="*/ 256674 w 895015"/>
                <a:gd name="connsiteY6" fmla="*/ 1122948 h 1130969"/>
                <a:gd name="connsiteX0" fmla="*/ 256674 w 917747"/>
                <a:gd name="connsiteY0" fmla="*/ 1122948 h 1130969"/>
                <a:gd name="connsiteX1" fmla="*/ 890337 w 917747"/>
                <a:gd name="connsiteY1" fmla="*/ 216569 h 1130969"/>
                <a:gd name="connsiteX2" fmla="*/ 842211 w 917747"/>
                <a:gd name="connsiteY2" fmla="*/ 0 h 1130969"/>
                <a:gd name="connsiteX3" fmla="*/ 625642 w 917747"/>
                <a:gd name="connsiteY3" fmla="*/ 0 h 1130969"/>
                <a:gd name="connsiteX4" fmla="*/ 0 w 917747"/>
                <a:gd name="connsiteY4" fmla="*/ 906379 h 1130969"/>
                <a:gd name="connsiteX5" fmla="*/ 24063 w 917747"/>
                <a:gd name="connsiteY5" fmla="*/ 1130969 h 1130969"/>
                <a:gd name="connsiteX6" fmla="*/ 256674 w 917747"/>
                <a:gd name="connsiteY6" fmla="*/ 1122948 h 1130969"/>
                <a:gd name="connsiteX0" fmla="*/ 256674 w 917747"/>
                <a:gd name="connsiteY0" fmla="*/ 1154698 h 1162719"/>
                <a:gd name="connsiteX1" fmla="*/ 890337 w 917747"/>
                <a:gd name="connsiteY1" fmla="*/ 248319 h 1162719"/>
                <a:gd name="connsiteX2" fmla="*/ 842211 w 917747"/>
                <a:gd name="connsiteY2" fmla="*/ 31750 h 1162719"/>
                <a:gd name="connsiteX3" fmla="*/ 625642 w 917747"/>
                <a:gd name="connsiteY3" fmla="*/ 31750 h 1162719"/>
                <a:gd name="connsiteX4" fmla="*/ 0 w 917747"/>
                <a:gd name="connsiteY4" fmla="*/ 938129 h 1162719"/>
                <a:gd name="connsiteX5" fmla="*/ 24063 w 917747"/>
                <a:gd name="connsiteY5" fmla="*/ 1162719 h 1162719"/>
                <a:gd name="connsiteX6" fmla="*/ 256674 w 917747"/>
                <a:gd name="connsiteY6" fmla="*/ 1154698 h 1162719"/>
                <a:gd name="connsiteX0" fmla="*/ 256674 w 917747"/>
                <a:gd name="connsiteY0" fmla="*/ 1166461 h 1174482"/>
                <a:gd name="connsiteX1" fmla="*/ 890337 w 917747"/>
                <a:gd name="connsiteY1" fmla="*/ 260082 h 1174482"/>
                <a:gd name="connsiteX2" fmla="*/ 842211 w 917747"/>
                <a:gd name="connsiteY2" fmla="*/ 43513 h 1174482"/>
                <a:gd name="connsiteX3" fmla="*/ 625642 w 917747"/>
                <a:gd name="connsiteY3" fmla="*/ 43513 h 1174482"/>
                <a:gd name="connsiteX4" fmla="*/ 0 w 917747"/>
                <a:gd name="connsiteY4" fmla="*/ 949892 h 1174482"/>
                <a:gd name="connsiteX5" fmla="*/ 24063 w 917747"/>
                <a:gd name="connsiteY5" fmla="*/ 1174482 h 1174482"/>
                <a:gd name="connsiteX6" fmla="*/ 256674 w 917747"/>
                <a:gd name="connsiteY6" fmla="*/ 1166461 h 1174482"/>
                <a:gd name="connsiteX0" fmla="*/ 256674 w 917747"/>
                <a:gd name="connsiteY0" fmla="*/ 1166461 h 1203631"/>
                <a:gd name="connsiteX1" fmla="*/ 890337 w 917747"/>
                <a:gd name="connsiteY1" fmla="*/ 260082 h 1203631"/>
                <a:gd name="connsiteX2" fmla="*/ 842211 w 917747"/>
                <a:gd name="connsiteY2" fmla="*/ 43513 h 1203631"/>
                <a:gd name="connsiteX3" fmla="*/ 625642 w 917747"/>
                <a:gd name="connsiteY3" fmla="*/ 43513 h 1203631"/>
                <a:gd name="connsiteX4" fmla="*/ 0 w 917747"/>
                <a:gd name="connsiteY4" fmla="*/ 949892 h 1203631"/>
                <a:gd name="connsiteX5" fmla="*/ 24063 w 917747"/>
                <a:gd name="connsiteY5" fmla="*/ 1174482 h 1203631"/>
                <a:gd name="connsiteX6" fmla="*/ 256674 w 917747"/>
                <a:gd name="connsiteY6" fmla="*/ 1166461 h 1203631"/>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 name="connsiteX0" fmla="*/ 262919 w 923992"/>
                <a:gd name="connsiteY0" fmla="*/ 1166461 h 1211739"/>
                <a:gd name="connsiteX1" fmla="*/ 896582 w 923992"/>
                <a:gd name="connsiteY1" fmla="*/ 260082 h 1211739"/>
                <a:gd name="connsiteX2" fmla="*/ 848456 w 923992"/>
                <a:gd name="connsiteY2" fmla="*/ 43513 h 1211739"/>
                <a:gd name="connsiteX3" fmla="*/ 631887 w 923992"/>
                <a:gd name="connsiteY3" fmla="*/ 43513 h 1211739"/>
                <a:gd name="connsiteX4" fmla="*/ 6245 w 923992"/>
                <a:gd name="connsiteY4" fmla="*/ 949892 h 1211739"/>
                <a:gd name="connsiteX5" fmla="*/ 30308 w 923992"/>
                <a:gd name="connsiteY5" fmla="*/ 1174482 h 1211739"/>
                <a:gd name="connsiteX6" fmla="*/ 262919 w 923992"/>
                <a:gd name="connsiteY6" fmla="*/ 1166461 h 1211739"/>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747" h="1211739">
                  <a:moveTo>
                    <a:pt x="256674" y="1166461"/>
                  </a:moveTo>
                  <a:lnTo>
                    <a:pt x="890337" y="260082"/>
                  </a:lnTo>
                  <a:cubicBezTo>
                    <a:pt x="931445" y="192655"/>
                    <a:pt x="934453" y="96653"/>
                    <a:pt x="842211" y="43513"/>
                  </a:cubicBezTo>
                  <a:cubicBezTo>
                    <a:pt x="765259" y="-27925"/>
                    <a:pt x="712119" y="650"/>
                    <a:pt x="625642" y="43513"/>
                  </a:cubicBezTo>
                  <a:lnTo>
                    <a:pt x="0" y="949892"/>
                  </a:lnTo>
                  <a:cubicBezTo>
                    <a:pt x="-39604" y="1024755"/>
                    <a:pt x="-31583" y="1094856"/>
                    <a:pt x="24063" y="1174482"/>
                  </a:cubicBezTo>
                  <a:cubicBezTo>
                    <a:pt x="153988" y="1243245"/>
                    <a:pt x="202950" y="1202473"/>
                    <a:pt x="256674" y="1166461"/>
                  </a:cubicBezTo>
                  <a:close/>
                </a:path>
              </a:pathLst>
            </a:custGeom>
            <a:gradFill flip="none" rotWithShape="1">
              <a:gsLst>
                <a:gs pos="48000">
                  <a:schemeClr val="accent4"/>
                </a:gs>
                <a:gs pos="100000">
                  <a:schemeClr val="accent4"/>
                </a:gs>
              </a:gsLst>
              <a:lin ang="7200000" scaled="0"/>
              <a:tileRect/>
            </a:gra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25" name="Freeform 39">
              <a:extLst>
                <a:ext uri="{FF2B5EF4-FFF2-40B4-BE49-F238E27FC236}">
                  <a16:creationId xmlns:a16="http://schemas.microsoft.com/office/drawing/2014/main" id="{608806AE-A692-4A5D-BD89-6D70DB116C95}"/>
                </a:ext>
              </a:extLst>
            </p:cNvPr>
            <p:cNvSpPr/>
            <p:nvPr/>
          </p:nvSpPr>
          <p:spPr bwMode="auto">
            <a:xfrm>
              <a:off x="2461753" y="3278840"/>
              <a:ext cx="619644" cy="1434470"/>
            </a:xfrm>
            <a:custGeom>
              <a:avLst/>
              <a:gdLst>
                <a:gd name="connsiteX0" fmla="*/ 1010653 w 1283368"/>
                <a:gd name="connsiteY0" fmla="*/ 16042 h 3296653"/>
                <a:gd name="connsiteX1" fmla="*/ 40105 w 1283368"/>
                <a:gd name="connsiteY1" fmla="*/ 1435768 h 3296653"/>
                <a:gd name="connsiteX2" fmla="*/ 0 w 1283368"/>
                <a:gd name="connsiteY2" fmla="*/ 1668379 h 3296653"/>
                <a:gd name="connsiteX3" fmla="*/ 8021 w 1283368"/>
                <a:gd name="connsiteY3" fmla="*/ 3136232 h 3296653"/>
                <a:gd name="connsiteX4" fmla="*/ 176463 w 1283368"/>
                <a:gd name="connsiteY4" fmla="*/ 3296653 h 3296653"/>
                <a:gd name="connsiteX5" fmla="*/ 368968 w 1283368"/>
                <a:gd name="connsiteY5" fmla="*/ 3152274 h 3296653"/>
                <a:gd name="connsiteX6" fmla="*/ 376990 w 1283368"/>
                <a:gd name="connsiteY6" fmla="*/ 1532021 h 3296653"/>
                <a:gd name="connsiteX7" fmla="*/ 1283368 w 1283368"/>
                <a:gd name="connsiteY7" fmla="*/ 232611 h 3296653"/>
                <a:gd name="connsiteX8" fmla="*/ 1259305 w 1283368"/>
                <a:gd name="connsiteY8" fmla="*/ 0 h 3296653"/>
                <a:gd name="connsiteX9" fmla="*/ 1010653 w 1283368"/>
                <a:gd name="connsiteY9" fmla="*/ 16042 h 3296653"/>
                <a:gd name="connsiteX0" fmla="*/ 1010653 w 1307114"/>
                <a:gd name="connsiteY0" fmla="*/ 16042 h 3296653"/>
                <a:gd name="connsiteX1" fmla="*/ 40105 w 1307114"/>
                <a:gd name="connsiteY1" fmla="*/ 1435768 h 3296653"/>
                <a:gd name="connsiteX2" fmla="*/ 0 w 1307114"/>
                <a:gd name="connsiteY2" fmla="*/ 1668379 h 3296653"/>
                <a:gd name="connsiteX3" fmla="*/ 8021 w 1307114"/>
                <a:gd name="connsiteY3" fmla="*/ 3136232 h 3296653"/>
                <a:gd name="connsiteX4" fmla="*/ 176463 w 1307114"/>
                <a:gd name="connsiteY4" fmla="*/ 3296653 h 3296653"/>
                <a:gd name="connsiteX5" fmla="*/ 368968 w 1307114"/>
                <a:gd name="connsiteY5" fmla="*/ 3152274 h 3296653"/>
                <a:gd name="connsiteX6" fmla="*/ 376990 w 1307114"/>
                <a:gd name="connsiteY6" fmla="*/ 1532021 h 3296653"/>
                <a:gd name="connsiteX7" fmla="*/ 1283368 w 1307114"/>
                <a:gd name="connsiteY7" fmla="*/ 232611 h 3296653"/>
                <a:gd name="connsiteX8" fmla="*/ 1259305 w 1307114"/>
                <a:gd name="connsiteY8" fmla="*/ 0 h 3296653"/>
                <a:gd name="connsiteX9" fmla="*/ 1010653 w 1307114"/>
                <a:gd name="connsiteY9" fmla="*/ 16042 h 3296653"/>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61604 h 3342215"/>
                <a:gd name="connsiteX1" fmla="*/ 40105 w 1307114"/>
                <a:gd name="connsiteY1" fmla="*/ 1481330 h 3342215"/>
                <a:gd name="connsiteX2" fmla="*/ 0 w 1307114"/>
                <a:gd name="connsiteY2" fmla="*/ 1713941 h 3342215"/>
                <a:gd name="connsiteX3" fmla="*/ 8021 w 1307114"/>
                <a:gd name="connsiteY3" fmla="*/ 3181794 h 3342215"/>
                <a:gd name="connsiteX4" fmla="*/ 176463 w 1307114"/>
                <a:gd name="connsiteY4" fmla="*/ 3342215 h 3342215"/>
                <a:gd name="connsiteX5" fmla="*/ 368968 w 1307114"/>
                <a:gd name="connsiteY5" fmla="*/ 3197836 h 3342215"/>
                <a:gd name="connsiteX6" fmla="*/ 376990 w 1307114"/>
                <a:gd name="connsiteY6" fmla="*/ 1577583 h 3342215"/>
                <a:gd name="connsiteX7" fmla="*/ 1283368 w 1307114"/>
                <a:gd name="connsiteY7" fmla="*/ 278173 h 3342215"/>
                <a:gd name="connsiteX8" fmla="*/ 1259305 w 1307114"/>
                <a:gd name="connsiteY8" fmla="*/ 45562 h 3342215"/>
                <a:gd name="connsiteX9" fmla="*/ 1010653 w 1307114"/>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16293 w 1319647"/>
                <a:gd name="connsiteY1" fmla="*/ 150038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19647" h="3334194">
                  <a:moveTo>
                    <a:pt x="1010653" y="61604"/>
                  </a:moveTo>
                  <a:lnTo>
                    <a:pt x="16293" y="1500380"/>
                  </a:lnTo>
                  <a:lnTo>
                    <a:pt x="0" y="1713941"/>
                  </a:lnTo>
                  <a:cubicBezTo>
                    <a:pt x="2674" y="2203225"/>
                    <a:pt x="5347" y="2692510"/>
                    <a:pt x="8021" y="3181794"/>
                  </a:cubicBezTo>
                  <a:cubicBezTo>
                    <a:pt x="16042" y="3251310"/>
                    <a:pt x="32084" y="3320826"/>
                    <a:pt x="176463" y="3334194"/>
                  </a:cubicBezTo>
                  <a:cubicBezTo>
                    <a:pt x="352925" y="3310132"/>
                    <a:pt x="344905" y="3262004"/>
                    <a:pt x="368968" y="3197836"/>
                  </a:cubicBezTo>
                  <a:lnTo>
                    <a:pt x="376990" y="1577583"/>
                  </a:lnTo>
                  <a:lnTo>
                    <a:pt x="1283368" y="278173"/>
                  </a:lnTo>
                  <a:cubicBezTo>
                    <a:pt x="1315453" y="184594"/>
                    <a:pt x="1355558" y="147163"/>
                    <a:pt x="1259305" y="45562"/>
                  </a:cubicBezTo>
                  <a:cubicBezTo>
                    <a:pt x="1112252" y="-37323"/>
                    <a:pt x="1085516" y="8131"/>
                    <a:pt x="1010653" y="61604"/>
                  </a:cubicBezTo>
                  <a:close/>
                </a:path>
              </a:pathLst>
            </a:custGeom>
            <a:gradFill flip="none" rotWithShape="1">
              <a:gsLst>
                <a:gs pos="0">
                  <a:schemeClr val="accent3"/>
                </a:gs>
                <a:gs pos="100000">
                  <a:schemeClr val="accent3"/>
                </a:gs>
              </a:gsLst>
              <a:lin ang="18000000" scaled="0"/>
              <a:tileRect/>
            </a:gra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26" name="Freeform 41">
              <a:extLst>
                <a:ext uri="{FF2B5EF4-FFF2-40B4-BE49-F238E27FC236}">
                  <a16:creationId xmlns:a16="http://schemas.microsoft.com/office/drawing/2014/main" id="{86ED35CA-8452-4FDB-9100-24717DB7BAE7}"/>
                </a:ext>
              </a:extLst>
            </p:cNvPr>
            <p:cNvSpPr/>
            <p:nvPr/>
          </p:nvSpPr>
          <p:spPr bwMode="auto">
            <a:xfrm flipH="1">
              <a:off x="1775315" y="3278840"/>
              <a:ext cx="616174" cy="1434470"/>
            </a:xfrm>
            <a:custGeom>
              <a:avLst/>
              <a:gdLst>
                <a:gd name="connsiteX0" fmla="*/ 1010653 w 1283368"/>
                <a:gd name="connsiteY0" fmla="*/ 16042 h 3296653"/>
                <a:gd name="connsiteX1" fmla="*/ 40105 w 1283368"/>
                <a:gd name="connsiteY1" fmla="*/ 1435768 h 3296653"/>
                <a:gd name="connsiteX2" fmla="*/ 0 w 1283368"/>
                <a:gd name="connsiteY2" fmla="*/ 1668379 h 3296653"/>
                <a:gd name="connsiteX3" fmla="*/ 8021 w 1283368"/>
                <a:gd name="connsiteY3" fmla="*/ 3136232 h 3296653"/>
                <a:gd name="connsiteX4" fmla="*/ 176463 w 1283368"/>
                <a:gd name="connsiteY4" fmla="*/ 3296653 h 3296653"/>
                <a:gd name="connsiteX5" fmla="*/ 368968 w 1283368"/>
                <a:gd name="connsiteY5" fmla="*/ 3152274 h 3296653"/>
                <a:gd name="connsiteX6" fmla="*/ 376990 w 1283368"/>
                <a:gd name="connsiteY6" fmla="*/ 1532021 h 3296653"/>
                <a:gd name="connsiteX7" fmla="*/ 1283368 w 1283368"/>
                <a:gd name="connsiteY7" fmla="*/ 232611 h 3296653"/>
                <a:gd name="connsiteX8" fmla="*/ 1259305 w 1283368"/>
                <a:gd name="connsiteY8" fmla="*/ 0 h 3296653"/>
                <a:gd name="connsiteX9" fmla="*/ 1010653 w 1283368"/>
                <a:gd name="connsiteY9" fmla="*/ 16042 h 3296653"/>
                <a:gd name="connsiteX0" fmla="*/ 1010653 w 1307114"/>
                <a:gd name="connsiteY0" fmla="*/ 16042 h 3296653"/>
                <a:gd name="connsiteX1" fmla="*/ 40105 w 1307114"/>
                <a:gd name="connsiteY1" fmla="*/ 1435768 h 3296653"/>
                <a:gd name="connsiteX2" fmla="*/ 0 w 1307114"/>
                <a:gd name="connsiteY2" fmla="*/ 1668379 h 3296653"/>
                <a:gd name="connsiteX3" fmla="*/ 8021 w 1307114"/>
                <a:gd name="connsiteY3" fmla="*/ 3136232 h 3296653"/>
                <a:gd name="connsiteX4" fmla="*/ 176463 w 1307114"/>
                <a:gd name="connsiteY4" fmla="*/ 3296653 h 3296653"/>
                <a:gd name="connsiteX5" fmla="*/ 368968 w 1307114"/>
                <a:gd name="connsiteY5" fmla="*/ 3152274 h 3296653"/>
                <a:gd name="connsiteX6" fmla="*/ 376990 w 1307114"/>
                <a:gd name="connsiteY6" fmla="*/ 1532021 h 3296653"/>
                <a:gd name="connsiteX7" fmla="*/ 1283368 w 1307114"/>
                <a:gd name="connsiteY7" fmla="*/ 232611 h 3296653"/>
                <a:gd name="connsiteX8" fmla="*/ 1259305 w 1307114"/>
                <a:gd name="connsiteY8" fmla="*/ 0 h 3296653"/>
                <a:gd name="connsiteX9" fmla="*/ 1010653 w 1307114"/>
                <a:gd name="connsiteY9" fmla="*/ 16042 h 3296653"/>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61604 h 3342215"/>
                <a:gd name="connsiteX1" fmla="*/ 40105 w 1307114"/>
                <a:gd name="connsiteY1" fmla="*/ 1481330 h 3342215"/>
                <a:gd name="connsiteX2" fmla="*/ 0 w 1307114"/>
                <a:gd name="connsiteY2" fmla="*/ 1713941 h 3342215"/>
                <a:gd name="connsiteX3" fmla="*/ 8021 w 1307114"/>
                <a:gd name="connsiteY3" fmla="*/ 3181794 h 3342215"/>
                <a:gd name="connsiteX4" fmla="*/ 176463 w 1307114"/>
                <a:gd name="connsiteY4" fmla="*/ 3342215 h 3342215"/>
                <a:gd name="connsiteX5" fmla="*/ 368968 w 1307114"/>
                <a:gd name="connsiteY5" fmla="*/ 3197836 h 3342215"/>
                <a:gd name="connsiteX6" fmla="*/ 376990 w 1307114"/>
                <a:gd name="connsiteY6" fmla="*/ 1577583 h 3342215"/>
                <a:gd name="connsiteX7" fmla="*/ 1283368 w 1307114"/>
                <a:gd name="connsiteY7" fmla="*/ 278173 h 3342215"/>
                <a:gd name="connsiteX8" fmla="*/ 1259305 w 1307114"/>
                <a:gd name="connsiteY8" fmla="*/ 45562 h 3342215"/>
                <a:gd name="connsiteX9" fmla="*/ 1010653 w 1307114"/>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03264 w 1312258"/>
                <a:gd name="connsiteY0" fmla="*/ 61604 h 3334194"/>
                <a:gd name="connsiteX1" fmla="*/ 32716 w 1312258"/>
                <a:gd name="connsiteY1" fmla="*/ 1481330 h 3334194"/>
                <a:gd name="connsiteX2" fmla="*/ 2136 w 1312258"/>
                <a:gd name="connsiteY2" fmla="*/ 1713941 h 3334194"/>
                <a:gd name="connsiteX3" fmla="*/ 632 w 1312258"/>
                <a:gd name="connsiteY3" fmla="*/ 3181794 h 3334194"/>
                <a:gd name="connsiteX4" fmla="*/ 169074 w 1312258"/>
                <a:gd name="connsiteY4" fmla="*/ 3334194 h 3334194"/>
                <a:gd name="connsiteX5" fmla="*/ 361579 w 1312258"/>
                <a:gd name="connsiteY5" fmla="*/ 3197836 h 3334194"/>
                <a:gd name="connsiteX6" fmla="*/ 369601 w 1312258"/>
                <a:gd name="connsiteY6" fmla="*/ 1577583 h 3334194"/>
                <a:gd name="connsiteX7" fmla="*/ 1275979 w 1312258"/>
                <a:gd name="connsiteY7" fmla="*/ 278173 h 3334194"/>
                <a:gd name="connsiteX8" fmla="*/ 1251916 w 1312258"/>
                <a:gd name="connsiteY8" fmla="*/ 45562 h 3334194"/>
                <a:gd name="connsiteX9" fmla="*/ 1003264 w 1312258"/>
                <a:gd name="connsiteY9" fmla="*/ 61604 h 3334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12258" h="3334194">
                  <a:moveTo>
                    <a:pt x="1003264" y="61604"/>
                  </a:moveTo>
                  <a:lnTo>
                    <a:pt x="32716" y="1481330"/>
                  </a:lnTo>
                  <a:cubicBezTo>
                    <a:pt x="19348" y="1558867"/>
                    <a:pt x="5979" y="1593541"/>
                    <a:pt x="2136" y="1713941"/>
                  </a:cubicBezTo>
                  <a:cubicBezTo>
                    <a:pt x="4810" y="2203225"/>
                    <a:pt x="-2042" y="2692510"/>
                    <a:pt x="632" y="3181794"/>
                  </a:cubicBezTo>
                  <a:cubicBezTo>
                    <a:pt x="8653" y="3251310"/>
                    <a:pt x="24695" y="3320826"/>
                    <a:pt x="169074" y="3334194"/>
                  </a:cubicBezTo>
                  <a:cubicBezTo>
                    <a:pt x="345536" y="3310132"/>
                    <a:pt x="337516" y="3262004"/>
                    <a:pt x="361579" y="3197836"/>
                  </a:cubicBezTo>
                  <a:lnTo>
                    <a:pt x="369601" y="1577583"/>
                  </a:lnTo>
                  <a:lnTo>
                    <a:pt x="1275979" y="278173"/>
                  </a:lnTo>
                  <a:cubicBezTo>
                    <a:pt x="1308064" y="184594"/>
                    <a:pt x="1348169" y="147163"/>
                    <a:pt x="1251916" y="45562"/>
                  </a:cubicBezTo>
                  <a:cubicBezTo>
                    <a:pt x="1104863" y="-37323"/>
                    <a:pt x="1078127" y="8131"/>
                    <a:pt x="1003264" y="61604"/>
                  </a:cubicBezTo>
                  <a:close/>
                </a:path>
              </a:pathLst>
            </a:custGeom>
            <a:gradFill flip="none" rotWithShape="1">
              <a:gsLst>
                <a:gs pos="0">
                  <a:schemeClr val="accent4"/>
                </a:gs>
                <a:gs pos="100000">
                  <a:schemeClr val="accent4"/>
                </a:gs>
              </a:gsLst>
              <a:lin ang="18600000" scaled="0"/>
              <a:tileRect/>
            </a:gra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cxnSp>
          <p:nvCxnSpPr>
            <p:cNvPr id="27" name="Straight Connector 26">
              <a:extLst>
                <a:ext uri="{FF2B5EF4-FFF2-40B4-BE49-F238E27FC236}">
                  <a16:creationId xmlns:a16="http://schemas.microsoft.com/office/drawing/2014/main" id="{8F0ED325-23A7-4A65-9AC7-B8A3655537A6}"/>
                </a:ext>
              </a:extLst>
            </p:cNvPr>
            <p:cNvCxnSpPr>
              <a:cxnSpLocks/>
            </p:cNvCxnSpPr>
            <p:nvPr/>
          </p:nvCxnSpPr>
          <p:spPr bwMode="auto">
            <a:xfrm flipV="1">
              <a:off x="2225474" y="3957563"/>
              <a:ext cx="145887" cy="0"/>
            </a:xfrm>
            <a:prstGeom prst="line">
              <a:avLst/>
            </a:prstGeom>
            <a:noFill/>
            <a:ln w="28575" cap="flat" cmpd="sng" algn="ctr">
              <a:solidFill>
                <a:srgbClr val="F4AB33"/>
              </a:solidFill>
              <a:prstDash val="solid"/>
              <a:round/>
              <a:headEnd type="none" w="med" len="med"/>
              <a:tailEnd type="none" w="med" len="med"/>
            </a:ln>
            <a:effectLst/>
          </p:spPr>
        </p:cxnSp>
        <p:cxnSp>
          <p:nvCxnSpPr>
            <p:cNvPr id="28" name="Straight Connector 27">
              <a:extLst>
                <a:ext uri="{FF2B5EF4-FFF2-40B4-BE49-F238E27FC236}">
                  <a16:creationId xmlns:a16="http://schemas.microsoft.com/office/drawing/2014/main" id="{C0181F8E-D29F-48A6-B8D9-59FC44FC1296}"/>
                </a:ext>
              </a:extLst>
            </p:cNvPr>
            <p:cNvCxnSpPr>
              <a:cxnSpLocks/>
            </p:cNvCxnSpPr>
            <p:nvPr/>
          </p:nvCxnSpPr>
          <p:spPr bwMode="auto">
            <a:xfrm flipV="1">
              <a:off x="2481584" y="3957563"/>
              <a:ext cx="157186" cy="0"/>
            </a:xfrm>
            <a:prstGeom prst="line">
              <a:avLst/>
            </a:prstGeom>
            <a:noFill/>
            <a:ln w="28575" cap="flat" cmpd="sng" algn="ctr">
              <a:solidFill>
                <a:srgbClr val="F4AB33"/>
              </a:solidFill>
              <a:prstDash val="solid"/>
              <a:round/>
              <a:headEnd type="none" w="med" len="med"/>
              <a:tailEnd type="none" w="med" len="med"/>
            </a:ln>
            <a:effectLst/>
          </p:spPr>
        </p:cxnSp>
        <p:cxnSp>
          <p:nvCxnSpPr>
            <p:cNvPr id="29" name="Straight Connector 28">
              <a:extLst>
                <a:ext uri="{FF2B5EF4-FFF2-40B4-BE49-F238E27FC236}">
                  <a16:creationId xmlns:a16="http://schemas.microsoft.com/office/drawing/2014/main" id="{6BC00539-A5B4-4B96-ADED-B988AC7E5D04}"/>
                </a:ext>
              </a:extLst>
            </p:cNvPr>
            <p:cNvCxnSpPr/>
            <p:nvPr/>
          </p:nvCxnSpPr>
          <p:spPr bwMode="auto">
            <a:xfrm>
              <a:off x="2225474" y="4402355"/>
              <a:ext cx="156302" cy="0"/>
            </a:xfrm>
            <a:prstGeom prst="line">
              <a:avLst/>
            </a:prstGeom>
            <a:noFill/>
            <a:ln w="28575" cap="flat" cmpd="sng" algn="ctr">
              <a:solidFill>
                <a:srgbClr val="F4AB33"/>
              </a:solidFill>
              <a:prstDash val="solid"/>
              <a:round/>
              <a:headEnd type="none" w="med" len="med"/>
              <a:tailEnd type="none" w="med" len="med"/>
            </a:ln>
            <a:effectLst/>
          </p:spPr>
        </p:cxnSp>
        <p:cxnSp>
          <p:nvCxnSpPr>
            <p:cNvPr id="30" name="Straight Connector 29">
              <a:extLst>
                <a:ext uri="{FF2B5EF4-FFF2-40B4-BE49-F238E27FC236}">
                  <a16:creationId xmlns:a16="http://schemas.microsoft.com/office/drawing/2014/main" id="{B8A433AA-8D75-4A57-B1B3-7E866D4E03F3}"/>
                </a:ext>
              </a:extLst>
            </p:cNvPr>
            <p:cNvCxnSpPr/>
            <p:nvPr/>
          </p:nvCxnSpPr>
          <p:spPr bwMode="auto">
            <a:xfrm>
              <a:off x="2466518" y="4402355"/>
              <a:ext cx="169484" cy="0"/>
            </a:xfrm>
            <a:prstGeom prst="line">
              <a:avLst/>
            </a:prstGeom>
            <a:noFill/>
            <a:ln w="28575" cap="flat" cmpd="sng" algn="ctr">
              <a:solidFill>
                <a:srgbClr val="F4AB33"/>
              </a:solidFill>
              <a:prstDash val="solid"/>
              <a:round/>
              <a:headEnd type="none" w="med" len="med"/>
              <a:tailEnd type="none" w="med" len="med"/>
            </a:ln>
            <a:effectLst/>
          </p:spPr>
        </p:cxnSp>
        <p:cxnSp>
          <p:nvCxnSpPr>
            <p:cNvPr id="31" name="Straight Connector 30">
              <a:extLst>
                <a:ext uri="{FF2B5EF4-FFF2-40B4-BE49-F238E27FC236}">
                  <a16:creationId xmlns:a16="http://schemas.microsoft.com/office/drawing/2014/main" id="{CE1FB09A-27AF-4D41-BAD4-8D70422CF92F}"/>
                </a:ext>
              </a:extLst>
            </p:cNvPr>
            <p:cNvCxnSpPr/>
            <p:nvPr/>
          </p:nvCxnSpPr>
          <p:spPr bwMode="auto">
            <a:xfrm>
              <a:off x="2680199" y="3673882"/>
              <a:ext cx="306165" cy="218384"/>
            </a:xfrm>
            <a:prstGeom prst="line">
              <a:avLst/>
            </a:prstGeom>
            <a:noFill/>
            <a:ln w="28575" cap="flat" cmpd="sng" algn="ctr">
              <a:solidFill>
                <a:srgbClr val="F4AB33"/>
              </a:solidFill>
              <a:prstDash val="solid"/>
              <a:round/>
              <a:headEnd type="none" w="med" len="med"/>
              <a:tailEnd type="none" w="med" len="med"/>
            </a:ln>
            <a:effectLst/>
          </p:spPr>
        </p:cxnSp>
        <p:cxnSp>
          <p:nvCxnSpPr>
            <p:cNvPr id="32" name="Straight Connector 31">
              <a:extLst>
                <a:ext uri="{FF2B5EF4-FFF2-40B4-BE49-F238E27FC236}">
                  <a16:creationId xmlns:a16="http://schemas.microsoft.com/office/drawing/2014/main" id="{6D5050B4-3DE4-486B-90F0-B0C6C6D106A8}"/>
                </a:ext>
              </a:extLst>
            </p:cNvPr>
            <p:cNvCxnSpPr/>
            <p:nvPr/>
          </p:nvCxnSpPr>
          <p:spPr bwMode="auto">
            <a:xfrm flipV="1">
              <a:off x="1861017" y="3666349"/>
              <a:ext cx="302898" cy="225917"/>
            </a:xfrm>
            <a:prstGeom prst="line">
              <a:avLst/>
            </a:prstGeom>
            <a:noFill/>
            <a:ln w="28575" cap="flat" cmpd="sng" algn="ctr">
              <a:solidFill>
                <a:srgbClr val="F4AB33"/>
              </a:solidFill>
              <a:prstDash val="solid"/>
              <a:round/>
              <a:headEnd type="none" w="med" len="med"/>
              <a:tailEnd type="none" w="med" len="med"/>
            </a:ln>
            <a:effectLst/>
          </p:spPr>
        </p:cxnSp>
        <p:sp>
          <p:nvSpPr>
            <p:cNvPr id="33" name="Rectangle 32">
              <a:extLst>
                <a:ext uri="{FF2B5EF4-FFF2-40B4-BE49-F238E27FC236}">
                  <a16:creationId xmlns:a16="http://schemas.microsoft.com/office/drawing/2014/main" id="{A7854B60-50DC-485F-BB09-6832C2431C19}"/>
                </a:ext>
              </a:extLst>
            </p:cNvPr>
            <p:cNvSpPr/>
            <p:nvPr/>
          </p:nvSpPr>
          <p:spPr bwMode="auto">
            <a:xfrm rot="19486446">
              <a:off x="1986661" y="3744898"/>
              <a:ext cx="50241" cy="70776"/>
            </a:xfrm>
            <a:prstGeom prst="rect">
              <a:avLst/>
            </a:prstGeom>
            <a:solidFill>
              <a:srgbClr val="F4AB33">
                <a:lumMod val="50000"/>
              </a:srgbClr>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34" name="Rectangle 33">
              <a:extLst>
                <a:ext uri="{FF2B5EF4-FFF2-40B4-BE49-F238E27FC236}">
                  <a16:creationId xmlns:a16="http://schemas.microsoft.com/office/drawing/2014/main" id="{F02EB46E-17E9-4CFB-8838-8B85092B57BC}"/>
                </a:ext>
              </a:extLst>
            </p:cNvPr>
            <p:cNvSpPr/>
            <p:nvPr/>
          </p:nvSpPr>
          <p:spPr bwMode="auto">
            <a:xfrm rot="2113554" flipV="1">
              <a:off x="2815093" y="3749685"/>
              <a:ext cx="50241" cy="70776"/>
            </a:xfrm>
            <a:prstGeom prst="rect">
              <a:avLst/>
            </a:prstGeom>
            <a:solidFill>
              <a:srgbClr val="F4AB33">
                <a:lumMod val="50000"/>
              </a:srgbClr>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35" name="Rectangle 34">
              <a:extLst>
                <a:ext uri="{FF2B5EF4-FFF2-40B4-BE49-F238E27FC236}">
                  <a16:creationId xmlns:a16="http://schemas.microsoft.com/office/drawing/2014/main" id="{BF54C003-AD63-4118-8778-551F224E5D34}"/>
                </a:ext>
              </a:extLst>
            </p:cNvPr>
            <p:cNvSpPr/>
            <p:nvPr/>
          </p:nvSpPr>
          <p:spPr bwMode="auto">
            <a:xfrm rot="5400000" flipV="1">
              <a:off x="2404514" y="4110830"/>
              <a:ext cx="50241" cy="70776"/>
            </a:xfrm>
            <a:prstGeom prst="rect">
              <a:avLst/>
            </a:prstGeom>
            <a:solidFill>
              <a:srgbClr val="F4AB33">
                <a:lumMod val="50000"/>
              </a:srgbClr>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grpSp>
      <p:grpSp>
        <p:nvGrpSpPr>
          <p:cNvPr id="36" name="Group 35">
            <a:extLst>
              <a:ext uri="{FF2B5EF4-FFF2-40B4-BE49-F238E27FC236}">
                <a16:creationId xmlns:a16="http://schemas.microsoft.com/office/drawing/2014/main" id="{3BBB7EAD-8700-4561-AD2B-F70DCB35B77E}"/>
              </a:ext>
            </a:extLst>
          </p:cNvPr>
          <p:cNvGrpSpPr/>
          <p:nvPr/>
        </p:nvGrpSpPr>
        <p:grpSpPr>
          <a:xfrm>
            <a:off x="9795845" y="3714448"/>
            <a:ext cx="2250261" cy="1671767"/>
            <a:chOff x="9785055" y="2870653"/>
            <a:chExt cx="2250261" cy="1671767"/>
          </a:xfrm>
        </p:grpSpPr>
        <p:grpSp>
          <p:nvGrpSpPr>
            <p:cNvPr id="37" name="Group 36">
              <a:extLst>
                <a:ext uri="{FF2B5EF4-FFF2-40B4-BE49-F238E27FC236}">
                  <a16:creationId xmlns:a16="http://schemas.microsoft.com/office/drawing/2014/main" id="{845509C4-2926-433C-BDF6-A62E27A2E0F3}"/>
                </a:ext>
              </a:extLst>
            </p:cNvPr>
            <p:cNvGrpSpPr/>
            <p:nvPr/>
          </p:nvGrpSpPr>
          <p:grpSpPr>
            <a:xfrm rot="10649521">
              <a:off x="10124304" y="2870653"/>
              <a:ext cx="1911012" cy="1671767"/>
              <a:chOff x="2088353" y="3328818"/>
              <a:chExt cx="1713235" cy="1498751"/>
            </a:xfrm>
          </p:grpSpPr>
          <p:sp>
            <p:nvSpPr>
              <p:cNvPr id="41" name="Freeform 67">
                <a:extLst>
                  <a:ext uri="{FF2B5EF4-FFF2-40B4-BE49-F238E27FC236}">
                    <a16:creationId xmlns:a16="http://schemas.microsoft.com/office/drawing/2014/main" id="{03A90AE9-32A4-421B-A3F7-2D926471E294}"/>
                  </a:ext>
                </a:extLst>
              </p:cNvPr>
              <p:cNvSpPr/>
              <p:nvPr/>
            </p:nvSpPr>
            <p:spPr bwMode="auto">
              <a:xfrm rot="5710343">
                <a:off x="2195595" y="3221576"/>
                <a:ext cx="1498751" cy="1713235"/>
              </a:xfrm>
              <a:custGeom>
                <a:avLst/>
                <a:gdLst>
                  <a:gd name="connsiteX0" fmla="*/ 115888 w 1040210"/>
                  <a:gd name="connsiteY0" fmla="*/ 384969 h 1144985"/>
                  <a:gd name="connsiteX1" fmla="*/ 123032 w 1040210"/>
                  <a:gd name="connsiteY1" fmla="*/ 330201 h 1144985"/>
                  <a:gd name="connsiteX2" fmla="*/ 103982 w 1040210"/>
                  <a:gd name="connsiteY2" fmla="*/ 265907 h 1144985"/>
                  <a:gd name="connsiteX3" fmla="*/ 89694 w 1040210"/>
                  <a:gd name="connsiteY3" fmla="*/ 218282 h 1144985"/>
                  <a:gd name="connsiteX4" fmla="*/ 125413 w 1040210"/>
                  <a:gd name="connsiteY4" fmla="*/ 213519 h 1144985"/>
                  <a:gd name="connsiteX5" fmla="*/ 180182 w 1040210"/>
                  <a:gd name="connsiteY5" fmla="*/ 246857 h 1144985"/>
                  <a:gd name="connsiteX6" fmla="*/ 227807 w 1040210"/>
                  <a:gd name="connsiteY6" fmla="*/ 270669 h 1144985"/>
                  <a:gd name="connsiteX7" fmla="*/ 244475 w 1040210"/>
                  <a:gd name="connsiteY7" fmla="*/ 273051 h 1144985"/>
                  <a:gd name="connsiteX8" fmla="*/ 318294 w 1040210"/>
                  <a:gd name="connsiteY8" fmla="*/ 232569 h 1144985"/>
                  <a:gd name="connsiteX9" fmla="*/ 449263 w 1040210"/>
                  <a:gd name="connsiteY9" fmla="*/ 184944 h 1144985"/>
                  <a:gd name="connsiteX10" fmla="*/ 539750 w 1040210"/>
                  <a:gd name="connsiteY10" fmla="*/ 184944 h 1144985"/>
                  <a:gd name="connsiteX11" fmla="*/ 601663 w 1040210"/>
                  <a:gd name="connsiteY11" fmla="*/ 118269 h 1144985"/>
                  <a:gd name="connsiteX12" fmla="*/ 646907 w 1040210"/>
                  <a:gd name="connsiteY12" fmla="*/ 34926 h 1144985"/>
                  <a:gd name="connsiteX13" fmla="*/ 718344 w 1040210"/>
                  <a:gd name="connsiteY13" fmla="*/ 3969 h 1144985"/>
                  <a:gd name="connsiteX14" fmla="*/ 758825 w 1040210"/>
                  <a:gd name="connsiteY14" fmla="*/ 11113 h 1144985"/>
                  <a:gd name="connsiteX15" fmla="*/ 763588 w 1040210"/>
                  <a:gd name="connsiteY15" fmla="*/ 70644 h 1144985"/>
                  <a:gd name="connsiteX16" fmla="*/ 799307 w 1040210"/>
                  <a:gd name="connsiteY16" fmla="*/ 130176 h 1144985"/>
                  <a:gd name="connsiteX17" fmla="*/ 837407 w 1040210"/>
                  <a:gd name="connsiteY17" fmla="*/ 158751 h 1144985"/>
                  <a:gd name="connsiteX18" fmla="*/ 920750 w 1040210"/>
                  <a:gd name="connsiteY18" fmla="*/ 158751 h 1144985"/>
                  <a:gd name="connsiteX19" fmla="*/ 965994 w 1040210"/>
                  <a:gd name="connsiteY19" fmla="*/ 175419 h 1144985"/>
                  <a:gd name="connsiteX20" fmla="*/ 968375 w 1040210"/>
                  <a:gd name="connsiteY20" fmla="*/ 215901 h 1144985"/>
                  <a:gd name="connsiteX21" fmla="*/ 946944 w 1040210"/>
                  <a:gd name="connsiteY21" fmla="*/ 275432 h 1144985"/>
                  <a:gd name="connsiteX22" fmla="*/ 946944 w 1040210"/>
                  <a:gd name="connsiteY22" fmla="*/ 334963 h 1144985"/>
                  <a:gd name="connsiteX23" fmla="*/ 982663 w 1040210"/>
                  <a:gd name="connsiteY23" fmla="*/ 401638 h 1144985"/>
                  <a:gd name="connsiteX24" fmla="*/ 1008857 w 1040210"/>
                  <a:gd name="connsiteY24" fmla="*/ 523082 h 1144985"/>
                  <a:gd name="connsiteX25" fmla="*/ 999332 w 1040210"/>
                  <a:gd name="connsiteY25" fmla="*/ 727869 h 1144985"/>
                  <a:gd name="connsiteX26" fmla="*/ 989807 w 1040210"/>
                  <a:gd name="connsiteY26" fmla="*/ 765969 h 1144985"/>
                  <a:gd name="connsiteX27" fmla="*/ 1006475 w 1040210"/>
                  <a:gd name="connsiteY27" fmla="*/ 811213 h 1144985"/>
                  <a:gd name="connsiteX28" fmla="*/ 1039813 w 1040210"/>
                  <a:gd name="connsiteY28" fmla="*/ 856457 h 1144985"/>
                  <a:gd name="connsiteX29" fmla="*/ 1004094 w 1040210"/>
                  <a:gd name="connsiteY29" fmla="*/ 899319 h 1144985"/>
                  <a:gd name="connsiteX30" fmla="*/ 937419 w 1040210"/>
                  <a:gd name="connsiteY30" fmla="*/ 908844 h 1144985"/>
                  <a:gd name="connsiteX31" fmla="*/ 885032 w 1040210"/>
                  <a:gd name="connsiteY31" fmla="*/ 915988 h 1144985"/>
                  <a:gd name="connsiteX32" fmla="*/ 851694 w 1040210"/>
                  <a:gd name="connsiteY32" fmla="*/ 949326 h 1144985"/>
                  <a:gd name="connsiteX33" fmla="*/ 763588 w 1040210"/>
                  <a:gd name="connsiteY33" fmla="*/ 999332 h 1144985"/>
                  <a:gd name="connsiteX34" fmla="*/ 699294 w 1040210"/>
                  <a:gd name="connsiteY34" fmla="*/ 1068388 h 1144985"/>
                  <a:gd name="connsiteX35" fmla="*/ 658813 w 1040210"/>
                  <a:gd name="connsiteY35" fmla="*/ 1082676 h 1144985"/>
                  <a:gd name="connsiteX36" fmla="*/ 604044 w 1040210"/>
                  <a:gd name="connsiteY36" fmla="*/ 1051719 h 1144985"/>
                  <a:gd name="connsiteX37" fmla="*/ 573088 w 1040210"/>
                  <a:gd name="connsiteY37" fmla="*/ 1058863 h 1144985"/>
                  <a:gd name="connsiteX38" fmla="*/ 494507 w 1040210"/>
                  <a:gd name="connsiteY38" fmla="*/ 1120776 h 1144985"/>
                  <a:gd name="connsiteX39" fmla="*/ 461169 w 1040210"/>
                  <a:gd name="connsiteY39" fmla="*/ 1137444 h 1144985"/>
                  <a:gd name="connsiteX40" fmla="*/ 413544 w 1040210"/>
                  <a:gd name="connsiteY40" fmla="*/ 1075532 h 1144985"/>
                  <a:gd name="connsiteX41" fmla="*/ 332582 w 1040210"/>
                  <a:gd name="connsiteY41" fmla="*/ 1006476 h 1144985"/>
                  <a:gd name="connsiteX42" fmla="*/ 268288 w 1040210"/>
                  <a:gd name="connsiteY42" fmla="*/ 1027907 h 1144985"/>
                  <a:gd name="connsiteX43" fmla="*/ 237332 w 1040210"/>
                  <a:gd name="connsiteY43" fmla="*/ 996951 h 1144985"/>
                  <a:gd name="connsiteX44" fmla="*/ 225425 w 1040210"/>
                  <a:gd name="connsiteY44" fmla="*/ 961232 h 1144985"/>
                  <a:gd name="connsiteX45" fmla="*/ 184944 w 1040210"/>
                  <a:gd name="connsiteY45" fmla="*/ 942182 h 1144985"/>
                  <a:gd name="connsiteX46" fmla="*/ 123032 w 1040210"/>
                  <a:gd name="connsiteY46" fmla="*/ 865982 h 1144985"/>
                  <a:gd name="connsiteX47" fmla="*/ 84932 w 1040210"/>
                  <a:gd name="connsiteY47" fmla="*/ 770732 h 1144985"/>
                  <a:gd name="connsiteX48" fmla="*/ 77788 w 1040210"/>
                  <a:gd name="connsiteY48" fmla="*/ 718344 h 1144985"/>
                  <a:gd name="connsiteX49" fmla="*/ 53975 w 1040210"/>
                  <a:gd name="connsiteY49" fmla="*/ 654051 h 1144985"/>
                  <a:gd name="connsiteX50" fmla="*/ 6350 w 1040210"/>
                  <a:gd name="connsiteY50" fmla="*/ 534988 h 1144985"/>
                  <a:gd name="connsiteX51" fmla="*/ 15875 w 1040210"/>
                  <a:gd name="connsiteY51" fmla="*/ 423069 h 1144985"/>
                  <a:gd name="connsiteX52" fmla="*/ 34925 w 1040210"/>
                  <a:gd name="connsiteY52" fmla="*/ 384969 h 1144985"/>
                  <a:gd name="connsiteX53" fmla="*/ 20638 w 1040210"/>
                  <a:gd name="connsiteY53" fmla="*/ 330201 h 1144985"/>
                  <a:gd name="connsiteX54" fmla="*/ 39688 w 1040210"/>
                  <a:gd name="connsiteY54" fmla="*/ 313532 h 1144985"/>
                  <a:gd name="connsiteX55" fmla="*/ 111125 w 1040210"/>
                  <a:gd name="connsiteY55" fmla="*/ 323057 h 1144985"/>
                  <a:gd name="connsiteX56" fmla="*/ 123032 w 1040210"/>
                  <a:gd name="connsiteY56" fmla="*/ 330201 h 1144985"/>
                  <a:gd name="connsiteX0" fmla="*/ 111450 w 1035378"/>
                  <a:gd name="connsiteY0" fmla="*/ 387266 h 1142188"/>
                  <a:gd name="connsiteX1" fmla="*/ 118594 w 1035378"/>
                  <a:gd name="connsiteY1" fmla="*/ 332498 h 1142188"/>
                  <a:gd name="connsiteX2" fmla="*/ 99544 w 1035378"/>
                  <a:gd name="connsiteY2" fmla="*/ 268204 h 1142188"/>
                  <a:gd name="connsiteX3" fmla="*/ 85256 w 1035378"/>
                  <a:gd name="connsiteY3" fmla="*/ 220579 h 1142188"/>
                  <a:gd name="connsiteX4" fmla="*/ 120975 w 1035378"/>
                  <a:gd name="connsiteY4" fmla="*/ 215816 h 1142188"/>
                  <a:gd name="connsiteX5" fmla="*/ 175744 w 1035378"/>
                  <a:gd name="connsiteY5" fmla="*/ 249154 h 1142188"/>
                  <a:gd name="connsiteX6" fmla="*/ 223369 w 1035378"/>
                  <a:gd name="connsiteY6" fmla="*/ 272966 h 1142188"/>
                  <a:gd name="connsiteX7" fmla="*/ 240037 w 1035378"/>
                  <a:gd name="connsiteY7" fmla="*/ 275348 h 1142188"/>
                  <a:gd name="connsiteX8" fmla="*/ 313856 w 1035378"/>
                  <a:gd name="connsiteY8" fmla="*/ 234866 h 1142188"/>
                  <a:gd name="connsiteX9" fmla="*/ 444825 w 1035378"/>
                  <a:gd name="connsiteY9" fmla="*/ 187241 h 1142188"/>
                  <a:gd name="connsiteX10" fmla="*/ 535312 w 1035378"/>
                  <a:gd name="connsiteY10" fmla="*/ 187241 h 1142188"/>
                  <a:gd name="connsiteX11" fmla="*/ 597225 w 1035378"/>
                  <a:gd name="connsiteY11" fmla="*/ 120566 h 1142188"/>
                  <a:gd name="connsiteX12" fmla="*/ 677103 w 1035378"/>
                  <a:gd name="connsiteY12" fmla="*/ 89487 h 1142188"/>
                  <a:gd name="connsiteX13" fmla="*/ 713906 w 1035378"/>
                  <a:gd name="connsiteY13" fmla="*/ 6266 h 1142188"/>
                  <a:gd name="connsiteX14" fmla="*/ 754387 w 1035378"/>
                  <a:gd name="connsiteY14" fmla="*/ 13410 h 1142188"/>
                  <a:gd name="connsiteX15" fmla="*/ 759150 w 1035378"/>
                  <a:gd name="connsiteY15" fmla="*/ 72941 h 1142188"/>
                  <a:gd name="connsiteX16" fmla="*/ 794869 w 1035378"/>
                  <a:gd name="connsiteY16" fmla="*/ 132473 h 1142188"/>
                  <a:gd name="connsiteX17" fmla="*/ 832969 w 1035378"/>
                  <a:gd name="connsiteY17" fmla="*/ 161048 h 1142188"/>
                  <a:gd name="connsiteX18" fmla="*/ 916312 w 1035378"/>
                  <a:gd name="connsiteY18" fmla="*/ 161048 h 1142188"/>
                  <a:gd name="connsiteX19" fmla="*/ 961556 w 1035378"/>
                  <a:gd name="connsiteY19" fmla="*/ 177716 h 1142188"/>
                  <a:gd name="connsiteX20" fmla="*/ 963937 w 1035378"/>
                  <a:gd name="connsiteY20" fmla="*/ 218198 h 1142188"/>
                  <a:gd name="connsiteX21" fmla="*/ 942506 w 1035378"/>
                  <a:gd name="connsiteY21" fmla="*/ 277729 h 1142188"/>
                  <a:gd name="connsiteX22" fmla="*/ 942506 w 1035378"/>
                  <a:gd name="connsiteY22" fmla="*/ 337260 h 1142188"/>
                  <a:gd name="connsiteX23" fmla="*/ 978225 w 1035378"/>
                  <a:gd name="connsiteY23" fmla="*/ 403935 h 1142188"/>
                  <a:gd name="connsiteX24" fmla="*/ 1004419 w 1035378"/>
                  <a:gd name="connsiteY24" fmla="*/ 525379 h 1142188"/>
                  <a:gd name="connsiteX25" fmla="*/ 994894 w 1035378"/>
                  <a:gd name="connsiteY25" fmla="*/ 730166 h 1142188"/>
                  <a:gd name="connsiteX26" fmla="*/ 985369 w 1035378"/>
                  <a:gd name="connsiteY26" fmla="*/ 768266 h 1142188"/>
                  <a:gd name="connsiteX27" fmla="*/ 1002037 w 1035378"/>
                  <a:gd name="connsiteY27" fmla="*/ 813510 h 1142188"/>
                  <a:gd name="connsiteX28" fmla="*/ 1035375 w 1035378"/>
                  <a:gd name="connsiteY28" fmla="*/ 858754 h 1142188"/>
                  <a:gd name="connsiteX29" fmla="*/ 999656 w 1035378"/>
                  <a:gd name="connsiteY29" fmla="*/ 901616 h 1142188"/>
                  <a:gd name="connsiteX30" fmla="*/ 932981 w 1035378"/>
                  <a:gd name="connsiteY30" fmla="*/ 911141 h 1142188"/>
                  <a:gd name="connsiteX31" fmla="*/ 880594 w 1035378"/>
                  <a:gd name="connsiteY31" fmla="*/ 918285 h 1142188"/>
                  <a:gd name="connsiteX32" fmla="*/ 847256 w 1035378"/>
                  <a:gd name="connsiteY32" fmla="*/ 951623 h 1142188"/>
                  <a:gd name="connsiteX33" fmla="*/ 759150 w 1035378"/>
                  <a:gd name="connsiteY33" fmla="*/ 1001629 h 1142188"/>
                  <a:gd name="connsiteX34" fmla="*/ 694856 w 1035378"/>
                  <a:gd name="connsiteY34" fmla="*/ 1070685 h 1142188"/>
                  <a:gd name="connsiteX35" fmla="*/ 654375 w 1035378"/>
                  <a:gd name="connsiteY35" fmla="*/ 1084973 h 1142188"/>
                  <a:gd name="connsiteX36" fmla="*/ 599606 w 1035378"/>
                  <a:gd name="connsiteY36" fmla="*/ 1054016 h 1142188"/>
                  <a:gd name="connsiteX37" fmla="*/ 568650 w 1035378"/>
                  <a:gd name="connsiteY37" fmla="*/ 1061160 h 1142188"/>
                  <a:gd name="connsiteX38" fmla="*/ 490069 w 1035378"/>
                  <a:gd name="connsiteY38" fmla="*/ 1123073 h 1142188"/>
                  <a:gd name="connsiteX39" fmla="*/ 456731 w 1035378"/>
                  <a:gd name="connsiteY39" fmla="*/ 1139741 h 1142188"/>
                  <a:gd name="connsiteX40" fmla="*/ 409106 w 1035378"/>
                  <a:gd name="connsiteY40" fmla="*/ 1077829 h 1142188"/>
                  <a:gd name="connsiteX41" fmla="*/ 328144 w 1035378"/>
                  <a:gd name="connsiteY41" fmla="*/ 1008773 h 1142188"/>
                  <a:gd name="connsiteX42" fmla="*/ 263850 w 1035378"/>
                  <a:gd name="connsiteY42" fmla="*/ 1030204 h 1142188"/>
                  <a:gd name="connsiteX43" fmla="*/ 232894 w 1035378"/>
                  <a:gd name="connsiteY43" fmla="*/ 999248 h 1142188"/>
                  <a:gd name="connsiteX44" fmla="*/ 220987 w 1035378"/>
                  <a:gd name="connsiteY44" fmla="*/ 963529 h 1142188"/>
                  <a:gd name="connsiteX45" fmla="*/ 180506 w 1035378"/>
                  <a:gd name="connsiteY45" fmla="*/ 944479 h 1142188"/>
                  <a:gd name="connsiteX46" fmla="*/ 118594 w 1035378"/>
                  <a:gd name="connsiteY46" fmla="*/ 868279 h 1142188"/>
                  <a:gd name="connsiteX47" fmla="*/ 80494 w 1035378"/>
                  <a:gd name="connsiteY47" fmla="*/ 773029 h 1142188"/>
                  <a:gd name="connsiteX48" fmla="*/ 73350 w 1035378"/>
                  <a:gd name="connsiteY48" fmla="*/ 720641 h 1142188"/>
                  <a:gd name="connsiteX49" fmla="*/ 49537 w 1035378"/>
                  <a:gd name="connsiteY49" fmla="*/ 656348 h 1142188"/>
                  <a:gd name="connsiteX50" fmla="*/ 1912 w 1035378"/>
                  <a:gd name="connsiteY50" fmla="*/ 537285 h 1142188"/>
                  <a:gd name="connsiteX51" fmla="*/ 11437 w 1035378"/>
                  <a:gd name="connsiteY51" fmla="*/ 425366 h 1142188"/>
                  <a:gd name="connsiteX52" fmla="*/ 30487 w 1035378"/>
                  <a:gd name="connsiteY52" fmla="*/ 387266 h 1142188"/>
                  <a:gd name="connsiteX53" fmla="*/ 16200 w 1035378"/>
                  <a:gd name="connsiteY53" fmla="*/ 332498 h 1142188"/>
                  <a:gd name="connsiteX54" fmla="*/ 35250 w 1035378"/>
                  <a:gd name="connsiteY54" fmla="*/ 315829 h 1142188"/>
                  <a:gd name="connsiteX55" fmla="*/ 106687 w 1035378"/>
                  <a:gd name="connsiteY55" fmla="*/ 325354 h 1142188"/>
                  <a:gd name="connsiteX56" fmla="*/ 118594 w 1035378"/>
                  <a:gd name="connsiteY56" fmla="*/ 332498 h 1142188"/>
                  <a:gd name="connsiteX0" fmla="*/ 111450 w 1035378"/>
                  <a:gd name="connsiteY0" fmla="*/ 381064 h 1135986"/>
                  <a:gd name="connsiteX1" fmla="*/ 118594 w 1035378"/>
                  <a:gd name="connsiteY1" fmla="*/ 326296 h 1135986"/>
                  <a:gd name="connsiteX2" fmla="*/ 99544 w 1035378"/>
                  <a:gd name="connsiteY2" fmla="*/ 262002 h 1135986"/>
                  <a:gd name="connsiteX3" fmla="*/ 85256 w 1035378"/>
                  <a:gd name="connsiteY3" fmla="*/ 214377 h 1135986"/>
                  <a:gd name="connsiteX4" fmla="*/ 120975 w 1035378"/>
                  <a:gd name="connsiteY4" fmla="*/ 209614 h 1135986"/>
                  <a:gd name="connsiteX5" fmla="*/ 175744 w 1035378"/>
                  <a:gd name="connsiteY5" fmla="*/ 242952 h 1135986"/>
                  <a:gd name="connsiteX6" fmla="*/ 223369 w 1035378"/>
                  <a:gd name="connsiteY6" fmla="*/ 266764 h 1135986"/>
                  <a:gd name="connsiteX7" fmla="*/ 240037 w 1035378"/>
                  <a:gd name="connsiteY7" fmla="*/ 269146 h 1135986"/>
                  <a:gd name="connsiteX8" fmla="*/ 313856 w 1035378"/>
                  <a:gd name="connsiteY8" fmla="*/ 228664 h 1135986"/>
                  <a:gd name="connsiteX9" fmla="*/ 444825 w 1035378"/>
                  <a:gd name="connsiteY9" fmla="*/ 181039 h 1135986"/>
                  <a:gd name="connsiteX10" fmla="*/ 535312 w 1035378"/>
                  <a:gd name="connsiteY10" fmla="*/ 181039 h 1135986"/>
                  <a:gd name="connsiteX11" fmla="*/ 597225 w 1035378"/>
                  <a:gd name="connsiteY11" fmla="*/ 114364 h 1135986"/>
                  <a:gd name="connsiteX12" fmla="*/ 677103 w 1035378"/>
                  <a:gd name="connsiteY12" fmla="*/ 83285 h 1135986"/>
                  <a:gd name="connsiteX13" fmla="*/ 713906 w 1035378"/>
                  <a:gd name="connsiteY13" fmla="*/ 64 h 1135986"/>
                  <a:gd name="connsiteX14" fmla="*/ 736008 w 1035378"/>
                  <a:gd name="connsiteY14" fmla="*/ 97628 h 1135986"/>
                  <a:gd name="connsiteX15" fmla="*/ 759150 w 1035378"/>
                  <a:gd name="connsiteY15" fmla="*/ 66739 h 1135986"/>
                  <a:gd name="connsiteX16" fmla="*/ 794869 w 1035378"/>
                  <a:gd name="connsiteY16" fmla="*/ 126271 h 1135986"/>
                  <a:gd name="connsiteX17" fmla="*/ 832969 w 1035378"/>
                  <a:gd name="connsiteY17" fmla="*/ 154846 h 1135986"/>
                  <a:gd name="connsiteX18" fmla="*/ 916312 w 1035378"/>
                  <a:gd name="connsiteY18" fmla="*/ 154846 h 1135986"/>
                  <a:gd name="connsiteX19" fmla="*/ 961556 w 1035378"/>
                  <a:gd name="connsiteY19" fmla="*/ 171514 h 1135986"/>
                  <a:gd name="connsiteX20" fmla="*/ 963937 w 1035378"/>
                  <a:gd name="connsiteY20" fmla="*/ 211996 h 1135986"/>
                  <a:gd name="connsiteX21" fmla="*/ 942506 w 1035378"/>
                  <a:gd name="connsiteY21" fmla="*/ 271527 h 1135986"/>
                  <a:gd name="connsiteX22" fmla="*/ 942506 w 1035378"/>
                  <a:gd name="connsiteY22" fmla="*/ 331058 h 1135986"/>
                  <a:gd name="connsiteX23" fmla="*/ 978225 w 1035378"/>
                  <a:gd name="connsiteY23" fmla="*/ 397733 h 1135986"/>
                  <a:gd name="connsiteX24" fmla="*/ 1004419 w 1035378"/>
                  <a:gd name="connsiteY24" fmla="*/ 519177 h 1135986"/>
                  <a:gd name="connsiteX25" fmla="*/ 994894 w 1035378"/>
                  <a:gd name="connsiteY25" fmla="*/ 723964 h 1135986"/>
                  <a:gd name="connsiteX26" fmla="*/ 985369 w 1035378"/>
                  <a:gd name="connsiteY26" fmla="*/ 762064 h 1135986"/>
                  <a:gd name="connsiteX27" fmla="*/ 1002037 w 1035378"/>
                  <a:gd name="connsiteY27" fmla="*/ 807308 h 1135986"/>
                  <a:gd name="connsiteX28" fmla="*/ 1035375 w 1035378"/>
                  <a:gd name="connsiteY28" fmla="*/ 852552 h 1135986"/>
                  <a:gd name="connsiteX29" fmla="*/ 999656 w 1035378"/>
                  <a:gd name="connsiteY29" fmla="*/ 895414 h 1135986"/>
                  <a:gd name="connsiteX30" fmla="*/ 932981 w 1035378"/>
                  <a:gd name="connsiteY30" fmla="*/ 904939 h 1135986"/>
                  <a:gd name="connsiteX31" fmla="*/ 880594 w 1035378"/>
                  <a:gd name="connsiteY31" fmla="*/ 912083 h 1135986"/>
                  <a:gd name="connsiteX32" fmla="*/ 847256 w 1035378"/>
                  <a:gd name="connsiteY32" fmla="*/ 945421 h 1135986"/>
                  <a:gd name="connsiteX33" fmla="*/ 759150 w 1035378"/>
                  <a:gd name="connsiteY33" fmla="*/ 995427 h 1135986"/>
                  <a:gd name="connsiteX34" fmla="*/ 694856 w 1035378"/>
                  <a:gd name="connsiteY34" fmla="*/ 1064483 h 1135986"/>
                  <a:gd name="connsiteX35" fmla="*/ 654375 w 1035378"/>
                  <a:gd name="connsiteY35" fmla="*/ 1078771 h 1135986"/>
                  <a:gd name="connsiteX36" fmla="*/ 599606 w 1035378"/>
                  <a:gd name="connsiteY36" fmla="*/ 1047814 h 1135986"/>
                  <a:gd name="connsiteX37" fmla="*/ 568650 w 1035378"/>
                  <a:gd name="connsiteY37" fmla="*/ 1054958 h 1135986"/>
                  <a:gd name="connsiteX38" fmla="*/ 490069 w 1035378"/>
                  <a:gd name="connsiteY38" fmla="*/ 1116871 h 1135986"/>
                  <a:gd name="connsiteX39" fmla="*/ 456731 w 1035378"/>
                  <a:gd name="connsiteY39" fmla="*/ 1133539 h 1135986"/>
                  <a:gd name="connsiteX40" fmla="*/ 409106 w 1035378"/>
                  <a:gd name="connsiteY40" fmla="*/ 1071627 h 1135986"/>
                  <a:gd name="connsiteX41" fmla="*/ 328144 w 1035378"/>
                  <a:gd name="connsiteY41" fmla="*/ 1002571 h 1135986"/>
                  <a:gd name="connsiteX42" fmla="*/ 263850 w 1035378"/>
                  <a:gd name="connsiteY42" fmla="*/ 1024002 h 1135986"/>
                  <a:gd name="connsiteX43" fmla="*/ 232894 w 1035378"/>
                  <a:gd name="connsiteY43" fmla="*/ 993046 h 1135986"/>
                  <a:gd name="connsiteX44" fmla="*/ 220987 w 1035378"/>
                  <a:gd name="connsiteY44" fmla="*/ 957327 h 1135986"/>
                  <a:gd name="connsiteX45" fmla="*/ 180506 w 1035378"/>
                  <a:gd name="connsiteY45" fmla="*/ 938277 h 1135986"/>
                  <a:gd name="connsiteX46" fmla="*/ 118594 w 1035378"/>
                  <a:gd name="connsiteY46" fmla="*/ 862077 h 1135986"/>
                  <a:gd name="connsiteX47" fmla="*/ 80494 w 1035378"/>
                  <a:gd name="connsiteY47" fmla="*/ 766827 h 1135986"/>
                  <a:gd name="connsiteX48" fmla="*/ 73350 w 1035378"/>
                  <a:gd name="connsiteY48" fmla="*/ 714439 h 1135986"/>
                  <a:gd name="connsiteX49" fmla="*/ 49537 w 1035378"/>
                  <a:gd name="connsiteY49" fmla="*/ 650146 h 1135986"/>
                  <a:gd name="connsiteX50" fmla="*/ 1912 w 1035378"/>
                  <a:gd name="connsiteY50" fmla="*/ 531083 h 1135986"/>
                  <a:gd name="connsiteX51" fmla="*/ 11437 w 1035378"/>
                  <a:gd name="connsiteY51" fmla="*/ 419164 h 1135986"/>
                  <a:gd name="connsiteX52" fmla="*/ 30487 w 1035378"/>
                  <a:gd name="connsiteY52" fmla="*/ 381064 h 1135986"/>
                  <a:gd name="connsiteX53" fmla="*/ 16200 w 1035378"/>
                  <a:gd name="connsiteY53" fmla="*/ 326296 h 1135986"/>
                  <a:gd name="connsiteX54" fmla="*/ 35250 w 1035378"/>
                  <a:gd name="connsiteY54" fmla="*/ 309627 h 1135986"/>
                  <a:gd name="connsiteX55" fmla="*/ 106687 w 1035378"/>
                  <a:gd name="connsiteY55" fmla="*/ 319152 h 1135986"/>
                  <a:gd name="connsiteX56" fmla="*/ 118594 w 1035378"/>
                  <a:gd name="connsiteY56" fmla="*/ 326296 h 1135986"/>
                  <a:gd name="connsiteX0" fmla="*/ 111450 w 1035378"/>
                  <a:gd name="connsiteY0" fmla="*/ 314823 h 1069745"/>
                  <a:gd name="connsiteX1" fmla="*/ 118594 w 1035378"/>
                  <a:gd name="connsiteY1" fmla="*/ 260055 h 1069745"/>
                  <a:gd name="connsiteX2" fmla="*/ 99544 w 1035378"/>
                  <a:gd name="connsiteY2" fmla="*/ 195761 h 1069745"/>
                  <a:gd name="connsiteX3" fmla="*/ 85256 w 1035378"/>
                  <a:gd name="connsiteY3" fmla="*/ 148136 h 1069745"/>
                  <a:gd name="connsiteX4" fmla="*/ 120975 w 1035378"/>
                  <a:gd name="connsiteY4" fmla="*/ 143373 h 1069745"/>
                  <a:gd name="connsiteX5" fmla="*/ 175744 w 1035378"/>
                  <a:gd name="connsiteY5" fmla="*/ 176711 h 1069745"/>
                  <a:gd name="connsiteX6" fmla="*/ 223369 w 1035378"/>
                  <a:gd name="connsiteY6" fmla="*/ 200523 h 1069745"/>
                  <a:gd name="connsiteX7" fmla="*/ 240037 w 1035378"/>
                  <a:gd name="connsiteY7" fmla="*/ 202905 h 1069745"/>
                  <a:gd name="connsiteX8" fmla="*/ 313856 w 1035378"/>
                  <a:gd name="connsiteY8" fmla="*/ 162423 h 1069745"/>
                  <a:gd name="connsiteX9" fmla="*/ 444825 w 1035378"/>
                  <a:gd name="connsiteY9" fmla="*/ 114798 h 1069745"/>
                  <a:gd name="connsiteX10" fmla="*/ 535312 w 1035378"/>
                  <a:gd name="connsiteY10" fmla="*/ 114798 h 1069745"/>
                  <a:gd name="connsiteX11" fmla="*/ 597225 w 1035378"/>
                  <a:gd name="connsiteY11" fmla="*/ 48123 h 1069745"/>
                  <a:gd name="connsiteX12" fmla="*/ 677103 w 1035378"/>
                  <a:gd name="connsiteY12" fmla="*/ 17044 h 1069745"/>
                  <a:gd name="connsiteX13" fmla="*/ 705242 w 1035378"/>
                  <a:gd name="connsiteY13" fmla="*/ 28400 h 1069745"/>
                  <a:gd name="connsiteX14" fmla="*/ 736008 w 1035378"/>
                  <a:gd name="connsiteY14" fmla="*/ 31387 h 1069745"/>
                  <a:gd name="connsiteX15" fmla="*/ 759150 w 1035378"/>
                  <a:gd name="connsiteY15" fmla="*/ 498 h 1069745"/>
                  <a:gd name="connsiteX16" fmla="*/ 794869 w 1035378"/>
                  <a:gd name="connsiteY16" fmla="*/ 60030 h 1069745"/>
                  <a:gd name="connsiteX17" fmla="*/ 832969 w 1035378"/>
                  <a:gd name="connsiteY17" fmla="*/ 88605 h 1069745"/>
                  <a:gd name="connsiteX18" fmla="*/ 916312 w 1035378"/>
                  <a:gd name="connsiteY18" fmla="*/ 88605 h 1069745"/>
                  <a:gd name="connsiteX19" fmla="*/ 961556 w 1035378"/>
                  <a:gd name="connsiteY19" fmla="*/ 105273 h 1069745"/>
                  <a:gd name="connsiteX20" fmla="*/ 963937 w 1035378"/>
                  <a:gd name="connsiteY20" fmla="*/ 145755 h 1069745"/>
                  <a:gd name="connsiteX21" fmla="*/ 942506 w 1035378"/>
                  <a:gd name="connsiteY21" fmla="*/ 205286 h 1069745"/>
                  <a:gd name="connsiteX22" fmla="*/ 942506 w 1035378"/>
                  <a:gd name="connsiteY22" fmla="*/ 264817 h 1069745"/>
                  <a:gd name="connsiteX23" fmla="*/ 978225 w 1035378"/>
                  <a:gd name="connsiteY23" fmla="*/ 331492 h 1069745"/>
                  <a:gd name="connsiteX24" fmla="*/ 1004419 w 1035378"/>
                  <a:gd name="connsiteY24" fmla="*/ 452936 h 1069745"/>
                  <a:gd name="connsiteX25" fmla="*/ 994894 w 1035378"/>
                  <a:gd name="connsiteY25" fmla="*/ 657723 h 1069745"/>
                  <a:gd name="connsiteX26" fmla="*/ 985369 w 1035378"/>
                  <a:gd name="connsiteY26" fmla="*/ 695823 h 1069745"/>
                  <a:gd name="connsiteX27" fmla="*/ 1002037 w 1035378"/>
                  <a:gd name="connsiteY27" fmla="*/ 741067 h 1069745"/>
                  <a:gd name="connsiteX28" fmla="*/ 1035375 w 1035378"/>
                  <a:gd name="connsiteY28" fmla="*/ 786311 h 1069745"/>
                  <a:gd name="connsiteX29" fmla="*/ 999656 w 1035378"/>
                  <a:gd name="connsiteY29" fmla="*/ 829173 h 1069745"/>
                  <a:gd name="connsiteX30" fmla="*/ 932981 w 1035378"/>
                  <a:gd name="connsiteY30" fmla="*/ 838698 h 1069745"/>
                  <a:gd name="connsiteX31" fmla="*/ 880594 w 1035378"/>
                  <a:gd name="connsiteY31" fmla="*/ 845842 h 1069745"/>
                  <a:gd name="connsiteX32" fmla="*/ 847256 w 1035378"/>
                  <a:gd name="connsiteY32" fmla="*/ 879180 h 1069745"/>
                  <a:gd name="connsiteX33" fmla="*/ 759150 w 1035378"/>
                  <a:gd name="connsiteY33" fmla="*/ 929186 h 1069745"/>
                  <a:gd name="connsiteX34" fmla="*/ 694856 w 1035378"/>
                  <a:gd name="connsiteY34" fmla="*/ 998242 h 1069745"/>
                  <a:gd name="connsiteX35" fmla="*/ 654375 w 1035378"/>
                  <a:gd name="connsiteY35" fmla="*/ 1012530 h 1069745"/>
                  <a:gd name="connsiteX36" fmla="*/ 599606 w 1035378"/>
                  <a:gd name="connsiteY36" fmla="*/ 981573 h 1069745"/>
                  <a:gd name="connsiteX37" fmla="*/ 568650 w 1035378"/>
                  <a:gd name="connsiteY37" fmla="*/ 988717 h 1069745"/>
                  <a:gd name="connsiteX38" fmla="*/ 490069 w 1035378"/>
                  <a:gd name="connsiteY38" fmla="*/ 1050630 h 1069745"/>
                  <a:gd name="connsiteX39" fmla="*/ 456731 w 1035378"/>
                  <a:gd name="connsiteY39" fmla="*/ 1067298 h 1069745"/>
                  <a:gd name="connsiteX40" fmla="*/ 409106 w 1035378"/>
                  <a:gd name="connsiteY40" fmla="*/ 1005386 h 1069745"/>
                  <a:gd name="connsiteX41" fmla="*/ 328144 w 1035378"/>
                  <a:gd name="connsiteY41" fmla="*/ 936330 h 1069745"/>
                  <a:gd name="connsiteX42" fmla="*/ 263850 w 1035378"/>
                  <a:gd name="connsiteY42" fmla="*/ 957761 h 1069745"/>
                  <a:gd name="connsiteX43" fmla="*/ 232894 w 1035378"/>
                  <a:gd name="connsiteY43" fmla="*/ 926805 h 1069745"/>
                  <a:gd name="connsiteX44" fmla="*/ 220987 w 1035378"/>
                  <a:gd name="connsiteY44" fmla="*/ 891086 h 1069745"/>
                  <a:gd name="connsiteX45" fmla="*/ 180506 w 1035378"/>
                  <a:gd name="connsiteY45" fmla="*/ 872036 h 1069745"/>
                  <a:gd name="connsiteX46" fmla="*/ 118594 w 1035378"/>
                  <a:gd name="connsiteY46" fmla="*/ 795836 h 1069745"/>
                  <a:gd name="connsiteX47" fmla="*/ 80494 w 1035378"/>
                  <a:gd name="connsiteY47" fmla="*/ 700586 h 1069745"/>
                  <a:gd name="connsiteX48" fmla="*/ 73350 w 1035378"/>
                  <a:gd name="connsiteY48" fmla="*/ 648198 h 1069745"/>
                  <a:gd name="connsiteX49" fmla="*/ 49537 w 1035378"/>
                  <a:gd name="connsiteY49" fmla="*/ 583905 h 1069745"/>
                  <a:gd name="connsiteX50" fmla="*/ 1912 w 1035378"/>
                  <a:gd name="connsiteY50" fmla="*/ 464842 h 1069745"/>
                  <a:gd name="connsiteX51" fmla="*/ 11437 w 1035378"/>
                  <a:gd name="connsiteY51" fmla="*/ 352923 h 1069745"/>
                  <a:gd name="connsiteX52" fmla="*/ 30487 w 1035378"/>
                  <a:gd name="connsiteY52" fmla="*/ 314823 h 1069745"/>
                  <a:gd name="connsiteX53" fmla="*/ 16200 w 1035378"/>
                  <a:gd name="connsiteY53" fmla="*/ 260055 h 1069745"/>
                  <a:gd name="connsiteX54" fmla="*/ 35250 w 1035378"/>
                  <a:gd name="connsiteY54" fmla="*/ 243386 h 1069745"/>
                  <a:gd name="connsiteX55" fmla="*/ 106687 w 1035378"/>
                  <a:gd name="connsiteY55" fmla="*/ 252911 h 1069745"/>
                  <a:gd name="connsiteX56" fmla="*/ 118594 w 1035378"/>
                  <a:gd name="connsiteY56" fmla="*/ 260055 h 1069745"/>
                  <a:gd name="connsiteX0" fmla="*/ 111450 w 1035378"/>
                  <a:gd name="connsiteY0" fmla="*/ 314823 h 1069745"/>
                  <a:gd name="connsiteX1" fmla="*/ 118594 w 1035378"/>
                  <a:gd name="connsiteY1" fmla="*/ 260055 h 1069745"/>
                  <a:gd name="connsiteX2" fmla="*/ 99544 w 1035378"/>
                  <a:gd name="connsiteY2" fmla="*/ 195761 h 1069745"/>
                  <a:gd name="connsiteX3" fmla="*/ 85256 w 1035378"/>
                  <a:gd name="connsiteY3" fmla="*/ 148136 h 1069745"/>
                  <a:gd name="connsiteX4" fmla="*/ 120975 w 1035378"/>
                  <a:gd name="connsiteY4" fmla="*/ 143373 h 1069745"/>
                  <a:gd name="connsiteX5" fmla="*/ 185248 w 1035378"/>
                  <a:gd name="connsiteY5" fmla="*/ 204178 h 1069745"/>
                  <a:gd name="connsiteX6" fmla="*/ 223369 w 1035378"/>
                  <a:gd name="connsiteY6" fmla="*/ 200523 h 1069745"/>
                  <a:gd name="connsiteX7" fmla="*/ 240037 w 1035378"/>
                  <a:gd name="connsiteY7" fmla="*/ 202905 h 1069745"/>
                  <a:gd name="connsiteX8" fmla="*/ 313856 w 1035378"/>
                  <a:gd name="connsiteY8" fmla="*/ 162423 h 1069745"/>
                  <a:gd name="connsiteX9" fmla="*/ 444825 w 1035378"/>
                  <a:gd name="connsiteY9" fmla="*/ 114798 h 1069745"/>
                  <a:gd name="connsiteX10" fmla="*/ 535312 w 1035378"/>
                  <a:gd name="connsiteY10" fmla="*/ 114798 h 1069745"/>
                  <a:gd name="connsiteX11" fmla="*/ 597225 w 1035378"/>
                  <a:gd name="connsiteY11" fmla="*/ 48123 h 1069745"/>
                  <a:gd name="connsiteX12" fmla="*/ 677103 w 1035378"/>
                  <a:gd name="connsiteY12" fmla="*/ 17044 h 1069745"/>
                  <a:gd name="connsiteX13" fmla="*/ 705242 w 1035378"/>
                  <a:gd name="connsiteY13" fmla="*/ 28400 h 1069745"/>
                  <a:gd name="connsiteX14" fmla="*/ 736008 w 1035378"/>
                  <a:gd name="connsiteY14" fmla="*/ 31387 h 1069745"/>
                  <a:gd name="connsiteX15" fmla="*/ 759150 w 1035378"/>
                  <a:gd name="connsiteY15" fmla="*/ 498 h 1069745"/>
                  <a:gd name="connsiteX16" fmla="*/ 794869 w 1035378"/>
                  <a:gd name="connsiteY16" fmla="*/ 60030 h 1069745"/>
                  <a:gd name="connsiteX17" fmla="*/ 832969 w 1035378"/>
                  <a:gd name="connsiteY17" fmla="*/ 88605 h 1069745"/>
                  <a:gd name="connsiteX18" fmla="*/ 916312 w 1035378"/>
                  <a:gd name="connsiteY18" fmla="*/ 88605 h 1069745"/>
                  <a:gd name="connsiteX19" fmla="*/ 961556 w 1035378"/>
                  <a:gd name="connsiteY19" fmla="*/ 105273 h 1069745"/>
                  <a:gd name="connsiteX20" fmla="*/ 963937 w 1035378"/>
                  <a:gd name="connsiteY20" fmla="*/ 145755 h 1069745"/>
                  <a:gd name="connsiteX21" fmla="*/ 942506 w 1035378"/>
                  <a:gd name="connsiteY21" fmla="*/ 205286 h 1069745"/>
                  <a:gd name="connsiteX22" fmla="*/ 942506 w 1035378"/>
                  <a:gd name="connsiteY22" fmla="*/ 264817 h 1069745"/>
                  <a:gd name="connsiteX23" fmla="*/ 978225 w 1035378"/>
                  <a:gd name="connsiteY23" fmla="*/ 331492 h 1069745"/>
                  <a:gd name="connsiteX24" fmla="*/ 1004419 w 1035378"/>
                  <a:gd name="connsiteY24" fmla="*/ 452936 h 1069745"/>
                  <a:gd name="connsiteX25" fmla="*/ 994894 w 1035378"/>
                  <a:gd name="connsiteY25" fmla="*/ 657723 h 1069745"/>
                  <a:gd name="connsiteX26" fmla="*/ 985369 w 1035378"/>
                  <a:gd name="connsiteY26" fmla="*/ 695823 h 1069745"/>
                  <a:gd name="connsiteX27" fmla="*/ 1002037 w 1035378"/>
                  <a:gd name="connsiteY27" fmla="*/ 741067 h 1069745"/>
                  <a:gd name="connsiteX28" fmla="*/ 1035375 w 1035378"/>
                  <a:gd name="connsiteY28" fmla="*/ 786311 h 1069745"/>
                  <a:gd name="connsiteX29" fmla="*/ 999656 w 1035378"/>
                  <a:gd name="connsiteY29" fmla="*/ 829173 h 1069745"/>
                  <a:gd name="connsiteX30" fmla="*/ 932981 w 1035378"/>
                  <a:gd name="connsiteY30" fmla="*/ 838698 h 1069745"/>
                  <a:gd name="connsiteX31" fmla="*/ 880594 w 1035378"/>
                  <a:gd name="connsiteY31" fmla="*/ 845842 h 1069745"/>
                  <a:gd name="connsiteX32" fmla="*/ 847256 w 1035378"/>
                  <a:gd name="connsiteY32" fmla="*/ 879180 h 1069745"/>
                  <a:gd name="connsiteX33" fmla="*/ 759150 w 1035378"/>
                  <a:gd name="connsiteY33" fmla="*/ 929186 h 1069745"/>
                  <a:gd name="connsiteX34" fmla="*/ 694856 w 1035378"/>
                  <a:gd name="connsiteY34" fmla="*/ 998242 h 1069745"/>
                  <a:gd name="connsiteX35" fmla="*/ 654375 w 1035378"/>
                  <a:gd name="connsiteY35" fmla="*/ 1012530 h 1069745"/>
                  <a:gd name="connsiteX36" fmla="*/ 599606 w 1035378"/>
                  <a:gd name="connsiteY36" fmla="*/ 981573 h 1069745"/>
                  <a:gd name="connsiteX37" fmla="*/ 568650 w 1035378"/>
                  <a:gd name="connsiteY37" fmla="*/ 988717 h 1069745"/>
                  <a:gd name="connsiteX38" fmla="*/ 490069 w 1035378"/>
                  <a:gd name="connsiteY38" fmla="*/ 1050630 h 1069745"/>
                  <a:gd name="connsiteX39" fmla="*/ 456731 w 1035378"/>
                  <a:gd name="connsiteY39" fmla="*/ 1067298 h 1069745"/>
                  <a:gd name="connsiteX40" fmla="*/ 409106 w 1035378"/>
                  <a:gd name="connsiteY40" fmla="*/ 1005386 h 1069745"/>
                  <a:gd name="connsiteX41" fmla="*/ 328144 w 1035378"/>
                  <a:gd name="connsiteY41" fmla="*/ 936330 h 1069745"/>
                  <a:gd name="connsiteX42" fmla="*/ 263850 w 1035378"/>
                  <a:gd name="connsiteY42" fmla="*/ 957761 h 1069745"/>
                  <a:gd name="connsiteX43" fmla="*/ 232894 w 1035378"/>
                  <a:gd name="connsiteY43" fmla="*/ 926805 h 1069745"/>
                  <a:gd name="connsiteX44" fmla="*/ 220987 w 1035378"/>
                  <a:gd name="connsiteY44" fmla="*/ 891086 h 1069745"/>
                  <a:gd name="connsiteX45" fmla="*/ 180506 w 1035378"/>
                  <a:gd name="connsiteY45" fmla="*/ 872036 h 1069745"/>
                  <a:gd name="connsiteX46" fmla="*/ 118594 w 1035378"/>
                  <a:gd name="connsiteY46" fmla="*/ 795836 h 1069745"/>
                  <a:gd name="connsiteX47" fmla="*/ 80494 w 1035378"/>
                  <a:gd name="connsiteY47" fmla="*/ 700586 h 1069745"/>
                  <a:gd name="connsiteX48" fmla="*/ 73350 w 1035378"/>
                  <a:gd name="connsiteY48" fmla="*/ 648198 h 1069745"/>
                  <a:gd name="connsiteX49" fmla="*/ 49537 w 1035378"/>
                  <a:gd name="connsiteY49" fmla="*/ 583905 h 1069745"/>
                  <a:gd name="connsiteX50" fmla="*/ 1912 w 1035378"/>
                  <a:gd name="connsiteY50" fmla="*/ 464842 h 1069745"/>
                  <a:gd name="connsiteX51" fmla="*/ 11437 w 1035378"/>
                  <a:gd name="connsiteY51" fmla="*/ 352923 h 1069745"/>
                  <a:gd name="connsiteX52" fmla="*/ 30487 w 1035378"/>
                  <a:gd name="connsiteY52" fmla="*/ 314823 h 1069745"/>
                  <a:gd name="connsiteX53" fmla="*/ 16200 w 1035378"/>
                  <a:gd name="connsiteY53" fmla="*/ 260055 h 1069745"/>
                  <a:gd name="connsiteX54" fmla="*/ 35250 w 1035378"/>
                  <a:gd name="connsiteY54" fmla="*/ 243386 h 1069745"/>
                  <a:gd name="connsiteX55" fmla="*/ 106687 w 1035378"/>
                  <a:gd name="connsiteY55" fmla="*/ 252911 h 1069745"/>
                  <a:gd name="connsiteX56" fmla="*/ 118594 w 1035378"/>
                  <a:gd name="connsiteY56" fmla="*/ 260055 h 1069745"/>
                  <a:gd name="connsiteX0" fmla="*/ 111450 w 1035378"/>
                  <a:gd name="connsiteY0" fmla="*/ 314823 h 1069745"/>
                  <a:gd name="connsiteX1" fmla="*/ 118594 w 1035378"/>
                  <a:gd name="connsiteY1" fmla="*/ 260055 h 1069745"/>
                  <a:gd name="connsiteX2" fmla="*/ 99544 w 1035378"/>
                  <a:gd name="connsiteY2" fmla="*/ 195761 h 1069745"/>
                  <a:gd name="connsiteX3" fmla="*/ 85256 w 1035378"/>
                  <a:gd name="connsiteY3" fmla="*/ 148136 h 1069745"/>
                  <a:gd name="connsiteX4" fmla="*/ 175040 w 1035378"/>
                  <a:gd name="connsiteY4" fmla="*/ 203951 h 1069745"/>
                  <a:gd name="connsiteX5" fmla="*/ 185248 w 1035378"/>
                  <a:gd name="connsiteY5" fmla="*/ 204178 h 1069745"/>
                  <a:gd name="connsiteX6" fmla="*/ 223369 w 1035378"/>
                  <a:gd name="connsiteY6" fmla="*/ 200523 h 1069745"/>
                  <a:gd name="connsiteX7" fmla="*/ 240037 w 1035378"/>
                  <a:gd name="connsiteY7" fmla="*/ 202905 h 1069745"/>
                  <a:gd name="connsiteX8" fmla="*/ 313856 w 1035378"/>
                  <a:gd name="connsiteY8" fmla="*/ 162423 h 1069745"/>
                  <a:gd name="connsiteX9" fmla="*/ 444825 w 1035378"/>
                  <a:gd name="connsiteY9" fmla="*/ 114798 h 1069745"/>
                  <a:gd name="connsiteX10" fmla="*/ 535312 w 1035378"/>
                  <a:gd name="connsiteY10" fmla="*/ 114798 h 1069745"/>
                  <a:gd name="connsiteX11" fmla="*/ 597225 w 1035378"/>
                  <a:gd name="connsiteY11" fmla="*/ 48123 h 1069745"/>
                  <a:gd name="connsiteX12" fmla="*/ 677103 w 1035378"/>
                  <a:gd name="connsiteY12" fmla="*/ 17044 h 1069745"/>
                  <a:gd name="connsiteX13" fmla="*/ 705242 w 1035378"/>
                  <a:gd name="connsiteY13" fmla="*/ 28400 h 1069745"/>
                  <a:gd name="connsiteX14" fmla="*/ 736008 w 1035378"/>
                  <a:gd name="connsiteY14" fmla="*/ 31387 h 1069745"/>
                  <a:gd name="connsiteX15" fmla="*/ 759150 w 1035378"/>
                  <a:gd name="connsiteY15" fmla="*/ 498 h 1069745"/>
                  <a:gd name="connsiteX16" fmla="*/ 794869 w 1035378"/>
                  <a:gd name="connsiteY16" fmla="*/ 60030 h 1069745"/>
                  <a:gd name="connsiteX17" fmla="*/ 832969 w 1035378"/>
                  <a:gd name="connsiteY17" fmla="*/ 88605 h 1069745"/>
                  <a:gd name="connsiteX18" fmla="*/ 916312 w 1035378"/>
                  <a:gd name="connsiteY18" fmla="*/ 88605 h 1069745"/>
                  <a:gd name="connsiteX19" fmla="*/ 961556 w 1035378"/>
                  <a:gd name="connsiteY19" fmla="*/ 105273 h 1069745"/>
                  <a:gd name="connsiteX20" fmla="*/ 963937 w 1035378"/>
                  <a:gd name="connsiteY20" fmla="*/ 145755 h 1069745"/>
                  <a:gd name="connsiteX21" fmla="*/ 942506 w 1035378"/>
                  <a:gd name="connsiteY21" fmla="*/ 205286 h 1069745"/>
                  <a:gd name="connsiteX22" fmla="*/ 942506 w 1035378"/>
                  <a:gd name="connsiteY22" fmla="*/ 264817 h 1069745"/>
                  <a:gd name="connsiteX23" fmla="*/ 978225 w 1035378"/>
                  <a:gd name="connsiteY23" fmla="*/ 331492 h 1069745"/>
                  <a:gd name="connsiteX24" fmla="*/ 1004419 w 1035378"/>
                  <a:gd name="connsiteY24" fmla="*/ 452936 h 1069745"/>
                  <a:gd name="connsiteX25" fmla="*/ 994894 w 1035378"/>
                  <a:gd name="connsiteY25" fmla="*/ 657723 h 1069745"/>
                  <a:gd name="connsiteX26" fmla="*/ 985369 w 1035378"/>
                  <a:gd name="connsiteY26" fmla="*/ 695823 h 1069745"/>
                  <a:gd name="connsiteX27" fmla="*/ 1002037 w 1035378"/>
                  <a:gd name="connsiteY27" fmla="*/ 741067 h 1069745"/>
                  <a:gd name="connsiteX28" fmla="*/ 1035375 w 1035378"/>
                  <a:gd name="connsiteY28" fmla="*/ 786311 h 1069745"/>
                  <a:gd name="connsiteX29" fmla="*/ 999656 w 1035378"/>
                  <a:gd name="connsiteY29" fmla="*/ 829173 h 1069745"/>
                  <a:gd name="connsiteX30" fmla="*/ 932981 w 1035378"/>
                  <a:gd name="connsiteY30" fmla="*/ 838698 h 1069745"/>
                  <a:gd name="connsiteX31" fmla="*/ 880594 w 1035378"/>
                  <a:gd name="connsiteY31" fmla="*/ 845842 h 1069745"/>
                  <a:gd name="connsiteX32" fmla="*/ 847256 w 1035378"/>
                  <a:gd name="connsiteY32" fmla="*/ 879180 h 1069745"/>
                  <a:gd name="connsiteX33" fmla="*/ 759150 w 1035378"/>
                  <a:gd name="connsiteY33" fmla="*/ 929186 h 1069745"/>
                  <a:gd name="connsiteX34" fmla="*/ 694856 w 1035378"/>
                  <a:gd name="connsiteY34" fmla="*/ 998242 h 1069745"/>
                  <a:gd name="connsiteX35" fmla="*/ 654375 w 1035378"/>
                  <a:gd name="connsiteY35" fmla="*/ 1012530 h 1069745"/>
                  <a:gd name="connsiteX36" fmla="*/ 599606 w 1035378"/>
                  <a:gd name="connsiteY36" fmla="*/ 981573 h 1069745"/>
                  <a:gd name="connsiteX37" fmla="*/ 568650 w 1035378"/>
                  <a:gd name="connsiteY37" fmla="*/ 988717 h 1069745"/>
                  <a:gd name="connsiteX38" fmla="*/ 490069 w 1035378"/>
                  <a:gd name="connsiteY38" fmla="*/ 1050630 h 1069745"/>
                  <a:gd name="connsiteX39" fmla="*/ 456731 w 1035378"/>
                  <a:gd name="connsiteY39" fmla="*/ 1067298 h 1069745"/>
                  <a:gd name="connsiteX40" fmla="*/ 409106 w 1035378"/>
                  <a:gd name="connsiteY40" fmla="*/ 1005386 h 1069745"/>
                  <a:gd name="connsiteX41" fmla="*/ 328144 w 1035378"/>
                  <a:gd name="connsiteY41" fmla="*/ 936330 h 1069745"/>
                  <a:gd name="connsiteX42" fmla="*/ 263850 w 1035378"/>
                  <a:gd name="connsiteY42" fmla="*/ 957761 h 1069745"/>
                  <a:gd name="connsiteX43" fmla="*/ 232894 w 1035378"/>
                  <a:gd name="connsiteY43" fmla="*/ 926805 h 1069745"/>
                  <a:gd name="connsiteX44" fmla="*/ 220987 w 1035378"/>
                  <a:gd name="connsiteY44" fmla="*/ 891086 h 1069745"/>
                  <a:gd name="connsiteX45" fmla="*/ 180506 w 1035378"/>
                  <a:gd name="connsiteY45" fmla="*/ 872036 h 1069745"/>
                  <a:gd name="connsiteX46" fmla="*/ 118594 w 1035378"/>
                  <a:gd name="connsiteY46" fmla="*/ 795836 h 1069745"/>
                  <a:gd name="connsiteX47" fmla="*/ 80494 w 1035378"/>
                  <a:gd name="connsiteY47" fmla="*/ 700586 h 1069745"/>
                  <a:gd name="connsiteX48" fmla="*/ 73350 w 1035378"/>
                  <a:gd name="connsiteY48" fmla="*/ 648198 h 1069745"/>
                  <a:gd name="connsiteX49" fmla="*/ 49537 w 1035378"/>
                  <a:gd name="connsiteY49" fmla="*/ 583905 h 1069745"/>
                  <a:gd name="connsiteX50" fmla="*/ 1912 w 1035378"/>
                  <a:gd name="connsiteY50" fmla="*/ 464842 h 1069745"/>
                  <a:gd name="connsiteX51" fmla="*/ 11437 w 1035378"/>
                  <a:gd name="connsiteY51" fmla="*/ 352923 h 1069745"/>
                  <a:gd name="connsiteX52" fmla="*/ 30487 w 1035378"/>
                  <a:gd name="connsiteY52" fmla="*/ 314823 h 1069745"/>
                  <a:gd name="connsiteX53" fmla="*/ 16200 w 1035378"/>
                  <a:gd name="connsiteY53" fmla="*/ 260055 h 1069745"/>
                  <a:gd name="connsiteX54" fmla="*/ 35250 w 1035378"/>
                  <a:gd name="connsiteY54" fmla="*/ 243386 h 1069745"/>
                  <a:gd name="connsiteX55" fmla="*/ 106687 w 1035378"/>
                  <a:gd name="connsiteY55" fmla="*/ 252911 h 1069745"/>
                  <a:gd name="connsiteX56" fmla="*/ 118594 w 1035378"/>
                  <a:gd name="connsiteY56" fmla="*/ 260055 h 1069745"/>
                  <a:gd name="connsiteX0" fmla="*/ 111450 w 1035378"/>
                  <a:gd name="connsiteY0" fmla="*/ 314823 h 1069745"/>
                  <a:gd name="connsiteX1" fmla="*/ 118594 w 1035378"/>
                  <a:gd name="connsiteY1" fmla="*/ 260055 h 1069745"/>
                  <a:gd name="connsiteX2" fmla="*/ 99544 w 1035378"/>
                  <a:gd name="connsiteY2" fmla="*/ 195761 h 1069745"/>
                  <a:gd name="connsiteX3" fmla="*/ 147344 w 1035378"/>
                  <a:gd name="connsiteY3" fmla="*/ 184070 h 1069745"/>
                  <a:gd name="connsiteX4" fmla="*/ 175040 w 1035378"/>
                  <a:gd name="connsiteY4" fmla="*/ 203951 h 1069745"/>
                  <a:gd name="connsiteX5" fmla="*/ 185248 w 1035378"/>
                  <a:gd name="connsiteY5" fmla="*/ 204178 h 1069745"/>
                  <a:gd name="connsiteX6" fmla="*/ 223369 w 1035378"/>
                  <a:gd name="connsiteY6" fmla="*/ 200523 h 1069745"/>
                  <a:gd name="connsiteX7" fmla="*/ 240037 w 1035378"/>
                  <a:gd name="connsiteY7" fmla="*/ 202905 h 1069745"/>
                  <a:gd name="connsiteX8" fmla="*/ 313856 w 1035378"/>
                  <a:gd name="connsiteY8" fmla="*/ 162423 h 1069745"/>
                  <a:gd name="connsiteX9" fmla="*/ 444825 w 1035378"/>
                  <a:gd name="connsiteY9" fmla="*/ 114798 h 1069745"/>
                  <a:gd name="connsiteX10" fmla="*/ 535312 w 1035378"/>
                  <a:gd name="connsiteY10" fmla="*/ 114798 h 1069745"/>
                  <a:gd name="connsiteX11" fmla="*/ 597225 w 1035378"/>
                  <a:gd name="connsiteY11" fmla="*/ 48123 h 1069745"/>
                  <a:gd name="connsiteX12" fmla="*/ 677103 w 1035378"/>
                  <a:gd name="connsiteY12" fmla="*/ 17044 h 1069745"/>
                  <a:gd name="connsiteX13" fmla="*/ 705242 w 1035378"/>
                  <a:gd name="connsiteY13" fmla="*/ 28400 h 1069745"/>
                  <a:gd name="connsiteX14" fmla="*/ 736008 w 1035378"/>
                  <a:gd name="connsiteY14" fmla="*/ 31387 h 1069745"/>
                  <a:gd name="connsiteX15" fmla="*/ 759150 w 1035378"/>
                  <a:gd name="connsiteY15" fmla="*/ 498 h 1069745"/>
                  <a:gd name="connsiteX16" fmla="*/ 794869 w 1035378"/>
                  <a:gd name="connsiteY16" fmla="*/ 60030 h 1069745"/>
                  <a:gd name="connsiteX17" fmla="*/ 832969 w 1035378"/>
                  <a:gd name="connsiteY17" fmla="*/ 88605 h 1069745"/>
                  <a:gd name="connsiteX18" fmla="*/ 916312 w 1035378"/>
                  <a:gd name="connsiteY18" fmla="*/ 88605 h 1069745"/>
                  <a:gd name="connsiteX19" fmla="*/ 961556 w 1035378"/>
                  <a:gd name="connsiteY19" fmla="*/ 105273 h 1069745"/>
                  <a:gd name="connsiteX20" fmla="*/ 963937 w 1035378"/>
                  <a:gd name="connsiteY20" fmla="*/ 145755 h 1069745"/>
                  <a:gd name="connsiteX21" fmla="*/ 942506 w 1035378"/>
                  <a:gd name="connsiteY21" fmla="*/ 205286 h 1069745"/>
                  <a:gd name="connsiteX22" fmla="*/ 942506 w 1035378"/>
                  <a:gd name="connsiteY22" fmla="*/ 264817 h 1069745"/>
                  <a:gd name="connsiteX23" fmla="*/ 978225 w 1035378"/>
                  <a:gd name="connsiteY23" fmla="*/ 331492 h 1069745"/>
                  <a:gd name="connsiteX24" fmla="*/ 1004419 w 1035378"/>
                  <a:gd name="connsiteY24" fmla="*/ 452936 h 1069745"/>
                  <a:gd name="connsiteX25" fmla="*/ 994894 w 1035378"/>
                  <a:gd name="connsiteY25" fmla="*/ 657723 h 1069745"/>
                  <a:gd name="connsiteX26" fmla="*/ 985369 w 1035378"/>
                  <a:gd name="connsiteY26" fmla="*/ 695823 h 1069745"/>
                  <a:gd name="connsiteX27" fmla="*/ 1002037 w 1035378"/>
                  <a:gd name="connsiteY27" fmla="*/ 741067 h 1069745"/>
                  <a:gd name="connsiteX28" fmla="*/ 1035375 w 1035378"/>
                  <a:gd name="connsiteY28" fmla="*/ 786311 h 1069745"/>
                  <a:gd name="connsiteX29" fmla="*/ 999656 w 1035378"/>
                  <a:gd name="connsiteY29" fmla="*/ 829173 h 1069745"/>
                  <a:gd name="connsiteX30" fmla="*/ 932981 w 1035378"/>
                  <a:gd name="connsiteY30" fmla="*/ 838698 h 1069745"/>
                  <a:gd name="connsiteX31" fmla="*/ 880594 w 1035378"/>
                  <a:gd name="connsiteY31" fmla="*/ 845842 h 1069745"/>
                  <a:gd name="connsiteX32" fmla="*/ 847256 w 1035378"/>
                  <a:gd name="connsiteY32" fmla="*/ 879180 h 1069745"/>
                  <a:gd name="connsiteX33" fmla="*/ 759150 w 1035378"/>
                  <a:gd name="connsiteY33" fmla="*/ 929186 h 1069745"/>
                  <a:gd name="connsiteX34" fmla="*/ 694856 w 1035378"/>
                  <a:gd name="connsiteY34" fmla="*/ 998242 h 1069745"/>
                  <a:gd name="connsiteX35" fmla="*/ 654375 w 1035378"/>
                  <a:gd name="connsiteY35" fmla="*/ 1012530 h 1069745"/>
                  <a:gd name="connsiteX36" fmla="*/ 599606 w 1035378"/>
                  <a:gd name="connsiteY36" fmla="*/ 981573 h 1069745"/>
                  <a:gd name="connsiteX37" fmla="*/ 568650 w 1035378"/>
                  <a:gd name="connsiteY37" fmla="*/ 988717 h 1069745"/>
                  <a:gd name="connsiteX38" fmla="*/ 490069 w 1035378"/>
                  <a:gd name="connsiteY38" fmla="*/ 1050630 h 1069745"/>
                  <a:gd name="connsiteX39" fmla="*/ 456731 w 1035378"/>
                  <a:gd name="connsiteY39" fmla="*/ 1067298 h 1069745"/>
                  <a:gd name="connsiteX40" fmla="*/ 409106 w 1035378"/>
                  <a:gd name="connsiteY40" fmla="*/ 1005386 h 1069745"/>
                  <a:gd name="connsiteX41" fmla="*/ 328144 w 1035378"/>
                  <a:gd name="connsiteY41" fmla="*/ 936330 h 1069745"/>
                  <a:gd name="connsiteX42" fmla="*/ 263850 w 1035378"/>
                  <a:gd name="connsiteY42" fmla="*/ 957761 h 1069745"/>
                  <a:gd name="connsiteX43" fmla="*/ 232894 w 1035378"/>
                  <a:gd name="connsiteY43" fmla="*/ 926805 h 1069745"/>
                  <a:gd name="connsiteX44" fmla="*/ 220987 w 1035378"/>
                  <a:gd name="connsiteY44" fmla="*/ 891086 h 1069745"/>
                  <a:gd name="connsiteX45" fmla="*/ 180506 w 1035378"/>
                  <a:gd name="connsiteY45" fmla="*/ 872036 h 1069745"/>
                  <a:gd name="connsiteX46" fmla="*/ 118594 w 1035378"/>
                  <a:gd name="connsiteY46" fmla="*/ 795836 h 1069745"/>
                  <a:gd name="connsiteX47" fmla="*/ 80494 w 1035378"/>
                  <a:gd name="connsiteY47" fmla="*/ 700586 h 1069745"/>
                  <a:gd name="connsiteX48" fmla="*/ 73350 w 1035378"/>
                  <a:gd name="connsiteY48" fmla="*/ 648198 h 1069745"/>
                  <a:gd name="connsiteX49" fmla="*/ 49537 w 1035378"/>
                  <a:gd name="connsiteY49" fmla="*/ 583905 h 1069745"/>
                  <a:gd name="connsiteX50" fmla="*/ 1912 w 1035378"/>
                  <a:gd name="connsiteY50" fmla="*/ 464842 h 1069745"/>
                  <a:gd name="connsiteX51" fmla="*/ 11437 w 1035378"/>
                  <a:gd name="connsiteY51" fmla="*/ 352923 h 1069745"/>
                  <a:gd name="connsiteX52" fmla="*/ 30487 w 1035378"/>
                  <a:gd name="connsiteY52" fmla="*/ 314823 h 1069745"/>
                  <a:gd name="connsiteX53" fmla="*/ 16200 w 1035378"/>
                  <a:gd name="connsiteY53" fmla="*/ 260055 h 1069745"/>
                  <a:gd name="connsiteX54" fmla="*/ 35250 w 1035378"/>
                  <a:gd name="connsiteY54" fmla="*/ 243386 h 1069745"/>
                  <a:gd name="connsiteX55" fmla="*/ 106687 w 1035378"/>
                  <a:gd name="connsiteY55" fmla="*/ 252911 h 1069745"/>
                  <a:gd name="connsiteX56" fmla="*/ 118594 w 1035378"/>
                  <a:gd name="connsiteY56" fmla="*/ 260055 h 1069745"/>
                  <a:gd name="connsiteX0" fmla="*/ 111450 w 1035378"/>
                  <a:gd name="connsiteY0" fmla="*/ 314823 h 1070877"/>
                  <a:gd name="connsiteX1" fmla="*/ 118594 w 1035378"/>
                  <a:gd name="connsiteY1" fmla="*/ 260055 h 1070877"/>
                  <a:gd name="connsiteX2" fmla="*/ 99544 w 1035378"/>
                  <a:gd name="connsiteY2" fmla="*/ 195761 h 1070877"/>
                  <a:gd name="connsiteX3" fmla="*/ 147344 w 1035378"/>
                  <a:gd name="connsiteY3" fmla="*/ 184070 h 1070877"/>
                  <a:gd name="connsiteX4" fmla="*/ 175040 w 1035378"/>
                  <a:gd name="connsiteY4" fmla="*/ 203951 h 1070877"/>
                  <a:gd name="connsiteX5" fmla="*/ 185248 w 1035378"/>
                  <a:gd name="connsiteY5" fmla="*/ 204178 h 1070877"/>
                  <a:gd name="connsiteX6" fmla="*/ 223369 w 1035378"/>
                  <a:gd name="connsiteY6" fmla="*/ 200523 h 1070877"/>
                  <a:gd name="connsiteX7" fmla="*/ 240037 w 1035378"/>
                  <a:gd name="connsiteY7" fmla="*/ 202905 h 1070877"/>
                  <a:gd name="connsiteX8" fmla="*/ 313856 w 1035378"/>
                  <a:gd name="connsiteY8" fmla="*/ 162423 h 1070877"/>
                  <a:gd name="connsiteX9" fmla="*/ 444825 w 1035378"/>
                  <a:gd name="connsiteY9" fmla="*/ 114798 h 1070877"/>
                  <a:gd name="connsiteX10" fmla="*/ 535312 w 1035378"/>
                  <a:gd name="connsiteY10" fmla="*/ 114798 h 1070877"/>
                  <a:gd name="connsiteX11" fmla="*/ 597225 w 1035378"/>
                  <a:gd name="connsiteY11" fmla="*/ 48123 h 1070877"/>
                  <a:gd name="connsiteX12" fmla="*/ 677103 w 1035378"/>
                  <a:gd name="connsiteY12" fmla="*/ 17044 h 1070877"/>
                  <a:gd name="connsiteX13" fmla="*/ 705242 w 1035378"/>
                  <a:gd name="connsiteY13" fmla="*/ 28400 h 1070877"/>
                  <a:gd name="connsiteX14" fmla="*/ 736008 w 1035378"/>
                  <a:gd name="connsiteY14" fmla="*/ 31387 h 1070877"/>
                  <a:gd name="connsiteX15" fmla="*/ 759150 w 1035378"/>
                  <a:gd name="connsiteY15" fmla="*/ 498 h 1070877"/>
                  <a:gd name="connsiteX16" fmla="*/ 794869 w 1035378"/>
                  <a:gd name="connsiteY16" fmla="*/ 60030 h 1070877"/>
                  <a:gd name="connsiteX17" fmla="*/ 832969 w 1035378"/>
                  <a:gd name="connsiteY17" fmla="*/ 88605 h 1070877"/>
                  <a:gd name="connsiteX18" fmla="*/ 916312 w 1035378"/>
                  <a:gd name="connsiteY18" fmla="*/ 88605 h 1070877"/>
                  <a:gd name="connsiteX19" fmla="*/ 961556 w 1035378"/>
                  <a:gd name="connsiteY19" fmla="*/ 105273 h 1070877"/>
                  <a:gd name="connsiteX20" fmla="*/ 963937 w 1035378"/>
                  <a:gd name="connsiteY20" fmla="*/ 145755 h 1070877"/>
                  <a:gd name="connsiteX21" fmla="*/ 942506 w 1035378"/>
                  <a:gd name="connsiteY21" fmla="*/ 205286 h 1070877"/>
                  <a:gd name="connsiteX22" fmla="*/ 942506 w 1035378"/>
                  <a:gd name="connsiteY22" fmla="*/ 264817 h 1070877"/>
                  <a:gd name="connsiteX23" fmla="*/ 978225 w 1035378"/>
                  <a:gd name="connsiteY23" fmla="*/ 331492 h 1070877"/>
                  <a:gd name="connsiteX24" fmla="*/ 1004419 w 1035378"/>
                  <a:gd name="connsiteY24" fmla="*/ 452936 h 1070877"/>
                  <a:gd name="connsiteX25" fmla="*/ 994894 w 1035378"/>
                  <a:gd name="connsiteY25" fmla="*/ 657723 h 1070877"/>
                  <a:gd name="connsiteX26" fmla="*/ 985369 w 1035378"/>
                  <a:gd name="connsiteY26" fmla="*/ 695823 h 1070877"/>
                  <a:gd name="connsiteX27" fmla="*/ 1002037 w 1035378"/>
                  <a:gd name="connsiteY27" fmla="*/ 741067 h 1070877"/>
                  <a:gd name="connsiteX28" fmla="*/ 1035375 w 1035378"/>
                  <a:gd name="connsiteY28" fmla="*/ 786311 h 1070877"/>
                  <a:gd name="connsiteX29" fmla="*/ 999656 w 1035378"/>
                  <a:gd name="connsiteY29" fmla="*/ 829173 h 1070877"/>
                  <a:gd name="connsiteX30" fmla="*/ 932981 w 1035378"/>
                  <a:gd name="connsiteY30" fmla="*/ 838698 h 1070877"/>
                  <a:gd name="connsiteX31" fmla="*/ 880594 w 1035378"/>
                  <a:gd name="connsiteY31" fmla="*/ 845842 h 1070877"/>
                  <a:gd name="connsiteX32" fmla="*/ 847256 w 1035378"/>
                  <a:gd name="connsiteY32" fmla="*/ 879180 h 1070877"/>
                  <a:gd name="connsiteX33" fmla="*/ 759150 w 1035378"/>
                  <a:gd name="connsiteY33" fmla="*/ 929186 h 1070877"/>
                  <a:gd name="connsiteX34" fmla="*/ 694856 w 1035378"/>
                  <a:gd name="connsiteY34" fmla="*/ 998242 h 1070877"/>
                  <a:gd name="connsiteX35" fmla="*/ 654375 w 1035378"/>
                  <a:gd name="connsiteY35" fmla="*/ 1012530 h 1070877"/>
                  <a:gd name="connsiteX36" fmla="*/ 599606 w 1035378"/>
                  <a:gd name="connsiteY36" fmla="*/ 981573 h 1070877"/>
                  <a:gd name="connsiteX37" fmla="*/ 568650 w 1035378"/>
                  <a:gd name="connsiteY37" fmla="*/ 988717 h 1070877"/>
                  <a:gd name="connsiteX38" fmla="*/ 490069 w 1035378"/>
                  <a:gd name="connsiteY38" fmla="*/ 1050630 h 1070877"/>
                  <a:gd name="connsiteX39" fmla="*/ 456731 w 1035378"/>
                  <a:gd name="connsiteY39" fmla="*/ 1067298 h 1070877"/>
                  <a:gd name="connsiteX40" fmla="*/ 403405 w 1035378"/>
                  <a:gd name="connsiteY40" fmla="*/ 988906 h 1070877"/>
                  <a:gd name="connsiteX41" fmla="*/ 328144 w 1035378"/>
                  <a:gd name="connsiteY41" fmla="*/ 936330 h 1070877"/>
                  <a:gd name="connsiteX42" fmla="*/ 263850 w 1035378"/>
                  <a:gd name="connsiteY42" fmla="*/ 957761 h 1070877"/>
                  <a:gd name="connsiteX43" fmla="*/ 232894 w 1035378"/>
                  <a:gd name="connsiteY43" fmla="*/ 926805 h 1070877"/>
                  <a:gd name="connsiteX44" fmla="*/ 220987 w 1035378"/>
                  <a:gd name="connsiteY44" fmla="*/ 891086 h 1070877"/>
                  <a:gd name="connsiteX45" fmla="*/ 180506 w 1035378"/>
                  <a:gd name="connsiteY45" fmla="*/ 872036 h 1070877"/>
                  <a:gd name="connsiteX46" fmla="*/ 118594 w 1035378"/>
                  <a:gd name="connsiteY46" fmla="*/ 795836 h 1070877"/>
                  <a:gd name="connsiteX47" fmla="*/ 80494 w 1035378"/>
                  <a:gd name="connsiteY47" fmla="*/ 700586 h 1070877"/>
                  <a:gd name="connsiteX48" fmla="*/ 73350 w 1035378"/>
                  <a:gd name="connsiteY48" fmla="*/ 648198 h 1070877"/>
                  <a:gd name="connsiteX49" fmla="*/ 49537 w 1035378"/>
                  <a:gd name="connsiteY49" fmla="*/ 583905 h 1070877"/>
                  <a:gd name="connsiteX50" fmla="*/ 1912 w 1035378"/>
                  <a:gd name="connsiteY50" fmla="*/ 464842 h 1070877"/>
                  <a:gd name="connsiteX51" fmla="*/ 11437 w 1035378"/>
                  <a:gd name="connsiteY51" fmla="*/ 352923 h 1070877"/>
                  <a:gd name="connsiteX52" fmla="*/ 30487 w 1035378"/>
                  <a:gd name="connsiteY52" fmla="*/ 314823 h 1070877"/>
                  <a:gd name="connsiteX53" fmla="*/ 16200 w 1035378"/>
                  <a:gd name="connsiteY53" fmla="*/ 260055 h 1070877"/>
                  <a:gd name="connsiteX54" fmla="*/ 35250 w 1035378"/>
                  <a:gd name="connsiteY54" fmla="*/ 243386 h 1070877"/>
                  <a:gd name="connsiteX55" fmla="*/ 106687 w 1035378"/>
                  <a:gd name="connsiteY55" fmla="*/ 252911 h 1070877"/>
                  <a:gd name="connsiteX56" fmla="*/ 118594 w 1035378"/>
                  <a:gd name="connsiteY56" fmla="*/ 260055 h 1070877"/>
                  <a:gd name="connsiteX0" fmla="*/ 111450 w 1035378"/>
                  <a:gd name="connsiteY0" fmla="*/ 314823 h 1051076"/>
                  <a:gd name="connsiteX1" fmla="*/ 118594 w 1035378"/>
                  <a:gd name="connsiteY1" fmla="*/ 260055 h 1051076"/>
                  <a:gd name="connsiteX2" fmla="*/ 99544 w 1035378"/>
                  <a:gd name="connsiteY2" fmla="*/ 195761 h 1051076"/>
                  <a:gd name="connsiteX3" fmla="*/ 147344 w 1035378"/>
                  <a:gd name="connsiteY3" fmla="*/ 184070 h 1051076"/>
                  <a:gd name="connsiteX4" fmla="*/ 175040 w 1035378"/>
                  <a:gd name="connsiteY4" fmla="*/ 203951 h 1051076"/>
                  <a:gd name="connsiteX5" fmla="*/ 185248 w 1035378"/>
                  <a:gd name="connsiteY5" fmla="*/ 204178 h 1051076"/>
                  <a:gd name="connsiteX6" fmla="*/ 223369 w 1035378"/>
                  <a:gd name="connsiteY6" fmla="*/ 200523 h 1051076"/>
                  <a:gd name="connsiteX7" fmla="*/ 240037 w 1035378"/>
                  <a:gd name="connsiteY7" fmla="*/ 202905 h 1051076"/>
                  <a:gd name="connsiteX8" fmla="*/ 313856 w 1035378"/>
                  <a:gd name="connsiteY8" fmla="*/ 162423 h 1051076"/>
                  <a:gd name="connsiteX9" fmla="*/ 444825 w 1035378"/>
                  <a:gd name="connsiteY9" fmla="*/ 114798 h 1051076"/>
                  <a:gd name="connsiteX10" fmla="*/ 535312 w 1035378"/>
                  <a:gd name="connsiteY10" fmla="*/ 114798 h 1051076"/>
                  <a:gd name="connsiteX11" fmla="*/ 597225 w 1035378"/>
                  <a:gd name="connsiteY11" fmla="*/ 48123 h 1051076"/>
                  <a:gd name="connsiteX12" fmla="*/ 677103 w 1035378"/>
                  <a:gd name="connsiteY12" fmla="*/ 17044 h 1051076"/>
                  <a:gd name="connsiteX13" fmla="*/ 705242 w 1035378"/>
                  <a:gd name="connsiteY13" fmla="*/ 28400 h 1051076"/>
                  <a:gd name="connsiteX14" fmla="*/ 736008 w 1035378"/>
                  <a:gd name="connsiteY14" fmla="*/ 31387 h 1051076"/>
                  <a:gd name="connsiteX15" fmla="*/ 759150 w 1035378"/>
                  <a:gd name="connsiteY15" fmla="*/ 498 h 1051076"/>
                  <a:gd name="connsiteX16" fmla="*/ 794869 w 1035378"/>
                  <a:gd name="connsiteY16" fmla="*/ 60030 h 1051076"/>
                  <a:gd name="connsiteX17" fmla="*/ 832969 w 1035378"/>
                  <a:gd name="connsiteY17" fmla="*/ 88605 h 1051076"/>
                  <a:gd name="connsiteX18" fmla="*/ 916312 w 1035378"/>
                  <a:gd name="connsiteY18" fmla="*/ 88605 h 1051076"/>
                  <a:gd name="connsiteX19" fmla="*/ 961556 w 1035378"/>
                  <a:gd name="connsiteY19" fmla="*/ 105273 h 1051076"/>
                  <a:gd name="connsiteX20" fmla="*/ 963937 w 1035378"/>
                  <a:gd name="connsiteY20" fmla="*/ 145755 h 1051076"/>
                  <a:gd name="connsiteX21" fmla="*/ 942506 w 1035378"/>
                  <a:gd name="connsiteY21" fmla="*/ 205286 h 1051076"/>
                  <a:gd name="connsiteX22" fmla="*/ 942506 w 1035378"/>
                  <a:gd name="connsiteY22" fmla="*/ 264817 h 1051076"/>
                  <a:gd name="connsiteX23" fmla="*/ 978225 w 1035378"/>
                  <a:gd name="connsiteY23" fmla="*/ 331492 h 1051076"/>
                  <a:gd name="connsiteX24" fmla="*/ 1004419 w 1035378"/>
                  <a:gd name="connsiteY24" fmla="*/ 452936 h 1051076"/>
                  <a:gd name="connsiteX25" fmla="*/ 994894 w 1035378"/>
                  <a:gd name="connsiteY25" fmla="*/ 657723 h 1051076"/>
                  <a:gd name="connsiteX26" fmla="*/ 985369 w 1035378"/>
                  <a:gd name="connsiteY26" fmla="*/ 695823 h 1051076"/>
                  <a:gd name="connsiteX27" fmla="*/ 1002037 w 1035378"/>
                  <a:gd name="connsiteY27" fmla="*/ 741067 h 1051076"/>
                  <a:gd name="connsiteX28" fmla="*/ 1035375 w 1035378"/>
                  <a:gd name="connsiteY28" fmla="*/ 786311 h 1051076"/>
                  <a:gd name="connsiteX29" fmla="*/ 999656 w 1035378"/>
                  <a:gd name="connsiteY29" fmla="*/ 829173 h 1051076"/>
                  <a:gd name="connsiteX30" fmla="*/ 932981 w 1035378"/>
                  <a:gd name="connsiteY30" fmla="*/ 838698 h 1051076"/>
                  <a:gd name="connsiteX31" fmla="*/ 880594 w 1035378"/>
                  <a:gd name="connsiteY31" fmla="*/ 845842 h 1051076"/>
                  <a:gd name="connsiteX32" fmla="*/ 847256 w 1035378"/>
                  <a:gd name="connsiteY32" fmla="*/ 879180 h 1051076"/>
                  <a:gd name="connsiteX33" fmla="*/ 759150 w 1035378"/>
                  <a:gd name="connsiteY33" fmla="*/ 929186 h 1051076"/>
                  <a:gd name="connsiteX34" fmla="*/ 694856 w 1035378"/>
                  <a:gd name="connsiteY34" fmla="*/ 998242 h 1051076"/>
                  <a:gd name="connsiteX35" fmla="*/ 654375 w 1035378"/>
                  <a:gd name="connsiteY35" fmla="*/ 1012530 h 1051076"/>
                  <a:gd name="connsiteX36" fmla="*/ 599606 w 1035378"/>
                  <a:gd name="connsiteY36" fmla="*/ 981573 h 1051076"/>
                  <a:gd name="connsiteX37" fmla="*/ 568650 w 1035378"/>
                  <a:gd name="connsiteY37" fmla="*/ 988717 h 1051076"/>
                  <a:gd name="connsiteX38" fmla="*/ 490069 w 1035378"/>
                  <a:gd name="connsiteY38" fmla="*/ 1050630 h 1051076"/>
                  <a:gd name="connsiteX39" fmla="*/ 455255 w 1035378"/>
                  <a:gd name="connsiteY39" fmla="*/ 1015184 h 1051076"/>
                  <a:gd name="connsiteX40" fmla="*/ 403405 w 1035378"/>
                  <a:gd name="connsiteY40" fmla="*/ 988906 h 1051076"/>
                  <a:gd name="connsiteX41" fmla="*/ 328144 w 1035378"/>
                  <a:gd name="connsiteY41" fmla="*/ 936330 h 1051076"/>
                  <a:gd name="connsiteX42" fmla="*/ 263850 w 1035378"/>
                  <a:gd name="connsiteY42" fmla="*/ 957761 h 1051076"/>
                  <a:gd name="connsiteX43" fmla="*/ 232894 w 1035378"/>
                  <a:gd name="connsiteY43" fmla="*/ 926805 h 1051076"/>
                  <a:gd name="connsiteX44" fmla="*/ 220987 w 1035378"/>
                  <a:gd name="connsiteY44" fmla="*/ 891086 h 1051076"/>
                  <a:gd name="connsiteX45" fmla="*/ 180506 w 1035378"/>
                  <a:gd name="connsiteY45" fmla="*/ 872036 h 1051076"/>
                  <a:gd name="connsiteX46" fmla="*/ 118594 w 1035378"/>
                  <a:gd name="connsiteY46" fmla="*/ 795836 h 1051076"/>
                  <a:gd name="connsiteX47" fmla="*/ 80494 w 1035378"/>
                  <a:gd name="connsiteY47" fmla="*/ 700586 h 1051076"/>
                  <a:gd name="connsiteX48" fmla="*/ 73350 w 1035378"/>
                  <a:gd name="connsiteY48" fmla="*/ 648198 h 1051076"/>
                  <a:gd name="connsiteX49" fmla="*/ 49537 w 1035378"/>
                  <a:gd name="connsiteY49" fmla="*/ 583905 h 1051076"/>
                  <a:gd name="connsiteX50" fmla="*/ 1912 w 1035378"/>
                  <a:gd name="connsiteY50" fmla="*/ 464842 h 1051076"/>
                  <a:gd name="connsiteX51" fmla="*/ 11437 w 1035378"/>
                  <a:gd name="connsiteY51" fmla="*/ 352923 h 1051076"/>
                  <a:gd name="connsiteX52" fmla="*/ 30487 w 1035378"/>
                  <a:gd name="connsiteY52" fmla="*/ 314823 h 1051076"/>
                  <a:gd name="connsiteX53" fmla="*/ 16200 w 1035378"/>
                  <a:gd name="connsiteY53" fmla="*/ 260055 h 1051076"/>
                  <a:gd name="connsiteX54" fmla="*/ 35250 w 1035378"/>
                  <a:gd name="connsiteY54" fmla="*/ 243386 h 1051076"/>
                  <a:gd name="connsiteX55" fmla="*/ 106687 w 1035378"/>
                  <a:gd name="connsiteY55" fmla="*/ 252911 h 1051076"/>
                  <a:gd name="connsiteX56" fmla="*/ 118594 w 1035378"/>
                  <a:gd name="connsiteY56" fmla="*/ 260055 h 1051076"/>
                  <a:gd name="connsiteX0" fmla="*/ 111450 w 1035378"/>
                  <a:gd name="connsiteY0" fmla="*/ 314823 h 1050678"/>
                  <a:gd name="connsiteX1" fmla="*/ 118594 w 1035378"/>
                  <a:gd name="connsiteY1" fmla="*/ 260055 h 1050678"/>
                  <a:gd name="connsiteX2" fmla="*/ 99544 w 1035378"/>
                  <a:gd name="connsiteY2" fmla="*/ 195761 h 1050678"/>
                  <a:gd name="connsiteX3" fmla="*/ 147344 w 1035378"/>
                  <a:gd name="connsiteY3" fmla="*/ 184070 h 1050678"/>
                  <a:gd name="connsiteX4" fmla="*/ 175040 w 1035378"/>
                  <a:gd name="connsiteY4" fmla="*/ 203951 h 1050678"/>
                  <a:gd name="connsiteX5" fmla="*/ 185248 w 1035378"/>
                  <a:gd name="connsiteY5" fmla="*/ 204178 h 1050678"/>
                  <a:gd name="connsiteX6" fmla="*/ 223369 w 1035378"/>
                  <a:gd name="connsiteY6" fmla="*/ 200523 h 1050678"/>
                  <a:gd name="connsiteX7" fmla="*/ 240037 w 1035378"/>
                  <a:gd name="connsiteY7" fmla="*/ 202905 h 1050678"/>
                  <a:gd name="connsiteX8" fmla="*/ 313856 w 1035378"/>
                  <a:gd name="connsiteY8" fmla="*/ 162423 h 1050678"/>
                  <a:gd name="connsiteX9" fmla="*/ 444825 w 1035378"/>
                  <a:gd name="connsiteY9" fmla="*/ 114798 h 1050678"/>
                  <a:gd name="connsiteX10" fmla="*/ 535312 w 1035378"/>
                  <a:gd name="connsiteY10" fmla="*/ 114798 h 1050678"/>
                  <a:gd name="connsiteX11" fmla="*/ 597225 w 1035378"/>
                  <a:gd name="connsiteY11" fmla="*/ 48123 h 1050678"/>
                  <a:gd name="connsiteX12" fmla="*/ 677103 w 1035378"/>
                  <a:gd name="connsiteY12" fmla="*/ 17044 h 1050678"/>
                  <a:gd name="connsiteX13" fmla="*/ 705242 w 1035378"/>
                  <a:gd name="connsiteY13" fmla="*/ 28400 h 1050678"/>
                  <a:gd name="connsiteX14" fmla="*/ 736008 w 1035378"/>
                  <a:gd name="connsiteY14" fmla="*/ 31387 h 1050678"/>
                  <a:gd name="connsiteX15" fmla="*/ 759150 w 1035378"/>
                  <a:gd name="connsiteY15" fmla="*/ 498 h 1050678"/>
                  <a:gd name="connsiteX16" fmla="*/ 794869 w 1035378"/>
                  <a:gd name="connsiteY16" fmla="*/ 60030 h 1050678"/>
                  <a:gd name="connsiteX17" fmla="*/ 832969 w 1035378"/>
                  <a:gd name="connsiteY17" fmla="*/ 88605 h 1050678"/>
                  <a:gd name="connsiteX18" fmla="*/ 916312 w 1035378"/>
                  <a:gd name="connsiteY18" fmla="*/ 88605 h 1050678"/>
                  <a:gd name="connsiteX19" fmla="*/ 961556 w 1035378"/>
                  <a:gd name="connsiteY19" fmla="*/ 105273 h 1050678"/>
                  <a:gd name="connsiteX20" fmla="*/ 963937 w 1035378"/>
                  <a:gd name="connsiteY20" fmla="*/ 145755 h 1050678"/>
                  <a:gd name="connsiteX21" fmla="*/ 942506 w 1035378"/>
                  <a:gd name="connsiteY21" fmla="*/ 205286 h 1050678"/>
                  <a:gd name="connsiteX22" fmla="*/ 942506 w 1035378"/>
                  <a:gd name="connsiteY22" fmla="*/ 264817 h 1050678"/>
                  <a:gd name="connsiteX23" fmla="*/ 978225 w 1035378"/>
                  <a:gd name="connsiteY23" fmla="*/ 331492 h 1050678"/>
                  <a:gd name="connsiteX24" fmla="*/ 1004419 w 1035378"/>
                  <a:gd name="connsiteY24" fmla="*/ 452936 h 1050678"/>
                  <a:gd name="connsiteX25" fmla="*/ 994894 w 1035378"/>
                  <a:gd name="connsiteY25" fmla="*/ 657723 h 1050678"/>
                  <a:gd name="connsiteX26" fmla="*/ 985369 w 1035378"/>
                  <a:gd name="connsiteY26" fmla="*/ 695823 h 1050678"/>
                  <a:gd name="connsiteX27" fmla="*/ 1002037 w 1035378"/>
                  <a:gd name="connsiteY27" fmla="*/ 741067 h 1050678"/>
                  <a:gd name="connsiteX28" fmla="*/ 1035375 w 1035378"/>
                  <a:gd name="connsiteY28" fmla="*/ 786311 h 1050678"/>
                  <a:gd name="connsiteX29" fmla="*/ 999656 w 1035378"/>
                  <a:gd name="connsiteY29" fmla="*/ 829173 h 1050678"/>
                  <a:gd name="connsiteX30" fmla="*/ 932981 w 1035378"/>
                  <a:gd name="connsiteY30" fmla="*/ 838698 h 1050678"/>
                  <a:gd name="connsiteX31" fmla="*/ 880594 w 1035378"/>
                  <a:gd name="connsiteY31" fmla="*/ 845842 h 1050678"/>
                  <a:gd name="connsiteX32" fmla="*/ 847256 w 1035378"/>
                  <a:gd name="connsiteY32" fmla="*/ 879180 h 1050678"/>
                  <a:gd name="connsiteX33" fmla="*/ 759150 w 1035378"/>
                  <a:gd name="connsiteY33" fmla="*/ 929186 h 1050678"/>
                  <a:gd name="connsiteX34" fmla="*/ 694856 w 1035378"/>
                  <a:gd name="connsiteY34" fmla="*/ 998242 h 1050678"/>
                  <a:gd name="connsiteX35" fmla="*/ 654375 w 1035378"/>
                  <a:gd name="connsiteY35" fmla="*/ 1012530 h 1050678"/>
                  <a:gd name="connsiteX36" fmla="*/ 599606 w 1035378"/>
                  <a:gd name="connsiteY36" fmla="*/ 981573 h 1050678"/>
                  <a:gd name="connsiteX37" fmla="*/ 568650 w 1035378"/>
                  <a:gd name="connsiteY37" fmla="*/ 988717 h 1050678"/>
                  <a:gd name="connsiteX38" fmla="*/ 490069 w 1035378"/>
                  <a:gd name="connsiteY38" fmla="*/ 1050630 h 1050678"/>
                  <a:gd name="connsiteX39" fmla="*/ 482711 w 1035378"/>
                  <a:gd name="connsiteY39" fmla="*/ 998852 h 1050678"/>
                  <a:gd name="connsiteX40" fmla="*/ 403405 w 1035378"/>
                  <a:gd name="connsiteY40" fmla="*/ 988906 h 1050678"/>
                  <a:gd name="connsiteX41" fmla="*/ 328144 w 1035378"/>
                  <a:gd name="connsiteY41" fmla="*/ 936330 h 1050678"/>
                  <a:gd name="connsiteX42" fmla="*/ 263850 w 1035378"/>
                  <a:gd name="connsiteY42" fmla="*/ 957761 h 1050678"/>
                  <a:gd name="connsiteX43" fmla="*/ 232894 w 1035378"/>
                  <a:gd name="connsiteY43" fmla="*/ 926805 h 1050678"/>
                  <a:gd name="connsiteX44" fmla="*/ 220987 w 1035378"/>
                  <a:gd name="connsiteY44" fmla="*/ 891086 h 1050678"/>
                  <a:gd name="connsiteX45" fmla="*/ 180506 w 1035378"/>
                  <a:gd name="connsiteY45" fmla="*/ 872036 h 1050678"/>
                  <a:gd name="connsiteX46" fmla="*/ 118594 w 1035378"/>
                  <a:gd name="connsiteY46" fmla="*/ 795836 h 1050678"/>
                  <a:gd name="connsiteX47" fmla="*/ 80494 w 1035378"/>
                  <a:gd name="connsiteY47" fmla="*/ 700586 h 1050678"/>
                  <a:gd name="connsiteX48" fmla="*/ 73350 w 1035378"/>
                  <a:gd name="connsiteY48" fmla="*/ 648198 h 1050678"/>
                  <a:gd name="connsiteX49" fmla="*/ 49537 w 1035378"/>
                  <a:gd name="connsiteY49" fmla="*/ 583905 h 1050678"/>
                  <a:gd name="connsiteX50" fmla="*/ 1912 w 1035378"/>
                  <a:gd name="connsiteY50" fmla="*/ 464842 h 1050678"/>
                  <a:gd name="connsiteX51" fmla="*/ 11437 w 1035378"/>
                  <a:gd name="connsiteY51" fmla="*/ 352923 h 1050678"/>
                  <a:gd name="connsiteX52" fmla="*/ 30487 w 1035378"/>
                  <a:gd name="connsiteY52" fmla="*/ 314823 h 1050678"/>
                  <a:gd name="connsiteX53" fmla="*/ 16200 w 1035378"/>
                  <a:gd name="connsiteY53" fmla="*/ 260055 h 1050678"/>
                  <a:gd name="connsiteX54" fmla="*/ 35250 w 1035378"/>
                  <a:gd name="connsiteY54" fmla="*/ 243386 h 1050678"/>
                  <a:gd name="connsiteX55" fmla="*/ 106687 w 1035378"/>
                  <a:gd name="connsiteY55" fmla="*/ 252911 h 1050678"/>
                  <a:gd name="connsiteX56" fmla="*/ 118594 w 1035378"/>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40037 w 1004937"/>
                  <a:gd name="connsiteY7" fmla="*/ 202905 h 1050678"/>
                  <a:gd name="connsiteX8" fmla="*/ 313856 w 1004937"/>
                  <a:gd name="connsiteY8" fmla="*/ 162423 h 1050678"/>
                  <a:gd name="connsiteX9" fmla="*/ 444825 w 1004937"/>
                  <a:gd name="connsiteY9" fmla="*/ 114798 h 1050678"/>
                  <a:gd name="connsiteX10" fmla="*/ 535312 w 1004937"/>
                  <a:gd name="connsiteY10" fmla="*/ 114798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99656 w 1004937"/>
                  <a:gd name="connsiteY29" fmla="*/ 829173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40037 w 1004937"/>
                  <a:gd name="connsiteY7" fmla="*/ 202905 h 1050678"/>
                  <a:gd name="connsiteX8" fmla="*/ 313856 w 1004937"/>
                  <a:gd name="connsiteY8" fmla="*/ 162423 h 1050678"/>
                  <a:gd name="connsiteX9" fmla="*/ 444825 w 1004937"/>
                  <a:gd name="connsiteY9" fmla="*/ 114798 h 1050678"/>
                  <a:gd name="connsiteX10" fmla="*/ 535312 w 1004937"/>
                  <a:gd name="connsiteY10" fmla="*/ 114798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66709 w 1004937"/>
                  <a:gd name="connsiteY29" fmla="*/ 805714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40037 w 1004937"/>
                  <a:gd name="connsiteY7" fmla="*/ 202905 h 1050678"/>
                  <a:gd name="connsiteX8" fmla="*/ 313856 w 1004937"/>
                  <a:gd name="connsiteY8" fmla="*/ 162423 h 1050678"/>
                  <a:gd name="connsiteX9" fmla="*/ 444825 w 1004937"/>
                  <a:gd name="connsiteY9" fmla="*/ 114798 h 1050678"/>
                  <a:gd name="connsiteX10" fmla="*/ 525809 w 1004937"/>
                  <a:gd name="connsiteY10" fmla="*/ 87330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66709 w 1004937"/>
                  <a:gd name="connsiteY29" fmla="*/ 805714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40037 w 1004937"/>
                  <a:gd name="connsiteY7" fmla="*/ 202905 h 1050678"/>
                  <a:gd name="connsiteX8" fmla="*/ 313856 w 1004937"/>
                  <a:gd name="connsiteY8" fmla="*/ 162423 h 1050678"/>
                  <a:gd name="connsiteX9" fmla="*/ 440812 w 1004937"/>
                  <a:gd name="connsiteY9" fmla="*/ 127120 h 1050678"/>
                  <a:gd name="connsiteX10" fmla="*/ 525809 w 1004937"/>
                  <a:gd name="connsiteY10" fmla="*/ 87330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66709 w 1004937"/>
                  <a:gd name="connsiteY29" fmla="*/ 805714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40037 w 1004937"/>
                  <a:gd name="connsiteY7" fmla="*/ 202905 h 1050678"/>
                  <a:gd name="connsiteX8" fmla="*/ 308155 w 1004937"/>
                  <a:gd name="connsiteY8" fmla="*/ 145943 h 1050678"/>
                  <a:gd name="connsiteX9" fmla="*/ 440812 w 1004937"/>
                  <a:gd name="connsiteY9" fmla="*/ 127120 h 1050678"/>
                  <a:gd name="connsiteX10" fmla="*/ 525809 w 1004937"/>
                  <a:gd name="connsiteY10" fmla="*/ 87330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66709 w 1004937"/>
                  <a:gd name="connsiteY29" fmla="*/ 805714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32434 w 1004937"/>
                  <a:gd name="connsiteY7" fmla="*/ 180933 h 1050678"/>
                  <a:gd name="connsiteX8" fmla="*/ 308155 w 1004937"/>
                  <a:gd name="connsiteY8" fmla="*/ 145943 h 1050678"/>
                  <a:gd name="connsiteX9" fmla="*/ 440812 w 1004937"/>
                  <a:gd name="connsiteY9" fmla="*/ 127120 h 1050678"/>
                  <a:gd name="connsiteX10" fmla="*/ 525809 w 1004937"/>
                  <a:gd name="connsiteY10" fmla="*/ 87330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66709 w 1004937"/>
                  <a:gd name="connsiteY29" fmla="*/ 805714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298336 h 1034191"/>
                  <a:gd name="connsiteX1" fmla="*/ 118594 w 1004937"/>
                  <a:gd name="connsiteY1" fmla="*/ 243568 h 1034191"/>
                  <a:gd name="connsiteX2" fmla="*/ 99544 w 1004937"/>
                  <a:gd name="connsiteY2" fmla="*/ 179274 h 1034191"/>
                  <a:gd name="connsiteX3" fmla="*/ 147344 w 1004937"/>
                  <a:gd name="connsiteY3" fmla="*/ 167583 h 1034191"/>
                  <a:gd name="connsiteX4" fmla="*/ 175040 w 1004937"/>
                  <a:gd name="connsiteY4" fmla="*/ 187464 h 1034191"/>
                  <a:gd name="connsiteX5" fmla="*/ 185248 w 1004937"/>
                  <a:gd name="connsiteY5" fmla="*/ 187691 h 1034191"/>
                  <a:gd name="connsiteX6" fmla="*/ 223369 w 1004937"/>
                  <a:gd name="connsiteY6" fmla="*/ 184036 h 1034191"/>
                  <a:gd name="connsiteX7" fmla="*/ 232434 w 1004937"/>
                  <a:gd name="connsiteY7" fmla="*/ 164446 h 1034191"/>
                  <a:gd name="connsiteX8" fmla="*/ 308155 w 1004937"/>
                  <a:gd name="connsiteY8" fmla="*/ 129456 h 1034191"/>
                  <a:gd name="connsiteX9" fmla="*/ 440812 w 1004937"/>
                  <a:gd name="connsiteY9" fmla="*/ 110633 h 1034191"/>
                  <a:gd name="connsiteX10" fmla="*/ 525809 w 1004937"/>
                  <a:gd name="connsiteY10" fmla="*/ 70843 h 1034191"/>
                  <a:gd name="connsiteX11" fmla="*/ 597225 w 1004937"/>
                  <a:gd name="connsiteY11" fmla="*/ 31636 h 1034191"/>
                  <a:gd name="connsiteX12" fmla="*/ 677103 w 1004937"/>
                  <a:gd name="connsiteY12" fmla="*/ 557 h 1034191"/>
                  <a:gd name="connsiteX13" fmla="*/ 705242 w 1004937"/>
                  <a:gd name="connsiteY13" fmla="*/ 11913 h 1034191"/>
                  <a:gd name="connsiteX14" fmla="*/ 736008 w 1004937"/>
                  <a:gd name="connsiteY14" fmla="*/ 14900 h 1034191"/>
                  <a:gd name="connsiteX15" fmla="*/ 794869 w 1004937"/>
                  <a:gd name="connsiteY15" fmla="*/ 43543 h 1034191"/>
                  <a:gd name="connsiteX16" fmla="*/ 832969 w 1004937"/>
                  <a:gd name="connsiteY16" fmla="*/ 72118 h 1034191"/>
                  <a:gd name="connsiteX17" fmla="*/ 916312 w 1004937"/>
                  <a:gd name="connsiteY17" fmla="*/ 72118 h 1034191"/>
                  <a:gd name="connsiteX18" fmla="*/ 961556 w 1004937"/>
                  <a:gd name="connsiteY18" fmla="*/ 88786 h 1034191"/>
                  <a:gd name="connsiteX19" fmla="*/ 963937 w 1004937"/>
                  <a:gd name="connsiteY19" fmla="*/ 129268 h 1034191"/>
                  <a:gd name="connsiteX20" fmla="*/ 942506 w 1004937"/>
                  <a:gd name="connsiteY20" fmla="*/ 188799 h 1034191"/>
                  <a:gd name="connsiteX21" fmla="*/ 942506 w 1004937"/>
                  <a:gd name="connsiteY21" fmla="*/ 248330 h 1034191"/>
                  <a:gd name="connsiteX22" fmla="*/ 978225 w 1004937"/>
                  <a:gd name="connsiteY22" fmla="*/ 315005 h 1034191"/>
                  <a:gd name="connsiteX23" fmla="*/ 1004419 w 1004937"/>
                  <a:gd name="connsiteY23" fmla="*/ 436449 h 1034191"/>
                  <a:gd name="connsiteX24" fmla="*/ 994894 w 1004937"/>
                  <a:gd name="connsiteY24" fmla="*/ 641236 h 1034191"/>
                  <a:gd name="connsiteX25" fmla="*/ 985369 w 1004937"/>
                  <a:gd name="connsiteY25" fmla="*/ 679336 h 1034191"/>
                  <a:gd name="connsiteX26" fmla="*/ 1002037 w 1004937"/>
                  <a:gd name="connsiteY26" fmla="*/ 724580 h 1034191"/>
                  <a:gd name="connsiteX27" fmla="*/ 1000317 w 1004937"/>
                  <a:gd name="connsiteY27" fmla="*/ 764180 h 1034191"/>
                  <a:gd name="connsiteX28" fmla="*/ 966709 w 1004937"/>
                  <a:gd name="connsiteY28" fmla="*/ 789227 h 1034191"/>
                  <a:gd name="connsiteX29" fmla="*/ 932981 w 1004937"/>
                  <a:gd name="connsiteY29" fmla="*/ 822211 h 1034191"/>
                  <a:gd name="connsiteX30" fmla="*/ 880594 w 1004937"/>
                  <a:gd name="connsiteY30" fmla="*/ 829355 h 1034191"/>
                  <a:gd name="connsiteX31" fmla="*/ 847256 w 1004937"/>
                  <a:gd name="connsiteY31" fmla="*/ 862693 h 1034191"/>
                  <a:gd name="connsiteX32" fmla="*/ 759150 w 1004937"/>
                  <a:gd name="connsiteY32" fmla="*/ 912699 h 1034191"/>
                  <a:gd name="connsiteX33" fmla="*/ 694856 w 1004937"/>
                  <a:gd name="connsiteY33" fmla="*/ 981755 h 1034191"/>
                  <a:gd name="connsiteX34" fmla="*/ 654375 w 1004937"/>
                  <a:gd name="connsiteY34" fmla="*/ 996043 h 1034191"/>
                  <a:gd name="connsiteX35" fmla="*/ 599606 w 1004937"/>
                  <a:gd name="connsiteY35" fmla="*/ 965086 h 1034191"/>
                  <a:gd name="connsiteX36" fmla="*/ 568650 w 1004937"/>
                  <a:gd name="connsiteY36" fmla="*/ 972230 h 1034191"/>
                  <a:gd name="connsiteX37" fmla="*/ 490069 w 1004937"/>
                  <a:gd name="connsiteY37" fmla="*/ 1034143 h 1034191"/>
                  <a:gd name="connsiteX38" fmla="*/ 482711 w 1004937"/>
                  <a:gd name="connsiteY38" fmla="*/ 982365 h 1034191"/>
                  <a:gd name="connsiteX39" fmla="*/ 403405 w 1004937"/>
                  <a:gd name="connsiteY39" fmla="*/ 972419 h 1034191"/>
                  <a:gd name="connsiteX40" fmla="*/ 328144 w 1004937"/>
                  <a:gd name="connsiteY40" fmla="*/ 919843 h 1034191"/>
                  <a:gd name="connsiteX41" fmla="*/ 263850 w 1004937"/>
                  <a:gd name="connsiteY41" fmla="*/ 941274 h 1034191"/>
                  <a:gd name="connsiteX42" fmla="*/ 232894 w 1004937"/>
                  <a:gd name="connsiteY42" fmla="*/ 910318 h 1034191"/>
                  <a:gd name="connsiteX43" fmla="*/ 220987 w 1004937"/>
                  <a:gd name="connsiteY43" fmla="*/ 874599 h 1034191"/>
                  <a:gd name="connsiteX44" fmla="*/ 180506 w 1004937"/>
                  <a:gd name="connsiteY44" fmla="*/ 855549 h 1034191"/>
                  <a:gd name="connsiteX45" fmla="*/ 118594 w 1004937"/>
                  <a:gd name="connsiteY45" fmla="*/ 779349 h 1034191"/>
                  <a:gd name="connsiteX46" fmla="*/ 80494 w 1004937"/>
                  <a:gd name="connsiteY46" fmla="*/ 684099 h 1034191"/>
                  <a:gd name="connsiteX47" fmla="*/ 73350 w 1004937"/>
                  <a:gd name="connsiteY47" fmla="*/ 631711 h 1034191"/>
                  <a:gd name="connsiteX48" fmla="*/ 49537 w 1004937"/>
                  <a:gd name="connsiteY48" fmla="*/ 567418 h 1034191"/>
                  <a:gd name="connsiteX49" fmla="*/ 1912 w 1004937"/>
                  <a:gd name="connsiteY49" fmla="*/ 448355 h 1034191"/>
                  <a:gd name="connsiteX50" fmla="*/ 11437 w 1004937"/>
                  <a:gd name="connsiteY50" fmla="*/ 336436 h 1034191"/>
                  <a:gd name="connsiteX51" fmla="*/ 30487 w 1004937"/>
                  <a:gd name="connsiteY51" fmla="*/ 298336 h 1034191"/>
                  <a:gd name="connsiteX52" fmla="*/ 16200 w 1004937"/>
                  <a:gd name="connsiteY52" fmla="*/ 243568 h 1034191"/>
                  <a:gd name="connsiteX53" fmla="*/ 35250 w 1004937"/>
                  <a:gd name="connsiteY53" fmla="*/ 226899 h 1034191"/>
                  <a:gd name="connsiteX54" fmla="*/ 106687 w 1004937"/>
                  <a:gd name="connsiteY54" fmla="*/ 236424 h 1034191"/>
                  <a:gd name="connsiteX55" fmla="*/ 118594 w 1004937"/>
                  <a:gd name="connsiteY55" fmla="*/ 243568 h 1034191"/>
                  <a:gd name="connsiteX0" fmla="*/ 111450 w 1004937"/>
                  <a:gd name="connsiteY0" fmla="*/ 298336 h 1034191"/>
                  <a:gd name="connsiteX1" fmla="*/ 118594 w 1004937"/>
                  <a:gd name="connsiteY1" fmla="*/ 243568 h 1034191"/>
                  <a:gd name="connsiteX2" fmla="*/ 99544 w 1004937"/>
                  <a:gd name="connsiteY2" fmla="*/ 179274 h 1034191"/>
                  <a:gd name="connsiteX3" fmla="*/ 147344 w 1004937"/>
                  <a:gd name="connsiteY3" fmla="*/ 167583 h 1034191"/>
                  <a:gd name="connsiteX4" fmla="*/ 175040 w 1004937"/>
                  <a:gd name="connsiteY4" fmla="*/ 187464 h 1034191"/>
                  <a:gd name="connsiteX5" fmla="*/ 185248 w 1004937"/>
                  <a:gd name="connsiteY5" fmla="*/ 187691 h 1034191"/>
                  <a:gd name="connsiteX6" fmla="*/ 223369 w 1004937"/>
                  <a:gd name="connsiteY6" fmla="*/ 184036 h 1034191"/>
                  <a:gd name="connsiteX7" fmla="*/ 232434 w 1004937"/>
                  <a:gd name="connsiteY7" fmla="*/ 164446 h 1034191"/>
                  <a:gd name="connsiteX8" fmla="*/ 308155 w 1004937"/>
                  <a:gd name="connsiteY8" fmla="*/ 129456 h 1034191"/>
                  <a:gd name="connsiteX9" fmla="*/ 440812 w 1004937"/>
                  <a:gd name="connsiteY9" fmla="*/ 110633 h 1034191"/>
                  <a:gd name="connsiteX10" fmla="*/ 525809 w 1004937"/>
                  <a:gd name="connsiteY10" fmla="*/ 70843 h 1034191"/>
                  <a:gd name="connsiteX11" fmla="*/ 597225 w 1004937"/>
                  <a:gd name="connsiteY11" fmla="*/ 31636 h 1034191"/>
                  <a:gd name="connsiteX12" fmla="*/ 677103 w 1004937"/>
                  <a:gd name="connsiteY12" fmla="*/ 557 h 1034191"/>
                  <a:gd name="connsiteX13" fmla="*/ 705242 w 1004937"/>
                  <a:gd name="connsiteY13" fmla="*/ 11913 h 1034191"/>
                  <a:gd name="connsiteX14" fmla="*/ 736008 w 1004937"/>
                  <a:gd name="connsiteY14" fmla="*/ 14900 h 1034191"/>
                  <a:gd name="connsiteX15" fmla="*/ 794869 w 1004937"/>
                  <a:gd name="connsiteY15" fmla="*/ 43543 h 1034191"/>
                  <a:gd name="connsiteX16" fmla="*/ 832969 w 1004937"/>
                  <a:gd name="connsiteY16" fmla="*/ 72118 h 1034191"/>
                  <a:gd name="connsiteX17" fmla="*/ 916312 w 1004937"/>
                  <a:gd name="connsiteY17" fmla="*/ 72118 h 1034191"/>
                  <a:gd name="connsiteX18" fmla="*/ 963937 w 1004937"/>
                  <a:gd name="connsiteY18" fmla="*/ 129268 h 1034191"/>
                  <a:gd name="connsiteX19" fmla="*/ 942506 w 1004937"/>
                  <a:gd name="connsiteY19" fmla="*/ 188799 h 1034191"/>
                  <a:gd name="connsiteX20" fmla="*/ 942506 w 1004937"/>
                  <a:gd name="connsiteY20" fmla="*/ 248330 h 1034191"/>
                  <a:gd name="connsiteX21" fmla="*/ 978225 w 1004937"/>
                  <a:gd name="connsiteY21" fmla="*/ 315005 h 1034191"/>
                  <a:gd name="connsiteX22" fmla="*/ 1004419 w 1004937"/>
                  <a:gd name="connsiteY22" fmla="*/ 436449 h 1034191"/>
                  <a:gd name="connsiteX23" fmla="*/ 994894 w 1004937"/>
                  <a:gd name="connsiteY23" fmla="*/ 641236 h 1034191"/>
                  <a:gd name="connsiteX24" fmla="*/ 985369 w 1004937"/>
                  <a:gd name="connsiteY24" fmla="*/ 679336 h 1034191"/>
                  <a:gd name="connsiteX25" fmla="*/ 1002037 w 1004937"/>
                  <a:gd name="connsiteY25" fmla="*/ 724580 h 1034191"/>
                  <a:gd name="connsiteX26" fmla="*/ 1000317 w 1004937"/>
                  <a:gd name="connsiteY26" fmla="*/ 764180 h 1034191"/>
                  <a:gd name="connsiteX27" fmla="*/ 966709 w 1004937"/>
                  <a:gd name="connsiteY27" fmla="*/ 789227 h 1034191"/>
                  <a:gd name="connsiteX28" fmla="*/ 932981 w 1004937"/>
                  <a:gd name="connsiteY28" fmla="*/ 822211 h 1034191"/>
                  <a:gd name="connsiteX29" fmla="*/ 880594 w 1004937"/>
                  <a:gd name="connsiteY29" fmla="*/ 829355 h 1034191"/>
                  <a:gd name="connsiteX30" fmla="*/ 847256 w 1004937"/>
                  <a:gd name="connsiteY30" fmla="*/ 862693 h 1034191"/>
                  <a:gd name="connsiteX31" fmla="*/ 759150 w 1004937"/>
                  <a:gd name="connsiteY31" fmla="*/ 912699 h 1034191"/>
                  <a:gd name="connsiteX32" fmla="*/ 694856 w 1004937"/>
                  <a:gd name="connsiteY32" fmla="*/ 981755 h 1034191"/>
                  <a:gd name="connsiteX33" fmla="*/ 654375 w 1004937"/>
                  <a:gd name="connsiteY33" fmla="*/ 996043 h 1034191"/>
                  <a:gd name="connsiteX34" fmla="*/ 599606 w 1004937"/>
                  <a:gd name="connsiteY34" fmla="*/ 965086 h 1034191"/>
                  <a:gd name="connsiteX35" fmla="*/ 568650 w 1004937"/>
                  <a:gd name="connsiteY35" fmla="*/ 972230 h 1034191"/>
                  <a:gd name="connsiteX36" fmla="*/ 490069 w 1004937"/>
                  <a:gd name="connsiteY36" fmla="*/ 1034143 h 1034191"/>
                  <a:gd name="connsiteX37" fmla="*/ 482711 w 1004937"/>
                  <a:gd name="connsiteY37" fmla="*/ 982365 h 1034191"/>
                  <a:gd name="connsiteX38" fmla="*/ 403405 w 1004937"/>
                  <a:gd name="connsiteY38" fmla="*/ 972419 h 1034191"/>
                  <a:gd name="connsiteX39" fmla="*/ 328144 w 1004937"/>
                  <a:gd name="connsiteY39" fmla="*/ 919843 h 1034191"/>
                  <a:gd name="connsiteX40" fmla="*/ 263850 w 1004937"/>
                  <a:gd name="connsiteY40" fmla="*/ 941274 h 1034191"/>
                  <a:gd name="connsiteX41" fmla="*/ 232894 w 1004937"/>
                  <a:gd name="connsiteY41" fmla="*/ 910318 h 1034191"/>
                  <a:gd name="connsiteX42" fmla="*/ 220987 w 1004937"/>
                  <a:gd name="connsiteY42" fmla="*/ 874599 h 1034191"/>
                  <a:gd name="connsiteX43" fmla="*/ 180506 w 1004937"/>
                  <a:gd name="connsiteY43" fmla="*/ 855549 h 1034191"/>
                  <a:gd name="connsiteX44" fmla="*/ 118594 w 1004937"/>
                  <a:gd name="connsiteY44" fmla="*/ 779349 h 1034191"/>
                  <a:gd name="connsiteX45" fmla="*/ 80494 w 1004937"/>
                  <a:gd name="connsiteY45" fmla="*/ 684099 h 1034191"/>
                  <a:gd name="connsiteX46" fmla="*/ 73350 w 1004937"/>
                  <a:gd name="connsiteY46" fmla="*/ 631711 h 1034191"/>
                  <a:gd name="connsiteX47" fmla="*/ 49537 w 1004937"/>
                  <a:gd name="connsiteY47" fmla="*/ 567418 h 1034191"/>
                  <a:gd name="connsiteX48" fmla="*/ 1912 w 1004937"/>
                  <a:gd name="connsiteY48" fmla="*/ 448355 h 1034191"/>
                  <a:gd name="connsiteX49" fmla="*/ 11437 w 1004937"/>
                  <a:gd name="connsiteY49" fmla="*/ 336436 h 1034191"/>
                  <a:gd name="connsiteX50" fmla="*/ 30487 w 1004937"/>
                  <a:gd name="connsiteY50" fmla="*/ 298336 h 1034191"/>
                  <a:gd name="connsiteX51" fmla="*/ 16200 w 1004937"/>
                  <a:gd name="connsiteY51" fmla="*/ 243568 h 1034191"/>
                  <a:gd name="connsiteX52" fmla="*/ 35250 w 1004937"/>
                  <a:gd name="connsiteY52" fmla="*/ 226899 h 1034191"/>
                  <a:gd name="connsiteX53" fmla="*/ 106687 w 1004937"/>
                  <a:gd name="connsiteY53" fmla="*/ 236424 h 1034191"/>
                  <a:gd name="connsiteX54" fmla="*/ 118594 w 1004937"/>
                  <a:gd name="connsiteY54" fmla="*/ 243568 h 1034191"/>
                  <a:gd name="connsiteX0" fmla="*/ 111450 w 1004937"/>
                  <a:gd name="connsiteY0" fmla="*/ 298336 h 1034191"/>
                  <a:gd name="connsiteX1" fmla="*/ 118594 w 1004937"/>
                  <a:gd name="connsiteY1" fmla="*/ 243568 h 1034191"/>
                  <a:gd name="connsiteX2" fmla="*/ 99544 w 1004937"/>
                  <a:gd name="connsiteY2" fmla="*/ 179274 h 1034191"/>
                  <a:gd name="connsiteX3" fmla="*/ 147344 w 1004937"/>
                  <a:gd name="connsiteY3" fmla="*/ 167583 h 1034191"/>
                  <a:gd name="connsiteX4" fmla="*/ 175040 w 1004937"/>
                  <a:gd name="connsiteY4" fmla="*/ 187464 h 1034191"/>
                  <a:gd name="connsiteX5" fmla="*/ 185248 w 1004937"/>
                  <a:gd name="connsiteY5" fmla="*/ 187691 h 1034191"/>
                  <a:gd name="connsiteX6" fmla="*/ 223369 w 1004937"/>
                  <a:gd name="connsiteY6" fmla="*/ 184036 h 1034191"/>
                  <a:gd name="connsiteX7" fmla="*/ 232434 w 1004937"/>
                  <a:gd name="connsiteY7" fmla="*/ 164446 h 1034191"/>
                  <a:gd name="connsiteX8" fmla="*/ 288852 w 1004937"/>
                  <a:gd name="connsiteY8" fmla="*/ 100497 h 1034191"/>
                  <a:gd name="connsiteX9" fmla="*/ 440812 w 1004937"/>
                  <a:gd name="connsiteY9" fmla="*/ 110633 h 1034191"/>
                  <a:gd name="connsiteX10" fmla="*/ 525809 w 1004937"/>
                  <a:gd name="connsiteY10" fmla="*/ 70843 h 1034191"/>
                  <a:gd name="connsiteX11" fmla="*/ 597225 w 1004937"/>
                  <a:gd name="connsiteY11" fmla="*/ 31636 h 1034191"/>
                  <a:gd name="connsiteX12" fmla="*/ 677103 w 1004937"/>
                  <a:gd name="connsiteY12" fmla="*/ 557 h 1034191"/>
                  <a:gd name="connsiteX13" fmla="*/ 705242 w 1004937"/>
                  <a:gd name="connsiteY13" fmla="*/ 11913 h 1034191"/>
                  <a:gd name="connsiteX14" fmla="*/ 736008 w 1004937"/>
                  <a:gd name="connsiteY14" fmla="*/ 14900 h 1034191"/>
                  <a:gd name="connsiteX15" fmla="*/ 794869 w 1004937"/>
                  <a:gd name="connsiteY15" fmla="*/ 43543 h 1034191"/>
                  <a:gd name="connsiteX16" fmla="*/ 832969 w 1004937"/>
                  <a:gd name="connsiteY16" fmla="*/ 72118 h 1034191"/>
                  <a:gd name="connsiteX17" fmla="*/ 916312 w 1004937"/>
                  <a:gd name="connsiteY17" fmla="*/ 72118 h 1034191"/>
                  <a:gd name="connsiteX18" fmla="*/ 963937 w 1004937"/>
                  <a:gd name="connsiteY18" fmla="*/ 129268 h 1034191"/>
                  <a:gd name="connsiteX19" fmla="*/ 942506 w 1004937"/>
                  <a:gd name="connsiteY19" fmla="*/ 188799 h 1034191"/>
                  <a:gd name="connsiteX20" fmla="*/ 942506 w 1004937"/>
                  <a:gd name="connsiteY20" fmla="*/ 248330 h 1034191"/>
                  <a:gd name="connsiteX21" fmla="*/ 978225 w 1004937"/>
                  <a:gd name="connsiteY21" fmla="*/ 315005 h 1034191"/>
                  <a:gd name="connsiteX22" fmla="*/ 1004419 w 1004937"/>
                  <a:gd name="connsiteY22" fmla="*/ 436449 h 1034191"/>
                  <a:gd name="connsiteX23" fmla="*/ 994894 w 1004937"/>
                  <a:gd name="connsiteY23" fmla="*/ 641236 h 1034191"/>
                  <a:gd name="connsiteX24" fmla="*/ 985369 w 1004937"/>
                  <a:gd name="connsiteY24" fmla="*/ 679336 h 1034191"/>
                  <a:gd name="connsiteX25" fmla="*/ 1002037 w 1004937"/>
                  <a:gd name="connsiteY25" fmla="*/ 724580 h 1034191"/>
                  <a:gd name="connsiteX26" fmla="*/ 1000317 w 1004937"/>
                  <a:gd name="connsiteY26" fmla="*/ 764180 h 1034191"/>
                  <a:gd name="connsiteX27" fmla="*/ 966709 w 1004937"/>
                  <a:gd name="connsiteY27" fmla="*/ 789227 h 1034191"/>
                  <a:gd name="connsiteX28" fmla="*/ 932981 w 1004937"/>
                  <a:gd name="connsiteY28" fmla="*/ 822211 h 1034191"/>
                  <a:gd name="connsiteX29" fmla="*/ 880594 w 1004937"/>
                  <a:gd name="connsiteY29" fmla="*/ 829355 h 1034191"/>
                  <a:gd name="connsiteX30" fmla="*/ 847256 w 1004937"/>
                  <a:gd name="connsiteY30" fmla="*/ 862693 h 1034191"/>
                  <a:gd name="connsiteX31" fmla="*/ 759150 w 1004937"/>
                  <a:gd name="connsiteY31" fmla="*/ 912699 h 1034191"/>
                  <a:gd name="connsiteX32" fmla="*/ 694856 w 1004937"/>
                  <a:gd name="connsiteY32" fmla="*/ 981755 h 1034191"/>
                  <a:gd name="connsiteX33" fmla="*/ 654375 w 1004937"/>
                  <a:gd name="connsiteY33" fmla="*/ 996043 h 1034191"/>
                  <a:gd name="connsiteX34" fmla="*/ 599606 w 1004937"/>
                  <a:gd name="connsiteY34" fmla="*/ 965086 h 1034191"/>
                  <a:gd name="connsiteX35" fmla="*/ 568650 w 1004937"/>
                  <a:gd name="connsiteY35" fmla="*/ 972230 h 1034191"/>
                  <a:gd name="connsiteX36" fmla="*/ 490069 w 1004937"/>
                  <a:gd name="connsiteY36" fmla="*/ 1034143 h 1034191"/>
                  <a:gd name="connsiteX37" fmla="*/ 482711 w 1004937"/>
                  <a:gd name="connsiteY37" fmla="*/ 982365 h 1034191"/>
                  <a:gd name="connsiteX38" fmla="*/ 403405 w 1004937"/>
                  <a:gd name="connsiteY38" fmla="*/ 972419 h 1034191"/>
                  <a:gd name="connsiteX39" fmla="*/ 328144 w 1004937"/>
                  <a:gd name="connsiteY39" fmla="*/ 919843 h 1034191"/>
                  <a:gd name="connsiteX40" fmla="*/ 263850 w 1004937"/>
                  <a:gd name="connsiteY40" fmla="*/ 941274 h 1034191"/>
                  <a:gd name="connsiteX41" fmla="*/ 232894 w 1004937"/>
                  <a:gd name="connsiteY41" fmla="*/ 910318 h 1034191"/>
                  <a:gd name="connsiteX42" fmla="*/ 220987 w 1004937"/>
                  <a:gd name="connsiteY42" fmla="*/ 874599 h 1034191"/>
                  <a:gd name="connsiteX43" fmla="*/ 180506 w 1004937"/>
                  <a:gd name="connsiteY43" fmla="*/ 855549 h 1034191"/>
                  <a:gd name="connsiteX44" fmla="*/ 118594 w 1004937"/>
                  <a:gd name="connsiteY44" fmla="*/ 779349 h 1034191"/>
                  <a:gd name="connsiteX45" fmla="*/ 80494 w 1004937"/>
                  <a:gd name="connsiteY45" fmla="*/ 684099 h 1034191"/>
                  <a:gd name="connsiteX46" fmla="*/ 73350 w 1004937"/>
                  <a:gd name="connsiteY46" fmla="*/ 631711 h 1034191"/>
                  <a:gd name="connsiteX47" fmla="*/ 49537 w 1004937"/>
                  <a:gd name="connsiteY47" fmla="*/ 567418 h 1034191"/>
                  <a:gd name="connsiteX48" fmla="*/ 1912 w 1004937"/>
                  <a:gd name="connsiteY48" fmla="*/ 448355 h 1034191"/>
                  <a:gd name="connsiteX49" fmla="*/ 11437 w 1004937"/>
                  <a:gd name="connsiteY49" fmla="*/ 336436 h 1034191"/>
                  <a:gd name="connsiteX50" fmla="*/ 30487 w 1004937"/>
                  <a:gd name="connsiteY50" fmla="*/ 298336 h 1034191"/>
                  <a:gd name="connsiteX51" fmla="*/ 16200 w 1004937"/>
                  <a:gd name="connsiteY51" fmla="*/ 243568 h 1034191"/>
                  <a:gd name="connsiteX52" fmla="*/ 35250 w 1004937"/>
                  <a:gd name="connsiteY52" fmla="*/ 226899 h 1034191"/>
                  <a:gd name="connsiteX53" fmla="*/ 106687 w 1004937"/>
                  <a:gd name="connsiteY53" fmla="*/ 236424 h 1034191"/>
                  <a:gd name="connsiteX54" fmla="*/ 118594 w 1004937"/>
                  <a:gd name="connsiteY54" fmla="*/ 243568 h 1034191"/>
                  <a:gd name="connsiteX0" fmla="*/ 111450 w 1004937"/>
                  <a:gd name="connsiteY0" fmla="*/ 298336 h 1034191"/>
                  <a:gd name="connsiteX1" fmla="*/ 118594 w 1004937"/>
                  <a:gd name="connsiteY1" fmla="*/ 243568 h 1034191"/>
                  <a:gd name="connsiteX2" fmla="*/ 99544 w 1004937"/>
                  <a:gd name="connsiteY2" fmla="*/ 179274 h 1034191"/>
                  <a:gd name="connsiteX3" fmla="*/ 147344 w 1004937"/>
                  <a:gd name="connsiteY3" fmla="*/ 167583 h 1034191"/>
                  <a:gd name="connsiteX4" fmla="*/ 175040 w 1004937"/>
                  <a:gd name="connsiteY4" fmla="*/ 187464 h 1034191"/>
                  <a:gd name="connsiteX5" fmla="*/ 185248 w 1004937"/>
                  <a:gd name="connsiteY5" fmla="*/ 187691 h 1034191"/>
                  <a:gd name="connsiteX6" fmla="*/ 223369 w 1004937"/>
                  <a:gd name="connsiteY6" fmla="*/ 184036 h 1034191"/>
                  <a:gd name="connsiteX7" fmla="*/ 232434 w 1004937"/>
                  <a:gd name="connsiteY7" fmla="*/ 164446 h 1034191"/>
                  <a:gd name="connsiteX8" fmla="*/ 288852 w 1004937"/>
                  <a:gd name="connsiteY8" fmla="*/ 100497 h 1034191"/>
                  <a:gd name="connsiteX9" fmla="*/ 449672 w 1004937"/>
                  <a:gd name="connsiteY9" fmla="*/ 76813 h 1034191"/>
                  <a:gd name="connsiteX10" fmla="*/ 525809 w 1004937"/>
                  <a:gd name="connsiteY10" fmla="*/ 70843 h 1034191"/>
                  <a:gd name="connsiteX11" fmla="*/ 597225 w 1004937"/>
                  <a:gd name="connsiteY11" fmla="*/ 31636 h 1034191"/>
                  <a:gd name="connsiteX12" fmla="*/ 677103 w 1004937"/>
                  <a:gd name="connsiteY12" fmla="*/ 557 h 1034191"/>
                  <a:gd name="connsiteX13" fmla="*/ 705242 w 1004937"/>
                  <a:gd name="connsiteY13" fmla="*/ 11913 h 1034191"/>
                  <a:gd name="connsiteX14" fmla="*/ 736008 w 1004937"/>
                  <a:gd name="connsiteY14" fmla="*/ 14900 h 1034191"/>
                  <a:gd name="connsiteX15" fmla="*/ 794869 w 1004937"/>
                  <a:gd name="connsiteY15" fmla="*/ 43543 h 1034191"/>
                  <a:gd name="connsiteX16" fmla="*/ 832969 w 1004937"/>
                  <a:gd name="connsiteY16" fmla="*/ 72118 h 1034191"/>
                  <a:gd name="connsiteX17" fmla="*/ 916312 w 1004937"/>
                  <a:gd name="connsiteY17" fmla="*/ 72118 h 1034191"/>
                  <a:gd name="connsiteX18" fmla="*/ 963937 w 1004937"/>
                  <a:gd name="connsiteY18" fmla="*/ 129268 h 1034191"/>
                  <a:gd name="connsiteX19" fmla="*/ 942506 w 1004937"/>
                  <a:gd name="connsiteY19" fmla="*/ 188799 h 1034191"/>
                  <a:gd name="connsiteX20" fmla="*/ 942506 w 1004937"/>
                  <a:gd name="connsiteY20" fmla="*/ 248330 h 1034191"/>
                  <a:gd name="connsiteX21" fmla="*/ 978225 w 1004937"/>
                  <a:gd name="connsiteY21" fmla="*/ 315005 h 1034191"/>
                  <a:gd name="connsiteX22" fmla="*/ 1004419 w 1004937"/>
                  <a:gd name="connsiteY22" fmla="*/ 436449 h 1034191"/>
                  <a:gd name="connsiteX23" fmla="*/ 994894 w 1004937"/>
                  <a:gd name="connsiteY23" fmla="*/ 641236 h 1034191"/>
                  <a:gd name="connsiteX24" fmla="*/ 985369 w 1004937"/>
                  <a:gd name="connsiteY24" fmla="*/ 679336 h 1034191"/>
                  <a:gd name="connsiteX25" fmla="*/ 1002037 w 1004937"/>
                  <a:gd name="connsiteY25" fmla="*/ 724580 h 1034191"/>
                  <a:gd name="connsiteX26" fmla="*/ 1000317 w 1004937"/>
                  <a:gd name="connsiteY26" fmla="*/ 764180 h 1034191"/>
                  <a:gd name="connsiteX27" fmla="*/ 966709 w 1004937"/>
                  <a:gd name="connsiteY27" fmla="*/ 789227 h 1034191"/>
                  <a:gd name="connsiteX28" fmla="*/ 932981 w 1004937"/>
                  <a:gd name="connsiteY28" fmla="*/ 822211 h 1034191"/>
                  <a:gd name="connsiteX29" fmla="*/ 880594 w 1004937"/>
                  <a:gd name="connsiteY29" fmla="*/ 829355 h 1034191"/>
                  <a:gd name="connsiteX30" fmla="*/ 847256 w 1004937"/>
                  <a:gd name="connsiteY30" fmla="*/ 862693 h 1034191"/>
                  <a:gd name="connsiteX31" fmla="*/ 759150 w 1004937"/>
                  <a:gd name="connsiteY31" fmla="*/ 912699 h 1034191"/>
                  <a:gd name="connsiteX32" fmla="*/ 694856 w 1004937"/>
                  <a:gd name="connsiteY32" fmla="*/ 981755 h 1034191"/>
                  <a:gd name="connsiteX33" fmla="*/ 654375 w 1004937"/>
                  <a:gd name="connsiteY33" fmla="*/ 996043 h 1034191"/>
                  <a:gd name="connsiteX34" fmla="*/ 599606 w 1004937"/>
                  <a:gd name="connsiteY34" fmla="*/ 965086 h 1034191"/>
                  <a:gd name="connsiteX35" fmla="*/ 568650 w 1004937"/>
                  <a:gd name="connsiteY35" fmla="*/ 972230 h 1034191"/>
                  <a:gd name="connsiteX36" fmla="*/ 490069 w 1004937"/>
                  <a:gd name="connsiteY36" fmla="*/ 1034143 h 1034191"/>
                  <a:gd name="connsiteX37" fmla="*/ 482711 w 1004937"/>
                  <a:gd name="connsiteY37" fmla="*/ 982365 h 1034191"/>
                  <a:gd name="connsiteX38" fmla="*/ 403405 w 1004937"/>
                  <a:gd name="connsiteY38" fmla="*/ 972419 h 1034191"/>
                  <a:gd name="connsiteX39" fmla="*/ 328144 w 1004937"/>
                  <a:gd name="connsiteY39" fmla="*/ 919843 h 1034191"/>
                  <a:gd name="connsiteX40" fmla="*/ 263850 w 1004937"/>
                  <a:gd name="connsiteY40" fmla="*/ 941274 h 1034191"/>
                  <a:gd name="connsiteX41" fmla="*/ 232894 w 1004937"/>
                  <a:gd name="connsiteY41" fmla="*/ 910318 h 1034191"/>
                  <a:gd name="connsiteX42" fmla="*/ 220987 w 1004937"/>
                  <a:gd name="connsiteY42" fmla="*/ 874599 h 1034191"/>
                  <a:gd name="connsiteX43" fmla="*/ 180506 w 1004937"/>
                  <a:gd name="connsiteY43" fmla="*/ 855549 h 1034191"/>
                  <a:gd name="connsiteX44" fmla="*/ 118594 w 1004937"/>
                  <a:gd name="connsiteY44" fmla="*/ 779349 h 1034191"/>
                  <a:gd name="connsiteX45" fmla="*/ 80494 w 1004937"/>
                  <a:gd name="connsiteY45" fmla="*/ 684099 h 1034191"/>
                  <a:gd name="connsiteX46" fmla="*/ 73350 w 1004937"/>
                  <a:gd name="connsiteY46" fmla="*/ 631711 h 1034191"/>
                  <a:gd name="connsiteX47" fmla="*/ 49537 w 1004937"/>
                  <a:gd name="connsiteY47" fmla="*/ 567418 h 1034191"/>
                  <a:gd name="connsiteX48" fmla="*/ 1912 w 1004937"/>
                  <a:gd name="connsiteY48" fmla="*/ 448355 h 1034191"/>
                  <a:gd name="connsiteX49" fmla="*/ 11437 w 1004937"/>
                  <a:gd name="connsiteY49" fmla="*/ 336436 h 1034191"/>
                  <a:gd name="connsiteX50" fmla="*/ 30487 w 1004937"/>
                  <a:gd name="connsiteY50" fmla="*/ 298336 h 1034191"/>
                  <a:gd name="connsiteX51" fmla="*/ 16200 w 1004937"/>
                  <a:gd name="connsiteY51" fmla="*/ 243568 h 1034191"/>
                  <a:gd name="connsiteX52" fmla="*/ 35250 w 1004937"/>
                  <a:gd name="connsiteY52" fmla="*/ 226899 h 1034191"/>
                  <a:gd name="connsiteX53" fmla="*/ 106687 w 1004937"/>
                  <a:gd name="connsiteY53" fmla="*/ 236424 h 1034191"/>
                  <a:gd name="connsiteX54" fmla="*/ 118594 w 1004937"/>
                  <a:gd name="connsiteY54" fmla="*/ 243568 h 1034191"/>
                  <a:gd name="connsiteX0" fmla="*/ 111450 w 1004937"/>
                  <a:gd name="connsiteY0" fmla="*/ 298336 h 1034191"/>
                  <a:gd name="connsiteX1" fmla="*/ 118594 w 1004937"/>
                  <a:gd name="connsiteY1" fmla="*/ 243568 h 1034191"/>
                  <a:gd name="connsiteX2" fmla="*/ 99544 w 1004937"/>
                  <a:gd name="connsiteY2" fmla="*/ 179274 h 1034191"/>
                  <a:gd name="connsiteX3" fmla="*/ 147344 w 1004937"/>
                  <a:gd name="connsiteY3" fmla="*/ 167583 h 1034191"/>
                  <a:gd name="connsiteX4" fmla="*/ 175040 w 1004937"/>
                  <a:gd name="connsiteY4" fmla="*/ 187464 h 1034191"/>
                  <a:gd name="connsiteX5" fmla="*/ 185248 w 1004937"/>
                  <a:gd name="connsiteY5" fmla="*/ 187691 h 1034191"/>
                  <a:gd name="connsiteX6" fmla="*/ 223369 w 1004937"/>
                  <a:gd name="connsiteY6" fmla="*/ 184036 h 1034191"/>
                  <a:gd name="connsiteX7" fmla="*/ 232434 w 1004937"/>
                  <a:gd name="connsiteY7" fmla="*/ 164446 h 1034191"/>
                  <a:gd name="connsiteX8" fmla="*/ 288852 w 1004937"/>
                  <a:gd name="connsiteY8" fmla="*/ 100497 h 1034191"/>
                  <a:gd name="connsiteX9" fmla="*/ 449672 w 1004937"/>
                  <a:gd name="connsiteY9" fmla="*/ 76813 h 1034191"/>
                  <a:gd name="connsiteX10" fmla="*/ 525811 w 1004937"/>
                  <a:gd name="connsiteY10" fmla="*/ 70842 h 1034191"/>
                  <a:gd name="connsiteX11" fmla="*/ 597225 w 1004937"/>
                  <a:gd name="connsiteY11" fmla="*/ 31636 h 1034191"/>
                  <a:gd name="connsiteX12" fmla="*/ 677103 w 1004937"/>
                  <a:gd name="connsiteY12" fmla="*/ 557 h 1034191"/>
                  <a:gd name="connsiteX13" fmla="*/ 705242 w 1004937"/>
                  <a:gd name="connsiteY13" fmla="*/ 11913 h 1034191"/>
                  <a:gd name="connsiteX14" fmla="*/ 736008 w 1004937"/>
                  <a:gd name="connsiteY14" fmla="*/ 14900 h 1034191"/>
                  <a:gd name="connsiteX15" fmla="*/ 794869 w 1004937"/>
                  <a:gd name="connsiteY15" fmla="*/ 43543 h 1034191"/>
                  <a:gd name="connsiteX16" fmla="*/ 832969 w 1004937"/>
                  <a:gd name="connsiteY16" fmla="*/ 72118 h 1034191"/>
                  <a:gd name="connsiteX17" fmla="*/ 916312 w 1004937"/>
                  <a:gd name="connsiteY17" fmla="*/ 72118 h 1034191"/>
                  <a:gd name="connsiteX18" fmla="*/ 963937 w 1004937"/>
                  <a:gd name="connsiteY18" fmla="*/ 129268 h 1034191"/>
                  <a:gd name="connsiteX19" fmla="*/ 942506 w 1004937"/>
                  <a:gd name="connsiteY19" fmla="*/ 188799 h 1034191"/>
                  <a:gd name="connsiteX20" fmla="*/ 942506 w 1004937"/>
                  <a:gd name="connsiteY20" fmla="*/ 248330 h 1034191"/>
                  <a:gd name="connsiteX21" fmla="*/ 978225 w 1004937"/>
                  <a:gd name="connsiteY21" fmla="*/ 315005 h 1034191"/>
                  <a:gd name="connsiteX22" fmla="*/ 1004419 w 1004937"/>
                  <a:gd name="connsiteY22" fmla="*/ 436449 h 1034191"/>
                  <a:gd name="connsiteX23" fmla="*/ 994894 w 1004937"/>
                  <a:gd name="connsiteY23" fmla="*/ 641236 h 1034191"/>
                  <a:gd name="connsiteX24" fmla="*/ 985369 w 1004937"/>
                  <a:gd name="connsiteY24" fmla="*/ 679336 h 1034191"/>
                  <a:gd name="connsiteX25" fmla="*/ 1002037 w 1004937"/>
                  <a:gd name="connsiteY25" fmla="*/ 724580 h 1034191"/>
                  <a:gd name="connsiteX26" fmla="*/ 1000317 w 1004937"/>
                  <a:gd name="connsiteY26" fmla="*/ 764180 h 1034191"/>
                  <a:gd name="connsiteX27" fmla="*/ 966709 w 1004937"/>
                  <a:gd name="connsiteY27" fmla="*/ 789227 h 1034191"/>
                  <a:gd name="connsiteX28" fmla="*/ 932981 w 1004937"/>
                  <a:gd name="connsiteY28" fmla="*/ 822211 h 1034191"/>
                  <a:gd name="connsiteX29" fmla="*/ 880594 w 1004937"/>
                  <a:gd name="connsiteY29" fmla="*/ 829355 h 1034191"/>
                  <a:gd name="connsiteX30" fmla="*/ 847256 w 1004937"/>
                  <a:gd name="connsiteY30" fmla="*/ 862693 h 1034191"/>
                  <a:gd name="connsiteX31" fmla="*/ 759150 w 1004937"/>
                  <a:gd name="connsiteY31" fmla="*/ 912699 h 1034191"/>
                  <a:gd name="connsiteX32" fmla="*/ 694856 w 1004937"/>
                  <a:gd name="connsiteY32" fmla="*/ 981755 h 1034191"/>
                  <a:gd name="connsiteX33" fmla="*/ 654375 w 1004937"/>
                  <a:gd name="connsiteY33" fmla="*/ 996043 h 1034191"/>
                  <a:gd name="connsiteX34" fmla="*/ 599606 w 1004937"/>
                  <a:gd name="connsiteY34" fmla="*/ 965086 h 1034191"/>
                  <a:gd name="connsiteX35" fmla="*/ 568650 w 1004937"/>
                  <a:gd name="connsiteY35" fmla="*/ 972230 h 1034191"/>
                  <a:gd name="connsiteX36" fmla="*/ 490069 w 1004937"/>
                  <a:gd name="connsiteY36" fmla="*/ 1034143 h 1034191"/>
                  <a:gd name="connsiteX37" fmla="*/ 482711 w 1004937"/>
                  <a:gd name="connsiteY37" fmla="*/ 982365 h 1034191"/>
                  <a:gd name="connsiteX38" fmla="*/ 403405 w 1004937"/>
                  <a:gd name="connsiteY38" fmla="*/ 972419 h 1034191"/>
                  <a:gd name="connsiteX39" fmla="*/ 328144 w 1004937"/>
                  <a:gd name="connsiteY39" fmla="*/ 919843 h 1034191"/>
                  <a:gd name="connsiteX40" fmla="*/ 263850 w 1004937"/>
                  <a:gd name="connsiteY40" fmla="*/ 941274 h 1034191"/>
                  <a:gd name="connsiteX41" fmla="*/ 232894 w 1004937"/>
                  <a:gd name="connsiteY41" fmla="*/ 910318 h 1034191"/>
                  <a:gd name="connsiteX42" fmla="*/ 220987 w 1004937"/>
                  <a:gd name="connsiteY42" fmla="*/ 874599 h 1034191"/>
                  <a:gd name="connsiteX43" fmla="*/ 180506 w 1004937"/>
                  <a:gd name="connsiteY43" fmla="*/ 855549 h 1034191"/>
                  <a:gd name="connsiteX44" fmla="*/ 118594 w 1004937"/>
                  <a:gd name="connsiteY44" fmla="*/ 779349 h 1034191"/>
                  <a:gd name="connsiteX45" fmla="*/ 80494 w 1004937"/>
                  <a:gd name="connsiteY45" fmla="*/ 684099 h 1034191"/>
                  <a:gd name="connsiteX46" fmla="*/ 73350 w 1004937"/>
                  <a:gd name="connsiteY46" fmla="*/ 631711 h 1034191"/>
                  <a:gd name="connsiteX47" fmla="*/ 49537 w 1004937"/>
                  <a:gd name="connsiteY47" fmla="*/ 567418 h 1034191"/>
                  <a:gd name="connsiteX48" fmla="*/ 1912 w 1004937"/>
                  <a:gd name="connsiteY48" fmla="*/ 448355 h 1034191"/>
                  <a:gd name="connsiteX49" fmla="*/ 11437 w 1004937"/>
                  <a:gd name="connsiteY49" fmla="*/ 336436 h 1034191"/>
                  <a:gd name="connsiteX50" fmla="*/ 30487 w 1004937"/>
                  <a:gd name="connsiteY50" fmla="*/ 298336 h 1034191"/>
                  <a:gd name="connsiteX51" fmla="*/ 16200 w 1004937"/>
                  <a:gd name="connsiteY51" fmla="*/ 243568 h 1034191"/>
                  <a:gd name="connsiteX52" fmla="*/ 35250 w 1004937"/>
                  <a:gd name="connsiteY52" fmla="*/ 226899 h 1034191"/>
                  <a:gd name="connsiteX53" fmla="*/ 106687 w 1004937"/>
                  <a:gd name="connsiteY53" fmla="*/ 236424 h 1034191"/>
                  <a:gd name="connsiteX54" fmla="*/ 118594 w 1004937"/>
                  <a:gd name="connsiteY54" fmla="*/ 243568 h 1034191"/>
                  <a:gd name="connsiteX0" fmla="*/ 111450 w 1004937"/>
                  <a:gd name="connsiteY0" fmla="*/ 300283 h 1036138"/>
                  <a:gd name="connsiteX1" fmla="*/ 118594 w 1004937"/>
                  <a:gd name="connsiteY1" fmla="*/ 245515 h 1036138"/>
                  <a:gd name="connsiteX2" fmla="*/ 99544 w 1004937"/>
                  <a:gd name="connsiteY2" fmla="*/ 181221 h 1036138"/>
                  <a:gd name="connsiteX3" fmla="*/ 147344 w 1004937"/>
                  <a:gd name="connsiteY3" fmla="*/ 169530 h 1036138"/>
                  <a:gd name="connsiteX4" fmla="*/ 175040 w 1004937"/>
                  <a:gd name="connsiteY4" fmla="*/ 189411 h 1036138"/>
                  <a:gd name="connsiteX5" fmla="*/ 185248 w 1004937"/>
                  <a:gd name="connsiteY5" fmla="*/ 189638 h 1036138"/>
                  <a:gd name="connsiteX6" fmla="*/ 223369 w 1004937"/>
                  <a:gd name="connsiteY6" fmla="*/ 185983 h 1036138"/>
                  <a:gd name="connsiteX7" fmla="*/ 232434 w 1004937"/>
                  <a:gd name="connsiteY7" fmla="*/ 166393 h 1036138"/>
                  <a:gd name="connsiteX8" fmla="*/ 288852 w 1004937"/>
                  <a:gd name="connsiteY8" fmla="*/ 102444 h 1036138"/>
                  <a:gd name="connsiteX9" fmla="*/ 449672 w 1004937"/>
                  <a:gd name="connsiteY9" fmla="*/ 78760 h 1036138"/>
                  <a:gd name="connsiteX10" fmla="*/ 525811 w 1004937"/>
                  <a:gd name="connsiteY10" fmla="*/ 72789 h 1036138"/>
                  <a:gd name="connsiteX11" fmla="*/ 613791 w 1004937"/>
                  <a:gd name="connsiteY11" fmla="*/ 67859 h 1036138"/>
                  <a:gd name="connsiteX12" fmla="*/ 677103 w 1004937"/>
                  <a:gd name="connsiteY12" fmla="*/ 2504 h 1036138"/>
                  <a:gd name="connsiteX13" fmla="*/ 705242 w 1004937"/>
                  <a:gd name="connsiteY13" fmla="*/ 13860 h 1036138"/>
                  <a:gd name="connsiteX14" fmla="*/ 736008 w 1004937"/>
                  <a:gd name="connsiteY14" fmla="*/ 16847 h 1036138"/>
                  <a:gd name="connsiteX15" fmla="*/ 794869 w 1004937"/>
                  <a:gd name="connsiteY15" fmla="*/ 45490 h 1036138"/>
                  <a:gd name="connsiteX16" fmla="*/ 832969 w 1004937"/>
                  <a:gd name="connsiteY16" fmla="*/ 74065 h 1036138"/>
                  <a:gd name="connsiteX17" fmla="*/ 916312 w 1004937"/>
                  <a:gd name="connsiteY17" fmla="*/ 74065 h 1036138"/>
                  <a:gd name="connsiteX18" fmla="*/ 963937 w 1004937"/>
                  <a:gd name="connsiteY18" fmla="*/ 131215 h 1036138"/>
                  <a:gd name="connsiteX19" fmla="*/ 942506 w 1004937"/>
                  <a:gd name="connsiteY19" fmla="*/ 190746 h 1036138"/>
                  <a:gd name="connsiteX20" fmla="*/ 942506 w 1004937"/>
                  <a:gd name="connsiteY20" fmla="*/ 250277 h 1036138"/>
                  <a:gd name="connsiteX21" fmla="*/ 978225 w 1004937"/>
                  <a:gd name="connsiteY21" fmla="*/ 316952 h 1036138"/>
                  <a:gd name="connsiteX22" fmla="*/ 1004419 w 1004937"/>
                  <a:gd name="connsiteY22" fmla="*/ 438396 h 1036138"/>
                  <a:gd name="connsiteX23" fmla="*/ 994894 w 1004937"/>
                  <a:gd name="connsiteY23" fmla="*/ 643183 h 1036138"/>
                  <a:gd name="connsiteX24" fmla="*/ 985369 w 1004937"/>
                  <a:gd name="connsiteY24" fmla="*/ 681283 h 1036138"/>
                  <a:gd name="connsiteX25" fmla="*/ 1002037 w 1004937"/>
                  <a:gd name="connsiteY25" fmla="*/ 726527 h 1036138"/>
                  <a:gd name="connsiteX26" fmla="*/ 1000317 w 1004937"/>
                  <a:gd name="connsiteY26" fmla="*/ 766127 h 1036138"/>
                  <a:gd name="connsiteX27" fmla="*/ 966709 w 1004937"/>
                  <a:gd name="connsiteY27" fmla="*/ 791174 h 1036138"/>
                  <a:gd name="connsiteX28" fmla="*/ 932981 w 1004937"/>
                  <a:gd name="connsiteY28" fmla="*/ 824158 h 1036138"/>
                  <a:gd name="connsiteX29" fmla="*/ 880594 w 1004937"/>
                  <a:gd name="connsiteY29" fmla="*/ 831302 h 1036138"/>
                  <a:gd name="connsiteX30" fmla="*/ 847256 w 1004937"/>
                  <a:gd name="connsiteY30" fmla="*/ 864640 h 1036138"/>
                  <a:gd name="connsiteX31" fmla="*/ 759150 w 1004937"/>
                  <a:gd name="connsiteY31" fmla="*/ 914646 h 1036138"/>
                  <a:gd name="connsiteX32" fmla="*/ 694856 w 1004937"/>
                  <a:gd name="connsiteY32" fmla="*/ 983702 h 1036138"/>
                  <a:gd name="connsiteX33" fmla="*/ 654375 w 1004937"/>
                  <a:gd name="connsiteY33" fmla="*/ 997990 h 1036138"/>
                  <a:gd name="connsiteX34" fmla="*/ 599606 w 1004937"/>
                  <a:gd name="connsiteY34" fmla="*/ 967033 h 1036138"/>
                  <a:gd name="connsiteX35" fmla="*/ 568650 w 1004937"/>
                  <a:gd name="connsiteY35" fmla="*/ 974177 h 1036138"/>
                  <a:gd name="connsiteX36" fmla="*/ 490069 w 1004937"/>
                  <a:gd name="connsiteY36" fmla="*/ 1036090 h 1036138"/>
                  <a:gd name="connsiteX37" fmla="*/ 482711 w 1004937"/>
                  <a:gd name="connsiteY37" fmla="*/ 984312 h 1036138"/>
                  <a:gd name="connsiteX38" fmla="*/ 403405 w 1004937"/>
                  <a:gd name="connsiteY38" fmla="*/ 974366 h 1036138"/>
                  <a:gd name="connsiteX39" fmla="*/ 328144 w 1004937"/>
                  <a:gd name="connsiteY39" fmla="*/ 921790 h 1036138"/>
                  <a:gd name="connsiteX40" fmla="*/ 263850 w 1004937"/>
                  <a:gd name="connsiteY40" fmla="*/ 943221 h 1036138"/>
                  <a:gd name="connsiteX41" fmla="*/ 232894 w 1004937"/>
                  <a:gd name="connsiteY41" fmla="*/ 912265 h 1036138"/>
                  <a:gd name="connsiteX42" fmla="*/ 220987 w 1004937"/>
                  <a:gd name="connsiteY42" fmla="*/ 876546 h 1036138"/>
                  <a:gd name="connsiteX43" fmla="*/ 180506 w 1004937"/>
                  <a:gd name="connsiteY43" fmla="*/ 857496 h 1036138"/>
                  <a:gd name="connsiteX44" fmla="*/ 118594 w 1004937"/>
                  <a:gd name="connsiteY44" fmla="*/ 781296 h 1036138"/>
                  <a:gd name="connsiteX45" fmla="*/ 80494 w 1004937"/>
                  <a:gd name="connsiteY45" fmla="*/ 686046 h 1036138"/>
                  <a:gd name="connsiteX46" fmla="*/ 73350 w 1004937"/>
                  <a:gd name="connsiteY46" fmla="*/ 633658 h 1036138"/>
                  <a:gd name="connsiteX47" fmla="*/ 49537 w 1004937"/>
                  <a:gd name="connsiteY47" fmla="*/ 569365 h 1036138"/>
                  <a:gd name="connsiteX48" fmla="*/ 1912 w 1004937"/>
                  <a:gd name="connsiteY48" fmla="*/ 450302 h 1036138"/>
                  <a:gd name="connsiteX49" fmla="*/ 11437 w 1004937"/>
                  <a:gd name="connsiteY49" fmla="*/ 338383 h 1036138"/>
                  <a:gd name="connsiteX50" fmla="*/ 30487 w 1004937"/>
                  <a:gd name="connsiteY50" fmla="*/ 300283 h 1036138"/>
                  <a:gd name="connsiteX51" fmla="*/ 16200 w 1004937"/>
                  <a:gd name="connsiteY51" fmla="*/ 245515 h 1036138"/>
                  <a:gd name="connsiteX52" fmla="*/ 35250 w 1004937"/>
                  <a:gd name="connsiteY52" fmla="*/ 228846 h 1036138"/>
                  <a:gd name="connsiteX53" fmla="*/ 106687 w 1004937"/>
                  <a:gd name="connsiteY53" fmla="*/ 238371 h 1036138"/>
                  <a:gd name="connsiteX54" fmla="*/ 118594 w 1004937"/>
                  <a:gd name="connsiteY54" fmla="*/ 245515 h 1036138"/>
                  <a:gd name="connsiteX0" fmla="*/ 111450 w 1004937"/>
                  <a:gd name="connsiteY0" fmla="*/ 300813 h 1036668"/>
                  <a:gd name="connsiteX1" fmla="*/ 118594 w 1004937"/>
                  <a:gd name="connsiteY1" fmla="*/ 246045 h 1036668"/>
                  <a:gd name="connsiteX2" fmla="*/ 99544 w 1004937"/>
                  <a:gd name="connsiteY2" fmla="*/ 181751 h 1036668"/>
                  <a:gd name="connsiteX3" fmla="*/ 147344 w 1004937"/>
                  <a:gd name="connsiteY3" fmla="*/ 170060 h 1036668"/>
                  <a:gd name="connsiteX4" fmla="*/ 175040 w 1004937"/>
                  <a:gd name="connsiteY4" fmla="*/ 189941 h 1036668"/>
                  <a:gd name="connsiteX5" fmla="*/ 185248 w 1004937"/>
                  <a:gd name="connsiteY5" fmla="*/ 190168 h 1036668"/>
                  <a:gd name="connsiteX6" fmla="*/ 223369 w 1004937"/>
                  <a:gd name="connsiteY6" fmla="*/ 186513 h 1036668"/>
                  <a:gd name="connsiteX7" fmla="*/ 232434 w 1004937"/>
                  <a:gd name="connsiteY7" fmla="*/ 166923 h 1036668"/>
                  <a:gd name="connsiteX8" fmla="*/ 288852 w 1004937"/>
                  <a:gd name="connsiteY8" fmla="*/ 102974 h 1036668"/>
                  <a:gd name="connsiteX9" fmla="*/ 449672 w 1004937"/>
                  <a:gd name="connsiteY9" fmla="*/ 79290 h 1036668"/>
                  <a:gd name="connsiteX10" fmla="*/ 525811 w 1004937"/>
                  <a:gd name="connsiteY10" fmla="*/ 73319 h 1036668"/>
                  <a:gd name="connsiteX11" fmla="*/ 613791 w 1004937"/>
                  <a:gd name="connsiteY11" fmla="*/ 68389 h 1036668"/>
                  <a:gd name="connsiteX12" fmla="*/ 677103 w 1004937"/>
                  <a:gd name="connsiteY12" fmla="*/ 3034 h 1036668"/>
                  <a:gd name="connsiteX13" fmla="*/ 705242 w 1004937"/>
                  <a:gd name="connsiteY13" fmla="*/ 14390 h 1036668"/>
                  <a:gd name="connsiteX14" fmla="*/ 794869 w 1004937"/>
                  <a:gd name="connsiteY14" fmla="*/ 46020 h 1036668"/>
                  <a:gd name="connsiteX15" fmla="*/ 832969 w 1004937"/>
                  <a:gd name="connsiteY15" fmla="*/ 74595 h 1036668"/>
                  <a:gd name="connsiteX16" fmla="*/ 916312 w 1004937"/>
                  <a:gd name="connsiteY16" fmla="*/ 74595 h 1036668"/>
                  <a:gd name="connsiteX17" fmla="*/ 963937 w 1004937"/>
                  <a:gd name="connsiteY17" fmla="*/ 131745 h 1036668"/>
                  <a:gd name="connsiteX18" fmla="*/ 942506 w 1004937"/>
                  <a:gd name="connsiteY18" fmla="*/ 191276 h 1036668"/>
                  <a:gd name="connsiteX19" fmla="*/ 942506 w 1004937"/>
                  <a:gd name="connsiteY19" fmla="*/ 250807 h 1036668"/>
                  <a:gd name="connsiteX20" fmla="*/ 978225 w 1004937"/>
                  <a:gd name="connsiteY20" fmla="*/ 317482 h 1036668"/>
                  <a:gd name="connsiteX21" fmla="*/ 1004419 w 1004937"/>
                  <a:gd name="connsiteY21" fmla="*/ 438926 h 1036668"/>
                  <a:gd name="connsiteX22" fmla="*/ 994894 w 1004937"/>
                  <a:gd name="connsiteY22" fmla="*/ 643713 h 1036668"/>
                  <a:gd name="connsiteX23" fmla="*/ 985369 w 1004937"/>
                  <a:gd name="connsiteY23" fmla="*/ 681813 h 1036668"/>
                  <a:gd name="connsiteX24" fmla="*/ 1002037 w 1004937"/>
                  <a:gd name="connsiteY24" fmla="*/ 727057 h 1036668"/>
                  <a:gd name="connsiteX25" fmla="*/ 1000317 w 1004937"/>
                  <a:gd name="connsiteY25" fmla="*/ 766657 h 1036668"/>
                  <a:gd name="connsiteX26" fmla="*/ 966709 w 1004937"/>
                  <a:gd name="connsiteY26" fmla="*/ 791704 h 1036668"/>
                  <a:gd name="connsiteX27" fmla="*/ 932981 w 1004937"/>
                  <a:gd name="connsiteY27" fmla="*/ 824688 h 1036668"/>
                  <a:gd name="connsiteX28" fmla="*/ 880594 w 1004937"/>
                  <a:gd name="connsiteY28" fmla="*/ 831832 h 1036668"/>
                  <a:gd name="connsiteX29" fmla="*/ 847256 w 1004937"/>
                  <a:gd name="connsiteY29" fmla="*/ 865170 h 1036668"/>
                  <a:gd name="connsiteX30" fmla="*/ 759150 w 1004937"/>
                  <a:gd name="connsiteY30" fmla="*/ 915176 h 1036668"/>
                  <a:gd name="connsiteX31" fmla="*/ 694856 w 1004937"/>
                  <a:gd name="connsiteY31" fmla="*/ 984232 h 1036668"/>
                  <a:gd name="connsiteX32" fmla="*/ 654375 w 1004937"/>
                  <a:gd name="connsiteY32" fmla="*/ 998520 h 1036668"/>
                  <a:gd name="connsiteX33" fmla="*/ 599606 w 1004937"/>
                  <a:gd name="connsiteY33" fmla="*/ 967563 h 1036668"/>
                  <a:gd name="connsiteX34" fmla="*/ 568650 w 1004937"/>
                  <a:gd name="connsiteY34" fmla="*/ 974707 h 1036668"/>
                  <a:gd name="connsiteX35" fmla="*/ 490069 w 1004937"/>
                  <a:gd name="connsiteY35" fmla="*/ 1036620 h 1036668"/>
                  <a:gd name="connsiteX36" fmla="*/ 482711 w 1004937"/>
                  <a:gd name="connsiteY36" fmla="*/ 984842 h 1036668"/>
                  <a:gd name="connsiteX37" fmla="*/ 403405 w 1004937"/>
                  <a:gd name="connsiteY37" fmla="*/ 974896 h 1036668"/>
                  <a:gd name="connsiteX38" fmla="*/ 328144 w 1004937"/>
                  <a:gd name="connsiteY38" fmla="*/ 922320 h 1036668"/>
                  <a:gd name="connsiteX39" fmla="*/ 263850 w 1004937"/>
                  <a:gd name="connsiteY39" fmla="*/ 943751 h 1036668"/>
                  <a:gd name="connsiteX40" fmla="*/ 232894 w 1004937"/>
                  <a:gd name="connsiteY40" fmla="*/ 912795 h 1036668"/>
                  <a:gd name="connsiteX41" fmla="*/ 220987 w 1004937"/>
                  <a:gd name="connsiteY41" fmla="*/ 877076 h 1036668"/>
                  <a:gd name="connsiteX42" fmla="*/ 180506 w 1004937"/>
                  <a:gd name="connsiteY42" fmla="*/ 858026 h 1036668"/>
                  <a:gd name="connsiteX43" fmla="*/ 118594 w 1004937"/>
                  <a:gd name="connsiteY43" fmla="*/ 781826 h 1036668"/>
                  <a:gd name="connsiteX44" fmla="*/ 80494 w 1004937"/>
                  <a:gd name="connsiteY44" fmla="*/ 686576 h 1036668"/>
                  <a:gd name="connsiteX45" fmla="*/ 73350 w 1004937"/>
                  <a:gd name="connsiteY45" fmla="*/ 634188 h 1036668"/>
                  <a:gd name="connsiteX46" fmla="*/ 49537 w 1004937"/>
                  <a:gd name="connsiteY46" fmla="*/ 569895 h 1036668"/>
                  <a:gd name="connsiteX47" fmla="*/ 1912 w 1004937"/>
                  <a:gd name="connsiteY47" fmla="*/ 450832 h 1036668"/>
                  <a:gd name="connsiteX48" fmla="*/ 11437 w 1004937"/>
                  <a:gd name="connsiteY48" fmla="*/ 338913 h 1036668"/>
                  <a:gd name="connsiteX49" fmla="*/ 30487 w 1004937"/>
                  <a:gd name="connsiteY49" fmla="*/ 300813 h 1036668"/>
                  <a:gd name="connsiteX50" fmla="*/ 16200 w 1004937"/>
                  <a:gd name="connsiteY50" fmla="*/ 246045 h 1036668"/>
                  <a:gd name="connsiteX51" fmla="*/ 35250 w 1004937"/>
                  <a:gd name="connsiteY51" fmla="*/ 229376 h 1036668"/>
                  <a:gd name="connsiteX52" fmla="*/ 106687 w 1004937"/>
                  <a:gd name="connsiteY52" fmla="*/ 238901 h 1036668"/>
                  <a:gd name="connsiteX53" fmla="*/ 118594 w 1004937"/>
                  <a:gd name="connsiteY53" fmla="*/ 246045 h 1036668"/>
                  <a:gd name="connsiteX0" fmla="*/ 111450 w 1004937"/>
                  <a:gd name="connsiteY0" fmla="*/ 297807 h 1033662"/>
                  <a:gd name="connsiteX1" fmla="*/ 118594 w 1004937"/>
                  <a:gd name="connsiteY1" fmla="*/ 243039 h 1033662"/>
                  <a:gd name="connsiteX2" fmla="*/ 99544 w 1004937"/>
                  <a:gd name="connsiteY2" fmla="*/ 178745 h 1033662"/>
                  <a:gd name="connsiteX3" fmla="*/ 147344 w 1004937"/>
                  <a:gd name="connsiteY3" fmla="*/ 167054 h 1033662"/>
                  <a:gd name="connsiteX4" fmla="*/ 175040 w 1004937"/>
                  <a:gd name="connsiteY4" fmla="*/ 186935 h 1033662"/>
                  <a:gd name="connsiteX5" fmla="*/ 185248 w 1004937"/>
                  <a:gd name="connsiteY5" fmla="*/ 187162 h 1033662"/>
                  <a:gd name="connsiteX6" fmla="*/ 223369 w 1004937"/>
                  <a:gd name="connsiteY6" fmla="*/ 183507 h 1033662"/>
                  <a:gd name="connsiteX7" fmla="*/ 232434 w 1004937"/>
                  <a:gd name="connsiteY7" fmla="*/ 163917 h 1033662"/>
                  <a:gd name="connsiteX8" fmla="*/ 288852 w 1004937"/>
                  <a:gd name="connsiteY8" fmla="*/ 99968 h 1033662"/>
                  <a:gd name="connsiteX9" fmla="*/ 449672 w 1004937"/>
                  <a:gd name="connsiteY9" fmla="*/ 76284 h 1033662"/>
                  <a:gd name="connsiteX10" fmla="*/ 525811 w 1004937"/>
                  <a:gd name="connsiteY10" fmla="*/ 70313 h 1033662"/>
                  <a:gd name="connsiteX11" fmla="*/ 613791 w 1004937"/>
                  <a:gd name="connsiteY11" fmla="*/ 65383 h 1033662"/>
                  <a:gd name="connsiteX12" fmla="*/ 677103 w 1004937"/>
                  <a:gd name="connsiteY12" fmla="*/ 28 h 1033662"/>
                  <a:gd name="connsiteX13" fmla="*/ 715686 w 1004937"/>
                  <a:gd name="connsiteY13" fmla="*/ 74166 h 1033662"/>
                  <a:gd name="connsiteX14" fmla="*/ 794869 w 1004937"/>
                  <a:gd name="connsiteY14" fmla="*/ 43014 h 1033662"/>
                  <a:gd name="connsiteX15" fmla="*/ 832969 w 1004937"/>
                  <a:gd name="connsiteY15" fmla="*/ 71589 h 1033662"/>
                  <a:gd name="connsiteX16" fmla="*/ 916312 w 1004937"/>
                  <a:gd name="connsiteY16" fmla="*/ 71589 h 1033662"/>
                  <a:gd name="connsiteX17" fmla="*/ 963937 w 1004937"/>
                  <a:gd name="connsiteY17" fmla="*/ 128739 h 1033662"/>
                  <a:gd name="connsiteX18" fmla="*/ 942506 w 1004937"/>
                  <a:gd name="connsiteY18" fmla="*/ 188270 h 1033662"/>
                  <a:gd name="connsiteX19" fmla="*/ 942506 w 1004937"/>
                  <a:gd name="connsiteY19" fmla="*/ 247801 h 1033662"/>
                  <a:gd name="connsiteX20" fmla="*/ 978225 w 1004937"/>
                  <a:gd name="connsiteY20" fmla="*/ 314476 h 1033662"/>
                  <a:gd name="connsiteX21" fmla="*/ 1004419 w 1004937"/>
                  <a:gd name="connsiteY21" fmla="*/ 435920 h 1033662"/>
                  <a:gd name="connsiteX22" fmla="*/ 994894 w 1004937"/>
                  <a:gd name="connsiteY22" fmla="*/ 640707 h 1033662"/>
                  <a:gd name="connsiteX23" fmla="*/ 985369 w 1004937"/>
                  <a:gd name="connsiteY23" fmla="*/ 678807 h 1033662"/>
                  <a:gd name="connsiteX24" fmla="*/ 1002037 w 1004937"/>
                  <a:gd name="connsiteY24" fmla="*/ 724051 h 1033662"/>
                  <a:gd name="connsiteX25" fmla="*/ 1000317 w 1004937"/>
                  <a:gd name="connsiteY25" fmla="*/ 763651 h 1033662"/>
                  <a:gd name="connsiteX26" fmla="*/ 966709 w 1004937"/>
                  <a:gd name="connsiteY26" fmla="*/ 788698 h 1033662"/>
                  <a:gd name="connsiteX27" fmla="*/ 932981 w 1004937"/>
                  <a:gd name="connsiteY27" fmla="*/ 821682 h 1033662"/>
                  <a:gd name="connsiteX28" fmla="*/ 880594 w 1004937"/>
                  <a:gd name="connsiteY28" fmla="*/ 828826 h 1033662"/>
                  <a:gd name="connsiteX29" fmla="*/ 847256 w 1004937"/>
                  <a:gd name="connsiteY29" fmla="*/ 862164 h 1033662"/>
                  <a:gd name="connsiteX30" fmla="*/ 759150 w 1004937"/>
                  <a:gd name="connsiteY30" fmla="*/ 912170 h 1033662"/>
                  <a:gd name="connsiteX31" fmla="*/ 694856 w 1004937"/>
                  <a:gd name="connsiteY31" fmla="*/ 981226 h 1033662"/>
                  <a:gd name="connsiteX32" fmla="*/ 654375 w 1004937"/>
                  <a:gd name="connsiteY32" fmla="*/ 995514 h 1033662"/>
                  <a:gd name="connsiteX33" fmla="*/ 599606 w 1004937"/>
                  <a:gd name="connsiteY33" fmla="*/ 964557 h 1033662"/>
                  <a:gd name="connsiteX34" fmla="*/ 568650 w 1004937"/>
                  <a:gd name="connsiteY34" fmla="*/ 971701 h 1033662"/>
                  <a:gd name="connsiteX35" fmla="*/ 490069 w 1004937"/>
                  <a:gd name="connsiteY35" fmla="*/ 1033614 h 1033662"/>
                  <a:gd name="connsiteX36" fmla="*/ 482711 w 1004937"/>
                  <a:gd name="connsiteY36" fmla="*/ 981836 h 1033662"/>
                  <a:gd name="connsiteX37" fmla="*/ 403405 w 1004937"/>
                  <a:gd name="connsiteY37" fmla="*/ 971890 h 1033662"/>
                  <a:gd name="connsiteX38" fmla="*/ 328144 w 1004937"/>
                  <a:gd name="connsiteY38" fmla="*/ 919314 h 1033662"/>
                  <a:gd name="connsiteX39" fmla="*/ 263850 w 1004937"/>
                  <a:gd name="connsiteY39" fmla="*/ 940745 h 1033662"/>
                  <a:gd name="connsiteX40" fmla="*/ 232894 w 1004937"/>
                  <a:gd name="connsiteY40" fmla="*/ 909789 h 1033662"/>
                  <a:gd name="connsiteX41" fmla="*/ 220987 w 1004937"/>
                  <a:gd name="connsiteY41" fmla="*/ 874070 h 1033662"/>
                  <a:gd name="connsiteX42" fmla="*/ 180506 w 1004937"/>
                  <a:gd name="connsiteY42" fmla="*/ 855020 h 1033662"/>
                  <a:gd name="connsiteX43" fmla="*/ 118594 w 1004937"/>
                  <a:gd name="connsiteY43" fmla="*/ 778820 h 1033662"/>
                  <a:gd name="connsiteX44" fmla="*/ 80494 w 1004937"/>
                  <a:gd name="connsiteY44" fmla="*/ 683570 h 1033662"/>
                  <a:gd name="connsiteX45" fmla="*/ 73350 w 1004937"/>
                  <a:gd name="connsiteY45" fmla="*/ 631182 h 1033662"/>
                  <a:gd name="connsiteX46" fmla="*/ 49537 w 1004937"/>
                  <a:gd name="connsiteY46" fmla="*/ 566889 h 1033662"/>
                  <a:gd name="connsiteX47" fmla="*/ 1912 w 1004937"/>
                  <a:gd name="connsiteY47" fmla="*/ 447826 h 1033662"/>
                  <a:gd name="connsiteX48" fmla="*/ 11437 w 1004937"/>
                  <a:gd name="connsiteY48" fmla="*/ 335907 h 1033662"/>
                  <a:gd name="connsiteX49" fmla="*/ 30487 w 1004937"/>
                  <a:gd name="connsiteY49" fmla="*/ 297807 h 1033662"/>
                  <a:gd name="connsiteX50" fmla="*/ 16200 w 1004937"/>
                  <a:gd name="connsiteY50" fmla="*/ 243039 h 1033662"/>
                  <a:gd name="connsiteX51" fmla="*/ 35250 w 1004937"/>
                  <a:gd name="connsiteY51" fmla="*/ 226370 h 1033662"/>
                  <a:gd name="connsiteX52" fmla="*/ 106687 w 1004937"/>
                  <a:gd name="connsiteY52" fmla="*/ 235895 h 1033662"/>
                  <a:gd name="connsiteX53" fmla="*/ 118594 w 1004937"/>
                  <a:gd name="connsiteY53" fmla="*/ 243039 h 1033662"/>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4869 w 1004937"/>
                  <a:gd name="connsiteY14" fmla="*/ 1998 h 992646"/>
                  <a:gd name="connsiteX15" fmla="*/ 832969 w 1004937"/>
                  <a:gd name="connsiteY15" fmla="*/ 30573 h 992646"/>
                  <a:gd name="connsiteX16" fmla="*/ 916312 w 1004937"/>
                  <a:gd name="connsiteY16" fmla="*/ 30573 h 992646"/>
                  <a:gd name="connsiteX17" fmla="*/ 963937 w 1004937"/>
                  <a:gd name="connsiteY17" fmla="*/ 87723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4869 w 1004937"/>
                  <a:gd name="connsiteY14" fmla="*/ 1998 h 992646"/>
                  <a:gd name="connsiteX15" fmla="*/ 803513 w 1004937"/>
                  <a:gd name="connsiteY15" fmla="*/ 71180 h 992646"/>
                  <a:gd name="connsiteX16" fmla="*/ 916312 w 1004937"/>
                  <a:gd name="connsiteY16" fmla="*/ 30573 h 992646"/>
                  <a:gd name="connsiteX17" fmla="*/ 963937 w 1004937"/>
                  <a:gd name="connsiteY17" fmla="*/ 87723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4869 w 1004937"/>
                  <a:gd name="connsiteY14" fmla="*/ 1998 h 992646"/>
                  <a:gd name="connsiteX15" fmla="*/ 837147 w 1004937"/>
                  <a:gd name="connsiteY15" fmla="*/ 55685 h 992646"/>
                  <a:gd name="connsiteX16" fmla="*/ 916312 w 1004937"/>
                  <a:gd name="connsiteY16" fmla="*/ 30573 h 992646"/>
                  <a:gd name="connsiteX17" fmla="*/ 963937 w 1004937"/>
                  <a:gd name="connsiteY17" fmla="*/ 87723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4869 w 1004937"/>
                  <a:gd name="connsiteY14" fmla="*/ 1998 h 992646"/>
                  <a:gd name="connsiteX15" fmla="*/ 837147 w 1004937"/>
                  <a:gd name="connsiteY15" fmla="*/ 55685 h 992646"/>
                  <a:gd name="connsiteX16" fmla="*/ 889592 w 1004937"/>
                  <a:gd name="connsiteY16" fmla="*/ 65863 h 992646"/>
                  <a:gd name="connsiteX17" fmla="*/ 963937 w 1004937"/>
                  <a:gd name="connsiteY17" fmla="*/ 87723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4869 w 1004937"/>
                  <a:gd name="connsiteY14" fmla="*/ 1998 h 992646"/>
                  <a:gd name="connsiteX15" fmla="*/ 837147 w 1004937"/>
                  <a:gd name="connsiteY15" fmla="*/ 55685 h 992646"/>
                  <a:gd name="connsiteX16" fmla="*/ 889592 w 1004937"/>
                  <a:gd name="connsiteY16" fmla="*/ 65863 h 992646"/>
                  <a:gd name="connsiteX17" fmla="*/ 943340 w 1004937"/>
                  <a:gd name="connsiteY17" fmla="*/ 94507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6958 w 1004937"/>
                  <a:gd name="connsiteY14" fmla="*/ 14554 h 992646"/>
                  <a:gd name="connsiteX15" fmla="*/ 837147 w 1004937"/>
                  <a:gd name="connsiteY15" fmla="*/ 55685 h 992646"/>
                  <a:gd name="connsiteX16" fmla="*/ 889592 w 1004937"/>
                  <a:gd name="connsiteY16" fmla="*/ 65863 h 992646"/>
                  <a:gd name="connsiteX17" fmla="*/ 943340 w 1004937"/>
                  <a:gd name="connsiteY17" fmla="*/ 94507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6958 w 1004937"/>
                  <a:gd name="connsiteY14" fmla="*/ 14554 h 992646"/>
                  <a:gd name="connsiteX15" fmla="*/ 837147 w 1004937"/>
                  <a:gd name="connsiteY15" fmla="*/ 55685 h 992646"/>
                  <a:gd name="connsiteX16" fmla="*/ 889592 w 1004937"/>
                  <a:gd name="connsiteY16" fmla="*/ 65863 h 992646"/>
                  <a:gd name="connsiteX17" fmla="*/ 943340 w 1004937"/>
                  <a:gd name="connsiteY17" fmla="*/ 94507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827 h 992682"/>
                  <a:gd name="connsiteX1" fmla="*/ 118594 w 1004937"/>
                  <a:gd name="connsiteY1" fmla="*/ 202059 h 992682"/>
                  <a:gd name="connsiteX2" fmla="*/ 99544 w 1004937"/>
                  <a:gd name="connsiteY2" fmla="*/ 137765 h 992682"/>
                  <a:gd name="connsiteX3" fmla="*/ 147344 w 1004937"/>
                  <a:gd name="connsiteY3" fmla="*/ 126074 h 992682"/>
                  <a:gd name="connsiteX4" fmla="*/ 175040 w 1004937"/>
                  <a:gd name="connsiteY4" fmla="*/ 145955 h 992682"/>
                  <a:gd name="connsiteX5" fmla="*/ 185248 w 1004937"/>
                  <a:gd name="connsiteY5" fmla="*/ 146182 h 992682"/>
                  <a:gd name="connsiteX6" fmla="*/ 223369 w 1004937"/>
                  <a:gd name="connsiteY6" fmla="*/ 142527 h 992682"/>
                  <a:gd name="connsiteX7" fmla="*/ 232434 w 1004937"/>
                  <a:gd name="connsiteY7" fmla="*/ 122937 h 992682"/>
                  <a:gd name="connsiteX8" fmla="*/ 288852 w 1004937"/>
                  <a:gd name="connsiteY8" fmla="*/ 58988 h 992682"/>
                  <a:gd name="connsiteX9" fmla="*/ 449672 w 1004937"/>
                  <a:gd name="connsiteY9" fmla="*/ 35304 h 992682"/>
                  <a:gd name="connsiteX10" fmla="*/ 525811 w 1004937"/>
                  <a:gd name="connsiteY10" fmla="*/ 29333 h 992682"/>
                  <a:gd name="connsiteX11" fmla="*/ 622702 w 1004937"/>
                  <a:gd name="connsiteY11" fmla="*/ 46775 h 992682"/>
                  <a:gd name="connsiteX12" fmla="*/ 673069 w 1004937"/>
                  <a:gd name="connsiteY12" fmla="*/ 110 h 992682"/>
                  <a:gd name="connsiteX13" fmla="*/ 715686 w 1004937"/>
                  <a:gd name="connsiteY13" fmla="*/ 33186 h 992682"/>
                  <a:gd name="connsiteX14" fmla="*/ 796958 w 1004937"/>
                  <a:gd name="connsiteY14" fmla="*/ 14590 h 992682"/>
                  <a:gd name="connsiteX15" fmla="*/ 837147 w 1004937"/>
                  <a:gd name="connsiteY15" fmla="*/ 55721 h 992682"/>
                  <a:gd name="connsiteX16" fmla="*/ 889592 w 1004937"/>
                  <a:gd name="connsiteY16" fmla="*/ 65899 h 992682"/>
                  <a:gd name="connsiteX17" fmla="*/ 943340 w 1004937"/>
                  <a:gd name="connsiteY17" fmla="*/ 94543 h 992682"/>
                  <a:gd name="connsiteX18" fmla="*/ 942506 w 1004937"/>
                  <a:gd name="connsiteY18" fmla="*/ 147290 h 992682"/>
                  <a:gd name="connsiteX19" fmla="*/ 942506 w 1004937"/>
                  <a:gd name="connsiteY19" fmla="*/ 206821 h 992682"/>
                  <a:gd name="connsiteX20" fmla="*/ 978225 w 1004937"/>
                  <a:gd name="connsiteY20" fmla="*/ 273496 h 992682"/>
                  <a:gd name="connsiteX21" fmla="*/ 1004419 w 1004937"/>
                  <a:gd name="connsiteY21" fmla="*/ 394940 h 992682"/>
                  <a:gd name="connsiteX22" fmla="*/ 994894 w 1004937"/>
                  <a:gd name="connsiteY22" fmla="*/ 599727 h 992682"/>
                  <a:gd name="connsiteX23" fmla="*/ 985369 w 1004937"/>
                  <a:gd name="connsiteY23" fmla="*/ 637827 h 992682"/>
                  <a:gd name="connsiteX24" fmla="*/ 1002037 w 1004937"/>
                  <a:gd name="connsiteY24" fmla="*/ 683071 h 992682"/>
                  <a:gd name="connsiteX25" fmla="*/ 1000317 w 1004937"/>
                  <a:gd name="connsiteY25" fmla="*/ 722671 h 992682"/>
                  <a:gd name="connsiteX26" fmla="*/ 966709 w 1004937"/>
                  <a:gd name="connsiteY26" fmla="*/ 747718 h 992682"/>
                  <a:gd name="connsiteX27" fmla="*/ 932981 w 1004937"/>
                  <a:gd name="connsiteY27" fmla="*/ 780702 h 992682"/>
                  <a:gd name="connsiteX28" fmla="*/ 880594 w 1004937"/>
                  <a:gd name="connsiteY28" fmla="*/ 787846 h 992682"/>
                  <a:gd name="connsiteX29" fmla="*/ 847256 w 1004937"/>
                  <a:gd name="connsiteY29" fmla="*/ 821184 h 992682"/>
                  <a:gd name="connsiteX30" fmla="*/ 759150 w 1004937"/>
                  <a:gd name="connsiteY30" fmla="*/ 871190 h 992682"/>
                  <a:gd name="connsiteX31" fmla="*/ 694856 w 1004937"/>
                  <a:gd name="connsiteY31" fmla="*/ 940246 h 992682"/>
                  <a:gd name="connsiteX32" fmla="*/ 654375 w 1004937"/>
                  <a:gd name="connsiteY32" fmla="*/ 954534 h 992682"/>
                  <a:gd name="connsiteX33" fmla="*/ 599606 w 1004937"/>
                  <a:gd name="connsiteY33" fmla="*/ 923577 h 992682"/>
                  <a:gd name="connsiteX34" fmla="*/ 568650 w 1004937"/>
                  <a:gd name="connsiteY34" fmla="*/ 930721 h 992682"/>
                  <a:gd name="connsiteX35" fmla="*/ 490069 w 1004937"/>
                  <a:gd name="connsiteY35" fmla="*/ 992634 h 992682"/>
                  <a:gd name="connsiteX36" fmla="*/ 482711 w 1004937"/>
                  <a:gd name="connsiteY36" fmla="*/ 940856 h 992682"/>
                  <a:gd name="connsiteX37" fmla="*/ 403405 w 1004937"/>
                  <a:gd name="connsiteY37" fmla="*/ 930910 h 992682"/>
                  <a:gd name="connsiteX38" fmla="*/ 328144 w 1004937"/>
                  <a:gd name="connsiteY38" fmla="*/ 878334 h 992682"/>
                  <a:gd name="connsiteX39" fmla="*/ 263850 w 1004937"/>
                  <a:gd name="connsiteY39" fmla="*/ 899765 h 992682"/>
                  <a:gd name="connsiteX40" fmla="*/ 232894 w 1004937"/>
                  <a:gd name="connsiteY40" fmla="*/ 868809 h 992682"/>
                  <a:gd name="connsiteX41" fmla="*/ 220987 w 1004937"/>
                  <a:gd name="connsiteY41" fmla="*/ 833090 h 992682"/>
                  <a:gd name="connsiteX42" fmla="*/ 180506 w 1004937"/>
                  <a:gd name="connsiteY42" fmla="*/ 814040 h 992682"/>
                  <a:gd name="connsiteX43" fmla="*/ 118594 w 1004937"/>
                  <a:gd name="connsiteY43" fmla="*/ 737840 h 992682"/>
                  <a:gd name="connsiteX44" fmla="*/ 80494 w 1004937"/>
                  <a:gd name="connsiteY44" fmla="*/ 642590 h 992682"/>
                  <a:gd name="connsiteX45" fmla="*/ 73350 w 1004937"/>
                  <a:gd name="connsiteY45" fmla="*/ 590202 h 992682"/>
                  <a:gd name="connsiteX46" fmla="*/ 49537 w 1004937"/>
                  <a:gd name="connsiteY46" fmla="*/ 525909 h 992682"/>
                  <a:gd name="connsiteX47" fmla="*/ 1912 w 1004937"/>
                  <a:gd name="connsiteY47" fmla="*/ 406846 h 992682"/>
                  <a:gd name="connsiteX48" fmla="*/ 11437 w 1004937"/>
                  <a:gd name="connsiteY48" fmla="*/ 294927 h 992682"/>
                  <a:gd name="connsiteX49" fmla="*/ 30487 w 1004937"/>
                  <a:gd name="connsiteY49" fmla="*/ 256827 h 992682"/>
                  <a:gd name="connsiteX50" fmla="*/ 16200 w 1004937"/>
                  <a:gd name="connsiteY50" fmla="*/ 202059 h 992682"/>
                  <a:gd name="connsiteX51" fmla="*/ 35250 w 1004937"/>
                  <a:gd name="connsiteY51" fmla="*/ 185390 h 992682"/>
                  <a:gd name="connsiteX52" fmla="*/ 106687 w 1004937"/>
                  <a:gd name="connsiteY52" fmla="*/ 194915 h 992682"/>
                  <a:gd name="connsiteX53" fmla="*/ 118594 w 1004937"/>
                  <a:gd name="connsiteY53" fmla="*/ 202059 h 992682"/>
                  <a:gd name="connsiteX0" fmla="*/ 111450 w 1004937"/>
                  <a:gd name="connsiteY0" fmla="*/ 242683 h 978538"/>
                  <a:gd name="connsiteX1" fmla="*/ 118594 w 1004937"/>
                  <a:gd name="connsiteY1" fmla="*/ 187915 h 978538"/>
                  <a:gd name="connsiteX2" fmla="*/ 99544 w 1004937"/>
                  <a:gd name="connsiteY2" fmla="*/ 123621 h 978538"/>
                  <a:gd name="connsiteX3" fmla="*/ 147344 w 1004937"/>
                  <a:gd name="connsiteY3" fmla="*/ 111930 h 978538"/>
                  <a:gd name="connsiteX4" fmla="*/ 175040 w 1004937"/>
                  <a:gd name="connsiteY4" fmla="*/ 131811 h 978538"/>
                  <a:gd name="connsiteX5" fmla="*/ 185248 w 1004937"/>
                  <a:gd name="connsiteY5" fmla="*/ 132038 h 978538"/>
                  <a:gd name="connsiteX6" fmla="*/ 223369 w 1004937"/>
                  <a:gd name="connsiteY6" fmla="*/ 128383 h 978538"/>
                  <a:gd name="connsiteX7" fmla="*/ 232434 w 1004937"/>
                  <a:gd name="connsiteY7" fmla="*/ 108793 h 978538"/>
                  <a:gd name="connsiteX8" fmla="*/ 288852 w 1004937"/>
                  <a:gd name="connsiteY8" fmla="*/ 44844 h 978538"/>
                  <a:gd name="connsiteX9" fmla="*/ 449672 w 1004937"/>
                  <a:gd name="connsiteY9" fmla="*/ 21160 h 978538"/>
                  <a:gd name="connsiteX10" fmla="*/ 525811 w 1004937"/>
                  <a:gd name="connsiteY10" fmla="*/ 15189 h 978538"/>
                  <a:gd name="connsiteX11" fmla="*/ 622702 w 1004937"/>
                  <a:gd name="connsiteY11" fmla="*/ 32631 h 978538"/>
                  <a:gd name="connsiteX12" fmla="*/ 666222 w 1004937"/>
                  <a:gd name="connsiteY12" fmla="*/ 7203 h 978538"/>
                  <a:gd name="connsiteX13" fmla="*/ 715686 w 1004937"/>
                  <a:gd name="connsiteY13" fmla="*/ 19042 h 978538"/>
                  <a:gd name="connsiteX14" fmla="*/ 796958 w 1004937"/>
                  <a:gd name="connsiteY14" fmla="*/ 446 h 978538"/>
                  <a:gd name="connsiteX15" fmla="*/ 837147 w 1004937"/>
                  <a:gd name="connsiteY15" fmla="*/ 41577 h 978538"/>
                  <a:gd name="connsiteX16" fmla="*/ 889592 w 1004937"/>
                  <a:gd name="connsiteY16" fmla="*/ 51755 h 978538"/>
                  <a:gd name="connsiteX17" fmla="*/ 943340 w 1004937"/>
                  <a:gd name="connsiteY17" fmla="*/ 80399 h 978538"/>
                  <a:gd name="connsiteX18" fmla="*/ 942506 w 1004937"/>
                  <a:gd name="connsiteY18" fmla="*/ 133146 h 978538"/>
                  <a:gd name="connsiteX19" fmla="*/ 942506 w 1004937"/>
                  <a:gd name="connsiteY19" fmla="*/ 192677 h 978538"/>
                  <a:gd name="connsiteX20" fmla="*/ 978225 w 1004937"/>
                  <a:gd name="connsiteY20" fmla="*/ 259352 h 978538"/>
                  <a:gd name="connsiteX21" fmla="*/ 1004419 w 1004937"/>
                  <a:gd name="connsiteY21" fmla="*/ 380796 h 978538"/>
                  <a:gd name="connsiteX22" fmla="*/ 994894 w 1004937"/>
                  <a:gd name="connsiteY22" fmla="*/ 585583 h 978538"/>
                  <a:gd name="connsiteX23" fmla="*/ 985369 w 1004937"/>
                  <a:gd name="connsiteY23" fmla="*/ 623683 h 978538"/>
                  <a:gd name="connsiteX24" fmla="*/ 1002037 w 1004937"/>
                  <a:gd name="connsiteY24" fmla="*/ 668927 h 978538"/>
                  <a:gd name="connsiteX25" fmla="*/ 1000317 w 1004937"/>
                  <a:gd name="connsiteY25" fmla="*/ 708527 h 978538"/>
                  <a:gd name="connsiteX26" fmla="*/ 966709 w 1004937"/>
                  <a:gd name="connsiteY26" fmla="*/ 733574 h 978538"/>
                  <a:gd name="connsiteX27" fmla="*/ 932981 w 1004937"/>
                  <a:gd name="connsiteY27" fmla="*/ 766558 h 978538"/>
                  <a:gd name="connsiteX28" fmla="*/ 880594 w 1004937"/>
                  <a:gd name="connsiteY28" fmla="*/ 773702 h 978538"/>
                  <a:gd name="connsiteX29" fmla="*/ 847256 w 1004937"/>
                  <a:gd name="connsiteY29" fmla="*/ 807040 h 978538"/>
                  <a:gd name="connsiteX30" fmla="*/ 759150 w 1004937"/>
                  <a:gd name="connsiteY30" fmla="*/ 857046 h 978538"/>
                  <a:gd name="connsiteX31" fmla="*/ 694856 w 1004937"/>
                  <a:gd name="connsiteY31" fmla="*/ 926102 h 978538"/>
                  <a:gd name="connsiteX32" fmla="*/ 654375 w 1004937"/>
                  <a:gd name="connsiteY32" fmla="*/ 940390 h 978538"/>
                  <a:gd name="connsiteX33" fmla="*/ 599606 w 1004937"/>
                  <a:gd name="connsiteY33" fmla="*/ 909433 h 978538"/>
                  <a:gd name="connsiteX34" fmla="*/ 568650 w 1004937"/>
                  <a:gd name="connsiteY34" fmla="*/ 916577 h 978538"/>
                  <a:gd name="connsiteX35" fmla="*/ 490069 w 1004937"/>
                  <a:gd name="connsiteY35" fmla="*/ 978490 h 978538"/>
                  <a:gd name="connsiteX36" fmla="*/ 482711 w 1004937"/>
                  <a:gd name="connsiteY36" fmla="*/ 926712 h 978538"/>
                  <a:gd name="connsiteX37" fmla="*/ 403405 w 1004937"/>
                  <a:gd name="connsiteY37" fmla="*/ 916766 h 978538"/>
                  <a:gd name="connsiteX38" fmla="*/ 328144 w 1004937"/>
                  <a:gd name="connsiteY38" fmla="*/ 864190 h 978538"/>
                  <a:gd name="connsiteX39" fmla="*/ 263850 w 1004937"/>
                  <a:gd name="connsiteY39" fmla="*/ 885621 h 978538"/>
                  <a:gd name="connsiteX40" fmla="*/ 232894 w 1004937"/>
                  <a:gd name="connsiteY40" fmla="*/ 854665 h 978538"/>
                  <a:gd name="connsiteX41" fmla="*/ 220987 w 1004937"/>
                  <a:gd name="connsiteY41" fmla="*/ 818946 h 978538"/>
                  <a:gd name="connsiteX42" fmla="*/ 180506 w 1004937"/>
                  <a:gd name="connsiteY42" fmla="*/ 799896 h 978538"/>
                  <a:gd name="connsiteX43" fmla="*/ 118594 w 1004937"/>
                  <a:gd name="connsiteY43" fmla="*/ 723696 h 978538"/>
                  <a:gd name="connsiteX44" fmla="*/ 80494 w 1004937"/>
                  <a:gd name="connsiteY44" fmla="*/ 628446 h 978538"/>
                  <a:gd name="connsiteX45" fmla="*/ 73350 w 1004937"/>
                  <a:gd name="connsiteY45" fmla="*/ 576058 h 978538"/>
                  <a:gd name="connsiteX46" fmla="*/ 49537 w 1004937"/>
                  <a:gd name="connsiteY46" fmla="*/ 511765 h 978538"/>
                  <a:gd name="connsiteX47" fmla="*/ 1912 w 1004937"/>
                  <a:gd name="connsiteY47" fmla="*/ 392702 h 978538"/>
                  <a:gd name="connsiteX48" fmla="*/ 11437 w 1004937"/>
                  <a:gd name="connsiteY48" fmla="*/ 280783 h 978538"/>
                  <a:gd name="connsiteX49" fmla="*/ 30487 w 1004937"/>
                  <a:gd name="connsiteY49" fmla="*/ 242683 h 978538"/>
                  <a:gd name="connsiteX50" fmla="*/ 16200 w 1004937"/>
                  <a:gd name="connsiteY50" fmla="*/ 187915 h 978538"/>
                  <a:gd name="connsiteX51" fmla="*/ 35250 w 1004937"/>
                  <a:gd name="connsiteY51" fmla="*/ 171246 h 978538"/>
                  <a:gd name="connsiteX52" fmla="*/ 106687 w 1004937"/>
                  <a:gd name="connsiteY52" fmla="*/ 180771 h 978538"/>
                  <a:gd name="connsiteX53" fmla="*/ 118594 w 1004937"/>
                  <a:gd name="connsiteY53" fmla="*/ 187915 h 978538"/>
                  <a:gd name="connsiteX0" fmla="*/ 111450 w 1004937"/>
                  <a:gd name="connsiteY0" fmla="*/ 242284 h 978139"/>
                  <a:gd name="connsiteX1" fmla="*/ 118594 w 1004937"/>
                  <a:gd name="connsiteY1" fmla="*/ 187516 h 978139"/>
                  <a:gd name="connsiteX2" fmla="*/ 99544 w 1004937"/>
                  <a:gd name="connsiteY2" fmla="*/ 123222 h 978139"/>
                  <a:gd name="connsiteX3" fmla="*/ 147344 w 1004937"/>
                  <a:gd name="connsiteY3" fmla="*/ 111531 h 978139"/>
                  <a:gd name="connsiteX4" fmla="*/ 175040 w 1004937"/>
                  <a:gd name="connsiteY4" fmla="*/ 131412 h 978139"/>
                  <a:gd name="connsiteX5" fmla="*/ 185248 w 1004937"/>
                  <a:gd name="connsiteY5" fmla="*/ 131639 h 978139"/>
                  <a:gd name="connsiteX6" fmla="*/ 223369 w 1004937"/>
                  <a:gd name="connsiteY6" fmla="*/ 127984 h 978139"/>
                  <a:gd name="connsiteX7" fmla="*/ 232434 w 1004937"/>
                  <a:gd name="connsiteY7" fmla="*/ 108394 h 978139"/>
                  <a:gd name="connsiteX8" fmla="*/ 288852 w 1004937"/>
                  <a:gd name="connsiteY8" fmla="*/ 44445 h 978139"/>
                  <a:gd name="connsiteX9" fmla="*/ 449672 w 1004937"/>
                  <a:gd name="connsiteY9" fmla="*/ 20761 h 978139"/>
                  <a:gd name="connsiteX10" fmla="*/ 525811 w 1004937"/>
                  <a:gd name="connsiteY10" fmla="*/ 14790 h 978139"/>
                  <a:gd name="connsiteX11" fmla="*/ 622702 w 1004937"/>
                  <a:gd name="connsiteY11" fmla="*/ 32232 h 978139"/>
                  <a:gd name="connsiteX12" fmla="*/ 666222 w 1004937"/>
                  <a:gd name="connsiteY12" fmla="*/ 6804 h 978139"/>
                  <a:gd name="connsiteX13" fmla="*/ 703610 w 1004937"/>
                  <a:gd name="connsiteY13" fmla="*/ 50038 h 978139"/>
                  <a:gd name="connsiteX14" fmla="*/ 796958 w 1004937"/>
                  <a:gd name="connsiteY14" fmla="*/ 47 h 978139"/>
                  <a:gd name="connsiteX15" fmla="*/ 837147 w 1004937"/>
                  <a:gd name="connsiteY15" fmla="*/ 41178 h 978139"/>
                  <a:gd name="connsiteX16" fmla="*/ 889592 w 1004937"/>
                  <a:gd name="connsiteY16" fmla="*/ 51356 h 978139"/>
                  <a:gd name="connsiteX17" fmla="*/ 943340 w 1004937"/>
                  <a:gd name="connsiteY17" fmla="*/ 80000 h 978139"/>
                  <a:gd name="connsiteX18" fmla="*/ 942506 w 1004937"/>
                  <a:gd name="connsiteY18" fmla="*/ 132747 h 978139"/>
                  <a:gd name="connsiteX19" fmla="*/ 942506 w 1004937"/>
                  <a:gd name="connsiteY19" fmla="*/ 192278 h 978139"/>
                  <a:gd name="connsiteX20" fmla="*/ 978225 w 1004937"/>
                  <a:gd name="connsiteY20" fmla="*/ 258953 h 978139"/>
                  <a:gd name="connsiteX21" fmla="*/ 1004419 w 1004937"/>
                  <a:gd name="connsiteY21" fmla="*/ 380397 h 978139"/>
                  <a:gd name="connsiteX22" fmla="*/ 994894 w 1004937"/>
                  <a:gd name="connsiteY22" fmla="*/ 585184 h 978139"/>
                  <a:gd name="connsiteX23" fmla="*/ 985369 w 1004937"/>
                  <a:gd name="connsiteY23" fmla="*/ 623284 h 978139"/>
                  <a:gd name="connsiteX24" fmla="*/ 1002037 w 1004937"/>
                  <a:gd name="connsiteY24" fmla="*/ 668528 h 978139"/>
                  <a:gd name="connsiteX25" fmla="*/ 1000317 w 1004937"/>
                  <a:gd name="connsiteY25" fmla="*/ 708128 h 978139"/>
                  <a:gd name="connsiteX26" fmla="*/ 966709 w 1004937"/>
                  <a:gd name="connsiteY26" fmla="*/ 733175 h 978139"/>
                  <a:gd name="connsiteX27" fmla="*/ 932981 w 1004937"/>
                  <a:gd name="connsiteY27" fmla="*/ 766159 h 978139"/>
                  <a:gd name="connsiteX28" fmla="*/ 880594 w 1004937"/>
                  <a:gd name="connsiteY28" fmla="*/ 773303 h 978139"/>
                  <a:gd name="connsiteX29" fmla="*/ 847256 w 1004937"/>
                  <a:gd name="connsiteY29" fmla="*/ 806641 h 978139"/>
                  <a:gd name="connsiteX30" fmla="*/ 759150 w 1004937"/>
                  <a:gd name="connsiteY30" fmla="*/ 856647 h 978139"/>
                  <a:gd name="connsiteX31" fmla="*/ 694856 w 1004937"/>
                  <a:gd name="connsiteY31" fmla="*/ 925703 h 978139"/>
                  <a:gd name="connsiteX32" fmla="*/ 654375 w 1004937"/>
                  <a:gd name="connsiteY32" fmla="*/ 939991 h 978139"/>
                  <a:gd name="connsiteX33" fmla="*/ 599606 w 1004937"/>
                  <a:gd name="connsiteY33" fmla="*/ 909034 h 978139"/>
                  <a:gd name="connsiteX34" fmla="*/ 568650 w 1004937"/>
                  <a:gd name="connsiteY34" fmla="*/ 916178 h 978139"/>
                  <a:gd name="connsiteX35" fmla="*/ 490069 w 1004937"/>
                  <a:gd name="connsiteY35" fmla="*/ 978091 h 978139"/>
                  <a:gd name="connsiteX36" fmla="*/ 482711 w 1004937"/>
                  <a:gd name="connsiteY36" fmla="*/ 926313 h 978139"/>
                  <a:gd name="connsiteX37" fmla="*/ 403405 w 1004937"/>
                  <a:gd name="connsiteY37" fmla="*/ 916367 h 978139"/>
                  <a:gd name="connsiteX38" fmla="*/ 328144 w 1004937"/>
                  <a:gd name="connsiteY38" fmla="*/ 863791 h 978139"/>
                  <a:gd name="connsiteX39" fmla="*/ 263850 w 1004937"/>
                  <a:gd name="connsiteY39" fmla="*/ 885222 h 978139"/>
                  <a:gd name="connsiteX40" fmla="*/ 232894 w 1004937"/>
                  <a:gd name="connsiteY40" fmla="*/ 854266 h 978139"/>
                  <a:gd name="connsiteX41" fmla="*/ 220987 w 1004937"/>
                  <a:gd name="connsiteY41" fmla="*/ 818547 h 978139"/>
                  <a:gd name="connsiteX42" fmla="*/ 180506 w 1004937"/>
                  <a:gd name="connsiteY42" fmla="*/ 799497 h 978139"/>
                  <a:gd name="connsiteX43" fmla="*/ 118594 w 1004937"/>
                  <a:gd name="connsiteY43" fmla="*/ 723297 h 978139"/>
                  <a:gd name="connsiteX44" fmla="*/ 80494 w 1004937"/>
                  <a:gd name="connsiteY44" fmla="*/ 628047 h 978139"/>
                  <a:gd name="connsiteX45" fmla="*/ 73350 w 1004937"/>
                  <a:gd name="connsiteY45" fmla="*/ 575659 h 978139"/>
                  <a:gd name="connsiteX46" fmla="*/ 49537 w 1004937"/>
                  <a:gd name="connsiteY46" fmla="*/ 511366 h 978139"/>
                  <a:gd name="connsiteX47" fmla="*/ 1912 w 1004937"/>
                  <a:gd name="connsiteY47" fmla="*/ 392303 h 978139"/>
                  <a:gd name="connsiteX48" fmla="*/ 11437 w 1004937"/>
                  <a:gd name="connsiteY48" fmla="*/ 280384 h 978139"/>
                  <a:gd name="connsiteX49" fmla="*/ 30487 w 1004937"/>
                  <a:gd name="connsiteY49" fmla="*/ 242284 h 978139"/>
                  <a:gd name="connsiteX50" fmla="*/ 16200 w 1004937"/>
                  <a:gd name="connsiteY50" fmla="*/ 187516 h 978139"/>
                  <a:gd name="connsiteX51" fmla="*/ 35250 w 1004937"/>
                  <a:gd name="connsiteY51" fmla="*/ 170847 h 978139"/>
                  <a:gd name="connsiteX52" fmla="*/ 106687 w 1004937"/>
                  <a:gd name="connsiteY52" fmla="*/ 180372 h 978139"/>
                  <a:gd name="connsiteX53" fmla="*/ 118594 w 1004937"/>
                  <a:gd name="connsiteY53" fmla="*/ 187516 h 978139"/>
                  <a:gd name="connsiteX0" fmla="*/ 111450 w 1004937"/>
                  <a:gd name="connsiteY0" fmla="*/ 235707 h 971562"/>
                  <a:gd name="connsiteX1" fmla="*/ 118594 w 1004937"/>
                  <a:gd name="connsiteY1" fmla="*/ 180939 h 971562"/>
                  <a:gd name="connsiteX2" fmla="*/ 99544 w 1004937"/>
                  <a:gd name="connsiteY2" fmla="*/ 116645 h 971562"/>
                  <a:gd name="connsiteX3" fmla="*/ 147344 w 1004937"/>
                  <a:gd name="connsiteY3" fmla="*/ 104954 h 971562"/>
                  <a:gd name="connsiteX4" fmla="*/ 175040 w 1004937"/>
                  <a:gd name="connsiteY4" fmla="*/ 124835 h 971562"/>
                  <a:gd name="connsiteX5" fmla="*/ 185248 w 1004937"/>
                  <a:gd name="connsiteY5" fmla="*/ 125062 h 971562"/>
                  <a:gd name="connsiteX6" fmla="*/ 223369 w 1004937"/>
                  <a:gd name="connsiteY6" fmla="*/ 121407 h 971562"/>
                  <a:gd name="connsiteX7" fmla="*/ 232434 w 1004937"/>
                  <a:gd name="connsiteY7" fmla="*/ 101817 h 971562"/>
                  <a:gd name="connsiteX8" fmla="*/ 288852 w 1004937"/>
                  <a:gd name="connsiteY8" fmla="*/ 37868 h 971562"/>
                  <a:gd name="connsiteX9" fmla="*/ 449672 w 1004937"/>
                  <a:gd name="connsiteY9" fmla="*/ 14184 h 971562"/>
                  <a:gd name="connsiteX10" fmla="*/ 525811 w 1004937"/>
                  <a:gd name="connsiteY10" fmla="*/ 8213 h 971562"/>
                  <a:gd name="connsiteX11" fmla="*/ 622702 w 1004937"/>
                  <a:gd name="connsiteY11" fmla="*/ 25655 h 971562"/>
                  <a:gd name="connsiteX12" fmla="*/ 666222 w 1004937"/>
                  <a:gd name="connsiteY12" fmla="*/ 227 h 971562"/>
                  <a:gd name="connsiteX13" fmla="*/ 703610 w 1004937"/>
                  <a:gd name="connsiteY13" fmla="*/ 43461 h 971562"/>
                  <a:gd name="connsiteX14" fmla="*/ 774734 w 1004937"/>
                  <a:gd name="connsiteY14" fmla="*/ 36645 h 971562"/>
                  <a:gd name="connsiteX15" fmla="*/ 837147 w 1004937"/>
                  <a:gd name="connsiteY15" fmla="*/ 34601 h 971562"/>
                  <a:gd name="connsiteX16" fmla="*/ 889592 w 1004937"/>
                  <a:gd name="connsiteY16" fmla="*/ 44779 h 971562"/>
                  <a:gd name="connsiteX17" fmla="*/ 943340 w 1004937"/>
                  <a:gd name="connsiteY17" fmla="*/ 73423 h 971562"/>
                  <a:gd name="connsiteX18" fmla="*/ 942506 w 1004937"/>
                  <a:gd name="connsiteY18" fmla="*/ 126170 h 971562"/>
                  <a:gd name="connsiteX19" fmla="*/ 942506 w 1004937"/>
                  <a:gd name="connsiteY19" fmla="*/ 185701 h 971562"/>
                  <a:gd name="connsiteX20" fmla="*/ 978225 w 1004937"/>
                  <a:gd name="connsiteY20" fmla="*/ 252376 h 971562"/>
                  <a:gd name="connsiteX21" fmla="*/ 1004419 w 1004937"/>
                  <a:gd name="connsiteY21" fmla="*/ 373820 h 971562"/>
                  <a:gd name="connsiteX22" fmla="*/ 994894 w 1004937"/>
                  <a:gd name="connsiteY22" fmla="*/ 578607 h 971562"/>
                  <a:gd name="connsiteX23" fmla="*/ 985369 w 1004937"/>
                  <a:gd name="connsiteY23" fmla="*/ 616707 h 971562"/>
                  <a:gd name="connsiteX24" fmla="*/ 1002037 w 1004937"/>
                  <a:gd name="connsiteY24" fmla="*/ 661951 h 971562"/>
                  <a:gd name="connsiteX25" fmla="*/ 1000317 w 1004937"/>
                  <a:gd name="connsiteY25" fmla="*/ 701551 h 971562"/>
                  <a:gd name="connsiteX26" fmla="*/ 966709 w 1004937"/>
                  <a:gd name="connsiteY26" fmla="*/ 726598 h 971562"/>
                  <a:gd name="connsiteX27" fmla="*/ 932981 w 1004937"/>
                  <a:gd name="connsiteY27" fmla="*/ 759582 h 971562"/>
                  <a:gd name="connsiteX28" fmla="*/ 880594 w 1004937"/>
                  <a:gd name="connsiteY28" fmla="*/ 766726 h 971562"/>
                  <a:gd name="connsiteX29" fmla="*/ 847256 w 1004937"/>
                  <a:gd name="connsiteY29" fmla="*/ 800064 h 971562"/>
                  <a:gd name="connsiteX30" fmla="*/ 759150 w 1004937"/>
                  <a:gd name="connsiteY30" fmla="*/ 850070 h 971562"/>
                  <a:gd name="connsiteX31" fmla="*/ 694856 w 1004937"/>
                  <a:gd name="connsiteY31" fmla="*/ 919126 h 971562"/>
                  <a:gd name="connsiteX32" fmla="*/ 654375 w 1004937"/>
                  <a:gd name="connsiteY32" fmla="*/ 933414 h 971562"/>
                  <a:gd name="connsiteX33" fmla="*/ 599606 w 1004937"/>
                  <a:gd name="connsiteY33" fmla="*/ 902457 h 971562"/>
                  <a:gd name="connsiteX34" fmla="*/ 568650 w 1004937"/>
                  <a:gd name="connsiteY34" fmla="*/ 909601 h 971562"/>
                  <a:gd name="connsiteX35" fmla="*/ 490069 w 1004937"/>
                  <a:gd name="connsiteY35" fmla="*/ 971514 h 971562"/>
                  <a:gd name="connsiteX36" fmla="*/ 482711 w 1004937"/>
                  <a:gd name="connsiteY36" fmla="*/ 919736 h 971562"/>
                  <a:gd name="connsiteX37" fmla="*/ 403405 w 1004937"/>
                  <a:gd name="connsiteY37" fmla="*/ 909790 h 971562"/>
                  <a:gd name="connsiteX38" fmla="*/ 328144 w 1004937"/>
                  <a:gd name="connsiteY38" fmla="*/ 857214 h 971562"/>
                  <a:gd name="connsiteX39" fmla="*/ 263850 w 1004937"/>
                  <a:gd name="connsiteY39" fmla="*/ 878645 h 971562"/>
                  <a:gd name="connsiteX40" fmla="*/ 232894 w 1004937"/>
                  <a:gd name="connsiteY40" fmla="*/ 847689 h 971562"/>
                  <a:gd name="connsiteX41" fmla="*/ 220987 w 1004937"/>
                  <a:gd name="connsiteY41" fmla="*/ 811970 h 971562"/>
                  <a:gd name="connsiteX42" fmla="*/ 180506 w 1004937"/>
                  <a:gd name="connsiteY42" fmla="*/ 792920 h 971562"/>
                  <a:gd name="connsiteX43" fmla="*/ 118594 w 1004937"/>
                  <a:gd name="connsiteY43" fmla="*/ 716720 h 971562"/>
                  <a:gd name="connsiteX44" fmla="*/ 80494 w 1004937"/>
                  <a:gd name="connsiteY44" fmla="*/ 621470 h 971562"/>
                  <a:gd name="connsiteX45" fmla="*/ 73350 w 1004937"/>
                  <a:gd name="connsiteY45" fmla="*/ 569082 h 971562"/>
                  <a:gd name="connsiteX46" fmla="*/ 49537 w 1004937"/>
                  <a:gd name="connsiteY46" fmla="*/ 504789 h 971562"/>
                  <a:gd name="connsiteX47" fmla="*/ 1912 w 1004937"/>
                  <a:gd name="connsiteY47" fmla="*/ 385726 h 971562"/>
                  <a:gd name="connsiteX48" fmla="*/ 11437 w 1004937"/>
                  <a:gd name="connsiteY48" fmla="*/ 273807 h 971562"/>
                  <a:gd name="connsiteX49" fmla="*/ 30487 w 1004937"/>
                  <a:gd name="connsiteY49" fmla="*/ 235707 h 971562"/>
                  <a:gd name="connsiteX50" fmla="*/ 16200 w 1004937"/>
                  <a:gd name="connsiteY50" fmla="*/ 180939 h 971562"/>
                  <a:gd name="connsiteX51" fmla="*/ 35250 w 1004937"/>
                  <a:gd name="connsiteY51" fmla="*/ 164270 h 971562"/>
                  <a:gd name="connsiteX52" fmla="*/ 106687 w 1004937"/>
                  <a:gd name="connsiteY52" fmla="*/ 173795 h 971562"/>
                  <a:gd name="connsiteX53" fmla="*/ 118594 w 1004937"/>
                  <a:gd name="connsiteY53" fmla="*/ 180939 h 971562"/>
                  <a:gd name="connsiteX0" fmla="*/ 111450 w 1004937"/>
                  <a:gd name="connsiteY0" fmla="*/ 235707 h 971562"/>
                  <a:gd name="connsiteX1" fmla="*/ 118594 w 1004937"/>
                  <a:gd name="connsiteY1" fmla="*/ 180939 h 971562"/>
                  <a:gd name="connsiteX2" fmla="*/ 99544 w 1004937"/>
                  <a:gd name="connsiteY2" fmla="*/ 116645 h 971562"/>
                  <a:gd name="connsiteX3" fmla="*/ 147344 w 1004937"/>
                  <a:gd name="connsiteY3" fmla="*/ 104954 h 971562"/>
                  <a:gd name="connsiteX4" fmla="*/ 175040 w 1004937"/>
                  <a:gd name="connsiteY4" fmla="*/ 124835 h 971562"/>
                  <a:gd name="connsiteX5" fmla="*/ 185248 w 1004937"/>
                  <a:gd name="connsiteY5" fmla="*/ 125062 h 971562"/>
                  <a:gd name="connsiteX6" fmla="*/ 223369 w 1004937"/>
                  <a:gd name="connsiteY6" fmla="*/ 121407 h 971562"/>
                  <a:gd name="connsiteX7" fmla="*/ 232434 w 1004937"/>
                  <a:gd name="connsiteY7" fmla="*/ 101817 h 971562"/>
                  <a:gd name="connsiteX8" fmla="*/ 288852 w 1004937"/>
                  <a:gd name="connsiteY8" fmla="*/ 37868 h 971562"/>
                  <a:gd name="connsiteX9" fmla="*/ 449672 w 1004937"/>
                  <a:gd name="connsiteY9" fmla="*/ 14184 h 971562"/>
                  <a:gd name="connsiteX10" fmla="*/ 525811 w 1004937"/>
                  <a:gd name="connsiteY10" fmla="*/ 8213 h 971562"/>
                  <a:gd name="connsiteX11" fmla="*/ 622702 w 1004937"/>
                  <a:gd name="connsiteY11" fmla="*/ 25655 h 971562"/>
                  <a:gd name="connsiteX12" fmla="*/ 666222 w 1004937"/>
                  <a:gd name="connsiteY12" fmla="*/ 227 h 971562"/>
                  <a:gd name="connsiteX13" fmla="*/ 703610 w 1004937"/>
                  <a:gd name="connsiteY13" fmla="*/ 43461 h 971562"/>
                  <a:gd name="connsiteX14" fmla="*/ 774734 w 1004937"/>
                  <a:gd name="connsiteY14" fmla="*/ 36645 h 971562"/>
                  <a:gd name="connsiteX15" fmla="*/ 816541 w 1004937"/>
                  <a:gd name="connsiteY15" fmla="*/ 66698 h 971562"/>
                  <a:gd name="connsiteX16" fmla="*/ 889592 w 1004937"/>
                  <a:gd name="connsiteY16" fmla="*/ 44779 h 971562"/>
                  <a:gd name="connsiteX17" fmla="*/ 943340 w 1004937"/>
                  <a:gd name="connsiteY17" fmla="*/ 73423 h 971562"/>
                  <a:gd name="connsiteX18" fmla="*/ 942506 w 1004937"/>
                  <a:gd name="connsiteY18" fmla="*/ 126170 h 971562"/>
                  <a:gd name="connsiteX19" fmla="*/ 942506 w 1004937"/>
                  <a:gd name="connsiteY19" fmla="*/ 185701 h 971562"/>
                  <a:gd name="connsiteX20" fmla="*/ 978225 w 1004937"/>
                  <a:gd name="connsiteY20" fmla="*/ 252376 h 971562"/>
                  <a:gd name="connsiteX21" fmla="*/ 1004419 w 1004937"/>
                  <a:gd name="connsiteY21" fmla="*/ 373820 h 971562"/>
                  <a:gd name="connsiteX22" fmla="*/ 994894 w 1004937"/>
                  <a:gd name="connsiteY22" fmla="*/ 578607 h 971562"/>
                  <a:gd name="connsiteX23" fmla="*/ 985369 w 1004937"/>
                  <a:gd name="connsiteY23" fmla="*/ 616707 h 971562"/>
                  <a:gd name="connsiteX24" fmla="*/ 1002037 w 1004937"/>
                  <a:gd name="connsiteY24" fmla="*/ 661951 h 971562"/>
                  <a:gd name="connsiteX25" fmla="*/ 1000317 w 1004937"/>
                  <a:gd name="connsiteY25" fmla="*/ 701551 h 971562"/>
                  <a:gd name="connsiteX26" fmla="*/ 966709 w 1004937"/>
                  <a:gd name="connsiteY26" fmla="*/ 726598 h 971562"/>
                  <a:gd name="connsiteX27" fmla="*/ 932981 w 1004937"/>
                  <a:gd name="connsiteY27" fmla="*/ 759582 h 971562"/>
                  <a:gd name="connsiteX28" fmla="*/ 880594 w 1004937"/>
                  <a:gd name="connsiteY28" fmla="*/ 766726 h 971562"/>
                  <a:gd name="connsiteX29" fmla="*/ 847256 w 1004937"/>
                  <a:gd name="connsiteY29" fmla="*/ 800064 h 971562"/>
                  <a:gd name="connsiteX30" fmla="*/ 759150 w 1004937"/>
                  <a:gd name="connsiteY30" fmla="*/ 850070 h 971562"/>
                  <a:gd name="connsiteX31" fmla="*/ 694856 w 1004937"/>
                  <a:gd name="connsiteY31" fmla="*/ 919126 h 971562"/>
                  <a:gd name="connsiteX32" fmla="*/ 654375 w 1004937"/>
                  <a:gd name="connsiteY32" fmla="*/ 933414 h 971562"/>
                  <a:gd name="connsiteX33" fmla="*/ 599606 w 1004937"/>
                  <a:gd name="connsiteY33" fmla="*/ 902457 h 971562"/>
                  <a:gd name="connsiteX34" fmla="*/ 568650 w 1004937"/>
                  <a:gd name="connsiteY34" fmla="*/ 909601 h 971562"/>
                  <a:gd name="connsiteX35" fmla="*/ 490069 w 1004937"/>
                  <a:gd name="connsiteY35" fmla="*/ 971514 h 971562"/>
                  <a:gd name="connsiteX36" fmla="*/ 482711 w 1004937"/>
                  <a:gd name="connsiteY36" fmla="*/ 919736 h 971562"/>
                  <a:gd name="connsiteX37" fmla="*/ 403405 w 1004937"/>
                  <a:gd name="connsiteY37" fmla="*/ 909790 h 971562"/>
                  <a:gd name="connsiteX38" fmla="*/ 328144 w 1004937"/>
                  <a:gd name="connsiteY38" fmla="*/ 857214 h 971562"/>
                  <a:gd name="connsiteX39" fmla="*/ 263850 w 1004937"/>
                  <a:gd name="connsiteY39" fmla="*/ 878645 h 971562"/>
                  <a:gd name="connsiteX40" fmla="*/ 232894 w 1004937"/>
                  <a:gd name="connsiteY40" fmla="*/ 847689 h 971562"/>
                  <a:gd name="connsiteX41" fmla="*/ 220987 w 1004937"/>
                  <a:gd name="connsiteY41" fmla="*/ 811970 h 971562"/>
                  <a:gd name="connsiteX42" fmla="*/ 180506 w 1004937"/>
                  <a:gd name="connsiteY42" fmla="*/ 792920 h 971562"/>
                  <a:gd name="connsiteX43" fmla="*/ 118594 w 1004937"/>
                  <a:gd name="connsiteY43" fmla="*/ 716720 h 971562"/>
                  <a:gd name="connsiteX44" fmla="*/ 80494 w 1004937"/>
                  <a:gd name="connsiteY44" fmla="*/ 621470 h 971562"/>
                  <a:gd name="connsiteX45" fmla="*/ 73350 w 1004937"/>
                  <a:gd name="connsiteY45" fmla="*/ 569082 h 971562"/>
                  <a:gd name="connsiteX46" fmla="*/ 49537 w 1004937"/>
                  <a:gd name="connsiteY46" fmla="*/ 504789 h 971562"/>
                  <a:gd name="connsiteX47" fmla="*/ 1912 w 1004937"/>
                  <a:gd name="connsiteY47" fmla="*/ 385726 h 971562"/>
                  <a:gd name="connsiteX48" fmla="*/ 11437 w 1004937"/>
                  <a:gd name="connsiteY48" fmla="*/ 273807 h 971562"/>
                  <a:gd name="connsiteX49" fmla="*/ 30487 w 1004937"/>
                  <a:gd name="connsiteY49" fmla="*/ 235707 h 971562"/>
                  <a:gd name="connsiteX50" fmla="*/ 16200 w 1004937"/>
                  <a:gd name="connsiteY50" fmla="*/ 180939 h 971562"/>
                  <a:gd name="connsiteX51" fmla="*/ 35250 w 1004937"/>
                  <a:gd name="connsiteY51" fmla="*/ 164270 h 971562"/>
                  <a:gd name="connsiteX52" fmla="*/ 106687 w 1004937"/>
                  <a:gd name="connsiteY52" fmla="*/ 173795 h 971562"/>
                  <a:gd name="connsiteX53" fmla="*/ 118594 w 1004937"/>
                  <a:gd name="connsiteY53" fmla="*/ 180939 h 971562"/>
                  <a:gd name="connsiteX0" fmla="*/ 111450 w 1004937"/>
                  <a:gd name="connsiteY0" fmla="*/ 235707 h 971562"/>
                  <a:gd name="connsiteX1" fmla="*/ 118594 w 1004937"/>
                  <a:gd name="connsiteY1" fmla="*/ 180939 h 971562"/>
                  <a:gd name="connsiteX2" fmla="*/ 99544 w 1004937"/>
                  <a:gd name="connsiteY2" fmla="*/ 116645 h 971562"/>
                  <a:gd name="connsiteX3" fmla="*/ 147344 w 1004937"/>
                  <a:gd name="connsiteY3" fmla="*/ 104954 h 971562"/>
                  <a:gd name="connsiteX4" fmla="*/ 175040 w 1004937"/>
                  <a:gd name="connsiteY4" fmla="*/ 124835 h 971562"/>
                  <a:gd name="connsiteX5" fmla="*/ 185248 w 1004937"/>
                  <a:gd name="connsiteY5" fmla="*/ 125062 h 971562"/>
                  <a:gd name="connsiteX6" fmla="*/ 223369 w 1004937"/>
                  <a:gd name="connsiteY6" fmla="*/ 121407 h 971562"/>
                  <a:gd name="connsiteX7" fmla="*/ 232434 w 1004937"/>
                  <a:gd name="connsiteY7" fmla="*/ 101817 h 971562"/>
                  <a:gd name="connsiteX8" fmla="*/ 288852 w 1004937"/>
                  <a:gd name="connsiteY8" fmla="*/ 37868 h 971562"/>
                  <a:gd name="connsiteX9" fmla="*/ 449672 w 1004937"/>
                  <a:gd name="connsiteY9" fmla="*/ 14184 h 971562"/>
                  <a:gd name="connsiteX10" fmla="*/ 525811 w 1004937"/>
                  <a:gd name="connsiteY10" fmla="*/ 8213 h 971562"/>
                  <a:gd name="connsiteX11" fmla="*/ 622702 w 1004937"/>
                  <a:gd name="connsiteY11" fmla="*/ 25655 h 971562"/>
                  <a:gd name="connsiteX12" fmla="*/ 666222 w 1004937"/>
                  <a:gd name="connsiteY12" fmla="*/ 227 h 971562"/>
                  <a:gd name="connsiteX13" fmla="*/ 703610 w 1004937"/>
                  <a:gd name="connsiteY13" fmla="*/ 43461 h 971562"/>
                  <a:gd name="connsiteX14" fmla="*/ 774734 w 1004937"/>
                  <a:gd name="connsiteY14" fmla="*/ 36645 h 971562"/>
                  <a:gd name="connsiteX15" fmla="*/ 816541 w 1004937"/>
                  <a:gd name="connsiteY15" fmla="*/ 66698 h 971562"/>
                  <a:gd name="connsiteX16" fmla="*/ 865372 w 1004937"/>
                  <a:gd name="connsiteY16" fmla="*/ 75955 h 971562"/>
                  <a:gd name="connsiteX17" fmla="*/ 943340 w 1004937"/>
                  <a:gd name="connsiteY17" fmla="*/ 73423 h 971562"/>
                  <a:gd name="connsiteX18" fmla="*/ 942506 w 1004937"/>
                  <a:gd name="connsiteY18" fmla="*/ 126170 h 971562"/>
                  <a:gd name="connsiteX19" fmla="*/ 942506 w 1004937"/>
                  <a:gd name="connsiteY19" fmla="*/ 185701 h 971562"/>
                  <a:gd name="connsiteX20" fmla="*/ 978225 w 1004937"/>
                  <a:gd name="connsiteY20" fmla="*/ 252376 h 971562"/>
                  <a:gd name="connsiteX21" fmla="*/ 1004419 w 1004937"/>
                  <a:gd name="connsiteY21" fmla="*/ 373820 h 971562"/>
                  <a:gd name="connsiteX22" fmla="*/ 994894 w 1004937"/>
                  <a:gd name="connsiteY22" fmla="*/ 578607 h 971562"/>
                  <a:gd name="connsiteX23" fmla="*/ 985369 w 1004937"/>
                  <a:gd name="connsiteY23" fmla="*/ 616707 h 971562"/>
                  <a:gd name="connsiteX24" fmla="*/ 1002037 w 1004937"/>
                  <a:gd name="connsiteY24" fmla="*/ 661951 h 971562"/>
                  <a:gd name="connsiteX25" fmla="*/ 1000317 w 1004937"/>
                  <a:gd name="connsiteY25" fmla="*/ 701551 h 971562"/>
                  <a:gd name="connsiteX26" fmla="*/ 966709 w 1004937"/>
                  <a:gd name="connsiteY26" fmla="*/ 726598 h 971562"/>
                  <a:gd name="connsiteX27" fmla="*/ 932981 w 1004937"/>
                  <a:gd name="connsiteY27" fmla="*/ 759582 h 971562"/>
                  <a:gd name="connsiteX28" fmla="*/ 880594 w 1004937"/>
                  <a:gd name="connsiteY28" fmla="*/ 766726 h 971562"/>
                  <a:gd name="connsiteX29" fmla="*/ 847256 w 1004937"/>
                  <a:gd name="connsiteY29" fmla="*/ 800064 h 971562"/>
                  <a:gd name="connsiteX30" fmla="*/ 759150 w 1004937"/>
                  <a:gd name="connsiteY30" fmla="*/ 850070 h 971562"/>
                  <a:gd name="connsiteX31" fmla="*/ 694856 w 1004937"/>
                  <a:gd name="connsiteY31" fmla="*/ 919126 h 971562"/>
                  <a:gd name="connsiteX32" fmla="*/ 654375 w 1004937"/>
                  <a:gd name="connsiteY32" fmla="*/ 933414 h 971562"/>
                  <a:gd name="connsiteX33" fmla="*/ 599606 w 1004937"/>
                  <a:gd name="connsiteY33" fmla="*/ 902457 h 971562"/>
                  <a:gd name="connsiteX34" fmla="*/ 568650 w 1004937"/>
                  <a:gd name="connsiteY34" fmla="*/ 909601 h 971562"/>
                  <a:gd name="connsiteX35" fmla="*/ 490069 w 1004937"/>
                  <a:gd name="connsiteY35" fmla="*/ 971514 h 971562"/>
                  <a:gd name="connsiteX36" fmla="*/ 482711 w 1004937"/>
                  <a:gd name="connsiteY36" fmla="*/ 919736 h 971562"/>
                  <a:gd name="connsiteX37" fmla="*/ 403405 w 1004937"/>
                  <a:gd name="connsiteY37" fmla="*/ 909790 h 971562"/>
                  <a:gd name="connsiteX38" fmla="*/ 328144 w 1004937"/>
                  <a:gd name="connsiteY38" fmla="*/ 857214 h 971562"/>
                  <a:gd name="connsiteX39" fmla="*/ 263850 w 1004937"/>
                  <a:gd name="connsiteY39" fmla="*/ 878645 h 971562"/>
                  <a:gd name="connsiteX40" fmla="*/ 232894 w 1004937"/>
                  <a:gd name="connsiteY40" fmla="*/ 847689 h 971562"/>
                  <a:gd name="connsiteX41" fmla="*/ 220987 w 1004937"/>
                  <a:gd name="connsiteY41" fmla="*/ 811970 h 971562"/>
                  <a:gd name="connsiteX42" fmla="*/ 180506 w 1004937"/>
                  <a:gd name="connsiteY42" fmla="*/ 792920 h 971562"/>
                  <a:gd name="connsiteX43" fmla="*/ 118594 w 1004937"/>
                  <a:gd name="connsiteY43" fmla="*/ 716720 h 971562"/>
                  <a:gd name="connsiteX44" fmla="*/ 80494 w 1004937"/>
                  <a:gd name="connsiteY44" fmla="*/ 621470 h 971562"/>
                  <a:gd name="connsiteX45" fmla="*/ 73350 w 1004937"/>
                  <a:gd name="connsiteY45" fmla="*/ 569082 h 971562"/>
                  <a:gd name="connsiteX46" fmla="*/ 49537 w 1004937"/>
                  <a:gd name="connsiteY46" fmla="*/ 504789 h 971562"/>
                  <a:gd name="connsiteX47" fmla="*/ 1912 w 1004937"/>
                  <a:gd name="connsiteY47" fmla="*/ 385726 h 971562"/>
                  <a:gd name="connsiteX48" fmla="*/ 11437 w 1004937"/>
                  <a:gd name="connsiteY48" fmla="*/ 273807 h 971562"/>
                  <a:gd name="connsiteX49" fmla="*/ 30487 w 1004937"/>
                  <a:gd name="connsiteY49" fmla="*/ 235707 h 971562"/>
                  <a:gd name="connsiteX50" fmla="*/ 16200 w 1004937"/>
                  <a:gd name="connsiteY50" fmla="*/ 180939 h 971562"/>
                  <a:gd name="connsiteX51" fmla="*/ 35250 w 1004937"/>
                  <a:gd name="connsiteY51" fmla="*/ 164270 h 971562"/>
                  <a:gd name="connsiteX52" fmla="*/ 106687 w 1004937"/>
                  <a:gd name="connsiteY52" fmla="*/ 173795 h 971562"/>
                  <a:gd name="connsiteX53" fmla="*/ 118594 w 1004937"/>
                  <a:gd name="connsiteY53" fmla="*/ 180939 h 971562"/>
                  <a:gd name="connsiteX0" fmla="*/ 111450 w 1004937"/>
                  <a:gd name="connsiteY0" fmla="*/ 235707 h 971562"/>
                  <a:gd name="connsiteX1" fmla="*/ 118594 w 1004937"/>
                  <a:gd name="connsiteY1" fmla="*/ 180939 h 971562"/>
                  <a:gd name="connsiteX2" fmla="*/ 99544 w 1004937"/>
                  <a:gd name="connsiteY2" fmla="*/ 116645 h 971562"/>
                  <a:gd name="connsiteX3" fmla="*/ 147344 w 1004937"/>
                  <a:gd name="connsiteY3" fmla="*/ 104954 h 971562"/>
                  <a:gd name="connsiteX4" fmla="*/ 175040 w 1004937"/>
                  <a:gd name="connsiteY4" fmla="*/ 124835 h 971562"/>
                  <a:gd name="connsiteX5" fmla="*/ 185248 w 1004937"/>
                  <a:gd name="connsiteY5" fmla="*/ 125062 h 971562"/>
                  <a:gd name="connsiteX6" fmla="*/ 223369 w 1004937"/>
                  <a:gd name="connsiteY6" fmla="*/ 121407 h 971562"/>
                  <a:gd name="connsiteX7" fmla="*/ 232434 w 1004937"/>
                  <a:gd name="connsiteY7" fmla="*/ 101817 h 971562"/>
                  <a:gd name="connsiteX8" fmla="*/ 288852 w 1004937"/>
                  <a:gd name="connsiteY8" fmla="*/ 37868 h 971562"/>
                  <a:gd name="connsiteX9" fmla="*/ 449672 w 1004937"/>
                  <a:gd name="connsiteY9" fmla="*/ 14184 h 971562"/>
                  <a:gd name="connsiteX10" fmla="*/ 525811 w 1004937"/>
                  <a:gd name="connsiteY10" fmla="*/ 8213 h 971562"/>
                  <a:gd name="connsiteX11" fmla="*/ 622702 w 1004937"/>
                  <a:gd name="connsiteY11" fmla="*/ 25655 h 971562"/>
                  <a:gd name="connsiteX12" fmla="*/ 666222 w 1004937"/>
                  <a:gd name="connsiteY12" fmla="*/ 227 h 971562"/>
                  <a:gd name="connsiteX13" fmla="*/ 703610 w 1004937"/>
                  <a:gd name="connsiteY13" fmla="*/ 43461 h 971562"/>
                  <a:gd name="connsiteX14" fmla="*/ 774734 w 1004937"/>
                  <a:gd name="connsiteY14" fmla="*/ 36645 h 971562"/>
                  <a:gd name="connsiteX15" fmla="*/ 816541 w 1004937"/>
                  <a:gd name="connsiteY15" fmla="*/ 66698 h 971562"/>
                  <a:gd name="connsiteX16" fmla="*/ 865372 w 1004937"/>
                  <a:gd name="connsiteY16" fmla="*/ 75955 h 971562"/>
                  <a:gd name="connsiteX17" fmla="*/ 911894 w 1004937"/>
                  <a:gd name="connsiteY17" fmla="*/ 102763 h 971562"/>
                  <a:gd name="connsiteX18" fmla="*/ 942506 w 1004937"/>
                  <a:gd name="connsiteY18" fmla="*/ 126170 h 971562"/>
                  <a:gd name="connsiteX19" fmla="*/ 942506 w 1004937"/>
                  <a:gd name="connsiteY19" fmla="*/ 185701 h 971562"/>
                  <a:gd name="connsiteX20" fmla="*/ 978225 w 1004937"/>
                  <a:gd name="connsiteY20" fmla="*/ 252376 h 971562"/>
                  <a:gd name="connsiteX21" fmla="*/ 1004419 w 1004937"/>
                  <a:gd name="connsiteY21" fmla="*/ 373820 h 971562"/>
                  <a:gd name="connsiteX22" fmla="*/ 994894 w 1004937"/>
                  <a:gd name="connsiteY22" fmla="*/ 578607 h 971562"/>
                  <a:gd name="connsiteX23" fmla="*/ 985369 w 1004937"/>
                  <a:gd name="connsiteY23" fmla="*/ 616707 h 971562"/>
                  <a:gd name="connsiteX24" fmla="*/ 1002037 w 1004937"/>
                  <a:gd name="connsiteY24" fmla="*/ 661951 h 971562"/>
                  <a:gd name="connsiteX25" fmla="*/ 1000317 w 1004937"/>
                  <a:gd name="connsiteY25" fmla="*/ 701551 h 971562"/>
                  <a:gd name="connsiteX26" fmla="*/ 966709 w 1004937"/>
                  <a:gd name="connsiteY26" fmla="*/ 726598 h 971562"/>
                  <a:gd name="connsiteX27" fmla="*/ 932981 w 1004937"/>
                  <a:gd name="connsiteY27" fmla="*/ 759582 h 971562"/>
                  <a:gd name="connsiteX28" fmla="*/ 880594 w 1004937"/>
                  <a:gd name="connsiteY28" fmla="*/ 766726 h 971562"/>
                  <a:gd name="connsiteX29" fmla="*/ 847256 w 1004937"/>
                  <a:gd name="connsiteY29" fmla="*/ 800064 h 971562"/>
                  <a:gd name="connsiteX30" fmla="*/ 759150 w 1004937"/>
                  <a:gd name="connsiteY30" fmla="*/ 850070 h 971562"/>
                  <a:gd name="connsiteX31" fmla="*/ 694856 w 1004937"/>
                  <a:gd name="connsiteY31" fmla="*/ 919126 h 971562"/>
                  <a:gd name="connsiteX32" fmla="*/ 654375 w 1004937"/>
                  <a:gd name="connsiteY32" fmla="*/ 933414 h 971562"/>
                  <a:gd name="connsiteX33" fmla="*/ 599606 w 1004937"/>
                  <a:gd name="connsiteY33" fmla="*/ 902457 h 971562"/>
                  <a:gd name="connsiteX34" fmla="*/ 568650 w 1004937"/>
                  <a:gd name="connsiteY34" fmla="*/ 909601 h 971562"/>
                  <a:gd name="connsiteX35" fmla="*/ 490069 w 1004937"/>
                  <a:gd name="connsiteY35" fmla="*/ 971514 h 971562"/>
                  <a:gd name="connsiteX36" fmla="*/ 482711 w 1004937"/>
                  <a:gd name="connsiteY36" fmla="*/ 919736 h 971562"/>
                  <a:gd name="connsiteX37" fmla="*/ 403405 w 1004937"/>
                  <a:gd name="connsiteY37" fmla="*/ 909790 h 971562"/>
                  <a:gd name="connsiteX38" fmla="*/ 328144 w 1004937"/>
                  <a:gd name="connsiteY38" fmla="*/ 857214 h 971562"/>
                  <a:gd name="connsiteX39" fmla="*/ 263850 w 1004937"/>
                  <a:gd name="connsiteY39" fmla="*/ 878645 h 971562"/>
                  <a:gd name="connsiteX40" fmla="*/ 232894 w 1004937"/>
                  <a:gd name="connsiteY40" fmla="*/ 847689 h 971562"/>
                  <a:gd name="connsiteX41" fmla="*/ 220987 w 1004937"/>
                  <a:gd name="connsiteY41" fmla="*/ 811970 h 971562"/>
                  <a:gd name="connsiteX42" fmla="*/ 180506 w 1004937"/>
                  <a:gd name="connsiteY42" fmla="*/ 792920 h 971562"/>
                  <a:gd name="connsiteX43" fmla="*/ 118594 w 1004937"/>
                  <a:gd name="connsiteY43" fmla="*/ 716720 h 971562"/>
                  <a:gd name="connsiteX44" fmla="*/ 80494 w 1004937"/>
                  <a:gd name="connsiteY44" fmla="*/ 621470 h 971562"/>
                  <a:gd name="connsiteX45" fmla="*/ 73350 w 1004937"/>
                  <a:gd name="connsiteY45" fmla="*/ 569082 h 971562"/>
                  <a:gd name="connsiteX46" fmla="*/ 49537 w 1004937"/>
                  <a:gd name="connsiteY46" fmla="*/ 504789 h 971562"/>
                  <a:gd name="connsiteX47" fmla="*/ 1912 w 1004937"/>
                  <a:gd name="connsiteY47" fmla="*/ 385726 h 971562"/>
                  <a:gd name="connsiteX48" fmla="*/ 11437 w 1004937"/>
                  <a:gd name="connsiteY48" fmla="*/ 273807 h 971562"/>
                  <a:gd name="connsiteX49" fmla="*/ 30487 w 1004937"/>
                  <a:gd name="connsiteY49" fmla="*/ 235707 h 971562"/>
                  <a:gd name="connsiteX50" fmla="*/ 16200 w 1004937"/>
                  <a:gd name="connsiteY50" fmla="*/ 180939 h 971562"/>
                  <a:gd name="connsiteX51" fmla="*/ 35250 w 1004937"/>
                  <a:gd name="connsiteY51" fmla="*/ 164270 h 971562"/>
                  <a:gd name="connsiteX52" fmla="*/ 106687 w 1004937"/>
                  <a:gd name="connsiteY52" fmla="*/ 173795 h 971562"/>
                  <a:gd name="connsiteX53" fmla="*/ 118594 w 1004937"/>
                  <a:gd name="connsiteY53" fmla="*/ 180939 h 971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004937" h="971562">
                    <a:moveTo>
                      <a:pt x="111450" y="235707"/>
                    </a:moveTo>
                    <a:cubicBezTo>
                      <a:pt x="116014" y="218245"/>
                      <a:pt x="120578" y="200783"/>
                      <a:pt x="118594" y="180939"/>
                    </a:cubicBezTo>
                    <a:cubicBezTo>
                      <a:pt x="116610" y="161095"/>
                      <a:pt x="94752" y="129309"/>
                      <a:pt x="99544" y="116645"/>
                    </a:cubicBezTo>
                    <a:cubicBezTo>
                      <a:pt x="104336" y="103981"/>
                      <a:pt x="134761" y="103589"/>
                      <a:pt x="147344" y="104954"/>
                    </a:cubicBezTo>
                    <a:cubicBezTo>
                      <a:pt x="159927" y="106319"/>
                      <a:pt x="168723" y="121484"/>
                      <a:pt x="175040" y="124835"/>
                    </a:cubicBezTo>
                    <a:cubicBezTo>
                      <a:pt x="181357" y="128186"/>
                      <a:pt x="177193" y="125633"/>
                      <a:pt x="185248" y="125062"/>
                    </a:cubicBezTo>
                    <a:cubicBezTo>
                      <a:pt x="193303" y="124491"/>
                      <a:pt x="215505" y="125281"/>
                      <a:pt x="223369" y="121407"/>
                    </a:cubicBezTo>
                    <a:cubicBezTo>
                      <a:pt x="231233" y="117533"/>
                      <a:pt x="221520" y="115740"/>
                      <a:pt x="232434" y="101817"/>
                    </a:cubicBezTo>
                    <a:cubicBezTo>
                      <a:pt x="243348" y="87894"/>
                      <a:pt x="252646" y="52473"/>
                      <a:pt x="288852" y="37868"/>
                    </a:cubicBezTo>
                    <a:cubicBezTo>
                      <a:pt x="325058" y="23263"/>
                      <a:pt x="410179" y="19126"/>
                      <a:pt x="449672" y="14184"/>
                    </a:cubicBezTo>
                    <a:cubicBezTo>
                      <a:pt x="489165" y="9242"/>
                      <a:pt x="496973" y="6301"/>
                      <a:pt x="525811" y="8213"/>
                    </a:cubicBezTo>
                    <a:cubicBezTo>
                      <a:pt x="554649" y="10125"/>
                      <a:pt x="599300" y="26986"/>
                      <a:pt x="622702" y="25655"/>
                    </a:cubicBezTo>
                    <a:cubicBezTo>
                      <a:pt x="646104" y="24324"/>
                      <a:pt x="652737" y="-2741"/>
                      <a:pt x="666222" y="227"/>
                    </a:cubicBezTo>
                    <a:cubicBezTo>
                      <a:pt x="679707" y="3195"/>
                      <a:pt x="685525" y="37391"/>
                      <a:pt x="703610" y="43461"/>
                    </a:cubicBezTo>
                    <a:cubicBezTo>
                      <a:pt x="721695" y="49531"/>
                      <a:pt x="755912" y="32772"/>
                      <a:pt x="774734" y="36645"/>
                    </a:cubicBezTo>
                    <a:cubicBezTo>
                      <a:pt x="793556" y="40518"/>
                      <a:pt x="801435" y="60146"/>
                      <a:pt x="816541" y="66698"/>
                    </a:cubicBezTo>
                    <a:cubicBezTo>
                      <a:pt x="831647" y="73250"/>
                      <a:pt x="849480" y="69944"/>
                      <a:pt x="865372" y="75955"/>
                    </a:cubicBezTo>
                    <a:cubicBezTo>
                      <a:pt x="881264" y="81966"/>
                      <a:pt x="899038" y="94394"/>
                      <a:pt x="911894" y="102763"/>
                    </a:cubicBezTo>
                    <a:cubicBezTo>
                      <a:pt x="924750" y="111132"/>
                      <a:pt x="937404" y="112347"/>
                      <a:pt x="942506" y="126170"/>
                    </a:cubicBezTo>
                    <a:cubicBezTo>
                      <a:pt x="947608" y="139993"/>
                      <a:pt x="936553" y="164667"/>
                      <a:pt x="942506" y="185701"/>
                    </a:cubicBezTo>
                    <a:cubicBezTo>
                      <a:pt x="948459" y="206735"/>
                      <a:pt x="967906" y="221023"/>
                      <a:pt x="978225" y="252376"/>
                    </a:cubicBezTo>
                    <a:cubicBezTo>
                      <a:pt x="988544" y="283729"/>
                      <a:pt x="1001641" y="319448"/>
                      <a:pt x="1004419" y="373820"/>
                    </a:cubicBezTo>
                    <a:cubicBezTo>
                      <a:pt x="1007197" y="428192"/>
                      <a:pt x="998069" y="538126"/>
                      <a:pt x="994894" y="578607"/>
                    </a:cubicBezTo>
                    <a:cubicBezTo>
                      <a:pt x="991719" y="619088"/>
                      <a:pt x="984179" y="602816"/>
                      <a:pt x="985369" y="616707"/>
                    </a:cubicBezTo>
                    <a:cubicBezTo>
                      <a:pt x="986559" y="630598"/>
                      <a:pt x="999546" y="647810"/>
                      <a:pt x="1002037" y="661951"/>
                    </a:cubicBezTo>
                    <a:cubicBezTo>
                      <a:pt x="1004528" y="676092"/>
                      <a:pt x="1006205" y="690777"/>
                      <a:pt x="1000317" y="701551"/>
                    </a:cubicBezTo>
                    <a:cubicBezTo>
                      <a:pt x="994429" y="712325"/>
                      <a:pt x="977932" y="716926"/>
                      <a:pt x="966709" y="726598"/>
                    </a:cubicBezTo>
                    <a:cubicBezTo>
                      <a:pt x="955486" y="736270"/>
                      <a:pt x="947334" y="752894"/>
                      <a:pt x="932981" y="759582"/>
                    </a:cubicBezTo>
                    <a:cubicBezTo>
                      <a:pt x="918629" y="766270"/>
                      <a:pt x="894881" y="759979"/>
                      <a:pt x="880594" y="766726"/>
                    </a:cubicBezTo>
                    <a:cubicBezTo>
                      <a:pt x="866307" y="773473"/>
                      <a:pt x="867497" y="786173"/>
                      <a:pt x="847256" y="800064"/>
                    </a:cubicBezTo>
                    <a:cubicBezTo>
                      <a:pt x="827015" y="813955"/>
                      <a:pt x="784550" y="830226"/>
                      <a:pt x="759150" y="850070"/>
                    </a:cubicBezTo>
                    <a:cubicBezTo>
                      <a:pt x="733750" y="869914"/>
                      <a:pt x="712318" y="905235"/>
                      <a:pt x="694856" y="919126"/>
                    </a:cubicBezTo>
                    <a:cubicBezTo>
                      <a:pt x="677394" y="933017"/>
                      <a:pt x="670250" y="936192"/>
                      <a:pt x="654375" y="933414"/>
                    </a:cubicBezTo>
                    <a:cubicBezTo>
                      <a:pt x="638500" y="930636"/>
                      <a:pt x="613893" y="906426"/>
                      <a:pt x="599606" y="902457"/>
                    </a:cubicBezTo>
                    <a:cubicBezTo>
                      <a:pt x="585319" y="898488"/>
                      <a:pt x="586906" y="898092"/>
                      <a:pt x="568650" y="909601"/>
                    </a:cubicBezTo>
                    <a:cubicBezTo>
                      <a:pt x="550394" y="921110"/>
                      <a:pt x="504392" y="969825"/>
                      <a:pt x="490069" y="971514"/>
                    </a:cubicBezTo>
                    <a:cubicBezTo>
                      <a:pt x="475746" y="973203"/>
                      <a:pt x="497155" y="930023"/>
                      <a:pt x="482711" y="919736"/>
                    </a:cubicBezTo>
                    <a:cubicBezTo>
                      <a:pt x="468267" y="909449"/>
                      <a:pt x="429166" y="920210"/>
                      <a:pt x="403405" y="909790"/>
                    </a:cubicBezTo>
                    <a:cubicBezTo>
                      <a:pt x="377644" y="899370"/>
                      <a:pt x="351403" y="862405"/>
                      <a:pt x="328144" y="857214"/>
                    </a:cubicBezTo>
                    <a:cubicBezTo>
                      <a:pt x="304885" y="852023"/>
                      <a:pt x="279725" y="880233"/>
                      <a:pt x="263850" y="878645"/>
                    </a:cubicBezTo>
                    <a:cubicBezTo>
                      <a:pt x="247975" y="877058"/>
                      <a:pt x="240038" y="858801"/>
                      <a:pt x="232894" y="847689"/>
                    </a:cubicBezTo>
                    <a:cubicBezTo>
                      <a:pt x="225750" y="836577"/>
                      <a:pt x="229718" y="821098"/>
                      <a:pt x="220987" y="811970"/>
                    </a:cubicBezTo>
                    <a:cubicBezTo>
                      <a:pt x="212256" y="802842"/>
                      <a:pt x="197571" y="808795"/>
                      <a:pt x="180506" y="792920"/>
                    </a:cubicBezTo>
                    <a:cubicBezTo>
                      <a:pt x="163441" y="777045"/>
                      <a:pt x="135263" y="745295"/>
                      <a:pt x="118594" y="716720"/>
                    </a:cubicBezTo>
                    <a:cubicBezTo>
                      <a:pt x="101925" y="688145"/>
                      <a:pt x="88035" y="646076"/>
                      <a:pt x="80494" y="621470"/>
                    </a:cubicBezTo>
                    <a:cubicBezTo>
                      <a:pt x="72953" y="596864"/>
                      <a:pt x="78510" y="588529"/>
                      <a:pt x="73350" y="569082"/>
                    </a:cubicBezTo>
                    <a:cubicBezTo>
                      <a:pt x="68190" y="549635"/>
                      <a:pt x="61443" y="535348"/>
                      <a:pt x="49537" y="504789"/>
                    </a:cubicBezTo>
                    <a:cubicBezTo>
                      <a:pt x="37631" y="474230"/>
                      <a:pt x="8262" y="424223"/>
                      <a:pt x="1912" y="385726"/>
                    </a:cubicBezTo>
                    <a:cubicBezTo>
                      <a:pt x="-4438" y="347229"/>
                      <a:pt x="6675" y="298810"/>
                      <a:pt x="11437" y="273807"/>
                    </a:cubicBezTo>
                    <a:cubicBezTo>
                      <a:pt x="16199" y="248804"/>
                      <a:pt x="29693" y="251185"/>
                      <a:pt x="30487" y="235707"/>
                    </a:cubicBezTo>
                    <a:cubicBezTo>
                      <a:pt x="31281" y="220229"/>
                      <a:pt x="15406" y="192845"/>
                      <a:pt x="16200" y="180939"/>
                    </a:cubicBezTo>
                    <a:cubicBezTo>
                      <a:pt x="16994" y="169033"/>
                      <a:pt x="20169" y="165461"/>
                      <a:pt x="35250" y="164270"/>
                    </a:cubicBezTo>
                    <a:cubicBezTo>
                      <a:pt x="50331" y="163079"/>
                      <a:pt x="92796" y="171017"/>
                      <a:pt x="106687" y="173795"/>
                    </a:cubicBezTo>
                    <a:cubicBezTo>
                      <a:pt x="120578" y="176573"/>
                      <a:pt x="119586" y="178756"/>
                      <a:pt x="118594" y="180939"/>
                    </a:cubicBezTo>
                  </a:path>
                </a:pathLst>
              </a:custGeom>
              <a:gradFill flip="none" rotWithShape="1">
                <a:gsLst>
                  <a:gs pos="0">
                    <a:schemeClr val="accent6">
                      <a:lumMod val="60000"/>
                      <a:lumOff val="40000"/>
                    </a:schemeClr>
                  </a:gs>
                  <a:gs pos="86000">
                    <a:schemeClr val="accent1"/>
                  </a:gs>
                </a:gsLst>
                <a:path path="circle">
                  <a:fillToRect l="50000" t="50000" r="50000" b="50000"/>
                </a:path>
                <a:tileRect/>
              </a:gradFill>
              <a:ln w="12700" cap="flat" cmpd="sng" algn="ctr">
                <a:solidFill>
                  <a:schemeClr val="tx1">
                    <a:lumMod val="65000"/>
                  </a:schemeClr>
                </a:solidFill>
                <a:prstDash val="solid"/>
                <a:round/>
                <a:headEnd type="none" w="med" len="med"/>
                <a:tailEnd type="none" w="med" len="med"/>
              </a:ln>
              <a:effectLst/>
            </p:spPr>
            <p:txBody>
              <a:bodyPr anchor="ctr"/>
              <a:ls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0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42" name="Freeform 16">
                <a:extLst>
                  <a:ext uri="{FF2B5EF4-FFF2-40B4-BE49-F238E27FC236}">
                    <a16:creationId xmlns:a16="http://schemas.microsoft.com/office/drawing/2014/main" id="{CF9A18E1-56AE-45ED-BE4B-6086F0D9551A}"/>
                  </a:ext>
                </a:extLst>
              </p:cNvPr>
              <p:cNvSpPr/>
              <p:nvPr/>
            </p:nvSpPr>
            <p:spPr bwMode="auto">
              <a:xfrm rot="10826409">
                <a:off x="2353310" y="3593335"/>
                <a:ext cx="1200910" cy="980383"/>
              </a:xfrm>
              <a:custGeom>
                <a:avLst/>
                <a:gdLst>
                  <a:gd name="connsiteX0" fmla="*/ 7937 w 497682"/>
                  <a:gd name="connsiteY0" fmla="*/ 321071 h 502841"/>
                  <a:gd name="connsiteX1" fmla="*/ 22225 w 497682"/>
                  <a:gd name="connsiteY1" fmla="*/ 173434 h 502841"/>
                  <a:gd name="connsiteX2" fmla="*/ 141287 w 497682"/>
                  <a:gd name="connsiteY2" fmla="*/ 42465 h 502841"/>
                  <a:gd name="connsiteX3" fmla="*/ 250825 w 497682"/>
                  <a:gd name="connsiteY3" fmla="*/ 1984 h 502841"/>
                  <a:gd name="connsiteX4" fmla="*/ 372269 w 497682"/>
                  <a:gd name="connsiteY4" fmla="*/ 30559 h 502841"/>
                  <a:gd name="connsiteX5" fmla="*/ 453231 w 497682"/>
                  <a:gd name="connsiteY5" fmla="*/ 128190 h 502841"/>
                  <a:gd name="connsiteX6" fmla="*/ 496094 w 497682"/>
                  <a:gd name="connsiteY6" fmla="*/ 244871 h 502841"/>
                  <a:gd name="connsiteX7" fmla="*/ 443706 w 497682"/>
                  <a:gd name="connsiteY7" fmla="*/ 382984 h 502841"/>
                  <a:gd name="connsiteX8" fmla="*/ 336550 w 497682"/>
                  <a:gd name="connsiteY8" fmla="*/ 471090 h 502841"/>
                  <a:gd name="connsiteX9" fmla="*/ 210344 w 497682"/>
                  <a:gd name="connsiteY9" fmla="*/ 494903 h 502841"/>
                  <a:gd name="connsiteX10" fmla="*/ 53181 w 497682"/>
                  <a:gd name="connsiteY10" fmla="*/ 423465 h 502841"/>
                  <a:gd name="connsiteX11" fmla="*/ 7937 w 497682"/>
                  <a:gd name="connsiteY11" fmla="*/ 321071 h 502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7682" h="502841">
                    <a:moveTo>
                      <a:pt x="7937" y="321071"/>
                    </a:moveTo>
                    <a:cubicBezTo>
                      <a:pt x="2778" y="279399"/>
                      <a:pt x="0" y="219868"/>
                      <a:pt x="22225" y="173434"/>
                    </a:cubicBezTo>
                    <a:cubicBezTo>
                      <a:pt x="44450" y="127000"/>
                      <a:pt x="103187" y="71040"/>
                      <a:pt x="141287" y="42465"/>
                    </a:cubicBezTo>
                    <a:cubicBezTo>
                      <a:pt x="179387" y="13890"/>
                      <a:pt x="212328" y="3968"/>
                      <a:pt x="250825" y="1984"/>
                    </a:cubicBezTo>
                    <a:cubicBezTo>
                      <a:pt x="289322" y="0"/>
                      <a:pt x="338535" y="9525"/>
                      <a:pt x="372269" y="30559"/>
                    </a:cubicBezTo>
                    <a:cubicBezTo>
                      <a:pt x="406003" y="51593"/>
                      <a:pt x="432594" y="92471"/>
                      <a:pt x="453231" y="128190"/>
                    </a:cubicBezTo>
                    <a:cubicBezTo>
                      <a:pt x="473869" y="163909"/>
                      <a:pt x="497682" y="202405"/>
                      <a:pt x="496094" y="244871"/>
                    </a:cubicBezTo>
                    <a:cubicBezTo>
                      <a:pt x="494507" y="287337"/>
                      <a:pt x="470297" y="345281"/>
                      <a:pt x="443706" y="382984"/>
                    </a:cubicBezTo>
                    <a:cubicBezTo>
                      <a:pt x="417115" y="420687"/>
                      <a:pt x="375444" y="452437"/>
                      <a:pt x="336550" y="471090"/>
                    </a:cubicBezTo>
                    <a:cubicBezTo>
                      <a:pt x="297656" y="489743"/>
                      <a:pt x="257572" y="502841"/>
                      <a:pt x="210344" y="494903"/>
                    </a:cubicBezTo>
                    <a:cubicBezTo>
                      <a:pt x="163116" y="486965"/>
                      <a:pt x="87709" y="454024"/>
                      <a:pt x="53181" y="423465"/>
                    </a:cubicBezTo>
                    <a:cubicBezTo>
                      <a:pt x="18653" y="392906"/>
                      <a:pt x="13096" y="362743"/>
                      <a:pt x="7937" y="321071"/>
                    </a:cubicBezTo>
                    <a:close/>
                  </a:path>
                </a:pathLst>
              </a:custGeom>
              <a:gradFill flip="none" rotWithShape="1">
                <a:gsLst>
                  <a:gs pos="0">
                    <a:schemeClr val="accent6">
                      <a:lumMod val="50000"/>
                    </a:schemeClr>
                  </a:gs>
                  <a:gs pos="37000">
                    <a:schemeClr val="accent1"/>
                  </a:gs>
                  <a:gs pos="100000">
                    <a:schemeClr val="accent6">
                      <a:lumMod val="40000"/>
                      <a:lumOff val="60000"/>
                    </a:schemeClr>
                  </a:gs>
                </a:gsLst>
                <a:path path="circle">
                  <a:fillToRect l="50000" t="50000" r="50000" b="50000"/>
                </a:path>
                <a:tileRect/>
              </a:gradFill>
              <a:ln w="12700">
                <a:solidFill>
                  <a:schemeClr val="tx2"/>
                </a:solidFill>
                <a:miter lim="800000"/>
                <a:headEnd/>
                <a:tailEnd/>
              </a:ln>
            </p:spPr>
            <p:txBody>
              <a:bodyPr anchor="ctr"/>
              <a:ls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Calibri" panose="020F0502020204030204" pitchFamily="34" charset="0"/>
                </a:endParaRPr>
              </a:p>
            </p:txBody>
          </p:sp>
        </p:grpSp>
        <p:grpSp>
          <p:nvGrpSpPr>
            <p:cNvPr id="38" name="Group 37">
              <a:extLst>
                <a:ext uri="{FF2B5EF4-FFF2-40B4-BE49-F238E27FC236}">
                  <a16:creationId xmlns:a16="http://schemas.microsoft.com/office/drawing/2014/main" id="{CDFE820B-C85B-4DCD-89DC-81F172502C1A}"/>
                </a:ext>
              </a:extLst>
            </p:cNvPr>
            <p:cNvGrpSpPr/>
            <p:nvPr/>
          </p:nvGrpSpPr>
          <p:grpSpPr>
            <a:xfrm rot="16200000">
              <a:off x="9796320" y="3457496"/>
              <a:ext cx="374704" cy="397234"/>
              <a:chOff x="3546637" y="2650995"/>
              <a:chExt cx="274320" cy="290814"/>
            </a:xfrm>
          </p:grpSpPr>
          <p:cxnSp>
            <p:nvCxnSpPr>
              <p:cNvPr id="39" name="Straight Connector 38">
                <a:extLst>
                  <a:ext uri="{FF2B5EF4-FFF2-40B4-BE49-F238E27FC236}">
                    <a16:creationId xmlns:a16="http://schemas.microsoft.com/office/drawing/2014/main" id="{F65C7BF4-0ADD-4E8D-BEB6-965EBEA44EA1}"/>
                  </a:ext>
                </a:extLst>
              </p:cNvPr>
              <p:cNvCxnSpPr/>
              <p:nvPr/>
            </p:nvCxnSpPr>
            <p:spPr bwMode="auto">
              <a:xfrm>
                <a:off x="3680710" y="2782567"/>
                <a:ext cx="0" cy="159242"/>
              </a:xfrm>
              <a:prstGeom prst="line">
                <a:avLst/>
              </a:prstGeom>
              <a:noFill/>
              <a:ln w="76200" cap="flat" cmpd="sng" algn="ctr">
                <a:solidFill>
                  <a:schemeClr val="accent3"/>
                </a:solidFill>
                <a:prstDash val="solid"/>
                <a:round/>
                <a:headEnd type="none" w="med" len="med"/>
                <a:tailEnd type="none" w="med" len="med"/>
              </a:ln>
              <a:effectLst/>
            </p:spPr>
          </p:cxnSp>
          <p:sp>
            <p:nvSpPr>
              <p:cNvPr id="40" name="Block Arc 39">
                <a:extLst>
                  <a:ext uri="{FF2B5EF4-FFF2-40B4-BE49-F238E27FC236}">
                    <a16:creationId xmlns:a16="http://schemas.microsoft.com/office/drawing/2014/main" id="{215B21F6-EADA-4FAD-9C0E-325A38FCE384}"/>
                  </a:ext>
                </a:extLst>
              </p:cNvPr>
              <p:cNvSpPr/>
              <p:nvPr/>
            </p:nvSpPr>
            <p:spPr bwMode="auto">
              <a:xfrm rot="10800000">
                <a:off x="3546637" y="2650995"/>
                <a:ext cx="274320" cy="175874"/>
              </a:xfrm>
              <a:prstGeom prst="blockArc">
                <a:avLst/>
              </a:prstGeom>
              <a:solidFill>
                <a:schemeClr val="accent3">
                  <a:lumMod val="60000"/>
                  <a:lumOff val="4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grpSp>
      <p:sp>
        <p:nvSpPr>
          <p:cNvPr id="43" name="TextBox 42">
            <a:extLst>
              <a:ext uri="{FF2B5EF4-FFF2-40B4-BE49-F238E27FC236}">
                <a16:creationId xmlns:a16="http://schemas.microsoft.com/office/drawing/2014/main" id="{B052096C-C307-42E5-9EC1-0BDB1BA3D489}"/>
              </a:ext>
            </a:extLst>
          </p:cNvPr>
          <p:cNvSpPr txBox="1"/>
          <p:nvPr/>
        </p:nvSpPr>
        <p:spPr bwMode="auto">
          <a:xfrm>
            <a:off x="7688573" y="5311232"/>
            <a:ext cx="7120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T-Cell</a:t>
            </a:r>
          </a:p>
        </p:txBody>
      </p:sp>
      <p:sp>
        <p:nvSpPr>
          <p:cNvPr id="44" name="TextBox 43">
            <a:extLst>
              <a:ext uri="{FF2B5EF4-FFF2-40B4-BE49-F238E27FC236}">
                <a16:creationId xmlns:a16="http://schemas.microsoft.com/office/drawing/2014/main" id="{02F663E0-B1C3-4528-8044-906750A29BE2}"/>
              </a:ext>
            </a:extLst>
          </p:cNvPr>
          <p:cNvSpPr txBox="1"/>
          <p:nvPr/>
        </p:nvSpPr>
        <p:spPr bwMode="auto">
          <a:xfrm>
            <a:off x="10338926" y="4352363"/>
            <a:ext cx="149175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Myeloma Cell</a:t>
            </a:r>
          </a:p>
        </p:txBody>
      </p:sp>
      <p:sp>
        <p:nvSpPr>
          <p:cNvPr id="45" name="TextBox 44">
            <a:extLst>
              <a:ext uri="{FF2B5EF4-FFF2-40B4-BE49-F238E27FC236}">
                <a16:creationId xmlns:a16="http://schemas.microsoft.com/office/drawing/2014/main" id="{FD12CF38-F2DD-4311-963C-A7C8F78B5581}"/>
              </a:ext>
            </a:extLst>
          </p:cNvPr>
          <p:cNvSpPr txBox="1"/>
          <p:nvPr/>
        </p:nvSpPr>
        <p:spPr>
          <a:xfrm>
            <a:off x="9506408" y="4007329"/>
            <a:ext cx="765648" cy="307777"/>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1D2E5A"/>
                </a:solidFill>
                <a:effectLst/>
                <a:uLnTx/>
                <a:uFillTx/>
                <a:latin typeface="Calibri" panose="020F0502020204030204" pitchFamily="34" charset="0"/>
                <a:ea typeface="+mn-ea"/>
                <a:cs typeface="Calibri" panose="020F0502020204030204" pitchFamily="34" charset="0"/>
              </a:rPr>
              <a:t>BCMA</a:t>
            </a:r>
          </a:p>
        </p:txBody>
      </p:sp>
      <p:sp>
        <p:nvSpPr>
          <p:cNvPr id="46" name="TextBox 45">
            <a:extLst>
              <a:ext uri="{FF2B5EF4-FFF2-40B4-BE49-F238E27FC236}">
                <a16:creationId xmlns:a16="http://schemas.microsoft.com/office/drawing/2014/main" id="{E06B7404-4464-4FEB-BDB9-AA47905705FC}"/>
              </a:ext>
            </a:extLst>
          </p:cNvPr>
          <p:cNvSpPr txBox="1"/>
          <p:nvPr/>
        </p:nvSpPr>
        <p:spPr>
          <a:xfrm>
            <a:off x="9020168" y="5244658"/>
            <a:ext cx="1077102" cy="307777"/>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1D2E5A"/>
                </a:solidFill>
                <a:effectLst/>
                <a:uLnTx/>
                <a:uFillTx/>
                <a:latin typeface="Calibri" panose="020F0502020204030204" pitchFamily="34" charset="0"/>
                <a:ea typeface="+mn-ea"/>
                <a:cs typeface="Calibri" panose="020F0502020204030204" pitchFamily="34" charset="0"/>
              </a:rPr>
              <a:t>Teclistamab</a:t>
            </a:r>
          </a:p>
        </p:txBody>
      </p:sp>
      <p:grpSp>
        <p:nvGrpSpPr>
          <p:cNvPr id="47" name="Group 46">
            <a:extLst>
              <a:ext uri="{FF2B5EF4-FFF2-40B4-BE49-F238E27FC236}">
                <a16:creationId xmlns:a16="http://schemas.microsoft.com/office/drawing/2014/main" id="{447CFBB0-D843-4E05-AF00-A117336EFD20}"/>
              </a:ext>
            </a:extLst>
          </p:cNvPr>
          <p:cNvGrpSpPr/>
          <p:nvPr/>
        </p:nvGrpSpPr>
        <p:grpSpPr>
          <a:xfrm rot="16489382">
            <a:off x="9103559" y="3171429"/>
            <a:ext cx="515718" cy="1565499"/>
            <a:chOff x="4469325" y="3381149"/>
            <a:chExt cx="515718" cy="1565499"/>
          </a:xfrm>
        </p:grpSpPr>
        <p:sp>
          <p:nvSpPr>
            <p:cNvPr id="48" name="Oval 47">
              <a:extLst>
                <a:ext uri="{FF2B5EF4-FFF2-40B4-BE49-F238E27FC236}">
                  <a16:creationId xmlns:a16="http://schemas.microsoft.com/office/drawing/2014/main" id="{2B8C4FA5-282D-4159-9464-5464008E96B2}"/>
                </a:ext>
              </a:extLst>
            </p:cNvPr>
            <p:cNvSpPr/>
            <p:nvPr/>
          </p:nvSpPr>
          <p:spPr bwMode="auto">
            <a:xfrm>
              <a:off x="4469325" y="3381149"/>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49" name="Oval 48">
              <a:extLst>
                <a:ext uri="{FF2B5EF4-FFF2-40B4-BE49-F238E27FC236}">
                  <a16:creationId xmlns:a16="http://schemas.microsoft.com/office/drawing/2014/main" id="{3AEEAE38-A4D1-47AA-9E90-F446693BB071}"/>
                </a:ext>
              </a:extLst>
            </p:cNvPr>
            <p:cNvSpPr/>
            <p:nvPr/>
          </p:nvSpPr>
          <p:spPr bwMode="auto">
            <a:xfrm>
              <a:off x="4630390" y="3396226"/>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50" name="Oval 49">
              <a:extLst>
                <a:ext uri="{FF2B5EF4-FFF2-40B4-BE49-F238E27FC236}">
                  <a16:creationId xmlns:a16="http://schemas.microsoft.com/office/drawing/2014/main" id="{0E415B28-AF89-446C-B15A-F29A28D2A58A}"/>
                </a:ext>
              </a:extLst>
            </p:cNvPr>
            <p:cNvSpPr/>
            <p:nvPr/>
          </p:nvSpPr>
          <p:spPr bwMode="auto">
            <a:xfrm>
              <a:off x="4719367" y="4372142"/>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51" name="Oval 50">
              <a:extLst>
                <a:ext uri="{FF2B5EF4-FFF2-40B4-BE49-F238E27FC236}">
                  <a16:creationId xmlns:a16="http://schemas.microsoft.com/office/drawing/2014/main" id="{9ED364AA-E9BF-4A60-AF62-394E5DEB489F}"/>
                </a:ext>
              </a:extLst>
            </p:cNvPr>
            <p:cNvSpPr/>
            <p:nvPr/>
          </p:nvSpPr>
          <p:spPr bwMode="auto">
            <a:xfrm>
              <a:off x="4835122" y="4077203"/>
              <a:ext cx="45720" cy="45719"/>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52" name="Oval 51">
              <a:extLst>
                <a:ext uri="{FF2B5EF4-FFF2-40B4-BE49-F238E27FC236}">
                  <a16:creationId xmlns:a16="http://schemas.microsoft.com/office/drawing/2014/main" id="{ED23034B-A975-411B-9B32-BB540D212E27}"/>
                </a:ext>
              </a:extLst>
            </p:cNvPr>
            <p:cNvSpPr/>
            <p:nvPr/>
          </p:nvSpPr>
          <p:spPr bwMode="auto">
            <a:xfrm>
              <a:off x="4707131" y="3455144"/>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53" name="Oval 52">
              <a:extLst>
                <a:ext uri="{FF2B5EF4-FFF2-40B4-BE49-F238E27FC236}">
                  <a16:creationId xmlns:a16="http://schemas.microsoft.com/office/drawing/2014/main" id="{0F4A5FD5-69D9-41F4-9BA8-59A1253CD4E8}"/>
                </a:ext>
              </a:extLst>
            </p:cNvPr>
            <p:cNvSpPr/>
            <p:nvPr/>
          </p:nvSpPr>
          <p:spPr bwMode="auto">
            <a:xfrm>
              <a:off x="4723457" y="4900928"/>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54" name="Oval 53">
              <a:extLst>
                <a:ext uri="{FF2B5EF4-FFF2-40B4-BE49-F238E27FC236}">
                  <a16:creationId xmlns:a16="http://schemas.microsoft.com/office/drawing/2014/main" id="{7C4CF242-638C-4F68-8CC3-52AAFFAC84F5}"/>
                </a:ext>
              </a:extLst>
            </p:cNvPr>
            <p:cNvSpPr/>
            <p:nvPr/>
          </p:nvSpPr>
          <p:spPr bwMode="auto">
            <a:xfrm>
              <a:off x="4580312" y="3528390"/>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55" name="Oval 54">
              <a:extLst>
                <a:ext uri="{FF2B5EF4-FFF2-40B4-BE49-F238E27FC236}">
                  <a16:creationId xmlns:a16="http://schemas.microsoft.com/office/drawing/2014/main" id="{E6A6B9AE-DD03-4E5D-9453-71E490DDF111}"/>
                </a:ext>
              </a:extLst>
            </p:cNvPr>
            <p:cNvSpPr/>
            <p:nvPr/>
          </p:nvSpPr>
          <p:spPr bwMode="auto">
            <a:xfrm>
              <a:off x="4732712" y="3680790"/>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56" name="Oval 55">
              <a:extLst>
                <a:ext uri="{FF2B5EF4-FFF2-40B4-BE49-F238E27FC236}">
                  <a16:creationId xmlns:a16="http://schemas.microsoft.com/office/drawing/2014/main" id="{A787B122-E0B3-415C-8F06-128058D882ED}"/>
                </a:ext>
              </a:extLst>
            </p:cNvPr>
            <p:cNvSpPr/>
            <p:nvPr/>
          </p:nvSpPr>
          <p:spPr bwMode="auto">
            <a:xfrm>
              <a:off x="4809453" y="3739708"/>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57" name="Oval 56">
              <a:extLst>
                <a:ext uri="{FF2B5EF4-FFF2-40B4-BE49-F238E27FC236}">
                  <a16:creationId xmlns:a16="http://schemas.microsoft.com/office/drawing/2014/main" id="{453FD347-1465-4234-9CD2-F50085F048F0}"/>
                </a:ext>
              </a:extLst>
            </p:cNvPr>
            <p:cNvSpPr/>
            <p:nvPr/>
          </p:nvSpPr>
          <p:spPr bwMode="auto">
            <a:xfrm>
              <a:off x="4939323" y="3667352"/>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58" name="Oval 57">
              <a:extLst>
                <a:ext uri="{FF2B5EF4-FFF2-40B4-BE49-F238E27FC236}">
                  <a16:creationId xmlns:a16="http://schemas.microsoft.com/office/drawing/2014/main" id="{31200957-47E2-46E2-AA8D-4D81F18087B5}"/>
                </a:ext>
              </a:extLst>
            </p:cNvPr>
            <p:cNvSpPr/>
            <p:nvPr/>
          </p:nvSpPr>
          <p:spPr bwMode="auto">
            <a:xfrm>
              <a:off x="4702984" y="4551315"/>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59" name="Oval 58">
              <a:extLst>
                <a:ext uri="{FF2B5EF4-FFF2-40B4-BE49-F238E27FC236}">
                  <a16:creationId xmlns:a16="http://schemas.microsoft.com/office/drawing/2014/main" id="{15D2FB08-E826-4F08-8A34-F757D735539A}"/>
                </a:ext>
              </a:extLst>
            </p:cNvPr>
            <p:cNvSpPr/>
            <p:nvPr/>
          </p:nvSpPr>
          <p:spPr bwMode="auto">
            <a:xfrm>
              <a:off x="4916699" y="4132184"/>
              <a:ext cx="45720" cy="45719"/>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0" name="Oval 59">
              <a:extLst>
                <a:ext uri="{FF2B5EF4-FFF2-40B4-BE49-F238E27FC236}">
                  <a16:creationId xmlns:a16="http://schemas.microsoft.com/office/drawing/2014/main" id="{444F9319-5141-4081-A408-BE1EC1577BEF}"/>
                </a:ext>
              </a:extLst>
            </p:cNvPr>
            <p:cNvSpPr/>
            <p:nvPr/>
          </p:nvSpPr>
          <p:spPr bwMode="auto">
            <a:xfrm>
              <a:off x="4576656" y="3691075"/>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1" name="Oval 60">
              <a:extLst>
                <a:ext uri="{FF2B5EF4-FFF2-40B4-BE49-F238E27FC236}">
                  <a16:creationId xmlns:a16="http://schemas.microsoft.com/office/drawing/2014/main" id="{3C993C83-60DE-479D-96F6-B667A92DC206}"/>
                </a:ext>
              </a:extLst>
            </p:cNvPr>
            <p:cNvSpPr/>
            <p:nvPr/>
          </p:nvSpPr>
          <p:spPr bwMode="auto">
            <a:xfrm>
              <a:off x="4875119" y="4486804"/>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2" name="Oval 61">
              <a:extLst>
                <a:ext uri="{FF2B5EF4-FFF2-40B4-BE49-F238E27FC236}">
                  <a16:creationId xmlns:a16="http://schemas.microsoft.com/office/drawing/2014/main" id="{78D22EB3-2C2A-4808-B22F-DCDAF7E24105}"/>
                </a:ext>
              </a:extLst>
            </p:cNvPr>
            <p:cNvSpPr/>
            <p:nvPr/>
          </p:nvSpPr>
          <p:spPr bwMode="auto">
            <a:xfrm>
              <a:off x="4703749" y="3840221"/>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3" name="Oval 62">
              <a:extLst>
                <a:ext uri="{FF2B5EF4-FFF2-40B4-BE49-F238E27FC236}">
                  <a16:creationId xmlns:a16="http://schemas.microsoft.com/office/drawing/2014/main" id="{AB99407A-49C6-4C26-938D-15B5697B020E}"/>
                </a:ext>
              </a:extLst>
            </p:cNvPr>
            <p:cNvSpPr/>
            <p:nvPr/>
          </p:nvSpPr>
          <p:spPr bwMode="auto">
            <a:xfrm>
              <a:off x="4645117" y="3949835"/>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4" name="Oval 63">
              <a:extLst>
                <a:ext uri="{FF2B5EF4-FFF2-40B4-BE49-F238E27FC236}">
                  <a16:creationId xmlns:a16="http://schemas.microsoft.com/office/drawing/2014/main" id="{9A9E5661-3965-47D3-A72B-81F7E9248FA9}"/>
                </a:ext>
              </a:extLst>
            </p:cNvPr>
            <p:cNvSpPr/>
            <p:nvPr/>
          </p:nvSpPr>
          <p:spPr bwMode="auto">
            <a:xfrm>
              <a:off x="4817606" y="3937366"/>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5" name="Oval 64">
              <a:extLst>
                <a:ext uri="{FF2B5EF4-FFF2-40B4-BE49-F238E27FC236}">
                  <a16:creationId xmlns:a16="http://schemas.microsoft.com/office/drawing/2014/main" id="{28C98397-6739-4171-BC18-4A9F19358FDA}"/>
                </a:ext>
              </a:extLst>
            </p:cNvPr>
            <p:cNvSpPr/>
            <p:nvPr/>
          </p:nvSpPr>
          <p:spPr bwMode="auto">
            <a:xfrm rot="6506408">
              <a:off x="4833702" y="4641938"/>
              <a:ext cx="45719"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6" name="Oval 65">
              <a:extLst>
                <a:ext uri="{FF2B5EF4-FFF2-40B4-BE49-F238E27FC236}">
                  <a16:creationId xmlns:a16="http://schemas.microsoft.com/office/drawing/2014/main" id="{8191ECCA-E133-4C28-BF66-C65F94777D0E}"/>
                </a:ext>
              </a:extLst>
            </p:cNvPr>
            <p:cNvSpPr/>
            <p:nvPr/>
          </p:nvSpPr>
          <p:spPr bwMode="auto">
            <a:xfrm rot="6506408">
              <a:off x="4760820" y="4197542"/>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7" name="Oval 66">
              <a:extLst>
                <a:ext uri="{FF2B5EF4-FFF2-40B4-BE49-F238E27FC236}">
                  <a16:creationId xmlns:a16="http://schemas.microsoft.com/office/drawing/2014/main" id="{C6AD333D-F206-4EA6-B5A7-F05502B18375}"/>
                </a:ext>
              </a:extLst>
            </p:cNvPr>
            <p:cNvSpPr/>
            <p:nvPr/>
          </p:nvSpPr>
          <p:spPr bwMode="auto">
            <a:xfrm rot="6506408">
              <a:off x="4875785" y="4324120"/>
              <a:ext cx="45719"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sp>
        <p:nvSpPr>
          <p:cNvPr id="68" name="TextBox 67">
            <a:extLst>
              <a:ext uri="{FF2B5EF4-FFF2-40B4-BE49-F238E27FC236}">
                <a16:creationId xmlns:a16="http://schemas.microsoft.com/office/drawing/2014/main" id="{0459860C-654F-4721-AAB1-C6F556627D1A}"/>
              </a:ext>
            </a:extLst>
          </p:cNvPr>
          <p:cNvSpPr txBox="1"/>
          <p:nvPr/>
        </p:nvSpPr>
        <p:spPr>
          <a:xfrm>
            <a:off x="8055929" y="3432775"/>
            <a:ext cx="2621433" cy="276999"/>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1D2E5A"/>
                </a:solidFill>
                <a:effectLst/>
                <a:uLnTx/>
                <a:uFillTx/>
                <a:latin typeface="Calibri" panose="020F0502020204030204" pitchFamily="34" charset="0"/>
                <a:cs typeface="Calibri" panose="020F0502020204030204" pitchFamily="34" charset="0"/>
              </a:rPr>
              <a:t>Cytotoxic Cytokines</a:t>
            </a:r>
          </a:p>
        </p:txBody>
      </p:sp>
      <p:sp>
        <p:nvSpPr>
          <p:cNvPr id="69" name="Oval 68">
            <a:extLst>
              <a:ext uri="{FF2B5EF4-FFF2-40B4-BE49-F238E27FC236}">
                <a16:creationId xmlns:a16="http://schemas.microsoft.com/office/drawing/2014/main" id="{1FFF3765-CA37-4130-9872-ED602DD660AE}"/>
              </a:ext>
            </a:extLst>
          </p:cNvPr>
          <p:cNvSpPr/>
          <p:nvPr/>
        </p:nvSpPr>
        <p:spPr bwMode="auto">
          <a:xfrm rot="16489382">
            <a:off x="9903293" y="3936522"/>
            <a:ext cx="45720" cy="45719"/>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70" name="Oval 69">
            <a:extLst>
              <a:ext uri="{FF2B5EF4-FFF2-40B4-BE49-F238E27FC236}">
                <a16:creationId xmlns:a16="http://schemas.microsoft.com/office/drawing/2014/main" id="{0395CA48-D678-4263-A9DD-4243AF444237}"/>
              </a:ext>
            </a:extLst>
          </p:cNvPr>
          <p:cNvSpPr/>
          <p:nvPr/>
        </p:nvSpPr>
        <p:spPr bwMode="auto">
          <a:xfrm rot="16489382">
            <a:off x="9903293" y="3781508"/>
            <a:ext cx="45720" cy="45719"/>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71" name="Oval 70">
            <a:extLst>
              <a:ext uri="{FF2B5EF4-FFF2-40B4-BE49-F238E27FC236}">
                <a16:creationId xmlns:a16="http://schemas.microsoft.com/office/drawing/2014/main" id="{6A5248B8-FACB-4272-B0C0-DE1AA90D087E}"/>
              </a:ext>
            </a:extLst>
          </p:cNvPr>
          <p:cNvSpPr/>
          <p:nvPr/>
        </p:nvSpPr>
        <p:spPr bwMode="auto">
          <a:xfrm rot="16489382">
            <a:off x="9700833" y="3863870"/>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72" name="Oval 71">
            <a:extLst>
              <a:ext uri="{FF2B5EF4-FFF2-40B4-BE49-F238E27FC236}">
                <a16:creationId xmlns:a16="http://schemas.microsoft.com/office/drawing/2014/main" id="{ABC42CD0-4C43-4D5B-83A7-48EFFAF96AAF}"/>
              </a:ext>
            </a:extLst>
          </p:cNvPr>
          <p:cNvSpPr/>
          <p:nvPr/>
        </p:nvSpPr>
        <p:spPr bwMode="auto">
          <a:xfrm rot="16489382">
            <a:off x="9981348" y="3845403"/>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nvGrpSpPr>
          <p:cNvPr id="76" name="Group 75">
            <a:extLst>
              <a:ext uri="{FF2B5EF4-FFF2-40B4-BE49-F238E27FC236}">
                <a16:creationId xmlns:a16="http://schemas.microsoft.com/office/drawing/2014/main" id="{1DF69BDF-9283-48FF-9CA0-BC1491A34D38}"/>
              </a:ext>
            </a:extLst>
          </p:cNvPr>
          <p:cNvGrpSpPr/>
          <p:nvPr/>
        </p:nvGrpSpPr>
        <p:grpSpPr>
          <a:xfrm rot="5400000">
            <a:off x="10915517" y="3359449"/>
            <a:ext cx="397234" cy="374704"/>
            <a:chOff x="10868616" y="2495030"/>
            <a:chExt cx="397234" cy="374704"/>
          </a:xfrm>
        </p:grpSpPr>
        <p:cxnSp>
          <p:nvCxnSpPr>
            <p:cNvPr id="74" name="Straight Connector 73">
              <a:extLst>
                <a:ext uri="{FF2B5EF4-FFF2-40B4-BE49-F238E27FC236}">
                  <a16:creationId xmlns:a16="http://schemas.microsoft.com/office/drawing/2014/main" id="{2A5A5631-1355-409A-A9A7-8E4244BFECE0}"/>
                </a:ext>
              </a:extLst>
            </p:cNvPr>
            <p:cNvCxnSpPr/>
            <p:nvPr/>
          </p:nvCxnSpPr>
          <p:spPr bwMode="auto">
            <a:xfrm rot="16200000">
              <a:off x="11157093" y="2577841"/>
              <a:ext cx="0" cy="217515"/>
            </a:xfrm>
            <a:prstGeom prst="line">
              <a:avLst/>
            </a:prstGeom>
            <a:noFill/>
            <a:ln w="76200" cap="flat" cmpd="sng" algn="ctr">
              <a:solidFill>
                <a:schemeClr val="accent6"/>
              </a:solidFill>
              <a:prstDash val="solid"/>
              <a:round/>
              <a:headEnd type="none" w="med" len="med"/>
              <a:tailEnd type="none" w="med" len="med"/>
            </a:ln>
            <a:effectLst/>
          </p:spPr>
        </p:cxnSp>
        <p:sp>
          <p:nvSpPr>
            <p:cNvPr id="75" name="Block Arc 74">
              <a:extLst>
                <a:ext uri="{FF2B5EF4-FFF2-40B4-BE49-F238E27FC236}">
                  <a16:creationId xmlns:a16="http://schemas.microsoft.com/office/drawing/2014/main" id="{657348D0-6E06-4C21-B5BE-2B8CABFC8633}"/>
                </a:ext>
              </a:extLst>
            </p:cNvPr>
            <p:cNvSpPr/>
            <p:nvPr/>
          </p:nvSpPr>
          <p:spPr bwMode="auto">
            <a:xfrm rot="5400000">
              <a:off x="10801381" y="2562265"/>
              <a:ext cx="374704" cy="240233"/>
            </a:xfrm>
            <a:prstGeom prst="blockArc">
              <a:avLst/>
            </a:prstGeom>
            <a:solidFill>
              <a:schemeClr val="accent6">
                <a:lumMod val="20000"/>
                <a:lumOff val="80000"/>
              </a:schemeClr>
            </a:solidFill>
            <a:ln w="0">
              <a:solidFill>
                <a:schemeClr val="accent6"/>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sp>
        <p:nvSpPr>
          <p:cNvPr id="77" name="TextBox 76">
            <a:extLst>
              <a:ext uri="{FF2B5EF4-FFF2-40B4-BE49-F238E27FC236}">
                <a16:creationId xmlns:a16="http://schemas.microsoft.com/office/drawing/2014/main" id="{189ACA01-8331-4C7C-8098-0FD01049A6BB}"/>
              </a:ext>
            </a:extLst>
          </p:cNvPr>
          <p:cNvSpPr txBox="1"/>
          <p:nvPr/>
        </p:nvSpPr>
        <p:spPr>
          <a:xfrm>
            <a:off x="11210602" y="3230929"/>
            <a:ext cx="765648" cy="307777"/>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1D2E5A"/>
                </a:solidFill>
                <a:effectLst/>
                <a:uLnTx/>
                <a:uFillTx/>
                <a:latin typeface="Calibri" panose="020F0502020204030204" pitchFamily="34" charset="0"/>
                <a:ea typeface="+mn-ea"/>
                <a:cs typeface="Calibri" panose="020F0502020204030204" pitchFamily="34" charset="0"/>
              </a:rPr>
              <a:t>CD38</a:t>
            </a:r>
          </a:p>
        </p:txBody>
      </p:sp>
      <p:grpSp>
        <p:nvGrpSpPr>
          <p:cNvPr id="78" name="Group 77">
            <a:extLst>
              <a:ext uri="{FF2B5EF4-FFF2-40B4-BE49-F238E27FC236}">
                <a16:creationId xmlns:a16="http://schemas.microsoft.com/office/drawing/2014/main" id="{C2431173-D0F0-4F74-A60F-E8B93441F317}"/>
              </a:ext>
            </a:extLst>
          </p:cNvPr>
          <p:cNvGrpSpPr/>
          <p:nvPr/>
        </p:nvGrpSpPr>
        <p:grpSpPr>
          <a:xfrm rot="10800000">
            <a:off x="10379817" y="2628689"/>
            <a:ext cx="823333" cy="806467"/>
            <a:chOff x="1710687" y="3278840"/>
            <a:chExt cx="1464470" cy="1434470"/>
          </a:xfrm>
          <a:solidFill>
            <a:schemeClr val="accent6">
              <a:lumMod val="20000"/>
              <a:lumOff val="80000"/>
            </a:schemeClr>
          </a:solidFill>
        </p:grpSpPr>
        <p:sp>
          <p:nvSpPr>
            <p:cNvPr id="79" name="Freeform 73">
              <a:extLst>
                <a:ext uri="{FF2B5EF4-FFF2-40B4-BE49-F238E27FC236}">
                  <a16:creationId xmlns:a16="http://schemas.microsoft.com/office/drawing/2014/main" id="{865A1A3A-9322-463F-A6A1-30A34C234CF7}"/>
                </a:ext>
              </a:extLst>
            </p:cNvPr>
            <p:cNvSpPr/>
            <p:nvPr/>
          </p:nvSpPr>
          <p:spPr bwMode="auto">
            <a:xfrm rot="11035913">
              <a:off x="2744226" y="3517079"/>
              <a:ext cx="430931" cy="568975"/>
            </a:xfrm>
            <a:custGeom>
              <a:avLst/>
              <a:gdLst>
                <a:gd name="connsiteX0" fmla="*/ 256674 w 890337"/>
                <a:gd name="connsiteY0" fmla="*/ 1122948 h 1130969"/>
                <a:gd name="connsiteX1" fmla="*/ 890337 w 890337"/>
                <a:gd name="connsiteY1" fmla="*/ 216569 h 1130969"/>
                <a:gd name="connsiteX2" fmla="*/ 842211 w 890337"/>
                <a:gd name="connsiteY2" fmla="*/ 0 h 1130969"/>
                <a:gd name="connsiteX3" fmla="*/ 625642 w 890337"/>
                <a:gd name="connsiteY3" fmla="*/ 0 h 1130969"/>
                <a:gd name="connsiteX4" fmla="*/ 0 w 890337"/>
                <a:gd name="connsiteY4" fmla="*/ 906379 h 1130969"/>
                <a:gd name="connsiteX5" fmla="*/ 24063 w 890337"/>
                <a:gd name="connsiteY5" fmla="*/ 1130969 h 1130969"/>
                <a:gd name="connsiteX6" fmla="*/ 256674 w 890337"/>
                <a:gd name="connsiteY6" fmla="*/ 1122948 h 1130969"/>
                <a:gd name="connsiteX0" fmla="*/ 256674 w 895015"/>
                <a:gd name="connsiteY0" fmla="*/ 1122948 h 1130969"/>
                <a:gd name="connsiteX1" fmla="*/ 890337 w 895015"/>
                <a:gd name="connsiteY1" fmla="*/ 216569 h 1130969"/>
                <a:gd name="connsiteX2" fmla="*/ 842211 w 895015"/>
                <a:gd name="connsiteY2" fmla="*/ 0 h 1130969"/>
                <a:gd name="connsiteX3" fmla="*/ 625642 w 895015"/>
                <a:gd name="connsiteY3" fmla="*/ 0 h 1130969"/>
                <a:gd name="connsiteX4" fmla="*/ 0 w 895015"/>
                <a:gd name="connsiteY4" fmla="*/ 906379 h 1130969"/>
                <a:gd name="connsiteX5" fmla="*/ 24063 w 895015"/>
                <a:gd name="connsiteY5" fmla="*/ 1130969 h 1130969"/>
                <a:gd name="connsiteX6" fmla="*/ 256674 w 895015"/>
                <a:gd name="connsiteY6" fmla="*/ 1122948 h 1130969"/>
                <a:gd name="connsiteX0" fmla="*/ 256674 w 917747"/>
                <a:gd name="connsiteY0" fmla="*/ 1122948 h 1130969"/>
                <a:gd name="connsiteX1" fmla="*/ 890337 w 917747"/>
                <a:gd name="connsiteY1" fmla="*/ 216569 h 1130969"/>
                <a:gd name="connsiteX2" fmla="*/ 842211 w 917747"/>
                <a:gd name="connsiteY2" fmla="*/ 0 h 1130969"/>
                <a:gd name="connsiteX3" fmla="*/ 625642 w 917747"/>
                <a:gd name="connsiteY3" fmla="*/ 0 h 1130969"/>
                <a:gd name="connsiteX4" fmla="*/ 0 w 917747"/>
                <a:gd name="connsiteY4" fmla="*/ 906379 h 1130969"/>
                <a:gd name="connsiteX5" fmla="*/ 24063 w 917747"/>
                <a:gd name="connsiteY5" fmla="*/ 1130969 h 1130969"/>
                <a:gd name="connsiteX6" fmla="*/ 256674 w 917747"/>
                <a:gd name="connsiteY6" fmla="*/ 1122948 h 1130969"/>
                <a:gd name="connsiteX0" fmla="*/ 256674 w 917747"/>
                <a:gd name="connsiteY0" fmla="*/ 1154698 h 1162719"/>
                <a:gd name="connsiteX1" fmla="*/ 890337 w 917747"/>
                <a:gd name="connsiteY1" fmla="*/ 248319 h 1162719"/>
                <a:gd name="connsiteX2" fmla="*/ 842211 w 917747"/>
                <a:gd name="connsiteY2" fmla="*/ 31750 h 1162719"/>
                <a:gd name="connsiteX3" fmla="*/ 625642 w 917747"/>
                <a:gd name="connsiteY3" fmla="*/ 31750 h 1162719"/>
                <a:gd name="connsiteX4" fmla="*/ 0 w 917747"/>
                <a:gd name="connsiteY4" fmla="*/ 938129 h 1162719"/>
                <a:gd name="connsiteX5" fmla="*/ 24063 w 917747"/>
                <a:gd name="connsiteY5" fmla="*/ 1162719 h 1162719"/>
                <a:gd name="connsiteX6" fmla="*/ 256674 w 917747"/>
                <a:gd name="connsiteY6" fmla="*/ 1154698 h 1162719"/>
                <a:gd name="connsiteX0" fmla="*/ 256674 w 917747"/>
                <a:gd name="connsiteY0" fmla="*/ 1166461 h 1174482"/>
                <a:gd name="connsiteX1" fmla="*/ 890337 w 917747"/>
                <a:gd name="connsiteY1" fmla="*/ 260082 h 1174482"/>
                <a:gd name="connsiteX2" fmla="*/ 842211 w 917747"/>
                <a:gd name="connsiteY2" fmla="*/ 43513 h 1174482"/>
                <a:gd name="connsiteX3" fmla="*/ 625642 w 917747"/>
                <a:gd name="connsiteY3" fmla="*/ 43513 h 1174482"/>
                <a:gd name="connsiteX4" fmla="*/ 0 w 917747"/>
                <a:gd name="connsiteY4" fmla="*/ 949892 h 1174482"/>
                <a:gd name="connsiteX5" fmla="*/ 24063 w 917747"/>
                <a:gd name="connsiteY5" fmla="*/ 1174482 h 1174482"/>
                <a:gd name="connsiteX6" fmla="*/ 256674 w 917747"/>
                <a:gd name="connsiteY6" fmla="*/ 1166461 h 1174482"/>
                <a:gd name="connsiteX0" fmla="*/ 256674 w 917747"/>
                <a:gd name="connsiteY0" fmla="*/ 1166461 h 1203631"/>
                <a:gd name="connsiteX1" fmla="*/ 890337 w 917747"/>
                <a:gd name="connsiteY1" fmla="*/ 260082 h 1203631"/>
                <a:gd name="connsiteX2" fmla="*/ 842211 w 917747"/>
                <a:gd name="connsiteY2" fmla="*/ 43513 h 1203631"/>
                <a:gd name="connsiteX3" fmla="*/ 625642 w 917747"/>
                <a:gd name="connsiteY3" fmla="*/ 43513 h 1203631"/>
                <a:gd name="connsiteX4" fmla="*/ 0 w 917747"/>
                <a:gd name="connsiteY4" fmla="*/ 949892 h 1203631"/>
                <a:gd name="connsiteX5" fmla="*/ 24063 w 917747"/>
                <a:gd name="connsiteY5" fmla="*/ 1174482 h 1203631"/>
                <a:gd name="connsiteX6" fmla="*/ 256674 w 917747"/>
                <a:gd name="connsiteY6" fmla="*/ 1166461 h 1203631"/>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 name="connsiteX0" fmla="*/ 262919 w 923992"/>
                <a:gd name="connsiteY0" fmla="*/ 1166461 h 1211739"/>
                <a:gd name="connsiteX1" fmla="*/ 896582 w 923992"/>
                <a:gd name="connsiteY1" fmla="*/ 260082 h 1211739"/>
                <a:gd name="connsiteX2" fmla="*/ 848456 w 923992"/>
                <a:gd name="connsiteY2" fmla="*/ 43513 h 1211739"/>
                <a:gd name="connsiteX3" fmla="*/ 631887 w 923992"/>
                <a:gd name="connsiteY3" fmla="*/ 43513 h 1211739"/>
                <a:gd name="connsiteX4" fmla="*/ 6245 w 923992"/>
                <a:gd name="connsiteY4" fmla="*/ 949892 h 1211739"/>
                <a:gd name="connsiteX5" fmla="*/ 30308 w 923992"/>
                <a:gd name="connsiteY5" fmla="*/ 1174482 h 1211739"/>
                <a:gd name="connsiteX6" fmla="*/ 262919 w 923992"/>
                <a:gd name="connsiteY6" fmla="*/ 1166461 h 1211739"/>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747" h="1211739">
                  <a:moveTo>
                    <a:pt x="256674" y="1166461"/>
                  </a:moveTo>
                  <a:lnTo>
                    <a:pt x="890337" y="260082"/>
                  </a:lnTo>
                  <a:cubicBezTo>
                    <a:pt x="931445" y="192655"/>
                    <a:pt x="934453" y="96653"/>
                    <a:pt x="842211" y="43513"/>
                  </a:cubicBezTo>
                  <a:cubicBezTo>
                    <a:pt x="765259" y="-27925"/>
                    <a:pt x="712119" y="650"/>
                    <a:pt x="625642" y="43513"/>
                  </a:cubicBezTo>
                  <a:lnTo>
                    <a:pt x="0" y="949892"/>
                  </a:lnTo>
                  <a:cubicBezTo>
                    <a:pt x="-39604" y="1024755"/>
                    <a:pt x="-31583" y="1094856"/>
                    <a:pt x="24063" y="1174482"/>
                  </a:cubicBezTo>
                  <a:cubicBezTo>
                    <a:pt x="153988" y="1243245"/>
                    <a:pt x="202950" y="1202473"/>
                    <a:pt x="256674" y="1166461"/>
                  </a:cubicBezTo>
                  <a:close/>
                </a:path>
              </a:pathLst>
            </a:custGeom>
            <a:grpFill/>
            <a:ln w="28575">
              <a:solidFill>
                <a:schemeClr val="accent6"/>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80" name="Freeform 74">
              <a:extLst>
                <a:ext uri="{FF2B5EF4-FFF2-40B4-BE49-F238E27FC236}">
                  <a16:creationId xmlns:a16="http://schemas.microsoft.com/office/drawing/2014/main" id="{F1FF334B-4330-4357-94D5-7F0040A9A1A6}"/>
                </a:ext>
              </a:extLst>
            </p:cNvPr>
            <p:cNvSpPr/>
            <p:nvPr/>
          </p:nvSpPr>
          <p:spPr bwMode="auto">
            <a:xfrm rot="21392662" flipV="1">
              <a:off x="1710687" y="3539196"/>
              <a:ext cx="430931" cy="568975"/>
            </a:xfrm>
            <a:custGeom>
              <a:avLst/>
              <a:gdLst>
                <a:gd name="connsiteX0" fmla="*/ 256674 w 890337"/>
                <a:gd name="connsiteY0" fmla="*/ 1122948 h 1130969"/>
                <a:gd name="connsiteX1" fmla="*/ 890337 w 890337"/>
                <a:gd name="connsiteY1" fmla="*/ 216569 h 1130969"/>
                <a:gd name="connsiteX2" fmla="*/ 842211 w 890337"/>
                <a:gd name="connsiteY2" fmla="*/ 0 h 1130969"/>
                <a:gd name="connsiteX3" fmla="*/ 625642 w 890337"/>
                <a:gd name="connsiteY3" fmla="*/ 0 h 1130969"/>
                <a:gd name="connsiteX4" fmla="*/ 0 w 890337"/>
                <a:gd name="connsiteY4" fmla="*/ 906379 h 1130969"/>
                <a:gd name="connsiteX5" fmla="*/ 24063 w 890337"/>
                <a:gd name="connsiteY5" fmla="*/ 1130969 h 1130969"/>
                <a:gd name="connsiteX6" fmla="*/ 256674 w 890337"/>
                <a:gd name="connsiteY6" fmla="*/ 1122948 h 1130969"/>
                <a:gd name="connsiteX0" fmla="*/ 256674 w 895015"/>
                <a:gd name="connsiteY0" fmla="*/ 1122948 h 1130969"/>
                <a:gd name="connsiteX1" fmla="*/ 890337 w 895015"/>
                <a:gd name="connsiteY1" fmla="*/ 216569 h 1130969"/>
                <a:gd name="connsiteX2" fmla="*/ 842211 w 895015"/>
                <a:gd name="connsiteY2" fmla="*/ 0 h 1130969"/>
                <a:gd name="connsiteX3" fmla="*/ 625642 w 895015"/>
                <a:gd name="connsiteY3" fmla="*/ 0 h 1130969"/>
                <a:gd name="connsiteX4" fmla="*/ 0 w 895015"/>
                <a:gd name="connsiteY4" fmla="*/ 906379 h 1130969"/>
                <a:gd name="connsiteX5" fmla="*/ 24063 w 895015"/>
                <a:gd name="connsiteY5" fmla="*/ 1130969 h 1130969"/>
                <a:gd name="connsiteX6" fmla="*/ 256674 w 895015"/>
                <a:gd name="connsiteY6" fmla="*/ 1122948 h 1130969"/>
                <a:gd name="connsiteX0" fmla="*/ 256674 w 917747"/>
                <a:gd name="connsiteY0" fmla="*/ 1122948 h 1130969"/>
                <a:gd name="connsiteX1" fmla="*/ 890337 w 917747"/>
                <a:gd name="connsiteY1" fmla="*/ 216569 h 1130969"/>
                <a:gd name="connsiteX2" fmla="*/ 842211 w 917747"/>
                <a:gd name="connsiteY2" fmla="*/ 0 h 1130969"/>
                <a:gd name="connsiteX3" fmla="*/ 625642 w 917747"/>
                <a:gd name="connsiteY3" fmla="*/ 0 h 1130969"/>
                <a:gd name="connsiteX4" fmla="*/ 0 w 917747"/>
                <a:gd name="connsiteY4" fmla="*/ 906379 h 1130969"/>
                <a:gd name="connsiteX5" fmla="*/ 24063 w 917747"/>
                <a:gd name="connsiteY5" fmla="*/ 1130969 h 1130969"/>
                <a:gd name="connsiteX6" fmla="*/ 256674 w 917747"/>
                <a:gd name="connsiteY6" fmla="*/ 1122948 h 1130969"/>
                <a:gd name="connsiteX0" fmla="*/ 256674 w 917747"/>
                <a:gd name="connsiteY0" fmla="*/ 1154698 h 1162719"/>
                <a:gd name="connsiteX1" fmla="*/ 890337 w 917747"/>
                <a:gd name="connsiteY1" fmla="*/ 248319 h 1162719"/>
                <a:gd name="connsiteX2" fmla="*/ 842211 w 917747"/>
                <a:gd name="connsiteY2" fmla="*/ 31750 h 1162719"/>
                <a:gd name="connsiteX3" fmla="*/ 625642 w 917747"/>
                <a:gd name="connsiteY3" fmla="*/ 31750 h 1162719"/>
                <a:gd name="connsiteX4" fmla="*/ 0 w 917747"/>
                <a:gd name="connsiteY4" fmla="*/ 938129 h 1162719"/>
                <a:gd name="connsiteX5" fmla="*/ 24063 w 917747"/>
                <a:gd name="connsiteY5" fmla="*/ 1162719 h 1162719"/>
                <a:gd name="connsiteX6" fmla="*/ 256674 w 917747"/>
                <a:gd name="connsiteY6" fmla="*/ 1154698 h 1162719"/>
                <a:gd name="connsiteX0" fmla="*/ 256674 w 917747"/>
                <a:gd name="connsiteY0" fmla="*/ 1166461 h 1174482"/>
                <a:gd name="connsiteX1" fmla="*/ 890337 w 917747"/>
                <a:gd name="connsiteY1" fmla="*/ 260082 h 1174482"/>
                <a:gd name="connsiteX2" fmla="*/ 842211 w 917747"/>
                <a:gd name="connsiteY2" fmla="*/ 43513 h 1174482"/>
                <a:gd name="connsiteX3" fmla="*/ 625642 w 917747"/>
                <a:gd name="connsiteY3" fmla="*/ 43513 h 1174482"/>
                <a:gd name="connsiteX4" fmla="*/ 0 w 917747"/>
                <a:gd name="connsiteY4" fmla="*/ 949892 h 1174482"/>
                <a:gd name="connsiteX5" fmla="*/ 24063 w 917747"/>
                <a:gd name="connsiteY5" fmla="*/ 1174482 h 1174482"/>
                <a:gd name="connsiteX6" fmla="*/ 256674 w 917747"/>
                <a:gd name="connsiteY6" fmla="*/ 1166461 h 1174482"/>
                <a:gd name="connsiteX0" fmla="*/ 256674 w 917747"/>
                <a:gd name="connsiteY0" fmla="*/ 1166461 h 1203631"/>
                <a:gd name="connsiteX1" fmla="*/ 890337 w 917747"/>
                <a:gd name="connsiteY1" fmla="*/ 260082 h 1203631"/>
                <a:gd name="connsiteX2" fmla="*/ 842211 w 917747"/>
                <a:gd name="connsiteY2" fmla="*/ 43513 h 1203631"/>
                <a:gd name="connsiteX3" fmla="*/ 625642 w 917747"/>
                <a:gd name="connsiteY3" fmla="*/ 43513 h 1203631"/>
                <a:gd name="connsiteX4" fmla="*/ 0 w 917747"/>
                <a:gd name="connsiteY4" fmla="*/ 949892 h 1203631"/>
                <a:gd name="connsiteX5" fmla="*/ 24063 w 917747"/>
                <a:gd name="connsiteY5" fmla="*/ 1174482 h 1203631"/>
                <a:gd name="connsiteX6" fmla="*/ 256674 w 917747"/>
                <a:gd name="connsiteY6" fmla="*/ 1166461 h 1203631"/>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 name="connsiteX0" fmla="*/ 262919 w 923992"/>
                <a:gd name="connsiteY0" fmla="*/ 1166461 h 1211739"/>
                <a:gd name="connsiteX1" fmla="*/ 896582 w 923992"/>
                <a:gd name="connsiteY1" fmla="*/ 260082 h 1211739"/>
                <a:gd name="connsiteX2" fmla="*/ 848456 w 923992"/>
                <a:gd name="connsiteY2" fmla="*/ 43513 h 1211739"/>
                <a:gd name="connsiteX3" fmla="*/ 631887 w 923992"/>
                <a:gd name="connsiteY3" fmla="*/ 43513 h 1211739"/>
                <a:gd name="connsiteX4" fmla="*/ 6245 w 923992"/>
                <a:gd name="connsiteY4" fmla="*/ 949892 h 1211739"/>
                <a:gd name="connsiteX5" fmla="*/ 30308 w 923992"/>
                <a:gd name="connsiteY5" fmla="*/ 1174482 h 1211739"/>
                <a:gd name="connsiteX6" fmla="*/ 262919 w 923992"/>
                <a:gd name="connsiteY6" fmla="*/ 1166461 h 1211739"/>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747" h="1211739">
                  <a:moveTo>
                    <a:pt x="256674" y="1166461"/>
                  </a:moveTo>
                  <a:lnTo>
                    <a:pt x="890337" y="260082"/>
                  </a:lnTo>
                  <a:cubicBezTo>
                    <a:pt x="931445" y="192655"/>
                    <a:pt x="934453" y="96653"/>
                    <a:pt x="842211" y="43513"/>
                  </a:cubicBezTo>
                  <a:cubicBezTo>
                    <a:pt x="765259" y="-27925"/>
                    <a:pt x="712119" y="650"/>
                    <a:pt x="625642" y="43513"/>
                  </a:cubicBezTo>
                  <a:lnTo>
                    <a:pt x="0" y="949892"/>
                  </a:lnTo>
                  <a:cubicBezTo>
                    <a:pt x="-39604" y="1024755"/>
                    <a:pt x="-31583" y="1094856"/>
                    <a:pt x="24063" y="1174482"/>
                  </a:cubicBezTo>
                  <a:cubicBezTo>
                    <a:pt x="153988" y="1243245"/>
                    <a:pt x="202950" y="1202473"/>
                    <a:pt x="256674" y="1166461"/>
                  </a:cubicBezTo>
                  <a:close/>
                </a:path>
              </a:pathLst>
            </a:custGeom>
            <a:grpFill/>
            <a:ln w="28575">
              <a:solidFill>
                <a:schemeClr val="accent6"/>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81" name="Freeform 39">
              <a:extLst>
                <a:ext uri="{FF2B5EF4-FFF2-40B4-BE49-F238E27FC236}">
                  <a16:creationId xmlns:a16="http://schemas.microsoft.com/office/drawing/2014/main" id="{B28384EE-0E1F-4848-8035-516C604A8BF0}"/>
                </a:ext>
              </a:extLst>
            </p:cNvPr>
            <p:cNvSpPr/>
            <p:nvPr/>
          </p:nvSpPr>
          <p:spPr bwMode="auto">
            <a:xfrm>
              <a:off x="2461753" y="3278840"/>
              <a:ext cx="619644" cy="1434470"/>
            </a:xfrm>
            <a:custGeom>
              <a:avLst/>
              <a:gdLst>
                <a:gd name="connsiteX0" fmla="*/ 1010653 w 1283368"/>
                <a:gd name="connsiteY0" fmla="*/ 16042 h 3296653"/>
                <a:gd name="connsiteX1" fmla="*/ 40105 w 1283368"/>
                <a:gd name="connsiteY1" fmla="*/ 1435768 h 3296653"/>
                <a:gd name="connsiteX2" fmla="*/ 0 w 1283368"/>
                <a:gd name="connsiteY2" fmla="*/ 1668379 h 3296653"/>
                <a:gd name="connsiteX3" fmla="*/ 8021 w 1283368"/>
                <a:gd name="connsiteY3" fmla="*/ 3136232 h 3296653"/>
                <a:gd name="connsiteX4" fmla="*/ 176463 w 1283368"/>
                <a:gd name="connsiteY4" fmla="*/ 3296653 h 3296653"/>
                <a:gd name="connsiteX5" fmla="*/ 368968 w 1283368"/>
                <a:gd name="connsiteY5" fmla="*/ 3152274 h 3296653"/>
                <a:gd name="connsiteX6" fmla="*/ 376990 w 1283368"/>
                <a:gd name="connsiteY6" fmla="*/ 1532021 h 3296653"/>
                <a:gd name="connsiteX7" fmla="*/ 1283368 w 1283368"/>
                <a:gd name="connsiteY7" fmla="*/ 232611 h 3296653"/>
                <a:gd name="connsiteX8" fmla="*/ 1259305 w 1283368"/>
                <a:gd name="connsiteY8" fmla="*/ 0 h 3296653"/>
                <a:gd name="connsiteX9" fmla="*/ 1010653 w 1283368"/>
                <a:gd name="connsiteY9" fmla="*/ 16042 h 3296653"/>
                <a:gd name="connsiteX0" fmla="*/ 1010653 w 1307114"/>
                <a:gd name="connsiteY0" fmla="*/ 16042 h 3296653"/>
                <a:gd name="connsiteX1" fmla="*/ 40105 w 1307114"/>
                <a:gd name="connsiteY1" fmla="*/ 1435768 h 3296653"/>
                <a:gd name="connsiteX2" fmla="*/ 0 w 1307114"/>
                <a:gd name="connsiteY2" fmla="*/ 1668379 h 3296653"/>
                <a:gd name="connsiteX3" fmla="*/ 8021 w 1307114"/>
                <a:gd name="connsiteY3" fmla="*/ 3136232 h 3296653"/>
                <a:gd name="connsiteX4" fmla="*/ 176463 w 1307114"/>
                <a:gd name="connsiteY4" fmla="*/ 3296653 h 3296653"/>
                <a:gd name="connsiteX5" fmla="*/ 368968 w 1307114"/>
                <a:gd name="connsiteY5" fmla="*/ 3152274 h 3296653"/>
                <a:gd name="connsiteX6" fmla="*/ 376990 w 1307114"/>
                <a:gd name="connsiteY6" fmla="*/ 1532021 h 3296653"/>
                <a:gd name="connsiteX7" fmla="*/ 1283368 w 1307114"/>
                <a:gd name="connsiteY7" fmla="*/ 232611 h 3296653"/>
                <a:gd name="connsiteX8" fmla="*/ 1259305 w 1307114"/>
                <a:gd name="connsiteY8" fmla="*/ 0 h 3296653"/>
                <a:gd name="connsiteX9" fmla="*/ 1010653 w 1307114"/>
                <a:gd name="connsiteY9" fmla="*/ 16042 h 3296653"/>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61604 h 3342215"/>
                <a:gd name="connsiteX1" fmla="*/ 40105 w 1307114"/>
                <a:gd name="connsiteY1" fmla="*/ 1481330 h 3342215"/>
                <a:gd name="connsiteX2" fmla="*/ 0 w 1307114"/>
                <a:gd name="connsiteY2" fmla="*/ 1713941 h 3342215"/>
                <a:gd name="connsiteX3" fmla="*/ 8021 w 1307114"/>
                <a:gd name="connsiteY3" fmla="*/ 3181794 h 3342215"/>
                <a:gd name="connsiteX4" fmla="*/ 176463 w 1307114"/>
                <a:gd name="connsiteY4" fmla="*/ 3342215 h 3342215"/>
                <a:gd name="connsiteX5" fmla="*/ 368968 w 1307114"/>
                <a:gd name="connsiteY5" fmla="*/ 3197836 h 3342215"/>
                <a:gd name="connsiteX6" fmla="*/ 376990 w 1307114"/>
                <a:gd name="connsiteY6" fmla="*/ 1577583 h 3342215"/>
                <a:gd name="connsiteX7" fmla="*/ 1283368 w 1307114"/>
                <a:gd name="connsiteY7" fmla="*/ 278173 h 3342215"/>
                <a:gd name="connsiteX8" fmla="*/ 1259305 w 1307114"/>
                <a:gd name="connsiteY8" fmla="*/ 45562 h 3342215"/>
                <a:gd name="connsiteX9" fmla="*/ 1010653 w 1307114"/>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16293 w 1319647"/>
                <a:gd name="connsiteY1" fmla="*/ 150038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19647" h="3334194">
                  <a:moveTo>
                    <a:pt x="1010653" y="61604"/>
                  </a:moveTo>
                  <a:lnTo>
                    <a:pt x="16293" y="1500380"/>
                  </a:lnTo>
                  <a:lnTo>
                    <a:pt x="0" y="1713941"/>
                  </a:lnTo>
                  <a:cubicBezTo>
                    <a:pt x="2674" y="2203225"/>
                    <a:pt x="5347" y="2692510"/>
                    <a:pt x="8021" y="3181794"/>
                  </a:cubicBezTo>
                  <a:cubicBezTo>
                    <a:pt x="16042" y="3251310"/>
                    <a:pt x="32084" y="3320826"/>
                    <a:pt x="176463" y="3334194"/>
                  </a:cubicBezTo>
                  <a:cubicBezTo>
                    <a:pt x="352925" y="3310132"/>
                    <a:pt x="344905" y="3262004"/>
                    <a:pt x="368968" y="3197836"/>
                  </a:cubicBezTo>
                  <a:lnTo>
                    <a:pt x="376990" y="1577583"/>
                  </a:lnTo>
                  <a:lnTo>
                    <a:pt x="1283368" y="278173"/>
                  </a:lnTo>
                  <a:cubicBezTo>
                    <a:pt x="1315453" y="184594"/>
                    <a:pt x="1355558" y="147163"/>
                    <a:pt x="1259305" y="45562"/>
                  </a:cubicBezTo>
                  <a:cubicBezTo>
                    <a:pt x="1112252" y="-37323"/>
                    <a:pt x="1085516" y="8131"/>
                    <a:pt x="1010653" y="61604"/>
                  </a:cubicBezTo>
                  <a:close/>
                </a:path>
              </a:pathLst>
            </a:custGeom>
            <a:grpFill/>
            <a:ln w="28575">
              <a:solidFill>
                <a:schemeClr val="accent6"/>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82" name="Freeform 41">
              <a:extLst>
                <a:ext uri="{FF2B5EF4-FFF2-40B4-BE49-F238E27FC236}">
                  <a16:creationId xmlns:a16="http://schemas.microsoft.com/office/drawing/2014/main" id="{89E8AF5A-DBE9-489C-BCB3-561B6241C6B7}"/>
                </a:ext>
              </a:extLst>
            </p:cNvPr>
            <p:cNvSpPr/>
            <p:nvPr/>
          </p:nvSpPr>
          <p:spPr bwMode="auto">
            <a:xfrm flipH="1">
              <a:off x="1775315" y="3278840"/>
              <a:ext cx="616174" cy="1434470"/>
            </a:xfrm>
            <a:custGeom>
              <a:avLst/>
              <a:gdLst>
                <a:gd name="connsiteX0" fmla="*/ 1010653 w 1283368"/>
                <a:gd name="connsiteY0" fmla="*/ 16042 h 3296653"/>
                <a:gd name="connsiteX1" fmla="*/ 40105 w 1283368"/>
                <a:gd name="connsiteY1" fmla="*/ 1435768 h 3296653"/>
                <a:gd name="connsiteX2" fmla="*/ 0 w 1283368"/>
                <a:gd name="connsiteY2" fmla="*/ 1668379 h 3296653"/>
                <a:gd name="connsiteX3" fmla="*/ 8021 w 1283368"/>
                <a:gd name="connsiteY3" fmla="*/ 3136232 h 3296653"/>
                <a:gd name="connsiteX4" fmla="*/ 176463 w 1283368"/>
                <a:gd name="connsiteY4" fmla="*/ 3296653 h 3296653"/>
                <a:gd name="connsiteX5" fmla="*/ 368968 w 1283368"/>
                <a:gd name="connsiteY5" fmla="*/ 3152274 h 3296653"/>
                <a:gd name="connsiteX6" fmla="*/ 376990 w 1283368"/>
                <a:gd name="connsiteY6" fmla="*/ 1532021 h 3296653"/>
                <a:gd name="connsiteX7" fmla="*/ 1283368 w 1283368"/>
                <a:gd name="connsiteY7" fmla="*/ 232611 h 3296653"/>
                <a:gd name="connsiteX8" fmla="*/ 1259305 w 1283368"/>
                <a:gd name="connsiteY8" fmla="*/ 0 h 3296653"/>
                <a:gd name="connsiteX9" fmla="*/ 1010653 w 1283368"/>
                <a:gd name="connsiteY9" fmla="*/ 16042 h 3296653"/>
                <a:gd name="connsiteX0" fmla="*/ 1010653 w 1307114"/>
                <a:gd name="connsiteY0" fmla="*/ 16042 h 3296653"/>
                <a:gd name="connsiteX1" fmla="*/ 40105 w 1307114"/>
                <a:gd name="connsiteY1" fmla="*/ 1435768 h 3296653"/>
                <a:gd name="connsiteX2" fmla="*/ 0 w 1307114"/>
                <a:gd name="connsiteY2" fmla="*/ 1668379 h 3296653"/>
                <a:gd name="connsiteX3" fmla="*/ 8021 w 1307114"/>
                <a:gd name="connsiteY3" fmla="*/ 3136232 h 3296653"/>
                <a:gd name="connsiteX4" fmla="*/ 176463 w 1307114"/>
                <a:gd name="connsiteY4" fmla="*/ 3296653 h 3296653"/>
                <a:gd name="connsiteX5" fmla="*/ 368968 w 1307114"/>
                <a:gd name="connsiteY5" fmla="*/ 3152274 h 3296653"/>
                <a:gd name="connsiteX6" fmla="*/ 376990 w 1307114"/>
                <a:gd name="connsiteY6" fmla="*/ 1532021 h 3296653"/>
                <a:gd name="connsiteX7" fmla="*/ 1283368 w 1307114"/>
                <a:gd name="connsiteY7" fmla="*/ 232611 h 3296653"/>
                <a:gd name="connsiteX8" fmla="*/ 1259305 w 1307114"/>
                <a:gd name="connsiteY8" fmla="*/ 0 h 3296653"/>
                <a:gd name="connsiteX9" fmla="*/ 1010653 w 1307114"/>
                <a:gd name="connsiteY9" fmla="*/ 16042 h 3296653"/>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61604 h 3342215"/>
                <a:gd name="connsiteX1" fmla="*/ 40105 w 1307114"/>
                <a:gd name="connsiteY1" fmla="*/ 1481330 h 3342215"/>
                <a:gd name="connsiteX2" fmla="*/ 0 w 1307114"/>
                <a:gd name="connsiteY2" fmla="*/ 1713941 h 3342215"/>
                <a:gd name="connsiteX3" fmla="*/ 8021 w 1307114"/>
                <a:gd name="connsiteY3" fmla="*/ 3181794 h 3342215"/>
                <a:gd name="connsiteX4" fmla="*/ 176463 w 1307114"/>
                <a:gd name="connsiteY4" fmla="*/ 3342215 h 3342215"/>
                <a:gd name="connsiteX5" fmla="*/ 368968 w 1307114"/>
                <a:gd name="connsiteY5" fmla="*/ 3197836 h 3342215"/>
                <a:gd name="connsiteX6" fmla="*/ 376990 w 1307114"/>
                <a:gd name="connsiteY6" fmla="*/ 1577583 h 3342215"/>
                <a:gd name="connsiteX7" fmla="*/ 1283368 w 1307114"/>
                <a:gd name="connsiteY7" fmla="*/ 278173 h 3342215"/>
                <a:gd name="connsiteX8" fmla="*/ 1259305 w 1307114"/>
                <a:gd name="connsiteY8" fmla="*/ 45562 h 3342215"/>
                <a:gd name="connsiteX9" fmla="*/ 1010653 w 1307114"/>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03264 w 1312258"/>
                <a:gd name="connsiteY0" fmla="*/ 61604 h 3334194"/>
                <a:gd name="connsiteX1" fmla="*/ 32716 w 1312258"/>
                <a:gd name="connsiteY1" fmla="*/ 1481330 h 3334194"/>
                <a:gd name="connsiteX2" fmla="*/ 2136 w 1312258"/>
                <a:gd name="connsiteY2" fmla="*/ 1713941 h 3334194"/>
                <a:gd name="connsiteX3" fmla="*/ 632 w 1312258"/>
                <a:gd name="connsiteY3" fmla="*/ 3181794 h 3334194"/>
                <a:gd name="connsiteX4" fmla="*/ 169074 w 1312258"/>
                <a:gd name="connsiteY4" fmla="*/ 3334194 h 3334194"/>
                <a:gd name="connsiteX5" fmla="*/ 361579 w 1312258"/>
                <a:gd name="connsiteY5" fmla="*/ 3197836 h 3334194"/>
                <a:gd name="connsiteX6" fmla="*/ 369601 w 1312258"/>
                <a:gd name="connsiteY6" fmla="*/ 1577583 h 3334194"/>
                <a:gd name="connsiteX7" fmla="*/ 1275979 w 1312258"/>
                <a:gd name="connsiteY7" fmla="*/ 278173 h 3334194"/>
                <a:gd name="connsiteX8" fmla="*/ 1251916 w 1312258"/>
                <a:gd name="connsiteY8" fmla="*/ 45562 h 3334194"/>
                <a:gd name="connsiteX9" fmla="*/ 1003264 w 1312258"/>
                <a:gd name="connsiteY9" fmla="*/ 61604 h 3334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12258" h="3334194">
                  <a:moveTo>
                    <a:pt x="1003264" y="61604"/>
                  </a:moveTo>
                  <a:lnTo>
                    <a:pt x="32716" y="1481330"/>
                  </a:lnTo>
                  <a:cubicBezTo>
                    <a:pt x="19348" y="1558867"/>
                    <a:pt x="5979" y="1593541"/>
                    <a:pt x="2136" y="1713941"/>
                  </a:cubicBezTo>
                  <a:cubicBezTo>
                    <a:pt x="4810" y="2203225"/>
                    <a:pt x="-2042" y="2692510"/>
                    <a:pt x="632" y="3181794"/>
                  </a:cubicBezTo>
                  <a:cubicBezTo>
                    <a:pt x="8653" y="3251310"/>
                    <a:pt x="24695" y="3320826"/>
                    <a:pt x="169074" y="3334194"/>
                  </a:cubicBezTo>
                  <a:cubicBezTo>
                    <a:pt x="345536" y="3310132"/>
                    <a:pt x="337516" y="3262004"/>
                    <a:pt x="361579" y="3197836"/>
                  </a:cubicBezTo>
                  <a:lnTo>
                    <a:pt x="369601" y="1577583"/>
                  </a:lnTo>
                  <a:lnTo>
                    <a:pt x="1275979" y="278173"/>
                  </a:lnTo>
                  <a:cubicBezTo>
                    <a:pt x="1308064" y="184594"/>
                    <a:pt x="1348169" y="147163"/>
                    <a:pt x="1251916" y="45562"/>
                  </a:cubicBezTo>
                  <a:cubicBezTo>
                    <a:pt x="1104863" y="-37323"/>
                    <a:pt x="1078127" y="8131"/>
                    <a:pt x="1003264" y="61604"/>
                  </a:cubicBezTo>
                  <a:close/>
                </a:path>
              </a:pathLst>
            </a:custGeom>
            <a:grpFill/>
            <a:ln w="28575">
              <a:solidFill>
                <a:schemeClr val="accent6"/>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cxnSp>
          <p:nvCxnSpPr>
            <p:cNvPr id="83" name="Straight Connector 82">
              <a:extLst>
                <a:ext uri="{FF2B5EF4-FFF2-40B4-BE49-F238E27FC236}">
                  <a16:creationId xmlns:a16="http://schemas.microsoft.com/office/drawing/2014/main" id="{9FD35CD1-9D17-4D7C-B886-1F2DEFBBBF65}"/>
                </a:ext>
              </a:extLst>
            </p:cNvPr>
            <p:cNvCxnSpPr>
              <a:cxnSpLocks/>
            </p:cNvCxnSpPr>
            <p:nvPr/>
          </p:nvCxnSpPr>
          <p:spPr bwMode="auto">
            <a:xfrm flipV="1">
              <a:off x="2225474" y="3957563"/>
              <a:ext cx="145887" cy="0"/>
            </a:xfrm>
            <a:prstGeom prst="line">
              <a:avLst/>
            </a:prstGeom>
            <a:grpFill/>
            <a:ln w="28575" cap="flat" cmpd="sng" algn="ctr">
              <a:solidFill>
                <a:schemeClr val="accent6"/>
              </a:solidFill>
              <a:prstDash val="solid"/>
              <a:round/>
              <a:headEnd type="none" w="med" len="med"/>
              <a:tailEnd type="none" w="med" len="med"/>
            </a:ln>
            <a:effectLst/>
          </p:spPr>
        </p:cxnSp>
        <p:cxnSp>
          <p:nvCxnSpPr>
            <p:cNvPr id="84" name="Straight Connector 83">
              <a:extLst>
                <a:ext uri="{FF2B5EF4-FFF2-40B4-BE49-F238E27FC236}">
                  <a16:creationId xmlns:a16="http://schemas.microsoft.com/office/drawing/2014/main" id="{588BA2CC-0104-424C-B7E5-59BB65307CD2}"/>
                </a:ext>
              </a:extLst>
            </p:cNvPr>
            <p:cNvCxnSpPr>
              <a:cxnSpLocks/>
            </p:cNvCxnSpPr>
            <p:nvPr/>
          </p:nvCxnSpPr>
          <p:spPr bwMode="auto">
            <a:xfrm flipV="1">
              <a:off x="2481584" y="3957563"/>
              <a:ext cx="157186" cy="0"/>
            </a:xfrm>
            <a:prstGeom prst="line">
              <a:avLst/>
            </a:prstGeom>
            <a:grpFill/>
            <a:ln w="28575" cap="flat" cmpd="sng" algn="ctr">
              <a:solidFill>
                <a:schemeClr val="accent6"/>
              </a:solidFill>
              <a:prstDash val="solid"/>
              <a:round/>
              <a:headEnd type="none" w="med" len="med"/>
              <a:tailEnd type="none" w="med" len="med"/>
            </a:ln>
            <a:effectLst/>
          </p:spPr>
        </p:cxnSp>
        <p:cxnSp>
          <p:nvCxnSpPr>
            <p:cNvPr id="85" name="Straight Connector 84">
              <a:extLst>
                <a:ext uri="{FF2B5EF4-FFF2-40B4-BE49-F238E27FC236}">
                  <a16:creationId xmlns:a16="http://schemas.microsoft.com/office/drawing/2014/main" id="{3E9D4C9B-1DA0-4779-8EC6-6C231972709C}"/>
                </a:ext>
              </a:extLst>
            </p:cNvPr>
            <p:cNvCxnSpPr/>
            <p:nvPr/>
          </p:nvCxnSpPr>
          <p:spPr bwMode="auto">
            <a:xfrm>
              <a:off x="2225474" y="4402355"/>
              <a:ext cx="156302" cy="0"/>
            </a:xfrm>
            <a:prstGeom prst="line">
              <a:avLst/>
            </a:prstGeom>
            <a:grpFill/>
            <a:ln w="28575" cap="flat" cmpd="sng" algn="ctr">
              <a:solidFill>
                <a:schemeClr val="accent6"/>
              </a:solidFill>
              <a:prstDash val="solid"/>
              <a:round/>
              <a:headEnd type="none" w="med" len="med"/>
              <a:tailEnd type="none" w="med" len="med"/>
            </a:ln>
            <a:effectLst/>
          </p:spPr>
        </p:cxnSp>
        <p:cxnSp>
          <p:nvCxnSpPr>
            <p:cNvPr id="86" name="Straight Connector 85">
              <a:extLst>
                <a:ext uri="{FF2B5EF4-FFF2-40B4-BE49-F238E27FC236}">
                  <a16:creationId xmlns:a16="http://schemas.microsoft.com/office/drawing/2014/main" id="{5D3B35FE-6D4E-4C37-BF09-6B0AE94CDF87}"/>
                </a:ext>
              </a:extLst>
            </p:cNvPr>
            <p:cNvCxnSpPr/>
            <p:nvPr/>
          </p:nvCxnSpPr>
          <p:spPr bwMode="auto">
            <a:xfrm>
              <a:off x="2466518" y="4402355"/>
              <a:ext cx="169484" cy="0"/>
            </a:xfrm>
            <a:prstGeom prst="line">
              <a:avLst/>
            </a:prstGeom>
            <a:grpFill/>
            <a:ln w="28575" cap="flat" cmpd="sng" algn="ctr">
              <a:solidFill>
                <a:schemeClr val="accent6"/>
              </a:solidFill>
              <a:prstDash val="solid"/>
              <a:round/>
              <a:headEnd type="none" w="med" len="med"/>
              <a:tailEnd type="none" w="med" len="med"/>
            </a:ln>
            <a:effectLst/>
          </p:spPr>
        </p:cxnSp>
        <p:cxnSp>
          <p:nvCxnSpPr>
            <p:cNvPr id="87" name="Straight Connector 86">
              <a:extLst>
                <a:ext uri="{FF2B5EF4-FFF2-40B4-BE49-F238E27FC236}">
                  <a16:creationId xmlns:a16="http://schemas.microsoft.com/office/drawing/2014/main" id="{FEA04548-9459-43BE-96A0-6B2BF4839768}"/>
                </a:ext>
              </a:extLst>
            </p:cNvPr>
            <p:cNvCxnSpPr/>
            <p:nvPr/>
          </p:nvCxnSpPr>
          <p:spPr bwMode="auto">
            <a:xfrm>
              <a:off x="2680199" y="3673882"/>
              <a:ext cx="306165" cy="218384"/>
            </a:xfrm>
            <a:prstGeom prst="line">
              <a:avLst/>
            </a:prstGeom>
            <a:grpFill/>
            <a:ln w="28575" cap="flat" cmpd="sng" algn="ctr">
              <a:solidFill>
                <a:schemeClr val="accent6"/>
              </a:solidFill>
              <a:prstDash val="solid"/>
              <a:round/>
              <a:headEnd type="none" w="med" len="med"/>
              <a:tailEnd type="none" w="med" len="med"/>
            </a:ln>
            <a:effectLst/>
          </p:spPr>
        </p:cxnSp>
        <p:cxnSp>
          <p:nvCxnSpPr>
            <p:cNvPr id="88" name="Straight Connector 87">
              <a:extLst>
                <a:ext uri="{FF2B5EF4-FFF2-40B4-BE49-F238E27FC236}">
                  <a16:creationId xmlns:a16="http://schemas.microsoft.com/office/drawing/2014/main" id="{34256318-2668-4D02-8921-4D6594E7D523}"/>
                </a:ext>
              </a:extLst>
            </p:cNvPr>
            <p:cNvCxnSpPr/>
            <p:nvPr/>
          </p:nvCxnSpPr>
          <p:spPr bwMode="auto">
            <a:xfrm flipV="1">
              <a:off x="1861017" y="3666349"/>
              <a:ext cx="302898" cy="225917"/>
            </a:xfrm>
            <a:prstGeom prst="line">
              <a:avLst/>
            </a:prstGeom>
            <a:grpFill/>
            <a:ln w="28575" cap="flat" cmpd="sng" algn="ctr">
              <a:solidFill>
                <a:schemeClr val="accent6"/>
              </a:solidFill>
              <a:prstDash val="solid"/>
              <a:round/>
              <a:headEnd type="none" w="med" len="med"/>
              <a:tailEnd type="none" w="med" len="med"/>
            </a:ln>
            <a:effectLst/>
          </p:spPr>
        </p:cxnSp>
        <p:sp>
          <p:nvSpPr>
            <p:cNvPr id="89" name="Rectangle 88">
              <a:extLst>
                <a:ext uri="{FF2B5EF4-FFF2-40B4-BE49-F238E27FC236}">
                  <a16:creationId xmlns:a16="http://schemas.microsoft.com/office/drawing/2014/main" id="{D9674AAE-7795-4591-82CD-C90D076383D2}"/>
                </a:ext>
              </a:extLst>
            </p:cNvPr>
            <p:cNvSpPr/>
            <p:nvPr/>
          </p:nvSpPr>
          <p:spPr bwMode="auto">
            <a:xfrm rot="19486446">
              <a:off x="1986661" y="3744898"/>
              <a:ext cx="50241" cy="70776"/>
            </a:xfrm>
            <a:prstGeom prst="rect">
              <a:avLst/>
            </a:prstGeom>
            <a:grpFill/>
            <a:ln w="28575">
              <a:solidFill>
                <a:schemeClr val="accent6"/>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90" name="Rectangle 89">
              <a:extLst>
                <a:ext uri="{FF2B5EF4-FFF2-40B4-BE49-F238E27FC236}">
                  <a16:creationId xmlns:a16="http://schemas.microsoft.com/office/drawing/2014/main" id="{49826A06-5C3B-413C-AE83-37166FF6A6CE}"/>
                </a:ext>
              </a:extLst>
            </p:cNvPr>
            <p:cNvSpPr/>
            <p:nvPr/>
          </p:nvSpPr>
          <p:spPr bwMode="auto">
            <a:xfrm rot="2113554" flipV="1">
              <a:off x="2815093" y="3749685"/>
              <a:ext cx="50241" cy="70776"/>
            </a:xfrm>
            <a:prstGeom prst="rect">
              <a:avLst/>
            </a:prstGeom>
            <a:grpFill/>
            <a:ln w="28575">
              <a:solidFill>
                <a:schemeClr val="accent6"/>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91" name="Rectangle 90">
              <a:extLst>
                <a:ext uri="{FF2B5EF4-FFF2-40B4-BE49-F238E27FC236}">
                  <a16:creationId xmlns:a16="http://schemas.microsoft.com/office/drawing/2014/main" id="{6CDCAC68-9B20-4591-8CDA-468778A38751}"/>
                </a:ext>
              </a:extLst>
            </p:cNvPr>
            <p:cNvSpPr/>
            <p:nvPr/>
          </p:nvSpPr>
          <p:spPr bwMode="auto">
            <a:xfrm rot="5400000" flipV="1">
              <a:off x="2404514" y="4110830"/>
              <a:ext cx="50241" cy="70776"/>
            </a:xfrm>
            <a:prstGeom prst="rect">
              <a:avLst/>
            </a:prstGeom>
            <a:grpFill/>
            <a:ln w="28575">
              <a:solidFill>
                <a:schemeClr val="accent6"/>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grpSp>
      <p:grpSp>
        <p:nvGrpSpPr>
          <p:cNvPr id="92" name="Group 91">
            <a:extLst>
              <a:ext uri="{FF2B5EF4-FFF2-40B4-BE49-F238E27FC236}">
                <a16:creationId xmlns:a16="http://schemas.microsoft.com/office/drawing/2014/main" id="{E57F945E-8431-4A3B-B113-364607396428}"/>
              </a:ext>
            </a:extLst>
          </p:cNvPr>
          <p:cNvGrpSpPr/>
          <p:nvPr/>
        </p:nvGrpSpPr>
        <p:grpSpPr>
          <a:xfrm rot="16200000">
            <a:off x="8831805" y="1626068"/>
            <a:ext cx="1163157" cy="1111695"/>
            <a:chOff x="8334512" y="4747167"/>
            <a:chExt cx="1135394" cy="1085160"/>
          </a:xfrm>
        </p:grpSpPr>
        <p:grpSp>
          <p:nvGrpSpPr>
            <p:cNvPr id="96" name="Group 115">
              <a:extLst>
                <a:ext uri="{FF2B5EF4-FFF2-40B4-BE49-F238E27FC236}">
                  <a16:creationId xmlns:a16="http://schemas.microsoft.com/office/drawing/2014/main" id="{DDD69230-E4D7-4586-9017-0CAAE019FF14}"/>
                </a:ext>
              </a:extLst>
            </p:cNvPr>
            <p:cNvGrpSpPr/>
            <p:nvPr/>
          </p:nvGrpSpPr>
          <p:grpSpPr>
            <a:xfrm rot="10800000">
              <a:off x="8334512" y="4747167"/>
              <a:ext cx="1135394" cy="1085160"/>
              <a:chOff x="863178" y="2614612"/>
              <a:chExt cx="1419029" cy="1423987"/>
            </a:xfrm>
          </p:grpSpPr>
          <p:sp>
            <p:nvSpPr>
              <p:cNvPr id="97" name="Oval 5">
                <a:extLst>
                  <a:ext uri="{FF2B5EF4-FFF2-40B4-BE49-F238E27FC236}">
                    <a16:creationId xmlns:a16="http://schemas.microsoft.com/office/drawing/2014/main" id="{C99D1FA5-6301-480A-B2E9-D9E55C13805D}"/>
                  </a:ext>
                </a:extLst>
              </p:cNvPr>
              <p:cNvSpPr>
                <a:spLocks noChangeArrowheads="1"/>
              </p:cNvSpPr>
              <p:nvPr/>
            </p:nvSpPr>
            <p:spPr bwMode="auto">
              <a:xfrm>
                <a:off x="863178" y="2614612"/>
                <a:ext cx="1419029" cy="1423987"/>
              </a:xfrm>
              <a:prstGeom prst="ellipse">
                <a:avLst/>
              </a:prstGeom>
              <a:solidFill>
                <a:schemeClr val="accent4"/>
              </a:solidFill>
              <a:ln w="9525">
                <a:solidFill>
                  <a:schemeClr val="bg2">
                    <a:lumMod val="10000"/>
                  </a:schemeClr>
                </a:solidFill>
                <a:round/>
                <a:headEnd/>
                <a:tailEnd/>
              </a:ln>
            </p:spPr>
            <p:txBody>
              <a:bodyPr wrap="none" anchor="ct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98" name="Oval 6">
                <a:extLst>
                  <a:ext uri="{FF2B5EF4-FFF2-40B4-BE49-F238E27FC236}">
                    <a16:creationId xmlns:a16="http://schemas.microsoft.com/office/drawing/2014/main" id="{B8DD275C-5322-4AFA-BEB6-B2C271F39EF0}"/>
                  </a:ext>
                </a:extLst>
              </p:cNvPr>
              <p:cNvSpPr>
                <a:spLocks noChangeArrowheads="1"/>
              </p:cNvSpPr>
              <p:nvPr/>
            </p:nvSpPr>
            <p:spPr bwMode="auto">
              <a:xfrm>
                <a:off x="1217937" y="3233737"/>
                <a:ext cx="591263" cy="557212"/>
              </a:xfrm>
              <a:prstGeom prst="ellipse">
                <a:avLst/>
              </a:prstGeom>
              <a:solidFill>
                <a:srgbClr val="7EEA9D"/>
              </a:solidFill>
              <a:ln w="9525">
                <a:solidFill>
                  <a:schemeClr val="bg2">
                    <a:lumMod val="10000"/>
                  </a:schemeClr>
                </a:solidFill>
                <a:round/>
                <a:headEnd/>
                <a:tailEnd/>
              </a:ln>
            </p:spPr>
            <p:txBody>
              <a:bodyPr wrap="none" anchor="ct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sp>
          <p:nvSpPr>
            <p:cNvPr id="95" name="TextBox 94">
              <a:extLst>
                <a:ext uri="{FF2B5EF4-FFF2-40B4-BE49-F238E27FC236}">
                  <a16:creationId xmlns:a16="http://schemas.microsoft.com/office/drawing/2014/main" id="{2778B6A2-1711-46E9-AA67-0A71EB2CBE11}"/>
                </a:ext>
              </a:extLst>
            </p:cNvPr>
            <p:cNvSpPr txBox="1"/>
            <p:nvPr/>
          </p:nvSpPr>
          <p:spPr>
            <a:xfrm rot="5400000">
              <a:off x="8323063" y="5271202"/>
              <a:ext cx="584852" cy="300431"/>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T-Cell</a:t>
              </a:r>
            </a:p>
          </p:txBody>
        </p:sp>
      </p:grpSp>
      <p:grpSp>
        <p:nvGrpSpPr>
          <p:cNvPr id="103" name="Group 102">
            <a:extLst>
              <a:ext uri="{FF2B5EF4-FFF2-40B4-BE49-F238E27FC236}">
                <a16:creationId xmlns:a16="http://schemas.microsoft.com/office/drawing/2014/main" id="{1E807C94-9F5D-483F-8209-1D6DB96BECBC}"/>
              </a:ext>
            </a:extLst>
          </p:cNvPr>
          <p:cNvGrpSpPr/>
          <p:nvPr/>
        </p:nvGrpSpPr>
        <p:grpSpPr>
          <a:xfrm rot="12685303">
            <a:off x="10214172" y="1343509"/>
            <a:ext cx="823333" cy="806467"/>
            <a:chOff x="1710687" y="3278840"/>
            <a:chExt cx="1464470" cy="1434470"/>
          </a:xfrm>
          <a:solidFill>
            <a:schemeClr val="accent6">
              <a:lumMod val="20000"/>
              <a:lumOff val="80000"/>
            </a:schemeClr>
          </a:solidFill>
        </p:grpSpPr>
        <p:sp>
          <p:nvSpPr>
            <p:cNvPr id="104" name="Freeform 73">
              <a:extLst>
                <a:ext uri="{FF2B5EF4-FFF2-40B4-BE49-F238E27FC236}">
                  <a16:creationId xmlns:a16="http://schemas.microsoft.com/office/drawing/2014/main" id="{24096E90-1DEA-401D-9C99-B35F9557D728}"/>
                </a:ext>
              </a:extLst>
            </p:cNvPr>
            <p:cNvSpPr/>
            <p:nvPr/>
          </p:nvSpPr>
          <p:spPr bwMode="auto">
            <a:xfrm rot="11035913">
              <a:off x="2744226" y="3517079"/>
              <a:ext cx="430931" cy="568975"/>
            </a:xfrm>
            <a:custGeom>
              <a:avLst/>
              <a:gdLst>
                <a:gd name="connsiteX0" fmla="*/ 256674 w 890337"/>
                <a:gd name="connsiteY0" fmla="*/ 1122948 h 1130969"/>
                <a:gd name="connsiteX1" fmla="*/ 890337 w 890337"/>
                <a:gd name="connsiteY1" fmla="*/ 216569 h 1130969"/>
                <a:gd name="connsiteX2" fmla="*/ 842211 w 890337"/>
                <a:gd name="connsiteY2" fmla="*/ 0 h 1130969"/>
                <a:gd name="connsiteX3" fmla="*/ 625642 w 890337"/>
                <a:gd name="connsiteY3" fmla="*/ 0 h 1130969"/>
                <a:gd name="connsiteX4" fmla="*/ 0 w 890337"/>
                <a:gd name="connsiteY4" fmla="*/ 906379 h 1130969"/>
                <a:gd name="connsiteX5" fmla="*/ 24063 w 890337"/>
                <a:gd name="connsiteY5" fmla="*/ 1130969 h 1130969"/>
                <a:gd name="connsiteX6" fmla="*/ 256674 w 890337"/>
                <a:gd name="connsiteY6" fmla="*/ 1122948 h 1130969"/>
                <a:gd name="connsiteX0" fmla="*/ 256674 w 895015"/>
                <a:gd name="connsiteY0" fmla="*/ 1122948 h 1130969"/>
                <a:gd name="connsiteX1" fmla="*/ 890337 w 895015"/>
                <a:gd name="connsiteY1" fmla="*/ 216569 h 1130969"/>
                <a:gd name="connsiteX2" fmla="*/ 842211 w 895015"/>
                <a:gd name="connsiteY2" fmla="*/ 0 h 1130969"/>
                <a:gd name="connsiteX3" fmla="*/ 625642 w 895015"/>
                <a:gd name="connsiteY3" fmla="*/ 0 h 1130969"/>
                <a:gd name="connsiteX4" fmla="*/ 0 w 895015"/>
                <a:gd name="connsiteY4" fmla="*/ 906379 h 1130969"/>
                <a:gd name="connsiteX5" fmla="*/ 24063 w 895015"/>
                <a:gd name="connsiteY5" fmla="*/ 1130969 h 1130969"/>
                <a:gd name="connsiteX6" fmla="*/ 256674 w 895015"/>
                <a:gd name="connsiteY6" fmla="*/ 1122948 h 1130969"/>
                <a:gd name="connsiteX0" fmla="*/ 256674 w 917747"/>
                <a:gd name="connsiteY0" fmla="*/ 1122948 h 1130969"/>
                <a:gd name="connsiteX1" fmla="*/ 890337 w 917747"/>
                <a:gd name="connsiteY1" fmla="*/ 216569 h 1130969"/>
                <a:gd name="connsiteX2" fmla="*/ 842211 w 917747"/>
                <a:gd name="connsiteY2" fmla="*/ 0 h 1130969"/>
                <a:gd name="connsiteX3" fmla="*/ 625642 w 917747"/>
                <a:gd name="connsiteY3" fmla="*/ 0 h 1130969"/>
                <a:gd name="connsiteX4" fmla="*/ 0 w 917747"/>
                <a:gd name="connsiteY4" fmla="*/ 906379 h 1130969"/>
                <a:gd name="connsiteX5" fmla="*/ 24063 w 917747"/>
                <a:gd name="connsiteY5" fmla="*/ 1130969 h 1130969"/>
                <a:gd name="connsiteX6" fmla="*/ 256674 w 917747"/>
                <a:gd name="connsiteY6" fmla="*/ 1122948 h 1130969"/>
                <a:gd name="connsiteX0" fmla="*/ 256674 w 917747"/>
                <a:gd name="connsiteY0" fmla="*/ 1154698 h 1162719"/>
                <a:gd name="connsiteX1" fmla="*/ 890337 w 917747"/>
                <a:gd name="connsiteY1" fmla="*/ 248319 h 1162719"/>
                <a:gd name="connsiteX2" fmla="*/ 842211 w 917747"/>
                <a:gd name="connsiteY2" fmla="*/ 31750 h 1162719"/>
                <a:gd name="connsiteX3" fmla="*/ 625642 w 917747"/>
                <a:gd name="connsiteY3" fmla="*/ 31750 h 1162719"/>
                <a:gd name="connsiteX4" fmla="*/ 0 w 917747"/>
                <a:gd name="connsiteY4" fmla="*/ 938129 h 1162719"/>
                <a:gd name="connsiteX5" fmla="*/ 24063 w 917747"/>
                <a:gd name="connsiteY5" fmla="*/ 1162719 h 1162719"/>
                <a:gd name="connsiteX6" fmla="*/ 256674 w 917747"/>
                <a:gd name="connsiteY6" fmla="*/ 1154698 h 1162719"/>
                <a:gd name="connsiteX0" fmla="*/ 256674 w 917747"/>
                <a:gd name="connsiteY0" fmla="*/ 1166461 h 1174482"/>
                <a:gd name="connsiteX1" fmla="*/ 890337 w 917747"/>
                <a:gd name="connsiteY1" fmla="*/ 260082 h 1174482"/>
                <a:gd name="connsiteX2" fmla="*/ 842211 w 917747"/>
                <a:gd name="connsiteY2" fmla="*/ 43513 h 1174482"/>
                <a:gd name="connsiteX3" fmla="*/ 625642 w 917747"/>
                <a:gd name="connsiteY3" fmla="*/ 43513 h 1174482"/>
                <a:gd name="connsiteX4" fmla="*/ 0 w 917747"/>
                <a:gd name="connsiteY4" fmla="*/ 949892 h 1174482"/>
                <a:gd name="connsiteX5" fmla="*/ 24063 w 917747"/>
                <a:gd name="connsiteY5" fmla="*/ 1174482 h 1174482"/>
                <a:gd name="connsiteX6" fmla="*/ 256674 w 917747"/>
                <a:gd name="connsiteY6" fmla="*/ 1166461 h 1174482"/>
                <a:gd name="connsiteX0" fmla="*/ 256674 w 917747"/>
                <a:gd name="connsiteY0" fmla="*/ 1166461 h 1203631"/>
                <a:gd name="connsiteX1" fmla="*/ 890337 w 917747"/>
                <a:gd name="connsiteY1" fmla="*/ 260082 h 1203631"/>
                <a:gd name="connsiteX2" fmla="*/ 842211 w 917747"/>
                <a:gd name="connsiteY2" fmla="*/ 43513 h 1203631"/>
                <a:gd name="connsiteX3" fmla="*/ 625642 w 917747"/>
                <a:gd name="connsiteY3" fmla="*/ 43513 h 1203631"/>
                <a:gd name="connsiteX4" fmla="*/ 0 w 917747"/>
                <a:gd name="connsiteY4" fmla="*/ 949892 h 1203631"/>
                <a:gd name="connsiteX5" fmla="*/ 24063 w 917747"/>
                <a:gd name="connsiteY5" fmla="*/ 1174482 h 1203631"/>
                <a:gd name="connsiteX6" fmla="*/ 256674 w 917747"/>
                <a:gd name="connsiteY6" fmla="*/ 1166461 h 1203631"/>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 name="connsiteX0" fmla="*/ 262919 w 923992"/>
                <a:gd name="connsiteY0" fmla="*/ 1166461 h 1211739"/>
                <a:gd name="connsiteX1" fmla="*/ 896582 w 923992"/>
                <a:gd name="connsiteY1" fmla="*/ 260082 h 1211739"/>
                <a:gd name="connsiteX2" fmla="*/ 848456 w 923992"/>
                <a:gd name="connsiteY2" fmla="*/ 43513 h 1211739"/>
                <a:gd name="connsiteX3" fmla="*/ 631887 w 923992"/>
                <a:gd name="connsiteY3" fmla="*/ 43513 h 1211739"/>
                <a:gd name="connsiteX4" fmla="*/ 6245 w 923992"/>
                <a:gd name="connsiteY4" fmla="*/ 949892 h 1211739"/>
                <a:gd name="connsiteX5" fmla="*/ 30308 w 923992"/>
                <a:gd name="connsiteY5" fmla="*/ 1174482 h 1211739"/>
                <a:gd name="connsiteX6" fmla="*/ 262919 w 923992"/>
                <a:gd name="connsiteY6" fmla="*/ 1166461 h 1211739"/>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747" h="1211739">
                  <a:moveTo>
                    <a:pt x="256674" y="1166461"/>
                  </a:moveTo>
                  <a:lnTo>
                    <a:pt x="890337" y="260082"/>
                  </a:lnTo>
                  <a:cubicBezTo>
                    <a:pt x="931445" y="192655"/>
                    <a:pt x="934453" y="96653"/>
                    <a:pt x="842211" y="43513"/>
                  </a:cubicBezTo>
                  <a:cubicBezTo>
                    <a:pt x="765259" y="-27925"/>
                    <a:pt x="712119" y="650"/>
                    <a:pt x="625642" y="43513"/>
                  </a:cubicBezTo>
                  <a:lnTo>
                    <a:pt x="0" y="949892"/>
                  </a:lnTo>
                  <a:cubicBezTo>
                    <a:pt x="-39604" y="1024755"/>
                    <a:pt x="-31583" y="1094856"/>
                    <a:pt x="24063" y="1174482"/>
                  </a:cubicBezTo>
                  <a:cubicBezTo>
                    <a:pt x="153988" y="1243245"/>
                    <a:pt x="202950" y="1202473"/>
                    <a:pt x="256674" y="1166461"/>
                  </a:cubicBezTo>
                  <a:close/>
                </a:path>
              </a:pathLst>
            </a:custGeom>
            <a:grpFill/>
            <a:ln w="28575">
              <a:solidFill>
                <a:schemeClr val="accent6"/>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05" name="Freeform 74">
              <a:extLst>
                <a:ext uri="{FF2B5EF4-FFF2-40B4-BE49-F238E27FC236}">
                  <a16:creationId xmlns:a16="http://schemas.microsoft.com/office/drawing/2014/main" id="{32152B92-60BD-4623-940F-218D1B50E5C6}"/>
                </a:ext>
              </a:extLst>
            </p:cNvPr>
            <p:cNvSpPr/>
            <p:nvPr/>
          </p:nvSpPr>
          <p:spPr bwMode="auto">
            <a:xfrm rot="21392662" flipV="1">
              <a:off x="1710687" y="3539196"/>
              <a:ext cx="430931" cy="568975"/>
            </a:xfrm>
            <a:custGeom>
              <a:avLst/>
              <a:gdLst>
                <a:gd name="connsiteX0" fmla="*/ 256674 w 890337"/>
                <a:gd name="connsiteY0" fmla="*/ 1122948 h 1130969"/>
                <a:gd name="connsiteX1" fmla="*/ 890337 w 890337"/>
                <a:gd name="connsiteY1" fmla="*/ 216569 h 1130969"/>
                <a:gd name="connsiteX2" fmla="*/ 842211 w 890337"/>
                <a:gd name="connsiteY2" fmla="*/ 0 h 1130969"/>
                <a:gd name="connsiteX3" fmla="*/ 625642 w 890337"/>
                <a:gd name="connsiteY3" fmla="*/ 0 h 1130969"/>
                <a:gd name="connsiteX4" fmla="*/ 0 w 890337"/>
                <a:gd name="connsiteY4" fmla="*/ 906379 h 1130969"/>
                <a:gd name="connsiteX5" fmla="*/ 24063 w 890337"/>
                <a:gd name="connsiteY5" fmla="*/ 1130969 h 1130969"/>
                <a:gd name="connsiteX6" fmla="*/ 256674 w 890337"/>
                <a:gd name="connsiteY6" fmla="*/ 1122948 h 1130969"/>
                <a:gd name="connsiteX0" fmla="*/ 256674 w 895015"/>
                <a:gd name="connsiteY0" fmla="*/ 1122948 h 1130969"/>
                <a:gd name="connsiteX1" fmla="*/ 890337 w 895015"/>
                <a:gd name="connsiteY1" fmla="*/ 216569 h 1130969"/>
                <a:gd name="connsiteX2" fmla="*/ 842211 w 895015"/>
                <a:gd name="connsiteY2" fmla="*/ 0 h 1130969"/>
                <a:gd name="connsiteX3" fmla="*/ 625642 w 895015"/>
                <a:gd name="connsiteY3" fmla="*/ 0 h 1130969"/>
                <a:gd name="connsiteX4" fmla="*/ 0 w 895015"/>
                <a:gd name="connsiteY4" fmla="*/ 906379 h 1130969"/>
                <a:gd name="connsiteX5" fmla="*/ 24063 w 895015"/>
                <a:gd name="connsiteY5" fmla="*/ 1130969 h 1130969"/>
                <a:gd name="connsiteX6" fmla="*/ 256674 w 895015"/>
                <a:gd name="connsiteY6" fmla="*/ 1122948 h 1130969"/>
                <a:gd name="connsiteX0" fmla="*/ 256674 w 917747"/>
                <a:gd name="connsiteY0" fmla="*/ 1122948 h 1130969"/>
                <a:gd name="connsiteX1" fmla="*/ 890337 w 917747"/>
                <a:gd name="connsiteY1" fmla="*/ 216569 h 1130969"/>
                <a:gd name="connsiteX2" fmla="*/ 842211 w 917747"/>
                <a:gd name="connsiteY2" fmla="*/ 0 h 1130969"/>
                <a:gd name="connsiteX3" fmla="*/ 625642 w 917747"/>
                <a:gd name="connsiteY3" fmla="*/ 0 h 1130969"/>
                <a:gd name="connsiteX4" fmla="*/ 0 w 917747"/>
                <a:gd name="connsiteY4" fmla="*/ 906379 h 1130969"/>
                <a:gd name="connsiteX5" fmla="*/ 24063 w 917747"/>
                <a:gd name="connsiteY5" fmla="*/ 1130969 h 1130969"/>
                <a:gd name="connsiteX6" fmla="*/ 256674 w 917747"/>
                <a:gd name="connsiteY6" fmla="*/ 1122948 h 1130969"/>
                <a:gd name="connsiteX0" fmla="*/ 256674 w 917747"/>
                <a:gd name="connsiteY0" fmla="*/ 1154698 h 1162719"/>
                <a:gd name="connsiteX1" fmla="*/ 890337 w 917747"/>
                <a:gd name="connsiteY1" fmla="*/ 248319 h 1162719"/>
                <a:gd name="connsiteX2" fmla="*/ 842211 w 917747"/>
                <a:gd name="connsiteY2" fmla="*/ 31750 h 1162719"/>
                <a:gd name="connsiteX3" fmla="*/ 625642 w 917747"/>
                <a:gd name="connsiteY3" fmla="*/ 31750 h 1162719"/>
                <a:gd name="connsiteX4" fmla="*/ 0 w 917747"/>
                <a:gd name="connsiteY4" fmla="*/ 938129 h 1162719"/>
                <a:gd name="connsiteX5" fmla="*/ 24063 w 917747"/>
                <a:gd name="connsiteY5" fmla="*/ 1162719 h 1162719"/>
                <a:gd name="connsiteX6" fmla="*/ 256674 w 917747"/>
                <a:gd name="connsiteY6" fmla="*/ 1154698 h 1162719"/>
                <a:gd name="connsiteX0" fmla="*/ 256674 w 917747"/>
                <a:gd name="connsiteY0" fmla="*/ 1166461 h 1174482"/>
                <a:gd name="connsiteX1" fmla="*/ 890337 w 917747"/>
                <a:gd name="connsiteY1" fmla="*/ 260082 h 1174482"/>
                <a:gd name="connsiteX2" fmla="*/ 842211 w 917747"/>
                <a:gd name="connsiteY2" fmla="*/ 43513 h 1174482"/>
                <a:gd name="connsiteX3" fmla="*/ 625642 w 917747"/>
                <a:gd name="connsiteY3" fmla="*/ 43513 h 1174482"/>
                <a:gd name="connsiteX4" fmla="*/ 0 w 917747"/>
                <a:gd name="connsiteY4" fmla="*/ 949892 h 1174482"/>
                <a:gd name="connsiteX5" fmla="*/ 24063 w 917747"/>
                <a:gd name="connsiteY5" fmla="*/ 1174482 h 1174482"/>
                <a:gd name="connsiteX6" fmla="*/ 256674 w 917747"/>
                <a:gd name="connsiteY6" fmla="*/ 1166461 h 1174482"/>
                <a:gd name="connsiteX0" fmla="*/ 256674 w 917747"/>
                <a:gd name="connsiteY0" fmla="*/ 1166461 h 1203631"/>
                <a:gd name="connsiteX1" fmla="*/ 890337 w 917747"/>
                <a:gd name="connsiteY1" fmla="*/ 260082 h 1203631"/>
                <a:gd name="connsiteX2" fmla="*/ 842211 w 917747"/>
                <a:gd name="connsiteY2" fmla="*/ 43513 h 1203631"/>
                <a:gd name="connsiteX3" fmla="*/ 625642 w 917747"/>
                <a:gd name="connsiteY3" fmla="*/ 43513 h 1203631"/>
                <a:gd name="connsiteX4" fmla="*/ 0 w 917747"/>
                <a:gd name="connsiteY4" fmla="*/ 949892 h 1203631"/>
                <a:gd name="connsiteX5" fmla="*/ 24063 w 917747"/>
                <a:gd name="connsiteY5" fmla="*/ 1174482 h 1203631"/>
                <a:gd name="connsiteX6" fmla="*/ 256674 w 917747"/>
                <a:gd name="connsiteY6" fmla="*/ 1166461 h 1203631"/>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 name="connsiteX0" fmla="*/ 262919 w 923992"/>
                <a:gd name="connsiteY0" fmla="*/ 1166461 h 1211739"/>
                <a:gd name="connsiteX1" fmla="*/ 896582 w 923992"/>
                <a:gd name="connsiteY1" fmla="*/ 260082 h 1211739"/>
                <a:gd name="connsiteX2" fmla="*/ 848456 w 923992"/>
                <a:gd name="connsiteY2" fmla="*/ 43513 h 1211739"/>
                <a:gd name="connsiteX3" fmla="*/ 631887 w 923992"/>
                <a:gd name="connsiteY3" fmla="*/ 43513 h 1211739"/>
                <a:gd name="connsiteX4" fmla="*/ 6245 w 923992"/>
                <a:gd name="connsiteY4" fmla="*/ 949892 h 1211739"/>
                <a:gd name="connsiteX5" fmla="*/ 30308 w 923992"/>
                <a:gd name="connsiteY5" fmla="*/ 1174482 h 1211739"/>
                <a:gd name="connsiteX6" fmla="*/ 262919 w 923992"/>
                <a:gd name="connsiteY6" fmla="*/ 1166461 h 1211739"/>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747" h="1211739">
                  <a:moveTo>
                    <a:pt x="256674" y="1166461"/>
                  </a:moveTo>
                  <a:lnTo>
                    <a:pt x="890337" y="260082"/>
                  </a:lnTo>
                  <a:cubicBezTo>
                    <a:pt x="931445" y="192655"/>
                    <a:pt x="934453" y="96653"/>
                    <a:pt x="842211" y="43513"/>
                  </a:cubicBezTo>
                  <a:cubicBezTo>
                    <a:pt x="765259" y="-27925"/>
                    <a:pt x="712119" y="650"/>
                    <a:pt x="625642" y="43513"/>
                  </a:cubicBezTo>
                  <a:lnTo>
                    <a:pt x="0" y="949892"/>
                  </a:lnTo>
                  <a:cubicBezTo>
                    <a:pt x="-39604" y="1024755"/>
                    <a:pt x="-31583" y="1094856"/>
                    <a:pt x="24063" y="1174482"/>
                  </a:cubicBezTo>
                  <a:cubicBezTo>
                    <a:pt x="153988" y="1243245"/>
                    <a:pt x="202950" y="1202473"/>
                    <a:pt x="256674" y="1166461"/>
                  </a:cubicBezTo>
                  <a:close/>
                </a:path>
              </a:pathLst>
            </a:custGeom>
            <a:grpFill/>
            <a:ln w="28575">
              <a:solidFill>
                <a:schemeClr val="accent6"/>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06" name="Freeform 39">
              <a:extLst>
                <a:ext uri="{FF2B5EF4-FFF2-40B4-BE49-F238E27FC236}">
                  <a16:creationId xmlns:a16="http://schemas.microsoft.com/office/drawing/2014/main" id="{7484E622-BAFE-4217-96BE-9DA41A596732}"/>
                </a:ext>
              </a:extLst>
            </p:cNvPr>
            <p:cNvSpPr/>
            <p:nvPr/>
          </p:nvSpPr>
          <p:spPr bwMode="auto">
            <a:xfrm>
              <a:off x="2461753" y="3278840"/>
              <a:ext cx="619644" cy="1434470"/>
            </a:xfrm>
            <a:custGeom>
              <a:avLst/>
              <a:gdLst>
                <a:gd name="connsiteX0" fmla="*/ 1010653 w 1283368"/>
                <a:gd name="connsiteY0" fmla="*/ 16042 h 3296653"/>
                <a:gd name="connsiteX1" fmla="*/ 40105 w 1283368"/>
                <a:gd name="connsiteY1" fmla="*/ 1435768 h 3296653"/>
                <a:gd name="connsiteX2" fmla="*/ 0 w 1283368"/>
                <a:gd name="connsiteY2" fmla="*/ 1668379 h 3296653"/>
                <a:gd name="connsiteX3" fmla="*/ 8021 w 1283368"/>
                <a:gd name="connsiteY3" fmla="*/ 3136232 h 3296653"/>
                <a:gd name="connsiteX4" fmla="*/ 176463 w 1283368"/>
                <a:gd name="connsiteY4" fmla="*/ 3296653 h 3296653"/>
                <a:gd name="connsiteX5" fmla="*/ 368968 w 1283368"/>
                <a:gd name="connsiteY5" fmla="*/ 3152274 h 3296653"/>
                <a:gd name="connsiteX6" fmla="*/ 376990 w 1283368"/>
                <a:gd name="connsiteY6" fmla="*/ 1532021 h 3296653"/>
                <a:gd name="connsiteX7" fmla="*/ 1283368 w 1283368"/>
                <a:gd name="connsiteY7" fmla="*/ 232611 h 3296653"/>
                <a:gd name="connsiteX8" fmla="*/ 1259305 w 1283368"/>
                <a:gd name="connsiteY8" fmla="*/ 0 h 3296653"/>
                <a:gd name="connsiteX9" fmla="*/ 1010653 w 1283368"/>
                <a:gd name="connsiteY9" fmla="*/ 16042 h 3296653"/>
                <a:gd name="connsiteX0" fmla="*/ 1010653 w 1307114"/>
                <a:gd name="connsiteY0" fmla="*/ 16042 h 3296653"/>
                <a:gd name="connsiteX1" fmla="*/ 40105 w 1307114"/>
                <a:gd name="connsiteY1" fmla="*/ 1435768 h 3296653"/>
                <a:gd name="connsiteX2" fmla="*/ 0 w 1307114"/>
                <a:gd name="connsiteY2" fmla="*/ 1668379 h 3296653"/>
                <a:gd name="connsiteX3" fmla="*/ 8021 w 1307114"/>
                <a:gd name="connsiteY3" fmla="*/ 3136232 h 3296653"/>
                <a:gd name="connsiteX4" fmla="*/ 176463 w 1307114"/>
                <a:gd name="connsiteY4" fmla="*/ 3296653 h 3296653"/>
                <a:gd name="connsiteX5" fmla="*/ 368968 w 1307114"/>
                <a:gd name="connsiteY5" fmla="*/ 3152274 h 3296653"/>
                <a:gd name="connsiteX6" fmla="*/ 376990 w 1307114"/>
                <a:gd name="connsiteY6" fmla="*/ 1532021 h 3296653"/>
                <a:gd name="connsiteX7" fmla="*/ 1283368 w 1307114"/>
                <a:gd name="connsiteY7" fmla="*/ 232611 h 3296653"/>
                <a:gd name="connsiteX8" fmla="*/ 1259305 w 1307114"/>
                <a:gd name="connsiteY8" fmla="*/ 0 h 3296653"/>
                <a:gd name="connsiteX9" fmla="*/ 1010653 w 1307114"/>
                <a:gd name="connsiteY9" fmla="*/ 16042 h 3296653"/>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61604 h 3342215"/>
                <a:gd name="connsiteX1" fmla="*/ 40105 w 1307114"/>
                <a:gd name="connsiteY1" fmla="*/ 1481330 h 3342215"/>
                <a:gd name="connsiteX2" fmla="*/ 0 w 1307114"/>
                <a:gd name="connsiteY2" fmla="*/ 1713941 h 3342215"/>
                <a:gd name="connsiteX3" fmla="*/ 8021 w 1307114"/>
                <a:gd name="connsiteY3" fmla="*/ 3181794 h 3342215"/>
                <a:gd name="connsiteX4" fmla="*/ 176463 w 1307114"/>
                <a:gd name="connsiteY4" fmla="*/ 3342215 h 3342215"/>
                <a:gd name="connsiteX5" fmla="*/ 368968 w 1307114"/>
                <a:gd name="connsiteY5" fmla="*/ 3197836 h 3342215"/>
                <a:gd name="connsiteX6" fmla="*/ 376990 w 1307114"/>
                <a:gd name="connsiteY6" fmla="*/ 1577583 h 3342215"/>
                <a:gd name="connsiteX7" fmla="*/ 1283368 w 1307114"/>
                <a:gd name="connsiteY7" fmla="*/ 278173 h 3342215"/>
                <a:gd name="connsiteX8" fmla="*/ 1259305 w 1307114"/>
                <a:gd name="connsiteY8" fmla="*/ 45562 h 3342215"/>
                <a:gd name="connsiteX9" fmla="*/ 1010653 w 1307114"/>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16293 w 1319647"/>
                <a:gd name="connsiteY1" fmla="*/ 150038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19647" h="3334194">
                  <a:moveTo>
                    <a:pt x="1010653" y="61604"/>
                  </a:moveTo>
                  <a:lnTo>
                    <a:pt x="16293" y="1500380"/>
                  </a:lnTo>
                  <a:lnTo>
                    <a:pt x="0" y="1713941"/>
                  </a:lnTo>
                  <a:cubicBezTo>
                    <a:pt x="2674" y="2203225"/>
                    <a:pt x="5347" y="2692510"/>
                    <a:pt x="8021" y="3181794"/>
                  </a:cubicBezTo>
                  <a:cubicBezTo>
                    <a:pt x="16042" y="3251310"/>
                    <a:pt x="32084" y="3320826"/>
                    <a:pt x="176463" y="3334194"/>
                  </a:cubicBezTo>
                  <a:cubicBezTo>
                    <a:pt x="352925" y="3310132"/>
                    <a:pt x="344905" y="3262004"/>
                    <a:pt x="368968" y="3197836"/>
                  </a:cubicBezTo>
                  <a:lnTo>
                    <a:pt x="376990" y="1577583"/>
                  </a:lnTo>
                  <a:lnTo>
                    <a:pt x="1283368" y="278173"/>
                  </a:lnTo>
                  <a:cubicBezTo>
                    <a:pt x="1315453" y="184594"/>
                    <a:pt x="1355558" y="147163"/>
                    <a:pt x="1259305" y="45562"/>
                  </a:cubicBezTo>
                  <a:cubicBezTo>
                    <a:pt x="1112252" y="-37323"/>
                    <a:pt x="1085516" y="8131"/>
                    <a:pt x="1010653" y="61604"/>
                  </a:cubicBezTo>
                  <a:close/>
                </a:path>
              </a:pathLst>
            </a:custGeom>
            <a:grpFill/>
            <a:ln w="28575">
              <a:solidFill>
                <a:schemeClr val="accent6"/>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07" name="Freeform 41">
              <a:extLst>
                <a:ext uri="{FF2B5EF4-FFF2-40B4-BE49-F238E27FC236}">
                  <a16:creationId xmlns:a16="http://schemas.microsoft.com/office/drawing/2014/main" id="{CAEB6071-BE70-40B8-81F3-151E56AE236C}"/>
                </a:ext>
              </a:extLst>
            </p:cNvPr>
            <p:cNvSpPr/>
            <p:nvPr/>
          </p:nvSpPr>
          <p:spPr bwMode="auto">
            <a:xfrm flipH="1">
              <a:off x="1775315" y="3278840"/>
              <a:ext cx="616174" cy="1434470"/>
            </a:xfrm>
            <a:custGeom>
              <a:avLst/>
              <a:gdLst>
                <a:gd name="connsiteX0" fmla="*/ 1010653 w 1283368"/>
                <a:gd name="connsiteY0" fmla="*/ 16042 h 3296653"/>
                <a:gd name="connsiteX1" fmla="*/ 40105 w 1283368"/>
                <a:gd name="connsiteY1" fmla="*/ 1435768 h 3296653"/>
                <a:gd name="connsiteX2" fmla="*/ 0 w 1283368"/>
                <a:gd name="connsiteY2" fmla="*/ 1668379 h 3296653"/>
                <a:gd name="connsiteX3" fmla="*/ 8021 w 1283368"/>
                <a:gd name="connsiteY3" fmla="*/ 3136232 h 3296653"/>
                <a:gd name="connsiteX4" fmla="*/ 176463 w 1283368"/>
                <a:gd name="connsiteY4" fmla="*/ 3296653 h 3296653"/>
                <a:gd name="connsiteX5" fmla="*/ 368968 w 1283368"/>
                <a:gd name="connsiteY5" fmla="*/ 3152274 h 3296653"/>
                <a:gd name="connsiteX6" fmla="*/ 376990 w 1283368"/>
                <a:gd name="connsiteY6" fmla="*/ 1532021 h 3296653"/>
                <a:gd name="connsiteX7" fmla="*/ 1283368 w 1283368"/>
                <a:gd name="connsiteY7" fmla="*/ 232611 h 3296653"/>
                <a:gd name="connsiteX8" fmla="*/ 1259305 w 1283368"/>
                <a:gd name="connsiteY8" fmla="*/ 0 h 3296653"/>
                <a:gd name="connsiteX9" fmla="*/ 1010653 w 1283368"/>
                <a:gd name="connsiteY9" fmla="*/ 16042 h 3296653"/>
                <a:gd name="connsiteX0" fmla="*/ 1010653 w 1307114"/>
                <a:gd name="connsiteY0" fmla="*/ 16042 h 3296653"/>
                <a:gd name="connsiteX1" fmla="*/ 40105 w 1307114"/>
                <a:gd name="connsiteY1" fmla="*/ 1435768 h 3296653"/>
                <a:gd name="connsiteX2" fmla="*/ 0 w 1307114"/>
                <a:gd name="connsiteY2" fmla="*/ 1668379 h 3296653"/>
                <a:gd name="connsiteX3" fmla="*/ 8021 w 1307114"/>
                <a:gd name="connsiteY3" fmla="*/ 3136232 h 3296653"/>
                <a:gd name="connsiteX4" fmla="*/ 176463 w 1307114"/>
                <a:gd name="connsiteY4" fmla="*/ 3296653 h 3296653"/>
                <a:gd name="connsiteX5" fmla="*/ 368968 w 1307114"/>
                <a:gd name="connsiteY5" fmla="*/ 3152274 h 3296653"/>
                <a:gd name="connsiteX6" fmla="*/ 376990 w 1307114"/>
                <a:gd name="connsiteY6" fmla="*/ 1532021 h 3296653"/>
                <a:gd name="connsiteX7" fmla="*/ 1283368 w 1307114"/>
                <a:gd name="connsiteY7" fmla="*/ 232611 h 3296653"/>
                <a:gd name="connsiteX8" fmla="*/ 1259305 w 1307114"/>
                <a:gd name="connsiteY8" fmla="*/ 0 h 3296653"/>
                <a:gd name="connsiteX9" fmla="*/ 1010653 w 1307114"/>
                <a:gd name="connsiteY9" fmla="*/ 16042 h 3296653"/>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61604 h 3342215"/>
                <a:gd name="connsiteX1" fmla="*/ 40105 w 1307114"/>
                <a:gd name="connsiteY1" fmla="*/ 1481330 h 3342215"/>
                <a:gd name="connsiteX2" fmla="*/ 0 w 1307114"/>
                <a:gd name="connsiteY2" fmla="*/ 1713941 h 3342215"/>
                <a:gd name="connsiteX3" fmla="*/ 8021 w 1307114"/>
                <a:gd name="connsiteY3" fmla="*/ 3181794 h 3342215"/>
                <a:gd name="connsiteX4" fmla="*/ 176463 w 1307114"/>
                <a:gd name="connsiteY4" fmla="*/ 3342215 h 3342215"/>
                <a:gd name="connsiteX5" fmla="*/ 368968 w 1307114"/>
                <a:gd name="connsiteY5" fmla="*/ 3197836 h 3342215"/>
                <a:gd name="connsiteX6" fmla="*/ 376990 w 1307114"/>
                <a:gd name="connsiteY6" fmla="*/ 1577583 h 3342215"/>
                <a:gd name="connsiteX7" fmla="*/ 1283368 w 1307114"/>
                <a:gd name="connsiteY7" fmla="*/ 278173 h 3342215"/>
                <a:gd name="connsiteX8" fmla="*/ 1259305 w 1307114"/>
                <a:gd name="connsiteY8" fmla="*/ 45562 h 3342215"/>
                <a:gd name="connsiteX9" fmla="*/ 1010653 w 1307114"/>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03264 w 1312258"/>
                <a:gd name="connsiteY0" fmla="*/ 61604 h 3334194"/>
                <a:gd name="connsiteX1" fmla="*/ 32716 w 1312258"/>
                <a:gd name="connsiteY1" fmla="*/ 1481330 h 3334194"/>
                <a:gd name="connsiteX2" fmla="*/ 2136 w 1312258"/>
                <a:gd name="connsiteY2" fmla="*/ 1713941 h 3334194"/>
                <a:gd name="connsiteX3" fmla="*/ 632 w 1312258"/>
                <a:gd name="connsiteY3" fmla="*/ 3181794 h 3334194"/>
                <a:gd name="connsiteX4" fmla="*/ 169074 w 1312258"/>
                <a:gd name="connsiteY4" fmla="*/ 3334194 h 3334194"/>
                <a:gd name="connsiteX5" fmla="*/ 361579 w 1312258"/>
                <a:gd name="connsiteY5" fmla="*/ 3197836 h 3334194"/>
                <a:gd name="connsiteX6" fmla="*/ 369601 w 1312258"/>
                <a:gd name="connsiteY6" fmla="*/ 1577583 h 3334194"/>
                <a:gd name="connsiteX7" fmla="*/ 1275979 w 1312258"/>
                <a:gd name="connsiteY7" fmla="*/ 278173 h 3334194"/>
                <a:gd name="connsiteX8" fmla="*/ 1251916 w 1312258"/>
                <a:gd name="connsiteY8" fmla="*/ 45562 h 3334194"/>
                <a:gd name="connsiteX9" fmla="*/ 1003264 w 1312258"/>
                <a:gd name="connsiteY9" fmla="*/ 61604 h 3334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12258" h="3334194">
                  <a:moveTo>
                    <a:pt x="1003264" y="61604"/>
                  </a:moveTo>
                  <a:lnTo>
                    <a:pt x="32716" y="1481330"/>
                  </a:lnTo>
                  <a:cubicBezTo>
                    <a:pt x="19348" y="1558867"/>
                    <a:pt x="5979" y="1593541"/>
                    <a:pt x="2136" y="1713941"/>
                  </a:cubicBezTo>
                  <a:cubicBezTo>
                    <a:pt x="4810" y="2203225"/>
                    <a:pt x="-2042" y="2692510"/>
                    <a:pt x="632" y="3181794"/>
                  </a:cubicBezTo>
                  <a:cubicBezTo>
                    <a:pt x="8653" y="3251310"/>
                    <a:pt x="24695" y="3320826"/>
                    <a:pt x="169074" y="3334194"/>
                  </a:cubicBezTo>
                  <a:cubicBezTo>
                    <a:pt x="345536" y="3310132"/>
                    <a:pt x="337516" y="3262004"/>
                    <a:pt x="361579" y="3197836"/>
                  </a:cubicBezTo>
                  <a:lnTo>
                    <a:pt x="369601" y="1577583"/>
                  </a:lnTo>
                  <a:lnTo>
                    <a:pt x="1275979" y="278173"/>
                  </a:lnTo>
                  <a:cubicBezTo>
                    <a:pt x="1308064" y="184594"/>
                    <a:pt x="1348169" y="147163"/>
                    <a:pt x="1251916" y="45562"/>
                  </a:cubicBezTo>
                  <a:cubicBezTo>
                    <a:pt x="1104863" y="-37323"/>
                    <a:pt x="1078127" y="8131"/>
                    <a:pt x="1003264" y="61604"/>
                  </a:cubicBezTo>
                  <a:close/>
                </a:path>
              </a:pathLst>
            </a:custGeom>
            <a:grpFill/>
            <a:ln w="28575">
              <a:solidFill>
                <a:schemeClr val="accent6"/>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cxnSp>
          <p:nvCxnSpPr>
            <p:cNvPr id="108" name="Straight Connector 107">
              <a:extLst>
                <a:ext uri="{FF2B5EF4-FFF2-40B4-BE49-F238E27FC236}">
                  <a16:creationId xmlns:a16="http://schemas.microsoft.com/office/drawing/2014/main" id="{C9796F29-225D-4AB3-B0FA-4573D8CA1269}"/>
                </a:ext>
              </a:extLst>
            </p:cNvPr>
            <p:cNvCxnSpPr>
              <a:cxnSpLocks/>
            </p:cNvCxnSpPr>
            <p:nvPr/>
          </p:nvCxnSpPr>
          <p:spPr bwMode="auto">
            <a:xfrm flipV="1">
              <a:off x="2225474" y="3957563"/>
              <a:ext cx="145887" cy="0"/>
            </a:xfrm>
            <a:prstGeom prst="line">
              <a:avLst/>
            </a:prstGeom>
            <a:grpFill/>
            <a:ln w="28575" cap="flat" cmpd="sng" algn="ctr">
              <a:solidFill>
                <a:schemeClr val="accent6"/>
              </a:solidFill>
              <a:prstDash val="solid"/>
              <a:round/>
              <a:headEnd type="none" w="med" len="med"/>
              <a:tailEnd type="none" w="med" len="med"/>
            </a:ln>
            <a:effectLst/>
          </p:spPr>
        </p:cxnSp>
        <p:cxnSp>
          <p:nvCxnSpPr>
            <p:cNvPr id="109" name="Straight Connector 108">
              <a:extLst>
                <a:ext uri="{FF2B5EF4-FFF2-40B4-BE49-F238E27FC236}">
                  <a16:creationId xmlns:a16="http://schemas.microsoft.com/office/drawing/2014/main" id="{626F8D25-EAD8-4765-91F4-142FC805ED9D}"/>
                </a:ext>
              </a:extLst>
            </p:cNvPr>
            <p:cNvCxnSpPr>
              <a:cxnSpLocks/>
            </p:cNvCxnSpPr>
            <p:nvPr/>
          </p:nvCxnSpPr>
          <p:spPr bwMode="auto">
            <a:xfrm flipV="1">
              <a:off x="2481584" y="3957563"/>
              <a:ext cx="157186" cy="0"/>
            </a:xfrm>
            <a:prstGeom prst="line">
              <a:avLst/>
            </a:prstGeom>
            <a:grpFill/>
            <a:ln w="28575" cap="flat" cmpd="sng" algn="ctr">
              <a:solidFill>
                <a:schemeClr val="accent6"/>
              </a:solidFill>
              <a:prstDash val="solid"/>
              <a:round/>
              <a:headEnd type="none" w="med" len="med"/>
              <a:tailEnd type="none" w="med" len="med"/>
            </a:ln>
            <a:effectLst/>
          </p:spPr>
        </p:cxnSp>
        <p:cxnSp>
          <p:nvCxnSpPr>
            <p:cNvPr id="110" name="Straight Connector 109">
              <a:extLst>
                <a:ext uri="{FF2B5EF4-FFF2-40B4-BE49-F238E27FC236}">
                  <a16:creationId xmlns:a16="http://schemas.microsoft.com/office/drawing/2014/main" id="{CEA1CD05-EF5A-42A6-B1EA-0C0C343189FF}"/>
                </a:ext>
              </a:extLst>
            </p:cNvPr>
            <p:cNvCxnSpPr/>
            <p:nvPr/>
          </p:nvCxnSpPr>
          <p:spPr bwMode="auto">
            <a:xfrm>
              <a:off x="2225474" y="4402355"/>
              <a:ext cx="156302" cy="0"/>
            </a:xfrm>
            <a:prstGeom prst="line">
              <a:avLst/>
            </a:prstGeom>
            <a:grpFill/>
            <a:ln w="28575" cap="flat" cmpd="sng" algn="ctr">
              <a:solidFill>
                <a:schemeClr val="accent6"/>
              </a:solidFill>
              <a:prstDash val="solid"/>
              <a:round/>
              <a:headEnd type="none" w="med" len="med"/>
              <a:tailEnd type="none" w="med" len="med"/>
            </a:ln>
            <a:effectLst/>
          </p:spPr>
        </p:cxnSp>
        <p:cxnSp>
          <p:nvCxnSpPr>
            <p:cNvPr id="111" name="Straight Connector 110">
              <a:extLst>
                <a:ext uri="{FF2B5EF4-FFF2-40B4-BE49-F238E27FC236}">
                  <a16:creationId xmlns:a16="http://schemas.microsoft.com/office/drawing/2014/main" id="{0669A071-4187-4126-94E2-45B0DBD4DFE4}"/>
                </a:ext>
              </a:extLst>
            </p:cNvPr>
            <p:cNvCxnSpPr/>
            <p:nvPr/>
          </p:nvCxnSpPr>
          <p:spPr bwMode="auto">
            <a:xfrm>
              <a:off x="2466518" y="4402355"/>
              <a:ext cx="169484" cy="0"/>
            </a:xfrm>
            <a:prstGeom prst="line">
              <a:avLst/>
            </a:prstGeom>
            <a:grpFill/>
            <a:ln w="28575" cap="flat" cmpd="sng" algn="ctr">
              <a:solidFill>
                <a:schemeClr val="accent6"/>
              </a:solidFill>
              <a:prstDash val="solid"/>
              <a:round/>
              <a:headEnd type="none" w="med" len="med"/>
              <a:tailEnd type="none" w="med" len="med"/>
            </a:ln>
            <a:effectLst/>
          </p:spPr>
        </p:cxnSp>
        <p:cxnSp>
          <p:nvCxnSpPr>
            <p:cNvPr id="112" name="Straight Connector 111">
              <a:extLst>
                <a:ext uri="{FF2B5EF4-FFF2-40B4-BE49-F238E27FC236}">
                  <a16:creationId xmlns:a16="http://schemas.microsoft.com/office/drawing/2014/main" id="{9728B6B0-6D5A-4F79-8F60-F471609D621D}"/>
                </a:ext>
              </a:extLst>
            </p:cNvPr>
            <p:cNvCxnSpPr/>
            <p:nvPr/>
          </p:nvCxnSpPr>
          <p:spPr bwMode="auto">
            <a:xfrm>
              <a:off x="2680199" y="3673882"/>
              <a:ext cx="306165" cy="218384"/>
            </a:xfrm>
            <a:prstGeom prst="line">
              <a:avLst/>
            </a:prstGeom>
            <a:grpFill/>
            <a:ln w="28575" cap="flat" cmpd="sng" algn="ctr">
              <a:solidFill>
                <a:schemeClr val="accent6"/>
              </a:solidFill>
              <a:prstDash val="solid"/>
              <a:round/>
              <a:headEnd type="none" w="med" len="med"/>
              <a:tailEnd type="none" w="med" len="med"/>
            </a:ln>
            <a:effectLst/>
          </p:spPr>
        </p:cxnSp>
        <p:cxnSp>
          <p:nvCxnSpPr>
            <p:cNvPr id="113" name="Straight Connector 112">
              <a:extLst>
                <a:ext uri="{FF2B5EF4-FFF2-40B4-BE49-F238E27FC236}">
                  <a16:creationId xmlns:a16="http://schemas.microsoft.com/office/drawing/2014/main" id="{C88B3174-BF50-44A8-ABBB-1E59A108BC22}"/>
                </a:ext>
              </a:extLst>
            </p:cNvPr>
            <p:cNvCxnSpPr/>
            <p:nvPr/>
          </p:nvCxnSpPr>
          <p:spPr bwMode="auto">
            <a:xfrm flipV="1">
              <a:off x="1861017" y="3666349"/>
              <a:ext cx="302898" cy="225917"/>
            </a:xfrm>
            <a:prstGeom prst="line">
              <a:avLst/>
            </a:prstGeom>
            <a:grpFill/>
            <a:ln w="28575" cap="flat" cmpd="sng" algn="ctr">
              <a:solidFill>
                <a:schemeClr val="accent6"/>
              </a:solidFill>
              <a:prstDash val="solid"/>
              <a:round/>
              <a:headEnd type="none" w="med" len="med"/>
              <a:tailEnd type="none" w="med" len="med"/>
            </a:ln>
            <a:effectLst/>
          </p:spPr>
        </p:cxnSp>
        <p:sp>
          <p:nvSpPr>
            <p:cNvPr id="114" name="Rectangle 113">
              <a:extLst>
                <a:ext uri="{FF2B5EF4-FFF2-40B4-BE49-F238E27FC236}">
                  <a16:creationId xmlns:a16="http://schemas.microsoft.com/office/drawing/2014/main" id="{83890120-C7DD-4363-8C02-388E6AFA82DE}"/>
                </a:ext>
              </a:extLst>
            </p:cNvPr>
            <p:cNvSpPr/>
            <p:nvPr/>
          </p:nvSpPr>
          <p:spPr bwMode="auto">
            <a:xfrm rot="19486446">
              <a:off x="1986661" y="3744898"/>
              <a:ext cx="50241" cy="70776"/>
            </a:xfrm>
            <a:prstGeom prst="rect">
              <a:avLst/>
            </a:prstGeom>
            <a:grpFill/>
            <a:ln w="28575">
              <a:solidFill>
                <a:schemeClr val="accent6"/>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15" name="Rectangle 114">
              <a:extLst>
                <a:ext uri="{FF2B5EF4-FFF2-40B4-BE49-F238E27FC236}">
                  <a16:creationId xmlns:a16="http://schemas.microsoft.com/office/drawing/2014/main" id="{F6ADFAE1-0738-47D2-8071-686845A03B84}"/>
                </a:ext>
              </a:extLst>
            </p:cNvPr>
            <p:cNvSpPr/>
            <p:nvPr/>
          </p:nvSpPr>
          <p:spPr bwMode="auto">
            <a:xfrm rot="2113554" flipV="1">
              <a:off x="2815093" y="3749685"/>
              <a:ext cx="50241" cy="70776"/>
            </a:xfrm>
            <a:prstGeom prst="rect">
              <a:avLst/>
            </a:prstGeom>
            <a:grpFill/>
            <a:ln w="28575">
              <a:solidFill>
                <a:schemeClr val="accent6"/>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16" name="Rectangle 115">
              <a:extLst>
                <a:ext uri="{FF2B5EF4-FFF2-40B4-BE49-F238E27FC236}">
                  <a16:creationId xmlns:a16="http://schemas.microsoft.com/office/drawing/2014/main" id="{DD7D2AAE-0F9C-41A6-8F87-DCC5BBAF307F}"/>
                </a:ext>
              </a:extLst>
            </p:cNvPr>
            <p:cNvSpPr/>
            <p:nvPr/>
          </p:nvSpPr>
          <p:spPr bwMode="auto">
            <a:xfrm rot="5400000" flipV="1">
              <a:off x="2404514" y="4110830"/>
              <a:ext cx="50241" cy="70776"/>
            </a:xfrm>
            <a:prstGeom prst="rect">
              <a:avLst/>
            </a:prstGeom>
            <a:grpFill/>
            <a:ln w="28575">
              <a:solidFill>
                <a:schemeClr val="accent6"/>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grpSp>
      <p:grpSp>
        <p:nvGrpSpPr>
          <p:cNvPr id="117" name="Group 116">
            <a:extLst>
              <a:ext uri="{FF2B5EF4-FFF2-40B4-BE49-F238E27FC236}">
                <a16:creationId xmlns:a16="http://schemas.microsoft.com/office/drawing/2014/main" id="{06828C97-BFC1-4B43-A3EA-8BFE32F8E546}"/>
              </a:ext>
            </a:extLst>
          </p:cNvPr>
          <p:cNvGrpSpPr/>
          <p:nvPr/>
        </p:nvGrpSpPr>
        <p:grpSpPr>
          <a:xfrm rot="9098993">
            <a:off x="9858933" y="1734447"/>
            <a:ext cx="397234" cy="374704"/>
            <a:chOff x="10868616" y="2495030"/>
            <a:chExt cx="397234" cy="374704"/>
          </a:xfrm>
        </p:grpSpPr>
        <p:cxnSp>
          <p:nvCxnSpPr>
            <p:cNvPr id="118" name="Straight Connector 117">
              <a:extLst>
                <a:ext uri="{FF2B5EF4-FFF2-40B4-BE49-F238E27FC236}">
                  <a16:creationId xmlns:a16="http://schemas.microsoft.com/office/drawing/2014/main" id="{3389C498-D718-4B6C-9165-1CE61C11298D}"/>
                </a:ext>
              </a:extLst>
            </p:cNvPr>
            <p:cNvCxnSpPr/>
            <p:nvPr/>
          </p:nvCxnSpPr>
          <p:spPr bwMode="auto">
            <a:xfrm rot="16200000">
              <a:off x="11157093" y="2577841"/>
              <a:ext cx="0" cy="217515"/>
            </a:xfrm>
            <a:prstGeom prst="line">
              <a:avLst/>
            </a:prstGeom>
            <a:noFill/>
            <a:ln w="76200" cap="flat" cmpd="sng" algn="ctr">
              <a:solidFill>
                <a:schemeClr val="accent6"/>
              </a:solidFill>
              <a:prstDash val="solid"/>
              <a:round/>
              <a:headEnd type="none" w="med" len="med"/>
              <a:tailEnd type="none" w="med" len="med"/>
            </a:ln>
            <a:effectLst/>
          </p:spPr>
        </p:cxnSp>
        <p:sp>
          <p:nvSpPr>
            <p:cNvPr id="119" name="Block Arc 118">
              <a:extLst>
                <a:ext uri="{FF2B5EF4-FFF2-40B4-BE49-F238E27FC236}">
                  <a16:creationId xmlns:a16="http://schemas.microsoft.com/office/drawing/2014/main" id="{EB5D6543-C7AD-4B15-87DE-813A5E8CBAC3}"/>
                </a:ext>
              </a:extLst>
            </p:cNvPr>
            <p:cNvSpPr/>
            <p:nvPr/>
          </p:nvSpPr>
          <p:spPr bwMode="auto">
            <a:xfrm rot="5400000">
              <a:off x="10801381" y="2562265"/>
              <a:ext cx="374704" cy="240233"/>
            </a:xfrm>
            <a:prstGeom prst="blockArc">
              <a:avLst/>
            </a:prstGeom>
            <a:solidFill>
              <a:schemeClr val="accent6">
                <a:lumMod val="20000"/>
                <a:lumOff val="80000"/>
              </a:schemeClr>
            </a:solidFill>
            <a:ln w="0">
              <a:solidFill>
                <a:schemeClr val="accent6"/>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sp>
        <p:nvSpPr>
          <p:cNvPr id="120" name="Arc 119">
            <a:extLst>
              <a:ext uri="{FF2B5EF4-FFF2-40B4-BE49-F238E27FC236}">
                <a16:creationId xmlns:a16="http://schemas.microsoft.com/office/drawing/2014/main" id="{A144F0F1-0714-443C-9357-CDD531F15B83}"/>
              </a:ext>
            </a:extLst>
          </p:cNvPr>
          <p:cNvSpPr/>
          <p:nvPr/>
        </p:nvSpPr>
        <p:spPr bwMode="auto">
          <a:xfrm rot="8508583" flipV="1">
            <a:off x="7634362" y="2601356"/>
            <a:ext cx="2606367" cy="1813174"/>
          </a:xfrm>
          <a:prstGeom prst="arc">
            <a:avLst>
              <a:gd name="adj1" fmla="val 14351345"/>
              <a:gd name="adj2" fmla="val 19815967"/>
            </a:avLst>
          </a:prstGeom>
          <a:noFill/>
          <a:ln w="28575" cap="flat" cmpd="sng" algn="ctr">
            <a:solidFill>
              <a:schemeClr val="bg1"/>
            </a:solidFill>
            <a:prstDash val="solid"/>
            <a:round/>
            <a:headEnd type="none" w="med" len="med"/>
            <a:tailEnd type="triangle" w="med" len="me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121" name="TextBox 120">
            <a:extLst>
              <a:ext uri="{FF2B5EF4-FFF2-40B4-BE49-F238E27FC236}">
                <a16:creationId xmlns:a16="http://schemas.microsoft.com/office/drawing/2014/main" id="{04E2091F-4DFC-4885-86E9-0604B0E6760D}"/>
              </a:ext>
            </a:extLst>
          </p:cNvPr>
          <p:cNvSpPr txBox="1"/>
          <p:nvPr/>
        </p:nvSpPr>
        <p:spPr>
          <a:xfrm>
            <a:off x="7199242" y="2783484"/>
            <a:ext cx="2124472" cy="461665"/>
          </a:xfrm>
          <a:prstGeom prst="rect">
            <a:avLst/>
          </a:prstGeom>
          <a:solidFill>
            <a:schemeClr val="tx1"/>
          </a:solid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1D2E5A"/>
                </a:solidFill>
                <a:effectLst/>
                <a:uLnTx/>
                <a:uFillTx/>
                <a:latin typeface="Calibri" panose="020F0502020204030204" pitchFamily="34" charset="0"/>
                <a:cs typeface="Calibri" panose="020F0502020204030204" pitchFamily="34" charset="0"/>
              </a:rPr>
              <a:t>T-cell Expansion and </a:t>
            </a: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1D2E5A"/>
                </a:solidFill>
                <a:effectLst/>
                <a:uLnTx/>
                <a:uFillTx/>
                <a:latin typeface="Calibri" panose="020F0502020204030204" pitchFamily="34" charset="0"/>
                <a:cs typeface="Calibri" panose="020F0502020204030204" pitchFamily="34" charset="0"/>
              </a:rPr>
              <a:t>Cytotoxic T-Cell Activation</a:t>
            </a:r>
          </a:p>
        </p:txBody>
      </p:sp>
      <p:sp>
        <p:nvSpPr>
          <p:cNvPr id="122" name="TextBox 121">
            <a:extLst>
              <a:ext uri="{FF2B5EF4-FFF2-40B4-BE49-F238E27FC236}">
                <a16:creationId xmlns:a16="http://schemas.microsoft.com/office/drawing/2014/main" id="{CD4E6F3B-9DCD-4904-9BB0-1146AE5CB583}"/>
              </a:ext>
            </a:extLst>
          </p:cNvPr>
          <p:cNvSpPr txBox="1"/>
          <p:nvPr/>
        </p:nvSpPr>
        <p:spPr>
          <a:xfrm>
            <a:off x="10455635" y="2272950"/>
            <a:ext cx="1269930" cy="307777"/>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1D2E5A"/>
                </a:solidFill>
                <a:effectLst/>
                <a:uLnTx/>
                <a:uFillTx/>
                <a:latin typeface="Calibri" panose="020F0502020204030204" pitchFamily="34" charset="0"/>
                <a:ea typeface="+mn-ea"/>
                <a:cs typeface="Calibri" panose="020F0502020204030204" pitchFamily="34" charset="0"/>
              </a:rPr>
              <a:t>Daratumumab</a:t>
            </a:r>
          </a:p>
        </p:txBody>
      </p:sp>
      <p:grpSp>
        <p:nvGrpSpPr>
          <p:cNvPr id="123" name="Group 122">
            <a:extLst>
              <a:ext uri="{FF2B5EF4-FFF2-40B4-BE49-F238E27FC236}">
                <a16:creationId xmlns:a16="http://schemas.microsoft.com/office/drawing/2014/main" id="{BF523EAA-9A1F-420D-8A24-7745CB28005A}"/>
              </a:ext>
            </a:extLst>
          </p:cNvPr>
          <p:cNvGrpSpPr/>
          <p:nvPr/>
        </p:nvGrpSpPr>
        <p:grpSpPr>
          <a:xfrm rot="16200000">
            <a:off x="8019084" y="1368489"/>
            <a:ext cx="1163157" cy="1111695"/>
            <a:chOff x="8334512" y="4747167"/>
            <a:chExt cx="1135394" cy="1085160"/>
          </a:xfrm>
        </p:grpSpPr>
        <p:grpSp>
          <p:nvGrpSpPr>
            <p:cNvPr id="124" name="Group 115">
              <a:extLst>
                <a:ext uri="{FF2B5EF4-FFF2-40B4-BE49-F238E27FC236}">
                  <a16:creationId xmlns:a16="http://schemas.microsoft.com/office/drawing/2014/main" id="{08020DDB-DFE0-42AA-9F13-92B8D772B1CE}"/>
                </a:ext>
              </a:extLst>
            </p:cNvPr>
            <p:cNvGrpSpPr/>
            <p:nvPr/>
          </p:nvGrpSpPr>
          <p:grpSpPr>
            <a:xfrm rot="10800000">
              <a:off x="8334512" y="4747167"/>
              <a:ext cx="1135394" cy="1085160"/>
              <a:chOff x="863178" y="2614612"/>
              <a:chExt cx="1419029" cy="1423987"/>
            </a:xfrm>
          </p:grpSpPr>
          <p:sp>
            <p:nvSpPr>
              <p:cNvPr id="126" name="Oval 5">
                <a:extLst>
                  <a:ext uri="{FF2B5EF4-FFF2-40B4-BE49-F238E27FC236}">
                    <a16:creationId xmlns:a16="http://schemas.microsoft.com/office/drawing/2014/main" id="{3527647F-4C4B-4906-AD66-A6AF4B951D25}"/>
                  </a:ext>
                </a:extLst>
              </p:cNvPr>
              <p:cNvSpPr>
                <a:spLocks noChangeArrowheads="1"/>
              </p:cNvSpPr>
              <p:nvPr/>
            </p:nvSpPr>
            <p:spPr bwMode="auto">
              <a:xfrm>
                <a:off x="863178" y="2614612"/>
                <a:ext cx="1419029" cy="1423987"/>
              </a:xfrm>
              <a:prstGeom prst="ellipse">
                <a:avLst/>
              </a:prstGeom>
              <a:solidFill>
                <a:schemeClr val="accent4"/>
              </a:solidFill>
              <a:ln w="9525">
                <a:solidFill>
                  <a:schemeClr val="bg2">
                    <a:lumMod val="10000"/>
                  </a:schemeClr>
                </a:solidFill>
                <a:round/>
                <a:headEnd/>
                <a:tailEnd/>
              </a:ln>
            </p:spPr>
            <p:txBody>
              <a:bodyPr wrap="none" anchor="ct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127" name="Oval 6">
                <a:extLst>
                  <a:ext uri="{FF2B5EF4-FFF2-40B4-BE49-F238E27FC236}">
                    <a16:creationId xmlns:a16="http://schemas.microsoft.com/office/drawing/2014/main" id="{7CC4D4AC-AF4B-47BF-8B0B-BE2C1D35571D}"/>
                  </a:ext>
                </a:extLst>
              </p:cNvPr>
              <p:cNvSpPr>
                <a:spLocks noChangeArrowheads="1"/>
              </p:cNvSpPr>
              <p:nvPr/>
            </p:nvSpPr>
            <p:spPr bwMode="auto">
              <a:xfrm>
                <a:off x="1217937" y="3233737"/>
                <a:ext cx="591263" cy="557212"/>
              </a:xfrm>
              <a:prstGeom prst="ellipse">
                <a:avLst/>
              </a:prstGeom>
              <a:solidFill>
                <a:srgbClr val="7EEA9D"/>
              </a:solidFill>
              <a:ln w="9525">
                <a:solidFill>
                  <a:schemeClr val="bg2">
                    <a:lumMod val="10000"/>
                  </a:schemeClr>
                </a:solidFill>
                <a:round/>
                <a:headEnd/>
                <a:tailEnd/>
              </a:ln>
            </p:spPr>
            <p:txBody>
              <a:bodyPr wrap="none" anchor="ct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sp>
          <p:nvSpPr>
            <p:cNvPr id="125" name="TextBox 124">
              <a:extLst>
                <a:ext uri="{FF2B5EF4-FFF2-40B4-BE49-F238E27FC236}">
                  <a16:creationId xmlns:a16="http://schemas.microsoft.com/office/drawing/2014/main" id="{5DBA66B1-E0D6-44DA-AB73-225524709C44}"/>
                </a:ext>
              </a:extLst>
            </p:cNvPr>
            <p:cNvSpPr txBox="1"/>
            <p:nvPr/>
          </p:nvSpPr>
          <p:spPr>
            <a:xfrm rot="5400000">
              <a:off x="8294499" y="5299766"/>
              <a:ext cx="641980" cy="300431"/>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T-Cell</a:t>
              </a:r>
            </a:p>
          </p:txBody>
        </p:sp>
      </p:grpSp>
      <p:grpSp>
        <p:nvGrpSpPr>
          <p:cNvPr id="128" name="Group 127">
            <a:extLst>
              <a:ext uri="{FF2B5EF4-FFF2-40B4-BE49-F238E27FC236}">
                <a16:creationId xmlns:a16="http://schemas.microsoft.com/office/drawing/2014/main" id="{ED401D1D-02FA-4DE6-83FF-6B19286488EE}"/>
              </a:ext>
            </a:extLst>
          </p:cNvPr>
          <p:cNvGrpSpPr/>
          <p:nvPr/>
        </p:nvGrpSpPr>
        <p:grpSpPr>
          <a:xfrm rot="9098993">
            <a:off x="9004866" y="1376043"/>
            <a:ext cx="397234" cy="374704"/>
            <a:chOff x="10868616" y="2495030"/>
            <a:chExt cx="397234" cy="374704"/>
          </a:xfrm>
        </p:grpSpPr>
        <p:cxnSp>
          <p:nvCxnSpPr>
            <p:cNvPr id="129" name="Straight Connector 128">
              <a:extLst>
                <a:ext uri="{FF2B5EF4-FFF2-40B4-BE49-F238E27FC236}">
                  <a16:creationId xmlns:a16="http://schemas.microsoft.com/office/drawing/2014/main" id="{7123618D-B4BC-4D8B-BC9C-C4529E94FA1D}"/>
                </a:ext>
              </a:extLst>
            </p:cNvPr>
            <p:cNvCxnSpPr/>
            <p:nvPr/>
          </p:nvCxnSpPr>
          <p:spPr bwMode="auto">
            <a:xfrm rot="16200000">
              <a:off x="11157093" y="2577841"/>
              <a:ext cx="0" cy="217515"/>
            </a:xfrm>
            <a:prstGeom prst="line">
              <a:avLst/>
            </a:prstGeom>
            <a:noFill/>
            <a:ln w="76200" cap="flat" cmpd="sng" algn="ctr">
              <a:solidFill>
                <a:schemeClr val="accent6"/>
              </a:solidFill>
              <a:prstDash val="solid"/>
              <a:round/>
              <a:headEnd type="none" w="med" len="med"/>
              <a:tailEnd type="none" w="med" len="med"/>
            </a:ln>
            <a:effectLst/>
          </p:spPr>
        </p:cxnSp>
        <p:sp>
          <p:nvSpPr>
            <p:cNvPr id="130" name="Block Arc 129">
              <a:extLst>
                <a:ext uri="{FF2B5EF4-FFF2-40B4-BE49-F238E27FC236}">
                  <a16:creationId xmlns:a16="http://schemas.microsoft.com/office/drawing/2014/main" id="{28C14174-3836-44BC-9F0B-6F4030EC40CF}"/>
                </a:ext>
              </a:extLst>
            </p:cNvPr>
            <p:cNvSpPr/>
            <p:nvPr/>
          </p:nvSpPr>
          <p:spPr bwMode="auto">
            <a:xfrm rot="5400000">
              <a:off x="10801381" y="2562265"/>
              <a:ext cx="374704" cy="240233"/>
            </a:xfrm>
            <a:prstGeom prst="blockArc">
              <a:avLst/>
            </a:prstGeom>
            <a:solidFill>
              <a:schemeClr val="accent6">
                <a:lumMod val="20000"/>
                <a:lumOff val="80000"/>
              </a:schemeClr>
            </a:solidFill>
            <a:ln w="0">
              <a:solidFill>
                <a:schemeClr val="accent6"/>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sp>
        <p:nvSpPr>
          <p:cNvPr id="141" name="TextBox 140">
            <a:extLst>
              <a:ext uri="{FF2B5EF4-FFF2-40B4-BE49-F238E27FC236}">
                <a16:creationId xmlns:a16="http://schemas.microsoft.com/office/drawing/2014/main" id="{D32AF20D-E75A-45A3-B89E-71AB8AF06C35}"/>
              </a:ext>
            </a:extLst>
          </p:cNvPr>
          <p:cNvSpPr txBox="1"/>
          <p:nvPr/>
        </p:nvSpPr>
        <p:spPr>
          <a:xfrm>
            <a:off x="10588680" y="5737439"/>
            <a:ext cx="1042632" cy="307777"/>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1D2E5A"/>
                </a:solidFill>
                <a:effectLst/>
                <a:uLnTx/>
                <a:uFillTx/>
                <a:latin typeface="Calibri" panose="020F0502020204030204" pitchFamily="34" charset="0"/>
                <a:ea typeface="+mn-ea"/>
                <a:cs typeface="Calibri" panose="020F0502020204030204" pitchFamily="34" charset="0"/>
              </a:rPr>
              <a:t>Cell Death</a:t>
            </a:r>
          </a:p>
        </p:txBody>
      </p:sp>
      <p:grpSp>
        <p:nvGrpSpPr>
          <p:cNvPr id="142" name="Group 141">
            <a:extLst>
              <a:ext uri="{FF2B5EF4-FFF2-40B4-BE49-F238E27FC236}">
                <a16:creationId xmlns:a16="http://schemas.microsoft.com/office/drawing/2014/main" id="{829CDA81-562B-4D7A-8CD5-6076D5996EF7}"/>
              </a:ext>
            </a:extLst>
          </p:cNvPr>
          <p:cNvGrpSpPr/>
          <p:nvPr/>
        </p:nvGrpSpPr>
        <p:grpSpPr>
          <a:xfrm>
            <a:off x="9392911" y="6207927"/>
            <a:ext cx="2488502" cy="454909"/>
            <a:chOff x="9392911" y="6207927"/>
            <a:chExt cx="2488502" cy="454909"/>
          </a:xfrm>
        </p:grpSpPr>
        <p:pic>
          <p:nvPicPr>
            <p:cNvPr id="143" name="Picture 142" descr="A picture containing text, ax, wheel&#10;&#10;Description automatically generated">
              <a:extLst>
                <a:ext uri="{FF2B5EF4-FFF2-40B4-BE49-F238E27FC236}">
                  <a16:creationId xmlns:a16="http://schemas.microsoft.com/office/drawing/2014/main" id="{E9F26FAC-E3E4-48F7-BC6B-233C3EE2B5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44" name="Rectangle 8">
              <a:extLst>
                <a:ext uri="{FF2B5EF4-FFF2-40B4-BE49-F238E27FC236}">
                  <a16:creationId xmlns:a16="http://schemas.microsoft.com/office/drawing/2014/main" id="{EDD2D1BF-BBF7-4307-96CD-89FB199DB691}"/>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spTree>
    <p:extLst>
      <p:ext uri="{BB962C8B-B14F-4D97-AF65-F5344CB8AC3E}">
        <p14:creationId xmlns:p14="http://schemas.microsoft.com/office/powerpoint/2010/main" val="1544212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5C4EE-B91D-4FCC-986B-AACF670A08D8}"/>
              </a:ext>
            </a:extLst>
          </p:cNvPr>
          <p:cNvSpPr>
            <a:spLocks noGrp="1"/>
          </p:cNvSpPr>
          <p:nvPr>
            <p:ph type="title"/>
          </p:nvPr>
        </p:nvSpPr>
        <p:spPr/>
        <p:txBody>
          <a:bodyPr/>
          <a:lstStyle/>
          <a:p>
            <a:r>
              <a:rPr lang="en-US" dirty="0"/>
              <a:t>TRIMM-2: Safety of Teclistamab + Daratumumab in R/R MM</a:t>
            </a:r>
          </a:p>
        </p:txBody>
      </p:sp>
      <p:sp>
        <p:nvSpPr>
          <p:cNvPr id="13" name="Content Placeholder 12">
            <a:extLst>
              <a:ext uri="{FF2B5EF4-FFF2-40B4-BE49-F238E27FC236}">
                <a16:creationId xmlns:a16="http://schemas.microsoft.com/office/drawing/2014/main" id="{EB65818B-AF1B-40A7-BC94-3D282F5B2C26}"/>
              </a:ext>
            </a:extLst>
          </p:cNvPr>
          <p:cNvSpPr>
            <a:spLocks noGrp="1"/>
          </p:cNvSpPr>
          <p:nvPr>
            <p:ph idx="1"/>
          </p:nvPr>
        </p:nvSpPr>
        <p:spPr>
          <a:xfrm>
            <a:off x="597049" y="1513047"/>
            <a:ext cx="4825005" cy="4650686"/>
          </a:xfrm>
        </p:spPr>
        <p:txBody>
          <a:bodyPr/>
          <a:lstStyle/>
          <a:p>
            <a:r>
              <a:rPr lang="en-US" sz="2600" dirty="0"/>
              <a:t>Well tolerated; no unexpected or overlapping AEs</a:t>
            </a:r>
          </a:p>
          <a:p>
            <a:r>
              <a:rPr lang="en-US" sz="2600" dirty="0"/>
              <a:t>All CRS events were grade ≤2</a:t>
            </a:r>
          </a:p>
          <a:p>
            <a:r>
              <a:rPr lang="en-US" sz="2600" dirty="0"/>
              <a:t>Grade 2 ICANS event reported in 1 patient</a:t>
            </a:r>
          </a:p>
          <a:p>
            <a:pPr lvl="1"/>
            <a:r>
              <a:rPr lang="en-US" sz="2400" dirty="0"/>
              <a:t>Fully resolved in 5 days</a:t>
            </a:r>
          </a:p>
          <a:p>
            <a:r>
              <a:rPr lang="en-US" sz="2600" dirty="0"/>
              <a:t>Infections reported in </a:t>
            </a:r>
            <a:br>
              <a:rPr lang="en-US" sz="2600" dirty="0"/>
            </a:br>
            <a:r>
              <a:rPr lang="en-US" sz="2600" dirty="0"/>
              <a:t>22 patients (59.5%; grade ≥3 in 29.7%)</a:t>
            </a:r>
          </a:p>
          <a:p>
            <a:pPr lvl="1"/>
            <a:endParaRPr lang="en-US" dirty="0"/>
          </a:p>
        </p:txBody>
      </p:sp>
      <p:sp>
        <p:nvSpPr>
          <p:cNvPr id="9" name="Text Box 15">
            <a:extLst>
              <a:ext uri="{FF2B5EF4-FFF2-40B4-BE49-F238E27FC236}">
                <a16:creationId xmlns:a16="http://schemas.microsoft.com/office/drawing/2014/main" id="{F89F1019-43AA-4E8A-BA73-9364A49B61CB}"/>
              </a:ext>
            </a:extLst>
          </p:cNvPr>
          <p:cNvSpPr txBox="1">
            <a:spLocks noChangeArrowheads="1"/>
          </p:cNvSpPr>
          <p:nvPr/>
        </p:nvSpPr>
        <p:spPr bwMode="auto">
          <a:xfrm>
            <a:off x="412751" y="6388915"/>
            <a:ext cx="8840133" cy="276999"/>
          </a:xfrm>
          <a:prstGeom prst="rect">
            <a:avLst/>
          </a:prstGeom>
          <a:noFill/>
          <a:ln>
            <a:noFill/>
          </a:ln>
        </p:spPr>
        <p:txBody>
          <a:bodyPr wrap="square"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Rodriguez-Otero. ASH 2021. Abstr 1647.</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aphicFrame>
        <p:nvGraphicFramePr>
          <p:cNvPr id="14" name="Table Placeholder 38">
            <a:extLst>
              <a:ext uri="{FF2B5EF4-FFF2-40B4-BE49-F238E27FC236}">
                <a16:creationId xmlns:a16="http://schemas.microsoft.com/office/drawing/2014/main" id="{90823ACD-8957-4C06-9261-D4AEB5DF201F}"/>
              </a:ext>
            </a:extLst>
          </p:cNvPr>
          <p:cNvGraphicFramePr>
            <a:graphicFrameLocks/>
          </p:cNvGraphicFramePr>
          <p:nvPr>
            <p:extLst>
              <p:ext uri="{D42A27DB-BD31-4B8C-83A1-F6EECF244321}">
                <p14:modId xmlns:p14="http://schemas.microsoft.com/office/powerpoint/2010/main" val="2770669541"/>
              </p:ext>
            </p:extLst>
          </p:nvPr>
        </p:nvGraphicFramePr>
        <p:xfrm>
          <a:off x="5330614" y="1620387"/>
          <a:ext cx="6151590" cy="4023360"/>
        </p:xfrm>
        <a:graphic>
          <a:graphicData uri="http://schemas.openxmlformats.org/drawingml/2006/table">
            <a:tbl>
              <a:tblPr firstRow="1" bandRow="1">
                <a:effectLst/>
              </a:tblPr>
              <a:tblGrid>
                <a:gridCol w="1743602">
                  <a:extLst>
                    <a:ext uri="{9D8B030D-6E8A-4147-A177-3AD203B41FA5}">
                      <a16:colId xmlns:a16="http://schemas.microsoft.com/office/drawing/2014/main" val="3870091678"/>
                    </a:ext>
                  </a:extLst>
                </a:gridCol>
                <a:gridCol w="1932661">
                  <a:extLst>
                    <a:ext uri="{9D8B030D-6E8A-4147-A177-3AD203B41FA5}">
                      <a16:colId xmlns:a16="http://schemas.microsoft.com/office/drawing/2014/main" val="20000"/>
                    </a:ext>
                  </a:extLst>
                </a:gridCol>
                <a:gridCol w="1373917">
                  <a:extLst>
                    <a:ext uri="{9D8B030D-6E8A-4147-A177-3AD203B41FA5}">
                      <a16:colId xmlns:a16="http://schemas.microsoft.com/office/drawing/2014/main" val="20002"/>
                    </a:ext>
                  </a:extLst>
                </a:gridCol>
                <a:gridCol w="1101410">
                  <a:extLst>
                    <a:ext uri="{9D8B030D-6E8A-4147-A177-3AD203B41FA5}">
                      <a16:colId xmlns:a16="http://schemas.microsoft.com/office/drawing/2014/main" val="226073967"/>
                    </a:ext>
                  </a:extLst>
                </a:gridCol>
              </a:tblGrid>
              <a:tr h="254883">
                <a:tc rowSpan="2" gridSpan="2">
                  <a:txBody>
                    <a:bodyPr/>
                    <a:lstStyle/>
                    <a:p>
                      <a:pPr marL="55563" marR="0" lvl="0" indent="0" algn="l" defTabSz="457200" rtl="0" eaLnBrk="1" fontAlgn="auto" latinLnBrk="0" hangingPunct="1">
                        <a:lnSpc>
                          <a:spcPct val="100000"/>
                        </a:lnSpc>
                        <a:spcBef>
                          <a:spcPts val="0"/>
                        </a:spcBef>
                        <a:spcAft>
                          <a:spcPts val="0"/>
                        </a:spcAft>
                        <a:buClrTx/>
                        <a:buSzTx/>
                        <a:buFontTx/>
                        <a:buNone/>
                        <a:tabLst/>
                        <a:defRPr/>
                      </a:pPr>
                      <a:r>
                        <a:rPr lang="en-US" sz="1600" b="1" dirty="0">
                          <a:solidFill>
                            <a:schemeClr val="tx1"/>
                          </a:solidFill>
                          <a:latin typeface="Calibri" panose="020F0502020204030204" pitchFamily="34" charset="0"/>
                          <a:cs typeface="Calibri" panose="020F0502020204030204" pitchFamily="34" charset="0"/>
                        </a:rPr>
                        <a:t>AE in ≥20% of Patients, n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rowSpan="2" hMerge="1">
                  <a:txBody>
                    <a:bodyPr/>
                    <a:lstStyle/>
                    <a:p>
                      <a:pPr marL="55563" marR="0" lvl="0" indent="0" algn="l"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latin typeface="Calibri" panose="020F0502020204030204" pitchFamily="34" charset="0"/>
                          <a:cs typeface="Calibri" panose="020F0502020204030204" pitchFamily="34" charset="0"/>
                        </a:rPr>
                        <a:t>AE in ≥20% of pts, n (%)</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gridSpan="2">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SC Tec + Dara </a:t>
                      </a:r>
                      <a:r>
                        <a:rPr lang="en-US" sz="1600" b="1" spc="5" dirty="0">
                          <a:solidFill>
                            <a:schemeClr val="tx1"/>
                          </a:solidFill>
                          <a:latin typeface="Calibri" panose="020F0502020204030204" pitchFamily="34" charset="0"/>
                          <a:cs typeface="Calibri" panose="020F0502020204030204" pitchFamily="34" charset="0"/>
                        </a:rPr>
                        <a:t>(N = 37)</a:t>
                      </a:r>
                      <a:endParaRPr lang="en-US" sz="1600" b="1" dirty="0">
                        <a:solidFill>
                          <a:schemeClr val="tx1"/>
                        </a:solidFill>
                        <a:latin typeface="Calibri" panose="020F0502020204030204" pitchFamily="34" charset="0"/>
                        <a:cs typeface="Calibri" panose="020F0502020204030204" pitchFamily="34" charset="0"/>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hMerge="1">
                  <a:txBody>
                    <a:bodyPr/>
                    <a:lstStyle/>
                    <a:p>
                      <a:endParaRPr lang="en-US"/>
                    </a:p>
                  </a:txBody>
                  <a:tcPr>
                    <a:lnL w="12700" cmpd="sng">
                      <a:noFill/>
                      <a:prstDash val="solid"/>
                    </a:lnL>
                  </a:tcPr>
                </a:tc>
                <a:extLst>
                  <a:ext uri="{0D108BD9-81ED-4DB2-BD59-A6C34878D82A}">
                    <a16:rowId xmlns:a16="http://schemas.microsoft.com/office/drawing/2014/main" val="10000"/>
                  </a:ext>
                </a:extLst>
              </a:tr>
              <a:tr h="254883">
                <a:tc gridSpan="2" vMerge="1">
                  <a:txBody>
                    <a:bodyPr/>
                    <a:lstStyle/>
                    <a:p>
                      <a:pPr marL="157163" indent="-101600">
                        <a:lnSpc>
                          <a:spcPct val="100000"/>
                        </a:lnSpc>
                        <a:spcBef>
                          <a:spcPts val="0"/>
                        </a:spcBef>
                      </a:pPr>
                      <a:endParaRPr lang="en-US" sz="1800" b="1" dirty="0">
                        <a:solidFill>
                          <a:schemeClr val="tx1"/>
                        </a:solidFill>
                        <a:latin typeface="Calibri" panose="020F0502020204030204" pitchFamily="34" charset="0"/>
                        <a:cs typeface="Calibri" panose="020F0502020204030204" pitchFamily="34" charset="0"/>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hMerge="1" vMerge="1">
                  <a:txBody>
                    <a:bodyPr/>
                    <a:lstStyle/>
                    <a:p>
                      <a:pPr marL="157163" indent="-101600">
                        <a:lnSpc>
                          <a:spcPct val="100000"/>
                        </a:lnSpc>
                        <a:spcBef>
                          <a:spcPts val="0"/>
                        </a:spcBef>
                      </a:pPr>
                      <a:endParaRPr lang="en-US" sz="1800" b="1" dirty="0">
                        <a:solidFill>
                          <a:schemeClr val="tx1"/>
                        </a:solidFill>
                        <a:latin typeface="Calibri" panose="020F0502020204030204" pitchFamily="34" charset="0"/>
                        <a:cs typeface="Calibri" panose="020F0502020204030204" pitchFamily="34" charset="0"/>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en-US" sz="1600" b="1" dirty="0">
                          <a:solidFill>
                            <a:schemeClr val="tx1"/>
                          </a:solidFill>
                          <a:latin typeface="Calibri" panose="020F0502020204030204" pitchFamily="34" charset="0"/>
                          <a:cs typeface="Calibri" panose="020F0502020204030204" pitchFamily="34" charset="0"/>
                        </a:rPr>
                        <a:t>Any Grade</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en-US" sz="1600" b="1" dirty="0">
                          <a:solidFill>
                            <a:schemeClr val="tx1"/>
                          </a:solidFill>
                          <a:latin typeface="Calibri" panose="020F0502020204030204" pitchFamily="34" charset="0"/>
                          <a:cs typeface="Calibri" panose="020F0502020204030204" pitchFamily="34" charset="0"/>
                        </a:rPr>
                        <a:t>Grade 3/4</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2476939140"/>
                  </a:ext>
                </a:extLst>
              </a:tr>
              <a:tr h="254883">
                <a:tc rowSpan="3">
                  <a:txBody>
                    <a:bodyPr/>
                    <a:lstStyle/>
                    <a:p>
                      <a:pPr marL="157163" indent="-101600">
                        <a:lnSpc>
                          <a:spcPct val="100000"/>
                        </a:lnSpc>
                        <a:spcBef>
                          <a:spcPts val="0"/>
                        </a:spcBef>
                      </a:pPr>
                      <a:r>
                        <a:rPr lang="en-US" sz="1600" b="1" dirty="0">
                          <a:solidFill>
                            <a:schemeClr val="bg1"/>
                          </a:solidFill>
                          <a:latin typeface="Calibri" panose="020F0502020204030204" pitchFamily="34" charset="0"/>
                          <a:cs typeface="Calibri" panose="020F0502020204030204" pitchFamily="34" charset="0"/>
                        </a:rPr>
                        <a:t>Hematologic</a:t>
                      </a:r>
                      <a:endParaRPr lang="en-US" sz="1600" b="0" dirty="0">
                        <a:solidFill>
                          <a:schemeClr val="bg1"/>
                        </a:solidFill>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157163" indent="-101600">
                        <a:lnSpc>
                          <a:spcPct val="100000"/>
                        </a:lnSpc>
                        <a:spcBef>
                          <a:spcPts val="0"/>
                        </a:spcBef>
                      </a:pPr>
                      <a:r>
                        <a:rPr lang="en-US" sz="1600" b="0" dirty="0">
                          <a:solidFill>
                            <a:schemeClr val="bg1"/>
                          </a:solidFill>
                          <a:latin typeface="Calibri" panose="020F0502020204030204" pitchFamily="34" charset="0"/>
                          <a:cs typeface="Calibri" panose="020F0502020204030204" pitchFamily="34" charset="0"/>
                        </a:rPr>
                        <a:t>Neutropenia</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19 (51.4)</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17 (45.9)</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2080675752"/>
                  </a:ext>
                </a:extLst>
              </a:tr>
              <a:tr h="254883">
                <a:tc vMerge="1">
                  <a:txBody>
                    <a:bodyPr/>
                    <a:lstStyle/>
                    <a:p>
                      <a:pPr marL="157163" indent="-101600">
                        <a:lnSpc>
                          <a:spcPct val="100000"/>
                        </a:lnSpc>
                        <a:spcBef>
                          <a:spcPts val="0"/>
                        </a:spcBef>
                      </a:pPr>
                      <a:endParaRPr lang="en-US" sz="1800" b="0" dirty="0">
                        <a:solidFill>
                          <a:schemeClr val="bg1"/>
                        </a:solidFill>
                        <a:latin typeface="Calibri" panose="020F0502020204030204" pitchFamily="34" charset="0"/>
                        <a:cs typeface="Calibri" panose="020F0502020204030204" pitchFamily="34" charset="0"/>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157163" indent="-101600">
                        <a:lnSpc>
                          <a:spcPct val="100000"/>
                        </a:lnSpc>
                        <a:spcBef>
                          <a:spcPts val="0"/>
                        </a:spcBef>
                      </a:pPr>
                      <a:r>
                        <a:rPr lang="en-US" sz="1600" b="0" dirty="0">
                          <a:solidFill>
                            <a:schemeClr val="bg1"/>
                          </a:solidFill>
                          <a:latin typeface="Calibri" panose="020F0502020204030204" pitchFamily="34" charset="0"/>
                          <a:cs typeface="Calibri" panose="020F0502020204030204" pitchFamily="34" charset="0"/>
                        </a:rPr>
                        <a:t>Anemia</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17 (45.9)</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11 (29.7)</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4180286989"/>
                  </a:ext>
                </a:extLst>
              </a:tr>
              <a:tr h="254883">
                <a:tc vMerge="1">
                  <a:txBody>
                    <a:bodyPr/>
                    <a:lstStyle/>
                    <a:p>
                      <a:pPr marL="157163" indent="-101600">
                        <a:lnSpc>
                          <a:spcPct val="100000"/>
                        </a:lnSpc>
                        <a:spcBef>
                          <a:spcPts val="0"/>
                        </a:spcBef>
                      </a:pPr>
                      <a:endParaRPr lang="en-US" sz="1800" b="0" dirty="0">
                        <a:solidFill>
                          <a:schemeClr val="bg1"/>
                        </a:solidFill>
                        <a:latin typeface="Calibri" panose="020F0502020204030204" pitchFamily="34" charset="0"/>
                        <a:cs typeface="Calibri" panose="020F0502020204030204" pitchFamily="34" charset="0"/>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157163" indent="-101600">
                        <a:lnSpc>
                          <a:spcPct val="100000"/>
                        </a:lnSpc>
                        <a:spcBef>
                          <a:spcPts val="0"/>
                        </a:spcBef>
                      </a:pPr>
                      <a:r>
                        <a:rPr lang="en-US" sz="1600" b="0" dirty="0">
                          <a:solidFill>
                            <a:schemeClr val="bg1"/>
                          </a:solidFill>
                          <a:latin typeface="Calibri" panose="020F0502020204030204" pitchFamily="34" charset="0"/>
                          <a:cs typeface="Calibri" panose="020F0502020204030204" pitchFamily="34" charset="0"/>
                        </a:rPr>
                        <a:t>Thrombocytopenia</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12 (32.4)</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12 (32.4)</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841366564"/>
                  </a:ext>
                </a:extLst>
              </a:tr>
              <a:tr h="254883">
                <a:tc rowSpan="7">
                  <a:txBody>
                    <a:bodyPr/>
                    <a:lstStyle/>
                    <a:p>
                      <a:pPr marL="55563" marR="0" lvl="0" indent="0" algn="l" defTabSz="6858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Calibri" panose="020F0502020204030204" pitchFamily="34" charset="0"/>
                          <a:cs typeface="Calibri" panose="020F0502020204030204" pitchFamily="34" charset="0"/>
                        </a:rPr>
                        <a:t>Nonhematologic</a:t>
                      </a:r>
                      <a:endParaRPr lang="en-US" sz="1600" b="0" dirty="0">
                        <a:solidFill>
                          <a:schemeClr val="bg1"/>
                        </a:solidFill>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55563" marR="0" lvl="0" indent="0" algn="l" defTabSz="685800" rtl="0" eaLnBrk="1" fontAlgn="auto" latinLnBrk="0" hangingPunct="1">
                        <a:lnSpc>
                          <a:spcPct val="100000"/>
                        </a:lnSpc>
                        <a:spcBef>
                          <a:spcPts val="0"/>
                        </a:spcBef>
                        <a:spcAft>
                          <a:spcPts val="0"/>
                        </a:spcAft>
                        <a:buClrTx/>
                        <a:buSzTx/>
                        <a:buFontTx/>
                        <a:buNone/>
                        <a:tabLst/>
                        <a:defRPr/>
                      </a:pPr>
                      <a:r>
                        <a:rPr lang="en-US" sz="1600" b="0" dirty="0">
                          <a:solidFill>
                            <a:schemeClr val="bg1"/>
                          </a:solidFill>
                          <a:latin typeface="Calibri" panose="020F0502020204030204" pitchFamily="34" charset="0"/>
                          <a:cs typeface="Calibri" panose="020F0502020204030204" pitchFamily="34" charset="0"/>
                        </a:rPr>
                        <a:t>CRS</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600" b="0" dirty="0">
                          <a:solidFill>
                            <a:schemeClr val="bg1"/>
                          </a:solidFill>
                          <a:latin typeface="Calibri" panose="020F0502020204030204" pitchFamily="34" charset="0"/>
                          <a:cs typeface="Calibri" panose="020F0502020204030204" pitchFamily="34" charset="0"/>
                        </a:rPr>
                        <a:t>24 (64.9)</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600" b="0" dirty="0">
                          <a:solidFill>
                            <a:schemeClr val="bg1"/>
                          </a:solidFill>
                          <a:latin typeface="Calibri" panose="020F0502020204030204" pitchFamily="34" charset="0"/>
                          <a:cs typeface="Calibri" panose="020F0502020204030204" pitchFamily="34" charset="0"/>
                        </a:rPr>
                        <a:t>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1789378115"/>
                  </a:ext>
                </a:extLst>
              </a:tr>
              <a:tr h="254883">
                <a:tc vMerge="1">
                  <a:txBody>
                    <a:bodyPr/>
                    <a:lstStyle/>
                    <a:p>
                      <a:pPr marL="55563" marR="0" lvl="0" indent="0" algn="l" defTabSz="685800" rtl="0" eaLnBrk="1" fontAlgn="auto" latinLnBrk="0" hangingPunct="1">
                        <a:lnSpc>
                          <a:spcPct val="100000"/>
                        </a:lnSpc>
                        <a:spcBef>
                          <a:spcPts val="0"/>
                        </a:spcBef>
                        <a:spcAft>
                          <a:spcPts val="0"/>
                        </a:spcAft>
                        <a:buClrTx/>
                        <a:buSzTx/>
                        <a:buFontTx/>
                        <a:buNone/>
                        <a:tabLst/>
                        <a:defRPr/>
                      </a:pPr>
                      <a:endParaRPr lang="en-US" sz="1800" b="0" dirty="0">
                        <a:solidFill>
                          <a:schemeClr val="bg1"/>
                        </a:solidFill>
                        <a:latin typeface="Calibri" panose="020F0502020204030204" pitchFamily="34" charset="0"/>
                        <a:cs typeface="Calibri" panose="020F0502020204030204" pitchFamily="34" charset="0"/>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55563" marR="0" lvl="0" indent="0" algn="l" defTabSz="685800" rtl="0" eaLnBrk="1" fontAlgn="auto" latinLnBrk="0" hangingPunct="1">
                        <a:lnSpc>
                          <a:spcPct val="100000"/>
                        </a:lnSpc>
                        <a:spcBef>
                          <a:spcPts val="0"/>
                        </a:spcBef>
                        <a:spcAft>
                          <a:spcPts val="0"/>
                        </a:spcAft>
                        <a:buClrTx/>
                        <a:buSzTx/>
                        <a:buFontTx/>
                        <a:buNone/>
                        <a:tabLst/>
                        <a:defRPr/>
                      </a:pPr>
                      <a:r>
                        <a:rPr lang="en-US" sz="1600" b="0" dirty="0">
                          <a:solidFill>
                            <a:schemeClr val="bg1"/>
                          </a:solidFill>
                          <a:latin typeface="Calibri" panose="020F0502020204030204" pitchFamily="34" charset="0"/>
                          <a:cs typeface="Calibri" panose="020F0502020204030204" pitchFamily="34" charset="0"/>
                        </a:rPr>
                        <a:t>Diarrhea</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600" b="0" dirty="0">
                          <a:solidFill>
                            <a:schemeClr val="bg1"/>
                          </a:solidFill>
                          <a:latin typeface="Calibri" panose="020F0502020204030204" pitchFamily="34" charset="0"/>
                          <a:cs typeface="Calibri" panose="020F0502020204030204" pitchFamily="34" charset="0"/>
                        </a:rPr>
                        <a:t>13 (35.1)</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600" b="0" dirty="0">
                          <a:solidFill>
                            <a:schemeClr val="bg1"/>
                          </a:solidFill>
                          <a:latin typeface="Calibri" panose="020F0502020204030204" pitchFamily="34" charset="0"/>
                          <a:cs typeface="Calibri" panose="020F0502020204030204" pitchFamily="34" charset="0"/>
                        </a:rPr>
                        <a:t>1 (2.7)</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1709291079"/>
                  </a:ext>
                </a:extLst>
              </a:tr>
              <a:tr h="254883">
                <a:tc vMerge="1">
                  <a:txBody>
                    <a:bodyPr/>
                    <a:lstStyle/>
                    <a:p>
                      <a:pPr marL="55563" marR="0" lvl="0" indent="0" algn="l" defTabSz="685800" rtl="0" eaLnBrk="1" fontAlgn="auto" latinLnBrk="0" hangingPunct="1">
                        <a:lnSpc>
                          <a:spcPct val="100000"/>
                        </a:lnSpc>
                        <a:spcBef>
                          <a:spcPts val="0"/>
                        </a:spcBef>
                        <a:spcAft>
                          <a:spcPts val="0"/>
                        </a:spcAft>
                        <a:buClrTx/>
                        <a:buSzTx/>
                        <a:buFontTx/>
                        <a:buNone/>
                        <a:tabLst/>
                        <a:defRPr/>
                      </a:pPr>
                      <a:endParaRPr lang="en-US" sz="1800" b="0" dirty="0">
                        <a:solidFill>
                          <a:schemeClr val="bg1"/>
                        </a:solidFill>
                        <a:latin typeface="Calibri" panose="020F0502020204030204" pitchFamily="34" charset="0"/>
                        <a:cs typeface="Calibri" panose="020F0502020204030204" pitchFamily="34" charset="0"/>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55563" marR="0" lvl="0" indent="0" algn="l" defTabSz="685800" rtl="0" eaLnBrk="1" fontAlgn="auto" latinLnBrk="0" hangingPunct="1">
                        <a:lnSpc>
                          <a:spcPct val="100000"/>
                        </a:lnSpc>
                        <a:spcBef>
                          <a:spcPts val="0"/>
                        </a:spcBef>
                        <a:spcAft>
                          <a:spcPts val="0"/>
                        </a:spcAft>
                        <a:buClrTx/>
                        <a:buSzTx/>
                        <a:buFontTx/>
                        <a:buNone/>
                        <a:tabLst/>
                        <a:defRPr/>
                      </a:pPr>
                      <a:r>
                        <a:rPr lang="en-US" sz="1600" b="0" dirty="0">
                          <a:solidFill>
                            <a:schemeClr val="bg1"/>
                          </a:solidFill>
                          <a:latin typeface="Calibri" panose="020F0502020204030204" pitchFamily="34" charset="0"/>
                          <a:cs typeface="Calibri" panose="020F0502020204030204" pitchFamily="34" charset="0"/>
                        </a:rPr>
                        <a:t>Nausea</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600" b="0" dirty="0">
                          <a:solidFill>
                            <a:schemeClr val="bg1"/>
                          </a:solidFill>
                          <a:latin typeface="Calibri" panose="020F0502020204030204" pitchFamily="34" charset="0"/>
                          <a:cs typeface="Calibri" panose="020F0502020204030204" pitchFamily="34" charset="0"/>
                        </a:rPr>
                        <a:t>11 (29.7)</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600" b="0" dirty="0">
                          <a:solidFill>
                            <a:schemeClr val="bg1"/>
                          </a:solidFill>
                          <a:latin typeface="Calibri" panose="020F0502020204030204" pitchFamily="34" charset="0"/>
                          <a:cs typeface="Calibri" panose="020F0502020204030204" pitchFamily="34" charset="0"/>
                        </a:rPr>
                        <a:t>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1289214514"/>
                  </a:ext>
                </a:extLst>
              </a:tr>
              <a:tr h="254883">
                <a:tc vMerge="1">
                  <a:txBody>
                    <a:bodyPr/>
                    <a:lstStyle/>
                    <a:p>
                      <a:pPr marL="55563" marR="0" lvl="0" indent="0" algn="l" defTabSz="685800" rtl="0" eaLnBrk="1" fontAlgn="auto" latinLnBrk="0" hangingPunct="1">
                        <a:lnSpc>
                          <a:spcPct val="100000"/>
                        </a:lnSpc>
                        <a:spcBef>
                          <a:spcPts val="0"/>
                        </a:spcBef>
                        <a:spcAft>
                          <a:spcPts val="0"/>
                        </a:spcAft>
                        <a:buClrTx/>
                        <a:buSzTx/>
                        <a:buFontTx/>
                        <a:buNone/>
                        <a:tabLst/>
                        <a:defRPr/>
                      </a:pPr>
                      <a:endParaRPr lang="en-US" sz="1800" b="0" dirty="0">
                        <a:solidFill>
                          <a:schemeClr val="bg1"/>
                        </a:solidFill>
                        <a:latin typeface="Calibri" panose="020F0502020204030204" pitchFamily="34" charset="0"/>
                        <a:cs typeface="Calibri" panose="020F0502020204030204" pitchFamily="34" charset="0"/>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55563" marR="0" lvl="0" indent="0" algn="l" defTabSz="685800" rtl="0" eaLnBrk="1" fontAlgn="auto" latinLnBrk="0" hangingPunct="1">
                        <a:lnSpc>
                          <a:spcPct val="100000"/>
                        </a:lnSpc>
                        <a:spcBef>
                          <a:spcPts val="0"/>
                        </a:spcBef>
                        <a:spcAft>
                          <a:spcPts val="0"/>
                        </a:spcAft>
                        <a:buClrTx/>
                        <a:buSzTx/>
                        <a:buFontTx/>
                        <a:buNone/>
                        <a:tabLst/>
                        <a:defRPr/>
                      </a:pPr>
                      <a:r>
                        <a:rPr lang="en-US" sz="1600" b="0" dirty="0">
                          <a:solidFill>
                            <a:schemeClr val="bg1"/>
                          </a:solidFill>
                          <a:latin typeface="Calibri" panose="020F0502020204030204" pitchFamily="34" charset="0"/>
                          <a:cs typeface="Calibri" panose="020F0502020204030204" pitchFamily="34" charset="0"/>
                        </a:rPr>
                        <a:t>Asthenia</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600" b="0" dirty="0">
                          <a:solidFill>
                            <a:schemeClr val="bg1"/>
                          </a:solidFill>
                          <a:latin typeface="Calibri" panose="020F0502020204030204" pitchFamily="34" charset="0"/>
                          <a:cs typeface="Calibri" panose="020F0502020204030204" pitchFamily="34" charset="0"/>
                        </a:rPr>
                        <a:t>11 (29.7)</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600" b="0" dirty="0">
                          <a:solidFill>
                            <a:schemeClr val="bg1"/>
                          </a:solidFill>
                          <a:latin typeface="Calibri" panose="020F0502020204030204" pitchFamily="34" charset="0"/>
                          <a:cs typeface="Calibri" panose="020F0502020204030204" pitchFamily="34" charset="0"/>
                        </a:rPr>
                        <a:t>1 (2.7)</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816780203"/>
                  </a:ext>
                </a:extLst>
              </a:tr>
              <a:tr h="254883">
                <a:tc vMerge="1">
                  <a:txBody>
                    <a:bodyPr/>
                    <a:lstStyle/>
                    <a:p>
                      <a:pPr marL="55563" marR="0" lvl="0" indent="0" algn="l" defTabSz="685800" rtl="0" eaLnBrk="1" fontAlgn="auto" latinLnBrk="0" hangingPunct="1">
                        <a:lnSpc>
                          <a:spcPct val="100000"/>
                        </a:lnSpc>
                        <a:spcBef>
                          <a:spcPts val="0"/>
                        </a:spcBef>
                        <a:spcAft>
                          <a:spcPts val="0"/>
                        </a:spcAft>
                        <a:buClrTx/>
                        <a:buSzTx/>
                        <a:buFontTx/>
                        <a:buNone/>
                        <a:tabLst/>
                        <a:defRPr/>
                      </a:pPr>
                      <a:endParaRPr lang="en-US" sz="1800" b="0" dirty="0">
                        <a:solidFill>
                          <a:schemeClr val="bg1"/>
                        </a:solidFill>
                        <a:latin typeface="Calibri" panose="020F0502020204030204" pitchFamily="34" charset="0"/>
                        <a:cs typeface="Calibri" panose="020F0502020204030204" pitchFamily="34" charset="0"/>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55563" marR="0" lvl="0" indent="0" algn="l" defTabSz="685800" rtl="0" eaLnBrk="1" fontAlgn="auto" latinLnBrk="0" hangingPunct="1">
                        <a:lnSpc>
                          <a:spcPct val="100000"/>
                        </a:lnSpc>
                        <a:spcBef>
                          <a:spcPts val="0"/>
                        </a:spcBef>
                        <a:spcAft>
                          <a:spcPts val="0"/>
                        </a:spcAft>
                        <a:buClrTx/>
                        <a:buSzTx/>
                        <a:buFontTx/>
                        <a:buNone/>
                        <a:tabLst/>
                        <a:defRPr/>
                      </a:pPr>
                      <a:r>
                        <a:rPr lang="en-US" sz="1600" b="0" dirty="0">
                          <a:solidFill>
                            <a:schemeClr val="bg1"/>
                          </a:solidFill>
                          <a:latin typeface="Calibri" panose="020F0502020204030204" pitchFamily="34" charset="0"/>
                          <a:cs typeface="Calibri" panose="020F0502020204030204" pitchFamily="34" charset="0"/>
                        </a:rPr>
                        <a:t>Fatigue</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600" b="0" dirty="0">
                          <a:solidFill>
                            <a:schemeClr val="bg1"/>
                          </a:solidFill>
                          <a:latin typeface="Calibri" panose="020F0502020204030204" pitchFamily="34" charset="0"/>
                          <a:cs typeface="Calibri" panose="020F0502020204030204" pitchFamily="34" charset="0"/>
                        </a:rPr>
                        <a:t>10 (27.0)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600" b="0" dirty="0">
                          <a:solidFill>
                            <a:schemeClr val="bg1"/>
                          </a:solidFill>
                          <a:latin typeface="Calibri" panose="020F0502020204030204" pitchFamily="34" charset="0"/>
                          <a:cs typeface="Calibri" panose="020F0502020204030204" pitchFamily="34" charset="0"/>
                        </a:rPr>
                        <a:t>2 (5.4)</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1522158317"/>
                  </a:ext>
                </a:extLst>
              </a:tr>
              <a:tr h="254883">
                <a:tc vMerge="1">
                  <a:txBody>
                    <a:bodyPr/>
                    <a:lstStyle/>
                    <a:p>
                      <a:pPr marL="55563" marR="0" lvl="0" indent="0" algn="l" defTabSz="685800" rtl="0" eaLnBrk="1" fontAlgn="auto" latinLnBrk="0" hangingPunct="1">
                        <a:lnSpc>
                          <a:spcPct val="100000"/>
                        </a:lnSpc>
                        <a:spcBef>
                          <a:spcPts val="0"/>
                        </a:spcBef>
                        <a:spcAft>
                          <a:spcPts val="0"/>
                        </a:spcAft>
                        <a:buClrTx/>
                        <a:buSzTx/>
                        <a:buFontTx/>
                        <a:buNone/>
                        <a:tabLst/>
                        <a:defRPr/>
                      </a:pPr>
                      <a:endParaRPr lang="en-US" sz="1800" b="0" dirty="0">
                        <a:solidFill>
                          <a:schemeClr val="bg1"/>
                        </a:solidFill>
                        <a:latin typeface="Calibri" panose="020F0502020204030204" pitchFamily="34" charset="0"/>
                        <a:cs typeface="Calibri" panose="020F0502020204030204" pitchFamily="34" charset="0"/>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55563" marR="0" lvl="0" indent="0" algn="l" defTabSz="685800" rtl="0" eaLnBrk="1" fontAlgn="auto" latinLnBrk="0" hangingPunct="1">
                        <a:lnSpc>
                          <a:spcPct val="100000"/>
                        </a:lnSpc>
                        <a:spcBef>
                          <a:spcPts val="0"/>
                        </a:spcBef>
                        <a:spcAft>
                          <a:spcPts val="0"/>
                        </a:spcAft>
                        <a:buClrTx/>
                        <a:buSzTx/>
                        <a:buFontTx/>
                        <a:buNone/>
                        <a:tabLst/>
                        <a:defRPr/>
                      </a:pPr>
                      <a:r>
                        <a:rPr lang="en-US" sz="1600" b="0" dirty="0">
                          <a:solidFill>
                            <a:schemeClr val="bg1"/>
                          </a:solidFill>
                          <a:latin typeface="Calibri" panose="020F0502020204030204" pitchFamily="34" charset="0"/>
                          <a:cs typeface="Calibri" panose="020F0502020204030204" pitchFamily="34" charset="0"/>
                        </a:rPr>
                        <a:t>Pyrexia</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600" b="0" dirty="0">
                          <a:solidFill>
                            <a:schemeClr val="bg1"/>
                          </a:solidFill>
                          <a:latin typeface="Calibri" panose="020F0502020204030204" pitchFamily="34" charset="0"/>
                          <a:cs typeface="Calibri" panose="020F0502020204030204" pitchFamily="34" charset="0"/>
                        </a:rPr>
                        <a:t>9 (24.3)</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600" b="0" dirty="0">
                          <a:solidFill>
                            <a:schemeClr val="bg1"/>
                          </a:solidFill>
                          <a:latin typeface="Calibri" panose="020F0502020204030204" pitchFamily="34" charset="0"/>
                          <a:cs typeface="Calibri" panose="020F0502020204030204" pitchFamily="34" charset="0"/>
                        </a:rPr>
                        <a:t>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1212322628"/>
                  </a:ext>
                </a:extLst>
              </a:tr>
              <a:tr h="254883">
                <a:tc vMerge="1">
                  <a:txBody>
                    <a:bodyPr/>
                    <a:lstStyle/>
                    <a:p>
                      <a:pPr marL="55563" marR="0" lvl="0" indent="0" algn="l" defTabSz="685800" rtl="0" eaLnBrk="1" fontAlgn="auto" latinLnBrk="0" hangingPunct="1">
                        <a:lnSpc>
                          <a:spcPct val="100000"/>
                        </a:lnSpc>
                        <a:spcBef>
                          <a:spcPts val="0"/>
                        </a:spcBef>
                        <a:spcAft>
                          <a:spcPts val="0"/>
                        </a:spcAft>
                        <a:buClrTx/>
                        <a:buSzTx/>
                        <a:buFontTx/>
                        <a:buNone/>
                        <a:tabLst/>
                        <a:defRPr/>
                      </a:pPr>
                      <a:endParaRPr lang="en-US" sz="1800" b="0" dirty="0">
                        <a:solidFill>
                          <a:schemeClr val="bg1"/>
                        </a:solidFill>
                        <a:latin typeface="Calibri" panose="020F0502020204030204" pitchFamily="34" charset="0"/>
                        <a:cs typeface="Calibri" panose="020F0502020204030204" pitchFamily="34" charset="0"/>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55563" marR="0" lvl="0" indent="0" algn="l" defTabSz="685800" rtl="0" eaLnBrk="1" fontAlgn="auto" latinLnBrk="0" hangingPunct="1">
                        <a:lnSpc>
                          <a:spcPct val="100000"/>
                        </a:lnSpc>
                        <a:spcBef>
                          <a:spcPts val="0"/>
                        </a:spcBef>
                        <a:spcAft>
                          <a:spcPts val="0"/>
                        </a:spcAft>
                        <a:buClrTx/>
                        <a:buSzTx/>
                        <a:buFontTx/>
                        <a:buNone/>
                        <a:tabLst/>
                        <a:defRPr/>
                      </a:pPr>
                      <a:r>
                        <a:rPr lang="en-US" sz="1600" b="0" dirty="0">
                          <a:solidFill>
                            <a:schemeClr val="bg1"/>
                          </a:solidFill>
                          <a:latin typeface="Calibri" panose="020F0502020204030204" pitchFamily="34" charset="0"/>
                          <a:cs typeface="Calibri" panose="020F0502020204030204" pitchFamily="34" charset="0"/>
                        </a:rPr>
                        <a:t>Headache</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600" b="0" dirty="0">
                          <a:solidFill>
                            <a:schemeClr val="bg1"/>
                          </a:solidFill>
                          <a:latin typeface="Calibri" panose="020F0502020204030204" pitchFamily="34" charset="0"/>
                          <a:cs typeface="Calibri" panose="020F0502020204030204" pitchFamily="34" charset="0"/>
                        </a:rPr>
                        <a:t>9 (24.3)</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600" b="0" dirty="0">
                          <a:solidFill>
                            <a:schemeClr val="bg1"/>
                          </a:solidFill>
                          <a:latin typeface="Calibri" panose="020F0502020204030204" pitchFamily="34" charset="0"/>
                          <a:cs typeface="Calibri" panose="020F0502020204030204" pitchFamily="34" charset="0"/>
                        </a:rPr>
                        <a:t>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3450239736"/>
                  </a:ext>
                </a:extLst>
              </a:tr>
            </a:tbl>
          </a:graphicData>
        </a:graphic>
      </p:graphicFrame>
      <p:grpSp>
        <p:nvGrpSpPr>
          <p:cNvPr id="15" name="Group 14">
            <a:extLst>
              <a:ext uri="{FF2B5EF4-FFF2-40B4-BE49-F238E27FC236}">
                <a16:creationId xmlns:a16="http://schemas.microsoft.com/office/drawing/2014/main" id="{F30189D9-D409-45C2-A3B0-B7521335318E}"/>
              </a:ext>
            </a:extLst>
          </p:cNvPr>
          <p:cNvGrpSpPr/>
          <p:nvPr/>
        </p:nvGrpSpPr>
        <p:grpSpPr>
          <a:xfrm>
            <a:off x="9392911" y="6207927"/>
            <a:ext cx="2488502" cy="454909"/>
            <a:chOff x="9392911" y="6207927"/>
            <a:chExt cx="2488502" cy="454909"/>
          </a:xfrm>
        </p:grpSpPr>
        <p:pic>
          <p:nvPicPr>
            <p:cNvPr id="16" name="Picture 15" descr="A picture containing text, ax, wheel&#10;&#10;Description automatically generated">
              <a:extLst>
                <a:ext uri="{FF2B5EF4-FFF2-40B4-BE49-F238E27FC236}">
                  <a16:creationId xmlns:a16="http://schemas.microsoft.com/office/drawing/2014/main" id="{054AF7BD-4315-43BB-A553-2EBB080F6F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7" name="Rectangle 8">
              <a:extLst>
                <a:ext uri="{FF2B5EF4-FFF2-40B4-BE49-F238E27FC236}">
                  <a16:creationId xmlns:a16="http://schemas.microsoft.com/office/drawing/2014/main" id="{AE2077C3-C394-40C2-A4FE-4F77BF8A6A15}"/>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spTree>
    <p:extLst>
      <p:ext uri="{BB962C8B-B14F-4D97-AF65-F5344CB8AC3E}">
        <p14:creationId xmlns:p14="http://schemas.microsoft.com/office/powerpoint/2010/main" val="21148170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5C4EE-B91D-4FCC-986B-AACF670A08D8}"/>
              </a:ext>
            </a:extLst>
          </p:cNvPr>
          <p:cNvSpPr>
            <a:spLocks noGrp="1"/>
          </p:cNvSpPr>
          <p:nvPr>
            <p:ph type="title"/>
          </p:nvPr>
        </p:nvSpPr>
        <p:spPr/>
        <p:txBody>
          <a:bodyPr/>
          <a:lstStyle/>
          <a:p>
            <a:r>
              <a:rPr lang="pt-BR" dirty="0"/>
              <a:t>TRIMM-2: Response With Teclistamab + Daratumumab in R/R MM</a:t>
            </a:r>
            <a:endParaRPr lang="en-US" dirty="0"/>
          </a:p>
        </p:txBody>
      </p:sp>
      <p:sp>
        <p:nvSpPr>
          <p:cNvPr id="13" name="Content Placeholder 12">
            <a:extLst>
              <a:ext uri="{FF2B5EF4-FFF2-40B4-BE49-F238E27FC236}">
                <a16:creationId xmlns:a16="http://schemas.microsoft.com/office/drawing/2014/main" id="{EB65818B-AF1B-40A7-BC94-3D282F5B2C26}"/>
              </a:ext>
            </a:extLst>
          </p:cNvPr>
          <p:cNvSpPr>
            <a:spLocks noGrp="1"/>
          </p:cNvSpPr>
          <p:nvPr>
            <p:ph idx="1"/>
          </p:nvPr>
        </p:nvSpPr>
        <p:spPr/>
        <p:txBody>
          <a:bodyPr/>
          <a:lstStyle/>
          <a:p>
            <a:r>
              <a:rPr lang="en-US" sz="2400" dirty="0"/>
              <a:t>Patient characteristics: median 5 (2-16) prior lines of therapy</a:t>
            </a:r>
          </a:p>
          <a:p>
            <a:pPr lvl="1"/>
            <a:r>
              <a:rPr lang="en-US" sz="2200" dirty="0"/>
              <a:t>75.7% exposed to prior anti-CD38 therapy (59.5% refractory); </a:t>
            </a:r>
            <a:br>
              <a:rPr lang="en-US" sz="2200" dirty="0"/>
            </a:br>
            <a:r>
              <a:rPr lang="en-US" sz="2200" dirty="0"/>
              <a:t>18.9% exposed to prior BCMA-targeted therapy</a:t>
            </a:r>
          </a:p>
          <a:p>
            <a:pPr lvl="1"/>
            <a:endParaRPr lang="en-US" sz="2200" dirty="0"/>
          </a:p>
        </p:txBody>
      </p:sp>
      <p:sp>
        <p:nvSpPr>
          <p:cNvPr id="9" name="Text Box 15">
            <a:extLst>
              <a:ext uri="{FF2B5EF4-FFF2-40B4-BE49-F238E27FC236}">
                <a16:creationId xmlns:a16="http://schemas.microsoft.com/office/drawing/2014/main" id="{F89F1019-43AA-4E8A-BA73-9364A49B61CB}"/>
              </a:ext>
            </a:extLst>
          </p:cNvPr>
          <p:cNvSpPr txBox="1">
            <a:spLocks noChangeArrowheads="1"/>
          </p:cNvSpPr>
          <p:nvPr/>
        </p:nvSpPr>
        <p:spPr bwMode="auto">
          <a:xfrm>
            <a:off x="412751" y="6400345"/>
            <a:ext cx="8840133" cy="276999"/>
          </a:xfrm>
          <a:prstGeom prst="rect">
            <a:avLst/>
          </a:prstGeom>
          <a:noFill/>
          <a:ln>
            <a:noFill/>
          </a:ln>
        </p:spPr>
        <p:txBody>
          <a:bodyPr wrap="square"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Rodriguez-Otero. ASH 2021. Abstr 1647.</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aphicFrame>
        <p:nvGraphicFramePr>
          <p:cNvPr id="14" name="Table Placeholder 38">
            <a:extLst>
              <a:ext uri="{FF2B5EF4-FFF2-40B4-BE49-F238E27FC236}">
                <a16:creationId xmlns:a16="http://schemas.microsoft.com/office/drawing/2014/main" id="{90823ACD-8957-4C06-9261-D4AEB5DF201F}"/>
              </a:ext>
            </a:extLst>
          </p:cNvPr>
          <p:cNvGraphicFramePr>
            <a:graphicFrameLocks/>
          </p:cNvGraphicFramePr>
          <p:nvPr>
            <p:extLst>
              <p:ext uri="{D42A27DB-BD31-4B8C-83A1-F6EECF244321}">
                <p14:modId xmlns:p14="http://schemas.microsoft.com/office/powerpoint/2010/main" val="3205213601"/>
              </p:ext>
            </p:extLst>
          </p:nvPr>
        </p:nvGraphicFramePr>
        <p:xfrm>
          <a:off x="507855" y="2799082"/>
          <a:ext cx="6621020" cy="3383280"/>
        </p:xfrm>
        <a:graphic>
          <a:graphicData uri="http://schemas.openxmlformats.org/drawingml/2006/table">
            <a:tbl>
              <a:tblPr firstRow="1" bandRow="1">
                <a:effectLst/>
              </a:tblPr>
              <a:tblGrid>
                <a:gridCol w="1787970">
                  <a:extLst>
                    <a:ext uri="{9D8B030D-6E8A-4147-A177-3AD203B41FA5}">
                      <a16:colId xmlns:a16="http://schemas.microsoft.com/office/drawing/2014/main" val="20000"/>
                    </a:ext>
                  </a:extLst>
                </a:gridCol>
                <a:gridCol w="1433894">
                  <a:extLst>
                    <a:ext uri="{9D8B030D-6E8A-4147-A177-3AD203B41FA5}">
                      <a16:colId xmlns:a16="http://schemas.microsoft.com/office/drawing/2014/main" val="20002"/>
                    </a:ext>
                  </a:extLst>
                </a:gridCol>
                <a:gridCol w="1581976">
                  <a:extLst>
                    <a:ext uri="{9D8B030D-6E8A-4147-A177-3AD203B41FA5}">
                      <a16:colId xmlns:a16="http://schemas.microsoft.com/office/drawing/2014/main" val="226073967"/>
                    </a:ext>
                  </a:extLst>
                </a:gridCol>
                <a:gridCol w="1817180">
                  <a:extLst>
                    <a:ext uri="{9D8B030D-6E8A-4147-A177-3AD203B41FA5}">
                      <a16:colId xmlns:a16="http://schemas.microsoft.com/office/drawing/2014/main" val="2523712445"/>
                    </a:ext>
                  </a:extLst>
                </a:gridCol>
              </a:tblGrid>
              <a:tr h="1257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latin typeface="Calibri" panose="020F0502020204030204" pitchFamily="34" charset="0"/>
                          <a:cs typeface="Calibri" panose="020F0502020204030204" pitchFamily="34" charset="0"/>
                        </a:rPr>
                        <a:t>Best Response, </a:t>
                      </a:r>
                      <a:br>
                        <a:rPr lang="en-US" sz="1800" b="1" dirty="0">
                          <a:solidFill>
                            <a:schemeClr val="tx1"/>
                          </a:solidFill>
                          <a:latin typeface="Calibri" panose="020F0502020204030204" pitchFamily="34" charset="0"/>
                          <a:cs typeface="Calibri" panose="020F0502020204030204" pitchFamily="34" charset="0"/>
                        </a:rPr>
                      </a:br>
                      <a:r>
                        <a:rPr lang="en-US" sz="1800" b="1" dirty="0">
                          <a:solidFill>
                            <a:schemeClr val="tx1"/>
                          </a:solidFill>
                          <a:latin typeface="Calibri" panose="020F0502020204030204" pitchFamily="34" charset="0"/>
                          <a:cs typeface="Calibri" panose="020F0502020204030204" pitchFamily="34" charset="0"/>
                        </a:rPr>
                        <a:t>n (%)</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en-US" sz="1800" b="1" dirty="0">
                          <a:solidFill>
                            <a:schemeClr val="tx1"/>
                          </a:solidFill>
                          <a:latin typeface="Calibri" panose="020F0502020204030204" pitchFamily="34" charset="0"/>
                          <a:cs typeface="Calibri" panose="020F0502020204030204" pitchFamily="34" charset="0"/>
                        </a:rPr>
                        <a:t>Tec 3 mg/kg </a:t>
                      </a:r>
                    </a:p>
                    <a:p>
                      <a:pPr algn="ctr"/>
                      <a:r>
                        <a:rPr lang="en-US" sz="1800" b="1" dirty="0">
                          <a:solidFill>
                            <a:schemeClr val="tx1"/>
                          </a:solidFill>
                          <a:latin typeface="Calibri" panose="020F0502020204030204" pitchFamily="34" charset="0"/>
                          <a:cs typeface="Calibri" panose="020F0502020204030204" pitchFamily="34" charset="0"/>
                        </a:rPr>
                        <a:t>Q2W + </a:t>
                      </a:r>
                    </a:p>
                    <a:p>
                      <a:pPr algn="ctr"/>
                      <a:r>
                        <a:rPr lang="en-US" sz="1800" b="1" dirty="0">
                          <a:solidFill>
                            <a:schemeClr val="tx1"/>
                          </a:solidFill>
                          <a:latin typeface="Calibri" panose="020F0502020204030204" pitchFamily="34" charset="0"/>
                          <a:cs typeface="Calibri" panose="020F0502020204030204" pitchFamily="34" charset="0"/>
                        </a:rPr>
                        <a:t>Dara </a:t>
                      </a:r>
                    </a:p>
                    <a:p>
                      <a:pPr algn="ctr"/>
                      <a:r>
                        <a:rPr lang="en-US" sz="1800" b="1" dirty="0">
                          <a:solidFill>
                            <a:schemeClr val="tx1"/>
                          </a:solidFill>
                          <a:latin typeface="Calibri" panose="020F0502020204030204" pitchFamily="34" charset="0"/>
                          <a:cs typeface="Calibri" panose="020F0502020204030204" pitchFamily="34" charset="0"/>
                        </a:rPr>
                        <a:t>(n = 10)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en-US" sz="1800" b="1" dirty="0">
                          <a:solidFill>
                            <a:schemeClr val="tx1"/>
                          </a:solidFill>
                          <a:latin typeface="Calibri" panose="020F0502020204030204" pitchFamily="34" charset="0"/>
                          <a:cs typeface="Calibri" panose="020F0502020204030204" pitchFamily="34" charset="0"/>
                        </a:rPr>
                        <a:t>Tec 1.5 mg/kg </a:t>
                      </a:r>
                    </a:p>
                    <a:p>
                      <a:pPr algn="ctr"/>
                      <a:r>
                        <a:rPr lang="en-US" sz="1800" b="1" dirty="0">
                          <a:solidFill>
                            <a:schemeClr val="tx1"/>
                          </a:solidFill>
                          <a:latin typeface="Calibri" panose="020F0502020204030204" pitchFamily="34" charset="0"/>
                          <a:cs typeface="Calibri" panose="020F0502020204030204" pitchFamily="34" charset="0"/>
                        </a:rPr>
                        <a:t>QW + </a:t>
                      </a:r>
                      <a:br>
                        <a:rPr lang="en-US" sz="1800" b="1" dirty="0">
                          <a:solidFill>
                            <a:schemeClr val="tx1"/>
                          </a:solidFill>
                          <a:latin typeface="Calibri" panose="020F0502020204030204" pitchFamily="34" charset="0"/>
                          <a:cs typeface="Calibri" panose="020F0502020204030204" pitchFamily="34" charset="0"/>
                        </a:rPr>
                      </a:br>
                      <a:r>
                        <a:rPr lang="en-US" sz="1800" b="1" dirty="0">
                          <a:solidFill>
                            <a:schemeClr val="tx1"/>
                          </a:solidFill>
                          <a:latin typeface="Calibri" panose="020F0502020204030204" pitchFamily="34" charset="0"/>
                          <a:cs typeface="Calibri" panose="020F0502020204030204" pitchFamily="34" charset="0"/>
                        </a:rPr>
                        <a:t>Dara </a:t>
                      </a:r>
                    </a:p>
                    <a:p>
                      <a:pPr algn="ctr"/>
                      <a:r>
                        <a:rPr lang="en-US" sz="1800" b="1" dirty="0">
                          <a:solidFill>
                            <a:schemeClr val="tx1"/>
                          </a:solidFill>
                          <a:latin typeface="Calibri" panose="020F0502020204030204" pitchFamily="34" charset="0"/>
                          <a:cs typeface="Calibri" panose="020F0502020204030204" pitchFamily="34" charset="0"/>
                        </a:rPr>
                        <a:t>(n = 19)</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latin typeface="Calibri" panose="020F0502020204030204" pitchFamily="34" charset="0"/>
                          <a:cs typeface="Calibri" panose="020F0502020204030204" pitchFamily="34" charset="0"/>
                        </a:rPr>
                        <a:t>Tec 3 mg/kg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latin typeface="Calibri" panose="020F0502020204030204" pitchFamily="34" charset="0"/>
                          <a:cs typeface="Calibri" panose="020F0502020204030204" pitchFamily="34" charset="0"/>
                        </a:rPr>
                        <a:t>QW +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latin typeface="Calibri" panose="020F0502020204030204" pitchFamily="34" charset="0"/>
                          <a:cs typeface="Calibri" panose="020F0502020204030204" pitchFamily="34" charset="0"/>
                        </a:rPr>
                        <a:t>Dara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latin typeface="Calibri" panose="020F0502020204030204" pitchFamily="34" charset="0"/>
                          <a:cs typeface="Calibri" panose="020F0502020204030204" pitchFamily="34" charset="0"/>
                        </a:rPr>
                        <a:t>(n = 4)</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2476939140"/>
                  </a:ext>
                </a:extLst>
              </a:tr>
              <a:tr h="125737">
                <a:tc>
                  <a:txBody>
                    <a:bodyPr/>
                    <a:lstStyle/>
                    <a:p>
                      <a:pPr marL="157163" indent="-101600">
                        <a:lnSpc>
                          <a:spcPct val="100000"/>
                        </a:lnSpc>
                        <a:spcBef>
                          <a:spcPts val="0"/>
                        </a:spcBef>
                      </a:pPr>
                      <a:r>
                        <a:rPr lang="en-US" sz="1800" b="0" dirty="0">
                          <a:solidFill>
                            <a:schemeClr val="bg1"/>
                          </a:solidFill>
                          <a:latin typeface="Calibri" panose="020F0502020204030204" pitchFamily="34" charset="0"/>
                          <a:cs typeface="Calibri" panose="020F0502020204030204" pitchFamily="34" charset="0"/>
                        </a:rPr>
                        <a:t>ORR</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800" dirty="0">
                          <a:solidFill>
                            <a:schemeClr val="bg1"/>
                          </a:solidFill>
                          <a:latin typeface="Calibri" panose="020F0502020204030204" pitchFamily="34" charset="0"/>
                          <a:cs typeface="Calibri" panose="020F0502020204030204" pitchFamily="34" charset="0"/>
                        </a:rPr>
                        <a:t>7 (70.0)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800" dirty="0">
                          <a:solidFill>
                            <a:schemeClr val="bg1"/>
                          </a:solidFill>
                          <a:latin typeface="Calibri" panose="020F0502020204030204" pitchFamily="34" charset="0"/>
                          <a:cs typeface="Calibri" panose="020F0502020204030204" pitchFamily="34" charset="0"/>
                        </a:rPr>
                        <a:t>16 (84.0)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800" dirty="0">
                          <a:solidFill>
                            <a:schemeClr val="bg1"/>
                          </a:solidFill>
                          <a:latin typeface="Calibri" panose="020F0502020204030204" pitchFamily="34" charset="0"/>
                          <a:cs typeface="Calibri" panose="020F0502020204030204" pitchFamily="34" charset="0"/>
                        </a:rPr>
                        <a:t>4 (100)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2080675752"/>
                  </a:ext>
                </a:extLst>
              </a:tr>
              <a:tr h="125737">
                <a:tc>
                  <a:txBody>
                    <a:bodyPr/>
                    <a:lstStyle/>
                    <a:p>
                      <a:pPr marL="157163" indent="-101600">
                        <a:lnSpc>
                          <a:spcPct val="100000"/>
                        </a:lnSpc>
                        <a:spcBef>
                          <a:spcPts val="0"/>
                        </a:spcBef>
                      </a:pPr>
                      <a:r>
                        <a:rPr lang="en-US" sz="1800" b="0" dirty="0">
                          <a:solidFill>
                            <a:schemeClr val="bg1"/>
                          </a:solidFill>
                          <a:latin typeface="Calibri" panose="020F0502020204030204" pitchFamily="34" charset="0"/>
                          <a:cs typeface="Calibri" panose="020F0502020204030204" pitchFamily="34" charset="0"/>
                        </a:rPr>
                        <a:t>    CR</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800" dirty="0">
                          <a:solidFill>
                            <a:schemeClr val="bg1"/>
                          </a:solidFill>
                          <a:latin typeface="Calibri" panose="020F0502020204030204" pitchFamily="34" charset="0"/>
                          <a:cs typeface="Calibri" panose="020F0502020204030204" pitchFamily="34" charset="0"/>
                        </a:rPr>
                        <a:t>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800" dirty="0">
                          <a:solidFill>
                            <a:schemeClr val="bg1"/>
                          </a:solidFill>
                          <a:latin typeface="Calibri" panose="020F0502020204030204" pitchFamily="34" charset="0"/>
                          <a:cs typeface="Calibri" panose="020F0502020204030204" pitchFamily="34" charset="0"/>
                        </a:rPr>
                        <a:t>6 (31.6)</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800" dirty="0">
                          <a:solidFill>
                            <a:schemeClr val="bg1"/>
                          </a:solidFill>
                          <a:latin typeface="Calibri" panose="020F0502020204030204" pitchFamily="34" charset="0"/>
                          <a:cs typeface="Calibri" panose="020F0502020204030204" pitchFamily="34" charset="0"/>
                        </a:rPr>
                        <a:t>3 (75)</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4180286989"/>
                  </a:ext>
                </a:extLst>
              </a:tr>
              <a:tr h="125737">
                <a:tc>
                  <a:txBody>
                    <a:bodyPr/>
                    <a:lstStyle/>
                    <a:p>
                      <a:pPr marL="157163" indent="-101600">
                        <a:lnSpc>
                          <a:spcPct val="100000"/>
                        </a:lnSpc>
                        <a:spcBef>
                          <a:spcPts val="0"/>
                        </a:spcBef>
                      </a:pPr>
                      <a:r>
                        <a:rPr lang="en-US" sz="1800" b="0" dirty="0">
                          <a:solidFill>
                            <a:schemeClr val="bg1"/>
                          </a:solidFill>
                          <a:latin typeface="Calibri" panose="020F0502020204030204" pitchFamily="34" charset="0"/>
                          <a:cs typeface="Calibri" panose="020F0502020204030204" pitchFamily="34" charset="0"/>
                        </a:rPr>
                        <a:t>    VGPR</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800" dirty="0">
                          <a:solidFill>
                            <a:schemeClr val="bg1"/>
                          </a:solidFill>
                          <a:latin typeface="Calibri" panose="020F0502020204030204" pitchFamily="34" charset="0"/>
                          <a:cs typeface="Calibri" panose="020F0502020204030204" pitchFamily="34" charset="0"/>
                        </a:rPr>
                        <a:t>6 (60.0)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800" dirty="0">
                          <a:solidFill>
                            <a:schemeClr val="bg1"/>
                          </a:solidFill>
                          <a:latin typeface="Calibri" panose="020F0502020204030204" pitchFamily="34" charset="0"/>
                          <a:cs typeface="Calibri" panose="020F0502020204030204" pitchFamily="34" charset="0"/>
                        </a:rPr>
                        <a:t>7 (36.8)</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800" dirty="0">
                          <a:solidFill>
                            <a:schemeClr val="bg1"/>
                          </a:solidFill>
                          <a:latin typeface="Calibri" panose="020F0502020204030204" pitchFamily="34" charset="0"/>
                          <a:cs typeface="Calibri" panose="020F0502020204030204" pitchFamily="34" charset="0"/>
                        </a:rPr>
                        <a:t>1 (25)</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841366564"/>
                  </a:ext>
                </a:extLst>
              </a:tr>
              <a:tr h="274336">
                <a:tc>
                  <a:txBody>
                    <a:bodyPr/>
                    <a:lstStyle/>
                    <a:p>
                      <a:pPr marL="55563" marR="0" lvl="0" indent="0" algn="l" defTabSz="685800" rtl="0" eaLnBrk="1" fontAlgn="auto" latinLnBrk="0" hangingPunct="1">
                        <a:lnSpc>
                          <a:spcPct val="100000"/>
                        </a:lnSpc>
                        <a:spcBef>
                          <a:spcPts val="0"/>
                        </a:spcBef>
                        <a:spcAft>
                          <a:spcPts val="0"/>
                        </a:spcAft>
                        <a:buClrTx/>
                        <a:buSzTx/>
                        <a:buFontTx/>
                        <a:buNone/>
                        <a:tabLst/>
                        <a:defRPr/>
                      </a:pPr>
                      <a:r>
                        <a:rPr lang="en-US" sz="1800" b="0" dirty="0">
                          <a:solidFill>
                            <a:schemeClr val="bg1"/>
                          </a:solidFill>
                          <a:latin typeface="Calibri" panose="020F0502020204030204" pitchFamily="34" charset="0"/>
                          <a:cs typeface="Calibri" panose="020F0502020204030204" pitchFamily="34" charset="0"/>
                        </a:rPr>
                        <a:t>    PR</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800" b="0" dirty="0">
                          <a:solidFill>
                            <a:schemeClr val="bg1"/>
                          </a:solidFill>
                          <a:latin typeface="Calibri" panose="020F0502020204030204" pitchFamily="34" charset="0"/>
                          <a:cs typeface="Calibri" panose="020F0502020204030204" pitchFamily="34" charset="0"/>
                        </a:rPr>
                        <a:t>1 (10.0)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800" b="0" dirty="0">
                          <a:solidFill>
                            <a:schemeClr val="bg1"/>
                          </a:solidFill>
                          <a:latin typeface="Calibri" panose="020F0502020204030204" pitchFamily="34" charset="0"/>
                          <a:cs typeface="Calibri" panose="020F0502020204030204" pitchFamily="34" charset="0"/>
                        </a:rPr>
                        <a:t>3 (15.8)</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800" b="0" dirty="0">
                          <a:solidFill>
                            <a:schemeClr val="bg1"/>
                          </a:solidFill>
                          <a:latin typeface="Calibri" panose="020F0502020204030204" pitchFamily="34" charset="0"/>
                          <a:cs typeface="Calibri" panose="020F0502020204030204" pitchFamily="34" charset="0"/>
                        </a:rPr>
                        <a:t>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1789378115"/>
                  </a:ext>
                </a:extLst>
              </a:tr>
              <a:tr h="274336">
                <a:tc>
                  <a:txBody>
                    <a:bodyPr/>
                    <a:lstStyle/>
                    <a:p>
                      <a:pPr marL="55563" marR="0" lvl="0" indent="0" algn="l" defTabSz="685800" rtl="0" eaLnBrk="1" fontAlgn="auto" latinLnBrk="0" hangingPunct="1">
                        <a:lnSpc>
                          <a:spcPct val="100000"/>
                        </a:lnSpc>
                        <a:spcBef>
                          <a:spcPts val="0"/>
                        </a:spcBef>
                        <a:spcAft>
                          <a:spcPts val="0"/>
                        </a:spcAft>
                        <a:buClrTx/>
                        <a:buSzTx/>
                        <a:buFontTx/>
                        <a:buNone/>
                        <a:tabLst/>
                        <a:defRPr/>
                      </a:pPr>
                      <a:r>
                        <a:rPr lang="en-US" sz="1800" b="0" dirty="0">
                          <a:solidFill>
                            <a:schemeClr val="bg1"/>
                          </a:solidFill>
                          <a:latin typeface="Calibri" panose="020F0502020204030204" pitchFamily="34" charset="0"/>
                          <a:cs typeface="Calibri" panose="020F0502020204030204" pitchFamily="34" charset="0"/>
                        </a:rPr>
                        <a:t>SD</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800" b="0" dirty="0">
                          <a:solidFill>
                            <a:schemeClr val="bg1"/>
                          </a:solidFill>
                          <a:latin typeface="Calibri" panose="020F0502020204030204" pitchFamily="34" charset="0"/>
                          <a:cs typeface="Calibri" panose="020F0502020204030204" pitchFamily="34" charset="0"/>
                        </a:rPr>
                        <a:t>3 (30.0)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800" b="0" dirty="0">
                          <a:solidFill>
                            <a:schemeClr val="bg1"/>
                          </a:solidFill>
                          <a:latin typeface="Calibri" panose="020F0502020204030204" pitchFamily="34" charset="0"/>
                          <a:cs typeface="Calibri" panose="020F0502020204030204" pitchFamily="34" charset="0"/>
                        </a:rPr>
                        <a:t>1 (5.3)</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800" b="0" dirty="0">
                          <a:solidFill>
                            <a:schemeClr val="bg1"/>
                          </a:solidFill>
                          <a:latin typeface="Calibri" panose="020F0502020204030204" pitchFamily="34" charset="0"/>
                          <a:cs typeface="Calibri" panose="020F0502020204030204" pitchFamily="34" charset="0"/>
                        </a:rPr>
                        <a:t>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709291079"/>
                  </a:ext>
                </a:extLst>
              </a:tr>
              <a:tr h="274336">
                <a:tc>
                  <a:txBody>
                    <a:bodyPr/>
                    <a:lstStyle/>
                    <a:p>
                      <a:pPr marL="55563" marR="0" lvl="0" indent="0" algn="l" defTabSz="685800" rtl="0" eaLnBrk="1" fontAlgn="auto" latinLnBrk="0" hangingPunct="1">
                        <a:lnSpc>
                          <a:spcPct val="100000"/>
                        </a:lnSpc>
                        <a:spcBef>
                          <a:spcPts val="0"/>
                        </a:spcBef>
                        <a:spcAft>
                          <a:spcPts val="0"/>
                        </a:spcAft>
                        <a:buClrTx/>
                        <a:buSzTx/>
                        <a:buFontTx/>
                        <a:buNone/>
                        <a:tabLst/>
                        <a:defRPr/>
                      </a:pPr>
                      <a:r>
                        <a:rPr lang="en-US" sz="1800" b="0" dirty="0">
                          <a:solidFill>
                            <a:schemeClr val="bg1"/>
                          </a:solidFill>
                          <a:latin typeface="Calibri" panose="020F0502020204030204" pitchFamily="34" charset="0"/>
                          <a:cs typeface="Calibri" panose="020F0502020204030204" pitchFamily="34" charset="0"/>
                        </a:rPr>
                        <a:t>PD</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800" b="0" dirty="0">
                          <a:solidFill>
                            <a:schemeClr val="bg1"/>
                          </a:solidFill>
                          <a:latin typeface="Calibri" panose="020F0502020204030204" pitchFamily="34" charset="0"/>
                          <a:cs typeface="Calibri" panose="020F0502020204030204" pitchFamily="34" charset="0"/>
                        </a:rPr>
                        <a:t>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800" b="0" dirty="0">
                          <a:solidFill>
                            <a:schemeClr val="bg1"/>
                          </a:solidFill>
                          <a:latin typeface="Calibri" panose="020F0502020204030204" pitchFamily="34" charset="0"/>
                          <a:cs typeface="Calibri" panose="020F0502020204030204" pitchFamily="34" charset="0"/>
                        </a:rPr>
                        <a:t>2 (10.5)</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800" b="0" dirty="0">
                          <a:solidFill>
                            <a:schemeClr val="bg1"/>
                          </a:solidFill>
                          <a:latin typeface="Calibri" panose="020F0502020204030204" pitchFamily="34" charset="0"/>
                          <a:cs typeface="Calibri" panose="020F0502020204030204" pitchFamily="34" charset="0"/>
                        </a:rPr>
                        <a:t>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1289214514"/>
                  </a:ext>
                </a:extLst>
              </a:tr>
            </a:tbl>
          </a:graphicData>
        </a:graphic>
      </p:graphicFrame>
      <p:sp>
        <p:nvSpPr>
          <p:cNvPr id="15" name="Content Placeholder 12">
            <a:extLst>
              <a:ext uri="{FF2B5EF4-FFF2-40B4-BE49-F238E27FC236}">
                <a16:creationId xmlns:a16="http://schemas.microsoft.com/office/drawing/2014/main" id="{85EE9111-B54C-4B29-9675-663C51096F29}"/>
              </a:ext>
            </a:extLst>
          </p:cNvPr>
          <p:cNvSpPr txBox="1">
            <a:spLocks/>
          </p:cNvSpPr>
          <p:nvPr/>
        </p:nvSpPr>
        <p:spPr bwMode="auto">
          <a:xfrm>
            <a:off x="7251675" y="3076687"/>
            <a:ext cx="4626396" cy="3027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sz="24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Median follow-up: 5.1 mo (range: 0.3-12.9)</a:t>
            </a: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sz="24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Median time to response: </a:t>
            </a:r>
            <a:br>
              <a:rPr kumimoji="0" lang="en-US" sz="24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24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1.0 mo (range: 1.0-2.8)</a:t>
            </a: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sz="24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At median follow-up of 6.5 mo for responders, 25 of 27 (93%) were continuing on treatment</a:t>
            </a:r>
          </a:p>
          <a:p>
            <a:pPr marL="742950" marR="0" lvl="1" indent="-285750" algn="l" defTabSz="914400" rtl="0" eaLnBrk="1" fontAlgn="base" latinLnBrk="0" hangingPunct="1">
              <a:lnSpc>
                <a:spcPct val="90000"/>
              </a:lnSpc>
              <a:spcBef>
                <a:spcPts val="1000"/>
              </a:spcBef>
              <a:spcAft>
                <a:spcPts val="700"/>
              </a:spcAft>
              <a:buClr>
                <a:srgbClr val="000000"/>
              </a:buClr>
              <a:buSzTx/>
              <a:buFont typeface="Arial" panose="020B0604020202020204" pitchFamily="34" charset="0"/>
              <a:buChar char="‒"/>
              <a:tabLst/>
              <a:defRPr/>
            </a:pPr>
            <a:endParaRPr kumimoji="0" lang="en-US" sz="2400" b="0" i="0" u="none" strike="noStrike" kern="0" cap="none" spc="0" normalizeH="0" baseline="0" noProof="0" dirty="0">
              <a:ln>
                <a:noFill/>
              </a:ln>
              <a:solidFill>
                <a:srgbClr val="000000"/>
              </a:solidFill>
              <a:effectLst/>
              <a:uLnTx/>
              <a:uFillTx/>
              <a:latin typeface="Calibri" panose="020F0502020204030204" pitchFamily="34" charset="0"/>
              <a:ea typeface="+mn-ea"/>
              <a:cs typeface="+mn-cs"/>
            </a:endParaRPr>
          </a:p>
        </p:txBody>
      </p:sp>
      <p:grpSp>
        <p:nvGrpSpPr>
          <p:cNvPr id="16" name="Group 15">
            <a:extLst>
              <a:ext uri="{FF2B5EF4-FFF2-40B4-BE49-F238E27FC236}">
                <a16:creationId xmlns:a16="http://schemas.microsoft.com/office/drawing/2014/main" id="{AE4B5BCC-EB68-40B8-AC17-D98DFB72CF60}"/>
              </a:ext>
            </a:extLst>
          </p:cNvPr>
          <p:cNvGrpSpPr/>
          <p:nvPr/>
        </p:nvGrpSpPr>
        <p:grpSpPr>
          <a:xfrm>
            <a:off x="9392911" y="6207927"/>
            <a:ext cx="2488502" cy="454909"/>
            <a:chOff x="9392911" y="6207927"/>
            <a:chExt cx="2488502" cy="454909"/>
          </a:xfrm>
        </p:grpSpPr>
        <p:pic>
          <p:nvPicPr>
            <p:cNvPr id="17" name="Picture 16" descr="A picture containing text, ax, wheel&#10;&#10;Description automatically generated">
              <a:extLst>
                <a:ext uri="{FF2B5EF4-FFF2-40B4-BE49-F238E27FC236}">
                  <a16:creationId xmlns:a16="http://schemas.microsoft.com/office/drawing/2014/main" id="{E89B115D-2981-4A31-811A-B46DC548CB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8" name="Rectangle 8">
              <a:extLst>
                <a:ext uri="{FF2B5EF4-FFF2-40B4-BE49-F238E27FC236}">
                  <a16:creationId xmlns:a16="http://schemas.microsoft.com/office/drawing/2014/main" id="{354FE3CA-AE00-40EE-BA46-BE420529091C}"/>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spTree>
    <p:extLst>
      <p:ext uri="{BB962C8B-B14F-4D97-AF65-F5344CB8AC3E}">
        <p14:creationId xmlns:p14="http://schemas.microsoft.com/office/powerpoint/2010/main" val="1202828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1268312" cy="1103313"/>
          </a:xfrm>
        </p:spPr>
        <p:txBody>
          <a:bodyPr/>
          <a:lstStyle/>
          <a:p>
            <a:r>
              <a:rPr lang="en-US" dirty="0"/>
              <a:t>Mechanism of Action for Novel BCMA-Targeted Therapies</a:t>
            </a:r>
          </a:p>
        </p:txBody>
      </p:sp>
      <p:sp>
        <p:nvSpPr>
          <p:cNvPr id="42" name="TextBox 41">
            <a:extLst>
              <a:ext uri="{FF2B5EF4-FFF2-40B4-BE49-F238E27FC236}">
                <a16:creationId xmlns:a16="http://schemas.microsoft.com/office/drawing/2014/main" id="{9944C889-71F0-495C-BDC0-7951E8395DE6}"/>
              </a:ext>
            </a:extLst>
          </p:cNvPr>
          <p:cNvSpPr txBox="1"/>
          <p:nvPr/>
        </p:nvSpPr>
        <p:spPr>
          <a:xfrm>
            <a:off x="688747" y="1862573"/>
            <a:ext cx="3206537" cy="400110"/>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1D2E5A"/>
                </a:solidFill>
                <a:effectLst/>
                <a:uLnTx/>
                <a:uFillTx/>
                <a:latin typeface="Calibri" panose="020F0502020204030204" pitchFamily="34" charset="0"/>
                <a:ea typeface="+mn-ea"/>
                <a:cs typeface="Calibri" panose="020F0502020204030204" pitchFamily="34" charset="0"/>
              </a:rPr>
              <a:t>Antibody–Drug Conjugates</a:t>
            </a:r>
          </a:p>
        </p:txBody>
      </p:sp>
      <p:grpSp>
        <p:nvGrpSpPr>
          <p:cNvPr id="1039" name="Group 1038">
            <a:extLst>
              <a:ext uri="{FF2B5EF4-FFF2-40B4-BE49-F238E27FC236}">
                <a16:creationId xmlns:a16="http://schemas.microsoft.com/office/drawing/2014/main" id="{85BA2421-9E77-4B1B-B701-B6E462A03D98}"/>
              </a:ext>
            </a:extLst>
          </p:cNvPr>
          <p:cNvGrpSpPr/>
          <p:nvPr/>
        </p:nvGrpSpPr>
        <p:grpSpPr>
          <a:xfrm>
            <a:off x="319294" y="2643891"/>
            <a:ext cx="3346566" cy="2737049"/>
            <a:chOff x="319294" y="2643891"/>
            <a:chExt cx="3346566" cy="2737049"/>
          </a:xfrm>
        </p:grpSpPr>
        <p:grpSp>
          <p:nvGrpSpPr>
            <p:cNvPr id="48" name="Group 47">
              <a:extLst>
                <a:ext uri="{FF2B5EF4-FFF2-40B4-BE49-F238E27FC236}">
                  <a16:creationId xmlns:a16="http://schemas.microsoft.com/office/drawing/2014/main" id="{5B063172-268C-4A70-94F1-14C1090D60BF}"/>
                </a:ext>
              </a:extLst>
            </p:cNvPr>
            <p:cNvGrpSpPr/>
            <p:nvPr/>
          </p:nvGrpSpPr>
          <p:grpSpPr>
            <a:xfrm>
              <a:off x="1952625" y="3649220"/>
              <a:ext cx="1713235" cy="1110761"/>
              <a:chOff x="2105843" y="3329608"/>
              <a:chExt cx="1713235" cy="1110761"/>
            </a:xfrm>
          </p:grpSpPr>
          <p:sp>
            <p:nvSpPr>
              <p:cNvPr id="6" name="Freeform 67">
                <a:extLst>
                  <a:ext uri="{FF2B5EF4-FFF2-40B4-BE49-F238E27FC236}">
                    <a16:creationId xmlns:a16="http://schemas.microsoft.com/office/drawing/2014/main" id="{83BCD6E6-DD97-4E50-8881-CEC9BC3FBD79}"/>
                  </a:ext>
                </a:extLst>
              </p:cNvPr>
              <p:cNvSpPr/>
              <p:nvPr/>
            </p:nvSpPr>
            <p:spPr bwMode="auto">
              <a:xfrm rot="5710343">
                <a:off x="2407080" y="3028371"/>
                <a:ext cx="1110761" cy="1713235"/>
              </a:xfrm>
              <a:custGeom>
                <a:avLst/>
                <a:gdLst>
                  <a:gd name="connsiteX0" fmla="*/ 115888 w 1040210"/>
                  <a:gd name="connsiteY0" fmla="*/ 384969 h 1144985"/>
                  <a:gd name="connsiteX1" fmla="*/ 123032 w 1040210"/>
                  <a:gd name="connsiteY1" fmla="*/ 330201 h 1144985"/>
                  <a:gd name="connsiteX2" fmla="*/ 103982 w 1040210"/>
                  <a:gd name="connsiteY2" fmla="*/ 265907 h 1144985"/>
                  <a:gd name="connsiteX3" fmla="*/ 89694 w 1040210"/>
                  <a:gd name="connsiteY3" fmla="*/ 218282 h 1144985"/>
                  <a:gd name="connsiteX4" fmla="*/ 125413 w 1040210"/>
                  <a:gd name="connsiteY4" fmla="*/ 213519 h 1144985"/>
                  <a:gd name="connsiteX5" fmla="*/ 180182 w 1040210"/>
                  <a:gd name="connsiteY5" fmla="*/ 246857 h 1144985"/>
                  <a:gd name="connsiteX6" fmla="*/ 227807 w 1040210"/>
                  <a:gd name="connsiteY6" fmla="*/ 270669 h 1144985"/>
                  <a:gd name="connsiteX7" fmla="*/ 244475 w 1040210"/>
                  <a:gd name="connsiteY7" fmla="*/ 273051 h 1144985"/>
                  <a:gd name="connsiteX8" fmla="*/ 318294 w 1040210"/>
                  <a:gd name="connsiteY8" fmla="*/ 232569 h 1144985"/>
                  <a:gd name="connsiteX9" fmla="*/ 449263 w 1040210"/>
                  <a:gd name="connsiteY9" fmla="*/ 184944 h 1144985"/>
                  <a:gd name="connsiteX10" fmla="*/ 539750 w 1040210"/>
                  <a:gd name="connsiteY10" fmla="*/ 184944 h 1144985"/>
                  <a:gd name="connsiteX11" fmla="*/ 601663 w 1040210"/>
                  <a:gd name="connsiteY11" fmla="*/ 118269 h 1144985"/>
                  <a:gd name="connsiteX12" fmla="*/ 646907 w 1040210"/>
                  <a:gd name="connsiteY12" fmla="*/ 34926 h 1144985"/>
                  <a:gd name="connsiteX13" fmla="*/ 718344 w 1040210"/>
                  <a:gd name="connsiteY13" fmla="*/ 3969 h 1144985"/>
                  <a:gd name="connsiteX14" fmla="*/ 758825 w 1040210"/>
                  <a:gd name="connsiteY14" fmla="*/ 11113 h 1144985"/>
                  <a:gd name="connsiteX15" fmla="*/ 763588 w 1040210"/>
                  <a:gd name="connsiteY15" fmla="*/ 70644 h 1144985"/>
                  <a:gd name="connsiteX16" fmla="*/ 799307 w 1040210"/>
                  <a:gd name="connsiteY16" fmla="*/ 130176 h 1144985"/>
                  <a:gd name="connsiteX17" fmla="*/ 837407 w 1040210"/>
                  <a:gd name="connsiteY17" fmla="*/ 158751 h 1144985"/>
                  <a:gd name="connsiteX18" fmla="*/ 920750 w 1040210"/>
                  <a:gd name="connsiteY18" fmla="*/ 158751 h 1144985"/>
                  <a:gd name="connsiteX19" fmla="*/ 965994 w 1040210"/>
                  <a:gd name="connsiteY19" fmla="*/ 175419 h 1144985"/>
                  <a:gd name="connsiteX20" fmla="*/ 968375 w 1040210"/>
                  <a:gd name="connsiteY20" fmla="*/ 215901 h 1144985"/>
                  <a:gd name="connsiteX21" fmla="*/ 946944 w 1040210"/>
                  <a:gd name="connsiteY21" fmla="*/ 275432 h 1144985"/>
                  <a:gd name="connsiteX22" fmla="*/ 946944 w 1040210"/>
                  <a:gd name="connsiteY22" fmla="*/ 334963 h 1144985"/>
                  <a:gd name="connsiteX23" fmla="*/ 982663 w 1040210"/>
                  <a:gd name="connsiteY23" fmla="*/ 401638 h 1144985"/>
                  <a:gd name="connsiteX24" fmla="*/ 1008857 w 1040210"/>
                  <a:gd name="connsiteY24" fmla="*/ 523082 h 1144985"/>
                  <a:gd name="connsiteX25" fmla="*/ 999332 w 1040210"/>
                  <a:gd name="connsiteY25" fmla="*/ 727869 h 1144985"/>
                  <a:gd name="connsiteX26" fmla="*/ 989807 w 1040210"/>
                  <a:gd name="connsiteY26" fmla="*/ 765969 h 1144985"/>
                  <a:gd name="connsiteX27" fmla="*/ 1006475 w 1040210"/>
                  <a:gd name="connsiteY27" fmla="*/ 811213 h 1144985"/>
                  <a:gd name="connsiteX28" fmla="*/ 1039813 w 1040210"/>
                  <a:gd name="connsiteY28" fmla="*/ 856457 h 1144985"/>
                  <a:gd name="connsiteX29" fmla="*/ 1004094 w 1040210"/>
                  <a:gd name="connsiteY29" fmla="*/ 899319 h 1144985"/>
                  <a:gd name="connsiteX30" fmla="*/ 937419 w 1040210"/>
                  <a:gd name="connsiteY30" fmla="*/ 908844 h 1144985"/>
                  <a:gd name="connsiteX31" fmla="*/ 885032 w 1040210"/>
                  <a:gd name="connsiteY31" fmla="*/ 915988 h 1144985"/>
                  <a:gd name="connsiteX32" fmla="*/ 851694 w 1040210"/>
                  <a:gd name="connsiteY32" fmla="*/ 949326 h 1144985"/>
                  <a:gd name="connsiteX33" fmla="*/ 763588 w 1040210"/>
                  <a:gd name="connsiteY33" fmla="*/ 999332 h 1144985"/>
                  <a:gd name="connsiteX34" fmla="*/ 699294 w 1040210"/>
                  <a:gd name="connsiteY34" fmla="*/ 1068388 h 1144985"/>
                  <a:gd name="connsiteX35" fmla="*/ 658813 w 1040210"/>
                  <a:gd name="connsiteY35" fmla="*/ 1082676 h 1144985"/>
                  <a:gd name="connsiteX36" fmla="*/ 604044 w 1040210"/>
                  <a:gd name="connsiteY36" fmla="*/ 1051719 h 1144985"/>
                  <a:gd name="connsiteX37" fmla="*/ 573088 w 1040210"/>
                  <a:gd name="connsiteY37" fmla="*/ 1058863 h 1144985"/>
                  <a:gd name="connsiteX38" fmla="*/ 494507 w 1040210"/>
                  <a:gd name="connsiteY38" fmla="*/ 1120776 h 1144985"/>
                  <a:gd name="connsiteX39" fmla="*/ 461169 w 1040210"/>
                  <a:gd name="connsiteY39" fmla="*/ 1137444 h 1144985"/>
                  <a:gd name="connsiteX40" fmla="*/ 413544 w 1040210"/>
                  <a:gd name="connsiteY40" fmla="*/ 1075532 h 1144985"/>
                  <a:gd name="connsiteX41" fmla="*/ 332582 w 1040210"/>
                  <a:gd name="connsiteY41" fmla="*/ 1006476 h 1144985"/>
                  <a:gd name="connsiteX42" fmla="*/ 268288 w 1040210"/>
                  <a:gd name="connsiteY42" fmla="*/ 1027907 h 1144985"/>
                  <a:gd name="connsiteX43" fmla="*/ 237332 w 1040210"/>
                  <a:gd name="connsiteY43" fmla="*/ 996951 h 1144985"/>
                  <a:gd name="connsiteX44" fmla="*/ 225425 w 1040210"/>
                  <a:gd name="connsiteY44" fmla="*/ 961232 h 1144985"/>
                  <a:gd name="connsiteX45" fmla="*/ 184944 w 1040210"/>
                  <a:gd name="connsiteY45" fmla="*/ 942182 h 1144985"/>
                  <a:gd name="connsiteX46" fmla="*/ 123032 w 1040210"/>
                  <a:gd name="connsiteY46" fmla="*/ 865982 h 1144985"/>
                  <a:gd name="connsiteX47" fmla="*/ 84932 w 1040210"/>
                  <a:gd name="connsiteY47" fmla="*/ 770732 h 1144985"/>
                  <a:gd name="connsiteX48" fmla="*/ 77788 w 1040210"/>
                  <a:gd name="connsiteY48" fmla="*/ 718344 h 1144985"/>
                  <a:gd name="connsiteX49" fmla="*/ 53975 w 1040210"/>
                  <a:gd name="connsiteY49" fmla="*/ 654051 h 1144985"/>
                  <a:gd name="connsiteX50" fmla="*/ 6350 w 1040210"/>
                  <a:gd name="connsiteY50" fmla="*/ 534988 h 1144985"/>
                  <a:gd name="connsiteX51" fmla="*/ 15875 w 1040210"/>
                  <a:gd name="connsiteY51" fmla="*/ 423069 h 1144985"/>
                  <a:gd name="connsiteX52" fmla="*/ 34925 w 1040210"/>
                  <a:gd name="connsiteY52" fmla="*/ 384969 h 1144985"/>
                  <a:gd name="connsiteX53" fmla="*/ 20638 w 1040210"/>
                  <a:gd name="connsiteY53" fmla="*/ 330201 h 1144985"/>
                  <a:gd name="connsiteX54" fmla="*/ 39688 w 1040210"/>
                  <a:gd name="connsiteY54" fmla="*/ 313532 h 1144985"/>
                  <a:gd name="connsiteX55" fmla="*/ 111125 w 1040210"/>
                  <a:gd name="connsiteY55" fmla="*/ 323057 h 1144985"/>
                  <a:gd name="connsiteX56" fmla="*/ 123032 w 1040210"/>
                  <a:gd name="connsiteY56" fmla="*/ 330201 h 1144985"/>
                  <a:gd name="connsiteX0" fmla="*/ 111450 w 1035378"/>
                  <a:gd name="connsiteY0" fmla="*/ 387266 h 1142188"/>
                  <a:gd name="connsiteX1" fmla="*/ 118594 w 1035378"/>
                  <a:gd name="connsiteY1" fmla="*/ 332498 h 1142188"/>
                  <a:gd name="connsiteX2" fmla="*/ 99544 w 1035378"/>
                  <a:gd name="connsiteY2" fmla="*/ 268204 h 1142188"/>
                  <a:gd name="connsiteX3" fmla="*/ 85256 w 1035378"/>
                  <a:gd name="connsiteY3" fmla="*/ 220579 h 1142188"/>
                  <a:gd name="connsiteX4" fmla="*/ 120975 w 1035378"/>
                  <a:gd name="connsiteY4" fmla="*/ 215816 h 1142188"/>
                  <a:gd name="connsiteX5" fmla="*/ 175744 w 1035378"/>
                  <a:gd name="connsiteY5" fmla="*/ 249154 h 1142188"/>
                  <a:gd name="connsiteX6" fmla="*/ 223369 w 1035378"/>
                  <a:gd name="connsiteY6" fmla="*/ 272966 h 1142188"/>
                  <a:gd name="connsiteX7" fmla="*/ 240037 w 1035378"/>
                  <a:gd name="connsiteY7" fmla="*/ 275348 h 1142188"/>
                  <a:gd name="connsiteX8" fmla="*/ 313856 w 1035378"/>
                  <a:gd name="connsiteY8" fmla="*/ 234866 h 1142188"/>
                  <a:gd name="connsiteX9" fmla="*/ 444825 w 1035378"/>
                  <a:gd name="connsiteY9" fmla="*/ 187241 h 1142188"/>
                  <a:gd name="connsiteX10" fmla="*/ 535312 w 1035378"/>
                  <a:gd name="connsiteY10" fmla="*/ 187241 h 1142188"/>
                  <a:gd name="connsiteX11" fmla="*/ 597225 w 1035378"/>
                  <a:gd name="connsiteY11" fmla="*/ 120566 h 1142188"/>
                  <a:gd name="connsiteX12" fmla="*/ 677103 w 1035378"/>
                  <a:gd name="connsiteY12" fmla="*/ 89487 h 1142188"/>
                  <a:gd name="connsiteX13" fmla="*/ 713906 w 1035378"/>
                  <a:gd name="connsiteY13" fmla="*/ 6266 h 1142188"/>
                  <a:gd name="connsiteX14" fmla="*/ 754387 w 1035378"/>
                  <a:gd name="connsiteY14" fmla="*/ 13410 h 1142188"/>
                  <a:gd name="connsiteX15" fmla="*/ 759150 w 1035378"/>
                  <a:gd name="connsiteY15" fmla="*/ 72941 h 1142188"/>
                  <a:gd name="connsiteX16" fmla="*/ 794869 w 1035378"/>
                  <a:gd name="connsiteY16" fmla="*/ 132473 h 1142188"/>
                  <a:gd name="connsiteX17" fmla="*/ 832969 w 1035378"/>
                  <a:gd name="connsiteY17" fmla="*/ 161048 h 1142188"/>
                  <a:gd name="connsiteX18" fmla="*/ 916312 w 1035378"/>
                  <a:gd name="connsiteY18" fmla="*/ 161048 h 1142188"/>
                  <a:gd name="connsiteX19" fmla="*/ 961556 w 1035378"/>
                  <a:gd name="connsiteY19" fmla="*/ 177716 h 1142188"/>
                  <a:gd name="connsiteX20" fmla="*/ 963937 w 1035378"/>
                  <a:gd name="connsiteY20" fmla="*/ 218198 h 1142188"/>
                  <a:gd name="connsiteX21" fmla="*/ 942506 w 1035378"/>
                  <a:gd name="connsiteY21" fmla="*/ 277729 h 1142188"/>
                  <a:gd name="connsiteX22" fmla="*/ 942506 w 1035378"/>
                  <a:gd name="connsiteY22" fmla="*/ 337260 h 1142188"/>
                  <a:gd name="connsiteX23" fmla="*/ 978225 w 1035378"/>
                  <a:gd name="connsiteY23" fmla="*/ 403935 h 1142188"/>
                  <a:gd name="connsiteX24" fmla="*/ 1004419 w 1035378"/>
                  <a:gd name="connsiteY24" fmla="*/ 525379 h 1142188"/>
                  <a:gd name="connsiteX25" fmla="*/ 994894 w 1035378"/>
                  <a:gd name="connsiteY25" fmla="*/ 730166 h 1142188"/>
                  <a:gd name="connsiteX26" fmla="*/ 985369 w 1035378"/>
                  <a:gd name="connsiteY26" fmla="*/ 768266 h 1142188"/>
                  <a:gd name="connsiteX27" fmla="*/ 1002037 w 1035378"/>
                  <a:gd name="connsiteY27" fmla="*/ 813510 h 1142188"/>
                  <a:gd name="connsiteX28" fmla="*/ 1035375 w 1035378"/>
                  <a:gd name="connsiteY28" fmla="*/ 858754 h 1142188"/>
                  <a:gd name="connsiteX29" fmla="*/ 999656 w 1035378"/>
                  <a:gd name="connsiteY29" fmla="*/ 901616 h 1142188"/>
                  <a:gd name="connsiteX30" fmla="*/ 932981 w 1035378"/>
                  <a:gd name="connsiteY30" fmla="*/ 911141 h 1142188"/>
                  <a:gd name="connsiteX31" fmla="*/ 880594 w 1035378"/>
                  <a:gd name="connsiteY31" fmla="*/ 918285 h 1142188"/>
                  <a:gd name="connsiteX32" fmla="*/ 847256 w 1035378"/>
                  <a:gd name="connsiteY32" fmla="*/ 951623 h 1142188"/>
                  <a:gd name="connsiteX33" fmla="*/ 759150 w 1035378"/>
                  <a:gd name="connsiteY33" fmla="*/ 1001629 h 1142188"/>
                  <a:gd name="connsiteX34" fmla="*/ 694856 w 1035378"/>
                  <a:gd name="connsiteY34" fmla="*/ 1070685 h 1142188"/>
                  <a:gd name="connsiteX35" fmla="*/ 654375 w 1035378"/>
                  <a:gd name="connsiteY35" fmla="*/ 1084973 h 1142188"/>
                  <a:gd name="connsiteX36" fmla="*/ 599606 w 1035378"/>
                  <a:gd name="connsiteY36" fmla="*/ 1054016 h 1142188"/>
                  <a:gd name="connsiteX37" fmla="*/ 568650 w 1035378"/>
                  <a:gd name="connsiteY37" fmla="*/ 1061160 h 1142188"/>
                  <a:gd name="connsiteX38" fmla="*/ 490069 w 1035378"/>
                  <a:gd name="connsiteY38" fmla="*/ 1123073 h 1142188"/>
                  <a:gd name="connsiteX39" fmla="*/ 456731 w 1035378"/>
                  <a:gd name="connsiteY39" fmla="*/ 1139741 h 1142188"/>
                  <a:gd name="connsiteX40" fmla="*/ 409106 w 1035378"/>
                  <a:gd name="connsiteY40" fmla="*/ 1077829 h 1142188"/>
                  <a:gd name="connsiteX41" fmla="*/ 328144 w 1035378"/>
                  <a:gd name="connsiteY41" fmla="*/ 1008773 h 1142188"/>
                  <a:gd name="connsiteX42" fmla="*/ 263850 w 1035378"/>
                  <a:gd name="connsiteY42" fmla="*/ 1030204 h 1142188"/>
                  <a:gd name="connsiteX43" fmla="*/ 232894 w 1035378"/>
                  <a:gd name="connsiteY43" fmla="*/ 999248 h 1142188"/>
                  <a:gd name="connsiteX44" fmla="*/ 220987 w 1035378"/>
                  <a:gd name="connsiteY44" fmla="*/ 963529 h 1142188"/>
                  <a:gd name="connsiteX45" fmla="*/ 180506 w 1035378"/>
                  <a:gd name="connsiteY45" fmla="*/ 944479 h 1142188"/>
                  <a:gd name="connsiteX46" fmla="*/ 118594 w 1035378"/>
                  <a:gd name="connsiteY46" fmla="*/ 868279 h 1142188"/>
                  <a:gd name="connsiteX47" fmla="*/ 80494 w 1035378"/>
                  <a:gd name="connsiteY47" fmla="*/ 773029 h 1142188"/>
                  <a:gd name="connsiteX48" fmla="*/ 73350 w 1035378"/>
                  <a:gd name="connsiteY48" fmla="*/ 720641 h 1142188"/>
                  <a:gd name="connsiteX49" fmla="*/ 49537 w 1035378"/>
                  <a:gd name="connsiteY49" fmla="*/ 656348 h 1142188"/>
                  <a:gd name="connsiteX50" fmla="*/ 1912 w 1035378"/>
                  <a:gd name="connsiteY50" fmla="*/ 537285 h 1142188"/>
                  <a:gd name="connsiteX51" fmla="*/ 11437 w 1035378"/>
                  <a:gd name="connsiteY51" fmla="*/ 425366 h 1142188"/>
                  <a:gd name="connsiteX52" fmla="*/ 30487 w 1035378"/>
                  <a:gd name="connsiteY52" fmla="*/ 387266 h 1142188"/>
                  <a:gd name="connsiteX53" fmla="*/ 16200 w 1035378"/>
                  <a:gd name="connsiteY53" fmla="*/ 332498 h 1142188"/>
                  <a:gd name="connsiteX54" fmla="*/ 35250 w 1035378"/>
                  <a:gd name="connsiteY54" fmla="*/ 315829 h 1142188"/>
                  <a:gd name="connsiteX55" fmla="*/ 106687 w 1035378"/>
                  <a:gd name="connsiteY55" fmla="*/ 325354 h 1142188"/>
                  <a:gd name="connsiteX56" fmla="*/ 118594 w 1035378"/>
                  <a:gd name="connsiteY56" fmla="*/ 332498 h 1142188"/>
                  <a:gd name="connsiteX0" fmla="*/ 111450 w 1035378"/>
                  <a:gd name="connsiteY0" fmla="*/ 381064 h 1135986"/>
                  <a:gd name="connsiteX1" fmla="*/ 118594 w 1035378"/>
                  <a:gd name="connsiteY1" fmla="*/ 326296 h 1135986"/>
                  <a:gd name="connsiteX2" fmla="*/ 99544 w 1035378"/>
                  <a:gd name="connsiteY2" fmla="*/ 262002 h 1135986"/>
                  <a:gd name="connsiteX3" fmla="*/ 85256 w 1035378"/>
                  <a:gd name="connsiteY3" fmla="*/ 214377 h 1135986"/>
                  <a:gd name="connsiteX4" fmla="*/ 120975 w 1035378"/>
                  <a:gd name="connsiteY4" fmla="*/ 209614 h 1135986"/>
                  <a:gd name="connsiteX5" fmla="*/ 175744 w 1035378"/>
                  <a:gd name="connsiteY5" fmla="*/ 242952 h 1135986"/>
                  <a:gd name="connsiteX6" fmla="*/ 223369 w 1035378"/>
                  <a:gd name="connsiteY6" fmla="*/ 266764 h 1135986"/>
                  <a:gd name="connsiteX7" fmla="*/ 240037 w 1035378"/>
                  <a:gd name="connsiteY7" fmla="*/ 269146 h 1135986"/>
                  <a:gd name="connsiteX8" fmla="*/ 313856 w 1035378"/>
                  <a:gd name="connsiteY8" fmla="*/ 228664 h 1135986"/>
                  <a:gd name="connsiteX9" fmla="*/ 444825 w 1035378"/>
                  <a:gd name="connsiteY9" fmla="*/ 181039 h 1135986"/>
                  <a:gd name="connsiteX10" fmla="*/ 535312 w 1035378"/>
                  <a:gd name="connsiteY10" fmla="*/ 181039 h 1135986"/>
                  <a:gd name="connsiteX11" fmla="*/ 597225 w 1035378"/>
                  <a:gd name="connsiteY11" fmla="*/ 114364 h 1135986"/>
                  <a:gd name="connsiteX12" fmla="*/ 677103 w 1035378"/>
                  <a:gd name="connsiteY12" fmla="*/ 83285 h 1135986"/>
                  <a:gd name="connsiteX13" fmla="*/ 713906 w 1035378"/>
                  <a:gd name="connsiteY13" fmla="*/ 64 h 1135986"/>
                  <a:gd name="connsiteX14" fmla="*/ 736008 w 1035378"/>
                  <a:gd name="connsiteY14" fmla="*/ 97628 h 1135986"/>
                  <a:gd name="connsiteX15" fmla="*/ 759150 w 1035378"/>
                  <a:gd name="connsiteY15" fmla="*/ 66739 h 1135986"/>
                  <a:gd name="connsiteX16" fmla="*/ 794869 w 1035378"/>
                  <a:gd name="connsiteY16" fmla="*/ 126271 h 1135986"/>
                  <a:gd name="connsiteX17" fmla="*/ 832969 w 1035378"/>
                  <a:gd name="connsiteY17" fmla="*/ 154846 h 1135986"/>
                  <a:gd name="connsiteX18" fmla="*/ 916312 w 1035378"/>
                  <a:gd name="connsiteY18" fmla="*/ 154846 h 1135986"/>
                  <a:gd name="connsiteX19" fmla="*/ 961556 w 1035378"/>
                  <a:gd name="connsiteY19" fmla="*/ 171514 h 1135986"/>
                  <a:gd name="connsiteX20" fmla="*/ 963937 w 1035378"/>
                  <a:gd name="connsiteY20" fmla="*/ 211996 h 1135986"/>
                  <a:gd name="connsiteX21" fmla="*/ 942506 w 1035378"/>
                  <a:gd name="connsiteY21" fmla="*/ 271527 h 1135986"/>
                  <a:gd name="connsiteX22" fmla="*/ 942506 w 1035378"/>
                  <a:gd name="connsiteY22" fmla="*/ 331058 h 1135986"/>
                  <a:gd name="connsiteX23" fmla="*/ 978225 w 1035378"/>
                  <a:gd name="connsiteY23" fmla="*/ 397733 h 1135986"/>
                  <a:gd name="connsiteX24" fmla="*/ 1004419 w 1035378"/>
                  <a:gd name="connsiteY24" fmla="*/ 519177 h 1135986"/>
                  <a:gd name="connsiteX25" fmla="*/ 994894 w 1035378"/>
                  <a:gd name="connsiteY25" fmla="*/ 723964 h 1135986"/>
                  <a:gd name="connsiteX26" fmla="*/ 985369 w 1035378"/>
                  <a:gd name="connsiteY26" fmla="*/ 762064 h 1135986"/>
                  <a:gd name="connsiteX27" fmla="*/ 1002037 w 1035378"/>
                  <a:gd name="connsiteY27" fmla="*/ 807308 h 1135986"/>
                  <a:gd name="connsiteX28" fmla="*/ 1035375 w 1035378"/>
                  <a:gd name="connsiteY28" fmla="*/ 852552 h 1135986"/>
                  <a:gd name="connsiteX29" fmla="*/ 999656 w 1035378"/>
                  <a:gd name="connsiteY29" fmla="*/ 895414 h 1135986"/>
                  <a:gd name="connsiteX30" fmla="*/ 932981 w 1035378"/>
                  <a:gd name="connsiteY30" fmla="*/ 904939 h 1135986"/>
                  <a:gd name="connsiteX31" fmla="*/ 880594 w 1035378"/>
                  <a:gd name="connsiteY31" fmla="*/ 912083 h 1135986"/>
                  <a:gd name="connsiteX32" fmla="*/ 847256 w 1035378"/>
                  <a:gd name="connsiteY32" fmla="*/ 945421 h 1135986"/>
                  <a:gd name="connsiteX33" fmla="*/ 759150 w 1035378"/>
                  <a:gd name="connsiteY33" fmla="*/ 995427 h 1135986"/>
                  <a:gd name="connsiteX34" fmla="*/ 694856 w 1035378"/>
                  <a:gd name="connsiteY34" fmla="*/ 1064483 h 1135986"/>
                  <a:gd name="connsiteX35" fmla="*/ 654375 w 1035378"/>
                  <a:gd name="connsiteY35" fmla="*/ 1078771 h 1135986"/>
                  <a:gd name="connsiteX36" fmla="*/ 599606 w 1035378"/>
                  <a:gd name="connsiteY36" fmla="*/ 1047814 h 1135986"/>
                  <a:gd name="connsiteX37" fmla="*/ 568650 w 1035378"/>
                  <a:gd name="connsiteY37" fmla="*/ 1054958 h 1135986"/>
                  <a:gd name="connsiteX38" fmla="*/ 490069 w 1035378"/>
                  <a:gd name="connsiteY38" fmla="*/ 1116871 h 1135986"/>
                  <a:gd name="connsiteX39" fmla="*/ 456731 w 1035378"/>
                  <a:gd name="connsiteY39" fmla="*/ 1133539 h 1135986"/>
                  <a:gd name="connsiteX40" fmla="*/ 409106 w 1035378"/>
                  <a:gd name="connsiteY40" fmla="*/ 1071627 h 1135986"/>
                  <a:gd name="connsiteX41" fmla="*/ 328144 w 1035378"/>
                  <a:gd name="connsiteY41" fmla="*/ 1002571 h 1135986"/>
                  <a:gd name="connsiteX42" fmla="*/ 263850 w 1035378"/>
                  <a:gd name="connsiteY42" fmla="*/ 1024002 h 1135986"/>
                  <a:gd name="connsiteX43" fmla="*/ 232894 w 1035378"/>
                  <a:gd name="connsiteY43" fmla="*/ 993046 h 1135986"/>
                  <a:gd name="connsiteX44" fmla="*/ 220987 w 1035378"/>
                  <a:gd name="connsiteY44" fmla="*/ 957327 h 1135986"/>
                  <a:gd name="connsiteX45" fmla="*/ 180506 w 1035378"/>
                  <a:gd name="connsiteY45" fmla="*/ 938277 h 1135986"/>
                  <a:gd name="connsiteX46" fmla="*/ 118594 w 1035378"/>
                  <a:gd name="connsiteY46" fmla="*/ 862077 h 1135986"/>
                  <a:gd name="connsiteX47" fmla="*/ 80494 w 1035378"/>
                  <a:gd name="connsiteY47" fmla="*/ 766827 h 1135986"/>
                  <a:gd name="connsiteX48" fmla="*/ 73350 w 1035378"/>
                  <a:gd name="connsiteY48" fmla="*/ 714439 h 1135986"/>
                  <a:gd name="connsiteX49" fmla="*/ 49537 w 1035378"/>
                  <a:gd name="connsiteY49" fmla="*/ 650146 h 1135986"/>
                  <a:gd name="connsiteX50" fmla="*/ 1912 w 1035378"/>
                  <a:gd name="connsiteY50" fmla="*/ 531083 h 1135986"/>
                  <a:gd name="connsiteX51" fmla="*/ 11437 w 1035378"/>
                  <a:gd name="connsiteY51" fmla="*/ 419164 h 1135986"/>
                  <a:gd name="connsiteX52" fmla="*/ 30487 w 1035378"/>
                  <a:gd name="connsiteY52" fmla="*/ 381064 h 1135986"/>
                  <a:gd name="connsiteX53" fmla="*/ 16200 w 1035378"/>
                  <a:gd name="connsiteY53" fmla="*/ 326296 h 1135986"/>
                  <a:gd name="connsiteX54" fmla="*/ 35250 w 1035378"/>
                  <a:gd name="connsiteY54" fmla="*/ 309627 h 1135986"/>
                  <a:gd name="connsiteX55" fmla="*/ 106687 w 1035378"/>
                  <a:gd name="connsiteY55" fmla="*/ 319152 h 1135986"/>
                  <a:gd name="connsiteX56" fmla="*/ 118594 w 1035378"/>
                  <a:gd name="connsiteY56" fmla="*/ 326296 h 1135986"/>
                  <a:gd name="connsiteX0" fmla="*/ 111450 w 1035378"/>
                  <a:gd name="connsiteY0" fmla="*/ 314823 h 1069745"/>
                  <a:gd name="connsiteX1" fmla="*/ 118594 w 1035378"/>
                  <a:gd name="connsiteY1" fmla="*/ 260055 h 1069745"/>
                  <a:gd name="connsiteX2" fmla="*/ 99544 w 1035378"/>
                  <a:gd name="connsiteY2" fmla="*/ 195761 h 1069745"/>
                  <a:gd name="connsiteX3" fmla="*/ 85256 w 1035378"/>
                  <a:gd name="connsiteY3" fmla="*/ 148136 h 1069745"/>
                  <a:gd name="connsiteX4" fmla="*/ 120975 w 1035378"/>
                  <a:gd name="connsiteY4" fmla="*/ 143373 h 1069745"/>
                  <a:gd name="connsiteX5" fmla="*/ 175744 w 1035378"/>
                  <a:gd name="connsiteY5" fmla="*/ 176711 h 1069745"/>
                  <a:gd name="connsiteX6" fmla="*/ 223369 w 1035378"/>
                  <a:gd name="connsiteY6" fmla="*/ 200523 h 1069745"/>
                  <a:gd name="connsiteX7" fmla="*/ 240037 w 1035378"/>
                  <a:gd name="connsiteY7" fmla="*/ 202905 h 1069745"/>
                  <a:gd name="connsiteX8" fmla="*/ 313856 w 1035378"/>
                  <a:gd name="connsiteY8" fmla="*/ 162423 h 1069745"/>
                  <a:gd name="connsiteX9" fmla="*/ 444825 w 1035378"/>
                  <a:gd name="connsiteY9" fmla="*/ 114798 h 1069745"/>
                  <a:gd name="connsiteX10" fmla="*/ 535312 w 1035378"/>
                  <a:gd name="connsiteY10" fmla="*/ 114798 h 1069745"/>
                  <a:gd name="connsiteX11" fmla="*/ 597225 w 1035378"/>
                  <a:gd name="connsiteY11" fmla="*/ 48123 h 1069745"/>
                  <a:gd name="connsiteX12" fmla="*/ 677103 w 1035378"/>
                  <a:gd name="connsiteY12" fmla="*/ 17044 h 1069745"/>
                  <a:gd name="connsiteX13" fmla="*/ 705242 w 1035378"/>
                  <a:gd name="connsiteY13" fmla="*/ 28400 h 1069745"/>
                  <a:gd name="connsiteX14" fmla="*/ 736008 w 1035378"/>
                  <a:gd name="connsiteY14" fmla="*/ 31387 h 1069745"/>
                  <a:gd name="connsiteX15" fmla="*/ 759150 w 1035378"/>
                  <a:gd name="connsiteY15" fmla="*/ 498 h 1069745"/>
                  <a:gd name="connsiteX16" fmla="*/ 794869 w 1035378"/>
                  <a:gd name="connsiteY16" fmla="*/ 60030 h 1069745"/>
                  <a:gd name="connsiteX17" fmla="*/ 832969 w 1035378"/>
                  <a:gd name="connsiteY17" fmla="*/ 88605 h 1069745"/>
                  <a:gd name="connsiteX18" fmla="*/ 916312 w 1035378"/>
                  <a:gd name="connsiteY18" fmla="*/ 88605 h 1069745"/>
                  <a:gd name="connsiteX19" fmla="*/ 961556 w 1035378"/>
                  <a:gd name="connsiteY19" fmla="*/ 105273 h 1069745"/>
                  <a:gd name="connsiteX20" fmla="*/ 963937 w 1035378"/>
                  <a:gd name="connsiteY20" fmla="*/ 145755 h 1069745"/>
                  <a:gd name="connsiteX21" fmla="*/ 942506 w 1035378"/>
                  <a:gd name="connsiteY21" fmla="*/ 205286 h 1069745"/>
                  <a:gd name="connsiteX22" fmla="*/ 942506 w 1035378"/>
                  <a:gd name="connsiteY22" fmla="*/ 264817 h 1069745"/>
                  <a:gd name="connsiteX23" fmla="*/ 978225 w 1035378"/>
                  <a:gd name="connsiteY23" fmla="*/ 331492 h 1069745"/>
                  <a:gd name="connsiteX24" fmla="*/ 1004419 w 1035378"/>
                  <a:gd name="connsiteY24" fmla="*/ 452936 h 1069745"/>
                  <a:gd name="connsiteX25" fmla="*/ 994894 w 1035378"/>
                  <a:gd name="connsiteY25" fmla="*/ 657723 h 1069745"/>
                  <a:gd name="connsiteX26" fmla="*/ 985369 w 1035378"/>
                  <a:gd name="connsiteY26" fmla="*/ 695823 h 1069745"/>
                  <a:gd name="connsiteX27" fmla="*/ 1002037 w 1035378"/>
                  <a:gd name="connsiteY27" fmla="*/ 741067 h 1069745"/>
                  <a:gd name="connsiteX28" fmla="*/ 1035375 w 1035378"/>
                  <a:gd name="connsiteY28" fmla="*/ 786311 h 1069745"/>
                  <a:gd name="connsiteX29" fmla="*/ 999656 w 1035378"/>
                  <a:gd name="connsiteY29" fmla="*/ 829173 h 1069745"/>
                  <a:gd name="connsiteX30" fmla="*/ 932981 w 1035378"/>
                  <a:gd name="connsiteY30" fmla="*/ 838698 h 1069745"/>
                  <a:gd name="connsiteX31" fmla="*/ 880594 w 1035378"/>
                  <a:gd name="connsiteY31" fmla="*/ 845842 h 1069745"/>
                  <a:gd name="connsiteX32" fmla="*/ 847256 w 1035378"/>
                  <a:gd name="connsiteY32" fmla="*/ 879180 h 1069745"/>
                  <a:gd name="connsiteX33" fmla="*/ 759150 w 1035378"/>
                  <a:gd name="connsiteY33" fmla="*/ 929186 h 1069745"/>
                  <a:gd name="connsiteX34" fmla="*/ 694856 w 1035378"/>
                  <a:gd name="connsiteY34" fmla="*/ 998242 h 1069745"/>
                  <a:gd name="connsiteX35" fmla="*/ 654375 w 1035378"/>
                  <a:gd name="connsiteY35" fmla="*/ 1012530 h 1069745"/>
                  <a:gd name="connsiteX36" fmla="*/ 599606 w 1035378"/>
                  <a:gd name="connsiteY36" fmla="*/ 981573 h 1069745"/>
                  <a:gd name="connsiteX37" fmla="*/ 568650 w 1035378"/>
                  <a:gd name="connsiteY37" fmla="*/ 988717 h 1069745"/>
                  <a:gd name="connsiteX38" fmla="*/ 490069 w 1035378"/>
                  <a:gd name="connsiteY38" fmla="*/ 1050630 h 1069745"/>
                  <a:gd name="connsiteX39" fmla="*/ 456731 w 1035378"/>
                  <a:gd name="connsiteY39" fmla="*/ 1067298 h 1069745"/>
                  <a:gd name="connsiteX40" fmla="*/ 409106 w 1035378"/>
                  <a:gd name="connsiteY40" fmla="*/ 1005386 h 1069745"/>
                  <a:gd name="connsiteX41" fmla="*/ 328144 w 1035378"/>
                  <a:gd name="connsiteY41" fmla="*/ 936330 h 1069745"/>
                  <a:gd name="connsiteX42" fmla="*/ 263850 w 1035378"/>
                  <a:gd name="connsiteY42" fmla="*/ 957761 h 1069745"/>
                  <a:gd name="connsiteX43" fmla="*/ 232894 w 1035378"/>
                  <a:gd name="connsiteY43" fmla="*/ 926805 h 1069745"/>
                  <a:gd name="connsiteX44" fmla="*/ 220987 w 1035378"/>
                  <a:gd name="connsiteY44" fmla="*/ 891086 h 1069745"/>
                  <a:gd name="connsiteX45" fmla="*/ 180506 w 1035378"/>
                  <a:gd name="connsiteY45" fmla="*/ 872036 h 1069745"/>
                  <a:gd name="connsiteX46" fmla="*/ 118594 w 1035378"/>
                  <a:gd name="connsiteY46" fmla="*/ 795836 h 1069745"/>
                  <a:gd name="connsiteX47" fmla="*/ 80494 w 1035378"/>
                  <a:gd name="connsiteY47" fmla="*/ 700586 h 1069745"/>
                  <a:gd name="connsiteX48" fmla="*/ 73350 w 1035378"/>
                  <a:gd name="connsiteY48" fmla="*/ 648198 h 1069745"/>
                  <a:gd name="connsiteX49" fmla="*/ 49537 w 1035378"/>
                  <a:gd name="connsiteY49" fmla="*/ 583905 h 1069745"/>
                  <a:gd name="connsiteX50" fmla="*/ 1912 w 1035378"/>
                  <a:gd name="connsiteY50" fmla="*/ 464842 h 1069745"/>
                  <a:gd name="connsiteX51" fmla="*/ 11437 w 1035378"/>
                  <a:gd name="connsiteY51" fmla="*/ 352923 h 1069745"/>
                  <a:gd name="connsiteX52" fmla="*/ 30487 w 1035378"/>
                  <a:gd name="connsiteY52" fmla="*/ 314823 h 1069745"/>
                  <a:gd name="connsiteX53" fmla="*/ 16200 w 1035378"/>
                  <a:gd name="connsiteY53" fmla="*/ 260055 h 1069745"/>
                  <a:gd name="connsiteX54" fmla="*/ 35250 w 1035378"/>
                  <a:gd name="connsiteY54" fmla="*/ 243386 h 1069745"/>
                  <a:gd name="connsiteX55" fmla="*/ 106687 w 1035378"/>
                  <a:gd name="connsiteY55" fmla="*/ 252911 h 1069745"/>
                  <a:gd name="connsiteX56" fmla="*/ 118594 w 1035378"/>
                  <a:gd name="connsiteY56" fmla="*/ 260055 h 1069745"/>
                  <a:gd name="connsiteX0" fmla="*/ 111450 w 1035378"/>
                  <a:gd name="connsiteY0" fmla="*/ 314823 h 1069745"/>
                  <a:gd name="connsiteX1" fmla="*/ 118594 w 1035378"/>
                  <a:gd name="connsiteY1" fmla="*/ 260055 h 1069745"/>
                  <a:gd name="connsiteX2" fmla="*/ 99544 w 1035378"/>
                  <a:gd name="connsiteY2" fmla="*/ 195761 h 1069745"/>
                  <a:gd name="connsiteX3" fmla="*/ 85256 w 1035378"/>
                  <a:gd name="connsiteY3" fmla="*/ 148136 h 1069745"/>
                  <a:gd name="connsiteX4" fmla="*/ 120975 w 1035378"/>
                  <a:gd name="connsiteY4" fmla="*/ 143373 h 1069745"/>
                  <a:gd name="connsiteX5" fmla="*/ 185248 w 1035378"/>
                  <a:gd name="connsiteY5" fmla="*/ 204178 h 1069745"/>
                  <a:gd name="connsiteX6" fmla="*/ 223369 w 1035378"/>
                  <a:gd name="connsiteY6" fmla="*/ 200523 h 1069745"/>
                  <a:gd name="connsiteX7" fmla="*/ 240037 w 1035378"/>
                  <a:gd name="connsiteY7" fmla="*/ 202905 h 1069745"/>
                  <a:gd name="connsiteX8" fmla="*/ 313856 w 1035378"/>
                  <a:gd name="connsiteY8" fmla="*/ 162423 h 1069745"/>
                  <a:gd name="connsiteX9" fmla="*/ 444825 w 1035378"/>
                  <a:gd name="connsiteY9" fmla="*/ 114798 h 1069745"/>
                  <a:gd name="connsiteX10" fmla="*/ 535312 w 1035378"/>
                  <a:gd name="connsiteY10" fmla="*/ 114798 h 1069745"/>
                  <a:gd name="connsiteX11" fmla="*/ 597225 w 1035378"/>
                  <a:gd name="connsiteY11" fmla="*/ 48123 h 1069745"/>
                  <a:gd name="connsiteX12" fmla="*/ 677103 w 1035378"/>
                  <a:gd name="connsiteY12" fmla="*/ 17044 h 1069745"/>
                  <a:gd name="connsiteX13" fmla="*/ 705242 w 1035378"/>
                  <a:gd name="connsiteY13" fmla="*/ 28400 h 1069745"/>
                  <a:gd name="connsiteX14" fmla="*/ 736008 w 1035378"/>
                  <a:gd name="connsiteY14" fmla="*/ 31387 h 1069745"/>
                  <a:gd name="connsiteX15" fmla="*/ 759150 w 1035378"/>
                  <a:gd name="connsiteY15" fmla="*/ 498 h 1069745"/>
                  <a:gd name="connsiteX16" fmla="*/ 794869 w 1035378"/>
                  <a:gd name="connsiteY16" fmla="*/ 60030 h 1069745"/>
                  <a:gd name="connsiteX17" fmla="*/ 832969 w 1035378"/>
                  <a:gd name="connsiteY17" fmla="*/ 88605 h 1069745"/>
                  <a:gd name="connsiteX18" fmla="*/ 916312 w 1035378"/>
                  <a:gd name="connsiteY18" fmla="*/ 88605 h 1069745"/>
                  <a:gd name="connsiteX19" fmla="*/ 961556 w 1035378"/>
                  <a:gd name="connsiteY19" fmla="*/ 105273 h 1069745"/>
                  <a:gd name="connsiteX20" fmla="*/ 963937 w 1035378"/>
                  <a:gd name="connsiteY20" fmla="*/ 145755 h 1069745"/>
                  <a:gd name="connsiteX21" fmla="*/ 942506 w 1035378"/>
                  <a:gd name="connsiteY21" fmla="*/ 205286 h 1069745"/>
                  <a:gd name="connsiteX22" fmla="*/ 942506 w 1035378"/>
                  <a:gd name="connsiteY22" fmla="*/ 264817 h 1069745"/>
                  <a:gd name="connsiteX23" fmla="*/ 978225 w 1035378"/>
                  <a:gd name="connsiteY23" fmla="*/ 331492 h 1069745"/>
                  <a:gd name="connsiteX24" fmla="*/ 1004419 w 1035378"/>
                  <a:gd name="connsiteY24" fmla="*/ 452936 h 1069745"/>
                  <a:gd name="connsiteX25" fmla="*/ 994894 w 1035378"/>
                  <a:gd name="connsiteY25" fmla="*/ 657723 h 1069745"/>
                  <a:gd name="connsiteX26" fmla="*/ 985369 w 1035378"/>
                  <a:gd name="connsiteY26" fmla="*/ 695823 h 1069745"/>
                  <a:gd name="connsiteX27" fmla="*/ 1002037 w 1035378"/>
                  <a:gd name="connsiteY27" fmla="*/ 741067 h 1069745"/>
                  <a:gd name="connsiteX28" fmla="*/ 1035375 w 1035378"/>
                  <a:gd name="connsiteY28" fmla="*/ 786311 h 1069745"/>
                  <a:gd name="connsiteX29" fmla="*/ 999656 w 1035378"/>
                  <a:gd name="connsiteY29" fmla="*/ 829173 h 1069745"/>
                  <a:gd name="connsiteX30" fmla="*/ 932981 w 1035378"/>
                  <a:gd name="connsiteY30" fmla="*/ 838698 h 1069745"/>
                  <a:gd name="connsiteX31" fmla="*/ 880594 w 1035378"/>
                  <a:gd name="connsiteY31" fmla="*/ 845842 h 1069745"/>
                  <a:gd name="connsiteX32" fmla="*/ 847256 w 1035378"/>
                  <a:gd name="connsiteY32" fmla="*/ 879180 h 1069745"/>
                  <a:gd name="connsiteX33" fmla="*/ 759150 w 1035378"/>
                  <a:gd name="connsiteY33" fmla="*/ 929186 h 1069745"/>
                  <a:gd name="connsiteX34" fmla="*/ 694856 w 1035378"/>
                  <a:gd name="connsiteY34" fmla="*/ 998242 h 1069745"/>
                  <a:gd name="connsiteX35" fmla="*/ 654375 w 1035378"/>
                  <a:gd name="connsiteY35" fmla="*/ 1012530 h 1069745"/>
                  <a:gd name="connsiteX36" fmla="*/ 599606 w 1035378"/>
                  <a:gd name="connsiteY36" fmla="*/ 981573 h 1069745"/>
                  <a:gd name="connsiteX37" fmla="*/ 568650 w 1035378"/>
                  <a:gd name="connsiteY37" fmla="*/ 988717 h 1069745"/>
                  <a:gd name="connsiteX38" fmla="*/ 490069 w 1035378"/>
                  <a:gd name="connsiteY38" fmla="*/ 1050630 h 1069745"/>
                  <a:gd name="connsiteX39" fmla="*/ 456731 w 1035378"/>
                  <a:gd name="connsiteY39" fmla="*/ 1067298 h 1069745"/>
                  <a:gd name="connsiteX40" fmla="*/ 409106 w 1035378"/>
                  <a:gd name="connsiteY40" fmla="*/ 1005386 h 1069745"/>
                  <a:gd name="connsiteX41" fmla="*/ 328144 w 1035378"/>
                  <a:gd name="connsiteY41" fmla="*/ 936330 h 1069745"/>
                  <a:gd name="connsiteX42" fmla="*/ 263850 w 1035378"/>
                  <a:gd name="connsiteY42" fmla="*/ 957761 h 1069745"/>
                  <a:gd name="connsiteX43" fmla="*/ 232894 w 1035378"/>
                  <a:gd name="connsiteY43" fmla="*/ 926805 h 1069745"/>
                  <a:gd name="connsiteX44" fmla="*/ 220987 w 1035378"/>
                  <a:gd name="connsiteY44" fmla="*/ 891086 h 1069745"/>
                  <a:gd name="connsiteX45" fmla="*/ 180506 w 1035378"/>
                  <a:gd name="connsiteY45" fmla="*/ 872036 h 1069745"/>
                  <a:gd name="connsiteX46" fmla="*/ 118594 w 1035378"/>
                  <a:gd name="connsiteY46" fmla="*/ 795836 h 1069745"/>
                  <a:gd name="connsiteX47" fmla="*/ 80494 w 1035378"/>
                  <a:gd name="connsiteY47" fmla="*/ 700586 h 1069745"/>
                  <a:gd name="connsiteX48" fmla="*/ 73350 w 1035378"/>
                  <a:gd name="connsiteY48" fmla="*/ 648198 h 1069745"/>
                  <a:gd name="connsiteX49" fmla="*/ 49537 w 1035378"/>
                  <a:gd name="connsiteY49" fmla="*/ 583905 h 1069745"/>
                  <a:gd name="connsiteX50" fmla="*/ 1912 w 1035378"/>
                  <a:gd name="connsiteY50" fmla="*/ 464842 h 1069745"/>
                  <a:gd name="connsiteX51" fmla="*/ 11437 w 1035378"/>
                  <a:gd name="connsiteY51" fmla="*/ 352923 h 1069745"/>
                  <a:gd name="connsiteX52" fmla="*/ 30487 w 1035378"/>
                  <a:gd name="connsiteY52" fmla="*/ 314823 h 1069745"/>
                  <a:gd name="connsiteX53" fmla="*/ 16200 w 1035378"/>
                  <a:gd name="connsiteY53" fmla="*/ 260055 h 1069745"/>
                  <a:gd name="connsiteX54" fmla="*/ 35250 w 1035378"/>
                  <a:gd name="connsiteY54" fmla="*/ 243386 h 1069745"/>
                  <a:gd name="connsiteX55" fmla="*/ 106687 w 1035378"/>
                  <a:gd name="connsiteY55" fmla="*/ 252911 h 1069745"/>
                  <a:gd name="connsiteX56" fmla="*/ 118594 w 1035378"/>
                  <a:gd name="connsiteY56" fmla="*/ 260055 h 1069745"/>
                  <a:gd name="connsiteX0" fmla="*/ 111450 w 1035378"/>
                  <a:gd name="connsiteY0" fmla="*/ 314823 h 1069745"/>
                  <a:gd name="connsiteX1" fmla="*/ 118594 w 1035378"/>
                  <a:gd name="connsiteY1" fmla="*/ 260055 h 1069745"/>
                  <a:gd name="connsiteX2" fmla="*/ 99544 w 1035378"/>
                  <a:gd name="connsiteY2" fmla="*/ 195761 h 1069745"/>
                  <a:gd name="connsiteX3" fmla="*/ 85256 w 1035378"/>
                  <a:gd name="connsiteY3" fmla="*/ 148136 h 1069745"/>
                  <a:gd name="connsiteX4" fmla="*/ 175040 w 1035378"/>
                  <a:gd name="connsiteY4" fmla="*/ 203951 h 1069745"/>
                  <a:gd name="connsiteX5" fmla="*/ 185248 w 1035378"/>
                  <a:gd name="connsiteY5" fmla="*/ 204178 h 1069745"/>
                  <a:gd name="connsiteX6" fmla="*/ 223369 w 1035378"/>
                  <a:gd name="connsiteY6" fmla="*/ 200523 h 1069745"/>
                  <a:gd name="connsiteX7" fmla="*/ 240037 w 1035378"/>
                  <a:gd name="connsiteY7" fmla="*/ 202905 h 1069745"/>
                  <a:gd name="connsiteX8" fmla="*/ 313856 w 1035378"/>
                  <a:gd name="connsiteY8" fmla="*/ 162423 h 1069745"/>
                  <a:gd name="connsiteX9" fmla="*/ 444825 w 1035378"/>
                  <a:gd name="connsiteY9" fmla="*/ 114798 h 1069745"/>
                  <a:gd name="connsiteX10" fmla="*/ 535312 w 1035378"/>
                  <a:gd name="connsiteY10" fmla="*/ 114798 h 1069745"/>
                  <a:gd name="connsiteX11" fmla="*/ 597225 w 1035378"/>
                  <a:gd name="connsiteY11" fmla="*/ 48123 h 1069745"/>
                  <a:gd name="connsiteX12" fmla="*/ 677103 w 1035378"/>
                  <a:gd name="connsiteY12" fmla="*/ 17044 h 1069745"/>
                  <a:gd name="connsiteX13" fmla="*/ 705242 w 1035378"/>
                  <a:gd name="connsiteY13" fmla="*/ 28400 h 1069745"/>
                  <a:gd name="connsiteX14" fmla="*/ 736008 w 1035378"/>
                  <a:gd name="connsiteY14" fmla="*/ 31387 h 1069745"/>
                  <a:gd name="connsiteX15" fmla="*/ 759150 w 1035378"/>
                  <a:gd name="connsiteY15" fmla="*/ 498 h 1069745"/>
                  <a:gd name="connsiteX16" fmla="*/ 794869 w 1035378"/>
                  <a:gd name="connsiteY16" fmla="*/ 60030 h 1069745"/>
                  <a:gd name="connsiteX17" fmla="*/ 832969 w 1035378"/>
                  <a:gd name="connsiteY17" fmla="*/ 88605 h 1069745"/>
                  <a:gd name="connsiteX18" fmla="*/ 916312 w 1035378"/>
                  <a:gd name="connsiteY18" fmla="*/ 88605 h 1069745"/>
                  <a:gd name="connsiteX19" fmla="*/ 961556 w 1035378"/>
                  <a:gd name="connsiteY19" fmla="*/ 105273 h 1069745"/>
                  <a:gd name="connsiteX20" fmla="*/ 963937 w 1035378"/>
                  <a:gd name="connsiteY20" fmla="*/ 145755 h 1069745"/>
                  <a:gd name="connsiteX21" fmla="*/ 942506 w 1035378"/>
                  <a:gd name="connsiteY21" fmla="*/ 205286 h 1069745"/>
                  <a:gd name="connsiteX22" fmla="*/ 942506 w 1035378"/>
                  <a:gd name="connsiteY22" fmla="*/ 264817 h 1069745"/>
                  <a:gd name="connsiteX23" fmla="*/ 978225 w 1035378"/>
                  <a:gd name="connsiteY23" fmla="*/ 331492 h 1069745"/>
                  <a:gd name="connsiteX24" fmla="*/ 1004419 w 1035378"/>
                  <a:gd name="connsiteY24" fmla="*/ 452936 h 1069745"/>
                  <a:gd name="connsiteX25" fmla="*/ 994894 w 1035378"/>
                  <a:gd name="connsiteY25" fmla="*/ 657723 h 1069745"/>
                  <a:gd name="connsiteX26" fmla="*/ 985369 w 1035378"/>
                  <a:gd name="connsiteY26" fmla="*/ 695823 h 1069745"/>
                  <a:gd name="connsiteX27" fmla="*/ 1002037 w 1035378"/>
                  <a:gd name="connsiteY27" fmla="*/ 741067 h 1069745"/>
                  <a:gd name="connsiteX28" fmla="*/ 1035375 w 1035378"/>
                  <a:gd name="connsiteY28" fmla="*/ 786311 h 1069745"/>
                  <a:gd name="connsiteX29" fmla="*/ 999656 w 1035378"/>
                  <a:gd name="connsiteY29" fmla="*/ 829173 h 1069745"/>
                  <a:gd name="connsiteX30" fmla="*/ 932981 w 1035378"/>
                  <a:gd name="connsiteY30" fmla="*/ 838698 h 1069745"/>
                  <a:gd name="connsiteX31" fmla="*/ 880594 w 1035378"/>
                  <a:gd name="connsiteY31" fmla="*/ 845842 h 1069745"/>
                  <a:gd name="connsiteX32" fmla="*/ 847256 w 1035378"/>
                  <a:gd name="connsiteY32" fmla="*/ 879180 h 1069745"/>
                  <a:gd name="connsiteX33" fmla="*/ 759150 w 1035378"/>
                  <a:gd name="connsiteY33" fmla="*/ 929186 h 1069745"/>
                  <a:gd name="connsiteX34" fmla="*/ 694856 w 1035378"/>
                  <a:gd name="connsiteY34" fmla="*/ 998242 h 1069745"/>
                  <a:gd name="connsiteX35" fmla="*/ 654375 w 1035378"/>
                  <a:gd name="connsiteY35" fmla="*/ 1012530 h 1069745"/>
                  <a:gd name="connsiteX36" fmla="*/ 599606 w 1035378"/>
                  <a:gd name="connsiteY36" fmla="*/ 981573 h 1069745"/>
                  <a:gd name="connsiteX37" fmla="*/ 568650 w 1035378"/>
                  <a:gd name="connsiteY37" fmla="*/ 988717 h 1069745"/>
                  <a:gd name="connsiteX38" fmla="*/ 490069 w 1035378"/>
                  <a:gd name="connsiteY38" fmla="*/ 1050630 h 1069745"/>
                  <a:gd name="connsiteX39" fmla="*/ 456731 w 1035378"/>
                  <a:gd name="connsiteY39" fmla="*/ 1067298 h 1069745"/>
                  <a:gd name="connsiteX40" fmla="*/ 409106 w 1035378"/>
                  <a:gd name="connsiteY40" fmla="*/ 1005386 h 1069745"/>
                  <a:gd name="connsiteX41" fmla="*/ 328144 w 1035378"/>
                  <a:gd name="connsiteY41" fmla="*/ 936330 h 1069745"/>
                  <a:gd name="connsiteX42" fmla="*/ 263850 w 1035378"/>
                  <a:gd name="connsiteY42" fmla="*/ 957761 h 1069745"/>
                  <a:gd name="connsiteX43" fmla="*/ 232894 w 1035378"/>
                  <a:gd name="connsiteY43" fmla="*/ 926805 h 1069745"/>
                  <a:gd name="connsiteX44" fmla="*/ 220987 w 1035378"/>
                  <a:gd name="connsiteY44" fmla="*/ 891086 h 1069745"/>
                  <a:gd name="connsiteX45" fmla="*/ 180506 w 1035378"/>
                  <a:gd name="connsiteY45" fmla="*/ 872036 h 1069745"/>
                  <a:gd name="connsiteX46" fmla="*/ 118594 w 1035378"/>
                  <a:gd name="connsiteY46" fmla="*/ 795836 h 1069745"/>
                  <a:gd name="connsiteX47" fmla="*/ 80494 w 1035378"/>
                  <a:gd name="connsiteY47" fmla="*/ 700586 h 1069745"/>
                  <a:gd name="connsiteX48" fmla="*/ 73350 w 1035378"/>
                  <a:gd name="connsiteY48" fmla="*/ 648198 h 1069745"/>
                  <a:gd name="connsiteX49" fmla="*/ 49537 w 1035378"/>
                  <a:gd name="connsiteY49" fmla="*/ 583905 h 1069745"/>
                  <a:gd name="connsiteX50" fmla="*/ 1912 w 1035378"/>
                  <a:gd name="connsiteY50" fmla="*/ 464842 h 1069745"/>
                  <a:gd name="connsiteX51" fmla="*/ 11437 w 1035378"/>
                  <a:gd name="connsiteY51" fmla="*/ 352923 h 1069745"/>
                  <a:gd name="connsiteX52" fmla="*/ 30487 w 1035378"/>
                  <a:gd name="connsiteY52" fmla="*/ 314823 h 1069745"/>
                  <a:gd name="connsiteX53" fmla="*/ 16200 w 1035378"/>
                  <a:gd name="connsiteY53" fmla="*/ 260055 h 1069745"/>
                  <a:gd name="connsiteX54" fmla="*/ 35250 w 1035378"/>
                  <a:gd name="connsiteY54" fmla="*/ 243386 h 1069745"/>
                  <a:gd name="connsiteX55" fmla="*/ 106687 w 1035378"/>
                  <a:gd name="connsiteY55" fmla="*/ 252911 h 1069745"/>
                  <a:gd name="connsiteX56" fmla="*/ 118594 w 1035378"/>
                  <a:gd name="connsiteY56" fmla="*/ 260055 h 1069745"/>
                  <a:gd name="connsiteX0" fmla="*/ 111450 w 1035378"/>
                  <a:gd name="connsiteY0" fmla="*/ 314823 h 1069745"/>
                  <a:gd name="connsiteX1" fmla="*/ 118594 w 1035378"/>
                  <a:gd name="connsiteY1" fmla="*/ 260055 h 1069745"/>
                  <a:gd name="connsiteX2" fmla="*/ 99544 w 1035378"/>
                  <a:gd name="connsiteY2" fmla="*/ 195761 h 1069745"/>
                  <a:gd name="connsiteX3" fmla="*/ 147344 w 1035378"/>
                  <a:gd name="connsiteY3" fmla="*/ 184070 h 1069745"/>
                  <a:gd name="connsiteX4" fmla="*/ 175040 w 1035378"/>
                  <a:gd name="connsiteY4" fmla="*/ 203951 h 1069745"/>
                  <a:gd name="connsiteX5" fmla="*/ 185248 w 1035378"/>
                  <a:gd name="connsiteY5" fmla="*/ 204178 h 1069745"/>
                  <a:gd name="connsiteX6" fmla="*/ 223369 w 1035378"/>
                  <a:gd name="connsiteY6" fmla="*/ 200523 h 1069745"/>
                  <a:gd name="connsiteX7" fmla="*/ 240037 w 1035378"/>
                  <a:gd name="connsiteY7" fmla="*/ 202905 h 1069745"/>
                  <a:gd name="connsiteX8" fmla="*/ 313856 w 1035378"/>
                  <a:gd name="connsiteY8" fmla="*/ 162423 h 1069745"/>
                  <a:gd name="connsiteX9" fmla="*/ 444825 w 1035378"/>
                  <a:gd name="connsiteY9" fmla="*/ 114798 h 1069745"/>
                  <a:gd name="connsiteX10" fmla="*/ 535312 w 1035378"/>
                  <a:gd name="connsiteY10" fmla="*/ 114798 h 1069745"/>
                  <a:gd name="connsiteX11" fmla="*/ 597225 w 1035378"/>
                  <a:gd name="connsiteY11" fmla="*/ 48123 h 1069745"/>
                  <a:gd name="connsiteX12" fmla="*/ 677103 w 1035378"/>
                  <a:gd name="connsiteY12" fmla="*/ 17044 h 1069745"/>
                  <a:gd name="connsiteX13" fmla="*/ 705242 w 1035378"/>
                  <a:gd name="connsiteY13" fmla="*/ 28400 h 1069745"/>
                  <a:gd name="connsiteX14" fmla="*/ 736008 w 1035378"/>
                  <a:gd name="connsiteY14" fmla="*/ 31387 h 1069745"/>
                  <a:gd name="connsiteX15" fmla="*/ 759150 w 1035378"/>
                  <a:gd name="connsiteY15" fmla="*/ 498 h 1069745"/>
                  <a:gd name="connsiteX16" fmla="*/ 794869 w 1035378"/>
                  <a:gd name="connsiteY16" fmla="*/ 60030 h 1069745"/>
                  <a:gd name="connsiteX17" fmla="*/ 832969 w 1035378"/>
                  <a:gd name="connsiteY17" fmla="*/ 88605 h 1069745"/>
                  <a:gd name="connsiteX18" fmla="*/ 916312 w 1035378"/>
                  <a:gd name="connsiteY18" fmla="*/ 88605 h 1069745"/>
                  <a:gd name="connsiteX19" fmla="*/ 961556 w 1035378"/>
                  <a:gd name="connsiteY19" fmla="*/ 105273 h 1069745"/>
                  <a:gd name="connsiteX20" fmla="*/ 963937 w 1035378"/>
                  <a:gd name="connsiteY20" fmla="*/ 145755 h 1069745"/>
                  <a:gd name="connsiteX21" fmla="*/ 942506 w 1035378"/>
                  <a:gd name="connsiteY21" fmla="*/ 205286 h 1069745"/>
                  <a:gd name="connsiteX22" fmla="*/ 942506 w 1035378"/>
                  <a:gd name="connsiteY22" fmla="*/ 264817 h 1069745"/>
                  <a:gd name="connsiteX23" fmla="*/ 978225 w 1035378"/>
                  <a:gd name="connsiteY23" fmla="*/ 331492 h 1069745"/>
                  <a:gd name="connsiteX24" fmla="*/ 1004419 w 1035378"/>
                  <a:gd name="connsiteY24" fmla="*/ 452936 h 1069745"/>
                  <a:gd name="connsiteX25" fmla="*/ 994894 w 1035378"/>
                  <a:gd name="connsiteY25" fmla="*/ 657723 h 1069745"/>
                  <a:gd name="connsiteX26" fmla="*/ 985369 w 1035378"/>
                  <a:gd name="connsiteY26" fmla="*/ 695823 h 1069745"/>
                  <a:gd name="connsiteX27" fmla="*/ 1002037 w 1035378"/>
                  <a:gd name="connsiteY27" fmla="*/ 741067 h 1069745"/>
                  <a:gd name="connsiteX28" fmla="*/ 1035375 w 1035378"/>
                  <a:gd name="connsiteY28" fmla="*/ 786311 h 1069745"/>
                  <a:gd name="connsiteX29" fmla="*/ 999656 w 1035378"/>
                  <a:gd name="connsiteY29" fmla="*/ 829173 h 1069745"/>
                  <a:gd name="connsiteX30" fmla="*/ 932981 w 1035378"/>
                  <a:gd name="connsiteY30" fmla="*/ 838698 h 1069745"/>
                  <a:gd name="connsiteX31" fmla="*/ 880594 w 1035378"/>
                  <a:gd name="connsiteY31" fmla="*/ 845842 h 1069745"/>
                  <a:gd name="connsiteX32" fmla="*/ 847256 w 1035378"/>
                  <a:gd name="connsiteY32" fmla="*/ 879180 h 1069745"/>
                  <a:gd name="connsiteX33" fmla="*/ 759150 w 1035378"/>
                  <a:gd name="connsiteY33" fmla="*/ 929186 h 1069745"/>
                  <a:gd name="connsiteX34" fmla="*/ 694856 w 1035378"/>
                  <a:gd name="connsiteY34" fmla="*/ 998242 h 1069745"/>
                  <a:gd name="connsiteX35" fmla="*/ 654375 w 1035378"/>
                  <a:gd name="connsiteY35" fmla="*/ 1012530 h 1069745"/>
                  <a:gd name="connsiteX36" fmla="*/ 599606 w 1035378"/>
                  <a:gd name="connsiteY36" fmla="*/ 981573 h 1069745"/>
                  <a:gd name="connsiteX37" fmla="*/ 568650 w 1035378"/>
                  <a:gd name="connsiteY37" fmla="*/ 988717 h 1069745"/>
                  <a:gd name="connsiteX38" fmla="*/ 490069 w 1035378"/>
                  <a:gd name="connsiteY38" fmla="*/ 1050630 h 1069745"/>
                  <a:gd name="connsiteX39" fmla="*/ 456731 w 1035378"/>
                  <a:gd name="connsiteY39" fmla="*/ 1067298 h 1069745"/>
                  <a:gd name="connsiteX40" fmla="*/ 409106 w 1035378"/>
                  <a:gd name="connsiteY40" fmla="*/ 1005386 h 1069745"/>
                  <a:gd name="connsiteX41" fmla="*/ 328144 w 1035378"/>
                  <a:gd name="connsiteY41" fmla="*/ 936330 h 1069745"/>
                  <a:gd name="connsiteX42" fmla="*/ 263850 w 1035378"/>
                  <a:gd name="connsiteY42" fmla="*/ 957761 h 1069745"/>
                  <a:gd name="connsiteX43" fmla="*/ 232894 w 1035378"/>
                  <a:gd name="connsiteY43" fmla="*/ 926805 h 1069745"/>
                  <a:gd name="connsiteX44" fmla="*/ 220987 w 1035378"/>
                  <a:gd name="connsiteY44" fmla="*/ 891086 h 1069745"/>
                  <a:gd name="connsiteX45" fmla="*/ 180506 w 1035378"/>
                  <a:gd name="connsiteY45" fmla="*/ 872036 h 1069745"/>
                  <a:gd name="connsiteX46" fmla="*/ 118594 w 1035378"/>
                  <a:gd name="connsiteY46" fmla="*/ 795836 h 1069745"/>
                  <a:gd name="connsiteX47" fmla="*/ 80494 w 1035378"/>
                  <a:gd name="connsiteY47" fmla="*/ 700586 h 1069745"/>
                  <a:gd name="connsiteX48" fmla="*/ 73350 w 1035378"/>
                  <a:gd name="connsiteY48" fmla="*/ 648198 h 1069745"/>
                  <a:gd name="connsiteX49" fmla="*/ 49537 w 1035378"/>
                  <a:gd name="connsiteY49" fmla="*/ 583905 h 1069745"/>
                  <a:gd name="connsiteX50" fmla="*/ 1912 w 1035378"/>
                  <a:gd name="connsiteY50" fmla="*/ 464842 h 1069745"/>
                  <a:gd name="connsiteX51" fmla="*/ 11437 w 1035378"/>
                  <a:gd name="connsiteY51" fmla="*/ 352923 h 1069745"/>
                  <a:gd name="connsiteX52" fmla="*/ 30487 w 1035378"/>
                  <a:gd name="connsiteY52" fmla="*/ 314823 h 1069745"/>
                  <a:gd name="connsiteX53" fmla="*/ 16200 w 1035378"/>
                  <a:gd name="connsiteY53" fmla="*/ 260055 h 1069745"/>
                  <a:gd name="connsiteX54" fmla="*/ 35250 w 1035378"/>
                  <a:gd name="connsiteY54" fmla="*/ 243386 h 1069745"/>
                  <a:gd name="connsiteX55" fmla="*/ 106687 w 1035378"/>
                  <a:gd name="connsiteY55" fmla="*/ 252911 h 1069745"/>
                  <a:gd name="connsiteX56" fmla="*/ 118594 w 1035378"/>
                  <a:gd name="connsiteY56" fmla="*/ 260055 h 1069745"/>
                  <a:gd name="connsiteX0" fmla="*/ 111450 w 1035378"/>
                  <a:gd name="connsiteY0" fmla="*/ 314823 h 1070877"/>
                  <a:gd name="connsiteX1" fmla="*/ 118594 w 1035378"/>
                  <a:gd name="connsiteY1" fmla="*/ 260055 h 1070877"/>
                  <a:gd name="connsiteX2" fmla="*/ 99544 w 1035378"/>
                  <a:gd name="connsiteY2" fmla="*/ 195761 h 1070877"/>
                  <a:gd name="connsiteX3" fmla="*/ 147344 w 1035378"/>
                  <a:gd name="connsiteY3" fmla="*/ 184070 h 1070877"/>
                  <a:gd name="connsiteX4" fmla="*/ 175040 w 1035378"/>
                  <a:gd name="connsiteY4" fmla="*/ 203951 h 1070877"/>
                  <a:gd name="connsiteX5" fmla="*/ 185248 w 1035378"/>
                  <a:gd name="connsiteY5" fmla="*/ 204178 h 1070877"/>
                  <a:gd name="connsiteX6" fmla="*/ 223369 w 1035378"/>
                  <a:gd name="connsiteY6" fmla="*/ 200523 h 1070877"/>
                  <a:gd name="connsiteX7" fmla="*/ 240037 w 1035378"/>
                  <a:gd name="connsiteY7" fmla="*/ 202905 h 1070877"/>
                  <a:gd name="connsiteX8" fmla="*/ 313856 w 1035378"/>
                  <a:gd name="connsiteY8" fmla="*/ 162423 h 1070877"/>
                  <a:gd name="connsiteX9" fmla="*/ 444825 w 1035378"/>
                  <a:gd name="connsiteY9" fmla="*/ 114798 h 1070877"/>
                  <a:gd name="connsiteX10" fmla="*/ 535312 w 1035378"/>
                  <a:gd name="connsiteY10" fmla="*/ 114798 h 1070877"/>
                  <a:gd name="connsiteX11" fmla="*/ 597225 w 1035378"/>
                  <a:gd name="connsiteY11" fmla="*/ 48123 h 1070877"/>
                  <a:gd name="connsiteX12" fmla="*/ 677103 w 1035378"/>
                  <a:gd name="connsiteY12" fmla="*/ 17044 h 1070877"/>
                  <a:gd name="connsiteX13" fmla="*/ 705242 w 1035378"/>
                  <a:gd name="connsiteY13" fmla="*/ 28400 h 1070877"/>
                  <a:gd name="connsiteX14" fmla="*/ 736008 w 1035378"/>
                  <a:gd name="connsiteY14" fmla="*/ 31387 h 1070877"/>
                  <a:gd name="connsiteX15" fmla="*/ 759150 w 1035378"/>
                  <a:gd name="connsiteY15" fmla="*/ 498 h 1070877"/>
                  <a:gd name="connsiteX16" fmla="*/ 794869 w 1035378"/>
                  <a:gd name="connsiteY16" fmla="*/ 60030 h 1070877"/>
                  <a:gd name="connsiteX17" fmla="*/ 832969 w 1035378"/>
                  <a:gd name="connsiteY17" fmla="*/ 88605 h 1070877"/>
                  <a:gd name="connsiteX18" fmla="*/ 916312 w 1035378"/>
                  <a:gd name="connsiteY18" fmla="*/ 88605 h 1070877"/>
                  <a:gd name="connsiteX19" fmla="*/ 961556 w 1035378"/>
                  <a:gd name="connsiteY19" fmla="*/ 105273 h 1070877"/>
                  <a:gd name="connsiteX20" fmla="*/ 963937 w 1035378"/>
                  <a:gd name="connsiteY20" fmla="*/ 145755 h 1070877"/>
                  <a:gd name="connsiteX21" fmla="*/ 942506 w 1035378"/>
                  <a:gd name="connsiteY21" fmla="*/ 205286 h 1070877"/>
                  <a:gd name="connsiteX22" fmla="*/ 942506 w 1035378"/>
                  <a:gd name="connsiteY22" fmla="*/ 264817 h 1070877"/>
                  <a:gd name="connsiteX23" fmla="*/ 978225 w 1035378"/>
                  <a:gd name="connsiteY23" fmla="*/ 331492 h 1070877"/>
                  <a:gd name="connsiteX24" fmla="*/ 1004419 w 1035378"/>
                  <a:gd name="connsiteY24" fmla="*/ 452936 h 1070877"/>
                  <a:gd name="connsiteX25" fmla="*/ 994894 w 1035378"/>
                  <a:gd name="connsiteY25" fmla="*/ 657723 h 1070877"/>
                  <a:gd name="connsiteX26" fmla="*/ 985369 w 1035378"/>
                  <a:gd name="connsiteY26" fmla="*/ 695823 h 1070877"/>
                  <a:gd name="connsiteX27" fmla="*/ 1002037 w 1035378"/>
                  <a:gd name="connsiteY27" fmla="*/ 741067 h 1070877"/>
                  <a:gd name="connsiteX28" fmla="*/ 1035375 w 1035378"/>
                  <a:gd name="connsiteY28" fmla="*/ 786311 h 1070877"/>
                  <a:gd name="connsiteX29" fmla="*/ 999656 w 1035378"/>
                  <a:gd name="connsiteY29" fmla="*/ 829173 h 1070877"/>
                  <a:gd name="connsiteX30" fmla="*/ 932981 w 1035378"/>
                  <a:gd name="connsiteY30" fmla="*/ 838698 h 1070877"/>
                  <a:gd name="connsiteX31" fmla="*/ 880594 w 1035378"/>
                  <a:gd name="connsiteY31" fmla="*/ 845842 h 1070877"/>
                  <a:gd name="connsiteX32" fmla="*/ 847256 w 1035378"/>
                  <a:gd name="connsiteY32" fmla="*/ 879180 h 1070877"/>
                  <a:gd name="connsiteX33" fmla="*/ 759150 w 1035378"/>
                  <a:gd name="connsiteY33" fmla="*/ 929186 h 1070877"/>
                  <a:gd name="connsiteX34" fmla="*/ 694856 w 1035378"/>
                  <a:gd name="connsiteY34" fmla="*/ 998242 h 1070877"/>
                  <a:gd name="connsiteX35" fmla="*/ 654375 w 1035378"/>
                  <a:gd name="connsiteY35" fmla="*/ 1012530 h 1070877"/>
                  <a:gd name="connsiteX36" fmla="*/ 599606 w 1035378"/>
                  <a:gd name="connsiteY36" fmla="*/ 981573 h 1070877"/>
                  <a:gd name="connsiteX37" fmla="*/ 568650 w 1035378"/>
                  <a:gd name="connsiteY37" fmla="*/ 988717 h 1070877"/>
                  <a:gd name="connsiteX38" fmla="*/ 490069 w 1035378"/>
                  <a:gd name="connsiteY38" fmla="*/ 1050630 h 1070877"/>
                  <a:gd name="connsiteX39" fmla="*/ 456731 w 1035378"/>
                  <a:gd name="connsiteY39" fmla="*/ 1067298 h 1070877"/>
                  <a:gd name="connsiteX40" fmla="*/ 403405 w 1035378"/>
                  <a:gd name="connsiteY40" fmla="*/ 988906 h 1070877"/>
                  <a:gd name="connsiteX41" fmla="*/ 328144 w 1035378"/>
                  <a:gd name="connsiteY41" fmla="*/ 936330 h 1070877"/>
                  <a:gd name="connsiteX42" fmla="*/ 263850 w 1035378"/>
                  <a:gd name="connsiteY42" fmla="*/ 957761 h 1070877"/>
                  <a:gd name="connsiteX43" fmla="*/ 232894 w 1035378"/>
                  <a:gd name="connsiteY43" fmla="*/ 926805 h 1070877"/>
                  <a:gd name="connsiteX44" fmla="*/ 220987 w 1035378"/>
                  <a:gd name="connsiteY44" fmla="*/ 891086 h 1070877"/>
                  <a:gd name="connsiteX45" fmla="*/ 180506 w 1035378"/>
                  <a:gd name="connsiteY45" fmla="*/ 872036 h 1070877"/>
                  <a:gd name="connsiteX46" fmla="*/ 118594 w 1035378"/>
                  <a:gd name="connsiteY46" fmla="*/ 795836 h 1070877"/>
                  <a:gd name="connsiteX47" fmla="*/ 80494 w 1035378"/>
                  <a:gd name="connsiteY47" fmla="*/ 700586 h 1070877"/>
                  <a:gd name="connsiteX48" fmla="*/ 73350 w 1035378"/>
                  <a:gd name="connsiteY48" fmla="*/ 648198 h 1070877"/>
                  <a:gd name="connsiteX49" fmla="*/ 49537 w 1035378"/>
                  <a:gd name="connsiteY49" fmla="*/ 583905 h 1070877"/>
                  <a:gd name="connsiteX50" fmla="*/ 1912 w 1035378"/>
                  <a:gd name="connsiteY50" fmla="*/ 464842 h 1070877"/>
                  <a:gd name="connsiteX51" fmla="*/ 11437 w 1035378"/>
                  <a:gd name="connsiteY51" fmla="*/ 352923 h 1070877"/>
                  <a:gd name="connsiteX52" fmla="*/ 30487 w 1035378"/>
                  <a:gd name="connsiteY52" fmla="*/ 314823 h 1070877"/>
                  <a:gd name="connsiteX53" fmla="*/ 16200 w 1035378"/>
                  <a:gd name="connsiteY53" fmla="*/ 260055 h 1070877"/>
                  <a:gd name="connsiteX54" fmla="*/ 35250 w 1035378"/>
                  <a:gd name="connsiteY54" fmla="*/ 243386 h 1070877"/>
                  <a:gd name="connsiteX55" fmla="*/ 106687 w 1035378"/>
                  <a:gd name="connsiteY55" fmla="*/ 252911 h 1070877"/>
                  <a:gd name="connsiteX56" fmla="*/ 118594 w 1035378"/>
                  <a:gd name="connsiteY56" fmla="*/ 260055 h 1070877"/>
                  <a:gd name="connsiteX0" fmla="*/ 111450 w 1035378"/>
                  <a:gd name="connsiteY0" fmla="*/ 314823 h 1051076"/>
                  <a:gd name="connsiteX1" fmla="*/ 118594 w 1035378"/>
                  <a:gd name="connsiteY1" fmla="*/ 260055 h 1051076"/>
                  <a:gd name="connsiteX2" fmla="*/ 99544 w 1035378"/>
                  <a:gd name="connsiteY2" fmla="*/ 195761 h 1051076"/>
                  <a:gd name="connsiteX3" fmla="*/ 147344 w 1035378"/>
                  <a:gd name="connsiteY3" fmla="*/ 184070 h 1051076"/>
                  <a:gd name="connsiteX4" fmla="*/ 175040 w 1035378"/>
                  <a:gd name="connsiteY4" fmla="*/ 203951 h 1051076"/>
                  <a:gd name="connsiteX5" fmla="*/ 185248 w 1035378"/>
                  <a:gd name="connsiteY5" fmla="*/ 204178 h 1051076"/>
                  <a:gd name="connsiteX6" fmla="*/ 223369 w 1035378"/>
                  <a:gd name="connsiteY6" fmla="*/ 200523 h 1051076"/>
                  <a:gd name="connsiteX7" fmla="*/ 240037 w 1035378"/>
                  <a:gd name="connsiteY7" fmla="*/ 202905 h 1051076"/>
                  <a:gd name="connsiteX8" fmla="*/ 313856 w 1035378"/>
                  <a:gd name="connsiteY8" fmla="*/ 162423 h 1051076"/>
                  <a:gd name="connsiteX9" fmla="*/ 444825 w 1035378"/>
                  <a:gd name="connsiteY9" fmla="*/ 114798 h 1051076"/>
                  <a:gd name="connsiteX10" fmla="*/ 535312 w 1035378"/>
                  <a:gd name="connsiteY10" fmla="*/ 114798 h 1051076"/>
                  <a:gd name="connsiteX11" fmla="*/ 597225 w 1035378"/>
                  <a:gd name="connsiteY11" fmla="*/ 48123 h 1051076"/>
                  <a:gd name="connsiteX12" fmla="*/ 677103 w 1035378"/>
                  <a:gd name="connsiteY12" fmla="*/ 17044 h 1051076"/>
                  <a:gd name="connsiteX13" fmla="*/ 705242 w 1035378"/>
                  <a:gd name="connsiteY13" fmla="*/ 28400 h 1051076"/>
                  <a:gd name="connsiteX14" fmla="*/ 736008 w 1035378"/>
                  <a:gd name="connsiteY14" fmla="*/ 31387 h 1051076"/>
                  <a:gd name="connsiteX15" fmla="*/ 759150 w 1035378"/>
                  <a:gd name="connsiteY15" fmla="*/ 498 h 1051076"/>
                  <a:gd name="connsiteX16" fmla="*/ 794869 w 1035378"/>
                  <a:gd name="connsiteY16" fmla="*/ 60030 h 1051076"/>
                  <a:gd name="connsiteX17" fmla="*/ 832969 w 1035378"/>
                  <a:gd name="connsiteY17" fmla="*/ 88605 h 1051076"/>
                  <a:gd name="connsiteX18" fmla="*/ 916312 w 1035378"/>
                  <a:gd name="connsiteY18" fmla="*/ 88605 h 1051076"/>
                  <a:gd name="connsiteX19" fmla="*/ 961556 w 1035378"/>
                  <a:gd name="connsiteY19" fmla="*/ 105273 h 1051076"/>
                  <a:gd name="connsiteX20" fmla="*/ 963937 w 1035378"/>
                  <a:gd name="connsiteY20" fmla="*/ 145755 h 1051076"/>
                  <a:gd name="connsiteX21" fmla="*/ 942506 w 1035378"/>
                  <a:gd name="connsiteY21" fmla="*/ 205286 h 1051076"/>
                  <a:gd name="connsiteX22" fmla="*/ 942506 w 1035378"/>
                  <a:gd name="connsiteY22" fmla="*/ 264817 h 1051076"/>
                  <a:gd name="connsiteX23" fmla="*/ 978225 w 1035378"/>
                  <a:gd name="connsiteY23" fmla="*/ 331492 h 1051076"/>
                  <a:gd name="connsiteX24" fmla="*/ 1004419 w 1035378"/>
                  <a:gd name="connsiteY24" fmla="*/ 452936 h 1051076"/>
                  <a:gd name="connsiteX25" fmla="*/ 994894 w 1035378"/>
                  <a:gd name="connsiteY25" fmla="*/ 657723 h 1051076"/>
                  <a:gd name="connsiteX26" fmla="*/ 985369 w 1035378"/>
                  <a:gd name="connsiteY26" fmla="*/ 695823 h 1051076"/>
                  <a:gd name="connsiteX27" fmla="*/ 1002037 w 1035378"/>
                  <a:gd name="connsiteY27" fmla="*/ 741067 h 1051076"/>
                  <a:gd name="connsiteX28" fmla="*/ 1035375 w 1035378"/>
                  <a:gd name="connsiteY28" fmla="*/ 786311 h 1051076"/>
                  <a:gd name="connsiteX29" fmla="*/ 999656 w 1035378"/>
                  <a:gd name="connsiteY29" fmla="*/ 829173 h 1051076"/>
                  <a:gd name="connsiteX30" fmla="*/ 932981 w 1035378"/>
                  <a:gd name="connsiteY30" fmla="*/ 838698 h 1051076"/>
                  <a:gd name="connsiteX31" fmla="*/ 880594 w 1035378"/>
                  <a:gd name="connsiteY31" fmla="*/ 845842 h 1051076"/>
                  <a:gd name="connsiteX32" fmla="*/ 847256 w 1035378"/>
                  <a:gd name="connsiteY32" fmla="*/ 879180 h 1051076"/>
                  <a:gd name="connsiteX33" fmla="*/ 759150 w 1035378"/>
                  <a:gd name="connsiteY33" fmla="*/ 929186 h 1051076"/>
                  <a:gd name="connsiteX34" fmla="*/ 694856 w 1035378"/>
                  <a:gd name="connsiteY34" fmla="*/ 998242 h 1051076"/>
                  <a:gd name="connsiteX35" fmla="*/ 654375 w 1035378"/>
                  <a:gd name="connsiteY35" fmla="*/ 1012530 h 1051076"/>
                  <a:gd name="connsiteX36" fmla="*/ 599606 w 1035378"/>
                  <a:gd name="connsiteY36" fmla="*/ 981573 h 1051076"/>
                  <a:gd name="connsiteX37" fmla="*/ 568650 w 1035378"/>
                  <a:gd name="connsiteY37" fmla="*/ 988717 h 1051076"/>
                  <a:gd name="connsiteX38" fmla="*/ 490069 w 1035378"/>
                  <a:gd name="connsiteY38" fmla="*/ 1050630 h 1051076"/>
                  <a:gd name="connsiteX39" fmla="*/ 455255 w 1035378"/>
                  <a:gd name="connsiteY39" fmla="*/ 1015184 h 1051076"/>
                  <a:gd name="connsiteX40" fmla="*/ 403405 w 1035378"/>
                  <a:gd name="connsiteY40" fmla="*/ 988906 h 1051076"/>
                  <a:gd name="connsiteX41" fmla="*/ 328144 w 1035378"/>
                  <a:gd name="connsiteY41" fmla="*/ 936330 h 1051076"/>
                  <a:gd name="connsiteX42" fmla="*/ 263850 w 1035378"/>
                  <a:gd name="connsiteY42" fmla="*/ 957761 h 1051076"/>
                  <a:gd name="connsiteX43" fmla="*/ 232894 w 1035378"/>
                  <a:gd name="connsiteY43" fmla="*/ 926805 h 1051076"/>
                  <a:gd name="connsiteX44" fmla="*/ 220987 w 1035378"/>
                  <a:gd name="connsiteY44" fmla="*/ 891086 h 1051076"/>
                  <a:gd name="connsiteX45" fmla="*/ 180506 w 1035378"/>
                  <a:gd name="connsiteY45" fmla="*/ 872036 h 1051076"/>
                  <a:gd name="connsiteX46" fmla="*/ 118594 w 1035378"/>
                  <a:gd name="connsiteY46" fmla="*/ 795836 h 1051076"/>
                  <a:gd name="connsiteX47" fmla="*/ 80494 w 1035378"/>
                  <a:gd name="connsiteY47" fmla="*/ 700586 h 1051076"/>
                  <a:gd name="connsiteX48" fmla="*/ 73350 w 1035378"/>
                  <a:gd name="connsiteY48" fmla="*/ 648198 h 1051076"/>
                  <a:gd name="connsiteX49" fmla="*/ 49537 w 1035378"/>
                  <a:gd name="connsiteY49" fmla="*/ 583905 h 1051076"/>
                  <a:gd name="connsiteX50" fmla="*/ 1912 w 1035378"/>
                  <a:gd name="connsiteY50" fmla="*/ 464842 h 1051076"/>
                  <a:gd name="connsiteX51" fmla="*/ 11437 w 1035378"/>
                  <a:gd name="connsiteY51" fmla="*/ 352923 h 1051076"/>
                  <a:gd name="connsiteX52" fmla="*/ 30487 w 1035378"/>
                  <a:gd name="connsiteY52" fmla="*/ 314823 h 1051076"/>
                  <a:gd name="connsiteX53" fmla="*/ 16200 w 1035378"/>
                  <a:gd name="connsiteY53" fmla="*/ 260055 h 1051076"/>
                  <a:gd name="connsiteX54" fmla="*/ 35250 w 1035378"/>
                  <a:gd name="connsiteY54" fmla="*/ 243386 h 1051076"/>
                  <a:gd name="connsiteX55" fmla="*/ 106687 w 1035378"/>
                  <a:gd name="connsiteY55" fmla="*/ 252911 h 1051076"/>
                  <a:gd name="connsiteX56" fmla="*/ 118594 w 1035378"/>
                  <a:gd name="connsiteY56" fmla="*/ 260055 h 1051076"/>
                  <a:gd name="connsiteX0" fmla="*/ 111450 w 1035378"/>
                  <a:gd name="connsiteY0" fmla="*/ 314823 h 1050678"/>
                  <a:gd name="connsiteX1" fmla="*/ 118594 w 1035378"/>
                  <a:gd name="connsiteY1" fmla="*/ 260055 h 1050678"/>
                  <a:gd name="connsiteX2" fmla="*/ 99544 w 1035378"/>
                  <a:gd name="connsiteY2" fmla="*/ 195761 h 1050678"/>
                  <a:gd name="connsiteX3" fmla="*/ 147344 w 1035378"/>
                  <a:gd name="connsiteY3" fmla="*/ 184070 h 1050678"/>
                  <a:gd name="connsiteX4" fmla="*/ 175040 w 1035378"/>
                  <a:gd name="connsiteY4" fmla="*/ 203951 h 1050678"/>
                  <a:gd name="connsiteX5" fmla="*/ 185248 w 1035378"/>
                  <a:gd name="connsiteY5" fmla="*/ 204178 h 1050678"/>
                  <a:gd name="connsiteX6" fmla="*/ 223369 w 1035378"/>
                  <a:gd name="connsiteY6" fmla="*/ 200523 h 1050678"/>
                  <a:gd name="connsiteX7" fmla="*/ 240037 w 1035378"/>
                  <a:gd name="connsiteY7" fmla="*/ 202905 h 1050678"/>
                  <a:gd name="connsiteX8" fmla="*/ 313856 w 1035378"/>
                  <a:gd name="connsiteY8" fmla="*/ 162423 h 1050678"/>
                  <a:gd name="connsiteX9" fmla="*/ 444825 w 1035378"/>
                  <a:gd name="connsiteY9" fmla="*/ 114798 h 1050678"/>
                  <a:gd name="connsiteX10" fmla="*/ 535312 w 1035378"/>
                  <a:gd name="connsiteY10" fmla="*/ 114798 h 1050678"/>
                  <a:gd name="connsiteX11" fmla="*/ 597225 w 1035378"/>
                  <a:gd name="connsiteY11" fmla="*/ 48123 h 1050678"/>
                  <a:gd name="connsiteX12" fmla="*/ 677103 w 1035378"/>
                  <a:gd name="connsiteY12" fmla="*/ 17044 h 1050678"/>
                  <a:gd name="connsiteX13" fmla="*/ 705242 w 1035378"/>
                  <a:gd name="connsiteY13" fmla="*/ 28400 h 1050678"/>
                  <a:gd name="connsiteX14" fmla="*/ 736008 w 1035378"/>
                  <a:gd name="connsiteY14" fmla="*/ 31387 h 1050678"/>
                  <a:gd name="connsiteX15" fmla="*/ 759150 w 1035378"/>
                  <a:gd name="connsiteY15" fmla="*/ 498 h 1050678"/>
                  <a:gd name="connsiteX16" fmla="*/ 794869 w 1035378"/>
                  <a:gd name="connsiteY16" fmla="*/ 60030 h 1050678"/>
                  <a:gd name="connsiteX17" fmla="*/ 832969 w 1035378"/>
                  <a:gd name="connsiteY17" fmla="*/ 88605 h 1050678"/>
                  <a:gd name="connsiteX18" fmla="*/ 916312 w 1035378"/>
                  <a:gd name="connsiteY18" fmla="*/ 88605 h 1050678"/>
                  <a:gd name="connsiteX19" fmla="*/ 961556 w 1035378"/>
                  <a:gd name="connsiteY19" fmla="*/ 105273 h 1050678"/>
                  <a:gd name="connsiteX20" fmla="*/ 963937 w 1035378"/>
                  <a:gd name="connsiteY20" fmla="*/ 145755 h 1050678"/>
                  <a:gd name="connsiteX21" fmla="*/ 942506 w 1035378"/>
                  <a:gd name="connsiteY21" fmla="*/ 205286 h 1050678"/>
                  <a:gd name="connsiteX22" fmla="*/ 942506 w 1035378"/>
                  <a:gd name="connsiteY22" fmla="*/ 264817 h 1050678"/>
                  <a:gd name="connsiteX23" fmla="*/ 978225 w 1035378"/>
                  <a:gd name="connsiteY23" fmla="*/ 331492 h 1050678"/>
                  <a:gd name="connsiteX24" fmla="*/ 1004419 w 1035378"/>
                  <a:gd name="connsiteY24" fmla="*/ 452936 h 1050678"/>
                  <a:gd name="connsiteX25" fmla="*/ 994894 w 1035378"/>
                  <a:gd name="connsiteY25" fmla="*/ 657723 h 1050678"/>
                  <a:gd name="connsiteX26" fmla="*/ 985369 w 1035378"/>
                  <a:gd name="connsiteY26" fmla="*/ 695823 h 1050678"/>
                  <a:gd name="connsiteX27" fmla="*/ 1002037 w 1035378"/>
                  <a:gd name="connsiteY27" fmla="*/ 741067 h 1050678"/>
                  <a:gd name="connsiteX28" fmla="*/ 1035375 w 1035378"/>
                  <a:gd name="connsiteY28" fmla="*/ 786311 h 1050678"/>
                  <a:gd name="connsiteX29" fmla="*/ 999656 w 1035378"/>
                  <a:gd name="connsiteY29" fmla="*/ 829173 h 1050678"/>
                  <a:gd name="connsiteX30" fmla="*/ 932981 w 1035378"/>
                  <a:gd name="connsiteY30" fmla="*/ 838698 h 1050678"/>
                  <a:gd name="connsiteX31" fmla="*/ 880594 w 1035378"/>
                  <a:gd name="connsiteY31" fmla="*/ 845842 h 1050678"/>
                  <a:gd name="connsiteX32" fmla="*/ 847256 w 1035378"/>
                  <a:gd name="connsiteY32" fmla="*/ 879180 h 1050678"/>
                  <a:gd name="connsiteX33" fmla="*/ 759150 w 1035378"/>
                  <a:gd name="connsiteY33" fmla="*/ 929186 h 1050678"/>
                  <a:gd name="connsiteX34" fmla="*/ 694856 w 1035378"/>
                  <a:gd name="connsiteY34" fmla="*/ 998242 h 1050678"/>
                  <a:gd name="connsiteX35" fmla="*/ 654375 w 1035378"/>
                  <a:gd name="connsiteY35" fmla="*/ 1012530 h 1050678"/>
                  <a:gd name="connsiteX36" fmla="*/ 599606 w 1035378"/>
                  <a:gd name="connsiteY36" fmla="*/ 981573 h 1050678"/>
                  <a:gd name="connsiteX37" fmla="*/ 568650 w 1035378"/>
                  <a:gd name="connsiteY37" fmla="*/ 988717 h 1050678"/>
                  <a:gd name="connsiteX38" fmla="*/ 490069 w 1035378"/>
                  <a:gd name="connsiteY38" fmla="*/ 1050630 h 1050678"/>
                  <a:gd name="connsiteX39" fmla="*/ 482711 w 1035378"/>
                  <a:gd name="connsiteY39" fmla="*/ 998852 h 1050678"/>
                  <a:gd name="connsiteX40" fmla="*/ 403405 w 1035378"/>
                  <a:gd name="connsiteY40" fmla="*/ 988906 h 1050678"/>
                  <a:gd name="connsiteX41" fmla="*/ 328144 w 1035378"/>
                  <a:gd name="connsiteY41" fmla="*/ 936330 h 1050678"/>
                  <a:gd name="connsiteX42" fmla="*/ 263850 w 1035378"/>
                  <a:gd name="connsiteY42" fmla="*/ 957761 h 1050678"/>
                  <a:gd name="connsiteX43" fmla="*/ 232894 w 1035378"/>
                  <a:gd name="connsiteY43" fmla="*/ 926805 h 1050678"/>
                  <a:gd name="connsiteX44" fmla="*/ 220987 w 1035378"/>
                  <a:gd name="connsiteY44" fmla="*/ 891086 h 1050678"/>
                  <a:gd name="connsiteX45" fmla="*/ 180506 w 1035378"/>
                  <a:gd name="connsiteY45" fmla="*/ 872036 h 1050678"/>
                  <a:gd name="connsiteX46" fmla="*/ 118594 w 1035378"/>
                  <a:gd name="connsiteY46" fmla="*/ 795836 h 1050678"/>
                  <a:gd name="connsiteX47" fmla="*/ 80494 w 1035378"/>
                  <a:gd name="connsiteY47" fmla="*/ 700586 h 1050678"/>
                  <a:gd name="connsiteX48" fmla="*/ 73350 w 1035378"/>
                  <a:gd name="connsiteY48" fmla="*/ 648198 h 1050678"/>
                  <a:gd name="connsiteX49" fmla="*/ 49537 w 1035378"/>
                  <a:gd name="connsiteY49" fmla="*/ 583905 h 1050678"/>
                  <a:gd name="connsiteX50" fmla="*/ 1912 w 1035378"/>
                  <a:gd name="connsiteY50" fmla="*/ 464842 h 1050678"/>
                  <a:gd name="connsiteX51" fmla="*/ 11437 w 1035378"/>
                  <a:gd name="connsiteY51" fmla="*/ 352923 h 1050678"/>
                  <a:gd name="connsiteX52" fmla="*/ 30487 w 1035378"/>
                  <a:gd name="connsiteY52" fmla="*/ 314823 h 1050678"/>
                  <a:gd name="connsiteX53" fmla="*/ 16200 w 1035378"/>
                  <a:gd name="connsiteY53" fmla="*/ 260055 h 1050678"/>
                  <a:gd name="connsiteX54" fmla="*/ 35250 w 1035378"/>
                  <a:gd name="connsiteY54" fmla="*/ 243386 h 1050678"/>
                  <a:gd name="connsiteX55" fmla="*/ 106687 w 1035378"/>
                  <a:gd name="connsiteY55" fmla="*/ 252911 h 1050678"/>
                  <a:gd name="connsiteX56" fmla="*/ 118594 w 1035378"/>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40037 w 1004937"/>
                  <a:gd name="connsiteY7" fmla="*/ 202905 h 1050678"/>
                  <a:gd name="connsiteX8" fmla="*/ 313856 w 1004937"/>
                  <a:gd name="connsiteY8" fmla="*/ 162423 h 1050678"/>
                  <a:gd name="connsiteX9" fmla="*/ 444825 w 1004937"/>
                  <a:gd name="connsiteY9" fmla="*/ 114798 h 1050678"/>
                  <a:gd name="connsiteX10" fmla="*/ 535312 w 1004937"/>
                  <a:gd name="connsiteY10" fmla="*/ 114798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99656 w 1004937"/>
                  <a:gd name="connsiteY29" fmla="*/ 829173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40037 w 1004937"/>
                  <a:gd name="connsiteY7" fmla="*/ 202905 h 1050678"/>
                  <a:gd name="connsiteX8" fmla="*/ 313856 w 1004937"/>
                  <a:gd name="connsiteY8" fmla="*/ 162423 h 1050678"/>
                  <a:gd name="connsiteX9" fmla="*/ 444825 w 1004937"/>
                  <a:gd name="connsiteY9" fmla="*/ 114798 h 1050678"/>
                  <a:gd name="connsiteX10" fmla="*/ 535312 w 1004937"/>
                  <a:gd name="connsiteY10" fmla="*/ 114798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66709 w 1004937"/>
                  <a:gd name="connsiteY29" fmla="*/ 805714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40037 w 1004937"/>
                  <a:gd name="connsiteY7" fmla="*/ 202905 h 1050678"/>
                  <a:gd name="connsiteX8" fmla="*/ 313856 w 1004937"/>
                  <a:gd name="connsiteY8" fmla="*/ 162423 h 1050678"/>
                  <a:gd name="connsiteX9" fmla="*/ 444825 w 1004937"/>
                  <a:gd name="connsiteY9" fmla="*/ 114798 h 1050678"/>
                  <a:gd name="connsiteX10" fmla="*/ 525809 w 1004937"/>
                  <a:gd name="connsiteY10" fmla="*/ 87330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66709 w 1004937"/>
                  <a:gd name="connsiteY29" fmla="*/ 805714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40037 w 1004937"/>
                  <a:gd name="connsiteY7" fmla="*/ 202905 h 1050678"/>
                  <a:gd name="connsiteX8" fmla="*/ 313856 w 1004937"/>
                  <a:gd name="connsiteY8" fmla="*/ 162423 h 1050678"/>
                  <a:gd name="connsiteX9" fmla="*/ 440812 w 1004937"/>
                  <a:gd name="connsiteY9" fmla="*/ 127120 h 1050678"/>
                  <a:gd name="connsiteX10" fmla="*/ 525809 w 1004937"/>
                  <a:gd name="connsiteY10" fmla="*/ 87330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66709 w 1004937"/>
                  <a:gd name="connsiteY29" fmla="*/ 805714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40037 w 1004937"/>
                  <a:gd name="connsiteY7" fmla="*/ 202905 h 1050678"/>
                  <a:gd name="connsiteX8" fmla="*/ 308155 w 1004937"/>
                  <a:gd name="connsiteY8" fmla="*/ 145943 h 1050678"/>
                  <a:gd name="connsiteX9" fmla="*/ 440812 w 1004937"/>
                  <a:gd name="connsiteY9" fmla="*/ 127120 h 1050678"/>
                  <a:gd name="connsiteX10" fmla="*/ 525809 w 1004937"/>
                  <a:gd name="connsiteY10" fmla="*/ 87330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66709 w 1004937"/>
                  <a:gd name="connsiteY29" fmla="*/ 805714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32434 w 1004937"/>
                  <a:gd name="connsiteY7" fmla="*/ 180933 h 1050678"/>
                  <a:gd name="connsiteX8" fmla="*/ 308155 w 1004937"/>
                  <a:gd name="connsiteY8" fmla="*/ 145943 h 1050678"/>
                  <a:gd name="connsiteX9" fmla="*/ 440812 w 1004937"/>
                  <a:gd name="connsiteY9" fmla="*/ 127120 h 1050678"/>
                  <a:gd name="connsiteX10" fmla="*/ 525809 w 1004937"/>
                  <a:gd name="connsiteY10" fmla="*/ 87330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66709 w 1004937"/>
                  <a:gd name="connsiteY29" fmla="*/ 805714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298336 h 1034191"/>
                  <a:gd name="connsiteX1" fmla="*/ 118594 w 1004937"/>
                  <a:gd name="connsiteY1" fmla="*/ 243568 h 1034191"/>
                  <a:gd name="connsiteX2" fmla="*/ 99544 w 1004937"/>
                  <a:gd name="connsiteY2" fmla="*/ 179274 h 1034191"/>
                  <a:gd name="connsiteX3" fmla="*/ 147344 w 1004937"/>
                  <a:gd name="connsiteY3" fmla="*/ 167583 h 1034191"/>
                  <a:gd name="connsiteX4" fmla="*/ 175040 w 1004937"/>
                  <a:gd name="connsiteY4" fmla="*/ 187464 h 1034191"/>
                  <a:gd name="connsiteX5" fmla="*/ 185248 w 1004937"/>
                  <a:gd name="connsiteY5" fmla="*/ 187691 h 1034191"/>
                  <a:gd name="connsiteX6" fmla="*/ 223369 w 1004937"/>
                  <a:gd name="connsiteY6" fmla="*/ 184036 h 1034191"/>
                  <a:gd name="connsiteX7" fmla="*/ 232434 w 1004937"/>
                  <a:gd name="connsiteY7" fmla="*/ 164446 h 1034191"/>
                  <a:gd name="connsiteX8" fmla="*/ 308155 w 1004937"/>
                  <a:gd name="connsiteY8" fmla="*/ 129456 h 1034191"/>
                  <a:gd name="connsiteX9" fmla="*/ 440812 w 1004937"/>
                  <a:gd name="connsiteY9" fmla="*/ 110633 h 1034191"/>
                  <a:gd name="connsiteX10" fmla="*/ 525809 w 1004937"/>
                  <a:gd name="connsiteY10" fmla="*/ 70843 h 1034191"/>
                  <a:gd name="connsiteX11" fmla="*/ 597225 w 1004937"/>
                  <a:gd name="connsiteY11" fmla="*/ 31636 h 1034191"/>
                  <a:gd name="connsiteX12" fmla="*/ 677103 w 1004937"/>
                  <a:gd name="connsiteY12" fmla="*/ 557 h 1034191"/>
                  <a:gd name="connsiteX13" fmla="*/ 705242 w 1004937"/>
                  <a:gd name="connsiteY13" fmla="*/ 11913 h 1034191"/>
                  <a:gd name="connsiteX14" fmla="*/ 736008 w 1004937"/>
                  <a:gd name="connsiteY14" fmla="*/ 14900 h 1034191"/>
                  <a:gd name="connsiteX15" fmla="*/ 794869 w 1004937"/>
                  <a:gd name="connsiteY15" fmla="*/ 43543 h 1034191"/>
                  <a:gd name="connsiteX16" fmla="*/ 832969 w 1004937"/>
                  <a:gd name="connsiteY16" fmla="*/ 72118 h 1034191"/>
                  <a:gd name="connsiteX17" fmla="*/ 916312 w 1004937"/>
                  <a:gd name="connsiteY17" fmla="*/ 72118 h 1034191"/>
                  <a:gd name="connsiteX18" fmla="*/ 961556 w 1004937"/>
                  <a:gd name="connsiteY18" fmla="*/ 88786 h 1034191"/>
                  <a:gd name="connsiteX19" fmla="*/ 963937 w 1004937"/>
                  <a:gd name="connsiteY19" fmla="*/ 129268 h 1034191"/>
                  <a:gd name="connsiteX20" fmla="*/ 942506 w 1004937"/>
                  <a:gd name="connsiteY20" fmla="*/ 188799 h 1034191"/>
                  <a:gd name="connsiteX21" fmla="*/ 942506 w 1004937"/>
                  <a:gd name="connsiteY21" fmla="*/ 248330 h 1034191"/>
                  <a:gd name="connsiteX22" fmla="*/ 978225 w 1004937"/>
                  <a:gd name="connsiteY22" fmla="*/ 315005 h 1034191"/>
                  <a:gd name="connsiteX23" fmla="*/ 1004419 w 1004937"/>
                  <a:gd name="connsiteY23" fmla="*/ 436449 h 1034191"/>
                  <a:gd name="connsiteX24" fmla="*/ 994894 w 1004937"/>
                  <a:gd name="connsiteY24" fmla="*/ 641236 h 1034191"/>
                  <a:gd name="connsiteX25" fmla="*/ 985369 w 1004937"/>
                  <a:gd name="connsiteY25" fmla="*/ 679336 h 1034191"/>
                  <a:gd name="connsiteX26" fmla="*/ 1002037 w 1004937"/>
                  <a:gd name="connsiteY26" fmla="*/ 724580 h 1034191"/>
                  <a:gd name="connsiteX27" fmla="*/ 1000317 w 1004937"/>
                  <a:gd name="connsiteY27" fmla="*/ 764180 h 1034191"/>
                  <a:gd name="connsiteX28" fmla="*/ 966709 w 1004937"/>
                  <a:gd name="connsiteY28" fmla="*/ 789227 h 1034191"/>
                  <a:gd name="connsiteX29" fmla="*/ 932981 w 1004937"/>
                  <a:gd name="connsiteY29" fmla="*/ 822211 h 1034191"/>
                  <a:gd name="connsiteX30" fmla="*/ 880594 w 1004937"/>
                  <a:gd name="connsiteY30" fmla="*/ 829355 h 1034191"/>
                  <a:gd name="connsiteX31" fmla="*/ 847256 w 1004937"/>
                  <a:gd name="connsiteY31" fmla="*/ 862693 h 1034191"/>
                  <a:gd name="connsiteX32" fmla="*/ 759150 w 1004937"/>
                  <a:gd name="connsiteY32" fmla="*/ 912699 h 1034191"/>
                  <a:gd name="connsiteX33" fmla="*/ 694856 w 1004937"/>
                  <a:gd name="connsiteY33" fmla="*/ 981755 h 1034191"/>
                  <a:gd name="connsiteX34" fmla="*/ 654375 w 1004937"/>
                  <a:gd name="connsiteY34" fmla="*/ 996043 h 1034191"/>
                  <a:gd name="connsiteX35" fmla="*/ 599606 w 1004937"/>
                  <a:gd name="connsiteY35" fmla="*/ 965086 h 1034191"/>
                  <a:gd name="connsiteX36" fmla="*/ 568650 w 1004937"/>
                  <a:gd name="connsiteY36" fmla="*/ 972230 h 1034191"/>
                  <a:gd name="connsiteX37" fmla="*/ 490069 w 1004937"/>
                  <a:gd name="connsiteY37" fmla="*/ 1034143 h 1034191"/>
                  <a:gd name="connsiteX38" fmla="*/ 482711 w 1004937"/>
                  <a:gd name="connsiteY38" fmla="*/ 982365 h 1034191"/>
                  <a:gd name="connsiteX39" fmla="*/ 403405 w 1004937"/>
                  <a:gd name="connsiteY39" fmla="*/ 972419 h 1034191"/>
                  <a:gd name="connsiteX40" fmla="*/ 328144 w 1004937"/>
                  <a:gd name="connsiteY40" fmla="*/ 919843 h 1034191"/>
                  <a:gd name="connsiteX41" fmla="*/ 263850 w 1004937"/>
                  <a:gd name="connsiteY41" fmla="*/ 941274 h 1034191"/>
                  <a:gd name="connsiteX42" fmla="*/ 232894 w 1004937"/>
                  <a:gd name="connsiteY42" fmla="*/ 910318 h 1034191"/>
                  <a:gd name="connsiteX43" fmla="*/ 220987 w 1004937"/>
                  <a:gd name="connsiteY43" fmla="*/ 874599 h 1034191"/>
                  <a:gd name="connsiteX44" fmla="*/ 180506 w 1004937"/>
                  <a:gd name="connsiteY44" fmla="*/ 855549 h 1034191"/>
                  <a:gd name="connsiteX45" fmla="*/ 118594 w 1004937"/>
                  <a:gd name="connsiteY45" fmla="*/ 779349 h 1034191"/>
                  <a:gd name="connsiteX46" fmla="*/ 80494 w 1004937"/>
                  <a:gd name="connsiteY46" fmla="*/ 684099 h 1034191"/>
                  <a:gd name="connsiteX47" fmla="*/ 73350 w 1004937"/>
                  <a:gd name="connsiteY47" fmla="*/ 631711 h 1034191"/>
                  <a:gd name="connsiteX48" fmla="*/ 49537 w 1004937"/>
                  <a:gd name="connsiteY48" fmla="*/ 567418 h 1034191"/>
                  <a:gd name="connsiteX49" fmla="*/ 1912 w 1004937"/>
                  <a:gd name="connsiteY49" fmla="*/ 448355 h 1034191"/>
                  <a:gd name="connsiteX50" fmla="*/ 11437 w 1004937"/>
                  <a:gd name="connsiteY50" fmla="*/ 336436 h 1034191"/>
                  <a:gd name="connsiteX51" fmla="*/ 30487 w 1004937"/>
                  <a:gd name="connsiteY51" fmla="*/ 298336 h 1034191"/>
                  <a:gd name="connsiteX52" fmla="*/ 16200 w 1004937"/>
                  <a:gd name="connsiteY52" fmla="*/ 243568 h 1034191"/>
                  <a:gd name="connsiteX53" fmla="*/ 35250 w 1004937"/>
                  <a:gd name="connsiteY53" fmla="*/ 226899 h 1034191"/>
                  <a:gd name="connsiteX54" fmla="*/ 106687 w 1004937"/>
                  <a:gd name="connsiteY54" fmla="*/ 236424 h 1034191"/>
                  <a:gd name="connsiteX55" fmla="*/ 118594 w 1004937"/>
                  <a:gd name="connsiteY55" fmla="*/ 243568 h 1034191"/>
                  <a:gd name="connsiteX0" fmla="*/ 111450 w 1004937"/>
                  <a:gd name="connsiteY0" fmla="*/ 298336 h 1034191"/>
                  <a:gd name="connsiteX1" fmla="*/ 118594 w 1004937"/>
                  <a:gd name="connsiteY1" fmla="*/ 243568 h 1034191"/>
                  <a:gd name="connsiteX2" fmla="*/ 99544 w 1004937"/>
                  <a:gd name="connsiteY2" fmla="*/ 179274 h 1034191"/>
                  <a:gd name="connsiteX3" fmla="*/ 147344 w 1004937"/>
                  <a:gd name="connsiteY3" fmla="*/ 167583 h 1034191"/>
                  <a:gd name="connsiteX4" fmla="*/ 175040 w 1004937"/>
                  <a:gd name="connsiteY4" fmla="*/ 187464 h 1034191"/>
                  <a:gd name="connsiteX5" fmla="*/ 185248 w 1004937"/>
                  <a:gd name="connsiteY5" fmla="*/ 187691 h 1034191"/>
                  <a:gd name="connsiteX6" fmla="*/ 223369 w 1004937"/>
                  <a:gd name="connsiteY6" fmla="*/ 184036 h 1034191"/>
                  <a:gd name="connsiteX7" fmla="*/ 232434 w 1004937"/>
                  <a:gd name="connsiteY7" fmla="*/ 164446 h 1034191"/>
                  <a:gd name="connsiteX8" fmla="*/ 308155 w 1004937"/>
                  <a:gd name="connsiteY8" fmla="*/ 129456 h 1034191"/>
                  <a:gd name="connsiteX9" fmla="*/ 440812 w 1004937"/>
                  <a:gd name="connsiteY9" fmla="*/ 110633 h 1034191"/>
                  <a:gd name="connsiteX10" fmla="*/ 525809 w 1004937"/>
                  <a:gd name="connsiteY10" fmla="*/ 70843 h 1034191"/>
                  <a:gd name="connsiteX11" fmla="*/ 597225 w 1004937"/>
                  <a:gd name="connsiteY11" fmla="*/ 31636 h 1034191"/>
                  <a:gd name="connsiteX12" fmla="*/ 677103 w 1004937"/>
                  <a:gd name="connsiteY12" fmla="*/ 557 h 1034191"/>
                  <a:gd name="connsiteX13" fmla="*/ 705242 w 1004937"/>
                  <a:gd name="connsiteY13" fmla="*/ 11913 h 1034191"/>
                  <a:gd name="connsiteX14" fmla="*/ 736008 w 1004937"/>
                  <a:gd name="connsiteY14" fmla="*/ 14900 h 1034191"/>
                  <a:gd name="connsiteX15" fmla="*/ 794869 w 1004937"/>
                  <a:gd name="connsiteY15" fmla="*/ 43543 h 1034191"/>
                  <a:gd name="connsiteX16" fmla="*/ 832969 w 1004937"/>
                  <a:gd name="connsiteY16" fmla="*/ 72118 h 1034191"/>
                  <a:gd name="connsiteX17" fmla="*/ 916312 w 1004937"/>
                  <a:gd name="connsiteY17" fmla="*/ 72118 h 1034191"/>
                  <a:gd name="connsiteX18" fmla="*/ 963937 w 1004937"/>
                  <a:gd name="connsiteY18" fmla="*/ 129268 h 1034191"/>
                  <a:gd name="connsiteX19" fmla="*/ 942506 w 1004937"/>
                  <a:gd name="connsiteY19" fmla="*/ 188799 h 1034191"/>
                  <a:gd name="connsiteX20" fmla="*/ 942506 w 1004937"/>
                  <a:gd name="connsiteY20" fmla="*/ 248330 h 1034191"/>
                  <a:gd name="connsiteX21" fmla="*/ 978225 w 1004937"/>
                  <a:gd name="connsiteY21" fmla="*/ 315005 h 1034191"/>
                  <a:gd name="connsiteX22" fmla="*/ 1004419 w 1004937"/>
                  <a:gd name="connsiteY22" fmla="*/ 436449 h 1034191"/>
                  <a:gd name="connsiteX23" fmla="*/ 994894 w 1004937"/>
                  <a:gd name="connsiteY23" fmla="*/ 641236 h 1034191"/>
                  <a:gd name="connsiteX24" fmla="*/ 985369 w 1004937"/>
                  <a:gd name="connsiteY24" fmla="*/ 679336 h 1034191"/>
                  <a:gd name="connsiteX25" fmla="*/ 1002037 w 1004937"/>
                  <a:gd name="connsiteY25" fmla="*/ 724580 h 1034191"/>
                  <a:gd name="connsiteX26" fmla="*/ 1000317 w 1004937"/>
                  <a:gd name="connsiteY26" fmla="*/ 764180 h 1034191"/>
                  <a:gd name="connsiteX27" fmla="*/ 966709 w 1004937"/>
                  <a:gd name="connsiteY27" fmla="*/ 789227 h 1034191"/>
                  <a:gd name="connsiteX28" fmla="*/ 932981 w 1004937"/>
                  <a:gd name="connsiteY28" fmla="*/ 822211 h 1034191"/>
                  <a:gd name="connsiteX29" fmla="*/ 880594 w 1004937"/>
                  <a:gd name="connsiteY29" fmla="*/ 829355 h 1034191"/>
                  <a:gd name="connsiteX30" fmla="*/ 847256 w 1004937"/>
                  <a:gd name="connsiteY30" fmla="*/ 862693 h 1034191"/>
                  <a:gd name="connsiteX31" fmla="*/ 759150 w 1004937"/>
                  <a:gd name="connsiteY31" fmla="*/ 912699 h 1034191"/>
                  <a:gd name="connsiteX32" fmla="*/ 694856 w 1004937"/>
                  <a:gd name="connsiteY32" fmla="*/ 981755 h 1034191"/>
                  <a:gd name="connsiteX33" fmla="*/ 654375 w 1004937"/>
                  <a:gd name="connsiteY33" fmla="*/ 996043 h 1034191"/>
                  <a:gd name="connsiteX34" fmla="*/ 599606 w 1004937"/>
                  <a:gd name="connsiteY34" fmla="*/ 965086 h 1034191"/>
                  <a:gd name="connsiteX35" fmla="*/ 568650 w 1004937"/>
                  <a:gd name="connsiteY35" fmla="*/ 972230 h 1034191"/>
                  <a:gd name="connsiteX36" fmla="*/ 490069 w 1004937"/>
                  <a:gd name="connsiteY36" fmla="*/ 1034143 h 1034191"/>
                  <a:gd name="connsiteX37" fmla="*/ 482711 w 1004937"/>
                  <a:gd name="connsiteY37" fmla="*/ 982365 h 1034191"/>
                  <a:gd name="connsiteX38" fmla="*/ 403405 w 1004937"/>
                  <a:gd name="connsiteY38" fmla="*/ 972419 h 1034191"/>
                  <a:gd name="connsiteX39" fmla="*/ 328144 w 1004937"/>
                  <a:gd name="connsiteY39" fmla="*/ 919843 h 1034191"/>
                  <a:gd name="connsiteX40" fmla="*/ 263850 w 1004937"/>
                  <a:gd name="connsiteY40" fmla="*/ 941274 h 1034191"/>
                  <a:gd name="connsiteX41" fmla="*/ 232894 w 1004937"/>
                  <a:gd name="connsiteY41" fmla="*/ 910318 h 1034191"/>
                  <a:gd name="connsiteX42" fmla="*/ 220987 w 1004937"/>
                  <a:gd name="connsiteY42" fmla="*/ 874599 h 1034191"/>
                  <a:gd name="connsiteX43" fmla="*/ 180506 w 1004937"/>
                  <a:gd name="connsiteY43" fmla="*/ 855549 h 1034191"/>
                  <a:gd name="connsiteX44" fmla="*/ 118594 w 1004937"/>
                  <a:gd name="connsiteY44" fmla="*/ 779349 h 1034191"/>
                  <a:gd name="connsiteX45" fmla="*/ 80494 w 1004937"/>
                  <a:gd name="connsiteY45" fmla="*/ 684099 h 1034191"/>
                  <a:gd name="connsiteX46" fmla="*/ 73350 w 1004937"/>
                  <a:gd name="connsiteY46" fmla="*/ 631711 h 1034191"/>
                  <a:gd name="connsiteX47" fmla="*/ 49537 w 1004937"/>
                  <a:gd name="connsiteY47" fmla="*/ 567418 h 1034191"/>
                  <a:gd name="connsiteX48" fmla="*/ 1912 w 1004937"/>
                  <a:gd name="connsiteY48" fmla="*/ 448355 h 1034191"/>
                  <a:gd name="connsiteX49" fmla="*/ 11437 w 1004937"/>
                  <a:gd name="connsiteY49" fmla="*/ 336436 h 1034191"/>
                  <a:gd name="connsiteX50" fmla="*/ 30487 w 1004937"/>
                  <a:gd name="connsiteY50" fmla="*/ 298336 h 1034191"/>
                  <a:gd name="connsiteX51" fmla="*/ 16200 w 1004937"/>
                  <a:gd name="connsiteY51" fmla="*/ 243568 h 1034191"/>
                  <a:gd name="connsiteX52" fmla="*/ 35250 w 1004937"/>
                  <a:gd name="connsiteY52" fmla="*/ 226899 h 1034191"/>
                  <a:gd name="connsiteX53" fmla="*/ 106687 w 1004937"/>
                  <a:gd name="connsiteY53" fmla="*/ 236424 h 1034191"/>
                  <a:gd name="connsiteX54" fmla="*/ 118594 w 1004937"/>
                  <a:gd name="connsiteY54" fmla="*/ 243568 h 1034191"/>
                  <a:gd name="connsiteX0" fmla="*/ 111450 w 1004937"/>
                  <a:gd name="connsiteY0" fmla="*/ 298336 h 1034191"/>
                  <a:gd name="connsiteX1" fmla="*/ 118594 w 1004937"/>
                  <a:gd name="connsiteY1" fmla="*/ 243568 h 1034191"/>
                  <a:gd name="connsiteX2" fmla="*/ 99544 w 1004937"/>
                  <a:gd name="connsiteY2" fmla="*/ 179274 h 1034191"/>
                  <a:gd name="connsiteX3" fmla="*/ 147344 w 1004937"/>
                  <a:gd name="connsiteY3" fmla="*/ 167583 h 1034191"/>
                  <a:gd name="connsiteX4" fmla="*/ 175040 w 1004937"/>
                  <a:gd name="connsiteY4" fmla="*/ 187464 h 1034191"/>
                  <a:gd name="connsiteX5" fmla="*/ 185248 w 1004937"/>
                  <a:gd name="connsiteY5" fmla="*/ 187691 h 1034191"/>
                  <a:gd name="connsiteX6" fmla="*/ 223369 w 1004937"/>
                  <a:gd name="connsiteY6" fmla="*/ 184036 h 1034191"/>
                  <a:gd name="connsiteX7" fmla="*/ 232434 w 1004937"/>
                  <a:gd name="connsiteY7" fmla="*/ 164446 h 1034191"/>
                  <a:gd name="connsiteX8" fmla="*/ 288852 w 1004937"/>
                  <a:gd name="connsiteY8" fmla="*/ 100497 h 1034191"/>
                  <a:gd name="connsiteX9" fmla="*/ 440812 w 1004937"/>
                  <a:gd name="connsiteY9" fmla="*/ 110633 h 1034191"/>
                  <a:gd name="connsiteX10" fmla="*/ 525809 w 1004937"/>
                  <a:gd name="connsiteY10" fmla="*/ 70843 h 1034191"/>
                  <a:gd name="connsiteX11" fmla="*/ 597225 w 1004937"/>
                  <a:gd name="connsiteY11" fmla="*/ 31636 h 1034191"/>
                  <a:gd name="connsiteX12" fmla="*/ 677103 w 1004937"/>
                  <a:gd name="connsiteY12" fmla="*/ 557 h 1034191"/>
                  <a:gd name="connsiteX13" fmla="*/ 705242 w 1004937"/>
                  <a:gd name="connsiteY13" fmla="*/ 11913 h 1034191"/>
                  <a:gd name="connsiteX14" fmla="*/ 736008 w 1004937"/>
                  <a:gd name="connsiteY14" fmla="*/ 14900 h 1034191"/>
                  <a:gd name="connsiteX15" fmla="*/ 794869 w 1004937"/>
                  <a:gd name="connsiteY15" fmla="*/ 43543 h 1034191"/>
                  <a:gd name="connsiteX16" fmla="*/ 832969 w 1004937"/>
                  <a:gd name="connsiteY16" fmla="*/ 72118 h 1034191"/>
                  <a:gd name="connsiteX17" fmla="*/ 916312 w 1004937"/>
                  <a:gd name="connsiteY17" fmla="*/ 72118 h 1034191"/>
                  <a:gd name="connsiteX18" fmla="*/ 963937 w 1004937"/>
                  <a:gd name="connsiteY18" fmla="*/ 129268 h 1034191"/>
                  <a:gd name="connsiteX19" fmla="*/ 942506 w 1004937"/>
                  <a:gd name="connsiteY19" fmla="*/ 188799 h 1034191"/>
                  <a:gd name="connsiteX20" fmla="*/ 942506 w 1004937"/>
                  <a:gd name="connsiteY20" fmla="*/ 248330 h 1034191"/>
                  <a:gd name="connsiteX21" fmla="*/ 978225 w 1004937"/>
                  <a:gd name="connsiteY21" fmla="*/ 315005 h 1034191"/>
                  <a:gd name="connsiteX22" fmla="*/ 1004419 w 1004937"/>
                  <a:gd name="connsiteY22" fmla="*/ 436449 h 1034191"/>
                  <a:gd name="connsiteX23" fmla="*/ 994894 w 1004937"/>
                  <a:gd name="connsiteY23" fmla="*/ 641236 h 1034191"/>
                  <a:gd name="connsiteX24" fmla="*/ 985369 w 1004937"/>
                  <a:gd name="connsiteY24" fmla="*/ 679336 h 1034191"/>
                  <a:gd name="connsiteX25" fmla="*/ 1002037 w 1004937"/>
                  <a:gd name="connsiteY25" fmla="*/ 724580 h 1034191"/>
                  <a:gd name="connsiteX26" fmla="*/ 1000317 w 1004937"/>
                  <a:gd name="connsiteY26" fmla="*/ 764180 h 1034191"/>
                  <a:gd name="connsiteX27" fmla="*/ 966709 w 1004937"/>
                  <a:gd name="connsiteY27" fmla="*/ 789227 h 1034191"/>
                  <a:gd name="connsiteX28" fmla="*/ 932981 w 1004937"/>
                  <a:gd name="connsiteY28" fmla="*/ 822211 h 1034191"/>
                  <a:gd name="connsiteX29" fmla="*/ 880594 w 1004937"/>
                  <a:gd name="connsiteY29" fmla="*/ 829355 h 1034191"/>
                  <a:gd name="connsiteX30" fmla="*/ 847256 w 1004937"/>
                  <a:gd name="connsiteY30" fmla="*/ 862693 h 1034191"/>
                  <a:gd name="connsiteX31" fmla="*/ 759150 w 1004937"/>
                  <a:gd name="connsiteY31" fmla="*/ 912699 h 1034191"/>
                  <a:gd name="connsiteX32" fmla="*/ 694856 w 1004937"/>
                  <a:gd name="connsiteY32" fmla="*/ 981755 h 1034191"/>
                  <a:gd name="connsiteX33" fmla="*/ 654375 w 1004937"/>
                  <a:gd name="connsiteY33" fmla="*/ 996043 h 1034191"/>
                  <a:gd name="connsiteX34" fmla="*/ 599606 w 1004937"/>
                  <a:gd name="connsiteY34" fmla="*/ 965086 h 1034191"/>
                  <a:gd name="connsiteX35" fmla="*/ 568650 w 1004937"/>
                  <a:gd name="connsiteY35" fmla="*/ 972230 h 1034191"/>
                  <a:gd name="connsiteX36" fmla="*/ 490069 w 1004937"/>
                  <a:gd name="connsiteY36" fmla="*/ 1034143 h 1034191"/>
                  <a:gd name="connsiteX37" fmla="*/ 482711 w 1004937"/>
                  <a:gd name="connsiteY37" fmla="*/ 982365 h 1034191"/>
                  <a:gd name="connsiteX38" fmla="*/ 403405 w 1004937"/>
                  <a:gd name="connsiteY38" fmla="*/ 972419 h 1034191"/>
                  <a:gd name="connsiteX39" fmla="*/ 328144 w 1004937"/>
                  <a:gd name="connsiteY39" fmla="*/ 919843 h 1034191"/>
                  <a:gd name="connsiteX40" fmla="*/ 263850 w 1004937"/>
                  <a:gd name="connsiteY40" fmla="*/ 941274 h 1034191"/>
                  <a:gd name="connsiteX41" fmla="*/ 232894 w 1004937"/>
                  <a:gd name="connsiteY41" fmla="*/ 910318 h 1034191"/>
                  <a:gd name="connsiteX42" fmla="*/ 220987 w 1004937"/>
                  <a:gd name="connsiteY42" fmla="*/ 874599 h 1034191"/>
                  <a:gd name="connsiteX43" fmla="*/ 180506 w 1004937"/>
                  <a:gd name="connsiteY43" fmla="*/ 855549 h 1034191"/>
                  <a:gd name="connsiteX44" fmla="*/ 118594 w 1004937"/>
                  <a:gd name="connsiteY44" fmla="*/ 779349 h 1034191"/>
                  <a:gd name="connsiteX45" fmla="*/ 80494 w 1004937"/>
                  <a:gd name="connsiteY45" fmla="*/ 684099 h 1034191"/>
                  <a:gd name="connsiteX46" fmla="*/ 73350 w 1004937"/>
                  <a:gd name="connsiteY46" fmla="*/ 631711 h 1034191"/>
                  <a:gd name="connsiteX47" fmla="*/ 49537 w 1004937"/>
                  <a:gd name="connsiteY47" fmla="*/ 567418 h 1034191"/>
                  <a:gd name="connsiteX48" fmla="*/ 1912 w 1004937"/>
                  <a:gd name="connsiteY48" fmla="*/ 448355 h 1034191"/>
                  <a:gd name="connsiteX49" fmla="*/ 11437 w 1004937"/>
                  <a:gd name="connsiteY49" fmla="*/ 336436 h 1034191"/>
                  <a:gd name="connsiteX50" fmla="*/ 30487 w 1004937"/>
                  <a:gd name="connsiteY50" fmla="*/ 298336 h 1034191"/>
                  <a:gd name="connsiteX51" fmla="*/ 16200 w 1004937"/>
                  <a:gd name="connsiteY51" fmla="*/ 243568 h 1034191"/>
                  <a:gd name="connsiteX52" fmla="*/ 35250 w 1004937"/>
                  <a:gd name="connsiteY52" fmla="*/ 226899 h 1034191"/>
                  <a:gd name="connsiteX53" fmla="*/ 106687 w 1004937"/>
                  <a:gd name="connsiteY53" fmla="*/ 236424 h 1034191"/>
                  <a:gd name="connsiteX54" fmla="*/ 118594 w 1004937"/>
                  <a:gd name="connsiteY54" fmla="*/ 243568 h 1034191"/>
                  <a:gd name="connsiteX0" fmla="*/ 111450 w 1004937"/>
                  <a:gd name="connsiteY0" fmla="*/ 298336 h 1034191"/>
                  <a:gd name="connsiteX1" fmla="*/ 118594 w 1004937"/>
                  <a:gd name="connsiteY1" fmla="*/ 243568 h 1034191"/>
                  <a:gd name="connsiteX2" fmla="*/ 99544 w 1004937"/>
                  <a:gd name="connsiteY2" fmla="*/ 179274 h 1034191"/>
                  <a:gd name="connsiteX3" fmla="*/ 147344 w 1004937"/>
                  <a:gd name="connsiteY3" fmla="*/ 167583 h 1034191"/>
                  <a:gd name="connsiteX4" fmla="*/ 175040 w 1004937"/>
                  <a:gd name="connsiteY4" fmla="*/ 187464 h 1034191"/>
                  <a:gd name="connsiteX5" fmla="*/ 185248 w 1004937"/>
                  <a:gd name="connsiteY5" fmla="*/ 187691 h 1034191"/>
                  <a:gd name="connsiteX6" fmla="*/ 223369 w 1004937"/>
                  <a:gd name="connsiteY6" fmla="*/ 184036 h 1034191"/>
                  <a:gd name="connsiteX7" fmla="*/ 232434 w 1004937"/>
                  <a:gd name="connsiteY7" fmla="*/ 164446 h 1034191"/>
                  <a:gd name="connsiteX8" fmla="*/ 288852 w 1004937"/>
                  <a:gd name="connsiteY8" fmla="*/ 100497 h 1034191"/>
                  <a:gd name="connsiteX9" fmla="*/ 449672 w 1004937"/>
                  <a:gd name="connsiteY9" fmla="*/ 76813 h 1034191"/>
                  <a:gd name="connsiteX10" fmla="*/ 525809 w 1004937"/>
                  <a:gd name="connsiteY10" fmla="*/ 70843 h 1034191"/>
                  <a:gd name="connsiteX11" fmla="*/ 597225 w 1004937"/>
                  <a:gd name="connsiteY11" fmla="*/ 31636 h 1034191"/>
                  <a:gd name="connsiteX12" fmla="*/ 677103 w 1004937"/>
                  <a:gd name="connsiteY12" fmla="*/ 557 h 1034191"/>
                  <a:gd name="connsiteX13" fmla="*/ 705242 w 1004937"/>
                  <a:gd name="connsiteY13" fmla="*/ 11913 h 1034191"/>
                  <a:gd name="connsiteX14" fmla="*/ 736008 w 1004937"/>
                  <a:gd name="connsiteY14" fmla="*/ 14900 h 1034191"/>
                  <a:gd name="connsiteX15" fmla="*/ 794869 w 1004937"/>
                  <a:gd name="connsiteY15" fmla="*/ 43543 h 1034191"/>
                  <a:gd name="connsiteX16" fmla="*/ 832969 w 1004937"/>
                  <a:gd name="connsiteY16" fmla="*/ 72118 h 1034191"/>
                  <a:gd name="connsiteX17" fmla="*/ 916312 w 1004937"/>
                  <a:gd name="connsiteY17" fmla="*/ 72118 h 1034191"/>
                  <a:gd name="connsiteX18" fmla="*/ 963937 w 1004937"/>
                  <a:gd name="connsiteY18" fmla="*/ 129268 h 1034191"/>
                  <a:gd name="connsiteX19" fmla="*/ 942506 w 1004937"/>
                  <a:gd name="connsiteY19" fmla="*/ 188799 h 1034191"/>
                  <a:gd name="connsiteX20" fmla="*/ 942506 w 1004937"/>
                  <a:gd name="connsiteY20" fmla="*/ 248330 h 1034191"/>
                  <a:gd name="connsiteX21" fmla="*/ 978225 w 1004937"/>
                  <a:gd name="connsiteY21" fmla="*/ 315005 h 1034191"/>
                  <a:gd name="connsiteX22" fmla="*/ 1004419 w 1004937"/>
                  <a:gd name="connsiteY22" fmla="*/ 436449 h 1034191"/>
                  <a:gd name="connsiteX23" fmla="*/ 994894 w 1004937"/>
                  <a:gd name="connsiteY23" fmla="*/ 641236 h 1034191"/>
                  <a:gd name="connsiteX24" fmla="*/ 985369 w 1004937"/>
                  <a:gd name="connsiteY24" fmla="*/ 679336 h 1034191"/>
                  <a:gd name="connsiteX25" fmla="*/ 1002037 w 1004937"/>
                  <a:gd name="connsiteY25" fmla="*/ 724580 h 1034191"/>
                  <a:gd name="connsiteX26" fmla="*/ 1000317 w 1004937"/>
                  <a:gd name="connsiteY26" fmla="*/ 764180 h 1034191"/>
                  <a:gd name="connsiteX27" fmla="*/ 966709 w 1004937"/>
                  <a:gd name="connsiteY27" fmla="*/ 789227 h 1034191"/>
                  <a:gd name="connsiteX28" fmla="*/ 932981 w 1004937"/>
                  <a:gd name="connsiteY28" fmla="*/ 822211 h 1034191"/>
                  <a:gd name="connsiteX29" fmla="*/ 880594 w 1004937"/>
                  <a:gd name="connsiteY29" fmla="*/ 829355 h 1034191"/>
                  <a:gd name="connsiteX30" fmla="*/ 847256 w 1004937"/>
                  <a:gd name="connsiteY30" fmla="*/ 862693 h 1034191"/>
                  <a:gd name="connsiteX31" fmla="*/ 759150 w 1004937"/>
                  <a:gd name="connsiteY31" fmla="*/ 912699 h 1034191"/>
                  <a:gd name="connsiteX32" fmla="*/ 694856 w 1004937"/>
                  <a:gd name="connsiteY32" fmla="*/ 981755 h 1034191"/>
                  <a:gd name="connsiteX33" fmla="*/ 654375 w 1004937"/>
                  <a:gd name="connsiteY33" fmla="*/ 996043 h 1034191"/>
                  <a:gd name="connsiteX34" fmla="*/ 599606 w 1004937"/>
                  <a:gd name="connsiteY34" fmla="*/ 965086 h 1034191"/>
                  <a:gd name="connsiteX35" fmla="*/ 568650 w 1004937"/>
                  <a:gd name="connsiteY35" fmla="*/ 972230 h 1034191"/>
                  <a:gd name="connsiteX36" fmla="*/ 490069 w 1004937"/>
                  <a:gd name="connsiteY36" fmla="*/ 1034143 h 1034191"/>
                  <a:gd name="connsiteX37" fmla="*/ 482711 w 1004937"/>
                  <a:gd name="connsiteY37" fmla="*/ 982365 h 1034191"/>
                  <a:gd name="connsiteX38" fmla="*/ 403405 w 1004937"/>
                  <a:gd name="connsiteY38" fmla="*/ 972419 h 1034191"/>
                  <a:gd name="connsiteX39" fmla="*/ 328144 w 1004937"/>
                  <a:gd name="connsiteY39" fmla="*/ 919843 h 1034191"/>
                  <a:gd name="connsiteX40" fmla="*/ 263850 w 1004937"/>
                  <a:gd name="connsiteY40" fmla="*/ 941274 h 1034191"/>
                  <a:gd name="connsiteX41" fmla="*/ 232894 w 1004937"/>
                  <a:gd name="connsiteY41" fmla="*/ 910318 h 1034191"/>
                  <a:gd name="connsiteX42" fmla="*/ 220987 w 1004937"/>
                  <a:gd name="connsiteY42" fmla="*/ 874599 h 1034191"/>
                  <a:gd name="connsiteX43" fmla="*/ 180506 w 1004937"/>
                  <a:gd name="connsiteY43" fmla="*/ 855549 h 1034191"/>
                  <a:gd name="connsiteX44" fmla="*/ 118594 w 1004937"/>
                  <a:gd name="connsiteY44" fmla="*/ 779349 h 1034191"/>
                  <a:gd name="connsiteX45" fmla="*/ 80494 w 1004937"/>
                  <a:gd name="connsiteY45" fmla="*/ 684099 h 1034191"/>
                  <a:gd name="connsiteX46" fmla="*/ 73350 w 1004937"/>
                  <a:gd name="connsiteY46" fmla="*/ 631711 h 1034191"/>
                  <a:gd name="connsiteX47" fmla="*/ 49537 w 1004937"/>
                  <a:gd name="connsiteY47" fmla="*/ 567418 h 1034191"/>
                  <a:gd name="connsiteX48" fmla="*/ 1912 w 1004937"/>
                  <a:gd name="connsiteY48" fmla="*/ 448355 h 1034191"/>
                  <a:gd name="connsiteX49" fmla="*/ 11437 w 1004937"/>
                  <a:gd name="connsiteY49" fmla="*/ 336436 h 1034191"/>
                  <a:gd name="connsiteX50" fmla="*/ 30487 w 1004937"/>
                  <a:gd name="connsiteY50" fmla="*/ 298336 h 1034191"/>
                  <a:gd name="connsiteX51" fmla="*/ 16200 w 1004937"/>
                  <a:gd name="connsiteY51" fmla="*/ 243568 h 1034191"/>
                  <a:gd name="connsiteX52" fmla="*/ 35250 w 1004937"/>
                  <a:gd name="connsiteY52" fmla="*/ 226899 h 1034191"/>
                  <a:gd name="connsiteX53" fmla="*/ 106687 w 1004937"/>
                  <a:gd name="connsiteY53" fmla="*/ 236424 h 1034191"/>
                  <a:gd name="connsiteX54" fmla="*/ 118594 w 1004937"/>
                  <a:gd name="connsiteY54" fmla="*/ 243568 h 1034191"/>
                  <a:gd name="connsiteX0" fmla="*/ 111450 w 1004937"/>
                  <a:gd name="connsiteY0" fmla="*/ 298336 h 1034191"/>
                  <a:gd name="connsiteX1" fmla="*/ 118594 w 1004937"/>
                  <a:gd name="connsiteY1" fmla="*/ 243568 h 1034191"/>
                  <a:gd name="connsiteX2" fmla="*/ 99544 w 1004937"/>
                  <a:gd name="connsiteY2" fmla="*/ 179274 h 1034191"/>
                  <a:gd name="connsiteX3" fmla="*/ 147344 w 1004937"/>
                  <a:gd name="connsiteY3" fmla="*/ 167583 h 1034191"/>
                  <a:gd name="connsiteX4" fmla="*/ 175040 w 1004937"/>
                  <a:gd name="connsiteY4" fmla="*/ 187464 h 1034191"/>
                  <a:gd name="connsiteX5" fmla="*/ 185248 w 1004937"/>
                  <a:gd name="connsiteY5" fmla="*/ 187691 h 1034191"/>
                  <a:gd name="connsiteX6" fmla="*/ 223369 w 1004937"/>
                  <a:gd name="connsiteY6" fmla="*/ 184036 h 1034191"/>
                  <a:gd name="connsiteX7" fmla="*/ 232434 w 1004937"/>
                  <a:gd name="connsiteY7" fmla="*/ 164446 h 1034191"/>
                  <a:gd name="connsiteX8" fmla="*/ 288852 w 1004937"/>
                  <a:gd name="connsiteY8" fmla="*/ 100497 h 1034191"/>
                  <a:gd name="connsiteX9" fmla="*/ 449672 w 1004937"/>
                  <a:gd name="connsiteY9" fmla="*/ 76813 h 1034191"/>
                  <a:gd name="connsiteX10" fmla="*/ 525811 w 1004937"/>
                  <a:gd name="connsiteY10" fmla="*/ 70842 h 1034191"/>
                  <a:gd name="connsiteX11" fmla="*/ 597225 w 1004937"/>
                  <a:gd name="connsiteY11" fmla="*/ 31636 h 1034191"/>
                  <a:gd name="connsiteX12" fmla="*/ 677103 w 1004937"/>
                  <a:gd name="connsiteY12" fmla="*/ 557 h 1034191"/>
                  <a:gd name="connsiteX13" fmla="*/ 705242 w 1004937"/>
                  <a:gd name="connsiteY13" fmla="*/ 11913 h 1034191"/>
                  <a:gd name="connsiteX14" fmla="*/ 736008 w 1004937"/>
                  <a:gd name="connsiteY14" fmla="*/ 14900 h 1034191"/>
                  <a:gd name="connsiteX15" fmla="*/ 794869 w 1004937"/>
                  <a:gd name="connsiteY15" fmla="*/ 43543 h 1034191"/>
                  <a:gd name="connsiteX16" fmla="*/ 832969 w 1004937"/>
                  <a:gd name="connsiteY16" fmla="*/ 72118 h 1034191"/>
                  <a:gd name="connsiteX17" fmla="*/ 916312 w 1004937"/>
                  <a:gd name="connsiteY17" fmla="*/ 72118 h 1034191"/>
                  <a:gd name="connsiteX18" fmla="*/ 963937 w 1004937"/>
                  <a:gd name="connsiteY18" fmla="*/ 129268 h 1034191"/>
                  <a:gd name="connsiteX19" fmla="*/ 942506 w 1004937"/>
                  <a:gd name="connsiteY19" fmla="*/ 188799 h 1034191"/>
                  <a:gd name="connsiteX20" fmla="*/ 942506 w 1004937"/>
                  <a:gd name="connsiteY20" fmla="*/ 248330 h 1034191"/>
                  <a:gd name="connsiteX21" fmla="*/ 978225 w 1004937"/>
                  <a:gd name="connsiteY21" fmla="*/ 315005 h 1034191"/>
                  <a:gd name="connsiteX22" fmla="*/ 1004419 w 1004937"/>
                  <a:gd name="connsiteY22" fmla="*/ 436449 h 1034191"/>
                  <a:gd name="connsiteX23" fmla="*/ 994894 w 1004937"/>
                  <a:gd name="connsiteY23" fmla="*/ 641236 h 1034191"/>
                  <a:gd name="connsiteX24" fmla="*/ 985369 w 1004937"/>
                  <a:gd name="connsiteY24" fmla="*/ 679336 h 1034191"/>
                  <a:gd name="connsiteX25" fmla="*/ 1002037 w 1004937"/>
                  <a:gd name="connsiteY25" fmla="*/ 724580 h 1034191"/>
                  <a:gd name="connsiteX26" fmla="*/ 1000317 w 1004937"/>
                  <a:gd name="connsiteY26" fmla="*/ 764180 h 1034191"/>
                  <a:gd name="connsiteX27" fmla="*/ 966709 w 1004937"/>
                  <a:gd name="connsiteY27" fmla="*/ 789227 h 1034191"/>
                  <a:gd name="connsiteX28" fmla="*/ 932981 w 1004937"/>
                  <a:gd name="connsiteY28" fmla="*/ 822211 h 1034191"/>
                  <a:gd name="connsiteX29" fmla="*/ 880594 w 1004937"/>
                  <a:gd name="connsiteY29" fmla="*/ 829355 h 1034191"/>
                  <a:gd name="connsiteX30" fmla="*/ 847256 w 1004937"/>
                  <a:gd name="connsiteY30" fmla="*/ 862693 h 1034191"/>
                  <a:gd name="connsiteX31" fmla="*/ 759150 w 1004937"/>
                  <a:gd name="connsiteY31" fmla="*/ 912699 h 1034191"/>
                  <a:gd name="connsiteX32" fmla="*/ 694856 w 1004937"/>
                  <a:gd name="connsiteY32" fmla="*/ 981755 h 1034191"/>
                  <a:gd name="connsiteX33" fmla="*/ 654375 w 1004937"/>
                  <a:gd name="connsiteY33" fmla="*/ 996043 h 1034191"/>
                  <a:gd name="connsiteX34" fmla="*/ 599606 w 1004937"/>
                  <a:gd name="connsiteY34" fmla="*/ 965086 h 1034191"/>
                  <a:gd name="connsiteX35" fmla="*/ 568650 w 1004937"/>
                  <a:gd name="connsiteY35" fmla="*/ 972230 h 1034191"/>
                  <a:gd name="connsiteX36" fmla="*/ 490069 w 1004937"/>
                  <a:gd name="connsiteY36" fmla="*/ 1034143 h 1034191"/>
                  <a:gd name="connsiteX37" fmla="*/ 482711 w 1004937"/>
                  <a:gd name="connsiteY37" fmla="*/ 982365 h 1034191"/>
                  <a:gd name="connsiteX38" fmla="*/ 403405 w 1004937"/>
                  <a:gd name="connsiteY38" fmla="*/ 972419 h 1034191"/>
                  <a:gd name="connsiteX39" fmla="*/ 328144 w 1004937"/>
                  <a:gd name="connsiteY39" fmla="*/ 919843 h 1034191"/>
                  <a:gd name="connsiteX40" fmla="*/ 263850 w 1004937"/>
                  <a:gd name="connsiteY40" fmla="*/ 941274 h 1034191"/>
                  <a:gd name="connsiteX41" fmla="*/ 232894 w 1004937"/>
                  <a:gd name="connsiteY41" fmla="*/ 910318 h 1034191"/>
                  <a:gd name="connsiteX42" fmla="*/ 220987 w 1004937"/>
                  <a:gd name="connsiteY42" fmla="*/ 874599 h 1034191"/>
                  <a:gd name="connsiteX43" fmla="*/ 180506 w 1004937"/>
                  <a:gd name="connsiteY43" fmla="*/ 855549 h 1034191"/>
                  <a:gd name="connsiteX44" fmla="*/ 118594 w 1004937"/>
                  <a:gd name="connsiteY44" fmla="*/ 779349 h 1034191"/>
                  <a:gd name="connsiteX45" fmla="*/ 80494 w 1004937"/>
                  <a:gd name="connsiteY45" fmla="*/ 684099 h 1034191"/>
                  <a:gd name="connsiteX46" fmla="*/ 73350 w 1004937"/>
                  <a:gd name="connsiteY46" fmla="*/ 631711 h 1034191"/>
                  <a:gd name="connsiteX47" fmla="*/ 49537 w 1004937"/>
                  <a:gd name="connsiteY47" fmla="*/ 567418 h 1034191"/>
                  <a:gd name="connsiteX48" fmla="*/ 1912 w 1004937"/>
                  <a:gd name="connsiteY48" fmla="*/ 448355 h 1034191"/>
                  <a:gd name="connsiteX49" fmla="*/ 11437 w 1004937"/>
                  <a:gd name="connsiteY49" fmla="*/ 336436 h 1034191"/>
                  <a:gd name="connsiteX50" fmla="*/ 30487 w 1004937"/>
                  <a:gd name="connsiteY50" fmla="*/ 298336 h 1034191"/>
                  <a:gd name="connsiteX51" fmla="*/ 16200 w 1004937"/>
                  <a:gd name="connsiteY51" fmla="*/ 243568 h 1034191"/>
                  <a:gd name="connsiteX52" fmla="*/ 35250 w 1004937"/>
                  <a:gd name="connsiteY52" fmla="*/ 226899 h 1034191"/>
                  <a:gd name="connsiteX53" fmla="*/ 106687 w 1004937"/>
                  <a:gd name="connsiteY53" fmla="*/ 236424 h 1034191"/>
                  <a:gd name="connsiteX54" fmla="*/ 118594 w 1004937"/>
                  <a:gd name="connsiteY54" fmla="*/ 243568 h 1034191"/>
                  <a:gd name="connsiteX0" fmla="*/ 111450 w 1004937"/>
                  <a:gd name="connsiteY0" fmla="*/ 300283 h 1036138"/>
                  <a:gd name="connsiteX1" fmla="*/ 118594 w 1004937"/>
                  <a:gd name="connsiteY1" fmla="*/ 245515 h 1036138"/>
                  <a:gd name="connsiteX2" fmla="*/ 99544 w 1004937"/>
                  <a:gd name="connsiteY2" fmla="*/ 181221 h 1036138"/>
                  <a:gd name="connsiteX3" fmla="*/ 147344 w 1004937"/>
                  <a:gd name="connsiteY3" fmla="*/ 169530 h 1036138"/>
                  <a:gd name="connsiteX4" fmla="*/ 175040 w 1004937"/>
                  <a:gd name="connsiteY4" fmla="*/ 189411 h 1036138"/>
                  <a:gd name="connsiteX5" fmla="*/ 185248 w 1004937"/>
                  <a:gd name="connsiteY5" fmla="*/ 189638 h 1036138"/>
                  <a:gd name="connsiteX6" fmla="*/ 223369 w 1004937"/>
                  <a:gd name="connsiteY6" fmla="*/ 185983 h 1036138"/>
                  <a:gd name="connsiteX7" fmla="*/ 232434 w 1004937"/>
                  <a:gd name="connsiteY7" fmla="*/ 166393 h 1036138"/>
                  <a:gd name="connsiteX8" fmla="*/ 288852 w 1004937"/>
                  <a:gd name="connsiteY8" fmla="*/ 102444 h 1036138"/>
                  <a:gd name="connsiteX9" fmla="*/ 449672 w 1004937"/>
                  <a:gd name="connsiteY9" fmla="*/ 78760 h 1036138"/>
                  <a:gd name="connsiteX10" fmla="*/ 525811 w 1004937"/>
                  <a:gd name="connsiteY10" fmla="*/ 72789 h 1036138"/>
                  <a:gd name="connsiteX11" fmla="*/ 613791 w 1004937"/>
                  <a:gd name="connsiteY11" fmla="*/ 67859 h 1036138"/>
                  <a:gd name="connsiteX12" fmla="*/ 677103 w 1004937"/>
                  <a:gd name="connsiteY12" fmla="*/ 2504 h 1036138"/>
                  <a:gd name="connsiteX13" fmla="*/ 705242 w 1004937"/>
                  <a:gd name="connsiteY13" fmla="*/ 13860 h 1036138"/>
                  <a:gd name="connsiteX14" fmla="*/ 736008 w 1004937"/>
                  <a:gd name="connsiteY14" fmla="*/ 16847 h 1036138"/>
                  <a:gd name="connsiteX15" fmla="*/ 794869 w 1004937"/>
                  <a:gd name="connsiteY15" fmla="*/ 45490 h 1036138"/>
                  <a:gd name="connsiteX16" fmla="*/ 832969 w 1004937"/>
                  <a:gd name="connsiteY16" fmla="*/ 74065 h 1036138"/>
                  <a:gd name="connsiteX17" fmla="*/ 916312 w 1004937"/>
                  <a:gd name="connsiteY17" fmla="*/ 74065 h 1036138"/>
                  <a:gd name="connsiteX18" fmla="*/ 963937 w 1004937"/>
                  <a:gd name="connsiteY18" fmla="*/ 131215 h 1036138"/>
                  <a:gd name="connsiteX19" fmla="*/ 942506 w 1004937"/>
                  <a:gd name="connsiteY19" fmla="*/ 190746 h 1036138"/>
                  <a:gd name="connsiteX20" fmla="*/ 942506 w 1004937"/>
                  <a:gd name="connsiteY20" fmla="*/ 250277 h 1036138"/>
                  <a:gd name="connsiteX21" fmla="*/ 978225 w 1004937"/>
                  <a:gd name="connsiteY21" fmla="*/ 316952 h 1036138"/>
                  <a:gd name="connsiteX22" fmla="*/ 1004419 w 1004937"/>
                  <a:gd name="connsiteY22" fmla="*/ 438396 h 1036138"/>
                  <a:gd name="connsiteX23" fmla="*/ 994894 w 1004937"/>
                  <a:gd name="connsiteY23" fmla="*/ 643183 h 1036138"/>
                  <a:gd name="connsiteX24" fmla="*/ 985369 w 1004937"/>
                  <a:gd name="connsiteY24" fmla="*/ 681283 h 1036138"/>
                  <a:gd name="connsiteX25" fmla="*/ 1002037 w 1004937"/>
                  <a:gd name="connsiteY25" fmla="*/ 726527 h 1036138"/>
                  <a:gd name="connsiteX26" fmla="*/ 1000317 w 1004937"/>
                  <a:gd name="connsiteY26" fmla="*/ 766127 h 1036138"/>
                  <a:gd name="connsiteX27" fmla="*/ 966709 w 1004937"/>
                  <a:gd name="connsiteY27" fmla="*/ 791174 h 1036138"/>
                  <a:gd name="connsiteX28" fmla="*/ 932981 w 1004937"/>
                  <a:gd name="connsiteY28" fmla="*/ 824158 h 1036138"/>
                  <a:gd name="connsiteX29" fmla="*/ 880594 w 1004937"/>
                  <a:gd name="connsiteY29" fmla="*/ 831302 h 1036138"/>
                  <a:gd name="connsiteX30" fmla="*/ 847256 w 1004937"/>
                  <a:gd name="connsiteY30" fmla="*/ 864640 h 1036138"/>
                  <a:gd name="connsiteX31" fmla="*/ 759150 w 1004937"/>
                  <a:gd name="connsiteY31" fmla="*/ 914646 h 1036138"/>
                  <a:gd name="connsiteX32" fmla="*/ 694856 w 1004937"/>
                  <a:gd name="connsiteY32" fmla="*/ 983702 h 1036138"/>
                  <a:gd name="connsiteX33" fmla="*/ 654375 w 1004937"/>
                  <a:gd name="connsiteY33" fmla="*/ 997990 h 1036138"/>
                  <a:gd name="connsiteX34" fmla="*/ 599606 w 1004937"/>
                  <a:gd name="connsiteY34" fmla="*/ 967033 h 1036138"/>
                  <a:gd name="connsiteX35" fmla="*/ 568650 w 1004937"/>
                  <a:gd name="connsiteY35" fmla="*/ 974177 h 1036138"/>
                  <a:gd name="connsiteX36" fmla="*/ 490069 w 1004937"/>
                  <a:gd name="connsiteY36" fmla="*/ 1036090 h 1036138"/>
                  <a:gd name="connsiteX37" fmla="*/ 482711 w 1004937"/>
                  <a:gd name="connsiteY37" fmla="*/ 984312 h 1036138"/>
                  <a:gd name="connsiteX38" fmla="*/ 403405 w 1004937"/>
                  <a:gd name="connsiteY38" fmla="*/ 974366 h 1036138"/>
                  <a:gd name="connsiteX39" fmla="*/ 328144 w 1004937"/>
                  <a:gd name="connsiteY39" fmla="*/ 921790 h 1036138"/>
                  <a:gd name="connsiteX40" fmla="*/ 263850 w 1004937"/>
                  <a:gd name="connsiteY40" fmla="*/ 943221 h 1036138"/>
                  <a:gd name="connsiteX41" fmla="*/ 232894 w 1004937"/>
                  <a:gd name="connsiteY41" fmla="*/ 912265 h 1036138"/>
                  <a:gd name="connsiteX42" fmla="*/ 220987 w 1004937"/>
                  <a:gd name="connsiteY42" fmla="*/ 876546 h 1036138"/>
                  <a:gd name="connsiteX43" fmla="*/ 180506 w 1004937"/>
                  <a:gd name="connsiteY43" fmla="*/ 857496 h 1036138"/>
                  <a:gd name="connsiteX44" fmla="*/ 118594 w 1004937"/>
                  <a:gd name="connsiteY44" fmla="*/ 781296 h 1036138"/>
                  <a:gd name="connsiteX45" fmla="*/ 80494 w 1004937"/>
                  <a:gd name="connsiteY45" fmla="*/ 686046 h 1036138"/>
                  <a:gd name="connsiteX46" fmla="*/ 73350 w 1004937"/>
                  <a:gd name="connsiteY46" fmla="*/ 633658 h 1036138"/>
                  <a:gd name="connsiteX47" fmla="*/ 49537 w 1004937"/>
                  <a:gd name="connsiteY47" fmla="*/ 569365 h 1036138"/>
                  <a:gd name="connsiteX48" fmla="*/ 1912 w 1004937"/>
                  <a:gd name="connsiteY48" fmla="*/ 450302 h 1036138"/>
                  <a:gd name="connsiteX49" fmla="*/ 11437 w 1004937"/>
                  <a:gd name="connsiteY49" fmla="*/ 338383 h 1036138"/>
                  <a:gd name="connsiteX50" fmla="*/ 30487 w 1004937"/>
                  <a:gd name="connsiteY50" fmla="*/ 300283 h 1036138"/>
                  <a:gd name="connsiteX51" fmla="*/ 16200 w 1004937"/>
                  <a:gd name="connsiteY51" fmla="*/ 245515 h 1036138"/>
                  <a:gd name="connsiteX52" fmla="*/ 35250 w 1004937"/>
                  <a:gd name="connsiteY52" fmla="*/ 228846 h 1036138"/>
                  <a:gd name="connsiteX53" fmla="*/ 106687 w 1004937"/>
                  <a:gd name="connsiteY53" fmla="*/ 238371 h 1036138"/>
                  <a:gd name="connsiteX54" fmla="*/ 118594 w 1004937"/>
                  <a:gd name="connsiteY54" fmla="*/ 245515 h 1036138"/>
                  <a:gd name="connsiteX0" fmla="*/ 111450 w 1004937"/>
                  <a:gd name="connsiteY0" fmla="*/ 300813 h 1036668"/>
                  <a:gd name="connsiteX1" fmla="*/ 118594 w 1004937"/>
                  <a:gd name="connsiteY1" fmla="*/ 246045 h 1036668"/>
                  <a:gd name="connsiteX2" fmla="*/ 99544 w 1004937"/>
                  <a:gd name="connsiteY2" fmla="*/ 181751 h 1036668"/>
                  <a:gd name="connsiteX3" fmla="*/ 147344 w 1004937"/>
                  <a:gd name="connsiteY3" fmla="*/ 170060 h 1036668"/>
                  <a:gd name="connsiteX4" fmla="*/ 175040 w 1004937"/>
                  <a:gd name="connsiteY4" fmla="*/ 189941 h 1036668"/>
                  <a:gd name="connsiteX5" fmla="*/ 185248 w 1004937"/>
                  <a:gd name="connsiteY5" fmla="*/ 190168 h 1036668"/>
                  <a:gd name="connsiteX6" fmla="*/ 223369 w 1004937"/>
                  <a:gd name="connsiteY6" fmla="*/ 186513 h 1036668"/>
                  <a:gd name="connsiteX7" fmla="*/ 232434 w 1004937"/>
                  <a:gd name="connsiteY7" fmla="*/ 166923 h 1036668"/>
                  <a:gd name="connsiteX8" fmla="*/ 288852 w 1004937"/>
                  <a:gd name="connsiteY8" fmla="*/ 102974 h 1036668"/>
                  <a:gd name="connsiteX9" fmla="*/ 449672 w 1004937"/>
                  <a:gd name="connsiteY9" fmla="*/ 79290 h 1036668"/>
                  <a:gd name="connsiteX10" fmla="*/ 525811 w 1004937"/>
                  <a:gd name="connsiteY10" fmla="*/ 73319 h 1036668"/>
                  <a:gd name="connsiteX11" fmla="*/ 613791 w 1004937"/>
                  <a:gd name="connsiteY11" fmla="*/ 68389 h 1036668"/>
                  <a:gd name="connsiteX12" fmla="*/ 677103 w 1004937"/>
                  <a:gd name="connsiteY12" fmla="*/ 3034 h 1036668"/>
                  <a:gd name="connsiteX13" fmla="*/ 705242 w 1004937"/>
                  <a:gd name="connsiteY13" fmla="*/ 14390 h 1036668"/>
                  <a:gd name="connsiteX14" fmla="*/ 794869 w 1004937"/>
                  <a:gd name="connsiteY14" fmla="*/ 46020 h 1036668"/>
                  <a:gd name="connsiteX15" fmla="*/ 832969 w 1004937"/>
                  <a:gd name="connsiteY15" fmla="*/ 74595 h 1036668"/>
                  <a:gd name="connsiteX16" fmla="*/ 916312 w 1004937"/>
                  <a:gd name="connsiteY16" fmla="*/ 74595 h 1036668"/>
                  <a:gd name="connsiteX17" fmla="*/ 963937 w 1004937"/>
                  <a:gd name="connsiteY17" fmla="*/ 131745 h 1036668"/>
                  <a:gd name="connsiteX18" fmla="*/ 942506 w 1004937"/>
                  <a:gd name="connsiteY18" fmla="*/ 191276 h 1036668"/>
                  <a:gd name="connsiteX19" fmla="*/ 942506 w 1004937"/>
                  <a:gd name="connsiteY19" fmla="*/ 250807 h 1036668"/>
                  <a:gd name="connsiteX20" fmla="*/ 978225 w 1004937"/>
                  <a:gd name="connsiteY20" fmla="*/ 317482 h 1036668"/>
                  <a:gd name="connsiteX21" fmla="*/ 1004419 w 1004937"/>
                  <a:gd name="connsiteY21" fmla="*/ 438926 h 1036668"/>
                  <a:gd name="connsiteX22" fmla="*/ 994894 w 1004937"/>
                  <a:gd name="connsiteY22" fmla="*/ 643713 h 1036668"/>
                  <a:gd name="connsiteX23" fmla="*/ 985369 w 1004937"/>
                  <a:gd name="connsiteY23" fmla="*/ 681813 h 1036668"/>
                  <a:gd name="connsiteX24" fmla="*/ 1002037 w 1004937"/>
                  <a:gd name="connsiteY24" fmla="*/ 727057 h 1036668"/>
                  <a:gd name="connsiteX25" fmla="*/ 1000317 w 1004937"/>
                  <a:gd name="connsiteY25" fmla="*/ 766657 h 1036668"/>
                  <a:gd name="connsiteX26" fmla="*/ 966709 w 1004937"/>
                  <a:gd name="connsiteY26" fmla="*/ 791704 h 1036668"/>
                  <a:gd name="connsiteX27" fmla="*/ 932981 w 1004937"/>
                  <a:gd name="connsiteY27" fmla="*/ 824688 h 1036668"/>
                  <a:gd name="connsiteX28" fmla="*/ 880594 w 1004937"/>
                  <a:gd name="connsiteY28" fmla="*/ 831832 h 1036668"/>
                  <a:gd name="connsiteX29" fmla="*/ 847256 w 1004937"/>
                  <a:gd name="connsiteY29" fmla="*/ 865170 h 1036668"/>
                  <a:gd name="connsiteX30" fmla="*/ 759150 w 1004937"/>
                  <a:gd name="connsiteY30" fmla="*/ 915176 h 1036668"/>
                  <a:gd name="connsiteX31" fmla="*/ 694856 w 1004937"/>
                  <a:gd name="connsiteY31" fmla="*/ 984232 h 1036668"/>
                  <a:gd name="connsiteX32" fmla="*/ 654375 w 1004937"/>
                  <a:gd name="connsiteY32" fmla="*/ 998520 h 1036668"/>
                  <a:gd name="connsiteX33" fmla="*/ 599606 w 1004937"/>
                  <a:gd name="connsiteY33" fmla="*/ 967563 h 1036668"/>
                  <a:gd name="connsiteX34" fmla="*/ 568650 w 1004937"/>
                  <a:gd name="connsiteY34" fmla="*/ 974707 h 1036668"/>
                  <a:gd name="connsiteX35" fmla="*/ 490069 w 1004937"/>
                  <a:gd name="connsiteY35" fmla="*/ 1036620 h 1036668"/>
                  <a:gd name="connsiteX36" fmla="*/ 482711 w 1004937"/>
                  <a:gd name="connsiteY36" fmla="*/ 984842 h 1036668"/>
                  <a:gd name="connsiteX37" fmla="*/ 403405 w 1004937"/>
                  <a:gd name="connsiteY37" fmla="*/ 974896 h 1036668"/>
                  <a:gd name="connsiteX38" fmla="*/ 328144 w 1004937"/>
                  <a:gd name="connsiteY38" fmla="*/ 922320 h 1036668"/>
                  <a:gd name="connsiteX39" fmla="*/ 263850 w 1004937"/>
                  <a:gd name="connsiteY39" fmla="*/ 943751 h 1036668"/>
                  <a:gd name="connsiteX40" fmla="*/ 232894 w 1004937"/>
                  <a:gd name="connsiteY40" fmla="*/ 912795 h 1036668"/>
                  <a:gd name="connsiteX41" fmla="*/ 220987 w 1004937"/>
                  <a:gd name="connsiteY41" fmla="*/ 877076 h 1036668"/>
                  <a:gd name="connsiteX42" fmla="*/ 180506 w 1004937"/>
                  <a:gd name="connsiteY42" fmla="*/ 858026 h 1036668"/>
                  <a:gd name="connsiteX43" fmla="*/ 118594 w 1004937"/>
                  <a:gd name="connsiteY43" fmla="*/ 781826 h 1036668"/>
                  <a:gd name="connsiteX44" fmla="*/ 80494 w 1004937"/>
                  <a:gd name="connsiteY44" fmla="*/ 686576 h 1036668"/>
                  <a:gd name="connsiteX45" fmla="*/ 73350 w 1004937"/>
                  <a:gd name="connsiteY45" fmla="*/ 634188 h 1036668"/>
                  <a:gd name="connsiteX46" fmla="*/ 49537 w 1004937"/>
                  <a:gd name="connsiteY46" fmla="*/ 569895 h 1036668"/>
                  <a:gd name="connsiteX47" fmla="*/ 1912 w 1004937"/>
                  <a:gd name="connsiteY47" fmla="*/ 450832 h 1036668"/>
                  <a:gd name="connsiteX48" fmla="*/ 11437 w 1004937"/>
                  <a:gd name="connsiteY48" fmla="*/ 338913 h 1036668"/>
                  <a:gd name="connsiteX49" fmla="*/ 30487 w 1004937"/>
                  <a:gd name="connsiteY49" fmla="*/ 300813 h 1036668"/>
                  <a:gd name="connsiteX50" fmla="*/ 16200 w 1004937"/>
                  <a:gd name="connsiteY50" fmla="*/ 246045 h 1036668"/>
                  <a:gd name="connsiteX51" fmla="*/ 35250 w 1004937"/>
                  <a:gd name="connsiteY51" fmla="*/ 229376 h 1036668"/>
                  <a:gd name="connsiteX52" fmla="*/ 106687 w 1004937"/>
                  <a:gd name="connsiteY52" fmla="*/ 238901 h 1036668"/>
                  <a:gd name="connsiteX53" fmla="*/ 118594 w 1004937"/>
                  <a:gd name="connsiteY53" fmla="*/ 246045 h 1036668"/>
                  <a:gd name="connsiteX0" fmla="*/ 111450 w 1004937"/>
                  <a:gd name="connsiteY0" fmla="*/ 297807 h 1033662"/>
                  <a:gd name="connsiteX1" fmla="*/ 118594 w 1004937"/>
                  <a:gd name="connsiteY1" fmla="*/ 243039 h 1033662"/>
                  <a:gd name="connsiteX2" fmla="*/ 99544 w 1004937"/>
                  <a:gd name="connsiteY2" fmla="*/ 178745 h 1033662"/>
                  <a:gd name="connsiteX3" fmla="*/ 147344 w 1004937"/>
                  <a:gd name="connsiteY3" fmla="*/ 167054 h 1033662"/>
                  <a:gd name="connsiteX4" fmla="*/ 175040 w 1004937"/>
                  <a:gd name="connsiteY4" fmla="*/ 186935 h 1033662"/>
                  <a:gd name="connsiteX5" fmla="*/ 185248 w 1004937"/>
                  <a:gd name="connsiteY5" fmla="*/ 187162 h 1033662"/>
                  <a:gd name="connsiteX6" fmla="*/ 223369 w 1004937"/>
                  <a:gd name="connsiteY6" fmla="*/ 183507 h 1033662"/>
                  <a:gd name="connsiteX7" fmla="*/ 232434 w 1004937"/>
                  <a:gd name="connsiteY7" fmla="*/ 163917 h 1033662"/>
                  <a:gd name="connsiteX8" fmla="*/ 288852 w 1004937"/>
                  <a:gd name="connsiteY8" fmla="*/ 99968 h 1033662"/>
                  <a:gd name="connsiteX9" fmla="*/ 449672 w 1004937"/>
                  <a:gd name="connsiteY9" fmla="*/ 76284 h 1033662"/>
                  <a:gd name="connsiteX10" fmla="*/ 525811 w 1004937"/>
                  <a:gd name="connsiteY10" fmla="*/ 70313 h 1033662"/>
                  <a:gd name="connsiteX11" fmla="*/ 613791 w 1004937"/>
                  <a:gd name="connsiteY11" fmla="*/ 65383 h 1033662"/>
                  <a:gd name="connsiteX12" fmla="*/ 677103 w 1004937"/>
                  <a:gd name="connsiteY12" fmla="*/ 28 h 1033662"/>
                  <a:gd name="connsiteX13" fmla="*/ 715686 w 1004937"/>
                  <a:gd name="connsiteY13" fmla="*/ 74166 h 1033662"/>
                  <a:gd name="connsiteX14" fmla="*/ 794869 w 1004937"/>
                  <a:gd name="connsiteY14" fmla="*/ 43014 h 1033662"/>
                  <a:gd name="connsiteX15" fmla="*/ 832969 w 1004937"/>
                  <a:gd name="connsiteY15" fmla="*/ 71589 h 1033662"/>
                  <a:gd name="connsiteX16" fmla="*/ 916312 w 1004937"/>
                  <a:gd name="connsiteY16" fmla="*/ 71589 h 1033662"/>
                  <a:gd name="connsiteX17" fmla="*/ 963937 w 1004937"/>
                  <a:gd name="connsiteY17" fmla="*/ 128739 h 1033662"/>
                  <a:gd name="connsiteX18" fmla="*/ 942506 w 1004937"/>
                  <a:gd name="connsiteY18" fmla="*/ 188270 h 1033662"/>
                  <a:gd name="connsiteX19" fmla="*/ 942506 w 1004937"/>
                  <a:gd name="connsiteY19" fmla="*/ 247801 h 1033662"/>
                  <a:gd name="connsiteX20" fmla="*/ 978225 w 1004937"/>
                  <a:gd name="connsiteY20" fmla="*/ 314476 h 1033662"/>
                  <a:gd name="connsiteX21" fmla="*/ 1004419 w 1004937"/>
                  <a:gd name="connsiteY21" fmla="*/ 435920 h 1033662"/>
                  <a:gd name="connsiteX22" fmla="*/ 994894 w 1004937"/>
                  <a:gd name="connsiteY22" fmla="*/ 640707 h 1033662"/>
                  <a:gd name="connsiteX23" fmla="*/ 985369 w 1004937"/>
                  <a:gd name="connsiteY23" fmla="*/ 678807 h 1033662"/>
                  <a:gd name="connsiteX24" fmla="*/ 1002037 w 1004937"/>
                  <a:gd name="connsiteY24" fmla="*/ 724051 h 1033662"/>
                  <a:gd name="connsiteX25" fmla="*/ 1000317 w 1004937"/>
                  <a:gd name="connsiteY25" fmla="*/ 763651 h 1033662"/>
                  <a:gd name="connsiteX26" fmla="*/ 966709 w 1004937"/>
                  <a:gd name="connsiteY26" fmla="*/ 788698 h 1033662"/>
                  <a:gd name="connsiteX27" fmla="*/ 932981 w 1004937"/>
                  <a:gd name="connsiteY27" fmla="*/ 821682 h 1033662"/>
                  <a:gd name="connsiteX28" fmla="*/ 880594 w 1004937"/>
                  <a:gd name="connsiteY28" fmla="*/ 828826 h 1033662"/>
                  <a:gd name="connsiteX29" fmla="*/ 847256 w 1004937"/>
                  <a:gd name="connsiteY29" fmla="*/ 862164 h 1033662"/>
                  <a:gd name="connsiteX30" fmla="*/ 759150 w 1004937"/>
                  <a:gd name="connsiteY30" fmla="*/ 912170 h 1033662"/>
                  <a:gd name="connsiteX31" fmla="*/ 694856 w 1004937"/>
                  <a:gd name="connsiteY31" fmla="*/ 981226 h 1033662"/>
                  <a:gd name="connsiteX32" fmla="*/ 654375 w 1004937"/>
                  <a:gd name="connsiteY32" fmla="*/ 995514 h 1033662"/>
                  <a:gd name="connsiteX33" fmla="*/ 599606 w 1004937"/>
                  <a:gd name="connsiteY33" fmla="*/ 964557 h 1033662"/>
                  <a:gd name="connsiteX34" fmla="*/ 568650 w 1004937"/>
                  <a:gd name="connsiteY34" fmla="*/ 971701 h 1033662"/>
                  <a:gd name="connsiteX35" fmla="*/ 490069 w 1004937"/>
                  <a:gd name="connsiteY35" fmla="*/ 1033614 h 1033662"/>
                  <a:gd name="connsiteX36" fmla="*/ 482711 w 1004937"/>
                  <a:gd name="connsiteY36" fmla="*/ 981836 h 1033662"/>
                  <a:gd name="connsiteX37" fmla="*/ 403405 w 1004937"/>
                  <a:gd name="connsiteY37" fmla="*/ 971890 h 1033662"/>
                  <a:gd name="connsiteX38" fmla="*/ 328144 w 1004937"/>
                  <a:gd name="connsiteY38" fmla="*/ 919314 h 1033662"/>
                  <a:gd name="connsiteX39" fmla="*/ 263850 w 1004937"/>
                  <a:gd name="connsiteY39" fmla="*/ 940745 h 1033662"/>
                  <a:gd name="connsiteX40" fmla="*/ 232894 w 1004937"/>
                  <a:gd name="connsiteY40" fmla="*/ 909789 h 1033662"/>
                  <a:gd name="connsiteX41" fmla="*/ 220987 w 1004937"/>
                  <a:gd name="connsiteY41" fmla="*/ 874070 h 1033662"/>
                  <a:gd name="connsiteX42" fmla="*/ 180506 w 1004937"/>
                  <a:gd name="connsiteY42" fmla="*/ 855020 h 1033662"/>
                  <a:gd name="connsiteX43" fmla="*/ 118594 w 1004937"/>
                  <a:gd name="connsiteY43" fmla="*/ 778820 h 1033662"/>
                  <a:gd name="connsiteX44" fmla="*/ 80494 w 1004937"/>
                  <a:gd name="connsiteY44" fmla="*/ 683570 h 1033662"/>
                  <a:gd name="connsiteX45" fmla="*/ 73350 w 1004937"/>
                  <a:gd name="connsiteY45" fmla="*/ 631182 h 1033662"/>
                  <a:gd name="connsiteX46" fmla="*/ 49537 w 1004937"/>
                  <a:gd name="connsiteY46" fmla="*/ 566889 h 1033662"/>
                  <a:gd name="connsiteX47" fmla="*/ 1912 w 1004937"/>
                  <a:gd name="connsiteY47" fmla="*/ 447826 h 1033662"/>
                  <a:gd name="connsiteX48" fmla="*/ 11437 w 1004937"/>
                  <a:gd name="connsiteY48" fmla="*/ 335907 h 1033662"/>
                  <a:gd name="connsiteX49" fmla="*/ 30487 w 1004937"/>
                  <a:gd name="connsiteY49" fmla="*/ 297807 h 1033662"/>
                  <a:gd name="connsiteX50" fmla="*/ 16200 w 1004937"/>
                  <a:gd name="connsiteY50" fmla="*/ 243039 h 1033662"/>
                  <a:gd name="connsiteX51" fmla="*/ 35250 w 1004937"/>
                  <a:gd name="connsiteY51" fmla="*/ 226370 h 1033662"/>
                  <a:gd name="connsiteX52" fmla="*/ 106687 w 1004937"/>
                  <a:gd name="connsiteY52" fmla="*/ 235895 h 1033662"/>
                  <a:gd name="connsiteX53" fmla="*/ 118594 w 1004937"/>
                  <a:gd name="connsiteY53" fmla="*/ 243039 h 1033662"/>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4869 w 1004937"/>
                  <a:gd name="connsiteY14" fmla="*/ 1998 h 992646"/>
                  <a:gd name="connsiteX15" fmla="*/ 832969 w 1004937"/>
                  <a:gd name="connsiteY15" fmla="*/ 30573 h 992646"/>
                  <a:gd name="connsiteX16" fmla="*/ 916312 w 1004937"/>
                  <a:gd name="connsiteY16" fmla="*/ 30573 h 992646"/>
                  <a:gd name="connsiteX17" fmla="*/ 963937 w 1004937"/>
                  <a:gd name="connsiteY17" fmla="*/ 87723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4869 w 1004937"/>
                  <a:gd name="connsiteY14" fmla="*/ 1998 h 992646"/>
                  <a:gd name="connsiteX15" fmla="*/ 803513 w 1004937"/>
                  <a:gd name="connsiteY15" fmla="*/ 71180 h 992646"/>
                  <a:gd name="connsiteX16" fmla="*/ 916312 w 1004937"/>
                  <a:gd name="connsiteY16" fmla="*/ 30573 h 992646"/>
                  <a:gd name="connsiteX17" fmla="*/ 963937 w 1004937"/>
                  <a:gd name="connsiteY17" fmla="*/ 87723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4869 w 1004937"/>
                  <a:gd name="connsiteY14" fmla="*/ 1998 h 992646"/>
                  <a:gd name="connsiteX15" fmla="*/ 837147 w 1004937"/>
                  <a:gd name="connsiteY15" fmla="*/ 55685 h 992646"/>
                  <a:gd name="connsiteX16" fmla="*/ 916312 w 1004937"/>
                  <a:gd name="connsiteY16" fmla="*/ 30573 h 992646"/>
                  <a:gd name="connsiteX17" fmla="*/ 963937 w 1004937"/>
                  <a:gd name="connsiteY17" fmla="*/ 87723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4869 w 1004937"/>
                  <a:gd name="connsiteY14" fmla="*/ 1998 h 992646"/>
                  <a:gd name="connsiteX15" fmla="*/ 837147 w 1004937"/>
                  <a:gd name="connsiteY15" fmla="*/ 55685 h 992646"/>
                  <a:gd name="connsiteX16" fmla="*/ 889592 w 1004937"/>
                  <a:gd name="connsiteY16" fmla="*/ 65863 h 992646"/>
                  <a:gd name="connsiteX17" fmla="*/ 963937 w 1004937"/>
                  <a:gd name="connsiteY17" fmla="*/ 87723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4869 w 1004937"/>
                  <a:gd name="connsiteY14" fmla="*/ 1998 h 992646"/>
                  <a:gd name="connsiteX15" fmla="*/ 837147 w 1004937"/>
                  <a:gd name="connsiteY15" fmla="*/ 55685 h 992646"/>
                  <a:gd name="connsiteX16" fmla="*/ 889592 w 1004937"/>
                  <a:gd name="connsiteY16" fmla="*/ 65863 h 992646"/>
                  <a:gd name="connsiteX17" fmla="*/ 943340 w 1004937"/>
                  <a:gd name="connsiteY17" fmla="*/ 94507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6958 w 1004937"/>
                  <a:gd name="connsiteY14" fmla="*/ 14554 h 992646"/>
                  <a:gd name="connsiteX15" fmla="*/ 837147 w 1004937"/>
                  <a:gd name="connsiteY15" fmla="*/ 55685 h 992646"/>
                  <a:gd name="connsiteX16" fmla="*/ 889592 w 1004937"/>
                  <a:gd name="connsiteY16" fmla="*/ 65863 h 992646"/>
                  <a:gd name="connsiteX17" fmla="*/ 943340 w 1004937"/>
                  <a:gd name="connsiteY17" fmla="*/ 94507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6958 w 1004937"/>
                  <a:gd name="connsiteY14" fmla="*/ 14554 h 992646"/>
                  <a:gd name="connsiteX15" fmla="*/ 837147 w 1004937"/>
                  <a:gd name="connsiteY15" fmla="*/ 55685 h 992646"/>
                  <a:gd name="connsiteX16" fmla="*/ 889592 w 1004937"/>
                  <a:gd name="connsiteY16" fmla="*/ 65863 h 992646"/>
                  <a:gd name="connsiteX17" fmla="*/ 943340 w 1004937"/>
                  <a:gd name="connsiteY17" fmla="*/ 94507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827 h 992682"/>
                  <a:gd name="connsiteX1" fmla="*/ 118594 w 1004937"/>
                  <a:gd name="connsiteY1" fmla="*/ 202059 h 992682"/>
                  <a:gd name="connsiteX2" fmla="*/ 99544 w 1004937"/>
                  <a:gd name="connsiteY2" fmla="*/ 137765 h 992682"/>
                  <a:gd name="connsiteX3" fmla="*/ 147344 w 1004937"/>
                  <a:gd name="connsiteY3" fmla="*/ 126074 h 992682"/>
                  <a:gd name="connsiteX4" fmla="*/ 175040 w 1004937"/>
                  <a:gd name="connsiteY4" fmla="*/ 145955 h 992682"/>
                  <a:gd name="connsiteX5" fmla="*/ 185248 w 1004937"/>
                  <a:gd name="connsiteY5" fmla="*/ 146182 h 992682"/>
                  <a:gd name="connsiteX6" fmla="*/ 223369 w 1004937"/>
                  <a:gd name="connsiteY6" fmla="*/ 142527 h 992682"/>
                  <a:gd name="connsiteX7" fmla="*/ 232434 w 1004937"/>
                  <a:gd name="connsiteY7" fmla="*/ 122937 h 992682"/>
                  <a:gd name="connsiteX8" fmla="*/ 288852 w 1004937"/>
                  <a:gd name="connsiteY8" fmla="*/ 58988 h 992682"/>
                  <a:gd name="connsiteX9" fmla="*/ 449672 w 1004937"/>
                  <a:gd name="connsiteY9" fmla="*/ 35304 h 992682"/>
                  <a:gd name="connsiteX10" fmla="*/ 525811 w 1004937"/>
                  <a:gd name="connsiteY10" fmla="*/ 29333 h 992682"/>
                  <a:gd name="connsiteX11" fmla="*/ 622702 w 1004937"/>
                  <a:gd name="connsiteY11" fmla="*/ 46775 h 992682"/>
                  <a:gd name="connsiteX12" fmla="*/ 673069 w 1004937"/>
                  <a:gd name="connsiteY12" fmla="*/ 110 h 992682"/>
                  <a:gd name="connsiteX13" fmla="*/ 715686 w 1004937"/>
                  <a:gd name="connsiteY13" fmla="*/ 33186 h 992682"/>
                  <a:gd name="connsiteX14" fmla="*/ 796958 w 1004937"/>
                  <a:gd name="connsiteY14" fmla="*/ 14590 h 992682"/>
                  <a:gd name="connsiteX15" fmla="*/ 837147 w 1004937"/>
                  <a:gd name="connsiteY15" fmla="*/ 55721 h 992682"/>
                  <a:gd name="connsiteX16" fmla="*/ 889592 w 1004937"/>
                  <a:gd name="connsiteY16" fmla="*/ 65899 h 992682"/>
                  <a:gd name="connsiteX17" fmla="*/ 943340 w 1004937"/>
                  <a:gd name="connsiteY17" fmla="*/ 94543 h 992682"/>
                  <a:gd name="connsiteX18" fmla="*/ 942506 w 1004937"/>
                  <a:gd name="connsiteY18" fmla="*/ 147290 h 992682"/>
                  <a:gd name="connsiteX19" fmla="*/ 942506 w 1004937"/>
                  <a:gd name="connsiteY19" fmla="*/ 206821 h 992682"/>
                  <a:gd name="connsiteX20" fmla="*/ 978225 w 1004937"/>
                  <a:gd name="connsiteY20" fmla="*/ 273496 h 992682"/>
                  <a:gd name="connsiteX21" fmla="*/ 1004419 w 1004937"/>
                  <a:gd name="connsiteY21" fmla="*/ 394940 h 992682"/>
                  <a:gd name="connsiteX22" fmla="*/ 994894 w 1004937"/>
                  <a:gd name="connsiteY22" fmla="*/ 599727 h 992682"/>
                  <a:gd name="connsiteX23" fmla="*/ 985369 w 1004937"/>
                  <a:gd name="connsiteY23" fmla="*/ 637827 h 992682"/>
                  <a:gd name="connsiteX24" fmla="*/ 1002037 w 1004937"/>
                  <a:gd name="connsiteY24" fmla="*/ 683071 h 992682"/>
                  <a:gd name="connsiteX25" fmla="*/ 1000317 w 1004937"/>
                  <a:gd name="connsiteY25" fmla="*/ 722671 h 992682"/>
                  <a:gd name="connsiteX26" fmla="*/ 966709 w 1004937"/>
                  <a:gd name="connsiteY26" fmla="*/ 747718 h 992682"/>
                  <a:gd name="connsiteX27" fmla="*/ 932981 w 1004937"/>
                  <a:gd name="connsiteY27" fmla="*/ 780702 h 992682"/>
                  <a:gd name="connsiteX28" fmla="*/ 880594 w 1004937"/>
                  <a:gd name="connsiteY28" fmla="*/ 787846 h 992682"/>
                  <a:gd name="connsiteX29" fmla="*/ 847256 w 1004937"/>
                  <a:gd name="connsiteY29" fmla="*/ 821184 h 992682"/>
                  <a:gd name="connsiteX30" fmla="*/ 759150 w 1004937"/>
                  <a:gd name="connsiteY30" fmla="*/ 871190 h 992682"/>
                  <a:gd name="connsiteX31" fmla="*/ 694856 w 1004937"/>
                  <a:gd name="connsiteY31" fmla="*/ 940246 h 992682"/>
                  <a:gd name="connsiteX32" fmla="*/ 654375 w 1004937"/>
                  <a:gd name="connsiteY32" fmla="*/ 954534 h 992682"/>
                  <a:gd name="connsiteX33" fmla="*/ 599606 w 1004937"/>
                  <a:gd name="connsiteY33" fmla="*/ 923577 h 992682"/>
                  <a:gd name="connsiteX34" fmla="*/ 568650 w 1004937"/>
                  <a:gd name="connsiteY34" fmla="*/ 930721 h 992682"/>
                  <a:gd name="connsiteX35" fmla="*/ 490069 w 1004937"/>
                  <a:gd name="connsiteY35" fmla="*/ 992634 h 992682"/>
                  <a:gd name="connsiteX36" fmla="*/ 482711 w 1004937"/>
                  <a:gd name="connsiteY36" fmla="*/ 940856 h 992682"/>
                  <a:gd name="connsiteX37" fmla="*/ 403405 w 1004937"/>
                  <a:gd name="connsiteY37" fmla="*/ 930910 h 992682"/>
                  <a:gd name="connsiteX38" fmla="*/ 328144 w 1004937"/>
                  <a:gd name="connsiteY38" fmla="*/ 878334 h 992682"/>
                  <a:gd name="connsiteX39" fmla="*/ 263850 w 1004937"/>
                  <a:gd name="connsiteY39" fmla="*/ 899765 h 992682"/>
                  <a:gd name="connsiteX40" fmla="*/ 232894 w 1004937"/>
                  <a:gd name="connsiteY40" fmla="*/ 868809 h 992682"/>
                  <a:gd name="connsiteX41" fmla="*/ 220987 w 1004937"/>
                  <a:gd name="connsiteY41" fmla="*/ 833090 h 992682"/>
                  <a:gd name="connsiteX42" fmla="*/ 180506 w 1004937"/>
                  <a:gd name="connsiteY42" fmla="*/ 814040 h 992682"/>
                  <a:gd name="connsiteX43" fmla="*/ 118594 w 1004937"/>
                  <a:gd name="connsiteY43" fmla="*/ 737840 h 992682"/>
                  <a:gd name="connsiteX44" fmla="*/ 80494 w 1004937"/>
                  <a:gd name="connsiteY44" fmla="*/ 642590 h 992682"/>
                  <a:gd name="connsiteX45" fmla="*/ 73350 w 1004937"/>
                  <a:gd name="connsiteY45" fmla="*/ 590202 h 992682"/>
                  <a:gd name="connsiteX46" fmla="*/ 49537 w 1004937"/>
                  <a:gd name="connsiteY46" fmla="*/ 525909 h 992682"/>
                  <a:gd name="connsiteX47" fmla="*/ 1912 w 1004937"/>
                  <a:gd name="connsiteY47" fmla="*/ 406846 h 992682"/>
                  <a:gd name="connsiteX48" fmla="*/ 11437 w 1004937"/>
                  <a:gd name="connsiteY48" fmla="*/ 294927 h 992682"/>
                  <a:gd name="connsiteX49" fmla="*/ 30487 w 1004937"/>
                  <a:gd name="connsiteY49" fmla="*/ 256827 h 992682"/>
                  <a:gd name="connsiteX50" fmla="*/ 16200 w 1004937"/>
                  <a:gd name="connsiteY50" fmla="*/ 202059 h 992682"/>
                  <a:gd name="connsiteX51" fmla="*/ 35250 w 1004937"/>
                  <a:gd name="connsiteY51" fmla="*/ 185390 h 992682"/>
                  <a:gd name="connsiteX52" fmla="*/ 106687 w 1004937"/>
                  <a:gd name="connsiteY52" fmla="*/ 194915 h 992682"/>
                  <a:gd name="connsiteX53" fmla="*/ 118594 w 1004937"/>
                  <a:gd name="connsiteY53" fmla="*/ 202059 h 992682"/>
                  <a:gd name="connsiteX0" fmla="*/ 111450 w 1004937"/>
                  <a:gd name="connsiteY0" fmla="*/ 242683 h 978538"/>
                  <a:gd name="connsiteX1" fmla="*/ 118594 w 1004937"/>
                  <a:gd name="connsiteY1" fmla="*/ 187915 h 978538"/>
                  <a:gd name="connsiteX2" fmla="*/ 99544 w 1004937"/>
                  <a:gd name="connsiteY2" fmla="*/ 123621 h 978538"/>
                  <a:gd name="connsiteX3" fmla="*/ 147344 w 1004937"/>
                  <a:gd name="connsiteY3" fmla="*/ 111930 h 978538"/>
                  <a:gd name="connsiteX4" fmla="*/ 175040 w 1004937"/>
                  <a:gd name="connsiteY4" fmla="*/ 131811 h 978538"/>
                  <a:gd name="connsiteX5" fmla="*/ 185248 w 1004937"/>
                  <a:gd name="connsiteY5" fmla="*/ 132038 h 978538"/>
                  <a:gd name="connsiteX6" fmla="*/ 223369 w 1004937"/>
                  <a:gd name="connsiteY6" fmla="*/ 128383 h 978538"/>
                  <a:gd name="connsiteX7" fmla="*/ 232434 w 1004937"/>
                  <a:gd name="connsiteY7" fmla="*/ 108793 h 978538"/>
                  <a:gd name="connsiteX8" fmla="*/ 288852 w 1004937"/>
                  <a:gd name="connsiteY8" fmla="*/ 44844 h 978538"/>
                  <a:gd name="connsiteX9" fmla="*/ 449672 w 1004937"/>
                  <a:gd name="connsiteY9" fmla="*/ 21160 h 978538"/>
                  <a:gd name="connsiteX10" fmla="*/ 525811 w 1004937"/>
                  <a:gd name="connsiteY10" fmla="*/ 15189 h 978538"/>
                  <a:gd name="connsiteX11" fmla="*/ 622702 w 1004937"/>
                  <a:gd name="connsiteY11" fmla="*/ 32631 h 978538"/>
                  <a:gd name="connsiteX12" fmla="*/ 666222 w 1004937"/>
                  <a:gd name="connsiteY12" fmla="*/ 7203 h 978538"/>
                  <a:gd name="connsiteX13" fmla="*/ 715686 w 1004937"/>
                  <a:gd name="connsiteY13" fmla="*/ 19042 h 978538"/>
                  <a:gd name="connsiteX14" fmla="*/ 796958 w 1004937"/>
                  <a:gd name="connsiteY14" fmla="*/ 446 h 978538"/>
                  <a:gd name="connsiteX15" fmla="*/ 837147 w 1004937"/>
                  <a:gd name="connsiteY15" fmla="*/ 41577 h 978538"/>
                  <a:gd name="connsiteX16" fmla="*/ 889592 w 1004937"/>
                  <a:gd name="connsiteY16" fmla="*/ 51755 h 978538"/>
                  <a:gd name="connsiteX17" fmla="*/ 943340 w 1004937"/>
                  <a:gd name="connsiteY17" fmla="*/ 80399 h 978538"/>
                  <a:gd name="connsiteX18" fmla="*/ 942506 w 1004937"/>
                  <a:gd name="connsiteY18" fmla="*/ 133146 h 978538"/>
                  <a:gd name="connsiteX19" fmla="*/ 942506 w 1004937"/>
                  <a:gd name="connsiteY19" fmla="*/ 192677 h 978538"/>
                  <a:gd name="connsiteX20" fmla="*/ 978225 w 1004937"/>
                  <a:gd name="connsiteY20" fmla="*/ 259352 h 978538"/>
                  <a:gd name="connsiteX21" fmla="*/ 1004419 w 1004937"/>
                  <a:gd name="connsiteY21" fmla="*/ 380796 h 978538"/>
                  <a:gd name="connsiteX22" fmla="*/ 994894 w 1004937"/>
                  <a:gd name="connsiteY22" fmla="*/ 585583 h 978538"/>
                  <a:gd name="connsiteX23" fmla="*/ 985369 w 1004937"/>
                  <a:gd name="connsiteY23" fmla="*/ 623683 h 978538"/>
                  <a:gd name="connsiteX24" fmla="*/ 1002037 w 1004937"/>
                  <a:gd name="connsiteY24" fmla="*/ 668927 h 978538"/>
                  <a:gd name="connsiteX25" fmla="*/ 1000317 w 1004937"/>
                  <a:gd name="connsiteY25" fmla="*/ 708527 h 978538"/>
                  <a:gd name="connsiteX26" fmla="*/ 966709 w 1004937"/>
                  <a:gd name="connsiteY26" fmla="*/ 733574 h 978538"/>
                  <a:gd name="connsiteX27" fmla="*/ 932981 w 1004937"/>
                  <a:gd name="connsiteY27" fmla="*/ 766558 h 978538"/>
                  <a:gd name="connsiteX28" fmla="*/ 880594 w 1004937"/>
                  <a:gd name="connsiteY28" fmla="*/ 773702 h 978538"/>
                  <a:gd name="connsiteX29" fmla="*/ 847256 w 1004937"/>
                  <a:gd name="connsiteY29" fmla="*/ 807040 h 978538"/>
                  <a:gd name="connsiteX30" fmla="*/ 759150 w 1004937"/>
                  <a:gd name="connsiteY30" fmla="*/ 857046 h 978538"/>
                  <a:gd name="connsiteX31" fmla="*/ 694856 w 1004937"/>
                  <a:gd name="connsiteY31" fmla="*/ 926102 h 978538"/>
                  <a:gd name="connsiteX32" fmla="*/ 654375 w 1004937"/>
                  <a:gd name="connsiteY32" fmla="*/ 940390 h 978538"/>
                  <a:gd name="connsiteX33" fmla="*/ 599606 w 1004937"/>
                  <a:gd name="connsiteY33" fmla="*/ 909433 h 978538"/>
                  <a:gd name="connsiteX34" fmla="*/ 568650 w 1004937"/>
                  <a:gd name="connsiteY34" fmla="*/ 916577 h 978538"/>
                  <a:gd name="connsiteX35" fmla="*/ 490069 w 1004937"/>
                  <a:gd name="connsiteY35" fmla="*/ 978490 h 978538"/>
                  <a:gd name="connsiteX36" fmla="*/ 482711 w 1004937"/>
                  <a:gd name="connsiteY36" fmla="*/ 926712 h 978538"/>
                  <a:gd name="connsiteX37" fmla="*/ 403405 w 1004937"/>
                  <a:gd name="connsiteY37" fmla="*/ 916766 h 978538"/>
                  <a:gd name="connsiteX38" fmla="*/ 328144 w 1004937"/>
                  <a:gd name="connsiteY38" fmla="*/ 864190 h 978538"/>
                  <a:gd name="connsiteX39" fmla="*/ 263850 w 1004937"/>
                  <a:gd name="connsiteY39" fmla="*/ 885621 h 978538"/>
                  <a:gd name="connsiteX40" fmla="*/ 232894 w 1004937"/>
                  <a:gd name="connsiteY40" fmla="*/ 854665 h 978538"/>
                  <a:gd name="connsiteX41" fmla="*/ 220987 w 1004937"/>
                  <a:gd name="connsiteY41" fmla="*/ 818946 h 978538"/>
                  <a:gd name="connsiteX42" fmla="*/ 180506 w 1004937"/>
                  <a:gd name="connsiteY42" fmla="*/ 799896 h 978538"/>
                  <a:gd name="connsiteX43" fmla="*/ 118594 w 1004937"/>
                  <a:gd name="connsiteY43" fmla="*/ 723696 h 978538"/>
                  <a:gd name="connsiteX44" fmla="*/ 80494 w 1004937"/>
                  <a:gd name="connsiteY44" fmla="*/ 628446 h 978538"/>
                  <a:gd name="connsiteX45" fmla="*/ 73350 w 1004937"/>
                  <a:gd name="connsiteY45" fmla="*/ 576058 h 978538"/>
                  <a:gd name="connsiteX46" fmla="*/ 49537 w 1004937"/>
                  <a:gd name="connsiteY46" fmla="*/ 511765 h 978538"/>
                  <a:gd name="connsiteX47" fmla="*/ 1912 w 1004937"/>
                  <a:gd name="connsiteY47" fmla="*/ 392702 h 978538"/>
                  <a:gd name="connsiteX48" fmla="*/ 11437 w 1004937"/>
                  <a:gd name="connsiteY48" fmla="*/ 280783 h 978538"/>
                  <a:gd name="connsiteX49" fmla="*/ 30487 w 1004937"/>
                  <a:gd name="connsiteY49" fmla="*/ 242683 h 978538"/>
                  <a:gd name="connsiteX50" fmla="*/ 16200 w 1004937"/>
                  <a:gd name="connsiteY50" fmla="*/ 187915 h 978538"/>
                  <a:gd name="connsiteX51" fmla="*/ 35250 w 1004937"/>
                  <a:gd name="connsiteY51" fmla="*/ 171246 h 978538"/>
                  <a:gd name="connsiteX52" fmla="*/ 106687 w 1004937"/>
                  <a:gd name="connsiteY52" fmla="*/ 180771 h 978538"/>
                  <a:gd name="connsiteX53" fmla="*/ 118594 w 1004937"/>
                  <a:gd name="connsiteY53" fmla="*/ 187915 h 978538"/>
                  <a:gd name="connsiteX0" fmla="*/ 111450 w 1004937"/>
                  <a:gd name="connsiteY0" fmla="*/ 242284 h 978139"/>
                  <a:gd name="connsiteX1" fmla="*/ 118594 w 1004937"/>
                  <a:gd name="connsiteY1" fmla="*/ 187516 h 978139"/>
                  <a:gd name="connsiteX2" fmla="*/ 99544 w 1004937"/>
                  <a:gd name="connsiteY2" fmla="*/ 123222 h 978139"/>
                  <a:gd name="connsiteX3" fmla="*/ 147344 w 1004937"/>
                  <a:gd name="connsiteY3" fmla="*/ 111531 h 978139"/>
                  <a:gd name="connsiteX4" fmla="*/ 175040 w 1004937"/>
                  <a:gd name="connsiteY4" fmla="*/ 131412 h 978139"/>
                  <a:gd name="connsiteX5" fmla="*/ 185248 w 1004937"/>
                  <a:gd name="connsiteY5" fmla="*/ 131639 h 978139"/>
                  <a:gd name="connsiteX6" fmla="*/ 223369 w 1004937"/>
                  <a:gd name="connsiteY6" fmla="*/ 127984 h 978139"/>
                  <a:gd name="connsiteX7" fmla="*/ 232434 w 1004937"/>
                  <a:gd name="connsiteY7" fmla="*/ 108394 h 978139"/>
                  <a:gd name="connsiteX8" fmla="*/ 288852 w 1004937"/>
                  <a:gd name="connsiteY8" fmla="*/ 44445 h 978139"/>
                  <a:gd name="connsiteX9" fmla="*/ 449672 w 1004937"/>
                  <a:gd name="connsiteY9" fmla="*/ 20761 h 978139"/>
                  <a:gd name="connsiteX10" fmla="*/ 525811 w 1004937"/>
                  <a:gd name="connsiteY10" fmla="*/ 14790 h 978139"/>
                  <a:gd name="connsiteX11" fmla="*/ 622702 w 1004937"/>
                  <a:gd name="connsiteY11" fmla="*/ 32232 h 978139"/>
                  <a:gd name="connsiteX12" fmla="*/ 666222 w 1004937"/>
                  <a:gd name="connsiteY12" fmla="*/ 6804 h 978139"/>
                  <a:gd name="connsiteX13" fmla="*/ 703610 w 1004937"/>
                  <a:gd name="connsiteY13" fmla="*/ 50038 h 978139"/>
                  <a:gd name="connsiteX14" fmla="*/ 796958 w 1004937"/>
                  <a:gd name="connsiteY14" fmla="*/ 47 h 978139"/>
                  <a:gd name="connsiteX15" fmla="*/ 837147 w 1004937"/>
                  <a:gd name="connsiteY15" fmla="*/ 41178 h 978139"/>
                  <a:gd name="connsiteX16" fmla="*/ 889592 w 1004937"/>
                  <a:gd name="connsiteY16" fmla="*/ 51356 h 978139"/>
                  <a:gd name="connsiteX17" fmla="*/ 943340 w 1004937"/>
                  <a:gd name="connsiteY17" fmla="*/ 80000 h 978139"/>
                  <a:gd name="connsiteX18" fmla="*/ 942506 w 1004937"/>
                  <a:gd name="connsiteY18" fmla="*/ 132747 h 978139"/>
                  <a:gd name="connsiteX19" fmla="*/ 942506 w 1004937"/>
                  <a:gd name="connsiteY19" fmla="*/ 192278 h 978139"/>
                  <a:gd name="connsiteX20" fmla="*/ 978225 w 1004937"/>
                  <a:gd name="connsiteY20" fmla="*/ 258953 h 978139"/>
                  <a:gd name="connsiteX21" fmla="*/ 1004419 w 1004937"/>
                  <a:gd name="connsiteY21" fmla="*/ 380397 h 978139"/>
                  <a:gd name="connsiteX22" fmla="*/ 994894 w 1004937"/>
                  <a:gd name="connsiteY22" fmla="*/ 585184 h 978139"/>
                  <a:gd name="connsiteX23" fmla="*/ 985369 w 1004937"/>
                  <a:gd name="connsiteY23" fmla="*/ 623284 h 978139"/>
                  <a:gd name="connsiteX24" fmla="*/ 1002037 w 1004937"/>
                  <a:gd name="connsiteY24" fmla="*/ 668528 h 978139"/>
                  <a:gd name="connsiteX25" fmla="*/ 1000317 w 1004937"/>
                  <a:gd name="connsiteY25" fmla="*/ 708128 h 978139"/>
                  <a:gd name="connsiteX26" fmla="*/ 966709 w 1004937"/>
                  <a:gd name="connsiteY26" fmla="*/ 733175 h 978139"/>
                  <a:gd name="connsiteX27" fmla="*/ 932981 w 1004937"/>
                  <a:gd name="connsiteY27" fmla="*/ 766159 h 978139"/>
                  <a:gd name="connsiteX28" fmla="*/ 880594 w 1004937"/>
                  <a:gd name="connsiteY28" fmla="*/ 773303 h 978139"/>
                  <a:gd name="connsiteX29" fmla="*/ 847256 w 1004937"/>
                  <a:gd name="connsiteY29" fmla="*/ 806641 h 978139"/>
                  <a:gd name="connsiteX30" fmla="*/ 759150 w 1004937"/>
                  <a:gd name="connsiteY30" fmla="*/ 856647 h 978139"/>
                  <a:gd name="connsiteX31" fmla="*/ 694856 w 1004937"/>
                  <a:gd name="connsiteY31" fmla="*/ 925703 h 978139"/>
                  <a:gd name="connsiteX32" fmla="*/ 654375 w 1004937"/>
                  <a:gd name="connsiteY32" fmla="*/ 939991 h 978139"/>
                  <a:gd name="connsiteX33" fmla="*/ 599606 w 1004937"/>
                  <a:gd name="connsiteY33" fmla="*/ 909034 h 978139"/>
                  <a:gd name="connsiteX34" fmla="*/ 568650 w 1004937"/>
                  <a:gd name="connsiteY34" fmla="*/ 916178 h 978139"/>
                  <a:gd name="connsiteX35" fmla="*/ 490069 w 1004937"/>
                  <a:gd name="connsiteY35" fmla="*/ 978091 h 978139"/>
                  <a:gd name="connsiteX36" fmla="*/ 482711 w 1004937"/>
                  <a:gd name="connsiteY36" fmla="*/ 926313 h 978139"/>
                  <a:gd name="connsiteX37" fmla="*/ 403405 w 1004937"/>
                  <a:gd name="connsiteY37" fmla="*/ 916367 h 978139"/>
                  <a:gd name="connsiteX38" fmla="*/ 328144 w 1004937"/>
                  <a:gd name="connsiteY38" fmla="*/ 863791 h 978139"/>
                  <a:gd name="connsiteX39" fmla="*/ 263850 w 1004937"/>
                  <a:gd name="connsiteY39" fmla="*/ 885222 h 978139"/>
                  <a:gd name="connsiteX40" fmla="*/ 232894 w 1004937"/>
                  <a:gd name="connsiteY40" fmla="*/ 854266 h 978139"/>
                  <a:gd name="connsiteX41" fmla="*/ 220987 w 1004937"/>
                  <a:gd name="connsiteY41" fmla="*/ 818547 h 978139"/>
                  <a:gd name="connsiteX42" fmla="*/ 180506 w 1004937"/>
                  <a:gd name="connsiteY42" fmla="*/ 799497 h 978139"/>
                  <a:gd name="connsiteX43" fmla="*/ 118594 w 1004937"/>
                  <a:gd name="connsiteY43" fmla="*/ 723297 h 978139"/>
                  <a:gd name="connsiteX44" fmla="*/ 80494 w 1004937"/>
                  <a:gd name="connsiteY44" fmla="*/ 628047 h 978139"/>
                  <a:gd name="connsiteX45" fmla="*/ 73350 w 1004937"/>
                  <a:gd name="connsiteY45" fmla="*/ 575659 h 978139"/>
                  <a:gd name="connsiteX46" fmla="*/ 49537 w 1004937"/>
                  <a:gd name="connsiteY46" fmla="*/ 511366 h 978139"/>
                  <a:gd name="connsiteX47" fmla="*/ 1912 w 1004937"/>
                  <a:gd name="connsiteY47" fmla="*/ 392303 h 978139"/>
                  <a:gd name="connsiteX48" fmla="*/ 11437 w 1004937"/>
                  <a:gd name="connsiteY48" fmla="*/ 280384 h 978139"/>
                  <a:gd name="connsiteX49" fmla="*/ 30487 w 1004937"/>
                  <a:gd name="connsiteY49" fmla="*/ 242284 h 978139"/>
                  <a:gd name="connsiteX50" fmla="*/ 16200 w 1004937"/>
                  <a:gd name="connsiteY50" fmla="*/ 187516 h 978139"/>
                  <a:gd name="connsiteX51" fmla="*/ 35250 w 1004937"/>
                  <a:gd name="connsiteY51" fmla="*/ 170847 h 978139"/>
                  <a:gd name="connsiteX52" fmla="*/ 106687 w 1004937"/>
                  <a:gd name="connsiteY52" fmla="*/ 180372 h 978139"/>
                  <a:gd name="connsiteX53" fmla="*/ 118594 w 1004937"/>
                  <a:gd name="connsiteY53" fmla="*/ 187516 h 978139"/>
                  <a:gd name="connsiteX0" fmla="*/ 111450 w 1004937"/>
                  <a:gd name="connsiteY0" fmla="*/ 235707 h 971562"/>
                  <a:gd name="connsiteX1" fmla="*/ 118594 w 1004937"/>
                  <a:gd name="connsiteY1" fmla="*/ 180939 h 971562"/>
                  <a:gd name="connsiteX2" fmla="*/ 99544 w 1004937"/>
                  <a:gd name="connsiteY2" fmla="*/ 116645 h 971562"/>
                  <a:gd name="connsiteX3" fmla="*/ 147344 w 1004937"/>
                  <a:gd name="connsiteY3" fmla="*/ 104954 h 971562"/>
                  <a:gd name="connsiteX4" fmla="*/ 175040 w 1004937"/>
                  <a:gd name="connsiteY4" fmla="*/ 124835 h 971562"/>
                  <a:gd name="connsiteX5" fmla="*/ 185248 w 1004937"/>
                  <a:gd name="connsiteY5" fmla="*/ 125062 h 971562"/>
                  <a:gd name="connsiteX6" fmla="*/ 223369 w 1004937"/>
                  <a:gd name="connsiteY6" fmla="*/ 121407 h 971562"/>
                  <a:gd name="connsiteX7" fmla="*/ 232434 w 1004937"/>
                  <a:gd name="connsiteY7" fmla="*/ 101817 h 971562"/>
                  <a:gd name="connsiteX8" fmla="*/ 288852 w 1004937"/>
                  <a:gd name="connsiteY8" fmla="*/ 37868 h 971562"/>
                  <a:gd name="connsiteX9" fmla="*/ 449672 w 1004937"/>
                  <a:gd name="connsiteY9" fmla="*/ 14184 h 971562"/>
                  <a:gd name="connsiteX10" fmla="*/ 525811 w 1004937"/>
                  <a:gd name="connsiteY10" fmla="*/ 8213 h 971562"/>
                  <a:gd name="connsiteX11" fmla="*/ 622702 w 1004937"/>
                  <a:gd name="connsiteY11" fmla="*/ 25655 h 971562"/>
                  <a:gd name="connsiteX12" fmla="*/ 666222 w 1004937"/>
                  <a:gd name="connsiteY12" fmla="*/ 227 h 971562"/>
                  <a:gd name="connsiteX13" fmla="*/ 703610 w 1004937"/>
                  <a:gd name="connsiteY13" fmla="*/ 43461 h 971562"/>
                  <a:gd name="connsiteX14" fmla="*/ 774734 w 1004937"/>
                  <a:gd name="connsiteY14" fmla="*/ 36645 h 971562"/>
                  <a:gd name="connsiteX15" fmla="*/ 837147 w 1004937"/>
                  <a:gd name="connsiteY15" fmla="*/ 34601 h 971562"/>
                  <a:gd name="connsiteX16" fmla="*/ 889592 w 1004937"/>
                  <a:gd name="connsiteY16" fmla="*/ 44779 h 971562"/>
                  <a:gd name="connsiteX17" fmla="*/ 943340 w 1004937"/>
                  <a:gd name="connsiteY17" fmla="*/ 73423 h 971562"/>
                  <a:gd name="connsiteX18" fmla="*/ 942506 w 1004937"/>
                  <a:gd name="connsiteY18" fmla="*/ 126170 h 971562"/>
                  <a:gd name="connsiteX19" fmla="*/ 942506 w 1004937"/>
                  <a:gd name="connsiteY19" fmla="*/ 185701 h 971562"/>
                  <a:gd name="connsiteX20" fmla="*/ 978225 w 1004937"/>
                  <a:gd name="connsiteY20" fmla="*/ 252376 h 971562"/>
                  <a:gd name="connsiteX21" fmla="*/ 1004419 w 1004937"/>
                  <a:gd name="connsiteY21" fmla="*/ 373820 h 971562"/>
                  <a:gd name="connsiteX22" fmla="*/ 994894 w 1004937"/>
                  <a:gd name="connsiteY22" fmla="*/ 578607 h 971562"/>
                  <a:gd name="connsiteX23" fmla="*/ 985369 w 1004937"/>
                  <a:gd name="connsiteY23" fmla="*/ 616707 h 971562"/>
                  <a:gd name="connsiteX24" fmla="*/ 1002037 w 1004937"/>
                  <a:gd name="connsiteY24" fmla="*/ 661951 h 971562"/>
                  <a:gd name="connsiteX25" fmla="*/ 1000317 w 1004937"/>
                  <a:gd name="connsiteY25" fmla="*/ 701551 h 971562"/>
                  <a:gd name="connsiteX26" fmla="*/ 966709 w 1004937"/>
                  <a:gd name="connsiteY26" fmla="*/ 726598 h 971562"/>
                  <a:gd name="connsiteX27" fmla="*/ 932981 w 1004937"/>
                  <a:gd name="connsiteY27" fmla="*/ 759582 h 971562"/>
                  <a:gd name="connsiteX28" fmla="*/ 880594 w 1004937"/>
                  <a:gd name="connsiteY28" fmla="*/ 766726 h 971562"/>
                  <a:gd name="connsiteX29" fmla="*/ 847256 w 1004937"/>
                  <a:gd name="connsiteY29" fmla="*/ 800064 h 971562"/>
                  <a:gd name="connsiteX30" fmla="*/ 759150 w 1004937"/>
                  <a:gd name="connsiteY30" fmla="*/ 850070 h 971562"/>
                  <a:gd name="connsiteX31" fmla="*/ 694856 w 1004937"/>
                  <a:gd name="connsiteY31" fmla="*/ 919126 h 971562"/>
                  <a:gd name="connsiteX32" fmla="*/ 654375 w 1004937"/>
                  <a:gd name="connsiteY32" fmla="*/ 933414 h 971562"/>
                  <a:gd name="connsiteX33" fmla="*/ 599606 w 1004937"/>
                  <a:gd name="connsiteY33" fmla="*/ 902457 h 971562"/>
                  <a:gd name="connsiteX34" fmla="*/ 568650 w 1004937"/>
                  <a:gd name="connsiteY34" fmla="*/ 909601 h 971562"/>
                  <a:gd name="connsiteX35" fmla="*/ 490069 w 1004937"/>
                  <a:gd name="connsiteY35" fmla="*/ 971514 h 971562"/>
                  <a:gd name="connsiteX36" fmla="*/ 482711 w 1004937"/>
                  <a:gd name="connsiteY36" fmla="*/ 919736 h 971562"/>
                  <a:gd name="connsiteX37" fmla="*/ 403405 w 1004937"/>
                  <a:gd name="connsiteY37" fmla="*/ 909790 h 971562"/>
                  <a:gd name="connsiteX38" fmla="*/ 328144 w 1004937"/>
                  <a:gd name="connsiteY38" fmla="*/ 857214 h 971562"/>
                  <a:gd name="connsiteX39" fmla="*/ 263850 w 1004937"/>
                  <a:gd name="connsiteY39" fmla="*/ 878645 h 971562"/>
                  <a:gd name="connsiteX40" fmla="*/ 232894 w 1004937"/>
                  <a:gd name="connsiteY40" fmla="*/ 847689 h 971562"/>
                  <a:gd name="connsiteX41" fmla="*/ 220987 w 1004937"/>
                  <a:gd name="connsiteY41" fmla="*/ 811970 h 971562"/>
                  <a:gd name="connsiteX42" fmla="*/ 180506 w 1004937"/>
                  <a:gd name="connsiteY42" fmla="*/ 792920 h 971562"/>
                  <a:gd name="connsiteX43" fmla="*/ 118594 w 1004937"/>
                  <a:gd name="connsiteY43" fmla="*/ 716720 h 971562"/>
                  <a:gd name="connsiteX44" fmla="*/ 80494 w 1004937"/>
                  <a:gd name="connsiteY44" fmla="*/ 621470 h 971562"/>
                  <a:gd name="connsiteX45" fmla="*/ 73350 w 1004937"/>
                  <a:gd name="connsiteY45" fmla="*/ 569082 h 971562"/>
                  <a:gd name="connsiteX46" fmla="*/ 49537 w 1004937"/>
                  <a:gd name="connsiteY46" fmla="*/ 504789 h 971562"/>
                  <a:gd name="connsiteX47" fmla="*/ 1912 w 1004937"/>
                  <a:gd name="connsiteY47" fmla="*/ 385726 h 971562"/>
                  <a:gd name="connsiteX48" fmla="*/ 11437 w 1004937"/>
                  <a:gd name="connsiteY48" fmla="*/ 273807 h 971562"/>
                  <a:gd name="connsiteX49" fmla="*/ 30487 w 1004937"/>
                  <a:gd name="connsiteY49" fmla="*/ 235707 h 971562"/>
                  <a:gd name="connsiteX50" fmla="*/ 16200 w 1004937"/>
                  <a:gd name="connsiteY50" fmla="*/ 180939 h 971562"/>
                  <a:gd name="connsiteX51" fmla="*/ 35250 w 1004937"/>
                  <a:gd name="connsiteY51" fmla="*/ 164270 h 971562"/>
                  <a:gd name="connsiteX52" fmla="*/ 106687 w 1004937"/>
                  <a:gd name="connsiteY52" fmla="*/ 173795 h 971562"/>
                  <a:gd name="connsiteX53" fmla="*/ 118594 w 1004937"/>
                  <a:gd name="connsiteY53" fmla="*/ 180939 h 971562"/>
                  <a:gd name="connsiteX0" fmla="*/ 111450 w 1004937"/>
                  <a:gd name="connsiteY0" fmla="*/ 235707 h 971562"/>
                  <a:gd name="connsiteX1" fmla="*/ 118594 w 1004937"/>
                  <a:gd name="connsiteY1" fmla="*/ 180939 h 971562"/>
                  <a:gd name="connsiteX2" fmla="*/ 99544 w 1004937"/>
                  <a:gd name="connsiteY2" fmla="*/ 116645 h 971562"/>
                  <a:gd name="connsiteX3" fmla="*/ 147344 w 1004937"/>
                  <a:gd name="connsiteY3" fmla="*/ 104954 h 971562"/>
                  <a:gd name="connsiteX4" fmla="*/ 175040 w 1004937"/>
                  <a:gd name="connsiteY4" fmla="*/ 124835 h 971562"/>
                  <a:gd name="connsiteX5" fmla="*/ 185248 w 1004937"/>
                  <a:gd name="connsiteY5" fmla="*/ 125062 h 971562"/>
                  <a:gd name="connsiteX6" fmla="*/ 223369 w 1004937"/>
                  <a:gd name="connsiteY6" fmla="*/ 121407 h 971562"/>
                  <a:gd name="connsiteX7" fmla="*/ 232434 w 1004937"/>
                  <a:gd name="connsiteY7" fmla="*/ 101817 h 971562"/>
                  <a:gd name="connsiteX8" fmla="*/ 288852 w 1004937"/>
                  <a:gd name="connsiteY8" fmla="*/ 37868 h 971562"/>
                  <a:gd name="connsiteX9" fmla="*/ 449672 w 1004937"/>
                  <a:gd name="connsiteY9" fmla="*/ 14184 h 971562"/>
                  <a:gd name="connsiteX10" fmla="*/ 525811 w 1004937"/>
                  <a:gd name="connsiteY10" fmla="*/ 8213 h 971562"/>
                  <a:gd name="connsiteX11" fmla="*/ 622702 w 1004937"/>
                  <a:gd name="connsiteY11" fmla="*/ 25655 h 971562"/>
                  <a:gd name="connsiteX12" fmla="*/ 666222 w 1004937"/>
                  <a:gd name="connsiteY12" fmla="*/ 227 h 971562"/>
                  <a:gd name="connsiteX13" fmla="*/ 703610 w 1004937"/>
                  <a:gd name="connsiteY13" fmla="*/ 43461 h 971562"/>
                  <a:gd name="connsiteX14" fmla="*/ 774734 w 1004937"/>
                  <a:gd name="connsiteY14" fmla="*/ 36645 h 971562"/>
                  <a:gd name="connsiteX15" fmla="*/ 816541 w 1004937"/>
                  <a:gd name="connsiteY15" fmla="*/ 66698 h 971562"/>
                  <a:gd name="connsiteX16" fmla="*/ 889592 w 1004937"/>
                  <a:gd name="connsiteY16" fmla="*/ 44779 h 971562"/>
                  <a:gd name="connsiteX17" fmla="*/ 943340 w 1004937"/>
                  <a:gd name="connsiteY17" fmla="*/ 73423 h 971562"/>
                  <a:gd name="connsiteX18" fmla="*/ 942506 w 1004937"/>
                  <a:gd name="connsiteY18" fmla="*/ 126170 h 971562"/>
                  <a:gd name="connsiteX19" fmla="*/ 942506 w 1004937"/>
                  <a:gd name="connsiteY19" fmla="*/ 185701 h 971562"/>
                  <a:gd name="connsiteX20" fmla="*/ 978225 w 1004937"/>
                  <a:gd name="connsiteY20" fmla="*/ 252376 h 971562"/>
                  <a:gd name="connsiteX21" fmla="*/ 1004419 w 1004937"/>
                  <a:gd name="connsiteY21" fmla="*/ 373820 h 971562"/>
                  <a:gd name="connsiteX22" fmla="*/ 994894 w 1004937"/>
                  <a:gd name="connsiteY22" fmla="*/ 578607 h 971562"/>
                  <a:gd name="connsiteX23" fmla="*/ 985369 w 1004937"/>
                  <a:gd name="connsiteY23" fmla="*/ 616707 h 971562"/>
                  <a:gd name="connsiteX24" fmla="*/ 1002037 w 1004937"/>
                  <a:gd name="connsiteY24" fmla="*/ 661951 h 971562"/>
                  <a:gd name="connsiteX25" fmla="*/ 1000317 w 1004937"/>
                  <a:gd name="connsiteY25" fmla="*/ 701551 h 971562"/>
                  <a:gd name="connsiteX26" fmla="*/ 966709 w 1004937"/>
                  <a:gd name="connsiteY26" fmla="*/ 726598 h 971562"/>
                  <a:gd name="connsiteX27" fmla="*/ 932981 w 1004937"/>
                  <a:gd name="connsiteY27" fmla="*/ 759582 h 971562"/>
                  <a:gd name="connsiteX28" fmla="*/ 880594 w 1004937"/>
                  <a:gd name="connsiteY28" fmla="*/ 766726 h 971562"/>
                  <a:gd name="connsiteX29" fmla="*/ 847256 w 1004937"/>
                  <a:gd name="connsiteY29" fmla="*/ 800064 h 971562"/>
                  <a:gd name="connsiteX30" fmla="*/ 759150 w 1004937"/>
                  <a:gd name="connsiteY30" fmla="*/ 850070 h 971562"/>
                  <a:gd name="connsiteX31" fmla="*/ 694856 w 1004937"/>
                  <a:gd name="connsiteY31" fmla="*/ 919126 h 971562"/>
                  <a:gd name="connsiteX32" fmla="*/ 654375 w 1004937"/>
                  <a:gd name="connsiteY32" fmla="*/ 933414 h 971562"/>
                  <a:gd name="connsiteX33" fmla="*/ 599606 w 1004937"/>
                  <a:gd name="connsiteY33" fmla="*/ 902457 h 971562"/>
                  <a:gd name="connsiteX34" fmla="*/ 568650 w 1004937"/>
                  <a:gd name="connsiteY34" fmla="*/ 909601 h 971562"/>
                  <a:gd name="connsiteX35" fmla="*/ 490069 w 1004937"/>
                  <a:gd name="connsiteY35" fmla="*/ 971514 h 971562"/>
                  <a:gd name="connsiteX36" fmla="*/ 482711 w 1004937"/>
                  <a:gd name="connsiteY36" fmla="*/ 919736 h 971562"/>
                  <a:gd name="connsiteX37" fmla="*/ 403405 w 1004937"/>
                  <a:gd name="connsiteY37" fmla="*/ 909790 h 971562"/>
                  <a:gd name="connsiteX38" fmla="*/ 328144 w 1004937"/>
                  <a:gd name="connsiteY38" fmla="*/ 857214 h 971562"/>
                  <a:gd name="connsiteX39" fmla="*/ 263850 w 1004937"/>
                  <a:gd name="connsiteY39" fmla="*/ 878645 h 971562"/>
                  <a:gd name="connsiteX40" fmla="*/ 232894 w 1004937"/>
                  <a:gd name="connsiteY40" fmla="*/ 847689 h 971562"/>
                  <a:gd name="connsiteX41" fmla="*/ 220987 w 1004937"/>
                  <a:gd name="connsiteY41" fmla="*/ 811970 h 971562"/>
                  <a:gd name="connsiteX42" fmla="*/ 180506 w 1004937"/>
                  <a:gd name="connsiteY42" fmla="*/ 792920 h 971562"/>
                  <a:gd name="connsiteX43" fmla="*/ 118594 w 1004937"/>
                  <a:gd name="connsiteY43" fmla="*/ 716720 h 971562"/>
                  <a:gd name="connsiteX44" fmla="*/ 80494 w 1004937"/>
                  <a:gd name="connsiteY44" fmla="*/ 621470 h 971562"/>
                  <a:gd name="connsiteX45" fmla="*/ 73350 w 1004937"/>
                  <a:gd name="connsiteY45" fmla="*/ 569082 h 971562"/>
                  <a:gd name="connsiteX46" fmla="*/ 49537 w 1004937"/>
                  <a:gd name="connsiteY46" fmla="*/ 504789 h 971562"/>
                  <a:gd name="connsiteX47" fmla="*/ 1912 w 1004937"/>
                  <a:gd name="connsiteY47" fmla="*/ 385726 h 971562"/>
                  <a:gd name="connsiteX48" fmla="*/ 11437 w 1004937"/>
                  <a:gd name="connsiteY48" fmla="*/ 273807 h 971562"/>
                  <a:gd name="connsiteX49" fmla="*/ 30487 w 1004937"/>
                  <a:gd name="connsiteY49" fmla="*/ 235707 h 971562"/>
                  <a:gd name="connsiteX50" fmla="*/ 16200 w 1004937"/>
                  <a:gd name="connsiteY50" fmla="*/ 180939 h 971562"/>
                  <a:gd name="connsiteX51" fmla="*/ 35250 w 1004937"/>
                  <a:gd name="connsiteY51" fmla="*/ 164270 h 971562"/>
                  <a:gd name="connsiteX52" fmla="*/ 106687 w 1004937"/>
                  <a:gd name="connsiteY52" fmla="*/ 173795 h 971562"/>
                  <a:gd name="connsiteX53" fmla="*/ 118594 w 1004937"/>
                  <a:gd name="connsiteY53" fmla="*/ 180939 h 971562"/>
                  <a:gd name="connsiteX0" fmla="*/ 111450 w 1004937"/>
                  <a:gd name="connsiteY0" fmla="*/ 235707 h 971562"/>
                  <a:gd name="connsiteX1" fmla="*/ 118594 w 1004937"/>
                  <a:gd name="connsiteY1" fmla="*/ 180939 h 971562"/>
                  <a:gd name="connsiteX2" fmla="*/ 99544 w 1004937"/>
                  <a:gd name="connsiteY2" fmla="*/ 116645 h 971562"/>
                  <a:gd name="connsiteX3" fmla="*/ 147344 w 1004937"/>
                  <a:gd name="connsiteY3" fmla="*/ 104954 h 971562"/>
                  <a:gd name="connsiteX4" fmla="*/ 175040 w 1004937"/>
                  <a:gd name="connsiteY4" fmla="*/ 124835 h 971562"/>
                  <a:gd name="connsiteX5" fmla="*/ 185248 w 1004937"/>
                  <a:gd name="connsiteY5" fmla="*/ 125062 h 971562"/>
                  <a:gd name="connsiteX6" fmla="*/ 223369 w 1004937"/>
                  <a:gd name="connsiteY6" fmla="*/ 121407 h 971562"/>
                  <a:gd name="connsiteX7" fmla="*/ 232434 w 1004937"/>
                  <a:gd name="connsiteY7" fmla="*/ 101817 h 971562"/>
                  <a:gd name="connsiteX8" fmla="*/ 288852 w 1004937"/>
                  <a:gd name="connsiteY8" fmla="*/ 37868 h 971562"/>
                  <a:gd name="connsiteX9" fmla="*/ 449672 w 1004937"/>
                  <a:gd name="connsiteY9" fmla="*/ 14184 h 971562"/>
                  <a:gd name="connsiteX10" fmla="*/ 525811 w 1004937"/>
                  <a:gd name="connsiteY10" fmla="*/ 8213 h 971562"/>
                  <a:gd name="connsiteX11" fmla="*/ 622702 w 1004937"/>
                  <a:gd name="connsiteY11" fmla="*/ 25655 h 971562"/>
                  <a:gd name="connsiteX12" fmla="*/ 666222 w 1004937"/>
                  <a:gd name="connsiteY12" fmla="*/ 227 h 971562"/>
                  <a:gd name="connsiteX13" fmla="*/ 703610 w 1004937"/>
                  <a:gd name="connsiteY13" fmla="*/ 43461 h 971562"/>
                  <a:gd name="connsiteX14" fmla="*/ 774734 w 1004937"/>
                  <a:gd name="connsiteY14" fmla="*/ 36645 h 971562"/>
                  <a:gd name="connsiteX15" fmla="*/ 816541 w 1004937"/>
                  <a:gd name="connsiteY15" fmla="*/ 66698 h 971562"/>
                  <a:gd name="connsiteX16" fmla="*/ 865372 w 1004937"/>
                  <a:gd name="connsiteY16" fmla="*/ 75955 h 971562"/>
                  <a:gd name="connsiteX17" fmla="*/ 943340 w 1004937"/>
                  <a:gd name="connsiteY17" fmla="*/ 73423 h 971562"/>
                  <a:gd name="connsiteX18" fmla="*/ 942506 w 1004937"/>
                  <a:gd name="connsiteY18" fmla="*/ 126170 h 971562"/>
                  <a:gd name="connsiteX19" fmla="*/ 942506 w 1004937"/>
                  <a:gd name="connsiteY19" fmla="*/ 185701 h 971562"/>
                  <a:gd name="connsiteX20" fmla="*/ 978225 w 1004937"/>
                  <a:gd name="connsiteY20" fmla="*/ 252376 h 971562"/>
                  <a:gd name="connsiteX21" fmla="*/ 1004419 w 1004937"/>
                  <a:gd name="connsiteY21" fmla="*/ 373820 h 971562"/>
                  <a:gd name="connsiteX22" fmla="*/ 994894 w 1004937"/>
                  <a:gd name="connsiteY22" fmla="*/ 578607 h 971562"/>
                  <a:gd name="connsiteX23" fmla="*/ 985369 w 1004937"/>
                  <a:gd name="connsiteY23" fmla="*/ 616707 h 971562"/>
                  <a:gd name="connsiteX24" fmla="*/ 1002037 w 1004937"/>
                  <a:gd name="connsiteY24" fmla="*/ 661951 h 971562"/>
                  <a:gd name="connsiteX25" fmla="*/ 1000317 w 1004937"/>
                  <a:gd name="connsiteY25" fmla="*/ 701551 h 971562"/>
                  <a:gd name="connsiteX26" fmla="*/ 966709 w 1004937"/>
                  <a:gd name="connsiteY26" fmla="*/ 726598 h 971562"/>
                  <a:gd name="connsiteX27" fmla="*/ 932981 w 1004937"/>
                  <a:gd name="connsiteY27" fmla="*/ 759582 h 971562"/>
                  <a:gd name="connsiteX28" fmla="*/ 880594 w 1004937"/>
                  <a:gd name="connsiteY28" fmla="*/ 766726 h 971562"/>
                  <a:gd name="connsiteX29" fmla="*/ 847256 w 1004937"/>
                  <a:gd name="connsiteY29" fmla="*/ 800064 h 971562"/>
                  <a:gd name="connsiteX30" fmla="*/ 759150 w 1004937"/>
                  <a:gd name="connsiteY30" fmla="*/ 850070 h 971562"/>
                  <a:gd name="connsiteX31" fmla="*/ 694856 w 1004937"/>
                  <a:gd name="connsiteY31" fmla="*/ 919126 h 971562"/>
                  <a:gd name="connsiteX32" fmla="*/ 654375 w 1004937"/>
                  <a:gd name="connsiteY32" fmla="*/ 933414 h 971562"/>
                  <a:gd name="connsiteX33" fmla="*/ 599606 w 1004937"/>
                  <a:gd name="connsiteY33" fmla="*/ 902457 h 971562"/>
                  <a:gd name="connsiteX34" fmla="*/ 568650 w 1004937"/>
                  <a:gd name="connsiteY34" fmla="*/ 909601 h 971562"/>
                  <a:gd name="connsiteX35" fmla="*/ 490069 w 1004937"/>
                  <a:gd name="connsiteY35" fmla="*/ 971514 h 971562"/>
                  <a:gd name="connsiteX36" fmla="*/ 482711 w 1004937"/>
                  <a:gd name="connsiteY36" fmla="*/ 919736 h 971562"/>
                  <a:gd name="connsiteX37" fmla="*/ 403405 w 1004937"/>
                  <a:gd name="connsiteY37" fmla="*/ 909790 h 971562"/>
                  <a:gd name="connsiteX38" fmla="*/ 328144 w 1004937"/>
                  <a:gd name="connsiteY38" fmla="*/ 857214 h 971562"/>
                  <a:gd name="connsiteX39" fmla="*/ 263850 w 1004937"/>
                  <a:gd name="connsiteY39" fmla="*/ 878645 h 971562"/>
                  <a:gd name="connsiteX40" fmla="*/ 232894 w 1004937"/>
                  <a:gd name="connsiteY40" fmla="*/ 847689 h 971562"/>
                  <a:gd name="connsiteX41" fmla="*/ 220987 w 1004937"/>
                  <a:gd name="connsiteY41" fmla="*/ 811970 h 971562"/>
                  <a:gd name="connsiteX42" fmla="*/ 180506 w 1004937"/>
                  <a:gd name="connsiteY42" fmla="*/ 792920 h 971562"/>
                  <a:gd name="connsiteX43" fmla="*/ 118594 w 1004937"/>
                  <a:gd name="connsiteY43" fmla="*/ 716720 h 971562"/>
                  <a:gd name="connsiteX44" fmla="*/ 80494 w 1004937"/>
                  <a:gd name="connsiteY44" fmla="*/ 621470 h 971562"/>
                  <a:gd name="connsiteX45" fmla="*/ 73350 w 1004937"/>
                  <a:gd name="connsiteY45" fmla="*/ 569082 h 971562"/>
                  <a:gd name="connsiteX46" fmla="*/ 49537 w 1004937"/>
                  <a:gd name="connsiteY46" fmla="*/ 504789 h 971562"/>
                  <a:gd name="connsiteX47" fmla="*/ 1912 w 1004937"/>
                  <a:gd name="connsiteY47" fmla="*/ 385726 h 971562"/>
                  <a:gd name="connsiteX48" fmla="*/ 11437 w 1004937"/>
                  <a:gd name="connsiteY48" fmla="*/ 273807 h 971562"/>
                  <a:gd name="connsiteX49" fmla="*/ 30487 w 1004937"/>
                  <a:gd name="connsiteY49" fmla="*/ 235707 h 971562"/>
                  <a:gd name="connsiteX50" fmla="*/ 16200 w 1004937"/>
                  <a:gd name="connsiteY50" fmla="*/ 180939 h 971562"/>
                  <a:gd name="connsiteX51" fmla="*/ 35250 w 1004937"/>
                  <a:gd name="connsiteY51" fmla="*/ 164270 h 971562"/>
                  <a:gd name="connsiteX52" fmla="*/ 106687 w 1004937"/>
                  <a:gd name="connsiteY52" fmla="*/ 173795 h 971562"/>
                  <a:gd name="connsiteX53" fmla="*/ 118594 w 1004937"/>
                  <a:gd name="connsiteY53" fmla="*/ 180939 h 971562"/>
                  <a:gd name="connsiteX0" fmla="*/ 111450 w 1004937"/>
                  <a:gd name="connsiteY0" fmla="*/ 235707 h 971562"/>
                  <a:gd name="connsiteX1" fmla="*/ 118594 w 1004937"/>
                  <a:gd name="connsiteY1" fmla="*/ 180939 h 971562"/>
                  <a:gd name="connsiteX2" fmla="*/ 99544 w 1004937"/>
                  <a:gd name="connsiteY2" fmla="*/ 116645 h 971562"/>
                  <a:gd name="connsiteX3" fmla="*/ 147344 w 1004937"/>
                  <a:gd name="connsiteY3" fmla="*/ 104954 h 971562"/>
                  <a:gd name="connsiteX4" fmla="*/ 175040 w 1004937"/>
                  <a:gd name="connsiteY4" fmla="*/ 124835 h 971562"/>
                  <a:gd name="connsiteX5" fmla="*/ 185248 w 1004937"/>
                  <a:gd name="connsiteY5" fmla="*/ 125062 h 971562"/>
                  <a:gd name="connsiteX6" fmla="*/ 223369 w 1004937"/>
                  <a:gd name="connsiteY6" fmla="*/ 121407 h 971562"/>
                  <a:gd name="connsiteX7" fmla="*/ 232434 w 1004937"/>
                  <a:gd name="connsiteY7" fmla="*/ 101817 h 971562"/>
                  <a:gd name="connsiteX8" fmla="*/ 288852 w 1004937"/>
                  <a:gd name="connsiteY8" fmla="*/ 37868 h 971562"/>
                  <a:gd name="connsiteX9" fmla="*/ 449672 w 1004937"/>
                  <a:gd name="connsiteY9" fmla="*/ 14184 h 971562"/>
                  <a:gd name="connsiteX10" fmla="*/ 525811 w 1004937"/>
                  <a:gd name="connsiteY10" fmla="*/ 8213 h 971562"/>
                  <a:gd name="connsiteX11" fmla="*/ 622702 w 1004937"/>
                  <a:gd name="connsiteY11" fmla="*/ 25655 h 971562"/>
                  <a:gd name="connsiteX12" fmla="*/ 666222 w 1004937"/>
                  <a:gd name="connsiteY12" fmla="*/ 227 h 971562"/>
                  <a:gd name="connsiteX13" fmla="*/ 703610 w 1004937"/>
                  <a:gd name="connsiteY13" fmla="*/ 43461 h 971562"/>
                  <a:gd name="connsiteX14" fmla="*/ 774734 w 1004937"/>
                  <a:gd name="connsiteY14" fmla="*/ 36645 h 971562"/>
                  <a:gd name="connsiteX15" fmla="*/ 816541 w 1004937"/>
                  <a:gd name="connsiteY15" fmla="*/ 66698 h 971562"/>
                  <a:gd name="connsiteX16" fmla="*/ 865372 w 1004937"/>
                  <a:gd name="connsiteY16" fmla="*/ 75955 h 971562"/>
                  <a:gd name="connsiteX17" fmla="*/ 911894 w 1004937"/>
                  <a:gd name="connsiteY17" fmla="*/ 102763 h 971562"/>
                  <a:gd name="connsiteX18" fmla="*/ 942506 w 1004937"/>
                  <a:gd name="connsiteY18" fmla="*/ 126170 h 971562"/>
                  <a:gd name="connsiteX19" fmla="*/ 942506 w 1004937"/>
                  <a:gd name="connsiteY19" fmla="*/ 185701 h 971562"/>
                  <a:gd name="connsiteX20" fmla="*/ 978225 w 1004937"/>
                  <a:gd name="connsiteY20" fmla="*/ 252376 h 971562"/>
                  <a:gd name="connsiteX21" fmla="*/ 1004419 w 1004937"/>
                  <a:gd name="connsiteY21" fmla="*/ 373820 h 971562"/>
                  <a:gd name="connsiteX22" fmla="*/ 994894 w 1004937"/>
                  <a:gd name="connsiteY22" fmla="*/ 578607 h 971562"/>
                  <a:gd name="connsiteX23" fmla="*/ 985369 w 1004937"/>
                  <a:gd name="connsiteY23" fmla="*/ 616707 h 971562"/>
                  <a:gd name="connsiteX24" fmla="*/ 1002037 w 1004937"/>
                  <a:gd name="connsiteY24" fmla="*/ 661951 h 971562"/>
                  <a:gd name="connsiteX25" fmla="*/ 1000317 w 1004937"/>
                  <a:gd name="connsiteY25" fmla="*/ 701551 h 971562"/>
                  <a:gd name="connsiteX26" fmla="*/ 966709 w 1004937"/>
                  <a:gd name="connsiteY26" fmla="*/ 726598 h 971562"/>
                  <a:gd name="connsiteX27" fmla="*/ 932981 w 1004937"/>
                  <a:gd name="connsiteY27" fmla="*/ 759582 h 971562"/>
                  <a:gd name="connsiteX28" fmla="*/ 880594 w 1004937"/>
                  <a:gd name="connsiteY28" fmla="*/ 766726 h 971562"/>
                  <a:gd name="connsiteX29" fmla="*/ 847256 w 1004937"/>
                  <a:gd name="connsiteY29" fmla="*/ 800064 h 971562"/>
                  <a:gd name="connsiteX30" fmla="*/ 759150 w 1004937"/>
                  <a:gd name="connsiteY30" fmla="*/ 850070 h 971562"/>
                  <a:gd name="connsiteX31" fmla="*/ 694856 w 1004937"/>
                  <a:gd name="connsiteY31" fmla="*/ 919126 h 971562"/>
                  <a:gd name="connsiteX32" fmla="*/ 654375 w 1004937"/>
                  <a:gd name="connsiteY32" fmla="*/ 933414 h 971562"/>
                  <a:gd name="connsiteX33" fmla="*/ 599606 w 1004937"/>
                  <a:gd name="connsiteY33" fmla="*/ 902457 h 971562"/>
                  <a:gd name="connsiteX34" fmla="*/ 568650 w 1004937"/>
                  <a:gd name="connsiteY34" fmla="*/ 909601 h 971562"/>
                  <a:gd name="connsiteX35" fmla="*/ 490069 w 1004937"/>
                  <a:gd name="connsiteY35" fmla="*/ 971514 h 971562"/>
                  <a:gd name="connsiteX36" fmla="*/ 482711 w 1004937"/>
                  <a:gd name="connsiteY36" fmla="*/ 919736 h 971562"/>
                  <a:gd name="connsiteX37" fmla="*/ 403405 w 1004937"/>
                  <a:gd name="connsiteY37" fmla="*/ 909790 h 971562"/>
                  <a:gd name="connsiteX38" fmla="*/ 328144 w 1004937"/>
                  <a:gd name="connsiteY38" fmla="*/ 857214 h 971562"/>
                  <a:gd name="connsiteX39" fmla="*/ 263850 w 1004937"/>
                  <a:gd name="connsiteY39" fmla="*/ 878645 h 971562"/>
                  <a:gd name="connsiteX40" fmla="*/ 232894 w 1004937"/>
                  <a:gd name="connsiteY40" fmla="*/ 847689 h 971562"/>
                  <a:gd name="connsiteX41" fmla="*/ 220987 w 1004937"/>
                  <a:gd name="connsiteY41" fmla="*/ 811970 h 971562"/>
                  <a:gd name="connsiteX42" fmla="*/ 180506 w 1004937"/>
                  <a:gd name="connsiteY42" fmla="*/ 792920 h 971562"/>
                  <a:gd name="connsiteX43" fmla="*/ 118594 w 1004937"/>
                  <a:gd name="connsiteY43" fmla="*/ 716720 h 971562"/>
                  <a:gd name="connsiteX44" fmla="*/ 80494 w 1004937"/>
                  <a:gd name="connsiteY44" fmla="*/ 621470 h 971562"/>
                  <a:gd name="connsiteX45" fmla="*/ 73350 w 1004937"/>
                  <a:gd name="connsiteY45" fmla="*/ 569082 h 971562"/>
                  <a:gd name="connsiteX46" fmla="*/ 49537 w 1004937"/>
                  <a:gd name="connsiteY46" fmla="*/ 504789 h 971562"/>
                  <a:gd name="connsiteX47" fmla="*/ 1912 w 1004937"/>
                  <a:gd name="connsiteY47" fmla="*/ 385726 h 971562"/>
                  <a:gd name="connsiteX48" fmla="*/ 11437 w 1004937"/>
                  <a:gd name="connsiteY48" fmla="*/ 273807 h 971562"/>
                  <a:gd name="connsiteX49" fmla="*/ 30487 w 1004937"/>
                  <a:gd name="connsiteY49" fmla="*/ 235707 h 971562"/>
                  <a:gd name="connsiteX50" fmla="*/ 16200 w 1004937"/>
                  <a:gd name="connsiteY50" fmla="*/ 180939 h 971562"/>
                  <a:gd name="connsiteX51" fmla="*/ 35250 w 1004937"/>
                  <a:gd name="connsiteY51" fmla="*/ 164270 h 971562"/>
                  <a:gd name="connsiteX52" fmla="*/ 106687 w 1004937"/>
                  <a:gd name="connsiteY52" fmla="*/ 173795 h 971562"/>
                  <a:gd name="connsiteX53" fmla="*/ 118594 w 1004937"/>
                  <a:gd name="connsiteY53" fmla="*/ 180939 h 971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004937" h="971562">
                    <a:moveTo>
                      <a:pt x="111450" y="235707"/>
                    </a:moveTo>
                    <a:cubicBezTo>
                      <a:pt x="116014" y="218245"/>
                      <a:pt x="120578" y="200783"/>
                      <a:pt x="118594" y="180939"/>
                    </a:cubicBezTo>
                    <a:cubicBezTo>
                      <a:pt x="116610" y="161095"/>
                      <a:pt x="94752" y="129309"/>
                      <a:pt x="99544" y="116645"/>
                    </a:cubicBezTo>
                    <a:cubicBezTo>
                      <a:pt x="104336" y="103981"/>
                      <a:pt x="134761" y="103589"/>
                      <a:pt x="147344" y="104954"/>
                    </a:cubicBezTo>
                    <a:cubicBezTo>
                      <a:pt x="159927" y="106319"/>
                      <a:pt x="168723" y="121484"/>
                      <a:pt x="175040" y="124835"/>
                    </a:cubicBezTo>
                    <a:cubicBezTo>
                      <a:pt x="181357" y="128186"/>
                      <a:pt x="177193" y="125633"/>
                      <a:pt x="185248" y="125062"/>
                    </a:cubicBezTo>
                    <a:cubicBezTo>
                      <a:pt x="193303" y="124491"/>
                      <a:pt x="215505" y="125281"/>
                      <a:pt x="223369" y="121407"/>
                    </a:cubicBezTo>
                    <a:cubicBezTo>
                      <a:pt x="231233" y="117533"/>
                      <a:pt x="221520" y="115740"/>
                      <a:pt x="232434" y="101817"/>
                    </a:cubicBezTo>
                    <a:cubicBezTo>
                      <a:pt x="243348" y="87894"/>
                      <a:pt x="252646" y="52473"/>
                      <a:pt x="288852" y="37868"/>
                    </a:cubicBezTo>
                    <a:cubicBezTo>
                      <a:pt x="325058" y="23263"/>
                      <a:pt x="410179" y="19126"/>
                      <a:pt x="449672" y="14184"/>
                    </a:cubicBezTo>
                    <a:cubicBezTo>
                      <a:pt x="489165" y="9242"/>
                      <a:pt x="496973" y="6301"/>
                      <a:pt x="525811" y="8213"/>
                    </a:cubicBezTo>
                    <a:cubicBezTo>
                      <a:pt x="554649" y="10125"/>
                      <a:pt x="599300" y="26986"/>
                      <a:pt x="622702" y="25655"/>
                    </a:cubicBezTo>
                    <a:cubicBezTo>
                      <a:pt x="646104" y="24324"/>
                      <a:pt x="652737" y="-2741"/>
                      <a:pt x="666222" y="227"/>
                    </a:cubicBezTo>
                    <a:cubicBezTo>
                      <a:pt x="679707" y="3195"/>
                      <a:pt x="685525" y="37391"/>
                      <a:pt x="703610" y="43461"/>
                    </a:cubicBezTo>
                    <a:cubicBezTo>
                      <a:pt x="721695" y="49531"/>
                      <a:pt x="755912" y="32772"/>
                      <a:pt x="774734" y="36645"/>
                    </a:cubicBezTo>
                    <a:cubicBezTo>
                      <a:pt x="793556" y="40518"/>
                      <a:pt x="801435" y="60146"/>
                      <a:pt x="816541" y="66698"/>
                    </a:cubicBezTo>
                    <a:cubicBezTo>
                      <a:pt x="831647" y="73250"/>
                      <a:pt x="849480" y="69944"/>
                      <a:pt x="865372" y="75955"/>
                    </a:cubicBezTo>
                    <a:cubicBezTo>
                      <a:pt x="881264" y="81966"/>
                      <a:pt x="899038" y="94394"/>
                      <a:pt x="911894" y="102763"/>
                    </a:cubicBezTo>
                    <a:cubicBezTo>
                      <a:pt x="924750" y="111132"/>
                      <a:pt x="937404" y="112347"/>
                      <a:pt x="942506" y="126170"/>
                    </a:cubicBezTo>
                    <a:cubicBezTo>
                      <a:pt x="947608" y="139993"/>
                      <a:pt x="936553" y="164667"/>
                      <a:pt x="942506" y="185701"/>
                    </a:cubicBezTo>
                    <a:cubicBezTo>
                      <a:pt x="948459" y="206735"/>
                      <a:pt x="967906" y="221023"/>
                      <a:pt x="978225" y="252376"/>
                    </a:cubicBezTo>
                    <a:cubicBezTo>
                      <a:pt x="988544" y="283729"/>
                      <a:pt x="1001641" y="319448"/>
                      <a:pt x="1004419" y="373820"/>
                    </a:cubicBezTo>
                    <a:cubicBezTo>
                      <a:pt x="1007197" y="428192"/>
                      <a:pt x="998069" y="538126"/>
                      <a:pt x="994894" y="578607"/>
                    </a:cubicBezTo>
                    <a:cubicBezTo>
                      <a:pt x="991719" y="619088"/>
                      <a:pt x="984179" y="602816"/>
                      <a:pt x="985369" y="616707"/>
                    </a:cubicBezTo>
                    <a:cubicBezTo>
                      <a:pt x="986559" y="630598"/>
                      <a:pt x="999546" y="647810"/>
                      <a:pt x="1002037" y="661951"/>
                    </a:cubicBezTo>
                    <a:cubicBezTo>
                      <a:pt x="1004528" y="676092"/>
                      <a:pt x="1006205" y="690777"/>
                      <a:pt x="1000317" y="701551"/>
                    </a:cubicBezTo>
                    <a:cubicBezTo>
                      <a:pt x="994429" y="712325"/>
                      <a:pt x="977932" y="716926"/>
                      <a:pt x="966709" y="726598"/>
                    </a:cubicBezTo>
                    <a:cubicBezTo>
                      <a:pt x="955486" y="736270"/>
                      <a:pt x="947334" y="752894"/>
                      <a:pt x="932981" y="759582"/>
                    </a:cubicBezTo>
                    <a:cubicBezTo>
                      <a:pt x="918629" y="766270"/>
                      <a:pt x="894881" y="759979"/>
                      <a:pt x="880594" y="766726"/>
                    </a:cubicBezTo>
                    <a:cubicBezTo>
                      <a:pt x="866307" y="773473"/>
                      <a:pt x="867497" y="786173"/>
                      <a:pt x="847256" y="800064"/>
                    </a:cubicBezTo>
                    <a:cubicBezTo>
                      <a:pt x="827015" y="813955"/>
                      <a:pt x="784550" y="830226"/>
                      <a:pt x="759150" y="850070"/>
                    </a:cubicBezTo>
                    <a:cubicBezTo>
                      <a:pt x="733750" y="869914"/>
                      <a:pt x="712318" y="905235"/>
                      <a:pt x="694856" y="919126"/>
                    </a:cubicBezTo>
                    <a:cubicBezTo>
                      <a:pt x="677394" y="933017"/>
                      <a:pt x="670250" y="936192"/>
                      <a:pt x="654375" y="933414"/>
                    </a:cubicBezTo>
                    <a:cubicBezTo>
                      <a:pt x="638500" y="930636"/>
                      <a:pt x="613893" y="906426"/>
                      <a:pt x="599606" y="902457"/>
                    </a:cubicBezTo>
                    <a:cubicBezTo>
                      <a:pt x="585319" y="898488"/>
                      <a:pt x="586906" y="898092"/>
                      <a:pt x="568650" y="909601"/>
                    </a:cubicBezTo>
                    <a:cubicBezTo>
                      <a:pt x="550394" y="921110"/>
                      <a:pt x="504392" y="969825"/>
                      <a:pt x="490069" y="971514"/>
                    </a:cubicBezTo>
                    <a:cubicBezTo>
                      <a:pt x="475746" y="973203"/>
                      <a:pt x="497155" y="930023"/>
                      <a:pt x="482711" y="919736"/>
                    </a:cubicBezTo>
                    <a:cubicBezTo>
                      <a:pt x="468267" y="909449"/>
                      <a:pt x="429166" y="920210"/>
                      <a:pt x="403405" y="909790"/>
                    </a:cubicBezTo>
                    <a:cubicBezTo>
                      <a:pt x="377644" y="899370"/>
                      <a:pt x="351403" y="862405"/>
                      <a:pt x="328144" y="857214"/>
                    </a:cubicBezTo>
                    <a:cubicBezTo>
                      <a:pt x="304885" y="852023"/>
                      <a:pt x="279725" y="880233"/>
                      <a:pt x="263850" y="878645"/>
                    </a:cubicBezTo>
                    <a:cubicBezTo>
                      <a:pt x="247975" y="877058"/>
                      <a:pt x="240038" y="858801"/>
                      <a:pt x="232894" y="847689"/>
                    </a:cubicBezTo>
                    <a:cubicBezTo>
                      <a:pt x="225750" y="836577"/>
                      <a:pt x="229718" y="821098"/>
                      <a:pt x="220987" y="811970"/>
                    </a:cubicBezTo>
                    <a:cubicBezTo>
                      <a:pt x="212256" y="802842"/>
                      <a:pt x="197571" y="808795"/>
                      <a:pt x="180506" y="792920"/>
                    </a:cubicBezTo>
                    <a:cubicBezTo>
                      <a:pt x="163441" y="777045"/>
                      <a:pt x="135263" y="745295"/>
                      <a:pt x="118594" y="716720"/>
                    </a:cubicBezTo>
                    <a:cubicBezTo>
                      <a:pt x="101925" y="688145"/>
                      <a:pt x="88035" y="646076"/>
                      <a:pt x="80494" y="621470"/>
                    </a:cubicBezTo>
                    <a:cubicBezTo>
                      <a:pt x="72953" y="596864"/>
                      <a:pt x="78510" y="588529"/>
                      <a:pt x="73350" y="569082"/>
                    </a:cubicBezTo>
                    <a:cubicBezTo>
                      <a:pt x="68190" y="549635"/>
                      <a:pt x="61443" y="535348"/>
                      <a:pt x="49537" y="504789"/>
                    </a:cubicBezTo>
                    <a:cubicBezTo>
                      <a:pt x="37631" y="474230"/>
                      <a:pt x="8262" y="424223"/>
                      <a:pt x="1912" y="385726"/>
                    </a:cubicBezTo>
                    <a:cubicBezTo>
                      <a:pt x="-4438" y="347229"/>
                      <a:pt x="6675" y="298810"/>
                      <a:pt x="11437" y="273807"/>
                    </a:cubicBezTo>
                    <a:cubicBezTo>
                      <a:pt x="16199" y="248804"/>
                      <a:pt x="29693" y="251185"/>
                      <a:pt x="30487" y="235707"/>
                    </a:cubicBezTo>
                    <a:cubicBezTo>
                      <a:pt x="31281" y="220229"/>
                      <a:pt x="15406" y="192845"/>
                      <a:pt x="16200" y="180939"/>
                    </a:cubicBezTo>
                    <a:cubicBezTo>
                      <a:pt x="16994" y="169033"/>
                      <a:pt x="20169" y="165461"/>
                      <a:pt x="35250" y="164270"/>
                    </a:cubicBezTo>
                    <a:cubicBezTo>
                      <a:pt x="50331" y="163079"/>
                      <a:pt x="92796" y="171017"/>
                      <a:pt x="106687" y="173795"/>
                    </a:cubicBezTo>
                    <a:cubicBezTo>
                      <a:pt x="120578" y="176573"/>
                      <a:pt x="119586" y="178756"/>
                      <a:pt x="118594" y="180939"/>
                    </a:cubicBezTo>
                  </a:path>
                </a:pathLst>
              </a:custGeom>
              <a:gradFill>
                <a:gsLst>
                  <a:gs pos="0">
                    <a:schemeClr val="accent6">
                      <a:lumMod val="60000"/>
                      <a:lumOff val="40000"/>
                    </a:schemeClr>
                  </a:gs>
                  <a:gs pos="58000">
                    <a:schemeClr val="accent1"/>
                  </a:gs>
                </a:gsLst>
                <a:lin ang="5400000" scaled="1"/>
              </a:gradFill>
              <a:ln w="12700" cap="flat" cmpd="sng" algn="ctr">
                <a:solidFill>
                  <a:schemeClr val="tx1">
                    <a:lumMod val="65000"/>
                  </a:schemeClr>
                </a:solidFill>
                <a:prstDash val="solid"/>
                <a:round/>
                <a:headEnd type="none" w="med" len="med"/>
                <a:tailEnd type="none" w="med" len="med"/>
              </a:ln>
              <a:effectLst/>
            </p:spPr>
            <p:txBody>
              <a:bodyPr anchor="ctr"/>
              <a:ls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itchFamily="34" charset="0"/>
                </a:endParaRPr>
              </a:p>
            </p:txBody>
          </p:sp>
          <p:sp>
            <p:nvSpPr>
              <p:cNvPr id="7" name="Freeform 16">
                <a:extLst>
                  <a:ext uri="{FF2B5EF4-FFF2-40B4-BE49-F238E27FC236}">
                    <a16:creationId xmlns:a16="http://schemas.microsoft.com/office/drawing/2014/main" id="{91F10F69-9410-4349-8002-BD06FC7A3AC9}"/>
                  </a:ext>
                </a:extLst>
              </p:cNvPr>
              <p:cNvSpPr/>
              <p:nvPr/>
            </p:nvSpPr>
            <p:spPr bwMode="auto">
              <a:xfrm rot="10826409">
                <a:off x="2321310" y="3589122"/>
                <a:ext cx="908813" cy="741925"/>
              </a:xfrm>
              <a:custGeom>
                <a:avLst/>
                <a:gdLst>
                  <a:gd name="connsiteX0" fmla="*/ 7937 w 497682"/>
                  <a:gd name="connsiteY0" fmla="*/ 321071 h 502841"/>
                  <a:gd name="connsiteX1" fmla="*/ 22225 w 497682"/>
                  <a:gd name="connsiteY1" fmla="*/ 173434 h 502841"/>
                  <a:gd name="connsiteX2" fmla="*/ 141287 w 497682"/>
                  <a:gd name="connsiteY2" fmla="*/ 42465 h 502841"/>
                  <a:gd name="connsiteX3" fmla="*/ 250825 w 497682"/>
                  <a:gd name="connsiteY3" fmla="*/ 1984 h 502841"/>
                  <a:gd name="connsiteX4" fmla="*/ 372269 w 497682"/>
                  <a:gd name="connsiteY4" fmla="*/ 30559 h 502841"/>
                  <a:gd name="connsiteX5" fmla="*/ 453231 w 497682"/>
                  <a:gd name="connsiteY5" fmla="*/ 128190 h 502841"/>
                  <a:gd name="connsiteX6" fmla="*/ 496094 w 497682"/>
                  <a:gd name="connsiteY6" fmla="*/ 244871 h 502841"/>
                  <a:gd name="connsiteX7" fmla="*/ 443706 w 497682"/>
                  <a:gd name="connsiteY7" fmla="*/ 382984 h 502841"/>
                  <a:gd name="connsiteX8" fmla="*/ 336550 w 497682"/>
                  <a:gd name="connsiteY8" fmla="*/ 471090 h 502841"/>
                  <a:gd name="connsiteX9" fmla="*/ 210344 w 497682"/>
                  <a:gd name="connsiteY9" fmla="*/ 494903 h 502841"/>
                  <a:gd name="connsiteX10" fmla="*/ 53181 w 497682"/>
                  <a:gd name="connsiteY10" fmla="*/ 423465 h 502841"/>
                  <a:gd name="connsiteX11" fmla="*/ 7937 w 497682"/>
                  <a:gd name="connsiteY11" fmla="*/ 321071 h 502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7682" h="502841">
                    <a:moveTo>
                      <a:pt x="7937" y="321071"/>
                    </a:moveTo>
                    <a:cubicBezTo>
                      <a:pt x="2778" y="279399"/>
                      <a:pt x="0" y="219868"/>
                      <a:pt x="22225" y="173434"/>
                    </a:cubicBezTo>
                    <a:cubicBezTo>
                      <a:pt x="44450" y="127000"/>
                      <a:pt x="103187" y="71040"/>
                      <a:pt x="141287" y="42465"/>
                    </a:cubicBezTo>
                    <a:cubicBezTo>
                      <a:pt x="179387" y="13890"/>
                      <a:pt x="212328" y="3968"/>
                      <a:pt x="250825" y="1984"/>
                    </a:cubicBezTo>
                    <a:cubicBezTo>
                      <a:pt x="289322" y="0"/>
                      <a:pt x="338535" y="9525"/>
                      <a:pt x="372269" y="30559"/>
                    </a:cubicBezTo>
                    <a:cubicBezTo>
                      <a:pt x="406003" y="51593"/>
                      <a:pt x="432594" y="92471"/>
                      <a:pt x="453231" y="128190"/>
                    </a:cubicBezTo>
                    <a:cubicBezTo>
                      <a:pt x="473869" y="163909"/>
                      <a:pt x="497682" y="202405"/>
                      <a:pt x="496094" y="244871"/>
                    </a:cubicBezTo>
                    <a:cubicBezTo>
                      <a:pt x="494507" y="287337"/>
                      <a:pt x="470297" y="345281"/>
                      <a:pt x="443706" y="382984"/>
                    </a:cubicBezTo>
                    <a:cubicBezTo>
                      <a:pt x="417115" y="420687"/>
                      <a:pt x="375444" y="452437"/>
                      <a:pt x="336550" y="471090"/>
                    </a:cubicBezTo>
                    <a:cubicBezTo>
                      <a:pt x="297656" y="489743"/>
                      <a:pt x="257572" y="502841"/>
                      <a:pt x="210344" y="494903"/>
                    </a:cubicBezTo>
                    <a:cubicBezTo>
                      <a:pt x="163116" y="486965"/>
                      <a:pt x="87709" y="454024"/>
                      <a:pt x="53181" y="423465"/>
                    </a:cubicBezTo>
                    <a:cubicBezTo>
                      <a:pt x="18653" y="392906"/>
                      <a:pt x="13096" y="362743"/>
                      <a:pt x="7937" y="321071"/>
                    </a:cubicBezTo>
                    <a:close/>
                  </a:path>
                </a:pathLst>
              </a:custGeom>
              <a:gradFill flip="none" rotWithShape="1">
                <a:gsLst>
                  <a:gs pos="0">
                    <a:schemeClr val="accent6">
                      <a:lumMod val="50000"/>
                    </a:schemeClr>
                  </a:gs>
                  <a:gs pos="37000">
                    <a:schemeClr val="accent1"/>
                  </a:gs>
                  <a:gs pos="100000">
                    <a:schemeClr val="accent6">
                      <a:lumMod val="40000"/>
                      <a:lumOff val="60000"/>
                    </a:schemeClr>
                  </a:gs>
                </a:gsLst>
                <a:path path="circle">
                  <a:fillToRect l="50000" t="50000" r="50000" b="50000"/>
                </a:path>
                <a:tileRect/>
              </a:gradFill>
              <a:ln w="12700">
                <a:solidFill>
                  <a:schemeClr val="tx2"/>
                </a:solidFill>
                <a:miter lim="800000"/>
                <a:headEnd/>
                <a:tailEnd/>
              </a:ln>
            </p:spPr>
            <p:txBody>
              <a:bodyPr anchor="ctr"/>
              <a:ls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endParaRPr>
              </a:p>
            </p:txBody>
          </p:sp>
        </p:grpSp>
        <p:grpSp>
          <p:nvGrpSpPr>
            <p:cNvPr id="32" name="Group 31">
              <a:extLst>
                <a:ext uri="{FF2B5EF4-FFF2-40B4-BE49-F238E27FC236}">
                  <a16:creationId xmlns:a16="http://schemas.microsoft.com/office/drawing/2014/main" id="{05D056F3-DE40-4571-8E47-83C560F70EF7}"/>
                </a:ext>
              </a:extLst>
            </p:cNvPr>
            <p:cNvGrpSpPr/>
            <p:nvPr/>
          </p:nvGrpSpPr>
          <p:grpSpPr>
            <a:xfrm rot="13028830">
              <a:off x="2091688" y="2643891"/>
              <a:ext cx="758903" cy="743356"/>
              <a:chOff x="257685" y="4076811"/>
              <a:chExt cx="1464471" cy="1434470"/>
            </a:xfrm>
          </p:grpSpPr>
          <p:sp>
            <p:nvSpPr>
              <p:cNvPr id="33" name="Rectangle 32">
                <a:extLst>
                  <a:ext uri="{FF2B5EF4-FFF2-40B4-BE49-F238E27FC236}">
                    <a16:creationId xmlns:a16="http://schemas.microsoft.com/office/drawing/2014/main" id="{D55D04E0-1FC4-4231-AE0D-2EFF29EB906E}"/>
                  </a:ext>
                </a:extLst>
              </p:cNvPr>
              <p:cNvSpPr/>
              <p:nvPr/>
            </p:nvSpPr>
            <p:spPr bwMode="auto">
              <a:xfrm>
                <a:off x="1183936" y="5140278"/>
                <a:ext cx="144905" cy="38378"/>
              </a:xfrm>
              <a:prstGeom prst="rect">
                <a:avLst/>
              </a:prstGeom>
              <a:solidFill>
                <a:srgbClr val="68A0DE"/>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34" name="Rectangle 33">
                <a:extLst>
                  <a:ext uri="{FF2B5EF4-FFF2-40B4-BE49-F238E27FC236}">
                    <a16:creationId xmlns:a16="http://schemas.microsoft.com/office/drawing/2014/main" id="{DD0182F9-5DBF-4D4A-862B-5641EC405C78}"/>
                  </a:ext>
                </a:extLst>
              </p:cNvPr>
              <p:cNvSpPr/>
              <p:nvPr/>
            </p:nvSpPr>
            <p:spPr bwMode="auto">
              <a:xfrm>
                <a:off x="615238" y="5135013"/>
                <a:ext cx="147068" cy="38378"/>
              </a:xfrm>
              <a:prstGeom prst="rect">
                <a:avLst/>
              </a:prstGeom>
              <a:solidFill>
                <a:srgbClr val="68A0DE"/>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35" name="7-Point Star 14">
                <a:extLst>
                  <a:ext uri="{FF2B5EF4-FFF2-40B4-BE49-F238E27FC236}">
                    <a16:creationId xmlns:a16="http://schemas.microsoft.com/office/drawing/2014/main" id="{802E4B60-9874-47B2-96A2-A8C542337F6C}"/>
                  </a:ext>
                </a:extLst>
              </p:cNvPr>
              <p:cNvSpPr/>
              <p:nvPr/>
            </p:nvSpPr>
            <p:spPr bwMode="auto">
              <a:xfrm rot="20253103">
                <a:off x="487455" y="5074753"/>
                <a:ext cx="139353" cy="139353"/>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36" name="7-Point Star 2">
                <a:extLst>
                  <a:ext uri="{FF2B5EF4-FFF2-40B4-BE49-F238E27FC236}">
                    <a16:creationId xmlns:a16="http://schemas.microsoft.com/office/drawing/2014/main" id="{D6ABB818-B586-41D4-A81B-72C1817981F4}"/>
                  </a:ext>
                </a:extLst>
              </p:cNvPr>
              <p:cNvSpPr/>
              <p:nvPr/>
            </p:nvSpPr>
            <p:spPr bwMode="auto">
              <a:xfrm>
                <a:off x="1313777" y="5084042"/>
                <a:ext cx="139353" cy="139353"/>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grpSp>
            <p:nvGrpSpPr>
              <p:cNvPr id="3" name="Group 2">
                <a:extLst>
                  <a:ext uri="{FF2B5EF4-FFF2-40B4-BE49-F238E27FC236}">
                    <a16:creationId xmlns:a16="http://schemas.microsoft.com/office/drawing/2014/main" id="{1D1BA35B-72F5-49AE-8E8D-45BB4C30B886}"/>
                  </a:ext>
                </a:extLst>
              </p:cNvPr>
              <p:cNvGrpSpPr/>
              <p:nvPr/>
            </p:nvGrpSpPr>
            <p:grpSpPr>
              <a:xfrm>
                <a:off x="257685" y="4076811"/>
                <a:ext cx="1464471" cy="1434470"/>
                <a:chOff x="1710686" y="3278840"/>
                <a:chExt cx="1464471" cy="1434470"/>
              </a:xfrm>
            </p:grpSpPr>
            <p:sp>
              <p:nvSpPr>
                <p:cNvPr id="15" name="Rectangle 14">
                  <a:extLst>
                    <a:ext uri="{FF2B5EF4-FFF2-40B4-BE49-F238E27FC236}">
                      <a16:creationId xmlns:a16="http://schemas.microsoft.com/office/drawing/2014/main" id="{207425CF-25B3-41FC-AA11-312B423BACB4}"/>
                    </a:ext>
                  </a:extLst>
                </p:cNvPr>
                <p:cNvSpPr/>
                <p:nvPr/>
              </p:nvSpPr>
              <p:spPr bwMode="auto">
                <a:xfrm>
                  <a:off x="2626726" y="4582544"/>
                  <a:ext cx="144906" cy="38378"/>
                </a:xfrm>
                <a:prstGeom prst="rect">
                  <a:avLst/>
                </a:prstGeom>
                <a:solidFill>
                  <a:srgbClr val="68A0DE"/>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16" name="Freeform 73">
                  <a:extLst>
                    <a:ext uri="{FF2B5EF4-FFF2-40B4-BE49-F238E27FC236}">
                      <a16:creationId xmlns:a16="http://schemas.microsoft.com/office/drawing/2014/main" id="{FACD5C17-E6E0-4446-9D7E-8EC2A5EA91F0}"/>
                    </a:ext>
                  </a:extLst>
                </p:cNvPr>
                <p:cNvSpPr/>
                <p:nvPr/>
              </p:nvSpPr>
              <p:spPr bwMode="auto">
                <a:xfrm>
                  <a:off x="2744226" y="3517080"/>
                  <a:ext cx="430931" cy="568975"/>
                </a:xfrm>
                <a:custGeom>
                  <a:avLst/>
                  <a:gdLst>
                    <a:gd name="connsiteX0" fmla="*/ 256674 w 890337"/>
                    <a:gd name="connsiteY0" fmla="*/ 1122948 h 1130969"/>
                    <a:gd name="connsiteX1" fmla="*/ 890337 w 890337"/>
                    <a:gd name="connsiteY1" fmla="*/ 216569 h 1130969"/>
                    <a:gd name="connsiteX2" fmla="*/ 842211 w 890337"/>
                    <a:gd name="connsiteY2" fmla="*/ 0 h 1130969"/>
                    <a:gd name="connsiteX3" fmla="*/ 625642 w 890337"/>
                    <a:gd name="connsiteY3" fmla="*/ 0 h 1130969"/>
                    <a:gd name="connsiteX4" fmla="*/ 0 w 890337"/>
                    <a:gd name="connsiteY4" fmla="*/ 906379 h 1130969"/>
                    <a:gd name="connsiteX5" fmla="*/ 24063 w 890337"/>
                    <a:gd name="connsiteY5" fmla="*/ 1130969 h 1130969"/>
                    <a:gd name="connsiteX6" fmla="*/ 256674 w 890337"/>
                    <a:gd name="connsiteY6" fmla="*/ 1122948 h 1130969"/>
                    <a:gd name="connsiteX0" fmla="*/ 256674 w 895015"/>
                    <a:gd name="connsiteY0" fmla="*/ 1122948 h 1130969"/>
                    <a:gd name="connsiteX1" fmla="*/ 890337 w 895015"/>
                    <a:gd name="connsiteY1" fmla="*/ 216569 h 1130969"/>
                    <a:gd name="connsiteX2" fmla="*/ 842211 w 895015"/>
                    <a:gd name="connsiteY2" fmla="*/ 0 h 1130969"/>
                    <a:gd name="connsiteX3" fmla="*/ 625642 w 895015"/>
                    <a:gd name="connsiteY3" fmla="*/ 0 h 1130969"/>
                    <a:gd name="connsiteX4" fmla="*/ 0 w 895015"/>
                    <a:gd name="connsiteY4" fmla="*/ 906379 h 1130969"/>
                    <a:gd name="connsiteX5" fmla="*/ 24063 w 895015"/>
                    <a:gd name="connsiteY5" fmla="*/ 1130969 h 1130969"/>
                    <a:gd name="connsiteX6" fmla="*/ 256674 w 895015"/>
                    <a:gd name="connsiteY6" fmla="*/ 1122948 h 1130969"/>
                    <a:gd name="connsiteX0" fmla="*/ 256674 w 917747"/>
                    <a:gd name="connsiteY0" fmla="*/ 1122948 h 1130969"/>
                    <a:gd name="connsiteX1" fmla="*/ 890337 w 917747"/>
                    <a:gd name="connsiteY1" fmla="*/ 216569 h 1130969"/>
                    <a:gd name="connsiteX2" fmla="*/ 842211 w 917747"/>
                    <a:gd name="connsiteY2" fmla="*/ 0 h 1130969"/>
                    <a:gd name="connsiteX3" fmla="*/ 625642 w 917747"/>
                    <a:gd name="connsiteY3" fmla="*/ 0 h 1130969"/>
                    <a:gd name="connsiteX4" fmla="*/ 0 w 917747"/>
                    <a:gd name="connsiteY4" fmla="*/ 906379 h 1130969"/>
                    <a:gd name="connsiteX5" fmla="*/ 24063 w 917747"/>
                    <a:gd name="connsiteY5" fmla="*/ 1130969 h 1130969"/>
                    <a:gd name="connsiteX6" fmla="*/ 256674 w 917747"/>
                    <a:gd name="connsiteY6" fmla="*/ 1122948 h 1130969"/>
                    <a:gd name="connsiteX0" fmla="*/ 256674 w 917747"/>
                    <a:gd name="connsiteY0" fmla="*/ 1154698 h 1162719"/>
                    <a:gd name="connsiteX1" fmla="*/ 890337 w 917747"/>
                    <a:gd name="connsiteY1" fmla="*/ 248319 h 1162719"/>
                    <a:gd name="connsiteX2" fmla="*/ 842211 w 917747"/>
                    <a:gd name="connsiteY2" fmla="*/ 31750 h 1162719"/>
                    <a:gd name="connsiteX3" fmla="*/ 625642 w 917747"/>
                    <a:gd name="connsiteY3" fmla="*/ 31750 h 1162719"/>
                    <a:gd name="connsiteX4" fmla="*/ 0 w 917747"/>
                    <a:gd name="connsiteY4" fmla="*/ 938129 h 1162719"/>
                    <a:gd name="connsiteX5" fmla="*/ 24063 w 917747"/>
                    <a:gd name="connsiteY5" fmla="*/ 1162719 h 1162719"/>
                    <a:gd name="connsiteX6" fmla="*/ 256674 w 917747"/>
                    <a:gd name="connsiteY6" fmla="*/ 1154698 h 1162719"/>
                    <a:gd name="connsiteX0" fmla="*/ 256674 w 917747"/>
                    <a:gd name="connsiteY0" fmla="*/ 1166461 h 1174482"/>
                    <a:gd name="connsiteX1" fmla="*/ 890337 w 917747"/>
                    <a:gd name="connsiteY1" fmla="*/ 260082 h 1174482"/>
                    <a:gd name="connsiteX2" fmla="*/ 842211 w 917747"/>
                    <a:gd name="connsiteY2" fmla="*/ 43513 h 1174482"/>
                    <a:gd name="connsiteX3" fmla="*/ 625642 w 917747"/>
                    <a:gd name="connsiteY3" fmla="*/ 43513 h 1174482"/>
                    <a:gd name="connsiteX4" fmla="*/ 0 w 917747"/>
                    <a:gd name="connsiteY4" fmla="*/ 949892 h 1174482"/>
                    <a:gd name="connsiteX5" fmla="*/ 24063 w 917747"/>
                    <a:gd name="connsiteY5" fmla="*/ 1174482 h 1174482"/>
                    <a:gd name="connsiteX6" fmla="*/ 256674 w 917747"/>
                    <a:gd name="connsiteY6" fmla="*/ 1166461 h 1174482"/>
                    <a:gd name="connsiteX0" fmla="*/ 256674 w 917747"/>
                    <a:gd name="connsiteY0" fmla="*/ 1166461 h 1203631"/>
                    <a:gd name="connsiteX1" fmla="*/ 890337 w 917747"/>
                    <a:gd name="connsiteY1" fmla="*/ 260082 h 1203631"/>
                    <a:gd name="connsiteX2" fmla="*/ 842211 w 917747"/>
                    <a:gd name="connsiteY2" fmla="*/ 43513 h 1203631"/>
                    <a:gd name="connsiteX3" fmla="*/ 625642 w 917747"/>
                    <a:gd name="connsiteY3" fmla="*/ 43513 h 1203631"/>
                    <a:gd name="connsiteX4" fmla="*/ 0 w 917747"/>
                    <a:gd name="connsiteY4" fmla="*/ 949892 h 1203631"/>
                    <a:gd name="connsiteX5" fmla="*/ 24063 w 917747"/>
                    <a:gd name="connsiteY5" fmla="*/ 1174482 h 1203631"/>
                    <a:gd name="connsiteX6" fmla="*/ 256674 w 917747"/>
                    <a:gd name="connsiteY6" fmla="*/ 1166461 h 1203631"/>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 name="connsiteX0" fmla="*/ 262919 w 923992"/>
                    <a:gd name="connsiteY0" fmla="*/ 1166461 h 1211739"/>
                    <a:gd name="connsiteX1" fmla="*/ 896582 w 923992"/>
                    <a:gd name="connsiteY1" fmla="*/ 260082 h 1211739"/>
                    <a:gd name="connsiteX2" fmla="*/ 848456 w 923992"/>
                    <a:gd name="connsiteY2" fmla="*/ 43513 h 1211739"/>
                    <a:gd name="connsiteX3" fmla="*/ 631887 w 923992"/>
                    <a:gd name="connsiteY3" fmla="*/ 43513 h 1211739"/>
                    <a:gd name="connsiteX4" fmla="*/ 6245 w 923992"/>
                    <a:gd name="connsiteY4" fmla="*/ 949892 h 1211739"/>
                    <a:gd name="connsiteX5" fmla="*/ 30308 w 923992"/>
                    <a:gd name="connsiteY5" fmla="*/ 1174482 h 1211739"/>
                    <a:gd name="connsiteX6" fmla="*/ 262919 w 923992"/>
                    <a:gd name="connsiteY6" fmla="*/ 1166461 h 1211739"/>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747" h="1211739">
                      <a:moveTo>
                        <a:pt x="256674" y="1166461"/>
                      </a:moveTo>
                      <a:lnTo>
                        <a:pt x="890337" y="260082"/>
                      </a:lnTo>
                      <a:cubicBezTo>
                        <a:pt x="931445" y="192655"/>
                        <a:pt x="934453" y="96653"/>
                        <a:pt x="842211" y="43513"/>
                      </a:cubicBezTo>
                      <a:cubicBezTo>
                        <a:pt x="765259" y="-27925"/>
                        <a:pt x="712119" y="650"/>
                        <a:pt x="625642" y="43513"/>
                      </a:cubicBezTo>
                      <a:lnTo>
                        <a:pt x="0" y="949892"/>
                      </a:lnTo>
                      <a:cubicBezTo>
                        <a:pt x="-39604" y="1024755"/>
                        <a:pt x="-31583" y="1094856"/>
                        <a:pt x="24063" y="1174482"/>
                      </a:cubicBezTo>
                      <a:cubicBezTo>
                        <a:pt x="153988" y="1243245"/>
                        <a:pt x="202950" y="1202473"/>
                        <a:pt x="256674" y="1166461"/>
                      </a:cubicBezTo>
                      <a:close/>
                    </a:path>
                  </a:pathLst>
                </a:custGeom>
                <a:solidFill>
                  <a:srgbClr val="1D2E58">
                    <a:lumMod val="60000"/>
                    <a:lumOff val="40000"/>
                  </a:srgbClr>
                </a:soli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17" name="Freeform 74">
                  <a:extLst>
                    <a:ext uri="{FF2B5EF4-FFF2-40B4-BE49-F238E27FC236}">
                      <a16:creationId xmlns:a16="http://schemas.microsoft.com/office/drawing/2014/main" id="{93243FD3-205A-4AE9-8636-8A63DDF32538}"/>
                    </a:ext>
                  </a:extLst>
                </p:cNvPr>
                <p:cNvSpPr/>
                <p:nvPr/>
              </p:nvSpPr>
              <p:spPr bwMode="auto">
                <a:xfrm flipV="1">
                  <a:off x="1710686" y="3539196"/>
                  <a:ext cx="430931" cy="568975"/>
                </a:xfrm>
                <a:custGeom>
                  <a:avLst/>
                  <a:gdLst>
                    <a:gd name="connsiteX0" fmla="*/ 256674 w 890337"/>
                    <a:gd name="connsiteY0" fmla="*/ 1122948 h 1130969"/>
                    <a:gd name="connsiteX1" fmla="*/ 890337 w 890337"/>
                    <a:gd name="connsiteY1" fmla="*/ 216569 h 1130969"/>
                    <a:gd name="connsiteX2" fmla="*/ 842211 w 890337"/>
                    <a:gd name="connsiteY2" fmla="*/ 0 h 1130969"/>
                    <a:gd name="connsiteX3" fmla="*/ 625642 w 890337"/>
                    <a:gd name="connsiteY3" fmla="*/ 0 h 1130969"/>
                    <a:gd name="connsiteX4" fmla="*/ 0 w 890337"/>
                    <a:gd name="connsiteY4" fmla="*/ 906379 h 1130969"/>
                    <a:gd name="connsiteX5" fmla="*/ 24063 w 890337"/>
                    <a:gd name="connsiteY5" fmla="*/ 1130969 h 1130969"/>
                    <a:gd name="connsiteX6" fmla="*/ 256674 w 890337"/>
                    <a:gd name="connsiteY6" fmla="*/ 1122948 h 1130969"/>
                    <a:gd name="connsiteX0" fmla="*/ 256674 w 895015"/>
                    <a:gd name="connsiteY0" fmla="*/ 1122948 h 1130969"/>
                    <a:gd name="connsiteX1" fmla="*/ 890337 w 895015"/>
                    <a:gd name="connsiteY1" fmla="*/ 216569 h 1130969"/>
                    <a:gd name="connsiteX2" fmla="*/ 842211 w 895015"/>
                    <a:gd name="connsiteY2" fmla="*/ 0 h 1130969"/>
                    <a:gd name="connsiteX3" fmla="*/ 625642 w 895015"/>
                    <a:gd name="connsiteY3" fmla="*/ 0 h 1130969"/>
                    <a:gd name="connsiteX4" fmla="*/ 0 w 895015"/>
                    <a:gd name="connsiteY4" fmla="*/ 906379 h 1130969"/>
                    <a:gd name="connsiteX5" fmla="*/ 24063 w 895015"/>
                    <a:gd name="connsiteY5" fmla="*/ 1130969 h 1130969"/>
                    <a:gd name="connsiteX6" fmla="*/ 256674 w 895015"/>
                    <a:gd name="connsiteY6" fmla="*/ 1122948 h 1130969"/>
                    <a:gd name="connsiteX0" fmla="*/ 256674 w 917747"/>
                    <a:gd name="connsiteY0" fmla="*/ 1122948 h 1130969"/>
                    <a:gd name="connsiteX1" fmla="*/ 890337 w 917747"/>
                    <a:gd name="connsiteY1" fmla="*/ 216569 h 1130969"/>
                    <a:gd name="connsiteX2" fmla="*/ 842211 w 917747"/>
                    <a:gd name="connsiteY2" fmla="*/ 0 h 1130969"/>
                    <a:gd name="connsiteX3" fmla="*/ 625642 w 917747"/>
                    <a:gd name="connsiteY3" fmla="*/ 0 h 1130969"/>
                    <a:gd name="connsiteX4" fmla="*/ 0 w 917747"/>
                    <a:gd name="connsiteY4" fmla="*/ 906379 h 1130969"/>
                    <a:gd name="connsiteX5" fmla="*/ 24063 w 917747"/>
                    <a:gd name="connsiteY5" fmla="*/ 1130969 h 1130969"/>
                    <a:gd name="connsiteX6" fmla="*/ 256674 w 917747"/>
                    <a:gd name="connsiteY6" fmla="*/ 1122948 h 1130969"/>
                    <a:gd name="connsiteX0" fmla="*/ 256674 w 917747"/>
                    <a:gd name="connsiteY0" fmla="*/ 1154698 h 1162719"/>
                    <a:gd name="connsiteX1" fmla="*/ 890337 w 917747"/>
                    <a:gd name="connsiteY1" fmla="*/ 248319 h 1162719"/>
                    <a:gd name="connsiteX2" fmla="*/ 842211 w 917747"/>
                    <a:gd name="connsiteY2" fmla="*/ 31750 h 1162719"/>
                    <a:gd name="connsiteX3" fmla="*/ 625642 w 917747"/>
                    <a:gd name="connsiteY3" fmla="*/ 31750 h 1162719"/>
                    <a:gd name="connsiteX4" fmla="*/ 0 w 917747"/>
                    <a:gd name="connsiteY4" fmla="*/ 938129 h 1162719"/>
                    <a:gd name="connsiteX5" fmla="*/ 24063 w 917747"/>
                    <a:gd name="connsiteY5" fmla="*/ 1162719 h 1162719"/>
                    <a:gd name="connsiteX6" fmla="*/ 256674 w 917747"/>
                    <a:gd name="connsiteY6" fmla="*/ 1154698 h 1162719"/>
                    <a:gd name="connsiteX0" fmla="*/ 256674 w 917747"/>
                    <a:gd name="connsiteY0" fmla="*/ 1166461 h 1174482"/>
                    <a:gd name="connsiteX1" fmla="*/ 890337 w 917747"/>
                    <a:gd name="connsiteY1" fmla="*/ 260082 h 1174482"/>
                    <a:gd name="connsiteX2" fmla="*/ 842211 w 917747"/>
                    <a:gd name="connsiteY2" fmla="*/ 43513 h 1174482"/>
                    <a:gd name="connsiteX3" fmla="*/ 625642 w 917747"/>
                    <a:gd name="connsiteY3" fmla="*/ 43513 h 1174482"/>
                    <a:gd name="connsiteX4" fmla="*/ 0 w 917747"/>
                    <a:gd name="connsiteY4" fmla="*/ 949892 h 1174482"/>
                    <a:gd name="connsiteX5" fmla="*/ 24063 w 917747"/>
                    <a:gd name="connsiteY5" fmla="*/ 1174482 h 1174482"/>
                    <a:gd name="connsiteX6" fmla="*/ 256674 w 917747"/>
                    <a:gd name="connsiteY6" fmla="*/ 1166461 h 1174482"/>
                    <a:gd name="connsiteX0" fmla="*/ 256674 w 917747"/>
                    <a:gd name="connsiteY0" fmla="*/ 1166461 h 1203631"/>
                    <a:gd name="connsiteX1" fmla="*/ 890337 w 917747"/>
                    <a:gd name="connsiteY1" fmla="*/ 260082 h 1203631"/>
                    <a:gd name="connsiteX2" fmla="*/ 842211 w 917747"/>
                    <a:gd name="connsiteY2" fmla="*/ 43513 h 1203631"/>
                    <a:gd name="connsiteX3" fmla="*/ 625642 w 917747"/>
                    <a:gd name="connsiteY3" fmla="*/ 43513 h 1203631"/>
                    <a:gd name="connsiteX4" fmla="*/ 0 w 917747"/>
                    <a:gd name="connsiteY4" fmla="*/ 949892 h 1203631"/>
                    <a:gd name="connsiteX5" fmla="*/ 24063 w 917747"/>
                    <a:gd name="connsiteY5" fmla="*/ 1174482 h 1203631"/>
                    <a:gd name="connsiteX6" fmla="*/ 256674 w 917747"/>
                    <a:gd name="connsiteY6" fmla="*/ 1166461 h 1203631"/>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 name="connsiteX0" fmla="*/ 262919 w 923992"/>
                    <a:gd name="connsiteY0" fmla="*/ 1166461 h 1211739"/>
                    <a:gd name="connsiteX1" fmla="*/ 896582 w 923992"/>
                    <a:gd name="connsiteY1" fmla="*/ 260082 h 1211739"/>
                    <a:gd name="connsiteX2" fmla="*/ 848456 w 923992"/>
                    <a:gd name="connsiteY2" fmla="*/ 43513 h 1211739"/>
                    <a:gd name="connsiteX3" fmla="*/ 631887 w 923992"/>
                    <a:gd name="connsiteY3" fmla="*/ 43513 h 1211739"/>
                    <a:gd name="connsiteX4" fmla="*/ 6245 w 923992"/>
                    <a:gd name="connsiteY4" fmla="*/ 949892 h 1211739"/>
                    <a:gd name="connsiteX5" fmla="*/ 30308 w 923992"/>
                    <a:gd name="connsiteY5" fmla="*/ 1174482 h 1211739"/>
                    <a:gd name="connsiteX6" fmla="*/ 262919 w 923992"/>
                    <a:gd name="connsiteY6" fmla="*/ 1166461 h 1211739"/>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747" h="1211739">
                      <a:moveTo>
                        <a:pt x="256674" y="1166461"/>
                      </a:moveTo>
                      <a:lnTo>
                        <a:pt x="890337" y="260082"/>
                      </a:lnTo>
                      <a:cubicBezTo>
                        <a:pt x="931445" y="192655"/>
                        <a:pt x="934453" y="96653"/>
                        <a:pt x="842211" y="43513"/>
                      </a:cubicBezTo>
                      <a:cubicBezTo>
                        <a:pt x="765259" y="-27925"/>
                        <a:pt x="712119" y="650"/>
                        <a:pt x="625642" y="43513"/>
                      </a:cubicBezTo>
                      <a:lnTo>
                        <a:pt x="0" y="949892"/>
                      </a:lnTo>
                      <a:cubicBezTo>
                        <a:pt x="-39604" y="1024755"/>
                        <a:pt x="-31583" y="1094856"/>
                        <a:pt x="24063" y="1174482"/>
                      </a:cubicBezTo>
                      <a:cubicBezTo>
                        <a:pt x="153988" y="1243245"/>
                        <a:pt x="202950" y="1202473"/>
                        <a:pt x="256674" y="1166461"/>
                      </a:cubicBezTo>
                      <a:close/>
                    </a:path>
                  </a:pathLst>
                </a:custGeom>
                <a:solidFill>
                  <a:srgbClr val="1D2E58">
                    <a:lumMod val="60000"/>
                    <a:lumOff val="40000"/>
                  </a:srgbClr>
                </a:soli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18" name="Freeform 39">
                  <a:extLst>
                    <a:ext uri="{FF2B5EF4-FFF2-40B4-BE49-F238E27FC236}">
                      <a16:creationId xmlns:a16="http://schemas.microsoft.com/office/drawing/2014/main" id="{89E4B5C4-D7E3-41F5-9A10-F1221F67A231}"/>
                    </a:ext>
                  </a:extLst>
                </p:cNvPr>
                <p:cNvSpPr/>
                <p:nvPr/>
              </p:nvSpPr>
              <p:spPr bwMode="auto">
                <a:xfrm>
                  <a:off x="2461753" y="3278840"/>
                  <a:ext cx="619644" cy="1434470"/>
                </a:xfrm>
                <a:custGeom>
                  <a:avLst/>
                  <a:gdLst>
                    <a:gd name="connsiteX0" fmla="*/ 1010653 w 1283368"/>
                    <a:gd name="connsiteY0" fmla="*/ 16042 h 3296653"/>
                    <a:gd name="connsiteX1" fmla="*/ 40105 w 1283368"/>
                    <a:gd name="connsiteY1" fmla="*/ 1435768 h 3296653"/>
                    <a:gd name="connsiteX2" fmla="*/ 0 w 1283368"/>
                    <a:gd name="connsiteY2" fmla="*/ 1668379 h 3296653"/>
                    <a:gd name="connsiteX3" fmla="*/ 8021 w 1283368"/>
                    <a:gd name="connsiteY3" fmla="*/ 3136232 h 3296653"/>
                    <a:gd name="connsiteX4" fmla="*/ 176463 w 1283368"/>
                    <a:gd name="connsiteY4" fmla="*/ 3296653 h 3296653"/>
                    <a:gd name="connsiteX5" fmla="*/ 368968 w 1283368"/>
                    <a:gd name="connsiteY5" fmla="*/ 3152274 h 3296653"/>
                    <a:gd name="connsiteX6" fmla="*/ 376990 w 1283368"/>
                    <a:gd name="connsiteY6" fmla="*/ 1532021 h 3296653"/>
                    <a:gd name="connsiteX7" fmla="*/ 1283368 w 1283368"/>
                    <a:gd name="connsiteY7" fmla="*/ 232611 h 3296653"/>
                    <a:gd name="connsiteX8" fmla="*/ 1259305 w 1283368"/>
                    <a:gd name="connsiteY8" fmla="*/ 0 h 3296653"/>
                    <a:gd name="connsiteX9" fmla="*/ 1010653 w 1283368"/>
                    <a:gd name="connsiteY9" fmla="*/ 16042 h 3296653"/>
                    <a:gd name="connsiteX0" fmla="*/ 1010653 w 1307114"/>
                    <a:gd name="connsiteY0" fmla="*/ 16042 h 3296653"/>
                    <a:gd name="connsiteX1" fmla="*/ 40105 w 1307114"/>
                    <a:gd name="connsiteY1" fmla="*/ 1435768 h 3296653"/>
                    <a:gd name="connsiteX2" fmla="*/ 0 w 1307114"/>
                    <a:gd name="connsiteY2" fmla="*/ 1668379 h 3296653"/>
                    <a:gd name="connsiteX3" fmla="*/ 8021 w 1307114"/>
                    <a:gd name="connsiteY3" fmla="*/ 3136232 h 3296653"/>
                    <a:gd name="connsiteX4" fmla="*/ 176463 w 1307114"/>
                    <a:gd name="connsiteY4" fmla="*/ 3296653 h 3296653"/>
                    <a:gd name="connsiteX5" fmla="*/ 368968 w 1307114"/>
                    <a:gd name="connsiteY5" fmla="*/ 3152274 h 3296653"/>
                    <a:gd name="connsiteX6" fmla="*/ 376990 w 1307114"/>
                    <a:gd name="connsiteY6" fmla="*/ 1532021 h 3296653"/>
                    <a:gd name="connsiteX7" fmla="*/ 1283368 w 1307114"/>
                    <a:gd name="connsiteY7" fmla="*/ 232611 h 3296653"/>
                    <a:gd name="connsiteX8" fmla="*/ 1259305 w 1307114"/>
                    <a:gd name="connsiteY8" fmla="*/ 0 h 3296653"/>
                    <a:gd name="connsiteX9" fmla="*/ 1010653 w 1307114"/>
                    <a:gd name="connsiteY9" fmla="*/ 16042 h 3296653"/>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61604 h 3342215"/>
                    <a:gd name="connsiteX1" fmla="*/ 40105 w 1307114"/>
                    <a:gd name="connsiteY1" fmla="*/ 1481330 h 3342215"/>
                    <a:gd name="connsiteX2" fmla="*/ 0 w 1307114"/>
                    <a:gd name="connsiteY2" fmla="*/ 1713941 h 3342215"/>
                    <a:gd name="connsiteX3" fmla="*/ 8021 w 1307114"/>
                    <a:gd name="connsiteY3" fmla="*/ 3181794 h 3342215"/>
                    <a:gd name="connsiteX4" fmla="*/ 176463 w 1307114"/>
                    <a:gd name="connsiteY4" fmla="*/ 3342215 h 3342215"/>
                    <a:gd name="connsiteX5" fmla="*/ 368968 w 1307114"/>
                    <a:gd name="connsiteY5" fmla="*/ 3197836 h 3342215"/>
                    <a:gd name="connsiteX6" fmla="*/ 376990 w 1307114"/>
                    <a:gd name="connsiteY6" fmla="*/ 1577583 h 3342215"/>
                    <a:gd name="connsiteX7" fmla="*/ 1283368 w 1307114"/>
                    <a:gd name="connsiteY7" fmla="*/ 278173 h 3342215"/>
                    <a:gd name="connsiteX8" fmla="*/ 1259305 w 1307114"/>
                    <a:gd name="connsiteY8" fmla="*/ 45562 h 3342215"/>
                    <a:gd name="connsiteX9" fmla="*/ 1010653 w 1307114"/>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16293 w 1319647"/>
                    <a:gd name="connsiteY1" fmla="*/ 150038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19647" h="3334194">
                      <a:moveTo>
                        <a:pt x="1010653" y="61604"/>
                      </a:moveTo>
                      <a:lnTo>
                        <a:pt x="16293" y="1500380"/>
                      </a:lnTo>
                      <a:lnTo>
                        <a:pt x="0" y="1713941"/>
                      </a:lnTo>
                      <a:cubicBezTo>
                        <a:pt x="2674" y="2203225"/>
                        <a:pt x="5347" y="2692510"/>
                        <a:pt x="8021" y="3181794"/>
                      </a:cubicBezTo>
                      <a:cubicBezTo>
                        <a:pt x="16042" y="3251310"/>
                        <a:pt x="32084" y="3320826"/>
                        <a:pt x="176463" y="3334194"/>
                      </a:cubicBezTo>
                      <a:cubicBezTo>
                        <a:pt x="352925" y="3310132"/>
                        <a:pt x="344905" y="3262004"/>
                        <a:pt x="368968" y="3197836"/>
                      </a:cubicBezTo>
                      <a:lnTo>
                        <a:pt x="376990" y="1577583"/>
                      </a:lnTo>
                      <a:lnTo>
                        <a:pt x="1283368" y="278173"/>
                      </a:lnTo>
                      <a:cubicBezTo>
                        <a:pt x="1315453" y="184594"/>
                        <a:pt x="1355558" y="147163"/>
                        <a:pt x="1259305" y="45562"/>
                      </a:cubicBezTo>
                      <a:cubicBezTo>
                        <a:pt x="1112252" y="-37323"/>
                        <a:pt x="1085516" y="8131"/>
                        <a:pt x="1010653" y="61604"/>
                      </a:cubicBezTo>
                      <a:close/>
                    </a:path>
                  </a:pathLst>
                </a:custGeom>
                <a:solidFill>
                  <a:srgbClr val="1D2E58">
                    <a:lumMod val="60000"/>
                    <a:lumOff val="40000"/>
                  </a:srgbClr>
                </a:soli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19" name="Freeform 41">
                  <a:extLst>
                    <a:ext uri="{FF2B5EF4-FFF2-40B4-BE49-F238E27FC236}">
                      <a16:creationId xmlns:a16="http://schemas.microsoft.com/office/drawing/2014/main" id="{899430FD-A7C2-4B35-8914-61C82DE35D22}"/>
                    </a:ext>
                  </a:extLst>
                </p:cNvPr>
                <p:cNvSpPr/>
                <p:nvPr/>
              </p:nvSpPr>
              <p:spPr bwMode="auto">
                <a:xfrm flipH="1">
                  <a:off x="1775315" y="3278840"/>
                  <a:ext cx="616174" cy="1434470"/>
                </a:xfrm>
                <a:custGeom>
                  <a:avLst/>
                  <a:gdLst>
                    <a:gd name="connsiteX0" fmla="*/ 1010653 w 1283368"/>
                    <a:gd name="connsiteY0" fmla="*/ 16042 h 3296653"/>
                    <a:gd name="connsiteX1" fmla="*/ 40105 w 1283368"/>
                    <a:gd name="connsiteY1" fmla="*/ 1435768 h 3296653"/>
                    <a:gd name="connsiteX2" fmla="*/ 0 w 1283368"/>
                    <a:gd name="connsiteY2" fmla="*/ 1668379 h 3296653"/>
                    <a:gd name="connsiteX3" fmla="*/ 8021 w 1283368"/>
                    <a:gd name="connsiteY3" fmla="*/ 3136232 h 3296653"/>
                    <a:gd name="connsiteX4" fmla="*/ 176463 w 1283368"/>
                    <a:gd name="connsiteY4" fmla="*/ 3296653 h 3296653"/>
                    <a:gd name="connsiteX5" fmla="*/ 368968 w 1283368"/>
                    <a:gd name="connsiteY5" fmla="*/ 3152274 h 3296653"/>
                    <a:gd name="connsiteX6" fmla="*/ 376990 w 1283368"/>
                    <a:gd name="connsiteY6" fmla="*/ 1532021 h 3296653"/>
                    <a:gd name="connsiteX7" fmla="*/ 1283368 w 1283368"/>
                    <a:gd name="connsiteY7" fmla="*/ 232611 h 3296653"/>
                    <a:gd name="connsiteX8" fmla="*/ 1259305 w 1283368"/>
                    <a:gd name="connsiteY8" fmla="*/ 0 h 3296653"/>
                    <a:gd name="connsiteX9" fmla="*/ 1010653 w 1283368"/>
                    <a:gd name="connsiteY9" fmla="*/ 16042 h 3296653"/>
                    <a:gd name="connsiteX0" fmla="*/ 1010653 w 1307114"/>
                    <a:gd name="connsiteY0" fmla="*/ 16042 h 3296653"/>
                    <a:gd name="connsiteX1" fmla="*/ 40105 w 1307114"/>
                    <a:gd name="connsiteY1" fmla="*/ 1435768 h 3296653"/>
                    <a:gd name="connsiteX2" fmla="*/ 0 w 1307114"/>
                    <a:gd name="connsiteY2" fmla="*/ 1668379 h 3296653"/>
                    <a:gd name="connsiteX3" fmla="*/ 8021 w 1307114"/>
                    <a:gd name="connsiteY3" fmla="*/ 3136232 h 3296653"/>
                    <a:gd name="connsiteX4" fmla="*/ 176463 w 1307114"/>
                    <a:gd name="connsiteY4" fmla="*/ 3296653 h 3296653"/>
                    <a:gd name="connsiteX5" fmla="*/ 368968 w 1307114"/>
                    <a:gd name="connsiteY5" fmla="*/ 3152274 h 3296653"/>
                    <a:gd name="connsiteX6" fmla="*/ 376990 w 1307114"/>
                    <a:gd name="connsiteY6" fmla="*/ 1532021 h 3296653"/>
                    <a:gd name="connsiteX7" fmla="*/ 1283368 w 1307114"/>
                    <a:gd name="connsiteY7" fmla="*/ 232611 h 3296653"/>
                    <a:gd name="connsiteX8" fmla="*/ 1259305 w 1307114"/>
                    <a:gd name="connsiteY8" fmla="*/ 0 h 3296653"/>
                    <a:gd name="connsiteX9" fmla="*/ 1010653 w 1307114"/>
                    <a:gd name="connsiteY9" fmla="*/ 16042 h 3296653"/>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61604 h 3342215"/>
                    <a:gd name="connsiteX1" fmla="*/ 40105 w 1307114"/>
                    <a:gd name="connsiteY1" fmla="*/ 1481330 h 3342215"/>
                    <a:gd name="connsiteX2" fmla="*/ 0 w 1307114"/>
                    <a:gd name="connsiteY2" fmla="*/ 1713941 h 3342215"/>
                    <a:gd name="connsiteX3" fmla="*/ 8021 w 1307114"/>
                    <a:gd name="connsiteY3" fmla="*/ 3181794 h 3342215"/>
                    <a:gd name="connsiteX4" fmla="*/ 176463 w 1307114"/>
                    <a:gd name="connsiteY4" fmla="*/ 3342215 h 3342215"/>
                    <a:gd name="connsiteX5" fmla="*/ 368968 w 1307114"/>
                    <a:gd name="connsiteY5" fmla="*/ 3197836 h 3342215"/>
                    <a:gd name="connsiteX6" fmla="*/ 376990 w 1307114"/>
                    <a:gd name="connsiteY6" fmla="*/ 1577583 h 3342215"/>
                    <a:gd name="connsiteX7" fmla="*/ 1283368 w 1307114"/>
                    <a:gd name="connsiteY7" fmla="*/ 278173 h 3342215"/>
                    <a:gd name="connsiteX8" fmla="*/ 1259305 w 1307114"/>
                    <a:gd name="connsiteY8" fmla="*/ 45562 h 3342215"/>
                    <a:gd name="connsiteX9" fmla="*/ 1010653 w 1307114"/>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03264 w 1312258"/>
                    <a:gd name="connsiteY0" fmla="*/ 61604 h 3334194"/>
                    <a:gd name="connsiteX1" fmla="*/ 32716 w 1312258"/>
                    <a:gd name="connsiteY1" fmla="*/ 1481330 h 3334194"/>
                    <a:gd name="connsiteX2" fmla="*/ 2136 w 1312258"/>
                    <a:gd name="connsiteY2" fmla="*/ 1713941 h 3334194"/>
                    <a:gd name="connsiteX3" fmla="*/ 632 w 1312258"/>
                    <a:gd name="connsiteY3" fmla="*/ 3181794 h 3334194"/>
                    <a:gd name="connsiteX4" fmla="*/ 169074 w 1312258"/>
                    <a:gd name="connsiteY4" fmla="*/ 3334194 h 3334194"/>
                    <a:gd name="connsiteX5" fmla="*/ 361579 w 1312258"/>
                    <a:gd name="connsiteY5" fmla="*/ 3197836 h 3334194"/>
                    <a:gd name="connsiteX6" fmla="*/ 369601 w 1312258"/>
                    <a:gd name="connsiteY6" fmla="*/ 1577583 h 3334194"/>
                    <a:gd name="connsiteX7" fmla="*/ 1275979 w 1312258"/>
                    <a:gd name="connsiteY7" fmla="*/ 278173 h 3334194"/>
                    <a:gd name="connsiteX8" fmla="*/ 1251916 w 1312258"/>
                    <a:gd name="connsiteY8" fmla="*/ 45562 h 3334194"/>
                    <a:gd name="connsiteX9" fmla="*/ 1003264 w 1312258"/>
                    <a:gd name="connsiteY9" fmla="*/ 61604 h 3334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12258" h="3334194">
                      <a:moveTo>
                        <a:pt x="1003264" y="61604"/>
                      </a:moveTo>
                      <a:lnTo>
                        <a:pt x="32716" y="1481330"/>
                      </a:lnTo>
                      <a:cubicBezTo>
                        <a:pt x="19348" y="1558867"/>
                        <a:pt x="5979" y="1593541"/>
                        <a:pt x="2136" y="1713941"/>
                      </a:cubicBezTo>
                      <a:cubicBezTo>
                        <a:pt x="4810" y="2203225"/>
                        <a:pt x="-2042" y="2692510"/>
                        <a:pt x="632" y="3181794"/>
                      </a:cubicBezTo>
                      <a:cubicBezTo>
                        <a:pt x="8653" y="3251310"/>
                        <a:pt x="24695" y="3320826"/>
                        <a:pt x="169074" y="3334194"/>
                      </a:cubicBezTo>
                      <a:cubicBezTo>
                        <a:pt x="345536" y="3310132"/>
                        <a:pt x="337516" y="3262004"/>
                        <a:pt x="361579" y="3197836"/>
                      </a:cubicBezTo>
                      <a:lnTo>
                        <a:pt x="369601" y="1577583"/>
                      </a:lnTo>
                      <a:lnTo>
                        <a:pt x="1275979" y="278173"/>
                      </a:lnTo>
                      <a:cubicBezTo>
                        <a:pt x="1308064" y="184594"/>
                        <a:pt x="1348169" y="147163"/>
                        <a:pt x="1251916" y="45562"/>
                      </a:cubicBezTo>
                      <a:cubicBezTo>
                        <a:pt x="1104863" y="-37323"/>
                        <a:pt x="1078127" y="8131"/>
                        <a:pt x="1003264" y="61604"/>
                      </a:cubicBezTo>
                      <a:close/>
                    </a:path>
                  </a:pathLst>
                </a:custGeom>
                <a:solidFill>
                  <a:srgbClr val="1D2E58">
                    <a:lumMod val="60000"/>
                    <a:lumOff val="40000"/>
                  </a:srgbClr>
                </a:soli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20" name="Rectangle 19">
                  <a:extLst>
                    <a:ext uri="{FF2B5EF4-FFF2-40B4-BE49-F238E27FC236}">
                      <a16:creationId xmlns:a16="http://schemas.microsoft.com/office/drawing/2014/main" id="{1EF548C9-2EC7-4548-8DEC-D9B1BDF076F7}"/>
                    </a:ext>
                  </a:extLst>
                </p:cNvPr>
                <p:cNvSpPr/>
                <p:nvPr/>
              </p:nvSpPr>
              <p:spPr bwMode="auto">
                <a:xfrm>
                  <a:off x="2058028" y="4577279"/>
                  <a:ext cx="147069" cy="38378"/>
                </a:xfrm>
                <a:prstGeom prst="rect">
                  <a:avLst/>
                </a:prstGeom>
                <a:solidFill>
                  <a:srgbClr val="68A0DE"/>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cxnSp>
              <p:nvCxnSpPr>
                <p:cNvPr id="21" name="Straight Connector 20">
                  <a:extLst>
                    <a:ext uri="{FF2B5EF4-FFF2-40B4-BE49-F238E27FC236}">
                      <a16:creationId xmlns:a16="http://schemas.microsoft.com/office/drawing/2014/main" id="{69E0E221-8B22-46E1-A497-F17F2893B12F}"/>
                    </a:ext>
                  </a:extLst>
                </p:cNvPr>
                <p:cNvCxnSpPr>
                  <a:cxnSpLocks/>
                </p:cNvCxnSpPr>
                <p:nvPr/>
              </p:nvCxnSpPr>
              <p:spPr bwMode="auto">
                <a:xfrm flipV="1">
                  <a:off x="2225474" y="3957563"/>
                  <a:ext cx="145887" cy="0"/>
                </a:xfrm>
                <a:prstGeom prst="line">
                  <a:avLst/>
                </a:prstGeom>
                <a:noFill/>
                <a:ln w="28575" cap="flat" cmpd="sng" algn="ctr">
                  <a:solidFill>
                    <a:srgbClr val="F4AB33"/>
                  </a:solidFill>
                  <a:prstDash val="solid"/>
                  <a:round/>
                  <a:headEnd type="none" w="med" len="med"/>
                  <a:tailEnd type="none" w="med" len="med"/>
                </a:ln>
                <a:effectLst/>
              </p:spPr>
            </p:cxnSp>
            <p:cxnSp>
              <p:nvCxnSpPr>
                <p:cNvPr id="22" name="Straight Connector 21">
                  <a:extLst>
                    <a:ext uri="{FF2B5EF4-FFF2-40B4-BE49-F238E27FC236}">
                      <a16:creationId xmlns:a16="http://schemas.microsoft.com/office/drawing/2014/main" id="{474355EA-11AC-4DA8-B474-747759EF447A}"/>
                    </a:ext>
                  </a:extLst>
                </p:cNvPr>
                <p:cNvCxnSpPr>
                  <a:cxnSpLocks/>
                </p:cNvCxnSpPr>
                <p:nvPr/>
              </p:nvCxnSpPr>
              <p:spPr bwMode="auto">
                <a:xfrm flipV="1">
                  <a:off x="2481584" y="3957563"/>
                  <a:ext cx="157186" cy="0"/>
                </a:xfrm>
                <a:prstGeom prst="line">
                  <a:avLst/>
                </a:prstGeom>
                <a:noFill/>
                <a:ln w="28575" cap="flat" cmpd="sng" algn="ctr">
                  <a:solidFill>
                    <a:srgbClr val="F4AB33"/>
                  </a:solidFill>
                  <a:prstDash val="solid"/>
                  <a:round/>
                  <a:headEnd type="none" w="med" len="med"/>
                  <a:tailEnd type="none" w="med" len="med"/>
                </a:ln>
                <a:effectLst/>
              </p:spPr>
            </p:cxnSp>
            <p:cxnSp>
              <p:nvCxnSpPr>
                <p:cNvPr id="23" name="Straight Connector 22">
                  <a:extLst>
                    <a:ext uri="{FF2B5EF4-FFF2-40B4-BE49-F238E27FC236}">
                      <a16:creationId xmlns:a16="http://schemas.microsoft.com/office/drawing/2014/main" id="{1686149D-E635-4DBF-A3A9-96846422283E}"/>
                    </a:ext>
                  </a:extLst>
                </p:cNvPr>
                <p:cNvCxnSpPr/>
                <p:nvPr/>
              </p:nvCxnSpPr>
              <p:spPr bwMode="auto">
                <a:xfrm>
                  <a:off x="2225474" y="4402355"/>
                  <a:ext cx="156302" cy="0"/>
                </a:xfrm>
                <a:prstGeom prst="line">
                  <a:avLst/>
                </a:prstGeom>
                <a:noFill/>
                <a:ln w="28575" cap="flat" cmpd="sng" algn="ctr">
                  <a:solidFill>
                    <a:srgbClr val="F4AB33"/>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D7A5A695-336D-4BBC-9A04-6F085CB883CB}"/>
                    </a:ext>
                  </a:extLst>
                </p:cNvPr>
                <p:cNvCxnSpPr/>
                <p:nvPr/>
              </p:nvCxnSpPr>
              <p:spPr bwMode="auto">
                <a:xfrm>
                  <a:off x="2466518" y="4402355"/>
                  <a:ext cx="169484" cy="0"/>
                </a:xfrm>
                <a:prstGeom prst="line">
                  <a:avLst/>
                </a:prstGeom>
                <a:noFill/>
                <a:ln w="28575" cap="flat" cmpd="sng" algn="ctr">
                  <a:solidFill>
                    <a:srgbClr val="F4AB33"/>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FFD5B390-CF9C-4E5D-BA87-102E7B04798B}"/>
                    </a:ext>
                  </a:extLst>
                </p:cNvPr>
                <p:cNvCxnSpPr/>
                <p:nvPr/>
              </p:nvCxnSpPr>
              <p:spPr bwMode="auto">
                <a:xfrm>
                  <a:off x="2680199" y="3673882"/>
                  <a:ext cx="306165" cy="218384"/>
                </a:xfrm>
                <a:prstGeom prst="line">
                  <a:avLst/>
                </a:prstGeom>
                <a:noFill/>
                <a:ln w="28575" cap="flat" cmpd="sng" algn="ctr">
                  <a:solidFill>
                    <a:srgbClr val="F4AB33"/>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AB8D1684-663B-482B-BAF8-3DE36E021522}"/>
                    </a:ext>
                  </a:extLst>
                </p:cNvPr>
                <p:cNvCxnSpPr/>
                <p:nvPr/>
              </p:nvCxnSpPr>
              <p:spPr bwMode="auto">
                <a:xfrm flipV="1">
                  <a:off x="1861017" y="3666349"/>
                  <a:ext cx="302898" cy="225917"/>
                </a:xfrm>
                <a:prstGeom prst="line">
                  <a:avLst/>
                </a:prstGeom>
                <a:noFill/>
                <a:ln w="28575" cap="flat" cmpd="sng" algn="ctr">
                  <a:solidFill>
                    <a:srgbClr val="F4AB33"/>
                  </a:solidFill>
                  <a:prstDash val="solid"/>
                  <a:round/>
                  <a:headEnd type="none" w="med" len="med"/>
                  <a:tailEnd type="none" w="med" len="med"/>
                </a:ln>
                <a:effectLst/>
              </p:spPr>
            </p:cxnSp>
            <p:sp>
              <p:nvSpPr>
                <p:cNvPr id="27" name="Rectangle 26">
                  <a:extLst>
                    <a:ext uri="{FF2B5EF4-FFF2-40B4-BE49-F238E27FC236}">
                      <a16:creationId xmlns:a16="http://schemas.microsoft.com/office/drawing/2014/main" id="{51948C04-A082-4624-A7AB-3B8882E1EB42}"/>
                    </a:ext>
                  </a:extLst>
                </p:cNvPr>
                <p:cNvSpPr/>
                <p:nvPr/>
              </p:nvSpPr>
              <p:spPr bwMode="auto">
                <a:xfrm rot="19486446">
                  <a:off x="1986661" y="3744898"/>
                  <a:ext cx="50241" cy="70776"/>
                </a:xfrm>
                <a:prstGeom prst="rect">
                  <a:avLst/>
                </a:prstGeom>
                <a:solidFill>
                  <a:srgbClr val="F4AB33">
                    <a:lumMod val="50000"/>
                  </a:srgbClr>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28" name="Rectangle 27">
                  <a:extLst>
                    <a:ext uri="{FF2B5EF4-FFF2-40B4-BE49-F238E27FC236}">
                      <a16:creationId xmlns:a16="http://schemas.microsoft.com/office/drawing/2014/main" id="{9B996FE0-B82F-4EC6-AA21-7EB8B4079037}"/>
                    </a:ext>
                  </a:extLst>
                </p:cNvPr>
                <p:cNvSpPr/>
                <p:nvPr/>
              </p:nvSpPr>
              <p:spPr bwMode="auto">
                <a:xfrm rot="2113554" flipV="1">
                  <a:off x="2815093" y="3749685"/>
                  <a:ext cx="50241" cy="70776"/>
                </a:xfrm>
                <a:prstGeom prst="rect">
                  <a:avLst/>
                </a:prstGeom>
                <a:solidFill>
                  <a:srgbClr val="F4AB33">
                    <a:lumMod val="50000"/>
                  </a:srgbClr>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29" name="Rectangle 28">
                  <a:extLst>
                    <a:ext uri="{FF2B5EF4-FFF2-40B4-BE49-F238E27FC236}">
                      <a16:creationId xmlns:a16="http://schemas.microsoft.com/office/drawing/2014/main" id="{F069D459-97F3-4B34-BC1E-10A4674728A1}"/>
                    </a:ext>
                  </a:extLst>
                </p:cNvPr>
                <p:cNvSpPr/>
                <p:nvPr/>
              </p:nvSpPr>
              <p:spPr bwMode="auto">
                <a:xfrm rot="5400000" flipV="1">
                  <a:off x="2404514" y="4110830"/>
                  <a:ext cx="50241" cy="70776"/>
                </a:xfrm>
                <a:prstGeom prst="rect">
                  <a:avLst/>
                </a:prstGeom>
                <a:solidFill>
                  <a:srgbClr val="F4AB33">
                    <a:lumMod val="50000"/>
                  </a:srgbClr>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30" name="7-Point Star 14">
                  <a:extLst>
                    <a:ext uri="{FF2B5EF4-FFF2-40B4-BE49-F238E27FC236}">
                      <a16:creationId xmlns:a16="http://schemas.microsoft.com/office/drawing/2014/main" id="{F60EAB29-A69B-4EAC-8ED3-EFC89C61AD5B}"/>
                    </a:ext>
                  </a:extLst>
                </p:cNvPr>
                <p:cNvSpPr/>
                <p:nvPr/>
              </p:nvSpPr>
              <p:spPr bwMode="auto">
                <a:xfrm rot="20253103">
                  <a:off x="1930247" y="4517019"/>
                  <a:ext cx="139352" cy="139352"/>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31" name="7-Point Star 2">
                  <a:extLst>
                    <a:ext uri="{FF2B5EF4-FFF2-40B4-BE49-F238E27FC236}">
                      <a16:creationId xmlns:a16="http://schemas.microsoft.com/office/drawing/2014/main" id="{19C1496D-121B-4E1F-A6E5-FDA5DC513CFE}"/>
                    </a:ext>
                  </a:extLst>
                </p:cNvPr>
                <p:cNvSpPr/>
                <p:nvPr/>
              </p:nvSpPr>
              <p:spPr bwMode="auto">
                <a:xfrm>
                  <a:off x="2756566" y="4526308"/>
                  <a:ext cx="139352" cy="139352"/>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grpSp>
        </p:grpSp>
        <p:grpSp>
          <p:nvGrpSpPr>
            <p:cNvPr id="40" name="Group 39">
              <a:extLst>
                <a:ext uri="{FF2B5EF4-FFF2-40B4-BE49-F238E27FC236}">
                  <a16:creationId xmlns:a16="http://schemas.microsoft.com/office/drawing/2014/main" id="{32A543A9-BB7F-47EE-834C-AFEE83AC8220}"/>
                </a:ext>
              </a:extLst>
            </p:cNvPr>
            <p:cNvGrpSpPr/>
            <p:nvPr/>
          </p:nvGrpSpPr>
          <p:grpSpPr>
            <a:xfrm>
              <a:off x="2381569" y="3447152"/>
              <a:ext cx="274320" cy="290815"/>
              <a:chOff x="3546636" y="2650994"/>
              <a:chExt cx="274320" cy="290815"/>
            </a:xfrm>
          </p:grpSpPr>
          <p:cxnSp>
            <p:nvCxnSpPr>
              <p:cNvPr id="38" name="Straight Connector 37">
                <a:extLst>
                  <a:ext uri="{FF2B5EF4-FFF2-40B4-BE49-F238E27FC236}">
                    <a16:creationId xmlns:a16="http://schemas.microsoft.com/office/drawing/2014/main" id="{16F039DB-698C-4705-AEAF-6BC0F22A48B7}"/>
                  </a:ext>
                </a:extLst>
              </p:cNvPr>
              <p:cNvCxnSpPr/>
              <p:nvPr/>
            </p:nvCxnSpPr>
            <p:spPr bwMode="auto">
              <a:xfrm>
                <a:off x="3680710" y="2782567"/>
                <a:ext cx="0" cy="159242"/>
              </a:xfrm>
              <a:prstGeom prst="line">
                <a:avLst/>
              </a:prstGeom>
              <a:noFill/>
              <a:ln w="28575" cap="flat" cmpd="sng" algn="ctr">
                <a:solidFill>
                  <a:schemeClr val="accent3"/>
                </a:solidFill>
                <a:prstDash val="solid"/>
                <a:round/>
                <a:headEnd type="none" w="med" len="med"/>
                <a:tailEnd type="none" w="med" len="med"/>
              </a:ln>
              <a:effectLst/>
            </p:spPr>
          </p:cxnSp>
          <p:sp>
            <p:nvSpPr>
              <p:cNvPr id="39" name="Block Arc 38">
                <a:extLst>
                  <a:ext uri="{FF2B5EF4-FFF2-40B4-BE49-F238E27FC236}">
                    <a16:creationId xmlns:a16="http://schemas.microsoft.com/office/drawing/2014/main" id="{43F1F448-04FF-4CAD-9ABE-0DB86541E9CE}"/>
                  </a:ext>
                </a:extLst>
              </p:cNvPr>
              <p:cNvSpPr/>
              <p:nvPr/>
            </p:nvSpPr>
            <p:spPr bwMode="auto">
              <a:xfrm rot="10800000">
                <a:off x="3546636" y="2650994"/>
                <a:ext cx="274320" cy="175874"/>
              </a:xfrm>
              <a:prstGeom prst="blockArc">
                <a:avLst/>
              </a:prstGeom>
              <a:solidFill>
                <a:schemeClr val="accent3">
                  <a:lumMod val="60000"/>
                  <a:lumOff val="4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sp>
          <p:nvSpPr>
            <p:cNvPr id="43" name="TextBox 42">
              <a:extLst>
                <a:ext uri="{FF2B5EF4-FFF2-40B4-BE49-F238E27FC236}">
                  <a16:creationId xmlns:a16="http://schemas.microsoft.com/office/drawing/2014/main" id="{D6DB0902-CE60-400E-ADF4-5FBDF0B823C4}"/>
                </a:ext>
              </a:extLst>
            </p:cNvPr>
            <p:cNvSpPr txBox="1"/>
            <p:nvPr/>
          </p:nvSpPr>
          <p:spPr>
            <a:xfrm>
              <a:off x="319294" y="3500472"/>
              <a:ext cx="1519714" cy="461665"/>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1D2E5A"/>
                  </a:solidFill>
                  <a:effectLst/>
                  <a:uLnTx/>
                  <a:uFillTx/>
                  <a:latin typeface="Calibri" panose="020F0502020204030204" pitchFamily="34" charset="0"/>
                  <a:cs typeface="Calibri" panose="020F0502020204030204" pitchFamily="34" charset="0"/>
                </a:rPr>
                <a:t>Cytotoxic Payload Released Into Cell</a:t>
              </a:r>
            </a:p>
          </p:txBody>
        </p:sp>
        <p:sp>
          <p:nvSpPr>
            <p:cNvPr id="44" name="TextBox 43">
              <a:extLst>
                <a:ext uri="{FF2B5EF4-FFF2-40B4-BE49-F238E27FC236}">
                  <a16:creationId xmlns:a16="http://schemas.microsoft.com/office/drawing/2014/main" id="{DF0EA69C-1BDA-4A47-A281-4365368773CD}"/>
                </a:ext>
              </a:extLst>
            </p:cNvPr>
            <p:cNvSpPr txBox="1"/>
            <p:nvPr/>
          </p:nvSpPr>
          <p:spPr>
            <a:xfrm>
              <a:off x="2649719" y="3412548"/>
              <a:ext cx="649227" cy="276999"/>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1D2E5A"/>
                  </a:solidFill>
                  <a:effectLst/>
                  <a:uLnTx/>
                  <a:uFillTx/>
                  <a:latin typeface="Calibri" panose="020F0502020204030204" pitchFamily="34" charset="0"/>
                  <a:cs typeface="Calibri" panose="020F0502020204030204" pitchFamily="34" charset="0"/>
                </a:rPr>
                <a:t>BCMA</a:t>
              </a:r>
            </a:p>
          </p:txBody>
        </p:sp>
        <p:sp>
          <p:nvSpPr>
            <p:cNvPr id="45" name="TextBox 44">
              <a:extLst>
                <a:ext uri="{FF2B5EF4-FFF2-40B4-BE49-F238E27FC236}">
                  <a16:creationId xmlns:a16="http://schemas.microsoft.com/office/drawing/2014/main" id="{BC3DFDA5-E1AE-40E2-A065-1AD01FD5BDF3}"/>
                </a:ext>
              </a:extLst>
            </p:cNvPr>
            <p:cNvSpPr txBox="1"/>
            <p:nvPr/>
          </p:nvSpPr>
          <p:spPr>
            <a:xfrm>
              <a:off x="1981901" y="5103941"/>
              <a:ext cx="1519714" cy="276999"/>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1D2E5A"/>
                  </a:solidFill>
                  <a:effectLst/>
                  <a:uLnTx/>
                  <a:uFillTx/>
                  <a:latin typeface="Calibri" panose="020F0502020204030204" pitchFamily="34" charset="0"/>
                  <a:cs typeface="Calibri" panose="020F0502020204030204" pitchFamily="34" charset="0"/>
                </a:rPr>
                <a:t>MM Cell Death</a:t>
              </a:r>
            </a:p>
          </p:txBody>
        </p:sp>
        <p:cxnSp>
          <p:nvCxnSpPr>
            <p:cNvPr id="46" name="Straight Arrow Connector 45">
              <a:extLst>
                <a:ext uri="{FF2B5EF4-FFF2-40B4-BE49-F238E27FC236}">
                  <a16:creationId xmlns:a16="http://schemas.microsoft.com/office/drawing/2014/main" id="{92AE6EC3-A3AD-4017-A87D-46197647A0AB}"/>
                </a:ext>
              </a:extLst>
            </p:cNvPr>
            <p:cNvCxnSpPr>
              <a:stCxn id="43" idx="3"/>
            </p:cNvCxnSpPr>
            <p:nvPr/>
          </p:nvCxnSpPr>
          <p:spPr bwMode="auto">
            <a:xfrm>
              <a:off x="1839008" y="3731305"/>
              <a:ext cx="285786" cy="90207"/>
            </a:xfrm>
            <a:prstGeom prst="straightConnector1">
              <a:avLst/>
            </a:prstGeom>
            <a:noFill/>
            <a:ln w="28575" cap="flat" cmpd="sng" algn="ctr">
              <a:solidFill>
                <a:schemeClr val="bg1"/>
              </a:solidFill>
              <a:prstDash val="solid"/>
              <a:round/>
              <a:headEnd type="none" w="med" len="med"/>
              <a:tailEnd type="triangle"/>
            </a:ln>
            <a:effectLst/>
          </p:spPr>
        </p:cxnSp>
        <p:sp>
          <p:nvSpPr>
            <p:cNvPr id="47" name="Arrow: Down 46">
              <a:extLst>
                <a:ext uri="{FF2B5EF4-FFF2-40B4-BE49-F238E27FC236}">
                  <a16:creationId xmlns:a16="http://schemas.microsoft.com/office/drawing/2014/main" id="{6CB5D212-FE6C-4693-99FE-3448629BE681}"/>
                </a:ext>
              </a:extLst>
            </p:cNvPr>
            <p:cNvSpPr/>
            <p:nvPr/>
          </p:nvSpPr>
          <p:spPr bwMode="auto">
            <a:xfrm>
              <a:off x="2671509" y="4857976"/>
              <a:ext cx="137247" cy="269915"/>
            </a:xfrm>
            <a:prstGeom prst="downArrow">
              <a:avLst/>
            </a:prstGeom>
            <a:solidFill>
              <a:schemeClr val="tx2"/>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49" name="7-Point Star 2">
              <a:extLst>
                <a:ext uri="{FF2B5EF4-FFF2-40B4-BE49-F238E27FC236}">
                  <a16:creationId xmlns:a16="http://schemas.microsoft.com/office/drawing/2014/main" id="{AA56E870-3846-4463-9EFC-92B77310EF66}"/>
                </a:ext>
              </a:extLst>
            </p:cNvPr>
            <p:cNvSpPr/>
            <p:nvPr/>
          </p:nvSpPr>
          <p:spPr bwMode="auto">
            <a:xfrm rot="13028830">
              <a:off x="2384328" y="3822554"/>
              <a:ext cx="55279" cy="55279"/>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0" name="7-Point Star 2">
              <a:extLst>
                <a:ext uri="{FF2B5EF4-FFF2-40B4-BE49-F238E27FC236}">
                  <a16:creationId xmlns:a16="http://schemas.microsoft.com/office/drawing/2014/main" id="{9F98649A-B25D-4725-A0D0-C7701E676DE5}"/>
                </a:ext>
              </a:extLst>
            </p:cNvPr>
            <p:cNvSpPr/>
            <p:nvPr/>
          </p:nvSpPr>
          <p:spPr bwMode="auto">
            <a:xfrm rot="13028830">
              <a:off x="2632780" y="3837441"/>
              <a:ext cx="55279" cy="55279"/>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1" name="7-Point Star 2">
              <a:extLst>
                <a:ext uri="{FF2B5EF4-FFF2-40B4-BE49-F238E27FC236}">
                  <a16:creationId xmlns:a16="http://schemas.microsoft.com/office/drawing/2014/main" id="{D0A07DA5-538B-4670-8506-8D0C4A3F2D42}"/>
                </a:ext>
              </a:extLst>
            </p:cNvPr>
            <p:cNvSpPr/>
            <p:nvPr/>
          </p:nvSpPr>
          <p:spPr bwMode="auto">
            <a:xfrm rot="13028830">
              <a:off x="2784652" y="3764908"/>
              <a:ext cx="55279" cy="55279"/>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2" name="7-Point Star 2">
              <a:extLst>
                <a:ext uri="{FF2B5EF4-FFF2-40B4-BE49-F238E27FC236}">
                  <a16:creationId xmlns:a16="http://schemas.microsoft.com/office/drawing/2014/main" id="{29F6576F-0C8B-4FA5-9120-70AC38C859A8}"/>
                </a:ext>
              </a:extLst>
            </p:cNvPr>
            <p:cNvSpPr/>
            <p:nvPr/>
          </p:nvSpPr>
          <p:spPr bwMode="auto">
            <a:xfrm rot="13028830">
              <a:off x="2977610" y="3846479"/>
              <a:ext cx="55279" cy="55279"/>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grpSp>
      <p:sp>
        <p:nvSpPr>
          <p:cNvPr id="53" name="TextBox 52">
            <a:extLst>
              <a:ext uri="{FF2B5EF4-FFF2-40B4-BE49-F238E27FC236}">
                <a16:creationId xmlns:a16="http://schemas.microsoft.com/office/drawing/2014/main" id="{25F7A0BA-EAF1-41D2-A111-DEF34B298C18}"/>
              </a:ext>
            </a:extLst>
          </p:cNvPr>
          <p:cNvSpPr txBox="1"/>
          <p:nvPr/>
        </p:nvSpPr>
        <p:spPr>
          <a:xfrm>
            <a:off x="4430386" y="1841496"/>
            <a:ext cx="3206537" cy="400110"/>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1D2E5A"/>
                </a:solidFill>
                <a:effectLst/>
                <a:uLnTx/>
                <a:uFillTx/>
                <a:latin typeface="Calibri" panose="020F0502020204030204" pitchFamily="34" charset="0"/>
                <a:ea typeface="+mn-ea"/>
                <a:cs typeface="Calibri" panose="020F0502020204030204" pitchFamily="34" charset="0"/>
              </a:rPr>
              <a:t>CAR T-Cells</a:t>
            </a:r>
          </a:p>
        </p:txBody>
      </p:sp>
      <p:sp>
        <p:nvSpPr>
          <p:cNvPr id="126" name="TextBox 125">
            <a:extLst>
              <a:ext uri="{FF2B5EF4-FFF2-40B4-BE49-F238E27FC236}">
                <a16:creationId xmlns:a16="http://schemas.microsoft.com/office/drawing/2014/main" id="{63576DFE-DAA7-41F8-87DB-CCEA940C2EC8}"/>
              </a:ext>
            </a:extLst>
          </p:cNvPr>
          <p:cNvSpPr txBox="1"/>
          <p:nvPr/>
        </p:nvSpPr>
        <p:spPr>
          <a:xfrm>
            <a:off x="8206613" y="1793996"/>
            <a:ext cx="3491323" cy="707886"/>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1D2E5A"/>
                </a:solidFill>
                <a:effectLst/>
                <a:uLnTx/>
                <a:uFillTx/>
                <a:latin typeface="Calibri" panose="020F0502020204030204" pitchFamily="34" charset="0"/>
                <a:ea typeface="+mn-ea"/>
                <a:cs typeface="Calibri" panose="020F0502020204030204" pitchFamily="34" charset="0"/>
              </a:rPr>
              <a:t>Bispecific </a:t>
            </a: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1D2E5A"/>
                </a:solidFill>
                <a:effectLst/>
                <a:uLnTx/>
                <a:uFillTx/>
                <a:latin typeface="Calibri" panose="020F0502020204030204" pitchFamily="34" charset="0"/>
                <a:ea typeface="+mn-ea"/>
                <a:cs typeface="Calibri" panose="020F0502020204030204" pitchFamily="34" charset="0"/>
              </a:rPr>
              <a:t>Antibodies or T-Cell Engagers</a:t>
            </a:r>
          </a:p>
        </p:txBody>
      </p:sp>
      <p:grpSp>
        <p:nvGrpSpPr>
          <p:cNvPr id="1037" name="Group 1036">
            <a:extLst>
              <a:ext uri="{FF2B5EF4-FFF2-40B4-BE49-F238E27FC236}">
                <a16:creationId xmlns:a16="http://schemas.microsoft.com/office/drawing/2014/main" id="{8AA8D72F-C642-48DE-8FB7-C454DF9F8DED}"/>
              </a:ext>
            </a:extLst>
          </p:cNvPr>
          <p:cNvGrpSpPr/>
          <p:nvPr/>
        </p:nvGrpSpPr>
        <p:grpSpPr>
          <a:xfrm>
            <a:off x="4218239" y="2322720"/>
            <a:ext cx="3286906" cy="3365583"/>
            <a:chOff x="4030963" y="2330216"/>
            <a:chExt cx="3286906" cy="3365583"/>
          </a:xfrm>
        </p:grpSpPr>
        <p:grpSp>
          <p:nvGrpSpPr>
            <p:cNvPr id="62" name="Group 61">
              <a:extLst>
                <a:ext uri="{FF2B5EF4-FFF2-40B4-BE49-F238E27FC236}">
                  <a16:creationId xmlns:a16="http://schemas.microsoft.com/office/drawing/2014/main" id="{82EADA1A-9367-4239-9077-F4255AFF9333}"/>
                </a:ext>
              </a:extLst>
            </p:cNvPr>
            <p:cNvGrpSpPr/>
            <p:nvPr/>
          </p:nvGrpSpPr>
          <p:grpSpPr>
            <a:xfrm>
              <a:off x="5223760" y="3733467"/>
              <a:ext cx="1744479" cy="1962332"/>
              <a:chOff x="6102136" y="4538364"/>
              <a:chExt cx="1744479" cy="1962332"/>
            </a:xfrm>
          </p:grpSpPr>
          <p:grpSp>
            <p:nvGrpSpPr>
              <p:cNvPr id="54" name="Group 53">
                <a:extLst>
                  <a:ext uri="{FF2B5EF4-FFF2-40B4-BE49-F238E27FC236}">
                    <a16:creationId xmlns:a16="http://schemas.microsoft.com/office/drawing/2014/main" id="{461B3FBB-68AF-4814-8C5A-267BD5323D33}"/>
                  </a:ext>
                </a:extLst>
              </p:cNvPr>
              <p:cNvGrpSpPr/>
              <p:nvPr/>
            </p:nvGrpSpPr>
            <p:grpSpPr>
              <a:xfrm>
                <a:off x="6102136" y="4538364"/>
                <a:ext cx="1713235" cy="1360539"/>
                <a:chOff x="6134046" y="4265556"/>
                <a:chExt cx="1713235" cy="1360539"/>
              </a:xfrm>
            </p:grpSpPr>
            <p:grpSp>
              <p:nvGrpSpPr>
                <p:cNvPr id="55" name="Group 54">
                  <a:extLst>
                    <a:ext uri="{FF2B5EF4-FFF2-40B4-BE49-F238E27FC236}">
                      <a16:creationId xmlns:a16="http://schemas.microsoft.com/office/drawing/2014/main" id="{2A966E41-C066-4FEB-A8AC-3D016CED8F74}"/>
                    </a:ext>
                  </a:extLst>
                </p:cNvPr>
                <p:cNvGrpSpPr/>
                <p:nvPr/>
              </p:nvGrpSpPr>
              <p:grpSpPr>
                <a:xfrm>
                  <a:off x="6134046" y="4515334"/>
                  <a:ext cx="1713235" cy="1110761"/>
                  <a:chOff x="2105843" y="3329608"/>
                  <a:chExt cx="1713235" cy="1110761"/>
                </a:xfrm>
              </p:grpSpPr>
              <p:sp>
                <p:nvSpPr>
                  <p:cNvPr id="56" name="Freeform 67">
                    <a:extLst>
                      <a:ext uri="{FF2B5EF4-FFF2-40B4-BE49-F238E27FC236}">
                        <a16:creationId xmlns:a16="http://schemas.microsoft.com/office/drawing/2014/main" id="{1FDF7B59-6592-4111-8CB6-7B621FB14D00}"/>
                      </a:ext>
                    </a:extLst>
                  </p:cNvPr>
                  <p:cNvSpPr/>
                  <p:nvPr/>
                </p:nvSpPr>
                <p:spPr bwMode="auto">
                  <a:xfrm rot="5710343">
                    <a:off x="2407080" y="3028371"/>
                    <a:ext cx="1110761" cy="1713235"/>
                  </a:xfrm>
                  <a:custGeom>
                    <a:avLst/>
                    <a:gdLst>
                      <a:gd name="connsiteX0" fmla="*/ 115888 w 1040210"/>
                      <a:gd name="connsiteY0" fmla="*/ 384969 h 1144985"/>
                      <a:gd name="connsiteX1" fmla="*/ 123032 w 1040210"/>
                      <a:gd name="connsiteY1" fmla="*/ 330201 h 1144985"/>
                      <a:gd name="connsiteX2" fmla="*/ 103982 w 1040210"/>
                      <a:gd name="connsiteY2" fmla="*/ 265907 h 1144985"/>
                      <a:gd name="connsiteX3" fmla="*/ 89694 w 1040210"/>
                      <a:gd name="connsiteY3" fmla="*/ 218282 h 1144985"/>
                      <a:gd name="connsiteX4" fmla="*/ 125413 w 1040210"/>
                      <a:gd name="connsiteY4" fmla="*/ 213519 h 1144985"/>
                      <a:gd name="connsiteX5" fmla="*/ 180182 w 1040210"/>
                      <a:gd name="connsiteY5" fmla="*/ 246857 h 1144985"/>
                      <a:gd name="connsiteX6" fmla="*/ 227807 w 1040210"/>
                      <a:gd name="connsiteY6" fmla="*/ 270669 h 1144985"/>
                      <a:gd name="connsiteX7" fmla="*/ 244475 w 1040210"/>
                      <a:gd name="connsiteY7" fmla="*/ 273051 h 1144985"/>
                      <a:gd name="connsiteX8" fmla="*/ 318294 w 1040210"/>
                      <a:gd name="connsiteY8" fmla="*/ 232569 h 1144985"/>
                      <a:gd name="connsiteX9" fmla="*/ 449263 w 1040210"/>
                      <a:gd name="connsiteY9" fmla="*/ 184944 h 1144985"/>
                      <a:gd name="connsiteX10" fmla="*/ 539750 w 1040210"/>
                      <a:gd name="connsiteY10" fmla="*/ 184944 h 1144985"/>
                      <a:gd name="connsiteX11" fmla="*/ 601663 w 1040210"/>
                      <a:gd name="connsiteY11" fmla="*/ 118269 h 1144985"/>
                      <a:gd name="connsiteX12" fmla="*/ 646907 w 1040210"/>
                      <a:gd name="connsiteY12" fmla="*/ 34926 h 1144985"/>
                      <a:gd name="connsiteX13" fmla="*/ 718344 w 1040210"/>
                      <a:gd name="connsiteY13" fmla="*/ 3969 h 1144985"/>
                      <a:gd name="connsiteX14" fmla="*/ 758825 w 1040210"/>
                      <a:gd name="connsiteY14" fmla="*/ 11113 h 1144985"/>
                      <a:gd name="connsiteX15" fmla="*/ 763588 w 1040210"/>
                      <a:gd name="connsiteY15" fmla="*/ 70644 h 1144985"/>
                      <a:gd name="connsiteX16" fmla="*/ 799307 w 1040210"/>
                      <a:gd name="connsiteY16" fmla="*/ 130176 h 1144985"/>
                      <a:gd name="connsiteX17" fmla="*/ 837407 w 1040210"/>
                      <a:gd name="connsiteY17" fmla="*/ 158751 h 1144985"/>
                      <a:gd name="connsiteX18" fmla="*/ 920750 w 1040210"/>
                      <a:gd name="connsiteY18" fmla="*/ 158751 h 1144985"/>
                      <a:gd name="connsiteX19" fmla="*/ 965994 w 1040210"/>
                      <a:gd name="connsiteY19" fmla="*/ 175419 h 1144985"/>
                      <a:gd name="connsiteX20" fmla="*/ 968375 w 1040210"/>
                      <a:gd name="connsiteY20" fmla="*/ 215901 h 1144985"/>
                      <a:gd name="connsiteX21" fmla="*/ 946944 w 1040210"/>
                      <a:gd name="connsiteY21" fmla="*/ 275432 h 1144985"/>
                      <a:gd name="connsiteX22" fmla="*/ 946944 w 1040210"/>
                      <a:gd name="connsiteY22" fmla="*/ 334963 h 1144985"/>
                      <a:gd name="connsiteX23" fmla="*/ 982663 w 1040210"/>
                      <a:gd name="connsiteY23" fmla="*/ 401638 h 1144985"/>
                      <a:gd name="connsiteX24" fmla="*/ 1008857 w 1040210"/>
                      <a:gd name="connsiteY24" fmla="*/ 523082 h 1144985"/>
                      <a:gd name="connsiteX25" fmla="*/ 999332 w 1040210"/>
                      <a:gd name="connsiteY25" fmla="*/ 727869 h 1144985"/>
                      <a:gd name="connsiteX26" fmla="*/ 989807 w 1040210"/>
                      <a:gd name="connsiteY26" fmla="*/ 765969 h 1144985"/>
                      <a:gd name="connsiteX27" fmla="*/ 1006475 w 1040210"/>
                      <a:gd name="connsiteY27" fmla="*/ 811213 h 1144985"/>
                      <a:gd name="connsiteX28" fmla="*/ 1039813 w 1040210"/>
                      <a:gd name="connsiteY28" fmla="*/ 856457 h 1144985"/>
                      <a:gd name="connsiteX29" fmla="*/ 1004094 w 1040210"/>
                      <a:gd name="connsiteY29" fmla="*/ 899319 h 1144985"/>
                      <a:gd name="connsiteX30" fmla="*/ 937419 w 1040210"/>
                      <a:gd name="connsiteY30" fmla="*/ 908844 h 1144985"/>
                      <a:gd name="connsiteX31" fmla="*/ 885032 w 1040210"/>
                      <a:gd name="connsiteY31" fmla="*/ 915988 h 1144985"/>
                      <a:gd name="connsiteX32" fmla="*/ 851694 w 1040210"/>
                      <a:gd name="connsiteY32" fmla="*/ 949326 h 1144985"/>
                      <a:gd name="connsiteX33" fmla="*/ 763588 w 1040210"/>
                      <a:gd name="connsiteY33" fmla="*/ 999332 h 1144985"/>
                      <a:gd name="connsiteX34" fmla="*/ 699294 w 1040210"/>
                      <a:gd name="connsiteY34" fmla="*/ 1068388 h 1144985"/>
                      <a:gd name="connsiteX35" fmla="*/ 658813 w 1040210"/>
                      <a:gd name="connsiteY35" fmla="*/ 1082676 h 1144985"/>
                      <a:gd name="connsiteX36" fmla="*/ 604044 w 1040210"/>
                      <a:gd name="connsiteY36" fmla="*/ 1051719 h 1144985"/>
                      <a:gd name="connsiteX37" fmla="*/ 573088 w 1040210"/>
                      <a:gd name="connsiteY37" fmla="*/ 1058863 h 1144985"/>
                      <a:gd name="connsiteX38" fmla="*/ 494507 w 1040210"/>
                      <a:gd name="connsiteY38" fmla="*/ 1120776 h 1144985"/>
                      <a:gd name="connsiteX39" fmla="*/ 461169 w 1040210"/>
                      <a:gd name="connsiteY39" fmla="*/ 1137444 h 1144985"/>
                      <a:gd name="connsiteX40" fmla="*/ 413544 w 1040210"/>
                      <a:gd name="connsiteY40" fmla="*/ 1075532 h 1144985"/>
                      <a:gd name="connsiteX41" fmla="*/ 332582 w 1040210"/>
                      <a:gd name="connsiteY41" fmla="*/ 1006476 h 1144985"/>
                      <a:gd name="connsiteX42" fmla="*/ 268288 w 1040210"/>
                      <a:gd name="connsiteY42" fmla="*/ 1027907 h 1144985"/>
                      <a:gd name="connsiteX43" fmla="*/ 237332 w 1040210"/>
                      <a:gd name="connsiteY43" fmla="*/ 996951 h 1144985"/>
                      <a:gd name="connsiteX44" fmla="*/ 225425 w 1040210"/>
                      <a:gd name="connsiteY44" fmla="*/ 961232 h 1144985"/>
                      <a:gd name="connsiteX45" fmla="*/ 184944 w 1040210"/>
                      <a:gd name="connsiteY45" fmla="*/ 942182 h 1144985"/>
                      <a:gd name="connsiteX46" fmla="*/ 123032 w 1040210"/>
                      <a:gd name="connsiteY46" fmla="*/ 865982 h 1144985"/>
                      <a:gd name="connsiteX47" fmla="*/ 84932 w 1040210"/>
                      <a:gd name="connsiteY47" fmla="*/ 770732 h 1144985"/>
                      <a:gd name="connsiteX48" fmla="*/ 77788 w 1040210"/>
                      <a:gd name="connsiteY48" fmla="*/ 718344 h 1144985"/>
                      <a:gd name="connsiteX49" fmla="*/ 53975 w 1040210"/>
                      <a:gd name="connsiteY49" fmla="*/ 654051 h 1144985"/>
                      <a:gd name="connsiteX50" fmla="*/ 6350 w 1040210"/>
                      <a:gd name="connsiteY50" fmla="*/ 534988 h 1144985"/>
                      <a:gd name="connsiteX51" fmla="*/ 15875 w 1040210"/>
                      <a:gd name="connsiteY51" fmla="*/ 423069 h 1144985"/>
                      <a:gd name="connsiteX52" fmla="*/ 34925 w 1040210"/>
                      <a:gd name="connsiteY52" fmla="*/ 384969 h 1144985"/>
                      <a:gd name="connsiteX53" fmla="*/ 20638 w 1040210"/>
                      <a:gd name="connsiteY53" fmla="*/ 330201 h 1144985"/>
                      <a:gd name="connsiteX54" fmla="*/ 39688 w 1040210"/>
                      <a:gd name="connsiteY54" fmla="*/ 313532 h 1144985"/>
                      <a:gd name="connsiteX55" fmla="*/ 111125 w 1040210"/>
                      <a:gd name="connsiteY55" fmla="*/ 323057 h 1144985"/>
                      <a:gd name="connsiteX56" fmla="*/ 123032 w 1040210"/>
                      <a:gd name="connsiteY56" fmla="*/ 330201 h 1144985"/>
                      <a:gd name="connsiteX0" fmla="*/ 111450 w 1035378"/>
                      <a:gd name="connsiteY0" fmla="*/ 387266 h 1142188"/>
                      <a:gd name="connsiteX1" fmla="*/ 118594 w 1035378"/>
                      <a:gd name="connsiteY1" fmla="*/ 332498 h 1142188"/>
                      <a:gd name="connsiteX2" fmla="*/ 99544 w 1035378"/>
                      <a:gd name="connsiteY2" fmla="*/ 268204 h 1142188"/>
                      <a:gd name="connsiteX3" fmla="*/ 85256 w 1035378"/>
                      <a:gd name="connsiteY3" fmla="*/ 220579 h 1142188"/>
                      <a:gd name="connsiteX4" fmla="*/ 120975 w 1035378"/>
                      <a:gd name="connsiteY4" fmla="*/ 215816 h 1142188"/>
                      <a:gd name="connsiteX5" fmla="*/ 175744 w 1035378"/>
                      <a:gd name="connsiteY5" fmla="*/ 249154 h 1142188"/>
                      <a:gd name="connsiteX6" fmla="*/ 223369 w 1035378"/>
                      <a:gd name="connsiteY6" fmla="*/ 272966 h 1142188"/>
                      <a:gd name="connsiteX7" fmla="*/ 240037 w 1035378"/>
                      <a:gd name="connsiteY7" fmla="*/ 275348 h 1142188"/>
                      <a:gd name="connsiteX8" fmla="*/ 313856 w 1035378"/>
                      <a:gd name="connsiteY8" fmla="*/ 234866 h 1142188"/>
                      <a:gd name="connsiteX9" fmla="*/ 444825 w 1035378"/>
                      <a:gd name="connsiteY9" fmla="*/ 187241 h 1142188"/>
                      <a:gd name="connsiteX10" fmla="*/ 535312 w 1035378"/>
                      <a:gd name="connsiteY10" fmla="*/ 187241 h 1142188"/>
                      <a:gd name="connsiteX11" fmla="*/ 597225 w 1035378"/>
                      <a:gd name="connsiteY11" fmla="*/ 120566 h 1142188"/>
                      <a:gd name="connsiteX12" fmla="*/ 677103 w 1035378"/>
                      <a:gd name="connsiteY12" fmla="*/ 89487 h 1142188"/>
                      <a:gd name="connsiteX13" fmla="*/ 713906 w 1035378"/>
                      <a:gd name="connsiteY13" fmla="*/ 6266 h 1142188"/>
                      <a:gd name="connsiteX14" fmla="*/ 754387 w 1035378"/>
                      <a:gd name="connsiteY14" fmla="*/ 13410 h 1142188"/>
                      <a:gd name="connsiteX15" fmla="*/ 759150 w 1035378"/>
                      <a:gd name="connsiteY15" fmla="*/ 72941 h 1142188"/>
                      <a:gd name="connsiteX16" fmla="*/ 794869 w 1035378"/>
                      <a:gd name="connsiteY16" fmla="*/ 132473 h 1142188"/>
                      <a:gd name="connsiteX17" fmla="*/ 832969 w 1035378"/>
                      <a:gd name="connsiteY17" fmla="*/ 161048 h 1142188"/>
                      <a:gd name="connsiteX18" fmla="*/ 916312 w 1035378"/>
                      <a:gd name="connsiteY18" fmla="*/ 161048 h 1142188"/>
                      <a:gd name="connsiteX19" fmla="*/ 961556 w 1035378"/>
                      <a:gd name="connsiteY19" fmla="*/ 177716 h 1142188"/>
                      <a:gd name="connsiteX20" fmla="*/ 963937 w 1035378"/>
                      <a:gd name="connsiteY20" fmla="*/ 218198 h 1142188"/>
                      <a:gd name="connsiteX21" fmla="*/ 942506 w 1035378"/>
                      <a:gd name="connsiteY21" fmla="*/ 277729 h 1142188"/>
                      <a:gd name="connsiteX22" fmla="*/ 942506 w 1035378"/>
                      <a:gd name="connsiteY22" fmla="*/ 337260 h 1142188"/>
                      <a:gd name="connsiteX23" fmla="*/ 978225 w 1035378"/>
                      <a:gd name="connsiteY23" fmla="*/ 403935 h 1142188"/>
                      <a:gd name="connsiteX24" fmla="*/ 1004419 w 1035378"/>
                      <a:gd name="connsiteY24" fmla="*/ 525379 h 1142188"/>
                      <a:gd name="connsiteX25" fmla="*/ 994894 w 1035378"/>
                      <a:gd name="connsiteY25" fmla="*/ 730166 h 1142188"/>
                      <a:gd name="connsiteX26" fmla="*/ 985369 w 1035378"/>
                      <a:gd name="connsiteY26" fmla="*/ 768266 h 1142188"/>
                      <a:gd name="connsiteX27" fmla="*/ 1002037 w 1035378"/>
                      <a:gd name="connsiteY27" fmla="*/ 813510 h 1142188"/>
                      <a:gd name="connsiteX28" fmla="*/ 1035375 w 1035378"/>
                      <a:gd name="connsiteY28" fmla="*/ 858754 h 1142188"/>
                      <a:gd name="connsiteX29" fmla="*/ 999656 w 1035378"/>
                      <a:gd name="connsiteY29" fmla="*/ 901616 h 1142188"/>
                      <a:gd name="connsiteX30" fmla="*/ 932981 w 1035378"/>
                      <a:gd name="connsiteY30" fmla="*/ 911141 h 1142188"/>
                      <a:gd name="connsiteX31" fmla="*/ 880594 w 1035378"/>
                      <a:gd name="connsiteY31" fmla="*/ 918285 h 1142188"/>
                      <a:gd name="connsiteX32" fmla="*/ 847256 w 1035378"/>
                      <a:gd name="connsiteY32" fmla="*/ 951623 h 1142188"/>
                      <a:gd name="connsiteX33" fmla="*/ 759150 w 1035378"/>
                      <a:gd name="connsiteY33" fmla="*/ 1001629 h 1142188"/>
                      <a:gd name="connsiteX34" fmla="*/ 694856 w 1035378"/>
                      <a:gd name="connsiteY34" fmla="*/ 1070685 h 1142188"/>
                      <a:gd name="connsiteX35" fmla="*/ 654375 w 1035378"/>
                      <a:gd name="connsiteY35" fmla="*/ 1084973 h 1142188"/>
                      <a:gd name="connsiteX36" fmla="*/ 599606 w 1035378"/>
                      <a:gd name="connsiteY36" fmla="*/ 1054016 h 1142188"/>
                      <a:gd name="connsiteX37" fmla="*/ 568650 w 1035378"/>
                      <a:gd name="connsiteY37" fmla="*/ 1061160 h 1142188"/>
                      <a:gd name="connsiteX38" fmla="*/ 490069 w 1035378"/>
                      <a:gd name="connsiteY38" fmla="*/ 1123073 h 1142188"/>
                      <a:gd name="connsiteX39" fmla="*/ 456731 w 1035378"/>
                      <a:gd name="connsiteY39" fmla="*/ 1139741 h 1142188"/>
                      <a:gd name="connsiteX40" fmla="*/ 409106 w 1035378"/>
                      <a:gd name="connsiteY40" fmla="*/ 1077829 h 1142188"/>
                      <a:gd name="connsiteX41" fmla="*/ 328144 w 1035378"/>
                      <a:gd name="connsiteY41" fmla="*/ 1008773 h 1142188"/>
                      <a:gd name="connsiteX42" fmla="*/ 263850 w 1035378"/>
                      <a:gd name="connsiteY42" fmla="*/ 1030204 h 1142188"/>
                      <a:gd name="connsiteX43" fmla="*/ 232894 w 1035378"/>
                      <a:gd name="connsiteY43" fmla="*/ 999248 h 1142188"/>
                      <a:gd name="connsiteX44" fmla="*/ 220987 w 1035378"/>
                      <a:gd name="connsiteY44" fmla="*/ 963529 h 1142188"/>
                      <a:gd name="connsiteX45" fmla="*/ 180506 w 1035378"/>
                      <a:gd name="connsiteY45" fmla="*/ 944479 h 1142188"/>
                      <a:gd name="connsiteX46" fmla="*/ 118594 w 1035378"/>
                      <a:gd name="connsiteY46" fmla="*/ 868279 h 1142188"/>
                      <a:gd name="connsiteX47" fmla="*/ 80494 w 1035378"/>
                      <a:gd name="connsiteY47" fmla="*/ 773029 h 1142188"/>
                      <a:gd name="connsiteX48" fmla="*/ 73350 w 1035378"/>
                      <a:gd name="connsiteY48" fmla="*/ 720641 h 1142188"/>
                      <a:gd name="connsiteX49" fmla="*/ 49537 w 1035378"/>
                      <a:gd name="connsiteY49" fmla="*/ 656348 h 1142188"/>
                      <a:gd name="connsiteX50" fmla="*/ 1912 w 1035378"/>
                      <a:gd name="connsiteY50" fmla="*/ 537285 h 1142188"/>
                      <a:gd name="connsiteX51" fmla="*/ 11437 w 1035378"/>
                      <a:gd name="connsiteY51" fmla="*/ 425366 h 1142188"/>
                      <a:gd name="connsiteX52" fmla="*/ 30487 w 1035378"/>
                      <a:gd name="connsiteY52" fmla="*/ 387266 h 1142188"/>
                      <a:gd name="connsiteX53" fmla="*/ 16200 w 1035378"/>
                      <a:gd name="connsiteY53" fmla="*/ 332498 h 1142188"/>
                      <a:gd name="connsiteX54" fmla="*/ 35250 w 1035378"/>
                      <a:gd name="connsiteY54" fmla="*/ 315829 h 1142188"/>
                      <a:gd name="connsiteX55" fmla="*/ 106687 w 1035378"/>
                      <a:gd name="connsiteY55" fmla="*/ 325354 h 1142188"/>
                      <a:gd name="connsiteX56" fmla="*/ 118594 w 1035378"/>
                      <a:gd name="connsiteY56" fmla="*/ 332498 h 1142188"/>
                      <a:gd name="connsiteX0" fmla="*/ 111450 w 1035378"/>
                      <a:gd name="connsiteY0" fmla="*/ 381064 h 1135986"/>
                      <a:gd name="connsiteX1" fmla="*/ 118594 w 1035378"/>
                      <a:gd name="connsiteY1" fmla="*/ 326296 h 1135986"/>
                      <a:gd name="connsiteX2" fmla="*/ 99544 w 1035378"/>
                      <a:gd name="connsiteY2" fmla="*/ 262002 h 1135986"/>
                      <a:gd name="connsiteX3" fmla="*/ 85256 w 1035378"/>
                      <a:gd name="connsiteY3" fmla="*/ 214377 h 1135986"/>
                      <a:gd name="connsiteX4" fmla="*/ 120975 w 1035378"/>
                      <a:gd name="connsiteY4" fmla="*/ 209614 h 1135986"/>
                      <a:gd name="connsiteX5" fmla="*/ 175744 w 1035378"/>
                      <a:gd name="connsiteY5" fmla="*/ 242952 h 1135986"/>
                      <a:gd name="connsiteX6" fmla="*/ 223369 w 1035378"/>
                      <a:gd name="connsiteY6" fmla="*/ 266764 h 1135986"/>
                      <a:gd name="connsiteX7" fmla="*/ 240037 w 1035378"/>
                      <a:gd name="connsiteY7" fmla="*/ 269146 h 1135986"/>
                      <a:gd name="connsiteX8" fmla="*/ 313856 w 1035378"/>
                      <a:gd name="connsiteY8" fmla="*/ 228664 h 1135986"/>
                      <a:gd name="connsiteX9" fmla="*/ 444825 w 1035378"/>
                      <a:gd name="connsiteY9" fmla="*/ 181039 h 1135986"/>
                      <a:gd name="connsiteX10" fmla="*/ 535312 w 1035378"/>
                      <a:gd name="connsiteY10" fmla="*/ 181039 h 1135986"/>
                      <a:gd name="connsiteX11" fmla="*/ 597225 w 1035378"/>
                      <a:gd name="connsiteY11" fmla="*/ 114364 h 1135986"/>
                      <a:gd name="connsiteX12" fmla="*/ 677103 w 1035378"/>
                      <a:gd name="connsiteY12" fmla="*/ 83285 h 1135986"/>
                      <a:gd name="connsiteX13" fmla="*/ 713906 w 1035378"/>
                      <a:gd name="connsiteY13" fmla="*/ 64 h 1135986"/>
                      <a:gd name="connsiteX14" fmla="*/ 736008 w 1035378"/>
                      <a:gd name="connsiteY14" fmla="*/ 97628 h 1135986"/>
                      <a:gd name="connsiteX15" fmla="*/ 759150 w 1035378"/>
                      <a:gd name="connsiteY15" fmla="*/ 66739 h 1135986"/>
                      <a:gd name="connsiteX16" fmla="*/ 794869 w 1035378"/>
                      <a:gd name="connsiteY16" fmla="*/ 126271 h 1135986"/>
                      <a:gd name="connsiteX17" fmla="*/ 832969 w 1035378"/>
                      <a:gd name="connsiteY17" fmla="*/ 154846 h 1135986"/>
                      <a:gd name="connsiteX18" fmla="*/ 916312 w 1035378"/>
                      <a:gd name="connsiteY18" fmla="*/ 154846 h 1135986"/>
                      <a:gd name="connsiteX19" fmla="*/ 961556 w 1035378"/>
                      <a:gd name="connsiteY19" fmla="*/ 171514 h 1135986"/>
                      <a:gd name="connsiteX20" fmla="*/ 963937 w 1035378"/>
                      <a:gd name="connsiteY20" fmla="*/ 211996 h 1135986"/>
                      <a:gd name="connsiteX21" fmla="*/ 942506 w 1035378"/>
                      <a:gd name="connsiteY21" fmla="*/ 271527 h 1135986"/>
                      <a:gd name="connsiteX22" fmla="*/ 942506 w 1035378"/>
                      <a:gd name="connsiteY22" fmla="*/ 331058 h 1135986"/>
                      <a:gd name="connsiteX23" fmla="*/ 978225 w 1035378"/>
                      <a:gd name="connsiteY23" fmla="*/ 397733 h 1135986"/>
                      <a:gd name="connsiteX24" fmla="*/ 1004419 w 1035378"/>
                      <a:gd name="connsiteY24" fmla="*/ 519177 h 1135986"/>
                      <a:gd name="connsiteX25" fmla="*/ 994894 w 1035378"/>
                      <a:gd name="connsiteY25" fmla="*/ 723964 h 1135986"/>
                      <a:gd name="connsiteX26" fmla="*/ 985369 w 1035378"/>
                      <a:gd name="connsiteY26" fmla="*/ 762064 h 1135986"/>
                      <a:gd name="connsiteX27" fmla="*/ 1002037 w 1035378"/>
                      <a:gd name="connsiteY27" fmla="*/ 807308 h 1135986"/>
                      <a:gd name="connsiteX28" fmla="*/ 1035375 w 1035378"/>
                      <a:gd name="connsiteY28" fmla="*/ 852552 h 1135986"/>
                      <a:gd name="connsiteX29" fmla="*/ 999656 w 1035378"/>
                      <a:gd name="connsiteY29" fmla="*/ 895414 h 1135986"/>
                      <a:gd name="connsiteX30" fmla="*/ 932981 w 1035378"/>
                      <a:gd name="connsiteY30" fmla="*/ 904939 h 1135986"/>
                      <a:gd name="connsiteX31" fmla="*/ 880594 w 1035378"/>
                      <a:gd name="connsiteY31" fmla="*/ 912083 h 1135986"/>
                      <a:gd name="connsiteX32" fmla="*/ 847256 w 1035378"/>
                      <a:gd name="connsiteY32" fmla="*/ 945421 h 1135986"/>
                      <a:gd name="connsiteX33" fmla="*/ 759150 w 1035378"/>
                      <a:gd name="connsiteY33" fmla="*/ 995427 h 1135986"/>
                      <a:gd name="connsiteX34" fmla="*/ 694856 w 1035378"/>
                      <a:gd name="connsiteY34" fmla="*/ 1064483 h 1135986"/>
                      <a:gd name="connsiteX35" fmla="*/ 654375 w 1035378"/>
                      <a:gd name="connsiteY35" fmla="*/ 1078771 h 1135986"/>
                      <a:gd name="connsiteX36" fmla="*/ 599606 w 1035378"/>
                      <a:gd name="connsiteY36" fmla="*/ 1047814 h 1135986"/>
                      <a:gd name="connsiteX37" fmla="*/ 568650 w 1035378"/>
                      <a:gd name="connsiteY37" fmla="*/ 1054958 h 1135986"/>
                      <a:gd name="connsiteX38" fmla="*/ 490069 w 1035378"/>
                      <a:gd name="connsiteY38" fmla="*/ 1116871 h 1135986"/>
                      <a:gd name="connsiteX39" fmla="*/ 456731 w 1035378"/>
                      <a:gd name="connsiteY39" fmla="*/ 1133539 h 1135986"/>
                      <a:gd name="connsiteX40" fmla="*/ 409106 w 1035378"/>
                      <a:gd name="connsiteY40" fmla="*/ 1071627 h 1135986"/>
                      <a:gd name="connsiteX41" fmla="*/ 328144 w 1035378"/>
                      <a:gd name="connsiteY41" fmla="*/ 1002571 h 1135986"/>
                      <a:gd name="connsiteX42" fmla="*/ 263850 w 1035378"/>
                      <a:gd name="connsiteY42" fmla="*/ 1024002 h 1135986"/>
                      <a:gd name="connsiteX43" fmla="*/ 232894 w 1035378"/>
                      <a:gd name="connsiteY43" fmla="*/ 993046 h 1135986"/>
                      <a:gd name="connsiteX44" fmla="*/ 220987 w 1035378"/>
                      <a:gd name="connsiteY44" fmla="*/ 957327 h 1135986"/>
                      <a:gd name="connsiteX45" fmla="*/ 180506 w 1035378"/>
                      <a:gd name="connsiteY45" fmla="*/ 938277 h 1135986"/>
                      <a:gd name="connsiteX46" fmla="*/ 118594 w 1035378"/>
                      <a:gd name="connsiteY46" fmla="*/ 862077 h 1135986"/>
                      <a:gd name="connsiteX47" fmla="*/ 80494 w 1035378"/>
                      <a:gd name="connsiteY47" fmla="*/ 766827 h 1135986"/>
                      <a:gd name="connsiteX48" fmla="*/ 73350 w 1035378"/>
                      <a:gd name="connsiteY48" fmla="*/ 714439 h 1135986"/>
                      <a:gd name="connsiteX49" fmla="*/ 49537 w 1035378"/>
                      <a:gd name="connsiteY49" fmla="*/ 650146 h 1135986"/>
                      <a:gd name="connsiteX50" fmla="*/ 1912 w 1035378"/>
                      <a:gd name="connsiteY50" fmla="*/ 531083 h 1135986"/>
                      <a:gd name="connsiteX51" fmla="*/ 11437 w 1035378"/>
                      <a:gd name="connsiteY51" fmla="*/ 419164 h 1135986"/>
                      <a:gd name="connsiteX52" fmla="*/ 30487 w 1035378"/>
                      <a:gd name="connsiteY52" fmla="*/ 381064 h 1135986"/>
                      <a:gd name="connsiteX53" fmla="*/ 16200 w 1035378"/>
                      <a:gd name="connsiteY53" fmla="*/ 326296 h 1135986"/>
                      <a:gd name="connsiteX54" fmla="*/ 35250 w 1035378"/>
                      <a:gd name="connsiteY54" fmla="*/ 309627 h 1135986"/>
                      <a:gd name="connsiteX55" fmla="*/ 106687 w 1035378"/>
                      <a:gd name="connsiteY55" fmla="*/ 319152 h 1135986"/>
                      <a:gd name="connsiteX56" fmla="*/ 118594 w 1035378"/>
                      <a:gd name="connsiteY56" fmla="*/ 326296 h 1135986"/>
                      <a:gd name="connsiteX0" fmla="*/ 111450 w 1035378"/>
                      <a:gd name="connsiteY0" fmla="*/ 314823 h 1069745"/>
                      <a:gd name="connsiteX1" fmla="*/ 118594 w 1035378"/>
                      <a:gd name="connsiteY1" fmla="*/ 260055 h 1069745"/>
                      <a:gd name="connsiteX2" fmla="*/ 99544 w 1035378"/>
                      <a:gd name="connsiteY2" fmla="*/ 195761 h 1069745"/>
                      <a:gd name="connsiteX3" fmla="*/ 85256 w 1035378"/>
                      <a:gd name="connsiteY3" fmla="*/ 148136 h 1069745"/>
                      <a:gd name="connsiteX4" fmla="*/ 120975 w 1035378"/>
                      <a:gd name="connsiteY4" fmla="*/ 143373 h 1069745"/>
                      <a:gd name="connsiteX5" fmla="*/ 175744 w 1035378"/>
                      <a:gd name="connsiteY5" fmla="*/ 176711 h 1069745"/>
                      <a:gd name="connsiteX6" fmla="*/ 223369 w 1035378"/>
                      <a:gd name="connsiteY6" fmla="*/ 200523 h 1069745"/>
                      <a:gd name="connsiteX7" fmla="*/ 240037 w 1035378"/>
                      <a:gd name="connsiteY7" fmla="*/ 202905 h 1069745"/>
                      <a:gd name="connsiteX8" fmla="*/ 313856 w 1035378"/>
                      <a:gd name="connsiteY8" fmla="*/ 162423 h 1069745"/>
                      <a:gd name="connsiteX9" fmla="*/ 444825 w 1035378"/>
                      <a:gd name="connsiteY9" fmla="*/ 114798 h 1069745"/>
                      <a:gd name="connsiteX10" fmla="*/ 535312 w 1035378"/>
                      <a:gd name="connsiteY10" fmla="*/ 114798 h 1069745"/>
                      <a:gd name="connsiteX11" fmla="*/ 597225 w 1035378"/>
                      <a:gd name="connsiteY11" fmla="*/ 48123 h 1069745"/>
                      <a:gd name="connsiteX12" fmla="*/ 677103 w 1035378"/>
                      <a:gd name="connsiteY12" fmla="*/ 17044 h 1069745"/>
                      <a:gd name="connsiteX13" fmla="*/ 705242 w 1035378"/>
                      <a:gd name="connsiteY13" fmla="*/ 28400 h 1069745"/>
                      <a:gd name="connsiteX14" fmla="*/ 736008 w 1035378"/>
                      <a:gd name="connsiteY14" fmla="*/ 31387 h 1069745"/>
                      <a:gd name="connsiteX15" fmla="*/ 759150 w 1035378"/>
                      <a:gd name="connsiteY15" fmla="*/ 498 h 1069745"/>
                      <a:gd name="connsiteX16" fmla="*/ 794869 w 1035378"/>
                      <a:gd name="connsiteY16" fmla="*/ 60030 h 1069745"/>
                      <a:gd name="connsiteX17" fmla="*/ 832969 w 1035378"/>
                      <a:gd name="connsiteY17" fmla="*/ 88605 h 1069745"/>
                      <a:gd name="connsiteX18" fmla="*/ 916312 w 1035378"/>
                      <a:gd name="connsiteY18" fmla="*/ 88605 h 1069745"/>
                      <a:gd name="connsiteX19" fmla="*/ 961556 w 1035378"/>
                      <a:gd name="connsiteY19" fmla="*/ 105273 h 1069745"/>
                      <a:gd name="connsiteX20" fmla="*/ 963937 w 1035378"/>
                      <a:gd name="connsiteY20" fmla="*/ 145755 h 1069745"/>
                      <a:gd name="connsiteX21" fmla="*/ 942506 w 1035378"/>
                      <a:gd name="connsiteY21" fmla="*/ 205286 h 1069745"/>
                      <a:gd name="connsiteX22" fmla="*/ 942506 w 1035378"/>
                      <a:gd name="connsiteY22" fmla="*/ 264817 h 1069745"/>
                      <a:gd name="connsiteX23" fmla="*/ 978225 w 1035378"/>
                      <a:gd name="connsiteY23" fmla="*/ 331492 h 1069745"/>
                      <a:gd name="connsiteX24" fmla="*/ 1004419 w 1035378"/>
                      <a:gd name="connsiteY24" fmla="*/ 452936 h 1069745"/>
                      <a:gd name="connsiteX25" fmla="*/ 994894 w 1035378"/>
                      <a:gd name="connsiteY25" fmla="*/ 657723 h 1069745"/>
                      <a:gd name="connsiteX26" fmla="*/ 985369 w 1035378"/>
                      <a:gd name="connsiteY26" fmla="*/ 695823 h 1069745"/>
                      <a:gd name="connsiteX27" fmla="*/ 1002037 w 1035378"/>
                      <a:gd name="connsiteY27" fmla="*/ 741067 h 1069745"/>
                      <a:gd name="connsiteX28" fmla="*/ 1035375 w 1035378"/>
                      <a:gd name="connsiteY28" fmla="*/ 786311 h 1069745"/>
                      <a:gd name="connsiteX29" fmla="*/ 999656 w 1035378"/>
                      <a:gd name="connsiteY29" fmla="*/ 829173 h 1069745"/>
                      <a:gd name="connsiteX30" fmla="*/ 932981 w 1035378"/>
                      <a:gd name="connsiteY30" fmla="*/ 838698 h 1069745"/>
                      <a:gd name="connsiteX31" fmla="*/ 880594 w 1035378"/>
                      <a:gd name="connsiteY31" fmla="*/ 845842 h 1069745"/>
                      <a:gd name="connsiteX32" fmla="*/ 847256 w 1035378"/>
                      <a:gd name="connsiteY32" fmla="*/ 879180 h 1069745"/>
                      <a:gd name="connsiteX33" fmla="*/ 759150 w 1035378"/>
                      <a:gd name="connsiteY33" fmla="*/ 929186 h 1069745"/>
                      <a:gd name="connsiteX34" fmla="*/ 694856 w 1035378"/>
                      <a:gd name="connsiteY34" fmla="*/ 998242 h 1069745"/>
                      <a:gd name="connsiteX35" fmla="*/ 654375 w 1035378"/>
                      <a:gd name="connsiteY35" fmla="*/ 1012530 h 1069745"/>
                      <a:gd name="connsiteX36" fmla="*/ 599606 w 1035378"/>
                      <a:gd name="connsiteY36" fmla="*/ 981573 h 1069745"/>
                      <a:gd name="connsiteX37" fmla="*/ 568650 w 1035378"/>
                      <a:gd name="connsiteY37" fmla="*/ 988717 h 1069745"/>
                      <a:gd name="connsiteX38" fmla="*/ 490069 w 1035378"/>
                      <a:gd name="connsiteY38" fmla="*/ 1050630 h 1069745"/>
                      <a:gd name="connsiteX39" fmla="*/ 456731 w 1035378"/>
                      <a:gd name="connsiteY39" fmla="*/ 1067298 h 1069745"/>
                      <a:gd name="connsiteX40" fmla="*/ 409106 w 1035378"/>
                      <a:gd name="connsiteY40" fmla="*/ 1005386 h 1069745"/>
                      <a:gd name="connsiteX41" fmla="*/ 328144 w 1035378"/>
                      <a:gd name="connsiteY41" fmla="*/ 936330 h 1069745"/>
                      <a:gd name="connsiteX42" fmla="*/ 263850 w 1035378"/>
                      <a:gd name="connsiteY42" fmla="*/ 957761 h 1069745"/>
                      <a:gd name="connsiteX43" fmla="*/ 232894 w 1035378"/>
                      <a:gd name="connsiteY43" fmla="*/ 926805 h 1069745"/>
                      <a:gd name="connsiteX44" fmla="*/ 220987 w 1035378"/>
                      <a:gd name="connsiteY44" fmla="*/ 891086 h 1069745"/>
                      <a:gd name="connsiteX45" fmla="*/ 180506 w 1035378"/>
                      <a:gd name="connsiteY45" fmla="*/ 872036 h 1069745"/>
                      <a:gd name="connsiteX46" fmla="*/ 118594 w 1035378"/>
                      <a:gd name="connsiteY46" fmla="*/ 795836 h 1069745"/>
                      <a:gd name="connsiteX47" fmla="*/ 80494 w 1035378"/>
                      <a:gd name="connsiteY47" fmla="*/ 700586 h 1069745"/>
                      <a:gd name="connsiteX48" fmla="*/ 73350 w 1035378"/>
                      <a:gd name="connsiteY48" fmla="*/ 648198 h 1069745"/>
                      <a:gd name="connsiteX49" fmla="*/ 49537 w 1035378"/>
                      <a:gd name="connsiteY49" fmla="*/ 583905 h 1069745"/>
                      <a:gd name="connsiteX50" fmla="*/ 1912 w 1035378"/>
                      <a:gd name="connsiteY50" fmla="*/ 464842 h 1069745"/>
                      <a:gd name="connsiteX51" fmla="*/ 11437 w 1035378"/>
                      <a:gd name="connsiteY51" fmla="*/ 352923 h 1069745"/>
                      <a:gd name="connsiteX52" fmla="*/ 30487 w 1035378"/>
                      <a:gd name="connsiteY52" fmla="*/ 314823 h 1069745"/>
                      <a:gd name="connsiteX53" fmla="*/ 16200 w 1035378"/>
                      <a:gd name="connsiteY53" fmla="*/ 260055 h 1069745"/>
                      <a:gd name="connsiteX54" fmla="*/ 35250 w 1035378"/>
                      <a:gd name="connsiteY54" fmla="*/ 243386 h 1069745"/>
                      <a:gd name="connsiteX55" fmla="*/ 106687 w 1035378"/>
                      <a:gd name="connsiteY55" fmla="*/ 252911 h 1069745"/>
                      <a:gd name="connsiteX56" fmla="*/ 118594 w 1035378"/>
                      <a:gd name="connsiteY56" fmla="*/ 260055 h 1069745"/>
                      <a:gd name="connsiteX0" fmla="*/ 111450 w 1035378"/>
                      <a:gd name="connsiteY0" fmla="*/ 314823 h 1069745"/>
                      <a:gd name="connsiteX1" fmla="*/ 118594 w 1035378"/>
                      <a:gd name="connsiteY1" fmla="*/ 260055 h 1069745"/>
                      <a:gd name="connsiteX2" fmla="*/ 99544 w 1035378"/>
                      <a:gd name="connsiteY2" fmla="*/ 195761 h 1069745"/>
                      <a:gd name="connsiteX3" fmla="*/ 85256 w 1035378"/>
                      <a:gd name="connsiteY3" fmla="*/ 148136 h 1069745"/>
                      <a:gd name="connsiteX4" fmla="*/ 120975 w 1035378"/>
                      <a:gd name="connsiteY4" fmla="*/ 143373 h 1069745"/>
                      <a:gd name="connsiteX5" fmla="*/ 185248 w 1035378"/>
                      <a:gd name="connsiteY5" fmla="*/ 204178 h 1069745"/>
                      <a:gd name="connsiteX6" fmla="*/ 223369 w 1035378"/>
                      <a:gd name="connsiteY6" fmla="*/ 200523 h 1069745"/>
                      <a:gd name="connsiteX7" fmla="*/ 240037 w 1035378"/>
                      <a:gd name="connsiteY7" fmla="*/ 202905 h 1069745"/>
                      <a:gd name="connsiteX8" fmla="*/ 313856 w 1035378"/>
                      <a:gd name="connsiteY8" fmla="*/ 162423 h 1069745"/>
                      <a:gd name="connsiteX9" fmla="*/ 444825 w 1035378"/>
                      <a:gd name="connsiteY9" fmla="*/ 114798 h 1069745"/>
                      <a:gd name="connsiteX10" fmla="*/ 535312 w 1035378"/>
                      <a:gd name="connsiteY10" fmla="*/ 114798 h 1069745"/>
                      <a:gd name="connsiteX11" fmla="*/ 597225 w 1035378"/>
                      <a:gd name="connsiteY11" fmla="*/ 48123 h 1069745"/>
                      <a:gd name="connsiteX12" fmla="*/ 677103 w 1035378"/>
                      <a:gd name="connsiteY12" fmla="*/ 17044 h 1069745"/>
                      <a:gd name="connsiteX13" fmla="*/ 705242 w 1035378"/>
                      <a:gd name="connsiteY13" fmla="*/ 28400 h 1069745"/>
                      <a:gd name="connsiteX14" fmla="*/ 736008 w 1035378"/>
                      <a:gd name="connsiteY14" fmla="*/ 31387 h 1069745"/>
                      <a:gd name="connsiteX15" fmla="*/ 759150 w 1035378"/>
                      <a:gd name="connsiteY15" fmla="*/ 498 h 1069745"/>
                      <a:gd name="connsiteX16" fmla="*/ 794869 w 1035378"/>
                      <a:gd name="connsiteY16" fmla="*/ 60030 h 1069745"/>
                      <a:gd name="connsiteX17" fmla="*/ 832969 w 1035378"/>
                      <a:gd name="connsiteY17" fmla="*/ 88605 h 1069745"/>
                      <a:gd name="connsiteX18" fmla="*/ 916312 w 1035378"/>
                      <a:gd name="connsiteY18" fmla="*/ 88605 h 1069745"/>
                      <a:gd name="connsiteX19" fmla="*/ 961556 w 1035378"/>
                      <a:gd name="connsiteY19" fmla="*/ 105273 h 1069745"/>
                      <a:gd name="connsiteX20" fmla="*/ 963937 w 1035378"/>
                      <a:gd name="connsiteY20" fmla="*/ 145755 h 1069745"/>
                      <a:gd name="connsiteX21" fmla="*/ 942506 w 1035378"/>
                      <a:gd name="connsiteY21" fmla="*/ 205286 h 1069745"/>
                      <a:gd name="connsiteX22" fmla="*/ 942506 w 1035378"/>
                      <a:gd name="connsiteY22" fmla="*/ 264817 h 1069745"/>
                      <a:gd name="connsiteX23" fmla="*/ 978225 w 1035378"/>
                      <a:gd name="connsiteY23" fmla="*/ 331492 h 1069745"/>
                      <a:gd name="connsiteX24" fmla="*/ 1004419 w 1035378"/>
                      <a:gd name="connsiteY24" fmla="*/ 452936 h 1069745"/>
                      <a:gd name="connsiteX25" fmla="*/ 994894 w 1035378"/>
                      <a:gd name="connsiteY25" fmla="*/ 657723 h 1069745"/>
                      <a:gd name="connsiteX26" fmla="*/ 985369 w 1035378"/>
                      <a:gd name="connsiteY26" fmla="*/ 695823 h 1069745"/>
                      <a:gd name="connsiteX27" fmla="*/ 1002037 w 1035378"/>
                      <a:gd name="connsiteY27" fmla="*/ 741067 h 1069745"/>
                      <a:gd name="connsiteX28" fmla="*/ 1035375 w 1035378"/>
                      <a:gd name="connsiteY28" fmla="*/ 786311 h 1069745"/>
                      <a:gd name="connsiteX29" fmla="*/ 999656 w 1035378"/>
                      <a:gd name="connsiteY29" fmla="*/ 829173 h 1069745"/>
                      <a:gd name="connsiteX30" fmla="*/ 932981 w 1035378"/>
                      <a:gd name="connsiteY30" fmla="*/ 838698 h 1069745"/>
                      <a:gd name="connsiteX31" fmla="*/ 880594 w 1035378"/>
                      <a:gd name="connsiteY31" fmla="*/ 845842 h 1069745"/>
                      <a:gd name="connsiteX32" fmla="*/ 847256 w 1035378"/>
                      <a:gd name="connsiteY32" fmla="*/ 879180 h 1069745"/>
                      <a:gd name="connsiteX33" fmla="*/ 759150 w 1035378"/>
                      <a:gd name="connsiteY33" fmla="*/ 929186 h 1069745"/>
                      <a:gd name="connsiteX34" fmla="*/ 694856 w 1035378"/>
                      <a:gd name="connsiteY34" fmla="*/ 998242 h 1069745"/>
                      <a:gd name="connsiteX35" fmla="*/ 654375 w 1035378"/>
                      <a:gd name="connsiteY35" fmla="*/ 1012530 h 1069745"/>
                      <a:gd name="connsiteX36" fmla="*/ 599606 w 1035378"/>
                      <a:gd name="connsiteY36" fmla="*/ 981573 h 1069745"/>
                      <a:gd name="connsiteX37" fmla="*/ 568650 w 1035378"/>
                      <a:gd name="connsiteY37" fmla="*/ 988717 h 1069745"/>
                      <a:gd name="connsiteX38" fmla="*/ 490069 w 1035378"/>
                      <a:gd name="connsiteY38" fmla="*/ 1050630 h 1069745"/>
                      <a:gd name="connsiteX39" fmla="*/ 456731 w 1035378"/>
                      <a:gd name="connsiteY39" fmla="*/ 1067298 h 1069745"/>
                      <a:gd name="connsiteX40" fmla="*/ 409106 w 1035378"/>
                      <a:gd name="connsiteY40" fmla="*/ 1005386 h 1069745"/>
                      <a:gd name="connsiteX41" fmla="*/ 328144 w 1035378"/>
                      <a:gd name="connsiteY41" fmla="*/ 936330 h 1069745"/>
                      <a:gd name="connsiteX42" fmla="*/ 263850 w 1035378"/>
                      <a:gd name="connsiteY42" fmla="*/ 957761 h 1069745"/>
                      <a:gd name="connsiteX43" fmla="*/ 232894 w 1035378"/>
                      <a:gd name="connsiteY43" fmla="*/ 926805 h 1069745"/>
                      <a:gd name="connsiteX44" fmla="*/ 220987 w 1035378"/>
                      <a:gd name="connsiteY44" fmla="*/ 891086 h 1069745"/>
                      <a:gd name="connsiteX45" fmla="*/ 180506 w 1035378"/>
                      <a:gd name="connsiteY45" fmla="*/ 872036 h 1069745"/>
                      <a:gd name="connsiteX46" fmla="*/ 118594 w 1035378"/>
                      <a:gd name="connsiteY46" fmla="*/ 795836 h 1069745"/>
                      <a:gd name="connsiteX47" fmla="*/ 80494 w 1035378"/>
                      <a:gd name="connsiteY47" fmla="*/ 700586 h 1069745"/>
                      <a:gd name="connsiteX48" fmla="*/ 73350 w 1035378"/>
                      <a:gd name="connsiteY48" fmla="*/ 648198 h 1069745"/>
                      <a:gd name="connsiteX49" fmla="*/ 49537 w 1035378"/>
                      <a:gd name="connsiteY49" fmla="*/ 583905 h 1069745"/>
                      <a:gd name="connsiteX50" fmla="*/ 1912 w 1035378"/>
                      <a:gd name="connsiteY50" fmla="*/ 464842 h 1069745"/>
                      <a:gd name="connsiteX51" fmla="*/ 11437 w 1035378"/>
                      <a:gd name="connsiteY51" fmla="*/ 352923 h 1069745"/>
                      <a:gd name="connsiteX52" fmla="*/ 30487 w 1035378"/>
                      <a:gd name="connsiteY52" fmla="*/ 314823 h 1069745"/>
                      <a:gd name="connsiteX53" fmla="*/ 16200 w 1035378"/>
                      <a:gd name="connsiteY53" fmla="*/ 260055 h 1069745"/>
                      <a:gd name="connsiteX54" fmla="*/ 35250 w 1035378"/>
                      <a:gd name="connsiteY54" fmla="*/ 243386 h 1069745"/>
                      <a:gd name="connsiteX55" fmla="*/ 106687 w 1035378"/>
                      <a:gd name="connsiteY55" fmla="*/ 252911 h 1069745"/>
                      <a:gd name="connsiteX56" fmla="*/ 118594 w 1035378"/>
                      <a:gd name="connsiteY56" fmla="*/ 260055 h 1069745"/>
                      <a:gd name="connsiteX0" fmla="*/ 111450 w 1035378"/>
                      <a:gd name="connsiteY0" fmla="*/ 314823 h 1069745"/>
                      <a:gd name="connsiteX1" fmla="*/ 118594 w 1035378"/>
                      <a:gd name="connsiteY1" fmla="*/ 260055 h 1069745"/>
                      <a:gd name="connsiteX2" fmla="*/ 99544 w 1035378"/>
                      <a:gd name="connsiteY2" fmla="*/ 195761 h 1069745"/>
                      <a:gd name="connsiteX3" fmla="*/ 85256 w 1035378"/>
                      <a:gd name="connsiteY3" fmla="*/ 148136 h 1069745"/>
                      <a:gd name="connsiteX4" fmla="*/ 175040 w 1035378"/>
                      <a:gd name="connsiteY4" fmla="*/ 203951 h 1069745"/>
                      <a:gd name="connsiteX5" fmla="*/ 185248 w 1035378"/>
                      <a:gd name="connsiteY5" fmla="*/ 204178 h 1069745"/>
                      <a:gd name="connsiteX6" fmla="*/ 223369 w 1035378"/>
                      <a:gd name="connsiteY6" fmla="*/ 200523 h 1069745"/>
                      <a:gd name="connsiteX7" fmla="*/ 240037 w 1035378"/>
                      <a:gd name="connsiteY7" fmla="*/ 202905 h 1069745"/>
                      <a:gd name="connsiteX8" fmla="*/ 313856 w 1035378"/>
                      <a:gd name="connsiteY8" fmla="*/ 162423 h 1069745"/>
                      <a:gd name="connsiteX9" fmla="*/ 444825 w 1035378"/>
                      <a:gd name="connsiteY9" fmla="*/ 114798 h 1069745"/>
                      <a:gd name="connsiteX10" fmla="*/ 535312 w 1035378"/>
                      <a:gd name="connsiteY10" fmla="*/ 114798 h 1069745"/>
                      <a:gd name="connsiteX11" fmla="*/ 597225 w 1035378"/>
                      <a:gd name="connsiteY11" fmla="*/ 48123 h 1069745"/>
                      <a:gd name="connsiteX12" fmla="*/ 677103 w 1035378"/>
                      <a:gd name="connsiteY12" fmla="*/ 17044 h 1069745"/>
                      <a:gd name="connsiteX13" fmla="*/ 705242 w 1035378"/>
                      <a:gd name="connsiteY13" fmla="*/ 28400 h 1069745"/>
                      <a:gd name="connsiteX14" fmla="*/ 736008 w 1035378"/>
                      <a:gd name="connsiteY14" fmla="*/ 31387 h 1069745"/>
                      <a:gd name="connsiteX15" fmla="*/ 759150 w 1035378"/>
                      <a:gd name="connsiteY15" fmla="*/ 498 h 1069745"/>
                      <a:gd name="connsiteX16" fmla="*/ 794869 w 1035378"/>
                      <a:gd name="connsiteY16" fmla="*/ 60030 h 1069745"/>
                      <a:gd name="connsiteX17" fmla="*/ 832969 w 1035378"/>
                      <a:gd name="connsiteY17" fmla="*/ 88605 h 1069745"/>
                      <a:gd name="connsiteX18" fmla="*/ 916312 w 1035378"/>
                      <a:gd name="connsiteY18" fmla="*/ 88605 h 1069745"/>
                      <a:gd name="connsiteX19" fmla="*/ 961556 w 1035378"/>
                      <a:gd name="connsiteY19" fmla="*/ 105273 h 1069745"/>
                      <a:gd name="connsiteX20" fmla="*/ 963937 w 1035378"/>
                      <a:gd name="connsiteY20" fmla="*/ 145755 h 1069745"/>
                      <a:gd name="connsiteX21" fmla="*/ 942506 w 1035378"/>
                      <a:gd name="connsiteY21" fmla="*/ 205286 h 1069745"/>
                      <a:gd name="connsiteX22" fmla="*/ 942506 w 1035378"/>
                      <a:gd name="connsiteY22" fmla="*/ 264817 h 1069745"/>
                      <a:gd name="connsiteX23" fmla="*/ 978225 w 1035378"/>
                      <a:gd name="connsiteY23" fmla="*/ 331492 h 1069745"/>
                      <a:gd name="connsiteX24" fmla="*/ 1004419 w 1035378"/>
                      <a:gd name="connsiteY24" fmla="*/ 452936 h 1069745"/>
                      <a:gd name="connsiteX25" fmla="*/ 994894 w 1035378"/>
                      <a:gd name="connsiteY25" fmla="*/ 657723 h 1069745"/>
                      <a:gd name="connsiteX26" fmla="*/ 985369 w 1035378"/>
                      <a:gd name="connsiteY26" fmla="*/ 695823 h 1069745"/>
                      <a:gd name="connsiteX27" fmla="*/ 1002037 w 1035378"/>
                      <a:gd name="connsiteY27" fmla="*/ 741067 h 1069745"/>
                      <a:gd name="connsiteX28" fmla="*/ 1035375 w 1035378"/>
                      <a:gd name="connsiteY28" fmla="*/ 786311 h 1069745"/>
                      <a:gd name="connsiteX29" fmla="*/ 999656 w 1035378"/>
                      <a:gd name="connsiteY29" fmla="*/ 829173 h 1069745"/>
                      <a:gd name="connsiteX30" fmla="*/ 932981 w 1035378"/>
                      <a:gd name="connsiteY30" fmla="*/ 838698 h 1069745"/>
                      <a:gd name="connsiteX31" fmla="*/ 880594 w 1035378"/>
                      <a:gd name="connsiteY31" fmla="*/ 845842 h 1069745"/>
                      <a:gd name="connsiteX32" fmla="*/ 847256 w 1035378"/>
                      <a:gd name="connsiteY32" fmla="*/ 879180 h 1069745"/>
                      <a:gd name="connsiteX33" fmla="*/ 759150 w 1035378"/>
                      <a:gd name="connsiteY33" fmla="*/ 929186 h 1069745"/>
                      <a:gd name="connsiteX34" fmla="*/ 694856 w 1035378"/>
                      <a:gd name="connsiteY34" fmla="*/ 998242 h 1069745"/>
                      <a:gd name="connsiteX35" fmla="*/ 654375 w 1035378"/>
                      <a:gd name="connsiteY35" fmla="*/ 1012530 h 1069745"/>
                      <a:gd name="connsiteX36" fmla="*/ 599606 w 1035378"/>
                      <a:gd name="connsiteY36" fmla="*/ 981573 h 1069745"/>
                      <a:gd name="connsiteX37" fmla="*/ 568650 w 1035378"/>
                      <a:gd name="connsiteY37" fmla="*/ 988717 h 1069745"/>
                      <a:gd name="connsiteX38" fmla="*/ 490069 w 1035378"/>
                      <a:gd name="connsiteY38" fmla="*/ 1050630 h 1069745"/>
                      <a:gd name="connsiteX39" fmla="*/ 456731 w 1035378"/>
                      <a:gd name="connsiteY39" fmla="*/ 1067298 h 1069745"/>
                      <a:gd name="connsiteX40" fmla="*/ 409106 w 1035378"/>
                      <a:gd name="connsiteY40" fmla="*/ 1005386 h 1069745"/>
                      <a:gd name="connsiteX41" fmla="*/ 328144 w 1035378"/>
                      <a:gd name="connsiteY41" fmla="*/ 936330 h 1069745"/>
                      <a:gd name="connsiteX42" fmla="*/ 263850 w 1035378"/>
                      <a:gd name="connsiteY42" fmla="*/ 957761 h 1069745"/>
                      <a:gd name="connsiteX43" fmla="*/ 232894 w 1035378"/>
                      <a:gd name="connsiteY43" fmla="*/ 926805 h 1069745"/>
                      <a:gd name="connsiteX44" fmla="*/ 220987 w 1035378"/>
                      <a:gd name="connsiteY44" fmla="*/ 891086 h 1069745"/>
                      <a:gd name="connsiteX45" fmla="*/ 180506 w 1035378"/>
                      <a:gd name="connsiteY45" fmla="*/ 872036 h 1069745"/>
                      <a:gd name="connsiteX46" fmla="*/ 118594 w 1035378"/>
                      <a:gd name="connsiteY46" fmla="*/ 795836 h 1069745"/>
                      <a:gd name="connsiteX47" fmla="*/ 80494 w 1035378"/>
                      <a:gd name="connsiteY47" fmla="*/ 700586 h 1069745"/>
                      <a:gd name="connsiteX48" fmla="*/ 73350 w 1035378"/>
                      <a:gd name="connsiteY48" fmla="*/ 648198 h 1069745"/>
                      <a:gd name="connsiteX49" fmla="*/ 49537 w 1035378"/>
                      <a:gd name="connsiteY49" fmla="*/ 583905 h 1069745"/>
                      <a:gd name="connsiteX50" fmla="*/ 1912 w 1035378"/>
                      <a:gd name="connsiteY50" fmla="*/ 464842 h 1069745"/>
                      <a:gd name="connsiteX51" fmla="*/ 11437 w 1035378"/>
                      <a:gd name="connsiteY51" fmla="*/ 352923 h 1069745"/>
                      <a:gd name="connsiteX52" fmla="*/ 30487 w 1035378"/>
                      <a:gd name="connsiteY52" fmla="*/ 314823 h 1069745"/>
                      <a:gd name="connsiteX53" fmla="*/ 16200 w 1035378"/>
                      <a:gd name="connsiteY53" fmla="*/ 260055 h 1069745"/>
                      <a:gd name="connsiteX54" fmla="*/ 35250 w 1035378"/>
                      <a:gd name="connsiteY54" fmla="*/ 243386 h 1069745"/>
                      <a:gd name="connsiteX55" fmla="*/ 106687 w 1035378"/>
                      <a:gd name="connsiteY55" fmla="*/ 252911 h 1069745"/>
                      <a:gd name="connsiteX56" fmla="*/ 118594 w 1035378"/>
                      <a:gd name="connsiteY56" fmla="*/ 260055 h 1069745"/>
                      <a:gd name="connsiteX0" fmla="*/ 111450 w 1035378"/>
                      <a:gd name="connsiteY0" fmla="*/ 314823 h 1069745"/>
                      <a:gd name="connsiteX1" fmla="*/ 118594 w 1035378"/>
                      <a:gd name="connsiteY1" fmla="*/ 260055 h 1069745"/>
                      <a:gd name="connsiteX2" fmla="*/ 99544 w 1035378"/>
                      <a:gd name="connsiteY2" fmla="*/ 195761 h 1069745"/>
                      <a:gd name="connsiteX3" fmla="*/ 147344 w 1035378"/>
                      <a:gd name="connsiteY3" fmla="*/ 184070 h 1069745"/>
                      <a:gd name="connsiteX4" fmla="*/ 175040 w 1035378"/>
                      <a:gd name="connsiteY4" fmla="*/ 203951 h 1069745"/>
                      <a:gd name="connsiteX5" fmla="*/ 185248 w 1035378"/>
                      <a:gd name="connsiteY5" fmla="*/ 204178 h 1069745"/>
                      <a:gd name="connsiteX6" fmla="*/ 223369 w 1035378"/>
                      <a:gd name="connsiteY6" fmla="*/ 200523 h 1069745"/>
                      <a:gd name="connsiteX7" fmla="*/ 240037 w 1035378"/>
                      <a:gd name="connsiteY7" fmla="*/ 202905 h 1069745"/>
                      <a:gd name="connsiteX8" fmla="*/ 313856 w 1035378"/>
                      <a:gd name="connsiteY8" fmla="*/ 162423 h 1069745"/>
                      <a:gd name="connsiteX9" fmla="*/ 444825 w 1035378"/>
                      <a:gd name="connsiteY9" fmla="*/ 114798 h 1069745"/>
                      <a:gd name="connsiteX10" fmla="*/ 535312 w 1035378"/>
                      <a:gd name="connsiteY10" fmla="*/ 114798 h 1069745"/>
                      <a:gd name="connsiteX11" fmla="*/ 597225 w 1035378"/>
                      <a:gd name="connsiteY11" fmla="*/ 48123 h 1069745"/>
                      <a:gd name="connsiteX12" fmla="*/ 677103 w 1035378"/>
                      <a:gd name="connsiteY12" fmla="*/ 17044 h 1069745"/>
                      <a:gd name="connsiteX13" fmla="*/ 705242 w 1035378"/>
                      <a:gd name="connsiteY13" fmla="*/ 28400 h 1069745"/>
                      <a:gd name="connsiteX14" fmla="*/ 736008 w 1035378"/>
                      <a:gd name="connsiteY14" fmla="*/ 31387 h 1069745"/>
                      <a:gd name="connsiteX15" fmla="*/ 759150 w 1035378"/>
                      <a:gd name="connsiteY15" fmla="*/ 498 h 1069745"/>
                      <a:gd name="connsiteX16" fmla="*/ 794869 w 1035378"/>
                      <a:gd name="connsiteY16" fmla="*/ 60030 h 1069745"/>
                      <a:gd name="connsiteX17" fmla="*/ 832969 w 1035378"/>
                      <a:gd name="connsiteY17" fmla="*/ 88605 h 1069745"/>
                      <a:gd name="connsiteX18" fmla="*/ 916312 w 1035378"/>
                      <a:gd name="connsiteY18" fmla="*/ 88605 h 1069745"/>
                      <a:gd name="connsiteX19" fmla="*/ 961556 w 1035378"/>
                      <a:gd name="connsiteY19" fmla="*/ 105273 h 1069745"/>
                      <a:gd name="connsiteX20" fmla="*/ 963937 w 1035378"/>
                      <a:gd name="connsiteY20" fmla="*/ 145755 h 1069745"/>
                      <a:gd name="connsiteX21" fmla="*/ 942506 w 1035378"/>
                      <a:gd name="connsiteY21" fmla="*/ 205286 h 1069745"/>
                      <a:gd name="connsiteX22" fmla="*/ 942506 w 1035378"/>
                      <a:gd name="connsiteY22" fmla="*/ 264817 h 1069745"/>
                      <a:gd name="connsiteX23" fmla="*/ 978225 w 1035378"/>
                      <a:gd name="connsiteY23" fmla="*/ 331492 h 1069745"/>
                      <a:gd name="connsiteX24" fmla="*/ 1004419 w 1035378"/>
                      <a:gd name="connsiteY24" fmla="*/ 452936 h 1069745"/>
                      <a:gd name="connsiteX25" fmla="*/ 994894 w 1035378"/>
                      <a:gd name="connsiteY25" fmla="*/ 657723 h 1069745"/>
                      <a:gd name="connsiteX26" fmla="*/ 985369 w 1035378"/>
                      <a:gd name="connsiteY26" fmla="*/ 695823 h 1069745"/>
                      <a:gd name="connsiteX27" fmla="*/ 1002037 w 1035378"/>
                      <a:gd name="connsiteY27" fmla="*/ 741067 h 1069745"/>
                      <a:gd name="connsiteX28" fmla="*/ 1035375 w 1035378"/>
                      <a:gd name="connsiteY28" fmla="*/ 786311 h 1069745"/>
                      <a:gd name="connsiteX29" fmla="*/ 999656 w 1035378"/>
                      <a:gd name="connsiteY29" fmla="*/ 829173 h 1069745"/>
                      <a:gd name="connsiteX30" fmla="*/ 932981 w 1035378"/>
                      <a:gd name="connsiteY30" fmla="*/ 838698 h 1069745"/>
                      <a:gd name="connsiteX31" fmla="*/ 880594 w 1035378"/>
                      <a:gd name="connsiteY31" fmla="*/ 845842 h 1069745"/>
                      <a:gd name="connsiteX32" fmla="*/ 847256 w 1035378"/>
                      <a:gd name="connsiteY32" fmla="*/ 879180 h 1069745"/>
                      <a:gd name="connsiteX33" fmla="*/ 759150 w 1035378"/>
                      <a:gd name="connsiteY33" fmla="*/ 929186 h 1069745"/>
                      <a:gd name="connsiteX34" fmla="*/ 694856 w 1035378"/>
                      <a:gd name="connsiteY34" fmla="*/ 998242 h 1069745"/>
                      <a:gd name="connsiteX35" fmla="*/ 654375 w 1035378"/>
                      <a:gd name="connsiteY35" fmla="*/ 1012530 h 1069745"/>
                      <a:gd name="connsiteX36" fmla="*/ 599606 w 1035378"/>
                      <a:gd name="connsiteY36" fmla="*/ 981573 h 1069745"/>
                      <a:gd name="connsiteX37" fmla="*/ 568650 w 1035378"/>
                      <a:gd name="connsiteY37" fmla="*/ 988717 h 1069745"/>
                      <a:gd name="connsiteX38" fmla="*/ 490069 w 1035378"/>
                      <a:gd name="connsiteY38" fmla="*/ 1050630 h 1069745"/>
                      <a:gd name="connsiteX39" fmla="*/ 456731 w 1035378"/>
                      <a:gd name="connsiteY39" fmla="*/ 1067298 h 1069745"/>
                      <a:gd name="connsiteX40" fmla="*/ 409106 w 1035378"/>
                      <a:gd name="connsiteY40" fmla="*/ 1005386 h 1069745"/>
                      <a:gd name="connsiteX41" fmla="*/ 328144 w 1035378"/>
                      <a:gd name="connsiteY41" fmla="*/ 936330 h 1069745"/>
                      <a:gd name="connsiteX42" fmla="*/ 263850 w 1035378"/>
                      <a:gd name="connsiteY42" fmla="*/ 957761 h 1069745"/>
                      <a:gd name="connsiteX43" fmla="*/ 232894 w 1035378"/>
                      <a:gd name="connsiteY43" fmla="*/ 926805 h 1069745"/>
                      <a:gd name="connsiteX44" fmla="*/ 220987 w 1035378"/>
                      <a:gd name="connsiteY44" fmla="*/ 891086 h 1069745"/>
                      <a:gd name="connsiteX45" fmla="*/ 180506 w 1035378"/>
                      <a:gd name="connsiteY45" fmla="*/ 872036 h 1069745"/>
                      <a:gd name="connsiteX46" fmla="*/ 118594 w 1035378"/>
                      <a:gd name="connsiteY46" fmla="*/ 795836 h 1069745"/>
                      <a:gd name="connsiteX47" fmla="*/ 80494 w 1035378"/>
                      <a:gd name="connsiteY47" fmla="*/ 700586 h 1069745"/>
                      <a:gd name="connsiteX48" fmla="*/ 73350 w 1035378"/>
                      <a:gd name="connsiteY48" fmla="*/ 648198 h 1069745"/>
                      <a:gd name="connsiteX49" fmla="*/ 49537 w 1035378"/>
                      <a:gd name="connsiteY49" fmla="*/ 583905 h 1069745"/>
                      <a:gd name="connsiteX50" fmla="*/ 1912 w 1035378"/>
                      <a:gd name="connsiteY50" fmla="*/ 464842 h 1069745"/>
                      <a:gd name="connsiteX51" fmla="*/ 11437 w 1035378"/>
                      <a:gd name="connsiteY51" fmla="*/ 352923 h 1069745"/>
                      <a:gd name="connsiteX52" fmla="*/ 30487 w 1035378"/>
                      <a:gd name="connsiteY52" fmla="*/ 314823 h 1069745"/>
                      <a:gd name="connsiteX53" fmla="*/ 16200 w 1035378"/>
                      <a:gd name="connsiteY53" fmla="*/ 260055 h 1069745"/>
                      <a:gd name="connsiteX54" fmla="*/ 35250 w 1035378"/>
                      <a:gd name="connsiteY54" fmla="*/ 243386 h 1069745"/>
                      <a:gd name="connsiteX55" fmla="*/ 106687 w 1035378"/>
                      <a:gd name="connsiteY55" fmla="*/ 252911 h 1069745"/>
                      <a:gd name="connsiteX56" fmla="*/ 118594 w 1035378"/>
                      <a:gd name="connsiteY56" fmla="*/ 260055 h 1069745"/>
                      <a:gd name="connsiteX0" fmla="*/ 111450 w 1035378"/>
                      <a:gd name="connsiteY0" fmla="*/ 314823 h 1070877"/>
                      <a:gd name="connsiteX1" fmla="*/ 118594 w 1035378"/>
                      <a:gd name="connsiteY1" fmla="*/ 260055 h 1070877"/>
                      <a:gd name="connsiteX2" fmla="*/ 99544 w 1035378"/>
                      <a:gd name="connsiteY2" fmla="*/ 195761 h 1070877"/>
                      <a:gd name="connsiteX3" fmla="*/ 147344 w 1035378"/>
                      <a:gd name="connsiteY3" fmla="*/ 184070 h 1070877"/>
                      <a:gd name="connsiteX4" fmla="*/ 175040 w 1035378"/>
                      <a:gd name="connsiteY4" fmla="*/ 203951 h 1070877"/>
                      <a:gd name="connsiteX5" fmla="*/ 185248 w 1035378"/>
                      <a:gd name="connsiteY5" fmla="*/ 204178 h 1070877"/>
                      <a:gd name="connsiteX6" fmla="*/ 223369 w 1035378"/>
                      <a:gd name="connsiteY6" fmla="*/ 200523 h 1070877"/>
                      <a:gd name="connsiteX7" fmla="*/ 240037 w 1035378"/>
                      <a:gd name="connsiteY7" fmla="*/ 202905 h 1070877"/>
                      <a:gd name="connsiteX8" fmla="*/ 313856 w 1035378"/>
                      <a:gd name="connsiteY8" fmla="*/ 162423 h 1070877"/>
                      <a:gd name="connsiteX9" fmla="*/ 444825 w 1035378"/>
                      <a:gd name="connsiteY9" fmla="*/ 114798 h 1070877"/>
                      <a:gd name="connsiteX10" fmla="*/ 535312 w 1035378"/>
                      <a:gd name="connsiteY10" fmla="*/ 114798 h 1070877"/>
                      <a:gd name="connsiteX11" fmla="*/ 597225 w 1035378"/>
                      <a:gd name="connsiteY11" fmla="*/ 48123 h 1070877"/>
                      <a:gd name="connsiteX12" fmla="*/ 677103 w 1035378"/>
                      <a:gd name="connsiteY12" fmla="*/ 17044 h 1070877"/>
                      <a:gd name="connsiteX13" fmla="*/ 705242 w 1035378"/>
                      <a:gd name="connsiteY13" fmla="*/ 28400 h 1070877"/>
                      <a:gd name="connsiteX14" fmla="*/ 736008 w 1035378"/>
                      <a:gd name="connsiteY14" fmla="*/ 31387 h 1070877"/>
                      <a:gd name="connsiteX15" fmla="*/ 759150 w 1035378"/>
                      <a:gd name="connsiteY15" fmla="*/ 498 h 1070877"/>
                      <a:gd name="connsiteX16" fmla="*/ 794869 w 1035378"/>
                      <a:gd name="connsiteY16" fmla="*/ 60030 h 1070877"/>
                      <a:gd name="connsiteX17" fmla="*/ 832969 w 1035378"/>
                      <a:gd name="connsiteY17" fmla="*/ 88605 h 1070877"/>
                      <a:gd name="connsiteX18" fmla="*/ 916312 w 1035378"/>
                      <a:gd name="connsiteY18" fmla="*/ 88605 h 1070877"/>
                      <a:gd name="connsiteX19" fmla="*/ 961556 w 1035378"/>
                      <a:gd name="connsiteY19" fmla="*/ 105273 h 1070877"/>
                      <a:gd name="connsiteX20" fmla="*/ 963937 w 1035378"/>
                      <a:gd name="connsiteY20" fmla="*/ 145755 h 1070877"/>
                      <a:gd name="connsiteX21" fmla="*/ 942506 w 1035378"/>
                      <a:gd name="connsiteY21" fmla="*/ 205286 h 1070877"/>
                      <a:gd name="connsiteX22" fmla="*/ 942506 w 1035378"/>
                      <a:gd name="connsiteY22" fmla="*/ 264817 h 1070877"/>
                      <a:gd name="connsiteX23" fmla="*/ 978225 w 1035378"/>
                      <a:gd name="connsiteY23" fmla="*/ 331492 h 1070877"/>
                      <a:gd name="connsiteX24" fmla="*/ 1004419 w 1035378"/>
                      <a:gd name="connsiteY24" fmla="*/ 452936 h 1070877"/>
                      <a:gd name="connsiteX25" fmla="*/ 994894 w 1035378"/>
                      <a:gd name="connsiteY25" fmla="*/ 657723 h 1070877"/>
                      <a:gd name="connsiteX26" fmla="*/ 985369 w 1035378"/>
                      <a:gd name="connsiteY26" fmla="*/ 695823 h 1070877"/>
                      <a:gd name="connsiteX27" fmla="*/ 1002037 w 1035378"/>
                      <a:gd name="connsiteY27" fmla="*/ 741067 h 1070877"/>
                      <a:gd name="connsiteX28" fmla="*/ 1035375 w 1035378"/>
                      <a:gd name="connsiteY28" fmla="*/ 786311 h 1070877"/>
                      <a:gd name="connsiteX29" fmla="*/ 999656 w 1035378"/>
                      <a:gd name="connsiteY29" fmla="*/ 829173 h 1070877"/>
                      <a:gd name="connsiteX30" fmla="*/ 932981 w 1035378"/>
                      <a:gd name="connsiteY30" fmla="*/ 838698 h 1070877"/>
                      <a:gd name="connsiteX31" fmla="*/ 880594 w 1035378"/>
                      <a:gd name="connsiteY31" fmla="*/ 845842 h 1070877"/>
                      <a:gd name="connsiteX32" fmla="*/ 847256 w 1035378"/>
                      <a:gd name="connsiteY32" fmla="*/ 879180 h 1070877"/>
                      <a:gd name="connsiteX33" fmla="*/ 759150 w 1035378"/>
                      <a:gd name="connsiteY33" fmla="*/ 929186 h 1070877"/>
                      <a:gd name="connsiteX34" fmla="*/ 694856 w 1035378"/>
                      <a:gd name="connsiteY34" fmla="*/ 998242 h 1070877"/>
                      <a:gd name="connsiteX35" fmla="*/ 654375 w 1035378"/>
                      <a:gd name="connsiteY35" fmla="*/ 1012530 h 1070877"/>
                      <a:gd name="connsiteX36" fmla="*/ 599606 w 1035378"/>
                      <a:gd name="connsiteY36" fmla="*/ 981573 h 1070877"/>
                      <a:gd name="connsiteX37" fmla="*/ 568650 w 1035378"/>
                      <a:gd name="connsiteY37" fmla="*/ 988717 h 1070877"/>
                      <a:gd name="connsiteX38" fmla="*/ 490069 w 1035378"/>
                      <a:gd name="connsiteY38" fmla="*/ 1050630 h 1070877"/>
                      <a:gd name="connsiteX39" fmla="*/ 456731 w 1035378"/>
                      <a:gd name="connsiteY39" fmla="*/ 1067298 h 1070877"/>
                      <a:gd name="connsiteX40" fmla="*/ 403405 w 1035378"/>
                      <a:gd name="connsiteY40" fmla="*/ 988906 h 1070877"/>
                      <a:gd name="connsiteX41" fmla="*/ 328144 w 1035378"/>
                      <a:gd name="connsiteY41" fmla="*/ 936330 h 1070877"/>
                      <a:gd name="connsiteX42" fmla="*/ 263850 w 1035378"/>
                      <a:gd name="connsiteY42" fmla="*/ 957761 h 1070877"/>
                      <a:gd name="connsiteX43" fmla="*/ 232894 w 1035378"/>
                      <a:gd name="connsiteY43" fmla="*/ 926805 h 1070877"/>
                      <a:gd name="connsiteX44" fmla="*/ 220987 w 1035378"/>
                      <a:gd name="connsiteY44" fmla="*/ 891086 h 1070877"/>
                      <a:gd name="connsiteX45" fmla="*/ 180506 w 1035378"/>
                      <a:gd name="connsiteY45" fmla="*/ 872036 h 1070877"/>
                      <a:gd name="connsiteX46" fmla="*/ 118594 w 1035378"/>
                      <a:gd name="connsiteY46" fmla="*/ 795836 h 1070877"/>
                      <a:gd name="connsiteX47" fmla="*/ 80494 w 1035378"/>
                      <a:gd name="connsiteY47" fmla="*/ 700586 h 1070877"/>
                      <a:gd name="connsiteX48" fmla="*/ 73350 w 1035378"/>
                      <a:gd name="connsiteY48" fmla="*/ 648198 h 1070877"/>
                      <a:gd name="connsiteX49" fmla="*/ 49537 w 1035378"/>
                      <a:gd name="connsiteY49" fmla="*/ 583905 h 1070877"/>
                      <a:gd name="connsiteX50" fmla="*/ 1912 w 1035378"/>
                      <a:gd name="connsiteY50" fmla="*/ 464842 h 1070877"/>
                      <a:gd name="connsiteX51" fmla="*/ 11437 w 1035378"/>
                      <a:gd name="connsiteY51" fmla="*/ 352923 h 1070877"/>
                      <a:gd name="connsiteX52" fmla="*/ 30487 w 1035378"/>
                      <a:gd name="connsiteY52" fmla="*/ 314823 h 1070877"/>
                      <a:gd name="connsiteX53" fmla="*/ 16200 w 1035378"/>
                      <a:gd name="connsiteY53" fmla="*/ 260055 h 1070877"/>
                      <a:gd name="connsiteX54" fmla="*/ 35250 w 1035378"/>
                      <a:gd name="connsiteY54" fmla="*/ 243386 h 1070877"/>
                      <a:gd name="connsiteX55" fmla="*/ 106687 w 1035378"/>
                      <a:gd name="connsiteY55" fmla="*/ 252911 h 1070877"/>
                      <a:gd name="connsiteX56" fmla="*/ 118594 w 1035378"/>
                      <a:gd name="connsiteY56" fmla="*/ 260055 h 1070877"/>
                      <a:gd name="connsiteX0" fmla="*/ 111450 w 1035378"/>
                      <a:gd name="connsiteY0" fmla="*/ 314823 h 1051076"/>
                      <a:gd name="connsiteX1" fmla="*/ 118594 w 1035378"/>
                      <a:gd name="connsiteY1" fmla="*/ 260055 h 1051076"/>
                      <a:gd name="connsiteX2" fmla="*/ 99544 w 1035378"/>
                      <a:gd name="connsiteY2" fmla="*/ 195761 h 1051076"/>
                      <a:gd name="connsiteX3" fmla="*/ 147344 w 1035378"/>
                      <a:gd name="connsiteY3" fmla="*/ 184070 h 1051076"/>
                      <a:gd name="connsiteX4" fmla="*/ 175040 w 1035378"/>
                      <a:gd name="connsiteY4" fmla="*/ 203951 h 1051076"/>
                      <a:gd name="connsiteX5" fmla="*/ 185248 w 1035378"/>
                      <a:gd name="connsiteY5" fmla="*/ 204178 h 1051076"/>
                      <a:gd name="connsiteX6" fmla="*/ 223369 w 1035378"/>
                      <a:gd name="connsiteY6" fmla="*/ 200523 h 1051076"/>
                      <a:gd name="connsiteX7" fmla="*/ 240037 w 1035378"/>
                      <a:gd name="connsiteY7" fmla="*/ 202905 h 1051076"/>
                      <a:gd name="connsiteX8" fmla="*/ 313856 w 1035378"/>
                      <a:gd name="connsiteY8" fmla="*/ 162423 h 1051076"/>
                      <a:gd name="connsiteX9" fmla="*/ 444825 w 1035378"/>
                      <a:gd name="connsiteY9" fmla="*/ 114798 h 1051076"/>
                      <a:gd name="connsiteX10" fmla="*/ 535312 w 1035378"/>
                      <a:gd name="connsiteY10" fmla="*/ 114798 h 1051076"/>
                      <a:gd name="connsiteX11" fmla="*/ 597225 w 1035378"/>
                      <a:gd name="connsiteY11" fmla="*/ 48123 h 1051076"/>
                      <a:gd name="connsiteX12" fmla="*/ 677103 w 1035378"/>
                      <a:gd name="connsiteY12" fmla="*/ 17044 h 1051076"/>
                      <a:gd name="connsiteX13" fmla="*/ 705242 w 1035378"/>
                      <a:gd name="connsiteY13" fmla="*/ 28400 h 1051076"/>
                      <a:gd name="connsiteX14" fmla="*/ 736008 w 1035378"/>
                      <a:gd name="connsiteY14" fmla="*/ 31387 h 1051076"/>
                      <a:gd name="connsiteX15" fmla="*/ 759150 w 1035378"/>
                      <a:gd name="connsiteY15" fmla="*/ 498 h 1051076"/>
                      <a:gd name="connsiteX16" fmla="*/ 794869 w 1035378"/>
                      <a:gd name="connsiteY16" fmla="*/ 60030 h 1051076"/>
                      <a:gd name="connsiteX17" fmla="*/ 832969 w 1035378"/>
                      <a:gd name="connsiteY17" fmla="*/ 88605 h 1051076"/>
                      <a:gd name="connsiteX18" fmla="*/ 916312 w 1035378"/>
                      <a:gd name="connsiteY18" fmla="*/ 88605 h 1051076"/>
                      <a:gd name="connsiteX19" fmla="*/ 961556 w 1035378"/>
                      <a:gd name="connsiteY19" fmla="*/ 105273 h 1051076"/>
                      <a:gd name="connsiteX20" fmla="*/ 963937 w 1035378"/>
                      <a:gd name="connsiteY20" fmla="*/ 145755 h 1051076"/>
                      <a:gd name="connsiteX21" fmla="*/ 942506 w 1035378"/>
                      <a:gd name="connsiteY21" fmla="*/ 205286 h 1051076"/>
                      <a:gd name="connsiteX22" fmla="*/ 942506 w 1035378"/>
                      <a:gd name="connsiteY22" fmla="*/ 264817 h 1051076"/>
                      <a:gd name="connsiteX23" fmla="*/ 978225 w 1035378"/>
                      <a:gd name="connsiteY23" fmla="*/ 331492 h 1051076"/>
                      <a:gd name="connsiteX24" fmla="*/ 1004419 w 1035378"/>
                      <a:gd name="connsiteY24" fmla="*/ 452936 h 1051076"/>
                      <a:gd name="connsiteX25" fmla="*/ 994894 w 1035378"/>
                      <a:gd name="connsiteY25" fmla="*/ 657723 h 1051076"/>
                      <a:gd name="connsiteX26" fmla="*/ 985369 w 1035378"/>
                      <a:gd name="connsiteY26" fmla="*/ 695823 h 1051076"/>
                      <a:gd name="connsiteX27" fmla="*/ 1002037 w 1035378"/>
                      <a:gd name="connsiteY27" fmla="*/ 741067 h 1051076"/>
                      <a:gd name="connsiteX28" fmla="*/ 1035375 w 1035378"/>
                      <a:gd name="connsiteY28" fmla="*/ 786311 h 1051076"/>
                      <a:gd name="connsiteX29" fmla="*/ 999656 w 1035378"/>
                      <a:gd name="connsiteY29" fmla="*/ 829173 h 1051076"/>
                      <a:gd name="connsiteX30" fmla="*/ 932981 w 1035378"/>
                      <a:gd name="connsiteY30" fmla="*/ 838698 h 1051076"/>
                      <a:gd name="connsiteX31" fmla="*/ 880594 w 1035378"/>
                      <a:gd name="connsiteY31" fmla="*/ 845842 h 1051076"/>
                      <a:gd name="connsiteX32" fmla="*/ 847256 w 1035378"/>
                      <a:gd name="connsiteY32" fmla="*/ 879180 h 1051076"/>
                      <a:gd name="connsiteX33" fmla="*/ 759150 w 1035378"/>
                      <a:gd name="connsiteY33" fmla="*/ 929186 h 1051076"/>
                      <a:gd name="connsiteX34" fmla="*/ 694856 w 1035378"/>
                      <a:gd name="connsiteY34" fmla="*/ 998242 h 1051076"/>
                      <a:gd name="connsiteX35" fmla="*/ 654375 w 1035378"/>
                      <a:gd name="connsiteY35" fmla="*/ 1012530 h 1051076"/>
                      <a:gd name="connsiteX36" fmla="*/ 599606 w 1035378"/>
                      <a:gd name="connsiteY36" fmla="*/ 981573 h 1051076"/>
                      <a:gd name="connsiteX37" fmla="*/ 568650 w 1035378"/>
                      <a:gd name="connsiteY37" fmla="*/ 988717 h 1051076"/>
                      <a:gd name="connsiteX38" fmla="*/ 490069 w 1035378"/>
                      <a:gd name="connsiteY38" fmla="*/ 1050630 h 1051076"/>
                      <a:gd name="connsiteX39" fmla="*/ 455255 w 1035378"/>
                      <a:gd name="connsiteY39" fmla="*/ 1015184 h 1051076"/>
                      <a:gd name="connsiteX40" fmla="*/ 403405 w 1035378"/>
                      <a:gd name="connsiteY40" fmla="*/ 988906 h 1051076"/>
                      <a:gd name="connsiteX41" fmla="*/ 328144 w 1035378"/>
                      <a:gd name="connsiteY41" fmla="*/ 936330 h 1051076"/>
                      <a:gd name="connsiteX42" fmla="*/ 263850 w 1035378"/>
                      <a:gd name="connsiteY42" fmla="*/ 957761 h 1051076"/>
                      <a:gd name="connsiteX43" fmla="*/ 232894 w 1035378"/>
                      <a:gd name="connsiteY43" fmla="*/ 926805 h 1051076"/>
                      <a:gd name="connsiteX44" fmla="*/ 220987 w 1035378"/>
                      <a:gd name="connsiteY44" fmla="*/ 891086 h 1051076"/>
                      <a:gd name="connsiteX45" fmla="*/ 180506 w 1035378"/>
                      <a:gd name="connsiteY45" fmla="*/ 872036 h 1051076"/>
                      <a:gd name="connsiteX46" fmla="*/ 118594 w 1035378"/>
                      <a:gd name="connsiteY46" fmla="*/ 795836 h 1051076"/>
                      <a:gd name="connsiteX47" fmla="*/ 80494 w 1035378"/>
                      <a:gd name="connsiteY47" fmla="*/ 700586 h 1051076"/>
                      <a:gd name="connsiteX48" fmla="*/ 73350 w 1035378"/>
                      <a:gd name="connsiteY48" fmla="*/ 648198 h 1051076"/>
                      <a:gd name="connsiteX49" fmla="*/ 49537 w 1035378"/>
                      <a:gd name="connsiteY49" fmla="*/ 583905 h 1051076"/>
                      <a:gd name="connsiteX50" fmla="*/ 1912 w 1035378"/>
                      <a:gd name="connsiteY50" fmla="*/ 464842 h 1051076"/>
                      <a:gd name="connsiteX51" fmla="*/ 11437 w 1035378"/>
                      <a:gd name="connsiteY51" fmla="*/ 352923 h 1051076"/>
                      <a:gd name="connsiteX52" fmla="*/ 30487 w 1035378"/>
                      <a:gd name="connsiteY52" fmla="*/ 314823 h 1051076"/>
                      <a:gd name="connsiteX53" fmla="*/ 16200 w 1035378"/>
                      <a:gd name="connsiteY53" fmla="*/ 260055 h 1051076"/>
                      <a:gd name="connsiteX54" fmla="*/ 35250 w 1035378"/>
                      <a:gd name="connsiteY54" fmla="*/ 243386 h 1051076"/>
                      <a:gd name="connsiteX55" fmla="*/ 106687 w 1035378"/>
                      <a:gd name="connsiteY55" fmla="*/ 252911 h 1051076"/>
                      <a:gd name="connsiteX56" fmla="*/ 118594 w 1035378"/>
                      <a:gd name="connsiteY56" fmla="*/ 260055 h 1051076"/>
                      <a:gd name="connsiteX0" fmla="*/ 111450 w 1035378"/>
                      <a:gd name="connsiteY0" fmla="*/ 314823 h 1050678"/>
                      <a:gd name="connsiteX1" fmla="*/ 118594 w 1035378"/>
                      <a:gd name="connsiteY1" fmla="*/ 260055 h 1050678"/>
                      <a:gd name="connsiteX2" fmla="*/ 99544 w 1035378"/>
                      <a:gd name="connsiteY2" fmla="*/ 195761 h 1050678"/>
                      <a:gd name="connsiteX3" fmla="*/ 147344 w 1035378"/>
                      <a:gd name="connsiteY3" fmla="*/ 184070 h 1050678"/>
                      <a:gd name="connsiteX4" fmla="*/ 175040 w 1035378"/>
                      <a:gd name="connsiteY4" fmla="*/ 203951 h 1050678"/>
                      <a:gd name="connsiteX5" fmla="*/ 185248 w 1035378"/>
                      <a:gd name="connsiteY5" fmla="*/ 204178 h 1050678"/>
                      <a:gd name="connsiteX6" fmla="*/ 223369 w 1035378"/>
                      <a:gd name="connsiteY6" fmla="*/ 200523 h 1050678"/>
                      <a:gd name="connsiteX7" fmla="*/ 240037 w 1035378"/>
                      <a:gd name="connsiteY7" fmla="*/ 202905 h 1050678"/>
                      <a:gd name="connsiteX8" fmla="*/ 313856 w 1035378"/>
                      <a:gd name="connsiteY8" fmla="*/ 162423 h 1050678"/>
                      <a:gd name="connsiteX9" fmla="*/ 444825 w 1035378"/>
                      <a:gd name="connsiteY9" fmla="*/ 114798 h 1050678"/>
                      <a:gd name="connsiteX10" fmla="*/ 535312 w 1035378"/>
                      <a:gd name="connsiteY10" fmla="*/ 114798 h 1050678"/>
                      <a:gd name="connsiteX11" fmla="*/ 597225 w 1035378"/>
                      <a:gd name="connsiteY11" fmla="*/ 48123 h 1050678"/>
                      <a:gd name="connsiteX12" fmla="*/ 677103 w 1035378"/>
                      <a:gd name="connsiteY12" fmla="*/ 17044 h 1050678"/>
                      <a:gd name="connsiteX13" fmla="*/ 705242 w 1035378"/>
                      <a:gd name="connsiteY13" fmla="*/ 28400 h 1050678"/>
                      <a:gd name="connsiteX14" fmla="*/ 736008 w 1035378"/>
                      <a:gd name="connsiteY14" fmla="*/ 31387 h 1050678"/>
                      <a:gd name="connsiteX15" fmla="*/ 759150 w 1035378"/>
                      <a:gd name="connsiteY15" fmla="*/ 498 h 1050678"/>
                      <a:gd name="connsiteX16" fmla="*/ 794869 w 1035378"/>
                      <a:gd name="connsiteY16" fmla="*/ 60030 h 1050678"/>
                      <a:gd name="connsiteX17" fmla="*/ 832969 w 1035378"/>
                      <a:gd name="connsiteY17" fmla="*/ 88605 h 1050678"/>
                      <a:gd name="connsiteX18" fmla="*/ 916312 w 1035378"/>
                      <a:gd name="connsiteY18" fmla="*/ 88605 h 1050678"/>
                      <a:gd name="connsiteX19" fmla="*/ 961556 w 1035378"/>
                      <a:gd name="connsiteY19" fmla="*/ 105273 h 1050678"/>
                      <a:gd name="connsiteX20" fmla="*/ 963937 w 1035378"/>
                      <a:gd name="connsiteY20" fmla="*/ 145755 h 1050678"/>
                      <a:gd name="connsiteX21" fmla="*/ 942506 w 1035378"/>
                      <a:gd name="connsiteY21" fmla="*/ 205286 h 1050678"/>
                      <a:gd name="connsiteX22" fmla="*/ 942506 w 1035378"/>
                      <a:gd name="connsiteY22" fmla="*/ 264817 h 1050678"/>
                      <a:gd name="connsiteX23" fmla="*/ 978225 w 1035378"/>
                      <a:gd name="connsiteY23" fmla="*/ 331492 h 1050678"/>
                      <a:gd name="connsiteX24" fmla="*/ 1004419 w 1035378"/>
                      <a:gd name="connsiteY24" fmla="*/ 452936 h 1050678"/>
                      <a:gd name="connsiteX25" fmla="*/ 994894 w 1035378"/>
                      <a:gd name="connsiteY25" fmla="*/ 657723 h 1050678"/>
                      <a:gd name="connsiteX26" fmla="*/ 985369 w 1035378"/>
                      <a:gd name="connsiteY26" fmla="*/ 695823 h 1050678"/>
                      <a:gd name="connsiteX27" fmla="*/ 1002037 w 1035378"/>
                      <a:gd name="connsiteY27" fmla="*/ 741067 h 1050678"/>
                      <a:gd name="connsiteX28" fmla="*/ 1035375 w 1035378"/>
                      <a:gd name="connsiteY28" fmla="*/ 786311 h 1050678"/>
                      <a:gd name="connsiteX29" fmla="*/ 999656 w 1035378"/>
                      <a:gd name="connsiteY29" fmla="*/ 829173 h 1050678"/>
                      <a:gd name="connsiteX30" fmla="*/ 932981 w 1035378"/>
                      <a:gd name="connsiteY30" fmla="*/ 838698 h 1050678"/>
                      <a:gd name="connsiteX31" fmla="*/ 880594 w 1035378"/>
                      <a:gd name="connsiteY31" fmla="*/ 845842 h 1050678"/>
                      <a:gd name="connsiteX32" fmla="*/ 847256 w 1035378"/>
                      <a:gd name="connsiteY32" fmla="*/ 879180 h 1050678"/>
                      <a:gd name="connsiteX33" fmla="*/ 759150 w 1035378"/>
                      <a:gd name="connsiteY33" fmla="*/ 929186 h 1050678"/>
                      <a:gd name="connsiteX34" fmla="*/ 694856 w 1035378"/>
                      <a:gd name="connsiteY34" fmla="*/ 998242 h 1050678"/>
                      <a:gd name="connsiteX35" fmla="*/ 654375 w 1035378"/>
                      <a:gd name="connsiteY35" fmla="*/ 1012530 h 1050678"/>
                      <a:gd name="connsiteX36" fmla="*/ 599606 w 1035378"/>
                      <a:gd name="connsiteY36" fmla="*/ 981573 h 1050678"/>
                      <a:gd name="connsiteX37" fmla="*/ 568650 w 1035378"/>
                      <a:gd name="connsiteY37" fmla="*/ 988717 h 1050678"/>
                      <a:gd name="connsiteX38" fmla="*/ 490069 w 1035378"/>
                      <a:gd name="connsiteY38" fmla="*/ 1050630 h 1050678"/>
                      <a:gd name="connsiteX39" fmla="*/ 482711 w 1035378"/>
                      <a:gd name="connsiteY39" fmla="*/ 998852 h 1050678"/>
                      <a:gd name="connsiteX40" fmla="*/ 403405 w 1035378"/>
                      <a:gd name="connsiteY40" fmla="*/ 988906 h 1050678"/>
                      <a:gd name="connsiteX41" fmla="*/ 328144 w 1035378"/>
                      <a:gd name="connsiteY41" fmla="*/ 936330 h 1050678"/>
                      <a:gd name="connsiteX42" fmla="*/ 263850 w 1035378"/>
                      <a:gd name="connsiteY42" fmla="*/ 957761 h 1050678"/>
                      <a:gd name="connsiteX43" fmla="*/ 232894 w 1035378"/>
                      <a:gd name="connsiteY43" fmla="*/ 926805 h 1050678"/>
                      <a:gd name="connsiteX44" fmla="*/ 220987 w 1035378"/>
                      <a:gd name="connsiteY44" fmla="*/ 891086 h 1050678"/>
                      <a:gd name="connsiteX45" fmla="*/ 180506 w 1035378"/>
                      <a:gd name="connsiteY45" fmla="*/ 872036 h 1050678"/>
                      <a:gd name="connsiteX46" fmla="*/ 118594 w 1035378"/>
                      <a:gd name="connsiteY46" fmla="*/ 795836 h 1050678"/>
                      <a:gd name="connsiteX47" fmla="*/ 80494 w 1035378"/>
                      <a:gd name="connsiteY47" fmla="*/ 700586 h 1050678"/>
                      <a:gd name="connsiteX48" fmla="*/ 73350 w 1035378"/>
                      <a:gd name="connsiteY48" fmla="*/ 648198 h 1050678"/>
                      <a:gd name="connsiteX49" fmla="*/ 49537 w 1035378"/>
                      <a:gd name="connsiteY49" fmla="*/ 583905 h 1050678"/>
                      <a:gd name="connsiteX50" fmla="*/ 1912 w 1035378"/>
                      <a:gd name="connsiteY50" fmla="*/ 464842 h 1050678"/>
                      <a:gd name="connsiteX51" fmla="*/ 11437 w 1035378"/>
                      <a:gd name="connsiteY51" fmla="*/ 352923 h 1050678"/>
                      <a:gd name="connsiteX52" fmla="*/ 30487 w 1035378"/>
                      <a:gd name="connsiteY52" fmla="*/ 314823 h 1050678"/>
                      <a:gd name="connsiteX53" fmla="*/ 16200 w 1035378"/>
                      <a:gd name="connsiteY53" fmla="*/ 260055 h 1050678"/>
                      <a:gd name="connsiteX54" fmla="*/ 35250 w 1035378"/>
                      <a:gd name="connsiteY54" fmla="*/ 243386 h 1050678"/>
                      <a:gd name="connsiteX55" fmla="*/ 106687 w 1035378"/>
                      <a:gd name="connsiteY55" fmla="*/ 252911 h 1050678"/>
                      <a:gd name="connsiteX56" fmla="*/ 118594 w 1035378"/>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40037 w 1004937"/>
                      <a:gd name="connsiteY7" fmla="*/ 202905 h 1050678"/>
                      <a:gd name="connsiteX8" fmla="*/ 313856 w 1004937"/>
                      <a:gd name="connsiteY8" fmla="*/ 162423 h 1050678"/>
                      <a:gd name="connsiteX9" fmla="*/ 444825 w 1004937"/>
                      <a:gd name="connsiteY9" fmla="*/ 114798 h 1050678"/>
                      <a:gd name="connsiteX10" fmla="*/ 535312 w 1004937"/>
                      <a:gd name="connsiteY10" fmla="*/ 114798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99656 w 1004937"/>
                      <a:gd name="connsiteY29" fmla="*/ 829173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40037 w 1004937"/>
                      <a:gd name="connsiteY7" fmla="*/ 202905 h 1050678"/>
                      <a:gd name="connsiteX8" fmla="*/ 313856 w 1004937"/>
                      <a:gd name="connsiteY8" fmla="*/ 162423 h 1050678"/>
                      <a:gd name="connsiteX9" fmla="*/ 444825 w 1004937"/>
                      <a:gd name="connsiteY9" fmla="*/ 114798 h 1050678"/>
                      <a:gd name="connsiteX10" fmla="*/ 535312 w 1004937"/>
                      <a:gd name="connsiteY10" fmla="*/ 114798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66709 w 1004937"/>
                      <a:gd name="connsiteY29" fmla="*/ 805714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40037 w 1004937"/>
                      <a:gd name="connsiteY7" fmla="*/ 202905 h 1050678"/>
                      <a:gd name="connsiteX8" fmla="*/ 313856 w 1004937"/>
                      <a:gd name="connsiteY8" fmla="*/ 162423 h 1050678"/>
                      <a:gd name="connsiteX9" fmla="*/ 444825 w 1004937"/>
                      <a:gd name="connsiteY9" fmla="*/ 114798 h 1050678"/>
                      <a:gd name="connsiteX10" fmla="*/ 525809 w 1004937"/>
                      <a:gd name="connsiteY10" fmla="*/ 87330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66709 w 1004937"/>
                      <a:gd name="connsiteY29" fmla="*/ 805714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40037 w 1004937"/>
                      <a:gd name="connsiteY7" fmla="*/ 202905 h 1050678"/>
                      <a:gd name="connsiteX8" fmla="*/ 313856 w 1004937"/>
                      <a:gd name="connsiteY8" fmla="*/ 162423 h 1050678"/>
                      <a:gd name="connsiteX9" fmla="*/ 440812 w 1004937"/>
                      <a:gd name="connsiteY9" fmla="*/ 127120 h 1050678"/>
                      <a:gd name="connsiteX10" fmla="*/ 525809 w 1004937"/>
                      <a:gd name="connsiteY10" fmla="*/ 87330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66709 w 1004937"/>
                      <a:gd name="connsiteY29" fmla="*/ 805714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40037 w 1004937"/>
                      <a:gd name="connsiteY7" fmla="*/ 202905 h 1050678"/>
                      <a:gd name="connsiteX8" fmla="*/ 308155 w 1004937"/>
                      <a:gd name="connsiteY8" fmla="*/ 145943 h 1050678"/>
                      <a:gd name="connsiteX9" fmla="*/ 440812 w 1004937"/>
                      <a:gd name="connsiteY9" fmla="*/ 127120 h 1050678"/>
                      <a:gd name="connsiteX10" fmla="*/ 525809 w 1004937"/>
                      <a:gd name="connsiteY10" fmla="*/ 87330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66709 w 1004937"/>
                      <a:gd name="connsiteY29" fmla="*/ 805714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32434 w 1004937"/>
                      <a:gd name="connsiteY7" fmla="*/ 180933 h 1050678"/>
                      <a:gd name="connsiteX8" fmla="*/ 308155 w 1004937"/>
                      <a:gd name="connsiteY8" fmla="*/ 145943 h 1050678"/>
                      <a:gd name="connsiteX9" fmla="*/ 440812 w 1004937"/>
                      <a:gd name="connsiteY9" fmla="*/ 127120 h 1050678"/>
                      <a:gd name="connsiteX10" fmla="*/ 525809 w 1004937"/>
                      <a:gd name="connsiteY10" fmla="*/ 87330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66709 w 1004937"/>
                      <a:gd name="connsiteY29" fmla="*/ 805714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298336 h 1034191"/>
                      <a:gd name="connsiteX1" fmla="*/ 118594 w 1004937"/>
                      <a:gd name="connsiteY1" fmla="*/ 243568 h 1034191"/>
                      <a:gd name="connsiteX2" fmla="*/ 99544 w 1004937"/>
                      <a:gd name="connsiteY2" fmla="*/ 179274 h 1034191"/>
                      <a:gd name="connsiteX3" fmla="*/ 147344 w 1004937"/>
                      <a:gd name="connsiteY3" fmla="*/ 167583 h 1034191"/>
                      <a:gd name="connsiteX4" fmla="*/ 175040 w 1004937"/>
                      <a:gd name="connsiteY4" fmla="*/ 187464 h 1034191"/>
                      <a:gd name="connsiteX5" fmla="*/ 185248 w 1004937"/>
                      <a:gd name="connsiteY5" fmla="*/ 187691 h 1034191"/>
                      <a:gd name="connsiteX6" fmla="*/ 223369 w 1004937"/>
                      <a:gd name="connsiteY6" fmla="*/ 184036 h 1034191"/>
                      <a:gd name="connsiteX7" fmla="*/ 232434 w 1004937"/>
                      <a:gd name="connsiteY7" fmla="*/ 164446 h 1034191"/>
                      <a:gd name="connsiteX8" fmla="*/ 308155 w 1004937"/>
                      <a:gd name="connsiteY8" fmla="*/ 129456 h 1034191"/>
                      <a:gd name="connsiteX9" fmla="*/ 440812 w 1004937"/>
                      <a:gd name="connsiteY9" fmla="*/ 110633 h 1034191"/>
                      <a:gd name="connsiteX10" fmla="*/ 525809 w 1004937"/>
                      <a:gd name="connsiteY10" fmla="*/ 70843 h 1034191"/>
                      <a:gd name="connsiteX11" fmla="*/ 597225 w 1004937"/>
                      <a:gd name="connsiteY11" fmla="*/ 31636 h 1034191"/>
                      <a:gd name="connsiteX12" fmla="*/ 677103 w 1004937"/>
                      <a:gd name="connsiteY12" fmla="*/ 557 h 1034191"/>
                      <a:gd name="connsiteX13" fmla="*/ 705242 w 1004937"/>
                      <a:gd name="connsiteY13" fmla="*/ 11913 h 1034191"/>
                      <a:gd name="connsiteX14" fmla="*/ 736008 w 1004937"/>
                      <a:gd name="connsiteY14" fmla="*/ 14900 h 1034191"/>
                      <a:gd name="connsiteX15" fmla="*/ 794869 w 1004937"/>
                      <a:gd name="connsiteY15" fmla="*/ 43543 h 1034191"/>
                      <a:gd name="connsiteX16" fmla="*/ 832969 w 1004937"/>
                      <a:gd name="connsiteY16" fmla="*/ 72118 h 1034191"/>
                      <a:gd name="connsiteX17" fmla="*/ 916312 w 1004937"/>
                      <a:gd name="connsiteY17" fmla="*/ 72118 h 1034191"/>
                      <a:gd name="connsiteX18" fmla="*/ 961556 w 1004937"/>
                      <a:gd name="connsiteY18" fmla="*/ 88786 h 1034191"/>
                      <a:gd name="connsiteX19" fmla="*/ 963937 w 1004937"/>
                      <a:gd name="connsiteY19" fmla="*/ 129268 h 1034191"/>
                      <a:gd name="connsiteX20" fmla="*/ 942506 w 1004937"/>
                      <a:gd name="connsiteY20" fmla="*/ 188799 h 1034191"/>
                      <a:gd name="connsiteX21" fmla="*/ 942506 w 1004937"/>
                      <a:gd name="connsiteY21" fmla="*/ 248330 h 1034191"/>
                      <a:gd name="connsiteX22" fmla="*/ 978225 w 1004937"/>
                      <a:gd name="connsiteY22" fmla="*/ 315005 h 1034191"/>
                      <a:gd name="connsiteX23" fmla="*/ 1004419 w 1004937"/>
                      <a:gd name="connsiteY23" fmla="*/ 436449 h 1034191"/>
                      <a:gd name="connsiteX24" fmla="*/ 994894 w 1004937"/>
                      <a:gd name="connsiteY24" fmla="*/ 641236 h 1034191"/>
                      <a:gd name="connsiteX25" fmla="*/ 985369 w 1004937"/>
                      <a:gd name="connsiteY25" fmla="*/ 679336 h 1034191"/>
                      <a:gd name="connsiteX26" fmla="*/ 1002037 w 1004937"/>
                      <a:gd name="connsiteY26" fmla="*/ 724580 h 1034191"/>
                      <a:gd name="connsiteX27" fmla="*/ 1000317 w 1004937"/>
                      <a:gd name="connsiteY27" fmla="*/ 764180 h 1034191"/>
                      <a:gd name="connsiteX28" fmla="*/ 966709 w 1004937"/>
                      <a:gd name="connsiteY28" fmla="*/ 789227 h 1034191"/>
                      <a:gd name="connsiteX29" fmla="*/ 932981 w 1004937"/>
                      <a:gd name="connsiteY29" fmla="*/ 822211 h 1034191"/>
                      <a:gd name="connsiteX30" fmla="*/ 880594 w 1004937"/>
                      <a:gd name="connsiteY30" fmla="*/ 829355 h 1034191"/>
                      <a:gd name="connsiteX31" fmla="*/ 847256 w 1004937"/>
                      <a:gd name="connsiteY31" fmla="*/ 862693 h 1034191"/>
                      <a:gd name="connsiteX32" fmla="*/ 759150 w 1004937"/>
                      <a:gd name="connsiteY32" fmla="*/ 912699 h 1034191"/>
                      <a:gd name="connsiteX33" fmla="*/ 694856 w 1004937"/>
                      <a:gd name="connsiteY33" fmla="*/ 981755 h 1034191"/>
                      <a:gd name="connsiteX34" fmla="*/ 654375 w 1004937"/>
                      <a:gd name="connsiteY34" fmla="*/ 996043 h 1034191"/>
                      <a:gd name="connsiteX35" fmla="*/ 599606 w 1004937"/>
                      <a:gd name="connsiteY35" fmla="*/ 965086 h 1034191"/>
                      <a:gd name="connsiteX36" fmla="*/ 568650 w 1004937"/>
                      <a:gd name="connsiteY36" fmla="*/ 972230 h 1034191"/>
                      <a:gd name="connsiteX37" fmla="*/ 490069 w 1004937"/>
                      <a:gd name="connsiteY37" fmla="*/ 1034143 h 1034191"/>
                      <a:gd name="connsiteX38" fmla="*/ 482711 w 1004937"/>
                      <a:gd name="connsiteY38" fmla="*/ 982365 h 1034191"/>
                      <a:gd name="connsiteX39" fmla="*/ 403405 w 1004937"/>
                      <a:gd name="connsiteY39" fmla="*/ 972419 h 1034191"/>
                      <a:gd name="connsiteX40" fmla="*/ 328144 w 1004937"/>
                      <a:gd name="connsiteY40" fmla="*/ 919843 h 1034191"/>
                      <a:gd name="connsiteX41" fmla="*/ 263850 w 1004937"/>
                      <a:gd name="connsiteY41" fmla="*/ 941274 h 1034191"/>
                      <a:gd name="connsiteX42" fmla="*/ 232894 w 1004937"/>
                      <a:gd name="connsiteY42" fmla="*/ 910318 h 1034191"/>
                      <a:gd name="connsiteX43" fmla="*/ 220987 w 1004937"/>
                      <a:gd name="connsiteY43" fmla="*/ 874599 h 1034191"/>
                      <a:gd name="connsiteX44" fmla="*/ 180506 w 1004937"/>
                      <a:gd name="connsiteY44" fmla="*/ 855549 h 1034191"/>
                      <a:gd name="connsiteX45" fmla="*/ 118594 w 1004937"/>
                      <a:gd name="connsiteY45" fmla="*/ 779349 h 1034191"/>
                      <a:gd name="connsiteX46" fmla="*/ 80494 w 1004937"/>
                      <a:gd name="connsiteY46" fmla="*/ 684099 h 1034191"/>
                      <a:gd name="connsiteX47" fmla="*/ 73350 w 1004937"/>
                      <a:gd name="connsiteY47" fmla="*/ 631711 h 1034191"/>
                      <a:gd name="connsiteX48" fmla="*/ 49537 w 1004937"/>
                      <a:gd name="connsiteY48" fmla="*/ 567418 h 1034191"/>
                      <a:gd name="connsiteX49" fmla="*/ 1912 w 1004937"/>
                      <a:gd name="connsiteY49" fmla="*/ 448355 h 1034191"/>
                      <a:gd name="connsiteX50" fmla="*/ 11437 w 1004937"/>
                      <a:gd name="connsiteY50" fmla="*/ 336436 h 1034191"/>
                      <a:gd name="connsiteX51" fmla="*/ 30487 w 1004937"/>
                      <a:gd name="connsiteY51" fmla="*/ 298336 h 1034191"/>
                      <a:gd name="connsiteX52" fmla="*/ 16200 w 1004937"/>
                      <a:gd name="connsiteY52" fmla="*/ 243568 h 1034191"/>
                      <a:gd name="connsiteX53" fmla="*/ 35250 w 1004937"/>
                      <a:gd name="connsiteY53" fmla="*/ 226899 h 1034191"/>
                      <a:gd name="connsiteX54" fmla="*/ 106687 w 1004937"/>
                      <a:gd name="connsiteY54" fmla="*/ 236424 h 1034191"/>
                      <a:gd name="connsiteX55" fmla="*/ 118594 w 1004937"/>
                      <a:gd name="connsiteY55" fmla="*/ 243568 h 1034191"/>
                      <a:gd name="connsiteX0" fmla="*/ 111450 w 1004937"/>
                      <a:gd name="connsiteY0" fmla="*/ 298336 h 1034191"/>
                      <a:gd name="connsiteX1" fmla="*/ 118594 w 1004937"/>
                      <a:gd name="connsiteY1" fmla="*/ 243568 h 1034191"/>
                      <a:gd name="connsiteX2" fmla="*/ 99544 w 1004937"/>
                      <a:gd name="connsiteY2" fmla="*/ 179274 h 1034191"/>
                      <a:gd name="connsiteX3" fmla="*/ 147344 w 1004937"/>
                      <a:gd name="connsiteY3" fmla="*/ 167583 h 1034191"/>
                      <a:gd name="connsiteX4" fmla="*/ 175040 w 1004937"/>
                      <a:gd name="connsiteY4" fmla="*/ 187464 h 1034191"/>
                      <a:gd name="connsiteX5" fmla="*/ 185248 w 1004937"/>
                      <a:gd name="connsiteY5" fmla="*/ 187691 h 1034191"/>
                      <a:gd name="connsiteX6" fmla="*/ 223369 w 1004937"/>
                      <a:gd name="connsiteY6" fmla="*/ 184036 h 1034191"/>
                      <a:gd name="connsiteX7" fmla="*/ 232434 w 1004937"/>
                      <a:gd name="connsiteY7" fmla="*/ 164446 h 1034191"/>
                      <a:gd name="connsiteX8" fmla="*/ 308155 w 1004937"/>
                      <a:gd name="connsiteY8" fmla="*/ 129456 h 1034191"/>
                      <a:gd name="connsiteX9" fmla="*/ 440812 w 1004937"/>
                      <a:gd name="connsiteY9" fmla="*/ 110633 h 1034191"/>
                      <a:gd name="connsiteX10" fmla="*/ 525809 w 1004937"/>
                      <a:gd name="connsiteY10" fmla="*/ 70843 h 1034191"/>
                      <a:gd name="connsiteX11" fmla="*/ 597225 w 1004937"/>
                      <a:gd name="connsiteY11" fmla="*/ 31636 h 1034191"/>
                      <a:gd name="connsiteX12" fmla="*/ 677103 w 1004937"/>
                      <a:gd name="connsiteY12" fmla="*/ 557 h 1034191"/>
                      <a:gd name="connsiteX13" fmla="*/ 705242 w 1004937"/>
                      <a:gd name="connsiteY13" fmla="*/ 11913 h 1034191"/>
                      <a:gd name="connsiteX14" fmla="*/ 736008 w 1004937"/>
                      <a:gd name="connsiteY14" fmla="*/ 14900 h 1034191"/>
                      <a:gd name="connsiteX15" fmla="*/ 794869 w 1004937"/>
                      <a:gd name="connsiteY15" fmla="*/ 43543 h 1034191"/>
                      <a:gd name="connsiteX16" fmla="*/ 832969 w 1004937"/>
                      <a:gd name="connsiteY16" fmla="*/ 72118 h 1034191"/>
                      <a:gd name="connsiteX17" fmla="*/ 916312 w 1004937"/>
                      <a:gd name="connsiteY17" fmla="*/ 72118 h 1034191"/>
                      <a:gd name="connsiteX18" fmla="*/ 963937 w 1004937"/>
                      <a:gd name="connsiteY18" fmla="*/ 129268 h 1034191"/>
                      <a:gd name="connsiteX19" fmla="*/ 942506 w 1004937"/>
                      <a:gd name="connsiteY19" fmla="*/ 188799 h 1034191"/>
                      <a:gd name="connsiteX20" fmla="*/ 942506 w 1004937"/>
                      <a:gd name="connsiteY20" fmla="*/ 248330 h 1034191"/>
                      <a:gd name="connsiteX21" fmla="*/ 978225 w 1004937"/>
                      <a:gd name="connsiteY21" fmla="*/ 315005 h 1034191"/>
                      <a:gd name="connsiteX22" fmla="*/ 1004419 w 1004937"/>
                      <a:gd name="connsiteY22" fmla="*/ 436449 h 1034191"/>
                      <a:gd name="connsiteX23" fmla="*/ 994894 w 1004937"/>
                      <a:gd name="connsiteY23" fmla="*/ 641236 h 1034191"/>
                      <a:gd name="connsiteX24" fmla="*/ 985369 w 1004937"/>
                      <a:gd name="connsiteY24" fmla="*/ 679336 h 1034191"/>
                      <a:gd name="connsiteX25" fmla="*/ 1002037 w 1004937"/>
                      <a:gd name="connsiteY25" fmla="*/ 724580 h 1034191"/>
                      <a:gd name="connsiteX26" fmla="*/ 1000317 w 1004937"/>
                      <a:gd name="connsiteY26" fmla="*/ 764180 h 1034191"/>
                      <a:gd name="connsiteX27" fmla="*/ 966709 w 1004937"/>
                      <a:gd name="connsiteY27" fmla="*/ 789227 h 1034191"/>
                      <a:gd name="connsiteX28" fmla="*/ 932981 w 1004937"/>
                      <a:gd name="connsiteY28" fmla="*/ 822211 h 1034191"/>
                      <a:gd name="connsiteX29" fmla="*/ 880594 w 1004937"/>
                      <a:gd name="connsiteY29" fmla="*/ 829355 h 1034191"/>
                      <a:gd name="connsiteX30" fmla="*/ 847256 w 1004937"/>
                      <a:gd name="connsiteY30" fmla="*/ 862693 h 1034191"/>
                      <a:gd name="connsiteX31" fmla="*/ 759150 w 1004937"/>
                      <a:gd name="connsiteY31" fmla="*/ 912699 h 1034191"/>
                      <a:gd name="connsiteX32" fmla="*/ 694856 w 1004937"/>
                      <a:gd name="connsiteY32" fmla="*/ 981755 h 1034191"/>
                      <a:gd name="connsiteX33" fmla="*/ 654375 w 1004937"/>
                      <a:gd name="connsiteY33" fmla="*/ 996043 h 1034191"/>
                      <a:gd name="connsiteX34" fmla="*/ 599606 w 1004937"/>
                      <a:gd name="connsiteY34" fmla="*/ 965086 h 1034191"/>
                      <a:gd name="connsiteX35" fmla="*/ 568650 w 1004937"/>
                      <a:gd name="connsiteY35" fmla="*/ 972230 h 1034191"/>
                      <a:gd name="connsiteX36" fmla="*/ 490069 w 1004937"/>
                      <a:gd name="connsiteY36" fmla="*/ 1034143 h 1034191"/>
                      <a:gd name="connsiteX37" fmla="*/ 482711 w 1004937"/>
                      <a:gd name="connsiteY37" fmla="*/ 982365 h 1034191"/>
                      <a:gd name="connsiteX38" fmla="*/ 403405 w 1004937"/>
                      <a:gd name="connsiteY38" fmla="*/ 972419 h 1034191"/>
                      <a:gd name="connsiteX39" fmla="*/ 328144 w 1004937"/>
                      <a:gd name="connsiteY39" fmla="*/ 919843 h 1034191"/>
                      <a:gd name="connsiteX40" fmla="*/ 263850 w 1004937"/>
                      <a:gd name="connsiteY40" fmla="*/ 941274 h 1034191"/>
                      <a:gd name="connsiteX41" fmla="*/ 232894 w 1004937"/>
                      <a:gd name="connsiteY41" fmla="*/ 910318 h 1034191"/>
                      <a:gd name="connsiteX42" fmla="*/ 220987 w 1004937"/>
                      <a:gd name="connsiteY42" fmla="*/ 874599 h 1034191"/>
                      <a:gd name="connsiteX43" fmla="*/ 180506 w 1004937"/>
                      <a:gd name="connsiteY43" fmla="*/ 855549 h 1034191"/>
                      <a:gd name="connsiteX44" fmla="*/ 118594 w 1004937"/>
                      <a:gd name="connsiteY44" fmla="*/ 779349 h 1034191"/>
                      <a:gd name="connsiteX45" fmla="*/ 80494 w 1004937"/>
                      <a:gd name="connsiteY45" fmla="*/ 684099 h 1034191"/>
                      <a:gd name="connsiteX46" fmla="*/ 73350 w 1004937"/>
                      <a:gd name="connsiteY46" fmla="*/ 631711 h 1034191"/>
                      <a:gd name="connsiteX47" fmla="*/ 49537 w 1004937"/>
                      <a:gd name="connsiteY47" fmla="*/ 567418 h 1034191"/>
                      <a:gd name="connsiteX48" fmla="*/ 1912 w 1004937"/>
                      <a:gd name="connsiteY48" fmla="*/ 448355 h 1034191"/>
                      <a:gd name="connsiteX49" fmla="*/ 11437 w 1004937"/>
                      <a:gd name="connsiteY49" fmla="*/ 336436 h 1034191"/>
                      <a:gd name="connsiteX50" fmla="*/ 30487 w 1004937"/>
                      <a:gd name="connsiteY50" fmla="*/ 298336 h 1034191"/>
                      <a:gd name="connsiteX51" fmla="*/ 16200 w 1004937"/>
                      <a:gd name="connsiteY51" fmla="*/ 243568 h 1034191"/>
                      <a:gd name="connsiteX52" fmla="*/ 35250 w 1004937"/>
                      <a:gd name="connsiteY52" fmla="*/ 226899 h 1034191"/>
                      <a:gd name="connsiteX53" fmla="*/ 106687 w 1004937"/>
                      <a:gd name="connsiteY53" fmla="*/ 236424 h 1034191"/>
                      <a:gd name="connsiteX54" fmla="*/ 118594 w 1004937"/>
                      <a:gd name="connsiteY54" fmla="*/ 243568 h 1034191"/>
                      <a:gd name="connsiteX0" fmla="*/ 111450 w 1004937"/>
                      <a:gd name="connsiteY0" fmla="*/ 298336 h 1034191"/>
                      <a:gd name="connsiteX1" fmla="*/ 118594 w 1004937"/>
                      <a:gd name="connsiteY1" fmla="*/ 243568 h 1034191"/>
                      <a:gd name="connsiteX2" fmla="*/ 99544 w 1004937"/>
                      <a:gd name="connsiteY2" fmla="*/ 179274 h 1034191"/>
                      <a:gd name="connsiteX3" fmla="*/ 147344 w 1004937"/>
                      <a:gd name="connsiteY3" fmla="*/ 167583 h 1034191"/>
                      <a:gd name="connsiteX4" fmla="*/ 175040 w 1004937"/>
                      <a:gd name="connsiteY4" fmla="*/ 187464 h 1034191"/>
                      <a:gd name="connsiteX5" fmla="*/ 185248 w 1004937"/>
                      <a:gd name="connsiteY5" fmla="*/ 187691 h 1034191"/>
                      <a:gd name="connsiteX6" fmla="*/ 223369 w 1004937"/>
                      <a:gd name="connsiteY6" fmla="*/ 184036 h 1034191"/>
                      <a:gd name="connsiteX7" fmla="*/ 232434 w 1004937"/>
                      <a:gd name="connsiteY7" fmla="*/ 164446 h 1034191"/>
                      <a:gd name="connsiteX8" fmla="*/ 288852 w 1004937"/>
                      <a:gd name="connsiteY8" fmla="*/ 100497 h 1034191"/>
                      <a:gd name="connsiteX9" fmla="*/ 440812 w 1004937"/>
                      <a:gd name="connsiteY9" fmla="*/ 110633 h 1034191"/>
                      <a:gd name="connsiteX10" fmla="*/ 525809 w 1004937"/>
                      <a:gd name="connsiteY10" fmla="*/ 70843 h 1034191"/>
                      <a:gd name="connsiteX11" fmla="*/ 597225 w 1004937"/>
                      <a:gd name="connsiteY11" fmla="*/ 31636 h 1034191"/>
                      <a:gd name="connsiteX12" fmla="*/ 677103 w 1004937"/>
                      <a:gd name="connsiteY12" fmla="*/ 557 h 1034191"/>
                      <a:gd name="connsiteX13" fmla="*/ 705242 w 1004937"/>
                      <a:gd name="connsiteY13" fmla="*/ 11913 h 1034191"/>
                      <a:gd name="connsiteX14" fmla="*/ 736008 w 1004937"/>
                      <a:gd name="connsiteY14" fmla="*/ 14900 h 1034191"/>
                      <a:gd name="connsiteX15" fmla="*/ 794869 w 1004937"/>
                      <a:gd name="connsiteY15" fmla="*/ 43543 h 1034191"/>
                      <a:gd name="connsiteX16" fmla="*/ 832969 w 1004937"/>
                      <a:gd name="connsiteY16" fmla="*/ 72118 h 1034191"/>
                      <a:gd name="connsiteX17" fmla="*/ 916312 w 1004937"/>
                      <a:gd name="connsiteY17" fmla="*/ 72118 h 1034191"/>
                      <a:gd name="connsiteX18" fmla="*/ 963937 w 1004937"/>
                      <a:gd name="connsiteY18" fmla="*/ 129268 h 1034191"/>
                      <a:gd name="connsiteX19" fmla="*/ 942506 w 1004937"/>
                      <a:gd name="connsiteY19" fmla="*/ 188799 h 1034191"/>
                      <a:gd name="connsiteX20" fmla="*/ 942506 w 1004937"/>
                      <a:gd name="connsiteY20" fmla="*/ 248330 h 1034191"/>
                      <a:gd name="connsiteX21" fmla="*/ 978225 w 1004937"/>
                      <a:gd name="connsiteY21" fmla="*/ 315005 h 1034191"/>
                      <a:gd name="connsiteX22" fmla="*/ 1004419 w 1004937"/>
                      <a:gd name="connsiteY22" fmla="*/ 436449 h 1034191"/>
                      <a:gd name="connsiteX23" fmla="*/ 994894 w 1004937"/>
                      <a:gd name="connsiteY23" fmla="*/ 641236 h 1034191"/>
                      <a:gd name="connsiteX24" fmla="*/ 985369 w 1004937"/>
                      <a:gd name="connsiteY24" fmla="*/ 679336 h 1034191"/>
                      <a:gd name="connsiteX25" fmla="*/ 1002037 w 1004937"/>
                      <a:gd name="connsiteY25" fmla="*/ 724580 h 1034191"/>
                      <a:gd name="connsiteX26" fmla="*/ 1000317 w 1004937"/>
                      <a:gd name="connsiteY26" fmla="*/ 764180 h 1034191"/>
                      <a:gd name="connsiteX27" fmla="*/ 966709 w 1004937"/>
                      <a:gd name="connsiteY27" fmla="*/ 789227 h 1034191"/>
                      <a:gd name="connsiteX28" fmla="*/ 932981 w 1004937"/>
                      <a:gd name="connsiteY28" fmla="*/ 822211 h 1034191"/>
                      <a:gd name="connsiteX29" fmla="*/ 880594 w 1004937"/>
                      <a:gd name="connsiteY29" fmla="*/ 829355 h 1034191"/>
                      <a:gd name="connsiteX30" fmla="*/ 847256 w 1004937"/>
                      <a:gd name="connsiteY30" fmla="*/ 862693 h 1034191"/>
                      <a:gd name="connsiteX31" fmla="*/ 759150 w 1004937"/>
                      <a:gd name="connsiteY31" fmla="*/ 912699 h 1034191"/>
                      <a:gd name="connsiteX32" fmla="*/ 694856 w 1004937"/>
                      <a:gd name="connsiteY32" fmla="*/ 981755 h 1034191"/>
                      <a:gd name="connsiteX33" fmla="*/ 654375 w 1004937"/>
                      <a:gd name="connsiteY33" fmla="*/ 996043 h 1034191"/>
                      <a:gd name="connsiteX34" fmla="*/ 599606 w 1004937"/>
                      <a:gd name="connsiteY34" fmla="*/ 965086 h 1034191"/>
                      <a:gd name="connsiteX35" fmla="*/ 568650 w 1004937"/>
                      <a:gd name="connsiteY35" fmla="*/ 972230 h 1034191"/>
                      <a:gd name="connsiteX36" fmla="*/ 490069 w 1004937"/>
                      <a:gd name="connsiteY36" fmla="*/ 1034143 h 1034191"/>
                      <a:gd name="connsiteX37" fmla="*/ 482711 w 1004937"/>
                      <a:gd name="connsiteY37" fmla="*/ 982365 h 1034191"/>
                      <a:gd name="connsiteX38" fmla="*/ 403405 w 1004937"/>
                      <a:gd name="connsiteY38" fmla="*/ 972419 h 1034191"/>
                      <a:gd name="connsiteX39" fmla="*/ 328144 w 1004937"/>
                      <a:gd name="connsiteY39" fmla="*/ 919843 h 1034191"/>
                      <a:gd name="connsiteX40" fmla="*/ 263850 w 1004937"/>
                      <a:gd name="connsiteY40" fmla="*/ 941274 h 1034191"/>
                      <a:gd name="connsiteX41" fmla="*/ 232894 w 1004937"/>
                      <a:gd name="connsiteY41" fmla="*/ 910318 h 1034191"/>
                      <a:gd name="connsiteX42" fmla="*/ 220987 w 1004937"/>
                      <a:gd name="connsiteY42" fmla="*/ 874599 h 1034191"/>
                      <a:gd name="connsiteX43" fmla="*/ 180506 w 1004937"/>
                      <a:gd name="connsiteY43" fmla="*/ 855549 h 1034191"/>
                      <a:gd name="connsiteX44" fmla="*/ 118594 w 1004937"/>
                      <a:gd name="connsiteY44" fmla="*/ 779349 h 1034191"/>
                      <a:gd name="connsiteX45" fmla="*/ 80494 w 1004937"/>
                      <a:gd name="connsiteY45" fmla="*/ 684099 h 1034191"/>
                      <a:gd name="connsiteX46" fmla="*/ 73350 w 1004937"/>
                      <a:gd name="connsiteY46" fmla="*/ 631711 h 1034191"/>
                      <a:gd name="connsiteX47" fmla="*/ 49537 w 1004937"/>
                      <a:gd name="connsiteY47" fmla="*/ 567418 h 1034191"/>
                      <a:gd name="connsiteX48" fmla="*/ 1912 w 1004937"/>
                      <a:gd name="connsiteY48" fmla="*/ 448355 h 1034191"/>
                      <a:gd name="connsiteX49" fmla="*/ 11437 w 1004937"/>
                      <a:gd name="connsiteY49" fmla="*/ 336436 h 1034191"/>
                      <a:gd name="connsiteX50" fmla="*/ 30487 w 1004937"/>
                      <a:gd name="connsiteY50" fmla="*/ 298336 h 1034191"/>
                      <a:gd name="connsiteX51" fmla="*/ 16200 w 1004937"/>
                      <a:gd name="connsiteY51" fmla="*/ 243568 h 1034191"/>
                      <a:gd name="connsiteX52" fmla="*/ 35250 w 1004937"/>
                      <a:gd name="connsiteY52" fmla="*/ 226899 h 1034191"/>
                      <a:gd name="connsiteX53" fmla="*/ 106687 w 1004937"/>
                      <a:gd name="connsiteY53" fmla="*/ 236424 h 1034191"/>
                      <a:gd name="connsiteX54" fmla="*/ 118594 w 1004937"/>
                      <a:gd name="connsiteY54" fmla="*/ 243568 h 1034191"/>
                      <a:gd name="connsiteX0" fmla="*/ 111450 w 1004937"/>
                      <a:gd name="connsiteY0" fmla="*/ 298336 h 1034191"/>
                      <a:gd name="connsiteX1" fmla="*/ 118594 w 1004937"/>
                      <a:gd name="connsiteY1" fmla="*/ 243568 h 1034191"/>
                      <a:gd name="connsiteX2" fmla="*/ 99544 w 1004937"/>
                      <a:gd name="connsiteY2" fmla="*/ 179274 h 1034191"/>
                      <a:gd name="connsiteX3" fmla="*/ 147344 w 1004937"/>
                      <a:gd name="connsiteY3" fmla="*/ 167583 h 1034191"/>
                      <a:gd name="connsiteX4" fmla="*/ 175040 w 1004937"/>
                      <a:gd name="connsiteY4" fmla="*/ 187464 h 1034191"/>
                      <a:gd name="connsiteX5" fmla="*/ 185248 w 1004937"/>
                      <a:gd name="connsiteY5" fmla="*/ 187691 h 1034191"/>
                      <a:gd name="connsiteX6" fmla="*/ 223369 w 1004937"/>
                      <a:gd name="connsiteY6" fmla="*/ 184036 h 1034191"/>
                      <a:gd name="connsiteX7" fmla="*/ 232434 w 1004937"/>
                      <a:gd name="connsiteY7" fmla="*/ 164446 h 1034191"/>
                      <a:gd name="connsiteX8" fmla="*/ 288852 w 1004937"/>
                      <a:gd name="connsiteY8" fmla="*/ 100497 h 1034191"/>
                      <a:gd name="connsiteX9" fmla="*/ 449672 w 1004937"/>
                      <a:gd name="connsiteY9" fmla="*/ 76813 h 1034191"/>
                      <a:gd name="connsiteX10" fmla="*/ 525809 w 1004937"/>
                      <a:gd name="connsiteY10" fmla="*/ 70843 h 1034191"/>
                      <a:gd name="connsiteX11" fmla="*/ 597225 w 1004937"/>
                      <a:gd name="connsiteY11" fmla="*/ 31636 h 1034191"/>
                      <a:gd name="connsiteX12" fmla="*/ 677103 w 1004937"/>
                      <a:gd name="connsiteY12" fmla="*/ 557 h 1034191"/>
                      <a:gd name="connsiteX13" fmla="*/ 705242 w 1004937"/>
                      <a:gd name="connsiteY13" fmla="*/ 11913 h 1034191"/>
                      <a:gd name="connsiteX14" fmla="*/ 736008 w 1004937"/>
                      <a:gd name="connsiteY14" fmla="*/ 14900 h 1034191"/>
                      <a:gd name="connsiteX15" fmla="*/ 794869 w 1004937"/>
                      <a:gd name="connsiteY15" fmla="*/ 43543 h 1034191"/>
                      <a:gd name="connsiteX16" fmla="*/ 832969 w 1004937"/>
                      <a:gd name="connsiteY16" fmla="*/ 72118 h 1034191"/>
                      <a:gd name="connsiteX17" fmla="*/ 916312 w 1004937"/>
                      <a:gd name="connsiteY17" fmla="*/ 72118 h 1034191"/>
                      <a:gd name="connsiteX18" fmla="*/ 963937 w 1004937"/>
                      <a:gd name="connsiteY18" fmla="*/ 129268 h 1034191"/>
                      <a:gd name="connsiteX19" fmla="*/ 942506 w 1004937"/>
                      <a:gd name="connsiteY19" fmla="*/ 188799 h 1034191"/>
                      <a:gd name="connsiteX20" fmla="*/ 942506 w 1004937"/>
                      <a:gd name="connsiteY20" fmla="*/ 248330 h 1034191"/>
                      <a:gd name="connsiteX21" fmla="*/ 978225 w 1004937"/>
                      <a:gd name="connsiteY21" fmla="*/ 315005 h 1034191"/>
                      <a:gd name="connsiteX22" fmla="*/ 1004419 w 1004937"/>
                      <a:gd name="connsiteY22" fmla="*/ 436449 h 1034191"/>
                      <a:gd name="connsiteX23" fmla="*/ 994894 w 1004937"/>
                      <a:gd name="connsiteY23" fmla="*/ 641236 h 1034191"/>
                      <a:gd name="connsiteX24" fmla="*/ 985369 w 1004937"/>
                      <a:gd name="connsiteY24" fmla="*/ 679336 h 1034191"/>
                      <a:gd name="connsiteX25" fmla="*/ 1002037 w 1004937"/>
                      <a:gd name="connsiteY25" fmla="*/ 724580 h 1034191"/>
                      <a:gd name="connsiteX26" fmla="*/ 1000317 w 1004937"/>
                      <a:gd name="connsiteY26" fmla="*/ 764180 h 1034191"/>
                      <a:gd name="connsiteX27" fmla="*/ 966709 w 1004937"/>
                      <a:gd name="connsiteY27" fmla="*/ 789227 h 1034191"/>
                      <a:gd name="connsiteX28" fmla="*/ 932981 w 1004937"/>
                      <a:gd name="connsiteY28" fmla="*/ 822211 h 1034191"/>
                      <a:gd name="connsiteX29" fmla="*/ 880594 w 1004937"/>
                      <a:gd name="connsiteY29" fmla="*/ 829355 h 1034191"/>
                      <a:gd name="connsiteX30" fmla="*/ 847256 w 1004937"/>
                      <a:gd name="connsiteY30" fmla="*/ 862693 h 1034191"/>
                      <a:gd name="connsiteX31" fmla="*/ 759150 w 1004937"/>
                      <a:gd name="connsiteY31" fmla="*/ 912699 h 1034191"/>
                      <a:gd name="connsiteX32" fmla="*/ 694856 w 1004937"/>
                      <a:gd name="connsiteY32" fmla="*/ 981755 h 1034191"/>
                      <a:gd name="connsiteX33" fmla="*/ 654375 w 1004937"/>
                      <a:gd name="connsiteY33" fmla="*/ 996043 h 1034191"/>
                      <a:gd name="connsiteX34" fmla="*/ 599606 w 1004937"/>
                      <a:gd name="connsiteY34" fmla="*/ 965086 h 1034191"/>
                      <a:gd name="connsiteX35" fmla="*/ 568650 w 1004937"/>
                      <a:gd name="connsiteY35" fmla="*/ 972230 h 1034191"/>
                      <a:gd name="connsiteX36" fmla="*/ 490069 w 1004937"/>
                      <a:gd name="connsiteY36" fmla="*/ 1034143 h 1034191"/>
                      <a:gd name="connsiteX37" fmla="*/ 482711 w 1004937"/>
                      <a:gd name="connsiteY37" fmla="*/ 982365 h 1034191"/>
                      <a:gd name="connsiteX38" fmla="*/ 403405 w 1004937"/>
                      <a:gd name="connsiteY38" fmla="*/ 972419 h 1034191"/>
                      <a:gd name="connsiteX39" fmla="*/ 328144 w 1004937"/>
                      <a:gd name="connsiteY39" fmla="*/ 919843 h 1034191"/>
                      <a:gd name="connsiteX40" fmla="*/ 263850 w 1004937"/>
                      <a:gd name="connsiteY40" fmla="*/ 941274 h 1034191"/>
                      <a:gd name="connsiteX41" fmla="*/ 232894 w 1004937"/>
                      <a:gd name="connsiteY41" fmla="*/ 910318 h 1034191"/>
                      <a:gd name="connsiteX42" fmla="*/ 220987 w 1004937"/>
                      <a:gd name="connsiteY42" fmla="*/ 874599 h 1034191"/>
                      <a:gd name="connsiteX43" fmla="*/ 180506 w 1004937"/>
                      <a:gd name="connsiteY43" fmla="*/ 855549 h 1034191"/>
                      <a:gd name="connsiteX44" fmla="*/ 118594 w 1004937"/>
                      <a:gd name="connsiteY44" fmla="*/ 779349 h 1034191"/>
                      <a:gd name="connsiteX45" fmla="*/ 80494 w 1004937"/>
                      <a:gd name="connsiteY45" fmla="*/ 684099 h 1034191"/>
                      <a:gd name="connsiteX46" fmla="*/ 73350 w 1004937"/>
                      <a:gd name="connsiteY46" fmla="*/ 631711 h 1034191"/>
                      <a:gd name="connsiteX47" fmla="*/ 49537 w 1004937"/>
                      <a:gd name="connsiteY47" fmla="*/ 567418 h 1034191"/>
                      <a:gd name="connsiteX48" fmla="*/ 1912 w 1004937"/>
                      <a:gd name="connsiteY48" fmla="*/ 448355 h 1034191"/>
                      <a:gd name="connsiteX49" fmla="*/ 11437 w 1004937"/>
                      <a:gd name="connsiteY49" fmla="*/ 336436 h 1034191"/>
                      <a:gd name="connsiteX50" fmla="*/ 30487 w 1004937"/>
                      <a:gd name="connsiteY50" fmla="*/ 298336 h 1034191"/>
                      <a:gd name="connsiteX51" fmla="*/ 16200 w 1004937"/>
                      <a:gd name="connsiteY51" fmla="*/ 243568 h 1034191"/>
                      <a:gd name="connsiteX52" fmla="*/ 35250 w 1004937"/>
                      <a:gd name="connsiteY52" fmla="*/ 226899 h 1034191"/>
                      <a:gd name="connsiteX53" fmla="*/ 106687 w 1004937"/>
                      <a:gd name="connsiteY53" fmla="*/ 236424 h 1034191"/>
                      <a:gd name="connsiteX54" fmla="*/ 118594 w 1004937"/>
                      <a:gd name="connsiteY54" fmla="*/ 243568 h 1034191"/>
                      <a:gd name="connsiteX0" fmla="*/ 111450 w 1004937"/>
                      <a:gd name="connsiteY0" fmla="*/ 298336 h 1034191"/>
                      <a:gd name="connsiteX1" fmla="*/ 118594 w 1004937"/>
                      <a:gd name="connsiteY1" fmla="*/ 243568 h 1034191"/>
                      <a:gd name="connsiteX2" fmla="*/ 99544 w 1004937"/>
                      <a:gd name="connsiteY2" fmla="*/ 179274 h 1034191"/>
                      <a:gd name="connsiteX3" fmla="*/ 147344 w 1004937"/>
                      <a:gd name="connsiteY3" fmla="*/ 167583 h 1034191"/>
                      <a:gd name="connsiteX4" fmla="*/ 175040 w 1004937"/>
                      <a:gd name="connsiteY4" fmla="*/ 187464 h 1034191"/>
                      <a:gd name="connsiteX5" fmla="*/ 185248 w 1004937"/>
                      <a:gd name="connsiteY5" fmla="*/ 187691 h 1034191"/>
                      <a:gd name="connsiteX6" fmla="*/ 223369 w 1004937"/>
                      <a:gd name="connsiteY6" fmla="*/ 184036 h 1034191"/>
                      <a:gd name="connsiteX7" fmla="*/ 232434 w 1004937"/>
                      <a:gd name="connsiteY7" fmla="*/ 164446 h 1034191"/>
                      <a:gd name="connsiteX8" fmla="*/ 288852 w 1004937"/>
                      <a:gd name="connsiteY8" fmla="*/ 100497 h 1034191"/>
                      <a:gd name="connsiteX9" fmla="*/ 449672 w 1004937"/>
                      <a:gd name="connsiteY9" fmla="*/ 76813 h 1034191"/>
                      <a:gd name="connsiteX10" fmla="*/ 525811 w 1004937"/>
                      <a:gd name="connsiteY10" fmla="*/ 70842 h 1034191"/>
                      <a:gd name="connsiteX11" fmla="*/ 597225 w 1004937"/>
                      <a:gd name="connsiteY11" fmla="*/ 31636 h 1034191"/>
                      <a:gd name="connsiteX12" fmla="*/ 677103 w 1004937"/>
                      <a:gd name="connsiteY12" fmla="*/ 557 h 1034191"/>
                      <a:gd name="connsiteX13" fmla="*/ 705242 w 1004937"/>
                      <a:gd name="connsiteY13" fmla="*/ 11913 h 1034191"/>
                      <a:gd name="connsiteX14" fmla="*/ 736008 w 1004937"/>
                      <a:gd name="connsiteY14" fmla="*/ 14900 h 1034191"/>
                      <a:gd name="connsiteX15" fmla="*/ 794869 w 1004937"/>
                      <a:gd name="connsiteY15" fmla="*/ 43543 h 1034191"/>
                      <a:gd name="connsiteX16" fmla="*/ 832969 w 1004937"/>
                      <a:gd name="connsiteY16" fmla="*/ 72118 h 1034191"/>
                      <a:gd name="connsiteX17" fmla="*/ 916312 w 1004937"/>
                      <a:gd name="connsiteY17" fmla="*/ 72118 h 1034191"/>
                      <a:gd name="connsiteX18" fmla="*/ 963937 w 1004937"/>
                      <a:gd name="connsiteY18" fmla="*/ 129268 h 1034191"/>
                      <a:gd name="connsiteX19" fmla="*/ 942506 w 1004937"/>
                      <a:gd name="connsiteY19" fmla="*/ 188799 h 1034191"/>
                      <a:gd name="connsiteX20" fmla="*/ 942506 w 1004937"/>
                      <a:gd name="connsiteY20" fmla="*/ 248330 h 1034191"/>
                      <a:gd name="connsiteX21" fmla="*/ 978225 w 1004937"/>
                      <a:gd name="connsiteY21" fmla="*/ 315005 h 1034191"/>
                      <a:gd name="connsiteX22" fmla="*/ 1004419 w 1004937"/>
                      <a:gd name="connsiteY22" fmla="*/ 436449 h 1034191"/>
                      <a:gd name="connsiteX23" fmla="*/ 994894 w 1004937"/>
                      <a:gd name="connsiteY23" fmla="*/ 641236 h 1034191"/>
                      <a:gd name="connsiteX24" fmla="*/ 985369 w 1004937"/>
                      <a:gd name="connsiteY24" fmla="*/ 679336 h 1034191"/>
                      <a:gd name="connsiteX25" fmla="*/ 1002037 w 1004937"/>
                      <a:gd name="connsiteY25" fmla="*/ 724580 h 1034191"/>
                      <a:gd name="connsiteX26" fmla="*/ 1000317 w 1004937"/>
                      <a:gd name="connsiteY26" fmla="*/ 764180 h 1034191"/>
                      <a:gd name="connsiteX27" fmla="*/ 966709 w 1004937"/>
                      <a:gd name="connsiteY27" fmla="*/ 789227 h 1034191"/>
                      <a:gd name="connsiteX28" fmla="*/ 932981 w 1004937"/>
                      <a:gd name="connsiteY28" fmla="*/ 822211 h 1034191"/>
                      <a:gd name="connsiteX29" fmla="*/ 880594 w 1004937"/>
                      <a:gd name="connsiteY29" fmla="*/ 829355 h 1034191"/>
                      <a:gd name="connsiteX30" fmla="*/ 847256 w 1004937"/>
                      <a:gd name="connsiteY30" fmla="*/ 862693 h 1034191"/>
                      <a:gd name="connsiteX31" fmla="*/ 759150 w 1004937"/>
                      <a:gd name="connsiteY31" fmla="*/ 912699 h 1034191"/>
                      <a:gd name="connsiteX32" fmla="*/ 694856 w 1004937"/>
                      <a:gd name="connsiteY32" fmla="*/ 981755 h 1034191"/>
                      <a:gd name="connsiteX33" fmla="*/ 654375 w 1004937"/>
                      <a:gd name="connsiteY33" fmla="*/ 996043 h 1034191"/>
                      <a:gd name="connsiteX34" fmla="*/ 599606 w 1004937"/>
                      <a:gd name="connsiteY34" fmla="*/ 965086 h 1034191"/>
                      <a:gd name="connsiteX35" fmla="*/ 568650 w 1004937"/>
                      <a:gd name="connsiteY35" fmla="*/ 972230 h 1034191"/>
                      <a:gd name="connsiteX36" fmla="*/ 490069 w 1004937"/>
                      <a:gd name="connsiteY36" fmla="*/ 1034143 h 1034191"/>
                      <a:gd name="connsiteX37" fmla="*/ 482711 w 1004937"/>
                      <a:gd name="connsiteY37" fmla="*/ 982365 h 1034191"/>
                      <a:gd name="connsiteX38" fmla="*/ 403405 w 1004937"/>
                      <a:gd name="connsiteY38" fmla="*/ 972419 h 1034191"/>
                      <a:gd name="connsiteX39" fmla="*/ 328144 w 1004937"/>
                      <a:gd name="connsiteY39" fmla="*/ 919843 h 1034191"/>
                      <a:gd name="connsiteX40" fmla="*/ 263850 w 1004937"/>
                      <a:gd name="connsiteY40" fmla="*/ 941274 h 1034191"/>
                      <a:gd name="connsiteX41" fmla="*/ 232894 w 1004937"/>
                      <a:gd name="connsiteY41" fmla="*/ 910318 h 1034191"/>
                      <a:gd name="connsiteX42" fmla="*/ 220987 w 1004937"/>
                      <a:gd name="connsiteY42" fmla="*/ 874599 h 1034191"/>
                      <a:gd name="connsiteX43" fmla="*/ 180506 w 1004937"/>
                      <a:gd name="connsiteY43" fmla="*/ 855549 h 1034191"/>
                      <a:gd name="connsiteX44" fmla="*/ 118594 w 1004937"/>
                      <a:gd name="connsiteY44" fmla="*/ 779349 h 1034191"/>
                      <a:gd name="connsiteX45" fmla="*/ 80494 w 1004937"/>
                      <a:gd name="connsiteY45" fmla="*/ 684099 h 1034191"/>
                      <a:gd name="connsiteX46" fmla="*/ 73350 w 1004937"/>
                      <a:gd name="connsiteY46" fmla="*/ 631711 h 1034191"/>
                      <a:gd name="connsiteX47" fmla="*/ 49537 w 1004937"/>
                      <a:gd name="connsiteY47" fmla="*/ 567418 h 1034191"/>
                      <a:gd name="connsiteX48" fmla="*/ 1912 w 1004937"/>
                      <a:gd name="connsiteY48" fmla="*/ 448355 h 1034191"/>
                      <a:gd name="connsiteX49" fmla="*/ 11437 w 1004937"/>
                      <a:gd name="connsiteY49" fmla="*/ 336436 h 1034191"/>
                      <a:gd name="connsiteX50" fmla="*/ 30487 w 1004937"/>
                      <a:gd name="connsiteY50" fmla="*/ 298336 h 1034191"/>
                      <a:gd name="connsiteX51" fmla="*/ 16200 w 1004937"/>
                      <a:gd name="connsiteY51" fmla="*/ 243568 h 1034191"/>
                      <a:gd name="connsiteX52" fmla="*/ 35250 w 1004937"/>
                      <a:gd name="connsiteY52" fmla="*/ 226899 h 1034191"/>
                      <a:gd name="connsiteX53" fmla="*/ 106687 w 1004937"/>
                      <a:gd name="connsiteY53" fmla="*/ 236424 h 1034191"/>
                      <a:gd name="connsiteX54" fmla="*/ 118594 w 1004937"/>
                      <a:gd name="connsiteY54" fmla="*/ 243568 h 1034191"/>
                      <a:gd name="connsiteX0" fmla="*/ 111450 w 1004937"/>
                      <a:gd name="connsiteY0" fmla="*/ 300283 h 1036138"/>
                      <a:gd name="connsiteX1" fmla="*/ 118594 w 1004937"/>
                      <a:gd name="connsiteY1" fmla="*/ 245515 h 1036138"/>
                      <a:gd name="connsiteX2" fmla="*/ 99544 w 1004937"/>
                      <a:gd name="connsiteY2" fmla="*/ 181221 h 1036138"/>
                      <a:gd name="connsiteX3" fmla="*/ 147344 w 1004937"/>
                      <a:gd name="connsiteY3" fmla="*/ 169530 h 1036138"/>
                      <a:gd name="connsiteX4" fmla="*/ 175040 w 1004937"/>
                      <a:gd name="connsiteY4" fmla="*/ 189411 h 1036138"/>
                      <a:gd name="connsiteX5" fmla="*/ 185248 w 1004937"/>
                      <a:gd name="connsiteY5" fmla="*/ 189638 h 1036138"/>
                      <a:gd name="connsiteX6" fmla="*/ 223369 w 1004937"/>
                      <a:gd name="connsiteY6" fmla="*/ 185983 h 1036138"/>
                      <a:gd name="connsiteX7" fmla="*/ 232434 w 1004937"/>
                      <a:gd name="connsiteY7" fmla="*/ 166393 h 1036138"/>
                      <a:gd name="connsiteX8" fmla="*/ 288852 w 1004937"/>
                      <a:gd name="connsiteY8" fmla="*/ 102444 h 1036138"/>
                      <a:gd name="connsiteX9" fmla="*/ 449672 w 1004937"/>
                      <a:gd name="connsiteY9" fmla="*/ 78760 h 1036138"/>
                      <a:gd name="connsiteX10" fmla="*/ 525811 w 1004937"/>
                      <a:gd name="connsiteY10" fmla="*/ 72789 h 1036138"/>
                      <a:gd name="connsiteX11" fmla="*/ 613791 w 1004937"/>
                      <a:gd name="connsiteY11" fmla="*/ 67859 h 1036138"/>
                      <a:gd name="connsiteX12" fmla="*/ 677103 w 1004937"/>
                      <a:gd name="connsiteY12" fmla="*/ 2504 h 1036138"/>
                      <a:gd name="connsiteX13" fmla="*/ 705242 w 1004937"/>
                      <a:gd name="connsiteY13" fmla="*/ 13860 h 1036138"/>
                      <a:gd name="connsiteX14" fmla="*/ 736008 w 1004937"/>
                      <a:gd name="connsiteY14" fmla="*/ 16847 h 1036138"/>
                      <a:gd name="connsiteX15" fmla="*/ 794869 w 1004937"/>
                      <a:gd name="connsiteY15" fmla="*/ 45490 h 1036138"/>
                      <a:gd name="connsiteX16" fmla="*/ 832969 w 1004937"/>
                      <a:gd name="connsiteY16" fmla="*/ 74065 h 1036138"/>
                      <a:gd name="connsiteX17" fmla="*/ 916312 w 1004937"/>
                      <a:gd name="connsiteY17" fmla="*/ 74065 h 1036138"/>
                      <a:gd name="connsiteX18" fmla="*/ 963937 w 1004937"/>
                      <a:gd name="connsiteY18" fmla="*/ 131215 h 1036138"/>
                      <a:gd name="connsiteX19" fmla="*/ 942506 w 1004937"/>
                      <a:gd name="connsiteY19" fmla="*/ 190746 h 1036138"/>
                      <a:gd name="connsiteX20" fmla="*/ 942506 w 1004937"/>
                      <a:gd name="connsiteY20" fmla="*/ 250277 h 1036138"/>
                      <a:gd name="connsiteX21" fmla="*/ 978225 w 1004937"/>
                      <a:gd name="connsiteY21" fmla="*/ 316952 h 1036138"/>
                      <a:gd name="connsiteX22" fmla="*/ 1004419 w 1004937"/>
                      <a:gd name="connsiteY22" fmla="*/ 438396 h 1036138"/>
                      <a:gd name="connsiteX23" fmla="*/ 994894 w 1004937"/>
                      <a:gd name="connsiteY23" fmla="*/ 643183 h 1036138"/>
                      <a:gd name="connsiteX24" fmla="*/ 985369 w 1004937"/>
                      <a:gd name="connsiteY24" fmla="*/ 681283 h 1036138"/>
                      <a:gd name="connsiteX25" fmla="*/ 1002037 w 1004937"/>
                      <a:gd name="connsiteY25" fmla="*/ 726527 h 1036138"/>
                      <a:gd name="connsiteX26" fmla="*/ 1000317 w 1004937"/>
                      <a:gd name="connsiteY26" fmla="*/ 766127 h 1036138"/>
                      <a:gd name="connsiteX27" fmla="*/ 966709 w 1004937"/>
                      <a:gd name="connsiteY27" fmla="*/ 791174 h 1036138"/>
                      <a:gd name="connsiteX28" fmla="*/ 932981 w 1004937"/>
                      <a:gd name="connsiteY28" fmla="*/ 824158 h 1036138"/>
                      <a:gd name="connsiteX29" fmla="*/ 880594 w 1004937"/>
                      <a:gd name="connsiteY29" fmla="*/ 831302 h 1036138"/>
                      <a:gd name="connsiteX30" fmla="*/ 847256 w 1004937"/>
                      <a:gd name="connsiteY30" fmla="*/ 864640 h 1036138"/>
                      <a:gd name="connsiteX31" fmla="*/ 759150 w 1004937"/>
                      <a:gd name="connsiteY31" fmla="*/ 914646 h 1036138"/>
                      <a:gd name="connsiteX32" fmla="*/ 694856 w 1004937"/>
                      <a:gd name="connsiteY32" fmla="*/ 983702 h 1036138"/>
                      <a:gd name="connsiteX33" fmla="*/ 654375 w 1004937"/>
                      <a:gd name="connsiteY33" fmla="*/ 997990 h 1036138"/>
                      <a:gd name="connsiteX34" fmla="*/ 599606 w 1004937"/>
                      <a:gd name="connsiteY34" fmla="*/ 967033 h 1036138"/>
                      <a:gd name="connsiteX35" fmla="*/ 568650 w 1004937"/>
                      <a:gd name="connsiteY35" fmla="*/ 974177 h 1036138"/>
                      <a:gd name="connsiteX36" fmla="*/ 490069 w 1004937"/>
                      <a:gd name="connsiteY36" fmla="*/ 1036090 h 1036138"/>
                      <a:gd name="connsiteX37" fmla="*/ 482711 w 1004937"/>
                      <a:gd name="connsiteY37" fmla="*/ 984312 h 1036138"/>
                      <a:gd name="connsiteX38" fmla="*/ 403405 w 1004937"/>
                      <a:gd name="connsiteY38" fmla="*/ 974366 h 1036138"/>
                      <a:gd name="connsiteX39" fmla="*/ 328144 w 1004937"/>
                      <a:gd name="connsiteY39" fmla="*/ 921790 h 1036138"/>
                      <a:gd name="connsiteX40" fmla="*/ 263850 w 1004937"/>
                      <a:gd name="connsiteY40" fmla="*/ 943221 h 1036138"/>
                      <a:gd name="connsiteX41" fmla="*/ 232894 w 1004937"/>
                      <a:gd name="connsiteY41" fmla="*/ 912265 h 1036138"/>
                      <a:gd name="connsiteX42" fmla="*/ 220987 w 1004937"/>
                      <a:gd name="connsiteY42" fmla="*/ 876546 h 1036138"/>
                      <a:gd name="connsiteX43" fmla="*/ 180506 w 1004937"/>
                      <a:gd name="connsiteY43" fmla="*/ 857496 h 1036138"/>
                      <a:gd name="connsiteX44" fmla="*/ 118594 w 1004937"/>
                      <a:gd name="connsiteY44" fmla="*/ 781296 h 1036138"/>
                      <a:gd name="connsiteX45" fmla="*/ 80494 w 1004937"/>
                      <a:gd name="connsiteY45" fmla="*/ 686046 h 1036138"/>
                      <a:gd name="connsiteX46" fmla="*/ 73350 w 1004937"/>
                      <a:gd name="connsiteY46" fmla="*/ 633658 h 1036138"/>
                      <a:gd name="connsiteX47" fmla="*/ 49537 w 1004937"/>
                      <a:gd name="connsiteY47" fmla="*/ 569365 h 1036138"/>
                      <a:gd name="connsiteX48" fmla="*/ 1912 w 1004937"/>
                      <a:gd name="connsiteY48" fmla="*/ 450302 h 1036138"/>
                      <a:gd name="connsiteX49" fmla="*/ 11437 w 1004937"/>
                      <a:gd name="connsiteY49" fmla="*/ 338383 h 1036138"/>
                      <a:gd name="connsiteX50" fmla="*/ 30487 w 1004937"/>
                      <a:gd name="connsiteY50" fmla="*/ 300283 h 1036138"/>
                      <a:gd name="connsiteX51" fmla="*/ 16200 w 1004937"/>
                      <a:gd name="connsiteY51" fmla="*/ 245515 h 1036138"/>
                      <a:gd name="connsiteX52" fmla="*/ 35250 w 1004937"/>
                      <a:gd name="connsiteY52" fmla="*/ 228846 h 1036138"/>
                      <a:gd name="connsiteX53" fmla="*/ 106687 w 1004937"/>
                      <a:gd name="connsiteY53" fmla="*/ 238371 h 1036138"/>
                      <a:gd name="connsiteX54" fmla="*/ 118594 w 1004937"/>
                      <a:gd name="connsiteY54" fmla="*/ 245515 h 1036138"/>
                      <a:gd name="connsiteX0" fmla="*/ 111450 w 1004937"/>
                      <a:gd name="connsiteY0" fmla="*/ 300813 h 1036668"/>
                      <a:gd name="connsiteX1" fmla="*/ 118594 w 1004937"/>
                      <a:gd name="connsiteY1" fmla="*/ 246045 h 1036668"/>
                      <a:gd name="connsiteX2" fmla="*/ 99544 w 1004937"/>
                      <a:gd name="connsiteY2" fmla="*/ 181751 h 1036668"/>
                      <a:gd name="connsiteX3" fmla="*/ 147344 w 1004937"/>
                      <a:gd name="connsiteY3" fmla="*/ 170060 h 1036668"/>
                      <a:gd name="connsiteX4" fmla="*/ 175040 w 1004937"/>
                      <a:gd name="connsiteY4" fmla="*/ 189941 h 1036668"/>
                      <a:gd name="connsiteX5" fmla="*/ 185248 w 1004937"/>
                      <a:gd name="connsiteY5" fmla="*/ 190168 h 1036668"/>
                      <a:gd name="connsiteX6" fmla="*/ 223369 w 1004937"/>
                      <a:gd name="connsiteY6" fmla="*/ 186513 h 1036668"/>
                      <a:gd name="connsiteX7" fmla="*/ 232434 w 1004937"/>
                      <a:gd name="connsiteY7" fmla="*/ 166923 h 1036668"/>
                      <a:gd name="connsiteX8" fmla="*/ 288852 w 1004937"/>
                      <a:gd name="connsiteY8" fmla="*/ 102974 h 1036668"/>
                      <a:gd name="connsiteX9" fmla="*/ 449672 w 1004937"/>
                      <a:gd name="connsiteY9" fmla="*/ 79290 h 1036668"/>
                      <a:gd name="connsiteX10" fmla="*/ 525811 w 1004937"/>
                      <a:gd name="connsiteY10" fmla="*/ 73319 h 1036668"/>
                      <a:gd name="connsiteX11" fmla="*/ 613791 w 1004937"/>
                      <a:gd name="connsiteY11" fmla="*/ 68389 h 1036668"/>
                      <a:gd name="connsiteX12" fmla="*/ 677103 w 1004937"/>
                      <a:gd name="connsiteY12" fmla="*/ 3034 h 1036668"/>
                      <a:gd name="connsiteX13" fmla="*/ 705242 w 1004937"/>
                      <a:gd name="connsiteY13" fmla="*/ 14390 h 1036668"/>
                      <a:gd name="connsiteX14" fmla="*/ 794869 w 1004937"/>
                      <a:gd name="connsiteY14" fmla="*/ 46020 h 1036668"/>
                      <a:gd name="connsiteX15" fmla="*/ 832969 w 1004937"/>
                      <a:gd name="connsiteY15" fmla="*/ 74595 h 1036668"/>
                      <a:gd name="connsiteX16" fmla="*/ 916312 w 1004937"/>
                      <a:gd name="connsiteY16" fmla="*/ 74595 h 1036668"/>
                      <a:gd name="connsiteX17" fmla="*/ 963937 w 1004937"/>
                      <a:gd name="connsiteY17" fmla="*/ 131745 h 1036668"/>
                      <a:gd name="connsiteX18" fmla="*/ 942506 w 1004937"/>
                      <a:gd name="connsiteY18" fmla="*/ 191276 h 1036668"/>
                      <a:gd name="connsiteX19" fmla="*/ 942506 w 1004937"/>
                      <a:gd name="connsiteY19" fmla="*/ 250807 h 1036668"/>
                      <a:gd name="connsiteX20" fmla="*/ 978225 w 1004937"/>
                      <a:gd name="connsiteY20" fmla="*/ 317482 h 1036668"/>
                      <a:gd name="connsiteX21" fmla="*/ 1004419 w 1004937"/>
                      <a:gd name="connsiteY21" fmla="*/ 438926 h 1036668"/>
                      <a:gd name="connsiteX22" fmla="*/ 994894 w 1004937"/>
                      <a:gd name="connsiteY22" fmla="*/ 643713 h 1036668"/>
                      <a:gd name="connsiteX23" fmla="*/ 985369 w 1004937"/>
                      <a:gd name="connsiteY23" fmla="*/ 681813 h 1036668"/>
                      <a:gd name="connsiteX24" fmla="*/ 1002037 w 1004937"/>
                      <a:gd name="connsiteY24" fmla="*/ 727057 h 1036668"/>
                      <a:gd name="connsiteX25" fmla="*/ 1000317 w 1004937"/>
                      <a:gd name="connsiteY25" fmla="*/ 766657 h 1036668"/>
                      <a:gd name="connsiteX26" fmla="*/ 966709 w 1004937"/>
                      <a:gd name="connsiteY26" fmla="*/ 791704 h 1036668"/>
                      <a:gd name="connsiteX27" fmla="*/ 932981 w 1004937"/>
                      <a:gd name="connsiteY27" fmla="*/ 824688 h 1036668"/>
                      <a:gd name="connsiteX28" fmla="*/ 880594 w 1004937"/>
                      <a:gd name="connsiteY28" fmla="*/ 831832 h 1036668"/>
                      <a:gd name="connsiteX29" fmla="*/ 847256 w 1004937"/>
                      <a:gd name="connsiteY29" fmla="*/ 865170 h 1036668"/>
                      <a:gd name="connsiteX30" fmla="*/ 759150 w 1004937"/>
                      <a:gd name="connsiteY30" fmla="*/ 915176 h 1036668"/>
                      <a:gd name="connsiteX31" fmla="*/ 694856 w 1004937"/>
                      <a:gd name="connsiteY31" fmla="*/ 984232 h 1036668"/>
                      <a:gd name="connsiteX32" fmla="*/ 654375 w 1004937"/>
                      <a:gd name="connsiteY32" fmla="*/ 998520 h 1036668"/>
                      <a:gd name="connsiteX33" fmla="*/ 599606 w 1004937"/>
                      <a:gd name="connsiteY33" fmla="*/ 967563 h 1036668"/>
                      <a:gd name="connsiteX34" fmla="*/ 568650 w 1004937"/>
                      <a:gd name="connsiteY34" fmla="*/ 974707 h 1036668"/>
                      <a:gd name="connsiteX35" fmla="*/ 490069 w 1004937"/>
                      <a:gd name="connsiteY35" fmla="*/ 1036620 h 1036668"/>
                      <a:gd name="connsiteX36" fmla="*/ 482711 w 1004937"/>
                      <a:gd name="connsiteY36" fmla="*/ 984842 h 1036668"/>
                      <a:gd name="connsiteX37" fmla="*/ 403405 w 1004937"/>
                      <a:gd name="connsiteY37" fmla="*/ 974896 h 1036668"/>
                      <a:gd name="connsiteX38" fmla="*/ 328144 w 1004937"/>
                      <a:gd name="connsiteY38" fmla="*/ 922320 h 1036668"/>
                      <a:gd name="connsiteX39" fmla="*/ 263850 w 1004937"/>
                      <a:gd name="connsiteY39" fmla="*/ 943751 h 1036668"/>
                      <a:gd name="connsiteX40" fmla="*/ 232894 w 1004937"/>
                      <a:gd name="connsiteY40" fmla="*/ 912795 h 1036668"/>
                      <a:gd name="connsiteX41" fmla="*/ 220987 w 1004937"/>
                      <a:gd name="connsiteY41" fmla="*/ 877076 h 1036668"/>
                      <a:gd name="connsiteX42" fmla="*/ 180506 w 1004937"/>
                      <a:gd name="connsiteY42" fmla="*/ 858026 h 1036668"/>
                      <a:gd name="connsiteX43" fmla="*/ 118594 w 1004937"/>
                      <a:gd name="connsiteY43" fmla="*/ 781826 h 1036668"/>
                      <a:gd name="connsiteX44" fmla="*/ 80494 w 1004937"/>
                      <a:gd name="connsiteY44" fmla="*/ 686576 h 1036668"/>
                      <a:gd name="connsiteX45" fmla="*/ 73350 w 1004937"/>
                      <a:gd name="connsiteY45" fmla="*/ 634188 h 1036668"/>
                      <a:gd name="connsiteX46" fmla="*/ 49537 w 1004937"/>
                      <a:gd name="connsiteY46" fmla="*/ 569895 h 1036668"/>
                      <a:gd name="connsiteX47" fmla="*/ 1912 w 1004937"/>
                      <a:gd name="connsiteY47" fmla="*/ 450832 h 1036668"/>
                      <a:gd name="connsiteX48" fmla="*/ 11437 w 1004937"/>
                      <a:gd name="connsiteY48" fmla="*/ 338913 h 1036668"/>
                      <a:gd name="connsiteX49" fmla="*/ 30487 w 1004937"/>
                      <a:gd name="connsiteY49" fmla="*/ 300813 h 1036668"/>
                      <a:gd name="connsiteX50" fmla="*/ 16200 w 1004937"/>
                      <a:gd name="connsiteY50" fmla="*/ 246045 h 1036668"/>
                      <a:gd name="connsiteX51" fmla="*/ 35250 w 1004937"/>
                      <a:gd name="connsiteY51" fmla="*/ 229376 h 1036668"/>
                      <a:gd name="connsiteX52" fmla="*/ 106687 w 1004937"/>
                      <a:gd name="connsiteY52" fmla="*/ 238901 h 1036668"/>
                      <a:gd name="connsiteX53" fmla="*/ 118594 w 1004937"/>
                      <a:gd name="connsiteY53" fmla="*/ 246045 h 1036668"/>
                      <a:gd name="connsiteX0" fmla="*/ 111450 w 1004937"/>
                      <a:gd name="connsiteY0" fmla="*/ 297807 h 1033662"/>
                      <a:gd name="connsiteX1" fmla="*/ 118594 w 1004937"/>
                      <a:gd name="connsiteY1" fmla="*/ 243039 h 1033662"/>
                      <a:gd name="connsiteX2" fmla="*/ 99544 w 1004937"/>
                      <a:gd name="connsiteY2" fmla="*/ 178745 h 1033662"/>
                      <a:gd name="connsiteX3" fmla="*/ 147344 w 1004937"/>
                      <a:gd name="connsiteY3" fmla="*/ 167054 h 1033662"/>
                      <a:gd name="connsiteX4" fmla="*/ 175040 w 1004937"/>
                      <a:gd name="connsiteY4" fmla="*/ 186935 h 1033662"/>
                      <a:gd name="connsiteX5" fmla="*/ 185248 w 1004937"/>
                      <a:gd name="connsiteY5" fmla="*/ 187162 h 1033662"/>
                      <a:gd name="connsiteX6" fmla="*/ 223369 w 1004937"/>
                      <a:gd name="connsiteY6" fmla="*/ 183507 h 1033662"/>
                      <a:gd name="connsiteX7" fmla="*/ 232434 w 1004937"/>
                      <a:gd name="connsiteY7" fmla="*/ 163917 h 1033662"/>
                      <a:gd name="connsiteX8" fmla="*/ 288852 w 1004937"/>
                      <a:gd name="connsiteY8" fmla="*/ 99968 h 1033662"/>
                      <a:gd name="connsiteX9" fmla="*/ 449672 w 1004937"/>
                      <a:gd name="connsiteY9" fmla="*/ 76284 h 1033662"/>
                      <a:gd name="connsiteX10" fmla="*/ 525811 w 1004937"/>
                      <a:gd name="connsiteY10" fmla="*/ 70313 h 1033662"/>
                      <a:gd name="connsiteX11" fmla="*/ 613791 w 1004937"/>
                      <a:gd name="connsiteY11" fmla="*/ 65383 h 1033662"/>
                      <a:gd name="connsiteX12" fmla="*/ 677103 w 1004937"/>
                      <a:gd name="connsiteY12" fmla="*/ 28 h 1033662"/>
                      <a:gd name="connsiteX13" fmla="*/ 715686 w 1004937"/>
                      <a:gd name="connsiteY13" fmla="*/ 74166 h 1033662"/>
                      <a:gd name="connsiteX14" fmla="*/ 794869 w 1004937"/>
                      <a:gd name="connsiteY14" fmla="*/ 43014 h 1033662"/>
                      <a:gd name="connsiteX15" fmla="*/ 832969 w 1004937"/>
                      <a:gd name="connsiteY15" fmla="*/ 71589 h 1033662"/>
                      <a:gd name="connsiteX16" fmla="*/ 916312 w 1004937"/>
                      <a:gd name="connsiteY16" fmla="*/ 71589 h 1033662"/>
                      <a:gd name="connsiteX17" fmla="*/ 963937 w 1004937"/>
                      <a:gd name="connsiteY17" fmla="*/ 128739 h 1033662"/>
                      <a:gd name="connsiteX18" fmla="*/ 942506 w 1004937"/>
                      <a:gd name="connsiteY18" fmla="*/ 188270 h 1033662"/>
                      <a:gd name="connsiteX19" fmla="*/ 942506 w 1004937"/>
                      <a:gd name="connsiteY19" fmla="*/ 247801 h 1033662"/>
                      <a:gd name="connsiteX20" fmla="*/ 978225 w 1004937"/>
                      <a:gd name="connsiteY20" fmla="*/ 314476 h 1033662"/>
                      <a:gd name="connsiteX21" fmla="*/ 1004419 w 1004937"/>
                      <a:gd name="connsiteY21" fmla="*/ 435920 h 1033662"/>
                      <a:gd name="connsiteX22" fmla="*/ 994894 w 1004937"/>
                      <a:gd name="connsiteY22" fmla="*/ 640707 h 1033662"/>
                      <a:gd name="connsiteX23" fmla="*/ 985369 w 1004937"/>
                      <a:gd name="connsiteY23" fmla="*/ 678807 h 1033662"/>
                      <a:gd name="connsiteX24" fmla="*/ 1002037 w 1004937"/>
                      <a:gd name="connsiteY24" fmla="*/ 724051 h 1033662"/>
                      <a:gd name="connsiteX25" fmla="*/ 1000317 w 1004937"/>
                      <a:gd name="connsiteY25" fmla="*/ 763651 h 1033662"/>
                      <a:gd name="connsiteX26" fmla="*/ 966709 w 1004937"/>
                      <a:gd name="connsiteY26" fmla="*/ 788698 h 1033662"/>
                      <a:gd name="connsiteX27" fmla="*/ 932981 w 1004937"/>
                      <a:gd name="connsiteY27" fmla="*/ 821682 h 1033662"/>
                      <a:gd name="connsiteX28" fmla="*/ 880594 w 1004937"/>
                      <a:gd name="connsiteY28" fmla="*/ 828826 h 1033662"/>
                      <a:gd name="connsiteX29" fmla="*/ 847256 w 1004937"/>
                      <a:gd name="connsiteY29" fmla="*/ 862164 h 1033662"/>
                      <a:gd name="connsiteX30" fmla="*/ 759150 w 1004937"/>
                      <a:gd name="connsiteY30" fmla="*/ 912170 h 1033662"/>
                      <a:gd name="connsiteX31" fmla="*/ 694856 w 1004937"/>
                      <a:gd name="connsiteY31" fmla="*/ 981226 h 1033662"/>
                      <a:gd name="connsiteX32" fmla="*/ 654375 w 1004937"/>
                      <a:gd name="connsiteY32" fmla="*/ 995514 h 1033662"/>
                      <a:gd name="connsiteX33" fmla="*/ 599606 w 1004937"/>
                      <a:gd name="connsiteY33" fmla="*/ 964557 h 1033662"/>
                      <a:gd name="connsiteX34" fmla="*/ 568650 w 1004937"/>
                      <a:gd name="connsiteY34" fmla="*/ 971701 h 1033662"/>
                      <a:gd name="connsiteX35" fmla="*/ 490069 w 1004937"/>
                      <a:gd name="connsiteY35" fmla="*/ 1033614 h 1033662"/>
                      <a:gd name="connsiteX36" fmla="*/ 482711 w 1004937"/>
                      <a:gd name="connsiteY36" fmla="*/ 981836 h 1033662"/>
                      <a:gd name="connsiteX37" fmla="*/ 403405 w 1004937"/>
                      <a:gd name="connsiteY37" fmla="*/ 971890 h 1033662"/>
                      <a:gd name="connsiteX38" fmla="*/ 328144 w 1004937"/>
                      <a:gd name="connsiteY38" fmla="*/ 919314 h 1033662"/>
                      <a:gd name="connsiteX39" fmla="*/ 263850 w 1004937"/>
                      <a:gd name="connsiteY39" fmla="*/ 940745 h 1033662"/>
                      <a:gd name="connsiteX40" fmla="*/ 232894 w 1004937"/>
                      <a:gd name="connsiteY40" fmla="*/ 909789 h 1033662"/>
                      <a:gd name="connsiteX41" fmla="*/ 220987 w 1004937"/>
                      <a:gd name="connsiteY41" fmla="*/ 874070 h 1033662"/>
                      <a:gd name="connsiteX42" fmla="*/ 180506 w 1004937"/>
                      <a:gd name="connsiteY42" fmla="*/ 855020 h 1033662"/>
                      <a:gd name="connsiteX43" fmla="*/ 118594 w 1004937"/>
                      <a:gd name="connsiteY43" fmla="*/ 778820 h 1033662"/>
                      <a:gd name="connsiteX44" fmla="*/ 80494 w 1004937"/>
                      <a:gd name="connsiteY44" fmla="*/ 683570 h 1033662"/>
                      <a:gd name="connsiteX45" fmla="*/ 73350 w 1004937"/>
                      <a:gd name="connsiteY45" fmla="*/ 631182 h 1033662"/>
                      <a:gd name="connsiteX46" fmla="*/ 49537 w 1004937"/>
                      <a:gd name="connsiteY46" fmla="*/ 566889 h 1033662"/>
                      <a:gd name="connsiteX47" fmla="*/ 1912 w 1004937"/>
                      <a:gd name="connsiteY47" fmla="*/ 447826 h 1033662"/>
                      <a:gd name="connsiteX48" fmla="*/ 11437 w 1004937"/>
                      <a:gd name="connsiteY48" fmla="*/ 335907 h 1033662"/>
                      <a:gd name="connsiteX49" fmla="*/ 30487 w 1004937"/>
                      <a:gd name="connsiteY49" fmla="*/ 297807 h 1033662"/>
                      <a:gd name="connsiteX50" fmla="*/ 16200 w 1004937"/>
                      <a:gd name="connsiteY50" fmla="*/ 243039 h 1033662"/>
                      <a:gd name="connsiteX51" fmla="*/ 35250 w 1004937"/>
                      <a:gd name="connsiteY51" fmla="*/ 226370 h 1033662"/>
                      <a:gd name="connsiteX52" fmla="*/ 106687 w 1004937"/>
                      <a:gd name="connsiteY52" fmla="*/ 235895 h 1033662"/>
                      <a:gd name="connsiteX53" fmla="*/ 118594 w 1004937"/>
                      <a:gd name="connsiteY53" fmla="*/ 243039 h 1033662"/>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4869 w 1004937"/>
                      <a:gd name="connsiteY14" fmla="*/ 1998 h 992646"/>
                      <a:gd name="connsiteX15" fmla="*/ 832969 w 1004937"/>
                      <a:gd name="connsiteY15" fmla="*/ 30573 h 992646"/>
                      <a:gd name="connsiteX16" fmla="*/ 916312 w 1004937"/>
                      <a:gd name="connsiteY16" fmla="*/ 30573 h 992646"/>
                      <a:gd name="connsiteX17" fmla="*/ 963937 w 1004937"/>
                      <a:gd name="connsiteY17" fmla="*/ 87723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4869 w 1004937"/>
                      <a:gd name="connsiteY14" fmla="*/ 1998 h 992646"/>
                      <a:gd name="connsiteX15" fmla="*/ 803513 w 1004937"/>
                      <a:gd name="connsiteY15" fmla="*/ 71180 h 992646"/>
                      <a:gd name="connsiteX16" fmla="*/ 916312 w 1004937"/>
                      <a:gd name="connsiteY16" fmla="*/ 30573 h 992646"/>
                      <a:gd name="connsiteX17" fmla="*/ 963937 w 1004937"/>
                      <a:gd name="connsiteY17" fmla="*/ 87723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4869 w 1004937"/>
                      <a:gd name="connsiteY14" fmla="*/ 1998 h 992646"/>
                      <a:gd name="connsiteX15" fmla="*/ 837147 w 1004937"/>
                      <a:gd name="connsiteY15" fmla="*/ 55685 h 992646"/>
                      <a:gd name="connsiteX16" fmla="*/ 916312 w 1004937"/>
                      <a:gd name="connsiteY16" fmla="*/ 30573 h 992646"/>
                      <a:gd name="connsiteX17" fmla="*/ 963937 w 1004937"/>
                      <a:gd name="connsiteY17" fmla="*/ 87723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4869 w 1004937"/>
                      <a:gd name="connsiteY14" fmla="*/ 1998 h 992646"/>
                      <a:gd name="connsiteX15" fmla="*/ 837147 w 1004937"/>
                      <a:gd name="connsiteY15" fmla="*/ 55685 h 992646"/>
                      <a:gd name="connsiteX16" fmla="*/ 889592 w 1004937"/>
                      <a:gd name="connsiteY16" fmla="*/ 65863 h 992646"/>
                      <a:gd name="connsiteX17" fmla="*/ 963937 w 1004937"/>
                      <a:gd name="connsiteY17" fmla="*/ 87723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4869 w 1004937"/>
                      <a:gd name="connsiteY14" fmla="*/ 1998 h 992646"/>
                      <a:gd name="connsiteX15" fmla="*/ 837147 w 1004937"/>
                      <a:gd name="connsiteY15" fmla="*/ 55685 h 992646"/>
                      <a:gd name="connsiteX16" fmla="*/ 889592 w 1004937"/>
                      <a:gd name="connsiteY16" fmla="*/ 65863 h 992646"/>
                      <a:gd name="connsiteX17" fmla="*/ 943340 w 1004937"/>
                      <a:gd name="connsiteY17" fmla="*/ 94507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6958 w 1004937"/>
                      <a:gd name="connsiteY14" fmla="*/ 14554 h 992646"/>
                      <a:gd name="connsiteX15" fmla="*/ 837147 w 1004937"/>
                      <a:gd name="connsiteY15" fmla="*/ 55685 h 992646"/>
                      <a:gd name="connsiteX16" fmla="*/ 889592 w 1004937"/>
                      <a:gd name="connsiteY16" fmla="*/ 65863 h 992646"/>
                      <a:gd name="connsiteX17" fmla="*/ 943340 w 1004937"/>
                      <a:gd name="connsiteY17" fmla="*/ 94507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6958 w 1004937"/>
                      <a:gd name="connsiteY14" fmla="*/ 14554 h 992646"/>
                      <a:gd name="connsiteX15" fmla="*/ 837147 w 1004937"/>
                      <a:gd name="connsiteY15" fmla="*/ 55685 h 992646"/>
                      <a:gd name="connsiteX16" fmla="*/ 889592 w 1004937"/>
                      <a:gd name="connsiteY16" fmla="*/ 65863 h 992646"/>
                      <a:gd name="connsiteX17" fmla="*/ 943340 w 1004937"/>
                      <a:gd name="connsiteY17" fmla="*/ 94507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827 h 992682"/>
                      <a:gd name="connsiteX1" fmla="*/ 118594 w 1004937"/>
                      <a:gd name="connsiteY1" fmla="*/ 202059 h 992682"/>
                      <a:gd name="connsiteX2" fmla="*/ 99544 w 1004937"/>
                      <a:gd name="connsiteY2" fmla="*/ 137765 h 992682"/>
                      <a:gd name="connsiteX3" fmla="*/ 147344 w 1004937"/>
                      <a:gd name="connsiteY3" fmla="*/ 126074 h 992682"/>
                      <a:gd name="connsiteX4" fmla="*/ 175040 w 1004937"/>
                      <a:gd name="connsiteY4" fmla="*/ 145955 h 992682"/>
                      <a:gd name="connsiteX5" fmla="*/ 185248 w 1004937"/>
                      <a:gd name="connsiteY5" fmla="*/ 146182 h 992682"/>
                      <a:gd name="connsiteX6" fmla="*/ 223369 w 1004937"/>
                      <a:gd name="connsiteY6" fmla="*/ 142527 h 992682"/>
                      <a:gd name="connsiteX7" fmla="*/ 232434 w 1004937"/>
                      <a:gd name="connsiteY7" fmla="*/ 122937 h 992682"/>
                      <a:gd name="connsiteX8" fmla="*/ 288852 w 1004937"/>
                      <a:gd name="connsiteY8" fmla="*/ 58988 h 992682"/>
                      <a:gd name="connsiteX9" fmla="*/ 449672 w 1004937"/>
                      <a:gd name="connsiteY9" fmla="*/ 35304 h 992682"/>
                      <a:gd name="connsiteX10" fmla="*/ 525811 w 1004937"/>
                      <a:gd name="connsiteY10" fmla="*/ 29333 h 992682"/>
                      <a:gd name="connsiteX11" fmla="*/ 622702 w 1004937"/>
                      <a:gd name="connsiteY11" fmla="*/ 46775 h 992682"/>
                      <a:gd name="connsiteX12" fmla="*/ 673069 w 1004937"/>
                      <a:gd name="connsiteY12" fmla="*/ 110 h 992682"/>
                      <a:gd name="connsiteX13" fmla="*/ 715686 w 1004937"/>
                      <a:gd name="connsiteY13" fmla="*/ 33186 h 992682"/>
                      <a:gd name="connsiteX14" fmla="*/ 796958 w 1004937"/>
                      <a:gd name="connsiteY14" fmla="*/ 14590 h 992682"/>
                      <a:gd name="connsiteX15" fmla="*/ 837147 w 1004937"/>
                      <a:gd name="connsiteY15" fmla="*/ 55721 h 992682"/>
                      <a:gd name="connsiteX16" fmla="*/ 889592 w 1004937"/>
                      <a:gd name="connsiteY16" fmla="*/ 65899 h 992682"/>
                      <a:gd name="connsiteX17" fmla="*/ 943340 w 1004937"/>
                      <a:gd name="connsiteY17" fmla="*/ 94543 h 992682"/>
                      <a:gd name="connsiteX18" fmla="*/ 942506 w 1004937"/>
                      <a:gd name="connsiteY18" fmla="*/ 147290 h 992682"/>
                      <a:gd name="connsiteX19" fmla="*/ 942506 w 1004937"/>
                      <a:gd name="connsiteY19" fmla="*/ 206821 h 992682"/>
                      <a:gd name="connsiteX20" fmla="*/ 978225 w 1004937"/>
                      <a:gd name="connsiteY20" fmla="*/ 273496 h 992682"/>
                      <a:gd name="connsiteX21" fmla="*/ 1004419 w 1004937"/>
                      <a:gd name="connsiteY21" fmla="*/ 394940 h 992682"/>
                      <a:gd name="connsiteX22" fmla="*/ 994894 w 1004937"/>
                      <a:gd name="connsiteY22" fmla="*/ 599727 h 992682"/>
                      <a:gd name="connsiteX23" fmla="*/ 985369 w 1004937"/>
                      <a:gd name="connsiteY23" fmla="*/ 637827 h 992682"/>
                      <a:gd name="connsiteX24" fmla="*/ 1002037 w 1004937"/>
                      <a:gd name="connsiteY24" fmla="*/ 683071 h 992682"/>
                      <a:gd name="connsiteX25" fmla="*/ 1000317 w 1004937"/>
                      <a:gd name="connsiteY25" fmla="*/ 722671 h 992682"/>
                      <a:gd name="connsiteX26" fmla="*/ 966709 w 1004937"/>
                      <a:gd name="connsiteY26" fmla="*/ 747718 h 992682"/>
                      <a:gd name="connsiteX27" fmla="*/ 932981 w 1004937"/>
                      <a:gd name="connsiteY27" fmla="*/ 780702 h 992682"/>
                      <a:gd name="connsiteX28" fmla="*/ 880594 w 1004937"/>
                      <a:gd name="connsiteY28" fmla="*/ 787846 h 992682"/>
                      <a:gd name="connsiteX29" fmla="*/ 847256 w 1004937"/>
                      <a:gd name="connsiteY29" fmla="*/ 821184 h 992682"/>
                      <a:gd name="connsiteX30" fmla="*/ 759150 w 1004937"/>
                      <a:gd name="connsiteY30" fmla="*/ 871190 h 992682"/>
                      <a:gd name="connsiteX31" fmla="*/ 694856 w 1004937"/>
                      <a:gd name="connsiteY31" fmla="*/ 940246 h 992682"/>
                      <a:gd name="connsiteX32" fmla="*/ 654375 w 1004937"/>
                      <a:gd name="connsiteY32" fmla="*/ 954534 h 992682"/>
                      <a:gd name="connsiteX33" fmla="*/ 599606 w 1004937"/>
                      <a:gd name="connsiteY33" fmla="*/ 923577 h 992682"/>
                      <a:gd name="connsiteX34" fmla="*/ 568650 w 1004937"/>
                      <a:gd name="connsiteY34" fmla="*/ 930721 h 992682"/>
                      <a:gd name="connsiteX35" fmla="*/ 490069 w 1004937"/>
                      <a:gd name="connsiteY35" fmla="*/ 992634 h 992682"/>
                      <a:gd name="connsiteX36" fmla="*/ 482711 w 1004937"/>
                      <a:gd name="connsiteY36" fmla="*/ 940856 h 992682"/>
                      <a:gd name="connsiteX37" fmla="*/ 403405 w 1004937"/>
                      <a:gd name="connsiteY37" fmla="*/ 930910 h 992682"/>
                      <a:gd name="connsiteX38" fmla="*/ 328144 w 1004937"/>
                      <a:gd name="connsiteY38" fmla="*/ 878334 h 992682"/>
                      <a:gd name="connsiteX39" fmla="*/ 263850 w 1004937"/>
                      <a:gd name="connsiteY39" fmla="*/ 899765 h 992682"/>
                      <a:gd name="connsiteX40" fmla="*/ 232894 w 1004937"/>
                      <a:gd name="connsiteY40" fmla="*/ 868809 h 992682"/>
                      <a:gd name="connsiteX41" fmla="*/ 220987 w 1004937"/>
                      <a:gd name="connsiteY41" fmla="*/ 833090 h 992682"/>
                      <a:gd name="connsiteX42" fmla="*/ 180506 w 1004937"/>
                      <a:gd name="connsiteY42" fmla="*/ 814040 h 992682"/>
                      <a:gd name="connsiteX43" fmla="*/ 118594 w 1004937"/>
                      <a:gd name="connsiteY43" fmla="*/ 737840 h 992682"/>
                      <a:gd name="connsiteX44" fmla="*/ 80494 w 1004937"/>
                      <a:gd name="connsiteY44" fmla="*/ 642590 h 992682"/>
                      <a:gd name="connsiteX45" fmla="*/ 73350 w 1004937"/>
                      <a:gd name="connsiteY45" fmla="*/ 590202 h 992682"/>
                      <a:gd name="connsiteX46" fmla="*/ 49537 w 1004937"/>
                      <a:gd name="connsiteY46" fmla="*/ 525909 h 992682"/>
                      <a:gd name="connsiteX47" fmla="*/ 1912 w 1004937"/>
                      <a:gd name="connsiteY47" fmla="*/ 406846 h 992682"/>
                      <a:gd name="connsiteX48" fmla="*/ 11437 w 1004937"/>
                      <a:gd name="connsiteY48" fmla="*/ 294927 h 992682"/>
                      <a:gd name="connsiteX49" fmla="*/ 30487 w 1004937"/>
                      <a:gd name="connsiteY49" fmla="*/ 256827 h 992682"/>
                      <a:gd name="connsiteX50" fmla="*/ 16200 w 1004937"/>
                      <a:gd name="connsiteY50" fmla="*/ 202059 h 992682"/>
                      <a:gd name="connsiteX51" fmla="*/ 35250 w 1004937"/>
                      <a:gd name="connsiteY51" fmla="*/ 185390 h 992682"/>
                      <a:gd name="connsiteX52" fmla="*/ 106687 w 1004937"/>
                      <a:gd name="connsiteY52" fmla="*/ 194915 h 992682"/>
                      <a:gd name="connsiteX53" fmla="*/ 118594 w 1004937"/>
                      <a:gd name="connsiteY53" fmla="*/ 202059 h 992682"/>
                      <a:gd name="connsiteX0" fmla="*/ 111450 w 1004937"/>
                      <a:gd name="connsiteY0" fmla="*/ 242683 h 978538"/>
                      <a:gd name="connsiteX1" fmla="*/ 118594 w 1004937"/>
                      <a:gd name="connsiteY1" fmla="*/ 187915 h 978538"/>
                      <a:gd name="connsiteX2" fmla="*/ 99544 w 1004937"/>
                      <a:gd name="connsiteY2" fmla="*/ 123621 h 978538"/>
                      <a:gd name="connsiteX3" fmla="*/ 147344 w 1004937"/>
                      <a:gd name="connsiteY3" fmla="*/ 111930 h 978538"/>
                      <a:gd name="connsiteX4" fmla="*/ 175040 w 1004937"/>
                      <a:gd name="connsiteY4" fmla="*/ 131811 h 978538"/>
                      <a:gd name="connsiteX5" fmla="*/ 185248 w 1004937"/>
                      <a:gd name="connsiteY5" fmla="*/ 132038 h 978538"/>
                      <a:gd name="connsiteX6" fmla="*/ 223369 w 1004937"/>
                      <a:gd name="connsiteY6" fmla="*/ 128383 h 978538"/>
                      <a:gd name="connsiteX7" fmla="*/ 232434 w 1004937"/>
                      <a:gd name="connsiteY7" fmla="*/ 108793 h 978538"/>
                      <a:gd name="connsiteX8" fmla="*/ 288852 w 1004937"/>
                      <a:gd name="connsiteY8" fmla="*/ 44844 h 978538"/>
                      <a:gd name="connsiteX9" fmla="*/ 449672 w 1004937"/>
                      <a:gd name="connsiteY9" fmla="*/ 21160 h 978538"/>
                      <a:gd name="connsiteX10" fmla="*/ 525811 w 1004937"/>
                      <a:gd name="connsiteY10" fmla="*/ 15189 h 978538"/>
                      <a:gd name="connsiteX11" fmla="*/ 622702 w 1004937"/>
                      <a:gd name="connsiteY11" fmla="*/ 32631 h 978538"/>
                      <a:gd name="connsiteX12" fmla="*/ 666222 w 1004937"/>
                      <a:gd name="connsiteY12" fmla="*/ 7203 h 978538"/>
                      <a:gd name="connsiteX13" fmla="*/ 715686 w 1004937"/>
                      <a:gd name="connsiteY13" fmla="*/ 19042 h 978538"/>
                      <a:gd name="connsiteX14" fmla="*/ 796958 w 1004937"/>
                      <a:gd name="connsiteY14" fmla="*/ 446 h 978538"/>
                      <a:gd name="connsiteX15" fmla="*/ 837147 w 1004937"/>
                      <a:gd name="connsiteY15" fmla="*/ 41577 h 978538"/>
                      <a:gd name="connsiteX16" fmla="*/ 889592 w 1004937"/>
                      <a:gd name="connsiteY16" fmla="*/ 51755 h 978538"/>
                      <a:gd name="connsiteX17" fmla="*/ 943340 w 1004937"/>
                      <a:gd name="connsiteY17" fmla="*/ 80399 h 978538"/>
                      <a:gd name="connsiteX18" fmla="*/ 942506 w 1004937"/>
                      <a:gd name="connsiteY18" fmla="*/ 133146 h 978538"/>
                      <a:gd name="connsiteX19" fmla="*/ 942506 w 1004937"/>
                      <a:gd name="connsiteY19" fmla="*/ 192677 h 978538"/>
                      <a:gd name="connsiteX20" fmla="*/ 978225 w 1004937"/>
                      <a:gd name="connsiteY20" fmla="*/ 259352 h 978538"/>
                      <a:gd name="connsiteX21" fmla="*/ 1004419 w 1004937"/>
                      <a:gd name="connsiteY21" fmla="*/ 380796 h 978538"/>
                      <a:gd name="connsiteX22" fmla="*/ 994894 w 1004937"/>
                      <a:gd name="connsiteY22" fmla="*/ 585583 h 978538"/>
                      <a:gd name="connsiteX23" fmla="*/ 985369 w 1004937"/>
                      <a:gd name="connsiteY23" fmla="*/ 623683 h 978538"/>
                      <a:gd name="connsiteX24" fmla="*/ 1002037 w 1004937"/>
                      <a:gd name="connsiteY24" fmla="*/ 668927 h 978538"/>
                      <a:gd name="connsiteX25" fmla="*/ 1000317 w 1004937"/>
                      <a:gd name="connsiteY25" fmla="*/ 708527 h 978538"/>
                      <a:gd name="connsiteX26" fmla="*/ 966709 w 1004937"/>
                      <a:gd name="connsiteY26" fmla="*/ 733574 h 978538"/>
                      <a:gd name="connsiteX27" fmla="*/ 932981 w 1004937"/>
                      <a:gd name="connsiteY27" fmla="*/ 766558 h 978538"/>
                      <a:gd name="connsiteX28" fmla="*/ 880594 w 1004937"/>
                      <a:gd name="connsiteY28" fmla="*/ 773702 h 978538"/>
                      <a:gd name="connsiteX29" fmla="*/ 847256 w 1004937"/>
                      <a:gd name="connsiteY29" fmla="*/ 807040 h 978538"/>
                      <a:gd name="connsiteX30" fmla="*/ 759150 w 1004937"/>
                      <a:gd name="connsiteY30" fmla="*/ 857046 h 978538"/>
                      <a:gd name="connsiteX31" fmla="*/ 694856 w 1004937"/>
                      <a:gd name="connsiteY31" fmla="*/ 926102 h 978538"/>
                      <a:gd name="connsiteX32" fmla="*/ 654375 w 1004937"/>
                      <a:gd name="connsiteY32" fmla="*/ 940390 h 978538"/>
                      <a:gd name="connsiteX33" fmla="*/ 599606 w 1004937"/>
                      <a:gd name="connsiteY33" fmla="*/ 909433 h 978538"/>
                      <a:gd name="connsiteX34" fmla="*/ 568650 w 1004937"/>
                      <a:gd name="connsiteY34" fmla="*/ 916577 h 978538"/>
                      <a:gd name="connsiteX35" fmla="*/ 490069 w 1004937"/>
                      <a:gd name="connsiteY35" fmla="*/ 978490 h 978538"/>
                      <a:gd name="connsiteX36" fmla="*/ 482711 w 1004937"/>
                      <a:gd name="connsiteY36" fmla="*/ 926712 h 978538"/>
                      <a:gd name="connsiteX37" fmla="*/ 403405 w 1004937"/>
                      <a:gd name="connsiteY37" fmla="*/ 916766 h 978538"/>
                      <a:gd name="connsiteX38" fmla="*/ 328144 w 1004937"/>
                      <a:gd name="connsiteY38" fmla="*/ 864190 h 978538"/>
                      <a:gd name="connsiteX39" fmla="*/ 263850 w 1004937"/>
                      <a:gd name="connsiteY39" fmla="*/ 885621 h 978538"/>
                      <a:gd name="connsiteX40" fmla="*/ 232894 w 1004937"/>
                      <a:gd name="connsiteY40" fmla="*/ 854665 h 978538"/>
                      <a:gd name="connsiteX41" fmla="*/ 220987 w 1004937"/>
                      <a:gd name="connsiteY41" fmla="*/ 818946 h 978538"/>
                      <a:gd name="connsiteX42" fmla="*/ 180506 w 1004937"/>
                      <a:gd name="connsiteY42" fmla="*/ 799896 h 978538"/>
                      <a:gd name="connsiteX43" fmla="*/ 118594 w 1004937"/>
                      <a:gd name="connsiteY43" fmla="*/ 723696 h 978538"/>
                      <a:gd name="connsiteX44" fmla="*/ 80494 w 1004937"/>
                      <a:gd name="connsiteY44" fmla="*/ 628446 h 978538"/>
                      <a:gd name="connsiteX45" fmla="*/ 73350 w 1004937"/>
                      <a:gd name="connsiteY45" fmla="*/ 576058 h 978538"/>
                      <a:gd name="connsiteX46" fmla="*/ 49537 w 1004937"/>
                      <a:gd name="connsiteY46" fmla="*/ 511765 h 978538"/>
                      <a:gd name="connsiteX47" fmla="*/ 1912 w 1004937"/>
                      <a:gd name="connsiteY47" fmla="*/ 392702 h 978538"/>
                      <a:gd name="connsiteX48" fmla="*/ 11437 w 1004937"/>
                      <a:gd name="connsiteY48" fmla="*/ 280783 h 978538"/>
                      <a:gd name="connsiteX49" fmla="*/ 30487 w 1004937"/>
                      <a:gd name="connsiteY49" fmla="*/ 242683 h 978538"/>
                      <a:gd name="connsiteX50" fmla="*/ 16200 w 1004937"/>
                      <a:gd name="connsiteY50" fmla="*/ 187915 h 978538"/>
                      <a:gd name="connsiteX51" fmla="*/ 35250 w 1004937"/>
                      <a:gd name="connsiteY51" fmla="*/ 171246 h 978538"/>
                      <a:gd name="connsiteX52" fmla="*/ 106687 w 1004937"/>
                      <a:gd name="connsiteY52" fmla="*/ 180771 h 978538"/>
                      <a:gd name="connsiteX53" fmla="*/ 118594 w 1004937"/>
                      <a:gd name="connsiteY53" fmla="*/ 187915 h 978538"/>
                      <a:gd name="connsiteX0" fmla="*/ 111450 w 1004937"/>
                      <a:gd name="connsiteY0" fmla="*/ 242284 h 978139"/>
                      <a:gd name="connsiteX1" fmla="*/ 118594 w 1004937"/>
                      <a:gd name="connsiteY1" fmla="*/ 187516 h 978139"/>
                      <a:gd name="connsiteX2" fmla="*/ 99544 w 1004937"/>
                      <a:gd name="connsiteY2" fmla="*/ 123222 h 978139"/>
                      <a:gd name="connsiteX3" fmla="*/ 147344 w 1004937"/>
                      <a:gd name="connsiteY3" fmla="*/ 111531 h 978139"/>
                      <a:gd name="connsiteX4" fmla="*/ 175040 w 1004937"/>
                      <a:gd name="connsiteY4" fmla="*/ 131412 h 978139"/>
                      <a:gd name="connsiteX5" fmla="*/ 185248 w 1004937"/>
                      <a:gd name="connsiteY5" fmla="*/ 131639 h 978139"/>
                      <a:gd name="connsiteX6" fmla="*/ 223369 w 1004937"/>
                      <a:gd name="connsiteY6" fmla="*/ 127984 h 978139"/>
                      <a:gd name="connsiteX7" fmla="*/ 232434 w 1004937"/>
                      <a:gd name="connsiteY7" fmla="*/ 108394 h 978139"/>
                      <a:gd name="connsiteX8" fmla="*/ 288852 w 1004937"/>
                      <a:gd name="connsiteY8" fmla="*/ 44445 h 978139"/>
                      <a:gd name="connsiteX9" fmla="*/ 449672 w 1004937"/>
                      <a:gd name="connsiteY9" fmla="*/ 20761 h 978139"/>
                      <a:gd name="connsiteX10" fmla="*/ 525811 w 1004937"/>
                      <a:gd name="connsiteY10" fmla="*/ 14790 h 978139"/>
                      <a:gd name="connsiteX11" fmla="*/ 622702 w 1004937"/>
                      <a:gd name="connsiteY11" fmla="*/ 32232 h 978139"/>
                      <a:gd name="connsiteX12" fmla="*/ 666222 w 1004937"/>
                      <a:gd name="connsiteY12" fmla="*/ 6804 h 978139"/>
                      <a:gd name="connsiteX13" fmla="*/ 703610 w 1004937"/>
                      <a:gd name="connsiteY13" fmla="*/ 50038 h 978139"/>
                      <a:gd name="connsiteX14" fmla="*/ 796958 w 1004937"/>
                      <a:gd name="connsiteY14" fmla="*/ 47 h 978139"/>
                      <a:gd name="connsiteX15" fmla="*/ 837147 w 1004937"/>
                      <a:gd name="connsiteY15" fmla="*/ 41178 h 978139"/>
                      <a:gd name="connsiteX16" fmla="*/ 889592 w 1004937"/>
                      <a:gd name="connsiteY16" fmla="*/ 51356 h 978139"/>
                      <a:gd name="connsiteX17" fmla="*/ 943340 w 1004937"/>
                      <a:gd name="connsiteY17" fmla="*/ 80000 h 978139"/>
                      <a:gd name="connsiteX18" fmla="*/ 942506 w 1004937"/>
                      <a:gd name="connsiteY18" fmla="*/ 132747 h 978139"/>
                      <a:gd name="connsiteX19" fmla="*/ 942506 w 1004937"/>
                      <a:gd name="connsiteY19" fmla="*/ 192278 h 978139"/>
                      <a:gd name="connsiteX20" fmla="*/ 978225 w 1004937"/>
                      <a:gd name="connsiteY20" fmla="*/ 258953 h 978139"/>
                      <a:gd name="connsiteX21" fmla="*/ 1004419 w 1004937"/>
                      <a:gd name="connsiteY21" fmla="*/ 380397 h 978139"/>
                      <a:gd name="connsiteX22" fmla="*/ 994894 w 1004937"/>
                      <a:gd name="connsiteY22" fmla="*/ 585184 h 978139"/>
                      <a:gd name="connsiteX23" fmla="*/ 985369 w 1004937"/>
                      <a:gd name="connsiteY23" fmla="*/ 623284 h 978139"/>
                      <a:gd name="connsiteX24" fmla="*/ 1002037 w 1004937"/>
                      <a:gd name="connsiteY24" fmla="*/ 668528 h 978139"/>
                      <a:gd name="connsiteX25" fmla="*/ 1000317 w 1004937"/>
                      <a:gd name="connsiteY25" fmla="*/ 708128 h 978139"/>
                      <a:gd name="connsiteX26" fmla="*/ 966709 w 1004937"/>
                      <a:gd name="connsiteY26" fmla="*/ 733175 h 978139"/>
                      <a:gd name="connsiteX27" fmla="*/ 932981 w 1004937"/>
                      <a:gd name="connsiteY27" fmla="*/ 766159 h 978139"/>
                      <a:gd name="connsiteX28" fmla="*/ 880594 w 1004937"/>
                      <a:gd name="connsiteY28" fmla="*/ 773303 h 978139"/>
                      <a:gd name="connsiteX29" fmla="*/ 847256 w 1004937"/>
                      <a:gd name="connsiteY29" fmla="*/ 806641 h 978139"/>
                      <a:gd name="connsiteX30" fmla="*/ 759150 w 1004937"/>
                      <a:gd name="connsiteY30" fmla="*/ 856647 h 978139"/>
                      <a:gd name="connsiteX31" fmla="*/ 694856 w 1004937"/>
                      <a:gd name="connsiteY31" fmla="*/ 925703 h 978139"/>
                      <a:gd name="connsiteX32" fmla="*/ 654375 w 1004937"/>
                      <a:gd name="connsiteY32" fmla="*/ 939991 h 978139"/>
                      <a:gd name="connsiteX33" fmla="*/ 599606 w 1004937"/>
                      <a:gd name="connsiteY33" fmla="*/ 909034 h 978139"/>
                      <a:gd name="connsiteX34" fmla="*/ 568650 w 1004937"/>
                      <a:gd name="connsiteY34" fmla="*/ 916178 h 978139"/>
                      <a:gd name="connsiteX35" fmla="*/ 490069 w 1004937"/>
                      <a:gd name="connsiteY35" fmla="*/ 978091 h 978139"/>
                      <a:gd name="connsiteX36" fmla="*/ 482711 w 1004937"/>
                      <a:gd name="connsiteY36" fmla="*/ 926313 h 978139"/>
                      <a:gd name="connsiteX37" fmla="*/ 403405 w 1004937"/>
                      <a:gd name="connsiteY37" fmla="*/ 916367 h 978139"/>
                      <a:gd name="connsiteX38" fmla="*/ 328144 w 1004937"/>
                      <a:gd name="connsiteY38" fmla="*/ 863791 h 978139"/>
                      <a:gd name="connsiteX39" fmla="*/ 263850 w 1004937"/>
                      <a:gd name="connsiteY39" fmla="*/ 885222 h 978139"/>
                      <a:gd name="connsiteX40" fmla="*/ 232894 w 1004937"/>
                      <a:gd name="connsiteY40" fmla="*/ 854266 h 978139"/>
                      <a:gd name="connsiteX41" fmla="*/ 220987 w 1004937"/>
                      <a:gd name="connsiteY41" fmla="*/ 818547 h 978139"/>
                      <a:gd name="connsiteX42" fmla="*/ 180506 w 1004937"/>
                      <a:gd name="connsiteY42" fmla="*/ 799497 h 978139"/>
                      <a:gd name="connsiteX43" fmla="*/ 118594 w 1004937"/>
                      <a:gd name="connsiteY43" fmla="*/ 723297 h 978139"/>
                      <a:gd name="connsiteX44" fmla="*/ 80494 w 1004937"/>
                      <a:gd name="connsiteY44" fmla="*/ 628047 h 978139"/>
                      <a:gd name="connsiteX45" fmla="*/ 73350 w 1004937"/>
                      <a:gd name="connsiteY45" fmla="*/ 575659 h 978139"/>
                      <a:gd name="connsiteX46" fmla="*/ 49537 w 1004937"/>
                      <a:gd name="connsiteY46" fmla="*/ 511366 h 978139"/>
                      <a:gd name="connsiteX47" fmla="*/ 1912 w 1004937"/>
                      <a:gd name="connsiteY47" fmla="*/ 392303 h 978139"/>
                      <a:gd name="connsiteX48" fmla="*/ 11437 w 1004937"/>
                      <a:gd name="connsiteY48" fmla="*/ 280384 h 978139"/>
                      <a:gd name="connsiteX49" fmla="*/ 30487 w 1004937"/>
                      <a:gd name="connsiteY49" fmla="*/ 242284 h 978139"/>
                      <a:gd name="connsiteX50" fmla="*/ 16200 w 1004937"/>
                      <a:gd name="connsiteY50" fmla="*/ 187516 h 978139"/>
                      <a:gd name="connsiteX51" fmla="*/ 35250 w 1004937"/>
                      <a:gd name="connsiteY51" fmla="*/ 170847 h 978139"/>
                      <a:gd name="connsiteX52" fmla="*/ 106687 w 1004937"/>
                      <a:gd name="connsiteY52" fmla="*/ 180372 h 978139"/>
                      <a:gd name="connsiteX53" fmla="*/ 118594 w 1004937"/>
                      <a:gd name="connsiteY53" fmla="*/ 187516 h 978139"/>
                      <a:gd name="connsiteX0" fmla="*/ 111450 w 1004937"/>
                      <a:gd name="connsiteY0" fmla="*/ 235707 h 971562"/>
                      <a:gd name="connsiteX1" fmla="*/ 118594 w 1004937"/>
                      <a:gd name="connsiteY1" fmla="*/ 180939 h 971562"/>
                      <a:gd name="connsiteX2" fmla="*/ 99544 w 1004937"/>
                      <a:gd name="connsiteY2" fmla="*/ 116645 h 971562"/>
                      <a:gd name="connsiteX3" fmla="*/ 147344 w 1004937"/>
                      <a:gd name="connsiteY3" fmla="*/ 104954 h 971562"/>
                      <a:gd name="connsiteX4" fmla="*/ 175040 w 1004937"/>
                      <a:gd name="connsiteY4" fmla="*/ 124835 h 971562"/>
                      <a:gd name="connsiteX5" fmla="*/ 185248 w 1004937"/>
                      <a:gd name="connsiteY5" fmla="*/ 125062 h 971562"/>
                      <a:gd name="connsiteX6" fmla="*/ 223369 w 1004937"/>
                      <a:gd name="connsiteY6" fmla="*/ 121407 h 971562"/>
                      <a:gd name="connsiteX7" fmla="*/ 232434 w 1004937"/>
                      <a:gd name="connsiteY7" fmla="*/ 101817 h 971562"/>
                      <a:gd name="connsiteX8" fmla="*/ 288852 w 1004937"/>
                      <a:gd name="connsiteY8" fmla="*/ 37868 h 971562"/>
                      <a:gd name="connsiteX9" fmla="*/ 449672 w 1004937"/>
                      <a:gd name="connsiteY9" fmla="*/ 14184 h 971562"/>
                      <a:gd name="connsiteX10" fmla="*/ 525811 w 1004937"/>
                      <a:gd name="connsiteY10" fmla="*/ 8213 h 971562"/>
                      <a:gd name="connsiteX11" fmla="*/ 622702 w 1004937"/>
                      <a:gd name="connsiteY11" fmla="*/ 25655 h 971562"/>
                      <a:gd name="connsiteX12" fmla="*/ 666222 w 1004937"/>
                      <a:gd name="connsiteY12" fmla="*/ 227 h 971562"/>
                      <a:gd name="connsiteX13" fmla="*/ 703610 w 1004937"/>
                      <a:gd name="connsiteY13" fmla="*/ 43461 h 971562"/>
                      <a:gd name="connsiteX14" fmla="*/ 774734 w 1004937"/>
                      <a:gd name="connsiteY14" fmla="*/ 36645 h 971562"/>
                      <a:gd name="connsiteX15" fmla="*/ 837147 w 1004937"/>
                      <a:gd name="connsiteY15" fmla="*/ 34601 h 971562"/>
                      <a:gd name="connsiteX16" fmla="*/ 889592 w 1004937"/>
                      <a:gd name="connsiteY16" fmla="*/ 44779 h 971562"/>
                      <a:gd name="connsiteX17" fmla="*/ 943340 w 1004937"/>
                      <a:gd name="connsiteY17" fmla="*/ 73423 h 971562"/>
                      <a:gd name="connsiteX18" fmla="*/ 942506 w 1004937"/>
                      <a:gd name="connsiteY18" fmla="*/ 126170 h 971562"/>
                      <a:gd name="connsiteX19" fmla="*/ 942506 w 1004937"/>
                      <a:gd name="connsiteY19" fmla="*/ 185701 h 971562"/>
                      <a:gd name="connsiteX20" fmla="*/ 978225 w 1004937"/>
                      <a:gd name="connsiteY20" fmla="*/ 252376 h 971562"/>
                      <a:gd name="connsiteX21" fmla="*/ 1004419 w 1004937"/>
                      <a:gd name="connsiteY21" fmla="*/ 373820 h 971562"/>
                      <a:gd name="connsiteX22" fmla="*/ 994894 w 1004937"/>
                      <a:gd name="connsiteY22" fmla="*/ 578607 h 971562"/>
                      <a:gd name="connsiteX23" fmla="*/ 985369 w 1004937"/>
                      <a:gd name="connsiteY23" fmla="*/ 616707 h 971562"/>
                      <a:gd name="connsiteX24" fmla="*/ 1002037 w 1004937"/>
                      <a:gd name="connsiteY24" fmla="*/ 661951 h 971562"/>
                      <a:gd name="connsiteX25" fmla="*/ 1000317 w 1004937"/>
                      <a:gd name="connsiteY25" fmla="*/ 701551 h 971562"/>
                      <a:gd name="connsiteX26" fmla="*/ 966709 w 1004937"/>
                      <a:gd name="connsiteY26" fmla="*/ 726598 h 971562"/>
                      <a:gd name="connsiteX27" fmla="*/ 932981 w 1004937"/>
                      <a:gd name="connsiteY27" fmla="*/ 759582 h 971562"/>
                      <a:gd name="connsiteX28" fmla="*/ 880594 w 1004937"/>
                      <a:gd name="connsiteY28" fmla="*/ 766726 h 971562"/>
                      <a:gd name="connsiteX29" fmla="*/ 847256 w 1004937"/>
                      <a:gd name="connsiteY29" fmla="*/ 800064 h 971562"/>
                      <a:gd name="connsiteX30" fmla="*/ 759150 w 1004937"/>
                      <a:gd name="connsiteY30" fmla="*/ 850070 h 971562"/>
                      <a:gd name="connsiteX31" fmla="*/ 694856 w 1004937"/>
                      <a:gd name="connsiteY31" fmla="*/ 919126 h 971562"/>
                      <a:gd name="connsiteX32" fmla="*/ 654375 w 1004937"/>
                      <a:gd name="connsiteY32" fmla="*/ 933414 h 971562"/>
                      <a:gd name="connsiteX33" fmla="*/ 599606 w 1004937"/>
                      <a:gd name="connsiteY33" fmla="*/ 902457 h 971562"/>
                      <a:gd name="connsiteX34" fmla="*/ 568650 w 1004937"/>
                      <a:gd name="connsiteY34" fmla="*/ 909601 h 971562"/>
                      <a:gd name="connsiteX35" fmla="*/ 490069 w 1004937"/>
                      <a:gd name="connsiteY35" fmla="*/ 971514 h 971562"/>
                      <a:gd name="connsiteX36" fmla="*/ 482711 w 1004937"/>
                      <a:gd name="connsiteY36" fmla="*/ 919736 h 971562"/>
                      <a:gd name="connsiteX37" fmla="*/ 403405 w 1004937"/>
                      <a:gd name="connsiteY37" fmla="*/ 909790 h 971562"/>
                      <a:gd name="connsiteX38" fmla="*/ 328144 w 1004937"/>
                      <a:gd name="connsiteY38" fmla="*/ 857214 h 971562"/>
                      <a:gd name="connsiteX39" fmla="*/ 263850 w 1004937"/>
                      <a:gd name="connsiteY39" fmla="*/ 878645 h 971562"/>
                      <a:gd name="connsiteX40" fmla="*/ 232894 w 1004937"/>
                      <a:gd name="connsiteY40" fmla="*/ 847689 h 971562"/>
                      <a:gd name="connsiteX41" fmla="*/ 220987 w 1004937"/>
                      <a:gd name="connsiteY41" fmla="*/ 811970 h 971562"/>
                      <a:gd name="connsiteX42" fmla="*/ 180506 w 1004937"/>
                      <a:gd name="connsiteY42" fmla="*/ 792920 h 971562"/>
                      <a:gd name="connsiteX43" fmla="*/ 118594 w 1004937"/>
                      <a:gd name="connsiteY43" fmla="*/ 716720 h 971562"/>
                      <a:gd name="connsiteX44" fmla="*/ 80494 w 1004937"/>
                      <a:gd name="connsiteY44" fmla="*/ 621470 h 971562"/>
                      <a:gd name="connsiteX45" fmla="*/ 73350 w 1004937"/>
                      <a:gd name="connsiteY45" fmla="*/ 569082 h 971562"/>
                      <a:gd name="connsiteX46" fmla="*/ 49537 w 1004937"/>
                      <a:gd name="connsiteY46" fmla="*/ 504789 h 971562"/>
                      <a:gd name="connsiteX47" fmla="*/ 1912 w 1004937"/>
                      <a:gd name="connsiteY47" fmla="*/ 385726 h 971562"/>
                      <a:gd name="connsiteX48" fmla="*/ 11437 w 1004937"/>
                      <a:gd name="connsiteY48" fmla="*/ 273807 h 971562"/>
                      <a:gd name="connsiteX49" fmla="*/ 30487 w 1004937"/>
                      <a:gd name="connsiteY49" fmla="*/ 235707 h 971562"/>
                      <a:gd name="connsiteX50" fmla="*/ 16200 w 1004937"/>
                      <a:gd name="connsiteY50" fmla="*/ 180939 h 971562"/>
                      <a:gd name="connsiteX51" fmla="*/ 35250 w 1004937"/>
                      <a:gd name="connsiteY51" fmla="*/ 164270 h 971562"/>
                      <a:gd name="connsiteX52" fmla="*/ 106687 w 1004937"/>
                      <a:gd name="connsiteY52" fmla="*/ 173795 h 971562"/>
                      <a:gd name="connsiteX53" fmla="*/ 118594 w 1004937"/>
                      <a:gd name="connsiteY53" fmla="*/ 180939 h 971562"/>
                      <a:gd name="connsiteX0" fmla="*/ 111450 w 1004937"/>
                      <a:gd name="connsiteY0" fmla="*/ 235707 h 971562"/>
                      <a:gd name="connsiteX1" fmla="*/ 118594 w 1004937"/>
                      <a:gd name="connsiteY1" fmla="*/ 180939 h 971562"/>
                      <a:gd name="connsiteX2" fmla="*/ 99544 w 1004937"/>
                      <a:gd name="connsiteY2" fmla="*/ 116645 h 971562"/>
                      <a:gd name="connsiteX3" fmla="*/ 147344 w 1004937"/>
                      <a:gd name="connsiteY3" fmla="*/ 104954 h 971562"/>
                      <a:gd name="connsiteX4" fmla="*/ 175040 w 1004937"/>
                      <a:gd name="connsiteY4" fmla="*/ 124835 h 971562"/>
                      <a:gd name="connsiteX5" fmla="*/ 185248 w 1004937"/>
                      <a:gd name="connsiteY5" fmla="*/ 125062 h 971562"/>
                      <a:gd name="connsiteX6" fmla="*/ 223369 w 1004937"/>
                      <a:gd name="connsiteY6" fmla="*/ 121407 h 971562"/>
                      <a:gd name="connsiteX7" fmla="*/ 232434 w 1004937"/>
                      <a:gd name="connsiteY7" fmla="*/ 101817 h 971562"/>
                      <a:gd name="connsiteX8" fmla="*/ 288852 w 1004937"/>
                      <a:gd name="connsiteY8" fmla="*/ 37868 h 971562"/>
                      <a:gd name="connsiteX9" fmla="*/ 449672 w 1004937"/>
                      <a:gd name="connsiteY9" fmla="*/ 14184 h 971562"/>
                      <a:gd name="connsiteX10" fmla="*/ 525811 w 1004937"/>
                      <a:gd name="connsiteY10" fmla="*/ 8213 h 971562"/>
                      <a:gd name="connsiteX11" fmla="*/ 622702 w 1004937"/>
                      <a:gd name="connsiteY11" fmla="*/ 25655 h 971562"/>
                      <a:gd name="connsiteX12" fmla="*/ 666222 w 1004937"/>
                      <a:gd name="connsiteY12" fmla="*/ 227 h 971562"/>
                      <a:gd name="connsiteX13" fmla="*/ 703610 w 1004937"/>
                      <a:gd name="connsiteY13" fmla="*/ 43461 h 971562"/>
                      <a:gd name="connsiteX14" fmla="*/ 774734 w 1004937"/>
                      <a:gd name="connsiteY14" fmla="*/ 36645 h 971562"/>
                      <a:gd name="connsiteX15" fmla="*/ 816541 w 1004937"/>
                      <a:gd name="connsiteY15" fmla="*/ 66698 h 971562"/>
                      <a:gd name="connsiteX16" fmla="*/ 889592 w 1004937"/>
                      <a:gd name="connsiteY16" fmla="*/ 44779 h 971562"/>
                      <a:gd name="connsiteX17" fmla="*/ 943340 w 1004937"/>
                      <a:gd name="connsiteY17" fmla="*/ 73423 h 971562"/>
                      <a:gd name="connsiteX18" fmla="*/ 942506 w 1004937"/>
                      <a:gd name="connsiteY18" fmla="*/ 126170 h 971562"/>
                      <a:gd name="connsiteX19" fmla="*/ 942506 w 1004937"/>
                      <a:gd name="connsiteY19" fmla="*/ 185701 h 971562"/>
                      <a:gd name="connsiteX20" fmla="*/ 978225 w 1004937"/>
                      <a:gd name="connsiteY20" fmla="*/ 252376 h 971562"/>
                      <a:gd name="connsiteX21" fmla="*/ 1004419 w 1004937"/>
                      <a:gd name="connsiteY21" fmla="*/ 373820 h 971562"/>
                      <a:gd name="connsiteX22" fmla="*/ 994894 w 1004937"/>
                      <a:gd name="connsiteY22" fmla="*/ 578607 h 971562"/>
                      <a:gd name="connsiteX23" fmla="*/ 985369 w 1004937"/>
                      <a:gd name="connsiteY23" fmla="*/ 616707 h 971562"/>
                      <a:gd name="connsiteX24" fmla="*/ 1002037 w 1004937"/>
                      <a:gd name="connsiteY24" fmla="*/ 661951 h 971562"/>
                      <a:gd name="connsiteX25" fmla="*/ 1000317 w 1004937"/>
                      <a:gd name="connsiteY25" fmla="*/ 701551 h 971562"/>
                      <a:gd name="connsiteX26" fmla="*/ 966709 w 1004937"/>
                      <a:gd name="connsiteY26" fmla="*/ 726598 h 971562"/>
                      <a:gd name="connsiteX27" fmla="*/ 932981 w 1004937"/>
                      <a:gd name="connsiteY27" fmla="*/ 759582 h 971562"/>
                      <a:gd name="connsiteX28" fmla="*/ 880594 w 1004937"/>
                      <a:gd name="connsiteY28" fmla="*/ 766726 h 971562"/>
                      <a:gd name="connsiteX29" fmla="*/ 847256 w 1004937"/>
                      <a:gd name="connsiteY29" fmla="*/ 800064 h 971562"/>
                      <a:gd name="connsiteX30" fmla="*/ 759150 w 1004937"/>
                      <a:gd name="connsiteY30" fmla="*/ 850070 h 971562"/>
                      <a:gd name="connsiteX31" fmla="*/ 694856 w 1004937"/>
                      <a:gd name="connsiteY31" fmla="*/ 919126 h 971562"/>
                      <a:gd name="connsiteX32" fmla="*/ 654375 w 1004937"/>
                      <a:gd name="connsiteY32" fmla="*/ 933414 h 971562"/>
                      <a:gd name="connsiteX33" fmla="*/ 599606 w 1004937"/>
                      <a:gd name="connsiteY33" fmla="*/ 902457 h 971562"/>
                      <a:gd name="connsiteX34" fmla="*/ 568650 w 1004937"/>
                      <a:gd name="connsiteY34" fmla="*/ 909601 h 971562"/>
                      <a:gd name="connsiteX35" fmla="*/ 490069 w 1004937"/>
                      <a:gd name="connsiteY35" fmla="*/ 971514 h 971562"/>
                      <a:gd name="connsiteX36" fmla="*/ 482711 w 1004937"/>
                      <a:gd name="connsiteY36" fmla="*/ 919736 h 971562"/>
                      <a:gd name="connsiteX37" fmla="*/ 403405 w 1004937"/>
                      <a:gd name="connsiteY37" fmla="*/ 909790 h 971562"/>
                      <a:gd name="connsiteX38" fmla="*/ 328144 w 1004937"/>
                      <a:gd name="connsiteY38" fmla="*/ 857214 h 971562"/>
                      <a:gd name="connsiteX39" fmla="*/ 263850 w 1004937"/>
                      <a:gd name="connsiteY39" fmla="*/ 878645 h 971562"/>
                      <a:gd name="connsiteX40" fmla="*/ 232894 w 1004937"/>
                      <a:gd name="connsiteY40" fmla="*/ 847689 h 971562"/>
                      <a:gd name="connsiteX41" fmla="*/ 220987 w 1004937"/>
                      <a:gd name="connsiteY41" fmla="*/ 811970 h 971562"/>
                      <a:gd name="connsiteX42" fmla="*/ 180506 w 1004937"/>
                      <a:gd name="connsiteY42" fmla="*/ 792920 h 971562"/>
                      <a:gd name="connsiteX43" fmla="*/ 118594 w 1004937"/>
                      <a:gd name="connsiteY43" fmla="*/ 716720 h 971562"/>
                      <a:gd name="connsiteX44" fmla="*/ 80494 w 1004937"/>
                      <a:gd name="connsiteY44" fmla="*/ 621470 h 971562"/>
                      <a:gd name="connsiteX45" fmla="*/ 73350 w 1004937"/>
                      <a:gd name="connsiteY45" fmla="*/ 569082 h 971562"/>
                      <a:gd name="connsiteX46" fmla="*/ 49537 w 1004937"/>
                      <a:gd name="connsiteY46" fmla="*/ 504789 h 971562"/>
                      <a:gd name="connsiteX47" fmla="*/ 1912 w 1004937"/>
                      <a:gd name="connsiteY47" fmla="*/ 385726 h 971562"/>
                      <a:gd name="connsiteX48" fmla="*/ 11437 w 1004937"/>
                      <a:gd name="connsiteY48" fmla="*/ 273807 h 971562"/>
                      <a:gd name="connsiteX49" fmla="*/ 30487 w 1004937"/>
                      <a:gd name="connsiteY49" fmla="*/ 235707 h 971562"/>
                      <a:gd name="connsiteX50" fmla="*/ 16200 w 1004937"/>
                      <a:gd name="connsiteY50" fmla="*/ 180939 h 971562"/>
                      <a:gd name="connsiteX51" fmla="*/ 35250 w 1004937"/>
                      <a:gd name="connsiteY51" fmla="*/ 164270 h 971562"/>
                      <a:gd name="connsiteX52" fmla="*/ 106687 w 1004937"/>
                      <a:gd name="connsiteY52" fmla="*/ 173795 h 971562"/>
                      <a:gd name="connsiteX53" fmla="*/ 118594 w 1004937"/>
                      <a:gd name="connsiteY53" fmla="*/ 180939 h 971562"/>
                      <a:gd name="connsiteX0" fmla="*/ 111450 w 1004937"/>
                      <a:gd name="connsiteY0" fmla="*/ 235707 h 971562"/>
                      <a:gd name="connsiteX1" fmla="*/ 118594 w 1004937"/>
                      <a:gd name="connsiteY1" fmla="*/ 180939 h 971562"/>
                      <a:gd name="connsiteX2" fmla="*/ 99544 w 1004937"/>
                      <a:gd name="connsiteY2" fmla="*/ 116645 h 971562"/>
                      <a:gd name="connsiteX3" fmla="*/ 147344 w 1004937"/>
                      <a:gd name="connsiteY3" fmla="*/ 104954 h 971562"/>
                      <a:gd name="connsiteX4" fmla="*/ 175040 w 1004937"/>
                      <a:gd name="connsiteY4" fmla="*/ 124835 h 971562"/>
                      <a:gd name="connsiteX5" fmla="*/ 185248 w 1004937"/>
                      <a:gd name="connsiteY5" fmla="*/ 125062 h 971562"/>
                      <a:gd name="connsiteX6" fmla="*/ 223369 w 1004937"/>
                      <a:gd name="connsiteY6" fmla="*/ 121407 h 971562"/>
                      <a:gd name="connsiteX7" fmla="*/ 232434 w 1004937"/>
                      <a:gd name="connsiteY7" fmla="*/ 101817 h 971562"/>
                      <a:gd name="connsiteX8" fmla="*/ 288852 w 1004937"/>
                      <a:gd name="connsiteY8" fmla="*/ 37868 h 971562"/>
                      <a:gd name="connsiteX9" fmla="*/ 449672 w 1004937"/>
                      <a:gd name="connsiteY9" fmla="*/ 14184 h 971562"/>
                      <a:gd name="connsiteX10" fmla="*/ 525811 w 1004937"/>
                      <a:gd name="connsiteY10" fmla="*/ 8213 h 971562"/>
                      <a:gd name="connsiteX11" fmla="*/ 622702 w 1004937"/>
                      <a:gd name="connsiteY11" fmla="*/ 25655 h 971562"/>
                      <a:gd name="connsiteX12" fmla="*/ 666222 w 1004937"/>
                      <a:gd name="connsiteY12" fmla="*/ 227 h 971562"/>
                      <a:gd name="connsiteX13" fmla="*/ 703610 w 1004937"/>
                      <a:gd name="connsiteY13" fmla="*/ 43461 h 971562"/>
                      <a:gd name="connsiteX14" fmla="*/ 774734 w 1004937"/>
                      <a:gd name="connsiteY14" fmla="*/ 36645 h 971562"/>
                      <a:gd name="connsiteX15" fmla="*/ 816541 w 1004937"/>
                      <a:gd name="connsiteY15" fmla="*/ 66698 h 971562"/>
                      <a:gd name="connsiteX16" fmla="*/ 865372 w 1004937"/>
                      <a:gd name="connsiteY16" fmla="*/ 75955 h 971562"/>
                      <a:gd name="connsiteX17" fmla="*/ 943340 w 1004937"/>
                      <a:gd name="connsiteY17" fmla="*/ 73423 h 971562"/>
                      <a:gd name="connsiteX18" fmla="*/ 942506 w 1004937"/>
                      <a:gd name="connsiteY18" fmla="*/ 126170 h 971562"/>
                      <a:gd name="connsiteX19" fmla="*/ 942506 w 1004937"/>
                      <a:gd name="connsiteY19" fmla="*/ 185701 h 971562"/>
                      <a:gd name="connsiteX20" fmla="*/ 978225 w 1004937"/>
                      <a:gd name="connsiteY20" fmla="*/ 252376 h 971562"/>
                      <a:gd name="connsiteX21" fmla="*/ 1004419 w 1004937"/>
                      <a:gd name="connsiteY21" fmla="*/ 373820 h 971562"/>
                      <a:gd name="connsiteX22" fmla="*/ 994894 w 1004937"/>
                      <a:gd name="connsiteY22" fmla="*/ 578607 h 971562"/>
                      <a:gd name="connsiteX23" fmla="*/ 985369 w 1004937"/>
                      <a:gd name="connsiteY23" fmla="*/ 616707 h 971562"/>
                      <a:gd name="connsiteX24" fmla="*/ 1002037 w 1004937"/>
                      <a:gd name="connsiteY24" fmla="*/ 661951 h 971562"/>
                      <a:gd name="connsiteX25" fmla="*/ 1000317 w 1004937"/>
                      <a:gd name="connsiteY25" fmla="*/ 701551 h 971562"/>
                      <a:gd name="connsiteX26" fmla="*/ 966709 w 1004937"/>
                      <a:gd name="connsiteY26" fmla="*/ 726598 h 971562"/>
                      <a:gd name="connsiteX27" fmla="*/ 932981 w 1004937"/>
                      <a:gd name="connsiteY27" fmla="*/ 759582 h 971562"/>
                      <a:gd name="connsiteX28" fmla="*/ 880594 w 1004937"/>
                      <a:gd name="connsiteY28" fmla="*/ 766726 h 971562"/>
                      <a:gd name="connsiteX29" fmla="*/ 847256 w 1004937"/>
                      <a:gd name="connsiteY29" fmla="*/ 800064 h 971562"/>
                      <a:gd name="connsiteX30" fmla="*/ 759150 w 1004937"/>
                      <a:gd name="connsiteY30" fmla="*/ 850070 h 971562"/>
                      <a:gd name="connsiteX31" fmla="*/ 694856 w 1004937"/>
                      <a:gd name="connsiteY31" fmla="*/ 919126 h 971562"/>
                      <a:gd name="connsiteX32" fmla="*/ 654375 w 1004937"/>
                      <a:gd name="connsiteY32" fmla="*/ 933414 h 971562"/>
                      <a:gd name="connsiteX33" fmla="*/ 599606 w 1004937"/>
                      <a:gd name="connsiteY33" fmla="*/ 902457 h 971562"/>
                      <a:gd name="connsiteX34" fmla="*/ 568650 w 1004937"/>
                      <a:gd name="connsiteY34" fmla="*/ 909601 h 971562"/>
                      <a:gd name="connsiteX35" fmla="*/ 490069 w 1004937"/>
                      <a:gd name="connsiteY35" fmla="*/ 971514 h 971562"/>
                      <a:gd name="connsiteX36" fmla="*/ 482711 w 1004937"/>
                      <a:gd name="connsiteY36" fmla="*/ 919736 h 971562"/>
                      <a:gd name="connsiteX37" fmla="*/ 403405 w 1004937"/>
                      <a:gd name="connsiteY37" fmla="*/ 909790 h 971562"/>
                      <a:gd name="connsiteX38" fmla="*/ 328144 w 1004937"/>
                      <a:gd name="connsiteY38" fmla="*/ 857214 h 971562"/>
                      <a:gd name="connsiteX39" fmla="*/ 263850 w 1004937"/>
                      <a:gd name="connsiteY39" fmla="*/ 878645 h 971562"/>
                      <a:gd name="connsiteX40" fmla="*/ 232894 w 1004937"/>
                      <a:gd name="connsiteY40" fmla="*/ 847689 h 971562"/>
                      <a:gd name="connsiteX41" fmla="*/ 220987 w 1004937"/>
                      <a:gd name="connsiteY41" fmla="*/ 811970 h 971562"/>
                      <a:gd name="connsiteX42" fmla="*/ 180506 w 1004937"/>
                      <a:gd name="connsiteY42" fmla="*/ 792920 h 971562"/>
                      <a:gd name="connsiteX43" fmla="*/ 118594 w 1004937"/>
                      <a:gd name="connsiteY43" fmla="*/ 716720 h 971562"/>
                      <a:gd name="connsiteX44" fmla="*/ 80494 w 1004937"/>
                      <a:gd name="connsiteY44" fmla="*/ 621470 h 971562"/>
                      <a:gd name="connsiteX45" fmla="*/ 73350 w 1004937"/>
                      <a:gd name="connsiteY45" fmla="*/ 569082 h 971562"/>
                      <a:gd name="connsiteX46" fmla="*/ 49537 w 1004937"/>
                      <a:gd name="connsiteY46" fmla="*/ 504789 h 971562"/>
                      <a:gd name="connsiteX47" fmla="*/ 1912 w 1004937"/>
                      <a:gd name="connsiteY47" fmla="*/ 385726 h 971562"/>
                      <a:gd name="connsiteX48" fmla="*/ 11437 w 1004937"/>
                      <a:gd name="connsiteY48" fmla="*/ 273807 h 971562"/>
                      <a:gd name="connsiteX49" fmla="*/ 30487 w 1004937"/>
                      <a:gd name="connsiteY49" fmla="*/ 235707 h 971562"/>
                      <a:gd name="connsiteX50" fmla="*/ 16200 w 1004937"/>
                      <a:gd name="connsiteY50" fmla="*/ 180939 h 971562"/>
                      <a:gd name="connsiteX51" fmla="*/ 35250 w 1004937"/>
                      <a:gd name="connsiteY51" fmla="*/ 164270 h 971562"/>
                      <a:gd name="connsiteX52" fmla="*/ 106687 w 1004937"/>
                      <a:gd name="connsiteY52" fmla="*/ 173795 h 971562"/>
                      <a:gd name="connsiteX53" fmla="*/ 118594 w 1004937"/>
                      <a:gd name="connsiteY53" fmla="*/ 180939 h 971562"/>
                      <a:gd name="connsiteX0" fmla="*/ 111450 w 1004937"/>
                      <a:gd name="connsiteY0" fmla="*/ 235707 h 971562"/>
                      <a:gd name="connsiteX1" fmla="*/ 118594 w 1004937"/>
                      <a:gd name="connsiteY1" fmla="*/ 180939 h 971562"/>
                      <a:gd name="connsiteX2" fmla="*/ 99544 w 1004937"/>
                      <a:gd name="connsiteY2" fmla="*/ 116645 h 971562"/>
                      <a:gd name="connsiteX3" fmla="*/ 147344 w 1004937"/>
                      <a:gd name="connsiteY3" fmla="*/ 104954 h 971562"/>
                      <a:gd name="connsiteX4" fmla="*/ 175040 w 1004937"/>
                      <a:gd name="connsiteY4" fmla="*/ 124835 h 971562"/>
                      <a:gd name="connsiteX5" fmla="*/ 185248 w 1004937"/>
                      <a:gd name="connsiteY5" fmla="*/ 125062 h 971562"/>
                      <a:gd name="connsiteX6" fmla="*/ 223369 w 1004937"/>
                      <a:gd name="connsiteY6" fmla="*/ 121407 h 971562"/>
                      <a:gd name="connsiteX7" fmla="*/ 232434 w 1004937"/>
                      <a:gd name="connsiteY7" fmla="*/ 101817 h 971562"/>
                      <a:gd name="connsiteX8" fmla="*/ 288852 w 1004937"/>
                      <a:gd name="connsiteY8" fmla="*/ 37868 h 971562"/>
                      <a:gd name="connsiteX9" fmla="*/ 449672 w 1004937"/>
                      <a:gd name="connsiteY9" fmla="*/ 14184 h 971562"/>
                      <a:gd name="connsiteX10" fmla="*/ 525811 w 1004937"/>
                      <a:gd name="connsiteY10" fmla="*/ 8213 h 971562"/>
                      <a:gd name="connsiteX11" fmla="*/ 622702 w 1004937"/>
                      <a:gd name="connsiteY11" fmla="*/ 25655 h 971562"/>
                      <a:gd name="connsiteX12" fmla="*/ 666222 w 1004937"/>
                      <a:gd name="connsiteY12" fmla="*/ 227 h 971562"/>
                      <a:gd name="connsiteX13" fmla="*/ 703610 w 1004937"/>
                      <a:gd name="connsiteY13" fmla="*/ 43461 h 971562"/>
                      <a:gd name="connsiteX14" fmla="*/ 774734 w 1004937"/>
                      <a:gd name="connsiteY14" fmla="*/ 36645 h 971562"/>
                      <a:gd name="connsiteX15" fmla="*/ 816541 w 1004937"/>
                      <a:gd name="connsiteY15" fmla="*/ 66698 h 971562"/>
                      <a:gd name="connsiteX16" fmla="*/ 865372 w 1004937"/>
                      <a:gd name="connsiteY16" fmla="*/ 75955 h 971562"/>
                      <a:gd name="connsiteX17" fmla="*/ 911894 w 1004937"/>
                      <a:gd name="connsiteY17" fmla="*/ 102763 h 971562"/>
                      <a:gd name="connsiteX18" fmla="*/ 942506 w 1004937"/>
                      <a:gd name="connsiteY18" fmla="*/ 126170 h 971562"/>
                      <a:gd name="connsiteX19" fmla="*/ 942506 w 1004937"/>
                      <a:gd name="connsiteY19" fmla="*/ 185701 h 971562"/>
                      <a:gd name="connsiteX20" fmla="*/ 978225 w 1004937"/>
                      <a:gd name="connsiteY20" fmla="*/ 252376 h 971562"/>
                      <a:gd name="connsiteX21" fmla="*/ 1004419 w 1004937"/>
                      <a:gd name="connsiteY21" fmla="*/ 373820 h 971562"/>
                      <a:gd name="connsiteX22" fmla="*/ 994894 w 1004937"/>
                      <a:gd name="connsiteY22" fmla="*/ 578607 h 971562"/>
                      <a:gd name="connsiteX23" fmla="*/ 985369 w 1004937"/>
                      <a:gd name="connsiteY23" fmla="*/ 616707 h 971562"/>
                      <a:gd name="connsiteX24" fmla="*/ 1002037 w 1004937"/>
                      <a:gd name="connsiteY24" fmla="*/ 661951 h 971562"/>
                      <a:gd name="connsiteX25" fmla="*/ 1000317 w 1004937"/>
                      <a:gd name="connsiteY25" fmla="*/ 701551 h 971562"/>
                      <a:gd name="connsiteX26" fmla="*/ 966709 w 1004937"/>
                      <a:gd name="connsiteY26" fmla="*/ 726598 h 971562"/>
                      <a:gd name="connsiteX27" fmla="*/ 932981 w 1004937"/>
                      <a:gd name="connsiteY27" fmla="*/ 759582 h 971562"/>
                      <a:gd name="connsiteX28" fmla="*/ 880594 w 1004937"/>
                      <a:gd name="connsiteY28" fmla="*/ 766726 h 971562"/>
                      <a:gd name="connsiteX29" fmla="*/ 847256 w 1004937"/>
                      <a:gd name="connsiteY29" fmla="*/ 800064 h 971562"/>
                      <a:gd name="connsiteX30" fmla="*/ 759150 w 1004937"/>
                      <a:gd name="connsiteY30" fmla="*/ 850070 h 971562"/>
                      <a:gd name="connsiteX31" fmla="*/ 694856 w 1004937"/>
                      <a:gd name="connsiteY31" fmla="*/ 919126 h 971562"/>
                      <a:gd name="connsiteX32" fmla="*/ 654375 w 1004937"/>
                      <a:gd name="connsiteY32" fmla="*/ 933414 h 971562"/>
                      <a:gd name="connsiteX33" fmla="*/ 599606 w 1004937"/>
                      <a:gd name="connsiteY33" fmla="*/ 902457 h 971562"/>
                      <a:gd name="connsiteX34" fmla="*/ 568650 w 1004937"/>
                      <a:gd name="connsiteY34" fmla="*/ 909601 h 971562"/>
                      <a:gd name="connsiteX35" fmla="*/ 490069 w 1004937"/>
                      <a:gd name="connsiteY35" fmla="*/ 971514 h 971562"/>
                      <a:gd name="connsiteX36" fmla="*/ 482711 w 1004937"/>
                      <a:gd name="connsiteY36" fmla="*/ 919736 h 971562"/>
                      <a:gd name="connsiteX37" fmla="*/ 403405 w 1004937"/>
                      <a:gd name="connsiteY37" fmla="*/ 909790 h 971562"/>
                      <a:gd name="connsiteX38" fmla="*/ 328144 w 1004937"/>
                      <a:gd name="connsiteY38" fmla="*/ 857214 h 971562"/>
                      <a:gd name="connsiteX39" fmla="*/ 263850 w 1004937"/>
                      <a:gd name="connsiteY39" fmla="*/ 878645 h 971562"/>
                      <a:gd name="connsiteX40" fmla="*/ 232894 w 1004937"/>
                      <a:gd name="connsiteY40" fmla="*/ 847689 h 971562"/>
                      <a:gd name="connsiteX41" fmla="*/ 220987 w 1004937"/>
                      <a:gd name="connsiteY41" fmla="*/ 811970 h 971562"/>
                      <a:gd name="connsiteX42" fmla="*/ 180506 w 1004937"/>
                      <a:gd name="connsiteY42" fmla="*/ 792920 h 971562"/>
                      <a:gd name="connsiteX43" fmla="*/ 118594 w 1004937"/>
                      <a:gd name="connsiteY43" fmla="*/ 716720 h 971562"/>
                      <a:gd name="connsiteX44" fmla="*/ 80494 w 1004937"/>
                      <a:gd name="connsiteY44" fmla="*/ 621470 h 971562"/>
                      <a:gd name="connsiteX45" fmla="*/ 73350 w 1004937"/>
                      <a:gd name="connsiteY45" fmla="*/ 569082 h 971562"/>
                      <a:gd name="connsiteX46" fmla="*/ 49537 w 1004937"/>
                      <a:gd name="connsiteY46" fmla="*/ 504789 h 971562"/>
                      <a:gd name="connsiteX47" fmla="*/ 1912 w 1004937"/>
                      <a:gd name="connsiteY47" fmla="*/ 385726 h 971562"/>
                      <a:gd name="connsiteX48" fmla="*/ 11437 w 1004937"/>
                      <a:gd name="connsiteY48" fmla="*/ 273807 h 971562"/>
                      <a:gd name="connsiteX49" fmla="*/ 30487 w 1004937"/>
                      <a:gd name="connsiteY49" fmla="*/ 235707 h 971562"/>
                      <a:gd name="connsiteX50" fmla="*/ 16200 w 1004937"/>
                      <a:gd name="connsiteY50" fmla="*/ 180939 h 971562"/>
                      <a:gd name="connsiteX51" fmla="*/ 35250 w 1004937"/>
                      <a:gd name="connsiteY51" fmla="*/ 164270 h 971562"/>
                      <a:gd name="connsiteX52" fmla="*/ 106687 w 1004937"/>
                      <a:gd name="connsiteY52" fmla="*/ 173795 h 971562"/>
                      <a:gd name="connsiteX53" fmla="*/ 118594 w 1004937"/>
                      <a:gd name="connsiteY53" fmla="*/ 180939 h 971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004937" h="971562">
                        <a:moveTo>
                          <a:pt x="111450" y="235707"/>
                        </a:moveTo>
                        <a:cubicBezTo>
                          <a:pt x="116014" y="218245"/>
                          <a:pt x="120578" y="200783"/>
                          <a:pt x="118594" y="180939"/>
                        </a:cubicBezTo>
                        <a:cubicBezTo>
                          <a:pt x="116610" y="161095"/>
                          <a:pt x="94752" y="129309"/>
                          <a:pt x="99544" y="116645"/>
                        </a:cubicBezTo>
                        <a:cubicBezTo>
                          <a:pt x="104336" y="103981"/>
                          <a:pt x="134761" y="103589"/>
                          <a:pt x="147344" y="104954"/>
                        </a:cubicBezTo>
                        <a:cubicBezTo>
                          <a:pt x="159927" y="106319"/>
                          <a:pt x="168723" y="121484"/>
                          <a:pt x="175040" y="124835"/>
                        </a:cubicBezTo>
                        <a:cubicBezTo>
                          <a:pt x="181357" y="128186"/>
                          <a:pt x="177193" y="125633"/>
                          <a:pt x="185248" y="125062"/>
                        </a:cubicBezTo>
                        <a:cubicBezTo>
                          <a:pt x="193303" y="124491"/>
                          <a:pt x="215505" y="125281"/>
                          <a:pt x="223369" y="121407"/>
                        </a:cubicBezTo>
                        <a:cubicBezTo>
                          <a:pt x="231233" y="117533"/>
                          <a:pt x="221520" y="115740"/>
                          <a:pt x="232434" y="101817"/>
                        </a:cubicBezTo>
                        <a:cubicBezTo>
                          <a:pt x="243348" y="87894"/>
                          <a:pt x="252646" y="52473"/>
                          <a:pt x="288852" y="37868"/>
                        </a:cubicBezTo>
                        <a:cubicBezTo>
                          <a:pt x="325058" y="23263"/>
                          <a:pt x="410179" y="19126"/>
                          <a:pt x="449672" y="14184"/>
                        </a:cubicBezTo>
                        <a:cubicBezTo>
                          <a:pt x="489165" y="9242"/>
                          <a:pt x="496973" y="6301"/>
                          <a:pt x="525811" y="8213"/>
                        </a:cubicBezTo>
                        <a:cubicBezTo>
                          <a:pt x="554649" y="10125"/>
                          <a:pt x="599300" y="26986"/>
                          <a:pt x="622702" y="25655"/>
                        </a:cubicBezTo>
                        <a:cubicBezTo>
                          <a:pt x="646104" y="24324"/>
                          <a:pt x="652737" y="-2741"/>
                          <a:pt x="666222" y="227"/>
                        </a:cubicBezTo>
                        <a:cubicBezTo>
                          <a:pt x="679707" y="3195"/>
                          <a:pt x="685525" y="37391"/>
                          <a:pt x="703610" y="43461"/>
                        </a:cubicBezTo>
                        <a:cubicBezTo>
                          <a:pt x="721695" y="49531"/>
                          <a:pt x="755912" y="32772"/>
                          <a:pt x="774734" y="36645"/>
                        </a:cubicBezTo>
                        <a:cubicBezTo>
                          <a:pt x="793556" y="40518"/>
                          <a:pt x="801435" y="60146"/>
                          <a:pt x="816541" y="66698"/>
                        </a:cubicBezTo>
                        <a:cubicBezTo>
                          <a:pt x="831647" y="73250"/>
                          <a:pt x="849480" y="69944"/>
                          <a:pt x="865372" y="75955"/>
                        </a:cubicBezTo>
                        <a:cubicBezTo>
                          <a:pt x="881264" y="81966"/>
                          <a:pt x="899038" y="94394"/>
                          <a:pt x="911894" y="102763"/>
                        </a:cubicBezTo>
                        <a:cubicBezTo>
                          <a:pt x="924750" y="111132"/>
                          <a:pt x="937404" y="112347"/>
                          <a:pt x="942506" y="126170"/>
                        </a:cubicBezTo>
                        <a:cubicBezTo>
                          <a:pt x="947608" y="139993"/>
                          <a:pt x="936553" y="164667"/>
                          <a:pt x="942506" y="185701"/>
                        </a:cubicBezTo>
                        <a:cubicBezTo>
                          <a:pt x="948459" y="206735"/>
                          <a:pt x="967906" y="221023"/>
                          <a:pt x="978225" y="252376"/>
                        </a:cubicBezTo>
                        <a:cubicBezTo>
                          <a:pt x="988544" y="283729"/>
                          <a:pt x="1001641" y="319448"/>
                          <a:pt x="1004419" y="373820"/>
                        </a:cubicBezTo>
                        <a:cubicBezTo>
                          <a:pt x="1007197" y="428192"/>
                          <a:pt x="998069" y="538126"/>
                          <a:pt x="994894" y="578607"/>
                        </a:cubicBezTo>
                        <a:cubicBezTo>
                          <a:pt x="991719" y="619088"/>
                          <a:pt x="984179" y="602816"/>
                          <a:pt x="985369" y="616707"/>
                        </a:cubicBezTo>
                        <a:cubicBezTo>
                          <a:pt x="986559" y="630598"/>
                          <a:pt x="999546" y="647810"/>
                          <a:pt x="1002037" y="661951"/>
                        </a:cubicBezTo>
                        <a:cubicBezTo>
                          <a:pt x="1004528" y="676092"/>
                          <a:pt x="1006205" y="690777"/>
                          <a:pt x="1000317" y="701551"/>
                        </a:cubicBezTo>
                        <a:cubicBezTo>
                          <a:pt x="994429" y="712325"/>
                          <a:pt x="977932" y="716926"/>
                          <a:pt x="966709" y="726598"/>
                        </a:cubicBezTo>
                        <a:cubicBezTo>
                          <a:pt x="955486" y="736270"/>
                          <a:pt x="947334" y="752894"/>
                          <a:pt x="932981" y="759582"/>
                        </a:cubicBezTo>
                        <a:cubicBezTo>
                          <a:pt x="918629" y="766270"/>
                          <a:pt x="894881" y="759979"/>
                          <a:pt x="880594" y="766726"/>
                        </a:cubicBezTo>
                        <a:cubicBezTo>
                          <a:pt x="866307" y="773473"/>
                          <a:pt x="867497" y="786173"/>
                          <a:pt x="847256" y="800064"/>
                        </a:cubicBezTo>
                        <a:cubicBezTo>
                          <a:pt x="827015" y="813955"/>
                          <a:pt x="784550" y="830226"/>
                          <a:pt x="759150" y="850070"/>
                        </a:cubicBezTo>
                        <a:cubicBezTo>
                          <a:pt x="733750" y="869914"/>
                          <a:pt x="712318" y="905235"/>
                          <a:pt x="694856" y="919126"/>
                        </a:cubicBezTo>
                        <a:cubicBezTo>
                          <a:pt x="677394" y="933017"/>
                          <a:pt x="670250" y="936192"/>
                          <a:pt x="654375" y="933414"/>
                        </a:cubicBezTo>
                        <a:cubicBezTo>
                          <a:pt x="638500" y="930636"/>
                          <a:pt x="613893" y="906426"/>
                          <a:pt x="599606" y="902457"/>
                        </a:cubicBezTo>
                        <a:cubicBezTo>
                          <a:pt x="585319" y="898488"/>
                          <a:pt x="586906" y="898092"/>
                          <a:pt x="568650" y="909601"/>
                        </a:cubicBezTo>
                        <a:cubicBezTo>
                          <a:pt x="550394" y="921110"/>
                          <a:pt x="504392" y="969825"/>
                          <a:pt x="490069" y="971514"/>
                        </a:cubicBezTo>
                        <a:cubicBezTo>
                          <a:pt x="475746" y="973203"/>
                          <a:pt x="497155" y="930023"/>
                          <a:pt x="482711" y="919736"/>
                        </a:cubicBezTo>
                        <a:cubicBezTo>
                          <a:pt x="468267" y="909449"/>
                          <a:pt x="429166" y="920210"/>
                          <a:pt x="403405" y="909790"/>
                        </a:cubicBezTo>
                        <a:cubicBezTo>
                          <a:pt x="377644" y="899370"/>
                          <a:pt x="351403" y="862405"/>
                          <a:pt x="328144" y="857214"/>
                        </a:cubicBezTo>
                        <a:cubicBezTo>
                          <a:pt x="304885" y="852023"/>
                          <a:pt x="279725" y="880233"/>
                          <a:pt x="263850" y="878645"/>
                        </a:cubicBezTo>
                        <a:cubicBezTo>
                          <a:pt x="247975" y="877058"/>
                          <a:pt x="240038" y="858801"/>
                          <a:pt x="232894" y="847689"/>
                        </a:cubicBezTo>
                        <a:cubicBezTo>
                          <a:pt x="225750" y="836577"/>
                          <a:pt x="229718" y="821098"/>
                          <a:pt x="220987" y="811970"/>
                        </a:cubicBezTo>
                        <a:cubicBezTo>
                          <a:pt x="212256" y="802842"/>
                          <a:pt x="197571" y="808795"/>
                          <a:pt x="180506" y="792920"/>
                        </a:cubicBezTo>
                        <a:cubicBezTo>
                          <a:pt x="163441" y="777045"/>
                          <a:pt x="135263" y="745295"/>
                          <a:pt x="118594" y="716720"/>
                        </a:cubicBezTo>
                        <a:cubicBezTo>
                          <a:pt x="101925" y="688145"/>
                          <a:pt x="88035" y="646076"/>
                          <a:pt x="80494" y="621470"/>
                        </a:cubicBezTo>
                        <a:cubicBezTo>
                          <a:pt x="72953" y="596864"/>
                          <a:pt x="78510" y="588529"/>
                          <a:pt x="73350" y="569082"/>
                        </a:cubicBezTo>
                        <a:cubicBezTo>
                          <a:pt x="68190" y="549635"/>
                          <a:pt x="61443" y="535348"/>
                          <a:pt x="49537" y="504789"/>
                        </a:cubicBezTo>
                        <a:cubicBezTo>
                          <a:pt x="37631" y="474230"/>
                          <a:pt x="8262" y="424223"/>
                          <a:pt x="1912" y="385726"/>
                        </a:cubicBezTo>
                        <a:cubicBezTo>
                          <a:pt x="-4438" y="347229"/>
                          <a:pt x="6675" y="298810"/>
                          <a:pt x="11437" y="273807"/>
                        </a:cubicBezTo>
                        <a:cubicBezTo>
                          <a:pt x="16199" y="248804"/>
                          <a:pt x="29693" y="251185"/>
                          <a:pt x="30487" y="235707"/>
                        </a:cubicBezTo>
                        <a:cubicBezTo>
                          <a:pt x="31281" y="220229"/>
                          <a:pt x="15406" y="192845"/>
                          <a:pt x="16200" y="180939"/>
                        </a:cubicBezTo>
                        <a:cubicBezTo>
                          <a:pt x="16994" y="169033"/>
                          <a:pt x="20169" y="165461"/>
                          <a:pt x="35250" y="164270"/>
                        </a:cubicBezTo>
                        <a:cubicBezTo>
                          <a:pt x="50331" y="163079"/>
                          <a:pt x="92796" y="171017"/>
                          <a:pt x="106687" y="173795"/>
                        </a:cubicBezTo>
                        <a:cubicBezTo>
                          <a:pt x="120578" y="176573"/>
                          <a:pt x="119586" y="178756"/>
                          <a:pt x="118594" y="180939"/>
                        </a:cubicBezTo>
                      </a:path>
                    </a:pathLst>
                  </a:custGeom>
                  <a:gradFill>
                    <a:gsLst>
                      <a:gs pos="0">
                        <a:schemeClr val="accent6">
                          <a:lumMod val="60000"/>
                          <a:lumOff val="40000"/>
                        </a:schemeClr>
                      </a:gs>
                      <a:gs pos="58000">
                        <a:schemeClr val="accent1"/>
                      </a:gs>
                    </a:gsLst>
                    <a:lin ang="5400000" scaled="1"/>
                  </a:gradFill>
                  <a:ln w="12700" cap="flat" cmpd="sng" algn="ctr">
                    <a:solidFill>
                      <a:schemeClr val="tx1">
                        <a:lumMod val="65000"/>
                      </a:schemeClr>
                    </a:solidFill>
                    <a:prstDash val="solid"/>
                    <a:round/>
                    <a:headEnd type="none" w="med" len="med"/>
                    <a:tailEnd type="none" w="med" len="med"/>
                  </a:ln>
                  <a:effectLst/>
                </p:spPr>
                <p:txBody>
                  <a:bodyPr anchor="ctr"/>
                  <a:ls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itchFamily="34" charset="0"/>
                    </a:endParaRPr>
                  </a:p>
                </p:txBody>
              </p:sp>
              <p:sp>
                <p:nvSpPr>
                  <p:cNvPr id="57" name="Freeform 16">
                    <a:extLst>
                      <a:ext uri="{FF2B5EF4-FFF2-40B4-BE49-F238E27FC236}">
                        <a16:creationId xmlns:a16="http://schemas.microsoft.com/office/drawing/2014/main" id="{E5D28EA0-244A-4513-8BC8-CEC8C1C71334}"/>
                      </a:ext>
                    </a:extLst>
                  </p:cNvPr>
                  <p:cNvSpPr/>
                  <p:nvPr/>
                </p:nvSpPr>
                <p:spPr bwMode="auto">
                  <a:xfrm rot="10826409">
                    <a:off x="2321310" y="3589122"/>
                    <a:ext cx="908813" cy="741925"/>
                  </a:xfrm>
                  <a:custGeom>
                    <a:avLst/>
                    <a:gdLst>
                      <a:gd name="connsiteX0" fmla="*/ 7937 w 497682"/>
                      <a:gd name="connsiteY0" fmla="*/ 321071 h 502841"/>
                      <a:gd name="connsiteX1" fmla="*/ 22225 w 497682"/>
                      <a:gd name="connsiteY1" fmla="*/ 173434 h 502841"/>
                      <a:gd name="connsiteX2" fmla="*/ 141287 w 497682"/>
                      <a:gd name="connsiteY2" fmla="*/ 42465 h 502841"/>
                      <a:gd name="connsiteX3" fmla="*/ 250825 w 497682"/>
                      <a:gd name="connsiteY3" fmla="*/ 1984 h 502841"/>
                      <a:gd name="connsiteX4" fmla="*/ 372269 w 497682"/>
                      <a:gd name="connsiteY4" fmla="*/ 30559 h 502841"/>
                      <a:gd name="connsiteX5" fmla="*/ 453231 w 497682"/>
                      <a:gd name="connsiteY5" fmla="*/ 128190 h 502841"/>
                      <a:gd name="connsiteX6" fmla="*/ 496094 w 497682"/>
                      <a:gd name="connsiteY6" fmla="*/ 244871 h 502841"/>
                      <a:gd name="connsiteX7" fmla="*/ 443706 w 497682"/>
                      <a:gd name="connsiteY7" fmla="*/ 382984 h 502841"/>
                      <a:gd name="connsiteX8" fmla="*/ 336550 w 497682"/>
                      <a:gd name="connsiteY8" fmla="*/ 471090 h 502841"/>
                      <a:gd name="connsiteX9" fmla="*/ 210344 w 497682"/>
                      <a:gd name="connsiteY9" fmla="*/ 494903 h 502841"/>
                      <a:gd name="connsiteX10" fmla="*/ 53181 w 497682"/>
                      <a:gd name="connsiteY10" fmla="*/ 423465 h 502841"/>
                      <a:gd name="connsiteX11" fmla="*/ 7937 w 497682"/>
                      <a:gd name="connsiteY11" fmla="*/ 321071 h 502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7682" h="502841">
                        <a:moveTo>
                          <a:pt x="7937" y="321071"/>
                        </a:moveTo>
                        <a:cubicBezTo>
                          <a:pt x="2778" y="279399"/>
                          <a:pt x="0" y="219868"/>
                          <a:pt x="22225" y="173434"/>
                        </a:cubicBezTo>
                        <a:cubicBezTo>
                          <a:pt x="44450" y="127000"/>
                          <a:pt x="103187" y="71040"/>
                          <a:pt x="141287" y="42465"/>
                        </a:cubicBezTo>
                        <a:cubicBezTo>
                          <a:pt x="179387" y="13890"/>
                          <a:pt x="212328" y="3968"/>
                          <a:pt x="250825" y="1984"/>
                        </a:cubicBezTo>
                        <a:cubicBezTo>
                          <a:pt x="289322" y="0"/>
                          <a:pt x="338535" y="9525"/>
                          <a:pt x="372269" y="30559"/>
                        </a:cubicBezTo>
                        <a:cubicBezTo>
                          <a:pt x="406003" y="51593"/>
                          <a:pt x="432594" y="92471"/>
                          <a:pt x="453231" y="128190"/>
                        </a:cubicBezTo>
                        <a:cubicBezTo>
                          <a:pt x="473869" y="163909"/>
                          <a:pt x="497682" y="202405"/>
                          <a:pt x="496094" y="244871"/>
                        </a:cubicBezTo>
                        <a:cubicBezTo>
                          <a:pt x="494507" y="287337"/>
                          <a:pt x="470297" y="345281"/>
                          <a:pt x="443706" y="382984"/>
                        </a:cubicBezTo>
                        <a:cubicBezTo>
                          <a:pt x="417115" y="420687"/>
                          <a:pt x="375444" y="452437"/>
                          <a:pt x="336550" y="471090"/>
                        </a:cubicBezTo>
                        <a:cubicBezTo>
                          <a:pt x="297656" y="489743"/>
                          <a:pt x="257572" y="502841"/>
                          <a:pt x="210344" y="494903"/>
                        </a:cubicBezTo>
                        <a:cubicBezTo>
                          <a:pt x="163116" y="486965"/>
                          <a:pt x="87709" y="454024"/>
                          <a:pt x="53181" y="423465"/>
                        </a:cubicBezTo>
                        <a:cubicBezTo>
                          <a:pt x="18653" y="392906"/>
                          <a:pt x="13096" y="362743"/>
                          <a:pt x="7937" y="321071"/>
                        </a:cubicBezTo>
                        <a:close/>
                      </a:path>
                    </a:pathLst>
                  </a:custGeom>
                  <a:gradFill flip="none" rotWithShape="1">
                    <a:gsLst>
                      <a:gs pos="0">
                        <a:schemeClr val="accent6">
                          <a:lumMod val="50000"/>
                        </a:schemeClr>
                      </a:gs>
                      <a:gs pos="37000">
                        <a:schemeClr val="accent1"/>
                      </a:gs>
                      <a:gs pos="100000">
                        <a:schemeClr val="accent6">
                          <a:lumMod val="40000"/>
                          <a:lumOff val="60000"/>
                        </a:schemeClr>
                      </a:gs>
                    </a:gsLst>
                    <a:path path="circle">
                      <a:fillToRect l="50000" t="50000" r="50000" b="50000"/>
                    </a:path>
                    <a:tileRect/>
                  </a:gradFill>
                  <a:ln w="12700">
                    <a:solidFill>
                      <a:schemeClr val="tx2"/>
                    </a:solidFill>
                    <a:miter lim="800000"/>
                    <a:headEnd/>
                    <a:tailEnd/>
                  </a:ln>
                </p:spPr>
                <p:txBody>
                  <a:bodyPr anchor="ctr"/>
                  <a:ls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endParaRPr>
                  </a:p>
                </p:txBody>
              </p:sp>
            </p:grpSp>
            <p:grpSp>
              <p:nvGrpSpPr>
                <p:cNvPr id="58" name="Group 57">
                  <a:extLst>
                    <a:ext uri="{FF2B5EF4-FFF2-40B4-BE49-F238E27FC236}">
                      <a16:creationId xmlns:a16="http://schemas.microsoft.com/office/drawing/2014/main" id="{8AF347D0-48A6-4CE8-A1D0-23EB5A12773E}"/>
                    </a:ext>
                  </a:extLst>
                </p:cNvPr>
                <p:cNvGrpSpPr/>
                <p:nvPr/>
              </p:nvGrpSpPr>
              <p:grpSpPr>
                <a:xfrm>
                  <a:off x="6577230" y="4300160"/>
                  <a:ext cx="274320" cy="290815"/>
                  <a:chOff x="3546636" y="2650994"/>
                  <a:chExt cx="274320" cy="290815"/>
                </a:xfrm>
              </p:grpSpPr>
              <p:cxnSp>
                <p:nvCxnSpPr>
                  <p:cNvPr id="59" name="Straight Connector 58">
                    <a:extLst>
                      <a:ext uri="{FF2B5EF4-FFF2-40B4-BE49-F238E27FC236}">
                        <a16:creationId xmlns:a16="http://schemas.microsoft.com/office/drawing/2014/main" id="{52BD370C-683D-4008-92ED-60E996C7A9F8}"/>
                      </a:ext>
                    </a:extLst>
                  </p:cNvPr>
                  <p:cNvCxnSpPr/>
                  <p:nvPr/>
                </p:nvCxnSpPr>
                <p:spPr bwMode="auto">
                  <a:xfrm>
                    <a:off x="3680710" y="2782567"/>
                    <a:ext cx="0" cy="159242"/>
                  </a:xfrm>
                  <a:prstGeom prst="line">
                    <a:avLst/>
                  </a:prstGeom>
                  <a:noFill/>
                  <a:ln w="28575" cap="flat" cmpd="sng" algn="ctr">
                    <a:solidFill>
                      <a:schemeClr val="accent3"/>
                    </a:solidFill>
                    <a:prstDash val="solid"/>
                    <a:round/>
                    <a:headEnd type="none" w="med" len="med"/>
                    <a:tailEnd type="none" w="med" len="med"/>
                  </a:ln>
                  <a:effectLst/>
                </p:spPr>
              </p:cxnSp>
              <p:sp>
                <p:nvSpPr>
                  <p:cNvPr id="60" name="Block Arc 59">
                    <a:extLst>
                      <a:ext uri="{FF2B5EF4-FFF2-40B4-BE49-F238E27FC236}">
                        <a16:creationId xmlns:a16="http://schemas.microsoft.com/office/drawing/2014/main" id="{22792887-74D2-4E2A-8596-79D98162C780}"/>
                      </a:ext>
                    </a:extLst>
                  </p:cNvPr>
                  <p:cNvSpPr/>
                  <p:nvPr/>
                </p:nvSpPr>
                <p:spPr bwMode="auto">
                  <a:xfrm rot="10800000">
                    <a:off x="3546636" y="2650994"/>
                    <a:ext cx="274320" cy="175874"/>
                  </a:xfrm>
                  <a:prstGeom prst="blockArc">
                    <a:avLst/>
                  </a:prstGeom>
                  <a:solidFill>
                    <a:schemeClr val="accent3">
                      <a:lumMod val="60000"/>
                      <a:lumOff val="4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sp>
              <p:nvSpPr>
                <p:cNvPr id="61" name="TextBox 60">
                  <a:extLst>
                    <a:ext uri="{FF2B5EF4-FFF2-40B4-BE49-F238E27FC236}">
                      <a16:creationId xmlns:a16="http://schemas.microsoft.com/office/drawing/2014/main" id="{8257A245-B802-41B7-A818-168BE13942F9}"/>
                    </a:ext>
                  </a:extLst>
                </p:cNvPr>
                <p:cNvSpPr txBox="1"/>
                <p:nvPr/>
              </p:nvSpPr>
              <p:spPr>
                <a:xfrm>
                  <a:off x="6845380" y="4265556"/>
                  <a:ext cx="649227" cy="276999"/>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1D2E5A"/>
                      </a:solidFill>
                      <a:effectLst/>
                      <a:uLnTx/>
                      <a:uFillTx/>
                      <a:latin typeface="Calibri" panose="020F0502020204030204" pitchFamily="34" charset="0"/>
                      <a:cs typeface="Calibri" panose="020F0502020204030204" pitchFamily="34" charset="0"/>
                    </a:rPr>
                    <a:t>BCMA</a:t>
                  </a:r>
                </a:p>
              </p:txBody>
            </p:sp>
          </p:grpSp>
          <p:sp>
            <p:nvSpPr>
              <p:cNvPr id="63" name="TextBox 62">
                <a:extLst>
                  <a:ext uri="{FF2B5EF4-FFF2-40B4-BE49-F238E27FC236}">
                    <a16:creationId xmlns:a16="http://schemas.microsoft.com/office/drawing/2014/main" id="{E86F5C03-05F5-44EB-8456-9D5B1041235B}"/>
                  </a:ext>
                </a:extLst>
              </p:cNvPr>
              <p:cNvSpPr txBox="1"/>
              <p:nvPr/>
            </p:nvSpPr>
            <p:spPr>
              <a:xfrm>
                <a:off x="6326901" y="6223697"/>
                <a:ext cx="1519714" cy="276999"/>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1D2E5A"/>
                    </a:solidFill>
                    <a:effectLst/>
                    <a:uLnTx/>
                    <a:uFillTx/>
                    <a:latin typeface="Calibri" panose="020F0502020204030204" pitchFamily="34" charset="0"/>
                    <a:cs typeface="Calibri" panose="020F0502020204030204" pitchFamily="34" charset="0"/>
                  </a:rPr>
                  <a:t>MM Cell Death</a:t>
                </a:r>
              </a:p>
            </p:txBody>
          </p:sp>
          <p:sp>
            <p:nvSpPr>
              <p:cNvPr id="64" name="Arrow: Down 63">
                <a:extLst>
                  <a:ext uri="{FF2B5EF4-FFF2-40B4-BE49-F238E27FC236}">
                    <a16:creationId xmlns:a16="http://schemas.microsoft.com/office/drawing/2014/main" id="{283C365F-DC61-4FF1-AB0A-212B45B04AF7}"/>
                  </a:ext>
                </a:extLst>
              </p:cNvPr>
              <p:cNvSpPr/>
              <p:nvPr/>
            </p:nvSpPr>
            <p:spPr bwMode="auto">
              <a:xfrm>
                <a:off x="7016509" y="5977732"/>
                <a:ext cx="137247" cy="269915"/>
              </a:xfrm>
              <a:prstGeom prst="downArrow">
                <a:avLst/>
              </a:prstGeom>
              <a:solidFill>
                <a:schemeClr val="tx2"/>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sp>
          <p:nvSpPr>
            <p:cNvPr id="117" name="TextBox 116">
              <a:extLst>
                <a:ext uri="{FF2B5EF4-FFF2-40B4-BE49-F238E27FC236}">
                  <a16:creationId xmlns:a16="http://schemas.microsoft.com/office/drawing/2014/main" id="{F7DF1A45-6B3C-4DA5-8EB0-4FD0D18924C4}"/>
                </a:ext>
              </a:extLst>
            </p:cNvPr>
            <p:cNvSpPr txBox="1"/>
            <p:nvPr/>
          </p:nvSpPr>
          <p:spPr>
            <a:xfrm>
              <a:off x="5208708" y="3577856"/>
              <a:ext cx="560529" cy="276999"/>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1D2E5A"/>
                  </a:solidFill>
                  <a:effectLst/>
                  <a:uLnTx/>
                  <a:uFillTx/>
                  <a:latin typeface="Calibri" panose="020F0502020204030204" pitchFamily="34" charset="0"/>
                  <a:cs typeface="Calibri" panose="020F0502020204030204" pitchFamily="34" charset="0"/>
                </a:rPr>
                <a:t>scFv</a:t>
              </a:r>
            </a:p>
          </p:txBody>
        </p:sp>
        <p:sp>
          <p:nvSpPr>
            <p:cNvPr id="119" name="TextBox 118">
              <a:extLst>
                <a:ext uri="{FF2B5EF4-FFF2-40B4-BE49-F238E27FC236}">
                  <a16:creationId xmlns:a16="http://schemas.microsoft.com/office/drawing/2014/main" id="{276043E7-8CA3-442C-ACD3-934141B32488}"/>
                </a:ext>
              </a:extLst>
            </p:cNvPr>
            <p:cNvSpPr txBox="1"/>
            <p:nvPr/>
          </p:nvSpPr>
          <p:spPr>
            <a:xfrm>
              <a:off x="6364686" y="2407748"/>
              <a:ext cx="953183" cy="276999"/>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1D2E5A"/>
                  </a:solidFill>
                  <a:effectLst/>
                  <a:uLnTx/>
                  <a:uFillTx/>
                  <a:latin typeface="Calibri" panose="020F0502020204030204" pitchFamily="34" charset="0"/>
                  <a:cs typeface="Calibri" panose="020F0502020204030204" pitchFamily="34" charset="0"/>
                </a:rPr>
                <a:t>Viral Vector</a:t>
              </a:r>
            </a:p>
          </p:txBody>
        </p:sp>
        <p:grpSp>
          <p:nvGrpSpPr>
            <p:cNvPr id="67" name="Group 115">
              <a:extLst>
                <a:ext uri="{FF2B5EF4-FFF2-40B4-BE49-F238E27FC236}">
                  <a16:creationId xmlns:a16="http://schemas.microsoft.com/office/drawing/2014/main" id="{7379FE5F-A895-4E79-9A85-71910BF58A55}"/>
                </a:ext>
              </a:extLst>
            </p:cNvPr>
            <p:cNvGrpSpPr/>
            <p:nvPr/>
          </p:nvGrpSpPr>
          <p:grpSpPr>
            <a:xfrm rot="10800000">
              <a:off x="4976658" y="2389788"/>
              <a:ext cx="1135394" cy="1085160"/>
              <a:chOff x="863179" y="2614612"/>
              <a:chExt cx="1419030" cy="1423987"/>
            </a:xfrm>
          </p:grpSpPr>
          <p:sp>
            <p:nvSpPr>
              <p:cNvPr id="68" name="Oval 5">
                <a:extLst>
                  <a:ext uri="{FF2B5EF4-FFF2-40B4-BE49-F238E27FC236}">
                    <a16:creationId xmlns:a16="http://schemas.microsoft.com/office/drawing/2014/main" id="{97717CBE-7BA7-4E66-BB4B-98EB3247677A}"/>
                  </a:ext>
                </a:extLst>
              </p:cNvPr>
              <p:cNvSpPr>
                <a:spLocks noChangeArrowheads="1"/>
              </p:cNvSpPr>
              <p:nvPr/>
            </p:nvSpPr>
            <p:spPr bwMode="auto">
              <a:xfrm>
                <a:off x="863179" y="2614612"/>
                <a:ext cx="1419030" cy="1423987"/>
              </a:xfrm>
              <a:prstGeom prst="ellipse">
                <a:avLst/>
              </a:prstGeom>
              <a:solidFill>
                <a:schemeClr val="accent4"/>
              </a:solidFill>
              <a:ln w="9525">
                <a:solidFill>
                  <a:schemeClr val="bg2">
                    <a:lumMod val="10000"/>
                  </a:schemeClr>
                </a:solidFill>
                <a:round/>
                <a:headEnd/>
                <a:tailEnd/>
              </a:ln>
            </p:spPr>
            <p:txBody>
              <a:bodyPr wrap="none" anchor="ct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69" name="Oval 6">
                <a:extLst>
                  <a:ext uri="{FF2B5EF4-FFF2-40B4-BE49-F238E27FC236}">
                    <a16:creationId xmlns:a16="http://schemas.microsoft.com/office/drawing/2014/main" id="{323DCE6A-6FE3-4350-8255-DECE12ECA5E3}"/>
                  </a:ext>
                </a:extLst>
              </p:cNvPr>
              <p:cNvSpPr>
                <a:spLocks noChangeArrowheads="1"/>
              </p:cNvSpPr>
              <p:nvPr/>
            </p:nvSpPr>
            <p:spPr bwMode="auto">
              <a:xfrm>
                <a:off x="1217937" y="3233737"/>
                <a:ext cx="591263" cy="557212"/>
              </a:xfrm>
              <a:prstGeom prst="ellipse">
                <a:avLst/>
              </a:prstGeom>
              <a:solidFill>
                <a:srgbClr val="7EEA9D"/>
              </a:solidFill>
              <a:ln w="9525">
                <a:solidFill>
                  <a:schemeClr val="bg2">
                    <a:lumMod val="10000"/>
                  </a:schemeClr>
                </a:solidFill>
                <a:round/>
                <a:headEnd/>
                <a:tailEnd/>
              </a:ln>
            </p:spPr>
            <p:txBody>
              <a:bodyPr wrap="none" anchor="ct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grpSp>
        <p:grpSp>
          <p:nvGrpSpPr>
            <p:cNvPr id="79" name="Group 78">
              <a:extLst>
                <a:ext uri="{FF2B5EF4-FFF2-40B4-BE49-F238E27FC236}">
                  <a16:creationId xmlns:a16="http://schemas.microsoft.com/office/drawing/2014/main" id="{9E1A28A5-B738-46C8-8D60-3FE74A5EB04E}"/>
                </a:ext>
              </a:extLst>
            </p:cNvPr>
            <p:cNvGrpSpPr/>
            <p:nvPr/>
          </p:nvGrpSpPr>
          <p:grpSpPr>
            <a:xfrm rot="10800000">
              <a:off x="6157152" y="2330216"/>
              <a:ext cx="427342" cy="447688"/>
              <a:chOff x="944277" y="2588954"/>
              <a:chExt cx="811426" cy="850058"/>
            </a:xfrm>
          </p:grpSpPr>
          <p:grpSp>
            <p:nvGrpSpPr>
              <p:cNvPr id="80" name="Group 79">
                <a:extLst>
                  <a:ext uri="{FF2B5EF4-FFF2-40B4-BE49-F238E27FC236}">
                    <a16:creationId xmlns:a16="http://schemas.microsoft.com/office/drawing/2014/main" id="{CC212036-C3DF-4E52-B6FA-F8491A37E545}"/>
                  </a:ext>
                </a:extLst>
              </p:cNvPr>
              <p:cNvGrpSpPr/>
              <p:nvPr/>
            </p:nvGrpSpPr>
            <p:grpSpPr>
              <a:xfrm rot="21183585">
                <a:off x="944277" y="2588954"/>
                <a:ext cx="811426" cy="850058"/>
                <a:chOff x="965416" y="3141317"/>
                <a:chExt cx="811426" cy="850058"/>
              </a:xfrm>
              <a:solidFill>
                <a:schemeClr val="accent2"/>
              </a:solidFill>
            </p:grpSpPr>
            <p:sp>
              <p:nvSpPr>
                <p:cNvPr id="85" name="Oval 84">
                  <a:extLst>
                    <a:ext uri="{FF2B5EF4-FFF2-40B4-BE49-F238E27FC236}">
                      <a16:creationId xmlns:a16="http://schemas.microsoft.com/office/drawing/2014/main" id="{5C38D8E4-2C11-4346-9876-1B58A076C94A}"/>
                    </a:ext>
                  </a:extLst>
                </p:cNvPr>
                <p:cNvSpPr/>
                <p:nvPr/>
              </p:nvSpPr>
              <p:spPr bwMode="auto">
                <a:xfrm>
                  <a:off x="1141231" y="3329883"/>
                  <a:ext cx="458219" cy="458219"/>
                </a:xfrm>
                <a:prstGeom prst="ellipse">
                  <a:avLst/>
                </a:prstGeom>
                <a:grpFill/>
                <a:ln w="0">
                  <a:solidFill>
                    <a:schemeClr val="accent2"/>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grpSp>
              <p:nvGrpSpPr>
                <p:cNvPr id="86" name="Group 85">
                  <a:extLst>
                    <a:ext uri="{FF2B5EF4-FFF2-40B4-BE49-F238E27FC236}">
                      <a16:creationId xmlns:a16="http://schemas.microsoft.com/office/drawing/2014/main" id="{49FA3581-61CE-4723-8C67-E78B44AC9FEC}"/>
                    </a:ext>
                  </a:extLst>
                </p:cNvPr>
                <p:cNvGrpSpPr/>
                <p:nvPr/>
              </p:nvGrpSpPr>
              <p:grpSpPr>
                <a:xfrm>
                  <a:off x="1316348" y="3141317"/>
                  <a:ext cx="85368" cy="202063"/>
                  <a:chOff x="1289985" y="2819407"/>
                  <a:chExt cx="85368" cy="202063"/>
                </a:xfrm>
                <a:grpFill/>
              </p:grpSpPr>
              <p:sp>
                <p:nvSpPr>
                  <p:cNvPr id="108" name="Oval 107">
                    <a:extLst>
                      <a:ext uri="{FF2B5EF4-FFF2-40B4-BE49-F238E27FC236}">
                        <a16:creationId xmlns:a16="http://schemas.microsoft.com/office/drawing/2014/main" id="{EA39A639-B548-4D73-9F63-015EF16D1E03}"/>
                      </a:ext>
                    </a:extLst>
                  </p:cNvPr>
                  <p:cNvSpPr/>
                  <p:nvPr/>
                </p:nvSpPr>
                <p:spPr bwMode="auto">
                  <a:xfrm>
                    <a:off x="1289985" y="2819407"/>
                    <a:ext cx="85368" cy="85368"/>
                  </a:xfrm>
                  <a:prstGeom prst="ellipse">
                    <a:avLst/>
                  </a:prstGeom>
                  <a:grpFill/>
                  <a:ln w="0">
                    <a:solidFill>
                      <a:schemeClr val="accent2"/>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cxnSp>
                <p:nvCxnSpPr>
                  <p:cNvPr id="109" name="Straight Connector 108">
                    <a:extLst>
                      <a:ext uri="{FF2B5EF4-FFF2-40B4-BE49-F238E27FC236}">
                        <a16:creationId xmlns:a16="http://schemas.microsoft.com/office/drawing/2014/main" id="{C0C5B4FA-811D-4BC0-800D-359C6BE8B208}"/>
                      </a:ext>
                    </a:extLst>
                  </p:cNvPr>
                  <p:cNvCxnSpPr/>
                  <p:nvPr/>
                </p:nvCxnSpPr>
                <p:spPr bwMode="auto">
                  <a:xfrm>
                    <a:off x="1332669" y="2862091"/>
                    <a:ext cx="0" cy="159379"/>
                  </a:xfrm>
                  <a:prstGeom prst="line">
                    <a:avLst/>
                  </a:prstGeom>
                  <a:grpFill/>
                  <a:ln w="28575" cap="flat" cmpd="sng" algn="ctr">
                    <a:solidFill>
                      <a:schemeClr val="accent2"/>
                    </a:solidFill>
                    <a:prstDash val="solid"/>
                    <a:round/>
                    <a:headEnd type="none" w="med" len="med"/>
                    <a:tailEnd type="none" w="med" len="med"/>
                  </a:ln>
                  <a:effectLst/>
                </p:spPr>
              </p:cxnSp>
            </p:grpSp>
            <p:grpSp>
              <p:nvGrpSpPr>
                <p:cNvPr id="87" name="Group 86">
                  <a:extLst>
                    <a:ext uri="{FF2B5EF4-FFF2-40B4-BE49-F238E27FC236}">
                      <a16:creationId xmlns:a16="http://schemas.microsoft.com/office/drawing/2014/main" id="{368A9791-27F1-47C6-A435-F2A77B266CCD}"/>
                    </a:ext>
                  </a:extLst>
                </p:cNvPr>
                <p:cNvGrpSpPr/>
                <p:nvPr/>
              </p:nvGrpSpPr>
              <p:grpSpPr>
                <a:xfrm rot="10800000">
                  <a:off x="1309984" y="3789312"/>
                  <a:ext cx="85368" cy="202063"/>
                  <a:chOff x="1289985" y="2819407"/>
                  <a:chExt cx="85368" cy="202063"/>
                </a:xfrm>
                <a:grpFill/>
              </p:grpSpPr>
              <p:sp>
                <p:nvSpPr>
                  <p:cNvPr id="106" name="Oval 105">
                    <a:extLst>
                      <a:ext uri="{FF2B5EF4-FFF2-40B4-BE49-F238E27FC236}">
                        <a16:creationId xmlns:a16="http://schemas.microsoft.com/office/drawing/2014/main" id="{6B56B19F-D658-4C13-A21F-D38735D853EC}"/>
                      </a:ext>
                    </a:extLst>
                  </p:cNvPr>
                  <p:cNvSpPr/>
                  <p:nvPr/>
                </p:nvSpPr>
                <p:spPr bwMode="auto">
                  <a:xfrm>
                    <a:off x="1289985" y="2819407"/>
                    <a:ext cx="85368" cy="85368"/>
                  </a:xfrm>
                  <a:prstGeom prst="ellipse">
                    <a:avLst/>
                  </a:prstGeom>
                  <a:grpFill/>
                  <a:ln w="0">
                    <a:solidFill>
                      <a:schemeClr val="accent2"/>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cxnSp>
                <p:nvCxnSpPr>
                  <p:cNvPr id="107" name="Straight Connector 106">
                    <a:extLst>
                      <a:ext uri="{FF2B5EF4-FFF2-40B4-BE49-F238E27FC236}">
                        <a16:creationId xmlns:a16="http://schemas.microsoft.com/office/drawing/2014/main" id="{7B1F3DEA-81CF-4C7B-A669-AD0592EA0FAA}"/>
                      </a:ext>
                    </a:extLst>
                  </p:cNvPr>
                  <p:cNvCxnSpPr/>
                  <p:nvPr/>
                </p:nvCxnSpPr>
                <p:spPr bwMode="auto">
                  <a:xfrm>
                    <a:off x="1332669" y="2862091"/>
                    <a:ext cx="0" cy="159379"/>
                  </a:xfrm>
                  <a:prstGeom prst="line">
                    <a:avLst/>
                  </a:prstGeom>
                  <a:grpFill/>
                  <a:ln w="28575" cap="flat" cmpd="sng" algn="ctr">
                    <a:solidFill>
                      <a:schemeClr val="accent2"/>
                    </a:solidFill>
                    <a:prstDash val="solid"/>
                    <a:round/>
                    <a:headEnd type="none" w="med" len="med"/>
                    <a:tailEnd type="none" w="med" len="med"/>
                  </a:ln>
                  <a:effectLst/>
                </p:spPr>
              </p:cxnSp>
            </p:grpSp>
            <p:grpSp>
              <p:nvGrpSpPr>
                <p:cNvPr id="88" name="Group 87">
                  <a:extLst>
                    <a:ext uri="{FF2B5EF4-FFF2-40B4-BE49-F238E27FC236}">
                      <a16:creationId xmlns:a16="http://schemas.microsoft.com/office/drawing/2014/main" id="{97DDF28D-8784-4A49-A71B-C35E9D98967E}"/>
                    </a:ext>
                  </a:extLst>
                </p:cNvPr>
                <p:cNvGrpSpPr/>
                <p:nvPr/>
              </p:nvGrpSpPr>
              <p:grpSpPr>
                <a:xfrm rot="16200000">
                  <a:off x="1023764" y="3471634"/>
                  <a:ext cx="85368" cy="202063"/>
                  <a:chOff x="1289985" y="2819407"/>
                  <a:chExt cx="85368" cy="202063"/>
                </a:xfrm>
                <a:grpFill/>
              </p:grpSpPr>
              <p:sp>
                <p:nvSpPr>
                  <p:cNvPr id="104" name="Oval 103">
                    <a:extLst>
                      <a:ext uri="{FF2B5EF4-FFF2-40B4-BE49-F238E27FC236}">
                        <a16:creationId xmlns:a16="http://schemas.microsoft.com/office/drawing/2014/main" id="{A0745CC0-7E36-4033-AF2D-741E98A76CF4}"/>
                      </a:ext>
                    </a:extLst>
                  </p:cNvPr>
                  <p:cNvSpPr/>
                  <p:nvPr/>
                </p:nvSpPr>
                <p:spPr bwMode="auto">
                  <a:xfrm>
                    <a:off x="1289985" y="2819407"/>
                    <a:ext cx="85368" cy="85368"/>
                  </a:xfrm>
                  <a:prstGeom prst="ellipse">
                    <a:avLst/>
                  </a:prstGeom>
                  <a:grpFill/>
                  <a:ln w="0">
                    <a:solidFill>
                      <a:schemeClr val="accent2"/>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cxnSp>
                <p:nvCxnSpPr>
                  <p:cNvPr id="105" name="Straight Connector 104">
                    <a:extLst>
                      <a:ext uri="{FF2B5EF4-FFF2-40B4-BE49-F238E27FC236}">
                        <a16:creationId xmlns:a16="http://schemas.microsoft.com/office/drawing/2014/main" id="{47F9147D-88CE-40B9-860F-13B567578055}"/>
                      </a:ext>
                    </a:extLst>
                  </p:cNvPr>
                  <p:cNvCxnSpPr/>
                  <p:nvPr/>
                </p:nvCxnSpPr>
                <p:spPr bwMode="auto">
                  <a:xfrm>
                    <a:off x="1332669" y="2862091"/>
                    <a:ext cx="0" cy="159379"/>
                  </a:xfrm>
                  <a:prstGeom prst="line">
                    <a:avLst/>
                  </a:prstGeom>
                  <a:grpFill/>
                  <a:ln w="28575" cap="flat" cmpd="sng" algn="ctr">
                    <a:solidFill>
                      <a:schemeClr val="accent2"/>
                    </a:solidFill>
                    <a:prstDash val="solid"/>
                    <a:round/>
                    <a:headEnd type="none" w="med" len="med"/>
                    <a:tailEnd type="none" w="med" len="med"/>
                  </a:ln>
                  <a:effectLst/>
                </p:spPr>
              </p:cxnSp>
            </p:grpSp>
            <p:grpSp>
              <p:nvGrpSpPr>
                <p:cNvPr id="89" name="Group 88">
                  <a:extLst>
                    <a:ext uri="{FF2B5EF4-FFF2-40B4-BE49-F238E27FC236}">
                      <a16:creationId xmlns:a16="http://schemas.microsoft.com/office/drawing/2014/main" id="{09459457-7A80-496F-A926-0F5459A43FB7}"/>
                    </a:ext>
                  </a:extLst>
                </p:cNvPr>
                <p:cNvGrpSpPr/>
                <p:nvPr/>
              </p:nvGrpSpPr>
              <p:grpSpPr>
                <a:xfrm rot="5400000">
                  <a:off x="1633127" y="3457208"/>
                  <a:ext cx="85368" cy="202063"/>
                  <a:chOff x="1289985" y="2819407"/>
                  <a:chExt cx="85368" cy="202063"/>
                </a:xfrm>
                <a:grpFill/>
              </p:grpSpPr>
              <p:sp>
                <p:nvSpPr>
                  <p:cNvPr id="102" name="Oval 101">
                    <a:extLst>
                      <a:ext uri="{FF2B5EF4-FFF2-40B4-BE49-F238E27FC236}">
                        <a16:creationId xmlns:a16="http://schemas.microsoft.com/office/drawing/2014/main" id="{38AAF410-1494-49D5-8146-FE93EC55523E}"/>
                      </a:ext>
                    </a:extLst>
                  </p:cNvPr>
                  <p:cNvSpPr/>
                  <p:nvPr/>
                </p:nvSpPr>
                <p:spPr bwMode="auto">
                  <a:xfrm>
                    <a:off x="1289985" y="2819407"/>
                    <a:ext cx="85368" cy="85368"/>
                  </a:xfrm>
                  <a:prstGeom prst="ellipse">
                    <a:avLst/>
                  </a:prstGeom>
                  <a:grpFill/>
                  <a:ln w="0">
                    <a:solidFill>
                      <a:schemeClr val="accent2"/>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cxnSp>
                <p:nvCxnSpPr>
                  <p:cNvPr id="103" name="Straight Connector 102">
                    <a:extLst>
                      <a:ext uri="{FF2B5EF4-FFF2-40B4-BE49-F238E27FC236}">
                        <a16:creationId xmlns:a16="http://schemas.microsoft.com/office/drawing/2014/main" id="{7B0F80B7-0454-4893-8B1C-82DF59672F66}"/>
                      </a:ext>
                    </a:extLst>
                  </p:cNvPr>
                  <p:cNvCxnSpPr/>
                  <p:nvPr/>
                </p:nvCxnSpPr>
                <p:spPr bwMode="auto">
                  <a:xfrm>
                    <a:off x="1332669" y="2862091"/>
                    <a:ext cx="0" cy="159379"/>
                  </a:xfrm>
                  <a:prstGeom prst="line">
                    <a:avLst/>
                  </a:prstGeom>
                  <a:grpFill/>
                  <a:ln w="28575" cap="flat" cmpd="sng" algn="ctr">
                    <a:solidFill>
                      <a:schemeClr val="accent2"/>
                    </a:solidFill>
                    <a:prstDash val="solid"/>
                    <a:round/>
                    <a:headEnd type="none" w="med" len="med"/>
                    <a:tailEnd type="none" w="med" len="med"/>
                  </a:ln>
                  <a:effectLst/>
                </p:spPr>
              </p:cxnSp>
            </p:grpSp>
            <p:grpSp>
              <p:nvGrpSpPr>
                <p:cNvPr id="90" name="Group 89">
                  <a:extLst>
                    <a:ext uri="{FF2B5EF4-FFF2-40B4-BE49-F238E27FC236}">
                      <a16:creationId xmlns:a16="http://schemas.microsoft.com/office/drawing/2014/main" id="{52854751-0B8E-4D0B-AC8F-E25A36CED25D}"/>
                    </a:ext>
                  </a:extLst>
                </p:cNvPr>
                <p:cNvGrpSpPr/>
                <p:nvPr/>
              </p:nvGrpSpPr>
              <p:grpSpPr>
                <a:xfrm rot="3248423">
                  <a:off x="1537327" y="3238173"/>
                  <a:ext cx="85368" cy="202063"/>
                  <a:chOff x="1289985" y="2819407"/>
                  <a:chExt cx="85368" cy="202063"/>
                </a:xfrm>
                <a:grpFill/>
              </p:grpSpPr>
              <p:sp>
                <p:nvSpPr>
                  <p:cNvPr id="100" name="Oval 99">
                    <a:extLst>
                      <a:ext uri="{FF2B5EF4-FFF2-40B4-BE49-F238E27FC236}">
                        <a16:creationId xmlns:a16="http://schemas.microsoft.com/office/drawing/2014/main" id="{B0D08DE8-5ED9-4566-9D53-14ABBC541E0A}"/>
                      </a:ext>
                    </a:extLst>
                  </p:cNvPr>
                  <p:cNvSpPr/>
                  <p:nvPr/>
                </p:nvSpPr>
                <p:spPr bwMode="auto">
                  <a:xfrm>
                    <a:off x="1289985" y="2819407"/>
                    <a:ext cx="85368" cy="85368"/>
                  </a:xfrm>
                  <a:prstGeom prst="ellipse">
                    <a:avLst/>
                  </a:prstGeom>
                  <a:grpFill/>
                  <a:ln w="0">
                    <a:solidFill>
                      <a:schemeClr val="accent2"/>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cxnSp>
                <p:nvCxnSpPr>
                  <p:cNvPr id="101" name="Straight Connector 100">
                    <a:extLst>
                      <a:ext uri="{FF2B5EF4-FFF2-40B4-BE49-F238E27FC236}">
                        <a16:creationId xmlns:a16="http://schemas.microsoft.com/office/drawing/2014/main" id="{250E5F17-B301-4781-9B7A-C46C8311FCB3}"/>
                      </a:ext>
                    </a:extLst>
                  </p:cNvPr>
                  <p:cNvCxnSpPr/>
                  <p:nvPr/>
                </p:nvCxnSpPr>
                <p:spPr bwMode="auto">
                  <a:xfrm>
                    <a:off x="1332669" y="2862091"/>
                    <a:ext cx="0" cy="159379"/>
                  </a:xfrm>
                  <a:prstGeom prst="line">
                    <a:avLst/>
                  </a:prstGeom>
                  <a:grpFill/>
                  <a:ln w="28575" cap="flat" cmpd="sng" algn="ctr">
                    <a:solidFill>
                      <a:schemeClr val="accent2"/>
                    </a:solidFill>
                    <a:prstDash val="solid"/>
                    <a:round/>
                    <a:headEnd type="none" w="med" len="med"/>
                    <a:tailEnd type="none" w="med" len="med"/>
                  </a:ln>
                  <a:effectLst/>
                </p:spPr>
              </p:cxnSp>
            </p:grpSp>
            <p:grpSp>
              <p:nvGrpSpPr>
                <p:cNvPr id="91" name="Group 90">
                  <a:extLst>
                    <a:ext uri="{FF2B5EF4-FFF2-40B4-BE49-F238E27FC236}">
                      <a16:creationId xmlns:a16="http://schemas.microsoft.com/office/drawing/2014/main" id="{2D36E282-003F-44F6-81BB-62BA27477741}"/>
                    </a:ext>
                  </a:extLst>
                </p:cNvPr>
                <p:cNvGrpSpPr/>
                <p:nvPr/>
              </p:nvGrpSpPr>
              <p:grpSpPr>
                <a:xfrm rot="8665866">
                  <a:off x="1545468" y="3687071"/>
                  <a:ext cx="85368" cy="202063"/>
                  <a:chOff x="1289985" y="2819407"/>
                  <a:chExt cx="85368" cy="202063"/>
                </a:xfrm>
                <a:grpFill/>
              </p:grpSpPr>
              <p:sp>
                <p:nvSpPr>
                  <p:cNvPr id="98" name="Oval 97">
                    <a:extLst>
                      <a:ext uri="{FF2B5EF4-FFF2-40B4-BE49-F238E27FC236}">
                        <a16:creationId xmlns:a16="http://schemas.microsoft.com/office/drawing/2014/main" id="{1CDA88FC-6B57-4557-93D5-75F822E00269}"/>
                      </a:ext>
                    </a:extLst>
                  </p:cNvPr>
                  <p:cNvSpPr/>
                  <p:nvPr/>
                </p:nvSpPr>
                <p:spPr bwMode="auto">
                  <a:xfrm>
                    <a:off x="1289985" y="2819407"/>
                    <a:ext cx="85368" cy="85368"/>
                  </a:xfrm>
                  <a:prstGeom prst="ellipse">
                    <a:avLst/>
                  </a:prstGeom>
                  <a:grpFill/>
                  <a:ln w="0">
                    <a:solidFill>
                      <a:schemeClr val="accent2"/>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cxnSp>
                <p:nvCxnSpPr>
                  <p:cNvPr id="99" name="Straight Connector 98">
                    <a:extLst>
                      <a:ext uri="{FF2B5EF4-FFF2-40B4-BE49-F238E27FC236}">
                        <a16:creationId xmlns:a16="http://schemas.microsoft.com/office/drawing/2014/main" id="{27D77903-EEB0-4C36-8A9C-8CD0320BC5BC}"/>
                      </a:ext>
                    </a:extLst>
                  </p:cNvPr>
                  <p:cNvCxnSpPr/>
                  <p:nvPr/>
                </p:nvCxnSpPr>
                <p:spPr bwMode="auto">
                  <a:xfrm>
                    <a:off x="1332669" y="2862091"/>
                    <a:ext cx="0" cy="159379"/>
                  </a:xfrm>
                  <a:prstGeom prst="line">
                    <a:avLst/>
                  </a:prstGeom>
                  <a:grpFill/>
                  <a:ln w="28575" cap="flat" cmpd="sng" algn="ctr">
                    <a:solidFill>
                      <a:schemeClr val="accent2"/>
                    </a:solidFill>
                    <a:prstDash val="solid"/>
                    <a:round/>
                    <a:headEnd type="none" w="med" len="med"/>
                    <a:tailEnd type="none" w="med" len="med"/>
                  </a:ln>
                  <a:effectLst/>
                </p:spPr>
              </p:cxnSp>
            </p:grpSp>
            <p:grpSp>
              <p:nvGrpSpPr>
                <p:cNvPr id="92" name="Group 91">
                  <a:extLst>
                    <a:ext uri="{FF2B5EF4-FFF2-40B4-BE49-F238E27FC236}">
                      <a16:creationId xmlns:a16="http://schemas.microsoft.com/office/drawing/2014/main" id="{B4317667-E6AE-41E4-9906-FA2BAF06B4B1}"/>
                    </a:ext>
                  </a:extLst>
                </p:cNvPr>
                <p:cNvGrpSpPr/>
                <p:nvPr/>
              </p:nvGrpSpPr>
              <p:grpSpPr>
                <a:xfrm rot="18351577" flipH="1">
                  <a:off x="1095799" y="3259077"/>
                  <a:ext cx="85368" cy="202063"/>
                  <a:chOff x="1289985" y="2819407"/>
                  <a:chExt cx="85368" cy="202063"/>
                </a:xfrm>
                <a:grpFill/>
              </p:grpSpPr>
              <p:sp>
                <p:nvSpPr>
                  <p:cNvPr id="96" name="Oval 95">
                    <a:extLst>
                      <a:ext uri="{FF2B5EF4-FFF2-40B4-BE49-F238E27FC236}">
                        <a16:creationId xmlns:a16="http://schemas.microsoft.com/office/drawing/2014/main" id="{6FA37547-5074-4E80-AC1C-61FA125E81E0}"/>
                      </a:ext>
                    </a:extLst>
                  </p:cNvPr>
                  <p:cNvSpPr/>
                  <p:nvPr/>
                </p:nvSpPr>
                <p:spPr bwMode="auto">
                  <a:xfrm>
                    <a:off x="1289985" y="2819407"/>
                    <a:ext cx="85368" cy="85368"/>
                  </a:xfrm>
                  <a:prstGeom prst="ellipse">
                    <a:avLst/>
                  </a:prstGeom>
                  <a:grpFill/>
                  <a:ln w="0">
                    <a:solidFill>
                      <a:schemeClr val="accent2"/>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cxnSp>
                <p:nvCxnSpPr>
                  <p:cNvPr id="97" name="Straight Connector 96">
                    <a:extLst>
                      <a:ext uri="{FF2B5EF4-FFF2-40B4-BE49-F238E27FC236}">
                        <a16:creationId xmlns:a16="http://schemas.microsoft.com/office/drawing/2014/main" id="{9334B2ED-C949-48AA-89F5-03DA2A7931C8}"/>
                      </a:ext>
                    </a:extLst>
                  </p:cNvPr>
                  <p:cNvCxnSpPr/>
                  <p:nvPr/>
                </p:nvCxnSpPr>
                <p:spPr bwMode="auto">
                  <a:xfrm>
                    <a:off x="1332669" y="2862091"/>
                    <a:ext cx="0" cy="159379"/>
                  </a:xfrm>
                  <a:prstGeom prst="line">
                    <a:avLst/>
                  </a:prstGeom>
                  <a:grpFill/>
                  <a:ln w="28575" cap="flat" cmpd="sng" algn="ctr">
                    <a:solidFill>
                      <a:schemeClr val="accent2"/>
                    </a:solidFill>
                    <a:prstDash val="solid"/>
                    <a:round/>
                    <a:headEnd type="none" w="med" len="med"/>
                    <a:tailEnd type="none" w="med" len="med"/>
                  </a:ln>
                  <a:effectLst/>
                </p:spPr>
              </p:cxnSp>
            </p:grpSp>
            <p:grpSp>
              <p:nvGrpSpPr>
                <p:cNvPr id="93" name="Group 92">
                  <a:extLst>
                    <a:ext uri="{FF2B5EF4-FFF2-40B4-BE49-F238E27FC236}">
                      <a16:creationId xmlns:a16="http://schemas.microsoft.com/office/drawing/2014/main" id="{48A8E90A-E505-4580-8D3B-294EAA2518E4}"/>
                    </a:ext>
                  </a:extLst>
                </p:cNvPr>
                <p:cNvGrpSpPr/>
                <p:nvPr/>
              </p:nvGrpSpPr>
              <p:grpSpPr>
                <a:xfrm rot="12934134" flipH="1">
                  <a:off x="1113649" y="3694694"/>
                  <a:ext cx="85368" cy="202063"/>
                  <a:chOff x="1289985" y="2819407"/>
                  <a:chExt cx="85368" cy="202063"/>
                </a:xfrm>
                <a:grpFill/>
              </p:grpSpPr>
              <p:sp>
                <p:nvSpPr>
                  <p:cNvPr id="94" name="Oval 93">
                    <a:extLst>
                      <a:ext uri="{FF2B5EF4-FFF2-40B4-BE49-F238E27FC236}">
                        <a16:creationId xmlns:a16="http://schemas.microsoft.com/office/drawing/2014/main" id="{BEF6A987-7843-435E-9235-A3B07BB8EA47}"/>
                      </a:ext>
                    </a:extLst>
                  </p:cNvPr>
                  <p:cNvSpPr/>
                  <p:nvPr/>
                </p:nvSpPr>
                <p:spPr bwMode="auto">
                  <a:xfrm>
                    <a:off x="1289985" y="2819407"/>
                    <a:ext cx="85368" cy="85368"/>
                  </a:xfrm>
                  <a:prstGeom prst="ellipse">
                    <a:avLst/>
                  </a:prstGeom>
                  <a:grpFill/>
                  <a:ln w="0">
                    <a:solidFill>
                      <a:schemeClr val="accent2"/>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cxnSp>
                <p:nvCxnSpPr>
                  <p:cNvPr id="95" name="Straight Connector 94">
                    <a:extLst>
                      <a:ext uri="{FF2B5EF4-FFF2-40B4-BE49-F238E27FC236}">
                        <a16:creationId xmlns:a16="http://schemas.microsoft.com/office/drawing/2014/main" id="{4216DF31-5330-403D-B59D-8848B4250643}"/>
                      </a:ext>
                    </a:extLst>
                  </p:cNvPr>
                  <p:cNvCxnSpPr/>
                  <p:nvPr/>
                </p:nvCxnSpPr>
                <p:spPr bwMode="auto">
                  <a:xfrm>
                    <a:off x="1332669" y="2862091"/>
                    <a:ext cx="0" cy="159379"/>
                  </a:xfrm>
                  <a:prstGeom prst="line">
                    <a:avLst/>
                  </a:prstGeom>
                  <a:grpFill/>
                  <a:ln w="28575" cap="flat" cmpd="sng" algn="ctr">
                    <a:solidFill>
                      <a:schemeClr val="accent2"/>
                    </a:solidFill>
                    <a:prstDash val="solid"/>
                    <a:round/>
                    <a:headEnd type="none" w="med" len="med"/>
                    <a:tailEnd type="none" w="med" len="med"/>
                  </a:ln>
                  <a:effectLst/>
                </p:spPr>
              </p:cxnSp>
            </p:grpSp>
          </p:grpSp>
          <p:grpSp>
            <p:nvGrpSpPr>
              <p:cNvPr id="81" name="Group 80">
                <a:extLst>
                  <a:ext uri="{FF2B5EF4-FFF2-40B4-BE49-F238E27FC236}">
                    <a16:creationId xmlns:a16="http://schemas.microsoft.com/office/drawing/2014/main" id="{30813FA8-AC55-4FB5-BFAA-D4411C114EB5}"/>
                  </a:ext>
                </a:extLst>
              </p:cNvPr>
              <p:cNvGrpSpPr/>
              <p:nvPr/>
            </p:nvGrpSpPr>
            <p:grpSpPr>
              <a:xfrm>
                <a:off x="1177073" y="2964149"/>
                <a:ext cx="344880" cy="67455"/>
                <a:chOff x="1110885" y="3991301"/>
                <a:chExt cx="506457" cy="99058"/>
              </a:xfrm>
            </p:grpSpPr>
            <p:sp>
              <p:nvSpPr>
                <p:cNvPr id="82" name="Rectangle: Rounded Corners 81">
                  <a:extLst>
                    <a:ext uri="{FF2B5EF4-FFF2-40B4-BE49-F238E27FC236}">
                      <a16:creationId xmlns:a16="http://schemas.microsoft.com/office/drawing/2014/main" id="{60F086E1-74B5-4F07-86D0-3B8A64AE84F5}"/>
                    </a:ext>
                  </a:extLst>
                </p:cNvPr>
                <p:cNvSpPr/>
                <p:nvPr/>
              </p:nvSpPr>
              <p:spPr bwMode="auto">
                <a:xfrm rot="5400000">
                  <a:off x="1176080" y="3926106"/>
                  <a:ext cx="99058" cy="229447"/>
                </a:xfrm>
                <a:prstGeom prst="roundRect">
                  <a:avLst/>
                </a:prstGeom>
                <a:solidFill>
                  <a:schemeClr val="tx2"/>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83" name="Rectangle: Rounded Corners 82">
                  <a:extLst>
                    <a:ext uri="{FF2B5EF4-FFF2-40B4-BE49-F238E27FC236}">
                      <a16:creationId xmlns:a16="http://schemas.microsoft.com/office/drawing/2014/main" id="{2B52D850-72E4-4033-B2DA-8DBEE497B4CE}"/>
                    </a:ext>
                  </a:extLst>
                </p:cNvPr>
                <p:cNvSpPr/>
                <p:nvPr/>
              </p:nvSpPr>
              <p:spPr bwMode="auto">
                <a:xfrm rot="5400000">
                  <a:off x="1310116" y="3926106"/>
                  <a:ext cx="99058" cy="229448"/>
                </a:xfrm>
                <a:prstGeom prst="roundRect">
                  <a:avLst/>
                </a:prstGeom>
                <a:solidFill>
                  <a:schemeClr val="accent6"/>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84" name="Rectangle: Rounded Corners 83">
                  <a:extLst>
                    <a:ext uri="{FF2B5EF4-FFF2-40B4-BE49-F238E27FC236}">
                      <a16:creationId xmlns:a16="http://schemas.microsoft.com/office/drawing/2014/main" id="{4055E414-68D9-43C9-B4A2-228C5570EAE7}"/>
                    </a:ext>
                  </a:extLst>
                </p:cNvPr>
                <p:cNvSpPr/>
                <p:nvPr/>
              </p:nvSpPr>
              <p:spPr bwMode="auto">
                <a:xfrm rot="5400000">
                  <a:off x="1453089" y="3926106"/>
                  <a:ext cx="99058" cy="229448"/>
                </a:xfrm>
                <a:prstGeom prst="roundRect">
                  <a:avLst/>
                </a:prstGeom>
                <a:solidFill>
                  <a:schemeClr val="accent5"/>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grpSp>
        </p:grpSp>
        <p:sp>
          <p:nvSpPr>
            <p:cNvPr id="120" name="Arc 119">
              <a:extLst>
                <a:ext uri="{FF2B5EF4-FFF2-40B4-BE49-F238E27FC236}">
                  <a16:creationId xmlns:a16="http://schemas.microsoft.com/office/drawing/2014/main" id="{B9049CB4-AFBE-4CBA-BAFE-9AF31817F3CB}"/>
                </a:ext>
              </a:extLst>
            </p:cNvPr>
            <p:cNvSpPr/>
            <p:nvPr/>
          </p:nvSpPr>
          <p:spPr bwMode="auto">
            <a:xfrm rot="699715" flipH="1">
              <a:off x="5734906" y="2599991"/>
              <a:ext cx="770002" cy="1796284"/>
            </a:xfrm>
            <a:prstGeom prst="arc">
              <a:avLst>
                <a:gd name="adj1" fmla="val 16902568"/>
                <a:gd name="adj2" fmla="val 18359554"/>
              </a:avLst>
            </a:prstGeom>
            <a:noFill/>
            <a:ln w="28575" cap="flat" cmpd="sng" algn="ctr">
              <a:solidFill>
                <a:schemeClr val="bg1"/>
              </a:solidFill>
              <a:prstDash val="solid"/>
              <a:round/>
              <a:headEnd type="none" w="med" len="med"/>
              <a:tailEnd type="triangle" w="med" len="med"/>
            </a:ln>
            <a:effectLst/>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18" name="TextBox 117">
              <a:extLst>
                <a:ext uri="{FF2B5EF4-FFF2-40B4-BE49-F238E27FC236}">
                  <a16:creationId xmlns:a16="http://schemas.microsoft.com/office/drawing/2014/main" id="{63AD686C-0198-442B-891F-80BC5B506BA7}"/>
                </a:ext>
              </a:extLst>
            </p:cNvPr>
            <p:cNvSpPr txBox="1"/>
            <p:nvPr/>
          </p:nvSpPr>
          <p:spPr>
            <a:xfrm>
              <a:off x="4832514" y="2985650"/>
              <a:ext cx="953183" cy="338554"/>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FFFFFF"/>
                  </a:solidFill>
                  <a:effectLst/>
                  <a:uLnTx/>
                  <a:uFillTx/>
                  <a:latin typeface="Arial"/>
                  <a:ea typeface="+mn-ea"/>
                  <a:cs typeface="Arial" panose="020B0604020202020204" pitchFamily="34" charset="0"/>
                </a:rPr>
                <a:t>Signaling Domain</a:t>
              </a:r>
            </a:p>
          </p:txBody>
        </p:sp>
        <p:grpSp>
          <p:nvGrpSpPr>
            <p:cNvPr id="1035" name="Group 1034">
              <a:extLst>
                <a:ext uri="{FF2B5EF4-FFF2-40B4-BE49-F238E27FC236}">
                  <a16:creationId xmlns:a16="http://schemas.microsoft.com/office/drawing/2014/main" id="{BD8F4815-98BE-49F2-8AD0-CD24A58DF245}"/>
                </a:ext>
              </a:extLst>
            </p:cNvPr>
            <p:cNvGrpSpPr/>
            <p:nvPr/>
          </p:nvGrpSpPr>
          <p:grpSpPr>
            <a:xfrm>
              <a:off x="4469325" y="3287753"/>
              <a:ext cx="703663" cy="753522"/>
              <a:chOff x="4469325" y="3287753"/>
              <a:chExt cx="703663" cy="753522"/>
            </a:xfrm>
          </p:grpSpPr>
          <p:sp>
            <p:nvSpPr>
              <p:cNvPr id="1031" name="Oval 1030">
                <a:extLst>
                  <a:ext uri="{FF2B5EF4-FFF2-40B4-BE49-F238E27FC236}">
                    <a16:creationId xmlns:a16="http://schemas.microsoft.com/office/drawing/2014/main" id="{EE526740-F04F-4AB0-BB6B-CD981229287D}"/>
                  </a:ext>
                </a:extLst>
              </p:cNvPr>
              <p:cNvSpPr/>
              <p:nvPr/>
            </p:nvSpPr>
            <p:spPr bwMode="auto">
              <a:xfrm>
                <a:off x="4469325" y="3381149"/>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00" name="Oval 199">
                <a:extLst>
                  <a:ext uri="{FF2B5EF4-FFF2-40B4-BE49-F238E27FC236}">
                    <a16:creationId xmlns:a16="http://schemas.microsoft.com/office/drawing/2014/main" id="{DDE42639-F8DE-4BBC-87F0-C5B9671411DF}"/>
                  </a:ext>
                </a:extLst>
              </p:cNvPr>
              <p:cNvSpPr/>
              <p:nvPr/>
            </p:nvSpPr>
            <p:spPr bwMode="auto">
              <a:xfrm>
                <a:off x="4630390" y="3396226"/>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01" name="Oval 200">
                <a:extLst>
                  <a:ext uri="{FF2B5EF4-FFF2-40B4-BE49-F238E27FC236}">
                    <a16:creationId xmlns:a16="http://schemas.microsoft.com/office/drawing/2014/main" id="{DE4B2C88-BD89-43FC-9757-58EBBEC3914E}"/>
                  </a:ext>
                </a:extLst>
              </p:cNvPr>
              <p:cNvSpPr/>
              <p:nvPr/>
            </p:nvSpPr>
            <p:spPr bwMode="auto">
              <a:xfrm>
                <a:off x="4967762" y="3287753"/>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02" name="Oval 201">
                <a:extLst>
                  <a:ext uri="{FF2B5EF4-FFF2-40B4-BE49-F238E27FC236}">
                    <a16:creationId xmlns:a16="http://schemas.microsoft.com/office/drawing/2014/main" id="{90AD7B67-163E-4DBB-BCA8-BF115A9E0443}"/>
                  </a:ext>
                </a:extLst>
              </p:cNvPr>
              <p:cNvSpPr/>
              <p:nvPr/>
            </p:nvSpPr>
            <p:spPr bwMode="auto">
              <a:xfrm>
                <a:off x="5120162" y="3440153"/>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03" name="Oval 202">
                <a:extLst>
                  <a:ext uri="{FF2B5EF4-FFF2-40B4-BE49-F238E27FC236}">
                    <a16:creationId xmlns:a16="http://schemas.microsoft.com/office/drawing/2014/main" id="{03A0D3B4-4E1E-4A35-A7F6-E452CE0C3A00}"/>
                  </a:ext>
                </a:extLst>
              </p:cNvPr>
              <p:cNvSpPr/>
              <p:nvPr/>
            </p:nvSpPr>
            <p:spPr bwMode="auto">
              <a:xfrm>
                <a:off x="4707131" y="3455144"/>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04" name="Oval 203">
                <a:extLst>
                  <a:ext uri="{FF2B5EF4-FFF2-40B4-BE49-F238E27FC236}">
                    <a16:creationId xmlns:a16="http://schemas.microsoft.com/office/drawing/2014/main" id="{C8D0DDE1-F48D-43BC-8257-6791F5D1ED28}"/>
                  </a:ext>
                </a:extLst>
              </p:cNvPr>
              <p:cNvSpPr/>
              <p:nvPr/>
            </p:nvSpPr>
            <p:spPr bwMode="auto">
              <a:xfrm>
                <a:off x="4837001" y="3382788"/>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05" name="Oval 204">
                <a:extLst>
                  <a:ext uri="{FF2B5EF4-FFF2-40B4-BE49-F238E27FC236}">
                    <a16:creationId xmlns:a16="http://schemas.microsoft.com/office/drawing/2014/main" id="{09F55313-4F54-4F3A-AC7E-78252D114E6B}"/>
                  </a:ext>
                </a:extLst>
              </p:cNvPr>
              <p:cNvSpPr/>
              <p:nvPr/>
            </p:nvSpPr>
            <p:spPr bwMode="auto">
              <a:xfrm>
                <a:off x="4580312" y="3528390"/>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06" name="Oval 205">
                <a:extLst>
                  <a:ext uri="{FF2B5EF4-FFF2-40B4-BE49-F238E27FC236}">
                    <a16:creationId xmlns:a16="http://schemas.microsoft.com/office/drawing/2014/main" id="{A12EACAB-43F9-4746-A182-1E4029062E6A}"/>
                  </a:ext>
                </a:extLst>
              </p:cNvPr>
              <p:cNvSpPr/>
              <p:nvPr/>
            </p:nvSpPr>
            <p:spPr bwMode="auto">
              <a:xfrm>
                <a:off x="4732712" y="3680790"/>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07" name="Oval 206">
                <a:extLst>
                  <a:ext uri="{FF2B5EF4-FFF2-40B4-BE49-F238E27FC236}">
                    <a16:creationId xmlns:a16="http://schemas.microsoft.com/office/drawing/2014/main" id="{26F85106-6DF0-4ED3-B49E-22F1597E51F0}"/>
                  </a:ext>
                </a:extLst>
              </p:cNvPr>
              <p:cNvSpPr/>
              <p:nvPr/>
            </p:nvSpPr>
            <p:spPr bwMode="auto">
              <a:xfrm>
                <a:off x="4809453" y="3739708"/>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08" name="Oval 207">
                <a:extLst>
                  <a:ext uri="{FF2B5EF4-FFF2-40B4-BE49-F238E27FC236}">
                    <a16:creationId xmlns:a16="http://schemas.microsoft.com/office/drawing/2014/main" id="{F57B4570-E5DD-499A-8890-8B18EEA3AEF4}"/>
                  </a:ext>
                </a:extLst>
              </p:cNvPr>
              <p:cNvSpPr/>
              <p:nvPr/>
            </p:nvSpPr>
            <p:spPr bwMode="auto">
              <a:xfrm>
                <a:off x="4939323" y="3667352"/>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09" name="Oval 208">
                <a:extLst>
                  <a:ext uri="{FF2B5EF4-FFF2-40B4-BE49-F238E27FC236}">
                    <a16:creationId xmlns:a16="http://schemas.microsoft.com/office/drawing/2014/main" id="{D973CEBB-E33A-4D21-AE52-BF068B471C83}"/>
                  </a:ext>
                </a:extLst>
              </p:cNvPr>
              <p:cNvSpPr/>
              <p:nvPr/>
            </p:nvSpPr>
            <p:spPr bwMode="auto">
              <a:xfrm>
                <a:off x="4914942" y="3509635"/>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10" name="Oval 209">
                <a:extLst>
                  <a:ext uri="{FF2B5EF4-FFF2-40B4-BE49-F238E27FC236}">
                    <a16:creationId xmlns:a16="http://schemas.microsoft.com/office/drawing/2014/main" id="{DCA225C8-672E-45F4-B3BC-9F1D209483B5}"/>
                  </a:ext>
                </a:extLst>
              </p:cNvPr>
              <p:cNvSpPr/>
              <p:nvPr/>
            </p:nvSpPr>
            <p:spPr bwMode="auto">
              <a:xfrm>
                <a:off x="5067342" y="3662035"/>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11" name="Oval 210">
                <a:extLst>
                  <a:ext uri="{FF2B5EF4-FFF2-40B4-BE49-F238E27FC236}">
                    <a16:creationId xmlns:a16="http://schemas.microsoft.com/office/drawing/2014/main" id="{33CB2ACB-08B8-4A22-B3EB-F181D5293DBE}"/>
                  </a:ext>
                </a:extLst>
              </p:cNvPr>
              <p:cNvSpPr/>
              <p:nvPr/>
            </p:nvSpPr>
            <p:spPr bwMode="auto">
              <a:xfrm>
                <a:off x="4576656" y="3691075"/>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12" name="Oval 211">
                <a:extLst>
                  <a:ext uri="{FF2B5EF4-FFF2-40B4-BE49-F238E27FC236}">
                    <a16:creationId xmlns:a16="http://schemas.microsoft.com/office/drawing/2014/main" id="{2CB500D4-809A-40C1-8898-51FE0DAE8D6B}"/>
                  </a:ext>
                </a:extLst>
              </p:cNvPr>
              <p:cNvSpPr/>
              <p:nvPr/>
            </p:nvSpPr>
            <p:spPr bwMode="auto">
              <a:xfrm>
                <a:off x="4526578" y="3823239"/>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13" name="Oval 212">
                <a:extLst>
                  <a:ext uri="{FF2B5EF4-FFF2-40B4-BE49-F238E27FC236}">
                    <a16:creationId xmlns:a16="http://schemas.microsoft.com/office/drawing/2014/main" id="{F0A26BF4-C723-4AA3-A71A-60E8F6504969}"/>
                  </a:ext>
                </a:extLst>
              </p:cNvPr>
              <p:cNvSpPr/>
              <p:nvPr/>
            </p:nvSpPr>
            <p:spPr bwMode="auto">
              <a:xfrm>
                <a:off x="4703749" y="3840221"/>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14" name="Oval 213">
                <a:extLst>
                  <a:ext uri="{FF2B5EF4-FFF2-40B4-BE49-F238E27FC236}">
                    <a16:creationId xmlns:a16="http://schemas.microsoft.com/office/drawing/2014/main" id="{2E3B4FAF-9276-4E74-94A6-F2E38C59C019}"/>
                  </a:ext>
                </a:extLst>
              </p:cNvPr>
              <p:cNvSpPr/>
              <p:nvPr/>
            </p:nvSpPr>
            <p:spPr bwMode="auto">
              <a:xfrm>
                <a:off x="4645117" y="3949835"/>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15" name="Oval 214">
                <a:extLst>
                  <a:ext uri="{FF2B5EF4-FFF2-40B4-BE49-F238E27FC236}">
                    <a16:creationId xmlns:a16="http://schemas.microsoft.com/office/drawing/2014/main" id="{9715A593-72C8-4B2C-98A8-9EAD5F8C6EE3}"/>
                  </a:ext>
                </a:extLst>
              </p:cNvPr>
              <p:cNvSpPr/>
              <p:nvPr/>
            </p:nvSpPr>
            <p:spPr bwMode="auto">
              <a:xfrm>
                <a:off x="4817606" y="3937366"/>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16" name="Oval 215">
                <a:extLst>
                  <a:ext uri="{FF2B5EF4-FFF2-40B4-BE49-F238E27FC236}">
                    <a16:creationId xmlns:a16="http://schemas.microsoft.com/office/drawing/2014/main" id="{EBCE085F-BCF7-49F4-993D-2C87FF196FFA}"/>
                  </a:ext>
                </a:extLst>
              </p:cNvPr>
              <p:cNvSpPr/>
              <p:nvPr/>
            </p:nvSpPr>
            <p:spPr bwMode="auto">
              <a:xfrm rot="6506408">
                <a:off x="5013411" y="3781257"/>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17" name="Oval 216">
                <a:extLst>
                  <a:ext uri="{FF2B5EF4-FFF2-40B4-BE49-F238E27FC236}">
                    <a16:creationId xmlns:a16="http://schemas.microsoft.com/office/drawing/2014/main" id="{44131C52-1AA8-4F24-82DD-A6A7698E60C3}"/>
                  </a:ext>
                </a:extLst>
              </p:cNvPr>
              <p:cNvSpPr/>
              <p:nvPr/>
            </p:nvSpPr>
            <p:spPr bwMode="auto">
              <a:xfrm rot="6506408">
                <a:off x="4954779" y="3890871"/>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18" name="Oval 217">
                <a:extLst>
                  <a:ext uri="{FF2B5EF4-FFF2-40B4-BE49-F238E27FC236}">
                    <a16:creationId xmlns:a16="http://schemas.microsoft.com/office/drawing/2014/main" id="{0234B653-EAE9-48C6-BA26-537F0B59809F}"/>
                  </a:ext>
                </a:extLst>
              </p:cNvPr>
              <p:cNvSpPr/>
              <p:nvPr/>
            </p:nvSpPr>
            <p:spPr bwMode="auto">
              <a:xfrm rot="6506408">
                <a:off x="5127268" y="3878402"/>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sp>
          <p:nvSpPr>
            <p:cNvPr id="219" name="TextBox 218">
              <a:extLst>
                <a:ext uri="{FF2B5EF4-FFF2-40B4-BE49-F238E27FC236}">
                  <a16:creationId xmlns:a16="http://schemas.microsoft.com/office/drawing/2014/main" id="{A3E9487A-4780-4687-9C7D-7433E398C4E8}"/>
                </a:ext>
              </a:extLst>
            </p:cNvPr>
            <p:cNvSpPr txBox="1"/>
            <p:nvPr/>
          </p:nvSpPr>
          <p:spPr>
            <a:xfrm>
              <a:off x="4030963" y="4093598"/>
              <a:ext cx="1073664" cy="461665"/>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1D2E5A"/>
                  </a:solidFill>
                  <a:effectLst/>
                  <a:uLnTx/>
                  <a:uFillTx/>
                  <a:latin typeface="Calibri" panose="020F0502020204030204" pitchFamily="34" charset="0"/>
                  <a:cs typeface="Calibri" panose="020F0502020204030204" pitchFamily="34" charset="0"/>
                </a:rPr>
                <a:t>Cytotoxic Cytokines</a:t>
              </a:r>
            </a:p>
          </p:txBody>
        </p:sp>
        <p:grpSp>
          <p:nvGrpSpPr>
            <p:cNvPr id="1033" name="Group 1032">
              <a:extLst>
                <a:ext uri="{FF2B5EF4-FFF2-40B4-BE49-F238E27FC236}">
                  <a16:creationId xmlns:a16="http://schemas.microsoft.com/office/drawing/2014/main" id="{1F2DB9B4-DA7D-43CB-9649-06153240DFE9}"/>
                </a:ext>
              </a:extLst>
            </p:cNvPr>
            <p:cNvGrpSpPr/>
            <p:nvPr/>
          </p:nvGrpSpPr>
          <p:grpSpPr>
            <a:xfrm>
              <a:off x="5741001" y="3015855"/>
              <a:ext cx="174552" cy="812147"/>
              <a:chOff x="5750627" y="3063980"/>
              <a:chExt cx="174552" cy="812147"/>
            </a:xfrm>
          </p:grpSpPr>
          <p:grpSp>
            <p:nvGrpSpPr>
              <p:cNvPr id="1032" name="Group 1031">
                <a:extLst>
                  <a:ext uri="{FF2B5EF4-FFF2-40B4-BE49-F238E27FC236}">
                    <a16:creationId xmlns:a16="http://schemas.microsoft.com/office/drawing/2014/main" id="{C08B63A7-2A3B-4276-BEEA-512DDF7AFC21}"/>
                  </a:ext>
                </a:extLst>
              </p:cNvPr>
              <p:cNvGrpSpPr/>
              <p:nvPr/>
            </p:nvGrpSpPr>
            <p:grpSpPr>
              <a:xfrm>
                <a:off x="5750627" y="3338420"/>
                <a:ext cx="174552" cy="537707"/>
                <a:chOff x="5744277" y="3338420"/>
                <a:chExt cx="174552" cy="537707"/>
              </a:xfrm>
            </p:grpSpPr>
            <p:grpSp>
              <p:nvGrpSpPr>
                <p:cNvPr id="122" name="Group 121">
                  <a:extLst>
                    <a:ext uri="{FF2B5EF4-FFF2-40B4-BE49-F238E27FC236}">
                      <a16:creationId xmlns:a16="http://schemas.microsoft.com/office/drawing/2014/main" id="{6B8722BB-4559-400C-82F7-1A4F53069C7B}"/>
                    </a:ext>
                  </a:extLst>
                </p:cNvPr>
                <p:cNvGrpSpPr/>
                <p:nvPr/>
              </p:nvGrpSpPr>
              <p:grpSpPr>
                <a:xfrm>
                  <a:off x="5779026" y="3338420"/>
                  <a:ext cx="139803" cy="537707"/>
                  <a:chOff x="6524449" y="3607213"/>
                  <a:chExt cx="139803" cy="537707"/>
                </a:xfrm>
              </p:grpSpPr>
              <p:cxnSp>
                <p:nvCxnSpPr>
                  <p:cNvPr id="70" name="Straight Connector 69">
                    <a:extLst>
                      <a:ext uri="{FF2B5EF4-FFF2-40B4-BE49-F238E27FC236}">
                        <a16:creationId xmlns:a16="http://schemas.microsoft.com/office/drawing/2014/main" id="{6C1BF26B-069C-40AE-BF0F-045EAEADBF87}"/>
                      </a:ext>
                    </a:extLst>
                  </p:cNvPr>
                  <p:cNvCxnSpPr>
                    <a:cxnSpLocks/>
                  </p:cNvCxnSpPr>
                  <p:nvPr/>
                </p:nvCxnSpPr>
                <p:spPr bwMode="auto">
                  <a:xfrm rot="10800000">
                    <a:off x="6524449" y="3607213"/>
                    <a:ext cx="0" cy="274688"/>
                  </a:xfrm>
                  <a:prstGeom prst="line">
                    <a:avLst/>
                  </a:prstGeom>
                  <a:noFill/>
                  <a:ln w="19050" cap="flat" cmpd="sng" algn="ctr">
                    <a:solidFill>
                      <a:schemeClr val="accent5">
                        <a:lumMod val="50000"/>
                      </a:schemeClr>
                    </a:solidFill>
                    <a:prstDash val="solid"/>
                    <a:round/>
                    <a:headEnd type="none" w="med" len="med"/>
                    <a:tailEnd type="none" w="med" len="med"/>
                  </a:ln>
                  <a:effectLst/>
                </p:spPr>
              </p:cxnSp>
              <p:sp>
                <p:nvSpPr>
                  <p:cNvPr id="72" name="Freeform: Shape 71">
                    <a:extLst>
                      <a:ext uri="{FF2B5EF4-FFF2-40B4-BE49-F238E27FC236}">
                        <a16:creationId xmlns:a16="http://schemas.microsoft.com/office/drawing/2014/main" id="{50E84259-873B-4B42-AED6-1ECCB2A0827A}"/>
                      </a:ext>
                    </a:extLst>
                  </p:cNvPr>
                  <p:cNvSpPr/>
                  <p:nvPr/>
                </p:nvSpPr>
                <p:spPr bwMode="auto">
                  <a:xfrm rot="10800000">
                    <a:off x="6526669" y="3786418"/>
                    <a:ext cx="99398" cy="358502"/>
                  </a:xfrm>
                  <a:custGeom>
                    <a:avLst/>
                    <a:gdLst>
                      <a:gd name="connsiteX0" fmla="*/ 5065 w 226947"/>
                      <a:gd name="connsiteY0" fmla="*/ 390426 h 687060"/>
                      <a:gd name="connsiteX1" fmla="*/ 14492 w 226947"/>
                      <a:gd name="connsiteY1" fmla="*/ 644950 h 687060"/>
                      <a:gd name="connsiteX2" fmla="*/ 127614 w 226947"/>
                      <a:gd name="connsiteY2" fmla="*/ 626096 h 687060"/>
                      <a:gd name="connsiteX3" fmla="*/ 99333 w 226947"/>
                      <a:gd name="connsiteY3" fmla="*/ 60488 h 687060"/>
                      <a:gd name="connsiteX4" fmla="*/ 212455 w 226947"/>
                      <a:gd name="connsiteY4" fmla="*/ 51061 h 687060"/>
                      <a:gd name="connsiteX5" fmla="*/ 221882 w 226947"/>
                      <a:gd name="connsiteY5" fmla="*/ 371572 h 687060"/>
                      <a:gd name="connsiteX0" fmla="*/ 5065 w 225733"/>
                      <a:gd name="connsiteY0" fmla="*/ 384714 h 680714"/>
                      <a:gd name="connsiteX1" fmla="*/ 14492 w 225733"/>
                      <a:gd name="connsiteY1" fmla="*/ 639238 h 680714"/>
                      <a:gd name="connsiteX2" fmla="*/ 127614 w 225733"/>
                      <a:gd name="connsiteY2" fmla="*/ 620384 h 680714"/>
                      <a:gd name="connsiteX3" fmla="*/ 122024 w 225733"/>
                      <a:gd name="connsiteY3" fmla="*/ 64301 h 680714"/>
                      <a:gd name="connsiteX4" fmla="*/ 212455 w 225733"/>
                      <a:gd name="connsiteY4" fmla="*/ 45349 h 680714"/>
                      <a:gd name="connsiteX5" fmla="*/ 221882 w 225733"/>
                      <a:gd name="connsiteY5" fmla="*/ 365860 h 680714"/>
                      <a:gd name="connsiteX0" fmla="*/ 4138 w 224806"/>
                      <a:gd name="connsiteY0" fmla="*/ 384714 h 680714"/>
                      <a:gd name="connsiteX1" fmla="*/ 13565 w 224806"/>
                      <a:gd name="connsiteY1" fmla="*/ 639238 h 680714"/>
                      <a:gd name="connsiteX2" fmla="*/ 109669 w 224806"/>
                      <a:gd name="connsiteY2" fmla="*/ 620384 h 680714"/>
                      <a:gd name="connsiteX3" fmla="*/ 121097 w 224806"/>
                      <a:gd name="connsiteY3" fmla="*/ 64301 h 680714"/>
                      <a:gd name="connsiteX4" fmla="*/ 211528 w 224806"/>
                      <a:gd name="connsiteY4" fmla="*/ 45349 h 680714"/>
                      <a:gd name="connsiteX5" fmla="*/ 220955 w 224806"/>
                      <a:gd name="connsiteY5" fmla="*/ 365860 h 680714"/>
                      <a:gd name="connsiteX0" fmla="*/ 4138 w 224806"/>
                      <a:gd name="connsiteY0" fmla="*/ 384714 h 680714"/>
                      <a:gd name="connsiteX1" fmla="*/ 13565 w 224806"/>
                      <a:gd name="connsiteY1" fmla="*/ 639238 h 680714"/>
                      <a:gd name="connsiteX2" fmla="*/ 109669 w 224806"/>
                      <a:gd name="connsiteY2" fmla="*/ 620384 h 680714"/>
                      <a:gd name="connsiteX3" fmla="*/ 121097 w 224806"/>
                      <a:gd name="connsiteY3" fmla="*/ 64301 h 680714"/>
                      <a:gd name="connsiteX4" fmla="*/ 211528 w 224806"/>
                      <a:gd name="connsiteY4" fmla="*/ 45349 h 680714"/>
                      <a:gd name="connsiteX5" fmla="*/ 220955 w 224806"/>
                      <a:gd name="connsiteY5" fmla="*/ 365860 h 680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4806" h="680714">
                        <a:moveTo>
                          <a:pt x="4138" y="384714"/>
                        </a:moveTo>
                        <a:cubicBezTo>
                          <a:pt x="-1361" y="492337"/>
                          <a:pt x="-4023" y="599960"/>
                          <a:pt x="13565" y="639238"/>
                        </a:cubicBezTo>
                        <a:cubicBezTo>
                          <a:pt x="31153" y="678516"/>
                          <a:pt x="91747" y="716207"/>
                          <a:pt x="109669" y="620384"/>
                        </a:cubicBezTo>
                        <a:cubicBezTo>
                          <a:pt x="127591" y="524561"/>
                          <a:pt x="104121" y="160140"/>
                          <a:pt x="121097" y="64301"/>
                        </a:cubicBezTo>
                        <a:cubicBezTo>
                          <a:pt x="138073" y="-31538"/>
                          <a:pt x="194885" y="-4911"/>
                          <a:pt x="211528" y="45349"/>
                        </a:cubicBezTo>
                        <a:cubicBezTo>
                          <a:pt x="228171" y="95609"/>
                          <a:pt x="226454" y="231528"/>
                          <a:pt x="220955" y="365860"/>
                        </a:cubicBezTo>
                      </a:path>
                    </a:pathLst>
                  </a:custGeom>
                  <a:noFill/>
                  <a:ln w="19050">
                    <a:solidFill>
                      <a:schemeClr val="accent5">
                        <a:lumMod val="50000"/>
                      </a:schemeClr>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74" name="Rectangle: Rounded Corners 73">
                    <a:extLst>
                      <a:ext uri="{FF2B5EF4-FFF2-40B4-BE49-F238E27FC236}">
                        <a16:creationId xmlns:a16="http://schemas.microsoft.com/office/drawing/2014/main" id="{3BA7EF9A-CAF8-4A60-AF76-755078D09C78}"/>
                      </a:ext>
                    </a:extLst>
                  </p:cNvPr>
                  <p:cNvSpPr/>
                  <p:nvPr/>
                </p:nvSpPr>
                <p:spPr bwMode="auto">
                  <a:xfrm rot="10800000">
                    <a:off x="6606106" y="3842880"/>
                    <a:ext cx="58146" cy="232278"/>
                  </a:xfrm>
                  <a:prstGeom prst="roundRect">
                    <a:avLst/>
                  </a:prstGeom>
                  <a:solidFill>
                    <a:schemeClr val="accent5"/>
                  </a:solidFill>
                  <a:ln w="0">
                    <a:solidFill>
                      <a:schemeClr val="accent5">
                        <a:lumMod val="50000"/>
                      </a:schemeClr>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grpSp>
            <p:sp>
              <p:nvSpPr>
                <p:cNvPr id="75" name="Rectangle: Rounded Corners 74">
                  <a:extLst>
                    <a:ext uri="{FF2B5EF4-FFF2-40B4-BE49-F238E27FC236}">
                      <a16:creationId xmlns:a16="http://schemas.microsoft.com/office/drawing/2014/main" id="{6D21F131-571C-408F-B46A-AE3C79A5B9D9}"/>
                    </a:ext>
                  </a:extLst>
                </p:cNvPr>
                <p:cNvSpPr/>
                <p:nvPr/>
              </p:nvSpPr>
              <p:spPr bwMode="auto">
                <a:xfrm rot="10800000">
                  <a:off x="5744277" y="3613941"/>
                  <a:ext cx="58146" cy="232278"/>
                </a:xfrm>
                <a:prstGeom prst="roundRect">
                  <a:avLst/>
                </a:prstGeom>
                <a:solidFill>
                  <a:schemeClr val="accent5"/>
                </a:solidFill>
                <a:ln w="0">
                  <a:solidFill>
                    <a:schemeClr val="accent5">
                      <a:lumMod val="50000"/>
                    </a:schemeClr>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grpSp>
          <p:grpSp>
            <p:nvGrpSpPr>
              <p:cNvPr id="110" name="Group 109">
                <a:extLst>
                  <a:ext uri="{FF2B5EF4-FFF2-40B4-BE49-F238E27FC236}">
                    <a16:creationId xmlns:a16="http://schemas.microsoft.com/office/drawing/2014/main" id="{733404C6-65CA-4705-9563-869BF3C9EBFF}"/>
                  </a:ext>
                </a:extLst>
              </p:cNvPr>
              <p:cNvGrpSpPr/>
              <p:nvPr/>
            </p:nvGrpSpPr>
            <p:grpSpPr>
              <a:xfrm rot="10800000">
                <a:off x="5759553" y="3063980"/>
                <a:ext cx="52170" cy="350140"/>
                <a:chOff x="4403567" y="4941526"/>
                <a:chExt cx="52170" cy="350140"/>
              </a:xfrm>
            </p:grpSpPr>
            <p:grpSp>
              <p:nvGrpSpPr>
                <p:cNvPr id="76" name="Group 75">
                  <a:extLst>
                    <a:ext uri="{FF2B5EF4-FFF2-40B4-BE49-F238E27FC236}">
                      <a16:creationId xmlns:a16="http://schemas.microsoft.com/office/drawing/2014/main" id="{E58970AF-BBC2-4E62-B6CA-97F136A80421}"/>
                    </a:ext>
                  </a:extLst>
                </p:cNvPr>
                <p:cNvGrpSpPr/>
                <p:nvPr/>
              </p:nvGrpSpPr>
              <p:grpSpPr>
                <a:xfrm>
                  <a:off x="4403567" y="4941526"/>
                  <a:ext cx="52170" cy="231149"/>
                  <a:chOff x="1278852" y="3169343"/>
                  <a:chExt cx="110406" cy="843652"/>
                </a:xfrm>
              </p:grpSpPr>
              <p:sp>
                <p:nvSpPr>
                  <p:cNvPr id="77" name="Rectangle: Rounded Corners 76">
                    <a:extLst>
                      <a:ext uri="{FF2B5EF4-FFF2-40B4-BE49-F238E27FC236}">
                        <a16:creationId xmlns:a16="http://schemas.microsoft.com/office/drawing/2014/main" id="{F89FBCA0-89B2-47B7-BEF1-D2250F08D92B}"/>
                      </a:ext>
                    </a:extLst>
                  </p:cNvPr>
                  <p:cNvSpPr/>
                  <p:nvPr/>
                </p:nvSpPr>
                <p:spPr bwMode="auto">
                  <a:xfrm>
                    <a:off x="1278852" y="3169343"/>
                    <a:ext cx="110406" cy="441045"/>
                  </a:xfrm>
                  <a:prstGeom prst="roundRect">
                    <a:avLst/>
                  </a:prstGeom>
                  <a:solidFill>
                    <a:schemeClr val="accent6"/>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78" name="Rectangle: Rounded Corners 77">
                    <a:extLst>
                      <a:ext uri="{FF2B5EF4-FFF2-40B4-BE49-F238E27FC236}">
                        <a16:creationId xmlns:a16="http://schemas.microsoft.com/office/drawing/2014/main" id="{EE9A5846-A44C-4BC2-A976-BD550E5C868A}"/>
                      </a:ext>
                    </a:extLst>
                  </p:cNvPr>
                  <p:cNvSpPr/>
                  <p:nvPr/>
                </p:nvSpPr>
                <p:spPr bwMode="auto">
                  <a:xfrm>
                    <a:off x="1278852" y="3571951"/>
                    <a:ext cx="110406" cy="441044"/>
                  </a:xfrm>
                  <a:prstGeom prst="roundRect">
                    <a:avLst/>
                  </a:prstGeom>
                  <a:solidFill>
                    <a:schemeClr val="tx2"/>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grpSp>
            <p:sp>
              <p:nvSpPr>
                <p:cNvPr id="111" name="Rectangle: Rounded Corners 110">
                  <a:extLst>
                    <a:ext uri="{FF2B5EF4-FFF2-40B4-BE49-F238E27FC236}">
                      <a16:creationId xmlns:a16="http://schemas.microsoft.com/office/drawing/2014/main" id="{6881FC65-4B99-4919-8CCA-9F20B3FD9AAD}"/>
                    </a:ext>
                  </a:extLst>
                </p:cNvPr>
                <p:cNvSpPr/>
                <p:nvPr/>
              </p:nvSpPr>
              <p:spPr bwMode="auto">
                <a:xfrm>
                  <a:off x="4403567" y="5170826"/>
                  <a:ext cx="52170" cy="120840"/>
                </a:xfrm>
                <a:prstGeom prst="roundRect">
                  <a:avLst/>
                </a:prstGeom>
                <a:solidFill>
                  <a:schemeClr val="accent6"/>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grpSp>
        </p:grpSp>
        <p:grpSp>
          <p:nvGrpSpPr>
            <p:cNvPr id="1034" name="Group 1033">
              <a:extLst>
                <a:ext uri="{FF2B5EF4-FFF2-40B4-BE49-F238E27FC236}">
                  <a16:creationId xmlns:a16="http://schemas.microsoft.com/office/drawing/2014/main" id="{865A80B4-C7D0-4BD6-8BE5-7813E3385091}"/>
                </a:ext>
              </a:extLst>
            </p:cNvPr>
            <p:cNvGrpSpPr/>
            <p:nvPr/>
          </p:nvGrpSpPr>
          <p:grpSpPr>
            <a:xfrm>
              <a:off x="6181120" y="2948114"/>
              <a:ext cx="703663" cy="753522"/>
              <a:chOff x="6441104" y="3198737"/>
              <a:chExt cx="703663" cy="753522"/>
            </a:xfrm>
          </p:grpSpPr>
          <p:sp>
            <p:nvSpPr>
              <p:cNvPr id="222" name="Oval 221">
                <a:extLst>
                  <a:ext uri="{FF2B5EF4-FFF2-40B4-BE49-F238E27FC236}">
                    <a16:creationId xmlns:a16="http://schemas.microsoft.com/office/drawing/2014/main" id="{13AAAACD-78B0-4563-A2A1-25ABD4A1324B}"/>
                  </a:ext>
                </a:extLst>
              </p:cNvPr>
              <p:cNvSpPr/>
              <p:nvPr/>
            </p:nvSpPr>
            <p:spPr bwMode="auto">
              <a:xfrm>
                <a:off x="6441104" y="3292133"/>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23" name="Oval 222">
                <a:extLst>
                  <a:ext uri="{FF2B5EF4-FFF2-40B4-BE49-F238E27FC236}">
                    <a16:creationId xmlns:a16="http://schemas.microsoft.com/office/drawing/2014/main" id="{C29D8BD1-4908-491F-81B6-62508DE1E1A6}"/>
                  </a:ext>
                </a:extLst>
              </p:cNvPr>
              <p:cNvSpPr/>
              <p:nvPr/>
            </p:nvSpPr>
            <p:spPr bwMode="auto">
              <a:xfrm>
                <a:off x="6602169" y="3307210"/>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24" name="Oval 223">
                <a:extLst>
                  <a:ext uri="{FF2B5EF4-FFF2-40B4-BE49-F238E27FC236}">
                    <a16:creationId xmlns:a16="http://schemas.microsoft.com/office/drawing/2014/main" id="{77015576-474C-43D1-AB56-82DBE314BC35}"/>
                  </a:ext>
                </a:extLst>
              </p:cNvPr>
              <p:cNvSpPr/>
              <p:nvPr/>
            </p:nvSpPr>
            <p:spPr bwMode="auto">
              <a:xfrm>
                <a:off x="6939541" y="3198737"/>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25" name="Oval 224">
                <a:extLst>
                  <a:ext uri="{FF2B5EF4-FFF2-40B4-BE49-F238E27FC236}">
                    <a16:creationId xmlns:a16="http://schemas.microsoft.com/office/drawing/2014/main" id="{DED2C785-82BC-494F-9711-D2AB0963D8E1}"/>
                  </a:ext>
                </a:extLst>
              </p:cNvPr>
              <p:cNvSpPr/>
              <p:nvPr/>
            </p:nvSpPr>
            <p:spPr bwMode="auto">
              <a:xfrm>
                <a:off x="7091941" y="3351137"/>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26" name="Oval 225">
                <a:extLst>
                  <a:ext uri="{FF2B5EF4-FFF2-40B4-BE49-F238E27FC236}">
                    <a16:creationId xmlns:a16="http://schemas.microsoft.com/office/drawing/2014/main" id="{0891640A-2FA2-40FE-932F-A617B9622C09}"/>
                  </a:ext>
                </a:extLst>
              </p:cNvPr>
              <p:cNvSpPr/>
              <p:nvPr/>
            </p:nvSpPr>
            <p:spPr bwMode="auto">
              <a:xfrm>
                <a:off x="6678910" y="3366128"/>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27" name="Oval 226">
                <a:extLst>
                  <a:ext uri="{FF2B5EF4-FFF2-40B4-BE49-F238E27FC236}">
                    <a16:creationId xmlns:a16="http://schemas.microsoft.com/office/drawing/2014/main" id="{8FAE8688-8DFC-4379-A8F7-B7FBA2BA2CE7}"/>
                  </a:ext>
                </a:extLst>
              </p:cNvPr>
              <p:cNvSpPr/>
              <p:nvPr/>
            </p:nvSpPr>
            <p:spPr bwMode="auto">
              <a:xfrm>
                <a:off x="6808780" y="3293772"/>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28" name="Oval 227">
                <a:extLst>
                  <a:ext uri="{FF2B5EF4-FFF2-40B4-BE49-F238E27FC236}">
                    <a16:creationId xmlns:a16="http://schemas.microsoft.com/office/drawing/2014/main" id="{92736254-3C38-4E77-9A5B-566E11B43ADE}"/>
                  </a:ext>
                </a:extLst>
              </p:cNvPr>
              <p:cNvSpPr/>
              <p:nvPr/>
            </p:nvSpPr>
            <p:spPr bwMode="auto">
              <a:xfrm>
                <a:off x="6552091" y="3439374"/>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29" name="Oval 228">
                <a:extLst>
                  <a:ext uri="{FF2B5EF4-FFF2-40B4-BE49-F238E27FC236}">
                    <a16:creationId xmlns:a16="http://schemas.microsoft.com/office/drawing/2014/main" id="{5E4FDB21-7A19-44D8-BB12-3D8AEE65D162}"/>
                  </a:ext>
                </a:extLst>
              </p:cNvPr>
              <p:cNvSpPr/>
              <p:nvPr/>
            </p:nvSpPr>
            <p:spPr bwMode="auto">
              <a:xfrm>
                <a:off x="6704491" y="3591774"/>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30" name="Oval 229">
                <a:extLst>
                  <a:ext uri="{FF2B5EF4-FFF2-40B4-BE49-F238E27FC236}">
                    <a16:creationId xmlns:a16="http://schemas.microsoft.com/office/drawing/2014/main" id="{04F5703C-28C2-45BC-9D7F-23E1926113AF}"/>
                  </a:ext>
                </a:extLst>
              </p:cNvPr>
              <p:cNvSpPr/>
              <p:nvPr/>
            </p:nvSpPr>
            <p:spPr bwMode="auto">
              <a:xfrm>
                <a:off x="6781232" y="3650692"/>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31" name="Oval 230">
                <a:extLst>
                  <a:ext uri="{FF2B5EF4-FFF2-40B4-BE49-F238E27FC236}">
                    <a16:creationId xmlns:a16="http://schemas.microsoft.com/office/drawing/2014/main" id="{526C79AA-78AF-4DB6-85CB-91E4FB9714A1}"/>
                  </a:ext>
                </a:extLst>
              </p:cNvPr>
              <p:cNvSpPr/>
              <p:nvPr/>
            </p:nvSpPr>
            <p:spPr bwMode="auto">
              <a:xfrm>
                <a:off x="6911102" y="3578336"/>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32" name="Oval 231">
                <a:extLst>
                  <a:ext uri="{FF2B5EF4-FFF2-40B4-BE49-F238E27FC236}">
                    <a16:creationId xmlns:a16="http://schemas.microsoft.com/office/drawing/2014/main" id="{BBD07B84-2E41-45A0-A39B-13583995EDD6}"/>
                  </a:ext>
                </a:extLst>
              </p:cNvPr>
              <p:cNvSpPr/>
              <p:nvPr/>
            </p:nvSpPr>
            <p:spPr bwMode="auto">
              <a:xfrm>
                <a:off x="6886721" y="3420619"/>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33" name="Oval 232">
                <a:extLst>
                  <a:ext uri="{FF2B5EF4-FFF2-40B4-BE49-F238E27FC236}">
                    <a16:creationId xmlns:a16="http://schemas.microsoft.com/office/drawing/2014/main" id="{4B58E705-A616-4641-A302-4DE224024222}"/>
                  </a:ext>
                </a:extLst>
              </p:cNvPr>
              <p:cNvSpPr/>
              <p:nvPr/>
            </p:nvSpPr>
            <p:spPr bwMode="auto">
              <a:xfrm>
                <a:off x="7039121" y="3573019"/>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34" name="Oval 233">
                <a:extLst>
                  <a:ext uri="{FF2B5EF4-FFF2-40B4-BE49-F238E27FC236}">
                    <a16:creationId xmlns:a16="http://schemas.microsoft.com/office/drawing/2014/main" id="{BB99883E-AFD3-4964-9122-AC62149FD0D8}"/>
                  </a:ext>
                </a:extLst>
              </p:cNvPr>
              <p:cNvSpPr/>
              <p:nvPr/>
            </p:nvSpPr>
            <p:spPr bwMode="auto">
              <a:xfrm>
                <a:off x="6548435" y="3602059"/>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35" name="Oval 234">
                <a:extLst>
                  <a:ext uri="{FF2B5EF4-FFF2-40B4-BE49-F238E27FC236}">
                    <a16:creationId xmlns:a16="http://schemas.microsoft.com/office/drawing/2014/main" id="{D5FAE232-B9B0-4026-82AB-1EC9F9A0E8BF}"/>
                  </a:ext>
                </a:extLst>
              </p:cNvPr>
              <p:cNvSpPr/>
              <p:nvPr/>
            </p:nvSpPr>
            <p:spPr bwMode="auto">
              <a:xfrm>
                <a:off x="6498357" y="3734223"/>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36" name="Oval 235">
                <a:extLst>
                  <a:ext uri="{FF2B5EF4-FFF2-40B4-BE49-F238E27FC236}">
                    <a16:creationId xmlns:a16="http://schemas.microsoft.com/office/drawing/2014/main" id="{15D5DC95-FD34-4CC8-8B07-2C92C5B199AC}"/>
                  </a:ext>
                </a:extLst>
              </p:cNvPr>
              <p:cNvSpPr/>
              <p:nvPr/>
            </p:nvSpPr>
            <p:spPr bwMode="auto">
              <a:xfrm>
                <a:off x="6675528" y="3751205"/>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37" name="Oval 236">
                <a:extLst>
                  <a:ext uri="{FF2B5EF4-FFF2-40B4-BE49-F238E27FC236}">
                    <a16:creationId xmlns:a16="http://schemas.microsoft.com/office/drawing/2014/main" id="{EF80C125-5021-421D-A3C9-B71ADD1612FF}"/>
                  </a:ext>
                </a:extLst>
              </p:cNvPr>
              <p:cNvSpPr/>
              <p:nvPr/>
            </p:nvSpPr>
            <p:spPr bwMode="auto">
              <a:xfrm>
                <a:off x="6616896" y="3860819"/>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38" name="Oval 237">
                <a:extLst>
                  <a:ext uri="{FF2B5EF4-FFF2-40B4-BE49-F238E27FC236}">
                    <a16:creationId xmlns:a16="http://schemas.microsoft.com/office/drawing/2014/main" id="{01A5A074-1927-4B93-B396-008C51913EE5}"/>
                  </a:ext>
                </a:extLst>
              </p:cNvPr>
              <p:cNvSpPr/>
              <p:nvPr/>
            </p:nvSpPr>
            <p:spPr bwMode="auto">
              <a:xfrm>
                <a:off x="6789385" y="3848350"/>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39" name="Oval 238">
                <a:extLst>
                  <a:ext uri="{FF2B5EF4-FFF2-40B4-BE49-F238E27FC236}">
                    <a16:creationId xmlns:a16="http://schemas.microsoft.com/office/drawing/2014/main" id="{DD608943-DF56-4DD5-9F74-330E82DBFF8B}"/>
                  </a:ext>
                </a:extLst>
              </p:cNvPr>
              <p:cNvSpPr/>
              <p:nvPr/>
            </p:nvSpPr>
            <p:spPr bwMode="auto">
              <a:xfrm rot="6506408">
                <a:off x="6985190" y="3692241"/>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40" name="Oval 239">
                <a:extLst>
                  <a:ext uri="{FF2B5EF4-FFF2-40B4-BE49-F238E27FC236}">
                    <a16:creationId xmlns:a16="http://schemas.microsoft.com/office/drawing/2014/main" id="{BB4DDA8C-59EA-49F1-9904-31AA95809B0E}"/>
                  </a:ext>
                </a:extLst>
              </p:cNvPr>
              <p:cNvSpPr/>
              <p:nvPr/>
            </p:nvSpPr>
            <p:spPr bwMode="auto">
              <a:xfrm rot="6506408">
                <a:off x="6926558" y="3801855"/>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41" name="Oval 240">
                <a:extLst>
                  <a:ext uri="{FF2B5EF4-FFF2-40B4-BE49-F238E27FC236}">
                    <a16:creationId xmlns:a16="http://schemas.microsoft.com/office/drawing/2014/main" id="{AF683522-0D89-4CA7-A0F0-3C22245B24B0}"/>
                  </a:ext>
                </a:extLst>
              </p:cNvPr>
              <p:cNvSpPr/>
              <p:nvPr/>
            </p:nvSpPr>
            <p:spPr bwMode="auto">
              <a:xfrm rot="6506408">
                <a:off x="7099047" y="3789386"/>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grpSp>
        <p:nvGrpSpPr>
          <p:cNvPr id="1025" name="Group 1024">
            <a:extLst>
              <a:ext uri="{FF2B5EF4-FFF2-40B4-BE49-F238E27FC236}">
                <a16:creationId xmlns:a16="http://schemas.microsoft.com/office/drawing/2014/main" id="{E25DB78E-0385-41A1-874C-ED41C6061FB4}"/>
              </a:ext>
            </a:extLst>
          </p:cNvPr>
          <p:cNvGrpSpPr/>
          <p:nvPr/>
        </p:nvGrpSpPr>
        <p:grpSpPr>
          <a:xfrm rot="16200000">
            <a:off x="8239172" y="2929809"/>
            <a:ext cx="1135394" cy="1602856"/>
            <a:chOff x="8334512" y="4747167"/>
            <a:chExt cx="1135394" cy="1602856"/>
          </a:xfrm>
        </p:grpSpPr>
        <p:grpSp>
          <p:nvGrpSpPr>
            <p:cNvPr id="1024" name="Group 1023">
              <a:extLst>
                <a:ext uri="{FF2B5EF4-FFF2-40B4-BE49-F238E27FC236}">
                  <a16:creationId xmlns:a16="http://schemas.microsoft.com/office/drawing/2014/main" id="{5ECB1019-8DB1-4151-BE68-C0C6ADECBC95}"/>
                </a:ext>
              </a:extLst>
            </p:cNvPr>
            <p:cNvGrpSpPr/>
            <p:nvPr/>
          </p:nvGrpSpPr>
          <p:grpSpPr>
            <a:xfrm>
              <a:off x="8842224" y="5742795"/>
              <a:ext cx="91440" cy="405139"/>
              <a:chOff x="8905835" y="5742795"/>
              <a:chExt cx="91440" cy="405139"/>
            </a:xfrm>
          </p:grpSpPr>
          <p:cxnSp>
            <p:nvCxnSpPr>
              <p:cNvPr id="173" name="Straight Connector 172">
                <a:extLst>
                  <a:ext uri="{FF2B5EF4-FFF2-40B4-BE49-F238E27FC236}">
                    <a16:creationId xmlns:a16="http://schemas.microsoft.com/office/drawing/2014/main" id="{6779AB27-4F4D-4EE4-B9DA-20B0645B6DE3}"/>
                  </a:ext>
                </a:extLst>
              </p:cNvPr>
              <p:cNvCxnSpPr>
                <a:cxnSpLocks/>
              </p:cNvCxnSpPr>
              <p:nvPr/>
            </p:nvCxnSpPr>
            <p:spPr bwMode="auto">
              <a:xfrm rot="10800000">
                <a:off x="8949516" y="5742795"/>
                <a:ext cx="1911" cy="274688"/>
              </a:xfrm>
              <a:prstGeom prst="line">
                <a:avLst/>
              </a:prstGeom>
              <a:noFill/>
              <a:ln w="19050" cap="flat" cmpd="sng" algn="ctr">
                <a:solidFill>
                  <a:schemeClr val="accent6"/>
                </a:solidFill>
                <a:prstDash val="solid"/>
                <a:round/>
                <a:headEnd type="none" w="med" len="med"/>
                <a:tailEnd type="none" w="med" len="med"/>
              </a:ln>
              <a:effectLst/>
            </p:spPr>
          </p:cxnSp>
          <p:sp>
            <p:nvSpPr>
              <p:cNvPr id="130" name="Rectangle: Rounded Corners 129">
                <a:extLst>
                  <a:ext uri="{FF2B5EF4-FFF2-40B4-BE49-F238E27FC236}">
                    <a16:creationId xmlns:a16="http://schemas.microsoft.com/office/drawing/2014/main" id="{FEE9D1CA-B15F-49B0-9C6C-D68C06DBBEA8}"/>
                  </a:ext>
                </a:extLst>
              </p:cNvPr>
              <p:cNvSpPr/>
              <p:nvPr/>
            </p:nvSpPr>
            <p:spPr bwMode="auto">
              <a:xfrm rot="10800000">
                <a:off x="8905835" y="5965054"/>
                <a:ext cx="91440" cy="182880"/>
              </a:xfrm>
              <a:prstGeom prst="roundRect">
                <a:avLst/>
              </a:prstGeom>
              <a:solidFill>
                <a:schemeClr val="accent4"/>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endParaRPr>
              </a:p>
            </p:txBody>
          </p:sp>
        </p:grpSp>
        <p:grpSp>
          <p:nvGrpSpPr>
            <p:cNvPr id="125" name="Group 124">
              <a:extLst>
                <a:ext uri="{FF2B5EF4-FFF2-40B4-BE49-F238E27FC236}">
                  <a16:creationId xmlns:a16="http://schemas.microsoft.com/office/drawing/2014/main" id="{46762B43-930A-4DD1-B70F-8259EA67450B}"/>
                </a:ext>
              </a:extLst>
            </p:cNvPr>
            <p:cNvGrpSpPr/>
            <p:nvPr/>
          </p:nvGrpSpPr>
          <p:grpSpPr>
            <a:xfrm>
              <a:off x="8960290" y="5742796"/>
              <a:ext cx="91440" cy="405139"/>
              <a:chOff x="9058235" y="5895195"/>
              <a:chExt cx="91440" cy="405139"/>
            </a:xfrm>
          </p:grpSpPr>
          <p:cxnSp>
            <p:nvCxnSpPr>
              <p:cNvPr id="174" name="Straight Connector 173">
                <a:extLst>
                  <a:ext uri="{FF2B5EF4-FFF2-40B4-BE49-F238E27FC236}">
                    <a16:creationId xmlns:a16="http://schemas.microsoft.com/office/drawing/2014/main" id="{0AF1B0C8-D64B-4D3C-8E03-BDFD02A32C84}"/>
                  </a:ext>
                </a:extLst>
              </p:cNvPr>
              <p:cNvCxnSpPr>
                <a:cxnSpLocks/>
              </p:cNvCxnSpPr>
              <p:nvPr/>
            </p:nvCxnSpPr>
            <p:spPr bwMode="auto">
              <a:xfrm rot="10800000">
                <a:off x="9101916" y="5895195"/>
                <a:ext cx="1911" cy="274688"/>
              </a:xfrm>
              <a:prstGeom prst="line">
                <a:avLst/>
              </a:prstGeom>
              <a:noFill/>
              <a:ln w="19050" cap="flat" cmpd="sng" algn="ctr">
                <a:solidFill>
                  <a:schemeClr val="accent6"/>
                </a:solidFill>
                <a:prstDash val="solid"/>
                <a:round/>
                <a:headEnd type="none" w="med" len="med"/>
                <a:tailEnd type="none" w="med" len="med"/>
              </a:ln>
              <a:effectLst/>
            </p:spPr>
          </p:cxnSp>
          <p:sp>
            <p:nvSpPr>
              <p:cNvPr id="175" name="Rectangle: Rounded Corners 174">
                <a:extLst>
                  <a:ext uri="{FF2B5EF4-FFF2-40B4-BE49-F238E27FC236}">
                    <a16:creationId xmlns:a16="http://schemas.microsoft.com/office/drawing/2014/main" id="{0C9A278D-7DC9-4B47-B54B-E017A0A57550}"/>
                  </a:ext>
                </a:extLst>
              </p:cNvPr>
              <p:cNvSpPr/>
              <p:nvPr/>
            </p:nvSpPr>
            <p:spPr bwMode="auto">
              <a:xfrm rot="10800000">
                <a:off x="9058235" y="6117454"/>
                <a:ext cx="91440" cy="182880"/>
              </a:xfrm>
              <a:prstGeom prst="roundRect">
                <a:avLst/>
              </a:prstGeom>
              <a:solidFill>
                <a:schemeClr val="accent4"/>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endParaRPr>
              </a:p>
            </p:txBody>
          </p:sp>
        </p:grpSp>
        <p:sp>
          <p:nvSpPr>
            <p:cNvPr id="132" name="TextBox 131">
              <a:extLst>
                <a:ext uri="{FF2B5EF4-FFF2-40B4-BE49-F238E27FC236}">
                  <a16:creationId xmlns:a16="http://schemas.microsoft.com/office/drawing/2014/main" id="{6522C0B6-3A88-484D-9256-590E1E3EF227}"/>
                </a:ext>
              </a:extLst>
            </p:cNvPr>
            <p:cNvSpPr txBox="1"/>
            <p:nvPr/>
          </p:nvSpPr>
          <p:spPr>
            <a:xfrm rot="5400000">
              <a:off x="8359824" y="5931259"/>
              <a:ext cx="560529" cy="276999"/>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1D2E5A"/>
                  </a:solidFill>
                  <a:effectLst/>
                  <a:uLnTx/>
                  <a:uFillTx/>
                  <a:latin typeface="Calibri" panose="020F0502020204030204" pitchFamily="34" charset="0"/>
                  <a:cs typeface="Calibri" panose="020F0502020204030204" pitchFamily="34" charset="0"/>
                </a:rPr>
                <a:t>CD3</a:t>
              </a:r>
            </a:p>
          </p:txBody>
        </p:sp>
        <p:grpSp>
          <p:nvGrpSpPr>
            <p:cNvPr id="134" name="Group 115">
              <a:extLst>
                <a:ext uri="{FF2B5EF4-FFF2-40B4-BE49-F238E27FC236}">
                  <a16:creationId xmlns:a16="http://schemas.microsoft.com/office/drawing/2014/main" id="{96E51D43-DAFE-4C9B-940A-DAE102AC4267}"/>
                </a:ext>
              </a:extLst>
            </p:cNvPr>
            <p:cNvGrpSpPr/>
            <p:nvPr/>
          </p:nvGrpSpPr>
          <p:grpSpPr>
            <a:xfrm rot="10800000">
              <a:off x="8334512" y="4747167"/>
              <a:ext cx="1135394" cy="1085160"/>
              <a:chOff x="863178" y="2614612"/>
              <a:chExt cx="1419029" cy="1423987"/>
            </a:xfrm>
          </p:grpSpPr>
          <p:sp>
            <p:nvSpPr>
              <p:cNvPr id="168" name="Oval 5">
                <a:extLst>
                  <a:ext uri="{FF2B5EF4-FFF2-40B4-BE49-F238E27FC236}">
                    <a16:creationId xmlns:a16="http://schemas.microsoft.com/office/drawing/2014/main" id="{0F4A90A7-9F12-4DED-AE5C-2F83D1A6C83C}"/>
                  </a:ext>
                </a:extLst>
              </p:cNvPr>
              <p:cNvSpPr>
                <a:spLocks noChangeArrowheads="1"/>
              </p:cNvSpPr>
              <p:nvPr/>
            </p:nvSpPr>
            <p:spPr bwMode="auto">
              <a:xfrm>
                <a:off x="863178" y="2614612"/>
                <a:ext cx="1419029" cy="1423987"/>
              </a:xfrm>
              <a:prstGeom prst="ellipse">
                <a:avLst/>
              </a:prstGeom>
              <a:solidFill>
                <a:schemeClr val="accent4"/>
              </a:solidFill>
              <a:ln w="9525">
                <a:solidFill>
                  <a:schemeClr val="bg2">
                    <a:lumMod val="10000"/>
                  </a:schemeClr>
                </a:solidFill>
                <a:round/>
                <a:headEnd/>
                <a:tailEnd/>
              </a:ln>
            </p:spPr>
            <p:txBody>
              <a:bodyPr wrap="none" anchor="ct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endParaRPr>
              </a:p>
            </p:txBody>
          </p:sp>
          <p:sp>
            <p:nvSpPr>
              <p:cNvPr id="169" name="Oval 6">
                <a:extLst>
                  <a:ext uri="{FF2B5EF4-FFF2-40B4-BE49-F238E27FC236}">
                    <a16:creationId xmlns:a16="http://schemas.microsoft.com/office/drawing/2014/main" id="{32AD9508-AE34-407A-95BB-E89CE3C6FE3C}"/>
                  </a:ext>
                </a:extLst>
              </p:cNvPr>
              <p:cNvSpPr>
                <a:spLocks noChangeArrowheads="1"/>
              </p:cNvSpPr>
              <p:nvPr/>
            </p:nvSpPr>
            <p:spPr bwMode="auto">
              <a:xfrm>
                <a:off x="1217937" y="3233737"/>
                <a:ext cx="591263" cy="557212"/>
              </a:xfrm>
              <a:prstGeom prst="ellipse">
                <a:avLst/>
              </a:prstGeom>
              <a:solidFill>
                <a:srgbClr val="7EEA9D"/>
              </a:solidFill>
              <a:ln w="9525">
                <a:solidFill>
                  <a:schemeClr val="bg2">
                    <a:lumMod val="10000"/>
                  </a:schemeClr>
                </a:solidFill>
                <a:round/>
                <a:headEnd/>
                <a:tailEnd/>
              </a:ln>
            </p:spPr>
            <p:txBody>
              <a:bodyPr wrap="none" anchor="ct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endParaRPr>
              </a:p>
            </p:txBody>
          </p:sp>
        </p:grpSp>
      </p:grpSp>
      <p:grpSp>
        <p:nvGrpSpPr>
          <p:cNvPr id="1027" name="Group 1026">
            <a:extLst>
              <a:ext uri="{FF2B5EF4-FFF2-40B4-BE49-F238E27FC236}">
                <a16:creationId xmlns:a16="http://schemas.microsoft.com/office/drawing/2014/main" id="{6CED5902-3C2B-410F-800B-85D23578D35D}"/>
              </a:ext>
            </a:extLst>
          </p:cNvPr>
          <p:cNvGrpSpPr/>
          <p:nvPr/>
        </p:nvGrpSpPr>
        <p:grpSpPr>
          <a:xfrm rot="16200000">
            <a:off x="9996023" y="2739117"/>
            <a:ext cx="1713235" cy="1325934"/>
            <a:chOff x="9475087" y="3115481"/>
            <a:chExt cx="1713235" cy="1325934"/>
          </a:xfrm>
        </p:grpSpPr>
        <p:grpSp>
          <p:nvGrpSpPr>
            <p:cNvPr id="183" name="Group 182">
              <a:extLst>
                <a:ext uri="{FF2B5EF4-FFF2-40B4-BE49-F238E27FC236}">
                  <a16:creationId xmlns:a16="http://schemas.microsoft.com/office/drawing/2014/main" id="{27945FA4-4B3A-49C5-9C63-F207B3BC4836}"/>
                </a:ext>
              </a:extLst>
            </p:cNvPr>
            <p:cNvGrpSpPr/>
            <p:nvPr/>
          </p:nvGrpSpPr>
          <p:grpSpPr>
            <a:xfrm>
              <a:off x="9475087" y="3330654"/>
              <a:ext cx="1713235" cy="1110761"/>
              <a:chOff x="2105843" y="3329608"/>
              <a:chExt cx="1713235" cy="1110761"/>
            </a:xfrm>
          </p:grpSpPr>
          <p:sp>
            <p:nvSpPr>
              <p:cNvPr id="188" name="Freeform 67">
                <a:extLst>
                  <a:ext uri="{FF2B5EF4-FFF2-40B4-BE49-F238E27FC236}">
                    <a16:creationId xmlns:a16="http://schemas.microsoft.com/office/drawing/2014/main" id="{E9F43D6C-9AEA-4F19-B3B3-7DBE7A1E4C78}"/>
                  </a:ext>
                </a:extLst>
              </p:cNvPr>
              <p:cNvSpPr/>
              <p:nvPr/>
            </p:nvSpPr>
            <p:spPr bwMode="auto">
              <a:xfrm rot="5710343">
                <a:off x="2407080" y="3028371"/>
                <a:ext cx="1110761" cy="1713235"/>
              </a:xfrm>
              <a:custGeom>
                <a:avLst/>
                <a:gdLst>
                  <a:gd name="connsiteX0" fmla="*/ 115888 w 1040210"/>
                  <a:gd name="connsiteY0" fmla="*/ 384969 h 1144985"/>
                  <a:gd name="connsiteX1" fmla="*/ 123032 w 1040210"/>
                  <a:gd name="connsiteY1" fmla="*/ 330201 h 1144985"/>
                  <a:gd name="connsiteX2" fmla="*/ 103982 w 1040210"/>
                  <a:gd name="connsiteY2" fmla="*/ 265907 h 1144985"/>
                  <a:gd name="connsiteX3" fmla="*/ 89694 w 1040210"/>
                  <a:gd name="connsiteY3" fmla="*/ 218282 h 1144985"/>
                  <a:gd name="connsiteX4" fmla="*/ 125413 w 1040210"/>
                  <a:gd name="connsiteY4" fmla="*/ 213519 h 1144985"/>
                  <a:gd name="connsiteX5" fmla="*/ 180182 w 1040210"/>
                  <a:gd name="connsiteY5" fmla="*/ 246857 h 1144985"/>
                  <a:gd name="connsiteX6" fmla="*/ 227807 w 1040210"/>
                  <a:gd name="connsiteY6" fmla="*/ 270669 h 1144985"/>
                  <a:gd name="connsiteX7" fmla="*/ 244475 w 1040210"/>
                  <a:gd name="connsiteY7" fmla="*/ 273051 h 1144985"/>
                  <a:gd name="connsiteX8" fmla="*/ 318294 w 1040210"/>
                  <a:gd name="connsiteY8" fmla="*/ 232569 h 1144985"/>
                  <a:gd name="connsiteX9" fmla="*/ 449263 w 1040210"/>
                  <a:gd name="connsiteY9" fmla="*/ 184944 h 1144985"/>
                  <a:gd name="connsiteX10" fmla="*/ 539750 w 1040210"/>
                  <a:gd name="connsiteY10" fmla="*/ 184944 h 1144985"/>
                  <a:gd name="connsiteX11" fmla="*/ 601663 w 1040210"/>
                  <a:gd name="connsiteY11" fmla="*/ 118269 h 1144985"/>
                  <a:gd name="connsiteX12" fmla="*/ 646907 w 1040210"/>
                  <a:gd name="connsiteY12" fmla="*/ 34926 h 1144985"/>
                  <a:gd name="connsiteX13" fmla="*/ 718344 w 1040210"/>
                  <a:gd name="connsiteY13" fmla="*/ 3969 h 1144985"/>
                  <a:gd name="connsiteX14" fmla="*/ 758825 w 1040210"/>
                  <a:gd name="connsiteY14" fmla="*/ 11113 h 1144985"/>
                  <a:gd name="connsiteX15" fmla="*/ 763588 w 1040210"/>
                  <a:gd name="connsiteY15" fmla="*/ 70644 h 1144985"/>
                  <a:gd name="connsiteX16" fmla="*/ 799307 w 1040210"/>
                  <a:gd name="connsiteY16" fmla="*/ 130176 h 1144985"/>
                  <a:gd name="connsiteX17" fmla="*/ 837407 w 1040210"/>
                  <a:gd name="connsiteY17" fmla="*/ 158751 h 1144985"/>
                  <a:gd name="connsiteX18" fmla="*/ 920750 w 1040210"/>
                  <a:gd name="connsiteY18" fmla="*/ 158751 h 1144985"/>
                  <a:gd name="connsiteX19" fmla="*/ 965994 w 1040210"/>
                  <a:gd name="connsiteY19" fmla="*/ 175419 h 1144985"/>
                  <a:gd name="connsiteX20" fmla="*/ 968375 w 1040210"/>
                  <a:gd name="connsiteY20" fmla="*/ 215901 h 1144985"/>
                  <a:gd name="connsiteX21" fmla="*/ 946944 w 1040210"/>
                  <a:gd name="connsiteY21" fmla="*/ 275432 h 1144985"/>
                  <a:gd name="connsiteX22" fmla="*/ 946944 w 1040210"/>
                  <a:gd name="connsiteY22" fmla="*/ 334963 h 1144985"/>
                  <a:gd name="connsiteX23" fmla="*/ 982663 w 1040210"/>
                  <a:gd name="connsiteY23" fmla="*/ 401638 h 1144985"/>
                  <a:gd name="connsiteX24" fmla="*/ 1008857 w 1040210"/>
                  <a:gd name="connsiteY24" fmla="*/ 523082 h 1144985"/>
                  <a:gd name="connsiteX25" fmla="*/ 999332 w 1040210"/>
                  <a:gd name="connsiteY25" fmla="*/ 727869 h 1144985"/>
                  <a:gd name="connsiteX26" fmla="*/ 989807 w 1040210"/>
                  <a:gd name="connsiteY26" fmla="*/ 765969 h 1144985"/>
                  <a:gd name="connsiteX27" fmla="*/ 1006475 w 1040210"/>
                  <a:gd name="connsiteY27" fmla="*/ 811213 h 1144985"/>
                  <a:gd name="connsiteX28" fmla="*/ 1039813 w 1040210"/>
                  <a:gd name="connsiteY28" fmla="*/ 856457 h 1144985"/>
                  <a:gd name="connsiteX29" fmla="*/ 1004094 w 1040210"/>
                  <a:gd name="connsiteY29" fmla="*/ 899319 h 1144985"/>
                  <a:gd name="connsiteX30" fmla="*/ 937419 w 1040210"/>
                  <a:gd name="connsiteY30" fmla="*/ 908844 h 1144985"/>
                  <a:gd name="connsiteX31" fmla="*/ 885032 w 1040210"/>
                  <a:gd name="connsiteY31" fmla="*/ 915988 h 1144985"/>
                  <a:gd name="connsiteX32" fmla="*/ 851694 w 1040210"/>
                  <a:gd name="connsiteY32" fmla="*/ 949326 h 1144985"/>
                  <a:gd name="connsiteX33" fmla="*/ 763588 w 1040210"/>
                  <a:gd name="connsiteY33" fmla="*/ 999332 h 1144985"/>
                  <a:gd name="connsiteX34" fmla="*/ 699294 w 1040210"/>
                  <a:gd name="connsiteY34" fmla="*/ 1068388 h 1144985"/>
                  <a:gd name="connsiteX35" fmla="*/ 658813 w 1040210"/>
                  <a:gd name="connsiteY35" fmla="*/ 1082676 h 1144985"/>
                  <a:gd name="connsiteX36" fmla="*/ 604044 w 1040210"/>
                  <a:gd name="connsiteY36" fmla="*/ 1051719 h 1144985"/>
                  <a:gd name="connsiteX37" fmla="*/ 573088 w 1040210"/>
                  <a:gd name="connsiteY37" fmla="*/ 1058863 h 1144985"/>
                  <a:gd name="connsiteX38" fmla="*/ 494507 w 1040210"/>
                  <a:gd name="connsiteY38" fmla="*/ 1120776 h 1144985"/>
                  <a:gd name="connsiteX39" fmla="*/ 461169 w 1040210"/>
                  <a:gd name="connsiteY39" fmla="*/ 1137444 h 1144985"/>
                  <a:gd name="connsiteX40" fmla="*/ 413544 w 1040210"/>
                  <a:gd name="connsiteY40" fmla="*/ 1075532 h 1144985"/>
                  <a:gd name="connsiteX41" fmla="*/ 332582 w 1040210"/>
                  <a:gd name="connsiteY41" fmla="*/ 1006476 h 1144985"/>
                  <a:gd name="connsiteX42" fmla="*/ 268288 w 1040210"/>
                  <a:gd name="connsiteY42" fmla="*/ 1027907 h 1144985"/>
                  <a:gd name="connsiteX43" fmla="*/ 237332 w 1040210"/>
                  <a:gd name="connsiteY43" fmla="*/ 996951 h 1144985"/>
                  <a:gd name="connsiteX44" fmla="*/ 225425 w 1040210"/>
                  <a:gd name="connsiteY44" fmla="*/ 961232 h 1144985"/>
                  <a:gd name="connsiteX45" fmla="*/ 184944 w 1040210"/>
                  <a:gd name="connsiteY45" fmla="*/ 942182 h 1144985"/>
                  <a:gd name="connsiteX46" fmla="*/ 123032 w 1040210"/>
                  <a:gd name="connsiteY46" fmla="*/ 865982 h 1144985"/>
                  <a:gd name="connsiteX47" fmla="*/ 84932 w 1040210"/>
                  <a:gd name="connsiteY47" fmla="*/ 770732 h 1144985"/>
                  <a:gd name="connsiteX48" fmla="*/ 77788 w 1040210"/>
                  <a:gd name="connsiteY48" fmla="*/ 718344 h 1144985"/>
                  <a:gd name="connsiteX49" fmla="*/ 53975 w 1040210"/>
                  <a:gd name="connsiteY49" fmla="*/ 654051 h 1144985"/>
                  <a:gd name="connsiteX50" fmla="*/ 6350 w 1040210"/>
                  <a:gd name="connsiteY50" fmla="*/ 534988 h 1144985"/>
                  <a:gd name="connsiteX51" fmla="*/ 15875 w 1040210"/>
                  <a:gd name="connsiteY51" fmla="*/ 423069 h 1144985"/>
                  <a:gd name="connsiteX52" fmla="*/ 34925 w 1040210"/>
                  <a:gd name="connsiteY52" fmla="*/ 384969 h 1144985"/>
                  <a:gd name="connsiteX53" fmla="*/ 20638 w 1040210"/>
                  <a:gd name="connsiteY53" fmla="*/ 330201 h 1144985"/>
                  <a:gd name="connsiteX54" fmla="*/ 39688 w 1040210"/>
                  <a:gd name="connsiteY54" fmla="*/ 313532 h 1144985"/>
                  <a:gd name="connsiteX55" fmla="*/ 111125 w 1040210"/>
                  <a:gd name="connsiteY55" fmla="*/ 323057 h 1144985"/>
                  <a:gd name="connsiteX56" fmla="*/ 123032 w 1040210"/>
                  <a:gd name="connsiteY56" fmla="*/ 330201 h 1144985"/>
                  <a:gd name="connsiteX0" fmla="*/ 111450 w 1035378"/>
                  <a:gd name="connsiteY0" fmla="*/ 387266 h 1142188"/>
                  <a:gd name="connsiteX1" fmla="*/ 118594 w 1035378"/>
                  <a:gd name="connsiteY1" fmla="*/ 332498 h 1142188"/>
                  <a:gd name="connsiteX2" fmla="*/ 99544 w 1035378"/>
                  <a:gd name="connsiteY2" fmla="*/ 268204 h 1142188"/>
                  <a:gd name="connsiteX3" fmla="*/ 85256 w 1035378"/>
                  <a:gd name="connsiteY3" fmla="*/ 220579 h 1142188"/>
                  <a:gd name="connsiteX4" fmla="*/ 120975 w 1035378"/>
                  <a:gd name="connsiteY4" fmla="*/ 215816 h 1142188"/>
                  <a:gd name="connsiteX5" fmla="*/ 175744 w 1035378"/>
                  <a:gd name="connsiteY5" fmla="*/ 249154 h 1142188"/>
                  <a:gd name="connsiteX6" fmla="*/ 223369 w 1035378"/>
                  <a:gd name="connsiteY6" fmla="*/ 272966 h 1142188"/>
                  <a:gd name="connsiteX7" fmla="*/ 240037 w 1035378"/>
                  <a:gd name="connsiteY7" fmla="*/ 275348 h 1142188"/>
                  <a:gd name="connsiteX8" fmla="*/ 313856 w 1035378"/>
                  <a:gd name="connsiteY8" fmla="*/ 234866 h 1142188"/>
                  <a:gd name="connsiteX9" fmla="*/ 444825 w 1035378"/>
                  <a:gd name="connsiteY9" fmla="*/ 187241 h 1142188"/>
                  <a:gd name="connsiteX10" fmla="*/ 535312 w 1035378"/>
                  <a:gd name="connsiteY10" fmla="*/ 187241 h 1142188"/>
                  <a:gd name="connsiteX11" fmla="*/ 597225 w 1035378"/>
                  <a:gd name="connsiteY11" fmla="*/ 120566 h 1142188"/>
                  <a:gd name="connsiteX12" fmla="*/ 677103 w 1035378"/>
                  <a:gd name="connsiteY12" fmla="*/ 89487 h 1142188"/>
                  <a:gd name="connsiteX13" fmla="*/ 713906 w 1035378"/>
                  <a:gd name="connsiteY13" fmla="*/ 6266 h 1142188"/>
                  <a:gd name="connsiteX14" fmla="*/ 754387 w 1035378"/>
                  <a:gd name="connsiteY14" fmla="*/ 13410 h 1142188"/>
                  <a:gd name="connsiteX15" fmla="*/ 759150 w 1035378"/>
                  <a:gd name="connsiteY15" fmla="*/ 72941 h 1142188"/>
                  <a:gd name="connsiteX16" fmla="*/ 794869 w 1035378"/>
                  <a:gd name="connsiteY16" fmla="*/ 132473 h 1142188"/>
                  <a:gd name="connsiteX17" fmla="*/ 832969 w 1035378"/>
                  <a:gd name="connsiteY17" fmla="*/ 161048 h 1142188"/>
                  <a:gd name="connsiteX18" fmla="*/ 916312 w 1035378"/>
                  <a:gd name="connsiteY18" fmla="*/ 161048 h 1142188"/>
                  <a:gd name="connsiteX19" fmla="*/ 961556 w 1035378"/>
                  <a:gd name="connsiteY19" fmla="*/ 177716 h 1142188"/>
                  <a:gd name="connsiteX20" fmla="*/ 963937 w 1035378"/>
                  <a:gd name="connsiteY20" fmla="*/ 218198 h 1142188"/>
                  <a:gd name="connsiteX21" fmla="*/ 942506 w 1035378"/>
                  <a:gd name="connsiteY21" fmla="*/ 277729 h 1142188"/>
                  <a:gd name="connsiteX22" fmla="*/ 942506 w 1035378"/>
                  <a:gd name="connsiteY22" fmla="*/ 337260 h 1142188"/>
                  <a:gd name="connsiteX23" fmla="*/ 978225 w 1035378"/>
                  <a:gd name="connsiteY23" fmla="*/ 403935 h 1142188"/>
                  <a:gd name="connsiteX24" fmla="*/ 1004419 w 1035378"/>
                  <a:gd name="connsiteY24" fmla="*/ 525379 h 1142188"/>
                  <a:gd name="connsiteX25" fmla="*/ 994894 w 1035378"/>
                  <a:gd name="connsiteY25" fmla="*/ 730166 h 1142188"/>
                  <a:gd name="connsiteX26" fmla="*/ 985369 w 1035378"/>
                  <a:gd name="connsiteY26" fmla="*/ 768266 h 1142188"/>
                  <a:gd name="connsiteX27" fmla="*/ 1002037 w 1035378"/>
                  <a:gd name="connsiteY27" fmla="*/ 813510 h 1142188"/>
                  <a:gd name="connsiteX28" fmla="*/ 1035375 w 1035378"/>
                  <a:gd name="connsiteY28" fmla="*/ 858754 h 1142188"/>
                  <a:gd name="connsiteX29" fmla="*/ 999656 w 1035378"/>
                  <a:gd name="connsiteY29" fmla="*/ 901616 h 1142188"/>
                  <a:gd name="connsiteX30" fmla="*/ 932981 w 1035378"/>
                  <a:gd name="connsiteY30" fmla="*/ 911141 h 1142188"/>
                  <a:gd name="connsiteX31" fmla="*/ 880594 w 1035378"/>
                  <a:gd name="connsiteY31" fmla="*/ 918285 h 1142188"/>
                  <a:gd name="connsiteX32" fmla="*/ 847256 w 1035378"/>
                  <a:gd name="connsiteY32" fmla="*/ 951623 h 1142188"/>
                  <a:gd name="connsiteX33" fmla="*/ 759150 w 1035378"/>
                  <a:gd name="connsiteY33" fmla="*/ 1001629 h 1142188"/>
                  <a:gd name="connsiteX34" fmla="*/ 694856 w 1035378"/>
                  <a:gd name="connsiteY34" fmla="*/ 1070685 h 1142188"/>
                  <a:gd name="connsiteX35" fmla="*/ 654375 w 1035378"/>
                  <a:gd name="connsiteY35" fmla="*/ 1084973 h 1142188"/>
                  <a:gd name="connsiteX36" fmla="*/ 599606 w 1035378"/>
                  <a:gd name="connsiteY36" fmla="*/ 1054016 h 1142188"/>
                  <a:gd name="connsiteX37" fmla="*/ 568650 w 1035378"/>
                  <a:gd name="connsiteY37" fmla="*/ 1061160 h 1142188"/>
                  <a:gd name="connsiteX38" fmla="*/ 490069 w 1035378"/>
                  <a:gd name="connsiteY38" fmla="*/ 1123073 h 1142188"/>
                  <a:gd name="connsiteX39" fmla="*/ 456731 w 1035378"/>
                  <a:gd name="connsiteY39" fmla="*/ 1139741 h 1142188"/>
                  <a:gd name="connsiteX40" fmla="*/ 409106 w 1035378"/>
                  <a:gd name="connsiteY40" fmla="*/ 1077829 h 1142188"/>
                  <a:gd name="connsiteX41" fmla="*/ 328144 w 1035378"/>
                  <a:gd name="connsiteY41" fmla="*/ 1008773 h 1142188"/>
                  <a:gd name="connsiteX42" fmla="*/ 263850 w 1035378"/>
                  <a:gd name="connsiteY42" fmla="*/ 1030204 h 1142188"/>
                  <a:gd name="connsiteX43" fmla="*/ 232894 w 1035378"/>
                  <a:gd name="connsiteY43" fmla="*/ 999248 h 1142188"/>
                  <a:gd name="connsiteX44" fmla="*/ 220987 w 1035378"/>
                  <a:gd name="connsiteY44" fmla="*/ 963529 h 1142188"/>
                  <a:gd name="connsiteX45" fmla="*/ 180506 w 1035378"/>
                  <a:gd name="connsiteY45" fmla="*/ 944479 h 1142188"/>
                  <a:gd name="connsiteX46" fmla="*/ 118594 w 1035378"/>
                  <a:gd name="connsiteY46" fmla="*/ 868279 h 1142188"/>
                  <a:gd name="connsiteX47" fmla="*/ 80494 w 1035378"/>
                  <a:gd name="connsiteY47" fmla="*/ 773029 h 1142188"/>
                  <a:gd name="connsiteX48" fmla="*/ 73350 w 1035378"/>
                  <a:gd name="connsiteY48" fmla="*/ 720641 h 1142188"/>
                  <a:gd name="connsiteX49" fmla="*/ 49537 w 1035378"/>
                  <a:gd name="connsiteY49" fmla="*/ 656348 h 1142188"/>
                  <a:gd name="connsiteX50" fmla="*/ 1912 w 1035378"/>
                  <a:gd name="connsiteY50" fmla="*/ 537285 h 1142188"/>
                  <a:gd name="connsiteX51" fmla="*/ 11437 w 1035378"/>
                  <a:gd name="connsiteY51" fmla="*/ 425366 h 1142188"/>
                  <a:gd name="connsiteX52" fmla="*/ 30487 w 1035378"/>
                  <a:gd name="connsiteY52" fmla="*/ 387266 h 1142188"/>
                  <a:gd name="connsiteX53" fmla="*/ 16200 w 1035378"/>
                  <a:gd name="connsiteY53" fmla="*/ 332498 h 1142188"/>
                  <a:gd name="connsiteX54" fmla="*/ 35250 w 1035378"/>
                  <a:gd name="connsiteY54" fmla="*/ 315829 h 1142188"/>
                  <a:gd name="connsiteX55" fmla="*/ 106687 w 1035378"/>
                  <a:gd name="connsiteY55" fmla="*/ 325354 h 1142188"/>
                  <a:gd name="connsiteX56" fmla="*/ 118594 w 1035378"/>
                  <a:gd name="connsiteY56" fmla="*/ 332498 h 1142188"/>
                  <a:gd name="connsiteX0" fmla="*/ 111450 w 1035378"/>
                  <a:gd name="connsiteY0" fmla="*/ 381064 h 1135986"/>
                  <a:gd name="connsiteX1" fmla="*/ 118594 w 1035378"/>
                  <a:gd name="connsiteY1" fmla="*/ 326296 h 1135986"/>
                  <a:gd name="connsiteX2" fmla="*/ 99544 w 1035378"/>
                  <a:gd name="connsiteY2" fmla="*/ 262002 h 1135986"/>
                  <a:gd name="connsiteX3" fmla="*/ 85256 w 1035378"/>
                  <a:gd name="connsiteY3" fmla="*/ 214377 h 1135986"/>
                  <a:gd name="connsiteX4" fmla="*/ 120975 w 1035378"/>
                  <a:gd name="connsiteY4" fmla="*/ 209614 h 1135986"/>
                  <a:gd name="connsiteX5" fmla="*/ 175744 w 1035378"/>
                  <a:gd name="connsiteY5" fmla="*/ 242952 h 1135986"/>
                  <a:gd name="connsiteX6" fmla="*/ 223369 w 1035378"/>
                  <a:gd name="connsiteY6" fmla="*/ 266764 h 1135986"/>
                  <a:gd name="connsiteX7" fmla="*/ 240037 w 1035378"/>
                  <a:gd name="connsiteY7" fmla="*/ 269146 h 1135986"/>
                  <a:gd name="connsiteX8" fmla="*/ 313856 w 1035378"/>
                  <a:gd name="connsiteY8" fmla="*/ 228664 h 1135986"/>
                  <a:gd name="connsiteX9" fmla="*/ 444825 w 1035378"/>
                  <a:gd name="connsiteY9" fmla="*/ 181039 h 1135986"/>
                  <a:gd name="connsiteX10" fmla="*/ 535312 w 1035378"/>
                  <a:gd name="connsiteY10" fmla="*/ 181039 h 1135986"/>
                  <a:gd name="connsiteX11" fmla="*/ 597225 w 1035378"/>
                  <a:gd name="connsiteY11" fmla="*/ 114364 h 1135986"/>
                  <a:gd name="connsiteX12" fmla="*/ 677103 w 1035378"/>
                  <a:gd name="connsiteY12" fmla="*/ 83285 h 1135986"/>
                  <a:gd name="connsiteX13" fmla="*/ 713906 w 1035378"/>
                  <a:gd name="connsiteY13" fmla="*/ 64 h 1135986"/>
                  <a:gd name="connsiteX14" fmla="*/ 736008 w 1035378"/>
                  <a:gd name="connsiteY14" fmla="*/ 97628 h 1135986"/>
                  <a:gd name="connsiteX15" fmla="*/ 759150 w 1035378"/>
                  <a:gd name="connsiteY15" fmla="*/ 66739 h 1135986"/>
                  <a:gd name="connsiteX16" fmla="*/ 794869 w 1035378"/>
                  <a:gd name="connsiteY16" fmla="*/ 126271 h 1135986"/>
                  <a:gd name="connsiteX17" fmla="*/ 832969 w 1035378"/>
                  <a:gd name="connsiteY17" fmla="*/ 154846 h 1135986"/>
                  <a:gd name="connsiteX18" fmla="*/ 916312 w 1035378"/>
                  <a:gd name="connsiteY18" fmla="*/ 154846 h 1135986"/>
                  <a:gd name="connsiteX19" fmla="*/ 961556 w 1035378"/>
                  <a:gd name="connsiteY19" fmla="*/ 171514 h 1135986"/>
                  <a:gd name="connsiteX20" fmla="*/ 963937 w 1035378"/>
                  <a:gd name="connsiteY20" fmla="*/ 211996 h 1135986"/>
                  <a:gd name="connsiteX21" fmla="*/ 942506 w 1035378"/>
                  <a:gd name="connsiteY21" fmla="*/ 271527 h 1135986"/>
                  <a:gd name="connsiteX22" fmla="*/ 942506 w 1035378"/>
                  <a:gd name="connsiteY22" fmla="*/ 331058 h 1135986"/>
                  <a:gd name="connsiteX23" fmla="*/ 978225 w 1035378"/>
                  <a:gd name="connsiteY23" fmla="*/ 397733 h 1135986"/>
                  <a:gd name="connsiteX24" fmla="*/ 1004419 w 1035378"/>
                  <a:gd name="connsiteY24" fmla="*/ 519177 h 1135986"/>
                  <a:gd name="connsiteX25" fmla="*/ 994894 w 1035378"/>
                  <a:gd name="connsiteY25" fmla="*/ 723964 h 1135986"/>
                  <a:gd name="connsiteX26" fmla="*/ 985369 w 1035378"/>
                  <a:gd name="connsiteY26" fmla="*/ 762064 h 1135986"/>
                  <a:gd name="connsiteX27" fmla="*/ 1002037 w 1035378"/>
                  <a:gd name="connsiteY27" fmla="*/ 807308 h 1135986"/>
                  <a:gd name="connsiteX28" fmla="*/ 1035375 w 1035378"/>
                  <a:gd name="connsiteY28" fmla="*/ 852552 h 1135986"/>
                  <a:gd name="connsiteX29" fmla="*/ 999656 w 1035378"/>
                  <a:gd name="connsiteY29" fmla="*/ 895414 h 1135986"/>
                  <a:gd name="connsiteX30" fmla="*/ 932981 w 1035378"/>
                  <a:gd name="connsiteY30" fmla="*/ 904939 h 1135986"/>
                  <a:gd name="connsiteX31" fmla="*/ 880594 w 1035378"/>
                  <a:gd name="connsiteY31" fmla="*/ 912083 h 1135986"/>
                  <a:gd name="connsiteX32" fmla="*/ 847256 w 1035378"/>
                  <a:gd name="connsiteY32" fmla="*/ 945421 h 1135986"/>
                  <a:gd name="connsiteX33" fmla="*/ 759150 w 1035378"/>
                  <a:gd name="connsiteY33" fmla="*/ 995427 h 1135986"/>
                  <a:gd name="connsiteX34" fmla="*/ 694856 w 1035378"/>
                  <a:gd name="connsiteY34" fmla="*/ 1064483 h 1135986"/>
                  <a:gd name="connsiteX35" fmla="*/ 654375 w 1035378"/>
                  <a:gd name="connsiteY35" fmla="*/ 1078771 h 1135986"/>
                  <a:gd name="connsiteX36" fmla="*/ 599606 w 1035378"/>
                  <a:gd name="connsiteY36" fmla="*/ 1047814 h 1135986"/>
                  <a:gd name="connsiteX37" fmla="*/ 568650 w 1035378"/>
                  <a:gd name="connsiteY37" fmla="*/ 1054958 h 1135986"/>
                  <a:gd name="connsiteX38" fmla="*/ 490069 w 1035378"/>
                  <a:gd name="connsiteY38" fmla="*/ 1116871 h 1135986"/>
                  <a:gd name="connsiteX39" fmla="*/ 456731 w 1035378"/>
                  <a:gd name="connsiteY39" fmla="*/ 1133539 h 1135986"/>
                  <a:gd name="connsiteX40" fmla="*/ 409106 w 1035378"/>
                  <a:gd name="connsiteY40" fmla="*/ 1071627 h 1135986"/>
                  <a:gd name="connsiteX41" fmla="*/ 328144 w 1035378"/>
                  <a:gd name="connsiteY41" fmla="*/ 1002571 h 1135986"/>
                  <a:gd name="connsiteX42" fmla="*/ 263850 w 1035378"/>
                  <a:gd name="connsiteY42" fmla="*/ 1024002 h 1135986"/>
                  <a:gd name="connsiteX43" fmla="*/ 232894 w 1035378"/>
                  <a:gd name="connsiteY43" fmla="*/ 993046 h 1135986"/>
                  <a:gd name="connsiteX44" fmla="*/ 220987 w 1035378"/>
                  <a:gd name="connsiteY44" fmla="*/ 957327 h 1135986"/>
                  <a:gd name="connsiteX45" fmla="*/ 180506 w 1035378"/>
                  <a:gd name="connsiteY45" fmla="*/ 938277 h 1135986"/>
                  <a:gd name="connsiteX46" fmla="*/ 118594 w 1035378"/>
                  <a:gd name="connsiteY46" fmla="*/ 862077 h 1135986"/>
                  <a:gd name="connsiteX47" fmla="*/ 80494 w 1035378"/>
                  <a:gd name="connsiteY47" fmla="*/ 766827 h 1135986"/>
                  <a:gd name="connsiteX48" fmla="*/ 73350 w 1035378"/>
                  <a:gd name="connsiteY48" fmla="*/ 714439 h 1135986"/>
                  <a:gd name="connsiteX49" fmla="*/ 49537 w 1035378"/>
                  <a:gd name="connsiteY49" fmla="*/ 650146 h 1135986"/>
                  <a:gd name="connsiteX50" fmla="*/ 1912 w 1035378"/>
                  <a:gd name="connsiteY50" fmla="*/ 531083 h 1135986"/>
                  <a:gd name="connsiteX51" fmla="*/ 11437 w 1035378"/>
                  <a:gd name="connsiteY51" fmla="*/ 419164 h 1135986"/>
                  <a:gd name="connsiteX52" fmla="*/ 30487 w 1035378"/>
                  <a:gd name="connsiteY52" fmla="*/ 381064 h 1135986"/>
                  <a:gd name="connsiteX53" fmla="*/ 16200 w 1035378"/>
                  <a:gd name="connsiteY53" fmla="*/ 326296 h 1135986"/>
                  <a:gd name="connsiteX54" fmla="*/ 35250 w 1035378"/>
                  <a:gd name="connsiteY54" fmla="*/ 309627 h 1135986"/>
                  <a:gd name="connsiteX55" fmla="*/ 106687 w 1035378"/>
                  <a:gd name="connsiteY55" fmla="*/ 319152 h 1135986"/>
                  <a:gd name="connsiteX56" fmla="*/ 118594 w 1035378"/>
                  <a:gd name="connsiteY56" fmla="*/ 326296 h 1135986"/>
                  <a:gd name="connsiteX0" fmla="*/ 111450 w 1035378"/>
                  <a:gd name="connsiteY0" fmla="*/ 314823 h 1069745"/>
                  <a:gd name="connsiteX1" fmla="*/ 118594 w 1035378"/>
                  <a:gd name="connsiteY1" fmla="*/ 260055 h 1069745"/>
                  <a:gd name="connsiteX2" fmla="*/ 99544 w 1035378"/>
                  <a:gd name="connsiteY2" fmla="*/ 195761 h 1069745"/>
                  <a:gd name="connsiteX3" fmla="*/ 85256 w 1035378"/>
                  <a:gd name="connsiteY3" fmla="*/ 148136 h 1069745"/>
                  <a:gd name="connsiteX4" fmla="*/ 120975 w 1035378"/>
                  <a:gd name="connsiteY4" fmla="*/ 143373 h 1069745"/>
                  <a:gd name="connsiteX5" fmla="*/ 175744 w 1035378"/>
                  <a:gd name="connsiteY5" fmla="*/ 176711 h 1069745"/>
                  <a:gd name="connsiteX6" fmla="*/ 223369 w 1035378"/>
                  <a:gd name="connsiteY6" fmla="*/ 200523 h 1069745"/>
                  <a:gd name="connsiteX7" fmla="*/ 240037 w 1035378"/>
                  <a:gd name="connsiteY7" fmla="*/ 202905 h 1069745"/>
                  <a:gd name="connsiteX8" fmla="*/ 313856 w 1035378"/>
                  <a:gd name="connsiteY8" fmla="*/ 162423 h 1069745"/>
                  <a:gd name="connsiteX9" fmla="*/ 444825 w 1035378"/>
                  <a:gd name="connsiteY9" fmla="*/ 114798 h 1069745"/>
                  <a:gd name="connsiteX10" fmla="*/ 535312 w 1035378"/>
                  <a:gd name="connsiteY10" fmla="*/ 114798 h 1069745"/>
                  <a:gd name="connsiteX11" fmla="*/ 597225 w 1035378"/>
                  <a:gd name="connsiteY11" fmla="*/ 48123 h 1069745"/>
                  <a:gd name="connsiteX12" fmla="*/ 677103 w 1035378"/>
                  <a:gd name="connsiteY12" fmla="*/ 17044 h 1069745"/>
                  <a:gd name="connsiteX13" fmla="*/ 705242 w 1035378"/>
                  <a:gd name="connsiteY13" fmla="*/ 28400 h 1069745"/>
                  <a:gd name="connsiteX14" fmla="*/ 736008 w 1035378"/>
                  <a:gd name="connsiteY14" fmla="*/ 31387 h 1069745"/>
                  <a:gd name="connsiteX15" fmla="*/ 759150 w 1035378"/>
                  <a:gd name="connsiteY15" fmla="*/ 498 h 1069745"/>
                  <a:gd name="connsiteX16" fmla="*/ 794869 w 1035378"/>
                  <a:gd name="connsiteY16" fmla="*/ 60030 h 1069745"/>
                  <a:gd name="connsiteX17" fmla="*/ 832969 w 1035378"/>
                  <a:gd name="connsiteY17" fmla="*/ 88605 h 1069745"/>
                  <a:gd name="connsiteX18" fmla="*/ 916312 w 1035378"/>
                  <a:gd name="connsiteY18" fmla="*/ 88605 h 1069745"/>
                  <a:gd name="connsiteX19" fmla="*/ 961556 w 1035378"/>
                  <a:gd name="connsiteY19" fmla="*/ 105273 h 1069745"/>
                  <a:gd name="connsiteX20" fmla="*/ 963937 w 1035378"/>
                  <a:gd name="connsiteY20" fmla="*/ 145755 h 1069745"/>
                  <a:gd name="connsiteX21" fmla="*/ 942506 w 1035378"/>
                  <a:gd name="connsiteY21" fmla="*/ 205286 h 1069745"/>
                  <a:gd name="connsiteX22" fmla="*/ 942506 w 1035378"/>
                  <a:gd name="connsiteY22" fmla="*/ 264817 h 1069745"/>
                  <a:gd name="connsiteX23" fmla="*/ 978225 w 1035378"/>
                  <a:gd name="connsiteY23" fmla="*/ 331492 h 1069745"/>
                  <a:gd name="connsiteX24" fmla="*/ 1004419 w 1035378"/>
                  <a:gd name="connsiteY24" fmla="*/ 452936 h 1069745"/>
                  <a:gd name="connsiteX25" fmla="*/ 994894 w 1035378"/>
                  <a:gd name="connsiteY25" fmla="*/ 657723 h 1069745"/>
                  <a:gd name="connsiteX26" fmla="*/ 985369 w 1035378"/>
                  <a:gd name="connsiteY26" fmla="*/ 695823 h 1069745"/>
                  <a:gd name="connsiteX27" fmla="*/ 1002037 w 1035378"/>
                  <a:gd name="connsiteY27" fmla="*/ 741067 h 1069745"/>
                  <a:gd name="connsiteX28" fmla="*/ 1035375 w 1035378"/>
                  <a:gd name="connsiteY28" fmla="*/ 786311 h 1069745"/>
                  <a:gd name="connsiteX29" fmla="*/ 999656 w 1035378"/>
                  <a:gd name="connsiteY29" fmla="*/ 829173 h 1069745"/>
                  <a:gd name="connsiteX30" fmla="*/ 932981 w 1035378"/>
                  <a:gd name="connsiteY30" fmla="*/ 838698 h 1069745"/>
                  <a:gd name="connsiteX31" fmla="*/ 880594 w 1035378"/>
                  <a:gd name="connsiteY31" fmla="*/ 845842 h 1069745"/>
                  <a:gd name="connsiteX32" fmla="*/ 847256 w 1035378"/>
                  <a:gd name="connsiteY32" fmla="*/ 879180 h 1069745"/>
                  <a:gd name="connsiteX33" fmla="*/ 759150 w 1035378"/>
                  <a:gd name="connsiteY33" fmla="*/ 929186 h 1069745"/>
                  <a:gd name="connsiteX34" fmla="*/ 694856 w 1035378"/>
                  <a:gd name="connsiteY34" fmla="*/ 998242 h 1069745"/>
                  <a:gd name="connsiteX35" fmla="*/ 654375 w 1035378"/>
                  <a:gd name="connsiteY35" fmla="*/ 1012530 h 1069745"/>
                  <a:gd name="connsiteX36" fmla="*/ 599606 w 1035378"/>
                  <a:gd name="connsiteY36" fmla="*/ 981573 h 1069745"/>
                  <a:gd name="connsiteX37" fmla="*/ 568650 w 1035378"/>
                  <a:gd name="connsiteY37" fmla="*/ 988717 h 1069745"/>
                  <a:gd name="connsiteX38" fmla="*/ 490069 w 1035378"/>
                  <a:gd name="connsiteY38" fmla="*/ 1050630 h 1069745"/>
                  <a:gd name="connsiteX39" fmla="*/ 456731 w 1035378"/>
                  <a:gd name="connsiteY39" fmla="*/ 1067298 h 1069745"/>
                  <a:gd name="connsiteX40" fmla="*/ 409106 w 1035378"/>
                  <a:gd name="connsiteY40" fmla="*/ 1005386 h 1069745"/>
                  <a:gd name="connsiteX41" fmla="*/ 328144 w 1035378"/>
                  <a:gd name="connsiteY41" fmla="*/ 936330 h 1069745"/>
                  <a:gd name="connsiteX42" fmla="*/ 263850 w 1035378"/>
                  <a:gd name="connsiteY42" fmla="*/ 957761 h 1069745"/>
                  <a:gd name="connsiteX43" fmla="*/ 232894 w 1035378"/>
                  <a:gd name="connsiteY43" fmla="*/ 926805 h 1069745"/>
                  <a:gd name="connsiteX44" fmla="*/ 220987 w 1035378"/>
                  <a:gd name="connsiteY44" fmla="*/ 891086 h 1069745"/>
                  <a:gd name="connsiteX45" fmla="*/ 180506 w 1035378"/>
                  <a:gd name="connsiteY45" fmla="*/ 872036 h 1069745"/>
                  <a:gd name="connsiteX46" fmla="*/ 118594 w 1035378"/>
                  <a:gd name="connsiteY46" fmla="*/ 795836 h 1069745"/>
                  <a:gd name="connsiteX47" fmla="*/ 80494 w 1035378"/>
                  <a:gd name="connsiteY47" fmla="*/ 700586 h 1069745"/>
                  <a:gd name="connsiteX48" fmla="*/ 73350 w 1035378"/>
                  <a:gd name="connsiteY48" fmla="*/ 648198 h 1069745"/>
                  <a:gd name="connsiteX49" fmla="*/ 49537 w 1035378"/>
                  <a:gd name="connsiteY49" fmla="*/ 583905 h 1069745"/>
                  <a:gd name="connsiteX50" fmla="*/ 1912 w 1035378"/>
                  <a:gd name="connsiteY50" fmla="*/ 464842 h 1069745"/>
                  <a:gd name="connsiteX51" fmla="*/ 11437 w 1035378"/>
                  <a:gd name="connsiteY51" fmla="*/ 352923 h 1069745"/>
                  <a:gd name="connsiteX52" fmla="*/ 30487 w 1035378"/>
                  <a:gd name="connsiteY52" fmla="*/ 314823 h 1069745"/>
                  <a:gd name="connsiteX53" fmla="*/ 16200 w 1035378"/>
                  <a:gd name="connsiteY53" fmla="*/ 260055 h 1069745"/>
                  <a:gd name="connsiteX54" fmla="*/ 35250 w 1035378"/>
                  <a:gd name="connsiteY54" fmla="*/ 243386 h 1069745"/>
                  <a:gd name="connsiteX55" fmla="*/ 106687 w 1035378"/>
                  <a:gd name="connsiteY55" fmla="*/ 252911 h 1069745"/>
                  <a:gd name="connsiteX56" fmla="*/ 118594 w 1035378"/>
                  <a:gd name="connsiteY56" fmla="*/ 260055 h 1069745"/>
                  <a:gd name="connsiteX0" fmla="*/ 111450 w 1035378"/>
                  <a:gd name="connsiteY0" fmla="*/ 314823 h 1069745"/>
                  <a:gd name="connsiteX1" fmla="*/ 118594 w 1035378"/>
                  <a:gd name="connsiteY1" fmla="*/ 260055 h 1069745"/>
                  <a:gd name="connsiteX2" fmla="*/ 99544 w 1035378"/>
                  <a:gd name="connsiteY2" fmla="*/ 195761 h 1069745"/>
                  <a:gd name="connsiteX3" fmla="*/ 85256 w 1035378"/>
                  <a:gd name="connsiteY3" fmla="*/ 148136 h 1069745"/>
                  <a:gd name="connsiteX4" fmla="*/ 120975 w 1035378"/>
                  <a:gd name="connsiteY4" fmla="*/ 143373 h 1069745"/>
                  <a:gd name="connsiteX5" fmla="*/ 185248 w 1035378"/>
                  <a:gd name="connsiteY5" fmla="*/ 204178 h 1069745"/>
                  <a:gd name="connsiteX6" fmla="*/ 223369 w 1035378"/>
                  <a:gd name="connsiteY6" fmla="*/ 200523 h 1069745"/>
                  <a:gd name="connsiteX7" fmla="*/ 240037 w 1035378"/>
                  <a:gd name="connsiteY7" fmla="*/ 202905 h 1069745"/>
                  <a:gd name="connsiteX8" fmla="*/ 313856 w 1035378"/>
                  <a:gd name="connsiteY8" fmla="*/ 162423 h 1069745"/>
                  <a:gd name="connsiteX9" fmla="*/ 444825 w 1035378"/>
                  <a:gd name="connsiteY9" fmla="*/ 114798 h 1069745"/>
                  <a:gd name="connsiteX10" fmla="*/ 535312 w 1035378"/>
                  <a:gd name="connsiteY10" fmla="*/ 114798 h 1069745"/>
                  <a:gd name="connsiteX11" fmla="*/ 597225 w 1035378"/>
                  <a:gd name="connsiteY11" fmla="*/ 48123 h 1069745"/>
                  <a:gd name="connsiteX12" fmla="*/ 677103 w 1035378"/>
                  <a:gd name="connsiteY12" fmla="*/ 17044 h 1069745"/>
                  <a:gd name="connsiteX13" fmla="*/ 705242 w 1035378"/>
                  <a:gd name="connsiteY13" fmla="*/ 28400 h 1069745"/>
                  <a:gd name="connsiteX14" fmla="*/ 736008 w 1035378"/>
                  <a:gd name="connsiteY14" fmla="*/ 31387 h 1069745"/>
                  <a:gd name="connsiteX15" fmla="*/ 759150 w 1035378"/>
                  <a:gd name="connsiteY15" fmla="*/ 498 h 1069745"/>
                  <a:gd name="connsiteX16" fmla="*/ 794869 w 1035378"/>
                  <a:gd name="connsiteY16" fmla="*/ 60030 h 1069745"/>
                  <a:gd name="connsiteX17" fmla="*/ 832969 w 1035378"/>
                  <a:gd name="connsiteY17" fmla="*/ 88605 h 1069745"/>
                  <a:gd name="connsiteX18" fmla="*/ 916312 w 1035378"/>
                  <a:gd name="connsiteY18" fmla="*/ 88605 h 1069745"/>
                  <a:gd name="connsiteX19" fmla="*/ 961556 w 1035378"/>
                  <a:gd name="connsiteY19" fmla="*/ 105273 h 1069745"/>
                  <a:gd name="connsiteX20" fmla="*/ 963937 w 1035378"/>
                  <a:gd name="connsiteY20" fmla="*/ 145755 h 1069745"/>
                  <a:gd name="connsiteX21" fmla="*/ 942506 w 1035378"/>
                  <a:gd name="connsiteY21" fmla="*/ 205286 h 1069745"/>
                  <a:gd name="connsiteX22" fmla="*/ 942506 w 1035378"/>
                  <a:gd name="connsiteY22" fmla="*/ 264817 h 1069745"/>
                  <a:gd name="connsiteX23" fmla="*/ 978225 w 1035378"/>
                  <a:gd name="connsiteY23" fmla="*/ 331492 h 1069745"/>
                  <a:gd name="connsiteX24" fmla="*/ 1004419 w 1035378"/>
                  <a:gd name="connsiteY24" fmla="*/ 452936 h 1069745"/>
                  <a:gd name="connsiteX25" fmla="*/ 994894 w 1035378"/>
                  <a:gd name="connsiteY25" fmla="*/ 657723 h 1069745"/>
                  <a:gd name="connsiteX26" fmla="*/ 985369 w 1035378"/>
                  <a:gd name="connsiteY26" fmla="*/ 695823 h 1069745"/>
                  <a:gd name="connsiteX27" fmla="*/ 1002037 w 1035378"/>
                  <a:gd name="connsiteY27" fmla="*/ 741067 h 1069745"/>
                  <a:gd name="connsiteX28" fmla="*/ 1035375 w 1035378"/>
                  <a:gd name="connsiteY28" fmla="*/ 786311 h 1069745"/>
                  <a:gd name="connsiteX29" fmla="*/ 999656 w 1035378"/>
                  <a:gd name="connsiteY29" fmla="*/ 829173 h 1069745"/>
                  <a:gd name="connsiteX30" fmla="*/ 932981 w 1035378"/>
                  <a:gd name="connsiteY30" fmla="*/ 838698 h 1069745"/>
                  <a:gd name="connsiteX31" fmla="*/ 880594 w 1035378"/>
                  <a:gd name="connsiteY31" fmla="*/ 845842 h 1069745"/>
                  <a:gd name="connsiteX32" fmla="*/ 847256 w 1035378"/>
                  <a:gd name="connsiteY32" fmla="*/ 879180 h 1069745"/>
                  <a:gd name="connsiteX33" fmla="*/ 759150 w 1035378"/>
                  <a:gd name="connsiteY33" fmla="*/ 929186 h 1069745"/>
                  <a:gd name="connsiteX34" fmla="*/ 694856 w 1035378"/>
                  <a:gd name="connsiteY34" fmla="*/ 998242 h 1069745"/>
                  <a:gd name="connsiteX35" fmla="*/ 654375 w 1035378"/>
                  <a:gd name="connsiteY35" fmla="*/ 1012530 h 1069745"/>
                  <a:gd name="connsiteX36" fmla="*/ 599606 w 1035378"/>
                  <a:gd name="connsiteY36" fmla="*/ 981573 h 1069745"/>
                  <a:gd name="connsiteX37" fmla="*/ 568650 w 1035378"/>
                  <a:gd name="connsiteY37" fmla="*/ 988717 h 1069745"/>
                  <a:gd name="connsiteX38" fmla="*/ 490069 w 1035378"/>
                  <a:gd name="connsiteY38" fmla="*/ 1050630 h 1069745"/>
                  <a:gd name="connsiteX39" fmla="*/ 456731 w 1035378"/>
                  <a:gd name="connsiteY39" fmla="*/ 1067298 h 1069745"/>
                  <a:gd name="connsiteX40" fmla="*/ 409106 w 1035378"/>
                  <a:gd name="connsiteY40" fmla="*/ 1005386 h 1069745"/>
                  <a:gd name="connsiteX41" fmla="*/ 328144 w 1035378"/>
                  <a:gd name="connsiteY41" fmla="*/ 936330 h 1069745"/>
                  <a:gd name="connsiteX42" fmla="*/ 263850 w 1035378"/>
                  <a:gd name="connsiteY42" fmla="*/ 957761 h 1069745"/>
                  <a:gd name="connsiteX43" fmla="*/ 232894 w 1035378"/>
                  <a:gd name="connsiteY43" fmla="*/ 926805 h 1069745"/>
                  <a:gd name="connsiteX44" fmla="*/ 220987 w 1035378"/>
                  <a:gd name="connsiteY44" fmla="*/ 891086 h 1069745"/>
                  <a:gd name="connsiteX45" fmla="*/ 180506 w 1035378"/>
                  <a:gd name="connsiteY45" fmla="*/ 872036 h 1069745"/>
                  <a:gd name="connsiteX46" fmla="*/ 118594 w 1035378"/>
                  <a:gd name="connsiteY46" fmla="*/ 795836 h 1069745"/>
                  <a:gd name="connsiteX47" fmla="*/ 80494 w 1035378"/>
                  <a:gd name="connsiteY47" fmla="*/ 700586 h 1069745"/>
                  <a:gd name="connsiteX48" fmla="*/ 73350 w 1035378"/>
                  <a:gd name="connsiteY48" fmla="*/ 648198 h 1069745"/>
                  <a:gd name="connsiteX49" fmla="*/ 49537 w 1035378"/>
                  <a:gd name="connsiteY49" fmla="*/ 583905 h 1069745"/>
                  <a:gd name="connsiteX50" fmla="*/ 1912 w 1035378"/>
                  <a:gd name="connsiteY50" fmla="*/ 464842 h 1069745"/>
                  <a:gd name="connsiteX51" fmla="*/ 11437 w 1035378"/>
                  <a:gd name="connsiteY51" fmla="*/ 352923 h 1069745"/>
                  <a:gd name="connsiteX52" fmla="*/ 30487 w 1035378"/>
                  <a:gd name="connsiteY52" fmla="*/ 314823 h 1069745"/>
                  <a:gd name="connsiteX53" fmla="*/ 16200 w 1035378"/>
                  <a:gd name="connsiteY53" fmla="*/ 260055 h 1069745"/>
                  <a:gd name="connsiteX54" fmla="*/ 35250 w 1035378"/>
                  <a:gd name="connsiteY54" fmla="*/ 243386 h 1069745"/>
                  <a:gd name="connsiteX55" fmla="*/ 106687 w 1035378"/>
                  <a:gd name="connsiteY55" fmla="*/ 252911 h 1069745"/>
                  <a:gd name="connsiteX56" fmla="*/ 118594 w 1035378"/>
                  <a:gd name="connsiteY56" fmla="*/ 260055 h 1069745"/>
                  <a:gd name="connsiteX0" fmla="*/ 111450 w 1035378"/>
                  <a:gd name="connsiteY0" fmla="*/ 314823 h 1069745"/>
                  <a:gd name="connsiteX1" fmla="*/ 118594 w 1035378"/>
                  <a:gd name="connsiteY1" fmla="*/ 260055 h 1069745"/>
                  <a:gd name="connsiteX2" fmla="*/ 99544 w 1035378"/>
                  <a:gd name="connsiteY2" fmla="*/ 195761 h 1069745"/>
                  <a:gd name="connsiteX3" fmla="*/ 85256 w 1035378"/>
                  <a:gd name="connsiteY3" fmla="*/ 148136 h 1069745"/>
                  <a:gd name="connsiteX4" fmla="*/ 175040 w 1035378"/>
                  <a:gd name="connsiteY4" fmla="*/ 203951 h 1069745"/>
                  <a:gd name="connsiteX5" fmla="*/ 185248 w 1035378"/>
                  <a:gd name="connsiteY5" fmla="*/ 204178 h 1069745"/>
                  <a:gd name="connsiteX6" fmla="*/ 223369 w 1035378"/>
                  <a:gd name="connsiteY6" fmla="*/ 200523 h 1069745"/>
                  <a:gd name="connsiteX7" fmla="*/ 240037 w 1035378"/>
                  <a:gd name="connsiteY7" fmla="*/ 202905 h 1069745"/>
                  <a:gd name="connsiteX8" fmla="*/ 313856 w 1035378"/>
                  <a:gd name="connsiteY8" fmla="*/ 162423 h 1069745"/>
                  <a:gd name="connsiteX9" fmla="*/ 444825 w 1035378"/>
                  <a:gd name="connsiteY9" fmla="*/ 114798 h 1069745"/>
                  <a:gd name="connsiteX10" fmla="*/ 535312 w 1035378"/>
                  <a:gd name="connsiteY10" fmla="*/ 114798 h 1069745"/>
                  <a:gd name="connsiteX11" fmla="*/ 597225 w 1035378"/>
                  <a:gd name="connsiteY11" fmla="*/ 48123 h 1069745"/>
                  <a:gd name="connsiteX12" fmla="*/ 677103 w 1035378"/>
                  <a:gd name="connsiteY12" fmla="*/ 17044 h 1069745"/>
                  <a:gd name="connsiteX13" fmla="*/ 705242 w 1035378"/>
                  <a:gd name="connsiteY13" fmla="*/ 28400 h 1069745"/>
                  <a:gd name="connsiteX14" fmla="*/ 736008 w 1035378"/>
                  <a:gd name="connsiteY14" fmla="*/ 31387 h 1069745"/>
                  <a:gd name="connsiteX15" fmla="*/ 759150 w 1035378"/>
                  <a:gd name="connsiteY15" fmla="*/ 498 h 1069745"/>
                  <a:gd name="connsiteX16" fmla="*/ 794869 w 1035378"/>
                  <a:gd name="connsiteY16" fmla="*/ 60030 h 1069745"/>
                  <a:gd name="connsiteX17" fmla="*/ 832969 w 1035378"/>
                  <a:gd name="connsiteY17" fmla="*/ 88605 h 1069745"/>
                  <a:gd name="connsiteX18" fmla="*/ 916312 w 1035378"/>
                  <a:gd name="connsiteY18" fmla="*/ 88605 h 1069745"/>
                  <a:gd name="connsiteX19" fmla="*/ 961556 w 1035378"/>
                  <a:gd name="connsiteY19" fmla="*/ 105273 h 1069745"/>
                  <a:gd name="connsiteX20" fmla="*/ 963937 w 1035378"/>
                  <a:gd name="connsiteY20" fmla="*/ 145755 h 1069745"/>
                  <a:gd name="connsiteX21" fmla="*/ 942506 w 1035378"/>
                  <a:gd name="connsiteY21" fmla="*/ 205286 h 1069745"/>
                  <a:gd name="connsiteX22" fmla="*/ 942506 w 1035378"/>
                  <a:gd name="connsiteY22" fmla="*/ 264817 h 1069745"/>
                  <a:gd name="connsiteX23" fmla="*/ 978225 w 1035378"/>
                  <a:gd name="connsiteY23" fmla="*/ 331492 h 1069745"/>
                  <a:gd name="connsiteX24" fmla="*/ 1004419 w 1035378"/>
                  <a:gd name="connsiteY24" fmla="*/ 452936 h 1069745"/>
                  <a:gd name="connsiteX25" fmla="*/ 994894 w 1035378"/>
                  <a:gd name="connsiteY25" fmla="*/ 657723 h 1069745"/>
                  <a:gd name="connsiteX26" fmla="*/ 985369 w 1035378"/>
                  <a:gd name="connsiteY26" fmla="*/ 695823 h 1069745"/>
                  <a:gd name="connsiteX27" fmla="*/ 1002037 w 1035378"/>
                  <a:gd name="connsiteY27" fmla="*/ 741067 h 1069745"/>
                  <a:gd name="connsiteX28" fmla="*/ 1035375 w 1035378"/>
                  <a:gd name="connsiteY28" fmla="*/ 786311 h 1069745"/>
                  <a:gd name="connsiteX29" fmla="*/ 999656 w 1035378"/>
                  <a:gd name="connsiteY29" fmla="*/ 829173 h 1069745"/>
                  <a:gd name="connsiteX30" fmla="*/ 932981 w 1035378"/>
                  <a:gd name="connsiteY30" fmla="*/ 838698 h 1069745"/>
                  <a:gd name="connsiteX31" fmla="*/ 880594 w 1035378"/>
                  <a:gd name="connsiteY31" fmla="*/ 845842 h 1069745"/>
                  <a:gd name="connsiteX32" fmla="*/ 847256 w 1035378"/>
                  <a:gd name="connsiteY32" fmla="*/ 879180 h 1069745"/>
                  <a:gd name="connsiteX33" fmla="*/ 759150 w 1035378"/>
                  <a:gd name="connsiteY33" fmla="*/ 929186 h 1069745"/>
                  <a:gd name="connsiteX34" fmla="*/ 694856 w 1035378"/>
                  <a:gd name="connsiteY34" fmla="*/ 998242 h 1069745"/>
                  <a:gd name="connsiteX35" fmla="*/ 654375 w 1035378"/>
                  <a:gd name="connsiteY35" fmla="*/ 1012530 h 1069745"/>
                  <a:gd name="connsiteX36" fmla="*/ 599606 w 1035378"/>
                  <a:gd name="connsiteY36" fmla="*/ 981573 h 1069745"/>
                  <a:gd name="connsiteX37" fmla="*/ 568650 w 1035378"/>
                  <a:gd name="connsiteY37" fmla="*/ 988717 h 1069745"/>
                  <a:gd name="connsiteX38" fmla="*/ 490069 w 1035378"/>
                  <a:gd name="connsiteY38" fmla="*/ 1050630 h 1069745"/>
                  <a:gd name="connsiteX39" fmla="*/ 456731 w 1035378"/>
                  <a:gd name="connsiteY39" fmla="*/ 1067298 h 1069745"/>
                  <a:gd name="connsiteX40" fmla="*/ 409106 w 1035378"/>
                  <a:gd name="connsiteY40" fmla="*/ 1005386 h 1069745"/>
                  <a:gd name="connsiteX41" fmla="*/ 328144 w 1035378"/>
                  <a:gd name="connsiteY41" fmla="*/ 936330 h 1069745"/>
                  <a:gd name="connsiteX42" fmla="*/ 263850 w 1035378"/>
                  <a:gd name="connsiteY42" fmla="*/ 957761 h 1069745"/>
                  <a:gd name="connsiteX43" fmla="*/ 232894 w 1035378"/>
                  <a:gd name="connsiteY43" fmla="*/ 926805 h 1069745"/>
                  <a:gd name="connsiteX44" fmla="*/ 220987 w 1035378"/>
                  <a:gd name="connsiteY44" fmla="*/ 891086 h 1069745"/>
                  <a:gd name="connsiteX45" fmla="*/ 180506 w 1035378"/>
                  <a:gd name="connsiteY45" fmla="*/ 872036 h 1069745"/>
                  <a:gd name="connsiteX46" fmla="*/ 118594 w 1035378"/>
                  <a:gd name="connsiteY46" fmla="*/ 795836 h 1069745"/>
                  <a:gd name="connsiteX47" fmla="*/ 80494 w 1035378"/>
                  <a:gd name="connsiteY47" fmla="*/ 700586 h 1069745"/>
                  <a:gd name="connsiteX48" fmla="*/ 73350 w 1035378"/>
                  <a:gd name="connsiteY48" fmla="*/ 648198 h 1069745"/>
                  <a:gd name="connsiteX49" fmla="*/ 49537 w 1035378"/>
                  <a:gd name="connsiteY49" fmla="*/ 583905 h 1069745"/>
                  <a:gd name="connsiteX50" fmla="*/ 1912 w 1035378"/>
                  <a:gd name="connsiteY50" fmla="*/ 464842 h 1069745"/>
                  <a:gd name="connsiteX51" fmla="*/ 11437 w 1035378"/>
                  <a:gd name="connsiteY51" fmla="*/ 352923 h 1069745"/>
                  <a:gd name="connsiteX52" fmla="*/ 30487 w 1035378"/>
                  <a:gd name="connsiteY52" fmla="*/ 314823 h 1069745"/>
                  <a:gd name="connsiteX53" fmla="*/ 16200 w 1035378"/>
                  <a:gd name="connsiteY53" fmla="*/ 260055 h 1069745"/>
                  <a:gd name="connsiteX54" fmla="*/ 35250 w 1035378"/>
                  <a:gd name="connsiteY54" fmla="*/ 243386 h 1069745"/>
                  <a:gd name="connsiteX55" fmla="*/ 106687 w 1035378"/>
                  <a:gd name="connsiteY55" fmla="*/ 252911 h 1069745"/>
                  <a:gd name="connsiteX56" fmla="*/ 118594 w 1035378"/>
                  <a:gd name="connsiteY56" fmla="*/ 260055 h 1069745"/>
                  <a:gd name="connsiteX0" fmla="*/ 111450 w 1035378"/>
                  <a:gd name="connsiteY0" fmla="*/ 314823 h 1069745"/>
                  <a:gd name="connsiteX1" fmla="*/ 118594 w 1035378"/>
                  <a:gd name="connsiteY1" fmla="*/ 260055 h 1069745"/>
                  <a:gd name="connsiteX2" fmla="*/ 99544 w 1035378"/>
                  <a:gd name="connsiteY2" fmla="*/ 195761 h 1069745"/>
                  <a:gd name="connsiteX3" fmla="*/ 147344 w 1035378"/>
                  <a:gd name="connsiteY3" fmla="*/ 184070 h 1069745"/>
                  <a:gd name="connsiteX4" fmla="*/ 175040 w 1035378"/>
                  <a:gd name="connsiteY4" fmla="*/ 203951 h 1069745"/>
                  <a:gd name="connsiteX5" fmla="*/ 185248 w 1035378"/>
                  <a:gd name="connsiteY5" fmla="*/ 204178 h 1069745"/>
                  <a:gd name="connsiteX6" fmla="*/ 223369 w 1035378"/>
                  <a:gd name="connsiteY6" fmla="*/ 200523 h 1069745"/>
                  <a:gd name="connsiteX7" fmla="*/ 240037 w 1035378"/>
                  <a:gd name="connsiteY7" fmla="*/ 202905 h 1069745"/>
                  <a:gd name="connsiteX8" fmla="*/ 313856 w 1035378"/>
                  <a:gd name="connsiteY8" fmla="*/ 162423 h 1069745"/>
                  <a:gd name="connsiteX9" fmla="*/ 444825 w 1035378"/>
                  <a:gd name="connsiteY9" fmla="*/ 114798 h 1069745"/>
                  <a:gd name="connsiteX10" fmla="*/ 535312 w 1035378"/>
                  <a:gd name="connsiteY10" fmla="*/ 114798 h 1069745"/>
                  <a:gd name="connsiteX11" fmla="*/ 597225 w 1035378"/>
                  <a:gd name="connsiteY11" fmla="*/ 48123 h 1069745"/>
                  <a:gd name="connsiteX12" fmla="*/ 677103 w 1035378"/>
                  <a:gd name="connsiteY12" fmla="*/ 17044 h 1069745"/>
                  <a:gd name="connsiteX13" fmla="*/ 705242 w 1035378"/>
                  <a:gd name="connsiteY13" fmla="*/ 28400 h 1069745"/>
                  <a:gd name="connsiteX14" fmla="*/ 736008 w 1035378"/>
                  <a:gd name="connsiteY14" fmla="*/ 31387 h 1069745"/>
                  <a:gd name="connsiteX15" fmla="*/ 759150 w 1035378"/>
                  <a:gd name="connsiteY15" fmla="*/ 498 h 1069745"/>
                  <a:gd name="connsiteX16" fmla="*/ 794869 w 1035378"/>
                  <a:gd name="connsiteY16" fmla="*/ 60030 h 1069745"/>
                  <a:gd name="connsiteX17" fmla="*/ 832969 w 1035378"/>
                  <a:gd name="connsiteY17" fmla="*/ 88605 h 1069745"/>
                  <a:gd name="connsiteX18" fmla="*/ 916312 w 1035378"/>
                  <a:gd name="connsiteY18" fmla="*/ 88605 h 1069745"/>
                  <a:gd name="connsiteX19" fmla="*/ 961556 w 1035378"/>
                  <a:gd name="connsiteY19" fmla="*/ 105273 h 1069745"/>
                  <a:gd name="connsiteX20" fmla="*/ 963937 w 1035378"/>
                  <a:gd name="connsiteY20" fmla="*/ 145755 h 1069745"/>
                  <a:gd name="connsiteX21" fmla="*/ 942506 w 1035378"/>
                  <a:gd name="connsiteY21" fmla="*/ 205286 h 1069745"/>
                  <a:gd name="connsiteX22" fmla="*/ 942506 w 1035378"/>
                  <a:gd name="connsiteY22" fmla="*/ 264817 h 1069745"/>
                  <a:gd name="connsiteX23" fmla="*/ 978225 w 1035378"/>
                  <a:gd name="connsiteY23" fmla="*/ 331492 h 1069745"/>
                  <a:gd name="connsiteX24" fmla="*/ 1004419 w 1035378"/>
                  <a:gd name="connsiteY24" fmla="*/ 452936 h 1069745"/>
                  <a:gd name="connsiteX25" fmla="*/ 994894 w 1035378"/>
                  <a:gd name="connsiteY25" fmla="*/ 657723 h 1069745"/>
                  <a:gd name="connsiteX26" fmla="*/ 985369 w 1035378"/>
                  <a:gd name="connsiteY26" fmla="*/ 695823 h 1069745"/>
                  <a:gd name="connsiteX27" fmla="*/ 1002037 w 1035378"/>
                  <a:gd name="connsiteY27" fmla="*/ 741067 h 1069745"/>
                  <a:gd name="connsiteX28" fmla="*/ 1035375 w 1035378"/>
                  <a:gd name="connsiteY28" fmla="*/ 786311 h 1069745"/>
                  <a:gd name="connsiteX29" fmla="*/ 999656 w 1035378"/>
                  <a:gd name="connsiteY29" fmla="*/ 829173 h 1069745"/>
                  <a:gd name="connsiteX30" fmla="*/ 932981 w 1035378"/>
                  <a:gd name="connsiteY30" fmla="*/ 838698 h 1069745"/>
                  <a:gd name="connsiteX31" fmla="*/ 880594 w 1035378"/>
                  <a:gd name="connsiteY31" fmla="*/ 845842 h 1069745"/>
                  <a:gd name="connsiteX32" fmla="*/ 847256 w 1035378"/>
                  <a:gd name="connsiteY32" fmla="*/ 879180 h 1069745"/>
                  <a:gd name="connsiteX33" fmla="*/ 759150 w 1035378"/>
                  <a:gd name="connsiteY33" fmla="*/ 929186 h 1069745"/>
                  <a:gd name="connsiteX34" fmla="*/ 694856 w 1035378"/>
                  <a:gd name="connsiteY34" fmla="*/ 998242 h 1069745"/>
                  <a:gd name="connsiteX35" fmla="*/ 654375 w 1035378"/>
                  <a:gd name="connsiteY35" fmla="*/ 1012530 h 1069745"/>
                  <a:gd name="connsiteX36" fmla="*/ 599606 w 1035378"/>
                  <a:gd name="connsiteY36" fmla="*/ 981573 h 1069745"/>
                  <a:gd name="connsiteX37" fmla="*/ 568650 w 1035378"/>
                  <a:gd name="connsiteY37" fmla="*/ 988717 h 1069745"/>
                  <a:gd name="connsiteX38" fmla="*/ 490069 w 1035378"/>
                  <a:gd name="connsiteY38" fmla="*/ 1050630 h 1069745"/>
                  <a:gd name="connsiteX39" fmla="*/ 456731 w 1035378"/>
                  <a:gd name="connsiteY39" fmla="*/ 1067298 h 1069745"/>
                  <a:gd name="connsiteX40" fmla="*/ 409106 w 1035378"/>
                  <a:gd name="connsiteY40" fmla="*/ 1005386 h 1069745"/>
                  <a:gd name="connsiteX41" fmla="*/ 328144 w 1035378"/>
                  <a:gd name="connsiteY41" fmla="*/ 936330 h 1069745"/>
                  <a:gd name="connsiteX42" fmla="*/ 263850 w 1035378"/>
                  <a:gd name="connsiteY42" fmla="*/ 957761 h 1069745"/>
                  <a:gd name="connsiteX43" fmla="*/ 232894 w 1035378"/>
                  <a:gd name="connsiteY43" fmla="*/ 926805 h 1069745"/>
                  <a:gd name="connsiteX44" fmla="*/ 220987 w 1035378"/>
                  <a:gd name="connsiteY44" fmla="*/ 891086 h 1069745"/>
                  <a:gd name="connsiteX45" fmla="*/ 180506 w 1035378"/>
                  <a:gd name="connsiteY45" fmla="*/ 872036 h 1069745"/>
                  <a:gd name="connsiteX46" fmla="*/ 118594 w 1035378"/>
                  <a:gd name="connsiteY46" fmla="*/ 795836 h 1069745"/>
                  <a:gd name="connsiteX47" fmla="*/ 80494 w 1035378"/>
                  <a:gd name="connsiteY47" fmla="*/ 700586 h 1069745"/>
                  <a:gd name="connsiteX48" fmla="*/ 73350 w 1035378"/>
                  <a:gd name="connsiteY48" fmla="*/ 648198 h 1069745"/>
                  <a:gd name="connsiteX49" fmla="*/ 49537 w 1035378"/>
                  <a:gd name="connsiteY49" fmla="*/ 583905 h 1069745"/>
                  <a:gd name="connsiteX50" fmla="*/ 1912 w 1035378"/>
                  <a:gd name="connsiteY50" fmla="*/ 464842 h 1069745"/>
                  <a:gd name="connsiteX51" fmla="*/ 11437 w 1035378"/>
                  <a:gd name="connsiteY51" fmla="*/ 352923 h 1069745"/>
                  <a:gd name="connsiteX52" fmla="*/ 30487 w 1035378"/>
                  <a:gd name="connsiteY52" fmla="*/ 314823 h 1069745"/>
                  <a:gd name="connsiteX53" fmla="*/ 16200 w 1035378"/>
                  <a:gd name="connsiteY53" fmla="*/ 260055 h 1069745"/>
                  <a:gd name="connsiteX54" fmla="*/ 35250 w 1035378"/>
                  <a:gd name="connsiteY54" fmla="*/ 243386 h 1069745"/>
                  <a:gd name="connsiteX55" fmla="*/ 106687 w 1035378"/>
                  <a:gd name="connsiteY55" fmla="*/ 252911 h 1069745"/>
                  <a:gd name="connsiteX56" fmla="*/ 118594 w 1035378"/>
                  <a:gd name="connsiteY56" fmla="*/ 260055 h 1069745"/>
                  <a:gd name="connsiteX0" fmla="*/ 111450 w 1035378"/>
                  <a:gd name="connsiteY0" fmla="*/ 314823 h 1070877"/>
                  <a:gd name="connsiteX1" fmla="*/ 118594 w 1035378"/>
                  <a:gd name="connsiteY1" fmla="*/ 260055 h 1070877"/>
                  <a:gd name="connsiteX2" fmla="*/ 99544 w 1035378"/>
                  <a:gd name="connsiteY2" fmla="*/ 195761 h 1070877"/>
                  <a:gd name="connsiteX3" fmla="*/ 147344 w 1035378"/>
                  <a:gd name="connsiteY3" fmla="*/ 184070 h 1070877"/>
                  <a:gd name="connsiteX4" fmla="*/ 175040 w 1035378"/>
                  <a:gd name="connsiteY4" fmla="*/ 203951 h 1070877"/>
                  <a:gd name="connsiteX5" fmla="*/ 185248 w 1035378"/>
                  <a:gd name="connsiteY5" fmla="*/ 204178 h 1070877"/>
                  <a:gd name="connsiteX6" fmla="*/ 223369 w 1035378"/>
                  <a:gd name="connsiteY6" fmla="*/ 200523 h 1070877"/>
                  <a:gd name="connsiteX7" fmla="*/ 240037 w 1035378"/>
                  <a:gd name="connsiteY7" fmla="*/ 202905 h 1070877"/>
                  <a:gd name="connsiteX8" fmla="*/ 313856 w 1035378"/>
                  <a:gd name="connsiteY8" fmla="*/ 162423 h 1070877"/>
                  <a:gd name="connsiteX9" fmla="*/ 444825 w 1035378"/>
                  <a:gd name="connsiteY9" fmla="*/ 114798 h 1070877"/>
                  <a:gd name="connsiteX10" fmla="*/ 535312 w 1035378"/>
                  <a:gd name="connsiteY10" fmla="*/ 114798 h 1070877"/>
                  <a:gd name="connsiteX11" fmla="*/ 597225 w 1035378"/>
                  <a:gd name="connsiteY11" fmla="*/ 48123 h 1070877"/>
                  <a:gd name="connsiteX12" fmla="*/ 677103 w 1035378"/>
                  <a:gd name="connsiteY12" fmla="*/ 17044 h 1070877"/>
                  <a:gd name="connsiteX13" fmla="*/ 705242 w 1035378"/>
                  <a:gd name="connsiteY13" fmla="*/ 28400 h 1070877"/>
                  <a:gd name="connsiteX14" fmla="*/ 736008 w 1035378"/>
                  <a:gd name="connsiteY14" fmla="*/ 31387 h 1070877"/>
                  <a:gd name="connsiteX15" fmla="*/ 759150 w 1035378"/>
                  <a:gd name="connsiteY15" fmla="*/ 498 h 1070877"/>
                  <a:gd name="connsiteX16" fmla="*/ 794869 w 1035378"/>
                  <a:gd name="connsiteY16" fmla="*/ 60030 h 1070877"/>
                  <a:gd name="connsiteX17" fmla="*/ 832969 w 1035378"/>
                  <a:gd name="connsiteY17" fmla="*/ 88605 h 1070877"/>
                  <a:gd name="connsiteX18" fmla="*/ 916312 w 1035378"/>
                  <a:gd name="connsiteY18" fmla="*/ 88605 h 1070877"/>
                  <a:gd name="connsiteX19" fmla="*/ 961556 w 1035378"/>
                  <a:gd name="connsiteY19" fmla="*/ 105273 h 1070877"/>
                  <a:gd name="connsiteX20" fmla="*/ 963937 w 1035378"/>
                  <a:gd name="connsiteY20" fmla="*/ 145755 h 1070877"/>
                  <a:gd name="connsiteX21" fmla="*/ 942506 w 1035378"/>
                  <a:gd name="connsiteY21" fmla="*/ 205286 h 1070877"/>
                  <a:gd name="connsiteX22" fmla="*/ 942506 w 1035378"/>
                  <a:gd name="connsiteY22" fmla="*/ 264817 h 1070877"/>
                  <a:gd name="connsiteX23" fmla="*/ 978225 w 1035378"/>
                  <a:gd name="connsiteY23" fmla="*/ 331492 h 1070877"/>
                  <a:gd name="connsiteX24" fmla="*/ 1004419 w 1035378"/>
                  <a:gd name="connsiteY24" fmla="*/ 452936 h 1070877"/>
                  <a:gd name="connsiteX25" fmla="*/ 994894 w 1035378"/>
                  <a:gd name="connsiteY25" fmla="*/ 657723 h 1070877"/>
                  <a:gd name="connsiteX26" fmla="*/ 985369 w 1035378"/>
                  <a:gd name="connsiteY26" fmla="*/ 695823 h 1070877"/>
                  <a:gd name="connsiteX27" fmla="*/ 1002037 w 1035378"/>
                  <a:gd name="connsiteY27" fmla="*/ 741067 h 1070877"/>
                  <a:gd name="connsiteX28" fmla="*/ 1035375 w 1035378"/>
                  <a:gd name="connsiteY28" fmla="*/ 786311 h 1070877"/>
                  <a:gd name="connsiteX29" fmla="*/ 999656 w 1035378"/>
                  <a:gd name="connsiteY29" fmla="*/ 829173 h 1070877"/>
                  <a:gd name="connsiteX30" fmla="*/ 932981 w 1035378"/>
                  <a:gd name="connsiteY30" fmla="*/ 838698 h 1070877"/>
                  <a:gd name="connsiteX31" fmla="*/ 880594 w 1035378"/>
                  <a:gd name="connsiteY31" fmla="*/ 845842 h 1070877"/>
                  <a:gd name="connsiteX32" fmla="*/ 847256 w 1035378"/>
                  <a:gd name="connsiteY32" fmla="*/ 879180 h 1070877"/>
                  <a:gd name="connsiteX33" fmla="*/ 759150 w 1035378"/>
                  <a:gd name="connsiteY33" fmla="*/ 929186 h 1070877"/>
                  <a:gd name="connsiteX34" fmla="*/ 694856 w 1035378"/>
                  <a:gd name="connsiteY34" fmla="*/ 998242 h 1070877"/>
                  <a:gd name="connsiteX35" fmla="*/ 654375 w 1035378"/>
                  <a:gd name="connsiteY35" fmla="*/ 1012530 h 1070877"/>
                  <a:gd name="connsiteX36" fmla="*/ 599606 w 1035378"/>
                  <a:gd name="connsiteY36" fmla="*/ 981573 h 1070877"/>
                  <a:gd name="connsiteX37" fmla="*/ 568650 w 1035378"/>
                  <a:gd name="connsiteY37" fmla="*/ 988717 h 1070877"/>
                  <a:gd name="connsiteX38" fmla="*/ 490069 w 1035378"/>
                  <a:gd name="connsiteY38" fmla="*/ 1050630 h 1070877"/>
                  <a:gd name="connsiteX39" fmla="*/ 456731 w 1035378"/>
                  <a:gd name="connsiteY39" fmla="*/ 1067298 h 1070877"/>
                  <a:gd name="connsiteX40" fmla="*/ 403405 w 1035378"/>
                  <a:gd name="connsiteY40" fmla="*/ 988906 h 1070877"/>
                  <a:gd name="connsiteX41" fmla="*/ 328144 w 1035378"/>
                  <a:gd name="connsiteY41" fmla="*/ 936330 h 1070877"/>
                  <a:gd name="connsiteX42" fmla="*/ 263850 w 1035378"/>
                  <a:gd name="connsiteY42" fmla="*/ 957761 h 1070877"/>
                  <a:gd name="connsiteX43" fmla="*/ 232894 w 1035378"/>
                  <a:gd name="connsiteY43" fmla="*/ 926805 h 1070877"/>
                  <a:gd name="connsiteX44" fmla="*/ 220987 w 1035378"/>
                  <a:gd name="connsiteY44" fmla="*/ 891086 h 1070877"/>
                  <a:gd name="connsiteX45" fmla="*/ 180506 w 1035378"/>
                  <a:gd name="connsiteY45" fmla="*/ 872036 h 1070877"/>
                  <a:gd name="connsiteX46" fmla="*/ 118594 w 1035378"/>
                  <a:gd name="connsiteY46" fmla="*/ 795836 h 1070877"/>
                  <a:gd name="connsiteX47" fmla="*/ 80494 w 1035378"/>
                  <a:gd name="connsiteY47" fmla="*/ 700586 h 1070877"/>
                  <a:gd name="connsiteX48" fmla="*/ 73350 w 1035378"/>
                  <a:gd name="connsiteY48" fmla="*/ 648198 h 1070877"/>
                  <a:gd name="connsiteX49" fmla="*/ 49537 w 1035378"/>
                  <a:gd name="connsiteY49" fmla="*/ 583905 h 1070877"/>
                  <a:gd name="connsiteX50" fmla="*/ 1912 w 1035378"/>
                  <a:gd name="connsiteY50" fmla="*/ 464842 h 1070877"/>
                  <a:gd name="connsiteX51" fmla="*/ 11437 w 1035378"/>
                  <a:gd name="connsiteY51" fmla="*/ 352923 h 1070877"/>
                  <a:gd name="connsiteX52" fmla="*/ 30487 w 1035378"/>
                  <a:gd name="connsiteY52" fmla="*/ 314823 h 1070877"/>
                  <a:gd name="connsiteX53" fmla="*/ 16200 w 1035378"/>
                  <a:gd name="connsiteY53" fmla="*/ 260055 h 1070877"/>
                  <a:gd name="connsiteX54" fmla="*/ 35250 w 1035378"/>
                  <a:gd name="connsiteY54" fmla="*/ 243386 h 1070877"/>
                  <a:gd name="connsiteX55" fmla="*/ 106687 w 1035378"/>
                  <a:gd name="connsiteY55" fmla="*/ 252911 h 1070877"/>
                  <a:gd name="connsiteX56" fmla="*/ 118594 w 1035378"/>
                  <a:gd name="connsiteY56" fmla="*/ 260055 h 1070877"/>
                  <a:gd name="connsiteX0" fmla="*/ 111450 w 1035378"/>
                  <a:gd name="connsiteY0" fmla="*/ 314823 h 1051076"/>
                  <a:gd name="connsiteX1" fmla="*/ 118594 w 1035378"/>
                  <a:gd name="connsiteY1" fmla="*/ 260055 h 1051076"/>
                  <a:gd name="connsiteX2" fmla="*/ 99544 w 1035378"/>
                  <a:gd name="connsiteY2" fmla="*/ 195761 h 1051076"/>
                  <a:gd name="connsiteX3" fmla="*/ 147344 w 1035378"/>
                  <a:gd name="connsiteY3" fmla="*/ 184070 h 1051076"/>
                  <a:gd name="connsiteX4" fmla="*/ 175040 w 1035378"/>
                  <a:gd name="connsiteY4" fmla="*/ 203951 h 1051076"/>
                  <a:gd name="connsiteX5" fmla="*/ 185248 w 1035378"/>
                  <a:gd name="connsiteY5" fmla="*/ 204178 h 1051076"/>
                  <a:gd name="connsiteX6" fmla="*/ 223369 w 1035378"/>
                  <a:gd name="connsiteY6" fmla="*/ 200523 h 1051076"/>
                  <a:gd name="connsiteX7" fmla="*/ 240037 w 1035378"/>
                  <a:gd name="connsiteY7" fmla="*/ 202905 h 1051076"/>
                  <a:gd name="connsiteX8" fmla="*/ 313856 w 1035378"/>
                  <a:gd name="connsiteY8" fmla="*/ 162423 h 1051076"/>
                  <a:gd name="connsiteX9" fmla="*/ 444825 w 1035378"/>
                  <a:gd name="connsiteY9" fmla="*/ 114798 h 1051076"/>
                  <a:gd name="connsiteX10" fmla="*/ 535312 w 1035378"/>
                  <a:gd name="connsiteY10" fmla="*/ 114798 h 1051076"/>
                  <a:gd name="connsiteX11" fmla="*/ 597225 w 1035378"/>
                  <a:gd name="connsiteY11" fmla="*/ 48123 h 1051076"/>
                  <a:gd name="connsiteX12" fmla="*/ 677103 w 1035378"/>
                  <a:gd name="connsiteY12" fmla="*/ 17044 h 1051076"/>
                  <a:gd name="connsiteX13" fmla="*/ 705242 w 1035378"/>
                  <a:gd name="connsiteY13" fmla="*/ 28400 h 1051076"/>
                  <a:gd name="connsiteX14" fmla="*/ 736008 w 1035378"/>
                  <a:gd name="connsiteY14" fmla="*/ 31387 h 1051076"/>
                  <a:gd name="connsiteX15" fmla="*/ 759150 w 1035378"/>
                  <a:gd name="connsiteY15" fmla="*/ 498 h 1051076"/>
                  <a:gd name="connsiteX16" fmla="*/ 794869 w 1035378"/>
                  <a:gd name="connsiteY16" fmla="*/ 60030 h 1051076"/>
                  <a:gd name="connsiteX17" fmla="*/ 832969 w 1035378"/>
                  <a:gd name="connsiteY17" fmla="*/ 88605 h 1051076"/>
                  <a:gd name="connsiteX18" fmla="*/ 916312 w 1035378"/>
                  <a:gd name="connsiteY18" fmla="*/ 88605 h 1051076"/>
                  <a:gd name="connsiteX19" fmla="*/ 961556 w 1035378"/>
                  <a:gd name="connsiteY19" fmla="*/ 105273 h 1051076"/>
                  <a:gd name="connsiteX20" fmla="*/ 963937 w 1035378"/>
                  <a:gd name="connsiteY20" fmla="*/ 145755 h 1051076"/>
                  <a:gd name="connsiteX21" fmla="*/ 942506 w 1035378"/>
                  <a:gd name="connsiteY21" fmla="*/ 205286 h 1051076"/>
                  <a:gd name="connsiteX22" fmla="*/ 942506 w 1035378"/>
                  <a:gd name="connsiteY22" fmla="*/ 264817 h 1051076"/>
                  <a:gd name="connsiteX23" fmla="*/ 978225 w 1035378"/>
                  <a:gd name="connsiteY23" fmla="*/ 331492 h 1051076"/>
                  <a:gd name="connsiteX24" fmla="*/ 1004419 w 1035378"/>
                  <a:gd name="connsiteY24" fmla="*/ 452936 h 1051076"/>
                  <a:gd name="connsiteX25" fmla="*/ 994894 w 1035378"/>
                  <a:gd name="connsiteY25" fmla="*/ 657723 h 1051076"/>
                  <a:gd name="connsiteX26" fmla="*/ 985369 w 1035378"/>
                  <a:gd name="connsiteY26" fmla="*/ 695823 h 1051076"/>
                  <a:gd name="connsiteX27" fmla="*/ 1002037 w 1035378"/>
                  <a:gd name="connsiteY27" fmla="*/ 741067 h 1051076"/>
                  <a:gd name="connsiteX28" fmla="*/ 1035375 w 1035378"/>
                  <a:gd name="connsiteY28" fmla="*/ 786311 h 1051076"/>
                  <a:gd name="connsiteX29" fmla="*/ 999656 w 1035378"/>
                  <a:gd name="connsiteY29" fmla="*/ 829173 h 1051076"/>
                  <a:gd name="connsiteX30" fmla="*/ 932981 w 1035378"/>
                  <a:gd name="connsiteY30" fmla="*/ 838698 h 1051076"/>
                  <a:gd name="connsiteX31" fmla="*/ 880594 w 1035378"/>
                  <a:gd name="connsiteY31" fmla="*/ 845842 h 1051076"/>
                  <a:gd name="connsiteX32" fmla="*/ 847256 w 1035378"/>
                  <a:gd name="connsiteY32" fmla="*/ 879180 h 1051076"/>
                  <a:gd name="connsiteX33" fmla="*/ 759150 w 1035378"/>
                  <a:gd name="connsiteY33" fmla="*/ 929186 h 1051076"/>
                  <a:gd name="connsiteX34" fmla="*/ 694856 w 1035378"/>
                  <a:gd name="connsiteY34" fmla="*/ 998242 h 1051076"/>
                  <a:gd name="connsiteX35" fmla="*/ 654375 w 1035378"/>
                  <a:gd name="connsiteY35" fmla="*/ 1012530 h 1051076"/>
                  <a:gd name="connsiteX36" fmla="*/ 599606 w 1035378"/>
                  <a:gd name="connsiteY36" fmla="*/ 981573 h 1051076"/>
                  <a:gd name="connsiteX37" fmla="*/ 568650 w 1035378"/>
                  <a:gd name="connsiteY37" fmla="*/ 988717 h 1051076"/>
                  <a:gd name="connsiteX38" fmla="*/ 490069 w 1035378"/>
                  <a:gd name="connsiteY38" fmla="*/ 1050630 h 1051076"/>
                  <a:gd name="connsiteX39" fmla="*/ 455255 w 1035378"/>
                  <a:gd name="connsiteY39" fmla="*/ 1015184 h 1051076"/>
                  <a:gd name="connsiteX40" fmla="*/ 403405 w 1035378"/>
                  <a:gd name="connsiteY40" fmla="*/ 988906 h 1051076"/>
                  <a:gd name="connsiteX41" fmla="*/ 328144 w 1035378"/>
                  <a:gd name="connsiteY41" fmla="*/ 936330 h 1051076"/>
                  <a:gd name="connsiteX42" fmla="*/ 263850 w 1035378"/>
                  <a:gd name="connsiteY42" fmla="*/ 957761 h 1051076"/>
                  <a:gd name="connsiteX43" fmla="*/ 232894 w 1035378"/>
                  <a:gd name="connsiteY43" fmla="*/ 926805 h 1051076"/>
                  <a:gd name="connsiteX44" fmla="*/ 220987 w 1035378"/>
                  <a:gd name="connsiteY44" fmla="*/ 891086 h 1051076"/>
                  <a:gd name="connsiteX45" fmla="*/ 180506 w 1035378"/>
                  <a:gd name="connsiteY45" fmla="*/ 872036 h 1051076"/>
                  <a:gd name="connsiteX46" fmla="*/ 118594 w 1035378"/>
                  <a:gd name="connsiteY46" fmla="*/ 795836 h 1051076"/>
                  <a:gd name="connsiteX47" fmla="*/ 80494 w 1035378"/>
                  <a:gd name="connsiteY47" fmla="*/ 700586 h 1051076"/>
                  <a:gd name="connsiteX48" fmla="*/ 73350 w 1035378"/>
                  <a:gd name="connsiteY48" fmla="*/ 648198 h 1051076"/>
                  <a:gd name="connsiteX49" fmla="*/ 49537 w 1035378"/>
                  <a:gd name="connsiteY49" fmla="*/ 583905 h 1051076"/>
                  <a:gd name="connsiteX50" fmla="*/ 1912 w 1035378"/>
                  <a:gd name="connsiteY50" fmla="*/ 464842 h 1051076"/>
                  <a:gd name="connsiteX51" fmla="*/ 11437 w 1035378"/>
                  <a:gd name="connsiteY51" fmla="*/ 352923 h 1051076"/>
                  <a:gd name="connsiteX52" fmla="*/ 30487 w 1035378"/>
                  <a:gd name="connsiteY52" fmla="*/ 314823 h 1051076"/>
                  <a:gd name="connsiteX53" fmla="*/ 16200 w 1035378"/>
                  <a:gd name="connsiteY53" fmla="*/ 260055 h 1051076"/>
                  <a:gd name="connsiteX54" fmla="*/ 35250 w 1035378"/>
                  <a:gd name="connsiteY54" fmla="*/ 243386 h 1051076"/>
                  <a:gd name="connsiteX55" fmla="*/ 106687 w 1035378"/>
                  <a:gd name="connsiteY55" fmla="*/ 252911 h 1051076"/>
                  <a:gd name="connsiteX56" fmla="*/ 118594 w 1035378"/>
                  <a:gd name="connsiteY56" fmla="*/ 260055 h 1051076"/>
                  <a:gd name="connsiteX0" fmla="*/ 111450 w 1035378"/>
                  <a:gd name="connsiteY0" fmla="*/ 314823 h 1050678"/>
                  <a:gd name="connsiteX1" fmla="*/ 118594 w 1035378"/>
                  <a:gd name="connsiteY1" fmla="*/ 260055 h 1050678"/>
                  <a:gd name="connsiteX2" fmla="*/ 99544 w 1035378"/>
                  <a:gd name="connsiteY2" fmla="*/ 195761 h 1050678"/>
                  <a:gd name="connsiteX3" fmla="*/ 147344 w 1035378"/>
                  <a:gd name="connsiteY3" fmla="*/ 184070 h 1050678"/>
                  <a:gd name="connsiteX4" fmla="*/ 175040 w 1035378"/>
                  <a:gd name="connsiteY4" fmla="*/ 203951 h 1050678"/>
                  <a:gd name="connsiteX5" fmla="*/ 185248 w 1035378"/>
                  <a:gd name="connsiteY5" fmla="*/ 204178 h 1050678"/>
                  <a:gd name="connsiteX6" fmla="*/ 223369 w 1035378"/>
                  <a:gd name="connsiteY6" fmla="*/ 200523 h 1050678"/>
                  <a:gd name="connsiteX7" fmla="*/ 240037 w 1035378"/>
                  <a:gd name="connsiteY7" fmla="*/ 202905 h 1050678"/>
                  <a:gd name="connsiteX8" fmla="*/ 313856 w 1035378"/>
                  <a:gd name="connsiteY8" fmla="*/ 162423 h 1050678"/>
                  <a:gd name="connsiteX9" fmla="*/ 444825 w 1035378"/>
                  <a:gd name="connsiteY9" fmla="*/ 114798 h 1050678"/>
                  <a:gd name="connsiteX10" fmla="*/ 535312 w 1035378"/>
                  <a:gd name="connsiteY10" fmla="*/ 114798 h 1050678"/>
                  <a:gd name="connsiteX11" fmla="*/ 597225 w 1035378"/>
                  <a:gd name="connsiteY11" fmla="*/ 48123 h 1050678"/>
                  <a:gd name="connsiteX12" fmla="*/ 677103 w 1035378"/>
                  <a:gd name="connsiteY12" fmla="*/ 17044 h 1050678"/>
                  <a:gd name="connsiteX13" fmla="*/ 705242 w 1035378"/>
                  <a:gd name="connsiteY13" fmla="*/ 28400 h 1050678"/>
                  <a:gd name="connsiteX14" fmla="*/ 736008 w 1035378"/>
                  <a:gd name="connsiteY14" fmla="*/ 31387 h 1050678"/>
                  <a:gd name="connsiteX15" fmla="*/ 759150 w 1035378"/>
                  <a:gd name="connsiteY15" fmla="*/ 498 h 1050678"/>
                  <a:gd name="connsiteX16" fmla="*/ 794869 w 1035378"/>
                  <a:gd name="connsiteY16" fmla="*/ 60030 h 1050678"/>
                  <a:gd name="connsiteX17" fmla="*/ 832969 w 1035378"/>
                  <a:gd name="connsiteY17" fmla="*/ 88605 h 1050678"/>
                  <a:gd name="connsiteX18" fmla="*/ 916312 w 1035378"/>
                  <a:gd name="connsiteY18" fmla="*/ 88605 h 1050678"/>
                  <a:gd name="connsiteX19" fmla="*/ 961556 w 1035378"/>
                  <a:gd name="connsiteY19" fmla="*/ 105273 h 1050678"/>
                  <a:gd name="connsiteX20" fmla="*/ 963937 w 1035378"/>
                  <a:gd name="connsiteY20" fmla="*/ 145755 h 1050678"/>
                  <a:gd name="connsiteX21" fmla="*/ 942506 w 1035378"/>
                  <a:gd name="connsiteY21" fmla="*/ 205286 h 1050678"/>
                  <a:gd name="connsiteX22" fmla="*/ 942506 w 1035378"/>
                  <a:gd name="connsiteY22" fmla="*/ 264817 h 1050678"/>
                  <a:gd name="connsiteX23" fmla="*/ 978225 w 1035378"/>
                  <a:gd name="connsiteY23" fmla="*/ 331492 h 1050678"/>
                  <a:gd name="connsiteX24" fmla="*/ 1004419 w 1035378"/>
                  <a:gd name="connsiteY24" fmla="*/ 452936 h 1050678"/>
                  <a:gd name="connsiteX25" fmla="*/ 994894 w 1035378"/>
                  <a:gd name="connsiteY25" fmla="*/ 657723 h 1050678"/>
                  <a:gd name="connsiteX26" fmla="*/ 985369 w 1035378"/>
                  <a:gd name="connsiteY26" fmla="*/ 695823 h 1050678"/>
                  <a:gd name="connsiteX27" fmla="*/ 1002037 w 1035378"/>
                  <a:gd name="connsiteY27" fmla="*/ 741067 h 1050678"/>
                  <a:gd name="connsiteX28" fmla="*/ 1035375 w 1035378"/>
                  <a:gd name="connsiteY28" fmla="*/ 786311 h 1050678"/>
                  <a:gd name="connsiteX29" fmla="*/ 999656 w 1035378"/>
                  <a:gd name="connsiteY29" fmla="*/ 829173 h 1050678"/>
                  <a:gd name="connsiteX30" fmla="*/ 932981 w 1035378"/>
                  <a:gd name="connsiteY30" fmla="*/ 838698 h 1050678"/>
                  <a:gd name="connsiteX31" fmla="*/ 880594 w 1035378"/>
                  <a:gd name="connsiteY31" fmla="*/ 845842 h 1050678"/>
                  <a:gd name="connsiteX32" fmla="*/ 847256 w 1035378"/>
                  <a:gd name="connsiteY32" fmla="*/ 879180 h 1050678"/>
                  <a:gd name="connsiteX33" fmla="*/ 759150 w 1035378"/>
                  <a:gd name="connsiteY33" fmla="*/ 929186 h 1050678"/>
                  <a:gd name="connsiteX34" fmla="*/ 694856 w 1035378"/>
                  <a:gd name="connsiteY34" fmla="*/ 998242 h 1050678"/>
                  <a:gd name="connsiteX35" fmla="*/ 654375 w 1035378"/>
                  <a:gd name="connsiteY35" fmla="*/ 1012530 h 1050678"/>
                  <a:gd name="connsiteX36" fmla="*/ 599606 w 1035378"/>
                  <a:gd name="connsiteY36" fmla="*/ 981573 h 1050678"/>
                  <a:gd name="connsiteX37" fmla="*/ 568650 w 1035378"/>
                  <a:gd name="connsiteY37" fmla="*/ 988717 h 1050678"/>
                  <a:gd name="connsiteX38" fmla="*/ 490069 w 1035378"/>
                  <a:gd name="connsiteY38" fmla="*/ 1050630 h 1050678"/>
                  <a:gd name="connsiteX39" fmla="*/ 482711 w 1035378"/>
                  <a:gd name="connsiteY39" fmla="*/ 998852 h 1050678"/>
                  <a:gd name="connsiteX40" fmla="*/ 403405 w 1035378"/>
                  <a:gd name="connsiteY40" fmla="*/ 988906 h 1050678"/>
                  <a:gd name="connsiteX41" fmla="*/ 328144 w 1035378"/>
                  <a:gd name="connsiteY41" fmla="*/ 936330 h 1050678"/>
                  <a:gd name="connsiteX42" fmla="*/ 263850 w 1035378"/>
                  <a:gd name="connsiteY42" fmla="*/ 957761 h 1050678"/>
                  <a:gd name="connsiteX43" fmla="*/ 232894 w 1035378"/>
                  <a:gd name="connsiteY43" fmla="*/ 926805 h 1050678"/>
                  <a:gd name="connsiteX44" fmla="*/ 220987 w 1035378"/>
                  <a:gd name="connsiteY44" fmla="*/ 891086 h 1050678"/>
                  <a:gd name="connsiteX45" fmla="*/ 180506 w 1035378"/>
                  <a:gd name="connsiteY45" fmla="*/ 872036 h 1050678"/>
                  <a:gd name="connsiteX46" fmla="*/ 118594 w 1035378"/>
                  <a:gd name="connsiteY46" fmla="*/ 795836 h 1050678"/>
                  <a:gd name="connsiteX47" fmla="*/ 80494 w 1035378"/>
                  <a:gd name="connsiteY47" fmla="*/ 700586 h 1050678"/>
                  <a:gd name="connsiteX48" fmla="*/ 73350 w 1035378"/>
                  <a:gd name="connsiteY48" fmla="*/ 648198 h 1050678"/>
                  <a:gd name="connsiteX49" fmla="*/ 49537 w 1035378"/>
                  <a:gd name="connsiteY49" fmla="*/ 583905 h 1050678"/>
                  <a:gd name="connsiteX50" fmla="*/ 1912 w 1035378"/>
                  <a:gd name="connsiteY50" fmla="*/ 464842 h 1050678"/>
                  <a:gd name="connsiteX51" fmla="*/ 11437 w 1035378"/>
                  <a:gd name="connsiteY51" fmla="*/ 352923 h 1050678"/>
                  <a:gd name="connsiteX52" fmla="*/ 30487 w 1035378"/>
                  <a:gd name="connsiteY52" fmla="*/ 314823 h 1050678"/>
                  <a:gd name="connsiteX53" fmla="*/ 16200 w 1035378"/>
                  <a:gd name="connsiteY53" fmla="*/ 260055 h 1050678"/>
                  <a:gd name="connsiteX54" fmla="*/ 35250 w 1035378"/>
                  <a:gd name="connsiteY54" fmla="*/ 243386 h 1050678"/>
                  <a:gd name="connsiteX55" fmla="*/ 106687 w 1035378"/>
                  <a:gd name="connsiteY55" fmla="*/ 252911 h 1050678"/>
                  <a:gd name="connsiteX56" fmla="*/ 118594 w 1035378"/>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40037 w 1004937"/>
                  <a:gd name="connsiteY7" fmla="*/ 202905 h 1050678"/>
                  <a:gd name="connsiteX8" fmla="*/ 313856 w 1004937"/>
                  <a:gd name="connsiteY8" fmla="*/ 162423 h 1050678"/>
                  <a:gd name="connsiteX9" fmla="*/ 444825 w 1004937"/>
                  <a:gd name="connsiteY9" fmla="*/ 114798 h 1050678"/>
                  <a:gd name="connsiteX10" fmla="*/ 535312 w 1004937"/>
                  <a:gd name="connsiteY10" fmla="*/ 114798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99656 w 1004937"/>
                  <a:gd name="connsiteY29" fmla="*/ 829173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40037 w 1004937"/>
                  <a:gd name="connsiteY7" fmla="*/ 202905 h 1050678"/>
                  <a:gd name="connsiteX8" fmla="*/ 313856 w 1004937"/>
                  <a:gd name="connsiteY8" fmla="*/ 162423 h 1050678"/>
                  <a:gd name="connsiteX9" fmla="*/ 444825 w 1004937"/>
                  <a:gd name="connsiteY9" fmla="*/ 114798 h 1050678"/>
                  <a:gd name="connsiteX10" fmla="*/ 535312 w 1004937"/>
                  <a:gd name="connsiteY10" fmla="*/ 114798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66709 w 1004937"/>
                  <a:gd name="connsiteY29" fmla="*/ 805714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40037 w 1004937"/>
                  <a:gd name="connsiteY7" fmla="*/ 202905 h 1050678"/>
                  <a:gd name="connsiteX8" fmla="*/ 313856 w 1004937"/>
                  <a:gd name="connsiteY8" fmla="*/ 162423 h 1050678"/>
                  <a:gd name="connsiteX9" fmla="*/ 444825 w 1004937"/>
                  <a:gd name="connsiteY9" fmla="*/ 114798 h 1050678"/>
                  <a:gd name="connsiteX10" fmla="*/ 525809 w 1004937"/>
                  <a:gd name="connsiteY10" fmla="*/ 87330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66709 w 1004937"/>
                  <a:gd name="connsiteY29" fmla="*/ 805714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40037 w 1004937"/>
                  <a:gd name="connsiteY7" fmla="*/ 202905 h 1050678"/>
                  <a:gd name="connsiteX8" fmla="*/ 313856 w 1004937"/>
                  <a:gd name="connsiteY8" fmla="*/ 162423 h 1050678"/>
                  <a:gd name="connsiteX9" fmla="*/ 440812 w 1004937"/>
                  <a:gd name="connsiteY9" fmla="*/ 127120 h 1050678"/>
                  <a:gd name="connsiteX10" fmla="*/ 525809 w 1004937"/>
                  <a:gd name="connsiteY10" fmla="*/ 87330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66709 w 1004937"/>
                  <a:gd name="connsiteY29" fmla="*/ 805714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40037 w 1004937"/>
                  <a:gd name="connsiteY7" fmla="*/ 202905 h 1050678"/>
                  <a:gd name="connsiteX8" fmla="*/ 308155 w 1004937"/>
                  <a:gd name="connsiteY8" fmla="*/ 145943 h 1050678"/>
                  <a:gd name="connsiteX9" fmla="*/ 440812 w 1004937"/>
                  <a:gd name="connsiteY9" fmla="*/ 127120 h 1050678"/>
                  <a:gd name="connsiteX10" fmla="*/ 525809 w 1004937"/>
                  <a:gd name="connsiteY10" fmla="*/ 87330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66709 w 1004937"/>
                  <a:gd name="connsiteY29" fmla="*/ 805714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32434 w 1004937"/>
                  <a:gd name="connsiteY7" fmla="*/ 180933 h 1050678"/>
                  <a:gd name="connsiteX8" fmla="*/ 308155 w 1004937"/>
                  <a:gd name="connsiteY8" fmla="*/ 145943 h 1050678"/>
                  <a:gd name="connsiteX9" fmla="*/ 440812 w 1004937"/>
                  <a:gd name="connsiteY9" fmla="*/ 127120 h 1050678"/>
                  <a:gd name="connsiteX10" fmla="*/ 525809 w 1004937"/>
                  <a:gd name="connsiteY10" fmla="*/ 87330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66709 w 1004937"/>
                  <a:gd name="connsiteY29" fmla="*/ 805714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298336 h 1034191"/>
                  <a:gd name="connsiteX1" fmla="*/ 118594 w 1004937"/>
                  <a:gd name="connsiteY1" fmla="*/ 243568 h 1034191"/>
                  <a:gd name="connsiteX2" fmla="*/ 99544 w 1004937"/>
                  <a:gd name="connsiteY2" fmla="*/ 179274 h 1034191"/>
                  <a:gd name="connsiteX3" fmla="*/ 147344 w 1004937"/>
                  <a:gd name="connsiteY3" fmla="*/ 167583 h 1034191"/>
                  <a:gd name="connsiteX4" fmla="*/ 175040 w 1004937"/>
                  <a:gd name="connsiteY4" fmla="*/ 187464 h 1034191"/>
                  <a:gd name="connsiteX5" fmla="*/ 185248 w 1004937"/>
                  <a:gd name="connsiteY5" fmla="*/ 187691 h 1034191"/>
                  <a:gd name="connsiteX6" fmla="*/ 223369 w 1004937"/>
                  <a:gd name="connsiteY6" fmla="*/ 184036 h 1034191"/>
                  <a:gd name="connsiteX7" fmla="*/ 232434 w 1004937"/>
                  <a:gd name="connsiteY7" fmla="*/ 164446 h 1034191"/>
                  <a:gd name="connsiteX8" fmla="*/ 308155 w 1004937"/>
                  <a:gd name="connsiteY8" fmla="*/ 129456 h 1034191"/>
                  <a:gd name="connsiteX9" fmla="*/ 440812 w 1004937"/>
                  <a:gd name="connsiteY9" fmla="*/ 110633 h 1034191"/>
                  <a:gd name="connsiteX10" fmla="*/ 525809 w 1004937"/>
                  <a:gd name="connsiteY10" fmla="*/ 70843 h 1034191"/>
                  <a:gd name="connsiteX11" fmla="*/ 597225 w 1004937"/>
                  <a:gd name="connsiteY11" fmla="*/ 31636 h 1034191"/>
                  <a:gd name="connsiteX12" fmla="*/ 677103 w 1004937"/>
                  <a:gd name="connsiteY12" fmla="*/ 557 h 1034191"/>
                  <a:gd name="connsiteX13" fmla="*/ 705242 w 1004937"/>
                  <a:gd name="connsiteY13" fmla="*/ 11913 h 1034191"/>
                  <a:gd name="connsiteX14" fmla="*/ 736008 w 1004937"/>
                  <a:gd name="connsiteY14" fmla="*/ 14900 h 1034191"/>
                  <a:gd name="connsiteX15" fmla="*/ 794869 w 1004937"/>
                  <a:gd name="connsiteY15" fmla="*/ 43543 h 1034191"/>
                  <a:gd name="connsiteX16" fmla="*/ 832969 w 1004937"/>
                  <a:gd name="connsiteY16" fmla="*/ 72118 h 1034191"/>
                  <a:gd name="connsiteX17" fmla="*/ 916312 w 1004937"/>
                  <a:gd name="connsiteY17" fmla="*/ 72118 h 1034191"/>
                  <a:gd name="connsiteX18" fmla="*/ 961556 w 1004937"/>
                  <a:gd name="connsiteY18" fmla="*/ 88786 h 1034191"/>
                  <a:gd name="connsiteX19" fmla="*/ 963937 w 1004937"/>
                  <a:gd name="connsiteY19" fmla="*/ 129268 h 1034191"/>
                  <a:gd name="connsiteX20" fmla="*/ 942506 w 1004937"/>
                  <a:gd name="connsiteY20" fmla="*/ 188799 h 1034191"/>
                  <a:gd name="connsiteX21" fmla="*/ 942506 w 1004937"/>
                  <a:gd name="connsiteY21" fmla="*/ 248330 h 1034191"/>
                  <a:gd name="connsiteX22" fmla="*/ 978225 w 1004937"/>
                  <a:gd name="connsiteY22" fmla="*/ 315005 h 1034191"/>
                  <a:gd name="connsiteX23" fmla="*/ 1004419 w 1004937"/>
                  <a:gd name="connsiteY23" fmla="*/ 436449 h 1034191"/>
                  <a:gd name="connsiteX24" fmla="*/ 994894 w 1004937"/>
                  <a:gd name="connsiteY24" fmla="*/ 641236 h 1034191"/>
                  <a:gd name="connsiteX25" fmla="*/ 985369 w 1004937"/>
                  <a:gd name="connsiteY25" fmla="*/ 679336 h 1034191"/>
                  <a:gd name="connsiteX26" fmla="*/ 1002037 w 1004937"/>
                  <a:gd name="connsiteY26" fmla="*/ 724580 h 1034191"/>
                  <a:gd name="connsiteX27" fmla="*/ 1000317 w 1004937"/>
                  <a:gd name="connsiteY27" fmla="*/ 764180 h 1034191"/>
                  <a:gd name="connsiteX28" fmla="*/ 966709 w 1004937"/>
                  <a:gd name="connsiteY28" fmla="*/ 789227 h 1034191"/>
                  <a:gd name="connsiteX29" fmla="*/ 932981 w 1004937"/>
                  <a:gd name="connsiteY29" fmla="*/ 822211 h 1034191"/>
                  <a:gd name="connsiteX30" fmla="*/ 880594 w 1004937"/>
                  <a:gd name="connsiteY30" fmla="*/ 829355 h 1034191"/>
                  <a:gd name="connsiteX31" fmla="*/ 847256 w 1004937"/>
                  <a:gd name="connsiteY31" fmla="*/ 862693 h 1034191"/>
                  <a:gd name="connsiteX32" fmla="*/ 759150 w 1004937"/>
                  <a:gd name="connsiteY32" fmla="*/ 912699 h 1034191"/>
                  <a:gd name="connsiteX33" fmla="*/ 694856 w 1004937"/>
                  <a:gd name="connsiteY33" fmla="*/ 981755 h 1034191"/>
                  <a:gd name="connsiteX34" fmla="*/ 654375 w 1004937"/>
                  <a:gd name="connsiteY34" fmla="*/ 996043 h 1034191"/>
                  <a:gd name="connsiteX35" fmla="*/ 599606 w 1004937"/>
                  <a:gd name="connsiteY35" fmla="*/ 965086 h 1034191"/>
                  <a:gd name="connsiteX36" fmla="*/ 568650 w 1004937"/>
                  <a:gd name="connsiteY36" fmla="*/ 972230 h 1034191"/>
                  <a:gd name="connsiteX37" fmla="*/ 490069 w 1004937"/>
                  <a:gd name="connsiteY37" fmla="*/ 1034143 h 1034191"/>
                  <a:gd name="connsiteX38" fmla="*/ 482711 w 1004937"/>
                  <a:gd name="connsiteY38" fmla="*/ 982365 h 1034191"/>
                  <a:gd name="connsiteX39" fmla="*/ 403405 w 1004937"/>
                  <a:gd name="connsiteY39" fmla="*/ 972419 h 1034191"/>
                  <a:gd name="connsiteX40" fmla="*/ 328144 w 1004937"/>
                  <a:gd name="connsiteY40" fmla="*/ 919843 h 1034191"/>
                  <a:gd name="connsiteX41" fmla="*/ 263850 w 1004937"/>
                  <a:gd name="connsiteY41" fmla="*/ 941274 h 1034191"/>
                  <a:gd name="connsiteX42" fmla="*/ 232894 w 1004937"/>
                  <a:gd name="connsiteY42" fmla="*/ 910318 h 1034191"/>
                  <a:gd name="connsiteX43" fmla="*/ 220987 w 1004937"/>
                  <a:gd name="connsiteY43" fmla="*/ 874599 h 1034191"/>
                  <a:gd name="connsiteX44" fmla="*/ 180506 w 1004937"/>
                  <a:gd name="connsiteY44" fmla="*/ 855549 h 1034191"/>
                  <a:gd name="connsiteX45" fmla="*/ 118594 w 1004937"/>
                  <a:gd name="connsiteY45" fmla="*/ 779349 h 1034191"/>
                  <a:gd name="connsiteX46" fmla="*/ 80494 w 1004937"/>
                  <a:gd name="connsiteY46" fmla="*/ 684099 h 1034191"/>
                  <a:gd name="connsiteX47" fmla="*/ 73350 w 1004937"/>
                  <a:gd name="connsiteY47" fmla="*/ 631711 h 1034191"/>
                  <a:gd name="connsiteX48" fmla="*/ 49537 w 1004937"/>
                  <a:gd name="connsiteY48" fmla="*/ 567418 h 1034191"/>
                  <a:gd name="connsiteX49" fmla="*/ 1912 w 1004937"/>
                  <a:gd name="connsiteY49" fmla="*/ 448355 h 1034191"/>
                  <a:gd name="connsiteX50" fmla="*/ 11437 w 1004937"/>
                  <a:gd name="connsiteY50" fmla="*/ 336436 h 1034191"/>
                  <a:gd name="connsiteX51" fmla="*/ 30487 w 1004937"/>
                  <a:gd name="connsiteY51" fmla="*/ 298336 h 1034191"/>
                  <a:gd name="connsiteX52" fmla="*/ 16200 w 1004937"/>
                  <a:gd name="connsiteY52" fmla="*/ 243568 h 1034191"/>
                  <a:gd name="connsiteX53" fmla="*/ 35250 w 1004937"/>
                  <a:gd name="connsiteY53" fmla="*/ 226899 h 1034191"/>
                  <a:gd name="connsiteX54" fmla="*/ 106687 w 1004937"/>
                  <a:gd name="connsiteY54" fmla="*/ 236424 h 1034191"/>
                  <a:gd name="connsiteX55" fmla="*/ 118594 w 1004937"/>
                  <a:gd name="connsiteY55" fmla="*/ 243568 h 1034191"/>
                  <a:gd name="connsiteX0" fmla="*/ 111450 w 1004937"/>
                  <a:gd name="connsiteY0" fmla="*/ 298336 h 1034191"/>
                  <a:gd name="connsiteX1" fmla="*/ 118594 w 1004937"/>
                  <a:gd name="connsiteY1" fmla="*/ 243568 h 1034191"/>
                  <a:gd name="connsiteX2" fmla="*/ 99544 w 1004937"/>
                  <a:gd name="connsiteY2" fmla="*/ 179274 h 1034191"/>
                  <a:gd name="connsiteX3" fmla="*/ 147344 w 1004937"/>
                  <a:gd name="connsiteY3" fmla="*/ 167583 h 1034191"/>
                  <a:gd name="connsiteX4" fmla="*/ 175040 w 1004937"/>
                  <a:gd name="connsiteY4" fmla="*/ 187464 h 1034191"/>
                  <a:gd name="connsiteX5" fmla="*/ 185248 w 1004937"/>
                  <a:gd name="connsiteY5" fmla="*/ 187691 h 1034191"/>
                  <a:gd name="connsiteX6" fmla="*/ 223369 w 1004937"/>
                  <a:gd name="connsiteY6" fmla="*/ 184036 h 1034191"/>
                  <a:gd name="connsiteX7" fmla="*/ 232434 w 1004937"/>
                  <a:gd name="connsiteY7" fmla="*/ 164446 h 1034191"/>
                  <a:gd name="connsiteX8" fmla="*/ 308155 w 1004937"/>
                  <a:gd name="connsiteY8" fmla="*/ 129456 h 1034191"/>
                  <a:gd name="connsiteX9" fmla="*/ 440812 w 1004937"/>
                  <a:gd name="connsiteY9" fmla="*/ 110633 h 1034191"/>
                  <a:gd name="connsiteX10" fmla="*/ 525809 w 1004937"/>
                  <a:gd name="connsiteY10" fmla="*/ 70843 h 1034191"/>
                  <a:gd name="connsiteX11" fmla="*/ 597225 w 1004937"/>
                  <a:gd name="connsiteY11" fmla="*/ 31636 h 1034191"/>
                  <a:gd name="connsiteX12" fmla="*/ 677103 w 1004937"/>
                  <a:gd name="connsiteY12" fmla="*/ 557 h 1034191"/>
                  <a:gd name="connsiteX13" fmla="*/ 705242 w 1004937"/>
                  <a:gd name="connsiteY13" fmla="*/ 11913 h 1034191"/>
                  <a:gd name="connsiteX14" fmla="*/ 736008 w 1004937"/>
                  <a:gd name="connsiteY14" fmla="*/ 14900 h 1034191"/>
                  <a:gd name="connsiteX15" fmla="*/ 794869 w 1004937"/>
                  <a:gd name="connsiteY15" fmla="*/ 43543 h 1034191"/>
                  <a:gd name="connsiteX16" fmla="*/ 832969 w 1004937"/>
                  <a:gd name="connsiteY16" fmla="*/ 72118 h 1034191"/>
                  <a:gd name="connsiteX17" fmla="*/ 916312 w 1004937"/>
                  <a:gd name="connsiteY17" fmla="*/ 72118 h 1034191"/>
                  <a:gd name="connsiteX18" fmla="*/ 963937 w 1004937"/>
                  <a:gd name="connsiteY18" fmla="*/ 129268 h 1034191"/>
                  <a:gd name="connsiteX19" fmla="*/ 942506 w 1004937"/>
                  <a:gd name="connsiteY19" fmla="*/ 188799 h 1034191"/>
                  <a:gd name="connsiteX20" fmla="*/ 942506 w 1004937"/>
                  <a:gd name="connsiteY20" fmla="*/ 248330 h 1034191"/>
                  <a:gd name="connsiteX21" fmla="*/ 978225 w 1004937"/>
                  <a:gd name="connsiteY21" fmla="*/ 315005 h 1034191"/>
                  <a:gd name="connsiteX22" fmla="*/ 1004419 w 1004937"/>
                  <a:gd name="connsiteY22" fmla="*/ 436449 h 1034191"/>
                  <a:gd name="connsiteX23" fmla="*/ 994894 w 1004937"/>
                  <a:gd name="connsiteY23" fmla="*/ 641236 h 1034191"/>
                  <a:gd name="connsiteX24" fmla="*/ 985369 w 1004937"/>
                  <a:gd name="connsiteY24" fmla="*/ 679336 h 1034191"/>
                  <a:gd name="connsiteX25" fmla="*/ 1002037 w 1004937"/>
                  <a:gd name="connsiteY25" fmla="*/ 724580 h 1034191"/>
                  <a:gd name="connsiteX26" fmla="*/ 1000317 w 1004937"/>
                  <a:gd name="connsiteY26" fmla="*/ 764180 h 1034191"/>
                  <a:gd name="connsiteX27" fmla="*/ 966709 w 1004937"/>
                  <a:gd name="connsiteY27" fmla="*/ 789227 h 1034191"/>
                  <a:gd name="connsiteX28" fmla="*/ 932981 w 1004937"/>
                  <a:gd name="connsiteY28" fmla="*/ 822211 h 1034191"/>
                  <a:gd name="connsiteX29" fmla="*/ 880594 w 1004937"/>
                  <a:gd name="connsiteY29" fmla="*/ 829355 h 1034191"/>
                  <a:gd name="connsiteX30" fmla="*/ 847256 w 1004937"/>
                  <a:gd name="connsiteY30" fmla="*/ 862693 h 1034191"/>
                  <a:gd name="connsiteX31" fmla="*/ 759150 w 1004937"/>
                  <a:gd name="connsiteY31" fmla="*/ 912699 h 1034191"/>
                  <a:gd name="connsiteX32" fmla="*/ 694856 w 1004937"/>
                  <a:gd name="connsiteY32" fmla="*/ 981755 h 1034191"/>
                  <a:gd name="connsiteX33" fmla="*/ 654375 w 1004937"/>
                  <a:gd name="connsiteY33" fmla="*/ 996043 h 1034191"/>
                  <a:gd name="connsiteX34" fmla="*/ 599606 w 1004937"/>
                  <a:gd name="connsiteY34" fmla="*/ 965086 h 1034191"/>
                  <a:gd name="connsiteX35" fmla="*/ 568650 w 1004937"/>
                  <a:gd name="connsiteY35" fmla="*/ 972230 h 1034191"/>
                  <a:gd name="connsiteX36" fmla="*/ 490069 w 1004937"/>
                  <a:gd name="connsiteY36" fmla="*/ 1034143 h 1034191"/>
                  <a:gd name="connsiteX37" fmla="*/ 482711 w 1004937"/>
                  <a:gd name="connsiteY37" fmla="*/ 982365 h 1034191"/>
                  <a:gd name="connsiteX38" fmla="*/ 403405 w 1004937"/>
                  <a:gd name="connsiteY38" fmla="*/ 972419 h 1034191"/>
                  <a:gd name="connsiteX39" fmla="*/ 328144 w 1004937"/>
                  <a:gd name="connsiteY39" fmla="*/ 919843 h 1034191"/>
                  <a:gd name="connsiteX40" fmla="*/ 263850 w 1004937"/>
                  <a:gd name="connsiteY40" fmla="*/ 941274 h 1034191"/>
                  <a:gd name="connsiteX41" fmla="*/ 232894 w 1004937"/>
                  <a:gd name="connsiteY41" fmla="*/ 910318 h 1034191"/>
                  <a:gd name="connsiteX42" fmla="*/ 220987 w 1004937"/>
                  <a:gd name="connsiteY42" fmla="*/ 874599 h 1034191"/>
                  <a:gd name="connsiteX43" fmla="*/ 180506 w 1004937"/>
                  <a:gd name="connsiteY43" fmla="*/ 855549 h 1034191"/>
                  <a:gd name="connsiteX44" fmla="*/ 118594 w 1004937"/>
                  <a:gd name="connsiteY44" fmla="*/ 779349 h 1034191"/>
                  <a:gd name="connsiteX45" fmla="*/ 80494 w 1004937"/>
                  <a:gd name="connsiteY45" fmla="*/ 684099 h 1034191"/>
                  <a:gd name="connsiteX46" fmla="*/ 73350 w 1004937"/>
                  <a:gd name="connsiteY46" fmla="*/ 631711 h 1034191"/>
                  <a:gd name="connsiteX47" fmla="*/ 49537 w 1004937"/>
                  <a:gd name="connsiteY47" fmla="*/ 567418 h 1034191"/>
                  <a:gd name="connsiteX48" fmla="*/ 1912 w 1004937"/>
                  <a:gd name="connsiteY48" fmla="*/ 448355 h 1034191"/>
                  <a:gd name="connsiteX49" fmla="*/ 11437 w 1004937"/>
                  <a:gd name="connsiteY49" fmla="*/ 336436 h 1034191"/>
                  <a:gd name="connsiteX50" fmla="*/ 30487 w 1004937"/>
                  <a:gd name="connsiteY50" fmla="*/ 298336 h 1034191"/>
                  <a:gd name="connsiteX51" fmla="*/ 16200 w 1004937"/>
                  <a:gd name="connsiteY51" fmla="*/ 243568 h 1034191"/>
                  <a:gd name="connsiteX52" fmla="*/ 35250 w 1004937"/>
                  <a:gd name="connsiteY52" fmla="*/ 226899 h 1034191"/>
                  <a:gd name="connsiteX53" fmla="*/ 106687 w 1004937"/>
                  <a:gd name="connsiteY53" fmla="*/ 236424 h 1034191"/>
                  <a:gd name="connsiteX54" fmla="*/ 118594 w 1004937"/>
                  <a:gd name="connsiteY54" fmla="*/ 243568 h 1034191"/>
                  <a:gd name="connsiteX0" fmla="*/ 111450 w 1004937"/>
                  <a:gd name="connsiteY0" fmla="*/ 298336 h 1034191"/>
                  <a:gd name="connsiteX1" fmla="*/ 118594 w 1004937"/>
                  <a:gd name="connsiteY1" fmla="*/ 243568 h 1034191"/>
                  <a:gd name="connsiteX2" fmla="*/ 99544 w 1004937"/>
                  <a:gd name="connsiteY2" fmla="*/ 179274 h 1034191"/>
                  <a:gd name="connsiteX3" fmla="*/ 147344 w 1004937"/>
                  <a:gd name="connsiteY3" fmla="*/ 167583 h 1034191"/>
                  <a:gd name="connsiteX4" fmla="*/ 175040 w 1004937"/>
                  <a:gd name="connsiteY4" fmla="*/ 187464 h 1034191"/>
                  <a:gd name="connsiteX5" fmla="*/ 185248 w 1004937"/>
                  <a:gd name="connsiteY5" fmla="*/ 187691 h 1034191"/>
                  <a:gd name="connsiteX6" fmla="*/ 223369 w 1004937"/>
                  <a:gd name="connsiteY6" fmla="*/ 184036 h 1034191"/>
                  <a:gd name="connsiteX7" fmla="*/ 232434 w 1004937"/>
                  <a:gd name="connsiteY7" fmla="*/ 164446 h 1034191"/>
                  <a:gd name="connsiteX8" fmla="*/ 288852 w 1004937"/>
                  <a:gd name="connsiteY8" fmla="*/ 100497 h 1034191"/>
                  <a:gd name="connsiteX9" fmla="*/ 440812 w 1004937"/>
                  <a:gd name="connsiteY9" fmla="*/ 110633 h 1034191"/>
                  <a:gd name="connsiteX10" fmla="*/ 525809 w 1004937"/>
                  <a:gd name="connsiteY10" fmla="*/ 70843 h 1034191"/>
                  <a:gd name="connsiteX11" fmla="*/ 597225 w 1004937"/>
                  <a:gd name="connsiteY11" fmla="*/ 31636 h 1034191"/>
                  <a:gd name="connsiteX12" fmla="*/ 677103 w 1004937"/>
                  <a:gd name="connsiteY12" fmla="*/ 557 h 1034191"/>
                  <a:gd name="connsiteX13" fmla="*/ 705242 w 1004937"/>
                  <a:gd name="connsiteY13" fmla="*/ 11913 h 1034191"/>
                  <a:gd name="connsiteX14" fmla="*/ 736008 w 1004937"/>
                  <a:gd name="connsiteY14" fmla="*/ 14900 h 1034191"/>
                  <a:gd name="connsiteX15" fmla="*/ 794869 w 1004937"/>
                  <a:gd name="connsiteY15" fmla="*/ 43543 h 1034191"/>
                  <a:gd name="connsiteX16" fmla="*/ 832969 w 1004937"/>
                  <a:gd name="connsiteY16" fmla="*/ 72118 h 1034191"/>
                  <a:gd name="connsiteX17" fmla="*/ 916312 w 1004937"/>
                  <a:gd name="connsiteY17" fmla="*/ 72118 h 1034191"/>
                  <a:gd name="connsiteX18" fmla="*/ 963937 w 1004937"/>
                  <a:gd name="connsiteY18" fmla="*/ 129268 h 1034191"/>
                  <a:gd name="connsiteX19" fmla="*/ 942506 w 1004937"/>
                  <a:gd name="connsiteY19" fmla="*/ 188799 h 1034191"/>
                  <a:gd name="connsiteX20" fmla="*/ 942506 w 1004937"/>
                  <a:gd name="connsiteY20" fmla="*/ 248330 h 1034191"/>
                  <a:gd name="connsiteX21" fmla="*/ 978225 w 1004937"/>
                  <a:gd name="connsiteY21" fmla="*/ 315005 h 1034191"/>
                  <a:gd name="connsiteX22" fmla="*/ 1004419 w 1004937"/>
                  <a:gd name="connsiteY22" fmla="*/ 436449 h 1034191"/>
                  <a:gd name="connsiteX23" fmla="*/ 994894 w 1004937"/>
                  <a:gd name="connsiteY23" fmla="*/ 641236 h 1034191"/>
                  <a:gd name="connsiteX24" fmla="*/ 985369 w 1004937"/>
                  <a:gd name="connsiteY24" fmla="*/ 679336 h 1034191"/>
                  <a:gd name="connsiteX25" fmla="*/ 1002037 w 1004937"/>
                  <a:gd name="connsiteY25" fmla="*/ 724580 h 1034191"/>
                  <a:gd name="connsiteX26" fmla="*/ 1000317 w 1004937"/>
                  <a:gd name="connsiteY26" fmla="*/ 764180 h 1034191"/>
                  <a:gd name="connsiteX27" fmla="*/ 966709 w 1004937"/>
                  <a:gd name="connsiteY27" fmla="*/ 789227 h 1034191"/>
                  <a:gd name="connsiteX28" fmla="*/ 932981 w 1004937"/>
                  <a:gd name="connsiteY28" fmla="*/ 822211 h 1034191"/>
                  <a:gd name="connsiteX29" fmla="*/ 880594 w 1004937"/>
                  <a:gd name="connsiteY29" fmla="*/ 829355 h 1034191"/>
                  <a:gd name="connsiteX30" fmla="*/ 847256 w 1004937"/>
                  <a:gd name="connsiteY30" fmla="*/ 862693 h 1034191"/>
                  <a:gd name="connsiteX31" fmla="*/ 759150 w 1004937"/>
                  <a:gd name="connsiteY31" fmla="*/ 912699 h 1034191"/>
                  <a:gd name="connsiteX32" fmla="*/ 694856 w 1004937"/>
                  <a:gd name="connsiteY32" fmla="*/ 981755 h 1034191"/>
                  <a:gd name="connsiteX33" fmla="*/ 654375 w 1004937"/>
                  <a:gd name="connsiteY33" fmla="*/ 996043 h 1034191"/>
                  <a:gd name="connsiteX34" fmla="*/ 599606 w 1004937"/>
                  <a:gd name="connsiteY34" fmla="*/ 965086 h 1034191"/>
                  <a:gd name="connsiteX35" fmla="*/ 568650 w 1004937"/>
                  <a:gd name="connsiteY35" fmla="*/ 972230 h 1034191"/>
                  <a:gd name="connsiteX36" fmla="*/ 490069 w 1004937"/>
                  <a:gd name="connsiteY36" fmla="*/ 1034143 h 1034191"/>
                  <a:gd name="connsiteX37" fmla="*/ 482711 w 1004937"/>
                  <a:gd name="connsiteY37" fmla="*/ 982365 h 1034191"/>
                  <a:gd name="connsiteX38" fmla="*/ 403405 w 1004937"/>
                  <a:gd name="connsiteY38" fmla="*/ 972419 h 1034191"/>
                  <a:gd name="connsiteX39" fmla="*/ 328144 w 1004937"/>
                  <a:gd name="connsiteY39" fmla="*/ 919843 h 1034191"/>
                  <a:gd name="connsiteX40" fmla="*/ 263850 w 1004937"/>
                  <a:gd name="connsiteY40" fmla="*/ 941274 h 1034191"/>
                  <a:gd name="connsiteX41" fmla="*/ 232894 w 1004937"/>
                  <a:gd name="connsiteY41" fmla="*/ 910318 h 1034191"/>
                  <a:gd name="connsiteX42" fmla="*/ 220987 w 1004937"/>
                  <a:gd name="connsiteY42" fmla="*/ 874599 h 1034191"/>
                  <a:gd name="connsiteX43" fmla="*/ 180506 w 1004937"/>
                  <a:gd name="connsiteY43" fmla="*/ 855549 h 1034191"/>
                  <a:gd name="connsiteX44" fmla="*/ 118594 w 1004937"/>
                  <a:gd name="connsiteY44" fmla="*/ 779349 h 1034191"/>
                  <a:gd name="connsiteX45" fmla="*/ 80494 w 1004937"/>
                  <a:gd name="connsiteY45" fmla="*/ 684099 h 1034191"/>
                  <a:gd name="connsiteX46" fmla="*/ 73350 w 1004937"/>
                  <a:gd name="connsiteY46" fmla="*/ 631711 h 1034191"/>
                  <a:gd name="connsiteX47" fmla="*/ 49537 w 1004937"/>
                  <a:gd name="connsiteY47" fmla="*/ 567418 h 1034191"/>
                  <a:gd name="connsiteX48" fmla="*/ 1912 w 1004937"/>
                  <a:gd name="connsiteY48" fmla="*/ 448355 h 1034191"/>
                  <a:gd name="connsiteX49" fmla="*/ 11437 w 1004937"/>
                  <a:gd name="connsiteY49" fmla="*/ 336436 h 1034191"/>
                  <a:gd name="connsiteX50" fmla="*/ 30487 w 1004937"/>
                  <a:gd name="connsiteY50" fmla="*/ 298336 h 1034191"/>
                  <a:gd name="connsiteX51" fmla="*/ 16200 w 1004937"/>
                  <a:gd name="connsiteY51" fmla="*/ 243568 h 1034191"/>
                  <a:gd name="connsiteX52" fmla="*/ 35250 w 1004937"/>
                  <a:gd name="connsiteY52" fmla="*/ 226899 h 1034191"/>
                  <a:gd name="connsiteX53" fmla="*/ 106687 w 1004937"/>
                  <a:gd name="connsiteY53" fmla="*/ 236424 h 1034191"/>
                  <a:gd name="connsiteX54" fmla="*/ 118594 w 1004937"/>
                  <a:gd name="connsiteY54" fmla="*/ 243568 h 1034191"/>
                  <a:gd name="connsiteX0" fmla="*/ 111450 w 1004937"/>
                  <a:gd name="connsiteY0" fmla="*/ 298336 h 1034191"/>
                  <a:gd name="connsiteX1" fmla="*/ 118594 w 1004937"/>
                  <a:gd name="connsiteY1" fmla="*/ 243568 h 1034191"/>
                  <a:gd name="connsiteX2" fmla="*/ 99544 w 1004937"/>
                  <a:gd name="connsiteY2" fmla="*/ 179274 h 1034191"/>
                  <a:gd name="connsiteX3" fmla="*/ 147344 w 1004937"/>
                  <a:gd name="connsiteY3" fmla="*/ 167583 h 1034191"/>
                  <a:gd name="connsiteX4" fmla="*/ 175040 w 1004937"/>
                  <a:gd name="connsiteY4" fmla="*/ 187464 h 1034191"/>
                  <a:gd name="connsiteX5" fmla="*/ 185248 w 1004937"/>
                  <a:gd name="connsiteY5" fmla="*/ 187691 h 1034191"/>
                  <a:gd name="connsiteX6" fmla="*/ 223369 w 1004937"/>
                  <a:gd name="connsiteY6" fmla="*/ 184036 h 1034191"/>
                  <a:gd name="connsiteX7" fmla="*/ 232434 w 1004937"/>
                  <a:gd name="connsiteY7" fmla="*/ 164446 h 1034191"/>
                  <a:gd name="connsiteX8" fmla="*/ 288852 w 1004937"/>
                  <a:gd name="connsiteY8" fmla="*/ 100497 h 1034191"/>
                  <a:gd name="connsiteX9" fmla="*/ 449672 w 1004937"/>
                  <a:gd name="connsiteY9" fmla="*/ 76813 h 1034191"/>
                  <a:gd name="connsiteX10" fmla="*/ 525809 w 1004937"/>
                  <a:gd name="connsiteY10" fmla="*/ 70843 h 1034191"/>
                  <a:gd name="connsiteX11" fmla="*/ 597225 w 1004937"/>
                  <a:gd name="connsiteY11" fmla="*/ 31636 h 1034191"/>
                  <a:gd name="connsiteX12" fmla="*/ 677103 w 1004937"/>
                  <a:gd name="connsiteY12" fmla="*/ 557 h 1034191"/>
                  <a:gd name="connsiteX13" fmla="*/ 705242 w 1004937"/>
                  <a:gd name="connsiteY13" fmla="*/ 11913 h 1034191"/>
                  <a:gd name="connsiteX14" fmla="*/ 736008 w 1004937"/>
                  <a:gd name="connsiteY14" fmla="*/ 14900 h 1034191"/>
                  <a:gd name="connsiteX15" fmla="*/ 794869 w 1004937"/>
                  <a:gd name="connsiteY15" fmla="*/ 43543 h 1034191"/>
                  <a:gd name="connsiteX16" fmla="*/ 832969 w 1004937"/>
                  <a:gd name="connsiteY16" fmla="*/ 72118 h 1034191"/>
                  <a:gd name="connsiteX17" fmla="*/ 916312 w 1004937"/>
                  <a:gd name="connsiteY17" fmla="*/ 72118 h 1034191"/>
                  <a:gd name="connsiteX18" fmla="*/ 963937 w 1004937"/>
                  <a:gd name="connsiteY18" fmla="*/ 129268 h 1034191"/>
                  <a:gd name="connsiteX19" fmla="*/ 942506 w 1004937"/>
                  <a:gd name="connsiteY19" fmla="*/ 188799 h 1034191"/>
                  <a:gd name="connsiteX20" fmla="*/ 942506 w 1004937"/>
                  <a:gd name="connsiteY20" fmla="*/ 248330 h 1034191"/>
                  <a:gd name="connsiteX21" fmla="*/ 978225 w 1004937"/>
                  <a:gd name="connsiteY21" fmla="*/ 315005 h 1034191"/>
                  <a:gd name="connsiteX22" fmla="*/ 1004419 w 1004937"/>
                  <a:gd name="connsiteY22" fmla="*/ 436449 h 1034191"/>
                  <a:gd name="connsiteX23" fmla="*/ 994894 w 1004937"/>
                  <a:gd name="connsiteY23" fmla="*/ 641236 h 1034191"/>
                  <a:gd name="connsiteX24" fmla="*/ 985369 w 1004937"/>
                  <a:gd name="connsiteY24" fmla="*/ 679336 h 1034191"/>
                  <a:gd name="connsiteX25" fmla="*/ 1002037 w 1004937"/>
                  <a:gd name="connsiteY25" fmla="*/ 724580 h 1034191"/>
                  <a:gd name="connsiteX26" fmla="*/ 1000317 w 1004937"/>
                  <a:gd name="connsiteY26" fmla="*/ 764180 h 1034191"/>
                  <a:gd name="connsiteX27" fmla="*/ 966709 w 1004937"/>
                  <a:gd name="connsiteY27" fmla="*/ 789227 h 1034191"/>
                  <a:gd name="connsiteX28" fmla="*/ 932981 w 1004937"/>
                  <a:gd name="connsiteY28" fmla="*/ 822211 h 1034191"/>
                  <a:gd name="connsiteX29" fmla="*/ 880594 w 1004937"/>
                  <a:gd name="connsiteY29" fmla="*/ 829355 h 1034191"/>
                  <a:gd name="connsiteX30" fmla="*/ 847256 w 1004937"/>
                  <a:gd name="connsiteY30" fmla="*/ 862693 h 1034191"/>
                  <a:gd name="connsiteX31" fmla="*/ 759150 w 1004937"/>
                  <a:gd name="connsiteY31" fmla="*/ 912699 h 1034191"/>
                  <a:gd name="connsiteX32" fmla="*/ 694856 w 1004937"/>
                  <a:gd name="connsiteY32" fmla="*/ 981755 h 1034191"/>
                  <a:gd name="connsiteX33" fmla="*/ 654375 w 1004937"/>
                  <a:gd name="connsiteY33" fmla="*/ 996043 h 1034191"/>
                  <a:gd name="connsiteX34" fmla="*/ 599606 w 1004937"/>
                  <a:gd name="connsiteY34" fmla="*/ 965086 h 1034191"/>
                  <a:gd name="connsiteX35" fmla="*/ 568650 w 1004937"/>
                  <a:gd name="connsiteY35" fmla="*/ 972230 h 1034191"/>
                  <a:gd name="connsiteX36" fmla="*/ 490069 w 1004937"/>
                  <a:gd name="connsiteY36" fmla="*/ 1034143 h 1034191"/>
                  <a:gd name="connsiteX37" fmla="*/ 482711 w 1004937"/>
                  <a:gd name="connsiteY37" fmla="*/ 982365 h 1034191"/>
                  <a:gd name="connsiteX38" fmla="*/ 403405 w 1004937"/>
                  <a:gd name="connsiteY38" fmla="*/ 972419 h 1034191"/>
                  <a:gd name="connsiteX39" fmla="*/ 328144 w 1004937"/>
                  <a:gd name="connsiteY39" fmla="*/ 919843 h 1034191"/>
                  <a:gd name="connsiteX40" fmla="*/ 263850 w 1004937"/>
                  <a:gd name="connsiteY40" fmla="*/ 941274 h 1034191"/>
                  <a:gd name="connsiteX41" fmla="*/ 232894 w 1004937"/>
                  <a:gd name="connsiteY41" fmla="*/ 910318 h 1034191"/>
                  <a:gd name="connsiteX42" fmla="*/ 220987 w 1004937"/>
                  <a:gd name="connsiteY42" fmla="*/ 874599 h 1034191"/>
                  <a:gd name="connsiteX43" fmla="*/ 180506 w 1004937"/>
                  <a:gd name="connsiteY43" fmla="*/ 855549 h 1034191"/>
                  <a:gd name="connsiteX44" fmla="*/ 118594 w 1004937"/>
                  <a:gd name="connsiteY44" fmla="*/ 779349 h 1034191"/>
                  <a:gd name="connsiteX45" fmla="*/ 80494 w 1004937"/>
                  <a:gd name="connsiteY45" fmla="*/ 684099 h 1034191"/>
                  <a:gd name="connsiteX46" fmla="*/ 73350 w 1004937"/>
                  <a:gd name="connsiteY46" fmla="*/ 631711 h 1034191"/>
                  <a:gd name="connsiteX47" fmla="*/ 49537 w 1004937"/>
                  <a:gd name="connsiteY47" fmla="*/ 567418 h 1034191"/>
                  <a:gd name="connsiteX48" fmla="*/ 1912 w 1004937"/>
                  <a:gd name="connsiteY48" fmla="*/ 448355 h 1034191"/>
                  <a:gd name="connsiteX49" fmla="*/ 11437 w 1004937"/>
                  <a:gd name="connsiteY49" fmla="*/ 336436 h 1034191"/>
                  <a:gd name="connsiteX50" fmla="*/ 30487 w 1004937"/>
                  <a:gd name="connsiteY50" fmla="*/ 298336 h 1034191"/>
                  <a:gd name="connsiteX51" fmla="*/ 16200 w 1004937"/>
                  <a:gd name="connsiteY51" fmla="*/ 243568 h 1034191"/>
                  <a:gd name="connsiteX52" fmla="*/ 35250 w 1004937"/>
                  <a:gd name="connsiteY52" fmla="*/ 226899 h 1034191"/>
                  <a:gd name="connsiteX53" fmla="*/ 106687 w 1004937"/>
                  <a:gd name="connsiteY53" fmla="*/ 236424 h 1034191"/>
                  <a:gd name="connsiteX54" fmla="*/ 118594 w 1004937"/>
                  <a:gd name="connsiteY54" fmla="*/ 243568 h 1034191"/>
                  <a:gd name="connsiteX0" fmla="*/ 111450 w 1004937"/>
                  <a:gd name="connsiteY0" fmla="*/ 298336 h 1034191"/>
                  <a:gd name="connsiteX1" fmla="*/ 118594 w 1004937"/>
                  <a:gd name="connsiteY1" fmla="*/ 243568 h 1034191"/>
                  <a:gd name="connsiteX2" fmla="*/ 99544 w 1004937"/>
                  <a:gd name="connsiteY2" fmla="*/ 179274 h 1034191"/>
                  <a:gd name="connsiteX3" fmla="*/ 147344 w 1004937"/>
                  <a:gd name="connsiteY3" fmla="*/ 167583 h 1034191"/>
                  <a:gd name="connsiteX4" fmla="*/ 175040 w 1004937"/>
                  <a:gd name="connsiteY4" fmla="*/ 187464 h 1034191"/>
                  <a:gd name="connsiteX5" fmla="*/ 185248 w 1004937"/>
                  <a:gd name="connsiteY5" fmla="*/ 187691 h 1034191"/>
                  <a:gd name="connsiteX6" fmla="*/ 223369 w 1004937"/>
                  <a:gd name="connsiteY6" fmla="*/ 184036 h 1034191"/>
                  <a:gd name="connsiteX7" fmla="*/ 232434 w 1004937"/>
                  <a:gd name="connsiteY7" fmla="*/ 164446 h 1034191"/>
                  <a:gd name="connsiteX8" fmla="*/ 288852 w 1004937"/>
                  <a:gd name="connsiteY8" fmla="*/ 100497 h 1034191"/>
                  <a:gd name="connsiteX9" fmla="*/ 449672 w 1004937"/>
                  <a:gd name="connsiteY9" fmla="*/ 76813 h 1034191"/>
                  <a:gd name="connsiteX10" fmla="*/ 525811 w 1004937"/>
                  <a:gd name="connsiteY10" fmla="*/ 70842 h 1034191"/>
                  <a:gd name="connsiteX11" fmla="*/ 597225 w 1004937"/>
                  <a:gd name="connsiteY11" fmla="*/ 31636 h 1034191"/>
                  <a:gd name="connsiteX12" fmla="*/ 677103 w 1004937"/>
                  <a:gd name="connsiteY12" fmla="*/ 557 h 1034191"/>
                  <a:gd name="connsiteX13" fmla="*/ 705242 w 1004937"/>
                  <a:gd name="connsiteY13" fmla="*/ 11913 h 1034191"/>
                  <a:gd name="connsiteX14" fmla="*/ 736008 w 1004937"/>
                  <a:gd name="connsiteY14" fmla="*/ 14900 h 1034191"/>
                  <a:gd name="connsiteX15" fmla="*/ 794869 w 1004937"/>
                  <a:gd name="connsiteY15" fmla="*/ 43543 h 1034191"/>
                  <a:gd name="connsiteX16" fmla="*/ 832969 w 1004937"/>
                  <a:gd name="connsiteY16" fmla="*/ 72118 h 1034191"/>
                  <a:gd name="connsiteX17" fmla="*/ 916312 w 1004937"/>
                  <a:gd name="connsiteY17" fmla="*/ 72118 h 1034191"/>
                  <a:gd name="connsiteX18" fmla="*/ 963937 w 1004937"/>
                  <a:gd name="connsiteY18" fmla="*/ 129268 h 1034191"/>
                  <a:gd name="connsiteX19" fmla="*/ 942506 w 1004937"/>
                  <a:gd name="connsiteY19" fmla="*/ 188799 h 1034191"/>
                  <a:gd name="connsiteX20" fmla="*/ 942506 w 1004937"/>
                  <a:gd name="connsiteY20" fmla="*/ 248330 h 1034191"/>
                  <a:gd name="connsiteX21" fmla="*/ 978225 w 1004937"/>
                  <a:gd name="connsiteY21" fmla="*/ 315005 h 1034191"/>
                  <a:gd name="connsiteX22" fmla="*/ 1004419 w 1004937"/>
                  <a:gd name="connsiteY22" fmla="*/ 436449 h 1034191"/>
                  <a:gd name="connsiteX23" fmla="*/ 994894 w 1004937"/>
                  <a:gd name="connsiteY23" fmla="*/ 641236 h 1034191"/>
                  <a:gd name="connsiteX24" fmla="*/ 985369 w 1004937"/>
                  <a:gd name="connsiteY24" fmla="*/ 679336 h 1034191"/>
                  <a:gd name="connsiteX25" fmla="*/ 1002037 w 1004937"/>
                  <a:gd name="connsiteY25" fmla="*/ 724580 h 1034191"/>
                  <a:gd name="connsiteX26" fmla="*/ 1000317 w 1004937"/>
                  <a:gd name="connsiteY26" fmla="*/ 764180 h 1034191"/>
                  <a:gd name="connsiteX27" fmla="*/ 966709 w 1004937"/>
                  <a:gd name="connsiteY27" fmla="*/ 789227 h 1034191"/>
                  <a:gd name="connsiteX28" fmla="*/ 932981 w 1004937"/>
                  <a:gd name="connsiteY28" fmla="*/ 822211 h 1034191"/>
                  <a:gd name="connsiteX29" fmla="*/ 880594 w 1004937"/>
                  <a:gd name="connsiteY29" fmla="*/ 829355 h 1034191"/>
                  <a:gd name="connsiteX30" fmla="*/ 847256 w 1004937"/>
                  <a:gd name="connsiteY30" fmla="*/ 862693 h 1034191"/>
                  <a:gd name="connsiteX31" fmla="*/ 759150 w 1004937"/>
                  <a:gd name="connsiteY31" fmla="*/ 912699 h 1034191"/>
                  <a:gd name="connsiteX32" fmla="*/ 694856 w 1004937"/>
                  <a:gd name="connsiteY32" fmla="*/ 981755 h 1034191"/>
                  <a:gd name="connsiteX33" fmla="*/ 654375 w 1004937"/>
                  <a:gd name="connsiteY33" fmla="*/ 996043 h 1034191"/>
                  <a:gd name="connsiteX34" fmla="*/ 599606 w 1004937"/>
                  <a:gd name="connsiteY34" fmla="*/ 965086 h 1034191"/>
                  <a:gd name="connsiteX35" fmla="*/ 568650 w 1004937"/>
                  <a:gd name="connsiteY35" fmla="*/ 972230 h 1034191"/>
                  <a:gd name="connsiteX36" fmla="*/ 490069 w 1004937"/>
                  <a:gd name="connsiteY36" fmla="*/ 1034143 h 1034191"/>
                  <a:gd name="connsiteX37" fmla="*/ 482711 w 1004937"/>
                  <a:gd name="connsiteY37" fmla="*/ 982365 h 1034191"/>
                  <a:gd name="connsiteX38" fmla="*/ 403405 w 1004937"/>
                  <a:gd name="connsiteY38" fmla="*/ 972419 h 1034191"/>
                  <a:gd name="connsiteX39" fmla="*/ 328144 w 1004937"/>
                  <a:gd name="connsiteY39" fmla="*/ 919843 h 1034191"/>
                  <a:gd name="connsiteX40" fmla="*/ 263850 w 1004937"/>
                  <a:gd name="connsiteY40" fmla="*/ 941274 h 1034191"/>
                  <a:gd name="connsiteX41" fmla="*/ 232894 w 1004937"/>
                  <a:gd name="connsiteY41" fmla="*/ 910318 h 1034191"/>
                  <a:gd name="connsiteX42" fmla="*/ 220987 w 1004937"/>
                  <a:gd name="connsiteY42" fmla="*/ 874599 h 1034191"/>
                  <a:gd name="connsiteX43" fmla="*/ 180506 w 1004937"/>
                  <a:gd name="connsiteY43" fmla="*/ 855549 h 1034191"/>
                  <a:gd name="connsiteX44" fmla="*/ 118594 w 1004937"/>
                  <a:gd name="connsiteY44" fmla="*/ 779349 h 1034191"/>
                  <a:gd name="connsiteX45" fmla="*/ 80494 w 1004937"/>
                  <a:gd name="connsiteY45" fmla="*/ 684099 h 1034191"/>
                  <a:gd name="connsiteX46" fmla="*/ 73350 w 1004937"/>
                  <a:gd name="connsiteY46" fmla="*/ 631711 h 1034191"/>
                  <a:gd name="connsiteX47" fmla="*/ 49537 w 1004937"/>
                  <a:gd name="connsiteY47" fmla="*/ 567418 h 1034191"/>
                  <a:gd name="connsiteX48" fmla="*/ 1912 w 1004937"/>
                  <a:gd name="connsiteY48" fmla="*/ 448355 h 1034191"/>
                  <a:gd name="connsiteX49" fmla="*/ 11437 w 1004937"/>
                  <a:gd name="connsiteY49" fmla="*/ 336436 h 1034191"/>
                  <a:gd name="connsiteX50" fmla="*/ 30487 w 1004937"/>
                  <a:gd name="connsiteY50" fmla="*/ 298336 h 1034191"/>
                  <a:gd name="connsiteX51" fmla="*/ 16200 w 1004937"/>
                  <a:gd name="connsiteY51" fmla="*/ 243568 h 1034191"/>
                  <a:gd name="connsiteX52" fmla="*/ 35250 w 1004937"/>
                  <a:gd name="connsiteY52" fmla="*/ 226899 h 1034191"/>
                  <a:gd name="connsiteX53" fmla="*/ 106687 w 1004937"/>
                  <a:gd name="connsiteY53" fmla="*/ 236424 h 1034191"/>
                  <a:gd name="connsiteX54" fmla="*/ 118594 w 1004937"/>
                  <a:gd name="connsiteY54" fmla="*/ 243568 h 1034191"/>
                  <a:gd name="connsiteX0" fmla="*/ 111450 w 1004937"/>
                  <a:gd name="connsiteY0" fmla="*/ 300283 h 1036138"/>
                  <a:gd name="connsiteX1" fmla="*/ 118594 w 1004937"/>
                  <a:gd name="connsiteY1" fmla="*/ 245515 h 1036138"/>
                  <a:gd name="connsiteX2" fmla="*/ 99544 w 1004937"/>
                  <a:gd name="connsiteY2" fmla="*/ 181221 h 1036138"/>
                  <a:gd name="connsiteX3" fmla="*/ 147344 w 1004937"/>
                  <a:gd name="connsiteY3" fmla="*/ 169530 h 1036138"/>
                  <a:gd name="connsiteX4" fmla="*/ 175040 w 1004937"/>
                  <a:gd name="connsiteY4" fmla="*/ 189411 h 1036138"/>
                  <a:gd name="connsiteX5" fmla="*/ 185248 w 1004937"/>
                  <a:gd name="connsiteY5" fmla="*/ 189638 h 1036138"/>
                  <a:gd name="connsiteX6" fmla="*/ 223369 w 1004937"/>
                  <a:gd name="connsiteY6" fmla="*/ 185983 h 1036138"/>
                  <a:gd name="connsiteX7" fmla="*/ 232434 w 1004937"/>
                  <a:gd name="connsiteY7" fmla="*/ 166393 h 1036138"/>
                  <a:gd name="connsiteX8" fmla="*/ 288852 w 1004937"/>
                  <a:gd name="connsiteY8" fmla="*/ 102444 h 1036138"/>
                  <a:gd name="connsiteX9" fmla="*/ 449672 w 1004937"/>
                  <a:gd name="connsiteY9" fmla="*/ 78760 h 1036138"/>
                  <a:gd name="connsiteX10" fmla="*/ 525811 w 1004937"/>
                  <a:gd name="connsiteY10" fmla="*/ 72789 h 1036138"/>
                  <a:gd name="connsiteX11" fmla="*/ 613791 w 1004937"/>
                  <a:gd name="connsiteY11" fmla="*/ 67859 h 1036138"/>
                  <a:gd name="connsiteX12" fmla="*/ 677103 w 1004937"/>
                  <a:gd name="connsiteY12" fmla="*/ 2504 h 1036138"/>
                  <a:gd name="connsiteX13" fmla="*/ 705242 w 1004937"/>
                  <a:gd name="connsiteY13" fmla="*/ 13860 h 1036138"/>
                  <a:gd name="connsiteX14" fmla="*/ 736008 w 1004937"/>
                  <a:gd name="connsiteY14" fmla="*/ 16847 h 1036138"/>
                  <a:gd name="connsiteX15" fmla="*/ 794869 w 1004937"/>
                  <a:gd name="connsiteY15" fmla="*/ 45490 h 1036138"/>
                  <a:gd name="connsiteX16" fmla="*/ 832969 w 1004937"/>
                  <a:gd name="connsiteY16" fmla="*/ 74065 h 1036138"/>
                  <a:gd name="connsiteX17" fmla="*/ 916312 w 1004937"/>
                  <a:gd name="connsiteY17" fmla="*/ 74065 h 1036138"/>
                  <a:gd name="connsiteX18" fmla="*/ 963937 w 1004937"/>
                  <a:gd name="connsiteY18" fmla="*/ 131215 h 1036138"/>
                  <a:gd name="connsiteX19" fmla="*/ 942506 w 1004937"/>
                  <a:gd name="connsiteY19" fmla="*/ 190746 h 1036138"/>
                  <a:gd name="connsiteX20" fmla="*/ 942506 w 1004937"/>
                  <a:gd name="connsiteY20" fmla="*/ 250277 h 1036138"/>
                  <a:gd name="connsiteX21" fmla="*/ 978225 w 1004937"/>
                  <a:gd name="connsiteY21" fmla="*/ 316952 h 1036138"/>
                  <a:gd name="connsiteX22" fmla="*/ 1004419 w 1004937"/>
                  <a:gd name="connsiteY22" fmla="*/ 438396 h 1036138"/>
                  <a:gd name="connsiteX23" fmla="*/ 994894 w 1004937"/>
                  <a:gd name="connsiteY23" fmla="*/ 643183 h 1036138"/>
                  <a:gd name="connsiteX24" fmla="*/ 985369 w 1004937"/>
                  <a:gd name="connsiteY24" fmla="*/ 681283 h 1036138"/>
                  <a:gd name="connsiteX25" fmla="*/ 1002037 w 1004937"/>
                  <a:gd name="connsiteY25" fmla="*/ 726527 h 1036138"/>
                  <a:gd name="connsiteX26" fmla="*/ 1000317 w 1004937"/>
                  <a:gd name="connsiteY26" fmla="*/ 766127 h 1036138"/>
                  <a:gd name="connsiteX27" fmla="*/ 966709 w 1004937"/>
                  <a:gd name="connsiteY27" fmla="*/ 791174 h 1036138"/>
                  <a:gd name="connsiteX28" fmla="*/ 932981 w 1004937"/>
                  <a:gd name="connsiteY28" fmla="*/ 824158 h 1036138"/>
                  <a:gd name="connsiteX29" fmla="*/ 880594 w 1004937"/>
                  <a:gd name="connsiteY29" fmla="*/ 831302 h 1036138"/>
                  <a:gd name="connsiteX30" fmla="*/ 847256 w 1004937"/>
                  <a:gd name="connsiteY30" fmla="*/ 864640 h 1036138"/>
                  <a:gd name="connsiteX31" fmla="*/ 759150 w 1004937"/>
                  <a:gd name="connsiteY31" fmla="*/ 914646 h 1036138"/>
                  <a:gd name="connsiteX32" fmla="*/ 694856 w 1004937"/>
                  <a:gd name="connsiteY32" fmla="*/ 983702 h 1036138"/>
                  <a:gd name="connsiteX33" fmla="*/ 654375 w 1004937"/>
                  <a:gd name="connsiteY33" fmla="*/ 997990 h 1036138"/>
                  <a:gd name="connsiteX34" fmla="*/ 599606 w 1004937"/>
                  <a:gd name="connsiteY34" fmla="*/ 967033 h 1036138"/>
                  <a:gd name="connsiteX35" fmla="*/ 568650 w 1004937"/>
                  <a:gd name="connsiteY35" fmla="*/ 974177 h 1036138"/>
                  <a:gd name="connsiteX36" fmla="*/ 490069 w 1004937"/>
                  <a:gd name="connsiteY36" fmla="*/ 1036090 h 1036138"/>
                  <a:gd name="connsiteX37" fmla="*/ 482711 w 1004937"/>
                  <a:gd name="connsiteY37" fmla="*/ 984312 h 1036138"/>
                  <a:gd name="connsiteX38" fmla="*/ 403405 w 1004937"/>
                  <a:gd name="connsiteY38" fmla="*/ 974366 h 1036138"/>
                  <a:gd name="connsiteX39" fmla="*/ 328144 w 1004937"/>
                  <a:gd name="connsiteY39" fmla="*/ 921790 h 1036138"/>
                  <a:gd name="connsiteX40" fmla="*/ 263850 w 1004937"/>
                  <a:gd name="connsiteY40" fmla="*/ 943221 h 1036138"/>
                  <a:gd name="connsiteX41" fmla="*/ 232894 w 1004937"/>
                  <a:gd name="connsiteY41" fmla="*/ 912265 h 1036138"/>
                  <a:gd name="connsiteX42" fmla="*/ 220987 w 1004937"/>
                  <a:gd name="connsiteY42" fmla="*/ 876546 h 1036138"/>
                  <a:gd name="connsiteX43" fmla="*/ 180506 w 1004937"/>
                  <a:gd name="connsiteY43" fmla="*/ 857496 h 1036138"/>
                  <a:gd name="connsiteX44" fmla="*/ 118594 w 1004937"/>
                  <a:gd name="connsiteY44" fmla="*/ 781296 h 1036138"/>
                  <a:gd name="connsiteX45" fmla="*/ 80494 w 1004937"/>
                  <a:gd name="connsiteY45" fmla="*/ 686046 h 1036138"/>
                  <a:gd name="connsiteX46" fmla="*/ 73350 w 1004937"/>
                  <a:gd name="connsiteY46" fmla="*/ 633658 h 1036138"/>
                  <a:gd name="connsiteX47" fmla="*/ 49537 w 1004937"/>
                  <a:gd name="connsiteY47" fmla="*/ 569365 h 1036138"/>
                  <a:gd name="connsiteX48" fmla="*/ 1912 w 1004937"/>
                  <a:gd name="connsiteY48" fmla="*/ 450302 h 1036138"/>
                  <a:gd name="connsiteX49" fmla="*/ 11437 w 1004937"/>
                  <a:gd name="connsiteY49" fmla="*/ 338383 h 1036138"/>
                  <a:gd name="connsiteX50" fmla="*/ 30487 w 1004937"/>
                  <a:gd name="connsiteY50" fmla="*/ 300283 h 1036138"/>
                  <a:gd name="connsiteX51" fmla="*/ 16200 w 1004937"/>
                  <a:gd name="connsiteY51" fmla="*/ 245515 h 1036138"/>
                  <a:gd name="connsiteX52" fmla="*/ 35250 w 1004937"/>
                  <a:gd name="connsiteY52" fmla="*/ 228846 h 1036138"/>
                  <a:gd name="connsiteX53" fmla="*/ 106687 w 1004937"/>
                  <a:gd name="connsiteY53" fmla="*/ 238371 h 1036138"/>
                  <a:gd name="connsiteX54" fmla="*/ 118594 w 1004937"/>
                  <a:gd name="connsiteY54" fmla="*/ 245515 h 1036138"/>
                  <a:gd name="connsiteX0" fmla="*/ 111450 w 1004937"/>
                  <a:gd name="connsiteY0" fmla="*/ 300813 h 1036668"/>
                  <a:gd name="connsiteX1" fmla="*/ 118594 w 1004937"/>
                  <a:gd name="connsiteY1" fmla="*/ 246045 h 1036668"/>
                  <a:gd name="connsiteX2" fmla="*/ 99544 w 1004937"/>
                  <a:gd name="connsiteY2" fmla="*/ 181751 h 1036668"/>
                  <a:gd name="connsiteX3" fmla="*/ 147344 w 1004937"/>
                  <a:gd name="connsiteY3" fmla="*/ 170060 h 1036668"/>
                  <a:gd name="connsiteX4" fmla="*/ 175040 w 1004937"/>
                  <a:gd name="connsiteY4" fmla="*/ 189941 h 1036668"/>
                  <a:gd name="connsiteX5" fmla="*/ 185248 w 1004937"/>
                  <a:gd name="connsiteY5" fmla="*/ 190168 h 1036668"/>
                  <a:gd name="connsiteX6" fmla="*/ 223369 w 1004937"/>
                  <a:gd name="connsiteY6" fmla="*/ 186513 h 1036668"/>
                  <a:gd name="connsiteX7" fmla="*/ 232434 w 1004937"/>
                  <a:gd name="connsiteY7" fmla="*/ 166923 h 1036668"/>
                  <a:gd name="connsiteX8" fmla="*/ 288852 w 1004937"/>
                  <a:gd name="connsiteY8" fmla="*/ 102974 h 1036668"/>
                  <a:gd name="connsiteX9" fmla="*/ 449672 w 1004937"/>
                  <a:gd name="connsiteY9" fmla="*/ 79290 h 1036668"/>
                  <a:gd name="connsiteX10" fmla="*/ 525811 w 1004937"/>
                  <a:gd name="connsiteY10" fmla="*/ 73319 h 1036668"/>
                  <a:gd name="connsiteX11" fmla="*/ 613791 w 1004937"/>
                  <a:gd name="connsiteY11" fmla="*/ 68389 h 1036668"/>
                  <a:gd name="connsiteX12" fmla="*/ 677103 w 1004937"/>
                  <a:gd name="connsiteY12" fmla="*/ 3034 h 1036668"/>
                  <a:gd name="connsiteX13" fmla="*/ 705242 w 1004937"/>
                  <a:gd name="connsiteY13" fmla="*/ 14390 h 1036668"/>
                  <a:gd name="connsiteX14" fmla="*/ 794869 w 1004937"/>
                  <a:gd name="connsiteY14" fmla="*/ 46020 h 1036668"/>
                  <a:gd name="connsiteX15" fmla="*/ 832969 w 1004937"/>
                  <a:gd name="connsiteY15" fmla="*/ 74595 h 1036668"/>
                  <a:gd name="connsiteX16" fmla="*/ 916312 w 1004937"/>
                  <a:gd name="connsiteY16" fmla="*/ 74595 h 1036668"/>
                  <a:gd name="connsiteX17" fmla="*/ 963937 w 1004937"/>
                  <a:gd name="connsiteY17" fmla="*/ 131745 h 1036668"/>
                  <a:gd name="connsiteX18" fmla="*/ 942506 w 1004937"/>
                  <a:gd name="connsiteY18" fmla="*/ 191276 h 1036668"/>
                  <a:gd name="connsiteX19" fmla="*/ 942506 w 1004937"/>
                  <a:gd name="connsiteY19" fmla="*/ 250807 h 1036668"/>
                  <a:gd name="connsiteX20" fmla="*/ 978225 w 1004937"/>
                  <a:gd name="connsiteY20" fmla="*/ 317482 h 1036668"/>
                  <a:gd name="connsiteX21" fmla="*/ 1004419 w 1004937"/>
                  <a:gd name="connsiteY21" fmla="*/ 438926 h 1036668"/>
                  <a:gd name="connsiteX22" fmla="*/ 994894 w 1004937"/>
                  <a:gd name="connsiteY22" fmla="*/ 643713 h 1036668"/>
                  <a:gd name="connsiteX23" fmla="*/ 985369 w 1004937"/>
                  <a:gd name="connsiteY23" fmla="*/ 681813 h 1036668"/>
                  <a:gd name="connsiteX24" fmla="*/ 1002037 w 1004937"/>
                  <a:gd name="connsiteY24" fmla="*/ 727057 h 1036668"/>
                  <a:gd name="connsiteX25" fmla="*/ 1000317 w 1004937"/>
                  <a:gd name="connsiteY25" fmla="*/ 766657 h 1036668"/>
                  <a:gd name="connsiteX26" fmla="*/ 966709 w 1004937"/>
                  <a:gd name="connsiteY26" fmla="*/ 791704 h 1036668"/>
                  <a:gd name="connsiteX27" fmla="*/ 932981 w 1004937"/>
                  <a:gd name="connsiteY27" fmla="*/ 824688 h 1036668"/>
                  <a:gd name="connsiteX28" fmla="*/ 880594 w 1004937"/>
                  <a:gd name="connsiteY28" fmla="*/ 831832 h 1036668"/>
                  <a:gd name="connsiteX29" fmla="*/ 847256 w 1004937"/>
                  <a:gd name="connsiteY29" fmla="*/ 865170 h 1036668"/>
                  <a:gd name="connsiteX30" fmla="*/ 759150 w 1004937"/>
                  <a:gd name="connsiteY30" fmla="*/ 915176 h 1036668"/>
                  <a:gd name="connsiteX31" fmla="*/ 694856 w 1004937"/>
                  <a:gd name="connsiteY31" fmla="*/ 984232 h 1036668"/>
                  <a:gd name="connsiteX32" fmla="*/ 654375 w 1004937"/>
                  <a:gd name="connsiteY32" fmla="*/ 998520 h 1036668"/>
                  <a:gd name="connsiteX33" fmla="*/ 599606 w 1004937"/>
                  <a:gd name="connsiteY33" fmla="*/ 967563 h 1036668"/>
                  <a:gd name="connsiteX34" fmla="*/ 568650 w 1004937"/>
                  <a:gd name="connsiteY34" fmla="*/ 974707 h 1036668"/>
                  <a:gd name="connsiteX35" fmla="*/ 490069 w 1004937"/>
                  <a:gd name="connsiteY35" fmla="*/ 1036620 h 1036668"/>
                  <a:gd name="connsiteX36" fmla="*/ 482711 w 1004937"/>
                  <a:gd name="connsiteY36" fmla="*/ 984842 h 1036668"/>
                  <a:gd name="connsiteX37" fmla="*/ 403405 w 1004937"/>
                  <a:gd name="connsiteY37" fmla="*/ 974896 h 1036668"/>
                  <a:gd name="connsiteX38" fmla="*/ 328144 w 1004937"/>
                  <a:gd name="connsiteY38" fmla="*/ 922320 h 1036668"/>
                  <a:gd name="connsiteX39" fmla="*/ 263850 w 1004937"/>
                  <a:gd name="connsiteY39" fmla="*/ 943751 h 1036668"/>
                  <a:gd name="connsiteX40" fmla="*/ 232894 w 1004937"/>
                  <a:gd name="connsiteY40" fmla="*/ 912795 h 1036668"/>
                  <a:gd name="connsiteX41" fmla="*/ 220987 w 1004937"/>
                  <a:gd name="connsiteY41" fmla="*/ 877076 h 1036668"/>
                  <a:gd name="connsiteX42" fmla="*/ 180506 w 1004937"/>
                  <a:gd name="connsiteY42" fmla="*/ 858026 h 1036668"/>
                  <a:gd name="connsiteX43" fmla="*/ 118594 w 1004937"/>
                  <a:gd name="connsiteY43" fmla="*/ 781826 h 1036668"/>
                  <a:gd name="connsiteX44" fmla="*/ 80494 w 1004937"/>
                  <a:gd name="connsiteY44" fmla="*/ 686576 h 1036668"/>
                  <a:gd name="connsiteX45" fmla="*/ 73350 w 1004937"/>
                  <a:gd name="connsiteY45" fmla="*/ 634188 h 1036668"/>
                  <a:gd name="connsiteX46" fmla="*/ 49537 w 1004937"/>
                  <a:gd name="connsiteY46" fmla="*/ 569895 h 1036668"/>
                  <a:gd name="connsiteX47" fmla="*/ 1912 w 1004937"/>
                  <a:gd name="connsiteY47" fmla="*/ 450832 h 1036668"/>
                  <a:gd name="connsiteX48" fmla="*/ 11437 w 1004937"/>
                  <a:gd name="connsiteY48" fmla="*/ 338913 h 1036668"/>
                  <a:gd name="connsiteX49" fmla="*/ 30487 w 1004937"/>
                  <a:gd name="connsiteY49" fmla="*/ 300813 h 1036668"/>
                  <a:gd name="connsiteX50" fmla="*/ 16200 w 1004937"/>
                  <a:gd name="connsiteY50" fmla="*/ 246045 h 1036668"/>
                  <a:gd name="connsiteX51" fmla="*/ 35250 w 1004937"/>
                  <a:gd name="connsiteY51" fmla="*/ 229376 h 1036668"/>
                  <a:gd name="connsiteX52" fmla="*/ 106687 w 1004937"/>
                  <a:gd name="connsiteY52" fmla="*/ 238901 h 1036668"/>
                  <a:gd name="connsiteX53" fmla="*/ 118594 w 1004937"/>
                  <a:gd name="connsiteY53" fmla="*/ 246045 h 1036668"/>
                  <a:gd name="connsiteX0" fmla="*/ 111450 w 1004937"/>
                  <a:gd name="connsiteY0" fmla="*/ 297807 h 1033662"/>
                  <a:gd name="connsiteX1" fmla="*/ 118594 w 1004937"/>
                  <a:gd name="connsiteY1" fmla="*/ 243039 h 1033662"/>
                  <a:gd name="connsiteX2" fmla="*/ 99544 w 1004937"/>
                  <a:gd name="connsiteY2" fmla="*/ 178745 h 1033662"/>
                  <a:gd name="connsiteX3" fmla="*/ 147344 w 1004937"/>
                  <a:gd name="connsiteY3" fmla="*/ 167054 h 1033662"/>
                  <a:gd name="connsiteX4" fmla="*/ 175040 w 1004937"/>
                  <a:gd name="connsiteY4" fmla="*/ 186935 h 1033662"/>
                  <a:gd name="connsiteX5" fmla="*/ 185248 w 1004937"/>
                  <a:gd name="connsiteY5" fmla="*/ 187162 h 1033662"/>
                  <a:gd name="connsiteX6" fmla="*/ 223369 w 1004937"/>
                  <a:gd name="connsiteY6" fmla="*/ 183507 h 1033662"/>
                  <a:gd name="connsiteX7" fmla="*/ 232434 w 1004937"/>
                  <a:gd name="connsiteY7" fmla="*/ 163917 h 1033662"/>
                  <a:gd name="connsiteX8" fmla="*/ 288852 w 1004937"/>
                  <a:gd name="connsiteY8" fmla="*/ 99968 h 1033662"/>
                  <a:gd name="connsiteX9" fmla="*/ 449672 w 1004937"/>
                  <a:gd name="connsiteY9" fmla="*/ 76284 h 1033662"/>
                  <a:gd name="connsiteX10" fmla="*/ 525811 w 1004937"/>
                  <a:gd name="connsiteY10" fmla="*/ 70313 h 1033662"/>
                  <a:gd name="connsiteX11" fmla="*/ 613791 w 1004937"/>
                  <a:gd name="connsiteY11" fmla="*/ 65383 h 1033662"/>
                  <a:gd name="connsiteX12" fmla="*/ 677103 w 1004937"/>
                  <a:gd name="connsiteY12" fmla="*/ 28 h 1033662"/>
                  <a:gd name="connsiteX13" fmla="*/ 715686 w 1004937"/>
                  <a:gd name="connsiteY13" fmla="*/ 74166 h 1033662"/>
                  <a:gd name="connsiteX14" fmla="*/ 794869 w 1004937"/>
                  <a:gd name="connsiteY14" fmla="*/ 43014 h 1033662"/>
                  <a:gd name="connsiteX15" fmla="*/ 832969 w 1004937"/>
                  <a:gd name="connsiteY15" fmla="*/ 71589 h 1033662"/>
                  <a:gd name="connsiteX16" fmla="*/ 916312 w 1004937"/>
                  <a:gd name="connsiteY16" fmla="*/ 71589 h 1033662"/>
                  <a:gd name="connsiteX17" fmla="*/ 963937 w 1004937"/>
                  <a:gd name="connsiteY17" fmla="*/ 128739 h 1033662"/>
                  <a:gd name="connsiteX18" fmla="*/ 942506 w 1004937"/>
                  <a:gd name="connsiteY18" fmla="*/ 188270 h 1033662"/>
                  <a:gd name="connsiteX19" fmla="*/ 942506 w 1004937"/>
                  <a:gd name="connsiteY19" fmla="*/ 247801 h 1033662"/>
                  <a:gd name="connsiteX20" fmla="*/ 978225 w 1004937"/>
                  <a:gd name="connsiteY20" fmla="*/ 314476 h 1033662"/>
                  <a:gd name="connsiteX21" fmla="*/ 1004419 w 1004937"/>
                  <a:gd name="connsiteY21" fmla="*/ 435920 h 1033662"/>
                  <a:gd name="connsiteX22" fmla="*/ 994894 w 1004937"/>
                  <a:gd name="connsiteY22" fmla="*/ 640707 h 1033662"/>
                  <a:gd name="connsiteX23" fmla="*/ 985369 w 1004937"/>
                  <a:gd name="connsiteY23" fmla="*/ 678807 h 1033662"/>
                  <a:gd name="connsiteX24" fmla="*/ 1002037 w 1004937"/>
                  <a:gd name="connsiteY24" fmla="*/ 724051 h 1033662"/>
                  <a:gd name="connsiteX25" fmla="*/ 1000317 w 1004937"/>
                  <a:gd name="connsiteY25" fmla="*/ 763651 h 1033662"/>
                  <a:gd name="connsiteX26" fmla="*/ 966709 w 1004937"/>
                  <a:gd name="connsiteY26" fmla="*/ 788698 h 1033662"/>
                  <a:gd name="connsiteX27" fmla="*/ 932981 w 1004937"/>
                  <a:gd name="connsiteY27" fmla="*/ 821682 h 1033662"/>
                  <a:gd name="connsiteX28" fmla="*/ 880594 w 1004937"/>
                  <a:gd name="connsiteY28" fmla="*/ 828826 h 1033662"/>
                  <a:gd name="connsiteX29" fmla="*/ 847256 w 1004937"/>
                  <a:gd name="connsiteY29" fmla="*/ 862164 h 1033662"/>
                  <a:gd name="connsiteX30" fmla="*/ 759150 w 1004937"/>
                  <a:gd name="connsiteY30" fmla="*/ 912170 h 1033662"/>
                  <a:gd name="connsiteX31" fmla="*/ 694856 w 1004937"/>
                  <a:gd name="connsiteY31" fmla="*/ 981226 h 1033662"/>
                  <a:gd name="connsiteX32" fmla="*/ 654375 w 1004937"/>
                  <a:gd name="connsiteY32" fmla="*/ 995514 h 1033662"/>
                  <a:gd name="connsiteX33" fmla="*/ 599606 w 1004937"/>
                  <a:gd name="connsiteY33" fmla="*/ 964557 h 1033662"/>
                  <a:gd name="connsiteX34" fmla="*/ 568650 w 1004937"/>
                  <a:gd name="connsiteY34" fmla="*/ 971701 h 1033662"/>
                  <a:gd name="connsiteX35" fmla="*/ 490069 w 1004937"/>
                  <a:gd name="connsiteY35" fmla="*/ 1033614 h 1033662"/>
                  <a:gd name="connsiteX36" fmla="*/ 482711 w 1004937"/>
                  <a:gd name="connsiteY36" fmla="*/ 981836 h 1033662"/>
                  <a:gd name="connsiteX37" fmla="*/ 403405 w 1004937"/>
                  <a:gd name="connsiteY37" fmla="*/ 971890 h 1033662"/>
                  <a:gd name="connsiteX38" fmla="*/ 328144 w 1004937"/>
                  <a:gd name="connsiteY38" fmla="*/ 919314 h 1033662"/>
                  <a:gd name="connsiteX39" fmla="*/ 263850 w 1004937"/>
                  <a:gd name="connsiteY39" fmla="*/ 940745 h 1033662"/>
                  <a:gd name="connsiteX40" fmla="*/ 232894 w 1004937"/>
                  <a:gd name="connsiteY40" fmla="*/ 909789 h 1033662"/>
                  <a:gd name="connsiteX41" fmla="*/ 220987 w 1004937"/>
                  <a:gd name="connsiteY41" fmla="*/ 874070 h 1033662"/>
                  <a:gd name="connsiteX42" fmla="*/ 180506 w 1004937"/>
                  <a:gd name="connsiteY42" fmla="*/ 855020 h 1033662"/>
                  <a:gd name="connsiteX43" fmla="*/ 118594 w 1004937"/>
                  <a:gd name="connsiteY43" fmla="*/ 778820 h 1033662"/>
                  <a:gd name="connsiteX44" fmla="*/ 80494 w 1004937"/>
                  <a:gd name="connsiteY44" fmla="*/ 683570 h 1033662"/>
                  <a:gd name="connsiteX45" fmla="*/ 73350 w 1004937"/>
                  <a:gd name="connsiteY45" fmla="*/ 631182 h 1033662"/>
                  <a:gd name="connsiteX46" fmla="*/ 49537 w 1004937"/>
                  <a:gd name="connsiteY46" fmla="*/ 566889 h 1033662"/>
                  <a:gd name="connsiteX47" fmla="*/ 1912 w 1004937"/>
                  <a:gd name="connsiteY47" fmla="*/ 447826 h 1033662"/>
                  <a:gd name="connsiteX48" fmla="*/ 11437 w 1004937"/>
                  <a:gd name="connsiteY48" fmla="*/ 335907 h 1033662"/>
                  <a:gd name="connsiteX49" fmla="*/ 30487 w 1004937"/>
                  <a:gd name="connsiteY49" fmla="*/ 297807 h 1033662"/>
                  <a:gd name="connsiteX50" fmla="*/ 16200 w 1004937"/>
                  <a:gd name="connsiteY50" fmla="*/ 243039 h 1033662"/>
                  <a:gd name="connsiteX51" fmla="*/ 35250 w 1004937"/>
                  <a:gd name="connsiteY51" fmla="*/ 226370 h 1033662"/>
                  <a:gd name="connsiteX52" fmla="*/ 106687 w 1004937"/>
                  <a:gd name="connsiteY52" fmla="*/ 235895 h 1033662"/>
                  <a:gd name="connsiteX53" fmla="*/ 118594 w 1004937"/>
                  <a:gd name="connsiteY53" fmla="*/ 243039 h 1033662"/>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4869 w 1004937"/>
                  <a:gd name="connsiteY14" fmla="*/ 1998 h 992646"/>
                  <a:gd name="connsiteX15" fmla="*/ 832969 w 1004937"/>
                  <a:gd name="connsiteY15" fmla="*/ 30573 h 992646"/>
                  <a:gd name="connsiteX16" fmla="*/ 916312 w 1004937"/>
                  <a:gd name="connsiteY16" fmla="*/ 30573 h 992646"/>
                  <a:gd name="connsiteX17" fmla="*/ 963937 w 1004937"/>
                  <a:gd name="connsiteY17" fmla="*/ 87723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4869 w 1004937"/>
                  <a:gd name="connsiteY14" fmla="*/ 1998 h 992646"/>
                  <a:gd name="connsiteX15" fmla="*/ 803513 w 1004937"/>
                  <a:gd name="connsiteY15" fmla="*/ 71180 h 992646"/>
                  <a:gd name="connsiteX16" fmla="*/ 916312 w 1004937"/>
                  <a:gd name="connsiteY16" fmla="*/ 30573 h 992646"/>
                  <a:gd name="connsiteX17" fmla="*/ 963937 w 1004937"/>
                  <a:gd name="connsiteY17" fmla="*/ 87723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4869 w 1004937"/>
                  <a:gd name="connsiteY14" fmla="*/ 1998 h 992646"/>
                  <a:gd name="connsiteX15" fmla="*/ 837147 w 1004937"/>
                  <a:gd name="connsiteY15" fmla="*/ 55685 h 992646"/>
                  <a:gd name="connsiteX16" fmla="*/ 916312 w 1004937"/>
                  <a:gd name="connsiteY16" fmla="*/ 30573 h 992646"/>
                  <a:gd name="connsiteX17" fmla="*/ 963937 w 1004937"/>
                  <a:gd name="connsiteY17" fmla="*/ 87723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4869 w 1004937"/>
                  <a:gd name="connsiteY14" fmla="*/ 1998 h 992646"/>
                  <a:gd name="connsiteX15" fmla="*/ 837147 w 1004937"/>
                  <a:gd name="connsiteY15" fmla="*/ 55685 h 992646"/>
                  <a:gd name="connsiteX16" fmla="*/ 889592 w 1004937"/>
                  <a:gd name="connsiteY16" fmla="*/ 65863 h 992646"/>
                  <a:gd name="connsiteX17" fmla="*/ 963937 w 1004937"/>
                  <a:gd name="connsiteY17" fmla="*/ 87723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4869 w 1004937"/>
                  <a:gd name="connsiteY14" fmla="*/ 1998 h 992646"/>
                  <a:gd name="connsiteX15" fmla="*/ 837147 w 1004937"/>
                  <a:gd name="connsiteY15" fmla="*/ 55685 h 992646"/>
                  <a:gd name="connsiteX16" fmla="*/ 889592 w 1004937"/>
                  <a:gd name="connsiteY16" fmla="*/ 65863 h 992646"/>
                  <a:gd name="connsiteX17" fmla="*/ 943340 w 1004937"/>
                  <a:gd name="connsiteY17" fmla="*/ 94507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6958 w 1004937"/>
                  <a:gd name="connsiteY14" fmla="*/ 14554 h 992646"/>
                  <a:gd name="connsiteX15" fmla="*/ 837147 w 1004937"/>
                  <a:gd name="connsiteY15" fmla="*/ 55685 h 992646"/>
                  <a:gd name="connsiteX16" fmla="*/ 889592 w 1004937"/>
                  <a:gd name="connsiteY16" fmla="*/ 65863 h 992646"/>
                  <a:gd name="connsiteX17" fmla="*/ 943340 w 1004937"/>
                  <a:gd name="connsiteY17" fmla="*/ 94507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6958 w 1004937"/>
                  <a:gd name="connsiteY14" fmla="*/ 14554 h 992646"/>
                  <a:gd name="connsiteX15" fmla="*/ 837147 w 1004937"/>
                  <a:gd name="connsiteY15" fmla="*/ 55685 h 992646"/>
                  <a:gd name="connsiteX16" fmla="*/ 889592 w 1004937"/>
                  <a:gd name="connsiteY16" fmla="*/ 65863 h 992646"/>
                  <a:gd name="connsiteX17" fmla="*/ 943340 w 1004937"/>
                  <a:gd name="connsiteY17" fmla="*/ 94507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827 h 992682"/>
                  <a:gd name="connsiteX1" fmla="*/ 118594 w 1004937"/>
                  <a:gd name="connsiteY1" fmla="*/ 202059 h 992682"/>
                  <a:gd name="connsiteX2" fmla="*/ 99544 w 1004937"/>
                  <a:gd name="connsiteY2" fmla="*/ 137765 h 992682"/>
                  <a:gd name="connsiteX3" fmla="*/ 147344 w 1004937"/>
                  <a:gd name="connsiteY3" fmla="*/ 126074 h 992682"/>
                  <a:gd name="connsiteX4" fmla="*/ 175040 w 1004937"/>
                  <a:gd name="connsiteY4" fmla="*/ 145955 h 992682"/>
                  <a:gd name="connsiteX5" fmla="*/ 185248 w 1004937"/>
                  <a:gd name="connsiteY5" fmla="*/ 146182 h 992682"/>
                  <a:gd name="connsiteX6" fmla="*/ 223369 w 1004937"/>
                  <a:gd name="connsiteY6" fmla="*/ 142527 h 992682"/>
                  <a:gd name="connsiteX7" fmla="*/ 232434 w 1004937"/>
                  <a:gd name="connsiteY7" fmla="*/ 122937 h 992682"/>
                  <a:gd name="connsiteX8" fmla="*/ 288852 w 1004937"/>
                  <a:gd name="connsiteY8" fmla="*/ 58988 h 992682"/>
                  <a:gd name="connsiteX9" fmla="*/ 449672 w 1004937"/>
                  <a:gd name="connsiteY9" fmla="*/ 35304 h 992682"/>
                  <a:gd name="connsiteX10" fmla="*/ 525811 w 1004937"/>
                  <a:gd name="connsiteY10" fmla="*/ 29333 h 992682"/>
                  <a:gd name="connsiteX11" fmla="*/ 622702 w 1004937"/>
                  <a:gd name="connsiteY11" fmla="*/ 46775 h 992682"/>
                  <a:gd name="connsiteX12" fmla="*/ 673069 w 1004937"/>
                  <a:gd name="connsiteY12" fmla="*/ 110 h 992682"/>
                  <a:gd name="connsiteX13" fmla="*/ 715686 w 1004937"/>
                  <a:gd name="connsiteY13" fmla="*/ 33186 h 992682"/>
                  <a:gd name="connsiteX14" fmla="*/ 796958 w 1004937"/>
                  <a:gd name="connsiteY14" fmla="*/ 14590 h 992682"/>
                  <a:gd name="connsiteX15" fmla="*/ 837147 w 1004937"/>
                  <a:gd name="connsiteY15" fmla="*/ 55721 h 992682"/>
                  <a:gd name="connsiteX16" fmla="*/ 889592 w 1004937"/>
                  <a:gd name="connsiteY16" fmla="*/ 65899 h 992682"/>
                  <a:gd name="connsiteX17" fmla="*/ 943340 w 1004937"/>
                  <a:gd name="connsiteY17" fmla="*/ 94543 h 992682"/>
                  <a:gd name="connsiteX18" fmla="*/ 942506 w 1004937"/>
                  <a:gd name="connsiteY18" fmla="*/ 147290 h 992682"/>
                  <a:gd name="connsiteX19" fmla="*/ 942506 w 1004937"/>
                  <a:gd name="connsiteY19" fmla="*/ 206821 h 992682"/>
                  <a:gd name="connsiteX20" fmla="*/ 978225 w 1004937"/>
                  <a:gd name="connsiteY20" fmla="*/ 273496 h 992682"/>
                  <a:gd name="connsiteX21" fmla="*/ 1004419 w 1004937"/>
                  <a:gd name="connsiteY21" fmla="*/ 394940 h 992682"/>
                  <a:gd name="connsiteX22" fmla="*/ 994894 w 1004937"/>
                  <a:gd name="connsiteY22" fmla="*/ 599727 h 992682"/>
                  <a:gd name="connsiteX23" fmla="*/ 985369 w 1004937"/>
                  <a:gd name="connsiteY23" fmla="*/ 637827 h 992682"/>
                  <a:gd name="connsiteX24" fmla="*/ 1002037 w 1004937"/>
                  <a:gd name="connsiteY24" fmla="*/ 683071 h 992682"/>
                  <a:gd name="connsiteX25" fmla="*/ 1000317 w 1004937"/>
                  <a:gd name="connsiteY25" fmla="*/ 722671 h 992682"/>
                  <a:gd name="connsiteX26" fmla="*/ 966709 w 1004937"/>
                  <a:gd name="connsiteY26" fmla="*/ 747718 h 992682"/>
                  <a:gd name="connsiteX27" fmla="*/ 932981 w 1004937"/>
                  <a:gd name="connsiteY27" fmla="*/ 780702 h 992682"/>
                  <a:gd name="connsiteX28" fmla="*/ 880594 w 1004937"/>
                  <a:gd name="connsiteY28" fmla="*/ 787846 h 992682"/>
                  <a:gd name="connsiteX29" fmla="*/ 847256 w 1004937"/>
                  <a:gd name="connsiteY29" fmla="*/ 821184 h 992682"/>
                  <a:gd name="connsiteX30" fmla="*/ 759150 w 1004937"/>
                  <a:gd name="connsiteY30" fmla="*/ 871190 h 992682"/>
                  <a:gd name="connsiteX31" fmla="*/ 694856 w 1004937"/>
                  <a:gd name="connsiteY31" fmla="*/ 940246 h 992682"/>
                  <a:gd name="connsiteX32" fmla="*/ 654375 w 1004937"/>
                  <a:gd name="connsiteY32" fmla="*/ 954534 h 992682"/>
                  <a:gd name="connsiteX33" fmla="*/ 599606 w 1004937"/>
                  <a:gd name="connsiteY33" fmla="*/ 923577 h 992682"/>
                  <a:gd name="connsiteX34" fmla="*/ 568650 w 1004937"/>
                  <a:gd name="connsiteY34" fmla="*/ 930721 h 992682"/>
                  <a:gd name="connsiteX35" fmla="*/ 490069 w 1004937"/>
                  <a:gd name="connsiteY35" fmla="*/ 992634 h 992682"/>
                  <a:gd name="connsiteX36" fmla="*/ 482711 w 1004937"/>
                  <a:gd name="connsiteY36" fmla="*/ 940856 h 992682"/>
                  <a:gd name="connsiteX37" fmla="*/ 403405 w 1004937"/>
                  <a:gd name="connsiteY37" fmla="*/ 930910 h 992682"/>
                  <a:gd name="connsiteX38" fmla="*/ 328144 w 1004937"/>
                  <a:gd name="connsiteY38" fmla="*/ 878334 h 992682"/>
                  <a:gd name="connsiteX39" fmla="*/ 263850 w 1004937"/>
                  <a:gd name="connsiteY39" fmla="*/ 899765 h 992682"/>
                  <a:gd name="connsiteX40" fmla="*/ 232894 w 1004937"/>
                  <a:gd name="connsiteY40" fmla="*/ 868809 h 992682"/>
                  <a:gd name="connsiteX41" fmla="*/ 220987 w 1004937"/>
                  <a:gd name="connsiteY41" fmla="*/ 833090 h 992682"/>
                  <a:gd name="connsiteX42" fmla="*/ 180506 w 1004937"/>
                  <a:gd name="connsiteY42" fmla="*/ 814040 h 992682"/>
                  <a:gd name="connsiteX43" fmla="*/ 118594 w 1004937"/>
                  <a:gd name="connsiteY43" fmla="*/ 737840 h 992682"/>
                  <a:gd name="connsiteX44" fmla="*/ 80494 w 1004937"/>
                  <a:gd name="connsiteY44" fmla="*/ 642590 h 992682"/>
                  <a:gd name="connsiteX45" fmla="*/ 73350 w 1004937"/>
                  <a:gd name="connsiteY45" fmla="*/ 590202 h 992682"/>
                  <a:gd name="connsiteX46" fmla="*/ 49537 w 1004937"/>
                  <a:gd name="connsiteY46" fmla="*/ 525909 h 992682"/>
                  <a:gd name="connsiteX47" fmla="*/ 1912 w 1004937"/>
                  <a:gd name="connsiteY47" fmla="*/ 406846 h 992682"/>
                  <a:gd name="connsiteX48" fmla="*/ 11437 w 1004937"/>
                  <a:gd name="connsiteY48" fmla="*/ 294927 h 992682"/>
                  <a:gd name="connsiteX49" fmla="*/ 30487 w 1004937"/>
                  <a:gd name="connsiteY49" fmla="*/ 256827 h 992682"/>
                  <a:gd name="connsiteX50" fmla="*/ 16200 w 1004937"/>
                  <a:gd name="connsiteY50" fmla="*/ 202059 h 992682"/>
                  <a:gd name="connsiteX51" fmla="*/ 35250 w 1004937"/>
                  <a:gd name="connsiteY51" fmla="*/ 185390 h 992682"/>
                  <a:gd name="connsiteX52" fmla="*/ 106687 w 1004937"/>
                  <a:gd name="connsiteY52" fmla="*/ 194915 h 992682"/>
                  <a:gd name="connsiteX53" fmla="*/ 118594 w 1004937"/>
                  <a:gd name="connsiteY53" fmla="*/ 202059 h 992682"/>
                  <a:gd name="connsiteX0" fmla="*/ 111450 w 1004937"/>
                  <a:gd name="connsiteY0" fmla="*/ 242683 h 978538"/>
                  <a:gd name="connsiteX1" fmla="*/ 118594 w 1004937"/>
                  <a:gd name="connsiteY1" fmla="*/ 187915 h 978538"/>
                  <a:gd name="connsiteX2" fmla="*/ 99544 w 1004937"/>
                  <a:gd name="connsiteY2" fmla="*/ 123621 h 978538"/>
                  <a:gd name="connsiteX3" fmla="*/ 147344 w 1004937"/>
                  <a:gd name="connsiteY3" fmla="*/ 111930 h 978538"/>
                  <a:gd name="connsiteX4" fmla="*/ 175040 w 1004937"/>
                  <a:gd name="connsiteY4" fmla="*/ 131811 h 978538"/>
                  <a:gd name="connsiteX5" fmla="*/ 185248 w 1004937"/>
                  <a:gd name="connsiteY5" fmla="*/ 132038 h 978538"/>
                  <a:gd name="connsiteX6" fmla="*/ 223369 w 1004937"/>
                  <a:gd name="connsiteY6" fmla="*/ 128383 h 978538"/>
                  <a:gd name="connsiteX7" fmla="*/ 232434 w 1004937"/>
                  <a:gd name="connsiteY7" fmla="*/ 108793 h 978538"/>
                  <a:gd name="connsiteX8" fmla="*/ 288852 w 1004937"/>
                  <a:gd name="connsiteY8" fmla="*/ 44844 h 978538"/>
                  <a:gd name="connsiteX9" fmla="*/ 449672 w 1004937"/>
                  <a:gd name="connsiteY9" fmla="*/ 21160 h 978538"/>
                  <a:gd name="connsiteX10" fmla="*/ 525811 w 1004937"/>
                  <a:gd name="connsiteY10" fmla="*/ 15189 h 978538"/>
                  <a:gd name="connsiteX11" fmla="*/ 622702 w 1004937"/>
                  <a:gd name="connsiteY11" fmla="*/ 32631 h 978538"/>
                  <a:gd name="connsiteX12" fmla="*/ 666222 w 1004937"/>
                  <a:gd name="connsiteY12" fmla="*/ 7203 h 978538"/>
                  <a:gd name="connsiteX13" fmla="*/ 715686 w 1004937"/>
                  <a:gd name="connsiteY13" fmla="*/ 19042 h 978538"/>
                  <a:gd name="connsiteX14" fmla="*/ 796958 w 1004937"/>
                  <a:gd name="connsiteY14" fmla="*/ 446 h 978538"/>
                  <a:gd name="connsiteX15" fmla="*/ 837147 w 1004937"/>
                  <a:gd name="connsiteY15" fmla="*/ 41577 h 978538"/>
                  <a:gd name="connsiteX16" fmla="*/ 889592 w 1004937"/>
                  <a:gd name="connsiteY16" fmla="*/ 51755 h 978538"/>
                  <a:gd name="connsiteX17" fmla="*/ 943340 w 1004937"/>
                  <a:gd name="connsiteY17" fmla="*/ 80399 h 978538"/>
                  <a:gd name="connsiteX18" fmla="*/ 942506 w 1004937"/>
                  <a:gd name="connsiteY18" fmla="*/ 133146 h 978538"/>
                  <a:gd name="connsiteX19" fmla="*/ 942506 w 1004937"/>
                  <a:gd name="connsiteY19" fmla="*/ 192677 h 978538"/>
                  <a:gd name="connsiteX20" fmla="*/ 978225 w 1004937"/>
                  <a:gd name="connsiteY20" fmla="*/ 259352 h 978538"/>
                  <a:gd name="connsiteX21" fmla="*/ 1004419 w 1004937"/>
                  <a:gd name="connsiteY21" fmla="*/ 380796 h 978538"/>
                  <a:gd name="connsiteX22" fmla="*/ 994894 w 1004937"/>
                  <a:gd name="connsiteY22" fmla="*/ 585583 h 978538"/>
                  <a:gd name="connsiteX23" fmla="*/ 985369 w 1004937"/>
                  <a:gd name="connsiteY23" fmla="*/ 623683 h 978538"/>
                  <a:gd name="connsiteX24" fmla="*/ 1002037 w 1004937"/>
                  <a:gd name="connsiteY24" fmla="*/ 668927 h 978538"/>
                  <a:gd name="connsiteX25" fmla="*/ 1000317 w 1004937"/>
                  <a:gd name="connsiteY25" fmla="*/ 708527 h 978538"/>
                  <a:gd name="connsiteX26" fmla="*/ 966709 w 1004937"/>
                  <a:gd name="connsiteY26" fmla="*/ 733574 h 978538"/>
                  <a:gd name="connsiteX27" fmla="*/ 932981 w 1004937"/>
                  <a:gd name="connsiteY27" fmla="*/ 766558 h 978538"/>
                  <a:gd name="connsiteX28" fmla="*/ 880594 w 1004937"/>
                  <a:gd name="connsiteY28" fmla="*/ 773702 h 978538"/>
                  <a:gd name="connsiteX29" fmla="*/ 847256 w 1004937"/>
                  <a:gd name="connsiteY29" fmla="*/ 807040 h 978538"/>
                  <a:gd name="connsiteX30" fmla="*/ 759150 w 1004937"/>
                  <a:gd name="connsiteY30" fmla="*/ 857046 h 978538"/>
                  <a:gd name="connsiteX31" fmla="*/ 694856 w 1004937"/>
                  <a:gd name="connsiteY31" fmla="*/ 926102 h 978538"/>
                  <a:gd name="connsiteX32" fmla="*/ 654375 w 1004937"/>
                  <a:gd name="connsiteY32" fmla="*/ 940390 h 978538"/>
                  <a:gd name="connsiteX33" fmla="*/ 599606 w 1004937"/>
                  <a:gd name="connsiteY33" fmla="*/ 909433 h 978538"/>
                  <a:gd name="connsiteX34" fmla="*/ 568650 w 1004937"/>
                  <a:gd name="connsiteY34" fmla="*/ 916577 h 978538"/>
                  <a:gd name="connsiteX35" fmla="*/ 490069 w 1004937"/>
                  <a:gd name="connsiteY35" fmla="*/ 978490 h 978538"/>
                  <a:gd name="connsiteX36" fmla="*/ 482711 w 1004937"/>
                  <a:gd name="connsiteY36" fmla="*/ 926712 h 978538"/>
                  <a:gd name="connsiteX37" fmla="*/ 403405 w 1004937"/>
                  <a:gd name="connsiteY37" fmla="*/ 916766 h 978538"/>
                  <a:gd name="connsiteX38" fmla="*/ 328144 w 1004937"/>
                  <a:gd name="connsiteY38" fmla="*/ 864190 h 978538"/>
                  <a:gd name="connsiteX39" fmla="*/ 263850 w 1004937"/>
                  <a:gd name="connsiteY39" fmla="*/ 885621 h 978538"/>
                  <a:gd name="connsiteX40" fmla="*/ 232894 w 1004937"/>
                  <a:gd name="connsiteY40" fmla="*/ 854665 h 978538"/>
                  <a:gd name="connsiteX41" fmla="*/ 220987 w 1004937"/>
                  <a:gd name="connsiteY41" fmla="*/ 818946 h 978538"/>
                  <a:gd name="connsiteX42" fmla="*/ 180506 w 1004937"/>
                  <a:gd name="connsiteY42" fmla="*/ 799896 h 978538"/>
                  <a:gd name="connsiteX43" fmla="*/ 118594 w 1004937"/>
                  <a:gd name="connsiteY43" fmla="*/ 723696 h 978538"/>
                  <a:gd name="connsiteX44" fmla="*/ 80494 w 1004937"/>
                  <a:gd name="connsiteY44" fmla="*/ 628446 h 978538"/>
                  <a:gd name="connsiteX45" fmla="*/ 73350 w 1004937"/>
                  <a:gd name="connsiteY45" fmla="*/ 576058 h 978538"/>
                  <a:gd name="connsiteX46" fmla="*/ 49537 w 1004937"/>
                  <a:gd name="connsiteY46" fmla="*/ 511765 h 978538"/>
                  <a:gd name="connsiteX47" fmla="*/ 1912 w 1004937"/>
                  <a:gd name="connsiteY47" fmla="*/ 392702 h 978538"/>
                  <a:gd name="connsiteX48" fmla="*/ 11437 w 1004937"/>
                  <a:gd name="connsiteY48" fmla="*/ 280783 h 978538"/>
                  <a:gd name="connsiteX49" fmla="*/ 30487 w 1004937"/>
                  <a:gd name="connsiteY49" fmla="*/ 242683 h 978538"/>
                  <a:gd name="connsiteX50" fmla="*/ 16200 w 1004937"/>
                  <a:gd name="connsiteY50" fmla="*/ 187915 h 978538"/>
                  <a:gd name="connsiteX51" fmla="*/ 35250 w 1004937"/>
                  <a:gd name="connsiteY51" fmla="*/ 171246 h 978538"/>
                  <a:gd name="connsiteX52" fmla="*/ 106687 w 1004937"/>
                  <a:gd name="connsiteY52" fmla="*/ 180771 h 978538"/>
                  <a:gd name="connsiteX53" fmla="*/ 118594 w 1004937"/>
                  <a:gd name="connsiteY53" fmla="*/ 187915 h 978538"/>
                  <a:gd name="connsiteX0" fmla="*/ 111450 w 1004937"/>
                  <a:gd name="connsiteY0" fmla="*/ 242284 h 978139"/>
                  <a:gd name="connsiteX1" fmla="*/ 118594 w 1004937"/>
                  <a:gd name="connsiteY1" fmla="*/ 187516 h 978139"/>
                  <a:gd name="connsiteX2" fmla="*/ 99544 w 1004937"/>
                  <a:gd name="connsiteY2" fmla="*/ 123222 h 978139"/>
                  <a:gd name="connsiteX3" fmla="*/ 147344 w 1004937"/>
                  <a:gd name="connsiteY3" fmla="*/ 111531 h 978139"/>
                  <a:gd name="connsiteX4" fmla="*/ 175040 w 1004937"/>
                  <a:gd name="connsiteY4" fmla="*/ 131412 h 978139"/>
                  <a:gd name="connsiteX5" fmla="*/ 185248 w 1004937"/>
                  <a:gd name="connsiteY5" fmla="*/ 131639 h 978139"/>
                  <a:gd name="connsiteX6" fmla="*/ 223369 w 1004937"/>
                  <a:gd name="connsiteY6" fmla="*/ 127984 h 978139"/>
                  <a:gd name="connsiteX7" fmla="*/ 232434 w 1004937"/>
                  <a:gd name="connsiteY7" fmla="*/ 108394 h 978139"/>
                  <a:gd name="connsiteX8" fmla="*/ 288852 w 1004937"/>
                  <a:gd name="connsiteY8" fmla="*/ 44445 h 978139"/>
                  <a:gd name="connsiteX9" fmla="*/ 449672 w 1004937"/>
                  <a:gd name="connsiteY9" fmla="*/ 20761 h 978139"/>
                  <a:gd name="connsiteX10" fmla="*/ 525811 w 1004937"/>
                  <a:gd name="connsiteY10" fmla="*/ 14790 h 978139"/>
                  <a:gd name="connsiteX11" fmla="*/ 622702 w 1004937"/>
                  <a:gd name="connsiteY11" fmla="*/ 32232 h 978139"/>
                  <a:gd name="connsiteX12" fmla="*/ 666222 w 1004937"/>
                  <a:gd name="connsiteY12" fmla="*/ 6804 h 978139"/>
                  <a:gd name="connsiteX13" fmla="*/ 703610 w 1004937"/>
                  <a:gd name="connsiteY13" fmla="*/ 50038 h 978139"/>
                  <a:gd name="connsiteX14" fmla="*/ 796958 w 1004937"/>
                  <a:gd name="connsiteY14" fmla="*/ 47 h 978139"/>
                  <a:gd name="connsiteX15" fmla="*/ 837147 w 1004937"/>
                  <a:gd name="connsiteY15" fmla="*/ 41178 h 978139"/>
                  <a:gd name="connsiteX16" fmla="*/ 889592 w 1004937"/>
                  <a:gd name="connsiteY16" fmla="*/ 51356 h 978139"/>
                  <a:gd name="connsiteX17" fmla="*/ 943340 w 1004937"/>
                  <a:gd name="connsiteY17" fmla="*/ 80000 h 978139"/>
                  <a:gd name="connsiteX18" fmla="*/ 942506 w 1004937"/>
                  <a:gd name="connsiteY18" fmla="*/ 132747 h 978139"/>
                  <a:gd name="connsiteX19" fmla="*/ 942506 w 1004937"/>
                  <a:gd name="connsiteY19" fmla="*/ 192278 h 978139"/>
                  <a:gd name="connsiteX20" fmla="*/ 978225 w 1004937"/>
                  <a:gd name="connsiteY20" fmla="*/ 258953 h 978139"/>
                  <a:gd name="connsiteX21" fmla="*/ 1004419 w 1004937"/>
                  <a:gd name="connsiteY21" fmla="*/ 380397 h 978139"/>
                  <a:gd name="connsiteX22" fmla="*/ 994894 w 1004937"/>
                  <a:gd name="connsiteY22" fmla="*/ 585184 h 978139"/>
                  <a:gd name="connsiteX23" fmla="*/ 985369 w 1004937"/>
                  <a:gd name="connsiteY23" fmla="*/ 623284 h 978139"/>
                  <a:gd name="connsiteX24" fmla="*/ 1002037 w 1004937"/>
                  <a:gd name="connsiteY24" fmla="*/ 668528 h 978139"/>
                  <a:gd name="connsiteX25" fmla="*/ 1000317 w 1004937"/>
                  <a:gd name="connsiteY25" fmla="*/ 708128 h 978139"/>
                  <a:gd name="connsiteX26" fmla="*/ 966709 w 1004937"/>
                  <a:gd name="connsiteY26" fmla="*/ 733175 h 978139"/>
                  <a:gd name="connsiteX27" fmla="*/ 932981 w 1004937"/>
                  <a:gd name="connsiteY27" fmla="*/ 766159 h 978139"/>
                  <a:gd name="connsiteX28" fmla="*/ 880594 w 1004937"/>
                  <a:gd name="connsiteY28" fmla="*/ 773303 h 978139"/>
                  <a:gd name="connsiteX29" fmla="*/ 847256 w 1004937"/>
                  <a:gd name="connsiteY29" fmla="*/ 806641 h 978139"/>
                  <a:gd name="connsiteX30" fmla="*/ 759150 w 1004937"/>
                  <a:gd name="connsiteY30" fmla="*/ 856647 h 978139"/>
                  <a:gd name="connsiteX31" fmla="*/ 694856 w 1004937"/>
                  <a:gd name="connsiteY31" fmla="*/ 925703 h 978139"/>
                  <a:gd name="connsiteX32" fmla="*/ 654375 w 1004937"/>
                  <a:gd name="connsiteY32" fmla="*/ 939991 h 978139"/>
                  <a:gd name="connsiteX33" fmla="*/ 599606 w 1004937"/>
                  <a:gd name="connsiteY33" fmla="*/ 909034 h 978139"/>
                  <a:gd name="connsiteX34" fmla="*/ 568650 w 1004937"/>
                  <a:gd name="connsiteY34" fmla="*/ 916178 h 978139"/>
                  <a:gd name="connsiteX35" fmla="*/ 490069 w 1004937"/>
                  <a:gd name="connsiteY35" fmla="*/ 978091 h 978139"/>
                  <a:gd name="connsiteX36" fmla="*/ 482711 w 1004937"/>
                  <a:gd name="connsiteY36" fmla="*/ 926313 h 978139"/>
                  <a:gd name="connsiteX37" fmla="*/ 403405 w 1004937"/>
                  <a:gd name="connsiteY37" fmla="*/ 916367 h 978139"/>
                  <a:gd name="connsiteX38" fmla="*/ 328144 w 1004937"/>
                  <a:gd name="connsiteY38" fmla="*/ 863791 h 978139"/>
                  <a:gd name="connsiteX39" fmla="*/ 263850 w 1004937"/>
                  <a:gd name="connsiteY39" fmla="*/ 885222 h 978139"/>
                  <a:gd name="connsiteX40" fmla="*/ 232894 w 1004937"/>
                  <a:gd name="connsiteY40" fmla="*/ 854266 h 978139"/>
                  <a:gd name="connsiteX41" fmla="*/ 220987 w 1004937"/>
                  <a:gd name="connsiteY41" fmla="*/ 818547 h 978139"/>
                  <a:gd name="connsiteX42" fmla="*/ 180506 w 1004937"/>
                  <a:gd name="connsiteY42" fmla="*/ 799497 h 978139"/>
                  <a:gd name="connsiteX43" fmla="*/ 118594 w 1004937"/>
                  <a:gd name="connsiteY43" fmla="*/ 723297 h 978139"/>
                  <a:gd name="connsiteX44" fmla="*/ 80494 w 1004937"/>
                  <a:gd name="connsiteY44" fmla="*/ 628047 h 978139"/>
                  <a:gd name="connsiteX45" fmla="*/ 73350 w 1004937"/>
                  <a:gd name="connsiteY45" fmla="*/ 575659 h 978139"/>
                  <a:gd name="connsiteX46" fmla="*/ 49537 w 1004937"/>
                  <a:gd name="connsiteY46" fmla="*/ 511366 h 978139"/>
                  <a:gd name="connsiteX47" fmla="*/ 1912 w 1004937"/>
                  <a:gd name="connsiteY47" fmla="*/ 392303 h 978139"/>
                  <a:gd name="connsiteX48" fmla="*/ 11437 w 1004937"/>
                  <a:gd name="connsiteY48" fmla="*/ 280384 h 978139"/>
                  <a:gd name="connsiteX49" fmla="*/ 30487 w 1004937"/>
                  <a:gd name="connsiteY49" fmla="*/ 242284 h 978139"/>
                  <a:gd name="connsiteX50" fmla="*/ 16200 w 1004937"/>
                  <a:gd name="connsiteY50" fmla="*/ 187516 h 978139"/>
                  <a:gd name="connsiteX51" fmla="*/ 35250 w 1004937"/>
                  <a:gd name="connsiteY51" fmla="*/ 170847 h 978139"/>
                  <a:gd name="connsiteX52" fmla="*/ 106687 w 1004937"/>
                  <a:gd name="connsiteY52" fmla="*/ 180372 h 978139"/>
                  <a:gd name="connsiteX53" fmla="*/ 118594 w 1004937"/>
                  <a:gd name="connsiteY53" fmla="*/ 187516 h 978139"/>
                  <a:gd name="connsiteX0" fmla="*/ 111450 w 1004937"/>
                  <a:gd name="connsiteY0" fmla="*/ 235707 h 971562"/>
                  <a:gd name="connsiteX1" fmla="*/ 118594 w 1004937"/>
                  <a:gd name="connsiteY1" fmla="*/ 180939 h 971562"/>
                  <a:gd name="connsiteX2" fmla="*/ 99544 w 1004937"/>
                  <a:gd name="connsiteY2" fmla="*/ 116645 h 971562"/>
                  <a:gd name="connsiteX3" fmla="*/ 147344 w 1004937"/>
                  <a:gd name="connsiteY3" fmla="*/ 104954 h 971562"/>
                  <a:gd name="connsiteX4" fmla="*/ 175040 w 1004937"/>
                  <a:gd name="connsiteY4" fmla="*/ 124835 h 971562"/>
                  <a:gd name="connsiteX5" fmla="*/ 185248 w 1004937"/>
                  <a:gd name="connsiteY5" fmla="*/ 125062 h 971562"/>
                  <a:gd name="connsiteX6" fmla="*/ 223369 w 1004937"/>
                  <a:gd name="connsiteY6" fmla="*/ 121407 h 971562"/>
                  <a:gd name="connsiteX7" fmla="*/ 232434 w 1004937"/>
                  <a:gd name="connsiteY7" fmla="*/ 101817 h 971562"/>
                  <a:gd name="connsiteX8" fmla="*/ 288852 w 1004937"/>
                  <a:gd name="connsiteY8" fmla="*/ 37868 h 971562"/>
                  <a:gd name="connsiteX9" fmla="*/ 449672 w 1004937"/>
                  <a:gd name="connsiteY9" fmla="*/ 14184 h 971562"/>
                  <a:gd name="connsiteX10" fmla="*/ 525811 w 1004937"/>
                  <a:gd name="connsiteY10" fmla="*/ 8213 h 971562"/>
                  <a:gd name="connsiteX11" fmla="*/ 622702 w 1004937"/>
                  <a:gd name="connsiteY11" fmla="*/ 25655 h 971562"/>
                  <a:gd name="connsiteX12" fmla="*/ 666222 w 1004937"/>
                  <a:gd name="connsiteY12" fmla="*/ 227 h 971562"/>
                  <a:gd name="connsiteX13" fmla="*/ 703610 w 1004937"/>
                  <a:gd name="connsiteY13" fmla="*/ 43461 h 971562"/>
                  <a:gd name="connsiteX14" fmla="*/ 774734 w 1004937"/>
                  <a:gd name="connsiteY14" fmla="*/ 36645 h 971562"/>
                  <a:gd name="connsiteX15" fmla="*/ 837147 w 1004937"/>
                  <a:gd name="connsiteY15" fmla="*/ 34601 h 971562"/>
                  <a:gd name="connsiteX16" fmla="*/ 889592 w 1004937"/>
                  <a:gd name="connsiteY16" fmla="*/ 44779 h 971562"/>
                  <a:gd name="connsiteX17" fmla="*/ 943340 w 1004937"/>
                  <a:gd name="connsiteY17" fmla="*/ 73423 h 971562"/>
                  <a:gd name="connsiteX18" fmla="*/ 942506 w 1004937"/>
                  <a:gd name="connsiteY18" fmla="*/ 126170 h 971562"/>
                  <a:gd name="connsiteX19" fmla="*/ 942506 w 1004937"/>
                  <a:gd name="connsiteY19" fmla="*/ 185701 h 971562"/>
                  <a:gd name="connsiteX20" fmla="*/ 978225 w 1004937"/>
                  <a:gd name="connsiteY20" fmla="*/ 252376 h 971562"/>
                  <a:gd name="connsiteX21" fmla="*/ 1004419 w 1004937"/>
                  <a:gd name="connsiteY21" fmla="*/ 373820 h 971562"/>
                  <a:gd name="connsiteX22" fmla="*/ 994894 w 1004937"/>
                  <a:gd name="connsiteY22" fmla="*/ 578607 h 971562"/>
                  <a:gd name="connsiteX23" fmla="*/ 985369 w 1004937"/>
                  <a:gd name="connsiteY23" fmla="*/ 616707 h 971562"/>
                  <a:gd name="connsiteX24" fmla="*/ 1002037 w 1004937"/>
                  <a:gd name="connsiteY24" fmla="*/ 661951 h 971562"/>
                  <a:gd name="connsiteX25" fmla="*/ 1000317 w 1004937"/>
                  <a:gd name="connsiteY25" fmla="*/ 701551 h 971562"/>
                  <a:gd name="connsiteX26" fmla="*/ 966709 w 1004937"/>
                  <a:gd name="connsiteY26" fmla="*/ 726598 h 971562"/>
                  <a:gd name="connsiteX27" fmla="*/ 932981 w 1004937"/>
                  <a:gd name="connsiteY27" fmla="*/ 759582 h 971562"/>
                  <a:gd name="connsiteX28" fmla="*/ 880594 w 1004937"/>
                  <a:gd name="connsiteY28" fmla="*/ 766726 h 971562"/>
                  <a:gd name="connsiteX29" fmla="*/ 847256 w 1004937"/>
                  <a:gd name="connsiteY29" fmla="*/ 800064 h 971562"/>
                  <a:gd name="connsiteX30" fmla="*/ 759150 w 1004937"/>
                  <a:gd name="connsiteY30" fmla="*/ 850070 h 971562"/>
                  <a:gd name="connsiteX31" fmla="*/ 694856 w 1004937"/>
                  <a:gd name="connsiteY31" fmla="*/ 919126 h 971562"/>
                  <a:gd name="connsiteX32" fmla="*/ 654375 w 1004937"/>
                  <a:gd name="connsiteY32" fmla="*/ 933414 h 971562"/>
                  <a:gd name="connsiteX33" fmla="*/ 599606 w 1004937"/>
                  <a:gd name="connsiteY33" fmla="*/ 902457 h 971562"/>
                  <a:gd name="connsiteX34" fmla="*/ 568650 w 1004937"/>
                  <a:gd name="connsiteY34" fmla="*/ 909601 h 971562"/>
                  <a:gd name="connsiteX35" fmla="*/ 490069 w 1004937"/>
                  <a:gd name="connsiteY35" fmla="*/ 971514 h 971562"/>
                  <a:gd name="connsiteX36" fmla="*/ 482711 w 1004937"/>
                  <a:gd name="connsiteY36" fmla="*/ 919736 h 971562"/>
                  <a:gd name="connsiteX37" fmla="*/ 403405 w 1004937"/>
                  <a:gd name="connsiteY37" fmla="*/ 909790 h 971562"/>
                  <a:gd name="connsiteX38" fmla="*/ 328144 w 1004937"/>
                  <a:gd name="connsiteY38" fmla="*/ 857214 h 971562"/>
                  <a:gd name="connsiteX39" fmla="*/ 263850 w 1004937"/>
                  <a:gd name="connsiteY39" fmla="*/ 878645 h 971562"/>
                  <a:gd name="connsiteX40" fmla="*/ 232894 w 1004937"/>
                  <a:gd name="connsiteY40" fmla="*/ 847689 h 971562"/>
                  <a:gd name="connsiteX41" fmla="*/ 220987 w 1004937"/>
                  <a:gd name="connsiteY41" fmla="*/ 811970 h 971562"/>
                  <a:gd name="connsiteX42" fmla="*/ 180506 w 1004937"/>
                  <a:gd name="connsiteY42" fmla="*/ 792920 h 971562"/>
                  <a:gd name="connsiteX43" fmla="*/ 118594 w 1004937"/>
                  <a:gd name="connsiteY43" fmla="*/ 716720 h 971562"/>
                  <a:gd name="connsiteX44" fmla="*/ 80494 w 1004937"/>
                  <a:gd name="connsiteY44" fmla="*/ 621470 h 971562"/>
                  <a:gd name="connsiteX45" fmla="*/ 73350 w 1004937"/>
                  <a:gd name="connsiteY45" fmla="*/ 569082 h 971562"/>
                  <a:gd name="connsiteX46" fmla="*/ 49537 w 1004937"/>
                  <a:gd name="connsiteY46" fmla="*/ 504789 h 971562"/>
                  <a:gd name="connsiteX47" fmla="*/ 1912 w 1004937"/>
                  <a:gd name="connsiteY47" fmla="*/ 385726 h 971562"/>
                  <a:gd name="connsiteX48" fmla="*/ 11437 w 1004937"/>
                  <a:gd name="connsiteY48" fmla="*/ 273807 h 971562"/>
                  <a:gd name="connsiteX49" fmla="*/ 30487 w 1004937"/>
                  <a:gd name="connsiteY49" fmla="*/ 235707 h 971562"/>
                  <a:gd name="connsiteX50" fmla="*/ 16200 w 1004937"/>
                  <a:gd name="connsiteY50" fmla="*/ 180939 h 971562"/>
                  <a:gd name="connsiteX51" fmla="*/ 35250 w 1004937"/>
                  <a:gd name="connsiteY51" fmla="*/ 164270 h 971562"/>
                  <a:gd name="connsiteX52" fmla="*/ 106687 w 1004937"/>
                  <a:gd name="connsiteY52" fmla="*/ 173795 h 971562"/>
                  <a:gd name="connsiteX53" fmla="*/ 118594 w 1004937"/>
                  <a:gd name="connsiteY53" fmla="*/ 180939 h 971562"/>
                  <a:gd name="connsiteX0" fmla="*/ 111450 w 1004937"/>
                  <a:gd name="connsiteY0" fmla="*/ 235707 h 971562"/>
                  <a:gd name="connsiteX1" fmla="*/ 118594 w 1004937"/>
                  <a:gd name="connsiteY1" fmla="*/ 180939 h 971562"/>
                  <a:gd name="connsiteX2" fmla="*/ 99544 w 1004937"/>
                  <a:gd name="connsiteY2" fmla="*/ 116645 h 971562"/>
                  <a:gd name="connsiteX3" fmla="*/ 147344 w 1004937"/>
                  <a:gd name="connsiteY3" fmla="*/ 104954 h 971562"/>
                  <a:gd name="connsiteX4" fmla="*/ 175040 w 1004937"/>
                  <a:gd name="connsiteY4" fmla="*/ 124835 h 971562"/>
                  <a:gd name="connsiteX5" fmla="*/ 185248 w 1004937"/>
                  <a:gd name="connsiteY5" fmla="*/ 125062 h 971562"/>
                  <a:gd name="connsiteX6" fmla="*/ 223369 w 1004937"/>
                  <a:gd name="connsiteY6" fmla="*/ 121407 h 971562"/>
                  <a:gd name="connsiteX7" fmla="*/ 232434 w 1004937"/>
                  <a:gd name="connsiteY7" fmla="*/ 101817 h 971562"/>
                  <a:gd name="connsiteX8" fmla="*/ 288852 w 1004937"/>
                  <a:gd name="connsiteY8" fmla="*/ 37868 h 971562"/>
                  <a:gd name="connsiteX9" fmla="*/ 449672 w 1004937"/>
                  <a:gd name="connsiteY9" fmla="*/ 14184 h 971562"/>
                  <a:gd name="connsiteX10" fmla="*/ 525811 w 1004937"/>
                  <a:gd name="connsiteY10" fmla="*/ 8213 h 971562"/>
                  <a:gd name="connsiteX11" fmla="*/ 622702 w 1004937"/>
                  <a:gd name="connsiteY11" fmla="*/ 25655 h 971562"/>
                  <a:gd name="connsiteX12" fmla="*/ 666222 w 1004937"/>
                  <a:gd name="connsiteY12" fmla="*/ 227 h 971562"/>
                  <a:gd name="connsiteX13" fmla="*/ 703610 w 1004937"/>
                  <a:gd name="connsiteY13" fmla="*/ 43461 h 971562"/>
                  <a:gd name="connsiteX14" fmla="*/ 774734 w 1004937"/>
                  <a:gd name="connsiteY14" fmla="*/ 36645 h 971562"/>
                  <a:gd name="connsiteX15" fmla="*/ 816541 w 1004937"/>
                  <a:gd name="connsiteY15" fmla="*/ 66698 h 971562"/>
                  <a:gd name="connsiteX16" fmla="*/ 889592 w 1004937"/>
                  <a:gd name="connsiteY16" fmla="*/ 44779 h 971562"/>
                  <a:gd name="connsiteX17" fmla="*/ 943340 w 1004937"/>
                  <a:gd name="connsiteY17" fmla="*/ 73423 h 971562"/>
                  <a:gd name="connsiteX18" fmla="*/ 942506 w 1004937"/>
                  <a:gd name="connsiteY18" fmla="*/ 126170 h 971562"/>
                  <a:gd name="connsiteX19" fmla="*/ 942506 w 1004937"/>
                  <a:gd name="connsiteY19" fmla="*/ 185701 h 971562"/>
                  <a:gd name="connsiteX20" fmla="*/ 978225 w 1004937"/>
                  <a:gd name="connsiteY20" fmla="*/ 252376 h 971562"/>
                  <a:gd name="connsiteX21" fmla="*/ 1004419 w 1004937"/>
                  <a:gd name="connsiteY21" fmla="*/ 373820 h 971562"/>
                  <a:gd name="connsiteX22" fmla="*/ 994894 w 1004937"/>
                  <a:gd name="connsiteY22" fmla="*/ 578607 h 971562"/>
                  <a:gd name="connsiteX23" fmla="*/ 985369 w 1004937"/>
                  <a:gd name="connsiteY23" fmla="*/ 616707 h 971562"/>
                  <a:gd name="connsiteX24" fmla="*/ 1002037 w 1004937"/>
                  <a:gd name="connsiteY24" fmla="*/ 661951 h 971562"/>
                  <a:gd name="connsiteX25" fmla="*/ 1000317 w 1004937"/>
                  <a:gd name="connsiteY25" fmla="*/ 701551 h 971562"/>
                  <a:gd name="connsiteX26" fmla="*/ 966709 w 1004937"/>
                  <a:gd name="connsiteY26" fmla="*/ 726598 h 971562"/>
                  <a:gd name="connsiteX27" fmla="*/ 932981 w 1004937"/>
                  <a:gd name="connsiteY27" fmla="*/ 759582 h 971562"/>
                  <a:gd name="connsiteX28" fmla="*/ 880594 w 1004937"/>
                  <a:gd name="connsiteY28" fmla="*/ 766726 h 971562"/>
                  <a:gd name="connsiteX29" fmla="*/ 847256 w 1004937"/>
                  <a:gd name="connsiteY29" fmla="*/ 800064 h 971562"/>
                  <a:gd name="connsiteX30" fmla="*/ 759150 w 1004937"/>
                  <a:gd name="connsiteY30" fmla="*/ 850070 h 971562"/>
                  <a:gd name="connsiteX31" fmla="*/ 694856 w 1004937"/>
                  <a:gd name="connsiteY31" fmla="*/ 919126 h 971562"/>
                  <a:gd name="connsiteX32" fmla="*/ 654375 w 1004937"/>
                  <a:gd name="connsiteY32" fmla="*/ 933414 h 971562"/>
                  <a:gd name="connsiteX33" fmla="*/ 599606 w 1004937"/>
                  <a:gd name="connsiteY33" fmla="*/ 902457 h 971562"/>
                  <a:gd name="connsiteX34" fmla="*/ 568650 w 1004937"/>
                  <a:gd name="connsiteY34" fmla="*/ 909601 h 971562"/>
                  <a:gd name="connsiteX35" fmla="*/ 490069 w 1004937"/>
                  <a:gd name="connsiteY35" fmla="*/ 971514 h 971562"/>
                  <a:gd name="connsiteX36" fmla="*/ 482711 w 1004937"/>
                  <a:gd name="connsiteY36" fmla="*/ 919736 h 971562"/>
                  <a:gd name="connsiteX37" fmla="*/ 403405 w 1004937"/>
                  <a:gd name="connsiteY37" fmla="*/ 909790 h 971562"/>
                  <a:gd name="connsiteX38" fmla="*/ 328144 w 1004937"/>
                  <a:gd name="connsiteY38" fmla="*/ 857214 h 971562"/>
                  <a:gd name="connsiteX39" fmla="*/ 263850 w 1004937"/>
                  <a:gd name="connsiteY39" fmla="*/ 878645 h 971562"/>
                  <a:gd name="connsiteX40" fmla="*/ 232894 w 1004937"/>
                  <a:gd name="connsiteY40" fmla="*/ 847689 h 971562"/>
                  <a:gd name="connsiteX41" fmla="*/ 220987 w 1004937"/>
                  <a:gd name="connsiteY41" fmla="*/ 811970 h 971562"/>
                  <a:gd name="connsiteX42" fmla="*/ 180506 w 1004937"/>
                  <a:gd name="connsiteY42" fmla="*/ 792920 h 971562"/>
                  <a:gd name="connsiteX43" fmla="*/ 118594 w 1004937"/>
                  <a:gd name="connsiteY43" fmla="*/ 716720 h 971562"/>
                  <a:gd name="connsiteX44" fmla="*/ 80494 w 1004937"/>
                  <a:gd name="connsiteY44" fmla="*/ 621470 h 971562"/>
                  <a:gd name="connsiteX45" fmla="*/ 73350 w 1004937"/>
                  <a:gd name="connsiteY45" fmla="*/ 569082 h 971562"/>
                  <a:gd name="connsiteX46" fmla="*/ 49537 w 1004937"/>
                  <a:gd name="connsiteY46" fmla="*/ 504789 h 971562"/>
                  <a:gd name="connsiteX47" fmla="*/ 1912 w 1004937"/>
                  <a:gd name="connsiteY47" fmla="*/ 385726 h 971562"/>
                  <a:gd name="connsiteX48" fmla="*/ 11437 w 1004937"/>
                  <a:gd name="connsiteY48" fmla="*/ 273807 h 971562"/>
                  <a:gd name="connsiteX49" fmla="*/ 30487 w 1004937"/>
                  <a:gd name="connsiteY49" fmla="*/ 235707 h 971562"/>
                  <a:gd name="connsiteX50" fmla="*/ 16200 w 1004937"/>
                  <a:gd name="connsiteY50" fmla="*/ 180939 h 971562"/>
                  <a:gd name="connsiteX51" fmla="*/ 35250 w 1004937"/>
                  <a:gd name="connsiteY51" fmla="*/ 164270 h 971562"/>
                  <a:gd name="connsiteX52" fmla="*/ 106687 w 1004937"/>
                  <a:gd name="connsiteY52" fmla="*/ 173795 h 971562"/>
                  <a:gd name="connsiteX53" fmla="*/ 118594 w 1004937"/>
                  <a:gd name="connsiteY53" fmla="*/ 180939 h 971562"/>
                  <a:gd name="connsiteX0" fmla="*/ 111450 w 1004937"/>
                  <a:gd name="connsiteY0" fmla="*/ 235707 h 971562"/>
                  <a:gd name="connsiteX1" fmla="*/ 118594 w 1004937"/>
                  <a:gd name="connsiteY1" fmla="*/ 180939 h 971562"/>
                  <a:gd name="connsiteX2" fmla="*/ 99544 w 1004937"/>
                  <a:gd name="connsiteY2" fmla="*/ 116645 h 971562"/>
                  <a:gd name="connsiteX3" fmla="*/ 147344 w 1004937"/>
                  <a:gd name="connsiteY3" fmla="*/ 104954 h 971562"/>
                  <a:gd name="connsiteX4" fmla="*/ 175040 w 1004937"/>
                  <a:gd name="connsiteY4" fmla="*/ 124835 h 971562"/>
                  <a:gd name="connsiteX5" fmla="*/ 185248 w 1004937"/>
                  <a:gd name="connsiteY5" fmla="*/ 125062 h 971562"/>
                  <a:gd name="connsiteX6" fmla="*/ 223369 w 1004937"/>
                  <a:gd name="connsiteY6" fmla="*/ 121407 h 971562"/>
                  <a:gd name="connsiteX7" fmla="*/ 232434 w 1004937"/>
                  <a:gd name="connsiteY7" fmla="*/ 101817 h 971562"/>
                  <a:gd name="connsiteX8" fmla="*/ 288852 w 1004937"/>
                  <a:gd name="connsiteY8" fmla="*/ 37868 h 971562"/>
                  <a:gd name="connsiteX9" fmla="*/ 449672 w 1004937"/>
                  <a:gd name="connsiteY9" fmla="*/ 14184 h 971562"/>
                  <a:gd name="connsiteX10" fmla="*/ 525811 w 1004937"/>
                  <a:gd name="connsiteY10" fmla="*/ 8213 h 971562"/>
                  <a:gd name="connsiteX11" fmla="*/ 622702 w 1004937"/>
                  <a:gd name="connsiteY11" fmla="*/ 25655 h 971562"/>
                  <a:gd name="connsiteX12" fmla="*/ 666222 w 1004937"/>
                  <a:gd name="connsiteY12" fmla="*/ 227 h 971562"/>
                  <a:gd name="connsiteX13" fmla="*/ 703610 w 1004937"/>
                  <a:gd name="connsiteY13" fmla="*/ 43461 h 971562"/>
                  <a:gd name="connsiteX14" fmla="*/ 774734 w 1004937"/>
                  <a:gd name="connsiteY14" fmla="*/ 36645 h 971562"/>
                  <a:gd name="connsiteX15" fmla="*/ 816541 w 1004937"/>
                  <a:gd name="connsiteY15" fmla="*/ 66698 h 971562"/>
                  <a:gd name="connsiteX16" fmla="*/ 865372 w 1004937"/>
                  <a:gd name="connsiteY16" fmla="*/ 75955 h 971562"/>
                  <a:gd name="connsiteX17" fmla="*/ 943340 w 1004937"/>
                  <a:gd name="connsiteY17" fmla="*/ 73423 h 971562"/>
                  <a:gd name="connsiteX18" fmla="*/ 942506 w 1004937"/>
                  <a:gd name="connsiteY18" fmla="*/ 126170 h 971562"/>
                  <a:gd name="connsiteX19" fmla="*/ 942506 w 1004937"/>
                  <a:gd name="connsiteY19" fmla="*/ 185701 h 971562"/>
                  <a:gd name="connsiteX20" fmla="*/ 978225 w 1004937"/>
                  <a:gd name="connsiteY20" fmla="*/ 252376 h 971562"/>
                  <a:gd name="connsiteX21" fmla="*/ 1004419 w 1004937"/>
                  <a:gd name="connsiteY21" fmla="*/ 373820 h 971562"/>
                  <a:gd name="connsiteX22" fmla="*/ 994894 w 1004937"/>
                  <a:gd name="connsiteY22" fmla="*/ 578607 h 971562"/>
                  <a:gd name="connsiteX23" fmla="*/ 985369 w 1004937"/>
                  <a:gd name="connsiteY23" fmla="*/ 616707 h 971562"/>
                  <a:gd name="connsiteX24" fmla="*/ 1002037 w 1004937"/>
                  <a:gd name="connsiteY24" fmla="*/ 661951 h 971562"/>
                  <a:gd name="connsiteX25" fmla="*/ 1000317 w 1004937"/>
                  <a:gd name="connsiteY25" fmla="*/ 701551 h 971562"/>
                  <a:gd name="connsiteX26" fmla="*/ 966709 w 1004937"/>
                  <a:gd name="connsiteY26" fmla="*/ 726598 h 971562"/>
                  <a:gd name="connsiteX27" fmla="*/ 932981 w 1004937"/>
                  <a:gd name="connsiteY27" fmla="*/ 759582 h 971562"/>
                  <a:gd name="connsiteX28" fmla="*/ 880594 w 1004937"/>
                  <a:gd name="connsiteY28" fmla="*/ 766726 h 971562"/>
                  <a:gd name="connsiteX29" fmla="*/ 847256 w 1004937"/>
                  <a:gd name="connsiteY29" fmla="*/ 800064 h 971562"/>
                  <a:gd name="connsiteX30" fmla="*/ 759150 w 1004937"/>
                  <a:gd name="connsiteY30" fmla="*/ 850070 h 971562"/>
                  <a:gd name="connsiteX31" fmla="*/ 694856 w 1004937"/>
                  <a:gd name="connsiteY31" fmla="*/ 919126 h 971562"/>
                  <a:gd name="connsiteX32" fmla="*/ 654375 w 1004937"/>
                  <a:gd name="connsiteY32" fmla="*/ 933414 h 971562"/>
                  <a:gd name="connsiteX33" fmla="*/ 599606 w 1004937"/>
                  <a:gd name="connsiteY33" fmla="*/ 902457 h 971562"/>
                  <a:gd name="connsiteX34" fmla="*/ 568650 w 1004937"/>
                  <a:gd name="connsiteY34" fmla="*/ 909601 h 971562"/>
                  <a:gd name="connsiteX35" fmla="*/ 490069 w 1004937"/>
                  <a:gd name="connsiteY35" fmla="*/ 971514 h 971562"/>
                  <a:gd name="connsiteX36" fmla="*/ 482711 w 1004937"/>
                  <a:gd name="connsiteY36" fmla="*/ 919736 h 971562"/>
                  <a:gd name="connsiteX37" fmla="*/ 403405 w 1004937"/>
                  <a:gd name="connsiteY37" fmla="*/ 909790 h 971562"/>
                  <a:gd name="connsiteX38" fmla="*/ 328144 w 1004937"/>
                  <a:gd name="connsiteY38" fmla="*/ 857214 h 971562"/>
                  <a:gd name="connsiteX39" fmla="*/ 263850 w 1004937"/>
                  <a:gd name="connsiteY39" fmla="*/ 878645 h 971562"/>
                  <a:gd name="connsiteX40" fmla="*/ 232894 w 1004937"/>
                  <a:gd name="connsiteY40" fmla="*/ 847689 h 971562"/>
                  <a:gd name="connsiteX41" fmla="*/ 220987 w 1004937"/>
                  <a:gd name="connsiteY41" fmla="*/ 811970 h 971562"/>
                  <a:gd name="connsiteX42" fmla="*/ 180506 w 1004937"/>
                  <a:gd name="connsiteY42" fmla="*/ 792920 h 971562"/>
                  <a:gd name="connsiteX43" fmla="*/ 118594 w 1004937"/>
                  <a:gd name="connsiteY43" fmla="*/ 716720 h 971562"/>
                  <a:gd name="connsiteX44" fmla="*/ 80494 w 1004937"/>
                  <a:gd name="connsiteY44" fmla="*/ 621470 h 971562"/>
                  <a:gd name="connsiteX45" fmla="*/ 73350 w 1004937"/>
                  <a:gd name="connsiteY45" fmla="*/ 569082 h 971562"/>
                  <a:gd name="connsiteX46" fmla="*/ 49537 w 1004937"/>
                  <a:gd name="connsiteY46" fmla="*/ 504789 h 971562"/>
                  <a:gd name="connsiteX47" fmla="*/ 1912 w 1004937"/>
                  <a:gd name="connsiteY47" fmla="*/ 385726 h 971562"/>
                  <a:gd name="connsiteX48" fmla="*/ 11437 w 1004937"/>
                  <a:gd name="connsiteY48" fmla="*/ 273807 h 971562"/>
                  <a:gd name="connsiteX49" fmla="*/ 30487 w 1004937"/>
                  <a:gd name="connsiteY49" fmla="*/ 235707 h 971562"/>
                  <a:gd name="connsiteX50" fmla="*/ 16200 w 1004937"/>
                  <a:gd name="connsiteY50" fmla="*/ 180939 h 971562"/>
                  <a:gd name="connsiteX51" fmla="*/ 35250 w 1004937"/>
                  <a:gd name="connsiteY51" fmla="*/ 164270 h 971562"/>
                  <a:gd name="connsiteX52" fmla="*/ 106687 w 1004937"/>
                  <a:gd name="connsiteY52" fmla="*/ 173795 h 971562"/>
                  <a:gd name="connsiteX53" fmla="*/ 118594 w 1004937"/>
                  <a:gd name="connsiteY53" fmla="*/ 180939 h 971562"/>
                  <a:gd name="connsiteX0" fmla="*/ 111450 w 1004937"/>
                  <a:gd name="connsiteY0" fmla="*/ 235707 h 971562"/>
                  <a:gd name="connsiteX1" fmla="*/ 118594 w 1004937"/>
                  <a:gd name="connsiteY1" fmla="*/ 180939 h 971562"/>
                  <a:gd name="connsiteX2" fmla="*/ 99544 w 1004937"/>
                  <a:gd name="connsiteY2" fmla="*/ 116645 h 971562"/>
                  <a:gd name="connsiteX3" fmla="*/ 147344 w 1004937"/>
                  <a:gd name="connsiteY3" fmla="*/ 104954 h 971562"/>
                  <a:gd name="connsiteX4" fmla="*/ 175040 w 1004937"/>
                  <a:gd name="connsiteY4" fmla="*/ 124835 h 971562"/>
                  <a:gd name="connsiteX5" fmla="*/ 185248 w 1004937"/>
                  <a:gd name="connsiteY5" fmla="*/ 125062 h 971562"/>
                  <a:gd name="connsiteX6" fmla="*/ 223369 w 1004937"/>
                  <a:gd name="connsiteY6" fmla="*/ 121407 h 971562"/>
                  <a:gd name="connsiteX7" fmla="*/ 232434 w 1004937"/>
                  <a:gd name="connsiteY7" fmla="*/ 101817 h 971562"/>
                  <a:gd name="connsiteX8" fmla="*/ 288852 w 1004937"/>
                  <a:gd name="connsiteY8" fmla="*/ 37868 h 971562"/>
                  <a:gd name="connsiteX9" fmla="*/ 449672 w 1004937"/>
                  <a:gd name="connsiteY9" fmla="*/ 14184 h 971562"/>
                  <a:gd name="connsiteX10" fmla="*/ 525811 w 1004937"/>
                  <a:gd name="connsiteY10" fmla="*/ 8213 h 971562"/>
                  <a:gd name="connsiteX11" fmla="*/ 622702 w 1004937"/>
                  <a:gd name="connsiteY11" fmla="*/ 25655 h 971562"/>
                  <a:gd name="connsiteX12" fmla="*/ 666222 w 1004937"/>
                  <a:gd name="connsiteY12" fmla="*/ 227 h 971562"/>
                  <a:gd name="connsiteX13" fmla="*/ 703610 w 1004937"/>
                  <a:gd name="connsiteY13" fmla="*/ 43461 h 971562"/>
                  <a:gd name="connsiteX14" fmla="*/ 774734 w 1004937"/>
                  <a:gd name="connsiteY14" fmla="*/ 36645 h 971562"/>
                  <a:gd name="connsiteX15" fmla="*/ 816541 w 1004937"/>
                  <a:gd name="connsiteY15" fmla="*/ 66698 h 971562"/>
                  <a:gd name="connsiteX16" fmla="*/ 865372 w 1004937"/>
                  <a:gd name="connsiteY16" fmla="*/ 75955 h 971562"/>
                  <a:gd name="connsiteX17" fmla="*/ 911894 w 1004937"/>
                  <a:gd name="connsiteY17" fmla="*/ 102763 h 971562"/>
                  <a:gd name="connsiteX18" fmla="*/ 942506 w 1004937"/>
                  <a:gd name="connsiteY18" fmla="*/ 126170 h 971562"/>
                  <a:gd name="connsiteX19" fmla="*/ 942506 w 1004937"/>
                  <a:gd name="connsiteY19" fmla="*/ 185701 h 971562"/>
                  <a:gd name="connsiteX20" fmla="*/ 978225 w 1004937"/>
                  <a:gd name="connsiteY20" fmla="*/ 252376 h 971562"/>
                  <a:gd name="connsiteX21" fmla="*/ 1004419 w 1004937"/>
                  <a:gd name="connsiteY21" fmla="*/ 373820 h 971562"/>
                  <a:gd name="connsiteX22" fmla="*/ 994894 w 1004937"/>
                  <a:gd name="connsiteY22" fmla="*/ 578607 h 971562"/>
                  <a:gd name="connsiteX23" fmla="*/ 985369 w 1004937"/>
                  <a:gd name="connsiteY23" fmla="*/ 616707 h 971562"/>
                  <a:gd name="connsiteX24" fmla="*/ 1002037 w 1004937"/>
                  <a:gd name="connsiteY24" fmla="*/ 661951 h 971562"/>
                  <a:gd name="connsiteX25" fmla="*/ 1000317 w 1004937"/>
                  <a:gd name="connsiteY25" fmla="*/ 701551 h 971562"/>
                  <a:gd name="connsiteX26" fmla="*/ 966709 w 1004937"/>
                  <a:gd name="connsiteY26" fmla="*/ 726598 h 971562"/>
                  <a:gd name="connsiteX27" fmla="*/ 932981 w 1004937"/>
                  <a:gd name="connsiteY27" fmla="*/ 759582 h 971562"/>
                  <a:gd name="connsiteX28" fmla="*/ 880594 w 1004937"/>
                  <a:gd name="connsiteY28" fmla="*/ 766726 h 971562"/>
                  <a:gd name="connsiteX29" fmla="*/ 847256 w 1004937"/>
                  <a:gd name="connsiteY29" fmla="*/ 800064 h 971562"/>
                  <a:gd name="connsiteX30" fmla="*/ 759150 w 1004937"/>
                  <a:gd name="connsiteY30" fmla="*/ 850070 h 971562"/>
                  <a:gd name="connsiteX31" fmla="*/ 694856 w 1004937"/>
                  <a:gd name="connsiteY31" fmla="*/ 919126 h 971562"/>
                  <a:gd name="connsiteX32" fmla="*/ 654375 w 1004937"/>
                  <a:gd name="connsiteY32" fmla="*/ 933414 h 971562"/>
                  <a:gd name="connsiteX33" fmla="*/ 599606 w 1004937"/>
                  <a:gd name="connsiteY33" fmla="*/ 902457 h 971562"/>
                  <a:gd name="connsiteX34" fmla="*/ 568650 w 1004937"/>
                  <a:gd name="connsiteY34" fmla="*/ 909601 h 971562"/>
                  <a:gd name="connsiteX35" fmla="*/ 490069 w 1004937"/>
                  <a:gd name="connsiteY35" fmla="*/ 971514 h 971562"/>
                  <a:gd name="connsiteX36" fmla="*/ 482711 w 1004937"/>
                  <a:gd name="connsiteY36" fmla="*/ 919736 h 971562"/>
                  <a:gd name="connsiteX37" fmla="*/ 403405 w 1004937"/>
                  <a:gd name="connsiteY37" fmla="*/ 909790 h 971562"/>
                  <a:gd name="connsiteX38" fmla="*/ 328144 w 1004937"/>
                  <a:gd name="connsiteY38" fmla="*/ 857214 h 971562"/>
                  <a:gd name="connsiteX39" fmla="*/ 263850 w 1004937"/>
                  <a:gd name="connsiteY39" fmla="*/ 878645 h 971562"/>
                  <a:gd name="connsiteX40" fmla="*/ 232894 w 1004937"/>
                  <a:gd name="connsiteY40" fmla="*/ 847689 h 971562"/>
                  <a:gd name="connsiteX41" fmla="*/ 220987 w 1004937"/>
                  <a:gd name="connsiteY41" fmla="*/ 811970 h 971562"/>
                  <a:gd name="connsiteX42" fmla="*/ 180506 w 1004937"/>
                  <a:gd name="connsiteY42" fmla="*/ 792920 h 971562"/>
                  <a:gd name="connsiteX43" fmla="*/ 118594 w 1004937"/>
                  <a:gd name="connsiteY43" fmla="*/ 716720 h 971562"/>
                  <a:gd name="connsiteX44" fmla="*/ 80494 w 1004937"/>
                  <a:gd name="connsiteY44" fmla="*/ 621470 h 971562"/>
                  <a:gd name="connsiteX45" fmla="*/ 73350 w 1004937"/>
                  <a:gd name="connsiteY45" fmla="*/ 569082 h 971562"/>
                  <a:gd name="connsiteX46" fmla="*/ 49537 w 1004937"/>
                  <a:gd name="connsiteY46" fmla="*/ 504789 h 971562"/>
                  <a:gd name="connsiteX47" fmla="*/ 1912 w 1004937"/>
                  <a:gd name="connsiteY47" fmla="*/ 385726 h 971562"/>
                  <a:gd name="connsiteX48" fmla="*/ 11437 w 1004937"/>
                  <a:gd name="connsiteY48" fmla="*/ 273807 h 971562"/>
                  <a:gd name="connsiteX49" fmla="*/ 30487 w 1004937"/>
                  <a:gd name="connsiteY49" fmla="*/ 235707 h 971562"/>
                  <a:gd name="connsiteX50" fmla="*/ 16200 w 1004937"/>
                  <a:gd name="connsiteY50" fmla="*/ 180939 h 971562"/>
                  <a:gd name="connsiteX51" fmla="*/ 35250 w 1004937"/>
                  <a:gd name="connsiteY51" fmla="*/ 164270 h 971562"/>
                  <a:gd name="connsiteX52" fmla="*/ 106687 w 1004937"/>
                  <a:gd name="connsiteY52" fmla="*/ 173795 h 971562"/>
                  <a:gd name="connsiteX53" fmla="*/ 118594 w 1004937"/>
                  <a:gd name="connsiteY53" fmla="*/ 180939 h 971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004937" h="971562">
                    <a:moveTo>
                      <a:pt x="111450" y="235707"/>
                    </a:moveTo>
                    <a:cubicBezTo>
                      <a:pt x="116014" y="218245"/>
                      <a:pt x="120578" y="200783"/>
                      <a:pt x="118594" y="180939"/>
                    </a:cubicBezTo>
                    <a:cubicBezTo>
                      <a:pt x="116610" y="161095"/>
                      <a:pt x="94752" y="129309"/>
                      <a:pt x="99544" y="116645"/>
                    </a:cubicBezTo>
                    <a:cubicBezTo>
                      <a:pt x="104336" y="103981"/>
                      <a:pt x="134761" y="103589"/>
                      <a:pt x="147344" y="104954"/>
                    </a:cubicBezTo>
                    <a:cubicBezTo>
                      <a:pt x="159927" y="106319"/>
                      <a:pt x="168723" y="121484"/>
                      <a:pt x="175040" y="124835"/>
                    </a:cubicBezTo>
                    <a:cubicBezTo>
                      <a:pt x="181357" y="128186"/>
                      <a:pt x="177193" y="125633"/>
                      <a:pt x="185248" y="125062"/>
                    </a:cubicBezTo>
                    <a:cubicBezTo>
                      <a:pt x="193303" y="124491"/>
                      <a:pt x="215505" y="125281"/>
                      <a:pt x="223369" y="121407"/>
                    </a:cubicBezTo>
                    <a:cubicBezTo>
                      <a:pt x="231233" y="117533"/>
                      <a:pt x="221520" y="115740"/>
                      <a:pt x="232434" y="101817"/>
                    </a:cubicBezTo>
                    <a:cubicBezTo>
                      <a:pt x="243348" y="87894"/>
                      <a:pt x="252646" y="52473"/>
                      <a:pt x="288852" y="37868"/>
                    </a:cubicBezTo>
                    <a:cubicBezTo>
                      <a:pt x="325058" y="23263"/>
                      <a:pt x="410179" y="19126"/>
                      <a:pt x="449672" y="14184"/>
                    </a:cubicBezTo>
                    <a:cubicBezTo>
                      <a:pt x="489165" y="9242"/>
                      <a:pt x="496973" y="6301"/>
                      <a:pt x="525811" y="8213"/>
                    </a:cubicBezTo>
                    <a:cubicBezTo>
                      <a:pt x="554649" y="10125"/>
                      <a:pt x="599300" y="26986"/>
                      <a:pt x="622702" y="25655"/>
                    </a:cubicBezTo>
                    <a:cubicBezTo>
                      <a:pt x="646104" y="24324"/>
                      <a:pt x="652737" y="-2741"/>
                      <a:pt x="666222" y="227"/>
                    </a:cubicBezTo>
                    <a:cubicBezTo>
                      <a:pt x="679707" y="3195"/>
                      <a:pt x="685525" y="37391"/>
                      <a:pt x="703610" y="43461"/>
                    </a:cubicBezTo>
                    <a:cubicBezTo>
                      <a:pt x="721695" y="49531"/>
                      <a:pt x="755912" y="32772"/>
                      <a:pt x="774734" y="36645"/>
                    </a:cubicBezTo>
                    <a:cubicBezTo>
                      <a:pt x="793556" y="40518"/>
                      <a:pt x="801435" y="60146"/>
                      <a:pt x="816541" y="66698"/>
                    </a:cubicBezTo>
                    <a:cubicBezTo>
                      <a:pt x="831647" y="73250"/>
                      <a:pt x="849480" y="69944"/>
                      <a:pt x="865372" y="75955"/>
                    </a:cubicBezTo>
                    <a:cubicBezTo>
                      <a:pt x="881264" y="81966"/>
                      <a:pt x="899038" y="94394"/>
                      <a:pt x="911894" y="102763"/>
                    </a:cubicBezTo>
                    <a:cubicBezTo>
                      <a:pt x="924750" y="111132"/>
                      <a:pt x="937404" y="112347"/>
                      <a:pt x="942506" y="126170"/>
                    </a:cubicBezTo>
                    <a:cubicBezTo>
                      <a:pt x="947608" y="139993"/>
                      <a:pt x="936553" y="164667"/>
                      <a:pt x="942506" y="185701"/>
                    </a:cubicBezTo>
                    <a:cubicBezTo>
                      <a:pt x="948459" y="206735"/>
                      <a:pt x="967906" y="221023"/>
                      <a:pt x="978225" y="252376"/>
                    </a:cubicBezTo>
                    <a:cubicBezTo>
                      <a:pt x="988544" y="283729"/>
                      <a:pt x="1001641" y="319448"/>
                      <a:pt x="1004419" y="373820"/>
                    </a:cubicBezTo>
                    <a:cubicBezTo>
                      <a:pt x="1007197" y="428192"/>
                      <a:pt x="998069" y="538126"/>
                      <a:pt x="994894" y="578607"/>
                    </a:cubicBezTo>
                    <a:cubicBezTo>
                      <a:pt x="991719" y="619088"/>
                      <a:pt x="984179" y="602816"/>
                      <a:pt x="985369" y="616707"/>
                    </a:cubicBezTo>
                    <a:cubicBezTo>
                      <a:pt x="986559" y="630598"/>
                      <a:pt x="999546" y="647810"/>
                      <a:pt x="1002037" y="661951"/>
                    </a:cubicBezTo>
                    <a:cubicBezTo>
                      <a:pt x="1004528" y="676092"/>
                      <a:pt x="1006205" y="690777"/>
                      <a:pt x="1000317" y="701551"/>
                    </a:cubicBezTo>
                    <a:cubicBezTo>
                      <a:pt x="994429" y="712325"/>
                      <a:pt x="977932" y="716926"/>
                      <a:pt x="966709" y="726598"/>
                    </a:cubicBezTo>
                    <a:cubicBezTo>
                      <a:pt x="955486" y="736270"/>
                      <a:pt x="947334" y="752894"/>
                      <a:pt x="932981" y="759582"/>
                    </a:cubicBezTo>
                    <a:cubicBezTo>
                      <a:pt x="918629" y="766270"/>
                      <a:pt x="894881" y="759979"/>
                      <a:pt x="880594" y="766726"/>
                    </a:cubicBezTo>
                    <a:cubicBezTo>
                      <a:pt x="866307" y="773473"/>
                      <a:pt x="867497" y="786173"/>
                      <a:pt x="847256" y="800064"/>
                    </a:cubicBezTo>
                    <a:cubicBezTo>
                      <a:pt x="827015" y="813955"/>
                      <a:pt x="784550" y="830226"/>
                      <a:pt x="759150" y="850070"/>
                    </a:cubicBezTo>
                    <a:cubicBezTo>
                      <a:pt x="733750" y="869914"/>
                      <a:pt x="712318" y="905235"/>
                      <a:pt x="694856" y="919126"/>
                    </a:cubicBezTo>
                    <a:cubicBezTo>
                      <a:pt x="677394" y="933017"/>
                      <a:pt x="670250" y="936192"/>
                      <a:pt x="654375" y="933414"/>
                    </a:cubicBezTo>
                    <a:cubicBezTo>
                      <a:pt x="638500" y="930636"/>
                      <a:pt x="613893" y="906426"/>
                      <a:pt x="599606" y="902457"/>
                    </a:cubicBezTo>
                    <a:cubicBezTo>
                      <a:pt x="585319" y="898488"/>
                      <a:pt x="586906" y="898092"/>
                      <a:pt x="568650" y="909601"/>
                    </a:cubicBezTo>
                    <a:cubicBezTo>
                      <a:pt x="550394" y="921110"/>
                      <a:pt x="504392" y="969825"/>
                      <a:pt x="490069" y="971514"/>
                    </a:cubicBezTo>
                    <a:cubicBezTo>
                      <a:pt x="475746" y="973203"/>
                      <a:pt x="497155" y="930023"/>
                      <a:pt x="482711" y="919736"/>
                    </a:cubicBezTo>
                    <a:cubicBezTo>
                      <a:pt x="468267" y="909449"/>
                      <a:pt x="429166" y="920210"/>
                      <a:pt x="403405" y="909790"/>
                    </a:cubicBezTo>
                    <a:cubicBezTo>
                      <a:pt x="377644" y="899370"/>
                      <a:pt x="351403" y="862405"/>
                      <a:pt x="328144" y="857214"/>
                    </a:cubicBezTo>
                    <a:cubicBezTo>
                      <a:pt x="304885" y="852023"/>
                      <a:pt x="279725" y="880233"/>
                      <a:pt x="263850" y="878645"/>
                    </a:cubicBezTo>
                    <a:cubicBezTo>
                      <a:pt x="247975" y="877058"/>
                      <a:pt x="240038" y="858801"/>
                      <a:pt x="232894" y="847689"/>
                    </a:cubicBezTo>
                    <a:cubicBezTo>
                      <a:pt x="225750" y="836577"/>
                      <a:pt x="229718" y="821098"/>
                      <a:pt x="220987" y="811970"/>
                    </a:cubicBezTo>
                    <a:cubicBezTo>
                      <a:pt x="212256" y="802842"/>
                      <a:pt x="197571" y="808795"/>
                      <a:pt x="180506" y="792920"/>
                    </a:cubicBezTo>
                    <a:cubicBezTo>
                      <a:pt x="163441" y="777045"/>
                      <a:pt x="135263" y="745295"/>
                      <a:pt x="118594" y="716720"/>
                    </a:cubicBezTo>
                    <a:cubicBezTo>
                      <a:pt x="101925" y="688145"/>
                      <a:pt x="88035" y="646076"/>
                      <a:pt x="80494" y="621470"/>
                    </a:cubicBezTo>
                    <a:cubicBezTo>
                      <a:pt x="72953" y="596864"/>
                      <a:pt x="78510" y="588529"/>
                      <a:pt x="73350" y="569082"/>
                    </a:cubicBezTo>
                    <a:cubicBezTo>
                      <a:pt x="68190" y="549635"/>
                      <a:pt x="61443" y="535348"/>
                      <a:pt x="49537" y="504789"/>
                    </a:cubicBezTo>
                    <a:cubicBezTo>
                      <a:pt x="37631" y="474230"/>
                      <a:pt x="8262" y="424223"/>
                      <a:pt x="1912" y="385726"/>
                    </a:cubicBezTo>
                    <a:cubicBezTo>
                      <a:pt x="-4438" y="347229"/>
                      <a:pt x="6675" y="298810"/>
                      <a:pt x="11437" y="273807"/>
                    </a:cubicBezTo>
                    <a:cubicBezTo>
                      <a:pt x="16199" y="248804"/>
                      <a:pt x="29693" y="251185"/>
                      <a:pt x="30487" y="235707"/>
                    </a:cubicBezTo>
                    <a:cubicBezTo>
                      <a:pt x="31281" y="220229"/>
                      <a:pt x="15406" y="192845"/>
                      <a:pt x="16200" y="180939"/>
                    </a:cubicBezTo>
                    <a:cubicBezTo>
                      <a:pt x="16994" y="169033"/>
                      <a:pt x="20169" y="165461"/>
                      <a:pt x="35250" y="164270"/>
                    </a:cubicBezTo>
                    <a:cubicBezTo>
                      <a:pt x="50331" y="163079"/>
                      <a:pt x="92796" y="171017"/>
                      <a:pt x="106687" y="173795"/>
                    </a:cubicBezTo>
                    <a:cubicBezTo>
                      <a:pt x="120578" y="176573"/>
                      <a:pt x="119586" y="178756"/>
                      <a:pt x="118594" y="180939"/>
                    </a:cubicBezTo>
                  </a:path>
                </a:pathLst>
              </a:custGeom>
              <a:gradFill>
                <a:gsLst>
                  <a:gs pos="0">
                    <a:schemeClr val="accent6">
                      <a:lumMod val="60000"/>
                      <a:lumOff val="40000"/>
                    </a:schemeClr>
                  </a:gs>
                  <a:gs pos="58000">
                    <a:schemeClr val="accent1"/>
                  </a:gs>
                </a:gsLst>
                <a:lin ang="5400000" scaled="1"/>
              </a:gradFill>
              <a:ln w="12700" cap="flat" cmpd="sng" algn="ctr">
                <a:solidFill>
                  <a:schemeClr val="tx1">
                    <a:lumMod val="65000"/>
                  </a:schemeClr>
                </a:solidFill>
                <a:prstDash val="solid"/>
                <a:round/>
                <a:headEnd type="none" w="med" len="med"/>
                <a:tailEnd type="none" w="med" len="med"/>
              </a:ln>
              <a:effectLst/>
            </p:spPr>
            <p:txBody>
              <a:bodyPr anchor="ctr"/>
              <a:ls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itchFamily="34" charset="0"/>
                </a:endParaRPr>
              </a:p>
            </p:txBody>
          </p:sp>
          <p:sp>
            <p:nvSpPr>
              <p:cNvPr id="189" name="Freeform 16">
                <a:extLst>
                  <a:ext uri="{FF2B5EF4-FFF2-40B4-BE49-F238E27FC236}">
                    <a16:creationId xmlns:a16="http://schemas.microsoft.com/office/drawing/2014/main" id="{D391EAE9-A8CF-479B-98C0-86CBEDDD15A9}"/>
                  </a:ext>
                </a:extLst>
              </p:cNvPr>
              <p:cNvSpPr/>
              <p:nvPr/>
            </p:nvSpPr>
            <p:spPr bwMode="auto">
              <a:xfrm rot="10826409">
                <a:off x="2321310" y="3589122"/>
                <a:ext cx="908813" cy="741925"/>
              </a:xfrm>
              <a:custGeom>
                <a:avLst/>
                <a:gdLst>
                  <a:gd name="connsiteX0" fmla="*/ 7937 w 497682"/>
                  <a:gd name="connsiteY0" fmla="*/ 321071 h 502841"/>
                  <a:gd name="connsiteX1" fmla="*/ 22225 w 497682"/>
                  <a:gd name="connsiteY1" fmla="*/ 173434 h 502841"/>
                  <a:gd name="connsiteX2" fmla="*/ 141287 w 497682"/>
                  <a:gd name="connsiteY2" fmla="*/ 42465 h 502841"/>
                  <a:gd name="connsiteX3" fmla="*/ 250825 w 497682"/>
                  <a:gd name="connsiteY3" fmla="*/ 1984 h 502841"/>
                  <a:gd name="connsiteX4" fmla="*/ 372269 w 497682"/>
                  <a:gd name="connsiteY4" fmla="*/ 30559 h 502841"/>
                  <a:gd name="connsiteX5" fmla="*/ 453231 w 497682"/>
                  <a:gd name="connsiteY5" fmla="*/ 128190 h 502841"/>
                  <a:gd name="connsiteX6" fmla="*/ 496094 w 497682"/>
                  <a:gd name="connsiteY6" fmla="*/ 244871 h 502841"/>
                  <a:gd name="connsiteX7" fmla="*/ 443706 w 497682"/>
                  <a:gd name="connsiteY7" fmla="*/ 382984 h 502841"/>
                  <a:gd name="connsiteX8" fmla="*/ 336550 w 497682"/>
                  <a:gd name="connsiteY8" fmla="*/ 471090 h 502841"/>
                  <a:gd name="connsiteX9" fmla="*/ 210344 w 497682"/>
                  <a:gd name="connsiteY9" fmla="*/ 494903 h 502841"/>
                  <a:gd name="connsiteX10" fmla="*/ 53181 w 497682"/>
                  <a:gd name="connsiteY10" fmla="*/ 423465 h 502841"/>
                  <a:gd name="connsiteX11" fmla="*/ 7937 w 497682"/>
                  <a:gd name="connsiteY11" fmla="*/ 321071 h 502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7682" h="502841">
                    <a:moveTo>
                      <a:pt x="7937" y="321071"/>
                    </a:moveTo>
                    <a:cubicBezTo>
                      <a:pt x="2778" y="279399"/>
                      <a:pt x="0" y="219868"/>
                      <a:pt x="22225" y="173434"/>
                    </a:cubicBezTo>
                    <a:cubicBezTo>
                      <a:pt x="44450" y="127000"/>
                      <a:pt x="103187" y="71040"/>
                      <a:pt x="141287" y="42465"/>
                    </a:cubicBezTo>
                    <a:cubicBezTo>
                      <a:pt x="179387" y="13890"/>
                      <a:pt x="212328" y="3968"/>
                      <a:pt x="250825" y="1984"/>
                    </a:cubicBezTo>
                    <a:cubicBezTo>
                      <a:pt x="289322" y="0"/>
                      <a:pt x="338535" y="9525"/>
                      <a:pt x="372269" y="30559"/>
                    </a:cubicBezTo>
                    <a:cubicBezTo>
                      <a:pt x="406003" y="51593"/>
                      <a:pt x="432594" y="92471"/>
                      <a:pt x="453231" y="128190"/>
                    </a:cubicBezTo>
                    <a:cubicBezTo>
                      <a:pt x="473869" y="163909"/>
                      <a:pt x="497682" y="202405"/>
                      <a:pt x="496094" y="244871"/>
                    </a:cubicBezTo>
                    <a:cubicBezTo>
                      <a:pt x="494507" y="287337"/>
                      <a:pt x="470297" y="345281"/>
                      <a:pt x="443706" y="382984"/>
                    </a:cubicBezTo>
                    <a:cubicBezTo>
                      <a:pt x="417115" y="420687"/>
                      <a:pt x="375444" y="452437"/>
                      <a:pt x="336550" y="471090"/>
                    </a:cubicBezTo>
                    <a:cubicBezTo>
                      <a:pt x="297656" y="489743"/>
                      <a:pt x="257572" y="502841"/>
                      <a:pt x="210344" y="494903"/>
                    </a:cubicBezTo>
                    <a:cubicBezTo>
                      <a:pt x="163116" y="486965"/>
                      <a:pt x="87709" y="454024"/>
                      <a:pt x="53181" y="423465"/>
                    </a:cubicBezTo>
                    <a:cubicBezTo>
                      <a:pt x="18653" y="392906"/>
                      <a:pt x="13096" y="362743"/>
                      <a:pt x="7937" y="321071"/>
                    </a:cubicBezTo>
                    <a:close/>
                  </a:path>
                </a:pathLst>
              </a:custGeom>
              <a:gradFill flip="none" rotWithShape="1">
                <a:gsLst>
                  <a:gs pos="0">
                    <a:schemeClr val="accent6">
                      <a:lumMod val="50000"/>
                    </a:schemeClr>
                  </a:gs>
                  <a:gs pos="37000">
                    <a:schemeClr val="accent1"/>
                  </a:gs>
                  <a:gs pos="100000">
                    <a:schemeClr val="accent6">
                      <a:lumMod val="40000"/>
                      <a:lumOff val="60000"/>
                    </a:schemeClr>
                  </a:gs>
                </a:gsLst>
                <a:path path="circle">
                  <a:fillToRect l="50000" t="50000" r="50000" b="50000"/>
                </a:path>
                <a:tileRect/>
              </a:gradFill>
              <a:ln w="12700">
                <a:solidFill>
                  <a:schemeClr val="tx2"/>
                </a:solidFill>
                <a:miter lim="800000"/>
                <a:headEnd/>
                <a:tailEnd/>
              </a:ln>
            </p:spPr>
            <p:txBody>
              <a:bodyPr anchor="ctr"/>
              <a:ls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endParaRPr>
              </a:p>
            </p:txBody>
          </p:sp>
        </p:grpSp>
        <p:grpSp>
          <p:nvGrpSpPr>
            <p:cNvPr id="184" name="Group 183">
              <a:extLst>
                <a:ext uri="{FF2B5EF4-FFF2-40B4-BE49-F238E27FC236}">
                  <a16:creationId xmlns:a16="http://schemas.microsoft.com/office/drawing/2014/main" id="{58276A3F-1E27-47DC-98DD-D6F5C05B5FD5}"/>
                </a:ext>
              </a:extLst>
            </p:cNvPr>
            <p:cNvGrpSpPr/>
            <p:nvPr/>
          </p:nvGrpSpPr>
          <p:grpSpPr>
            <a:xfrm>
              <a:off x="9918272" y="3115481"/>
              <a:ext cx="274320" cy="290814"/>
              <a:chOff x="3546637" y="2650995"/>
              <a:chExt cx="274320" cy="290814"/>
            </a:xfrm>
          </p:grpSpPr>
          <p:cxnSp>
            <p:nvCxnSpPr>
              <p:cNvPr id="186" name="Straight Connector 185">
                <a:extLst>
                  <a:ext uri="{FF2B5EF4-FFF2-40B4-BE49-F238E27FC236}">
                    <a16:creationId xmlns:a16="http://schemas.microsoft.com/office/drawing/2014/main" id="{7B1BB2A2-3B06-4BFA-94C8-F32C16907A50}"/>
                  </a:ext>
                </a:extLst>
              </p:cNvPr>
              <p:cNvCxnSpPr/>
              <p:nvPr/>
            </p:nvCxnSpPr>
            <p:spPr bwMode="auto">
              <a:xfrm>
                <a:off x="3680710" y="2782567"/>
                <a:ext cx="0" cy="159242"/>
              </a:xfrm>
              <a:prstGeom prst="line">
                <a:avLst/>
              </a:prstGeom>
              <a:noFill/>
              <a:ln w="28575" cap="flat" cmpd="sng" algn="ctr">
                <a:solidFill>
                  <a:schemeClr val="accent3"/>
                </a:solidFill>
                <a:prstDash val="solid"/>
                <a:round/>
                <a:headEnd type="none" w="med" len="med"/>
                <a:tailEnd type="none" w="med" len="med"/>
              </a:ln>
              <a:effectLst/>
            </p:spPr>
          </p:cxnSp>
          <p:sp>
            <p:nvSpPr>
              <p:cNvPr id="187" name="Block Arc 186">
                <a:extLst>
                  <a:ext uri="{FF2B5EF4-FFF2-40B4-BE49-F238E27FC236}">
                    <a16:creationId xmlns:a16="http://schemas.microsoft.com/office/drawing/2014/main" id="{8513C248-6FD5-4B88-BEA8-9AAE401484B7}"/>
                  </a:ext>
                </a:extLst>
              </p:cNvPr>
              <p:cNvSpPr/>
              <p:nvPr/>
            </p:nvSpPr>
            <p:spPr bwMode="auto">
              <a:xfrm rot="10800000">
                <a:off x="3546637" y="2650995"/>
                <a:ext cx="274320" cy="175874"/>
              </a:xfrm>
              <a:prstGeom prst="blockArc">
                <a:avLst/>
              </a:prstGeom>
              <a:solidFill>
                <a:schemeClr val="accent3">
                  <a:lumMod val="60000"/>
                  <a:lumOff val="4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sp>
        <p:nvSpPr>
          <p:cNvPr id="185" name="TextBox 184">
            <a:extLst>
              <a:ext uri="{FF2B5EF4-FFF2-40B4-BE49-F238E27FC236}">
                <a16:creationId xmlns:a16="http://schemas.microsoft.com/office/drawing/2014/main" id="{4B73680A-C2B7-43CD-9BF6-2AF6F0C3909D}"/>
              </a:ext>
            </a:extLst>
          </p:cNvPr>
          <p:cNvSpPr txBox="1"/>
          <p:nvPr/>
        </p:nvSpPr>
        <p:spPr>
          <a:xfrm>
            <a:off x="9921457" y="3867013"/>
            <a:ext cx="649227" cy="276999"/>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1D2E5A"/>
                </a:solidFill>
                <a:effectLst/>
                <a:uLnTx/>
                <a:uFillTx/>
                <a:latin typeface="Calibri" panose="020F0502020204030204" pitchFamily="34" charset="0"/>
                <a:cs typeface="Calibri" panose="020F0502020204030204" pitchFamily="34" charset="0"/>
              </a:rPr>
              <a:t>BCMA</a:t>
            </a:r>
          </a:p>
        </p:txBody>
      </p:sp>
      <p:sp>
        <p:nvSpPr>
          <p:cNvPr id="181" name="TextBox 180">
            <a:extLst>
              <a:ext uri="{FF2B5EF4-FFF2-40B4-BE49-F238E27FC236}">
                <a16:creationId xmlns:a16="http://schemas.microsoft.com/office/drawing/2014/main" id="{EEECB7DD-EF3C-4AF9-8556-3155F3FC5A7E}"/>
              </a:ext>
            </a:extLst>
          </p:cNvPr>
          <p:cNvSpPr txBox="1"/>
          <p:nvPr/>
        </p:nvSpPr>
        <p:spPr>
          <a:xfrm>
            <a:off x="10705861" y="4483707"/>
            <a:ext cx="1519714" cy="276999"/>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1D2E5A"/>
                </a:solidFill>
                <a:effectLst/>
                <a:uLnTx/>
                <a:uFillTx/>
                <a:latin typeface="Calibri" panose="020F0502020204030204" pitchFamily="34" charset="0"/>
                <a:cs typeface="Calibri" panose="020F0502020204030204" pitchFamily="34" charset="0"/>
              </a:rPr>
              <a:t>MM Cell Death</a:t>
            </a:r>
          </a:p>
        </p:txBody>
      </p:sp>
      <p:sp>
        <p:nvSpPr>
          <p:cNvPr id="182" name="Arrow: Down 181">
            <a:extLst>
              <a:ext uri="{FF2B5EF4-FFF2-40B4-BE49-F238E27FC236}">
                <a16:creationId xmlns:a16="http://schemas.microsoft.com/office/drawing/2014/main" id="{288D9D98-5336-4166-8893-4342C963D996}"/>
              </a:ext>
            </a:extLst>
          </p:cNvPr>
          <p:cNvSpPr/>
          <p:nvPr/>
        </p:nvSpPr>
        <p:spPr bwMode="auto">
          <a:xfrm rot="18594533">
            <a:off x="11331465" y="4229031"/>
            <a:ext cx="137247" cy="269915"/>
          </a:xfrm>
          <a:prstGeom prst="downArrow">
            <a:avLst/>
          </a:prstGeom>
          <a:solidFill>
            <a:schemeClr val="tx2"/>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nvGrpSpPr>
          <p:cNvPr id="1030" name="Group 1029">
            <a:extLst>
              <a:ext uri="{FF2B5EF4-FFF2-40B4-BE49-F238E27FC236}">
                <a16:creationId xmlns:a16="http://schemas.microsoft.com/office/drawing/2014/main" id="{7E15773B-08B2-4869-82B5-6B1C703A1E47}"/>
              </a:ext>
            </a:extLst>
          </p:cNvPr>
          <p:cNvGrpSpPr/>
          <p:nvPr/>
        </p:nvGrpSpPr>
        <p:grpSpPr>
          <a:xfrm>
            <a:off x="9460892" y="3589980"/>
            <a:ext cx="823891" cy="202446"/>
            <a:chOff x="10919167" y="4072279"/>
            <a:chExt cx="679824" cy="167046"/>
          </a:xfrm>
          <a:solidFill>
            <a:schemeClr val="accent5"/>
          </a:solidFill>
        </p:grpSpPr>
        <p:sp>
          <p:nvSpPr>
            <p:cNvPr id="171" name="Freeform: Shape 170">
              <a:extLst>
                <a:ext uri="{FF2B5EF4-FFF2-40B4-BE49-F238E27FC236}">
                  <a16:creationId xmlns:a16="http://schemas.microsoft.com/office/drawing/2014/main" id="{CD8ED831-2108-4775-A4FD-C9B89D4F462E}"/>
                </a:ext>
              </a:extLst>
            </p:cNvPr>
            <p:cNvSpPr/>
            <p:nvPr/>
          </p:nvSpPr>
          <p:spPr bwMode="auto">
            <a:xfrm rot="5400000">
              <a:off x="11013838" y="4015988"/>
              <a:ext cx="99398" cy="288740"/>
            </a:xfrm>
            <a:custGeom>
              <a:avLst/>
              <a:gdLst>
                <a:gd name="connsiteX0" fmla="*/ 5065 w 226947"/>
                <a:gd name="connsiteY0" fmla="*/ 390426 h 687060"/>
                <a:gd name="connsiteX1" fmla="*/ 14492 w 226947"/>
                <a:gd name="connsiteY1" fmla="*/ 644950 h 687060"/>
                <a:gd name="connsiteX2" fmla="*/ 127614 w 226947"/>
                <a:gd name="connsiteY2" fmla="*/ 626096 h 687060"/>
                <a:gd name="connsiteX3" fmla="*/ 99333 w 226947"/>
                <a:gd name="connsiteY3" fmla="*/ 60488 h 687060"/>
                <a:gd name="connsiteX4" fmla="*/ 212455 w 226947"/>
                <a:gd name="connsiteY4" fmla="*/ 51061 h 687060"/>
                <a:gd name="connsiteX5" fmla="*/ 221882 w 226947"/>
                <a:gd name="connsiteY5" fmla="*/ 371572 h 687060"/>
                <a:gd name="connsiteX0" fmla="*/ 5065 w 225733"/>
                <a:gd name="connsiteY0" fmla="*/ 384714 h 680714"/>
                <a:gd name="connsiteX1" fmla="*/ 14492 w 225733"/>
                <a:gd name="connsiteY1" fmla="*/ 639238 h 680714"/>
                <a:gd name="connsiteX2" fmla="*/ 127614 w 225733"/>
                <a:gd name="connsiteY2" fmla="*/ 620384 h 680714"/>
                <a:gd name="connsiteX3" fmla="*/ 122024 w 225733"/>
                <a:gd name="connsiteY3" fmla="*/ 64301 h 680714"/>
                <a:gd name="connsiteX4" fmla="*/ 212455 w 225733"/>
                <a:gd name="connsiteY4" fmla="*/ 45349 h 680714"/>
                <a:gd name="connsiteX5" fmla="*/ 221882 w 225733"/>
                <a:gd name="connsiteY5" fmla="*/ 365860 h 680714"/>
                <a:gd name="connsiteX0" fmla="*/ 4138 w 224806"/>
                <a:gd name="connsiteY0" fmla="*/ 384714 h 680714"/>
                <a:gd name="connsiteX1" fmla="*/ 13565 w 224806"/>
                <a:gd name="connsiteY1" fmla="*/ 639238 h 680714"/>
                <a:gd name="connsiteX2" fmla="*/ 109669 w 224806"/>
                <a:gd name="connsiteY2" fmla="*/ 620384 h 680714"/>
                <a:gd name="connsiteX3" fmla="*/ 121097 w 224806"/>
                <a:gd name="connsiteY3" fmla="*/ 64301 h 680714"/>
                <a:gd name="connsiteX4" fmla="*/ 211528 w 224806"/>
                <a:gd name="connsiteY4" fmla="*/ 45349 h 680714"/>
                <a:gd name="connsiteX5" fmla="*/ 220955 w 224806"/>
                <a:gd name="connsiteY5" fmla="*/ 365860 h 680714"/>
                <a:gd name="connsiteX0" fmla="*/ 4138 w 224806"/>
                <a:gd name="connsiteY0" fmla="*/ 384714 h 680714"/>
                <a:gd name="connsiteX1" fmla="*/ 13565 w 224806"/>
                <a:gd name="connsiteY1" fmla="*/ 639238 h 680714"/>
                <a:gd name="connsiteX2" fmla="*/ 109669 w 224806"/>
                <a:gd name="connsiteY2" fmla="*/ 620384 h 680714"/>
                <a:gd name="connsiteX3" fmla="*/ 121097 w 224806"/>
                <a:gd name="connsiteY3" fmla="*/ 64301 h 680714"/>
                <a:gd name="connsiteX4" fmla="*/ 211528 w 224806"/>
                <a:gd name="connsiteY4" fmla="*/ 45349 h 680714"/>
                <a:gd name="connsiteX5" fmla="*/ 220955 w 224806"/>
                <a:gd name="connsiteY5" fmla="*/ 365860 h 680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4806" h="680714">
                  <a:moveTo>
                    <a:pt x="4138" y="384714"/>
                  </a:moveTo>
                  <a:cubicBezTo>
                    <a:pt x="-1361" y="492337"/>
                    <a:pt x="-4023" y="599960"/>
                    <a:pt x="13565" y="639238"/>
                  </a:cubicBezTo>
                  <a:cubicBezTo>
                    <a:pt x="31153" y="678516"/>
                    <a:pt x="91747" y="716207"/>
                    <a:pt x="109669" y="620384"/>
                  </a:cubicBezTo>
                  <a:cubicBezTo>
                    <a:pt x="127591" y="524561"/>
                    <a:pt x="104121" y="160140"/>
                    <a:pt x="121097" y="64301"/>
                  </a:cubicBezTo>
                  <a:cubicBezTo>
                    <a:pt x="138073" y="-31538"/>
                    <a:pt x="194885" y="-4911"/>
                    <a:pt x="211528" y="45349"/>
                  </a:cubicBezTo>
                  <a:cubicBezTo>
                    <a:pt x="228171" y="95609"/>
                    <a:pt x="226454" y="231528"/>
                    <a:pt x="220955" y="365860"/>
                  </a:cubicBezTo>
                </a:path>
              </a:pathLst>
            </a:custGeom>
            <a:noFill/>
            <a:ln w="19050">
              <a:solidFill>
                <a:schemeClr val="accent5">
                  <a:lumMod val="50000"/>
                </a:schemeClr>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72" name="Rectangle: Rounded Corners 171">
              <a:extLst>
                <a:ext uri="{FF2B5EF4-FFF2-40B4-BE49-F238E27FC236}">
                  <a16:creationId xmlns:a16="http://schemas.microsoft.com/office/drawing/2014/main" id="{C2C1D37B-2617-44AB-A2F6-FC86A7970C6C}"/>
                </a:ext>
              </a:extLst>
            </p:cNvPr>
            <p:cNvSpPr/>
            <p:nvPr/>
          </p:nvSpPr>
          <p:spPr bwMode="auto">
            <a:xfrm rot="5400000">
              <a:off x="11028405" y="3985408"/>
              <a:ext cx="58146" cy="232278"/>
            </a:xfrm>
            <a:prstGeom prst="roundRect">
              <a:avLst/>
            </a:prstGeom>
            <a:grpFill/>
            <a:ln w="0">
              <a:solidFill>
                <a:schemeClr val="accent5">
                  <a:lumMod val="50000"/>
                </a:schemeClr>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91" name="Rectangle: Rounded Corners 190">
              <a:extLst>
                <a:ext uri="{FF2B5EF4-FFF2-40B4-BE49-F238E27FC236}">
                  <a16:creationId xmlns:a16="http://schemas.microsoft.com/office/drawing/2014/main" id="{1FC6D25B-701F-47F8-8A80-352F2CCAAC78}"/>
                </a:ext>
              </a:extLst>
            </p:cNvPr>
            <p:cNvSpPr/>
            <p:nvPr/>
          </p:nvSpPr>
          <p:spPr bwMode="auto">
            <a:xfrm rot="5400000">
              <a:off x="11031529" y="4094113"/>
              <a:ext cx="58146" cy="232278"/>
            </a:xfrm>
            <a:prstGeom prst="roundRect">
              <a:avLst/>
            </a:prstGeom>
            <a:grpFill/>
            <a:ln w="0">
              <a:solidFill>
                <a:schemeClr val="accent5">
                  <a:lumMod val="50000"/>
                </a:schemeClr>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92" name="Freeform: Shape 191">
              <a:extLst>
                <a:ext uri="{FF2B5EF4-FFF2-40B4-BE49-F238E27FC236}">
                  <a16:creationId xmlns:a16="http://schemas.microsoft.com/office/drawing/2014/main" id="{1099EDE0-2297-4D01-A55F-1D8EB960D182}"/>
                </a:ext>
              </a:extLst>
            </p:cNvPr>
            <p:cNvSpPr/>
            <p:nvPr/>
          </p:nvSpPr>
          <p:spPr bwMode="auto">
            <a:xfrm rot="5400000">
              <a:off x="11404922" y="4015793"/>
              <a:ext cx="99398" cy="288740"/>
            </a:xfrm>
            <a:custGeom>
              <a:avLst/>
              <a:gdLst>
                <a:gd name="connsiteX0" fmla="*/ 5065 w 226947"/>
                <a:gd name="connsiteY0" fmla="*/ 390426 h 687060"/>
                <a:gd name="connsiteX1" fmla="*/ 14492 w 226947"/>
                <a:gd name="connsiteY1" fmla="*/ 644950 h 687060"/>
                <a:gd name="connsiteX2" fmla="*/ 127614 w 226947"/>
                <a:gd name="connsiteY2" fmla="*/ 626096 h 687060"/>
                <a:gd name="connsiteX3" fmla="*/ 99333 w 226947"/>
                <a:gd name="connsiteY3" fmla="*/ 60488 h 687060"/>
                <a:gd name="connsiteX4" fmla="*/ 212455 w 226947"/>
                <a:gd name="connsiteY4" fmla="*/ 51061 h 687060"/>
                <a:gd name="connsiteX5" fmla="*/ 221882 w 226947"/>
                <a:gd name="connsiteY5" fmla="*/ 371572 h 687060"/>
                <a:gd name="connsiteX0" fmla="*/ 5065 w 225733"/>
                <a:gd name="connsiteY0" fmla="*/ 384714 h 680714"/>
                <a:gd name="connsiteX1" fmla="*/ 14492 w 225733"/>
                <a:gd name="connsiteY1" fmla="*/ 639238 h 680714"/>
                <a:gd name="connsiteX2" fmla="*/ 127614 w 225733"/>
                <a:gd name="connsiteY2" fmla="*/ 620384 h 680714"/>
                <a:gd name="connsiteX3" fmla="*/ 122024 w 225733"/>
                <a:gd name="connsiteY3" fmla="*/ 64301 h 680714"/>
                <a:gd name="connsiteX4" fmla="*/ 212455 w 225733"/>
                <a:gd name="connsiteY4" fmla="*/ 45349 h 680714"/>
                <a:gd name="connsiteX5" fmla="*/ 221882 w 225733"/>
                <a:gd name="connsiteY5" fmla="*/ 365860 h 680714"/>
                <a:gd name="connsiteX0" fmla="*/ 4138 w 224806"/>
                <a:gd name="connsiteY0" fmla="*/ 384714 h 680714"/>
                <a:gd name="connsiteX1" fmla="*/ 13565 w 224806"/>
                <a:gd name="connsiteY1" fmla="*/ 639238 h 680714"/>
                <a:gd name="connsiteX2" fmla="*/ 109669 w 224806"/>
                <a:gd name="connsiteY2" fmla="*/ 620384 h 680714"/>
                <a:gd name="connsiteX3" fmla="*/ 121097 w 224806"/>
                <a:gd name="connsiteY3" fmla="*/ 64301 h 680714"/>
                <a:gd name="connsiteX4" fmla="*/ 211528 w 224806"/>
                <a:gd name="connsiteY4" fmla="*/ 45349 h 680714"/>
                <a:gd name="connsiteX5" fmla="*/ 220955 w 224806"/>
                <a:gd name="connsiteY5" fmla="*/ 365860 h 680714"/>
                <a:gd name="connsiteX0" fmla="*/ 4138 w 224806"/>
                <a:gd name="connsiteY0" fmla="*/ 384714 h 680714"/>
                <a:gd name="connsiteX1" fmla="*/ 13565 w 224806"/>
                <a:gd name="connsiteY1" fmla="*/ 639238 h 680714"/>
                <a:gd name="connsiteX2" fmla="*/ 109669 w 224806"/>
                <a:gd name="connsiteY2" fmla="*/ 620384 h 680714"/>
                <a:gd name="connsiteX3" fmla="*/ 121097 w 224806"/>
                <a:gd name="connsiteY3" fmla="*/ 64301 h 680714"/>
                <a:gd name="connsiteX4" fmla="*/ 211528 w 224806"/>
                <a:gd name="connsiteY4" fmla="*/ 45349 h 680714"/>
                <a:gd name="connsiteX5" fmla="*/ 220955 w 224806"/>
                <a:gd name="connsiteY5" fmla="*/ 365860 h 680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4806" h="680714">
                  <a:moveTo>
                    <a:pt x="4138" y="384714"/>
                  </a:moveTo>
                  <a:cubicBezTo>
                    <a:pt x="-1361" y="492337"/>
                    <a:pt x="-4023" y="599960"/>
                    <a:pt x="13565" y="639238"/>
                  </a:cubicBezTo>
                  <a:cubicBezTo>
                    <a:pt x="31153" y="678516"/>
                    <a:pt x="91747" y="716207"/>
                    <a:pt x="109669" y="620384"/>
                  </a:cubicBezTo>
                  <a:cubicBezTo>
                    <a:pt x="127591" y="524561"/>
                    <a:pt x="104121" y="160140"/>
                    <a:pt x="121097" y="64301"/>
                  </a:cubicBezTo>
                  <a:cubicBezTo>
                    <a:pt x="138073" y="-31538"/>
                    <a:pt x="194885" y="-4911"/>
                    <a:pt x="211528" y="45349"/>
                  </a:cubicBezTo>
                  <a:cubicBezTo>
                    <a:pt x="228171" y="95609"/>
                    <a:pt x="226454" y="231528"/>
                    <a:pt x="220955" y="365860"/>
                  </a:cubicBezTo>
                </a:path>
              </a:pathLst>
            </a:custGeom>
            <a:noFill/>
            <a:ln w="19050">
              <a:solidFill>
                <a:schemeClr val="accent5">
                  <a:lumMod val="50000"/>
                </a:schemeClr>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93" name="Rectangle: Rounded Corners 192">
              <a:extLst>
                <a:ext uri="{FF2B5EF4-FFF2-40B4-BE49-F238E27FC236}">
                  <a16:creationId xmlns:a16="http://schemas.microsoft.com/office/drawing/2014/main" id="{8040ACF1-B70B-4C90-A58C-2BD9FBAC71C7}"/>
                </a:ext>
              </a:extLst>
            </p:cNvPr>
            <p:cNvSpPr/>
            <p:nvPr/>
          </p:nvSpPr>
          <p:spPr bwMode="auto">
            <a:xfrm rot="5400000">
              <a:off x="11419489" y="3985213"/>
              <a:ext cx="58146" cy="232278"/>
            </a:xfrm>
            <a:prstGeom prst="roundRect">
              <a:avLst/>
            </a:prstGeom>
            <a:grpFill/>
            <a:ln w="0">
              <a:solidFill>
                <a:schemeClr val="accent5">
                  <a:lumMod val="50000"/>
                </a:schemeClr>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94" name="Rectangle: Rounded Corners 193">
              <a:extLst>
                <a:ext uri="{FF2B5EF4-FFF2-40B4-BE49-F238E27FC236}">
                  <a16:creationId xmlns:a16="http://schemas.microsoft.com/office/drawing/2014/main" id="{726972E6-2EF1-4A68-BCBB-0CC2D305C413}"/>
                </a:ext>
              </a:extLst>
            </p:cNvPr>
            <p:cNvSpPr/>
            <p:nvPr/>
          </p:nvSpPr>
          <p:spPr bwMode="auto">
            <a:xfrm rot="5400000">
              <a:off x="11422613" y="4093918"/>
              <a:ext cx="58146" cy="232278"/>
            </a:xfrm>
            <a:prstGeom prst="roundRect">
              <a:avLst/>
            </a:prstGeom>
            <a:grpFill/>
            <a:ln w="0">
              <a:solidFill>
                <a:schemeClr val="accent5">
                  <a:lumMod val="50000"/>
                </a:schemeClr>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cxnSp>
          <p:nvCxnSpPr>
            <p:cNvPr id="195" name="Straight Connector 194">
              <a:extLst>
                <a:ext uri="{FF2B5EF4-FFF2-40B4-BE49-F238E27FC236}">
                  <a16:creationId xmlns:a16="http://schemas.microsoft.com/office/drawing/2014/main" id="{41448B95-5B3A-4491-95E0-630D55F9D858}"/>
                </a:ext>
              </a:extLst>
            </p:cNvPr>
            <p:cNvCxnSpPr>
              <a:cxnSpLocks/>
              <a:stCxn id="194" idx="2"/>
              <a:endCxn id="172" idx="0"/>
            </p:cNvCxnSpPr>
            <p:nvPr/>
          </p:nvCxnSpPr>
          <p:spPr bwMode="auto">
            <a:xfrm flipH="1" flipV="1">
              <a:off x="11173617" y="4101547"/>
              <a:ext cx="161930" cy="108510"/>
            </a:xfrm>
            <a:prstGeom prst="line">
              <a:avLst/>
            </a:prstGeom>
            <a:grpFill/>
            <a:ln w="19050" cap="flat" cmpd="sng" algn="ctr">
              <a:solidFill>
                <a:schemeClr val="accent5">
                  <a:lumMod val="50000"/>
                </a:schemeClr>
              </a:solidFill>
              <a:prstDash val="solid"/>
              <a:round/>
              <a:headEnd type="none" w="med" len="med"/>
              <a:tailEnd type="none" w="med" len="med"/>
            </a:ln>
            <a:effectLst/>
          </p:spPr>
        </p:cxnSp>
      </p:grpSp>
      <p:grpSp>
        <p:nvGrpSpPr>
          <p:cNvPr id="245" name="Group 244">
            <a:extLst>
              <a:ext uri="{FF2B5EF4-FFF2-40B4-BE49-F238E27FC236}">
                <a16:creationId xmlns:a16="http://schemas.microsoft.com/office/drawing/2014/main" id="{B52EDD2B-1485-4CA1-A410-489B144082D2}"/>
              </a:ext>
            </a:extLst>
          </p:cNvPr>
          <p:cNvGrpSpPr/>
          <p:nvPr/>
        </p:nvGrpSpPr>
        <p:grpSpPr>
          <a:xfrm rot="16489382">
            <a:off x="9466240" y="2789262"/>
            <a:ext cx="523562" cy="988690"/>
            <a:chOff x="4469325" y="3381149"/>
            <a:chExt cx="523562" cy="988690"/>
          </a:xfrm>
        </p:grpSpPr>
        <p:sp>
          <p:nvSpPr>
            <p:cNvPr id="246" name="Oval 245">
              <a:extLst>
                <a:ext uri="{FF2B5EF4-FFF2-40B4-BE49-F238E27FC236}">
                  <a16:creationId xmlns:a16="http://schemas.microsoft.com/office/drawing/2014/main" id="{82E6AAD3-2AE0-4186-9ADC-060512C43111}"/>
                </a:ext>
              </a:extLst>
            </p:cNvPr>
            <p:cNvSpPr/>
            <p:nvPr/>
          </p:nvSpPr>
          <p:spPr bwMode="auto">
            <a:xfrm>
              <a:off x="4469325" y="3381149"/>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47" name="Oval 246">
              <a:extLst>
                <a:ext uri="{FF2B5EF4-FFF2-40B4-BE49-F238E27FC236}">
                  <a16:creationId xmlns:a16="http://schemas.microsoft.com/office/drawing/2014/main" id="{CF483551-AC70-4F5B-8CB1-DEEF5C224031}"/>
                </a:ext>
              </a:extLst>
            </p:cNvPr>
            <p:cNvSpPr/>
            <p:nvPr/>
          </p:nvSpPr>
          <p:spPr bwMode="auto">
            <a:xfrm>
              <a:off x="4630390" y="3396226"/>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48" name="Oval 247">
              <a:extLst>
                <a:ext uri="{FF2B5EF4-FFF2-40B4-BE49-F238E27FC236}">
                  <a16:creationId xmlns:a16="http://schemas.microsoft.com/office/drawing/2014/main" id="{98A0A61A-4E95-44B0-9FA0-D908D8A55576}"/>
                </a:ext>
              </a:extLst>
            </p:cNvPr>
            <p:cNvSpPr/>
            <p:nvPr/>
          </p:nvSpPr>
          <p:spPr bwMode="auto">
            <a:xfrm>
              <a:off x="4901447" y="3922376"/>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49" name="Oval 248">
              <a:extLst>
                <a:ext uri="{FF2B5EF4-FFF2-40B4-BE49-F238E27FC236}">
                  <a16:creationId xmlns:a16="http://schemas.microsoft.com/office/drawing/2014/main" id="{46991461-30B0-4CF6-957E-A5C47315780C}"/>
                </a:ext>
              </a:extLst>
            </p:cNvPr>
            <p:cNvSpPr/>
            <p:nvPr/>
          </p:nvSpPr>
          <p:spPr bwMode="auto">
            <a:xfrm>
              <a:off x="4835122" y="4077203"/>
              <a:ext cx="45720" cy="45719"/>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50" name="Oval 249">
              <a:extLst>
                <a:ext uri="{FF2B5EF4-FFF2-40B4-BE49-F238E27FC236}">
                  <a16:creationId xmlns:a16="http://schemas.microsoft.com/office/drawing/2014/main" id="{2A0C6F03-F9E5-4F88-8DFB-CCB4F05D19E0}"/>
                </a:ext>
              </a:extLst>
            </p:cNvPr>
            <p:cNvSpPr/>
            <p:nvPr/>
          </p:nvSpPr>
          <p:spPr bwMode="auto">
            <a:xfrm>
              <a:off x="4707131" y="3455144"/>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51" name="Oval 250">
              <a:extLst>
                <a:ext uri="{FF2B5EF4-FFF2-40B4-BE49-F238E27FC236}">
                  <a16:creationId xmlns:a16="http://schemas.microsoft.com/office/drawing/2014/main" id="{701DD96D-F431-492D-B3BC-960DB376798C}"/>
                </a:ext>
              </a:extLst>
            </p:cNvPr>
            <p:cNvSpPr/>
            <p:nvPr/>
          </p:nvSpPr>
          <p:spPr bwMode="auto">
            <a:xfrm>
              <a:off x="4837001" y="3382788"/>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52" name="Oval 251">
              <a:extLst>
                <a:ext uri="{FF2B5EF4-FFF2-40B4-BE49-F238E27FC236}">
                  <a16:creationId xmlns:a16="http://schemas.microsoft.com/office/drawing/2014/main" id="{B4310B88-C110-4033-8134-8CD79D450F59}"/>
                </a:ext>
              </a:extLst>
            </p:cNvPr>
            <p:cNvSpPr/>
            <p:nvPr/>
          </p:nvSpPr>
          <p:spPr bwMode="auto">
            <a:xfrm>
              <a:off x="4580312" y="3528390"/>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53" name="Oval 252">
              <a:extLst>
                <a:ext uri="{FF2B5EF4-FFF2-40B4-BE49-F238E27FC236}">
                  <a16:creationId xmlns:a16="http://schemas.microsoft.com/office/drawing/2014/main" id="{69DC3F3C-AC97-4D41-82E8-E5A7AC21090F}"/>
                </a:ext>
              </a:extLst>
            </p:cNvPr>
            <p:cNvSpPr/>
            <p:nvPr/>
          </p:nvSpPr>
          <p:spPr bwMode="auto">
            <a:xfrm>
              <a:off x="4732712" y="3680790"/>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54" name="Oval 253">
              <a:extLst>
                <a:ext uri="{FF2B5EF4-FFF2-40B4-BE49-F238E27FC236}">
                  <a16:creationId xmlns:a16="http://schemas.microsoft.com/office/drawing/2014/main" id="{850A7A5A-15AA-4945-879E-07A7FF826127}"/>
                </a:ext>
              </a:extLst>
            </p:cNvPr>
            <p:cNvSpPr/>
            <p:nvPr/>
          </p:nvSpPr>
          <p:spPr bwMode="auto">
            <a:xfrm>
              <a:off x="4809453" y="3739708"/>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55" name="Oval 254">
              <a:extLst>
                <a:ext uri="{FF2B5EF4-FFF2-40B4-BE49-F238E27FC236}">
                  <a16:creationId xmlns:a16="http://schemas.microsoft.com/office/drawing/2014/main" id="{6A44ACB9-DBFB-45FD-881A-ADB953A7C0EF}"/>
                </a:ext>
              </a:extLst>
            </p:cNvPr>
            <p:cNvSpPr/>
            <p:nvPr/>
          </p:nvSpPr>
          <p:spPr bwMode="auto">
            <a:xfrm>
              <a:off x="4939323" y="3667352"/>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56" name="Oval 255">
              <a:extLst>
                <a:ext uri="{FF2B5EF4-FFF2-40B4-BE49-F238E27FC236}">
                  <a16:creationId xmlns:a16="http://schemas.microsoft.com/office/drawing/2014/main" id="{4F77F7AF-570A-4C9C-A849-6513DAA08800}"/>
                </a:ext>
              </a:extLst>
            </p:cNvPr>
            <p:cNvSpPr/>
            <p:nvPr/>
          </p:nvSpPr>
          <p:spPr bwMode="auto">
            <a:xfrm>
              <a:off x="4629902" y="4146684"/>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57" name="Oval 256">
              <a:extLst>
                <a:ext uri="{FF2B5EF4-FFF2-40B4-BE49-F238E27FC236}">
                  <a16:creationId xmlns:a16="http://schemas.microsoft.com/office/drawing/2014/main" id="{F050060D-DCB8-42CF-9DEB-F332C43B1D4A}"/>
                </a:ext>
              </a:extLst>
            </p:cNvPr>
            <p:cNvSpPr/>
            <p:nvPr/>
          </p:nvSpPr>
          <p:spPr bwMode="auto">
            <a:xfrm>
              <a:off x="4916699" y="4132184"/>
              <a:ext cx="45720" cy="45719"/>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58" name="Oval 257">
              <a:extLst>
                <a:ext uri="{FF2B5EF4-FFF2-40B4-BE49-F238E27FC236}">
                  <a16:creationId xmlns:a16="http://schemas.microsoft.com/office/drawing/2014/main" id="{04D5A5EE-AB0D-4387-8DCE-9DD55BC58396}"/>
                </a:ext>
              </a:extLst>
            </p:cNvPr>
            <p:cNvSpPr/>
            <p:nvPr/>
          </p:nvSpPr>
          <p:spPr bwMode="auto">
            <a:xfrm>
              <a:off x="4576656" y="3691075"/>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59" name="Oval 258">
              <a:extLst>
                <a:ext uri="{FF2B5EF4-FFF2-40B4-BE49-F238E27FC236}">
                  <a16:creationId xmlns:a16="http://schemas.microsoft.com/office/drawing/2014/main" id="{CD531597-6FE8-41CE-9461-A88F0723E89D}"/>
                </a:ext>
              </a:extLst>
            </p:cNvPr>
            <p:cNvSpPr/>
            <p:nvPr/>
          </p:nvSpPr>
          <p:spPr bwMode="auto">
            <a:xfrm>
              <a:off x="4526578" y="3823239"/>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60" name="Oval 259">
              <a:extLst>
                <a:ext uri="{FF2B5EF4-FFF2-40B4-BE49-F238E27FC236}">
                  <a16:creationId xmlns:a16="http://schemas.microsoft.com/office/drawing/2014/main" id="{6E9C643F-9721-4780-8C2F-22A523239533}"/>
                </a:ext>
              </a:extLst>
            </p:cNvPr>
            <p:cNvSpPr/>
            <p:nvPr/>
          </p:nvSpPr>
          <p:spPr bwMode="auto">
            <a:xfrm>
              <a:off x="4703749" y="3840221"/>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61" name="Oval 260">
              <a:extLst>
                <a:ext uri="{FF2B5EF4-FFF2-40B4-BE49-F238E27FC236}">
                  <a16:creationId xmlns:a16="http://schemas.microsoft.com/office/drawing/2014/main" id="{B7309DA8-A8C3-486A-B665-DE2817FD077D}"/>
                </a:ext>
              </a:extLst>
            </p:cNvPr>
            <p:cNvSpPr/>
            <p:nvPr/>
          </p:nvSpPr>
          <p:spPr bwMode="auto">
            <a:xfrm>
              <a:off x="4645117" y="3949835"/>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62" name="Oval 261">
              <a:extLst>
                <a:ext uri="{FF2B5EF4-FFF2-40B4-BE49-F238E27FC236}">
                  <a16:creationId xmlns:a16="http://schemas.microsoft.com/office/drawing/2014/main" id="{822FF6C0-18AD-4FF6-8C09-BB772E22B40B}"/>
                </a:ext>
              </a:extLst>
            </p:cNvPr>
            <p:cNvSpPr/>
            <p:nvPr/>
          </p:nvSpPr>
          <p:spPr bwMode="auto">
            <a:xfrm>
              <a:off x="4817606" y="3937366"/>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63" name="Oval 262">
              <a:extLst>
                <a:ext uri="{FF2B5EF4-FFF2-40B4-BE49-F238E27FC236}">
                  <a16:creationId xmlns:a16="http://schemas.microsoft.com/office/drawing/2014/main" id="{B1439930-0E8B-47AF-8DFE-DC9EDEF2CEA9}"/>
                </a:ext>
              </a:extLst>
            </p:cNvPr>
            <p:cNvSpPr/>
            <p:nvPr/>
          </p:nvSpPr>
          <p:spPr bwMode="auto">
            <a:xfrm rot="6506408">
              <a:off x="4566042" y="4287183"/>
              <a:ext cx="45719"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64" name="Oval 263">
              <a:extLst>
                <a:ext uri="{FF2B5EF4-FFF2-40B4-BE49-F238E27FC236}">
                  <a16:creationId xmlns:a16="http://schemas.microsoft.com/office/drawing/2014/main" id="{3D10F71C-896B-47DE-98FB-BD73B8B3384F}"/>
                </a:ext>
              </a:extLst>
            </p:cNvPr>
            <p:cNvSpPr/>
            <p:nvPr/>
          </p:nvSpPr>
          <p:spPr bwMode="auto">
            <a:xfrm rot="6506408">
              <a:off x="4760820" y="4197542"/>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65" name="Oval 264">
              <a:extLst>
                <a:ext uri="{FF2B5EF4-FFF2-40B4-BE49-F238E27FC236}">
                  <a16:creationId xmlns:a16="http://schemas.microsoft.com/office/drawing/2014/main" id="{3D7F1029-8307-4C29-854D-A0E5F5E2FB29}"/>
                </a:ext>
              </a:extLst>
            </p:cNvPr>
            <p:cNvSpPr/>
            <p:nvPr/>
          </p:nvSpPr>
          <p:spPr bwMode="auto">
            <a:xfrm rot="6506408">
              <a:off x="4875785" y="4324120"/>
              <a:ext cx="45719"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sp>
        <p:nvSpPr>
          <p:cNvPr id="266" name="TextBox 265">
            <a:extLst>
              <a:ext uri="{FF2B5EF4-FFF2-40B4-BE49-F238E27FC236}">
                <a16:creationId xmlns:a16="http://schemas.microsoft.com/office/drawing/2014/main" id="{0B2DD6FC-66BC-4B50-A536-819230AC80CC}"/>
              </a:ext>
            </a:extLst>
          </p:cNvPr>
          <p:cNvSpPr txBox="1"/>
          <p:nvPr/>
        </p:nvSpPr>
        <p:spPr>
          <a:xfrm>
            <a:off x="9247582" y="2538207"/>
            <a:ext cx="1073664" cy="461665"/>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1D2E5A"/>
                </a:solidFill>
                <a:effectLst/>
                <a:uLnTx/>
                <a:uFillTx/>
                <a:latin typeface="Calibri" panose="020F0502020204030204" pitchFamily="34" charset="0"/>
                <a:cs typeface="Calibri" panose="020F0502020204030204" pitchFamily="34" charset="0"/>
              </a:rPr>
              <a:t>Cytotoxic Cytokines</a:t>
            </a:r>
          </a:p>
        </p:txBody>
      </p:sp>
      <p:sp>
        <p:nvSpPr>
          <p:cNvPr id="267" name="Oval 266">
            <a:extLst>
              <a:ext uri="{FF2B5EF4-FFF2-40B4-BE49-F238E27FC236}">
                <a16:creationId xmlns:a16="http://schemas.microsoft.com/office/drawing/2014/main" id="{0B9A24BA-DE01-4AE4-B0E8-9395EC043F1D}"/>
              </a:ext>
            </a:extLst>
          </p:cNvPr>
          <p:cNvSpPr/>
          <p:nvPr/>
        </p:nvSpPr>
        <p:spPr bwMode="auto">
          <a:xfrm rot="16489382">
            <a:off x="10183750" y="3299935"/>
            <a:ext cx="91440" cy="9144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68" name="Oval 267">
            <a:extLst>
              <a:ext uri="{FF2B5EF4-FFF2-40B4-BE49-F238E27FC236}">
                <a16:creationId xmlns:a16="http://schemas.microsoft.com/office/drawing/2014/main" id="{F3B2733C-BD90-4746-9079-1EBA8825776F}"/>
              </a:ext>
            </a:extLst>
          </p:cNvPr>
          <p:cNvSpPr/>
          <p:nvPr/>
        </p:nvSpPr>
        <p:spPr bwMode="auto">
          <a:xfrm rot="16489382">
            <a:off x="10346583" y="3204605"/>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69" name="Oval 268">
            <a:extLst>
              <a:ext uri="{FF2B5EF4-FFF2-40B4-BE49-F238E27FC236}">
                <a16:creationId xmlns:a16="http://schemas.microsoft.com/office/drawing/2014/main" id="{226D4D57-65F8-49B6-80A3-D6D1F8BD0337}"/>
              </a:ext>
            </a:extLst>
          </p:cNvPr>
          <p:cNvSpPr/>
          <p:nvPr/>
        </p:nvSpPr>
        <p:spPr bwMode="auto">
          <a:xfrm rot="16489382">
            <a:off x="10343710" y="3360973"/>
            <a:ext cx="45720" cy="45720"/>
          </a:xfrm>
          <a:prstGeom prst="ellipse">
            <a:avLst/>
          </a:prstGeom>
          <a:solidFill>
            <a:schemeClr val="accent3">
              <a:lumMod val="40000"/>
              <a:lumOff val="6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76" name="Rectangle 2">
            <a:extLst>
              <a:ext uri="{FF2B5EF4-FFF2-40B4-BE49-F238E27FC236}">
                <a16:creationId xmlns:a16="http://schemas.microsoft.com/office/drawing/2014/main" id="{92FC19AE-8143-4BD0-BC8D-0A475D5BEEAB}"/>
              </a:ext>
            </a:extLst>
          </p:cNvPr>
          <p:cNvSpPr txBox="1">
            <a:spLocks noChangeArrowheads="1"/>
          </p:cNvSpPr>
          <p:nvPr/>
        </p:nvSpPr>
        <p:spPr bwMode="auto">
          <a:xfrm>
            <a:off x="495300" y="6364114"/>
            <a:ext cx="7252726" cy="363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13594" rIns="0" bIns="0" numCol="1" anchor="ctr" anchorCtr="0" compatLnSpc="1">
            <a:prstTxWarp prst="textNoShape">
              <a:avLst/>
            </a:prstTxWarp>
          </a:bodyPr>
          <a:lstStyle>
            <a:lvl1pPr algn="ctr" rtl="0" eaLnBrk="0" fontAlgn="base" hangingPunct="0">
              <a:spcBef>
                <a:spcPct val="0"/>
              </a:spcBef>
              <a:spcAft>
                <a:spcPct val="0"/>
              </a:spcAft>
              <a:defRPr sz="2600" b="1" i="1">
                <a:solidFill>
                  <a:schemeClr val="tx2"/>
                </a:solidFill>
                <a:latin typeface="+mj-lt"/>
                <a:ea typeface="ＭＳ Ｐゴシック" pitchFamily="34" charset="-128"/>
                <a:cs typeface="ＭＳ Ｐゴシック" charset="0"/>
              </a:defRPr>
            </a:lvl1pPr>
            <a:lvl2pPr algn="ctr" rtl="0" eaLnBrk="0" fontAlgn="base" hangingPunct="0">
              <a:spcBef>
                <a:spcPct val="0"/>
              </a:spcBef>
              <a:spcAft>
                <a:spcPct val="0"/>
              </a:spcAft>
              <a:defRPr sz="2600" b="1" i="1">
                <a:solidFill>
                  <a:schemeClr val="tx2"/>
                </a:solidFill>
                <a:latin typeface="Arial" charset="0"/>
                <a:ea typeface="ＭＳ Ｐゴシック" pitchFamily="34" charset="-128"/>
                <a:cs typeface="ＭＳ Ｐゴシック" charset="0"/>
              </a:defRPr>
            </a:lvl2pPr>
            <a:lvl3pPr algn="ctr" rtl="0" eaLnBrk="0" fontAlgn="base" hangingPunct="0">
              <a:spcBef>
                <a:spcPct val="0"/>
              </a:spcBef>
              <a:spcAft>
                <a:spcPct val="0"/>
              </a:spcAft>
              <a:defRPr sz="2600" b="1" i="1">
                <a:solidFill>
                  <a:schemeClr val="tx2"/>
                </a:solidFill>
                <a:latin typeface="Arial" charset="0"/>
                <a:ea typeface="ＭＳ Ｐゴシック" pitchFamily="34" charset="-128"/>
                <a:cs typeface="ＭＳ Ｐゴシック" charset="0"/>
              </a:defRPr>
            </a:lvl3pPr>
            <a:lvl4pPr algn="ctr" rtl="0" eaLnBrk="0" fontAlgn="base" hangingPunct="0">
              <a:spcBef>
                <a:spcPct val="0"/>
              </a:spcBef>
              <a:spcAft>
                <a:spcPct val="0"/>
              </a:spcAft>
              <a:defRPr sz="2600" b="1" i="1">
                <a:solidFill>
                  <a:schemeClr val="tx2"/>
                </a:solidFill>
                <a:latin typeface="Arial" charset="0"/>
                <a:ea typeface="ＭＳ Ｐゴシック" pitchFamily="34" charset="-128"/>
                <a:cs typeface="ＭＳ Ｐゴシック" charset="0"/>
              </a:defRPr>
            </a:lvl4pPr>
            <a:lvl5pPr algn="ctr" rtl="0" eaLnBrk="0" fontAlgn="base" hangingPunct="0">
              <a:spcBef>
                <a:spcPct val="0"/>
              </a:spcBef>
              <a:spcAft>
                <a:spcPct val="0"/>
              </a:spcAft>
              <a:defRPr sz="2600" b="1" i="1">
                <a:solidFill>
                  <a:schemeClr val="tx2"/>
                </a:solidFill>
                <a:latin typeface="Arial" charset="0"/>
                <a:ea typeface="ＭＳ Ｐゴシック" pitchFamily="34" charset="-128"/>
                <a:cs typeface="ＭＳ Ｐゴシック" charset="0"/>
              </a:defRPr>
            </a:lvl5pPr>
            <a:lvl6pPr marL="457189" algn="ctr" rtl="0" fontAlgn="base">
              <a:spcBef>
                <a:spcPct val="0"/>
              </a:spcBef>
              <a:spcAft>
                <a:spcPct val="0"/>
              </a:spcAft>
              <a:defRPr sz="2600" b="1" i="1">
                <a:solidFill>
                  <a:schemeClr val="tx2"/>
                </a:solidFill>
                <a:latin typeface="Arial" charset="0"/>
              </a:defRPr>
            </a:lvl6pPr>
            <a:lvl7pPr marL="914377" algn="ctr" rtl="0" fontAlgn="base">
              <a:spcBef>
                <a:spcPct val="0"/>
              </a:spcBef>
              <a:spcAft>
                <a:spcPct val="0"/>
              </a:spcAft>
              <a:defRPr sz="2600" b="1" i="1">
                <a:solidFill>
                  <a:schemeClr val="tx2"/>
                </a:solidFill>
                <a:latin typeface="Arial" charset="0"/>
              </a:defRPr>
            </a:lvl7pPr>
            <a:lvl8pPr marL="1371566" algn="ctr" rtl="0" fontAlgn="base">
              <a:spcBef>
                <a:spcPct val="0"/>
              </a:spcBef>
              <a:spcAft>
                <a:spcPct val="0"/>
              </a:spcAft>
              <a:defRPr sz="2600" b="1" i="1">
                <a:solidFill>
                  <a:schemeClr val="tx2"/>
                </a:solidFill>
                <a:latin typeface="Arial" charset="0"/>
              </a:defRPr>
            </a:lvl8pPr>
            <a:lvl9pPr marL="1828754" algn="ctr" rtl="0" fontAlgn="base">
              <a:spcBef>
                <a:spcPct val="0"/>
              </a:spcBef>
              <a:spcAft>
                <a:spcPct val="0"/>
              </a:spcAft>
              <a:defRPr sz="2600" b="1" i="1">
                <a:solidFill>
                  <a:schemeClr val="tx2"/>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723230" algn="l"/>
                <a:tab pos="1446461" algn="l"/>
                <a:tab pos="2169691" algn="l"/>
                <a:tab pos="2892922" algn="l"/>
                <a:tab pos="3616152" algn="l"/>
                <a:tab pos="4339382" algn="l"/>
                <a:tab pos="5062613" algn="l"/>
                <a:tab pos="5785843" algn="l"/>
                <a:tab pos="6509074" algn="l"/>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ＭＳ Ｐゴシック" pitchFamily="34" charset="-128"/>
                <a:cs typeface="+mn-cs"/>
              </a:rPr>
              <a:t>Yu. J Hematol Oncol. 2020;13:1.</a:t>
            </a:r>
          </a:p>
        </p:txBody>
      </p:sp>
      <p:cxnSp>
        <p:nvCxnSpPr>
          <p:cNvPr id="1041" name="Straight Connector 1040">
            <a:extLst>
              <a:ext uri="{FF2B5EF4-FFF2-40B4-BE49-F238E27FC236}">
                <a16:creationId xmlns:a16="http://schemas.microsoft.com/office/drawing/2014/main" id="{C585E15B-022A-4490-83AE-7F76BA2D54C4}"/>
              </a:ext>
            </a:extLst>
          </p:cNvPr>
          <p:cNvCxnSpPr/>
          <p:nvPr/>
        </p:nvCxnSpPr>
        <p:spPr bwMode="auto">
          <a:xfrm>
            <a:off x="4031673" y="2041551"/>
            <a:ext cx="0" cy="3902049"/>
          </a:xfrm>
          <a:prstGeom prst="line">
            <a:avLst/>
          </a:prstGeom>
          <a:noFill/>
          <a:ln w="28575" cap="flat" cmpd="sng" algn="ctr">
            <a:solidFill>
              <a:schemeClr val="bg2">
                <a:lumMod val="20000"/>
                <a:lumOff val="80000"/>
              </a:schemeClr>
            </a:solidFill>
            <a:prstDash val="solid"/>
            <a:round/>
            <a:headEnd type="none" w="med" len="med"/>
            <a:tailEnd type="none" w="med" len="med"/>
          </a:ln>
          <a:effectLst/>
        </p:spPr>
      </p:cxnSp>
      <p:cxnSp>
        <p:nvCxnSpPr>
          <p:cNvPr id="280" name="Straight Connector 279">
            <a:extLst>
              <a:ext uri="{FF2B5EF4-FFF2-40B4-BE49-F238E27FC236}">
                <a16:creationId xmlns:a16="http://schemas.microsoft.com/office/drawing/2014/main" id="{C03EAF14-EB13-4552-B82C-B903F40709C8}"/>
              </a:ext>
            </a:extLst>
          </p:cNvPr>
          <p:cNvCxnSpPr/>
          <p:nvPr/>
        </p:nvCxnSpPr>
        <p:spPr bwMode="auto">
          <a:xfrm>
            <a:off x="7872846" y="1985424"/>
            <a:ext cx="0" cy="3902049"/>
          </a:xfrm>
          <a:prstGeom prst="line">
            <a:avLst/>
          </a:prstGeom>
          <a:noFill/>
          <a:ln w="28575" cap="flat" cmpd="sng" algn="ctr">
            <a:solidFill>
              <a:schemeClr val="bg2">
                <a:lumMod val="20000"/>
                <a:lumOff val="80000"/>
              </a:schemeClr>
            </a:solidFill>
            <a:prstDash val="solid"/>
            <a:round/>
            <a:headEnd type="none" w="med" len="med"/>
            <a:tailEnd type="none" w="med" len="med"/>
          </a:ln>
          <a:effectLst/>
        </p:spPr>
      </p:cxnSp>
      <p:grpSp>
        <p:nvGrpSpPr>
          <p:cNvPr id="288" name="Group 287">
            <a:extLst>
              <a:ext uri="{FF2B5EF4-FFF2-40B4-BE49-F238E27FC236}">
                <a16:creationId xmlns:a16="http://schemas.microsoft.com/office/drawing/2014/main" id="{53C09476-B569-4F31-A12C-551CF350C627}"/>
              </a:ext>
            </a:extLst>
          </p:cNvPr>
          <p:cNvGrpSpPr/>
          <p:nvPr/>
        </p:nvGrpSpPr>
        <p:grpSpPr>
          <a:xfrm rot="5400000">
            <a:off x="8376342" y="5423156"/>
            <a:ext cx="823891" cy="202446"/>
            <a:chOff x="10919167" y="4072279"/>
            <a:chExt cx="679824" cy="167046"/>
          </a:xfrm>
          <a:solidFill>
            <a:schemeClr val="accent5"/>
          </a:solidFill>
        </p:grpSpPr>
        <p:sp>
          <p:nvSpPr>
            <p:cNvPr id="289" name="Freeform: Shape 288">
              <a:extLst>
                <a:ext uri="{FF2B5EF4-FFF2-40B4-BE49-F238E27FC236}">
                  <a16:creationId xmlns:a16="http://schemas.microsoft.com/office/drawing/2014/main" id="{43E8F912-57A8-49D6-B5D3-AF5B0432EEF9}"/>
                </a:ext>
              </a:extLst>
            </p:cNvPr>
            <p:cNvSpPr/>
            <p:nvPr/>
          </p:nvSpPr>
          <p:spPr bwMode="auto">
            <a:xfrm rot="5400000">
              <a:off x="11013838" y="4015988"/>
              <a:ext cx="99398" cy="288740"/>
            </a:xfrm>
            <a:custGeom>
              <a:avLst/>
              <a:gdLst>
                <a:gd name="connsiteX0" fmla="*/ 5065 w 226947"/>
                <a:gd name="connsiteY0" fmla="*/ 390426 h 687060"/>
                <a:gd name="connsiteX1" fmla="*/ 14492 w 226947"/>
                <a:gd name="connsiteY1" fmla="*/ 644950 h 687060"/>
                <a:gd name="connsiteX2" fmla="*/ 127614 w 226947"/>
                <a:gd name="connsiteY2" fmla="*/ 626096 h 687060"/>
                <a:gd name="connsiteX3" fmla="*/ 99333 w 226947"/>
                <a:gd name="connsiteY3" fmla="*/ 60488 h 687060"/>
                <a:gd name="connsiteX4" fmla="*/ 212455 w 226947"/>
                <a:gd name="connsiteY4" fmla="*/ 51061 h 687060"/>
                <a:gd name="connsiteX5" fmla="*/ 221882 w 226947"/>
                <a:gd name="connsiteY5" fmla="*/ 371572 h 687060"/>
                <a:gd name="connsiteX0" fmla="*/ 5065 w 225733"/>
                <a:gd name="connsiteY0" fmla="*/ 384714 h 680714"/>
                <a:gd name="connsiteX1" fmla="*/ 14492 w 225733"/>
                <a:gd name="connsiteY1" fmla="*/ 639238 h 680714"/>
                <a:gd name="connsiteX2" fmla="*/ 127614 w 225733"/>
                <a:gd name="connsiteY2" fmla="*/ 620384 h 680714"/>
                <a:gd name="connsiteX3" fmla="*/ 122024 w 225733"/>
                <a:gd name="connsiteY3" fmla="*/ 64301 h 680714"/>
                <a:gd name="connsiteX4" fmla="*/ 212455 w 225733"/>
                <a:gd name="connsiteY4" fmla="*/ 45349 h 680714"/>
                <a:gd name="connsiteX5" fmla="*/ 221882 w 225733"/>
                <a:gd name="connsiteY5" fmla="*/ 365860 h 680714"/>
                <a:gd name="connsiteX0" fmla="*/ 4138 w 224806"/>
                <a:gd name="connsiteY0" fmla="*/ 384714 h 680714"/>
                <a:gd name="connsiteX1" fmla="*/ 13565 w 224806"/>
                <a:gd name="connsiteY1" fmla="*/ 639238 h 680714"/>
                <a:gd name="connsiteX2" fmla="*/ 109669 w 224806"/>
                <a:gd name="connsiteY2" fmla="*/ 620384 h 680714"/>
                <a:gd name="connsiteX3" fmla="*/ 121097 w 224806"/>
                <a:gd name="connsiteY3" fmla="*/ 64301 h 680714"/>
                <a:gd name="connsiteX4" fmla="*/ 211528 w 224806"/>
                <a:gd name="connsiteY4" fmla="*/ 45349 h 680714"/>
                <a:gd name="connsiteX5" fmla="*/ 220955 w 224806"/>
                <a:gd name="connsiteY5" fmla="*/ 365860 h 680714"/>
                <a:gd name="connsiteX0" fmla="*/ 4138 w 224806"/>
                <a:gd name="connsiteY0" fmla="*/ 384714 h 680714"/>
                <a:gd name="connsiteX1" fmla="*/ 13565 w 224806"/>
                <a:gd name="connsiteY1" fmla="*/ 639238 h 680714"/>
                <a:gd name="connsiteX2" fmla="*/ 109669 w 224806"/>
                <a:gd name="connsiteY2" fmla="*/ 620384 h 680714"/>
                <a:gd name="connsiteX3" fmla="*/ 121097 w 224806"/>
                <a:gd name="connsiteY3" fmla="*/ 64301 h 680714"/>
                <a:gd name="connsiteX4" fmla="*/ 211528 w 224806"/>
                <a:gd name="connsiteY4" fmla="*/ 45349 h 680714"/>
                <a:gd name="connsiteX5" fmla="*/ 220955 w 224806"/>
                <a:gd name="connsiteY5" fmla="*/ 365860 h 680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4806" h="680714">
                  <a:moveTo>
                    <a:pt x="4138" y="384714"/>
                  </a:moveTo>
                  <a:cubicBezTo>
                    <a:pt x="-1361" y="492337"/>
                    <a:pt x="-4023" y="599960"/>
                    <a:pt x="13565" y="639238"/>
                  </a:cubicBezTo>
                  <a:cubicBezTo>
                    <a:pt x="31153" y="678516"/>
                    <a:pt x="91747" y="716207"/>
                    <a:pt x="109669" y="620384"/>
                  </a:cubicBezTo>
                  <a:cubicBezTo>
                    <a:pt x="127591" y="524561"/>
                    <a:pt x="104121" y="160140"/>
                    <a:pt x="121097" y="64301"/>
                  </a:cubicBezTo>
                  <a:cubicBezTo>
                    <a:pt x="138073" y="-31538"/>
                    <a:pt x="194885" y="-4911"/>
                    <a:pt x="211528" y="45349"/>
                  </a:cubicBezTo>
                  <a:cubicBezTo>
                    <a:pt x="228171" y="95609"/>
                    <a:pt x="226454" y="231528"/>
                    <a:pt x="220955" y="365860"/>
                  </a:cubicBezTo>
                </a:path>
              </a:pathLst>
            </a:custGeom>
            <a:noFill/>
            <a:ln w="19050">
              <a:solidFill>
                <a:schemeClr val="accent5">
                  <a:lumMod val="50000"/>
                </a:schemeClr>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90" name="Rectangle: Rounded Corners 289">
              <a:extLst>
                <a:ext uri="{FF2B5EF4-FFF2-40B4-BE49-F238E27FC236}">
                  <a16:creationId xmlns:a16="http://schemas.microsoft.com/office/drawing/2014/main" id="{A85C6089-6958-45EE-AEC8-461276035312}"/>
                </a:ext>
              </a:extLst>
            </p:cNvPr>
            <p:cNvSpPr/>
            <p:nvPr/>
          </p:nvSpPr>
          <p:spPr bwMode="auto">
            <a:xfrm rot="5400000">
              <a:off x="11028405" y="3985408"/>
              <a:ext cx="58146" cy="232278"/>
            </a:xfrm>
            <a:prstGeom prst="roundRect">
              <a:avLst/>
            </a:prstGeom>
            <a:grpFill/>
            <a:ln w="0">
              <a:solidFill>
                <a:schemeClr val="accent5">
                  <a:lumMod val="50000"/>
                </a:schemeClr>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91" name="Rectangle: Rounded Corners 290">
              <a:extLst>
                <a:ext uri="{FF2B5EF4-FFF2-40B4-BE49-F238E27FC236}">
                  <a16:creationId xmlns:a16="http://schemas.microsoft.com/office/drawing/2014/main" id="{4390F29F-BB7E-4855-B5AA-28D971D56974}"/>
                </a:ext>
              </a:extLst>
            </p:cNvPr>
            <p:cNvSpPr/>
            <p:nvPr/>
          </p:nvSpPr>
          <p:spPr bwMode="auto">
            <a:xfrm rot="5400000">
              <a:off x="11031529" y="4094113"/>
              <a:ext cx="58146" cy="232278"/>
            </a:xfrm>
            <a:prstGeom prst="roundRect">
              <a:avLst/>
            </a:prstGeom>
            <a:grpFill/>
            <a:ln w="0">
              <a:solidFill>
                <a:schemeClr val="accent5">
                  <a:lumMod val="50000"/>
                </a:schemeClr>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92" name="Freeform: Shape 291">
              <a:extLst>
                <a:ext uri="{FF2B5EF4-FFF2-40B4-BE49-F238E27FC236}">
                  <a16:creationId xmlns:a16="http://schemas.microsoft.com/office/drawing/2014/main" id="{E926E395-AB68-4BF4-9BD6-94906B5D9A32}"/>
                </a:ext>
              </a:extLst>
            </p:cNvPr>
            <p:cNvSpPr/>
            <p:nvPr/>
          </p:nvSpPr>
          <p:spPr bwMode="auto">
            <a:xfrm rot="5400000">
              <a:off x="11404922" y="4015793"/>
              <a:ext cx="99398" cy="288740"/>
            </a:xfrm>
            <a:custGeom>
              <a:avLst/>
              <a:gdLst>
                <a:gd name="connsiteX0" fmla="*/ 5065 w 226947"/>
                <a:gd name="connsiteY0" fmla="*/ 390426 h 687060"/>
                <a:gd name="connsiteX1" fmla="*/ 14492 w 226947"/>
                <a:gd name="connsiteY1" fmla="*/ 644950 h 687060"/>
                <a:gd name="connsiteX2" fmla="*/ 127614 w 226947"/>
                <a:gd name="connsiteY2" fmla="*/ 626096 h 687060"/>
                <a:gd name="connsiteX3" fmla="*/ 99333 w 226947"/>
                <a:gd name="connsiteY3" fmla="*/ 60488 h 687060"/>
                <a:gd name="connsiteX4" fmla="*/ 212455 w 226947"/>
                <a:gd name="connsiteY4" fmla="*/ 51061 h 687060"/>
                <a:gd name="connsiteX5" fmla="*/ 221882 w 226947"/>
                <a:gd name="connsiteY5" fmla="*/ 371572 h 687060"/>
                <a:gd name="connsiteX0" fmla="*/ 5065 w 225733"/>
                <a:gd name="connsiteY0" fmla="*/ 384714 h 680714"/>
                <a:gd name="connsiteX1" fmla="*/ 14492 w 225733"/>
                <a:gd name="connsiteY1" fmla="*/ 639238 h 680714"/>
                <a:gd name="connsiteX2" fmla="*/ 127614 w 225733"/>
                <a:gd name="connsiteY2" fmla="*/ 620384 h 680714"/>
                <a:gd name="connsiteX3" fmla="*/ 122024 w 225733"/>
                <a:gd name="connsiteY3" fmla="*/ 64301 h 680714"/>
                <a:gd name="connsiteX4" fmla="*/ 212455 w 225733"/>
                <a:gd name="connsiteY4" fmla="*/ 45349 h 680714"/>
                <a:gd name="connsiteX5" fmla="*/ 221882 w 225733"/>
                <a:gd name="connsiteY5" fmla="*/ 365860 h 680714"/>
                <a:gd name="connsiteX0" fmla="*/ 4138 w 224806"/>
                <a:gd name="connsiteY0" fmla="*/ 384714 h 680714"/>
                <a:gd name="connsiteX1" fmla="*/ 13565 w 224806"/>
                <a:gd name="connsiteY1" fmla="*/ 639238 h 680714"/>
                <a:gd name="connsiteX2" fmla="*/ 109669 w 224806"/>
                <a:gd name="connsiteY2" fmla="*/ 620384 h 680714"/>
                <a:gd name="connsiteX3" fmla="*/ 121097 w 224806"/>
                <a:gd name="connsiteY3" fmla="*/ 64301 h 680714"/>
                <a:gd name="connsiteX4" fmla="*/ 211528 w 224806"/>
                <a:gd name="connsiteY4" fmla="*/ 45349 h 680714"/>
                <a:gd name="connsiteX5" fmla="*/ 220955 w 224806"/>
                <a:gd name="connsiteY5" fmla="*/ 365860 h 680714"/>
                <a:gd name="connsiteX0" fmla="*/ 4138 w 224806"/>
                <a:gd name="connsiteY0" fmla="*/ 384714 h 680714"/>
                <a:gd name="connsiteX1" fmla="*/ 13565 w 224806"/>
                <a:gd name="connsiteY1" fmla="*/ 639238 h 680714"/>
                <a:gd name="connsiteX2" fmla="*/ 109669 w 224806"/>
                <a:gd name="connsiteY2" fmla="*/ 620384 h 680714"/>
                <a:gd name="connsiteX3" fmla="*/ 121097 w 224806"/>
                <a:gd name="connsiteY3" fmla="*/ 64301 h 680714"/>
                <a:gd name="connsiteX4" fmla="*/ 211528 w 224806"/>
                <a:gd name="connsiteY4" fmla="*/ 45349 h 680714"/>
                <a:gd name="connsiteX5" fmla="*/ 220955 w 224806"/>
                <a:gd name="connsiteY5" fmla="*/ 365860 h 680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4806" h="680714">
                  <a:moveTo>
                    <a:pt x="4138" y="384714"/>
                  </a:moveTo>
                  <a:cubicBezTo>
                    <a:pt x="-1361" y="492337"/>
                    <a:pt x="-4023" y="599960"/>
                    <a:pt x="13565" y="639238"/>
                  </a:cubicBezTo>
                  <a:cubicBezTo>
                    <a:pt x="31153" y="678516"/>
                    <a:pt x="91747" y="716207"/>
                    <a:pt x="109669" y="620384"/>
                  </a:cubicBezTo>
                  <a:cubicBezTo>
                    <a:pt x="127591" y="524561"/>
                    <a:pt x="104121" y="160140"/>
                    <a:pt x="121097" y="64301"/>
                  </a:cubicBezTo>
                  <a:cubicBezTo>
                    <a:pt x="138073" y="-31538"/>
                    <a:pt x="194885" y="-4911"/>
                    <a:pt x="211528" y="45349"/>
                  </a:cubicBezTo>
                  <a:cubicBezTo>
                    <a:pt x="228171" y="95609"/>
                    <a:pt x="226454" y="231528"/>
                    <a:pt x="220955" y="365860"/>
                  </a:cubicBezTo>
                </a:path>
              </a:pathLst>
            </a:custGeom>
            <a:noFill/>
            <a:ln w="19050">
              <a:solidFill>
                <a:schemeClr val="accent5">
                  <a:lumMod val="50000"/>
                </a:schemeClr>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93" name="Rectangle: Rounded Corners 292">
              <a:extLst>
                <a:ext uri="{FF2B5EF4-FFF2-40B4-BE49-F238E27FC236}">
                  <a16:creationId xmlns:a16="http://schemas.microsoft.com/office/drawing/2014/main" id="{B9F505D1-163C-4F39-8515-380645A69B5C}"/>
                </a:ext>
              </a:extLst>
            </p:cNvPr>
            <p:cNvSpPr/>
            <p:nvPr/>
          </p:nvSpPr>
          <p:spPr bwMode="auto">
            <a:xfrm rot="5400000">
              <a:off x="11419489" y="3985213"/>
              <a:ext cx="58146" cy="232278"/>
            </a:xfrm>
            <a:prstGeom prst="roundRect">
              <a:avLst/>
            </a:prstGeom>
            <a:grpFill/>
            <a:ln w="0">
              <a:solidFill>
                <a:schemeClr val="accent5">
                  <a:lumMod val="50000"/>
                </a:schemeClr>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94" name="Rectangle: Rounded Corners 293">
              <a:extLst>
                <a:ext uri="{FF2B5EF4-FFF2-40B4-BE49-F238E27FC236}">
                  <a16:creationId xmlns:a16="http://schemas.microsoft.com/office/drawing/2014/main" id="{A0D8E867-0B80-43A9-BF6F-CB852C6DE005}"/>
                </a:ext>
              </a:extLst>
            </p:cNvPr>
            <p:cNvSpPr/>
            <p:nvPr/>
          </p:nvSpPr>
          <p:spPr bwMode="auto">
            <a:xfrm rot="5400000">
              <a:off x="11422613" y="4093918"/>
              <a:ext cx="58146" cy="232278"/>
            </a:xfrm>
            <a:prstGeom prst="roundRect">
              <a:avLst/>
            </a:prstGeom>
            <a:grpFill/>
            <a:ln w="0">
              <a:solidFill>
                <a:schemeClr val="accent5">
                  <a:lumMod val="50000"/>
                </a:schemeClr>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cxnSp>
          <p:nvCxnSpPr>
            <p:cNvPr id="295" name="Straight Connector 294">
              <a:extLst>
                <a:ext uri="{FF2B5EF4-FFF2-40B4-BE49-F238E27FC236}">
                  <a16:creationId xmlns:a16="http://schemas.microsoft.com/office/drawing/2014/main" id="{2ADA9996-BB40-4EA0-BC9F-080DAB73BA10}"/>
                </a:ext>
              </a:extLst>
            </p:cNvPr>
            <p:cNvCxnSpPr>
              <a:cxnSpLocks/>
              <a:stCxn id="294" idx="2"/>
              <a:endCxn id="290" idx="0"/>
            </p:cNvCxnSpPr>
            <p:nvPr/>
          </p:nvCxnSpPr>
          <p:spPr bwMode="auto">
            <a:xfrm flipH="1" flipV="1">
              <a:off x="11173617" y="4101547"/>
              <a:ext cx="161930" cy="108510"/>
            </a:xfrm>
            <a:prstGeom prst="line">
              <a:avLst/>
            </a:prstGeom>
            <a:grpFill/>
            <a:ln w="19050" cap="flat" cmpd="sng" algn="ctr">
              <a:solidFill>
                <a:schemeClr val="accent5">
                  <a:lumMod val="50000"/>
                </a:schemeClr>
              </a:solidFill>
              <a:prstDash val="solid"/>
              <a:round/>
              <a:headEnd type="none" w="med" len="med"/>
              <a:tailEnd type="none" w="med" len="med"/>
            </a:ln>
            <a:effectLst/>
          </p:spPr>
        </p:cxnSp>
      </p:grpSp>
      <p:sp>
        <p:nvSpPr>
          <p:cNvPr id="296" name="TextBox 295">
            <a:extLst>
              <a:ext uri="{FF2B5EF4-FFF2-40B4-BE49-F238E27FC236}">
                <a16:creationId xmlns:a16="http://schemas.microsoft.com/office/drawing/2014/main" id="{78AC9B0C-8BCF-4561-92E4-83AFA7F9C0F3}"/>
              </a:ext>
            </a:extLst>
          </p:cNvPr>
          <p:cNvSpPr txBox="1"/>
          <p:nvPr/>
        </p:nvSpPr>
        <p:spPr>
          <a:xfrm>
            <a:off x="8004370" y="4636268"/>
            <a:ext cx="1519714" cy="461665"/>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1D2E5A"/>
                </a:solidFill>
                <a:effectLst/>
                <a:uLnTx/>
                <a:uFillTx/>
                <a:latin typeface="Calibri" panose="020F0502020204030204" pitchFamily="34" charset="0"/>
                <a:cs typeface="Calibri" panose="020F0502020204030204" pitchFamily="34" charset="0"/>
              </a:rPr>
              <a:t>Bispecific T-cell Engager</a:t>
            </a:r>
          </a:p>
        </p:txBody>
      </p:sp>
      <p:sp>
        <p:nvSpPr>
          <p:cNvPr id="297" name="TextBox 296">
            <a:extLst>
              <a:ext uri="{FF2B5EF4-FFF2-40B4-BE49-F238E27FC236}">
                <a16:creationId xmlns:a16="http://schemas.microsoft.com/office/drawing/2014/main" id="{18BEE4D1-0208-4CF5-ACD1-1AF2B6C39492}"/>
              </a:ext>
            </a:extLst>
          </p:cNvPr>
          <p:cNvSpPr txBox="1"/>
          <p:nvPr/>
        </p:nvSpPr>
        <p:spPr>
          <a:xfrm>
            <a:off x="9375279" y="4636268"/>
            <a:ext cx="1519714" cy="276999"/>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1D2E5A"/>
                </a:solidFill>
                <a:effectLst/>
                <a:uLnTx/>
                <a:uFillTx/>
                <a:latin typeface="Calibri" panose="020F0502020204030204" pitchFamily="34" charset="0"/>
                <a:cs typeface="Calibri" panose="020F0502020204030204" pitchFamily="34" charset="0"/>
              </a:rPr>
              <a:t>Bispecific Antibody</a:t>
            </a:r>
          </a:p>
        </p:txBody>
      </p:sp>
      <p:grpSp>
        <p:nvGrpSpPr>
          <p:cNvPr id="4" name="Group 3">
            <a:extLst>
              <a:ext uri="{FF2B5EF4-FFF2-40B4-BE49-F238E27FC236}">
                <a16:creationId xmlns:a16="http://schemas.microsoft.com/office/drawing/2014/main" id="{AA4B8D6E-A796-4ABD-9050-2E6E7826A6E7}"/>
              </a:ext>
            </a:extLst>
          </p:cNvPr>
          <p:cNvGrpSpPr/>
          <p:nvPr/>
        </p:nvGrpSpPr>
        <p:grpSpPr>
          <a:xfrm>
            <a:off x="9808853" y="5111154"/>
            <a:ext cx="671635" cy="692668"/>
            <a:chOff x="9808853" y="5111154"/>
            <a:chExt cx="671635" cy="692668"/>
          </a:xfrm>
        </p:grpSpPr>
        <p:grpSp>
          <p:nvGrpSpPr>
            <p:cNvPr id="220" name="Group 219">
              <a:extLst>
                <a:ext uri="{FF2B5EF4-FFF2-40B4-BE49-F238E27FC236}">
                  <a16:creationId xmlns:a16="http://schemas.microsoft.com/office/drawing/2014/main" id="{836AB89C-8165-4EAA-A41C-7E5C76D12DF5}"/>
                </a:ext>
              </a:extLst>
            </p:cNvPr>
            <p:cNvGrpSpPr/>
            <p:nvPr/>
          </p:nvGrpSpPr>
          <p:grpSpPr>
            <a:xfrm>
              <a:off x="9808853" y="5111154"/>
              <a:ext cx="671635" cy="559260"/>
              <a:chOff x="2161187" y="2087812"/>
              <a:chExt cx="1105276" cy="920346"/>
            </a:xfrm>
            <a:solidFill>
              <a:schemeClr val="accent6"/>
            </a:solidFill>
          </p:grpSpPr>
          <p:cxnSp>
            <p:nvCxnSpPr>
              <p:cNvPr id="221" name="Straight Connector 220">
                <a:extLst>
                  <a:ext uri="{FF2B5EF4-FFF2-40B4-BE49-F238E27FC236}">
                    <a16:creationId xmlns:a16="http://schemas.microsoft.com/office/drawing/2014/main" id="{69873406-05BB-4BC1-9539-86EAE5D1517D}"/>
                  </a:ext>
                </a:extLst>
              </p:cNvPr>
              <p:cNvCxnSpPr>
                <a:cxnSpLocks/>
              </p:cNvCxnSpPr>
              <p:nvPr/>
            </p:nvCxnSpPr>
            <p:spPr bwMode="auto">
              <a:xfrm flipH="1" flipV="1">
                <a:off x="2479033" y="2360056"/>
                <a:ext cx="187561" cy="334033"/>
              </a:xfrm>
              <a:prstGeom prst="line">
                <a:avLst/>
              </a:prstGeom>
              <a:grpFill/>
              <a:ln w="28575" cap="flat" cmpd="sng" algn="ctr">
                <a:solidFill>
                  <a:schemeClr val="bg1"/>
                </a:solidFill>
                <a:prstDash val="solid"/>
                <a:round/>
                <a:headEnd type="none" w="med" len="med"/>
                <a:tailEnd type="none" w="med" len="med"/>
              </a:ln>
              <a:effectLst/>
            </p:spPr>
          </p:cxnSp>
          <p:cxnSp>
            <p:nvCxnSpPr>
              <p:cNvPr id="242" name="Straight Connector 241">
                <a:extLst>
                  <a:ext uri="{FF2B5EF4-FFF2-40B4-BE49-F238E27FC236}">
                    <a16:creationId xmlns:a16="http://schemas.microsoft.com/office/drawing/2014/main" id="{6B4D4DE9-04A0-496B-8D34-AA567BDEC912}"/>
                  </a:ext>
                </a:extLst>
              </p:cNvPr>
              <p:cNvCxnSpPr>
                <a:cxnSpLocks/>
              </p:cNvCxnSpPr>
              <p:nvPr/>
            </p:nvCxnSpPr>
            <p:spPr bwMode="auto">
              <a:xfrm flipV="1">
                <a:off x="2767398" y="2134148"/>
                <a:ext cx="279286" cy="473439"/>
              </a:xfrm>
              <a:prstGeom prst="line">
                <a:avLst/>
              </a:prstGeom>
              <a:grpFill/>
              <a:ln w="28575" cap="flat" cmpd="sng" algn="ctr">
                <a:solidFill>
                  <a:schemeClr val="bg1"/>
                </a:solidFill>
                <a:prstDash val="solid"/>
                <a:round/>
                <a:headEnd type="none" w="med" len="med"/>
                <a:tailEnd type="none" w="med" len="med"/>
              </a:ln>
              <a:effectLst/>
            </p:spPr>
          </p:cxnSp>
          <p:grpSp>
            <p:nvGrpSpPr>
              <p:cNvPr id="243" name="Group 242">
                <a:extLst>
                  <a:ext uri="{FF2B5EF4-FFF2-40B4-BE49-F238E27FC236}">
                    <a16:creationId xmlns:a16="http://schemas.microsoft.com/office/drawing/2014/main" id="{FC705DFC-C2D1-406F-AE54-F2BC84BE94F6}"/>
                  </a:ext>
                </a:extLst>
              </p:cNvPr>
              <p:cNvGrpSpPr/>
              <p:nvPr/>
            </p:nvGrpSpPr>
            <p:grpSpPr>
              <a:xfrm>
                <a:off x="2161187" y="2087812"/>
                <a:ext cx="425778" cy="513087"/>
                <a:chOff x="2161187" y="2087812"/>
                <a:chExt cx="425778" cy="513087"/>
              </a:xfrm>
              <a:grpFill/>
            </p:grpSpPr>
            <p:sp>
              <p:nvSpPr>
                <p:cNvPr id="284" name="Oval 283">
                  <a:extLst>
                    <a:ext uri="{FF2B5EF4-FFF2-40B4-BE49-F238E27FC236}">
                      <a16:creationId xmlns:a16="http://schemas.microsoft.com/office/drawing/2014/main" id="{3680ED70-05F0-410A-944B-660027ADD32D}"/>
                    </a:ext>
                  </a:extLst>
                </p:cNvPr>
                <p:cNvSpPr/>
                <p:nvPr/>
              </p:nvSpPr>
              <p:spPr bwMode="auto">
                <a:xfrm rot="19897608">
                  <a:off x="2161187" y="2149415"/>
                  <a:ext cx="172369" cy="238615"/>
                </a:xfrm>
                <a:prstGeom prst="ellipse">
                  <a:avLst/>
                </a:prstGeom>
                <a:grp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85" name="Oval 284">
                  <a:extLst>
                    <a:ext uri="{FF2B5EF4-FFF2-40B4-BE49-F238E27FC236}">
                      <a16:creationId xmlns:a16="http://schemas.microsoft.com/office/drawing/2014/main" id="{3ABCEDF3-1973-466B-9B44-19D6870D972B}"/>
                    </a:ext>
                  </a:extLst>
                </p:cNvPr>
                <p:cNvSpPr/>
                <p:nvPr/>
              </p:nvSpPr>
              <p:spPr bwMode="auto">
                <a:xfrm rot="19897608">
                  <a:off x="2309233" y="2087812"/>
                  <a:ext cx="172369" cy="238615"/>
                </a:xfrm>
                <a:prstGeom prst="ellipse">
                  <a:avLst/>
                </a:prstGeom>
                <a:grp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86" name="Oval 285">
                  <a:extLst>
                    <a:ext uri="{FF2B5EF4-FFF2-40B4-BE49-F238E27FC236}">
                      <a16:creationId xmlns:a16="http://schemas.microsoft.com/office/drawing/2014/main" id="{05B7C6D5-59B3-4A62-AD39-73D32670A71F}"/>
                    </a:ext>
                  </a:extLst>
                </p:cNvPr>
                <p:cNvSpPr/>
                <p:nvPr/>
              </p:nvSpPr>
              <p:spPr bwMode="auto">
                <a:xfrm rot="19897608">
                  <a:off x="2266550" y="2362284"/>
                  <a:ext cx="172369" cy="238615"/>
                </a:xfrm>
                <a:prstGeom prst="ellipse">
                  <a:avLst/>
                </a:prstGeom>
                <a:grp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87" name="Oval 286">
                  <a:extLst>
                    <a:ext uri="{FF2B5EF4-FFF2-40B4-BE49-F238E27FC236}">
                      <a16:creationId xmlns:a16="http://schemas.microsoft.com/office/drawing/2014/main" id="{B43DAB64-0CFC-4FE6-B7EE-12C9EEBEC9AB}"/>
                    </a:ext>
                  </a:extLst>
                </p:cNvPr>
                <p:cNvSpPr/>
                <p:nvPr/>
              </p:nvSpPr>
              <p:spPr bwMode="auto">
                <a:xfrm rot="19897608">
                  <a:off x="2414596" y="2300681"/>
                  <a:ext cx="172369" cy="238615"/>
                </a:xfrm>
                <a:prstGeom prst="ellipse">
                  <a:avLst/>
                </a:prstGeom>
                <a:grp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244" name="Group 243">
                <a:extLst>
                  <a:ext uri="{FF2B5EF4-FFF2-40B4-BE49-F238E27FC236}">
                    <a16:creationId xmlns:a16="http://schemas.microsoft.com/office/drawing/2014/main" id="{EF570164-84EE-4546-9D33-6A3F66961146}"/>
                  </a:ext>
                </a:extLst>
              </p:cNvPr>
              <p:cNvGrpSpPr/>
              <p:nvPr/>
            </p:nvGrpSpPr>
            <p:grpSpPr>
              <a:xfrm>
                <a:off x="2522702" y="2532123"/>
                <a:ext cx="338816" cy="476035"/>
                <a:chOff x="2522702" y="2532123"/>
                <a:chExt cx="338816" cy="476035"/>
              </a:xfrm>
              <a:grpFill/>
            </p:grpSpPr>
            <p:sp>
              <p:nvSpPr>
                <p:cNvPr id="279" name="Oval 278">
                  <a:extLst>
                    <a:ext uri="{FF2B5EF4-FFF2-40B4-BE49-F238E27FC236}">
                      <a16:creationId xmlns:a16="http://schemas.microsoft.com/office/drawing/2014/main" id="{C95D7390-C1A0-45A5-BA01-DDE6DDA81A43}"/>
                    </a:ext>
                  </a:extLst>
                </p:cNvPr>
                <p:cNvSpPr/>
                <p:nvPr/>
              </p:nvSpPr>
              <p:spPr bwMode="auto">
                <a:xfrm rot="21576106">
                  <a:off x="2529505" y="2532123"/>
                  <a:ext cx="172369" cy="238615"/>
                </a:xfrm>
                <a:prstGeom prst="ellipse">
                  <a:avLst/>
                </a:prstGeom>
                <a:grp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81" name="Oval 280">
                  <a:extLst>
                    <a:ext uri="{FF2B5EF4-FFF2-40B4-BE49-F238E27FC236}">
                      <a16:creationId xmlns:a16="http://schemas.microsoft.com/office/drawing/2014/main" id="{B05DBC76-B197-46E7-B836-EB730E7113CC}"/>
                    </a:ext>
                  </a:extLst>
                </p:cNvPr>
                <p:cNvSpPr/>
                <p:nvPr/>
              </p:nvSpPr>
              <p:spPr bwMode="auto">
                <a:xfrm rot="21576106">
                  <a:off x="2689149" y="2538539"/>
                  <a:ext cx="172369" cy="238615"/>
                </a:xfrm>
                <a:prstGeom prst="ellipse">
                  <a:avLst/>
                </a:prstGeom>
                <a:solidFill>
                  <a:srgbClr val="92D050"/>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82" name="Oval 281">
                  <a:extLst>
                    <a:ext uri="{FF2B5EF4-FFF2-40B4-BE49-F238E27FC236}">
                      <a16:creationId xmlns:a16="http://schemas.microsoft.com/office/drawing/2014/main" id="{86DBC794-E19B-42A0-B567-64F2071457BD}"/>
                    </a:ext>
                  </a:extLst>
                </p:cNvPr>
                <p:cNvSpPr/>
                <p:nvPr/>
              </p:nvSpPr>
              <p:spPr bwMode="auto">
                <a:xfrm rot="21576106">
                  <a:off x="2522702" y="2769543"/>
                  <a:ext cx="172369" cy="238615"/>
                </a:xfrm>
                <a:prstGeom prst="ellipse">
                  <a:avLst/>
                </a:prstGeom>
                <a:grp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83" name="Oval 282">
                  <a:extLst>
                    <a:ext uri="{FF2B5EF4-FFF2-40B4-BE49-F238E27FC236}">
                      <a16:creationId xmlns:a16="http://schemas.microsoft.com/office/drawing/2014/main" id="{D93655FB-837D-440A-A7FF-99E4945D9DEC}"/>
                    </a:ext>
                  </a:extLst>
                </p:cNvPr>
                <p:cNvSpPr/>
                <p:nvPr/>
              </p:nvSpPr>
              <p:spPr bwMode="auto">
                <a:xfrm rot="21576106">
                  <a:off x="2682347" y="2769543"/>
                  <a:ext cx="172369" cy="238615"/>
                </a:xfrm>
                <a:prstGeom prst="ellipse">
                  <a:avLst/>
                </a:prstGeom>
                <a:solidFill>
                  <a:srgbClr val="92D050"/>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270" name="Group 269">
                <a:extLst>
                  <a:ext uri="{FF2B5EF4-FFF2-40B4-BE49-F238E27FC236}">
                    <a16:creationId xmlns:a16="http://schemas.microsoft.com/office/drawing/2014/main" id="{70C65483-C3BB-4A05-A5B3-6A42B1776CEE}"/>
                  </a:ext>
                </a:extLst>
              </p:cNvPr>
              <p:cNvGrpSpPr/>
              <p:nvPr/>
            </p:nvGrpSpPr>
            <p:grpSpPr>
              <a:xfrm rot="3086002">
                <a:off x="2797031" y="2092803"/>
                <a:ext cx="425778" cy="513087"/>
                <a:chOff x="2161187" y="2087812"/>
                <a:chExt cx="425778" cy="513087"/>
              </a:xfrm>
              <a:grpFill/>
            </p:grpSpPr>
            <p:sp>
              <p:nvSpPr>
                <p:cNvPr id="271" name="Oval 270">
                  <a:extLst>
                    <a:ext uri="{FF2B5EF4-FFF2-40B4-BE49-F238E27FC236}">
                      <a16:creationId xmlns:a16="http://schemas.microsoft.com/office/drawing/2014/main" id="{832082AE-C91F-4718-BCD0-07CCBA0954AA}"/>
                    </a:ext>
                  </a:extLst>
                </p:cNvPr>
                <p:cNvSpPr/>
                <p:nvPr/>
              </p:nvSpPr>
              <p:spPr bwMode="auto">
                <a:xfrm rot="19897608">
                  <a:off x="2161187" y="2149415"/>
                  <a:ext cx="172369" cy="238615"/>
                </a:xfrm>
                <a:prstGeom prst="ellipse">
                  <a:avLst/>
                </a:prstGeom>
                <a:solidFill>
                  <a:srgbClr val="92D050"/>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72" name="Oval 271">
                  <a:extLst>
                    <a:ext uri="{FF2B5EF4-FFF2-40B4-BE49-F238E27FC236}">
                      <a16:creationId xmlns:a16="http://schemas.microsoft.com/office/drawing/2014/main" id="{912DE4EC-30FB-40CB-AA36-E6A3C4B5B5DF}"/>
                    </a:ext>
                  </a:extLst>
                </p:cNvPr>
                <p:cNvSpPr/>
                <p:nvPr/>
              </p:nvSpPr>
              <p:spPr bwMode="auto">
                <a:xfrm rot="19897608">
                  <a:off x="2309233" y="2087812"/>
                  <a:ext cx="172369" cy="238615"/>
                </a:xfrm>
                <a:prstGeom prst="ellipse">
                  <a:avLst/>
                </a:prstGeom>
                <a:solidFill>
                  <a:srgbClr val="92D050"/>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77" name="Oval 276">
                  <a:extLst>
                    <a:ext uri="{FF2B5EF4-FFF2-40B4-BE49-F238E27FC236}">
                      <a16:creationId xmlns:a16="http://schemas.microsoft.com/office/drawing/2014/main" id="{A7783803-04A6-4478-9AC4-998074C2AF70}"/>
                    </a:ext>
                  </a:extLst>
                </p:cNvPr>
                <p:cNvSpPr/>
                <p:nvPr/>
              </p:nvSpPr>
              <p:spPr bwMode="auto">
                <a:xfrm rot="19897608">
                  <a:off x="2266550" y="2362284"/>
                  <a:ext cx="172369" cy="238615"/>
                </a:xfrm>
                <a:prstGeom prst="ellipse">
                  <a:avLst/>
                </a:prstGeom>
                <a:solidFill>
                  <a:srgbClr val="92D050"/>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78" name="Oval 277">
                  <a:extLst>
                    <a:ext uri="{FF2B5EF4-FFF2-40B4-BE49-F238E27FC236}">
                      <a16:creationId xmlns:a16="http://schemas.microsoft.com/office/drawing/2014/main" id="{82EA4312-9B29-44C5-97C3-10D2B148ABD5}"/>
                    </a:ext>
                  </a:extLst>
                </p:cNvPr>
                <p:cNvSpPr/>
                <p:nvPr/>
              </p:nvSpPr>
              <p:spPr bwMode="auto">
                <a:xfrm rot="19897608">
                  <a:off x="2414596" y="2300681"/>
                  <a:ext cx="172369" cy="238615"/>
                </a:xfrm>
                <a:prstGeom prst="ellipse">
                  <a:avLst/>
                </a:prstGeom>
                <a:solidFill>
                  <a:srgbClr val="92D050"/>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sp>
          <p:nvSpPr>
            <p:cNvPr id="298" name="Oval 297">
              <a:extLst>
                <a:ext uri="{FF2B5EF4-FFF2-40B4-BE49-F238E27FC236}">
                  <a16:creationId xmlns:a16="http://schemas.microsoft.com/office/drawing/2014/main" id="{618F6D8B-AC2D-43E9-B4C8-6225E37562D9}"/>
                </a:ext>
              </a:extLst>
            </p:cNvPr>
            <p:cNvSpPr/>
            <p:nvPr/>
          </p:nvSpPr>
          <p:spPr bwMode="auto">
            <a:xfrm rot="21576106">
              <a:off x="10028531" y="5658824"/>
              <a:ext cx="104742" cy="144998"/>
            </a:xfrm>
            <a:prstGeom prst="ellipse">
              <a:avLst/>
            </a:prstGeom>
            <a:solidFill>
              <a:schemeClr val="accent6"/>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99" name="Oval 298">
              <a:extLst>
                <a:ext uri="{FF2B5EF4-FFF2-40B4-BE49-F238E27FC236}">
                  <a16:creationId xmlns:a16="http://schemas.microsoft.com/office/drawing/2014/main" id="{32DDF2D9-947F-4423-BA03-DA3CF52A5736}"/>
                </a:ext>
              </a:extLst>
            </p:cNvPr>
            <p:cNvSpPr/>
            <p:nvPr/>
          </p:nvSpPr>
          <p:spPr bwMode="auto">
            <a:xfrm rot="21576106">
              <a:off x="10125541" y="5658824"/>
              <a:ext cx="104742" cy="144998"/>
            </a:xfrm>
            <a:prstGeom prst="ellipse">
              <a:avLst/>
            </a:prstGeom>
            <a:solidFill>
              <a:srgbClr val="92D050"/>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300" name="Group 299">
            <a:extLst>
              <a:ext uri="{FF2B5EF4-FFF2-40B4-BE49-F238E27FC236}">
                <a16:creationId xmlns:a16="http://schemas.microsoft.com/office/drawing/2014/main" id="{9A64A744-B87E-44E8-8C42-0E5C63761631}"/>
              </a:ext>
            </a:extLst>
          </p:cNvPr>
          <p:cNvGrpSpPr/>
          <p:nvPr/>
        </p:nvGrpSpPr>
        <p:grpSpPr>
          <a:xfrm>
            <a:off x="9392911" y="6207927"/>
            <a:ext cx="2488502" cy="454909"/>
            <a:chOff x="9392911" y="6207927"/>
            <a:chExt cx="2488502" cy="454909"/>
          </a:xfrm>
        </p:grpSpPr>
        <p:pic>
          <p:nvPicPr>
            <p:cNvPr id="301" name="Picture 300" descr="A picture containing text, ax, wheel&#10;&#10;Description automatically generated">
              <a:extLst>
                <a:ext uri="{FF2B5EF4-FFF2-40B4-BE49-F238E27FC236}">
                  <a16:creationId xmlns:a16="http://schemas.microsoft.com/office/drawing/2014/main" id="{D83DA688-F6F5-4ACF-8D3D-33CD1DC2B4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302" name="Rectangle 8">
              <a:extLst>
                <a:ext uri="{FF2B5EF4-FFF2-40B4-BE49-F238E27FC236}">
                  <a16:creationId xmlns:a16="http://schemas.microsoft.com/office/drawing/2014/main" id="{1F85854E-12AE-4CF5-A16E-5C3F1F1C3A7C}"/>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spTree>
    <p:extLst>
      <p:ext uri="{BB962C8B-B14F-4D97-AF65-F5344CB8AC3E}">
        <p14:creationId xmlns:p14="http://schemas.microsoft.com/office/powerpoint/2010/main" val="377524866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938" name="Title 1">
            <a:extLst>
              <a:ext uri="{FF2B5EF4-FFF2-40B4-BE49-F238E27FC236}">
                <a16:creationId xmlns:a16="http://schemas.microsoft.com/office/drawing/2014/main" id="{AF72AB13-E8FD-CE42-9DCF-AC7044BA7178}"/>
              </a:ext>
            </a:extLst>
          </p:cNvPr>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rtlCol="0" anchor="t" anchorCtr="0" compatLnSpc="1">
            <a:prstTxWarp prst="textNoShape">
              <a:avLst/>
            </a:prstTxWarp>
            <a:normAutofit/>
          </a:bodyPr>
          <a:lstStyle/>
          <a:p>
            <a:r>
              <a:rPr lang="en-US" altLang="en-US" dirty="0"/>
              <a:t>BCMA Therapeutics: Advantages/Disadvantages</a:t>
            </a:r>
          </a:p>
        </p:txBody>
      </p:sp>
      <p:graphicFrame>
        <p:nvGraphicFramePr>
          <p:cNvPr id="2" name="Table 1">
            <a:extLst>
              <a:ext uri="{FF2B5EF4-FFF2-40B4-BE49-F238E27FC236}">
                <a16:creationId xmlns:a16="http://schemas.microsoft.com/office/drawing/2014/main" id="{EA15759B-F856-214A-BF74-3D1696BC9E11}"/>
              </a:ext>
            </a:extLst>
          </p:cNvPr>
          <p:cNvGraphicFramePr>
            <a:graphicFrameLocks noGrp="1"/>
          </p:cNvGraphicFramePr>
          <p:nvPr>
            <p:extLst>
              <p:ext uri="{D42A27DB-BD31-4B8C-83A1-F6EECF244321}">
                <p14:modId xmlns:p14="http://schemas.microsoft.com/office/powerpoint/2010/main" val="3073216466"/>
              </p:ext>
            </p:extLst>
          </p:nvPr>
        </p:nvGraphicFramePr>
        <p:xfrm>
          <a:off x="1249680" y="1362647"/>
          <a:ext cx="9977121" cy="4754880"/>
        </p:xfrm>
        <a:graphic>
          <a:graphicData uri="http://schemas.openxmlformats.org/drawingml/2006/table">
            <a:tbl>
              <a:tblPr firstRow="1" bandRow="1">
                <a:tableStyleId>{5C22544A-7EE6-4342-B048-85BDC9FD1C3A}</a:tableStyleId>
              </a:tblPr>
              <a:tblGrid>
                <a:gridCol w="3190240">
                  <a:extLst>
                    <a:ext uri="{9D8B030D-6E8A-4147-A177-3AD203B41FA5}">
                      <a16:colId xmlns:a16="http://schemas.microsoft.com/office/drawing/2014/main" val="259515732"/>
                    </a:ext>
                  </a:extLst>
                </a:gridCol>
                <a:gridCol w="3461174">
                  <a:extLst>
                    <a:ext uri="{9D8B030D-6E8A-4147-A177-3AD203B41FA5}">
                      <a16:colId xmlns:a16="http://schemas.microsoft.com/office/drawing/2014/main" val="3799518143"/>
                    </a:ext>
                  </a:extLst>
                </a:gridCol>
                <a:gridCol w="3325707">
                  <a:extLst>
                    <a:ext uri="{9D8B030D-6E8A-4147-A177-3AD203B41FA5}">
                      <a16:colId xmlns:a16="http://schemas.microsoft.com/office/drawing/2014/main" val="1579944711"/>
                    </a:ext>
                  </a:extLst>
                </a:gridCol>
              </a:tblGrid>
              <a:tr h="0">
                <a:tc>
                  <a:txBody>
                    <a:bodyPr/>
                    <a:lstStyle/>
                    <a:p>
                      <a:pPr algn="ctr"/>
                      <a:r>
                        <a:rPr lang="en-US" sz="1800" dirty="0">
                          <a:latin typeface="Calibri" panose="020F0502020204030204" pitchFamily="34" charset="0"/>
                          <a:cs typeface="Calibri" panose="020F0502020204030204" pitchFamily="34" charset="0"/>
                        </a:rPr>
                        <a:t>Antibody–Drug Conjugate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3"/>
                    </a:solidFill>
                  </a:tcPr>
                </a:tc>
                <a:tc>
                  <a:txBody>
                    <a:bodyPr/>
                    <a:lstStyle/>
                    <a:p>
                      <a:pPr algn="ctr"/>
                      <a:r>
                        <a:rPr lang="en-US" sz="1800" dirty="0">
                          <a:latin typeface="Calibri" panose="020F0502020204030204" pitchFamily="34" charset="0"/>
                          <a:cs typeface="Calibri" panose="020F0502020204030204" pitchFamily="34" charset="0"/>
                        </a:rPr>
                        <a:t>CAR T-Cells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3"/>
                    </a:solidFill>
                  </a:tcPr>
                </a:tc>
                <a:tc>
                  <a:txBody>
                    <a:bodyPr/>
                    <a:lstStyle/>
                    <a:p>
                      <a:pPr algn="ctr"/>
                      <a:r>
                        <a:rPr lang="en-US" sz="1800" dirty="0">
                          <a:latin typeface="Calibri" panose="020F0502020204030204" pitchFamily="34" charset="0"/>
                          <a:cs typeface="Calibri" panose="020F0502020204030204" pitchFamily="34" charset="0"/>
                        </a:rPr>
                        <a:t>Bispecific Antibody</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2379065243"/>
                  </a:ext>
                </a:extLst>
              </a:tr>
              <a:tr h="0">
                <a:tc>
                  <a:txBody>
                    <a:bodyPr/>
                    <a:lstStyle/>
                    <a:p>
                      <a:pPr algn="ctr"/>
                      <a:r>
                        <a:rPr lang="en-US" sz="1600" dirty="0">
                          <a:solidFill>
                            <a:sysClr val="windowText" lastClr="000000"/>
                          </a:solidFill>
                          <a:latin typeface="Calibri" panose="020F0502020204030204" pitchFamily="34" charset="0"/>
                          <a:cs typeface="Calibri" panose="020F0502020204030204" pitchFamily="34" charset="0"/>
                        </a:rPr>
                        <a:t>Off the shelf</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2"/>
                    </a:solidFill>
                  </a:tcPr>
                </a:tc>
                <a:tc>
                  <a:txBody>
                    <a:bodyPr/>
                    <a:lstStyle/>
                    <a:p>
                      <a:pPr algn="ctr"/>
                      <a:r>
                        <a:rPr lang="en-US" sz="1600" dirty="0">
                          <a:solidFill>
                            <a:sysClr val="windowText" lastClr="000000"/>
                          </a:solidFill>
                          <a:latin typeface="Calibri" panose="020F0502020204030204" pitchFamily="34" charset="0"/>
                          <a:cs typeface="Calibri" panose="020F0502020204030204" pitchFamily="34" charset="0"/>
                        </a:rPr>
                        <a:t>Personalized</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ysClr val="windowText" lastClr="000000"/>
                          </a:solidFill>
                          <a:latin typeface="Calibri" panose="020F0502020204030204" pitchFamily="34" charset="0"/>
                          <a:cs typeface="Calibri" panose="020F0502020204030204" pitchFamily="34" charset="0"/>
                        </a:rPr>
                        <a:t>Off the shelf</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893675033"/>
                  </a:ext>
                </a:extLst>
              </a:tr>
              <a:tr h="121942">
                <a:tc>
                  <a:txBody>
                    <a:bodyPr/>
                    <a:lstStyle/>
                    <a:p>
                      <a:pPr algn="ctr"/>
                      <a:r>
                        <a:rPr lang="en-US" sz="1600" dirty="0">
                          <a:solidFill>
                            <a:sysClr val="windowText" lastClr="000000"/>
                          </a:solidFill>
                          <a:latin typeface="Calibri" panose="020F0502020204030204" pitchFamily="34" charset="0"/>
                          <a:cs typeface="Calibri" panose="020F0502020204030204" pitchFamily="34" charset="0"/>
                        </a:rPr>
                        <a:t>Targeted cytotoxicity</a:t>
                      </a:r>
                    </a:p>
                    <a:p>
                      <a:pPr algn="ctr"/>
                      <a:r>
                        <a:rPr lang="en-US" sz="1600" dirty="0">
                          <a:solidFill>
                            <a:sysClr val="windowText" lastClr="000000"/>
                          </a:solidFill>
                          <a:latin typeface="Calibri" panose="020F0502020204030204" pitchFamily="34" charset="0"/>
                          <a:cs typeface="Calibri" panose="020F0502020204030204" pitchFamily="34" charset="0"/>
                        </a:rPr>
                        <a:t>Not dependent on T-cell health</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ctr"/>
                      <a:r>
                        <a:rPr lang="en-US" sz="1600" dirty="0">
                          <a:solidFill>
                            <a:sysClr val="windowText" lastClr="000000"/>
                          </a:solidFill>
                          <a:latin typeface="Calibri" panose="020F0502020204030204" pitchFamily="34" charset="0"/>
                          <a:cs typeface="Calibri" panose="020F0502020204030204" pitchFamily="34" charset="0"/>
                        </a:rPr>
                        <a:t>Targeted immuno-cytotoxicity</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ysClr val="windowText" lastClr="000000"/>
                          </a:solidFill>
                          <a:latin typeface="Calibri" panose="020F0502020204030204" pitchFamily="34" charset="0"/>
                          <a:cs typeface="Calibri" panose="020F0502020204030204" pitchFamily="34" charset="0"/>
                        </a:rPr>
                        <a:t>Targeted immuno-cytotoxicity</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3530894985"/>
                  </a:ext>
                </a:extLst>
              </a:tr>
              <a:tr h="121942">
                <a:tc>
                  <a:txBody>
                    <a:bodyPr/>
                    <a:lstStyle/>
                    <a:p>
                      <a:pPr algn="ctr"/>
                      <a:r>
                        <a:rPr lang="en-US" sz="1600" dirty="0">
                          <a:solidFill>
                            <a:sysClr val="windowText" lastClr="000000"/>
                          </a:solidFill>
                          <a:latin typeface="Calibri" panose="020F0502020204030204" pitchFamily="34" charset="0"/>
                          <a:cs typeface="Calibri" panose="020F0502020204030204" pitchFamily="34" charset="0"/>
                        </a:rPr>
                        <a:t>No lymphodepletion</a:t>
                      </a:r>
                    </a:p>
                    <a:p>
                      <a:pPr algn="ctr"/>
                      <a:r>
                        <a:rPr lang="en-US" sz="1600" dirty="0">
                          <a:solidFill>
                            <a:sysClr val="windowText" lastClr="000000"/>
                          </a:solidFill>
                          <a:latin typeface="Calibri" panose="020F0502020204030204" pitchFamily="34" charset="0"/>
                          <a:cs typeface="Calibri" panose="020F0502020204030204" pitchFamily="34" charset="0"/>
                        </a:rPr>
                        <a:t>No steroids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solidFill>
                  </a:tcPr>
                </a:tc>
                <a:tc>
                  <a:txBody>
                    <a:bodyPr/>
                    <a:lstStyle/>
                    <a:p>
                      <a:pPr algn="ctr"/>
                      <a:r>
                        <a:rPr lang="en-US" sz="1600" dirty="0">
                          <a:solidFill>
                            <a:sysClr val="windowText" lastClr="000000"/>
                          </a:solidFill>
                          <a:latin typeface="Calibri" panose="020F0502020204030204" pitchFamily="34" charset="0"/>
                          <a:cs typeface="Calibri" panose="020F0502020204030204" pitchFamily="34" charset="0"/>
                        </a:rPr>
                        <a:t>Single infusion</a:t>
                      </a:r>
                    </a:p>
                    <a:p>
                      <a:pPr algn="ctr"/>
                      <a:r>
                        <a:rPr lang="en-US" sz="1600" dirty="0">
                          <a:solidFill>
                            <a:sysClr val="windowText" lastClr="000000"/>
                          </a:solidFill>
                          <a:latin typeface="Calibri" panose="020F0502020204030204" pitchFamily="34" charset="0"/>
                          <a:cs typeface="Calibri" panose="020F0502020204030204" pitchFamily="34" charset="0"/>
                        </a:rPr>
                        <a:t>(“one and done”)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ysClr val="windowText" lastClr="000000"/>
                          </a:solidFill>
                          <a:latin typeface="Calibri" panose="020F0502020204030204" pitchFamily="34" charset="0"/>
                          <a:cs typeface="Calibri" panose="020F0502020204030204" pitchFamily="34" charset="0"/>
                        </a:rPr>
                        <a:t>No lymphodepletion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ysClr val="windowText" lastClr="000000"/>
                          </a:solidFill>
                          <a:latin typeface="Calibri" panose="020F0502020204030204" pitchFamily="34" charset="0"/>
                          <a:cs typeface="Calibri" panose="020F0502020204030204" pitchFamily="34" charset="0"/>
                        </a:rPr>
                        <a:t>Minimal steroids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2892083576"/>
                  </a:ext>
                </a:extLst>
              </a:tr>
              <a:tr h="121942">
                <a:tc>
                  <a:txBody>
                    <a:bodyPr/>
                    <a:lstStyle/>
                    <a:p>
                      <a:r>
                        <a:rPr lang="en-US" sz="1600" dirty="0">
                          <a:solidFill>
                            <a:sysClr val="windowText" lastClr="000000"/>
                          </a:solidFill>
                          <a:latin typeface="Calibri" panose="020F0502020204030204" pitchFamily="34" charset="0"/>
                          <a:cs typeface="Calibri" panose="020F0502020204030204" pitchFamily="34" charset="0"/>
                        </a:rPr>
                        <a:t>Available to any infusion center</a:t>
                      </a:r>
                    </a:p>
                    <a:p>
                      <a:pPr algn="ctr"/>
                      <a:r>
                        <a:rPr lang="en-US" sz="1600" dirty="0">
                          <a:solidFill>
                            <a:sysClr val="windowText" lastClr="000000"/>
                          </a:solidFill>
                          <a:latin typeface="Calibri" panose="020F0502020204030204" pitchFamily="34" charset="0"/>
                          <a:cs typeface="Calibri" panose="020F0502020204030204" pitchFamily="34" charset="0"/>
                        </a:rPr>
                        <a:t>Outpatient administration</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ctr"/>
                      <a:r>
                        <a:rPr lang="en-US" sz="1600" dirty="0">
                          <a:solidFill>
                            <a:sysClr val="windowText" lastClr="000000"/>
                          </a:solidFill>
                          <a:latin typeface="Calibri" panose="020F0502020204030204" pitchFamily="34" charset="0"/>
                          <a:cs typeface="Calibri" panose="020F0502020204030204" pitchFamily="34" charset="0"/>
                        </a:rPr>
                        <a:t>Potentially persistent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endParaRPr lang="en-US" sz="1600" dirty="0">
                        <a:solidFill>
                          <a:sysClr val="windowText" lastClr="000000"/>
                        </a:solidFill>
                        <a:latin typeface="Calibri" panose="020F0502020204030204" pitchFamily="34" charset="0"/>
                        <a:cs typeface="Calibri" panose="020F05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2093638214"/>
                  </a:ext>
                </a:extLst>
              </a:tr>
              <a:tr h="121942">
                <a:tc>
                  <a:txBody>
                    <a:bodyPr/>
                    <a:lstStyle/>
                    <a:p>
                      <a:endParaRPr lang="en-US" sz="1600" dirty="0">
                        <a:solidFill>
                          <a:sysClr val="windowText" lastClr="000000"/>
                        </a:solidFill>
                        <a:latin typeface="Calibri" panose="020F0502020204030204" pitchFamily="34" charset="0"/>
                        <a:cs typeface="Calibri" panose="020F05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ysClr val="windowText" lastClr="000000"/>
                          </a:solidFill>
                          <a:latin typeface="Calibri" panose="020F0502020204030204" pitchFamily="34" charset="0"/>
                          <a:cs typeface="Calibri" panose="020F0502020204030204" pitchFamily="34" charset="0"/>
                        </a:rPr>
                        <a:t>FACT-accredited center required (hospitalization likely required)</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ysClr val="windowText" lastClr="000000"/>
                          </a:solidFill>
                          <a:latin typeface="Calibri" panose="020F0502020204030204" pitchFamily="34" charset="0"/>
                          <a:cs typeface="Calibri" panose="020F0502020204030204" pitchFamily="34" charset="0"/>
                        </a:rPr>
                        <a:t>Initial hospitalization required</a:t>
                      </a:r>
                    </a:p>
                    <a:p>
                      <a:pPr algn="ctr"/>
                      <a:endParaRPr lang="en-US" sz="1600" dirty="0">
                        <a:solidFill>
                          <a:sysClr val="windowText" lastClr="000000"/>
                        </a:solidFill>
                        <a:latin typeface="Calibri" panose="020F0502020204030204" pitchFamily="34" charset="0"/>
                        <a:cs typeface="Calibri" panose="020F05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2660224081"/>
                  </a:ext>
                </a:extLst>
              </a:tr>
              <a:tr h="121942">
                <a:tc>
                  <a:txBody>
                    <a:bodyPr/>
                    <a:lstStyle/>
                    <a:p>
                      <a:pPr algn="ctr"/>
                      <a:r>
                        <a:rPr lang="en-US" sz="1600" dirty="0">
                          <a:solidFill>
                            <a:sysClr val="windowText" lastClr="000000"/>
                          </a:solidFill>
                          <a:latin typeface="Calibri" panose="020F0502020204030204" pitchFamily="34" charset="0"/>
                          <a:cs typeface="Calibri" panose="020F0502020204030204" pitchFamily="34" charset="0"/>
                        </a:rPr>
                        <a:t>Currently requires REMS/ophtho</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en-US" sz="1600" dirty="0">
                          <a:solidFill>
                            <a:sysClr val="windowText" lastClr="000000"/>
                          </a:solidFill>
                          <a:latin typeface="Calibri" panose="020F0502020204030204" pitchFamily="34" charset="0"/>
                          <a:cs typeface="Calibri" panose="020F0502020204030204" pitchFamily="34" charset="0"/>
                        </a:rPr>
                        <a:t>CRS and neurotoxicity; </a:t>
                      </a:r>
                      <a:br>
                        <a:rPr lang="en-US" sz="1600" dirty="0">
                          <a:solidFill>
                            <a:sysClr val="windowText" lastClr="000000"/>
                          </a:solidFill>
                          <a:latin typeface="Calibri" panose="020F0502020204030204" pitchFamily="34" charset="0"/>
                          <a:cs typeface="Calibri" panose="020F0502020204030204" pitchFamily="34" charset="0"/>
                        </a:rPr>
                      </a:br>
                      <a:r>
                        <a:rPr lang="en-US" sz="1600" dirty="0">
                          <a:solidFill>
                            <a:sysClr val="windowText" lastClr="000000"/>
                          </a:solidFill>
                          <a:latin typeface="Calibri" panose="020F0502020204030204" pitchFamily="34" charset="0"/>
                          <a:cs typeface="Calibri" panose="020F0502020204030204" pitchFamily="34" charset="0"/>
                        </a:rPr>
                        <a:t>requires ICU and neurology services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en-US" sz="1600" dirty="0">
                          <a:solidFill>
                            <a:sysClr val="windowText" lastClr="000000"/>
                          </a:solidFill>
                          <a:latin typeface="Calibri" panose="020F0502020204030204" pitchFamily="34" charset="0"/>
                          <a:cs typeface="Calibri" panose="020F0502020204030204" pitchFamily="34" charset="0"/>
                        </a:rPr>
                        <a:t>CRS and neurotoxicity possible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968658677"/>
                  </a:ext>
                </a:extLst>
              </a:tr>
              <a:tr h="121942">
                <a:tc>
                  <a:txBody>
                    <a:bodyPr/>
                    <a:lstStyle/>
                    <a:p>
                      <a:pPr algn="ctr"/>
                      <a:r>
                        <a:rPr lang="en-US" sz="1600" dirty="0">
                          <a:solidFill>
                            <a:sysClr val="windowText" lastClr="000000"/>
                          </a:solidFill>
                          <a:latin typeface="Calibri" panose="020F0502020204030204" pitchFamily="34" charset="0"/>
                          <a:cs typeface="Calibri" panose="020F0502020204030204" pitchFamily="34" charset="0"/>
                        </a:rPr>
                        <a:t>Single-agent activity low in </a:t>
                      </a:r>
                      <a:br>
                        <a:rPr lang="en-US" sz="1600" dirty="0">
                          <a:solidFill>
                            <a:sysClr val="windowText" lastClr="000000"/>
                          </a:solidFill>
                          <a:latin typeface="Calibri" panose="020F0502020204030204" pitchFamily="34" charset="0"/>
                          <a:cs typeface="Calibri" panose="020F0502020204030204" pitchFamily="34" charset="0"/>
                        </a:rPr>
                      </a:br>
                      <a:r>
                        <a:rPr lang="en-US" sz="1600" dirty="0">
                          <a:solidFill>
                            <a:sysClr val="windowText" lastClr="000000"/>
                          </a:solidFill>
                          <a:latin typeface="Calibri" panose="020F0502020204030204" pitchFamily="34" charset="0"/>
                          <a:cs typeface="Calibri" panose="020F0502020204030204" pitchFamily="34" charset="0"/>
                        </a:rPr>
                        <a:t>CD38-refractory patients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40000"/>
                        <a:lumOff val="60000"/>
                      </a:schemeClr>
                    </a:solidFill>
                  </a:tcPr>
                </a:tc>
                <a:tc>
                  <a:txBody>
                    <a:bodyPr/>
                    <a:lstStyle/>
                    <a:p>
                      <a:pPr algn="ctr"/>
                      <a:r>
                        <a:rPr lang="en-US" sz="1600" dirty="0">
                          <a:solidFill>
                            <a:sysClr val="windowText" lastClr="000000"/>
                          </a:solidFill>
                          <a:latin typeface="Calibri" panose="020F0502020204030204" pitchFamily="34" charset="0"/>
                          <a:cs typeface="Calibri" panose="020F0502020204030204" pitchFamily="34" charset="0"/>
                        </a:rPr>
                        <a:t>Dependent on T-cell health</a:t>
                      </a:r>
                    </a:p>
                    <a:p>
                      <a:pPr algn="ctr"/>
                      <a:r>
                        <a:rPr lang="en-US" sz="1600" dirty="0">
                          <a:solidFill>
                            <a:sysClr val="windowText" lastClr="000000"/>
                          </a:solidFill>
                          <a:latin typeface="Calibri" panose="020F0502020204030204" pitchFamily="34" charset="0"/>
                          <a:cs typeface="Calibri" panose="020F0502020204030204" pitchFamily="34" charset="0"/>
                        </a:rPr>
                        <a:t>(manufacturing failures)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ysClr val="windowText" lastClr="000000"/>
                          </a:solidFill>
                          <a:latin typeface="Calibri" panose="020F0502020204030204" pitchFamily="34" charset="0"/>
                          <a:cs typeface="Calibri" panose="020F0502020204030204" pitchFamily="34" charset="0"/>
                        </a:rPr>
                        <a:t>Dependent on T-cell health</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ysClr val="windowText" lastClr="000000"/>
                          </a:solidFill>
                          <a:latin typeface="Calibri" panose="020F0502020204030204" pitchFamily="34" charset="0"/>
                          <a:cs typeface="Calibri" panose="020F0502020204030204" pitchFamily="34" charset="0"/>
                        </a:rPr>
                        <a:t>(T-cell exhaustion)</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2195699386"/>
                  </a:ext>
                </a:extLst>
              </a:tr>
              <a:tr h="121942">
                <a:tc>
                  <a:txBody>
                    <a:bodyPr/>
                    <a:lstStyle/>
                    <a:p>
                      <a:pPr algn="ctr"/>
                      <a:r>
                        <a:rPr lang="en-US" sz="1600" dirty="0">
                          <a:solidFill>
                            <a:sysClr val="windowText" lastClr="000000"/>
                          </a:solidFill>
                          <a:latin typeface="Calibri" panose="020F0502020204030204" pitchFamily="34" charset="0"/>
                          <a:cs typeface="Calibri" panose="020F0502020204030204" pitchFamily="34" charset="0"/>
                        </a:rPr>
                        <a:t>Requires continuous administration</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en-US" sz="1600" dirty="0">
                          <a:solidFill>
                            <a:sysClr val="windowText" lastClr="000000"/>
                          </a:solidFill>
                          <a:latin typeface="Calibri" panose="020F0502020204030204" pitchFamily="34" charset="0"/>
                          <a:cs typeface="Calibri" panose="020F0502020204030204" pitchFamily="34" charset="0"/>
                        </a:rPr>
                        <a:t>Requires significant social support; caregiver required</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en-US" sz="1600" dirty="0">
                          <a:solidFill>
                            <a:sysClr val="windowText" lastClr="000000"/>
                          </a:solidFill>
                          <a:latin typeface="Calibri" panose="020F0502020204030204" pitchFamily="34" charset="0"/>
                          <a:cs typeface="Calibri" panose="020F0502020204030204" pitchFamily="34" charset="0"/>
                        </a:rPr>
                        <a:t>Requires continuous administration</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2495729710"/>
                  </a:ext>
                </a:extLst>
              </a:tr>
            </a:tbl>
          </a:graphicData>
        </a:graphic>
      </p:graphicFrame>
      <p:sp>
        <p:nvSpPr>
          <p:cNvPr id="4" name="Left Brace 3">
            <a:extLst>
              <a:ext uri="{FF2B5EF4-FFF2-40B4-BE49-F238E27FC236}">
                <a16:creationId xmlns:a16="http://schemas.microsoft.com/office/drawing/2014/main" id="{36061249-13E1-B341-891C-6CC6D03B0FDE}"/>
              </a:ext>
            </a:extLst>
          </p:cNvPr>
          <p:cNvSpPr/>
          <p:nvPr/>
        </p:nvSpPr>
        <p:spPr>
          <a:xfrm>
            <a:off x="978934" y="1730653"/>
            <a:ext cx="128506" cy="203857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6" name="Left Brace 5">
            <a:extLst>
              <a:ext uri="{FF2B5EF4-FFF2-40B4-BE49-F238E27FC236}">
                <a16:creationId xmlns:a16="http://schemas.microsoft.com/office/drawing/2014/main" id="{0C0B1826-8BED-2A4D-8746-7D46D5563048}"/>
              </a:ext>
            </a:extLst>
          </p:cNvPr>
          <p:cNvSpPr/>
          <p:nvPr/>
        </p:nvSpPr>
        <p:spPr>
          <a:xfrm>
            <a:off x="947928" y="3837469"/>
            <a:ext cx="159512" cy="224243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5" name="TextBox 4">
            <a:extLst>
              <a:ext uri="{FF2B5EF4-FFF2-40B4-BE49-F238E27FC236}">
                <a16:creationId xmlns:a16="http://schemas.microsoft.com/office/drawing/2014/main" id="{3092129A-E60E-4B49-A656-3E83C787C34E}"/>
              </a:ext>
            </a:extLst>
          </p:cNvPr>
          <p:cNvSpPr txBox="1"/>
          <p:nvPr/>
        </p:nvSpPr>
        <p:spPr>
          <a:xfrm rot="16200000">
            <a:off x="-1133118" y="3797858"/>
            <a:ext cx="367472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3"/>
                </a:solidFill>
                <a:effectLst/>
                <a:uLnTx/>
                <a:uFillTx/>
                <a:latin typeface="Calibri" panose="020F0502020204030204" pitchFamily="34" charset="0"/>
                <a:ea typeface="+mn-ea"/>
                <a:cs typeface="Calibri" panose="020F0502020204030204" pitchFamily="34" charset="0"/>
              </a:rPr>
              <a:t>Disadvantages</a:t>
            </a:r>
            <a:r>
              <a:rPr kumimoji="0" lang="en-US" sz="1800" b="1" i="0" u="none" strike="noStrike" kern="1200" cap="none" spc="0" normalizeH="0" baseline="0" noProof="0" dirty="0">
                <a:ln>
                  <a:noFill/>
                </a:ln>
                <a:solidFill>
                  <a:srgbClr val="00B050"/>
                </a:solidFill>
                <a:effectLst/>
                <a:uLnTx/>
                <a:uFillTx/>
                <a:latin typeface="Calibri" panose="020F0502020204030204" pitchFamily="34" charset="0"/>
                <a:ea typeface="+mn-ea"/>
                <a:cs typeface="Calibri" panose="020F0502020204030204" pitchFamily="34" charset="0"/>
              </a:rPr>
              <a:t> </a:t>
            </a:r>
            <a:r>
              <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                  </a:t>
            </a:r>
            <a:r>
              <a:rPr kumimoji="0" lang="en-US" sz="1800" b="1" i="0" u="none" strike="noStrike" kern="1200" cap="none" spc="0" normalizeH="0" baseline="0" noProof="0" dirty="0">
                <a:ln>
                  <a:noFill/>
                </a:ln>
                <a:solidFill>
                  <a:srgbClr val="015873"/>
                </a:solidFill>
                <a:effectLst/>
                <a:uLnTx/>
                <a:uFillTx/>
                <a:latin typeface="Calibri" panose="020F0502020204030204" pitchFamily="34" charset="0"/>
                <a:ea typeface="+mn-ea"/>
                <a:cs typeface="Calibri" panose="020F0502020204030204" pitchFamily="34" charset="0"/>
              </a:rPr>
              <a:t>Advantages</a:t>
            </a:r>
          </a:p>
        </p:txBody>
      </p:sp>
      <p:sp>
        <p:nvSpPr>
          <p:cNvPr id="7" name="TextBox 6">
            <a:extLst>
              <a:ext uri="{FF2B5EF4-FFF2-40B4-BE49-F238E27FC236}">
                <a16:creationId xmlns:a16="http://schemas.microsoft.com/office/drawing/2014/main" id="{6D819CBE-0203-0540-BEC9-996CF414A541}"/>
              </a:ext>
            </a:extLst>
          </p:cNvPr>
          <p:cNvSpPr txBox="1"/>
          <p:nvPr/>
        </p:nvSpPr>
        <p:spPr>
          <a:xfrm>
            <a:off x="2639663" y="6187921"/>
            <a:ext cx="722665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0000"/>
                </a:solidFill>
                <a:effectLst/>
                <a:uLnTx/>
                <a:uFillTx/>
                <a:latin typeface="Calibri" panose="020F0502020204030204" pitchFamily="34" charset="0"/>
                <a:ea typeface="+mn-ea"/>
                <a:cs typeface="Calibri" panose="020F0502020204030204" pitchFamily="34" charset="0"/>
              </a:rPr>
              <a:t>$$$                                                     $$$$                                                           $$$</a:t>
            </a:r>
          </a:p>
        </p:txBody>
      </p:sp>
    </p:spTree>
    <p:extLst>
      <p:ext uri="{BB962C8B-B14F-4D97-AF65-F5344CB8AC3E}">
        <p14:creationId xmlns:p14="http://schemas.microsoft.com/office/powerpoint/2010/main" val="279517081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AA4F3EB-AAE9-E640-96FD-04D1FED41F44}"/>
              </a:ext>
            </a:extLst>
          </p:cNvPr>
          <p:cNvSpPr>
            <a:spLocks noGrp="1"/>
          </p:cNvSpPr>
          <p:nvPr>
            <p:ph type="title"/>
          </p:nvPr>
        </p:nvSpPr>
        <p:spPr/>
        <p:txBody>
          <a:bodyPr/>
          <a:lstStyle/>
          <a:p>
            <a:r>
              <a:rPr lang="en-US" dirty="0"/>
              <a:t>Conclusions</a:t>
            </a:r>
          </a:p>
        </p:txBody>
      </p:sp>
      <p:sp>
        <p:nvSpPr>
          <p:cNvPr id="4" name="Content Placeholder 3">
            <a:extLst>
              <a:ext uri="{FF2B5EF4-FFF2-40B4-BE49-F238E27FC236}">
                <a16:creationId xmlns:a16="http://schemas.microsoft.com/office/drawing/2014/main" id="{5A694E5B-92FC-A74A-9999-19AFC04E9567}"/>
              </a:ext>
            </a:extLst>
          </p:cNvPr>
          <p:cNvSpPr>
            <a:spLocks noGrp="1"/>
          </p:cNvSpPr>
          <p:nvPr>
            <p:ph idx="1"/>
          </p:nvPr>
        </p:nvSpPr>
        <p:spPr/>
        <p:txBody>
          <a:bodyPr/>
          <a:lstStyle/>
          <a:p>
            <a:r>
              <a:rPr lang="en-US" dirty="0"/>
              <a:t>Targeting BCMA: effective way to eliminate malignant plasma cells</a:t>
            </a:r>
          </a:p>
          <a:p>
            <a:r>
              <a:rPr lang="en-US" dirty="0"/>
              <a:t>Unprecedented phase I and II data: up to 98% ORR!</a:t>
            </a:r>
          </a:p>
          <a:p>
            <a:r>
              <a:rPr lang="en-US" dirty="0"/>
              <a:t>Duration of response: unclear thus far; await longer-term data from CAR T-cells and bispecific antibody therapy</a:t>
            </a:r>
          </a:p>
          <a:p>
            <a:r>
              <a:rPr lang="en-US" dirty="0"/>
              <a:t>Next steps</a:t>
            </a:r>
          </a:p>
          <a:p>
            <a:pPr lvl="1"/>
            <a:r>
              <a:rPr lang="en-US" dirty="0"/>
              <a:t>Bringing therapies forward: Why wait for exhausted T-cells?</a:t>
            </a:r>
          </a:p>
          <a:p>
            <a:pPr lvl="1"/>
            <a:r>
              <a:rPr lang="en-US" dirty="0"/>
              <a:t>Combining immunotherapies for goal of steroid independence</a:t>
            </a:r>
          </a:p>
          <a:p>
            <a:r>
              <a:rPr lang="en-US" dirty="0"/>
              <a:t>Future: novel targets: GPRC5D, FcRH5</a:t>
            </a:r>
          </a:p>
        </p:txBody>
      </p:sp>
    </p:spTree>
    <p:extLst>
      <p:ext uri="{BB962C8B-B14F-4D97-AF65-F5344CB8AC3E}">
        <p14:creationId xmlns:p14="http://schemas.microsoft.com/office/powerpoint/2010/main" val="26992042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6DA93788-E77D-4CCE-84A4-6D74E9ED9D9E}"/>
              </a:ext>
            </a:extLst>
          </p:cNvPr>
          <p:cNvSpPr>
            <a:spLocks noGrp="1"/>
          </p:cNvSpPr>
          <p:nvPr>
            <p:ph sz="quarter" idx="4294967295"/>
          </p:nvPr>
        </p:nvSpPr>
        <p:spPr>
          <a:xfrm>
            <a:off x="514351" y="4856674"/>
            <a:ext cx="11283950" cy="1155939"/>
          </a:xfrm>
        </p:spPr>
        <p:txBody>
          <a:bodyPr/>
          <a:lstStyle/>
          <a:p>
            <a:pPr marL="0" indent="0">
              <a:buNone/>
            </a:pPr>
            <a:r>
              <a:rPr lang="en-US" sz="2400" b="1" dirty="0">
                <a:solidFill>
                  <a:srgbClr val="00823B"/>
                </a:solidFill>
                <a:hlinkClick r:id="rId3"/>
              </a:rPr>
              <a:t>clinicaloptions.com</a:t>
            </a:r>
            <a:endParaRPr lang="en-US" sz="2400" b="1" u="sng" dirty="0">
              <a:solidFill>
                <a:srgbClr val="E1471D"/>
              </a:solidFill>
            </a:endParaRPr>
          </a:p>
        </p:txBody>
      </p:sp>
      <p:sp>
        <p:nvSpPr>
          <p:cNvPr id="62467" name="Rectangle 10">
            <a:extLst>
              <a:ext uri="{FF2B5EF4-FFF2-40B4-BE49-F238E27FC236}">
                <a16:creationId xmlns:a16="http://schemas.microsoft.com/office/drawing/2014/main" id="{285A5094-ED29-4796-B20E-3FBFE4F25619}"/>
              </a:ext>
            </a:extLst>
          </p:cNvPr>
          <p:cNvSpPr>
            <a:spLocks noGrp="1" noChangeArrowheads="1"/>
          </p:cNvSpPr>
          <p:nvPr>
            <p:ph type="title"/>
          </p:nvPr>
        </p:nvSpPr>
        <p:spPr bwMode="gray"/>
        <p:txBody>
          <a:bodyPr/>
          <a:lstStyle/>
          <a:p>
            <a:pPr eaLnBrk="1" hangingPunct="1"/>
            <a:r>
              <a:rPr lang="en-US" altLang="en-US" sz="4000" dirty="0"/>
              <a:t>Go Online for More CCO </a:t>
            </a:r>
            <a:br>
              <a:rPr lang="en-US" altLang="en-US" sz="4000" dirty="0"/>
            </a:br>
            <a:r>
              <a:rPr lang="en-US" altLang="en-US" sz="4000" dirty="0"/>
              <a:t>Coverage of Multiple Myeloma!</a:t>
            </a:r>
          </a:p>
        </p:txBody>
      </p:sp>
      <p:sp>
        <p:nvSpPr>
          <p:cNvPr id="39940" name="Rectangle 2">
            <a:extLst>
              <a:ext uri="{FF2B5EF4-FFF2-40B4-BE49-F238E27FC236}">
                <a16:creationId xmlns:a16="http://schemas.microsoft.com/office/drawing/2014/main" id="{8082EA74-AD3C-40A0-A143-D2201E93795E}"/>
              </a:ext>
            </a:extLst>
          </p:cNvPr>
          <p:cNvSpPr>
            <a:spLocks noGrp="1" noChangeArrowheads="1"/>
          </p:cNvSpPr>
          <p:nvPr>
            <p:ph sz="quarter" idx="10"/>
          </p:nvPr>
        </p:nvSpPr>
        <p:spPr/>
        <p:txBody>
          <a:bodyPr rtlCol="0">
            <a:normAutofit/>
          </a:bodyPr>
          <a:lstStyle/>
          <a:p>
            <a:pPr eaLnBrk="1" hangingPunct="1">
              <a:buClr>
                <a:schemeClr val="accent6"/>
              </a:buClr>
              <a:defRPr/>
            </a:pPr>
            <a:r>
              <a:rPr lang="en-US" sz="2200" dirty="0">
                <a:solidFill>
                  <a:srgbClr val="E1471D"/>
                </a:solidFill>
              </a:rPr>
              <a:t>ClinicalThought Commentaries </a:t>
            </a:r>
            <a:r>
              <a:rPr lang="en-US" sz="2200" b="0" dirty="0"/>
              <a:t>on BCMA-targeted therapy</a:t>
            </a:r>
          </a:p>
          <a:p>
            <a:pPr>
              <a:buClr>
                <a:schemeClr val="tx2">
                  <a:lumMod val="20000"/>
                  <a:lumOff val="80000"/>
                </a:schemeClr>
              </a:buClr>
              <a:defRPr/>
            </a:pPr>
            <a:r>
              <a:rPr lang="en-US" sz="2200" dirty="0">
                <a:solidFill>
                  <a:srgbClr val="E1471D"/>
                </a:solidFill>
              </a:rPr>
              <a:t>Podcasts and On-Demand Videos </a:t>
            </a:r>
            <a:r>
              <a:rPr lang="en-US" sz="2200" b="0" dirty="0"/>
              <a:t>on multiple myeloma with expert faculty commentary</a:t>
            </a:r>
          </a:p>
          <a:p>
            <a:pPr>
              <a:buClr>
                <a:schemeClr val="tx2">
                  <a:lumMod val="20000"/>
                  <a:lumOff val="80000"/>
                </a:schemeClr>
              </a:buClr>
              <a:defRPr/>
            </a:pPr>
            <a:r>
              <a:rPr lang="en-US" sz="2200" dirty="0">
                <a:solidFill>
                  <a:srgbClr val="E1471D"/>
                </a:solidFill>
              </a:rPr>
              <a:t>Downloadable PDF Resources </a:t>
            </a:r>
            <a:r>
              <a:rPr lang="en-US" sz="2200" b="0" dirty="0"/>
              <a:t>with information on managing patients with multiple myeloma</a:t>
            </a:r>
          </a:p>
          <a:p>
            <a:pPr>
              <a:buClr>
                <a:schemeClr val="tx2">
                  <a:lumMod val="20000"/>
                  <a:lumOff val="80000"/>
                </a:schemeClr>
              </a:buClr>
              <a:defRPr/>
            </a:pPr>
            <a:r>
              <a:rPr lang="en-US" sz="2200" dirty="0">
                <a:solidFill>
                  <a:srgbClr val="E1471D"/>
                </a:solidFill>
              </a:rPr>
              <a:t>Downloadable slides </a:t>
            </a:r>
            <a:r>
              <a:rPr lang="en-US" sz="2200" b="0" dirty="0"/>
              <a:t>with recent data on treatment options for multiple myeloma</a:t>
            </a:r>
          </a:p>
          <a:p>
            <a:pPr>
              <a:buClr>
                <a:schemeClr val="tx2">
                  <a:lumMod val="20000"/>
                  <a:lumOff val="80000"/>
                </a:schemeClr>
              </a:buClr>
              <a:defRPr/>
            </a:pPr>
            <a:endParaRPr lang="en-US" sz="2200" b="0" dirty="0"/>
          </a:p>
        </p:txBody>
      </p:sp>
      <p:sp>
        <p:nvSpPr>
          <p:cNvPr id="62469" name="Rectangle 3">
            <a:extLst>
              <a:ext uri="{FF2B5EF4-FFF2-40B4-BE49-F238E27FC236}">
                <a16:creationId xmlns:a16="http://schemas.microsoft.com/office/drawing/2014/main" id="{F01699E0-D838-46BF-8D24-733C506774A8}"/>
              </a:ext>
            </a:extLst>
          </p:cNvPr>
          <p:cNvSpPr>
            <a:spLocks noChangeArrowheads="1"/>
          </p:cNvSpPr>
          <p:nvPr/>
        </p:nvSpPr>
        <p:spPr bwMode="auto">
          <a:xfrm>
            <a:off x="7091363" y="6346826"/>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nSpc>
                <a:spcPct val="100000"/>
              </a:lnSpc>
              <a:spcBef>
                <a:spcPct val="0"/>
              </a:spcBef>
              <a:spcAft>
                <a:spcPct val="0"/>
              </a:spcAft>
              <a:buClrTx/>
              <a:buFontTx/>
              <a:buNone/>
            </a:pPr>
            <a:endParaRPr lang="en-GB" altLang="en-US" sz="2400" b="0">
              <a:solidFill>
                <a:schemeClr val="tx1"/>
              </a:solidFill>
              <a:latin typeface="Times"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7">
            <a:extLst>
              <a:ext uri="{FF2B5EF4-FFF2-40B4-BE49-F238E27FC236}">
                <a16:creationId xmlns:a16="http://schemas.microsoft.com/office/drawing/2014/main" id="{0E81FCD2-40DC-4171-ABA4-037A09681174}"/>
              </a:ext>
            </a:extLst>
          </p:cNvPr>
          <p:cNvSpPr>
            <a:spLocks noGrp="1" noChangeArrowheads="1"/>
          </p:cNvSpPr>
          <p:nvPr>
            <p:ph type="title"/>
          </p:nvPr>
        </p:nvSpPr>
        <p:spPr/>
        <p:txBody>
          <a:bodyPr>
            <a:normAutofit/>
          </a:bodyPr>
          <a:lstStyle/>
          <a:p>
            <a:pPr eaLnBrk="1" hangingPunct="1"/>
            <a:r>
              <a:rPr lang="en-US" altLang="en-US" sz="4000" dirty="0"/>
              <a:t>BCMA Antibody–Drug Conjugates in </a:t>
            </a:r>
            <a:br>
              <a:rPr lang="en-US" altLang="en-US" sz="4000" dirty="0"/>
            </a:br>
            <a:r>
              <a:rPr lang="en-US" altLang="en-US" sz="4000" dirty="0"/>
              <a:t>Multiple Myeloma</a:t>
            </a:r>
          </a:p>
        </p:txBody>
      </p:sp>
    </p:spTree>
    <p:extLst>
      <p:ext uri="{BB962C8B-B14F-4D97-AF65-F5344CB8AC3E}">
        <p14:creationId xmlns:p14="http://schemas.microsoft.com/office/powerpoint/2010/main" val="1622329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FB90D58-04B9-4E47-95F3-8DDBE9B845C8}"/>
              </a:ext>
            </a:extLst>
          </p:cNvPr>
          <p:cNvSpPr>
            <a:spLocks noGrp="1"/>
          </p:cNvSpPr>
          <p:nvPr>
            <p:ph type="title"/>
          </p:nvPr>
        </p:nvSpPr>
        <p:spPr/>
        <p:txBody>
          <a:bodyPr/>
          <a:lstStyle/>
          <a:p>
            <a:r>
              <a:rPr lang="en-US" dirty="0"/>
              <a:t>Belantamab Mafodotin: Overview</a:t>
            </a:r>
          </a:p>
        </p:txBody>
      </p:sp>
      <p:sp>
        <p:nvSpPr>
          <p:cNvPr id="5" name="Content Placeholder 4">
            <a:extLst>
              <a:ext uri="{FF2B5EF4-FFF2-40B4-BE49-F238E27FC236}">
                <a16:creationId xmlns:a16="http://schemas.microsoft.com/office/drawing/2014/main" id="{C38B745D-D3CA-4B7A-B5E2-36E580717DF5}"/>
              </a:ext>
            </a:extLst>
          </p:cNvPr>
          <p:cNvSpPr>
            <a:spLocks noGrp="1"/>
          </p:cNvSpPr>
          <p:nvPr>
            <p:ph idx="1"/>
          </p:nvPr>
        </p:nvSpPr>
        <p:spPr>
          <a:xfrm>
            <a:off x="604675" y="1513047"/>
            <a:ext cx="3920199" cy="4650686"/>
          </a:xfrm>
        </p:spPr>
        <p:txBody>
          <a:bodyPr/>
          <a:lstStyle/>
          <a:p>
            <a:r>
              <a:rPr lang="en-US" sz="2000" b="1" dirty="0"/>
              <a:t>Belantamab mafodotin</a:t>
            </a:r>
            <a:r>
              <a:rPr lang="en-US" sz="2000" dirty="0"/>
              <a:t>:</a:t>
            </a:r>
            <a:br>
              <a:rPr lang="en-US" sz="2000" dirty="0"/>
            </a:br>
            <a:r>
              <a:rPr lang="en-US" sz="2000" dirty="0"/>
              <a:t>a BCMA-directed antibody and microtubule inhibitor conjugate comprising 3 components</a:t>
            </a:r>
          </a:p>
          <a:p>
            <a:endParaRPr lang="en-US" sz="2000" dirty="0"/>
          </a:p>
          <a:p>
            <a:endParaRPr lang="en-US" sz="2000" dirty="0"/>
          </a:p>
        </p:txBody>
      </p:sp>
      <p:sp>
        <p:nvSpPr>
          <p:cNvPr id="13" name="Rectangle 12">
            <a:extLst>
              <a:ext uri="{FF2B5EF4-FFF2-40B4-BE49-F238E27FC236}">
                <a16:creationId xmlns:a16="http://schemas.microsoft.com/office/drawing/2014/main" id="{D42A7E6A-A868-467D-A362-BAC870F143A4}"/>
              </a:ext>
            </a:extLst>
          </p:cNvPr>
          <p:cNvSpPr/>
          <p:nvPr/>
        </p:nvSpPr>
        <p:spPr bwMode="auto">
          <a:xfrm>
            <a:off x="2901818" y="5015009"/>
            <a:ext cx="144905" cy="38378"/>
          </a:xfrm>
          <a:prstGeom prst="rect">
            <a:avLst/>
          </a:prstGeom>
          <a:solidFill>
            <a:srgbClr val="68A0DE"/>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9" name="Freeform 73">
            <a:extLst>
              <a:ext uri="{FF2B5EF4-FFF2-40B4-BE49-F238E27FC236}">
                <a16:creationId xmlns:a16="http://schemas.microsoft.com/office/drawing/2014/main" id="{0A5A0686-1FDF-475C-831D-B85B99117755}"/>
              </a:ext>
            </a:extLst>
          </p:cNvPr>
          <p:cNvSpPr/>
          <p:nvPr/>
        </p:nvSpPr>
        <p:spPr bwMode="auto">
          <a:xfrm>
            <a:off x="3010041" y="4016813"/>
            <a:ext cx="430931" cy="568975"/>
          </a:xfrm>
          <a:custGeom>
            <a:avLst/>
            <a:gdLst>
              <a:gd name="connsiteX0" fmla="*/ 256674 w 890337"/>
              <a:gd name="connsiteY0" fmla="*/ 1122948 h 1130969"/>
              <a:gd name="connsiteX1" fmla="*/ 890337 w 890337"/>
              <a:gd name="connsiteY1" fmla="*/ 216569 h 1130969"/>
              <a:gd name="connsiteX2" fmla="*/ 842211 w 890337"/>
              <a:gd name="connsiteY2" fmla="*/ 0 h 1130969"/>
              <a:gd name="connsiteX3" fmla="*/ 625642 w 890337"/>
              <a:gd name="connsiteY3" fmla="*/ 0 h 1130969"/>
              <a:gd name="connsiteX4" fmla="*/ 0 w 890337"/>
              <a:gd name="connsiteY4" fmla="*/ 906379 h 1130969"/>
              <a:gd name="connsiteX5" fmla="*/ 24063 w 890337"/>
              <a:gd name="connsiteY5" fmla="*/ 1130969 h 1130969"/>
              <a:gd name="connsiteX6" fmla="*/ 256674 w 890337"/>
              <a:gd name="connsiteY6" fmla="*/ 1122948 h 1130969"/>
              <a:gd name="connsiteX0" fmla="*/ 256674 w 895015"/>
              <a:gd name="connsiteY0" fmla="*/ 1122948 h 1130969"/>
              <a:gd name="connsiteX1" fmla="*/ 890337 w 895015"/>
              <a:gd name="connsiteY1" fmla="*/ 216569 h 1130969"/>
              <a:gd name="connsiteX2" fmla="*/ 842211 w 895015"/>
              <a:gd name="connsiteY2" fmla="*/ 0 h 1130969"/>
              <a:gd name="connsiteX3" fmla="*/ 625642 w 895015"/>
              <a:gd name="connsiteY3" fmla="*/ 0 h 1130969"/>
              <a:gd name="connsiteX4" fmla="*/ 0 w 895015"/>
              <a:gd name="connsiteY4" fmla="*/ 906379 h 1130969"/>
              <a:gd name="connsiteX5" fmla="*/ 24063 w 895015"/>
              <a:gd name="connsiteY5" fmla="*/ 1130969 h 1130969"/>
              <a:gd name="connsiteX6" fmla="*/ 256674 w 895015"/>
              <a:gd name="connsiteY6" fmla="*/ 1122948 h 1130969"/>
              <a:gd name="connsiteX0" fmla="*/ 256674 w 917747"/>
              <a:gd name="connsiteY0" fmla="*/ 1122948 h 1130969"/>
              <a:gd name="connsiteX1" fmla="*/ 890337 w 917747"/>
              <a:gd name="connsiteY1" fmla="*/ 216569 h 1130969"/>
              <a:gd name="connsiteX2" fmla="*/ 842211 w 917747"/>
              <a:gd name="connsiteY2" fmla="*/ 0 h 1130969"/>
              <a:gd name="connsiteX3" fmla="*/ 625642 w 917747"/>
              <a:gd name="connsiteY3" fmla="*/ 0 h 1130969"/>
              <a:gd name="connsiteX4" fmla="*/ 0 w 917747"/>
              <a:gd name="connsiteY4" fmla="*/ 906379 h 1130969"/>
              <a:gd name="connsiteX5" fmla="*/ 24063 w 917747"/>
              <a:gd name="connsiteY5" fmla="*/ 1130969 h 1130969"/>
              <a:gd name="connsiteX6" fmla="*/ 256674 w 917747"/>
              <a:gd name="connsiteY6" fmla="*/ 1122948 h 1130969"/>
              <a:gd name="connsiteX0" fmla="*/ 256674 w 917747"/>
              <a:gd name="connsiteY0" fmla="*/ 1154698 h 1162719"/>
              <a:gd name="connsiteX1" fmla="*/ 890337 w 917747"/>
              <a:gd name="connsiteY1" fmla="*/ 248319 h 1162719"/>
              <a:gd name="connsiteX2" fmla="*/ 842211 w 917747"/>
              <a:gd name="connsiteY2" fmla="*/ 31750 h 1162719"/>
              <a:gd name="connsiteX3" fmla="*/ 625642 w 917747"/>
              <a:gd name="connsiteY3" fmla="*/ 31750 h 1162719"/>
              <a:gd name="connsiteX4" fmla="*/ 0 w 917747"/>
              <a:gd name="connsiteY4" fmla="*/ 938129 h 1162719"/>
              <a:gd name="connsiteX5" fmla="*/ 24063 w 917747"/>
              <a:gd name="connsiteY5" fmla="*/ 1162719 h 1162719"/>
              <a:gd name="connsiteX6" fmla="*/ 256674 w 917747"/>
              <a:gd name="connsiteY6" fmla="*/ 1154698 h 1162719"/>
              <a:gd name="connsiteX0" fmla="*/ 256674 w 917747"/>
              <a:gd name="connsiteY0" fmla="*/ 1166461 h 1174482"/>
              <a:gd name="connsiteX1" fmla="*/ 890337 w 917747"/>
              <a:gd name="connsiteY1" fmla="*/ 260082 h 1174482"/>
              <a:gd name="connsiteX2" fmla="*/ 842211 w 917747"/>
              <a:gd name="connsiteY2" fmla="*/ 43513 h 1174482"/>
              <a:gd name="connsiteX3" fmla="*/ 625642 w 917747"/>
              <a:gd name="connsiteY3" fmla="*/ 43513 h 1174482"/>
              <a:gd name="connsiteX4" fmla="*/ 0 w 917747"/>
              <a:gd name="connsiteY4" fmla="*/ 949892 h 1174482"/>
              <a:gd name="connsiteX5" fmla="*/ 24063 w 917747"/>
              <a:gd name="connsiteY5" fmla="*/ 1174482 h 1174482"/>
              <a:gd name="connsiteX6" fmla="*/ 256674 w 917747"/>
              <a:gd name="connsiteY6" fmla="*/ 1166461 h 1174482"/>
              <a:gd name="connsiteX0" fmla="*/ 256674 w 917747"/>
              <a:gd name="connsiteY0" fmla="*/ 1166461 h 1203631"/>
              <a:gd name="connsiteX1" fmla="*/ 890337 w 917747"/>
              <a:gd name="connsiteY1" fmla="*/ 260082 h 1203631"/>
              <a:gd name="connsiteX2" fmla="*/ 842211 w 917747"/>
              <a:gd name="connsiteY2" fmla="*/ 43513 h 1203631"/>
              <a:gd name="connsiteX3" fmla="*/ 625642 w 917747"/>
              <a:gd name="connsiteY3" fmla="*/ 43513 h 1203631"/>
              <a:gd name="connsiteX4" fmla="*/ 0 w 917747"/>
              <a:gd name="connsiteY4" fmla="*/ 949892 h 1203631"/>
              <a:gd name="connsiteX5" fmla="*/ 24063 w 917747"/>
              <a:gd name="connsiteY5" fmla="*/ 1174482 h 1203631"/>
              <a:gd name="connsiteX6" fmla="*/ 256674 w 917747"/>
              <a:gd name="connsiteY6" fmla="*/ 1166461 h 1203631"/>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 name="connsiteX0" fmla="*/ 262919 w 923992"/>
              <a:gd name="connsiteY0" fmla="*/ 1166461 h 1211739"/>
              <a:gd name="connsiteX1" fmla="*/ 896582 w 923992"/>
              <a:gd name="connsiteY1" fmla="*/ 260082 h 1211739"/>
              <a:gd name="connsiteX2" fmla="*/ 848456 w 923992"/>
              <a:gd name="connsiteY2" fmla="*/ 43513 h 1211739"/>
              <a:gd name="connsiteX3" fmla="*/ 631887 w 923992"/>
              <a:gd name="connsiteY3" fmla="*/ 43513 h 1211739"/>
              <a:gd name="connsiteX4" fmla="*/ 6245 w 923992"/>
              <a:gd name="connsiteY4" fmla="*/ 949892 h 1211739"/>
              <a:gd name="connsiteX5" fmla="*/ 30308 w 923992"/>
              <a:gd name="connsiteY5" fmla="*/ 1174482 h 1211739"/>
              <a:gd name="connsiteX6" fmla="*/ 262919 w 923992"/>
              <a:gd name="connsiteY6" fmla="*/ 1166461 h 1211739"/>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747" h="1211739">
                <a:moveTo>
                  <a:pt x="256674" y="1166461"/>
                </a:moveTo>
                <a:lnTo>
                  <a:pt x="890337" y="260082"/>
                </a:lnTo>
                <a:cubicBezTo>
                  <a:pt x="931445" y="192655"/>
                  <a:pt x="934453" y="96653"/>
                  <a:pt x="842211" y="43513"/>
                </a:cubicBezTo>
                <a:cubicBezTo>
                  <a:pt x="765259" y="-27925"/>
                  <a:pt x="712119" y="650"/>
                  <a:pt x="625642" y="43513"/>
                </a:cubicBezTo>
                <a:lnTo>
                  <a:pt x="0" y="949892"/>
                </a:lnTo>
                <a:cubicBezTo>
                  <a:pt x="-39604" y="1024755"/>
                  <a:pt x="-31583" y="1094856"/>
                  <a:pt x="24063" y="1174482"/>
                </a:cubicBezTo>
                <a:cubicBezTo>
                  <a:pt x="153988" y="1243245"/>
                  <a:pt x="202950" y="1202473"/>
                  <a:pt x="256674" y="1166461"/>
                </a:cubicBezTo>
                <a:close/>
              </a:path>
            </a:pathLst>
          </a:custGeom>
          <a:solidFill>
            <a:srgbClr val="1D2E58">
              <a:lumMod val="60000"/>
              <a:lumOff val="40000"/>
            </a:srgbClr>
          </a:soli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10" name="Freeform 74">
            <a:extLst>
              <a:ext uri="{FF2B5EF4-FFF2-40B4-BE49-F238E27FC236}">
                <a16:creationId xmlns:a16="http://schemas.microsoft.com/office/drawing/2014/main" id="{C2C01BDD-A159-41D4-9125-018C8A79E15C}"/>
              </a:ext>
            </a:extLst>
          </p:cNvPr>
          <p:cNvSpPr/>
          <p:nvPr/>
        </p:nvSpPr>
        <p:spPr bwMode="auto">
          <a:xfrm flipV="1">
            <a:off x="1976501" y="4038929"/>
            <a:ext cx="430931" cy="568975"/>
          </a:xfrm>
          <a:custGeom>
            <a:avLst/>
            <a:gdLst>
              <a:gd name="connsiteX0" fmla="*/ 256674 w 890337"/>
              <a:gd name="connsiteY0" fmla="*/ 1122948 h 1130969"/>
              <a:gd name="connsiteX1" fmla="*/ 890337 w 890337"/>
              <a:gd name="connsiteY1" fmla="*/ 216569 h 1130969"/>
              <a:gd name="connsiteX2" fmla="*/ 842211 w 890337"/>
              <a:gd name="connsiteY2" fmla="*/ 0 h 1130969"/>
              <a:gd name="connsiteX3" fmla="*/ 625642 w 890337"/>
              <a:gd name="connsiteY3" fmla="*/ 0 h 1130969"/>
              <a:gd name="connsiteX4" fmla="*/ 0 w 890337"/>
              <a:gd name="connsiteY4" fmla="*/ 906379 h 1130969"/>
              <a:gd name="connsiteX5" fmla="*/ 24063 w 890337"/>
              <a:gd name="connsiteY5" fmla="*/ 1130969 h 1130969"/>
              <a:gd name="connsiteX6" fmla="*/ 256674 w 890337"/>
              <a:gd name="connsiteY6" fmla="*/ 1122948 h 1130969"/>
              <a:gd name="connsiteX0" fmla="*/ 256674 w 895015"/>
              <a:gd name="connsiteY0" fmla="*/ 1122948 h 1130969"/>
              <a:gd name="connsiteX1" fmla="*/ 890337 w 895015"/>
              <a:gd name="connsiteY1" fmla="*/ 216569 h 1130969"/>
              <a:gd name="connsiteX2" fmla="*/ 842211 w 895015"/>
              <a:gd name="connsiteY2" fmla="*/ 0 h 1130969"/>
              <a:gd name="connsiteX3" fmla="*/ 625642 w 895015"/>
              <a:gd name="connsiteY3" fmla="*/ 0 h 1130969"/>
              <a:gd name="connsiteX4" fmla="*/ 0 w 895015"/>
              <a:gd name="connsiteY4" fmla="*/ 906379 h 1130969"/>
              <a:gd name="connsiteX5" fmla="*/ 24063 w 895015"/>
              <a:gd name="connsiteY5" fmla="*/ 1130969 h 1130969"/>
              <a:gd name="connsiteX6" fmla="*/ 256674 w 895015"/>
              <a:gd name="connsiteY6" fmla="*/ 1122948 h 1130969"/>
              <a:gd name="connsiteX0" fmla="*/ 256674 w 917747"/>
              <a:gd name="connsiteY0" fmla="*/ 1122948 h 1130969"/>
              <a:gd name="connsiteX1" fmla="*/ 890337 w 917747"/>
              <a:gd name="connsiteY1" fmla="*/ 216569 h 1130969"/>
              <a:gd name="connsiteX2" fmla="*/ 842211 w 917747"/>
              <a:gd name="connsiteY2" fmla="*/ 0 h 1130969"/>
              <a:gd name="connsiteX3" fmla="*/ 625642 w 917747"/>
              <a:gd name="connsiteY3" fmla="*/ 0 h 1130969"/>
              <a:gd name="connsiteX4" fmla="*/ 0 w 917747"/>
              <a:gd name="connsiteY4" fmla="*/ 906379 h 1130969"/>
              <a:gd name="connsiteX5" fmla="*/ 24063 w 917747"/>
              <a:gd name="connsiteY5" fmla="*/ 1130969 h 1130969"/>
              <a:gd name="connsiteX6" fmla="*/ 256674 w 917747"/>
              <a:gd name="connsiteY6" fmla="*/ 1122948 h 1130969"/>
              <a:gd name="connsiteX0" fmla="*/ 256674 w 917747"/>
              <a:gd name="connsiteY0" fmla="*/ 1154698 h 1162719"/>
              <a:gd name="connsiteX1" fmla="*/ 890337 w 917747"/>
              <a:gd name="connsiteY1" fmla="*/ 248319 h 1162719"/>
              <a:gd name="connsiteX2" fmla="*/ 842211 w 917747"/>
              <a:gd name="connsiteY2" fmla="*/ 31750 h 1162719"/>
              <a:gd name="connsiteX3" fmla="*/ 625642 w 917747"/>
              <a:gd name="connsiteY3" fmla="*/ 31750 h 1162719"/>
              <a:gd name="connsiteX4" fmla="*/ 0 w 917747"/>
              <a:gd name="connsiteY4" fmla="*/ 938129 h 1162719"/>
              <a:gd name="connsiteX5" fmla="*/ 24063 w 917747"/>
              <a:gd name="connsiteY5" fmla="*/ 1162719 h 1162719"/>
              <a:gd name="connsiteX6" fmla="*/ 256674 w 917747"/>
              <a:gd name="connsiteY6" fmla="*/ 1154698 h 1162719"/>
              <a:gd name="connsiteX0" fmla="*/ 256674 w 917747"/>
              <a:gd name="connsiteY0" fmla="*/ 1166461 h 1174482"/>
              <a:gd name="connsiteX1" fmla="*/ 890337 w 917747"/>
              <a:gd name="connsiteY1" fmla="*/ 260082 h 1174482"/>
              <a:gd name="connsiteX2" fmla="*/ 842211 w 917747"/>
              <a:gd name="connsiteY2" fmla="*/ 43513 h 1174482"/>
              <a:gd name="connsiteX3" fmla="*/ 625642 w 917747"/>
              <a:gd name="connsiteY3" fmla="*/ 43513 h 1174482"/>
              <a:gd name="connsiteX4" fmla="*/ 0 w 917747"/>
              <a:gd name="connsiteY4" fmla="*/ 949892 h 1174482"/>
              <a:gd name="connsiteX5" fmla="*/ 24063 w 917747"/>
              <a:gd name="connsiteY5" fmla="*/ 1174482 h 1174482"/>
              <a:gd name="connsiteX6" fmla="*/ 256674 w 917747"/>
              <a:gd name="connsiteY6" fmla="*/ 1166461 h 1174482"/>
              <a:gd name="connsiteX0" fmla="*/ 256674 w 917747"/>
              <a:gd name="connsiteY0" fmla="*/ 1166461 h 1203631"/>
              <a:gd name="connsiteX1" fmla="*/ 890337 w 917747"/>
              <a:gd name="connsiteY1" fmla="*/ 260082 h 1203631"/>
              <a:gd name="connsiteX2" fmla="*/ 842211 w 917747"/>
              <a:gd name="connsiteY2" fmla="*/ 43513 h 1203631"/>
              <a:gd name="connsiteX3" fmla="*/ 625642 w 917747"/>
              <a:gd name="connsiteY3" fmla="*/ 43513 h 1203631"/>
              <a:gd name="connsiteX4" fmla="*/ 0 w 917747"/>
              <a:gd name="connsiteY4" fmla="*/ 949892 h 1203631"/>
              <a:gd name="connsiteX5" fmla="*/ 24063 w 917747"/>
              <a:gd name="connsiteY5" fmla="*/ 1174482 h 1203631"/>
              <a:gd name="connsiteX6" fmla="*/ 256674 w 917747"/>
              <a:gd name="connsiteY6" fmla="*/ 1166461 h 1203631"/>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 name="connsiteX0" fmla="*/ 262919 w 923992"/>
              <a:gd name="connsiteY0" fmla="*/ 1166461 h 1211739"/>
              <a:gd name="connsiteX1" fmla="*/ 896582 w 923992"/>
              <a:gd name="connsiteY1" fmla="*/ 260082 h 1211739"/>
              <a:gd name="connsiteX2" fmla="*/ 848456 w 923992"/>
              <a:gd name="connsiteY2" fmla="*/ 43513 h 1211739"/>
              <a:gd name="connsiteX3" fmla="*/ 631887 w 923992"/>
              <a:gd name="connsiteY3" fmla="*/ 43513 h 1211739"/>
              <a:gd name="connsiteX4" fmla="*/ 6245 w 923992"/>
              <a:gd name="connsiteY4" fmla="*/ 949892 h 1211739"/>
              <a:gd name="connsiteX5" fmla="*/ 30308 w 923992"/>
              <a:gd name="connsiteY5" fmla="*/ 1174482 h 1211739"/>
              <a:gd name="connsiteX6" fmla="*/ 262919 w 923992"/>
              <a:gd name="connsiteY6" fmla="*/ 1166461 h 1211739"/>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747" h="1211739">
                <a:moveTo>
                  <a:pt x="256674" y="1166461"/>
                </a:moveTo>
                <a:lnTo>
                  <a:pt x="890337" y="260082"/>
                </a:lnTo>
                <a:cubicBezTo>
                  <a:pt x="931445" y="192655"/>
                  <a:pt x="934453" y="96653"/>
                  <a:pt x="842211" y="43513"/>
                </a:cubicBezTo>
                <a:cubicBezTo>
                  <a:pt x="765259" y="-27925"/>
                  <a:pt x="712119" y="650"/>
                  <a:pt x="625642" y="43513"/>
                </a:cubicBezTo>
                <a:lnTo>
                  <a:pt x="0" y="949892"/>
                </a:lnTo>
                <a:cubicBezTo>
                  <a:pt x="-39604" y="1024755"/>
                  <a:pt x="-31583" y="1094856"/>
                  <a:pt x="24063" y="1174482"/>
                </a:cubicBezTo>
                <a:cubicBezTo>
                  <a:pt x="153988" y="1243245"/>
                  <a:pt x="202950" y="1202473"/>
                  <a:pt x="256674" y="1166461"/>
                </a:cubicBezTo>
                <a:close/>
              </a:path>
            </a:pathLst>
          </a:custGeom>
          <a:solidFill>
            <a:srgbClr val="1D2E58">
              <a:lumMod val="60000"/>
              <a:lumOff val="40000"/>
            </a:srgbClr>
          </a:soli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11" name="Freeform 39">
            <a:extLst>
              <a:ext uri="{FF2B5EF4-FFF2-40B4-BE49-F238E27FC236}">
                <a16:creationId xmlns:a16="http://schemas.microsoft.com/office/drawing/2014/main" id="{9899213F-667C-4EF0-8E84-24DFDBA8D6C7}"/>
              </a:ext>
            </a:extLst>
          </p:cNvPr>
          <p:cNvSpPr/>
          <p:nvPr/>
        </p:nvSpPr>
        <p:spPr bwMode="auto">
          <a:xfrm>
            <a:off x="2727568" y="3778573"/>
            <a:ext cx="619644" cy="1434470"/>
          </a:xfrm>
          <a:custGeom>
            <a:avLst/>
            <a:gdLst>
              <a:gd name="connsiteX0" fmla="*/ 1010653 w 1283368"/>
              <a:gd name="connsiteY0" fmla="*/ 16042 h 3296653"/>
              <a:gd name="connsiteX1" fmla="*/ 40105 w 1283368"/>
              <a:gd name="connsiteY1" fmla="*/ 1435768 h 3296653"/>
              <a:gd name="connsiteX2" fmla="*/ 0 w 1283368"/>
              <a:gd name="connsiteY2" fmla="*/ 1668379 h 3296653"/>
              <a:gd name="connsiteX3" fmla="*/ 8021 w 1283368"/>
              <a:gd name="connsiteY3" fmla="*/ 3136232 h 3296653"/>
              <a:gd name="connsiteX4" fmla="*/ 176463 w 1283368"/>
              <a:gd name="connsiteY4" fmla="*/ 3296653 h 3296653"/>
              <a:gd name="connsiteX5" fmla="*/ 368968 w 1283368"/>
              <a:gd name="connsiteY5" fmla="*/ 3152274 h 3296653"/>
              <a:gd name="connsiteX6" fmla="*/ 376990 w 1283368"/>
              <a:gd name="connsiteY6" fmla="*/ 1532021 h 3296653"/>
              <a:gd name="connsiteX7" fmla="*/ 1283368 w 1283368"/>
              <a:gd name="connsiteY7" fmla="*/ 232611 h 3296653"/>
              <a:gd name="connsiteX8" fmla="*/ 1259305 w 1283368"/>
              <a:gd name="connsiteY8" fmla="*/ 0 h 3296653"/>
              <a:gd name="connsiteX9" fmla="*/ 1010653 w 1283368"/>
              <a:gd name="connsiteY9" fmla="*/ 16042 h 3296653"/>
              <a:gd name="connsiteX0" fmla="*/ 1010653 w 1307114"/>
              <a:gd name="connsiteY0" fmla="*/ 16042 h 3296653"/>
              <a:gd name="connsiteX1" fmla="*/ 40105 w 1307114"/>
              <a:gd name="connsiteY1" fmla="*/ 1435768 h 3296653"/>
              <a:gd name="connsiteX2" fmla="*/ 0 w 1307114"/>
              <a:gd name="connsiteY2" fmla="*/ 1668379 h 3296653"/>
              <a:gd name="connsiteX3" fmla="*/ 8021 w 1307114"/>
              <a:gd name="connsiteY3" fmla="*/ 3136232 h 3296653"/>
              <a:gd name="connsiteX4" fmla="*/ 176463 w 1307114"/>
              <a:gd name="connsiteY4" fmla="*/ 3296653 h 3296653"/>
              <a:gd name="connsiteX5" fmla="*/ 368968 w 1307114"/>
              <a:gd name="connsiteY5" fmla="*/ 3152274 h 3296653"/>
              <a:gd name="connsiteX6" fmla="*/ 376990 w 1307114"/>
              <a:gd name="connsiteY6" fmla="*/ 1532021 h 3296653"/>
              <a:gd name="connsiteX7" fmla="*/ 1283368 w 1307114"/>
              <a:gd name="connsiteY7" fmla="*/ 232611 h 3296653"/>
              <a:gd name="connsiteX8" fmla="*/ 1259305 w 1307114"/>
              <a:gd name="connsiteY8" fmla="*/ 0 h 3296653"/>
              <a:gd name="connsiteX9" fmla="*/ 1010653 w 1307114"/>
              <a:gd name="connsiteY9" fmla="*/ 16042 h 3296653"/>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61604 h 3342215"/>
              <a:gd name="connsiteX1" fmla="*/ 40105 w 1307114"/>
              <a:gd name="connsiteY1" fmla="*/ 1481330 h 3342215"/>
              <a:gd name="connsiteX2" fmla="*/ 0 w 1307114"/>
              <a:gd name="connsiteY2" fmla="*/ 1713941 h 3342215"/>
              <a:gd name="connsiteX3" fmla="*/ 8021 w 1307114"/>
              <a:gd name="connsiteY3" fmla="*/ 3181794 h 3342215"/>
              <a:gd name="connsiteX4" fmla="*/ 176463 w 1307114"/>
              <a:gd name="connsiteY4" fmla="*/ 3342215 h 3342215"/>
              <a:gd name="connsiteX5" fmla="*/ 368968 w 1307114"/>
              <a:gd name="connsiteY5" fmla="*/ 3197836 h 3342215"/>
              <a:gd name="connsiteX6" fmla="*/ 376990 w 1307114"/>
              <a:gd name="connsiteY6" fmla="*/ 1577583 h 3342215"/>
              <a:gd name="connsiteX7" fmla="*/ 1283368 w 1307114"/>
              <a:gd name="connsiteY7" fmla="*/ 278173 h 3342215"/>
              <a:gd name="connsiteX8" fmla="*/ 1259305 w 1307114"/>
              <a:gd name="connsiteY8" fmla="*/ 45562 h 3342215"/>
              <a:gd name="connsiteX9" fmla="*/ 1010653 w 1307114"/>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16293 w 1319647"/>
              <a:gd name="connsiteY1" fmla="*/ 150038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19647" h="3334194">
                <a:moveTo>
                  <a:pt x="1010653" y="61604"/>
                </a:moveTo>
                <a:lnTo>
                  <a:pt x="16293" y="1500380"/>
                </a:lnTo>
                <a:lnTo>
                  <a:pt x="0" y="1713941"/>
                </a:lnTo>
                <a:cubicBezTo>
                  <a:pt x="2674" y="2203225"/>
                  <a:pt x="5347" y="2692510"/>
                  <a:pt x="8021" y="3181794"/>
                </a:cubicBezTo>
                <a:cubicBezTo>
                  <a:pt x="16042" y="3251310"/>
                  <a:pt x="32084" y="3320826"/>
                  <a:pt x="176463" y="3334194"/>
                </a:cubicBezTo>
                <a:cubicBezTo>
                  <a:pt x="352925" y="3310132"/>
                  <a:pt x="344905" y="3262004"/>
                  <a:pt x="368968" y="3197836"/>
                </a:cubicBezTo>
                <a:lnTo>
                  <a:pt x="376990" y="1577583"/>
                </a:lnTo>
                <a:lnTo>
                  <a:pt x="1283368" y="278173"/>
                </a:lnTo>
                <a:cubicBezTo>
                  <a:pt x="1315453" y="184594"/>
                  <a:pt x="1355558" y="147163"/>
                  <a:pt x="1259305" y="45562"/>
                </a:cubicBezTo>
                <a:cubicBezTo>
                  <a:pt x="1112252" y="-37323"/>
                  <a:pt x="1085516" y="8131"/>
                  <a:pt x="1010653" y="61604"/>
                </a:cubicBezTo>
                <a:close/>
              </a:path>
            </a:pathLst>
          </a:custGeom>
          <a:solidFill>
            <a:srgbClr val="1D2E58">
              <a:lumMod val="60000"/>
              <a:lumOff val="40000"/>
            </a:srgbClr>
          </a:soli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12" name="Freeform 41">
            <a:extLst>
              <a:ext uri="{FF2B5EF4-FFF2-40B4-BE49-F238E27FC236}">
                <a16:creationId xmlns:a16="http://schemas.microsoft.com/office/drawing/2014/main" id="{3D065490-A640-4D2D-AF44-76EC62140D4D}"/>
              </a:ext>
            </a:extLst>
          </p:cNvPr>
          <p:cNvSpPr/>
          <p:nvPr/>
        </p:nvSpPr>
        <p:spPr bwMode="auto">
          <a:xfrm flipH="1">
            <a:off x="2041130" y="3778573"/>
            <a:ext cx="616174" cy="1434470"/>
          </a:xfrm>
          <a:custGeom>
            <a:avLst/>
            <a:gdLst>
              <a:gd name="connsiteX0" fmla="*/ 1010653 w 1283368"/>
              <a:gd name="connsiteY0" fmla="*/ 16042 h 3296653"/>
              <a:gd name="connsiteX1" fmla="*/ 40105 w 1283368"/>
              <a:gd name="connsiteY1" fmla="*/ 1435768 h 3296653"/>
              <a:gd name="connsiteX2" fmla="*/ 0 w 1283368"/>
              <a:gd name="connsiteY2" fmla="*/ 1668379 h 3296653"/>
              <a:gd name="connsiteX3" fmla="*/ 8021 w 1283368"/>
              <a:gd name="connsiteY3" fmla="*/ 3136232 h 3296653"/>
              <a:gd name="connsiteX4" fmla="*/ 176463 w 1283368"/>
              <a:gd name="connsiteY4" fmla="*/ 3296653 h 3296653"/>
              <a:gd name="connsiteX5" fmla="*/ 368968 w 1283368"/>
              <a:gd name="connsiteY5" fmla="*/ 3152274 h 3296653"/>
              <a:gd name="connsiteX6" fmla="*/ 376990 w 1283368"/>
              <a:gd name="connsiteY6" fmla="*/ 1532021 h 3296653"/>
              <a:gd name="connsiteX7" fmla="*/ 1283368 w 1283368"/>
              <a:gd name="connsiteY7" fmla="*/ 232611 h 3296653"/>
              <a:gd name="connsiteX8" fmla="*/ 1259305 w 1283368"/>
              <a:gd name="connsiteY8" fmla="*/ 0 h 3296653"/>
              <a:gd name="connsiteX9" fmla="*/ 1010653 w 1283368"/>
              <a:gd name="connsiteY9" fmla="*/ 16042 h 3296653"/>
              <a:gd name="connsiteX0" fmla="*/ 1010653 w 1307114"/>
              <a:gd name="connsiteY0" fmla="*/ 16042 h 3296653"/>
              <a:gd name="connsiteX1" fmla="*/ 40105 w 1307114"/>
              <a:gd name="connsiteY1" fmla="*/ 1435768 h 3296653"/>
              <a:gd name="connsiteX2" fmla="*/ 0 w 1307114"/>
              <a:gd name="connsiteY2" fmla="*/ 1668379 h 3296653"/>
              <a:gd name="connsiteX3" fmla="*/ 8021 w 1307114"/>
              <a:gd name="connsiteY3" fmla="*/ 3136232 h 3296653"/>
              <a:gd name="connsiteX4" fmla="*/ 176463 w 1307114"/>
              <a:gd name="connsiteY4" fmla="*/ 3296653 h 3296653"/>
              <a:gd name="connsiteX5" fmla="*/ 368968 w 1307114"/>
              <a:gd name="connsiteY5" fmla="*/ 3152274 h 3296653"/>
              <a:gd name="connsiteX6" fmla="*/ 376990 w 1307114"/>
              <a:gd name="connsiteY6" fmla="*/ 1532021 h 3296653"/>
              <a:gd name="connsiteX7" fmla="*/ 1283368 w 1307114"/>
              <a:gd name="connsiteY7" fmla="*/ 232611 h 3296653"/>
              <a:gd name="connsiteX8" fmla="*/ 1259305 w 1307114"/>
              <a:gd name="connsiteY8" fmla="*/ 0 h 3296653"/>
              <a:gd name="connsiteX9" fmla="*/ 1010653 w 1307114"/>
              <a:gd name="connsiteY9" fmla="*/ 16042 h 3296653"/>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61604 h 3342215"/>
              <a:gd name="connsiteX1" fmla="*/ 40105 w 1307114"/>
              <a:gd name="connsiteY1" fmla="*/ 1481330 h 3342215"/>
              <a:gd name="connsiteX2" fmla="*/ 0 w 1307114"/>
              <a:gd name="connsiteY2" fmla="*/ 1713941 h 3342215"/>
              <a:gd name="connsiteX3" fmla="*/ 8021 w 1307114"/>
              <a:gd name="connsiteY3" fmla="*/ 3181794 h 3342215"/>
              <a:gd name="connsiteX4" fmla="*/ 176463 w 1307114"/>
              <a:gd name="connsiteY4" fmla="*/ 3342215 h 3342215"/>
              <a:gd name="connsiteX5" fmla="*/ 368968 w 1307114"/>
              <a:gd name="connsiteY5" fmla="*/ 3197836 h 3342215"/>
              <a:gd name="connsiteX6" fmla="*/ 376990 w 1307114"/>
              <a:gd name="connsiteY6" fmla="*/ 1577583 h 3342215"/>
              <a:gd name="connsiteX7" fmla="*/ 1283368 w 1307114"/>
              <a:gd name="connsiteY7" fmla="*/ 278173 h 3342215"/>
              <a:gd name="connsiteX8" fmla="*/ 1259305 w 1307114"/>
              <a:gd name="connsiteY8" fmla="*/ 45562 h 3342215"/>
              <a:gd name="connsiteX9" fmla="*/ 1010653 w 1307114"/>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03264 w 1312258"/>
              <a:gd name="connsiteY0" fmla="*/ 61604 h 3334194"/>
              <a:gd name="connsiteX1" fmla="*/ 32716 w 1312258"/>
              <a:gd name="connsiteY1" fmla="*/ 1481330 h 3334194"/>
              <a:gd name="connsiteX2" fmla="*/ 2136 w 1312258"/>
              <a:gd name="connsiteY2" fmla="*/ 1713941 h 3334194"/>
              <a:gd name="connsiteX3" fmla="*/ 632 w 1312258"/>
              <a:gd name="connsiteY3" fmla="*/ 3181794 h 3334194"/>
              <a:gd name="connsiteX4" fmla="*/ 169074 w 1312258"/>
              <a:gd name="connsiteY4" fmla="*/ 3334194 h 3334194"/>
              <a:gd name="connsiteX5" fmla="*/ 361579 w 1312258"/>
              <a:gd name="connsiteY5" fmla="*/ 3197836 h 3334194"/>
              <a:gd name="connsiteX6" fmla="*/ 369601 w 1312258"/>
              <a:gd name="connsiteY6" fmla="*/ 1577583 h 3334194"/>
              <a:gd name="connsiteX7" fmla="*/ 1275979 w 1312258"/>
              <a:gd name="connsiteY7" fmla="*/ 278173 h 3334194"/>
              <a:gd name="connsiteX8" fmla="*/ 1251916 w 1312258"/>
              <a:gd name="connsiteY8" fmla="*/ 45562 h 3334194"/>
              <a:gd name="connsiteX9" fmla="*/ 1003264 w 1312258"/>
              <a:gd name="connsiteY9" fmla="*/ 61604 h 3334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12258" h="3334194">
                <a:moveTo>
                  <a:pt x="1003264" y="61604"/>
                </a:moveTo>
                <a:lnTo>
                  <a:pt x="32716" y="1481330"/>
                </a:lnTo>
                <a:cubicBezTo>
                  <a:pt x="19348" y="1558867"/>
                  <a:pt x="5979" y="1593541"/>
                  <a:pt x="2136" y="1713941"/>
                </a:cubicBezTo>
                <a:cubicBezTo>
                  <a:pt x="4810" y="2203225"/>
                  <a:pt x="-2042" y="2692510"/>
                  <a:pt x="632" y="3181794"/>
                </a:cubicBezTo>
                <a:cubicBezTo>
                  <a:pt x="8653" y="3251310"/>
                  <a:pt x="24695" y="3320826"/>
                  <a:pt x="169074" y="3334194"/>
                </a:cubicBezTo>
                <a:cubicBezTo>
                  <a:pt x="345536" y="3310132"/>
                  <a:pt x="337516" y="3262004"/>
                  <a:pt x="361579" y="3197836"/>
                </a:cubicBezTo>
                <a:lnTo>
                  <a:pt x="369601" y="1577583"/>
                </a:lnTo>
                <a:lnTo>
                  <a:pt x="1275979" y="278173"/>
                </a:lnTo>
                <a:cubicBezTo>
                  <a:pt x="1308064" y="184594"/>
                  <a:pt x="1348169" y="147163"/>
                  <a:pt x="1251916" y="45562"/>
                </a:cubicBezTo>
                <a:cubicBezTo>
                  <a:pt x="1104863" y="-37323"/>
                  <a:pt x="1078127" y="8131"/>
                  <a:pt x="1003264" y="61604"/>
                </a:cubicBezTo>
                <a:close/>
              </a:path>
            </a:pathLst>
          </a:custGeom>
          <a:solidFill>
            <a:srgbClr val="1D2E58">
              <a:lumMod val="60000"/>
              <a:lumOff val="40000"/>
            </a:srgbClr>
          </a:soli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14" name="Rectangle 13">
            <a:extLst>
              <a:ext uri="{FF2B5EF4-FFF2-40B4-BE49-F238E27FC236}">
                <a16:creationId xmlns:a16="http://schemas.microsoft.com/office/drawing/2014/main" id="{FFC828C6-58EF-4374-BC7C-417CBF40AF32}"/>
              </a:ext>
            </a:extLst>
          </p:cNvPr>
          <p:cNvSpPr/>
          <p:nvPr/>
        </p:nvSpPr>
        <p:spPr bwMode="auto">
          <a:xfrm>
            <a:off x="2333120" y="5009744"/>
            <a:ext cx="147068" cy="38378"/>
          </a:xfrm>
          <a:prstGeom prst="rect">
            <a:avLst/>
          </a:prstGeom>
          <a:solidFill>
            <a:srgbClr val="68A0DE"/>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15" name="TextBox 14">
            <a:extLst>
              <a:ext uri="{FF2B5EF4-FFF2-40B4-BE49-F238E27FC236}">
                <a16:creationId xmlns:a16="http://schemas.microsoft.com/office/drawing/2014/main" id="{A3B10BF5-0BA6-4738-8B76-A979BA7DFD12}"/>
              </a:ext>
            </a:extLst>
          </p:cNvPr>
          <p:cNvSpPr txBox="1"/>
          <p:nvPr/>
        </p:nvSpPr>
        <p:spPr>
          <a:xfrm>
            <a:off x="482825" y="2850165"/>
            <a:ext cx="1690403" cy="954107"/>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15873"/>
                </a:solidFill>
                <a:effectLst/>
                <a:uLnTx/>
                <a:uFillTx/>
                <a:latin typeface="Calibri" panose="020F0502020204030204" pitchFamily="34" charset="0"/>
                <a:ea typeface="+mn-ea"/>
                <a:cs typeface="Calibri" panose="020F0502020204030204" pitchFamily="34" charset="0"/>
              </a:rPr>
              <a:t>Humanized anti-BCMA IgG1 mAb that binds to BCMA-expressing MM cells</a:t>
            </a:r>
          </a:p>
        </p:txBody>
      </p:sp>
      <p:sp>
        <p:nvSpPr>
          <p:cNvPr id="17" name="TextBox 16">
            <a:extLst>
              <a:ext uri="{FF2B5EF4-FFF2-40B4-BE49-F238E27FC236}">
                <a16:creationId xmlns:a16="http://schemas.microsoft.com/office/drawing/2014/main" id="{9C5AA1B1-E449-4AD8-A405-174A82494754}"/>
              </a:ext>
            </a:extLst>
          </p:cNvPr>
          <p:cNvSpPr txBox="1"/>
          <p:nvPr/>
        </p:nvSpPr>
        <p:spPr>
          <a:xfrm>
            <a:off x="3581539" y="4848949"/>
            <a:ext cx="1700931" cy="1384995"/>
          </a:xfrm>
          <a:prstGeom prst="rect">
            <a:avLst/>
          </a:prstGeom>
          <a:noFill/>
        </p:spPr>
        <p:txBody>
          <a:bodyPr wrap="square" rtlCol="0">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15873"/>
                </a:solidFill>
                <a:effectLst/>
                <a:uLnTx/>
                <a:uFillTx/>
                <a:latin typeface="Calibri" panose="020F0502020204030204" pitchFamily="34" charset="0"/>
                <a:ea typeface="+mn-ea"/>
                <a:cs typeface="Calibri" panose="020F0502020204030204" pitchFamily="34" charset="0"/>
              </a:rPr>
              <a:t>MMAF: microtubule-disrupting cytotoxic agent that leads to apoptosis of BCMA-expressing MM cells</a:t>
            </a:r>
          </a:p>
        </p:txBody>
      </p:sp>
      <p:sp>
        <p:nvSpPr>
          <p:cNvPr id="18" name="TextBox 17">
            <a:extLst>
              <a:ext uri="{FF2B5EF4-FFF2-40B4-BE49-F238E27FC236}">
                <a16:creationId xmlns:a16="http://schemas.microsoft.com/office/drawing/2014/main" id="{A66BAC27-72D4-4D96-821B-753C6D2B30BA}"/>
              </a:ext>
            </a:extLst>
          </p:cNvPr>
          <p:cNvSpPr txBox="1"/>
          <p:nvPr/>
        </p:nvSpPr>
        <p:spPr>
          <a:xfrm>
            <a:off x="494800" y="4653364"/>
            <a:ext cx="1652060" cy="1384995"/>
          </a:xfrm>
          <a:prstGeom prst="rect">
            <a:avLst/>
          </a:prstGeom>
          <a:noFill/>
        </p:spPr>
        <p:txBody>
          <a:bodyPr wrap="square" rtlCol="0">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15873"/>
                </a:solidFill>
                <a:effectLst/>
                <a:uLnTx/>
                <a:uFillTx/>
                <a:latin typeface="Calibri" panose="020F0502020204030204" pitchFamily="34" charset="0"/>
                <a:ea typeface="+mn-ea"/>
                <a:cs typeface="Calibri" panose="020F0502020204030204" pitchFamily="34" charset="0"/>
              </a:rPr>
              <a:t>Protease-resistant maleimidocaproyl linker that joins MMAF to mAb and</a:t>
            </a:r>
            <a:br>
              <a:rPr kumimoji="0" lang="en-US" sz="1400" b="1" i="0" u="none" strike="noStrike" kern="1200" cap="none" spc="0" normalizeH="0" baseline="0" noProof="0" dirty="0">
                <a:ln>
                  <a:noFill/>
                </a:ln>
                <a:solidFill>
                  <a:srgbClr val="015873"/>
                </a:solidFill>
                <a:effectLst/>
                <a:uLnTx/>
                <a:uFillTx/>
                <a:latin typeface="Calibri" panose="020F0502020204030204" pitchFamily="34" charset="0"/>
                <a:ea typeface="+mn-ea"/>
                <a:cs typeface="Calibri" panose="020F0502020204030204" pitchFamily="34" charset="0"/>
              </a:rPr>
            </a:br>
            <a:r>
              <a:rPr kumimoji="0" lang="en-US" sz="1400" b="1" i="0" u="none" strike="noStrike" kern="1200" cap="none" spc="0" normalizeH="0" baseline="0" noProof="0" dirty="0">
                <a:ln>
                  <a:noFill/>
                </a:ln>
                <a:solidFill>
                  <a:srgbClr val="015873"/>
                </a:solidFill>
                <a:effectLst/>
                <a:uLnTx/>
                <a:uFillTx/>
                <a:latin typeface="Calibri" panose="020F0502020204030204" pitchFamily="34" charset="0"/>
                <a:ea typeface="+mn-ea"/>
                <a:cs typeface="Calibri" panose="020F0502020204030204" pitchFamily="34" charset="0"/>
              </a:rPr>
              <a:t>releases payload only in target cell</a:t>
            </a:r>
          </a:p>
        </p:txBody>
      </p:sp>
      <p:grpSp>
        <p:nvGrpSpPr>
          <p:cNvPr id="20" name="Group 19">
            <a:extLst>
              <a:ext uri="{FF2B5EF4-FFF2-40B4-BE49-F238E27FC236}">
                <a16:creationId xmlns:a16="http://schemas.microsoft.com/office/drawing/2014/main" id="{0D7A07D0-8E47-4342-9C5E-97427B8AED8D}"/>
              </a:ext>
            </a:extLst>
          </p:cNvPr>
          <p:cNvGrpSpPr/>
          <p:nvPr/>
        </p:nvGrpSpPr>
        <p:grpSpPr>
          <a:xfrm rot="10800000">
            <a:off x="1970731" y="5012267"/>
            <a:ext cx="469887" cy="165642"/>
            <a:chOff x="6410742" y="2719137"/>
            <a:chExt cx="1000711" cy="352766"/>
          </a:xfrm>
        </p:grpSpPr>
        <p:sp>
          <p:nvSpPr>
            <p:cNvPr id="38" name="Freeform 36">
              <a:extLst>
                <a:ext uri="{FF2B5EF4-FFF2-40B4-BE49-F238E27FC236}">
                  <a16:creationId xmlns:a16="http://schemas.microsoft.com/office/drawing/2014/main" id="{6DB33AE7-A08E-4C2C-8E20-4B31A62BEF9F}"/>
                </a:ext>
              </a:extLst>
            </p:cNvPr>
            <p:cNvSpPr/>
            <p:nvPr/>
          </p:nvSpPr>
          <p:spPr bwMode="auto">
            <a:xfrm>
              <a:off x="6481011" y="2719137"/>
              <a:ext cx="930442" cy="280737"/>
            </a:xfrm>
            <a:custGeom>
              <a:avLst/>
              <a:gdLst>
                <a:gd name="connsiteX0" fmla="*/ 930442 w 930442"/>
                <a:gd name="connsiteY0" fmla="*/ 0 h 280737"/>
                <a:gd name="connsiteX1" fmla="*/ 200526 w 930442"/>
                <a:gd name="connsiteY1" fmla="*/ 0 h 280737"/>
                <a:gd name="connsiteX2" fmla="*/ 0 w 930442"/>
                <a:gd name="connsiteY2" fmla="*/ 280737 h 280737"/>
              </a:gdLst>
              <a:ahLst/>
              <a:cxnLst>
                <a:cxn ang="0">
                  <a:pos x="connsiteX0" y="connsiteY0"/>
                </a:cxn>
                <a:cxn ang="0">
                  <a:pos x="connsiteX1" y="connsiteY1"/>
                </a:cxn>
                <a:cxn ang="0">
                  <a:pos x="connsiteX2" y="connsiteY2"/>
                </a:cxn>
              </a:cxnLst>
              <a:rect l="l" t="t" r="r" b="b"/>
              <a:pathLst>
                <a:path w="930442" h="280737">
                  <a:moveTo>
                    <a:pt x="930442" y="0"/>
                  </a:moveTo>
                  <a:lnTo>
                    <a:pt x="200526" y="0"/>
                  </a:lnTo>
                  <a:lnTo>
                    <a:pt x="0" y="280737"/>
                  </a:lnTo>
                </a:path>
              </a:pathLst>
            </a:cu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39" name="Oval 38">
              <a:extLst>
                <a:ext uri="{FF2B5EF4-FFF2-40B4-BE49-F238E27FC236}">
                  <a16:creationId xmlns:a16="http://schemas.microsoft.com/office/drawing/2014/main" id="{C9682617-E66A-497E-9014-C69D14789A2C}"/>
                </a:ext>
              </a:extLst>
            </p:cNvPr>
            <p:cNvSpPr/>
            <p:nvPr/>
          </p:nvSpPr>
          <p:spPr bwMode="auto">
            <a:xfrm>
              <a:off x="6410742" y="2962175"/>
              <a:ext cx="109728" cy="109728"/>
            </a:xfrm>
            <a:prstGeom prst="ellipse">
              <a:avLst/>
            </a:prstGeom>
            <a:solidFill>
              <a:srgbClr val="FFFFFF"/>
            </a:solidFill>
            <a:ln w="28575">
              <a:solidFill>
                <a:srgbClr val="000000"/>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grpSp>
      <p:cxnSp>
        <p:nvCxnSpPr>
          <p:cNvPr id="21" name="Straight Connector 20">
            <a:extLst>
              <a:ext uri="{FF2B5EF4-FFF2-40B4-BE49-F238E27FC236}">
                <a16:creationId xmlns:a16="http://schemas.microsoft.com/office/drawing/2014/main" id="{494AFD6B-EDC2-403F-9588-EF3DA8AE3E26}"/>
              </a:ext>
            </a:extLst>
          </p:cNvPr>
          <p:cNvCxnSpPr>
            <a:cxnSpLocks/>
          </p:cNvCxnSpPr>
          <p:nvPr/>
        </p:nvCxnSpPr>
        <p:spPr bwMode="auto">
          <a:xfrm flipV="1">
            <a:off x="2491289" y="4457296"/>
            <a:ext cx="145887" cy="0"/>
          </a:xfrm>
          <a:prstGeom prst="line">
            <a:avLst/>
          </a:prstGeom>
          <a:noFill/>
          <a:ln w="28575" cap="flat" cmpd="sng" algn="ctr">
            <a:solidFill>
              <a:srgbClr val="F4AB33"/>
            </a:solidFill>
            <a:prstDash val="solid"/>
            <a:round/>
            <a:headEnd type="none" w="med" len="med"/>
            <a:tailEnd type="none" w="med" len="med"/>
          </a:ln>
          <a:effectLst/>
        </p:spPr>
      </p:cxnSp>
      <p:cxnSp>
        <p:nvCxnSpPr>
          <p:cNvPr id="22" name="Straight Connector 21">
            <a:extLst>
              <a:ext uri="{FF2B5EF4-FFF2-40B4-BE49-F238E27FC236}">
                <a16:creationId xmlns:a16="http://schemas.microsoft.com/office/drawing/2014/main" id="{297343B0-3557-41C9-B48F-36C66E04844A}"/>
              </a:ext>
            </a:extLst>
          </p:cNvPr>
          <p:cNvCxnSpPr>
            <a:cxnSpLocks/>
          </p:cNvCxnSpPr>
          <p:nvPr/>
        </p:nvCxnSpPr>
        <p:spPr bwMode="auto">
          <a:xfrm flipV="1">
            <a:off x="2747399" y="4457296"/>
            <a:ext cx="157186" cy="0"/>
          </a:xfrm>
          <a:prstGeom prst="line">
            <a:avLst/>
          </a:prstGeom>
          <a:noFill/>
          <a:ln w="28575" cap="flat" cmpd="sng" algn="ctr">
            <a:solidFill>
              <a:srgbClr val="F4AB33"/>
            </a:solidFill>
            <a:prstDash val="solid"/>
            <a:round/>
            <a:headEnd type="none" w="med" len="med"/>
            <a:tailEnd type="none" w="med" len="med"/>
          </a:ln>
          <a:effectLst/>
        </p:spPr>
      </p:cxnSp>
      <p:cxnSp>
        <p:nvCxnSpPr>
          <p:cNvPr id="23" name="Straight Connector 22">
            <a:extLst>
              <a:ext uri="{FF2B5EF4-FFF2-40B4-BE49-F238E27FC236}">
                <a16:creationId xmlns:a16="http://schemas.microsoft.com/office/drawing/2014/main" id="{A3C72C2A-C36E-4D39-8E0C-0FF854A784B2}"/>
              </a:ext>
            </a:extLst>
          </p:cNvPr>
          <p:cNvCxnSpPr/>
          <p:nvPr/>
        </p:nvCxnSpPr>
        <p:spPr bwMode="auto">
          <a:xfrm>
            <a:off x="2491289" y="4902088"/>
            <a:ext cx="156302" cy="0"/>
          </a:xfrm>
          <a:prstGeom prst="line">
            <a:avLst/>
          </a:prstGeom>
          <a:noFill/>
          <a:ln w="28575" cap="flat" cmpd="sng" algn="ctr">
            <a:solidFill>
              <a:srgbClr val="F4AB33"/>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E0589DCA-3427-418F-8041-C10C7EA4A7D5}"/>
              </a:ext>
            </a:extLst>
          </p:cNvPr>
          <p:cNvCxnSpPr/>
          <p:nvPr/>
        </p:nvCxnSpPr>
        <p:spPr bwMode="auto">
          <a:xfrm>
            <a:off x="2732333" y="4902088"/>
            <a:ext cx="169484" cy="0"/>
          </a:xfrm>
          <a:prstGeom prst="line">
            <a:avLst/>
          </a:prstGeom>
          <a:noFill/>
          <a:ln w="28575" cap="flat" cmpd="sng" algn="ctr">
            <a:solidFill>
              <a:srgbClr val="F4AB33"/>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E9C4EB05-E0D0-436E-BB0D-D9852B3AE050}"/>
              </a:ext>
            </a:extLst>
          </p:cNvPr>
          <p:cNvCxnSpPr/>
          <p:nvPr/>
        </p:nvCxnSpPr>
        <p:spPr bwMode="auto">
          <a:xfrm>
            <a:off x="2946014" y="4173615"/>
            <a:ext cx="306165" cy="218384"/>
          </a:xfrm>
          <a:prstGeom prst="line">
            <a:avLst/>
          </a:prstGeom>
          <a:noFill/>
          <a:ln w="28575" cap="flat" cmpd="sng" algn="ctr">
            <a:solidFill>
              <a:srgbClr val="F4AB33"/>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4C63A8A1-B64B-4F28-81C4-5B9615290468}"/>
              </a:ext>
            </a:extLst>
          </p:cNvPr>
          <p:cNvCxnSpPr/>
          <p:nvPr/>
        </p:nvCxnSpPr>
        <p:spPr bwMode="auto">
          <a:xfrm flipV="1">
            <a:off x="2126832" y="4166082"/>
            <a:ext cx="302898" cy="225917"/>
          </a:xfrm>
          <a:prstGeom prst="line">
            <a:avLst/>
          </a:prstGeom>
          <a:noFill/>
          <a:ln w="28575" cap="flat" cmpd="sng" algn="ctr">
            <a:solidFill>
              <a:srgbClr val="F4AB33"/>
            </a:solidFill>
            <a:prstDash val="solid"/>
            <a:round/>
            <a:headEnd type="none" w="med" len="med"/>
            <a:tailEnd type="none" w="med" len="med"/>
          </a:ln>
          <a:effectLst/>
        </p:spPr>
      </p:cxnSp>
      <p:sp>
        <p:nvSpPr>
          <p:cNvPr id="27" name="Rectangle 26">
            <a:extLst>
              <a:ext uri="{FF2B5EF4-FFF2-40B4-BE49-F238E27FC236}">
                <a16:creationId xmlns:a16="http://schemas.microsoft.com/office/drawing/2014/main" id="{EF1BFBDC-CF50-4F3C-A6AA-226E59ECA827}"/>
              </a:ext>
            </a:extLst>
          </p:cNvPr>
          <p:cNvSpPr/>
          <p:nvPr/>
        </p:nvSpPr>
        <p:spPr bwMode="auto">
          <a:xfrm rot="19486446">
            <a:off x="2252476" y="4244631"/>
            <a:ext cx="50241" cy="70776"/>
          </a:xfrm>
          <a:prstGeom prst="rect">
            <a:avLst/>
          </a:prstGeom>
          <a:solidFill>
            <a:srgbClr val="F4AB33">
              <a:lumMod val="50000"/>
            </a:srgbClr>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28" name="Rectangle 27">
            <a:extLst>
              <a:ext uri="{FF2B5EF4-FFF2-40B4-BE49-F238E27FC236}">
                <a16:creationId xmlns:a16="http://schemas.microsoft.com/office/drawing/2014/main" id="{4D83AA1C-15E6-4740-801C-610DE47FC16D}"/>
              </a:ext>
            </a:extLst>
          </p:cNvPr>
          <p:cNvSpPr/>
          <p:nvPr/>
        </p:nvSpPr>
        <p:spPr bwMode="auto">
          <a:xfrm rot="2113554" flipV="1">
            <a:off x="3080908" y="4249418"/>
            <a:ext cx="50241" cy="70776"/>
          </a:xfrm>
          <a:prstGeom prst="rect">
            <a:avLst/>
          </a:prstGeom>
          <a:solidFill>
            <a:srgbClr val="F4AB33">
              <a:lumMod val="50000"/>
            </a:srgbClr>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29" name="Rectangle 28">
            <a:extLst>
              <a:ext uri="{FF2B5EF4-FFF2-40B4-BE49-F238E27FC236}">
                <a16:creationId xmlns:a16="http://schemas.microsoft.com/office/drawing/2014/main" id="{494F2D01-5161-4DF6-B2B7-6C0954379F5A}"/>
              </a:ext>
            </a:extLst>
          </p:cNvPr>
          <p:cNvSpPr/>
          <p:nvPr/>
        </p:nvSpPr>
        <p:spPr bwMode="auto">
          <a:xfrm rot="5400000" flipV="1">
            <a:off x="2670329" y="4610563"/>
            <a:ext cx="50241" cy="70776"/>
          </a:xfrm>
          <a:prstGeom prst="rect">
            <a:avLst/>
          </a:prstGeom>
          <a:solidFill>
            <a:srgbClr val="F4AB33">
              <a:lumMod val="50000"/>
            </a:srgbClr>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30" name="7-Point Star 14">
            <a:extLst>
              <a:ext uri="{FF2B5EF4-FFF2-40B4-BE49-F238E27FC236}">
                <a16:creationId xmlns:a16="http://schemas.microsoft.com/office/drawing/2014/main" id="{D694BD2A-8FBB-46F9-A9F1-8082C4D9ECC5}"/>
              </a:ext>
            </a:extLst>
          </p:cNvPr>
          <p:cNvSpPr/>
          <p:nvPr/>
        </p:nvSpPr>
        <p:spPr bwMode="auto">
          <a:xfrm rot="20253103">
            <a:off x="2205337" y="4949484"/>
            <a:ext cx="139353" cy="139353"/>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31" name="7-Point Star 2">
            <a:extLst>
              <a:ext uri="{FF2B5EF4-FFF2-40B4-BE49-F238E27FC236}">
                <a16:creationId xmlns:a16="http://schemas.microsoft.com/office/drawing/2014/main" id="{BD84674C-94B3-4D7B-96A2-190ED6A0E685}"/>
              </a:ext>
            </a:extLst>
          </p:cNvPr>
          <p:cNvSpPr/>
          <p:nvPr/>
        </p:nvSpPr>
        <p:spPr bwMode="auto">
          <a:xfrm>
            <a:off x="3031659" y="4958773"/>
            <a:ext cx="139353" cy="139353"/>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grpSp>
        <p:nvGrpSpPr>
          <p:cNvPr id="32" name="Group 31">
            <a:extLst>
              <a:ext uri="{FF2B5EF4-FFF2-40B4-BE49-F238E27FC236}">
                <a16:creationId xmlns:a16="http://schemas.microsoft.com/office/drawing/2014/main" id="{5FAB8006-582C-45D4-88E6-FE23A0FD24D6}"/>
              </a:ext>
            </a:extLst>
          </p:cNvPr>
          <p:cNvGrpSpPr/>
          <p:nvPr/>
        </p:nvGrpSpPr>
        <p:grpSpPr>
          <a:xfrm flipV="1">
            <a:off x="3121023" y="5029970"/>
            <a:ext cx="469887" cy="165642"/>
            <a:chOff x="6493423" y="2681062"/>
            <a:chExt cx="1000711" cy="352766"/>
          </a:xfrm>
        </p:grpSpPr>
        <p:sp>
          <p:nvSpPr>
            <p:cNvPr id="36" name="Freeform 33">
              <a:extLst>
                <a:ext uri="{FF2B5EF4-FFF2-40B4-BE49-F238E27FC236}">
                  <a16:creationId xmlns:a16="http://schemas.microsoft.com/office/drawing/2014/main" id="{109F798E-7EFD-4BE3-A6F1-56DBD639B4F4}"/>
                </a:ext>
              </a:extLst>
            </p:cNvPr>
            <p:cNvSpPr/>
            <p:nvPr/>
          </p:nvSpPr>
          <p:spPr bwMode="auto">
            <a:xfrm>
              <a:off x="6563692" y="2681062"/>
              <a:ext cx="930442" cy="280737"/>
            </a:xfrm>
            <a:custGeom>
              <a:avLst/>
              <a:gdLst>
                <a:gd name="connsiteX0" fmla="*/ 930442 w 930442"/>
                <a:gd name="connsiteY0" fmla="*/ 0 h 280737"/>
                <a:gd name="connsiteX1" fmla="*/ 200526 w 930442"/>
                <a:gd name="connsiteY1" fmla="*/ 0 h 280737"/>
                <a:gd name="connsiteX2" fmla="*/ 0 w 930442"/>
                <a:gd name="connsiteY2" fmla="*/ 280737 h 280737"/>
              </a:gdLst>
              <a:ahLst/>
              <a:cxnLst>
                <a:cxn ang="0">
                  <a:pos x="connsiteX0" y="connsiteY0"/>
                </a:cxn>
                <a:cxn ang="0">
                  <a:pos x="connsiteX1" y="connsiteY1"/>
                </a:cxn>
                <a:cxn ang="0">
                  <a:pos x="connsiteX2" y="connsiteY2"/>
                </a:cxn>
              </a:cxnLst>
              <a:rect l="l" t="t" r="r" b="b"/>
              <a:pathLst>
                <a:path w="930442" h="280737">
                  <a:moveTo>
                    <a:pt x="930442" y="0"/>
                  </a:moveTo>
                  <a:lnTo>
                    <a:pt x="200526" y="0"/>
                  </a:lnTo>
                  <a:lnTo>
                    <a:pt x="0" y="280737"/>
                  </a:lnTo>
                </a:path>
              </a:pathLst>
            </a:cu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37" name="Oval 36">
              <a:extLst>
                <a:ext uri="{FF2B5EF4-FFF2-40B4-BE49-F238E27FC236}">
                  <a16:creationId xmlns:a16="http://schemas.microsoft.com/office/drawing/2014/main" id="{58DED381-BEC1-49D8-976E-FF0B1C31B11B}"/>
                </a:ext>
              </a:extLst>
            </p:cNvPr>
            <p:cNvSpPr/>
            <p:nvPr/>
          </p:nvSpPr>
          <p:spPr bwMode="auto">
            <a:xfrm>
              <a:off x="6493423" y="2924100"/>
              <a:ext cx="109728" cy="109728"/>
            </a:xfrm>
            <a:prstGeom prst="ellipse">
              <a:avLst/>
            </a:prstGeom>
            <a:solidFill>
              <a:srgbClr val="FFFFFF"/>
            </a:solidFill>
            <a:ln w="28575">
              <a:solidFill>
                <a:srgbClr val="000000"/>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grpSp>
      <p:grpSp>
        <p:nvGrpSpPr>
          <p:cNvPr id="33" name="Group 32">
            <a:extLst>
              <a:ext uri="{FF2B5EF4-FFF2-40B4-BE49-F238E27FC236}">
                <a16:creationId xmlns:a16="http://schemas.microsoft.com/office/drawing/2014/main" id="{E41B5F6A-ABF8-4166-98D7-B59C03FCB8FE}"/>
              </a:ext>
            </a:extLst>
          </p:cNvPr>
          <p:cNvGrpSpPr/>
          <p:nvPr/>
        </p:nvGrpSpPr>
        <p:grpSpPr>
          <a:xfrm>
            <a:off x="2119356" y="3444408"/>
            <a:ext cx="244705" cy="467210"/>
            <a:chOff x="5834351" y="2076891"/>
            <a:chExt cx="686119" cy="995012"/>
          </a:xfrm>
        </p:grpSpPr>
        <p:sp>
          <p:nvSpPr>
            <p:cNvPr id="34" name="Freeform 29">
              <a:extLst>
                <a:ext uri="{FF2B5EF4-FFF2-40B4-BE49-F238E27FC236}">
                  <a16:creationId xmlns:a16="http://schemas.microsoft.com/office/drawing/2014/main" id="{35A632D0-FB9C-4B92-A7F1-2080B1D394ED}"/>
                </a:ext>
              </a:extLst>
            </p:cNvPr>
            <p:cNvSpPr/>
            <p:nvPr/>
          </p:nvSpPr>
          <p:spPr bwMode="auto">
            <a:xfrm flipH="1">
              <a:off x="5834351" y="2076891"/>
              <a:ext cx="658030" cy="894953"/>
            </a:xfrm>
            <a:custGeom>
              <a:avLst/>
              <a:gdLst>
                <a:gd name="connsiteX0" fmla="*/ 930442 w 930442"/>
                <a:gd name="connsiteY0" fmla="*/ 0 h 280737"/>
                <a:gd name="connsiteX1" fmla="*/ 200526 w 930442"/>
                <a:gd name="connsiteY1" fmla="*/ 0 h 280737"/>
                <a:gd name="connsiteX2" fmla="*/ 0 w 930442"/>
                <a:gd name="connsiteY2" fmla="*/ 280737 h 280737"/>
              </a:gdLst>
              <a:ahLst/>
              <a:cxnLst>
                <a:cxn ang="0">
                  <a:pos x="connsiteX0" y="connsiteY0"/>
                </a:cxn>
                <a:cxn ang="0">
                  <a:pos x="connsiteX1" y="connsiteY1"/>
                </a:cxn>
                <a:cxn ang="0">
                  <a:pos x="connsiteX2" y="connsiteY2"/>
                </a:cxn>
              </a:cxnLst>
              <a:rect l="l" t="t" r="r" b="b"/>
              <a:pathLst>
                <a:path w="930442" h="280737">
                  <a:moveTo>
                    <a:pt x="930442" y="0"/>
                  </a:moveTo>
                  <a:lnTo>
                    <a:pt x="200526" y="0"/>
                  </a:lnTo>
                  <a:lnTo>
                    <a:pt x="0" y="280737"/>
                  </a:lnTo>
                </a:path>
              </a:pathLst>
            </a:cu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35" name="Oval 34">
              <a:extLst>
                <a:ext uri="{FF2B5EF4-FFF2-40B4-BE49-F238E27FC236}">
                  <a16:creationId xmlns:a16="http://schemas.microsoft.com/office/drawing/2014/main" id="{B0956B38-9863-42FC-BD28-6F049BB5F877}"/>
                </a:ext>
              </a:extLst>
            </p:cNvPr>
            <p:cNvSpPr/>
            <p:nvPr/>
          </p:nvSpPr>
          <p:spPr bwMode="auto">
            <a:xfrm>
              <a:off x="6410742" y="2962175"/>
              <a:ext cx="109728" cy="109728"/>
            </a:xfrm>
            <a:prstGeom prst="ellipse">
              <a:avLst/>
            </a:prstGeom>
            <a:solidFill>
              <a:srgbClr val="FFFFFF"/>
            </a:solidFill>
            <a:ln w="28575">
              <a:solidFill>
                <a:srgbClr val="000000"/>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grpSp>
      <p:sp>
        <p:nvSpPr>
          <p:cNvPr id="57" name="Text Box 15">
            <a:extLst>
              <a:ext uri="{FF2B5EF4-FFF2-40B4-BE49-F238E27FC236}">
                <a16:creationId xmlns:a16="http://schemas.microsoft.com/office/drawing/2014/main" id="{86B0A9FB-2D5B-42B8-B496-D35F60B986EF}"/>
              </a:ext>
            </a:extLst>
          </p:cNvPr>
          <p:cNvSpPr txBox="1">
            <a:spLocks noChangeArrowheads="1"/>
          </p:cNvSpPr>
          <p:nvPr/>
        </p:nvSpPr>
        <p:spPr bwMode="auto">
          <a:xfrm>
            <a:off x="420840" y="6400827"/>
            <a:ext cx="8865057" cy="276999"/>
          </a:xfrm>
          <a:prstGeom prst="rect">
            <a:avLst/>
          </a:prstGeom>
          <a:noFill/>
          <a:ln>
            <a:noFill/>
          </a:ln>
        </p:spPr>
        <p:txBody>
          <a:bodyPr wrap="square"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Tai. Blood. 2014;123:3128. </a:t>
            </a:r>
            <a:r>
              <a:rPr kumimoji="0" lang="da-DK"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Farooq. Ophthalmol Ther. 2020;9:889. </a:t>
            </a:r>
            <a:endPar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nvGrpSpPr>
          <p:cNvPr id="61" name="Group 60">
            <a:extLst>
              <a:ext uri="{FF2B5EF4-FFF2-40B4-BE49-F238E27FC236}">
                <a16:creationId xmlns:a16="http://schemas.microsoft.com/office/drawing/2014/main" id="{46DC470F-B266-404F-8FC0-E78F30548302}"/>
              </a:ext>
            </a:extLst>
          </p:cNvPr>
          <p:cNvGrpSpPr>
            <a:grpSpLocks noChangeAspect="1"/>
          </p:cNvGrpSpPr>
          <p:nvPr/>
        </p:nvGrpSpPr>
        <p:grpSpPr>
          <a:xfrm>
            <a:off x="5247767" y="1481485"/>
            <a:ext cx="4650633" cy="4557021"/>
            <a:chOff x="4619377" y="1189693"/>
            <a:chExt cx="4697609" cy="4603050"/>
          </a:xfrm>
        </p:grpSpPr>
        <p:grpSp>
          <p:nvGrpSpPr>
            <p:cNvPr id="62" name="Group 61">
              <a:extLst>
                <a:ext uri="{FF2B5EF4-FFF2-40B4-BE49-F238E27FC236}">
                  <a16:creationId xmlns:a16="http://schemas.microsoft.com/office/drawing/2014/main" id="{8B4862B3-4B23-4EC0-85A5-5E2FF1C11150}"/>
                </a:ext>
              </a:extLst>
            </p:cNvPr>
            <p:cNvGrpSpPr/>
            <p:nvPr/>
          </p:nvGrpSpPr>
          <p:grpSpPr>
            <a:xfrm rot="16200000">
              <a:off x="4973482" y="2806586"/>
              <a:ext cx="2586407" cy="1676875"/>
              <a:chOff x="2105843" y="3329608"/>
              <a:chExt cx="1713235" cy="1110761"/>
            </a:xfrm>
          </p:grpSpPr>
          <p:sp>
            <p:nvSpPr>
              <p:cNvPr id="183" name="Freeform 67">
                <a:extLst>
                  <a:ext uri="{FF2B5EF4-FFF2-40B4-BE49-F238E27FC236}">
                    <a16:creationId xmlns:a16="http://schemas.microsoft.com/office/drawing/2014/main" id="{3A2FCEFA-31B3-44EF-B2D0-AAAE7608025C}"/>
                  </a:ext>
                </a:extLst>
              </p:cNvPr>
              <p:cNvSpPr/>
              <p:nvPr/>
            </p:nvSpPr>
            <p:spPr bwMode="auto">
              <a:xfrm rot="5710343">
                <a:off x="2407080" y="3028371"/>
                <a:ext cx="1110761" cy="1713235"/>
              </a:xfrm>
              <a:custGeom>
                <a:avLst/>
                <a:gdLst>
                  <a:gd name="connsiteX0" fmla="*/ 115888 w 1040210"/>
                  <a:gd name="connsiteY0" fmla="*/ 384969 h 1144985"/>
                  <a:gd name="connsiteX1" fmla="*/ 123032 w 1040210"/>
                  <a:gd name="connsiteY1" fmla="*/ 330201 h 1144985"/>
                  <a:gd name="connsiteX2" fmla="*/ 103982 w 1040210"/>
                  <a:gd name="connsiteY2" fmla="*/ 265907 h 1144985"/>
                  <a:gd name="connsiteX3" fmla="*/ 89694 w 1040210"/>
                  <a:gd name="connsiteY3" fmla="*/ 218282 h 1144985"/>
                  <a:gd name="connsiteX4" fmla="*/ 125413 w 1040210"/>
                  <a:gd name="connsiteY4" fmla="*/ 213519 h 1144985"/>
                  <a:gd name="connsiteX5" fmla="*/ 180182 w 1040210"/>
                  <a:gd name="connsiteY5" fmla="*/ 246857 h 1144985"/>
                  <a:gd name="connsiteX6" fmla="*/ 227807 w 1040210"/>
                  <a:gd name="connsiteY6" fmla="*/ 270669 h 1144985"/>
                  <a:gd name="connsiteX7" fmla="*/ 244475 w 1040210"/>
                  <a:gd name="connsiteY7" fmla="*/ 273051 h 1144985"/>
                  <a:gd name="connsiteX8" fmla="*/ 318294 w 1040210"/>
                  <a:gd name="connsiteY8" fmla="*/ 232569 h 1144985"/>
                  <a:gd name="connsiteX9" fmla="*/ 449263 w 1040210"/>
                  <a:gd name="connsiteY9" fmla="*/ 184944 h 1144985"/>
                  <a:gd name="connsiteX10" fmla="*/ 539750 w 1040210"/>
                  <a:gd name="connsiteY10" fmla="*/ 184944 h 1144985"/>
                  <a:gd name="connsiteX11" fmla="*/ 601663 w 1040210"/>
                  <a:gd name="connsiteY11" fmla="*/ 118269 h 1144985"/>
                  <a:gd name="connsiteX12" fmla="*/ 646907 w 1040210"/>
                  <a:gd name="connsiteY12" fmla="*/ 34926 h 1144985"/>
                  <a:gd name="connsiteX13" fmla="*/ 718344 w 1040210"/>
                  <a:gd name="connsiteY13" fmla="*/ 3969 h 1144985"/>
                  <a:gd name="connsiteX14" fmla="*/ 758825 w 1040210"/>
                  <a:gd name="connsiteY14" fmla="*/ 11113 h 1144985"/>
                  <a:gd name="connsiteX15" fmla="*/ 763588 w 1040210"/>
                  <a:gd name="connsiteY15" fmla="*/ 70644 h 1144985"/>
                  <a:gd name="connsiteX16" fmla="*/ 799307 w 1040210"/>
                  <a:gd name="connsiteY16" fmla="*/ 130176 h 1144985"/>
                  <a:gd name="connsiteX17" fmla="*/ 837407 w 1040210"/>
                  <a:gd name="connsiteY17" fmla="*/ 158751 h 1144985"/>
                  <a:gd name="connsiteX18" fmla="*/ 920750 w 1040210"/>
                  <a:gd name="connsiteY18" fmla="*/ 158751 h 1144985"/>
                  <a:gd name="connsiteX19" fmla="*/ 965994 w 1040210"/>
                  <a:gd name="connsiteY19" fmla="*/ 175419 h 1144985"/>
                  <a:gd name="connsiteX20" fmla="*/ 968375 w 1040210"/>
                  <a:gd name="connsiteY20" fmla="*/ 215901 h 1144985"/>
                  <a:gd name="connsiteX21" fmla="*/ 946944 w 1040210"/>
                  <a:gd name="connsiteY21" fmla="*/ 275432 h 1144985"/>
                  <a:gd name="connsiteX22" fmla="*/ 946944 w 1040210"/>
                  <a:gd name="connsiteY22" fmla="*/ 334963 h 1144985"/>
                  <a:gd name="connsiteX23" fmla="*/ 982663 w 1040210"/>
                  <a:gd name="connsiteY23" fmla="*/ 401638 h 1144985"/>
                  <a:gd name="connsiteX24" fmla="*/ 1008857 w 1040210"/>
                  <a:gd name="connsiteY24" fmla="*/ 523082 h 1144985"/>
                  <a:gd name="connsiteX25" fmla="*/ 999332 w 1040210"/>
                  <a:gd name="connsiteY25" fmla="*/ 727869 h 1144985"/>
                  <a:gd name="connsiteX26" fmla="*/ 989807 w 1040210"/>
                  <a:gd name="connsiteY26" fmla="*/ 765969 h 1144985"/>
                  <a:gd name="connsiteX27" fmla="*/ 1006475 w 1040210"/>
                  <a:gd name="connsiteY27" fmla="*/ 811213 h 1144985"/>
                  <a:gd name="connsiteX28" fmla="*/ 1039813 w 1040210"/>
                  <a:gd name="connsiteY28" fmla="*/ 856457 h 1144985"/>
                  <a:gd name="connsiteX29" fmla="*/ 1004094 w 1040210"/>
                  <a:gd name="connsiteY29" fmla="*/ 899319 h 1144985"/>
                  <a:gd name="connsiteX30" fmla="*/ 937419 w 1040210"/>
                  <a:gd name="connsiteY30" fmla="*/ 908844 h 1144985"/>
                  <a:gd name="connsiteX31" fmla="*/ 885032 w 1040210"/>
                  <a:gd name="connsiteY31" fmla="*/ 915988 h 1144985"/>
                  <a:gd name="connsiteX32" fmla="*/ 851694 w 1040210"/>
                  <a:gd name="connsiteY32" fmla="*/ 949326 h 1144985"/>
                  <a:gd name="connsiteX33" fmla="*/ 763588 w 1040210"/>
                  <a:gd name="connsiteY33" fmla="*/ 999332 h 1144985"/>
                  <a:gd name="connsiteX34" fmla="*/ 699294 w 1040210"/>
                  <a:gd name="connsiteY34" fmla="*/ 1068388 h 1144985"/>
                  <a:gd name="connsiteX35" fmla="*/ 658813 w 1040210"/>
                  <a:gd name="connsiteY35" fmla="*/ 1082676 h 1144985"/>
                  <a:gd name="connsiteX36" fmla="*/ 604044 w 1040210"/>
                  <a:gd name="connsiteY36" fmla="*/ 1051719 h 1144985"/>
                  <a:gd name="connsiteX37" fmla="*/ 573088 w 1040210"/>
                  <a:gd name="connsiteY37" fmla="*/ 1058863 h 1144985"/>
                  <a:gd name="connsiteX38" fmla="*/ 494507 w 1040210"/>
                  <a:gd name="connsiteY38" fmla="*/ 1120776 h 1144985"/>
                  <a:gd name="connsiteX39" fmla="*/ 461169 w 1040210"/>
                  <a:gd name="connsiteY39" fmla="*/ 1137444 h 1144985"/>
                  <a:gd name="connsiteX40" fmla="*/ 413544 w 1040210"/>
                  <a:gd name="connsiteY40" fmla="*/ 1075532 h 1144985"/>
                  <a:gd name="connsiteX41" fmla="*/ 332582 w 1040210"/>
                  <a:gd name="connsiteY41" fmla="*/ 1006476 h 1144985"/>
                  <a:gd name="connsiteX42" fmla="*/ 268288 w 1040210"/>
                  <a:gd name="connsiteY42" fmla="*/ 1027907 h 1144985"/>
                  <a:gd name="connsiteX43" fmla="*/ 237332 w 1040210"/>
                  <a:gd name="connsiteY43" fmla="*/ 996951 h 1144985"/>
                  <a:gd name="connsiteX44" fmla="*/ 225425 w 1040210"/>
                  <a:gd name="connsiteY44" fmla="*/ 961232 h 1144985"/>
                  <a:gd name="connsiteX45" fmla="*/ 184944 w 1040210"/>
                  <a:gd name="connsiteY45" fmla="*/ 942182 h 1144985"/>
                  <a:gd name="connsiteX46" fmla="*/ 123032 w 1040210"/>
                  <a:gd name="connsiteY46" fmla="*/ 865982 h 1144985"/>
                  <a:gd name="connsiteX47" fmla="*/ 84932 w 1040210"/>
                  <a:gd name="connsiteY47" fmla="*/ 770732 h 1144985"/>
                  <a:gd name="connsiteX48" fmla="*/ 77788 w 1040210"/>
                  <a:gd name="connsiteY48" fmla="*/ 718344 h 1144985"/>
                  <a:gd name="connsiteX49" fmla="*/ 53975 w 1040210"/>
                  <a:gd name="connsiteY49" fmla="*/ 654051 h 1144985"/>
                  <a:gd name="connsiteX50" fmla="*/ 6350 w 1040210"/>
                  <a:gd name="connsiteY50" fmla="*/ 534988 h 1144985"/>
                  <a:gd name="connsiteX51" fmla="*/ 15875 w 1040210"/>
                  <a:gd name="connsiteY51" fmla="*/ 423069 h 1144985"/>
                  <a:gd name="connsiteX52" fmla="*/ 34925 w 1040210"/>
                  <a:gd name="connsiteY52" fmla="*/ 384969 h 1144985"/>
                  <a:gd name="connsiteX53" fmla="*/ 20638 w 1040210"/>
                  <a:gd name="connsiteY53" fmla="*/ 330201 h 1144985"/>
                  <a:gd name="connsiteX54" fmla="*/ 39688 w 1040210"/>
                  <a:gd name="connsiteY54" fmla="*/ 313532 h 1144985"/>
                  <a:gd name="connsiteX55" fmla="*/ 111125 w 1040210"/>
                  <a:gd name="connsiteY55" fmla="*/ 323057 h 1144985"/>
                  <a:gd name="connsiteX56" fmla="*/ 123032 w 1040210"/>
                  <a:gd name="connsiteY56" fmla="*/ 330201 h 1144985"/>
                  <a:gd name="connsiteX0" fmla="*/ 111450 w 1035378"/>
                  <a:gd name="connsiteY0" fmla="*/ 387266 h 1142188"/>
                  <a:gd name="connsiteX1" fmla="*/ 118594 w 1035378"/>
                  <a:gd name="connsiteY1" fmla="*/ 332498 h 1142188"/>
                  <a:gd name="connsiteX2" fmla="*/ 99544 w 1035378"/>
                  <a:gd name="connsiteY2" fmla="*/ 268204 h 1142188"/>
                  <a:gd name="connsiteX3" fmla="*/ 85256 w 1035378"/>
                  <a:gd name="connsiteY3" fmla="*/ 220579 h 1142188"/>
                  <a:gd name="connsiteX4" fmla="*/ 120975 w 1035378"/>
                  <a:gd name="connsiteY4" fmla="*/ 215816 h 1142188"/>
                  <a:gd name="connsiteX5" fmla="*/ 175744 w 1035378"/>
                  <a:gd name="connsiteY5" fmla="*/ 249154 h 1142188"/>
                  <a:gd name="connsiteX6" fmla="*/ 223369 w 1035378"/>
                  <a:gd name="connsiteY6" fmla="*/ 272966 h 1142188"/>
                  <a:gd name="connsiteX7" fmla="*/ 240037 w 1035378"/>
                  <a:gd name="connsiteY7" fmla="*/ 275348 h 1142188"/>
                  <a:gd name="connsiteX8" fmla="*/ 313856 w 1035378"/>
                  <a:gd name="connsiteY8" fmla="*/ 234866 h 1142188"/>
                  <a:gd name="connsiteX9" fmla="*/ 444825 w 1035378"/>
                  <a:gd name="connsiteY9" fmla="*/ 187241 h 1142188"/>
                  <a:gd name="connsiteX10" fmla="*/ 535312 w 1035378"/>
                  <a:gd name="connsiteY10" fmla="*/ 187241 h 1142188"/>
                  <a:gd name="connsiteX11" fmla="*/ 597225 w 1035378"/>
                  <a:gd name="connsiteY11" fmla="*/ 120566 h 1142188"/>
                  <a:gd name="connsiteX12" fmla="*/ 677103 w 1035378"/>
                  <a:gd name="connsiteY12" fmla="*/ 89487 h 1142188"/>
                  <a:gd name="connsiteX13" fmla="*/ 713906 w 1035378"/>
                  <a:gd name="connsiteY13" fmla="*/ 6266 h 1142188"/>
                  <a:gd name="connsiteX14" fmla="*/ 754387 w 1035378"/>
                  <a:gd name="connsiteY14" fmla="*/ 13410 h 1142188"/>
                  <a:gd name="connsiteX15" fmla="*/ 759150 w 1035378"/>
                  <a:gd name="connsiteY15" fmla="*/ 72941 h 1142188"/>
                  <a:gd name="connsiteX16" fmla="*/ 794869 w 1035378"/>
                  <a:gd name="connsiteY16" fmla="*/ 132473 h 1142188"/>
                  <a:gd name="connsiteX17" fmla="*/ 832969 w 1035378"/>
                  <a:gd name="connsiteY17" fmla="*/ 161048 h 1142188"/>
                  <a:gd name="connsiteX18" fmla="*/ 916312 w 1035378"/>
                  <a:gd name="connsiteY18" fmla="*/ 161048 h 1142188"/>
                  <a:gd name="connsiteX19" fmla="*/ 961556 w 1035378"/>
                  <a:gd name="connsiteY19" fmla="*/ 177716 h 1142188"/>
                  <a:gd name="connsiteX20" fmla="*/ 963937 w 1035378"/>
                  <a:gd name="connsiteY20" fmla="*/ 218198 h 1142188"/>
                  <a:gd name="connsiteX21" fmla="*/ 942506 w 1035378"/>
                  <a:gd name="connsiteY21" fmla="*/ 277729 h 1142188"/>
                  <a:gd name="connsiteX22" fmla="*/ 942506 w 1035378"/>
                  <a:gd name="connsiteY22" fmla="*/ 337260 h 1142188"/>
                  <a:gd name="connsiteX23" fmla="*/ 978225 w 1035378"/>
                  <a:gd name="connsiteY23" fmla="*/ 403935 h 1142188"/>
                  <a:gd name="connsiteX24" fmla="*/ 1004419 w 1035378"/>
                  <a:gd name="connsiteY24" fmla="*/ 525379 h 1142188"/>
                  <a:gd name="connsiteX25" fmla="*/ 994894 w 1035378"/>
                  <a:gd name="connsiteY25" fmla="*/ 730166 h 1142188"/>
                  <a:gd name="connsiteX26" fmla="*/ 985369 w 1035378"/>
                  <a:gd name="connsiteY26" fmla="*/ 768266 h 1142188"/>
                  <a:gd name="connsiteX27" fmla="*/ 1002037 w 1035378"/>
                  <a:gd name="connsiteY27" fmla="*/ 813510 h 1142188"/>
                  <a:gd name="connsiteX28" fmla="*/ 1035375 w 1035378"/>
                  <a:gd name="connsiteY28" fmla="*/ 858754 h 1142188"/>
                  <a:gd name="connsiteX29" fmla="*/ 999656 w 1035378"/>
                  <a:gd name="connsiteY29" fmla="*/ 901616 h 1142188"/>
                  <a:gd name="connsiteX30" fmla="*/ 932981 w 1035378"/>
                  <a:gd name="connsiteY30" fmla="*/ 911141 h 1142188"/>
                  <a:gd name="connsiteX31" fmla="*/ 880594 w 1035378"/>
                  <a:gd name="connsiteY31" fmla="*/ 918285 h 1142188"/>
                  <a:gd name="connsiteX32" fmla="*/ 847256 w 1035378"/>
                  <a:gd name="connsiteY32" fmla="*/ 951623 h 1142188"/>
                  <a:gd name="connsiteX33" fmla="*/ 759150 w 1035378"/>
                  <a:gd name="connsiteY33" fmla="*/ 1001629 h 1142188"/>
                  <a:gd name="connsiteX34" fmla="*/ 694856 w 1035378"/>
                  <a:gd name="connsiteY34" fmla="*/ 1070685 h 1142188"/>
                  <a:gd name="connsiteX35" fmla="*/ 654375 w 1035378"/>
                  <a:gd name="connsiteY35" fmla="*/ 1084973 h 1142188"/>
                  <a:gd name="connsiteX36" fmla="*/ 599606 w 1035378"/>
                  <a:gd name="connsiteY36" fmla="*/ 1054016 h 1142188"/>
                  <a:gd name="connsiteX37" fmla="*/ 568650 w 1035378"/>
                  <a:gd name="connsiteY37" fmla="*/ 1061160 h 1142188"/>
                  <a:gd name="connsiteX38" fmla="*/ 490069 w 1035378"/>
                  <a:gd name="connsiteY38" fmla="*/ 1123073 h 1142188"/>
                  <a:gd name="connsiteX39" fmla="*/ 456731 w 1035378"/>
                  <a:gd name="connsiteY39" fmla="*/ 1139741 h 1142188"/>
                  <a:gd name="connsiteX40" fmla="*/ 409106 w 1035378"/>
                  <a:gd name="connsiteY40" fmla="*/ 1077829 h 1142188"/>
                  <a:gd name="connsiteX41" fmla="*/ 328144 w 1035378"/>
                  <a:gd name="connsiteY41" fmla="*/ 1008773 h 1142188"/>
                  <a:gd name="connsiteX42" fmla="*/ 263850 w 1035378"/>
                  <a:gd name="connsiteY42" fmla="*/ 1030204 h 1142188"/>
                  <a:gd name="connsiteX43" fmla="*/ 232894 w 1035378"/>
                  <a:gd name="connsiteY43" fmla="*/ 999248 h 1142188"/>
                  <a:gd name="connsiteX44" fmla="*/ 220987 w 1035378"/>
                  <a:gd name="connsiteY44" fmla="*/ 963529 h 1142188"/>
                  <a:gd name="connsiteX45" fmla="*/ 180506 w 1035378"/>
                  <a:gd name="connsiteY45" fmla="*/ 944479 h 1142188"/>
                  <a:gd name="connsiteX46" fmla="*/ 118594 w 1035378"/>
                  <a:gd name="connsiteY46" fmla="*/ 868279 h 1142188"/>
                  <a:gd name="connsiteX47" fmla="*/ 80494 w 1035378"/>
                  <a:gd name="connsiteY47" fmla="*/ 773029 h 1142188"/>
                  <a:gd name="connsiteX48" fmla="*/ 73350 w 1035378"/>
                  <a:gd name="connsiteY48" fmla="*/ 720641 h 1142188"/>
                  <a:gd name="connsiteX49" fmla="*/ 49537 w 1035378"/>
                  <a:gd name="connsiteY49" fmla="*/ 656348 h 1142188"/>
                  <a:gd name="connsiteX50" fmla="*/ 1912 w 1035378"/>
                  <a:gd name="connsiteY50" fmla="*/ 537285 h 1142188"/>
                  <a:gd name="connsiteX51" fmla="*/ 11437 w 1035378"/>
                  <a:gd name="connsiteY51" fmla="*/ 425366 h 1142188"/>
                  <a:gd name="connsiteX52" fmla="*/ 30487 w 1035378"/>
                  <a:gd name="connsiteY52" fmla="*/ 387266 h 1142188"/>
                  <a:gd name="connsiteX53" fmla="*/ 16200 w 1035378"/>
                  <a:gd name="connsiteY53" fmla="*/ 332498 h 1142188"/>
                  <a:gd name="connsiteX54" fmla="*/ 35250 w 1035378"/>
                  <a:gd name="connsiteY54" fmla="*/ 315829 h 1142188"/>
                  <a:gd name="connsiteX55" fmla="*/ 106687 w 1035378"/>
                  <a:gd name="connsiteY55" fmla="*/ 325354 h 1142188"/>
                  <a:gd name="connsiteX56" fmla="*/ 118594 w 1035378"/>
                  <a:gd name="connsiteY56" fmla="*/ 332498 h 1142188"/>
                  <a:gd name="connsiteX0" fmla="*/ 111450 w 1035378"/>
                  <a:gd name="connsiteY0" fmla="*/ 381064 h 1135986"/>
                  <a:gd name="connsiteX1" fmla="*/ 118594 w 1035378"/>
                  <a:gd name="connsiteY1" fmla="*/ 326296 h 1135986"/>
                  <a:gd name="connsiteX2" fmla="*/ 99544 w 1035378"/>
                  <a:gd name="connsiteY2" fmla="*/ 262002 h 1135986"/>
                  <a:gd name="connsiteX3" fmla="*/ 85256 w 1035378"/>
                  <a:gd name="connsiteY3" fmla="*/ 214377 h 1135986"/>
                  <a:gd name="connsiteX4" fmla="*/ 120975 w 1035378"/>
                  <a:gd name="connsiteY4" fmla="*/ 209614 h 1135986"/>
                  <a:gd name="connsiteX5" fmla="*/ 175744 w 1035378"/>
                  <a:gd name="connsiteY5" fmla="*/ 242952 h 1135986"/>
                  <a:gd name="connsiteX6" fmla="*/ 223369 w 1035378"/>
                  <a:gd name="connsiteY6" fmla="*/ 266764 h 1135986"/>
                  <a:gd name="connsiteX7" fmla="*/ 240037 w 1035378"/>
                  <a:gd name="connsiteY7" fmla="*/ 269146 h 1135986"/>
                  <a:gd name="connsiteX8" fmla="*/ 313856 w 1035378"/>
                  <a:gd name="connsiteY8" fmla="*/ 228664 h 1135986"/>
                  <a:gd name="connsiteX9" fmla="*/ 444825 w 1035378"/>
                  <a:gd name="connsiteY9" fmla="*/ 181039 h 1135986"/>
                  <a:gd name="connsiteX10" fmla="*/ 535312 w 1035378"/>
                  <a:gd name="connsiteY10" fmla="*/ 181039 h 1135986"/>
                  <a:gd name="connsiteX11" fmla="*/ 597225 w 1035378"/>
                  <a:gd name="connsiteY11" fmla="*/ 114364 h 1135986"/>
                  <a:gd name="connsiteX12" fmla="*/ 677103 w 1035378"/>
                  <a:gd name="connsiteY12" fmla="*/ 83285 h 1135986"/>
                  <a:gd name="connsiteX13" fmla="*/ 713906 w 1035378"/>
                  <a:gd name="connsiteY13" fmla="*/ 64 h 1135986"/>
                  <a:gd name="connsiteX14" fmla="*/ 736008 w 1035378"/>
                  <a:gd name="connsiteY14" fmla="*/ 97628 h 1135986"/>
                  <a:gd name="connsiteX15" fmla="*/ 759150 w 1035378"/>
                  <a:gd name="connsiteY15" fmla="*/ 66739 h 1135986"/>
                  <a:gd name="connsiteX16" fmla="*/ 794869 w 1035378"/>
                  <a:gd name="connsiteY16" fmla="*/ 126271 h 1135986"/>
                  <a:gd name="connsiteX17" fmla="*/ 832969 w 1035378"/>
                  <a:gd name="connsiteY17" fmla="*/ 154846 h 1135986"/>
                  <a:gd name="connsiteX18" fmla="*/ 916312 w 1035378"/>
                  <a:gd name="connsiteY18" fmla="*/ 154846 h 1135986"/>
                  <a:gd name="connsiteX19" fmla="*/ 961556 w 1035378"/>
                  <a:gd name="connsiteY19" fmla="*/ 171514 h 1135986"/>
                  <a:gd name="connsiteX20" fmla="*/ 963937 w 1035378"/>
                  <a:gd name="connsiteY20" fmla="*/ 211996 h 1135986"/>
                  <a:gd name="connsiteX21" fmla="*/ 942506 w 1035378"/>
                  <a:gd name="connsiteY21" fmla="*/ 271527 h 1135986"/>
                  <a:gd name="connsiteX22" fmla="*/ 942506 w 1035378"/>
                  <a:gd name="connsiteY22" fmla="*/ 331058 h 1135986"/>
                  <a:gd name="connsiteX23" fmla="*/ 978225 w 1035378"/>
                  <a:gd name="connsiteY23" fmla="*/ 397733 h 1135986"/>
                  <a:gd name="connsiteX24" fmla="*/ 1004419 w 1035378"/>
                  <a:gd name="connsiteY24" fmla="*/ 519177 h 1135986"/>
                  <a:gd name="connsiteX25" fmla="*/ 994894 w 1035378"/>
                  <a:gd name="connsiteY25" fmla="*/ 723964 h 1135986"/>
                  <a:gd name="connsiteX26" fmla="*/ 985369 w 1035378"/>
                  <a:gd name="connsiteY26" fmla="*/ 762064 h 1135986"/>
                  <a:gd name="connsiteX27" fmla="*/ 1002037 w 1035378"/>
                  <a:gd name="connsiteY27" fmla="*/ 807308 h 1135986"/>
                  <a:gd name="connsiteX28" fmla="*/ 1035375 w 1035378"/>
                  <a:gd name="connsiteY28" fmla="*/ 852552 h 1135986"/>
                  <a:gd name="connsiteX29" fmla="*/ 999656 w 1035378"/>
                  <a:gd name="connsiteY29" fmla="*/ 895414 h 1135986"/>
                  <a:gd name="connsiteX30" fmla="*/ 932981 w 1035378"/>
                  <a:gd name="connsiteY30" fmla="*/ 904939 h 1135986"/>
                  <a:gd name="connsiteX31" fmla="*/ 880594 w 1035378"/>
                  <a:gd name="connsiteY31" fmla="*/ 912083 h 1135986"/>
                  <a:gd name="connsiteX32" fmla="*/ 847256 w 1035378"/>
                  <a:gd name="connsiteY32" fmla="*/ 945421 h 1135986"/>
                  <a:gd name="connsiteX33" fmla="*/ 759150 w 1035378"/>
                  <a:gd name="connsiteY33" fmla="*/ 995427 h 1135986"/>
                  <a:gd name="connsiteX34" fmla="*/ 694856 w 1035378"/>
                  <a:gd name="connsiteY34" fmla="*/ 1064483 h 1135986"/>
                  <a:gd name="connsiteX35" fmla="*/ 654375 w 1035378"/>
                  <a:gd name="connsiteY35" fmla="*/ 1078771 h 1135986"/>
                  <a:gd name="connsiteX36" fmla="*/ 599606 w 1035378"/>
                  <a:gd name="connsiteY36" fmla="*/ 1047814 h 1135986"/>
                  <a:gd name="connsiteX37" fmla="*/ 568650 w 1035378"/>
                  <a:gd name="connsiteY37" fmla="*/ 1054958 h 1135986"/>
                  <a:gd name="connsiteX38" fmla="*/ 490069 w 1035378"/>
                  <a:gd name="connsiteY38" fmla="*/ 1116871 h 1135986"/>
                  <a:gd name="connsiteX39" fmla="*/ 456731 w 1035378"/>
                  <a:gd name="connsiteY39" fmla="*/ 1133539 h 1135986"/>
                  <a:gd name="connsiteX40" fmla="*/ 409106 w 1035378"/>
                  <a:gd name="connsiteY40" fmla="*/ 1071627 h 1135986"/>
                  <a:gd name="connsiteX41" fmla="*/ 328144 w 1035378"/>
                  <a:gd name="connsiteY41" fmla="*/ 1002571 h 1135986"/>
                  <a:gd name="connsiteX42" fmla="*/ 263850 w 1035378"/>
                  <a:gd name="connsiteY42" fmla="*/ 1024002 h 1135986"/>
                  <a:gd name="connsiteX43" fmla="*/ 232894 w 1035378"/>
                  <a:gd name="connsiteY43" fmla="*/ 993046 h 1135986"/>
                  <a:gd name="connsiteX44" fmla="*/ 220987 w 1035378"/>
                  <a:gd name="connsiteY44" fmla="*/ 957327 h 1135986"/>
                  <a:gd name="connsiteX45" fmla="*/ 180506 w 1035378"/>
                  <a:gd name="connsiteY45" fmla="*/ 938277 h 1135986"/>
                  <a:gd name="connsiteX46" fmla="*/ 118594 w 1035378"/>
                  <a:gd name="connsiteY46" fmla="*/ 862077 h 1135986"/>
                  <a:gd name="connsiteX47" fmla="*/ 80494 w 1035378"/>
                  <a:gd name="connsiteY47" fmla="*/ 766827 h 1135986"/>
                  <a:gd name="connsiteX48" fmla="*/ 73350 w 1035378"/>
                  <a:gd name="connsiteY48" fmla="*/ 714439 h 1135986"/>
                  <a:gd name="connsiteX49" fmla="*/ 49537 w 1035378"/>
                  <a:gd name="connsiteY49" fmla="*/ 650146 h 1135986"/>
                  <a:gd name="connsiteX50" fmla="*/ 1912 w 1035378"/>
                  <a:gd name="connsiteY50" fmla="*/ 531083 h 1135986"/>
                  <a:gd name="connsiteX51" fmla="*/ 11437 w 1035378"/>
                  <a:gd name="connsiteY51" fmla="*/ 419164 h 1135986"/>
                  <a:gd name="connsiteX52" fmla="*/ 30487 w 1035378"/>
                  <a:gd name="connsiteY52" fmla="*/ 381064 h 1135986"/>
                  <a:gd name="connsiteX53" fmla="*/ 16200 w 1035378"/>
                  <a:gd name="connsiteY53" fmla="*/ 326296 h 1135986"/>
                  <a:gd name="connsiteX54" fmla="*/ 35250 w 1035378"/>
                  <a:gd name="connsiteY54" fmla="*/ 309627 h 1135986"/>
                  <a:gd name="connsiteX55" fmla="*/ 106687 w 1035378"/>
                  <a:gd name="connsiteY55" fmla="*/ 319152 h 1135986"/>
                  <a:gd name="connsiteX56" fmla="*/ 118594 w 1035378"/>
                  <a:gd name="connsiteY56" fmla="*/ 326296 h 1135986"/>
                  <a:gd name="connsiteX0" fmla="*/ 111450 w 1035378"/>
                  <a:gd name="connsiteY0" fmla="*/ 314823 h 1069745"/>
                  <a:gd name="connsiteX1" fmla="*/ 118594 w 1035378"/>
                  <a:gd name="connsiteY1" fmla="*/ 260055 h 1069745"/>
                  <a:gd name="connsiteX2" fmla="*/ 99544 w 1035378"/>
                  <a:gd name="connsiteY2" fmla="*/ 195761 h 1069745"/>
                  <a:gd name="connsiteX3" fmla="*/ 85256 w 1035378"/>
                  <a:gd name="connsiteY3" fmla="*/ 148136 h 1069745"/>
                  <a:gd name="connsiteX4" fmla="*/ 120975 w 1035378"/>
                  <a:gd name="connsiteY4" fmla="*/ 143373 h 1069745"/>
                  <a:gd name="connsiteX5" fmla="*/ 175744 w 1035378"/>
                  <a:gd name="connsiteY5" fmla="*/ 176711 h 1069745"/>
                  <a:gd name="connsiteX6" fmla="*/ 223369 w 1035378"/>
                  <a:gd name="connsiteY6" fmla="*/ 200523 h 1069745"/>
                  <a:gd name="connsiteX7" fmla="*/ 240037 w 1035378"/>
                  <a:gd name="connsiteY7" fmla="*/ 202905 h 1069745"/>
                  <a:gd name="connsiteX8" fmla="*/ 313856 w 1035378"/>
                  <a:gd name="connsiteY8" fmla="*/ 162423 h 1069745"/>
                  <a:gd name="connsiteX9" fmla="*/ 444825 w 1035378"/>
                  <a:gd name="connsiteY9" fmla="*/ 114798 h 1069745"/>
                  <a:gd name="connsiteX10" fmla="*/ 535312 w 1035378"/>
                  <a:gd name="connsiteY10" fmla="*/ 114798 h 1069745"/>
                  <a:gd name="connsiteX11" fmla="*/ 597225 w 1035378"/>
                  <a:gd name="connsiteY11" fmla="*/ 48123 h 1069745"/>
                  <a:gd name="connsiteX12" fmla="*/ 677103 w 1035378"/>
                  <a:gd name="connsiteY12" fmla="*/ 17044 h 1069745"/>
                  <a:gd name="connsiteX13" fmla="*/ 705242 w 1035378"/>
                  <a:gd name="connsiteY13" fmla="*/ 28400 h 1069745"/>
                  <a:gd name="connsiteX14" fmla="*/ 736008 w 1035378"/>
                  <a:gd name="connsiteY14" fmla="*/ 31387 h 1069745"/>
                  <a:gd name="connsiteX15" fmla="*/ 759150 w 1035378"/>
                  <a:gd name="connsiteY15" fmla="*/ 498 h 1069745"/>
                  <a:gd name="connsiteX16" fmla="*/ 794869 w 1035378"/>
                  <a:gd name="connsiteY16" fmla="*/ 60030 h 1069745"/>
                  <a:gd name="connsiteX17" fmla="*/ 832969 w 1035378"/>
                  <a:gd name="connsiteY17" fmla="*/ 88605 h 1069745"/>
                  <a:gd name="connsiteX18" fmla="*/ 916312 w 1035378"/>
                  <a:gd name="connsiteY18" fmla="*/ 88605 h 1069745"/>
                  <a:gd name="connsiteX19" fmla="*/ 961556 w 1035378"/>
                  <a:gd name="connsiteY19" fmla="*/ 105273 h 1069745"/>
                  <a:gd name="connsiteX20" fmla="*/ 963937 w 1035378"/>
                  <a:gd name="connsiteY20" fmla="*/ 145755 h 1069745"/>
                  <a:gd name="connsiteX21" fmla="*/ 942506 w 1035378"/>
                  <a:gd name="connsiteY21" fmla="*/ 205286 h 1069745"/>
                  <a:gd name="connsiteX22" fmla="*/ 942506 w 1035378"/>
                  <a:gd name="connsiteY22" fmla="*/ 264817 h 1069745"/>
                  <a:gd name="connsiteX23" fmla="*/ 978225 w 1035378"/>
                  <a:gd name="connsiteY23" fmla="*/ 331492 h 1069745"/>
                  <a:gd name="connsiteX24" fmla="*/ 1004419 w 1035378"/>
                  <a:gd name="connsiteY24" fmla="*/ 452936 h 1069745"/>
                  <a:gd name="connsiteX25" fmla="*/ 994894 w 1035378"/>
                  <a:gd name="connsiteY25" fmla="*/ 657723 h 1069745"/>
                  <a:gd name="connsiteX26" fmla="*/ 985369 w 1035378"/>
                  <a:gd name="connsiteY26" fmla="*/ 695823 h 1069745"/>
                  <a:gd name="connsiteX27" fmla="*/ 1002037 w 1035378"/>
                  <a:gd name="connsiteY27" fmla="*/ 741067 h 1069745"/>
                  <a:gd name="connsiteX28" fmla="*/ 1035375 w 1035378"/>
                  <a:gd name="connsiteY28" fmla="*/ 786311 h 1069745"/>
                  <a:gd name="connsiteX29" fmla="*/ 999656 w 1035378"/>
                  <a:gd name="connsiteY29" fmla="*/ 829173 h 1069745"/>
                  <a:gd name="connsiteX30" fmla="*/ 932981 w 1035378"/>
                  <a:gd name="connsiteY30" fmla="*/ 838698 h 1069745"/>
                  <a:gd name="connsiteX31" fmla="*/ 880594 w 1035378"/>
                  <a:gd name="connsiteY31" fmla="*/ 845842 h 1069745"/>
                  <a:gd name="connsiteX32" fmla="*/ 847256 w 1035378"/>
                  <a:gd name="connsiteY32" fmla="*/ 879180 h 1069745"/>
                  <a:gd name="connsiteX33" fmla="*/ 759150 w 1035378"/>
                  <a:gd name="connsiteY33" fmla="*/ 929186 h 1069745"/>
                  <a:gd name="connsiteX34" fmla="*/ 694856 w 1035378"/>
                  <a:gd name="connsiteY34" fmla="*/ 998242 h 1069745"/>
                  <a:gd name="connsiteX35" fmla="*/ 654375 w 1035378"/>
                  <a:gd name="connsiteY35" fmla="*/ 1012530 h 1069745"/>
                  <a:gd name="connsiteX36" fmla="*/ 599606 w 1035378"/>
                  <a:gd name="connsiteY36" fmla="*/ 981573 h 1069745"/>
                  <a:gd name="connsiteX37" fmla="*/ 568650 w 1035378"/>
                  <a:gd name="connsiteY37" fmla="*/ 988717 h 1069745"/>
                  <a:gd name="connsiteX38" fmla="*/ 490069 w 1035378"/>
                  <a:gd name="connsiteY38" fmla="*/ 1050630 h 1069745"/>
                  <a:gd name="connsiteX39" fmla="*/ 456731 w 1035378"/>
                  <a:gd name="connsiteY39" fmla="*/ 1067298 h 1069745"/>
                  <a:gd name="connsiteX40" fmla="*/ 409106 w 1035378"/>
                  <a:gd name="connsiteY40" fmla="*/ 1005386 h 1069745"/>
                  <a:gd name="connsiteX41" fmla="*/ 328144 w 1035378"/>
                  <a:gd name="connsiteY41" fmla="*/ 936330 h 1069745"/>
                  <a:gd name="connsiteX42" fmla="*/ 263850 w 1035378"/>
                  <a:gd name="connsiteY42" fmla="*/ 957761 h 1069745"/>
                  <a:gd name="connsiteX43" fmla="*/ 232894 w 1035378"/>
                  <a:gd name="connsiteY43" fmla="*/ 926805 h 1069745"/>
                  <a:gd name="connsiteX44" fmla="*/ 220987 w 1035378"/>
                  <a:gd name="connsiteY44" fmla="*/ 891086 h 1069745"/>
                  <a:gd name="connsiteX45" fmla="*/ 180506 w 1035378"/>
                  <a:gd name="connsiteY45" fmla="*/ 872036 h 1069745"/>
                  <a:gd name="connsiteX46" fmla="*/ 118594 w 1035378"/>
                  <a:gd name="connsiteY46" fmla="*/ 795836 h 1069745"/>
                  <a:gd name="connsiteX47" fmla="*/ 80494 w 1035378"/>
                  <a:gd name="connsiteY47" fmla="*/ 700586 h 1069745"/>
                  <a:gd name="connsiteX48" fmla="*/ 73350 w 1035378"/>
                  <a:gd name="connsiteY48" fmla="*/ 648198 h 1069745"/>
                  <a:gd name="connsiteX49" fmla="*/ 49537 w 1035378"/>
                  <a:gd name="connsiteY49" fmla="*/ 583905 h 1069745"/>
                  <a:gd name="connsiteX50" fmla="*/ 1912 w 1035378"/>
                  <a:gd name="connsiteY50" fmla="*/ 464842 h 1069745"/>
                  <a:gd name="connsiteX51" fmla="*/ 11437 w 1035378"/>
                  <a:gd name="connsiteY51" fmla="*/ 352923 h 1069745"/>
                  <a:gd name="connsiteX52" fmla="*/ 30487 w 1035378"/>
                  <a:gd name="connsiteY52" fmla="*/ 314823 h 1069745"/>
                  <a:gd name="connsiteX53" fmla="*/ 16200 w 1035378"/>
                  <a:gd name="connsiteY53" fmla="*/ 260055 h 1069745"/>
                  <a:gd name="connsiteX54" fmla="*/ 35250 w 1035378"/>
                  <a:gd name="connsiteY54" fmla="*/ 243386 h 1069745"/>
                  <a:gd name="connsiteX55" fmla="*/ 106687 w 1035378"/>
                  <a:gd name="connsiteY55" fmla="*/ 252911 h 1069745"/>
                  <a:gd name="connsiteX56" fmla="*/ 118594 w 1035378"/>
                  <a:gd name="connsiteY56" fmla="*/ 260055 h 1069745"/>
                  <a:gd name="connsiteX0" fmla="*/ 111450 w 1035378"/>
                  <a:gd name="connsiteY0" fmla="*/ 314823 h 1069745"/>
                  <a:gd name="connsiteX1" fmla="*/ 118594 w 1035378"/>
                  <a:gd name="connsiteY1" fmla="*/ 260055 h 1069745"/>
                  <a:gd name="connsiteX2" fmla="*/ 99544 w 1035378"/>
                  <a:gd name="connsiteY2" fmla="*/ 195761 h 1069745"/>
                  <a:gd name="connsiteX3" fmla="*/ 85256 w 1035378"/>
                  <a:gd name="connsiteY3" fmla="*/ 148136 h 1069745"/>
                  <a:gd name="connsiteX4" fmla="*/ 120975 w 1035378"/>
                  <a:gd name="connsiteY4" fmla="*/ 143373 h 1069745"/>
                  <a:gd name="connsiteX5" fmla="*/ 185248 w 1035378"/>
                  <a:gd name="connsiteY5" fmla="*/ 204178 h 1069745"/>
                  <a:gd name="connsiteX6" fmla="*/ 223369 w 1035378"/>
                  <a:gd name="connsiteY6" fmla="*/ 200523 h 1069745"/>
                  <a:gd name="connsiteX7" fmla="*/ 240037 w 1035378"/>
                  <a:gd name="connsiteY7" fmla="*/ 202905 h 1069745"/>
                  <a:gd name="connsiteX8" fmla="*/ 313856 w 1035378"/>
                  <a:gd name="connsiteY8" fmla="*/ 162423 h 1069745"/>
                  <a:gd name="connsiteX9" fmla="*/ 444825 w 1035378"/>
                  <a:gd name="connsiteY9" fmla="*/ 114798 h 1069745"/>
                  <a:gd name="connsiteX10" fmla="*/ 535312 w 1035378"/>
                  <a:gd name="connsiteY10" fmla="*/ 114798 h 1069745"/>
                  <a:gd name="connsiteX11" fmla="*/ 597225 w 1035378"/>
                  <a:gd name="connsiteY11" fmla="*/ 48123 h 1069745"/>
                  <a:gd name="connsiteX12" fmla="*/ 677103 w 1035378"/>
                  <a:gd name="connsiteY12" fmla="*/ 17044 h 1069745"/>
                  <a:gd name="connsiteX13" fmla="*/ 705242 w 1035378"/>
                  <a:gd name="connsiteY13" fmla="*/ 28400 h 1069745"/>
                  <a:gd name="connsiteX14" fmla="*/ 736008 w 1035378"/>
                  <a:gd name="connsiteY14" fmla="*/ 31387 h 1069745"/>
                  <a:gd name="connsiteX15" fmla="*/ 759150 w 1035378"/>
                  <a:gd name="connsiteY15" fmla="*/ 498 h 1069745"/>
                  <a:gd name="connsiteX16" fmla="*/ 794869 w 1035378"/>
                  <a:gd name="connsiteY16" fmla="*/ 60030 h 1069745"/>
                  <a:gd name="connsiteX17" fmla="*/ 832969 w 1035378"/>
                  <a:gd name="connsiteY17" fmla="*/ 88605 h 1069745"/>
                  <a:gd name="connsiteX18" fmla="*/ 916312 w 1035378"/>
                  <a:gd name="connsiteY18" fmla="*/ 88605 h 1069745"/>
                  <a:gd name="connsiteX19" fmla="*/ 961556 w 1035378"/>
                  <a:gd name="connsiteY19" fmla="*/ 105273 h 1069745"/>
                  <a:gd name="connsiteX20" fmla="*/ 963937 w 1035378"/>
                  <a:gd name="connsiteY20" fmla="*/ 145755 h 1069745"/>
                  <a:gd name="connsiteX21" fmla="*/ 942506 w 1035378"/>
                  <a:gd name="connsiteY21" fmla="*/ 205286 h 1069745"/>
                  <a:gd name="connsiteX22" fmla="*/ 942506 w 1035378"/>
                  <a:gd name="connsiteY22" fmla="*/ 264817 h 1069745"/>
                  <a:gd name="connsiteX23" fmla="*/ 978225 w 1035378"/>
                  <a:gd name="connsiteY23" fmla="*/ 331492 h 1069745"/>
                  <a:gd name="connsiteX24" fmla="*/ 1004419 w 1035378"/>
                  <a:gd name="connsiteY24" fmla="*/ 452936 h 1069745"/>
                  <a:gd name="connsiteX25" fmla="*/ 994894 w 1035378"/>
                  <a:gd name="connsiteY25" fmla="*/ 657723 h 1069745"/>
                  <a:gd name="connsiteX26" fmla="*/ 985369 w 1035378"/>
                  <a:gd name="connsiteY26" fmla="*/ 695823 h 1069745"/>
                  <a:gd name="connsiteX27" fmla="*/ 1002037 w 1035378"/>
                  <a:gd name="connsiteY27" fmla="*/ 741067 h 1069745"/>
                  <a:gd name="connsiteX28" fmla="*/ 1035375 w 1035378"/>
                  <a:gd name="connsiteY28" fmla="*/ 786311 h 1069745"/>
                  <a:gd name="connsiteX29" fmla="*/ 999656 w 1035378"/>
                  <a:gd name="connsiteY29" fmla="*/ 829173 h 1069745"/>
                  <a:gd name="connsiteX30" fmla="*/ 932981 w 1035378"/>
                  <a:gd name="connsiteY30" fmla="*/ 838698 h 1069745"/>
                  <a:gd name="connsiteX31" fmla="*/ 880594 w 1035378"/>
                  <a:gd name="connsiteY31" fmla="*/ 845842 h 1069745"/>
                  <a:gd name="connsiteX32" fmla="*/ 847256 w 1035378"/>
                  <a:gd name="connsiteY32" fmla="*/ 879180 h 1069745"/>
                  <a:gd name="connsiteX33" fmla="*/ 759150 w 1035378"/>
                  <a:gd name="connsiteY33" fmla="*/ 929186 h 1069745"/>
                  <a:gd name="connsiteX34" fmla="*/ 694856 w 1035378"/>
                  <a:gd name="connsiteY34" fmla="*/ 998242 h 1069745"/>
                  <a:gd name="connsiteX35" fmla="*/ 654375 w 1035378"/>
                  <a:gd name="connsiteY35" fmla="*/ 1012530 h 1069745"/>
                  <a:gd name="connsiteX36" fmla="*/ 599606 w 1035378"/>
                  <a:gd name="connsiteY36" fmla="*/ 981573 h 1069745"/>
                  <a:gd name="connsiteX37" fmla="*/ 568650 w 1035378"/>
                  <a:gd name="connsiteY37" fmla="*/ 988717 h 1069745"/>
                  <a:gd name="connsiteX38" fmla="*/ 490069 w 1035378"/>
                  <a:gd name="connsiteY38" fmla="*/ 1050630 h 1069745"/>
                  <a:gd name="connsiteX39" fmla="*/ 456731 w 1035378"/>
                  <a:gd name="connsiteY39" fmla="*/ 1067298 h 1069745"/>
                  <a:gd name="connsiteX40" fmla="*/ 409106 w 1035378"/>
                  <a:gd name="connsiteY40" fmla="*/ 1005386 h 1069745"/>
                  <a:gd name="connsiteX41" fmla="*/ 328144 w 1035378"/>
                  <a:gd name="connsiteY41" fmla="*/ 936330 h 1069745"/>
                  <a:gd name="connsiteX42" fmla="*/ 263850 w 1035378"/>
                  <a:gd name="connsiteY42" fmla="*/ 957761 h 1069745"/>
                  <a:gd name="connsiteX43" fmla="*/ 232894 w 1035378"/>
                  <a:gd name="connsiteY43" fmla="*/ 926805 h 1069745"/>
                  <a:gd name="connsiteX44" fmla="*/ 220987 w 1035378"/>
                  <a:gd name="connsiteY44" fmla="*/ 891086 h 1069745"/>
                  <a:gd name="connsiteX45" fmla="*/ 180506 w 1035378"/>
                  <a:gd name="connsiteY45" fmla="*/ 872036 h 1069745"/>
                  <a:gd name="connsiteX46" fmla="*/ 118594 w 1035378"/>
                  <a:gd name="connsiteY46" fmla="*/ 795836 h 1069745"/>
                  <a:gd name="connsiteX47" fmla="*/ 80494 w 1035378"/>
                  <a:gd name="connsiteY47" fmla="*/ 700586 h 1069745"/>
                  <a:gd name="connsiteX48" fmla="*/ 73350 w 1035378"/>
                  <a:gd name="connsiteY48" fmla="*/ 648198 h 1069745"/>
                  <a:gd name="connsiteX49" fmla="*/ 49537 w 1035378"/>
                  <a:gd name="connsiteY49" fmla="*/ 583905 h 1069745"/>
                  <a:gd name="connsiteX50" fmla="*/ 1912 w 1035378"/>
                  <a:gd name="connsiteY50" fmla="*/ 464842 h 1069745"/>
                  <a:gd name="connsiteX51" fmla="*/ 11437 w 1035378"/>
                  <a:gd name="connsiteY51" fmla="*/ 352923 h 1069745"/>
                  <a:gd name="connsiteX52" fmla="*/ 30487 w 1035378"/>
                  <a:gd name="connsiteY52" fmla="*/ 314823 h 1069745"/>
                  <a:gd name="connsiteX53" fmla="*/ 16200 w 1035378"/>
                  <a:gd name="connsiteY53" fmla="*/ 260055 h 1069745"/>
                  <a:gd name="connsiteX54" fmla="*/ 35250 w 1035378"/>
                  <a:gd name="connsiteY54" fmla="*/ 243386 h 1069745"/>
                  <a:gd name="connsiteX55" fmla="*/ 106687 w 1035378"/>
                  <a:gd name="connsiteY55" fmla="*/ 252911 h 1069745"/>
                  <a:gd name="connsiteX56" fmla="*/ 118594 w 1035378"/>
                  <a:gd name="connsiteY56" fmla="*/ 260055 h 1069745"/>
                  <a:gd name="connsiteX0" fmla="*/ 111450 w 1035378"/>
                  <a:gd name="connsiteY0" fmla="*/ 314823 h 1069745"/>
                  <a:gd name="connsiteX1" fmla="*/ 118594 w 1035378"/>
                  <a:gd name="connsiteY1" fmla="*/ 260055 h 1069745"/>
                  <a:gd name="connsiteX2" fmla="*/ 99544 w 1035378"/>
                  <a:gd name="connsiteY2" fmla="*/ 195761 h 1069745"/>
                  <a:gd name="connsiteX3" fmla="*/ 85256 w 1035378"/>
                  <a:gd name="connsiteY3" fmla="*/ 148136 h 1069745"/>
                  <a:gd name="connsiteX4" fmla="*/ 175040 w 1035378"/>
                  <a:gd name="connsiteY4" fmla="*/ 203951 h 1069745"/>
                  <a:gd name="connsiteX5" fmla="*/ 185248 w 1035378"/>
                  <a:gd name="connsiteY5" fmla="*/ 204178 h 1069745"/>
                  <a:gd name="connsiteX6" fmla="*/ 223369 w 1035378"/>
                  <a:gd name="connsiteY6" fmla="*/ 200523 h 1069745"/>
                  <a:gd name="connsiteX7" fmla="*/ 240037 w 1035378"/>
                  <a:gd name="connsiteY7" fmla="*/ 202905 h 1069745"/>
                  <a:gd name="connsiteX8" fmla="*/ 313856 w 1035378"/>
                  <a:gd name="connsiteY8" fmla="*/ 162423 h 1069745"/>
                  <a:gd name="connsiteX9" fmla="*/ 444825 w 1035378"/>
                  <a:gd name="connsiteY9" fmla="*/ 114798 h 1069745"/>
                  <a:gd name="connsiteX10" fmla="*/ 535312 w 1035378"/>
                  <a:gd name="connsiteY10" fmla="*/ 114798 h 1069745"/>
                  <a:gd name="connsiteX11" fmla="*/ 597225 w 1035378"/>
                  <a:gd name="connsiteY11" fmla="*/ 48123 h 1069745"/>
                  <a:gd name="connsiteX12" fmla="*/ 677103 w 1035378"/>
                  <a:gd name="connsiteY12" fmla="*/ 17044 h 1069745"/>
                  <a:gd name="connsiteX13" fmla="*/ 705242 w 1035378"/>
                  <a:gd name="connsiteY13" fmla="*/ 28400 h 1069745"/>
                  <a:gd name="connsiteX14" fmla="*/ 736008 w 1035378"/>
                  <a:gd name="connsiteY14" fmla="*/ 31387 h 1069745"/>
                  <a:gd name="connsiteX15" fmla="*/ 759150 w 1035378"/>
                  <a:gd name="connsiteY15" fmla="*/ 498 h 1069745"/>
                  <a:gd name="connsiteX16" fmla="*/ 794869 w 1035378"/>
                  <a:gd name="connsiteY16" fmla="*/ 60030 h 1069745"/>
                  <a:gd name="connsiteX17" fmla="*/ 832969 w 1035378"/>
                  <a:gd name="connsiteY17" fmla="*/ 88605 h 1069745"/>
                  <a:gd name="connsiteX18" fmla="*/ 916312 w 1035378"/>
                  <a:gd name="connsiteY18" fmla="*/ 88605 h 1069745"/>
                  <a:gd name="connsiteX19" fmla="*/ 961556 w 1035378"/>
                  <a:gd name="connsiteY19" fmla="*/ 105273 h 1069745"/>
                  <a:gd name="connsiteX20" fmla="*/ 963937 w 1035378"/>
                  <a:gd name="connsiteY20" fmla="*/ 145755 h 1069745"/>
                  <a:gd name="connsiteX21" fmla="*/ 942506 w 1035378"/>
                  <a:gd name="connsiteY21" fmla="*/ 205286 h 1069745"/>
                  <a:gd name="connsiteX22" fmla="*/ 942506 w 1035378"/>
                  <a:gd name="connsiteY22" fmla="*/ 264817 h 1069745"/>
                  <a:gd name="connsiteX23" fmla="*/ 978225 w 1035378"/>
                  <a:gd name="connsiteY23" fmla="*/ 331492 h 1069745"/>
                  <a:gd name="connsiteX24" fmla="*/ 1004419 w 1035378"/>
                  <a:gd name="connsiteY24" fmla="*/ 452936 h 1069745"/>
                  <a:gd name="connsiteX25" fmla="*/ 994894 w 1035378"/>
                  <a:gd name="connsiteY25" fmla="*/ 657723 h 1069745"/>
                  <a:gd name="connsiteX26" fmla="*/ 985369 w 1035378"/>
                  <a:gd name="connsiteY26" fmla="*/ 695823 h 1069745"/>
                  <a:gd name="connsiteX27" fmla="*/ 1002037 w 1035378"/>
                  <a:gd name="connsiteY27" fmla="*/ 741067 h 1069745"/>
                  <a:gd name="connsiteX28" fmla="*/ 1035375 w 1035378"/>
                  <a:gd name="connsiteY28" fmla="*/ 786311 h 1069745"/>
                  <a:gd name="connsiteX29" fmla="*/ 999656 w 1035378"/>
                  <a:gd name="connsiteY29" fmla="*/ 829173 h 1069745"/>
                  <a:gd name="connsiteX30" fmla="*/ 932981 w 1035378"/>
                  <a:gd name="connsiteY30" fmla="*/ 838698 h 1069745"/>
                  <a:gd name="connsiteX31" fmla="*/ 880594 w 1035378"/>
                  <a:gd name="connsiteY31" fmla="*/ 845842 h 1069745"/>
                  <a:gd name="connsiteX32" fmla="*/ 847256 w 1035378"/>
                  <a:gd name="connsiteY32" fmla="*/ 879180 h 1069745"/>
                  <a:gd name="connsiteX33" fmla="*/ 759150 w 1035378"/>
                  <a:gd name="connsiteY33" fmla="*/ 929186 h 1069745"/>
                  <a:gd name="connsiteX34" fmla="*/ 694856 w 1035378"/>
                  <a:gd name="connsiteY34" fmla="*/ 998242 h 1069745"/>
                  <a:gd name="connsiteX35" fmla="*/ 654375 w 1035378"/>
                  <a:gd name="connsiteY35" fmla="*/ 1012530 h 1069745"/>
                  <a:gd name="connsiteX36" fmla="*/ 599606 w 1035378"/>
                  <a:gd name="connsiteY36" fmla="*/ 981573 h 1069745"/>
                  <a:gd name="connsiteX37" fmla="*/ 568650 w 1035378"/>
                  <a:gd name="connsiteY37" fmla="*/ 988717 h 1069745"/>
                  <a:gd name="connsiteX38" fmla="*/ 490069 w 1035378"/>
                  <a:gd name="connsiteY38" fmla="*/ 1050630 h 1069745"/>
                  <a:gd name="connsiteX39" fmla="*/ 456731 w 1035378"/>
                  <a:gd name="connsiteY39" fmla="*/ 1067298 h 1069745"/>
                  <a:gd name="connsiteX40" fmla="*/ 409106 w 1035378"/>
                  <a:gd name="connsiteY40" fmla="*/ 1005386 h 1069745"/>
                  <a:gd name="connsiteX41" fmla="*/ 328144 w 1035378"/>
                  <a:gd name="connsiteY41" fmla="*/ 936330 h 1069745"/>
                  <a:gd name="connsiteX42" fmla="*/ 263850 w 1035378"/>
                  <a:gd name="connsiteY42" fmla="*/ 957761 h 1069745"/>
                  <a:gd name="connsiteX43" fmla="*/ 232894 w 1035378"/>
                  <a:gd name="connsiteY43" fmla="*/ 926805 h 1069745"/>
                  <a:gd name="connsiteX44" fmla="*/ 220987 w 1035378"/>
                  <a:gd name="connsiteY44" fmla="*/ 891086 h 1069745"/>
                  <a:gd name="connsiteX45" fmla="*/ 180506 w 1035378"/>
                  <a:gd name="connsiteY45" fmla="*/ 872036 h 1069745"/>
                  <a:gd name="connsiteX46" fmla="*/ 118594 w 1035378"/>
                  <a:gd name="connsiteY46" fmla="*/ 795836 h 1069745"/>
                  <a:gd name="connsiteX47" fmla="*/ 80494 w 1035378"/>
                  <a:gd name="connsiteY47" fmla="*/ 700586 h 1069745"/>
                  <a:gd name="connsiteX48" fmla="*/ 73350 w 1035378"/>
                  <a:gd name="connsiteY48" fmla="*/ 648198 h 1069745"/>
                  <a:gd name="connsiteX49" fmla="*/ 49537 w 1035378"/>
                  <a:gd name="connsiteY49" fmla="*/ 583905 h 1069745"/>
                  <a:gd name="connsiteX50" fmla="*/ 1912 w 1035378"/>
                  <a:gd name="connsiteY50" fmla="*/ 464842 h 1069745"/>
                  <a:gd name="connsiteX51" fmla="*/ 11437 w 1035378"/>
                  <a:gd name="connsiteY51" fmla="*/ 352923 h 1069745"/>
                  <a:gd name="connsiteX52" fmla="*/ 30487 w 1035378"/>
                  <a:gd name="connsiteY52" fmla="*/ 314823 h 1069745"/>
                  <a:gd name="connsiteX53" fmla="*/ 16200 w 1035378"/>
                  <a:gd name="connsiteY53" fmla="*/ 260055 h 1069745"/>
                  <a:gd name="connsiteX54" fmla="*/ 35250 w 1035378"/>
                  <a:gd name="connsiteY54" fmla="*/ 243386 h 1069745"/>
                  <a:gd name="connsiteX55" fmla="*/ 106687 w 1035378"/>
                  <a:gd name="connsiteY55" fmla="*/ 252911 h 1069745"/>
                  <a:gd name="connsiteX56" fmla="*/ 118594 w 1035378"/>
                  <a:gd name="connsiteY56" fmla="*/ 260055 h 1069745"/>
                  <a:gd name="connsiteX0" fmla="*/ 111450 w 1035378"/>
                  <a:gd name="connsiteY0" fmla="*/ 314823 h 1069745"/>
                  <a:gd name="connsiteX1" fmla="*/ 118594 w 1035378"/>
                  <a:gd name="connsiteY1" fmla="*/ 260055 h 1069745"/>
                  <a:gd name="connsiteX2" fmla="*/ 99544 w 1035378"/>
                  <a:gd name="connsiteY2" fmla="*/ 195761 h 1069745"/>
                  <a:gd name="connsiteX3" fmla="*/ 147344 w 1035378"/>
                  <a:gd name="connsiteY3" fmla="*/ 184070 h 1069745"/>
                  <a:gd name="connsiteX4" fmla="*/ 175040 w 1035378"/>
                  <a:gd name="connsiteY4" fmla="*/ 203951 h 1069745"/>
                  <a:gd name="connsiteX5" fmla="*/ 185248 w 1035378"/>
                  <a:gd name="connsiteY5" fmla="*/ 204178 h 1069745"/>
                  <a:gd name="connsiteX6" fmla="*/ 223369 w 1035378"/>
                  <a:gd name="connsiteY6" fmla="*/ 200523 h 1069745"/>
                  <a:gd name="connsiteX7" fmla="*/ 240037 w 1035378"/>
                  <a:gd name="connsiteY7" fmla="*/ 202905 h 1069745"/>
                  <a:gd name="connsiteX8" fmla="*/ 313856 w 1035378"/>
                  <a:gd name="connsiteY8" fmla="*/ 162423 h 1069745"/>
                  <a:gd name="connsiteX9" fmla="*/ 444825 w 1035378"/>
                  <a:gd name="connsiteY9" fmla="*/ 114798 h 1069745"/>
                  <a:gd name="connsiteX10" fmla="*/ 535312 w 1035378"/>
                  <a:gd name="connsiteY10" fmla="*/ 114798 h 1069745"/>
                  <a:gd name="connsiteX11" fmla="*/ 597225 w 1035378"/>
                  <a:gd name="connsiteY11" fmla="*/ 48123 h 1069745"/>
                  <a:gd name="connsiteX12" fmla="*/ 677103 w 1035378"/>
                  <a:gd name="connsiteY12" fmla="*/ 17044 h 1069745"/>
                  <a:gd name="connsiteX13" fmla="*/ 705242 w 1035378"/>
                  <a:gd name="connsiteY13" fmla="*/ 28400 h 1069745"/>
                  <a:gd name="connsiteX14" fmla="*/ 736008 w 1035378"/>
                  <a:gd name="connsiteY14" fmla="*/ 31387 h 1069745"/>
                  <a:gd name="connsiteX15" fmla="*/ 759150 w 1035378"/>
                  <a:gd name="connsiteY15" fmla="*/ 498 h 1069745"/>
                  <a:gd name="connsiteX16" fmla="*/ 794869 w 1035378"/>
                  <a:gd name="connsiteY16" fmla="*/ 60030 h 1069745"/>
                  <a:gd name="connsiteX17" fmla="*/ 832969 w 1035378"/>
                  <a:gd name="connsiteY17" fmla="*/ 88605 h 1069745"/>
                  <a:gd name="connsiteX18" fmla="*/ 916312 w 1035378"/>
                  <a:gd name="connsiteY18" fmla="*/ 88605 h 1069745"/>
                  <a:gd name="connsiteX19" fmla="*/ 961556 w 1035378"/>
                  <a:gd name="connsiteY19" fmla="*/ 105273 h 1069745"/>
                  <a:gd name="connsiteX20" fmla="*/ 963937 w 1035378"/>
                  <a:gd name="connsiteY20" fmla="*/ 145755 h 1069745"/>
                  <a:gd name="connsiteX21" fmla="*/ 942506 w 1035378"/>
                  <a:gd name="connsiteY21" fmla="*/ 205286 h 1069745"/>
                  <a:gd name="connsiteX22" fmla="*/ 942506 w 1035378"/>
                  <a:gd name="connsiteY22" fmla="*/ 264817 h 1069745"/>
                  <a:gd name="connsiteX23" fmla="*/ 978225 w 1035378"/>
                  <a:gd name="connsiteY23" fmla="*/ 331492 h 1069745"/>
                  <a:gd name="connsiteX24" fmla="*/ 1004419 w 1035378"/>
                  <a:gd name="connsiteY24" fmla="*/ 452936 h 1069745"/>
                  <a:gd name="connsiteX25" fmla="*/ 994894 w 1035378"/>
                  <a:gd name="connsiteY25" fmla="*/ 657723 h 1069745"/>
                  <a:gd name="connsiteX26" fmla="*/ 985369 w 1035378"/>
                  <a:gd name="connsiteY26" fmla="*/ 695823 h 1069745"/>
                  <a:gd name="connsiteX27" fmla="*/ 1002037 w 1035378"/>
                  <a:gd name="connsiteY27" fmla="*/ 741067 h 1069745"/>
                  <a:gd name="connsiteX28" fmla="*/ 1035375 w 1035378"/>
                  <a:gd name="connsiteY28" fmla="*/ 786311 h 1069745"/>
                  <a:gd name="connsiteX29" fmla="*/ 999656 w 1035378"/>
                  <a:gd name="connsiteY29" fmla="*/ 829173 h 1069745"/>
                  <a:gd name="connsiteX30" fmla="*/ 932981 w 1035378"/>
                  <a:gd name="connsiteY30" fmla="*/ 838698 h 1069745"/>
                  <a:gd name="connsiteX31" fmla="*/ 880594 w 1035378"/>
                  <a:gd name="connsiteY31" fmla="*/ 845842 h 1069745"/>
                  <a:gd name="connsiteX32" fmla="*/ 847256 w 1035378"/>
                  <a:gd name="connsiteY32" fmla="*/ 879180 h 1069745"/>
                  <a:gd name="connsiteX33" fmla="*/ 759150 w 1035378"/>
                  <a:gd name="connsiteY33" fmla="*/ 929186 h 1069745"/>
                  <a:gd name="connsiteX34" fmla="*/ 694856 w 1035378"/>
                  <a:gd name="connsiteY34" fmla="*/ 998242 h 1069745"/>
                  <a:gd name="connsiteX35" fmla="*/ 654375 w 1035378"/>
                  <a:gd name="connsiteY35" fmla="*/ 1012530 h 1069745"/>
                  <a:gd name="connsiteX36" fmla="*/ 599606 w 1035378"/>
                  <a:gd name="connsiteY36" fmla="*/ 981573 h 1069745"/>
                  <a:gd name="connsiteX37" fmla="*/ 568650 w 1035378"/>
                  <a:gd name="connsiteY37" fmla="*/ 988717 h 1069745"/>
                  <a:gd name="connsiteX38" fmla="*/ 490069 w 1035378"/>
                  <a:gd name="connsiteY38" fmla="*/ 1050630 h 1069745"/>
                  <a:gd name="connsiteX39" fmla="*/ 456731 w 1035378"/>
                  <a:gd name="connsiteY39" fmla="*/ 1067298 h 1069745"/>
                  <a:gd name="connsiteX40" fmla="*/ 409106 w 1035378"/>
                  <a:gd name="connsiteY40" fmla="*/ 1005386 h 1069745"/>
                  <a:gd name="connsiteX41" fmla="*/ 328144 w 1035378"/>
                  <a:gd name="connsiteY41" fmla="*/ 936330 h 1069745"/>
                  <a:gd name="connsiteX42" fmla="*/ 263850 w 1035378"/>
                  <a:gd name="connsiteY42" fmla="*/ 957761 h 1069745"/>
                  <a:gd name="connsiteX43" fmla="*/ 232894 w 1035378"/>
                  <a:gd name="connsiteY43" fmla="*/ 926805 h 1069745"/>
                  <a:gd name="connsiteX44" fmla="*/ 220987 w 1035378"/>
                  <a:gd name="connsiteY44" fmla="*/ 891086 h 1069745"/>
                  <a:gd name="connsiteX45" fmla="*/ 180506 w 1035378"/>
                  <a:gd name="connsiteY45" fmla="*/ 872036 h 1069745"/>
                  <a:gd name="connsiteX46" fmla="*/ 118594 w 1035378"/>
                  <a:gd name="connsiteY46" fmla="*/ 795836 h 1069745"/>
                  <a:gd name="connsiteX47" fmla="*/ 80494 w 1035378"/>
                  <a:gd name="connsiteY47" fmla="*/ 700586 h 1069745"/>
                  <a:gd name="connsiteX48" fmla="*/ 73350 w 1035378"/>
                  <a:gd name="connsiteY48" fmla="*/ 648198 h 1069745"/>
                  <a:gd name="connsiteX49" fmla="*/ 49537 w 1035378"/>
                  <a:gd name="connsiteY49" fmla="*/ 583905 h 1069745"/>
                  <a:gd name="connsiteX50" fmla="*/ 1912 w 1035378"/>
                  <a:gd name="connsiteY50" fmla="*/ 464842 h 1069745"/>
                  <a:gd name="connsiteX51" fmla="*/ 11437 w 1035378"/>
                  <a:gd name="connsiteY51" fmla="*/ 352923 h 1069745"/>
                  <a:gd name="connsiteX52" fmla="*/ 30487 w 1035378"/>
                  <a:gd name="connsiteY52" fmla="*/ 314823 h 1069745"/>
                  <a:gd name="connsiteX53" fmla="*/ 16200 w 1035378"/>
                  <a:gd name="connsiteY53" fmla="*/ 260055 h 1069745"/>
                  <a:gd name="connsiteX54" fmla="*/ 35250 w 1035378"/>
                  <a:gd name="connsiteY54" fmla="*/ 243386 h 1069745"/>
                  <a:gd name="connsiteX55" fmla="*/ 106687 w 1035378"/>
                  <a:gd name="connsiteY55" fmla="*/ 252911 h 1069745"/>
                  <a:gd name="connsiteX56" fmla="*/ 118594 w 1035378"/>
                  <a:gd name="connsiteY56" fmla="*/ 260055 h 1069745"/>
                  <a:gd name="connsiteX0" fmla="*/ 111450 w 1035378"/>
                  <a:gd name="connsiteY0" fmla="*/ 314823 h 1070877"/>
                  <a:gd name="connsiteX1" fmla="*/ 118594 w 1035378"/>
                  <a:gd name="connsiteY1" fmla="*/ 260055 h 1070877"/>
                  <a:gd name="connsiteX2" fmla="*/ 99544 w 1035378"/>
                  <a:gd name="connsiteY2" fmla="*/ 195761 h 1070877"/>
                  <a:gd name="connsiteX3" fmla="*/ 147344 w 1035378"/>
                  <a:gd name="connsiteY3" fmla="*/ 184070 h 1070877"/>
                  <a:gd name="connsiteX4" fmla="*/ 175040 w 1035378"/>
                  <a:gd name="connsiteY4" fmla="*/ 203951 h 1070877"/>
                  <a:gd name="connsiteX5" fmla="*/ 185248 w 1035378"/>
                  <a:gd name="connsiteY5" fmla="*/ 204178 h 1070877"/>
                  <a:gd name="connsiteX6" fmla="*/ 223369 w 1035378"/>
                  <a:gd name="connsiteY6" fmla="*/ 200523 h 1070877"/>
                  <a:gd name="connsiteX7" fmla="*/ 240037 w 1035378"/>
                  <a:gd name="connsiteY7" fmla="*/ 202905 h 1070877"/>
                  <a:gd name="connsiteX8" fmla="*/ 313856 w 1035378"/>
                  <a:gd name="connsiteY8" fmla="*/ 162423 h 1070877"/>
                  <a:gd name="connsiteX9" fmla="*/ 444825 w 1035378"/>
                  <a:gd name="connsiteY9" fmla="*/ 114798 h 1070877"/>
                  <a:gd name="connsiteX10" fmla="*/ 535312 w 1035378"/>
                  <a:gd name="connsiteY10" fmla="*/ 114798 h 1070877"/>
                  <a:gd name="connsiteX11" fmla="*/ 597225 w 1035378"/>
                  <a:gd name="connsiteY11" fmla="*/ 48123 h 1070877"/>
                  <a:gd name="connsiteX12" fmla="*/ 677103 w 1035378"/>
                  <a:gd name="connsiteY12" fmla="*/ 17044 h 1070877"/>
                  <a:gd name="connsiteX13" fmla="*/ 705242 w 1035378"/>
                  <a:gd name="connsiteY13" fmla="*/ 28400 h 1070877"/>
                  <a:gd name="connsiteX14" fmla="*/ 736008 w 1035378"/>
                  <a:gd name="connsiteY14" fmla="*/ 31387 h 1070877"/>
                  <a:gd name="connsiteX15" fmla="*/ 759150 w 1035378"/>
                  <a:gd name="connsiteY15" fmla="*/ 498 h 1070877"/>
                  <a:gd name="connsiteX16" fmla="*/ 794869 w 1035378"/>
                  <a:gd name="connsiteY16" fmla="*/ 60030 h 1070877"/>
                  <a:gd name="connsiteX17" fmla="*/ 832969 w 1035378"/>
                  <a:gd name="connsiteY17" fmla="*/ 88605 h 1070877"/>
                  <a:gd name="connsiteX18" fmla="*/ 916312 w 1035378"/>
                  <a:gd name="connsiteY18" fmla="*/ 88605 h 1070877"/>
                  <a:gd name="connsiteX19" fmla="*/ 961556 w 1035378"/>
                  <a:gd name="connsiteY19" fmla="*/ 105273 h 1070877"/>
                  <a:gd name="connsiteX20" fmla="*/ 963937 w 1035378"/>
                  <a:gd name="connsiteY20" fmla="*/ 145755 h 1070877"/>
                  <a:gd name="connsiteX21" fmla="*/ 942506 w 1035378"/>
                  <a:gd name="connsiteY21" fmla="*/ 205286 h 1070877"/>
                  <a:gd name="connsiteX22" fmla="*/ 942506 w 1035378"/>
                  <a:gd name="connsiteY22" fmla="*/ 264817 h 1070877"/>
                  <a:gd name="connsiteX23" fmla="*/ 978225 w 1035378"/>
                  <a:gd name="connsiteY23" fmla="*/ 331492 h 1070877"/>
                  <a:gd name="connsiteX24" fmla="*/ 1004419 w 1035378"/>
                  <a:gd name="connsiteY24" fmla="*/ 452936 h 1070877"/>
                  <a:gd name="connsiteX25" fmla="*/ 994894 w 1035378"/>
                  <a:gd name="connsiteY25" fmla="*/ 657723 h 1070877"/>
                  <a:gd name="connsiteX26" fmla="*/ 985369 w 1035378"/>
                  <a:gd name="connsiteY26" fmla="*/ 695823 h 1070877"/>
                  <a:gd name="connsiteX27" fmla="*/ 1002037 w 1035378"/>
                  <a:gd name="connsiteY27" fmla="*/ 741067 h 1070877"/>
                  <a:gd name="connsiteX28" fmla="*/ 1035375 w 1035378"/>
                  <a:gd name="connsiteY28" fmla="*/ 786311 h 1070877"/>
                  <a:gd name="connsiteX29" fmla="*/ 999656 w 1035378"/>
                  <a:gd name="connsiteY29" fmla="*/ 829173 h 1070877"/>
                  <a:gd name="connsiteX30" fmla="*/ 932981 w 1035378"/>
                  <a:gd name="connsiteY30" fmla="*/ 838698 h 1070877"/>
                  <a:gd name="connsiteX31" fmla="*/ 880594 w 1035378"/>
                  <a:gd name="connsiteY31" fmla="*/ 845842 h 1070877"/>
                  <a:gd name="connsiteX32" fmla="*/ 847256 w 1035378"/>
                  <a:gd name="connsiteY32" fmla="*/ 879180 h 1070877"/>
                  <a:gd name="connsiteX33" fmla="*/ 759150 w 1035378"/>
                  <a:gd name="connsiteY33" fmla="*/ 929186 h 1070877"/>
                  <a:gd name="connsiteX34" fmla="*/ 694856 w 1035378"/>
                  <a:gd name="connsiteY34" fmla="*/ 998242 h 1070877"/>
                  <a:gd name="connsiteX35" fmla="*/ 654375 w 1035378"/>
                  <a:gd name="connsiteY35" fmla="*/ 1012530 h 1070877"/>
                  <a:gd name="connsiteX36" fmla="*/ 599606 w 1035378"/>
                  <a:gd name="connsiteY36" fmla="*/ 981573 h 1070877"/>
                  <a:gd name="connsiteX37" fmla="*/ 568650 w 1035378"/>
                  <a:gd name="connsiteY37" fmla="*/ 988717 h 1070877"/>
                  <a:gd name="connsiteX38" fmla="*/ 490069 w 1035378"/>
                  <a:gd name="connsiteY38" fmla="*/ 1050630 h 1070877"/>
                  <a:gd name="connsiteX39" fmla="*/ 456731 w 1035378"/>
                  <a:gd name="connsiteY39" fmla="*/ 1067298 h 1070877"/>
                  <a:gd name="connsiteX40" fmla="*/ 403405 w 1035378"/>
                  <a:gd name="connsiteY40" fmla="*/ 988906 h 1070877"/>
                  <a:gd name="connsiteX41" fmla="*/ 328144 w 1035378"/>
                  <a:gd name="connsiteY41" fmla="*/ 936330 h 1070877"/>
                  <a:gd name="connsiteX42" fmla="*/ 263850 w 1035378"/>
                  <a:gd name="connsiteY42" fmla="*/ 957761 h 1070877"/>
                  <a:gd name="connsiteX43" fmla="*/ 232894 w 1035378"/>
                  <a:gd name="connsiteY43" fmla="*/ 926805 h 1070877"/>
                  <a:gd name="connsiteX44" fmla="*/ 220987 w 1035378"/>
                  <a:gd name="connsiteY44" fmla="*/ 891086 h 1070877"/>
                  <a:gd name="connsiteX45" fmla="*/ 180506 w 1035378"/>
                  <a:gd name="connsiteY45" fmla="*/ 872036 h 1070877"/>
                  <a:gd name="connsiteX46" fmla="*/ 118594 w 1035378"/>
                  <a:gd name="connsiteY46" fmla="*/ 795836 h 1070877"/>
                  <a:gd name="connsiteX47" fmla="*/ 80494 w 1035378"/>
                  <a:gd name="connsiteY47" fmla="*/ 700586 h 1070877"/>
                  <a:gd name="connsiteX48" fmla="*/ 73350 w 1035378"/>
                  <a:gd name="connsiteY48" fmla="*/ 648198 h 1070877"/>
                  <a:gd name="connsiteX49" fmla="*/ 49537 w 1035378"/>
                  <a:gd name="connsiteY49" fmla="*/ 583905 h 1070877"/>
                  <a:gd name="connsiteX50" fmla="*/ 1912 w 1035378"/>
                  <a:gd name="connsiteY50" fmla="*/ 464842 h 1070877"/>
                  <a:gd name="connsiteX51" fmla="*/ 11437 w 1035378"/>
                  <a:gd name="connsiteY51" fmla="*/ 352923 h 1070877"/>
                  <a:gd name="connsiteX52" fmla="*/ 30487 w 1035378"/>
                  <a:gd name="connsiteY52" fmla="*/ 314823 h 1070877"/>
                  <a:gd name="connsiteX53" fmla="*/ 16200 w 1035378"/>
                  <a:gd name="connsiteY53" fmla="*/ 260055 h 1070877"/>
                  <a:gd name="connsiteX54" fmla="*/ 35250 w 1035378"/>
                  <a:gd name="connsiteY54" fmla="*/ 243386 h 1070877"/>
                  <a:gd name="connsiteX55" fmla="*/ 106687 w 1035378"/>
                  <a:gd name="connsiteY55" fmla="*/ 252911 h 1070877"/>
                  <a:gd name="connsiteX56" fmla="*/ 118594 w 1035378"/>
                  <a:gd name="connsiteY56" fmla="*/ 260055 h 1070877"/>
                  <a:gd name="connsiteX0" fmla="*/ 111450 w 1035378"/>
                  <a:gd name="connsiteY0" fmla="*/ 314823 h 1051076"/>
                  <a:gd name="connsiteX1" fmla="*/ 118594 w 1035378"/>
                  <a:gd name="connsiteY1" fmla="*/ 260055 h 1051076"/>
                  <a:gd name="connsiteX2" fmla="*/ 99544 w 1035378"/>
                  <a:gd name="connsiteY2" fmla="*/ 195761 h 1051076"/>
                  <a:gd name="connsiteX3" fmla="*/ 147344 w 1035378"/>
                  <a:gd name="connsiteY3" fmla="*/ 184070 h 1051076"/>
                  <a:gd name="connsiteX4" fmla="*/ 175040 w 1035378"/>
                  <a:gd name="connsiteY4" fmla="*/ 203951 h 1051076"/>
                  <a:gd name="connsiteX5" fmla="*/ 185248 w 1035378"/>
                  <a:gd name="connsiteY5" fmla="*/ 204178 h 1051076"/>
                  <a:gd name="connsiteX6" fmla="*/ 223369 w 1035378"/>
                  <a:gd name="connsiteY6" fmla="*/ 200523 h 1051076"/>
                  <a:gd name="connsiteX7" fmla="*/ 240037 w 1035378"/>
                  <a:gd name="connsiteY7" fmla="*/ 202905 h 1051076"/>
                  <a:gd name="connsiteX8" fmla="*/ 313856 w 1035378"/>
                  <a:gd name="connsiteY8" fmla="*/ 162423 h 1051076"/>
                  <a:gd name="connsiteX9" fmla="*/ 444825 w 1035378"/>
                  <a:gd name="connsiteY9" fmla="*/ 114798 h 1051076"/>
                  <a:gd name="connsiteX10" fmla="*/ 535312 w 1035378"/>
                  <a:gd name="connsiteY10" fmla="*/ 114798 h 1051076"/>
                  <a:gd name="connsiteX11" fmla="*/ 597225 w 1035378"/>
                  <a:gd name="connsiteY11" fmla="*/ 48123 h 1051076"/>
                  <a:gd name="connsiteX12" fmla="*/ 677103 w 1035378"/>
                  <a:gd name="connsiteY12" fmla="*/ 17044 h 1051076"/>
                  <a:gd name="connsiteX13" fmla="*/ 705242 w 1035378"/>
                  <a:gd name="connsiteY13" fmla="*/ 28400 h 1051076"/>
                  <a:gd name="connsiteX14" fmla="*/ 736008 w 1035378"/>
                  <a:gd name="connsiteY14" fmla="*/ 31387 h 1051076"/>
                  <a:gd name="connsiteX15" fmla="*/ 759150 w 1035378"/>
                  <a:gd name="connsiteY15" fmla="*/ 498 h 1051076"/>
                  <a:gd name="connsiteX16" fmla="*/ 794869 w 1035378"/>
                  <a:gd name="connsiteY16" fmla="*/ 60030 h 1051076"/>
                  <a:gd name="connsiteX17" fmla="*/ 832969 w 1035378"/>
                  <a:gd name="connsiteY17" fmla="*/ 88605 h 1051076"/>
                  <a:gd name="connsiteX18" fmla="*/ 916312 w 1035378"/>
                  <a:gd name="connsiteY18" fmla="*/ 88605 h 1051076"/>
                  <a:gd name="connsiteX19" fmla="*/ 961556 w 1035378"/>
                  <a:gd name="connsiteY19" fmla="*/ 105273 h 1051076"/>
                  <a:gd name="connsiteX20" fmla="*/ 963937 w 1035378"/>
                  <a:gd name="connsiteY20" fmla="*/ 145755 h 1051076"/>
                  <a:gd name="connsiteX21" fmla="*/ 942506 w 1035378"/>
                  <a:gd name="connsiteY21" fmla="*/ 205286 h 1051076"/>
                  <a:gd name="connsiteX22" fmla="*/ 942506 w 1035378"/>
                  <a:gd name="connsiteY22" fmla="*/ 264817 h 1051076"/>
                  <a:gd name="connsiteX23" fmla="*/ 978225 w 1035378"/>
                  <a:gd name="connsiteY23" fmla="*/ 331492 h 1051076"/>
                  <a:gd name="connsiteX24" fmla="*/ 1004419 w 1035378"/>
                  <a:gd name="connsiteY24" fmla="*/ 452936 h 1051076"/>
                  <a:gd name="connsiteX25" fmla="*/ 994894 w 1035378"/>
                  <a:gd name="connsiteY25" fmla="*/ 657723 h 1051076"/>
                  <a:gd name="connsiteX26" fmla="*/ 985369 w 1035378"/>
                  <a:gd name="connsiteY26" fmla="*/ 695823 h 1051076"/>
                  <a:gd name="connsiteX27" fmla="*/ 1002037 w 1035378"/>
                  <a:gd name="connsiteY27" fmla="*/ 741067 h 1051076"/>
                  <a:gd name="connsiteX28" fmla="*/ 1035375 w 1035378"/>
                  <a:gd name="connsiteY28" fmla="*/ 786311 h 1051076"/>
                  <a:gd name="connsiteX29" fmla="*/ 999656 w 1035378"/>
                  <a:gd name="connsiteY29" fmla="*/ 829173 h 1051076"/>
                  <a:gd name="connsiteX30" fmla="*/ 932981 w 1035378"/>
                  <a:gd name="connsiteY30" fmla="*/ 838698 h 1051076"/>
                  <a:gd name="connsiteX31" fmla="*/ 880594 w 1035378"/>
                  <a:gd name="connsiteY31" fmla="*/ 845842 h 1051076"/>
                  <a:gd name="connsiteX32" fmla="*/ 847256 w 1035378"/>
                  <a:gd name="connsiteY32" fmla="*/ 879180 h 1051076"/>
                  <a:gd name="connsiteX33" fmla="*/ 759150 w 1035378"/>
                  <a:gd name="connsiteY33" fmla="*/ 929186 h 1051076"/>
                  <a:gd name="connsiteX34" fmla="*/ 694856 w 1035378"/>
                  <a:gd name="connsiteY34" fmla="*/ 998242 h 1051076"/>
                  <a:gd name="connsiteX35" fmla="*/ 654375 w 1035378"/>
                  <a:gd name="connsiteY35" fmla="*/ 1012530 h 1051076"/>
                  <a:gd name="connsiteX36" fmla="*/ 599606 w 1035378"/>
                  <a:gd name="connsiteY36" fmla="*/ 981573 h 1051076"/>
                  <a:gd name="connsiteX37" fmla="*/ 568650 w 1035378"/>
                  <a:gd name="connsiteY37" fmla="*/ 988717 h 1051076"/>
                  <a:gd name="connsiteX38" fmla="*/ 490069 w 1035378"/>
                  <a:gd name="connsiteY38" fmla="*/ 1050630 h 1051076"/>
                  <a:gd name="connsiteX39" fmla="*/ 455255 w 1035378"/>
                  <a:gd name="connsiteY39" fmla="*/ 1015184 h 1051076"/>
                  <a:gd name="connsiteX40" fmla="*/ 403405 w 1035378"/>
                  <a:gd name="connsiteY40" fmla="*/ 988906 h 1051076"/>
                  <a:gd name="connsiteX41" fmla="*/ 328144 w 1035378"/>
                  <a:gd name="connsiteY41" fmla="*/ 936330 h 1051076"/>
                  <a:gd name="connsiteX42" fmla="*/ 263850 w 1035378"/>
                  <a:gd name="connsiteY42" fmla="*/ 957761 h 1051076"/>
                  <a:gd name="connsiteX43" fmla="*/ 232894 w 1035378"/>
                  <a:gd name="connsiteY43" fmla="*/ 926805 h 1051076"/>
                  <a:gd name="connsiteX44" fmla="*/ 220987 w 1035378"/>
                  <a:gd name="connsiteY44" fmla="*/ 891086 h 1051076"/>
                  <a:gd name="connsiteX45" fmla="*/ 180506 w 1035378"/>
                  <a:gd name="connsiteY45" fmla="*/ 872036 h 1051076"/>
                  <a:gd name="connsiteX46" fmla="*/ 118594 w 1035378"/>
                  <a:gd name="connsiteY46" fmla="*/ 795836 h 1051076"/>
                  <a:gd name="connsiteX47" fmla="*/ 80494 w 1035378"/>
                  <a:gd name="connsiteY47" fmla="*/ 700586 h 1051076"/>
                  <a:gd name="connsiteX48" fmla="*/ 73350 w 1035378"/>
                  <a:gd name="connsiteY48" fmla="*/ 648198 h 1051076"/>
                  <a:gd name="connsiteX49" fmla="*/ 49537 w 1035378"/>
                  <a:gd name="connsiteY49" fmla="*/ 583905 h 1051076"/>
                  <a:gd name="connsiteX50" fmla="*/ 1912 w 1035378"/>
                  <a:gd name="connsiteY50" fmla="*/ 464842 h 1051076"/>
                  <a:gd name="connsiteX51" fmla="*/ 11437 w 1035378"/>
                  <a:gd name="connsiteY51" fmla="*/ 352923 h 1051076"/>
                  <a:gd name="connsiteX52" fmla="*/ 30487 w 1035378"/>
                  <a:gd name="connsiteY52" fmla="*/ 314823 h 1051076"/>
                  <a:gd name="connsiteX53" fmla="*/ 16200 w 1035378"/>
                  <a:gd name="connsiteY53" fmla="*/ 260055 h 1051076"/>
                  <a:gd name="connsiteX54" fmla="*/ 35250 w 1035378"/>
                  <a:gd name="connsiteY54" fmla="*/ 243386 h 1051076"/>
                  <a:gd name="connsiteX55" fmla="*/ 106687 w 1035378"/>
                  <a:gd name="connsiteY55" fmla="*/ 252911 h 1051076"/>
                  <a:gd name="connsiteX56" fmla="*/ 118594 w 1035378"/>
                  <a:gd name="connsiteY56" fmla="*/ 260055 h 1051076"/>
                  <a:gd name="connsiteX0" fmla="*/ 111450 w 1035378"/>
                  <a:gd name="connsiteY0" fmla="*/ 314823 h 1050678"/>
                  <a:gd name="connsiteX1" fmla="*/ 118594 w 1035378"/>
                  <a:gd name="connsiteY1" fmla="*/ 260055 h 1050678"/>
                  <a:gd name="connsiteX2" fmla="*/ 99544 w 1035378"/>
                  <a:gd name="connsiteY2" fmla="*/ 195761 h 1050678"/>
                  <a:gd name="connsiteX3" fmla="*/ 147344 w 1035378"/>
                  <a:gd name="connsiteY3" fmla="*/ 184070 h 1050678"/>
                  <a:gd name="connsiteX4" fmla="*/ 175040 w 1035378"/>
                  <a:gd name="connsiteY4" fmla="*/ 203951 h 1050678"/>
                  <a:gd name="connsiteX5" fmla="*/ 185248 w 1035378"/>
                  <a:gd name="connsiteY5" fmla="*/ 204178 h 1050678"/>
                  <a:gd name="connsiteX6" fmla="*/ 223369 w 1035378"/>
                  <a:gd name="connsiteY6" fmla="*/ 200523 h 1050678"/>
                  <a:gd name="connsiteX7" fmla="*/ 240037 w 1035378"/>
                  <a:gd name="connsiteY7" fmla="*/ 202905 h 1050678"/>
                  <a:gd name="connsiteX8" fmla="*/ 313856 w 1035378"/>
                  <a:gd name="connsiteY8" fmla="*/ 162423 h 1050678"/>
                  <a:gd name="connsiteX9" fmla="*/ 444825 w 1035378"/>
                  <a:gd name="connsiteY9" fmla="*/ 114798 h 1050678"/>
                  <a:gd name="connsiteX10" fmla="*/ 535312 w 1035378"/>
                  <a:gd name="connsiteY10" fmla="*/ 114798 h 1050678"/>
                  <a:gd name="connsiteX11" fmla="*/ 597225 w 1035378"/>
                  <a:gd name="connsiteY11" fmla="*/ 48123 h 1050678"/>
                  <a:gd name="connsiteX12" fmla="*/ 677103 w 1035378"/>
                  <a:gd name="connsiteY12" fmla="*/ 17044 h 1050678"/>
                  <a:gd name="connsiteX13" fmla="*/ 705242 w 1035378"/>
                  <a:gd name="connsiteY13" fmla="*/ 28400 h 1050678"/>
                  <a:gd name="connsiteX14" fmla="*/ 736008 w 1035378"/>
                  <a:gd name="connsiteY14" fmla="*/ 31387 h 1050678"/>
                  <a:gd name="connsiteX15" fmla="*/ 759150 w 1035378"/>
                  <a:gd name="connsiteY15" fmla="*/ 498 h 1050678"/>
                  <a:gd name="connsiteX16" fmla="*/ 794869 w 1035378"/>
                  <a:gd name="connsiteY16" fmla="*/ 60030 h 1050678"/>
                  <a:gd name="connsiteX17" fmla="*/ 832969 w 1035378"/>
                  <a:gd name="connsiteY17" fmla="*/ 88605 h 1050678"/>
                  <a:gd name="connsiteX18" fmla="*/ 916312 w 1035378"/>
                  <a:gd name="connsiteY18" fmla="*/ 88605 h 1050678"/>
                  <a:gd name="connsiteX19" fmla="*/ 961556 w 1035378"/>
                  <a:gd name="connsiteY19" fmla="*/ 105273 h 1050678"/>
                  <a:gd name="connsiteX20" fmla="*/ 963937 w 1035378"/>
                  <a:gd name="connsiteY20" fmla="*/ 145755 h 1050678"/>
                  <a:gd name="connsiteX21" fmla="*/ 942506 w 1035378"/>
                  <a:gd name="connsiteY21" fmla="*/ 205286 h 1050678"/>
                  <a:gd name="connsiteX22" fmla="*/ 942506 w 1035378"/>
                  <a:gd name="connsiteY22" fmla="*/ 264817 h 1050678"/>
                  <a:gd name="connsiteX23" fmla="*/ 978225 w 1035378"/>
                  <a:gd name="connsiteY23" fmla="*/ 331492 h 1050678"/>
                  <a:gd name="connsiteX24" fmla="*/ 1004419 w 1035378"/>
                  <a:gd name="connsiteY24" fmla="*/ 452936 h 1050678"/>
                  <a:gd name="connsiteX25" fmla="*/ 994894 w 1035378"/>
                  <a:gd name="connsiteY25" fmla="*/ 657723 h 1050678"/>
                  <a:gd name="connsiteX26" fmla="*/ 985369 w 1035378"/>
                  <a:gd name="connsiteY26" fmla="*/ 695823 h 1050678"/>
                  <a:gd name="connsiteX27" fmla="*/ 1002037 w 1035378"/>
                  <a:gd name="connsiteY27" fmla="*/ 741067 h 1050678"/>
                  <a:gd name="connsiteX28" fmla="*/ 1035375 w 1035378"/>
                  <a:gd name="connsiteY28" fmla="*/ 786311 h 1050678"/>
                  <a:gd name="connsiteX29" fmla="*/ 999656 w 1035378"/>
                  <a:gd name="connsiteY29" fmla="*/ 829173 h 1050678"/>
                  <a:gd name="connsiteX30" fmla="*/ 932981 w 1035378"/>
                  <a:gd name="connsiteY30" fmla="*/ 838698 h 1050678"/>
                  <a:gd name="connsiteX31" fmla="*/ 880594 w 1035378"/>
                  <a:gd name="connsiteY31" fmla="*/ 845842 h 1050678"/>
                  <a:gd name="connsiteX32" fmla="*/ 847256 w 1035378"/>
                  <a:gd name="connsiteY32" fmla="*/ 879180 h 1050678"/>
                  <a:gd name="connsiteX33" fmla="*/ 759150 w 1035378"/>
                  <a:gd name="connsiteY33" fmla="*/ 929186 h 1050678"/>
                  <a:gd name="connsiteX34" fmla="*/ 694856 w 1035378"/>
                  <a:gd name="connsiteY34" fmla="*/ 998242 h 1050678"/>
                  <a:gd name="connsiteX35" fmla="*/ 654375 w 1035378"/>
                  <a:gd name="connsiteY35" fmla="*/ 1012530 h 1050678"/>
                  <a:gd name="connsiteX36" fmla="*/ 599606 w 1035378"/>
                  <a:gd name="connsiteY36" fmla="*/ 981573 h 1050678"/>
                  <a:gd name="connsiteX37" fmla="*/ 568650 w 1035378"/>
                  <a:gd name="connsiteY37" fmla="*/ 988717 h 1050678"/>
                  <a:gd name="connsiteX38" fmla="*/ 490069 w 1035378"/>
                  <a:gd name="connsiteY38" fmla="*/ 1050630 h 1050678"/>
                  <a:gd name="connsiteX39" fmla="*/ 482711 w 1035378"/>
                  <a:gd name="connsiteY39" fmla="*/ 998852 h 1050678"/>
                  <a:gd name="connsiteX40" fmla="*/ 403405 w 1035378"/>
                  <a:gd name="connsiteY40" fmla="*/ 988906 h 1050678"/>
                  <a:gd name="connsiteX41" fmla="*/ 328144 w 1035378"/>
                  <a:gd name="connsiteY41" fmla="*/ 936330 h 1050678"/>
                  <a:gd name="connsiteX42" fmla="*/ 263850 w 1035378"/>
                  <a:gd name="connsiteY42" fmla="*/ 957761 h 1050678"/>
                  <a:gd name="connsiteX43" fmla="*/ 232894 w 1035378"/>
                  <a:gd name="connsiteY43" fmla="*/ 926805 h 1050678"/>
                  <a:gd name="connsiteX44" fmla="*/ 220987 w 1035378"/>
                  <a:gd name="connsiteY44" fmla="*/ 891086 h 1050678"/>
                  <a:gd name="connsiteX45" fmla="*/ 180506 w 1035378"/>
                  <a:gd name="connsiteY45" fmla="*/ 872036 h 1050678"/>
                  <a:gd name="connsiteX46" fmla="*/ 118594 w 1035378"/>
                  <a:gd name="connsiteY46" fmla="*/ 795836 h 1050678"/>
                  <a:gd name="connsiteX47" fmla="*/ 80494 w 1035378"/>
                  <a:gd name="connsiteY47" fmla="*/ 700586 h 1050678"/>
                  <a:gd name="connsiteX48" fmla="*/ 73350 w 1035378"/>
                  <a:gd name="connsiteY48" fmla="*/ 648198 h 1050678"/>
                  <a:gd name="connsiteX49" fmla="*/ 49537 w 1035378"/>
                  <a:gd name="connsiteY49" fmla="*/ 583905 h 1050678"/>
                  <a:gd name="connsiteX50" fmla="*/ 1912 w 1035378"/>
                  <a:gd name="connsiteY50" fmla="*/ 464842 h 1050678"/>
                  <a:gd name="connsiteX51" fmla="*/ 11437 w 1035378"/>
                  <a:gd name="connsiteY51" fmla="*/ 352923 h 1050678"/>
                  <a:gd name="connsiteX52" fmla="*/ 30487 w 1035378"/>
                  <a:gd name="connsiteY52" fmla="*/ 314823 h 1050678"/>
                  <a:gd name="connsiteX53" fmla="*/ 16200 w 1035378"/>
                  <a:gd name="connsiteY53" fmla="*/ 260055 h 1050678"/>
                  <a:gd name="connsiteX54" fmla="*/ 35250 w 1035378"/>
                  <a:gd name="connsiteY54" fmla="*/ 243386 h 1050678"/>
                  <a:gd name="connsiteX55" fmla="*/ 106687 w 1035378"/>
                  <a:gd name="connsiteY55" fmla="*/ 252911 h 1050678"/>
                  <a:gd name="connsiteX56" fmla="*/ 118594 w 1035378"/>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40037 w 1004937"/>
                  <a:gd name="connsiteY7" fmla="*/ 202905 h 1050678"/>
                  <a:gd name="connsiteX8" fmla="*/ 313856 w 1004937"/>
                  <a:gd name="connsiteY8" fmla="*/ 162423 h 1050678"/>
                  <a:gd name="connsiteX9" fmla="*/ 444825 w 1004937"/>
                  <a:gd name="connsiteY9" fmla="*/ 114798 h 1050678"/>
                  <a:gd name="connsiteX10" fmla="*/ 535312 w 1004937"/>
                  <a:gd name="connsiteY10" fmla="*/ 114798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99656 w 1004937"/>
                  <a:gd name="connsiteY29" fmla="*/ 829173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40037 w 1004937"/>
                  <a:gd name="connsiteY7" fmla="*/ 202905 h 1050678"/>
                  <a:gd name="connsiteX8" fmla="*/ 313856 w 1004937"/>
                  <a:gd name="connsiteY8" fmla="*/ 162423 h 1050678"/>
                  <a:gd name="connsiteX9" fmla="*/ 444825 w 1004937"/>
                  <a:gd name="connsiteY9" fmla="*/ 114798 h 1050678"/>
                  <a:gd name="connsiteX10" fmla="*/ 535312 w 1004937"/>
                  <a:gd name="connsiteY10" fmla="*/ 114798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66709 w 1004937"/>
                  <a:gd name="connsiteY29" fmla="*/ 805714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40037 w 1004937"/>
                  <a:gd name="connsiteY7" fmla="*/ 202905 h 1050678"/>
                  <a:gd name="connsiteX8" fmla="*/ 313856 w 1004937"/>
                  <a:gd name="connsiteY8" fmla="*/ 162423 h 1050678"/>
                  <a:gd name="connsiteX9" fmla="*/ 444825 w 1004937"/>
                  <a:gd name="connsiteY9" fmla="*/ 114798 h 1050678"/>
                  <a:gd name="connsiteX10" fmla="*/ 525809 w 1004937"/>
                  <a:gd name="connsiteY10" fmla="*/ 87330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66709 w 1004937"/>
                  <a:gd name="connsiteY29" fmla="*/ 805714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40037 w 1004937"/>
                  <a:gd name="connsiteY7" fmla="*/ 202905 h 1050678"/>
                  <a:gd name="connsiteX8" fmla="*/ 313856 w 1004937"/>
                  <a:gd name="connsiteY8" fmla="*/ 162423 h 1050678"/>
                  <a:gd name="connsiteX9" fmla="*/ 440812 w 1004937"/>
                  <a:gd name="connsiteY9" fmla="*/ 127120 h 1050678"/>
                  <a:gd name="connsiteX10" fmla="*/ 525809 w 1004937"/>
                  <a:gd name="connsiteY10" fmla="*/ 87330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66709 w 1004937"/>
                  <a:gd name="connsiteY29" fmla="*/ 805714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40037 w 1004937"/>
                  <a:gd name="connsiteY7" fmla="*/ 202905 h 1050678"/>
                  <a:gd name="connsiteX8" fmla="*/ 308155 w 1004937"/>
                  <a:gd name="connsiteY8" fmla="*/ 145943 h 1050678"/>
                  <a:gd name="connsiteX9" fmla="*/ 440812 w 1004937"/>
                  <a:gd name="connsiteY9" fmla="*/ 127120 h 1050678"/>
                  <a:gd name="connsiteX10" fmla="*/ 525809 w 1004937"/>
                  <a:gd name="connsiteY10" fmla="*/ 87330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66709 w 1004937"/>
                  <a:gd name="connsiteY29" fmla="*/ 805714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314823 h 1050678"/>
                  <a:gd name="connsiteX1" fmla="*/ 118594 w 1004937"/>
                  <a:gd name="connsiteY1" fmla="*/ 260055 h 1050678"/>
                  <a:gd name="connsiteX2" fmla="*/ 99544 w 1004937"/>
                  <a:gd name="connsiteY2" fmla="*/ 195761 h 1050678"/>
                  <a:gd name="connsiteX3" fmla="*/ 147344 w 1004937"/>
                  <a:gd name="connsiteY3" fmla="*/ 184070 h 1050678"/>
                  <a:gd name="connsiteX4" fmla="*/ 175040 w 1004937"/>
                  <a:gd name="connsiteY4" fmla="*/ 203951 h 1050678"/>
                  <a:gd name="connsiteX5" fmla="*/ 185248 w 1004937"/>
                  <a:gd name="connsiteY5" fmla="*/ 204178 h 1050678"/>
                  <a:gd name="connsiteX6" fmla="*/ 223369 w 1004937"/>
                  <a:gd name="connsiteY6" fmla="*/ 200523 h 1050678"/>
                  <a:gd name="connsiteX7" fmla="*/ 232434 w 1004937"/>
                  <a:gd name="connsiteY7" fmla="*/ 180933 h 1050678"/>
                  <a:gd name="connsiteX8" fmla="*/ 308155 w 1004937"/>
                  <a:gd name="connsiteY8" fmla="*/ 145943 h 1050678"/>
                  <a:gd name="connsiteX9" fmla="*/ 440812 w 1004937"/>
                  <a:gd name="connsiteY9" fmla="*/ 127120 h 1050678"/>
                  <a:gd name="connsiteX10" fmla="*/ 525809 w 1004937"/>
                  <a:gd name="connsiteY10" fmla="*/ 87330 h 1050678"/>
                  <a:gd name="connsiteX11" fmla="*/ 597225 w 1004937"/>
                  <a:gd name="connsiteY11" fmla="*/ 48123 h 1050678"/>
                  <a:gd name="connsiteX12" fmla="*/ 677103 w 1004937"/>
                  <a:gd name="connsiteY12" fmla="*/ 17044 h 1050678"/>
                  <a:gd name="connsiteX13" fmla="*/ 705242 w 1004937"/>
                  <a:gd name="connsiteY13" fmla="*/ 28400 h 1050678"/>
                  <a:gd name="connsiteX14" fmla="*/ 736008 w 1004937"/>
                  <a:gd name="connsiteY14" fmla="*/ 31387 h 1050678"/>
                  <a:gd name="connsiteX15" fmla="*/ 759150 w 1004937"/>
                  <a:gd name="connsiteY15" fmla="*/ 498 h 1050678"/>
                  <a:gd name="connsiteX16" fmla="*/ 794869 w 1004937"/>
                  <a:gd name="connsiteY16" fmla="*/ 60030 h 1050678"/>
                  <a:gd name="connsiteX17" fmla="*/ 832969 w 1004937"/>
                  <a:gd name="connsiteY17" fmla="*/ 88605 h 1050678"/>
                  <a:gd name="connsiteX18" fmla="*/ 916312 w 1004937"/>
                  <a:gd name="connsiteY18" fmla="*/ 88605 h 1050678"/>
                  <a:gd name="connsiteX19" fmla="*/ 961556 w 1004937"/>
                  <a:gd name="connsiteY19" fmla="*/ 105273 h 1050678"/>
                  <a:gd name="connsiteX20" fmla="*/ 963937 w 1004937"/>
                  <a:gd name="connsiteY20" fmla="*/ 145755 h 1050678"/>
                  <a:gd name="connsiteX21" fmla="*/ 942506 w 1004937"/>
                  <a:gd name="connsiteY21" fmla="*/ 205286 h 1050678"/>
                  <a:gd name="connsiteX22" fmla="*/ 942506 w 1004937"/>
                  <a:gd name="connsiteY22" fmla="*/ 264817 h 1050678"/>
                  <a:gd name="connsiteX23" fmla="*/ 978225 w 1004937"/>
                  <a:gd name="connsiteY23" fmla="*/ 331492 h 1050678"/>
                  <a:gd name="connsiteX24" fmla="*/ 1004419 w 1004937"/>
                  <a:gd name="connsiteY24" fmla="*/ 452936 h 1050678"/>
                  <a:gd name="connsiteX25" fmla="*/ 994894 w 1004937"/>
                  <a:gd name="connsiteY25" fmla="*/ 657723 h 1050678"/>
                  <a:gd name="connsiteX26" fmla="*/ 985369 w 1004937"/>
                  <a:gd name="connsiteY26" fmla="*/ 695823 h 1050678"/>
                  <a:gd name="connsiteX27" fmla="*/ 1002037 w 1004937"/>
                  <a:gd name="connsiteY27" fmla="*/ 741067 h 1050678"/>
                  <a:gd name="connsiteX28" fmla="*/ 1000317 w 1004937"/>
                  <a:gd name="connsiteY28" fmla="*/ 780667 h 1050678"/>
                  <a:gd name="connsiteX29" fmla="*/ 966709 w 1004937"/>
                  <a:gd name="connsiteY29" fmla="*/ 805714 h 1050678"/>
                  <a:gd name="connsiteX30" fmla="*/ 932981 w 1004937"/>
                  <a:gd name="connsiteY30" fmla="*/ 838698 h 1050678"/>
                  <a:gd name="connsiteX31" fmla="*/ 880594 w 1004937"/>
                  <a:gd name="connsiteY31" fmla="*/ 845842 h 1050678"/>
                  <a:gd name="connsiteX32" fmla="*/ 847256 w 1004937"/>
                  <a:gd name="connsiteY32" fmla="*/ 879180 h 1050678"/>
                  <a:gd name="connsiteX33" fmla="*/ 759150 w 1004937"/>
                  <a:gd name="connsiteY33" fmla="*/ 929186 h 1050678"/>
                  <a:gd name="connsiteX34" fmla="*/ 694856 w 1004937"/>
                  <a:gd name="connsiteY34" fmla="*/ 998242 h 1050678"/>
                  <a:gd name="connsiteX35" fmla="*/ 654375 w 1004937"/>
                  <a:gd name="connsiteY35" fmla="*/ 1012530 h 1050678"/>
                  <a:gd name="connsiteX36" fmla="*/ 599606 w 1004937"/>
                  <a:gd name="connsiteY36" fmla="*/ 981573 h 1050678"/>
                  <a:gd name="connsiteX37" fmla="*/ 568650 w 1004937"/>
                  <a:gd name="connsiteY37" fmla="*/ 988717 h 1050678"/>
                  <a:gd name="connsiteX38" fmla="*/ 490069 w 1004937"/>
                  <a:gd name="connsiteY38" fmla="*/ 1050630 h 1050678"/>
                  <a:gd name="connsiteX39" fmla="*/ 482711 w 1004937"/>
                  <a:gd name="connsiteY39" fmla="*/ 998852 h 1050678"/>
                  <a:gd name="connsiteX40" fmla="*/ 403405 w 1004937"/>
                  <a:gd name="connsiteY40" fmla="*/ 988906 h 1050678"/>
                  <a:gd name="connsiteX41" fmla="*/ 328144 w 1004937"/>
                  <a:gd name="connsiteY41" fmla="*/ 936330 h 1050678"/>
                  <a:gd name="connsiteX42" fmla="*/ 263850 w 1004937"/>
                  <a:gd name="connsiteY42" fmla="*/ 957761 h 1050678"/>
                  <a:gd name="connsiteX43" fmla="*/ 232894 w 1004937"/>
                  <a:gd name="connsiteY43" fmla="*/ 926805 h 1050678"/>
                  <a:gd name="connsiteX44" fmla="*/ 220987 w 1004937"/>
                  <a:gd name="connsiteY44" fmla="*/ 891086 h 1050678"/>
                  <a:gd name="connsiteX45" fmla="*/ 180506 w 1004937"/>
                  <a:gd name="connsiteY45" fmla="*/ 872036 h 1050678"/>
                  <a:gd name="connsiteX46" fmla="*/ 118594 w 1004937"/>
                  <a:gd name="connsiteY46" fmla="*/ 795836 h 1050678"/>
                  <a:gd name="connsiteX47" fmla="*/ 80494 w 1004937"/>
                  <a:gd name="connsiteY47" fmla="*/ 700586 h 1050678"/>
                  <a:gd name="connsiteX48" fmla="*/ 73350 w 1004937"/>
                  <a:gd name="connsiteY48" fmla="*/ 648198 h 1050678"/>
                  <a:gd name="connsiteX49" fmla="*/ 49537 w 1004937"/>
                  <a:gd name="connsiteY49" fmla="*/ 583905 h 1050678"/>
                  <a:gd name="connsiteX50" fmla="*/ 1912 w 1004937"/>
                  <a:gd name="connsiteY50" fmla="*/ 464842 h 1050678"/>
                  <a:gd name="connsiteX51" fmla="*/ 11437 w 1004937"/>
                  <a:gd name="connsiteY51" fmla="*/ 352923 h 1050678"/>
                  <a:gd name="connsiteX52" fmla="*/ 30487 w 1004937"/>
                  <a:gd name="connsiteY52" fmla="*/ 314823 h 1050678"/>
                  <a:gd name="connsiteX53" fmla="*/ 16200 w 1004937"/>
                  <a:gd name="connsiteY53" fmla="*/ 260055 h 1050678"/>
                  <a:gd name="connsiteX54" fmla="*/ 35250 w 1004937"/>
                  <a:gd name="connsiteY54" fmla="*/ 243386 h 1050678"/>
                  <a:gd name="connsiteX55" fmla="*/ 106687 w 1004937"/>
                  <a:gd name="connsiteY55" fmla="*/ 252911 h 1050678"/>
                  <a:gd name="connsiteX56" fmla="*/ 118594 w 1004937"/>
                  <a:gd name="connsiteY56" fmla="*/ 260055 h 1050678"/>
                  <a:gd name="connsiteX0" fmla="*/ 111450 w 1004937"/>
                  <a:gd name="connsiteY0" fmla="*/ 298336 h 1034191"/>
                  <a:gd name="connsiteX1" fmla="*/ 118594 w 1004937"/>
                  <a:gd name="connsiteY1" fmla="*/ 243568 h 1034191"/>
                  <a:gd name="connsiteX2" fmla="*/ 99544 w 1004937"/>
                  <a:gd name="connsiteY2" fmla="*/ 179274 h 1034191"/>
                  <a:gd name="connsiteX3" fmla="*/ 147344 w 1004937"/>
                  <a:gd name="connsiteY3" fmla="*/ 167583 h 1034191"/>
                  <a:gd name="connsiteX4" fmla="*/ 175040 w 1004937"/>
                  <a:gd name="connsiteY4" fmla="*/ 187464 h 1034191"/>
                  <a:gd name="connsiteX5" fmla="*/ 185248 w 1004937"/>
                  <a:gd name="connsiteY5" fmla="*/ 187691 h 1034191"/>
                  <a:gd name="connsiteX6" fmla="*/ 223369 w 1004937"/>
                  <a:gd name="connsiteY6" fmla="*/ 184036 h 1034191"/>
                  <a:gd name="connsiteX7" fmla="*/ 232434 w 1004937"/>
                  <a:gd name="connsiteY7" fmla="*/ 164446 h 1034191"/>
                  <a:gd name="connsiteX8" fmla="*/ 308155 w 1004937"/>
                  <a:gd name="connsiteY8" fmla="*/ 129456 h 1034191"/>
                  <a:gd name="connsiteX9" fmla="*/ 440812 w 1004937"/>
                  <a:gd name="connsiteY9" fmla="*/ 110633 h 1034191"/>
                  <a:gd name="connsiteX10" fmla="*/ 525809 w 1004937"/>
                  <a:gd name="connsiteY10" fmla="*/ 70843 h 1034191"/>
                  <a:gd name="connsiteX11" fmla="*/ 597225 w 1004937"/>
                  <a:gd name="connsiteY11" fmla="*/ 31636 h 1034191"/>
                  <a:gd name="connsiteX12" fmla="*/ 677103 w 1004937"/>
                  <a:gd name="connsiteY12" fmla="*/ 557 h 1034191"/>
                  <a:gd name="connsiteX13" fmla="*/ 705242 w 1004937"/>
                  <a:gd name="connsiteY13" fmla="*/ 11913 h 1034191"/>
                  <a:gd name="connsiteX14" fmla="*/ 736008 w 1004937"/>
                  <a:gd name="connsiteY14" fmla="*/ 14900 h 1034191"/>
                  <a:gd name="connsiteX15" fmla="*/ 794869 w 1004937"/>
                  <a:gd name="connsiteY15" fmla="*/ 43543 h 1034191"/>
                  <a:gd name="connsiteX16" fmla="*/ 832969 w 1004937"/>
                  <a:gd name="connsiteY16" fmla="*/ 72118 h 1034191"/>
                  <a:gd name="connsiteX17" fmla="*/ 916312 w 1004937"/>
                  <a:gd name="connsiteY17" fmla="*/ 72118 h 1034191"/>
                  <a:gd name="connsiteX18" fmla="*/ 961556 w 1004937"/>
                  <a:gd name="connsiteY18" fmla="*/ 88786 h 1034191"/>
                  <a:gd name="connsiteX19" fmla="*/ 963937 w 1004937"/>
                  <a:gd name="connsiteY19" fmla="*/ 129268 h 1034191"/>
                  <a:gd name="connsiteX20" fmla="*/ 942506 w 1004937"/>
                  <a:gd name="connsiteY20" fmla="*/ 188799 h 1034191"/>
                  <a:gd name="connsiteX21" fmla="*/ 942506 w 1004937"/>
                  <a:gd name="connsiteY21" fmla="*/ 248330 h 1034191"/>
                  <a:gd name="connsiteX22" fmla="*/ 978225 w 1004937"/>
                  <a:gd name="connsiteY22" fmla="*/ 315005 h 1034191"/>
                  <a:gd name="connsiteX23" fmla="*/ 1004419 w 1004937"/>
                  <a:gd name="connsiteY23" fmla="*/ 436449 h 1034191"/>
                  <a:gd name="connsiteX24" fmla="*/ 994894 w 1004937"/>
                  <a:gd name="connsiteY24" fmla="*/ 641236 h 1034191"/>
                  <a:gd name="connsiteX25" fmla="*/ 985369 w 1004937"/>
                  <a:gd name="connsiteY25" fmla="*/ 679336 h 1034191"/>
                  <a:gd name="connsiteX26" fmla="*/ 1002037 w 1004937"/>
                  <a:gd name="connsiteY26" fmla="*/ 724580 h 1034191"/>
                  <a:gd name="connsiteX27" fmla="*/ 1000317 w 1004937"/>
                  <a:gd name="connsiteY27" fmla="*/ 764180 h 1034191"/>
                  <a:gd name="connsiteX28" fmla="*/ 966709 w 1004937"/>
                  <a:gd name="connsiteY28" fmla="*/ 789227 h 1034191"/>
                  <a:gd name="connsiteX29" fmla="*/ 932981 w 1004937"/>
                  <a:gd name="connsiteY29" fmla="*/ 822211 h 1034191"/>
                  <a:gd name="connsiteX30" fmla="*/ 880594 w 1004937"/>
                  <a:gd name="connsiteY30" fmla="*/ 829355 h 1034191"/>
                  <a:gd name="connsiteX31" fmla="*/ 847256 w 1004937"/>
                  <a:gd name="connsiteY31" fmla="*/ 862693 h 1034191"/>
                  <a:gd name="connsiteX32" fmla="*/ 759150 w 1004937"/>
                  <a:gd name="connsiteY32" fmla="*/ 912699 h 1034191"/>
                  <a:gd name="connsiteX33" fmla="*/ 694856 w 1004937"/>
                  <a:gd name="connsiteY33" fmla="*/ 981755 h 1034191"/>
                  <a:gd name="connsiteX34" fmla="*/ 654375 w 1004937"/>
                  <a:gd name="connsiteY34" fmla="*/ 996043 h 1034191"/>
                  <a:gd name="connsiteX35" fmla="*/ 599606 w 1004937"/>
                  <a:gd name="connsiteY35" fmla="*/ 965086 h 1034191"/>
                  <a:gd name="connsiteX36" fmla="*/ 568650 w 1004937"/>
                  <a:gd name="connsiteY36" fmla="*/ 972230 h 1034191"/>
                  <a:gd name="connsiteX37" fmla="*/ 490069 w 1004937"/>
                  <a:gd name="connsiteY37" fmla="*/ 1034143 h 1034191"/>
                  <a:gd name="connsiteX38" fmla="*/ 482711 w 1004937"/>
                  <a:gd name="connsiteY38" fmla="*/ 982365 h 1034191"/>
                  <a:gd name="connsiteX39" fmla="*/ 403405 w 1004937"/>
                  <a:gd name="connsiteY39" fmla="*/ 972419 h 1034191"/>
                  <a:gd name="connsiteX40" fmla="*/ 328144 w 1004937"/>
                  <a:gd name="connsiteY40" fmla="*/ 919843 h 1034191"/>
                  <a:gd name="connsiteX41" fmla="*/ 263850 w 1004937"/>
                  <a:gd name="connsiteY41" fmla="*/ 941274 h 1034191"/>
                  <a:gd name="connsiteX42" fmla="*/ 232894 w 1004937"/>
                  <a:gd name="connsiteY42" fmla="*/ 910318 h 1034191"/>
                  <a:gd name="connsiteX43" fmla="*/ 220987 w 1004937"/>
                  <a:gd name="connsiteY43" fmla="*/ 874599 h 1034191"/>
                  <a:gd name="connsiteX44" fmla="*/ 180506 w 1004937"/>
                  <a:gd name="connsiteY44" fmla="*/ 855549 h 1034191"/>
                  <a:gd name="connsiteX45" fmla="*/ 118594 w 1004937"/>
                  <a:gd name="connsiteY45" fmla="*/ 779349 h 1034191"/>
                  <a:gd name="connsiteX46" fmla="*/ 80494 w 1004937"/>
                  <a:gd name="connsiteY46" fmla="*/ 684099 h 1034191"/>
                  <a:gd name="connsiteX47" fmla="*/ 73350 w 1004937"/>
                  <a:gd name="connsiteY47" fmla="*/ 631711 h 1034191"/>
                  <a:gd name="connsiteX48" fmla="*/ 49537 w 1004937"/>
                  <a:gd name="connsiteY48" fmla="*/ 567418 h 1034191"/>
                  <a:gd name="connsiteX49" fmla="*/ 1912 w 1004937"/>
                  <a:gd name="connsiteY49" fmla="*/ 448355 h 1034191"/>
                  <a:gd name="connsiteX50" fmla="*/ 11437 w 1004937"/>
                  <a:gd name="connsiteY50" fmla="*/ 336436 h 1034191"/>
                  <a:gd name="connsiteX51" fmla="*/ 30487 w 1004937"/>
                  <a:gd name="connsiteY51" fmla="*/ 298336 h 1034191"/>
                  <a:gd name="connsiteX52" fmla="*/ 16200 w 1004937"/>
                  <a:gd name="connsiteY52" fmla="*/ 243568 h 1034191"/>
                  <a:gd name="connsiteX53" fmla="*/ 35250 w 1004937"/>
                  <a:gd name="connsiteY53" fmla="*/ 226899 h 1034191"/>
                  <a:gd name="connsiteX54" fmla="*/ 106687 w 1004937"/>
                  <a:gd name="connsiteY54" fmla="*/ 236424 h 1034191"/>
                  <a:gd name="connsiteX55" fmla="*/ 118594 w 1004937"/>
                  <a:gd name="connsiteY55" fmla="*/ 243568 h 1034191"/>
                  <a:gd name="connsiteX0" fmla="*/ 111450 w 1004937"/>
                  <a:gd name="connsiteY0" fmla="*/ 298336 h 1034191"/>
                  <a:gd name="connsiteX1" fmla="*/ 118594 w 1004937"/>
                  <a:gd name="connsiteY1" fmla="*/ 243568 h 1034191"/>
                  <a:gd name="connsiteX2" fmla="*/ 99544 w 1004937"/>
                  <a:gd name="connsiteY2" fmla="*/ 179274 h 1034191"/>
                  <a:gd name="connsiteX3" fmla="*/ 147344 w 1004937"/>
                  <a:gd name="connsiteY3" fmla="*/ 167583 h 1034191"/>
                  <a:gd name="connsiteX4" fmla="*/ 175040 w 1004937"/>
                  <a:gd name="connsiteY4" fmla="*/ 187464 h 1034191"/>
                  <a:gd name="connsiteX5" fmla="*/ 185248 w 1004937"/>
                  <a:gd name="connsiteY5" fmla="*/ 187691 h 1034191"/>
                  <a:gd name="connsiteX6" fmla="*/ 223369 w 1004937"/>
                  <a:gd name="connsiteY6" fmla="*/ 184036 h 1034191"/>
                  <a:gd name="connsiteX7" fmla="*/ 232434 w 1004937"/>
                  <a:gd name="connsiteY7" fmla="*/ 164446 h 1034191"/>
                  <a:gd name="connsiteX8" fmla="*/ 308155 w 1004937"/>
                  <a:gd name="connsiteY8" fmla="*/ 129456 h 1034191"/>
                  <a:gd name="connsiteX9" fmla="*/ 440812 w 1004937"/>
                  <a:gd name="connsiteY9" fmla="*/ 110633 h 1034191"/>
                  <a:gd name="connsiteX10" fmla="*/ 525809 w 1004937"/>
                  <a:gd name="connsiteY10" fmla="*/ 70843 h 1034191"/>
                  <a:gd name="connsiteX11" fmla="*/ 597225 w 1004937"/>
                  <a:gd name="connsiteY11" fmla="*/ 31636 h 1034191"/>
                  <a:gd name="connsiteX12" fmla="*/ 677103 w 1004937"/>
                  <a:gd name="connsiteY12" fmla="*/ 557 h 1034191"/>
                  <a:gd name="connsiteX13" fmla="*/ 705242 w 1004937"/>
                  <a:gd name="connsiteY13" fmla="*/ 11913 h 1034191"/>
                  <a:gd name="connsiteX14" fmla="*/ 736008 w 1004937"/>
                  <a:gd name="connsiteY14" fmla="*/ 14900 h 1034191"/>
                  <a:gd name="connsiteX15" fmla="*/ 794869 w 1004937"/>
                  <a:gd name="connsiteY15" fmla="*/ 43543 h 1034191"/>
                  <a:gd name="connsiteX16" fmla="*/ 832969 w 1004937"/>
                  <a:gd name="connsiteY16" fmla="*/ 72118 h 1034191"/>
                  <a:gd name="connsiteX17" fmla="*/ 916312 w 1004937"/>
                  <a:gd name="connsiteY17" fmla="*/ 72118 h 1034191"/>
                  <a:gd name="connsiteX18" fmla="*/ 963937 w 1004937"/>
                  <a:gd name="connsiteY18" fmla="*/ 129268 h 1034191"/>
                  <a:gd name="connsiteX19" fmla="*/ 942506 w 1004937"/>
                  <a:gd name="connsiteY19" fmla="*/ 188799 h 1034191"/>
                  <a:gd name="connsiteX20" fmla="*/ 942506 w 1004937"/>
                  <a:gd name="connsiteY20" fmla="*/ 248330 h 1034191"/>
                  <a:gd name="connsiteX21" fmla="*/ 978225 w 1004937"/>
                  <a:gd name="connsiteY21" fmla="*/ 315005 h 1034191"/>
                  <a:gd name="connsiteX22" fmla="*/ 1004419 w 1004937"/>
                  <a:gd name="connsiteY22" fmla="*/ 436449 h 1034191"/>
                  <a:gd name="connsiteX23" fmla="*/ 994894 w 1004937"/>
                  <a:gd name="connsiteY23" fmla="*/ 641236 h 1034191"/>
                  <a:gd name="connsiteX24" fmla="*/ 985369 w 1004937"/>
                  <a:gd name="connsiteY24" fmla="*/ 679336 h 1034191"/>
                  <a:gd name="connsiteX25" fmla="*/ 1002037 w 1004937"/>
                  <a:gd name="connsiteY25" fmla="*/ 724580 h 1034191"/>
                  <a:gd name="connsiteX26" fmla="*/ 1000317 w 1004937"/>
                  <a:gd name="connsiteY26" fmla="*/ 764180 h 1034191"/>
                  <a:gd name="connsiteX27" fmla="*/ 966709 w 1004937"/>
                  <a:gd name="connsiteY27" fmla="*/ 789227 h 1034191"/>
                  <a:gd name="connsiteX28" fmla="*/ 932981 w 1004937"/>
                  <a:gd name="connsiteY28" fmla="*/ 822211 h 1034191"/>
                  <a:gd name="connsiteX29" fmla="*/ 880594 w 1004937"/>
                  <a:gd name="connsiteY29" fmla="*/ 829355 h 1034191"/>
                  <a:gd name="connsiteX30" fmla="*/ 847256 w 1004937"/>
                  <a:gd name="connsiteY30" fmla="*/ 862693 h 1034191"/>
                  <a:gd name="connsiteX31" fmla="*/ 759150 w 1004937"/>
                  <a:gd name="connsiteY31" fmla="*/ 912699 h 1034191"/>
                  <a:gd name="connsiteX32" fmla="*/ 694856 w 1004937"/>
                  <a:gd name="connsiteY32" fmla="*/ 981755 h 1034191"/>
                  <a:gd name="connsiteX33" fmla="*/ 654375 w 1004937"/>
                  <a:gd name="connsiteY33" fmla="*/ 996043 h 1034191"/>
                  <a:gd name="connsiteX34" fmla="*/ 599606 w 1004937"/>
                  <a:gd name="connsiteY34" fmla="*/ 965086 h 1034191"/>
                  <a:gd name="connsiteX35" fmla="*/ 568650 w 1004937"/>
                  <a:gd name="connsiteY35" fmla="*/ 972230 h 1034191"/>
                  <a:gd name="connsiteX36" fmla="*/ 490069 w 1004937"/>
                  <a:gd name="connsiteY36" fmla="*/ 1034143 h 1034191"/>
                  <a:gd name="connsiteX37" fmla="*/ 482711 w 1004937"/>
                  <a:gd name="connsiteY37" fmla="*/ 982365 h 1034191"/>
                  <a:gd name="connsiteX38" fmla="*/ 403405 w 1004937"/>
                  <a:gd name="connsiteY38" fmla="*/ 972419 h 1034191"/>
                  <a:gd name="connsiteX39" fmla="*/ 328144 w 1004937"/>
                  <a:gd name="connsiteY39" fmla="*/ 919843 h 1034191"/>
                  <a:gd name="connsiteX40" fmla="*/ 263850 w 1004937"/>
                  <a:gd name="connsiteY40" fmla="*/ 941274 h 1034191"/>
                  <a:gd name="connsiteX41" fmla="*/ 232894 w 1004937"/>
                  <a:gd name="connsiteY41" fmla="*/ 910318 h 1034191"/>
                  <a:gd name="connsiteX42" fmla="*/ 220987 w 1004937"/>
                  <a:gd name="connsiteY42" fmla="*/ 874599 h 1034191"/>
                  <a:gd name="connsiteX43" fmla="*/ 180506 w 1004937"/>
                  <a:gd name="connsiteY43" fmla="*/ 855549 h 1034191"/>
                  <a:gd name="connsiteX44" fmla="*/ 118594 w 1004937"/>
                  <a:gd name="connsiteY44" fmla="*/ 779349 h 1034191"/>
                  <a:gd name="connsiteX45" fmla="*/ 80494 w 1004937"/>
                  <a:gd name="connsiteY45" fmla="*/ 684099 h 1034191"/>
                  <a:gd name="connsiteX46" fmla="*/ 73350 w 1004937"/>
                  <a:gd name="connsiteY46" fmla="*/ 631711 h 1034191"/>
                  <a:gd name="connsiteX47" fmla="*/ 49537 w 1004937"/>
                  <a:gd name="connsiteY47" fmla="*/ 567418 h 1034191"/>
                  <a:gd name="connsiteX48" fmla="*/ 1912 w 1004937"/>
                  <a:gd name="connsiteY48" fmla="*/ 448355 h 1034191"/>
                  <a:gd name="connsiteX49" fmla="*/ 11437 w 1004937"/>
                  <a:gd name="connsiteY49" fmla="*/ 336436 h 1034191"/>
                  <a:gd name="connsiteX50" fmla="*/ 30487 w 1004937"/>
                  <a:gd name="connsiteY50" fmla="*/ 298336 h 1034191"/>
                  <a:gd name="connsiteX51" fmla="*/ 16200 w 1004937"/>
                  <a:gd name="connsiteY51" fmla="*/ 243568 h 1034191"/>
                  <a:gd name="connsiteX52" fmla="*/ 35250 w 1004937"/>
                  <a:gd name="connsiteY52" fmla="*/ 226899 h 1034191"/>
                  <a:gd name="connsiteX53" fmla="*/ 106687 w 1004937"/>
                  <a:gd name="connsiteY53" fmla="*/ 236424 h 1034191"/>
                  <a:gd name="connsiteX54" fmla="*/ 118594 w 1004937"/>
                  <a:gd name="connsiteY54" fmla="*/ 243568 h 1034191"/>
                  <a:gd name="connsiteX0" fmla="*/ 111450 w 1004937"/>
                  <a:gd name="connsiteY0" fmla="*/ 298336 h 1034191"/>
                  <a:gd name="connsiteX1" fmla="*/ 118594 w 1004937"/>
                  <a:gd name="connsiteY1" fmla="*/ 243568 h 1034191"/>
                  <a:gd name="connsiteX2" fmla="*/ 99544 w 1004937"/>
                  <a:gd name="connsiteY2" fmla="*/ 179274 h 1034191"/>
                  <a:gd name="connsiteX3" fmla="*/ 147344 w 1004937"/>
                  <a:gd name="connsiteY3" fmla="*/ 167583 h 1034191"/>
                  <a:gd name="connsiteX4" fmla="*/ 175040 w 1004937"/>
                  <a:gd name="connsiteY4" fmla="*/ 187464 h 1034191"/>
                  <a:gd name="connsiteX5" fmla="*/ 185248 w 1004937"/>
                  <a:gd name="connsiteY5" fmla="*/ 187691 h 1034191"/>
                  <a:gd name="connsiteX6" fmla="*/ 223369 w 1004937"/>
                  <a:gd name="connsiteY6" fmla="*/ 184036 h 1034191"/>
                  <a:gd name="connsiteX7" fmla="*/ 232434 w 1004937"/>
                  <a:gd name="connsiteY7" fmla="*/ 164446 h 1034191"/>
                  <a:gd name="connsiteX8" fmla="*/ 288852 w 1004937"/>
                  <a:gd name="connsiteY8" fmla="*/ 100497 h 1034191"/>
                  <a:gd name="connsiteX9" fmla="*/ 440812 w 1004937"/>
                  <a:gd name="connsiteY9" fmla="*/ 110633 h 1034191"/>
                  <a:gd name="connsiteX10" fmla="*/ 525809 w 1004937"/>
                  <a:gd name="connsiteY10" fmla="*/ 70843 h 1034191"/>
                  <a:gd name="connsiteX11" fmla="*/ 597225 w 1004937"/>
                  <a:gd name="connsiteY11" fmla="*/ 31636 h 1034191"/>
                  <a:gd name="connsiteX12" fmla="*/ 677103 w 1004937"/>
                  <a:gd name="connsiteY12" fmla="*/ 557 h 1034191"/>
                  <a:gd name="connsiteX13" fmla="*/ 705242 w 1004937"/>
                  <a:gd name="connsiteY13" fmla="*/ 11913 h 1034191"/>
                  <a:gd name="connsiteX14" fmla="*/ 736008 w 1004937"/>
                  <a:gd name="connsiteY14" fmla="*/ 14900 h 1034191"/>
                  <a:gd name="connsiteX15" fmla="*/ 794869 w 1004937"/>
                  <a:gd name="connsiteY15" fmla="*/ 43543 h 1034191"/>
                  <a:gd name="connsiteX16" fmla="*/ 832969 w 1004937"/>
                  <a:gd name="connsiteY16" fmla="*/ 72118 h 1034191"/>
                  <a:gd name="connsiteX17" fmla="*/ 916312 w 1004937"/>
                  <a:gd name="connsiteY17" fmla="*/ 72118 h 1034191"/>
                  <a:gd name="connsiteX18" fmla="*/ 963937 w 1004937"/>
                  <a:gd name="connsiteY18" fmla="*/ 129268 h 1034191"/>
                  <a:gd name="connsiteX19" fmla="*/ 942506 w 1004937"/>
                  <a:gd name="connsiteY19" fmla="*/ 188799 h 1034191"/>
                  <a:gd name="connsiteX20" fmla="*/ 942506 w 1004937"/>
                  <a:gd name="connsiteY20" fmla="*/ 248330 h 1034191"/>
                  <a:gd name="connsiteX21" fmla="*/ 978225 w 1004937"/>
                  <a:gd name="connsiteY21" fmla="*/ 315005 h 1034191"/>
                  <a:gd name="connsiteX22" fmla="*/ 1004419 w 1004937"/>
                  <a:gd name="connsiteY22" fmla="*/ 436449 h 1034191"/>
                  <a:gd name="connsiteX23" fmla="*/ 994894 w 1004937"/>
                  <a:gd name="connsiteY23" fmla="*/ 641236 h 1034191"/>
                  <a:gd name="connsiteX24" fmla="*/ 985369 w 1004937"/>
                  <a:gd name="connsiteY24" fmla="*/ 679336 h 1034191"/>
                  <a:gd name="connsiteX25" fmla="*/ 1002037 w 1004937"/>
                  <a:gd name="connsiteY25" fmla="*/ 724580 h 1034191"/>
                  <a:gd name="connsiteX26" fmla="*/ 1000317 w 1004937"/>
                  <a:gd name="connsiteY26" fmla="*/ 764180 h 1034191"/>
                  <a:gd name="connsiteX27" fmla="*/ 966709 w 1004937"/>
                  <a:gd name="connsiteY27" fmla="*/ 789227 h 1034191"/>
                  <a:gd name="connsiteX28" fmla="*/ 932981 w 1004937"/>
                  <a:gd name="connsiteY28" fmla="*/ 822211 h 1034191"/>
                  <a:gd name="connsiteX29" fmla="*/ 880594 w 1004937"/>
                  <a:gd name="connsiteY29" fmla="*/ 829355 h 1034191"/>
                  <a:gd name="connsiteX30" fmla="*/ 847256 w 1004937"/>
                  <a:gd name="connsiteY30" fmla="*/ 862693 h 1034191"/>
                  <a:gd name="connsiteX31" fmla="*/ 759150 w 1004937"/>
                  <a:gd name="connsiteY31" fmla="*/ 912699 h 1034191"/>
                  <a:gd name="connsiteX32" fmla="*/ 694856 w 1004937"/>
                  <a:gd name="connsiteY32" fmla="*/ 981755 h 1034191"/>
                  <a:gd name="connsiteX33" fmla="*/ 654375 w 1004937"/>
                  <a:gd name="connsiteY33" fmla="*/ 996043 h 1034191"/>
                  <a:gd name="connsiteX34" fmla="*/ 599606 w 1004937"/>
                  <a:gd name="connsiteY34" fmla="*/ 965086 h 1034191"/>
                  <a:gd name="connsiteX35" fmla="*/ 568650 w 1004937"/>
                  <a:gd name="connsiteY35" fmla="*/ 972230 h 1034191"/>
                  <a:gd name="connsiteX36" fmla="*/ 490069 w 1004937"/>
                  <a:gd name="connsiteY36" fmla="*/ 1034143 h 1034191"/>
                  <a:gd name="connsiteX37" fmla="*/ 482711 w 1004937"/>
                  <a:gd name="connsiteY37" fmla="*/ 982365 h 1034191"/>
                  <a:gd name="connsiteX38" fmla="*/ 403405 w 1004937"/>
                  <a:gd name="connsiteY38" fmla="*/ 972419 h 1034191"/>
                  <a:gd name="connsiteX39" fmla="*/ 328144 w 1004937"/>
                  <a:gd name="connsiteY39" fmla="*/ 919843 h 1034191"/>
                  <a:gd name="connsiteX40" fmla="*/ 263850 w 1004937"/>
                  <a:gd name="connsiteY40" fmla="*/ 941274 h 1034191"/>
                  <a:gd name="connsiteX41" fmla="*/ 232894 w 1004937"/>
                  <a:gd name="connsiteY41" fmla="*/ 910318 h 1034191"/>
                  <a:gd name="connsiteX42" fmla="*/ 220987 w 1004937"/>
                  <a:gd name="connsiteY42" fmla="*/ 874599 h 1034191"/>
                  <a:gd name="connsiteX43" fmla="*/ 180506 w 1004937"/>
                  <a:gd name="connsiteY43" fmla="*/ 855549 h 1034191"/>
                  <a:gd name="connsiteX44" fmla="*/ 118594 w 1004937"/>
                  <a:gd name="connsiteY44" fmla="*/ 779349 h 1034191"/>
                  <a:gd name="connsiteX45" fmla="*/ 80494 w 1004937"/>
                  <a:gd name="connsiteY45" fmla="*/ 684099 h 1034191"/>
                  <a:gd name="connsiteX46" fmla="*/ 73350 w 1004937"/>
                  <a:gd name="connsiteY46" fmla="*/ 631711 h 1034191"/>
                  <a:gd name="connsiteX47" fmla="*/ 49537 w 1004937"/>
                  <a:gd name="connsiteY47" fmla="*/ 567418 h 1034191"/>
                  <a:gd name="connsiteX48" fmla="*/ 1912 w 1004937"/>
                  <a:gd name="connsiteY48" fmla="*/ 448355 h 1034191"/>
                  <a:gd name="connsiteX49" fmla="*/ 11437 w 1004937"/>
                  <a:gd name="connsiteY49" fmla="*/ 336436 h 1034191"/>
                  <a:gd name="connsiteX50" fmla="*/ 30487 w 1004937"/>
                  <a:gd name="connsiteY50" fmla="*/ 298336 h 1034191"/>
                  <a:gd name="connsiteX51" fmla="*/ 16200 w 1004937"/>
                  <a:gd name="connsiteY51" fmla="*/ 243568 h 1034191"/>
                  <a:gd name="connsiteX52" fmla="*/ 35250 w 1004937"/>
                  <a:gd name="connsiteY52" fmla="*/ 226899 h 1034191"/>
                  <a:gd name="connsiteX53" fmla="*/ 106687 w 1004937"/>
                  <a:gd name="connsiteY53" fmla="*/ 236424 h 1034191"/>
                  <a:gd name="connsiteX54" fmla="*/ 118594 w 1004937"/>
                  <a:gd name="connsiteY54" fmla="*/ 243568 h 1034191"/>
                  <a:gd name="connsiteX0" fmla="*/ 111450 w 1004937"/>
                  <a:gd name="connsiteY0" fmla="*/ 298336 h 1034191"/>
                  <a:gd name="connsiteX1" fmla="*/ 118594 w 1004937"/>
                  <a:gd name="connsiteY1" fmla="*/ 243568 h 1034191"/>
                  <a:gd name="connsiteX2" fmla="*/ 99544 w 1004937"/>
                  <a:gd name="connsiteY2" fmla="*/ 179274 h 1034191"/>
                  <a:gd name="connsiteX3" fmla="*/ 147344 w 1004937"/>
                  <a:gd name="connsiteY3" fmla="*/ 167583 h 1034191"/>
                  <a:gd name="connsiteX4" fmla="*/ 175040 w 1004937"/>
                  <a:gd name="connsiteY4" fmla="*/ 187464 h 1034191"/>
                  <a:gd name="connsiteX5" fmla="*/ 185248 w 1004937"/>
                  <a:gd name="connsiteY5" fmla="*/ 187691 h 1034191"/>
                  <a:gd name="connsiteX6" fmla="*/ 223369 w 1004937"/>
                  <a:gd name="connsiteY6" fmla="*/ 184036 h 1034191"/>
                  <a:gd name="connsiteX7" fmla="*/ 232434 w 1004937"/>
                  <a:gd name="connsiteY7" fmla="*/ 164446 h 1034191"/>
                  <a:gd name="connsiteX8" fmla="*/ 288852 w 1004937"/>
                  <a:gd name="connsiteY8" fmla="*/ 100497 h 1034191"/>
                  <a:gd name="connsiteX9" fmla="*/ 449672 w 1004937"/>
                  <a:gd name="connsiteY9" fmla="*/ 76813 h 1034191"/>
                  <a:gd name="connsiteX10" fmla="*/ 525809 w 1004937"/>
                  <a:gd name="connsiteY10" fmla="*/ 70843 h 1034191"/>
                  <a:gd name="connsiteX11" fmla="*/ 597225 w 1004937"/>
                  <a:gd name="connsiteY11" fmla="*/ 31636 h 1034191"/>
                  <a:gd name="connsiteX12" fmla="*/ 677103 w 1004937"/>
                  <a:gd name="connsiteY12" fmla="*/ 557 h 1034191"/>
                  <a:gd name="connsiteX13" fmla="*/ 705242 w 1004937"/>
                  <a:gd name="connsiteY13" fmla="*/ 11913 h 1034191"/>
                  <a:gd name="connsiteX14" fmla="*/ 736008 w 1004937"/>
                  <a:gd name="connsiteY14" fmla="*/ 14900 h 1034191"/>
                  <a:gd name="connsiteX15" fmla="*/ 794869 w 1004937"/>
                  <a:gd name="connsiteY15" fmla="*/ 43543 h 1034191"/>
                  <a:gd name="connsiteX16" fmla="*/ 832969 w 1004937"/>
                  <a:gd name="connsiteY16" fmla="*/ 72118 h 1034191"/>
                  <a:gd name="connsiteX17" fmla="*/ 916312 w 1004937"/>
                  <a:gd name="connsiteY17" fmla="*/ 72118 h 1034191"/>
                  <a:gd name="connsiteX18" fmla="*/ 963937 w 1004937"/>
                  <a:gd name="connsiteY18" fmla="*/ 129268 h 1034191"/>
                  <a:gd name="connsiteX19" fmla="*/ 942506 w 1004937"/>
                  <a:gd name="connsiteY19" fmla="*/ 188799 h 1034191"/>
                  <a:gd name="connsiteX20" fmla="*/ 942506 w 1004937"/>
                  <a:gd name="connsiteY20" fmla="*/ 248330 h 1034191"/>
                  <a:gd name="connsiteX21" fmla="*/ 978225 w 1004937"/>
                  <a:gd name="connsiteY21" fmla="*/ 315005 h 1034191"/>
                  <a:gd name="connsiteX22" fmla="*/ 1004419 w 1004937"/>
                  <a:gd name="connsiteY22" fmla="*/ 436449 h 1034191"/>
                  <a:gd name="connsiteX23" fmla="*/ 994894 w 1004937"/>
                  <a:gd name="connsiteY23" fmla="*/ 641236 h 1034191"/>
                  <a:gd name="connsiteX24" fmla="*/ 985369 w 1004937"/>
                  <a:gd name="connsiteY24" fmla="*/ 679336 h 1034191"/>
                  <a:gd name="connsiteX25" fmla="*/ 1002037 w 1004937"/>
                  <a:gd name="connsiteY25" fmla="*/ 724580 h 1034191"/>
                  <a:gd name="connsiteX26" fmla="*/ 1000317 w 1004937"/>
                  <a:gd name="connsiteY26" fmla="*/ 764180 h 1034191"/>
                  <a:gd name="connsiteX27" fmla="*/ 966709 w 1004937"/>
                  <a:gd name="connsiteY27" fmla="*/ 789227 h 1034191"/>
                  <a:gd name="connsiteX28" fmla="*/ 932981 w 1004937"/>
                  <a:gd name="connsiteY28" fmla="*/ 822211 h 1034191"/>
                  <a:gd name="connsiteX29" fmla="*/ 880594 w 1004937"/>
                  <a:gd name="connsiteY29" fmla="*/ 829355 h 1034191"/>
                  <a:gd name="connsiteX30" fmla="*/ 847256 w 1004937"/>
                  <a:gd name="connsiteY30" fmla="*/ 862693 h 1034191"/>
                  <a:gd name="connsiteX31" fmla="*/ 759150 w 1004937"/>
                  <a:gd name="connsiteY31" fmla="*/ 912699 h 1034191"/>
                  <a:gd name="connsiteX32" fmla="*/ 694856 w 1004937"/>
                  <a:gd name="connsiteY32" fmla="*/ 981755 h 1034191"/>
                  <a:gd name="connsiteX33" fmla="*/ 654375 w 1004937"/>
                  <a:gd name="connsiteY33" fmla="*/ 996043 h 1034191"/>
                  <a:gd name="connsiteX34" fmla="*/ 599606 w 1004937"/>
                  <a:gd name="connsiteY34" fmla="*/ 965086 h 1034191"/>
                  <a:gd name="connsiteX35" fmla="*/ 568650 w 1004937"/>
                  <a:gd name="connsiteY35" fmla="*/ 972230 h 1034191"/>
                  <a:gd name="connsiteX36" fmla="*/ 490069 w 1004937"/>
                  <a:gd name="connsiteY36" fmla="*/ 1034143 h 1034191"/>
                  <a:gd name="connsiteX37" fmla="*/ 482711 w 1004937"/>
                  <a:gd name="connsiteY37" fmla="*/ 982365 h 1034191"/>
                  <a:gd name="connsiteX38" fmla="*/ 403405 w 1004937"/>
                  <a:gd name="connsiteY38" fmla="*/ 972419 h 1034191"/>
                  <a:gd name="connsiteX39" fmla="*/ 328144 w 1004937"/>
                  <a:gd name="connsiteY39" fmla="*/ 919843 h 1034191"/>
                  <a:gd name="connsiteX40" fmla="*/ 263850 w 1004937"/>
                  <a:gd name="connsiteY40" fmla="*/ 941274 h 1034191"/>
                  <a:gd name="connsiteX41" fmla="*/ 232894 w 1004937"/>
                  <a:gd name="connsiteY41" fmla="*/ 910318 h 1034191"/>
                  <a:gd name="connsiteX42" fmla="*/ 220987 w 1004937"/>
                  <a:gd name="connsiteY42" fmla="*/ 874599 h 1034191"/>
                  <a:gd name="connsiteX43" fmla="*/ 180506 w 1004937"/>
                  <a:gd name="connsiteY43" fmla="*/ 855549 h 1034191"/>
                  <a:gd name="connsiteX44" fmla="*/ 118594 w 1004937"/>
                  <a:gd name="connsiteY44" fmla="*/ 779349 h 1034191"/>
                  <a:gd name="connsiteX45" fmla="*/ 80494 w 1004937"/>
                  <a:gd name="connsiteY45" fmla="*/ 684099 h 1034191"/>
                  <a:gd name="connsiteX46" fmla="*/ 73350 w 1004937"/>
                  <a:gd name="connsiteY46" fmla="*/ 631711 h 1034191"/>
                  <a:gd name="connsiteX47" fmla="*/ 49537 w 1004937"/>
                  <a:gd name="connsiteY47" fmla="*/ 567418 h 1034191"/>
                  <a:gd name="connsiteX48" fmla="*/ 1912 w 1004937"/>
                  <a:gd name="connsiteY48" fmla="*/ 448355 h 1034191"/>
                  <a:gd name="connsiteX49" fmla="*/ 11437 w 1004937"/>
                  <a:gd name="connsiteY49" fmla="*/ 336436 h 1034191"/>
                  <a:gd name="connsiteX50" fmla="*/ 30487 w 1004937"/>
                  <a:gd name="connsiteY50" fmla="*/ 298336 h 1034191"/>
                  <a:gd name="connsiteX51" fmla="*/ 16200 w 1004937"/>
                  <a:gd name="connsiteY51" fmla="*/ 243568 h 1034191"/>
                  <a:gd name="connsiteX52" fmla="*/ 35250 w 1004937"/>
                  <a:gd name="connsiteY52" fmla="*/ 226899 h 1034191"/>
                  <a:gd name="connsiteX53" fmla="*/ 106687 w 1004937"/>
                  <a:gd name="connsiteY53" fmla="*/ 236424 h 1034191"/>
                  <a:gd name="connsiteX54" fmla="*/ 118594 w 1004937"/>
                  <a:gd name="connsiteY54" fmla="*/ 243568 h 1034191"/>
                  <a:gd name="connsiteX0" fmla="*/ 111450 w 1004937"/>
                  <a:gd name="connsiteY0" fmla="*/ 298336 h 1034191"/>
                  <a:gd name="connsiteX1" fmla="*/ 118594 w 1004937"/>
                  <a:gd name="connsiteY1" fmla="*/ 243568 h 1034191"/>
                  <a:gd name="connsiteX2" fmla="*/ 99544 w 1004937"/>
                  <a:gd name="connsiteY2" fmla="*/ 179274 h 1034191"/>
                  <a:gd name="connsiteX3" fmla="*/ 147344 w 1004937"/>
                  <a:gd name="connsiteY3" fmla="*/ 167583 h 1034191"/>
                  <a:gd name="connsiteX4" fmla="*/ 175040 w 1004937"/>
                  <a:gd name="connsiteY4" fmla="*/ 187464 h 1034191"/>
                  <a:gd name="connsiteX5" fmla="*/ 185248 w 1004937"/>
                  <a:gd name="connsiteY5" fmla="*/ 187691 h 1034191"/>
                  <a:gd name="connsiteX6" fmla="*/ 223369 w 1004937"/>
                  <a:gd name="connsiteY6" fmla="*/ 184036 h 1034191"/>
                  <a:gd name="connsiteX7" fmla="*/ 232434 w 1004937"/>
                  <a:gd name="connsiteY7" fmla="*/ 164446 h 1034191"/>
                  <a:gd name="connsiteX8" fmla="*/ 288852 w 1004937"/>
                  <a:gd name="connsiteY8" fmla="*/ 100497 h 1034191"/>
                  <a:gd name="connsiteX9" fmla="*/ 449672 w 1004937"/>
                  <a:gd name="connsiteY9" fmla="*/ 76813 h 1034191"/>
                  <a:gd name="connsiteX10" fmla="*/ 525811 w 1004937"/>
                  <a:gd name="connsiteY10" fmla="*/ 70842 h 1034191"/>
                  <a:gd name="connsiteX11" fmla="*/ 597225 w 1004937"/>
                  <a:gd name="connsiteY11" fmla="*/ 31636 h 1034191"/>
                  <a:gd name="connsiteX12" fmla="*/ 677103 w 1004937"/>
                  <a:gd name="connsiteY12" fmla="*/ 557 h 1034191"/>
                  <a:gd name="connsiteX13" fmla="*/ 705242 w 1004937"/>
                  <a:gd name="connsiteY13" fmla="*/ 11913 h 1034191"/>
                  <a:gd name="connsiteX14" fmla="*/ 736008 w 1004937"/>
                  <a:gd name="connsiteY14" fmla="*/ 14900 h 1034191"/>
                  <a:gd name="connsiteX15" fmla="*/ 794869 w 1004937"/>
                  <a:gd name="connsiteY15" fmla="*/ 43543 h 1034191"/>
                  <a:gd name="connsiteX16" fmla="*/ 832969 w 1004937"/>
                  <a:gd name="connsiteY16" fmla="*/ 72118 h 1034191"/>
                  <a:gd name="connsiteX17" fmla="*/ 916312 w 1004937"/>
                  <a:gd name="connsiteY17" fmla="*/ 72118 h 1034191"/>
                  <a:gd name="connsiteX18" fmla="*/ 963937 w 1004937"/>
                  <a:gd name="connsiteY18" fmla="*/ 129268 h 1034191"/>
                  <a:gd name="connsiteX19" fmla="*/ 942506 w 1004937"/>
                  <a:gd name="connsiteY19" fmla="*/ 188799 h 1034191"/>
                  <a:gd name="connsiteX20" fmla="*/ 942506 w 1004937"/>
                  <a:gd name="connsiteY20" fmla="*/ 248330 h 1034191"/>
                  <a:gd name="connsiteX21" fmla="*/ 978225 w 1004937"/>
                  <a:gd name="connsiteY21" fmla="*/ 315005 h 1034191"/>
                  <a:gd name="connsiteX22" fmla="*/ 1004419 w 1004937"/>
                  <a:gd name="connsiteY22" fmla="*/ 436449 h 1034191"/>
                  <a:gd name="connsiteX23" fmla="*/ 994894 w 1004937"/>
                  <a:gd name="connsiteY23" fmla="*/ 641236 h 1034191"/>
                  <a:gd name="connsiteX24" fmla="*/ 985369 w 1004937"/>
                  <a:gd name="connsiteY24" fmla="*/ 679336 h 1034191"/>
                  <a:gd name="connsiteX25" fmla="*/ 1002037 w 1004937"/>
                  <a:gd name="connsiteY25" fmla="*/ 724580 h 1034191"/>
                  <a:gd name="connsiteX26" fmla="*/ 1000317 w 1004937"/>
                  <a:gd name="connsiteY26" fmla="*/ 764180 h 1034191"/>
                  <a:gd name="connsiteX27" fmla="*/ 966709 w 1004937"/>
                  <a:gd name="connsiteY27" fmla="*/ 789227 h 1034191"/>
                  <a:gd name="connsiteX28" fmla="*/ 932981 w 1004937"/>
                  <a:gd name="connsiteY28" fmla="*/ 822211 h 1034191"/>
                  <a:gd name="connsiteX29" fmla="*/ 880594 w 1004937"/>
                  <a:gd name="connsiteY29" fmla="*/ 829355 h 1034191"/>
                  <a:gd name="connsiteX30" fmla="*/ 847256 w 1004937"/>
                  <a:gd name="connsiteY30" fmla="*/ 862693 h 1034191"/>
                  <a:gd name="connsiteX31" fmla="*/ 759150 w 1004937"/>
                  <a:gd name="connsiteY31" fmla="*/ 912699 h 1034191"/>
                  <a:gd name="connsiteX32" fmla="*/ 694856 w 1004937"/>
                  <a:gd name="connsiteY32" fmla="*/ 981755 h 1034191"/>
                  <a:gd name="connsiteX33" fmla="*/ 654375 w 1004937"/>
                  <a:gd name="connsiteY33" fmla="*/ 996043 h 1034191"/>
                  <a:gd name="connsiteX34" fmla="*/ 599606 w 1004937"/>
                  <a:gd name="connsiteY34" fmla="*/ 965086 h 1034191"/>
                  <a:gd name="connsiteX35" fmla="*/ 568650 w 1004937"/>
                  <a:gd name="connsiteY35" fmla="*/ 972230 h 1034191"/>
                  <a:gd name="connsiteX36" fmla="*/ 490069 w 1004937"/>
                  <a:gd name="connsiteY36" fmla="*/ 1034143 h 1034191"/>
                  <a:gd name="connsiteX37" fmla="*/ 482711 w 1004937"/>
                  <a:gd name="connsiteY37" fmla="*/ 982365 h 1034191"/>
                  <a:gd name="connsiteX38" fmla="*/ 403405 w 1004937"/>
                  <a:gd name="connsiteY38" fmla="*/ 972419 h 1034191"/>
                  <a:gd name="connsiteX39" fmla="*/ 328144 w 1004937"/>
                  <a:gd name="connsiteY39" fmla="*/ 919843 h 1034191"/>
                  <a:gd name="connsiteX40" fmla="*/ 263850 w 1004937"/>
                  <a:gd name="connsiteY40" fmla="*/ 941274 h 1034191"/>
                  <a:gd name="connsiteX41" fmla="*/ 232894 w 1004937"/>
                  <a:gd name="connsiteY41" fmla="*/ 910318 h 1034191"/>
                  <a:gd name="connsiteX42" fmla="*/ 220987 w 1004937"/>
                  <a:gd name="connsiteY42" fmla="*/ 874599 h 1034191"/>
                  <a:gd name="connsiteX43" fmla="*/ 180506 w 1004937"/>
                  <a:gd name="connsiteY43" fmla="*/ 855549 h 1034191"/>
                  <a:gd name="connsiteX44" fmla="*/ 118594 w 1004937"/>
                  <a:gd name="connsiteY44" fmla="*/ 779349 h 1034191"/>
                  <a:gd name="connsiteX45" fmla="*/ 80494 w 1004937"/>
                  <a:gd name="connsiteY45" fmla="*/ 684099 h 1034191"/>
                  <a:gd name="connsiteX46" fmla="*/ 73350 w 1004937"/>
                  <a:gd name="connsiteY46" fmla="*/ 631711 h 1034191"/>
                  <a:gd name="connsiteX47" fmla="*/ 49537 w 1004937"/>
                  <a:gd name="connsiteY47" fmla="*/ 567418 h 1034191"/>
                  <a:gd name="connsiteX48" fmla="*/ 1912 w 1004937"/>
                  <a:gd name="connsiteY48" fmla="*/ 448355 h 1034191"/>
                  <a:gd name="connsiteX49" fmla="*/ 11437 w 1004937"/>
                  <a:gd name="connsiteY49" fmla="*/ 336436 h 1034191"/>
                  <a:gd name="connsiteX50" fmla="*/ 30487 w 1004937"/>
                  <a:gd name="connsiteY50" fmla="*/ 298336 h 1034191"/>
                  <a:gd name="connsiteX51" fmla="*/ 16200 w 1004937"/>
                  <a:gd name="connsiteY51" fmla="*/ 243568 h 1034191"/>
                  <a:gd name="connsiteX52" fmla="*/ 35250 w 1004937"/>
                  <a:gd name="connsiteY52" fmla="*/ 226899 h 1034191"/>
                  <a:gd name="connsiteX53" fmla="*/ 106687 w 1004937"/>
                  <a:gd name="connsiteY53" fmla="*/ 236424 h 1034191"/>
                  <a:gd name="connsiteX54" fmla="*/ 118594 w 1004937"/>
                  <a:gd name="connsiteY54" fmla="*/ 243568 h 1034191"/>
                  <a:gd name="connsiteX0" fmla="*/ 111450 w 1004937"/>
                  <a:gd name="connsiteY0" fmla="*/ 300283 h 1036138"/>
                  <a:gd name="connsiteX1" fmla="*/ 118594 w 1004937"/>
                  <a:gd name="connsiteY1" fmla="*/ 245515 h 1036138"/>
                  <a:gd name="connsiteX2" fmla="*/ 99544 w 1004937"/>
                  <a:gd name="connsiteY2" fmla="*/ 181221 h 1036138"/>
                  <a:gd name="connsiteX3" fmla="*/ 147344 w 1004937"/>
                  <a:gd name="connsiteY3" fmla="*/ 169530 h 1036138"/>
                  <a:gd name="connsiteX4" fmla="*/ 175040 w 1004937"/>
                  <a:gd name="connsiteY4" fmla="*/ 189411 h 1036138"/>
                  <a:gd name="connsiteX5" fmla="*/ 185248 w 1004937"/>
                  <a:gd name="connsiteY5" fmla="*/ 189638 h 1036138"/>
                  <a:gd name="connsiteX6" fmla="*/ 223369 w 1004937"/>
                  <a:gd name="connsiteY6" fmla="*/ 185983 h 1036138"/>
                  <a:gd name="connsiteX7" fmla="*/ 232434 w 1004937"/>
                  <a:gd name="connsiteY7" fmla="*/ 166393 h 1036138"/>
                  <a:gd name="connsiteX8" fmla="*/ 288852 w 1004937"/>
                  <a:gd name="connsiteY8" fmla="*/ 102444 h 1036138"/>
                  <a:gd name="connsiteX9" fmla="*/ 449672 w 1004937"/>
                  <a:gd name="connsiteY9" fmla="*/ 78760 h 1036138"/>
                  <a:gd name="connsiteX10" fmla="*/ 525811 w 1004937"/>
                  <a:gd name="connsiteY10" fmla="*/ 72789 h 1036138"/>
                  <a:gd name="connsiteX11" fmla="*/ 613791 w 1004937"/>
                  <a:gd name="connsiteY11" fmla="*/ 67859 h 1036138"/>
                  <a:gd name="connsiteX12" fmla="*/ 677103 w 1004937"/>
                  <a:gd name="connsiteY12" fmla="*/ 2504 h 1036138"/>
                  <a:gd name="connsiteX13" fmla="*/ 705242 w 1004937"/>
                  <a:gd name="connsiteY13" fmla="*/ 13860 h 1036138"/>
                  <a:gd name="connsiteX14" fmla="*/ 736008 w 1004937"/>
                  <a:gd name="connsiteY14" fmla="*/ 16847 h 1036138"/>
                  <a:gd name="connsiteX15" fmla="*/ 794869 w 1004937"/>
                  <a:gd name="connsiteY15" fmla="*/ 45490 h 1036138"/>
                  <a:gd name="connsiteX16" fmla="*/ 832969 w 1004937"/>
                  <a:gd name="connsiteY16" fmla="*/ 74065 h 1036138"/>
                  <a:gd name="connsiteX17" fmla="*/ 916312 w 1004937"/>
                  <a:gd name="connsiteY17" fmla="*/ 74065 h 1036138"/>
                  <a:gd name="connsiteX18" fmla="*/ 963937 w 1004937"/>
                  <a:gd name="connsiteY18" fmla="*/ 131215 h 1036138"/>
                  <a:gd name="connsiteX19" fmla="*/ 942506 w 1004937"/>
                  <a:gd name="connsiteY19" fmla="*/ 190746 h 1036138"/>
                  <a:gd name="connsiteX20" fmla="*/ 942506 w 1004937"/>
                  <a:gd name="connsiteY20" fmla="*/ 250277 h 1036138"/>
                  <a:gd name="connsiteX21" fmla="*/ 978225 w 1004937"/>
                  <a:gd name="connsiteY21" fmla="*/ 316952 h 1036138"/>
                  <a:gd name="connsiteX22" fmla="*/ 1004419 w 1004937"/>
                  <a:gd name="connsiteY22" fmla="*/ 438396 h 1036138"/>
                  <a:gd name="connsiteX23" fmla="*/ 994894 w 1004937"/>
                  <a:gd name="connsiteY23" fmla="*/ 643183 h 1036138"/>
                  <a:gd name="connsiteX24" fmla="*/ 985369 w 1004937"/>
                  <a:gd name="connsiteY24" fmla="*/ 681283 h 1036138"/>
                  <a:gd name="connsiteX25" fmla="*/ 1002037 w 1004937"/>
                  <a:gd name="connsiteY25" fmla="*/ 726527 h 1036138"/>
                  <a:gd name="connsiteX26" fmla="*/ 1000317 w 1004937"/>
                  <a:gd name="connsiteY26" fmla="*/ 766127 h 1036138"/>
                  <a:gd name="connsiteX27" fmla="*/ 966709 w 1004937"/>
                  <a:gd name="connsiteY27" fmla="*/ 791174 h 1036138"/>
                  <a:gd name="connsiteX28" fmla="*/ 932981 w 1004937"/>
                  <a:gd name="connsiteY28" fmla="*/ 824158 h 1036138"/>
                  <a:gd name="connsiteX29" fmla="*/ 880594 w 1004937"/>
                  <a:gd name="connsiteY29" fmla="*/ 831302 h 1036138"/>
                  <a:gd name="connsiteX30" fmla="*/ 847256 w 1004937"/>
                  <a:gd name="connsiteY30" fmla="*/ 864640 h 1036138"/>
                  <a:gd name="connsiteX31" fmla="*/ 759150 w 1004937"/>
                  <a:gd name="connsiteY31" fmla="*/ 914646 h 1036138"/>
                  <a:gd name="connsiteX32" fmla="*/ 694856 w 1004937"/>
                  <a:gd name="connsiteY32" fmla="*/ 983702 h 1036138"/>
                  <a:gd name="connsiteX33" fmla="*/ 654375 w 1004937"/>
                  <a:gd name="connsiteY33" fmla="*/ 997990 h 1036138"/>
                  <a:gd name="connsiteX34" fmla="*/ 599606 w 1004937"/>
                  <a:gd name="connsiteY34" fmla="*/ 967033 h 1036138"/>
                  <a:gd name="connsiteX35" fmla="*/ 568650 w 1004937"/>
                  <a:gd name="connsiteY35" fmla="*/ 974177 h 1036138"/>
                  <a:gd name="connsiteX36" fmla="*/ 490069 w 1004937"/>
                  <a:gd name="connsiteY36" fmla="*/ 1036090 h 1036138"/>
                  <a:gd name="connsiteX37" fmla="*/ 482711 w 1004937"/>
                  <a:gd name="connsiteY37" fmla="*/ 984312 h 1036138"/>
                  <a:gd name="connsiteX38" fmla="*/ 403405 w 1004937"/>
                  <a:gd name="connsiteY38" fmla="*/ 974366 h 1036138"/>
                  <a:gd name="connsiteX39" fmla="*/ 328144 w 1004937"/>
                  <a:gd name="connsiteY39" fmla="*/ 921790 h 1036138"/>
                  <a:gd name="connsiteX40" fmla="*/ 263850 w 1004937"/>
                  <a:gd name="connsiteY40" fmla="*/ 943221 h 1036138"/>
                  <a:gd name="connsiteX41" fmla="*/ 232894 w 1004937"/>
                  <a:gd name="connsiteY41" fmla="*/ 912265 h 1036138"/>
                  <a:gd name="connsiteX42" fmla="*/ 220987 w 1004937"/>
                  <a:gd name="connsiteY42" fmla="*/ 876546 h 1036138"/>
                  <a:gd name="connsiteX43" fmla="*/ 180506 w 1004937"/>
                  <a:gd name="connsiteY43" fmla="*/ 857496 h 1036138"/>
                  <a:gd name="connsiteX44" fmla="*/ 118594 w 1004937"/>
                  <a:gd name="connsiteY44" fmla="*/ 781296 h 1036138"/>
                  <a:gd name="connsiteX45" fmla="*/ 80494 w 1004937"/>
                  <a:gd name="connsiteY45" fmla="*/ 686046 h 1036138"/>
                  <a:gd name="connsiteX46" fmla="*/ 73350 w 1004937"/>
                  <a:gd name="connsiteY46" fmla="*/ 633658 h 1036138"/>
                  <a:gd name="connsiteX47" fmla="*/ 49537 w 1004937"/>
                  <a:gd name="connsiteY47" fmla="*/ 569365 h 1036138"/>
                  <a:gd name="connsiteX48" fmla="*/ 1912 w 1004937"/>
                  <a:gd name="connsiteY48" fmla="*/ 450302 h 1036138"/>
                  <a:gd name="connsiteX49" fmla="*/ 11437 w 1004937"/>
                  <a:gd name="connsiteY49" fmla="*/ 338383 h 1036138"/>
                  <a:gd name="connsiteX50" fmla="*/ 30487 w 1004937"/>
                  <a:gd name="connsiteY50" fmla="*/ 300283 h 1036138"/>
                  <a:gd name="connsiteX51" fmla="*/ 16200 w 1004937"/>
                  <a:gd name="connsiteY51" fmla="*/ 245515 h 1036138"/>
                  <a:gd name="connsiteX52" fmla="*/ 35250 w 1004937"/>
                  <a:gd name="connsiteY52" fmla="*/ 228846 h 1036138"/>
                  <a:gd name="connsiteX53" fmla="*/ 106687 w 1004937"/>
                  <a:gd name="connsiteY53" fmla="*/ 238371 h 1036138"/>
                  <a:gd name="connsiteX54" fmla="*/ 118594 w 1004937"/>
                  <a:gd name="connsiteY54" fmla="*/ 245515 h 1036138"/>
                  <a:gd name="connsiteX0" fmla="*/ 111450 w 1004937"/>
                  <a:gd name="connsiteY0" fmla="*/ 300813 h 1036668"/>
                  <a:gd name="connsiteX1" fmla="*/ 118594 w 1004937"/>
                  <a:gd name="connsiteY1" fmla="*/ 246045 h 1036668"/>
                  <a:gd name="connsiteX2" fmla="*/ 99544 w 1004937"/>
                  <a:gd name="connsiteY2" fmla="*/ 181751 h 1036668"/>
                  <a:gd name="connsiteX3" fmla="*/ 147344 w 1004937"/>
                  <a:gd name="connsiteY3" fmla="*/ 170060 h 1036668"/>
                  <a:gd name="connsiteX4" fmla="*/ 175040 w 1004937"/>
                  <a:gd name="connsiteY4" fmla="*/ 189941 h 1036668"/>
                  <a:gd name="connsiteX5" fmla="*/ 185248 w 1004937"/>
                  <a:gd name="connsiteY5" fmla="*/ 190168 h 1036668"/>
                  <a:gd name="connsiteX6" fmla="*/ 223369 w 1004937"/>
                  <a:gd name="connsiteY6" fmla="*/ 186513 h 1036668"/>
                  <a:gd name="connsiteX7" fmla="*/ 232434 w 1004937"/>
                  <a:gd name="connsiteY7" fmla="*/ 166923 h 1036668"/>
                  <a:gd name="connsiteX8" fmla="*/ 288852 w 1004937"/>
                  <a:gd name="connsiteY8" fmla="*/ 102974 h 1036668"/>
                  <a:gd name="connsiteX9" fmla="*/ 449672 w 1004937"/>
                  <a:gd name="connsiteY9" fmla="*/ 79290 h 1036668"/>
                  <a:gd name="connsiteX10" fmla="*/ 525811 w 1004937"/>
                  <a:gd name="connsiteY10" fmla="*/ 73319 h 1036668"/>
                  <a:gd name="connsiteX11" fmla="*/ 613791 w 1004937"/>
                  <a:gd name="connsiteY11" fmla="*/ 68389 h 1036668"/>
                  <a:gd name="connsiteX12" fmla="*/ 677103 w 1004937"/>
                  <a:gd name="connsiteY12" fmla="*/ 3034 h 1036668"/>
                  <a:gd name="connsiteX13" fmla="*/ 705242 w 1004937"/>
                  <a:gd name="connsiteY13" fmla="*/ 14390 h 1036668"/>
                  <a:gd name="connsiteX14" fmla="*/ 794869 w 1004937"/>
                  <a:gd name="connsiteY14" fmla="*/ 46020 h 1036668"/>
                  <a:gd name="connsiteX15" fmla="*/ 832969 w 1004937"/>
                  <a:gd name="connsiteY15" fmla="*/ 74595 h 1036668"/>
                  <a:gd name="connsiteX16" fmla="*/ 916312 w 1004937"/>
                  <a:gd name="connsiteY16" fmla="*/ 74595 h 1036668"/>
                  <a:gd name="connsiteX17" fmla="*/ 963937 w 1004937"/>
                  <a:gd name="connsiteY17" fmla="*/ 131745 h 1036668"/>
                  <a:gd name="connsiteX18" fmla="*/ 942506 w 1004937"/>
                  <a:gd name="connsiteY18" fmla="*/ 191276 h 1036668"/>
                  <a:gd name="connsiteX19" fmla="*/ 942506 w 1004937"/>
                  <a:gd name="connsiteY19" fmla="*/ 250807 h 1036668"/>
                  <a:gd name="connsiteX20" fmla="*/ 978225 w 1004937"/>
                  <a:gd name="connsiteY20" fmla="*/ 317482 h 1036668"/>
                  <a:gd name="connsiteX21" fmla="*/ 1004419 w 1004937"/>
                  <a:gd name="connsiteY21" fmla="*/ 438926 h 1036668"/>
                  <a:gd name="connsiteX22" fmla="*/ 994894 w 1004937"/>
                  <a:gd name="connsiteY22" fmla="*/ 643713 h 1036668"/>
                  <a:gd name="connsiteX23" fmla="*/ 985369 w 1004937"/>
                  <a:gd name="connsiteY23" fmla="*/ 681813 h 1036668"/>
                  <a:gd name="connsiteX24" fmla="*/ 1002037 w 1004937"/>
                  <a:gd name="connsiteY24" fmla="*/ 727057 h 1036668"/>
                  <a:gd name="connsiteX25" fmla="*/ 1000317 w 1004937"/>
                  <a:gd name="connsiteY25" fmla="*/ 766657 h 1036668"/>
                  <a:gd name="connsiteX26" fmla="*/ 966709 w 1004937"/>
                  <a:gd name="connsiteY26" fmla="*/ 791704 h 1036668"/>
                  <a:gd name="connsiteX27" fmla="*/ 932981 w 1004937"/>
                  <a:gd name="connsiteY27" fmla="*/ 824688 h 1036668"/>
                  <a:gd name="connsiteX28" fmla="*/ 880594 w 1004937"/>
                  <a:gd name="connsiteY28" fmla="*/ 831832 h 1036668"/>
                  <a:gd name="connsiteX29" fmla="*/ 847256 w 1004937"/>
                  <a:gd name="connsiteY29" fmla="*/ 865170 h 1036668"/>
                  <a:gd name="connsiteX30" fmla="*/ 759150 w 1004937"/>
                  <a:gd name="connsiteY30" fmla="*/ 915176 h 1036668"/>
                  <a:gd name="connsiteX31" fmla="*/ 694856 w 1004937"/>
                  <a:gd name="connsiteY31" fmla="*/ 984232 h 1036668"/>
                  <a:gd name="connsiteX32" fmla="*/ 654375 w 1004937"/>
                  <a:gd name="connsiteY32" fmla="*/ 998520 h 1036668"/>
                  <a:gd name="connsiteX33" fmla="*/ 599606 w 1004937"/>
                  <a:gd name="connsiteY33" fmla="*/ 967563 h 1036668"/>
                  <a:gd name="connsiteX34" fmla="*/ 568650 w 1004937"/>
                  <a:gd name="connsiteY34" fmla="*/ 974707 h 1036668"/>
                  <a:gd name="connsiteX35" fmla="*/ 490069 w 1004937"/>
                  <a:gd name="connsiteY35" fmla="*/ 1036620 h 1036668"/>
                  <a:gd name="connsiteX36" fmla="*/ 482711 w 1004937"/>
                  <a:gd name="connsiteY36" fmla="*/ 984842 h 1036668"/>
                  <a:gd name="connsiteX37" fmla="*/ 403405 w 1004937"/>
                  <a:gd name="connsiteY37" fmla="*/ 974896 h 1036668"/>
                  <a:gd name="connsiteX38" fmla="*/ 328144 w 1004937"/>
                  <a:gd name="connsiteY38" fmla="*/ 922320 h 1036668"/>
                  <a:gd name="connsiteX39" fmla="*/ 263850 w 1004937"/>
                  <a:gd name="connsiteY39" fmla="*/ 943751 h 1036668"/>
                  <a:gd name="connsiteX40" fmla="*/ 232894 w 1004937"/>
                  <a:gd name="connsiteY40" fmla="*/ 912795 h 1036668"/>
                  <a:gd name="connsiteX41" fmla="*/ 220987 w 1004937"/>
                  <a:gd name="connsiteY41" fmla="*/ 877076 h 1036668"/>
                  <a:gd name="connsiteX42" fmla="*/ 180506 w 1004937"/>
                  <a:gd name="connsiteY42" fmla="*/ 858026 h 1036668"/>
                  <a:gd name="connsiteX43" fmla="*/ 118594 w 1004937"/>
                  <a:gd name="connsiteY43" fmla="*/ 781826 h 1036668"/>
                  <a:gd name="connsiteX44" fmla="*/ 80494 w 1004937"/>
                  <a:gd name="connsiteY44" fmla="*/ 686576 h 1036668"/>
                  <a:gd name="connsiteX45" fmla="*/ 73350 w 1004937"/>
                  <a:gd name="connsiteY45" fmla="*/ 634188 h 1036668"/>
                  <a:gd name="connsiteX46" fmla="*/ 49537 w 1004937"/>
                  <a:gd name="connsiteY46" fmla="*/ 569895 h 1036668"/>
                  <a:gd name="connsiteX47" fmla="*/ 1912 w 1004937"/>
                  <a:gd name="connsiteY47" fmla="*/ 450832 h 1036668"/>
                  <a:gd name="connsiteX48" fmla="*/ 11437 w 1004937"/>
                  <a:gd name="connsiteY48" fmla="*/ 338913 h 1036668"/>
                  <a:gd name="connsiteX49" fmla="*/ 30487 w 1004937"/>
                  <a:gd name="connsiteY49" fmla="*/ 300813 h 1036668"/>
                  <a:gd name="connsiteX50" fmla="*/ 16200 w 1004937"/>
                  <a:gd name="connsiteY50" fmla="*/ 246045 h 1036668"/>
                  <a:gd name="connsiteX51" fmla="*/ 35250 w 1004937"/>
                  <a:gd name="connsiteY51" fmla="*/ 229376 h 1036668"/>
                  <a:gd name="connsiteX52" fmla="*/ 106687 w 1004937"/>
                  <a:gd name="connsiteY52" fmla="*/ 238901 h 1036668"/>
                  <a:gd name="connsiteX53" fmla="*/ 118594 w 1004937"/>
                  <a:gd name="connsiteY53" fmla="*/ 246045 h 1036668"/>
                  <a:gd name="connsiteX0" fmla="*/ 111450 w 1004937"/>
                  <a:gd name="connsiteY0" fmla="*/ 297807 h 1033662"/>
                  <a:gd name="connsiteX1" fmla="*/ 118594 w 1004937"/>
                  <a:gd name="connsiteY1" fmla="*/ 243039 h 1033662"/>
                  <a:gd name="connsiteX2" fmla="*/ 99544 w 1004937"/>
                  <a:gd name="connsiteY2" fmla="*/ 178745 h 1033662"/>
                  <a:gd name="connsiteX3" fmla="*/ 147344 w 1004937"/>
                  <a:gd name="connsiteY3" fmla="*/ 167054 h 1033662"/>
                  <a:gd name="connsiteX4" fmla="*/ 175040 w 1004937"/>
                  <a:gd name="connsiteY4" fmla="*/ 186935 h 1033662"/>
                  <a:gd name="connsiteX5" fmla="*/ 185248 w 1004937"/>
                  <a:gd name="connsiteY5" fmla="*/ 187162 h 1033662"/>
                  <a:gd name="connsiteX6" fmla="*/ 223369 w 1004937"/>
                  <a:gd name="connsiteY6" fmla="*/ 183507 h 1033662"/>
                  <a:gd name="connsiteX7" fmla="*/ 232434 w 1004937"/>
                  <a:gd name="connsiteY7" fmla="*/ 163917 h 1033662"/>
                  <a:gd name="connsiteX8" fmla="*/ 288852 w 1004937"/>
                  <a:gd name="connsiteY8" fmla="*/ 99968 h 1033662"/>
                  <a:gd name="connsiteX9" fmla="*/ 449672 w 1004937"/>
                  <a:gd name="connsiteY9" fmla="*/ 76284 h 1033662"/>
                  <a:gd name="connsiteX10" fmla="*/ 525811 w 1004937"/>
                  <a:gd name="connsiteY10" fmla="*/ 70313 h 1033662"/>
                  <a:gd name="connsiteX11" fmla="*/ 613791 w 1004937"/>
                  <a:gd name="connsiteY11" fmla="*/ 65383 h 1033662"/>
                  <a:gd name="connsiteX12" fmla="*/ 677103 w 1004937"/>
                  <a:gd name="connsiteY12" fmla="*/ 28 h 1033662"/>
                  <a:gd name="connsiteX13" fmla="*/ 715686 w 1004937"/>
                  <a:gd name="connsiteY13" fmla="*/ 74166 h 1033662"/>
                  <a:gd name="connsiteX14" fmla="*/ 794869 w 1004937"/>
                  <a:gd name="connsiteY14" fmla="*/ 43014 h 1033662"/>
                  <a:gd name="connsiteX15" fmla="*/ 832969 w 1004937"/>
                  <a:gd name="connsiteY15" fmla="*/ 71589 h 1033662"/>
                  <a:gd name="connsiteX16" fmla="*/ 916312 w 1004937"/>
                  <a:gd name="connsiteY16" fmla="*/ 71589 h 1033662"/>
                  <a:gd name="connsiteX17" fmla="*/ 963937 w 1004937"/>
                  <a:gd name="connsiteY17" fmla="*/ 128739 h 1033662"/>
                  <a:gd name="connsiteX18" fmla="*/ 942506 w 1004937"/>
                  <a:gd name="connsiteY18" fmla="*/ 188270 h 1033662"/>
                  <a:gd name="connsiteX19" fmla="*/ 942506 w 1004937"/>
                  <a:gd name="connsiteY19" fmla="*/ 247801 h 1033662"/>
                  <a:gd name="connsiteX20" fmla="*/ 978225 w 1004937"/>
                  <a:gd name="connsiteY20" fmla="*/ 314476 h 1033662"/>
                  <a:gd name="connsiteX21" fmla="*/ 1004419 w 1004937"/>
                  <a:gd name="connsiteY21" fmla="*/ 435920 h 1033662"/>
                  <a:gd name="connsiteX22" fmla="*/ 994894 w 1004937"/>
                  <a:gd name="connsiteY22" fmla="*/ 640707 h 1033662"/>
                  <a:gd name="connsiteX23" fmla="*/ 985369 w 1004937"/>
                  <a:gd name="connsiteY23" fmla="*/ 678807 h 1033662"/>
                  <a:gd name="connsiteX24" fmla="*/ 1002037 w 1004937"/>
                  <a:gd name="connsiteY24" fmla="*/ 724051 h 1033662"/>
                  <a:gd name="connsiteX25" fmla="*/ 1000317 w 1004937"/>
                  <a:gd name="connsiteY25" fmla="*/ 763651 h 1033662"/>
                  <a:gd name="connsiteX26" fmla="*/ 966709 w 1004937"/>
                  <a:gd name="connsiteY26" fmla="*/ 788698 h 1033662"/>
                  <a:gd name="connsiteX27" fmla="*/ 932981 w 1004937"/>
                  <a:gd name="connsiteY27" fmla="*/ 821682 h 1033662"/>
                  <a:gd name="connsiteX28" fmla="*/ 880594 w 1004937"/>
                  <a:gd name="connsiteY28" fmla="*/ 828826 h 1033662"/>
                  <a:gd name="connsiteX29" fmla="*/ 847256 w 1004937"/>
                  <a:gd name="connsiteY29" fmla="*/ 862164 h 1033662"/>
                  <a:gd name="connsiteX30" fmla="*/ 759150 w 1004937"/>
                  <a:gd name="connsiteY30" fmla="*/ 912170 h 1033662"/>
                  <a:gd name="connsiteX31" fmla="*/ 694856 w 1004937"/>
                  <a:gd name="connsiteY31" fmla="*/ 981226 h 1033662"/>
                  <a:gd name="connsiteX32" fmla="*/ 654375 w 1004937"/>
                  <a:gd name="connsiteY32" fmla="*/ 995514 h 1033662"/>
                  <a:gd name="connsiteX33" fmla="*/ 599606 w 1004937"/>
                  <a:gd name="connsiteY33" fmla="*/ 964557 h 1033662"/>
                  <a:gd name="connsiteX34" fmla="*/ 568650 w 1004937"/>
                  <a:gd name="connsiteY34" fmla="*/ 971701 h 1033662"/>
                  <a:gd name="connsiteX35" fmla="*/ 490069 w 1004937"/>
                  <a:gd name="connsiteY35" fmla="*/ 1033614 h 1033662"/>
                  <a:gd name="connsiteX36" fmla="*/ 482711 w 1004937"/>
                  <a:gd name="connsiteY36" fmla="*/ 981836 h 1033662"/>
                  <a:gd name="connsiteX37" fmla="*/ 403405 w 1004937"/>
                  <a:gd name="connsiteY37" fmla="*/ 971890 h 1033662"/>
                  <a:gd name="connsiteX38" fmla="*/ 328144 w 1004937"/>
                  <a:gd name="connsiteY38" fmla="*/ 919314 h 1033662"/>
                  <a:gd name="connsiteX39" fmla="*/ 263850 w 1004937"/>
                  <a:gd name="connsiteY39" fmla="*/ 940745 h 1033662"/>
                  <a:gd name="connsiteX40" fmla="*/ 232894 w 1004937"/>
                  <a:gd name="connsiteY40" fmla="*/ 909789 h 1033662"/>
                  <a:gd name="connsiteX41" fmla="*/ 220987 w 1004937"/>
                  <a:gd name="connsiteY41" fmla="*/ 874070 h 1033662"/>
                  <a:gd name="connsiteX42" fmla="*/ 180506 w 1004937"/>
                  <a:gd name="connsiteY42" fmla="*/ 855020 h 1033662"/>
                  <a:gd name="connsiteX43" fmla="*/ 118594 w 1004937"/>
                  <a:gd name="connsiteY43" fmla="*/ 778820 h 1033662"/>
                  <a:gd name="connsiteX44" fmla="*/ 80494 w 1004937"/>
                  <a:gd name="connsiteY44" fmla="*/ 683570 h 1033662"/>
                  <a:gd name="connsiteX45" fmla="*/ 73350 w 1004937"/>
                  <a:gd name="connsiteY45" fmla="*/ 631182 h 1033662"/>
                  <a:gd name="connsiteX46" fmla="*/ 49537 w 1004937"/>
                  <a:gd name="connsiteY46" fmla="*/ 566889 h 1033662"/>
                  <a:gd name="connsiteX47" fmla="*/ 1912 w 1004937"/>
                  <a:gd name="connsiteY47" fmla="*/ 447826 h 1033662"/>
                  <a:gd name="connsiteX48" fmla="*/ 11437 w 1004937"/>
                  <a:gd name="connsiteY48" fmla="*/ 335907 h 1033662"/>
                  <a:gd name="connsiteX49" fmla="*/ 30487 w 1004937"/>
                  <a:gd name="connsiteY49" fmla="*/ 297807 h 1033662"/>
                  <a:gd name="connsiteX50" fmla="*/ 16200 w 1004937"/>
                  <a:gd name="connsiteY50" fmla="*/ 243039 h 1033662"/>
                  <a:gd name="connsiteX51" fmla="*/ 35250 w 1004937"/>
                  <a:gd name="connsiteY51" fmla="*/ 226370 h 1033662"/>
                  <a:gd name="connsiteX52" fmla="*/ 106687 w 1004937"/>
                  <a:gd name="connsiteY52" fmla="*/ 235895 h 1033662"/>
                  <a:gd name="connsiteX53" fmla="*/ 118594 w 1004937"/>
                  <a:gd name="connsiteY53" fmla="*/ 243039 h 1033662"/>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4869 w 1004937"/>
                  <a:gd name="connsiteY14" fmla="*/ 1998 h 992646"/>
                  <a:gd name="connsiteX15" fmla="*/ 832969 w 1004937"/>
                  <a:gd name="connsiteY15" fmla="*/ 30573 h 992646"/>
                  <a:gd name="connsiteX16" fmla="*/ 916312 w 1004937"/>
                  <a:gd name="connsiteY16" fmla="*/ 30573 h 992646"/>
                  <a:gd name="connsiteX17" fmla="*/ 963937 w 1004937"/>
                  <a:gd name="connsiteY17" fmla="*/ 87723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4869 w 1004937"/>
                  <a:gd name="connsiteY14" fmla="*/ 1998 h 992646"/>
                  <a:gd name="connsiteX15" fmla="*/ 803513 w 1004937"/>
                  <a:gd name="connsiteY15" fmla="*/ 71180 h 992646"/>
                  <a:gd name="connsiteX16" fmla="*/ 916312 w 1004937"/>
                  <a:gd name="connsiteY16" fmla="*/ 30573 h 992646"/>
                  <a:gd name="connsiteX17" fmla="*/ 963937 w 1004937"/>
                  <a:gd name="connsiteY17" fmla="*/ 87723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4869 w 1004937"/>
                  <a:gd name="connsiteY14" fmla="*/ 1998 h 992646"/>
                  <a:gd name="connsiteX15" fmla="*/ 837147 w 1004937"/>
                  <a:gd name="connsiteY15" fmla="*/ 55685 h 992646"/>
                  <a:gd name="connsiteX16" fmla="*/ 916312 w 1004937"/>
                  <a:gd name="connsiteY16" fmla="*/ 30573 h 992646"/>
                  <a:gd name="connsiteX17" fmla="*/ 963937 w 1004937"/>
                  <a:gd name="connsiteY17" fmla="*/ 87723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4869 w 1004937"/>
                  <a:gd name="connsiteY14" fmla="*/ 1998 h 992646"/>
                  <a:gd name="connsiteX15" fmla="*/ 837147 w 1004937"/>
                  <a:gd name="connsiteY15" fmla="*/ 55685 h 992646"/>
                  <a:gd name="connsiteX16" fmla="*/ 889592 w 1004937"/>
                  <a:gd name="connsiteY16" fmla="*/ 65863 h 992646"/>
                  <a:gd name="connsiteX17" fmla="*/ 963937 w 1004937"/>
                  <a:gd name="connsiteY17" fmla="*/ 87723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4869 w 1004937"/>
                  <a:gd name="connsiteY14" fmla="*/ 1998 h 992646"/>
                  <a:gd name="connsiteX15" fmla="*/ 837147 w 1004937"/>
                  <a:gd name="connsiteY15" fmla="*/ 55685 h 992646"/>
                  <a:gd name="connsiteX16" fmla="*/ 889592 w 1004937"/>
                  <a:gd name="connsiteY16" fmla="*/ 65863 h 992646"/>
                  <a:gd name="connsiteX17" fmla="*/ 943340 w 1004937"/>
                  <a:gd name="connsiteY17" fmla="*/ 94507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6958 w 1004937"/>
                  <a:gd name="connsiteY14" fmla="*/ 14554 h 992646"/>
                  <a:gd name="connsiteX15" fmla="*/ 837147 w 1004937"/>
                  <a:gd name="connsiteY15" fmla="*/ 55685 h 992646"/>
                  <a:gd name="connsiteX16" fmla="*/ 889592 w 1004937"/>
                  <a:gd name="connsiteY16" fmla="*/ 65863 h 992646"/>
                  <a:gd name="connsiteX17" fmla="*/ 943340 w 1004937"/>
                  <a:gd name="connsiteY17" fmla="*/ 94507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791 h 992646"/>
                  <a:gd name="connsiteX1" fmla="*/ 118594 w 1004937"/>
                  <a:gd name="connsiteY1" fmla="*/ 202023 h 992646"/>
                  <a:gd name="connsiteX2" fmla="*/ 99544 w 1004937"/>
                  <a:gd name="connsiteY2" fmla="*/ 137729 h 992646"/>
                  <a:gd name="connsiteX3" fmla="*/ 147344 w 1004937"/>
                  <a:gd name="connsiteY3" fmla="*/ 126038 h 992646"/>
                  <a:gd name="connsiteX4" fmla="*/ 175040 w 1004937"/>
                  <a:gd name="connsiteY4" fmla="*/ 145919 h 992646"/>
                  <a:gd name="connsiteX5" fmla="*/ 185248 w 1004937"/>
                  <a:gd name="connsiteY5" fmla="*/ 146146 h 992646"/>
                  <a:gd name="connsiteX6" fmla="*/ 223369 w 1004937"/>
                  <a:gd name="connsiteY6" fmla="*/ 142491 h 992646"/>
                  <a:gd name="connsiteX7" fmla="*/ 232434 w 1004937"/>
                  <a:gd name="connsiteY7" fmla="*/ 122901 h 992646"/>
                  <a:gd name="connsiteX8" fmla="*/ 288852 w 1004937"/>
                  <a:gd name="connsiteY8" fmla="*/ 58952 h 992646"/>
                  <a:gd name="connsiteX9" fmla="*/ 449672 w 1004937"/>
                  <a:gd name="connsiteY9" fmla="*/ 35268 h 992646"/>
                  <a:gd name="connsiteX10" fmla="*/ 525811 w 1004937"/>
                  <a:gd name="connsiteY10" fmla="*/ 29297 h 992646"/>
                  <a:gd name="connsiteX11" fmla="*/ 613791 w 1004937"/>
                  <a:gd name="connsiteY11" fmla="*/ 24367 h 992646"/>
                  <a:gd name="connsiteX12" fmla="*/ 673069 w 1004937"/>
                  <a:gd name="connsiteY12" fmla="*/ 74 h 992646"/>
                  <a:gd name="connsiteX13" fmla="*/ 715686 w 1004937"/>
                  <a:gd name="connsiteY13" fmla="*/ 33150 h 992646"/>
                  <a:gd name="connsiteX14" fmla="*/ 796958 w 1004937"/>
                  <a:gd name="connsiteY14" fmla="*/ 14554 h 992646"/>
                  <a:gd name="connsiteX15" fmla="*/ 837147 w 1004937"/>
                  <a:gd name="connsiteY15" fmla="*/ 55685 h 992646"/>
                  <a:gd name="connsiteX16" fmla="*/ 889592 w 1004937"/>
                  <a:gd name="connsiteY16" fmla="*/ 65863 h 992646"/>
                  <a:gd name="connsiteX17" fmla="*/ 943340 w 1004937"/>
                  <a:gd name="connsiteY17" fmla="*/ 94507 h 992646"/>
                  <a:gd name="connsiteX18" fmla="*/ 942506 w 1004937"/>
                  <a:gd name="connsiteY18" fmla="*/ 147254 h 992646"/>
                  <a:gd name="connsiteX19" fmla="*/ 942506 w 1004937"/>
                  <a:gd name="connsiteY19" fmla="*/ 206785 h 992646"/>
                  <a:gd name="connsiteX20" fmla="*/ 978225 w 1004937"/>
                  <a:gd name="connsiteY20" fmla="*/ 273460 h 992646"/>
                  <a:gd name="connsiteX21" fmla="*/ 1004419 w 1004937"/>
                  <a:gd name="connsiteY21" fmla="*/ 394904 h 992646"/>
                  <a:gd name="connsiteX22" fmla="*/ 994894 w 1004937"/>
                  <a:gd name="connsiteY22" fmla="*/ 599691 h 992646"/>
                  <a:gd name="connsiteX23" fmla="*/ 985369 w 1004937"/>
                  <a:gd name="connsiteY23" fmla="*/ 637791 h 992646"/>
                  <a:gd name="connsiteX24" fmla="*/ 1002037 w 1004937"/>
                  <a:gd name="connsiteY24" fmla="*/ 683035 h 992646"/>
                  <a:gd name="connsiteX25" fmla="*/ 1000317 w 1004937"/>
                  <a:gd name="connsiteY25" fmla="*/ 722635 h 992646"/>
                  <a:gd name="connsiteX26" fmla="*/ 966709 w 1004937"/>
                  <a:gd name="connsiteY26" fmla="*/ 747682 h 992646"/>
                  <a:gd name="connsiteX27" fmla="*/ 932981 w 1004937"/>
                  <a:gd name="connsiteY27" fmla="*/ 780666 h 992646"/>
                  <a:gd name="connsiteX28" fmla="*/ 880594 w 1004937"/>
                  <a:gd name="connsiteY28" fmla="*/ 787810 h 992646"/>
                  <a:gd name="connsiteX29" fmla="*/ 847256 w 1004937"/>
                  <a:gd name="connsiteY29" fmla="*/ 821148 h 992646"/>
                  <a:gd name="connsiteX30" fmla="*/ 759150 w 1004937"/>
                  <a:gd name="connsiteY30" fmla="*/ 871154 h 992646"/>
                  <a:gd name="connsiteX31" fmla="*/ 694856 w 1004937"/>
                  <a:gd name="connsiteY31" fmla="*/ 940210 h 992646"/>
                  <a:gd name="connsiteX32" fmla="*/ 654375 w 1004937"/>
                  <a:gd name="connsiteY32" fmla="*/ 954498 h 992646"/>
                  <a:gd name="connsiteX33" fmla="*/ 599606 w 1004937"/>
                  <a:gd name="connsiteY33" fmla="*/ 923541 h 992646"/>
                  <a:gd name="connsiteX34" fmla="*/ 568650 w 1004937"/>
                  <a:gd name="connsiteY34" fmla="*/ 930685 h 992646"/>
                  <a:gd name="connsiteX35" fmla="*/ 490069 w 1004937"/>
                  <a:gd name="connsiteY35" fmla="*/ 992598 h 992646"/>
                  <a:gd name="connsiteX36" fmla="*/ 482711 w 1004937"/>
                  <a:gd name="connsiteY36" fmla="*/ 940820 h 992646"/>
                  <a:gd name="connsiteX37" fmla="*/ 403405 w 1004937"/>
                  <a:gd name="connsiteY37" fmla="*/ 930874 h 992646"/>
                  <a:gd name="connsiteX38" fmla="*/ 328144 w 1004937"/>
                  <a:gd name="connsiteY38" fmla="*/ 878298 h 992646"/>
                  <a:gd name="connsiteX39" fmla="*/ 263850 w 1004937"/>
                  <a:gd name="connsiteY39" fmla="*/ 899729 h 992646"/>
                  <a:gd name="connsiteX40" fmla="*/ 232894 w 1004937"/>
                  <a:gd name="connsiteY40" fmla="*/ 868773 h 992646"/>
                  <a:gd name="connsiteX41" fmla="*/ 220987 w 1004937"/>
                  <a:gd name="connsiteY41" fmla="*/ 833054 h 992646"/>
                  <a:gd name="connsiteX42" fmla="*/ 180506 w 1004937"/>
                  <a:gd name="connsiteY42" fmla="*/ 814004 h 992646"/>
                  <a:gd name="connsiteX43" fmla="*/ 118594 w 1004937"/>
                  <a:gd name="connsiteY43" fmla="*/ 737804 h 992646"/>
                  <a:gd name="connsiteX44" fmla="*/ 80494 w 1004937"/>
                  <a:gd name="connsiteY44" fmla="*/ 642554 h 992646"/>
                  <a:gd name="connsiteX45" fmla="*/ 73350 w 1004937"/>
                  <a:gd name="connsiteY45" fmla="*/ 590166 h 992646"/>
                  <a:gd name="connsiteX46" fmla="*/ 49537 w 1004937"/>
                  <a:gd name="connsiteY46" fmla="*/ 525873 h 992646"/>
                  <a:gd name="connsiteX47" fmla="*/ 1912 w 1004937"/>
                  <a:gd name="connsiteY47" fmla="*/ 406810 h 992646"/>
                  <a:gd name="connsiteX48" fmla="*/ 11437 w 1004937"/>
                  <a:gd name="connsiteY48" fmla="*/ 294891 h 992646"/>
                  <a:gd name="connsiteX49" fmla="*/ 30487 w 1004937"/>
                  <a:gd name="connsiteY49" fmla="*/ 256791 h 992646"/>
                  <a:gd name="connsiteX50" fmla="*/ 16200 w 1004937"/>
                  <a:gd name="connsiteY50" fmla="*/ 202023 h 992646"/>
                  <a:gd name="connsiteX51" fmla="*/ 35250 w 1004937"/>
                  <a:gd name="connsiteY51" fmla="*/ 185354 h 992646"/>
                  <a:gd name="connsiteX52" fmla="*/ 106687 w 1004937"/>
                  <a:gd name="connsiteY52" fmla="*/ 194879 h 992646"/>
                  <a:gd name="connsiteX53" fmla="*/ 118594 w 1004937"/>
                  <a:gd name="connsiteY53" fmla="*/ 202023 h 992646"/>
                  <a:gd name="connsiteX0" fmla="*/ 111450 w 1004937"/>
                  <a:gd name="connsiteY0" fmla="*/ 256827 h 992682"/>
                  <a:gd name="connsiteX1" fmla="*/ 118594 w 1004937"/>
                  <a:gd name="connsiteY1" fmla="*/ 202059 h 992682"/>
                  <a:gd name="connsiteX2" fmla="*/ 99544 w 1004937"/>
                  <a:gd name="connsiteY2" fmla="*/ 137765 h 992682"/>
                  <a:gd name="connsiteX3" fmla="*/ 147344 w 1004937"/>
                  <a:gd name="connsiteY3" fmla="*/ 126074 h 992682"/>
                  <a:gd name="connsiteX4" fmla="*/ 175040 w 1004937"/>
                  <a:gd name="connsiteY4" fmla="*/ 145955 h 992682"/>
                  <a:gd name="connsiteX5" fmla="*/ 185248 w 1004937"/>
                  <a:gd name="connsiteY5" fmla="*/ 146182 h 992682"/>
                  <a:gd name="connsiteX6" fmla="*/ 223369 w 1004937"/>
                  <a:gd name="connsiteY6" fmla="*/ 142527 h 992682"/>
                  <a:gd name="connsiteX7" fmla="*/ 232434 w 1004937"/>
                  <a:gd name="connsiteY7" fmla="*/ 122937 h 992682"/>
                  <a:gd name="connsiteX8" fmla="*/ 288852 w 1004937"/>
                  <a:gd name="connsiteY8" fmla="*/ 58988 h 992682"/>
                  <a:gd name="connsiteX9" fmla="*/ 449672 w 1004937"/>
                  <a:gd name="connsiteY9" fmla="*/ 35304 h 992682"/>
                  <a:gd name="connsiteX10" fmla="*/ 525811 w 1004937"/>
                  <a:gd name="connsiteY10" fmla="*/ 29333 h 992682"/>
                  <a:gd name="connsiteX11" fmla="*/ 622702 w 1004937"/>
                  <a:gd name="connsiteY11" fmla="*/ 46775 h 992682"/>
                  <a:gd name="connsiteX12" fmla="*/ 673069 w 1004937"/>
                  <a:gd name="connsiteY12" fmla="*/ 110 h 992682"/>
                  <a:gd name="connsiteX13" fmla="*/ 715686 w 1004937"/>
                  <a:gd name="connsiteY13" fmla="*/ 33186 h 992682"/>
                  <a:gd name="connsiteX14" fmla="*/ 796958 w 1004937"/>
                  <a:gd name="connsiteY14" fmla="*/ 14590 h 992682"/>
                  <a:gd name="connsiteX15" fmla="*/ 837147 w 1004937"/>
                  <a:gd name="connsiteY15" fmla="*/ 55721 h 992682"/>
                  <a:gd name="connsiteX16" fmla="*/ 889592 w 1004937"/>
                  <a:gd name="connsiteY16" fmla="*/ 65899 h 992682"/>
                  <a:gd name="connsiteX17" fmla="*/ 943340 w 1004937"/>
                  <a:gd name="connsiteY17" fmla="*/ 94543 h 992682"/>
                  <a:gd name="connsiteX18" fmla="*/ 942506 w 1004937"/>
                  <a:gd name="connsiteY18" fmla="*/ 147290 h 992682"/>
                  <a:gd name="connsiteX19" fmla="*/ 942506 w 1004937"/>
                  <a:gd name="connsiteY19" fmla="*/ 206821 h 992682"/>
                  <a:gd name="connsiteX20" fmla="*/ 978225 w 1004937"/>
                  <a:gd name="connsiteY20" fmla="*/ 273496 h 992682"/>
                  <a:gd name="connsiteX21" fmla="*/ 1004419 w 1004937"/>
                  <a:gd name="connsiteY21" fmla="*/ 394940 h 992682"/>
                  <a:gd name="connsiteX22" fmla="*/ 994894 w 1004937"/>
                  <a:gd name="connsiteY22" fmla="*/ 599727 h 992682"/>
                  <a:gd name="connsiteX23" fmla="*/ 985369 w 1004937"/>
                  <a:gd name="connsiteY23" fmla="*/ 637827 h 992682"/>
                  <a:gd name="connsiteX24" fmla="*/ 1002037 w 1004937"/>
                  <a:gd name="connsiteY24" fmla="*/ 683071 h 992682"/>
                  <a:gd name="connsiteX25" fmla="*/ 1000317 w 1004937"/>
                  <a:gd name="connsiteY25" fmla="*/ 722671 h 992682"/>
                  <a:gd name="connsiteX26" fmla="*/ 966709 w 1004937"/>
                  <a:gd name="connsiteY26" fmla="*/ 747718 h 992682"/>
                  <a:gd name="connsiteX27" fmla="*/ 932981 w 1004937"/>
                  <a:gd name="connsiteY27" fmla="*/ 780702 h 992682"/>
                  <a:gd name="connsiteX28" fmla="*/ 880594 w 1004937"/>
                  <a:gd name="connsiteY28" fmla="*/ 787846 h 992682"/>
                  <a:gd name="connsiteX29" fmla="*/ 847256 w 1004937"/>
                  <a:gd name="connsiteY29" fmla="*/ 821184 h 992682"/>
                  <a:gd name="connsiteX30" fmla="*/ 759150 w 1004937"/>
                  <a:gd name="connsiteY30" fmla="*/ 871190 h 992682"/>
                  <a:gd name="connsiteX31" fmla="*/ 694856 w 1004937"/>
                  <a:gd name="connsiteY31" fmla="*/ 940246 h 992682"/>
                  <a:gd name="connsiteX32" fmla="*/ 654375 w 1004937"/>
                  <a:gd name="connsiteY32" fmla="*/ 954534 h 992682"/>
                  <a:gd name="connsiteX33" fmla="*/ 599606 w 1004937"/>
                  <a:gd name="connsiteY33" fmla="*/ 923577 h 992682"/>
                  <a:gd name="connsiteX34" fmla="*/ 568650 w 1004937"/>
                  <a:gd name="connsiteY34" fmla="*/ 930721 h 992682"/>
                  <a:gd name="connsiteX35" fmla="*/ 490069 w 1004937"/>
                  <a:gd name="connsiteY35" fmla="*/ 992634 h 992682"/>
                  <a:gd name="connsiteX36" fmla="*/ 482711 w 1004937"/>
                  <a:gd name="connsiteY36" fmla="*/ 940856 h 992682"/>
                  <a:gd name="connsiteX37" fmla="*/ 403405 w 1004937"/>
                  <a:gd name="connsiteY37" fmla="*/ 930910 h 992682"/>
                  <a:gd name="connsiteX38" fmla="*/ 328144 w 1004937"/>
                  <a:gd name="connsiteY38" fmla="*/ 878334 h 992682"/>
                  <a:gd name="connsiteX39" fmla="*/ 263850 w 1004937"/>
                  <a:gd name="connsiteY39" fmla="*/ 899765 h 992682"/>
                  <a:gd name="connsiteX40" fmla="*/ 232894 w 1004937"/>
                  <a:gd name="connsiteY40" fmla="*/ 868809 h 992682"/>
                  <a:gd name="connsiteX41" fmla="*/ 220987 w 1004937"/>
                  <a:gd name="connsiteY41" fmla="*/ 833090 h 992682"/>
                  <a:gd name="connsiteX42" fmla="*/ 180506 w 1004937"/>
                  <a:gd name="connsiteY42" fmla="*/ 814040 h 992682"/>
                  <a:gd name="connsiteX43" fmla="*/ 118594 w 1004937"/>
                  <a:gd name="connsiteY43" fmla="*/ 737840 h 992682"/>
                  <a:gd name="connsiteX44" fmla="*/ 80494 w 1004937"/>
                  <a:gd name="connsiteY44" fmla="*/ 642590 h 992682"/>
                  <a:gd name="connsiteX45" fmla="*/ 73350 w 1004937"/>
                  <a:gd name="connsiteY45" fmla="*/ 590202 h 992682"/>
                  <a:gd name="connsiteX46" fmla="*/ 49537 w 1004937"/>
                  <a:gd name="connsiteY46" fmla="*/ 525909 h 992682"/>
                  <a:gd name="connsiteX47" fmla="*/ 1912 w 1004937"/>
                  <a:gd name="connsiteY47" fmla="*/ 406846 h 992682"/>
                  <a:gd name="connsiteX48" fmla="*/ 11437 w 1004937"/>
                  <a:gd name="connsiteY48" fmla="*/ 294927 h 992682"/>
                  <a:gd name="connsiteX49" fmla="*/ 30487 w 1004937"/>
                  <a:gd name="connsiteY49" fmla="*/ 256827 h 992682"/>
                  <a:gd name="connsiteX50" fmla="*/ 16200 w 1004937"/>
                  <a:gd name="connsiteY50" fmla="*/ 202059 h 992682"/>
                  <a:gd name="connsiteX51" fmla="*/ 35250 w 1004937"/>
                  <a:gd name="connsiteY51" fmla="*/ 185390 h 992682"/>
                  <a:gd name="connsiteX52" fmla="*/ 106687 w 1004937"/>
                  <a:gd name="connsiteY52" fmla="*/ 194915 h 992682"/>
                  <a:gd name="connsiteX53" fmla="*/ 118594 w 1004937"/>
                  <a:gd name="connsiteY53" fmla="*/ 202059 h 992682"/>
                  <a:gd name="connsiteX0" fmla="*/ 111450 w 1004937"/>
                  <a:gd name="connsiteY0" fmla="*/ 242683 h 978538"/>
                  <a:gd name="connsiteX1" fmla="*/ 118594 w 1004937"/>
                  <a:gd name="connsiteY1" fmla="*/ 187915 h 978538"/>
                  <a:gd name="connsiteX2" fmla="*/ 99544 w 1004937"/>
                  <a:gd name="connsiteY2" fmla="*/ 123621 h 978538"/>
                  <a:gd name="connsiteX3" fmla="*/ 147344 w 1004937"/>
                  <a:gd name="connsiteY3" fmla="*/ 111930 h 978538"/>
                  <a:gd name="connsiteX4" fmla="*/ 175040 w 1004937"/>
                  <a:gd name="connsiteY4" fmla="*/ 131811 h 978538"/>
                  <a:gd name="connsiteX5" fmla="*/ 185248 w 1004937"/>
                  <a:gd name="connsiteY5" fmla="*/ 132038 h 978538"/>
                  <a:gd name="connsiteX6" fmla="*/ 223369 w 1004937"/>
                  <a:gd name="connsiteY6" fmla="*/ 128383 h 978538"/>
                  <a:gd name="connsiteX7" fmla="*/ 232434 w 1004937"/>
                  <a:gd name="connsiteY7" fmla="*/ 108793 h 978538"/>
                  <a:gd name="connsiteX8" fmla="*/ 288852 w 1004937"/>
                  <a:gd name="connsiteY8" fmla="*/ 44844 h 978538"/>
                  <a:gd name="connsiteX9" fmla="*/ 449672 w 1004937"/>
                  <a:gd name="connsiteY9" fmla="*/ 21160 h 978538"/>
                  <a:gd name="connsiteX10" fmla="*/ 525811 w 1004937"/>
                  <a:gd name="connsiteY10" fmla="*/ 15189 h 978538"/>
                  <a:gd name="connsiteX11" fmla="*/ 622702 w 1004937"/>
                  <a:gd name="connsiteY11" fmla="*/ 32631 h 978538"/>
                  <a:gd name="connsiteX12" fmla="*/ 666222 w 1004937"/>
                  <a:gd name="connsiteY12" fmla="*/ 7203 h 978538"/>
                  <a:gd name="connsiteX13" fmla="*/ 715686 w 1004937"/>
                  <a:gd name="connsiteY13" fmla="*/ 19042 h 978538"/>
                  <a:gd name="connsiteX14" fmla="*/ 796958 w 1004937"/>
                  <a:gd name="connsiteY14" fmla="*/ 446 h 978538"/>
                  <a:gd name="connsiteX15" fmla="*/ 837147 w 1004937"/>
                  <a:gd name="connsiteY15" fmla="*/ 41577 h 978538"/>
                  <a:gd name="connsiteX16" fmla="*/ 889592 w 1004937"/>
                  <a:gd name="connsiteY16" fmla="*/ 51755 h 978538"/>
                  <a:gd name="connsiteX17" fmla="*/ 943340 w 1004937"/>
                  <a:gd name="connsiteY17" fmla="*/ 80399 h 978538"/>
                  <a:gd name="connsiteX18" fmla="*/ 942506 w 1004937"/>
                  <a:gd name="connsiteY18" fmla="*/ 133146 h 978538"/>
                  <a:gd name="connsiteX19" fmla="*/ 942506 w 1004937"/>
                  <a:gd name="connsiteY19" fmla="*/ 192677 h 978538"/>
                  <a:gd name="connsiteX20" fmla="*/ 978225 w 1004937"/>
                  <a:gd name="connsiteY20" fmla="*/ 259352 h 978538"/>
                  <a:gd name="connsiteX21" fmla="*/ 1004419 w 1004937"/>
                  <a:gd name="connsiteY21" fmla="*/ 380796 h 978538"/>
                  <a:gd name="connsiteX22" fmla="*/ 994894 w 1004937"/>
                  <a:gd name="connsiteY22" fmla="*/ 585583 h 978538"/>
                  <a:gd name="connsiteX23" fmla="*/ 985369 w 1004937"/>
                  <a:gd name="connsiteY23" fmla="*/ 623683 h 978538"/>
                  <a:gd name="connsiteX24" fmla="*/ 1002037 w 1004937"/>
                  <a:gd name="connsiteY24" fmla="*/ 668927 h 978538"/>
                  <a:gd name="connsiteX25" fmla="*/ 1000317 w 1004937"/>
                  <a:gd name="connsiteY25" fmla="*/ 708527 h 978538"/>
                  <a:gd name="connsiteX26" fmla="*/ 966709 w 1004937"/>
                  <a:gd name="connsiteY26" fmla="*/ 733574 h 978538"/>
                  <a:gd name="connsiteX27" fmla="*/ 932981 w 1004937"/>
                  <a:gd name="connsiteY27" fmla="*/ 766558 h 978538"/>
                  <a:gd name="connsiteX28" fmla="*/ 880594 w 1004937"/>
                  <a:gd name="connsiteY28" fmla="*/ 773702 h 978538"/>
                  <a:gd name="connsiteX29" fmla="*/ 847256 w 1004937"/>
                  <a:gd name="connsiteY29" fmla="*/ 807040 h 978538"/>
                  <a:gd name="connsiteX30" fmla="*/ 759150 w 1004937"/>
                  <a:gd name="connsiteY30" fmla="*/ 857046 h 978538"/>
                  <a:gd name="connsiteX31" fmla="*/ 694856 w 1004937"/>
                  <a:gd name="connsiteY31" fmla="*/ 926102 h 978538"/>
                  <a:gd name="connsiteX32" fmla="*/ 654375 w 1004937"/>
                  <a:gd name="connsiteY32" fmla="*/ 940390 h 978538"/>
                  <a:gd name="connsiteX33" fmla="*/ 599606 w 1004937"/>
                  <a:gd name="connsiteY33" fmla="*/ 909433 h 978538"/>
                  <a:gd name="connsiteX34" fmla="*/ 568650 w 1004937"/>
                  <a:gd name="connsiteY34" fmla="*/ 916577 h 978538"/>
                  <a:gd name="connsiteX35" fmla="*/ 490069 w 1004937"/>
                  <a:gd name="connsiteY35" fmla="*/ 978490 h 978538"/>
                  <a:gd name="connsiteX36" fmla="*/ 482711 w 1004937"/>
                  <a:gd name="connsiteY36" fmla="*/ 926712 h 978538"/>
                  <a:gd name="connsiteX37" fmla="*/ 403405 w 1004937"/>
                  <a:gd name="connsiteY37" fmla="*/ 916766 h 978538"/>
                  <a:gd name="connsiteX38" fmla="*/ 328144 w 1004937"/>
                  <a:gd name="connsiteY38" fmla="*/ 864190 h 978538"/>
                  <a:gd name="connsiteX39" fmla="*/ 263850 w 1004937"/>
                  <a:gd name="connsiteY39" fmla="*/ 885621 h 978538"/>
                  <a:gd name="connsiteX40" fmla="*/ 232894 w 1004937"/>
                  <a:gd name="connsiteY40" fmla="*/ 854665 h 978538"/>
                  <a:gd name="connsiteX41" fmla="*/ 220987 w 1004937"/>
                  <a:gd name="connsiteY41" fmla="*/ 818946 h 978538"/>
                  <a:gd name="connsiteX42" fmla="*/ 180506 w 1004937"/>
                  <a:gd name="connsiteY42" fmla="*/ 799896 h 978538"/>
                  <a:gd name="connsiteX43" fmla="*/ 118594 w 1004937"/>
                  <a:gd name="connsiteY43" fmla="*/ 723696 h 978538"/>
                  <a:gd name="connsiteX44" fmla="*/ 80494 w 1004937"/>
                  <a:gd name="connsiteY44" fmla="*/ 628446 h 978538"/>
                  <a:gd name="connsiteX45" fmla="*/ 73350 w 1004937"/>
                  <a:gd name="connsiteY45" fmla="*/ 576058 h 978538"/>
                  <a:gd name="connsiteX46" fmla="*/ 49537 w 1004937"/>
                  <a:gd name="connsiteY46" fmla="*/ 511765 h 978538"/>
                  <a:gd name="connsiteX47" fmla="*/ 1912 w 1004937"/>
                  <a:gd name="connsiteY47" fmla="*/ 392702 h 978538"/>
                  <a:gd name="connsiteX48" fmla="*/ 11437 w 1004937"/>
                  <a:gd name="connsiteY48" fmla="*/ 280783 h 978538"/>
                  <a:gd name="connsiteX49" fmla="*/ 30487 w 1004937"/>
                  <a:gd name="connsiteY49" fmla="*/ 242683 h 978538"/>
                  <a:gd name="connsiteX50" fmla="*/ 16200 w 1004937"/>
                  <a:gd name="connsiteY50" fmla="*/ 187915 h 978538"/>
                  <a:gd name="connsiteX51" fmla="*/ 35250 w 1004937"/>
                  <a:gd name="connsiteY51" fmla="*/ 171246 h 978538"/>
                  <a:gd name="connsiteX52" fmla="*/ 106687 w 1004937"/>
                  <a:gd name="connsiteY52" fmla="*/ 180771 h 978538"/>
                  <a:gd name="connsiteX53" fmla="*/ 118594 w 1004937"/>
                  <a:gd name="connsiteY53" fmla="*/ 187915 h 978538"/>
                  <a:gd name="connsiteX0" fmla="*/ 111450 w 1004937"/>
                  <a:gd name="connsiteY0" fmla="*/ 242284 h 978139"/>
                  <a:gd name="connsiteX1" fmla="*/ 118594 w 1004937"/>
                  <a:gd name="connsiteY1" fmla="*/ 187516 h 978139"/>
                  <a:gd name="connsiteX2" fmla="*/ 99544 w 1004937"/>
                  <a:gd name="connsiteY2" fmla="*/ 123222 h 978139"/>
                  <a:gd name="connsiteX3" fmla="*/ 147344 w 1004937"/>
                  <a:gd name="connsiteY3" fmla="*/ 111531 h 978139"/>
                  <a:gd name="connsiteX4" fmla="*/ 175040 w 1004937"/>
                  <a:gd name="connsiteY4" fmla="*/ 131412 h 978139"/>
                  <a:gd name="connsiteX5" fmla="*/ 185248 w 1004937"/>
                  <a:gd name="connsiteY5" fmla="*/ 131639 h 978139"/>
                  <a:gd name="connsiteX6" fmla="*/ 223369 w 1004937"/>
                  <a:gd name="connsiteY6" fmla="*/ 127984 h 978139"/>
                  <a:gd name="connsiteX7" fmla="*/ 232434 w 1004937"/>
                  <a:gd name="connsiteY7" fmla="*/ 108394 h 978139"/>
                  <a:gd name="connsiteX8" fmla="*/ 288852 w 1004937"/>
                  <a:gd name="connsiteY8" fmla="*/ 44445 h 978139"/>
                  <a:gd name="connsiteX9" fmla="*/ 449672 w 1004937"/>
                  <a:gd name="connsiteY9" fmla="*/ 20761 h 978139"/>
                  <a:gd name="connsiteX10" fmla="*/ 525811 w 1004937"/>
                  <a:gd name="connsiteY10" fmla="*/ 14790 h 978139"/>
                  <a:gd name="connsiteX11" fmla="*/ 622702 w 1004937"/>
                  <a:gd name="connsiteY11" fmla="*/ 32232 h 978139"/>
                  <a:gd name="connsiteX12" fmla="*/ 666222 w 1004937"/>
                  <a:gd name="connsiteY12" fmla="*/ 6804 h 978139"/>
                  <a:gd name="connsiteX13" fmla="*/ 703610 w 1004937"/>
                  <a:gd name="connsiteY13" fmla="*/ 50038 h 978139"/>
                  <a:gd name="connsiteX14" fmla="*/ 796958 w 1004937"/>
                  <a:gd name="connsiteY14" fmla="*/ 47 h 978139"/>
                  <a:gd name="connsiteX15" fmla="*/ 837147 w 1004937"/>
                  <a:gd name="connsiteY15" fmla="*/ 41178 h 978139"/>
                  <a:gd name="connsiteX16" fmla="*/ 889592 w 1004937"/>
                  <a:gd name="connsiteY16" fmla="*/ 51356 h 978139"/>
                  <a:gd name="connsiteX17" fmla="*/ 943340 w 1004937"/>
                  <a:gd name="connsiteY17" fmla="*/ 80000 h 978139"/>
                  <a:gd name="connsiteX18" fmla="*/ 942506 w 1004937"/>
                  <a:gd name="connsiteY18" fmla="*/ 132747 h 978139"/>
                  <a:gd name="connsiteX19" fmla="*/ 942506 w 1004937"/>
                  <a:gd name="connsiteY19" fmla="*/ 192278 h 978139"/>
                  <a:gd name="connsiteX20" fmla="*/ 978225 w 1004937"/>
                  <a:gd name="connsiteY20" fmla="*/ 258953 h 978139"/>
                  <a:gd name="connsiteX21" fmla="*/ 1004419 w 1004937"/>
                  <a:gd name="connsiteY21" fmla="*/ 380397 h 978139"/>
                  <a:gd name="connsiteX22" fmla="*/ 994894 w 1004937"/>
                  <a:gd name="connsiteY22" fmla="*/ 585184 h 978139"/>
                  <a:gd name="connsiteX23" fmla="*/ 985369 w 1004937"/>
                  <a:gd name="connsiteY23" fmla="*/ 623284 h 978139"/>
                  <a:gd name="connsiteX24" fmla="*/ 1002037 w 1004937"/>
                  <a:gd name="connsiteY24" fmla="*/ 668528 h 978139"/>
                  <a:gd name="connsiteX25" fmla="*/ 1000317 w 1004937"/>
                  <a:gd name="connsiteY25" fmla="*/ 708128 h 978139"/>
                  <a:gd name="connsiteX26" fmla="*/ 966709 w 1004937"/>
                  <a:gd name="connsiteY26" fmla="*/ 733175 h 978139"/>
                  <a:gd name="connsiteX27" fmla="*/ 932981 w 1004937"/>
                  <a:gd name="connsiteY27" fmla="*/ 766159 h 978139"/>
                  <a:gd name="connsiteX28" fmla="*/ 880594 w 1004937"/>
                  <a:gd name="connsiteY28" fmla="*/ 773303 h 978139"/>
                  <a:gd name="connsiteX29" fmla="*/ 847256 w 1004937"/>
                  <a:gd name="connsiteY29" fmla="*/ 806641 h 978139"/>
                  <a:gd name="connsiteX30" fmla="*/ 759150 w 1004937"/>
                  <a:gd name="connsiteY30" fmla="*/ 856647 h 978139"/>
                  <a:gd name="connsiteX31" fmla="*/ 694856 w 1004937"/>
                  <a:gd name="connsiteY31" fmla="*/ 925703 h 978139"/>
                  <a:gd name="connsiteX32" fmla="*/ 654375 w 1004937"/>
                  <a:gd name="connsiteY32" fmla="*/ 939991 h 978139"/>
                  <a:gd name="connsiteX33" fmla="*/ 599606 w 1004937"/>
                  <a:gd name="connsiteY33" fmla="*/ 909034 h 978139"/>
                  <a:gd name="connsiteX34" fmla="*/ 568650 w 1004937"/>
                  <a:gd name="connsiteY34" fmla="*/ 916178 h 978139"/>
                  <a:gd name="connsiteX35" fmla="*/ 490069 w 1004937"/>
                  <a:gd name="connsiteY35" fmla="*/ 978091 h 978139"/>
                  <a:gd name="connsiteX36" fmla="*/ 482711 w 1004937"/>
                  <a:gd name="connsiteY36" fmla="*/ 926313 h 978139"/>
                  <a:gd name="connsiteX37" fmla="*/ 403405 w 1004937"/>
                  <a:gd name="connsiteY37" fmla="*/ 916367 h 978139"/>
                  <a:gd name="connsiteX38" fmla="*/ 328144 w 1004937"/>
                  <a:gd name="connsiteY38" fmla="*/ 863791 h 978139"/>
                  <a:gd name="connsiteX39" fmla="*/ 263850 w 1004937"/>
                  <a:gd name="connsiteY39" fmla="*/ 885222 h 978139"/>
                  <a:gd name="connsiteX40" fmla="*/ 232894 w 1004937"/>
                  <a:gd name="connsiteY40" fmla="*/ 854266 h 978139"/>
                  <a:gd name="connsiteX41" fmla="*/ 220987 w 1004937"/>
                  <a:gd name="connsiteY41" fmla="*/ 818547 h 978139"/>
                  <a:gd name="connsiteX42" fmla="*/ 180506 w 1004937"/>
                  <a:gd name="connsiteY42" fmla="*/ 799497 h 978139"/>
                  <a:gd name="connsiteX43" fmla="*/ 118594 w 1004937"/>
                  <a:gd name="connsiteY43" fmla="*/ 723297 h 978139"/>
                  <a:gd name="connsiteX44" fmla="*/ 80494 w 1004937"/>
                  <a:gd name="connsiteY44" fmla="*/ 628047 h 978139"/>
                  <a:gd name="connsiteX45" fmla="*/ 73350 w 1004937"/>
                  <a:gd name="connsiteY45" fmla="*/ 575659 h 978139"/>
                  <a:gd name="connsiteX46" fmla="*/ 49537 w 1004937"/>
                  <a:gd name="connsiteY46" fmla="*/ 511366 h 978139"/>
                  <a:gd name="connsiteX47" fmla="*/ 1912 w 1004937"/>
                  <a:gd name="connsiteY47" fmla="*/ 392303 h 978139"/>
                  <a:gd name="connsiteX48" fmla="*/ 11437 w 1004937"/>
                  <a:gd name="connsiteY48" fmla="*/ 280384 h 978139"/>
                  <a:gd name="connsiteX49" fmla="*/ 30487 w 1004937"/>
                  <a:gd name="connsiteY49" fmla="*/ 242284 h 978139"/>
                  <a:gd name="connsiteX50" fmla="*/ 16200 w 1004937"/>
                  <a:gd name="connsiteY50" fmla="*/ 187516 h 978139"/>
                  <a:gd name="connsiteX51" fmla="*/ 35250 w 1004937"/>
                  <a:gd name="connsiteY51" fmla="*/ 170847 h 978139"/>
                  <a:gd name="connsiteX52" fmla="*/ 106687 w 1004937"/>
                  <a:gd name="connsiteY52" fmla="*/ 180372 h 978139"/>
                  <a:gd name="connsiteX53" fmla="*/ 118594 w 1004937"/>
                  <a:gd name="connsiteY53" fmla="*/ 187516 h 978139"/>
                  <a:gd name="connsiteX0" fmla="*/ 111450 w 1004937"/>
                  <a:gd name="connsiteY0" fmla="*/ 235707 h 971562"/>
                  <a:gd name="connsiteX1" fmla="*/ 118594 w 1004937"/>
                  <a:gd name="connsiteY1" fmla="*/ 180939 h 971562"/>
                  <a:gd name="connsiteX2" fmla="*/ 99544 w 1004937"/>
                  <a:gd name="connsiteY2" fmla="*/ 116645 h 971562"/>
                  <a:gd name="connsiteX3" fmla="*/ 147344 w 1004937"/>
                  <a:gd name="connsiteY3" fmla="*/ 104954 h 971562"/>
                  <a:gd name="connsiteX4" fmla="*/ 175040 w 1004937"/>
                  <a:gd name="connsiteY4" fmla="*/ 124835 h 971562"/>
                  <a:gd name="connsiteX5" fmla="*/ 185248 w 1004937"/>
                  <a:gd name="connsiteY5" fmla="*/ 125062 h 971562"/>
                  <a:gd name="connsiteX6" fmla="*/ 223369 w 1004937"/>
                  <a:gd name="connsiteY6" fmla="*/ 121407 h 971562"/>
                  <a:gd name="connsiteX7" fmla="*/ 232434 w 1004937"/>
                  <a:gd name="connsiteY7" fmla="*/ 101817 h 971562"/>
                  <a:gd name="connsiteX8" fmla="*/ 288852 w 1004937"/>
                  <a:gd name="connsiteY8" fmla="*/ 37868 h 971562"/>
                  <a:gd name="connsiteX9" fmla="*/ 449672 w 1004937"/>
                  <a:gd name="connsiteY9" fmla="*/ 14184 h 971562"/>
                  <a:gd name="connsiteX10" fmla="*/ 525811 w 1004937"/>
                  <a:gd name="connsiteY10" fmla="*/ 8213 h 971562"/>
                  <a:gd name="connsiteX11" fmla="*/ 622702 w 1004937"/>
                  <a:gd name="connsiteY11" fmla="*/ 25655 h 971562"/>
                  <a:gd name="connsiteX12" fmla="*/ 666222 w 1004937"/>
                  <a:gd name="connsiteY12" fmla="*/ 227 h 971562"/>
                  <a:gd name="connsiteX13" fmla="*/ 703610 w 1004937"/>
                  <a:gd name="connsiteY13" fmla="*/ 43461 h 971562"/>
                  <a:gd name="connsiteX14" fmla="*/ 774734 w 1004937"/>
                  <a:gd name="connsiteY14" fmla="*/ 36645 h 971562"/>
                  <a:gd name="connsiteX15" fmla="*/ 837147 w 1004937"/>
                  <a:gd name="connsiteY15" fmla="*/ 34601 h 971562"/>
                  <a:gd name="connsiteX16" fmla="*/ 889592 w 1004937"/>
                  <a:gd name="connsiteY16" fmla="*/ 44779 h 971562"/>
                  <a:gd name="connsiteX17" fmla="*/ 943340 w 1004937"/>
                  <a:gd name="connsiteY17" fmla="*/ 73423 h 971562"/>
                  <a:gd name="connsiteX18" fmla="*/ 942506 w 1004937"/>
                  <a:gd name="connsiteY18" fmla="*/ 126170 h 971562"/>
                  <a:gd name="connsiteX19" fmla="*/ 942506 w 1004937"/>
                  <a:gd name="connsiteY19" fmla="*/ 185701 h 971562"/>
                  <a:gd name="connsiteX20" fmla="*/ 978225 w 1004937"/>
                  <a:gd name="connsiteY20" fmla="*/ 252376 h 971562"/>
                  <a:gd name="connsiteX21" fmla="*/ 1004419 w 1004937"/>
                  <a:gd name="connsiteY21" fmla="*/ 373820 h 971562"/>
                  <a:gd name="connsiteX22" fmla="*/ 994894 w 1004937"/>
                  <a:gd name="connsiteY22" fmla="*/ 578607 h 971562"/>
                  <a:gd name="connsiteX23" fmla="*/ 985369 w 1004937"/>
                  <a:gd name="connsiteY23" fmla="*/ 616707 h 971562"/>
                  <a:gd name="connsiteX24" fmla="*/ 1002037 w 1004937"/>
                  <a:gd name="connsiteY24" fmla="*/ 661951 h 971562"/>
                  <a:gd name="connsiteX25" fmla="*/ 1000317 w 1004937"/>
                  <a:gd name="connsiteY25" fmla="*/ 701551 h 971562"/>
                  <a:gd name="connsiteX26" fmla="*/ 966709 w 1004937"/>
                  <a:gd name="connsiteY26" fmla="*/ 726598 h 971562"/>
                  <a:gd name="connsiteX27" fmla="*/ 932981 w 1004937"/>
                  <a:gd name="connsiteY27" fmla="*/ 759582 h 971562"/>
                  <a:gd name="connsiteX28" fmla="*/ 880594 w 1004937"/>
                  <a:gd name="connsiteY28" fmla="*/ 766726 h 971562"/>
                  <a:gd name="connsiteX29" fmla="*/ 847256 w 1004937"/>
                  <a:gd name="connsiteY29" fmla="*/ 800064 h 971562"/>
                  <a:gd name="connsiteX30" fmla="*/ 759150 w 1004937"/>
                  <a:gd name="connsiteY30" fmla="*/ 850070 h 971562"/>
                  <a:gd name="connsiteX31" fmla="*/ 694856 w 1004937"/>
                  <a:gd name="connsiteY31" fmla="*/ 919126 h 971562"/>
                  <a:gd name="connsiteX32" fmla="*/ 654375 w 1004937"/>
                  <a:gd name="connsiteY32" fmla="*/ 933414 h 971562"/>
                  <a:gd name="connsiteX33" fmla="*/ 599606 w 1004937"/>
                  <a:gd name="connsiteY33" fmla="*/ 902457 h 971562"/>
                  <a:gd name="connsiteX34" fmla="*/ 568650 w 1004937"/>
                  <a:gd name="connsiteY34" fmla="*/ 909601 h 971562"/>
                  <a:gd name="connsiteX35" fmla="*/ 490069 w 1004937"/>
                  <a:gd name="connsiteY35" fmla="*/ 971514 h 971562"/>
                  <a:gd name="connsiteX36" fmla="*/ 482711 w 1004937"/>
                  <a:gd name="connsiteY36" fmla="*/ 919736 h 971562"/>
                  <a:gd name="connsiteX37" fmla="*/ 403405 w 1004937"/>
                  <a:gd name="connsiteY37" fmla="*/ 909790 h 971562"/>
                  <a:gd name="connsiteX38" fmla="*/ 328144 w 1004937"/>
                  <a:gd name="connsiteY38" fmla="*/ 857214 h 971562"/>
                  <a:gd name="connsiteX39" fmla="*/ 263850 w 1004937"/>
                  <a:gd name="connsiteY39" fmla="*/ 878645 h 971562"/>
                  <a:gd name="connsiteX40" fmla="*/ 232894 w 1004937"/>
                  <a:gd name="connsiteY40" fmla="*/ 847689 h 971562"/>
                  <a:gd name="connsiteX41" fmla="*/ 220987 w 1004937"/>
                  <a:gd name="connsiteY41" fmla="*/ 811970 h 971562"/>
                  <a:gd name="connsiteX42" fmla="*/ 180506 w 1004937"/>
                  <a:gd name="connsiteY42" fmla="*/ 792920 h 971562"/>
                  <a:gd name="connsiteX43" fmla="*/ 118594 w 1004937"/>
                  <a:gd name="connsiteY43" fmla="*/ 716720 h 971562"/>
                  <a:gd name="connsiteX44" fmla="*/ 80494 w 1004937"/>
                  <a:gd name="connsiteY44" fmla="*/ 621470 h 971562"/>
                  <a:gd name="connsiteX45" fmla="*/ 73350 w 1004937"/>
                  <a:gd name="connsiteY45" fmla="*/ 569082 h 971562"/>
                  <a:gd name="connsiteX46" fmla="*/ 49537 w 1004937"/>
                  <a:gd name="connsiteY46" fmla="*/ 504789 h 971562"/>
                  <a:gd name="connsiteX47" fmla="*/ 1912 w 1004937"/>
                  <a:gd name="connsiteY47" fmla="*/ 385726 h 971562"/>
                  <a:gd name="connsiteX48" fmla="*/ 11437 w 1004937"/>
                  <a:gd name="connsiteY48" fmla="*/ 273807 h 971562"/>
                  <a:gd name="connsiteX49" fmla="*/ 30487 w 1004937"/>
                  <a:gd name="connsiteY49" fmla="*/ 235707 h 971562"/>
                  <a:gd name="connsiteX50" fmla="*/ 16200 w 1004937"/>
                  <a:gd name="connsiteY50" fmla="*/ 180939 h 971562"/>
                  <a:gd name="connsiteX51" fmla="*/ 35250 w 1004937"/>
                  <a:gd name="connsiteY51" fmla="*/ 164270 h 971562"/>
                  <a:gd name="connsiteX52" fmla="*/ 106687 w 1004937"/>
                  <a:gd name="connsiteY52" fmla="*/ 173795 h 971562"/>
                  <a:gd name="connsiteX53" fmla="*/ 118594 w 1004937"/>
                  <a:gd name="connsiteY53" fmla="*/ 180939 h 971562"/>
                  <a:gd name="connsiteX0" fmla="*/ 111450 w 1004937"/>
                  <a:gd name="connsiteY0" fmla="*/ 235707 h 971562"/>
                  <a:gd name="connsiteX1" fmla="*/ 118594 w 1004937"/>
                  <a:gd name="connsiteY1" fmla="*/ 180939 h 971562"/>
                  <a:gd name="connsiteX2" fmla="*/ 99544 w 1004937"/>
                  <a:gd name="connsiteY2" fmla="*/ 116645 h 971562"/>
                  <a:gd name="connsiteX3" fmla="*/ 147344 w 1004937"/>
                  <a:gd name="connsiteY3" fmla="*/ 104954 h 971562"/>
                  <a:gd name="connsiteX4" fmla="*/ 175040 w 1004937"/>
                  <a:gd name="connsiteY4" fmla="*/ 124835 h 971562"/>
                  <a:gd name="connsiteX5" fmla="*/ 185248 w 1004937"/>
                  <a:gd name="connsiteY5" fmla="*/ 125062 h 971562"/>
                  <a:gd name="connsiteX6" fmla="*/ 223369 w 1004937"/>
                  <a:gd name="connsiteY6" fmla="*/ 121407 h 971562"/>
                  <a:gd name="connsiteX7" fmla="*/ 232434 w 1004937"/>
                  <a:gd name="connsiteY7" fmla="*/ 101817 h 971562"/>
                  <a:gd name="connsiteX8" fmla="*/ 288852 w 1004937"/>
                  <a:gd name="connsiteY8" fmla="*/ 37868 h 971562"/>
                  <a:gd name="connsiteX9" fmla="*/ 449672 w 1004937"/>
                  <a:gd name="connsiteY9" fmla="*/ 14184 h 971562"/>
                  <a:gd name="connsiteX10" fmla="*/ 525811 w 1004937"/>
                  <a:gd name="connsiteY10" fmla="*/ 8213 h 971562"/>
                  <a:gd name="connsiteX11" fmla="*/ 622702 w 1004937"/>
                  <a:gd name="connsiteY11" fmla="*/ 25655 h 971562"/>
                  <a:gd name="connsiteX12" fmla="*/ 666222 w 1004937"/>
                  <a:gd name="connsiteY12" fmla="*/ 227 h 971562"/>
                  <a:gd name="connsiteX13" fmla="*/ 703610 w 1004937"/>
                  <a:gd name="connsiteY13" fmla="*/ 43461 h 971562"/>
                  <a:gd name="connsiteX14" fmla="*/ 774734 w 1004937"/>
                  <a:gd name="connsiteY14" fmla="*/ 36645 h 971562"/>
                  <a:gd name="connsiteX15" fmla="*/ 816541 w 1004937"/>
                  <a:gd name="connsiteY15" fmla="*/ 66698 h 971562"/>
                  <a:gd name="connsiteX16" fmla="*/ 889592 w 1004937"/>
                  <a:gd name="connsiteY16" fmla="*/ 44779 h 971562"/>
                  <a:gd name="connsiteX17" fmla="*/ 943340 w 1004937"/>
                  <a:gd name="connsiteY17" fmla="*/ 73423 h 971562"/>
                  <a:gd name="connsiteX18" fmla="*/ 942506 w 1004937"/>
                  <a:gd name="connsiteY18" fmla="*/ 126170 h 971562"/>
                  <a:gd name="connsiteX19" fmla="*/ 942506 w 1004937"/>
                  <a:gd name="connsiteY19" fmla="*/ 185701 h 971562"/>
                  <a:gd name="connsiteX20" fmla="*/ 978225 w 1004937"/>
                  <a:gd name="connsiteY20" fmla="*/ 252376 h 971562"/>
                  <a:gd name="connsiteX21" fmla="*/ 1004419 w 1004937"/>
                  <a:gd name="connsiteY21" fmla="*/ 373820 h 971562"/>
                  <a:gd name="connsiteX22" fmla="*/ 994894 w 1004937"/>
                  <a:gd name="connsiteY22" fmla="*/ 578607 h 971562"/>
                  <a:gd name="connsiteX23" fmla="*/ 985369 w 1004937"/>
                  <a:gd name="connsiteY23" fmla="*/ 616707 h 971562"/>
                  <a:gd name="connsiteX24" fmla="*/ 1002037 w 1004937"/>
                  <a:gd name="connsiteY24" fmla="*/ 661951 h 971562"/>
                  <a:gd name="connsiteX25" fmla="*/ 1000317 w 1004937"/>
                  <a:gd name="connsiteY25" fmla="*/ 701551 h 971562"/>
                  <a:gd name="connsiteX26" fmla="*/ 966709 w 1004937"/>
                  <a:gd name="connsiteY26" fmla="*/ 726598 h 971562"/>
                  <a:gd name="connsiteX27" fmla="*/ 932981 w 1004937"/>
                  <a:gd name="connsiteY27" fmla="*/ 759582 h 971562"/>
                  <a:gd name="connsiteX28" fmla="*/ 880594 w 1004937"/>
                  <a:gd name="connsiteY28" fmla="*/ 766726 h 971562"/>
                  <a:gd name="connsiteX29" fmla="*/ 847256 w 1004937"/>
                  <a:gd name="connsiteY29" fmla="*/ 800064 h 971562"/>
                  <a:gd name="connsiteX30" fmla="*/ 759150 w 1004937"/>
                  <a:gd name="connsiteY30" fmla="*/ 850070 h 971562"/>
                  <a:gd name="connsiteX31" fmla="*/ 694856 w 1004937"/>
                  <a:gd name="connsiteY31" fmla="*/ 919126 h 971562"/>
                  <a:gd name="connsiteX32" fmla="*/ 654375 w 1004937"/>
                  <a:gd name="connsiteY32" fmla="*/ 933414 h 971562"/>
                  <a:gd name="connsiteX33" fmla="*/ 599606 w 1004937"/>
                  <a:gd name="connsiteY33" fmla="*/ 902457 h 971562"/>
                  <a:gd name="connsiteX34" fmla="*/ 568650 w 1004937"/>
                  <a:gd name="connsiteY34" fmla="*/ 909601 h 971562"/>
                  <a:gd name="connsiteX35" fmla="*/ 490069 w 1004937"/>
                  <a:gd name="connsiteY35" fmla="*/ 971514 h 971562"/>
                  <a:gd name="connsiteX36" fmla="*/ 482711 w 1004937"/>
                  <a:gd name="connsiteY36" fmla="*/ 919736 h 971562"/>
                  <a:gd name="connsiteX37" fmla="*/ 403405 w 1004937"/>
                  <a:gd name="connsiteY37" fmla="*/ 909790 h 971562"/>
                  <a:gd name="connsiteX38" fmla="*/ 328144 w 1004937"/>
                  <a:gd name="connsiteY38" fmla="*/ 857214 h 971562"/>
                  <a:gd name="connsiteX39" fmla="*/ 263850 w 1004937"/>
                  <a:gd name="connsiteY39" fmla="*/ 878645 h 971562"/>
                  <a:gd name="connsiteX40" fmla="*/ 232894 w 1004937"/>
                  <a:gd name="connsiteY40" fmla="*/ 847689 h 971562"/>
                  <a:gd name="connsiteX41" fmla="*/ 220987 w 1004937"/>
                  <a:gd name="connsiteY41" fmla="*/ 811970 h 971562"/>
                  <a:gd name="connsiteX42" fmla="*/ 180506 w 1004937"/>
                  <a:gd name="connsiteY42" fmla="*/ 792920 h 971562"/>
                  <a:gd name="connsiteX43" fmla="*/ 118594 w 1004937"/>
                  <a:gd name="connsiteY43" fmla="*/ 716720 h 971562"/>
                  <a:gd name="connsiteX44" fmla="*/ 80494 w 1004937"/>
                  <a:gd name="connsiteY44" fmla="*/ 621470 h 971562"/>
                  <a:gd name="connsiteX45" fmla="*/ 73350 w 1004937"/>
                  <a:gd name="connsiteY45" fmla="*/ 569082 h 971562"/>
                  <a:gd name="connsiteX46" fmla="*/ 49537 w 1004937"/>
                  <a:gd name="connsiteY46" fmla="*/ 504789 h 971562"/>
                  <a:gd name="connsiteX47" fmla="*/ 1912 w 1004937"/>
                  <a:gd name="connsiteY47" fmla="*/ 385726 h 971562"/>
                  <a:gd name="connsiteX48" fmla="*/ 11437 w 1004937"/>
                  <a:gd name="connsiteY48" fmla="*/ 273807 h 971562"/>
                  <a:gd name="connsiteX49" fmla="*/ 30487 w 1004937"/>
                  <a:gd name="connsiteY49" fmla="*/ 235707 h 971562"/>
                  <a:gd name="connsiteX50" fmla="*/ 16200 w 1004937"/>
                  <a:gd name="connsiteY50" fmla="*/ 180939 h 971562"/>
                  <a:gd name="connsiteX51" fmla="*/ 35250 w 1004937"/>
                  <a:gd name="connsiteY51" fmla="*/ 164270 h 971562"/>
                  <a:gd name="connsiteX52" fmla="*/ 106687 w 1004937"/>
                  <a:gd name="connsiteY52" fmla="*/ 173795 h 971562"/>
                  <a:gd name="connsiteX53" fmla="*/ 118594 w 1004937"/>
                  <a:gd name="connsiteY53" fmla="*/ 180939 h 971562"/>
                  <a:gd name="connsiteX0" fmla="*/ 111450 w 1004937"/>
                  <a:gd name="connsiteY0" fmla="*/ 235707 h 971562"/>
                  <a:gd name="connsiteX1" fmla="*/ 118594 w 1004937"/>
                  <a:gd name="connsiteY1" fmla="*/ 180939 h 971562"/>
                  <a:gd name="connsiteX2" fmla="*/ 99544 w 1004937"/>
                  <a:gd name="connsiteY2" fmla="*/ 116645 h 971562"/>
                  <a:gd name="connsiteX3" fmla="*/ 147344 w 1004937"/>
                  <a:gd name="connsiteY3" fmla="*/ 104954 h 971562"/>
                  <a:gd name="connsiteX4" fmla="*/ 175040 w 1004937"/>
                  <a:gd name="connsiteY4" fmla="*/ 124835 h 971562"/>
                  <a:gd name="connsiteX5" fmla="*/ 185248 w 1004937"/>
                  <a:gd name="connsiteY5" fmla="*/ 125062 h 971562"/>
                  <a:gd name="connsiteX6" fmla="*/ 223369 w 1004937"/>
                  <a:gd name="connsiteY6" fmla="*/ 121407 h 971562"/>
                  <a:gd name="connsiteX7" fmla="*/ 232434 w 1004937"/>
                  <a:gd name="connsiteY7" fmla="*/ 101817 h 971562"/>
                  <a:gd name="connsiteX8" fmla="*/ 288852 w 1004937"/>
                  <a:gd name="connsiteY8" fmla="*/ 37868 h 971562"/>
                  <a:gd name="connsiteX9" fmla="*/ 449672 w 1004937"/>
                  <a:gd name="connsiteY9" fmla="*/ 14184 h 971562"/>
                  <a:gd name="connsiteX10" fmla="*/ 525811 w 1004937"/>
                  <a:gd name="connsiteY10" fmla="*/ 8213 h 971562"/>
                  <a:gd name="connsiteX11" fmla="*/ 622702 w 1004937"/>
                  <a:gd name="connsiteY11" fmla="*/ 25655 h 971562"/>
                  <a:gd name="connsiteX12" fmla="*/ 666222 w 1004937"/>
                  <a:gd name="connsiteY12" fmla="*/ 227 h 971562"/>
                  <a:gd name="connsiteX13" fmla="*/ 703610 w 1004937"/>
                  <a:gd name="connsiteY13" fmla="*/ 43461 h 971562"/>
                  <a:gd name="connsiteX14" fmla="*/ 774734 w 1004937"/>
                  <a:gd name="connsiteY14" fmla="*/ 36645 h 971562"/>
                  <a:gd name="connsiteX15" fmla="*/ 816541 w 1004937"/>
                  <a:gd name="connsiteY15" fmla="*/ 66698 h 971562"/>
                  <a:gd name="connsiteX16" fmla="*/ 865372 w 1004937"/>
                  <a:gd name="connsiteY16" fmla="*/ 75955 h 971562"/>
                  <a:gd name="connsiteX17" fmla="*/ 943340 w 1004937"/>
                  <a:gd name="connsiteY17" fmla="*/ 73423 h 971562"/>
                  <a:gd name="connsiteX18" fmla="*/ 942506 w 1004937"/>
                  <a:gd name="connsiteY18" fmla="*/ 126170 h 971562"/>
                  <a:gd name="connsiteX19" fmla="*/ 942506 w 1004937"/>
                  <a:gd name="connsiteY19" fmla="*/ 185701 h 971562"/>
                  <a:gd name="connsiteX20" fmla="*/ 978225 w 1004937"/>
                  <a:gd name="connsiteY20" fmla="*/ 252376 h 971562"/>
                  <a:gd name="connsiteX21" fmla="*/ 1004419 w 1004937"/>
                  <a:gd name="connsiteY21" fmla="*/ 373820 h 971562"/>
                  <a:gd name="connsiteX22" fmla="*/ 994894 w 1004937"/>
                  <a:gd name="connsiteY22" fmla="*/ 578607 h 971562"/>
                  <a:gd name="connsiteX23" fmla="*/ 985369 w 1004937"/>
                  <a:gd name="connsiteY23" fmla="*/ 616707 h 971562"/>
                  <a:gd name="connsiteX24" fmla="*/ 1002037 w 1004937"/>
                  <a:gd name="connsiteY24" fmla="*/ 661951 h 971562"/>
                  <a:gd name="connsiteX25" fmla="*/ 1000317 w 1004937"/>
                  <a:gd name="connsiteY25" fmla="*/ 701551 h 971562"/>
                  <a:gd name="connsiteX26" fmla="*/ 966709 w 1004937"/>
                  <a:gd name="connsiteY26" fmla="*/ 726598 h 971562"/>
                  <a:gd name="connsiteX27" fmla="*/ 932981 w 1004937"/>
                  <a:gd name="connsiteY27" fmla="*/ 759582 h 971562"/>
                  <a:gd name="connsiteX28" fmla="*/ 880594 w 1004937"/>
                  <a:gd name="connsiteY28" fmla="*/ 766726 h 971562"/>
                  <a:gd name="connsiteX29" fmla="*/ 847256 w 1004937"/>
                  <a:gd name="connsiteY29" fmla="*/ 800064 h 971562"/>
                  <a:gd name="connsiteX30" fmla="*/ 759150 w 1004937"/>
                  <a:gd name="connsiteY30" fmla="*/ 850070 h 971562"/>
                  <a:gd name="connsiteX31" fmla="*/ 694856 w 1004937"/>
                  <a:gd name="connsiteY31" fmla="*/ 919126 h 971562"/>
                  <a:gd name="connsiteX32" fmla="*/ 654375 w 1004937"/>
                  <a:gd name="connsiteY32" fmla="*/ 933414 h 971562"/>
                  <a:gd name="connsiteX33" fmla="*/ 599606 w 1004937"/>
                  <a:gd name="connsiteY33" fmla="*/ 902457 h 971562"/>
                  <a:gd name="connsiteX34" fmla="*/ 568650 w 1004937"/>
                  <a:gd name="connsiteY34" fmla="*/ 909601 h 971562"/>
                  <a:gd name="connsiteX35" fmla="*/ 490069 w 1004937"/>
                  <a:gd name="connsiteY35" fmla="*/ 971514 h 971562"/>
                  <a:gd name="connsiteX36" fmla="*/ 482711 w 1004937"/>
                  <a:gd name="connsiteY36" fmla="*/ 919736 h 971562"/>
                  <a:gd name="connsiteX37" fmla="*/ 403405 w 1004937"/>
                  <a:gd name="connsiteY37" fmla="*/ 909790 h 971562"/>
                  <a:gd name="connsiteX38" fmla="*/ 328144 w 1004937"/>
                  <a:gd name="connsiteY38" fmla="*/ 857214 h 971562"/>
                  <a:gd name="connsiteX39" fmla="*/ 263850 w 1004937"/>
                  <a:gd name="connsiteY39" fmla="*/ 878645 h 971562"/>
                  <a:gd name="connsiteX40" fmla="*/ 232894 w 1004937"/>
                  <a:gd name="connsiteY40" fmla="*/ 847689 h 971562"/>
                  <a:gd name="connsiteX41" fmla="*/ 220987 w 1004937"/>
                  <a:gd name="connsiteY41" fmla="*/ 811970 h 971562"/>
                  <a:gd name="connsiteX42" fmla="*/ 180506 w 1004937"/>
                  <a:gd name="connsiteY42" fmla="*/ 792920 h 971562"/>
                  <a:gd name="connsiteX43" fmla="*/ 118594 w 1004937"/>
                  <a:gd name="connsiteY43" fmla="*/ 716720 h 971562"/>
                  <a:gd name="connsiteX44" fmla="*/ 80494 w 1004937"/>
                  <a:gd name="connsiteY44" fmla="*/ 621470 h 971562"/>
                  <a:gd name="connsiteX45" fmla="*/ 73350 w 1004937"/>
                  <a:gd name="connsiteY45" fmla="*/ 569082 h 971562"/>
                  <a:gd name="connsiteX46" fmla="*/ 49537 w 1004937"/>
                  <a:gd name="connsiteY46" fmla="*/ 504789 h 971562"/>
                  <a:gd name="connsiteX47" fmla="*/ 1912 w 1004937"/>
                  <a:gd name="connsiteY47" fmla="*/ 385726 h 971562"/>
                  <a:gd name="connsiteX48" fmla="*/ 11437 w 1004937"/>
                  <a:gd name="connsiteY48" fmla="*/ 273807 h 971562"/>
                  <a:gd name="connsiteX49" fmla="*/ 30487 w 1004937"/>
                  <a:gd name="connsiteY49" fmla="*/ 235707 h 971562"/>
                  <a:gd name="connsiteX50" fmla="*/ 16200 w 1004937"/>
                  <a:gd name="connsiteY50" fmla="*/ 180939 h 971562"/>
                  <a:gd name="connsiteX51" fmla="*/ 35250 w 1004937"/>
                  <a:gd name="connsiteY51" fmla="*/ 164270 h 971562"/>
                  <a:gd name="connsiteX52" fmla="*/ 106687 w 1004937"/>
                  <a:gd name="connsiteY52" fmla="*/ 173795 h 971562"/>
                  <a:gd name="connsiteX53" fmla="*/ 118594 w 1004937"/>
                  <a:gd name="connsiteY53" fmla="*/ 180939 h 971562"/>
                  <a:gd name="connsiteX0" fmla="*/ 111450 w 1004937"/>
                  <a:gd name="connsiteY0" fmla="*/ 235707 h 971562"/>
                  <a:gd name="connsiteX1" fmla="*/ 118594 w 1004937"/>
                  <a:gd name="connsiteY1" fmla="*/ 180939 h 971562"/>
                  <a:gd name="connsiteX2" fmla="*/ 99544 w 1004937"/>
                  <a:gd name="connsiteY2" fmla="*/ 116645 h 971562"/>
                  <a:gd name="connsiteX3" fmla="*/ 147344 w 1004937"/>
                  <a:gd name="connsiteY3" fmla="*/ 104954 h 971562"/>
                  <a:gd name="connsiteX4" fmla="*/ 175040 w 1004937"/>
                  <a:gd name="connsiteY4" fmla="*/ 124835 h 971562"/>
                  <a:gd name="connsiteX5" fmla="*/ 185248 w 1004937"/>
                  <a:gd name="connsiteY5" fmla="*/ 125062 h 971562"/>
                  <a:gd name="connsiteX6" fmla="*/ 223369 w 1004937"/>
                  <a:gd name="connsiteY6" fmla="*/ 121407 h 971562"/>
                  <a:gd name="connsiteX7" fmla="*/ 232434 w 1004937"/>
                  <a:gd name="connsiteY7" fmla="*/ 101817 h 971562"/>
                  <a:gd name="connsiteX8" fmla="*/ 288852 w 1004937"/>
                  <a:gd name="connsiteY8" fmla="*/ 37868 h 971562"/>
                  <a:gd name="connsiteX9" fmla="*/ 449672 w 1004937"/>
                  <a:gd name="connsiteY9" fmla="*/ 14184 h 971562"/>
                  <a:gd name="connsiteX10" fmla="*/ 525811 w 1004937"/>
                  <a:gd name="connsiteY10" fmla="*/ 8213 h 971562"/>
                  <a:gd name="connsiteX11" fmla="*/ 622702 w 1004937"/>
                  <a:gd name="connsiteY11" fmla="*/ 25655 h 971562"/>
                  <a:gd name="connsiteX12" fmla="*/ 666222 w 1004937"/>
                  <a:gd name="connsiteY12" fmla="*/ 227 h 971562"/>
                  <a:gd name="connsiteX13" fmla="*/ 703610 w 1004937"/>
                  <a:gd name="connsiteY13" fmla="*/ 43461 h 971562"/>
                  <a:gd name="connsiteX14" fmla="*/ 774734 w 1004937"/>
                  <a:gd name="connsiteY14" fmla="*/ 36645 h 971562"/>
                  <a:gd name="connsiteX15" fmla="*/ 816541 w 1004937"/>
                  <a:gd name="connsiteY15" fmla="*/ 66698 h 971562"/>
                  <a:gd name="connsiteX16" fmla="*/ 865372 w 1004937"/>
                  <a:gd name="connsiteY16" fmla="*/ 75955 h 971562"/>
                  <a:gd name="connsiteX17" fmla="*/ 911894 w 1004937"/>
                  <a:gd name="connsiteY17" fmla="*/ 102763 h 971562"/>
                  <a:gd name="connsiteX18" fmla="*/ 942506 w 1004937"/>
                  <a:gd name="connsiteY18" fmla="*/ 126170 h 971562"/>
                  <a:gd name="connsiteX19" fmla="*/ 942506 w 1004937"/>
                  <a:gd name="connsiteY19" fmla="*/ 185701 h 971562"/>
                  <a:gd name="connsiteX20" fmla="*/ 978225 w 1004937"/>
                  <a:gd name="connsiteY20" fmla="*/ 252376 h 971562"/>
                  <a:gd name="connsiteX21" fmla="*/ 1004419 w 1004937"/>
                  <a:gd name="connsiteY21" fmla="*/ 373820 h 971562"/>
                  <a:gd name="connsiteX22" fmla="*/ 994894 w 1004937"/>
                  <a:gd name="connsiteY22" fmla="*/ 578607 h 971562"/>
                  <a:gd name="connsiteX23" fmla="*/ 985369 w 1004937"/>
                  <a:gd name="connsiteY23" fmla="*/ 616707 h 971562"/>
                  <a:gd name="connsiteX24" fmla="*/ 1002037 w 1004937"/>
                  <a:gd name="connsiteY24" fmla="*/ 661951 h 971562"/>
                  <a:gd name="connsiteX25" fmla="*/ 1000317 w 1004937"/>
                  <a:gd name="connsiteY25" fmla="*/ 701551 h 971562"/>
                  <a:gd name="connsiteX26" fmla="*/ 966709 w 1004937"/>
                  <a:gd name="connsiteY26" fmla="*/ 726598 h 971562"/>
                  <a:gd name="connsiteX27" fmla="*/ 932981 w 1004937"/>
                  <a:gd name="connsiteY27" fmla="*/ 759582 h 971562"/>
                  <a:gd name="connsiteX28" fmla="*/ 880594 w 1004937"/>
                  <a:gd name="connsiteY28" fmla="*/ 766726 h 971562"/>
                  <a:gd name="connsiteX29" fmla="*/ 847256 w 1004937"/>
                  <a:gd name="connsiteY29" fmla="*/ 800064 h 971562"/>
                  <a:gd name="connsiteX30" fmla="*/ 759150 w 1004937"/>
                  <a:gd name="connsiteY30" fmla="*/ 850070 h 971562"/>
                  <a:gd name="connsiteX31" fmla="*/ 694856 w 1004937"/>
                  <a:gd name="connsiteY31" fmla="*/ 919126 h 971562"/>
                  <a:gd name="connsiteX32" fmla="*/ 654375 w 1004937"/>
                  <a:gd name="connsiteY32" fmla="*/ 933414 h 971562"/>
                  <a:gd name="connsiteX33" fmla="*/ 599606 w 1004937"/>
                  <a:gd name="connsiteY33" fmla="*/ 902457 h 971562"/>
                  <a:gd name="connsiteX34" fmla="*/ 568650 w 1004937"/>
                  <a:gd name="connsiteY34" fmla="*/ 909601 h 971562"/>
                  <a:gd name="connsiteX35" fmla="*/ 490069 w 1004937"/>
                  <a:gd name="connsiteY35" fmla="*/ 971514 h 971562"/>
                  <a:gd name="connsiteX36" fmla="*/ 482711 w 1004937"/>
                  <a:gd name="connsiteY36" fmla="*/ 919736 h 971562"/>
                  <a:gd name="connsiteX37" fmla="*/ 403405 w 1004937"/>
                  <a:gd name="connsiteY37" fmla="*/ 909790 h 971562"/>
                  <a:gd name="connsiteX38" fmla="*/ 328144 w 1004937"/>
                  <a:gd name="connsiteY38" fmla="*/ 857214 h 971562"/>
                  <a:gd name="connsiteX39" fmla="*/ 263850 w 1004937"/>
                  <a:gd name="connsiteY39" fmla="*/ 878645 h 971562"/>
                  <a:gd name="connsiteX40" fmla="*/ 232894 w 1004937"/>
                  <a:gd name="connsiteY40" fmla="*/ 847689 h 971562"/>
                  <a:gd name="connsiteX41" fmla="*/ 220987 w 1004937"/>
                  <a:gd name="connsiteY41" fmla="*/ 811970 h 971562"/>
                  <a:gd name="connsiteX42" fmla="*/ 180506 w 1004937"/>
                  <a:gd name="connsiteY42" fmla="*/ 792920 h 971562"/>
                  <a:gd name="connsiteX43" fmla="*/ 118594 w 1004937"/>
                  <a:gd name="connsiteY43" fmla="*/ 716720 h 971562"/>
                  <a:gd name="connsiteX44" fmla="*/ 80494 w 1004937"/>
                  <a:gd name="connsiteY44" fmla="*/ 621470 h 971562"/>
                  <a:gd name="connsiteX45" fmla="*/ 73350 w 1004937"/>
                  <a:gd name="connsiteY45" fmla="*/ 569082 h 971562"/>
                  <a:gd name="connsiteX46" fmla="*/ 49537 w 1004937"/>
                  <a:gd name="connsiteY46" fmla="*/ 504789 h 971562"/>
                  <a:gd name="connsiteX47" fmla="*/ 1912 w 1004937"/>
                  <a:gd name="connsiteY47" fmla="*/ 385726 h 971562"/>
                  <a:gd name="connsiteX48" fmla="*/ 11437 w 1004937"/>
                  <a:gd name="connsiteY48" fmla="*/ 273807 h 971562"/>
                  <a:gd name="connsiteX49" fmla="*/ 30487 w 1004937"/>
                  <a:gd name="connsiteY49" fmla="*/ 235707 h 971562"/>
                  <a:gd name="connsiteX50" fmla="*/ 16200 w 1004937"/>
                  <a:gd name="connsiteY50" fmla="*/ 180939 h 971562"/>
                  <a:gd name="connsiteX51" fmla="*/ 35250 w 1004937"/>
                  <a:gd name="connsiteY51" fmla="*/ 164270 h 971562"/>
                  <a:gd name="connsiteX52" fmla="*/ 106687 w 1004937"/>
                  <a:gd name="connsiteY52" fmla="*/ 173795 h 971562"/>
                  <a:gd name="connsiteX53" fmla="*/ 118594 w 1004937"/>
                  <a:gd name="connsiteY53" fmla="*/ 180939 h 971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004937" h="971562">
                    <a:moveTo>
                      <a:pt x="111450" y="235707"/>
                    </a:moveTo>
                    <a:cubicBezTo>
                      <a:pt x="116014" y="218245"/>
                      <a:pt x="120578" y="200783"/>
                      <a:pt x="118594" y="180939"/>
                    </a:cubicBezTo>
                    <a:cubicBezTo>
                      <a:pt x="116610" y="161095"/>
                      <a:pt x="94752" y="129309"/>
                      <a:pt x="99544" y="116645"/>
                    </a:cubicBezTo>
                    <a:cubicBezTo>
                      <a:pt x="104336" y="103981"/>
                      <a:pt x="134761" y="103589"/>
                      <a:pt x="147344" y="104954"/>
                    </a:cubicBezTo>
                    <a:cubicBezTo>
                      <a:pt x="159927" y="106319"/>
                      <a:pt x="168723" y="121484"/>
                      <a:pt x="175040" y="124835"/>
                    </a:cubicBezTo>
                    <a:cubicBezTo>
                      <a:pt x="181357" y="128186"/>
                      <a:pt x="177193" y="125633"/>
                      <a:pt x="185248" y="125062"/>
                    </a:cubicBezTo>
                    <a:cubicBezTo>
                      <a:pt x="193303" y="124491"/>
                      <a:pt x="215505" y="125281"/>
                      <a:pt x="223369" y="121407"/>
                    </a:cubicBezTo>
                    <a:cubicBezTo>
                      <a:pt x="231233" y="117533"/>
                      <a:pt x="221520" y="115740"/>
                      <a:pt x="232434" y="101817"/>
                    </a:cubicBezTo>
                    <a:cubicBezTo>
                      <a:pt x="243348" y="87894"/>
                      <a:pt x="252646" y="52473"/>
                      <a:pt x="288852" y="37868"/>
                    </a:cubicBezTo>
                    <a:cubicBezTo>
                      <a:pt x="325058" y="23263"/>
                      <a:pt x="410179" y="19126"/>
                      <a:pt x="449672" y="14184"/>
                    </a:cubicBezTo>
                    <a:cubicBezTo>
                      <a:pt x="489165" y="9242"/>
                      <a:pt x="496973" y="6301"/>
                      <a:pt x="525811" y="8213"/>
                    </a:cubicBezTo>
                    <a:cubicBezTo>
                      <a:pt x="554649" y="10125"/>
                      <a:pt x="599300" y="26986"/>
                      <a:pt x="622702" y="25655"/>
                    </a:cubicBezTo>
                    <a:cubicBezTo>
                      <a:pt x="646104" y="24324"/>
                      <a:pt x="652737" y="-2741"/>
                      <a:pt x="666222" y="227"/>
                    </a:cubicBezTo>
                    <a:cubicBezTo>
                      <a:pt x="679707" y="3195"/>
                      <a:pt x="685525" y="37391"/>
                      <a:pt x="703610" y="43461"/>
                    </a:cubicBezTo>
                    <a:cubicBezTo>
                      <a:pt x="721695" y="49531"/>
                      <a:pt x="755912" y="32772"/>
                      <a:pt x="774734" y="36645"/>
                    </a:cubicBezTo>
                    <a:cubicBezTo>
                      <a:pt x="793556" y="40518"/>
                      <a:pt x="801435" y="60146"/>
                      <a:pt x="816541" y="66698"/>
                    </a:cubicBezTo>
                    <a:cubicBezTo>
                      <a:pt x="831647" y="73250"/>
                      <a:pt x="849480" y="69944"/>
                      <a:pt x="865372" y="75955"/>
                    </a:cubicBezTo>
                    <a:cubicBezTo>
                      <a:pt x="881264" y="81966"/>
                      <a:pt x="899038" y="94394"/>
                      <a:pt x="911894" y="102763"/>
                    </a:cubicBezTo>
                    <a:cubicBezTo>
                      <a:pt x="924750" y="111132"/>
                      <a:pt x="937404" y="112347"/>
                      <a:pt x="942506" y="126170"/>
                    </a:cubicBezTo>
                    <a:cubicBezTo>
                      <a:pt x="947608" y="139993"/>
                      <a:pt x="936553" y="164667"/>
                      <a:pt x="942506" y="185701"/>
                    </a:cubicBezTo>
                    <a:cubicBezTo>
                      <a:pt x="948459" y="206735"/>
                      <a:pt x="967906" y="221023"/>
                      <a:pt x="978225" y="252376"/>
                    </a:cubicBezTo>
                    <a:cubicBezTo>
                      <a:pt x="988544" y="283729"/>
                      <a:pt x="1001641" y="319448"/>
                      <a:pt x="1004419" y="373820"/>
                    </a:cubicBezTo>
                    <a:cubicBezTo>
                      <a:pt x="1007197" y="428192"/>
                      <a:pt x="998069" y="538126"/>
                      <a:pt x="994894" y="578607"/>
                    </a:cubicBezTo>
                    <a:cubicBezTo>
                      <a:pt x="991719" y="619088"/>
                      <a:pt x="984179" y="602816"/>
                      <a:pt x="985369" y="616707"/>
                    </a:cubicBezTo>
                    <a:cubicBezTo>
                      <a:pt x="986559" y="630598"/>
                      <a:pt x="999546" y="647810"/>
                      <a:pt x="1002037" y="661951"/>
                    </a:cubicBezTo>
                    <a:cubicBezTo>
                      <a:pt x="1004528" y="676092"/>
                      <a:pt x="1006205" y="690777"/>
                      <a:pt x="1000317" y="701551"/>
                    </a:cubicBezTo>
                    <a:cubicBezTo>
                      <a:pt x="994429" y="712325"/>
                      <a:pt x="977932" y="716926"/>
                      <a:pt x="966709" y="726598"/>
                    </a:cubicBezTo>
                    <a:cubicBezTo>
                      <a:pt x="955486" y="736270"/>
                      <a:pt x="947334" y="752894"/>
                      <a:pt x="932981" y="759582"/>
                    </a:cubicBezTo>
                    <a:cubicBezTo>
                      <a:pt x="918629" y="766270"/>
                      <a:pt x="894881" y="759979"/>
                      <a:pt x="880594" y="766726"/>
                    </a:cubicBezTo>
                    <a:cubicBezTo>
                      <a:pt x="866307" y="773473"/>
                      <a:pt x="867497" y="786173"/>
                      <a:pt x="847256" y="800064"/>
                    </a:cubicBezTo>
                    <a:cubicBezTo>
                      <a:pt x="827015" y="813955"/>
                      <a:pt x="784550" y="830226"/>
                      <a:pt x="759150" y="850070"/>
                    </a:cubicBezTo>
                    <a:cubicBezTo>
                      <a:pt x="733750" y="869914"/>
                      <a:pt x="712318" y="905235"/>
                      <a:pt x="694856" y="919126"/>
                    </a:cubicBezTo>
                    <a:cubicBezTo>
                      <a:pt x="677394" y="933017"/>
                      <a:pt x="670250" y="936192"/>
                      <a:pt x="654375" y="933414"/>
                    </a:cubicBezTo>
                    <a:cubicBezTo>
                      <a:pt x="638500" y="930636"/>
                      <a:pt x="613893" y="906426"/>
                      <a:pt x="599606" y="902457"/>
                    </a:cubicBezTo>
                    <a:cubicBezTo>
                      <a:pt x="585319" y="898488"/>
                      <a:pt x="586906" y="898092"/>
                      <a:pt x="568650" y="909601"/>
                    </a:cubicBezTo>
                    <a:cubicBezTo>
                      <a:pt x="550394" y="921110"/>
                      <a:pt x="504392" y="969825"/>
                      <a:pt x="490069" y="971514"/>
                    </a:cubicBezTo>
                    <a:cubicBezTo>
                      <a:pt x="475746" y="973203"/>
                      <a:pt x="497155" y="930023"/>
                      <a:pt x="482711" y="919736"/>
                    </a:cubicBezTo>
                    <a:cubicBezTo>
                      <a:pt x="468267" y="909449"/>
                      <a:pt x="429166" y="920210"/>
                      <a:pt x="403405" y="909790"/>
                    </a:cubicBezTo>
                    <a:cubicBezTo>
                      <a:pt x="377644" y="899370"/>
                      <a:pt x="351403" y="862405"/>
                      <a:pt x="328144" y="857214"/>
                    </a:cubicBezTo>
                    <a:cubicBezTo>
                      <a:pt x="304885" y="852023"/>
                      <a:pt x="279725" y="880233"/>
                      <a:pt x="263850" y="878645"/>
                    </a:cubicBezTo>
                    <a:cubicBezTo>
                      <a:pt x="247975" y="877058"/>
                      <a:pt x="240038" y="858801"/>
                      <a:pt x="232894" y="847689"/>
                    </a:cubicBezTo>
                    <a:cubicBezTo>
                      <a:pt x="225750" y="836577"/>
                      <a:pt x="229718" y="821098"/>
                      <a:pt x="220987" y="811970"/>
                    </a:cubicBezTo>
                    <a:cubicBezTo>
                      <a:pt x="212256" y="802842"/>
                      <a:pt x="197571" y="808795"/>
                      <a:pt x="180506" y="792920"/>
                    </a:cubicBezTo>
                    <a:cubicBezTo>
                      <a:pt x="163441" y="777045"/>
                      <a:pt x="135263" y="745295"/>
                      <a:pt x="118594" y="716720"/>
                    </a:cubicBezTo>
                    <a:cubicBezTo>
                      <a:pt x="101925" y="688145"/>
                      <a:pt x="88035" y="646076"/>
                      <a:pt x="80494" y="621470"/>
                    </a:cubicBezTo>
                    <a:cubicBezTo>
                      <a:pt x="72953" y="596864"/>
                      <a:pt x="78510" y="588529"/>
                      <a:pt x="73350" y="569082"/>
                    </a:cubicBezTo>
                    <a:cubicBezTo>
                      <a:pt x="68190" y="549635"/>
                      <a:pt x="61443" y="535348"/>
                      <a:pt x="49537" y="504789"/>
                    </a:cubicBezTo>
                    <a:cubicBezTo>
                      <a:pt x="37631" y="474230"/>
                      <a:pt x="8262" y="424223"/>
                      <a:pt x="1912" y="385726"/>
                    </a:cubicBezTo>
                    <a:cubicBezTo>
                      <a:pt x="-4438" y="347229"/>
                      <a:pt x="6675" y="298810"/>
                      <a:pt x="11437" y="273807"/>
                    </a:cubicBezTo>
                    <a:cubicBezTo>
                      <a:pt x="16199" y="248804"/>
                      <a:pt x="29693" y="251185"/>
                      <a:pt x="30487" y="235707"/>
                    </a:cubicBezTo>
                    <a:cubicBezTo>
                      <a:pt x="31281" y="220229"/>
                      <a:pt x="15406" y="192845"/>
                      <a:pt x="16200" y="180939"/>
                    </a:cubicBezTo>
                    <a:cubicBezTo>
                      <a:pt x="16994" y="169033"/>
                      <a:pt x="20169" y="165461"/>
                      <a:pt x="35250" y="164270"/>
                    </a:cubicBezTo>
                    <a:cubicBezTo>
                      <a:pt x="50331" y="163079"/>
                      <a:pt x="92796" y="171017"/>
                      <a:pt x="106687" y="173795"/>
                    </a:cubicBezTo>
                    <a:cubicBezTo>
                      <a:pt x="120578" y="176573"/>
                      <a:pt x="119586" y="178756"/>
                      <a:pt x="118594" y="180939"/>
                    </a:cubicBezTo>
                  </a:path>
                </a:pathLst>
              </a:custGeom>
              <a:solidFill>
                <a:schemeClr val="tx1"/>
              </a:solidFill>
              <a:ln w="57150" cap="flat" cmpd="sng" algn="ctr">
                <a:solidFill>
                  <a:schemeClr val="accent6"/>
                </a:solidFill>
                <a:prstDash val="solid"/>
                <a:round/>
                <a:headEnd type="none" w="med" len="med"/>
                <a:tailEnd type="none" w="med" len="med"/>
              </a:ln>
              <a:effectLst/>
            </p:spPr>
            <p:txBody>
              <a:bodyPr anchor="ctr"/>
              <a:ls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84" name="Freeform 16">
                <a:extLst>
                  <a:ext uri="{FF2B5EF4-FFF2-40B4-BE49-F238E27FC236}">
                    <a16:creationId xmlns:a16="http://schemas.microsoft.com/office/drawing/2014/main" id="{28280CDC-F661-4EC1-BDE6-E93D638CB116}"/>
                  </a:ext>
                </a:extLst>
              </p:cNvPr>
              <p:cNvSpPr/>
              <p:nvPr/>
            </p:nvSpPr>
            <p:spPr bwMode="auto">
              <a:xfrm rot="10826409">
                <a:off x="2321311" y="3520930"/>
                <a:ext cx="788548" cy="741925"/>
              </a:xfrm>
              <a:custGeom>
                <a:avLst/>
                <a:gdLst>
                  <a:gd name="connsiteX0" fmla="*/ 7937 w 497682"/>
                  <a:gd name="connsiteY0" fmla="*/ 321071 h 502841"/>
                  <a:gd name="connsiteX1" fmla="*/ 22225 w 497682"/>
                  <a:gd name="connsiteY1" fmla="*/ 173434 h 502841"/>
                  <a:gd name="connsiteX2" fmla="*/ 141287 w 497682"/>
                  <a:gd name="connsiteY2" fmla="*/ 42465 h 502841"/>
                  <a:gd name="connsiteX3" fmla="*/ 250825 w 497682"/>
                  <a:gd name="connsiteY3" fmla="*/ 1984 h 502841"/>
                  <a:gd name="connsiteX4" fmla="*/ 372269 w 497682"/>
                  <a:gd name="connsiteY4" fmla="*/ 30559 h 502841"/>
                  <a:gd name="connsiteX5" fmla="*/ 453231 w 497682"/>
                  <a:gd name="connsiteY5" fmla="*/ 128190 h 502841"/>
                  <a:gd name="connsiteX6" fmla="*/ 496094 w 497682"/>
                  <a:gd name="connsiteY6" fmla="*/ 244871 h 502841"/>
                  <a:gd name="connsiteX7" fmla="*/ 443706 w 497682"/>
                  <a:gd name="connsiteY7" fmla="*/ 382984 h 502841"/>
                  <a:gd name="connsiteX8" fmla="*/ 336550 w 497682"/>
                  <a:gd name="connsiteY8" fmla="*/ 471090 h 502841"/>
                  <a:gd name="connsiteX9" fmla="*/ 210344 w 497682"/>
                  <a:gd name="connsiteY9" fmla="*/ 494903 h 502841"/>
                  <a:gd name="connsiteX10" fmla="*/ 53181 w 497682"/>
                  <a:gd name="connsiteY10" fmla="*/ 423465 h 502841"/>
                  <a:gd name="connsiteX11" fmla="*/ 7937 w 497682"/>
                  <a:gd name="connsiteY11" fmla="*/ 321071 h 502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7682" h="502841">
                    <a:moveTo>
                      <a:pt x="7937" y="321071"/>
                    </a:moveTo>
                    <a:cubicBezTo>
                      <a:pt x="2778" y="279399"/>
                      <a:pt x="0" y="219868"/>
                      <a:pt x="22225" y="173434"/>
                    </a:cubicBezTo>
                    <a:cubicBezTo>
                      <a:pt x="44450" y="127000"/>
                      <a:pt x="103187" y="71040"/>
                      <a:pt x="141287" y="42465"/>
                    </a:cubicBezTo>
                    <a:cubicBezTo>
                      <a:pt x="179387" y="13890"/>
                      <a:pt x="212328" y="3968"/>
                      <a:pt x="250825" y="1984"/>
                    </a:cubicBezTo>
                    <a:cubicBezTo>
                      <a:pt x="289322" y="0"/>
                      <a:pt x="338535" y="9525"/>
                      <a:pt x="372269" y="30559"/>
                    </a:cubicBezTo>
                    <a:cubicBezTo>
                      <a:pt x="406003" y="51593"/>
                      <a:pt x="432594" y="92471"/>
                      <a:pt x="453231" y="128190"/>
                    </a:cubicBezTo>
                    <a:cubicBezTo>
                      <a:pt x="473869" y="163909"/>
                      <a:pt x="497682" y="202405"/>
                      <a:pt x="496094" y="244871"/>
                    </a:cubicBezTo>
                    <a:cubicBezTo>
                      <a:pt x="494507" y="287337"/>
                      <a:pt x="470297" y="345281"/>
                      <a:pt x="443706" y="382984"/>
                    </a:cubicBezTo>
                    <a:cubicBezTo>
                      <a:pt x="417115" y="420687"/>
                      <a:pt x="375444" y="452437"/>
                      <a:pt x="336550" y="471090"/>
                    </a:cubicBezTo>
                    <a:cubicBezTo>
                      <a:pt x="297656" y="489743"/>
                      <a:pt x="257572" y="502841"/>
                      <a:pt x="210344" y="494903"/>
                    </a:cubicBezTo>
                    <a:cubicBezTo>
                      <a:pt x="163116" y="486965"/>
                      <a:pt x="87709" y="454024"/>
                      <a:pt x="53181" y="423465"/>
                    </a:cubicBezTo>
                    <a:cubicBezTo>
                      <a:pt x="18653" y="392906"/>
                      <a:pt x="13096" y="362743"/>
                      <a:pt x="7937" y="321071"/>
                    </a:cubicBezTo>
                    <a:close/>
                  </a:path>
                </a:pathLst>
              </a:custGeom>
              <a:solidFill>
                <a:schemeClr val="tx1"/>
              </a:solidFill>
              <a:ln w="12700">
                <a:solidFill>
                  <a:schemeClr val="accent6"/>
                </a:solidFill>
                <a:miter lim="800000"/>
                <a:headEnd/>
                <a:tailEnd/>
              </a:ln>
            </p:spPr>
            <p:txBody>
              <a:bodyPr anchor="ctr"/>
              <a:ls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Calibri" panose="020F0502020204030204" pitchFamily="34" charset="0"/>
                </a:endParaRPr>
              </a:p>
            </p:txBody>
          </p:sp>
        </p:grpSp>
        <p:sp>
          <p:nvSpPr>
            <p:cNvPr id="63" name="TextBox 62">
              <a:extLst>
                <a:ext uri="{FF2B5EF4-FFF2-40B4-BE49-F238E27FC236}">
                  <a16:creationId xmlns:a16="http://schemas.microsoft.com/office/drawing/2014/main" id="{1EAC3194-E150-4A6D-BF16-E2A4E8051C22}"/>
                </a:ext>
              </a:extLst>
            </p:cNvPr>
            <p:cNvSpPr txBox="1"/>
            <p:nvPr/>
          </p:nvSpPr>
          <p:spPr>
            <a:xfrm>
              <a:off x="5719204" y="5331078"/>
              <a:ext cx="1117202" cy="461665"/>
            </a:xfrm>
            <a:prstGeom prst="rect">
              <a:avLst/>
            </a:prstGeom>
            <a:noFill/>
            <a:ln w="38100">
              <a:solidFill>
                <a:schemeClr val="accent3"/>
              </a:solidFill>
            </a:ln>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1D2E5A"/>
                  </a:solidFill>
                  <a:effectLst/>
                  <a:uLnTx/>
                  <a:uFillTx/>
                  <a:latin typeface="Calibri" panose="020F0502020204030204" pitchFamily="34" charset="0"/>
                  <a:ea typeface="+mn-ea"/>
                  <a:cs typeface="Calibri" panose="020F0502020204030204" pitchFamily="34" charset="0"/>
                </a:rPr>
                <a:t>MM Cell </a:t>
              </a: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1D2E5A"/>
                  </a:solidFill>
                  <a:effectLst/>
                  <a:uLnTx/>
                  <a:uFillTx/>
                  <a:latin typeface="Calibri" panose="020F0502020204030204" pitchFamily="34" charset="0"/>
                  <a:ea typeface="+mn-ea"/>
                  <a:cs typeface="Calibri" panose="020F0502020204030204" pitchFamily="34" charset="0"/>
                </a:rPr>
                <a:t>Death</a:t>
              </a:r>
            </a:p>
          </p:txBody>
        </p:sp>
        <p:sp>
          <p:nvSpPr>
            <p:cNvPr id="64" name="Arrow: Down 63">
              <a:extLst>
                <a:ext uri="{FF2B5EF4-FFF2-40B4-BE49-F238E27FC236}">
                  <a16:creationId xmlns:a16="http://schemas.microsoft.com/office/drawing/2014/main" id="{0D4D8812-A8EC-4BA3-81CE-174C83008BF4}"/>
                </a:ext>
              </a:extLst>
            </p:cNvPr>
            <p:cNvSpPr/>
            <p:nvPr/>
          </p:nvSpPr>
          <p:spPr bwMode="auto">
            <a:xfrm>
              <a:off x="6179904" y="4990856"/>
              <a:ext cx="130484" cy="269915"/>
            </a:xfrm>
            <a:prstGeom prst="downArrow">
              <a:avLst/>
            </a:prstGeom>
            <a:solidFill>
              <a:schemeClr val="tx2"/>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nvGrpSpPr>
            <p:cNvPr id="65" name="Group 64">
              <a:extLst>
                <a:ext uri="{FF2B5EF4-FFF2-40B4-BE49-F238E27FC236}">
                  <a16:creationId xmlns:a16="http://schemas.microsoft.com/office/drawing/2014/main" id="{26D2EB92-369D-422F-B52A-100692448F06}"/>
                </a:ext>
              </a:extLst>
            </p:cNvPr>
            <p:cNvGrpSpPr/>
            <p:nvPr/>
          </p:nvGrpSpPr>
          <p:grpSpPr>
            <a:xfrm rot="5129198">
              <a:off x="4619377" y="2871778"/>
              <a:ext cx="548640" cy="548640"/>
              <a:chOff x="257685" y="4076811"/>
              <a:chExt cx="1464471" cy="1434470"/>
            </a:xfrm>
          </p:grpSpPr>
          <p:sp>
            <p:nvSpPr>
              <p:cNvPr id="161" name="Rectangle 160">
                <a:extLst>
                  <a:ext uri="{FF2B5EF4-FFF2-40B4-BE49-F238E27FC236}">
                    <a16:creationId xmlns:a16="http://schemas.microsoft.com/office/drawing/2014/main" id="{DD4B984A-0506-49D1-86BC-E92C52A357CF}"/>
                  </a:ext>
                </a:extLst>
              </p:cNvPr>
              <p:cNvSpPr/>
              <p:nvPr/>
            </p:nvSpPr>
            <p:spPr bwMode="auto">
              <a:xfrm>
                <a:off x="1183936" y="5140278"/>
                <a:ext cx="144905" cy="38378"/>
              </a:xfrm>
              <a:prstGeom prst="rect">
                <a:avLst/>
              </a:prstGeom>
              <a:solidFill>
                <a:srgbClr val="68A0DE"/>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62" name="Rectangle 161">
                <a:extLst>
                  <a:ext uri="{FF2B5EF4-FFF2-40B4-BE49-F238E27FC236}">
                    <a16:creationId xmlns:a16="http://schemas.microsoft.com/office/drawing/2014/main" id="{58FA1D4B-7B41-4A95-8770-057071DD4CCE}"/>
                  </a:ext>
                </a:extLst>
              </p:cNvPr>
              <p:cNvSpPr/>
              <p:nvPr/>
            </p:nvSpPr>
            <p:spPr bwMode="auto">
              <a:xfrm>
                <a:off x="615238" y="5135013"/>
                <a:ext cx="147068" cy="38378"/>
              </a:xfrm>
              <a:prstGeom prst="rect">
                <a:avLst/>
              </a:prstGeom>
              <a:solidFill>
                <a:srgbClr val="68A0DE"/>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63" name="7-Point Star 14">
                <a:extLst>
                  <a:ext uri="{FF2B5EF4-FFF2-40B4-BE49-F238E27FC236}">
                    <a16:creationId xmlns:a16="http://schemas.microsoft.com/office/drawing/2014/main" id="{D3BE1671-6AA9-483A-B044-59654320BC88}"/>
                  </a:ext>
                </a:extLst>
              </p:cNvPr>
              <p:cNvSpPr/>
              <p:nvPr/>
            </p:nvSpPr>
            <p:spPr bwMode="auto">
              <a:xfrm rot="20253103">
                <a:off x="487455" y="5074753"/>
                <a:ext cx="139353" cy="139353"/>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64" name="7-Point Star 2">
                <a:extLst>
                  <a:ext uri="{FF2B5EF4-FFF2-40B4-BE49-F238E27FC236}">
                    <a16:creationId xmlns:a16="http://schemas.microsoft.com/office/drawing/2014/main" id="{CFB90F92-C8BB-49AC-901F-C262FFD36403}"/>
                  </a:ext>
                </a:extLst>
              </p:cNvPr>
              <p:cNvSpPr/>
              <p:nvPr/>
            </p:nvSpPr>
            <p:spPr bwMode="auto">
              <a:xfrm>
                <a:off x="1313777" y="5084042"/>
                <a:ext cx="139353" cy="139353"/>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grpSp>
            <p:nvGrpSpPr>
              <p:cNvPr id="165" name="Group 164">
                <a:extLst>
                  <a:ext uri="{FF2B5EF4-FFF2-40B4-BE49-F238E27FC236}">
                    <a16:creationId xmlns:a16="http://schemas.microsoft.com/office/drawing/2014/main" id="{462F07EB-FC9A-4181-8590-04C225BB01A3}"/>
                  </a:ext>
                </a:extLst>
              </p:cNvPr>
              <p:cNvGrpSpPr/>
              <p:nvPr/>
            </p:nvGrpSpPr>
            <p:grpSpPr>
              <a:xfrm>
                <a:off x="257685" y="4076811"/>
                <a:ext cx="1464471" cy="1434470"/>
                <a:chOff x="1710686" y="3278840"/>
                <a:chExt cx="1464471" cy="1434470"/>
              </a:xfrm>
            </p:grpSpPr>
            <p:sp>
              <p:nvSpPr>
                <p:cNvPr id="166" name="Rectangle 165">
                  <a:extLst>
                    <a:ext uri="{FF2B5EF4-FFF2-40B4-BE49-F238E27FC236}">
                      <a16:creationId xmlns:a16="http://schemas.microsoft.com/office/drawing/2014/main" id="{FC276BDB-B661-4978-8256-9DAEBA36AF3C}"/>
                    </a:ext>
                  </a:extLst>
                </p:cNvPr>
                <p:cNvSpPr/>
                <p:nvPr/>
              </p:nvSpPr>
              <p:spPr bwMode="auto">
                <a:xfrm>
                  <a:off x="2626726" y="4582544"/>
                  <a:ext cx="144906" cy="38378"/>
                </a:xfrm>
                <a:prstGeom prst="rect">
                  <a:avLst/>
                </a:prstGeom>
                <a:solidFill>
                  <a:srgbClr val="68A0DE"/>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67" name="Freeform 73">
                  <a:extLst>
                    <a:ext uri="{FF2B5EF4-FFF2-40B4-BE49-F238E27FC236}">
                      <a16:creationId xmlns:a16="http://schemas.microsoft.com/office/drawing/2014/main" id="{6DCB653B-9D3C-41A2-9FAF-732D1D670B3C}"/>
                    </a:ext>
                  </a:extLst>
                </p:cNvPr>
                <p:cNvSpPr/>
                <p:nvPr/>
              </p:nvSpPr>
              <p:spPr bwMode="auto">
                <a:xfrm>
                  <a:off x="2744226" y="3517080"/>
                  <a:ext cx="430931" cy="568975"/>
                </a:xfrm>
                <a:custGeom>
                  <a:avLst/>
                  <a:gdLst>
                    <a:gd name="connsiteX0" fmla="*/ 256674 w 890337"/>
                    <a:gd name="connsiteY0" fmla="*/ 1122948 h 1130969"/>
                    <a:gd name="connsiteX1" fmla="*/ 890337 w 890337"/>
                    <a:gd name="connsiteY1" fmla="*/ 216569 h 1130969"/>
                    <a:gd name="connsiteX2" fmla="*/ 842211 w 890337"/>
                    <a:gd name="connsiteY2" fmla="*/ 0 h 1130969"/>
                    <a:gd name="connsiteX3" fmla="*/ 625642 w 890337"/>
                    <a:gd name="connsiteY3" fmla="*/ 0 h 1130969"/>
                    <a:gd name="connsiteX4" fmla="*/ 0 w 890337"/>
                    <a:gd name="connsiteY4" fmla="*/ 906379 h 1130969"/>
                    <a:gd name="connsiteX5" fmla="*/ 24063 w 890337"/>
                    <a:gd name="connsiteY5" fmla="*/ 1130969 h 1130969"/>
                    <a:gd name="connsiteX6" fmla="*/ 256674 w 890337"/>
                    <a:gd name="connsiteY6" fmla="*/ 1122948 h 1130969"/>
                    <a:gd name="connsiteX0" fmla="*/ 256674 w 895015"/>
                    <a:gd name="connsiteY0" fmla="*/ 1122948 h 1130969"/>
                    <a:gd name="connsiteX1" fmla="*/ 890337 w 895015"/>
                    <a:gd name="connsiteY1" fmla="*/ 216569 h 1130969"/>
                    <a:gd name="connsiteX2" fmla="*/ 842211 w 895015"/>
                    <a:gd name="connsiteY2" fmla="*/ 0 h 1130969"/>
                    <a:gd name="connsiteX3" fmla="*/ 625642 w 895015"/>
                    <a:gd name="connsiteY3" fmla="*/ 0 h 1130969"/>
                    <a:gd name="connsiteX4" fmla="*/ 0 w 895015"/>
                    <a:gd name="connsiteY4" fmla="*/ 906379 h 1130969"/>
                    <a:gd name="connsiteX5" fmla="*/ 24063 w 895015"/>
                    <a:gd name="connsiteY5" fmla="*/ 1130969 h 1130969"/>
                    <a:gd name="connsiteX6" fmla="*/ 256674 w 895015"/>
                    <a:gd name="connsiteY6" fmla="*/ 1122948 h 1130969"/>
                    <a:gd name="connsiteX0" fmla="*/ 256674 w 917747"/>
                    <a:gd name="connsiteY0" fmla="*/ 1122948 h 1130969"/>
                    <a:gd name="connsiteX1" fmla="*/ 890337 w 917747"/>
                    <a:gd name="connsiteY1" fmla="*/ 216569 h 1130969"/>
                    <a:gd name="connsiteX2" fmla="*/ 842211 w 917747"/>
                    <a:gd name="connsiteY2" fmla="*/ 0 h 1130969"/>
                    <a:gd name="connsiteX3" fmla="*/ 625642 w 917747"/>
                    <a:gd name="connsiteY3" fmla="*/ 0 h 1130969"/>
                    <a:gd name="connsiteX4" fmla="*/ 0 w 917747"/>
                    <a:gd name="connsiteY4" fmla="*/ 906379 h 1130969"/>
                    <a:gd name="connsiteX5" fmla="*/ 24063 w 917747"/>
                    <a:gd name="connsiteY5" fmla="*/ 1130969 h 1130969"/>
                    <a:gd name="connsiteX6" fmla="*/ 256674 w 917747"/>
                    <a:gd name="connsiteY6" fmla="*/ 1122948 h 1130969"/>
                    <a:gd name="connsiteX0" fmla="*/ 256674 w 917747"/>
                    <a:gd name="connsiteY0" fmla="*/ 1154698 h 1162719"/>
                    <a:gd name="connsiteX1" fmla="*/ 890337 w 917747"/>
                    <a:gd name="connsiteY1" fmla="*/ 248319 h 1162719"/>
                    <a:gd name="connsiteX2" fmla="*/ 842211 w 917747"/>
                    <a:gd name="connsiteY2" fmla="*/ 31750 h 1162719"/>
                    <a:gd name="connsiteX3" fmla="*/ 625642 w 917747"/>
                    <a:gd name="connsiteY3" fmla="*/ 31750 h 1162719"/>
                    <a:gd name="connsiteX4" fmla="*/ 0 w 917747"/>
                    <a:gd name="connsiteY4" fmla="*/ 938129 h 1162719"/>
                    <a:gd name="connsiteX5" fmla="*/ 24063 w 917747"/>
                    <a:gd name="connsiteY5" fmla="*/ 1162719 h 1162719"/>
                    <a:gd name="connsiteX6" fmla="*/ 256674 w 917747"/>
                    <a:gd name="connsiteY6" fmla="*/ 1154698 h 1162719"/>
                    <a:gd name="connsiteX0" fmla="*/ 256674 w 917747"/>
                    <a:gd name="connsiteY0" fmla="*/ 1166461 h 1174482"/>
                    <a:gd name="connsiteX1" fmla="*/ 890337 w 917747"/>
                    <a:gd name="connsiteY1" fmla="*/ 260082 h 1174482"/>
                    <a:gd name="connsiteX2" fmla="*/ 842211 w 917747"/>
                    <a:gd name="connsiteY2" fmla="*/ 43513 h 1174482"/>
                    <a:gd name="connsiteX3" fmla="*/ 625642 w 917747"/>
                    <a:gd name="connsiteY3" fmla="*/ 43513 h 1174482"/>
                    <a:gd name="connsiteX4" fmla="*/ 0 w 917747"/>
                    <a:gd name="connsiteY4" fmla="*/ 949892 h 1174482"/>
                    <a:gd name="connsiteX5" fmla="*/ 24063 w 917747"/>
                    <a:gd name="connsiteY5" fmla="*/ 1174482 h 1174482"/>
                    <a:gd name="connsiteX6" fmla="*/ 256674 w 917747"/>
                    <a:gd name="connsiteY6" fmla="*/ 1166461 h 1174482"/>
                    <a:gd name="connsiteX0" fmla="*/ 256674 w 917747"/>
                    <a:gd name="connsiteY0" fmla="*/ 1166461 h 1203631"/>
                    <a:gd name="connsiteX1" fmla="*/ 890337 w 917747"/>
                    <a:gd name="connsiteY1" fmla="*/ 260082 h 1203631"/>
                    <a:gd name="connsiteX2" fmla="*/ 842211 w 917747"/>
                    <a:gd name="connsiteY2" fmla="*/ 43513 h 1203631"/>
                    <a:gd name="connsiteX3" fmla="*/ 625642 w 917747"/>
                    <a:gd name="connsiteY3" fmla="*/ 43513 h 1203631"/>
                    <a:gd name="connsiteX4" fmla="*/ 0 w 917747"/>
                    <a:gd name="connsiteY4" fmla="*/ 949892 h 1203631"/>
                    <a:gd name="connsiteX5" fmla="*/ 24063 w 917747"/>
                    <a:gd name="connsiteY5" fmla="*/ 1174482 h 1203631"/>
                    <a:gd name="connsiteX6" fmla="*/ 256674 w 917747"/>
                    <a:gd name="connsiteY6" fmla="*/ 1166461 h 1203631"/>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 name="connsiteX0" fmla="*/ 262919 w 923992"/>
                    <a:gd name="connsiteY0" fmla="*/ 1166461 h 1211739"/>
                    <a:gd name="connsiteX1" fmla="*/ 896582 w 923992"/>
                    <a:gd name="connsiteY1" fmla="*/ 260082 h 1211739"/>
                    <a:gd name="connsiteX2" fmla="*/ 848456 w 923992"/>
                    <a:gd name="connsiteY2" fmla="*/ 43513 h 1211739"/>
                    <a:gd name="connsiteX3" fmla="*/ 631887 w 923992"/>
                    <a:gd name="connsiteY3" fmla="*/ 43513 h 1211739"/>
                    <a:gd name="connsiteX4" fmla="*/ 6245 w 923992"/>
                    <a:gd name="connsiteY4" fmla="*/ 949892 h 1211739"/>
                    <a:gd name="connsiteX5" fmla="*/ 30308 w 923992"/>
                    <a:gd name="connsiteY5" fmla="*/ 1174482 h 1211739"/>
                    <a:gd name="connsiteX6" fmla="*/ 262919 w 923992"/>
                    <a:gd name="connsiteY6" fmla="*/ 1166461 h 1211739"/>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747" h="1211739">
                      <a:moveTo>
                        <a:pt x="256674" y="1166461"/>
                      </a:moveTo>
                      <a:lnTo>
                        <a:pt x="890337" y="260082"/>
                      </a:lnTo>
                      <a:cubicBezTo>
                        <a:pt x="931445" y="192655"/>
                        <a:pt x="934453" y="96653"/>
                        <a:pt x="842211" y="43513"/>
                      </a:cubicBezTo>
                      <a:cubicBezTo>
                        <a:pt x="765259" y="-27925"/>
                        <a:pt x="712119" y="650"/>
                        <a:pt x="625642" y="43513"/>
                      </a:cubicBezTo>
                      <a:lnTo>
                        <a:pt x="0" y="949892"/>
                      </a:lnTo>
                      <a:cubicBezTo>
                        <a:pt x="-39604" y="1024755"/>
                        <a:pt x="-31583" y="1094856"/>
                        <a:pt x="24063" y="1174482"/>
                      </a:cubicBezTo>
                      <a:cubicBezTo>
                        <a:pt x="153988" y="1243245"/>
                        <a:pt x="202950" y="1202473"/>
                        <a:pt x="256674" y="1166461"/>
                      </a:cubicBezTo>
                      <a:close/>
                    </a:path>
                  </a:pathLst>
                </a:custGeom>
                <a:solidFill>
                  <a:srgbClr val="1D2E58">
                    <a:lumMod val="60000"/>
                    <a:lumOff val="40000"/>
                  </a:srgbClr>
                </a:soli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68" name="Freeform 74">
                  <a:extLst>
                    <a:ext uri="{FF2B5EF4-FFF2-40B4-BE49-F238E27FC236}">
                      <a16:creationId xmlns:a16="http://schemas.microsoft.com/office/drawing/2014/main" id="{ED137D47-3D62-4D92-87AE-684FCC6E07C3}"/>
                    </a:ext>
                  </a:extLst>
                </p:cNvPr>
                <p:cNvSpPr/>
                <p:nvPr/>
              </p:nvSpPr>
              <p:spPr bwMode="auto">
                <a:xfrm flipV="1">
                  <a:off x="1710686" y="3539196"/>
                  <a:ext cx="430931" cy="568975"/>
                </a:xfrm>
                <a:custGeom>
                  <a:avLst/>
                  <a:gdLst>
                    <a:gd name="connsiteX0" fmla="*/ 256674 w 890337"/>
                    <a:gd name="connsiteY0" fmla="*/ 1122948 h 1130969"/>
                    <a:gd name="connsiteX1" fmla="*/ 890337 w 890337"/>
                    <a:gd name="connsiteY1" fmla="*/ 216569 h 1130969"/>
                    <a:gd name="connsiteX2" fmla="*/ 842211 w 890337"/>
                    <a:gd name="connsiteY2" fmla="*/ 0 h 1130969"/>
                    <a:gd name="connsiteX3" fmla="*/ 625642 w 890337"/>
                    <a:gd name="connsiteY3" fmla="*/ 0 h 1130969"/>
                    <a:gd name="connsiteX4" fmla="*/ 0 w 890337"/>
                    <a:gd name="connsiteY4" fmla="*/ 906379 h 1130969"/>
                    <a:gd name="connsiteX5" fmla="*/ 24063 w 890337"/>
                    <a:gd name="connsiteY5" fmla="*/ 1130969 h 1130969"/>
                    <a:gd name="connsiteX6" fmla="*/ 256674 w 890337"/>
                    <a:gd name="connsiteY6" fmla="*/ 1122948 h 1130969"/>
                    <a:gd name="connsiteX0" fmla="*/ 256674 w 895015"/>
                    <a:gd name="connsiteY0" fmla="*/ 1122948 h 1130969"/>
                    <a:gd name="connsiteX1" fmla="*/ 890337 w 895015"/>
                    <a:gd name="connsiteY1" fmla="*/ 216569 h 1130969"/>
                    <a:gd name="connsiteX2" fmla="*/ 842211 w 895015"/>
                    <a:gd name="connsiteY2" fmla="*/ 0 h 1130969"/>
                    <a:gd name="connsiteX3" fmla="*/ 625642 w 895015"/>
                    <a:gd name="connsiteY3" fmla="*/ 0 h 1130969"/>
                    <a:gd name="connsiteX4" fmla="*/ 0 w 895015"/>
                    <a:gd name="connsiteY4" fmla="*/ 906379 h 1130969"/>
                    <a:gd name="connsiteX5" fmla="*/ 24063 w 895015"/>
                    <a:gd name="connsiteY5" fmla="*/ 1130969 h 1130969"/>
                    <a:gd name="connsiteX6" fmla="*/ 256674 w 895015"/>
                    <a:gd name="connsiteY6" fmla="*/ 1122948 h 1130969"/>
                    <a:gd name="connsiteX0" fmla="*/ 256674 w 917747"/>
                    <a:gd name="connsiteY0" fmla="*/ 1122948 h 1130969"/>
                    <a:gd name="connsiteX1" fmla="*/ 890337 w 917747"/>
                    <a:gd name="connsiteY1" fmla="*/ 216569 h 1130969"/>
                    <a:gd name="connsiteX2" fmla="*/ 842211 w 917747"/>
                    <a:gd name="connsiteY2" fmla="*/ 0 h 1130969"/>
                    <a:gd name="connsiteX3" fmla="*/ 625642 w 917747"/>
                    <a:gd name="connsiteY3" fmla="*/ 0 h 1130969"/>
                    <a:gd name="connsiteX4" fmla="*/ 0 w 917747"/>
                    <a:gd name="connsiteY4" fmla="*/ 906379 h 1130969"/>
                    <a:gd name="connsiteX5" fmla="*/ 24063 w 917747"/>
                    <a:gd name="connsiteY5" fmla="*/ 1130969 h 1130969"/>
                    <a:gd name="connsiteX6" fmla="*/ 256674 w 917747"/>
                    <a:gd name="connsiteY6" fmla="*/ 1122948 h 1130969"/>
                    <a:gd name="connsiteX0" fmla="*/ 256674 w 917747"/>
                    <a:gd name="connsiteY0" fmla="*/ 1154698 h 1162719"/>
                    <a:gd name="connsiteX1" fmla="*/ 890337 w 917747"/>
                    <a:gd name="connsiteY1" fmla="*/ 248319 h 1162719"/>
                    <a:gd name="connsiteX2" fmla="*/ 842211 w 917747"/>
                    <a:gd name="connsiteY2" fmla="*/ 31750 h 1162719"/>
                    <a:gd name="connsiteX3" fmla="*/ 625642 w 917747"/>
                    <a:gd name="connsiteY3" fmla="*/ 31750 h 1162719"/>
                    <a:gd name="connsiteX4" fmla="*/ 0 w 917747"/>
                    <a:gd name="connsiteY4" fmla="*/ 938129 h 1162719"/>
                    <a:gd name="connsiteX5" fmla="*/ 24063 w 917747"/>
                    <a:gd name="connsiteY5" fmla="*/ 1162719 h 1162719"/>
                    <a:gd name="connsiteX6" fmla="*/ 256674 w 917747"/>
                    <a:gd name="connsiteY6" fmla="*/ 1154698 h 1162719"/>
                    <a:gd name="connsiteX0" fmla="*/ 256674 w 917747"/>
                    <a:gd name="connsiteY0" fmla="*/ 1166461 h 1174482"/>
                    <a:gd name="connsiteX1" fmla="*/ 890337 w 917747"/>
                    <a:gd name="connsiteY1" fmla="*/ 260082 h 1174482"/>
                    <a:gd name="connsiteX2" fmla="*/ 842211 w 917747"/>
                    <a:gd name="connsiteY2" fmla="*/ 43513 h 1174482"/>
                    <a:gd name="connsiteX3" fmla="*/ 625642 w 917747"/>
                    <a:gd name="connsiteY3" fmla="*/ 43513 h 1174482"/>
                    <a:gd name="connsiteX4" fmla="*/ 0 w 917747"/>
                    <a:gd name="connsiteY4" fmla="*/ 949892 h 1174482"/>
                    <a:gd name="connsiteX5" fmla="*/ 24063 w 917747"/>
                    <a:gd name="connsiteY5" fmla="*/ 1174482 h 1174482"/>
                    <a:gd name="connsiteX6" fmla="*/ 256674 w 917747"/>
                    <a:gd name="connsiteY6" fmla="*/ 1166461 h 1174482"/>
                    <a:gd name="connsiteX0" fmla="*/ 256674 w 917747"/>
                    <a:gd name="connsiteY0" fmla="*/ 1166461 h 1203631"/>
                    <a:gd name="connsiteX1" fmla="*/ 890337 w 917747"/>
                    <a:gd name="connsiteY1" fmla="*/ 260082 h 1203631"/>
                    <a:gd name="connsiteX2" fmla="*/ 842211 w 917747"/>
                    <a:gd name="connsiteY2" fmla="*/ 43513 h 1203631"/>
                    <a:gd name="connsiteX3" fmla="*/ 625642 w 917747"/>
                    <a:gd name="connsiteY3" fmla="*/ 43513 h 1203631"/>
                    <a:gd name="connsiteX4" fmla="*/ 0 w 917747"/>
                    <a:gd name="connsiteY4" fmla="*/ 949892 h 1203631"/>
                    <a:gd name="connsiteX5" fmla="*/ 24063 w 917747"/>
                    <a:gd name="connsiteY5" fmla="*/ 1174482 h 1203631"/>
                    <a:gd name="connsiteX6" fmla="*/ 256674 w 917747"/>
                    <a:gd name="connsiteY6" fmla="*/ 1166461 h 1203631"/>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 name="connsiteX0" fmla="*/ 262919 w 923992"/>
                    <a:gd name="connsiteY0" fmla="*/ 1166461 h 1211739"/>
                    <a:gd name="connsiteX1" fmla="*/ 896582 w 923992"/>
                    <a:gd name="connsiteY1" fmla="*/ 260082 h 1211739"/>
                    <a:gd name="connsiteX2" fmla="*/ 848456 w 923992"/>
                    <a:gd name="connsiteY2" fmla="*/ 43513 h 1211739"/>
                    <a:gd name="connsiteX3" fmla="*/ 631887 w 923992"/>
                    <a:gd name="connsiteY3" fmla="*/ 43513 h 1211739"/>
                    <a:gd name="connsiteX4" fmla="*/ 6245 w 923992"/>
                    <a:gd name="connsiteY4" fmla="*/ 949892 h 1211739"/>
                    <a:gd name="connsiteX5" fmla="*/ 30308 w 923992"/>
                    <a:gd name="connsiteY5" fmla="*/ 1174482 h 1211739"/>
                    <a:gd name="connsiteX6" fmla="*/ 262919 w 923992"/>
                    <a:gd name="connsiteY6" fmla="*/ 1166461 h 1211739"/>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747" h="1211739">
                      <a:moveTo>
                        <a:pt x="256674" y="1166461"/>
                      </a:moveTo>
                      <a:lnTo>
                        <a:pt x="890337" y="260082"/>
                      </a:lnTo>
                      <a:cubicBezTo>
                        <a:pt x="931445" y="192655"/>
                        <a:pt x="934453" y="96653"/>
                        <a:pt x="842211" y="43513"/>
                      </a:cubicBezTo>
                      <a:cubicBezTo>
                        <a:pt x="765259" y="-27925"/>
                        <a:pt x="712119" y="650"/>
                        <a:pt x="625642" y="43513"/>
                      </a:cubicBezTo>
                      <a:lnTo>
                        <a:pt x="0" y="949892"/>
                      </a:lnTo>
                      <a:cubicBezTo>
                        <a:pt x="-39604" y="1024755"/>
                        <a:pt x="-31583" y="1094856"/>
                        <a:pt x="24063" y="1174482"/>
                      </a:cubicBezTo>
                      <a:cubicBezTo>
                        <a:pt x="153988" y="1243245"/>
                        <a:pt x="202950" y="1202473"/>
                        <a:pt x="256674" y="1166461"/>
                      </a:cubicBezTo>
                      <a:close/>
                    </a:path>
                  </a:pathLst>
                </a:custGeom>
                <a:solidFill>
                  <a:srgbClr val="1D2E58">
                    <a:lumMod val="60000"/>
                    <a:lumOff val="40000"/>
                  </a:srgbClr>
                </a:soli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69" name="Freeform 39">
                  <a:extLst>
                    <a:ext uri="{FF2B5EF4-FFF2-40B4-BE49-F238E27FC236}">
                      <a16:creationId xmlns:a16="http://schemas.microsoft.com/office/drawing/2014/main" id="{11CC6F25-24D7-4ADC-82E1-454878A96334}"/>
                    </a:ext>
                  </a:extLst>
                </p:cNvPr>
                <p:cNvSpPr/>
                <p:nvPr/>
              </p:nvSpPr>
              <p:spPr bwMode="auto">
                <a:xfrm>
                  <a:off x="2461753" y="3278840"/>
                  <a:ext cx="619644" cy="1434470"/>
                </a:xfrm>
                <a:custGeom>
                  <a:avLst/>
                  <a:gdLst>
                    <a:gd name="connsiteX0" fmla="*/ 1010653 w 1283368"/>
                    <a:gd name="connsiteY0" fmla="*/ 16042 h 3296653"/>
                    <a:gd name="connsiteX1" fmla="*/ 40105 w 1283368"/>
                    <a:gd name="connsiteY1" fmla="*/ 1435768 h 3296653"/>
                    <a:gd name="connsiteX2" fmla="*/ 0 w 1283368"/>
                    <a:gd name="connsiteY2" fmla="*/ 1668379 h 3296653"/>
                    <a:gd name="connsiteX3" fmla="*/ 8021 w 1283368"/>
                    <a:gd name="connsiteY3" fmla="*/ 3136232 h 3296653"/>
                    <a:gd name="connsiteX4" fmla="*/ 176463 w 1283368"/>
                    <a:gd name="connsiteY4" fmla="*/ 3296653 h 3296653"/>
                    <a:gd name="connsiteX5" fmla="*/ 368968 w 1283368"/>
                    <a:gd name="connsiteY5" fmla="*/ 3152274 h 3296653"/>
                    <a:gd name="connsiteX6" fmla="*/ 376990 w 1283368"/>
                    <a:gd name="connsiteY6" fmla="*/ 1532021 h 3296653"/>
                    <a:gd name="connsiteX7" fmla="*/ 1283368 w 1283368"/>
                    <a:gd name="connsiteY7" fmla="*/ 232611 h 3296653"/>
                    <a:gd name="connsiteX8" fmla="*/ 1259305 w 1283368"/>
                    <a:gd name="connsiteY8" fmla="*/ 0 h 3296653"/>
                    <a:gd name="connsiteX9" fmla="*/ 1010653 w 1283368"/>
                    <a:gd name="connsiteY9" fmla="*/ 16042 h 3296653"/>
                    <a:gd name="connsiteX0" fmla="*/ 1010653 w 1307114"/>
                    <a:gd name="connsiteY0" fmla="*/ 16042 h 3296653"/>
                    <a:gd name="connsiteX1" fmla="*/ 40105 w 1307114"/>
                    <a:gd name="connsiteY1" fmla="*/ 1435768 h 3296653"/>
                    <a:gd name="connsiteX2" fmla="*/ 0 w 1307114"/>
                    <a:gd name="connsiteY2" fmla="*/ 1668379 h 3296653"/>
                    <a:gd name="connsiteX3" fmla="*/ 8021 w 1307114"/>
                    <a:gd name="connsiteY3" fmla="*/ 3136232 h 3296653"/>
                    <a:gd name="connsiteX4" fmla="*/ 176463 w 1307114"/>
                    <a:gd name="connsiteY4" fmla="*/ 3296653 h 3296653"/>
                    <a:gd name="connsiteX5" fmla="*/ 368968 w 1307114"/>
                    <a:gd name="connsiteY5" fmla="*/ 3152274 h 3296653"/>
                    <a:gd name="connsiteX6" fmla="*/ 376990 w 1307114"/>
                    <a:gd name="connsiteY6" fmla="*/ 1532021 h 3296653"/>
                    <a:gd name="connsiteX7" fmla="*/ 1283368 w 1307114"/>
                    <a:gd name="connsiteY7" fmla="*/ 232611 h 3296653"/>
                    <a:gd name="connsiteX8" fmla="*/ 1259305 w 1307114"/>
                    <a:gd name="connsiteY8" fmla="*/ 0 h 3296653"/>
                    <a:gd name="connsiteX9" fmla="*/ 1010653 w 1307114"/>
                    <a:gd name="connsiteY9" fmla="*/ 16042 h 3296653"/>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61604 h 3342215"/>
                    <a:gd name="connsiteX1" fmla="*/ 40105 w 1307114"/>
                    <a:gd name="connsiteY1" fmla="*/ 1481330 h 3342215"/>
                    <a:gd name="connsiteX2" fmla="*/ 0 w 1307114"/>
                    <a:gd name="connsiteY2" fmla="*/ 1713941 h 3342215"/>
                    <a:gd name="connsiteX3" fmla="*/ 8021 w 1307114"/>
                    <a:gd name="connsiteY3" fmla="*/ 3181794 h 3342215"/>
                    <a:gd name="connsiteX4" fmla="*/ 176463 w 1307114"/>
                    <a:gd name="connsiteY4" fmla="*/ 3342215 h 3342215"/>
                    <a:gd name="connsiteX5" fmla="*/ 368968 w 1307114"/>
                    <a:gd name="connsiteY5" fmla="*/ 3197836 h 3342215"/>
                    <a:gd name="connsiteX6" fmla="*/ 376990 w 1307114"/>
                    <a:gd name="connsiteY6" fmla="*/ 1577583 h 3342215"/>
                    <a:gd name="connsiteX7" fmla="*/ 1283368 w 1307114"/>
                    <a:gd name="connsiteY7" fmla="*/ 278173 h 3342215"/>
                    <a:gd name="connsiteX8" fmla="*/ 1259305 w 1307114"/>
                    <a:gd name="connsiteY8" fmla="*/ 45562 h 3342215"/>
                    <a:gd name="connsiteX9" fmla="*/ 1010653 w 1307114"/>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16293 w 1319647"/>
                    <a:gd name="connsiteY1" fmla="*/ 150038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19647" h="3334194">
                      <a:moveTo>
                        <a:pt x="1010653" y="61604"/>
                      </a:moveTo>
                      <a:lnTo>
                        <a:pt x="16293" y="1500380"/>
                      </a:lnTo>
                      <a:lnTo>
                        <a:pt x="0" y="1713941"/>
                      </a:lnTo>
                      <a:cubicBezTo>
                        <a:pt x="2674" y="2203225"/>
                        <a:pt x="5347" y="2692510"/>
                        <a:pt x="8021" y="3181794"/>
                      </a:cubicBezTo>
                      <a:cubicBezTo>
                        <a:pt x="16042" y="3251310"/>
                        <a:pt x="32084" y="3320826"/>
                        <a:pt x="176463" y="3334194"/>
                      </a:cubicBezTo>
                      <a:cubicBezTo>
                        <a:pt x="352925" y="3310132"/>
                        <a:pt x="344905" y="3262004"/>
                        <a:pt x="368968" y="3197836"/>
                      </a:cubicBezTo>
                      <a:lnTo>
                        <a:pt x="376990" y="1577583"/>
                      </a:lnTo>
                      <a:lnTo>
                        <a:pt x="1283368" y="278173"/>
                      </a:lnTo>
                      <a:cubicBezTo>
                        <a:pt x="1315453" y="184594"/>
                        <a:pt x="1355558" y="147163"/>
                        <a:pt x="1259305" y="45562"/>
                      </a:cubicBezTo>
                      <a:cubicBezTo>
                        <a:pt x="1112252" y="-37323"/>
                        <a:pt x="1085516" y="8131"/>
                        <a:pt x="1010653" y="61604"/>
                      </a:cubicBezTo>
                      <a:close/>
                    </a:path>
                  </a:pathLst>
                </a:custGeom>
                <a:solidFill>
                  <a:srgbClr val="1D2E58">
                    <a:lumMod val="60000"/>
                    <a:lumOff val="40000"/>
                  </a:srgbClr>
                </a:soli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70" name="Freeform 41">
                  <a:extLst>
                    <a:ext uri="{FF2B5EF4-FFF2-40B4-BE49-F238E27FC236}">
                      <a16:creationId xmlns:a16="http://schemas.microsoft.com/office/drawing/2014/main" id="{F42F3595-F6FC-4949-A69A-F71A0A6ADE46}"/>
                    </a:ext>
                  </a:extLst>
                </p:cNvPr>
                <p:cNvSpPr/>
                <p:nvPr/>
              </p:nvSpPr>
              <p:spPr bwMode="auto">
                <a:xfrm flipH="1">
                  <a:off x="1775315" y="3278840"/>
                  <a:ext cx="616174" cy="1434470"/>
                </a:xfrm>
                <a:custGeom>
                  <a:avLst/>
                  <a:gdLst>
                    <a:gd name="connsiteX0" fmla="*/ 1010653 w 1283368"/>
                    <a:gd name="connsiteY0" fmla="*/ 16042 h 3296653"/>
                    <a:gd name="connsiteX1" fmla="*/ 40105 w 1283368"/>
                    <a:gd name="connsiteY1" fmla="*/ 1435768 h 3296653"/>
                    <a:gd name="connsiteX2" fmla="*/ 0 w 1283368"/>
                    <a:gd name="connsiteY2" fmla="*/ 1668379 h 3296653"/>
                    <a:gd name="connsiteX3" fmla="*/ 8021 w 1283368"/>
                    <a:gd name="connsiteY3" fmla="*/ 3136232 h 3296653"/>
                    <a:gd name="connsiteX4" fmla="*/ 176463 w 1283368"/>
                    <a:gd name="connsiteY4" fmla="*/ 3296653 h 3296653"/>
                    <a:gd name="connsiteX5" fmla="*/ 368968 w 1283368"/>
                    <a:gd name="connsiteY5" fmla="*/ 3152274 h 3296653"/>
                    <a:gd name="connsiteX6" fmla="*/ 376990 w 1283368"/>
                    <a:gd name="connsiteY6" fmla="*/ 1532021 h 3296653"/>
                    <a:gd name="connsiteX7" fmla="*/ 1283368 w 1283368"/>
                    <a:gd name="connsiteY7" fmla="*/ 232611 h 3296653"/>
                    <a:gd name="connsiteX8" fmla="*/ 1259305 w 1283368"/>
                    <a:gd name="connsiteY8" fmla="*/ 0 h 3296653"/>
                    <a:gd name="connsiteX9" fmla="*/ 1010653 w 1283368"/>
                    <a:gd name="connsiteY9" fmla="*/ 16042 h 3296653"/>
                    <a:gd name="connsiteX0" fmla="*/ 1010653 w 1307114"/>
                    <a:gd name="connsiteY0" fmla="*/ 16042 h 3296653"/>
                    <a:gd name="connsiteX1" fmla="*/ 40105 w 1307114"/>
                    <a:gd name="connsiteY1" fmla="*/ 1435768 h 3296653"/>
                    <a:gd name="connsiteX2" fmla="*/ 0 w 1307114"/>
                    <a:gd name="connsiteY2" fmla="*/ 1668379 h 3296653"/>
                    <a:gd name="connsiteX3" fmla="*/ 8021 w 1307114"/>
                    <a:gd name="connsiteY3" fmla="*/ 3136232 h 3296653"/>
                    <a:gd name="connsiteX4" fmla="*/ 176463 w 1307114"/>
                    <a:gd name="connsiteY4" fmla="*/ 3296653 h 3296653"/>
                    <a:gd name="connsiteX5" fmla="*/ 368968 w 1307114"/>
                    <a:gd name="connsiteY5" fmla="*/ 3152274 h 3296653"/>
                    <a:gd name="connsiteX6" fmla="*/ 376990 w 1307114"/>
                    <a:gd name="connsiteY6" fmla="*/ 1532021 h 3296653"/>
                    <a:gd name="connsiteX7" fmla="*/ 1283368 w 1307114"/>
                    <a:gd name="connsiteY7" fmla="*/ 232611 h 3296653"/>
                    <a:gd name="connsiteX8" fmla="*/ 1259305 w 1307114"/>
                    <a:gd name="connsiteY8" fmla="*/ 0 h 3296653"/>
                    <a:gd name="connsiteX9" fmla="*/ 1010653 w 1307114"/>
                    <a:gd name="connsiteY9" fmla="*/ 16042 h 3296653"/>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61604 h 3342215"/>
                    <a:gd name="connsiteX1" fmla="*/ 40105 w 1307114"/>
                    <a:gd name="connsiteY1" fmla="*/ 1481330 h 3342215"/>
                    <a:gd name="connsiteX2" fmla="*/ 0 w 1307114"/>
                    <a:gd name="connsiteY2" fmla="*/ 1713941 h 3342215"/>
                    <a:gd name="connsiteX3" fmla="*/ 8021 w 1307114"/>
                    <a:gd name="connsiteY3" fmla="*/ 3181794 h 3342215"/>
                    <a:gd name="connsiteX4" fmla="*/ 176463 w 1307114"/>
                    <a:gd name="connsiteY4" fmla="*/ 3342215 h 3342215"/>
                    <a:gd name="connsiteX5" fmla="*/ 368968 w 1307114"/>
                    <a:gd name="connsiteY5" fmla="*/ 3197836 h 3342215"/>
                    <a:gd name="connsiteX6" fmla="*/ 376990 w 1307114"/>
                    <a:gd name="connsiteY6" fmla="*/ 1577583 h 3342215"/>
                    <a:gd name="connsiteX7" fmla="*/ 1283368 w 1307114"/>
                    <a:gd name="connsiteY7" fmla="*/ 278173 h 3342215"/>
                    <a:gd name="connsiteX8" fmla="*/ 1259305 w 1307114"/>
                    <a:gd name="connsiteY8" fmla="*/ 45562 h 3342215"/>
                    <a:gd name="connsiteX9" fmla="*/ 1010653 w 1307114"/>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03264 w 1312258"/>
                    <a:gd name="connsiteY0" fmla="*/ 61604 h 3334194"/>
                    <a:gd name="connsiteX1" fmla="*/ 32716 w 1312258"/>
                    <a:gd name="connsiteY1" fmla="*/ 1481330 h 3334194"/>
                    <a:gd name="connsiteX2" fmla="*/ 2136 w 1312258"/>
                    <a:gd name="connsiteY2" fmla="*/ 1713941 h 3334194"/>
                    <a:gd name="connsiteX3" fmla="*/ 632 w 1312258"/>
                    <a:gd name="connsiteY3" fmla="*/ 3181794 h 3334194"/>
                    <a:gd name="connsiteX4" fmla="*/ 169074 w 1312258"/>
                    <a:gd name="connsiteY4" fmla="*/ 3334194 h 3334194"/>
                    <a:gd name="connsiteX5" fmla="*/ 361579 w 1312258"/>
                    <a:gd name="connsiteY5" fmla="*/ 3197836 h 3334194"/>
                    <a:gd name="connsiteX6" fmla="*/ 369601 w 1312258"/>
                    <a:gd name="connsiteY6" fmla="*/ 1577583 h 3334194"/>
                    <a:gd name="connsiteX7" fmla="*/ 1275979 w 1312258"/>
                    <a:gd name="connsiteY7" fmla="*/ 278173 h 3334194"/>
                    <a:gd name="connsiteX8" fmla="*/ 1251916 w 1312258"/>
                    <a:gd name="connsiteY8" fmla="*/ 45562 h 3334194"/>
                    <a:gd name="connsiteX9" fmla="*/ 1003264 w 1312258"/>
                    <a:gd name="connsiteY9" fmla="*/ 61604 h 3334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12258" h="3334194">
                      <a:moveTo>
                        <a:pt x="1003264" y="61604"/>
                      </a:moveTo>
                      <a:lnTo>
                        <a:pt x="32716" y="1481330"/>
                      </a:lnTo>
                      <a:cubicBezTo>
                        <a:pt x="19348" y="1558867"/>
                        <a:pt x="5979" y="1593541"/>
                        <a:pt x="2136" y="1713941"/>
                      </a:cubicBezTo>
                      <a:cubicBezTo>
                        <a:pt x="4810" y="2203225"/>
                        <a:pt x="-2042" y="2692510"/>
                        <a:pt x="632" y="3181794"/>
                      </a:cubicBezTo>
                      <a:cubicBezTo>
                        <a:pt x="8653" y="3251310"/>
                        <a:pt x="24695" y="3320826"/>
                        <a:pt x="169074" y="3334194"/>
                      </a:cubicBezTo>
                      <a:cubicBezTo>
                        <a:pt x="345536" y="3310132"/>
                        <a:pt x="337516" y="3262004"/>
                        <a:pt x="361579" y="3197836"/>
                      </a:cubicBezTo>
                      <a:lnTo>
                        <a:pt x="369601" y="1577583"/>
                      </a:lnTo>
                      <a:lnTo>
                        <a:pt x="1275979" y="278173"/>
                      </a:lnTo>
                      <a:cubicBezTo>
                        <a:pt x="1308064" y="184594"/>
                        <a:pt x="1348169" y="147163"/>
                        <a:pt x="1251916" y="45562"/>
                      </a:cubicBezTo>
                      <a:cubicBezTo>
                        <a:pt x="1104863" y="-37323"/>
                        <a:pt x="1078127" y="8131"/>
                        <a:pt x="1003264" y="61604"/>
                      </a:cubicBezTo>
                      <a:close/>
                    </a:path>
                  </a:pathLst>
                </a:custGeom>
                <a:solidFill>
                  <a:srgbClr val="1D2E58">
                    <a:lumMod val="60000"/>
                    <a:lumOff val="40000"/>
                  </a:srgbClr>
                </a:soli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71" name="Rectangle 170">
                  <a:extLst>
                    <a:ext uri="{FF2B5EF4-FFF2-40B4-BE49-F238E27FC236}">
                      <a16:creationId xmlns:a16="http://schemas.microsoft.com/office/drawing/2014/main" id="{07B3C55C-05B8-4BD2-A9FA-44AFA4EE69CD}"/>
                    </a:ext>
                  </a:extLst>
                </p:cNvPr>
                <p:cNvSpPr/>
                <p:nvPr/>
              </p:nvSpPr>
              <p:spPr bwMode="auto">
                <a:xfrm>
                  <a:off x="2058028" y="4577279"/>
                  <a:ext cx="147069" cy="38378"/>
                </a:xfrm>
                <a:prstGeom prst="rect">
                  <a:avLst/>
                </a:prstGeom>
                <a:solidFill>
                  <a:srgbClr val="68A0DE"/>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cxnSp>
              <p:nvCxnSpPr>
                <p:cNvPr id="172" name="Straight Connector 171">
                  <a:extLst>
                    <a:ext uri="{FF2B5EF4-FFF2-40B4-BE49-F238E27FC236}">
                      <a16:creationId xmlns:a16="http://schemas.microsoft.com/office/drawing/2014/main" id="{C8ACF505-4951-49B8-A76E-D673932D6E27}"/>
                    </a:ext>
                  </a:extLst>
                </p:cNvPr>
                <p:cNvCxnSpPr>
                  <a:cxnSpLocks/>
                </p:cNvCxnSpPr>
                <p:nvPr/>
              </p:nvCxnSpPr>
              <p:spPr bwMode="auto">
                <a:xfrm flipV="1">
                  <a:off x="2225474" y="3957563"/>
                  <a:ext cx="145887" cy="0"/>
                </a:xfrm>
                <a:prstGeom prst="line">
                  <a:avLst/>
                </a:prstGeom>
                <a:noFill/>
                <a:ln w="28575" cap="flat" cmpd="sng" algn="ctr">
                  <a:solidFill>
                    <a:srgbClr val="F4AB33"/>
                  </a:solidFill>
                  <a:prstDash val="solid"/>
                  <a:round/>
                  <a:headEnd type="none" w="med" len="med"/>
                  <a:tailEnd type="none" w="med" len="med"/>
                </a:ln>
                <a:effectLst/>
              </p:spPr>
            </p:cxnSp>
            <p:cxnSp>
              <p:nvCxnSpPr>
                <p:cNvPr id="173" name="Straight Connector 172">
                  <a:extLst>
                    <a:ext uri="{FF2B5EF4-FFF2-40B4-BE49-F238E27FC236}">
                      <a16:creationId xmlns:a16="http://schemas.microsoft.com/office/drawing/2014/main" id="{3509AA30-46F4-4465-B126-C556D5F9140D}"/>
                    </a:ext>
                  </a:extLst>
                </p:cNvPr>
                <p:cNvCxnSpPr>
                  <a:cxnSpLocks/>
                </p:cNvCxnSpPr>
                <p:nvPr/>
              </p:nvCxnSpPr>
              <p:spPr bwMode="auto">
                <a:xfrm flipV="1">
                  <a:off x="2481584" y="3957563"/>
                  <a:ext cx="157186" cy="0"/>
                </a:xfrm>
                <a:prstGeom prst="line">
                  <a:avLst/>
                </a:prstGeom>
                <a:noFill/>
                <a:ln w="28575" cap="flat" cmpd="sng" algn="ctr">
                  <a:solidFill>
                    <a:srgbClr val="F4AB33"/>
                  </a:solidFill>
                  <a:prstDash val="solid"/>
                  <a:round/>
                  <a:headEnd type="none" w="med" len="med"/>
                  <a:tailEnd type="none" w="med" len="med"/>
                </a:ln>
                <a:effectLst/>
              </p:spPr>
            </p:cxnSp>
            <p:cxnSp>
              <p:nvCxnSpPr>
                <p:cNvPr id="174" name="Straight Connector 173">
                  <a:extLst>
                    <a:ext uri="{FF2B5EF4-FFF2-40B4-BE49-F238E27FC236}">
                      <a16:creationId xmlns:a16="http://schemas.microsoft.com/office/drawing/2014/main" id="{79EDA56B-51C7-4237-9B3C-78375D8C4FE7}"/>
                    </a:ext>
                  </a:extLst>
                </p:cNvPr>
                <p:cNvCxnSpPr/>
                <p:nvPr/>
              </p:nvCxnSpPr>
              <p:spPr bwMode="auto">
                <a:xfrm>
                  <a:off x="2225474" y="4402355"/>
                  <a:ext cx="156302" cy="0"/>
                </a:xfrm>
                <a:prstGeom prst="line">
                  <a:avLst/>
                </a:prstGeom>
                <a:noFill/>
                <a:ln w="28575" cap="flat" cmpd="sng" algn="ctr">
                  <a:solidFill>
                    <a:srgbClr val="F4AB33"/>
                  </a:solidFill>
                  <a:prstDash val="solid"/>
                  <a:round/>
                  <a:headEnd type="none" w="med" len="med"/>
                  <a:tailEnd type="none" w="med" len="med"/>
                </a:ln>
                <a:effectLst/>
              </p:spPr>
            </p:cxnSp>
            <p:cxnSp>
              <p:nvCxnSpPr>
                <p:cNvPr id="175" name="Straight Connector 174">
                  <a:extLst>
                    <a:ext uri="{FF2B5EF4-FFF2-40B4-BE49-F238E27FC236}">
                      <a16:creationId xmlns:a16="http://schemas.microsoft.com/office/drawing/2014/main" id="{E450DA43-F210-4372-9CF7-F2FEE226D7DA}"/>
                    </a:ext>
                  </a:extLst>
                </p:cNvPr>
                <p:cNvCxnSpPr/>
                <p:nvPr/>
              </p:nvCxnSpPr>
              <p:spPr bwMode="auto">
                <a:xfrm>
                  <a:off x="2466518" y="4402355"/>
                  <a:ext cx="169484" cy="0"/>
                </a:xfrm>
                <a:prstGeom prst="line">
                  <a:avLst/>
                </a:prstGeom>
                <a:noFill/>
                <a:ln w="28575" cap="flat" cmpd="sng" algn="ctr">
                  <a:solidFill>
                    <a:srgbClr val="F4AB33"/>
                  </a:solidFill>
                  <a:prstDash val="solid"/>
                  <a:round/>
                  <a:headEnd type="none" w="med" len="med"/>
                  <a:tailEnd type="none" w="med" len="med"/>
                </a:ln>
                <a:effectLst/>
              </p:spPr>
            </p:cxnSp>
            <p:cxnSp>
              <p:nvCxnSpPr>
                <p:cNvPr id="176" name="Straight Connector 175">
                  <a:extLst>
                    <a:ext uri="{FF2B5EF4-FFF2-40B4-BE49-F238E27FC236}">
                      <a16:creationId xmlns:a16="http://schemas.microsoft.com/office/drawing/2014/main" id="{80071781-6F9E-4715-A166-EC37E6972F89}"/>
                    </a:ext>
                  </a:extLst>
                </p:cNvPr>
                <p:cNvCxnSpPr/>
                <p:nvPr/>
              </p:nvCxnSpPr>
              <p:spPr bwMode="auto">
                <a:xfrm>
                  <a:off x="2680199" y="3673882"/>
                  <a:ext cx="306165" cy="218384"/>
                </a:xfrm>
                <a:prstGeom prst="line">
                  <a:avLst/>
                </a:prstGeom>
                <a:noFill/>
                <a:ln w="28575" cap="flat" cmpd="sng" algn="ctr">
                  <a:solidFill>
                    <a:srgbClr val="F4AB33"/>
                  </a:solidFill>
                  <a:prstDash val="solid"/>
                  <a:round/>
                  <a:headEnd type="none" w="med" len="med"/>
                  <a:tailEnd type="none" w="med" len="med"/>
                </a:ln>
                <a:effectLst/>
              </p:spPr>
            </p:cxnSp>
            <p:cxnSp>
              <p:nvCxnSpPr>
                <p:cNvPr id="177" name="Straight Connector 176">
                  <a:extLst>
                    <a:ext uri="{FF2B5EF4-FFF2-40B4-BE49-F238E27FC236}">
                      <a16:creationId xmlns:a16="http://schemas.microsoft.com/office/drawing/2014/main" id="{00E62050-D307-4DC3-ADA3-F9996950F7F7}"/>
                    </a:ext>
                  </a:extLst>
                </p:cNvPr>
                <p:cNvCxnSpPr/>
                <p:nvPr/>
              </p:nvCxnSpPr>
              <p:spPr bwMode="auto">
                <a:xfrm flipV="1">
                  <a:off x="1861017" y="3666349"/>
                  <a:ext cx="302898" cy="225917"/>
                </a:xfrm>
                <a:prstGeom prst="line">
                  <a:avLst/>
                </a:prstGeom>
                <a:noFill/>
                <a:ln w="28575" cap="flat" cmpd="sng" algn="ctr">
                  <a:solidFill>
                    <a:srgbClr val="F4AB33"/>
                  </a:solidFill>
                  <a:prstDash val="solid"/>
                  <a:round/>
                  <a:headEnd type="none" w="med" len="med"/>
                  <a:tailEnd type="none" w="med" len="med"/>
                </a:ln>
                <a:effectLst/>
              </p:spPr>
            </p:cxnSp>
            <p:sp>
              <p:nvSpPr>
                <p:cNvPr id="178" name="Rectangle 177">
                  <a:extLst>
                    <a:ext uri="{FF2B5EF4-FFF2-40B4-BE49-F238E27FC236}">
                      <a16:creationId xmlns:a16="http://schemas.microsoft.com/office/drawing/2014/main" id="{AF9474F0-600E-4C15-9ABF-A2E5740D6C1C}"/>
                    </a:ext>
                  </a:extLst>
                </p:cNvPr>
                <p:cNvSpPr/>
                <p:nvPr/>
              </p:nvSpPr>
              <p:spPr bwMode="auto">
                <a:xfrm rot="19486446">
                  <a:off x="1986661" y="3744898"/>
                  <a:ext cx="50241" cy="70776"/>
                </a:xfrm>
                <a:prstGeom prst="rect">
                  <a:avLst/>
                </a:prstGeom>
                <a:solidFill>
                  <a:srgbClr val="F4AB33">
                    <a:lumMod val="50000"/>
                  </a:srgbClr>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79" name="Rectangle 178">
                  <a:extLst>
                    <a:ext uri="{FF2B5EF4-FFF2-40B4-BE49-F238E27FC236}">
                      <a16:creationId xmlns:a16="http://schemas.microsoft.com/office/drawing/2014/main" id="{D9F9C016-9517-43DD-BBDE-E16A40829908}"/>
                    </a:ext>
                  </a:extLst>
                </p:cNvPr>
                <p:cNvSpPr/>
                <p:nvPr/>
              </p:nvSpPr>
              <p:spPr bwMode="auto">
                <a:xfrm rot="2113554" flipV="1">
                  <a:off x="2815093" y="3749685"/>
                  <a:ext cx="50241" cy="70776"/>
                </a:xfrm>
                <a:prstGeom prst="rect">
                  <a:avLst/>
                </a:prstGeom>
                <a:solidFill>
                  <a:srgbClr val="F4AB33">
                    <a:lumMod val="50000"/>
                  </a:srgbClr>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80" name="Rectangle 179">
                  <a:extLst>
                    <a:ext uri="{FF2B5EF4-FFF2-40B4-BE49-F238E27FC236}">
                      <a16:creationId xmlns:a16="http://schemas.microsoft.com/office/drawing/2014/main" id="{AC709F0E-EDA2-47A1-A7EB-71FF2FD61935}"/>
                    </a:ext>
                  </a:extLst>
                </p:cNvPr>
                <p:cNvSpPr/>
                <p:nvPr/>
              </p:nvSpPr>
              <p:spPr bwMode="auto">
                <a:xfrm rot="5400000" flipV="1">
                  <a:off x="2404514" y="4110830"/>
                  <a:ext cx="50241" cy="70776"/>
                </a:xfrm>
                <a:prstGeom prst="rect">
                  <a:avLst/>
                </a:prstGeom>
                <a:solidFill>
                  <a:srgbClr val="F4AB33">
                    <a:lumMod val="50000"/>
                  </a:srgbClr>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81" name="7-Point Star 14">
                  <a:extLst>
                    <a:ext uri="{FF2B5EF4-FFF2-40B4-BE49-F238E27FC236}">
                      <a16:creationId xmlns:a16="http://schemas.microsoft.com/office/drawing/2014/main" id="{52972E96-D89A-4ABE-904B-02B76769C6DF}"/>
                    </a:ext>
                  </a:extLst>
                </p:cNvPr>
                <p:cNvSpPr/>
                <p:nvPr/>
              </p:nvSpPr>
              <p:spPr bwMode="auto">
                <a:xfrm rot="20253103">
                  <a:off x="1930247" y="4517019"/>
                  <a:ext cx="139352" cy="139352"/>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82" name="7-Point Star 2">
                  <a:extLst>
                    <a:ext uri="{FF2B5EF4-FFF2-40B4-BE49-F238E27FC236}">
                      <a16:creationId xmlns:a16="http://schemas.microsoft.com/office/drawing/2014/main" id="{2A883B7A-D568-406D-91BF-DFA3E8837449}"/>
                    </a:ext>
                  </a:extLst>
                </p:cNvPr>
                <p:cNvSpPr/>
                <p:nvPr/>
              </p:nvSpPr>
              <p:spPr bwMode="auto">
                <a:xfrm>
                  <a:off x="2756566" y="4526308"/>
                  <a:ext cx="139352" cy="139352"/>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grpSp>
        </p:grpSp>
        <p:sp>
          <p:nvSpPr>
            <p:cNvPr id="66" name="TextBox 65">
              <a:extLst>
                <a:ext uri="{FF2B5EF4-FFF2-40B4-BE49-F238E27FC236}">
                  <a16:creationId xmlns:a16="http://schemas.microsoft.com/office/drawing/2014/main" id="{D225AB6B-00CA-4780-80AF-E23514FF108C}"/>
                </a:ext>
              </a:extLst>
            </p:cNvPr>
            <p:cNvSpPr txBox="1"/>
            <p:nvPr/>
          </p:nvSpPr>
          <p:spPr>
            <a:xfrm>
              <a:off x="7183421" y="2464441"/>
              <a:ext cx="649227" cy="276999"/>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1D2E5A"/>
                  </a:solidFill>
                  <a:effectLst/>
                  <a:uLnTx/>
                  <a:uFillTx/>
                  <a:latin typeface="Calibri" panose="020F0502020204030204" pitchFamily="34" charset="0"/>
                  <a:ea typeface="+mn-ea"/>
                  <a:cs typeface="Calibri" panose="020F0502020204030204" pitchFamily="34" charset="0"/>
                </a:rPr>
                <a:t>BCMA</a:t>
              </a:r>
            </a:p>
          </p:txBody>
        </p:sp>
        <p:grpSp>
          <p:nvGrpSpPr>
            <p:cNvPr id="67" name="Group 66">
              <a:extLst>
                <a:ext uri="{FF2B5EF4-FFF2-40B4-BE49-F238E27FC236}">
                  <a16:creationId xmlns:a16="http://schemas.microsoft.com/office/drawing/2014/main" id="{908CE6DE-AC3D-45DD-B594-39A7526C88CC}"/>
                </a:ext>
              </a:extLst>
            </p:cNvPr>
            <p:cNvGrpSpPr/>
            <p:nvPr/>
          </p:nvGrpSpPr>
          <p:grpSpPr>
            <a:xfrm rot="5234270">
              <a:off x="7093694" y="2798619"/>
              <a:ext cx="402336" cy="557784"/>
              <a:chOff x="3546636" y="2650994"/>
              <a:chExt cx="274320" cy="290815"/>
            </a:xfrm>
          </p:grpSpPr>
          <p:cxnSp>
            <p:nvCxnSpPr>
              <p:cNvPr id="159" name="Straight Connector 158">
                <a:extLst>
                  <a:ext uri="{FF2B5EF4-FFF2-40B4-BE49-F238E27FC236}">
                    <a16:creationId xmlns:a16="http://schemas.microsoft.com/office/drawing/2014/main" id="{AF5B13E5-F9F9-4BF1-AACC-D7A50DC6ACE5}"/>
                  </a:ext>
                </a:extLst>
              </p:cNvPr>
              <p:cNvCxnSpPr/>
              <p:nvPr/>
            </p:nvCxnSpPr>
            <p:spPr bwMode="auto">
              <a:xfrm>
                <a:off x="3680710" y="2782567"/>
                <a:ext cx="0" cy="159242"/>
              </a:xfrm>
              <a:prstGeom prst="line">
                <a:avLst/>
              </a:prstGeom>
              <a:noFill/>
              <a:ln w="57150" cap="flat" cmpd="sng" algn="ctr">
                <a:solidFill>
                  <a:schemeClr val="accent3"/>
                </a:solidFill>
                <a:prstDash val="solid"/>
                <a:round/>
                <a:headEnd type="none" w="med" len="med"/>
                <a:tailEnd type="none" w="med" len="med"/>
              </a:ln>
              <a:effectLst/>
            </p:spPr>
          </p:cxnSp>
          <p:sp>
            <p:nvSpPr>
              <p:cNvPr id="160" name="Block Arc 159">
                <a:extLst>
                  <a:ext uri="{FF2B5EF4-FFF2-40B4-BE49-F238E27FC236}">
                    <a16:creationId xmlns:a16="http://schemas.microsoft.com/office/drawing/2014/main" id="{6A936592-0655-47B9-9538-4CDCEB178E2D}"/>
                  </a:ext>
                </a:extLst>
              </p:cNvPr>
              <p:cNvSpPr/>
              <p:nvPr/>
            </p:nvSpPr>
            <p:spPr bwMode="auto">
              <a:xfrm rot="10800000">
                <a:off x="3546636" y="2650994"/>
                <a:ext cx="274320" cy="175874"/>
              </a:xfrm>
              <a:prstGeom prst="blockArc">
                <a:avLst/>
              </a:prstGeom>
              <a:solidFill>
                <a:schemeClr val="accent3">
                  <a:lumMod val="60000"/>
                  <a:lumOff val="4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sp>
          <p:nvSpPr>
            <p:cNvPr id="68" name="TextBox 67">
              <a:extLst>
                <a:ext uri="{FF2B5EF4-FFF2-40B4-BE49-F238E27FC236}">
                  <a16:creationId xmlns:a16="http://schemas.microsoft.com/office/drawing/2014/main" id="{C7825EB9-7689-425D-A2E6-909640282F80}"/>
                </a:ext>
              </a:extLst>
            </p:cNvPr>
            <p:cNvSpPr txBox="1"/>
            <p:nvPr/>
          </p:nvSpPr>
          <p:spPr>
            <a:xfrm>
              <a:off x="5825125" y="3867893"/>
              <a:ext cx="953183" cy="279797"/>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MM Cell</a:t>
              </a:r>
            </a:p>
          </p:txBody>
        </p:sp>
        <p:grpSp>
          <p:nvGrpSpPr>
            <p:cNvPr id="69" name="Group 68">
              <a:extLst>
                <a:ext uri="{FF2B5EF4-FFF2-40B4-BE49-F238E27FC236}">
                  <a16:creationId xmlns:a16="http://schemas.microsoft.com/office/drawing/2014/main" id="{7FA0793A-AD08-4668-A7AE-110FA93FE333}"/>
                </a:ext>
              </a:extLst>
            </p:cNvPr>
            <p:cNvGrpSpPr/>
            <p:nvPr/>
          </p:nvGrpSpPr>
          <p:grpSpPr>
            <a:xfrm>
              <a:off x="6103438" y="1917506"/>
              <a:ext cx="402336" cy="557784"/>
              <a:chOff x="3546636" y="2650994"/>
              <a:chExt cx="274320" cy="290815"/>
            </a:xfrm>
          </p:grpSpPr>
          <p:cxnSp>
            <p:nvCxnSpPr>
              <p:cNvPr id="157" name="Straight Connector 156">
                <a:extLst>
                  <a:ext uri="{FF2B5EF4-FFF2-40B4-BE49-F238E27FC236}">
                    <a16:creationId xmlns:a16="http://schemas.microsoft.com/office/drawing/2014/main" id="{D309F917-B9AB-4118-BC86-353A9A80C60F}"/>
                  </a:ext>
                </a:extLst>
              </p:cNvPr>
              <p:cNvCxnSpPr/>
              <p:nvPr/>
            </p:nvCxnSpPr>
            <p:spPr bwMode="auto">
              <a:xfrm>
                <a:off x="3680710" y="2782567"/>
                <a:ext cx="0" cy="159242"/>
              </a:xfrm>
              <a:prstGeom prst="line">
                <a:avLst/>
              </a:prstGeom>
              <a:noFill/>
              <a:ln w="57150" cap="flat" cmpd="sng" algn="ctr">
                <a:solidFill>
                  <a:schemeClr val="accent3"/>
                </a:solidFill>
                <a:prstDash val="solid"/>
                <a:round/>
                <a:headEnd type="none" w="med" len="med"/>
                <a:tailEnd type="none" w="med" len="med"/>
              </a:ln>
              <a:effectLst/>
            </p:spPr>
          </p:cxnSp>
          <p:sp>
            <p:nvSpPr>
              <p:cNvPr id="158" name="Block Arc 157">
                <a:extLst>
                  <a:ext uri="{FF2B5EF4-FFF2-40B4-BE49-F238E27FC236}">
                    <a16:creationId xmlns:a16="http://schemas.microsoft.com/office/drawing/2014/main" id="{6B4A5799-D91D-4F4A-AB73-F68BEFAFBDFF}"/>
                  </a:ext>
                </a:extLst>
              </p:cNvPr>
              <p:cNvSpPr/>
              <p:nvPr/>
            </p:nvSpPr>
            <p:spPr bwMode="auto">
              <a:xfrm rot="10800000">
                <a:off x="3546636" y="2650994"/>
                <a:ext cx="274320" cy="175874"/>
              </a:xfrm>
              <a:prstGeom prst="blockArc">
                <a:avLst/>
              </a:prstGeom>
              <a:solidFill>
                <a:schemeClr val="accent3">
                  <a:lumMod val="60000"/>
                  <a:lumOff val="4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grpSp>
          <p:nvGrpSpPr>
            <p:cNvPr id="70" name="Group 69">
              <a:extLst>
                <a:ext uri="{FF2B5EF4-FFF2-40B4-BE49-F238E27FC236}">
                  <a16:creationId xmlns:a16="http://schemas.microsoft.com/office/drawing/2014/main" id="{3E454698-D5E7-4FC8-85C5-316899D93594}"/>
                </a:ext>
              </a:extLst>
            </p:cNvPr>
            <p:cNvGrpSpPr/>
            <p:nvPr/>
          </p:nvGrpSpPr>
          <p:grpSpPr>
            <a:xfrm rot="16438132">
              <a:off x="5075180" y="3068510"/>
              <a:ext cx="401265" cy="554897"/>
              <a:chOff x="3546636" y="2650994"/>
              <a:chExt cx="274320" cy="290815"/>
            </a:xfrm>
          </p:grpSpPr>
          <p:cxnSp>
            <p:nvCxnSpPr>
              <p:cNvPr id="155" name="Straight Connector 154">
                <a:extLst>
                  <a:ext uri="{FF2B5EF4-FFF2-40B4-BE49-F238E27FC236}">
                    <a16:creationId xmlns:a16="http://schemas.microsoft.com/office/drawing/2014/main" id="{9F567BC4-D528-4B0E-B058-7A17E384427D}"/>
                  </a:ext>
                </a:extLst>
              </p:cNvPr>
              <p:cNvCxnSpPr/>
              <p:nvPr/>
            </p:nvCxnSpPr>
            <p:spPr bwMode="auto">
              <a:xfrm>
                <a:off x="3680710" y="2782567"/>
                <a:ext cx="0" cy="159242"/>
              </a:xfrm>
              <a:prstGeom prst="line">
                <a:avLst/>
              </a:prstGeom>
              <a:noFill/>
              <a:ln w="57150" cap="flat" cmpd="sng" algn="ctr">
                <a:solidFill>
                  <a:schemeClr val="accent3"/>
                </a:solidFill>
                <a:prstDash val="solid"/>
                <a:round/>
                <a:headEnd type="none" w="med" len="med"/>
                <a:tailEnd type="none" w="med" len="med"/>
              </a:ln>
              <a:effectLst/>
            </p:spPr>
          </p:cxnSp>
          <p:sp>
            <p:nvSpPr>
              <p:cNvPr id="156" name="Block Arc 155">
                <a:extLst>
                  <a:ext uri="{FF2B5EF4-FFF2-40B4-BE49-F238E27FC236}">
                    <a16:creationId xmlns:a16="http://schemas.microsoft.com/office/drawing/2014/main" id="{46DDCB50-1949-4D19-9190-FF84F21A9A52}"/>
                  </a:ext>
                </a:extLst>
              </p:cNvPr>
              <p:cNvSpPr/>
              <p:nvPr/>
            </p:nvSpPr>
            <p:spPr bwMode="auto">
              <a:xfrm rot="10800000">
                <a:off x="3546636" y="2650994"/>
                <a:ext cx="274320" cy="175874"/>
              </a:xfrm>
              <a:prstGeom prst="blockArc">
                <a:avLst/>
              </a:prstGeom>
              <a:solidFill>
                <a:schemeClr val="accent3">
                  <a:lumMod val="60000"/>
                  <a:lumOff val="40000"/>
                </a:schemeClr>
              </a:solidFill>
              <a:ln w="0">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grpSp>
          <p:nvGrpSpPr>
            <p:cNvPr id="71" name="Group 70">
              <a:extLst>
                <a:ext uri="{FF2B5EF4-FFF2-40B4-BE49-F238E27FC236}">
                  <a16:creationId xmlns:a16="http://schemas.microsoft.com/office/drawing/2014/main" id="{137D4367-4D8D-47D1-92A4-783E8B025D63}"/>
                </a:ext>
              </a:extLst>
            </p:cNvPr>
            <p:cNvGrpSpPr/>
            <p:nvPr/>
          </p:nvGrpSpPr>
          <p:grpSpPr>
            <a:xfrm>
              <a:off x="6761445" y="3399546"/>
              <a:ext cx="181869" cy="330490"/>
              <a:chOff x="7512233" y="4017756"/>
              <a:chExt cx="181869" cy="330490"/>
            </a:xfrm>
          </p:grpSpPr>
          <p:sp>
            <p:nvSpPr>
              <p:cNvPr id="151" name="7-Point Star 2">
                <a:extLst>
                  <a:ext uri="{FF2B5EF4-FFF2-40B4-BE49-F238E27FC236}">
                    <a16:creationId xmlns:a16="http://schemas.microsoft.com/office/drawing/2014/main" id="{C60EA3C9-C4A0-4552-BC3F-180A59A0CD2F}"/>
                  </a:ext>
                </a:extLst>
              </p:cNvPr>
              <p:cNvSpPr/>
              <p:nvPr/>
            </p:nvSpPr>
            <p:spPr bwMode="auto">
              <a:xfrm rot="2228830">
                <a:off x="7638823" y="4079447"/>
                <a:ext cx="55279" cy="55279"/>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52" name="7-Point Star 2">
                <a:extLst>
                  <a:ext uri="{FF2B5EF4-FFF2-40B4-BE49-F238E27FC236}">
                    <a16:creationId xmlns:a16="http://schemas.microsoft.com/office/drawing/2014/main" id="{6AABA024-5B81-43A7-B9E3-B30453CA43E4}"/>
                  </a:ext>
                </a:extLst>
              </p:cNvPr>
              <p:cNvSpPr/>
              <p:nvPr/>
            </p:nvSpPr>
            <p:spPr bwMode="auto">
              <a:xfrm rot="2228830">
                <a:off x="7517025" y="4145457"/>
                <a:ext cx="55279" cy="55279"/>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53" name="7-Point Star 2">
                <a:extLst>
                  <a:ext uri="{FF2B5EF4-FFF2-40B4-BE49-F238E27FC236}">
                    <a16:creationId xmlns:a16="http://schemas.microsoft.com/office/drawing/2014/main" id="{98A50E92-3BDC-408F-9632-B9335BFE53BD}"/>
                  </a:ext>
                </a:extLst>
              </p:cNvPr>
              <p:cNvSpPr/>
              <p:nvPr/>
            </p:nvSpPr>
            <p:spPr bwMode="auto">
              <a:xfrm rot="2228830">
                <a:off x="7562382" y="4292967"/>
                <a:ext cx="55279" cy="55279"/>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54" name="7-Point Star 2">
                <a:extLst>
                  <a:ext uri="{FF2B5EF4-FFF2-40B4-BE49-F238E27FC236}">
                    <a16:creationId xmlns:a16="http://schemas.microsoft.com/office/drawing/2014/main" id="{7876AAB3-E58D-432B-A9BA-18BA8865BD88}"/>
                  </a:ext>
                </a:extLst>
              </p:cNvPr>
              <p:cNvSpPr/>
              <p:nvPr/>
            </p:nvSpPr>
            <p:spPr bwMode="auto">
              <a:xfrm rot="2228830">
                <a:off x="7512233" y="4017756"/>
                <a:ext cx="55279" cy="55279"/>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grpSp>
        <p:grpSp>
          <p:nvGrpSpPr>
            <p:cNvPr id="72" name="Group 71">
              <a:extLst>
                <a:ext uri="{FF2B5EF4-FFF2-40B4-BE49-F238E27FC236}">
                  <a16:creationId xmlns:a16="http://schemas.microsoft.com/office/drawing/2014/main" id="{4293F71C-8900-4164-9C41-0212DC848D5C}"/>
                </a:ext>
              </a:extLst>
            </p:cNvPr>
            <p:cNvGrpSpPr/>
            <p:nvPr/>
          </p:nvGrpSpPr>
          <p:grpSpPr>
            <a:xfrm rot="10800000">
              <a:off x="6229668" y="1556722"/>
              <a:ext cx="548640" cy="548640"/>
              <a:chOff x="257685" y="4076811"/>
              <a:chExt cx="1464471" cy="1434470"/>
            </a:xfrm>
          </p:grpSpPr>
          <p:sp>
            <p:nvSpPr>
              <p:cNvPr id="129" name="Rectangle 128">
                <a:extLst>
                  <a:ext uri="{FF2B5EF4-FFF2-40B4-BE49-F238E27FC236}">
                    <a16:creationId xmlns:a16="http://schemas.microsoft.com/office/drawing/2014/main" id="{7037CBAF-E00B-44DF-8B20-EF900E062A55}"/>
                  </a:ext>
                </a:extLst>
              </p:cNvPr>
              <p:cNvSpPr/>
              <p:nvPr/>
            </p:nvSpPr>
            <p:spPr bwMode="auto">
              <a:xfrm>
                <a:off x="1183936" y="5140278"/>
                <a:ext cx="144905" cy="38378"/>
              </a:xfrm>
              <a:prstGeom prst="rect">
                <a:avLst/>
              </a:prstGeom>
              <a:solidFill>
                <a:srgbClr val="68A0DE"/>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30" name="Rectangle 129">
                <a:extLst>
                  <a:ext uri="{FF2B5EF4-FFF2-40B4-BE49-F238E27FC236}">
                    <a16:creationId xmlns:a16="http://schemas.microsoft.com/office/drawing/2014/main" id="{9AD50542-1FE3-4BC4-AF0C-EBAA833C1BDE}"/>
                  </a:ext>
                </a:extLst>
              </p:cNvPr>
              <p:cNvSpPr/>
              <p:nvPr/>
            </p:nvSpPr>
            <p:spPr bwMode="auto">
              <a:xfrm>
                <a:off x="615238" y="5135013"/>
                <a:ext cx="147068" cy="38378"/>
              </a:xfrm>
              <a:prstGeom prst="rect">
                <a:avLst/>
              </a:prstGeom>
              <a:solidFill>
                <a:srgbClr val="68A0DE"/>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31" name="7-Point Star 14">
                <a:extLst>
                  <a:ext uri="{FF2B5EF4-FFF2-40B4-BE49-F238E27FC236}">
                    <a16:creationId xmlns:a16="http://schemas.microsoft.com/office/drawing/2014/main" id="{4F022C67-4D50-4E3C-A54C-E9F51610334A}"/>
                  </a:ext>
                </a:extLst>
              </p:cNvPr>
              <p:cNvSpPr/>
              <p:nvPr/>
            </p:nvSpPr>
            <p:spPr bwMode="auto">
              <a:xfrm rot="20253103">
                <a:off x="487455" y="5074753"/>
                <a:ext cx="139353" cy="139353"/>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32" name="7-Point Star 2">
                <a:extLst>
                  <a:ext uri="{FF2B5EF4-FFF2-40B4-BE49-F238E27FC236}">
                    <a16:creationId xmlns:a16="http://schemas.microsoft.com/office/drawing/2014/main" id="{AB5FBE64-CA74-4ED6-9DDC-95C5E3111F6B}"/>
                  </a:ext>
                </a:extLst>
              </p:cNvPr>
              <p:cNvSpPr/>
              <p:nvPr/>
            </p:nvSpPr>
            <p:spPr bwMode="auto">
              <a:xfrm>
                <a:off x="1313777" y="5084042"/>
                <a:ext cx="139353" cy="139353"/>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grpSp>
            <p:nvGrpSpPr>
              <p:cNvPr id="133" name="Group 132">
                <a:extLst>
                  <a:ext uri="{FF2B5EF4-FFF2-40B4-BE49-F238E27FC236}">
                    <a16:creationId xmlns:a16="http://schemas.microsoft.com/office/drawing/2014/main" id="{AE850597-5608-4C4E-A468-35A51ED9A8D7}"/>
                  </a:ext>
                </a:extLst>
              </p:cNvPr>
              <p:cNvGrpSpPr/>
              <p:nvPr/>
            </p:nvGrpSpPr>
            <p:grpSpPr>
              <a:xfrm>
                <a:off x="257685" y="4076811"/>
                <a:ext cx="1464471" cy="1434470"/>
                <a:chOff x="1710686" y="3278840"/>
                <a:chExt cx="1464471" cy="1434470"/>
              </a:xfrm>
            </p:grpSpPr>
            <p:sp>
              <p:nvSpPr>
                <p:cNvPr id="134" name="Rectangle 133">
                  <a:extLst>
                    <a:ext uri="{FF2B5EF4-FFF2-40B4-BE49-F238E27FC236}">
                      <a16:creationId xmlns:a16="http://schemas.microsoft.com/office/drawing/2014/main" id="{CB2EFD94-2EDD-44DA-B544-40955BC1A3C7}"/>
                    </a:ext>
                  </a:extLst>
                </p:cNvPr>
                <p:cNvSpPr/>
                <p:nvPr/>
              </p:nvSpPr>
              <p:spPr bwMode="auto">
                <a:xfrm>
                  <a:off x="2626726" y="4582544"/>
                  <a:ext cx="144906" cy="38378"/>
                </a:xfrm>
                <a:prstGeom prst="rect">
                  <a:avLst/>
                </a:prstGeom>
                <a:solidFill>
                  <a:srgbClr val="68A0DE"/>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35" name="Freeform 73">
                  <a:extLst>
                    <a:ext uri="{FF2B5EF4-FFF2-40B4-BE49-F238E27FC236}">
                      <a16:creationId xmlns:a16="http://schemas.microsoft.com/office/drawing/2014/main" id="{B50EA740-536B-4BEA-91B7-EF9B54A36065}"/>
                    </a:ext>
                  </a:extLst>
                </p:cNvPr>
                <p:cNvSpPr/>
                <p:nvPr/>
              </p:nvSpPr>
              <p:spPr bwMode="auto">
                <a:xfrm>
                  <a:off x="2744226" y="3517080"/>
                  <a:ext cx="430931" cy="568975"/>
                </a:xfrm>
                <a:custGeom>
                  <a:avLst/>
                  <a:gdLst>
                    <a:gd name="connsiteX0" fmla="*/ 256674 w 890337"/>
                    <a:gd name="connsiteY0" fmla="*/ 1122948 h 1130969"/>
                    <a:gd name="connsiteX1" fmla="*/ 890337 w 890337"/>
                    <a:gd name="connsiteY1" fmla="*/ 216569 h 1130969"/>
                    <a:gd name="connsiteX2" fmla="*/ 842211 w 890337"/>
                    <a:gd name="connsiteY2" fmla="*/ 0 h 1130969"/>
                    <a:gd name="connsiteX3" fmla="*/ 625642 w 890337"/>
                    <a:gd name="connsiteY3" fmla="*/ 0 h 1130969"/>
                    <a:gd name="connsiteX4" fmla="*/ 0 w 890337"/>
                    <a:gd name="connsiteY4" fmla="*/ 906379 h 1130969"/>
                    <a:gd name="connsiteX5" fmla="*/ 24063 w 890337"/>
                    <a:gd name="connsiteY5" fmla="*/ 1130969 h 1130969"/>
                    <a:gd name="connsiteX6" fmla="*/ 256674 w 890337"/>
                    <a:gd name="connsiteY6" fmla="*/ 1122948 h 1130969"/>
                    <a:gd name="connsiteX0" fmla="*/ 256674 w 895015"/>
                    <a:gd name="connsiteY0" fmla="*/ 1122948 h 1130969"/>
                    <a:gd name="connsiteX1" fmla="*/ 890337 w 895015"/>
                    <a:gd name="connsiteY1" fmla="*/ 216569 h 1130969"/>
                    <a:gd name="connsiteX2" fmla="*/ 842211 w 895015"/>
                    <a:gd name="connsiteY2" fmla="*/ 0 h 1130969"/>
                    <a:gd name="connsiteX3" fmla="*/ 625642 w 895015"/>
                    <a:gd name="connsiteY3" fmla="*/ 0 h 1130969"/>
                    <a:gd name="connsiteX4" fmla="*/ 0 w 895015"/>
                    <a:gd name="connsiteY4" fmla="*/ 906379 h 1130969"/>
                    <a:gd name="connsiteX5" fmla="*/ 24063 w 895015"/>
                    <a:gd name="connsiteY5" fmla="*/ 1130969 h 1130969"/>
                    <a:gd name="connsiteX6" fmla="*/ 256674 w 895015"/>
                    <a:gd name="connsiteY6" fmla="*/ 1122948 h 1130969"/>
                    <a:gd name="connsiteX0" fmla="*/ 256674 w 917747"/>
                    <a:gd name="connsiteY0" fmla="*/ 1122948 h 1130969"/>
                    <a:gd name="connsiteX1" fmla="*/ 890337 w 917747"/>
                    <a:gd name="connsiteY1" fmla="*/ 216569 h 1130969"/>
                    <a:gd name="connsiteX2" fmla="*/ 842211 w 917747"/>
                    <a:gd name="connsiteY2" fmla="*/ 0 h 1130969"/>
                    <a:gd name="connsiteX3" fmla="*/ 625642 w 917747"/>
                    <a:gd name="connsiteY3" fmla="*/ 0 h 1130969"/>
                    <a:gd name="connsiteX4" fmla="*/ 0 w 917747"/>
                    <a:gd name="connsiteY4" fmla="*/ 906379 h 1130969"/>
                    <a:gd name="connsiteX5" fmla="*/ 24063 w 917747"/>
                    <a:gd name="connsiteY5" fmla="*/ 1130969 h 1130969"/>
                    <a:gd name="connsiteX6" fmla="*/ 256674 w 917747"/>
                    <a:gd name="connsiteY6" fmla="*/ 1122948 h 1130969"/>
                    <a:gd name="connsiteX0" fmla="*/ 256674 w 917747"/>
                    <a:gd name="connsiteY0" fmla="*/ 1154698 h 1162719"/>
                    <a:gd name="connsiteX1" fmla="*/ 890337 w 917747"/>
                    <a:gd name="connsiteY1" fmla="*/ 248319 h 1162719"/>
                    <a:gd name="connsiteX2" fmla="*/ 842211 w 917747"/>
                    <a:gd name="connsiteY2" fmla="*/ 31750 h 1162719"/>
                    <a:gd name="connsiteX3" fmla="*/ 625642 w 917747"/>
                    <a:gd name="connsiteY3" fmla="*/ 31750 h 1162719"/>
                    <a:gd name="connsiteX4" fmla="*/ 0 w 917747"/>
                    <a:gd name="connsiteY4" fmla="*/ 938129 h 1162719"/>
                    <a:gd name="connsiteX5" fmla="*/ 24063 w 917747"/>
                    <a:gd name="connsiteY5" fmla="*/ 1162719 h 1162719"/>
                    <a:gd name="connsiteX6" fmla="*/ 256674 w 917747"/>
                    <a:gd name="connsiteY6" fmla="*/ 1154698 h 1162719"/>
                    <a:gd name="connsiteX0" fmla="*/ 256674 w 917747"/>
                    <a:gd name="connsiteY0" fmla="*/ 1166461 h 1174482"/>
                    <a:gd name="connsiteX1" fmla="*/ 890337 w 917747"/>
                    <a:gd name="connsiteY1" fmla="*/ 260082 h 1174482"/>
                    <a:gd name="connsiteX2" fmla="*/ 842211 w 917747"/>
                    <a:gd name="connsiteY2" fmla="*/ 43513 h 1174482"/>
                    <a:gd name="connsiteX3" fmla="*/ 625642 w 917747"/>
                    <a:gd name="connsiteY3" fmla="*/ 43513 h 1174482"/>
                    <a:gd name="connsiteX4" fmla="*/ 0 w 917747"/>
                    <a:gd name="connsiteY4" fmla="*/ 949892 h 1174482"/>
                    <a:gd name="connsiteX5" fmla="*/ 24063 w 917747"/>
                    <a:gd name="connsiteY5" fmla="*/ 1174482 h 1174482"/>
                    <a:gd name="connsiteX6" fmla="*/ 256674 w 917747"/>
                    <a:gd name="connsiteY6" fmla="*/ 1166461 h 1174482"/>
                    <a:gd name="connsiteX0" fmla="*/ 256674 w 917747"/>
                    <a:gd name="connsiteY0" fmla="*/ 1166461 h 1203631"/>
                    <a:gd name="connsiteX1" fmla="*/ 890337 w 917747"/>
                    <a:gd name="connsiteY1" fmla="*/ 260082 h 1203631"/>
                    <a:gd name="connsiteX2" fmla="*/ 842211 w 917747"/>
                    <a:gd name="connsiteY2" fmla="*/ 43513 h 1203631"/>
                    <a:gd name="connsiteX3" fmla="*/ 625642 w 917747"/>
                    <a:gd name="connsiteY3" fmla="*/ 43513 h 1203631"/>
                    <a:gd name="connsiteX4" fmla="*/ 0 w 917747"/>
                    <a:gd name="connsiteY4" fmla="*/ 949892 h 1203631"/>
                    <a:gd name="connsiteX5" fmla="*/ 24063 w 917747"/>
                    <a:gd name="connsiteY5" fmla="*/ 1174482 h 1203631"/>
                    <a:gd name="connsiteX6" fmla="*/ 256674 w 917747"/>
                    <a:gd name="connsiteY6" fmla="*/ 1166461 h 1203631"/>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 name="connsiteX0" fmla="*/ 262919 w 923992"/>
                    <a:gd name="connsiteY0" fmla="*/ 1166461 h 1211739"/>
                    <a:gd name="connsiteX1" fmla="*/ 896582 w 923992"/>
                    <a:gd name="connsiteY1" fmla="*/ 260082 h 1211739"/>
                    <a:gd name="connsiteX2" fmla="*/ 848456 w 923992"/>
                    <a:gd name="connsiteY2" fmla="*/ 43513 h 1211739"/>
                    <a:gd name="connsiteX3" fmla="*/ 631887 w 923992"/>
                    <a:gd name="connsiteY3" fmla="*/ 43513 h 1211739"/>
                    <a:gd name="connsiteX4" fmla="*/ 6245 w 923992"/>
                    <a:gd name="connsiteY4" fmla="*/ 949892 h 1211739"/>
                    <a:gd name="connsiteX5" fmla="*/ 30308 w 923992"/>
                    <a:gd name="connsiteY5" fmla="*/ 1174482 h 1211739"/>
                    <a:gd name="connsiteX6" fmla="*/ 262919 w 923992"/>
                    <a:gd name="connsiteY6" fmla="*/ 1166461 h 1211739"/>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747" h="1211739">
                      <a:moveTo>
                        <a:pt x="256674" y="1166461"/>
                      </a:moveTo>
                      <a:lnTo>
                        <a:pt x="890337" y="260082"/>
                      </a:lnTo>
                      <a:cubicBezTo>
                        <a:pt x="931445" y="192655"/>
                        <a:pt x="934453" y="96653"/>
                        <a:pt x="842211" y="43513"/>
                      </a:cubicBezTo>
                      <a:cubicBezTo>
                        <a:pt x="765259" y="-27925"/>
                        <a:pt x="712119" y="650"/>
                        <a:pt x="625642" y="43513"/>
                      </a:cubicBezTo>
                      <a:lnTo>
                        <a:pt x="0" y="949892"/>
                      </a:lnTo>
                      <a:cubicBezTo>
                        <a:pt x="-39604" y="1024755"/>
                        <a:pt x="-31583" y="1094856"/>
                        <a:pt x="24063" y="1174482"/>
                      </a:cubicBezTo>
                      <a:cubicBezTo>
                        <a:pt x="153988" y="1243245"/>
                        <a:pt x="202950" y="1202473"/>
                        <a:pt x="256674" y="1166461"/>
                      </a:cubicBezTo>
                      <a:close/>
                    </a:path>
                  </a:pathLst>
                </a:custGeom>
                <a:solidFill>
                  <a:srgbClr val="1D2E58">
                    <a:lumMod val="60000"/>
                    <a:lumOff val="40000"/>
                  </a:srgbClr>
                </a:soli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36" name="Freeform 74">
                  <a:extLst>
                    <a:ext uri="{FF2B5EF4-FFF2-40B4-BE49-F238E27FC236}">
                      <a16:creationId xmlns:a16="http://schemas.microsoft.com/office/drawing/2014/main" id="{C87A8298-A528-4233-8EEE-5C298EE32407}"/>
                    </a:ext>
                  </a:extLst>
                </p:cNvPr>
                <p:cNvSpPr/>
                <p:nvPr/>
              </p:nvSpPr>
              <p:spPr bwMode="auto">
                <a:xfrm flipV="1">
                  <a:off x="1710686" y="3539196"/>
                  <a:ext cx="430931" cy="568975"/>
                </a:xfrm>
                <a:custGeom>
                  <a:avLst/>
                  <a:gdLst>
                    <a:gd name="connsiteX0" fmla="*/ 256674 w 890337"/>
                    <a:gd name="connsiteY0" fmla="*/ 1122948 h 1130969"/>
                    <a:gd name="connsiteX1" fmla="*/ 890337 w 890337"/>
                    <a:gd name="connsiteY1" fmla="*/ 216569 h 1130969"/>
                    <a:gd name="connsiteX2" fmla="*/ 842211 w 890337"/>
                    <a:gd name="connsiteY2" fmla="*/ 0 h 1130969"/>
                    <a:gd name="connsiteX3" fmla="*/ 625642 w 890337"/>
                    <a:gd name="connsiteY3" fmla="*/ 0 h 1130969"/>
                    <a:gd name="connsiteX4" fmla="*/ 0 w 890337"/>
                    <a:gd name="connsiteY4" fmla="*/ 906379 h 1130969"/>
                    <a:gd name="connsiteX5" fmla="*/ 24063 w 890337"/>
                    <a:gd name="connsiteY5" fmla="*/ 1130969 h 1130969"/>
                    <a:gd name="connsiteX6" fmla="*/ 256674 w 890337"/>
                    <a:gd name="connsiteY6" fmla="*/ 1122948 h 1130969"/>
                    <a:gd name="connsiteX0" fmla="*/ 256674 w 895015"/>
                    <a:gd name="connsiteY0" fmla="*/ 1122948 h 1130969"/>
                    <a:gd name="connsiteX1" fmla="*/ 890337 w 895015"/>
                    <a:gd name="connsiteY1" fmla="*/ 216569 h 1130969"/>
                    <a:gd name="connsiteX2" fmla="*/ 842211 w 895015"/>
                    <a:gd name="connsiteY2" fmla="*/ 0 h 1130969"/>
                    <a:gd name="connsiteX3" fmla="*/ 625642 w 895015"/>
                    <a:gd name="connsiteY3" fmla="*/ 0 h 1130969"/>
                    <a:gd name="connsiteX4" fmla="*/ 0 w 895015"/>
                    <a:gd name="connsiteY4" fmla="*/ 906379 h 1130969"/>
                    <a:gd name="connsiteX5" fmla="*/ 24063 w 895015"/>
                    <a:gd name="connsiteY5" fmla="*/ 1130969 h 1130969"/>
                    <a:gd name="connsiteX6" fmla="*/ 256674 w 895015"/>
                    <a:gd name="connsiteY6" fmla="*/ 1122948 h 1130969"/>
                    <a:gd name="connsiteX0" fmla="*/ 256674 w 917747"/>
                    <a:gd name="connsiteY0" fmla="*/ 1122948 h 1130969"/>
                    <a:gd name="connsiteX1" fmla="*/ 890337 w 917747"/>
                    <a:gd name="connsiteY1" fmla="*/ 216569 h 1130969"/>
                    <a:gd name="connsiteX2" fmla="*/ 842211 w 917747"/>
                    <a:gd name="connsiteY2" fmla="*/ 0 h 1130969"/>
                    <a:gd name="connsiteX3" fmla="*/ 625642 w 917747"/>
                    <a:gd name="connsiteY3" fmla="*/ 0 h 1130969"/>
                    <a:gd name="connsiteX4" fmla="*/ 0 w 917747"/>
                    <a:gd name="connsiteY4" fmla="*/ 906379 h 1130969"/>
                    <a:gd name="connsiteX5" fmla="*/ 24063 w 917747"/>
                    <a:gd name="connsiteY5" fmla="*/ 1130969 h 1130969"/>
                    <a:gd name="connsiteX6" fmla="*/ 256674 w 917747"/>
                    <a:gd name="connsiteY6" fmla="*/ 1122948 h 1130969"/>
                    <a:gd name="connsiteX0" fmla="*/ 256674 w 917747"/>
                    <a:gd name="connsiteY0" fmla="*/ 1154698 h 1162719"/>
                    <a:gd name="connsiteX1" fmla="*/ 890337 w 917747"/>
                    <a:gd name="connsiteY1" fmla="*/ 248319 h 1162719"/>
                    <a:gd name="connsiteX2" fmla="*/ 842211 w 917747"/>
                    <a:gd name="connsiteY2" fmla="*/ 31750 h 1162719"/>
                    <a:gd name="connsiteX3" fmla="*/ 625642 w 917747"/>
                    <a:gd name="connsiteY3" fmla="*/ 31750 h 1162719"/>
                    <a:gd name="connsiteX4" fmla="*/ 0 w 917747"/>
                    <a:gd name="connsiteY4" fmla="*/ 938129 h 1162719"/>
                    <a:gd name="connsiteX5" fmla="*/ 24063 w 917747"/>
                    <a:gd name="connsiteY5" fmla="*/ 1162719 h 1162719"/>
                    <a:gd name="connsiteX6" fmla="*/ 256674 w 917747"/>
                    <a:gd name="connsiteY6" fmla="*/ 1154698 h 1162719"/>
                    <a:gd name="connsiteX0" fmla="*/ 256674 w 917747"/>
                    <a:gd name="connsiteY0" fmla="*/ 1166461 h 1174482"/>
                    <a:gd name="connsiteX1" fmla="*/ 890337 w 917747"/>
                    <a:gd name="connsiteY1" fmla="*/ 260082 h 1174482"/>
                    <a:gd name="connsiteX2" fmla="*/ 842211 w 917747"/>
                    <a:gd name="connsiteY2" fmla="*/ 43513 h 1174482"/>
                    <a:gd name="connsiteX3" fmla="*/ 625642 w 917747"/>
                    <a:gd name="connsiteY3" fmla="*/ 43513 h 1174482"/>
                    <a:gd name="connsiteX4" fmla="*/ 0 w 917747"/>
                    <a:gd name="connsiteY4" fmla="*/ 949892 h 1174482"/>
                    <a:gd name="connsiteX5" fmla="*/ 24063 w 917747"/>
                    <a:gd name="connsiteY5" fmla="*/ 1174482 h 1174482"/>
                    <a:gd name="connsiteX6" fmla="*/ 256674 w 917747"/>
                    <a:gd name="connsiteY6" fmla="*/ 1166461 h 1174482"/>
                    <a:gd name="connsiteX0" fmla="*/ 256674 w 917747"/>
                    <a:gd name="connsiteY0" fmla="*/ 1166461 h 1203631"/>
                    <a:gd name="connsiteX1" fmla="*/ 890337 w 917747"/>
                    <a:gd name="connsiteY1" fmla="*/ 260082 h 1203631"/>
                    <a:gd name="connsiteX2" fmla="*/ 842211 w 917747"/>
                    <a:gd name="connsiteY2" fmla="*/ 43513 h 1203631"/>
                    <a:gd name="connsiteX3" fmla="*/ 625642 w 917747"/>
                    <a:gd name="connsiteY3" fmla="*/ 43513 h 1203631"/>
                    <a:gd name="connsiteX4" fmla="*/ 0 w 917747"/>
                    <a:gd name="connsiteY4" fmla="*/ 949892 h 1203631"/>
                    <a:gd name="connsiteX5" fmla="*/ 24063 w 917747"/>
                    <a:gd name="connsiteY5" fmla="*/ 1174482 h 1203631"/>
                    <a:gd name="connsiteX6" fmla="*/ 256674 w 917747"/>
                    <a:gd name="connsiteY6" fmla="*/ 1166461 h 1203631"/>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 name="connsiteX0" fmla="*/ 262919 w 923992"/>
                    <a:gd name="connsiteY0" fmla="*/ 1166461 h 1211739"/>
                    <a:gd name="connsiteX1" fmla="*/ 896582 w 923992"/>
                    <a:gd name="connsiteY1" fmla="*/ 260082 h 1211739"/>
                    <a:gd name="connsiteX2" fmla="*/ 848456 w 923992"/>
                    <a:gd name="connsiteY2" fmla="*/ 43513 h 1211739"/>
                    <a:gd name="connsiteX3" fmla="*/ 631887 w 923992"/>
                    <a:gd name="connsiteY3" fmla="*/ 43513 h 1211739"/>
                    <a:gd name="connsiteX4" fmla="*/ 6245 w 923992"/>
                    <a:gd name="connsiteY4" fmla="*/ 949892 h 1211739"/>
                    <a:gd name="connsiteX5" fmla="*/ 30308 w 923992"/>
                    <a:gd name="connsiteY5" fmla="*/ 1174482 h 1211739"/>
                    <a:gd name="connsiteX6" fmla="*/ 262919 w 923992"/>
                    <a:gd name="connsiteY6" fmla="*/ 1166461 h 1211739"/>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747" h="1211739">
                      <a:moveTo>
                        <a:pt x="256674" y="1166461"/>
                      </a:moveTo>
                      <a:lnTo>
                        <a:pt x="890337" y="260082"/>
                      </a:lnTo>
                      <a:cubicBezTo>
                        <a:pt x="931445" y="192655"/>
                        <a:pt x="934453" y="96653"/>
                        <a:pt x="842211" y="43513"/>
                      </a:cubicBezTo>
                      <a:cubicBezTo>
                        <a:pt x="765259" y="-27925"/>
                        <a:pt x="712119" y="650"/>
                        <a:pt x="625642" y="43513"/>
                      </a:cubicBezTo>
                      <a:lnTo>
                        <a:pt x="0" y="949892"/>
                      </a:lnTo>
                      <a:cubicBezTo>
                        <a:pt x="-39604" y="1024755"/>
                        <a:pt x="-31583" y="1094856"/>
                        <a:pt x="24063" y="1174482"/>
                      </a:cubicBezTo>
                      <a:cubicBezTo>
                        <a:pt x="153988" y="1243245"/>
                        <a:pt x="202950" y="1202473"/>
                        <a:pt x="256674" y="1166461"/>
                      </a:cubicBezTo>
                      <a:close/>
                    </a:path>
                  </a:pathLst>
                </a:custGeom>
                <a:solidFill>
                  <a:srgbClr val="1D2E58">
                    <a:lumMod val="60000"/>
                    <a:lumOff val="40000"/>
                  </a:srgbClr>
                </a:soli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37" name="Freeform 39">
                  <a:extLst>
                    <a:ext uri="{FF2B5EF4-FFF2-40B4-BE49-F238E27FC236}">
                      <a16:creationId xmlns:a16="http://schemas.microsoft.com/office/drawing/2014/main" id="{9F5A0620-CFFF-4E41-9B8F-394596ABE492}"/>
                    </a:ext>
                  </a:extLst>
                </p:cNvPr>
                <p:cNvSpPr/>
                <p:nvPr/>
              </p:nvSpPr>
              <p:spPr bwMode="auto">
                <a:xfrm>
                  <a:off x="2461753" y="3278840"/>
                  <a:ext cx="619644" cy="1434470"/>
                </a:xfrm>
                <a:custGeom>
                  <a:avLst/>
                  <a:gdLst>
                    <a:gd name="connsiteX0" fmla="*/ 1010653 w 1283368"/>
                    <a:gd name="connsiteY0" fmla="*/ 16042 h 3296653"/>
                    <a:gd name="connsiteX1" fmla="*/ 40105 w 1283368"/>
                    <a:gd name="connsiteY1" fmla="*/ 1435768 h 3296653"/>
                    <a:gd name="connsiteX2" fmla="*/ 0 w 1283368"/>
                    <a:gd name="connsiteY2" fmla="*/ 1668379 h 3296653"/>
                    <a:gd name="connsiteX3" fmla="*/ 8021 w 1283368"/>
                    <a:gd name="connsiteY3" fmla="*/ 3136232 h 3296653"/>
                    <a:gd name="connsiteX4" fmla="*/ 176463 w 1283368"/>
                    <a:gd name="connsiteY4" fmla="*/ 3296653 h 3296653"/>
                    <a:gd name="connsiteX5" fmla="*/ 368968 w 1283368"/>
                    <a:gd name="connsiteY5" fmla="*/ 3152274 h 3296653"/>
                    <a:gd name="connsiteX6" fmla="*/ 376990 w 1283368"/>
                    <a:gd name="connsiteY6" fmla="*/ 1532021 h 3296653"/>
                    <a:gd name="connsiteX7" fmla="*/ 1283368 w 1283368"/>
                    <a:gd name="connsiteY7" fmla="*/ 232611 h 3296653"/>
                    <a:gd name="connsiteX8" fmla="*/ 1259305 w 1283368"/>
                    <a:gd name="connsiteY8" fmla="*/ 0 h 3296653"/>
                    <a:gd name="connsiteX9" fmla="*/ 1010653 w 1283368"/>
                    <a:gd name="connsiteY9" fmla="*/ 16042 h 3296653"/>
                    <a:gd name="connsiteX0" fmla="*/ 1010653 w 1307114"/>
                    <a:gd name="connsiteY0" fmla="*/ 16042 h 3296653"/>
                    <a:gd name="connsiteX1" fmla="*/ 40105 w 1307114"/>
                    <a:gd name="connsiteY1" fmla="*/ 1435768 h 3296653"/>
                    <a:gd name="connsiteX2" fmla="*/ 0 w 1307114"/>
                    <a:gd name="connsiteY2" fmla="*/ 1668379 h 3296653"/>
                    <a:gd name="connsiteX3" fmla="*/ 8021 w 1307114"/>
                    <a:gd name="connsiteY3" fmla="*/ 3136232 h 3296653"/>
                    <a:gd name="connsiteX4" fmla="*/ 176463 w 1307114"/>
                    <a:gd name="connsiteY4" fmla="*/ 3296653 h 3296653"/>
                    <a:gd name="connsiteX5" fmla="*/ 368968 w 1307114"/>
                    <a:gd name="connsiteY5" fmla="*/ 3152274 h 3296653"/>
                    <a:gd name="connsiteX6" fmla="*/ 376990 w 1307114"/>
                    <a:gd name="connsiteY6" fmla="*/ 1532021 h 3296653"/>
                    <a:gd name="connsiteX7" fmla="*/ 1283368 w 1307114"/>
                    <a:gd name="connsiteY7" fmla="*/ 232611 h 3296653"/>
                    <a:gd name="connsiteX8" fmla="*/ 1259305 w 1307114"/>
                    <a:gd name="connsiteY8" fmla="*/ 0 h 3296653"/>
                    <a:gd name="connsiteX9" fmla="*/ 1010653 w 1307114"/>
                    <a:gd name="connsiteY9" fmla="*/ 16042 h 3296653"/>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61604 h 3342215"/>
                    <a:gd name="connsiteX1" fmla="*/ 40105 w 1307114"/>
                    <a:gd name="connsiteY1" fmla="*/ 1481330 h 3342215"/>
                    <a:gd name="connsiteX2" fmla="*/ 0 w 1307114"/>
                    <a:gd name="connsiteY2" fmla="*/ 1713941 h 3342215"/>
                    <a:gd name="connsiteX3" fmla="*/ 8021 w 1307114"/>
                    <a:gd name="connsiteY3" fmla="*/ 3181794 h 3342215"/>
                    <a:gd name="connsiteX4" fmla="*/ 176463 w 1307114"/>
                    <a:gd name="connsiteY4" fmla="*/ 3342215 h 3342215"/>
                    <a:gd name="connsiteX5" fmla="*/ 368968 w 1307114"/>
                    <a:gd name="connsiteY5" fmla="*/ 3197836 h 3342215"/>
                    <a:gd name="connsiteX6" fmla="*/ 376990 w 1307114"/>
                    <a:gd name="connsiteY6" fmla="*/ 1577583 h 3342215"/>
                    <a:gd name="connsiteX7" fmla="*/ 1283368 w 1307114"/>
                    <a:gd name="connsiteY7" fmla="*/ 278173 h 3342215"/>
                    <a:gd name="connsiteX8" fmla="*/ 1259305 w 1307114"/>
                    <a:gd name="connsiteY8" fmla="*/ 45562 h 3342215"/>
                    <a:gd name="connsiteX9" fmla="*/ 1010653 w 1307114"/>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16293 w 1319647"/>
                    <a:gd name="connsiteY1" fmla="*/ 150038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19647" h="3334194">
                      <a:moveTo>
                        <a:pt x="1010653" y="61604"/>
                      </a:moveTo>
                      <a:lnTo>
                        <a:pt x="16293" y="1500380"/>
                      </a:lnTo>
                      <a:lnTo>
                        <a:pt x="0" y="1713941"/>
                      </a:lnTo>
                      <a:cubicBezTo>
                        <a:pt x="2674" y="2203225"/>
                        <a:pt x="5347" y="2692510"/>
                        <a:pt x="8021" y="3181794"/>
                      </a:cubicBezTo>
                      <a:cubicBezTo>
                        <a:pt x="16042" y="3251310"/>
                        <a:pt x="32084" y="3320826"/>
                        <a:pt x="176463" y="3334194"/>
                      </a:cubicBezTo>
                      <a:cubicBezTo>
                        <a:pt x="352925" y="3310132"/>
                        <a:pt x="344905" y="3262004"/>
                        <a:pt x="368968" y="3197836"/>
                      </a:cubicBezTo>
                      <a:lnTo>
                        <a:pt x="376990" y="1577583"/>
                      </a:lnTo>
                      <a:lnTo>
                        <a:pt x="1283368" y="278173"/>
                      </a:lnTo>
                      <a:cubicBezTo>
                        <a:pt x="1315453" y="184594"/>
                        <a:pt x="1355558" y="147163"/>
                        <a:pt x="1259305" y="45562"/>
                      </a:cubicBezTo>
                      <a:cubicBezTo>
                        <a:pt x="1112252" y="-37323"/>
                        <a:pt x="1085516" y="8131"/>
                        <a:pt x="1010653" y="61604"/>
                      </a:cubicBezTo>
                      <a:close/>
                    </a:path>
                  </a:pathLst>
                </a:custGeom>
                <a:solidFill>
                  <a:srgbClr val="1D2E58">
                    <a:lumMod val="60000"/>
                    <a:lumOff val="40000"/>
                  </a:srgbClr>
                </a:soli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38" name="Freeform 41">
                  <a:extLst>
                    <a:ext uri="{FF2B5EF4-FFF2-40B4-BE49-F238E27FC236}">
                      <a16:creationId xmlns:a16="http://schemas.microsoft.com/office/drawing/2014/main" id="{563DBD16-F6F2-4014-8564-5107C7EA8078}"/>
                    </a:ext>
                  </a:extLst>
                </p:cNvPr>
                <p:cNvSpPr/>
                <p:nvPr/>
              </p:nvSpPr>
              <p:spPr bwMode="auto">
                <a:xfrm flipH="1">
                  <a:off x="1775315" y="3278840"/>
                  <a:ext cx="616174" cy="1434470"/>
                </a:xfrm>
                <a:custGeom>
                  <a:avLst/>
                  <a:gdLst>
                    <a:gd name="connsiteX0" fmla="*/ 1010653 w 1283368"/>
                    <a:gd name="connsiteY0" fmla="*/ 16042 h 3296653"/>
                    <a:gd name="connsiteX1" fmla="*/ 40105 w 1283368"/>
                    <a:gd name="connsiteY1" fmla="*/ 1435768 h 3296653"/>
                    <a:gd name="connsiteX2" fmla="*/ 0 w 1283368"/>
                    <a:gd name="connsiteY2" fmla="*/ 1668379 h 3296653"/>
                    <a:gd name="connsiteX3" fmla="*/ 8021 w 1283368"/>
                    <a:gd name="connsiteY3" fmla="*/ 3136232 h 3296653"/>
                    <a:gd name="connsiteX4" fmla="*/ 176463 w 1283368"/>
                    <a:gd name="connsiteY4" fmla="*/ 3296653 h 3296653"/>
                    <a:gd name="connsiteX5" fmla="*/ 368968 w 1283368"/>
                    <a:gd name="connsiteY5" fmla="*/ 3152274 h 3296653"/>
                    <a:gd name="connsiteX6" fmla="*/ 376990 w 1283368"/>
                    <a:gd name="connsiteY6" fmla="*/ 1532021 h 3296653"/>
                    <a:gd name="connsiteX7" fmla="*/ 1283368 w 1283368"/>
                    <a:gd name="connsiteY7" fmla="*/ 232611 h 3296653"/>
                    <a:gd name="connsiteX8" fmla="*/ 1259305 w 1283368"/>
                    <a:gd name="connsiteY8" fmla="*/ 0 h 3296653"/>
                    <a:gd name="connsiteX9" fmla="*/ 1010653 w 1283368"/>
                    <a:gd name="connsiteY9" fmla="*/ 16042 h 3296653"/>
                    <a:gd name="connsiteX0" fmla="*/ 1010653 w 1307114"/>
                    <a:gd name="connsiteY0" fmla="*/ 16042 h 3296653"/>
                    <a:gd name="connsiteX1" fmla="*/ 40105 w 1307114"/>
                    <a:gd name="connsiteY1" fmla="*/ 1435768 h 3296653"/>
                    <a:gd name="connsiteX2" fmla="*/ 0 w 1307114"/>
                    <a:gd name="connsiteY2" fmla="*/ 1668379 h 3296653"/>
                    <a:gd name="connsiteX3" fmla="*/ 8021 w 1307114"/>
                    <a:gd name="connsiteY3" fmla="*/ 3136232 h 3296653"/>
                    <a:gd name="connsiteX4" fmla="*/ 176463 w 1307114"/>
                    <a:gd name="connsiteY4" fmla="*/ 3296653 h 3296653"/>
                    <a:gd name="connsiteX5" fmla="*/ 368968 w 1307114"/>
                    <a:gd name="connsiteY5" fmla="*/ 3152274 h 3296653"/>
                    <a:gd name="connsiteX6" fmla="*/ 376990 w 1307114"/>
                    <a:gd name="connsiteY6" fmla="*/ 1532021 h 3296653"/>
                    <a:gd name="connsiteX7" fmla="*/ 1283368 w 1307114"/>
                    <a:gd name="connsiteY7" fmla="*/ 232611 h 3296653"/>
                    <a:gd name="connsiteX8" fmla="*/ 1259305 w 1307114"/>
                    <a:gd name="connsiteY8" fmla="*/ 0 h 3296653"/>
                    <a:gd name="connsiteX9" fmla="*/ 1010653 w 1307114"/>
                    <a:gd name="connsiteY9" fmla="*/ 16042 h 3296653"/>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61604 h 3342215"/>
                    <a:gd name="connsiteX1" fmla="*/ 40105 w 1307114"/>
                    <a:gd name="connsiteY1" fmla="*/ 1481330 h 3342215"/>
                    <a:gd name="connsiteX2" fmla="*/ 0 w 1307114"/>
                    <a:gd name="connsiteY2" fmla="*/ 1713941 h 3342215"/>
                    <a:gd name="connsiteX3" fmla="*/ 8021 w 1307114"/>
                    <a:gd name="connsiteY3" fmla="*/ 3181794 h 3342215"/>
                    <a:gd name="connsiteX4" fmla="*/ 176463 w 1307114"/>
                    <a:gd name="connsiteY4" fmla="*/ 3342215 h 3342215"/>
                    <a:gd name="connsiteX5" fmla="*/ 368968 w 1307114"/>
                    <a:gd name="connsiteY5" fmla="*/ 3197836 h 3342215"/>
                    <a:gd name="connsiteX6" fmla="*/ 376990 w 1307114"/>
                    <a:gd name="connsiteY6" fmla="*/ 1577583 h 3342215"/>
                    <a:gd name="connsiteX7" fmla="*/ 1283368 w 1307114"/>
                    <a:gd name="connsiteY7" fmla="*/ 278173 h 3342215"/>
                    <a:gd name="connsiteX8" fmla="*/ 1259305 w 1307114"/>
                    <a:gd name="connsiteY8" fmla="*/ 45562 h 3342215"/>
                    <a:gd name="connsiteX9" fmla="*/ 1010653 w 1307114"/>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03264 w 1312258"/>
                    <a:gd name="connsiteY0" fmla="*/ 61604 h 3334194"/>
                    <a:gd name="connsiteX1" fmla="*/ 32716 w 1312258"/>
                    <a:gd name="connsiteY1" fmla="*/ 1481330 h 3334194"/>
                    <a:gd name="connsiteX2" fmla="*/ 2136 w 1312258"/>
                    <a:gd name="connsiteY2" fmla="*/ 1713941 h 3334194"/>
                    <a:gd name="connsiteX3" fmla="*/ 632 w 1312258"/>
                    <a:gd name="connsiteY3" fmla="*/ 3181794 h 3334194"/>
                    <a:gd name="connsiteX4" fmla="*/ 169074 w 1312258"/>
                    <a:gd name="connsiteY4" fmla="*/ 3334194 h 3334194"/>
                    <a:gd name="connsiteX5" fmla="*/ 361579 w 1312258"/>
                    <a:gd name="connsiteY5" fmla="*/ 3197836 h 3334194"/>
                    <a:gd name="connsiteX6" fmla="*/ 369601 w 1312258"/>
                    <a:gd name="connsiteY6" fmla="*/ 1577583 h 3334194"/>
                    <a:gd name="connsiteX7" fmla="*/ 1275979 w 1312258"/>
                    <a:gd name="connsiteY7" fmla="*/ 278173 h 3334194"/>
                    <a:gd name="connsiteX8" fmla="*/ 1251916 w 1312258"/>
                    <a:gd name="connsiteY8" fmla="*/ 45562 h 3334194"/>
                    <a:gd name="connsiteX9" fmla="*/ 1003264 w 1312258"/>
                    <a:gd name="connsiteY9" fmla="*/ 61604 h 3334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12258" h="3334194">
                      <a:moveTo>
                        <a:pt x="1003264" y="61604"/>
                      </a:moveTo>
                      <a:lnTo>
                        <a:pt x="32716" y="1481330"/>
                      </a:lnTo>
                      <a:cubicBezTo>
                        <a:pt x="19348" y="1558867"/>
                        <a:pt x="5979" y="1593541"/>
                        <a:pt x="2136" y="1713941"/>
                      </a:cubicBezTo>
                      <a:cubicBezTo>
                        <a:pt x="4810" y="2203225"/>
                        <a:pt x="-2042" y="2692510"/>
                        <a:pt x="632" y="3181794"/>
                      </a:cubicBezTo>
                      <a:cubicBezTo>
                        <a:pt x="8653" y="3251310"/>
                        <a:pt x="24695" y="3320826"/>
                        <a:pt x="169074" y="3334194"/>
                      </a:cubicBezTo>
                      <a:cubicBezTo>
                        <a:pt x="345536" y="3310132"/>
                        <a:pt x="337516" y="3262004"/>
                        <a:pt x="361579" y="3197836"/>
                      </a:cubicBezTo>
                      <a:lnTo>
                        <a:pt x="369601" y="1577583"/>
                      </a:lnTo>
                      <a:lnTo>
                        <a:pt x="1275979" y="278173"/>
                      </a:lnTo>
                      <a:cubicBezTo>
                        <a:pt x="1308064" y="184594"/>
                        <a:pt x="1348169" y="147163"/>
                        <a:pt x="1251916" y="45562"/>
                      </a:cubicBezTo>
                      <a:cubicBezTo>
                        <a:pt x="1104863" y="-37323"/>
                        <a:pt x="1078127" y="8131"/>
                        <a:pt x="1003264" y="61604"/>
                      </a:cubicBezTo>
                      <a:close/>
                    </a:path>
                  </a:pathLst>
                </a:custGeom>
                <a:solidFill>
                  <a:srgbClr val="1D2E58">
                    <a:lumMod val="60000"/>
                    <a:lumOff val="40000"/>
                  </a:srgbClr>
                </a:soli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39" name="Rectangle 138">
                  <a:extLst>
                    <a:ext uri="{FF2B5EF4-FFF2-40B4-BE49-F238E27FC236}">
                      <a16:creationId xmlns:a16="http://schemas.microsoft.com/office/drawing/2014/main" id="{B90873BC-F372-4A5C-A517-2E31AA1D0917}"/>
                    </a:ext>
                  </a:extLst>
                </p:cNvPr>
                <p:cNvSpPr/>
                <p:nvPr/>
              </p:nvSpPr>
              <p:spPr bwMode="auto">
                <a:xfrm>
                  <a:off x="2058028" y="4577279"/>
                  <a:ext cx="147069" cy="38378"/>
                </a:xfrm>
                <a:prstGeom prst="rect">
                  <a:avLst/>
                </a:prstGeom>
                <a:solidFill>
                  <a:srgbClr val="68A0DE"/>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cxnSp>
              <p:nvCxnSpPr>
                <p:cNvPr id="140" name="Straight Connector 139">
                  <a:extLst>
                    <a:ext uri="{FF2B5EF4-FFF2-40B4-BE49-F238E27FC236}">
                      <a16:creationId xmlns:a16="http://schemas.microsoft.com/office/drawing/2014/main" id="{290BD4BA-6297-46AA-A6CF-2BFE5A466EB8}"/>
                    </a:ext>
                  </a:extLst>
                </p:cNvPr>
                <p:cNvCxnSpPr>
                  <a:cxnSpLocks/>
                </p:cNvCxnSpPr>
                <p:nvPr/>
              </p:nvCxnSpPr>
              <p:spPr bwMode="auto">
                <a:xfrm flipV="1">
                  <a:off x="2225474" y="3957563"/>
                  <a:ext cx="145887" cy="0"/>
                </a:xfrm>
                <a:prstGeom prst="line">
                  <a:avLst/>
                </a:prstGeom>
                <a:noFill/>
                <a:ln w="28575" cap="flat" cmpd="sng" algn="ctr">
                  <a:solidFill>
                    <a:srgbClr val="F4AB33"/>
                  </a:solidFill>
                  <a:prstDash val="solid"/>
                  <a:round/>
                  <a:headEnd type="none" w="med" len="med"/>
                  <a:tailEnd type="none" w="med" len="med"/>
                </a:ln>
                <a:effectLst/>
              </p:spPr>
            </p:cxnSp>
            <p:cxnSp>
              <p:nvCxnSpPr>
                <p:cNvPr id="141" name="Straight Connector 140">
                  <a:extLst>
                    <a:ext uri="{FF2B5EF4-FFF2-40B4-BE49-F238E27FC236}">
                      <a16:creationId xmlns:a16="http://schemas.microsoft.com/office/drawing/2014/main" id="{3BAA451D-645F-4139-893E-EADCF1638520}"/>
                    </a:ext>
                  </a:extLst>
                </p:cNvPr>
                <p:cNvCxnSpPr>
                  <a:cxnSpLocks/>
                </p:cNvCxnSpPr>
                <p:nvPr/>
              </p:nvCxnSpPr>
              <p:spPr bwMode="auto">
                <a:xfrm flipV="1">
                  <a:off x="2481584" y="3957563"/>
                  <a:ext cx="157186" cy="0"/>
                </a:xfrm>
                <a:prstGeom prst="line">
                  <a:avLst/>
                </a:prstGeom>
                <a:noFill/>
                <a:ln w="28575" cap="flat" cmpd="sng" algn="ctr">
                  <a:solidFill>
                    <a:srgbClr val="F4AB33"/>
                  </a:solidFill>
                  <a:prstDash val="solid"/>
                  <a:round/>
                  <a:headEnd type="none" w="med" len="med"/>
                  <a:tailEnd type="none" w="med" len="med"/>
                </a:ln>
                <a:effectLst/>
              </p:spPr>
            </p:cxnSp>
            <p:cxnSp>
              <p:nvCxnSpPr>
                <p:cNvPr id="142" name="Straight Connector 141">
                  <a:extLst>
                    <a:ext uri="{FF2B5EF4-FFF2-40B4-BE49-F238E27FC236}">
                      <a16:creationId xmlns:a16="http://schemas.microsoft.com/office/drawing/2014/main" id="{CA57A97F-4A22-4E63-9C9A-4A7D0BE4B018}"/>
                    </a:ext>
                  </a:extLst>
                </p:cNvPr>
                <p:cNvCxnSpPr/>
                <p:nvPr/>
              </p:nvCxnSpPr>
              <p:spPr bwMode="auto">
                <a:xfrm>
                  <a:off x="2225474" y="4402355"/>
                  <a:ext cx="156302" cy="0"/>
                </a:xfrm>
                <a:prstGeom prst="line">
                  <a:avLst/>
                </a:prstGeom>
                <a:noFill/>
                <a:ln w="28575" cap="flat" cmpd="sng" algn="ctr">
                  <a:solidFill>
                    <a:srgbClr val="F4AB33"/>
                  </a:solidFill>
                  <a:prstDash val="solid"/>
                  <a:round/>
                  <a:headEnd type="none" w="med" len="med"/>
                  <a:tailEnd type="none" w="med" len="med"/>
                </a:ln>
                <a:effectLst/>
              </p:spPr>
            </p:cxnSp>
            <p:cxnSp>
              <p:nvCxnSpPr>
                <p:cNvPr id="143" name="Straight Connector 142">
                  <a:extLst>
                    <a:ext uri="{FF2B5EF4-FFF2-40B4-BE49-F238E27FC236}">
                      <a16:creationId xmlns:a16="http://schemas.microsoft.com/office/drawing/2014/main" id="{500E0306-B918-45C1-9B62-4DCEFECBC786}"/>
                    </a:ext>
                  </a:extLst>
                </p:cNvPr>
                <p:cNvCxnSpPr/>
                <p:nvPr/>
              </p:nvCxnSpPr>
              <p:spPr bwMode="auto">
                <a:xfrm>
                  <a:off x="2466518" y="4402355"/>
                  <a:ext cx="169484" cy="0"/>
                </a:xfrm>
                <a:prstGeom prst="line">
                  <a:avLst/>
                </a:prstGeom>
                <a:noFill/>
                <a:ln w="28575" cap="flat" cmpd="sng" algn="ctr">
                  <a:solidFill>
                    <a:srgbClr val="F4AB33"/>
                  </a:solidFill>
                  <a:prstDash val="solid"/>
                  <a:round/>
                  <a:headEnd type="none" w="med" len="med"/>
                  <a:tailEnd type="none" w="med" len="med"/>
                </a:ln>
                <a:effectLst/>
              </p:spPr>
            </p:cxnSp>
            <p:cxnSp>
              <p:nvCxnSpPr>
                <p:cNvPr id="144" name="Straight Connector 143">
                  <a:extLst>
                    <a:ext uri="{FF2B5EF4-FFF2-40B4-BE49-F238E27FC236}">
                      <a16:creationId xmlns:a16="http://schemas.microsoft.com/office/drawing/2014/main" id="{A855F384-41B6-4DB4-9D5D-FF34E9AB8156}"/>
                    </a:ext>
                  </a:extLst>
                </p:cNvPr>
                <p:cNvCxnSpPr/>
                <p:nvPr/>
              </p:nvCxnSpPr>
              <p:spPr bwMode="auto">
                <a:xfrm>
                  <a:off x="2680199" y="3673882"/>
                  <a:ext cx="306165" cy="218384"/>
                </a:xfrm>
                <a:prstGeom prst="line">
                  <a:avLst/>
                </a:prstGeom>
                <a:noFill/>
                <a:ln w="28575" cap="flat" cmpd="sng" algn="ctr">
                  <a:solidFill>
                    <a:srgbClr val="F4AB33"/>
                  </a:solidFill>
                  <a:prstDash val="solid"/>
                  <a:round/>
                  <a:headEnd type="none" w="med" len="med"/>
                  <a:tailEnd type="none" w="med" len="med"/>
                </a:ln>
                <a:effectLst/>
              </p:spPr>
            </p:cxnSp>
            <p:cxnSp>
              <p:nvCxnSpPr>
                <p:cNvPr id="145" name="Straight Connector 144">
                  <a:extLst>
                    <a:ext uri="{FF2B5EF4-FFF2-40B4-BE49-F238E27FC236}">
                      <a16:creationId xmlns:a16="http://schemas.microsoft.com/office/drawing/2014/main" id="{2CB99653-5AD0-4C43-9786-13ED38A2F9AE}"/>
                    </a:ext>
                  </a:extLst>
                </p:cNvPr>
                <p:cNvCxnSpPr/>
                <p:nvPr/>
              </p:nvCxnSpPr>
              <p:spPr bwMode="auto">
                <a:xfrm flipV="1">
                  <a:off x="1861017" y="3666349"/>
                  <a:ext cx="302898" cy="225917"/>
                </a:xfrm>
                <a:prstGeom prst="line">
                  <a:avLst/>
                </a:prstGeom>
                <a:noFill/>
                <a:ln w="28575" cap="flat" cmpd="sng" algn="ctr">
                  <a:solidFill>
                    <a:srgbClr val="F4AB33"/>
                  </a:solidFill>
                  <a:prstDash val="solid"/>
                  <a:round/>
                  <a:headEnd type="none" w="med" len="med"/>
                  <a:tailEnd type="none" w="med" len="med"/>
                </a:ln>
                <a:effectLst/>
              </p:spPr>
            </p:cxnSp>
            <p:sp>
              <p:nvSpPr>
                <p:cNvPr id="146" name="Rectangle 145">
                  <a:extLst>
                    <a:ext uri="{FF2B5EF4-FFF2-40B4-BE49-F238E27FC236}">
                      <a16:creationId xmlns:a16="http://schemas.microsoft.com/office/drawing/2014/main" id="{CB6EA3BF-3752-4FF6-A96E-AD4FB05525EF}"/>
                    </a:ext>
                  </a:extLst>
                </p:cNvPr>
                <p:cNvSpPr/>
                <p:nvPr/>
              </p:nvSpPr>
              <p:spPr bwMode="auto">
                <a:xfrm rot="19486446">
                  <a:off x="1986661" y="3744898"/>
                  <a:ext cx="50241" cy="70776"/>
                </a:xfrm>
                <a:prstGeom prst="rect">
                  <a:avLst/>
                </a:prstGeom>
                <a:solidFill>
                  <a:srgbClr val="F4AB33">
                    <a:lumMod val="50000"/>
                  </a:srgbClr>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47" name="Rectangle 146">
                  <a:extLst>
                    <a:ext uri="{FF2B5EF4-FFF2-40B4-BE49-F238E27FC236}">
                      <a16:creationId xmlns:a16="http://schemas.microsoft.com/office/drawing/2014/main" id="{4B7DB9B6-A866-47D1-A1E8-68CC758B03DE}"/>
                    </a:ext>
                  </a:extLst>
                </p:cNvPr>
                <p:cNvSpPr/>
                <p:nvPr/>
              </p:nvSpPr>
              <p:spPr bwMode="auto">
                <a:xfrm rot="2113554" flipV="1">
                  <a:off x="2815093" y="3749685"/>
                  <a:ext cx="50241" cy="70776"/>
                </a:xfrm>
                <a:prstGeom prst="rect">
                  <a:avLst/>
                </a:prstGeom>
                <a:solidFill>
                  <a:srgbClr val="F4AB33">
                    <a:lumMod val="50000"/>
                  </a:srgbClr>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48" name="Rectangle 147">
                  <a:extLst>
                    <a:ext uri="{FF2B5EF4-FFF2-40B4-BE49-F238E27FC236}">
                      <a16:creationId xmlns:a16="http://schemas.microsoft.com/office/drawing/2014/main" id="{3D471A2B-8130-4757-A9F4-4C15B339F1FA}"/>
                    </a:ext>
                  </a:extLst>
                </p:cNvPr>
                <p:cNvSpPr/>
                <p:nvPr/>
              </p:nvSpPr>
              <p:spPr bwMode="auto">
                <a:xfrm rot="5400000" flipV="1">
                  <a:off x="2404514" y="4110830"/>
                  <a:ext cx="50241" cy="70776"/>
                </a:xfrm>
                <a:prstGeom prst="rect">
                  <a:avLst/>
                </a:prstGeom>
                <a:solidFill>
                  <a:srgbClr val="F4AB33">
                    <a:lumMod val="50000"/>
                  </a:srgbClr>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49" name="7-Point Star 14">
                  <a:extLst>
                    <a:ext uri="{FF2B5EF4-FFF2-40B4-BE49-F238E27FC236}">
                      <a16:creationId xmlns:a16="http://schemas.microsoft.com/office/drawing/2014/main" id="{F7737387-0925-4F5A-B90B-6A3FF5A41155}"/>
                    </a:ext>
                  </a:extLst>
                </p:cNvPr>
                <p:cNvSpPr/>
                <p:nvPr/>
              </p:nvSpPr>
              <p:spPr bwMode="auto">
                <a:xfrm rot="20253103">
                  <a:off x="1930247" y="4517019"/>
                  <a:ext cx="139352" cy="139352"/>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50" name="7-Point Star 2">
                  <a:extLst>
                    <a:ext uri="{FF2B5EF4-FFF2-40B4-BE49-F238E27FC236}">
                      <a16:creationId xmlns:a16="http://schemas.microsoft.com/office/drawing/2014/main" id="{30447DBD-B777-4F36-AC42-C8E70F6B49F5}"/>
                    </a:ext>
                  </a:extLst>
                </p:cNvPr>
                <p:cNvSpPr/>
                <p:nvPr/>
              </p:nvSpPr>
              <p:spPr bwMode="auto">
                <a:xfrm>
                  <a:off x="2756566" y="4526308"/>
                  <a:ext cx="139352" cy="139352"/>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grpSp>
        </p:grpSp>
        <p:grpSp>
          <p:nvGrpSpPr>
            <p:cNvPr id="73" name="Group 72">
              <a:extLst>
                <a:ext uri="{FF2B5EF4-FFF2-40B4-BE49-F238E27FC236}">
                  <a16:creationId xmlns:a16="http://schemas.microsoft.com/office/drawing/2014/main" id="{C4869C4C-8A24-423D-9453-70E374735B13}"/>
                </a:ext>
              </a:extLst>
            </p:cNvPr>
            <p:cNvGrpSpPr/>
            <p:nvPr/>
          </p:nvGrpSpPr>
          <p:grpSpPr>
            <a:xfrm rot="15900523">
              <a:off x="7438190" y="2987572"/>
              <a:ext cx="548640" cy="548640"/>
              <a:chOff x="257685" y="4076811"/>
              <a:chExt cx="1464471" cy="1434470"/>
            </a:xfrm>
          </p:grpSpPr>
          <p:sp>
            <p:nvSpPr>
              <p:cNvPr id="107" name="Rectangle 106">
                <a:extLst>
                  <a:ext uri="{FF2B5EF4-FFF2-40B4-BE49-F238E27FC236}">
                    <a16:creationId xmlns:a16="http://schemas.microsoft.com/office/drawing/2014/main" id="{4A16AE0E-429E-43A3-BDB8-8DD132D7A4C2}"/>
                  </a:ext>
                </a:extLst>
              </p:cNvPr>
              <p:cNvSpPr/>
              <p:nvPr/>
            </p:nvSpPr>
            <p:spPr bwMode="auto">
              <a:xfrm>
                <a:off x="1183936" y="5140278"/>
                <a:ext cx="144905" cy="38378"/>
              </a:xfrm>
              <a:prstGeom prst="rect">
                <a:avLst/>
              </a:prstGeom>
              <a:solidFill>
                <a:srgbClr val="68A0DE"/>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08" name="Rectangle 107">
                <a:extLst>
                  <a:ext uri="{FF2B5EF4-FFF2-40B4-BE49-F238E27FC236}">
                    <a16:creationId xmlns:a16="http://schemas.microsoft.com/office/drawing/2014/main" id="{76BA8331-C23E-4B35-B7B4-2F42787BA588}"/>
                  </a:ext>
                </a:extLst>
              </p:cNvPr>
              <p:cNvSpPr/>
              <p:nvPr/>
            </p:nvSpPr>
            <p:spPr bwMode="auto">
              <a:xfrm>
                <a:off x="615238" y="5135013"/>
                <a:ext cx="147068" cy="38378"/>
              </a:xfrm>
              <a:prstGeom prst="rect">
                <a:avLst/>
              </a:prstGeom>
              <a:solidFill>
                <a:srgbClr val="68A0DE"/>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09" name="7-Point Star 14">
                <a:extLst>
                  <a:ext uri="{FF2B5EF4-FFF2-40B4-BE49-F238E27FC236}">
                    <a16:creationId xmlns:a16="http://schemas.microsoft.com/office/drawing/2014/main" id="{02ED808A-D3CC-4390-A7D0-F035BC0D77B7}"/>
                  </a:ext>
                </a:extLst>
              </p:cNvPr>
              <p:cNvSpPr/>
              <p:nvPr/>
            </p:nvSpPr>
            <p:spPr bwMode="auto">
              <a:xfrm rot="20253103">
                <a:off x="487455" y="5074753"/>
                <a:ext cx="139353" cy="139353"/>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10" name="7-Point Star 2">
                <a:extLst>
                  <a:ext uri="{FF2B5EF4-FFF2-40B4-BE49-F238E27FC236}">
                    <a16:creationId xmlns:a16="http://schemas.microsoft.com/office/drawing/2014/main" id="{693AB2BF-726A-40E7-9785-BA884D00CE53}"/>
                  </a:ext>
                </a:extLst>
              </p:cNvPr>
              <p:cNvSpPr/>
              <p:nvPr/>
            </p:nvSpPr>
            <p:spPr bwMode="auto">
              <a:xfrm>
                <a:off x="1313777" y="5084042"/>
                <a:ext cx="139353" cy="139353"/>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grpSp>
            <p:nvGrpSpPr>
              <p:cNvPr id="111" name="Group 110">
                <a:extLst>
                  <a:ext uri="{FF2B5EF4-FFF2-40B4-BE49-F238E27FC236}">
                    <a16:creationId xmlns:a16="http://schemas.microsoft.com/office/drawing/2014/main" id="{95DCD358-A415-4018-919F-55FD0713A092}"/>
                  </a:ext>
                </a:extLst>
              </p:cNvPr>
              <p:cNvGrpSpPr/>
              <p:nvPr/>
            </p:nvGrpSpPr>
            <p:grpSpPr>
              <a:xfrm>
                <a:off x="257685" y="4076811"/>
                <a:ext cx="1464471" cy="1434470"/>
                <a:chOff x="1710686" y="3278840"/>
                <a:chExt cx="1464471" cy="1434470"/>
              </a:xfrm>
            </p:grpSpPr>
            <p:sp>
              <p:nvSpPr>
                <p:cNvPr id="112" name="Rectangle 111">
                  <a:extLst>
                    <a:ext uri="{FF2B5EF4-FFF2-40B4-BE49-F238E27FC236}">
                      <a16:creationId xmlns:a16="http://schemas.microsoft.com/office/drawing/2014/main" id="{C9F6F9D0-1B6B-4C30-ABDA-ECA9D2905BE7}"/>
                    </a:ext>
                  </a:extLst>
                </p:cNvPr>
                <p:cNvSpPr/>
                <p:nvPr/>
              </p:nvSpPr>
              <p:spPr bwMode="auto">
                <a:xfrm>
                  <a:off x="2626726" y="4582544"/>
                  <a:ext cx="144906" cy="38378"/>
                </a:xfrm>
                <a:prstGeom prst="rect">
                  <a:avLst/>
                </a:prstGeom>
                <a:solidFill>
                  <a:srgbClr val="68A0DE"/>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13" name="Freeform 73">
                  <a:extLst>
                    <a:ext uri="{FF2B5EF4-FFF2-40B4-BE49-F238E27FC236}">
                      <a16:creationId xmlns:a16="http://schemas.microsoft.com/office/drawing/2014/main" id="{4F9F8FD6-B0CB-4F52-A3A8-FBC357DC1BF8}"/>
                    </a:ext>
                  </a:extLst>
                </p:cNvPr>
                <p:cNvSpPr/>
                <p:nvPr/>
              </p:nvSpPr>
              <p:spPr bwMode="auto">
                <a:xfrm>
                  <a:off x="2744226" y="3517080"/>
                  <a:ext cx="430931" cy="568975"/>
                </a:xfrm>
                <a:custGeom>
                  <a:avLst/>
                  <a:gdLst>
                    <a:gd name="connsiteX0" fmla="*/ 256674 w 890337"/>
                    <a:gd name="connsiteY0" fmla="*/ 1122948 h 1130969"/>
                    <a:gd name="connsiteX1" fmla="*/ 890337 w 890337"/>
                    <a:gd name="connsiteY1" fmla="*/ 216569 h 1130969"/>
                    <a:gd name="connsiteX2" fmla="*/ 842211 w 890337"/>
                    <a:gd name="connsiteY2" fmla="*/ 0 h 1130969"/>
                    <a:gd name="connsiteX3" fmla="*/ 625642 w 890337"/>
                    <a:gd name="connsiteY3" fmla="*/ 0 h 1130969"/>
                    <a:gd name="connsiteX4" fmla="*/ 0 w 890337"/>
                    <a:gd name="connsiteY4" fmla="*/ 906379 h 1130969"/>
                    <a:gd name="connsiteX5" fmla="*/ 24063 w 890337"/>
                    <a:gd name="connsiteY5" fmla="*/ 1130969 h 1130969"/>
                    <a:gd name="connsiteX6" fmla="*/ 256674 w 890337"/>
                    <a:gd name="connsiteY6" fmla="*/ 1122948 h 1130969"/>
                    <a:gd name="connsiteX0" fmla="*/ 256674 w 895015"/>
                    <a:gd name="connsiteY0" fmla="*/ 1122948 h 1130969"/>
                    <a:gd name="connsiteX1" fmla="*/ 890337 w 895015"/>
                    <a:gd name="connsiteY1" fmla="*/ 216569 h 1130969"/>
                    <a:gd name="connsiteX2" fmla="*/ 842211 w 895015"/>
                    <a:gd name="connsiteY2" fmla="*/ 0 h 1130969"/>
                    <a:gd name="connsiteX3" fmla="*/ 625642 w 895015"/>
                    <a:gd name="connsiteY3" fmla="*/ 0 h 1130969"/>
                    <a:gd name="connsiteX4" fmla="*/ 0 w 895015"/>
                    <a:gd name="connsiteY4" fmla="*/ 906379 h 1130969"/>
                    <a:gd name="connsiteX5" fmla="*/ 24063 w 895015"/>
                    <a:gd name="connsiteY5" fmla="*/ 1130969 h 1130969"/>
                    <a:gd name="connsiteX6" fmla="*/ 256674 w 895015"/>
                    <a:gd name="connsiteY6" fmla="*/ 1122948 h 1130969"/>
                    <a:gd name="connsiteX0" fmla="*/ 256674 w 917747"/>
                    <a:gd name="connsiteY0" fmla="*/ 1122948 h 1130969"/>
                    <a:gd name="connsiteX1" fmla="*/ 890337 w 917747"/>
                    <a:gd name="connsiteY1" fmla="*/ 216569 h 1130969"/>
                    <a:gd name="connsiteX2" fmla="*/ 842211 w 917747"/>
                    <a:gd name="connsiteY2" fmla="*/ 0 h 1130969"/>
                    <a:gd name="connsiteX3" fmla="*/ 625642 w 917747"/>
                    <a:gd name="connsiteY3" fmla="*/ 0 h 1130969"/>
                    <a:gd name="connsiteX4" fmla="*/ 0 w 917747"/>
                    <a:gd name="connsiteY4" fmla="*/ 906379 h 1130969"/>
                    <a:gd name="connsiteX5" fmla="*/ 24063 w 917747"/>
                    <a:gd name="connsiteY5" fmla="*/ 1130969 h 1130969"/>
                    <a:gd name="connsiteX6" fmla="*/ 256674 w 917747"/>
                    <a:gd name="connsiteY6" fmla="*/ 1122948 h 1130969"/>
                    <a:gd name="connsiteX0" fmla="*/ 256674 w 917747"/>
                    <a:gd name="connsiteY0" fmla="*/ 1154698 h 1162719"/>
                    <a:gd name="connsiteX1" fmla="*/ 890337 w 917747"/>
                    <a:gd name="connsiteY1" fmla="*/ 248319 h 1162719"/>
                    <a:gd name="connsiteX2" fmla="*/ 842211 w 917747"/>
                    <a:gd name="connsiteY2" fmla="*/ 31750 h 1162719"/>
                    <a:gd name="connsiteX3" fmla="*/ 625642 w 917747"/>
                    <a:gd name="connsiteY3" fmla="*/ 31750 h 1162719"/>
                    <a:gd name="connsiteX4" fmla="*/ 0 w 917747"/>
                    <a:gd name="connsiteY4" fmla="*/ 938129 h 1162719"/>
                    <a:gd name="connsiteX5" fmla="*/ 24063 w 917747"/>
                    <a:gd name="connsiteY5" fmla="*/ 1162719 h 1162719"/>
                    <a:gd name="connsiteX6" fmla="*/ 256674 w 917747"/>
                    <a:gd name="connsiteY6" fmla="*/ 1154698 h 1162719"/>
                    <a:gd name="connsiteX0" fmla="*/ 256674 w 917747"/>
                    <a:gd name="connsiteY0" fmla="*/ 1166461 h 1174482"/>
                    <a:gd name="connsiteX1" fmla="*/ 890337 w 917747"/>
                    <a:gd name="connsiteY1" fmla="*/ 260082 h 1174482"/>
                    <a:gd name="connsiteX2" fmla="*/ 842211 w 917747"/>
                    <a:gd name="connsiteY2" fmla="*/ 43513 h 1174482"/>
                    <a:gd name="connsiteX3" fmla="*/ 625642 w 917747"/>
                    <a:gd name="connsiteY3" fmla="*/ 43513 h 1174482"/>
                    <a:gd name="connsiteX4" fmla="*/ 0 w 917747"/>
                    <a:gd name="connsiteY4" fmla="*/ 949892 h 1174482"/>
                    <a:gd name="connsiteX5" fmla="*/ 24063 w 917747"/>
                    <a:gd name="connsiteY5" fmla="*/ 1174482 h 1174482"/>
                    <a:gd name="connsiteX6" fmla="*/ 256674 w 917747"/>
                    <a:gd name="connsiteY6" fmla="*/ 1166461 h 1174482"/>
                    <a:gd name="connsiteX0" fmla="*/ 256674 w 917747"/>
                    <a:gd name="connsiteY0" fmla="*/ 1166461 h 1203631"/>
                    <a:gd name="connsiteX1" fmla="*/ 890337 w 917747"/>
                    <a:gd name="connsiteY1" fmla="*/ 260082 h 1203631"/>
                    <a:gd name="connsiteX2" fmla="*/ 842211 w 917747"/>
                    <a:gd name="connsiteY2" fmla="*/ 43513 h 1203631"/>
                    <a:gd name="connsiteX3" fmla="*/ 625642 w 917747"/>
                    <a:gd name="connsiteY3" fmla="*/ 43513 h 1203631"/>
                    <a:gd name="connsiteX4" fmla="*/ 0 w 917747"/>
                    <a:gd name="connsiteY4" fmla="*/ 949892 h 1203631"/>
                    <a:gd name="connsiteX5" fmla="*/ 24063 w 917747"/>
                    <a:gd name="connsiteY5" fmla="*/ 1174482 h 1203631"/>
                    <a:gd name="connsiteX6" fmla="*/ 256674 w 917747"/>
                    <a:gd name="connsiteY6" fmla="*/ 1166461 h 1203631"/>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 name="connsiteX0" fmla="*/ 262919 w 923992"/>
                    <a:gd name="connsiteY0" fmla="*/ 1166461 h 1211739"/>
                    <a:gd name="connsiteX1" fmla="*/ 896582 w 923992"/>
                    <a:gd name="connsiteY1" fmla="*/ 260082 h 1211739"/>
                    <a:gd name="connsiteX2" fmla="*/ 848456 w 923992"/>
                    <a:gd name="connsiteY2" fmla="*/ 43513 h 1211739"/>
                    <a:gd name="connsiteX3" fmla="*/ 631887 w 923992"/>
                    <a:gd name="connsiteY3" fmla="*/ 43513 h 1211739"/>
                    <a:gd name="connsiteX4" fmla="*/ 6245 w 923992"/>
                    <a:gd name="connsiteY4" fmla="*/ 949892 h 1211739"/>
                    <a:gd name="connsiteX5" fmla="*/ 30308 w 923992"/>
                    <a:gd name="connsiteY5" fmla="*/ 1174482 h 1211739"/>
                    <a:gd name="connsiteX6" fmla="*/ 262919 w 923992"/>
                    <a:gd name="connsiteY6" fmla="*/ 1166461 h 1211739"/>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747" h="1211739">
                      <a:moveTo>
                        <a:pt x="256674" y="1166461"/>
                      </a:moveTo>
                      <a:lnTo>
                        <a:pt x="890337" y="260082"/>
                      </a:lnTo>
                      <a:cubicBezTo>
                        <a:pt x="931445" y="192655"/>
                        <a:pt x="934453" y="96653"/>
                        <a:pt x="842211" y="43513"/>
                      </a:cubicBezTo>
                      <a:cubicBezTo>
                        <a:pt x="765259" y="-27925"/>
                        <a:pt x="712119" y="650"/>
                        <a:pt x="625642" y="43513"/>
                      </a:cubicBezTo>
                      <a:lnTo>
                        <a:pt x="0" y="949892"/>
                      </a:lnTo>
                      <a:cubicBezTo>
                        <a:pt x="-39604" y="1024755"/>
                        <a:pt x="-31583" y="1094856"/>
                        <a:pt x="24063" y="1174482"/>
                      </a:cubicBezTo>
                      <a:cubicBezTo>
                        <a:pt x="153988" y="1243245"/>
                        <a:pt x="202950" y="1202473"/>
                        <a:pt x="256674" y="1166461"/>
                      </a:cubicBezTo>
                      <a:close/>
                    </a:path>
                  </a:pathLst>
                </a:custGeom>
                <a:solidFill>
                  <a:srgbClr val="1D2E58">
                    <a:lumMod val="60000"/>
                    <a:lumOff val="40000"/>
                  </a:srgbClr>
                </a:soli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14" name="Freeform 74">
                  <a:extLst>
                    <a:ext uri="{FF2B5EF4-FFF2-40B4-BE49-F238E27FC236}">
                      <a16:creationId xmlns:a16="http://schemas.microsoft.com/office/drawing/2014/main" id="{37018C0B-2316-446F-B1D8-F78EEED295E4}"/>
                    </a:ext>
                  </a:extLst>
                </p:cNvPr>
                <p:cNvSpPr/>
                <p:nvPr/>
              </p:nvSpPr>
              <p:spPr bwMode="auto">
                <a:xfrm flipV="1">
                  <a:off x="1710686" y="3539196"/>
                  <a:ext cx="430931" cy="568975"/>
                </a:xfrm>
                <a:custGeom>
                  <a:avLst/>
                  <a:gdLst>
                    <a:gd name="connsiteX0" fmla="*/ 256674 w 890337"/>
                    <a:gd name="connsiteY0" fmla="*/ 1122948 h 1130969"/>
                    <a:gd name="connsiteX1" fmla="*/ 890337 w 890337"/>
                    <a:gd name="connsiteY1" fmla="*/ 216569 h 1130969"/>
                    <a:gd name="connsiteX2" fmla="*/ 842211 w 890337"/>
                    <a:gd name="connsiteY2" fmla="*/ 0 h 1130969"/>
                    <a:gd name="connsiteX3" fmla="*/ 625642 w 890337"/>
                    <a:gd name="connsiteY3" fmla="*/ 0 h 1130969"/>
                    <a:gd name="connsiteX4" fmla="*/ 0 w 890337"/>
                    <a:gd name="connsiteY4" fmla="*/ 906379 h 1130969"/>
                    <a:gd name="connsiteX5" fmla="*/ 24063 w 890337"/>
                    <a:gd name="connsiteY5" fmla="*/ 1130969 h 1130969"/>
                    <a:gd name="connsiteX6" fmla="*/ 256674 w 890337"/>
                    <a:gd name="connsiteY6" fmla="*/ 1122948 h 1130969"/>
                    <a:gd name="connsiteX0" fmla="*/ 256674 w 895015"/>
                    <a:gd name="connsiteY0" fmla="*/ 1122948 h 1130969"/>
                    <a:gd name="connsiteX1" fmla="*/ 890337 w 895015"/>
                    <a:gd name="connsiteY1" fmla="*/ 216569 h 1130969"/>
                    <a:gd name="connsiteX2" fmla="*/ 842211 w 895015"/>
                    <a:gd name="connsiteY2" fmla="*/ 0 h 1130969"/>
                    <a:gd name="connsiteX3" fmla="*/ 625642 w 895015"/>
                    <a:gd name="connsiteY3" fmla="*/ 0 h 1130969"/>
                    <a:gd name="connsiteX4" fmla="*/ 0 w 895015"/>
                    <a:gd name="connsiteY4" fmla="*/ 906379 h 1130969"/>
                    <a:gd name="connsiteX5" fmla="*/ 24063 w 895015"/>
                    <a:gd name="connsiteY5" fmla="*/ 1130969 h 1130969"/>
                    <a:gd name="connsiteX6" fmla="*/ 256674 w 895015"/>
                    <a:gd name="connsiteY6" fmla="*/ 1122948 h 1130969"/>
                    <a:gd name="connsiteX0" fmla="*/ 256674 w 917747"/>
                    <a:gd name="connsiteY0" fmla="*/ 1122948 h 1130969"/>
                    <a:gd name="connsiteX1" fmla="*/ 890337 w 917747"/>
                    <a:gd name="connsiteY1" fmla="*/ 216569 h 1130969"/>
                    <a:gd name="connsiteX2" fmla="*/ 842211 w 917747"/>
                    <a:gd name="connsiteY2" fmla="*/ 0 h 1130969"/>
                    <a:gd name="connsiteX3" fmla="*/ 625642 w 917747"/>
                    <a:gd name="connsiteY3" fmla="*/ 0 h 1130969"/>
                    <a:gd name="connsiteX4" fmla="*/ 0 w 917747"/>
                    <a:gd name="connsiteY4" fmla="*/ 906379 h 1130969"/>
                    <a:gd name="connsiteX5" fmla="*/ 24063 w 917747"/>
                    <a:gd name="connsiteY5" fmla="*/ 1130969 h 1130969"/>
                    <a:gd name="connsiteX6" fmla="*/ 256674 w 917747"/>
                    <a:gd name="connsiteY6" fmla="*/ 1122948 h 1130969"/>
                    <a:gd name="connsiteX0" fmla="*/ 256674 w 917747"/>
                    <a:gd name="connsiteY0" fmla="*/ 1154698 h 1162719"/>
                    <a:gd name="connsiteX1" fmla="*/ 890337 w 917747"/>
                    <a:gd name="connsiteY1" fmla="*/ 248319 h 1162719"/>
                    <a:gd name="connsiteX2" fmla="*/ 842211 w 917747"/>
                    <a:gd name="connsiteY2" fmla="*/ 31750 h 1162719"/>
                    <a:gd name="connsiteX3" fmla="*/ 625642 w 917747"/>
                    <a:gd name="connsiteY3" fmla="*/ 31750 h 1162719"/>
                    <a:gd name="connsiteX4" fmla="*/ 0 w 917747"/>
                    <a:gd name="connsiteY4" fmla="*/ 938129 h 1162719"/>
                    <a:gd name="connsiteX5" fmla="*/ 24063 w 917747"/>
                    <a:gd name="connsiteY5" fmla="*/ 1162719 h 1162719"/>
                    <a:gd name="connsiteX6" fmla="*/ 256674 w 917747"/>
                    <a:gd name="connsiteY6" fmla="*/ 1154698 h 1162719"/>
                    <a:gd name="connsiteX0" fmla="*/ 256674 w 917747"/>
                    <a:gd name="connsiteY0" fmla="*/ 1166461 h 1174482"/>
                    <a:gd name="connsiteX1" fmla="*/ 890337 w 917747"/>
                    <a:gd name="connsiteY1" fmla="*/ 260082 h 1174482"/>
                    <a:gd name="connsiteX2" fmla="*/ 842211 w 917747"/>
                    <a:gd name="connsiteY2" fmla="*/ 43513 h 1174482"/>
                    <a:gd name="connsiteX3" fmla="*/ 625642 w 917747"/>
                    <a:gd name="connsiteY3" fmla="*/ 43513 h 1174482"/>
                    <a:gd name="connsiteX4" fmla="*/ 0 w 917747"/>
                    <a:gd name="connsiteY4" fmla="*/ 949892 h 1174482"/>
                    <a:gd name="connsiteX5" fmla="*/ 24063 w 917747"/>
                    <a:gd name="connsiteY5" fmla="*/ 1174482 h 1174482"/>
                    <a:gd name="connsiteX6" fmla="*/ 256674 w 917747"/>
                    <a:gd name="connsiteY6" fmla="*/ 1166461 h 1174482"/>
                    <a:gd name="connsiteX0" fmla="*/ 256674 w 917747"/>
                    <a:gd name="connsiteY0" fmla="*/ 1166461 h 1203631"/>
                    <a:gd name="connsiteX1" fmla="*/ 890337 w 917747"/>
                    <a:gd name="connsiteY1" fmla="*/ 260082 h 1203631"/>
                    <a:gd name="connsiteX2" fmla="*/ 842211 w 917747"/>
                    <a:gd name="connsiteY2" fmla="*/ 43513 h 1203631"/>
                    <a:gd name="connsiteX3" fmla="*/ 625642 w 917747"/>
                    <a:gd name="connsiteY3" fmla="*/ 43513 h 1203631"/>
                    <a:gd name="connsiteX4" fmla="*/ 0 w 917747"/>
                    <a:gd name="connsiteY4" fmla="*/ 949892 h 1203631"/>
                    <a:gd name="connsiteX5" fmla="*/ 24063 w 917747"/>
                    <a:gd name="connsiteY5" fmla="*/ 1174482 h 1203631"/>
                    <a:gd name="connsiteX6" fmla="*/ 256674 w 917747"/>
                    <a:gd name="connsiteY6" fmla="*/ 1166461 h 1203631"/>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 name="connsiteX0" fmla="*/ 262919 w 923992"/>
                    <a:gd name="connsiteY0" fmla="*/ 1166461 h 1211739"/>
                    <a:gd name="connsiteX1" fmla="*/ 896582 w 923992"/>
                    <a:gd name="connsiteY1" fmla="*/ 260082 h 1211739"/>
                    <a:gd name="connsiteX2" fmla="*/ 848456 w 923992"/>
                    <a:gd name="connsiteY2" fmla="*/ 43513 h 1211739"/>
                    <a:gd name="connsiteX3" fmla="*/ 631887 w 923992"/>
                    <a:gd name="connsiteY3" fmla="*/ 43513 h 1211739"/>
                    <a:gd name="connsiteX4" fmla="*/ 6245 w 923992"/>
                    <a:gd name="connsiteY4" fmla="*/ 949892 h 1211739"/>
                    <a:gd name="connsiteX5" fmla="*/ 30308 w 923992"/>
                    <a:gd name="connsiteY5" fmla="*/ 1174482 h 1211739"/>
                    <a:gd name="connsiteX6" fmla="*/ 262919 w 923992"/>
                    <a:gd name="connsiteY6" fmla="*/ 1166461 h 1211739"/>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747" h="1211739">
                      <a:moveTo>
                        <a:pt x="256674" y="1166461"/>
                      </a:moveTo>
                      <a:lnTo>
                        <a:pt x="890337" y="260082"/>
                      </a:lnTo>
                      <a:cubicBezTo>
                        <a:pt x="931445" y="192655"/>
                        <a:pt x="934453" y="96653"/>
                        <a:pt x="842211" y="43513"/>
                      </a:cubicBezTo>
                      <a:cubicBezTo>
                        <a:pt x="765259" y="-27925"/>
                        <a:pt x="712119" y="650"/>
                        <a:pt x="625642" y="43513"/>
                      </a:cubicBezTo>
                      <a:lnTo>
                        <a:pt x="0" y="949892"/>
                      </a:lnTo>
                      <a:cubicBezTo>
                        <a:pt x="-39604" y="1024755"/>
                        <a:pt x="-31583" y="1094856"/>
                        <a:pt x="24063" y="1174482"/>
                      </a:cubicBezTo>
                      <a:cubicBezTo>
                        <a:pt x="153988" y="1243245"/>
                        <a:pt x="202950" y="1202473"/>
                        <a:pt x="256674" y="1166461"/>
                      </a:cubicBezTo>
                      <a:close/>
                    </a:path>
                  </a:pathLst>
                </a:custGeom>
                <a:solidFill>
                  <a:srgbClr val="1D2E58">
                    <a:lumMod val="60000"/>
                    <a:lumOff val="40000"/>
                  </a:srgbClr>
                </a:soli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15" name="Freeform 39">
                  <a:extLst>
                    <a:ext uri="{FF2B5EF4-FFF2-40B4-BE49-F238E27FC236}">
                      <a16:creationId xmlns:a16="http://schemas.microsoft.com/office/drawing/2014/main" id="{4930D8B1-B924-46E2-82E1-025E89840882}"/>
                    </a:ext>
                  </a:extLst>
                </p:cNvPr>
                <p:cNvSpPr/>
                <p:nvPr/>
              </p:nvSpPr>
              <p:spPr bwMode="auto">
                <a:xfrm>
                  <a:off x="2461753" y="3278840"/>
                  <a:ext cx="619644" cy="1434470"/>
                </a:xfrm>
                <a:custGeom>
                  <a:avLst/>
                  <a:gdLst>
                    <a:gd name="connsiteX0" fmla="*/ 1010653 w 1283368"/>
                    <a:gd name="connsiteY0" fmla="*/ 16042 h 3296653"/>
                    <a:gd name="connsiteX1" fmla="*/ 40105 w 1283368"/>
                    <a:gd name="connsiteY1" fmla="*/ 1435768 h 3296653"/>
                    <a:gd name="connsiteX2" fmla="*/ 0 w 1283368"/>
                    <a:gd name="connsiteY2" fmla="*/ 1668379 h 3296653"/>
                    <a:gd name="connsiteX3" fmla="*/ 8021 w 1283368"/>
                    <a:gd name="connsiteY3" fmla="*/ 3136232 h 3296653"/>
                    <a:gd name="connsiteX4" fmla="*/ 176463 w 1283368"/>
                    <a:gd name="connsiteY4" fmla="*/ 3296653 h 3296653"/>
                    <a:gd name="connsiteX5" fmla="*/ 368968 w 1283368"/>
                    <a:gd name="connsiteY5" fmla="*/ 3152274 h 3296653"/>
                    <a:gd name="connsiteX6" fmla="*/ 376990 w 1283368"/>
                    <a:gd name="connsiteY6" fmla="*/ 1532021 h 3296653"/>
                    <a:gd name="connsiteX7" fmla="*/ 1283368 w 1283368"/>
                    <a:gd name="connsiteY7" fmla="*/ 232611 h 3296653"/>
                    <a:gd name="connsiteX8" fmla="*/ 1259305 w 1283368"/>
                    <a:gd name="connsiteY8" fmla="*/ 0 h 3296653"/>
                    <a:gd name="connsiteX9" fmla="*/ 1010653 w 1283368"/>
                    <a:gd name="connsiteY9" fmla="*/ 16042 h 3296653"/>
                    <a:gd name="connsiteX0" fmla="*/ 1010653 w 1307114"/>
                    <a:gd name="connsiteY0" fmla="*/ 16042 h 3296653"/>
                    <a:gd name="connsiteX1" fmla="*/ 40105 w 1307114"/>
                    <a:gd name="connsiteY1" fmla="*/ 1435768 h 3296653"/>
                    <a:gd name="connsiteX2" fmla="*/ 0 w 1307114"/>
                    <a:gd name="connsiteY2" fmla="*/ 1668379 h 3296653"/>
                    <a:gd name="connsiteX3" fmla="*/ 8021 w 1307114"/>
                    <a:gd name="connsiteY3" fmla="*/ 3136232 h 3296653"/>
                    <a:gd name="connsiteX4" fmla="*/ 176463 w 1307114"/>
                    <a:gd name="connsiteY4" fmla="*/ 3296653 h 3296653"/>
                    <a:gd name="connsiteX5" fmla="*/ 368968 w 1307114"/>
                    <a:gd name="connsiteY5" fmla="*/ 3152274 h 3296653"/>
                    <a:gd name="connsiteX6" fmla="*/ 376990 w 1307114"/>
                    <a:gd name="connsiteY6" fmla="*/ 1532021 h 3296653"/>
                    <a:gd name="connsiteX7" fmla="*/ 1283368 w 1307114"/>
                    <a:gd name="connsiteY7" fmla="*/ 232611 h 3296653"/>
                    <a:gd name="connsiteX8" fmla="*/ 1259305 w 1307114"/>
                    <a:gd name="connsiteY8" fmla="*/ 0 h 3296653"/>
                    <a:gd name="connsiteX9" fmla="*/ 1010653 w 1307114"/>
                    <a:gd name="connsiteY9" fmla="*/ 16042 h 3296653"/>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61604 h 3342215"/>
                    <a:gd name="connsiteX1" fmla="*/ 40105 w 1307114"/>
                    <a:gd name="connsiteY1" fmla="*/ 1481330 h 3342215"/>
                    <a:gd name="connsiteX2" fmla="*/ 0 w 1307114"/>
                    <a:gd name="connsiteY2" fmla="*/ 1713941 h 3342215"/>
                    <a:gd name="connsiteX3" fmla="*/ 8021 w 1307114"/>
                    <a:gd name="connsiteY3" fmla="*/ 3181794 h 3342215"/>
                    <a:gd name="connsiteX4" fmla="*/ 176463 w 1307114"/>
                    <a:gd name="connsiteY4" fmla="*/ 3342215 h 3342215"/>
                    <a:gd name="connsiteX5" fmla="*/ 368968 w 1307114"/>
                    <a:gd name="connsiteY5" fmla="*/ 3197836 h 3342215"/>
                    <a:gd name="connsiteX6" fmla="*/ 376990 w 1307114"/>
                    <a:gd name="connsiteY6" fmla="*/ 1577583 h 3342215"/>
                    <a:gd name="connsiteX7" fmla="*/ 1283368 w 1307114"/>
                    <a:gd name="connsiteY7" fmla="*/ 278173 h 3342215"/>
                    <a:gd name="connsiteX8" fmla="*/ 1259305 w 1307114"/>
                    <a:gd name="connsiteY8" fmla="*/ 45562 h 3342215"/>
                    <a:gd name="connsiteX9" fmla="*/ 1010653 w 1307114"/>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16293 w 1319647"/>
                    <a:gd name="connsiteY1" fmla="*/ 150038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19647" h="3334194">
                      <a:moveTo>
                        <a:pt x="1010653" y="61604"/>
                      </a:moveTo>
                      <a:lnTo>
                        <a:pt x="16293" y="1500380"/>
                      </a:lnTo>
                      <a:lnTo>
                        <a:pt x="0" y="1713941"/>
                      </a:lnTo>
                      <a:cubicBezTo>
                        <a:pt x="2674" y="2203225"/>
                        <a:pt x="5347" y="2692510"/>
                        <a:pt x="8021" y="3181794"/>
                      </a:cubicBezTo>
                      <a:cubicBezTo>
                        <a:pt x="16042" y="3251310"/>
                        <a:pt x="32084" y="3320826"/>
                        <a:pt x="176463" y="3334194"/>
                      </a:cubicBezTo>
                      <a:cubicBezTo>
                        <a:pt x="352925" y="3310132"/>
                        <a:pt x="344905" y="3262004"/>
                        <a:pt x="368968" y="3197836"/>
                      </a:cubicBezTo>
                      <a:lnTo>
                        <a:pt x="376990" y="1577583"/>
                      </a:lnTo>
                      <a:lnTo>
                        <a:pt x="1283368" y="278173"/>
                      </a:lnTo>
                      <a:cubicBezTo>
                        <a:pt x="1315453" y="184594"/>
                        <a:pt x="1355558" y="147163"/>
                        <a:pt x="1259305" y="45562"/>
                      </a:cubicBezTo>
                      <a:cubicBezTo>
                        <a:pt x="1112252" y="-37323"/>
                        <a:pt x="1085516" y="8131"/>
                        <a:pt x="1010653" y="61604"/>
                      </a:cubicBezTo>
                      <a:close/>
                    </a:path>
                  </a:pathLst>
                </a:custGeom>
                <a:solidFill>
                  <a:srgbClr val="1D2E58">
                    <a:lumMod val="60000"/>
                    <a:lumOff val="40000"/>
                  </a:srgbClr>
                </a:soli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16" name="Freeform 41">
                  <a:extLst>
                    <a:ext uri="{FF2B5EF4-FFF2-40B4-BE49-F238E27FC236}">
                      <a16:creationId xmlns:a16="http://schemas.microsoft.com/office/drawing/2014/main" id="{B57D2B04-EFD4-4E20-983D-F2C469A732CB}"/>
                    </a:ext>
                  </a:extLst>
                </p:cNvPr>
                <p:cNvSpPr/>
                <p:nvPr/>
              </p:nvSpPr>
              <p:spPr bwMode="auto">
                <a:xfrm flipH="1">
                  <a:off x="1775315" y="3278840"/>
                  <a:ext cx="616174" cy="1434470"/>
                </a:xfrm>
                <a:custGeom>
                  <a:avLst/>
                  <a:gdLst>
                    <a:gd name="connsiteX0" fmla="*/ 1010653 w 1283368"/>
                    <a:gd name="connsiteY0" fmla="*/ 16042 h 3296653"/>
                    <a:gd name="connsiteX1" fmla="*/ 40105 w 1283368"/>
                    <a:gd name="connsiteY1" fmla="*/ 1435768 h 3296653"/>
                    <a:gd name="connsiteX2" fmla="*/ 0 w 1283368"/>
                    <a:gd name="connsiteY2" fmla="*/ 1668379 h 3296653"/>
                    <a:gd name="connsiteX3" fmla="*/ 8021 w 1283368"/>
                    <a:gd name="connsiteY3" fmla="*/ 3136232 h 3296653"/>
                    <a:gd name="connsiteX4" fmla="*/ 176463 w 1283368"/>
                    <a:gd name="connsiteY4" fmla="*/ 3296653 h 3296653"/>
                    <a:gd name="connsiteX5" fmla="*/ 368968 w 1283368"/>
                    <a:gd name="connsiteY5" fmla="*/ 3152274 h 3296653"/>
                    <a:gd name="connsiteX6" fmla="*/ 376990 w 1283368"/>
                    <a:gd name="connsiteY6" fmla="*/ 1532021 h 3296653"/>
                    <a:gd name="connsiteX7" fmla="*/ 1283368 w 1283368"/>
                    <a:gd name="connsiteY7" fmla="*/ 232611 h 3296653"/>
                    <a:gd name="connsiteX8" fmla="*/ 1259305 w 1283368"/>
                    <a:gd name="connsiteY8" fmla="*/ 0 h 3296653"/>
                    <a:gd name="connsiteX9" fmla="*/ 1010653 w 1283368"/>
                    <a:gd name="connsiteY9" fmla="*/ 16042 h 3296653"/>
                    <a:gd name="connsiteX0" fmla="*/ 1010653 w 1307114"/>
                    <a:gd name="connsiteY0" fmla="*/ 16042 h 3296653"/>
                    <a:gd name="connsiteX1" fmla="*/ 40105 w 1307114"/>
                    <a:gd name="connsiteY1" fmla="*/ 1435768 h 3296653"/>
                    <a:gd name="connsiteX2" fmla="*/ 0 w 1307114"/>
                    <a:gd name="connsiteY2" fmla="*/ 1668379 h 3296653"/>
                    <a:gd name="connsiteX3" fmla="*/ 8021 w 1307114"/>
                    <a:gd name="connsiteY3" fmla="*/ 3136232 h 3296653"/>
                    <a:gd name="connsiteX4" fmla="*/ 176463 w 1307114"/>
                    <a:gd name="connsiteY4" fmla="*/ 3296653 h 3296653"/>
                    <a:gd name="connsiteX5" fmla="*/ 368968 w 1307114"/>
                    <a:gd name="connsiteY5" fmla="*/ 3152274 h 3296653"/>
                    <a:gd name="connsiteX6" fmla="*/ 376990 w 1307114"/>
                    <a:gd name="connsiteY6" fmla="*/ 1532021 h 3296653"/>
                    <a:gd name="connsiteX7" fmla="*/ 1283368 w 1307114"/>
                    <a:gd name="connsiteY7" fmla="*/ 232611 h 3296653"/>
                    <a:gd name="connsiteX8" fmla="*/ 1259305 w 1307114"/>
                    <a:gd name="connsiteY8" fmla="*/ 0 h 3296653"/>
                    <a:gd name="connsiteX9" fmla="*/ 1010653 w 1307114"/>
                    <a:gd name="connsiteY9" fmla="*/ 16042 h 3296653"/>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61604 h 3342215"/>
                    <a:gd name="connsiteX1" fmla="*/ 40105 w 1307114"/>
                    <a:gd name="connsiteY1" fmla="*/ 1481330 h 3342215"/>
                    <a:gd name="connsiteX2" fmla="*/ 0 w 1307114"/>
                    <a:gd name="connsiteY2" fmla="*/ 1713941 h 3342215"/>
                    <a:gd name="connsiteX3" fmla="*/ 8021 w 1307114"/>
                    <a:gd name="connsiteY3" fmla="*/ 3181794 h 3342215"/>
                    <a:gd name="connsiteX4" fmla="*/ 176463 w 1307114"/>
                    <a:gd name="connsiteY4" fmla="*/ 3342215 h 3342215"/>
                    <a:gd name="connsiteX5" fmla="*/ 368968 w 1307114"/>
                    <a:gd name="connsiteY5" fmla="*/ 3197836 h 3342215"/>
                    <a:gd name="connsiteX6" fmla="*/ 376990 w 1307114"/>
                    <a:gd name="connsiteY6" fmla="*/ 1577583 h 3342215"/>
                    <a:gd name="connsiteX7" fmla="*/ 1283368 w 1307114"/>
                    <a:gd name="connsiteY7" fmla="*/ 278173 h 3342215"/>
                    <a:gd name="connsiteX8" fmla="*/ 1259305 w 1307114"/>
                    <a:gd name="connsiteY8" fmla="*/ 45562 h 3342215"/>
                    <a:gd name="connsiteX9" fmla="*/ 1010653 w 1307114"/>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03264 w 1312258"/>
                    <a:gd name="connsiteY0" fmla="*/ 61604 h 3334194"/>
                    <a:gd name="connsiteX1" fmla="*/ 32716 w 1312258"/>
                    <a:gd name="connsiteY1" fmla="*/ 1481330 h 3334194"/>
                    <a:gd name="connsiteX2" fmla="*/ 2136 w 1312258"/>
                    <a:gd name="connsiteY2" fmla="*/ 1713941 h 3334194"/>
                    <a:gd name="connsiteX3" fmla="*/ 632 w 1312258"/>
                    <a:gd name="connsiteY3" fmla="*/ 3181794 h 3334194"/>
                    <a:gd name="connsiteX4" fmla="*/ 169074 w 1312258"/>
                    <a:gd name="connsiteY4" fmla="*/ 3334194 h 3334194"/>
                    <a:gd name="connsiteX5" fmla="*/ 361579 w 1312258"/>
                    <a:gd name="connsiteY5" fmla="*/ 3197836 h 3334194"/>
                    <a:gd name="connsiteX6" fmla="*/ 369601 w 1312258"/>
                    <a:gd name="connsiteY6" fmla="*/ 1577583 h 3334194"/>
                    <a:gd name="connsiteX7" fmla="*/ 1275979 w 1312258"/>
                    <a:gd name="connsiteY7" fmla="*/ 278173 h 3334194"/>
                    <a:gd name="connsiteX8" fmla="*/ 1251916 w 1312258"/>
                    <a:gd name="connsiteY8" fmla="*/ 45562 h 3334194"/>
                    <a:gd name="connsiteX9" fmla="*/ 1003264 w 1312258"/>
                    <a:gd name="connsiteY9" fmla="*/ 61604 h 3334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12258" h="3334194">
                      <a:moveTo>
                        <a:pt x="1003264" y="61604"/>
                      </a:moveTo>
                      <a:lnTo>
                        <a:pt x="32716" y="1481330"/>
                      </a:lnTo>
                      <a:cubicBezTo>
                        <a:pt x="19348" y="1558867"/>
                        <a:pt x="5979" y="1593541"/>
                        <a:pt x="2136" y="1713941"/>
                      </a:cubicBezTo>
                      <a:cubicBezTo>
                        <a:pt x="4810" y="2203225"/>
                        <a:pt x="-2042" y="2692510"/>
                        <a:pt x="632" y="3181794"/>
                      </a:cubicBezTo>
                      <a:cubicBezTo>
                        <a:pt x="8653" y="3251310"/>
                        <a:pt x="24695" y="3320826"/>
                        <a:pt x="169074" y="3334194"/>
                      </a:cubicBezTo>
                      <a:cubicBezTo>
                        <a:pt x="345536" y="3310132"/>
                        <a:pt x="337516" y="3262004"/>
                        <a:pt x="361579" y="3197836"/>
                      </a:cubicBezTo>
                      <a:lnTo>
                        <a:pt x="369601" y="1577583"/>
                      </a:lnTo>
                      <a:lnTo>
                        <a:pt x="1275979" y="278173"/>
                      </a:lnTo>
                      <a:cubicBezTo>
                        <a:pt x="1308064" y="184594"/>
                        <a:pt x="1348169" y="147163"/>
                        <a:pt x="1251916" y="45562"/>
                      </a:cubicBezTo>
                      <a:cubicBezTo>
                        <a:pt x="1104863" y="-37323"/>
                        <a:pt x="1078127" y="8131"/>
                        <a:pt x="1003264" y="61604"/>
                      </a:cubicBezTo>
                      <a:close/>
                    </a:path>
                  </a:pathLst>
                </a:custGeom>
                <a:solidFill>
                  <a:srgbClr val="1D2E58">
                    <a:lumMod val="60000"/>
                    <a:lumOff val="40000"/>
                  </a:srgbClr>
                </a:soli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17" name="Rectangle 116">
                  <a:extLst>
                    <a:ext uri="{FF2B5EF4-FFF2-40B4-BE49-F238E27FC236}">
                      <a16:creationId xmlns:a16="http://schemas.microsoft.com/office/drawing/2014/main" id="{433F8AA2-2F66-4266-9CB0-F2C8F5CDAE02}"/>
                    </a:ext>
                  </a:extLst>
                </p:cNvPr>
                <p:cNvSpPr/>
                <p:nvPr/>
              </p:nvSpPr>
              <p:spPr bwMode="auto">
                <a:xfrm>
                  <a:off x="2058028" y="4577279"/>
                  <a:ext cx="147069" cy="38378"/>
                </a:xfrm>
                <a:prstGeom prst="rect">
                  <a:avLst/>
                </a:prstGeom>
                <a:solidFill>
                  <a:srgbClr val="68A0DE"/>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cxnSp>
              <p:nvCxnSpPr>
                <p:cNvPr id="118" name="Straight Connector 117">
                  <a:extLst>
                    <a:ext uri="{FF2B5EF4-FFF2-40B4-BE49-F238E27FC236}">
                      <a16:creationId xmlns:a16="http://schemas.microsoft.com/office/drawing/2014/main" id="{5E0CB907-4F51-40E0-9773-B9FE963A0A4B}"/>
                    </a:ext>
                  </a:extLst>
                </p:cNvPr>
                <p:cNvCxnSpPr>
                  <a:cxnSpLocks/>
                </p:cNvCxnSpPr>
                <p:nvPr/>
              </p:nvCxnSpPr>
              <p:spPr bwMode="auto">
                <a:xfrm flipV="1">
                  <a:off x="2225474" y="3957563"/>
                  <a:ext cx="145887" cy="0"/>
                </a:xfrm>
                <a:prstGeom prst="line">
                  <a:avLst/>
                </a:prstGeom>
                <a:noFill/>
                <a:ln w="28575" cap="flat" cmpd="sng" algn="ctr">
                  <a:solidFill>
                    <a:srgbClr val="F4AB33"/>
                  </a:solidFill>
                  <a:prstDash val="solid"/>
                  <a:round/>
                  <a:headEnd type="none" w="med" len="med"/>
                  <a:tailEnd type="none" w="med" len="med"/>
                </a:ln>
                <a:effectLst/>
              </p:spPr>
            </p:cxnSp>
            <p:cxnSp>
              <p:nvCxnSpPr>
                <p:cNvPr id="119" name="Straight Connector 118">
                  <a:extLst>
                    <a:ext uri="{FF2B5EF4-FFF2-40B4-BE49-F238E27FC236}">
                      <a16:creationId xmlns:a16="http://schemas.microsoft.com/office/drawing/2014/main" id="{267183F0-0FDA-44D5-87FB-36A41322A13B}"/>
                    </a:ext>
                  </a:extLst>
                </p:cNvPr>
                <p:cNvCxnSpPr>
                  <a:cxnSpLocks/>
                </p:cNvCxnSpPr>
                <p:nvPr/>
              </p:nvCxnSpPr>
              <p:spPr bwMode="auto">
                <a:xfrm flipV="1">
                  <a:off x="2481584" y="3957563"/>
                  <a:ext cx="157186" cy="0"/>
                </a:xfrm>
                <a:prstGeom prst="line">
                  <a:avLst/>
                </a:prstGeom>
                <a:noFill/>
                <a:ln w="28575" cap="flat" cmpd="sng" algn="ctr">
                  <a:solidFill>
                    <a:srgbClr val="F4AB33"/>
                  </a:solidFill>
                  <a:prstDash val="solid"/>
                  <a:round/>
                  <a:headEnd type="none" w="med" len="med"/>
                  <a:tailEnd type="none" w="med" len="med"/>
                </a:ln>
                <a:effectLst/>
              </p:spPr>
            </p:cxnSp>
            <p:cxnSp>
              <p:nvCxnSpPr>
                <p:cNvPr id="120" name="Straight Connector 119">
                  <a:extLst>
                    <a:ext uri="{FF2B5EF4-FFF2-40B4-BE49-F238E27FC236}">
                      <a16:creationId xmlns:a16="http://schemas.microsoft.com/office/drawing/2014/main" id="{435D0AEE-84AF-4BDE-A204-24ABDAC4AD29}"/>
                    </a:ext>
                  </a:extLst>
                </p:cNvPr>
                <p:cNvCxnSpPr/>
                <p:nvPr/>
              </p:nvCxnSpPr>
              <p:spPr bwMode="auto">
                <a:xfrm>
                  <a:off x="2225474" y="4402355"/>
                  <a:ext cx="156302" cy="0"/>
                </a:xfrm>
                <a:prstGeom prst="line">
                  <a:avLst/>
                </a:prstGeom>
                <a:noFill/>
                <a:ln w="28575" cap="flat" cmpd="sng" algn="ctr">
                  <a:solidFill>
                    <a:srgbClr val="F4AB33"/>
                  </a:solidFill>
                  <a:prstDash val="solid"/>
                  <a:round/>
                  <a:headEnd type="none" w="med" len="med"/>
                  <a:tailEnd type="none" w="med" len="med"/>
                </a:ln>
                <a:effectLst/>
              </p:spPr>
            </p:cxnSp>
            <p:cxnSp>
              <p:nvCxnSpPr>
                <p:cNvPr id="121" name="Straight Connector 120">
                  <a:extLst>
                    <a:ext uri="{FF2B5EF4-FFF2-40B4-BE49-F238E27FC236}">
                      <a16:creationId xmlns:a16="http://schemas.microsoft.com/office/drawing/2014/main" id="{C05D05DC-766C-4041-BF69-FA8BA2D945D6}"/>
                    </a:ext>
                  </a:extLst>
                </p:cNvPr>
                <p:cNvCxnSpPr/>
                <p:nvPr/>
              </p:nvCxnSpPr>
              <p:spPr bwMode="auto">
                <a:xfrm>
                  <a:off x="2466518" y="4402355"/>
                  <a:ext cx="169484" cy="0"/>
                </a:xfrm>
                <a:prstGeom prst="line">
                  <a:avLst/>
                </a:prstGeom>
                <a:noFill/>
                <a:ln w="28575" cap="flat" cmpd="sng" algn="ctr">
                  <a:solidFill>
                    <a:srgbClr val="F4AB33"/>
                  </a:solidFill>
                  <a:prstDash val="solid"/>
                  <a:round/>
                  <a:headEnd type="none" w="med" len="med"/>
                  <a:tailEnd type="none" w="med" len="med"/>
                </a:ln>
                <a:effectLst/>
              </p:spPr>
            </p:cxnSp>
            <p:cxnSp>
              <p:nvCxnSpPr>
                <p:cNvPr id="122" name="Straight Connector 121">
                  <a:extLst>
                    <a:ext uri="{FF2B5EF4-FFF2-40B4-BE49-F238E27FC236}">
                      <a16:creationId xmlns:a16="http://schemas.microsoft.com/office/drawing/2014/main" id="{C4DF773B-1C76-4C6B-A6FB-487A59EE5860}"/>
                    </a:ext>
                  </a:extLst>
                </p:cNvPr>
                <p:cNvCxnSpPr/>
                <p:nvPr/>
              </p:nvCxnSpPr>
              <p:spPr bwMode="auto">
                <a:xfrm>
                  <a:off x="2680199" y="3673882"/>
                  <a:ext cx="306165" cy="218384"/>
                </a:xfrm>
                <a:prstGeom prst="line">
                  <a:avLst/>
                </a:prstGeom>
                <a:noFill/>
                <a:ln w="28575" cap="flat" cmpd="sng" algn="ctr">
                  <a:solidFill>
                    <a:srgbClr val="F4AB33"/>
                  </a:solidFill>
                  <a:prstDash val="solid"/>
                  <a:round/>
                  <a:headEnd type="none" w="med" len="med"/>
                  <a:tailEnd type="none" w="med" len="med"/>
                </a:ln>
                <a:effectLst/>
              </p:spPr>
            </p:cxnSp>
            <p:cxnSp>
              <p:nvCxnSpPr>
                <p:cNvPr id="123" name="Straight Connector 122">
                  <a:extLst>
                    <a:ext uri="{FF2B5EF4-FFF2-40B4-BE49-F238E27FC236}">
                      <a16:creationId xmlns:a16="http://schemas.microsoft.com/office/drawing/2014/main" id="{8DF7D072-AFA3-4F06-859C-40D7BD966E28}"/>
                    </a:ext>
                  </a:extLst>
                </p:cNvPr>
                <p:cNvCxnSpPr/>
                <p:nvPr/>
              </p:nvCxnSpPr>
              <p:spPr bwMode="auto">
                <a:xfrm flipV="1">
                  <a:off x="1861017" y="3666349"/>
                  <a:ext cx="302898" cy="225917"/>
                </a:xfrm>
                <a:prstGeom prst="line">
                  <a:avLst/>
                </a:prstGeom>
                <a:noFill/>
                <a:ln w="28575" cap="flat" cmpd="sng" algn="ctr">
                  <a:solidFill>
                    <a:srgbClr val="F4AB33"/>
                  </a:solidFill>
                  <a:prstDash val="solid"/>
                  <a:round/>
                  <a:headEnd type="none" w="med" len="med"/>
                  <a:tailEnd type="none" w="med" len="med"/>
                </a:ln>
                <a:effectLst/>
              </p:spPr>
            </p:cxnSp>
            <p:sp>
              <p:nvSpPr>
                <p:cNvPr id="124" name="Rectangle 123">
                  <a:extLst>
                    <a:ext uri="{FF2B5EF4-FFF2-40B4-BE49-F238E27FC236}">
                      <a16:creationId xmlns:a16="http://schemas.microsoft.com/office/drawing/2014/main" id="{9C27062E-DCB6-4615-87EE-42A41F9E581F}"/>
                    </a:ext>
                  </a:extLst>
                </p:cNvPr>
                <p:cNvSpPr/>
                <p:nvPr/>
              </p:nvSpPr>
              <p:spPr bwMode="auto">
                <a:xfrm rot="19486446">
                  <a:off x="1986661" y="3744898"/>
                  <a:ext cx="50241" cy="70776"/>
                </a:xfrm>
                <a:prstGeom prst="rect">
                  <a:avLst/>
                </a:prstGeom>
                <a:solidFill>
                  <a:srgbClr val="F4AB33">
                    <a:lumMod val="50000"/>
                  </a:srgbClr>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25" name="Rectangle 124">
                  <a:extLst>
                    <a:ext uri="{FF2B5EF4-FFF2-40B4-BE49-F238E27FC236}">
                      <a16:creationId xmlns:a16="http://schemas.microsoft.com/office/drawing/2014/main" id="{8AC22ADB-203E-4AE5-8D43-9A607C43B1D0}"/>
                    </a:ext>
                  </a:extLst>
                </p:cNvPr>
                <p:cNvSpPr/>
                <p:nvPr/>
              </p:nvSpPr>
              <p:spPr bwMode="auto">
                <a:xfrm rot="2113554" flipV="1">
                  <a:off x="2815093" y="3749685"/>
                  <a:ext cx="50241" cy="70776"/>
                </a:xfrm>
                <a:prstGeom prst="rect">
                  <a:avLst/>
                </a:prstGeom>
                <a:solidFill>
                  <a:srgbClr val="F4AB33">
                    <a:lumMod val="50000"/>
                  </a:srgbClr>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26" name="Rectangle 125">
                  <a:extLst>
                    <a:ext uri="{FF2B5EF4-FFF2-40B4-BE49-F238E27FC236}">
                      <a16:creationId xmlns:a16="http://schemas.microsoft.com/office/drawing/2014/main" id="{10E64D39-03F5-43BA-9EB5-C64258A3389C}"/>
                    </a:ext>
                  </a:extLst>
                </p:cNvPr>
                <p:cNvSpPr/>
                <p:nvPr/>
              </p:nvSpPr>
              <p:spPr bwMode="auto">
                <a:xfrm rot="5400000" flipV="1">
                  <a:off x="2404514" y="4110830"/>
                  <a:ext cx="50241" cy="70776"/>
                </a:xfrm>
                <a:prstGeom prst="rect">
                  <a:avLst/>
                </a:prstGeom>
                <a:solidFill>
                  <a:srgbClr val="F4AB33">
                    <a:lumMod val="50000"/>
                  </a:srgbClr>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27" name="7-Point Star 14">
                  <a:extLst>
                    <a:ext uri="{FF2B5EF4-FFF2-40B4-BE49-F238E27FC236}">
                      <a16:creationId xmlns:a16="http://schemas.microsoft.com/office/drawing/2014/main" id="{2F922381-471A-4DDE-AE92-292B2F7B4C8D}"/>
                    </a:ext>
                  </a:extLst>
                </p:cNvPr>
                <p:cNvSpPr/>
                <p:nvPr/>
              </p:nvSpPr>
              <p:spPr bwMode="auto">
                <a:xfrm rot="20253103">
                  <a:off x="1930247" y="4517019"/>
                  <a:ext cx="139352" cy="139352"/>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28" name="7-Point Star 2">
                  <a:extLst>
                    <a:ext uri="{FF2B5EF4-FFF2-40B4-BE49-F238E27FC236}">
                      <a16:creationId xmlns:a16="http://schemas.microsoft.com/office/drawing/2014/main" id="{EEDC7538-789C-4EB8-BEDA-61524DA380C1}"/>
                    </a:ext>
                  </a:extLst>
                </p:cNvPr>
                <p:cNvSpPr/>
                <p:nvPr/>
              </p:nvSpPr>
              <p:spPr bwMode="auto">
                <a:xfrm>
                  <a:off x="2756566" y="4526308"/>
                  <a:ext cx="139352" cy="139352"/>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grpSp>
        </p:grpSp>
        <p:grpSp>
          <p:nvGrpSpPr>
            <p:cNvPr id="74" name="Group 73">
              <a:extLst>
                <a:ext uri="{FF2B5EF4-FFF2-40B4-BE49-F238E27FC236}">
                  <a16:creationId xmlns:a16="http://schemas.microsoft.com/office/drawing/2014/main" id="{276CA115-C3EE-480C-BE19-412062162438}"/>
                </a:ext>
              </a:extLst>
            </p:cNvPr>
            <p:cNvGrpSpPr/>
            <p:nvPr/>
          </p:nvGrpSpPr>
          <p:grpSpPr>
            <a:xfrm>
              <a:off x="7548229" y="2677930"/>
              <a:ext cx="1768757" cy="1199509"/>
              <a:chOff x="7959762" y="2098684"/>
              <a:chExt cx="1768757" cy="1199509"/>
            </a:xfrm>
          </p:grpSpPr>
          <p:grpSp>
            <p:nvGrpSpPr>
              <p:cNvPr id="99" name="Group 98">
                <a:extLst>
                  <a:ext uri="{FF2B5EF4-FFF2-40B4-BE49-F238E27FC236}">
                    <a16:creationId xmlns:a16="http://schemas.microsoft.com/office/drawing/2014/main" id="{8A9317BC-77A4-4D53-884E-7C4830F58CDE}"/>
                  </a:ext>
                </a:extLst>
              </p:cNvPr>
              <p:cNvGrpSpPr/>
              <p:nvPr/>
            </p:nvGrpSpPr>
            <p:grpSpPr>
              <a:xfrm>
                <a:off x="8593125" y="2098684"/>
                <a:ext cx="1135394" cy="1085160"/>
                <a:chOff x="5799584" y="4606142"/>
                <a:chExt cx="1135394" cy="1085160"/>
              </a:xfrm>
            </p:grpSpPr>
            <p:grpSp>
              <p:nvGrpSpPr>
                <p:cNvPr id="103" name="Group 115">
                  <a:extLst>
                    <a:ext uri="{FF2B5EF4-FFF2-40B4-BE49-F238E27FC236}">
                      <a16:creationId xmlns:a16="http://schemas.microsoft.com/office/drawing/2014/main" id="{E8442E53-F4B5-4F81-899E-8CD302F57847}"/>
                    </a:ext>
                  </a:extLst>
                </p:cNvPr>
                <p:cNvGrpSpPr/>
                <p:nvPr/>
              </p:nvGrpSpPr>
              <p:grpSpPr>
                <a:xfrm rot="10800000">
                  <a:off x="5799584" y="4606142"/>
                  <a:ext cx="1135394" cy="1085160"/>
                  <a:chOff x="863179" y="2614612"/>
                  <a:chExt cx="1419030" cy="1423987"/>
                </a:xfrm>
                <a:solidFill>
                  <a:schemeClr val="accent5"/>
                </a:solidFill>
              </p:grpSpPr>
              <p:sp>
                <p:nvSpPr>
                  <p:cNvPr id="105" name="Oval 5">
                    <a:extLst>
                      <a:ext uri="{FF2B5EF4-FFF2-40B4-BE49-F238E27FC236}">
                        <a16:creationId xmlns:a16="http://schemas.microsoft.com/office/drawing/2014/main" id="{15516C2C-BA0C-4342-BDB5-316147B50109}"/>
                      </a:ext>
                    </a:extLst>
                  </p:cNvPr>
                  <p:cNvSpPr>
                    <a:spLocks noChangeArrowheads="1"/>
                  </p:cNvSpPr>
                  <p:nvPr/>
                </p:nvSpPr>
                <p:spPr bwMode="auto">
                  <a:xfrm>
                    <a:off x="863179" y="2614612"/>
                    <a:ext cx="1419030" cy="1423987"/>
                  </a:xfrm>
                  <a:prstGeom prst="ellipse">
                    <a:avLst/>
                  </a:prstGeom>
                  <a:solidFill>
                    <a:schemeClr val="tx1"/>
                  </a:solidFill>
                  <a:ln w="38100">
                    <a:solidFill>
                      <a:schemeClr val="accent5">
                        <a:lumMod val="75000"/>
                      </a:schemeClr>
                    </a:solidFill>
                    <a:round/>
                    <a:headEnd/>
                    <a:tailEnd/>
                  </a:ln>
                </p:spPr>
                <p:txBody>
                  <a:bodyPr wrap="none" anchor="ct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106" name="Oval 6">
                    <a:extLst>
                      <a:ext uri="{FF2B5EF4-FFF2-40B4-BE49-F238E27FC236}">
                        <a16:creationId xmlns:a16="http://schemas.microsoft.com/office/drawing/2014/main" id="{98A4A62E-4716-4650-9D0A-3CDC0FBD0484}"/>
                      </a:ext>
                    </a:extLst>
                  </p:cNvPr>
                  <p:cNvSpPr>
                    <a:spLocks noChangeArrowheads="1"/>
                  </p:cNvSpPr>
                  <p:nvPr/>
                </p:nvSpPr>
                <p:spPr bwMode="auto">
                  <a:xfrm>
                    <a:off x="1217937" y="3233737"/>
                    <a:ext cx="591263" cy="557212"/>
                  </a:xfrm>
                  <a:prstGeom prst="ellipse">
                    <a:avLst/>
                  </a:prstGeom>
                  <a:solidFill>
                    <a:schemeClr val="tx1"/>
                  </a:solidFill>
                  <a:ln w="9525">
                    <a:solidFill>
                      <a:schemeClr val="accent5">
                        <a:lumMod val="75000"/>
                      </a:schemeClr>
                    </a:solidFill>
                    <a:round/>
                    <a:headEnd/>
                    <a:tailEnd/>
                  </a:ln>
                </p:spPr>
                <p:txBody>
                  <a:bodyPr wrap="none" anchor="ct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sp>
              <p:nvSpPr>
                <p:cNvPr id="104" name="TextBox 103">
                  <a:extLst>
                    <a:ext uri="{FF2B5EF4-FFF2-40B4-BE49-F238E27FC236}">
                      <a16:creationId xmlns:a16="http://schemas.microsoft.com/office/drawing/2014/main" id="{FCB4E7B7-6C14-4CF8-949A-861ED4CC8FF5}"/>
                    </a:ext>
                  </a:extLst>
                </p:cNvPr>
                <p:cNvSpPr txBox="1"/>
                <p:nvPr/>
              </p:nvSpPr>
              <p:spPr>
                <a:xfrm>
                  <a:off x="5868829" y="5179205"/>
                  <a:ext cx="953183" cy="279797"/>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Effector Cell</a:t>
                  </a:r>
                </a:p>
              </p:txBody>
            </p:sp>
          </p:grpSp>
          <p:sp>
            <p:nvSpPr>
              <p:cNvPr id="100" name="Cylinder 99">
                <a:extLst>
                  <a:ext uri="{FF2B5EF4-FFF2-40B4-BE49-F238E27FC236}">
                    <a16:creationId xmlns:a16="http://schemas.microsoft.com/office/drawing/2014/main" id="{80703CA9-D1DA-4342-B9FB-2F20B15622D0}"/>
                  </a:ext>
                </a:extLst>
              </p:cNvPr>
              <p:cNvSpPr/>
              <p:nvPr/>
            </p:nvSpPr>
            <p:spPr bwMode="auto">
              <a:xfrm rot="16200000">
                <a:off x="8464894" y="2554015"/>
                <a:ext cx="175332" cy="212484"/>
              </a:xfrm>
              <a:prstGeom prst="can">
                <a:avLst/>
              </a:prstGeom>
              <a:solidFill>
                <a:schemeClr val="tx1"/>
              </a:solidFill>
              <a:ln w="19050">
                <a:solidFill>
                  <a:schemeClr val="accent5">
                    <a:lumMod val="75000"/>
                  </a:schemeClr>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101" name="TextBox 100">
                <a:extLst>
                  <a:ext uri="{FF2B5EF4-FFF2-40B4-BE49-F238E27FC236}">
                    <a16:creationId xmlns:a16="http://schemas.microsoft.com/office/drawing/2014/main" id="{6B0E65F9-0544-4855-B095-41CEE6174281}"/>
                  </a:ext>
                </a:extLst>
              </p:cNvPr>
              <p:cNvSpPr txBox="1"/>
              <p:nvPr/>
            </p:nvSpPr>
            <p:spPr>
              <a:xfrm>
                <a:off x="7959762" y="3018396"/>
                <a:ext cx="1011826" cy="279797"/>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1D2E5A"/>
                    </a:solidFill>
                    <a:effectLst/>
                    <a:uLnTx/>
                    <a:uFillTx/>
                    <a:latin typeface="Calibri" panose="020F0502020204030204" pitchFamily="34" charset="0"/>
                    <a:ea typeface="+mn-ea"/>
                    <a:cs typeface="Calibri" panose="020F0502020204030204" pitchFamily="34" charset="0"/>
                  </a:rPr>
                  <a:t>Fc Receptor</a:t>
                </a:r>
              </a:p>
            </p:txBody>
          </p:sp>
          <p:cxnSp>
            <p:nvCxnSpPr>
              <p:cNvPr id="102" name="Straight Arrow Connector 101">
                <a:extLst>
                  <a:ext uri="{FF2B5EF4-FFF2-40B4-BE49-F238E27FC236}">
                    <a16:creationId xmlns:a16="http://schemas.microsoft.com/office/drawing/2014/main" id="{029AC1E1-C302-4BB3-8C3F-F8CCC7BD46B9}"/>
                  </a:ext>
                </a:extLst>
              </p:cNvPr>
              <p:cNvCxnSpPr>
                <a:cxnSpLocks/>
              </p:cNvCxnSpPr>
              <p:nvPr/>
            </p:nvCxnSpPr>
            <p:spPr bwMode="auto">
              <a:xfrm flipV="1">
                <a:off x="8532142" y="2793933"/>
                <a:ext cx="10100" cy="270473"/>
              </a:xfrm>
              <a:prstGeom prst="straightConnector1">
                <a:avLst/>
              </a:prstGeom>
              <a:noFill/>
              <a:ln w="28575" cap="flat" cmpd="sng" algn="ctr">
                <a:solidFill>
                  <a:schemeClr val="bg1"/>
                </a:solidFill>
                <a:prstDash val="solid"/>
                <a:round/>
                <a:headEnd type="none" w="med" len="med"/>
                <a:tailEnd type="triangle"/>
              </a:ln>
              <a:effectLst/>
            </p:spPr>
          </p:cxnSp>
        </p:grpSp>
        <p:cxnSp>
          <p:nvCxnSpPr>
            <p:cNvPr id="75" name="Straight Arrow Connector 74">
              <a:extLst>
                <a:ext uri="{FF2B5EF4-FFF2-40B4-BE49-F238E27FC236}">
                  <a16:creationId xmlns:a16="http://schemas.microsoft.com/office/drawing/2014/main" id="{51408158-2C8F-4024-9762-773CEF12A9FA}"/>
                </a:ext>
              </a:extLst>
            </p:cNvPr>
            <p:cNvCxnSpPr/>
            <p:nvPr/>
          </p:nvCxnSpPr>
          <p:spPr bwMode="auto">
            <a:xfrm flipH="1">
              <a:off x="7292656" y="2706845"/>
              <a:ext cx="71425" cy="158507"/>
            </a:xfrm>
            <a:prstGeom prst="straightConnector1">
              <a:avLst/>
            </a:prstGeom>
            <a:noFill/>
            <a:ln w="28575" cap="flat" cmpd="sng" algn="ctr">
              <a:solidFill>
                <a:schemeClr val="bg1"/>
              </a:solidFill>
              <a:prstDash val="solid"/>
              <a:round/>
              <a:headEnd type="none" w="med" len="med"/>
              <a:tailEnd type="triangle"/>
            </a:ln>
            <a:effectLst/>
          </p:spPr>
        </p:cxnSp>
        <p:sp>
          <p:nvSpPr>
            <p:cNvPr id="76" name="TextBox 75">
              <a:extLst>
                <a:ext uri="{FF2B5EF4-FFF2-40B4-BE49-F238E27FC236}">
                  <a16:creationId xmlns:a16="http://schemas.microsoft.com/office/drawing/2014/main" id="{486FE456-4B20-4183-8202-7B785DCA4DD8}"/>
                </a:ext>
              </a:extLst>
            </p:cNvPr>
            <p:cNvSpPr txBox="1"/>
            <p:nvPr/>
          </p:nvSpPr>
          <p:spPr>
            <a:xfrm>
              <a:off x="7664435" y="2169470"/>
              <a:ext cx="1368701" cy="373063"/>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ADCC/ADCP</a:t>
              </a:r>
            </a:p>
          </p:txBody>
        </p:sp>
        <p:sp>
          <p:nvSpPr>
            <p:cNvPr id="77" name="TextBox 76">
              <a:extLst>
                <a:ext uri="{FF2B5EF4-FFF2-40B4-BE49-F238E27FC236}">
                  <a16:creationId xmlns:a16="http://schemas.microsoft.com/office/drawing/2014/main" id="{1895A714-D37D-42EC-96A3-7B9A6D3387EA}"/>
                </a:ext>
              </a:extLst>
            </p:cNvPr>
            <p:cNvSpPr txBox="1"/>
            <p:nvPr/>
          </p:nvSpPr>
          <p:spPr>
            <a:xfrm>
              <a:off x="5469646" y="3135977"/>
              <a:ext cx="374829" cy="461665"/>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X</a:t>
              </a:r>
            </a:p>
          </p:txBody>
        </p:sp>
        <p:grpSp>
          <p:nvGrpSpPr>
            <p:cNvPr id="78" name="Group 77">
              <a:extLst>
                <a:ext uri="{FF2B5EF4-FFF2-40B4-BE49-F238E27FC236}">
                  <a16:creationId xmlns:a16="http://schemas.microsoft.com/office/drawing/2014/main" id="{069B62CC-7007-447C-9454-0A17C970AD9B}"/>
                </a:ext>
              </a:extLst>
            </p:cNvPr>
            <p:cNvGrpSpPr/>
            <p:nvPr/>
          </p:nvGrpSpPr>
          <p:grpSpPr>
            <a:xfrm>
              <a:off x="6083675" y="2427484"/>
              <a:ext cx="902547" cy="863787"/>
              <a:chOff x="6308469" y="1630057"/>
              <a:chExt cx="902547" cy="863787"/>
            </a:xfrm>
          </p:grpSpPr>
          <p:sp>
            <p:nvSpPr>
              <p:cNvPr id="83" name="Freeform 16">
                <a:extLst>
                  <a:ext uri="{FF2B5EF4-FFF2-40B4-BE49-F238E27FC236}">
                    <a16:creationId xmlns:a16="http://schemas.microsoft.com/office/drawing/2014/main" id="{C38AAA72-1853-46A3-B60A-A15ECE2AB2A6}"/>
                  </a:ext>
                </a:extLst>
              </p:cNvPr>
              <p:cNvSpPr/>
              <p:nvPr/>
            </p:nvSpPr>
            <p:spPr bwMode="auto">
              <a:xfrm rot="2376692" flipV="1">
                <a:off x="6314820" y="1932760"/>
                <a:ext cx="896196" cy="552909"/>
              </a:xfrm>
              <a:custGeom>
                <a:avLst/>
                <a:gdLst>
                  <a:gd name="connsiteX0" fmla="*/ 7937 w 497682"/>
                  <a:gd name="connsiteY0" fmla="*/ 321071 h 502841"/>
                  <a:gd name="connsiteX1" fmla="*/ 22225 w 497682"/>
                  <a:gd name="connsiteY1" fmla="*/ 173434 h 502841"/>
                  <a:gd name="connsiteX2" fmla="*/ 141287 w 497682"/>
                  <a:gd name="connsiteY2" fmla="*/ 42465 h 502841"/>
                  <a:gd name="connsiteX3" fmla="*/ 250825 w 497682"/>
                  <a:gd name="connsiteY3" fmla="*/ 1984 h 502841"/>
                  <a:gd name="connsiteX4" fmla="*/ 372269 w 497682"/>
                  <a:gd name="connsiteY4" fmla="*/ 30559 h 502841"/>
                  <a:gd name="connsiteX5" fmla="*/ 453231 w 497682"/>
                  <a:gd name="connsiteY5" fmla="*/ 128190 h 502841"/>
                  <a:gd name="connsiteX6" fmla="*/ 496094 w 497682"/>
                  <a:gd name="connsiteY6" fmla="*/ 244871 h 502841"/>
                  <a:gd name="connsiteX7" fmla="*/ 443706 w 497682"/>
                  <a:gd name="connsiteY7" fmla="*/ 382984 h 502841"/>
                  <a:gd name="connsiteX8" fmla="*/ 336550 w 497682"/>
                  <a:gd name="connsiteY8" fmla="*/ 471090 h 502841"/>
                  <a:gd name="connsiteX9" fmla="*/ 210344 w 497682"/>
                  <a:gd name="connsiteY9" fmla="*/ 494903 h 502841"/>
                  <a:gd name="connsiteX10" fmla="*/ 53181 w 497682"/>
                  <a:gd name="connsiteY10" fmla="*/ 423465 h 502841"/>
                  <a:gd name="connsiteX11" fmla="*/ 7937 w 497682"/>
                  <a:gd name="connsiteY11" fmla="*/ 321071 h 502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7682" h="502841">
                    <a:moveTo>
                      <a:pt x="7937" y="321071"/>
                    </a:moveTo>
                    <a:cubicBezTo>
                      <a:pt x="2778" y="279399"/>
                      <a:pt x="0" y="219868"/>
                      <a:pt x="22225" y="173434"/>
                    </a:cubicBezTo>
                    <a:cubicBezTo>
                      <a:pt x="44450" y="127000"/>
                      <a:pt x="103187" y="71040"/>
                      <a:pt x="141287" y="42465"/>
                    </a:cubicBezTo>
                    <a:cubicBezTo>
                      <a:pt x="179387" y="13890"/>
                      <a:pt x="212328" y="3968"/>
                      <a:pt x="250825" y="1984"/>
                    </a:cubicBezTo>
                    <a:cubicBezTo>
                      <a:pt x="289322" y="0"/>
                      <a:pt x="338535" y="9525"/>
                      <a:pt x="372269" y="30559"/>
                    </a:cubicBezTo>
                    <a:cubicBezTo>
                      <a:pt x="406003" y="51593"/>
                      <a:pt x="432594" y="92471"/>
                      <a:pt x="453231" y="128190"/>
                    </a:cubicBezTo>
                    <a:cubicBezTo>
                      <a:pt x="473869" y="163909"/>
                      <a:pt x="497682" y="202405"/>
                      <a:pt x="496094" y="244871"/>
                    </a:cubicBezTo>
                    <a:cubicBezTo>
                      <a:pt x="494507" y="287337"/>
                      <a:pt x="470297" y="345281"/>
                      <a:pt x="443706" y="382984"/>
                    </a:cubicBezTo>
                    <a:cubicBezTo>
                      <a:pt x="417115" y="420687"/>
                      <a:pt x="375444" y="452437"/>
                      <a:pt x="336550" y="471090"/>
                    </a:cubicBezTo>
                    <a:cubicBezTo>
                      <a:pt x="297656" y="489743"/>
                      <a:pt x="257572" y="502841"/>
                      <a:pt x="210344" y="494903"/>
                    </a:cubicBezTo>
                    <a:cubicBezTo>
                      <a:pt x="163116" y="486965"/>
                      <a:pt x="87709" y="454024"/>
                      <a:pt x="53181" y="423465"/>
                    </a:cubicBezTo>
                    <a:cubicBezTo>
                      <a:pt x="18653" y="392906"/>
                      <a:pt x="13096" y="362743"/>
                      <a:pt x="7937" y="321071"/>
                    </a:cubicBezTo>
                    <a:close/>
                  </a:path>
                </a:pathLst>
              </a:custGeom>
              <a:noFill/>
              <a:ln w="12700">
                <a:solidFill>
                  <a:schemeClr val="accent6"/>
                </a:solidFill>
                <a:miter lim="800000"/>
                <a:headEnd/>
                <a:tailEnd/>
              </a:ln>
            </p:spPr>
            <p:txBody>
              <a:bodyPr anchor="ctr"/>
              <a:ls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Calibri" panose="020F0502020204030204" pitchFamily="34" charset="0"/>
                </a:endParaRPr>
              </a:p>
            </p:txBody>
          </p:sp>
          <p:grpSp>
            <p:nvGrpSpPr>
              <p:cNvPr id="84" name="Group 83">
                <a:extLst>
                  <a:ext uri="{FF2B5EF4-FFF2-40B4-BE49-F238E27FC236}">
                    <a16:creationId xmlns:a16="http://schemas.microsoft.com/office/drawing/2014/main" id="{1E6DCF97-CB6C-4B63-8A52-302F5C7E2B76}"/>
                  </a:ext>
                </a:extLst>
              </p:cNvPr>
              <p:cNvGrpSpPr/>
              <p:nvPr/>
            </p:nvGrpSpPr>
            <p:grpSpPr>
              <a:xfrm>
                <a:off x="6308469" y="1630057"/>
                <a:ext cx="839087" cy="863787"/>
                <a:chOff x="6308469" y="1630057"/>
                <a:chExt cx="839087" cy="863787"/>
              </a:xfrm>
            </p:grpSpPr>
            <p:grpSp>
              <p:nvGrpSpPr>
                <p:cNvPr id="85" name="Group 84">
                  <a:extLst>
                    <a:ext uri="{FF2B5EF4-FFF2-40B4-BE49-F238E27FC236}">
                      <a16:creationId xmlns:a16="http://schemas.microsoft.com/office/drawing/2014/main" id="{880F1647-2B64-46EF-A86E-053423171E62}"/>
                    </a:ext>
                  </a:extLst>
                </p:cNvPr>
                <p:cNvGrpSpPr/>
                <p:nvPr/>
              </p:nvGrpSpPr>
              <p:grpSpPr>
                <a:xfrm>
                  <a:off x="6559580" y="1906274"/>
                  <a:ext cx="267328" cy="180527"/>
                  <a:chOff x="7426774" y="3954199"/>
                  <a:chExt cx="267328" cy="180527"/>
                </a:xfrm>
              </p:grpSpPr>
              <p:sp>
                <p:nvSpPr>
                  <p:cNvPr id="95" name="7-Point Star 2">
                    <a:extLst>
                      <a:ext uri="{FF2B5EF4-FFF2-40B4-BE49-F238E27FC236}">
                        <a16:creationId xmlns:a16="http://schemas.microsoft.com/office/drawing/2014/main" id="{3AD7C3B4-3706-460F-8FD8-20A0067ABE9D}"/>
                      </a:ext>
                    </a:extLst>
                  </p:cNvPr>
                  <p:cNvSpPr/>
                  <p:nvPr/>
                </p:nvSpPr>
                <p:spPr bwMode="auto">
                  <a:xfrm rot="2228830">
                    <a:off x="7638823" y="4079447"/>
                    <a:ext cx="55279" cy="55279"/>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96" name="7-Point Star 2">
                    <a:extLst>
                      <a:ext uri="{FF2B5EF4-FFF2-40B4-BE49-F238E27FC236}">
                        <a16:creationId xmlns:a16="http://schemas.microsoft.com/office/drawing/2014/main" id="{AAABA16D-AD72-4820-BDB9-AB6386492338}"/>
                      </a:ext>
                    </a:extLst>
                  </p:cNvPr>
                  <p:cNvSpPr/>
                  <p:nvPr/>
                </p:nvSpPr>
                <p:spPr bwMode="auto">
                  <a:xfrm rot="2228830">
                    <a:off x="7426774" y="4000035"/>
                    <a:ext cx="55279" cy="55279"/>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97" name="7-Point Star 2">
                    <a:extLst>
                      <a:ext uri="{FF2B5EF4-FFF2-40B4-BE49-F238E27FC236}">
                        <a16:creationId xmlns:a16="http://schemas.microsoft.com/office/drawing/2014/main" id="{EDF091C5-D699-468C-9DA0-06566ECAB9E4}"/>
                      </a:ext>
                    </a:extLst>
                  </p:cNvPr>
                  <p:cNvSpPr/>
                  <p:nvPr/>
                </p:nvSpPr>
                <p:spPr bwMode="auto">
                  <a:xfrm rot="2228830">
                    <a:off x="7538615" y="4077479"/>
                    <a:ext cx="55279" cy="55279"/>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98" name="7-Point Star 2">
                    <a:extLst>
                      <a:ext uri="{FF2B5EF4-FFF2-40B4-BE49-F238E27FC236}">
                        <a16:creationId xmlns:a16="http://schemas.microsoft.com/office/drawing/2014/main" id="{0215B3D7-C227-4DEF-9675-33C447D889BD}"/>
                      </a:ext>
                    </a:extLst>
                  </p:cNvPr>
                  <p:cNvSpPr/>
                  <p:nvPr/>
                </p:nvSpPr>
                <p:spPr bwMode="auto">
                  <a:xfrm rot="2228830">
                    <a:off x="7549244" y="3954199"/>
                    <a:ext cx="55279" cy="55279"/>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grpSp>
            <p:sp>
              <p:nvSpPr>
                <p:cNvPr id="86" name="TextBox 85">
                  <a:extLst>
                    <a:ext uri="{FF2B5EF4-FFF2-40B4-BE49-F238E27FC236}">
                      <a16:creationId xmlns:a16="http://schemas.microsoft.com/office/drawing/2014/main" id="{1495B8EC-36EB-46BA-9047-8A452FFEBB04}"/>
                    </a:ext>
                  </a:extLst>
                </p:cNvPr>
                <p:cNvSpPr txBox="1"/>
                <p:nvPr/>
              </p:nvSpPr>
              <p:spPr>
                <a:xfrm>
                  <a:off x="6337685" y="1630057"/>
                  <a:ext cx="809871" cy="264253"/>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lang="en-US" sz="1100" b="1" dirty="0">
                      <a:solidFill>
                        <a:srgbClr val="000000"/>
                      </a:solidFill>
                      <a:latin typeface="Calibri" panose="020F0502020204030204" pitchFamily="34" charset="0"/>
                      <a:cs typeface="Calibri" panose="020F0502020204030204" pitchFamily="34" charset="0"/>
                    </a:rPr>
                    <a:t>L</a:t>
                  </a:r>
                  <a:r>
                    <a:rPr kumimoji="0" lang="en-US" sz="11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ysosome</a:t>
                  </a:r>
                </a:p>
              </p:txBody>
            </p:sp>
            <p:sp>
              <p:nvSpPr>
                <p:cNvPr id="87" name="Freeform 73">
                  <a:extLst>
                    <a:ext uri="{FF2B5EF4-FFF2-40B4-BE49-F238E27FC236}">
                      <a16:creationId xmlns:a16="http://schemas.microsoft.com/office/drawing/2014/main" id="{B0C7234C-74DD-4675-9475-B9E8E9B31FAC}"/>
                    </a:ext>
                  </a:extLst>
                </p:cNvPr>
                <p:cNvSpPr/>
                <p:nvPr/>
              </p:nvSpPr>
              <p:spPr bwMode="auto">
                <a:xfrm rot="20402550">
                  <a:off x="6837068" y="2099696"/>
                  <a:ext cx="124050" cy="167213"/>
                </a:xfrm>
                <a:custGeom>
                  <a:avLst/>
                  <a:gdLst>
                    <a:gd name="connsiteX0" fmla="*/ 256674 w 890337"/>
                    <a:gd name="connsiteY0" fmla="*/ 1122948 h 1130969"/>
                    <a:gd name="connsiteX1" fmla="*/ 890337 w 890337"/>
                    <a:gd name="connsiteY1" fmla="*/ 216569 h 1130969"/>
                    <a:gd name="connsiteX2" fmla="*/ 842211 w 890337"/>
                    <a:gd name="connsiteY2" fmla="*/ 0 h 1130969"/>
                    <a:gd name="connsiteX3" fmla="*/ 625642 w 890337"/>
                    <a:gd name="connsiteY3" fmla="*/ 0 h 1130969"/>
                    <a:gd name="connsiteX4" fmla="*/ 0 w 890337"/>
                    <a:gd name="connsiteY4" fmla="*/ 906379 h 1130969"/>
                    <a:gd name="connsiteX5" fmla="*/ 24063 w 890337"/>
                    <a:gd name="connsiteY5" fmla="*/ 1130969 h 1130969"/>
                    <a:gd name="connsiteX6" fmla="*/ 256674 w 890337"/>
                    <a:gd name="connsiteY6" fmla="*/ 1122948 h 1130969"/>
                    <a:gd name="connsiteX0" fmla="*/ 256674 w 895015"/>
                    <a:gd name="connsiteY0" fmla="*/ 1122948 h 1130969"/>
                    <a:gd name="connsiteX1" fmla="*/ 890337 w 895015"/>
                    <a:gd name="connsiteY1" fmla="*/ 216569 h 1130969"/>
                    <a:gd name="connsiteX2" fmla="*/ 842211 w 895015"/>
                    <a:gd name="connsiteY2" fmla="*/ 0 h 1130969"/>
                    <a:gd name="connsiteX3" fmla="*/ 625642 w 895015"/>
                    <a:gd name="connsiteY3" fmla="*/ 0 h 1130969"/>
                    <a:gd name="connsiteX4" fmla="*/ 0 w 895015"/>
                    <a:gd name="connsiteY4" fmla="*/ 906379 h 1130969"/>
                    <a:gd name="connsiteX5" fmla="*/ 24063 w 895015"/>
                    <a:gd name="connsiteY5" fmla="*/ 1130969 h 1130969"/>
                    <a:gd name="connsiteX6" fmla="*/ 256674 w 895015"/>
                    <a:gd name="connsiteY6" fmla="*/ 1122948 h 1130969"/>
                    <a:gd name="connsiteX0" fmla="*/ 256674 w 917747"/>
                    <a:gd name="connsiteY0" fmla="*/ 1122948 h 1130969"/>
                    <a:gd name="connsiteX1" fmla="*/ 890337 w 917747"/>
                    <a:gd name="connsiteY1" fmla="*/ 216569 h 1130969"/>
                    <a:gd name="connsiteX2" fmla="*/ 842211 w 917747"/>
                    <a:gd name="connsiteY2" fmla="*/ 0 h 1130969"/>
                    <a:gd name="connsiteX3" fmla="*/ 625642 w 917747"/>
                    <a:gd name="connsiteY3" fmla="*/ 0 h 1130969"/>
                    <a:gd name="connsiteX4" fmla="*/ 0 w 917747"/>
                    <a:gd name="connsiteY4" fmla="*/ 906379 h 1130969"/>
                    <a:gd name="connsiteX5" fmla="*/ 24063 w 917747"/>
                    <a:gd name="connsiteY5" fmla="*/ 1130969 h 1130969"/>
                    <a:gd name="connsiteX6" fmla="*/ 256674 w 917747"/>
                    <a:gd name="connsiteY6" fmla="*/ 1122948 h 1130969"/>
                    <a:gd name="connsiteX0" fmla="*/ 256674 w 917747"/>
                    <a:gd name="connsiteY0" fmla="*/ 1154698 h 1162719"/>
                    <a:gd name="connsiteX1" fmla="*/ 890337 w 917747"/>
                    <a:gd name="connsiteY1" fmla="*/ 248319 h 1162719"/>
                    <a:gd name="connsiteX2" fmla="*/ 842211 w 917747"/>
                    <a:gd name="connsiteY2" fmla="*/ 31750 h 1162719"/>
                    <a:gd name="connsiteX3" fmla="*/ 625642 w 917747"/>
                    <a:gd name="connsiteY3" fmla="*/ 31750 h 1162719"/>
                    <a:gd name="connsiteX4" fmla="*/ 0 w 917747"/>
                    <a:gd name="connsiteY4" fmla="*/ 938129 h 1162719"/>
                    <a:gd name="connsiteX5" fmla="*/ 24063 w 917747"/>
                    <a:gd name="connsiteY5" fmla="*/ 1162719 h 1162719"/>
                    <a:gd name="connsiteX6" fmla="*/ 256674 w 917747"/>
                    <a:gd name="connsiteY6" fmla="*/ 1154698 h 1162719"/>
                    <a:gd name="connsiteX0" fmla="*/ 256674 w 917747"/>
                    <a:gd name="connsiteY0" fmla="*/ 1166461 h 1174482"/>
                    <a:gd name="connsiteX1" fmla="*/ 890337 w 917747"/>
                    <a:gd name="connsiteY1" fmla="*/ 260082 h 1174482"/>
                    <a:gd name="connsiteX2" fmla="*/ 842211 w 917747"/>
                    <a:gd name="connsiteY2" fmla="*/ 43513 h 1174482"/>
                    <a:gd name="connsiteX3" fmla="*/ 625642 w 917747"/>
                    <a:gd name="connsiteY3" fmla="*/ 43513 h 1174482"/>
                    <a:gd name="connsiteX4" fmla="*/ 0 w 917747"/>
                    <a:gd name="connsiteY4" fmla="*/ 949892 h 1174482"/>
                    <a:gd name="connsiteX5" fmla="*/ 24063 w 917747"/>
                    <a:gd name="connsiteY5" fmla="*/ 1174482 h 1174482"/>
                    <a:gd name="connsiteX6" fmla="*/ 256674 w 917747"/>
                    <a:gd name="connsiteY6" fmla="*/ 1166461 h 1174482"/>
                    <a:gd name="connsiteX0" fmla="*/ 256674 w 917747"/>
                    <a:gd name="connsiteY0" fmla="*/ 1166461 h 1203631"/>
                    <a:gd name="connsiteX1" fmla="*/ 890337 w 917747"/>
                    <a:gd name="connsiteY1" fmla="*/ 260082 h 1203631"/>
                    <a:gd name="connsiteX2" fmla="*/ 842211 w 917747"/>
                    <a:gd name="connsiteY2" fmla="*/ 43513 h 1203631"/>
                    <a:gd name="connsiteX3" fmla="*/ 625642 w 917747"/>
                    <a:gd name="connsiteY3" fmla="*/ 43513 h 1203631"/>
                    <a:gd name="connsiteX4" fmla="*/ 0 w 917747"/>
                    <a:gd name="connsiteY4" fmla="*/ 949892 h 1203631"/>
                    <a:gd name="connsiteX5" fmla="*/ 24063 w 917747"/>
                    <a:gd name="connsiteY5" fmla="*/ 1174482 h 1203631"/>
                    <a:gd name="connsiteX6" fmla="*/ 256674 w 917747"/>
                    <a:gd name="connsiteY6" fmla="*/ 1166461 h 1203631"/>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 name="connsiteX0" fmla="*/ 262919 w 923992"/>
                    <a:gd name="connsiteY0" fmla="*/ 1166461 h 1211739"/>
                    <a:gd name="connsiteX1" fmla="*/ 896582 w 923992"/>
                    <a:gd name="connsiteY1" fmla="*/ 260082 h 1211739"/>
                    <a:gd name="connsiteX2" fmla="*/ 848456 w 923992"/>
                    <a:gd name="connsiteY2" fmla="*/ 43513 h 1211739"/>
                    <a:gd name="connsiteX3" fmla="*/ 631887 w 923992"/>
                    <a:gd name="connsiteY3" fmla="*/ 43513 h 1211739"/>
                    <a:gd name="connsiteX4" fmla="*/ 6245 w 923992"/>
                    <a:gd name="connsiteY4" fmla="*/ 949892 h 1211739"/>
                    <a:gd name="connsiteX5" fmla="*/ 30308 w 923992"/>
                    <a:gd name="connsiteY5" fmla="*/ 1174482 h 1211739"/>
                    <a:gd name="connsiteX6" fmla="*/ 262919 w 923992"/>
                    <a:gd name="connsiteY6" fmla="*/ 1166461 h 1211739"/>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747" h="1211739">
                      <a:moveTo>
                        <a:pt x="256674" y="1166461"/>
                      </a:moveTo>
                      <a:lnTo>
                        <a:pt x="890337" y="260082"/>
                      </a:lnTo>
                      <a:cubicBezTo>
                        <a:pt x="931445" y="192655"/>
                        <a:pt x="934453" y="96653"/>
                        <a:pt x="842211" y="43513"/>
                      </a:cubicBezTo>
                      <a:cubicBezTo>
                        <a:pt x="765259" y="-27925"/>
                        <a:pt x="712119" y="650"/>
                        <a:pt x="625642" y="43513"/>
                      </a:cubicBezTo>
                      <a:lnTo>
                        <a:pt x="0" y="949892"/>
                      </a:lnTo>
                      <a:cubicBezTo>
                        <a:pt x="-39604" y="1024755"/>
                        <a:pt x="-31583" y="1094856"/>
                        <a:pt x="24063" y="1174482"/>
                      </a:cubicBezTo>
                      <a:cubicBezTo>
                        <a:pt x="153988" y="1243245"/>
                        <a:pt x="202950" y="1202473"/>
                        <a:pt x="256674" y="1166461"/>
                      </a:cubicBezTo>
                      <a:close/>
                    </a:path>
                  </a:pathLst>
                </a:custGeom>
                <a:solidFill>
                  <a:srgbClr val="1D2E58">
                    <a:lumMod val="60000"/>
                    <a:lumOff val="40000"/>
                  </a:srgbClr>
                </a:soli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88" name="Freeform 74">
                  <a:extLst>
                    <a:ext uri="{FF2B5EF4-FFF2-40B4-BE49-F238E27FC236}">
                      <a16:creationId xmlns:a16="http://schemas.microsoft.com/office/drawing/2014/main" id="{36FA0F37-433A-4C4B-9BCB-4355D797AEDA}"/>
                    </a:ext>
                  </a:extLst>
                </p:cNvPr>
                <p:cNvSpPr/>
                <p:nvPr/>
              </p:nvSpPr>
              <p:spPr bwMode="auto">
                <a:xfrm flipV="1">
                  <a:off x="6422866" y="2077865"/>
                  <a:ext cx="128892" cy="173740"/>
                </a:xfrm>
                <a:custGeom>
                  <a:avLst/>
                  <a:gdLst>
                    <a:gd name="connsiteX0" fmla="*/ 256674 w 890337"/>
                    <a:gd name="connsiteY0" fmla="*/ 1122948 h 1130969"/>
                    <a:gd name="connsiteX1" fmla="*/ 890337 w 890337"/>
                    <a:gd name="connsiteY1" fmla="*/ 216569 h 1130969"/>
                    <a:gd name="connsiteX2" fmla="*/ 842211 w 890337"/>
                    <a:gd name="connsiteY2" fmla="*/ 0 h 1130969"/>
                    <a:gd name="connsiteX3" fmla="*/ 625642 w 890337"/>
                    <a:gd name="connsiteY3" fmla="*/ 0 h 1130969"/>
                    <a:gd name="connsiteX4" fmla="*/ 0 w 890337"/>
                    <a:gd name="connsiteY4" fmla="*/ 906379 h 1130969"/>
                    <a:gd name="connsiteX5" fmla="*/ 24063 w 890337"/>
                    <a:gd name="connsiteY5" fmla="*/ 1130969 h 1130969"/>
                    <a:gd name="connsiteX6" fmla="*/ 256674 w 890337"/>
                    <a:gd name="connsiteY6" fmla="*/ 1122948 h 1130969"/>
                    <a:gd name="connsiteX0" fmla="*/ 256674 w 895015"/>
                    <a:gd name="connsiteY0" fmla="*/ 1122948 h 1130969"/>
                    <a:gd name="connsiteX1" fmla="*/ 890337 w 895015"/>
                    <a:gd name="connsiteY1" fmla="*/ 216569 h 1130969"/>
                    <a:gd name="connsiteX2" fmla="*/ 842211 w 895015"/>
                    <a:gd name="connsiteY2" fmla="*/ 0 h 1130969"/>
                    <a:gd name="connsiteX3" fmla="*/ 625642 w 895015"/>
                    <a:gd name="connsiteY3" fmla="*/ 0 h 1130969"/>
                    <a:gd name="connsiteX4" fmla="*/ 0 w 895015"/>
                    <a:gd name="connsiteY4" fmla="*/ 906379 h 1130969"/>
                    <a:gd name="connsiteX5" fmla="*/ 24063 w 895015"/>
                    <a:gd name="connsiteY5" fmla="*/ 1130969 h 1130969"/>
                    <a:gd name="connsiteX6" fmla="*/ 256674 w 895015"/>
                    <a:gd name="connsiteY6" fmla="*/ 1122948 h 1130969"/>
                    <a:gd name="connsiteX0" fmla="*/ 256674 w 917747"/>
                    <a:gd name="connsiteY0" fmla="*/ 1122948 h 1130969"/>
                    <a:gd name="connsiteX1" fmla="*/ 890337 w 917747"/>
                    <a:gd name="connsiteY1" fmla="*/ 216569 h 1130969"/>
                    <a:gd name="connsiteX2" fmla="*/ 842211 w 917747"/>
                    <a:gd name="connsiteY2" fmla="*/ 0 h 1130969"/>
                    <a:gd name="connsiteX3" fmla="*/ 625642 w 917747"/>
                    <a:gd name="connsiteY3" fmla="*/ 0 h 1130969"/>
                    <a:gd name="connsiteX4" fmla="*/ 0 w 917747"/>
                    <a:gd name="connsiteY4" fmla="*/ 906379 h 1130969"/>
                    <a:gd name="connsiteX5" fmla="*/ 24063 w 917747"/>
                    <a:gd name="connsiteY5" fmla="*/ 1130969 h 1130969"/>
                    <a:gd name="connsiteX6" fmla="*/ 256674 w 917747"/>
                    <a:gd name="connsiteY6" fmla="*/ 1122948 h 1130969"/>
                    <a:gd name="connsiteX0" fmla="*/ 256674 w 917747"/>
                    <a:gd name="connsiteY0" fmla="*/ 1154698 h 1162719"/>
                    <a:gd name="connsiteX1" fmla="*/ 890337 w 917747"/>
                    <a:gd name="connsiteY1" fmla="*/ 248319 h 1162719"/>
                    <a:gd name="connsiteX2" fmla="*/ 842211 w 917747"/>
                    <a:gd name="connsiteY2" fmla="*/ 31750 h 1162719"/>
                    <a:gd name="connsiteX3" fmla="*/ 625642 w 917747"/>
                    <a:gd name="connsiteY3" fmla="*/ 31750 h 1162719"/>
                    <a:gd name="connsiteX4" fmla="*/ 0 w 917747"/>
                    <a:gd name="connsiteY4" fmla="*/ 938129 h 1162719"/>
                    <a:gd name="connsiteX5" fmla="*/ 24063 w 917747"/>
                    <a:gd name="connsiteY5" fmla="*/ 1162719 h 1162719"/>
                    <a:gd name="connsiteX6" fmla="*/ 256674 w 917747"/>
                    <a:gd name="connsiteY6" fmla="*/ 1154698 h 1162719"/>
                    <a:gd name="connsiteX0" fmla="*/ 256674 w 917747"/>
                    <a:gd name="connsiteY0" fmla="*/ 1166461 h 1174482"/>
                    <a:gd name="connsiteX1" fmla="*/ 890337 w 917747"/>
                    <a:gd name="connsiteY1" fmla="*/ 260082 h 1174482"/>
                    <a:gd name="connsiteX2" fmla="*/ 842211 w 917747"/>
                    <a:gd name="connsiteY2" fmla="*/ 43513 h 1174482"/>
                    <a:gd name="connsiteX3" fmla="*/ 625642 w 917747"/>
                    <a:gd name="connsiteY3" fmla="*/ 43513 h 1174482"/>
                    <a:gd name="connsiteX4" fmla="*/ 0 w 917747"/>
                    <a:gd name="connsiteY4" fmla="*/ 949892 h 1174482"/>
                    <a:gd name="connsiteX5" fmla="*/ 24063 w 917747"/>
                    <a:gd name="connsiteY5" fmla="*/ 1174482 h 1174482"/>
                    <a:gd name="connsiteX6" fmla="*/ 256674 w 917747"/>
                    <a:gd name="connsiteY6" fmla="*/ 1166461 h 1174482"/>
                    <a:gd name="connsiteX0" fmla="*/ 256674 w 917747"/>
                    <a:gd name="connsiteY0" fmla="*/ 1166461 h 1203631"/>
                    <a:gd name="connsiteX1" fmla="*/ 890337 w 917747"/>
                    <a:gd name="connsiteY1" fmla="*/ 260082 h 1203631"/>
                    <a:gd name="connsiteX2" fmla="*/ 842211 w 917747"/>
                    <a:gd name="connsiteY2" fmla="*/ 43513 h 1203631"/>
                    <a:gd name="connsiteX3" fmla="*/ 625642 w 917747"/>
                    <a:gd name="connsiteY3" fmla="*/ 43513 h 1203631"/>
                    <a:gd name="connsiteX4" fmla="*/ 0 w 917747"/>
                    <a:gd name="connsiteY4" fmla="*/ 949892 h 1203631"/>
                    <a:gd name="connsiteX5" fmla="*/ 24063 w 917747"/>
                    <a:gd name="connsiteY5" fmla="*/ 1174482 h 1203631"/>
                    <a:gd name="connsiteX6" fmla="*/ 256674 w 917747"/>
                    <a:gd name="connsiteY6" fmla="*/ 1166461 h 1203631"/>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 name="connsiteX0" fmla="*/ 262919 w 923992"/>
                    <a:gd name="connsiteY0" fmla="*/ 1166461 h 1211739"/>
                    <a:gd name="connsiteX1" fmla="*/ 896582 w 923992"/>
                    <a:gd name="connsiteY1" fmla="*/ 260082 h 1211739"/>
                    <a:gd name="connsiteX2" fmla="*/ 848456 w 923992"/>
                    <a:gd name="connsiteY2" fmla="*/ 43513 h 1211739"/>
                    <a:gd name="connsiteX3" fmla="*/ 631887 w 923992"/>
                    <a:gd name="connsiteY3" fmla="*/ 43513 h 1211739"/>
                    <a:gd name="connsiteX4" fmla="*/ 6245 w 923992"/>
                    <a:gd name="connsiteY4" fmla="*/ 949892 h 1211739"/>
                    <a:gd name="connsiteX5" fmla="*/ 30308 w 923992"/>
                    <a:gd name="connsiteY5" fmla="*/ 1174482 h 1211739"/>
                    <a:gd name="connsiteX6" fmla="*/ 262919 w 923992"/>
                    <a:gd name="connsiteY6" fmla="*/ 1166461 h 1211739"/>
                    <a:gd name="connsiteX0" fmla="*/ 256674 w 917747"/>
                    <a:gd name="connsiteY0" fmla="*/ 1166461 h 1211739"/>
                    <a:gd name="connsiteX1" fmla="*/ 890337 w 917747"/>
                    <a:gd name="connsiteY1" fmla="*/ 260082 h 1211739"/>
                    <a:gd name="connsiteX2" fmla="*/ 842211 w 917747"/>
                    <a:gd name="connsiteY2" fmla="*/ 43513 h 1211739"/>
                    <a:gd name="connsiteX3" fmla="*/ 625642 w 917747"/>
                    <a:gd name="connsiteY3" fmla="*/ 43513 h 1211739"/>
                    <a:gd name="connsiteX4" fmla="*/ 0 w 917747"/>
                    <a:gd name="connsiteY4" fmla="*/ 949892 h 1211739"/>
                    <a:gd name="connsiteX5" fmla="*/ 24063 w 917747"/>
                    <a:gd name="connsiteY5" fmla="*/ 1174482 h 1211739"/>
                    <a:gd name="connsiteX6" fmla="*/ 256674 w 917747"/>
                    <a:gd name="connsiteY6" fmla="*/ 1166461 h 121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747" h="1211739">
                      <a:moveTo>
                        <a:pt x="256674" y="1166461"/>
                      </a:moveTo>
                      <a:lnTo>
                        <a:pt x="890337" y="260082"/>
                      </a:lnTo>
                      <a:cubicBezTo>
                        <a:pt x="931445" y="192655"/>
                        <a:pt x="934453" y="96653"/>
                        <a:pt x="842211" y="43513"/>
                      </a:cubicBezTo>
                      <a:cubicBezTo>
                        <a:pt x="765259" y="-27925"/>
                        <a:pt x="712119" y="650"/>
                        <a:pt x="625642" y="43513"/>
                      </a:cubicBezTo>
                      <a:lnTo>
                        <a:pt x="0" y="949892"/>
                      </a:lnTo>
                      <a:cubicBezTo>
                        <a:pt x="-39604" y="1024755"/>
                        <a:pt x="-31583" y="1094856"/>
                        <a:pt x="24063" y="1174482"/>
                      </a:cubicBezTo>
                      <a:cubicBezTo>
                        <a:pt x="153988" y="1243245"/>
                        <a:pt x="202950" y="1202473"/>
                        <a:pt x="256674" y="1166461"/>
                      </a:cubicBezTo>
                      <a:close/>
                    </a:path>
                  </a:pathLst>
                </a:custGeom>
                <a:solidFill>
                  <a:srgbClr val="1D2E58">
                    <a:lumMod val="60000"/>
                    <a:lumOff val="40000"/>
                  </a:srgbClr>
                </a:soli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89" name="Freeform 41">
                  <a:extLst>
                    <a:ext uri="{FF2B5EF4-FFF2-40B4-BE49-F238E27FC236}">
                      <a16:creationId xmlns:a16="http://schemas.microsoft.com/office/drawing/2014/main" id="{EEEEA803-B5CB-450C-9A01-60302889CACC}"/>
                    </a:ext>
                  </a:extLst>
                </p:cNvPr>
                <p:cNvSpPr/>
                <p:nvPr/>
              </p:nvSpPr>
              <p:spPr bwMode="auto">
                <a:xfrm rot="20847747" flipH="1">
                  <a:off x="6552252" y="2035220"/>
                  <a:ext cx="184298" cy="438024"/>
                </a:xfrm>
                <a:custGeom>
                  <a:avLst/>
                  <a:gdLst>
                    <a:gd name="connsiteX0" fmla="*/ 1010653 w 1283368"/>
                    <a:gd name="connsiteY0" fmla="*/ 16042 h 3296653"/>
                    <a:gd name="connsiteX1" fmla="*/ 40105 w 1283368"/>
                    <a:gd name="connsiteY1" fmla="*/ 1435768 h 3296653"/>
                    <a:gd name="connsiteX2" fmla="*/ 0 w 1283368"/>
                    <a:gd name="connsiteY2" fmla="*/ 1668379 h 3296653"/>
                    <a:gd name="connsiteX3" fmla="*/ 8021 w 1283368"/>
                    <a:gd name="connsiteY3" fmla="*/ 3136232 h 3296653"/>
                    <a:gd name="connsiteX4" fmla="*/ 176463 w 1283368"/>
                    <a:gd name="connsiteY4" fmla="*/ 3296653 h 3296653"/>
                    <a:gd name="connsiteX5" fmla="*/ 368968 w 1283368"/>
                    <a:gd name="connsiteY5" fmla="*/ 3152274 h 3296653"/>
                    <a:gd name="connsiteX6" fmla="*/ 376990 w 1283368"/>
                    <a:gd name="connsiteY6" fmla="*/ 1532021 h 3296653"/>
                    <a:gd name="connsiteX7" fmla="*/ 1283368 w 1283368"/>
                    <a:gd name="connsiteY7" fmla="*/ 232611 h 3296653"/>
                    <a:gd name="connsiteX8" fmla="*/ 1259305 w 1283368"/>
                    <a:gd name="connsiteY8" fmla="*/ 0 h 3296653"/>
                    <a:gd name="connsiteX9" fmla="*/ 1010653 w 1283368"/>
                    <a:gd name="connsiteY9" fmla="*/ 16042 h 3296653"/>
                    <a:gd name="connsiteX0" fmla="*/ 1010653 w 1307114"/>
                    <a:gd name="connsiteY0" fmla="*/ 16042 h 3296653"/>
                    <a:gd name="connsiteX1" fmla="*/ 40105 w 1307114"/>
                    <a:gd name="connsiteY1" fmla="*/ 1435768 h 3296653"/>
                    <a:gd name="connsiteX2" fmla="*/ 0 w 1307114"/>
                    <a:gd name="connsiteY2" fmla="*/ 1668379 h 3296653"/>
                    <a:gd name="connsiteX3" fmla="*/ 8021 w 1307114"/>
                    <a:gd name="connsiteY3" fmla="*/ 3136232 h 3296653"/>
                    <a:gd name="connsiteX4" fmla="*/ 176463 w 1307114"/>
                    <a:gd name="connsiteY4" fmla="*/ 3296653 h 3296653"/>
                    <a:gd name="connsiteX5" fmla="*/ 368968 w 1307114"/>
                    <a:gd name="connsiteY5" fmla="*/ 3152274 h 3296653"/>
                    <a:gd name="connsiteX6" fmla="*/ 376990 w 1307114"/>
                    <a:gd name="connsiteY6" fmla="*/ 1532021 h 3296653"/>
                    <a:gd name="connsiteX7" fmla="*/ 1283368 w 1307114"/>
                    <a:gd name="connsiteY7" fmla="*/ 232611 h 3296653"/>
                    <a:gd name="connsiteX8" fmla="*/ 1259305 w 1307114"/>
                    <a:gd name="connsiteY8" fmla="*/ 0 h 3296653"/>
                    <a:gd name="connsiteX9" fmla="*/ 1010653 w 1307114"/>
                    <a:gd name="connsiteY9" fmla="*/ 16042 h 3296653"/>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61604 h 3342215"/>
                    <a:gd name="connsiteX1" fmla="*/ 40105 w 1307114"/>
                    <a:gd name="connsiteY1" fmla="*/ 1481330 h 3342215"/>
                    <a:gd name="connsiteX2" fmla="*/ 0 w 1307114"/>
                    <a:gd name="connsiteY2" fmla="*/ 1713941 h 3342215"/>
                    <a:gd name="connsiteX3" fmla="*/ 8021 w 1307114"/>
                    <a:gd name="connsiteY3" fmla="*/ 3181794 h 3342215"/>
                    <a:gd name="connsiteX4" fmla="*/ 176463 w 1307114"/>
                    <a:gd name="connsiteY4" fmla="*/ 3342215 h 3342215"/>
                    <a:gd name="connsiteX5" fmla="*/ 368968 w 1307114"/>
                    <a:gd name="connsiteY5" fmla="*/ 3197836 h 3342215"/>
                    <a:gd name="connsiteX6" fmla="*/ 376990 w 1307114"/>
                    <a:gd name="connsiteY6" fmla="*/ 1577583 h 3342215"/>
                    <a:gd name="connsiteX7" fmla="*/ 1283368 w 1307114"/>
                    <a:gd name="connsiteY7" fmla="*/ 278173 h 3342215"/>
                    <a:gd name="connsiteX8" fmla="*/ 1259305 w 1307114"/>
                    <a:gd name="connsiteY8" fmla="*/ 45562 h 3342215"/>
                    <a:gd name="connsiteX9" fmla="*/ 1010653 w 1307114"/>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03264 w 1312258"/>
                    <a:gd name="connsiteY0" fmla="*/ 61604 h 3334194"/>
                    <a:gd name="connsiteX1" fmla="*/ 32716 w 1312258"/>
                    <a:gd name="connsiteY1" fmla="*/ 1481330 h 3334194"/>
                    <a:gd name="connsiteX2" fmla="*/ 2136 w 1312258"/>
                    <a:gd name="connsiteY2" fmla="*/ 1713941 h 3334194"/>
                    <a:gd name="connsiteX3" fmla="*/ 632 w 1312258"/>
                    <a:gd name="connsiteY3" fmla="*/ 3181794 h 3334194"/>
                    <a:gd name="connsiteX4" fmla="*/ 169074 w 1312258"/>
                    <a:gd name="connsiteY4" fmla="*/ 3334194 h 3334194"/>
                    <a:gd name="connsiteX5" fmla="*/ 361579 w 1312258"/>
                    <a:gd name="connsiteY5" fmla="*/ 3197836 h 3334194"/>
                    <a:gd name="connsiteX6" fmla="*/ 369601 w 1312258"/>
                    <a:gd name="connsiteY6" fmla="*/ 1577583 h 3334194"/>
                    <a:gd name="connsiteX7" fmla="*/ 1275979 w 1312258"/>
                    <a:gd name="connsiteY7" fmla="*/ 278173 h 3334194"/>
                    <a:gd name="connsiteX8" fmla="*/ 1251916 w 1312258"/>
                    <a:gd name="connsiteY8" fmla="*/ 45562 h 3334194"/>
                    <a:gd name="connsiteX9" fmla="*/ 1003264 w 1312258"/>
                    <a:gd name="connsiteY9" fmla="*/ 61604 h 3334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12258" h="3334194">
                      <a:moveTo>
                        <a:pt x="1003264" y="61604"/>
                      </a:moveTo>
                      <a:lnTo>
                        <a:pt x="32716" y="1481330"/>
                      </a:lnTo>
                      <a:cubicBezTo>
                        <a:pt x="19348" y="1558867"/>
                        <a:pt x="5979" y="1593541"/>
                        <a:pt x="2136" y="1713941"/>
                      </a:cubicBezTo>
                      <a:cubicBezTo>
                        <a:pt x="4810" y="2203225"/>
                        <a:pt x="-2042" y="2692510"/>
                        <a:pt x="632" y="3181794"/>
                      </a:cubicBezTo>
                      <a:cubicBezTo>
                        <a:pt x="8653" y="3251310"/>
                        <a:pt x="24695" y="3320826"/>
                        <a:pt x="169074" y="3334194"/>
                      </a:cubicBezTo>
                      <a:cubicBezTo>
                        <a:pt x="345536" y="3310132"/>
                        <a:pt x="337516" y="3262004"/>
                        <a:pt x="361579" y="3197836"/>
                      </a:cubicBezTo>
                      <a:lnTo>
                        <a:pt x="369601" y="1577583"/>
                      </a:lnTo>
                      <a:lnTo>
                        <a:pt x="1275979" y="278173"/>
                      </a:lnTo>
                      <a:cubicBezTo>
                        <a:pt x="1308064" y="184594"/>
                        <a:pt x="1348169" y="147163"/>
                        <a:pt x="1251916" y="45562"/>
                      </a:cubicBezTo>
                      <a:cubicBezTo>
                        <a:pt x="1104863" y="-37323"/>
                        <a:pt x="1078127" y="8131"/>
                        <a:pt x="1003264" y="61604"/>
                      </a:cubicBezTo>
                      <a:close/>
                    </a:path>
                  </a:pathLst>
                </a:custGeom>
                <a:solidFill>
                  <a:srgbClr val="1D2E58">
                    <a:lumMod val="60000"/>
                    <a:lumOff val="40000"/>
                  </a:srgbClr>
                </a:soli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grpSp>
              <p:nvGrpSpPr>
                <p:cNvPr id="90" name="Group 89">
                  <a:extLst>
                    <a:ext uri="{FF2B5EF4-FFF2-40B4-BE49-F238E27FC236}">
                      <a16:creationId xmlns:a16="http://schemas.microsoft.com/office/drawing/2014/main" id="{C6D51ACE-C7E8-453B-AEC2-FAB7BF27CA8E}"/>
                    </a:ext>
                  </a:extLst>
                </p:cNvPr>
                <p:cNvGrpSpPr/>
                <p:nvPr/>
              </p:nvGrpSpPr>
              <p:grpSpPr>
                <a:xfrm rot="19134965">
                  <a:off x="6799369" y="2072274"/>
                  <a:ext cx="178374" cy="421570"/>
                  <a:chOff x="10890882" y="2045322"/>
                  <a:chExt cx="453373" cy="1071504"/>
                </a:xfrm>
              </p:grpSpPr>
              <p:sp>
                <p:nvSpPr>
                  <p:cNvPr id="92" name="Freeform 39">
                    <a:extLst>
                      <a:ext uri="{FF2B5EF4-FFF2-40B4-BE49-F238E27FC236}">
                        <a16:creationId xmlns:a16="http://schemas.microsoft.com/office/drawing/2014/main" id="{1CBE79D9-313D-4C5D-96A8-A0E9662C428D}"/>
                      </a:ext>
                    </a:extLst>
                  </p:cNvPr>
                  <p:cNvSpPr/>
                  <p:nvPr/>
                </p:nvSpPr>
                <p:spPr bwMode="auto">
                  <a:xfrm rot="20402550">
                    <a:off x="10890882" y="2045322"/>
                    <a:ext cx="453373" cy="1071504"/>
                  </a:xfrm>
                  <a:custGeom>
                    <a:avLst/>
                    <a:gdLst>
                      <a:gd name="connsiteX0" fmla="*/ 1010653 w 1283368"/>
                      <a:gd name="connsiteY0" fmla="*/ 16042 h 3296653"/>
                      <a:gd name="connsiteX1" fmla="*/ 40105 w 1283368"/>
                      <a:gd name="connsiteY1" fmla="*/ 1435768 h 3296653"/>
                      <a:gd name="connsiteX2" fmla="*/ 0 w 1283368"/>
                      <a:gd name="connsiteY2" fmla="*/ 1668379 h 3296653"/>
                      <a:gd name="connsiteX3" fmla="*/ 8021 w 1283368"/>
                      <a:gd name="connsiteY3" fmla="*/ 3136232 h 3296653"/>
                      <a:gd name="connsiteX4" fmla="*/ 176463 w 1283368"/>
                      <a:gd name="connsiteY4" fmla="*/ 3296653 h 3296653"/>
                      <a:gd name="connsiteX5" fmla="*/ 368968 w 1283368"/>
                      <a:gd name="connsiteY5" fmla="*/ 3152274 h 3296653"/>
                      <a:gd name="connsiteX6" fmla="*/ 376990 w 1283368"/>
                      <a:gd name="connsiteY6" fmla="*/ 1532021 h 3296653"/>
                      <a:gd name="connsiteX7" fmla="*/ 1283368 w 1283368"/>
                      <a:gd name="connsiteY7" fmla="*/ 232611 h 3296653"/>
                      <a:gd name="connsiteX8" fmla="*/ 1259305 w 1283368"/>
                      <a:gd name="connsiteY8" fmla="*/ 0 h 3296653"/>
                      <a:gd name="connsiteX9" fmla="*/ 1010653 w 1283368"/>
                      <a:gd name="connsiteY9" fmla="*/ 16042 h 3296653"/>
                      <a:gd name="connsiteX0" fmla="*/ 1010653 w 1307114"/>
                      <a:gd name="connsiteY0" fmla="*/ 16042 h 3296653"/>
                      <a:gd name="connsiteX1" fmla="*/ 40105 w 1307114"/>
                      <a:gd name="connsiteY1" fmla="*/ 1435768 h 3296653"/>
                      <a:gd name="connsiteX2" fmla="*/ 0 w 1307114"/>
                      <a:gd name="connsiteY2" fmla="*/ 1668379 h 3296653"/>
                      <a:gd name="connsiteX3" fmla="*/ 8021 w 1307114"/>
                      <a:gd name="connsiteY3" fmla="*/ 3136232 h 3296653"/>
                      <a:gd name="connsiteX4" fmla="*/ 176463 w 1307114"/>
                      <a:gd name="connsiteY4" fmla="*/ 3296653 h 3296653"/>
                      <a:gd name="connsiteX5" fmla="*/ 368968 w 1307114"/>
                      <a:gd name="connsiteY5" fmla="*/ 3152274 h 3296653"/>
                      <a:gd name="connsiteX6" fmla="*/ 376990 w 1307114"/>
                      <a:gd name="connsiteY6" fmla="*/ 1532021 h 3296653"/>
                      <a:gd name="connsiteX7" fmla="*/ 1283368 w 1307114"/>
                      <a:gd name="connsiteY7" fmla="*/ 232611 h 3296653"/>
                      <a:gd name="connsiteX8" fmla="*/ 1259305 w 1307114"/>
                      <a:gd name="connsiteY8" fmla="*/ 0 h 3296653"/>
                      <a:gd name="connsiteX9" fmla="*/ 1010653 w 1307114"/>
                      <a:gd name="connsiteY9" fmla="*/ 16042 h 3296653"/>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50145 h 3330756"/>
                      <a:gd name="connsiteX1" fmla="*/ 40105 w 1307114"/>
                      <a:gd name="connsiteY1" fmla="*/ 1469871 h 3330756"/>
                      <a:gd name="connsiteX2" fmla="*/ 0 w 1307114"/>
                      <a:gd name="connsiteY2" fmla="*/ 1702482 h 3330756"/>
                      <a:gd name="connsiteX3" fmla="*/ 8021 w 1307114"/>
                      <a:gd name="connsiteY3" fmla="*/ 3170335 h 3330756"/>
                      <a:gd name="connsiteX4" fmla="*/ 176463 w 1307114"/>
                      <a:gd name="connsiteY4" fmla="*/ 3330756 h 3330756"/>
                      <a:gd name="connsiteX5" fmla="*/ 368968 w 1307114"/>
                      <a:gd name="connsiteY5" fmla="*/ 3186377 h 3330756"/>
                      <a:gd name="connsiteX6" fmla="*/ 376990 w 1307114"/>
                      <a:gd name="connsiteY6" fmla="*/ 1566124 h 3330756"/>
                      <a:gd name="connsiteX7" fmla="*/ 1283368 w 1307114"/>
                      <a:gd name="connsiteY7" fmla="*/ 266714 h 3330756"/>
                      <a:gd name="connsiteX8" fmla="*/ 1259305 w 1307114"/>
                      <a:gd name="connsiteY8" fmla="*/ 34103 h 3330756"/>
                      <a:gd name="connsiteX9" fmla="*/ 1010653 w 1307114"/>
                      <a:gd name="connsiteY9" fmla="*/ 50145 h 3330756"/>
                      <a:gd name="connsiteX0" fmla="*/ 1010653 w 1307114"/>
                      <a:gd name="connsiteY0" fmla="*/ 61604 h 3342215"/>
                      <a:gd name="connsiteX1" fmla="*/ 40105 w 1307114"/>
                      <a:gd name="connsiteY1" fmla="*/ 1481330 h 3342215"/>
                      <a:gd name="connsiteX2" fmla="*/ 0 w 1307114"/>
                      <a:gd name="connsiteY2" fmla="*/ 1713941 h 3342215"/>
                      <a:gd name="connsiteX3" fmla="*/ 8021 w 1307114"/>
                      <a:gd name="connsiteY3" fmla="*/ 3181794 h 3342215"/>
                      <a:gd name="connsiteX4" fmla="*/ 176463 w 1307114"/>
                      <a:gd name="connsiteY4" fmla="*/ 3342215 h 3342215"/>
                      <a:gd name="connsiteX5" fmla="*/ 368968 w 1307114"/>
                      <a:gd name="connsiteY5" fmla="*/ 3197836 h 3342215"/>
                      <a:gd name="connsiteX6" fmla="*/ 376990 w 1307114"/>
                      <a:gd name="connsiteY6" fmla="*/ 1577583 h 3342215"/>
                      <a:gd name="connsiteX7" fmla="*/ 1283368 w 1307114"/>
                      <a:gd name="connsiteY7" fmla="*/ 278173 h 3342215"/>
                      <a:gd name="connsiteX8" fmla="*/ 1259305 w 1307114"/>
                      <a:gd name="connsiteY8" fmla="*/ 45562 h 3342215"/>
                      <a:gd name="connsiteX9" fmla="*/ 1010653 w 1307114"/>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42215"/>
                      <a:gd name="connsiteX1" fmla="*/ 40105 w 1319647"/>
                      <a:gd name="connsiteY1" fmla="*/ 1481330 h 3342215"/>
                      <a:gd name="connsiteX2" fmla="*/ 0 w 1319647"/>
                      <a:gd name="connsiteY2" fmla="*/ 1713941 h 3342215"/>
                      <a:gd name="connsiteX3" fmla="*/ 8021 w 1319647"/>
                      <a:gd name="connsiteY3" fmla="*/ 3181794 h 3342215"/>
                      <a:gd name="connsiteX4" fmla="*/ 176463 w 1319647"/>
                      <a:gd name="connsiteY4" fmla="*/ 3342215 h 3342215"/>
                      <a:gd name="connsiteX5" fmla="*/ 368968 w 1319647"/>
                      <a:gd name="connsiteY5" fmla="*/ 3197836 h 3342215"/>
                      <a:gd name="connsiteX6" fmla="*/ 376990 w 1319647"/>
                      <a:gd name="connsiteY6" fmla="*/ 1577583 h 3342215"/>
                      <a:gd name="connsiteX7" fmla="*/ 1283368 w 1319647"/>
                      <a:gd name="connsiteY7" fmla="*/ 278173 h 3342215"/>
                      <a:gd name="connsiteX8" fmla="*/ 1259305 w 1319647"/>
                      <a:gd name="connsiteY8" fmla="*/ 45562 h 3342215"/>
                      <a:gd name="connsiteX9" fmla="*/ 1010653 w 1319647"/>
                      <a:gd name="connsiteY9" fmla="*/ 61604 h 3342215"/>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40105 w 1319647"/>
                      <a:gd name="connsiteY1" fmla="*/ 148133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 name="connsiteX0" fmla="*/ 1010653 w 1319647"/>
                      <a:gd name="connsiteY0" fmla="*/ 61604 h 3334194"/>
                      <a:gd name="connsiteX1" fmla="*/ 16293 w 1319647"/>
                      <a:gd name="connsiteY1" fmla="*/ 1500380 h 3334194"/>
                      <a:gd name="connsiteX2" fmla="*/ 0 w 1319647"/>
                      <a:gd name="connsiteY2" fmla="*/ 1713941 h 3334194"/>
                      <a:gd name="connsiteX3" fmla="*/ 8021 w 1319647"/>
                      <a:gd name="connsiteY3" fmla="*/ 3181794 h 3334194"/>
                      <a:gd name="connsiteX4" fmla="*/ 176463 w 1319647"/>
                      <a:gd name="connsiteY4" fmla="*/ 3334194 h 3334194"/>
                      <a:gd name="connsiteX5" fmla="*/ 368968 w 1319647"/>
                      <a:gd name="connsiteY5" fmla="*/ 3197836 h 3334194"/>
                      <a:gd name="connsiteX6" fmla="*/ 376990 w 1319647"/>
                      <a:gd name="connsiteY6" fmla="*/ 1577583 h 3334194"/>
                      <a:gd name="connsiteX7" fmla="*/ 1283368 w 1319647"/>
                      <a:gd name="connsiteY7" fmla="*/ 278173 h 3334194"/>
                      <a:gd name="connsiteX8" fmla="*/ 1259305 w 1319647"/>
                      <a:gd name="connsiteY8" fmla="*/ 45562 h 3334194"/>
                      <a:gd name="connsiteX9" fmla="*/ 1010653 w 1319647"/>
                      <a:gd name="connsiteY9" fmla="*/ 61604 h 3334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19647" h="3334194">
                        <a:moveTo>
                          <a:pt x="1010653" y="61604"/>
                        </a:moveTo>
                        <a:lnTo>
                          <a:pt x="16293" y="1500380"/>
                        </a:lnTo>
                        <a:lnTo>
                          <a:pt x="0" y="1713941"/>
                        </a:lnTo>
                        <a:cubicBezTo>
                          <a:pt x="2674" y="2203225"/>
                          <a:pt x="5347" y="2692510"/>
                          <a:pt x="8021" y="3181794"/>
                        </a:cubicBezTo>
                        <a:cubicBezTo>
                          <a:pt x="16042" y="3251310"/>
                          <a:pt x="32084" y="3320826"/>
                          <a:pt x="176463" y="3334194"/>
                        </a:cubicBezTo>
                        <a:cubicBezTo>
                          <a:pt x="352925" y="3310132"/>
                          <a:pt x="344905" y="3262004"/>
                          <a:pt x="368968" y="3197836"/>
                        </a:cubicBezTo>
                        <a:lnTo>
                          <a:pt x="376990" y="1577583"/>
                        </a:lnTo>
                        <a:lnTo>
                          <a:pt x="1283368" y="278173"/>
                        </a:lnTo>
                        <a:cubicBezTo>
                          <a:pt x="1315453" y="184594"/>
                          <a:pt x="1355558" y="147163"/>
                          <a:pt x="1259305" y="45562"/>
                        </a:cubicBezTo>
                        <a:cubicBezTo>
                          <a:pt x="1112252" y="-37323"/>
                          <a:pt x="1085516" y="8131"/>
                          <a:pt x="1010653" y="61604"/>
                        </a:cubicBezTo>
                        <a:close/>
                      </a:path>
                    </a:pathLst>
                  </a:custGeom>
                  <a:solidFill>
                    <a:srgbClr val="1D2E58">
                      <a:lumMod val="60000"/>
                      <a:lumOff val="40000"/>
                    </a:srgbClr>
                  </a:solidFill>
                  <a:ln w="28575">
                    <a:solidFill>
                      <a:srgbClr val="68A0DE">
                        <a:lumMod val="50000"/>
                      </a:srgbClr>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cxnSp>
                <p:nvCxnSpPr>
                  <p:cNvPr id="93" name="Straight Connector 92">
                    <a:extLst>
                      <a:ext uri="{FF2B5EF4-FFF2-40B4-BE49-F238E27FC236}">
                        <a16:creationId xmlns:a16="http://schemas.microsoft.com/office/drawing/2014/main" id="{DAB2DB2C-CD53-48FB-817D-BE2820784F49}"/>
                      </a:ext>
                    </a:extLst>
                  </p:cNvPr>
                  <p:cNvCxnSpPr>
                    <a:cxnSpLocks/>
                  </p:cNvCxnSpPr>
                  <p:nvPr/>
                </p:nvCxnSpPr>
                <p:spPr bwMode="auto">
                  <a:xfrm rot="20402550" flipV="1">
                    <a:off x="10904861" y="2606828"/>
                    <a:ext cx="115008" cy="0"/>
                  </a:xfrm>
                  <a:prstGeom prst="line">
                    <a:avLst/>
                  </a:prstGeom>
                  <a:noFill/>
                  <a:ln w="28575" cap="flat" cmpd="sng" algn="ctr">
                    <a:solidFill>
                      <a:srgbClr val="F4AB33"/>
                    </a:solidFill>
                    <a:prstDash val="solid"/>
                    <a:round/>
                    <a:headEnd type="none" w="med" len="med"/>
                    <a:tailEnd type="none" w="med" len="med"/>
                  </a:ln>
                  <a:effectLst/>
                </p:spPr>
              </p:cxnSp>
              <p:cxnSp>
                <p:nvCxnSpPr>
                  <p:cNvPr id="94" name="Straight Connector 93">
                    <a:extLst>
                      <a:ext uri="{FF2B5EF4-FFF2-40B4-BE49-F238E27FC236}">
                        <a16:creationId xmlns:a16="http://schemas.microsoft.com/office/drawing/2014/main" id="{27174BD6-CA0D-4D6E-8EB7-AD6EA74C0EB9}"/>
                      </a:ext>
                    </a:extLst>
                  </p:cNvPr>
                  <p:cNvCxnSpPr/>
                  <p:nvPr/>
                </p:nvCxnSpPr>
                <p:spPr bwMode="auto">
                  <a:xfrm rot="20402550">
                    <a:off x="11007633" y="2921347"/>
                    <a:ext cx="124006" cy="0"/>
                  </a:xfrm>
                  <a:prstGeom prst="line">
                    <a:avLst/>
                  </a:prstGeom>
                  <a:noFill/>
                  <a:ln w="28575" cap="flat" cmpd="sng" algn="ctr">
                    <a:solidFill>
                      <a:srgbClr val="F4AB33"/>
                    </a:solidFill>
                    <a:prstDash val="solid"/>
                    <a:round/>
                    <a:headEnd type="none" w="med" len="med"/>
                    <a:tailEnd type="none" w="med" len="med"/>
                  </a:ln>
                  <a:effectLst/>
                </p:spPr>
              </p:cxnSp>
            </p:grpSp>
            <p:sp>
              <p:nvSpPr>
                <p:cNvPr id="91" name="Arc 90">
                  <a:extLst>
                    <a:ext uri="{FF2B5EF4-FFF2-40B4-BE49-F238E27FC236}">
                      <a16:creationId xmlns:a16="http://schemas.microsoft.com/office/drawing/2014/main" id="{91BBC59D-76B1-4557-9F39-E3BB88794E75}"/>
                    </a:ext>
                  </a:extLst>
                </p:cNvPr>
                <p:cNvSpPr/>
                <p:nvPr/>
              </p:nvSpPr>
              <p:spPr bwMode="auto">
                <a:xfrm rot="12927611">
                  <a:off x="6308469" y="1642829"/>
                  <a:ext cx="251089" cy="323796"/>
                </a:xfrm>
                <a:prstGeom prst="arc">
                  <a:avLst>
                    <a:gd name="adj1" fmla="val 15075329"/>
                    <a:gd name="adj2" fmla="val 3444829"/>
                  </a:avLst>
                </a:prstGeom>
                <a:noFill/>
                <a:ln w="28575" cap="flat" cmpd="sng" algn="ctr">
                  <a:solidFill>
                    <a:schemeClr val="bg1"/>
                  </a:solidFill>
                  <a:prstDash val="solid"/>
                  <a:round/>
                  <a:headEnd type="triangle" w="med" len="med"/>
                  <a:tailEnd type="none" w="med" len="me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grpSp>
        <p:sp>
          <p:nvSpPr>
            <p:cNvPr id="79" name="TextBox 78">
              <a:extLst>
                <a:ext uri="{FF2B5EF4-FFF2-40B4-BE49-F238E27FC236}">
                  <a16:creationId xmlns:a16="http://schemas.microsoft.com/office/drawing/2014/main" id="{83E668E6-3D49-4F3F-9F19-97FC85870DFA}"/>
                </a:ext>
              </a:extLst>
            </p:cNvPr>
            <p:cNvSpPr txBox="1"/>
            <p:nvPr/>
          </p:nvSpPr>
          <p:spPr>
            <a:xfrm>
              <a:off x="6349460" y="2147944"/>
              <a:ext cx="649227" cy="276999"/>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1D2E5A"/>
                  </a:solidFill>
                  <a:effectLst/>
                  <a:uLnTx/>
                  <a:uFillTx/>
                  <a:latin typeface="Calibri" panose="020F0502020204030204" pitchFamily="34" charset="0"/>
                  <a:ea typeface="+mn-ea"/>
                  <a:cs typeface="Calibri" panose="020F0502020204030204" pitchFamily="34" charset="0"/>
                </a:rPr>
                <a:t>BCMA</a:t>
              </a:r>
            </a:p>
          </p:txBody>
        </p:sp>
        <p:sp>
          <p:nvSpPr>
            <p:cNvPr id="80" name="TextBox 79">
              <a:extLst>
                <a:ext uri="{FF2B5EF4-FFF2-40B4-BE49-F238E27FC236}">
                  <a16:creationId xmlns:a16="http://schemas.microsoft.com/office/drawing/2014/main" id="{D191066E-C09D-43E3-A8E2-97084FEDC556}"/>
                </a:ext>
              </a:extLst>
            </p:cNvPr>
            <p:cNvSpPr txBox="1"/>
            <p:nvPr/>
          </p:nvSpPr>
          <p:spPr>
            <a:xfrm>
              <a:off x="4881203" y="3523072"/>
              <a:ext cx="649227" cy="276999"/>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1D2E5A"/>
                  </a:solidFill>
                  <a:effectLst/>
                  <a:uLnTx/>
                  <a:uFillTx/>
                  <a:latin typeface="Calibri" panose="020F0502020204030204" pitchFamily="34" charset="0"/>
                  <a:ea typeface="+mn-ea"/>
                  <a:cs typeface="Calibri" panose="020F0502020204030204" pitchFamily="34" charset="0"/>
                </a:rPr>
                <a:t>BCMA</a:t>
              </a:r>
            </a:p>
          </p:txBody>
        </p:sp>
        <p:sp>
          <p:nvSpPr>
            <p:cNvPr id="82" name="TextBox 81">
              <a:extLst>
                <a:ext uri="{FF2B5EF4-FFF2-40B4-BE49-F238E27FC236}">
                  <a16:creationId xmlns:a16="http://schemas.microsoft.com/office/drawing/2014/main" id="{F3AF605D-0A37-4D90-AD30-169624D48B7C}"/>
                </a:ext>
              </a:extLst>
            </p:cNvPr>
            <p:cNvSpPr txBox="1"/>
            <p:nvPr/>
          </p:nvSpPr>
          <p:spPr>
            <a:xfrm>
              <a:off x="5969581" y="1189693"/>
              <a:ext cx="953183" cy="369332"/>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ADC</a:t>
              </a:r>
            </a:p>
          </p:txBody>
        </p:sp>
      </p:grpSp>
      <p:sp>
        <p:nvSpPr>
          <p:cNvPr id="187" name="TextBox 186">
            <a:extLst>
              <a:ext uri="{FF2B5EF4-FFF2-40B4-BE49-F238E27FC236}">
                <a16:creationId xmlns:a16="http://schemas.microsoft.com/office/drawing/2014/main" id="{F50A3E64-8E25-4877-B5BB-0EF9428FFD9A}"/>
              </a:ext>
            </a:extLst>
          </p:cNvPr>
          <p:cNvSpPr txBox="1"/>
          <p:nvPr/>
        </p:nvSpPr>
        <p:spPr>
          <a:xfrm>
            <a:off x="8194596" y="1400380"/>
            <a:ext cx="3075916" cy="738664"/>
          </a:xfrm>
          <a:prstGeom prst="rect">
            <a:avLst/>
          </a:prstGeom>
          <a:solidFill>
            <a:srgbClr val="FFFFFF"/>
          </a:solidFill>
          <a:ln>
            <a:solidFill>
              <a:schemeClr val="accent1"/>
            </a:solidFill>
          </a:ln>
        </p:spPr>
        <p:txBody>
          <a:bodyPr wrap="square" lIns="45720" rIns="45720" rtlCol="0">
            <a:spAutoFit/>
          </a:bodyPr>
          <a:lstStyle/>
          <a:p>
            <a:pPr marL="0" marR="0" lvl="0" indent="0" algn="l" defTabSz="914400" rtl="0" eaLnBrk="1" fontAlgn="auto" latinLnBrk="0" hangingPunct="1">
              <a:lnSpc>
                <a:spcPct val="100000"/>
              </a:lnSpc>
              <a:spcBef>
                <a:spcPts val="0"/>
              </a:spcBef>
              <a:spcAft>
                <a:spcPts val="0"/>
              </a:spcAft>
              <a:buClr>
                <a:srgbClr val="544F40"/>
              </a:buClr>
              <a:buSzTx/>
              <a:buFontTx/>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Belantamab mafodotin is internalized and MMAF is released after proteolytic cleavage from the mAb</a:t>
            </a:r>
          </a:p>
        </p:txBody>
      </p:sp>
      <p:sp>
        <p:nvSpPr>
          <p:cNvPr id="190" name="TextBox 189">
            <a:extLst>
              <a:ext uri="{FF2B5EF4-FFF2-40B4-BE49-F238E27FC236}">
                <a16:creationId xmlns:a16="http://schemas.microsoft.com/office/drawing/2014/main" id="{0722DD27-D5D5-42E9-9D4C-14965BC8E19C}"/>
              </a:ext>
            </a:extLst>
          </p:cNvPr>
          <p:cNvSpPr txBox="1"/>
          <p:nvPr/>
        </p:nvSpPr>
        <p:spPr>
          <a:xfrm>
            <a:off x="8325040" y="4604538"/>
            <a:ext cx="3416345" cy="1246495"/>
          </a:xfrm>
          <a:prstGeom prst="rect">
            <a:avLst/>
          </a:prstGeom>
          <a:solidFill>
            <a:srgbClr val="FFFFFF"/>
          </a:solidFill>
          <a:ln>
            <a:solidFill>
              <a:schemeClr val="accent1"/>
            </a:solidFill>
          </a:ln>
        </p:spPr>
        <p:txBody>
          <a:bodyPr wrap="square" lIns="45720" rIns="45720" rtlCol="0">
            <a:spAutoFit/>
          </a:bodyPr>
          <a:lstStyle/>
          <a:p>
            <a:pPr marL="0" marR="0" lvl="0" indent="0" algn="l" defTabSz="914400" rtl="0" eaLnBrk="1" fontAlgn="auto" latinLnBrk="0" hangingPunct="1">
              <a:lnSpc>
                <a:spcPct val="100000"/>
              </a:lnSpc>
              <a:spcBef>
                <a:spcPts val="0"/>
              </a:spcBef>
              <a:spcAft>
                <a:spcPts val="600"/>
              </a:spcAft>
              <a:buClr>
                <a:srgbClr val="544F40"/>
              </a:buClr>
              <a:buSzTx/>
              <a:buFontTx/>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MMAF disrupts the microtubule network</a:t>
            </a:r>
            <a:br>
              <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r>
              <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intracellularly, resulting in cell cycle arrest and apoptosis</a:t>
            </a:r>
          </a:p>
          <a:p>
            <a:pPr marL="0" marR="0" lvl="0" indent="0" algn="l" defTabSz="914400" rtl="0" eaLnBrk="1" fontAlgn="auto" latinLnBrk="0" hangingPunct="1">
              <a:lnSpc>
                <a:spcPct val="100000"/>
              </a:lnSpc>
              <a:spcBef>
                <a:spcPts val="0"/>
              </a:spcBef>
              <a:spcAft>
                <a:spcPts val="0"/>
              </a:spcAft>
              <a:buClr>
                <a:srgbClr val="544F40"/>
              </a:buClr>
              <a:buSzTx/>
              <a:buFontTx/>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Belantamab mafodotin also induces tumor cell lysis via ADCC and ADCP</a:t>
            </a:r>
          </a:p>
        </p:txBody>
      </p:sp>
      <p:sp>
        <p:nvSpPr>
          <p:cNvPr id="192" name="TextBox 191">
            <a:extLst>
              <a:ext uri="{FF2B5EF4-FFF2-40B4-BE49-F238E27FC236}">
                <a16:creationId xmlns:a16="http://schemas.microsoft.com/office/drawing/2014/main" id="{2B429191-0CDA-46FB-B2FC-39C3F9E25DF7}"/>
              </a:ext>
            </a:extLst>
          </p:cNvPr>
          <p:cNvSpPr txBox="1"/>
          <p:nvPr/>
        </p:nvSpPr>
        <p:spPr>
          <a:xfrm>
            <a:off x="4747371" y="1600775"/>
            <a:ext cx="1804438" cy="954107"/>
          </a:xfrm>
          <a:prstGeom prst="rect">
            <a:avLst/>
          </a:prstGeom>
          <a:solidFill>
            <a:srgbClr val="FFFFFF"/>
          </a:solidFill>
          <a:ln>
            <a:solidFill>
              <a:schemeClr val="accent1"/>
            </a:solidFill>
          </a:ln>
        </p:spPr>
        <p:txBody>
          <a:bodyPr wrap="square" lIns="45720" rIns="45720" rtlCol="0">
            <a:spAutoFit/>
          </a:bodyPr>
          <a:lstStyle/>
          <a:p>
            <a:pPr marL="0" marR="0" lvl="0" indent="0" algn="l" defTabSz="914400" rtl="0" eaLnBrk="1" fontAlgn="auto" latinLnBrk="0" hangingPunct="1">
              <a:lnSpc>
                <a:spcPct val="100000"/>
              </a:lnSpc>
              <a:spcBef>
                <a:spcPts val="0"/>
              </a:spcBef>
              <a:spcAft>
                <a:spcPts val="0"/>
              </a:spcAft>
              <a:buClr>
                <a:srgbClr val="544F40"/>
              </a:buClr>
              <a:buSzTx/>
              <a:buFontTx/>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Belantamab mafodotin binds to BCMA expressed on normal and malignant PCs</a:t>
            </a:r>
          </a:p>
        </p:txBody>
      </p:sp>
      <p:sp>
        <p:nvSpPr>
          <p:cNvPr id="2" name="Oval 1">
            <a:extLst>
              <a:ext uri="{FF2B5EF4-FFF2-40B4-BE49-F238E27FC236}">
                <a16:creationId xmlns:a16="http://schemas.microsoft.com/office/drawing/2014/main" id="{C12D152F-3C05-4850-8CB5-1A16F459FA8F}"/>
              </a:ext>
            </a:extLst>
          </p:cNvPr>
          <p:cNvSpPr/>
          <p:nvPr/>
        </p:nvSpPr>
        <p:spPr bwMode="auto">
          <a:xfrm>
            <a:off x="376586" y="2907288"/>
            <a:ext cx="274320" cy="274320"/>
          </a:xfrm>
          <a:prstGeom prst="ellipse">
            <a:avLst/>
          </a:prstGeom>
          <a:solidFill>
            <a:schemeClr val="accent3">
              <a:lumMod val="20000"/>
              <a:lumOff val="80000"/>
            </a:schemeClr>
          </a:solidFill>
          <a:ln w="0">
            <a:solidFill>
              <a:schemeClr val="accent3"/>
            </a:solidFill>
            <a:miter lim="800000"/>
            <a:headEnd/>
            <a:tailEnd/>
          </a:ln>
        </p:spPr>
        <p:txBody>
          <a:bodyPr rtlCol="0" anchor="ctr"/>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a:t>
            </a:r>
          </a:p>
        </p:txBody>
      </p:sp>
      <p:sp>
        <p:nvSpPr>
          <p:cNvPr id="185" name="Oval 184">
            <a:extLst>
              <a:ext uri="{FF2B5EF4-FFF2-40B4-BE49-F238E27FC236}">
                <a16:creationId xmlns:a16="http://schemas.microsoft.com/office/drawing/2014/main" id="{D1BFFB2D-D9FA-4C7F-AB5B-28049E426313}"/>
              </a:ext>
            </a:extLst>
          </p:cNvPr>
          <p:cNvSpPr/>
          <p:nvPr/>
        </p:nvSpPr>
        <p:spPr bwMode="auto">
          <a:xfrm>
            <a:off x="3646946" y="4550303"/>
            <a:ext cx="274320" cy="274320"/>
          </a:xfrm>
          <a:prstGeom prst="ellipse">
            <a:avLst/>
          </a:prstGeom>
          <a:solidFill>
            <a:schemeClr val="accent3">
              <a:lumMod val="20000"/>
              <a:lumOff val="80000"/>
            </a:schemeClr>
          </a:solidFill>
          <a:ln w="0">
            <a:solidFill>
              <a:schemeClr val="accent3"/>
            </a:solidFill>
            <a:miter lim="800000"/>
            <a:headEnd/>
            <a:tailEnd/>
          </a:ln>
        </p:spPr>
        <p:txBody>
          <a:bodyPr rtlCol="0" anchor="ctr"/>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a:t>
            </a:r>
          </a:p>
        </p:txBody>
      </p:sp>
      <p:sp>
        <p:nvSpPr>
          <p:cNvPr id="186" name="Oval 185">
            <a:extLst>
              <a:ext uri="{FF2B5EF4-FFF2-40B4-BE49-F238E27FC236}">
                <a16:creationId xmlns:a16="http://schemas.microsoft.com/office/drawing/2014/main" id="{120B041E-2391-45B5-964E-18E49E7EF0F2}"/>
              </a:ext>
            </a:extLst>
          </p:cNvPr>
          <p:cNvSpPr/>
          <p:nvPr/>
        </p:nvSpPr>
        <p:spPr bwMode="auto">
          <a:xfrm>
            <a:off x="1970731" y="5488362"/>
            <a:ext cx="274320" cy="274320"/>
          </a:xfrm>
          <a:prstGeom prst="ellipse">
            <a:avLst/>
          </a:prstGeom>
          <a:solidFill>
            <a:schemeClr val="accent3">
              <a:lumMod val="20000"/>
              <a:lumOff val="80000"/>
            </a:schemeClr>
          </a:solidFill>
          <a:ln w="0">
            <a:solidFill>
              <a:schemeClr val="accent3"/>
            </a:solidFill>
            <a:miter lim="800000"/>
            <a:headEnd/>
            <a:tailEnd/>
          </a:ln>
        </p:spPr>
        <p:txBody>
          <a:bodyPr rtlCol="0" anchor="ctr"/>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a:t>
            </a:r>
          </a:p>
        </p:txBody>
      </p:sp>
      <p:sp>
        <p:nvSpPr>
          <p:cNvPr id="188" name="Rectangle 187">
            <a:extLst>
              <a:ext uri="{FF2B5EF4-FFF2-40B4-BE49-F238E27FC236}">
                <a16:creationId xmlns:a16="http://schemas.microsoft.com/office/drawing/2014/main" id="{65D058FA-966C-41BF-B0AF-B301FA20D87D}"/>
              </a:ext>
            </a:extLst>
          </p:cNvPr>
          <p:cNvSpPr/>
          <p:nvPr/>
        </p:nvSpPr>
        <p:spPr bwMode="auto">
          <a:xfrm>
            <a:off x="2917483" y="4824667"/>
            <a:ext cx="144905" cy="38378"/>
          </a:xfrm>
          <a:prstGeom prst="rect">
            <a:avLst/>
          </a:prstGeom>
          <a:solidFill>
            <a:srgbClr val="68A0DE"/>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189" name="7-Point Star 2">
            <a:extLst>
              <a:ext uri="{FF2B5EF4-FFF2-40B4-BE49-F238E27FC236}">
                <a16:creationId xmlns:a16="http://schemas.microsoft.com/office/drawing/2014/main" id="{0D4ED420-2E0D-43F1-A3DD-DFEB57346DF2}"/>
              </a:ext>
            </a:extLst>
          </p:cNvPr>
          <p:cNvSpPr/>
          <p:nvPr/>
        </p:nvSpPr>
        <p:spPr bwMode="auto">
          <a:xfrm>
            <a:off x="3047324" y="4768431"/>
            <a:ext cx="139353" cy="139353"/>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191" name="Rectangle 190">
            <a:extLst>
              <a:ext uri="{FF2B5EF4-FFF2-40B4-BE49-F238E27FC236}">
                <a16:creationId xmlns:a16="http://schemas.microsoft.com/office/drawing/2014/main" id="{0B39B914-8858-467B-917F-F9B7C78E572B}"/>
              </a:ext>
            </a:extLst>
          </p:cNvPr>
          <p:cNvSpPr/>
          <p:nvPr/>
        </p:nvSpPr>
        <p:spPr bwMode="auto">
          <a:xfrm>
            <a:off x="2321406" y="4814264"/>
            <a:ext cx="147068" cy="38378"/>
          </a:xfrm>
          <a:prstGeom prst="rect">
            <a:avLst/>
          </a:prstGeom>
          <a:solidFill>
            <a:srgbClr val="68A0DE"/>
          </a:solidFill>
          <a:ln w="28575">
            <a:no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193" name="7-Point Star 14">
            <a:extLst>
              <a:ext uri="{FF2B5EF4-FFF2-40B4-BE49-F238E27FC236}">
                <a16:creationId xmlns:a16="http://schemas.microsoft.com/office/drawing/2014/main" id="{06325AF3-FC93-48D3-9600-9DFE9B5BB6D7}"/>
              </a:ext>
            </a:extLst>
          </p:cNvPr>
          <p:cNvSpPr/>
          <p:nvPr/>
        </p:nvSpPr>
        <p:spPr bwMode="auto">
          <a:xfrm rot="20253103">
            <a:off x="2193623" y="4754004"/>
            <a:ext cx="139353" cy="139353"/>
          </a:xfrm>
          <a:prstGeom prst="star7">
            <a:avLst/>
          </a:prstGeom>
          <a:solidFill>
            <a:schemeClr val="accent2"/>
          </a:solidFill>
          <a:ln w="28575">
            <a:solidFill>
              <a:schemeClr val="accent5"/>
            </a:solidFill>
            <a:miter lim="800000"/>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Arial"/>
              <a:ea typeface="+mn-ea"/>
              <a:cs typeface="Arial" panose="020B0604020202020204" pitchFamily="34" charset="0"/>
            </a:endParaRPr>
          </a:p>
        </p:txBody>
      </p:sp>
      <p:cxnSp>
        <p:nvCxnSpPr>
          <p:cNvPr id="6" name="Straight Arrow Connector 5">
            <a:extLst>
              <a:ext uri="{FF2B5EF4-FFF2-40B4-BE49-F238E27FC236}">
                <a16:creationId xmlns:a16="http://schemas.microsoft.com/office/drawing/2014/main" id="{C8B99BD3-1065-4616-9F6B-3FE01FF83F8A}"/>
              </a:ext>
            </a:extLst>
          </p:cNvPr>
          <p:cNvCxnSpPr>
            <a:cxnSpLocks/>
          </p:cNvCxnSpPr>
          <p:nvPr/>
        </p:nvCxnSpPr>
        <p:spPr bwMode="auto">
          <a:xfrm>
            <a:off x="5867813" y="2554882"/>
            <a:ext cx="0" cy="457200"/>
          </a:xfrm>
          <a:prstGeom prst="straightConnector1">
            <a:avLst/>
          </a:prstGeom>
          <a:noFill/>
          <a:ln w="19050" cap="flat" cmpd="sng" algn="ctr">
            <a:solidFill>
              <a:schemeClr val="accent1"/>
            </a:solidFill>
            <a:prstDash val="solid"/>
            <a:round/>
            <a:headEnd type="none" w="med" len="med"/>
            <a:tailEnd type="triangle"/>
          </a:ln>
          <a:effectLst/>
        </p:spPr>
      </p:cxnSp>
      <p:cxnSp>
        <p:nvCxnSpPr>
          <p:cNvPr id="194" name="Straight Arrow Connector 193">
            <a:extLst>
              <a:ext uri="{FF2B5EF4-FFF2-40B4-BE49-F238E27FC236}">
                <a16:creationId xmlns:a16="http://schemas.microsoft.com/office/drawing/2014/main" id="{711C8E3F-7956-412F-A427-D9B47AE68B52}"/>
              </a:ext>
            </a:extLst>
          </p:cNvPr>
          <p:cNvCxnSpPr>
            <a:cxnSpLocks/>
          </p:cNvCxnSpPr>
          <p:nvPr/>
        </p:nvCxnSpPr>
        <p:spPr bwMode="auto">
          <a:xfrm flipH="1">
            <a:off x="7704723" y="2137282"/>
            <a:ext cx="489873" cy="637805"/>
          </a:xfrm>
          <a:prstGeom prst="straightConnector1">
            <a:avLst/>
          </a:prstGeom>
          <a:noFill/>
          <a:ln w="19050" cap="flat" cmpd="sng" algn="ctr">
            <a:solidFill>
              <a:schemeClr val="accent1"/>
            </a:solidFill>
            <a:prstDash val="solid"/>
            <a:round/>
            <a:headEnd type="none" w="med" len="med"/>
            <a:tailEnd type="triangle"/>
          </a:ln>
          <a:effectLst/>
        </p:spPr>
      </p:cxnSp>
      <p:cxnSp>
        <p:nvCxnSpPr>
          <p:cNvPr id="195" name="Straight Arrow Connector 194">
            <a:extLst>
              <a:ext uri="{FF2B5EF4-FFF2-40B4-BE49-F238E27FC236}">
                <a16:creationId xmlns:a16="http://schemas.microsoft.com/office/drawing/2014/main" id="{734159AA-AF29-4865-A194-626BE757D412}"/>
              </a:ext>
            </a:extLst>
          </p:cNvPr>
          <p:cNvCxnSpPr>
            <a:cxnSpLocks/>
          </p:cNvCxnSpPr>
          <p:nvPr/>
        </p:nvCxnSpPr>
        <p:spPr bwMode="auto">
          <a:xfrm flipH="1" flipV="1">
            <a:off x="7812236" y="4216742"/>
            <a:ext cx="517286" cy="389029"/>
          </a:xfrm>
          <a:prstGeom prst="straightConnector1">
            <a:avLst/>
          </a:prstGeom>
          <a:noFill/>
          <a:ln w="19050" cap="flat" cmpd="sng" algn="ctr">
            <a:solidFill>
              <a:schemeClr val="accent1"/>
            </a:solidFill>
            <a:prstDash val="solid"/>
            <a:round/>
            <a:headEnd type="none" w="med" len="med"/>
            <a:tailEnd type="triangle"/>
          </a:ln>
          <a:effectLst/>
        </p:spPr>
      </p:cxnSp>
      <p:cxnSp>
        <p:nvCxnSpPr>
          <p:cNvPr id="196" name="Straight Arrow Connector 195">
            <a:extLst>
              <a:ext uri="{FF2B5EF4-FFF2-40B4-BE49-F238E27FC236}">
                <a16:creationId xmlns:a16="http://schemas.microsoft.com/office/drawing/2014/main" id="{4293B111-8039-45F2-B095-9235CA0B8718}"/>
              </a:ext>
            </a:extLst>
          </p:cNvPr>
          <p:cNvCxnSpPr>
            <a:cxnSpLocks/>
          </p:cNvCxnSpPr>
          <p:nvPr/>
        </p:nvCxnSpPr>
        <p:spPr bwMode="auto">
          <a:xfrm flipH="1" flipV="1">
            <a:off x="8697467" y="4146987"/>
            <a:ext cx="0" cy="457200"/>
          </a:xfrm>
          <a:prstGeom prst="straightConnector1">
            <a:avLst/>
          </a:prstGeom>
          <a:noFill/>
          <a:ln w="19050" cap="flat" cmpd="sng" algn="ctr">
            <a:solidFill>
              <a:schemeClr val="accent1"/>
            </a:solidFill>
            <a:prstDash val="solid"/>
            <a:round/>
            <a:headEnd type="none" w="med" len="med"/>
            <a:tailEnd type="triangle"/>
          </a:ln>
          <a:effectLst/>
        </p:spPr>
      </p:cxnSp>
      <p:grpSp>
        <p:nvGrpSpPr>
          <p:cNvPr id="197" name="Group 196">
            <a:extLst>
              <a:ext uri="{FF2B5EF4-FFF2-40B4-BE49-F238E27FC236}">
                <a16:creationId xmlns:a16="http://schemas.microsoft.com/office/drawing/2014/main" id="{8820B8DA-8A43-4C10-B5D2-59A4306D696C}"/>
              </a:ext>
            </a:extLst>
          </p:cNvPr>
          <p:cNvGrpSpPr/>
          <p:nvPr/>
        </p:nvGrpSpPr>
        <p:grpSpPr>
          <a:xfrm>
            <a:off x="9392911" y="6207927"/>
            <a:ext cx="2488502" cy="454909"/>
            <a:chOff x="9392911" y="6207927"/>
            <a:chExt cx="2488502" cy="454909"/>
          </a:xfrm>
        </p:grpSpPr>
        <p:pic>
          <p:nvPicPr>
            <p:cNvPr id="198" name="Picture 197" descr="A picture containing text, ax, wheel&#10;&#10;Description automatically generated">
              <a:extLst>
                <a:ext uri="{FF2B5EF4-FFF2-40B4-BE49-F238E27FC236}">
                  <a16:creationId xmlns:a16="http://schemas.microsoft.com/office/drawing/2014/main" id="{F8205096-B27B-4F91-8456-D69112F562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99" name="Rectangle 8">
              <a:extLst>
                <a:ext uri="{FF2B5EF4-FFF2-40B4-BE49-F238E27FC236}">
                  <a16:creationId xmlns:a16="http://schemas.microsoft.com/office/drawing/2014/main" id="{31633F6D-65DE-4610-B5A5-5437FD5D0DCB}"/>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spTree>
    <p:extLst>
      <p:ext uri="{BB962C8B-B14F-4D97-AF65-F5344CB8AC3E}">
        <p14:creationId xmlns:p14="http://schemas.microsoft.com/office/powerpoint/2010/main" val="2026665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F65B5284-A016-40AE-8211-CECB2CF27933}"/>
              </a:ext>
            </a:extLst>
          </p:cNvPr>
          <p:cNvSpPr>
            <a:spLocks noGrp="1" noChangeArrowheads="1"/>
          </p:cNvSpPr>
          <p:nvPr>
            <p:ph type="title"/>
          </p:nvPr>
        </p:nvSpPr>
        <p:spPr/>
        <p:txBody>
          <a:bodyPr/>
          <a:lstStyle/>
          <a:p>
            <a:r>
              <a:rPr lang="en-US" dirty="0"/>
              <a:t>Phase II DREAMM-2: Belantamab Mafodotin in </a:t>
            </a:r>
            <a:br>
              <a:rPr lang="en-US" dirty="0"/>
            </a:br>
            <a:r>
              <a:rPr lang="en-US" dirty="0"/>
              <a:t>R/R MM—Study Design and Baseline Characteristics</a:t>
            </a:r>
            <a:endParaRPr lang="en-US" altLang="en-US" dirty="0"/>
          </a:p>
        </p:txBody>
      </p:sp>
      <p:sp>
        <p:nvSpPr>
          <p:cNvPr id="5" name="Content Placeholder 4">
            <a:extLst>
              <a:ext uri="{FF2B5EF4-FFF2-40B4-BE49-F238E27FC236}">
                <a16:creationId xmlns:a16="http://schemas.microsoft.com/office/drawing/2014/main" id="{E4C26CCB-1C87-49AF-B5B1-120085CBB45B}"/>
              </a:ext>
            </a:extLst>
          </p:cNvPr>
          <p:cNvSpPr>
            <a:spLocks noGrp="1"/>
          </p:cNvSpPr>
          <p:nvPr>
            <p:ph idx="1"/>
          </p:nvPr>
        </p:nvSpPr>
        <p:spPr>
          <a:xfrm>
            <a:off x="604675" y="1513047"/>
            <a:ext cx="5341337" cy="4650686"/>
          </a:xfrm>
        </p:spPr>
        <p:txBody>
          <a:bodyPr/>
          <a:lstStyle/>
          <a:p>
            <a:r>
              <a:rPr lang="en-US" sz="1800" dirty="0"/>
              <a:t>Open-label, randomized phase II trial</a:t>
            </a:r>
            <a:endParaRPr lang="en-US" sz="1800" baseline="30000" dirty="0"/>
          </a:p>
          <a:p>
            <a:endParaRPr lang="en-US" sz="1800" dirty="0"/>
          </a:p>
          <a:p>
            <a:endParaRPr lang="en-US" sz="1800" dirty="0"/>
          </a:p>
          <a:p>
            <a:endParaRPr lang="en-US" sz="1800" dirty="0"/>
          </a:p>
          <a:p>
            <a:endParaRPr lang="en-US" sz="1800" dirty="0"/>
          </a:p>
          <a:p>
            <a:pPr marL="0" indent="0">
              <a:buNone/>
            </a:pPr>
            <a:endParaRPr lang="en-US" sz="1800" dirty="0"/>
          </a:p>
          <a:p>
            <a:pPr marL="0" indent="0">
              <a:buNone/>
            </a:pPr>
            <a:endParaRPr lang="en-US" sz="1800" dirty="0"/>
          </a:p>
          <a:p>
            <a:pPr>
              <a:spcBef>
                <a:spcPts val="1800"/>
              </a:spcBef>
            </a:pPr>
            <a:r>
              <a:rPr lang="en-US" sz="1800" dirty="0"/>
              <a:t>Primary endpoint: ORR (per IMWG 2016)</a:t>
            </a:r>
          </a:p>
          <a:p>
            <a:r>
              <a:rPr lang="en-US" sz="1800" dirty="0"/>
              <a:t>Key secondary endpoints: DoR, CBR, PFS, OS, TTBR, TTR, safety (including keratopathy)</a:t>
            </a:r>
          </a:p>
          <a:p>
            <a:endParaRPr lang="en-US" sz="2400" dirty="0"/>
          </a:p>
        </p:txBody>
      </p:sp>
      <p:sp>
        <p:nvSpPr>
          <p:cNvPr id="19460" name="Text Box 45">
            <a:extLst>
              <a:ext uri="{FF2B5EF4-FFF2-40B4-BE49-F238E27FC236}">
                <a16:creationId xmlns:a16="http://schemas.microsoft.com/office/drawing/2014/main" id="{73BB8788-EA93-4F80-B091-B8486BEE8697}"/>
              </a:ext>
            </a:extLst>
          </p:cNvPr>
          <p:cNvSpPr txBox="1">
            <a:spLocks noChangeArrowheads="1"/>
          </p:cNvSpPr>
          <p:nvPr/>
        </p:nvSpPr>
        <p:spPr bwMode="auto">
          <a:xfrm>
            <a:off x="623798" y="2635037"/>
            <a:ext cx="2568575"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Patients with R/R MM after </a:t>
            </a:r>
            <a:b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 prior lines of therapy*; refractory or intolerant to a PI and an IMiD and progressed after anti-CD38 antibody;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ECOG PS ≤2</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(N = 196)</a:t>
            </a:r>
            <a:endPar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19463" name="Rectangle 49">
            <a:extLst>
              <a:ext uri="{FF2B5EF4-FFF2-40B4-BE49-F238E27FC236}">
                <a16:creationId xmlns:a16="http://schemas.microsoft.com/office/drawing/2014/main" id="{C346F25D-ABA6-46CD-940B-7C5654E371C3}"/>
              </a:ext>
            </a:extLst>
          </p:cNvPr>
          <p:cNvSpPr>
            <a:spLocks noChangeArrowheads="1"/>
          </p:cNvSpPr>
          <p:nvPr/>
        </p:nvSpPr>
        <p:spPr bwMode="auto">
          <a:xfrm>
            <a:off x="3906572" y="2539738"/>
            <a:ext cx="1828800" cy="867791"/>
          </a:xfrm>
          <a:prstGeom prst="rect">
            <a:avLst/>
          </a:prstGeom>
          <a:solidFill>
            <a:schemeClr val="accent1"/>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Belantamab mafodotin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2.5 mg/kg IV Q3W</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(n = 97) </a:t>
            </a:r>
          </a:p>
        </p:txBody>
      </p:sp>
      <p:sp>
        <p:nvSpPr>
          <p:cNvPr id="19464" name="Rectangle 50">
            <a:extLst>
              <a:ext uri="{FF2B5EF4-FFF2-40B4-BE49-F238E27FC236}">
                <a16:creationId xmlns:a16="http://schemas.microsoft.com/office/drawing/2014/main" id="{FD3256D1-4424-49E5-A490-F3D2F2281980}"/>
              </a:ext>
            </a:extLst>
          </p:cNvPr>
          <p:cNvSpPr>
            <a:spLocks noChangeArrowheads="1"/>
          </p:cNvSpPr>
          <p:nvPr/>
        </p:nvSpPr>
        <p:spPr bwMode="auto">
          <a:xfrm>
            <a:off x="3906572" y="3512200"/>
            <a:ext cx="1828800" cy="834048"/>
          </a:xfrm>
          <a:prstGeom prst="rect">
            <a:avLst/>
          </a:prstGeom>
          <a:solidFill>
            <a:schemeClr val="accent3"/>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Belantamab mafodotin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3.4 mg/kg IV Q3W</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(n = 99) </a:t>
            </a:r>
          </a:p>
        </p:txBody>
      </p:sp>
      <p:sp>
        <p:nvSpPr>
          <p:cNvPr id="19465" name="Line 51">
            <a:extLst>
              <a:ext uri="{FF2B5EF4-FFF2-40B4-BE49-F238E27FC236}">
                <a16:creationId xmlns:a16="http://schemas.microsoft.com/office/drawing/2014/main" id="{7461FA41-FD04-4621-9D2A-15010230E2A0}"/>
              </a:ext>
            </a:extLst>
          </p:cNvPr>
          <p:cNvSpPr>
            <a:spLocks noChangeShapeType="1"/>
          </p:cNvSpPr>
          <p:nvPr/>
        </p:nvSpPr>
        <p:spPr bwMode="auto">
          <a:xfrm rot="16200000">
            <a:off x="5945663" y="3270998"/>
            <a:ext cx="0" cy="36576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19467" name="Line 53">
            <a:extLst>
              <a:ext uri="{FF2B5EF4-FFF2-40B4-BE49-F238E27FC236}">
                <a16:creationId xmlns:a16="http://schemas.microsoft.com/office/drawing/2014/main" id="{19B47B8E-7D11-46DE-BD1E-B2309FDE5C23}"/>
              </a:ext>
            </a:extLst>
          </p:cNvPr>
          <p:cNvSpPr>
            <a:spLocks noChangeShapeType="1"/>
          </p:cNvSpPr>
          <p:nvPr/>
        </p:nvSpPr>
        <p:spPr bwMode="auto">
          <a:xfrm>
            <a:off x="3169973" y="3583198"/>
            <a:ext cx="622300" cy="350837"/>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19468" name="Line 54">
            <a:extLst>
              <a:ext uri="{FF2B5EF4-FFF2-40B4-BE49-F238E27FC236}">
                <a16:creationId xmlns:a16="http://schemas.microsoft.com/office/drawing/2014/main" id="{D1F2E6DC-39ED-43FE-A784-E6851ADCA3EA}"/>
              </a:ext>
            </a:extLst>
          </p:cNvPr>
          <p:cNvSpPr>
            <a:spLocks noChangeShapeType="1"/>
          </p:cNvSpPr>
          <p:nvPr/>
        </p:nvSpPr>
        <p:spPr bwMode="auto">
          <a:xfrm flipV="1">
            <a:off x="3169973" y="2983122"/>
            <a:ext cx="622300" cy="347662"/>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23" name="Text Box 15">
            <a:extLst>
              <a:ext uri="{FF2B5EF4-FFF2-40B4-BE49-F238E27FC236}">
                <a16:creationId xmlns:a16="http://schemas.microsoft.com/office/drawing/2014/main" id="{AC208987-D529-476E-A69E-CC235D9512DB}"/>
              </a:ext>
            </a:extLst>
          </p:cNvPr>
          <p:cNvSpPr txBox="1">
            <a:spLocks noChangeArrowheads="1"/>
          </p:cNvSpPr>
          <p:nvPr/>
        </p:nvSpPr>
        <p:spPr bwMode="auto">
          <a:xfrm>
            <a:off x="412751" y="641177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Lonial. Lancet. 2020;21:207. Lonial. ASCO 2020. Abstr 436. Lonial. Cancer. 2021;127:4198.</a:t>
            </a:r>
          </a:p>
        </p:txBody>
      </p:sp>
      <p:sp>
        <p:nvSpPr>
          <p:cNvPr id="25" name="Text Box 232">
            <a:extLst>
              <a:ext uri="{FF2B5EF4-FFF2-40B4-BE49-F238E27FC236}">
                <a16:creationId xmlns:a16="http://schemas.microsoft.com/office/drawing/2014/main" id="{7B32E944-3B46-4043-8555-DBF8F9C9B610}"/>
              </a:ext>
            </a:extLst>
          </p:cNvPr>
          <p:cNvSpPr txBox="1">
            <a:spLocks noChangeArrowheads="1"/>
          </p:cNvSpPr>
          <p:nvPr/>
        </p:nvSpPr>
        <p:spPr bwMode="auto">
          <a:xfrm>
            <a:off x="6020615" y="3080934"/>
            <a:ext cx="128909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b">
            <a:spAutoFit/>
          </a:bodyPr>
          <a:lstStyle>
            <a:lvl1pPr>
              <a:spcBef>
                <a:spcPct val="20000"/>
              </a:spcBef>
              <a:buClr>
                <a:srgbClr val="00BCB5"/>
              </a:buClr>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00BCB5"/>
              </a:buClr>
              <a:buFont typeface="Arial" panose="020B0604020202020204" pitchFamily="34" charset="0"/>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1"/>
              </a:buClr>
              <a:buFont typeface="Arial" panose="020B0604020202020204" pitchFamily="34" charset="0"/>
              <a:buChar char="–"/>
              <a:defRPr sz="11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11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1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1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1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100">
                <a:solidFill>
                  <a:schemeClr val="tx1"/>
                </a:solidFill>
                <a:latin typeface="Arial" panose="020B0604020202020204" pitchFamily="34" charset="0"/>
                <a:ea typeface="ＭＳ Ｐゴシック" panose="020B0600070205080204" pitchFamily="34" charset="-128"/>
              </a:defRPr>
            </a:lvl9pPr>
          </a:lstStyle>
          <a:p>
            <a:pPr marL="0" marR="0" lvl="0" indent="0" algn="ctr" defTabSz="1219170" rtl="0" eaLnBrk="0" fontAlgn="base" latinLnBrk="0" hangingPunct="0">
              <a:lnSpc>
                <a:spcPct val="100000"/>
              </a:lnSpc>
              <a:spcBef>
                <a:spcPct val="0"/>
              </a:spcBef>
              <a:spcAft>
                <a:spcPct val="0"/>
              </a:spcAft>
              <a:buClrTx/>
              <a:buSzTx/>
              <a:buFont typeface="Arial" panose="020B0604020202020204" pitchFamily="34" charset="0"/>
              <a:buNone/>
              <a:tabLst/>
              <a:defRPr/>
            </a:pPr>
            <a:r>
              <a:rPr kumimoji="0" lang="en-US" altLang="en-US" sz="1400" b="1" i="1" u="none" strike="noStrike" kern="1200" cap="none" spc="0" normalizeH="0" baseline="0" noProof="0" dirty="0">
                <a:ln>
                  <a:noFill/>
                </a:ln>
                <a:solidFill>
                  <a:srgbClr val="070605"/>
                </a:solidFill>
                <a:effectLst/>
                <a:uLnTx/>
                <a:uFillTx/>
                <a:latin typeface="Calibri" panose="020F0502020204030204" pitchFamily="34" charset="0"/>
                <a:ea typeface="ＭＳ Ｐゴシック" panose="020B0600070205080204" pitchFamily="34" charset="-128"/>
                <a:cs typeface="Calibri" panose="020F0502020204030204" pitchFamily="34" charset="0"/>
              </a:rPr>
              <a:t>PD or unacceptable toxicity</a:t>
            </a:r>
          </a:p>
        </p:txBody>
      </p:sp>
      <p:sp>
        <p:nvSpPr>
          <p:cNvPr id="26" name="Rectangle 25">
            <a:extLst>
              <a:ext uri="{FF2B5EF4-FFF2-40B4-BE49-F238E27FC236}">
                <a16:creationId xmlns:a16="http://schemas.microsoft.com/office/drawing/2014/main" id="{3196EFC4-5822-4021-ACBF-090F16EA137F}"/>
              </a:ext>
            </a:extLst>
          </p:cNvPr>
          <p:cNvSpPr/>
          <p:nvPr/>
        </p:nvSpPr>
        <p:spPr>
          <a:xfrm>
            <a:off x="1430567" y="1949445"/>
            <a:ext cx="4105384" cy="523220"/>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Stratification by cytogenetic features and </a:t>
            </a:r>
            <a:br>
              <a:rPr kumimoji="0" lang="en-US" altLang="en-US" sz="140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altLang="en-US" sz="140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prior lines of therapy (≤4 vs &gt;4)</a:t>
            </a:r>
          </a:p>
        </p:txBody>
      </p:sp>
      <p:cxnSp>
        <p:nvCxnSpPr>
          <p:cNvPr id="27" name="Straight Arrow Connector 26">
            <a:extLst>
              <a:ext uri="{FF2B5EF4-FFF2-40B4-BE49-F238E27FC236}">
                <a16:creationId xmlns:a16="http://schemas.microsoft.com/office/drawing/2014/main" id="{CF965A1C-3E90-4EC9-9C6D-2C207F117F23}"/>
              </a:ext>
            </a:extLst>
          </p:cNvPr>
          <p:cNvCxnSpPr/>
          <p:nvPr/>
        </p:nvCxnSpPr>
        <p:spPr bwMode="auto">
          <a:xfrm>
            <a:off x="3475923" y="2574788"/>
            <a:ext cx="0" cy="443384"/>
          </a:xfrm>
          <a:prstGeom prst="straightConnector1">
            <a:avLst/>
          </a:prstGeom>
          <a:noFill/>
          <a:ln w="28575" cap="flat" cmpd="sng" algn="ctr">
            <a:solidFill>
              <a:schemeClr val="bg1"/>
            </a:solidFill>
            <a:prstDash val="sysDash"/>
            <a:round/>
            <a:headEnd type="none" w="med" len="med"/>
            <a:tailEnd type="triangle"/>
          </a:ln>
          <a:effectLst/>
        </p:spPr>
      </p:cxnSp>
      <p:sp>
        <p:nvSpPr>
          <p:cNvPr id="2" name="TextBox 1">
            <a:extLst>
              <a:ext uri="{FF2B5EF4-FFF2-40B4-BE49-F238E27FC236}">
                <a16:creationId xmlns:a16="http://schemas.microsoft.com/office/drawing/2014/main" id="{6D1D44AD-6972-4348-A0EE-0861895DD734}"/>
              </a:ext>
            </a:extLst>
          </p:cNvPr>
          <p:cNvSpPr txBox="1"/>
          <p:nvPr/>
        </p:nvSpPr>
        <p:spPr bwMode="auto">
          <a:xfrm>
            <a:off x="3174222" y="3257338"/>
            <a:ext cx="41549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1:1</a:t>
            </a:r>
          </a:p>
        </p:txBody>
      </p:sp>
      <p:sp>
        <p:nvSpPr>
          <p:cNvPr id="3" name="TextBox 2">
            <a:extLst>
              <a:ext uri="{FF2B5EF4-FFF2-40B4-BE49-F238E27FC236}">
                <a16:creationId xmlns:a16="http://schemas.microsoft.com/office/drawing/2014/main" id="{C816795A-DB88-432B-BE1D-65C3B1D2CE12}"/>
              </a:ext>
            </a:extLst>
          </p:cNvPr>
          <p:cNvSpPr txBox="1"/>
          <p:nvPr/>
        </p:nvSpPr>
        <p:spPr bwMode="auto">
          <a:xfrm>
            <a:off x="647568" y="4398184"/>
            <a:ext cx="276742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*Excludes prior anti-BCMA therapy.</a:t>
            </a:r>
          </a:p>
        </p:txBody>
      </p:sp>
      <p:graphicFrame>
        <p:nvGraphicFramePr>
          <p:cNvPr id="22" name="Table 21">
            <a:extLst>
              <a:ext uri="{FF2B5EF4-FFF2-40B4-BE49-F238E27FC236}">
                <a16:creationId xmlns:a16="http://schemas.microsoft.com/office/drawing/2014/main" id="{8A3C9ECA-CC2B-4BA3-9067-14D2A87DAB36}"/>
              </a:ext>
            </a:extLst>
          </p:cNvPr>
          <p:cNvGraphicFramePr>
            <a:graphicFrameLocks noGrp="1"/>
          </p:cNvGraphicFramePr>
          <p:nvPr>
            <p:extLst>
              <p:ext uri="{D42A27DB-BD31-4B8C-83A1-F6EECF244321}">
                <p14:modId xmlns:p14="http://schemas.microsoft.com/office/powerpoint/2010/main" val="305931333"/>
              </p:ext>
            </p:extLst>
          </p:nvPr>
        </p:nvGraphicFramePr>
        <p:xfrm>
          <a:off x="7343995" y="1607142"/>
          <a:ext cx="4285722" cy="4187952"/>
        </p:xfrm>
        <a:graphic>
          <a:graphicData uri="http://schemas.openxmlformats.org/drawingml/2006/table">
            <a:tbl>
              <a:tblPr firstRow="1" firstCol="1" bandRow="1"/>
              <a:tblGrid>
                <a:gridCol w="2684674">
                  <a:extLst>
                    <a:ext uri="{9D8B030D-6E8A-4147-A177-3AD203B41FA5}">
                      <a16:colId xmlns:a16="http://schemas.microsoft.com/office/drawing/2014/main" val="4199461583"/>
                    </a:ext>
                  </a:extLst>
                </a:gridCol>
                <a:gridCol w="1601048">
                  <a:extLst>
                    <a:ext uri="{9D8B030D-6E8A-4147-A177-3AD203B41FA5}">
                      <a16:colId xmlns:a16="http://schemas.microsoft.com/office/drawing/2014/main" val="946069299"/>
                    </a:ext>
                  </a:extLst>
                </a:gridCol>
              </a:tblGrid>
              <a:tr h="458845">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61200">
                        <a:lnSpc>
                          <a:spcPct val="90000"/>
                        </a:lnSpc>
                        <a:spcAft>
                          <a:spcPts val="0"/>
                        </a:spcAft>
                      </a:pPr>
                      <a:r>
                        <a:rPr lang="en-GB" sz="1400" dirty="0">
                          <a:solidFill>
                            <a:schemeClr val="tx1"/>
                          </a:solidFill>
                          <a:effectLst/>
                          <a:latin typeface="Calibri" panose="020F0502020204030204" pitchFamily="34" charset="0"/>
                          <a:cs typeface="Calibri" panose="020F0502020204030204" pitchFamily="34" charset="0"/>
                        </a:rPr>
                        <a:t>Characteristics</a:t>
                      </a:r>
                      <a:endParaRPr lang="en-US" sz="1400" dirty="0">
                        <a:solidFill>
                          <a:schemeClr val="tx1"/>
                        </a:solidFill>
                        <a:effectLst/>
                        <a:latin typeface="Calibri" panose="020F0502020204030204" pitchFamily="34" charset="0"/>
                        <a:cs typeface="Calibri" panose="020F0502020204030204" pitchFamily="34" charset="0"/>
                      </a:endParaRPr>
                    </a:p>
                  </a:txBody>
                  <a:tcPr marL="45720" marR="45720" anchor="ctr">
                    <a:lnL w="12700" cmpd="sng">
                      <a:noFill/>
                    </a:lnL>
                    <a:lnR w="12700" cmpd="sng">
                      <a:noFill/>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lnSpc>
                          <a:spcPct val="90000"/>
                        </a:lnSpc>
                        <a:spcAft>
                          <a:spcPts val="0"/>
                        </a:spcAft>
                      </a:pPr>
                      <a:r>
                        <a:rPr lang="en-GB" sz="1400" dirty="0">
                          <a:solidFill>
                            <a:schemeClr val="tx1"/>
                          </a:solidFill>
                          <a:effectLst/>
                          <a:latin typeface="Calibri" panose="020F0502020204030204" pitchFamily="34" charset="0"/>
                          <a:cs typeface="Calibri" panose="020F0502020204030204" pitchFamily="34" charset="0"/>
                        </a:rPr>
                        <a:t>2.5 mg/kg Cohort </a:t>
                      </a:r>
                      <a:br>
                        <a:rPr lang="en-GB" sz="1400" dirty="0">
                          <a:solidFill>
                            <a:schemeClr val="tx1"/>
                          </a:solidFill>
                          <a:effectLst/>
                          <a:latin typeface="Calibri" panose="020F0502020204030204" pitchFamily="34" charset="0"/>
                          <a:cs typeface="Calibri" panose="020F0502020204030204" pitchFamily="34" charset="0"/>
                        </a:rPr>
                      </a:br>
                      <a:r>
                        <a:rPr lang="en-GB" sz="1400" dirty="0">
                          <a:solidFill>
                            <a:schemeClr val="tx1"/>
                          </a:solidFill>
                          <a:effectLst/>
                          <a:latin typeface="Calibri" panose="020F0502020204030204" pitchFamily="34" charset="0"/>
                          <a:cs typeface="Calibri" panose="020F0502020204030204" pitchFamily="34" charset="0"/>
                        </a:rPr>
                        <a:t>(n = 97)</a:t>
                      </a:r>
                      <a:endParaRPr lang="en-US" sz="1400" dirty="0">
                        <a:solidFill>
                          <a:schemeClr val="tx1"/>
                        </a:solidFill>
                        <a:effectLst/>
                        <a:latin typeface="Calibri" panose="020F0502020204030204" pitchFamily="34" charset="0"/>
                        <a:cs typeface="Calibri" panose="020F0502020204030204" pitchFamily="34" charset="0"/>
                      </a:endParaRPr>
                    </a:p>
                  </a:txBody>
                  <a:tcPr marL="45720" marR="45720" anchor="ctr">
                    <a:lnL w="12700" cmpd="sng">
                      <a:noFill/>
                    </a:lnL>
                    <a:lnR w="12700" cmpd="sng">
                      <a:noFill/>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2310051536"/>
                  </a:ext>
                </a:extLst>
              </a:tr>
              <a:tr h="269909">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61200">
                        <a:lnSpc>
                          <a:spcPct val="90000"/>
                        </a:lnSpc>
                        <a:spcAft>
                          <a:spcPts val="0"/>
                        </a:spcAft>
                      </a:pPr>
                      <a:r>
                        <a:rPr lang="en-GB" sz="1400" b="0" dirty="0">
                          <a:solidFill>
                            <a:schemeClr val="bg1"/>
                          </a:solidFill>
                          <a:effectLst/>
                          <a:latin typeface="Calibri" panose="020F0502020204030204" pitchFamily="34" charset="0"/>
                          <a:cs typeface="Calibri" panose="020F0502020204030204" pitchFamily="34" charset="0"/>
                        </a:rPr>
                        <a:t>Median age, yr (range)</a:t>
                      </a:r>
                      <a:endParaRPr lang="en-US" sz="1400" b="0" dirty="0">
                        <a:solidFill>
                          <a:schemeClr val="bg1"/>
                        </a:solidFill>
                        <a:effectLst/>
                        <a:latin typeface="Calibri" panose="020F0502020204030204" pitchFamily="34" charset="0"/>
                        <a:cs typeface="Calibri" panose="020F0502020204030204" pitchFamily="34" charset="0"/>
                      </a:endParaRPr>
                    </a:p>
                  </a:txBody>
                  <a:tcPr marL="45720" marR="457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CDCDC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ct val="90000"/>
                        </a:lnSpc>
                        <a:spcAft>
                          <a:spcPts val="0"/>
                        </a:spcAft>
                      </a:pPr>
                      <a:r>
                        <a:rPr lang="en-GB" sz="1400" b="0" dirty="0">
                          <a:solidFill>
                            <a:schemeClr val="bg1"/>
                          </a:solidFill>
                          <a:effectLst/>
                          <a:latin typeface="Calibri" panose="020F0502020204030204" pitchFamily="34" charset="0"/>
                          <a:cs typeface="Calibri" panose="020F0502020204030204" pitchFamily="34" charset="0"/>
                        </a:rPr>
                        <a:t>65 (60-70)</a:t>
                      </a:r>
                      <a:endParaRPr lang="en-US" sz="1400" b="0" dirty="0">
                        <a:solidFill>
                          <a:schemeClr val="bg1"/>
                        </a:solidFill>
                        <a:effectLst/>
                        <a:latin typeface="Calibri" panose="020F0502020204030204" pitchFamily="34" charset="0"/>
                        <a:cs typeface="Calibri" panose="020F0502020204030204" pitchFamily="34" charset="0"/>
                      </a:endParaRPr>
                    </a:p>
                  </a:txBody>
                  <a:tcPr marL="45720" marR="457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CDCDCF"/>
                    </a:solidFill>
                  </a:tcPr>
                </a:tc>
                <a:extLst>
                  <a:ext uri="{0D108BD9-81ED-4DB2-BD59-A6C34878D82A}">
                    <a16:rowId xmlns:a16="http://schemas.microsoft.com/office/drawing/2014/main" val="3556231929"/>
                  </a:ext>
                </a:extLst>
              </a:tr>
              <a:tr h="458845">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61200">
                        <a:lnSpc>
                          <a:spcPct val="90000"/>
                        </a:lnSpc>
                        <a:spcAft>
                          <a:spcPts val="0"/>
                        </a:spcAft>
                      </a:pPr>
                      <a:r>
                        <a:rPr lang="en-US" sz="1400" b="0" dirty="0">
                          <a:solidFill>
                            <a:schemeClr val="bg1"/>
                          </a:solidFill>
                          <a:effectLst/>
                          <a:latin typeface="Calibri" panose="020F0502020204030204" pitchFamily="34" charset="0"/>
                          <a:cs typeface="Calibri" panose="020F0502020204030204" pitchFamily="34" charset="0"/>
                        </a:rPr>
                        <a:t>Median time from initial diagnosis, </a:t>
                      </a:r>
                      <a:r>
                        <a:rPr lang="en-GB" sz="1400" b="0" dirty="0">
                          <a:solidFill>
                            <a:schemeClr val="bg1"/>
                          </a:solidFill>
                          <a:effectLst/>
                          <a:latin typeface="Calibri" panose="020F0502020204030204" pitchFamily="34" charset="0"/>
                          <a:cs typeface="Calibri" panose="020F0502020204030204" pitchFamily="34" charset="0"/>
                        </a:rPr>
                        <a:t>yr (range)</a:t>
                      </a:r>
                      <a:endParaRPr lang="en-US" sz="1400" b="0" baseline="30000" dirty="0">
                        <a:solidFill>
                          <a:schemeClr val="bg1"/>
                        </a:solidFill>
                        <a:effectLst/>
                        <a:latin typeface="Calibri" panose="020F0502020204030204" pitchFamily="34" charset="0"/>
                        <a:cs typeface="Calibri" panose="020F0502020204030204" pitchFamily="34" charset="0"/>
                      </a:endParaRPr>
                    </a:p>
                  </a:txBody>
                  <a:tcPr marL="45720" marR="457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ct val="90000"/>
                        </a:lnSpc>
                        <a:spcAft>
                          <a:spcPts val="0"/>
                        </a:spcAft>
                      </a:pPr>
                      <a:r>
                        <a:rPr lang="en-US" sz="1400" b="0" dirty="0">
                          <a:solidFill>
                            <a:schemeClr val="bg1"/>
                          </a:solidFill>
                          <a:effectLst/>
                          <a:latin typeface="Calibri" panose="020F0502020204030204" pitchFamily="34" charset="0"/>
                          <a:cs typeface="Calibri" panose="020F0502020204030204" pitchFamily="34" charset="0"/>
                        </a:rPr>
                        <a:t>5.49 (4.01-7.02)</a:t>
                      </a:r>
                    </a:p>
                  </a:txBody>
                  <a:tcPr marL="45720" marR="457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3082109336"/>
                  </a:ext>
                </a:extLst>
              </a:tr>
              <a:tr h="458845">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61200">
                        <a:lnSpc>
                          <a:spcPct val="90000"/>
                        </a:lnSpc>
                        <a:spcAft>
                          <a:spcPts val="0"/>
                        </a:spcAft>
                      </a:pPr>
                      <a:r>
                        <a:rPr lang="en-GB" sz="1400" b="0" dirty="0">
                          <a:solidFill>
                            <a:schemeClr val="bg1"/>
                          </a:solidFill>
                          <a:effectLst/>
                          <a:latin typeface="Calibri" panose="020F0502020204030204" pitchFamily="34" charset="0"/>
                          <a:cs typeface="Calibri" panose="020F0502020204030204" pitchFamily="34" charset="0"/>
                        </a:rPr>
                        <a:t>ISS stage, %</a:t>
                      </a:r>
                      <a:endParaRPr lang="en-US" sz="1400" b="0" dirty="0">
                        <a:solidFill>
                          <a:schemeClr val="bg1"/>
                        </a:solidFill>
                        <a:effectLst/>
                        <a:latin typeface="Calibri" panose="020F0502020204030204" pitchFamily="34" charset="0"/>
                        <a:cs typeface="Calibri" panose="020F0502020204030204" pitchFamily="34" charset="0"/>
                      </a:endParaRPr>
                    </a:p>
                    <a:p>
                      <a:pPr marL="457200" marR="0" indent="-225425" algn="l" defTabSz="514350" rtl="0" eaLnBrk="1" latinLnBrk="0" hangingPunct="1">
                        <a:lnSpc>
                          <a:spcPct val="90000"/>
                        </a:lnSpc>
                        <a:spcBef>
                          <a:spcPts val="0"/>
                        </a:spcBef>
                        <a:spcAft>
                          <a:spcPts val="0"/>
                        </a:spcAft>
                        <a:buFont typeface="Wingdings" panose="05000000000000000000" pitchFamily="2" charset="2"/>
                        <a:buChar char="§"/>
                      </a:pPr>
                      <a:r>
                        <a:rPr lang="en-GB" sz="1400" b="0" kern="1200" dirty="0">
                          <a:solidFill>
                            <a:schemeClr val="bg1"/>
                          </a:solidFill>
                          <a:effectLst/>
                          <a:latin typeface="Calibri" panose="020F0502020204030204" pitchFamily="34" charset="0"/>
                          <a:cs typeface="Calibri" panose="020F0502020204030204" pitchFamily="34" charset="0"/>
                        </a:rPr>
                        <a:t>I/II/III/unknown</a:t>
                      </a:r>
                      <a:endParaRPr lang="en-US" sz="1400" b="0" kern="1200" dirty="0">
                        <a:solidFill>
                          <a:schemeClr val="bg1"/>
                        </a:solidFill>
                        <a:effectLst/>
                        <a:latin typeface="Calibri" panose="020F0502020204030204" pitchFamily="34" charset="0"/>
                        <a:ea typeface="+mn-ea"/>
                        <a:cs typeface="Calibri" panose="020F0502020204030204" pitchFamily="34" charset="0"/>
                      </a:endParaRPr>
                    </a:p>
                  </a:txBody>
                  <a:tcPr marL="45720" marR="457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CDCDC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ct val="90000"/>
                        </a:lnSpc>
                        <a:spcAft>
                          <a:spcPts val="0"/>
                        </a:spcAft>
                      </a:pPr>
                      <a:r>
                        <a:rPr lang="en-GB" sz="1400" b="0" dirty="0">
                          <a:solidFill>
                            <a:schemeClr val="bg1"/>
                          </a:solidFill>
                          <a:effectLst/>
                          <a:latin typeface="Calibri" panose="020F0502020204030204" pitchFamily="34" charset="0"/>
                          <a:cs typeface="Calibri" panose="020F0502020204030204" pitchFamily="34" charset="0"/>
                        </a:rPr>
                        <a:t> </a:t>
                      </a:r>
                      <a:endParaRPr lang="en-US" sz="1400" b="0" dirty="0">
                        <a:solidFill>
                          <a:schemeClr val="bg1"/>
                        </a:solidFill>
                        <a:effectLst/>
                        <a:latin typeface="Calibri" panose="020F0502020204030204" pitchFamily="34" charset="0"/>
                        <a:cs typeface="Calibri" panose="020F0502020204030204" pitchFamily="34" charset="0"/>
                      </a:endParaRPr>
                    </a:p>
                    <a:p>
                      <a:pPr algn="ctr">
                        <a:lnSpc>
                          <a:spcPct val="90000"/>
                        </a:lnSpc>
                        <a:spcAft>
                          <a:spcPts val="0"/>
                        </a:spcAft>
                      </a:pPr>
                      <a:r>
                        <a:rPr lang="en-GB" sz="1400" b="0" dirty="0">
                          <a:solidFill>
                            <a:schemeClr val="bg1"/>
                          </a:solidFill>
                          <a:effectLst/>
                          <a:latin typeface="Calibri" panose="020F0502020204030204" pitchFamily="34" charset="0"/>
                          <a:cs typeface="Calibri" panose="020F0502020204030204" pitchFamily="34" charset="0"/>
                        </a:rPr>
                        <a:t>22/34/43/1</a:t>
                      </a:r>
                      <a:endParaRPr lang="en-US" sz="1400" b="0" dirty="0">
                        <a:solidFill>
                          <a:schemeClr val="bg1"/>
                        </a:solidFill>
                        <a:effectLst/>
                        <a:latin typeface="Calibri" panose="020F0502020204030204" pitchFamily="34" charset="0"/>
                        <a:cs typeface="Calibri" panose="020F0502020204030204" pitchFamily="34" charset="0"/>
                      </a:endParaRPr>
                    </a:p>
                  </a:txBody>
                  <a:tcPr marL="45720" marR="457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CDCDCF"/>
                    </a:solidFill>
                  </a:tcPr>
                </a:tc>
                <a:extLst>
                  <a:ext uri="{0D108BD9-81ED-4DB2-BD59-A6C34878D82A}">
                    <a16:rowId xmlns:a16="http://schemas.microsoft.com/office/drawing/2014/main" val="874575848"/>
                  </a:ext>
                </a:extLst>
              </a:tr>
              <a:tr h="269909">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61200" marR="0" indent="-457200">
                        <a:lnSpc>
                          <a:spcPct val="90000"/>
                        </a:lnSpc>
                        <a:spcBef>
                          <a:spcPts val="0"/>
                        </a:spcBef>
                        <a:spcAft>
                          <a:spcPts val="0"/>
                        </a:spcAft>
                      </a:pPr>
                      <a:r>
                        <a:rPr lang="en-US" sz="1400" b="0" dirty="0">
                          <a:solidFill>
                            <a:schemeClr val="bg1"/>
                          </a:solidFill>
                          <a:effectLst/>
                          <a:latin typeface="Calibri" panose="020F0502020204030204" pitchFamily="34" charset="0"/>
                          <a:cs typeface="Calibri" panose="020F0502020204030204" pitchFamily="34" charset="0"/>
                        </a:rPr>
                        <a:t> High-risk cytogenetics,</a:t>
                      </a:r>
                      <a:r>
                        <a:rPr lang="en-US" sz="1400" b="0" baseline="30000" dirty="0">
                          <a:solidFill>
                            <a:schemeClr val="bg1"/>
                          </a:solidFill>
                          <a:effectLst/>
                          <a:latin typeface="Calibri" panose="020F0502020204030204" pitchFamily="34" charset="0"/>
                          <a:cs typeface="Calibri" panose="020F0502020204030204" pitchFamily="34" charset="0"/>
                        </a:rPr>
                        <a:t>†</a:t>
                      </a:r>
                      <a:r>
                        <a:rPr lang="en-US" sz="1400" b="0" baseline="0" dirty="0">
                          <a:solidFill>
                            <a:schemeClr val="bg1"/>
                          </a:solidFill>
                          <a:effectLst/>
                          <a:latin typeface="Calibri" panose="020F0502020204030204" pitchFamily="34" charset="0"/>
                          <a:cs typeface="Calibri" panose="020F0502020204030204" pitchFamily="34" charset="0"/>
                        </a:rPr>
                        <a:t> %</a:t>
                      </a:r>
                      <a:endParaRPr lang="en-US" sz="1400" b="0" baseline="30000" dirty="0">
                        <a:solidFill>
                          <a:schemeClr val="bg1"/>
                        </a:solidFill>
                        <a:effectLst/>
                        <a:latin typeface="Calibri" panose="020F0502020204030204" pitchFamily="34" charset="0"/>
                        <a:cs typeface="Calibri" panose="020F0502020204030204" pitchFamily="34" charset="0"/>
                      </a:endParaRPr>
                    </a:p>
                  </a:txBody>
                  <a:tcPr marL="45720" marR="457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ct val="90000"/>
                        </a:lnSpc>
                        <a:spcAft>
                          <a:spcPts val="0"/>
                        </a:spcAft>
                      </a:pPr>
                      <a:r>
                        <a:rPr lang="en-US" sz="1400" b="0" dirty="0">
                          <a:solidFill>
                            <a:schemeClr val="bg1"/>
                          </a:solidFill>
                          <a:effectLst/>
                          <a:latin typeface="Calibri" panose="020F0502020204030204" pitchFamily="34" charset="0"/>
                          <a:cs typeface="Calibri" panose="020F0502020204030204" pitchFamily="34" charset="0"/>
                        </a:rPr>
                        <a:t>42</a:t>
                      </a:r>
                    </a:p>
                  </a:txBody>
                  <a:tcPr marL="45720" marR="457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2664084239"/>
                  </a:ext>
                </a:extLst>
              </a:tr>
              <a:tr h="269909">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61200">
                        <a:lnSpc>
                          <a:spcPct val="90000"/>
                        </a:lnSpc>
                        <a:spcAft>
                          <a:spcPts val="0"/>
                        </a:spcAft>
                      </a:pPr>
                      <a:r>
                        <a:rPr lang="en-GB" sz="1400" b="0" kern="1200" dirty="0">
                          <a:solidFill>
                            <a:schemeClr val="bg1"/>
                          </a:solidFill>
                          <a:effectLst/>
                          <a:latin typeface="Calibri" panose="020F0502020204030204" pitchFamily="34" charset="0"/>
                          <a:ea typeface="+mn-ea"/>
                          <a:cs typeface="Calibri" panose="020F0502020204030204" pitchFamily="34" charset="0"/>
                        </a:rPr>
                        <a:t>Extramedullary disease, %</a:t>
                      </a:r>
                      <a:endParaRPr lang="en-US" sz="1400" b="0" kern="1200" dirty="0">
                        <a:solidFill>
                          <a:schemeClr val="bg1"/>
                        </a:solidFill>
                        <a:effectLst/>
                        <a:latin typeface="Calibri" panose="020F0502020204030204" pitchFamily="34" charset="0"/>
                        <a:ea typeface="+mn-ea"/>
                        <a:cs typeface="Calibri" panose="020F0502020204030204" pitchFamily="34" charset="0"/>
                      </a:endParaRPr>
                    </a:p>
                  </a:txBody>
                  <a:tcPr marL="45720" marR="457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CDCDC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ct val="90000"/>
                        </a:lnSpc>
                        <a:spcAft>
                          <a:spcPts val="0"/>
                        </a:spcAft>
                      </a:pPr>
                      <a:r>
                        <a:rPr lang="en-GB" sz="1400" b="0" dirty="0">
                          <a:solidFill>
                            <a:schemeClr val="bg1"/>
                          </a:solidFill>
                          <a:effectLst/>
                          <a:latin typeface="Calibri" panose="020F0502020204030204" pitchFamily="34" charset="0"/>
                          <a:cs typeface="Calibri" panose="020F0502020204030204" pitchFamily="34" charset="0"/>
                        </a:rPr>
                        <a:t>23</a:t>
                      </a:r>
                      <a:endParaRPr lang="en-US" sz="1400" b="0" dirty="0">
                        <a:solidFill>
                          <a:schemeClr val="bg1"/>
                        </a:solidFill>
                        <a:effectLst/>
                        <a:latin typeface="Calibri" panose="020F0502020204030204" pitchFamily="34" charset="0"/>
                        <a:cs typeface="Calibri" panose="020F0502020204030204" pitchFamily="34" charset="0"/>
                      </a:endParaRPr>
                    </a:p>
                  </a:txBody>
                  <a:tcPr marL="45720" marR="457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CDCDCF"/>
                    </a:solidFill>
                  </a:tcPr>
                </a:tc>
                <a:extLst>
                  <a:ext uri="{0D108BD9-81ED-4DB2-BD59-A6C34878D82A}">
                    <a16:rowId xmlns:a16="http://schemas.microsoft.com/office/drawing/2014/main" val="3248963984"/>
                  </a:ext>
                </a:extLst>
              </a:tr>
              <a:tr h="647781">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nSpc>
                          <a:spcPct val="90000"/>
                        </a:lnSpc>
                        <a:spcBef>
                          <a:spcPts val="0"/>
                        </a:spcBef>
                        <a:spcAft>
                          <a:spcPts val="0"/>
                        </a:spcAft>
                      </a:pPr>
                      <a:r>
                        <a:rPr lang="en-US" sz="1400" b="0" kern="1200" dirty="0">
                          <a:solidFill>
                            <a:schemeClr val="bg1"/>
                          </a:solidFill>
                          <a:effectLst/>
                          <a:latin typeface="Calibri" panose="020F0502020204030204" pitchFamily="34" charset="0"/>
                          <a:ea typeface="+mn-ea"/>
                          <a:cs typeface="Calibri" panose="020F0502020204030204" pitchFamily="34" charset="0"/>
                        </a:rPr>
                        <a:t>Median prior lines of therapy, </a:t>
                      </a:r>
                      <a:br>
                        <a:rPr lang="en-US" sz="1400" b="0" kern="1200" dirty="0">
                          <a:solidFill>
                            <a:schemeClr val="bg1"/>
                          </a:solidFill>
                          <a:effectLst/>
                          <a:latin typeface="Calibri" panose="020F0502020204030204" pitchFamily="34" charset="0"/>
                          <a:ea typeface="+mn-ea"/>
                          <a:cs typeface="Calibri" panose="020F0502020204030204" pitchFamily="34" charset="0"/>
                        </a:rPr>
                      </a:br>
                      <a:r>
                        <a:rPr lang="en-US" sz="1400" b="0" kern="1200" dirty="0">
                          <a:solidFill>
                            <a:schemeClr val="bg1"/>
                          </a:solidFill>
                          <a:effectLst/>
                          <a:latin typeface="Calibri" panose="020F0502020204030204" pitchFamily="34" charset="0"/>
                          <a:ea typeface="+mn-ea"/>
                          <a:cs typeface="Calibri" panose="020F0502020204030204" pitchFamily="34" charset="0"/>
                        </a:rPr>
                        <a:t>n (range)</a:t>
                      </a:r>
                    </a:p>
                    <a:p>
                      <a:pPr marL="396875" marR="0" lvl="0" indent="-220663" algn="l" defTabSz="1219080" rtl="0" eaLnBrk="1" fontAlgn="auto" latinLnBrk="0" hangingPunct="1">
                        <a:lnSpc>
                          <a:spcPct val="90000"/>
                        </a:lnSpc>
                        <a:spcBef>
                          <a:spcPts val="0"/>
                        </a:spcBef>
                        <a:spcAft>
                          <a:spcPts val="0"/>
                        </a:spcAft>
                        <a:buClrTx/>
                        <a:buSzTx/>
                        <a:buFont typeface="Wingdings" panose="05000000000000000000" pitchFamily="2" charset="2"/>
                        <a:buChar char="§"/>
                        <a:tabLst/>
                        <a:defRPr/>
                      </a:pPr>
                      <a:r>
                        <a:rPr lang="en-US" sz="1400" b="0" kern="1200" dirty="0">
                          <a:solidFill>
                            <a:schemeClr val="bg1"/>
                          </a:solidFill>
                          <a:effectLst/>
                          <a:latin typeface="Calibri" panose="020F0502020204030204" pitchFamily="34" charset="0"/>
                          <a:ea typeface="+mn-ea"/>
                          <a:cs typeface="Calibri" panose="020F0502020204030204" pitchFamily="34" charset="0"/>
                        </a:rPr>
                        <a:t>&gt;4 lines, % </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auto" latinLnBrk="0" hangingPunct="1">
                        <a:lnSpc>
                          <a:spcPct val="90000"/>
                        </a:lnSpc>
                        <a:spcBef>
                          <a:spcPts val="0"/>
                        </a:spcBef>
                        <a:spcAft>
                          <a:spcPts val="0"/>
                        </a:spcAft>
                        <a:buClrTx/>
                        <a:buSzTx/>
                        <a:buFontTx/>
                        <a:buNone/>
                        <a:tabLst/>
                        <a:defRPr/>
                      </a:pPr>
                      <a:endParaRPr lang="en-US" sz="1400" b="0" dirty="0">
                        <a:solidFill>
                          <a:schemeClr val="bg1"/>
                        </a:solidFill>
                        <a:latin typeface="Calibri" panose="020F0502020204030204" pitchFamily="34" charset="0"/>
                        <a:cs typeface="Calibri" panose="020F0502020204030204" pitchFamily="34" charset="0"/>
                      </a:endParaRPr>
                    </a:p>
                    <a:p>
                      <a:pPr marL="0" marR="0" lvl="0" indent="0" algn="ctr" defTabSz="914400" rtl="0" eaLnBrk="1" fontAlgn="auto" latinLnBrk="0" hangingPunct="1">
                        <a:lnSpc>
                          <a:spcPct val="90000"/>
                        </a:lnSpc>
                        <a:spcBef>
                          <a:spcPts val="0"/>
                        </a:spcBef>
                        <a:spcAft>
                          <a:spcPts val="0"/>
                        </a:spcAft>
                        <a:buClrTx/>
                        <a:buSzTx/>
                        <a:buFontTx/>
                        <a:buNone/>
                        <a:tabLst/>
                        <a:defRPr/>
                      </a:pPr>
                      <a:r>
                        <a:rPr lang="en-US" sz="1400" b="0" dirty="0">
                          <a:solidFill>
                            <a:schemeClr val="bg1"/>
                          </a:solidFill>
                          <a:latin typeface="Calibri" panose="020F0502020204030204" pitchFamily="34" charset="0"/>
                          <a:cs typeface="Calibri" panose="020F0502020204030204" pitchFamily="34" charset="0"/>
                        </a:rPr>
                        <a:t>7 (3-21)</a:t>
                      </a:r>
                    </a:p>
                    <a:p>
                      <a:pPr marL="0" marR="0" lvl="0" indent="0" algn="ctr" defTabSz="914400" rtl="0" eaLnBrk="1" fontAlgn="auto" latinLnBrk="0" hangingPunct="1">
                        <a:lnSpc>
                          <a:spcPct val="90000"/>
                        </a:lnSpc>
                        <a:spcBef>
                          <a:spcPts val="0"/>
                        </a:spcBef>
                        <a:spcAft>
                          <a:spcPts val="0"/>
                        </a:spcAft>
                        <a:buClrTx/>
                        <a:buSzTx/>
                        <a:buFontTx/>
                        <a:buNone/>
                        <a:tabLst/>
                        <a:defRPr/>
                      </a:pPr>
                      <a:r>
                        <a:rPr lang="en-US" sz="1400" b="0" dirty="0">
                          <a:solidFill>
                            <a:schemeClr val="bg1"/>
                          </a:solidFill>
                          <a:effectLst/>
                          <a:latin typeface="Calibri" panose="020F0502020204030204" pitchFamily="34" charset="0"/>
                          <a:cs typeface="Calibri" panose="020F0502020204030204" pitchFamily="34" charset="0"/>
                        </a:rPr>
                        <a:t>84</a:t>
                      </a:r>
                      <a:endParaRPr lang="en-GB" sz="1400" b="0" dirty="0">
                        <a:solidFill>
                          <a:schemeClr val="bg1"/>
                        </a:solidFill>
                        <a:effectLst/>
                        <a:latin typeface="Calibri" panose="020F0502020204030204" pitchFamily="34" charset="0"/>
                        <a:cs typeface="Calibri" panose="020F050202020403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3961941453"/>
                  </a:ext>
                </a:extLst>
              </a:tr>
              <a:tr h="1214590">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61200">
                        <a:lnSpc>
                          <a:spcPct val="90000"/>
                        </a:lnSpc>
                        <a:spcAft>
                          <a:spcPts val="0"/>
                        </a:spcAft>
                      </a:pPr>
                      <a:r>
                        <a:rPr lang="en-GB" sz="1400" b="0" dirty="0">
                          <a:solidFill>
                            <a:schemeClr val="bg1"/>
                          </a:solidFill>
                          <a:effectLst/>
                          <a:latin typeface="Calibri" panose="020F0502020204030204" pitchFamily="34" charset="0"/>
                          <a:cs typeface="Calibri" panose="020F0502020204030204" pitchFamily="34" charset="0"/>
                        </a:rPr>
                        <a:t>Refractory to prior therapies</a:t>
                      </a:r>
                      <a:r>
                        <a:rPr kumimoji="0" lang="en-US" sz="1400" b="0" u="none" strike="noStrike" kern="1200" cap="none" spc="0" normalizeH="0" baseline="0" dirty="0">
                          <a:ln>
                            <a:noFill/>
                          </a:ln>
                          <a:solidFill>
                            <a:schemeClr val="bg1"/>
                          </a:solidFill>
                          <a:effectLst/>
                          <a:uLnTx/>
                          <a:uFillTx/>
                          <a:latin typeface="Calibri" panose="020F0502020204030204" pitchFamily="34" charset="0"/>
                          <a:cs typeface="Calibri" panose="020F0502020204030204" pitchFamily="34" charset="0"/>
                        </a:rPr>
                        <a:t>, %</a:t>
                      </a:r>
                      <a:endParaRPr kumimoji="0" lang="en-GB" sz="1400" b="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endParaRPr>
                    </a:p>
                    <a:p>
                      <a:pPr marL="457200" marR="0" lvl="0" indent="-228600" algn="l" defTabSz="514350" rtl="0" eaLnBrk="1" fontAlgn="auto" latinLnBrk="0" hangingPunct="1">
                        <a:lnSpc>
                          <a:spcPct val="90000"/>
                        </a:lnSpc>
                        <a:spcBef>
                          <a:spcPts val="0"/>
                        </a:spcBef>
                        <a:spcAft>
                          <a:spcPts val="0"/>
                        </a:spcAft>
                        <a:buClrTx/>
                        <a:buSzTx/>
                        <a:buFont typeface="Wingdings" panose="05000000000000000000" pitchFamily="2" charset="2"/>
                        <a:buChar char="§"/>
                        <a:tabLst/>
                        <a:defRPr/>
                      </a:pPr>
                      <a:r>
                        <a:rPr kumimoji="0" lang="en-GB" sz="1400" b="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Bortezomib/carfilzomib (PIs)</a:t>
                      </a:r>
                    </a:p>
                    <a:p>
                      <a:pPr marL="457200" marR="0" lvl="0" indent="-228600" algn="l" defTabSz="514350" rtl="0" eaLnBrk="1" fontAlgn="auto" latinLnBrk="0" hangingPunct="1">
                        <a:lnSpc>
                          <a:spcPct val="90000"/>
                        </a:lnSpc>
                        <a:spcBef>
                          <a:spcPts val="0"/>
                        </a:spcBef>
                        <a:spcAft>
                          <a:spcPts val="0"/>
                        </a:spcAft>
                        <a:buClrTx/>
                        <a:buSzTx/>
                        <a:buFont typeface="Wingdings" panose="05000000000000000000" pitchFamily="2" charset="2"/>
                        <a:buChar char="§"/>
                        <a:tabLst/>
                        <a:defRPr/>
                      </a:pPr>
                      <a:r>
                        <a:rPr kumimoji="0" lang="en-GB" sz="1400" b="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Lenalidomide/pomalidomide (IMiDs)</a:t>
                      </a:r>
                    </a:p>
                    <a:p>
                      <a:pPr marL="457200" marR="0" lvl="0" indent="-228600" algn="l" defTabSz="514350" rtl="0" eaLnBrk="1" fontAlgn="auto" latinLnBrk="0" hangingPunct="1">
                        <a:lnSpc>
                          <a:spcPct val="90000"/>
                        </a:lnSpc>
                        <a:spcBef>
                          <a:spcPts val="0"/>
                        </a:spcBef>
                        <a:spcAft>
                          <a:spcPts val="0"/>
                        </a:spcAft>
                        <a:buClrTx/>
                        <a:buSzTx/>
                        <a:buFont typeface="Wingdings" panose="05000000000000000000" pitchFamily="2" charset="2"/>
                        <a:buChar char="§"/>
                        <a:tabLst/>
                        <a:defRPr/>
                      </a:pPr>
                      <a:r>
                        <a:rPr kumimoji="0" lang="en-GB" sz="1400" b="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Daratumumab/isatuximab </a:t>
                      </a:r>
                      <a:br>
                        <a:rPr kumimoji="0" lang="en-GB" sz="1400" b="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br>
                      <a:r>
                        <a:rPr kumimoji="0" lang="en-GB" sz="1400" b="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(anti-CD38 mAbs)</a:t>
                      </a:r>
                      <a:endParaRPr kumimoji="0" lang="en-GB" sz="14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45720" marR="457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CDCDC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ct val="90000"/>
                        </a:lnSpc>
                        <a:spcAft>
                          <a:spcPts val="0"/>
                        </a:spcAft>
                      </a:pPr>
                      <a:endParaRPr lang="en-US" sz="1400" b="0" dirty="0">
                        <a:solidFill>
                          <a:schemeClr val="bg1"/>
                        </a:solidFill>
                        <a:effectLst/>
                        <a:latin typeface="Calibri" panose="020F0502020204030204" pitchFamily="34" charset="0"/>
                        <a:cs typeface="Calibri" panose="020F0502020204030204" pitchFamily="34" charset="0"/>
                      </a:endParaRPr>
                    </a:p>
                    <a:p>
                      <a:pPr algn="ctr">
                        <a:lnSpc>
                          <a:spcPct val="90000"/>
                        </a:lnSpc>
                        <a:spcAft>
                          <a:spcPts val="0"/>
                        </a:spcAft>
                      </a:pPr>
                      <a:r>
                        <a:rPr lang="en-US" sz="1400" b="0" dirty="0">
                          <a:solidFill>
                            <a:schemeClr val="bg1"/>
                          </a:solidFill>
                          <a:effectLst/>
                          <a:latin typeface="Calibri" panose="020F0502020204030204" pitchFamily="34" charset="0"/>
                          <a:cs typeface="Calibri" panose="020F0502020204030204" pitchFamily="34" charset="0"/>
                        </a:rPr>
                        <a:t>76/65 </a:t>
                      </a:r>
                    </a:p>
                    <a:p>
                      <a:pPr algn="ctr">
                        <a:lnSpc>
                          <a:spcPct val="90000"/>
                        </a:lnSpc>
                        <a:spcAft>
                          <a:spcPts val="0"/>
                        </a:spcAft>
                      </a:pPr>
                      <a:endParaRPr lang="en-US" sz="1400" b="0" dirty="0">
                        <a:solidFill>
                          <a:schemeClr val="bg1"/>
                        </a:solidFill>
                        <a:effectLst/>
                        <a:latin typeface="Calibri" panose="020F0502020204030204" pitchFamily="34" charset="0"/>
                        <a:cs typeface="Calibri" panose="020F0502020204030204" pitchFamily="34" charset="0"/>
                      </a:endParaRPr>
                    </a:p>
                    <a:p>
                      <a:pPr algn="ctr">
                        <a:lnSpc>
                          <a:spcPct val="90000"/>
                        </a:lnSpc>
                        <a:spcAft>
                          <a:spcPts val="0"/>
                        </a:spcAft>
                      </a:pPr>
                      <a:r>
                        <a:rPr lang="en-US" sz="1400" b="0" dirty="0">
                          <a:solidFill>
                            <a:schemeClr val="bg1"/>
                          </a:solidFill>
                          <a:effectLst/>
                          <a:latin typeface="Calibri" panose="020F0502020204030204" pitchFamily="34" charset="0"/>
                          <a:cs typeface="Calibri" panose="020F0502020204030204" pitchFamily="34" charset="0"/>
                        </a:rPr>
                        <a:t>90/87</a:t>
                      </a:r>
                    </a:p>
                    <a:p>
                      <a:pPr algn="ctr">
                        <a:lnSpc>
                          <a:spcPct val="90000"/>
                        </a:lnSpc>
                        <a:spcAft>
                          <a:spcPts val="0"/>
                        </a:spcAft>
                      </a:pPr>
                      <a:r>
                        <a:rPr lang="en-US" sz="1400" b="0" dirty="0">
                          <a:solidFill>
                            <a:schemeClr val="bg1"/>
                          </a:solidFill>
                          <a:effectLst/>
                          <a:latin typeface="Calibri" panose="020F0502020204030204" pitchFamily="34" charset="0"/>
                          <a:cs typeface="Calibri" panose="020F0502020204030204" pitchFamily="34" charset="0"/>
                        </a:rPr>
                        <a:t> </a:t>
                      </a:r>
                    </a:p>
                    <a:p>
                      <a:pPr algn="ctr">
                        <a:lnSpc>
                          <a:spcPct val="90000"/>
                        </a:lnSpc>
                        <a:spcAft>
                          <a:spcPts val="0"/>
                        </a:spcAft>
                      </a:pPr>
                      <a:r>
                        <a:rPr lang="en-US" sz="1400" b="0" dirty="0">
                          <a:solidFill>
                            <a:schemeClr val="bg1"/>
                          </a:solidFill>
                          <a:effectLst/>
                          <a:latin typeface="Calibri" panose="020F0502020204030204" pitchFamily="34" charset="0"/>
                          <a:cs typeface="Calibri" panose="020F0502020204030204" pitchFamily="34" charset="0"/>
                        </a:rPr>
                        <a:t> 100/3</a:t>
                      </a:r>
                    </a:p>
                  </a:txBody>
                  <a:tcPr marL="45720" marR="457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CDCDCF"/>
                    </a:solidFill>
                  </a:tcPr>
                </a:tc>
                <a:extLst>
                  <a:ext uri="{0D108BD9-81ED-4DB2-BD59-A6C34878D82A}">
                    <a16:rowId xmlns:a16="http://schemas.microsoft.com/office/drawing/2014/main" val="2296881710"/>
                  </a:ext>
                </a:extLst>
              </a:tr>
            </a:tbl>
          </a:graphicData>
        </a:graphic>
      </p:graphicFrame>
      <p:sp>
        <p:nvSpPr>
          <p:cNvPr id="4" name="TextBox 3">
            <a:extLst>
              <a:ext uri="{FF2B5EF4-FFF2-40B4-BE49-F238E27FC236}">
                <a16:creationId xmlns:a16="http://schemas.microsoft.com/office/drawing/2014/main" id="{45CD70ED-7A57-4E11-B198-552B7B5FD65D}"/>
              </a:ext>
            </a:extLst>
          </p:cNvPr>
          <p:cNvSpPr txBox="1"/>
          <p:nvPr/>
        </p:nvSpPr>
        <p:spPr bwMode="auto">
          <a:xfrm>
            <a:off x="7281438" y="5825623"/>
            <a:ext cx="36551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mn-cs"/>
              </a:rPr>
              <a:t>†</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Includes</a:t>
            </a:r>
            <a:r>
              <a:rPr kumimoji="0" lang="fr-FR"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t(4;14), t(14;16), 17p13del, or 1q21+.</a:t>
            </a:r>
          </a:p>
        </p:txBody>
      </p:sp>
      <p:grpSp>
        <p:nvGrpSpPr>
          <p:cNvPr id="24" name="Group 23">
            <a:extLst>
              <a:ext uri="{FF2B5EF4-FFF2-40B4-BE49-F238E27FC236}">
                <a16:creationId xmlns:a16="http://schemas.microsoft.com/office/drawing/2014/main" id="{909F8840-83F5-4CEE-8C15-DAE81829F7B2}"/>
              </a:ext>
            </a:extLst>
          </p:cNvPr>
          <p:cNvGrpSpPr/>
          <p:nvPr/>
        </p:nvGrpSpPr>
        <p:grpSpPr>
          <a:xfrm>
            <a:off x="9392911" y="6207927"/>
            <a:ext cx="2488502" cy="454909"/>
            <a:chOff x="9392911" y="6207927"/>
            <a:chExt cx="2488502" cy="454909"/>
          </a:xfrm>
        </p:grpSpPr>
        <p:pic>
          <p:nvPicPr>
            <p:cNvPr id="28" name="Picture 27" descr="A picture containing text, ax, wheel&#10;&#10;Description automatically generated">
              <a:extLst>
                <a:ext uri="{FF2B5EF4-FFF2-40B4-BE49-F238E27FC236}">
                  <a16:creationId xmlns:a16="http://schemas.microsoft.com/office/drawing/2014/main" id="{B7BB4C65-5C84-4109-9436-999CC766B1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29" name="Rectangle 8">
              <a:extLst>
                <a:ext uri="{FF2B5EF4-FFF2-40B4-BE49-F238E27FC236}">
                  <a16:creationId xmlns:a16="http://schemas.microsoft.com/office/drawing/2014/main" id="{404CEBDE-2E16-45EF-9856-395CD8937CE2}"/>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spTree>
    <p:extLst>
      <p:ext uri="{BB962C8B-B14F-4D97-AF65-F5344CB8AC3E}">
        <p14:creationId xmlns:p14="http://schemas.microsoft.com/office/powerpoint/2010/main" val="1862629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3C018BC3-B7DD-49DA-A993-01FDDD8F1198}"/>
              </a:ext>
            </a:extLst>
          </p:cNvPr>
          <p:cNvCxnSpPr/>
          <p:nvPr/>
        </p:nvCxnSpPr>
        <p:spPr bwMode="auto">
          <a:xfrm>
            <a:off x="5845573" y="3034792"/>
            <a:ext cx="5928572" cy="0"/>
          </a:xfrm>
          <a:prstGeom prst="line">
            <a:avLst/>
          </a:prstGeom>
          <a:noFill/>
          <a:ln w="28575" cap="flat" cmpd="sng" algn="ctr">
            <a:solidFill>
              <a:schemeClr val="tx2">
                <a:lumMod val="90000"/>
              </a:schemeClr>
            </a:solidFill>
            <a:prstDash val="sysDash"/>
            <a:round/>
            <a:headEnd type="none" w="med" len="med"/>
            <a:tailEnd type="none" w="med" len="med"/>
          </a:ln>
          <a:effectLst/>
        </p:spPr>
      </p:cxnSp>
      <p:graphicFrame>
        <p:nvGraphicFramePr>
          <p:cNvPr id="19" name="Chart 18">
            <a:extLst>
              <a:ext uri="{FF2B5EF4-FFF2-40B4-BE49-F238E27FC236}">
                <a16:creationId xmlns:a16="http://schemas.microsoft.com/office/drawing/2014/main" id="{28F08CAA-EE3D-4A25-ABBA-F6DE755B90D7}"/>
              </a:ext>
            </a:extLst>
          </p:cNvPr>
          <p:cNvGraphicFramePr/>
          <p:nvPr>
            <p:extLst>
              <p:ext uri="{D42A27DB-BD31-4B8C-83A1-F6EECF244321}">
                <p14:modId xmlns:p14="http://schemas.microsoft.com/office/powerpoint/2010/main" val="85635109"/>
              </p:ext>
            </p:extLst>
          </p:nvPr>
        </p:nvGraphicFramePr>
        <p:xfrm>
          <a:off x="735087" y="1316562"/>
          <a:ext cx="3681306" cy="5016137"/>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B9D1B059-3E08-468C-BC9B-1DC4338E0DB9}"/>
              </a:ext>
            </a:extLst>
          </p:cNvPr>
          <p:cNvSpPr>
            <a:spLocks noGrp="1"/>
          </p:cNvSpPr>
          <p:nvPr>
            <p:ph type="title"/>
          </p:nvPr>
        </p:nvSpPr>
        <p:spPr/>
        <p:txBody>
          <a:bodyPr/>
          <a:lstStyle/>
          <a:p>
            <a:r>
              <a:rPr lang="en-US" dirty="0"/>
              <a:t>Phase II DREAMM-2: Response and DoR at 13 Mo of Follow-up—Belantamab Mafodotin 2.5 mg/kg</a:t>
            </a:r>
          </a:p>
        </p:txBody>
      </p:sp>
      <p:sp>
        <p:nvSpPr>
          <p:cNvPr id="14" name="Text Box 15">
            <a:extLst>
              <a:ext uri="{FF2B5EF4-FFF2-40B4-BE49-F238E27FC236}">
                <a16:creationId xmlns:a16="http://schemas.microsoft.com/office/drawing/2014/main" id="{08184E75-8CBC-41D6-9FF5-BBC7139F2D65}"/>
              </a:ext>
            </a:extLst>
          </p:cNvPr>
          <p:cNvSpPr txBox="1">
            <a:spLocks noChangeArrowheads="1"/>
          </p:cNvSpPr>
          <p:nvPr/>
        </p:nvSpPr>
        <p:spPr bwMode="auto">
          <a:xfrm>
            <a:off x="412751" y="6405849"/>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Lonial. Cancer. 2021;127:4198.</a:t>
            </a:r>
          </a:p>
        </p:txBody>
      </p:sp>
      <p:sp>
        <p:nvSpPr>
          <p:cNvPr id="20" name="TextBox 19">
            <a:extLst>
              <a:ext uri="{FF2B5EF4-FFF2-40B4-BE49-F238E27FC236}">
                <a16:creationId xmlns:a16="http://schemas.microsoft.com/office/drawing/2014/main" id="{CE586793-6682-42EB-B1C2-82B642844E20}"/>
              </a:ext>
            </a:extLst>
          </p:cNvPr>
          <p:cNvSpPr txBox="1"/>
          <p:nvPr/>
        </p:nvSpPr>
        <p:spPr>
          <a:xfrm>
            <a:off x="1756697" y="1888395"/>
            <a:ext cx="2186445"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ORR: 32</a:t>
            </a:r>
          </a:p>
          <a:p>
            <a:pPr marL="0" marR="0" lvl="0" indent="0" algn="ctr" defTabSz="914400" rtl="0" eaLnBrk="1" fontAlgn="auto"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(95% CI: 21.7-43.6)</a:t>
            </a:r>
          </a:p>
        </p:txBody>
      </p:sp>
      <p:sp>
        <p:nvSpPr>
          <p:cNvPr id="18" name="TextBox 17">
            <a:extLst>
              <a:ext uri="{FF2B5EF4-FFF2-40B4-BE49-F238E27FC236}">
                <a16:creationId xmlns:a16="http://schemas.microsoft.com/office/drawing/2014/main" id="{ACCC119D-0B29-4C5F-8B10-507DD551A9D4}"/>
              </a:ext>
            </a:extLst>
          </p:cNvPr>
          <p:cNvSpPr txBox="1"/>
          <p:nvPr/>
        </p:nvSpPr>
        <p:spPr>
          <a:xfrm>
            <a:off x="1823974" y="5190413"/>
            <a:ext cx="2100985" cy="584775"/>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Belamaf 2.5 mg/kg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(N = 97)</a:t>
            </a:r>
          </a:p>
        </p:txBody>
      </p:sp>
      <p:sp>
        <p:nvSpPr>
          <p:cNvPr id="22" name="TextBox 21">
            <a:extLst>
              <a:ext uri="{FF2B5EF4-FFF2-40B4-BE49-F238E27FC236}">
                <a16:creationId xmlns:a16="http://schemas.microsoft.com/office/drawing/2014/main" id="{917C5CFC-6E15-42F3-BA27-DAFC71F3D7AD}"/>
              </a:ext>
            </a:extLst>
          </p:cNvPr>
          <p:cNvSpPr txBox="1"/>
          <p:nvPr/>
        </p:nvSpPr>
        <p:spPr>
          <a:xfrm>
            <a:off x="2369941" y="4600238"/>
            <a:ext cx="927842"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n = 13</a:t>
            </a:r>
          </a:p>
        </p:txBody>
      </p:sp>
      <p:sp>
        <p:nvSpPr>
          <p:cNvPr id="23" name="TextBox 22">
            <a:extLst>
              <a:ext uri="{FF2B5EF4-FFF2-40B4-BE49-F238E27FC236}">
                <a16:creationId xmlns:a16="http://schemas.microsoft.com/office/drawing/2014/main" id="{80DA3B03-3A03-4060-85FB-DB100A13B36F}"/>
              </a:ext>
            </a:extLst>
          </p:cNvPr>
          <p:cNvSpPr txBox="1"/>
          <p:nvPr/>
        </p:nvSpPr>
        <p:spPr>
          <a:xfrm>
            <a:off x="2369941" y="3410066"/>
            <a:ext cx="927842"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n = 11</a:t>
            </a:r>
          </a:p>
        </p:txBody>
      </p:sp>
      <p:sp>
        <p:nvSpPr>
          <p:cNvPr id="24" name="TextBox 23">
            <a:extLst>
              <a:ext uri="{FF2B5EF4-FFF2-40B4-BE49-F238E27FC236}">
                <a16:creationId xmlns:a16="http://schemas.microsoft.com/office/drawing/2014/main" id="{DDC00695-D4A4-43AF-8063-EC24C71915C6}"/>
              </a:ext>
            </a:extLst>
          </p:cNvPr>
          <p:cNvSpPr txBox="1"/>
          <p:nvPr/>
        </p:nvSpPr>
        <p:spPr>
          <a:xfrm>
            <a:off x="2369941" y="2535431"/>
            <a:ext cx="927842"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n = 2</a:t>
            </a:r>
          </a:p>
        </p:txBody>
      </p:sp>
      <p:sp>
        <p:nvSpPr>
          <p:cNvPr id="25" name="TextBox 24">
            <a:extLst>
              <a:ext uri="{FF2B5EF4-FFF2-40B4-BE49-F238E27FC236}">
                <a16:creationId xmlns:a16="http://schemas.microsoft.com/office/drawing/2014/main" id="{9B3B913C-A7E3-4E3C-95A9-52A007AAC961}"/>
              </a:ext>
            </a:extLst>
          </p:cNvPr>
          <p:cNvSpPr txBox="1"/>
          <p:nvPr/>
        </p:nvSpPr>
        <p:spPr>
          <a:xfrm>
            <a:off x="2369941" y="2793294"/>
            <a:ext cx="927842"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n = 5</a:t>
            </a:r>
          </a:p>
        </p:txBody>
      </p:sp>
      <p:grpSp>
        <p:nvGrpSpPr>
          <p:cNvPr id="26" name="Group 25">
            <a:extLst>
              <a:ext uri="{FF2B5EF4-FFF2-40B4-BE49-F238E27FC236}">
                <a16:creationId xmlns:a16="http://schemas.microsoft.com/office/drawing/2014/main" id="{6B5C7C8C-E39F-479C-BBA9-94C4DACDB57B}"/>
              </a:ext>
            </a:extLst>
          </p:cNvPr>
          <p:cNvGrpSpPr/>
          <p:nvPr/>
        </p:nvGrpSpPr>
        <p:grpSpPr>
          <a:xfrm>
            <a:off x="3908267" y="2566128"/>
            <a:ext cx="1134878" cy="1414965"/>
            <a:chOff x="8196924" y="3168262"/>
            <a:chExt cx="1629284" cy="1414965"/>
          </a:xfrm>
        </p:grpSpPr>
        <p:sp>
          <p:nvSpPr>
            <p:cNvPr id="27" name="Rectangle 26">
              <a:extLst>
                <a:ext uri="{FF2B5EF4-FFF2-40B4-BE49-F238E27FC236}">
                  <a16:creationId xmlns:a16="http://schemas.microsoft.com/office/drawing/2014/main" id="{04820E1E-9710-4B96-AA57-9AA9DF63C50A}"/>
                </a:ext>
              </a:extLst>
            </p:cNvPr>
            <p:cNvSpPr/>
            <p:nvPr/>
          </p:nvSpPr>
          <p:spPr>
            <a:xfrm>
              <a:off x="8196924" y="4344091"/>
              <a:ext cx="233908" cy="233908"/>
            </a:xfrm>
            <a:prstGeom prst="rect">
              <a:avLst/>
            </a:prstGeom>
            <a:solidFill>
              <a:schemeClr val="accent1"/>
            </a:solidFill>
            <a:ln w="9525">
              <a:solidFill>
                <a:schemeClr val="bg1"/>
              </a:solidFill>
            </a:ln>
          </p:spPr>
          <p:txBody>
            <a:bodyPr wrap="square" rtlCol="0" anchor="ctr">
              <a:noAutofit/>
            </a:bodyPr>
            <a:lstStyle/>
            <a:p>
              <a:pPr marL="0" marR="0" lvl="0" indent="0" algn="ctr" defTabSz="914400" rtl="0" eaLnBrk="1" fontAlgn="auto"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28" name="TextBox 27">
              <a:extLst>
                <a:ext uri="{FF2B5EF4-FFF2-40B4-BE49-F238E27FC236}">
                  <a16:creationId xmlns:a16="http://schemas.microsoft.com/office/drawing/2014/main" id="{CFB3A932-3108-4F0F-9D6A-1C39B9AE9D2A}"/>
                </a:ext>
              </a:extLst>
            </p:cNvPr>
            <p:cNvSpPr txBox="1"/>
            <p:nvPr/>
          </p:nvSpPr>
          <p:spPr>
            <a:xfrm>
              <a:off x="8445513" y="4275450"/>
              <a:ext cx="902904"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PR</a:t>
              </a:r>
            </a:p>
          </p:txBody>
        </p:sp>
        <p:sp>
          <p:nvSpPr>
            <p:cNvPr id="29" name="Rectangle 28">
              <a:extLst>
                <a:ext uri="{FF2B5EF4-FFF2-40B4-BE49-F238E27FC236}">
                  <a16:creationId xmlns:a16="http://schemas.microsoft.com/office/drawing/2014/main" id="{EEC73898-F290-47D6-BA03-4D2FF7271C3C}"/>
                </a:ext>
              </a:extLst>
            </p:cNvPr>
            <p:cNvSpPr/>
            <p:nvPr/>
          </p:nvSpPr>
          <p:spPr>
            <a:xfrm>
              <a:off x="8196924" y="3985651"/>
              <a:ext cx="233908" cy="233908"/>
            </a:xfrm>
            <a:prstGeom prst="rect">
              <a:avLst/>
            </a:prstGeom>
            <a:solidFill>
              <a:schemeClr val="accent2"/>
            </a:solidFill>
            <a:ln w="9525">
              <a:solidFill>
                <a:schemeClr val="bg1"/>
              </a:solidFill>
            </a:ln>
          </p:spPr>
          <p:txBody>
            <a:bodyPr wrap="square" rtlCol="0" anchor="ctr">
              <a:noAutofit/>
            </a:bodyPr>
            <a:lstStyle/>
            <a:p>
              <a:pPr marL="0" marR="0" lvl="0" indent="0" algn="ctr" defTabSz="914400" rtl="0" eaLnBrk="1" fontAlgn="auto"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30" name="TextBox 29">
              <a:extLst>
                <a:ext uri="{FF2B5EF4-FFF2-40B4-BE49-F238E27FC236}">
                  <a16:creationId xmlns:a16="http://schemas.microsoft.com/office/drawing/2014/main" id="{30E37386-0A3B-44F4-B6E8-64614E2EE4C8}"/>
                </a:ext>
              </a:extLst>
            </p:cNvPr>
            <p:cNvSpPr txBox="1"/>
            <p:nvPr/>
          </p:nvSpPr>
          <p:spPr>
            <a:xfrm>
              <a:off x="8445515" y="3918008"/>
              <a:ext cx="1380693"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VGPR</a:t>
              </a:r>
            </a:p>
          </p:txBody>
        </p:sp>
        <p:sp>
          <p:nvSpPr>
            <p:cNvPr id="31" name="Rectangle 30">
              <a:extLst>
                <a:ext uri="{FF2B5EF4-FFF2-40B4-BE49-F238E27FC236}">
                  <a16:creationId xmlns:a16="http://schemas.microsoft.com/office/drawing/2014/main" id="{EAEF15C3-AE08-4470-B48F-E39A760A2CEB}"/>
                </a:ext>
              </a:extLst>
            </p:cNvPr>
            <p:cNvSpPr/>
            <p:nvPr/>
          </p:nvSpPr>
          <p:spPr>
            <a:xfrm>
              <a:off x="8196924" y="3624163"/>
              <a:ext cx="233908" cy="233908"/>
            </a:xfrm>
            <a:prstGeom prst="rect">
              <a:avLst/>
            </a:prstGeom>
            <a:solidFill>
              <a:schemeClr val="accent2">
                <a:lumMod val="60000"/>
                <a:lumOff val="40000"/>
              </a:schemeClr>
            </a:solidFill>
            <a:ln w="9525">
              <a:solidFill>
                <a:schemeClr val="bg1"/>
              </a:solidFill>
            </a:ln>
          </p:spPr>
          <p:txBody>
            <a:bodyPr wrap="square" rtlCol="0" anchor="ctr">
              <a:noAutofit/>
            </a:bodyPr>
            <a:lstStyle/>
            <a:p>
              <a:pPr marL="0" marR="0" lvl="0" indent="0" algn="ctr" defTabSz="914400" rtl="0" eaLnBrk="1" fontAlgn="auto"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32" name="TextBox 31">
              <a:extLst>
                <a:ext uri="{FF2B5EF4-FFF2-40B4-BE49-F238E27FC236}">
                  <a16:creationId xmlns:a16="http://schemas.microsoft.com/office/drawing/2014/main" id="{09C7D655-031B-4443-AC45-315FB4558563}"/>
                </a:ext>
              </a:extLst>
            </p:cNvPr>
            <p:cNvSpPr txBox="1"/>
            <p:nvPr/>
          </p:nvSpPr>
          <p:spPr>
            <a:xfrm>
              <a:off x="8445515" y="3556520"/>
              <a:ext cx="1380693"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CR</a:t>
              </a:r>
            </a:p>
          </p:txBody>
        </p:sp>
        <p:sp>
          <p:nvSpPr>
            <p:cNvPr id="33" name="Rectangle 32">
              <a:extLst>
                <a:ext uri="{FF2B5EF4-FFF2-40B4-BE49-F238E27FC236}">
                  <a16:creationId xmlns:a16="http://schemas.microsoft.com/office/drawing/2014/main" id="{726254D7-0B0C-4692-96E0-D7FD6CAB838D}"/>
                </a:ext>
              </a:extLst>
            </p:cNvPr>
            <p:cNvSpPr/>
            <p:nvPr/>
          </p:nvSpPr>
          <p:spPr>
            <a:xfrm>
              <a:off x="8196924" y="3235905"/>
              <a:ext cx="233908" cy="233908"/>
            </a:xfrm>
            <a:prstGeom prst="rect">
              <a:avLst/>
            </a:prstGeom>
            <a:solidFill>
              <a:schemeClr val="accent2">
                <a:lumMod val="40000"/>
                <a:lumOff val="60000"/>
              </a:schemeClr>
            </a:solidFill>
            <a:ln w="9525">
              <a:solidFill>
                <a:schemeClr val="bg1"/>
              </a:solidFill>
            </a:ln>
          </p:spPr>
          <p:txBody>
            <a:bodyPr wrap="square" rtlCol="0" anchor="ctr">
              <a:noAutofit/>
            </a:bodyPr>
            <a:lstStyle/>
            <a:p>
              <a:pPr marL="0" marR="0" lvl="0" indent="0" algn="ctr" defTabSz="914400" rtl="0" eaLnBrk="1" fontAlgn="auto"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34" name="TextBox 33">
              <a:extLst>
                <a:ext uri="{FF2B5EF4-FFF2-40B4-BE49-F238E27FC236}">
                  <a16:creationId xmlns:a16="http://schemas.microsoft.com/office/drawing/2014/main" id="{784DC2D6-1CAC-49C0-BA0B-2DE7EC120B10}"/>
                </a:ext>
              </a:extLst>
            </p:cNvPr>
            <p:cNvSpPr txBox="1"/>
            <p:nvPr/>
          </p:nvSpPr>
          <p:spPr>
            <a:xfrm>
              <a:off x="8445515" y="3168262"/>
              <a:ext cx="1380693"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sCR</a:t>
              </a:r>
            </a:p>
          </p:txBody>
        </p:sp>
      </p:grpSp>
      <p:sp>
        <p:nvSpPr>
          <p:cNvPr id="35" name="Rectangle: Diagonal Corners Rounded 34">
            <a:extLst>
              <a:ext uri="{FF2B5EF4-FFF2-40B4-BE49-F238E27FC236}">
                <a16:creationId xmlns:a16="http://schemas.microsoft.com/office/drawing/2014/main" id="{9B40EE1F-ADA1-47B6-A596-B89E5F108FA2}"/>
              </a:ext>
            </a:extLst>
          </p:cNvPr>
          <p:cNvSpPr/>
          <p:nvPr/>
        </p:nvSpPr>
        <p:spPr bwMode="auto">
          <a:xfrm>
            <a:off x="8566371" y="1649046"/>
            <a:ext cx="3174121" cy="575830"/>
          </a:xfrm>
          <a:prstGeom prst="round2DiagRect">
            <a:avLst>
              <a:gd name="adj1" fmla="val 0"/>
              <a:gd name="adj2" fmla="val 0"/>
            </a:avLst>
          </a:prstGeom>
          <a:solidFill>
            <a:srgbClr val="015873"/>
          </a:solidFill>
          <a:ln w="25400" cap="flat" cmpd="sng" algn="ctr">
            <a:noFill/>
            <a:prstDash val="solid"/>
            <a:headEnd/>
            <a:tailEnd/>
          </a:ln>
          <a:effectLst/>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lvl="0" indent="0" algn="ctr" defTabSz="914400" rtl="0" eaLnBrk="0" fontAlgn="auto" latinLnBrk="0" hangingPunct="0">
              <a:lnSpc>
                <a:spcPct val="100000"/>
              </a:lnSpc>
              <a:spcBef>
                <a:spcPts val="0"/>
              </a:spcBef>
              <a:spcAft>
                <a:spcPts val="400"/>
              </a:spcAft>
              <a:buClr>
                <a:srgbClr val="F36633"/>
              </a:buClr>
              <a:buSzTx/>
              <a:buFontTx/>
              <a:buNone/>
              <a:tabLst/>
              <a:defRPr/>
            </a:pPr>
            <a:r>
              <a:rPr kumimoji="0" lang="en-US" sz="1600" b="1" i="0" u="none" strike="noStrike" kern="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Median DoR (13 </a:t>
            </a:r>
            <a:r>
              <a:rPr kumimoji="0" lang="en-US" sz="1600" b="1" i="0" u="none" strike="noStrike" kern="0" cap="none" spc="0" normalizeH="0" baseline="0" noProof="0" dirty="0" err="1">
                <a:ln>
                  <a:noFill/>
                </a:ln>
                <a:solidFill>
                  <a:srgbClr val="FFFFFF"/>
                </a:solidFill>
                <a:effectLst/>
                <a:uLnTx/>
                <a:uFillTx/>
                <a:latin typeface="Calibri" panose="020F0502020204030204" pitchFamily="34" charset="0"/>
                <a:ea typeface="+mn-ea"/>
                <a:cs typeface="Calibri" panose="020F0502020204030204" pitchFamily="34" charset="0"/>
              </a:rPr>
              <a:t>mo</a:t>
            </a:r>
            <a:r>
              <a:rPr kumimoji="0" lang="en-US" sz="1600" b="1" i="0" u="none" strike="noStrike" kern="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 follow-up): </a:t>
            </a:r>
          </a:p>
          <a:p>
            <a:pPr marL="0" marR="0" lvl="0" indent="0" algn="ctr" defTabSz="914400" rtl="0" eaLnBrk="0" fontAlgn="auto" latinLnBrk="0" hangingPunct="0">
              <a:lnSpc>
                <a:spcPct val="100000"/>
              </a:lnSpc>
              <a:spcBef>
                <a:spcPts val="0"/>
              </a:spcBef>
              <a:spcAft>
                <a:spcPts val="400"/>
              </a:spcAft>
              <a:buClr>
                <a:srgbClr val="F36633"/>
              </a:buClr>
              <a:buSzTx/>
              <a:buFontTx/>
              <a:buNone/>
              <a:tabLst/>
              <a:defRPr/>
            </a:pPr>
            <a:r>
              <a:rPr kumimoji="0" lang="en-US" sz="1600" b="1" i="0" u="none" strike="noStrike" kern="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11 mo (95% CI: 4.2-NR)</a:t>
            </a:r>
          </a:p>
        </p:txBody>
      </p:sp>
      <p:grpSp>
        <p:nvGrpSpPr>
          <p:cNvPr id="51" name="Group 50">
            <a:extLst>
              <a:ext uri="{FF2B5EF4-FFF2-40B4-BE49-F238E27FC236}">
                <a16:creationId xmlns:a16="http://schemas.microsoft.com/office/drawing/2014/main" id="{1117174C-2004-49CC-98EA-AA8B1B6C8E4E}"/>
              </a:ext>
            </a:extLst>
          </p:cNvPr>
          <p:cNvGrpSpPr/>
          <p:nvPr/>
        </p:nvGrpSpPr>
        <p:grpSpPr>
          <a:xfrm>
            <a:off x="775424" y="1662865"/>
            <a:ext cx="418704" cy="3754966"/>
            <a:chOff x="766814" y="2199670"/>
            <a:chExt cx="418704" cy="3754966"/>
          </a:xfrm>
        </p:grpSpPr>
        <p:sp>
          <p:nvSpPr>
            <p:cNvPr id="52" name="TextBox 51">
              <a:extLst>
                <a:ext uri="{FF2B5EF4-FFF2-40B4-BE49-F238E27FC236}">
                  <a16:creationId xmlns:a16="http://schemas.microsoft.com/office/drawing/2014/main" id="{CD635BF7-0F2D-46FA-8DC1-F38A2E14ED77}"/>
                </a:ext>
              </a:extLst>
            </p:cNvPr>
            <p:cNvSpPr txBox="1"/>
            <p:nvPr/>
          </p:nvSpPr>
          <p:spPr bwMode="auto">
            <a:xfrm>
              <a:off x="883832" y="5585304"/>
              <a:ext cx="301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53" name="TextBox 52">
              <a:extLst>
                <a:ext uri="{FF2B5EF4-FFF2-40B4-BE49-F238E27FC236}">
                  <a16:creationId xmlns:a16="http://schemas.microsoft.com/office/drawing/2014/main" id="{196B6F8F-0042-42FA-8E5B-C8E090B8707E}"/>
                </a:ext>
              </a:extLst>
            </p:cNvPr>
            <p:cNvSpPr txBox="1"/>
            <p:nvPr/>
          </p:nvSpPr>
          <p:spPr bwMode="auto">
            <a:xfrm>
              <a:off x="766814" y="4741604"/>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a:t>
              </a:r>
            </a:p>
          </p:txBody>
        </p:sp>
        <p:sp>
          <p:nvSpPr>
            <p:cNvPr id="54" name="TextBox 53">
              <a:extLst>
                <a:ext uri="{FF2B5EF4-FFF2-40B4-BE49-F238E27FC236}">
                  <a16:creationId xmlns:a16="http://schemas.microsoft.com/office/drawing/2014/main" id="{CB3A7F40-8903-4E4E-BEDB-8F00853B4FA9}"/>
                </a:ext>
              </a:extLst>
            </p:cNvPr>
            <p:cNvSpPr txBox="1"/>
            <p:nvPr/>
          </p:nvSpPr>
          <p:spPr bwMode="auto">
            <a:xfrm>
              <a:off x="766814" y="3885316"/>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a:t>
              </a:r>
            </a:p>
          </p:txBody>
        </p:sp>
        <p:sp>
          <p:nvSpPr>
            <p:cNvPr id="55" name="TextBox 54">
              <a:extLst>
                <a:ext uri="{FF2B5EF4-FFF2-40B4-BE49-F238E27FC236}">
                  <a16:creationId xmlns:a16="http://schemas.microsoft.com/office/drawing/2014/main" id="{E396039B-728F-40EA-B93F-F7692AA173BA}"/>
                </a:ext>
              </a:extLst>
            </p:cNvPr>
            <p:cNvSpPr txBox="1"/>
            <p:nvPr/>
          </p:nvSpPr>
          <p:spPr bwMode="auto">
            <a:xfrm>
              <a:off x="766814" y="3041458"/>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30</a:t>
              </a:r>
            </a:p>
          </p:txBody>
        </p:sp>
        <p:sp>
          <p:nvSpPr>
            <p:cNvPr id="56" name="TextBox 55">
              <a:extLst>
                <a:ext uri="{FF2B5EF4-FFF2-40B4-BE49-F238E27FC236}">
                  <a16:creationId xmlns:a16="http://schemas.microsoft.com/office/drawing/2014/main" id="{66CBB9AB-3C73-4464-8048-827357258772}"/>
                </a:ext>
              </a:extLst>
            </p:cNvPr>
            <p:cNvSpPr txBox="1"/>
            <p:nvPr/>
          </p:nvSpPr>
          <p:spPr bwMode="auto">
            <a:xfrm>
              <a:off x="766814" y="2199670"/>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40</a:t>
              </a:r>
            </a:p>
          </p:txBody>
        </p:sp>
      </p:grpSp>
      <p:grpSp>
        <p:nvGrpSpPr>
          <p:cNvPr id="57" name="Group 56">
            <a:extLst>
              <a:ext uri="{FF2B5EF4-FFF2-40B4-BE49-F238E27FC236}">
                <a16:creationId xmlns:a16="http://schemas.microsoft.com/office/drawing/2014/main" id="{0FDDC53A-DBF1-4E8F-93E2-A919D4E4B8BD}"/>
              </a:ext>
            </a:extLst>
          </p:cNvPr>
          <p:cNvGrpSpPr/>
          <p:nvPr/>
        </p:nvGrpSpPr>
        <p:grpSpPr>
          <a:xfrm>
            <a:off x="1187778" y="1853881"/>
            <a:ext cx="106993" cy="3377586"/>
            <a:chOff x="1185518" y="2390686"/>
            <a:chExt cx="423083" cy="3377586"/>
          </a:xfrm>
        </p:grpSpPr>
        <p:cxnSp>
          <p:nvCxnSpPr>
            <p:cNvPr id="58" name="Straight Connector 57">
              <a:extLst>
                <a:ext uri="{FF2B5EF4-FFF2-40B4-BE49-F238E27FC236}">
                  <a16:creationId xmlns:a16="http://schemas.microsoft.com/office/drawing/2014/main" id="{1B64E1B1-2D98-4993-9B02-1705ADCA797C}"/>
                </a:ext>
              </a:extLst>
            </p:cNvPr>
            <p:cNvCxnSpPr>
              <a:cxnSpLocks/>
            </p:cNvCxnSpPr>
            <p:nvPr/>
          </p:nvCxnSpPr>
          <p:spPr bwMode="auto">
            <a:xfrm>
              <a:off x="1185518" y="2390686"/>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59" name="Straight Connector 58">
              <a:extLst>
                <a:ext uri="{FF2B5EF4-FFF2-40B4-BE49-F238E27FC236}">
                  <a16:creationId xmlns:a16="http://schemas.microsoft.com/office/drawing/2014/main" id="{577EB4C9-971A-4133-8260-F2AF6FF8ABD5}"/>
                </a:ext>
              </a:extLst>
            </p:cNvPr>
            <p:cNvCxnSpPr>
              <a:cxnSpLocks/>
            </p:cNvCxnSpPr>
            <p:nvPr/>
          </p:nvCxnSpPr>
          <p:spPr bwMode="auto">
            <a:xfrm>
              <a:off x="1185518" y="3234507"/>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60" name="Straight Connector 59">
              <a:extLst>
                <a:ext uri="{FF2B5EF4-FFF2-40B4-BE49-F238E27FC236}">
                  <a16:creationId xmlns:a16="http://schemas.microsoft.com/office/drawing/2014/main" id="{A334C4BF-9831-4040-A473-D906D89BEE39}"/>
                </a:ext>
              </a:extLst>
            </p:cNvPr>
            <p:cNvCxnSpPr>
              <a:cxnSpLocks/>
            </p:cNvCxnSpPr>
            <p:nvPr/>
          </p:nvCxnSpPr>
          <p:spPr bwMode="auto">
            <a:xfrm>
              <a:off x="1185518" y="4076332"/>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61" name="Straight Connector 60">
              <a:extLst>
                <a:ext uri="{FF2B5EF4-FFF2-40B4-BE49-F238E27FC236}">
                  <a16:creationId xmlns:a16="http://schemas.microsoft.com/office/drawing/2014/main" id="{39528701-1846-41B7-B1E0-B3F768CE6B19}"/>
                </a:ext>
              </a:extLst>
            </p:cNvPr>
            <p:cNvCxnSpPr>
              <a:cxnSpLocks/>
            </p:cNvCxnSpPr>
            <p:nvPr/>
          </p:nvCxnSpPr>
          <p:spPr bwMode="auto">
            <a:xfrm>
              <a:off x="1185518" y="4919552"/>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61F92122-F1C8-4D1B-87F9-97B31E718594}"/>
                </a:ext>
              </a:extLst>
            </p:cNvPr>
            <p:cNvCxnSpPr>
              <a:cxnSpLocks/>
            </p:cNvCxnSpPr>
            <p:nvPr/>
          </p:nvCxnSpPr>
          <p:spPr bwMode="auto">
            <a:xfrm>
              <a:off x="1185518" y="5768272"/>
              <a:ext cx="423083" cy="0"/>
            </a:xfrm>
            <a:prstGeom prst="line">
              <a:avLst/>
            </a:prstGeom>
            <a:noFill/>
            <a:ln w="28575" cap="flat" cmpd="sng" algn="ctr">
              <a:solidFill>
                <a:schemeClr val="bg1"/>
              </a:solidFill>
              <a:prstDash val="solid"/>
              <a:round/>
              <a:headEnd type="none" w="med" len="med"/>
              <a:tailEnd type="none" w="med" len="med"/>
            </a:ln>
            <a:effectLst/>
          </p:spPr>
        </p:cxnSp>
      </p:grpSp>
      <p:grpSp>
        <p:nvGrpSpPr>
          <p:cNvPr id="63" name="Group 62">
            <a:extLst>
              <a:ext uri="{FF2B5EF4-FFF2-40B4-BE49-F238E27FC236}">
                <a16:creationId xmlns:a16="http://schemas.microsoft.com/office/drawing/2014/main" id="{7B0465DE-4D93-4BC7-8335-F6B9531F0388}"/>
              </a:ext>
            </a:extLst>
          </p:cNvPr>
          <p:cNvGrpSpPr/>
          <p:nvPr/>
        </p:nvGrpSpPr>
        <p:grpSpPr>
          <a:xfrm rot="5400000">
            <a:off x="2806841" y="3696930"/>
            <a:ext cx="100301" cy="3142436"/>
            <a:chOff x="1185518" y="2390686"/>
            <a:chExt cx="423083" cy="3377586"/>
          </a:xfrm>
        </p:grpSpPr>
        <p:cxnSp>
          <p:nvCxnSpPr>
            <p:cNvPr id="64" name="Straight Connector 63">
              <a:extLst>
                <a:ext uri="{FF2B5EF4-FFF2-40B4-BE49-F238E27FC236}">
                  <a16:creationId xmlns:a16="http://schemas.microsoft.com/office/drawing/2014/main" id="{BF8BD6EC-B4C4-40B4-B0DC-ECE9ED1EBA60}"/>
                </a:ext>
              </a:extLst>
            </p:cNvPr>
            <p:cNvCxnSpPr>
              <a:cxnSpLocks/>
            </p:cNvCxnSpPr>
            <p:nvPr/>
          </p:nvCxnSpPr>
          <p:spPr bwMode="auto">
            <a:xfrm>
              <a:off x="1185518" y="2390686"/>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65" name="Straight Connector 64">
              <a:extLst>
                <a:ext uri="{FF2B5EF4-FFF2-40B4-BE49-F238E27FC236}">
                  <a16:creationId xmlns:a16="http://schemas.microsoft.com/office/drawing/2014/main" id="{813BF469-8E74-43B0-8FA0-3E444FBE9866}"/>
                </a:ext>
              </a:extLst>
            </p:cNvPr>
            <p:cNvCxnSpPr>
              <a:cxnSpLocks/>
            </p:cNvCxnSpPr>
            <p:nvPr/>
          </p:nvCxnSpPr>
          <p:spPr bwMode="auto">
            <a:xfrm>
              <a:off x="1185518" y="5768272"/>
              <a:ext cx="423083" cy="0"/>
            </a:xfrm>
            <a:prstGeom prst="line">
              <a:avLst/>
            </a:prstGeom>
            <a:noFill/>
            <a:ln w="28575" cap="flat" cmpd="sng" algn="ctr">
              <a:solidFill>
                <a:schemeClr val="bg1"/>
              </a:solidFill>
              <a:prstDash val="solid"/>
              <a:round/>
              <a:headEnd type="none" w="med" len="med"/>
              <a:tailEnd type="none" w="med" len="med"/>
            </a:ln>
            <a:effectLst/>
          </p:spPr>
        </p:cxnSp>
      </p:grpSp>
      <p:sp>
        <p:nvSpPr>
          <p:cNvPr id="66" name="Freeform: Shape 65">
            <a:extLst>
              <a:ext uri="{FF2B5EF4-FFF2-40B4-BE49-F238E27FC236}">
                <a16:creationId xmlns:a16="http://schemas.microsoft.com/office/drawing/2014/main" id="{2F4FA15E-2E36-47F6-B1B5-7B4F5330BCA6}"/>
              </a:ext>
            </a:extLst>
          </p:cNvPr>
          <p:cNvSpPr/>
          <p:nvPr/>
        </p:nvSpPr>
        <p:spPr bwMode="auto">
          <a:xfrm>
            <a:off x="1284960" y="1844444"/>
            <a:ext cx="3143250" cy="3387021"/>
          </a:xfrm>
          <a:custGeom>
            <a:avLst/>
            <a:gdLst>
              <a:gd name="connsiteX0" fmla="*/ 0 w 3143250"/>
              <a:gd name="connsiteY0" fmla="*/ 0 h 3371850"/>
              <a:gd name="connsiteX1" fmla="*/ 0 w 3143250"/>
              <a:gd name="connsiteY1" fmla="*/ 3371850 h 3371850"/>
              <a:gd name="connsiteX2" fmla="*/ 3143250 w 3143250"/>
              <a:gd name="connsiteY2" fmla="*/ 3371850 h 3371850"/>
            </a:gdLst>
            <a:ahLst/>
            <a:cxnLst>
              <a:cxn ang="0">
                <a:pos x="connsiteX0" y="connsiteY0"/>
              </a:cxn>
              <a:cxn ang="0">
                <a:pos x="connsiteX1" y="connsiteY1"/>
              </a:cxn>
              <a:cxn ang="0">
                <a:pos x="connsiteX2" y="connsiteY2"/>
              </a:cxn>
            </a:cxnLst>
            <a:rect l="l" t="t" r="r" b="b"/>
            <a:pathLst>
              <a:path w="3143250" h="3371850">
                <a:moveTo>
                  <a:pt x="0" y="0"/>
                </a:moveTo>
                <a:lnTo>
                  <a:pt x="0" y="3371850"/>
                </a:lnTo>
                <a:lnTo>
                  <a:pt x="3143250" y="3371850"/>
                </a:lnTo>
              </a:path>
            </a:pathLst>
          </a:custGeom>
          <a:noFill/>
          <a:ln w="285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67" name="TextBox 66">
            <a:extLst>
              <a:ext uri="{FF2B5EF4-FFF2-40B4-BE49-F238E27FC236}">
                <a16:creationId xmlns:a16="http://schemas.microsoft.com/office/drawing/2014/main" id="{C9DE9095-26EB-4FA6-88EC-360912895FF8}"/>
              </a:ext>
            </a:extLst>
          </p:cNvPr>
          <p:cNvSpPr txBox="1"/>
          <p:nvPr/>
        </p:nvSpPr>
        <p:spPr>
          <a:xfrm rot="16200000">
            <a:off x="3462084" y="3023256"/>
            <a:ext cx="346506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1E2D3A"/>
                </a:solidFill>
                <a:effectLst/>
                <a:uLnTx/>
                <a:uFillTx/>
                <a:latin typeface="Calibri" panose="020F0502020204030204" pitchFamily="34" charset="0"/>
                <a:ea typeface="+mn-ea"/>
                <a:cs typeface="Calibri" panose="020F0502020204030204" pitchFamily="34" charset="0"/>
              </a:rPr>
              <a:t>Proportion Alive and Progression Free</a:t>
            </a:r>
          </a:p>
        </p:txBody>
      </p:sp>
      <p:grpSp>
        <p:nvGrpSpPr>
          <p:cNvPr id="68" name="Group 67">
            <a:extLst>
              <a:ext uri="{FF2B5EF4-FFF2-40B4-BE49-F238E27FC236}">
                <a16:creationId xmlns:a16="http://schemas.microsoft.com/office/drawing/2014/main" id="{DAB90ADF-1EF5-4FFD-833D-7EBA58CE53FC}"/>
              </a:ext>
            </a:extLst>
          </p:cNvPr>
          <p:cNvGrpSpPr/>
          <p:nvPr/>
        </p:nvGrpSpPr>
        <p:grpSpPr>
          <a:xfrm>
            <a:off x="5329242" y="1459999"/>
            <a:ext cx="476413" cy="3006996"/>
            <a:chOff x="709105" y="1359011"/>
            <a:chExt cx="476413" cy="4595625"/>
          </a:xfrm>
        </p:grpSpPr>
        <p:sp>
          <p:nvSpPr>
            <p:cNvPr id="69" name="TextBox 68">
              <a:extLst>
                <a:ext uri="{FF2B5EF4-FFF2-40B4-BE49-F238E27FC236}">
                  <a16:creationId xmlns:a16="http://schemas.microsoft.com/office/drawing/2014/main" id="{DADA2F3D-0555-4A61-B139-6FC13747DBD2}"/>
                </a:ext>
              </a:extLst>
            </p:cNvPr>
            <p:cNvSpPr txBox="1"/>
            <p:nvPr/>
          </p:nvSpPr>
          <p:spPr bwMode="auto">
            <a:xfrm>
              <a:off x="883832" y="5585304"/>
              <a:ext cx="301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70" name="TextBox 69">
              <a:extLst>
                <a:ext uri="{FF2B5EF4-FFF2-40B4-BE49-F238E27FC236}">
                  <a16:creationId xmlns:a16="http://schemas.microsoft.com/office/drawing/2014/main" id="{5FA9CBED-41B3-49B5-B5B9-FA73396756C3}"/>
                </a:ext>
              </a:extLst>
            </p:cNvPr>
            <p:cNvSpPr txBox="1"/>
            <p:nvPr/>
          </p:nvSpPr>
          <p:spPr bwMode="auto">
            <a:xfrm>
              <a:off x="709105" y="4741604"/>
              <a:ext cx="4764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0.2</a:t>
              </a:r>
            </a:p>
          </p:txBody>
        </p:sp>
        <p:sp>
          <p:nvSpPr>
            <p:cNvPr id="71" name="TextBox 70">
              <a:extLst>
                <a:ext uri="{FF2B5EF4-FFF2-40B4-BE49-F238E27FC236}">
                  <a16:creationId xmlns:a16="http://schemas.microsoft.com/office/drawing/2014/main" id="{03F24C0E-DB8B-47C9-97C9-E2C9FF37512B}"/>
                </a:ext>
              </a:extLst>
            </p:cNvPr>
            <p:cNvSpPr txBox="1"/>
            <p:nvPr/>
          </p:nvSpPr>
          <p:spPr bwMode="auto">
            <a:xfrm>
              <a:off x="709105" y="3885316"/>
              <a:ext cx="4764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0.4</a:t>
              </a:r>
            </a:p>
          </p:txBody>
        </p:sp>
        <p:sp>
          <p:nvSpPr>
            <p:cNvPr id="72" name="TextBox 71">
              <a:extLst>
                <a:ext uri="{FF2B5EF4-FFF2-40B4-BE49-F238E27FC236}">
                  <a16:creationId xmlns:a16="http://schemas.microsoft.com/office/drawing/2014/main" id="{CC87CE4A-864A-4E83-88CF-62A433B30163}"/>
                </a:ext>
              </a:extLst>
            </p:cNvPr>
            <p:cNvSpPr txBox="1"/>
            <p:nvPr/>
          </p:nvSpPr>
          <p:spPr bwMode="auto">
            <a:xfrm>
              <a:off x="709105" y="3041458"/>
              <a:ext cx="4764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0.6</a:t>
              </a:r>
            </a:p>
          </p:txBody>
        </p:sp>
        <p:sp>
          <p:nvSpPr>
            <p:cNvPr id="73" name="TextBox 72">
              <a:extLst>
                <a:ext uri="{FF2B5EF4-FFF2-40B4-BE49-F238E27FC236}">
                  <a16:creationId xmlns:a16="http://schemas.microsoft.com/office/drawing/2014/main" id="{432B43F6-A9BF-428E-8B9D-E8A797D82D1F}"/>
                </a:ext>
              </a:extLst>
            </p:cNvPr>
            <p:cNvSpPr txBox="1"/>
            <p:nvPr/>
          </p:nvSpPr>
          <p:spPr bwMode="auto">
            <a:xfrm>
              <a:off x="709105" y="2199670"/>
              <a:ext cx="4764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0.8</a:t>
              </a:r>
            </a:p>
          </p:txBody>
        </p:sp>
        <p:sp>
          <p:nvSpPr>
            <p:cNvPr id="74" name="TextBox 73">
              <a:extLst>
                <a:ext uri="{FF2B5EF4-FFF2-40B4-BE49-F238E27FC236}">
                  <a16:creationId xmlns:a16="http://schemas.microsoft.com/office/drawing/2014/main" id="{A3B1A129-D377-483D-9F90-44119D57765F}"/>
                </a:ext>
              </a:extLst>
            </p:cNvPr>
            <p:cNvSpPr txBox="1"/>
            <p:nvPr/>
          </p:nvSpPr>
          <p:spPr bwMode="auto">
            <a:xfrm>
              <a:off x="709105" y="1359011"/>
              <a:ext cx="476413" cy="47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a:t>
              </a:r>
            </a:p>
          </p:txBody>
        </p:sp>
      </p:grpSp>
      <p:grpSp>
        <p:nvGrpSpPr>
          <p:cNvPr id="75" name="Group 74">
            <a:extLst>
              <a:ext uri="{FF2B5EF4-FFF2-40B4-BE49-F238E27FC236}">
                <a16:creationId xmlns:a16="http://schemas.microsoft.com/office/drawing/2014/main" id="{D3780595-7842-4F93-B94D-5EC04D9E1F64}"/>
              </a:ext>
            </a:extLst>
          </p:cNvPr>
          <p:cNvGrpSpPr/>
          <p:nvPr/>
        </p:nvGrpSpPr>
        <p:grpSpPr>
          <a:xfrm>
            <a:off x="5728691" y="1642516"/>
            <a:ext cx="101350" cy="2778760"/>
            <a:chOff x="1185518" y="1532122"/>
            <a:chExt cx="423083" cy="4236150"/>
          </a:xfrm>
        </p:grpSpPr>
        <p:cxnSp>
          <p:nvCxnSpPr>
            <p:cNvPr id="76" name="Straight Connector 75">
              <a:extLst>
                <a:ext uri="{FF2B5EF4-FFF2-40B4-BE49-F238E27FC236}">
                  <a16:creationId xmlns:a16="http://schemas.microsoft.com/office/drawing/2014/main" id="{F4AA4AFA-A6C5-4E10-B4EC-EF30FBF1B2AA}"/>
                </a:ext>
              </a:extLst>
            </p:cNvPr>
            <p:cNvCxnSpPr>
              <a:cxnSpLocks/>
            </p:cNvCxnSpPr>
            <p:nvPr/>
          </p:nvCxnSpPr>
          <p:spPr bwMode="auto">
            <a:xfrm>
              <a:off x="1185518" y="2390686"/>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77" name="Straight Connector 76">
              <a:extLst>
                <a:ext uri="{FF2B5EF4-FFF2-40B4-BE49-F238E27FC236}">
                  <a16:creationId xmlns:a16="http://schemas.microsoft.com/office/drawing/2014/main" id="{297703EF-9FF5-461C-A7A5-884969B0C79D}"/>
                </a:ext>
              </a:extLst>
            </p:cNvPr>
            <p:cNvCxnSpPr>
              <a:cxnSpLocks/>
            </p:cNvCxnSpPr>
            <p:nvPr/>
          </p:nvCxnSpPr>
          <p:spPr bwMode="auto">
            <a:xfrm>
              <a:off x="1185518" y="3234507"/>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78" name="Straight Connector 77">
              <a:extLst>
                <a:ext uri="{FF2B5EF4-FFF2-40B4-BE49-F238E27FC236}">
                  <a16:creationId xmlns:a16="http://schemas.microsoft.com/office/drawing/2014/main" id="{4200A483-B3DF-4979-9EEB-79FFB29DE5AD}"/>
                </a:ext>
              </a:extLst>
            </p:cNvPr>
            <p:cNvCxnSpPr>
              <a:cxnSpLocks/>
            </p:cNvCxnSpPr>
            <p:nvPr/>
          </p:nvCxnSpPr>
          <p:spPr bwMode="auto">
            <a:xfrm>
              <a:off x="1185518" y="4076332"/>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79" name="Straight Connector 78">
              <a:extLst>
                <a:ext uri="{FF2B5EF4-FFF2-40B4-BE49-F238E27FC236}">
                  <a16:creationId xmlns:a16="http://schemas.microsoft.com/office/drawing/2014/main" id="{95725C4B-5541-4929-92E4-B8B10D411D01}"/>
                </a:ext>
              </a:extLst>
            </p:cNvPr>
            <p:cNvCxnSpPr>
              <a:cxnSpLocks/>
            </p:cNvCxnSpPr>
            <p:nvPr/>
          </p:nvCxnSpPr>
          <p:spPr bwMode="auto">
            <a:xfrm>
              <a:off x="1185518" y="4919552"/>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80" name="Straight Connector 79">
              <a:extLst>
                <a:ext uri="{FF2B5EF4-FFF2-40B4-BE49-F238E27FC236}">
                  <a16:creationId xmlns:a16="http://schemas.microsoft.com/office/drawing/2014/main" id="{F160BBBC-65FC-4017-98D0-90FC67263BF0}"/>
                </a:ext>
              </a:extLst>
            </p:cNvPr>
            <p:cNvCxnSpPr>
              <a:cxnSpLocks/>
            </p:cNvCxnSpPr>
            <p:nvPr/>
          </p:nvCxnSpPr>
          <p:spPr bwMode="auto">
            <a:xfrm>
              <a:off x="1185518" y="5768272"/>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81" name="Straight Connector 80">
              <a:extLst>
                <a:ext uri="{FF2B5EF4-FFF2-40B4-BE49-F238E27FC236}">
                  <a16:creationId xmlns:a16="http://schemas.microsoft.com/office/drawing/2014/main" id="{BC730C00-3259-49BE-AC7E-5B71D7ED9392}"/>
                </a:ext>
              </a:extLst>
            </p:cNvPr>
            <p:cNvCxnSpPr>
              <a:cxnSpLocks/>
            </p:cNvCxnSpPr>
            <p:nvPr/>
          </p:nvCxnSpPr>
          <p:spPr bwMode="auto">
            <a:xfrm>
              <a:off x="1185518" y="1532122"/>
              <a:ext cx="423083" cy="0"/>
            </a:xfrm>
            <a:prstGeom prst="line">
              <a:avLst/>
            </a:prstGeom>
            <a:noFill/>
            <a:ln w="28575" cap="flat" cmpd="sng" algn="ctr">
              <a:solidFill>
                <a:schemeClr val="bg1"/>
              </a:solidFill>
              <a:prstDash val="solid"/>
              <a:round/>
              <a:headEnd type="none" w="med" len="med"/>
              <a:tailEnd type="none" w="med" len="med"/>
            </a:ln>
            <a:effectLst/>
          </p:spPr>
        </p:cxnSp>
      </p:grpSp>
      <p:grpSp>
        <p:nvGrpSpPr>
          <p:cNvPr id="82" name="Group 81">
            <a:extLst>
              <a:ext uri="{FF2B5EF4-FFF2-40B4-BE49-F238E27FC236}">
                <a16:creationId xmlns:a16="http://schemas.microsoft.com/office/drawing/2014/main" id="{A7D2BB99-B099-47F4-B6FB-2768B08168AE}"/>
              </a:ext>
            </a:extLst>
          </p:cNvPr>
          <p:cNvGrpSpPr/>
          <p:nvPr/>
        </p:nvGrpSpPr>
        <p:grpSpPr>
          <a:xfrm>
            <a:off x="5891250" y="4485640"/>
            <a:ext cx="5812918" cy="338554"/>
            <a:chOff x="5365814" y="5814672"/>
            <a:chExt cx="8337097" cy="338554"/>
          </a:xfrm>
        </p:grpSpPr>
        <p:sp>
          <p:nvSpPr>
            <p:cNvPr id="83" name="TextBox 82">
              <a:extLst>
                <a:ext uri="{FF2B5EF4-FFF2-40B4-BE49-F238E27FC236}">
                  <a16:creationId xmlns:a16="http://schemas.microsoft.com/office/drawing/2014/main" id="{70AE2EA6-F84C-438F-B3D7-7BCCF0EAF2A4}"/>
                </a:ext>
              </a:extLst>
            </p:cNvPr>
            <p:cNvSpPr txBox="1"/>
            <p:nvPr/>
          </p:nvSpPr>
          <p:spPr bwMode="auto">
            <a:xfrm>
              <a:off x="5365814" y="5814672"/>
              <a:ext cx="2888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84" name="TextBox 83">
              <a:extLst>
                <a:ext uri="{FF2B5EF4-FFF2-40B4-BE49-F238E27FC236}">
                  <a16:creationId xmlns:a16="http://schemas.microsoft.com/office/drawing/2014/main" id="{FAD6376A-36FD-47CB-9DA3-A0225243B3A8}"/>
                </a:ext>
              </a:extLst>
            </p:cNvPr>
            <p:cNvSpPr txBox="1"/>
            <p:nvPr/>
          </p:nvSpPr>
          <p:spPr bwMode="auto">
            <a:xfrm>
              <a:off x="5860237" y="5814672"/>
              <a:ext cx="2888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a:t>
              </a:r>
            </a:p>
          </p:txBody>
        </p:sp>
        <p:sp>
          <p:nvSpPr>
            <p:cNvPr id="85" name="TextBox 84">
              <a:extLst>
                <a:ext uri="{FF2B5EF4-FFF2-40B4-BE49-F238E27FC236}">
                  <a16:creationId xmlns:a16="http://schemas.microsoft.com/office/drawing/2014/main" id="{334E1366-2F13-416F-A177-DC7AB12C8899}"/>
                </a:ext>
              </a:extLst>
            </p:cNvPr>
            <p:cNvSpPr txBox="1"/>
            <p:nvPr/>
          </p:nvSpPr>
          <p:spPr bwMode="auto">
            <a:xfrm>
              <a:off x="6354660" y="5814672"/>
              <a:ext cx="2888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a:t>
              </a:r>
            </a:p>
          </p:txBody>
        </p:sp>
        <p:sp>
          <p:nvSpPr>
            <p:cNvPr id="86" name="TextBox 85">
              <a:extLst>
                <a:ext uri="{FF2B5EF4-FFF2-40B4-BE49-F238E27FC236}">
                  <a16:creationId xmlns:a16="http://schemas.microsoft.com/office/drawing/2014/main" id="{9E27C131-C1AE-462B-88F1-827FBD593F83}"/>
                </a:ext>
              </a:extLst>
            </p:cNvPr>
            <p:cNvSpPr txBox="1"/>
            <p:nvPr/>
          </p:nvSpPr>
          <p:spPr bwMode="auto">
            <a:xfrm>
              <a:off x="6853603" y="5814672"/>
              <a:ext cx="2888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a:t>
              </a:r>
            </a:p>
          </p:txBody>
        </p:sp>
        <p:sp>
          <p:nvSpPr>
            <p:cNvPr id="87" name="TextBox 86">
              <a:extLst>
                <a:ext uri="{FF2B5EF4-FFF2-40B4-BE49-F238E27FC236}">
                  <a16:creationId xmlns:a16="http://schemas.microsoft.com/office/drawing/2014/main" id="{A3E5AC99-D43D-41D2-9C08-F21F6062C623}"/>
                </a:ext>
              </a:extLst>
            </p:cNvPr>
            <p:cNvSpPr txBox="1"/>
            <p:nvPr/>
          </p:nvSpPr>
          <p:spPr bwMode="auto">
            <a:xfrm>
              <a:off x="7338623" y="5814672"/>
              <a:ext cx="2888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a:t>
              </a:r>
            </a:p>
          </p:txBody>
        </p:sp>
        <p:sp>
          <p:nvSpPr>
            <p:cNvPr id="88" name="TextBox 87">
              <a:extLst>
                <a:ext uri="{FF2B5EF4-FFF2-40B4-BE49-F238E27FC236}">
                  <a16:creationId xmlns:a16="http://schemas.microsoft.com/office/drawing/2014/main" id="{2CCDAC90-CBF8-4188-9BF7-F89C992EA8BE}"/>
                </a:ext>
              </a:extLst>
            </p:cNvPr>
            <p:cNvSpPr txBox="1"/>
            <p:nvPr/>
          </p:nvSpPr>
          <p:spPr bwMode="auto">
            <a:xfrm>
              <a:off x="7833470" y="5814672"/>
              <a:ext cx="2888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5</a:t>
              </a:r>
            </a:p>
          </p:txBody>
        </p:sp>
        <p:sp>
          <p:nvSpPr>
            <p:cNvPr id="89" name="TextBox 88">
              <a:extLst>
                <a:ext uri="{FF2B5EF4-FFF2-40B4-BE49-F238E27FC236}">
                  <a16:creationId xmlns:a16="http://schemas.microsoft.com/office/drawing/2014/main" id="{159DB26B-3303-402F-BB19-A91252C2025F}"/>
                </a:ext>
              </a:extLst>
            </p:cNvPr>
            <p:cNvSpPr txBox="1"/>
            <p:nvPr/>
          </p:nvSpPr>
          <p:spPr bwMode="auto">
            <a:xfrm>
              <a:off x="8333227" y="5814672"/>
              <a:ext cx="2888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a:t>
              </a:r>
            </a:p>
          </p:txBody>
        </p:sp>
        <p:sp>
          <p:nvSpPr>
            <p:cNvPr id="90" name="TextBox 89">
              <a:extLst>
                <a:ext uri="{FF2B5EF4-FFF2-40B4-BE49-F238E27FC236}">
                  <a16:creationId xmlns:a16="http://schemas.microsoft.com/office/drawing/2014/main" id="{E498C7D2-FC8B-45BB-838E-2D1A083D9F3C}"/>
                </a:ext>
              </a:extLst>
            </p:cNvPr>
            <p:cNvSpPr txBox="1"/>
            <p:nvPr/>
          </p:nvSpPr>
          <p:spPr bwMode="auto">
            <a:xfrm>
              <a:off x="8830686" y="5814672"/>
              <a:ext cx="2888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7</a:t>
              </a:r>
            </a:p>
          </p:txBody>
        </p:sp>
        <p:sp>
          <p:nvSpPr>
            <p:cNvPr id="91" name="TextBox 90">
              <a:extLst>
                <a:ext uri="{FF2B5EF4-FFF2-40B4-BE49-F238E27FC236}">
                  <a16:creationId xmlns:a16="http://schemas.microsoft.com/office/drawing/2014/main" id="{B823B605-CD9C-4F0E-A23E-6001E3CBF0D9}"/>
                </a:ext>
              </a:extLst>
            </p:cNvPr>
            <p:cNvSpPr txBox="1"/>
            <p:nvPr/>
          </p:nvSpPr>
          <p:spPr bwMode="auto">
            <a:xfrm>
              <a:off x="9326682" y="5814672"/>
              <a:ext cx="2888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a:t>
              </a:r>
            </a:p>
          </p:txBody>
        </p:sp>
        <p:sp>
          <p:nvSpPr>
            <p:cNvPr id="92" name="TextBox 91">
              <a:extLst>
                <a:ext uri="{FF2B5EF4-FFF2-40B4-BE49-F238E27FC236}">
                  <a16:creationId xmlns:a16="http://schemas.microsoft.com/office/drawing/2014/main" id="{FC5AA324-4C36-4805-8785-C95D8763C794}"/>
                </a:ext>
              </a:extLst>
            </p:cNvPr>
            <p:cNvSpPr txBox="1"/>
            <p:nvPr/>
          </p:nvSpPr>
          <p:spPr bwMode="auto">
            <a:xfrm>
              <a:off x="9822678" y="5814672"/>
              <a:ext cx="2888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a:t>
              </a:r>
            </a:p>
          </p:txBody>
        </p:sp>
        <p:sp>
          <p:nvSpPr>
            <p:cNvPr id="93" name="TextBox 92">
              <a:extLst>
                <a:ext uri="{FF2B5EF4-FFF2-40B4-BE49-F238E27FC236}">
                  <a16:creationId xmlns:a16="http://schemas.microsoft.com/office/drawing/2014/main" id="{04EF39A4-40E0-4A7B-BC45-772EE15951FF}"/>
                </a:ext>
              </a:extLst>
            </p:cNvPr>
            <p:cNvSpPr txBox="1"/>
            <p:nvPr/>
          </p:nvSpPr>
          <p:spPr bwMode="auto">
            <a:xfrm>
              <a:off x="10268924" y="5814672"/>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a:t>
              </a:r>
            </a:p>
          </p:txBody>
        </p:sp>
        <p:sp>
          <p:nvSpPr>
            <p:cNvPr id="94" name="TextBox 93">
              <a:extLst>
                <a:ext uri="{FF2B5EF4-FFF2-40B4-BE49-F238E27FC236}">
                  <a16:creationId xmlns:a16="http://schemas.microsoft.com/office/drawing/2014/main" id="{BAD53618-FCC1-480C-8F8D-683A7F7E03A6}"/>
                </a:ext>
              </a:extLst>
            </p:cNvPr>
            <p:cNvSpPr txBox="1"/>
            <p:nvPr/>
          </p:nvSpPr>
          <p:spPr bwMode="auto">
            <a:xfrm>
              <a:off x="10766383" y="5814672"/>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11</a:t>
              </a:r>
            </a:p>
          </p:txBody>
        </p:sp>
        <p:sp>
          <p:nvSpPr>
            <p:cNvPr id="95" name="TextBox 94">
              <a:extLst>
                <a:ext uri="{FF2B5EF4-FFF2-40B4-BE49-F238E27FC236}">
                  <a16:creationId xmlns:a16="http://schemas.microsoft.com/office/drawing/2014/main" id="{2AEE4760-E402-4DB0-84B0-C8E643212834}"/>
                </a:ext>
              </a:extLst>
            </p:cNvPr>
            <p:cNvSpPr txBox="1"/>
            <p:nvPr/>
          </p:nvSpPr>
          <p:spPr bwMode="auto">
            <a:xfrm>
              <a:off x="11260506" y="5814672"/>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12</a:t>
              </a:r>
            </a:p>
          </p:txBody>
        </p:sp>
        <p:sp>
          <p:nvSpPr>
            <p:cNvPr id="130" name="TextBox 129">
              <a:extLst>
                <a:ext uri="{FF2B5EF4-FFF2-40B4-BE49-F238E27FC236}">
                  <a16:creationId xmlns:a16="http://schemas.microsoft.com/office/drawing/2014/main" id="{B2E6CEA1-FE0C-414E-BF5A-5AD2C1478085}"/>
                </a:ext>
              </a:extLst>
            </p:cNvPr>
            <p:cNvSpPr txBox="1"/>
            <p:nvPr/>
          </p:nvSpPr>
          <p:spPr bwMode="auto">
            <a:xfrm>
              <a:off x="11653282" y="5814672"/>
              <a:ext cx="5637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13</a:t>
              </a:r>
            </a:p>
          </p:txBody>
        </p:sp>
        <p:sp>
          <p:nvSpPr>
            <p:cNvPr id="131" name="TextBox 130">
              <a:extLst>
                <a:ext uri="{FF2B5EF4-FFF2-40B4-BE49-F238E27FC236}">
                  <a16:creationId xmlns:a16="http://schemas.microsoft.com/office/drawing/2014/main" id="{50C41723-C5EF-4732-A943-A06440865ACF}"/>
                </a:ext>
              </a:extLst>
            </p:cNvPr>
            <p:cNvSpPr txBox="1"/>
            <p:nvPr/>
          </p:nvSpPr>
          <p:spPr bwMode="auto">
            <a:xfrm>
              <a:off x="12145192" y="5814672"/>
              <a:ext cx="5637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14</a:t>
              </a:r>
            </a:p>
          </p:txBody>
        </p:sp>
        <p:sp>
          <p:nvSpPr>
            <p:cNvPr id="132" name="TextBox 131">
              <a:extLst>
                <a:ext uri="{FF2B5EF4-FFF2-40B4-BE49-F238E27FC236}">
                  <a16:creationId xmlns:a16="http://schemas.microsoft.com/office/drawing/2014/main" id="{A3FD53CF-EB98-4B3F-A5F3-E914FE2BCE46}"/>
                </a:ext>
              </a:extLst>
            </p:cNvPr>
            <p:cNvSpPr txBox="1"/>
            <p:nvPr/>
          </p:nvSpPr>
          <p:spPr bwMode="auto">
            <a:xfrm>
              <a:off x="12665480" y="5814672"/>
              <a:ext cx="5637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15</a:t>
              </a:r>
            </a:p>
          </p:txBody>
        </p:sp>
        <p:sp>
          <p:nvSpPr>
            <p:cNvPr id="133" name="TextBox 132">
              <a:extLst>
                <a:ext uri="{FF2B5EF4-FFF2-40B4-BE49-F238E27FC236}">
                  <a16:creationId xmlns:a16="http://schemas.microsoft.com/office/drawing/2014/main" id="{7915E61B-D6B4-44FC-96DA-63317A5478F6}"/>
                </a:ext>
              </a:extLst>
            </p:cNvPr>
            <p:cNvSpPr txBox="1"/>
            <p:nvPr/>
          </p:nvSpPr>
          <p:spPr bwMode="auto">
            <a:xfrm>
              <a:off x="13139176" y="5814672"/>
              <a:ext cx="5637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16</a:t>
              </a:r>
            </a:p>
          </p:txBody>
        </p:sp>
      </p:grpSp>
      <p:grpSp>
        <p:nvGrpSpPr>
          <p:cNvPr id="96" name="Group 95">
            <a:extLst>
              <a:ext uri="{FF2B5EF4-FFF2-40B4-BE49-F238E27FC236}">
                <a16:creationId xmlns:a16="http://schemas.microsoft.com/office/drawing/2014/main" id="{42DEC8C6-1074-4573-B03C-EA4DDB3DD87B}"/>
              </a:ext>
            </a:extLst>
          </p:cNvPr>
          <p:cNvGrpSpPr/>
          <p:nvPr/>
        </p:nvGrpSpPr>
        <p:grpSpPr>
          <a:xfrm>
            <a:off x="5991952" y="4465193"/>
            <a:ext cx="4146178" cy="105818"/>
            <a:chOff x="5506220" y="5723864"/>
            <a:chExt cx="5950814" cy="194133"/>
          </a:xfrm>
        </p:grpSpPr>
        <p:grpSp>
          <p:nvGrpSpPr>
            <p:cNvPr id="97" name="Group 96">
              <a:extLst>
                <a:ext uri="{FF2B5EF4-FFF2-40B4-BE49-F238E27FC236}">
                  <a16:creationId xmlns:a16="http://schemas.microsoft.com/office/drawing/2014/main" id="{54C7CCC9-EBBD-4827-AFF9-C05C314F7E69}"/>
                </a:ext>
              </a:extLst>
            </p:cNvPr>
            <p:cNvGrpSpPr/>
            <p:nvPr/>
          </p:nvGrpSpPr>
          <p:grpSpPr>
            <a:xfrm rot="5400000">
              <a:off x="6650194" y="4579890"/>
              <a:ext cx="194132" cy="2482080"/>
              <a:chOff x="1185518" y="1532122"/>
              <a:chExt cx="423083" cy="4236150"/>
            </a:xfrm>
          </p:grpSpPr>
          <p:cxnSp>
            <p:nvCxnSpPr>
              <p:cNvPr id="106" name="Straight Connector 105">
                <a:extLst>
                  <a:ext uri="{FF2B5EF4-FFF2-40B4-BE49-F238E27FC236}">
                    <a16:creationId xmlns:a16="http://schemas.microsoft.com/office/drawing/2014/main" id="{6740076F-F75A-4440-A086-32D8C9BFE195}"/>
                  </a:ext>
                </a:extLst>
              </p:cNvPr>
              <p:cNvCxnSpPr>
                <a:cxnSpLocks/>
              </p:cNvCxnSpPr>
              <p:nvPr/>
            </p:nvCxnSpPr>
            <p:spPr bwMode="auto">
              <a:xfrm>
                <a:off x="1185518" y="2390686"/>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107" name="Straight Connector 106">
                <a:extLst>
                  <a:ext uri="{FF2B5EF4-FFF2-40B4-BE49-F238E27FC236}">
                    <a16:creationId xmlns:a16="http://schemas.microsoft.com/office/drawing/2014/main" id="{705CC985-E8C7-4E9E-83CA-D4C16CF54253}"/>
                  </a:ext>
                </a:extLst>
              </p:cNvPr>
              <p:cNvCxnSpPr>
                <a:cxnSpLocks/>
              </p:cNvCxnSpPr>
              <p:nvPr/>
            </p:nvCxnSpPr>
            <p:spPr bwMode="auto">
              <a:xfrm>
                <a:off x="1185518" y="3234507"/>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108" name="Straight Connector 107">
                <a:extLst>
                  <a:ext uri="{FF2B5EF4-FFF2-40B4-BE49-F238E27FC236}">
                    <a16:creationId xmlns:a16="http://schemas.microsoft.com/office/drawing/2014/main" id="{B345356B-5E12-49F1-838E-1D0DD589FC1B}"/>
                  </a:ext>
                </a:extLst>
              </p:cNvPr>
              <p:cNvCxnSpPr>
                <a:cxnSpLocks/>
              </p:cNvCxnSpPr>
              <p:nvPr/>
            </p:nvCxnSpPr>
            <p:spPr bwMode="auto">
              <a:xfrm>
                <a:off x="1185518" y="4076332"/>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109" name="Straight Connector 108">
                <a:extLst>
                  <a:ext uri="{FF2B5EF4-FFF2-40B4-BE49-F238E27FC236}">
                    <a16:creationId xmlns:a16="http://schemas.microsoft.com/office/drawing/2014/main" id="{50053DA0-D803-4151-B23E-84C15FF5BD9F}"/>
                  </a:ext>
                </a:extLst>
              </p:cNvPr>
              <p:cNvCxnSpPr>
                <a:cxnSpLocks/>
              </p:cNvCxnSpPr>
              <p:nvPr/>
            </p:nvCxnSpPr>
            <p:spPr bwMode="auto">
              <a:xfrm>
                <a:off x="1185518" y="4919552"/>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110" name="Straight Connector 109">
                <a:extLst>
                  <a:ext uri="{FF2B5EF4-FFF2-40B4-BE49-F238E27FC236}">
                    <a16:creationId xmlns:a16="http://schemas.microsoft.com/office/drawing/2014/main" id="{DE48F5F2-3B73-4D6B-9296-1ED1F97E2319}"/>
                  </a:ext>
                </a:extLst>
              </p:cNvPr>
              <p:cNvCxnSpPr>
                <a:cxnSpLocks/>
              </p:cNvCxnSpPr>
              <p:nvPr/>
            </p:nvCxnSpPr>
            <p:spPr bwMode="auto">
              <a:xfrm>
                <a:off x="1185518" y="5768272"/>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111" name="Straight Connector 110">
                <a:extLst>
                  <a:ext uri="{FF2B5EF4-FFF2-40B4-BE49-F238E27FC236}">
                    <a16:creationId xmlns:a16="http://schemas.microsoft.com/office/drawing/2014/main" id="{03C07AC6-27D7-4317-8AD4-143773668D23}"/>
                  </a:ext>
                </a:extLst>
              </p:cNvPr>
              <p:cNvCxnSpPr>
                <a:cxnSpLocks/>
              </p:cNvCxnSpPr>
              <p:nvPr/>
            </p:nvCxnSpPr>
            <p:spPr bwMode="auto">
              <a:xfrm>
                <a:off x="1185518" y="1532122"/>
                <a:ext cx="423083" cy="0"/>
              </a:xfrm>
              <a:prstGeom prst="line">
                <a:avLst/>
              </a:prstGeom>
              <a:noFill/>
              <a:ln w="28575" cap="flat" cmpd="sng" algn="ctr">
                <a:solidFill>
                  <a:schemeClr val="bg1"/>
                </a:solidFill>
                <a:prstDash val="solid"/>
                <a:round/>
                <a:headEnd type="none" w="med" len="med"/>
                <a:tailEnd type="none" w="med" len="med"/>
              </a:ln>
              <a:effectLst/>
            </p:spPr>
          </p:cxnSp>
        </p:grpSp>
        <p:grpSp>
          <p:nvGrpSpPr>
            <p:cNvPr id="98" name="Group 97">
              <a:extLst>
                <a:ext uri="{FF2B5EF4-FFF2-40B4-BE49-F238E27FC236}">
                  <a16:creationId xmlns:a16="http://schemas.microsoft.com/office/drawing/2014/main" id="{0E89B917-C47F-4E3C-8D1C-20BC6E21E720}"/>
                </a:ext>
              </a:extLst>
            </p:cNvPr>
            <p:cNvGrpSpPr/>
            <p:nvPr/>
          </p:nvGrpSpPr>
          <p:grpSpPr>
            <a:xfrm rot="5400000">
              <a:off x="9871867" y="4332829"/>
              <a:ext cx="194132" cy="2976203"/>
              <a:chOff x="1185518" y="688805"/>
              <a:chExt cx="423083" cy="5079467"/>
            </a:xfrm>
          </p:grpSpPr>
          <p:cxnSp>
            <p:nvCxnSpPr>
              <p:cNvPr id="99" name="Straight Connector 98">
                <a:extLst>
                  <a:ext uri="{FF2B5EF4-FFF2-40B4-BE49-F238E27FC236}">
                    <a16:creationId xmlns:a16="http://schemas.microsoft.com/office/drawing/2014/main" id="{EDC7215A-3E61-4E0E-B1F1-55895DFB191A}"/>
                  </a:ext>
                </a:extLst>
              </p:cNvPr>
              <p:cNvCxnSpPr>
                <a:cxnSpLocks/>
              </p:cNvCxnSpPr>
              <p:nvPr/>
            </p:nvCxnSpPr>
            <p:spPr bwMode="auto">
              <a:xfrm>
                <a:off x="1185518" y="2390686"/>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100" name="Straight Connector 99">
                <a:extLst>
                  <a:ext uri="{FF2B5EF4-FFF2-40B4-BE49-F238E27FC236}">
                    <a16:creationId xmlns:a16="http://schemas.microsoft.com/office/drawing/2014/main" id="{D2238E23-45B6-46B6-842A-2360049E7AEF}"/>
                  </a:ext>
                </a:extLst>
              </p:cNvPr>
              <p:cNvCxnSpPr>
                <a:cxnSpLocks/>
              </p:cNvCxnSpPr>
              <p:nvPr/>
            </p:nvCxnSpPr>
            <p:spPr bwMode="auto">
              <a:xfrm>
                <a:off x="1185518" y="3234507"/>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101" name="Straight Connector 100">
                <a:extLst>
                  <a:ext uri="{FF2B5EF4-FFF2-40B4-BE49-F238E27FC236}">
                    <a16:creationId xmlns:a16="http://schemas.microsoft.com/office/drawing/2014/main" id="{89BD6CB7-B3B4-41EC-A3B7-3E577860B35A}"/>
                  </a:ext>
                </a:extLst>
              </p:cNvPr>
              <p:cNvCxnSpPr>
                <a:cxnSpLocks/>
              </p:cNvCxnSpPr>
              <p:nvPr/>
            </p:nvCxnSpPr>
            <p:spPr bwMode="auto">
              <a:xfrm>
                <a:off x="1185518" y="4076332"/>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102" name="Straight Connector 101">
                <a:extLst>
                  <a:ext uri="{FF2B5EF4-FFF2-40B4-BE49-F238E27FC236}">
                    <a16:creationId xmlns:a16="http://schemas.microsoft.com/office/drawing/2014/main" id="{78874EF4-1420-4326-9CEC-08708816F3D9}"/>
                  </a:ext>
                </a:extLst>
              </p:cNvPr>
              <p:cNvCxnSpPr>
                <a:cxnSpLocks/>
              </p:cNvCxnSpPr>
              <p:nvPr/>
            </p:nvCxnSpPr>
            <p:spPr bwMode="auto">
              <a:xfrm>
                <a:off x="1185518" y="4919552"/>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103" name="Straight Connector 102">
                <a:extLst>
                  <a:ext uri="{FF2B5EF4-FFF2-40B4-BE49-F238E27FC236}">
                    <a16:creationId xmlns:a16="http://schemas.microsoft.com/office/drawing/2014/main" id="{D447A23A-1A37-4E49-8890-6B444DA7445A}"/>
                  </a:ext>
                </a:extLst>
              </p:cNvPr>
              <p:cNvCxnSpPr>
                <a:cxnSpLocks/>
              </p:cNvCxnSpPr>
              <p:nvPr/>
            </p:nvCxnSpPr>
            <p:spPr bwMode="auto">
              <a:xfrm>
                <a:off x="1185518" y="5768272"/>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104" name="Straight Connector 103">
                <a:extLst>
                  <a:ext uri="{FF2B5EF4-FFF2-40B4-BE49-F238E27FC236}">
                    <a16:creationId xmlns:a16="http://schemas.microsoft.com/office/drawing/2014/main" id="{EA74BBC4-FE75-4BAE-AB0F-2CB9E04FCED5}"/>
                  </a:ext>
                </a:extLst>
              </p:cNvPr>
              <p:cNvCxnSpPr>
                <a:cxnSpLocks/>
              </p:cNvCxnSpPr>
              <p:nvPr/>
            </p:nvCxnSpPr>
            <p:spPr bwMode="auto">
              <a:xfrm>
                <a:off x="1185518" y="1532122"/>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105" name="Straight Connector 104">
                <a:extLst>
                  <a:ext uri="{FF2B5EF4-FFF2-40B4-BE49-F238E27FC236}">
                    <a16:creationId xmlns:a16="http://schemas.microsoft.com/office/drawing/2014/main" id="{B07CA779-8330-4992-828C-2A972E6B5A3F}"/>
                  </a:ext>
                </a:extLst>
              </p:cNvPr>
              <p:cNvCxnSpPr>
                <a:cxnSpLocks/>
              </p:cNvCxnSpPr>
              <p:nvPr/>
            </p:nvCxnSpPr>
            <p:spPr bwMode="auto">
              <a:xfrm>
                <a:off x="1185518" y="688805"/>
                <a:ext cx="423083" cy="0"/>
              </a:xfrm>
              <a:prstGeom prst="line">
                <a:avLst/>
              </a:prstGeom>
              <a:noFill/>
              <a:ln w="28575" cap="flat" cmpd="sng" algn="ctr">
                <a:solidFill>
                  <a:schemeClr val="bg1"/>
                </a:solidFill>
                <a:prstDash val="solid"/>
                <a:round/>
                <a:headEnd type="none" w="med" len="med"/>
                <a:tailEnd type="none" w="med" len="med"/>
              </a:ln>
              <a:effectLst/>
            </p:spPr>
          </p:cxnSp>
        </p:grpSp>
      </p:grpSp>
      <p:sp>
        <p:nvSpPr>
          <p:cNvPr id="112" name="Freeform: Shape 111">
            <a:extLst>
              <a:ext uri="{FF2B5EF4-FFF2-40B4-BE49-F238E27FC236}">
                <a16:creationId xmlns:a16="http://schemas.microsoft.com/office/drawing/2014/main" id="{13B58243-517D-46CD-BE47-6140FFB40F15}"/>
              </a:ext>
            </a:extLst>
          </p:cNvPr>
          <p:cNvSpPr/>
          <p:nvPr/>
        </p:nvSpPr>
        <p:spPr bwMode="auto">
          <a:xfrm>
            <a:off x="5845573" y="1627791"/>
            <a:ext cx="5913040" cy="2839204"/>
          </a:xfrm>
          <a:custGeom>
            <a:avLst/>
            <a:gdLst>
              <a:gd name="connsiteX0" fmla="*/ 0 w 6203950"/>
              <a:gd name="connsiteY0" fmla="*/ 0 h 3397250"/>
              <a:gd name="connsiteX1" fmla="*/ 0 w 6203950"/>
              <a:gd name="connsiteY1" fmla="*/ 3397250 h 3397250"/>
              <a:gd name="connsiteX2" fmla="*/ 6203950 w 6203950"/>
              <a:gd name="connsiteY2" fmla="*/ 3397250 h 3397250"/>
            </a:gdLst>
            <a:ahLst/>
            <a:cxnLst>
              <a:cxn ang="0">
                <a:pos x="connsiteX0" y="connsiteY0"/>
              </a:cxn>
              <a:cxn ang="0">
                <a:pos x="connsiteX1" y="connsiteY1"/>
              </a:cxn>
              <a:cxn ang="0">
                <a:pos x="connsiteX2" y="connsiteY2"/>
              </a:cxn>
            </a:cxnLst>
            <a:rect l="l" t="t" r="r" b="b"/>
            <a:pathLst>
              <a:path w="6203950" h="3397250">
                <a:moveTo>
                  <a:pt x="0" y="0"/>
                </a:moveTo>
                <a:lnTo>
                  <a:pt x="0" y="3397250"/>
                </a:lnTo>
                <a:lnTo>
                  <a:pt x="6203950" y="3397250"/>
                </a:lnTo>
              </a:path>
            </a:pathLst>
          </a:custGeom>
          <a:noFill/>
          <a:ln w="285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113" name="TextBox 112">
            <a:extLst>
              <a:ext uri="{FF2B5EF4-FFF2-40B4-BE49-F238E27FC236}">
                <a16:creationId xmlns:a16="http://schemas.microsoft.com/office/drawing/2014/main" id="{249B84E5-4166-4486-9638-181F21E90B50}"/>
              </a:ext>
            </a:extLst>
          </p:cNvPr>
          <p:cNvSpPr txBox="1"/>
          <p:nvPr/>
        </p:nvSpPr>
        <p:spPr bwMode="auto">
          <a:xfrm>
            <a:off x="7379485" y="4720977"/>
            <a:ext cx="27613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Duration of Response (Mo)</a:t>
            </a:r>
          </a:p>
        </p:txBody>
      </p:sp>
      <p:grpSp>
        <p:nvGrpSpPr>
          <p:cNvPr id="115" name="Group 114">
            <a:extLst>
              <a:ext uri="{FF2B5EF4-FFF2-40B4-BE49-F238E27FC236}">
                <a16:creationId xmlns:a16="http://schemas.microsoft.com/office/drawing/2014/main" id="{3D8BBC3A-053E-4727-9EB0-BF77EBC34C9B}"/>
              </a:ext>
            </a:extLst>
          </p:cNvPr>
          <p:cNvGrpSpPr/>
          <p:nvPr/>
        </p:nvGrpSpPr>
        <p:grpSpPr>
          <a:xfrm rot="5400000">
            <a:off x="10944662" y="4000922"/>
            <a:ext cx="105818" cy="1034386"/>
            <a:chOff x="1185518" y="3234507"/>
            <a:chExt cx="423083" cy="2533765"/>
          </a:xfrm>
        </p:grpSpPr>
        <p:cxnSp>
          <p:nvCxnSpPr>
            <p:cNvPr id="125" name="Straight Connector 124">
              <a:extLst>
                <a:ext uri="{FF2B5EF4-FFF2-40B4-BE49-F238E27FC236}">
                  <a16:creationId xmlns:a16="http://schemas.microsoft.com/office/drawing/2014/main" id="{C335003D-766D-488F-9C53-EF358D4E7DCB}"/>
                </a:ext>
              </a:extLst>
            </p:cNvPr>
            <p:cNvCxnSpPr>
              <a:cxnSpLocks/>
            </p:cNvCxnSpPr>
            <p:nvPr/>
          </p:nvCxnSpPr>
          <p:spPr bwMode="auto">
            <a:xfrm>
              <a:off x="1185518" y="3234507"/>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126" name="Straight Connector 125">
              <a:extLst>
                <a:ext uri="{FF2B5EF4-FFF2-40B4-BE49-F238E27FC236}">
                  <a16:creationId xmlns:a16="http://schemas.microsoft.com/office/drawing/2014/main" id="{DD5E23C9-855E-47E7-A26E-E10F1CA44589}"/>
                </a:ext>
              </a:extLst>
            </p:cNvPr>
            <p:cNvCxnSpPr>
              <a:cxnSpLocks/>
            </p:cNvCxnSpPr>
            <p:nvPr/>
          </p:nvCxnSpPr>
          <p:spPr bwMode="auto">
            <a:xfrm>
              <a:off x="1185518" y="4076332"/>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127" name="Straight Connector 126">
              <a:extLst>
                <a:ext uri="{FF2B5EF4-FFF2-40B4-BE49-F238E27FC236}">
                  <a16:creationId xmlns:a16="http://schemas.microsoft.com/office/drawing/2014/main" id="{58750DB6-7FC9-47C2-9D6E-A229A4B68A27}"/>
                </a:ext>
              </a:extLst>
            </p:cNvPr>
            <p:cNvCxnSpPr>
              <a:cxnSpLocks/>
            </p:cNvCxnSpPr>
            <p:nvPr/>
          </p:nvCxnSpPr>
          <p:spPr bwMode="auto">
            <a:xfrm>
              <a:off x="1185518" y="4919552"/>
              <a:ext cx="423083" cy="0"/>
            </a:xfrm>
            <a:prstGeom prst="line">
              <a:avLst/>
            </a:prstGeom>
            <a:noFill/>
            <a:ln w="28575" cap="flat" cmpd="sng" algn="ctr">
              <a:solidFill>
                <a:schemeClr val="bg1"/>
              </a:solidFill>
              <a:prstDash val="solid"/>
              <a:round/>
              <a:headEnd type="none" w="med" len="med"/>
              <a:tailEnd type="none" w="med" len="med"/>
            </a:ln>
            <a:effectLst/>
          </p:spPr>
        </p:cxnSp>
        <p:cxnSp>
          <p:nvCxnSpPr>
            <p:cNvPr id="128" name="Straight Connector 127">
              <a:extLst>
                <a:ext uri="{FF2B5EF4-FFF2-40B4-BE49-F238E27FC236}">
                  <a16:creationId xmlns:a16="http://schemas.microsoft.com/office/drawing/2014/main" id="{E3F1F7D0-5E18-4C07-AE94-E8A33373614E}"/>
                </a:ext>
              </a:extLst>
            </p:cNvPr>
            <p:cNvCxnSpPr>
              <a:cxnSpLocks/>
            </p:cNvCxnSpPr>
            <p:nvPr/>
          </p:nvCxnSpPr>
          <p:spPr bwMode="auto">
            <a:xfrm>
              <a:off x="1185518" y="5768272"/>
              <a:ext cx="423083" cy="0"/>
            </a:xfrm>
            <a:prstGeom prst="line">
              <a:avLst/>
            </a:prstGeom>
            <a:noFill/>
            <a:ln w="28575" cap="flat" cmpd="sng" algn="ctr">
              <a:solidFill>
                <a:schemeClr val="bg1"/>
              </a:solidFill>
              <a:prstDash val="solid"/>
              <a:round/>
              <a:headEnd type="none" w="med" len="med"/>
              <a:tailEnd type="none" w="med" len="med"/>
            </a:ln>
            <a:effectLst/>
          </p:spPr>
        </p:cxnSp>
      </p:grpSp>
      <p:grpSp>
        <p:nvGrpSpPr>
          <p:cNvPr id="153" name="Group 152">
            <a:extLst>
              <a:ext uri="{FF2B5EF4-FFF2-40B4-BE49-F238E27FC236}">
                <a16:creationId xmlns:a16="http://schemas.microsoft.com/office/drawing/2014/main" id="{5F45DD29-3F70-4139-BC26-E968B75F38F1}"/>
              </a:ext>
            </a:extLst>
          </p:cNvPr>
          <p:cNvGrpSpPr/>
          <p:nvPr/>
        </p:nvGrpSpPr>
        <p:grpSpPr>
          <a:xfrm>
            <a:off x="5794077" y="5197083"/>
            <a:ext cx="5946415" cy="523220"/>
            <a:chOff x="5234125" y="5814672"/>
            <a:chExt cx="8528563" cy="523220"/>
          </a:xfrm>
        </p:grpSpPr>
        <p:sp>
          <p:nvSpPr>
            <p:cNvPr id="154" name="TextBox 153">
              <a:extLst>
                <a:ext uri="{FF2B5EF4-FFF2-40B4-BE49-F238E27FC236}">
                  <a16:creationId xmlns:a16="http://schemas.microsoft.com/office/drawing/2014/main" id="{4A52C25A-460F-43B2-81F3-A626A7CEF167}"/>
                </a:ext>
              </a:extLst>
            </p:cNvPr>
            <p:cNvSpPr txBox="1"/>
            <p:nvPr/>
          </p:nvSpPr>
          <p:spPr bwMode="auto">
            <a:xfrm>
              <a:off x="5234125" y="5814672"/>
              <a:ext cx="5522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31</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155" name="TextBox 154">
              <a:extLst>
                <a:ext uri="{FF2B5EF4-FFF2-40B4-BE49-F238E27FC236}">
                  <a16:creationId xmlns:a16="http://schemas.microsoft.com/office/drawing/2014/main" id="{2A0DFCDD-196B-4B01-B671-A550FFEF345A}"/>
                </a:ext>
              </a:extLst>
            </p:cNvPr>
            <p:cNvSpPr txBox="1"/>
            <p:nvPr/>
          </p:nvSpPr>
          <p:spPr bwMode="auto">
            <a:xfrm>
              <a:off x="5728548" y="5814672"/>
              <a:ext cx="5522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31</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156" name="TextBox 155">
              <a:extLst>
                <a:ext uri="{FF2B5EF4-FFF2-40B4-BE49-F238E27FC236}">
                  <a16:creationId xmlns:a16="http://schemas.microsoft.com/office/drawing/2014/main" id="{115BF46F-3C89-4102-B54B-4EDFE5B2565B}"/>
                </a:ext>
              </a:extLst>
            </p:cNvPr>
            <p:cNvSpPr txBox="1"/>
            <p:nvPr/>
          </p:nvSpPr>
          <p:spPr bwMode="auto">
            <a:xfrm>
              <a:off x="6222971" y="5814672"/>
              <a:ext cx="5522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27</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a:t>
              </a:r>
            </a:p>
          </p:txBody>
        </p:sp>
        <p:sp>
          <p:nvSpPr>
            <p:cNvPr id="157" name="TextBox 156">
              <a:extLst>
                <a:ext uri="{FF2B5EF4-FFF2-40B4-BE49-F238E27FC236}">
                  <a16:creationId xmlns:a16="http://schemas.microsoft.com/office/drawing/2014/main" id="{D0C58214-4844-4311-9C95-966A45080593}"/>
                </a:ext>
              </a:extLst>
            </p:cNvPr>
            <p:cNvSpPr txBox="1"/>
            <p:nvPr/>
          </p:nvSpPr>
          <p:spPr bwMode="auto">
            <a:xfrm>
              <a:off x="6721913" y="5814672"/>
              <a:ext cx="5522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24</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(5)</a:t>
              </a:r>
            </a:p>
          </p:txBody>
        </p:sp>
        <p:sp>
          <p:nvSpPr>
            <p:cNvPr id="158" name="TextBox 157">
              <a:extLst>
                <a:ext uri="{FF2B5EF4-FFF2-40B4-BE49-F238E27FC236}">
                  <a16:creationId xmlns:a16="http://schemas.microsoft.com/office/drawing/2014/main" id="{412FC2F4-E6DB-4CE6-96EE-47B18EC2C406}"/>
                </a:ext>
              </a:extLst>
            </p:cNvPr>
            <p:cNvSpPr txBox="1"/>
            <p:nvPr/>
          </p:nvSpPr>
          <p:spPr bwMode="auto">
            <a:xfrm>
              <a:off x="7206934" y="5814672"/>
              <a:ext cx="5522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21</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a:t>
              </a:r>
            </a:p>
          </p:txBody>
        </p:sp>
        <p:sp>
          <p:nvSpPr>
            <p:cNvPr id="159" name="TextBox 158">
              <a:extLst>
                <a:ext uri="{FF2B5EF4-FFF2-40B4-BE49-F238E27FC236}">
                  <a16:creationId xmlns:a16="http://schemas.microsoft.com/office/drawing/2014/main" id="{CD895582-FB94-4AA6-85B7-4B6F1A0DCC1E}"/>
                </a:ext>
              </a:extLst>
            </p:cNvPr>
            <p:cNvSpPr txBox="1"/>
            <p:nvPr/>
          </p:nvSpPr>
          <p:spPr bwMode="auto">
            <a:xfrm>
              <a:off x="7701782" y="5814672"/>
              <a:ext cx="5522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18</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a:t>
              </a:r>
            </a:p>
          </p:txBody>
        </p:sp>
        <p:sp>
          <p:nvSpPr>
            <p:cNvPr id="160" name="TextBox 159">
              <a:extLst>
                <a:ext uri="{FF2B5EF4-FFF2-40B4-BE49-F238E27FC236}">
                  <a16:creationId xmlns:a16="http://schemas.microsoft.com/office/drawing/2014/main" id="{1F33DC47-0392-497E-AE19-978DB608D765}"/>
                </a:ext>
              </a:extLst>
            </p:cNvPr>
            <p:cNvSpPr txBox="1"/>
            <p:nvPr/>
          </p:nvSpPr>
          <p:spPr bwMode="auto">
            <a:xfrm>
              <a:off x="8201538" y="5814672"/>
              <a:ext cx="5522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18</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a:t>
              </a:r>
            </a:p>
          </p:txBody>
        </p:sp>
        <p:sp>
          <p:nvSpPr>
            <p:cNvPr id="161" name="TextBox 160">
              <a:extLst>
                <a:ext uri="{FF2B5EF4-FFF2-40B4-BE49-F238E27FC236}">
                  <a16:creationId xmlns:a16="http://schemas.microsoft.com/office/drawing/2014/main" id="{A6E12BDB-8212-4040-867E-5EAAD05830F2}"/>
                </a:ext>
              </a:extLst>
            </p:cNvPr>
            <p:cNvSpPr txBox="1"/>
            <p:nvPr/>
          </p:nvSpPr>
          <p:spPr bwMode="auto">
            <a:xfrm>
              <a:off x="8633474" y="5814672"/>
              <a:ext cx="6832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15</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(11)</a:t>
              </a:r>
            </a:p>
          </p:txBody>
        </p:sp>
        <p:sp>
          <p:nvSpPr>
            <p:cNvPr id="162" name="TextBox 161">
              <a:extLst>
                <a:ext uri="{FF2B5EF4-FFF2-40B4-BE49-F238E27FC236}">
                  <a16:creationId xmlns:a16="http://schemas.microsoft.com/office/drawing/2014/main" id="{02D35E48-041F-405B-A69B-0D3BA92C00E4}"/>
                </a:ext>
              </a:extLst>
            </p:cNvPr>
            <p:cNvSpPr txBox="1"/>
            <p:nvPr/>
          </p:nvSpPr>
          <p:spPr bwMode="auto">
            <a:xfrm>
              <a:off x="9129471" y="5814672"/>
              <a:ext cx="6832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15</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(11)</a:t>
              </a:r>
            </a:p>
          </p:txBody>
        </p:sp>
        <p:sp>
          <p:nvSpPr>
            <p:cNvPr id="163" name="TextBox 162">
              <a:extLst>
                <a:ext uri="{FF2B5EF4-FFF2-40B4-BE49-F238E27FC236}">
                  <a16:creationId xmlns:a16="http://schemas.microsoft.com/office/drawing/2014/main" id="{54D49269-5F26-40DA-BCD4-4BF360AE9B53}"/>
                </a:ext>
              </a:extLst>
            </p:cNvPr>
            <p:cNvSpPr txBox="1"/>
            <p:nvPr/>
          </p:nvSpPr>
          <p:spPr bwMode="auto">
            <a:xfrm>
              <a:off x="9625467" y="5814672"/>
              <a:ext cx="6832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15</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(11)</a:t>
              </a:r>
            </a:p>
          </p:txBody>
        </p:sp>
        <p:sp>
          <p:nvSpPr>
            <p:cNvPr id="164" name="TextBox 163">
              <a:extLst>
                <a:ext uri="{FF2B5EF4-FFF2-40B4-BE49-F238E27FC236}">
                  <a16:creationId xmlns:a16="http://schemas.microsoft.com/office/drawing/2014/main" id="{0C85E4F5-9825-4CA4-B451-C0D792871B7A}"/>
                </a:ext>
              </a:extLst>
            </p:cNvPr>
            <p:cNvSpPr txBox="1"/>
            <p:nvPr/>
          </p:nvSpPr>
          <p:spPr bwMode="auto">
            <a:xfrm>
              <a:off x="10123809" y="5814672"/>
              <a:ext cx="6832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12</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(11)</a:t>
              </a:r>
            </a:p>
          </p:txBody>
        </p:sp>
        <p:sp>
          <p:nvSpPr>
            <p:cNvPr id="165" name="TextBox 164">
              <a:extLst>
                <a:ext uri="{FF2B5EF4-FFF2-40B4-BE49-F238E27FC236}">
                  <a16:creationId xmlns:a16="http://schemas.microsoft.com/office/drawing/2014/main" id="{66C167A1-9465-4F0B-8F08-A54136918403}"/>
                </a:ext>
              </a:extLst>
            </p:cNvPr>
            <p:cNvSpPr txBox="1"/>
            <p:nvPr/>
          </p:nvSpPr>
          <p:spPr bwMode="auto">
            <a:xfrm>
              <a:off x="10621269" y="5814672"/>
              <a:ext cx="6832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(12)</a:t>
              </a:r>
            </a:p>
          </p:txBody>
        </p:sp>
        <p:sp>
          <p:nvSpPr>
            <p:cNvPr id="166" name="TextBox 165">
              <a:extLst>
                <a:ext uri="{FF2B5EF4-FFF2-40B4-BE49-F238E27FC236}">
                  <a16:creationId xmlns:a16="http://schemas.microsoft.com/office/drawing/2014/main" id="{D63EA4F1-056D-41C9-94D8-ACF6D32C8583}"/>
                </a:ext>
              </a:extLst>
            </p:cNvPr>
            <p:cNvSpPr txBox="1"/>
            <p:nvPr/>
          </p:nvSpPr>
          <p:spPr bwMode="auto">
            <a:xfrm>
              <a:off x="11115393" y="5814672"/>
              <a:ext cx="6832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(13)</a:t>
              </a:r>
            </a:p>
          </p:txBody>
        </p:sp>
        <p:sp>
          <p:nvSpPr>
            <p:cNvPr id="167" name="TextBox 166">
              <a:extLst>
                <a:ext uri="{FF2B5EF4-FFF2-40B4-BE49-F238E27FC236}">
                  <a16:creationId xmlns:a16="http://schemas.microsoft.com/office/drawing/2014/main" id="{65332381-3FDB-4724-9597-97ECAA6788FB}"/>
                </a:ext>
              </a:extLst>
            </p:cNvPr>
            <p:cNvSpPr txBox="1"/>
            <p:nvPr/>
          </p:nvSpPr>
          <p:spPr bwMode="auto">
            <a:xfrm>
              <a:off x="11593507" y="5814672"/>
              <a:ext cx="6832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7</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(14)</a:t>
              </a:r>
            </a:p>
          </p:txBody>
        </p:sp>
        <p:sp>
          <p:nvSpPr>
            <p:cNvPr id="168" name="TextBox 167">
              <a:extLst>
                <a:ext uri="{FF2B5EF4-FFF2-40B4-BE49-F238E27FC236}">
                  <a16:creationId xmlns:a16="http://schemas.microsoft.com/office/drawing/2014/main" id="{02FB5984-31D9-449D-9677-ED6FC6795BD1}"/>
                </a:ext>
              </a:extLst>
            </p:cNvPr>
            <p:cNvSpPr txBox="1"/>
            <p:nvPr/>
          </p:nvSpPr>
          <p:spPr bwMode="auto">
            <a:xfrm>
              <a:off x="12085416" y="5814672"/>
              <a:ext cx="6832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(15)</a:t>
              </a:r>
            </a:p>
          </p:txBody>
        </p:sp>
        <p:sp>
          <p:nvSpPr>
            <p:cNvPr id="169" name="TextBox 168">
              <a:extLst>
                <a:ext uri="{FF2B5EF4-FFF2-40B4-BE49-F238E27FC236}">
                  <a16:creationId xmlns:a16="http://schemas.microsoft.com/office/drawing/2014/main" id="{C3FC6840-0D3F-4C66-98FF-F742FCE3457B}"/>
                </a:ext>
              </a:extLst>
            </p:cNvPr>
            <p:cNvSpPr txBox="1"/>
            <p:nvPr/>
          </p:nvSpPr>
          <p:spPr bwMode="auto">
            <a:xfrm>
              <a:off x="12605705" y="5814672"/>
              <a:ext cx="6832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(15)</a:t>
              </a:r>
            </a:p>
          </p:txBody>
        </p:sp>
        <p:sp>
          <p:nvSpPr>
            <p:cNvPr id="170" name="TextBox 169">
              <a:extLst>
                <a:ext uri="{FF2B5EF4-FFF2-40B4-BE49-F238E27FC236}">
                  <a16:creationId xmlns:a16="http://schemas.microsoft.com/office/drawing/2014/main" id="{70023C25-B1F2-4F07-9D4F-EFB378AE1D42}"/>
                </a:ext>
              </a:extLst>
            </p:cNvPr>
            <p:cNvSpPr txBox="1"/>
            <p:nvPr/>
          </p:nvSpPr>
          <p:spPr bwMode="auto">
            <a:xfrm>
              <a:off x="13079401" y="5814672"/>
              <a:ext cx="6832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(15)</a:t>
              </a:r>
            </a:p>
          </p:txBody>
        </p:sp>
      </p:grpSp>
      <p:sp>
        <p:nvSpPr>
          <p:cNvPr id="171" name="TextBox 170">
            <a:extLst>
              <a:ext uri="{FF2B5EF4-FFF2-40B4-BE49-F238E27FC236}">
                <a16:creationId xmlns:a16="http://schemas.microsoft.com/office/drawing/2014/main" id="{B2F55960-55FE-43C0-B30A-DE9E48C20EF3}"/>
              </a:ext>
            </a:extLst>
          </p:cNvPr>
          <p:cNvSpPr txBox="1"/>
          <p:nvPr/>
        </p:nvSpPr>
        <p:spPr bwMode="auto">
          <a:xfrm>
            <a:off x="4944427" y="5012064"/>
            <a:ext cx="296542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Patients at Risk, n (Number of Events)</a:t>
            </a:r>
          </a:p>
        </p:txBody>
      </p:sp>
      <p:sp>
        <p:nvSpPr>
          <p:cNvPr id="172" name="TextBox 171">
            <a:extLst>
              <a:ext uri="{FF2B5EF4-FFF2-40B4-BE49-F238E27FC236}">
                <a16:creationId xmlns:a16="http://schemas.microsoft.com/office/drawing/2014/main" id="{61BD7C40-4CF5-46D8-8DBD-30210B24C8D8}"/>
              </a:ext>
            </a:extLst>
          </p:cNvPr>
          <p:cNvSpPr txBox="1"/>
          <p:nvPr/>
        </p:nvSpPr>
        <p:spPr bwMode="auto">
          <a:xfrm>
            <a:off x="5794077" y="3053996"/>
            <a:ext cx="135588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50% probability</a:t>
            </a:r>
          </a:p>
        </p:txBody>
      </p:sp>
      <p:sp>
        <p:nvSpPr>
          <p:cNvPr id="6" name="Freeform: Shape 5">
            <a:extLst>
              <a:ext uri="{FF2B5EF4-FFF2-40B4-BE49-F238E27FC236}">
                <a16:creationId xmlns:a16="http://schemas.microsoft.com/office/drawing/2014/main" id="{74FBD1BF-8D78-437D-9E73-CB267571553E}"/>
              </a:ext>
            </a:extLst>
          </p:cNvPr>
          <p:cNvSpPr/>
          <p:nvPr/>
        </p:nvSpPr>
        <p:spPr bwMode="auto">
          <a:xfrm>
            <a:off x="5999623" y="1634895"/>
            <a:ext cx="5537200" cy="1739900"/>
          </a:xfrm>
          <a:custGeom>
            <a:avLst/>
            <a:gdLst>
              <a:gd name="connsiteX0" fmla="*/ 0 w 5537200"/>
              <a:gd name="connsiteY0" fmla="*/ 0 h 1739900"/>
              <a:gd name="connsiteX1" fmla="*/ 478367 w 5537200"/>
              <a:gd name="connsiteY1" fmla="*/ 0 h 1739900"/>
              <a:gd name="connsiteX2" fmla="*/ 478367 w 5537200"/>
              <a:gd name="connsiteY2" fmla="*/ 266700 h 1739900"/>
              <a:gd name="connsiteX3" fmla="*/ 719667 w 5537200"/>
              <a:gd name="connsiteY3" fmla="*/ 266700 h 1739900"/>
              <a:gd name="connsiteX4" fmla="*/ 719667 w 5537200"/>
              <a:gd name="connsiteY4" fmla="*/ 364067 h 1739900"/>
              <a:gd name="connsiteX5" fmla="*/ 732367 w 5537200"/>
              <a:gd name="connsiteY5" fmla="*/ 351367 h 1739900"/>
              <a:gd name="connsiteX6" fmla="*/ 732367 w 5537200"/>
              <a:gd name="connsiteY6" fmla="*/ 436033 h 1739900"/>
              <a:gd name="connsiteX7" fmla="*/ 1358900 w 5537200"/>
              <a:gd name="connsiteY7" fmla="*/ 436033 h 1739900"/>
              <a:gd name="connsiteX8" fmla="*/ 1358900 w 5537200"/>
              <a:gd name="connsiteY8" fmla="*/ 550333 h 1739900"/>
              <a:gd name="connsiteX9" fmla="*/ 1422400 w 5537200"/>
              <a:gd name="connsiteY9" fmla="*/ 550333 h 1739900"/>
              <a:gd name="connsiteX10" fmla="*/ 1422400 w 5537200"/>
              <a:gd name="connsiteY10" fmla="*/ 643467 h 1739900"/>
              <a:gd name="connsiteX11" fmla="*/ 1439334 w 5537200"/>
              <a:gd name="connsiteY11" fmla="*/ 643467 h 1739900"/>
              <a:gd name="connsiteX12" fmla="*/ 1439334 w 5537200"/>
              <a:gd name="connsiteY12" fmla="*/ 766233 h 1739900"/>
              <a:gd name="connsiteX13" fmla="*/ 1443567 w 5537200"/>
              <a:gd name="connsiteY13" fmla="*/ 766233 h 1739900"/>
              <a:gd name="connsiteX14" fmla="*/ 1443567 w 5537200"/>
              <a:gd name="connsiteY14" fmla="*/ 863600 h 1739900"/>
              <a:gd name="connsiteX15" fmla="*/ 2235200 w 5537200"/>
              <a:gd name="connsiteY15" fmla="*/ 863600 h 1739900"/>
              <a:gd name="connsiteX16" fmla="*/ 2235200 w 5537200"/>
              <a:gd name="connsiteY16" fmla="*/ 977900 h 1739900"/>
              <a:gd name="connsiteX17" fmla="*/ 2353734 w 5537200"/>
              <a:gd name="connsiteY17" fmla="*/ 977900 h 1739900"/>
              <a:gd name="connsiteX18" fmla="*/ 2353734 w 5537200"/>
              <a:gd name="connsiteY18" fmla="*/ 1092200 h 1739900"/>
              <a:gd name="connsiteX19" fmla="*/ 3526367 w 5537200"/>
              <a:gd name="connsiteY19" fmla="*/ 1092200 h 1739900"/>
              <a:gd name="connsiteX20" fmla="*/ 3526367 w 5537200"/>
              <a:gd name="connsiteY20" fmla="*/ 1240367 h 1739900"/>
              <a:gd name="connsiteX21" fmla="*/ 3797300 w 5537200"/>
              <a:gd name="connsiteY21" fmla="*/ 1240367 h 1739900"/>
              <a:gd name="connsiteX22" fmla="*/ 3797300 w 5537200"/>
              <a:gd name="connsiteY22" fmla="*/ 1388533 h 1739900"/>
              <a:gd name="connsiteX23" fmla="*/ 4284134 w 5537200"/>
              <a:gd name="connsiteY23" fmla="*/ 1388533 h 1739900"/>
              <a:gd name="connsiteX24" fmla="*/ 4284134 w 5537200"/>
              <a:gd name="connsiteY24" fmla="*/ 1549400 h 1739900"/>
              <a:gd name="connsiteX25" fmla="*/ 4495800 w 5537200"/>
              <a:gd name="connsiteY25" fmla="*/ 1549400 h 1739900"/>
              <a:gd name="connsiteX26" fmla="*/ 4495800 w 5537200"/>
              <a:gd name="connsiteY26" fmla="*/ 1739900 h 1739900"/>
              <a:gd name="connsiteX27" fmla="*/ 5537200 w 5537200"/>
              <a:gd name="connsiteY27" fmla="*/ 1739900 h 1739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537200" h="1739900">
                <a:moveTo>
                  <a:pt x="0" y="0"/>
                </a:moveTo>
                <a:lnTo>
                  <a:pt x="478367" y="0"/>
                </a:lnTo>
                <a:lnTo>
                  <a:pt x="478367" y="266700"/>
                </a:lnTo>
                <a:lnTo>
                  <a:pt x="719667" y="266700"/>
                </a:lnTo>
                <a:lnTo>
                  <a:pt x="719667" y="364067"/>
                </a:lnTo>
                <a:lnTo>
                  <a:pt x="732367" y="351367"/>
                </a:lnTo>
                <a:lnTo>
                  <a:pt x="732367" y="436033"/>
                </a:lnTo>
                <a:lnTo>
                  <a:pt x="1358900" y="436033"/>
                </a:lnTo>
                <a:lnTo>
                  <a:pt x="1358900" y="550333"/>
                </a:lnTo>
                <a:lnTo>
                  <a:pt x="1422400" y="550333"/>
                </a:lnTo>
                <a:lnTo>
                  <a:pt x="1422400" y="643467"/>
                </a:lnTo>
                <a:lnTo>
                  <a:pt x="1439334" y="643467"/>
                </a:lnTo>
                <a:lnTo>
                  <a:pt x="1439334" y="766233"/>
                </a:lnTo>
                <a:lnTo>
                  <a:pt x="1443567" y="766233"/>
                </a:lnTo>
                <a:lnTo>
                  <a:pt x="1443567" y="863600"/>
                </a:lnTo>
                <a:lnTo>
                  <a:pt x="2235200" y="863600"/>
                </a:lnTo>
                <a:lnTo>
                  <a:pt x="2235200" y="977900"/>
                </a:lnTo>
                <a:lnTo>
                  <a:pt x="2353734" y="977900"/>
                </a:lnTo>
                <a:lnTo>
                  <a:pt x="2353734" y="1092200"/>
                </a:lnTo>
                <a:lnTo>
                  <a:pt x="3526367" y="1092200"/>
                </a:lnTo>
                <a:lnTo>
                  <a:pt x="3526367" y="1240367"/>
                </a:lnTo>
                <a:lnTo>
                  <a:pt x="3797300" y="1240367"/>
                </a:lnTo>
                <a:lnTo>
                  <a:pt x="3797300" y="1388533"/>
                </a:lnTo>
                <a:lnTo>
                  <a:pt x="4284134" y="1388533"/>
                </a:lnTo>
                <a:lnTo>
                  <a:pt x="4284134" y="1549400"/>
                </a:lnTo>
                <a:lnTo>
                  <a:pt x="4495800" y="1549400"/>
                </a:lnTo>
                <a:lnTo>
                  <a:pt x="4495800" y="1739900"/>
                </a:lnTo>
                <a:lnTo>
                  <a:pt x="5537200" y="1739900"/>
                </a:lnTo>
              </a:path>
            </a:pathLst>
          </a:custGeom>
          <a:noFill/>
          <a:ln w="28575">
            <a:solidFill>
              <a:schemeClr val="accent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cxnSp>
        <p:nvCxnSpPr>
          <p:cNvPr id="8" name="Straight Connector 7">
            <a:extLst>
              <a:ext uri="{FF2B5EF4-FFF2-40B4-BE49-F238E27FC236}">
                <a16:creationId xmlns:a16="http://schemas.microsoft.com/office/drawing/2014/main" id="{4B8BAC0F-7793-4C7F-BBC5-1CE91476CE50}"/>
              </a:ext>
            </a:extLst>
          </p:cNvPr>
          <p:cNvCxnSpPr/>
          <p:nvPr/>
        </p:nvCxnSpPr>
        <p:spPr bwMode="auto">
          <a:xfrm>
            <a:off x="6958220" y="2005824"/>
            <a:ext cx="0" cy="151834"/>
          </a:xfrm>
          <a:prstGeom prst="line">
            <a:avLst/>
          </a:prstGeom>
          <a:noFill/>
          <a:ln w="28575" cap="flat" cmpd="sng" algn="ctr">
            <a:solidFill>
              <a:schemeClr val="accent1"/>
            </a:solidFill>
            <a:prstDash val="solid"/>
            <a:round/>
            <a:headEnd type="none" w="med" len="med"/>
            <a:tailEnd type="none" w="med" len="med"/>
          </a:ln>
          <a:effectLst/>
        </p:spPr>
      </p:cxnSp>
      <p:cxnSp>
        <p:nvCxnSpPr>
          <p:cNvPr id="174" name="Straight Connector 173">
            <a:extLst>
              <a:ext uri="{FF2B5EF4-FFF2-40B4-BE49-F238E27FC236}">
                <a16:creationId xmlns:a16="http://schemas.microsoft.com/office/drawing/2014/main" id="{9A032051-882D-4CA4-9DBC-80FCDDF7E459}"/>
              </a:ext>
            </a:extLst>
          </p:cNvPr>
          <p:cNvCxnSpPr/>
          <p:nvPr/>
        </p:nvCxnSpPr>
        <p:spPr bwMode="auto">
          <a:xfrm>
            <a:off x="6472019" y="1853881"/>
            <a:ext cx="0" cy="151834"/>
          </a:xfrm>
          <a:prstGeom prst="line">
            <a:avLst/>
          </a:prstGeom>
          <a:noFill/>
          <a:ln w="28575" cap="flat" cmpd="sng" algn="ctr">
            <a:solidFill>
              <a:schemeClr val="accent1"/>
            </a:solidFill>
            <a:prstDash val="solid"/>
            <a:round/>
            <a:headEnd type="none" w="med" len="med"/>
            <a:tailEnd type="none" w="med" len="med"/>
          </a:ln>
          <a:effectLst/>
        </p:spPr>
      </p:cxnSp>
      <p:cxnSp>
        <p:nvCxnSpPr>
          <p:cNvPr id="175" name="Straight Connector 174">
            <a:extLst>
              <a:ext uri="{FF2B5EF4-FFF2-40B4-BE49-F238E27FC236}">
                <a16:creationId xmlns:a16="http://schemas.microsoft.com/office/drawing/2014/main" id="{506AB130-F833-4032-BACE-E2328DEBA372}"/>
              </a:ext>
            </a:extLst>
          </p:cNvPr>
          <p:cNvCxnSpPr>
            <a:cxnSpLocks/>
          </p:cNvCxnSpPr>
          <p:nvPr/>
        </p:nvCxnSpPr>
        <p:spPr bwMode="auto">
          <a:xfrm>
            <a:off x="7194979" y="1993016"/>
            <a:ext cx="0" cy="151834"/>
          </a:xfrm>
          <a:prstGeom prst="line">
            <a:avLst/>
          </a:prstGeom>
          <a:noFill/>
          <a:ln w="28575" cap="flat" cmpd="sng" algn="ctr">
            <a:solidFill>
              <a:schemeClr val="accent1"/>
            </a:solidFill>
            <a:prstDash val="solid"/>
            <a:round/>
            <a:headEnd type="none" w="med" len="med"/>
            <a:tailEnd type="none" w="med" len="med"/>
          </a:ln>
          <a:effectLst/>
        </p:spPr>
      </p:cxnSp>
      <p:cxnSp>
        <p:nvCxnSpPr>
          <p:cNvPr id="176" name="Straight Connector 175">
            <a:extLst>
              <a:ext uri="{FF2B5EF4-FFF2-40B4-BE49-F238E27FC236}">
                <a16:creationId xmlns:a16="http://schemas.microsoft.com/office/drawing/2014/main" id="{4612B42E-AAAF-4662-B7E5-8C39AB6989BD}"/>
              </a:ext>
            </a:extLst>
          </p:cNvPr>
          <p:cNvCxnSpPr>
            <a:cxnSpLocks/>
          </p:cNvCxnSpPr>
          <p:nvPr/>
        </p:nvCxnSpPr>
        <p:spPr bwMode="auto">
          <a:xfrm>
            <a:off x="7245597" y="1993016"/>
            <a:ext cx="0" cy="151834"/>
          </a:xfrm>
          <a:prstGeom prst="line">
            <a:avLst/>
          </a:prstGeom>
          <a:noFill/>
          <a:ln w="28575" cap="flat" cmpd="sng" algn="ctr">
            <a:solidFill>
              <a:schemeClr val="accent1"/>
            </a:solidFill>
            <a:prstDash val="solid"/>
            <a:round/>
            <a:headEnd type="none" w="med" len="med"/>
            <a:tailEnd type="none" w="med" len="med"/>
          </a:ln>
          <a:effectLst/>
        </p:spPr>
      </p:cxnSp>
      <p:cxnSp>
        <p:nvCxnSpPr>
          <p:cNvPr id="177" name="Straight Connector 176">
            <a:extLst>
              <a:ext uri="{FF2B5EF4-FFF2-40B4-BE49-F238E27FC236}">
                <a16:creationId xmlns:a16="http://schemas.microsoft.com/office/drawing/2014/main" id="{74C26AF1-B587-4C13-B857-AFDDEEE65408}"/>
              </a:ext>
            </a:extLst>
          </p:cNvPr>
          <p:cNvCxnSpPr/>
          <p:nvPr/>
        </p:nvCxnSpPr>
        <p:spPr bwMode="auto">
          <a:xfrm>
            <a:off x="8153174" y="2432228"/>
            <a:ext cx="0" cy="151834"/>
          </a:xfrm>
          <a:prstGeom prst="line">
            <a:avLst/>
          </a:prstGeom>
          <a:noFill/>
          <a:ln w="28575" cap="flat" cmpd="sng" algn="ctr">
            <a:solidFill>
              <a:schemeClr val="accent1"/>
            </a:solidFill>
            <a:prstDash val="solid"/>
            <a:round/>
            <a:headEnd type="none" w="med" len="med"/>
            <a:tailEnd type="none" w="med" len="med"/>
          </a:ln>
          <a:effectLst/>
        </p:spPr>
      </p:cxnSp>
      <p:cxnSp>
        <p:nvCxnSpPr>
          <p:cNvPr id="178" name="Straight Connector 177">
            <a:extLst>
              <a:ext uri="{FF2B5EF4-FFF2-40B4-BE49-F238E27FC236}">
                <a16:creationId xmlns:a16="http://schemas.microsoft.com/office/drawing/2014/main" id="{80917663-2EF3-4836-8A2A-7BF1C7C1A662}"/>
              </a:ext>
            </a:extLst>
          </p:cNvPr>
          <p:cNvCxnSpPr/>
          <p:nvPr/>
        </p:nvCxnSpPr>
        <p:spPr bwMode="auto">
          <a:xfrm>
            <a:off x="9080166" y="2650679"/>
            <a:ext cx="0" cy="151834"/>
          </a:xfrm>
          <a:prstGeom prst="line">
            <a:avLst/>
          </a:prstGeom>
          <a:noFill/>
          <a:ln w="28575" cap="flat" cmpd="sng" algn="ctr">
            <a:solidFill>
              <a:schemeClr val="accent1"/>
            </a:solidFill>
            <a:prstDash val="solid"/>
            <a:round/>
            <a:headEnd type="none" w="med" len="med"/>
            <a:tailEnd type="none" w="med" len="med"/>
          </a:ln>
          <a:effectLst/>
        </p:spPr>
      </p:cxnSp>
      <p:cxnSp>
        <p:nvCxnSpPr>
          <p:cNvPr id="179" name="Straight Connector 178">
            <a:extLst>
              <a:ext uri="{FF2B5EF4-FFF2-40B4-BE49-F238E27FC236}">
                <a16:creationId xmlns:a16="http://schemas.microsoft.com/office/drawing/2014/main" id="{14F6A7A7-0DC7-471C-BFD0-85270B510A59}"/>
              </a:ext>
            </a:extLst>
          </p:cNvPr>
          <p:cNvCxnSpPr/>
          <p:nvPr/>
        </p:nvCxnSpPr>
        <p:spPr bwMode="auto">
          <a:xfrm>
            <a:off x="9270666" y="2650679"/>
            <a:ext cx="0" cy="151834"/>
          </a:xfrm>
          <a:prstGeom prst="line">
            <a:avLst/>
          </a:prstGeom>
          <a:noFill/>
          <a:ln w="28575" cap="flat" cmpd="sng" algn="ctr">
            <a:solidFill>
              <a:schemeClr val="accent1"/>
            </a:solidFill>
            <a:prstDash val="solid"/>
            <a:round/>
            <a:headEnd type="none" w="med" len="med"/>
            <a:tailEnd type="none" w="med" len="med"/>
          </a:ln>
          <a:effectLst/>
        </p:spPr>
      </p:cxnSp>
      <p:cxnSp>
        <p:nvCxnSpPr>
          <p:cNvPr id="180" name="Straight Connector 179">
            <a:extLst>
              <a:ext uri="{FF2B5EF4-FFF2-40B4-BE49-F238E27FC236}">
                <a16:creationId xmlns:a16="http://schemas.microsoft.com/office/drawing/2014/main" id="{849A650A-464A-4620-824A-FDA3C207DB56}"/>
              </a:ext>
            </a:extLst>
          </p:cNvPr>
          <p:cNvCxnSpPr/>
          <p:nvPr/>
        </p:nvCxnSpPr>
        <p:spPr bwMode="auto">
          <a:xfrm>
            <a:off x="9312780" y="2650679"/>
            <a:ext cx="0" cy="151834"/>
          </a:xfrm>
          <a:prstGeom prst="line">
            <a:avLst/>
          </a:prstGeom>
          <a:noFill/>
          <a:ln w="28575" cap="flat" cmpd="sng" algn="ctr">
            <a:solidFill>
              <a:schemeClr val="accent1"/>
            </a:solidFill>
            <a:prstDash val="solid"/>
            <a:round/>
            <a:headEnd type="none" w="med" len="med"/>
            <a:tailEnd type="none" w="med" len="med"/>
          </a:ln>
          <a:effectLst/>
        </p:spPr>
      </p:cxnSp>
      <p:cxnSp>
        <p:nvCxnSpPr>
          <p:cNvPr id="181" name="Straight Connector 180">
            <a:extLst>
              <a:ext uri="{FF2B5EF4-FFF2-40B4-BE49-F238E27FC236}">
                <a16:creationId xmlns:a16="http://schemas.microsoft.com/office/drawing/2014/main" id="{A5BDA38A-86F7-4BC6-BBF1-41CA173D0571}"/>
              </a:ext>
            </a:extLst>
          </p:cNvPr>
          <p:cNvCxnSpPr/>
          <p:nvPr/>
        </p:nvCxnSpPr>
        <p:spPr bwMode="auto">
          <a:xfrm>
            <a:off x="9583924" y="2791762"/>
            <a:ext cx="0" cy="151834"/>
          </a:xfrm>
          <a:prstGeom prst="line">
            <a:avLst/>
          </a:prstGeom>
          <a:noFill/>
          <a:ln w="28575" cap="flat" cmpd="sng" algn="ctr">
            <a:solidFill>
              <a:schemeClr val="accent1"/>
            </a:solidFill>
            <a:prstDash val="solid"/>
            <a:round/>
            <a:headEnd type="none" w="med" len="med"/>
            <a:tailEnd type="none" w="med" len="med"/>
          </a:ln>
          <a:effectLst/>
        </p:spPr>
      </p:cxnSp>
      <p:cxnSp>
        <p:nvCxnSpPr>
          <p:cNvPr id="182" name="Straight Connector 181">
            <a:extLst>
              <a:ext uri="{FF2B5EF4-FFF2-40B4-BE49-F238E27FC236}">
                <a16:creationId xmlns:a16="http://schemas.microsoft.com/office/drawing/2014/main" id="{D448EE54-61BC-44F5-B7C5-E9C927F96717}"/>
              </a:ext>
            </a:extLst>
          </p:cNvPr>
          <p:cNvCxnSpPr/>
          <p:nvPr/>
        </p:nvCxnSpPr>
        <p:spPr bwMode="auto">
          <a:xfrm>
            <a:off x="9935003" y="2947829"/>
            <a:ext cx="0" cy="151834"/>
          </a:xfrm>
          <a:prstGeom prst="line">
            <a:avLst/>
          </a:prstGeom>
          <a:noFill/>
          <a:ln w="28575" cap="flat" cmpd="sng" algn="ctr">
            <a:solidFill>
              <a:schemeClr val="accent1"/>
            </a:solidFill>
            <a:prstDash val="solid"/>
            <a:round/>
            <a:headEnd type="none" w="med" len="med"/>
            <a:tailEnd type="none" w="med" len="med"/>
          </a:ln>
          <a:effectLst/>
        </p:spPr>
      </p:cxnSp>
      <p:cxnSp>
        <p:nvCxnSpPr>
          <p:cNvPr id="183" name="Straight Connector 182">
            <a:extLst>
              <a:ext uri="{FF2B5EF4-FFF2-40B4-BE49-F238E27FC236}">
                <a16:creationId xmlns:a16="http://schemas.microsoft.com/office/drawing/2014/main" id="{3442B07C-BD24-4F86-9B01-A14DB9D82983}"/>
              </a:ext>
            </a:extLst>
          </p:cNvPr>
          <p:cNvCxnSpPr/>
          <p:nvPr/>
        </p:nvCxnSpPr>
        <p:spPr bwMode="auto">
          <a:xfrm>
            <a:off x="10495690" y="3298310"/>
            <a:ext cx="0" cy="151834"/>
          </a:xfrm>
          <a:prstGeom prst="line">
            <a:avLst/>
          </a:prstGeom>
          <a:noFill/>
          <a:ln w="28575" cap="flat" cmpd="sng" algn="ctr">
            <a:solidFill>
              <a:schemeClr val="accent1"/>
            </a:solidFill>
            <a:prstDash val="solid"/>
            <a:round/>
            <a:headEnd type="none" w="med" len="med"/>
            <a:tailEnd type="none" w="med" len="med"/>
          </a:ln>
          <a:effectLst/>
        </p:spPr>
      </p:cxnSp>
      <p:cxnSp>
        <p:nvCxnSpPr>
          <p:cNvPr id="184" name="Straight Connector 183">
            <a:extLst>
              <a:ext uri="{FF2B5EF4-FFF2-40B4-BE49-F238E27FC236}">
                <a16:creationId xmlns:a16="http://schemas.microsoft.com/office/drawing/2014/main" id="{43591122-C397-4427-91F5-BE7174792D82}"/>
              </a:ext>
            </a:extLst>
          </p:cNvPr>
          <p:cNvCxnSpPr/>
          <p:nvPr/>
        </p:nvCxnSpPr>
        <p:spPr bwMode="auto">
          <a:xfrm>
            <a:off x="10748541" y="3298310"/>
            <a:ext cx="0" cy="151834"/>
          </a:xfrm>
          <a:prstGeom prst="line">
            <a:avLst/>
          </a:prstGeom>
          <a:noFill/>
          <a:ln w="28575" cap="flat" cmpd="sng" algn="ctr">
            <a:solidFill>
              <a:schemeClr val="accent1"/>
            </a:solidFill>
            <a:prstDash val="solid"/>
            <a:round/>
            <a:headEnd type="none" w="med" len="med"/>
            <a:tailEnd type="none" w="med" len="med"/>
          </a:ln>
          <a:effectLst/>
        </p:spPr>
      </p:cxnSp>
      <p:cxnSp>
        <p:nvCxnSpPr>
          <p:cNvPr id="185" name="Straight Connector 184">
            <a:extLst>
              <a:ext uri="{FF2B5EF4-FFF2-40B4-BE49-F238E27FC236}">
                <a16:creationId xmlns:a16="http://schemas.microsoft.com/office/drawing/2014/main" id="{92D936E7-2F6E-4456-8CB6-622C8D987551}"/>
              </a:ext>
            </a:extLst>
          </p:cNvPr>
          <p:cNvCxnSpPr/>
          <p:nvPr/>
        </p:nvCxnSpPr>
        <p:spPr bwMode="auto">
          <a:xfrm>
            <a:off x="11001778" y="3298310"/>
            <a:ext cx="0" cy="151834"/>
          </a:xfrm>
          <a:prstGeom prst="line">
            <a:avLst/>
          </a:prstGeom>
          <a:noFill/>
          <a:ln w="28575" cap="flat" cmpd="sng" algn="ctr">
            <a:solidFill>
              <a:schemeClr val="accent1"/>
            </a:solidFill>
            <a:prstDash val="solid"/>
            <a:round/>
            <a:headEnd type="none" w="med" len="med"/>
            <a:tailEnd type="none" w="med" len="med"/>
          </a:ln>
          <a:effectLst/>
        </p:spPr>
      </p:cxnSp>
      <p:cxnSp>
        <p:nvCxnSpPr>
          <p:cNvPr id="186" name="Straight Connector 185">
            <a:extLst>
              <a:ext uri="{FF2B5EF4-FFF2-40B4-BE49-F238E27FC236}">
                <a16:creationId xmlns:a16="http://schemas.microsoft.com/office/drawing/2014/main" id="{25A82FA1-ABE6-4AA8-A0B6-9C1BBE465AF8}"/>
              </a:ext>
            </a:extLst>
          </p:cNvPr>
          <p:cNvCxnSpPr/>
          <p:nvPr/>
        </p:nvCxnSpPr>
        <p:spPr bwMode="auto">
          <a:xfrm>
            <a:off x="11086445" y="3298310"/>
            <a:ext cx="0" cy="151834"/>
          </a:xfrm>
          <a:prstGeom prst="line">
            <a:avLst/>
          </a:prstGeom>
          <a:noFill/>
          <a:ln w="28575" cap="flat" cmpd="sng" algn="ctr">
            <a:solidFill>
              <a:schemeClr val="accent1"/>
            </a:solidFill>
            <a:prstDash val="solid"/>
            <a:round/>
            <a:headEnd type="none" w="med" len="med"/>
            <a:tailEnd type="none" w="med" len="med"/>
          </a:ln>
          <a:effectLst/>
        </p:spPr>
      </p:cxnSp>
      <p:cxnSp>
        <p:nvCxnSpPr>
          <p:cNvPr id="187" name="Straight Connector 186">
            <a:extLst>
              <a:ext uri="{FF2B5EF4-FFF2-40B4-BE49-F238E27FC236}">
                <a16:creationId xmlns:a16="http://schemas.microsoft.com/office/drawing/2014/main" id="{0241A4A0-1084-4D99-BD31-7C0FE46B0466}"/>
              </a:ext>
            </a:extLst>
          </p:cNvPr>
          <p:cNvCxnSpPr/>
          <p:nvPr/>
        </p:nvCxnSpPr>
        <p:spPr bwMode="auto">
          <a:xfrm>
            <a:off x="11481495" y="3298310"/>
            <a:ext cx="0" cy="151834"/>
          </a:xfrm>
          <a:prstGeom prst="line">
            <a:avLst/>
          </a:prstGeom>
          <a:noFill/>
          <a:ln w="28575" cap="flat" cmpd="sng" algn="ctr">
            <a:solidFill>
              <a:schemeClr val="accent1"/>
            </a:solidFill>
            <a:prstDash val="solid"/>
            <a:round/>
            <a:headEnd type="none" w="med" len="med"/>
            <a:tailEnd type="none" w="med" len="med"/>
          </a:ln>
          <a:effectLst/>
        </p:spPr>
      </p:cxnSp>
      <p:cxnSp>
        <p:nvCxnSpPr>
          <p:cNvPr id="188" name="Straight Connector 187">
            <a:extLst>
              <a:ext uri="{FF2B5EF4-FFF2-40B4-BE49-F238E27FC236}">
                <a16:creationId xmlns:a16="http://schemas.microsoft.com/office/drawing/2014/main" id="{4302A011-7A91-45F0-976A-117F17E62C58}"/>
              </a:ext>
            </a:extLst>
          </p:cNvPr>
          <p:cNvCxnSpPr>
            <a:cxnSpLocks/>
          </p:cNvCxnSpPr>
          <p:nvPr/>
        </p:nvCxnSpPr>
        <p:spPr bwMode="auto">
          <a:xfrm flipH="1">
            <a:off x="10431895" y="3373621"/>
            <a:ext cx="140250" cy="0"/>
          </a:xfrm>
          <a:prstGeom prst="line">
            <a:avLst/>
          </a:prstGeom>
          <a:noFill/>
          <a:ln w="28575" cap="flat" cmpd="sng" algn="ctr">
            <a:solidFill>
              <a:schemeClr val="accent1"/>
            </a:solidFill>
            <a:prstDash val="solid"/>
            <a:round/>
            <a:headEnd type="none" w="med" len="med"/>
            <a:tailEnd type="none" w="med" len="med"/>
          </a:ln>
          <a:effectLst/>
        </p:spPr>
      </p:cxnSp>
      <p:cxnSp>
        <p:nvCxnSpPr>
          <p:cNvPr id="189" name="Straight Connector 188">
            <a:extLst>
              <a:ext uri="{FF2B5EF4-FFF2-40B4-BE49-F238E27FC236}">
                <a16:creationId xmlns:a16="http://schemas.microsoft.com/office/drawing/2014/main" id="{89C88F80-F47B-4041-BE79-AC070CDDB08C}"/>
              </a:ext>
            </a:extLst>
          </p:cNvPr>
          <p:cNvCxnSpPr>
            <a:cxnSpLocks/>
          </p:cNvCxnSpPr>
          <p:nvPr/>
        </p:nvCxnSpPr>
        <p:spPr bwMode="auto">
          <a:xfrm flipH="1">
            <a:off x="6413410" y="1900420"/>
            <a:ext cx="140250" cy="0"/>
          </a:xfrm>
          <a:prstGeom prst="line">
            <a:avLst/>
          </a:prstGeom>
          <a:noFill/>
          <a:ln w="28575" cap="flat" cmpd="sng" algn="ctr">
            <a:solidFill>
              <a:schemeClr val="accent1"/>
            </a:solidFill>
            <a:prstDash val="solid"/>
            <a:round/>
            <a:headEnd type="none" w="med" len="med"/>
            <a:tailEnd type="none" w="med" len="med"/>
          </a:ln>
          <a:effectLst/>
        </p:spPr>
      </p:cxnSp>
      <p:sp>
        <p:nvSpPr>
          <p:cNvPr id="138" name="TextBox 137">
            <a:extLst>
              <a:ext uri="{FF2B5EF4-FFF2-40B4-BE49-F238E27FC236}">
                <a16:creationId xmlns:a16="http://schemas.microsoft.com/office/drawing/2014/main" id="{15F8B620-BE94-49DF-9514-1E1FEC815353}"/>
              </a:ext>
            </a:extLst>
          </p:cNvPr>
          <p:cNvSpPr txBox="1"/>
          <p:nvPr/>
        </p:nvSpPr>
        <p:spPr>
          <a:xfrm rot="16200000">
            <a:off x="-1090711" y="3370249"/>
            <a:ext cx="346506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1E2D3A"/>
                </a:solidFill>
                <a:effectLst/>
                <a:uLnTx/>
                <a:uFillTx/>
                <a:latin typeface="Calibri" panose="020F0502020204030204" pitchFamily="34" charset="0"/>
                <a:ea typeface="+mn-ea"/>
                <a:cs typeface="Calibri" panose="020F0502020204030204" pitchFamily="34" charset="0"/>
              </a:rPr>
              <a:t>Patients (%)</a:t>
            </a:r>
          </a:p>
        </p:txBody>
      </p:sp>
      <p:grpSp>
        <p:nvGrpSpPr>
          <p:cNvPr id="136" name="Group 135">
            <a:extLst>
              <a:ext uri="{FF2B5EF4-FFF2-40B4-BE49-F238E27FC236}">
                <a16:creationId xmlns:a16="http://schemas.microsoft.com/office/drawing/2014/main" id="{782085B3-9ADB-4435-B645-83A10C7B299C}"/>
              </a:ext>
            </a:extLst>
          </p:cNvPr>
          <p:cNvGrpSpPr/>
          <p:nvPr/>
        </p:nvGrpSpPr>
        <p:grpSpPr>
          <a:xfrm>
            <a:off x="9392911" y="6207927"/>
            <a:ext cx="2488502" cy="454909"/>
            <a:chOff x="9392911" y="6207927"/>
            <a:chExt cx="2488502" cy="454909"/>
          </a:xfrm>
        </p:grpSpPr>
        <p:pic>
          <p:nvPicPr>
            <p:cNvPr id="137" name="Picture 136" descr="A picture containing text, ax, wheel&#10;&#10;Description automatically generated">
              <a:extLst>
                <a:ext uri="{FF2B5EF4-FFF2-40B4-BE49-F238E27FC236}">
                  <a16:creationId xmlns:a16="http://schemas.microsoft.com/office/drawing/2014/main" id="{E9D595AF-0A8D-460A-B308-BAF80874FF8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39" name="Rectangle 8">
              <a:extLst>
                <a:ext uri="{FF2B5EF4-FFF2-40B4-BE49-F238E27FC236}">
                  <a16:creationId xmlns:a16="http://schemas.microsoft.com/office/drawing/2014/main" id="{D19DBB05-0DBB-48D1-8315-D295F0E6ED11}"/>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hlinkClick r:id="rId5"/>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spTree>
    <p:extLst>
      <p:ext uri="{BB962C8B-B14F-4D97-AF65-F5344CB8AC3E}">
        <p14:creationId xmlns:p14="http://schemas.microsoft.com/office/powerpoint/2010/main" val="1654431581"/>
      </p:ext>
    </p:extLst>
  </p:cSld>
  <p:clrMapOvr>
    <a:masterClrMapping/>
  </p:clrMapOvr>
</p:sld>
</file>

<file path=ppt/theme/theme1.xml><?xml version="1.0" encoding="utf-8"?>
<a:theme xmlns:a="http://schemas.openxmlformats.org/drawingml/2006/main" name="2_2017_HTAA_Diabetes">
  <a:themeElements>
    <a:clrScheme name="2018 CCO LIVE">
      <a:dk1>
        <a:srgbClr val="455560"/>
      </a:dk1>
      <a:lt1>
        <a:srgbClr val="FFFFFF"/>
      </a:lt1>
      <a:dk2>
        <a:srgbClr val="000000"/>
      </a:dk2>
      <a:lt2>
        <a:srgbClr val="CDCDCF"/>
      </a:lt2>
      <a:accent1>
        <a:srgbClr val="015873"/>
      </a:accent1>
      <a:accent2>
        <a:srgbClr val="4DA1BB"/>
      </a:accent2>
      <a:accent3>
        <a:srgbClr val="E1471D"/>
      </a:accent3>
      <a:accent4>
        <a:srgbClr val="00823B"/>
      </a:accent4>
      <a:accent5>
        <a:srgbClr val="FDB338"/>
      </a:accent5>
      <a:accent6>
        <a:srgbClr val="682E74"/>
      </a:accent6>
      <a:hlink>
        <a:srgbClr val="E1471D"/>
      </a:hlink>
      <a:folHlink>
        <a:srgbClr val="015873"/>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0">
          <a:solidFill>
            <a:schemeClr val="bg1"/>
          </a:solidFill>
          <a:miter lim="800000"/>
          <a:headEnd/>
          <a:tailEnd/>
        </a:ln>
      </a:spPr>
      <a:bodyPr anchor="b"/>
      <a:lstStyle>
        <a:defPPr algn="ctr" eaLnBrk="1" hangingPunct="1">
          <a:spcBef>
            <a:spcPct val="35000"/>
          </a:spcBef>
          <a:spcAft>
            <a:spcPct val="25000"/>
          </a:spcAft>
          <a:buClr>
            <a:schemeClr val="folHlink"/>
          </a:buClr>
          <a:buNone/>
          <a:defRPr sz="1800" b="0" dirty="0">
            <a:solidFill>
              <a:schemeClr val="tx1"/>
            </a:solidFill>
            <a:latin typeface="Calibri" panose="020F0502020204030204" pitchFamily="34" charset="0"/>
          </a:defRPr>
        </a:defPPr>
      </a:lstStyle>
    </a:spDef>
    <a:lnDef>
      <a:spPr bwMode="auto">
        <a:noFill/>
        <a:ln w="28575" cap="flat" cmpd="sng" algn="ctr">
          <a:solidFill>
            <a:schemeClr val="bg1"/>
          </a:solidFill>
          <a:prstDash val="solid"/>
          <a:round/>
          <a:headEnd type="none" w="med" len="med"/>
          <a:tailEnd type="none" w="med" len="med"/>
        </a:ln>
        <a:effectLst/>
      </a:spPr>
      <a:body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a:spPr>
      <a:bodyPr wrap="square" rtlCol="0">
        <a:spAutoFit/>
      </a:bodyPr>
      <a:lstStyle>
        <a:defPPr algn="l">
          <a:lnSpc>
            <a:spcPct val="100000"/>
          </a:lnSpc>
          <a:spcBef>
            <a:spcPct val="50000"/>
          </a:spcBef>
          <a:spcAft>
            <a:spcPct val="0"/>
          </a:spcAft>
          <a:buClrTx/>
          <a:buFontTx/>
          <a:buNone/>
          <a:defRPr b="0" dirty="0" smtClean="0">
            <a:solidFill>
              <a:schemeClr val="bg1"/>
            </a:solidFill>
            <a:latin typeface="Calibri" panose="020F0502020204030204" pitchFamily="34" charset="0"/>
          </a:defRPr>
        </a:defPPr>
      </a:lstStyle>
    </a:txDef>
  </a:objectDefaults>
  <a:extraClrSchemeLst>
    <a:extraClrScheme>
      <a:clrScheme name="Custom Design 1">
        <a:dk1>
          <a:srgbClr val="CDCDCF"/>
        </a:dk1>
        <a:lt1>
          <a:srgbClr val="FFFFFF"/>
        </a:lt1>
        <a:dk2>
          <a:srgbClr val="09003E"/>
        </a:dk2>
        <a:lt2>
          <a:srgbClr val="F2F23A"/>
        </a:lt2>
        <a:accent1>
          <a:srgbClr val="12AD2B"/>
        </a:accent1>
        <a:accent2>
          <a:srgbClr val="5AAACE"/>
        </a:accent2>
        <a:accent3>
          <a:srgbClr val="AAAAAF"/>
        </a:accent3>
        <a:accent4>
          <a:srgbClr val="DADADA"/>
        </a:accent4>
        <a:accent5>
          <a:srgbClr val="AAD3AC"/>
        </a:accent5>
        <a:accent6>
          <a:srgbClr val="519ABA"/>
        </a:accent6>
        <a:hlink>
          <a:srgbClr val="F6A108"/>
        </a:hlink>
        <a:folHlink>
          <a:srgbClr val="2B85B8"/>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17_HTAA_Diabetes" id="{1367EE62-49C0-41AA-9F7D-AEA8A8F73D1D}" vid="{45DB6FF6-6200-4F3D-90FC-F48B642527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46864035F614B48B6D22A1C58D14FEE" ma:contentTypeVersion="1" ma:contentTypeDescription="Create a new document." ma:contentTypeScope="" ma:versionID="98cc7f8d685eef64bef82c908fa07a4f">
  <xsd:schema xmlns:xsd="http://www.w3.org/2001/XMLSchema" xmlns:xs="http://www.w3.org/2001/XMLSchema" xmlns:p="http://schemas.microsoft.com/office/2006/metadata/properties" xmlns:ns2="d54cbe69-32bd-412a-b004-9152f949605e" xmlns:ns3="3985906f-31e8-46fa-8116-e75b17d10f2b" targetNamespace="http://schemas.microsoft.com/office/2006/metadata/properties" ma:root="true" ma:fieldsID="d7479d94907f3148febcca4074d29070" ns2:_="" ns3:_="">
    <xsd:import namespace="d54cbe69-32bd-412a-b004-9152f949605e"/>
    <xsd:import namespace="3985906f-31e8-46fa-8116-e75b17d10f2b"/>
    <xsd:element name="properties">
      <xsd:complexType>
        <xsd:sequence>
          <xsd:element name="documentManagement">
            <xsd:complexType>
              <xsd:all>
                <xsd:element ref="ns2:_dlc_DocId" minOccurs="0"/>
                <xsd:element ref="ns2:_dlc_DocIdUrl" minOccurs="0"/>
                <xsd:element ref="ns2:_dlc_DocIdPersistId" minOccurs="0"/>
                <xsd:element ref="ns3:Document_x0020_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4cbe69-32bd-412a-b004-9152f949605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3985906f-31e8-46fa-8116-e75b17d10f2b" elementFormDefault="qualified">
    <xsd:import namespace="http://schemas.microsoft.com/office/2006/documentManagement/types"/>
    <xsd:import namespace="http://schemas.microsoft.com/office/infopath/2007/PartnerControls"/>
    <xsd:element name="Document_x0020_Category" ma:index="11" nillable="true" ma:displayName="Document Category" ma:internalName="Document_x0020_Category">
      <xsd:simpleType>
        <xsd:restriction base="dms:Choice">
          <xsd:enumeration value="Module with Slide Embeds - New"/>
          <xsd:enumeration value="Slides - Online (non-CME)-New"/>
          <xsd:enumeration value="Online Figures/Tables"/>
          <xsd:enumeration value="Outcomes - Questions"/>
          <xsd:enumeration value="Permissions"/>
          <xsd:enumeration value="Slide Des Req - Full Redraw"/>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ocument_x0020_Category xmlns="3985906f-31e8-46fa-8116-e75b17d10f2b">Slides - Online (non-CME)-New</Document_x0020_Category>
    <_dlc_DocId xmlns="d54cbe69-32bd-412a-b004-9152f949605e">56M7VY3CDVN5-552732449-2</_dlc_DocId>
    <_dlc_DocIdUrl xmlns="d54cbe69-32bd-412a-b004-9152f949605e">
      <Url>https://intranet.clinicaloptions.com/mews/oncology/ONC_2022_Myeloma_BCMA_Research_TM_(PRP4412)/CME-certified_Module_with_embedded_slides__pre_post/_layouts/15/DocIdRedir.aspx?ID=56M7VY3CDVN5-552732449-2</Url>
      <Description>56M7VY3CDVN5-552732449-2</Description>
    </_dlc_DocIdUrl>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037735A-D522-419A-942A-7C7DBFCA8A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4cbe69-32bd-412a-b004-9152f949605e"/>
    <ds:schemaRef ds:uri="3985906f-31e8-46fa-8116-e75b17d10f2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DB33A3D-BC18-403E-8718-08E2BEDA8AA9}">
  <ds:schemaRefs>
    <ds:schemaRef ds:uri="http://purl.org/dc/dcmitype/"/>
    <ds:schemaRef ds:uri="3985906f-31e8-46fa-8116-e75b17d10f2b"/>
    <ds:schemaRef ds:uri="http://schemas.microsoft.com/office/2006/documentManagement/types"/>
    <ds:schemaRef ds:uri="http://schemas.microsoft.com/office/infopath/2007/PartnerControls"/>
    <ds:schemaRef ds:uri="http://purl.org/dc/terms/"/>
    <ds:schemaRef ds:uri="http://www.w3.org/XML/1998/namespace"/>
    <ds:schemaRef ds:uri="http://schemas.microsoft.com/office/2006/metadata/properties"/>
    <ds:schemaRef ds:uri="http://schemas.openxmlformats.org/package/2006/metadata/core-properties"/>
    <ds:schemaRef ds:uri="d54cbe69-32bd-412a-b004-9152f949605e"/>
    <ds:schemaRef ds:uri="http://purl.org/dc/elements/1.1/"/>
  </ds:schemaRefs>
</ds:datastoreItem>
</file>

<file path=customXml/itemProps3.xml><?xml version="1.0" encoding="utf-8"?>
<ds:datastoreItem xmlns:ds="http://schemas.openxmlformats.org/officeDocument/2006/customXml" ds:itemID="{FC08AC54-5548-4DCB-A400-C0ADDCB4A884}">
  <ds:schemaRefs>
    <ds:schemaRef ds:uri="http://schemas.microsoft.com/sharepoint/events"/>
  </ds:schemaRefs>
</ds:datastoreItem>
</file>

<file path=customXml/itemProps4.xml><?xml version="1.0" encoding="utf-8"?>
<ds:datastoreItem xmlns:ds="http://schemas.openxmlformats.org/officeDocument/2006/customXml" ds:itemID="{F9265960-DA01-4FD9-A961-42BCB0A9C5E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831</TotalTime>
  <Words>11457</Words>
  <Application>Microsoft Office PowerPoint</Application>
  <PresentationFormat>Widescreen</PresentationFormat>
  <Paragraphs>2326</Paragraphs>
  <Slides>52</Slides>
  <Notes>52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52</vt:i4>
      </vt:variant>
    </vt:vector>
  </HeadingPairs>
  <TitlesOfParts>
    <vt:vector size="59" baseType="lpstr">
      <vt:lpstr>Arial</vt:lpstr>
      <vt:lpstr>Calibri</vt:lpstr>
      <vt:lpstr>Georgia</vt:lpstr>
      <vt:lpstr>Roboto</vt:lpstr>
      <vt:lpstr>Times</vt:lpstr>
      <vt:lpstr>Wingdings</vt:lpstr>
      <vt:lpstr>2_2017_HTAA_Diabetes</vt:lpstr>
      <vt:lpstr>Targeting BCMA in Multiple Myeloma:  Evidence-Based Guidance for Current and  Near Future Clinical Integration</vt:lpstr>
      <vt:lpstr>About These Slides</vt:lpstr>
      <vt:lpstr>Faculty</vt:lpstr>
      <vt:lpstr>BCMA in Multiple Myeloma</vt:lpstr>
      <vt:lpstr>Mechanism of Action for Novel BCMA-Targeted Therapies</vt:lpstr>
      <vt:lpstr>BCMA Antibody–Drug Conjugates in  Multiple Myeloma</vt:lpstr>
      <vt:lpstr>Belantamab Mafodotin: Overview</vt:lpstr>
      <vt:lpstr>Phase II DREAMM-2: Belantamab Mafodotin in  R/R MM—Study Design and Baseline Characteristics</vt:lpstr>
      <vt:lpstr>Phase II DREAMM-2: Response and DoR at 13 Mo of Follow-up—Belantamab Mafodotin 2.5 mg/kg</vt:lpstr>
      <vt:lpstr>Phase II DREAMM-2: OS (ITT and by Response) at  13 Mo of Follow-up—Belantamab Mafodotin 2.5 mg/kg</vt:lpstr>
      <vt:lpstr>Phase II DREAMM-2: Safety with Belantamab Mafodotin</vt:lpstr>
      <vt:lpstr>Monitoring and Partnership Are Required to  Manage Corneal Events With Belantamab Mafodotin</vt:lpstr>
      <vt:lpstr>Corneal Exam Findings and Management Approaches</vt:lpstr>
      <vt:lpstr>Phase II DREAMM-2: Post Hoc Analysis— Outcomes With Prolonged Dose Delay</vt:lpstr>
      <vt:lpstr>Preliminary Results of Combination Treatment  With Belantamab Mafodotin</vt:lpstr>
      <vt:lpstr>Phase I ALGONQUIN Part 1: PFS With  Belantamab Mafodotin + PomDex</vt:lpstr>
      <vt:lpstr>Preliminary Results of Belantamab Mafodotin in Induction Therapy in Newly Diagnosed MM</vt:lpstr>
      <vt:lpstr>DREAMM-5: Platform Trial Design For Combination Therapy with Belantamab Mafodotin</vt:lpstr>
      <vt:lpstr>DREAMM-5: Synergy of Belantamab Mafodotin +  ICOS Agonist Feladilimab in Patients With R/R MM</vt:lpstr>
      <vt:lpstr>DREAMM-5: Response With Belantamab Mafodotin + ICOS Agonist Feladilimab in Patients With R/R MM</vt:lpstr>
      <vt:lpstr>DREAMM-5: Safety With Belantamab Mafodotin +  ICOS Agonist Feladilimab in Patients With R/R MM</vt:lpstr>
      <vt:lpstr>CAR T-Cell Therapy in Multiple Myeloma</vt:lpstr>
      <vt:lpstr>Phase II KarMMa Update:  Idecabtagene Vicleucel in R/R MM, Study Design</vt:lpstr>
      <vt:lpstr>Phase II KarMMa Update: Baseline Characteristics in Trial with Idecabtagene Vicleucel in R/R MM</vt:lpstr>
      <vt:lpstr>Phase II KarMMa Update: Clinical Response of Idecabtagene Vicleucel in R/R MM</vt:lpstr>
      <vt:lpstr>Phase II KarMMa Update: PFS With Idecabtagene Vicleucel in R/R MM</vt:lpstr>
      <vt:lpstr>CARTITUDE-1: Treatment with Ciltacabtagene Autoleucel For R/R MM, Study Design</vt:lpstr>
      <vt:lpstr>CARTITUDE-1: Baseline Characteristics in Trial of Ciltacabtagene Autoleucel For R/R MM</vt:lpstr>
      <vt:lpstr>CARTITUDE-1: Responses With Ciltacabtagene Autoleucel For R/R MM</vt:lpstr>
      <vt:lpstr>CARTITUDE-1: PFS and OS With Ciltacabtagene Autoleucel For R/R MM</vt:lpstr>
      <vt:lpstr>CARTITUDE-1: PFS and OS With Ciltacabtagene Autoleucel For R/R MM by MRD Status</vt:lpstr>
      <vt:lpstr>CARTITUDE-1 Trial With Cilta-cel: Safety</vt:lpstr>
      <vt:lpstr>BCMA CAR T-Cell Therapies: Summary</vt:lpstr>
      <vt:lpstr>Toxicity With CAR T-Cell Therapy in MM</vt:lpstr>
      <vt:lpstr>CRS Clinical Manifestations With CAR T-cell Therapy in MM</vt:lpstr>
      <vt:lpstr>CAR T-cell Therapy: Future Directions</vt:lpstr>
      <vt:lpstr>Anti-BCMA Bispecific T-Cell Engagers </vt:lpstr>
      <vt:lpstr>Bispecific T Cell Antibodies in Myeloma:  Mechanism of Action</vt:lpstr>
      <vt:lpstr>MajesTEC-1 Study of Teclistamab: A Novel  BCMA x CD3 T-Cell Redirecting Bispecific Antibody</vt:lpstr>
      <vt:lpstr>MajesTEC-1: Overall Response Rate for  Teclistamab Monotherapy</vt:lpstr>
      <vt:lpstr>MagnetisMM-1: Phase I Study of BCMA × CD3 Bispecific Antibody, Elranatamab, in R/R MM</vt:lpstr>
      <vt:lpstr>MagnetisMM-1: Investigator-Assessed Response With Elranatamab by IMWG</vt:lpstr>
      <vt:lpstr>ABBV-383 in R/R MM: An Ongoing First-in-Human Phase I Study in Patients with R/R MM</vt:lpstr>
      <vt:lpstr>Phase I Trial of ABBV-383: Response by IMWG Criteria</vt:lpstr>
      <vt:lpstr>Phase I Trial of ABBV-383: Duration of Response </vt:lpstr>
      <vt:lpstr>BCMA-Targeted Bispecific Agents: Summary</vt:lpstr>
      <vt:lpstr>Phase I TRIMM-2 Study: SC Teclistamab + Daratumumab for R/R MM</vt:lpstr>
      <vt:lpstr>TRIMM-2: Safety of Teclistamab + Daratumumab in R/R MM</vt:lpstr>
      <vt:lpstr>TRIMM-2: Response With Teclistamab + Daratumumab in R/R MM</vt:lpstr>
      <vt:lpstr>BCMA Therapeutics: Advantages/Disadvantages</vt:lpstr>
      <vt:lpstr>Conclusions</vt:lpstr>
      <vt:lpstr>Go Online for More CCO  Coverage of Multiple Myeloma!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Targeting BCMA in Multiple Myeloma: Evidence-Based Guidance for Current and Near Future Clinical Integration</dc:title>
  <dc:creator>Nina Shah</dc:creator>
  <cp:lastModifiedBy>CLINICALOPTIONS\swest</cp:lastModifiedBy>
  <cp:revision>14</cp:revision>
  <dcterms:created xsi:type="dcterms:W3CDTF">2022-02-01T19:54:19Z</dcterms:created>
  <dcterms:modified xsi:type="dcterms:W3CDTF">2022-03-29T16:09:27Z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0x010100F46864035F614B48B6D22A1C58D14FEE</vt:lpwstr>
  </property>
  <property fmtid="{D5CDD505-2E9C-101B-9397-08002B2CF9AE}" pid="3" name="_dlc_DocIdItemGuid">
    <vt:lpwstr>7f4bbe83-3487-4d93-8609-45bccb8dfa72</vt:lpwstr>
  </property>
</Properties>
</file>