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91" r:id="rId6"/>
  </p:sldMasterIdLst>
  <p:notesMasterIdLst>
    <p:notesMasterId r:id="rId18"/>
  </p:notesMasterIdLst>
  <p:handoutMasterIdLst>
    <p:handoutMasterId r:id="rId19"/>
  </p:handoutMasterIdLst>
  <p:sldIdLst>
    <p:sldId id="321" r:id="rId7"/>
    <p:sldId id="556" r:id="rId8"/>
    <p:sldId id="593" r:id="rId9"/>
    <p:sldId id="573" r:id="rId10"/>
    <p:sldId id="560" r:id="rId11"/>
    <p:sldId id="594" r:id="rId12"/>
    <p:sldId id="589" r:id="rId13"/>
    <p:sldId id="591" r:id="rId14"/>
    <p:sldId id="592" r:id="rId15"/>
    <p:sldId id="564" r:id="rId16"/>
    <p:sldId id="318" r:id="rId17"/>
  </p:sldIdLst>
  <p:sldSz cx="12192000" cy="6858000"/>
  <p:notesSz cx="7315200" cy="9601200"/>
  <p:custDataLst>
    <p:tags r:id="rId20"/>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58"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0" pos="3843" userDrawn="1">
          <p15:clr>
            <a:srgbClr val="A4A3A4"/>
          </p15:clr>
        </p15:guide>
        <p15:guide id="11" pos="453" userDrawn="1">
          <p15:clr>
            <a:srgbClr val="A4A3A4"/>
          </p15:clr>
        </p15:guide>
        <p15:guide id="12" pos="5112" userDrawn="1">
          <p15:clr>
            <a:srgbClr val="A4A3A4"/>
          </p15:clr>
        </p15:guide>
        <p15:guide id="13" pos="7233"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22" clrIdx="6"/>
  <p:cmAuthor id="2" name="Melanie Couton" initials="MAC" lastIdx="6" clrIdx="3"/>
  <p:cmAuthor id="3" name="ralfieri" initials="ra" lastIdx="2" clrIdx="8"/>
  <p:cmAuthor id="4" name="Megan Capel" initials="MC" lastIdx="20" clrIdx="0"/>
  <p:cmAuthor id="5" name="Andrew Bowser" initials="AB" lastIdx="10" clrIdx="2"/>
  <p:cmAuthor id="6" name="mcalloway" initials="mc" lastIdx="1" clrIdx="4"/>
  <p:cmAuthor id="7" name="agoldman" initials="a" lastIdx="4" clrIdx="9"/>
  <p:cmAuthor id="8" name="Devin Overbey" initials="DO" lastIdx="6" clrIdx="7"/>
  <p:cmAuthor id="9" name="Erik Brady" initials="EB" lastIdx="2" clrIdx="5"/>
  <p:cmAuthor id="10" name=" " initials="MAC" lastIdx="39" clrIdx="1"/>
  <p:cmAuthor id="11" name="Kiran D. Mir-Hudgeons" initials="KDM" lastIdx="13" clrIdx="10">
    <p:extLst>
      <p:ext uri="{19B8F6BF-5375-455C-9EA6-DF929625EA0E}">
        <p15:presenceInfo xmlns:p15="http://schemas.microsoft.com/office/powerpoint/2012/main" userId="S::kmirhudgeons@clinicaloptions.com::988cb7e1-0640-4c3c-b602-3f8e18ce9544" providerId="AD"/>
      </p:ext>
    </p:extLst>
  </p:cmAuthor>
  <p:cmAuthor id="12" name="Timothy Quill" initials="TQ" lastIdx="7" clrIdx="11">
    <p:extLst>
      <p:ext uri="{19B8F6BF-5375-455C-9EA6-DF929625EA0E}">
        <p15:presenceInfo xmlns:p15="http://schemas.microsoft.com/office/powerpoint/2012/main" userId="S::tquill@clinicaloptions.com::b1dc6efb-2995-45e7-a306-57a2c67aa886" providerId="AD"/>
      </p:ext>
    </p:extLst>
  </p:cmAuthor>
  <p:cmAuthor id="13" name="LT Fowler" initials="LF" lastIdx="10" clrIdx="12">
    <p:extLst>
      <p:ext uri="{19B8F6BF-5375-455C-9EA6-DF929625EA0E}">
        <p15:presenceInfo xmlns:p15="http://schemas.microsoft.com/office/powerpoint/2012/main" userId="S::lfowler@practicingclinicians.com::bdc4c4d6-9ded-467c-b80c-330a0ea8ffe4" providerId="AD"/>
      </p:ext>
    </p:extLst>
  </p:cmAuthor>
  <p:cmAuthor id="14" name="Gordon Kelley" initials="GK" lastIdx="8" clrIdx="13">
    <p:extLst>
      <p:ext uri="{19B8F6BF-5375-455C-9EA6-DF929625EA0E}">
        <p15:presenceInfo xmlns:p15="http://schemas.microsoft.com/office/powerpoint/2012/main" userId="S::gkelley@clinicaloptions.com::7e3d11cf-7436-4611-80d7-51121a63678e" providerId="AD"/>
      </p:ext>
    </p:extLst>
  </p:cmAuthor>
  <p:cmAuthor id="15" name="CLINICALOPTIONS\mbecker" initials="C" lastIdx="3" clrIdx="14">
    <p:extLst>
      <p:ext uri="{19B8F6BF-5375-455C-9EA6-DF929625EA0E}">
        <p15:presenceInfo xmlns:p15="http://schemas.microsoft.com/office/powerpoint/2012/main" userId="CLINICALOPTIONS\mbecker" providerId="None"/>
      </p:ext>
    </p:extLst>
  </p:cmAuthor>
  <p:cmAuthor id="16" name="Christy Seals" initials="CS" lastIdx="1" clrIdx="15">
    <p:extLst>
      <p:ext uri="{19B8F6BF-5375-455C-9EA6-DF929625EA0E}">
        <p15:presenceInfo xmlns:p15="http://schemas.microsoft.com/office/powerpoint/2012/main" userId="S::cseals@clinicaloptions.com::0852e532-1f9e-4bbf-9b56-be19a9543a31" providerId="AD"/>
      </p:ext>
    </p:extLst>
  </p:cmAuthor>
  <p:cmAuthor id="17" name="CLINICALOPTIONS\krosenthal" initials="C" lastIdx="2" clrIdx="16">
    <p:extLst>
      <p:ext uri="{19B8F6BF-5375-455C-9EA6-DF929625EA0E}">
        <p15:presenceInfo xmlns:p15="http://schemas.microsoft.com/office/powerpoint/2012/main" userId="CLINICALOPTIONS\krosenthal" providerId="None"/>
      </p:ext>
    </p:extLst>
  </p:cmAuthor>
  <p:cmAuthor id="18" name="Melanie Couton" initials="MC" lastIdx="3" clrIdx="17">
    <p:extLst>
      <p:ext uri="{19B8F6BF-5375-455C-9EA6-DF929625EA0E}">
        <p15:presenceInfo xmlns:p15="http://schemas.microsoft.com/office/powerpoint/2012/main" userId="ef8730672ba866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15873"/>
    <a:srgbClr val="00823B"/>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644EC-7FEE-4DAB-A873-243AB7584FB2}" v="18" dt="2021-12-16T16:21:39.527"/>
  </p1510:revLst>
</p1510:revInfo>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80503" autoAdjust="0"/>
  </p:normalViewPr>
  <p:slideViewPr>
    <p:cSldViewPr snapToGrid="0" showGuides="1">
      <p:cViewPr varScale="1">
        <p:scale>
          <a:sx n="103" d="100"/>
          <a:sy n="103" d="100"/>
        </p:scale>
        <p:origin x="114" y="102"/>
      </p:cViewPr>
      <p:guideLst>
        <p:guide orient="horz" pos="4128"/>
        <p:guide orient="horz" pos="1008"/>
        <p:guide orient="horz" pos="4032"/>
        <p:guide orient="horz" pos="151"/>
        <p:guide orient="horz" pos="258"/>
        <p:guide orient="horz" pos="3912"/>
        <p:guide orient="horz"/>
        <p:guide pos="329"/>
        <p:guide pos="7407"/>
        <p:guide pos="3843"/>
        <p:guide pos="453"/>
        <p:guide pos="5112"/>
        <p:guide pos="7233"/>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49" d="100"/>
        <a:sy n="149" d="100"/>
      </p:scale>
      <p:origin x="0" y="-1398"/>
    </p:cViewPr>
  </p:sorterViewPr>
  <p:notesViewPr>
    <p:cSldViewPr snapToGrid="0" showGuides="1">
      <p:cViewPr varScale="1">
        <p:scale>
          <a:sx n="88" d="100"/>
          <a:sy n="88" d="100"/>
        </p:scale>
        <p:origin x="-375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none" dirty="0"/>
              <a:t>VRd, bortezomib, lenalidomide, and dexamethasone.</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a:t>
            </a:fld>
            <a:endParaRPr lang="en-US" altLang="en-US" dirty="0"/>
          </a:p>
        </p:txBody>
      </p:sp>
    </p:spTree>
    <p:extLst>
      <p:ext uri="{BB962C8B-B14F-4D97-AF65-F5344CB8AC3E}">
        <p14:creationId xmlns:p14="http://schemas.microsoft.com/office/powerpoint/2010/main" val="3748907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a:t>ASCT, autologous stem cell transplant; </a:t>
            </a:r>
            <a:r>
              <a:rPr lang="en-US" i="1" dirty="0"/>
              <a:t>Isa, isatuximab; MRD, measurable residual disease; NDMM, newly diagnosed multiple myeloma; SAE, serious adverse event; </a:t>
            </a:r>
            <a:r>
              <a:rPr lang="en-US" i="1" u="none" dirty="0"/>
              <a:t>VRd, bortezomib, lenalidomide, and dexamethasone</a:t>
            </a:r>
            <a:r>
              <a:rPr lang="en-US" i="1" dirty="0"/>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10</a:t>
            </a:fld>
            <a:endParaRPr lang="en-US" altLang="en-US" dirty="0"/>
          </a:p>
        </p:txBody>
      </p:sp>
    </p:spTree>
    <p:extLst>
      <p:ext uri="{BB962C8B-B14F-4D97-AF65-F5344CB8AC3E}">
        <p14:creationId xmlns:p14="http://schemas.microsoft.com/office/powerpoint/2010/main" val="3590365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8260-42BC-4921-8D33-58809AC7BE3C}" type="slidenum">
              <a:rPr lang="en-US" altLang="en-US" smtClean="0"/>
              <a:pPr>
                <a:spcBef>
                  <a:spcPct val="0"/>
                </a:spcBef>
              </a:pPr>
              <a:t>2</a:t>
            </a:fld>
            <a:endParaRPr lang="en-US" altLang="en-US" dirty="0"/>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none" dirty="0"/>
              <a:t>ASCT, autologous stem cell transplant; MM, multiple myeloma; NDMM, newly diagnosed multiple myeloma; R/R, relapsed/refractory; VRd, bortezomib, lenalidomide, and dexamethasone.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a:t>
            </a:fld>
            <a:endParaRPr lang="en-US" altLang="en-US" dirty="0"/>
          </a:p>
        </p:txBody>
      </p:sp>
    </p:spTree>
    <p:extLst>
      <p:ext uri="{BB962C8B-B14F-4D97-AF65-F5344CB8AC3E}">
        <p14:creationId xmlns:p14="http://schemas.microsoft.com/office/powerpoint/2010/main" val="1274020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a:t>ASCT, autologous stem cell transplant; CR, complete response; HDT, high-dose chemotherapy; </a:t>
            </a:r>
            <a:r>
              <a:rPr lang="en-US" i="1" dirty="0"/>
              <a:t>MRD, measurable residual disease; NDMM, newly diagnosed multiple myeloma; NGF, next-generation flow; PD, progressive disease; R-ISS, revised International Staging System; </a:t>
            </a:r>
            <a:r>
              <a:rPr lang="en-US" i="1" u="none" dirty="0"/>
              <a:t>VRd, bortezomib, lenalidomide, and dexamethasone.</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a:t>
            </a:fld>
            <a:endParaRPr lang="en-US" altLang="en-US" dirty="0"/>
          </a:p>
        </p:txBody>
      </p:sp>
    </p:spTree>
    <p:extLst>
      <p:ext uri="{BB962C8B-B14F-4D97-AF65-F5344CB8AC3E}">
        <p14:creationId xmlns:p14="http://schemas.microsoft.com/office/powerpoint/2010/main" val="334429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IgA, immunoglobulin A; IgG, immunoglobulin G; Isa, isatuximab; ISS, International Staging System; LDH, lactate dehydrogenase; MRD, measurable residual disease; PS, performance status; R-ISS, revised International Staging System; </a:t>
            </a:r>
            <a:r>
              <a:rPr lang="en-US" i="1" u="none" dirty="0"/>
              <a:t>VRd, bortezomib, lenalidomide, and dexamethasone</a:t>
            </a:r>
            <a:r>
              <a:rPr lang="en-US" i="1" dirty="0"/>
              <a:t>.</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a:t>
            </a:fld>
            <a:endParaRPr lang="en-US" altLang="en-US" dirty="0"/>
          </a:p>
        </p:txBody>
      </p:sp>
    </p:spTree>
    <p:extLst>
      <p:ext uri="{BB962C8B-B14F-4D97-AF65-F5344CB8AC3E}">
        <p14:creationId xmlns:p14="http://schemas.microsoft.com/office/powerpoint/2010/main" val="40716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Isa, isatuximab; ISS, International Staging System; ISS-R, revised International Staging System; LDH, lactate dehydrogenase; MRD, measurable residual disease; PS, performance status; </a:t>
            </a:r>
            <a:r>
              <a:rPr lang="en-US" i="1" u="none" dirty="0"/>
              <a:t>VRd, bortezomib, lenalidomide, and dexamethasone</a:t>
            </a:r>
            <a:r>
              <a:rPr lang="en-US" i="1" dirty="0"/>
              <a:t>.</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6</a:t>
            </a:fld>
            <a:endParaRPr lang="en-US" altLang="en-US" dirty="0"/>
          </a:p>
        </p:txBody>
      </p:sp>
    </p:spTree>
    <p:extLst>
      <p:ext uri="{BB962C8B-B14F-4D97-AF65-F5344CB8AC3E}">
        <p14:creationId xmlns:p14="http://schemas.microsoft.com/office/powerpoint/2010/main" val="2593475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Isa, isatuximab; ISS, International Staging System; ISS-R, revised International Staging System; LDH, lactate dehydrogenase; MRD, measurable residual disease; PS, performance status; </a:t>
            </a:r>
            <a:r>
              <a:rPr lang="en-US" i="1" u="none" dirty="0"/>
              <a:t>VRd, bortezomib, lenalidomide, and dexamethasone</a:t>
            </a:r>
            <a:r>
              <a:rPr lang="en-US" i="1" dirty="0"/>
              <a:t>.</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7</a:t>
            </a:fld>
            <a:endParaRPr lang="en-US" altLang="en-US" dirty="0"/>
          </a:p>
        </p:txBody>
      </p:sp>
    </p:spTree>
    <p:extLst>
      <p:ext uri="{BB962C8B-B14F-4D97-AF65-F5344CB8AC3E}">
        <p14:creationId xmlns:p14="http://schemas.microsoft.com/office/powerpoint/2010/main" val="2881711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AE, adverse event; CTCAE, Common Terminology Criteria for Adverse Events; Isa, isatuximab; PT, preferred term; SOC, system organ class; </a:t>
            </a:r>
            <a:r>
              <a:rPr lang="en-US" i="1" u="none" dirty="0"/>
              <a:t>VRd, bortezomib, lenalidomide, and dexamethasone</a:t>
            </a:r>
            <a:r>
              <a:rPr lang="en-US" i="1" dirty="0"/>
              <a:t>.</a:t>
            </a:r>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8</a:t>
            </a:fld>
            <a:endParaRPr lang="en-US" altLang="en-US" dirty="0"/>
          </a:p>
        </p:txBody>
      </p:sp>
    </p:spTree>
    <p:extLst>
      <p:ext uri="{BB962C8B-B14F-4D97-AF65-F5344CB8AC3E}">
        <p14:creationId xmlns:p14="http://schemas.microsoft.com/office/powerpoint/2010/main" val="3921773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Isa, isatuximab; NA, not applicable; </a:t>
            </a:r>
            <a:r>
              <a:rPr lang="en-US" i="1" u="none" dirty="0"/>
              <a:t>VRd, bortezomib, lenalidomide, and dexamethasone.</a:t>
            </a:r>
            <a:endParaRPr lang="en-US" i="1"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9</a:t>
            </a:fld>
            <a:endParaRPr lang="en-US" altLang="en-US" dirty="0"/>
          </a:p>
        </p:txBody>
      </p:sp>
    </p:spTree>
    <p:extLst>
      <p:ext uri="{BB962C8B-B14F-4D97-AF65-F5344CB8AC3E}">
        <p14:creationId xmlns:p14="http://schemas.microsoft.com/office/powerpoint/2010/main" val="2906595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5AE0D20-52C4-48A2-89D4-172F2B1999E4}"/>
              </a:ext>
            </a:extLst>
          </p:cNvPr>
          <p:cNvSpPr/>
          <p:nvPr userDrawn="1"/>
        </p:nvSpPr>
        <p:spPr>
          <a:xfrm>
            <a:off x="1" y="-16330"/>
            <a:ext cx="12192000" cy="4629151"/>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Rectangle 55">
            <a:extLst>
              <a:ext uri="{FF2B5EF4-FFF2-40B4-BE49-F238E27FC236}">
                <a16:creationId xmlns:a16="http://schemas.microsoft.com/office/drawing/2014/main" id="{BF36614D-B8F2-481E-A87C-8DAC5BE9301F}"/>
              </a:ext>
            </a:extLst>
          </p:cNvPr>
          <p:cNvSpPr>
            <a:spLocks noGrp="1" noChangeArrowheads="1"/>
          </p:cNvSpPr>
          <p:nvPr>
            <p:ph type="ctrTitle"/>
          </p:nvPr>
        </p:nvSpPr>
        <p:spPr bwMode="invGray">
          <a:xfrm>
            <a:off x="725677" y="409576"/>
            <a:ext cx="11032823" cy="2882265"/>
          </a:xfrm>
        </p:spPr>
        <p:txBody>
          <a:bodyPr/>
          <a:lstStyle>
            <a:lvl1pPr>
              <a:defRPr sz="3900">
                <a:solidFill>
                  <a:schemeClr val="bg2"/>
                </a:solidFill>
              </a:defRPr>
            </a:lvl1pPr>
          </a:lstStyle>
          <a:p>
            <a:r>
              <a:rPr lang="en-US" dirty="0"/>
              <a:t>Click to edit Master title style</a:t>
            </a:r>
          </a:p>
        </p:txBody>
      </p:sp>
      <p:cxnSp>
        <p:nvCxnSpPr>
          <p:cNvPr id="23" name="Straight Connector 22">
            <a:extLst>
              <a:ext uri="{FF2B5EF4-FFF2-40B4-BE49-F238E27FC236}">
                <a16:creationId xmlns:a16="http://schemas.microsoft.com/office/drawing/2014/main" id="{26515A54-8674-49F7-B1B4-23E0F7F8AB6D}"/>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7" name="Picture 6" descr="A picture containing graphical user interface&#10;&#10;Description automatically generated">
            <a:extLst>
              <a:ext uri="{FF2B5EF4-FFF2-40B4-BE49-F238E27FC236}">
                <a16:creationId xmlns:a16="http://schemas.microsoft.com/office/drawing/2014/main" id="{1AE0BAE1-3D36-4D10-A7AD-BD8590621F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3032" y="5361711"/>
            <a:ext cx="2307155" cy="1231685"/>
          </a:xfrm>
          <a:prstGeom prst="rect">
            <a:avLst/>
          </a:prstGeom>
        </p:spPr>
      </p:pic>
    </p:spTree>
    <p:extLst>
      <p:ext uri="{BB962C8B-B14F-4D97-AF65-F5344CB8AC3E}">
        <p14:creationId xmlns:p14="http://schemas.microsoft.com/office/powerpoint/2010/main" val="313294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374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04DEA507-47F0-47F5-8FDD-F2A67A5FC6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CA1E1C1F-8052-4D46-95F6-4763DA532C1B}"/>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547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437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1209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74197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51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F15D22"/>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192E0BE1-26BC-407D-B1CF-75415D998CC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13" name="Rectangle 12">
            <a:extLst>
              <a:ext uri="{FF2B5EF4-FFF2-40B4-BE49-F238E27FC236}">
                <a16:creationId xmlns:a16="http://schemas.microsoft.com/office/drawing/2014/main" id="{4986DC48-4FA6-4EE5-809A-311FCAB745D3}"/>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5" name="Straight Connector 14">
            <a:extLst>
              <a:ext uri="{FF2B5EF4-FFF2-40B4-BE49-F238E27FC236}">
                <a16:creationId xmlns:a16="http://schemas.microsoft.com/office/drawing/2014/main" id="{5199828E-9944-45B0-9FE6-AFE44FC8F08F}"/>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05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A23480E7-968A-48C7-8C6C-4C950E843AED}"/>
              </a:ext>
            </a:extLst>
          </p:cNvPr>
          <p:cNvCxnSpPr/>
          <p:nvPr userDrawn="1"/>
        </p:nvCxnSpPr>
        <p:spPr>
          <a:xfrm>
            <a:off x="1" y="674353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1276282295"/>
      </p:ext>
    </p:extLst>
  </p:cSld>
  <p:clrMap bg1="dk2" tx1="lt1" bg2="dk1" tx2="lt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p:txBody>
          <a:bodyPr>
            <a:normAutofit/>
          </a:bodyPr>
          <a:lstStyle/>
          <a:p>
            <a:r>
              <a:rPr lang="en-US" sz="4000" dirty="0"/>
              <a:t>GMMG-HD7: Phase III Trial of Isatuximab + VRd vs VRD Alone as Induction Therapy for Newly Diagnosed, ASCT-Eligible Multiple Myeloma</a:t>
            </a:r>
            <a:endParaRPr lang="en-US" altLang="en-US" sz="4000" dirty="0"/>
          </a:p>
        </p:txBody>
      </p:sp>
      <p:sp>
        <p:nvSpPr>
          <p:cNvPr id="10" name="Text Box 21">
            <a:extLst>
              <a:ext uri="{FF2B5EF4-FFF2-40B4-BE49-F238E27FC236}">
                <a16:creationId xmlns:a16="http://schemas.microsoft.com/office/drawing/2014/main" id="{CAFB79BD-389E-4577-B868-FC75505BBD7F}"/>
              </a:ext>
            </a:extLst>
          </p:cNvPr>
          <p:cNvSpPr txBox="1">
            <a:spLocks noChangeArrowheads="1"/>
          </p:cNvSpPr>
          <p:nvPr/>
        </p:nvSpPr>
        <p:spPr bwMode="auto">
          <a:xfrm>
            <a:off x="423864" y="6189649"/>
            <a:ext cx="72991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This program is supported by educational grants from AbbVie; AstraZeneca; Daiichi Sankyo, Inc.; GlaxoSmithKline; Incyte Corporation; Jazz Pharmaceuticals; Merck Sharp &amp; Dohme Corp.; and Novartis Pharmaceuticals Corporation. </a:t>
            </a:r>
          </a:p>
        </p:txBody>
      </p:sp>
      <p:sp>
        <p:nvSpPr>
          <p:cNvPr id="11" name="Rectangle 14">
            <a:extLst>
              <a:ext uri="{FF2B5EF4-FFF2-40B4-BE49-F238E27FC236}">
                <a16:creationId xmlns:a16="http://schemas.microsoft.com/office/drawing/2014/main" id="{28BC485E-66B3-4B28-B078-DE2C15D0A7E3}"/>
              </a:ext>
            </a:extLst>
          </p:cNvPr>
          <p:cNvSpPr txBox="1">
            <a:spLocks noChangeArrowheads="1"/>
          </p:cNvSpPr>
          <p:nvPr/>
        </p:nvSpPr>
        <p:spPr bwMode="invGray">
          <a:xfrm>
            <a:off x="704850" y="3221038"/>
            <a:ext cx="6216650" cy="815975"/>
          </a:xfrm>
          <a:prstGeom prst="rect">
            <a:avLst/>
          </a:prstGeom>
          <a:noFill/>
          <a:ln>
            <a:noFill/>
          </a:ln>
        </p:spPr>
        <p:txBody>
          <a:bodyPr/>
          <a:lstStyle>
            <a:lvl1pPr marL="0" indent="0" algn="l" rtl="0" eaLnBrk="0" fontAlgn="base" hangingPunct="0">
              <a:lnSpc>
                <a:spcPct val="100000"/>
              </a:lnSpc>
              <a:spcBef>
                <a:spcPts val="1000"/>
              </a:spcBef>
              <a:spcAft>
                <a:spcPts val="700"/>
              </a:spcAft>
              <a:buClr>
                <a:srgbClr val="FEFDDE"/>
              </a:buClr>
              <a:buFont typeface="Wingdings" pitchFamily="2" charset="2"/>
              <a:buNone/>
              <a:defRPr sz="1800" b="0">
                <a:solidFill>
                  <a:schemeClr val="tx1"/>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
                <a:srgbClr val="FEFDDE"/>
              </a:buClr>
              <a:buSzTx/>
              <a:buFont typeface="Wingdings" pitchFamily="2" charset="2"/>
              <a:buNone/>
              <a:tabLst/>
              <a:defRPr/>
            </a:pPr>
            <a:r>
              <a:rPr kumimoji="0" lang="en-US" sz="2200" b="1"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CCO Independent Conference Coverage Highlights*</a:t>
            </a:r>
            <a:br>
              <a:rPr kumimoji="0" lang="en-US" sz="2200" b="1" i="0" u="none" strike="noStrike" kern="0" cap="none" spc="0" normalizeH="0" baseline="0" noProof="0" dirty="0">
                <a:ln>
                  <a:noFill/>
                </a:ln>
                <a:solidFill>
                  <a:srgbClr val="455560"/>
                </a:solidFill>
                <a:effectLst/>
                <a:uLnTx/>
                <a:uFillTx/>
                <a:latin typeface="Calibri" panose="020F0502020204030204" pitchFamily="34" charset="0"/>
                <a:ea typeface="+mn-ea"/>
                <a:cs typeface="+mn-cs"/>
              </a:rPr>
            </a:br>
            <a:r>
              <a:rPr kumimoji="0" lang="en-US" sz="16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of the </a:t>
            </a:r>
            <a: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t>2021 ASH Annual Meeting, December 11-14, 2021</a:t>
            </a:r>
            <a:b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br>
            <a:r>
              <a:rPr kumimoji="0" lang="en-US" sz="1600" b="0" i="1" u="none" strike="noStrike" kern="0" cap="none" spc="0" normalizeH="0" baseline="0" noProof="0" dirty="0">
                <a:ln>
                  <a:noFill/>
                </a:ln>
                <a:solidFill>
                  <a:srgbClr val="455560"/>
                </a:solidFill>
                <a:effectLst/>
                <a:uLnTx/>
                <a:uFillTx/>
                <a:latin typeface="Calibri" panose="020F0502020204030204" pitchFamily="34" charset="0"/>
                <a:ea typeface="+mn-ea"/>
                <a:cs typeface="+mn-cs"/>
              </a:rPr>
              <a:t>Atlanta, Georgia</a:t>
            </a:r>
            <a:endParaRPr kumimoji="0" lang="en-US" altLang="en-US" sz="1600" b="0" i="0" u="none" strike="noStrike" kern="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12" name="Text Box 10">
            <a:extLst>
              <a:ext uri="{FF2B5EF4-FFF2-40B4-BE49-F238E27FC236}">
                <a16:creationId xmlns:a16="http://schemas.microsoft.com/office/drawing/2014/main" id="{B68943A8-7B4E-4C7C-A9FE-B03222924814}"/>
              </a:ext>
            </a:extLst>
          </p:cNvPr>
          <p:cNvSpPr txBox="1">
            <a:spLocks noChangeArrowheads="1"/>
          </p:cNvSpPr>
          <p:nvPr/>
        </p:nvSpPr>
        <p:spPr bwMode="gray">
          <a:xfrm>
            <a:off x="704850" y="4081463"/>
            <a:ext cx="4879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8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*CCO is an independent medical education company that provides state-of-the-art medical information to healthcare professionals through conference coverage and other educational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GMMG-HD7: Investigators’ Conclusions</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0" name="Content Placeholder 2">
            <a:extLst>
              <a:ext uri="{FF2B5EF4-FFF2-40B4-BE49-F238E27FC236}">
                <a16:creationId xmlns:a16="http://schemas.microsoft.com/office/drawing/2014/main" id="{4E47B534-8A4B-4D33-840C-2D29FA589FEE}"/>
              </a:ext>
            </a:extLst>
          </p:cNvPr>
          <p:cNvSpPr>
            <a:spLocks noGrp="1"/>
          </p:cNvSpPr>
          <p:nvPr>
            <p:ph idx="1"/>
          </p:nvPr>
        </p:nvSpPr>
        <p:spPr>
          <a:xfrm>
            <a:off x="604675" y="1513047"/>
            <a:ext cx="10877529" cy="4650686"/>
          </a:xfrm>
        </p:spPr>
        <p:txBody>
          <a:bodyPr/>
          <a:lstStyle/>
          <a:p>
            <a:r>
              <a:rPr lang="en-US" sz="2400" dirty="0"/>
              <a:t>In the phase III GMMG-HD7 trial in patients with ASCT-eligible NDMM, addition of isatuximab to VRd</a:t>
            </a:r>
            <a:r>
              <a:rPr lang="en-US" sz="2400" baseline="30000" dirty="0"/>
              <a:t> </a:t>
            </a:r>
            <a:r>
              <a:rPr lang="en-US" sz="2400" dirty="0"/>
              <a:t>produced superior rates of MRD negativity vs VRd alone</a:t>
            </a:r>
          </a:p>
          <a:p>
            <a:pPr lvl="1"/>
            <a:r>
              <a:rPr lang="en-US" sz="2200" dirty="0"/>
              <a:t>MRD-negative rate at end of 18-wk induction: 50.1% vs 35.6%</a:t>
            </a:r>
          </a:p>
          <a:p>
            <a:pPr lvl="1"/>
            <a:r>
              <a:rPr lang="en-US" sz="2200" dirty="0"/>
              <a:t>No increased rates of SAEs or early discontinuation in patients receiving Isa-VRd vs VRd</a:t>
            </a:r>
          </a:p>
          <a:p>
            <a:r>
              <a:rPr lang="en-US" sz="2400" dirty="0"/>
              <a:t>Trial ongoing, including analyses of second randomization after ASCT of isatuximab + lenalidomide vs lenalidomide alone as maintenance therapy</a:t>
            </a:r>
          </a:p>
          <a:p>
            <a:r>
              <a:rPr lang="en-US" sz="2400" dirty="0"/>
              <a:t>Investigators concluded that isatuximab + VRd should be considered a new standard of care for patients with NDMM who are eligible or ASCT</a:t>
            </a:r>
          </a:p>
        </p:txBody>
      </p:sp>
      <p:sp>
        <p:nvSpPr>
          <p:cNvPr id="12" name="Text Box 15">
            <a:extLst>
              <a:ext uri="{FF2B5EF4-FFF2-40B4-BE49-F238E27FC236}">
                <a16:creationId xmlns:a16="http://schemas.microsoft.com/office/drawing/2014/main" id="{1EAC5A0C-D4BC-450B-95DF-FBBC988F4479}"/>
              </a:ext>
            </a:extLst>
          </p:cNvPr>
          <p:cNvSpPr txBox="1">
            <a:spLocks noChangeArrowheads="1"/>
          </p:cNvSpPr>
          <p:nvPr/>
        </p:nvSpPr>
        <p:spPr bwMode="auto">
          <a:xfrm>
            <a:off x="412751" y="6388915"/>
            <a:ext cx="7058566"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328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r>
              <a:rPr lang="en-US" dirty="0">
                <a:solidFill>
                  <a:srgbClr val="E1471D"/>
                </a:solidFill>
                <a:hlinkClick r:id="rId3"/>
              </a:rPr>
              <a:t>clinicaloptions.com/</a:t>
            </a:r>
            <a:r>
              <a:rPr lang="en-US" u="sng" dirty="0">
                <a:solidFill>
                  <a:srgbClr val="E1471D"/>
                </a:solidFill>
                <a:hlinkClick r:id="rId3"/>
              </a:rPr>
              <a:t>oncology</a:t>
            </a:r>
            <a:endParaRPr lang="en-US" u="sng" dirty="0">
              <a:solidFill>
                <a:srgbClr val="E1471D"/>
              </a:solidFill>
            </a:endParaRPr>
          </a:p>
          <a:p>
            <a:endParaRPr lang="en-US" dirty="0"/>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ASH 2021!</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
        <p:nvSpPr>
          <p:cNvPr id="2" name="Content Placeholder 1">
            <a:extLst>
              <a:ext uri="{FF2B5EF4-FFF2-40B4-BE49-F238E27FC236}">
                <a16:creationId xmlns:a16="http://schemas.microsoft.com/office/drawing/2014/main" id="{9B341F70-966F-4AE0-9891-86B5E504500D}"/>
              </a:ext>
            </a:extLst>
          </p:cNvPr>
          <p:cNvSpPr>
            <a:spLocks noGrp="1"/>
          </p:cNvSpPr>
          <p:nvPr>
            <p:ph sz="quarter" idx="10"/>
          </p:nvPr>
        </p:nvSpPr>
        <p:spPr/>
        <p:txBody>
          <a:bodyPr/>
          <a:lstStyle/>
          <a:p>
            <a:pPr marL="0" marR="0" lvl="0" indent="0" algn="l" defTabSz="914400" rtl="0" eaLnBrk="1" fontAlgn="base" latinLnBrk="0" hangingPunct="1">
              <a:lnSpc>
                <a:spcPct val="90000"/>
              </a:lnSpc>
              <a:spcBef>
                <a:spcPts val="1000"/>
              </a:spcBef>
              <a:spcAft>
                <a:spcPts val="700"/>
              </a:spcAft>
              <a:buClr>
                <a:srgbClr val="682E74"/>
              </a:buClr>
              <a:buSzTx/>
              <a:buFontTx/>
              <a:buNone/>
              <a:tabLst/>
              <a:defRPr/>
            </a:pP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Short slideset summaries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and </a:t>
            </a:r>
            <a:r>
              <a:rPr kumimoji="0" 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additional CME-certified analyses </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expert faculty </a:t>
            </a:r>
            <a:b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commentary on key studies in:</a:t>
            </a:r>
          </a:p>
          <a:p>
            <a:pPr marL="342900" indent="-342900">
              <a:spcBef>
                <a:spcPts val="600"/>
              </a:spcBef>
              <a:spcAft>
                <a:spcPts val="0"/>
              </a:spcAft>
              <a:buFont typeface="Wingdings" pitchFamily="2" charset="2"/>
              <a:buChar char="§"/>
              <a:defRPr/>
            </a:pPr>
            <a:r>
              <a:rPr lang="en-US" sz="2000" b="0" dirty="0">
                <a:solidFill>
                  <a:schemeClr val="bg1"/>
                </a:solidFill>
              </a:rPr>
              <a:t>Acute and chronic leukemias </a:t>
            </a:r>
          </a:p>
          <a:p>
            <a:pPr marL="342900" indent="-342900">
              <a:spcBef>
                <a:spcPts val="600"/>
              </a:spcBef>
              <a:spcAft>
                <a:spcPts val="0"/>
              </a:spcAft>
              <a:buFont typeface="Wingdings" pitchFamily="2" charset="2"/>
              <a:buChar char="§"/>
              <a:defRPr/>
            </a:pPr>
            <a:r>
              <a:rPr lang="en-US" sz="2000" b="0" dirty="0">
                <a:solidFill>
                  <a:schemeClr val="bg1"/>
                </a:solidFill>
              </a:rPr>
              <a:t>Lymphomas and chronic lymphocytic leukemia</a:t>
            </a:r>
          </a:p>
          <a:p>
            <a:pPr marL="342900" indent="-342900">
              <a:spcBef>
                <a:spcPts val="600"/>
              </a:spcBef>
              <a:spcAft>
                <a:spcPts val="0"/>
              </a:spcAft>
              <a:buFont typeface="Wingdings" pitchFamily="2" charset="2"/>
              <a:buChar char="§"/>
              <a:defRPr/>
            </a:pPr>
            <a:r>
              <a:rPr lang="en-US" sz="2000" b="0" dirty="0">
                <a:solidFill>
                  <a:schemeClr val="bg1"/>
                </a:solidFill>
              </a:rPr>
              <a:t>Myelodysplastic syndromes and myeloproliferative neoplasms</a:t>
            </a:r>
          </a:p>
          <a:p>
            <a:pPr marL="342900" indent="-342900">
              <a:spcBef>
                <a:spcPts val="600"/>
              </a:spcBef>
              <a:spcAft>
                <a:spcPts val="0"/>
              </a:spcAft>
              <a:buFont typeface="Wingdings" pitchFamily="2" charset="2"/>
              <a:buChar char="§"/>
              <a:defRPr/>
            </a:pPr>
            <a:r>
              <a:rPr lang="en-US" sz="2000" b="0" dirty="0">
                <a:solidFill>
                  <a:schemeClr val="bg1"/>
                </a:solidFill>
              </a:rPr>
              <a:t>Myeloma</a:t>
            </a:r>
          </a:p>
          <a:p>
            <a:pPr marL="342900" indent="-342900">
              <a:spcBef>
                <a:spcPts val="600"/>
              </a:spcBef>
              <a:spcAft>
                <a:spcPts val="0"/>
              </a:spcAft>
              <a:buFont typeface="Wingdings" pitchFamily="2" charset="2"/>
              <a:buChar char="§"/>
              <a:defRPr/>
            </a:pPr>
            <a:r>
              <a:rPr lang="en-US" sz="2000" b="0" dirty="0">
                <a:solidFill>
                  <a:schemeClr val="bg1"/>
                </a:solidFill>
              </a:rPr>
              <a:t>Nonmalignant hematology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grpSp>
        <p:nvGrpSpPr>
          <p:cNvPr id="7" name="Group 6">
            <a:extLst>
              <a:ext uri="{FF2B5EF4-FFF2-40B4-BE49-F238E27FC236}">
                <a16:creationId xmlns:a16="http://schemas.microsoft.com/office/drawing/2014/main" id="{839E82BA-95FB-4ED4-AC2D-04373BBE8F85}"/>
              </a:ext>
            </a:extLst>
          </p:cNvPr>
          <p:cNvGrpSpPr/>
          <p:nvPr/>
        </p:nvGrpSpPr>
        <p:grpSpPr>
          <a:xfrm>
            <a:off x="4156075" y="3332497"/>
            <a:ext cx="3479671" cy="613720"/>
            <a:chOff x="4156075" y="3332497"/>
            <a:chExt cx="3479671" cy="613720"/>
          </a:xfrm>
        </p:grpSpPr>
        <p:pic>
          <p:nvPicPr>
            <p:cNvPr id="8" name="Picture 7" descr="A picture containing text, ax, wheel&#10;&#10;Description automatically generated">
              <a:extLst>
                <a:ext uri="{FF2B5EF4-FFF2-40B4-BE49-F238E27FC236}">
                  <a16:creationId xmlns:a16="http://schemas.microsoft.com/office/drawing/2014/main" id="{094A76A5-7AC0-4A9A-80A3-6860D371F8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10" name="Rectangle 7">
              <a:extLst>
                <a:ext uri="{FF2B5EF4-FFF2-40B4-BE49-F238E27FC236}">
                  <a16:creationId xmlns:a16="http://schemas.microsoft.com/office/drawing/2014/main" id="{DF238E34-2554-42B3-94A9-0E7AEB421020}"/>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VRd and Isatuximab in NDMM: Background</a:t>
            </a:r>
            <a:endParaRPr lang="en-US" altLang="en-US" dirty="0"/>
          </a:p>
        </p:txBody>
      </p:sp>
      <p:sp>
        <p:nvSpPr>
          <p:cNvPr id="10" name="Content Placeholder 2">
            <a:extLst>
              <a:ext uri="{FF2B5EF4-FFF2-40B4-BE49-F238E27FC236}">
                <a16:creationId xmlns:a16="http://schemas.microsoft.com/office/drawing/2014/main" id="{B4D6D876-F8A2-4A37-B209-DAB13ECD1153}"/>
              </a:ext>
            </a:extLst>
          </p:cNvPr>
          <p:cNvSpPr>
            <a:spLocks noGrp="1"/>
          </p:cNvSpPr>
          <p:nvPr>
            <p:ph idx="1"/>
          </p:nvPr>
        </p:nvSpPr>
        <p:spPr/>
        <p:txBody>
          <a:bodyPr/>
          <a:lstStyle/>
          <a:p>
            <a:pPr>
              <a:spcAft>
                <a:spcPts val="500"/>
              </a:spcAft>
            </a:pPr>
            <a:r>
              <a:rPr lang="en-US" sz="2000" dirty="0"/>
              <a:t>VRd is a preferred first-line regimen for patients with NDMM</a:t>
            </a:r>
            <a:r>
              <a:rPr lang="en-US" sz="2000" baseline="30000" dirty="0"/>
              <a:t>1,2</a:t>
            </a:r>
            <a:r>
              <a:rPr lang="en-US" sz="2000" dirty="0"/>
              <a:t> </a:t>
            </a:r>
          </a:p>
          <a:p>
            <a:pPr lvl="1">
              <a:spcAft>
                <a:spcPts val="500"/>
              </a:spcAft>
            </a:pPr>
            <a:r>
              <a:rPr lang="en-US" sz="1800" dirty="0"/>
              <a:t>Phase III PETHEMA/GEM2012 study showed that VRd is effective and well tolerated as an induction regimen for patients with NDMM, with responses deepening over time</a:t>
            </a:r>
            <a:r>
              <a:rPr lang="en-US" sz="1800" baseline="30000" dirty="0"/>
              <a:t>3</a:t>
            </a:r>
            <a:endParaRPr lang="en-US" sz="1800" dirty="0"/>
          </a:p>
          <a:p>
            <a:pPr>
              <a:spcAft>
                <a:spcPts val="500"/>
              </a:spcAft>
            </a:pPr>
            <a:r>
              <a:rPr lang="en-US" sz="2000" dirty="0"/>
              <a:t>Efficacy increased when anti-CD38 monoclonal antibodies added to standard of care  </a:t>
            </a:r>
          </a:p>
          <a:p>
            <a:pPr lvl="1">
              <a:spcAft>
                <a:spcPts val="500"/>
              </a:spcAft>
            </a:pPr>
            <a:r>
              <a:rPr lang="en-US" sz="1800" dirty="0"/>
              <a:t>CD38 is a transmembrane glycoprotein abundantly expressed on myeloma cells</a:t>
            </a:r>
            <a:r>
              <a:rPr lang="en-US" sz="1800" baseline="30000" dirty="0"/>
              <a:t>4-6</a:t>
            </a:r>
            <a:endParaRPr lang="en-US" sz="1800" dirty="0"/>
          </a:p>
          <a:p>
            <a:pPr lvl="1">
              <a:spcAft>
                <a:spcPts val="500"/>
              </a:spcAft>
            </a:pPr>
            <a:r>
              <a:rPr lang="en-US" sz="1800" dirty="0"/>
              <a:t>Emerging standard of care for patients with NDMM who are eligible for ASCT </a:t>
            </a:r>
          </a:p>
          <a:p>
            <a:pPr>
              <a:spcAft>
                <a:spcPts val="500"/>
              </a:spcAft>
            </a:pPr>
            <a:r>
              <a:rPr lang="en-US" sz="2000" dirty="0"/>
              <a:t>Isatuximab: monoclonal antibody that specifically targets an epitope on CD38 </a:t>
            </a:r>
          </a:p>
          <a:p>
            <a:pPr lvl="1">
              <a:spcAft>
                <a:spcPts val="500"/>
              </a:spcAft>
            </a:pPr>
            <a:r>
              <a:rPr lang="en-US" sz="1800" dirty="0"/>
              <a:t>Approved in multiple countries; FDA approved for R/R MM in combination with pomalidomide/</a:t>
            </a:r>
            <a:r>
              <a:rPr lang="en-US" sz="1800" dirty="0" err="1"/>
              <a:t>dex</a:t>
            </a:r>
            <a:r>
              <a:rPr lang="en-US" sz="1800" dirty="0"/>
              <a:t> after ≥2 previous therapies including lenalidomide and a PI or with carfilzomib/</a:t>
            </a:r>
            <a:r>
              <a:rPr lang="en-US" sz="1800" dirty="0" err="1"/>
              <a:t>dex</a:t>
            </a:r>
            <a:r>
              <a:rPr lang="en-US" sz="1800" dirty="0"/>
              <a:t> after 1-3 previous lines therapies</a:t>
            </a:r>
          </a:p>
          <a:p>
            <a:pPr>
              <a:spcAft>
                <a:spcPts val="500"/>
              </a:spcAft>
            </a:pPr>
            <a:r>
              <a:rPr lang="en-US" sz="2000" dirty="0"/>
              <a:t>Current phase III GMMG-HD7 trial is investigating VRd ± isatuximab in patients with NDMM who are eligible for ASCT</a:t>
            </a:r>
            <a:r>
              <a:rPr lang="en-US" sz="2000" baseline="30000" dirty="0"/>
              <a:t>7</a:t>
            </a:r>
            <a:endParaRPr lang="en-US" sz="1800" b="1" i="1" dirty="0">
              <a:solidFill>
                <a:srgbClr val="E1471D"/>
              </a:solidFill>
            </a:endParaRPr>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Text Box 15">
            <a:extLst>
              <a:ext uri="{FF2B5EF4-FFF2-40B4-BE49-F238E27FC236}">
                <a16:creationId xmlns:a16="http://schemas.microsoft.com/office/drawing/2014/main" id="{1991F1F1-6F3C-2948-9381-2BDF7FEA81EA}"/>
              </a:ext>
            </a:extLst>
          </p:cNvPr>
          <p:cNvSpPr txBox="1">
            <a:spLocks noChangeArrowheads="1"/>
          </p:cNvSpPr>
          <p:nvPr/>
        </p:nvSpPr>
        <p:spPr bwMode="auto">
          <a:xfrm>
            <a:off x="433387" y="5994330"/>
            <a:ext cx="9525907" cy="646331"/>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1. NCCN. Clinical practice guidelines in oncology:</a:t>
            </a:r>
            <a:r>
              <a:rPr lang="de-DE" altLang="en-US" sz="1200" b="0" spc="-10" dirty="0">
                <a:solidFill>
                  <a:schemeClr val="bg2"/>
                </a:solidFill>
                <a:latin typeface="Calibri" panose="020F0502020204030204" pitchFamily="34" charset="0"/>
              </a:rPr>
              <a:t> multiple myeloma. v4.2022. nccn.org.  2. Dimopoulos. Ann Oncol. 2021;32:309. </a:t>
            </a:r>
            <a:br>
              <a:rPr lang="de-DE" altLang="en-US" sz="1200" b="0" spc="-10" dirty="0">
                <a:solidFill>
                  <a:schemeClr val="bg2"/>
                </a:solidFill>
                <a:latin typeface="Calibri" panose="020F0502020204030204" pitchFamily="34" charset="0"/>
              </a:rPr>
            </a:br>
            <a:r>
              <a:rPr lang="de-DE" altLang="en-US" sz="1200" b="0" spc="-10" dirty="0">
                <a:solidFill>
                  <a:schemeClr val="bg2"/>
                </a:solidFill>
                <a:latin typeface="Calibri" panose="020F0502020204030204" pitchFamily="34" charset="0"/>
              </a:rPr>
              <a:t>3. Rosiñol. Blood. 2019;134:1337. 4. Deckert. Clin Cancer Res. 2014;20:4574. 5. Jiang. Leukemia. 2016;30:399. </a:t>
            </a:r>
            <a:br>
              <a:rPr lang="de-DE" altLang="en-US" sz="1200" b="0" spc="-10" dirty="0">
                <a:solidFill>
                  <a:schemeClr val="bg2"/>
                </a:solidFill>
                <a:latin typeface="Calibri" panose="020F0502020204030204" pitchFamily="34" charset="0"/>
              </a:rPr>
            </a:br>
            <a:r>
              <a:rPr lang="de-DE" altLang="en-US" sz="1200" b="0" spc="-10" dirty="0">
                <a:solidFill>
                  <a:schemeClr val="bg2"/>
                </a:solidFill>
                <a:latin typeface="Calibri" panose="020F0502020204030204" pitchFamily="34" charset="0"/>
              </a:rPr>
              <a:t>6. Moreno. Clin Cancer Res. 2019;25:3176. 7.  Goldschmidt</a:t>
            </a:r>
            <a:r>
              <a:rPr lang="en-US" altLang="en-US" sz="1200" b="0" spc="-10" dirty="0">
                <a:solidFill>
                  <a:schemeClr val="bg2"/>
                </a:solidFill>
                <a:latin typeface="Calibri" panose="020F0502020204030204" pitchFamily="34" charset="0"/>
              </a:rPr>
              <a:t>. ASH 2021. Abstr 463. </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98522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GMMG-HD7: Study Design</a:t>
            </a:r>
            <a:endParaRPr lang="en-US" altLang="en-US" dirty="0"/>
          </a:p>
        </p:txBody>
      </p:sp>
      <p:sp>
        <p:nvSpPr>
          <p:cNvPr id="12" name="Content Placeholder 16">
            <a:extLst>
              <a:ext uri="{FF2B5EF4-FFF2-40B4-BE49-F238E27FC236}">
                <a16:creationId xmlns:a16="http://schemas.microsoft.com/office/drawing/2014/main" id="{D77210E9-B6A7-534F-81EA-567A351A7736}"/>
              </a:ext>
            </a:extLst>
          </p:cNvPr>
          <p:cNvSpPr>
            <a:spLocks noGrp="1"/>
          </p:cNvSpPr>
          <p:nvPr>
            <p:ph idx="1"/>
          </p:nvPr>
        </p:nvSpPr>
        <p:spPr/>
        <p:txBody>
          <a:bodyPr/>
          <a:lstStyle/>
          <a:p>
            <a:r>
              <a:rPr lang="en-US" altLang="en-US" sz="1800" dirty="0"/>
              <a:t>Open-label, randomized, multicenter phase III trial</a:t>
            </a:r>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1" name="Content Placeholder 16">
            <a:extLst>
              <a:ext uri="{FF2B5EF4-FFF2-40B4-BE49-F238E27FC236}">
                <a16:creationId xmlns:a16="http://schemas.microsoft.com/office/drawing/2014/main" id="{7FC138E3-3479-9841-9379-4985DD3CFBB5}"/>
              </a:ext>
            </a:extLst>
          </p:cNvPr>
          <p:cNvSpPr txBox="1">
            <a:spLocks/>
          </p:cNvSpPr>
          <p:nvPr/>
        </p:nvSpPr>
        <p:spPr bwMode="auto">
          <a:xfrm>
            <a:off x="604674" y="5469116"/>
            <a:ext cx="10877529" cy="90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spcBef>
                <a:spcPts val="400"/>
              </a:spcBef>
              <a:spcAft>
                <a:spcPts val="0"/>
              </a:spcAft>
            </a:pPr>
            <a:r>
              <a:rPr lang="en-US" altLang="en-US" sz="1800" b="0" dirty="0"/>
              <a:t>Primary endpoint: MRD negativity at end of induction (NGF, sensitivity 10</a:t>
            </a:r>
            <a:r>
              <a:rPr lang="en-US" altLang="en-US" sz="1800" b="0" baseline="30000" dirty="0"/>
              <a:t>-5</a:t>
            </a:r>
            <a:r>
              <a:rPr lang="en-US" altLang="en-US" sz="1800" b="0" dirty="0"/>
              <a:t>) stratified according to R-ISS</a:t>
            </a:r>
          </a:p>
          <a:p>
            <a:pPr>
              <a:spcBef>
                <a:spcPts val="400"/>
              </a:spcBef>
              <a:spcAft>
                <a:spcPts val="0"/>
              </a:spcAft>
            </a:pPr>
            <a:r>
              <a:rPr lang="en-US" sz="1800" b="0" dirty="0"/>
              <a:t>Secondary endpoints: CR after induction, safety</a:t>
            </a:r>
          </a:p>
          <a:p>
            <a:pPr>
              <a:spcBef>
                <a:spcPts val="400"/>
              </a:spcBef>
              <a:spcAft>
                <a:spcPts val="0"/>
              </a:spcAft>
            </a:pPr>
            <a:r>
              <a:rPr lang="en-US" sz="1800" b="0" dirty="0"/>
              <a:t>MRD negativity assessed after cycle 3, HDT, 12 </a:t>
            </a:r>
            <a:r>
              <a:rPr lang="en-US" sz="1800" b="0" dirty="0" err="1"/>
              <a:t>mos</a:t>
            </a:r>
            <a:r>
              <a:rPr lang="en-US" sz="1800" b="0" dirty="0"/>
              <a:t>, and 24 </a:t>
            </a:r>
            <a:r>
              <a:rPr lang="en-US" sz="1800" b="0" dirty="0" err="1"/>
              <a:t>mos</a:t>
            </a:r>
            <a:r>
              <a:rPr lang="en-US" sz="1800" b="0" dirty="0"/>
              <a:t> as well as at end of study</a:t>
            </a:r>
          </a:p>
        </p:txBody>
      </p:sp>
      <p:sp>
        <p:nvSpPr>
          <p:cNvPr id="13" name="Rectangle 49">
            <a:extLst>
              <a:ext uri="{FF2B5EF4-FFF2-40B4-BE49-F238E27FC236}">
                <a16:creationId xmlns:a16="http://schemas.microsoft.com/office/drawing/2014/main" id="{835F39F8-6B94-D944-B5B2-F0205DDE66AF}"/>
              </a:ext>
            </a:extLst>
          </p:cNvPr>
          <p:cNvSpPr>
            <a:spLocks noChangeArrowheads="1"/>
          </p:cNvSpPr>
          <p:nvPr/>
        </p:nvSpPr>
        <p:spPr bwMode="auto">
          <a:xfrm>
            <a:off x="2909705" y="2123126"/>
            <a:ext cx="3754041" cy="1241580"/>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Isatuximab</a:t>
            </a:r>
            <a:r>
              <a:rPr lang="en-US" altLang="en-US" sz="1600" b="0" dirty="0">
                <a:solidFill>
                  <a:prstClr val="white"/>
                </a:solidFill>
                <a:latin typeface="Calibri" panose="020F0502020204030204" pitchFamily="34" charset="0"/>
                <a:cs typeface="Calibri" panose="020F0502020204030204" pitchFamily="34" charset="0"/>
              </a:rPr>
              <a:t> 10 mg/kg* </a:t>
            </a:r>
          </a:p>
          <a:p>
            <a:pPr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Bortezomib</a:t>
            </a:r>
            <a:r>
              <a:rPr lang="en-US" altLang="en-US" sz="1600" b="0" dirty="0">
                <a:solidFill>
                  <a:prstClr val="white"/>
                </a:solidFill>
                <a:latin typeface="Calibri" panose="020F0502020204030204" pitchFamily="34" charset="0"/>
                <a:cs typeface="Calibri" panose="020F0502020204030204" pitchFamily="34" charset="0"/>
              </a:rPr>
              <a:t> 1.3 mg/m</a:t>
            </a:r>
            <a:r>
              <a:rPr lang="en-US" altLang="en-US" sz="1600" b="0" baseline="30000" dirty="0">
                <a:solidFill>
                  <a:prstClr val="white"/>
                </a:solidFill>
                <a:latin typeface="Calibri" panose="020F0502020204030204" pitchFamily="34" charset="0"/>
                <a:cs typeface="Calibri" panose="020F0502020204030204" pitchFamily="34" charset="0"/>
              </a:rPr>
              <a:t>2†</a:t>
            </a:r>
            <a:br>
              <a:rPr lang="en-US" altLang="en-US" sz="1600" b="0" dirty="0">
                <a:solidFill>
                  <a:prstClr val="white"/>
                </a:solidFill>
                <a:latin typeface="Calibri" panose="020F0502020204030204" pitchFamily="34" charset="0"/>
                <a:cs typeface="Calibri" panose="020F0502020204030204" pitchFamily="34" charset="0"/>
              </a:rPr>
            </a:br>
            <a:r>
              <a:rPr lang="en-US" altLang="en-US" sz="1600" dirty="0">
                <a:solidFill>
                  <a:prstClr val="white"/>
                </a:solidFill>
                <a:latin typeface="Calibri" panose="020F0502020204030204" pitchFamily="34" charset="0"/>
                <a:cs typeface="Calibri" panose="020F0502020204030204" pitchFamily="34" charset="0"/>
              </a:rPr>
              <a:t>Lenalidomide</a:t>
            </a:r>
            <a:r>
              <a:rPr lang="en-US" altLang="en-US" sz="1600" b="0" dirty="0">
                <a:solidFill>
                  <a:prstClr val="white"/>
                </a:solidFill>
                <a:latin typeface="Calibri" panose="020F0502020204030204" pitchFamily="34" charset="0"/>
                <a:cs typeface="Calibri" panose="020F0502020204030204" pitchFamily="34" charset="0"/>
              </a:rPr>
              <a:t> 25 mg</a:t>
            </a:r>
            <a:r>
              <a:rPr lang="en-US" altLang="en-US" sz="1600" b="0" baseline="30000" dirty="0">
                <a:solidFill>
                  <a:prstClr val="white"/>
                </a:solidFill>
                <a:latin typeface="Calibri" panose="020F0502020204030204" pitchFamily="34" charset="0"/>
                <a:cs typeface="Calibri" panose="020F0502020204030204" pitchFamily="34" charset="0"/>
              </a:rPr>
              <a:t>†</a:t>
            </a:r>
            <a:br>
              <a:rPr lang="en-US" altLang="en-US" sz="1600" b="0" dirty="0">
                <a:solidFill>
                  <a:prstClr val="white"/>
                </a:solidFill>
                <a:latin typeface="Calibri" panose="020F0502020204030204" pitchFamily="34" charset="0"/>
                <a:cs typeface="Calibri" panose="020F0502020204030204" pitchFamily="34" charset="0"/>
              </a:rPr>
            </a:br>
            <a:r>
              <a:rPr lang="en-US" altLang="en-US" sz="1600" dirty="0">
                <a:solidFill>
                  <a:prstClr val="white"/>
                </a:solidFill>
                <a:latin typeface="Calibri" panose="020F0502020204030204" pitchFamily="34" charset="0"/>
                <a:cs typeface="Calibri" panose="020F0502020204030204" pitchFamily="34" charset="0"/>
              </a:rPr>
              <a:t>Dexamethasone</a:t>
            </a:r>
            <a:r>
              <a:rPr lang="en-US" altLang="en-US" sz="1600" b="0" dirty="0">
                <a:solidFill>
                  <a:prstClr val="white"/>
                </a:solidFill>
                <a:latin typeface="Calibri" panose="020F0502020204030204" pitchFamily="34" charset="0"/>
                <a:cs typeface="Calibri" panose="020F0502020204030204" pitchFamily="34" charset="0"/>
              </a:rPr>
              <a:t> 20 mg</a:t>
            </a:r>
            <a:r>
              <a:rPr lang="en-US" altLang="en-US" sz="1600" b="0" baseline="30000" dirty="0">
                <a:solidFill>
                  <a:prstClr val="white"/>
                </a:solidFill>
                <a:latin typeface="Calibri" panose="020F0502020204030204" pitchFamily="34" charset="0"/>
                <a:cs typeface="Calibri" panose="020F0502020204030204" pitchFamily="34" charset="0"/>
              </a:rPr>
              <a:t>†</a:t>
            </a:r>
          </a:p>
          <a:p>
            <a:pPr lvl="0" algn="ctr" defTabSz="816353">
              <a:lnSpc>
                <a:spcPct val="100000"/>
              </a:lnSpc>
              <a:spcBef>
                <a:spcPts val="0"/>
              </a:spcBef>
              <a:spcAft>
                <a:spcPts val="0"/>
              </a:spcAft>
              <a:buNone/>
              <a:defRPr/>
            </a:pPr>
            <a:r>
              <a:rPr lang="en-US" altLang="en-US" sz="1600" b="0" dirty="0">
                <a:solidFill>
                  <a:prstClr val="white"/>
                </a:solidFill>
                <a:latin typeface="Calibri" panose="020F0502020204030204" pitchFamily="34" charset="0"/>
                <a:cs typeface="Calibri" panose="020F0502020204030204" pitchFamily="34" charset="0"/>
              </a:rPr>
              <a:t>(n = 331)</a:t>
            </a:r>
          </a:p>
        </p:txBody>
      </p:sp>
      <p:sp>
        <p:nvSpPr>
          <p:cNvPr id="14" name="Text Box 45">
            <a:extLst>
              <a:ext uri="{FF2B5EF4-FFF2-40B4-BE49-F238E27FC236}">
                <a16:creationId xmlns:a16="http://schemas.microsoft.com/office/drawing/2014/main" id="{EF4F22AA-E28A-4E4E-BF54-1E55B703E88B}"/>
              </a:ext>
            </a:extLst>
          </p:cNvPr>
          <p:cNvSpPr txBox="1">
            <a:spLocks noChangeArrowheads="1"/>
          </p:cNvSpPr>
          <p:nvPr/>
        </p:nvSpPr>
        <p:spPr bwMode="auto">
          <a:xfrm>
            <a:off x="303535" y="2828966"/>
            <a:ext cx="2060466"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eaLnBrk="1" fontAlgn="auto" hangingPunct="1">
              <a:lnSpc>
                <a:spcPct val="100000"/>
              </a:lnSpc>
              <a:spcBef>
                <a:spcPct val="0"/>
              </a:spcBef>
              <a:spcAft>
                <a:spcPct val="0"/>
              </a:spcAft>
              <a:buClrTx/>
              <a:buNone/>
              <a:defRPr/>
            </a:pPr>
            <a:r>
              <a:rPr lang="en-US" altLang="en-US" sz="1600" b="0" dirty="0">
                <a:solidFill>
                  <a:srgbClr val="000000"/>
                </a:solidFill>
                <a:latin typeface="Calibri" panose="020F0502020204030204" pitchFamily="34" charset="0"/>
              </a:rPr>
              <a:t>Adults with NDMM who are eligible for HDT and ASCT</a:t>
            </a:r>
          </a:p>
          <a:p>
            <a:pPr lvl="0" algn="ctr" eaLnBrk="1" fontAlgn="auto" hangingPunct="1">
              <a:lnSpc>
                <a:spcPct val="100000"/>
              </a:lnSpc>
              <a:spcBef>
                <a:spcPct val="0"/>
              </a:spcBef>
              <a:spcAft>
                <a:spcPct val="0"/>
              </a:spcAft>
              <a:buClrTx/>
              <a:buNone/>
              <a:defRPr/>
            </a:pPr>
            <a:r>
              <a:rPr lang="en-US" altLang="en-US" sz="1600" b="0" dirty="0">
                <a:solidFill>
                  <a:srgbClr val="000000"/>
                </a:solidFill>
                <a:latin typeface="Calibri" panose="020F0502020204030204" pitchFamily="34" charset="0"/>
              </a:rPr>
              <a:t>(N = 662)</a:t>
            </a:r>
          </a:p>
        </p:txBody>
      </p:sp>
      <p:sp>
        <p:nvSpPr>
          <p:cNvPr id="20" name="Line 53">
            <a:extLst>
              <a:ext uri="{FF2B5EF4-FFF2-40B4-BE49-F238E27FC236}">
                <a16:creationId xmlns:a16="http://schemas.microsoft.com/office/drawing/2014/main" id="{3CAC505A-3074-8F40-AE57-5DBE6D6D8D89}"/>
              </a:ext>
            </a:extLst>
          </p:cNvPr>
          <p:cNvSpPr>
            <a:spLocks noChangeShapeType="1"/>
          </p:cNvSpPr>
          <p:nvPr/>
        </p:nvSpPr>
        <p:spPr bwMode="auto">
          <a:xfrm>
            <a:off x="2276320" y="3624759"/>
            <a:ext cx="574946" cy="255647"/>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21" name="Line 54">
            <a:extLst>
              <a:ext uri="{FF2B5EF4-FFF2-40B4-BE49-F238E27FC236}">
                <a16:creationId xmlns:a16="http://schemas.microsoft.com/office/drawing/2014/main" id="{123DA81B-BABB-4345-8EDA-D00D3399CBCF}"/>
              </a:ext>
            </a:extLst>
          </p:cNvPr>
          <p:cNvSpPr>
            <a:spLocks noChangeShapeType="1"/>
          </p:cNvSpPr>
          <p:nvPr/>
        </p:nvSpPr>
        <p:spPr bwMode="auto">
          <a:xfrm flipV="1">
            <a:off x="2276320" y="2890154"/>
            <a:ext cx="574946" cy="347348"/>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17" name="Rectangle 49">
            <a:extLst>
              <a:ext uri="{FF2B5EF4-FFF2-40B4-BE49-F238E27FC236}">
                <a16:creationId xmlns:a16="http://schemas.microsoft.com/office/drawing/2014/main" id="{F42840AA-BE35-B444-BC01-2793D78020B5}"/>
              </a:ext>
            </a:extLst>
          </p:cNvPr>
          <p:cNvSpPr>
            <a:spLocks noChangeArrowheads="1"/>
          </p:cNvSpPr>
          <p:nvPr/>
        </p:nvSpPr>
        <p:spPr bwMode="auto">
          <a:xfrm>
            <a:off x="2909705" y="3458437"/>
            <a:ext cx="3754041" cy="1241580"/>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Bortezomib</a:t>
            </a:r>
            <a:r>
              <a:rPr lang="en-US" altLang="en-US" sz="1600" b="0" dirty="0">
                <a:solidFill>
                  <a:prstClr val="white"/>
                </a:solidFill>
                <a:latin typeface="Calibri" panose="020F0502020204030204" pitchFamily="34" charset="0"/>
                <a:cs typeface="Calibri" panose="020F0502020204030204" pitchFamily="34" charset="0"/>
              </a:rPr>
              <a:t> 1.3 mg/m</a:t>
            </a:r>
            <a:r>
              <a:rPr lang="en-US" altLang="en-US" sz="1600" b="0" baseline="30000" dirty="0">
                <a:solidFill>
                  <a:prstClr val="white"/>
                </a:solidFill>
                <a:latin typeface="Calibri" panose="020F0502020204030204" pitchFamily="34" charset="0"/>
                <a:cs typeface="Calibri" panose="020F0502020204030204" pitchFamily="34" charset="0"/>
              </a:rPr>
              <a:t>2</a:t>
            </a:r>
            <a:br>
              <a:rPr lang="en-US" altLang="en-US" sz="1600" b="0" dirty="0">
                <a:solidFill>
                  <a:prstClr val="white"/>
                </a:solidFill>
                <a:latin typeface="Calibri" panose="020F0502020204030204" pitchFamily="34" charset="0"/>
                <a:cs typeface="Calibri" panose="020F0502020204030204" pitchFamily="34" charset="0"/>
              </a:rPr>
            </a:br>
            <a:r>
              <a:rPr lang="en-US" altLang="en-US" sz="1600" dirty="0">
                <a:solidFill>
                  <a:prstClr val="white"/>
                </a:solidFill>
                <a:latin typeface="Calibri" panose="020F0502020204030204" pitchFamily="34" charset="0"/>
                <a:cs typeface="Calibri" panose="020F0502020204030204" pitchFamily="34" charset="0"/>
              </a:rPr>
              <a:t>Lenalidomide</a:t>
            </a:r>
            <a:r>
              <a:rPr lang="en-US" altLang="en-US" sz="1600" b="0" dirty="0">
                <a:solidFill>
                  <a:prstClr val="white"/>
                </a:solidFill>
                <a:latin typeface="Calibri" panose="020F0502020204030204" pitchFamily="34" charset="0"/>
                <a:cs typeface="Calibri" panose="020F0502020204030204" pitchFamily="34" charset="0"/>
              </a:rPr>
              <a:t> 25 mg</a:t>
            </a:r>
            <a:br>
              <a:rPr lang="en-US" altLang="en-US" sz="1600" b="0" dirty="0">
                <a:solidFill>
                  <a:prstClr val="white"/>
                </a:solidFill>
                <a:latin typeface="Calibri" panose="020F0502020204030204" pitchFamily="34" charset="0"/>
                <a:cs typeface="Calibri" panose="020F0502020204030204" pitchFamily="34" charset="0"/>
              </a:rPr>
            </a:br>
            <a:r>
              <a:rPr lang="en-US" altLang="en-US" sz="1600" dirty="0">
                <a:solidFill>
                  <a:prstClr val="white"/>
                </a:solidFill>
                <a:latin typeface="Calibri" panose="020F0502020204030204" pitchFamily="34" charset="0"/>
                <a:cs typeface="Calibri" panose="020F0502020204030204" pitchFamily="34" charset="0"/>
              </a:rPr>
              <a:t>Dexamethasone</a:t>
            </a:r>
            <a:r>
              <a:rPr lang="en-US" altLang="en-US" sz="1600" b="0" dirty="0">
                <a:solidFill>
                  <a:prstClr val="white"/>
                </a:solidFill>
                <a:latin typeface="Calibri" panose="020F0502020204030204" pitchFamily="34" charset="0"/>
                <a:cs typeface="Calibri" panose="020F0502020204030204" pitchFamily="34" charset="0"/>
              </a:rPr>
              <a:t> 20 mg</a:t>
            </a:r>
            <a:r>
              <a:rPr lang="en-US" altLang="en-US" sz="1600" b="0" baseline="30000" dirty="0">
                <a:solidFill>
                  <a:prstClr val="white"/>
                </a:solidFill>
                <a:latin typeface="Calibri" panose="020F0502020204030204" pitchFamily="34" charset="0"/>
                <a:cs typeface="Calibri" panose="020F0502020204030204" pitchFamily="34" charset="0"/>
              </a:rPr>
              <a:t>†</a:t>
            </a:r>
          </a:p>
          <a:p>
            <a:pPr algn="ctr" defTabSz="816353">
              <a:lnSpc>
                <a:spcPct val="100000"/>
              </a:lnSpc>
              <a:spcBef>
                <a:spcPts val="0"/>
              </a:spcBef>
              <a:spcAft>
                <a:spcPts val="0"/>
              </a:spcAft>
              <a:buNone/>
              <a:defRPr/>
            </a:pPr>
            <a:r>
              <a:rPr lang="en-US" altLang="en-US" sz="1600" b="0" dirty="0">
                <a:solidFill>
                  <a:prstClr val="white"/>
                </a:solidFill>
                <a:latin typeface="Calibri" panose="020F0502020204030204" pitchFamily="34" charset="0"/>
                <a:cs typeface="Calibri" panose="020F0502020204030204" pitchFamily="34" charset="0"/>
              </a:rPr>
              <a:t>(n = 329)</a:t>
            </a:r>
          </a:p>
        </p:txBody>
      </p:sp>
      <p:sp>
        <p:nvSpPr>
          <p:cNvPr id="29" name="TextBox 28">
            <a:extLst>
              <a:ext uri="{FF2B5EF4-FFF2-40B4-BE49-F238E27FC236}">
                <a16:creationId xmlns:a16="http://schemas.microsoft.com/office/drawing/2014/main" id="{349FA7FE-5D1B-724B-BE79-1B2691D30292}"/>
              </a:ext>
            </a:extLst>
          </p:cNvPr>
          <p:cNvSpPr txBox="1"/>
          <p:nvPr/>
        </p:nvSpPr>
        <p:spPr bwMode="auto">
          <a:xfrm>
            <a:off x="2828360" y="4682480"/>
            <a:ext cx="495840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dirty="0">
                <a:solidFill>
                  <a:schemeClr val="bg1"/>
                </a:solidFill>
                <a:latin typeface="Calibri" panose="020F0502020204030204" pitchFamily="34" charset="0"/>
                <a:cs typeface="Calibri" panose="020F0502020204030204" pitchFamily="34" charset="0"/>
              </a:rPr>
              <a:t>*Cycle 1: D1, 8, 15, 22, 29; cycles 2-3: D1, 15, 29.</a:t>
            </a:r>
          </a:p>
          <a:p>
            <a:r>
              <a:rPr lang="en-US" sz="1200" b="0" baseline="30000" dirty="0">
                <a:solidFill>
                  <a:schemeClr val="bg1"/>
                </a:solidFill>
                <a:latin typeface="Calibri" panose="020F0502020204030204" pitchFamily="34" charset="0"/>
                <a:cs typeface="Calibri" panose="020F0502020204030204" pitchFamily="34" charset="0"/>
              </a:rPr>
              <a:t>†</a:t>
            </a:r>
            <a:r>
              <a:rPr lang="en-US" sz="1200" b="0" dirty="0">
                <a:solidFill>
                  <a:schemeClr val="bg1"/>
                </a:solidFill>
                <a:latin typeface="Calibri" panose="020F0502020204030204" pitchFamily="34" charset="0"/>
                <a:cs typeface="Calibri" panose="020F0502020204030204" pitchFamily="34" charset="0"/>
              </a:rPr>
              <a:t>Bortezomib D1, 4, 8, 11, 22, 25, 29, 32; lenalidomide Days 1-14 and 22-35; dexamethasone D1, 2, 4, 5, 8, 9, 11, 12, 15, 22, 23, 25, 26, 29, 30, 32, 33. </a:t>
            </a:r>
            <a:r>
              <a:rPr lang="en-US" sz="1200" b="0" dirty="0">
                <a:solidFill>
                  <a:schemeClr val="bg1"/>
                </a:solidFill>
                <a:effectLst/>
                <a:latin typeface="Calibri" panose="020F0502020204030204" pitchFamily="34" charset="0"/>
                <a:cs typeface="Calibri" panose="020F0502020204030204" pitchFamily="34" charset="0"/>
              </a:rPr>
              <a:t>Data cutoff: April 2021.</a:t>
            </a:r>
          </a:p>
        </p:txBody>
      </p:sp>
      <p:sp>
        <p:nvSpPr>
          <p:cNvPr id="30" name="TextBox 29">
            <a:extLst>
              <a:ext uri="{FF2B5EF4-FFF2-40B4-BE49-F238E27FC236}">
                <a16:creationId xmlns:a16="http://schemas.microsoft.com/office/drawing/2014/main" id="{CB38BA42-69D5-394C-9FDF-2F047C10FBE0}"/>
              </a:ext>
            </a:extLst>
          </p:cNvPr>
          <p:cNvSpPr txBox="1"/>
          <p:nvPr/>
        </p:nvSpPr>
        <p:spPr bwMode="auto">
          <a:xfrm>
            <a:off x="3125151" y="1751392"/>
            <a:ext cx="33231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Induction (3 x 6-Wk Cycles)</a:t>
            </a:r>
          </a:p>
        </p:txBody>
      </p:sp>
      <p:sp>
        <p:nvSpPr>
          <p:cNvPr id="31" name="TextBox 30">
            <a:extLst>
              <a:ext uri="{FF2B5EF4-FFF2-40B4-BE49-F238E27FC236}">
                <a16:creationId xmlns:a16="http://schemas.microsoft.com/office/drawing/2014/main" id="{5696CE8F-4BAB-F245-9FC0-47638E96F94E}"/>
              </a:ext>
            </a:extLst>
          </p:cNvPr>
          <p:cNvSpPr txBox="1"/>
          <p:nvPr/>
        </p:nvSpPr>
        <p:spPr bwMode="auto">
          <a:xfrm>
            <a:off x="7916068" y="1751392"/>
            <a:ext cx="30695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Maintenance (4-Wk Cycles)</a:t>
            </a:r>
          </a:p>
        </p:txBody>
      </p:sp>
      <p:sp>
        <p:nvSpPr>
          <p:cNvPr id="32" name="Line 54">
            <a:extLst>
              <a:ext uri="{FF2B5EF4-FFF2-40B4-BE49-F238E27FC236}">
                <a16:creationId xmlns:a16="http://schemas.microsoft.com/office/drawing/2014/main" id="{EF6E838D-E296-D645-8E11-8229494FDCCD}"/>
              </a:ext>
            </a:extLst>
          </p:cNvPr>
          <p:cNvSpPr>
            <a:spLocks noChangeShapeType="1"/>
          </p:cNvSpPr>
          <p:nvPr/>
        </p:nvSpPr>
        <p:spPr bwMode="auto">
          <a:xfrm flipV="1">
            <a:off x="6691178" y="2962690"/>
            <a:ext cx="274320" cy="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34" name="TextBox 21">
            <a:extLst>
              <a:ext uri="{FF2B5EF4-FFF2-40B4-BE49-F238E27FC236}">
                <a16:creationId xmlns:a16="http://schemas.microsoft.com/office/drawing/2014/main" id="{7C3A4686-2A02-4447-8A64-3AE2AD626A2C}"/>
              </a:ext>
            </a:extLst>
          </p:cNvPr>
          <p:cNvSpPr txBox="1">
            <a:spLocks noChangeArrowheads="1"/>
          </p:cNvSpPr>
          <p:nvPr/>
        </p:nvSpPr>
        <p:spPr bwMode="auto">
          <a:xfrm>
            <a:off x="6999430" y="2727495"/>
            <a:ext cx="823913" cy="1280160"/>
          </a:xfrm>
          <a:prstGeom prst="rect">
            <a:avLst/>
          </a:prstGeom>
          <a:solidFill>
            <a:schemeClr val="tx1">
              <a:lumMod val="50000"/>
            </a:schemeClr>
          </a:solidFill>
          <a:ln w="9525">
            <a:noFill/>
            <a:miter lim="800000"/>
            <a:headEnd/>
            <a:tailEnd/>
          </a:ln>
        </p:spPr>
        <p:txBody>
          <a:bodyPr anchor="ctr">
            <a:spAutoFit/>
          </a:bodyPr>
          <a:lstStyle/>
          <a:p>
            <a:pPr algn="ctr" eaLnBrk="1" hangingPunct="1">
              <a:lnSpc>
                <a:spcPct val="90000"/>
              </a:lnSpc>
              <a:spcBef>
                <a:spcPct val="35000"/>
              </a:spcBef>
              <a:spcAft>
                <a:spcPct val="25000"/>
              </a:spcAft>
              <a:buClr>
                <a:schemeClr val="folHlink"/>
              </a:buClr>
              <a:buFont typeface="Arial" pitchFamily="4" charset="0"/>
              <a:buNone/>
              <a:defRPr/>
            </a:pPr>
            <a:r>
              <a:rPr lang="en-US" sz="1600" dirty="0">
                <a:latin typeface="Calibri" panose="020F0502020204030204" pitchFamily="34" charset="0"/>
                <a:cs typeface="Calibri" panose="020F0502020204030204" pitchFamily="34" charset="0"/>
              </a:rPr>
              <a:t>HDT</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ASCT</a:t>
            </a:r>
          </a:p>
        </p:txBody>
      </p:sp>
      <p:sp>
        <p:nvSpPr>
          <p:cNvPr id="35" name="Line 54">
            <a:extLst>
              <a:ext uri="{FF2B5EF4-FFF2-40B4-BE49-F238E27FC236}">
                <a16:creationId xmlns:a16="http://schemas.microsoft.com/office/drawing/2014/main" id="{13C444DF-2CD3-1345-830D-70F0EAEA864A}"/>
              </a:ext>
            </a:extLst>
          </p:cNvPr>
          <p:cNvSpPr>
            <a:spLocks noChangeShapeType="1"/>
          </p:cNvSpPr>
          <p:nvPr/>
        </p:nvSpPr>
        <p:spPr bwMode="auto">
          <a:xfrm flipV="1">
            <a:off x="7877353" y="2715380"/>
            <a:ext cx="344046" cy="292387"/>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36" name="Rectangle 49">
            <a:extLst>
              <a:ext uri="{FF2B5EF4-FFF2-40B4-BE49-F238E27FC236}">
                <a16:creationId xmlns:a16="http://schemas.microsoft.com/office/drawing/2014/main" id="{4F3B3A6E-85AA-5748-9AB0-7F4425927D2C}"/>
              </a:ext>
            </a:extLst>
          </p:cNvPr>
          <p:cNvSpPr>
            <a:spLocks noChangeArrowheads="1"/>
          </p:cNvSpPr>
          <p:nvPr/>
        </p:nvSpPr>
        <p:spPr bwMode="auto">
          <a:xfrm>
            <a:off x="8311985" y="2078522"/>
            <a:ext cx="2331720" cy="1188890"/>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Isatuximab</a:t>
            </a:r>
            <a:r>
              <a:rPr lang="en-US" altLang="en-US" sz="1600" b="0" dirty="0">
                <a:solidFill>
                  <a:prstClr val="white"/>
                </a:solidFill>
                <a:latin typeface="Calibri" panose="020F0502020204030204" pitchFamily="34" charset="0"/>
                <a:cs typeface="Calibri" panose="020F0502020204030204" pitchFamily="34" charset="0"/>
              </a:rPr>
              <a:t> 10 mg/kg</a:t>
            </a:r>
            <a:r>
              <a:rPr lang="en-US" altLang="en-US" sz="1600" b="0" baseline="30000" dirty="0">
                <a:solidFill>
                  <a:prstClr val="white"/>
                </a:solidFill>
                <a:latin typeface="Calibri" panose="020F0502020204030204" pitchFamily="34" charset="0"/>
                <a:cs typeface="Calibri" panose="020F0502020204030204" pitchFamily="34" charset="0"/>
              </a:rPr>
              <a:t>‡</a:t>
            </a:r>
            <a:r>
              <a:rPr lang="en-US" altLang="en-US" sz="1600" b="0" dirty="0">
                <a:solidFill>
                  <a:prstClr val="white"/>
                </a:solidFill>
                <a:latin typeface="Calibri" panose="020F0502020204030204" pitchFamily="34" charset="0"/>
                <a:cs typeface="Calibri" panose="020F0502020204030204" pitchFamily="34" charset="0"/>
              </a:rPr>
              <a:t> + </a:t>
            </a:r>
            <a:br>
              <a:rPr lang="en-US" altLang="en-US" sz="1600" b="0" dirty="0">
                <a:solidFill>
                  <a:prstClr val="white"/>
                </a:solidFill>
                <a:latin typeface="Calibri" panose="020F0502020204030204" pitchFamily="34" charset="0"/>
                <a:cs typeface="Calibri" panose="020F0502020204030204" pitchFamily="34" charset="0"/>
              </a:rPr>
            </a:br>
            <a:r>
              <a:rPr lang="en-US" altLang="en-US" sz="1600" dirty="0">
                <a:solidFill>
                  <a:prstClr val="white"/>
                </a:solidFill>
                <a:latin typeface="Calibri" panose="020F0502020204030204" pitchFamily="34" charset="0"/>
                <a:cs typeface="Calibri" panose="020F0502020204030204" pitchFamily="34" charset="0"/>
              </a:rPr>
              <a:t>Lenalidomide </a:t>
            </a:r>
            <a:r>
              <a:rPr lang="en-US" altLang="en-US" sz="1600" b="0" dirty="0">
                <a:solidFill>
                  <a:prstClr val="white"/>
                </a:solidFill>
                <a:latin typeface="Calibri" panose="020F0502020204030204" pitchFamily="34" charset="0"/>
                <a:cs typeface="Calibri" panose="020F0502020204030204" pitchFamily="34" charset="0"/>
              </a:rPr>
              <a:t>10 → 15 mg</a:t>
            </a:r>
            <a:r>
              <a:rPr lang="en-US" altLang="en-US" sz="1600" b="0" baseline="30000" dirty="0">
                <a:solidFill>
                  <a:prstClr val="white"/>
                </a:solidFill>
                <a:latin typeface="Calibri" panose="020F0502020204030204" pitchFamily="34" charset="0"/>
                <a:cs typeface="Calibri" panose="020F0502020204030204" pitchFamily="34" charset="0"/>
              </a:rPr>
              <a:t>§</a:t>
            </a:r>
            <a:endParaRPr lang="en-US" altLang="en-US" sz="1600" b="0" dirty="0">
              <a:solidFill>
                <a:prstClr val="white"/>
              </a:solidFill>
              <a:latin typeface="Calibri" panose="020F0502020204030204" pitchFamily="34" charset="0"/>
              <a:cs typeface="Calibri" panose="020F0502020204030204" pitchFamily="34" charset="0"/>
            </a:endParaRPr>
          </a:p>
          <a:p>
            <a:pPr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Dexamethasone</a:t>
            </a:r>
            <a:r>
              <a:rPr lang="en-US" altLang="en-US" sz="1600" b="0" dirty="0">
                <a:solidFill>
                  <a:prstClr val="white"/>
                </a:solidFill>
                <a:latin typeface="Calibri" panose="020F0502020204030204" pitchFamily="34" charset="0"/>
                <a:cs typeface="Calibri" panose="020F0502020204030204" pitchFamily="34" charset="0"/>
              </a:rPr>
              <a:t> 20 mg</a:t>
            </a:r>
            <a:r>
              <a:rPr lang="en-US" altLang="en-US" sz="1600" b="0" baseline="30000" dirty="0">
                <a:solidFill>
                  <a:prstClr val="white"/>
                </a:solidFill>
                <a:latin typeface="Calibri" panose="020F0502020204030204" pitchFamily="34" charset="0"/>
                <a:cs typeface="Calibri" panose="020F0502020204030204" pitchFamily="34" charset="0"/>
              </a:rPr>
              <a:t>║</a:t>
            </a:r>
          </a:p>
        </p:txBody>
      </p:sp>
      <p:sp>
        <p:nvSpPr>
          <p:cNvPr id="38" name="Rectangle 49">
            <a:extLst>
              <a:ext uri="{FF2B5EF4-FFF2-40B4-BE49-F238E27FC236}">
                <a16:creationId xmlns:a16="http://schemas.microsoft.com/office/drawing/2014/main" id="{0B00FB8E-BE4D-744F-9C54-D9B96A6E0285}"/>
              </a:ext>
            </a:extLst>
          </p:cNvPr>
          <p:cNvSpPr>
            <a:spLocks noChangeArrowheads="1"/>
          </p:cNvSpPr>
          <p:nvPr/>
        </p:nvSpPr>
        <p:spPr bwMode="auto">
          <a:xfrm>
            <a:off x="8311985" y="3494407"/>
            <a:ext cx="2331720" cy="1130459"/>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Lenalidomide </a:t>
            </a:r>
            <a:r>
              <a:rPr lang="en-US" altLang="en-US" sz="1600" b="0" dirty="0">
                <a:solidFill>
                  <a:prstClr val="white"/>
                </a:solidFill>
                <a:latin typeface="Calibri" panose="020F0502020204030204" pitchFamily="34" charset="0"/>
                <a:cs typeface="Calibri" panose="020F0502020204030204" pitchFamily="34" charset="0"/>
              </a:rPr>
              <a:t>10 → 15 mg</a:t>
            </a:r>
            <a:r>
              <a:rPr lang="en-US" altLang="en-US" sz="1600" b="0" baseline="30000" dirty="0">
                <a:solidFill>
                  <a:prstClr val="white"/>
                </a:solidFill>
                <a:latin typeface="Calibri" panose="020F0502020204030204" pitchFamily="34" charset="0"/>
                <a:cs typeface="Calibri" panose="020F0502020204030204" pitchFamily="34" charset="0"/>
              </a:rPr>
              <a:t>§</a:t>
            </a:r>
            <a:endParaRPr lang="en-US" altLang="en-US" sz="1600" b="0" dirty="0">
              <a:solidFill>
                <a:prstClr val="white"/>
              </a:solidFill>
              <a:latin typeface="Calibri" panose="020F0502020204030204" pitchFamily="34" charset="0"/>
              <a:cs typeface="Calibri" panose="020F0502020204030204" pitchFamily="34" charset="0"/>
            </a:endParaRPr>
          </a:p>
          <a:p>
            <a:pPr algn="ctr" defTabSz="816353">
              <a:lnSpc>
                <a:spcPct val="100000"/>
              </a:lnSpc>
              <a:spcBef>
                <a:spcPts val="0"/>
              </a:spcBef>
              <a:spcAft>
                <a:spcPts val="0"/>
              </a:spcAft>
              <a:buNone/>
              <a:defRPr/>
            </a:pPr>
            <a:r>
              <a:rPr lang="en-US" altLang="en-US" sz="1600" dirty="0">
                <a:solidFill>
                  <a:prstClr val="white"/>
                </a:solidFill>
                <a:latin typeface="Calibri" panose="020F0502020204030204" pitchFamily="34" charset="0"/>
                <a:cs typeface="Calibri" panose="020F0502020204030204" pitchFamily="34" charset="0"/>
              </a:rPr>
              <a:t>Dexamethasone</a:t>
            </a:r>
            <a:r>
              <a:rPr lang="en-US" altLang="en-US" sz="1600" b="0" dirty="0">
                <a:solidFill>
                  <a:prstClr val="white"/>
                </a:solidFill>
                <a:latin typeface="Calibri" panose="020F0502020204030204" pitchFamily="34" charset="0"/>
                <a:cs typeface="Calibri" panose="020F0502020204030204" pitchFamily="34" charset="0"/>
              </a:rPr>
              <a:t> 20 mg</a:t>
            </a:r>
            <a:r>
              <a:rPr lang="en-US" altLang="en-US" sz="1600" b="0" baseline="30000" dirty="0">
                <a:solidFill>
                  <a:prstClr val="white"/>
                </a:solidFill>
                <a:latin typeface="Calibri" panose="020F0502020204030204" pitchFamily="34" charset="0"/>
                <a:cs typeface="Calibri" panose="020F0502020204030204" pitchFamily="34" charset="0"/>
              </a:rPr>
              <a:t>║</a:t>
            </a:r>
          </a:p>
        </p:txBody>
      </p:sp>
      <p:sp>
        <p:nvSpPr>
          <p:cNvPr id="39" name="Line 54">
            <a:extLst>
              <a:ext uri="{FF2B5EF4-FFF2-40B4-BE49-F238E27FC236}">
                <a16:creationId xmlns:a16="http://schemas.microsoft.com/office/drawing/2014/main" id="{6CCF1D5A-2A3A-8C46-B975-4836F0EFBDD6}"/>
              </a:ext>
            </a:extLst>
          </p:cNvPr>
          <p:cNvSpPr>
            <a:spLocks noChangeShapeType="1"/>
          </p:cNvSpPr>
          <p:nvPr/>
        </p:nvSpPr>
        <p:spPr bwMode="auto">
          <a:xfrm flipV="1">
            <a:off x="10751403" y="3367575"/>
            <a:ext cx="445157" cy="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40" name="Text Box 45">
            <a:extLst>
              <a:ext uri="{FF2B5EF4-FFF2-40B4-BE49-F238E27FC236}">
                <a16:creationId xmlns:a16="http://schemas.microsoft.com/office/drawing/2014/main" id="{E34409DE-2F3F-5149-B70F-09F7C7D9CB94}"/>
              </a:ext>
            </a:extLst>
          </p:cNvPr>
          <p:cNvSpPr txBox="1">
            <a:spLocks noChangeArrowheads="1"/>
          </p:cNvSpPr>
          <p:nvPr/>
        </p:nvSpPr>
        <p:spPr bwMode="auto">
          <a:xfrm>
            <a:off x="11112987" y="3075188"/>
            <a:ext cx="823913"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lvl="0" algn="ctr" eaLnBrk="1" fontAlgn="auto" hangingPunct="1">
              <a:lnSpc>
                <a:spcPct val="100000"/>
              </a:lnSpc>
              <a:spcBef>
                <a:spcPct val="0"/>
              </a:spcBef>
              <a:spcAft>
                <a:spcPct val="0"/>
              </a:spcAft>
              <a:buClrTx/>
              <a:buNone/>
              <a:defRPr/>
            </a:pPr>
            <a:r>
              <a:rPr lang="en-US" altLang="en-US" sz="1600" b="0" i="1" dirty="0">
                <a:solidFill>
                  <a:srgbClr val="000000"/>
                </a:solidFill>
                <a:latin typeface="Calibri" panose="020F0502020204030204" pitchFamily="34" charset="0"/>
              </a:rPr>
              <a:t>3 yr </a:t>
            </a:r>
            <a:br>
              <a:rPr lang="en-US" altLang="en-US" sz="1600" b="0" i="1" dirty="0">
                <a:solidFill>
                  <a:srgbClr val="000000"/>
                </a:solidFill>
                <a:latin typeface="Calibri" panose="020F0502020204030204" pitchFamily="34" charset="0"/>
              </a:rPr>
            </a:br>
            <a:r>
              <a:rPr lang="en-US" altLang="en-US" sz="1600" b="0" i="1" dirty="0">
                <a:solidFill>
                  <a:srgbClr val="000000"/>
                </a:solidFill>
                <a:latin typeface="Calibri" panose="020F0502020204030204" pitchFamily="34" charset="0"/>
              </a:rPr>
              <a:t>or PD</a:t>
            </a:r>
          </a:p>
        </p:txBody>
      </p:sp>
      <p:sp>
        <p:nvSpPr>
          <p:cNvPr id="41" name="TextBox 40">
            <a:extLst>
              <a:ext uri="{FF2B5EF4-FFF2-40B4-BE49-F238E27FC236}">
                <a16:creationId xmlns:a16="http://schemas.microsoft.com/office/drawing/2014/main" id="{F1C39FC8-4669-E243-BA56-E72EBCB540B8}"/>
              </a:ext>
            </a:extLst>
          </p:cNvPr>
          <p:cNvSpPr txBox="1"/>
          <p:nvPr/>
        </p:nvSpPr>
        <p:spPr bwMode="auto">
          <a:xfrm>
            <a:off x="8277484" y="4682480"/>
            <a:ext cx="357314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baseline="30000" dirty="0">
                <a:solidFill>
                  <a:schemeClr val="bg1"/>
                </a:solidFill>
                <a:latin typeface="Calibri" panose="020F0502020204030204" pitchFamily="34" charset="0"/>
                <a:cs typeface="Calibri" panose="020F0502020204030204" pitchFamily="34" charset="0"/>
              </a:rPr>
              <a:t>‡</a:t>
            </a:r>
            <a:r>
              <a:rPr lang="en-US" sz="1200" b="0" dirty="0">
                <a:solidFill>
                  <a:schemeClr val="bg1"/>
                </a:solidFill>
                <a:latin typeface="Calibri" panose="020F0502020204030204" pitchFamily="34" charset="0"/>
                <a:cs typeface="Calibri" panose="020F0502020204030204" pitchFamily="34" charset="0"/>
              </a:rPr>
              <a:t>Cycle 1: D1, 8, 15, 22; </a:t>
            </a:r>
            <a:br>
              <a:rPr lang="en-US" sz="1200" b="0" dirty="0">
                <a:solidFill>
                  <a:schemeClr val="bg1"/>
                </a:solidFill>
                <a:latin typeface="Calibri" panose="020F0502020204030204" pitchFamily="34" charset="0"/>
                <a:cs typeface="Calibri" panose="020F0502020204030204" pitchFamily="34" charset="0"/>
              </a:rPr>
            </a:br>
            <a:r>
              <a:rPr lang="en-US" sz="1200" b="0" dirty="0">
                <a:solidFill>
                  <a:schemeClr val="bg1"/>
                </a:solidFill>
                <a:latin typeface="Calibri" panose="020F0502020204030204" pitchFamily="34" charset="0"/>
                <a:cs typeface="Calibri" panose="020F0502020204030204" pitchFamily="34" charset="0"/>
              </a:rPr>
              <a:t>Cycles 2-3: D1, 15; Cycle 4+: D1.</a:t>
            </a:r>
          </a:p>
          <a:p>
            <a:r>
              <a:rPr lang="en-US" sz="1200" b="0" baseline="30000" dirty="0">
                <a:solidFill>
                  <a:schemeClr val="bg1"/>
                </a:solidFill>
                <a:latin typeface="Calibri" panose="020F0502020204030204" pitchFamily="34" charset="0"/>
                <a:cs typeface="Calibri" panose="020F0502020204030204" pitchFamily="34" charset="0"/>
              </a:rPr>
              <a:t>§</a:t>
            </a:r>
            <a:r>
              <a:rPr lang="en-US" sz="1200" b="0" dirty="0">
                <a:solidFill>
                  <a:schemeClr val="bg1"/>
                </a:solidFill>
                <a:latin typeface="Calibri" panose="020F0502020204030204" pitchFamily="34" charset="0"/>
                <a:cs typeface="Calibri" panose="020F0502020204030204" pitchFamily="34" charset="0"/>
              </a:rPr>
              <a:t>Days 1-28. Increase dose to 15 mg after 3 </a:t>
            </a:r>
            <a:r>
              <a:rPr lang="en-US" sz="1200" b="0" dirty="0" err="1">
                <a:solidFill>
                  <a:schemeClr val="bg1"/>
                </a:solidFill>
                <a:latin typeface="Calibri" panose="020F0502020204030204" pitchFamily="34" charset="0"/>
                <a:cs typeface="Calibri" panose="020F0502020204030204" pitchFamily="34" charset="0"/>
              </a:rPr>
              <a:t>mos</a:t>
            </a:r>
            <a:endParaRPr lang="en-US" sz="1200" b="0" dirty="0">
              <a:solidFill>
                <a:schemeClr val="bg1"/>
              </a:solidFill>
              <a:latin typeface="Calibri" panose="020F0502020204030204" pitchFamily="34" charset="0"/>
              <a:cs typeface="Calibri" panose="020F0502020204030204" pitchFamily="34" charset="0"/>
            </a:endParaRPr>
          </a:p>
          <a:p>
            <a:r>
              <a:rPr lang="en-US" sz="1200" b="0" baseline="30000" dirty="0">
                <a:solidFill>
                  <a:schemeClr val="bg1"/>
                </a:solidFill>
                <a:latin typeface="Calibri" panose="020F0502020204030204" pitchFamily="34" charset="0"/>
                <a:cs typeface="Calibri" panose="020F0502020204030204" pitchFamily="34" charset="0"/>
              </a:rPr>
              <a:t>║</a:t>
            </a:r>
            <a:r>
              <a:rPr lang="en-US" sz="1200" b="0" dirty="0">
                <a:solidFill>
                  <a:schemeClr val="bg1"/>
                </a:solidFill>
                <a:latin typeface="Calibri" panose="020F0502020204030204" pitchFamily="34" charset="0"/>
                <a:cs typeface="Calibri" panose="020F0502020204030204" pitchFamily="34" charset="0"/>
              </a:rPr>
              <a:t>Dexamethasone D1, 8, 15, 22 in C1.</a:t>
            </a:r>
          </a:p>
        </p:txBody>
      </p:sp>
      <p:sp>
        <p:nvSpPr>
          <p:cNvPr id="26" name="Line 54">
            <a:extLst>
              <a:ext uri="{FF2B5EF4-FFF2-40B4-BE49-F238E27FC236}">
                <a16:creationId xmlns:a16="http://schemas.microsoft.com/office/drawing/2014/main" id="{38EA40C2-DA38-4F83-983F-BAC91ECB109C}"/>
              </a:ext>
            </a:extLst>
          </p:cNvPr>
          <p:cNvSpPr>
            <a:spLocks noChangeShapeType="1"/>
          </p:cNvSpPr>
          <p:nvPr/>
        </p:nvSpPr>
        <p:spPr bwMode="auto">
          <a:xfrm flipV="1">
            <a:off x="6691178" y="3822226"/>
            <a:ext cx="274320" cy="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27" name="Line 54">
            <a:extLst>
              <a:ext uri="{FF2B5EF4-FFF2-40B4-BE49-F238E27FC236}">
                <a16:creationId xmlns:a16="http://schemas.microsoft.com/office/drawing/2014/main" id="{7F77FA39-DBD7-4F36-9186-734EC5A95B93}"/>
              </a:ext>
            </a:extLst>
          </p:cNvPr>
          <p:cNvSpPr>
            <a:spLocks noChangeShapeType="1"/>
          </p:cNvSpPr>
          <p:nvPr/>
        </p:nvSpPr>
        <p:spPr bwMode="auto">
          <a:xfrm>
            <a:off x="7877352" y="3624760"/>
            <a:ext cx="344046" cy="255646"/>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28" name="Text Box 15">
            <a:extLst>
              <a:ext uri="{FF2B5EF4-FFF2-40B4-BE49-F238E27FC236}">
                <a16:creationId xmlns:a16="http://schemas.microsoft.com/office/drawing/2014/main" id="{F51C28B3-9CFA-4E47-BD74-64F0175C049C}"/>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104454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GMMG-HD7: Baseline Characteristics</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2201752782"/>
              </p:ext>
            </p:extLst>
          </p:nvPr>
        </p:nvGraphicFramePr>
        <p:xfrm>
          <a:off x="522287" y="1439678"/>
          <a:ext cx="5573710" cy="4021525"/>
        </p:xfrm>
        <a:graphic>
          <a:graphicData uri="http://schemas.openxmlformats.org/drawingml/2006/table">
            <a:tbl>
              <a:tblPr/>
              <a:tblGrid>
                <a:gridCol w="2394895">
                  <a:extLst>
                    <a:ext uri="{9D8B030D-6E8A-4147-A177-3AD203B41FA5}">
                      <a16:colId xmlns:a16="http://schemas.microsoft.com/office/drawing/2014/main" val="20000"/>
                    </a:ext>
                  </a:extLst>
                </a:gridCol>
                <a:gridCol w="1774873">
                  <a:extLst>
                    <a:ext uri="{9D8B030D-6E8A-4147-A177-3AD203B41FA5}">
                      <a16:colId xmlns:a16="http://schemas.microsoft.com/office/drawing/2014/main" val="20001"/>
                    </a:ext>
                  </a:extLst>
                </a:gridCol>
                <a:gridCol w="1403942">
                  <a:extLst>
                    <a:ext uri="{9D8B030D-6E8A-4147-A177-3AD203B41FA5}">
                      <a16:colId xmlns:a16="http://schemas.microsoft.com/office/drawing/2014/main" val="20004"/>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Characteristic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Isa-VRd (n = 331)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VRd (n = 329)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4451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Median age, yr (range)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59 (37-70)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60 (26-70)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12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Male,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204 (61.6)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206 (62.6)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50698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WHO PS,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158 (47.7)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137 (41.4)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35 (10.6)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168 (51.1)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130 (39.5)</a:t>
                      </a:r>
                      <a:br>
                        <a:rPr kumimoji="0" lang="en-US" sz="1600" b="0" i="0" u="none" strike="noStrike" cap="none" normalizeH="0" baseline="0" dirty="0">
                          <a:ln>
                            <a:noFill/>
                          </a:ln>
                          <a:solidFill>
                            <a:schemeClr val="bg2">
                              <a:lumMod val="10000"/>
                            </a:schemeClr>
                          </a:solidFill>
                          <a:effectLst/>
                          <a:latin typeface="Calibri" panose="020F0502020204030204" pitchFamily="34" charset="0"/>
                        </a:rPr>
                      </a:br>
                      <a:r>
                        <a:rPr kumimoji="0" lang="en-US" sz="1600" b="0" i="0" u="none" strike="noStrike" cap="none" normalizeH="0" baseline="0" dirty="0">
                          <a:ln>
                            <a:noFill/>
                          </a:ln>
                          <a:solidFill>
                            <a:schemeClr val="bg2">
                              <a:lumMod val="10000"/>
                            </a:schemeClr>
                          </a:solidFill>
                          <a:effectLst/>
                          <a:latin typeface="Calibri" panose="020F0502020204030204" pitchFamily="34" charset="0"/>
                        </a:rPr>
                        <a:t>30 (9.1)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50698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Heavy chain type,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IgG</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IgA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Light-chain only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194 (58.6)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68 (20.5)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59 (17.8)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192 (58.4)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69 (21.0)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61 (18.5)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66582722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Renal impairment,*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Yes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312 (94.3)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 (5.7)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307 (93.3)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 (6.7)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3286844"/>
                  </a:ext>
                </a:extLst>
              </a:tr>
            </a:tbl>
          </a:graphicData>
        </a:graphic>
      </p:graphicFrame>
      <p:sp>
        <p:nvSpPr>
          <p:cNvPr id="10" name="TextBox 9">
            <a:extLst>
              <a:ext uri="{FF2B5EF4-FFF2-40B4-BE49-F238E27FC236}">
                <a16:creationId xmlns:a16="http://schemas.microsoft.com/office/drawing/2014/main" id="{1D260AC2-CC70-CD4C-BE48-7791D19D38AF}"/>
              </a:ext>
            </a:extLst>
          </p:cNvPr>
          <p:cNvSpPr txBox="1"/>
          <p:nvPr/>
        </p:nvSpPr>
        <p:spPr bwMode="auto">
          <a:xfrm>
            <a:off x="522287" y="5463393"/>
            <a:ext cx="55060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400" b="0" dirty="0">
                <a:solidFill>
                  <a:schemeClr val="bg1"/>
                </a:solidFill>
                <a:effectLst/>
                <a:latin typeface="Calibri" panose="020F0502020204030204" pitchFamily="34" charset="0"/>
                <a:cs typeface="Calibri" panose="020F0502020204030204" pitchFamily="34" charset="0"/>
              </a:rPr>
              <a:t>*Estimated creatinine clearance &lt;40 mL/min or serum creatinine </a:t>
            </a:r>
            <a:br>
              <a:rPr lang="en-US" sz="1400" b="0" dirty="0">
                <a:solidFill>
                  <a:schemeClr val="bg1"/>
                </a:solidFill>
                <a:effectLst/>
                <a:latin typeface="Calibri" panose="020F0502020204030204" pitchFamily="34" charset="0"/>
                <a:cs typeface="Calibri" panose="020F0502020204030204" pitchFamily="34" charset="0"/>
              </a:rPr>
            </a:br>
            <a:r>
              <a:rPr lang="en-US" sz="1400" b="0" dirty="0">
                <a:solidFill>
                  <a:schemeClr val="bg1"/>
                </a:solidFill>
                <a:effectLst/>
                <a:latin typeface="Calibri" panose="020F0502020204030204" pitchFamily="34" charset="0"/>
                <a:cs typeface="Calibri" panose="020F0502020204030204" pitchFamily="34" charset="0"/>
              </a:rPr>
              <a:t>&gt;177 µmol/L. </a:t>
            </a:r>
            <a:r>
              <a:rPr lang="en-US" sz="1400" b="0" baseline="30000" dirty="0">
                <a:solidFill>
                  <a:schemeClr val="bg2">
                    <a:lumMod val="10000"/>
                  </a:schemeClr>
                </a:solidFill>
                <a:latin typeface="Calibri" panose="020F0502020204030204" pitchFamily="34" charset="0"/>
              </a:rPr>
              <a:t>†</a:t>
            </a:r>
            <a:r>
              <a:rPr lang="en-US" sz="1400" b="0" dirty="0">
                <a:solidFill>
                  <a:schemeClr val="bg1"/>
                </a:solidFill>
                <a:effectLst/>
                <a:latin typeface="Calibri" panose="020F0502020204030204" pitchFamily="34" charset="0"/>
                <a:cs typeface="Calibri" panose="020F0502020204030204" pitchFamily="34" charset="0"/>
              </a:rPr>
              <a:t>t(4;14), t(14;16), del17p.</a:t>
            </a:r>
          </a:p>
        </p:txBody>
      </p:sp>
      <p:sp>
        <p:nvSpPr>
          <p:cNvPr id="13" name="Text Box 15">
            <a:extLst>
              <a:ext uri="{FF2B5EF4-FFF2-40B4-BE49-F238E27FC236}">
                <a16:creationId xmlns:a16="http://schemas.microsoft.com/office/drawing/2014/main" id="{508610FA-C45B-8A42-94AF-D2EBCE2A241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a:t>
            </a:r>
            <a:endParaRPr lang="en-US" altLang="en-US" sz="1200" b="0" dirty="0">
              <a:solidFill>
                <a:schemeClr val="bg2"/>
              </a:solidFill>
              <a:latin typeface="Calibri" panose="020F0502020204030204" pitchFamily="34" charset="0"/>
            </a:endParaRPr>
          </a:p>
        </p:txBody>
      </p:sp>
      <p:graphicFrame>
        <p:nvGraphicFramePr>
          <p:cNvPr id="14" name="Group 3">
            <a:extLst>
              <a:ext uri="{FF2B5EF4-FFF2-40B4-BE49-F238E27FC236}">
                <a16:creationId xmlns:a16="http://schemas.microsoft.com/office/drawing/2014/main" id="{0BC87195-CC8B-5F4B-8217-E0F222FD19F4}"/>
              </a:ext>
            </a:extLst>
          </p:cNvPr>
          <p:cNvGraphicFramePr>
            <a:graphicFrameLocks/>
          </p:cNvGraphicFramePr>
          <p:nvPr>
            <p:extLst>
              <p:ext uri="{D42A27DB-BD31-4B8C-83A1-F6EECF244321}">
                <p14:modId xmlns:p14="http://schemas.microsoft.com/office/powerpoint/2010/main" val="3247684814"/>
              </p:ext>
            </p:extLst>
          </p:nvPr>
        </p:nvGraphicFramePr>
        <p:xfrm>
          <a:off x="6163673" y="1439677"/>
          <a:ext cx="5738314" cy="4661589"/>
        </p:xfrm>
        <a:graphic>
          <a:graphicData uri="http://schemas.openxmlformats.org/drawingml/2006/table">
            <a:tbl>
              <a:tblPr/>
              <a:tblGrid>
                <a:gridCol w="2645790">
                  <a:extLst>
                    <a:ext uri="{9D8B030D-6E8A-4147-A177-3AD203B41FA5}">
                      <a16:colId xmlns:a16="http://schemas.microsoft.com/office/drawing/2014/main" val="20000"/>
                    </a:ext>
                  </a:extLst>
                </a:gridCol>
                <a:gridCol w="1716598">
                  <a:extLst>
                    <a:ext uri="{9D8B030D-6E8A-4147-A177-3AD203B41FA5}">
                      <a16:colId xmlns:a16="http://schemas.microsoft.com/office/drawing/2014/main" val="20001"/>
                    </a:ext>
                  </a:extLst>
                </a:gridCol>
                <a:gridCol w="1375926">
                  <a:extLst>
                    <a:ext uri="{9D8B030D-6E8A-4147-A177-3AD203B41FA5}">
                      <a16:colId xmlns:a16="http://schemas.microsoft.com/office/drawing/2014/main" val="20004"/>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Characteristic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Isa-VRd (n = 331)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err="1">
                          <a:ln>
                            <a:noFill/>
                          </a:ln>
                          <a:solidFill>
                            <a:schemeClr val="tx1"/>
                          </a:solidFill>
                          <a:effectLst/>
                          <a:latin typeface="Calibri" panose="020F0502020204030204" pitchFamily="34" charset="0"/>
                        </a:rPr>
                        <a:t>VVd</a:t>
                      </a:r>
                      <a:r>
                        <a:rPr kumimoji="0" lang="en-US" sz="1600" b="1" i="0" u="none" strike="noStrike" cap="none" normalizeH="0" baseline="0" dirty="0">
                          <a:ln>
                            <a:noFill/>
                          </a:ln>
                          <a:solidFill>
                            <a:schemeClr val="tx1"/>
                          </a:solidFill>
                          <a:effectLst/>
                          <a:latin typeface="Calibri" panose="020F0502020204030204" pitchFamily="34" charset="0"/>
                        </a:rPr>
                        <a:t> (n = 329)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4451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ISS stage,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III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124 (37.5)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127 (38.4)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80 (24.2)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149 (45.3)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114 (34.7)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66 (20.1)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12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High-risk cytogenetics,</a:t>
                      </a:r>
                      <a:r>
                        <a:rPr kumimoji="0" lang="en-US" sz="1600" b="0" i="0" u="none" strike="noStrike" cap="none" normalizeH="0" baseline="30000" dirty="0">
                          <a:ln>
                            <a:noFill/>
                          </a:ln>
                          <a:solidFill>
                            <a:schemeClr val="bg2">
                              <a:lumMod val="10000"/>
                            </a:schemeClr>
                          </a:solidFill>
                          <a:effectLst/>
                          <a:latin typeface="Calibri" panose="020F0502020204030204" pitchFamily="34" charset="0"/>
                        </a:rPr>
                        <a:t>†</a:t>
                      </a:r>
                      <a:r>
                        <a:rPr kumimoji="0" lang="en-US" sz="1600" b="0" i="0" u="none" strike="noStrike" cap="none" normalizeH="0" baseline="0" dirty="0">
                          <a:ln>
                            <a:noFill/>
                          </a:ln>
                          <a:solidFill>
                            <a:schemeClr val="bg2">
                              <a:lumMod val="10000"/>
                            </a:schemeClr>
                          </a:solidFill>
                          <a:effectLst/>
                          <a:latin typeface="Calibri" panose="020F0502020204030204" pitchFamily="34" charset="0"/>
                        </a:rPr>
                        <a:t>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Yes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Unknown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254 (76.7)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58 (17.5)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 (5.7)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235 (71.4)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66 (20.1)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 (8.5)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50698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Elevated LDH,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Yes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268 (81.0)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63 (19.0)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286 (86.9)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43 (13.1)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50698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R-ISS stage,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Not classified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77 (23.3)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218 (65.9)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 (8.5)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 (2.4)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99 (30.1)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185 (56.2)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26 (7.9)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 (5.8)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665827229"/>
                  </a:ext>
                </a:extLst>
              </a:tr>
            </a:tbl>
          </a:graphicData>
        </a:graphic>
      </p:graphicFrame>
    </p:spTree>
    <p:extLst>
      <p:ext uri="{BB962C8B-B14F-4D97-AF65-F5344CB8AC3E}">
        <p14:creationId xmlns:p14="http://schemas.microsoft.com/office/powerpoint/2010/main" val="97360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234A473F-9ECD-8943-B9D1-1CD8E285D482}"/>
              </a:ext>
            </a:extLst>
          </p:cNvPr>
          <p:cNvGrpSpPr/>
          <p:nvPr/>
        </p:nvGrpSpPr>
        <p:grpSpPr>
          <a:xfrm>
            <a:off x="6866793" y="4114006"/>
            <a:ext cx="992502" cy="510575"/>
            <a:chOff x="6866793" y="4085725"/>
            <a:chExt cx="992502" cy="510575"/>
          </a:xfrm>
        </p:grpSpPr>
        <p:sp>
          <p:nvSpPr>
            <p:cNvPr id="93" name="Rectangle 92">
              <a:extLst>
                <a:ext uri="{FF2B5EF4-FFF2-40B4-BE49-F238E27FC236}">
                  <a16:creationId xmlns:a16="http://schemas.microsoft.com/office/drawing/2014/main" id="{2E7BD69B-3623-D64F-AB58-9961516BEF45}"/>
                </a:ext>
              </a:extLst>
            </p:cNvPr>
            <p:cNvSpPr/>
            <p:nvPr/>
          </p:nvSpPr>
          <p:spPr bwMode="auto">
            <a:xfrm>
              <a:off x="6866793" y="4085725"/>
              <a:ext cx="448530" cy="506022"/>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4" name="Rectangle 93">
              <a:extLst>
                <a:ext uri="{FF2B5EF4-FFF2-40B4-BE49-F238E27FC236}">
                  <a16:creationId xmlns:a16="http://schemas.microsoft.com/office/drawing/2014/main" id="{0C327FAD-C751-F64F-A3AC-2F5BA5D07639}"/>
                </a:ext>
              </a:extLst>
            </p:cNvPr>
            <p:cNvSpPr/>
            <p:nvPr/>
          </p:nvSpPr>
          <p:spPr bwMode="auto">
            <a:xfrm>
              <a:off x="7410765" y="4127543"/>
              <a:ext cx="448530" cy="468757"/>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95" name="Group 94">
            <a:extLst>
              <a:ext uri="{FF2B5EF4-FFF2-40B4-BE49-F238E27FC236}">
                <a16:creationId xmlns:a16="http://schemas.microsoft.com/office/drawing/2014/main" id="{07507485-4446-6B45-9460-6926975C856B}"/>
              </a:ext>
            </a:extLst>
          </p:cNvPr>
          <p:cNvGrpSpPr/>
          <p:nvPr/>
        </p:nvGrpSpPr>
        <p:grpSpPr>
          <a:xfrm>
            <a:off x="8127376" y="3729476"/>
            <a:ext cx="992502" cy="896299"/>
            <a:chOff x="6866793" y="3701195"/>
            <a:chExt cx="992502" cy="896299"/>
          </a:xfrm>
        </p:grpSpPr>
        <p:sp>
          <p:nvSpPr>
            <p:cNvPr id="96" name="Rectangle 95">
              <a:extLst>
                <a:ext uri="{FF2B5EF4-FFF2-40B4-BE49-F238E27FC236}">
                  <a16:creationId xmlns:a16="http://schemas.microsoft.com/office/drawing/2014/main" id="{504AB144-F069-AC45-B32C-0645AF3ECF4C}"/>
                </a:ext>
              </a:extLst>
            </p:cNvPr>
            <p:cNvSpPr/>
            <p:nvPr/>
          </p:nvSpPr>
          <p:spPr bwMode="auto">
            <a:xfrm>
              <a:off x="6866793" y="3701195"/>
              <a:ext cx="448530" cy="896299"/>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7" name="Rectangle 96">
              <a:extLst>
                <a:ext uri="{FF2B5EF4-FFF2-40B4-BE49-F238E27FC236}">
                  <a16:creationId xmlns:a16="http://schemas.microsoft.com/office/drawing/2014/main" id="{5BB2C196-CF46-494F-AF86-FE8D7D738B06}"/>
                </a:ext>
              </a:extLst>
            </p:cNvPr>
            <p:cNvSpPr/>
            <p:nvPr/>
          </p:nvSpPr>
          <p:spPr bwMode="auto">
            <a:xfrm>
              <a:off x="7410765" y="3830199"/>
              <a:ext cx="448530" cy="766515"/>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98" name="Group 97">
            <a:extLst>
              <a:ext uri="{FF2B5EF4-FFF2-40B4-BE49-F238E27FC236}">
                <a16:creationId xmlns:a16="http://schemas.microsoft.com/office/drawing/2014/main" id="{E290557D-1C57-9440-88B5-1C332744D62C}"/>
              </a:ext>
            </a:extLst>
          </p:cNvPr>
          <p:cNvGrpSpPr/>
          <p:nvPr/>
        </p:nvGrpSpPr>
        <p:grpSpPr>
          <a:xfrm>
            <a:off x="9387959" y="2991645"/>
            <a:ext cx="992502" cy="1640740"/>
            <a:chOff x="6866793" y="2963364"/>
            <a:chExt cx="992502" cy="1640740"/>
          </a:xfrm>
        </p:grpSpPr>
        <p:sp>
          <p:nvSpPr>
            <p:cNvPr id="99" name="Rectangle 98">
              <a:extLst>
                <a:ext uri="{FF2B5EF4-FFF2-40B4-BE49-F238E27FC236}">
                  <a16:creationId xmlns:a16="http://schemas.microsoft.com/office/drawing/2014/main" id="{1229AD4F-C995-1045-AA5B-96AF2ED5C8BB}"/>
                </a:ext>
              </a:extLst>
            </p:cNvPr>
            <p:cNvSpPr/>
            <p:nvPr/>
          </p:nvSpPr>
          <p:spPr bwMode="auto">
            <a:xfrm>
              <a:off x="6866793" y="2963364"/>
              <a:ext cx="448530" cy="1628379"/>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0" name="Rectangle 99">
              <a:extLst>
                <a:ext uri="{FF2B5EF4-FFF2-40B4-BE49-F238E27FC236}">
                  <a16:creationId xmlns:a16="http://schemas.microsoft.com/office/drawing/2014/main" id="{DC45CDB9-0F20-574D-8C36-0E21CD76B70F}"/>
                </a:ext>
              </a:extLst>
            </p:cNvPr>
            <p:cNvSpPr/>
            <p:nvPr/>
          </p:nvSpPr>
          <p:spPr bwMode="auto">
            <a:xfrm>
              <a:off x="7410765" y="3311729"/>
              <a:ext cx="448530" cy="1292375"/>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01" name="Group 100">
            <a:extLst>
              <a:ext uri="{FF2B5EF4-FFF2-40B4-BE49-F238E27FC236}">
                <a16:creationId xmlns:a16="http://schemas.microsoft.com/office/drawing/2014/main" id="{423B37B7-1419-FC4C-B989-2FAEA6B22715}"/>
              </a:ext>
            </a:extLst>
          </p:cNvPr>
          <p:cNvGrpSpPr/>
          <p:nvPr/>
        </p:nvGrpSpPr>
        <p:grpSpPr>
          <a:xfrm>
            <a:off x="10648543" y="2717731"/>
            <a:ext cx="992502" cy="1909689"/>
            <a:chOff x="6866793" y="2689450"/>
            <a:chExt cx="992502" cy="1909689"/>
          </a:xfrm>
        </p:grpSpPr>
        <p:sp>
          <p:nvSpPr>
            <p:cNvPr id="102" name="Rectangle 101">
              <a:extLst>
                <a:ext uri="{FF2B5EF4-FFF2-40B4-BE49-F238E27FC236}">
                  <a16:creationId xmlns:a16="http://schemas.microsoft.com/office/drawing/2014/main" id="{0D6506FE-D742-D841-8E2B-8A1306579E95}"/>
                </a:ext>
              </a:extLst>
            </p:cNvPr>
            <p:cNvSpPr/>
            <p:nvPr/>
          </p:nvSpPr>
          <p:spPr bwMode="auto">
            <a:xfrm>
              <a:off x="6866793" y="2689450"/>
              <a:ext cx="448530" cy="1909689"/>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3" name="Rectangle 102">
              <a:extLst>
                <a:ext uri="{FF2B5EF4-FFF2-40B4-BE49-F238E27FC236}">
                  <a16:creationId xmlns:a16="http://schemas.microsoft.com/office/drawing/2014/main" id="{703EA7DB-7B53-DC4C-A4DA-C263D2FCEB48}"/>
                </a:ext>
              </a:extLst>
            </p:cNvPr>
            <p:cNvSpPr/>
            <p:nvPr/>
          </p:nvSpPr>
          <p:spPr bwMode="auto">
            <a:xfrm>
              <a:off x="7410765" y="2829301"/>
              <a:ext cx="448530" cy="1769838"/>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0" name="Rectangle 19">
            <a:extLst>
              <a:ext uri="{FF2B5EF4-FFF2-40B4-BE49-F238E27FC236}">
                <a16:creationId xmlns:a16="http://schemas.microsoft.com/office/drawing/2014/main" id="{4D4EEE32-0D24-4947-86D9-121B1860023C}"/>
              </a:ext>
            </a:extLst>
          </p:cNvPr>
          <p:cNvSpPr/>
          <p:nvPr/>
        </p:nvSpPr>
        <p:spPr bwMode="auto">
          <a:xfrm>
            <a:off x="1662196" y="2811523"/>
            <a:ext cx="1302531" cy="1792629"/>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5" name="Rectangle 74">
            <a:extLst>
              <a:ext uri="{FF2B5EF4-FFF2-40B4-BE49-F238E27FC236}">
                <a16:creationId xmlns:a16="http://schemas.microsoft.com/office/drawing/2014/main" id="{0ADDEEB4-93F8-B646-A6C0-01F39E7E8BD5}"/>
              </a:ext>
            </a:extLst>
          </p:cNvPr>
          <p:cNvSpPr/>
          <p:nvPr/>
        </p:nvSpPr>
        <p:spPr bwMode="auto">
          <a:xfrm>
            <a:off x="3618903" y="3321035"/>
            <a:ext cx="1302531" cy="1276559"/>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a:xfrm>
            <a:off x="609759" y="238127"/>
            <a:ext cx="10872445" cy="1103313"/>
          </a:xfrm>
        </p:spPr>
        <p:txBody>
          <a:bodyPr/>
          <a:lstStyle/>
          <a:p>
            <a:r>
              <a:rPr lang="en-US" dirty="0"/>
              <a:t>GMMG-HD7: MRD Negativity (Primary Endpoint) and Response Rates at End of Induction </a:t>
            </a:r>
            <a:endParaRPr lang="en-US" altLang="en-US" dirty="0"/>
          </a:p>
        </p:txBody>
      </p:sp>
      <p:sp>
        <p:nvSpPr>
          <p:cNvPr id="15" name="Content Placeholder 2">
            <a:extLst>
              <a:ext uri="{FF2B5EF4-FFF2-40B4-BE49-F238E27FC236}">
                <a16:creationId xmlns:a16="http://schemas.microsoft.com/office/drawing/2014/main" id="{886BD04B-943B-2645-887B-473365D8A400}"/>
              </a:ext>
            </a:extLst>
          </p:cNvPr>
          <p:cNvSpPr>
            <a:spLocks noGrp="1"/>
          </p:cNvSpPr>
          <p:nvPr>
            <p:ph sz="half" idx="1"/>
          </p:nvPr>
        </p:nvSpPr>
        <p:spPr>
          <a:xfrm>
            <a:off x="601663" y="5313745"/>
            <a:ext cx="5310187" cy="999488"/>
          </a:xfrm>
        </p:spPr>
        <p:txBody>
          <a:bodyPr/>
          <a:lstStyle/>
          <a:p>
            <a:r>
              <a:rPr lang="en-US" sz="2200" dirty="0"/>
              <a:t>Not assessable/missing* MRD status low: Isa-VRd, 10.6%; VRd, 15.2%</a:t>
            </a:r>
          </a:p>
          <a:p>
            <a:endParaRPr lang="en-US" sz="2200" dirty="0"/>
          </a:p>
        </p:txBody>
      </p:sp>
      <p:sp>
        <p:nvSpPr>
          <p:cNvPr id="6" name="Content Placeholder 5">
            <a:extLst>
              <a:ext uri="{FF2B5EF4-FFF2-40B4-BE49-F238E27FC236}">
                <a16:creationId xmlns:a16="http://schemas.microsoft.com/office/drawing/2014/main" id="{C52581E3-E35B-BD48-9575-E4DD9F630101}"/>
              </a:ext>
            </a:extLst>
          </p:cNvPr>
          <p:cNvSpPr>
            <a:spLocks noGrp="1"/>
          </p:cNvSpPr>
          <p:nvPr>
            <p:ph sz="half" idx="2"/>
          </p:nvPr>
        </p:nvSpPr>
        <p:spPr>
          <a:xfrm>
            <a:off x="6252634" y="5314038"/>
            <a:ext cx="5549988" cy="999723"/>
          </a:xfrm>
        </p:spPr>
        <p:txBody>
          <a:bodyPr/>
          <a:lstStyle/>
          <a:p>
            <a:pPr marL="285750" indent="-285750">
              <a:lnSpc>
                <a:spcPct val="100000"/>
              </a:lnSpc>
              <a:spcBef>
                <a:spcPct val="50000"/>
              </a:spcBef>
              <a:spcAft>
                <a:spcPct val="0"/>
              </a:spcAft>
              <a:buClrTx/>
            </a:pPr>
            <a:r>
              <a:rPr lang="en-US" sz="2200" dirty="0"/>
              <a:t>Significant increase in ≥VGPR with Isa-</a:t>
            </a:r>
            <a:r>
              <a:rPr lang="en-US" sz="2200" dirty="0" err="1"/>
              <a:t>VRd</a:t>
            </a:r>
            <a:endParaRPr lang="en-US" sz="2200" dirty="0"/>
          </a:p>
          <a:p>
            <a:pPr marL="285750" indent="-285750">
              <a:lnSpc>
                <a:spcPct val="100000"/>
              </a:lnSpc>
              <a:spcBef>
                <a:spcPct val="50000"/>
              </a:spcBef>
              <a:spcAft>
                <a:spcPct val="0"/>
              </a:spcAft>
              <a:buClrTx/>
            </a:pPr>
            <a:r>
              <a:rPr lang="en-US" sz="2200" dirty="0"/>
              <a:t>Significant increase in ORR</a:t>
            </a:r>
          </a:p>
          <a:p>
            <a:endParaRPr lang="en-US" sz="2200"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sp>
        <p:nvSpPr>
          <p:cNvPr id="10" name="TextBox 9">
            <a:extLst>
              <a:ext uri="{FF2B5EF4-FFF2-40B4-BE49-F238E27FC236}">
                <a16:creationId xmlns:a16="http://schemas.microsoft.com/office/drawing/2014/main" id="{1D260AC2-CC70-CD4C-BE48-7791D19D38AF}"/>
              </a:ext>
            </a:extLst>
          </p:cNvPr>
          <p:cNvSpPr txBox="1"/>
          <p:nvPr/>
        </p:nvSpPr>
        <p:spPr bwMode="auto">
          <a:xfrm>
            <a:off x="512946" y="5935462"/>
            <a:ext cx="53618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dirty="0">
                <a:solidFill>
                  <a:schemeClr val="bg1"/>
                </a:solidFill>
                <a:effectLst/>
                <a:latin typeface="Calibri" panose="020F0502020204030204" pitchFamily="34" charset="0"/>
                <a:cs typeface="Calibri" panose="020F0502020204030204" pitchFamily="34" charset="0"/>
              </a:rPr>
              <a:t>*Due either to loss to follow-up, missing bone marrow samples, or technical failures in measurement counted as nonresponders.</a:t>
            </a:r>
          </a:p>
        </p:txBody>
      </p:sp>
      <p:sp>
        <p:nvSpPr>
          <p:cNvPr id="33" name="TextBox 32">
            <a:extLst>
              <a:ext uri="{FF2B5EF4-FFF2-40B4-BE49-F238E27FC236}">
                <a16:creationId xmlns:a16="http://schemas.microsoft.com/office/drawing/2014/main" id="{C9302F20-5453-44AE-88B4-717C3EBBD7F6}"/>
              </a:ext>
            </a:extLst>
          </p:cNvPr>
          <p:cNvSpPr txBox="1"/>
          <p:nvPr/>
        </p:nvSpPr>
        <p:spPr>
          <a:xfrm>
            <a:off x="2455065" y="2353664"/>
            <a:ext cx="1964877" cy="33855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schemeClr val="bg1"/>
                </a:solidFill>
                <a:effectLst/>
                <a:uLnTx/>
                <a:uFillTx/>
                <a:latin typeface="Calibri"/>
              </a:rPr>
              <a:t>P </a:t>
            </a:r>
            <a:r>
              <a:rPr kumimoji="0" lang="en-US" sz="1600" b="0" i="0" u="none" strike="noStrike" kern="0" cap="none" spc="0" normalizeH="0" baseline="0" noProof="0" dirty="0">
                <a:ln>
                  <a:noFill/>
                </a:ln>
                <a:solidFill>
                  <a:schemeClr val="bg1"/>
                </a:solidFill>
                <a:effectLst/>
                <a:uLnTx/>
                <a:uFillTx/>
                <a:latin typeface="Calibri"/>
              </a:rPr>
              <a:t>&lt;.001*</a:t>
            </a:r>
          </a:p>
        </p:txBody>
      </p:sp>
      <p:sp>
        <p:nvSpPr>
          <p:cNvPr id="34" name="TextBox 33">
            <a:extLst>
              <a:ext uri="{FF2B5EF4-FFF2-40B4-BE49-F238E27FC236}">
                <a16:creationId xmlns:a16="http://schemas.microsoft.com/office/drawing/2014/main" id="{54A6407B-DE44-4EC3-8992-7EABD3A9D34F}"/>
              </a:ext>
            </a:extLst>
          </p:cNvPr>
          <p:cNvSpPr txBox="1"/>
          <p:nvPr/>
        </p:nvSpPr>
        <p:spPr>
          <a:xfrm>
            <a:off x="955281" y="1536092"/>
            <a:ext cx="4964444" cy="369332"/>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altLang="de-DE"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Patients with MRD Negativity at End of Induction</a:t>
            </a:r>
            <a:endParaRPr kumimoji="0" lang="en-US"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FABFE5A4-7040-4BF6-A609-94BE0C7BF9AA}"/>
              </a:ext>
            </a:extLst>
          </p:cNvPr>
          <p:cNvSpPr txBox="1"/>
          <p:nvPr/>
        </p:nvSpPr>
        <p:spPr>
          <a:xfrm>
            <a:off x="1136989" y="2041165"/>
            <a:ext cx="4601028" cy="338554"/>
          </a:xfrm>
          <a:prstGeom prst="rect">
            <a:avLst/>
          </a:prstGeom>
          <a:noFill/>
        </p:spPr>
        <p:txBody>
          <a:bodyPr wrap="square">
            <a:spAutoFit/>
          </a:bodyPr>
          <a:lstStyle/>
          <a:p>
            <a:pPr algn="ctr" eaLnBrk="1" fontAlgn="auto" hangingPunct="1">
              <a:spcBef>
                <a:spcPts val="0"/>
              </a:spcBef>
              <a:spcAft>
                <a:spcPts val="0"/>
              </a:spcAft>
            </a:pPr>
            <a:r>
              <a:rPr lang="en-US" sz="1600" b="0" dirty="0">
                <a:solidFill>
                  <a:schemeClr val="bg1"/>
                </a:solidFill>
                <a:latin typeface="Calibri"/>
              </a:rPr>
              <a:t>OR 1.83 (95% CI 1.34–2.51)</a:t>
            </a:r>
          </a:p>
        </p:txBody>
      </p:sp>
      <p:sp>
        <p:nvSpPr>
          <p:cNvPr id="36" name="TextBox 35">
            <a:extLst>
              <a:ext uri="{FF2B5EF4-FFF2-40B4-BE49-F238E27FC236}">
                <a16:creationId xmlns:a16="http://schemas.microsoft.com/office/drawing/2014/main" id="{BB6EB8BB-38D7-4E0A-830E-6548E3C329E3}"/>
              </a:ext>
            </a:extLst>
          </p:cNvPr>
          <p:cNvSpPr txBox="1"/>
          <p:nvPr/>
        </p:nvSpPr>
        <p:spPr bwMode="auto">
          <a:xfrm>
            <a:off x="1668397" y="4671504"/>
            <a:ext cx="12963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i="0" u="none" strike="noStrike" cap="none" normalizeH="0" baseline="0" dirty="0">
                <a:ln>
                  <a:noFill/>
                </a:ln>
                <a:solidFill>
                  <a:schemeClr val="bg1"/>
                </a:solidFill>
                <a:effectLst/>
                <a:latin typeface="Calibri" panose="020F0502020204030204" pitchFamily="34" charset="0"/>
              </a:rPr>
              <a:t>Isa-VRd </a:t>
            </a:r>
            <a:br>
              <a:rPr kumimoji="0" lang="en-US" sz="1800" i="0" u="none" strike="noStrike" cap="none" normalizeH="0" baseline="0" dirty="0">
                <a:ln>
                  <a:noFill/>
                </a:ln>
                <a:solidFill>
                  <a:schemeClr val="bg1"/>
                </a:solidFill>
                <a:effectLst/>
                <a:latin typeface="Calibri" panose="020F0502020204030204" pitchFamily="34" charset="0"/>
              </a:rPr>
            </a:br>
            <a:r>
              <a:rPr kumimoji="0" lang="en-US" sz="1800" i="0" u="none" strike="noStrike" cap="none" normalizeH="0" baseline="0" dirty="0">
                <a:ln>
                  <a:noFill/>
                </a:ln>
                <a:solidFill>
                  <a:schemeClr val="bg1"/>
                </a:solidFill>
                <a:effectLst/>
                <a:latin typeface="Calibri" panose="020F0502020204030204" pitchFamily="34" charset="0"/>
              </a:rPr>
              <a:t>(n = 331)</a:t>
            </a:r>
          </a:p>
        </p:txBody>
      </p:sp>
      <p:sp>
        <p:nvSpPr>
          <p:cNvPr id="37" name="TextBox 36">
            <a:extLst>
              <a:ext uri="{FF2B5EF4-FFF2-40B4-BE49-F238E27FC236}">
                <a16:creationId xmlns:a16="http://schemas.microsoft.com/office/drawing/2014/main" id="{3D1D3884-1B5D-4209-AA2E-EE7DCD17BDE1}"/>
              </a:ext>
            </a:extLst>
          </p:cNvPr>
          <p:cNvSpPr txBox="1"/>
          <p:nvPr/>
        </p:nvSpPr>
        <p:spPr bwMode="auto">
          <a:xfrm>
            <a:off x="3612892" y="4671504"/>
            <a:ext cx="12963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i="0" u="none" strike="noStrike" cap="none" normalizeH="0" baseline="0" dirty="0">
                <a:ln>
                  <a:noFill/>
                </a:ln>
                <a:solidFill>
                  <a:schemeClr val="bg1"/>
                </a:solidFill>
                <a:effectLst/>
                <a:latin typeface="Calibri" panose="020F0502020204030204" pitchFamily="34" charset="0"/>
              </a:rPr>
              <a:t>VRd </a:t>
            </a:r>
            <a:br>
              <a:rPr kumimoji="0" lang="en-US" sz="1800" i="0" u="none" strike="noStrike" cap="none" normalizeH="0" baseline="0" dirty="0">
                <a:ln>
                  <a:noFill/>
                </a:ln>
                <a:solidFill>
                  <a:schemeClr val="bg1"/>
                </a:solidFill>
                <a:effectLst/>
                <a:latin typeface="Calibri" panose="020F0502020204030204" pitchFamily="34" charset="0"/>
              </a:rPr>
            </a:br>
            <a:r>
              <a:rPr kumimoji="0" lang="en-US" sz="1800" i="0" u="none" strike="noStrike" cap="none" normalizeH="0" baseline="0" dirty="0">
                <a:ln>
                  <a:noFill/>
                </a:ln>
                <a:solidFill>
                  <a:schemeClr val="bg1"/>
                </a:solidFill>
                <a:effectLst/>
                <a:latin typeface="Calibri" panose="020F0502020204030204" pitchFamily="34" charset="0"/>
              </a:rPr>
              <a:t>(n = 329)</a:t>
            </a:r>
          </a:p>
        </p:txBody>
      </p:sp>
      <p:sp>
        <p:nvSpPr>
          <p:cNvPr id="38" name="TextBox 37">
            <a:extLst>
              <a:ext uri="{FF2B5EF4-FFF2-40B4-BE49-F238E27FC236}">
                <a16:creationId xmlns:a16="http://schemas.microsoft.com/office/drawing/2014/main" id="{4FDAE97C-6A98-4E5E-984A-96C7DBB841A4}"/>
              </a:ext>
            </a:extLst>
          </p:cNvPr>
          <p:cNvSpPr txBox="1"/>
          <p:nvPr/>
        </p:nvSpPr>
        <p:spPr>
          <a:xfrm rot="16200000">
            <a:off x="-319130" y="3355003"/>
            <a:ext cx="212896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a:ln>
                  <a:noFill/>
                </a:ln>
                <a:solidFill>
                  <a:schemeClr val="bg1"/>
                </a:solidFill>
                <a:effectLst/>
                <a:uLnTx/>
                <a:uFillTx/>
                <a:latin typeface="Calibri"/>
              </a:rPr>
              <a:t>Patients (%)</a:t>
            </a:r>
          </a:p>
        </p:txBody>
      </p:sp>
      <p:sp>
        <p:nvSpPr>
          <p:cNvPr id="46" name="TextBox 45">
            <a:extLst>
              <a:ext uri="{FF2B5EF4-FFF2-40B4-BE49-F238E27FC236}">
                <a16:creationId xmlns:a16="http://schemas.microsoft.com/office/drawing/2014/main" id="{F9EAB5EF-BFB8-4E25-9D07-B85F67D66F22}"/>
              </a:ext>
            </a:extLst>
          </p:cNvPr>
          <p:cNvSpPr txBox="1"/>
          <p:nvPr/>
        </p:nvSpPr>
        <p:spPr>
          <a:xfrm>
            <a:off x="6942905" y="3175939"/>
            <a:ext cx="84830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prstClr val="black"/>
                </a:solidFill>
                <a:effectLst/>
                <a:uLnTx/>
                <a:uFillTx/>
                <a:latin typeface="Calibri"/>
              </a:rPr>
              <a:t>P </a:t>
            </a:r>
            <a:r>
              <a:rPr kumimoji="0" lang="en-US" sz="1600" b="0" i="0" u="none" strike="noStrike" kern="0" cap="none" spc="0" normalizeH="0" baseline="0" noProof="0" dirty="0">
                <a:ln>
                  <a:noFill/>
                </a:ln>
                <a:solidFill>
                  <a:prstClr val="black"/>
                </a:solidFill>
                <a:effectLst/>
                <a:uLnTx/>
                <a:uFillTx/>
                <a:latin typeface="Calibri"/>
              </a:rPr>
              <a:t>= .46*</a:t>
            </a:r>
          </a:p>
        </p:txBody>
      </p:sp>
      <p:sp>
        <p:nvSpPr>
          <p:cNvPr id="48" name="TextBox 47">
            <a:extLst>
              <a:ext uri="{FF2B5EF4-FFF2-40B4-BE49-F238E27FC236}">
                <a16:creationId xmlns:a16="http://schemas.microsoft.com/office/drawing/2014/main" id="{53CC5C43-0362-40F2-8532-39CC028299E1}"/>
              </a:ext>
            </a:extLst>
          </p:cNvPr>
          <p:cNvSpPr txBox="1"/>
          <p:nvPr/>
        </p:nvSpPr>
        <p:spPr>
          <a:xfrm>
            <a:off x="8200325" y="2873272"/>
            <a:ext cx="84830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prstClr val="black"/>
                </a:solidFill>
                <a:effectLst/>
                <a:uLnTx/>
                <a:uFillTx/>
                <a:latin typeface="Calibri"/>
              </a:rPr>
              <a:t>P </a:t>
            </a:r>
            <a:r>
              <a:rPr kumimoji="0" lang="en-US" sz="1600" b="0" i="0" u="none" strike="noStrike" kern="0" cap="none" spc="0" normalizeH="0" baseline="0" noProof="0" dirty="0">
                <a:ln>
                  <a:noFill/>
                </a:ln>
                <a:solidFill>
                  <a:prstClr val="black"/>
                </a:solidFill>
                <a:effectLst/>
                <a:uLnTx/>
                <a:uFillTx/>
                <a:latin typeface="Calibri"/>
              </a:rPr>
              <a:t>= .15*</a:t>
            </a:r>
          </a:p>
        </p:txBody>
      </p:sp>
      <p:sp>
        <p:nvSpPr>
          <p:cNvPr id="50" name="TextBox 49">
            <a:extLst>
              <a:ext uri="{FF2B5EF4-FFF2-40B4-BE49-F238E27FC236}">
                <a16:creationId xmlns:a16="http://schemas.microsoft.com/office/drawing/2014/main" id="{D3D63FEA-E8C9-4714-A18E-14032284742E}"/>
              </a:ext>
            </a:extLst>
          </p:cNvPr>
          <p:cNvSpPr txBox="1"/>
          <p:nvPr/>
        </p:nvSpPr>
        <p:spPr>
          <a:xfrm>
            <a:off x="9427468" y="2218815"/>
            <a:ext cx="906017"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prstClr val="black"/>
                </a:solidFill>
                <a:effectLst/>
                <a:uLnTx/>
                <a:uFillTx/>
                <a:latin typeface="Calibri"/>
              </a:rPr>
              <a:t>P </a:t>
            </a:r>
            <a:r>
              <a:rPr kumimoji="0" lang="en-US" sz="1600" b="0" i="0" u="none" strike="noStrike" kern="0" cap="none" spc="0" normalizeH="0" baseline="0" noProof="0" dirty="0">
                <a:ln>
                  <a:noFill/>
                </a:ln>
                <a:solidFill>
                  <a:prstClr val="black"/>
                </a:solidFill>
                <a:effectLst/>
                <a:uLnTx/>
                <a:uFillTx/>
                <a:latin typeface="Calibri"/>
              </a:rPr>
              <a:t>&lt;.001*</a:t>
            </a:r>
          </a:p>
        </p:txBody>
      </p:sp>
      <p:sp>
        <p:nvSpPr>
          <p:cNvPr id="51" name="Right Bracket 50">
            <a:extLst>
              <a:ext uri="{FF2B5EF4-FFF2-40B4-BE49-F238E27FC236}">
                <a16:creationId xmlns:a16="http://schemas.microsoft.com/office/drawing/2014/main" id="{C938753E-CCD5-4458-88B5-A1736E0F5F3D}"/>
              </a:ext>
            </a:extLst>
          </p:cNvPr>
          <p:cNvSpPr/>
          <p:nvPr/>
        </p:nvSpPr>
        <p:spPr>
          <a:xfrm rot="16200000">
            <a:off x="11085142" y="1884860"/>
            <a:ext cx="101635" cy="914400"/>
          </a:xfrm>
          <a:prstGeom prst="rightBracket">
            <a:avLst/>
          </a:prstGeom>
          <a:noFill/>
          <a:ln w="1905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black"/>
              </a:solidFill>
              <a:effectLst/>
              <a:uLnTx/>
              <a:uFillTx/>
              <a:latin typeface="Calibri"/>
              <a:ea typeface="+mn-ea"/>
              <a:cs typeface="+mn-cs"/>
            </a:endParaRPr>
          </a:p>
        </p:txBody>
      </p:sp>
      <p:sp>
        <p:nvSpPr>
          <p:cNvPr id="52" name="TextBox 51">
            <a:extLst>
              <a:ext uri="{FF2B5EF4-FFF2-40B4-BE49-F238E27FC236}">
                <a16:creationId xmlns:a16="http://schemas.microsoft.com/office/drawing/2014/main" id="{94357CF8-55A5-4908-B598-2EA84FF1F8A2}"/>
              </a:ext>
            </a:extLst>
          </p:cNvPr>
          <p:cNvSpPr txBox="1"/>
          <p:nvPr/>
        </p:nvSpPr>
        <p:spPr>
          <a:xfrm>
            <a:off x="10729367" y="1979068"/>
            <a:ext cx="84830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prstClr val="black"/>
                </a:solidFill>
                <a:effectLst/>
                <a:uLnTx/>
                <a:uFillTx/>
                <a:latin typeface="Calibri"/>
              </a:rPr>
              <a:t>P </a:t>
            </a:r>
            <a:r>
              <a:rPr kumimoji="0" lang="en-US" sz="1600" b="0" i="0" u="none" strike="noStrike" kern="0" cap="none" spc="0" normalizeH="0" baseline="0" noProof="0" dirty="0">
                <a:ln>
                  <a:noFill/>
                </a:ln>
                <a:solidFill>
                  <a:prstClr val="black"/>
                </a:solidFill>
                <a:effectLst/>
                <a:uLnTx/>
                <a:uFillTx/>
                <a:latin typeface="Calibri"/>
              </a:rPr>
              <a:t>= .02*</a:t>
            </a:r>
          </a:p>
        </p:txBody>
      </p:sp>
      <p:sp>
        <p:nvSpPr>
          <p:cNvPr id="58" name="Right Bracket 57">
            <a:extLst>
              <a:ext uri="{FF2B5EF4-FFF2-40B4-BE49-F238E27FC236}">
                <a16:creationId xmlns:a16="http://schemas.microsoft.com/office/drawing/2014/main" id="{7F2114C2-1B70-457F-AABD-211BF6B0234E}"/>
              </a:ext>
            </a:extLst>
          </p:cNvPr>
          <p:cNvSpPr/>
          <p:nvPr/>
        </p:nvSpPr>
        <p:spPr>
          <a:xfrm rot="16200000">
            <a:off x="9799293" y="2126599"/>
            <a:ext cx="101635" cy="914400"/>
          </a:xfrm>
          <a:prstGeom prst="rightBracket">
            <a:avLst/>
          </a:prstGeom>
          <a:noFill/>
          <a:ln w="1905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black"/>
              </a:solidFill>
              <a:effectLst/>
              <a:uLnTx/>
              <a:uFillTx/>
              <a:latin typeface="Calibri"/>
              <a:ea typeface="+mn-ea"/>
              <a:cs typeface="+mn-cs"/>
            </a:endParaRPr>
          </a:p>
        </p:txBody>
      </p:sp>
      <p:sp>
        <p:nvSpPr>
          <p:cNvPr id="59" name="Right Bracket 58">
            <a:extLst>
              <a:ext uri="{FF2B5EF4-FFF2-40B4-BE49-F238E27FC236}">
                <a16:creationId xmlns:a16="http://schemas.microsoft.com/office/drawing/2014/main" id="{27CEBDCD-8A4B-4837-9623-C7C90B244548}"/>
              </a:ext>
            </a:extLst>
          </p:cNvPr>
          <p:cNvSpPr/>
          <p:nvPr/>
        </p:nvSpPr>
        <p:spPr>
          <a:xfrm rot="16200000">
            <a:off x="8571318" y="2778239"/>
            <a:ext cx="101635" cy="914400"/>
          </a:xfrm>
          <a:prstGeom prst="rightBracket">
            <a:avLst/>
          </a:prstGeom>
          <a:noFill/>
          <a:ln w="1905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black"/>
              </a:solidFill>
              <a:effectLst/>
              <a:uLnTx/>
              <a:uFillTx/>
              <a:latin typeface="Calibri"/>
              <a:ea typeface="+mn-ea"/>
              <a:cs typeface="+mn-cs"/>
            </a:endParaRPr>
          </a:p>
        </p:txBody>
      </p:sp>
      <p:sp>
        <p:nvSpPr>
          <p:cNvPr id="60" name="Right Bracket 59">
            <a:extLst>
              <a:ext uri="{FF2B5EF4-FFF2-40B4-BE49-F238E27FC236}">
                <a16:creationId xmlns:a16="http://schemas.microsoft.com/office/drawing/2014/main" id="{3B4EA8AD-4B9B-4CA0-B358-BB92C02905C2}"/>
              </a:ext>
            </a:extLst>
          </p:cNvPr>
          <p:cNvSpPr/>
          <p:nvPr/>
        </p:nvSpPr>
        <p:spPr>
          <a:xfrm rot="16200000">
            <a:off x="7252194" y="3114569"/>
            <a:ext cx="101635" cy="914400"/>
          </a:xfrm>
          <a:prstGeom prst="rightBracket">
            <a:avLst/>
          </a:prstGeom>
          <a:noFill/>
          <a:ln w="1905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black"/>
              </a:solidFill>
              <a:effectLst/>
              <a:uLnTx/>
              <a:uFillTx/>
              <a:latin typeface="Calibri"/>
              <a:ea typeface="+mn-ea"/>
              <a:cs typeface="+mn-cs"/>
            </a:endParaRPr>
          </a:p>
        </p:txBody>
      </p:sp>
      <p:sp>
        <p:nvSpPr>
          <p:cNvPr id="53" name="TextBox 52">
            <a:extLst>
              <a:ext uri="{FF2B5EF4-FFF2-40B4-BE49-F238E27FC236}">
                <a16:creationId xmlns:a16="http://schemas.microsoft.com/office/drawing/2014/main" id="{CE98D553-A8EC-41F5-A780-41FEA0007F2A}"/>
              </a:ext>
            </a:extLst>
          </p:cNvPr>
          <p:cNvSpPr txBox="1"/>
          <p:nvPr/>
        </p:nvSpPr>
        <p:spPr>
          <a:xfrm>
            <a:off x="6671683" y="1536092"/>
            <a:ext cx="4933833" cy="369332"/>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altLang="de-DE"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Response Rates at End of Induction</a:t>
            </a:r>
            <a:endParaRPr kumimoji="0" lang="en-US"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id="{22FE7393-92AD-4DD5-A5FA-2B2B3E0FE674}"/>
              </a:ext>
            </a:extLst>
          </p:cNvPr>
          <p:cNvSpPr txBox="1"/>
          <p:nvPr/>
        </p:nvSpPr>
        <p:spPr bwMode="auto">
          <a:xfrm>
            <a:off x="6703571" y="4740862"/>
            <a:ext cx="129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i="0" u="none" strike="noStrike" cap="none" normalizeH="0" baseline="0" dirty="0">
                <a:ln>
                  <a:noFill/>
                </a:ln>
                <a:solidFill>
                  <a:schemeClr val="bg1"/>
                </a:solidFill>
                <a:effectLst/>
                <a:latin typeface="Calibri" panose="020F0502020204030204" pitchFamily="34" charset="0"/>
              </a:rPr>
              <a:t>CR</a:t>
            </a:r>
          </a:p>
        </p:txBody>
      </p:sp>
      <p:sp>
        <p:nvSpPr>
          <p:cNvPr id="55" name="TextBox 54">
            <a:extLst>
              <a:ext uri="{FF2B5EF4-FFF2-40B4-BE49-F238E27FC236}">
                <a16:creationId xmlns:a16="http://schemas.microsoft.com/office/drawing/2014/main" id="{F809F3E2-0470-4264-9D6C-F2BB43F96290}"/>
              </a:ext>
            </a:extLst>
          </p:cNvPr>
          <p:cNvSpPr txBox="1"/>
          <p:nvPr/>
        </p:nvSpPr>
        <p:spPr bwMode="auto">
          <a:xfrm>
            <a:off x="7977779" y="4740862"/>
            <a:ext cx="129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i="0" u="none" strike="noStrike" cap="none" normalizeH="0" baseline="0" dirty="0">
                <a:ln>
                  <a:noFill/>
                </a:ln>
                <a:solidFill>
                  <a:schemeClr val="bg1"/>
                </a:solidFill>
                <a:effectLst/>
                <a:latin typeface="Calibri" panose="020F0502020204030204" pitchFamily="34" charset="0"/>
              </a:rPr>
              <a:t>≥</a:t>
            </a:r>
            <a:r>
              <a:rPr kumimoji="0" lang="en-US" sz="1800" i="0" u="none" strike="noStrike" cap="none" normalizeH="0" baseline="0" dirty="0" err="1">
                <a:ln>
                  <a:noFill/>
                </a:ln>
                <a:solidFill>
                  <a:schemeClr val="bg1"/>
                </a:solidFill>
                <a:effectLst/>
                <a:latin typeface="Calibri" panose="020F0502020204030204" pitchFamily="34" charset="0"/>
              </a:rPr>
              <a:t>nCR</a:t>
            </a:r>
            <a:endParaRPr kumimoji="0" lang="en-US" sz="1800" i="0" u="none" strike="noStrike" cap="none" normalizeH="0" baseline="0" dirty="0">
              <a:ln>
                <a:noFill/>
              </a:ln>
              <a:solidFill>
                <a:schemeClr val="bg1"/>
              </a:solidFill>
              <a:effectLst/>
              <a:latin typeface="Calibri" panose="020F0502020204030204" pitchFamily="34" charset="0"/>
            </a:endParaRPr>
          </a:p>
        </p:txBody>
      </p:sp>
      <p:sp>
        <p:nvSpPr>
          <p:cNvPr id="56" name="TextBox 55">
            <a:extLst>
              <a:ext uri="{FF2B5EF4-FFF2-40B4-BE49-F238E27FC236}">
                <a16:creationId xmlns:a16="http://schemas.microsoft.com/office/drawing/2014/main" id="{3D79EA2F-1D5C-4EBC-AFA2-9886C2455B78}"/>
              </a:ext>
            </a:extLst>
          </p:cNvPr>
          <p:cNvSpPr txBox="1"/>
          <p:nvPr/>
        </p:nvSpPr>
        <p:spPr bwMode="auto">
          <a:xfrm>
            <a:off x="9237733" y="4740862"/>
            <a:ext cx="129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i="0" u="none" strike="noStrike" cap="none" normalizeH="0" baseline="0" dirty="0">
                <a:ln>
                  <a:noFill/>
                </a:ln>
                <a:solidFill>
                  <a:schemeClr val="bg1"/>
                </a:solidFill>
                <a:effectLst/>
                <a:latin typeface="Calibri" panose="020F0502020204030204" pitchFamily="34" charset="0"/>
              </a:rPr>
              <a:t>≥VGPR</a:t>
            </a:r>
          </a:p>
        </p:txBody>
      </p:sp>
      <p:sp>
        <p:nvSpPr>
          <p:cNvPr id="57" name="TextBox 56">
            <a:extLst>
              <a:ext uri="{FF2B5EF4-FFF2-40B4-BE49-F238E27FC236}">
                <a16:creationId xmlns:a16="http://schemas.microsoft.com/office/drawing/2014/main" id="{BCA79B9C-3DE4-4DAE-84A8-E75B5BBC509A}"/>
              </a:ext>
            </a:extLst>
          </p:cNvPr>
          <p:cNvSpPr txBox="1"/>
          <p:nvPr/>
        </p:nvSpPr>
        <p:spPr bwMode="auto">
          <a:xfrm>
            <a:off x="10506527" y="4740862"/>
            <a:ext cx="129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i="0" u="none" strike="noStrike" cap="none" normalizeH="0" baseline="0" dirty="0">
                <a:ln>
                  <a:noFill/>
                </a:ln>
                <a:solidFill>
                  <a:schemeClr val="bg1"/>
                </a:solidFill>
                <a:effectLst/>
                <a:latin typeface="Calibri" panose="020F0502020204030204" pitchFamily="34" charset="0"/>
              </a:rPr>
              <a:t>≥PR</a:t>
            </a:r>
          </a:p>
        </p:txBody>
      </p:sp>
      <p:cxnSp>
        <p:nvCxnSpPr>
          <p:cNvPr id="4" name="Straight Connector 3">
            <a:extLst>
              <a:ext uri="{FF2B5EF4-FFF2-40B4-BE49-F238E27FC236}">
                <a16:creationId xmlns:a16="http://schemas.microsoft.com/office/drawing/2014/main" id="{EE356C71-DB68-499E-A5E6-2D680A5B9389}"/>
              </a:ext>
            </a:extLst>
          </p:cNvPr>
          <p:cNvCxnSpPr>
            <a:cxnSpLocks/>
          </p:cNvCxnSpPr>
          <p:nvPr/>
        </p:nvCxnSpPr>
        <p:spPr bwMode="auto">
          <a:xfrm>
            <a:off x="6659326" y="4632385"/>
            <a:ext cx="5120640" cy="0"/>
          </a:xfrm>
          <a:prstGeom prst="line">
            <a:avLst/>
          </a:prstGeom>
          <a:noFill/>
          <a:ln w="28575" cap="flat" cmpd="sng" algn="ctr">
            <a:solidFill>
              <a:schemeClr val="bg1"/>
            </a:solidFill>
            <a:prstDash val="solid"/>
            <a:round/>
            <a:headEnd type="none" w="med" len="med"/>
            <a:tailEnd type="none" w="med" len="med"/>
          </a:ln>
          <a:effectLst/>
        </p:spPr>
      </p:cxnSp>
      <p:sp>
        <p:nvSpPr>
          <p:cNvPr id="62" name="TextBox 61">
            <a:extLst>
              <a:ext uri="{FF2B5EF4-FFF2-40B4-BE49-F238E27FC236}">
                <a16:creationId xmlns:a16="http://schemas.microsoft.com/office/drawing/2014/main" id="{4111CAD3-5EC5-4F50-8FD8-B2871692ED29}"/>
              </a:ext>
            </a:extLst>
          </p:cNvPr>
          <p:cNvSpPr txBox="1"/>
          <p:nvPr/>
        </p:nvSpPr>
        <p:spPr>
          <a:xfrm rot="16200000">
            <a:off x="4899902" y="3369072"/>
            <a:ext cx="2206711"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a:ln>
                  <a:noFill/>
                </a:ln>
                <a:solidFill>
                  <a:schemeClr val="bg1"/>
                </a:solidFill>
                <a:effectLst/>
                <a:uLnTx/>
                <a:uFillTx/>
                <a:latin typeface="Calibri"/>
              </a:rPr>
              <a:t>Patients (%)</a:t>
            </a:r>
          </a:p>
        </p:txBody>
      </p:sp>
      <p:cxnSp>
        <p:nvCxnSpPr>
          <p:cNvPr id="39" name="Straight Connector 38">
            <a:extLst>
              <a:ext uri="{FF2B5EF4-FFF2-40B4-BE49-F238E27FC236}">
                <a16:creationId xmlns:a16="http://schemas.microsoft.com/office/drawing/2014/main" id="{61806ADC-BA43-9B47-8A6A-AF9DA89E9993}"/>
              </a:ext>
            </a:extLst>
          </p:cNvPr>
          <p:cNvCxnSpPr>
            <a:cxnSpLocks/>
          </p:cNvCxnSpPr>
          <p:nvPr/>
        </p:nvCxnSpPr>
        <p:spPr bwMode="auto">
          <a:xfrm>
            <a:off x="1340892" y="4604152"/>
            <a:ext cx="3892379" cy="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4B7F360B-2CE4-6842-8FE0-16E73C6D8700}"/>
              </a:ext>
            </a:extLst>
          </p:cNvPr>
          <p:cNvCxnSpPr/>
          <p:nvPr/>
        </p:nvCxnSpPr>
        <p:spPr bwMode="auto">
          <a:xfrm flipV="1">
            <a:off x="1371600" y="2462828"/>
            <a:ext cx="0" cy="2128967"/>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0985F14-1A33-3844-B254-C833B084B707}"/>
              </a:ext>
            </a:extLst>
          </p:cNvPr>
          <p:cNvCxnSpPr>
            <a:cxnSpLocks/>
          </p:cNvCxnSpPr>
          <p:nvPr/>
        </p:nvCxnSpPr>
        <p:spPr bwMode="auto">
          <a:xfrm flipH="1">
            <a:off x="1303821" y="246282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7B687107-33BC-2C40-9F7D-4B070F9B41C1}"/>
              </a:ext>
            </a:extLst>
          </p:cNvPr>
          <p:cNvCxnSpPr>
            <a:cxnSpLocks/>
          </p:cNvCxnSpPr>
          <p:nvPr/>
        </p:nvCxnSpPr>
        <p:spPr bwMode="auto">
          <a:xfrm flipH="1">
            <a:off x="1303821" y="281971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6146F9D7-EDDE-8548-95AA-CD0C6C675858}"/>
              </a:ext>
            </a:extLst>
          </p:cNvPr>
          <p:cNvCxnSpPr>
            <a:cxnSpLocks/>
          </p:cNvCxnSpPr>
          <p:nvPr/>
        </p:nvCxnSpPr>
        <p:spPr bwMode="auto">
          <a:xfrm flipH="1">
            <a:off x="1303821" y="317660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8ADDB0D5-9B34-FC47-A43C-B67823C5A4F0}"/>
              </a:ext>
            </a:extLst>
          </p:cNvPr>
          <p:cNvCxnSpPr>
            <a:cxnSpLocks/>
          </p:cNvCxnSpPr>
          <p:nvPr/>
        </p:nvCxnSpPr>
        <p:spPr bwMode="auto">
          <a:xfrm flipH="1">
            <a:off x="1303821" y="353348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36D5FE82-F63C-E643-AB95-F36C77E6A2FC}"/>
              </a:ext>
            </a:extLst>
          </p:cNvPr>
          <p:cNvCxnSpPr>
            <a:cxnSpLocks/>
          </p:cNvCxnSpPr>
          <p:nvPr/>
        </p:nvCxnSpPr>
        <p:spPr bwMode="auto">
          <a:xfrm flipH="1">
            <a:off x="1303821" y="389037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386A3998-2946-2B4D-8F2E-553A16380969}"/>
              </a:ext>
            </a:extLst>
          </p:cNvPr>
          <p:cNvCxnSpPr>
            <a:cxnSpLocks/>
          </p:cNvCxnSpPr>
          <p:nvPr/>
        </p:nvCxnSpPr>
        <p:spPr bwMode="auto">
          <a:xfrm flipH="1">
            <a:off x="1303821" y="42472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0240BF60-26DC-7241-92D4-8DBAA8E3BC7D}"/>
              </a:ext>
            </a:extLst>
          </p:cNvPr>
          <p:cNvCxnSpPr>
            <a:cxnSpLocks/>
          </p:cNvCxnSpPr>
          <p:nvPr/>
        </p:nvCxnSpPr>
        <p:spPr bwMode="auto">
          <a:xfrm flipH="1">
            <a:off x="1303821" y="460415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36D07729-0A93-D543-ACF7-56B8F3CECD53}"/>
              </a:ext>
            </a:extLst>
          </p:cNvPr>
          <p:cNvCxnSpPr>
            <a:cxnSpLocks/>
          </p:cNvCxnSpPr>
          <p:nvPr/>
        </p:nvCxnSpPr>
        <p:spPr bwMode="auto">
          <a:xfrm>
            <a:off x="2310714" y="4604152"/>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545D8029-2DC9-3A4F-8B40-5C38356A3BE4}"/>
              </a:ext>
            </a:extLst>
          </p:cNvPr>
          <p:cNvCxnSpPr>
            <a:cxnSpLocks/>
          </p:cNvCxnSpPr>
          <p:nvPr/>
        </p:nvCxnSpPr>
        <p:spPr bwMode="auto">
          <a:xfrm>
            <a:off x="4254844" y="4604152"/>
            <a:ext cx="0" cy="64008"/>
          </a:xfrm>
          <a:prstGeom prst="line">
            <a:avLst/>
          </a:prstGeom>
          <a:noFill/>
          <a:ln w="28575" cap="flat" cmpd="sng" algn="ctr">
            <a:solidFill>
              <a:schemeClr val="bg1"/>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id="{44E6E27D-8B75-204A-9023-1DBEF7632129}"/>
              </a:ext>
            </a:extLst>
          </p:cNvPr>
          <p:cNvSpPr txBox="1"/>
          <p:nvPr/>
        </p:nvSpPr>
        <p:spPr bwMode="auto">
          <a:xfrm>
            <a:off x="1864943" y="2450383"/>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50.1%</a:t>
            </a:r>
          </a:p>
        </p:txBody>
      </p:sp>
      <p:sp>
        <p:nvSpPr>
          <p:cNvPr id="67" name="TextBox 66">
            <a:extLst>
              <a:ext uri="{FF2B5EF4-FFF2-40B4-BE49-F238E27FC236}">
                <a16:creationId xmlns:a16="http://schemas.microsoft.com/office/drawing/2014/main" id="{E2074357-F483-3145-A4D3-7BFBAD918406}"/>
              </a:ext>
            </a:extLst>
          </p:cNvPr>
          <p:cNvSpPr txBox="1"/>
          <p:nvPr/>
        </p:nvSpPr>
        <p:spPr bwMode="auto">
          <a:xfrm>
            <a:off x="3823727" y="2975170"/>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35.6%</a:t>
            </a:r>
          </a:p>
        </p:txBody>
      </p:sp>
      <p:sp>
        <p:nvSpPr>
          <p:cNvPr id="68" name="TextBox 67">
            <a:extLst>
              <a:ext uri="{FF2B5EF4-FFF2-40B4-BE49-F238E27FC236}">
                <a16:creationId xmlns:a16="http://schemas.microsoft.com/office/drawing/2014/main" id="{30C06FD8-BC7C-9C42-A7AE-34C10343DF09}"/>
              </a:ext>
            </a:extLst>
          </p:cNvPr>
          <p:cNvSpPr txBox="1"/>
          <p:nvPr/>
        </p:nvSpPr>
        <p:spPr bwMode="auto">
          <a:xfrm>
            <a:off x="741714" y="2276171"/>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60</a:t>
            </a:r>
          </a:p>
        </p:txBody>
      </p:sp>
      <p:sp>
        <p:nvSpPr>
          <p:cNvPr id="69" name="TextBox 68">
            <a:extLst>
              <a:ext uri="{FF2B5EF4-FFF2-40B4-BE49-F238E27FC236}">
                <a16:creationId xmlns:a16="http://schemas.microsoft.com/office/drawing/2014/main" id="{F03354D2-B2D5-9E4E-A921-57FE18714F9D}"/>
              </a:ext>
            </a:extLst>
          </p:cNvPr>
          <p:cNvSpPr txBox="1"/>
          <p:nvPr/>
        </p:nvSpPr>
        <p:spPr bwMode="auto">
          <a:xfrm>
            <a:off x="741714" y="2634619"/>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50</a:t>
            </a:r>
          </a:p>
        </p:txBody>
      </p:sp>
      <p:sp>
        <p:nvSpPr>
          <p:cNvPr id="70" name="TextBox 69">
            <a:extLst>
              <a:ext uri="{FF2B5EF4-FFF2-40B4-BE49-F238E27FC236}">
                <a16:creationId xmlns:a16="http://schemas.microsoft.com/office/drawing/2014/main" id="{81609231-16EE-3E48-A985-0F7031EDDBB7}"/>
              </a:ext>
            </a:extLst>
          </p:cNvPr>
          <p:cNvSpPr txBox="1"/>
          <p:nvPr/>
        </p:nvSpPr>
        <p:spPr bwMode="auto">
          <a:xfrm>
            <a:off x="741714" y="2993067"/>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40</a:t>
            </a:r>
          </a:p>
        </p:txBody>
      </p:sp>
      <p:sp>
        <p:nvSpPr>
          <p:cNvPr id="71" name="TextBox 70">
            <a:extLst>
              <a:ext uri="{FF2B5EF4-FFF2-40B4-BE49-F238E27FC236}">
                <a16:creationId xmlns:a16="http://schemas.microsoft.com/office/drawing/2014/main" id="{0D6D4271-D51B-CB4C-877B-5038148C7DD0}"/>
              </a:ext>
            </a:extLst>
          </p:cNvPr>
          <p:cNvSpPr txBox="1"/>
          <p:nvPr/>
        </p:nvSpPr>
        <p:spPr bwMode="auto">
          <a:xfrm>
            <a:off x="741714" y="3351515"/>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30</a:t>
            </a:r>
          </a:p>
        </p:txBody>
      </p:sp>
      <p:sp>
        <p:nvSpPr>
          <p:cNvPr id="72" name="TextBox 71">
            <a:extLst>
              <a:ext uri="{FF2B5EF4-FFF2-40B4-BE49-F238E27FC236}">
                <a16:creationId xmlns:a16="http://schemas.microsoft.com/office/drawing/2014/main" id="{864956B8-193A-2F41-B5AF-525C58EE1890}"/>
              </a:ext>
            </a:extLst>
          </p:cNvPr>
          <p:cNvSpPr txBox="1"/>
          <p:nvPr/>
        </p:nvSpPr>
        <p:spPr bwMode="auto">
          <a:xfrm>
            <a:off x="741714" y="3709963"/>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20</a:t>
            </a:r>
          </a:p>
        </p:txBody>
      </p:sp>
      <p:sp>
        <p:nvSpPr>
          <p:cNvPr id="73" name="TextBox 72">
            <a:extLst>
              <a:ext uri="{FF2B5EF4-FFF2-40B4-BE49-F238E27FC236}">
                <a16:creationId xmlns:a16="http://schemas.microsoft.com/office/drawing/2014/main" id="{CA3DF062-2B02-D746-BB6A-507C48AEE7C5}"/>
              </a:ext>
            </a:extLst>
          </p:cNvPr>
          <p:cNvSpPr txBox="1"/>
          <p:nvPr/>
        </p:nvSpPr>
        <p:spPr bwMode="auto">
          <a:xfrm>
            <a:off x="741714" y="4068411"/>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10</a:t>
            </a:r>
          </a:p>
        </p:txBody>
      </p:sp>
      <p:sp>
        <p:nvSpPr>
          <p:cNvPr id="74" name="TextBox 73">
            <a:extLst>
              <a:ext uri="{FF2B5EF4-FFF2-40B4-BE49-F238E27FC236}">
                <a16:creationId xmlns:a16="http://schemas.microsoft.com/office/drawing/2014/main" id="{8BE05BBE-074B-B348-968B-A661513ABFDB}"/>
              </a:ext>
            </a:extLst>
          </p:cNvPr>
          <p:cNvSpPr txBox="1"/>
          <p:nvPr/>
        </p:nvSpPr>
        <p:spPr bwMode="auto">
          <a:xfrm>
            <a:off x="741714" y="4426858"/>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0</a:t>
            </a:r>
          </a:p>
        </p:txBody>
      </p:sp>
      <p:cxnSp>
        <p:nvCxnSpPr>
          <p:cNvPr id="23" name="Straight Connector 22">
            <a:extLst>
              <a:ext uri="{FF2B5EF4-FFF2-40B4-BE49-F238E27FC236}">
                <a16:creationId xmlns:a16="http://schemas.microsoft.com/office/drawing/2014/main" id="{4F03C8F5-305A-C34A-9C88-7432630F0242}"/>
              </a:ext>
            </a:extLst>
          </p:cNvPr>
          <p:cNvCxnSpPr/>
          <p:nvPr/>
        </p:nvCxnSpPr>
        <p:spPr bwMode="auto">
          <a:xfrm flipV="1">
            <a:off x="6671684" y="2475185"/>
            <a:ext cx="0" cy="2160971"/>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1FD5BFB-2CF9-2346-A886-5B94356ED300}"/>
              </a:ext>
            </a:extLst>
          </p:cNvPr>
          <p:cNvCxnSpPr>
            <a:cxnSpLocks/>
          </p:cNvCxnSpPr>
          <p:nvPr/>
        </p:nvCxnSpPr>
        <p:spPr bwMode="auto">
          <a:xfrm flipH="1">
            <a:off x="6610866" y="248754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E1688C94-F372-2147-8344-DB3FAAE1BB87}"/>
              </a:ext>
            </a:extLst>
          </p:cNvPr>
          <p:cNvCxnSpPr>
            <a:cxnSpLocks/>
          </p:cNvCxnSpPr>
          <p:nvPr/>
        </p:nvCxnSpPr>
        <p:spPr bwMode="auto">
          <a:xfrm flipH="1">
            <a:off x="6610866" y="291156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B053BAEE-6669-6F48-91B4-987E95543FDC}"/>
              </a:ext>
            </a:extLst>
          </p:cNvPr>
          <p:cNvCxnSpPr>
            <a:cxnSpLocks/>
          </p:cNvCxnSpPr>
          <p:nvPr/>
        </p:nvCxnSpPr>
        <p:spPr bwMode="auto">
          <a:xfrm flipH="1">
            <a:off x="6610866" y="333559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ADBAE917-C077-A241-BFBA-CEC572BB5513}"/>
              </a:ext>
            </a:extLst>
          </p:cNvPr>
          <p:cNvCxnSpPr>
            <a:cxnSpLocks/>
          </p:cNvCxnSpPr>
          <p:nvPr/>
        </p:nvCxnSpPr>
        <p:spPr bwMode="auto">
          <a:xfrm flipH="1">
            <a:off x="6610866" y="375962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65C6BD4E-DB26-6345-9BF6-5F11275F0506}"/>
              </a:ext>
            </a:extLst>
          </p:cNvPr>
          <p:cNvCxnSpPr>
            <a:cxnSpLocks/>
          </p:cNvCxnSpPr>
          <p:nvPr/>
        </p:nvCxnSpPr>
        <p:spPr bwMode="auto">
          <a:xfrm flipH="1">
            <a:off x="6610866" y="418364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FA47BBA-3009-F542-AD4A-EFB431470F3B}"/>
              </a:ext>
            </a:extLst>
          </p:cNvPr>
          <p:cNvCxnSpPr>
            <a:cxnSpLocks/>
          </p:cNvCxnSpPr>
          <p:nvPr/>
        </p:nvCxnSpPr>
        <p:spPr bwMode="auto">
          <a:xfrm flipH="1">
            <a:off x="6610866" y="4632385"/>
            <a:ext cx="64008" cy="0"/>
          </a:xfrm>
          <a:prstGeom prst="line">
            <a:avLst/>
          </a:prstGeom>
          <a:noFill/>
          <a:ln w="28575" cap="flat" cmpd="sng" algn="ctr">
            <a:solidFill>
              <a:schemeClr val="bg1"/>
            </a:solidFill>
            <a:prstDash val="solid"/>
            <a:round/>
            <a:headEnd type="none" w="med" len="med"/>
            <a:tailEnd type="none" w="med" len="med"/>
          </a:ln>
          <a:effectLst/>
        </p:spPr>
      </p:cxnSp>
      <p:sp>
        <p:nvSpPr>
          <p:cNvPr id="81" name="TextBox 80">
            <a:extLst>
              <a:ext uri="{FF2B5EF4-FFF2-40B4-BE49-F238E27FC236}">
                <a16:creationId xmlns:a16="http://schemas.microsoft.com/office/drawing/2014/main" id="{7E446B70-C2BD-984F-9FE9-AFE49ED08966}"/>
              </a:ext>
            </a:extLst>
          </p:cNvPr>
          <p:cNvSpPr txBox="1"/>
          <p:nvPr/>
        </p:nvSpPr>
        <p:spPr bwMode="auto">
          <a:xfrm>
            <a:off x="6056638" y="2304965"/>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100</a:t>
            </a:r>
          </a:p>
        </p:txBody>
      </p:sp>
      <p:sp>
        <p:nvSpPr>
          <p:cNvPr id="82" name="TextBox 81">
            <a:extLst>
              <a:ext uri="{FF2B5EF4-FFF2-40B4-BE49-F238E27FC236}">
                <a16:creationId xmlns:a16="http://schemas.microsoft.com/office/drawing/2014/main" id="{E867CD1B-A4E6-464F-9B69-7CD9DB9A8A7D}"/>
              </a:ext>
            </a:extLst>
          </p:cNvPr>
          <p:cNvSpPr txBox="1"/>
          <p:nvPr/>
        </p:nvSpPr>
        <p:spPr bwMode="auto">
          <a:xfrm>
            <a:off x="6056638" y="2734678"/>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80</a:t>
            </a:r>
          </a:p>
        </p:txBody>
      </p:sp>
      <p:sp>
        <p:nvSpPr>
          <p:cNvPr id="83" name="TextBox 82">
            <a:extLst>
              <a:ext uri="{FF2B5EF4-FFF2-40B4-BE49-F238E27FC236}">
                <a16:creationId xmlns:a16="http://schemas.microsoft.com/office/drawing/2014/main" id="{58B2D45D-ADB2-5245-958D-164EB7DC78E5}"/>
              </a:ext>
            </a:extLst>
          </p:cNvPr>
          <p:cNvSpPr txBox="1"/>
          <p:nvPr/>
        </p:nvSpPr>
        <p:spPr bwMode="auto">
          <a:xfrm>
            <a:off x="6056638" y="3164391"/>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60</a:t>
            </a:r>
          </a:p>
        </p:txBody>
      </p:sp>
      <p:sp>
        <p:nvSpPr>
          <p:cNvPr id="84" name="TextBox 83">
            <a:extLst>
              <a:ext uri="{FF2B5EF4-FFF2-40B4-BE49-F238E27FC236}">
                <a16:creationId xmlns:a16="http://schemas.microsoft.com/office/drawing/2014/main" id="{A7EB08B8-268C-EC44-B071-CB7ECF3C7DDA}"/>
              </a:ext>
            </a:extLst>
          </p:cNvPr>
          <p:cNvSpPr txBox="1"/>
          <p:nvPr/>
        </p:nvSpPr>
        <p:spPr bwMode="auto">
          <a:xfrm>
            <a:off x="6056638" y="3594104"/>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40</a:t>
            </a:r>
          </a:p>
        </p:txBody>
      </p:sp>
      <p:sp>
        <p:nvSpPr>
          <p:cNvPr id="85" name="TextBox 84">
            <a:extLst>
              <a:ext uri="{FF2B5EF4-FFF2-40B4-BE49-F238E27FC236}">
                <a16:creationId xmlns:a16="http://schemas.microsoft.com/office/drawing/2014/main" id="{D6DB45DD-ADA6-CC47-86DF-72500F20488C}"/>
              </a:ext>
            </a:extLst>
          </p:cNvPr>
          <p:cNvSpPr txBox="1"/>
          <p:nvPr/>
        </p:nvSpPr>
        <p:spPr bwMode="auto">
          <a:xfrm>
            <a:off x="6056638" y="4023817"/>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20</a:t>
            </a:r>
          </a:p>
        </p:txBody>
      </p:sp>
      <p:sp>
        <p:nvSpPr>
          <p:cNvPr id="86" name="TextBox 85">
            <a:extLst>
              <a:ext uri="{FF2B5EF4-FFF2-40B4-BE49-F238E27FC236}">
                <a16:creationId xmlns:a16="http://schemas.microsoft.com/office/drawing/2014/main" id="{A8162BFA-B987-EC4D-B05D-CB508DEEBC1E}"/>
              </a:ext>
            </a:extLst>
          </p:cNvPr>
          <p:cNvSpPr txBox="1"/>
          <p:nvPr/>
        </p:nvSpPr>
        <p:spPr bwMode="auto">
          <a:xfrm>
            <a:off x="6056638" y="4453530"/>
            <a:ext cx="583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b="0" dirty="0">
                <a:solidFill>
                  <a:schemeClr val="bg1"/>
                </a:solidFill>
                <a:latin typeface="Calibri" panose="020F0502020204030204" pitchFamily="34" charset="0"/>
              </a:rPr>
              <a:t>0</a:t>
            </a:r>
          </a:p>
        </p:txBody>
      </p:sp>
      <p:cxnSp>
        <p:nvCxnSpPr>
          <p:cNvPr id="27" name="Straight Connector 26">
            <a:extLst>
              <a:ext uri="{FF2B5EF4-FFF2-40B4-BE49-F238E27FC236}">
                <a16:creationId xmlns:a16="http://schemas.microsoft.com/office/drawing/2014/main" id="{39DD7DCD-1062-944D-AA38-D8B2E510C9FB}"/>
              </a:ext>
            </a:extLst>
          </p:cNvPr>
          <p:cNvCxnSpPr>
            <a:cxnSpLocks/>
          </p:cNvCxnSpPr>
          <p:nvPr/>
        </p:nvCxnSpPr>
        <p:spPr bwMode="auto">
          <a:xfrm>
            <a:off x="7352193" y="4644742"/>
            <a:ext cx="0" cy="60658"/>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ABA099AE-2077-8641-9219-F287B05369FD}"/>
              </a:ext>
            </a:extLst>
          </p:cNvPr>
          <p:cNvCxnSpPr>
            <a:cxnSpLocks/>
          </p:cNvCxnSpPr>
          <p:nvPr/>
        </p:nvCxnSpPr>
        <p:spPr bwMode="auto">
          <a:xfrm>
            <a:off x="8617235" y="4644742"/>
            <a:ext cx="0" cy="60658"/>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6CA9043C-8AC5-1D4C-A2CA-44EE6728F02C}"/>
              </a:ext>
            </a:extLst>
          </p:cNvPr>
          <p:cNvCxnSpPr>
            <a:cxnSpLocks/>
          </p:cNvCxnSpPr>
          <p:nvPr/>
        </p:nvCxnSpPr>
        <p:spPr bwMode="auto">
          <a:xfrm>
            <a:off x="9882277" y="4644742"/>
            <a:ext cx="0" cy="60658"/>
          </a:xfrm>
          <a:prstGeom prst="line">
            <a:avLst/>
          </a:prstGeom>
          <a:noFill/>
          <a:ln w="28575" cap="flat" cmpd="sng" algn="ctr">
            <a:solidFill>
              <a:schemeClr val="bg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636E1951-E003-3644-9B61-0F92E97EE07A}"/>
              </a:ext>
            </a:extLst>
          </p:cNvPr>
          <p:cNvCxnSpPr>
            <a:cxnSpLocks/>
          </p:cNvCxnSpPr>
          <p:nvPr/>
        </p:nvCxnSpPr>
        <p:spPr bwMode="auto">
          <a:xfrm>
            <a:off x="11147318" y="4644742"/>
            <a:ext cx="0" cy="60658"/>
          </a:xfrm>
          <a:prstGeom prst="line">
            <a:avLst/>
          </a:prstGeom>
          <a:noFill/>
          <a:ln w="28575" cap="flat" cmpd="sng" algn="ctr">
            <a:solidFill>
              <a:schemeClr val="bg1"/>
            </a:solidFill>
            <a:prstDash val="solid"/>
            <a:round/>
            <a:headEnd type="none" w="med" len="med"/>
            <a:tailEnd type="none" w="med" len="med"/>
          </a:ln>
          <a:effectLst/>
        </p:spPr>
      </p:cxnSp>
      <p:grpSp>
        <p:nvGrpSpPr>
          <p:cNvPr id="31" name="Group 30">
            <a:extLst>
              <a:ext uri="{FF2B5EF4-FFF2-40B4-BE49-F238E27FC236}">
                <a16:creationId xmlns:a16="http://schemas.microsoft.com/office/drawing/2014/main" id="{FD41917C-4ACE-3B4B-869F-CEA0062BF6D7}"/>
              </a:ext>
            </a:extLst>
          </p:cNvPr>
          <p:cNvGrpSpPr/>
          <p:nvPr/>
        </p:nvGrpSpPr>
        <p:grpSpPr>
          <a:xfrm>
            <a:off x="7955658" y="1949684"/>
            <a:ext cx="2777224" cy="369332"/>
            <a:chOff x="7980371" y="-1365494"/>
            <a:chExt cx="2777224" cy="369332"/>
          </a:xfrm>
        </p:grpSpPr>
        <p:sp>
          <p:nvSpPr>
            <p:cNvPr id="90" name="TextBox 89">
              <a:extLst>
                <a:ext uri="{FF2B5EF4-FFF2-40B4-BE49-F238E27FC236}">
                  <a16:creationId xmlns:a16="http://schemas.microsoft.com/office/drawing/2014/main" id="{9205DA48-591A-BD44-818B-604A3E1B461C}"/>
                </a:ext>
              </a:extLst>
            </p:cNvPr>
            <p:cNvSpPr txBox="1"/>
            <p:nvPr/>
          </p:nvSpPr>
          <p:spPr bwMode="auto">
            <a:xfrm>
              <a:off x="8164935" y="-1365494"/>
              <a:ext cx="129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1"/>
                  </a:solidFill>
                  <a:effectLst/>
                  <a:latin typeface="Calibri" panose="020F0502020204030204" pitchFamily="34" charset="0"/>
                </a:rPr>
                <a:t>Isa-</a:t>
              </a:r>
              <a:r>
                <a:rPr kumimoji="0" lang="en-US" sz="1800" b="0" i="0" u="none" strike="noStrike" cap="none" normalizeH="0" baseline="0" dirty="0" err="1">
                  <a:ln>
                    <a:noFill/>
                  </a:ln>
                  <a:solidFill>
                    <a:schemeClr val="bg1"/>
                  </a:solidFill>
                  <a:effectLst/>
                  <a:latin typeface="Calibri" panose="020F0502020204030204" pitchFamily="34" charset="0"/>
                </a:rPr>
                <a:t>RVd</a:t>
              </a:r>
              <a:r>
                <a:rPr kumimoji="0" lang="en-US" sz="1800" b="0" i="0" u="none" strike="noStrike" cap="none" normalizeH="0" baseline="0" dirty="0">
                  <a:ln>
                    <a:noFill/>
                  </a:ln>
                  <a:solidFill>
                    <a:schemeClr val="bg1"/>
                  </a:solidFill>
                  <a:effectLst/>
                  <a:latin typeface="Calibri" panose="020F0502020204030204" pitchFamily="34" charset="0"/>
                </a:rPr>
                <a:t>†</a:t>
              </a:r>
            </a:p>
          </p:txBody>
        </p:sp>
        <p:sp>
          <p:nvSpPr>
            <p:cNvPr id="91" name="TextBox 90">
              <a:extLst>
                <a:ext uri="{FF2B5EF4-FFF2-40B4-BE49-F238E27FC236}">
                  <a16:creationId xmlns:a16="http://schemas.microsoft.com/office/drawing/2014/main" id="{1E608241-30FB-ED4B-B792-B2CFDF9B4618}"/>
                </a:ext>
              </a:extLst>
            </p:cNvPr>
            <p:cNvSpPr txBox="1"/>
            <p:nvPr/>
          </p:nvSpPr>
          <p:spPr bwMode="auto">
            <a:xfrm>
              <a:off x="9461265" y="-1365494"/>
              <a:ext cx="1296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err="1">
                  <a:ln>
                    <a:noFill/>
                  </a:ln>
                  <a:solidFill>
                    <a:schemeClr val="bg1"/>
                  </a:solidFill>
                  <a:effectLst/>
                  <a:latin typeface="Calibri" panose="020F0502020204030204" pitchFamily="34" charset="0"/>
                </a:rPr>
                <a:t>RVd</a:t>
              </a:r>
              <a:endParaRPr kumimoji="0" lang="en-US" sz="1800" b="0" i="0" u="none" strike="noStrike" cap="none" normalizeH="0" baseline="0" dirty="0">
                <a:ln>
                  <a:noFill/>
                </a:ln>
                <a:solidFill>
                  <a:schemeClr val="bg1"/>
                </a:solidFill>
                <a:effectLst/>
                <a:latin typeface="Calibri" panose="020F0502020204030204" pitchFamily="34" charset="0"/>
              </a:endParaRPr>
            </a:p>
          </p:txBody>
        </p:sp>
        <p:sp>
          <p:nvSpPr>
            <p:cNvPr id="28" name="Rectangle 27">
              <a:extLst>
                <a:ext uri="{FF2B5EF4-FFF2-40B4-BE49-F238E27FC236}">
                  <a16:creationId xmlns:a16="http://schemas.microsoft.com/office/drawing/2014/main" id="{963EF7DC-BC0F-654F-8609-CABDB38AD6B5}"/>
                </a:ext>
              </a:extLst>
            </p:cNvPr>
            <p:cNvSpPr/>
            <p:nvPr/>
          </p:nvSpPr>
          <p:spPr bwMode="auto">
            <a:xfrm>
              <a:off x="7980371" y="-1278995"/>
              <a:ext cx="184666" cy="184666"/>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2" name="Rectangle 91">
              <a:extLst>
                <a:ext uri="{FF2B5EF4-FFF2-40B4-BE49-F238E27FC236}">
                  <a16:creationId xmlns:a16="http://schemas.microsoft.com/office/drawing/2014/main" id="{EFB99E13-17C8-3C4F-BBE9-4FF3DCCE9E83}"/>
                </a:ext>
              </a:extLst>
            </p:cNvPr>
            <p:cNvSpPr/>
            <p:nvPr/>
          </p:nvSpPr>
          <p:spPr bwMode="auto">
            <a:xfrm>
              <a:off x="9276599" y="-1278995"/>
              <a:ext cx="184666" cy="184666"/>
            </a:xfrm>
            <a:prstGeom prst="rect">
              <a:avLst/>
            </a:prstGeom>
            <a:solidFill>
              <a:schemeClr val="accent3"/>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104" name="TextBox 103">
            <a:extLst>
              <a:ext uri="{FF2B5EF4-FFF2-40B4-BE49-F238E27FC236}">
                <a16:creationId xmlns:a16="http://schemas.microsoft.com/office/drawing/2014/main" id="{28ECF11A-4509-4173-885B-00EFB04598FC}"/>
              </a:ext>
            </a:extLst>
          </p:cNvPr>
          <p:cNvSpPr txBox="1"/>
          <p:nvPr/>
        </p:nvSpPr>
        <p:spPr bwMode="auto">
          <a:xfrm>
            <a:off x="10418538" y="2346783"/>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90.0%</a:t>
            </a:r>
          </a:p>
        </p:txBody>
      </p:sp>
      <p:sp>
        <p:nvSpPr>
          <p:cNvPr id="105" name="TextBox 104">
            <a:extLst>
              <a:ext uri="{FF2B5EF4-FFF2-40B4-BE49-F238E27FC236}">
                <a16:creationId xmlns:a16="http://schemas.microsoft.com/office/drawing/2014/main" id="{76273B10-623B-44E6-B02C-D0F097C1A644}"/>
              </a:ext>
            </a:extLst>
          </p:cNvPr>
          <p:cNvSpPr txBox="1"/>
          <p:nvPr/>
        </p:nvSpPr>
        <p:spPr bwMode="auto">
          <a:xfrm>
            <a:off x="10980594" y="2485546"/>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a:solidFill>
                  <a:schemeClr val="bg1"/>
                </a:solidFill>
                <a:latin typeface="Calibri" panose="020F0502020204030204" pitchFamily="34" charset="0"/>
              </a:rPr>
              <a:t>83.6%</a:t>
            </a:r>
            <a:endParaRPr lang="en-US" b="0" dirty="0">
              <a:solidFill>
                <a:schemeClr val="bg1"/>
              </a:solidFill>
              <a:latin typeface="Calibri" panose="020F0502020204030204" pitchFamily="34" charset="0"/>
            </a:endParaRPr>
          </a:p>
        </p:txBody>
      </p:sp>
      <p:sp>
        <p:nvSpPr>
          <p:cNvPr id="106" name="TextBox 105">
            <a:extLst>
              <a:ext uri="{FF2B5EF4-FFF2-40B4-BE49-F238E27FC236}">
                <a16:creationId xmlns:a16="http://schemas.microsoft.com/office/drawing/2014/main" id="{5C1FADA9-1102-462B-B0A5-FB1DE4722216}"/>
              </a:ext>
            </a:extLst>
          </p:cNvPr>
          <p:cNvSpPr txBox="1"/>
          <p:nvPr/>
        </p:nvSpPr>
        <p:spPr bwMode="auto">
          <a:xfrm>
            <a:off x="9178458" y="2614617"/>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77.3%</a:t>
            </a:r>
          </a:p>
        </p:txBody>
      </p:sp>
      <p:sp>
        <p:nvSpPr>
          <p:cNvPr id="107" name="TextBox 106">
            <a:extLst>
              <a:ext uri="{FF2B5EF4-FFF2-40B4-BE49-F238E27FC236}">
                <a16:creationId xmlns:a16="http://schemas.microsoft.com/office/drawing/2014/main" id="{49046960-E4EC-45DB-A984-75B3F8817EBF}"/>
              </a:ext>
            </a:extLst>
          </p:cNvPr>
          <p:cNvSpPr txBox="1"/>
          <p:nvPr/>
        </p:nvSpPr>
        <p:spPr bwMode="auto">
          <a:xfrm>
            <a:off x="9740464" y="2970968"/>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60.5%</a:t>
            </a:r>
          </a:p>
        </p:txBody>
      </p:sp>
      <p:sp>
        <p:nvSpPr>
          <p:cNvPr id="108" name="TextBox 107">
            <a:extLst>
              <a:ext uri="{FF2B5EF4-FFF2-40B4-BE49-F238E27FC236}">
                <a16:creationId xmlns:a16="http://schemas.microsoft.com/office/drawing/2014/main" id="{839B85AF-98E9-4127-8D73-29BA33BFBD22}"/>
              </a:ext>
            </a:extLst>
          </p:cNvPr>
          <p:cNvSpPr txBox="1"/>
          <p:nvPr/>
        </p:nvSpPr>
        <p:spPr bwMode="auto">
          <a:xfrm>
            <a:off x="7896330" y="3356416"/>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41.7%</a:t>
            </a:r>
          </a:p>
        </p:txBody>
      </p:sp>
      <p:sp>
        <p:nvSpPr>
          <p:cNvPr id="109" name="TextBox 108">
            <a:extLst>
              <a:ext uri="{FF2B5EF4-FFF2-40B4-BE49-F238E27FC236}">
                <a16:creationId xmlns:a16="http://schemas.microsoft.com/office/drawing/2014/main" id="{3D4A3522-E483-47E5-BD6B-DAA02A31D877}"/>
              </a:ext>
            </a:extLst>
          </p:cNvPr>
          <p:cNvSpPr txBox="1"/>
          <p:nvPr/>
        </p:nvSpPr>
        <p:spPr bwMode="auto">
          <a:xfrm>
            <a:off x="8470152" y="3481950"/>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36.2%</a:t>
            </a:r>
          </a:p>
        </p:txBody>
      </p:sp>
      <p:sp>
        <p:nvSpPr>
          <p:cNvPr id="110" name="TextBox 109">
            <a:extLst>
              <a:ext uri="{FF2B5EF4-FFF2-40B4-BE49-F238E27FC236}">
                <a16:creationId xmlns:a16="http://schemas.microsoft.com/office/drawing/2014/main" id="{A8DF65AC-5172-4093-9E47-86F5DE70C094}"/>
              </a:ext>
            </a:extLst>
          </p:cNvPr>
          <p:cNvSpPr txBox="1"/>
          <p:nvPr/>
        </p:nvSpPr>
        <p:spPr bwMode="auto">
          <a:xfrm>
            <a:off x="6642100" y="3729096"/>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24.2%</a:t>
            </a:r>
          </a:p>
        </p:txBody>
      </p:sp>
      <p:sp>
        <p:nvSpPr>
          <p:cNvPr id="111" name="TextBox 110">
            <a:extLst>
              <a:ext uri="{FF2B5EF4-FFF2-40B4-BE49-F238E27FC236}">
                <a16:creationId xmlns:a16="http://schemas.microsoft.com/office/drawing/2014/main" id="{987EBDC5-0618-4633-B512-0A167C84F628}"/>
              </a:ext>
            </a:extLst>
          </p:cNvPr>
          <p:cNvSpPr txBox="1"/>
          <p:nvPr/>
        </p:nvSpPr>
        <p:spPr bwMode="auto">
          <a:xfrm>
            <a:off x="7208195" y="3784154"/>
            <a:ext cx="910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0" dirty="0">
                <a:solidFill>
                  <a:schemeClr val="bg1"/>
                </a:solidFill>
                <a:latin typeface="Calibri" panose="020F0502020204030204" pitchFamily="34" charset="0"/>
              </a:rPr>
              <a:t>21.6%</a:t>
            </a:r>
          </a:p>
        </p:txBody>
      </p:sp>
      <p:sp>
        <p:nvSpPr>
          <p:cNvPr id="112" name="Text Box 15">
            <a:extLst>
              <a:ext uri="{FF2B5EF4-FFF2-40B4-BE49-F238E27FC236}">
                <a16:creationId xmlns:a16="http://schemas.microsoft.com/office/drawing/2014/main" id="{8C045A68-CFF2-4482-8192-95A2D935CB41}"/>
              </a:ext>
            </a:extLst>
          </p:cNvPr>
          <p:cNvSpPr txBox="1">
            <a:spLocks noChangeArrowheads="1"/>
          </p:cNvSpPr>
          <p:nvPr/>
        </p:nvSpPr>
        <p:spPr bwMode="auto">
          <a:xfrm>
            <a:off x="412751" y="6388915"/>
            <a:ext cx="7058566"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Reproduced with permission.</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85340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3">
            <a:extLst>
              <a:ext uri="{FF2B5EF4-FFF2-40B4-BE49-F238E27FC236}">
                <a16:creationId xmlns:a16="http://schemas.microsoft.com/office/drawing/2014/main" id="{5D8C3742-0203-3743-B42C-5A80E6AB08C9}"/>
              </a:ext>
            </a:extLst>
          </p:cNvPr>
          <p:cNvGraphicFramePr>
            <a:graphicFrameLocks/>
          </p:cNvGraphicFramePr>
          <p:nvPr>
            <p:extLst>
              <p:ext uri="{D42A27DB-BD31-4B8C-83A1-F6EECF244321}">
                <p14:modId xmlns:p14="http://schemas.microsoft.com/office/powerpoint/2010/main" val="1047750841"/>
              </p:ext>
            </p:extLst>
          </p:nvPr>
        </p:nvGraphicFramePr>
        <p:xfrm>
          <a:off x="709797" y="1048220"/>
          <a:ext cx="10772592" cy="5181760"/>
        </p:xfrm>
        <a:graphic>
          <a:graphicData uri="http://schemas.openxmlformats.org/drawingml/2006/table">
            <a:tbl>
              <a:tblPr/>
              <a:tblGrid>
                <a:gridCol w="2065309">
                  <a:extLst>
                    <a:ext uri="{9D8B030D-6E8A-4147-A177-3AD203B41FA5}">
                      <a16:colId xmlns:a16="http://schemas.microsoft.com/office/drawing/2014/main" val="20000"/>
                    </a:ext>
                  </a:extLst>
                </a:gridCol>
                <a:gridCol w="1511968">
                  <a:extLst>
                    <a:ext uri="{9D8B030D-6E8A-4147-A177-3AD203B41FA5}">
                      <a16:colId xmlns:a16="http://schemas.microsoft.com/office/drawing/2014/main" val="3826639302"/>
                    </a:ext>
                  </a:extLst>
                </a:gridCol>
                <a:gridCol w="703827">
                  <a:extLst>
                    <a:ext uri="{9D8B030D-6E8A-4147-A177-3AD203B41FA5}">
                      <a16:colId xmlns:a16="http://schemas.microsoft.com/office/drawing/2014/main" val="1845656359"/>
                    </a:ext>
                  </a:extLst>
                </a:gridCol>
                <a:gridCol w="4265835">
                  <a:extLst>
                    <a:ext uri="{9D8B030D-6E8A-4147-A177-3AD203B41FA5}">
                      <a16:colId xmlns:a16="http://schemas.microsoft.com/office/drawing/2014/main" val="2136059903"/>
                    </a:ext>
                  </a:extLst>
                </a:gridCol>
                <a:gridCol w="2225653">
                  <a:extLst>
                    <a:ext uri="{9D8B030D-6E8A-4147-A177-3AD203B41FA5}">
                      <a16:colId xmlns:a16="http://schemas.microsoft.com/office/drawing/2014/main" val="1229829543"/>
                    </a:ext>
                  </a:extLst>
                </a:gridCol>
              </a:tblGrid>
              <a:tr h="188387">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MRD Negative at End of Induction Subgroup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4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Pts,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4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rPr>
                        <a:t>Odds Ratio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88387">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Overall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660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112713"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87624096"/>
                  </a:ext>
                </a:extLst>
              </a:tr>
              <a:tr h="32025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Age, yr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26-60</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60-70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373</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287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2.12 (1.39-3.24)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1.57 (0.98-2.54)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32025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Sex</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Female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Male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250</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410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1.88 (1.13-3.13)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1.84 (1.24-2.75)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32025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WHO PS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0/1</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&gt;1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593</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65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1.86 (1.34-2.59)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1.84 (0.68-5.15)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665827229"/>
                  </a:ext>
                </a:extLst>
              </a:tr>
              <a:tr h="32025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Renal impairment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No</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Yes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619</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41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1.88 (1.36-2.61)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1.45 (0.40-5.40)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3286844"/>
                  </a:ext>
                </a:extLst>
              </a:tr>
              <a:tr h="452114">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ISS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III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273</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241</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146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1.74 (1.07-2.83)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2.08 (1.23-3.55)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1.90 (0.96-3.82)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070363349"/>
                  </a:ext>
                </a:extLst>
              </a:tr>
              <a:tr h="32025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High-risk cytogenetics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No</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Yes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489</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124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1.93 (1.34-2.80)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1.71 (0.84-3.53)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480442032"/>
                  </a:ext>
                </a:extLst>
              </a:tr>
              <a:tr h="320250">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Elevated LDH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No</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Yes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554</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106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1.78 (1.26-2.51)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2.58 (1.14-6.09)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90476733"/>
                  </a:ext>
                </a:extLst>
              </a:tr>
              <a:tr h="452114">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R-ISS stage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III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176</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403</a:t>
                      </a:r>
                    </a:p>
                    <a:p>
                      <a:pPr marL="9525" marR="0" lvl="0" indent="0" algn="ctr"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54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1.70 (0.93-3.15)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2.11 (1.41-3.19)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1.25 (0.41-3.81)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677578760"/>
                  </a:ext>
                </a:extLst>
              </a:tr>
            </a:tbl>
          </a:graphicData>
        </a:graphic>
      </p:graphicFrame>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GMMG-HD7: MRD Negativity Subgroup Analysis</a:t>
            </a:r>
            <a:br>
              <a:rPr lang="en-US" dirty="0"/>
            </a:b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grpSp>
        <p:nvGrpSpPr>
          <p:cNvPr id="16" name="Group 15">
            <a:extLst>
              <a:ext uri="{FF2B5EF4-FFF2-40B4-BE49-F238E27FC236}">
                <a16:creationId xmlns:a16="http://schemas.microsoft.com/office/drawing/2014/main" id="{8DB19662-66BF-46CD-B5B6-C9F13604B0FA}"/>
              </a:ext>
            </a:extLst>
          </p:cNvPr>
          <p:cNvGrpSpPr/>
          <p:nvPr/>
        </p:nvGrpSpPr>
        <p:grpSpPr>
          <a:xfrm>
            <a:off x="4433242" y="6430238"/>
            <a:ext cx="3144643" cy="307778"/>
            <a:chOff x="2508015" y="4465688"/>
            <a:chExt cx="3144643" cy="346616"/>
          </a:xfrm>
        </p:grpSpPr>
        <p:sp>
          <p:nvSpPr>
            <p:cNvPr id="17" name="TextBox 16">
              <a:extLst>
                <a:ext uri="{FF2B5EF4-FFF2-40B4-BE49-F238E27FC236}">
                  <a16:creationId xmlns:a16="http://schemas.microsoft.com/office/drawing/2014/main" id="{A571E4E9-0551-4D22-9EAF-C74258B7FFB6}"/>
                </a:ext>
              </a:extLst>
            </p:cNvPr>
            <p:cNvSpPr txBox="1"/>
            <p:nvPr/>
          </p:nvSpPr>
          <p:spPr>
            <a:xfrm>
              <a:off x="4211959" y="4465688"/>
              <a:ext cx="1440699" cy="346615"/>
            </a:xfrm>
            <a:prstGeom prst="rect">
              <a:avLst/>
            </a:prstGeom>
            <a:noFill/>
          </p:spPr>
          <p:txBody>
            <a:bodyPr wrap="square" lIns="0" rIns="0" rtlCol="0">
              <a:spAutoFit/>
            </a:bodyPr>
            <a:lstStyle/>
            <a:p>
              <a:pPr eaLnBrk="1" fontAlgn="auto" hangingPunct="1">
                <a:spcBef>
                  <a:spcPts val="0"/>
                </a:spcBef>
                <a:spcAft>
                  <a:spcPts val="0"/>
                </a:spcAft>
              </a:pPr>
              <a:r>
                <a:rPr lang="en-GB" sz="1400" dirty="0">
                  <a:solidFill>
                    <a:prstClr val="black"/>
                  </a:solidFill>
                  <a:latin typeface="Calibri"/>
                  <a:cs typeface="+mn-cs"/>
                </a:rPr>
                <a:t>Isa-VRd better</a:t>
              </a:r>
            </a:p>
          </p:txBody>
        </p:sp>
        <p:sp>
          <p:nvSpPr>
            <p:cNvPr id="18" name="TextBox 17">
              <a:extLst>
                <a:ext uri="{FF2B5EF4-FFF2-40B4-BE49-F238E27FC236}">
                  <a16:creationId xmlns:a16="http://schemas.microsoft.com/office/drawing/2014/main" id="{5A9BA810-6045-4688-BE0C-7FC990945C3B}"/>
                </a:ext>
              </a:extLst>
            </p:cNvPr>
            <p:cNvSpPr txBox="1"/>
            <p:nvPr/>
          </p:nvSpPr>
          <p:spPr>
            <a:xfrm>
              <a:off x="2508015" y="4465689"/>
              <a:ext cx="1561071" cy="346615"/>
            </a:xfrm>
            <a:prstGeom prst="rect">
              <a:avLst/>
            </a:prstGeom>
            <a:noFill/>
          </p:spPr>
          <p:txBody>
            <a:bodyPr wrap="square" lIns="0" rIns="0" rtlCol="0">
              <a:spAutoFit/>
            </a:bodyPr>
            <a:lstStyle/>
            <a:p>
              <a:pPr algn="r" eaLnBrk="1" fontAlgn="auto" hangingPunct="1">
                <a:spcBef>
                  <a:spcPts val="0"/>
                </a:spcBef>
                <a:spcAft>
                  <a:spcPts val="0"/>
                </a:spcAft>
              </a:pPr>
              <a:r>
                <a:rPr lang="en-GB" sz="1400" dirty="0">
                  <a:solidFill>
                    <a:prstClr val="black"/>
                  </a:solidFill>
                  <a:latin typeface="Calibri"/>
                  <a:cs typeface="+mn-cs"/>
                </a:rPr>
                <a:t>VRd better</a:t>
              </a:r>
            </a:p>
          </p:txBody>
        </p:sp>
      </p:grpSp>
      <p:grpSp>
        <p:nvGrpSpPr>
          <p:cNvPr id="128" name="Group 127">
            <a:extLst>
              <a:ext uri="{FF2B5EF4-FFF2-40B4-BE49-F238E27FC236}">
                <a16:creationId xmlns:a16="http://schemas.microsoft.com/office/drawing/2014/main" id="{59E7D02C-C6CA-0448-A40F-809CF72E6509}"/>
              </a:ext>
            </a:extLst>
          </p:cNvPr>
          <p:cNvGrpSpPr/>
          <p:nvPr/>
        </p:nvGrpSpPr>
        <p:grpSpPr>
          <a:xfrm>
            <a:off x="5565058" y="6178381"/>
            <a:ext cx="4147353" cy="64008"/>
            <a:chOff x="5565058" y="6005383"/>
            <a:chExt cx="4147353" cy="64008"/>
          </a:xfrm>
        </p:grpSpPr>
        <p:cxnSp>
          <p:nvCxnSpPr>
            <p:cNvPr id="3" name="Straight Connector 2">
              <a:extLst>
                <a:ext uri="{FF2B5EF4-FFF2-40B4-BE49-F238E27FC236}">
                  <a16:creationId xmlns:a16="http://schemas.microsoft.com/office/drawing/2014/main" id="{F0CC6D96-B685-0148-B1D0-8670ACA47792}"/>
                </a:ext>
              </a:extLst>
            </p:cNvPr>
            <p:cNvCxnSpPr>
              <a:cxnSpLocks/>
            </p:cNvCxnSpPr>
            <p:nvPr/>
          </p:nvCxnSpPr>
          <p:spPr bwMode="auto">
            <a:xfrm>
              <a:off x="5565058" y="6005383"/>
              <a:ext cx="4147353" cy="0"/>
            </a:xfrm>
            <a:prstGeom prst="line">
              <a:avLst/>
            </a:prstGeom>
            <a:noFill/>
            <a:ln w="28575" cap="flat" cmpd="sng" algn="ctr">
              <a:solidFill>
                <a:schemeClr val="bg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4E4FB133-C80D-6D48-9A96-69AAB9EFB565}"/>
                </a:ext>
              </a:extLst>
            </p:cNvPr>
            <p:cNvCxnSpPr>
              <a:cxnSpLocks/>
            </p:cNvCxnSpPr>
            <p:nvPr/>
          </p:nvCxnSpPr>
          <p:spPr bwMode="auto">
            <a:xfrm>
              <a:off x="5585255" y="6005383"/>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FD711344-B95F-7740-B5E4-49712E04FCFD}"/>
                </a:ext>
              </a:extLst>
            </p:cNvPr>
            <p:cNvCxnSpPr>
              <a:cxnSpLocks/>
            </p:cNvCxnSpPr>
            <p:nvPr/>
          </p:nvCxnSpPr>
          <p:spPr bwMode="auto">
            <a:xfrm>
              <a:off x="6617044" y="6005383"/>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37EEDFEE-0A6C-6B49-A041-67D6295EF9D5}"/>
                </a:ext>
              </a:extLst>
            </p:cNvPr>
            <p:cNvCxnSpPr>
              <a:cxnSpLocks/>
            </p:cNvCxnSpPr>
            <p:nvPr/>
          </p:nvCxnSpPr>
          <p:spPr bwMode="auto">
            <a:xfrm>
              <a:off x="7648833" y="6005383"/>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F19FE9C3-A785-914F-80FC-0DAE0D7186B0}"/>
                </a:ext>
              </a:extLst>
            </p:cNvPr>
            <p:cNvCxnSpPr>
              <a:cxnSpLocks/>
            </p:cNvCxnSpPr>
            <p:nvPr/>
          </p:nvCxnSpPr>
          <p:spPr bwMode="auto">
            <a:xfrm>
              <a:off x="8680622" y="6005383"/>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798C4C6E-CC40-4444-ADAF-5A5A36715638}"/>
                </a:ext>
              </a:extLst>
            </p:cNvPr>
            <p:cNvCxnSpPr>
              <a:cxnSpLocks/>
            </p:cNvCxnSpPr>
            <p:nvPr/>
          </p:nvCxnSpPr>
          <p:spPr bwMode="auto">
            <a:xfrm>
              <a:off x="9712411" y="6005383"/>
              <a:ext cx="0" cy="64008"/>
            </a:xfrm>
            <a:prstGeom prst="line">
              <a:avLst/>
            </a:prstGeom>
            <a:noFill/>
            <a:ln w="28575" cap="flat" cmpd="sng" algn="ctr">
              <a:solidFill>
                <a:schemeClr val="bg1"/>
              </a:solidFill>
              <a:prstDash val="solid"/>
              <a:round/>
              <a:headEnd type="none" w="med" len="med"/>
              <a:tailEnd type="none" w="med" len="med"/>
            </a:ln>
            <a:effectLst/>
          </p:spPr>
        </p:cxnSp>
      </p:grpSp>
      <p:sp>
        <p:nvSpPr>
          <p:cNvPr id="14" name="TextBox 13">
            <a:extLst>
              <a:ext uri="{FF2B5EF4-FFF2-40B4-BE49-F238E27FC236}">
                <a16:creationId xmlns:a16="http://schemas.microsoft.com/office/drawing/2014/main" id="{500F540D-6697-BC46-9A7F-AF710FD33E9A}"/>
              </a:ext>
            </a:extLst>
          </p:cNvPr>
          <p:cNvSpPr txBox="1"/>
          <p:nvPr/>
        </p:nvSpPr>
        <p:spPr bwMode="auto">
          <a:xfrm>
            <a:off x="9512320" y="6195039"/>
            <a:ext cx="4324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a:t>
            </a:r>
          </a:p>
        </p:txBody>
      </p:sp>
      <p:sp>
        <p:nvSpPr>
          <p:cNvPr id="23" name="TextBox 22">
            <a:extLst>
              <a:ext uri="{FF2B5EF4-FFF2-40B4-BE49-F238E27FC236}">
                <a16:creationId xmlns:a16="http://schemas.microsoft.com/office/drawing/2014/main" id="{56976964-D114-6043-A229-250992D51843}"/>
              </a:ext>
            </a:extLst>
          </p:cNvPr>
          <p:cNvSpPr txBox="1"/>
          <p:nvPr/>
        </p:nvSpPr>
        <p:spPr bwMode="auto">
          <a:xfrm>
            <a:off x="5376023" y="6195039"/>
            <a:ext cx="4324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24" name="TextBox 23">
            <a:extLst>
              <a:ext uri="{FF2B5EF4-FFF2-40B4-BE49-F238E27FC236}">
                <a16:creationId xmlns:a16="http://schemas.microsoft.com/office/drawing/2014/main" id="{3131DE80-C92C-A042-A55D-A52BBB3B2BD5}"/>
              </a:ext>
            </a:extLst>
          </p:cNvPr>
          <p:cNvSpPr txBox="1"/>
          <p:nvPr/>
        </p:nvSpPr>
        <p:spPr bwMode="auto">
          <a:xfrm>
            <a:off x="6410097" y="6195039"/>
            <a:ext cx="4324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a:t>
            </a:r>
          </a:p>
        </p:txBody>
      </p:sp>
      <p:sp>
        <p:nvSpPr>
          <p:cNvPr id="25" name="TextBox 24">
            <a:extLst>
              <a:ext uri="{FF2B5EF4-FFF2-40B4-BE49-F238E27FC236}">
                <a16:creationId xmlns:a16="http://schemas.microsoft.com/office/drawing/2014/main" id="{555D7472-1C72-4C4D-924F-42D8EBD7BEB4}"/>
              </a:ext>
            </a:extLst>
          </p:cNvPr>
          <p:cNvSpPr txBox="1"/>
          <p:nvPr/>
        </p:nvSpPr>
        <p:spPr bwMode="auto">
          <a:xfrm>
            <a:off x="7444171" y="6195039"/>
            <a:ext cx="4324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a:t>
            </a:r>
          </a:p>
        </p:txBody>
      </p:sp>
      <p:sp>
        <p:nvSpPr>
          <p:cNvPr id="26" name="TextBox 25">
            <a:extLst>
              <a:ext uri="{FF2B5EF4-FFF2-40B4-BE49-F238E27FC236}">
                <a16:creationId xmlns:a16="http://schemas.microsoft.com/office/drawing/2014/main" id="{091FBE74-3E39-E744-8ADE-44089F8CA5E3}"/>
              </a:ext>
            </a:extLst>
          </p:cNvPr>
          <p:cNvSpPr txBox="1"/>
          <p:nvPr/>
        </p:nvSpPr>
        <p:spPr bwMode="auto">
          <a:xfrm>
            <a:off x="8478245" y="6195039"/>
            <a:ext cx="4324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a:t>
            </a:r>
          </a:p>
        </p:txBody>
      </p:sp>
      <p:cxnSp>
        <p:nvCxnSpPr>
          <p:cNvPr id="27" name="Straight Arrow Connector 26">
            <a:extLst>
              <a:ext uri="{FF2B5EF4-FFF2-40B4-BE49-F238E27FC236}">
                <a16:creationId xmlns:a16="http://schemas.microsoft.com/office/drawing/2014/main" id="{610D6B68-E9B1-D448-83FC-BD806F7CD226}"/>
              </a:ext>
            </a:extLst>
          </p:cNvPr>
          <p:cNvCxnSpPr>
            <a:cxnSpLocks/>
          </p:cNvCxnSpPr>
          <p:nvPr/>
        </p:nvCxnSpPr>
        <p:spPr bwMode="auto">
          <a:xfrm>
            <a:off x="6207109" y="6453158"/>
            <a:ext cx="3185802" cy="0"/>
          </a:xfrm>
          <a:prstGeom prst="straightConnector1">
            <a:avLst/>
          </a:prstGeom>
          <a:noFill/>
          <a:ln w="28575" cap="flat" cmpd="sng" algn="ctr">
            <a:solidFill>
              <a:schemeClr val="bg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8881E863-1505-E24F-AD25-F9F0DB625753}"/>
              </a:ext>
            </a:extLst>
          </p:cNvPr>
          <p:cNvCxnSpPr>
            <a:cxnSpLocks/>
          </p:cNvCxnSpPr>
          <p:nvPr/>
        </p:nvCxnSpPr>
        <p:spPr bwMode="auto">
          <a:xfrm flipH="1">
            <a:off x="5540875" y="6435494"/>
            <a:ext cx="453438" cy="0"/>
          </a:xfrm>
          <a:prstGeom prst="straightConnector1">
            <a:avLst/>
          </a:prstGeom>
          <a:noFill/>
          <a:ln w="28575" cap="flat" cmpd="sng" algn="ctr">
            <a:solidFill>
              <a:schemeClr val="bg1"/>
            </a:solidFill>
            <a:prstDash val="solid"/>
            <a:round/>
            <a:headEnd type="none" w="med" len="med"/>
            <a:tailEnd type="triangle"/>
          </a:ln>
          <a:effectLst/>
        </p:spPr>
      </p:cxnSp>
      <p:cxnSp>
        <p:nvCxnSpPr>
          <p:cNvPr id="31" name="Straight Connector 30">
            <a:extLst>
              <a:ext uri="{FF2B5EF4-FFF2-40B4-BE49-F238E27FC236}">
                <a16:creationId xmlns:a16="http://schemas.microsoft.com/office/drawing/2014/main" id="{D2EB0D73-509C-4F49-B183-63FCC9A12183}"/>
              </a:ext>
            </a:extLst>
          </p:cNvPr>
          <p:cNvCxnSpPr>
            <a:cxnSpLocks/>
          </p:cNvCxnSpPr>
          <p:nvPr/>
        </p:nvCxnSpPr>
        <p:spPr bwMode="auto">
          <a:xfrm flipV="1">
            <a:off x="6096000" y="1440297"/>
            <a:ext cx="0" cy="4742385"/>
          </a:xfrm>
          <a:prstGeom prst="line">
            <a:avLst/>
          </a:prstGeom>
          <a:noFill/>
          <a:ln w="28575" cap="flat" cmpd="sng" algn="ctr">
            <a:solidFill>
              <a:schemeClr val="bg1"/>
            </a:solidFill>
            <a:prstDash val="sysDot"/>
            <a:round/>
            <a:headEnd type="none" w="med" len="med"/>
            <a:tailEnd type="none" w="med" len="med"/>
          </a:ln>
          <a:effectLst/>
        </p:spPr>
      </p:cxnSp>
      <p:grpSp>
        <p:nvGrpSpPr>
          <p:cNvPr id="37" name="Group 36">
            <a:extLst>
              <a:ext uri="{FF2B5EF4-FFF2-40B4-BE49-F238E27FC236}">
                <a16:creationId xmlns:a16="http://schemas.microsoft.com/office/drawing/2014/main" id="{BC43AE82-B978-7C49-BF71-36023C4B03BD}"/>
              </a:ext>
            </a:extLst>
          </p:cNvPr>
          <p:cNvGrpSpPr/>
          <p:nvPr/>
        </p:nvGrpSpPr>
        <p:grpSpPr>
          <a:xfrm>
            <a:off x="5788618" y="5980331"/>
            <a:ext cx="1768005" cy="138151"/>
            <a:chOff x="5755236" y="5634684"/>
            <a:chExt cx="1768005" cy="64008"/>
          </a:xfrm>
        </p:grpSpPr>
        <p:cxnSp>
          <p:nvCxnSpPr>
            <p:cNvPr id="33" name="Straight Connector 32">
              <a:extLst>
                <a:ext uri="{FF2B5EF4-FFF2-40B4-BE49-F238E27FC236}">
                  <a16:creationId xmlns:a16="http://schemas.microsoft.com/office/drawing/2014/main" id="{8A1AA2C3-E93A-DF4B-A515-2F041ED8CD72}"/>
                </a:ext>
              </a:extLst>
            </p:cNvPr>
            <p:cNvCxnSpPr>
              <a:cxnSpLocks/>
            </p:cNvCxnSpPr>
            <p:nvPr/>
          </p:nvCxnSpPr>
          <p:spPr bwMode="auto">
            <a:xfrm>
              <a:off x="5767593" y="5666688"/>
              <a:ext cx="1755648" cy="0"/>
            </a:xfrm>
            <a:prstGeom prst="line">
              <a:avLst/>
            </a:prstGeom>
            <a:noFill/>
            <a:ln w="28575" cap="flat" cmpd="sng" algn="ctr">
              <a:solidFill>
                <a:schemeClr val="accent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9EBB4E76-D2C9-8C44-ABCA-C88A3B1E3F49}"/>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1617C040-2C5C-5445-9A6E-F3036AB1C9BB}"/>
                </a:ext>
              </a:extLst>
            </p:cNvPr>
            <p:cNvCxnSpPr>
              <a:cxnSpLocks/>
            </p:cNvCxnSpPr>
            <p:nvPr/>
          </p:nvCxnSpPr>
          <p:spPr bwMode="auto">
            <a:xfrm flipH="1">
              <a:off x="7511991"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40" name="Group 39">
            <a:extLst>
              <a:ext uri="{FF2B5EF4-FFF2-40B4-BE49-F238E27FC236}">
                <a16:creationId xmlns:a16="http://schemas.microsoft.com/office/drawing/2014/main" id="{8C597F93-327D-7047-807B-E718CD8D0D02}"/>
              </a:ext>
            </a:extLst>
          </p:cNvPr>
          <p:cNvGrpSpPr/>
          <p:nvPr/>
        </p:nvGrpSpPr>
        <p:grpSpPr>
          <a:xfrm>
            <a:off x="6305456" y="5764551"/>
            <a:ext cx="928848" cy="138151"/>
            <a:chOff x="5755236" y="5634684"/>
            <a:chExt cx="928848" cy="64008"/>
          </a:xfrm>
        </p:grpSpPr>
        <p:cxnSp>
          <p:nvCxnSpPr>
            <p:cNvPr id="41" name="Straight Connector 40">
              <a:extLst>
                <a:ext uri="{FF2B5EF4-FFF2-40B4-BE49-F238E27FC236}">
                  <a16:creationId xmlns:a16="http://schemas.microsoft.com/office/drawing/2014/main" id="{702CD6C9-8A2A-164C-B89C-404EEDB9A997}"/>
                </a:ext>
              </a:extLst>
            </p:cNvPr>
            <p:cNvCxnSpPr>
              <a:cxnSpLocks/>
            </p:cNvCxnSpPr>
            <p:nvPr/>
          </p:nvCxnSpPr>
          <p:spPr bwMode="auto">
            <a:xfrm>
              <a:off x="5767593" y="5666688"/>
              <a:ext cx="916491" cy="0"/>
            </a:xfrm>
            <a:prstGeom prst="line">
              <a:avLst/>
            </a:prstGeom>
            <a:noFill/>
            <a:ln w="28575" cap="flat" cmpd="sng" algn="ctr">
              <a:solidFill>
                <a:schemeClr val="accent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3FD18059-EE5C-1641-BBCE-9331CFC2EE2C}"/>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72BFCAEE-C19C-C846-9CB6-A59BEBC69B33}"/>
                </a:ext>
              </a:extLst>
            </p:cNvPr>
            <p:cNvCxnSpPr>
              <a:cxnSpLocks/>
            </p:cNvCxnSpPr>
            <p:nvPr/>
          </p:nvCxnSpPr>
          <p:spPr bwMode="auto">
            <a:xfrm flipH="1">
              <a:off x="6684084"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45" name="Group 44">
            <a:extLst>
              <a:ext uri="{FF2B5EF4-FFF2-40B4-BE49-F238E27FC236}">
                <a16:creationId xmlns:a16="http://schemas.microsoft.com/office/drawing/2014/main" id="{73262FAC-A630-1946-9B20-8C0707CD6F30}"/>
              </a:ext>
            </a:extLst>
          </p:cNvPr>
          <p:cNvGrpSpPr/>
          <p:nvPr/>
        </p:nvGrpSpPr>
        <p:grpSpPr>
          <a:xfrm>
            <a:off x="6054004" y="5545538"/>
            <a:ext cx="1163631" cy="138151"/>
            <a:chOff x="5754591" y="5634684"/>
            <a:chExt cx="1163631" cy="64008"/>
          </a:xfrm>
        </p:grpSpPr>
        <p:cxnSp>
          <p:nvCxnSpPr>
            <p:cNvPr id="46" name="Straight Connector 45">
              <a:extLst>
                <a:ext uri="{FF2B5EF4-FFF2-40B4-BE49-F238E27FC236}">
                  <a16:creationId xmlns:a16="http://schemas.microsoft.com/office/drawing/2014/main" id="{AC6557FF-AC7F-2E46-90AE-73D83D85FC9D}"/>
                </a:ext>
              </a:extLst>
            </p:cNvPr>
            <p:cNvCxnSpPr>
              <a:cxnSpLocks/>
            </p:cNvCxnSpPr>
            <p:nvPr/>
          </p:nvCxnSpPr>
          <p:spPr bwMode="auto">
            <a:xfrm>
              <a:off x="5754591" y="5666688"/>
              <a:ext cx="1163631" cy="0"/>
            </a:xfrm>
            <a:prstGeom prst="line">
              <a:avLst/>
            </a:prstGeom>
            <a:noFill/>
            <a:ln w="28575" cap="flat" cmpd="sng" algn="ctr">
              <a:solidFill>
                <a:schemeClr val="accent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681541CB-4936-CB4E-A315-17BCBC59CA60}"/>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A1A6DC15-7B3B-4649-9A6A-D88CFCA9B5F7}"/>
                </a:ext>
              </a:extLst>
            </p:cNvPr>
            <p:cNvCxnSpPr>
              <a:cxnSpLocks/>
            </p:cNvCxnSpPr>
            <p:nvPr/>
          </p:nvCxnSpPr>
          <p:spPr bwMode="auto">
            <a:xfrm flipH="1">
              <a:off x="6913888"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50" name="Group 49">
            <a:extLst>
              <a:ext uri="{FF2B5EF4-FFF2-40B4-BE49-F238E27FC236}">
                <a16:creationId xmlns:a16="http://schemas.microsoft.com/office/drawing/2014/main" id="{84AFD4C0-3D57-5748-AF49-C077FCDE8153}"/>
              </a:ext>
            </a:extLst>
          </p:cNvPr>
          <p:cNvGrpSpPr/>
          <p:nvPr/>
        </p:nvGrpSpPr>
        <p:grpSpPr>
          <a:xfrm>
            <a:off x="6163537" y="5266843"/>
            <a:ext cx="2572307" cy="138151"/>
            <a:chOff x="5755236" y="5634684"/>
            <a:chExt cx="2572307" cy="64008"/>
          </a:xfrm>
        </p:grpSpPr>
        <p:cxnSp>
          <p:nvCxnSpPr>
            <p:cNvPr id="51" name="Straight Connector 50">
              <a:extLst>
                <a:ext uri="{FF2B5EF4-FFF2-40B4-BE49-F238E27FC236}">
                  <a16:creationId xmlns:a16="http://schemas.microsoft.com/office/drawing/2014/main" id="{8FC7ADE0-15E2-CE48-95A3-60F5C6CDFE66}"/>
                </a:ext>
              </a:extLst>
            </p:cNvPr>
            <p:cNvCxnSpPr>
              <a:cxnSpLocks/>
            </p:cNvCxnSpPr>
            <p:nvPr/>
          </p:nvCxnSpPr>
          <p:spPr bwMode="auto">
            <a:xfrm>
              <a:off x="5767593" y="5666688"/>
              <a:ext cx="2559950" cy="0"/>
            </a:xfrm>
            <a:prstGeom prst="line">
              <a:avLst/>
            </a:prstGeom>
            <a:noFill/>
            <a:ln w="28575" cap="flat" cmpd="sng" algn="ctr">
              <a:solidFill>
                <a:schemeClr val="accent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95892CB4-BEE9-6B4B-B8FD-C397D54C122C}"/>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A067EDB7-3CD8-0F48-A730-4F9E79D131E1}"/>
                </a:ext>
              </a:extLst>
            </p:cNvPr>
            <p:cNvCxnSpPr>
              <a:cxnSpLocks/>
            </p:cNvCxnSpPr>
            <p:nvPr/>
          </p:nvCxnSpPr>
          <p:spPr bwMode="auto">
            <a:xfrm flipH="1">
              <a:off x="8323209"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55" name="Group 54">
            <a:extLst>
              <a:ext uri="{FF2B5EF4-FFF2-40B4-BE49-F238E27FC236}">
                <a16:creationId xmlns:a16="http://schemas.microsoft.com/office/drawing/2014/main" id="{909346DA-5D60-C84A-BE58-C2713AAED9E3}"/>
              </a:ext>
            </a:extLst>
          </p:cNvPr>
          <p:cNvGrpSpPr/>
          <p:nvPr/>
        </p:nvGrpSpPr>
        <p:grpSpPr>
          <a:xfrm>
            <a:off x="6232693" y="5060916"/>
            <a:ext cx="641288" cy="138151"/>
            <a:chOff x="5755236" y="5634684"/>
            <a:chExt cx="641288" cy="64008"/>
          </a:xfrm>
        </p:grpSpPr>
        <p:cxnSp>
          <p:nvCxnSpPr>
            <p:cNvPr id="56" name="Straight Connector 55">
              <a:extLst>
                <a:ext uri="{FF2B5EF4-FFF2-40B4-BE49-F238E27FC236}">
                  <a16:creationId xmlns:a16="http://schemas.microsoft.com/office/drawing/2014/main" id="{BD2A5B14-8DDC-414A-97F6-92327A888980}"/>
                </a:ext>
              </a:extLst>
            </p:cNvPr>
            <p:cNvCxnSpPr>
              <a:cxnSpLocks/>
            </p:cNvCxnSpPr>
            <p:nvPr/>
          </p:nvCxnSpPr>
          <p:spPr bwMode="auto">
            <a:xfrm>
              <a:off x="5755236" y="5666688"/>
              <a:ext cx="628931" cy="0"/>
            </a:xfrm>
            <a:prstGeom prst="line">
              <a:avLst/>
            </a:prstGeom>
            <a:noFill/>
            <a:ln w="28575" cap="flat" cmpd="sng" algn="ctr">
              <a:solidFill>
                <a:schemeClr val="accent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AE1FF37A-4944-6B48-9BB2-D5DA42D090CD}"/>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AE0E1D08-17EA-5B48-98B7-EA20D37DFC23}"/>
                </a:ext>
              </a:extLst>
            </p:cNvPr>
            <p:cNvCxnSpPr>
              <a:cxnSpLocks/>
            </p:cNvCxnSpPr>
            <p:nvPr/>
          </p:nvCxnSpPr>
          <p:spPr bwMode="auto">
            <a:xfrm flipH="1">
              <a:off x="6396524"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60" name="Group 59">
            <a:extLst>
              <a:ext uri="{FF2B5EF4-FFF2-40B4-BE49-F238E27FC236}">
                <a16:creationId xmlns:a16="http://schemas.microsoft.com/office/drawing/2014/main" id="{26B3E142-B66F-674D-8B8F-A7A8FAC99A0D}"/>
              </a:ext>
            </a:extLst>
          </p:cNvPr>
          <p:cNvGrpSpPr/>
          <p:nvPr/>
        </p:nvGrpSpPr>
        <p:grpSpPr>
          <a:xfrm>
            <a:off x="6011867" y="4782560"/>
            <a:ext cx="1386131" cy="138151"/>
            <a:chOff x="5755236" y="5634684"/>
            <a:chExt cx="1386131" cy="64008"/>
          </a:xfrm>
        </p:grpSpPr>
        <p:cxnSp>
          <p:nvCxnSpPr>
            <p:cNvPr id="61" name="Straight Connector 60">
              <a:extLst>
                <a:ext uri="{FF2B5EF4-FFF2-40B4-BE49-F238E27FC236}">
                  <a16:creationId xmlns:a16="http://schemas.microsoft.com/office/drawing/2014/main" id="{DFB59970-AAF9-4D4E-9432-567EAFB99425}"/>
                </a:ext>
              </a:extLst>
            </p:cNvPr>
            <p:cNvCxnSpPr>
              <a:cxnSpLocks/>
            </p:cNvCxnSpPr>
            <p:nvPr/>
          </p:nvCxnSpPr>
          <p:spPr bwMode="auto">
            <a:xfrm>
              <a:off x="5767593" y="5666688"/>
              <a:ext cx="1373774" cy="0"/>
            </a:xfrm>
            <a:prstGeom prst="line">
              <a:avLst/>
            </a:prstGeom>
            <a:noFill/>
            <a:ln w="28575" cap="flat" cmpd="sng" algn="ctr">
              <a:solidFill>
                <a:schemeClr val="accent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3B753E72-6091-1349-B662-4C4F38F0B4FC}"/>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EAAC76B8-CA98-2046-80A6-EEB14E7C18ED}"/>
                </a:ext>
              </a:extLst>
            </p:cNvPr>
            <p:cNvCxnSpPr>
              <a:cxnSpLocks/>
            </p:cNvCxnSpPr>
            <p:nvPr/>
          </p:nvCxnSpPr>
          <p:spPr bwMode="auto">
            <a:xfrm flipH="1">
              <a:off x="7141367"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65" name="Group 64">
            <a:extLst>
              <a:ext uri="{FF2B5EF4-FFF2-40B4-BE49-F238E27FC236}">
                <a16:creationId xmlns:a16="http://schemas.microsoft.com/office/drawing/2014/main" id="{339DE0CC-5D6C-164E-BA0D-09F401CD68AE}"/>
              </a:ext>
            </a:extLst>
          </p:cNvPr>
          <p:cNvGrpSpPr/>
          <p:nvPr/>
        </p:nvGrpSpPr>
        <p:grpSpPr>
          <a:xfrm>
            <a:off x="6267667" y="4532838"/>
            <a:ext cx="756348" cy="138151"/>
            <a:chOff x="5755236" y="5634684"/>
            <a:chExt cx="756348" cy="64008"/>
          </a:xfrm>
        </p:grpSpPr>
        <p:cxnSp>
          <p:nvCxnSpPr>
            <p:cNvPr id="66" name="Straight Connector 65">
              <a:extLst>
                <a:ext uri="{FF2B5EF4-FFF2-40B4-BE49-F238E27FC236}">
                  <a16:creationId xmlns:a16="http://schemas.microsoft.com/office/drawing/2014/main" id="{EEAB2ABF-F7B0-2947-9094-34E68D6FB629}"/>
                </a:ext>
              </a:extLst>
            </p:cNvPr>
            <p:cNvCxnSpPr>
              <a:cxnSpLocks/>
            </p:cNvCxnSpPr>
            <p:nvPr/>
          </p:nvCxnSpPr>
          <p:spPr bwMode="auto">
            <a:xfrm>
              <a:off x="5755236" y="5666688"/>
              <a:ext cx="743991" cy="0"/>
            </a:xfrm>
            <a:prstGeom prst="line">
              <a:avLst/>
            </a:prstGeom>
            <a:noFill/>
            <a:ln w="28575" cap="flat" cmpd="sng" algn="ctr">
              <a:solidFill>
                <a:schemeClr val="accent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75720FDC-6D0A-324C-A68C-1EBBA040E962}"/>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988CDC06-7FE7-144B-A24C-F624260E9409}"/>
                </a:ext>
              </a:extLst>
            </p:cNvPr>
            <p:cNvCxnSpPr>
              <a:cxnSpLocks/>
            </p:cNvCxnSpPr>
            <p:nvPr/>
          </p:nvCxnSpPr>
          <p:spPr bwMode="auto">
            <a:xfrm flipH="1">
              <a:off x="6511584"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70" name="Group 69">
            <a:extLst>
              <a:ext uri="{FF2B5EF4-FFF2-40B4-BE49-F238E27FC236}">
                <a16:creationId xmlns:a16="http://schemas.microsoft.com/office/drawing/2014/main" id="{0BEB08A6-12C4-AA4D-B507-7B9EEA068CCC}"/>
              </a:ext>
            </a:extLst>
          </p:cNvPr>
          <p:cNvGrpSpPr/>
          <p:nvPr/>
        </p:nvGrpSpPr>
        <p:grpSpPr>
          <a:xfrm>
            <a:off x="6071340" y="4235619"/>
            <a:ext cx="1474415" cy="138151"/>
            <a:chOff x="5755236" y="5634684"/>
            <a:chExt cx="1474415" cy="64008"/>
          </a:xfrm>
        </p:grpSpPr>
        <p:cxnSp>
          <p:nvCxnSpPr>
            <p:cNvPr id="71" name="Straight Connector 70">
              <a:extLst>
                <a:ext uri="{FF2B5EF4-FFF2-40B4-BE49-F238E27FC236}">
                  <a16:creationId xmlns:a16="http://schemas.microsoft.com/office/drawing/2014/main" id="{E627322E-5EEB-9041-B863-2C57A825FBF1}"/>
                </a:ext>
              </a:extLst>
            </p:cNvPr>
            <p:cNvCxnSpPr>
              <a:cxnSpLocks/>
            </p:cNvCxnSpPr>
            <p:nvPr/>
          </p:nvCxnSpPr>
          <p:spPr bwMode="auto">
            <a:xfrm>
              <a:off x="5767593" y="5666688"/>
              <a:ext cx="1462058" cy="0"/>
            </a:xfrm>
            <a:prstGeom prst="line">
              <a:avLst/>
            </a:prstGeom>
            <a:noFill/>
            <a:ln w="28575" cap="flat" cmpd="sng" algn="ctr">
              <a:solidFill>
                <a:schemeClr val="accent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94DE84A2-B848-084E-A5EF-AEB2E9A53A5B}"/>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73" name="Straight Connector 72">
              <a:extLst>
                <a:ext uri="{FF2B5EF4-FFF2-40B4-BE49-F238E27FC236}">
                  <a16:creationId xmlns:a16="http://schemas.microsoft.com/office/drawing/2014/main" id="{87DC4017-1DD2-F546-9C44-A4817695D29C}"/>
                </a:ext>
              </a:extLst>
            </p:cNvPr>
            <p:cNvCxnSpPr>
              <a:cxnSpLocks/>
            </p:cNvCxnSpPr>
            <p:nvPr/>
          </p:nvCxnSpPr>
          <p:spPr bwMode="auto">
            <a:xfrm flipH="1">
              <a:off x="7229651"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75" name="Group 74">
            <a:extLst>
              <a:ext uri="{FF2B5EF4-FFF2-40B4-BE49-F238E27FC236}">
                <a16:creationId xmlns:a16="http://schemas.microsoft.com/office/drawing/2014/main" id="{71FC7B20-EF22-564E-8D9D-310F1441C7CE}"/>
              </a:ext>
            </a:extLst>
          </p:cNvPr>
          <p:cNvGrpSpPr/>
          <p:nvPr/>
        </p:nvGrpSpPr>
        <p:grpSpPr>
          <a:xfrm>
            <a:off x="6215777" y="4018734"/>
            <a:ext cx="1196055" cy="138151"/>
            <a:chOff x="5755236" y="5634684"/>
            <a:chExt cx="1196055" cy="64008"/>
          </a:xfrm>
        </p:grpSpPr>
        <p:cxnSp>
          <p:nvCxnSpPr>
            <p:cNvPr id="76" name="Straight Connector 75">
              <a:extLst>
                <a:ext uri="{FF2B5EF4-FFF2-40B4-BE49-F238E27FC236}">
                  <a16:creationId xmlns:a16="http://schemas.microsoft.com/office/drawing/2014/main" id="{705F24DC-0DD6-074E-B53C-D27FAA428371}"/>
                </a:ext>
              </a:extLst>
            </p:cNvPr>
            <p:cNvCxnSpPr>
              <a:cxnSpLocks/>
            </p:cNvCxnSpPr>
            <p:nvPr/>
          </p:nvCxnSpPr>
          <p:spPr bwMode="auto">
            <a:xfrm>
              <a:off x="5767593" y="5666688"/>
              <a:ext cx="1183698" cy="0"/>
            </a:xfrm>
            <a:prstGeom prst="line">
              <a:avLst/>
            </a:prstGeom>
            <a:noFill/>
            <a:ln w="28575" cap="flat" cmpd="sng" algn="ctr">
              <a:solidFill>
                <a:schemeClr val="accent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CE41CBEA-9438-B54D-B6C2-357B41668CEE}"/>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9A8A9C41-3190-E045-AC19-AD8F1D293F39}"/>
                </a:ext>
              </a:extLst>
            </p:cNvPr>
            <p:cNvCxnSpPr>
              <a:cxnSpLocks/>
            </p:cNvCxnSpPr>
            <p:nvPr/>
          </p:nvCxnSpPr>
          <p:spPr bwMode="auto">
            <a:xfrm flipH="1">
              <a:off x="6951291"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80" name="Group 79">
            <a:extLst>
              <a:ext uri="{FF2B5EF4-FFF2-40B4-BE49-F238E27FC236}">
                <a16:creationId xmlns:a16="http://schemas.microsoft.com/office/drawing/2014/main" id="{C81C89C5-8B1E-614D-B97A-D047AB0AC752}"/>
              </a:ext>
            </a:extLst>
          </p:cNvPr>
          <p:cNvGrpSpPr/>
          <p:nvPr/>
        </p:nvGrpSpPr>
        <p:grpSpPr>
          <a:xfrm>
            <a:off x="6130591" y="3783535"/>
            <a:ext cx="907482" cy="138151"/>
            <a:chOff x="5755236" y="5634684"/>
            <a:chExt cx="907482" cy="64008"/>
          </a:xfrm>
        </p:grpSpPr>
        <p:cxnSp>
          <p:nvCxnSpPr>
            <p:cNvPr id="81" name="Straight Connector 80">
              <a:extLst>
                <a:ext uri="{FF2B5EF4-FFF2-40B4-BE49-F238E27FC236}">
                  <a16:creationId xmlns:a16="http://schemas.microsoft.com/office/drawing/2014/main" id="{F5EC3247-F5EA-7E42-BE84-771CDCDBB90E}"/>
                </a:ext>
              </a:extLst>
            </p:cNvPr>
            <p:cNvCxnSpPr>
              <a:cxnSpLocks/>
            </p:cNvCxnSpPr>
            <p:nvPr/>
          </p:nvCxnSpPr>
          <p:spPr bwMode="auto">
            <a:xfrm>
              <a:off x="5767593" y="5666688"/>
              <a:ext cx="881067" cy="0"/>
            </a:xfrm>
            <a:prstGeom prst="line">
              <a:avLst/>
            </a:prstGeom>
            <a:noFill/>
            <a:ln w="28575" cap="flat" cmpd="sng" algn="ctr">
              <a:solidFill>
                <a:schemeClr val="accent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30CB46E5-F8AA-7243-A00C-31F84CD8D320}"/>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F295D757-BBBF-F149-81A7-C0B79E5FB1B2}"/>
                </a:ext>
              </a:extLst>
            </p:cNvPr>
            <p:cNvCxnSpPr>
              <a:cxnSpLocks/>
            </p:cNvCxnSpPr>
            <p:nvPr/>
          </p:nvCxnSpPr>
          <p:spPr bwMode="auto">
            <a:xfrm flipH="1">
              <a:off x="6662718"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85" name="Group 84">
            <a:extLst>
              <a:ext uri="{FF2B5EF4-FFF2-40B4-BE49-F238E27FC236}">
                <a16:creationId xmlns:a16="http://schemas.microsoft.com/office/drawing/2014/main" id="{79882F40-D86D-A347-98D7-DE2189821997}"/>
              </a:ext>
            </a:extLst>
          </p:cNvPr>
          <p:cNvGrpSpPr/>
          <p:nvPr/>
        </p:nvGrpSpPr>
        <p:grpSpPr>
          <a:xfrm>
            <a:off x="5776262" y="3503350"/>
            <a:ext cx="2594905" cy="138151"/>
            <a:chOff x="5755236" y="5634684"/>
            <a:chExt cx="2594905" cy="64008"/>
          </a:xfrm>
        </p:grpSpPr>
        <p:cxnSp>
          <p:nvCxnSpPr>
            <p:cNvPr id="86" name="Straight Connector 85">
              <a:extLst>
                <a:ext uri="{FF2B5EF4-FFF2-40B4-BE49-F238E27FC236}">
                  <a16:creationId xmlns:a16="http://schemas.microsoft.com/office/drawing/2014/main" id="{0E8D3CBA-B9CA-F646-AAE8-C50F0A8AA113}"/>
                </a:ext>
              </a:extLst>
            </p:cNvPr>
            <p:cNvCxnSpPr>
              <a:cxnSpLocks/>
            </p:cNvCxnSpPr>
            <p:nvPr/>
          </p:nvCxnSpPr>
          <p:spPr bwMode="auto">
            <a:xfrm>
              <a:off x="5767593" y="5666688"/>
              <a:ext cx="2582548" cy="0"/>
            </a:xfrm>
            <a:prstGeom prst="line">
              <a:avLst/>
            </a:prstGeom>
            <a:noFill/>
            <a:ln w="28575" cap="flat" cmpd="sng" algn="ctr">
              <a:solidFill>
                <a:schemeClr val="accent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376FD59C-D0A7-7541-8ABC-D1B688F5C2CD}"/>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0FBF4717-0C42-5248-A3AD-C5523001FABA}"/>
                </a:ext>
              </a:extLst>
            </p:cNvPr>
            <p:cNvCxnSpPr>
              <a:cxnSpLocks/>
            </p:cNvCxnSpPr>
            <p:nvPr/>
          </p:nvCxnSpPr>
          <p:spPr bwMode="auto">
            <a:xfrm flipH="1">
              <a:off x="8350141"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90" name="Group 89">
            <a:extLst>
              <a:ext uri="{FF2B5EF4-FFF2-40B4-BE49-F238E27FC236}">
                <a16:creationId xmlns:a16="http://schemas.microsoft.com/office/drawing/2014/main" id="{22D3F865-DAB3-6749-9F62-9C37E6BB03E8}"/>
              </a:ext>
            </a:extLst>
          </p:cNvPr>
          <p:cNvGrpSpPr/>
          <p:nvPr/>
        </p:nvGrpSpPr>
        <p:grpSpPr>
          <a:xfrm>
            <a:off x="6274831" y="3274453"/>
            <a:ext cx="653098" cy="138151"/>
            <a:chOff x="5755236" y="5634684"/>
            <a:chExt cx="653098" cy="64008"/>
          </a:xfrm>
        </p:grpSpPr>
        <p:cxnSp>
          <p:nvCxnSpPr>
            <p:cNvPr id="91" name="Straight Connector 90">
              <a:extLst>
                <a:ext uri="{FF2B5EF4-FFF2-40B4-BE49-F238E27FC236}">
                  <a16:creationId xmlns:a16="http://schemas.microsoft.com/office/drawing/2014/main" id="{8481661E-73BF-FE41-BCD8-E5BB8F4EF249}"/>
                </a:ext>
              </a:extLst>
            </p:cNvPr>
            <p:cNvCxnSpPr>
              <a:cxnSpLocks/>
            </p:cNvCxnSpPr>
            <p:nvPr/>
          </p:nvCxnSpPr>
          <p:spPr bwMode="auto">
            <a:xfrm>
              <a:off x="5767593" y="5666688"/>
              <a:ext cx="640741" cy="0"/>
            </a:xfrm>
            <a:prstGeom prst="line">
              <a:avLst/>
            </a:prstGeom>
            <a:noFill/>
            <a:ln w="28575" cap="flat" cmpd="sng" algn="ctr">
              <a:solidFill>
                <a:schemeClr val="accent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2806E9B5-F4FF-8642-9B92-713658DB368C}"/>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1BA4CD4D-C2C1-374B-8E21-6D0290130D98}"/>
                </a:ext>
              </a:extLst>
            </p:cNvPr>
            <p:cNvCxnSpPr>
              <a:cxnSpLocks/>
            </p:cNvCxnSpPr>
            <p:nvPr/>
          </p:nvCxnSpPr>
          <p:spPr bwMode="auto">
            <a:xfrm flipH="1">
              <a:off x="6404000"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95" name="Group 94">
            <a:extLst>
              <a:ext uri="{FF2B5EF4-FFF2-40B4-BE49-F238E27FC236}">
                <a16:creationId xmlns:a16="http://schemas.microsoft.com/office/drawing/2014/main" id="{9F8D64D4-712F-4E46-B713-D61C610EC153}"/>
              </a:ext>
            </a:extLst>
          </p:cNvPr>
          <p:cNvGrpSpPr/>
          <p:nvPr/>
        </p:nvGrpSpPr>
        <p:grpSpPr>
          <a:xfrm>
            <a:off x="5918501" y="2983711"/>
            <a:ext cx="2318396" cy="138151"/>
            <a:chOff x="5755236" y="5634684"/>
            <a:chExt cx="2318396" cy="64008"/>
          </a:xfrm>
        </p:grpSpPr>
        <p:cxnSp>
          <p:nvCxnSpPr>
            <p:cNvPr id="96" name="Straight Connector 95">
              <a:extLst>
                <a:ext uri="{FF2B5EF4-FFF2-40B4-BE49-F238E27FC236}">
                  <a16:creationId xmlns:a16="http://schemas.microsoft.com/office/drawing/2014/main" id="{0791BE03-F4DF-3548-A441-1F28B938E294}"/>
                </a:ext>
              </a:extLst>
            </p:cNvPr>
            <p:cNvCxnSpPr>
              <a:cxnSpLocks/>
            </p:cNvCxnSpPr>
            <p:nvPr/>
          </p:nvCxnSpPr>
          <p:spPr bwMode="auto">
            <a:xfrm>
              <a:off x="5767593" y="5666688"/>
              <a:ext cx="2306039" cy="0"/>
            </a:xfrm>
            <a:prstGeom prst="line">
              <a:avLst/>
            </a:prstGeom>
            <a:noFill/>
            <a:ln w="28575" cap="flat" cmpd="sng" algn="ctr">
              <a:solidFill>
                <a:schemeClr val="accent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918D18F1-AAB7-6648-80E6-E25CFAD9FE62}"/>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B76C399F-FE6A-FC4C-95F4-A512938707FA}"/>
                </a:ext>
              </a:extLst>
            </p:cNvPr>
            <p:cNvCxnSpPr>
              <a:cxnSpLocks/>
            </p:cNvCxnSpPr>
            <p:nvPr/>
          </p:nvCxnSpPr>
          <p:spPr bwMode="auto">
            <a:xfrm flipH="1">
              <a:off x="8073632"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100" name="Group 99">
            <a:extLst>
              <a:ext uri="{FF2B5EF4-FFF2-40B4-BE49-F238E27FC236}">
                <a16:creationId xmlns:a16="http://schemas.microsoft.com/office/drawing/2014/main" id="{C213758E-8830-EF4F-94F1-9CBAC67256C4}"/>
              </a:ext>
            </a:extLst>
          </p:cNvPr>
          <p:cNvGrpSpPr/>
          <p:nvPr/>
        </p:nvGrpSpPr>
        <p:grpSpPr>
          <a:xfrm>
            <a:off x="6261266" y="2746331"/>
            <a:ext cx="653098" cy="138151"/>
            <a:chOff x="5755236" y="5634684"/>
            <a:chExt cx="653098" cy="64008"/>
          </a:xfrm>
        </p:grpSpPr>
        <p:cxnSp>
          <p:nvCxnSpPr>
            <p:cNvPr id="101" name="Straight Connector 100">
              <a:extLst>
                <a:ext uri="{FF2B5EF4-FFF2-40B4-BE49-F238E27FC236}">
                  <a16:creationId xmlns:a16="http://schemas.microsoft.com/office/drawing/2014/main" id="{EAAAD116-51B8-FF4C-B7CC-2A0B61920771}"/>
                </a:ext>
              </a:extLst>
            </p:cNvPr>
            <p:cNvCxnSpPr>
              <a:cxnSpLocks/>
            </p:cNvCxnSpPr>
            <p:nvPr/>
          </p:nvCxnSpPr>
          <p:spPr bwMode="auto">
            <a:xfrm>
              <a:off x="5767593" y="5666688"/>
              <a:ext cx="640741" cy="0"/>
            </a:xfrm>
            <a:prstGeom prst="line">
              <a:avLst/>
            </a:prstGeom>
            <a:noFill/>
            <a:ln w="28575" cap="flat" cmpd="sng" algn="ctr">
              <a:solidFill>
                <a:schemeClr val="accent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081A9786-1DC2-BA4C-AF82-2AA4579FD933}"/>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9C896D5F-D133-334F-9CF2-33A8F32619D4}"/>
                </a:ext>
              </a:extLst>
            </p:cNvPr>
            <p:cNvCxnSpPr>
              <a:cxnSpLocks/>
            </p:cNvCxnSpPr>
            <p:nvPr/>
          </p:nvCxnSpPr>
          <p:spPr bwMode="auto">
            <a:xfrm flipH="1">
              <a:off x="6408334"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104" name="Group 103">
            <a:extLst>
              <a:ext uri="{FF2B5EF4-FFF2-40B4-BE49-F238E27FC236}">
                <a16:creationId xmlns:a16="http://schemas.microsoft.com/office/drawing/2014/main" id="{ED74F600-84B9-7E4F-9B5D-F58ACD578D7B}"/>
              </a:ext>
            </a:extLst>
          </p:cNvPr>
          <p:cNvGrpSpPr/>
          <p:nvPr/>
        </p:nvGrpSpPr>
        <p:grpSpPr>
          <a:xfrm>
            <a:off x="6204437" y="2461352"/>
            <a:ext cx="785806" cy="138151"/>
            <a:chOff x="5755236" y="5634684"/>
            <a:chExt cx="785806" cy="64008"/>
          </a:xfrm>
        </p:grpSpPr>
        <p:cxnSp>
          <p:nvCxnSpPr>
            <p:cNvPr id="105" name="Straight Connector 104">
              <a:extLst>
                <a:ext uri="{FF2B5EF4-FFF2-40B4-BE49-F238E27FC236}">
                  <a16:creationId xmlns:a16="http://schemas.microsoft.com/office/drawing/2014/main" id="{FC819803-1442-4D4F-8FC7-CFCE53208719}"/>
                </a:ext>
              </a:extLst>
            </p:cNvPr>
            <p:cNvCxnSpPr>
              <a:cxnSpLocks/>
            </p:cNvCxnSpPr>
            <p:nvPr/>
          </p:nvCxnSpPr>
          <p:spPr bwMode="auto">
            <a:xfrm>
              <a:off x="5767593" y="5666688"/>
              <a:ext cx="773449" cy="0"/>
            </a:xfrm>
            <a:prstGeom prst="line">
              <a:avLst/>
            </a:prstGeom>
            <a:noFill/>
            <a:ln w="28575" cap="flat" cmpd="sng" algn="ctr">
              <a:solidFill>
                <a:schemeClr val="accent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F31797DC-2184-9944-BB8D-E4B8F8D8FBA2}"/>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35615246-26AC-754E-84CD-5C5DE89C1969}"/>
                </a:ext>
              </a:extLst>
            </p:cNvPr>
            <p:cNvCxnSpPr>
              <a:cxnSpLocks/>
            </p:cNvCxnSpPr>
            <p:nvPr/>
          </p:nvCxnSpPr>
          <p:spPr bwMode="auto">
            <a:xfrm flipH="1">
              <a:off x="6541042"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109" name="Group 108">
            <a:extLst>
              <a:ext uri="{FF2B5EF4-FFF2-40B4-BE49-F238E27FC236}">
                <a16:creationId xmlns:a16="http://schemas.microsoft.com/office/drawing/2014/main" id="{F5E228A5-0C5D-F341-9481-219579D9025B}"/>
              </a:ext>
            </a:extLst>
          </p:cNvPr>
          <p:cNvGrpSpPr/>
          <p:nvPr/>
        </p:nvGrpSpPr>
        <p:grpSpPr>
          <a:xfrm>
            <a:off x="6146019" y="2232975"/>
            <a:ext cx="1037745" cy="138151"/>
            <a:chOff x="5755236" y="5634684"/>
            <a:chExt cx="1037745" cy="64008"/>
          </a:xfrm>
        </p:grpSpPr>
        <p:cxnSp>
          <p:nvCxnSpPr>
            <p:cNvPr id="110" name="Straight Connector 109">
              <a:extLst>
                <a:ext uri="{FF2B5EF4-FFF2-40B4-BE49-F238E27FC236}">
                  <a16:creationId xmlns:a16="http://schemas.microsoft.com/office/drawing/2014/main" id="{2A910AB0-F453-A24E-9A7A-EA8095596CB5}"/>
                </a:ext>
              </a:extLst>
            </p:cNvPr>
            <p:cNvCxnSpPr>
              <a:cxnSpLocks/>
            </p:cNvCxnSpPr>
            <p:nvPr/>
          </p:nvCxnSpPr>
          <p:spPr bwMode="auto">
            <a:xfrm>
              <a:off x="5767593" y="5666688"/>
              <a:ext cx="1025388" cy="0"/>
            </a:xfrm>
            <a:prstGeom prst="line">
              <a:avLst/>
            </a:prstGeom>
            <a:noFill/>
            <a:ln w="28575" cap="flat" cmpd="sng" algn="ctr">
              <a:solidFill>
                <a:schemeClr val="accent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573F4507-FC06-FD42-A556-C73A12C8FC57}"/>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AB53E4BE-39D0-F04D-85D8-F4A098574891}"/>
                </a:ext>
              </a:extLst>
            </p:cNvPr>
            <p:cNvCxnSpPr>
              <a:cxnSpLocks/>
            </p:cNvCxnSpPr>
            <p:nvPr/>
          </p:nvCxnSpPr>
          <p:spPr bwMode="auto">
            <a:xfrm flipH="1">
              <a:off x="6792981"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114" name="Group 113">
            <a:extLst>
              <a:ext uri="{FF2B5EF4-FFF2-40B4-BE49-F238E27FC236}">
                <a16:creationId xmlns:a16="http://schemas.microsoft.com/office/drawing/2014/main" id="{8E02EA54-4B82-8D41-A905-795B50CEDC08}"/>
              </a:ext>
            </a:extLst>
          </p:cNvPr>
          <p:cNvGrpSpPr/>
          <p:nvPr/>
        </p:nvGrpSpPr>
        <p:grpSpPr>
          <a:xfrm>
            <a:off x="6083841" y="1960196"/>
            <a:ext cx="794474" cy="138151"/>
            <a:chOff x="5755236" y="5634684"/>
            <a:chExt cx="794474" cy="64008"/>
          </a:xfrm>
        </p:grpSpPr>
        <p:cxnSp>
          <p:nvCxnSpPr>
            <p:cNvPr id="115" name="Straight Connector 114">
              <a:extLst>
                <a:ext uri="{FF2B5EF4-FFF2-40B4-BE49-F238E27FC236}">
                  <a16:creationId xmlns:a16="http://schemas.microsoft.com/office/drawing/2014/main" id="{BFA48127-4ED9-7640-9F05-4BFD9A1F3B69}"/>
                </a:ext>
              </a:extLst>
            </p:cNvPr>
            <p:cNvCxnSpPr>
              <a:cxnSpLocks/>
            </p:cNvCxnSpPr>
            <p:nvPr/>
          </p:nvCxnSpPr>
          <p:spPr bwMode="auto">
            <a:xfrm>
              <a:off x="5767593" y="5666688"/>
              <a:ext cx="773449" cy="0"/>
            </a:xfrm>
            <a:prstGeom prst="line">
              <a:avLst/>
            </a:prstGeom>
            <a:noFill/>
            <a:ln w="28575" cap="flat" cmpd="sng" algn="ctr">
              <a:solidFill>
                <a:schemeClr val="accent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6C33578A-104E-3B4F-A840-D0F77EEBD59B}"/>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5C4CE802-2D58-F34C-AB70-60DC128A6F9E}"/>
                </a:ext>
              </a:extLst>
            </p:cNvPr>
            <p:cNvCxnSpPr>
              <a:cxnSpLocks/>
            </p:cNvCxnSpPr>
            <p:nvPr/>
          </p:nvCxnSpPr>
          <p:spPr bwMode="auto">
            <a:xfrm flipH="1">
              <a:off x="6549710"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118" name="Group 117">
            <a:extLst>
              <a:ext uri="{FF2B5EF4-FFF2-40B4-BE49-F238E27FC236}">
                <a16:creationId xmlns:a16="http://schemas.microsoft.com/office/drawing/2014/main" id="{6B404F73-DC2C-5F4E-94FD-8382E3FA6304}"/>
              </a:ext>
            </a:extLst>
          </p:cNvPr>
          <p:cNvGrpSpPr/>
          <p:nvPr/>
        </p:nvGrpSpPr>
        <p:grpSpPr>
          <a:xfrm>
            <a:off x="6293025" y="1737345"/>
            <a:ext cx="965079" cy="138151"/>
            <a:chOff x="5755236" y="5634684"/>
            <a:chExt cx="965079" cy="64008"/>
          </a:xfrm>
        </p:grpSpPr>
        <p:cxnSp>
          <p:nvCxnSpPr>
            <p:cNvPr id="119" name="Straight Connector 118">
              <a:extLst>
                <a:ext uri="{FF2B5EF4-FFF2-40B4-BE49-F238E27FC236}">
                  <a16:creationId xmlns:a16="http://schemas.microsoft.com/office/drawing/2014/main" id="{DE09805C-2DED-0046-8A5A-209428F4B546}"/>
                </a:ext>
              </a:extLst>
            </p:cNvPr>
            <p:cNvCxnSpPr>
              <a:cxnSpLocks/>
            </p:cNvCxnSpPr>
            <p:nvPr/>
          </p:nvCxnSpPr>
          <p:spPr bwMode="auto">
            <a:xfrm>
              <a:off x="5767593" y="5666688"/>
              <a:ext cx="952722" cy="0"/>
            </a:xfrm>
            <a:prstGeom prst="line">
              <a:avLst/>
            </a:prstGeom>
            <a:noFill/>
            <a:ln w="28575" cap="flat" cmpd="sng" algn="ctr">
              <a:solidFill>
                <a:schemeClr val="accent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CEDA2E59-0657-6045-8545-D15AAEBBA281}"/>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80C32188-27FC-494B-A151-BB6217B2A4F5}"/>
                </a:ext>
              </a:extLst>
            </p:cNvPr>
            <p:cNvCxnSpPr>
              <a:cxnSpLocks/>
            </p:cNvCxnSpPr>
            <p:nvPr/>
          </p:nvCxnSpPr>
          <p:spPr bwMode="auto">
            <a:xfrm flipH="1">
              <a:off x="6720315" y="5634684"/>
              <a:ext cx="0" cy="64008"/>
            </a:xfrm>
            <a:prstGeom prst="line">
              <a:avLst/>
            </a:prstGeom>
            <a:noFill/>
            <a:ln w="28575" cap="flat" cmpd="sng" algn="ctr">
              <a:solidFill>
                <a:schemeClr val="accent1"/>
              </a:solidFill>
              <a:prstDash val="solid"/>
              <a:round/>
              <a:headEnd type="none" w="med" len="med"/>
              <a:tailEnd type="none" w="med" len="med"/>
            </a:ln>
            <a:effectLst/>
          </p:spPr>
        </p:cxnSp>
      </p:grpSp>
      <p:grpSp>
        <p:nvGrpSpPr>
          <p:cNvPr id="123" name="Group 122">
            <a:extLst>
              <a:ext uri="{FF2B5EF4-FFF2-40B4-BE49-F238E27FC236}">
                <a16:creationId xmlns:a16="http://schemas.microsoft.com/office/drawing/2014/main" id="{54E04F1D-34CC-DB45-A961-AD92C737A6C0}"/>
              </a:ext>
            </a:extLst>
          </p:cNvPr>
          <p:cNvGrpSpPr/>
          <p:nvPr/>
        </p:nvGrpSpPr>
        <p:grpSpPr>
          <a:xfrm>
            <a:off x="6284587" y="1407720"/>
            <a:ext cx="604763" cy="138151"/>
            <a:chOff x="5755236" y="5634684"/>
            <a:chExt cx="604763" cy="64008"/>
          </a:xfrm>
        </p:grpSpPr>
        <p:cxnSp>
          <p:nvCxnSpPr>
            <p:cNvPr id="124" name="Straight Connector 123">
              <a:extLst>
                <a:ext uri="{FF2B5EF4-FFF2-40B4-BE49-F238E27FC236}">
                  <a16:creationId xmlns:a16="http://schemas.microsoft.com/office/drawing/2014/main" id="{ABC0D54B-0467-3C49-B2D0-4C6B78D58A6F}"/>
                </a:ext>
              </a:extLst>
            </p:cNvPr>
            <p:cNvCxnSpPr>
              <a:cxnSpLocks/>
            </p:cNvCxnSpPr>
            <p:nvPr/>
          </p:nvCxnSpPr>
          <p:spPr bwMode="auto">
            <a:xfrm>
              <a:off x="5767593" y="5666688"/>
              <a:ext cx="577927" cy="0"/>
            </a:xfrm>
            <a:prstGeom prst="line">
              <a:avLst/>
            </a:prstGeom>
            <a:noFill/>
            <a:ln w="28575" cap="flat" cmpd="sng" algn="ctr">
              <a:solidFill>
                <a:schemeClr val="accent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77E1C546-66DE-9340-9FA1-C0A2A2185605}"/>
                </a:ext>
              </a:extLst>
            </p:cNvPr>
            <p:cNvCxnSpPr>
              <a:cxnSpLocks/>
            </p:cNvCxnSpPr>
            <p:nvPr/>
          </p:nvCxnSpPr>
          <p:spPr bwMode="auto">
            <a:xfrm flipH="1">
              <a:off x="5755236" y="5634684"/>
              <a:ext cx="0" cy="64008"/>
            </a:xfrm>
            <a:prstGeom prst="line">
              <a:avLst/>
            </a:prstGeom>
            <a:noFill/>
            <a:ln w="28575" cap="flat" cmpd="sng" algn="ctr">
              <a:solidFill>
                <a:schemeClr val="accent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4C041C8B-08C7-EE41-9241-BA08DF310332}"/>
                </a:ext>
              </a:extLst>
            </p:cNvPr>
            <p:cNvCxnSpPr>
              <a:cxnSpLocks/>
            </p:cNvCxnSpPr>
            <p:nvPr/>
          </p:nvCxnSpPr>
          <p:spPr bwMode="auto">
            <a:xfrm flipH="1">
              <a:off x="6359999" y="5634684"/>
              <a:ext cx="0" cy="64008"/>
            </a:xfrm>
            <a:prstGeom prst="line">
              <a:avLst/>
            </a:prstGeom>
            <a:noFill/>
            <a:ln w="28575" cap="flat" cmpd="sng" algn="ctr">
              <a:solidFill>
                <a:schemeClr val="accent1"/>
              </a:solidFill>
              <a:prstDash val="solid"/>
              <a:round/>
              <a:headEnd type="none" w="med" len="med"/>
              <a:tailEnd type="none" w="med" len="med"/>
            </a:ln>
            <a:effectLst/>
          </p:spPr>
        </p:cxnSp>
      </p:grpSp>
      <p:sp>
        <p:nvSpPr>
          <p:cNvPr id="127" name="Oval 126">
            <a:extLst>
              <a:ext uri="{FF2B5EF4-FFF2-40B4-BE49-F238E27FC236}">
                <a16:creationId xmlns:a16="http://schemas.microsoft.com/office/drawing/2014/main" id="{945B80CE-92E0-1F47-8AC7-02A8EF838FA3}"/>
              </a:ext>
            </a:extLst>
          </p:cNvPr>
          <p:cNvSpPr/>
          <p:nvPr/>
        </p:nvSpPr>
        <p:spPr bwMode="auto">
          <a:xfrm>
            <a:off x="6453579" y="1397178"/>
            <a:ext cx="160025" cy="160025"/>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1" name="Oval 130">
            <a:extLst>
              <a:ext uri="{FF2B5EF4-FFF2-40B4-BE49-F238E27FC236}">
                <a16:creationId xmlns:a16="http://schemas.microsoft.com/office/drawing/2014/main" id="{95846290-173D-374E-AA0C-D65CC732E5FA}"/>
              </a:ext>
            </a:extLst>
          </p:cNvPr>
          <p:cNvSpPr/>
          <p:nvPr/>
        </p:nvSpPr>
        <p:spPr bwMode="auto">
          <a:xfrm>
            <a:off x="6484278" y="2238890"/>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4" name="Oval 133">
            <a:extLst>
              <a:ext uri="{FF2B5EF4-FFF2-40B4-BE49-F238E27FC236}">
                <a16:creationId xmlns:a16="http://schemas.microsoft.com/office/drawing/2014/main" id="{F8581A30-2CE5-E647-9453-49B440388746}"/>
              </a:ext>
            </a:extLst>
          </p:cNvPr>
          <p:cNvSpPr/>
          <p:nvPr/>
        </p:nvSpPr>
        <p:spPr bwMode="auto">
          <a:xfrm>
            <a:off x="6471382" y="2993775"/>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5" name="Oval 134">
            <a:extLst>
              <a:ext uri="{FF2B5EF4-FFF2-40B4-BE49-F238E27FC236}">
                <a16:creationId xmlns:a16="http://schemas.microsoft.com/office/drawing/2014/main" id="{E5C47C3B-1F0B-D74B-B47F-93BF49336F4D}"/>
              </a:ext>
            </a:extLst>
          </p:cNvPr>
          <p:cNvSpPr/>
          <p:nvPr/>
        </p:nvSpPr>
        <p:spPr bwMode="auto">
          <a:xfrm>
            <a:off x="6484243" y="3280571"/>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6" name="Oval 135">
            <a:extLst>
              <a:ext uri="{FF2B5EF4-FFF2-40B4-BE49-F238E27FC236}">
                <a16:creationId xmlns:a16="http://schemas.microsoft.com/office/drawing/2014/main" id="{FABFCB25-3B5A-0A42-BD67-1A48910AC480}"/>
              </a:ext>
            </a:extLst>
          </p:cNvPr>
          <p:cNvSpPr/>
          <p:nvPr/>
        </p:nvSpPr>
        <p:spPr bwMode="auto">
          <a:xfrm>
            <a:off x="6264121" y="3511998"/>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7" name="Oval 136">
            <a:extLst>
              <a:ext uri="{FF2B5EF4-FFF2-40B4-BE49-F238E27FC236}">
                <a16:creationId xmlns:a16="http://schemas.microsoft.com/office/drawing/2014/main" id="{70B2D532-25E6-B541-B885-E58BD3FB798C}"/>
              </a:ext>
            </a:extLst>
          </p:cNvPr>
          <p:cNvSpPr/>
          <p:nvPr/>
        </p:nvSpPr>
        <p:spPr bwMode="auto">
          <a:xfrm>
            <a:off x="6414722" y="3797565"/>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8" name="Oval 137">
            <a:extLst>
              <a:ext uri="{FF2B5EF4-FFF2-40B4-BE49-F238E27FC236}">
                <a16:creationId xmlns:a16="http://schemas.microsoft.com/office/drawing/2014/main" id="{C1B8FB37-707A-424C-9277-D0B1B2C20012}"/>
              </a:ext>
            </a:extLst>
          </p:cNvPr>
          <p:cNvSpPr/>
          <p:nvPr/>
        </p:nvSpPr>
        <p:spPr bwMode="auto">
          <a:xfrm>
            <a:off x="6601242" y="4028461"/>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9" name="Oval 138">
            <a:extLst>
              <a:ext uri="{FF2B5EF4-FFF2-40B4-BE49-F238E27FC236}">
                <a16:creationId xmlns:a16="http://schemas.microsoft.com/office/drawing/2014/main" id="{B5104B6F-BDDC-4B41-9261-8946E08A9B54}"/>
              </a:ext>
            </a:extLst>
          </p:cNvPr>
          <p:cNvSpPr/>
          <p:nvPr/>
        </p:nvSpPr>
        <p:spPr bwMode="auto">
          <a:xfrm>
            <a:off x="6495236" y="4247741"/>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1" name="Oval 140">
            <a:extLst>
              <a:ext uri="{FF2B5EF4-FFF2-40B4-BE49-F238E27FC236}">
                <a16:creationId xmlns:a16="http://schemas.microsoft.com/office/drawing/2014/main" id="{26B96F29-15DF-194E-97B1-F941CCA936D1}"/>
              </a:ext>
            </a:extLst>
          </p:cNvPr>
          <p:cNvSpPr/>
          <p:nvPr/>
        </p:nvSpPr>
        <p:spPr bwMode="auto">
          <a:xfrm>
            <a:off x="6406054" y="4791929"/>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2" name="Oval 141">
            <a:extLst>
              <a:ext uri="{FF2B5EF4-FFF2-40B4-BE49-F238E27FC236}">
                <a16:creationId xmlns:a16="http://schemas.microsoft.com/office/drawing/2014/main" id="{68138896-5C11-ED47-A313-909DD54ED88F}"/>
              </a:ext>
            </a:extLst>
          </p:cNvPr>
          <p:cNvSpPr/>
          <p:nvPr/>
        </p:nvSpPr>
        <p:spPr bwMode="auto">
          <a:xfrm>
            <a:off x="6518106" y="4542974"/>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3" name="Oval 142">
            <a:extLst>
              <a:ext uri="{FF2B5EF4-FFF2-40B4-BE49-F238E27FC236}">
                <a16:creationId xmlns:a16="http://schemas.microsoft.com/office/drawing/2014/main" id="{FDA83053-A70C-FB4F-AED8-0D9F84F2B97C}"/>
              </a:ext>
            </a:extLst>
          </p:cNvPr>
          <p:cNvSpPr/>
          <p:nvPr/>
        </p:nvSpPr>
        <p:spPr bwMode="auto">
          <a:xfrm>
            <a:off x="6439898" y="5062746"/>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4" name="Oval 143">
            <a:extLst>
              <a:ext uri="{FF2B5EF4-FFF2-40B4-BE49-F238E27FC236}">
                <a16:creationId xmlns:a16="http://schemas.microsoft.com/office/drawing/2014/main" id="{1340BF3C-4F16-AF4B-9A94-95948EAEE5BE}"/>
              </a:ext>
            </a:extLst>
          </p:cNvPr>
          <p:cNvSpPr/>
          <p:nvPr/>
        </p:nvSpPr>
        <p:spPr bwMode="auto">
          <a:xfrm>
            <a:off x="6854392" y="5280887"/>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5" name="Oval 144">
            <a:extLst>
              <a:ext uri="{FF2B5EF4-FFF2-40B4-BE49-F238E27FC236}">
                <a16:creationId xmlns:a16="http://schemas.microsoft.com/office/drawing/2014/main" id="{D8C88AD9-C4DC-1B4A-84BE-EEC810140341}"/>
              </a:ext>
            </a:extLst>
          </p:cNvPr>
          <p:cNvSpPr/>
          <p:nvPr/>
        </p:nvSpPr>
        <p:spPr bwMode="auto">
          <a:xfrm>
            <a:off x="6394969" y="5566082"/>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6" name="Oval 145">
            <a:extLst>
              <a:ext uri="{FF2B5EF4-FFF2-40B4-BE49-F238E27FC236}">
                <a16:creationId xmlns:a16="http://schemas.microsoft.com/office/drawing/2014/main" id="{94A042FD-CC11-6341-BB68-B9D6A0B9C6EA}"/>
              </a:ext>
            </a:extLst>
          </p:cNvPr>
          <p:cNvSpPr/>
          <p:nvPr/>
        </p:nvSpPr>
        <p:spPr bwMode="auto">
          <a:xfrm>
            <a:off x="6612033" y="5774546"/>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7" name="Oval 146">
            <a:extLst>
              <a:ext uri="{FF2B5EF4-FFF2-40B4-BE49-F238E27FC236}">
                <a16:creationId xmlns:a16="http://schemas.microsoft.com/office/drawing/2014/main" id="{1811416E-331B-9F49-844D-ED8E0FBE7597}"/>
              </a:ext>
            </a:extLst>
          </p:cNvPr>
          <p:cNvSpPr/>
          <p:nvPr/>
        </p:nvSpPr>
        <p:spPr bwMode="auto">
          <a:xfrm>
            <a:off x="6163962" y="5996924"/>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8" name="Oval 147">
            <a:extLst>
              <a:ext uri="{FF2B5EF4-FFF2-40B4-BE49-F238E27FC236}">
                <a16:creationId xmlns:a16="http://schemas.microsoft.com/office/drawing/2014/main" id="{2070EEEF-213B-7A40-9274-E8EE6D1FB371}"/>
              </a:ext>
            </a:extLst>
          </p:cNvPr>
          <p:cNvSpPr/>
          <p:nvPr/>
        </p:nvSpPr>
        <p:spPr bwMode="auto">
          <a:xfrm>
            <a:off x="6607852" y="1736249"/>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9" name="Oval 148">
            <a:extLst>
              <a:ext uri="{FF2B5EF4-FFF2-40B4-BE49-F238E27FC236}">
                <a16:creationId xmlns:a16="http://schemas.microsoft.com/office/drawing/2014/main" id="{B51A90CD-A72F-B54A-8984-C17E2ADE3F23}"/>
              </a:ext>
            </a:extLst>
          </p:cNvPr>
          <p:cNvSpPr/>
          <p:nvPr/>
        </p:nvSpPr>
        <p:spPr bwMode="auto">
          <a:xfrm>
            <a:off x="6325009" y="1973760"/>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50" name="Oval 149">
            <a:extLst>
              <a:ext uri="{FF2B5EF4-FFF2-40B4-BE49-F238E27FC236}">
                <a16:creationId xmlns:a16="http://schemas.microsoft.com/office/drawing/2014/main" id="{CB9B9169-ABE3-9E47-83D0-0ABC91DEAEE4}"/>
              </a:ext>
            </a:extLst>
          </p:cNvPr>
          <p:cNvSpPr/>
          <p:nvPr/>
        </p:nvSpPr>
        <p:spPr bwMode="auto">
          <a:xfrm>
            <a:off x="6460791" y="2477725"/>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51" name="Oval 150">
            <a:extLst>
              <a:ext uri="{FF2B5EF4-FFF2-40B4-BE49-F238E27FC236}">
                <a16:creationId xmlns:a16="http://schemas.microsoft.com/office/drawing/2014/main" id="{C3A49759-C604-CE4C-B802-288AD2EE03D4}"/>
              </a:ext>
            </a:extLst>
          </p:cNvPr>
          <p:cNvSpPr/>
          <p:nvPr/>
        </p:nvSpPr>
        <p:spPr bwMode="auto">
          <a:xfrm>
            <a:off x="6476551" y="2758902"/>
            <a:ext cx="121776" cy="121776"/>
          </a:xfrm>
          <a:prstGeom prst="ellipse">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22" name="Text Box 15">
            <a:extLst>
              <a:ext uri="{FF2B5EF4-FFF2-40B4-BE49-F238E27FC236}">
                <a16:creationId xmlns:a16="http://schemas.microsoft.com/office/drawing/2014/main" id="{1E859A4F-8B42-4B84-9D22-D52E7F7E08F8}"/>
              </a:ext>
            </a:extLst>
          </p:cNvPr>
          <p:cNvSpPr txBox="1">
            <a:spLocks noChangeArrowheads="1"/>
          </p:cNvSpPr>
          <p:nvPr/>
        </p:nvSpPr>
        <p:spPr bwMode="auto">
          <a:xfrm>
            <a:off x="412751" y="6388915"/>
            <a:ext cx="7058566"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Reproduced with permission.</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53386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GMMG-HD7: Safety</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3756055032"/>
              </p:ext>
            </p:extLst>
          </p:nvPr>
        </p:nvGraphicFramePr>
        <p:xfrm>
          <a:off x="522288" y="1618850"/>
          <a:ext cx="5578474" cy="4572160"/>
        </p:xfrm>
        <a:graphic>
          <a:graphicData uri="http://schemas.openxmlformats.org/drawingml/2006/table">
            <a:tbl>
              <a:tblPr/>
              <a:tblGrid>
                <a:gridCol w="3403941">
                  <a:extLst>
                    <a:ext uri="{9D8B030D-6E8A-4147-A177-3AD203B41FA5}">
                      <a16:colId xmlns:a16="http://schemas.microsoft.com/office/drawing/2014/main" val="20000"/>
                    </a:ext>
                  </a:extLst>
                </a:gridCol>
                <a:gridCol w="1072673">
                  <a:extLst>
                    <a:ext uri="{9D8B030D-6E8A-4147-A177-3AD203B41FA5}">
                      <a16:colId xmlns:a16="http://schemas.microsoft.com/office/drawing/2014/main" val="20001"/>
                    </a:ext>
                  </a:extLst>
                </a:gridCol>
                <a:gridCol w="1101860">
                  <a:extLst>
                    <a:ext uri="{9D8B030D-6E8A-4147-A177-3AD203B41FA5}">
                      <a16:colId xmlns:a16="http://schemas.microsoft.com/office/drawing/2014/main" val="20004"/>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CTCAE Grade ≥3 AE,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Isa-VRd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(n = 330)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VRd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(n = 328)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4451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Any AE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210 (63.6)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201 (61.3)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12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Any serious AE (any grade)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115 (34.8)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119 (36.3)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23860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Deaths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 (2.4)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Investigations (SOC)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79 (23.9)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77 (23.5)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665827229"/>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Blood and lymphatic system disorders (SOC)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85 (25.8)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55 (16.8)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3286844"/>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Infections and investigations (SOC)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43 (13.0)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34 (10.4)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126517"/>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Nervous system disorders (SOC)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 (8.5)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33 (10.1)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259265112"/>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Gastrointestinal disorders (SOC)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27 (8.2)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31 (9.5)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80757491"/>
                  </a:ext>
                </a:extLst>
              </a:tr>
              <a:tr h="169002">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Metabolism and nutrition disorders (SOC)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12 (3.6)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26 (7.9)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960622796"/>
                  </a:ext>
                </a:extLst>
              </a:tr>
            </a:tbl>
          </a:graphicData>
        </a:graphic>
      </p:graphicFrame>
      <p:sp>
        <p:nvSpPr>
          <p:cNvPr id="13" name="Text Box 15">
            <a:extLst>
              <a:ext uri="{FF2B5EF4-FFF2-40B4-BE49-F238E27FC236}">
                <a16:creationId xmlns:a16="http://schemas.microsoft.com/office/drawing/2014/main" id="{508610FA-C45B-8A42-94AF-D2EBCE2A241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a:t>
            </a:r>
            <a:endParaRPr lang="en-US" altLang="en-US" sz="1200" b="0" dirty="0">
              <a:solidFill>
                <a:schemeClr val="bg2"/>
              </a:solidFill>
              <a:latin typeface="Calibri" panose="020F0502020204030204" pitchFamily="34" charset="0"/>
            </a:endParaRPr>
          </a:p>
        </p:txBody>
      </p:sp>
      <p:graphicFrame>
        <p:nvGraphicFramePr>
          <p:cNvPr id="14" name="Group 3">
            <a:extLst>
              <a:ext uri="{FF2B5EF4-FFF2-40B4-BE49-F238E27FC236}">
                <a16:creationId xmlns:a16="http://schemas.microsoft.com/office/drawing/2014/main" id="{0BC87195-CC8B-5F4B-8217-E0F222FD19F4}"/>
              </a:ext>
            </a:extLst>
          </p:cNvPr>
          <p:cNvGraphicFramePr>
            <a:graphicFrameLocks/>
          </p:cNvGraphicFramePr>
          <p:nvPr>
            <p:extLst>
              <p:ext uri="{D42A27DB-BD31-4B8C-83A1-F6EECF244321}">
                <p14:modId xmlns:p14="http://schemas.microsoft.com/office/powerpoint/2010/main" val="2577054350"/>
              </p:ext>
            </p:extLst>
          </p:nvPr>
        </p:nvGraphicFramePr>
        <p:xfrm>
          <a:off x="6375544" y="1618850"/>
          <a:ext cx="5383069" cy="2956608"/>
        </p:xfrm>
        <a:graphic>
          <a:graphicData uri="http://schemas.openxmlformats.org/drawingml/2006/table">
            <a:tbl>
              <a:tblPr/>
              <a:tblGrid>
                <a:gridCol w="3265765">
                  <a:extLst>
                    <a:ext uri="{9D8B030D-6E8A-4147-A177-3AD203B41FA5}">
                      <a16:colId xmlns:a16="http://schemas.microsoft.com/office/drawing/2014/main" val="20000"/>
                    </a:ext>
                  </a:extLst>
                </a:gridCol>
                <a:gridCol w="1073100">
                  <a:extLst>
                    <a:ext uri="{9D8B030D-6E8A-4147-A177-3AD203B41FA5}">
                      <a16:colId xmlns:a16="http://schemas.microsoft.com/office/drawing/2014/main" val="20001"/>
                    </a:ext>
                  </a:extLst>
                </a:gridCol>
                <a:gridCol w="1044204">
                  <a:extLst>
                    <a:ext uri="{9D8B030D-6E8A-4147-A177-3AD203B41FA5}">
                      <a16:colId xmlns:a16="http://schemas.microsoft.com/office/drawing/2014/main" val="20004"/>
                    </a:ext>
                  </a:extLst>
                </a:gridCol>
              </a:tblGrid>
              <a:tr h="3943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CTCAE Grade ≥3 AE,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Isa-VRd (n = 330)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VRd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(n = 328)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4451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Specific hematologic AE (PT)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Leukocytopenia/neutropenia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Lymphopenia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Anemia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Thrombocytopenia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87 (26.4)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48 (14.5)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 (3.9)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 (6.4)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30 (9.1)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65 (19.8)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 (6.1)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 (4.6)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1200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Specific nonhematologic AE (PT)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Peripheral neuropathy</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Thrombotic events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Infusion-related reactions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25 (7.6)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 (1.5)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 (1.2)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 (6.7)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 (2.7)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sp>
        <p:nvSpPr>
          <p:cNvPr id="11" name="Content Placeholder 2">
            <a:extLst>
              <a:ext uri="{FF2B5EF4-FFF2-40B4-BE49-F238E27FC236}">
                <a16:creationId xmlns:a16="http://schemas.microsoft.com/office/drawing/2014/main" id="{A12D93A2-DDCA-FC4B-A13B-78C848B0D9F6}"/>
              </a:ext>
            </a:extLst>
          </p:cNvPr>
          <p:cNvSpPr>
            <a:spLocks noGrp="1"/>
          </p:cNvSpPr>
          <p:nvPr>
            <p:ph idx="1"/>
          </p:nvPr>
        </p:nvSpPr>
        <p:spPr>
          <a:xfrm>
            <a:off x="6343127" y="5297964"/>
            <a:ext cx="5683249" cy="1103314"/>
          </a:xfrm>
        </p:spPr>
        <p:txBody>
          <a:bodyPr/>
          <a:lstStyle/>
          <a:p>
            <a:r>
              <a:rPr lang="en-US" sz="2000" dirty="0"/>
              <a:t>Similar percentage of patients discontinued induction therapy due to AEs in Isa-VRd vs VRd arms (2.1% vs 2.4%)</a:t>
            </a:r>
            <a:endParaRPr lang="en-US" sz="1800" dirty="0"/>
          </a:p>
          <a:p>
            <a:endParaRPr lang="en-US" sz="2000" dirty="0"/>
          </a:p>
        </p:txBody>
      </p:sp>
    </p:spTree>
    <p:extLst>
      <p:ext uri="{BB962C8B-B14F-4D97-AF65-F5344CB8AC3E}">
        <p14:creationId xmlns:p14="http://schemas.microsoft.com/office/powerpoint/2010/main" val="301088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GMMG-HD7: VRd Dose Intensity</a:t>
            </a:r>
            <a:endParaRPr lang="en-US" altLang="en-US" dirty="0"/>
          </a:p>
        </p:txBody>
      </p:sp>
      <p:grpSp>
        <p:nvGrpSpPr>
          <p:cNvPr id="7" name="Group 6">
            <a:extLst>
              <a:ext uri="{FF2B5EF4-FFF2-40B4-BE49-F238E27FC236}">
                <a16:creationId xmlns:a16="http://schemas.microsoft.com/office/drawing/2014/main" id="{2479E291-C18C-4826-8211-0D4EDD52556A}"/>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7AE86A05-8BB4-4183-A9E7-D1DF011B73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782D8C99-859A-4F2E-AF13-ED8E4DF3F82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4"/>
                </a:rPr>
                <a:t>clinicaloptions.com</a:t>
              </a:r>
              <a:endParaRPr lang="en-US" altLang="en-US" sz="1400" b="0" dirty="0">
                <a:solidFill>
                  <a:schemeClr val="bg2"/>
                </a:solidFill>
                <a:latin typeface="Calibri" panose="020F0502020204030204" pitchFamily="34" charset="0"/>
              </a:endParaRPr>
            </a:p>
          </p:txBody>
        </p:sp>
      </p:grpSp>
      <p:graphicFrame>
        <p:nvGraphicFramePr>
          <p:cNvPr id="12" name="Group 3">
            <a:extLst>
              <a:ext uri="{FF2B5EF4-FFF2-40B4-BE49-F238E27FC236}">
                <a16:creationId xmlns:a16="http://schemas.microsoft.com/office/drawing/2014/main" id="{DE2EED35-0D51-094F-A3BD-50854DD1DAE9}"/>
              </a:ext>
            </a:extLst>
          </p:cNvPr>
          <p:cNvGraphicFramePr>
            <a:graphicFrameLocks/>
          </p:cNvGraphicFramePr>
          <p:nvPr>
            <p:extLst>
              <p:ext uri="{D42A27DB-BD31-4B8C-83A1-F6EECF244321}">
                <p14:modId xmlns:p14="http://schemas.microsoft.com/office/powerpoint/2010/main" val="3778734920"/>
              </p:ext>
            </p:extLst>
          </p:nvPr>
        </p:nvGraphicFramePr>
        <p:xfrm>
          <a:off x="719138" y="1600200"/>
          <a:ext cx="10763251" cy="3931968"/>
        </p:xfrm>
        <a:graphic>
          <a:graphicData uri="http://schemas.openxmlformats.org/drawingml/2006/table">
            <a:tbl>
              <a:tblPr/>
              <a:tblGrid>
                <a:gridCol w="4591215">
                  <a:extLst>
                    <a:ext uri="{9D8B030D-6E8A-4147-A177-3AD203B41FA5}">
                      <a16:colId xmlns:a16="http://schemas.microsoft.com/office/drawing/2014/main" val="20000"/>
                    </a:ext>
                  </a:extLst>
                </a:gridCol>
                <a:gridCol w="3256867">
                  <a:extLst>
                    <a:ext uri="{9D8B030D-6E8A-4147-A177-3AD203B41FA5}">
                      <a16:colId xmlns:a16="http://schemas.microsoft.com/office/drawing/2014/main" val="20001"/>
                    </a:ext>
                  </a:extLst>
                </a:gridCol>
                <a:gridCol w="2915169">
                  <a:extLst>
                    <a:ext uri="{9D8B030D-6E8A-4147-A177-3AD203B41FA5}">
                      <a16:colId xmlns:a16="http://schemas.microsoft.com/office/drawing/2014/main" val="20004"/>
                    </a:ext>
                  </a:extLst>
                </a:gridCol>
              </a:tblGrid>
              <a:tr h="22689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2000" b="1" i="0" u="none" strike="noStrike" cap="none" normalizeH="0" baseline="0" dirty="0">
                          <a:ln>
                            <a:noFill/>
                          </a:ln>
                          <a:solidFill>
                            <a:schemeClr val="tx1"/>
                          </a:solidFill>
                          <a:effectLst/>
                          <a:latin typeface="Calibri" panose="020F0502020204030204" pitchFamily="34" charset="0"/>
                        </a:rPr>
                        <a:t>Outcome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Calibri" panose="020F0502020204030204" pitchFamily="34" charset="0"/>
                        </a:rPr>
                        <a:t>Isa-VRd (n = 331)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2000" b="1" i="0" u="none" strike="noStrike" cap="none" normalizeH="0" baseline="0" dirty="0">
                          <a:ln>
                            <a:noFill/>
                          </a:ln>
                          <a:solidFill>
                            <a:schemeClr val="tx1"/>
                          </a:solidFill>
                          <a:effectLst/>
                          <a:latin typeface="Calibri" panose="020F0502020204030204" pitchFamily="34" charset="0"/>
                        </a:rPr>
                        <a:t>VRd (n = 328)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22689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Median relative dose intensity,* </a:t>
                      </a:r>
                      <a:br>
                        <a:rPr kumimoji="0" lang="en-US" sz="2000" b="0" i="0" u="none" strike="noStrike" cap="none" normalizeH="0" baseline="0" dirty="0">
                          <a:ln>
                            <a:noFill/>
                          </a:ln>
                          <a:solidFill>
                            <a:schemeClr val="bg2">
                              <a:lumMod val="10000"/>
                            </a:schemeClr>
                          </a:solidFill>
                          <a:effectLst/>
                          <a:latin typeface="Calibri" panose="020F0502020204030204" pitchFamily="34" charset="0"/>
                        </a:rPr>
                      </a:br>
                      <a:r>
                        <a:rPr kumimoji="0" lang="en-US" sz="2000" b="0" i="0" u="none" strike="noStrike" cap="none" normalizeH="0" baseline="0" dirty="0">
                          <a:ln>
                            <a:noFill/>
                          </a:ln>
                          <a:solidFill>
                            <a:schemeClr val="bg2">
                              <a:lumMod val="10000"/>
                            </a:schemeClr>
                          </a:solidFill>
                          <a:effectLst/>
                          <a:latin typeface="Calibri" panose="020F0502020204030204" pitchFamily="34" charset="0"/>
                        </a:rPr>
                        <a:t>median % (range)</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Isatuximab</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Lenalidomide</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Bortezomib</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Dexamethasone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100 (32.4-110)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100 (22.6-102)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98.1 (24.9-106)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100 (11.1-133)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NA</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98.8 (7.1-104)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97.6 (35.1-104)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100 (31.8-120)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22689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Dose reductions, n (%)</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Isatuximab</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Lenalidomide</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Bortezomib</a:t>
                      </a:r>
                    </a:p>
                    <a:p>
                      <a:pPr marL="354013" marR="0" lvl="0" indent="-24130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Dexamethasone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6 (1.8)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102 (30.9)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89 (27.0)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51 (15.5)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NA</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98 (29.9)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97 (29.6)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47 (14.3)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56404762"/>
                  </a:ext>
                </a:extLst>
              </a:tr>
            </a:tbl>
          </a:graphicData>
        </a:graphic>
      </p:graphicFrame>
      <p:sp>
        <p:nvSpPr>
          <p:cNvPr id="13" name="Text Box 15">
            <a:extLst>
              <a:ext uri="{FF2B5EF4-FFF2-40B4-BE49-F238E27FC236}">
                <a16:creationId xmlns:a16="http://schemas.microsoft.com/office/drawing/2014/main" id="{508610FA-C45B-8A42-94AF-D2EBCE2A241E}"/>
              </a:ext>
            </a:extLst>
          </p:cNvPr>
          <p:cNvSpPr txBox="1">
            <a:spLocks noChangeArrowheads="1"/>
          </p:cNvSpPr>
          <p:nvPr/>
        </p:nvSpPr>
        <p:spPr bwMode="auto">
          <a:xfrm>
            <a:off x="412751" y="6388915"/>
            <a:ext cx="7058566"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de-DE" altLang="en-US" sz="1200" b="0" spc="-10" dirty="0">
                <a:solidFill>
                  <a:schemeClr val="bg2"/>
                </a:solidFill>
                <a:latin typeface="Calibri" panose="020F0502020204030204" pitchFamily="34" charset="0"/>
              </a:rPr>
              <a:t>Goldschmidt. ASH 2021. Abstr 463. </a:t>
            </a:r>
            <a:endParaRPr lang="en-US" altLang="en-US" sz="1200" b="0" dirty="0">
              <a:solidFill>
                <a:schemeClr val="bg2"/>
              </a:solidFill>
              <a:latin typeface="Calibri" panose="020F0502020204030204" pitchFamily="34" charset="0"/>
            </a:endParaRPr>
          </a:p>
        </p:txBody>
      </p:sp>
      <p:sp>
        <p:nvSpPr>
          <p:cNvPr id="10" name="TextBox 9">
            <a:extLst>
              <a:ext uri="{FF2B5EF4-FFF2-40B4-BE49-F238E27FC236}">
                <a16:creationId xmlns:a16="http://schemas.microsoft.com/office/drawing/2014/main" id="{BCC26CE5-F47A-F140-94F8-A8FDFCFE3966}"/>
              </a:ext>
            </a:extLst>
          </p:cNvPr>
          <p:cNvSpPr txBox="1"/>
          <p:nvPr/>
        </p:nvSpPr>
        <p:spPr bwMode="auto">
          <a:xfrm>
            <a:off x="719138" y="5551324"/>
            <a:ext cx="59218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400" b="0" dirty="0">
                <a:solidFill>
                  <a:schemeClr val="bg1"/>
                </a:solidFill>
                <a:effectLst/>
                <a:latin typeface="Calibri" panose="020F0502020204030204" pitchFamily="34" charset="0"/>
                <a:cs typeface="Calibri" panose="020F0502020204030204" pitchFamily="34" charset="0"/>
              </a:rPr>
              <a:t>*Calculated based on planned dose per half-cycle (either </a:t>
            </a:r>
            <a:r>
              <a:rPr lang="en-US" sz="1400" b="0" dirty="0">
                <a:solidFill>
                  <a:schemeClr val="bg1"/>
                </a:solidFill>
                <a:latin typeface="Calibri" panose="020F0502020204030204" pitchFamily="34" charset="0"/>
                <a:cs typeface="Calibri" panose="020F0502020204030204" pitchFamily="34" charset="0"/>
              </a:rPr>
              <a:t>I</a:t>
            </a:r>
            <a:r>
              <a:rPr lang="en-US" sz="1400" b="0" dirty="0">
                <a:solidFill>
                  <a:schemeClr val="bg1"/>
                </a:solidFill>
                <a:effectLst/>
                <a:latin typeface="Calibri" panose="020F0502020204030204" pitchFamily="34" charset="0"/>
                <a:cs typeface="Calibri" panose="020F0502020204030204" pitchFamily="34" charset="0"/>
              </a:rPr>
              <a:t>sa-VRd or VRd). Number of patients with ≥5 half cycles: Isa-VRd, 214 (95.1%); VRd, 291 (92.7%).</a:t>
            </a:r>
          </a:p>
        </p:txBody>
      </p:sp>
    </p:spTree>
    <p:extLst>
      <p:ext uri="{BB962C8B-B14F-4D97-AF65-F5344CB8AC3E}">
        <p14:creationId xmlns:p14="http://schemas.microsoft.com/office/powerpoint/2010/main" val="10182553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4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56M7VY3CDVN5-1274319131-2</_dlc_DocId>
    <_dlc_DocIdUrl xmlns="d54cbe69-32bd-412a-b004-9152f949605e">
      <Url>https://intranet.clinicaloptions.com/mews/oncology/ONC_2021_ASH_CF_(PRP4549)/MM_463_Goldschmidt/_layouts/15/DocIdRedir.aspx?ID=56M7VY3CDVN5-1274319131-2</Url>
      <Description>56M7VY3CDVN5-1274319131-2</Description>
    </_dlc_DocIdUrl>
    <Document_x0020_Category xmlns="8f6249ac-746d-498a-9ae2-2bc2d39a4f75">Conference Capsule Slides</Document_x0020_Category>
  </documentManagement>
</p:properties>
</file>

<file path=customXml/item3.xml><?xml version="1.0" encoding="utf-8"?>
<LongProperties xmlns="http://schemas.microsoft.com/office/2006/metadata/long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ma:contentTypeID="0x01010079F44AFA683930498E6E7B043875FF15" ma:contentTypeVersion="1" ma:contentTypeDescription="Create a new document." ma:contentTypeScope="" ma:versionID="35ac8ecb74710aedb18b8d9a37471974">
  <xsd:schema xmlns:xsd="http://www.w3.org/2001/XMLSchema" xmlns:xs="http://www.w3.org/2001/XMLSchema" xmlns:p="http://schemas.microsoft.com/office/2006/metadata/properties" xmlns:ns2="d54cbe69-32bd-412a-b004-9152f949605e" xmlns:ns3="8f6249ac-746d-498a-9ae2-2bc2d39a4f75" targetNamespace="http://schemas.microsoft.com/office/2006/metadata/properties" ma:root="true" ma:fieldsID="b01da1262bc6131f86b3fb714cae3f49" ns2:_="" ns3:_="">
    <xsd:import namespace="d54cbe69-32bd-412a-b004-9152f949605e"/>
    <xsd:import namespace="8f6249ac-746d-498a-9ae2-2bc2d39a4f75"/>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f6249ac-746d-498a-9ae2-2bc2d39a4f75"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Conference Capsule Slid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2.xml><?xml version="1.0" encoding="utf-8"?>
<ds:datastoreItem xmlns:ds="http://schemas.openxmlformats.org/officeDocument/2006/customXml" ds:itemID="{5BA55BC3-5A03-47C2-8EC3-D964C3B5E779}">
  <ds:schemaRefs>
    <ds:schemaRef ds:uri="http://purl.org/dc/dcmitype/"/>
    <ds:schemaRef ds:uri="http://purl.org/dc/terms/"/>
    <ds:schemaRef ds:uri="http://www.w3.org/XML/1998/namespace"/>
    <ds:schemaRef ds:uri="http://schemas.microsoft.com/office/2006/documentManagement/types"/>
    <ds:schemaRef ds:uri="8f6249ac-746d-498a-9ae2-2bc2d39a4f75"/>
    <ds:schemaRef ds:uri="d54cbe69-32bd-412a-b004-9152f949605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4.xml><?xml version="1.0" encoding="utf-8"?>
<ds:datastoreItem xmlns:ds="http://schemas.openxmlformats.org/officeDocument/2006/customXml" ds:itemID="{CB552622-AD77-4F98-B4C8-1F642D7FA076}">
  <ds:schemaRefs>
    <ds:schemaRef ds:uri="http://schemas.microsoft.com/sharepoint/events"/>
  </ds:schemaRefs>
</ds:datastoreItem>
</file>

<file path=customXml/itemProps5.xml><?xml version="1.0" encoding="utf-8"?>
<ds:datastoreItem xmlns:ds="http://schemas.openxmlformats.org/officeDocument/2006/customXml" ds:itemID="{97BA76F8-51D0-483F-8902-6193C98780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8f6249ac-746d-498a-9ae2-2bc2d39a4f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7226</TotalTime>
  <Words>2446</Words>
  <Application>Microsoft Office PowerPoint</Application>
  <PresentationFormat>Widescreen</PresentationFormat>
  <Paragraphs>409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vt:lpstr>
      <vt:lpstr>Wingdings</vt:lpstr>
      <vt:lpstr>4_2017_HTAA_Diabetes</vt:lpstr>
      <vt:lpstr>GMMG-HD7: Phase III Trial of Isatuximab + VRd vs VRD Alone as Induction Therapy for Newly Diagnosed, ASCT-Eligible Multiple Myeloma</vt:lpstr>
      <vt:lpstr>About These Slides</vt:lpstr>
      <vt:lpstr>VRd and Isatuximab in NDMM: Background</vt:lpstr>
      <vt:lpstr>GMMG-HD7: Study Design</vt:lpstr>
      <vt:lpstr>GMMG-HD7: Baseline Characteristics</vt:lpstr>
      <vt:lpstr>GMMG-HD7: MRD Negativity (Primary Endpoint) and Response Rates at End of Induction </vt:lpstr>
      <vt:lpstr>GMMG-HD7: MRD Negativity Subgroup Analysis </vt:lpstr>
      <vt:lpstr>GMMG-HD7: Safety</vt:lpstr>
      <vt:lpstr>GMMG-HD7: VRd Dose Intensity</vt:lpstr>
      <vt:lpstr>GMMG-HD7: Investigators’ Conclusions</vt:lpstr>
      <vt:lpstr>Go Online for More CCO  Coverage of ASH 2021!</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GMMG-HD7: Phase III Trial of Isatuximab + VRd  vs VRD Alone as Induction Therapy for Newly Diagnosed, ASCT-Eligible Multiple Myeloma</dc:title>
  <dc:creator>Preferred User</dc:creator>
  <cp:lastModifiedBy>nkolenko@clinicaloptions.com</cp:lastModifiedBy>
  <cp:revision>771</cp:revision>
  <cp:lastPrinted>2016-09-26T20:21:49Z</cp:lastPrinted>
  <dcterms:created xsi:type="dcterms:W3CDTF">2005-05-27T15:08:01Z</dcterms:created>
  <dcterms:modified xsi:type="dcterms:W3CDTF">2021-12-16T22:32:49Z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28e9eebd-0a2f-45dd-8b3b-da004fe19e2e</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0x01010079F44AFA683930498E6E7B043875FF15</vt:lpwstr>
  </property>
</Properties>
</file>