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4" r:id="rId6"/>
    <p:sldMasterId id="2147484663" r:id="rId7"/>
    <p:sldMasterId id="2147484673" r:id="rId8"/>
    <p:sldMasterId id="2147484682" r:id="rId9"/>
    <p:sldMasterId id="2147484691" r:id="rId10"/>
  </p:sldMasterIdLst>
  <p:notesMasterIdLst>
    <p:notesMasterId r:id="rId22"/>
  </p:notesMasterIdLst>
  <p:handoutMasterIdLst>
    <p:handoutMasterId r:id="rId23"/>
  </p:handoutMasterIdLst>
  <p:sldIdLst>
    <p:sldId id="321" r:id="rId11"/>
    <p:sldId id="556" r:id="rId12"/>
    <p:sldId id="559" r:id="rId13"/>
    <p:sldId id="573" r:id="rId14"/>
    <p:sldId id="560" r:id="rId15"/>
    <p:sldId id="585" r:id="rId16"/>
    <p:sldId id="586" r:id="rId17"/>
    <p:sldId id="587" r:id="rId18"/>
    <p:sldId id="588" r:id="rId19"/>
    <p:sldId id="564" r:id="rId20"/>
    <p:sldId id="318" r:id="rId21"/>
  </p:sldIdLst>
  <p:sldSz cx="12192000" cy="6858000"/>
  <p:notesSz cx="7315200" cy="9601200"/>
  <p:custDataLst>
    <p:tags r:id="rId24"/>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128" userDrawn="1">
          <p15:clr>
            <a:srgbClr val="A4A3A4"/>
          </p15:clr>
        </p15:guide>
        <p15:guide id="2" orient="horz" pos="1008" userDrawn="1">
          <p15:clr>
            <a:srgbClr val="A4A3A4"/>
          </p15:clr>
        </p15:guide>
        <p15:guide id="3" orient="horz" pos="4032" userDrawn="1">
          <p15:clr>
            <a:srgbClr val="A4A3A4"/>
          </p15:clr>
        </p15:guide>
        <p15:guide id="4" orient="horz" pos="151" userDrawn="1">
          <p15:clr>
            <a:srgbClr val="A4A3A4"/>
          </p15:clr>
        </p15:guide>
        <p15:guide id="5" orient="horz" pos="258" userDrawn="1">
          <p15:clr>
            <a:srgbClr val="A4A3A4"/>
          </p15:clr>
        </p15:guide>
        <p15:guide id="6" orient="horz" pos="3912" userDrawn="1">
          <p15:clr>
            <a:srgbClr val="A4A3A4"/>
          </p15:clr>
        </p15:guide>
        <p15:guide id="7" orient="horz" userDrawn="1">
          <p15:clr>
            <a:srgbClr val="A4A3A4"/>
          </p15:clr>
        </p15:guide>
        <p15:guide id="8" pos="329" userDrawn="1">
          <p15:clr>
            <a:srgbClr val="A4A3A4"/>
          </p15:clr>
        </p15:guide>
        <p15:guide id="9" pos="7407" userDrawn="1">
          <p15:clr>
            <a:srgbClr val="A4A3A4"/>
          </p15:clr>
        </p15:guide>
        <p15:guide id="10" pos="3843" userDrawn="1">
          <p15:clr>
            <a:srgbClr val="A4A3A4"/>
          </p15:clr>
        </p15:guide>
        <p15:guide id="11" pos="453" userDrawn="1">
          <p15:clr>
            <a:srgbClr val="A4A3A4"/>
          </p15:clr>
        </p15:guide>
        <p15:guide id="12" pos="5112" userDrawn="1">
          <p15:clr>
            <a:srgbClr val="A4A3A4"/>
          </p15:clr>
        </p15:guide>
        <p15:guide id="13" pos="7233"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yn Gross" initials="TG" lastIdx="19" clrIdx="6"/>
  <p:cmAuthor id="2" name="Melanie Couton" initials="MAC" lastIdx="6" clrIdx="3"/>
  <p:cmAuthor id="3" name="ralfieri" initials="ra" lastIdx="2" clrIdx="8"/>
  <p:cmAuthor id="4" name="Megan Capel" initials="MC" lastIdx="20" clrIdx="0"/>
  <p:cmAuthor id="5" name="Andrew Bowser" initials="AB" lastIdx="10" clrIdx="2"/>
  <p:cmAuthor id="6" name="mcalloway" initials="mc" lastIdx="1" clrIdx="4"/>
  <p:cmAuthor id="7" name="agoldman" initials="a" lastIdx="4" clrIdx="9"/>
  <p:cmAuthor id="8" name="Devin Overbey" initials="DO" lastIdx="6" clrIdx="7"/>
  <p:cmAuthor id="9" name="Erik Brady" initials="EB" lastIdx="2" clrIdx="5"/>
  <p:cmAuthor id="10" name=" " initials="MAC" lastIdx="39" clrIdx="1"/>
  <p:cmAuthor id="11" name="Kiran D. Mir-Hudgeons" initials="KDM" lastIdx="13" clrIdx="10">
    <p:extLst>
      <p:ext uri="{19B8F6BF-5375-455C-9EA6-DF929625EA0E}">
        <p15:presenceInfo xmlns:p15="http://schemas.microsoft.com/office/powerpoint/2012/main" userId="S::kmirhudgeons@clinicaloptions.com::988cb7e1-0640-4c3c-b602-3f8e18ce9544" providerId="AD"/>
      </p:ext>
    </p:extLst>
  </p:cmAuthor>
  <p:cmAuthor id="12" name="Timothy Quill" initials="TQ" lastIdx="7" clrIdx="11">
    <p:extLst>
      <p:ext uri="{19B8F6BF-5375-455C-9EA6-DF929625EA0E}">
        <p15:presenceInfo xmlns:p15="http://schemas.microsoft.com/office/powerpoint/2012/main" userId="S::tquill@clinicaloptions.com::b1dc6efb-2995-45e7-a306-57a2c67aa886" providerId="AD"/>
      </p:ext>
    </p:extLst>
  </p:cmAuthor>
  <p:cmAuthor id="13" name="LT Fowler" initials="LF" lastIdx="10" clrIdx="12">
    <p:extLst>
      <p:ext uri="{19B8F6BF-5375-455C-9EA6-DF929625EA0E}">
        <p15:presenceInfo xmlns:p15="http://schemas.microsoft.com/office/powerpoint/2012/main" userId="S::lfowler@practicingclinicians.com::bdc4c4d6-9ded-467c-b80c-330a0ea8ffe4" providerId="AD"/>
      </p:ext>
    </p:extLst>
  </p:cmAuthor>
  <p:cmAuthor id="14" name="spantry@clinicaloptions.com" initials="s" lastIdx="1" clrIdx="13">
    <p:extLst>
      <p:ext uri="{19B8F6BF-5375-455C-9EA6-DF929625EA0E}">
        <p15:presenceInfo xmlns:p15="http://schemas.microsoft.com/office/powerpoint/2012/main" userId="spantry@clinicaloptions.com" providerId="None"/>
      </p:ext>
    </p:extLst>
  </p:cmAuthor>
  <p:cmAuthor id="15" name="Christy Seals" initials="CS" lastIdx="6" clrIdx="14">
    <p:extLst>
      <p:ext uri="{19B8F6BF-5375-455C-9EA6-DF929625EA0E}">
        <p15:presenceInfo xmlns:p15="http://schemas.microsoft.com/office/powerpoint/2012/main" userId="S::cseals@clinicaloptions.com::0852e532-1f9e-4bbf-9b56-be19a9543a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1D"/>
    <a:srgbClr val="015873"/>
    <a:srgbClr val="00823B"/>
    <a:srgbClr val="046376"/>
    <a:srgbClr val="013763"/>
    <a:srgbClr val="033453"/>
    <a:srgbClr val="006264"/>
    <a:srgbClr val="FDB338"/>
    <a:srgbClr val="682E74"/>
    <a:srgbClr val="052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5" autoAdjust="0"/>
    <p:restoredTop sz="77976" autoAdjust="0"/>
  </p:normalViewPr>
  <p:slideViewPr>
    <p:cSldViewPr snapToGrid="0" showGuides="1">
      <p:cViewPr varScale="1">
        <p:scale>
          <a:sx n="52" d="100"/>
          <a:sy n="52" d="100"/>
        </p:scale>
        <p:origin x="1076" y="48"/>
      </p:cViewPr>
      <p:guideLst>
        <p:guide orient="horz" pos="4128"/>
        <p:guide orient="horz" pos="1008"/>
        <p:guide orient="horz" pos="4032"/>
        <p:guide orient="horz" pos="151"/>
        <p:guide orient="horz" pos="258"/>
        <p:guide orient="horz" pos="3912"/>
        <p:guide orient="horz"/>
        <p:guide pos="329"/>
        <p:guide pos="7407"/>
        <p:guide pos="3843"/>
        <p:guide pos="453"/>
        <p:guide pos="5112"/>
        <p:guide pos="7233"/>
      </p:guideLst>
    </p:cSldViewPr>
  </p:slideViewPr>
  <p:outlineViewPr>
    <p:cViewPr>
      <p:scale>
        <a:sx n="33" d="100"/>
        <a:sy n="33" d="100"/>
      </p:scale>
      <p:origin x="0" y="0"/>
    </p:cViewPr>
  </p:outlineViewPr>
  <p:notesTextViewPr>
    <p:cViewPr>
      <p:scale>
        <a:sx n="120" d="100"/>
        <a:sy n="120" d="100"/>
      </p:scale>
      <p:origin x="0" y="0"/>
    </p:cViewPr>
  </p:notesTextViewPr>
  <p:sorterViewPr>
    <p:cViewPr varScale="1">
      <p:scale>
        <a:sx n="149" d="100"/>
        <a:sy n="149" d="100"/>
      </p:scale>
      <p:origin x="0" y="-1398"/>
    </p:cViewPr>
  </p:sorterViewPr>
  <p:notesViewPr>
    <p:cSldViewPr snapToGrid="0" showGuides="1">
      <p:cViewPr varScale="1">
        <p:scale>
          <a:sx n="74" d="100"/>
          <a:sy n="74" d="100"/>
        </p:scale>
        <p:origin x="3888" y="6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2.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1.xml"/><Relationship Id="rId24" Type="http://schemas.openxmlformats.org/officeDocument/2006/relationships/tags" Target="tags/tag1.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Master" Target="slideMasters/slideMaster5.xml"/><Relationship Id="rId19" Type="http://schemas.openxmlformats.org/officeDocument/2006/relationships/slide" Target="slides/slide9.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4.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t>ASCT, autologous stem cell transplant; MM, multiple myeloma; </a:t>
            </a:r>
            <a:r>
              <a:rPr lang="en-US" i="1" dirty="0"/>
              <a:t>VRd, bortezomib, lenalidomide, and dexamethasone.</a:t>
            </a: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a:t>
            </a:fld>
            <a:endParaRPr lang="en-US" altLang="en-US" dirty="0"/>
          </a:p>
        </p:txBody>
      </p:sp>
    </p:spTree>
    <p:extLst>
      <p:ext uri="{BB962C8B-B14F-4D97-AF65-F5344CB8AC3E}">
        <p14:creationId xmlns:p14="http://schemas.microsoft.com/office/powerpoint/2010/main" val="1745018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a:t>ASCT, autologous stem cell transplant; </a:t>
            </a:r>
            <a:r>
              <a:rPr lang="en-US" i="1" dirty="0"/>
              <a:t>BCMA, B-cell maturation antigen; MM, multiple myeloma; MRD, measurable residual disease; NDMM, newly diagnosed multiple myeloma; PK, pharmacokinetics; R/R, relapsed/refractory; VGPR, very good partial response; </a:t>
            </a:r>
            <a:r>
              <a:rPr lang="en-US" sz="1200" i="1" dirty="0"/>
              <a:t>VRd, bortezomib, lenalidomide, and dexamethasone.</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10</a:t>
            </a:fld>
            <a:endParaRPr lang="en-US" altLang="en-US" dirty="0"/>
          </a:p>
        </p:txBody>
      </p:sp>
    </p:spTree>
    <p:extLst>
      <p:ext uri="{BB962C8B-B14F-4D97-AF65-F5344CB8AC3E}">
        <p14:creationId xmlns:p14="http://schemas.microsoft.com/office/powerpoint/2010/main" val="3590365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8260-42BC-4921-8D33-58809AC7BE3C}" type="slidenum">
              <a:rPr lang="en-US" altLang="en-US" smtClean="0"/>
              <a:pPr>
                <a:spcBef>
                  <a:spcPct val="0"/>
                </a:spcBef>
              </a:pPr>
              <a:t>2</a:t>
            </a:fld>
            <a:endParaRPr lang="en-US" altLang="en-US" dirty="0"/>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solidFill>
                  <a:srgbClr val="FEFDDE"/>
                </a:solidFill>
                <a:latin typeface="Arial" panose="020B0604020202020204" pitchFamily="34" charset="0"/>
              </a:rPr>
              <a:t>Disclaimer: The materials published on the Clinical Care Options website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a:solidFill>
                <a:srgbClr val="FEFDDE"/>
              </a:solidFill>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ADC, antibody–drug conjugate; BCMA, B-cell maturation antigen; IMiD, immunomodulatory drug; mAb, monoclonal antibody; MM, multiple myeloma; MoA, mechanism of action; NDMM, newly diagnosed multiple myeloma; PI, proteasome inhibitor; R/R, relapsed/refractory; SoC, standard of care; VRd, bortezomib, lenalidomide, and dexamethasone.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3</a:t>
            </a:fld>
            <a:endParaRPr lang="en-US" altLang="en-US" dirty="0"/>
          </a:p>
        </p:txBody>
      </p:sp>
    </p:spTree>
    <p:extLst>
      <p:ext uri="{BB962C8B-B14F-4D97-AF65-F5344CB8AC3E}">
        <p14:creationId xmlns:p14="http://schemas.microsoft.com/office/powerpoint/2010/main" val="3455668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a:t>ADA, antidrug antibody; AE, adverse event; ASCT, autologous stem cell transplant;</a:t>
            </a:r>
            <a:r>
              <a:rPr lang="en-US" i="1" dirty="0"/>
              <a:t> CR, complete response; </a:t>
            </a:r>
            <a:r>
              <a:rPr lang="en-US" sz="1200" i="1" dirty="0"/>
              <a:t>ECOG, Eastern Cooperative Oncology Group; MM, multiple myeloma; </a:t>
            </a:r>
            <a:r>
              <a:rPr lang="en-US" i="1" dirty="0"/>
              <a:t>NDMM, newly diagnosed multiple myeloma; ORR, overall response rate; PK, pharmacokinetics; PS, performance status; </a:t>
            </a:r>
            <a:r>
              <a:rPr lang="en-US" sz="1200" i="1" dirty="0"/>
              <a:t>SAE, serious adverse event; SoC, standard of care; VGPR, very good partial response; VRd, bortezomib, lenalidomide, and dexamethasone.</a:t>
            </a:r>
            <a:endParaRPr lang="en-US" i="1" dirty="0"/>
          </a:p>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4</a:t>
            </a:fld>
            <a:endParaRPr lang="en-US" altLang="en-US" dirty="0"/>
          </a:p>
        </p:txBody>
      </p:sp>
    </p:spTree>
    <p:extLst>
      <p:ext uri="{BB962C8B-B14F-4D97-AF65-F5344CB8AC3E}">
        <p14:creationId xmlns:p14="http://schemas.microsoft.com/office/powerpoint/2010/main" val="3344292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t>IgA, immunoglobulin A; IgG, immunoglobulin G; ISS, International Staging System.</a:t>
            </a: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5</a:t>
            </a:fld>
            <a:endParaRPr lang="en-US" altLang="en-US" dirty="0"/>
          </a:p>
        </p:txBody>
      </p:sp>
    </p:spTree>
    <p:extLst>
      <p:ext uri="{BB962C8B-B14F-4D97-AF65-F5344CB8AC3E}">
        <p14:creationId xmlns:p14="http://schemas.microsoft.com/office/powerpoint/2010/main" val="407165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SAE, serious adverse event; SoC, standard of care; TRAE, treatment-related adverse event.</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6</a:t>
            </a:fld>
            <a:endParaRPr lang="en-US" altLang="en-US" dirty="0"/>
          </a:p>
        </p:txBody>
      </p:sp>
    </p:spTree>
    <p:extLst>
      <p:ext uri="{BB962C8B-B14F-4D97-AF65-F5344CB8AC3E}">
        <p14:creationId xmlns:p14="http://schemas.microsoft.com/office/powerpoint/2010/main" val="2934916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BCVA, best corrected visual acuity; KVA, Keratopathy and Visual Acuity.</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7</a:t>
            </a:fld>
            <a:endParaRPr lang="en-US" altLang="en-US" dirty="0"/>
          </a:p>
        </p:txBody>
      </p:sp>
    </p:spTree>
    <p:extLst>
      <p:ext uri="{BB962C8B-B14F-4D97-AF65-F5344CB8AC3E}">
        <p14:creationId xmlns:p14="http://schemas.microsoft.com/office/powerpoint/2010/main" val="3594077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CR, complete response; MRD, measurable residual disease; ORR, overall response rate; PR, partial response; sCR, stringent complete response; SD, stable disease; SoC, standard of care; VGPR, very good partial response.</a:t>
            </a: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8</a:t>
            </a:fld>
            <a:endParaRPr lang="en-US" altLang="en-US" dirty="0"/>
          </a:p>
        </p:txBody>
      </p:sp>
    </p:spTree>
    <p:extLst>
      <p:ext uri="{BB962C8B-B14F-4D97-AF65-F5344CB8AC3E}">
        <p14:creationId xmlns:p14="http://schemas.microsoft.com/office/powerpoint/2010/main" val="3042067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BCMA, B-cell maturation antigen; MM, multiple myeloma; PK, pharmacokinetic; R/R, relapsed/refractory; </a:t>
            </a:r>
            <a:r>
              <a:rPr lang="en-US" sz="1200" i="1" dirty="0"/>
              <a:t>VRd, bortezomib, lenalidomide, and dexamethasone.</a:t>
            </a:r>
            <a:endParaRPr lang="en-US" i="1"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9</a:t>
            </a:fld>
            <a:endParaRPr lang="en-US" altLang="en-US" dirty="0"/>
          </a:p>
        </p:txBody>
      </p:sp>
    </p:spTree>
    <p:extLst>
      <p:ext uri="{BB962C8B-B14F-4D97-AF65-F5344CB8AC3E}">
        <p14:creationId xmlns:p14="http://schemas.microsoft.com/office/powerpoint/2010/main" val="7009150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81BD8D-90B2-44AB-9FF3-1F7A441F1FAE}"/>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55">
            <a:extLst>
              <a:ext uri="{FF2B5EF4-FFF2-40B4-BE49-F238E27FC236}">
                <a16:creationId xmlns:a16="http://schemas.microsoft.com/office/drawing/2014/main" id="{34810A1D-62AF-40D2-BE14-AD3A7D2918C3}"/>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dirty="0"/>
              <a:t>Click to edit Master title style</a:t>
            </a:r>
          </a:p>
        </p:txBody>
      </p:sp>
      <p:pic>
        <p:nvPicPr>
          <p:cNvPr id="20" name="Picture 19">
            <a:extLst>
              <a:ext uri="{FF2B5EF4-FFF2-40B4-BE49-F238E27FC236}">
                <a16:creationId xmlns:a16="http://schemas.microsoft.com/office/drawing/2014/main" id="{BF7C91B4-87FC-4935-9F25-DE5E70BD82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21" name="Straight Connector 20">
            <a:extLst>
              <a:ext uri="{FF2B5EF4-FFF2-40B4-BE49-F238E27FC236}">
                <a16:creationId xmlns:a16="http://schemas.microsoft.com/office/drawing/2014/main" id="{24565F86-5224-49AF-834C-BFD680380CA1}"/>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23" name="Picture 5" descr="CCO_ONC_RGB.jpg">
            <a:extLst>
              <a:ext uri="{FF2B5EF4-FFF2-40B4-BE49-F238E27FC236}">
                <a16:creationId xmlns:a16="http://schemas.microsoft.com/office/drawing/2014/main" id="{A6AEE984-4E13-41A6-A9D5-072DBE2E5ACD}"/>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8901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242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pic>
        <p:nvPicPr>
          <p:cNvPr id="9" name="Picture 18">
            <a:extLst>
              <a:ext uri="{FF2B5EF4-FFF2-40B4-BE49-F238E27FC236}">
                <a16:creationId xmlns:a16="http://schemas.microsoft.com/office/drawing/2014/main" id="{AE3A72E3-C1BB-41C0-975D-BD50CDE8164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r="6606"/>
          <a:stretch>
            <a:fillRect/>
          </a:stretch>
        </p:blipFill>
        <p:spPr bwMode="auto">
          <a:xfrm>
            <a:off x="8412163" y="5357813"/>
            <a:ext cx="377666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670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3739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9682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223763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373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17">
            <a:extLst>
              <a:ext uri="{FF2B5EF4-FFF2-40B4-BE49-F238E27FC236}">
                <a16:creationId xmlns:a16="http://schemas.microsoft.com/office/drawing/2014/main" id="{8747257F-EDEA-4B19-A521-737D316575F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r="6638"/>
          <a:stretch>
            <a:fillRect/>
          </a:stretch>
        </p:blipFill>
        <p:spPr bwMode="auto">
          <a:xfrm>
            <a:off x="8531225" y="3414242"/>
            <a:ext cx="36576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pic>
        <p:nvPicPr>
          <p:cNvPr id="10" name="Picture 4">
            <a:extLst>
              <a:ext uri="{FF2B5EF4-FFF2-40B4-BE49-F238E27FC236}">
                <a16:creationId xmlns:a16="http://schemas.microsoft.com/office/drawing/2014/main" id="{53B952E1-F648-442B-B7FD-EE18F8DA468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48638" y="5994400"/>
            <a:ext cx="36861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72016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5DE67-98D5-BF42-BA55-69641AC644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3E7353-4A01-614A-8E2C-97452C25F6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ACA6CD-3A96-764B-8136-E9678CE640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D8F689-F715-4645-8F44-E83CC9CA8334}"/>
              </a:ext>
            </a:extLst>
          </p:cNvPr>
          <p:cNvSpPr>
            <a:spLocks noGrp="1"/>
          </p:cNvSpPr>
          <p:nvPr>
            <p:ph type="dt" sz="half" idx="10"/>
          </p:nvPr>
        </p:nvSpPr>
        <p:spPr/>
        <p:txBody>
          <a:bodyPr/>
          <a:lstStyle/>
          <a:p>
            <a:fld id="{EDB14188-E20C-8349-BCA2-5AFDACDFA5A1}" type="datetimeFigureOut">
              <a:rPr lang="en-US" smtClean="0"/>
              <a:t>12/16/2021</a:t>
            </a:fld>
            <a:endParaRPr lang="en-US" dirty="0"/>
          </a:p>
        </p:txBody>
      </p:sp>
      <p:sp>
        <p:nvSpPr>
          <p:cNvPr id="6" name="Footer Placeholder 5">
            <a:extLst>
              <a:ext uri="{FF2B5EF4-FFF2-40B4-BE49-F238E27FC236}">
                <a16:creationId xmlns:a16="http://schemas.microsoft.com/office/drawing/2014/main" id="{6CA06E8A-4A7E-E948-9D19-29F1B96A54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7C8AAC-8D94-E043-8B17-4A0C5E0A61C3}"/>
              </a:ext>
            </a:extLst>
          </p:cNvPr>
          <p:cNvSpPr>
            <a:spLocks noGrp="1"/>
          </p:cNvSpPr>
          <p:nvPr>
            <p:ph type="sldNum" sz="quarter" idx="12"/>
          </p:nvPr>
        </p:nvSpPr>
        <p:spPr/>
        <p:txBody>
          <a:bodyPr/>
          <a:lstStyle/>
          <a:p>
            <a:fld id="{1EE26CAD-0878-A14B-BECD-4D45ECEF0934}" type="slidenum">
              <a:rPr lang="en-US" smtClean="0"/>
              <a:t>‹#›</a:t>
            </a:fld>
            <a:endParaRPr lang="en-US" dirty="0"/>
          </a:p>
        </p:txBody>
      </p:sp>
    </p:spTree>
    <p:extLst>
      <p:ext uri="{BB962C8B-B14F-4D97-AF65-F5344CB8AC3E}">
        <p14:creationId xmlns:p14="http://schemas.microsoft.com/office/powerpoint/2010/main" val="17112960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81BD8D-90B2-44AB-9FF3-1F7A441F1FAE}"/>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55">
            <a:extLst>
              <a:ext uri="{FF2B5EF4-FFF2-40B4-BE49-F238E27FC236}">
                <a16:creationId xmlns:a16="http://schemas.microsoft.com/office/drawing/2014/main" id="{34810A1D-62AF-40D2-BE14-AD3A7D2918C3}"/>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dirty="0"/>
              <a:t>Click to edit Master title style</a:t>
            </a:r>
          </a:p>
        </p:txBody>
      </p:sp>
      <p:pic>
        <p:nvPicPr>
          <p:cNvPr id="20" name="Picture 19">
            <a:extLst>
              <a:ext uri="{FF2B5EF4-FFF2-40B4-BE49-F238E27FC236}">
                <a16:creationId xmlns:a16="http://schemas.microsoft.com/office/drawing/2014/main" id="{BF7C91B4-87FC-4935-9F25-DE5E70BD82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21" name="Straight Connector 20">
            <a:extLst>
              <a:ext uri="{FF2B5EF4-FFF2-40B4-BE49-F238E27FC236}">
                <a16:creationId xmlns:a16="http://schemas.microsoft.com/office/drawing/2014/main" id="{24565F86-5224-49AF-834C-BFD680380CA1}"/>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23" name="Picture 5" descr="CCO_ONC_RGB.jpg">
            <a:extLst>
              <a:ext uri="{FF2B5EF4-FFF2-40B4-BE49-F238E27FC236}">
                <a16:creationId xmlns:a16="http://schemas.microsoft.com/office/drawing/2014/main" id="{A6AEE984-4E13-41A6-A9D5-072DBE2E5ACD}"/>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9962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0614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55099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8">
            <a:extLst>
              <a:ext uri="{FF2B5EF4-FFF2-40B4-BE49-F238E27FC236}">
                <a16:creationId xmlns:a16="http://schemas.microsoft.com/office/drawing/2014/main" id="{49293BAA-8C62-4F73-8124-D4D6BEBF88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4581" y="5345430"/>
            <a:ext cx="3827419" cy="1247410"/>
          </a:xfrm>
          <a:prstGeom prst="rect">
            <a:avLst/>
          </a:prstGeom>
        </p:spPr>
      </p:pic>
      <p:cxnSp>
        <p:nvCxnSpPr>
          <p:cNvPr id="10" name="Straight Connector 9">
            <a:extLst>
              <a:ext uri="{FF2B5EF4-FFF2-40B4-BE49-F238E27FC236}">
                <a16:creationId xmlns:a16="http://schemas.microsoft.com/office/drawing/2014/main" id="{F7E97A50-08EF-437E-A636-931428B27154}"/>
              </a:ext>
            </a:extLst>
          </p:cNvPr>
          <p:cNvCxnSpPr/>
          <p:nvPr userDrawn="1"/>
        </p:nvCxnSpPr>
        <p:spPr>
          <a:xfrm>
            <a:off x="1" y="6589713"/>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018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0325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41610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3557519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05900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8B3D9A"/>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pic>
        <p:nvPicPr>
          <p:cNvPr id="12" name="Picture 11">
            <a:extLst>
              <a:ext uri="{FF2B5EF4-FFF2-40B4-BE49-F238E27FC236}">
                <a16:creationId xmlns:a16="http://schemas.microsoft.com/office/drawing/2014/main" id="{5EDCE80E-A528-4F84-999C-167B7BD877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9" name="Picture 5" descr="CCO_ONC_RGB.jpg">
            <a:extLst>
              <a:ext uri="{FF2B5EF4-FFF2-40B4-BE49-F238E27FC236}">
                <a16:creationId xmlns:a16="http://schemas.microsoft.com/office/drawing/2014/main" id="{A8FCC512-B9D6-45E5-83A8-5B1B4BEE1414}"/>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97946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81BD8D-90B2-44AB-9FF3-1F7A441F1FAE}"/>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55">
            <a:extLst>
              <a:ext uri="{FF2B5EF4-FFF2-40B4-BE49-F238E27FC236}">
                <a16:creationId xmlns:a16="http://schemas.microsoft.com/office/drawing/2014/main" id="{34810A1D-62AF-40D2-BE14-AD3A7D2918C3}"/>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dirty="0"/>
              <a:t>Click to edit Master title style</a:t>
            </a:r>
          </a:p>
        </p:txBody>
      </p:sp>
      <p:pic>
        <p:nvPicPr>
          <p:cNvPr id="20" name="Picture 19">
            <a:extLst>
              <a:ext uri="{FF2B5EF4-FFF2-40B4-BE49-F238E27FC236}">
                <a16:creationId xmlns:a16="http://schemas.microsoft.com/office/drawing/2014/main" id="{BF7C91B4-87FC-4935-9F25-DE5E70BD82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21" name="Straight Connector 20">
            <a:extLst>
              <a:ext uri="{FF2B5EF4-FFF2-40B4-BE49-F238E27FC236}">
                <a16:creationId xmlns:a16="http://schemas.microsoft.com/office/drawing/2014/main" id="{24565F86-5224-49AF-834C-BFD680380CA1}"/>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23" name="Picture 5" descr="CCO_ONC_RGB.jpg">
            <a:extLst>
              <a:ext uri="{FF2B5EF4-FFF2-40B4-BE49-F238E27FC236}">
                <a16:creationId xmlns:a16="http://schemas.microsoft.com/office/drawing/2014/main" id="{A6AEE984-4E13-41A6-A9D5-072DBE2E5ACD}"/>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58762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54451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8">
            <a:extLst>
              <a:ext uri="{FF2B5EF4-FFF2-40B4-BE49-F238E27FC236}">
                <a16:creationId xmlns:a16="http://schemas.microsoft.com/office/drawing/2014/main" id="{49293BAA-8C62-4F73-8124-D4D6BEBF88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4581" y="5345430"/>
            <a:ext cx="3827419" cy="1247410"/>
          </a:xfrm>
          <a:prstGeom prst="rect">
            <a:avLst/>
          </a:prstGeom>
        </p:spPr>
      </p:pic>
      <p:cxnSp>
        <p:nvCxnSpPr>
          <p:cNvPr id="10" name="Straight Connector 9">
            <a:extLst>
              <a:ext uri="{FF2B5EF4-FFF2-40B4-BE49-F238E27FC236}">
                <a16:creationId xmlns:a16="http://schemas.microsoft.com/office/drawing/2014/main" id="{F7E97A50-08EF-437E-A636-931428B27154}"/>
              </a:ext>
            </a:extLst>
          </p:cNvPr>
          <p:cNvCxnSpPr/>
          <p:nvPr userDrawn="1"/>
        </p:nvCxnSpPr>
        <p:spPr>
          <a:xfrm>
            <a:off x="1" y="6589713"/>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1665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079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8">
            <a:extLst>
              <a:ext uri="{FF2B5EF4-FFF2-40B4-BE49-F238E27FC236}">
                <a16:creationId xmlns:a16="http://schemas.microsoft.com/office/drawing/2014/main" id="{49293BAA-8C62-4F73-8124-D4D6BEBF88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4581" y="5345430"/>
            <a:ext cx="3827419" cy="1247410"/>
          </a:xfrm>
          <a:prstGeom prst="rect">
            <a:avLst/>
          </a:prstGeom>
        </p:spPr>
      </p:pic>
      <p:cxnSp>
        <p:nvCxnSpPr>
          <p:cNvPr id="10" name="Straight Connector 9">
            <a:extLst>
              <a:ext uri="{FF2B5EF4-FFF2-40B4-BE49-F238E27FC236}">
                <a16:creationId xmlns:a16="http://schemas.microsoft.com/office/drawing/2014/main" id="{F7E97A50-08EF-437E-A636-931428B27154}"/>
              </a:ext>
            </a:extLst>
          </p:cNvPr>
          <p:cNvCxnSpPr/>
          <p:nvPr userDrawn="1"/>
        </p:nvCxnSpPr>
        <p:spPr>
          <a:xfrm>
            <a:off x="1" y="6589713"/>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7007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151561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8151465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131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8B3D9A"/>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pic>
        <p:nvPicPr>
          <p:cNvPr id="12" name="Picture 11">
            <a:extLst>
              <a:ext uri="{FF2B5EF4-FFF2-40B4-BE49-F238E27FC236}">
                <a16:creationId xmlns:a16="http://schemas.microsoft.com/office/drawing/2014/main" id="{5EDCE80E-A528-4F84-999C-167B7BD877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9" name="Picture 5" descr="CCO_ONC_RGB.jpg">
            <a:extLst>
              <a:ext uri="{FF2B5EF4-FFF2-40B4-BE49-F238E27FC236}">
                <a16:creationId xmlns:a16="http://schemas.microsoft.com/office/drawing/2014/main" id="{A8FCC512-B9D6-45E5-83A8-5B1B4BEE1414}"/>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6434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5AE0D20-52C4-48A2-89D4-172F2B1999E4}"/>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Rectangle 55">
            <a:extLst>
              <a:ext uri="{FF2B5EF4-FFF2-40B4-BE49-F238E27FC236}">
                <a16:creationId xmlns:a16="http://schemas.microsoft.com/office/drawing/2014/main" id="{BF36614D-B8F2-481E-A87C-8DAC5BE9301F}"/>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dirty="0"/>
              <a:t>Click to edit Master title style</a:t>
            </a:r>
          </a:p>
        </p:txBody>
      </p:sp>
      <p:cxnSp>
        <p:nvCxnSpPr>
          <p:cNvPr id="23" name="Straight Connector 22">
            <a:extLst>
              <a:ext uri="{FF2B5EF4-FFF2-40B4-BE49-F238E27FC236}">
                <a16:creationId xmlns:a16="http://schemas.microsoft.com/office/drawing/2014/main" id="{26515A54-8674-49F7-B1B4-23E0F7F8AB6D}"/>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7" name="Picture 6" descr="A picture containing graphical user interface&#10;&#10;Description automatically generated">
            <a:extLst>
              <a:ext uri="{FF2B5EF4-FFF2-40B4-BE49-F238E27FC236}">
                <a16:creationId xmlns:a16="http://schemas.microsoft.com/office/drawing/2014/main" id="{1AE0BAE1-3D36-4D10-A7AD-BD8590621F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43032" y="5361711"/>
            <a:ext cx="2307155" cy="1231685"/>
          </a:xfrm>
          <a:prstGeom prst="rect">
            <a:avLst/>
          </a:prstGeom>
        </p:spPr>
      </p:pic>
    </p:spTree>
    <p:extLst>
      <p:ext uri="{BB962C8B-B14F-4D97-AF65-F5344CB8AC3E}">
        <p14:creationId xmlns:p14="http://schemas.microsoft.com/office/powerpoint/2010/main" val="31329412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37495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7" name="Picture 6" descr="A picture containing icon&#10;&#10;Description automatically generated">
            <a:extLst>
              <a:ext uri="{FF2B5EF4-FFF2-40B4-BE49-F238E27FC236}">
                <a16:creationId xmlns:a16="http://schemas.microsoft.com/office/drawing/2014/main" id="{04DEA507-47F0-47F5-8FDD-F2A67A5FC6F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CA1E1C1F-8052-4D46-95F6-4763DA532C1B}"/>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5473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743769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912093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74197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909282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65166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F15D22"/>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192E0BE1-26BC-407D-B1CF-75415D998CC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13" name="Rectangle 12">
            <a:extLst>
              <a:ext uri="{FF2B5EF4-FFF2-40B4-BE49-F238E27FC236}">
                <a16:creationId xmlns:a16="http://schemas.microsoft.com/office/drawing/2014/main" id="{4986DC48-4FA6-4EE5-809A-311FCAB745D3}"/>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5" name="Straight Connector 14">
            <a:extLst>
              <a:ext uri="{FF2B5EF4-FFF2-40B4-BE49-F238E27FC236}">
                <a16:creationId xmlns:a16="http://schemas.microsoft.com/office/drawing/2014/main" id="{5199828E-9944-45B0-9FE6-AFE44FC8F08F}"/>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05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967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50055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6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8B3D9A"/>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pic>
        <p:nvPicPr>
          <p:cNvPr id="12" name="Picture 11">
            <a:extLst>
              <a:ext uri="{FF2B5EF4-FFF2-40B4-BE49-F238E27FC236}">
                <a16:creationId xmlns:a16="http://schemas.microsoft.com/office/drawing/2014/main" id="{5EDCE80E-A528-4F84-999C-167B7BD877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9" name="Picture 5" descr="CCO_ONC_RGB.jpg">
            <a:extLst>
              <a:ext uri="{FF2B5EF4-FFF2-40B4-BE49-F238E27FC236}">
                <a16:creationId xmlns:a16="http://schemas.microsoft.com/office/drawing/2014/main" id="{A8FCC512-B9D6-45E5-83A8-5B1B4BEE1414}"/>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058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0" name="Picture 12">
            <a:extLst>
              <a:ext uri="{FF2B5EF4-FFF2-40B4-BE49-F238E27FC236}">
                <a16:creationId xmlns:a16="http://schemas.microsoft.com/office/drawing/2014/main" id="{39FA180E-C2BE-46AF-AC4E-CD561BB6D6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1575" y="3665838"/>
            <a:ext cx="60769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picture containing holding, woman, hand, table&#10;&#10;Description automatically generated">
            <a:extLst>
              <a:ext uri="{FF2B5EF4-FFF2-40B4-BE49-F238E27FC236}">
                <a16:creationId xmlns:a16="http://schemas.microsoft.com/office/drawing/2014/main" id="{4AF6D221-930B-4605-80B6-CE32FB225A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11575" y="3657600"/>
            <a:ext cx="6086475" cy="3200400"/>
          </a:xfrm>
          <a:prstGeom prst="rect">
            <a:avLst/>
          </a:prstGeom>
        </p:spPr>
      </p:pic>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endParaRPr lang="en-US" dirty="0"/>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3900">
                <a:solidFill>
                  <a:srgbClr val="455560"/>
                </a:solidFill>
              </a:defRPr>
            </a:lvl1pPr>
          </a:lstStyle>
          <a:p>
            <a:r>
              <a:rPr lang="en-US"/>
              <a:t>Click to edit Master title style</a:t>
            </a:r>
            <a:endParaRPr lang="en-US" dirty="0"/>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7" name="Picture 16">
            <a:extLst>
              <a:ext uri="{FF2B5EF4-FFF2-40B4-BE49-F238E27FC236}">
                <a16:creationId xmlns:a16="http://schemas.microsoft.com/office/drawing/2014/main" id="{0674685D-7653-4B36-B1A2-183715BD99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auto">
          <a:xfrm>
            <a:off x="9058987" y="328761"/>
            <a:ext cx="2662401" cy="94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47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5" name="Straight Connector 4">
            <a:extLst>
              <a:ext uri="{FF2B5EF4-FFF2-40B4-BE49-F238E27FC236}">
                <a16:creationId xmlns:a16="http://schemas.microsoft.com/office/drawing/2014/main" id="{5D43CC73-466D-4F58-8CB4-E7D562EE94BD}"/>
              </a:ext>
            </a:extLst>
          </p:cNvPr>
          <p:cNvCxnSpPr/>
          <p:nvPr/>
        </p:nvCxnSpPr>
        <p:spPr>
          <a:xfrm>
            <a:off x="1" y="6745288"/>
            <a:ext cx="12192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445712330"/>
      </p:ext>
    </p:extLst>
  </p:cSld>
  <p:clrMap bg1="dk2" tx1="lt1" bg2="dk1" tx2="lt2" accent1="accent1" accent2="accent2" accent3="accent3" accent4="accent4" accent5="accent5" accent6="accent6" hlink="hlink" folHlink="folHlink"/>
  <p:sldLayoutIdLst>
    <p:sldLayoutId id="2147484655" r:id="rId1"/>
    <p:sldLayoutId id="2147484656" r:id="rId2"/>
    <p:sldLayoutId id="2147484657" r:id="rId3"/>
    <p:sldLayoutId id="2147484658" r:id="rId4"/>
    <p:sldLayoutId id="2147484659" r:id="rId5"/>
    <p:sldLayoutId id="2147484660" r:id="rId6"/>
    <p:sldLayoutId id="2147484661" r:id="rId7"/>
    <p:sldLayoutId id="2147484662"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47745"/>
      </p:ext>
    </p:extLst>
  </p:cSld>
  <p:clrMap bg1="dk2" tx1="lt1" bg2="dk1" tx2="lt2" accent1="accent1" accent2="accent2" accent3="accent3" accent4="accent4" accent5="accent5" accent6="accent6" hlink="hlink" folHlink="folHlink"/>
  <p:sldLayoutIdLst>
    <p:sldLayoutId id="2147484664" r:id="rId1"/>
    <p:sldLayoutId id="2147484665" r:id="rId2"/>
    <p:sldLayoutId id="2147484666" r:id="rId3"/>
    <p:sldLayoutId id="2147484667" r:id="rId4"/>
    <p:sldLayoutId id="2147484668" r:id="rId5"/>
    <p:sldLayoutId id="2147484669" r:id="rId6"/>
    <p:sldLayoutId id="2147484670" r:id="rId7"/>
    <p:sldLayoutId id="2147484671" r:id="rId8"/>
    <p:sldLayoutId id="2147484672" r:id="rId9"/>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5" name="Straight Connector 4">
            <a:extLst>
              <a:ext uri="{FF2B5EF4-FFF2-40B4-BE49-F238E27FC236}">
                <a16:creationId xmlns:a16="http://schemas.microsoft.com/office/drawing/2014/main" id="{5D43CC73-466D-4F58-8CB4-E7D562EE94BD}"/>
              </a:ext>
            </a:extLst>
          </p:cNvPr>
          <p:cNvCxnSpPr/>
          <p:nvPr/>
        </p:nvCxnSpPr>
        <p:spPr>
          <a:xfrm>
            <a:off x="1" y="6745288"/>
            <a:ext cx="12192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148340122"/>
      </p:ext>
    </p:extLst>
  </p:cSld>
  <p:clrMap bg1="dk2" tx1="lt1" bg2="dk1" tx2="lt2" accent1="accent1" accent2="accent2" accent3="accent3" accent4="accent4" accent5="accent5" accent6="accent6" hlink="hlink" folHlink="folHlink"/>
  <p:sldLayoutIdLst>
    <p:sldLayoutId id="2147484674" r:id="rId1"/>
    <p:sldLayoutId id="2147484675" r:id="rId2"/>
    <p:sldLayoutId id="2147484676" r:id="rId3"/>
    <p:sldLayoutId id="2147484677" r:id="rId4"/>
    <p:sldLayoutId id="2147484678" r:id="rId5"/>
    <p:sldLayoutId id="2147484679" r:id="rId6"/>
    <p:sldLayoutId id="2147484680" r:id="rId7"/>
    <p:sldLayoutId id="2147484681"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5" name="Straight Connector 4">
            <a:extLst>
              <a:ext uri="{FF2B5EF4-FFF2-40B4-BE49-F238E27FC236}">
                <a16:creationId xmlns:a16="http://schemas.microsoft.com/office/drawing/2014/main" id="{5D43CC73-466D-4F58-8CB4-E7D562EE94BD}"/>
              </a:ext>
            </a:extLst>
          </p:cNvPr>
          <p:cNvCxnSpPr/>
          <p:nvPr/>
        </p:nvCxnSpPr>
        <p:spPr>
          <a:xfrm>
            <a:off x="1" y="6745288"/>
            <a:ext cx="12192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1369133449"/>
      </p:ext>
    </p:extLst>
  </p:cSld>
  <p:clrMap bg1="dk2" tx1="lt1" bg2="dk1" tx2="lt2" accent1="accent1" accent2="accent2" accent3="accent3" accent4="accent4" accent5="accent5" accent6="accent6" hlink="hlink" folHlink="folHlink"/>
  <p:sldLayoutIdLst>
    <p:sldLayoutId id="2147484683" r:id="rId1"/>
    <p:sldLayoutId id="2147484684" r:id="rId2"/>
    <p:sldLayoutId id="2147484685" r:id="rId3"/>
    <p:sldLayoutId id="2147484686" r:id="rId4"/>
    <p:sldLayoutId id="2147484687" r:id="rId5"/>
    <p:sldLayoutId id="2147484688" r:id="rId6"/>
    <p:sldLayoutId id="2147484689" r:id="rId7"/>
    <p:sldLayoutId id="2147484690"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A23480E7-968A-48C7-8C6C-4C950E843AED}"/>
              </a:ext>
            </a:extLst>
          </p:cNvPr>
          <p:cNvCxnSpPr/>
          <p:nvPr userDrawn="1"/>
        </p:nvCxnSpPr>
        <p:spPr>
          <a:xfrm>
            <a:off x="1" y="674353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1276282295"/>
      </p:ext>
    </p:extLst>
  </p:cSld>
  <p:clrMap bg1="dk2" tx1="lt1" bg2="dk1" tx2="lt2" accent1="accent1" accent2="accent2" accent3="accent3" accent4="accent4" accent5="accent5" accent6="accent6" hlink="hlink" folHlink="folHlink"/>
  <p:sldLayoutIdLst>
    <p:sldLayoutId id="2147484692" r:id="rId1"/>
    <p:sldLayoutId id="2147484693" r:id="rId2"/>
    <p:sldLayoutId id="2147484694" r:id="rId3"/>
    <p:sldLayoutId id="2147484695" r:id="rId4"/>
    <p:sldLayoutId id="2147484696" r:id="rId5"/>
    <p:sldLayoutId id="2147484697" r:id="rId6"/>
    <p:sldLayoutId id="2147484698" r:id="rId7"/>
    <p:sldLayoutId id="2147484699"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clinicaloptions.com/oncology" TargetMode="External"/><Relationship Id="rId2" Type="http://schemas.openxmlformats.org/officeDocument/2006/relationships/notesSlide" Target="../notesSlides/notesSlide11.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35.xml"/><Relationship Id="rId5" Type="http://schemas.openxmlformats.org/officeDocument/2006/relationships/hyperlink" Target="http://www.clinicaloptions.com/" TargetMode="Externa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p:txBody>
          <a:bodyPr>
            <a:normAutofit/>
          </a:bodyPr>
          <a:lstStyle/>
          <a:p>
            <a:r>
              <a:rPr lang="en-US" sz="4000" dirty="0"/>
              <a:t>Phase I DREAMM-9 Study of </a:t>
            </a:r>
            <a:br>
              <a:rPr lang="en-US" sz="4000" dirty="0"/>
            </a:br>
            <a:r>
              <a:rPr lang="en-US" sz="4000" dirty="0"/>
              <a:t>Belantamab Mafodotin + VRd in </a:t>
            </a:r>
            <a:br>
              <a:rPr lang="en-US" sz="4000" dirty="0"/>
            </a:br>
            <a:r>
              <a:rPr lang="en-US" sz="4000" dirty="0"/>
              <a:t>ASCT-Ineligible Newly Diagnosed MM</a:t>
            </a:r>
            <a:endParaRPr lang="en-US" altLang="en-US" sz="4000" dirty="0"/>
          </a:p>
        </p:txBody>
      </p:sp>
      <p:sp>
        <p:nvSpPr>
          <p:cNvPr id="10" name="Text Box 21">
            <a:extLst>
              <a:ext uri="{FF2B5EF4-FFF2-40B4-BE49-F238E27FC236}">
                <a16:creationId xmlns:a16="http://schemas.microsoft.com/office/drawing/2014/main" id="{CAFB79BD-389E-4577-B868-FC75505BBD7F}"/>
              </a:ext>
            </a:extLst>
          </p:cNvPr>
          <p:cNvSpPr txBox="1">
            <a:spLocks noChangeArrowheads="1"/>
          </p:cNvSpPr>
          <p:nvPr/>
        </p:nvSpPr>
        <p:spPr bwMode="auto">
          <a:xfrm>
            <a:off x="423864" y="6189649"/>
            <a:ext cx="72991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This program is supported by educational grants from AbbVie; AstraZeneca; Daiichi Sankyo, Inc.; GlaxoSmithKline; Incyte Corporation; Jazz Pharmaceuticals; Merck Sharp &amp; Dohme Corp.; and Novartis Pharmaceuticals Corporation. </a:t>
            </a:r>
          </a:p>
        </p:txBody>
      </p:sp>
      <p:sp>
        <p:nvSpPr>
          <p:cNvPr id="11" name="Rectangle 14">
            <a:extLst>
              <a:ext uri="{FF2B5EF4-FFF2-40B4-BE49-F238E27FC236}">
                <a16:creationId xmlns:a16="http://schemas.microsoft.com/office/drawing/2014/main" id="{28BC485E-66B3-4B28-B078-DE2C15D0A7E3}"/>
              </a:ext>
            </a:extLst>
          </p:cNvPr>
          <p:cNvSpPr txBox="1">
            <a:spLocks noChangeArrowheads="1"/>
          </p:cNvSpPr>
          <p:nvPr/>
        </p:nvSpPr>
        <p:spPr bwMode="invGray">
          <a:xfrm>
            <a:off x="704850" y="3221038"/>
            <a:ext cx="6216650" cy="815975"/>
          </a:xfrm>
          <a:prstGeom prst="rect">
            <a:avLst/>
          </a:prstGeom>
          <a:noFill/>
          <a:ln>
            <a:noFill/>
          </a:ln>
        </p:spPr>
        <p:txBody>
          <a:bodyPr/>
          <a:lstStyle>
            <a:lvl1pPr marL="0" indent="0" algn="l" rtl="0" eaLnBrk="0" fontAlgn="base" hangingPunct="0">
              <a:lnSpc>
                <a:spcPct val="100000"/>
              </a:lnSpc>
              <a:spcBef>
                <a:spcPts val="1000"/>
              </a:spcBef>
              <a:spcAft>
                <a:spcPts val="700"/>
              </a:spcAft>
              <a:buClr>
                <a:srgbClr val="FEFDDE"/>
              </a:buClr>
              <a:buFont typeface="Wingdings" pitchFamily="2" charset="2"/>
              <a:buNone/>
              <a:defRPr sz="1800" b="0">
                <a:solidFill>
                  <a:schemeClr val="tx1"/>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
                <a:srgbClr val="FEFDDE"/>
              </a:buClr>
              <a:buSzTx/>
              <a:buFont typeface="Wingdings" pitchFamily="2" charset="2"/>
              <a:buNone/>
              <a:tabLst/>
              <a:defRPr/>
            </a:pPr>
            <a:r>
              <a:rPr kumimoji="0" lang="en-US" sz="2200" b="1"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CCO Independent Conference Coverage Highlights*</a:t>
            </a:r>
            <a:br>
              <a:rPr kumimoji="0" lang="en-US" sz="2200" b="1" i="0" u="none" strike="noStrike" kern="0" cap="none" spc="0" normalizeH="0" baseline="0" noProof="0" dirty="0">
                <a:ln>
                  <a:noFill/>
                </a:ln>
                <a:solidFill>
                  <a:srgbClr val="455560"/>
                </a:solidFill>
                <a:effectLst/>
                <a:uLnTx/>
                <a:uFillTx/>
                <a:latin typeface="Calibri" panose="020F0502020204030204" pitchFamily="34" charset="0"/>
                <a:ea typeface="+mn-ea"/>
                <a:cs typeface="+mn-cs"/>
              </a:rPr>
            </a:br>
            <a:r>
              <a:rPr kumimoji="0" lang="en-US" sz="16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of the </a:t>
            </a:r>
            <a:r>
              <a:rPr kumimoji="0" lang="en-US" sz="1600" b="0" i="1" u="none" strike="noStrike" kern="0" cap="none" spc="0" normalizeH="0" baseline="0" noProof="0" dirty="0">
                <a:ln>
                  <a:noFill/>
                </a:ln>
                <a:solidFill>
                  <a:srgbClr val="455560"/>
                </a:solidFill>
                <a:effectLst/>
                <a:uLnTx/>
                <a:uFillTx/>
                <a:latin typeface="Calibri" panose="020F0502020204030204" pitchFamily="34" charset="0"/>
                <a:ea typeface="+mn-ea"/>
                <a:cs typeface="+mn-cs"/>
              </a:rPr>
              <a:t>2021 ASH Annual Meeting, December 11-14, 2021</a:t>
            </a:r>
            <a:br>
              <a:rPr kumimoji="0" lang="en-US" sz="1600" b="0" i="1" u="none" strike="noStrike" kern="0" cap="none" spc="0" normalizeH="0" baseline="0" noProof="0" dirty="0">
                <a:ln>
                  <a:noFill/>
                </a:ln>
                <a:solidFill>
                  <a:srgbClr val="455560"/>
                </a:solidFill>
                <a:effectLst/>
                <a:uLnTx/>
                <a:uFillTx/>
                <a:latin typeface="Calibri" panose="020F0502020204030204" pitchFamily="34" charset="0"/>
                <a:ea typeface="+mn-ea"/>
                <a:cs typeface="+mn-cs"/>
              </a:rPr>
            </a:br>
            <a:r>
              <a:rPr kumimoji="0" lang="en-US" sz="1600" b="0" i="1" u="none" strike="noStrike" kern="0" cap="none" spc="0" normalizeH="0" baseline="0" noProof="0" dirty="0">
                <a:ln>
                  <a:noFill/>
                </a:ln>
                <a:solidFill>
                  <a:srgbClr val="455560"/>
                </a:solidFill>
                <a:effectLst/>
                <a:uLnTx/>
                <a:uFillTx/>
                <a:latin typeface="Calibri" panose="020F0502020204030204" pitchFamily="34" charset="0"/>
                <a:ea typeface="+mn-ea"/>
                <a:cs typeface="+mn-cs"/>
              </a:rPr>
              <a:t>Atlanta, Georgia</a:t>
            </a:r>
            <a:endParaRPr kumimoji="0" lang="en-US" altLang="en-US" sz="1600" b="0" i="0" u="none" strike="noStrike" kern="0" cap="none" spc="0" normalizeH="0" baseline="0" noProof="0" dirty="0">
              <a:ln>
                <a:noFill/>
              </a:ln>
              <a:solidFill>
                <a:srgbClr val="455560"/>
              </a:solidFill>
              <a:effectLst/>
              <a:uLnTx/>
              <a:uFillTx/>
              <a:latin typeface="Calibri" panose="020F0502020204030204" pitchFamily="34" charset="0"/>
              <a:ea typeface="+mn-ea"/>
              <a:cs typeface="+mn-cs"/>
            </a:endParaRPr>
          </a:p>
        </p:txBody>
      </p:sp>
      <p:sp>
        <p:nvSpPr>
          <p:cNvPr id="12" name="Text Box 10">
            <a:extLst>
              <a:ext uri="{FF2B5EF4-FFF2-40B4-BE49-F238E27FC236}">
                <a16:creationId xmlns:a16="http://schemas.microsoft.com/office/drawing/2014/main" id="{B68943A8-7B4E-4C7C-A9FE-B03222924814}"/>
              </a:ext>
            </a:extLst>
          </p:cNvPr>
          <p:cNvSpPr txBox="1">
            <a:spLocks noChangeArrowheads="1"/>
          </p:cNvSpPr>
          <p:nvPr/>
        </p:nvSpPr>
        <p:spPr bwMode="gray">
          <a:xfrm>
            <a:off x="704850" y="4081463"/>
            <a:ext cx="4879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8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*CCO is an independent medical education company that provides state-of-the-art medical information to healthcare professionals through conference coverage and other educational 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DREAMM-9: Conclusions</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0" name="Content Placeholder 2">
            <a:extLst>
              <a:ext uri="{FF2B5EF4-FFF2-40B4-BE49-F238E27FC236}">
                <a16:creationId xmlns:a16="http://schemas.microsoft.com/office/drawing/2014/main" id="{4E47B534-8A4B-4D33-840C-2D29FA589FEE}"/>
              </a:ext>
            </a:extLst>
          </p:cNvPr>
          <p:cNvSpPr>
            <a:spLocks noGrp="1"/>
          </p:cNvSpPr>
          <p:nvPr>
            <p:ph idx="1"/>
          </p:nvPr>
        </p:nvSpPr>
        <p:spPr>
          <a:xfrm>
            <a:off x="604675" y="1513047"/>
            <a:ext cx="11359527" cy="4650686"/>
          </a:xfrm>
        </p:spPr>
        <p:txBody>
          <a:bodyPr/>
          <a:lstStyle/>
          <a:p>
            <a:r>
              <a:rPr lang="en-US" sz="2000" dirty="0"/>
              <a:t>Initial data from DREAMM-9 indicate that safety profile of belantamab mafodotin + VRd for patients with NDMM who are not eligible for ASCT was similar to known safety of belantamab mafodotin alone in patients with R/R MM</a:t>
            </a:r>
            <a:r>
              <a:rPr lang="en-US" sz="2000" baseline="30000" dirty="0"/>
              <a:t>1-3</a:t>
            </a:r>
            <a:endParaRPr lang="en-US" sz="2000" dirty="0"/>
          </a:p>
          <a:p>
            <a:pPr lvl="1">
              <a:spcBef>
                <a:spcPts val="400"/>
              </a:spcBef>
            </a:pPr>
            <a:r>
              <a:rPr lang="en-US" sz="1800" dirty="0"/>
              <a:t>Extended dosing schedules and/or lower doses seem to result in lower rates of corneal events without compromising efficacy</a:t>
            </a:r>
          </a:p>
          <a:p>
            <a:r>
              <a:rPr lang="en-US" sz="2000" dirty="0"/>
              <a:t>Promising efficacy observed</a:t>
            </a:r>
            <a:r>
              <a:rPr lang="en-US" sz="2000" baseline="30000" dirty="0"/>
              <a:t>1</a:t>
            </a:r>
            <a:endParaRPr lang="en-US" sz="2000" dirty="0"/>
          </a:p>
          <a:p>
            <a:pPr lvl="1">
              <a:spcBef>
                <a:spcPts val="400"/>
              </a:spcBef>
            </a:pPr>
            <a:r>
              <a:rPr lang="en-US" sz="1800" dirty="0"/>
              <a:t>≥VGPR achieved in &gt;50% of patients across cohorts</a:t>
            </a:r>
          </a:p>
          <a:p>
            <a:pPr lvl="1">
              <a:spcBef>
                <a:spcPts val="400"/>
              </a:spcBef>
            </a:pPr>
            <a:r>
              <a:rPr lang="en-US" sz="1800" dirty="0"/>
              <a:t>7/9 patients receiving belantamab mafodotin 1.9 mg/kg Q3/4W + VRd achieved MRD negativity at </a:t>
            </a:r>
            <a:br>
              <a:rPr lang="en-US" sz="1800" dirty="0"/>
            </a:br>
            <a:r>
              <a:rPr lang="en-US" sz="1800" dirty="0"/>
              <a:t>first assessment after VGPR</a:t>
            </a:r>
          </a:p>
          <a:p>
            <a:r>
              <a:rPr lang="en-US" sz="2000" dirty="0"/>
              <a:t>Compared with preinfusion levels, all evaluable patients receiving belantamab mafodotin 1.9 mg/kg Q3/4W + VRd showed decrease in soluble BCMA serum levels at end of infusion</a:t>
            </a:r>
            <a:r>
              <a:rPr lang="en-US" sz="2000" baseline="30000" dirty="0"/>
              <a:t>1</a:t>
            </a:r>
          </a:p>
          <a:p>
            <a:r>
              <a:rPr lang="en-US" sz="2000" dirty="0"/>
              <a:t>PK profile of belantamab mafodotin similar to that previously demonstrated in patients with R/R MM, considering baseline characteristics</a:t>
            </a:r>
            <a:r>
              <a:rPr lang="en-US" sz="2000" baseline="30000" dirty="0"/>
              <a:t>1,4,5</a:t>
            </a:r>
          </a:p>
        </p:txBody>
      </p:sp>
      <p:sp>
        <p:nvSpPr>
          <p:cNvPr id="12" name="Text Box 15">
            <a:extLst>
              <a:ext uri="{FF2B5EF4-FFF2-40B4-BE49-F238E27FC236}">
                <a16:creationId xmlns:a16="http://schemas.microsoft.com/office/drawing/2014/main" id="{699D0C60-B27C-7344-8A4A-B980FBA134E2}"/>
              </a:ext>
            </a:extLst>
          </p:cNvPr>
          <p:cNvSpPr txBox="1">
            <a:spLocks noChangeArrowheads="1"/>
          </p:cNvSpPr>
          <p:nvPr/>
        </p:nvSpPr>
        <p:spPr bwMode="auto">
          <a:xfrm>
            <a:off x="412751" y="6204249"/>
            <a:ext cx="7853362" cy="461665"/>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1. Usmani</a:t>
            </a:r>
            <a:r>
              <a:rPr lang="en-US" altLang="en-US" sz="1200" b="0" spc="-10" dirty="0">
                <a:solidFill>
                  <a:schemeClr val="bg2"/>
                </a:solidFill>
                <a:latin typeface="Calibri" panose="020F0502020204030204" pitchFamily="34" charset="0"/>
              </a:rPr>
              <a:t>. ASH 2021. Abstr 2738. 2. </a:t>
            </a:r>
            <a:r>
              <a:rPr lang="de-DE" altLang="en-US" sz="1200" b="0" spc="-10" dirty="0">
                <a:solidFill>
                  <a:schemeClr val="bg2"/>
                </a:solidFill>
                <a:latin typeface="Calibri" panose="020F0502020204030204" pitchFamily="34" charset="0"/>
              </a:rPr>
              <a:t>Tai. Immunotherapy. 2015;7:1187. 3. Montes de Oca. Mol Cancer Ther. 2021;20:1941. </a:t>
            </a:r>
            <a:br>
              <a:rPr lang="de-DE" altLang="en-US" sz="1200" b="0" spc="-10" dirty="0">
                <a:solidFill>
                  <a:schemeClr val="bg2"/>
                </a:solidFill>
                <a:latin typeface="Calibri" panose="020F0502020204030204" pitchFamily="34" charset="0"/>
              </a:rPr>
            </a:br>
            <a:r>
              <a:rPr lang="de-DE" altLang="en-US" sz="1200" b="0" spc="-10" dirty="0">
                <a:solidFill>
                  <a:schemeClr val="bg2"/>
                </a:solidFill>
                <a:latin typeface="Calibri" panose="020F0502020204030204" pitchFamily="34" charset="0"/>
              </a:rPr>
              <a:t>4. </a:t>
            </a:r>
            <a:r>
              <a:rPr lang="en-US" altLang="en-US" sz="1200" b="0" spc="-10" dirty="0">
                <a:solidFill>
                  <a:schemeClr val="bg2"/>
                </a:solidFill>
                <a:latin typeface="Calibri" panose="020F0502020204030204" pitchFamily="34" charset="0"/>
              </a:rPr>
              <a:t>Rathi. CPT Pharmacometrics Syst Pharmacol. 2021;10:851. 5. Ferron-Brady. Clin Pharmacol Ther. 2021:110:1282.</a:t>
            </a:r>
            <a:endParaRPr lang="en-US" altLang="en-US" sz="1200" b="0" dirty="0">
              <a:solidFill>
                <a:schemeClr val="bg2"/>
              </a:solidFill>
              <a:latin typeface="Calibri" panose="020F0502020204030204" pitchFamily="34" charset="0"/>
            </a:endParaRPr>
          </a:p>
        </p:txBody>
      </p:sp>
    </p:spTree>
    <p:extLst>
      <p:ext uri="{BB962C8B-B14F-4D97-AF65-F5344CB8AC3E}">
        <p14:creationId xmlns:p14="http://schemas.microsoft.com/office/powerpoint/2010/main" val="3280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p:txBody>
          <a:bodyPr/>
          <a:lstStyle/>
          <a:p>
            <a:r>
              <a:rPr lang="en-US" dirty="0">
                <a:solidFill>
                  <a:srgbClr val="E1471D"/>
                </a:solidFill>
                <a:hlinkClick r:id="rId3"/>
              </a:rPr>
              <a:t>clinicaloptions.com/oncology</a:t>
            </a:r>
            <a:endParaRPr lang="en-US" u="sng" dirty="0">
              <a:solidFill>
                <a:srgbClr val="E1471D"/>
              </a:solidFill>
            </a:endParaRPr>
          </a:p>
          <a:p>
            <a:endParaRPr lang="en-US" dirty="0"/>
          </a:p>
        </p:txBody>
      </p:sp>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ASH 2021!</a:t>
            </a: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sp>
        <p:nvSpPr>
          <p:cNvPr id="2" name="Content Placeholder 1">
            <a:extLst>
              <a:ext uri="{FF2B5EF4-FFF2-40B4-BE49-F238E27FC236}">
                <a16:creationId xmlns:a16="http://schemas.microsoft.com/office/drawing/2014/main" id="{9B341F70-966F-4AE0-9891-86B5E504500D}"/>
              </a:ext>
            </a:extLst>
          </p:cNvPr>
          <p:cNvSpPr>
            <a:spLocks noGrp="1"/>
          </p:cNvSpPr>
          <p:nvPr>
            <p:ph sz="quarter" idx="10"/>
          </p:nvPr>
        </p:nvSpPr>
        <p:spPr/>
        <p:txBody>
          <a:bodyPr/>
          <a:lstStyle/>
          <a:p>
            <a:pPr marL="0" marR="0" lvl="0" indent="0" algn="l" defTabSz="914400" rtl="0" eaLnBrk="1" fontAlgn="base" latinLnBrk="0" hangingPunct="1">
              <a:lnSpc>
                <a:spcPct val="90000"/>
              </a:lnSpc>
              <a:spcBef>
                <a:spcPts val="1000"/>
              </a:spcBef>
              <a:spcAft>
                <a:spcPts val="700"/>
              </a:spcAft>
              <a:buClr>
                <a:srgbClr val="682E74"/>
              </a:buClr>
              <a:buSzTx/>
              <a:buFontTx/>
              <a:buNone/>
              <a:tabLst/>
              <a:defRPr/>
            </a:pPr>
            <a:r>
              <a:rPr kumimoji="0" lang="en-US" sz="20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Short slideset summaries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and </a:t>
            </a:r>
            <a:r>
              <a:rPr kumimoji="0" lang="en-US" sz="20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additional CME-certified analyses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with expert faculty commentary on key studies in:</a:t>
            </a:r>
          </a:p>
          <a:p>
            <a:pPr marL="342900" indent="-342900">
              <a:spcBef>
                <a:spcPts val="600"/>
              </a:spcBef>
              <a:spcAft>
                <a:spcPts val="0"/>
              </a:spcAft>
              <a:buFont typeface="Wingdings" pitchFamily="2" charset="2"/>
              <a:buChar char="§"/>
              <a:defRPr/>
            </a:pPr>
            <a:r>
              <a:rPr lang="en-US" sz="2000" b="0" dirty="0">
                <a:solidFill>
                  <a:schemeClr val="bg1"/>
                </a:solidFill>
              </a:rPr>
              <a:t>Acute and chronic leukemias </a:t>
            </a:r>
          </a:p>
          <a:p>
            <a:pPr marL="342900" indent="-342900">
              <a:spcBef>
                <a:spcPts val="600"/>
              </a:spcBef>
              <a:spcAft>
                <a:spcPts val="0"/>
              </a:spcAft>
              <a:buFont typeface="Wingdings" pitchFamily="2" charset="2"/>
              <a:buChar char="§"/>
              <a:defRPr/>
            </a:pPr>
            <a:r>
              <a:rPr lang="en-US" sz="2000" b="0" dirty="0">
                <a:solidFill>
                  <a:schemeClr val="bg1"/>
                </a:solidFill>
              </a:rPr>
              <a:t>Lymphomas and chronic lymphocytic leukemia</a:t>
            </a:r>
          </a:p>
          <a:p>
            <a:pPr marL="342900" indent="-342900">
              <a:spcBef>
                <a:spcPts val="600"/>
              </a:spcBef>
              <a:spcAft>
                <a:spcPts val="0"/>
              </a:spcAft>
              <a:buFont typeface="Wingdings" pitchFamily="2" charset="2"/>
              <a:buChar char="§"/>
              <a:defRPr/>
            </a:pPr>
            <a:r>
              <a:rPr lang="en-US" sz="2000" b="0" dirty="0">
                <a:solidFill>
                  <a:schemeClr val="bg1"/>
                </a:solidFill>
              </a:rPr>
              <a:t>Myelodysplastic syndromes and myeloproliferative neoplasms</a:t>
            </a:r>
          </a:p>
          <a:p>
            <a:pPr marL="342900" indent="-342900">
              <a:spcBef>
                <a:spcPts val="600"/>
              </a:spcBef>
              <a:spcAft>
                <a:spcPts val="0"/>
              </a:spcAft>
              <a:buFont typeface="Wingdings" pitchFamily="2" charset="2"/>
              <a:buChar char="§"/>
              <a:defRPr/>
            </a:pPr>
            <a:r>
              <a:rPr lang="en-US" sz="2000" b="0" dirty="0">
                <a:solidFill>
                  <a:schemeClr val="bg1"/>
                </a:solidFill>
              </a:rPr>
              <a:t>Myeloma</a:t>
            </a:r>
          </a:p>
          <a:p>
            <a:pPr marL="342900" indent="-342900">
              <a:spcBef>
                <a:spcPts val="600"/>
              </a:spcBef>
              <a:spcAft>
                <a:spcPts val="0"/>
              </a:spcAft>
              <a:buFont typeface="Wingdings" pitchFamily="2" charset="2"/>
              <a:buChar char="§"/>
              <a:defRPr/>
            </a:pPr>
            <a:r>
              <a:rPr lang="en-US" sz="2000" b="0" dirty="0">
                <a:solidFill>
                  <a:schemeClr val="bg1"/>
                </a:solidFill>
              </a:rPr>
              <a:t>Nonmalignant hematology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ct val="1000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dirty="0"/>
              <a:t>About These Slides</a:t>
            </a:r>
          </a:p>
        </p:txBody>
      </p:sp>
      <p:grpSp>
        <p:nvGrpSpPr>
          <p:cNvPr id="7" name="Group 6">
            <a:extLst>
              <a:ext uri="{FF2B5EF4-FFF2-40B4-BE49-F238E27FC236}">
                <a16:creationId xmlns:a16="http://schemas.microsoft.com/office/drawing/2014/main" id="{839E82BA-95FB-4ED4-AC2D-04373BBE8F85}"/>
              </a:ext>
            </a:extLst>
          </p:cNvPr>
          <p:cNvGrpSpPr/>
          <p:nvPr/>
        </p:nvGrpSpPr>
        <p:grpSpPr>
          <a:xfrm>
            <a:off x="4156075" y="3332497"/>
            <a:ext cx="3479671" cy="613720"/>
            <a:chOff x="4156075" y="3332497"/>
            <a:chExt cx="3479671" cy="613720"/>
          </a:xfrm>
        </p:grpSpPr>
        <p:pic>
          <p:nvPicPr>
            <p:cNvPr id="8" name="Picture 7" descr="A picture containing text, ax, wheel&#10;&#10;Description automatically generated">
              <a:extLst>
                <a:ext uri="{FF2B5EF4-FFF2-40B4-BE49-F238E27FC236}">
                  <a16:creationId xmlns:a16="http://schemas.microsoft.com/office/drawing/2014/main" id="{094A76A5-7AC0-4A9A-80A3-6860D371F8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3750" cy="260449"/>
            </a:xfrm>
            <a:prstGeom prst="rect">
              <a:avLst/>
            </a:prstGeom>
          </p:spPr>
        </p:pic>
        <p:sp>
          <p:nvSpPr>
            <p:cNvPr id="10" name="Rectangle 7">
              <a:extLst>
                <a:ext uri="{FF2B5EF4-FFF2-40B4-BE49-F238E27FC236}">
                  <a16:creationId xmlns:a16="http://schemas.microsoft.com/office/drawing/2014/main" id="{DF238E34-2554-42B3-94A9-0E7AEB421020}"/>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2000" b="0" dirty="0">
                  <a:solidFill>
                    <a:schemeClr val="bg2"/>
                  </a:solidFill>
                  <a:latin typeface="Calibri" panose="020F0502020204030204" pitchFamily="34" charset="0"/>
                </a:rPr>
                <a:t>Slide credit: </a:t>
              </a:r>
              <a:r>
                <a:rPr lang="en-US" altLang="en-US" sz="2000" b="0" dirty="0">
                  <a:solidFill>
                    <a:schemeClr val="bg2"/>
                  </a:solidFill>
                  <a:latin typeface="Calibri" panose="020F0502020204030204" pitchFamily="34" charset="0"/>
                  <a:hlinkClick r:id="rId5"/>
                </a:rPr>
                <a:t>clinicaloptions.com</a:t>
              </a:r>
              <a:endParaRPr lang="en-US" altLang="en-US" sz="2000" b="0" dirty="0">
                <a:solidFill>
                  <a:schemeClr val="bg2"/>
                </a:solidFill>
                <a:latin typeface="Calibri" panose="020F0502020204030204"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DREAMM-9: Background</a:t>
            </a:r>
            <a:endParaRPr lang="en-US" altLang="en-US" dirty="0"/>
          </a:p>
        </p:txBody>
      </p:sp>
      <p:sp>
        <p:nvSpPr>
          <p:cNvPr id="10" name="Content Placeholder 2">
            <a:extLst>
              <a:ext uri="{FF2B5EF4-FFF2-40B4-BE49-F238E27FC236}">
                <a16:creationId xmlns:a16="http://schemas.microsoft.com/office/drawing/2014/main" id="{B4D6D876-F8A2-4A37-B209-DAB13ECD1153}"/>
              </a:ext>
            </a:extLst>
          </p:cNvPr>
          <p:cNvSpPr>
            <a:spLocks noGrp="1"/>
          </p:cNvSpPr>
          <p:nvPr>
            <p:ph idx="1"/>
          </p:nvPr>
        </p:nvSpPr>
        <p:spPr/>
        <p:txBody>
          <a:bodyPr/>
          <a:lstStyle/>
          <a:p>
            <a:r>
              <a:rPr lang="en-US" sz="2000" dirty="0"/>
              <a:t>VRd regimen is SoC option for transplant-ineligible NDMM</a:t>
            </a:r>
            <a:r>
              <a:rPr lang="en-US" sz="2000" baseline="30000" dirty="0"/>
              <a:t>1</a:t>
            </a:r>
          </a:p>
          <a:p>
            <a:pPr lvl="1"/>
            <a:r>
              <a:rPr lang="en-US" sz="1800" dirty="0"/>
              <a:t>New therapies and combinations aim to improve survival outcomes</a:t>
            </a:r>
          </a:p>
          <a:p>
            <a:r>
              <a:rPr lang="en-US" sz="2000" dirty="0"/>
              <a:t>Belantamab mafodotin: first-in-class ADC targeting BCMA that eliminates MM cells by a multimodal MoA (direct cytotoxic kill and systemic anti-MM tumor response)</a:t>
            </a:r>
            <a:r>
              <a:rPr lang="en-US" sz="2000" baseline="30000" dirty="0"/>
              <a:t>2-4</a:t>
            </a:r>
            <a:r>
              <a:rPr lang="en-US" sz="2000" dirty="0"/>
              <a:t> </a:t>
            </a:r>
          </a:p>
          <a:p>
            <a:pPr lvl="1"/>
            <a:r>
              <a:rPr lang="en-US" sz="1800" dirty="0"/>
              <a:t>Phase II DREAMM-2 study showed deep and durable responses with a manageable safety profile for patients with R/R MM</a:t>
            </a:r>
            <a:r>
              <a:rPr lang="en-US" sz="1800" baseline="30000" dirty="0"/>
              <a:t>5,6</a:t>
            </a:r>
          </a:p>
          <a:p>
            <a:pPr lvl="1"/>
            <a:r>
              <a:rPr lang="en-US" sz="1800" dirty="0"/>
              <a:t>FDA approved for patients with R/R MM who have received ≥4 previous therapies, including </a:t>
            </a:r>
            <a:br>
              <a:rPr lang="en-US" sz="1800" dirty="0"/>
            </a:br>
            <a:r>
              <a:rPr lang="en-US" sz="1800" dirty="0"/>
              <a:t>a CD38 mAb, a PI, and an IMiD (accelerated approval)</a:t>
            </a:r>
          </a:p>
          <a:p>
            <a:r>
              <a:rPr lang="en-US" sz="2000" dirty="0"/>
              <a:t>Preclinical evidence of belantamab mafodotin + bortezomib or lenalidomide demonstrates improved antimyeloma activity</a:t>
            </a:r>
            <a:r>
              <a:rPr lang="en-US" sz="2000" baseline="30000" dirty="0"/>
              <a:t>2</a:t>
            </a:r>
            <a:r>
              <a:rPr lang="en-US" sz="2000" dirty="0"/>
              <a:t> </a:t>
            </a:r>
          </a:p>
          <a:p>
            <a:r>
              <a:rPr lang="en-US" sz="2000" dirty="0"/>
              <a:t>Current study evaluated the safety and tolerability of belantamab mafodotin + VRd in patients with NDMM who are not eligible for transplant</a:t>
            </a:r>
            <a:r>
              <a:rPr lang="en-US" sz="2000" baseline="30000" dirty="0"/>
              <a:t>7</a:t>
            </a:r>
            <a:endParaRPr lang="en-US" sz="1800" b="1" i="1" dirty="0">
              <a:solidFill>
                <a:srgbClr val="E1471D"/>
              </a:solidFill>
            </a:endParaRPr>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Text Box 15">
            <a:extLst>
              <a:ext uri="{FF2B5EF4-FFF2-40B4-BE49-F238E27FC236}">
                <a16:creationId xmlns:a16="http://schemas.microsoft.com/office/drawing/2014/main" id="{1991F1F1-6F3C-2948-9381-2BDF7FEA81EA}"/>
              </a:ext>
            </a:extLst>
          </p:cNvPr>
          <p:cNvSpPr txBox="1">
            <a:spLocks noChangeArrowheads="1"/>
          </p:cNvSpPr>
          <p:nvPr/>
        </p:nvSpPr>
        <p:spPr bwMode="auto">
          <a:xfrm>
            <a:off x="412750" y="6204249"/>
            <a:ext cx="9121543" cy="461665"/>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1. Durie. Lancet. 2014;389:519.</a:t>
            </a:r>
            <a:r>
              <a:rPr lang="de-DE" altLang="en-US" sz="1200" b="0" spc="-10" dirty="0">
                <a:solidFill>
                  <a:schemeClr val="bg2"/>
                </a:solidFill>
                <a:latin typeface="Calibri" panose="020F0502020204030204" pitchFamily="34" charset="0"/>
              </a:rPr>
              <a:t> 2. Tai. Blood. 2014:123:3128. 3. Tai. Immunotherapy. 2015;7:1187. 4. Monte de Oca. Mol Cancer Ther. 2021;20:1941. 5. Lonial. Lancet Oncol. 2020;21:207. 6. Lonial. Cancer. 2021;127:4198. 7. Usmani</a:t>
            </a:r>
            <a:r>
              <a:rPr lang="en-US" altLang="en-US" sz="1200" b="0" spc="-10" dirty="0">
                <a:solidFill>
                  <a:schemeClr val="bg2"/>
                </a:solidFill>
                <a:latin typeface="Calibri" panose="020F0502020204030204" pitchFamily="34" charset="0"/>
              </a:rPr>
              <a:t>. ASH 2021. Abstr 2738. </a:t>
            </a:r>
            <a:endParaRPr lang="en-US" altLang="en-US" sz="1200" b="0" dirty="0">
              <a:solidFill>
                <a:schemeClr val="bg2"/>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DREAMM-9: Study Design</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Content Placeholder 16">
            <a:extLst>
              <a:ext uri="{FF2B5EF4-FFF2-40B4-BE49-F238E27FC236}">
                <a16:creationId xmlns:a16="http://schemas.microsoft.com/office/drawing/2014/main" id="{7FC138E3-3479-9841-9379-4985DD3CFBB5}"/>
              </a:ext>
            </a:extLst>
          </p:cNvPr>
          <p:cNvSpPr txBox="1">
            <a:spLocks/>
          </p:cNvSpPr>
          <p:nvPr/>
        </p:nvSpPr>
        <p:spPr bwMode="auto">
          <a:xfrm>
            <a:off x="604675" y="5034576"/>
            <a:ext cx="10877529" cy="10399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altLang="en-US" sz="1800" dirty="0"/>
              <a:t>Primary endpoint: </a:t>
            </a:r>
            <a:r>
              <a:rPr lang="en-US" altLang="en-US" sz="1800" b="0" dirty="0"/>
              <a:t>dose-limiting toxicity, AEs and SAEs</a:t>
            </a:r>
          </a:p>
          <a:p>
            <a:r>
              <a:rPr lang="en-US" sz="1800" dirty="0"/>
              <a:t>Secondary endpoints: </a:t>
            </a:r>
            <a:r>
              <a:rPr lang="en-US" sz="1800" b="0" dirty="0"/>
              <a:t>relative d</a:t>
            </a:r>
            <a:r>
              <a:rPr lang="en-US" altLang="en-US" sz="1800" b="0" dirty="0"/>
              <a:t>ose intensity of lenalidomide and bortezomib after 4 cycles, cumulative dose of belantamab mafodotin after 4 cycles in combination with VRd, PK profile, number of participants with ADAs and titers of ADAs, ORR, and rate of CR and VGPR</a:t>
            </a:r>
            <a:endParaRPr lang="en-US" sz="1800" b="0" dirty="0"/>
          </a:p>
        </p:txBody>
      </p:sp>
      <p:sp>
        <p:nvSpPr>
          <p:cNvPr id="12" name="Content Placeholder 16">
            <a:extLst>
              <a:ext uri="{FF2B5EF4-FFF2-40B4-BE49-F238E27FC236}">
                <a16:creationId xmlns:a16="http://schemas.microsoft.com/office/drawing/2014/main" id="{D77210E9-B6A7-534F-81EA-567A351A7736}"/>
              </a:ext>
            </a:extLst>
          </p:cNvPr>
          <p:cNvSpPr>
            <a:spLocks noGrp="1"/>
          </p:cNvSpPr>
          <p:nvPr>
            <p:ph idx="1"/>
          </p:nvPr>
        </p:nvSpPr>
        <p:spPr>
          <a:xfrm>
            <a:off x="604675" y="1513047"/>
            <a:ext cx="10877529" cy="512404"/>
          </a:xfrm>
        </p:spPr>
        <p:txBody>
          <a:bodyPr/>
          <a:lstStyle/>
          <a:p>
            <a:r>
              <a:rPr lang="en-US" altLang="en-US" sz="1800" dirty="0"/>
              <a:t>Open-label, randomized phase I study</a:t>
            </a:r>
          </a:p>
          <a:p>
            <a:r>
              <a:rPr lang="en-US" altLang="en-US" sz="1800" dirty="0"/>
              <a:t>Data presented for first 5 (of 8) cohorts of study with different dosing regimens</a:t>
            </a:r>
          </a:p>
        </p:txBody>
      </p:sp>
      <p:sp>
        <p:nvSpPr>
          <p:cNvPr id="13" name="Rectangle 49">
            <a:extLst>
              <a:ext uri="{FF2B5EF4-FFF2-40B4-BE49-F238E27FC236}">
                <a16:creationId xmlns:a16="http://schemas.microsoft.com/office/drawing/2014/main" id="{835F39F8-6B94-D944-B5B2-F0205DDE66AF}"/>
              </a:ext>
            </a:extLst>
          </p:cNvPr>
          <p:cNvSpPr>
            <a:spLocks noChangeArrowheads="1"/>
          </p:cNvSpPr>
          <p:nvPr/>
        </p:nvSpPr>
        <p:spPr bwMode="auto">
          <a:xfrm>
            <a:off x="3363976" y="2424828"/>
            <a:ext cx="4297680" cy="457200"/>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400" dirty="0">
                <a:solidFill>
                  <a:prstClr val="white"/>
                </a:solidFill>
                <a:latin typeface="Calibri" panose="020F0502020204030204" pitchFamily="34" charset="0"/>
                <a:cs typeface="Calibri" panose="020F0502020204030204" pitchFamily="34" charset="0"/>
              </a:rPr>
              <a:t>VRd + Belantamab Mafodotin</a:t>
            </a:r>
          </a:p>
          <a:p>
            <a:pPr lvl="0" algn="ctr" defTabSz="816353">
              <a:lnSpc>
                <a:spcPct val="100000"/>
              </a:lnSpc>
              <a:spcBef>
                <a:spcPts val="0"/>
              </a:spcBef>
              <a:spcAft>
                <a:spcPts val="0"/>
              </a:spcAft>
              <a:buNone/>
              <a:defRPr/>
            </a:pPr>
            <a:r>
              <a:rPr lang="en-US" altLang="en-US" sz="1400" b="0" dirty="0">
                <a:solidFill>
                  <a:prstClr val="white"/>
                </a:solidFill>
                <a:latin typeface="Calibri" panose="020F0502020204030204" pitchFamily="34" charset="0"/>
                <a:cs typeface="Calibri" panose="020F0502020204030204" pitchFamily="34" charset="0"/>
              </a:rPr>
              <a:t>1.9 mg/kg Q3/4W, </a:t>
            </a:r>
            <a:r>
              <a:rPr lang="en-US" altLang="en-US" sz="1400" dirty="0">
                <a:solidFill>
                  <a:prstClr val="white"/>
                </a:solidFill>
                <a:latin typeface="Calibri" panose="020F0502020204030204" pitchFamily="34" charset="0"/>
                <a:cs typeface="Calibri" panose="020F0502020204030204" pitchFamily="34" charset="0"/>
              </a:rPr>
              <a:t>every cycle of SoC</a:t>
            </a:r>
          </a:p>
        </p:txBody>
      </p:sp>
      <p:sp>
        <p:nvSpPr>
          <p:cNvPr id="14" name="Text Box 45">
            <a:extLst>
              <a:ext uri="{FF2B5EF4-FFF2-40B4-BE49-F238E27FC236}">
                <a16:creationId xmlns:a16="http://schemas.microsoft.com/office/drawing/2014/main" id="{EF4F22AA-E28A-4E4E-BF54-1E55B703E88B}"/>
              </a:ext>
            </a:extLst>
          </p:cNvPr>
          <p:cNvSpPr txBox="1">
            <a:spLocks noChangeArrowheads="1"/>
          </p:cNvSpPr>
          <p:nvPr/>
        </p:nvSpPr>
        <p:spPr bwMode="auto">
          <a:xfrm>
            <a:off x="343289" y="2478905"/>
            <a:ext cx="2114139" cy="22467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eaLnBrk="1" fontAlgn="auto" hangingPunct="1">
              <a:lnSpc>
                <a:spcPct val="100000"/>
              </a:lnSpc>
              <a:spcBef>
                <a:spcPct val="0"/>
              </a:spcBef>
              <a:spcAft>
                <a:spcPct val="0"/>
              </a:spcAft>
              <a:buClrTx/>
              <a:buNone/>
              <a:defRPr/>
            </a:pPr>
            <a:r>
              <a:rPr lang="en-US" altLang="en-US" sz="1400" b="0" dirty="0">
                <a:solidFill>
                  <a:srgbClr val="000000"/>
                </a:solidFill>
                <a:latin typeface="Calibri" panose="020F0502020204030204" pitchFamily="34" charset="0"/>
              </a:rPr>
              <a:t>Patients with NDMM; not a candidate for ASCT due to frailty and/or significant comorbid condition; </a:t>
            </a:r>
            <a:br>
              <a:rPr lang="en-US" altLang="en-US" sz="1400" b="0" dirty="0">
                <a:solidFill>
                  <a:srgbClr val="000000"/>
                </a:solidFill>
                <a:latin typeface="Calibri" panose="020F0502020204030204" pitchFamily="34" charset="0"/>
              </a:rPr>
            </a:br>
            <a:r>
              <a:rPr lang="en-US" altLang="en-US" sz="1400" b="0" dirty="0">
                <a:solidFill>
                  <a:srgbClr val="000000"/>
                </a:solidFill>
                <a:latin typeface="Calibri" panose="020F0502020204030204" pitchFamily="34" charset="0"/>
              </a:rPr>
              <a:t>ECOG PS 0-2; no prior systemic therapy for MM or current active liver or biliary disease or current epithelial disease</a:t>
            </a:r>
          </a:p>
          <a:p>
            <a:pPr lvl="0" algn="ctr" eaLnBrk="1" fontAlgn="auto" hangingPunct="1">
              <a:lnSpc>
                <a:spcPct val="100000"/>
              </a:lnSpc>
              <a:spcBef>
                <a:spcPct val="0"/>
              </a:spcBef>
              <a:spcAft>
                <a:spcPct val="0"/>
              </a:spcAft>
              <a:buClrTx/>
              <a:buNone/>
              <a:defRPr/>
            </a:pPr>
            <a:r>
              <a:rPr lang="en-US" altLang="en-US" sz="1400" b="0" dirty="0">
                <a:solidFill>
                  <a:srgbClr val="000000"/>
                </a:solidFill>
                <a:latin typeface="Calibri" panose="020F0502020204030204" pitchFamily="34" charset="0"/>
              </a:rPr>
              <a:t>(N = 144)</a:t>
            </a:r>
          </a:p>
        </p:txBody>
      </p:sp>
      <p:sp>
        <p:nvSpPr>
          <p:cNvPr id="20" name="Line 53">
            <a:extLst>
              <a:ext uri="{FF2B5EF4-FFF2-40B4-BE49-F238E27FC236}">
                <a16:creationId xmlns:a16="http://schemas.microsoft.com/office/drawing/2014/main" id="{3CAC505A-3074-8F40-AE57-5DBE6D6D8D89}"/>
              </a:ext>
            </a:extLst>
          </p:cNvPr>
          <p:cNvSpPr>
            <a:spLocks noChangeShapeType="1"/>
          </p:cNvSpPr>
          <p:nvPr/>
        </p:nvSpPr>
        <p:spPr bwMode="auto">
          <a:xfrm flipV="1">
            <a:off x="2457429" y="3114844"/>
            <a:ext cx="815573" cy="295469"/>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sz="1400" dirty="0">
              <a:solidFill>
                <a:schemeClr val="bg1"/>
              </a:solidFill>
              <a:latin typeface="Calibri" panose="020F0502020204030204" pitchFamily="34" charset="0"/>
            </a:endParaRPr>
          </a:p>
        </p:txBody>
      </p:sp>
      <p:sp>
        <p:nvSpPr>
          <p:cNvPr id="21" name="Line 54">
            <a:extLst>
              <a:ext uri="{FF2B5EF4-FFF2-40B4-BE49-F238E27FC236}">
                <a16:creationId xmlns:a16="http://schemas.microsoft.com/office/drawing/2014/main" id="{123DA81B-BABB-4345-8EDA-D00D3399CBCF}"/>
              </a:ext>
            </a:extLst>
          </p:cNvPr>
          <p:cNvSpPr>
            <a:spLocks noChangeShapeType="1"/>
          </p:cNvSpPr>
          <p:nvPr/>
        </p:nvSpPr>
        <p:spPr bwMode="auto">
          <a:xfrm flipV="1">
            <a:off x="2457429" y="2662963"/>
            <a:ext cx="785828" cy="531297"/>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sz="1400" dirty="0">
              <a:solidFill>
                <a:schemeClr val="bg1"/>
              </a:solidFill>
              <a:latin typeface="Calibri" panose="020F0502020204030204" pitchFamily="34" charset="0"/>
            </a:endParaRPr>
          </a:p>
        </p:txBody>
      </p:sp>
      <p:sp>
        <p:nvSpPr>
          <p:cNvPr id="23" name="Text Box 15">
            <a:extLst>
              <a:ext uri="{FF2B5EF4-FFF2-40B4-BE49-F238E27FC236}">
                <a16:creationId xmlns:a16="http://schemas.microsoft.com/office/drawing/2014/main" id="{20C763D5-2E3C-4840-A56B-159C9DD2321F}"/>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Usmani</a:t>
            </a:r>
            <a:r>
              <a:rPr lang="en-US" altLang="en-US" sz="1200" b="0" spc="-10" dirty="0">
                <a:solidFill>
                  <a:schemeClr val="bg2"/>
                </a:solidFill>
                <a:latin typeface="Calibri" panose="020F0502020204030204" pitchFamily="34" charset="0"/>
              </a:rPr>
              <a:t>. ASH 2021. Abstr 2738.</a:t>
            </a:r>
            <a:endParaRPr lang="en-US" altLang="en-US" sz="1200" b="0" dirty="0">
              <a:solidFill>
                <a:schemeClr val="bg2"/>
              </a:solidFill>
              <a:latin typeface="Calibri" panose="020F0502020204030204" pitchFamily="34" charset="0"/>
            </a:endParaRPr>
          </a:p>
        </p:txBody>
      </p:sp>
      <p:sp>
        <p:nvSpPr>
          <p:cNvPr id="17" name="Rectangle 49">
            <a:extLst>
              <a:ext uri="{FF2B5EF4-FFF2-40B4-BE49-F238E27FC236}">
                <a16:creationId xmlns:a16="http://schemas.microsoft.com/office/drawing/2014/main" id="{F42840AA-BE35-B444-BC01-2793D78020B5}"/>
              </a:ext>
            </a:extLst>
          </p:cNvPr>
          <p:cNvSpPr>
            <a:spLocks noChangeArrowheads="1"/>
          </p:cNvSpPr>
          <p:nvPr/>
        </p:nvSpPr>
        <p:spPr bwMode="auto">
          <a:xfrm>
            <a:off x="3363976" y="2922333"/>
            <a:ext cx="4297680" cy="457200"/>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400" dirty="0">
                <a:solidFill>
                  <a:prstClr val="white"/>
                </a:solidFill>
                <a:latin typeface="Calibri" panose="020F0502020204030204" pitchFamily="34" charset="0"/>
                <a:cs typeface="Calibri" panose="020F0502020204030204" pitchFamily="34" charset="0"/>
              </a:rPr>
              <a:t>VRd + Belantamab Mafodotin</a:t>
            </a:r>
          </a:p>
          <a:p>
            <a:pPr lvl="0" algn="ctr" defTabSz="816353">
              <a:lnSpc>
                <a:spcPct val="100000"/>
              </a:lnSpc>
              <a:spcBef>
                <a:spcPts val="0"/>
              </a:spcBef>
              <a:spcAft>
                <a:spcPts val="0"/>
              </a:spcAft>
              <a:buNone/>
              <a:defRPr/>
            </a:pPr>
            <a:r>
              <a:rPr lang="en-US" altLang="en-US" sz="1400" b="0" dirty="0">
                <a:solidFill>
                  <a:prstClr val="white"/>
                </a:solidFill>
                <a:latin typeface="Calibri" panose="020F0502020204030204" pitchFamily="34" charset="0"/>
                <a:cs typeface="Calibri" panose="020F0502020204030204" pitchFamily="34" charset="0"/>
              </a:rPr>
              <a:t> 1.4 mg/kg Q6/8W, </a:t>
            </a:r>
            <a:r>
              <a:rPr lang="en-US" altLang="en-US" sz="1400" dirty="0">
                <a:solidFill>
                  <a:prstClr val="white"/>
                </a:solidFill>
                <a:latin typeface="Calibri" panose="020F0502020204030204" pitchFamily="34" charset="0"/>
                <a:cs typeface="Calibri" panose="020F0502020204030204" pitchFamily="34" charset="0"/>
              </a:rPr>
              <a:t>every other cycle of SoC</a:t>
            </a:r>
          </a:p>
        </p:txBody>
      </p:sp>
      <p:sp>
        <p:nvSpPr>
          <p:cNvPr id="18" name="Rectangle 49">
            <a:extLst>
              <a:ext uri="{FF2B5EF4-FFF2-40B4-BE49-F238E27FC236}">
                <a16:creationId xmlns:a16="http://schemas.microsoft.com/office/drawing/2014/main" id="{EBEFA5A1-2199-2546-A367-C89399D15209}"/>
              </a:ext>
            </a:extLst>
          </p:cNvPr>
          <p:cNvSpPr>
            <a:spLocks noChangeArrowheads="1"/>
          </p:cNvSpPr>
          <p:nvPr/>
        </p:nvSpPr>
        <p:spPr bwMode="auto">
          <a:xfrm>
            <a:off x="3363976" y="3419838"/>
            <a:ext cx="4297680" cy="457200"/>
          </a:xfrm>
          <a:prstGeom prst="rect">
            <a:avLst/>
          </a:prstGeom>
          <a:solidFill>
            <a:schemeClr val="accent4"/>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400" dirty="0">
                <a:solidFill>
                  <a:prstClr val="white"/>
                </a:solidFill>
                <a:latin typeface="Calibri" panose="020F0502020204030204" pitchFamily="34" charset="0"/>
                <a:cs typeface="Calibri" panose="020F0502020204030204" pitchFamily="34" charset="0"/>
              </a:rPr>
              <a:t>VRd + Belantamab Mafodotin</a:t>
            </a:r>
          </a:p>
          <a:p>
            <a:pPr lvl="0" algn="ctr" defTabSz="816353">
              <a:lnSpc>
                <a:spcPct val="100000"/>
              </a:lnSpc>
              <a:spcBef>
                <a:spcPts val="0"/>
              </a:spcBef>
              <a:spcAft>
                <a:spcPts val="0"/>
              </a:spcAft>
              <a:buNone/>
              <a:defRPr/>
            </a:pPr>
            <a:r>
              <a:rPr lang="en-US" altLang="en-US" sz="1400" b="0" dirty="0">
                <a:solidFill>
                  <a:prstClr val="white"/>
                </a:solidFill>
                <a:latin typeface="Calibri" panose="020F0502020204030204" pitchFamily="34" charset="0"/>
                <a:cs typeface="Calibri" panose="020F0502020204030204" pitchFamily="34" charset="0"/>
              </a:rPr>
              <a:t> 1.9 mg/kg Q6/8W, </a:t>
            </a:r>
            <a:r>
              <a:rPr lang="en-US" altLang="en-US" sz="1400" dirty="0">
                <a:solidFill>
                  <a:prstClr val="white"/>
                </a:solidFill>
                <a:latin typeface="Calibri" panose="020F0502020204030204" pitchFamily="34" charset="0"/>
                <a:cs typeface="Calibri" panose="020F0502020204030204" pitchFamily="34" charset="0"/>
              </a:rPr>
              <a:t>every other cycle of SoC</a:t>
            </a:r>
          </a:p>
        </p:txBody>
      </p:sp>
      <p:sp>
        <p:nvSpPr>
          <p:cNvPr id="24" name="Rectangle 49">
            <a:extLst>
              <a:ext uri="{FF2B5EF4-FFF2-40B4-BE49-F238E27FC236}">
                <a16:creationId xmlns:a16="http://schemas.microsoft.com/office/drawing/2014/main" id="{F3E2D374-C5F3-D440-8B03-DF52FFF5A881}"/>
              </a:ext>
            </a:extLst>
          </p:cNvPr>
          <p:cNvSpPr>
            <a:spLocks noChangeArrowheads="1"/>
          </p:cNvSpPr>
          <p:nvPr/>
        </p:nvSpPr>
        <p:spPr bwMode="auto">
          <a:xfrm>
            <a:off x="3363976" y="3917343"/>
            <a:ext cx="4297680" cy="457200"/>
          </a:xfrm>
          <a:prstGeom prst="rect">
            <a:avLst/>
          </a:prstGeom>
          <a:solidFill>
            <a:schemeClr val="accent6"/>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400" dirty="0">
                <a:solidFill>
                  <a:prstClr val="white"/>
                </a:solidFill>
                <a:latin typeface="Calibri" panose="020F0502020204030204" pitchFamily="34" charset="0"/>
                <a:cs typeface="Calibri" panose="020F0502020204030204" pitchFamily="34" charset="0"/>
              </a:rPr>
              <a:t>VRd + Belantamab Mafodotin</a:t>
            </a:r>
          </a:p>
          <a:p>
            <a:pPr lvl="0" algn="ctr" defTabSz="816353">
              <a:lnSpc>
                <a:spcPct val="100000"/>
              </a:lnSpc>
              <a:spcBef>
                <a:spcPts val="0"/>
              </a:spcBef>
              <a:spcAft>
                <a:spcPts val="0"/>
              </a:spcAft>
              <a:buNone/>
              <a:defRPr/>
            </a:pPr>
            <a:r>
              <a:rPr lang="en-US" altLang="en-US" sz="1400" b="0" dirty="0">
                <a:solidFill>
                  <a:prstClr val="white"/>
                </a:solidFill>
                <a:latin typeface="Calibri" panose="020F0502020204030204" pitchFamily="34" charset="0"/>
                <a:cs typeface="Calibri" panose="020F0502020204030204" pitchFamily="34" charset="0"/>
              </a:rPr>
              <a:t> 1.0 mg/kg Q3/4W, </a:t>
            </a:r>
            <a:r>
              <a:rPr lang="en-US" altLang="en-US" sz="1400" dirty="0">
                <a:solidFill>
                  <a:prstClr val="white"/>
                </a:solidFill>
                <a:latin typeface="Calibri" panose="020F0502020204030204" pitchFamily="34" charset="0"/>
                <a:cs typeface="Calibri" panose="020F0502020204030204" pitchFamily="34" charset="0"/>
              </a:rPr>
              <a:t>every cycle of SoC</a:t>
            </a:r>
          </a:p>
        </p:txBody>
      </p:sp>
      <p:sp>
        <p:nvSpPr>
          <p:cNvPr id="25" name="Rectangle 49">
            <a:extLst>
              <a:ext uri="{FF2B5EF4-FFF2-40B4-BE49-F238E27FC236}">
                <a16:creationId xmlns:a16="http://schemas.microsoft.com/office/drawing/2014/main" id="{63B62ABF-06C3-F445-AB64-2B5481459D32}"/>
              </a:ext>
            </a:extLst>
          </p:cNvPr>
          <p:cNvSpPr>
            <a:spLocks noChangeArrowheads="1"/>
          </p:cNvSpPr>
          <p:nvPr/>
        </p:nvSpPr>
        <p:spPr bwMode="auto">
          <a:xfrm>
            <a:off x="3363976" y="4414847"/>
            <a:ext cx="4297680" cy="457200"/>
          </a:xfrm>
          <a:prstGeom prst="rect">
            <a:avLst/>
          </a:prstGeom>
          <a:solidFill>
            <a:schemeClr val="accent5"/>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400" dirty="0">
                <a:solidFill>
                  <a:prstClr val="white"/>
                </a:solidFill>
                <a:latin typeface="Calibri" panose="020F0502020204030204" pitchFamily="34" charset="0"/>
                <a:cs typeface="Calibri" panose="020F0502020204030204" pitchFamily="34" charset="0"/>
              </a:rPr>
              <a:t>VRd + Belantamab Mafodotin</a:t>
            </a:r>
          </a:p>
          <a:p>
            <a:pPr lvl="0" algn="ctr" defTabSz="816353">
              <a:lnSpc>
                <a:spcPct val="100000"/>
              </a:lnSpc>
              <a:spcBef>
                <a:spcPts val="0"/>
              </a:spcBef>
              <a:spcAft>
                <a:spcPts val="0"/>
              </a:spcAft>
              <a:buNone/>
              <a:defRPr/>
            </a:pPr>
            <a:r>
              <a:rPr lang="en-US" altLang="en-US" sz="1400" b="0" dirty="0">
                <a:solidFill>
                  <a:prstClr val="white"/>
                </a:solidFill>
                <a:latin typeface="Calibri" panose="020F0502020204030204" pitchFamily="34" charset="0"/>
                <a:cs typeface="Calibri" panose="020F0502020204030204" pitchFamily="34" charset="0"/>
              </a:rPr>
              <a:t> 1.4 mg/kg Q3/4W, </a:t>
            </a:r>
            <a:r>
              <a:rPr lang="en-US" altLang="en-US" sz="1400" dirty="0">
                <a:solidFill>
                  <a:prstClr val="white"/>
                </a:solidFill>
                <a:latin typeface="Calibri" panose="020F0502020204030204" pitchFamily="34" charset="0"/>
                <a:cs typeface="Calibri" panose="020F0502020204030204" pitchFamily="34" charset="0"/>
              </a:rPr>
              <a:t>every cycle of SoC</a:t>
            </a:r>
          </a:p>
        </p:txBody>
      </p:sp>
      <p:sp>
        <p:nvSpPr>
          <p:cNvPr id="26" name="Line 53">
            <a:extLst>
              <a:ext uri="{FF2B5EF4-FFF2-40B4-BE49-F238E27FC236}">
                <a16:creationId xmlns:a16="http://schemas.microsoft.com/office/drawing/2014/main" id="{E73B5710-8C08-4E44-A3BD-F7AF7EE9E7ED}"/>
              </a:ext>
            </a:extLst>
          </p:cNvPr>
          <p:cNvSpPr>
            <a:spLocks noChangeShapeType="1"/>
          </p:cNvSpPr>
          <p:nvPr/>
        </p:nvSpPr>
        <p:spPr bwMode="auto">
          <a:xfrm flipV="1">
            <a:off x="2457429" y="3589800"/>
            <a:ext cx="826067" cy="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sz="1400" dirty="0">
              <a:solidFill>
                <a:schemeClr val="bg1"/>
              </a:solidFill>
              <a:latin typeface="Calibri" panose="020F0502020204030204" pitchFamily="34" charset="0"/>
            </a:endParaRPr>
          </a:p>
        </p:txBody>
      </p:sp>
      <p:sp>
        <p:nvSpPr>
          <p:cNvPr id="27" name="Line 53">
            <a:extLst>
              <a:ext uri="{FF2B5EF4-FFF2-40B4-BE49-F238E27FC236}">
                <a16:creationId xmlns:a16="http://schemas.microsoft.com/office/drawing/2014/main" id="{AB5E3DCC-BF3E-264B-AC12-967B09EE64C4}"/>
              </a:ext>
            </a:extLst>
          </p:cNvPr>
          <p:cNvSpPr>
            <a:spLocks noChangeShapeType="1"/>
          </p:cNvSpPr>
          <p:nvPr/>
        </p:nvSpPr>
        <p:spPr bwMode="auto">
          <a:xfrm>
            <a:off x="2457429" y="3816716"/>
            <a:ext cx="785828" cy="203435"/>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sz="1400" dirty="0">
              <a:solidFill>
                <a:schemeClr val="bg1"/>
              </a:solidFill>
              <a:latin typeface="Calibri" panose="020F0502020204030204" pitchFamily="34" charset="0"/>
            </a:endParaRPr>
          </a:p>
        </p:txBody>
      </p:sp>
      <p:sp>
        <p:nvSpPr>
          <p:cNvPr id="28" name="Line 53">
            <a:extLst>
              <a:ext uri="{FF2B5EF4-FFF2-40B4-BE49-F238E27FC236}">
                <a16:creationId xmlns:a16="http://schemas.microsoft.com/office/drawing/2014/main" id="{72E7EB39-54A1-6345-860A-DB3A08F5AA9C}"/>
              </a:ext>
            </a:extLst>
          </p:cNvPr>
          <p:cNvSpPr>
            <a:spLocks noChangeShapeType="1"/>
          </p:cNvSpPr>
          <p:nvPr/>
        </p:nvSpPr>
        <p:spPr bwMode="auto">
          <a:xfrm>
            <a:off x="2457430" y="4020151"/>
            <a:ext cx="785828" cy="433825"/>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sz="1400" dirty="0">
              <a:solidFill>
                <a:schemeClr val="bg1"/>
              </a:solidFill>
              <a:latin typeface="Calibri" panose="020F0502020204030204" pitchFamily="34" charset="0"/>
            </a:endParaRPr>
          </a:p>
        </p:txBody>
      </p:sp>
      <p:sp>
        <p:nvSpPr>
          <p:cNvPr id="29" name="TextBox 28">
            <a:extLst>
              <a:ext uri="{FF2B5EF4-FFF2-40B4-BE49-F238E27FC236}">
                <a16:creationId xmlns:a16="http://schemas.microsoft.com/office/drawing/2014/main" id="{349FA7FE-5D1B-724B-BE79-1B2691D30292}"/>
              </a:ext>
            </a:extLst>
          </p:cNvPr>
          <p:cNvSpPr txBox="1"/>
          <p:nvPr/>
        </p:nvSpPr>
        <p:spPr bwMode="auto">
          <a:xfrm>
            <a:off x="7752630" y="3899891"/>
            <a:ext cx="435816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400" dirty="0">
                <a:solidFill>
                  <a:schemeClr val="bg1"/>
                </a:solidFill>
                <a:effectLst/>
                <a:latin typeface="Calibri" panose="020F0502020204030204" pitchFamily="34" charset="0"/>
                <a:cs typeface="Calibri" panose="020F0502020204030204" pitchFamily="34" charset="0"/>
              </a:rPr>
              <a:t>SoC: </a:t>
            </a:r>
            <a:r>
              <a:rPr lang="en-US" sz="1400" b="0" dirty="0">
                <a:solidFill>
                  <a:schemeClr val="bg1"/>
                </a:solidFill>
                <a:effectLst/>
                <a:latin typeface="Calibri" panose="020F0502020204030204" pitchFamily="34" charset="0"/>
                <a:cs typeface="Calibri" panose="020F0502020204030204" pitchFamily="34" charset="0"/>
              </a:rPr>
              <a:t>VRd administered Q3W until cycle 8, followed by lenalidomide + dexamethasone Q4W. </a:t>
            </a:r>
          </a:p>
          <a:p>
            <a:r>
              <a:rPr lang="en-US" sz="1400" b="0" dirty="0">
                <a:solidFill>
                  <a:schemeClr val="bg1"/>
                </a:solidFill>
                <a:effectLst/>
                <a:latin typeface="Calibri" panose="020F0502020204030204" pitchFamily="34" charset="0"/>
                <a:cs typeface="Calibri" panose="020F0502020204030204" pitchFamily="34" charset="0"/>
              </a:rPr>
              <a:t>Cohorts 6-8 of study not shown. </a:t>
            </a:r>
          </a:p>
          <a:p>
            <a:r>
              <a:rPr lang="en-US" sz="1400" b="0" dirty="0">
                <a:solidFill>
                  <a:schemeClr val="bg1"/>
                </a:solidFill>
                <a:effectLst/>
                <a:latin typeface="Calibri" panose="020F0502020204030204" pitchFamily="34" charset="0"/>
                <a:cs typeface="Calibri" panose="020F0502020204030204" pitchFamily="34" charset="0"/>
              </a:rPr>
              <a:t>Data cutoff August 11, 2021.</a:t>
            </a:r>
          </a:p>
        </p:txBody>
      </p:sp>
      <p:sp>
        <p:nvSpPr>
          <p:cNvPr id="22" name="Rectangle 49">
            <a:extLst>
              <a:ext uri="{FF2B5EF4-FFF2-40B4-BE49-F238E27FC236}">
                <a16:creationId xmlns:a16="http://schemas.microsoft.com/office/drawing/2014/main" id="{19E279D8-0037-4CE4-A462-1554DB42751A}"/>
              </a:ext>
            </a:extLst>
          </p:cNvPr>
          <p:cNvSpPr>
            <a:spLocks noChangeArrowheads="1"/>
          </p:cNvSpPr>
          <p:nvPr/>
        </p:nvSpPr>
        <p:spPr bwMode="auto">
          <a:xfrm>
            <a:off x="7752630" y="2923587"/>
            <a:ext cx="4128783" cy="457200"/>
          </a:xfrm>
          <a:prstGeom prst="rect">
            <a:avLst/>
          </a:prstGeom>
          <a:solidFill>
            <a:schemeClr val="tx1">
              <a:lumMod val="85000"/>
            </a:schemeClr>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400" dirty="0">
                <a:solidFill>
                  <a:schemeClr val="bg1"/>
                </a:solidFill>
                <a:latin typeface="Calibri" panose="020F0502020204030204" pitchFamily="34" charset="0"/>
                <a:cs typeface="Calibri" panose="020F0502020204030204" pitchFamily="34" charset="0"/>
              </a:rPr>
              <a:t>VRd + Belantamab Mafodotin</a:t>
            </a:r>
          </a:p>
          <a:p>
            <a:pPr lvl="0" algn="ctr" defTabSz="816353">
              <a:lnSpc>
                <a:spcPct val="100000"/>
              </a:lnSpc>
              <a:spcBef>
                <a:spcPts val="0"/>
              </a:spcBef>
              <a:spcAft>
                <a:spcPts val="0"/>
              </a:spcAft>
              <a:buNone/>
              <a:defRPr/>
            </a:pPr>
            <a:r>
              <a:rPr lang="en-US" altLang="en-US" sz="1400" b="0" dirty="0">
                <a:solidFill>
                  <a:schemeClr val="bg1"/>
                </a:solidFill>
                <a:latin typeface="Calibri" panose="020F0502020204030204" pitchFamily="34" charset="0"/>
                <a:cs typeface="Calibri" panose="020F0502020204030204" pitchFamily="34" charset="0"/>
              </a:rPr>
              <a:t> 1.9 or 2.5 mg/kg Q6/8W, </a:t>
            </a:r>
            <a:r>
              <a:rPr lang="en-US" altLang="en-US" sz="1400" dirty="0">
                <a:solidFill>
                  <a:schemeClr val="bg1"/>
                </a:solidFill>
                <a:latin typeface="Calibri" panose="020F0502020204030204" pitchFamily="34" charset="0"/>
                <a:cs typeface="Calibri" panose="020F0502020204030204" pitchFamily="34" charset="0"/>
              </a:rPr>
              <a:t>every other cycle of SoC</a:t>
            </a:r>
          </a:p>
        </p:txBody>
      </p:sp>
      <p:sp>
        <p:nvSpPr>
          <p:cNvPr id="30" name="Rectangle 49">
            <a:extLst>
              <a:ext uri="{FF2B5EF4-FFF2-40B4-BE49-F238E27FC236}">
                <a16:creationId xmlns:a16="http://schemas.microsoft.com/office/drawing/2014/main" id="{9952CF5E-0E0D-4693-BE06-17B760FB021B}"/>
              </a:ext>
            </a:extLst>
          </p:cNvPr>
          <p:cNvSpPr>
            <a:spLocks noChangeArrowheads="1"/>
          </p:cNvSpPr>
          <p:nvPr/>
        </p:nvSpPr>
        <p:spPr bwMode="auto">
          <a:xfrm>
            <a:off x="7752630" y="3424505"/>
            <a:ext cx="4128783" cy="457200"/>
          </a:xfrm>
          <a:prstGeom prst="rect">
            <a:avLst/>
          </a:prstGeom>
          <a:solidFill>
            <a:schemeClr val="tx1">
              <a:lumMod val="85000"/>
            </a:schemeClr>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400" dirty="0">
                <a:solidFill>
                  <a:schemeClr val="bg1"/>
                </a:solidFill>
                <a:latin typeface="Calibri" panose="020F0502020204030204" pitchFamily="34" charset="0"/>
                <a:cs typeface="Calibri" panose="020F0502020204030204" pitchFamily="34" charset="0"/>
              </a:rPr>
              <a:t>VRd + Belantamab Mafodotin</a:t>
            </a:r>
          </a:p>
          <a:p>
            <a:pPr lvl="0" algn="ctr" defTabSz="816353">
              <a:lnSpc>
                <a:spcPct val="100000"/>
              </a:lnSpc>
              <a:spcBef>
                <a:spcPts val="0"/>
              </a:spcBef>
              <a:spcAft>
                <a:spcPts val="0"/>
              </a:spcAft>
              <a:buNone/>
              <a:defRPr/>
            </a:pPr>
            <a:r>
              <a:rPr lang="en-US" altLang="en-US" sz="1400" b="0" dirty="0">
                <a:solidFill>
                  <a:schemeClr val="bg1"/>
                </a:solidFill>
                <a:latin typeface="Calibri" panose="020F0502020204030204" pitchFamily="34" charset="0"/>
                <a:cs typeface="Calibri" panose="020F0502020204030204" pitchFamily="34" charset="0"/>
              </a:rPr>
              <a:t> 2.5 mg/kg Q6/8W, </a:t>
            </a:r>
            <a:r>
              <a:rPr lang="en-US" altLang="en-US" sz="1400" dirty="0">
                <a:solidFill>
                  <a:schemeClr val="bg1"/>
                </a:solidFill>
                <a:latin typeface="Calibri" panose="020F0502020204030204" pitchFamily="34" charset="0"/>
                <a:cs typeface="Calibri" panose="020F0502020204030204" pitchFamily="34" charset="0"/>
              </a:rPr>
              <a:t>every other cycle of SoC</a:t>
            </a:r>
          </a:p>
        </p:txBody>
      </p:sp>
      <p:sp>
        <p:nvSpPr>
          <p:cNvPr id="3" name="TextBox 2">
            <a:extLst>
              <a:ext uri="{FF2B5EF4-FFF2-40B4-BE49-F238E27FC236}">
                <a16:creationId xmlns:a16="http://schemas.microsoft.com/office/drawing/2014/main" id="{CD66EAC7-EB6B-4848-9EB3-DA01271EA841}"/>
              </a:ext>
            </a:extLst>
          </p:cNvPr>
          <p:cNvSpPr txBox="1"/>
          <p:nvPr/>
        </p:nvSpPr>
        <p:spPr bwMode="auto">
          <a:xfrm>
            <a:off x="8471442" y="2137296"/>
            <a:ext cx="30107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400" b="0" i="1" dirty="0">
                <a:solidFill>
                  <a:schemeClr val="bg1"/>
                </a:solidFill>
                <a:latin typeface="Calibri" panose="020F0502020204030204" pitchFamily="34" charset="0"/>
              </a:rPr>
              <a:t>Cohorts not included in current report </a:t>
            </a:r>
          </a:p>
        </p:txBody>
      </p:sp>
      <p:sp>
        <p:nvSpPr>
          <p:cNvPr id="31" name="Rectangle 49">
            <a:extLst>
              <a:ext uri="{FF2B5EF4-FFF2-40B4-BE49-F238E27FC236}">
                <a16:creationId xmlns:a16="http://schemas.microsoft.com/office/drawing/2014/main" id="{647DBD0A-E00C-42B1-8718-57D83D1396B1}"/>
              </a:ext>
            </a:extLst>
          </p:cNvPr>
          <p:cNvSpPr>
            <a:spLocks noChangeArrowheads="1"/>
          </p:cNvSpPr>
          <p:nvPr/>
        </p:nvSpPr>
        <p:spPr bwMode="auto">
          <a:xfrm>
            <a:off x="7752630" y="2420533"/>
            <a:ext cx="4128783" cy="457200"/>
          </a:xfrm>
          <a:prstGeom prst="rect">
            <a:avLst/>
          </a:prstGeom>
          <a:solidFill>
            <a:schemeClr val="tx1">
              <a:lumMod val="85000"/>
            </a:schemeClr>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400" dirty="0">
                <a:solidFill>
                  <a:schemeClr val="bg1"/>
                </a:solidFill>
                <a:latin typeface="Calibri" panose="020F0502020204030204" pitchFamily="34" charset="0"/>
                <a:cs typeface="Calibri" panose="020F0502020204030204" pitchFamily="34" charset="0"/>
              </a:rPr>
              <a:t>VRd + Belantamab Mafodotin</a:t>
            </a:r>
          </a:p>
          <a:p>
            <a:pPr lvl="0" algn="ctr" defTabSz="816353">
              <a:lnSpc>
                <a:spcPct val="100000"/>
              </a:lnSpc>
              <a:spcBef>
                <a:spcPts val="0"/>
              </a:spcBef>
              <a:spcAft>
                <a:spcPts val="0"/>
              </a:spcAft>
              <a:buNone/>
              <a:defRPr/>
            </a:pPr>
            <a:r>
              <a:rPr lang="en-US" altLang="en-US" sz="1400" b="0" dirty="0">
                <a:solidFill>
                  <a:schemeClr val="bg1"/>
                </a:solidFill>
                <a:latin typeface="Calibri" panose="020F0502020204030204" pitchFamily="34" charset="0"/>
                <a:cs typeface="Calibri" panose="020F0502020204030204" pitchFamily="34" charset="0"/>
              </a:rPr>
              <a:t> 1.9 or 2.5 mg/kg Q9/12W, </a:t>
            </a:r>
            <a:r>
              <a:rPr lang="en-US" altLang="en-US" sz="1400" dirty="0">
                <a:solidFill>
                  <a:schemeClr val="bg1"/>
                </a:solidFill>
                <a:latin typeface="Calibri" panose="020F0502020204030204" pitchFamily="34" charset="0"/>
                <a:cs typeface="Calibri" panose="020F0502020204030204" pitchFamily="34" charset="0"/>
              </a:rPr>
              <a:t>every third cycle of SoC</a:t>
            </a:r>
          </a:p>
        </p:txBody>
      </p:sp>
      <p:sp>
        <p:nvSpPr>
          <p:cNvPr id="2" name="TextBox 1">
            <a:extLst>
              <a:ext uri="{FF2B5EF4-FFF2-40B4-BE49-F238E27FC236}">
                <a16:creationId xmlns:a16="http://schemas.microsoft.com/office/drawing/2014/main" id="{A9D268ED-ABA0-48E0-B4F3-417107158835}"/>
              </a:ext>
            </a:extLst>
          </p:cNvPr>
          <p:cNvSpPr txBox="1"/>
          <p:nvPr/>
        </p:nvSpPr>
        <p:spPr bwMode="auto">
          <a:xfrm>
            <a:off x="3444240" y="2478905"/>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latin typeface="Calibri" panose="020F0502020204030204" pitchFamily="34" charset="0"/>
              </a:rPr>
              <a:t>1</a:t>
            </a:r>
          </a:p>
        </p:txBody>
      </p:sp>
      <p:sp>
        <p:nvSpPr>
          <p:cNvPr id="32" name="TextBox 31">
            <a:extLst>
              <a:ext uri="{FF2B5EF4-FFF2-40B4-BE49-F238E27FC236}">
                <a16:creationId xmlns:a16="http://schemas.microsoft.com/office/drawing/2014/main" id="{CA346FA0-B9FD-4E7E-A42D-A7E1DD99D7F5}"/>
              </a:ext>
            </a:extLst>
          </p:cNvPr>
          <p:cNvSpPr txBox="1"/>
          <p:nvPr/>
        </p:nvSpPr>
        <p:spPr bwMode="auto">
          <a:xfrm>
            <a:off x="3444240" y="2961118"/>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latin typeface="Calibri" panose="020F0502020204030204" pitchFamily="34" charset="0"/>
              </a:rPr>
              <a:t>2</a:t>
            </a:r>
          </a:p>
        </p:txBody>
      </p:sp>
      <p:sp>
        <p:nvSpPr>
          <p:cNvPr id="33" name="TextBox 32">
            <a:extLst>
              <a:ext uri="{FF2B5EF4-FFF2-40B4-BE49-F238E27FC236}">
                <a16:creationId xmlns:a16="http://schemas.microsoft.com/office/drawing/2014/main" id="{69BB4A00-85D2-4CB9-A739-398AF757D5A4}"/>
              </a:ext>
            </a:extLst>
          </p:cNvPr>
          <p:cNvSpPr txBox="1"/>
          <p:nvPr/>
        </p:nvSpPr>
        <p:spPr bwMode="auto">
          <a:xfrm>
            <a:off x="3444240" y="3461160"/>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latin typeface="Calibri" panose="020F0502020204030204" pitchFamily="34" charset="0"/>
              </a:rPr>
              <a:t>3</a:t>
            </a:r>
          </a:p>
        </p:txBody>
      </p:sp>
      <p:sp>
        <p:nvSpPr>
          <p:cNvPr id="34" name="TextBox 33">
            <a:extLst>
              <a:ext uri="{FF2B5EF4-FFF2-40B4-BE49-F238E27FC236}">
                <a16:creationId xmlns:a16="http://schemas.microsoft.com/office/drawing/2014/main" id="{C236A05B-C4A5-4E77-9025-507A2B750837}"/>
              </a:ext>
            </a:extLst>
          </p:cNvPr>
          <p:cNvSpPr txBox="1"/>
          <p:nvPr/>
        </p:nvSpPr>
        <p:spPr bwMode="auto">
          <a:xfrm>
            <a:off x="3444240" y="3961277"/>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latin typeface="Calibri" panose="020F0502020204030204" pitchFamily="34" charset="0"/>
              </a:rPr>
              <a:t>4</a:t>
            </a:r>
          </a:p>
        </p:txBody>
      </p:sp>
      <p:sp>
        <p:nvSpPr>
          <p:cNvPr id="36" name="TextBox 35">
            <a:extLst>
              <a:ext uri="{FF2B5EF4-FFF2-40B4-BE49-F238E27FC236}">
                <a16:creationId xmlns:a16="http://schemas.microsoft.com/office/drawing/2014/main" id="{5AFBEC1B-CD97-4298-B997-882586837707}"/>
              </a:ext>
            </a:extLst>
          </p:cNvPr>
          <p:cNvSpPr txBox="1"/>
          <p:nvPr/>
        </p:nvSpPr>
        <p:spPr bwMode="auto">
          <a:xfrm>
            <a:off x="3444240" y="4458983"/>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latin typeface="Calibri" panose="020F0502020204030204" pitchFamily="34" charset="0"/>
              </a:rPr>
              <a:t>5</a:t>
            </a:r>
          </a:p>
        </p:txBody>
      </p:sp>
      <p:sp>
        <p:nvSpPr>
          <p:cNvPr id="37" name="TextBox 36">
            <a:extLst>
              <a:ext uri="{FF2B5EF4-FFF2-40B4-BE49-F238E27FC236}">
                <a16:creationId xmlns:a16="http://schemas.microsoft.com/office/drawing/2014/main" id="{37CCEEEB-4393-4766-A361-2037B9F48FA6}"/>
              </a:ext>
            </a:extLst>
          </p:cNvPr>
          <p:cNvSpPr txBox="1"/>
          <p:nvPr/>
        </p:nvSpPr>
        <p:spPr bwMode="auto">
          <a:xfrm>
            <a:off x="7730328" y="2478905"/>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solidFill>
                  <a:schemeClr val="bg1"/>
                </a:solidFill>
                <a:latin typeface="Calibri" panose="020F0502020204030204" pitchFamily="34" charset="0"/>
              </a:rPr>
              <a:t>6</a:t>
            </a:r>
          </a:p>
        </p:txBody>
      </p:sp>
      <p:sp>
        <p:nvSpPr>
          <p:cNvPr id="38" name="TextBox 37">
            <a:extLst>
              <a:ext uri="{FF2B5EF4-FFF2-40B4-BE49-F238E27FC236}">
                <a16:creationId xmlns:a16="http://schemas.microsoft.com/office/drawing/2014/main" id="{0160FB5E-FB06-4344-9C5C-D2D9B5E25275}"/>
              </a:ext>
            </a:extLst>
          </p:cNvPr>
          <p:cNvSpPr txBox="1"/>
          <p:nvPr/>
        </p:nvSpPr>
        <p:spPr bwMode="auto">
          <a:xfrm>
            <a:off x="7730328" y="2967521"/>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solidFill>
                  <a:schemeClr val="bg1"/>
                </a:solidFill>
                <a:latin typeface="Calibri" panose="020F0502020204030204" pitchFamily="34" charset="0"/>
              </a:rPr>
              <a:t>7</a:t>
            </a:r>
          </a:p>
        </p:txBody>
      </p:sp>
      <p:sp>
        <p:nvSpPr>
          <p:cNvPr id="39" name="TextBox 38">
            <a:extLst>
              <a:ext uri="{FF2B5EF4-FFF2-40B4-BE49-F238E27FC236}">
                <a16:creationId xmlns:a16="http://schemas.microsoft.com/office/drawing/2014/main" id="{BD3D332A-2DC9-459A-9501-DC5C1231DDAD}"/>
              </a:ext>
            </a:extLst>
          </p:cNvPr>
          <p:cNvSpPr txBox="1"/>
          <p:nvPr/>
        </p:nvSpPr>
        <p:spPr bwMode="auto">
          <a:xfrm>
            <a:off x="7730328" y="346843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solidFill>
                  <a:schemeClr val="bg1"/>
                </a:solidFill>
                <a:latin typeface="Calibri" panose="020F0502020204030204" pitchFamily="34" charset="0"/>
              </a:rPr>
              <a:t>8</a:t>
            </a:r>
          </a:p>
        </p:txBody>
      </p:sp>
    </p:spTree>
    <p:extLst>
      <p:ext uri="{BB962C8B-B14F-4D97-AF65-F5344CB8AC3E}">
        <p14:creationId xmlns:p14="http://schemas.microsoft.com/office/powerpoint/2010/main" val="104454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DREAMM-9: Baseline Characteristics</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Text Box 15">
            <a:extLst>
              <a:ext uri="{FF2B5EF4-FFF2-40B4-BE49-F238E27FC236}">
                <a16:creationId xmlns:a16="http://schemas.microsoft.com/office/drawing/2014/main" id="{12634B8E-E33D-E340-B1E4-35DDC375A20D}"/>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Usmani</a:t>
            </a:r>
            <a:r>
              <a:rPr lang="en-US" altLang="en-US" sz="1200" b="0" spc="-10" dirty="0">
                <a:solidFill>
                  <a:schemeClr val="bg2"/>
                </a:solidFill>
                <a:latin typeface="Calibri" panose="020F0502020204030204" pitchFamily="34" charset="0"/>
              </a:rPr>
              <a:t>. ASH 2021. Abstr 2738.</a:t>
            </a:r>
            <a:endParaRPr lang="en-US" altLang="en-US" sz="1200" b="0" dirty="0">
              <a:solidFill>
                <a:schemeClr val="bg2"/>
              </a:solidFill>
              <a:latin typeface="Calibri" panose="020F0502020204030204" pitchFamily="34" charset="0"/>
            </a:endParaRPr>
          </a:p>
        </p:txBody>
      </p:sp>
      <p:graphicFrame>
        <p:nvGraphicFramePr>
          <p:cNvPr id="12" name="Group 3">
            <a:extLst>
              <a:ext uri="{FF2B5EF4-FFF2-40B4-BE49-F238E27FC236}">
                <a16:creationId xmlns:a16="http://schemas.microsoft.com/office/drawing/2014/main" id="{DE2EED35-0D51-094F-A3BD-50854DD1DAE9}"/>
              </a:ext>
            </a:extLst>
          </p:cNvPr>
          <p:cNvGraphicFramePr>
            <a:graphicFrameLocks/>
          </p:cNvGraphicFramePr>
          <p:nvPr>
            <p:extLst>
              <p:ext uri="{D42A27DB-BD31-4B8C-83A1-F6EECF244321}">
                <p14:modId xmlns:p14="http://schemas.microsoft.com/office/powerpoint/2010/main" val="3465335574"/>
              </p:ext>
            </p:extLst>
          </p:nvPr>
        </p:nvGraphicFramePr>
        <p:xfrm>
          <a:off x="750776" y="1134275"/>
          <a:ext cx="10731427" cy="5029376"/>
        </p:xfrm>
        <a:graphic>
          <a:graphicData uri="http://schemas.openxmlformats.org/drawingml/2006/table">
            <a:tbl>
              <a:tblPr/>
              <a:tblGrid>
                <a:gridCol w="2799019">
                  <a:extLst>
                    <a:ext uri="{9D8B030D-6E8A-4147-A177-3AD203B41FA5}">
                      <a16:colId xmlns:a16="http://schemas.microsoft.com/office/drawing/2014/main" val="20000"/>
                    </a:ext>
                  </a:extLst>
                </a:gridCol>
                <a:gridCol w="1717287">
                  <a:extLst>
                    <a:ext uri="{9D8B030D-6E8A-4147-A177-3AD203B41FA5}">
                      <a16:colId xmlns:a16="http://schemas.microsoft.com/office/drawing/2014/main" val="20001"/>
                    </a:ext>
                  </a:extLst>
                </a:gridCol>
                <a:gridCol w="1494264">
                  <a:extLst>
                    <a:ext uri="{9D8B030D-6E8A-4147-A177-3AD203B41FA5}">
                      <a16:colId xmlns:a16="http://schemas.microsoft.com/office/drawing/2014/main" val="20004"/>
                    </a:ext>
                  </a:extLst>
                </a:gridCol>
                <a:gridCol w="1583473">
                  <a:extLst>
                    <a:ext uri="{9D8B030D-6E8A-4147-A177-3AD203B41FA5}">
                      <a16:colId xmlns:a16="http://schemas.microsoft.com/office/drawing/2014/main" val="3084920536"/>
                    </a:ext>
                  </a:extLst>
                </a:gridCol>
                <a:gridCol w="1594624">
                  <a:extLst>
                    <a:ext uri="{9D8B030D-6E8A-4147-A177-3AD203B41FA5}">
                      <a16:colId xmlns:a16="http://schemas.microsoft.com/office/drawing/2014/main" val="3669797584"/>
                    </a:ext>
                  </a:extLst>
                </a:gridCol>
                <a:gridCol w="1542760">
                  <a:extLst>
                    <a:ext uri="{9D8B030D-6E8A-4147-A177-3AD203B41FA5}">
                      <a16:colId xmlns:a16="http://schemas.microsoft.com/office/drawing/2014/main" val="51654821"/>
                    </a:ext>
                  </a:extLst>
                </a:gridCol>
              </a:tblGrid>
              <a:tr h="22631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2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gridSpan="5">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cap="none" normalizeH="0" baseline="0" dirty="0">
                          <a:ln>
                            <a:noFill/>
                          </a:ln>
                          <a:solidFill>
                            <a:schemeClr val="tx1"/>
                          </a:solidFill>
                          <a:effectLst/>
                          <a:latin typeface="Calibri" panose="020F0502020204030204" pitchFamily="34" charset="0"/>
                        </a:rPr>
                        <a:t>Belantamab Mafodotin Dosing Cohorts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2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2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2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2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518734516"/>
                  </a:ext>
                </a:extLst>
              </a:tr>
              <a:tr h="3771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200" b="1" i="0" u="none" strike="noStrike" cap="none" normalizeH="0" baseline="0" dirty="0">
                          <a:ln>
                            <a:noFill/>
                          </a:ln>
                          <a:solidFill>
                            <a:schemeClr val="tx1"/>
                          </a:solidFill>
                          <a:effectLst/>
                          <a:latin typeface="Calibri" panose="020F0502020204030204" pitchFamily="34" charset="0"/>
                        </a:rPr>
                        <a:t>Variable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cap="none" normalizeH="0" baseline="0" dirty="0">
                          <a:ln>
                            <a:noFill/>
                          </a:ln>
                          <a:solidFill>
                            <a:schemeClr val="tx1"/>
                          </a:solidFill>
                          <a:effectLst/>
                          <a:latin typeface="Calibri" panose="020F0502020204030204" pitchFamily="34" charset="0"/>
                        </a:rPr>
                        <a:t>1.9 mg/kg Q3/4W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cap="none" normalizeH="0" baseline="0" dirty="0">
                          <a:ln>
                            <a:noFill/>
                          </a:ln>
                          <a:solidFill>
                            <a:schemeClr val="tx1"/>
                          </a:solidFill>
                          <a:effectLst/>
                          <a:latin typeface="Calibri" panose="020F0502020204030204" pitchFamily="34" charset="0"/>
                        </a:rPr>
                        <a:t>(n = 12)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1.4 mg/kg Q6/8W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1.9 mg/kg Q6/8W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1.0 mg/kg Q3/4W</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1.4 mg/kg Q3/4W (n = 6)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67890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Median age, yr (range)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18 to &lt;65,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65 to &lt;75,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≥75,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72.5 (63-77)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(42)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(42)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74.5 (69-80)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74.5 (71-78)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74.0 (72-79)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(83)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74.5 (68-80)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22631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Male,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8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67890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Race,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White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Black</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Asian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2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10 (83)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2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2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2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(83)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2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67890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ISS disease stage,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II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III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(25)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665827229"/>
                  </a:ext>
                </a:extLst>
              </a:tr>
              <a:tr h="22631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High risk* cytogenic abnormality,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3286844"/>
                  </a:ext>
                </a:extLst>
              </a:tr>
              <a:tr h="22631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Myeloma immunoglobulin IgA/IgG,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(42)/7 (58)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17098921"/>
                  </a:ext>
                </a:extLst>
              </a:tr>
              <a:tr h="22631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Light chain: </a:t>
                      </a:r>
                      <a:r>
                        <a:rPr lang="el-GR" sz="1200" b="0" i="0" kern="1200" dirty="0">
                          <a:solidFill>
                            <a:schemeClr val="bg1"/>
                          </a:solidFill>
                          <a:effectLst/>
                          <a:latin typeface="Calibri" panose="020F0502020204030204" pitchFamily="34" charset="0"/>
                          <a:ea typeface="+mn-ea"/>
                          <a:cs typeface="Calibri" panose="020F0502020204030204" pitchFamily="34" charset="0"/>
                        </a:rPr>
                        <a:t>κ</a:t>
                      </a:r>
                      <a:r>
                        <a:rPr kumimoji="0" lang="en-US" sz="1200" b="0" i="0" u="none" strike="noStrike" cap="none" normalizeH="0" baseline="0" dirty="0">
                          <a:ln>
                            <a:noFill/>
                          </a:ln>
                          <a:solidFill>
                            <a:schemeClr val="bg2">
                              <a:lumMod val="10000"/>
                            </a:schemeClr>
                          </a:solidFill>
                          <a:effectLst/>
                          <a:latin typeface="Calibri" panose="020F0502020204030204" pitchFamily="34" charset="0"/>
                        </a:rPr>
                        <a:t>/</a:t>
                      </a:r>
                      <a:r>
                        <a:rPr lang="el-GR" sz="1200" b="0" i="0" kern="1200" dirty="0">
                          <a:solidFill>
                            <a:schemeClr val="bg1"/>
                          </a:solidFill>
                          <a:effectLst/>
                          <a:latin typeface="Calibri" panose="020F0502020204030204" pitchFamily="34" charset="0"/>
                          <a:ea typeface="+mn-ea"/>
                          <a:cs typeface="Calibri" panose="020F0502020204030204" pitchFamily="34" charset="0"/>
                        </a:rPr>
                        <a:t>λ</a:t>
                      </a:r>
                      <a:r>
                        <a:rPr kumimoji="0" lang="en-US" sz="1200" b="0" i="0" u="none" strike="noStrike" cap="none" normalizeH="0" baseline="0" dirty="0">
                          <a:ln>
                            <a:noFill/>
                          </a:ln>
                          <a:solidFill>
                            <a:schemeClr val="bg2">
                              <a:lumMod val="10000"/>
                            </a:schemeClr>
                          </a:solidFill>
                          <a:effectLst/>
                          <a:latin typeface="Calibri" panose="020F0502020204030204" pitchFamily="34" charset="0"/>
                        </a:rPr>
                        <a:t>,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7 (58)/3 (25)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(83)/1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(83)/1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880833320"/>
                  </a:ext>
                </a:extLst>
              </a:tr>
              <a:tr h="22631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Extramedullary disease,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(25)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50946699"/>
                  </a:ext>
                </a:extLst>
              </a:tr>
              <a:tr h="377175">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Median cycles of belantamab mafodotin, n (range)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5.5 (2-9)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3.0 (2-4)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3.0 (2-4)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3.0 (1-9)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3.0 (2-5)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0896299"/>
                  </a:ext>
                </a:extLst>
              </a:tr>
            </a:tbl>
          </a:graphicData>
        </a:graphic>
      </p:graphicFrame>
      <p:sp>
        <p:nvSpPr>
          <p:cNvPr id="10" name="TextBox 9">
            <a:extLst>
              <a:ext uri="{FF2B5EF4-FFF2-40B4-BE49-F238E27FC236}">
                <a16:creationId xmlns:a16="http://schemas.microsoft.com/office/drawing/2014/main" id="{1D260AC2-CC70-CD4C-BE48-7791D19D38AF}"/>
              </a:ext>
            </a:extLst>
          </p:cNvPr>
          <p:cNvSpPr txBox="1"/>
          <p:nvPr/>
        </p:nvSpPr>
        <p:spPr bwMode="auto">
          <a:xfrm>
            <a:off x="709797" y="6167287"/>
            <a:ext cx="2024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200" b="0" dirty="0">
                <a:solidFill>
                  <a:schemeClr val="bg1"/>
                </a:solidFill>
                <a:effectLst/>
                <a:latin typeface="Calibri" panose="020F0502020204030204" pitchFamily="34" charset="0"/>
                <a:cs typeface="Calibri" panose="020F0502020204030204" pitchFamily="34" charset="0"/>
              </a:rPr>
              <a:t>*t(4;14), t(14;16), del17p.</a:t>
            </a:r>
          </a:p>
        </p:txBody>
      </p:sp>
    </p:spTree>
    <p:extLst>
      <p:ext uri="{BB962C8B-B14F-4D97-AF65-F5344CB8AC3E}">
        <p14:creationId xmlns:p14="http://schemas.microsoft.com/office/powerpoint/2010/main" val="97360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DREAMM-9: Safety</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Text Box 15">
            <a:extLst>
              <a:ext uri="{FF2B5EF4-FFF2-40B4-BE49-F238E27FC236}">
                <a16:creationId xmlns:a16="http://schemas.microsoft.com/office/drawing/2014/main" id="{12634B8E-E33D-E340-B1E4-35DDC375A20D}"/>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Usmani</a:t>
            </a:r>
            <a:r>
              <a:rPr lang="en-US" altLang="en-US" sz="1200" b="0" spc="-10" dirty="0">
                <a:solidFill>
                  <a:schemeClr val="bg2"/>
                </a:solidFill>
                <a:latin typeface="Calibri" panose="020F0502020204030204" pitchFamily="34" charset="0"/>
              </a:rPr>
              <a:t>. ASH 2021. Abstr 2738.</a:t>
            </a:r>
            <a:endParaRPr lang="en-US" altLang="en-US" sz="1200" b="0" dirty="0">
              <a:solidFill>
                <a:schemeClr val="bg2"/>
              </a:solidFill>
              <a:latin typeface="Calibri" panose="020F0502020204030204" pitchFamily="34" charset="0"/>
            </a:endParaRPr>
          </a:p>
        </p:txBody>
      </p:sp>
      <p:graphicFrame>
        <p:nvGraphicFramePr>
          <p:cNvPr id="12" name="Group 3">
            <a:extLst>
              <a:ext uri="{FF2B5EF4-FFF2-40B4-BE49-F238E27FC236}">
                <a16:creationId xmlns:a16="http://schemas.microsoft.com/office/drawing/2014/main" id="{DE2EED35-0D51-094F-A3BD-50854DD1DAE9}"/>
              </a:ext>
            </a:extLst>
          </p:cNvPr>
          <p:cNvGraphicFramePr>
            <a:graphicFrameLocks/>
          </p:cNvGraphicFramePr>
          <p:nvPr>
            <p:extLst>
              <p:ext uri="{D42A27DB-BD31-4B8C-83A1-F6EECF244321}">
                <p14:modId xmlns:p14="http://schemas.microsoft.com/office/powerpoint/2010/main" val="2564330070"/>
              </p:ext>
            </p:extLst>
          </p:nvPr>
        </p:nvGraphicFramePr>
        <p:xfrm>
          <a:off x="516017" y="1276405"/>
          <a:ext cx="11242596" cy="4663616"/>
        </p:xfrm>
        <a:graphic>
          <a:graphicData uri="http://schemas.openxmlformats.org/drawingml/2006/table">
            <a:tbl>
              <a:tblPr/>
              <a:tblGrid>
                <a:gridCol w="3400852">
                  <a:extLst>
                    <a:ext uri="{9D8B030D-6E8A-4147-A177-3AD203B41FA5}">
                      <a16:colId xmlns:a16="http://schemas.microsoft.com/office/drawing/2014/main" val="20000"/>
                    </a:ext>
                  </a:extLst>
                </a:gridCol>
                <a:gridCol w="1588710">
                  <a:extLst>
                    <a:ext uri="{9D8B030D-6E8A-4147-A177-3AD203B41FA5}">
                      <a16:colId xmlns:a16="http://schemas.microsoft.com/office/drawing/2014/main" val="20001"/>
                    </a:ext>
                  </a:extLst>
                </a:gridCol>
                <a:gridCol w="1506333">
                  <a:extLst>
                    <a:ext uri="{9D8B030D-6E8A-4147-A177-3AD203B41FA5}">
                      <a16:colId xmlns:a16="http://schemas.microsoft.com/office/drawing/2014/main" val="20004"/>
                    </a:ext>
                  </a:extLst>
                </a:gridCol>
                <a:gridCol w="1682857">
                  <a:extLst>
                    <a:ext uri="{9D8B030D-6E8A-4147-A177-3AD203B41FA5}">
                      <a16:colId xmlns:a16="http://schemas.microsoft.com/office/drawing/2014/main" val="3084920536"/>
                    </a:ext>
                  </a:extLst>
                </a:gridCol>
                <a:gridCol w="1541636">
                  <a:extLst>
                    <a:ext uri="{9D8B030D-6E8A-4147-A177-3AD203B41FA5}">
                      <a16:colId xmlns:a16="http://schemas.microsoft.com/office/drawing/2014/main" val="3669797584"/>
                    </a:ext>
                  </a:extLst>
                </a:gridCol>
                <a:gridCol w="1522208">
                  <a:extLst>
                    <a:ext uri="{9D8B030D-6E8A-4147-A177-3AD203B41FA5}">
                      <a16:colId xmlns:a16="http://schemas.microsoft.com/office/drawing/2014/main" val="51654821"/>
                    </a:ext>
                  </a:extLst>
                </a:gridCol>
              </a:tblGrid>
              <a:tr h="3943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200" b="1" i="0" u="none" strike="noStrike" cap="none" normalizeH="0" baseline="0" dirty="0">
                          <a:ln>
                            <a:noFill/>
                          </a:ln>
                          <a:solidFill>
                            <a:schemeClr val="tx1"/>
                          </a:solidFill>
                          <a:effectLst/>
                          <a:latin typeface="Calibri" panose="020F0502020204030204" pitchFamily="34" charset="0"/>
                        </a:rPr>
                        <a:t>AEs (Excluding Corneal AEs)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cap="none" normalizeH="0" baseline="0" dirty="0">
                          <a:ln>
                            <a:noFill/>
                          </a:ln>
                          <a:solidFill>
                            <a:schemeClr val="tx1"/>
                          </a:solidFill>
                          <a:effectLst/>
                          <a:latin typeface="Calibri" panose="020F0502020204030204" pitchFamily="34" charset="0"/>
                        </a:rPr>
                        <a:t>1.9 mg/kg Q3/4W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cap="none" normalizeH="0" baseline="0" dirty="0">
                          <a:ln>
                            <a:noFill/>
                          </a:ln>
                          <a:solidFill>
                            <a:schemeClr val="tx1"/>
                          </a:solidFill>
                          <a:effectLst/>
                          <a:latin typeface="Calibri" panose="020F0502020204030204" pitchFamily="34" charset="0"/>
                        </a:rPr>
                        <a:t>(n = 12)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1.4 mg/kg Q6/8W (n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1.9 mg/kg Q6/8W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1.0 mg/kg Q3/4W (n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cap="none" normalizeH="0" baseline="0" dirty="0">
                          <a:ln>
                            <a:noFill/>
                          </a:ln>
                          <a:solidFill>
                            <a:schemeClr val="tx1"/>
                          </a:solidFill>
                          <a:effectLst/>
                          <a:latin typeface="Calibri" panose="020F0502020204030204" pitchFamily="34" charset="0"/>
                        </a:rPr>
                        <a:t>1.4 mg/kg Q3/4W (n = 6)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All,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12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169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TRAEs,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12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Grade 3-4 AEs,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12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Grade 3-4 AEs related to belantamab,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8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665827229"/>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AEs leading to discontinuation of study tx,*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3286844"/>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AEs leading to dose reduction,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Of belantamab mafodotin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Of bortezomib</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Of lenalidomide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Of dexamethasone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12 (100)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12 (100)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7 (58)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(42)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(83)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1709892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AEs leading to dose delay,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Of belantamab mafodotin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Of bortezomib</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Of lenalidomide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Of dexamethasone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12 (100)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10 (83)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11 (92)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11 (92)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7 (58)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(83)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5 (83)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 (50)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a:ln>
                            <a:noFill/>
                          </a:ln>
                          <a:solidFill>
                            <a:schemeClr val="bg2">
                              <a:lumMod val="10000"/>
                            </a:schemeClr>
                          </a:solidFill>
                          <a:effectLst/>
                          <a:latin typeface="Calibri" panose="020F0502020204030204" pitchFamily="34" charset="0"/>
                        </a:rPr>
                        <a:t>6 (100)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880833320"/>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All SAEs,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11 (92)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50946699"/>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Fatal SAEs,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 (8)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0896299"/>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Median follow-up duration,</a:t>
                      </a:r>
                      <a:r>
                        <a:rPr kumimoji="0" lang="en-US" sz="1200" b="0" i="0" u="none" strike="noStrike" cap="none" normalizeH="0" baseline="30000" dirty="0">
                          <a:ln>
                            <a:noFill/>
                          </a:ln>
                          <a:solidFill>
                            <a:schemeClr val="bg2">
                              <a:lumMod val="10000"/>
                            </a:schemeClr>
                          </a:solidFill>
                          <a:effectLst/>
                          <a:latin typeface="Calibri" panose="020F0502020204030204" pitchFamily="34" charset="0"/>
                        </a:rPr>
                        <a:t>†</a:t>
                      </a:r>
                      <a:r>
                        <a:rPr kumimoji="0" lang="en-US" sz="1200" b="0" i="0" u="none" strike="noStrike" cap="none" normalizeH="0" baseline="0" dirty="0">
                          <a:ln>
                            <a:noFill/>
                          </a:ln>
                          <a:solidFill>
                            <a:schemeClr val="bg2">
                              <a:lumMod val="10000"/>
                            </a:schemeClr>
                          </a:solidFill>
                          <a:effectLst/>
                          <a:latin typeface="Calibri" panose="020F0502020204030204" pitchFamily="34" charset="0"/>
                        </a:rPr>
                        <a:t> mo (range)</a:t>
                      </a:r>
                      <a:endParaRPr kumimoji="0" lang="en-US" sz="1200" b="0" i="0" u="none" strike="noStrike" cap="none" normalizeH="0" baseline="3000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12.7 (3.6-14.1)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4.1 (2.9-7.4)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4.8 (2.4-7.6)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3.0 (1.1-7.8)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a:ln>
                            <a:noFill/>
                          </a:ln>
                          <a:solidFill>
                            <a:schemeClr val="bg2">
                              <a:lumMod val="10000"/>
                            </a:schemeClr>
                          </a:solidFill>
                          <a:effectLst/>
                          <a:latin typeface="Calibri" panose="020F0502020204030204" pitchFamily="34" charset="0"/>
                        </a:rPr>
                        <a:t>4.0 (2.9-6.2)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241813198"/>
                  </a:ext>
                </a:extLst>
              </a:tr>
            </a:tbl>
          </a:graphicData>
        </a:graphic>
      </p:graphicFrame>
      <p:sp>
        <p:nvSpPr>
          <p:cNvPr id="14" name="TextBox 13">
            <a:extLst>
              <a:ext uri="{FF2B5EF4-FFF2-40B4-BE49-F238E27FC236}">
                <a16:creationId xmlns:a16="http://schemas.microsoft.com/office/drawing/2014/main" id="{B47DCF7A-735C-8441-A31E-78E7F66C8DA1}"/>
              </a:ext>
            </a:extLst>
          </p:cNvPr>
          <p:cNvSpPr txBox="1"/>
          <p:nvPr/>
        </p:nvSpPr>
        <p:spPr bwMode="auto">
          <a:xfrm>
            <a:off x="511450" y="5893394"/>
            <a:ext cx="104391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200" b="0" dirty="0">
                <a:solidFill>
                  <a:schemeClr val="bg1"/>
                </a:solidFill>
                <a:effectLst/>
                <a:latin typeface="Calibri" panose="020F0502020204030204" pitchFamily="34" charset="0"/>
                <a:cs typeface="Calibri" panose="020F0502020204030204" pitchFamily="34" charset="0"/>
              </a:rPr>
              <a:t>*Cohort 1: lung adenocarcinoma (n = 1), fatal SAE caused by COVID-19 infection (n = 1); cohort 3: pancreatic adenocarcinoma (n = 1); cohort 5: fall and deteriorating condition due to SAE. </a:t>
            </a:r>
            <a:r>
              <a:rPr lang="en-US" sz="1200" b="0" baseline="30000" dirty="0">
                <a:solidFill>
                  <a:schemeClr val="bg2">
                    <a:lumMod val="10000"/>
                  </a:schemeClr>
                </a:solidFill>
                <a:latin typeface="Calibri" panose="020F0502020204030204" pitchFamily="34" charset="0"/>
              </a:rPr>
              <a:t>†</a:t>
            </a:r>
            <a:r>
              <a:rPr lang="en-US" sz="1200" b="0" dirty="0">
                <a:solidFill>
                  <a:schemeClr val="bg2">
                    <a:lumMod val="10000"/>
                  </a:schemeClr>
                </a:solidFill>
                <a:latin typeface="Calibri" panose="020F0502020204030204" pitchFamily="34" charset="0"/>
              </a:rPr>
              <a:t>7 patients in cohort 1 excluded due to missing randomization dates.</a:t>
            </a:r>
            <a:endParaRPr lang="en-US" sz="1200" b="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491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DREAMM-9: Corneal Events</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Text Box 15">
            <a:extLst>
              <a:ext uri="{FF2B5EF4-FFF2-40B4-BE49-F238E27FC236}">
                <a16:creationId xmlns:a16="http://schemas.microsoft.com/office/drawing/2014/main" id="{12634B8E-E33D-E340-B1E4-35DDC375A20D}"/>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Usmani</a:t>
            </a:r>
            <a:r>
              <a:rPr lang="en-US" altLang="en-US" sz="1200" b="0" spc="-10" dirty="0">
                <a:solidFill>
                  <a:schemeClr val="bg2"/>
                </a:solidFill>
                <a:latin typeface="Calibri" panose="020F0502020204030204" pitchFamily="34" charset="0"/>
              </a:rPr>
              <a:t>. ASH 2021. Abstr 2738.</a:t>
            </a:r>
            <a:endParaRPr lang="en-US" altLang="en-US" sz="1200" b="0" dirty="0">
              <a:solidFill>
                <a:schemeClr val="bg2"/>
              </a:solidFill>
              <a:latin typeface="Calibri" panose="020F0502020204030204" pitchFamily="34" charset="0"/>
            </a:endParaRPr>
          </a:p>
        </p:txBody>
      </p:sp>
      <p:graphicFrame>
        <p:nvGraphicFramePr>
          <p:cNvPr id="12" name="Group 3">
            <a:extLst>
              <a:ext uri="{FF2B5EF4-FFF2-40B4-BE49-F238E27FC236}">
                <a16:creationId xmlns:a16="http://schemas.microsoft.com/office/drawing/2014/main" id="{DE2EED35-0D51-094F-A3BD-50854DD1DAE9}"/>
              </a:ext>
            </a:extLst>
          </p:cNvPr>
          <p:cNvGraphicFramePr>
            <a:graphicFrameLocks/>
          </p:cNvGraphicFramePr>
          <p:nvPr>
            <p:extLst>
              <p:ext uri="{D42A27DB-BD31-4B8C-83A1-F6EECF244321}">
                <p14:modId xmlns:p14="http://schemas.microsoft.com/office/powerpoint/2010/main" val="2717196239"/>
              </p:ext>
            </p:extLst>
          </p:nvPr>
        </p:nvGraphicFramePr>
        <p:xfrm>
          <a:off x="727849" y="1615468"/>
          <a:ext cx="10754541" cy="3627232"/>
        </p:xfrm>
        <a:graphic>
          <a:graphicData uri="http://schemas.openxmlformats.org/drawingml/2006/table">
            <a:tbl>
              <a:tblPr/>
              <a:tblGrid>
                <a:gridCol w="3714834">
                  <a:extLst>
                    <a:ext uri="{9D8B030D-6E8A-4147-A177-3AD203B41FA5}">
                      <a16:colId xmlns:a16="http://schemas.microsoft.com/office/drawing/2014/main" val="20000"/>
                    </a:ext>
                  </a:extLst>
                </a:gridCol>
                <a:gridCol w="1342119">
                  <a:extLst>
                    <a:ext uri="{9D8B030D-6E8A-4147-A177-3AD203B41FA5}">
                      <a16:colId xmlns:a16="http://schemas.microsoft.com/office/drawing/2014/main" val="20001"/>
                    </a:ext>
                  </a:extLst>
                </a:gridCol>
                <a:gridCol w="1481698">
                  <a:extLst>
                    <a:ext uri="{9D8B030D-6E8A-4147-A177-3AD203B41FA5}">
                      <a16:colId xmlns:a16="http://schemas.microsoft.com/office/drawing/2014/main" val="20004"/>
                    </a:ext>
                  </a:extLst>
                </a:gridCol>
                <a:gridCol w="1470962">
                  <a:extLst>
                    <a:ext uri="{9D8B030D-6E8A-4147-A177-3AD203B41FA5}">
                      <a16:colId xmlns:a16="http://schemas.microsoft.com/office/drawing/2014/main" val="3084920536"/>
                    </a:ext>
                  </a:extLst>
                </a:gridCol>
                <a:gridCol w="1288801">
                  <a:extLst>
                    <a:ext uri="{9D8B030D-6E8A-4147-A177-3AD203B41FA5}">
                      <a16:colId xmlns:a16="http://schemas.microsoft.com/office/drawing/2014/main" val="3669797584"/>
                    </a:ext>
                  </a:extLst>
                </a:gridCol>
                <a:gridCol w="1456127">
                  <a:extLst>
                    <a:ext uri="{9D8B030D-6E8A-4147-A177-3AD203B41FA5}">
                      <a16:colId xmlns:a16="http://schemas.microsoft.com/office/drawing/2014/main" val="51654821"/>
                    </a:ext>
                  </a:extLst>
                </a:gridCol>
              </a:tblGrid>
              <a:tr h="3943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400" b="1" i="0" u="none" strike="noStrike" cap="none" normalizeH="0" baseline="0" dirty="0">
                          <a:ln>
                            <a:noFill/>
                          </a:ln>
                          <a:solidFill>
                            <a:schemeClr val="tx1"/>
                          </a:solidFill>
                          <a:effectLst/>
                          <a:latin typeface="Calibri" panose="020F0502020204030204" pitchFamily="34" charset="0"/>
                        </a:rPr>
                        <a:t>Corneal Events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1.9 mg/kg Q3/4W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(n = 12)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1.4 mg/kg Q6/8W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1.9 mg/kg Q6/8W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1.0 mg/kg Q3/4W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1.4 mg/kg Q3/4W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Any corneal event,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12 (100)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 (83)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880833320"/>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defRPr/>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Corneal AE leading to belantamab mafodotin dose reduction, n (%)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295764702"/>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defRPr/>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Corneal AE leading to belantamab mafodotin dose delay,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11 (92)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 (83)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677930366"/>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Grade ≥3 corneal events per KVA scale,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10 (83)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50946699"/>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Median time to onset of grade ≥3 corneal event, days (range)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81.0 (63-383)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126.0 (85-197)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103.0 (84-122)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74.0 (42-145)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57.5 (22-107)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0896299"/>
                  </a:ext>
                </a:extLst>
              </a:tr>
              <a:tr h="169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Worse case post baseline,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≥3-line decline in BCVA (better eye)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≥3-line decline in BCVA (worse eye)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 (42)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8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241813198"/>
                  </a:ext>
                </a:extLst>
              </a:tr>
            </a:tbl>
          </a:graphicData>
        </a:graphic>
      </p:graphicFrame>
      <p:sp>
        <p:nvSpPr>
          <p:cNvPr id="10" name="Content Placeholder 16">
            <a:extLst>
              <a:ext uri="{FF2B5EF4-FFF2-40B4-BE49-F238E27FC236}">
                <a16:creationId xmlns:a16="http://schemas.microsoft.com/office/drawing/2014/main" id="{09DB381F-1C82-E345-A035-FB9786E2E4B4}"/>
              </a:ext>
            </a:extLst>
          </p:cNvPr>
          <p:cNvSpPr>
            <a:spLocks noGrp="1"/>
          </p:cNvSpPr>
          <p:nvPr>
            <p:ph idx="1"/>
          </p:nvPr>
        </p:nvSpPr>
        <p:spPr>
          <a:xfrm>
            <a:off x="622399" y="5260526"/>
            <a:ext cx="10877529" cy="512404"/>
          </a:xfrm>
        </p:spPr>
        <p:txBody>
          <a:bodyPr/>
          <a:lstStyle/>
          <a:p>
            <a:r>
              <a:rPr lang="en-US" altLang="en-US" sz="1800" dirty="0"/>
              <a:t>No permanent treatment discontinuations of belantamab mafodotin due to corneal AEs</a:t>
            </a:r>
          </a:p>
          <a:p>
            <a:r>
              <a:rPr lang="en-US" altLang="en-US" sz="1800" dirty="0"/>
              <a:t>Patients in cohort 2 and cohort 3 (Q6/8W dosing) had the lowest rate grade ≥3 corneal events per KVA scale</a:t>
            </a:r>
          </a:p>
        </p:txBody>
      </p:sp>
    </p:spTree>
    <p:extLst>
      <p:ext uri="{BB962C8B-B14F-4D97-AF65-F5344CB8AC3E}">
        <p14:creationId xmlns:p14="http://schemas.microsoft.com/office/powerpoint/2010/main" val="1017456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DREAMM-9: Efficacy</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Text Box 15">
            <a:extLst>
              <a:ext uri="{FF2B5EF4-FFF2-40B4-BE49-F238E27FC236}">
                <a16:creationId xmlns:a16="http://schemas.microsoft.com/office/drawing/2014/main" id="{12634B8E-E33D-E340-B1E4-35DDC375A20D}"/>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Usmani</a:t>
            </a:r>
            <a:r>
              <a:rPr lang="en-US" altLang="en-US" sz="1200" b="0" spc="-10" dirty="0">
                <a:solidFill>
                  <a:schemeClr val="bg2"/>
                </a:solidFill>
                <a:latin typeface="Calibri" panose="020F0502020204030204" pitchFamily="34" charset="0"/>
              </a:rPr>
              <a:t>. ASH 2021. Abstr 2738.</a:t>
            </a:r>
            <a:endParaRPr lang="en-US" altLang="en-US" sz="1200" b="0" dirty="0">
              <a:solidFill>
                <a:schemeClr val="bg2"/>
              </a:solidFill>
              <a:latin typeface="Calibri" panose="020F0502020204030204" pitchFamily="34" charset="0"/>
            </a:endParaRPr>
          </a:p>
        </p:txBody>
      </p:sp>
      <p:graphicFrame>
        <p:nvGraphicFramePr>
          <p:cNvPr id="12" name="Group 3">
            <a:extLst>
              <a:ext uri="{FF2B5EF4-FFF2-40B4-BE49-F238E27FC236}">
                <a16:creationId xmlns:a16="http://schemas.microsoft.com/office/drawing/2014/main" id="{DE2EED35-0D51-094F-A3BD-50854DD1DAE9}"/>
              </a:ext>
            </a:extLst>
          </p:cNvPr>
          <p:cNvGraphicFramePr>
            <a:graphicFrameLocks/>
          </p:cNvGraphicFramePr>
          <p:nvPr>
            <p:extLst>
              <p:ext uri="{D42A27DB-BD31-4B8C-83A1-F6EECF244321}">
                <p14:modId xmlns:p14="http://schemas.microsoft.com/office/powerpoint/2010/main" val="1181757004"/>
              </p:ext>
            </p:extLst>
          </p:nvPr>
        </p:nvGraphicFramePr>
        <p:xfrm>
          <a:off x="731519" y="1376276"/>
          <a:ext cx="10750869" cy="2347072"/>
        </p:xfrm>
        <a:graphic>
          <a:graphicData uri="http://schemas.openxmlformats.org/drawingml/2006/table">
            <a:tbl>
              <a:tblPr/>
              <a:tblGrid>
                <a:gridCol w="1993168">
                  <a:extLst>
                    <a:ext uri="{9D8B030D-6E8A-4147-A177-3AD203B41FA5}">
                      <a16:colId xmlns:a16="http://schemas.microsoft.com/office/drawing/2014/main" val="20000"/>
                    </a:ext>
                  </a:extLst>
                </a:gridCol>
                <a:gridCol w="1834067">
                  <a:extLst>
                    <a:ext uri="{9D8B030D-6E8A-4147-A177-3AD203B41FA5}">
                      <a16:colId xmlns:a16="http://schemas.microsoft.com/office/drawing/2014/main" val="20001"/>
                    </a:ext>
                  </a:extLst>
                </a:gridCol>
                <a:gridCol w="1800922">
                  <a:extLst>
                    <a:ext uri="{9D8B030D-6E8A-4147-A177-3AD203B41FA5}">
                      <a16:colId xmlns:a16="http://schemas.microsoft.com/office/drawing/2014/main" val="20004"/>
                    </a:ext>
                  </a:extLst>
                </a:gridCol>
                <a:gridCol w="1756728">
                  <a:extLst>
                    <a:ext uri="{9D8B030D-6E8A-4147-A177-3AD203B41FA5}">
                      <a16:colId xmlns:a16="http://schemas.microsoft.com/office/drawing/2014/main" val="3084920536"/>
                    </a:ext>
                  </a:extLst>
                </a:gridCol>
                <a:gridCol w="1635193">
                  <a:extLst>
                    <a:ext uri="{9D8B030D-6E8A-4147-A177-3AD203B41FA5}">
                      <a16:colId xmlns:a16="http://schemas.microsoft.com/office/drawing/2014/main" val="3669797584"/>
                    </a:ext>
                  </a:extLst>
                </a:gridCol>
                <a:gridCol w="1730791">
                  <a:extLst>
                    <a:ext uri="{9D8B030D-6E8A-4147-A177-3AD203B41FA5}">
                      <a16:colId xmlns:a16="http://schemas.microsoft.com/office/drawing/2014/main" val="51654821"/>
                    </a:ext>
                  </a:extLst>
                </a:gridCol>
              </a:tblGrid>
              <a:tr h="3943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400" b="1" i="0" u="none" strike="noStrike" cap="none" normalizeH="0" baseline="0" dirty="0">
                          <a:ln>
                            <a:noFill/>
                          </a:ln>
                          <a:solidFill>
                            <a:schemeClr val="tx1"/>
                          </a:solidFill>
                          <a:effectLst/>
                          <a:latin typeface="Calibri" panose="020F0502020204030204" pitchFamily="34" charset="0"/>
                        </a:rPr>
                        <a:t>Corneal Events,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1.9 mg/kg Q3/4W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(n = 12)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1.4 mg/kg Q6/8W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1.9 mg/kg Q6/8W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1.0 mg/kg Q3/4W (n = 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1.4 mg/kg Q3/4W (n = 6)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ORR (95% CI)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12 (100) (73.5-100)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 (83) (35.9-99.6)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 (100) (54.1-100)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 (83) (35.9-99.6)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 (100) (54.1-100)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880833320"/>
                  </a:ext>
                </a:extLst>
              </a:tr>
              <a:tr h="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sCR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50946699"/>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CR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(25)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0896299"/>
                  </a:ext>
                </a:extLst>
              </a:tr>
              <a:tr h="169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VGPR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(25)*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241813198"/>
                  </a:ext>
                </a:extLst>
              </a:tr>
              <a:tr h="169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PR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774172647"/>
                  </a:ext>
                </a:extLst>
              </a:tr>
              <a:tr h="169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SD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406925060"/>
                  </a:ext>
                </a:extLst>
              </a:tr>
            </a:tbl>
          </a:graphicData>
        </a:graphic>
      </p:graphicFrame>
      <p:sp>
        <p:nvSpPr>
          <p:cNvPr id="13" name="TextBox 12">
            <a:extLst>
              <a:ext uri="{FF2B5EF4-FFF2-40B4-BE49-F238E27FC236}">
                <a16:creationId xmlns:a16="http://schemas.microsoft.com/office/drawing/2014/main" id="{577BAE35-DEDB-5D4F-9EFA-56B290A153A8}"/>
              </a:ext>
            </a:extLst>
          </p:cNvPr>
          <p:cNvSpPr txBox="1"/>
          <p:nvPr/>
        </p:nvSpPr>
        <p:spPr bwMode="auto">
          <a:xfrm>
            <a:off x="731519" y="3697144"/>
            <a:ext cx="1043918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200" b="0" dirty="0">
                <a:solidFill>
                  <a:schemeClr val="bg1"/>
                </a:solidFill>
                <a:effectLst/>
                <a:latin typeface="Calibri" panose="020F0502020204030204" pitchFamily="34" charset="0"/>
                <a:cs typeface="Calibri" panose="020F0502020204030204" pitchFamily="34" charset="0"/>
              </a:rPr>
              <a:t>*Per investigator based on best confirmed response.</a:t>
            </a:r>
          </a:p>
        </p:txBody>
      </p:sp>
      <p:sp>
        <p:nvSpPr>
          <p:cNvPr id="14" name="Content Placeholder 2">
            <a:extLst>
              <a:ext uri="{FF2B5EF4-FFF2-40B4-BE49-F238E27FC236}">
                <a16:creationId xmlns:a16="http://schemas.microsoft.com/office/drawing/2014/main" id="{B80C0744-28B5-FF45-88C2-E26CC45BB38A}"/>
              </a:ext>
            </a:extLst>
          </p:cNvPr>
          <p:cNvSpPr>
            <a:spLocks noGrp="1"/>
          </p:cNvSpPr>
          <p:nvPr>
            <p:ph idx="1"/>
          </p:nvPr>
        </p:nvSpPr>
        <p:spPr>
          <a:xfrm>
            <a:off x="609759" y="3960400"/>
            <a:ext cx="10877529" cy="1906756"/>
          </a:xfrm>
        </p:spPr>
        <p:txBody>
          <a:bodyPr/>
          <a:lstStyle/>
          <a:p>
            <a:pPr>
              <a:spcAft>
                <a:spcPts val="300"/>
              </a:spcAft>
            </a:pPr>
            <a:r>
              <a:rPr lang="en-US" sz="2000" dirty="0"/>
              <a:t>At data cutoff for cohort 1 (belantamab mafodotin 1.9 mg/kg Q3/4W every cycle of SoC), 9/12 patients with ≥VGPR had MRD assessment</a:t>
            </a:r>
          </a:p>
          <a:p>
            <a:pPr lvl="1">
              <a:spcAft>
                <a:spcPts val="300"/>
              </a:spcAft>
            </a:pPr>
            <a:r>
              <a:rPr lang="en-US" sz="1800" dirty="0"/>
              <a:t>7/9 patients achieved MRD-negative status at first test after VGPR</a:t>
            </a:r>
          </a:p>
          <a:p>
            <a:pPr>
              <a:spcAft>
                <a:spcPts val="300"/>
              </a:spcAft>
            </a:pPr>
            <a:r>
              <a:rPr lang="en-US" sz="2000" dirty="0"/>
              <a:t>At data cutoff, 3 patients in cohort 1, 2 patients in cohort 2, 1 patient in cohort 3, and 1 patient in cohort 5 remained in CR</a:t>
            </a:r>
          </a:p>
          <a:p>
            <a:pPr lvl="1">
              <a:spcAft>
                <a:spcPts val="300"/>
              </a:spcAft>
            </a:pPr>
            <a:r>
              <a:rPr lang="en-US" sz="1800" dirty="0"/>
              <a:t>6 patients in cohort 1 and 1 patient in cohort 5 remained in sCR with median f/u of 12.7 mo and 4.0 mo, respectively</a:t>
            </a:r>
          </a:p>
          <a:p>
            <a:pPr>
              <a:spcAft>
                <a:spcPts val="300"/>
              </a:spcAft>
            </a:pPr>
            <a:endParaRPr lang="en-US" sz="2000" dirty="0"/>
          </a:p>
        </p:txBody>
      </p:sp>
    </p:spTree>
    <p:extLst>
      <p:ext uri="{BB962C8B-B14F-4D97-AF65-F5344CB8AC3E}">
        <p14:creationId xmlns:p14="http://schemas.microsoft.com/office/powerpoint/2010/main" val="1072126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DREAMM-9: sBCMA Levels and PK Profile</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0" name="Content Placeholder 2">
            <a:extLst>
              <a:ext uri="{FF2B5EF4-FFF2-40B4-BE49-F238E27FC236}">
                <a16:creationId xmlns:a16="http://schemas.microsoft.com/office/drawing/2014/main" id="{4E47B534-8A4B-4D33-840C-2D29FA589FEE}"/>
              </a:ext>
            </a:extLst>
          </p:cNvPr>
          <p:cNvSpPr>
            <a:spLocks noGrp="1"/>
          </p:cNvSpPr>
          <p:nvPr>
            <p:ph idx="1"/>
          </p:nvPr>
        </p:nvSpPr>
        <p:spPr>
          <a:xfrm>
            <a:off x="604675" y="1513047"/>
            <a:ext cx="10877529" cy="4650686"/>
          </a:xfrm>
        </p:spPr>
        <p:txBody>
          <a:bodyPr/>
          <a:lstStyle/>
          <a:p>
            <a:r>
              <a:rPr lang="en-US" sz="2400" dirty="0"/>
              <a:t>Compared with preinfusion levels, all evaluable patients receiving belantamab mafodotin 1.9 mg/kg Q3/4W + VRd showed decrease in circulating free (soluble) BCMA serum levels at end of infusion</a:t>
            </a:r>
            <a:r>
              <a:rPr lang="en-US" sz="2400" baseline="30000" dirty="0"/>
              <a:t>1</a:t>
            </a:r>
          </a:p>
          <a:p>
            <a:pPr lvl="1"/>
            <a:r>
              <a:rPr lang="en-US" sz="2200" dirty="0"/>
              <a:t>Suggest that belantamab mafodotin binds to circulating </a:t>
            </a:r>
            <a:r>
              <a:rPr lang="en-US" sz="2000" dirty="0"/>
              <a:t>soluble </a:t>
            </a:r>
            <a:r>
              <a:rPr lang="en-US" sz="2200" dirty="0"/>
              <a:t>BCMA</a:t>
            </a:r>
          </a:p>
          <a:p>
            <a:pPr lvl="1"/>
            <a:r>
              <a:rPr lang="en-US" sz="2200" dirty="0"/>
              <a:t>Data unavailable for other cohorts at this time</a:t>
            </a:r>
          </a:p>
          <a:p>
            <a:r>
              <a:rPr lang="en-US" sz="2400" dirty="0"/>
              <a:t>PK profile of belantamab mafodotin similar to that previously demonstrated in patients with R/R MM, considering baseline characteristics</a:t>
            </a:r>
            <a:r>
              <a:rPr lang="en-US" sz="2400" baseline="30000" dirty="0"/>
              <a:t>1-3</a:t>
            </a:r>
            <a:endParaRPr lang="en-US" sz="2400" dirty="0"/>
          </a:p>
        </p:txBody>
      </p:sp>
      <p:sp>
        <p:nvSpPr>
          <p:cNvPr id="12" name="Text Box 15">
            <a:extLst>
              <a:ext uri="{FF2B5EF4-FFF2-40B4-BE49-F238E27FC236}">
                <a16:creationId xmlns:a16="http://schemas.microsoft.com/office/drawing/2014/main" id="{699D0C60-B27C-7344-8A4A-B980FBA134E2}"/>
              </a:ext>
            </a:extLst>
          </p:cNvPr>
          <p:cNvSpPr txBox="1">
            <a:spLocks noChangeArrowheads="1"/>
          </p:cNvSpPr>
          <p:nvPr/>
        </p:nvSpPr>
        <p:spPr bwMode="auto">
          <a:xfrm>
            <a:off x="412751" y="6204249"/>
            <a:ext cx="7853362" cy="461665"/>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1. Usmani</a:t>
            </a:r>
            <a:r>
              <a:rPr lang="en-US" altLang="en-US" sz="1200" b="0" spc="-10" dirty="0">
                <a:solidFill>
                  <a:schemeClr val="bg2"/>
                </a:solidFill>
                <a:latin typeface="Calibri" panose="020F0502020204030204" pitchFamily="34" charset="0"/>
              </a:rPr>
              <a:t>. ASH 2021. Abstr 2738. 2. Rathi. CPT Pharmacometrics Syst Pharmacol. 2021;10:851. </a:t>
            </a:r>
            <a:br>
              <a:rPr lang="en-US" altLang="en-US" sz="1200" b="0" spc="-10" dirty="0">
                <a:solidFill>
                  <a:schemeClr val="bg2"/>
                </a:solidFill>
                <a:latin typeface="Calibri" panose="020F0502020204030204" pitchFamily="34" charset="0"/>
              </a:rPr>
            </a:br>
            <a:r>
              <a:rPr lang="en-US" altLang="en-US" sz="1200" b="0" spc="-10" dirty="0">
                <a:solidFill>
                  <a:schemeClr val="bg2"/>
                </a:solidFill>
                <a:latin typeface="Calibri" panose="020F0502020204030204" pitchFamily="34" charset="0"/>
              </a:rPr>
              <a:t>3. Ferron-Brady. Clin Pharmacol Ther. 2021:110:1282.</a:t>
            </a:r>
            <a:endParaRPr lang="en-US" altLang="en-US" sz="1200" b="0" dirty="0">
              <a:solidFill>
                <a:schemeClr val="bg2"/>
              </a:solidFill>
              <a:latin typeface="Calibri" panose="020F0502020204030204" pitchFamily="34" charset="0"/>
            </a:endParaRPr>
          </a:p>
        </p:txBody>
      </p:sp>
    </p:spTree>
    <p:extLst>
      <p:ext uri="{BB962C8B-B14F-4D97-AF65-F5344CB8AC3E}">
        <p14:creationId xmlns:p14="http://schemas.microsoft.com/office/powerpoint/2010/main" val="32539547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heme/theme1.xml><?xml version="1.0" encoding="utf-8"?>
<a:theme xmlns:a="http://schemas.openxmlformats.org/drawingml/2006/main" name="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a:solidFill>
            <a:schemeClr val="bg1"/>
          </a:solidFill>
          <a:round/>
          <a:headEnd/>
          <a:tailEnd/>
        </a:ln>
        <a:extLst>
          <a:ext uri="{909E8E84-426E-40DD-AFC4-6F175D3DCCD1}">
            <a14:hiddenFill xmlns:a14="http://schemas.microsoft.com/office/drawing/2010/main">
              <a:noFill/>
            </a14:hiddenFill>
          </a:ext>
        </a:extLst>
      </a:spPr>
      <a:bodyPr/>
      <a:lstStyle>
        <a:defPPr algn="l">
          <a:defRPr>
            <a:solidFill>
              <a:schemeClr val="bg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1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3.xml><?xml version="1.0" encoding="utf-8"?>
<a:theme xmlns:a="http://schemas.openxmlformats.org/drawingml/2006/main" name="2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a:solidFill>
            <a:schemeClr val="accent1"/>
          </a:solidFill>
          <a:miter lim="800000"/>
          <a:headEnd/>
          <a:tailEnd/>
        </a:ln>
        <a:extLst>
          <a:ext uri="{909E8E84-426E-40DD-AFC4-6F175D3DCCD1}">
            <a14:hiddenFill xmlns:a14="http://schemas.microsoft.com/office/drawing/2010/main">
              <a:noFill/>
            </a14:hiddenFill>
          </a:ext>
        </a:extLst>
      </a:spPr>
      <a:bodyPr rtlCol="0" anchor="ctr"/>
      <a:lstStyle>
        <a:defPPr algn="ctr">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4.xml><?xml version="1.0" encoding="utf-8"?>
<a:theme xmlns:a="http://schemas.openxmlformats.org/drawingml/2006/main" name="3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5.xml><?xml version="1.0" encoding="utf-8"?>
<a:theme xmlns:a="http://schemas.openxmlformats.org/drawingml/2006/main" name="4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d54cbe69-32bd-412a-b004-9152f949605e">56M7VY3CDVN5-1129743131-2</_dlc_DocId>
    <_dlc_DocIdUrl xmlns="d54cbe69-32bd-412a-b004-9152f949605e">
      <Url>https://intranet.clinicaloptions.com/mews/oncology/ONC_2021_ASH_CF_(PRP4549)/MM_2738_Usmani/_layouts/15/DocIdRedir.aspx?ID=56M7VY3CDVN5-1129743131-2</Url>
      <Description>56M7VY3CDVN5-1129743131-2</Description>
    </_dlc_DocIdUrl>
    <Document_x0020_Category xmlns="f369e70c-2dd0-4387-a999-0f730c47b809">Conference Capsule Slides</Document_x0020_Category>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7B8D358D157D1D4E8F9C409B1D9EAB1B" ma:contentTypeVersion="1" ma:contentTypeDescription="Create a new document." ma:contentTypeScope="" ma:versionID="b8f680c305cc81f124b8dcdf6e3eea43">
  <xsd:schema xmlns:xsd="http://www.w3.org/2001/XMLSchema" xmlns:xs="http://www.w3.org/2001/XMLSchema" xmlns:p="http://schemas.microsoft.com/office/2006/metadata/properties" xmlns:ns2="d54cbe69-32bd-412a-b004-9152f949605e" xmlns:ns3="f369e70c-2dd0-4387-a999-0f730c47b809" targetNamespace="http://schemas.microsoft.com/office/2006/metadata/properties" ma:root="true" ma:fieldsID="90b25f4f4247867e1b3913590f57b7a8" ns2:_="" ns3:_="">
    <xsd:import namespace="d54cbe69-32bd-412a-b004-9152f949605e"/>
    <xsd:import namespace="f369e70c-2dd0-4387-a999-0f730c47b809"/>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cbe69-32bd-412a-b004-9152f94960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369e70c-2dd0-4387-a999-0f730c47b809"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Conference Capsule Slid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E151B5-E2EE-4BEC-82C3-105A302A3BE7}">
  <ds:schemaRefs>
    <ds:schemaRef ds:uri="http://schemas.microsoft.com/office/2006/metadata/longProperties"/>
  </ds:schemaRefs>
</ds:datastoreItem>
</file>

<file path=customXml/itemProps2.xml><?xml version="1.0" encoding="utf-8"?>
<ds:datastoreItem xmlns:ds="http://schemas.openxmlformats.org/officeDocument/2006/customXml" ds:itemID="{CB552622-AD77-4F98-B4C8-1F642D7FA076}">
  <ds:schemaRefs>
    <ds:schemaRef ds:uri="http://schemas.microsoft.com/sharepoint/events"/>
  </ds:schemaRefs>
</ds:datastoreItem>
</file>

<file path=customXml/itemProps3.xml><?xml version="1.0" encoding="utf-8"?>
<ds:datastoreItem xmlns:ds="http://schemas.openxmlformats.org/officeDocument/2006/customXml" ds:itemID="{3A18F4D2-3653-4F4F-B917-116198900D9C}">
  <ds:schemaRefs>
    <ds:schemaRef ds:uri="http://schemas.microsoft.com/sharepoint/v3/contenttype/forms"/>
  </ds:schemaRefs>
</ds:datastoreItem>
</file>

<file path=customXml/itemProps4.xml><?xml version="1.0" encoding="utf-8"?>
<ds:datastoreItem xmlns:ds="http://schemas.openxmlformats.org/officeDocument/2006/customXml" ds:itemID="{5BA55BC3-5A03-47C2-8EC3-D964C3B5E779}">
  <ds:schemaRefs>
    <ds:schemaRef ds:uri="http://schemas.microsoft.com/office/2006/metadata/properties"/>
    <ds:schemaRef ds:uri="d54cbe69-32bd-412a-b004-9152f949605e"/>
    <ds:schemaRef ds:uri="http://purl.org/dc/elements/1.1/"/>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f369e70c-2dd0-4387-a999-0f730c47b809"/>
    <ds:schemaRef ds:uri="http://www.w3.org/XML/1998/namespace"/>
  </ds:schemaRefs>
</ds:datastoreItem>
</file>

<file path=customXml/itemProps5.xml><?xml version="1.0" encoding="utf-8"?>
<ds:datastoreItem xmlns:ds="http://schemas.openxmlformats.org/officeDocument/2006/customXml" ds:itemID="{92D400BE-5112-4CB0-8F38-E8C363D295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cbe69-32bd-412a-b004-9152f949605e"/>
    <ds:schemaRef ds:uri="f369e70c-2dd0-4387-a999-0f730c47b8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8018</TotalTime>
  <Words>3169</Words>
  <Application>Microsoft Office PowerPoint</Application>
  <PresentationFormat>Widescreen</PresentationFormat>
  <Paragraphs>463</Paragraphs>
  <Slides>11</Slides>
  <Notes>11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11</vt:i4>
      </vt:variant>
    </vt:vector>
  </HeadingPairs>
  <TitlesOfParts>
    <vt:vector size="20" baseType="lpstr">
      <vt:lpstr>Arial</vt:lpstr>
      <vt:lpstr>Calibri</vt:lpstr>
      <vt:lpstr>Times</vt:lpstr>
      <vt:lpstr>Wingdings</vt:lpstr>
      <vt:lpstr>2017_HTAA_Diabetes</vt:lpstr>
      <vt:lpstr>1_2017_HTAA_Diabetes</vt:lpstr>
      <vt:lpstr>2_2017_HTAA_Diabetes</vt:lpstr>
      <vt:lpstr>3_2017_HTAA_Diabetes</vt:lpstr>
      <vt:lpstr>4_2017_HTAA_Diabetes</vt:lpstr>
      <vt:lpstr>Phase I DREAMM-9 Study of  Belantamab Mafodotin + VRd in  ASCT-Ineligible Newly Diagnosed MM</vt:lpstr>
      <vt:lpstr>About These Slides</vt:lpstr>
      <vt:lpstr>DREAMM-9: Background</vt:lpstr>
      <vt:lpstr>DREAMM-9: Study Design</vt:lpstr>
      <vt:lpstr>DREAMM-9: Baseline Characteristics</vt:lpstr>
      <vt:lpstr>DREAMM-9: Safety</vt:lpstr>
      <vt:lpstr>DREAMM-9: Corneal Events</vt:lpstr>
      <vt:lpstr>DREAMM-9: Efficacy</vt:lpstr>
      <vt:lpstr>DREAMM-9: sBCMA Levels and PK Profile</vt:lpstr>
      <vt:lpstr>DREAMM-9: Conclusions</vt:lpstr>
      <vt:lpstr>Go Online for More CCO  Coverage of ASH 2021!</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I DREAMM-9 Study of Belantamab Mafodotin + VRd in ASCT-Ineligible Newly Diagnosed MM</dc:title>
  <dc:creator>Preferred User</dc:creator>
  <cp:lastModifiedBy>Jessica Buckley</cp:lastModifiedBy>
  <cp:revision>716</cp:revision>
  <cp:lastPrinted>2016-09-26T20:21:49Z</cp:lastPrinted>
  <dcterms:created xsi:type="dcterms:W3CDTF">2005-05-27T15:08:01Z</dcterms:created>
  <dcterms:modified xsi:type="dcterms:W3CDTF">2021-12-16T19:19:00Z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366e3cb7-23e7-4a6c-b1bd-0e14f9b964d6</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0x0101007B8D358D157D1D4E8F9C409B1D9EAB1B</vt:lpwstr>
  </property>
</Properties>
</file>