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6"/>
    <p:sldMasterId id="2147484663" r:id="rId7"/>
    <p:sldMasterId id="2147484673" r:id="rId8"/>
    <p:sldMasterId id="2147484682" r:id="rId9"/>
    <p:sldMasterId id="2147484691" r:id="rId10"/>
  </p:sldMasterIdLst>
  <p:notesMasterIdLst>
    <p:notesMasterId r:id="rId20"/>
  </p:notesMasterIdLst>
  <p:handoutMasterIdLst>
    <p:handoutMasterId r:id="rId21"/>
  </p:handoutMasterIdLst>
  <p:sldIdLst>
    <p:sldId id="321" r:id="rId11"/>
    <p:sldId id="556" r:id="rId12"/>
    <p:sldId id="559" r:id="rId13"/>
    <p:sldId id="573" r:id="rId14"/>
    <p:sldId id="560" r:id="rId15"/>
    <p:sldId id="574" r:id="rId16"/>
    <p:sldId id="578" r:id="rId17"/>
    <p:sldId id="576" r:id="rId18"/>
    <p:sldId id="318" r:id="rId19"/>
  </p:sldIdLst>
  <p:sldSz cx="12192000" cy="6858000"/>
  <p:notesSz cx="7315200" cy="9601200"/>
  <p:custDataLst>
    <p:tags r:id="rId22"/>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58" userDrawn="1">
          <p15:clr>
            <a:srgbClr val="A4A3A4"/>
          </p15:clr>
        </p15:guide>
        <p15:guide id="6" orient="horz" pos="3912" userDrawn="1">
          <p15:clr>
            <a:srgbClr val="A4A3A4"/>
          </p15:clr>
        </p15:guide>
        <p15:guide id="7" orient="horz" userDrawn="1">
          <p15:clr>
            <a:srgbClr val="A4A3A4"/>
          </p15:clr>
        </p15:guide>
        <p15:guide id="8" pos="329" userDrawn="1">
          <p15:clr>
            <a:srgbClr val="A4A3A4"/>
          </p15:clr>
        </p15:guide>
        <p15:guide id="9" pos="7407" userDrawn="1">
          <p15:clr>
            <a:srgbClr val="A4A3A4"/>
          </p15:clr>
        </p15:guide>
        <p15:guide id="10" pos="3843" userDrawn="1">
          <p15:clr>
            <a:srgbClr val="A4A3A4"/>
          </p15:clr>
        </p15:guide>
        <p15:guide id="11" pos="453" userDrawn="1">
          <p15:clr>
            <a:srgbClr val="A4A3A4"/>
          </p15:clr>
        </p15:guide>
        <p15:guide id="12" pos="5112" userDrawn="1">
          <p15:clr>
            <a:srgbClr val="A4A3A4"/>
          </p15:clr>
        </p15:guide>
        <p15:guide id="13" pos="7233"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4" clrIdx="6"/>
  <p:cmAuthor id="2" name="Melanie Couton" initials="MAC" lastIdx="6" clrIdx="3"/>
  <p:cmAuthor id="3" name="ralfieri" initials="ra" lastIdx="2" clrIdx="8"/>
  <p:cmAuthor id="4" name="Megan Capel" initials="MC" lastIdx="20" clrIdx="0"/>
  <p:cmAuthor id="5" name="Andrew Bowser" initials="AB" lastIdx="10" clrIdx="2"/>
  <p:cmAuthor id="6" name="mcalloway" initials="mc" lastIdx="1" clrIdx="4"/>
  <p:cmAuthor id="7" name="agoldman" initials="a" lastIdx="4" clrIdx="9"/>
  <p:cmAuthor id="8" name="Devin Overbey" initials="DO" lastIdx="6" clrIdx="7"/>
  <p:cmAuthor id="9" name="Erik Brady" initials="EB" lastIdx="2" clrIdx="5"/>
  <p:cmAuthor id="10" name=" " initials="MAC" lastIdx="39" clrIdx="1"/>
  <p:cmAuthor id="11" name="Kiran D. Mir-Hudgeons" initials="KDM" lastIdx="13" clrIdx="10">
    <p:extLst>
      <p:ext uri="{19B8F6BF-5375-455C-9EA6-DF929625EA0E}">
        <p15:presenceInfo xmlns:p15="http://schemas.microsoft.com/office/powerpoint/2012/main" userId="S::kmirhudgeons@clinicaloptions.com::988cb7e1-0640-4c3c-b602-3f8e18ce9544" providerId="AD"/>
      </p:ext>
    </p:extLst>
  </p:cmAuthor>
  <p:cmAuthor id="12" name="Timothy Quill" initials="TQ" lastIdx="7" clrIdx="11">
    <p:extLst>
      <p:ext uri="{19B8F6BF-5375-455C-9EA6-DF929625EA0E}">
        <p15:presenceInfo xmlns:p15="http://schemas.microsoft.com/office/powerpoint/2012/main" userId="S::tquill@clinicaloptions.com::b1dc6efb-2995-45e7-a306-57a2c67aa886" providerId="AD"/>
      </p:ext>
    </p:extLst>
  </p:cmAuthor>
  <p:cmAuthor id="13" name="LT Fowler" initials="LF" lastIdx="10" clrIdx="12">
    <p:extLst>
      <p:ext uri="{19B8F6BF-5375-455C-9EA6-DF929625EA0E}">
        <p15:presenceInfo xmlns:p15="http://schemas.microsoft.com/office/powerpoint/2012/main" userId="S::lfowler@practicingclinicians.com::bdc4c4d6-9ded-467c-b80c-330a0ea8ffe4" providerId="AD"/>
      </p:ext>
    </p:extLst>
  </p:cmAuthor>
  <p:cmAuthor id="14" name="Jill Sakai" initials="JS" lastIdx="2" clrIdx="13">
    <p:extLst>
      <p:ext uri="{19B8F6BF-5375-455C-9EA6-DF929625EA0E}">
        <p15:presenceInfo xmlns:p15="http://schemas.microsoft.com/office/powerpoint/2012/main" userId="Jill Sakai" providerId="None"/>
      </p:ext>
    </p:extLst>
  </p:cmAuthor>
  <p:cmAuthor id="15" name="Gordon Kelley" initials="GK" lastIdx="11" clrIdx="14">
    <p:extLst>
      <p:ext uri="{19B8F6BF-5375-455C-9EA6-DF929625EA0E}">
        <p15:presenceInfo xmlns:p15="http://schemas.microsoft.com/office/powerpoint/2012/main" userId="S::gkelley@clinicaloptions.com::7e3d11cf-7436-4611-80d7-51121a63678e" providerId="AD"/>
      </p:ext>
    </p:extLst>
  </p:cmAuthor>
  <p:cmAuthor id="16" name="CLINICALOPTIONS\mbecker" initials="C" lastIdx="1" clrIdx="15">
    <p:extLst>
      <p:ext uri="{19B8F6BF-5375-455C-9EA6-DF929625EA0E}">
        <p15:presenceInfo xmlns:p15="http://schemas.microsoft.com/office/powerpoint/2012/main" userId="CLINICALOPTIONS\mbecker" providerId="None"/>
      </p:ext>
    </p:extLst>
  </p:cmAuthor>
  <p:cmAuthor id="17" name="CLINICALOPTIONS\tquill" initials="C" lastIdx="4" clrIdx="16">
    <p:extLst>
      <p:ext uri="{19B8F6BF-5375-455C-9EA6-DF929625EA0E}">
        <p15:presenceInfo xmlns:p15="http://schemas.microsoft.com/office/powerpoint/2012/main" userId="CLINICALOPTIONS\tqui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a:srgbClr val="015873"/>
    <a:srgbClr val="00823B"/>
    <a:srgbClr val="046376"/>
    <a:srgbClr val="013763"/>
    <a:srgbClr val="033453"/>
    <a:srgbClr val="006264"/>
    <a:srgbClr val="FDB338"/>
    <a:srgbClr val="682E74"/>
    <a:srgbClr val="052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E0C6AB-AAC5-4DB9-B702-986417AF3EDB}" v="13" dt="2021-12-16T16:06:25"/>
  </p1510:revLst>
</p1510:revInfo>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80398" autoAdjust="0"/>
  </p:normalViewPr>
  <p:slideViewPr>
    <p:cSldViewPr snapToGrid="0" showGuides="1">
      <p:cViewPr varScale="1">
        <p:scale>
          <a:sx n="103" d="100"/>
          <a:sy n="103" d="100"/>
        </p:scale>
        <p:origin x="114" y="96"/>
      </p:cViewPr>
      <p:guideLst>
        <p:guide orient="horz" pos="4128"/>
        <p:guide orient="horz" pos="1008"/>
        <p:guide orient="horz" pos="4032"/>
        <p:guide orient="horz" pos="151"/>
        <p:guide orient="horz" pos="258"/>
        <p:guide orient="horz" pos="3912"/>
        <p:guide orient="horz"/>
        <p:guide pos="329"/>
        <p:guide pos="7407"/>
        <p:guide pos="3843"/>
        <p:guide pos="453"/>
        <p:guide pos="5112"/>
        <p:guide pos="7233"/>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8" d="100"/>
          <a:sy n="88" d="100"/>
        </p:scale>
        <p:origin x="-3750"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2.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1.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Master" Target="slideMasters/slideMaster5.xml"/><Relationship Id="rId19" Type="http://schemas.openxmlformats.org/officeDocument/2006/relationships/slide" Target="slides/slide9.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4.xml"/><Relationship Id="rId22" Type="http://schemas.openxmlformats.org/officeDocument/2006/relationships/tags" Target="tags/tag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14568347349661E-2"/>
          <c:y val="9.535317355602814E-2"/>
          <c:w val="0.91012070639599718"/>
          <c:h val="0.72592038169597817"/>
        </c:manualLayout>
      </c:layout>
      <c:barChart>
        <c:barDir val="col"/>
        <c:grouping val="clustered"/>
        <c:varyColors val="0"/>
        <c:ser>
          <c:idx val="0"/>
          <c:order val="0"/>
          <c:tx>
            <c:strRef>
              <c:f>Sheet1!$B$1</c:f>
              <c:strCache>
                <c:ptCount val="1"/>
                <c:pt idx="0">
                  <c:v>Grade 0</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4"/>
                <c:pt idx="0">
                  <c:v>Category 1</c:v>
                </c:pt>
                <c:pt idx="1">
                  <c:v>Category 2</c:v>
                </c:pt>
                <c:pt idx="2">
                  <c:v>Category 3</c:v>
                </c:pt>
                <c:pt idx="3">
                  <c:v>Category 4</c:v>
                </c:pt>
              </c:strCache>
            </c:strRef>
          </c:cat>
          <c:val>
            <c:numRef>
              <c:f>Sheet1!$B$2:$B$10</c:f>
              <c:numCache>
                <c:formatCode>General</c:formatCode>
                <c:ptCount val="9"/>
                <c:pt idx="0">
                  <c:v>4</c:v>
                </c:pt>
                <c:pt idx="1">
                  <c:v>6</c:v>
                </c:pt>
                <c:pt idx="2">
                  <c:v>6</c:v>
                </c:pt>
                <c:pt idx="3">
                  <c:v>4</c:v>
                </c:pt>
                <c:pt idx="4">
                  <c:v>2</c:v>
                </c:pt>
                <c:pt idx="5">
                  <c:v>2</c:v>
                </c:pt>
                <c:pt idx="6">
                  <c:v>5</c:v>
                </c:pt>
                <c:pt idx="7">
                  <c:v>6</c:v>
                </c:pt>
                <c:pt idx="8">
                  <c:v>6</c:v>
                </c:pt>
              </c:numCache>
            </c:numRef>
          </c:val>
          <c:extLst>
            <c:ext xmlns:c16="http://schemas.microsoft.com/office/drawing/2014/chart" uri="{C3380CC4-5D6E-409C-BE32-E72D297353CC}">
              <c16:uniqueId val="{00000000-9B08-4C6C-9A1C-94588F202C1B}"/>
            </c:ext>
          </c:extLst>
        </c:ser>
        <c:ser>
          <c:idx val="1"/>
          <c:order val="1"/>
          <c:tx>
            <c:strRef>
              <c:f>Sheet1!$C$1</c:f>
              <c:strCache>
                <c:ptCount val="1"/>
                <c:pt idx="0">
                  <c:v>Grade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4"/>
                <c:pt idx="0">
                  <c:v>Category 1</c:v>
                </c:pt>
                <c:pt idx="1">
                  <c:v>Category 2</c:v>
                </c:pt>
                <c:pt idx="2">
                  <c:v>Category 3</c:v>
                </c:pt>
                <c:pt idx="3">
                  <c:v>Category 4</c:v>
                </c:pt>
              </c:strCache>
            </c:strRef>
          </c:cat>
          <c:val>
            <c:numRef>
              <c:f>Sheet1!$C$2:$C$10</c:f>
              <c:numCache>
                <c:formatCode>General</c:formatCode>
                <c:ptCount val="9"/>
                <c:pt idx="0">
                  <c:v>1</c:v>
                </c:pt>
                <c:pt idx="1">
                  <c:v>0</c:v>
                </c:pt>
                <c:pt idx="2">
                  <c:v>0</c:v>
                </c:pt>
                <c:pt idx="3">
                  <c:v>0</c:v>
                </c:pt>
                <c:pt idx="4">
                  <c:v>4</c:v>
                </c:pt>
                <c:pt idx="5">
                  <c:v>4</c:v>
                </c:pt>
                <c:pt idx="6">
                  <c:v>1</c:v>
                </c:pt>
                <c:pt idx="7">
                  <c:v>0</c:v>
                </c:pt>
                <c:pt idx="8">
                  <c:v>0</c:v>
                </c:pt>
              </c:numCache>
            </c:numRef>
          </c:val>
          <c:extLst>
            <c:ext xmlns:c16="http://schemas.microsoft.com/office/drawing/2014/chart" uri="{C3380CC4-5D6E-409C-BE32-E72D297353CC}">
              <c16:uniqueId val="{00000001-9B08-4C6C-9A1C-94588F202C1B}"/>
            </c:ext>
          </c:extLst>
        </c:ser>
        <c:ser>
          <c:idx val="2"/>
          <c:order val="2"/>
          <c:tx>
            <c:strRef>
              <c:f>Sheet1!$D$1</c:f>
              <c:strCache>
                <c:ptCount val="1"/>
                <c:pt idx="0">
                  <c:v>Grade 2</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4"/>
                <c:pt idx="0">
                  <c:v>Category 1</c:v>
                </c:pt>
                <c:pt idx="1">
                  <c:v>Category 2</c:v>
                </c:pt>
                <c:pt idx="2">
                  <c:v>Category 3</c:v>
                </c:pt>
                <c:pt idx="3">
                  <c:v>Category 4</c:v>
                </c:pt>
              </c:strCache>
            </c:strRef>
          </c:cat>
          <c:val>
            <c:numRef>
              <c:f>Sheet1!$D$2:$D$10</c:f>
              <c:numCache>
                <c:formatCode>General</c:formatCode>
                <c:ptCount val="9"/>
                <c:pt idx="0">
                  <c:v>1</c:v>
                </c:pt>
                <c:pt idx="1">
                  <c:v>0</c:v>
                </c:pt>
                <c:pt idx="2">
                  <c:v>0</c:v>
                </c:pt>
                <c:pt idx="3">
                  <c:v>2</c:v>
                </c:pt>
                <c:pt idx="4">
                  <c:v>0</c:v>
                </c:pt>
                <c:pt idx="5">
                  <c:v>0</c:v>
                </c:pt>
                <c:pt idx="6">
                  <c:v>0</c:v>
                </c:pt>
                <c:pt idx="7">
                  <c:v>0</c:v>
                </c:pt>
                <c:pt idx="8">
                  <c:v>0</c:v>
                </c:pt>
              </c:numCache>
            </c:numRef>
          </c:val>
          <c:extLst>
            <c:ext xmlns:c16="http://schemas.microsoft.com/office/drawing/2014/chart" uri="{C3380CC4-5D6E-409C-BE32-E72D297353CC}">
              <c16:uniqueId val="{00000002-9B08-4C6C-9A1C-94588F202C1B}"/>
            </c:ext>
          </c:extLst>
        </c:ser>
        <c:ser>
          <c:idx val="3"/>
          <c:order val="3"/>
          <c:tx>
            <c:strRef>
              <c:f>Sheet1!$E$1</c:f>
              <c:strCache>
                <c:ptCount val="1"/>
                <c:pt idx="0">
                  <c:v>Grade 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4"/>
                <c:pt idx="0">
                  <c:v>Category 1</c:v>
                </c:pt>
                <c:pt idx="1">
                  <c:v>Category 2</c:v>
                </c:pt>
                <c:pt idx="2">
                  <c:v>Category 3</c:v>
                </c:pt>
                <c:pt idx="3">
                  <c:v>Category 4</c:v>
                </c:pt>
              </c:strCache>
            </c:strRef>
          </c:cat>
          <c:val>
            <c:numRef>
              <c:f>Sheet1!$E$2:$E$10</c:f>
              <c:numCache>
                <c:formatCode>General</c:formatCode>
                <c:ptCount val="9"/>
                <c:pt idx="0">
                  <c:v>0</c:v>
                </c:pt>
                <c:pt idx="1">
                  <c:v>0</c:v>
                </c:pt>
                <c:pt idx="2">
                  <c:v>0</c:v>
                </c:pt>
                <c:pt idx="3">
                  <c:v>0</c:v>
                </c:pt>
                <c:pt idx="4">
                  <c:v>0</c:v>
                </c:pt>
                <c:pt idx="5">
                  <c:v>0</c:v>
                </c:pt>
                <c:pt idx="6">
                  <c:v>0</c:v>
                </c:pt>
                <c:pt idx="7">
                  <c:v>0</c:v>
                </c:pt>
                <c:pt idx="8">
                  <c:v>0</c:v>
                </c:pt>
              </c:numCache>
            </c:numRef>
          </c:val>
          <c:extLst>
            <c:ext xmlns:c16="http://schemas.microsoft.com/office/drawing/2014/chart" uri="{C3380CC4-5D6E-409C-BE32-E72D297353CC}">
              <c16:uniqueId val="{00000004-9B08-4C6C-9A1C-94588F202C1B}"/>
            </c:ext>
          </c:extLst>
        </c:ser>
        <c:dLbls>
          <c:dLblPos val="outEnd"/>
          <c:showLegendKey val="0"/>
          <c:showVal val="1"/>
          <c:showCatName val="0"/>
          <c:showSerName val="0"/>
          <c:showPercent val="0"/>
          <c:showBubbleSize val="0"/>
        </c:dLbls>
        <c:gapWidth val="219"/>
        <c:overlap val="-27"/>
        <c:axId val="602903472"/>
        <c:axId val="602903888"/>
      </c:barChart>
      <c:catAx>
        <c:axId val="602903472"/>
        <c:scaling>
          <c:orientation val="minMax"/>
        </c:scaling>
        <c:delete val="1"/>
        <c:axPos val="b"/>
        <c:numFmt formatCode="General" sourceLinked="1"/>
        <c:majorTickMark val="none"/>
        <c:minorTickMark val="none"/>
        <c:tickLblPos val="nextTo"/>
        <c:crossAx val="602903888"/>
        <c:crosses val="autoZero"/>
        <c:auto val="1"/>
        <c:lblAlgn val="ctr"/>
        <c:lblOffset val="100"/>
        <c:noMultiLvlLbl val="0"/>
      </c:catAx>
      <c:valAx>
        <c:axId val="602903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28575">
            <a:solidFill>
              <a:schemeClr val="bg1"/>
            </a:solidFill>
          </a:ln>
          <a:effectLst/>
        </c:spPr>
        <c:txPr>
          <a:bodyPr rot="-60000000" spcFirstLastPara="1" vertOverflow="ellipsis" vert="horz" wrap="square" anchor="ctr" anchorCtr="1"/>
          <a:lstStyle/>
          <a:p>
            <a:pPr>
              <a:defRPr sz="1197"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crossAx val="602903472"/>
        <c:crosses val="autoZero"/>
        <c:crossBetween val="between"/>
      </c:valAx>
      <c:spPr>
        <a:noFill/>
        <a:ln>
          <a:noFill/>
        </a:ln>
        <a:effectLst/>
      </c:spPr>
    </c:plotArea>
    <c:legend>
      <c:legendPos val="b"/>
      <c:layout>
        <c:manualLayout>
          <c:xMode val="edge"/>
          <c:yMode val="edge"/>
          <c:x val="0.20755883066335951"/>
          <c:y val="1.2145071767555499E-2"/>
          <c:w val="0.63256714734455688"/>
          <c:h val="5.925242149542864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8260-42BC-4921-8D33-58809AC7BE3C}" type="slidenum">
              <a:rPr lang="en-US" altLang="en-US" smtClean="0"/>
              <a:pPr>
                <a:spcBef>
                  <a:spcPct val="0"/>
                </a:spcBef>
              </a:pPr>
              <a:t>2</a:t>
            </a:fld>
            <a:endParaRPr lang="en-US" altLang="en-US" dirty="0"/>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ASCT, autologous stem cell transplantation; Len/Dex, lenalidomide/dexamethasone; MM, multiple myeloma; NDMM, newly diagnosed multiple myeloma; R/R, relapsed/refractory.</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3</a:t>
            </a:fld>
            <a:endParaRPr lang="en-US" altLang="en-US" dirty="0"/>
          </a:p>
        </p:txBody>
      </p:sp>
    </p:spTree>
    <p:extLst>
      <p:ext uri="{BB962C8B-B14F-4D97-AF65-F5344CB8AC3E}">
        <p14:creationId xmlns:p14="http://schemas.microsoft.com/office/powerpoint/2010/main" val="15179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ASCT, autologous stem cell transplantation; Len/Dex, lenalidomide/dexamethasone; MM, multiple myeloma; NDMM, newly diagnosed multiple myeloma; ORR, overall response rate.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4</a:t>
            </a:fld>
            <a:endParaRPr lang="en-US" altLang="en-US" dirty="0"/>
          </a:p>
        </p:txBody>
      </p:sp>
    </p:spTree>
    <p:extLst>
      <p:ext uri="{BB962C8B-B14F-4D97-AF65-F5344CB8AC3E}">
        <p14:creationId xmlns:p14="http://schemas.microsoft.com/office/powerpoint/2010/main" val="3528009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DLT, dose-limiting toxicity; ECOG, Eastern Cooperative Oncology Group; Len/Dex, lenalidomide/dexamethasone; NDMM, newly diagnosed multiple myeloma; PS, performance status; R-ISS, revised International Scoring System.</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5</a:t>
            </a:fld>
            <a:endParaRPr lang="en-US" altLang="en-US" dirty="0"/>
          </a:p>
        </p:txBody>
      </p:sp>
    </p:spTree>
    <p:extLst>
      <p:ext uri="{BB962C8B-B14F-4D97-AF65-F5344CB8AC3E}">
        <p14:creationId xmlns:p14="http://schemas.microsoft.com/office/powerpoint/2010/main" val="2575206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DLT, dose-limiting toxicity; Len/Dex, lenalidomide/dexamethasone; NDMM, newly diagnosed multiple myeloma; TEAE, treatment-emergent adverse event.</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6</a:t>
            </a:fld>
            <a:endParaRPr lang="en-US" altLang="en-US" dirty="0"/>
          </a:p>
        </p:txBody>
      </p:sp>
    </p:spTree>
    <p:extLst>
      <p:ext uri="{BB962C8B-B14F-4D97-AF65-F5344CB8AC3E}">
        <p14:creationId xmlns:p14="http://schemas.microsoft.com/office/powerpoint/2010/main" val="3341171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Len/Dex, lenalidomide/dexamethasone; NDMM, newly diagnosed multiple myeloma; OD, oculus dextrus (right eye); OS, oculus sinister (left eye).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7</a:t>
            </a:fld>
            <a:endParaRPr lang="en-US" altLang="en-US" dirty="0"/>
          </a:p>
        </p:txBody>
      </p:sp>
    </p:spTree>
    <p:extLst>
      <p:ext uri="{BB962C8B-B14F-4D97-AF65-F5344CB8AC3E}">
        <p14:creationId xmlns:p14="http://schemas.microsoft.com/office/powerpoint/2010/main" val="301178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ASCT, autologous stem cell transplantation; Len/Dex, lenalidomide/dexamethasone; NDMM, newly diagnosed multiple myeloma.</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8</a:t>
            </a:fld>
            <a:endParaRPr lang="en-US" altLang="en-US" dirty="0"/>
          </a:p>
        </p:txBody>
      </p:sp>
    </p:spTree>
    <p:extLst>
      <p:ext uri="{BB962C8B-B14F-4D97-AF65-F5344CB8AC3E}">
        <p14:creationId xmlns:p14="http://schemas.microsoft.com/office/powerpoint/2010/main" val="2837097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81BD8D-90B2-44AB-9FF3-1F7A441F1FAE}"/>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55">
            <a:extLst>
              <a:ext uri="{FF2B5EF4-FFF2-40B4-BE49-F238E27FC236}">
                <a16:creationId xmlns:a16="http://schemas.microsoft.com/office/drawing/2014/main" id="{34810A1D-62AF-40D2-BE14-AD3A7D2918C3}"/>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pic>
        <p:nvPicPr>
          <p:cNvPr id="20" name="Picture 19">
            <a:extLst>
              <a:ext uri="{FF2B5EF4-FFF2-40B4-BE49-F238E27FC236}">
                <a16:creationId xmlns:a16="http://schemas.microsoft.com/office/drawing/2014/main" id="{BF7C91B4-87FC-4935-9F25-DE5E70BD82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21" name="Straight Connector 20">
            <a:extLst>
              <a:ext uri="{FF2B5EF4-FFF2-40B4-BE49-F238E27FC236}">
                <a16:creationId xmlns:a16="http://schemas.microsoft.com/office/drawing/2014/main" id="{24565F86-5224-49AF-834C-BFD680380CA1}"/>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23" name="Picture 5" descr="CCO_ONC_RGB.jpg">
            <a:extLst>
              <a:ext uri="{FF2B5EF4-FFF2-40B4-BE49-F238E27FC236}">
                <a16:creationId xmlns:a16="http://schemas.microsoft.com/office/drawing/2014/main" id="{A6AEE984-4E13-41A6-A9D5-072DBE2E5ACD}"/>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890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242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pic>
        <p:nvPicPr>
          <p:cNvPr id="9" name="Picture 18">
            <a:extLst>
              <a:ext uri="{FF2B5EF4-FFF2-40B4-BE49-F238E27FC236}">
                <a16:creationId xmlns:a16="http://schemas.microsoft.com/office/drawing/2014/main" id="{AE3A72E3-C1BB-41C0-975D-BD50CDE8164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6606"/>
          <a:stretch>
            <a:fillRect/>
          </a:stretch>
        </p:blipFill>
        <p:spPr bwMode="auto">
          <a:xfrm>
            <a:off x="8412163" y="5357813"/>
            <a:ext cx="377666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670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373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9682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223763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373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17">
            <a:extLst>
              <a:ext uri="{FF2B5EF4-FFF2-40B4-BE49-F238E27FC236}">
                <a16:creationId xmlns:a16="http://schemas.microsoft.com/office/drawing/2014/main" id="{8747257F-EDEA-4B19-A521-737D316575F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6638"/>
          <a:stretch>
            <a:fillRect/>
          </a:stretch>
        </p:blipFill>
        <p:spPr bwMode="auto">
          <a:xfrm>
            <a:off x="8531225" y="3414242"/>
            <a:ext cx="36576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pic>
        <p:nvPicPr>
          <p:cNvPr id="10" name="Picture 4">
            <a:extLst>
              <a:ext uri="{FF2B5EF4-FFF2-40B4-BE49-F238E27FC236}">
                <a16:creationId xmlns:a16="http://schemas.microsoft.com/office/drawing/2014/main" id="{53B952E1-F648-442B-B7FD-EE18F8DA468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48638" y="5994400"/>
            <a:ext cx="36861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72016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5DE67-98D5-BF42-BA55-69641AC644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3E7353-4A01-614A-8E2C-97452C25F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ACA6CD-3A96-764B-8136-E9678CE64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D8F689-F715-4645-8F44-E83CC9CA8334}"/>
              </a:ext>
            </a:extLst>
          </p:cNvPr>
          <p:cNvSpPr>
            <a:spLocks noGrp="1"/>
          </p:cNvSpPr>
          <p:nvPr>
            <p:ph type="dt" sz="half" idx="10"/>
          </p:nvPr>
        </p:nvSpPr>
        <p:spPr/>
        <p:txBody>
          <a:bodyPr/>
          <a:lstStyle/>
          <a:p>
            <a:fld id="{EDB14188-E20C-8349-BCA2-5AFDACDFA5A1}" type="datetimeFigureOut">
              <a:rPr lang="en-US" smtClean="0"/>
              <a:t>12/16/2021</a:t>
            </a:fld>
            <a:endParaRPr lang="en-US" dirty="0"/>
          </a:p>
        </p:txBody>
      </p:sp>
      <p:sp>
        <p:nvSpPr>
          <p:cNvPr id="6" name="Footer Placeholder 5">
            <a:extLst>
              <a:ext uri="{FF2B5EF4-FFF2-40B4-BE49-F238E27FC236}">
                <a16:creationId xmlns:a16="http://schemas.microsoft.com/office/drawing/2014/main" id="{6CA06E8A-4A7E-E948-9D19-29F1B96A54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7C8AAC-8D94-E043-8B17-4A0C5E0A61C3}"/>
              </a:ext>
            </a:extLst>
          </p:cNvPr>
          <p:cNvSpPr>
            <a:spLocks noGrp="1"/>
          </p:cNvSpPr>
          <p:nvPr>
            <p:ph type="sldNum" sz="quarter" idx="12"/>
          </p:nvPr>
        </p:nvSpPr>
        <p:spPr/>
        <p:txBody>
          <a:bodyPr/>
          <a:lstStyle/>
          <a:p>
            <a:fld id="{1EE26CAD-0878-A14B-BECD-4D45ECEF0934}" type="slidenum">
              <a:rPr lang="en-US" smtClean="0"/>
              <a:t>‹#›</a:t>
            </a:fld>
            <a:endParaRPr lang="en-US" dirty="0"/>
          </a:p>
        </p:txBody>
      </p:sp>
    </p:spTree>
    <p:extLst>
      <p:ext uri="{BB962C8B-B14F-4D97-AF65-F5344CB8AC3E}">
        <p14:creationId xmlns:p14="http://schemas.microsoft.com/office/powerpoint/2010/main" val="17112960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81BD8D-90B2-44AB-9FF3-1F7A441F1FAE}"/>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55">
            <a:extLst>
              <a:ext uri="{FF2B5EF4-FFF2-40B4-BE49-F238E27FC236}">
                <a16:creationId xmlns:a16="http://schemas.microsoft.com/office/drawing/2014/main" id="{34810A1D-62AF-40D2-BE14-AD3A7D2918C3}"/>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pic>
        <p:nvPicPr>
          <p:cNvPr id="20" name="Picture 19">
            <a:extLst>
              <a:ext uri="{FF2B5EF4-FFF2-40B4-BE49-F238E27FC236}">
                <a16:creationId xmlns:a16="http://schemas.microsoft.com/office/drawing/2014/main" id="{BF7C91B4-87FC-4935-9F25-DE5E70BD82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21" name="Straight Connector 20">
            <a:extLst>
              <a:ext uri="{FF2B5EF4-FFF2-40B4-BE49-F238E27FC236}">
                <a16:creationId xmlns:a16="http://schemas.microsoft.com/office/drawing/2014/main" id="{24565F86-5224-49AF-834C-BFD680380CA1}"/>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23" name="Picture 5" descr="CCO_ONC_RGB.jpg">
            <a:extLst>
              <a:ext uri="{FF2B5EF4-FFF2-40B4-BE49-F238E27FC236}">
                <a16:creationId xmlns:a16="http://schemas.microsoft.com/office/drawing/2014/main" id="{A6AEE984-4E13-41A6-A9D5-072DBE2E5ACD}"/>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9962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0614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55099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8">
            <a:extLst>
              <a:ext uri="{FF2B5EF4-FFF2-40B4-BE49-F238E27FC236}">
                <a16:creationId xmlns:a16="http://schemas.microsoft.com/office/drawing/2014/main" id="{49293BAA-8C62-4F73-8124-D4D6BEBF88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4581" y="5345430"/>
            <a:ext cx="3827419" cy="1247410"/>
          </a:xfrm>
          <a:prstGeom prst="rect">
            <a:avLst/>
          </a:prstGeom>
        </p:spPr>
      </p:pic>
      <p:cxnSp>
        <p:nvCxnSpPr>
          <p:cNvPr id="10" name="Straight Connector 9">
            <a:extLst>
              <a:ext uri="{FF2B5EF4-FFF2-40B4-BE49-F238E27FC236}">
                <a16:creationId xmlns:a16="http://schemas.microsoft.com/office/drawing/2014/main" id="{F7E97A50-08EF-437E-A636-931428B27154}"/>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018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0325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1610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3557519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05900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8B3D9A"/>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pic>
        <p:nvPicPr>
          <p:cNvPr id="12" name="Picture 11">
            <a:extLst>
              <a:ext uri="{FF2B5EF4-FFF2-40B4-BE49-F238E27FC236}">
                <a16:creationId xmlns:a16="http://schemas.microsoft.com/office/drawing/2014/main" id="{5EDCE80E-A528-4F84-999C-167B7BD877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9" name="Picture 5" descr="CCO_ONC_RGB.jpg">
            <a:extLst>
              <a:ext uri="{FF2B5EF4-FFF2-40B4-BE49-F238E27FC236}">
                <a16:creationId xmlns:a16="http://schemas.microsoft.com/office/drawing/2014/main" id="{A8FCC512-B9D6-45E5-83A8-5B1B4BEE1414}"/>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97946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81BD8D-90B2-44AB-9FF3-1F7A441F1FAE}"/>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55">
            <a:extLst>
              <a:ext uri="{FF2B5EF4-FFF2-40B4-BE49-F238E27FC236}">
                <a16:creationId xmlns:a16="http://schemas.microsoft.com/office/drawing/2014/main" id="{34810A1D-62AF-40D2-BE14-AD3A7D2918C3}"/>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pic>
        <p:nvPicPr>
          <p:cNvPr id="20" name="Picture 19">
            <a:extLst>
              <a:ext uri="{FF2B5EF4-FFF2-40B4-BE49-F238E27FC236}">
                <a16:creationId xmlns:a16="http://schemas.microsoft.com/office/drawing/2014/main" id="{BF7C91B4-87FC-4935-9F25-DE5E70BD82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21" name="Straight Connector 20">
            <a:extLst>
              <a:ext uri="{FF2B5EF4-FFF2-40B4-BE49-F238E27FC236}">
                <a16:creationId xmlns:a16="http://schemas.microsoft.com/office/drawing/2014/main" id="{24565F86-5224-49AF-834C-BFD680380CA1}"/>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23" name="Picture 5" descr="CCO_ONC_RGB.jpg">
            <a:extLst>
              <a:ext uri="{FF2B5EF4-FFF2-40B4-BE49-F238E27FC236}">
                <a16:creationId xmlns:a16="http://schemas.microsoft.com/office/drawing/2014/main" id="{A6AEE984-4E13-41A6-A9D5-072DBE2E5ACD}"/>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876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54451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8">
            <a:extLst>
              <a:ext uri="{FF2B5EF4-FFF2-40B4-BE49-F238E27FC236}">
                <a16:creationId xmlns:a16="http://schemas.microsoft.com/office/drawing/2014/main" id="{49293BAA-8C62-4F73-8124-D4D6BEBF88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4581" y="5345430"/>
            <a:ext cx="3827419" cy="1247410"/>
          </a:xfrm>
          <a:prstGeom prst="rect">
            <a:avLst/>
          </a:prstGeom>
        </p:spPr>
      </p:pic>
      <p:cxnSp>
        <p:nvCxnSpPr>
          <p:cNvPr id="10" name="Straight Connector 9">
            <a:extLst>
              <a:ext uri="{FF2B5EF4-FFF2-40B4-BE49-F238E27FC236}">
                <a16:creationId xmlns:a16="http://schemas.microsoft.com/office/drawing/2014/main" id="{F7E97A50-08EF-437E-A636-931428B27154}"/>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1665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079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8">
            <a:extLst>
              <a:ext uri="{FF2B5EF4-FFF2-40B4-BE49-F238E27FC236}">
                <a16:creationId xmlns:a16="http://schemas.microsoft.com/office/drawing/2014/main" id="{49293BAA-8C62-4F73-8124-D4D6BEBF88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4581" y="5345430"/>
            <a:ext cx="3827419" cy="1247410"/>
          </a:xfrm>
          <a:prstGeom prst="rect">
            <a:avLst/>
          </a:prstGeom>
        </p:spPr>
      </p:pic>
      <p:cxnSp>
        <p:nvCxnSpPr>
          <p:cNvPr id="10" name="Straight Connector 9">
            <a:extLst>
              <a:ext uri="{FF2B5EF4-FFF2-40B4-BE49-F238E27FC236}">
                <a16:creationId xmlns:a16="http://schemas.microsoft.com/office/drawing/2014/main" id="{F7E97A50-08EF-437E-A636-931428B27154}"/>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007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151561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8151465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131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8B3D9A"/>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pic>
        <p:nvPicPr>
          <p:cNvPr id="12" name="Picture 11">
            <a:extLst>
              <a:ext uri="{FF2B5EF4-FFF2-40B4-BE49-F238E27FC236}">
                <a16:creationId xmlns:a16="http://schemas.microsoft.com/office/drawing/2014/main" id="{5EDCE80E-A528-4F84-999C-167B7BD877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9" name="Picture 5" descr="CCO_ONC_RGB.jpg">
            <a:extLst>
              <a:ext uri="{FF2B5EF4-FFF2-40B4-BE49-F238E27FC236}">
                <a16:creationId xmlns:a16="http://schemas.microsoft.com/office/drawing/2014/main" id="{A8FCC512-B9D6-45E5-83A8-5B1B4BEE1414}"/>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6434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5AE0D20-52C4-48A2-89D4-172F2B1999E4}"/>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Rectangle 55">
            <a:extLst>
              <a:ext uri="{FF2B5EF4-FFF2-40B4-BE49-F238E27FC236}">
                <a16:creationId xmlns:a16="http://schemas.microsoft.com/office/drawing/2014/main" id="{BF36614D-B8F2-481E-A87C-8DAC5BE9301F}"/>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cxnSp>
        <p:nvCxnSpPr>
          <p:cNvPr id="23" name="Straight Connector 22">
            <a:extLst>
              <a:ext uri="{FF2B5EF4-FFF2-40B4-BE49-F238E27FC236}">
                <a16:creationId xmlns:a16="http://schemas.microsoft.com/office/drawing/2014/main" id="{26515A54-8674-49F7-B1B4-23E0F7F8AB6D}"/>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7" name="Picture 6" descr="A picture containing graphical user interface&#10;&#10;Description automatically generated">
            <a:extLst>
              <a:ext uri="{FF2B5EF4-FFF2-40B4-BE49-F238E27FC236}">
                <a16:creationId xmlns:a16="http://schemas.microsoft.com/office/drawing/2014/main" id="{1AE0BAE1-3D36-4D10-A7AD-BD8590621F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3032" y="5361711"/>
            <a:ext cx="2307155" cy="1231685"/>
          </a:xfrm>
          <a:prstGeom prst="rect">
            <a:avLst/>
          </a:prstGeom>
        </p:spPr>
      </p:pic>
    </p:spTree>
    <p:extLst>
      <p:ext uri="{BB962C8B-B14F-4D97-AF65-F5344CB8AC3E}">
        <p14:creationId xmlns:p14="http://schemas.microsoft.com/office/powerpoint/2010/main" val="31329412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37495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7" name="Picture 6" descr="A picture containing icon&#10;&#10;Description automatically generated">
            <a:extLst>
              <a:ext uri="{FF2B5EF4-FFF2-40B4-BE49-F238E27FC236}">
                <a16:creationId xmlns:a16="http://schemas.microsoft.com/office/drawing/2014/main" id="{04DEA507-47F0-47F5-8FDD-F2A67A5FC6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CA1E1C1F-8052-4D46-95F6-4763DA532C1B}"/>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5473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43769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912093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74197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909282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65166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F15D22"/>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192E0BE1-26BC-407D-B1CF-75415D998CC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13" name="Rectangle 12">
            <a:extLst>
              <a:ext uri="{FF2B5EF4-FFF2-40B4-BE49-F238E27FC236}">
                <a16:creationId xmlns:a16="http://schemas.microsoft.com/office/drawing/2014/main" id="{4986DC48-4FA6-4EE5-809A-311FCAB745D3}"/>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5" name="Straight Connector 14">
            <a:extLst>
              <a:ext uri="{FF2B5EF4-FFF2-40B4-BE49-F238E27FC236}">
                <a16:creationId xmlns:a16="http://schemas.microsoft.com/office/drawing/2014/main" id="{5199828E-9944-45B0-9FE6-AFE44FC8F08F}"/>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05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96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50055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6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8B3D9A"/>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pic>
        <p:nvPicPr>
          <p:cNvPr id="12" name="Picture 11">
            <a:extLst>
              <a:ext uri="{FF2B5EF4-FFF2-40B4-BE49-F238E27FC236}">
                <a16:creationId xmlns:a16="http://schemas.microsoft.com/office/drawing/2014/main" id="{5EDCE80E-A528-4F84-999C-167B7BD877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9" name="Picture 5" descr="CCO_ONC_RGB.jpg">
            <a:extLst>
              <a:ext uri="{FF2B5EF4-FFF2-40B4-BE49-F238E27FC236}">
                <a16:creationId xmlns:a16="http://schemas.microsoft.com/office/drawing/2014/main" id="{A8FCC512-B9D6-45E5-83A8-5B1B4BEE1414}"/>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058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0" name="Picture 12">
            <a:extLst>
              <a:ext uri="{FF2B5EF4-FFF2-40B4-BE49-F238E27FC236}">
                <a16:creationId xmlns:a16="http://schemas.microsoft.com/office/drawing/2014/main" id="{39FA180E-C2BE-46AF-AC4E-CD561BB6D6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1575" y="3665838"/>
            <a:ext cx="60769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picture containing holding, woman, hand, table&#10;&#10;Description automatically generated">
            <a:extLst>
              <a:ext uri="{FF2B5EF4-FFF2-40B4-BE49-F238E27FC236}">
                <a16:creationId xmlns:a16="http://schemas.microsoft.com/office/drawing/2014/main" id="{4AF6D221-930B-4605-80B6-CE32FB225A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11575" y="3657600"/>
            <a:ext cx="6086475" cy="3200400"/>
          </a:xfrm>
          <a:prstGeom prst="rect">
            <a:avLst/>
          </a:prstGeom>
        </p:spPr>
      </p:pic>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endParaRPr lang="en-US" dirty="0"/>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3900">
                <a:solidFill>
                  <a:srgbClr val="455560"/>
                </a:solidFill>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7" name="Picture 16">
            <a:extLst>
              <a:ext uri="{FF2B5EF4-FFF2-40B4-BE49-F238E27FC236}">
                <a16:creationId xmlns:a16="http://schemas.microsoft.com/office/drawing/2014/main" id="{0674685D-7653-4B36-B1A2-183715BD99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auto">
          <a:xfrm>
            <a:off x="9058987" y="328761"/>
            <a:ext cx="2662401" cy="94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4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5" name="Straight Connector 4">
            <a:extLst>
              <a:ext uri="{FF2B5EF4-FFF2-40B4-BE49-F238E27FC236}">
                <a16:creationId xmlns:a16="http://schemas.microsoft.com/office/drawing/2014/main" id="{5D43CC73-466D-4F58-8CB4-E7D562EE94BD}"/>
              </a:ext>
            </a:extLst>
          </p:cNvPr>
          <p:cNvCxnSpPr/>
          <p:nvPr/>
        </p:nvCxnSpPr>
        <p:spPr>
          <a:xfrm>
            <a:off x="1" y="6745288"/>
            <a:ext cx="12192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445712330"/>
      </p:ext>
    </p:extLst>
  </p:cSld>
  <p:clrMap bg1="dk2" tx1="lt1" bg2="dk1" tx2="lt2" accent1="accent1" accent2="accent2" accent3="accent3" accent4="accent4" accent5="accent5" accent6="accent6" hlink="hlink" folHlink="folHlink"/>
  <p:sldLayoutIdLst>
    <p:sldLayoutId id="2147484655" r:id="rId1"/>
    <p:sldLayoutId id="2147484656" r:id="rId2"/>
    <p:sldLayoutId id="2147484657" r:id="rId3"/>
    <p:sldLayoutId id="2147484658" r:id="rId4"/>
    <p:sldLayoutId id="2147484659" r:id="rId5"/>
    <p:sldLayoutId id="2147484660" r:id="rId6"/>
    <p:sldLayoutId id="2147484661" r:id="rId7"/>
    <p:sldLayoutId id="2147484662"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47745"/>
      </p:ext>
    </p:extLst>
  </p:cSld>
  <p:clrMap bg1="dk2" tx1="lt1" bg2="dk1" tx2="lt2" accent1="accent1" accent2="accent2" accent3="accent3" accent4="accent4" accent5="accent5" accent6="accent6" hlink="hlink" folHlink="folHlink"/>
  <p:sldLayoutIdLst>
    <p:sldLayoutId id="2147484664" r:id="rId1"/>
    <p:sldLayoutId id="2147484665" r:id="rId2"/>
    <p:sldLayoutId id="2147484666" r:id="rId3"/>
    <p:sldLayoutId id="2147484667" r:id="rId4"/>
    <p:sldLayoutId id="2147484668" r:id="rId5"/>
    <p:sldLayoutId id="2147484669" r:id="rId6"/>
    <p:sldLayoutId id="2147484670" r:id="rId7"/>
    <p:sldLayoutId id="2147484671" r:id="rId8"/>
    <p:sldLayoutId id="2147484672" r:id="rId9"/>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5" name="Straight Connector 4">
            <a:extLst>
              <a:ext uri="{FF2B5EF4-FFF2-40B4-BE49-F238E27FC236}">
                <a16:creationId xmlns:a16="http://schemas.microsoft.com/office/drawing/2014/main" id="{5D43CC73-466D-4F58-8CB4-E7D562EE94BD}"/>
              </a:ext>
            </a:extLst>
          </p:cNvPr>
          <p:cNvCxnSpPr/>
          <p:nvPr/>
        </p:nvCxnSpPr>
        <p:spPr>
          <a:xfrm>
            <a:off x="1" y="6745288"/>
            <a:ext cx="12192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48340122"/>
      </p:ext>
    </p:extLst>
  </p:cSld>
  <p:clrMap bg1="dk2" tx1="lt1" bg2="dk1" tx2="lt2" accent1="accent1" accent2="accent2" accent3="accent3" accent4="accent4" accent5="accent5" accent6="accent6" hlink="hlink" folHlink="folHlink"/>
  <p:sldLayoutIdLst>
    <p:sldLayoutId id="2147484674" r:id="rId1"/>
    <p:sldLayoutId id="2147484675" r:id="rId2"/>
    <p:sldLayoutId id="2147484676" r:id="rId3"/>
    <p:sldLayoutId id="2147484677" r:id="rId4"/>
    <p:sldLayoutId id="2147484678" r:id="rId5"/>
    <p:sldLayoutId id="2147484679" r:id="rId6"/>
    <p:sldLayoutId id="2147484680" r:id="rId7"/>
    <p:sldLayoutId id="2147484681"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5" name="Straight Connector 4">
            <a:extLst>
              <a:ext uri="{FF2B5EF4-FFF2-40B4-BE49-F238E27FC236}">
                <a16:creationId xmlns:a16="http://schemas.microsoft.com/office/drawing/2014/main" id="{5D43CC73-466D-4F58-8CB4-E7D562EE94BD}"/>
              </a:ext>
            </a:extLst>
          </p:cNvPr>
          <p:cNvCxnSpPr/>
          <p:nvPr/>
        </p:nvCxnSpPr>
        <p:spPr>
          <a:xfrm>
            <a:off x="1" y="6745288"/>
            <a:ext cx="12192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369133449"/>
      </p:ext>
    </p:extLst>
  </p:cSld>
  <p:clrMap bg1="dk2" tx1="lt1" bg2="dk1" tx2="lt2" accent1="accent1" accent2="accent2" accent3="accent3" accent4="accent4" accent5="accent5" accent6="accent6" hlink="hlink" folHlink="folHlink"/>
  <p:sldLayoutIdLst>
    <p:sldLayoutId id="2147484683" r:id="rId1"/>
    <p:sldLayoutId id="2147484684" r:id="rId2"/>
    <p:sldLayoutId id="2147484685" r:id="rId3"/>
    <p:sldLayoutId id="2147484686" r:id="rId4"/>
    <p:sldLayoutId id="2147484687" r:id="rId5"/>
    <p:sldLayoutId id="2147484688" r:id="rId6"/>
    <p:sldLayoutId id="2147484689" r:id="rId7"/>
    <p:sldLayoutId id="2147484690"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A23480E7-968A-48C7-8C6C-4C950E843AED}"/>
              </a:ext>
            </a:extLst>
          </p:cNvPr>
          <p:cNvCxnSpPr/>
          <p:nvPr userDrawn="1"/>
        </p:nvCxnSpPr>
        <p:spPr>
          <a:xfrm>
            <a:off x="1" y="674353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276282295"/>
      </p:ext>
    </p:extLst>
  </p:cSld>
  <p:clrMap bg1="dk2" tx1="lt1" bg2="dk1" tx2="lt2" accent1="accent1" accent2="accent2" accent3="accent3" accent4="accent4" accent5="accent5" accent6="accent6" hlink="hlink" folHlink="folHlink"/>
  <p:sldLayoutIdLst>
    <p:sldLayoutId id="2147484692" r:id="rId1"/>
    <p:sldLayoutId id="2147484693" r:id="rId2"/>
    <p:sldLayoutId id="2147484694" r:id="rId3"/>
    <p:sldLayoutId id="2147484695" r:id="rId4"/>
    <p:sldLayoutId id="2147484696" r:id="rId5"/>
    <p:sldLayoutId id="2147484697" r:id="rId6"/>
    <p:sldLayoutId id="2147484698" r:id="rId7"/>
    <p:sldLayoutId id="2147484699"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1.xml"/><Relationship Id="rId1" Type="http://schemas.openxmlformats.org/officeDocument/2006/relationships/slideLayout" Target="../slideLayouts/slideLayout35.xml"/><Relationship Id="rId5" Type="http://schemas.openxmlformats.org/officeDocument/2006/relationships/hyperlink" Target="http://www.clinicaloptions.com/" TargetMode="Externa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9.xml"/><Relationship Id="rId4" Type="http://schemas.openxmlformats.org/officeDocument/2006/relationships/hyperlink" Target="http://www.clinicaloptions.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9.xml"/><Relationship Id="rId4" Type="http://schemas.openxmlformats.org/officeDocument/2006/relationships/hyperlink" Target="http://www.clinicaloptions.com/"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9.xml"/><Relationship Id="rId5" Type="http://schemas.openxmlformats.org/officeDocument/2006/relationships/hyperlink" Target="http://www.clinicaloptions.com/"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5.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clinicaloptions.com/oncology" TargetMode="External"/><Relationship Id="rId2" Type="http://schemas.openxmlformats.org/officeDocument/2006/relationships/notesSlide" Target="../notesSlides/notesSlide8.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p:txBody>
          <a:bodyPr>
            <a:normAutofit/>
          </a:bodyPr>
          <a:lstStyle/>
          <a:p>
            <a:r>
              <a:rPr lang="en-US" sz="4000" dirty="0"/>
              <a:t>Phase I/II Study: Belantamab Mafodotin With Lenalidomide + Dexamethasone in Transplant-Ineligible Newly Diagnosed Multiple Myeloma</a:t>
            </a:r>
            <a:endParaRPr lang="en-US" altLang="en-US" sz="4000" dirty="0"/>
          </a:p>
        </p:txBody>
      </p:sp>
      <p:sp>
        <p:nvSpPr>
          <p:cNvPr id="10" name="Text Box 21">
            <a:extLst>
              <a:ext uri="{FF2B5EF4-FFF2-40B4-BE49-F238E27FC236}">
                <a16:creationId xmlns:a16="http://schemas.microsoft.com/office/drawing/2014/main" id="{CAFB79BD-389E-4577-B868-FC75505BBD7F}"/>
              </a:ext>
            </a:extLst>
          </p:cNvPr>
          <p:cNvSpPr txBox="1">
            <a:spLocks noChangeArrowheads="1"/>
          </p:cNvSpPr>
          <p:nvPr/>
        </p:nvSpPr>
        <p:spPr bwMode="auto">
          <a:xfrm>
            <a:off x="423864" y="6189649"/>
            <a:ext cx="72991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This program is supported by educational grants from AbbVie; AstraZeneca; Daiichi Sankyo, Inc.; GlaxoSmithKline; Incyte Corporation; Jazz Pharmaceuticals; Merck Sharp &amp; Dohme Corp.; and Novartis Pharmaceuticals Corporation. </a:t>
            </a:r>
          </a:p>
        </p:txBody>
      </p:sp>
      <p:sp>
        <p:nvSpPr>
          <p:cNvPr id="11" name="Rectangle 14">
            <a:extLst>
              <a:ext uri="{FF2B5EF4-FFF2-40B4-BE49-F238E27FC236}">
                <a16:creationId xmlns:a16="http://schemas.microsoft.com/office/drawing/2014/main" id="{28BC485E-66B3-4B28-B078-DE2C15D0A7E3}"/>
              </a:ext>
            </a:extLst>
          </p:cNvPr>
          <p:cNvSpPr txBox="1">
            <a:spLocks noChangeArrowheads="1"/>
          </p:cNvSpPr>
          <p:nvPr/>
        </p:nvSpPr>
        <p:spPr bwMode="invGray">
          <a:xfrm>
            <a:off x="704850" y="3221038"/>
            <a:ext cx="6216650" cy="815975"/>
          </a:xfrm>
          <a:prstGeom prst="rect">
            <a:avLst/>
          </a:prstGeom>
          <a:noFill/>
          <a:ln>
            <a:noFill/>
          </a:ln>
        </p:spPr>
        <p:txBody>
          <a:bodyPr/>
          <a:lstStyle>
            <a:lvl1pPr marL="0" indent="0" algn="l" rtl="0" eaLnBrk="0" fontAlgn="base" hangingPunct="0">
              <a:lnSpc>
                <a:spcPct val="100000"/>
              </a:lnSpc>
              <a:spcBef>
                <a:spcPts val="1000"/>
              </a:spcBef>
              <a:spcAft>
                <a:spcPts val="700"/>
              </a:spcAft>
              <a:buClr>
                <a:srgbClr val="FEFDDE"/>
              </a:buClr>
              <a:buFont typeface="Wingdings" pitchFamily="2" charset="2"/>
              <a:buNone/>
              <a:defRPr sz="1800" b="0">
                <a:solidFill>
                  <a:schemeClr val="tx1"/>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
                <a:srgbClr val="FEFDDE"/>
              </a:buClr>
              <a:buSzTx/>
              <a:buFont typeface="Wingdings" pitchFamily="2" charset="2"/>
              <a:buNone/>
              <a:tabLst/>
              <a:defRPr/>
            </a:pPr>
            <a:r>
              <a:rPr kumimoji="0" lang="en-US" sz="2200" b="1"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CCO Independent Conference Coverage Highlights*</a:t>
            </a:r>
            <a:br>
              <a:rPr kumimoji="0" lang="en-US" sz="2200" b="1" i="0" u="none" strike="noStrike" kern="0" cap="none" spc="0" normalizeH="0" baseline="0" noProof="0" dirty="0">
                <a:ln>
                  <a:noFill/>
                </a:ln>
                <a:solidFill>
                  <a:srgbClr val="455560"/>
                </a:solidFill>
                <a:effectLst/>
                <a:uLnTx/>
                <a:uFillTx/>
                <a:latin typeface="Calibri" panose="020F0502020204030204" pitchFamily="34" charset="0"/>
                <a:ea typeface="+mn-ea"/>
                <a:cs typeface="+mn-cs"/>
              </a:rPr>
            </a:br>
            <a:r>
              <a:rPr kumimoji="0" lang="en-US" sz="16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of the </a:t>
            </a:r>
            <a: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t>2021 ASH Annual Meeting, December 11-14, 2021</a:t>
            </a:r>
            <a:b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br>
            <a: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t>Atlanta, Georgia</a:t>
            </a:r>
            <a:endParaRPr kumimoji="0" lang="en-US" altLang="en-US" sz="1600" b="0" i="0" u="none" strike="noStrike" kern="0" cap="none" spc="0" normalizeH="0" baseline="0" noProof="0" dirty="0">
              <a:ln>
                <a:noFill/>
              </a:ln>
              <a:solidFill>
                <a:srgbClr val="455560"/>
              </a:solidFill>
              <a:effectLst/>
              <a:uLnTx/>
              <a:uFillTx/>
              <a:latin typeface="Calibri" panose="020F0502020204030204" pitchFamily="34" charset="0"/>
              <a:ea typeface="+mn-ea"/>
              <a:cs typeface="+mn-cs"/>
            </a:endParaRPr>
          </a:p>
        </p:txBody>
      </p:sp>
      <p:sp>
        <p:nvSpPr>
          <p:cNvPr id="12" name="Text Box 10">
            <a:extLst>
              <a:ext uri="{FF2B5EF4-FFF2-40B4-BE49-F238E27FC236}">
                <a16:creationId xmlns:a16="http://schemas.microsoft.com/office/drawing/2014/main" id="{B68943A8-7B4E-4C7C-A9FE-B03222924814}"/>
              </a:ext>
            </a:extLst>
          </p:cNvPr>
          <p:cNvSpPr txBox="1">
            <a:spLocks noChangeArrowheads="1"/>
          </p:cNvSpPr>
          <p:nvPr/>
        </p:nvSpPr>
        <p:spPr bwMode="gray">
          <a:xfrm>
            <a:off x="704850" y="4081463"/>
            <a:ext cx="4879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8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*CCO is an independent medical education company that provides state-of-the-art medical information to healthcare professionals through conference coverage and other educational programs.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ct val="1000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dirty="0"/>
              <a:t>About These Slides</a:t>
            </a:r>
          </a:p>
        </p:txBody>
      </p:sp>
      <p:grpSp>
        <p:nvGrpSpPr>
          <p:cNvPr id="7" name="Group 6">
            <a:extLst>
              <a:ext uri="{FF2B5EF4-FFF2-40B4-BE49-F238E27FC236}">
                <a16:creationId xmlns:a16="http://schemas.microsoft.com/office/drawing/2014/main" id="{839E82BA-95FB-4ED4-AC2D-04373BBE8F85}"/>
              </a:ext>
            </a:extLst>
          </p:cNvPr>
          <p:cNvGrpSpPr/>
          <p:nvPr/>
        </p:nvGrpSpPr>
        <p:grpSpPr>
          <a:xfrm>
            <a:off x="4156075" y="3332497"/>
            <a:ext cx="3479671" cy="613720"/>
            <a:chOff x="4156075" y="3332497"/>
            <a:chExt cx="3479671" cy="613720"/>
          </a:xfrm>
        </p:grpSpPr>
        <p:pic>
          <p:nvPicPr>
            <p:cNvPr id="8" name="Picture 7" descr="A picture containing text, ax, wheel&#10;&#10;Description automatically generated">
              <a:extLst>
                <a:ext uri="{FF2B5EF4-FFF2-40B4-BE49-F238E27FC236}">
                  <a16:creationId xmlns:a16="http://schemas.microsoft.com/office/drawing/2014/main" id="{094A76A5-7AC0-4A9A-80A3-6860D371F8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10" name="Rectangle 7">
              <a:extLst>
                <a:ext uri="{FF2B5EF4-FFF2-40B4-BE49-F238E27FC236}">
                  <a16:creationId xmlns:a16="http://schemas.microsoft.com/office/drawing/2014/main" id="{DF238E34-2554-42B3-94A9-0E7AEB421020}"/>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2000" b="0" dirty="0">
                  <a:solidFill>
                    <a:schemeClr val="bg2"/>
                  </a:solidFill>
                  <a:latin typeface="Calibri" panose="020F0502020204030204" pitchFamily="34" charset="0"/>
                </a:rPr>
                <a:t>Slide credit: </a:t>
              </a:r>
              <a:r>
                <a:rPr lang="en-US" altLang="en-US" sz="2000" b="0" dirty="0">
                  <a:solidFill>
                    <a:schemeClr val="bg2"/>
                  </a:solidFill>
                  <a:latin typeface="Calibri" panose="020F0502020204030204" pitchFamily="34" charset="0"/>
                  <a:hlinkClick r:id="rId5"/>
                </a:rPr>
                <a:t>clinicaloptions.com</a:t>
              </a:r>
              <a:endParaRPr lang="en-US" altLang="en-US" sz="2000" b="0" dirty="0">
                <a:solidFill>
                  <a:schemeClr val="bg2"/>
                </a:solidFill>
                <a:latin typeface="Calibri" panose="020F0502020204030204"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a:xfrm>
            <a:off x="609759" y="238127"/>
            <a:ext cx="10872444" cy="1103313"/>
          </a:xfrm>
        </p:spPr>
        <p:txBody>
          <a:bodyPr/>
          <a:lstStyle/>
          <a:p>
            <a:r>
              <a:rPr lang="en-US" dirty="0"/>
              <a:t>Belantamab Mafodotin + Len/Dex in Myeloma: Background</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0" name="Content Placeholder 2">
            <a:extLst>
              <a:ext uri="{FF2B5EF4-FFF2-40B4-BE49-F238E27FC236}">
                <a16:creationId xmlns:a16="http://schemas.microsoft.com/office/drawing/2014/main" id="{B4D6D876-F8A2-4A37-B209-DAB13ECD1153}"/>
              </a:ext>
            </a:extLst>
          </p:cNvPr>
          <p:cNvSpPr>
            <a:spLocks noGrp="1"/>
          </p:cNvSpPr>
          <p:nvPr>
            <p:ph idx="1"/>
          </p:nvPr>
        </p:nvSpPr>
        <p:spPr>
          <a:xfrm>
            <a:off x="604675" y="1513047"/>
            <a:ext cx="11019878" cy="4650686"/>
          </a:xfrm>
        </p:spPr>
        <p:txBody>
          <a:bodyPr/>
          <a:lstStyle/>
          <a:p>
            <a:r>
              <a:rPr lang="en-US" sz="2400" dirty="0"/>
              <a:t>Addition of third agent to standard lenalidomide/dexamethasone backbone shown to improve rates and depth of response for ASCT-ineligible patients with NDMM</a:t>
            </a:r>
          </a:p>
          <a:p>
            <a:r>
              <a:rPr lang="en-US" sz="2400" dirty="0"/>
              <a:t>Belantamab mafodotin: first-in-class ADC targeting BCMA, eliminates MM cells by a multimodal MoA (direct cytotoxic kill and systemic anti-MM tumor response)</a:t>
            </a:r>
            <a:r>
              <a:rPr lang="en-US" sz="2400" baseline="30000" dirty="0"/>
              <a:t>1-3</a:t>
            </a:r>
            <a:r>
              <a:rPr lang="en-US" sz="2400" dirty="0"/>
              <a:t> </a:t>
            </a:r>
          </a:p>
          <a:p>
            <a:pPr lvl="1"/>
            <a:r>
              <a:rPr lang="en-US" sz="2200" dirty="0"/>
              <a:t>FDA approved for patients with R/R MM who have received ≥4 previous therapies, including a CD38 </a:t>
            </a:r>
            <a:r>
              <a:rPr lang="en-US" sz="2200" dirty="0" err="1"/>
              <a:t>mAb</a:t>
            </a:r>
            <a:r>
              <a:rPr lang="en-US" sz="2200" dirty="0"/>
              <a:t>, a PI, and an IMiD (accelerated approval) based on phase II DREAMM-2</a:t>
            </a:r>
            <a:r>
              <a:rPr lang="en-US" sz="2200" baseline="30000" dirty="0"/>
              <a:t>4,5</a:t>
            </a:r>
          </a:p>
          <a:p>
            <a:r>
              <a:rPr lang="en-US" sz="2400" dirty="0"/>
              <a:t>Preclinical evidence suggests possible synergy between belantamab mafodotin and lenalidomide with no overlapping toxicities</a:t>
            </a:r>
          </a:p>
          <a:p>
            <a:r>
              <a:rPr lang="en-US" sz="2400" dirty="0"/>
              <a:t>Current study evaluated safety and activity of belantamab mafodotin in combination with lenalidomide/dexamethasone in ASCT-ineligible patients with NDMM</a:t>
            </a:r>
            <a:r>
              <a:rPr lang="en-US" sz="2400" baseline="30000" dirty="0"/>
              <a:t>6</a:t>
            </a:r>
          </a:p>
        </p:txBody>
      </p:sp>
      <p:sp>
        <p:nvSpPr>
          <p:cNvPr id="11" name="Text Box 15">
            <a:extLst>
              <a:ext uri="{FF2B5EF4-FFF2-40B4-BE49-F238E27FC236}">
                <a16:creationId xmlns:a16="http://schemas.microsoft.com/office/drawing/2014/main" id="{9CB540B7-AECE-7D4A-9BF5-502AA7848D58}"/>
              </a:ext>
            </a:extLst>
          </p:cNvPr>
          <p:cNvSpPr txBox="1">
            <a:spLocks noChangeArrowheads="1"/>
          </p:cNvSpPr>
          <p:nvPr/>
        </p:nvSpPr>
        <p:spPr bwMode="auto">
          <a:xfrm>
            <a:off x="412751" y="6204249"/>
            <a:ext cx="7853362" cy="461665"/>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1. Tai. Blood. 2014:123:3128. 2. Tai. Immunotherapy. 2015;7:1187. 3. Monte de Oca. Mol Cancer </a:t>
            </a:r>
            <a:r>
              <a:rPr lang="en-US" altLang="en-US" sz="1200" b="0" spc="-10" dirty="0" err="1">
                <a:solidFill>
                  <a:schemeClr val="bg2"/>
                </a:solidFill>
                <a:latin typeface="Calibri" panose="020F0502020204030204" pitchFamily="34" charset="0"/>
              </a:rPr>
              <a:t>Ther</a:t>
            </a:r>
            <a:r>
              <a:rPr lang="en-US" altLang="en-US" sz="1200" b="0" spc="-10" dirty="0">
                <a:solidFill>
                  <a:schemeClr val="bg2"/>
                </a:solidFill>
                <a:latin typeface="Calibri" panose="020F0502020204030204" pitchFamily="34" charset="0"/>
              </a:rPr>
              <a:t>. 2021;20:1941. 4. Lonial. Lancet Oncol. 2020;21:207. 5. Lonial. Cancer. 2021;127:4198. 6. </a:t>
            </a:r>
            <a:r>
              <a:rPr lang="en-US" altLang="en-US" sz="1200" b="0" spc="-10" dirty="0" err="1">
                <a:solidFill>
                  <a:schemeClr val="bg2"/>
                </a:solidFill>
                <a:latin typeface="Calibri" panose="020F0502020204030204" pitchFamily="34" charset="0"/>
              </a:rPr>
              <a:t>Terpos</a:t>
            </a:r>
            <a:r>
              <a:rPr lang="en-US" altLang="en-US" sz="1200" b="0" spc="-10" dirty="0">
                <a:solidFill>
                  <a:schemeClr val="bg2"/>
                </a:solidFill>
                <a:latin typeface="Calibri" panose="020F0502020204030204" pitchFamily="34" charset="0"/>
              </a:rPr>
              <a:t>. ASH 2021. Abstr 2736.</a:t>
            </a:r>
            <a:endParaRPr lang="en-US" altLang="en-US" sz="1200" b="0" dirty="0">
              <a:solidFill>
                <a:schemeClr val="bg2"/>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65B5284-A016-40AE-8211-CECB2CF27933}"/>
              </a:ext>
            </a:extLst>
          </p:cNvPr>
          <p:cNvSpPr>
            <a:spLocks noGrp="1" noChangeArrowheads="1"/>
          </p:cNvSpPr>
          <p:nvPr>
            <p:ph type="title"/>
          </p:nvPr>
        </p:nvSpPr>
        <p:spPr/>
        <p:txBody>
          <a:bodyPr/>
          <a:lstStyle/>
          <a:p>
            <a:r>
              <a:rPr lang="en-US" dirty="0"/>
              <a:t>Belantamab Mafodotin + Len/Dex in NDMM: </a:t>
            </a:r>
            <a:br>
              <a:rPr lang="en-US" dirty="0"/>
            </a:br>
            <a:r>
              <a:rPr lang="en-US" dirty="0"/>
              <a:t>Study Design</a:t>
            </a:r>
            <a:endParaRPr lang="en-US" altLang="en-US" dirty="0"/>
          </a:p>
        </p:txBody>
      </p:sp>
      <p:sp>
        <p:nvSpPr>
          <p:cNvPr id="19460" name="Text Box 45">
            <a:extLst>
              <a:ext uri="{FF2B5EF4-FFF2-40B4-BE49-F238E27FC236}">
                <a16:creationId xmlns:a16="http://schemas.microsoft.com/office/drawing/2014/main" id="{73BB8788-EA93-4F80-B091-B8486BEE8697}"/>
              </a:ext>
            </a:extLst>
          </p:cNvPr>
          <p:cNvSpPr txBox="1">
            <a:spLocks noChangeArrowheads="1"/>
          </p:cNvSpPr>
          <p:nvPr/>
        </p:nvSpPr>
        <p:spPr bwMode="auto">
          <a:xfrm>
            <a:off x="510718" y="3289101"/>
            <a:ext cx="271499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GB" altLang="en-US" sz="1800" b="0" dirty="0">
                <a:solidFill>
                  <a:schemeClr val="bg1"/>
                </a:solidFill>
                <a:latin typeface="Calibri" panose="020F0502020204030204" pitchFamily="34" charset="0"/>
              </a:rPr>
              <a:t>ASCT-ineligible patients with newly diagnosed MM</a:t>
            </a:r>
          </a:p>
          <a:p>
            <a:pPr algn="ctr">
              <a:lnSpc>
                <a:spcPct val="100000"/>
              </a:lnSpc>
              <a:spcBef>
                <a:spcPct val="0"/>
              </a:spcBef>
              <a:spcAft>
                <a:spcPct val="0"/>
              </a:spcAft>
              <a:buClrTx/>
              <a:buFontTx/>
              <a:buNone/>
            </a:pPr>
            <a:r>
              <a:rPr lang="en-GB" altLang="en-US" sz="1800" b="0" dirty="0">
                <a:solidFill>
                  <a:schemeClr val="bg1"/>
                </a:solidFill>
                <a:latin typeface="Calibri" panose="020F0502020204030204" pitchFamily="34" charset="0"/>
              </a:rPr>
              <a:t>(N = 18)</a:t>
            </a:r>
            <a:endParaRPr lang="en-US" altLang="en-US" sz="1800" b="0" dirty="0">
              <a:solidFill>
                <a:schemeClr val="bg1"/>
              </a:solidFill>
              <a:latin typeface="Calibri" panose="020F0502020204030204" pitchFamily="34" charset="0"/>
            </a:endParaRPr>
          </a:p>
        </p:txBody>
      </p:sp>
      <p:sp>
        <p:nvSpPr>
          <p:cNvPr id="19463" name="Rectangle 49">
            <a:extLst>
              <a:ext uri="{FF2B5EF4-FFF2-40B4-BE49-F238E27FC236}">
                <a16:creationId xmlns:a16="http://schemas.microsoft.com/office/drawing/2014/main" id="{C346F25D-ABA6-46CD-940B-7C5654E371C3}"/>
              </a:ext>
            </a:extLst>
          </p:cNvPr>
          <p:cNvSpPr>
            <a:spLocks noChangeArrowheads="1"/>
          </p:cNvSpPr>
          <p:nvPr/>
        </p:nvSpPr>
        <p:spPr bwMode="auto">
          <a:xfrm>
            <a:off x="4024313" y="2248520"/>
            <a:ext cx="3790950" cy="897988"/>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800" dirty="0">
                <a:solidFill>
                  <a:schemeClr val="tx1"/>
                </a:solidFill>
                <a:latin typeface="Calibri" panose="020F0502020204030204" pitchFamily="34" charset="0"/>
              </a:rPr>
              <a:t>Belantamab mafodotin </a:t>
            </a:r>
            <a:r>
              <a:rPr lang="en-US" altLang="en-US" sz="1800" b="0" dirty="0">
                <a:solidFill>
                  <a:schemeClr val="tx1"/>
                </a:solidFill>
                <a:latin typeface="Calibri" panose="020F0502020204030204" pitchFamily="34" charset="0"/>
              </a:rPr>
              <a:t>2.5 mg/kg Q8W </a:t>
            </a:r>
            <a:br>
              <a:rPr lang="en-US" altLang="en-US" sz="1800" b="0" dirty="0">
                <a:solidFill>
                  <a:schemeClr val="tx1"/>
                </a:solidFill>
                <a:latin typeface="Calibri" panose="020F0502020204030204" pitchFamily="34" charset="0"/>
              </a:rPr>
            </a:br>
            <a:r>
              <a:rPr lang="en-US" altLang="en-US" sz="1800" b="0" dirty="0">
                <a:solidFill>
                  <a:schemeClr val="tx1"/>
                </a:solidFill>
                <a:latin typeface="Calibri" panose="020F0502020204030204" pitchFamily="34" charset="0"/>
              </a:rPr>
              <a:t>+ </a:t>
            </a:r>
            <a:r>
              <a:rPr lang="en-US" altLang="en-US" sz="1800" dirty="0">
                <a:solidFill>
                  <a:schemeClr val="tx1"/>
                </a:solidFill>
                <a:latin typeface="Calibri" panose="020F0502020204030204" pitchFamily="34" charset="0"/>
              </a:rPr>
              <a:t>Lenalidomide + Dexamethason</a:t>
            </a:r>
            <a:r>
              <a:rPr lang="en-US" altLang="en-US" sz="1800" b="0" dirty="0">
                <a:solidFill>
                  <a:schemeClr val="tx1"/>
                </a:solidFill>
                <a:latin typeface="Calibri" panose="020F0502020204030204" pitchFamily="34" charset="0"/>
              </a:rPr>
              <a:t>e</a:t>
            </a:r>
          </a:p>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(n = 6)</a:t>
            </a:r>
            <a:endParaRPr lang="en-US" altLang="en-US" sz="1800" dirty="0">
              <a:solidFill>
                <a:schemeClr val="tx1"/>
              </a:solidFill>
              <a:latin typeface="Calibri" panose="020F0502020204030204" pitchFamily="34" charset="0"/>
            </a:endParaRPr>
          </a:p>
        </p:txBody>
      </p:sp>
      <p:sp>
        <p:nvSpPr>
          <p:cNvPr id="19466" name="Line 52">
            <a:extLst>
              <a:ext uri="{FF2B5EF4-FFF2-40B4-BE49-F238E27FC236}">
                <a16:creationId xmlns:a16="http://schemas.microsoft.com/office/drawing/2014/main" id="{809AEC4D-D360-4462-B28D-A44E89AF0366}"/>
              </a:ext>
            </a:extLst>
          </p:cNvPr>
          <p:cNvSpPr>
            <a:spLocks noChangeShapeType="1"/>
          </p:cNvSpPr>
          <p:nvPr/>
        </p:nvSpPr>
        <p:spPr bwMode="auto">
          <a:xfrm>
            <a:off x="3246777" y="3714778"/>
            <a:ext cx="622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19467" name="Line 53">
            <a:extLst>
              <a:ext uri="{FF2B5EF4-FFF2-40B4-BE49-F238E27FC236}">
                <a16:creationId xmlns:a16="http://schemas.microsoft.com/office/drawing/2014/main" id="{19B47B8E-7D11-46DE-BD1E-B2309FDE5C23}"/>
              </a:ext>
            </a:extLst>
          </p:cNvPr>
          <p:cNvSpPr>
            <a:spLocks noChangeShapeType="1"/>
          </p:cNvSpPr>
          <p:nvPr/>
        </p:nvSpPr>
        <p:spPr bwMode="auto">
          <a:xfrm>
            <a:off x="3246777" y="4126185"/>
            <a:ext cx="622300" cy="3508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19468" name="Line 54">
            <a:extLst>
              <a:ext uri="{FF2B5EF4-FFF2-40B4-BE49-F238E27FC236}">
                <a16:creationId xmlns:a16="http://schemas.microsoft.com/office/drawing/2014/main" id="{D1F2E6DC-39ED-43FE-A784-E6851ADCA3EA}"/>
              </a:ext>
            </a:extLst>
          </p:cNvPr>
          <p:cNvSpPr>
            <a:spLocks noChangeShapeType="1"/>
          </p:cNvSpPr>
          <p:nvPr/>
        </p:nvSpPr>
        <p:spPr bwMode="auto">
          <a:xfrm flipV="1">
            <a:off x="3225715" y="2978290"/>
            <a:ext cx="622300" cy="34766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grpSp>
        <p:nvGrpSpPr>
          <p:cNvPr id="16" name="Group 15">
            <a:extLst>
              <a:ext uri="{FF2B5EF4-FFF2-40B4-BE49-F238E27FC236}">
                <a16:creationId xmlns:a16="http://schemas.microsoft.com/office/drawing/2014/main" id="{D74B5E93-FBCB-4761-88C1-7DA0FF1EF8D0}"/>
              </a:ext>
            </a:extLst>
          </p:cNvPr>
          <p:cNvGrpSpPr/>
          <p:nvPr/>
        </p:nvGrpSpPr>
        <p:grpSpPr>
          <a:xfrm>
            <a:off x="9392911" y="6207927"/>
            <a:ext cx="2488502" cy="454909"/>
            <a:chOff x="9392911" y="6207927"/>
            <a:chExt cx="2488502" cy="454909"/>
          </a:xfrm>
        </p:grpSpPr>
        <p:pic>
          <p:nvPicPr>
            <p:cNvPr id="17" name="Picture 16" descr="A picture containing text, ax, wheel&#10;&#10;Description automatically generated">
              <a:extLst>
                <a:ext uri="{FF2B5EF4-FFF2-40B4-BE49-F238E27FC236}">
                  <a16:creationId xmlns:a16="http://schemas.microsoft.com/office/drawing/2014/main" id="{49038458-8E07-4B83-8BF6-355F84C77C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8" name="Rectangle 8">
              <a:extLst>
                <a:ext uri="{FF2B5EF4-FFF2-40B4-BE49-F238E27FC236}">
                  <a16:creationId xmlns:a16="http://schemas.microsoft.com/office/drawing/2014/main" id="{4F41294D-A847-43BE-A223-B5528656063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9" name="Text Box 15">
            <a:extLst>
              <a:ext uri="{FF2B5EF4-FFF2-40B4-BE49-F238E27FC236}">
                <a16:creationId xmlns:a16="http://schemas.microsoft.com/office/drawing/2014/main" id="{063F1466-BC59-9941-B846-1F4715ABF075}"/>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Terpos. ASH 2021. Abstr 2736.</a:t>
            </a:r>
            <a:endParaRPr lang="en-US" altLang="en-US" sz="1200" b="0" dirty="0">
              <a:solidFill>
                <a:schemeClr val="bg2"/>
              </a:solidFill>
              <a:latin typeface="Calibri" panose="020F0502020204030204" pitchFamily="34" charset="0"/>
            </a:endParaRPr>
          </a:p>
        </p:txBody>
      </p:sp>
      <p:sp>
        <p:nvSpPr>
          <p:cNvPr id="20" name="Content Placeholder 2">
            <a:extLst>
              <a:ext uri="{FF2B5EF4-FFF2-40B4-BE49-F238E27FC236}">
                <a16:creationId xmlns:a16="http://schemas.microsoft.com/office/drawing/2014/main" id="{95B2BDEE-CE71-D74A-A23E-C4FC90AEC7A5}"/>
              </a:ext>
            </a:extLst>
          </p:cNvPr>
          <p:cNvSpPr txBox="1">
            <a:spLocks/>
          </p:cNvSpPr>
          <p:nvPr/>
        </p:nvSpPr>
        <p:spPr>
          <a:xfrm>
            <a:off x="604675" y="1513047"/>
            <a:ext cx="10877529" cy="548096"/>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000" b="0" kern="0" dirty="0"/>
              <a:t>Open-label, single-center phase I/II dose-finding and dose-expansion study</a:t>
            </a:r>
          </a:p>
        </p:txBody>
      </p:sp>
      <p:sp>
        <p:nvSpPr>
          <p:cNvPr id="21" name="Rectangle 49">
            <a:extLst>
              <a:ext uri="{FF2B5EF4-FFF2-40B4-BE49-F238E27FC236}">
                <a16:creationId xmlns:a16="http://schemas.microsoft.com/office/drawing/2014/main" id="{B66998DC-F410-8045-8C93-9AEC23C293F7}"/>
              </a:ext>
            </a:extLst>
          </p:cNvPr>
          <p:cNvSpPr>
            <a:spLocks noChangeArrowheads="1"/>
          </p:cNvSpPr>
          <p:nvPr/>
        </p:nvSpPr>
        <p:spPr bwMode="auto">
          <a:xfrm>
            <a:off x="4024313" y="3241392"/>
            <a:ext cx="3790950" cy="897988"/>
          </a:xfrm>
          <a:prstGeom prst="rect">
            <a:avLst/>
          </a:prstGeom>
          <a:solidFill>
            <a:schemeClr val="accent2">
              <a:lumMod val="75000"/>
            </a:schemeClr>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800" dirty="0">
                <a:solidFill>
                  <a:schemeClr val="tx1"/>
                </a:solidFill>
                <a:latin typeface="Calibri" panose="020F0502020204030204" pitchFamily="34" charset="0"/>
              </a:rPr>
              <a:t>Belantamab mafodotin </a:t>
            </a:r>
            <a:r>
              <a:rPr lang="en-US" altLang="en-US" sz="1800" b="0" dirty="0">
                <a:solidFill>
                  <a:schemeClr val="tx1"/>
                </a:solidFill>
                <a:latin typeface="Calibri" panose="020F0502020204030204" pitchFamily="34" charset="0"/>
              </a:rPr>
              <a:t>1.9 mg/kg Q8W</a:t>
            </a:r>
            <a:br>
              <a:rPr lang="en-US" altLang="en-US" sz="1800" b="0" dirty="0">
                <a:solidFill>
                  <a:schemeClr val="tx1"/>
                </a:solidFill>
                <a:latin typeface="Calibri" panose="020F0502020204030204" pitchFamily="34" charset="0"/>
              </a:rPr>
            </a:br>
            <a:r>
              <a:rPr lang="en-US" altLang="en-US" sz="1800" b="0" dirty="0">
                <a:solidFill>
                  <a:schemeClr val="tx1"/>
                </a:solidFill>
                <a:latin typeface="Calibri" panose="020F0502020204030204" pitchFamily="34" charset="0"/>
              </a:rPr>
              <a:t>+ </a:t>
            </a:r>
            <a:r>
              <a:rPr lang="en-US" altLang="en-US" sz="1800" dirty="0">
                <a:solidFill>
                  <a:schemeClr val="tx1"/>
                </a:solidFill>
                <a:latin typeface="Calibri" panose="020F0502020204030204" pitchFamily="34" charset="0"/>
              </a:rPr>
              <a:t>Lenalidomide </a:t>
            </a:r>
            <a:r>
              <a:rPr lang="en-US" altLang="en-US" sz="1800" b="0" dirty="0">
                <a:solidFill>
                  <a:schemeClr val="tx1"/>
                </a:solidFill>
                <a:latin typeface="Calibri" panose="020F0502020204030204" pitchFamily="34" charset="0"/>
              </a:rPr>
              <a:t>+</a:t>
            </a:r>
            <a:r>
              <a:rPr lang="en-US" altLang="en-US" sz="1800" dirty="0">
                <a:solidFill>
                  <a:schemeClr val="tx1"/>
                </a:solidFill>
                <a:latin typeface="Calibri" panose="020F0502020204030204" pitchFamily="34" charset="0"/>
              </a:rPr>
              <a:t> Dexamethason</a:t>
            </a:r>
            <a:r>
              <a:rPr lang="en-US" altLang="en-US" sz="1800" b="0" dirty="0">
                <a:solidFill>
                  <a:schemeClr val="tx1"/>
                </a:solidFill>
                <a:latin typeface="Calibri" panose="020F0502020204030204" pitchFamily="34" charset="0"/>
              </a:rPr>
              <a:t>e</a:t>
            </a:r>
          </a:p>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(n = 6)</a:t>
            </a:r>
          </a:p>
        </p:txBody>
      </p:sp>
      <p:sp>
        <p:nvSpPr>
          <p:cNvPr id="22" name="Rectangle 49">
            <a:extLst>
              <a:ext uri="{FF2B5EF4-FFF2-40B4-BE49-F238E27FC236}">
                <a16:creationId xmlns:a16="http://schemas.microsoft.com/office/drawing/2014/main" id="{7EE6F778-CDC0-8240-BEBE-3B001BF9FBE0}"/>
              </a:ext>
            </a:extLst>
          </p:cNvPr>
          <p:cNvSpPr>
            <a:spLocks noChangeArrowheads="1"/>
          </p:cNvSpPr>
          <p:nvPr/>
        </p:nvSpPr>
        <p:spPr bwMode="auto">
          <a:xfrm>
            <a:off x="4024313" y="4264376"/>
            <a:ext cx="3790950" cy="897988"/>
          </a:xfrm>
          <a:prstGeom prst="rect">
            <a:avLst/>
          </a:prstGeom>
          <a:solidFill>
            <a:schemeClr val="accent2"/>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800" dirty="0">
                <a:solidFill>
                  <a:schemeClr val="tx1"/>
                </a:solidFill>
                <a:latin typeface="Calibri" panose="020F0502020204030204" pitchFamily="34" charset="0"/>
              </a:rPr>
              <a:t>Belantamab mafodotin </a:t>
            </a:r>
            <a:r>
              <a:rPr lang="en-US" altLang="en-US" sz="1800" b="0" dirty="0">
                <a:solidFill>
                  <a:schemeClr val="tx1"/>
                </a:solidFill>
                <a:latin typeface="Calibri" panose="020F0502020204030204" pitchFamily="34" charset="0"/>
              </a:rPr>
              <a:t>1.4 mg/kg Q8W </a:t>
            </a:r>
            <a:br>
              <a:rPr lang="en-US" altLang="en-US" sz="1800" b="0" dirty="0">
                <a:solidFill>
                  <a:schemeClr val="tx1"/>
                </a:solidFill>
                <a:latin typeface="Calibri" panose="020F0502020204030204" pitchFamily="34" charset="0"/>
              </a:rPr>
            </a:br>
            <a:r>
              <a:rPr lang="en-US" altLang="en-US" sz="1800" b="0" dirty="0">
                <a:solidFill>
                  <a:schemeClr val="tx1"/>
                </a:solidFill>
                <a:latin typeface="Calibri" panose="020F0502020204030204" pitchFamily="34" charset="0"/>
              </a:rPr>
              <a:t>+ </a:t>
            </a:r>
            <a:r>
              <a:rPr lang="en-US" altLang="en-US" sz="1800" dirty="0">
                <a:solidFill>
                  <a:schemeClr val="tx1"/>
                </a:solidFill>
                <a:latin typeface="Calibri" panose="020F0502020204030204" pitchFamily="34" charset="0"/>
              </a:rPr>
              <a:t>Lenalidomide </a:t>
            </a:r>
            <a:r>
              <a:rPr lang="en-US" altLang="en-US" sz="1800" b="0" dirty="0">
                <a:solidFill>
                  <a:schemeClr val="tx1"/>
                </a:solidFill>
                <a:latin typeface="Calibri" panose="020F0502020204030204" pitchFamily="34" charset="0"/>
              </a:rPr>
              <a:t>+</a:t>
            </a:r>
            <a:r>
              <a:rPr lang="en-US" altLang="en-US" sz="1800" dirty="0">
                <a:solidFill>
                  <a:schemeClr val="tx1"/>
                </a:solidFill>
                <a:latin typeface="Calibri" panose="020F0502020204030204" pitchFamily="34" charset="0"/>
              </a:rPr>
              <a:t> Dexamethason</a:t>
            </a:r>
            <a:r>
              <a:rPr lang="en-US" altLang="en-US" sz="1800" b="0" dirty="0">
                <a:solidFill>
                  <a:schemeClr val="tx1"/>
                </a:solidFill>
                <a:latin typeface="Calibri" panose="020F0502020204030204" pitchFamily="34" charset="0"/>
              </a:rPr>
              <a:t>e</a:t>
            </a:r>
          </a:p>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(n = 6)</a:t>
            </a:r>
            <a:endParaRPr lang="en-US" altLang="en-US" sz="1800" dirty="0">
              <a:solidFill>
                <a:schemeClr val="tx1"/>
              </a:solidFill>
              <a:latin typeface="Calibri" panose="020F0502020204030204" pitchFamily="34" charset="0"/>
            </a:endParaRPr>
          </a:p>
        </p:txBody>
      </p:sp>
      <p:sp>
        <p:nvSpPr>
          <p:cNvPr id="2" name="TextBox 1">
            <a:extLst>
              <a:ext uri="{FF2B5EF4-FFF2-40B4-BE49-F238E27FC236}">
                <a16:creationId xmlns:a16="http://schemas.microsoft.com/office/drawing/2014/main" id="{7C11C069-BA4C-D949-AB1C-777FCD4D2818}"/>
              </a:ext>
            </a:extLst>
          </p:cNvPr>
          <p:cNvSpPr txBox="1"/>
          <p:nvPr/>
        </p:nvSpPr>
        <p:spPr bwMode="auto">
          <a:xfrm>
            <a:off x="604675" y="2080672"/>
            <a:ext cx="317707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nSpc>
                <a:spcPct val="100000"/>
              </a:lnSpc>
              <a:spcBef>
                <a:spcPct val="50000"/>
              </a:spcBef>
              <a:spcAft>
                <a:spcPct val="0"/>
              </a:spcAft>
              <a:buClrTx/>
              <a:buFontTx/>
              <a:buNone/>
            </a:pPr>
            <a:r>
              <a:rPr lang="en-US" sz="2200" dirty="0">
                <a:solidFill>
                  <a:schemeClr val="bg1"/>
                </a:solidFill>
                <a:latin typeface="Calibri" panose="020F0502020204030204" pitchFamily="34" charset="0"/>
              </a:rPr>
              <a:t>Part 1: Dose Finding</a:t>
            </a:r>
          </a:p>
        </p:txBody>
      </p:sp>
      <p:sp>
        <p:nvSpPr>
          <p:cNvPr id="27" name="Line 52">
            <a:extLst>
              <a:ext uri="{FF2B5EF4-FFF2-40B4-BE49-F238E27FC236}">
                <a16:creationId xmlns:a16="http://schemas.microsoft.com/office/drawing/2014/main" id="{EB0E2042-7C0A-DA40-A658-B464E92EF14F}"/>
              </a:ext>
            </a:extLst>
          </p:cNvPr>
          <p:cNvSpPr>
            <a:spLocks noChangeShapeType="1"/>
          </p:cNvSpPr>
          <p:nvPr/>
        </p:nvSpPr>
        <p:spPr bwMode="auto">
          <a:xfrm>
            <a:off x="7974767" y="3690318"/>
            <a:ext cx="432815"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29" name="Rectangle 49">
            <a:extLst>
              <a:ext uri="{FF2B5EF4-FFF2-40B4-BE49-F238E27FC236}">
                <a16:creationId xmlns:a16="http://schemas.microsoft.com/office/drawing/2014/main" id="{52F12CC0-2C65-864F-9D6A-725E27B7C84A}"/>
              </a:ext>
            </a:extLst>
          </p:cNvPr>
          <p:cNvSpPr>
            <a:spLocks noChangeArrowheads="1"/>
          </p:cNvSpPr>
          <p:nvPr/>
        </p:nvSpPr>
        <p:spPr bwMode="auto">
          <a:xfrm>
            <a:off x="8542372" y="2248520"/>
            <a:ext cx="1812006" cy="897988"/>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Enrollment of </a:t>
            </a:r>
          </a:p>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6 more patients</a:t>
            </a:r>
            <a:endParaRPr lang="en-US" altLang="en-US" sz="1800" dirty="0">
              <a:solidFill>
                <a:schemeClr val="tx1"/>
              </a:solidFill>
              <a:latin typeface="Calibri" panose="020F0502020204030204" pitchFamily="34" charset="0"/>
            </a:endParaRPr>
          </a:p>
        </p:txBody>
      </p:sp>
      <p:sp>
        <p:nvSpPr>
          <p:cNvPr id="30" name="Rectangle 49">
            <a:extLst>
              <a:ext uri="{FF2B5EF4-FFF2-40B4-BE49-F238E27FC236}">
                <a16:creationId xmlns:a16="http://schemas.microsoft.com/office/drawing/2014/main" id="{D480DEEE-6A5A-164D-A1ED-8FDA8CF35CCC}"/>
              </a:ext>
            </a:extLst>
          </p:cNvPr>
          <p:cNvSpPr>
            <a:spLocks noChangeArrowheads="1"/>
          </p:cNvSpPr>
          <p:nvPr/>
        </p:nvSpPr>
        <p:spPr bwMode="auto">
          <a:xfrm>
            <a:off x="8542372" y="3241324"/>
            <a:ext cx="1812006" cy="897988"/>
          </a:xfrm>
          <a:prstGeom prst="rect">
            <a:avLst/>
          </a:prstGeom>
          <a:solidFill>
            <a:schemeClr val="accent2">
              <a:lumMod val="75000"/>
            </a:schemeClr>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Enrollment of </a:t>
            </a:r>
          </a:p>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6 more patients</a:t>
            </a:r>
            <a:endParaRPr lang="en-US" altLang="en-US" sz="1800" dirty="0">
              <a:solidFill>
                <a:schemeClr val="tx1"/>
              </a:solidFill>
              <a:latin typeface="Calibri" panose="020F0502020204030204" pitchFamily="34" charset="0"/>
            </a:endParaRPr>
          </a:p>
        </p:txBody>
      </p:sp>
      <p:sp>
        <p:nvSpPr>
          <p:cNvPr id="31" name="Rectangle 49">
            <a:extLst>
              <a:ext uri="{FF2B5EF4-FFF2-40B4-BE49-F238E27FC236}">
                <a16:creationId xmlns:a16="http://schemas.microsoft.com/office/drawing/2014/main" id="{7BD862E2-794C-DC4F-832A-1F1BE991933A}"/>
              </a:ext>
            </a:extLst>
          </p:cNvPr>
          <p:cNvSpPr>
            <a:spLocks noChangeArrowheads="1"/>
          </p:cNvSpPr>
          <p:nvPr/>
        </p:nvSpPr>
        <p:spPr bwMode="auto">
          <a:xfrm>
            <a:off x="8542372" y="4260926"/>
            <a:ext cx="1812006" cy="897988"/>
          </a:xfrm>
          <a:prstGeom prst="rect">
            <a:avLst/>
          </a:prstGeom>
          <a:solidFill>
            <a:schemeClr val="accent2"/>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Enrollment of </a:t>
            </a:r>
          </a:p>
          <a:p>
            <a:pPr algn="ctr">
              <a:lnSpc>
                <a:spcPct val="100000"/>
              </a:lnSpc>
              <a:spcBef>
                <a:spcPct val="0"/>
              </a:spcBef>
              <a:spcAft>
                <a:spcPct val="0"/>
              </a:spcAft>
              <a:buClrTx/>
              <a:buFontTx/>
              <a:buNone/>
            </a:pPr>
            <a:r>
              <a:rPr lang="en-US" altLang="en-US" sz="1800" b="0" dirty="0">
                <a:solidFill>
                  <a:schemeClr val="tx1"/>
                </a:solidFill>
                <a:latin typeface="Calibri" panose="020F0502020204030204" pitchFamily="34" charset="0"/>
              </a:rPr>
              <a:t>6 more patients</a:t>
            </a:r>
            <a:endParaRPr lang="en-US" altLang="en-US" sz="1800" dirty="0">
              <a:solidFill>
                <a:schemeClr val="tx1"/>
              </a:solidFill>
              <a:latin typeface="Calibri" panose="020F0502020204030204" pitchFamily="34" charset="0"/>
            </a:endParaRPr>
          </a:p>
        </p:txBody>
      </p:sp>
      <p:sp>
        <p:nvSpPr>
          <p:cNvPr id="32" name="Line 52">
            <a:extLst>
              <a:ext uri="{FF2B5EF4-FFF2-40B4-BE49-F238E27FC236}">
                <a16:creationId xmlns:a16="http://schemas.microsoft.com/office/drawing/2014/main" id="{53C6EFA8-ED23-9543-82C5-3E59F7CFBFC4}"/>
              </a:ext>
            </a:extLst>
          </p:cNvPr>
          <p:cNvSpPr>
            <a:spLocks noChangeShapeType="1"/>
          </p:cNvSpPr>
          <p:nvPr/>
        </p:nvSpPr>
        <p:spPr bwMode="auto">
          <a:xfrm>
            <a:off x="7974767" y="4709920"/>
            <a:ext cx="432815"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33" name="Line 52">
            <a:extLst>
              <a:ext uri="{FF2B5EF4-FFF2-40B4-BE49-F238E27FC236}">
                <a16:creationId xmlns:a16="http://schemas.microsoft.com/office/drawing/2014/main" id="{972DE80A-A7ED-A842-8773-E26D6841B1AD}"/>
              </a:ext>
            </a:extLst>
          </p:cNvPr>
          <p:cNvSpPr>
            <a:spLocks noChangeShapeType="1"/>
          </p:cNvSpPr>
          <p:nvPr/>
        </p:nvSpPr>
        <p:spPr bwMode="auto">
          <a:xfrm>
            <a:off x="7974767" y="2702751"/>
            <a:ext cx="432815"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34" name="Content Placeholder 2">
            <a:extLst>
              <a:ext uri="{FF2B5EF4-FFF2-40B4-BE49-F238E27FC236}">
                <a16:creationId xmlns:a16="http://schemas.microsoft.com/office/drawing/2014/main" id="{80E653F2-60CD-EA47-8B82-AFCBED995818}"/>
              </a:ext>
            </a:extLst>
          </p:cNvPr>
          <p:cNvSpPr txBox="1">
            <a:spLocks/>
          </p:cNvSpPr>
          <p:nvPr/>
        </p:nvSpPr>
        <p:spPr>
          <a:xfrm>
            <a:off x="608269" y="5278353"/>
            <a:ext cx="10877529" cy="892771"/>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000" b="0" kern="0" dirty="0"/>
              <a:t>Part 1 objectives include analysis of safety profile of 3 belantamab mafodotin dosing schemes, determination of recommended phase II dose, and ORR</a:t>
            </a:r>
          </a:p>
          <a:p>
            <a:r>
              <a:rPr lang="en-US" sz="2000" b="0" kern="0" dirty="0"/>
              <a:t>Part 2: dose-expansion phase (not shown)</a:t>
            </a:r>
          </a:p>
        </p:txBody>
      </p:sp>
      <p:sp>
        <p:nvSpPr>
          <p:cNvPr id="3" name="TextBox 2">
            <a:extLst>
              <a:ext uri="{FF2B5EF4-FFF2-40B4-BE49-F238E27FC236}">
                <a16:creationId xmlns:a16="http://schemas.microsoft.com/office/drawing/2014/main" id="{452B2BBC-786E-4A08-B353-5F0AE98D135B}"/>
              </a:ext>
            </a:extLst>
          </p:cNvPr>
          <p:cNvSpPr txBox="1"/>
          <p:nvPr/>
        </p:nvSpPr>
        <p:spPr bwMode="auto">
          <a:xfrm>
            <a:off x="7742673" y="2208304"/>
            <a:ext cx="8722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Safety review</a:t>
            </a:r>
          </a:p>
        </p:txBody>
      </p:sp>
      <p:sp>
        <p:nvSpPr>
          <p:cNvPr id="24" name="TextBox 23">
            <a:extLst>
              <a:ext uri="{FF2B5EF4-FFF2-40B4-BE49-F238E27FC236}">
                <a16:creationId xmlns:a16="http://schemas.microsoft.com/office/drawing/2014/main" id="{F5508042-0458-44C8-8228-D88CA86A70AF}"/>
              </a:ext>
            </a:extLst>
          </p:cNvPr>
          <p:cNvSpPr txBox="1"/>
          <p:nvPr/>
        </p:nvSpPr>
        <p:spPr bwMode="auto">
          <a:xfrm>
            <a:off x="7752049" y="3191411"/>
            <a:ext cx="8722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Safety review</a:t>
            </a:r>
          </a:p>
        </p:txBody>
      </p:sp>
      <p:sp>
        <p:nvSpPr>
          <p:cNvPr id="25" name="TextBox 24">
            <a:extLst>
              <a:ext uri="{FF2B5EF4-FFF2-40B4-BE49-F238E27FC236}">
                <a16:creationId xmlns:a16="http://schemas.microsoft.com/office/drawing/2014/main" id="{43593E05-C9F4-4E3D-B572-DF75D5535463}"/>
              </a:ext>
            </a:extLst>
          </p:cNvPr>
          <p:cNvSpPr txBox="1"/>
          <p:nvPr/>
        </p:nvSpPr>
        <p:spPr bwMode="auto">
          <a:xfrm>
            <a:off x="7736723" y="4208180"/>
            <a:ext cx="8722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Safety review</a:t>
            </a:r>
          </a:p>
        </p:txBody>
      </p:sp>
    </p:spTree>
    <p:extLst>
      <p:ext uri="{BB962C8B-B14F-4D97-AF65-F5344CB8AC3E}">
        <p14:creationId xmlns:p14="http://schemas.microsoft.com/office/powerpoint/2010/main" val="215891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Belantamab Mafodotin + Len/Dex in NDMM: </a:t>
            </a:r>
            <a:br>
              <a:rPr lang="en-US" dirty="0"/>
            </a:br>
            <a:r>
              <a:rPr lang="en-US" dirty="0"/>
              <a:t>Baseline Characteristics and Disposition</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Text Box 15">
            <a:extLst>
              <a:ext uri="{FF2B5EF4-FFF2-40B4-BE49-F238E27FC236}">
                <a16:creationId xmlns:a16="http://schemas.microsoft.com/office/drawing/2014/main" id="{EB60C5CE-1DF6-AB49-B214-474FE7E84C66}"/>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Terpos. ASH 2021. Abstr 2736.</a:t>
            </a:r>
            <a:endParaRPr lang="en-US" altLang="en-US" sz="1200" b="0" dirty="0">
              <a:solidFill>
                <a:schemeClr val="bg2"/>
              </a:solidFill>
              <a:latin typeface="Calibri" panose="020F0502020204030204" pitchFamily="34" charset="0"/>
            </a:endParaRPr>
          </a:p>
        </p:txBody>
      </p:sp>
      <p:graphicFrame>
        <p:nvGraphicFramePr>
          <p:cNvPr id="12" name="Group 32">
            <a:extLst>
              <a:ext uri="{FF2B5EF4-FFF2-40B4-BE49-F238E27FC236}">
                <a16:creationId xmlns:a16="http://schemas.microsoft.com/office/drawing/2014/main" id="{896846B9-D13C-BA48-ADC9-02075DB90ADB}"/>
              </a:ext>
            </a:extLst>
          </p:cNvPr>
          <p:cNvGraphicFramePr>
            <a:graphicFrameLocks/>
          </p:cNvGraphicFramePr>
          <p:nvPr>
            <p:extLst>
              <p:ext uri="{D42A27DB-BD31-4B8C-83A1-F6EECF244321}">
                <p14:modId xmlns:p14="http://schemas.microsoft.com/office/powerpoint/2010/main" val="1518804510"/>
              </p:ext>
            </p:extLst>
          </p:nvPr>
        </p:nvGraphicFramePr>
        <p:xfrm>
          <a:off x="724481" y="1598348"/>
          <a:ext cx="5016473" cy="4480672"/>
        </p:xfrm>
        <a:graphic>
          <a:graphicData uri="http://schemas.openxmlformats.org/drawingml/2006/table">
            <a:tbl>
              <a:tblPr/>
              <a:tblGrid>
                <a:gridCol w="2995336">
                  <a:extLst>
                    <a:ext uri="{9D8B030D-6E8A-4147-A177-3AD203B41FA5}">
                      <a16:colId xmlns:a16="http://schemas.microsoft.com/office/drawing/2014/main" val="20000"/>
                    </a:ext>
                  </a:extLst>
                </a:gridCol>
                <a:gridCol w="2021137">
                  <a:extLst>
                    <a:ext uri="{9D8B030D-6E8A-4147-A177-3AD203B41FA5}">
                      <a16:colId xmlns:a16="http://schemas.microsoft.com/office/drawing/2014/main" val="20001"/>
                    </a:ext>
                  </a:extLst>
                </a:gridCol>
              </a:tblGrid>
              <a:tr h="202147">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Characteristic</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ts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All patients</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Median age, yr (range)</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72 (65-82)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Male/female, n (%)</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10/8 (55.6/44.4)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Lytic bone lesions, n (%)</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12 (66.7)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ECOG PS,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 (50.0)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 (44.4)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737017003"/>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R-ISS,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III</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(16.7)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 (72.2)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(11.1)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46820095"/>
                  </a:ext>
                </a:extLst>
              </a:tr>
              <a:tr h="0">
                <a:tc>
                  <a:txBody>
                    <a:bodyPr/>
                    <a:lstStyle/>
                    <a:p>
                      <a:pPr marL="14288"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High-risk cytogenetics*, n (%)</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54517734"/>
                  </a:ext>
                </a:extLst>
              </a:tr>
            </a:tbl>
          </a:graphicData>
        </a:graphic>
      </p:graphicFrame>
      <p:sp>
        <p:nvSpPr>
          <p:cNvPr id="13" name="Content Placeholder 2">
            <a:extLst>
              <a:ext uri="{FF2B5EF4-FFF2-40B4-BE49-F238E27FC236}">
                <a16:creationId xmlns:a16="http://schemas.microsoft.com/office/drawing/2014/main" id="{F9F2ED11-D97D-F945-95A2-55D86ED9EB45}"/>
              </a:ext>
            </a:extLst>
          </p:cNvPr>
          <p:cNvSpPr txBox="1">
            <a:spLocks/>
          </p:cNvSpPr>
          <p:nvPr/>
        </p:nvSpPr>
        <p:spPr bwMode="auto">
          <a:xfrm>
            <a:off x="6360411" y="1513077"/>
            <a:ext cx="5398202" cy="425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400" b="0" kern="0" dirty="0"/>
              <a:t>Median: 4 cycles (range: 2-5)</a:t>
            </a:r>
          </a:p>
          <a:p>
            <a:r>
              <a:rPr lang="en-US" sz="2400" b="0" kern="0" dirty="0"/>
              <a:t>All 18 patients completed DLT observation period (specific grade ≥3 AEs during first treatment cycle)</a:t>
            </a:r>
          </a:p>
          <a:p>
            <a:r>
              <a:rPr lang="en-US" sz="2400" b="0" kern="0" dirty="0"/>
              <a:t>1 patient discontinued treatment due to fatal pneumonia considered unrelated to study treatment</a:t>
            </a:r>
          </a:p>
        </p:txBody>
      </p:sp>
      <p:sp>
        <p:nvSpPr>
          <p:cNvPr id="10" name="TextBox 9">
            <a:extLst>
              <a:ext uri="{FF2B5EF4-FFF2-40B4-BE49-F238E27FC236}">
                <a16:creationId xmlns:a16="http://schemas.microsoft.com/office/drawing/2014/main" id="{16423273-3371-42D9-AEB7-8B0140878D43}"/>
              </a:ext>
            </a:extLst>
          </p:cNvPr>
          <p:cNvSpPr txBox="1"/>
          <p:nvPr/>
        </p:nvSpPr>
        <p:spPr bwMode="auto">
          <a:xfrm>
            <a:off x="641917" y="6064374"/>
            <a:ext cx="5181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*Includes del(17p), t(4;14), or t(14;16).</a:t>
            </a:r>
          </a:p>
        </p:txBody>
      </p:sp>
    </p:spTree>
    <p:extLst>
      <p:ext uri="{BB962C8B-B14F-4D97-AF65-F5344CB8AC3E}">
        <p14:creationId xmlns:p14="http://schemas.microsoft.com/office/powerpoint/2010/main" val="97360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r>
              <a:rPr lang="en-US" dirty="0"/>
              <a:t>Belantamab Mafodotin + Len/Dex in NDMM: Safety</a:t>
            </a:r>
            <a:endParaRPr lang="en-US" altLang="en-US" dirty="0"/>
          </a:p>
        </p:txBody>
      </p:sp>
      <p:graphicFrame>
        <p:nvGraphicFramePr>
          <p:cNvPr id="46112" name="Group 32">
            <a:extLst>
              <a:ext uri="{FF2B5EF4-FFF2-40B4-BE49-F238E27FC236}">
                <a16:creationId xmlns:a16="http://schemas.microsoft.com/office/drawing/2014/main" id="{D7C5433A-81C8-4628-823D-0376ECD29BDF}"/>
              </a:ext>
            </a:extLst>
          </p:cNvPr>
          <p:cNvGraphicFramePr>
            <a:graphicFrameLocks noGrp="1"/>
          </p:cNvGraphicFramePr>
          <p:nvPr>
            <p:extLst>
              <p:ext uri="{D42A27DB-BD31-4B8C-83A1-F6EECF244321}">
                <p14:modId xmlns:p14="http://schemas.microsoft.com/office/powerpoint/2010/main" val="763111579"/>
              </p:ext>
            </p:extLst>
          </p:nvPr>
        </p:nvGraphicFramePr>
        <p:xfrm>
          <a:off x="727076" y="1604964"/>
          <a:ext cx="10736261" cy="3932032"/>
        </p:xfrm>
        <a:graphic>
          <a:graphicData uri="http://schemas.openxmlformats.org/drawingml/2006/table">
            <a:tbl>
              <a:tblPr/>
              <a:tblGrid>
                <a:gridCol w="3263033">
                  <a:extLst>
                    <a:ext uri="{9D8B030D-6E8A-4147-A177-3AD203B41FA5}">
                      <a16:colId xmlns:a16="http://schemas.microsoft.com/office/drawing/2014/main" val="20000"/>
                    </a:ext>
                  </a:extLst>
                </a:gridCol>
                <a:gridCol w="2119746">
                  <a:extLst>
                    <a:ext uri="{9D8B030D-6E8A-4147-A177-3AD203B41FA5}">
                      <a16:colId xmlns:a16="http://schemas.microsoft.com/office/drawing/2014/main" val="20001"/>
                    </a:ext>
                  </a:extLst>
                </a:gridCol>
                <a:gridCol w="1884218">
                  <a:extLst>
                    <a:ext uri="{9D8B030D-6E8A-4147-A177-3AD203B41FA5}">
                      <a16:colId xmlns:a16="http://schemas.microsoft.com/office/drawing/2014/main" val="20002"/>
                    </a:ext>
                  </a:extLst>
                </a:gridCol>
                <a:gridCol w="1787236">
                  <a:extLst>
                    <a:ext uri="{9D8B030D-6E8A-4147-A177-3AD203B41FA5}">
                      <a16:colId xmlns:a16="http://schemas.microsoft.com/office/drawing/2014/main" val="3912959006"/>
                    </a:ext>
                  </a:extLst>
                </a:gridCol>
                <a:gridCol w="1682028">
                  <a:extLst>
                    <a:ext uri="{9D8B030D-6E8A-4147-A177-3AD203B41FA5}">
                      <a16:colId xmlns:a16="http://schemas.microsoft.com/office/drawing/2014/main" val="2306726559"/>
                    </a:ext>
                  </a:extLst>
                </a:gridCol>
              </a:tblGrid>
              <a:tr h="256942">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Safety Outcome, n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ts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All Patients</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2.5 mg/kg</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(n = 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1.9 mg/kg</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(n = 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1.4 mg/kg</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(n = 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TEAE</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 (88.9)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(83.3)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(100.0)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(83.3)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Nonserious TEAE of grade 3/4</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 (50.0)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(66.7)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(66.7)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Serious TEAE</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Fatal TEAE</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DLT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Rash grade 3</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Fatigue grade 3</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(16.7)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(11.1)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(33.3)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0499630"/>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Most frequent grade 3/4 TEAEs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Fatigue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Rash</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(27.8)</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(22.7)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(33.3)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(33.3)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(33.3)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(16.7)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369839070"/>
                  </a:ext>
                </a:extLst>
              </a:tr>
            </a:tbl>
          </a:graphicData>
        </a:graphic>
      </p:graphicFrame>
      <p:grpSp>
        <p:nvGrpSpPr>
          <p:cNvPr id="9" name="Group 8">
            <a:extLst>
              <a:ext uri="{FF2B5EF4-FFF2-40B4-BE49-F238E27FC236}">
                <a16:creationId xmlns:a16="http://schemas.microsoft.com/office/drawing/2014/main" id="{208D3371-BC37-4C7A-BDED-C8BB29E12278}"/>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9223C559-3074-4B67-9CD5-ABF2B29D0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28226E1C-613D-487B-A2B8-C20B946802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2" name="Text Box 15">
            <a:extLst>
              <a:ext uri="{FF2B5EF4-FFF2-40B4-BE49-F238E27FC236}">
                <a16:creationId xmlns:a16="http://schemas.microsoft.com/office/drawing/2014/main" id="{1CA897E4-4C56-8744-9ABC-66B2248E2911}"/>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Terpos. ASH 2021. Abstr 2736.</a:t>
            </a:r>
            <a:endParaRPr lang="en-US" altLang="en-US" sz="1200" b="0" dirty="0">
              <a:solidFill>
                <a:schemeClr val="bg2"/>
              </a:solidFill>
              <a:latin typeface="Calibri" panose="020F0502020204030204" pitchFamily="34" charset="0"/>
            </a:endParaRPr>
          </a:p>
        </p:txBody>
      </p:sp>
      <p:sp>
        <p:nvSpPr>
          <p:cNvPr id="2" name="TextBox 1">
            <a:extLst>
              <a:ext uri="{FF2B5EF4-FFF2-40B4-BE49-F238E27FC236}">
                <a16:creationId xmlns:a16="http://schemas.microsoft.com/office/drawing/2014/main" id="{78433AE0-F48F-F747-A347-8F7BC7C7F3A8}"/>
              </a:ext>
            </a:extLst>
          </p:cNvPr>
          <p:cNvSpPr txBox="1"/>
          <p:nvPr/>
        </p:nvSpPr>
        <p:spPr bwMode="auto">
          <a:xfrm>
            <a:off x="727076" y="5536996"/>
            <a:ext cx="5181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 Grade 5 pneumonia considered unrelated to study treatment. </a:t>
            </a:r>
          </a:p>
        </p:txBody>
      </p:sp>
      <p:sp>
        <p:nvSpPr>
          <p:cNvPr id="13" name="Content Placeholder 2">
            <a:extLst>
              <a:ext uri="{FF2B5EF4-FFF2-40B4-BE49-F238E27FC236}">
                <a16:creationId xmlns:a16="http://schemas.microsoft.com/office/drawing/2014/main" id="{B8AA8A03-71A1-3F48-83B1-0AC8A4F9676E}"/>
              </a:ext>
            </a:extLst>
          </p:cNvPr>
          <p:cNvSpPr txBox="1">
            <a:spLocks/>
          </p:cNvSpPr>
          <p:nvPr/>
        </p:nvSpPr>
        <p:spPr>
          <a:xfrm>
            <a:off x="604675" y="5855939"/>
            <a:ext cx="10877529" cy="363213"/>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200" b="0" kern="0" dirty="0"/>
              <a:t>2 patients had dose reduction; 1 had dose delay</a:t>
            </a:r>
          </a:p>
        </p:txBody>
      </p:sp>
    </p:spTree>
    <p:extLst>
      <p:ext uri="{BB962C8B-B14F-4D97-AF65-F5344CB8AC3E}">
        <p14:creationId xmlns:p14="http://schemas.microsoft.com/office/powerpoint/2010/main" val="171060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D6C0729-6FA1-48EB-BAE1-F5BEC963C1E6}"/>
              </a:ext>
            </a:extLst>
          </p:cNvPr>
          <p:cNvCxnSpPr>
            <a:cxnSpLocks/>
          </p:cNvCxnSpPr>
          <p:nvPr/>
        </p:nvCxnSpPr>
        <p:spPr bwMode="auto">
          <a:xfrm flipV="1">
            <a:off x="8496049" y="2049878"/>
            <a:ext cx="0" cy="3859900"/>
          </a:xfrm>
          <a:prstGeom prst="line">
            <a:avLst/>
          </a:prstGeom>
          <a:noFill/>
          <a:ln w="28575" cap="flat" cmpd="sng" algn="ctr">
            <a:solidFill>
              <a:schemeClr val="tx2"/>
            </a:solidFill>
            <a:prstDash val="sysDot"/>
            <a:round/>
            <a:headEnd type="none" w="med" len="med"/>
            <a:tailEnd type="none" w="med" len="med"/>
          </a:ln>
          <a:effectLst/>
        </p:spPr>
      </p:cxnSp>
      <p:cxnSp>
        <p:nvCxnSpPr>
          <p:cNvPr id="17" name="Straight Connector 16">
            <a:extLst>
              <a:ext uri="{FF2B5EF4-FFF2-40B4-BE49-F238E27FC236}">
                <a16:creationId xmlns:a16="http://schemas.microsoft.com/office/drawing/2014/main" id="{05106B8D-5B09-4948-94EE-EA4A44248DAA}"/>
              </a:ext>
            </a:extLst>
          </p:cNvPr>
          <p:cNvCxnSpPr>
            <a:cxnSpLocks/>
          </p:cNvCxnSpPr>
          <p:nvPr/>
        </p:nvCxnSpPr>
        <p:spPr bwMode="auto">
          <a:xfrm flipV="1">
            <a:off x="10118609" y="2049878"/>
            <a:ext cx="0" cy="3859900"/>
          </a:xfrm>
          <a:prstGeom prst="line">
            <a:avLst/>
          </a:prstGeom>
          <a:noFill/>
          <a:ln w="28575" cap="flat" cmpd="sng" algn="ctr">
            <a:solidFill>
              <a:schemeClr val="tx2"/>
            </a:solidFill>
            <a:prstDash val="sysDot"/>
            <a:round/>
            <a:headEnd type="none" w="med" len="med"/>
            <a:tailEnd type="none" w="med" len="med"/>
          </a:ln>
          <a:effectLst/>
        </p:spPr>
      </p:cxnSp>
      <p:graphicFrame>
        <p:nvGraphicFramePr>
          <p:cNvPr id="23" name="Chart 22">
            <a:extLst>
              <a:ext uri="{FF2B5EF4-FFF2-40B4-BE49-F238E27FC236}">
                <a16:creationId xmlns:a16="http://schemas.microsoft.com/office/drawing/2014/main" id="{06F3FFF5-CF13-402B-B465-B73A2C2F7237}"/>
              </a:ext>
            </a:extLst>
          </p:cNvPr>
          <p:cNvGraphicFramePr/>
          <p:nvPr>
            <p:extLst>
              <p:ext uri="{D42A27DB-BD31-4B8C-83A1-F6EECF244321}">
                <p14:modId xmlns:p14="http://schemas.microsoft.com/office/powerpoint/2010/main" val="3997935664"/>
              </p:ext>
            </p:extLst>
          </p:nvPr>
        </p:nvGraphicFramePr>
        <p:xfrm>
          <a:off x="6563866" y="1634321"/>
          <a:ext cx="5326644" cy="4123072"/>
        </p:xfrm>
        <a:graphic>
          <a:graphicData uri="http://schemas.openxmlformats.org/drawingml/2006/chart">
            <c:chart xmlns:c="http://schemas.openxmlformats.org/drawingml/2006/chart" xmlns:r="http://schemas.openxmlformats.org/officeDocument/2006/relationships" r:id="rId3"/>
          </a:graphicData>
        </a:graphic>
      </p:graphicFrame>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r>
              <a:rPr lang="en-US" dirty="0"/>
              <a:t>Belantamab Mafodotin + Len/Dex in NDMM: </a:t>
            </a:r>
            <a:br>
              <a:rPr lang="en-US" dirty="0"/>
            </a:br>
            <a:r>
              <a:rPr lang="en-US" dirty="0"/>
              <a:t>Baseline Ocular Characteristics and Ocular AEs</a:t>
            </a:r>
            <a:endParaRPr lang="en-US" altLang="en-US" dirty="0"/>
          </a:p>
        </p:txBody>
      </p:sp>
      <p:grpSp>
        <p:nvGrpSpPr>
          <p:cNvPr id="9" name="Group 8">
            <a:extLst>
              <a:ext uri="{FF2B5EF4-FFF2-40B4-BE49-F238E27FC236}">
                <a16:creationId xmlns:a16="http://schemas.microsoft.com/office/drawing/2014/main" id="{208D3371-BC37-4C7A-BDED-C8BB29E12278}"/>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9223C559-3074-4B67-9CD5-ABF2B29D0E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28226E1C-613D-487B-A2B8-C20B946802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5"/>
                </a:rPr>
                <a:t>clinicaloptions.com</a:t>
              </a:r>
              <a:endParaRPr lang="en-US" altLang="en-US" sz="1400" b="0" dirty="0">
                <a:solidFill>
                  <a:schemeClr val="bg2"/>
                </a:solidFill>
                <a:latin typeface="Calibri" panose="020F0502020204030204" pitchFamily="34" charset="0"/>
              </a:endParaRPr>
            </a:p>
          </p:txBody>
        </p:sp>
      </p:grpSp>
      <p:sp>
        <p:nvSpPr>
          <p:cNvPr id="12" name="Text Box 15">
            <a:extLst>
              <a:ext uri="{FF2B5EF4-FFF2-40B4-BE49-F238E27FC236}">
                <a16:creationId xmlns:a16="http://schemas.microsoft.com/office/drawing/2014/main" id="{1CA897E4-4C56-8744-9ABC-66B2248E2911}"/>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Terpos. ASH 2021. Abstr 2736. Reproduced with permission.</a:t>
            </a:r>
            <a:endParaRPr lang="en-US" altLang="en-US" sz="1200" b="0" dirty="0">
              <a:solidFill>
                <a:schemeClr val="bg2"/>
              </a:solidFill>
              <a:latin typeface="Calibri" panose="020F0502020204030204" pitchFamily="34" charset="0"/>
            </a:endParaRPr>
          </a:p>
        </p:txBody>
      </p:sp>
      <p:sp>
        <p:nvSpPr>
          <p:cNvPr id="13" name="Content Placeholder 2">
            <a:extLst>
              <a:ext uri="{FF2B5EF4-FFF2-40B4-BE49-F238E27FC236}">
                <a16:creationId xmlns:a16="http://schemas.microsoft.com/office/drawing/2014/main" id="{B8AA8A03-71A1-3F48-83B1-0AC8A4F9676E}"/>
              </a:ext>
            </a:extLst>
          </p:cNvPr>
          <p:cNvSpPr txBox="1">
            <a:spLocks/>
          </p:cNvSpPr>
          <p:nvPr/>
        </p:nvSpPr>
        <p:spPr>
          <a:xfrm>
            <a:off x="6572964" y="5991846"/>
            <a:ext cx="5308449" cy="363213"/>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200" b="0" kern="0" dirty="0"/>
              <a:t>No grade ≥3 ocular toxicities</a:t>
            </a:r>
          </a:p>
        </p:txBody>
      </p:sp>
      <p:graphicFrame>
        <p:nvGraphicFramePr>
          <p:cNvPr id="15" name="Group 32">
            <a:extLst>
              <a:ext uri="{FF2B5EF4-FFF2-40B4-BE49-F238E27FC236}">
                <a16:creationId xmlns:a16="http://schemas.microsoft.com/office/drawing/2014/main" id="{9F126EC7-FAC4-0D4A-A761-EDBBFE3342F4}"/>
              </a:ext>
            </a:extLst>
          </p:cNvPr>
          <p:cNvGraphicFramePr>
            <a:graphicFrameLocks noGrp="1"/>
          </p:cNvGraphicFramePr>
          <p:nvPr>
            <p:extLst>
              <p:ext uri="{D42A27DB-BD31-4B8C-83A1-F6EECF244321}">
                <p14:modId xmlns:p14="http://schemas.microsoft.com/office/powerpoint/2010/main" val="1257688456"/>
              </p:ext>
            </p:extLst>
          </p:nvPr>
        </p:nvGraphicFramePr>
        <p:xfrm>
          <a:off x="726418" y="1600200"/>
          <a:ext cx="5308450" cy="4450176"/>
        </p:xfrm>
        <a:graphic>
          <a:graphicData uri="http://schemas.openxmlformats.org/drawingml/2006/table">
            <a:tbl>
              <a:tblPr/>
              <a:tblGrid>
                <a:gridCol w="1832206">
                  <a:extLst>
                    <a:ext uri="{9D8B030D-6E8A-4147-A177-3AD203B41FA5}">
                      <a16:colId xmlns:a16="http://schemas.microsoft.com/office/drawing/2014/main" val="20000"/>
                    </a:ext>
                  </a:extLst>
                </a:gridCol>
                <a:gridCol w="1108472">
                  <a:extLst>
                    <a:ext uri="{9D8B030D-6E8A-4147-A177-3AD203B41FA5}">
                      <a16:colId xmlns:a16="http://schemas.microsoft.com/office/drawing/2014/main" val="20002"/>
                    </a:ext>
                  </a:extLst>
                </a:gridCol>
                <a:gridCol w="1196754">
                  <a:extLst>
                    <a:ext uri="{9D8B030D-6E8A-4147-A177-3AD203B41FA5}">
                      <a16:colId xmlns:a16="http://schemas.microsoft.com/office/drawing/2014/main" val="3912959006"/>
                    </a:ext>
                  </a:extLst>
                </a:gridCol>
                <a:gridCol w="1171018">
                  <a:extLst>
                    <a:ext uri="{9D8B030D-6E8A-4147-A177-3AD203B41FA5}">
                      <a16:colId xmlns:a16="http://schemas.microsoft.com/office/drawing/2014/main" val="2306726559"/>
                    </a:ext>
                  </a:extLst>
                </a:gridCol>
              </a:tblGrid>
              <a:tr h="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Baseline Ocular Characteristic, 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2.5 mg/kg</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(n = 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1.9 mg/kg</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(n = 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1.4 mg/kg</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(n = 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Cataract</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Grade 1: 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Grade 2: 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Grade 1: 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Grade 2: 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Grade 3: 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Grade 1: 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Grade 2: 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Normal corneal epithelium</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Normal intraocular pressure</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Normal dilated fundoscopic exam</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42051192"/>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Best corrected visual acuity 20/30 or better</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OD</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OS</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763155183"/>
                  </a:ext>
                </a:extLst>
              </a:tr>
            </a:tbl>
          </a:graphicData>
        </a:graphic>
      </p:graphicFrame>
      <p:sp>
        <p:nvSpPr>
          <p:cNvPr id="4" name="TextBox 3">
            <a:extLst>
              <a:ext uri="{FF2B5EF4-FFF2-40B4-BE49-F238E27FC236}">
                <a16:creationId xmlns:a16="http://schemas.microsoft.com/office/drawing/2014/main" id="{4698144B-1343-4F65-89C4-FAA36066358C}"/>
              </a:ext>
            </a:extLst>
          </p:cNvPr>
          <p:cNvSpPr txBox="1"/>
          <p:nvPr/>
        </p:nvSpPr>
        <p:spPr bwMode="auto">
          <a:xfrm>
            <a:off x="6841433" y="1355286"/>
            <a:ext cx="47426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dirty="0">
                <a:solidFill>
                  <a:schemeClr val="bg1"/>
                </a:solidFill>
                <a:latin typeface="Calibri" panose="020F0502020204030204" pitchFamily="34" charset="0"/>
              </a:rPr>
              <a:t>Ocular AEs</a:t>
            </a:r>
          </a:p>
        </p:txBody>
      </p:sp>
      <p:sp>
        <p:nvSpPr>
          <p:cNvPr id="2" name="TextBox 1">
            <a:extLst>
              <a:ext uri="{FF2B5EF4-FFF2-40B4-BE49-F238E27FC236}">
                <a16:creationId xmlns:a16="http://schemas.microsoft.com/office/drawing/2014/main" id="{C6CBA940-DA7F-4F01-AC22-B50D75A5EC33}"/>
              </a:ext>
            </a:extLst>
          </p:cNvPr>
          <p:cNvSpPr txBox="1"/>
          <p:nvPr/>
        </p:nvSpPr>
        <p:spPr bwMode="auto">
          <a:xfrm>
            <a:off x="7053483" y="5433095"/>
            <a:ext cx="1199431" cy="338554"/>
          </a:xfrm>
          <a:prstGeom prst="rect">
            <a:avLst/>
          </a:prstGeom>
          <a:solidFill>
            <a:schemeClr val="tx1"/>
          </a:solidFill>
          <a:ln>
            <a:noFill/>
          </a:ln>
        </p:spPr>
        <p:txBody>
          <a:bodyPr wrap="none" rtlCol="0">
            <a:spAutoFit/>
          </a:bodyPr>
          <a:lstStyle/>
          <a:p>
            <a:pPr algn="l">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Keratopathy</a:t>
            </a:r>
          </a:p>
        </p:txBody>
      </p:sp>
      <p:sp>
        <p:nvSpPr>
          <p:cNvPr id="14" name="TextBox 13">
            <a:extLst>
              <a:ext uri="{FF2B5EF4-FFF2-40B4-BE49-F238E27FC236}">
                <a16:creationId xmlns:a16="http://schemas.microsoft.com/office/drawing/2014/main" id="{2BC36F78-763E-4EA9-B6B6-23392E19634F}"/>
              </a:ext>
            </a:extLst>
          </p:cNvPr>
          <p:cNvSpPr txBox="1"/>
          <p:nvPr/>
        </p:nvSpPr>
        <p:spPr bwMode="auto">
          <a:xfrm>
            <a:off x="8691135" y="5433095"/>
            <a:ext cx="1202572" cy="584775"/>
          </a:xfrm>
          <a:prstGeom prst="rect">
            <a:avLst/>
          </a:prstGeom>
          <a:solidFill>
            <a:schemeClr val="tx1"/>
          </a:solidFill>
          <a:ln>
            <a:noFill/>
          </a:ln>
        </p:spPr>
        <p:txBody>
          <a:bodyPr wrap="non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Decreased </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visual acuity</a:t>
            </a:r>
          </a:p>
        </p:txBody>
      </p:sp>
      <p:sp>
        <p:nvSpPr>
          <p:cNvPr id="16" name="TextBox 15">
            <a:extLst>
              <a:ext uri="{FF2B5EF4-FFF2-40B4-BE49-F238E27FC236}">
                <a16:creationId xmlns:a16="http://schemas.microsoft.com/office/drawing/2014/main" id="{0C50710C-80DE-40B6-8BBB-001B8C21280C}"/>
              </a:ext>
            </a:extLst>
          </p:cNvPr>
          <p:cNvSpPr txBox="1"/>
          <p:nvPr/>
        </p:nvSpPr>
        <p:spPr bwMode="auto">
          <a:xfrm>
            <a:off x="10252722" y="5433095"/>
            <a:ext cx="1331326" cy="338554"/>
          </a:xfrm>
          <a:prstGeom prst="rect">
            <a:avLst/>
          </a:prstGeom>
          <a:solidFill>
            <a:schemeClr val="tx1"/>
          </a:solidFill>
          <a:ln>
            <a:noFill/>
          </a:ln>
        </p:spPr>
        <p:txBody>
          <a:bodyPr wrap="none" rtlCol="0">
            <a:spAutoFit/>
          </a:bodyPr>
          <a:lstStyle/>
          <a:p>
            <a:pPr algn="l">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Blurred vision</a:t>
            </a:r>
          </a:p>
        </p:txBody>
      </p:sp>
      <p:sp>
        <p:nvSpPr>
          <p:cNvPr id="18" name="TextBox 17">
            <a:extLst>
              <a:ext uri="{FF2B5EF4-FFF2-40B4-BE49-F238E27FC236}">
                <a16:creationId xmlns:a16="http://schemas.microsoft.com/office/drawing/2014/main" id="{56712445-40E2-42F5-96D4-0B2319ED197B}"/>
              </a:ext>
            </a:extLst>
          </p:cNvPr>
          <p:cNvSpPr txBox="1"/>
          <p:nvPr/>
        </p:nvSpPr>
        <p:spPr bwMode="auto">
          <a:xfrm>
            <a:off x="6841433"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2.5 </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sp>
        <p:nvSpPr>
          <p:cNvPr id="25" name="TextBox 24">
            <a:extLst>
              <a:ext uri="{FF2B5EF4-FFF2-40B4-BE49-F238E27FC236}">
                <a16:creationId xmlns:a16="http://schemas.microsoft.com/office/drawing/2014/main" id="{3C8BE275-20C3-43B2-B0D4-01CAE40B8F34}"/>
              </a:ext>
            </a:extLst>
          </p:cNvPr>
          <p:cNvSpPr txBox="1"/>
          <p:nvPr/>
        </p:nvSpPr>
        <p:spPr bwMode="auto">
          <a:xfrm>
            <a:off x="7366159"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1.9</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sp>
        <p:nvSpPr>
          <p:cNvPr id="26" name="TextBox 25">
            <a:extLst>
              <a:ext uri="{FF2B5EF4-FFF2-40B4-BE49-F238E27FC236}">
                <a16:creationId xmlns:a16="http://schemas.microsoft.com/office/drawing/2014/main" id="{C81AD750-2AAC-4A2A-8C82-EDC56210F188}"/>
              </a:ext>
            </a:extLst>
          </p:cNvPr>
          <p:cNvSpPr txBox="1"/>
          <p:nvPr/>
        </p:nvSpPr>
        <p:spPr bwMode="auto">
          <a:xfrm>
            <a:off x="7931218"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1.4</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sp>
        <p:nvSpPr>
          <p:cNvPr id="27" name="TextBox 26">
            <a:extLst>
              <a:ext uri="{FF2B5EF4-FFF2-40B4-BE49-F238E27FC236}">
                <a16:creationId xmlns:a16="http://schemas.microsoft.com/office/drawing/2014/main" id="{85C12833-0023-44E6-A5C8-A7C92BD075F3}"/>
              </a:ext>
            </a:extLst>
          </p:cNvPr>
          <p:cNvSpPr txBox="1"/>
          <p:nvPr/>
        </p:nvSpPr>
        <p:spPr bwMode="auto">
          <a:xfrm>
            <a:off x="8465905"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2.5 </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sp>
        <p:nvSpPr>
          <p:cNvPr id="28" name="TextBox 27">
            <a:extLst>
              <a:ext uri="{FF2B5EF4-FFF2-40B4-BE49-F238E27FC236}">
                <a16:creationId xmlns:a16="http://schemas.microsoft.com/office/drawing/2014/main" id="{088954FB-8763-4551-9F45-BE69D805D2A0}"/>
              </a:ext>
            </a:extLst>
          </p:cNvPr>
          <p:cNvSpPr txBox="1"/>
          <p:nvPr/>
        </p:nvSpPr>
        <p:spPr bwMode="auto">
          <a:xfrm>
            <a:off x="8990631"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1.9</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sp>
        <p:nvSpPr>
          <p:cNvPr id="29" name="TextBox 28">
            <a:extLst>
              <a:ext uri="{FF2B5EF4-FFF2-40B4-BE49-F238E27FC236}">
                <a16:creationId xmlns:a16="http://schemas.microsoft.com/office/drawing/2014/main" id="{5BDF6274-669A-4865-B6AB-A9A88930FC3A}"/>
              </a:ext>
            </a:extLst>
          </p:cNvPr>
          <p:cNvSpPr txBox="1"/>
          <p:nvPr/>
        </p:nvSpPr>
        <p:spPr bwMode="auto">
          <a:xfrm>
            <a:off x="9555690"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1.4</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sp>
        <p:nvSpPr>
          <p:cNvPr id="30" name="TextBox 29">
            <a:extLst>
              <a:ext uri="{FF2B5EF4-FFF2-40B4-BE49-F238E27FC236}">
                <a16:creationId xmlns:a16="http://schemas.microsoft.com/office/drawing/2014/main" id="{782B4FE3-EBE9-480E-BECF-9DF3F8A2BBB0}"/>
              </a:ext>
            </a:extLst>
          </p:cNvPr>
          <p:cNvSpPr txBox="1"/>
          <p:nvPr/>
        </p:nvSpPr>
        <p:spPr bwMode="auto">
          <a:xfrm>
            <a:off x="10090030"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2.5 </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sp>
        <p:nvSpPr>
          <p:cNvPr id="31" name="TextBox 30">
            <a:extLst>
              <a:ext uri="{FF2B5EF4-FFF2-40B4-BE49-F238E27FC236}">
                <a16:creationId xmlns:a16="http://schemas.microsoft.com/office/drawing/2014/main" id="{2A30EA51-C2A9-42E9-A1B5-C52FF0143878}"/>
              </a:ext>
            </a:extLst>
          </p:cNvPr>
          <p:cNvSpPr txBox="1"/>
          <p:nvPr/>
        </p:nvSpPr>
        <p:spPr bwMode="auto">
          <a:xfrm>
            <a:off x="10614756"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1.9</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sp>
        <p:nvSpPr>
          <p:cNvPr id="32" name="TextBox 31">
            <a:extLst>
              <a:ext uri="{FF2B5EF4-FFF2-40B4-BE49-F238E27FC236}">
                <a16:creationId xmlns:a16="http://schemas.microsoft.com/office/drawing/2014/main" id="{17EE2DA6-590B-4DBD-AE6B-83D1FEE3050D}"/>
              </a:ext>
            </a:extLst>
          </p:cNvPr>
          <p:cNvSpPr txBox="1"/>
          <p:nvPr/>
        </p:nvSpPr>
        <p:spPr bwMode="auto">
          <a:xfrm>
            <a:off x="11179815" y="5072480"/>
            <a:ext cx="587725" cy="461665"/>
          </a:xfrm>
          <a:prstGeom prst="rect">
            <a:avLst/>
          </a:prstGeom>
          <a:noFill/>
          <a:ln>
            <a:noFill/>
          </a:ln>
        </p:spPr>
        <p:txBody>
          <a:bodyPr wrap="none" rtlCol="0">
            <a:spAutoFit/>
          </a:bodyPr>
          <a:lstStyle/>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1.4</a:t>
            </a:r>
          </a:p>
          <a:p>
            <a:pPr algn="ctr">
              <a:lnSpc>
                <a:spcPct val="100000"/>
              </a:lnSpc>
              <a:spcBef>
                <a:spcPts val="0"/>
              </a:spcBef>
              <a:spcAft>
                <a:spcPct val="0"/>
              </a:spcAft>
              <a:buClrTx/>
              <a:buFontTx/>
              <a:buNone/>
            </a:pPr>
            <a:r>
              <a:rPr lang="en-US" sz="1200" b="0" dirty="0">
                <a:solidFill>
                  <a:schemeClr val="bg1"/>
                </a:solidFill>
                <a:latin typeface="Calibri" panose="020F0502020204030204" pitchFamily="34" charset="0"/>
              </a:rPr>
              <a:t>mg/kg</a:t>
            </a:r>
          </a:p>
        </p:txBody>
      </p:sp>
      <p:cxnSp>
        <p:nvCxnSpPr>
          <p:cNvPr id="33" name="Straight Connector 32">
            <a:extLst>
              <a:ext uri="{FF2B5EF4-FFF2-40B4-BE49-F238E27FC236}">
                <a16:creationId xmlns:a16="http://schemas.microsoft.com/office/drawing/2014/main" id="{FE316BFC-1521-4526-B28F-44DCA3988793}"/>
              </a:ext>
            </a:extLst>
          </p:cNvPr>
          <p:cNvCxnSpPr/>
          <p:nvPr/>
        </p:nvCxnSpPr>
        <p:spPr bwMode="auto">
          <a:xfrm>
            <a:off x="6791192" y="5011482"/>
            <a:ext cx="4937760"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5DA3CB90-69F9-4790-9972-4137157BEAD5}"/>
              </a:ext>
            </a:extLst>
          </p:cNvPr>
          <p:cNvCxnSpPr/>
          <p:nvPr/>
        </p:nvCxnSpPr>
        <p:spPr bwMode="auto">
          <a:xfrm>
            <a:off x="7426791" y="5022240"/>
            <a:ext cx="0" cy="109728"/>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926E0E47-653F-4EC8-8496-88E31131AAB7}"/>
              </a:ext>
            </a:extLst>
          </p:cNvPr>
          <p:cNvCxnSpPr/>
          <p:nvPr/>
        </p:nvCxnSpPr>
        <p:spPr bwMode="auto">
          <a:xfrm>
            <a:off x="7966134" y="5022240"/>
            <a:ext cx="0" cy="109728"/>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7156A8A7-95E9-4227-9945-23AD36F3099C}"/>
              </a:ext>
            </a:extLst>
          </p:cNvPr>
          <p:cNvCxnSpPr/>
          <p:nvPr/>
        </p:nvCxnSpPr>
        <p:spPr bwMode="auto">
          <a:xfrm>
            <a:off x="8505477" y="5022240"/>
            <a:ext cx="0" cy="109728"/>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3A628882-BD0F-49A9-BB79-CB3BEC00EED5}"/>
              </a:ext>
            </a:extLst>
          </p:cNvPr>
          <p:cNvCxnSpPr/>
          <p:nvPr/>
        </p:nvCxnSpPr>
        <p:spPr bwMode="auto">
          <a:xfrm>
            <a:off x="9044820" y="5022240"/>
            <a:ext cx="0" cy="109728"/>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50702D3C-B61D-4E8C-8777-14CE04F925C8}"/>
              </a:ext>
            </a:extLst>
          </p:cNvPr>
          <p:cNvCxnSpPr>
            <a:cxnSpLocks/>
          </p:cNvCxnSpPr>
          <p:nvPr/>
        </p:nvCxnSpPr>
        <p:spPr bwMode="auto">
          <a:xfrm>
            <a:off x="9584163" y="5022240"/>
            <a:ext cx="0" cy="109728"/>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98BE8D97-D018-45EF-98FE-9AD33AE7A7C4}"/>
              </a:ext>
            </a:extLst>
          </p:cNvPr>
          <p:cNvCxnSpPr>
            <a:cxnSpLocks/>
          </p:cNvCxnSpPr>
          <p:nvPr/>
        </p:nvCxnSpPr>
        <p:spPr bwMode="auto">
          <a:xfrm>
            <a:off x="10123506" y="5022240"/>
            <a:ext cx="0" cy="109728"/>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A63FE1B2-E582-4487-82D9-70B8B586285B}"/>
              </a:ext>
            </a:extLst>
          </p:cNvPr>
          <p:cNvCxnSpPr>
            <a:cxnSpLocks/>
          </p:cNvCxnSpPr>
          <p:nvPr/>
        </p:nvCxnSpPr>
        <p:spPr bwMode="auto">
          <a:xfrm>
            <a:off x="10662849" y="5022240"/>
            <a:ext cx="0" cy="109728"/>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DD00E3F4-2B2D-4CB6-9611-FEF3033D71F1}"/>
              </a:ext>
            </a:extLst>
          </p:cNvPr>
          <p:cNvCxnSpPr>
            <a:cxnSpLocks/>
          </p:cNvCxnSpPr>
          <p:nvPr/>
        </p:nvCxnSpPr>
        <p:spPr bwMode="auto">
          <a:xfrm>
            <a:off x="11202194" y="5022240"/>
            <a:ext cx="0" cy="109728"/>
          </a:xfrm>
          <a:prstGeom prst="line">
            <a:avLst/>
          </a:prstGeom>
          <a:noFill/>
          <a:ln w="28575" cap="flat" cmpd="sng" algn="ctr">
            <a:solidFill>
              <a:schemeClr val="bg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6DF4D589-1119-4E88-8E85-7DCAA8A2635C}"/>
              </a:ext>
            </a:extLst>
          </p:cNvPr>
          <p:cNvSpPr txBox="1"/>
          <p:nvPr/>
        </p:nvSpPr>
        <p:spPr bwMode="auto">
          <a:xfrm rot="16200000">
            <a:off x="5851403" y="3358662"/>
            <a:ext cx="1133387" cy="338554"/>
          </a:xfrm>
          <a:prstGeom prst="rect">
            <a:avLst/>
          </a:prstGeom>
          <a:solidFill>
            <a:schemeClr val="tx1"/>
          </a:solidFill>
          <a:ln>
            <a:noFill/>
          </a:ln>
        </p:spPr>
        <p:txBody>
          <a:bodyPr wrap="none" rtlCol="0">
            <a:spAutoFit/>
          </a:bodyPr>
          <a:lstStyle/>
          <a:p>
            <a:pPr algn="l">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Patients (n)</a:t>
            </a:r>
          </a:p>
        </p:txBody>
      </p:sp>
    </p:spTree>
    <p:extLst>
      <p:ext uri="{BB962C8B-B14F-4D97-AF65-F5344CB8AC3E}">
        <p14:creationId xmlns:p14="http://schemas.microsoft.com/office/powerpoint/2010/main" val="4100450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Belantamab Mafodotin + Len/Dex in NDMM: Conclusions</a:t>
            </a:r>
            <a:endParaRPr lang="en-US" altLang="en-US" dirty="0"/>
          </a:p>
        </p:txBody>
      </p:sp>
      <p:sp>
        <p:nvSpPr>
          <p:cNvPr id="10" name="Content Placeholder 2">
            <a:extLst>
              <a:ext uri="{FF2B5EF4-FFF2-40B4-BE49-F238E27FC236}">
                <a16:creationId xmlns:a16="http://schemas.microsoft.com/office/drawing/2014/main" id="{B4D6D876-F8A2-4A37-B209-DAB13ECD1153}"/>
              </a:ext>
            </a:extLst>
          </p:cNvPr>
          <p:cNvSpPr>
            <a:spLocks noGrp="1"/>
          </p:cNvSpPr>
          <p:nvPr>
            <p:ph idx="1"/>
          </p:nvPr>
        </p:nvSpPr>
        <p:spPr/>
        <p:txBody>
          <a:bodyPr/>
          <a:lstStyle/>
          <a:p>
            <a:r>
              <a:rPr lang="en-US" sz="2600" dirty="0"/>
              <a:t>In ASCT-ineligible patients with NDMM, the combination of belantamab mafodotin + lenalidomide/dexamethasone appears safe</a:t>
            </a:r>
          </a:p>
          <a:p>
            <a:pPr lvl="1"/>
            <a:r>
              <a:rPr lang="en-US" sz="2400" dirty="0"/>
              <a:t>No new safety signals</a:t>
            </a:r>
          </a:p>
          <a:p>
            <a:pPr lvl="1"/>
            <a:r>
              <a:rPr lang="en-US" sz="2400" dirty="0"/>
              <a:t>Ocular AEs within expected frequency</a:t>
            </a:r>
          </a:p>
          <a:p>
            <a:r>
              <a:rPr lang="en-US" sz="2600" dirty="0"/>
              <a:t>Investigators suggest that belantamab mafodotin + lenalidomide/dexamethasone can be safely administered in ASCT-ineligible patients with NDMM </a:t>
            </a:r>
          </a:p>
          <a:p>
            <a:r>
              <a:rPr lang="en-US" sz="2600" dirty="0"/>
              <a:t>Study enrollment is ongoing, and additional safety and efficacy analyses will be conducted with larger patient numbers</a:t>
            </a:r>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Text Box 15">
            <a:extLst>
              <a:ext uri="{FF2B5EF4-FFF2-40B4-BE49-F238E27FC236}">
                <a16:creationId xmlns:a16="http://schemas.microsoft.com/office/drawing/2014/main" id="{9CB540B7-AECE-7D4A-9BF5-502AA7848D58}"/>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Terpos. ASH 2021. Abstr 2736.</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375487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r>
              <a:rPr lang="en-US" dirty="0">
                <a:solidFill>
                  <a:srgbClr val="E1471D"/>
                </a:solidFill>
                <a:hlinkClick r:id="rId3"/>
              </a:rPr>
              <a:t>clinicaloptions.com/</a:t>
            </a:r>
            <a:r>
              <a:rPr lang="en-US" u="sng" dirty="0">
                <a:solidFill>
                  <a:srgbClr val="E1471D"/>
                </a:solidFill>
                <a:hlinkClick r:id="rId3"/>
              </a:rPr>
              <a:t>oncology</a:t>
            </a:r>
            <a:endParaRPr lang="en-US" u="sng" dirty="0">
              <a:solidFill>
                <a:srgbClr val="E1471D"/>
              </a:solidFill>
            </a:endParaRPr>
          </a:p>
          <a:p>
            <a:endParaRPr lang="en-US" dirty="0"/>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ASH 2021!</a:t>
            </a: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
        <p:nvSpPr>
          <p:cNvPr id="2" name="Content Placeholder 1">
            <a:extLst>
              <a:ext uri="{FF2B5EF4-FFF2-40B4-BE49-F238E27FC236}">
                <a16:creationId xmlns:a16="http://schemas.microsoft.com/office/drawing/2014/main" id="{9B341F70-966F-4AE0-9891-86B5E504500D}"/>
              </a:ext>
            </a:extLst>
          </p:cNvPr>
          <p:cNvSpPr>
            <a:spLocks noGrp="1"/>
          </p:cNvSpPr>
          <p:nvPr>
            <p:ph sz="quarter" idx="10"/>
          </p:nvPr>
        </p:nvSpPr>
        <p:spPr/>
        <p:txBody>
          <a:bodyPr/>
          <a:lstStyle/>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0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Short slideset summaries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and </a:t>
            </a:r>
            <a:r>
              <a:rPr kumimoji="0" lang="en-US" sz="20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additional CME-certified analyses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with expert faculty </a:t>
            </a:r>
            <a:b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commentary on key studies in:</a:t>
            </a:r>
          </a:p>
          <a:p>
            <a:pPr marL="342900" indent="-342900">
              <a:spcBef>
                <a:spcPts val="600"/>
              </a:spcBef>
              <a:spcAft>
                <a:spcPts val="0"/>
              </a:spcAft>
              <a:buFont typeface="Wingdings" pitchFamily="2" charset="2"/>
              <a:buChar char="§"/>
              <a:defRPr/>
            </a:pPr>
            <a:r>
              <a:rPr lang="en-US" sz="2000" b="0" dirty="0">
                <a:solidFill>
                  <a:schemeClr val="bg1"/>
                </a:solidFill>
              </a:rPr>
              <a:t>Acute and chronic leukemias </a:t>
            </a:r>
          </a:p>
          <a:p>
            <a:pPr marL="342900" indent="-342900">
              <a:spcBef>
                <a:spcPts val="600"/>
              </a:spcBef>
              <a:spcAft>
                <a:spcPts val="0"/>
              </a:spcAft>
              <a:buFont typeface="Wingdings" pitchFamily="2" charset="2"/>
              <a:buChar char="§"/>
              <a:defRPr/>
            </a:pPr>
            <a:r>
              <a:rPr lang="en-US" sz="2000" b="0" dirty="0">
                <a:solidFill>
                  <a:schemeClr val="bg1"/>
                </a:solidFill>
              </a:rPr>
              <a:t>Lymphomas and chronic lymphocytic leukemia</a:t>
            </a:r>
          </a:p>
          <a:p>
            <a:pPr marL="342900" indent="-342900">
              <a:spcBef>
                <a:spcPts val="600"/>
              </a:spcBef>
              <a:spcAft>
                <a:spcPts val="0"/>
              </a:spcAft>
              <a:buFont typeface="Wingdings" pitchFamily="2" charset="2"/>
              <a:buChar char="§"/>
              <a:defRPr/>
            </a:pPr>
            <a:r>
              <a:rPr lang="en-US" sz="2000" b="0" dirty="0">
                <a:solidFill>
                  <a:schemeClr val="bg1"/>
                </a:solidFill>
              </a:rPr>
              <a:t>Myelodysplastic syndromes and myeloproliferative neoplasms</a:t>
            </a:r>
          </a:p>
          <a:p>
            <a:pPr marL="342900" indent="-342900">
              <a:spcBef>
                <a:spcPts val="600"/>
              </a:spcBef>
              <a:spcAft>
                <a:spcPts val="0"/>
              </a:spcAft>
              <a:buFont typeface="Wingdings" pitchFamily="2" charset="2"/>
              <a:buChar char="§"/>
              <a:defRPr/>
            </a:pPr>
            <a:r>
              <a:rPr lang="en-US" sz="2000" b="0" dirty="0">
                <a:solidFill>
                  <a:schemeClr val="bg1"/>
                </a:solidFill>
              </a:rPr>
              <a:t>Myeloma</a:t>
            </a:r>
          </a:p>
          <a:p>
            <a:pPr marL="342900" indent="-342900">
              <a:spcBef>
                <a:spcPts val="600"/>
              </a:spcBef>
              <a:spcAft>
                <a:spcPts val="0"/>
              </a:spcAft>
              <a:buFont typeface="Wingdings" pitchFamily="2" charset="2"/>
              <a:buChar char="§"/>
              <a:defRPr/>
            </a:pPr>
            <a:r>
              <a:rPr lang="en-US" sz="2000" b="0" dirty="0">
                <a:solidFill>
                  <a:schemeClr val="bg1"/>
                </a:solidFill>
              </a:rPr>
              <a:t>Nonmalignant hematology</a:t>
            </a:r>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heme/theme1.xml><?xml version="1.0" encoding="utf-8"?>
<a:theme xmlns:a="http://schemas.openxmlformats.org/drawingml/2006/main" name="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a:solidFill>
            <a:schemeClr val="bg1"/>
          </a:solidFill>
          <a:round/>
          <a:headEnd/>
          <a:tailEnd/>
        </a:ln>
        <a:extLst>
          <a:ext uri="{909E8E84-426E-40DD-AFC4-6F175D3DCCD1}">
            <a14:hiddenFill xmlns:a14="http://schemas.microsoft.com/office/drawing/2010/main">
              <a:noFill/>
            </a14:hiddenFill>
          </a:ext>
        </a:extLst>
      </a:spPr>
      <a:bodyPr/>
      <a:lstStyle>
        <a:defPPr algn="l">
          <a:defRPr>
            <a:solidFill>
              <a:schemeClr val="bg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1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3.xml><?xml version="1.0" encoding="utf-8"?>
<a:theme xmlns:a="http://schemas.openxmlformats.org/drawingml/2006/main" name="2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a:solidFill>
            <a:schemeClr val="accent1"/>
          </a:solidFill>
          <a:miter lim="800000"/>
          <a:headEnd/>
          <a:tailEnd/>
        </a:ln>
        <a:extLst>
          <a:ext uri="{909E8E84-426E-40DD-AFC4-6F175D3DCCD1}">
            <a14:hiddenFill xmlns:a14="http://schemas.microsoft.com/office/drawing/2010/main">
              <a:noFill/>
            </a14:hiddenFill>
          </a:ext>
        </a:extLst>
      </a:spPr>
      <a:bodyPr rtlCol="0" anchor="ctr"/>
      <a:lstStyle>
        <a:defPPr algn="ctr">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4.xml><?xml version="1.0" encoding="utf-8"?>
<a:theme xmlns:a="http://schemas.openxmlformats.org/drawingml/2006/main" name="3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5.xml><?xml version="1.0" encoding="utf-8"?>
<a:theme xmlns:a="http://schemas.openxmlformats.org/drawingml/2006/main" name="4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d54cbe69-32bd-412a-b004-9152f949605e">56M7VY3CDVN5-1021365179-2</_dlc_DocId>
    <_dlc_DocIdUrl xmlns="d54cbe69-32bd-412a-b004-9152f949605e">
      <Url>https://intranet.clinicaloptions.com/mews/oncology/ONC_2021_ASH_CF_(PRP4549)/MM_2736_Terpos/_layouts/15/DocIdRedir.aspx?ID=56M7VY3CDVN5-1021365179-2</Url>
      <Description>56M7VY3CDVN5-1021365179-2</Description>
    </_dlc_DocIdUrl>
    <Document_x0020_Category xmlns="c7a1c21e-940b-4f4b-990f-794b60d144c0">Conference Capsule Slides</Document_x0020_Category>
  </documentManagement>
</p:properties>
</file>

<file path=customXml/item3.xml><?xml version="1.0" encoding="utf-8"?>
<LongProperties xmlns="http://schemas.microsoft.com/office/2006/metadata/long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Document" ma:contentTypeID="0x010100083DF1BB4279EC47A709406A66830666" ma:contentTypeVersion="1" ma:contentTypeDescription="Create a new document." ma:contentTypeScope="" ma:versionID="0feeb80a4f6e9ac3dbf6a9fa3e156c5a">
  <xsd:schema xmlns:xsd="http://www.w3.org/2001/XMLSchema" xmlns:xs="http://www.w3.org/2001/XMLSchema" xmlns:p="http://schemas.microsoft.com/office/2006/metadata/properties" xmlns:ns2="d54cbe69-32bd-412a-b004-9152f949605e" xmlns:ns3="c7a1c21e-940b-4f4b-990f-794b60d144c0" targetNamespace="http://schemas.microsoft.com/office/2006/metadata/properties" ma:root="true" ma:fieldsID="be54e566adf0d38b0123cd07ea719571" ns2:_="" ns3:_="">
    <xsd:import namespace="d54cbe69-32bd-412a-b004-9152f949605e"/>
    <xsd:import namespace="c7a1c21e-940b-4f4b-990f-794b60d144c0"/>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cbe69-32bd-412a-b004-9152f94960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7a1c21e-940b-4f4b-990f-794b60d144c0"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Conference Capsule Slid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2.xml><?xml version="1.0" encoding="utf-8"?>
<ds:datastoreItem xmlns:ds="http://schemas.openxmlformats.org/officeDocument/2006/customXml" ds:itemID="{5BA55BC3-5A03-47C2-8EC3-D964C3B5E779}">
  <ds:schemaRefs>
    <ds:schemaRef ds:uri="http://schemas.microsoft.com/office/2006/metadata/properties"/>
    <ds:schemaRef ds:uri="http://schemas.microsoft.com/office/infopath/2007/PartnerControls"/>
    <ds:schemaRef ds:uri="http://schemas.microsoft.com/office/2006/documentManagement/types"/>
    <ds:schemaRef ds:uri="c7a1c21e-940b-4f4b-990f-794b60d144c0"/>
    <ds:schemaRef ds:uri="http://purl.org/dc/terms/"/>
    <ds:schemaRef ds:uri="http://purl.org/dc/elements/1.1/"/>
    <ds:schemaRef ds:uri="http://schemas.openxmlformats.org/package/2006/metadata/core-properties"/>
    <ds:schemaRef ds:uri="d54cbe69-32bd-412a-b004-9152f949605e"/>
    <ds:schemaRef ds:uri="http://www.w3.org/XML/1998/namespace"/>
    <ds:schemaRef ds:uri="http://purl.org/dc/dcmitype/"/>
  </ds:schemaRefs>
</ds:datastoreItem>
</file>

<file path=customXml/itemProps3.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4.xml><?xml version="1.0" encoding="utf-8"?>
<ds:datastoreItem xmlns:ds="http://schemas.openxmlformats.org/officeDocument/2006/customXml" ds:itemID="{CB552622-AD77-4F98-B4C8-1F642D7FA076}">
  <ds:schemaRefs>
    <ds:schemaRef ds:uri="http://schemas.microsoft.com/sharepoint/events"/>
  </ds:schemaRefs>
</ds:datastoreItem>
</file>

<file path=customXml/itemProps5.xml><?xml version="1.0" encoding="utf-8"?>
<ds:datastoreItem xmlns:ds="http://schemas.openxmlformats.org/officeDocument/2006/customXml" ds:itemID="{AC5BDE4F-964D-442F-8C73-B99EE9049B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cbe69-32bd-412a-b004-9152f949605e"/>
    <ds:schemaRef ds:uri="c7a1c21e-940b-4f4b-990f-794b60d14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7400</TotalTime>
  <Words>1550</Words>
  <Application>Microsoft Office PowerPoint</Application>
  <PresentationFormat>Widescreen</PresentationFormat>
  <Paragraphs>244</Paragraphs>
  <Slides>9</Slides>
  <Notes>8</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9</vt:i4>
      </vt:variant>
    </vt:vector>
  </HeadingPairs>
  <TitlesOfParts>
    <vt:vector size="18" baseType="lpstr">
      <vt:lpstr>Arial</vt:lpstr>
      <vt:lpstr>Calibri</vt:lpstr>
      <vt:lpstr>Times</vt:lpstr>
      <vt:lpstr>Wingdings</vt:lpstr>
      <vt:lpstr>2017_HTAA_Diabetes</vt:lpstr>
      <vt:lpstr>1_2017_HTAA_Diabetes</vt:lpstr>
      <vt:lpstr>2_2017_HTAA_Diabetes</vt:lpstr>
      <vt:lpstr>3_2017_HTAA_Diabetes</vt:lpstr>
      <vt:lpstr>4_2017_HTAA_Diabetes</vt:lpstr>
      <vt:lpstr>Phase I/II Study: Belantamab Mafodotin With Lenalidomide + Dexamethasone in Transplant-Ineligible Newly Diagnosed Multiple Myeloma</vt:lpstr>
      <vt:lpstr>About These Slides</vt:lpstr>
      <vt:lpstr>Belantamab Mafodotin + Len/Dex in Myeloma: Background</vt:lpstr>
      <vt:lpstr>Belantamab Mafodotin + Len/Dex in NDMM:  Study Design</vt:lpstr>
      <vt:lpstr>Belantamab Mafodotin + Len/Dex in NDMM:  Baseline Characteristics and Disposition</vt:lpstr>
      <vt:lpstr>Belantamab Mafodotin + Len/Dex in NDMM: Safety</vt:lpstr>
      <vt:lpstr>Belantamab Mafodotin + Len/Dex in NDMM:  Baseline Ocular Characteristics and Ocular AEs</vt:lpstr>
      <vt:lpstr>Belantamab Mafodotin + Len/Dex in NDMM: Conclusions</vt:lpstr>
      <vt:lpstr>Go Online for More CCO  Coverage of ASH 2021!</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I/II Study: Belantamab Mafodotin With Lenalidomide + Dexamethasone in Transplant-Ineligible Newly Diagnosed Multiple Myeloma</dc:title>
  <dc:creator>Preferred User</dc:creator>
  <cp:lastModifiedBy>nkolenko@clinicaloptions.com</cp:lastModifiedBy>
  <cp:revision>599</cp:revision>
  <cp:lastPrinted>2016-09-26T20:21:49Z</cp:lastPrinted>
  <dcterms:created xsi:type="dcterms:W3CDTF">2005-05-27T15:08:01Z</dcterms:created>
  <dcterms:modified xsi:type="dcterms:W3CDTF">2021-12-16T20:52:53Z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aa74c0a2-57b3-4de4-a040-51e8f5c649af</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0x010100083DF1BB4279EC47A709406A66830666</vt:lpwstr>
  </property>
</Properties>
</file>