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8"/>
  </p:notesMasterIdLst>
  <p:sldIdLst>
    <p:sldId id="2145705743" r:id="rId6"/>
    <p:sldId id="308" r:id="rId7"/>
    <p:sldId id="345" r:id="rId8"/>
    <p:sldId id="2145705784" r:id="rId9"/>
    <p:sldId id="341" r:id="rId10"/>
    <p:sldId id="4434" r:id="rId11"/>
    <p:sldId id="4436" r:id="rId12"/>
    <p:sldId id="2141411956" r:id="rId13"/>
    <p:sldId id="4781" r:id="rId14"/>
    <p:sldId id="2145705698" r:id="rId15"/>
    <p:sldId id="4596" r:id="rId16"/>
    <p:sldId id="2141411908" r:id="rId17"/>
    <p:sldId id="2141411909" r:id="rId18"/>
    <p:sldId id="2145705667" r:id="rId19"/>
    <p:sldId id="4619" r:id="rId20"/>
    <p:sldId id="1993219012" r:id="rId21"/>
    <p:sldId id="1993219288" r:id="rId22"/>
    <p:sldId id="2145705676" r:id="rId23"/>
    <p:sldId id="2145705733" r:id="rId24"/>
    <p:sldId id="2145705778" r:id="rId25"/>
    <p:sldId id="2141411957" r:id="rId26"/>
    <p:sldId id="2145705711" r:id="rId27"/>
    <p:sldId id="2141411943" r:id="rId28"/>
    <p:sldId id="2145705775" r:id="rId29"/>
    <p:sldId id="4786" r:id="rId30"/>
    <p:sldId id="2145705776" r:id="rId31"/>
    <p:sldId id="4790" r:id="rId32"/>
    <p:sldId id="554" r:id="rId33"/>
    <p:sldId id="2145705781" r:id="rId34"/>
    <p:sldId id="556" r:id="rId35"/>
    <p:sldId id="2145705777" r:id="rId36"/>
    <p:sldId id="2145705779" r:id="rId37"/>
    <p:sldId id="2145705774" r:id="rId38"/>
    <p:sldId id="4646" r:id="rId39"/>
    <p:sldId id="469" r:id="rId40"/>
    <p:sldId id="2145705670" r:id="rId41"/>
    <p:sldId id="2145705782" r:id="rId42"/>
    <p:sldId id="1993219060" r:id="rId43"/>
    <p:sldId id="2145705672" r:id="rId44"/>
    <p:sldId id="2145705673" r:id="rId45"/>
    <p:sldId id="2145705780" r:id="rId46"/>
    <p:sldId id="31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 userDrawn="1">
          <p15:clr>
            <a:srgbClr val="A4A3A4"/>
          </p15:clr>
        </p15:guide>
        <p15:guide id="2" orient="horz" pos="261" userDrawn="1">
          <p15:clr>
            <a:srgbClr val="A4A3A4"/>
          </p15:clr>
        </p15:guide>
        <p15:guide id="3" orient="horz" pos="1013" userDrawn="1">
          <p15:clr>
            <a:srgbClr val="A4A3A4"/>
          </p15:clr>
        </p15:guide>
        <p15:guide id="4" orient="horz" pos="4152" userDrawn="1">
          <p15:clr>
            <a:srgbClr val="A4A3A4"/>
          </p15:clr>
        </p15:guide>
        <p15:guide id="5" orient="horz" pos="3886" userDrawn="1">
          <p15:clr>
            <a:srgbClr val="A4A3A4"/>
          </p15:clr>
        </p15:guide>
        <p15:guide id="6" orient="horz" pos="4032" userDrawn="1">
          <p15:clr>
            <a:srgbClr val="A4A3A4"/>
          </p15:clr>
        </p15:guide>
        <p15:guide id="7" pos="455" userDrawn="1">
          <p15:clr>
            <a:srgbClr val="A4A3A4"/>
          </p15:clr>
        </p15:guide>
        <p15:guide id="8" pos="327" userDrawn="1">
          <p15:clr>
            <a:srgbClr val="A4A3A4"/>
          </p15:clr>
        </p15:guide>
        <p15:guide id="9" pos="7406" userDrawn="1">
          <p15:clr>
            <a:srgbClr val="A4A3A4"/>
          </p15:clr>
        </p15:guide>
        <p15:guide id="10" pos="7224" userDrawn="1">
          <p15:clr>
            <a:srgbClr val="A4A3A4"/>
          </p15:clr>
        </p15:guide>
        <p15:guide id="11"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nnifer Blanchette" initials="JB" lastIdx="1" clrIdx="6"/>
  <p:cmAuthor id="1" name="Megan Capel" initials="MC" lastIdx="3" clrIdx="0"/>
  <p:cmAuthor id="8" name="Dussadee Royal" initials="DR" lastIdx="1" clrIdx="7">
    <p:extLst>
      <p:ext uri="{19B8F6BF-5375-455C-9EA6-DF929625EA0E}">
        <p15:presenceInfo xmlns:p15="http://schemas.microsoft.com/office/powerpoint/2012/main" userId="S::droyal@clinicaloptions.com::51beead8-6fa0-4b98-aeba-37044af35e17" providerId="AD"/>
      </p:ext>
    </p:extLst>
  </p:cmAuthor>
  <p:cmAuthor id="2" name="Jessica Adams" initials="JA" lastIdx="63" clrIdx="1">
    <p:extLst>
      <p:ext uri="{19B8F6BF-5375-455C-9EA6-DF929625EA0E}">
        <p15:presenceInfo xmlns:p15="http://schemas.microsoft.com/office/powerpoint/2012/main" userId="S::jadams@clinicaloptions.com::8f666512-4c33-411f-b97e-b4727ec85362" providerId="AD"/>
      </p:ext>
    </p:extLst>
  </p:cmAuthor>
  <p:cmAuthor id="9" name="aboecler@clinicaloptions.com" initials="a" lastIdx="5" clrIdx="8">
    <p:extLst>
      <p:ext uri="{19B8F6BF-5375-455C-9EA6-DF929625EA0E}">
        <p15:presenceInfo xmlns:p15="http://schemas.microsoft.com/office/powerpoint/2012/main" userId="aboecler@clinicaloptions.com" providerId="None"/>
      </p:ext>
    </p:extLst>
  </p:cmAuthor>
  <p:cmAuthor id="3" name="Eric Daar" initials="ED" lastIdx="15" clrIdx="2">
    <p:extLst>
      <p:ext uri="{19B8F6BF-5375-455C-9EA6-DF929625EA0E}">
        <p15:presenceInfo xmlns:p15="http://schemas.microsoft.com/office/powerpoint/2012/main" userId="Eric Daar" providerId="None"/>
      </p:ext>
    </p:extLst>
  </p:cmAuthor>
  <p:cmAuthor id="4" name="CLINICALOPTIONS\jadams" initials="C" lastIdx="37" clrIdx="3">
    <p:extLst>
      <p:ext uri="{19B8F6BF-5375-455C-9EA6-DF929625EA0E}">
        <p15:presenceInfo xmlns:p15="http://schemas.microsoft.com/office/powerpoint/2012/main" userId="CLINICALOPTIONS\jadams" providerId="None"/>
      </p:ext>
    </p:extLst>
  </p:cmAuthor>
  <p:cmAuthor id="5" name="Swathi K" initials="SK" lastIdx="42" clrIdx="4">
    <p:extLst>
      <p:ext uri="{19B8F6BF-5375-455C-9EA6-DF929625EA0E}">
        <p15:presenceInfo xmlns:p15="http://schemas.microsoft.com/office/powerpoint/2012/main" userId="S::Swathi.K@extentia.com::149e4ec8-6949-43cc-b061-a44a24be1431" providerId="AD"/>
      </p:ext>
    </p:extLst>
  </p:cmAuthor>
  <p:cmAuthor id="6" name="Zachary Schwartz" initials="ZS" lastIdx="21" clrIdx="5">
    <p:extLst>
      <p:ext uri="{19B8F6BF-5375-455C-9EA6-DF929625EA0E}">
        <p15:presenceInfo xmlns:p15="http://schemas.microsoft.com/office/powerpoint/2012/main" userId="S::zschwartz@clinicaloptions.com::64648e91-b212-4092-bee8-eff2e880b6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682E74"/>
    <a:srgbClr val="E1471D"/>
    <a:srgbClr val="015873"/>
    <a:srgbClr val="F2F2F2"/>
    <a:srgbClr val="CDCD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051" autoAdjust="0"/>
  </p:normalViewPr>
  <p:slideViewPr>
    <p:cSldViewPr snapToGrid="0">
      <p:cViewPr varScale="1">
        <p:scale>
          <a:sx n="105" d="100"/>
          <a:sy n="105" d="100"/>
        </p:scale>
        <p:origin x="780" y="108"/>
      </p:cViewPr>
      <p:guideLst>
        <p:guide orient="horz" pos="146"/>
        <p:guide orient="horz" pos="261"/>
        <p:guide orient="horz" pos="1013"/>
        <p:guide orient="horz" pos="4152"/>
        <p:guide orient="horz" pos="3886"/>
        <p:guide orient="horz" pos="4032"/>
        <p:guide pos="455"/>
        <p:guide pos="327"/>
        <p:guide pos="7406"/>
        <p:guide pos="7224"/>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281872552816138E-2"/>
          <c:y val="0.14452544043579657"/>
          <c:w val="0.88400288761718993"/>
          <c:h val="0.74427085711076846"/>
        </c:manualLayout>
      </c:layout>
      <c:barChart>
        <c:barDir val="col"/>
        <c:grouping val="clustered"/>
        <c:varyColors val="0"/>
        <c:ser>
          <c:idx val="0"/>
          <c:order val="0"/>
          <c:tx>
            <c:strRef>
              <c:f>Sheet1!$B$1</c:f>
              <c:strCache>
                <c:ptCount val="1"/>
                <c:pt idx="0">
                  <c:v>Series 1</c:v>
                </c:pt>
              </c:strCache>
            </c:strRef>
          </c:tx>
          <c:spPr>
            <a:solidFill>
              <a:schemeClr val="accent1"/>
            </a:solidFill>
            <a:ln>
              <a:solidFill>
                <a:schemeClr val="accent1"/>
              </a:solidFill>
            </a:ln>
            <a:effectLst/>
          </c:spPr>
          <c:invertIfNegative val="0"/>
          <c:dPt>
            <c:idx val="0"/>
            <c:invertIfNegative val="0"/>
            <c:bubble3D val="0"/>
            <c:spPr>
              <a:solidFill>
                <a:srgbClr val="E1471D"/>
              </a:solidFill>
              <a:ln>
                <a:solidFill>
                  <a:schemeClr val="accent1"/>
                </a:solidFill>
              </a:ln>
              <a:effectLst/>
            </c:spPr>
            <c:extLst>
              <c:ext xmlns:c16="http://schemas.microsoft.com/office/drawing/2014/chart" uri="{C3380CC4-5D6E-409C-BE32-E72D297353CC}">
                <c16:uniqueId val="{00000004-48CB-408D-9AA2-EB7C14A2686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All patients* (n=1825)</c:v>
                </c:pt>
                <c:pt idx="1">
                  <c:v>All (n=182)</c:v>
                </c:pt>
                <c:pt idx="2">
                  <c:v>+NNRTI-R (n=97)</c:v>
                </c:pt>
                <c:pt idx="3">
                  <c:v>+PI-R (n=58)</c:v>
                </c:pt>
                <c:pt idx="4">
                  <c:v>+INSTI-R (n=4)</c:v>
                </c:pt>
              </c:strCache>
            </c:strRef>
          </c:cat>
          <c:val>
            <c:numRef>
              <c:f>Sheet1!$B$2:$B$6</c:f>
              <c:numCache>
                <c:formatCode>General</c:formatCode>
                <c:ptCount val="5"/>
                <c:pt idx="0">
                  <c:v>99</c:v>
                </c:pt>
                <c:pt idx="1">
                  <c:v>98</c:v>
                </c:pt>
                <c:pt idx="2">
                  <c:v>99</c:v>
                </c:pt>
                <c:pt idx="3">
                  <c:v>100</c:v>
                </c:pt>
                <c:pt idx="4">
                  <c:v>100</c:v>
                </c:pt>
              </c:numCache>
            </c:numRef>
          </c:val>
          <c:extLst>
            <c:ext xmlns:c16="http://schemas.microsoft.com/office/drawing/2014/chart" uri="{C3380CC4-5D6E-409C-BE32-E72D297353CC}">
              <c16:uniqueId val="{00000000-48CB-408D-9AA2-EB7C14A26866}"/>
            </c:ext>
          </c:extLst>
        </c:ser>
        <c:dLbls>
          <c:showLegendKey val="0"/>
          <c:showVal val="0"/>
          <c:showCatName val="0"/>
          <c:showSerName val="0"/>
          <c:showPercent val="0"/>
          <c:showBubbleSize val="0"/>
        </c:dLbls>
        <c:gapWidth val="99"/>
        <c:overlap val="-27"/>
        <c:axId val="503756568"/>
        <c:axId val="503756896"/>
      </c:barChart>
      <c:catAx>
        <c:axId val="503756568"/>
        <c:scaling>
          <c:orientation val="minMax"/>
        </c:scaling>
        <c:delete val="1"/>
        <c:axPos val="b"/>
        <c:numFmt formatCode="General" sourceLinked="1"/>
        <c:majorTickMark val="none"/>
        <c:minorTickMark val="none"/>
        <c:tickLblPos val="nextTo"/>
        <c:crossAx val="503756896"/>
        <c:crosses val="autoZero"/>
        <c:auto val="0"/>
        <c:lblAlgn val="ctr"/>
        <c:lblOffset val="100"/>
        <c:noMultiLvlLbl val="0"/>
      </c:catAx>
      <c:valAx>
        <c:axId val="503756896"/>
        <c:scaling>
          <c:orientation val="minMax"/>
          <c:max val="100"/>
          <c:min val="0"/>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503756568"/>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42966-1A34-4BE6-9C33-F0E4C8BD1C3B}" type="datetimeFigureOut">
              <a:rPr lang="en-US" smtClean="0"/>
              <a:t>12/14/2022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A5AE7-C8E0-4147-9FCF-88CBAB6314B1}" type="slidenum">
              <a:rPr lang="en-US" smtClean="0"/>
              <a:t>‹Nr.›</a:t>
            </a:fld>
            <a:endParaRPr lang="en-US" dirty="0"/>
          </a:p>
        </p:txBody>
      </p:sp>
    </p:spTree>
    <p:extLst>
      <p:ext uri="{BB962C8B-B14F-4D97-AF65-F5344CB8AC3E}">
        <p14:creationId xmlns:p14="http://schemas.microsoft.com/office/powerpoint/2010/main" val="199456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a:extLst>
              <a:ext uri="{FF2B5EF4-FFF2-40B4-BE49-F238E27FC236}">
                <a16:creationId xmlns:a16="http://schemas.microsoft.com/office/drawing/2014/main" id="{99425DE0-2340-4C88-8E3A-4697987D7749}"/>
              </a:ext>
            </a:extLst>
          </p:cNvPr>
          <p:cNvSpPr>
            <a:spLocks noGrp="1" noRot="1" noChangeAspect="1" noTextEdit="1"/>
          </p:cNvSpPr>
          <p:nvPr>
            <p:ph type="sldImg"/>
          </p:nvPr>
        </p:nvSpPr>
        <p:spPr>
          <a:ln/>
        </p:spPr>
      </p:sp>
      <p:sp>
        <p:nvSpPr>
          <p:cNvPr id="113666" name="Notes Placeholder 2">
            <a:extLst>
              <a:ext uri="{FF2B5EF4-FFF2-40B4-BE49-F238E27FC236}">
                <a16:creationId xmlns:a16="http://schemas.microsoft.com/office/drawing/2014/main" id="{FB5005C7-687F-4166-8293-728A7F1EE6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i="1" dirty="0">
                <a:latin typeface="+mn-lt"/>
              </a:rPr>
              <a:t>DTG, dolutegravir; </a:t>
            </a:r>
            <a:r>
              <a:rPr lang="en-US" sz="1200" i="1" dirty="0">
                <a:effectLst/>
                <a:latin typeface="+mn-lt"/>
                <a:ea typeface="Calibri" panose="020F0502020204030204" pitchFamily="34" charset="0"/>
              </a:rPr>
              <a:t>INSTI, integrase strand transfer inhibitor; </a:t>
            </a:r>
            <a:r>
              <a:rPr lang="en-US" altLang="en-US" sz="1200" i="1" dirty="0">
                <a:latin typeface="+mn-lt"/>
              </a:rPr>
              <a:t>ITT-E, intention-to-treat, exposed; OBR, optimized background regimen; RAL, raltegravir.</a:t>
            </a:r>
          </a:p>
          <a:p>
            <a:endParaRPr lang="en-US" altLang="en-US" sz="1200" i="1" dirty="0">
              <a:latin typeface="+mn-lt"/>
            </a:endParaRPr>
          </a:p>
        </p:txBody>
      </p:sp>
      <p:sp>
        <p:nvSpPr>
          <p:cNvPr id="113667" name="Slide Number Placeholder 3">
            <a:extLst>
              <a:ext uri="{FF2B5EF4-FFF2-40B4-BE49-F238E27FC236}">
                <a16:creationId xmlns:a16="http://schemas.microsoft.com/office/drawing/2014/main" id="{094CCE2E-8AA6-472E-B00D-DE40663845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Arial" panose="020B0604020202020204" pitchFamily="34" charset="0"/>
                <a:ea typeface="MS PGothic" panose="020B0600070205080204" pitchFamily="34" charset="-128"/>
              </a:defRPr>
            </a:lvl1pPr>
            <a:lvl2pPr marL="785372" indent="-302066">
              <a:defRPr sz="2500" b="1">
                <a:solidFill>
                  <a:schemeClr val="tx1"/>
                </a:solidFill>
                <a:latin typeface="Arial" panose="020B0604020202020204" pitchFamily="34" charset="0"/>
                <a:ea typeface="MS PGothic" panose="020B0600070205080204" pitchFamily="34" charset="-128"/>
              </a:defRPr>
            </a:lvl2pPr>
            <a:lvl3pPr marL="1208265" indent="-241653">
              <a:defRPr sz="2500" b="1">
                <a:solidFill>
                  <a:schemeClr val="tx1"/>
                </a:solidFill>
                <a:latin typeface="Arial" panose="020B0604020202020204" pitchFamily="34" charset="0"/>
                <a:ea typeface="MS PGothic" panose="020B0600070205080204" pitchFamily="34" charset="-128"/>
              </a:defRPr>
            </a:lvl3pPr>
            <a:lvl4pPr marL="1691571" indent="-241653">
              <a:defRPr sz="2500" b="1">
                <a:solidFill>
                  <a:schemeClr val="tx1"/>
                </a:solidFill>
                <a:latin typeface="Arial" panose="020B0604020202020204" pitchFamily="34" charset="0"/>
                <a:ea typeface="MS PGothic" panose="020B0600070205080204" pitchFamily="34" charset="-128"/>
              </a:defRPr>
            </a:lvl4pPr>
            <a:lvl5pPr marL="2174878" indent="-241653">
              <a:defRPr sz="2500" b="1">
                <a:solidFill>
                  <a:schemeClr val="tx1"/>
                </a:solidFill>
                <a:latin typeface="Arial" panose="020B0604020202020204" pitchFamily="34" charset="0"/>
                <a:ea typeface="MS PGothic" panose="020B0600070205080204" pitchFamily="34" charset="-128"/>
              </a:defRPr>
            </a:lvl5pPr>
            <a:lvl6pPr marL="2658184"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6pPr>
            <a:lvl7pPr marL="3141490"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7pPr>
            <a:lvl8pPr marL="3624796"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8pPr>
            <a:lvl9pPr marL="4108102" indent="-241653" eaLnBrk="0" fontAlgn="base" hangingPunct="0">
              <a:spcBef>
                <a:spcPct val="0"/>
              </a:spcBef>
              <a:spcAft>
                <a:spcPct val="0"/>
              </a:spcAft>
              <a:defRPr sz="2500" b="1">
                <a:solidFill>
                  <a:schemeClr val="tx1"/>
                </a:solidFill>
                <a:latin typeface="Arial" panose="020B0604020202020204" pitchFamily="34" charset="0"/>
                <a:ea typeface="MS PGothic" panose="020B0600070205080204" pitchFamily="34" charset="-128"/>
              </a:defRPr>
            </a:lvl9pPr>
          </a:lstStyle>
          <a:p>
            <a:fld id="{4E30FA06-C5D0-45BB-9668-E7DF1BF57FED}" type="slidenum">
              <a:rPr lang="en-US" altLang="en-US" sz="1300" b="0">
                <a:solidFill>
                  <a:srgbClr val="000000"/>
                </a:solidFill>
              </a:rPr>
              <a:pPr/>
              <a:t>12</a:t>
            </a:fld>
            <a:endParaRPr lang="en-US" altLang="en-US" sz="1300" b="0" dirty="0">
              <a:solidFill>
                <a:srgbClr val="000000"/>
              </a:solidFill>
            </a:endParaRPr>
          </a:p>
        </p:txBody>
      </p:sp>
    </p:spTree>
    <p:extLst>
      <p:ext uri="{BB962C8B-B14F-4D97-AF65-F5344CB8AC3E}">
        <p14:creationId xmlns:p14="http://schemas.microsoft.com/office/powerpoint/2010/main" val="2976347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5" name="Rectangle 2"/>
          <p:cNvSpPr>
            <a:spLocks noGrp="1" noRot="1" noChangeAspect="1" noChangeArrowheads="1" noTextEdit="1"/>
          </p:cNvSpPr>
          <p:nvPr>
            <p:ph type="sldImg"/>
          </p:nvPr>
        </p:nvSpPr>
        <p:spPr>
          <a:ln/>
        </p:spPr>
      </p:sp>
      <p:sp>
        <p:nvSpPr>
          <p:cNvPr id="697346"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mn-lt"/>
                <a:ea typeface="ＭＳ Ｐゴシック"/>
              </a:rPr>
              <a:t>DRV, darunavir; </a:t>
            </a:r>
            <a:r>
              <a:rPr lang="en-US" sz="1200" i="1" dirty="0">
                <a:effectLst/>
                <a:latin typeface="+mn-lt"/>
                <a:ea typeface="Calibri" panose="020F0502020204030204" pitchFamily="34" charset="0"/>
                <a:cs typeface="Times New Roman" panose="02020603050405020304" pitchFamily="18" charset="0"/>
              </a:rPr>
              <a:t>PI, protease inhibitor.</a:t>
            </a:r>
            <a:endParaRPr lang="en-US" sz="1200" dirty="0">
              <a:effectLst/>
              <a:latin typeface="+mn-lt"/>
              <a:ea typeface="Calibri" panose="020F0502020204030204" pitchFamily="34" charset="0"/>
              <a:cs typeface="Times New Roman" panose="02020603050405020304" pitchFamily="18" charset="0"/>
            </a:endParaRPr>
          </a:p>
          <a:p>
            <a:endParaRPr lang="en-US" sz="1200" i="1" dirty="0">
              <a:latin typeface="+mn-lt"/>
              <a:ea typeface="ＭＳ Ｐゴシック"/>
            </a:endParaRPr>
          </a:p>
          <a:p>
            <a:endParaRPr lang="en-US" sz="1200" i="1" dirty="0">
              <a:latin typeface="+mn-lt"/>
              <a:ea typeface="ＭＳ Ｐゴシック"/>
            </a:endParaRPr>
          </a:p>
          <a:p>
            <a:endParaRPr lang="en-US" sz="1200" i="1" dirty="0">
              <a:latin typeface="+mn-lt"/>
              <a:ea typeface="ＭＳ Ｐゴシック"/>
            </a:endParaRPr>
          </a:p>
        </p:txBody>
      </p:sp>
    </p:spTree>
    <p:extLst>
      <p:ext uri="{BB962C8B-B14F-4D97-AF65-F5344CB8AC3E}">
        <p14:creationId xmlns:p14="http://schemas.microsoft.com/office/powerpoint/2010/main" val="3828829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latin typeface="+mn-lt"/>
                <a:ea typeface="Calibri" panose="020F0502020204030204" pitchFamily="34" charset="0"/>
                <a:cs typeface="Times New Roman" panose="02020603050405020304" pitchFamily="18" charset="0"/>
              </a:rPr>
              <a:t>NNRTI, nonnucleoside reverse transcriptase inhibitor; NRTI, nucleos(t)ide reverse transcriptase inhibitor; PI, protease inhibitor.</a:t>
            </a:r>
            <a:endParaRPr lang="en-US" sz="1200" dirty="0">
              <a:effectLst/>
              <a:latin typeface="+mn-lt"/>
              <a:ea typeface="Calibri" panose="020F0502020204030204" pitchFamily="34" charset="0"/>
              <a:cs typeface="Times New Roman" panose="02020603050405020304" pitchFamily="18"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3993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BL, baseline; CVW, confirmed virologic withdrawal; DTG, dolutegravir; GT, genotype; </a:t>
            </a:r>
            <a:r>
              <a:rPr lang="en-US" sz="1200" i="1" dirty="0">
                <a:effectLst/>
                <a:latin typeface="+mn-lt"/>
                <a:ea typeface="Calibri" panose="020F0502020204030204" pitchFamily="34" charset="0"/>
              </a:rPr>
              <a:t>INSTI, integrase strand transfer inhibitor; </a:t>
            </a:r>
            <a:r>
              <a:rPr lang="en-US" sz="1200" i="1" kern="1200" dirty="0">
                <a:solidFill>
                  <a:schemeClr val="tx1"/>
                </a:solidFill>
                <a:effectLst/>
                <a:latin typeface="+mn-lt"/>
                <a:ea typeface="+mn-ea"/>
                <a:cs typeface="+mn-cs"/>
              </a:rPr>
              <a:t>ITT-E, intention-to-treat, exposed; LPV, lopinavir; </a:t>
            </a:r>
            <a:r>
              <a:rPr lang="en-US" sz="1200" i="1" dirty="0">
                <a:effectLst/>
                <a:latin typeface="+mn-lt"/>
                <a:ea typeface="Calibri" panose="020F0502020204030204" pitchFamily="34" charset="0"/>
                <a:cs typeface="Times New Roman" panose="02020603050405020304" pitchFamily="18" charset="0"/>
              </a:rPr>
              <a:t>NNRTI, nonnucleoside reverse transcriptase inhibitor; NRTI, nucleos(t)ide reverse transcriptase inhibitor; PI, protease inhibitor; </a:t>
            </a:r>
            <a:r>
              <a:rPr lang="en-US" sz="1200" i="1" kern="1200" dirty="0">
                <a:solidFill>
                  <a:schemeClr val="tx1"/>
                </a:solidFill>
                <a:effectLst/>
                <a:latin typeface="+mn-lt"/>
                <a:ea typeface="+mn-ea"/>
                <a:cs typeface="+mn-cs"/>
              </a:rPr>
              <a:t>PP, per protocol; RTV, ritonavir; VF, virologic failure.</a:t>
            </a: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The DAWNING study showed that switching when people are failing treatment is a harder task than switching treatment in suppressed patients. In this study, patients with virologic failure were switched to dolutegravir or lopinavir/ritonavir. Dolutegravir was superior.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109606-7176-41F2-B081-F1F727737F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76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51A76DDD-270A-46AF-8DD3-48D17FD1A465}"/>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A32CB7-E0BC-4F61-A441-E83413F2A642}" type="slidenum">
              <a:rPr lang="en-US" altLang="en-US" smtClean="0"/>
              <a:pPr>
                <a:spcBef>
                  <a:spcPct val="0"/>
                </a:spcBef>
              </a:pPr>
              <a:t>16</a:t>
            </a:fld>
            <a:endParaRPr lang="en-US" altLang="en-US" dirty="0"/>
          </a:p>
        </p:txBody>
      </p:sp>
      <p:sp>
        <p:nvSpPr>
          <p:cNvPr id="23555" name="Rectangle 2">
            <a:extLst>
              <a:ext uri="{FF2B5EF4-FFF2-40B4-BE49-F238E27FC236}">
                <a16:creationId xmlns:a16="http://schemas.microsoft.com/office/drawing/2014/main" id="{649E6215-1BF5-4AFE-87D1-05FD6D24D62A}"/>
              </a:ext>
            </a:extLst>
          </p:cNvPr>
          <p:cNvSpPr>
            <a:spLocks noGrp="1" noRot="1" noChangeAspect="1" noChangeArrowheads="1" noTextEdit="1"/>
          </p:cNvSpPr>
          <p:nvPr>
            <p:ph type="sldImg"/>
          </p:nvPr>
        </p:nvSpPr>
        <p:spPr>
          <a:xfrm>
            <a:off x="457200" y="720725"/>
            <a:ext cx="6400800" cy="3600450"/>
          </a:xfrm>
          <a:ln/>
        </p:spPr>
      </p:sp>
      <p:sp>
        <p:nvSpPr>
          <p:cNvPr id="23556" name="Rectangle 3">
            <a:extLst>
              <a:ext uri="{FF2B5EF4-FFF2-40B4-BE49-F238E27FC236}">
                <a16:creationId xmlns:a16="http://schemas.microsoft.com/office/drawing/2014/main" id="{53A036E2-E94E-4909-9FE7-95AECD65E7FC}"/>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i="1" dirty="0">
                <a:latin typeface="+mn-lt"/>
              </a:rPr>
              <a:t>3TC, lamivudine; DTG, dolutegravir; FTC, emtricitabine; ITT-E, intention-to-treat, exposed; LPV, lopinavir; </a:t>
            </a:r>
            <a:r>
              <a:rPr lang="en-US" sz="1200" i="1" dirty="0">
                <a:effectLst/>
                <a:latin typeface="+mn-lt"/>
                <a:ea typeface="Calibri" panose="020F0502020204030204" pitchFamily="34" charset="0"/>
                <a:cs typeface="Times New Roman" panose="02020603050405020304" pitchFamily="18" charset="0"/>
              </a:rPr>
              <a:t>NRTI, nucleos(t)ide reverse transcriptase inhibitor; </a:t>
            </a:r>
            <a:r>
              <a:rPr lang="en-US" i="1" baseline="0" dirty="0">
                <a:latin typeface="+mn-lt"/>
              </a:rPr>
              <a:t>RTV, ritonavir</a:t>
            </a:r>
            <a:r>
              <a:rPr lang="en-US" i="1" dirty="0">
                <a:latin typeface="+mn-lt"/>
              </a:rPr>
              <a:t>.</a:t>
            </a:r>
          </a:p>
          <a:p>
            <a:pPr eaLnBrk="1" hangingPunct="1"/>
            <a:endParaRPr lang="en-US" altLang="en-US" dirty="0">
              <a:latin typeface="+mn-lt"/>
            </a:endParaRPr>
          </a:p>
          <a:p>
            <a:pPr eaLnBrk="1" hangingPunct="1"/>
            <a:r>
              <a:rPr lang="en-US" altLang="en-US" dirty="0">
                <a:latin typeface="+mn-lt"/>
              </a:rPr>
              <a:t>This figure shows that response is maintained, and even with M184V you still have superior outcomes with dolutegravir versus lopinavir/ritonavir.</a:t>
            </a:r>
            <a:endParaRPr lang="en-GB" altLang="en-US" dirty="0">
              <a:latin typeface="+mn-lt"/>
            </a:endParaRPr>
          </a:p>
        </p:txBody>
      </p:sp>
    </p:spTree>
    <p:extLst>
      <p:ext uri="{BB962C8B-B14F-4D97-AF65-F5344CB8AC3E}">
        <p14:creationId xmlns:p14="http://schemas.microsoft.com/office/powerpoint/2010/main" val="2732349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1" kern="1200" dirty="0">
                <a:solidFill>
                  <a:schemeClr val="tx1"/>
                </a:solidFill>
                <a:effectLst/>
                <a:latin typeface="+mn-lt"/>
                <a:ea typeface="+mn-ea"/>
                <a:cs typeface="+mn-cs"/>
              </a:rPr>
              <a:t>3TC, lamivudine; DRV, darunavir; DTG, dolutegravir; FTC, emtricitabine; HBV, hepatitis B virus; NNRTI, nonnucleoside reverse transcriptase inhibitor; RTV, ritonavir; TDF, tenofovir disoproxil fumarate; ZDV, zidovudine.</a:t>
            </a:r>
            <a:endParaRPr lang="en-US" b="0" dirty="0">
              <a:latin typeface="+mn-lt"/>
            </a:endParaRPr>
          </a:p>
          <a:p>
            <a:endParaRPr lang="en-US"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9163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effectLst/>
                <a:latin typeface="Arial" panose="020B0604020202020204" pitchFamily="34" charset="0"/>
                <a:ea typeface="Calibri" panose="020F0502020204030204" pitchFamily="34" charset="0"/>
              </a:rPr>
              <a:t>DRV, darunavir; DTG, dolutegravir; NNRTI, nonnucleoside reverse transcriptase inhibitor; </a:t>
            </a:r>
            <a:r>
              <a:rPr lang="en-US" sz="1800" b="0" i="1" dirty="0">
                <a:effectLst/>
                <a:latin typeface="Arial" panose="020B0604020202020204" pitchFamily="34" charset="0"/>
                <a:ea typeface="Calibri" panose="020F0502020204030204" pitchFamily="34" charset="0"/>
              </a:rPr>
              <a:t>NRTI, nucleos(t)ide reverse transcriptase inhibitor; </a:t>
            </a:r>
            <a:r>
              <a:rPr lang="en-US" sz="1200" b="0" i="1" dirty="0">
                <a:effectLst/>
                <a:latin typeface="Arial" panose="020B0604020202020204" pitchFamily="34" charset="0"/>
                <a:ea typeface="Calibri" panose="020F0502020204030204" pitchFamily="34" charset="0"/>
              </a:rPr>
              <a:t>RTV, ritonavir; TDF, tenofovir disoproxil fumarate; ZDV, zidovudine.</a:t>
            </a:r>
            <a:endParaRPr lang="en-US" b="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7FD48E-47C6-4496-9937-3D6590A9FAE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0364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effectLst/>
                <a:latin typeface="Arial" charset="0"/>
                <a:ea typeface="+mn-ea"/>
                <a:cs typeface="+mn-cs"/>
              </a:rPr>
              <a:t>3TC, lamivudine; AE, adverse event; DRV, darunavir; DTG, dolutegravir; ITT, intention-to-treat; </a:t>
            </a:r>
            <a:r>
              <a:rPr lang="en-US" sz="1200" b="0" i="1" dirty="0">
                <a:effectLst/>
                <a:latin typeface="Arial" panose="020B0604020202020204" pitchFamily="34" charset="0"/>
                <a:ea typeface="Calibri" panose="020F0502020204030204" pitchFamily="34" charset="0"/>
              </a:rPr>
              <a:t>NRTI, nucleos(t)ide reverse transcriptase inhibitor; </a:t>
            </a:r>
            <a:r>
              <a:rPr lang="en-US" sz="1200" b="0" i="1" kern="1200" dirty="0">
                <a:solidFill>
                  <a:schemeClr val="tx1"/>
                </a:solidFill>
                <a:effectLst/>
                <a:latin typeface="Arial" charset="0"/>
                <a:ea typeface="+mn-ea"/>
                <a:cs typeface="+mn-cs"/>
              </a:rPr>
              <a:t>RTV, ritonavir; TDF, tenofovir disoproxil fumarate; ZDV, zidovudine. </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3561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BIC, bictegravir; DRV, darunavir; DTG, dolutegravir; </a:t>
            </a:r>
            <a:r>
              <a:rPr lang="en-US" sz="1200" b="0" i="1" dirty="0">
                <a:effectLst/>
                <a:latin typeface="Arial" panose="020B0604020202020204" pitchFamily="34" charset="0"/>
                <a:ea typeface="Calibri" panose="020F0502020204030204" pitchFamily="34" charset="0"/>
              </a:rPr>
              <a:t>NRTI, nucleos(t)ide reverse transcriptase inhibitor.</a:t>
            </a:r>
            <a:endParaRPr lang="en-US" i="1" dirty="0"/>
          </a:p>
        </p:txBody>
      </p:sp>
      <p:sp>
        <p:nvSpPr>
          <p:cNvPr id="4" name="Slide Number Placeholder 3"/>
          <p:cNvSpPr>
            <a:spLocks noGrp="1"/>
          </p:cNvSpPr>
          <p:nvPr>
            <p:ph type="sldNum" sz="quarter" idx="5"/>
          </p:nvPr>
        </p:nvSpPr>
        <p:spPr/>
        <p:txBody>
          <a:bodyPr/>
          <a:lstStyle/>
          <a:p>
            <a:fld id="{4D2A5AE7-C8E0-4147-9FCF-88CBAB6314B1}" type="slidenum">
              <a:rPr lang="en-US" smtClean="0"/>
              <a:t>20</a:t>
            </a:fld>
            <a:endParaRPr lang="en-US"/>
          </a:p>
        </p:txBody>
      </p:sp>
    </p:spTree>
    <p:extLst>
      <p:ext uri="{BB962C8B-B14F-4D97-AF65-F5344CB8AC3E}">
        <p14:creationId xmlns:p14="http://schemas.microsoft.com/office/powerpoint/2010/main" val="2125571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a:extLst>
              <a:ext uri="{FF2B5EF4-FFF2-40B4-BE49-F238E27FC236}">
                <a16:creationId xmlns:a16="http://schemas.microsoft.com/office/drawing/2014/main" id="{6D3B078E-9DD5-44F7-B221-5126153BD039}"/>
              </a:ext>
            </a:extLst>
          </p:cNvPr>
          <p:cNvSpPr>
            <a:spLocks noGrp="1" noRot="1" noChangeAspect="1" noChangeArrowheads="1" noTextEdit="1"/>
          </p:cNvSpPr>
          <p:nvPr>
            <p:ph type="sldImg"/>
          </p:nvPr>
        </p:nvSpPr>
        <p:spPr>
          <a:ln/>
        </p:spPr>
      </p:sp>
      <p:sp>
        <p:nvSpPr>
          <p:cNvPr id="202755" name="Notes Placeholder 2">
            <a:extLst>
              <a:ext uri="{FF2B5EF4-FFF2-40B4-BE49-F238E27FC236}">
                <a16:creationId xmlns:a16="http://schemas.microsoft.com/office/drawing/2014/main" id="{68E8389D-54AD-49AD-B0C7-12ABC9B3EC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latin typeface="+mn-lt"/>
                <a:cs typeface="Arial" panose="020B0604020202020204" pitchFamily="34" charset="0"/>
              </a:rPr>
              <a:t>ARV, antiretroviral; BIC, bictegravir; DHHS, Department of Health and Human Services; </a:t>
            </a:r>
            <a:r>
              <a:rPr lang="en-US" b="0" i="1" dirty="0">
                <a:latin typeface="+mn-lt"/>
              </a:rPr>
              <a:t>DTG, dolutegravir; EVG, elvitegravir; </a:t>
            </a:r>
            <a:r>
              <a:rPr lang="en-US" sz="1200" b="0" i="1" dirty="0">
                <a:effectLst/>
                <a:latin typeface="+mn-lt"/>
                <a:ea typeface="Calibri" panose="020F0502020204030204" pitchFamily="34" charset="0"/>
                <a:cs typeface="Times New Roman" panose="02020603050405020304" pitchFamily="18" charset="0"/>
              </a:rPr>
              <a:t>INSTI, integrase strand transfer inhibitor; NFV, nelfinavir; NRTI, nucleos(t)ide reverse transcriptase inhibitor; PI, protease inhibitor; RAL, raltegravir.</a:t>
            </a:r>
            <a:endParaRPr lang="en-US" altLang="en-US" i="1" dirty="0">
              <a:latin typeface="+mn-lt"/>
              <a:cs typeface="Arial" panose="020B0604020202020204" pitchFamily="34" charset="0"/>
            </a:endParaRPr>
          </a:p>
          <a:p>
            <a:endParaRPr lang="en-US" altLang="en-US" i="1" dirty="0">
              <a:latin typeface="+mn-lt"/>
              <a:cs typeface="Arial" panose="020B0604020202020204" pitchFamily="34" charset="0"/>
            </a:endParaRPr>
          </a:p>
        </p:txBody>
      </p:sp>
      <p:sp>
        <p:nvSpPr>
          <p:cNvPr id="202756" name="Slide Number Placeholder 3">
            <a:extLst>
              <a:ext uri="{FF2B5EF4-FFF2-40B4-BE49-F238E27FC236}">
                <a16:creationId xmlns:a16="http://schemas.microsoft.com/office/drawing/2014/main" id="{F4B7B72E-5F88-4F8A-8F1E-D0BD7DEA4F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Arial" panose="020B0604020202020204" pitchFamily="34" charset="0"/>
              </a:defRPr>
            </a:lvl1pPr>
            <a:lvl2pPr marL="742950" indent="-285750">
              <a:defRPr sz="2400">
                <a:solidFill>
                  <a:schemeClr val="bg1"/>
                </a:solidFill>
                <a:latin typeface="Arial" panose="020B0604020202020204" pitchFamily="34" charset="0"/>
              </a:defRPr>
            </a:lvl2pPr>
            <a:lvl3pPr marL="1143000" indent="-228600">
              <a:defRPr sz="2400">
                <a:solidFill>
                  <a:schemeClr val="bg1"/>
                </a:solidFill>
                <a:latin typeface="Arial" panose="020B0604020202020204" pitchFamily="34" charset="0"/>
              </a:defRPr>
            </a:lvl3pPr>
            <a:lvl4pPr marL="1600200" indent="-228600">
              <a:defRPr sz="2400">
                <a:solidFill>
                  <a:schemeClr val="bg1"/>
                </a:solidFill>
                <a:latin typeface="Arial" panose="020B0604020202020204" pitchFamily="34" charset="0"/>
              </a:defRPr>
            </a:lvl4pPr>
            <a:lvl5pPr marL="2057400" indent="-22860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FDDF20-7491-4B41-8D8C-BF13EB6677D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74495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CF321AA-F1D8-44D3-A2D3-0AFA8B4AFCFB}"/>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A3AAC1E2-53F7-47D6-A51D-AEFB8093E8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0180" name="Slide Number Placeholder 3">
            <a:extLst>
              <a:ext uri="{FF2B5EF4-FFF2-40B4-BE49-F238E27FC236}">
                <a16:creationId xmlns:a16="http://schemas.microsoft.com/office/drawing/2014/main" id="{8A591B23-31B4-486F-A6D0-2F3265005E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EAD01FD-73AF-44F1-88D2-82F9A1E372EA}" type="slidenum">
              <a:rPr kumimoji="0" lang="en-US" altLang="en-US" sz="13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Arial" panose="020B0604020202020204" pitchFamily="34" charset="0"/>
              </a:rPr>
              <a:t>ART, antiretroviral therapy; </a:t>
            </a:r>
            <a:r>
              <a:rPr lang="en-US" sz="1200" b="0" i="1" dirty="0">
                <a:effectLst/>
                <a:latin typeface="+mn-lt"/>
                <a:ea typeface="Calibri" panose="020F0502020204030204" pitchFamily="34" charset="0"/>
                <a:cs typeface="Times New Roman" panose="02020603050405020304" pitchFamily="18" charset="0"/>
              </a:rPr>
              <a:t>INSTI, integrase strand transfer inhibitor; </a:t>
            </a:r>
            <a:r>
              <a:rPr kumimoji="0" lang="en-US" sz="1200" b="0" i="1" u="none" strike="noStrike" kern="1200" cap="none" spc="0" normalizeH="0" baseline="0" noProof="0" dirty="0" err="1">
                <a:ln>
                  <a:noFill/>
                </a:ln>
                <a:solidFill>
                  <a:prstClr val="black"/>
                </a:solidFill>
                <a:effectLst/>
                <a:uLnTx/>
                <a:uFillTx/>
                <a:latin typeface="+mn-lt"/>
                <a:ea typeface="+mn-ea"/>
                <a:cs typeface="Arial" panose="020B0604020202020204" pitchFamily="34" charset="0"/>
              </a:rPr>
              <a:t>MoA</a:t>
            </a:r>
            <a:r>
              <a:rPr kumimoji="0" lang="en-US" sz="1200" b="0" i="1" u="none" strike="noStrike" kern="1200" cap="none" spc="0" normalizeH="0" baseline="0" noProof="0" dirty="0">
                <a:ln>
                  <a:noFill/>
                </a:ln>
                <a:solidFill>
                  <a:prstClr val="black"/>
                </a:solidFill>
                <a:effectLst/>
                <a:uLnTx/>
                <a:uFillTx/>
                <a:latin typeface="+mn-lt"/>
                <a:ea typeface="+mn-ea"/>
                <a:cs typeface="Arial" panose="020B0604020202020204" pitchFamily="34" charset="0"/>
              </a:rPr>
              <a:t>, mechanism of action; OBR, optimized background regimen; PI, protease inhibitor.</a:t>
            </a:r>
            <a:endParaRPr kumimoji="0" lang="en-US" altLang="en-US" sz="1200" b="0" i="1"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fld id="{69C0E2E3-B658-8A44-9524-92E4EF82CED9}" type="slidenum">
              <a:rPr lang="es-ES" smtClean="0"/>
              <a:t>23</a:t>
            </a:fld>
            <a:endParaRPr lang="es-ES" dirty="0"/>
          </a:p>
        </p:txBody>
      </p:sp>
    </p:spTree>
    <p:extLst>
      <p:ext uri="{BB962C8B-B14F-4D97-AF65-F5344CB8AC3E}">
        <p14:creationId xmlns:p14="http://schemas.microsoft.com/office/powerpoint/2010/main" val="2515923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1200" i="1" dirty="0">
                <a:latin typeface="+mn-lt"/>
              </a:rPr>
              <a:t>ART, antiretroviral therapy; NR, not reported; OBR, optimized background regimen.</a:t>
            </a:r>
          </a:p>
          <a:p>
            <a:endParaRPr lang="en-US" altLang="en-US" sz="1200" i="1" dirty="0">
              <a:latin typeface="+mn-lt"/>
            </a:endParaRPr>
          </a:p>
          <a:p>
            <a:endParaRPr lang="en-US" altLang="en-US" sz="1200" i="1" dirty="0">
              <a:latin typeface="+mn-lt"/>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83695" indent="-300389">
              <a:defRPr b="1">
                <a:solidFill>
                  <a:schemeClr val="tx1"/>
                </a:solidFill>
                <a:latin typeface="Arial" panose="020B0604020202020204" pitchFamily="34" charset="0"/>
              </a:defRPr>
            </a:lvl2pPr>
            <a:lvl3pPr marL="1206588" indent="-239975">
              <a:defRPr b="1">
                <a:solidFill>
                  <a:schemeClr val="tx1"/>
                </a:solidFill>
                <a:latin typeface="Arial" panose="020B0604020202020204" pitchFamily="34" charset="0"/>
              </a:defRPr>
            </a:lvl3pPr>
            <a:lvl4pPr marL="1689894" indent="-239975">
              <a:defRPr b="1">
                <a:solidFill>
                  <a:schemeClr val="tx1"/>
                </a:solidFill>
                <a:latin typeface="Arial" panose="020B0604020202020204" pitchFamily="34" charset="0"/>
              </a:defRPr>
            </a:lvl4pPr>
            <a:lvl5pPr marL="2173200" indent="-239975">
              <a:defRPr b="1">
                <a:solidFill>
                  <a:schemeClr val="tx1"/>
                </a:solidFill>
                <a:latin typeface="Arial" panose="020B0604020202020204" pitchFamily="34" charset="0"/>
              </a:defRPr>
            </a:lvl5pPr>
            <a:lvl6pPr marL="2656506" indent="-239975" eaLnBrk="0" fontAlgn="base" hangingPunct="0">
              <a:spcBef>
                <a:spcPct val="0"/>
              </a:spcBef>
              <a:spcAft>
                <a:spcPct val="0"/>
              </a:spcAft>
              <a:defRPr b="1">
                <a:solidFill>
                  <a:schemeClr val="tx1"/>
                </a:solidFill>
                <a:latin typeface="Arial" panose="020B0604020202020204" pitchFamily="34" charset="0"/>
              </a:defRPr>
            </a:lvl6pPr>
            <a:lvl7pPr marL="3139812" indent="-239975" eaLnBrk="0" fontAlgn="base" hangingPunct="0">
              <a:spcBef>
                <a:spcPct val="0"/>
              </a:spcBef>
              <a:spcAft>
                <a:spcPct val="0"/>
              </a:spcAft>
              <a:defRPr b="1">
                <a:solidFill>
                  <a:schemeClr val="tx1"/>
                </a:solidFill>
                <a:latin typeface="Arial" panose="020B0604020202020204" pitchFamily="34" charset="0"/>
              </a:defRPr>
            </a:lvl7pPr>
            <a:lvl8pPr marL="3623118" indent="-239975" eaLnBrk="0" fontAlgn="base" hangingPunct="0">
              <a:spcBef>
                <a:spcPct val="0"/>
              </a:spcBef>
              <a:spcAft>
                <a:spcPct val="0"/>
              </a:spcAft>
              <a:defRPr b="1">
                <a:solidFill>
                  <a:schemeClr val="tx1"/>
                </a:solidFill>
                <a:latin typeface="Arial" panose="020B0604020202020204" pitchFamily="34" charset="0"/>
              </a:defRPr>
            </a:lvl8pPr>
            <a:lvl9pPr marL="4106424" indent="-239975"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966612" rtl="0" eaLnBrk="1" fontAlgn="base" latinLnBrk="0" hangingPunct="1">
              <a:lnSpc>
                <a:spcPct val="100000"/>
              </a:lnSpc>
              <a:spcBef>
                <a:spcPct val="0"/>
              </a:spcBef>
              <a:spcAft>
                <a:spcPct val="0"/>
              </a:spcAft>
              <a:buClrTx/>
              <a:buSzTx/>
              <a:buFontTx/>
              <a:buNone/>
              <a:tabLst/>
              <a:defRPr/>
            </a:pPr>
            <a:fld id="{C2CFFF2F-615E-4082-A8B4-C0B05070D0D4}"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24</a:t>
            </a:fld>
            <a:endPar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10026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1200" i="1" dirty="0">
                <a:latin typeface="+mn-lt"/>
              </a:rPr>
              <a:t>AE, adverse event; d/c, discontinuation; CMV, cytomegalovirus; CVD, cardiovascular disease.</a:t>
            </a:r>
            <a:endParaRPr lang="en-US" sz="1200" i="1" dirty="0">
              <a:latin typeface="+mn-lt"/>
            </a:endParaRPr>
          </a:p>
          <a:p>
            <a:endParaRPr lang="en-US" sz="1200" i="1" dirty="0">
              <a:latin typeface="+mn-lt"/>
            </a:endParaRPr>
          </a:p>
          <a:p>
            <a:endParaRPr lang="en-US" altLang="en-US" sz="1200" i="1" dirty="0">
              <a:latin typeface="+mn-lt"/>
            </a:endParaRPr>
          </a:p>
        </p:txBody>
      </p:sp>
      <p:sp>
        <p:nvSpPr>
          <p:cNvPr id="6861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83695" indent="-300389">
              <a:defRPr b="1">
                <a:solidFill>
                  <a:schemeClr val="tx1"/>
                </a:solidFill>
                <a:latin typeface="Arial" panose="020B0604020202020204" pitchFamily="34" charset="0"/>
              </a:defRPr>
            </a:lvl2pPr>
            <a:lvl3pPr marL="1206588" indent="-239975">
              <a:defRPr b="1">
                <a:solidFill>
                  <a:schemeClr val="tx1"/>
                </a:solidFill>
                <a:latin typeface="Arial" panose="020B0604020202020204" pitchFamily="34" charset="0"/>
              </a:defRPr>
            </a:lvl3pPr>
            <a:lvl4pPr marL="1689894" indent="-239975">
              <a:defRPr b="1">
                <a:solidFill>
                  <a:schemeClr val="tx1"/>
                </a:solidFill>
                <a:latin typeface="Arial" panose="020B0604020202020204" pitchFamily="34" charset="0"/>
              </a:defRPr>
            </a:lvl4pPr>
            <a:lvl5pPr marL="2173200" indent="-239975">
              <a:defRPr b="1">
                <a:solidFill>
                  <a:schemeClr val="tx1"/>
                </a:solidFill>
                <a:latin typeface="Arial" panose="020B0604020202020204" pitchFamily="34" charset="0"/>
              </a:defRPr>
            </a:lvl5pPr>
            <a:lvl6pPr marL="2656506" indent="-239975" eaLnBrk="0" fontAlgn="base" hangingPunct="0">
              <a:spcBef>
                <a:spcPct val="0"/>
              </a:spcBef>
              <a:spcAft>
                <a:spcPct val="0"/>
              </a:spcAft>
              <a:defRPr b="1">
                <a:solidFill>
                  <a:schemeClr val="tx1"/>
                </a:solidFill>
                <a:latin typeface="Arial" panose="020B0604020202020204" pitchFamily="34" charset="0"/>
              </a:defRPr>
            </a:lvl6pPr>
            <a:lvl7pPr marL="3139812" indent="-239975" eaLnBrk="0" fontAlgn="base" hangingPunct="0">
              <a:spcBef>
                <a:spcPct val="0"/>
              </a:spcBef>
              <a:spcAft>
                <a:spcPct val="0"/>
              </a:spcAft>
              <a:defRPr b="1">
                <a:solidFill>
                  <a:schemeClr val="tx1"/>
                </a:solidFill>
                <a:latin typeface="Arial" panose="020B0604020202020204" pitchFamily="34" charset="0"/>
              </a:defRPr>
            </a:lvl7pPr>
            <a:lvl8pPr marL="3623118" indent="-239975" eaLnBrk="0" fontAlgn="base" hangingPunct="0">
              <a:spcBef>
                <a:spcPct val="0"/>
              </a:spcBef>
              <a:spcAft>
                <a:spcPct val="0"/>
              </a:spcAft>
              <a:defRPr b="1">
                <a:solidFill>
                  <a:schemeClr val="tx1"/>
                </a:solidFill>
                <a:latin typeface="Arial" panose="020B0604020202020204" pitchFamily="34" charset="0"/>
              </a:defRPr>
            </a:lvl8pPr>
            <a:lvl9pPr marL="4106424" indent="-239975"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966612" rtl="0" eaLnBrk="1" fontAlgn="base" latinLnBrk="0" hangingPunct="1">
              <a:lnSpc>
                <a:spcPct val="100000"/>
              </a:lnSpc>
              <a:spcBef>
                <a:spcPct val="0"/>
              </a:spcBef>
              <a:spcAft>
                <a:spcPct val="0"/>
              </a:spcAft>
              <a:buClrTx/>
              <a:buSzTx/>
              <a:buFontTx/>
              <a:buNone/>
              <a:tabLst/>
              <a:defRPr/>
            </a:pPr>
            <a:fld id="{C2CFFF2F-615E-4082-A8B4-C0B05070D0D4}"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25</a:t>
            </a:fld>
            <a:endPar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26945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dirty="0"/>
              <a:t>ARV, antiretroviral; FTR, fostemsavir; OBR, optimized background regimen.</a:t>
            </a:r>
          </a:p>
          <a:p>
            <a:endParaRPr lang="en-GB" sz="1200" i="1" dirty="0"/>
          </a:p>
          <a:p>
            <a:endParaRPr lang="en-GB" sz="1200" i="1" dirty="0"/>
          </a:p>
        </p:txBody>
      </p:sp>
      <p:sp>
        <p:nvSpPr>
          <p:cNvPr id="4" name="Slide Number Placeholder 3"/>
          <p:cNvSpPr>
            <a:spLocks noGrp="1"/>
          </p:cNvSpPr>
          <p:nvPr>
            <p:ph type="sldNum" sz="quarter" idx="5"/>
          </p:nvPr>
        </p:nvSpPr>
        <p:spPr/>
        <p:txBody>
          <a:bodyPr/>
          <a:lstStyle/>
          <a:p>
            <a:pPr marL="0" marR="0" lvl="0" indent="0" algn="r" defTabSz="966612"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10337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eaLnBrk="0" fontAlgn="base" hangingPunct="0">
              <a:spcBef>
                <a:spcPct val="30000"/>
              </a:spcBef>
              <a:spcAft>
                <a:spcPct val="0"/>
              </a:spcAft>
              <a:defRPr/>
            </a:pPr>
            <a:r>
              <a:rPr lang="en-GB" b="0" i="1" kern="0" dirty="0">
                <a:solidFill>
                  <a:srgbClr val="000000"/>
                </a:solidFill>
                <a:latin typeface="+mn-lt"/>
                <a:cs typeface="Calibri" panose="020F0502020204030204" pitchFamily="34" charset="0"/>
              </a:rPr>
              <a:t>AE, adverse event; d/c, discontinuation; FTR, fostemsavir; IRIS, </a:t>
            </a:r>
            <a:r>
              <a:rPr lang="en-US" b="0" i="1" dirty="0">
                <a:solidFill>
                  <a:srgbClr val="222222"/>
                </a:solidFill>
                <a:effectLst/>
                <a:latin typeface="+mn-lt"/>
              </a:rPr>
              <a:t>immune reconstitution inflammatory syndrome.</a:t>
            </a:r>
            <a:endParaRPr lang="en-GB" i="1" kern="0" dirty="0">
              <a:solidFill>
                <a:srgbClr val="000000"/>
              </a:solidFill>
              <a:latin typeface="+mn-lt"/>
              <a:cs typeface="Calibri" panose="020F0502020204030204" pitchFamily="34" charset="0"/>
            </a:endParaRPr>
          </a:p>
          <a:p>
            <a:endParaRPr lang="en-US" i="1" dirty="0">
              <a:latin typeface="+mn-lt"/>
            </a:endParaRPr>
          </a:p>
        </p:txBody>
      </p:sp>
      <p:sp>
        <p:nvSpPr>
          <p:cNvPr id="4" name="Slide Number Placeholder 3"/>
          <p:cNvSpPr>
            <a:spLocks noGrp="1"/>
          </p:cNvSpPr>
          <p:nvPr>
            <p:ph type="sldNum" sz="quarter" idx="5"/>
          </p:nvPr>
        </p:nvSpPr>
        <p:spPr/>
        <p:txBody>
          <a:bodyPr/>
          <a:lstStyle/>
          <a:p>
            <a:pPr marL="0" marR="0" lvl="0" indent="0" algn="r" defTabSz="966612"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27</a:t>
            </a:fld>
            <a:endPar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76988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ART, antiretroviral therapy; ARV, antiretroviral; LEN, </a:t>
            </a:r>
            <a:r>
              <a:rPr lang="en-US" sz="1200" b="0" i="1" dirty="0"/>
              <a:t>lenacapavir; OBR, optimized background regimen; PWH, people with HIV</a:t>
            </a:r>
            <a:r>
              <a:rPr lang="en-US" b="0" i="1" dirty="0"/>
              <a:t>.</a:t>
            </a:r>
            <a:endParaRPr lang="en-US" b="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05269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LEN, </a:t>
            </a:r>
            <a:r>
              <a:rPr lang="en-US" sz="1200" i="1" dirty="0" err="1"/>
              <a:t>lenacapavir</a:t>
            </a:r>
            <a:r>
              <a:rPr lang="en-US" sz="1200" i="1" dirty="0"/>
              <a:t>.</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alt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5362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LEN, </a:t>
            </a:r>
            <a:r>
              <a:rPr lang="en-US" sz="1200" i="1" dirty="0" err="1"/>
              <a:t>lenacapavir</a:t>
            </a:r>
            <a:r>
              <a:rPr lang="en-US" sz="1200" i="1" dirty="0"/>
              <a:t>; OBR, optimized background regimen.</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alt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0944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err="1"/>
              <a:t>ISR</a:t>
            </a:r>
            <a:r>
              <a:rPr lang="en-US" i="1" dirty="0"/>
              <a:t>, injection-site reaction.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F87DEB-4FF4-407B-9298-C7A6657550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0692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mn-lt"/>
                <a:cs typeface="Arial" panose="020B0604020202020204" pitchFamily="34" charset="0"/>
              </a:rPr>
              <a:t>ARV, antiretroviral; DHHS, Department of Health and Human Services.</a:t>
            </a:r>
          </a:p>
        </p:txBody>
      </p:sp>
      <p:sp>
        <p:nvSpPr>
          <p:cNvPr id="4" name="Slide Number Placeholder 3"/>
          <p:cNvSpPr>
            <a:spLocks noGrp="1"/>
          </p:cNvSpPr>
          <p:nvPr>
            <p:ph type="sldNum" sz="quarter" idx="5"/>
          </p:nvPr>
        </p:nvSpPr>
        <p:spPr/>
        <p:txBody>
          <a:bodyPr/>
          <a:lstStyle/>
          <a:p>
            <a:fld id="{8BE05441-AB89-684C-9CF3-AD7EB8A5D8E6}" type="slidenum">
              <a:rPr lang="en-US" smtClean="0"/>
              <a:t>34</a:t>
            </a:fld>
            <a:endParaRPr lang="en-US" dirty="0"/>
          </a:p>
        </p:txBody>
      </p:sp>
    </p:spTree>
    <p:extLst>
      <p:ext uri="{BB962C8B-B14F-4D97-AF65-F5344CB8AC3E}">
        <p14:creationId xmlns:p14="http://schemas.microsoft.com/office/powerpoint/2010/main" val="3273046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i="1" dirty="0"/>
              <a:t>ART, antiretroviral therapy.</a:t>
            </a:r>
          </a:p>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2A5AE7-C8E0-4147-9FCF-88CBAB6314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36951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mn-lt"/>
                <a:cs typeface="Arial" panose="020B0604020202020204" pitchFamily="34" charset="0"/>
              </a:rPr>
              <a:t>ABC, abacavir; ART, antiretroviral therapy; BIC, </a:t>
            </a:r>
            <a:r>
              <a:rPr lang="en-US" sz="1200" i="1" dirty="0" err="1">
                <a:latin typeface="+mn-lt"/>
                <a:cs typeface="Arial" panose="020B0604020202020204" pitchFamily="34" charset="0"/>
              </a:rPr>
              <a:t>bictegravir</a:t>
            </a:r>
            <a:r>
              <a:rPr lang="en-US" sz="1200" i="1" dirty="0">
                <a:latin typeface="+mn-lt"/>
                <a:cs typeface="Arial" panose="020B0604020202020204" pitchFamily="34" charset="0"/>
              </a:rPr>
              <a:t>; DTG, dolutegravir; HBV, hepatitis B virus; PI, protease inhibitor; VF, virologic failure.</a:t>
            </a:r>
          </a:p>
          <a:p>
            <a:endParaRPr lang="en-US" sz="1200" i="1" dirty="0">
              <a:latin typeface="+mn-lt"/>
              <a:cs typeface="Arial" panose="020B0604020202020204" pitchFamily="34" charset="0"/>
            </a:endParaRPr>
          </a:p>
          <a:p>
            <a:endParaRPr lang="en-US" sz="1200" i="1" dirty="0">
              <a:latin typeface="+mn-lt"/>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alt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90577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mn-lt"/>
                <a:cs typeface="Arial" panose="020B0604020202020204" pitchFamily="34" charset="0"/>
              </a:rPr>
              <a:t>LPV, lopinavir; RAL, raltegravir; RTV, ritonavir; VF, virologic failure.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latin typeface="+mn-lt"/>
              <a:cs typeface="Arial" panose="020B0604020202020204" pitchFamily="34" charset="0"/>
            </a:endParaRPr>
          </a:p>
          <a:p>
            <a:endParaRPr lang="en-US" altLang="en-US" sz="1200" dirty="0">
              <a:latin typeface="+mn-lt"/>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lnSpc>
                <a:spcPct val="90000"/>
              </a:lnSpc>
              <a:spcBef>
                <a:spcPct val="15000"/>
              </a:spcBef>
              <a:buChar char="•"/>
              <a:defRPr sz="1000">
                <a:solidFill>
                  <a:schemeClr val="tx1"/>
                </a:solidFill>
                <a:latin typeface="Arial" panose="020B0604020202020204" pitchFamily="34" charset="0"/>
              </a:defRPr>
            </a:lvl1pPr>
            <a:lvl2pPr marL="742950" indent="-285750" defTabSz="942975">
              <a:lnSpc>
                <a:spcPct val="90000"/>
              </a:lnSpc>
              <a:spcBef>
                <a:spcPct val="15000"/>
              </a:spcBef>
              <a:buChar char="•"/>
              <a:defRPr sz="1000">
                <a:solidFill>
                  <a:schemeClr val="tx1"/>
                </a:solidFill>
                <a:latin typeface="Arial" panose="020B0604020202020204" pitchFamily="34" charset="0"/>
              </a:defRPr>
            </a:lvl2pPr>
            <a:lvl3pPr marL="1143000" indent="-228600" defTabSz="942975">
              <a:lnSpc>
                <a:spcPct val="90000"/>
              </a:lnSpc>
              <a:spcBef>
                <a:spcPct val="15000"/>
              </a:spcBef>
              <a:buChar char="•"/>
              <a:defRPr sz="1000">
                <a:solidFill>
                  <a:schemeClr val="tx1"/>
                </a:solidFill>
                <a:latin typeface="Arial" panose="020B0604020202020204" pitchFamily="34" charset="0"/>
              </a:defRPr>
            </a:lvl3pPr>
            <a:lvl4pPr marL="1600200" indent="-228600" defTabSz="942975">
              <a:spcBef>
                <a:spcPct val="30000"/>
              </a:spcBef>
              <a:buChar char="•"/>
              <a:defRPr sz="1000">
                <a:solidFill>
                  <a:schemeClr val="tx1"/>
                </a:solidFill>
                <a:latin typeface="Arial" panose="020B0604020202020204" pitchFamily="34" charset="0"/>
              </a:defRPr>
            </a:lvl4pPr>
            <a:lvl5pPr marL="2057400" indent="-228600" defTabSz="942975">
              <a:spcBef>
                <a:spcPct val="30000"/>
              </a:spcBef>
              <a:buChar char="•"/>
              <a:defRPr sz="1000">
                <a:solidFill>
                  <a:schemeClr val="tx1"/>
                </a:solidFill>
                <a:latin typeface="Arial" panose="020B0604020202020204" pitchFamily="34" charset="0"/>
              </a:defRPr>
            </a:lvl5pPr>
            <a:lvl6pPr marL="25146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6pPr>
            <a:lvl7pPr marL="29718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7pPr>
            <a:lvl8pPr marL="34290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8pPr>
            <a:lvl9pPr marL="38862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9pPr>
          </a:lstStyle>
          <a:p>
            <a:pPr marL="0" marR="0" lvl="0" indent="0" algn="r" defTabSz="942975" rtl="0" eaLnBrk="1" fontAlgn="base" latinLnBrk="0" hangingPunct="1">
              <a:lnSpc>
                <a:spcPct val="100000"/>
              </a:lnSpc>
              <a:spcBef>
                <a:spcPct val="0"/>
              </a:spcBef>
              <a:spcAft>
                <a:spcPct val="0"/>
              </a:spcAft>
              <a:buClrTx/>
              <a:buSzTx/>
              <a:buFontTx/>
              <a:buNone/>
              <a:tabLst/>
              <a:defRPr/>
            </a:pPr>
            <a:fld id="{1E0C173E-06C4-4710-A79B-B61D20F71F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42975"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79166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ARV, antiretroviral; BIC, bictegravir; BL, baseline; FTC, emtricitabine;</a:t>
            </a:r>
            <a:r>
              <a:rPr lang="en-US" sz="1200" b="0" i="1" dirty="0">
                <a:effectLst/>
                <a:latin typeface="+mn-lt"/>
                <a:ea typeface="Calibri" panose="020F0502020204030204" pitchFamily="34" charset="0"/>
                <a:cs typeface="Times New Roman" panose="02020603050405020304" pitchFamily="18" charset="0"/>
              </a:rPr>
              <a:t> </a:t>
            </a:r>
            <a:r>
              <a:rPr lang="en-US" sz="1200" i="1" dirty="0">
                <a:effectLst/>
                <a:latin typeface="+mn-lt"/>
                <a:ea typeface="Calibri" panose="020F0502020204030204" pitchFamily="34" charset="0"/>
              </a:rPr>
              <a:t>INSTI, integrase strand transfer inhibitor; </a:t>
            </a:r>
            <a:r>
              <a:rPr lang="en-US" sz="1200" b="0" i="1" dirty="0">
                <a:effectLst/>
                <a:latin typeface="+mn-lt"/>
                <a:ea typeface="Calibri" panose="020F0502020204030204" pitchFamily="34" charset="0"/>
                <a:cs typeface="Times New Roman" panose="02020603050405020304" pitchFamily="18" charset="0"/>
              </a:rPr>
              <a:t>NNRTI, nonnucleoside reverse transcriptase inhibitor; NRTI, nucleos(t)ide reverse transcriptase inhibitor; PI, protease inhibitor;</a:t>
            </a:r>
            <a:r>
              <a:rPr lang="en-US" i="1" dirty="0"/>
              <a:t> PWH, people with HIV; TAF, tenofovir alafenamide.</a:t>
            </a:r>
          </a:p>
          <a:p>
            <a:endParaRPr lang="en-US" i="1" dirty="0"/>
          </a:p>
          <a:p>
            <a:r>
              <a:rPr lang="en-US" i="0" dirty="0"/>
              <a:t>This isn’t the only study that has demonstrated that </a:t>
            </a:r>
            <a:r>
              <a:rPr lang="en-US" i="0" dirty="0" err="1"/>
              <a:t>bictegravir</a:t>
            </a:r>
            <a:r>
              <a:rPr lang="en-US" i="0" dirty="0"/>
              <a:t> has a high resistance barrier when switching. This study enrolled Black people with HIV with virologic suppression. Some of them had resistance, and some of them didn’t. They either continued their baseline regimen or switched to </a:t>
            </a:r>
            <a:r>
              <a:rPr lang="en-US" i="0" dirty="0" err="1"/>
              <a:t>bictegravir</a:t>
            </a:r>
            <a:r>
              <a:rPr lang="en-US" i="0" dirty="0"/>
              <a:t>/FTC/TAF. As you can see from the figure, the switch strategy was very, very successful regardless of whether there was baseline resistance.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0839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BIC, bictegravir; FTC, emtricitabine; </a:t>
            </a:r>
            <a:r>
              <a:rPr lang="en-US" sz="1200" i="1" dirty="0">
                <a:effectLst/>
                <a:latin typeface="+mn-lt"/>
                <a:ea typeface="Calibri" panose="020F0502020204030204" pitchFamily="34" charset="0"/>
              </a:rPr>
              <a:t>INSTI, integrase strand transfer inhibitor; </a:t>
            </a:r>
            <a:r>
              <a:rPr lang="en-US" sz="1200" b="0" i="1" dirty="0">
                <a:effectLst/>
                <a:latin typeface="+mn-lt"/>
                <a:ea typeface="Calibri" panose="020F0502020204030204" pitchFamily="34" charset="0"/>
                <a:cs typeface="Times New Roman" panose="02020603050405020304" pitchFamily="18" charset="0"/>
              </a:rPr>
              <a:t>NRTI, nucleos(t)ide reverse transcriptase inhibitor; PI, protease inhibitor;</a:t>
            </a:r>
            <a:r>
              <a:rPr lang="en-US" i="1" dirty="0"/>
              <a:t> R, resistant; TAF, tenofovir alafenamide.</a:t>
            </a:r>
          </a:p>
          <a:p>
            <a:endParaRPr lang="en-US" dirty="0"/>
          </a:p>
          <a:p>
            <a:r>
              <a:rPr lang="en-US" dirty="0"/>
              <a:t>This is a pooled analysis of six Phase III studies of patients with viral suppression at baseline who had M184V detected in at least 10% of their viruses. It really looks magnificent. These are the sort of results you might see in hepatitis C studies. Nearly all the patients maintained viral suppression whether or not they had M184V.</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38</a:t>
            </a:fld>
            <a:endParaRPr lang="en-US" altLang="en-US" dirty="0"/>
          </a:p>
        </p:txBody>
      </p:sp>
    </p:spTree>
    <p:extLst>
      <p:ext uri="{BB962C8B-B14F-4D97-AF65-F5344CB8AC3E}">
        <p14:creationId xmlns:p14="http://schemas.microsoft.com/office/powerpoint/2010/main" val="23811287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73161" rtl="0" eaLnBrk="1" fontAlgn="auto" latinLnBrk="0" hangingPunct="1">
              <a:lnSpc>
                <a:spcPct val="100000"/>
              </a:lnSpc>
              <a:spcBef>
                <a:spcPts val="0"/>
              </a:spcBef>
              <a:spcAft>
                <a:spcPts val="0"/>
              </a:spcAft>
              <a:buClrTx/>
              <a:buSzTx/>
              <a:buFontTx/>
              <a:buNone/>
              <a:tabLst/>
              <a:defRPr/>
            </a:pPr>
            <a:r>
              <a:rPr lang="en-US" sz="1200" b="0" i="1" dirty="0">
                <a:latin typeface="+mn-lt"/>
                <a:cs typeface="Arial" panose="020B0604020202020204" pitchFamily="34" charset="0"/>
              </a:rPr>
              <a:t>ART, antiretroviral therapy; BIC, bictegravir; DTG, dolutegravir; FTC, emtricitabine; </a:t>
            </a:r>
            <a:r>
              <a:rPr lang="en-US" sz="1200" b="0" i="1" dirty="0">
                <a:effectLst/>
                <a:latin typeface="+mn-lt"/>
                <a:ea typeface="Calibri" panose="020F0502020204030204" pitchFamily="34" charset="0"/>
                <a:cs typeface="Times New Roman" panose="02020603050405020304" pitchFamily="18" charset="0"/>
              </a:rPr>
              <a:t>NNRTI, nonnucleoside reverse transcriptase inhibitor; NRTI, nucleos(t)ide reverse transcriptase inhibitor; PI, protease inhibitor; </a:t>
            </a:r>
            <a:r>
              <a:rPr lang="en-US" sz="1200" b="0" i="1" dirty="0">
                <a:latin typeface="+mn-lt"/>
                <a:cs typeface="Arial" panose="020B0604020202020204" pitchFamily="34" charset="0"/>
              </a:rPr>
              <a:t>TAF, tenofovir alafenamide.</a:t>
            </a:r>
          </a:p>
          <a:p>
            <a:pPr defTabSz="873161">
              <a:defRPr/>
            </a:pPr>
            <a:endParaRPr lang="en-US" sz="1200" i="1" dirty="0">
              <a:latin typeface="+mn-lt"/>
              <a:cs typeface="Arial" panose="020B0604020202020204" pitchFamily="34"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pPr marL="0" marR="0" lvl="0" indent="0" algn="r" defTabSz="873161"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873161"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09100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latin typeface="+mn-lt"/>
              </a:rPr>
              <a:t>BIC, bictegravir; DTG, dolutegravir; FTC, emtricitabine; </a:t>
            </a:r>
            <a:r>
              <a:rPr lang="en-US" sz="1200" b="0" i="1" dirty="0">
                <a:effectLst/>
                <a:latin typeface="+mn-lt"/>
                <a:ea typeface="Calibri" panose="020F0502020204030204" pitchFamily="34" charset="0"/>
              </a:rPr>
              <a:t>NRTI, nucleos(t)ide reverse transcriptase inhibitor; </a:t>
            </a:r>
            <a:r>
              <a:rPr lang="en-US" sz="1200" b="0" i="1" dirty="0">
                <a:latin typeface="+mn-lt"/>
              </a:rPr>
              <a:t>TAF, tenofovir alafenamide; TAM, thymidine analog mutation.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latin typeface="+mn-lt"/>
            </a:endParaRPr>
          </a:p>
          <a:p>
            <a:endParaRPr lang="en-US" sz="12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alt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53466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effectLst/>
                <a:latin typeface="+mn-lt"/>
                <a:ea typeface="Calibri" panose="020F0502020204030204" pitchFamily="34" charset="0"/>
              </a:rPr>
              <a:t>INSTI, integrase strand transfer inhibitor; </a:t>
            </a:r>
            <a:r>
              <a:rPr lang="en-US" sz="1200" b="0" i="1" dirty="0">
                <a:effectLst/>
                <a:latin typeface="+mn-lt"/>
                <a:ea typeface="Calibri" panose="020F0502020204030204" pitchFamily="34" charset="0"/>
                <a:cs typeface="Times New Roman" panose="02020603050405020304" pitchFamily="18" charset="0"/>
              </a:rPr>
              <a:t>NRTI, nucleos(t)ide reverse transcriptase inhibitor.</a:t>
            </a:r>
            <a:endParaRPr lang="en-US" dirty="0"/>
          </a:p>
        </p:txBody>
      </p:sp>
      <p:sp>
        <p:nvSpPr>
          <p:cNvPr id="4" name="Slide Number Placeholder 3"/>
          <p:cNvSpPr>
            <a:spLocks noGrp="1"/>
          </p:cNvSpPr>
          <p:nvPr>
            <p:ph type="sldNum" sz="quarter" idx="5"/>
          </p:nvPr>
        </p:nvSpPr>
        <p:spPr/>
        <p:txBody>
          <a:bodyPr/>
          <a:lstStyle/>
          <a:p>
            <a:fld id="{4D2A5AE7-C8E0-4147-9FCF-88CBAB6314B1}" type="slidenum">
              <a:rPr lang="en-US" smtClean="0"/>
              <a:t>41</a:t>
            </a:fld>
            <a:endParaRPr lang="en-US" dirty="0"/>
          </a:p>
        </p:txBody>
      </p:sp>
    </p:spTree>
    <p:extLst>
      <p:ext uri="{BB962C8B-B14F-4D97-AF65-F5344CB8AC3E}">
        <p14:creationId xmlns:p14="http://schemas.microsoft.com/office/powerpoint/2010/main" val="5733389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0" i="1" dirty="0"/>
              <a:t>PrEP, pre-exposure prophylaxis.</a:t>
            </a:r>
            <a:endParaRPr lang="en-GB"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573827-3860-4FD7-A787-023EABA887E6}"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5170" name="Rectangle 2"/>
          <p:cNvSpPr>
            <a:spLocks noGrp="1" noRot="1" noChangeAspect="1" noChangeArrowheads="1" noTextEdit="1"/>
          </p:cNvSpPr>
          <p:nvPr>
            <p:ph type="sldImg"/>
          </p:nvPr>
        </p:nvSpPr>
        <p:spPr>
          <a:xfrm>
            <a:off x="457200" y="720725"/>
            <a:ext cx="6402388" cy="3602038"/>
          </a:xfrm>
          <a:ln/>
        </p:spPr>
      </p:sp>
      <p:sp>
        <p:nvSpPr>
          <p:cNvPr id="135171" name="Rectangle 3"/>
          <p:cNvSpPr>
            <a:spLocks noGrp="1" noChangeArrowheads="1"/>
          </p:cNvSpPr>
          <p:nvPr>
            <p:ph type="body" idx="1"/>
          </p:nvPr>
        </p:nvSpPr>
        <p:spPr/>
        <p:txBody>
          <a:bodyPr lIns="96641" tIns="48320" rIns="96641" bIns="48320"/>
          <a:lstStyle/>
          <a:p>
            <a:r>
              <a:rPr lang="en-US" sz="1200" b="0" i="1" dirty="0">
                <a:effectLst/>
                <a:latin typeface="+mn-lt"/>
                <a:ea typeface="Calibri" panose="020F0502020204030204" pitchFamily="34" charset="0"/>
              </a:rPr>
              <a:t>ART, antiretroviral therapy; NNRTI, nonnucleoside reverse transcriptase inhibitor; NRTI, nucleos(t)ide reverse transcriptase inhibitor; </a:t>
            </a:r>
            <a:r>
              <a:rPr lang="en-US" sz="1200" b="0" i="1" dirty="0">
                <a:latin typeface="+mn-lt"/>
              </a:rPr>
              <a:t>ZDV, zidovudine.</a:t>
            </a:r>
          </a:p>
          <a:p>
            <a:endParaRPr lang="en-US" sz="1200" i="1" dirty="0">
              <a:latin typeface="+mn-lt"/>
            </a:endParaRPr>
          </a:p>
          <a:p>
            <a:endParaRPr lang="en-US" sz="1200" i="1" dirty="0">
              <a:latin typeface="+mn-lt"/>
            </a:endParaRPr>
          </a:p>
        </p:txBody>
      </p:sp>
    </p:spTree>
    <p:extLst>
      <p:ext uri="{BB962C8B-B14F-4D97-AF65-F5344CB8AC3E}">
        <p14:creationId xmlns:p14="http://schemas.microsoft.com/office/powerpoint/2010/main" val="3423275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i="1" dirty="0">
                <a:effectLst/>
                <a:latin typeface="+mn-lt"/>
                <a:ea typeface="Calibri" panose="020F0502020204030204" pitchFamily="34" charset="0"/>
              </a:rPr>
              <a:t>ART, antiretroviral therapy; CNICS, Centers for AIDS Research Network of Integrated Clinical Systems.</a:t>
            </a:r>
          </a:p>
          <a:p>
            <a:pPr marL="0" marR="0">
              <a:spcBef>
                <a:spcPts val="0"/>
              </a:spcBef>
              <a:spcAft>
                <a:spcPts val="0"/>
              </a:spcAft>
            </a:pPr>
            <a:endParaRPr lang="en-US" sz="1200" dirty="0">
              <a:effectLst/>
              <a:latin typeface="+mn-lt"/>
              <a:ea typeface="Calibri" panose="020F0502020204030204" pitchFamily="34"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5FB3F0-D852-4D56-BE75-172E4915761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5032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mn-lt"/>
                <a:cs typeface="Arial" panose="020B0604020202020204" pitchFamily="34" charset="0"/>
              </a:rPr>
              <a:t>ART, antiretroviral therapy.</a:t>
            </a:r>
          </a:p>
        </p:txBody>
      </p:sp>
      <p:sp>
        <p:nvSpPr>
          <p:cNvPr id="4" name="Slide Number Placeholder 3"/>
          <p:cNvSpPr>
            <a:spLocks noGrp="1"/>
          </p:cNvSpPr>
          <p:nvPr>
            <p:ph type="sldNum" sz="quarter" idx="5"/>
          </p:nvPr>
        </p:nvSpPr>
        <p:spPr/>
        <p:txBody>
          <a:bodyPr/>
          <a:lstStyle/>
          <a:p>
            <a:fld id="{69C0E2E3-B658-8A44-9524-92E4EF82CED9}" type="slidenum">
              <a:rPr lang="es-ES" smtClean="0"/>
              <a:t>8</a:t>
            </a:fld>
            <a:endParaRPr lang="es-ES" dirty="0"/>
          </a:p>
        </p:txBody>
      </p:sp>
    </p:spTree>
    <p:extLst>
      <p:ext uri="{BB962C8B-B14F-4D97-AF65-F5344CB8AC3E}">
        <p14:creationId xmlns:p14="http://schemas.microsoft.com/office/powerpoint/2010/main" val="1217560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ART, antiretroviral therapy; DHHS, Department of Health and Human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Arial" panose="020B06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9847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DHHS, Department of Health and Human Services.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8518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mn-lt"/>
              </a:rPr>
              <a:t>ART, antiretroviral therapy; ARV, antiretroviral; BIC, bictegravir; DHHS, Department of Health and Human Services; DOR, doravirine; DRV, darunavir; DTG, dolutegravir; </a:t>
            </a:r>
            <a:r>
              <a:rPr lang="en-US" sz="1200" i="1" dirty="0">
                <a:latin typeface="+mn-lt"/>
                <a:cs typeface="Arial" panose="020B0604020202020204" pitchFamily="34" charset="0"/>
              </a:rPr>
              <a:t>ETR, </a:t>
            </a:r>
            <a:r>
              <a:rPr lang="en-US" sz="1200" i="1" dirty="0">
                <a:effectLst/>
                <a:latin typeface="+mn-lt"/>
                <a:ea typeface="Calibri" panose="020F0502020204030204" pitchFamily="34" charset="0"/>
              </a:rPr>
              <a:t>etravirine.</a:t>
            </a:r>
            <a:endParaRPr lang="en-US" sz="1200" i="1"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4580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4553326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1615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426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93060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680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91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46401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8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9320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7511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188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75083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428571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08775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hyperlink" Target="http://www.clinicaloptions.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hyperlink" Target="http://www.clinicaloptions.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hyperlink" Target="http://www.clinicaloptions.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hyperlink" Target="http://www.clinicaloptions.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9.xml"/><Relationship Id="rId4" Type="http://schemas.openxmlformats.org/officeDocument/2006/relationships/hyperlink" Target="http://www.clinicaloptions.com/"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5.xml"/><Relationship Id="rId4" Type="http://schemas.openxmlformats.org/officeDocument/2006/relationships/hyperlink" Target="http://www.clinicaloptions.com/" TargetMode="External"/></Relationships>
</file>

<file path=ppt/slides/_rels/slide3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clinicaloptions.com/" TargetMode="External"/><Relationship Id="rId4" Type="http://schemas.openxmlformats.org/officeDocument/2006/relationships/image" Target="../media/image11.jpe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linicaloptions.com/HIV"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normAutofit/>
          </a:bodyPr>
          <a:lstStyle/>
          <a:p>
            <a:r>
              <a:rPr lang="en-US" altLang="en-US" sz="4000" dirty="0"/>
              <a:t>Foundations of ART Management in Heavily Treatment Experienced Patients</a:t>
            </a:r>
          </a:p>
        </p:txBody>
      </p:sp>
      <p:sp>
        <p:nvSpPr>
          <p:cNvPr id="2" name="Text Box 21">
            <a:extLst>
              <a:ext uri="{FF2B5EF4-FFF2-40B4-BE49-F238E27FC236}">
                <a16:creationId xmlns:a16="http://schemas.microsoft.com/office/drawing/2014/main" id="{CDB51FDE-2223-E358-9DFE-B099EF19640A}"/>
              </a:ext>
            </a:extLst>
          </p:cNvPr>
          <p:cNvSpPr txBox="1">
            <a:spLocks noChangeArrowheads="1"/>
          </p:cNvSpPr>
          <p:nvPr/>
        </p:nvSpPr>
        <p:spPr bwMode="auto">
          <a:xfrm>
            <a:off x="423864" y="6422631"/>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Supported by educational grants from Gilead Sciences, Inc. and ViiV Healthcare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C4D82-783C-49B8-B69C-9E0AFFC52A26}"/>
              </a:ext>
            </a:extLst>
          </p:cNvPr>
          <p:cNvSpPr>
            <a:spLocks noGrp="1"/>
          </p:cNvSpPr>
          <p:nvPr>
            <p:ph type="title"/>
          </p:nvPr>
        </p:nvSpPr>
        <p:spPr/>
        <p:txBody>
          <a:bodyPr/>
          <a:lstStyle/>
          <a:p>
            <a:r>
              <a:rPr lang="en-US" dirty="0"/>
              <a:t>DHHS: Types of Drug Resistance Testing</a:t>
            </a:r>
          </a:p>
        </p:txBody>
      </p:sp>
      <p:sp>
        <p:nvSpPr>
          <p:cNvPr id="16" name="Content Placeholder 2">
            <a:extLst>
              <a:ext uri="{FF2B5EF4-FFF2-40B4-BE49-F238E27FC236}">
                <a16:creationId xmlns:a16="http://schemas.microsoft.com/office/drawing/2014/main" id="{CE6456A1-6E25-472D-A2A0-9D87C0F7FE4B}"/>
              </a:ext>
            </a:extLst>
          </p:cNvPr>
          <p:cNvSpPr txBox="1">
            <a:spLocks/>
          </p:cNvSpPr>
          <p:nvPr/>
        </p:nvSpPr>
        <p:spPr bwMode="auto">
          <a:xfrm>
            <a:off x="601820" y="1510730"/>
            <a:ext cx="3391060" cy="4206240"/>
          </a:xfrm>
          <a:prstGeom prst="rect">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altLang="en-US" sz="24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All</a:t>
            </a:r>
            <a:r>
              <a:rPr kumimoji="0" lang="en-US" alt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people: </a:t>
            </a:r>
            <a:r>
              <a:rPr kumimoji="0" lang="en-US" altLang="en-US" sz="2400" b="1" i="0" u="none" strike="noStrike" kern="0" cap="none" spc="0" normalizeH="0" baseline="0" noProof="0" dirty="0">
                <a:ln>
                  <a:noFill/>
                </a:ln>
                <a:solidFill>
                  <a:srgbClr val="015873"/>
                </a:solidFill>
                <a:effectLst/>
                <a:uLnTx/>
                <a:uFillTx/>
                <a:latin typeface="Calibri" panose="020F0502020204030204" pitchFamily="34" charset="0"/>
                <a:ea typeface="+mn-ea"/>
                <a:cs typeface="+mn-cs"/>
              </a:rPr>
              <a:t>first-line/ second-line ART failure or suboptimal response</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Genotypic testing preferred </a:t>
            </a: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over phenotypic resistance testing </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If resistance mutation patterns known or not expected to be complex</a:t>
            </a: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7" name="Content Placeholder 2">
            <a:extLst>
              <a:ext uri="{FF2B5EF4-FFF2-40B4-BE49-F238E27FC236}">
                <a16:creationId xmlns:a16="http://schemas.microsoft.com/office/drawing/2014/main" id="{D4A424B7-4986-4A1E-905E-63819C454883}"/>
              </a:ext>
            </a:extLst>
          </p:cNvPr>
          <p:cNvSpPr txBox="1">
            <a:spLocks/>
          </p:cNvSpPr>
          <p:nvPr/>
        </p:nvSpPr>
        <p:spPr bwMode="auto">
          <a:xfrm>
            <a:off x="4127340" y="1510730"/>
            <a:ext cx="3391060" cy="4206240"/>
          </a:xfrm>
          <a:prstGeom prst="rect">
            <a:avLst/>
          </a:prstGeom>
          <a:solidFill>
            <a:schemeClr val="accent2">
              <a:lumMod val="20000"/>
              <a:lumOff val="80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altLang="en-US" sz="24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Some</a:t>
            </a:r>
            <a:r>
              <a:rPr kumimoji="0" lang="en-US" alt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people: </a:t>
            </a:r>
            <a:r>
              <a:rPr kumimoji="0" lang="en-US" altLang="en-US" sz="2400" b="1" i="0" u="none" strike="noStrike" kern="0" cap="none" spc="0" normalizeH="0" baseline="0" noProof="0" dirty="0">
                <a:ln>
                  <a:noFill/>
                </a:ln>
                <a:solidFill>
                  <a:srgbClr val="015873"/>
                </a:solidFill>
                <a:effectLst/>
                <a:uLnTx/>
                <a:uFillTx/>
                <a:latin typeface="Calibri" panose="020F0502020204030204" pitchFamily="34" charset="0"/>
                <a:ea typeface="+mn-ea"/>
                <a:cs typeface="+mn-cs"/>
              </a:rPr>
              <a:t>with known or suspected complex drug resistance mutation patterns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Genotypic</a:t>
            </a:r>
            <a:r>
              <a:rPr kumimoji="0" lang="en-US" altLang="en-US" sz="22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22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plus phenotypic </a:t>
            </a: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testing</a:t>
            </a:r>
            <a:r>
              <a:rPr kumimoji="0" lang="en-US" altLang="en-US" sz="2200" b="0"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 </a:t>
            </a: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is recommended </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8" name="Content Placeholder 7">
            <a:extLst>
              <a:ext uri="{FF2B5EF4-FFF2-40B4-BE49-F238E27FC236}">
                <a16:creationId xmlns:a16="http://schemas.microsoft.com/office/drawing/2014/main" id="{4D2A7B80-C9BE-4B89-A4D0-78D4CA66C080}"/>
              </a:ext>
            </a:extLst>
          </p:cNvPr>
          <p:cNvSpPr txBox="1">
            <a:spLocks/>
          </p:cNvSpPr>
          <p:nvPr/>
        </p:nvSpPr>
        <p:spPr bwMode="auto">
          <a:xfrm>
            <a:off x="7660640" y="1510730"/>
            <a:ext cx="3821564" cy="4206240"/>
          </a:xfrm>
          <a:prstGeom prst="rect">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sz="24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Some</a:t>
            </a: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people: </a:t>
            </a:r>
            <a:r>
              <a:rPr kumimoji="0" lang="en-US" sz="2400" b="1" i="0" u="none" strike="noStrike" kern="0" cap="none" spc="0" normalizeH="0" baseline="0" noProof="0" dirty="0">
                <a:ln>
                  <a:noFill/>
                </a:ln>
                <a:solidFill>
                  <a:srgbClr val="015873"/>
                </a:solidFill>
                <a:effectLst/>
                <a:uLnTx/>
                <a:uFillTx/>
                <a:latin typeface="Calibri" panose="020F0502020204030204" pitchFamily="34" charset="0"/>
                <a:ea typeface="+mn-ea"/>
                <a:cs typeface="+mn-cs"/>
              </a:rPr>
              <a:t>with low plasma </a:t>
            </a:r>
            <a:r>
              <a:rPr lang="en-US" sz="2400" b="1" kern="0" dirty="0">
                <a:solidFill>
                  <a:srgbClr val="015873"/>
                </a:solidFill>
              </a:rPr>
              <a:t>HIV-1 RNA levels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Genotypic sequencing assay that analyzes HIV-1 proviral DNA </a:t>
            </a:r>
            <a:r>
              <a:rPr kumimoji="0" lang="en-US" sz="22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may</a:t>
            </a:r>
            <a:r>
              <a:rPr kumimoji="0" lang="en-US" sz="22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provide</a:t>
            </a:r>
            <a:r>
              <a:rPr kumimoji="0" lang="en-US" sz="22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additional information on drug resistance </a:t>
            </a:r>
            <a:endParaRPr kumimoji="0" 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Interpreted with caution: might still miss some/all previous drug resistance mutations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10" name="Group 9">
            <a:extLst>
              <a:ext uri="{FF2B5EF4-FFF2-40B4-BE49-F238E27FC236}">
                <a16:creationId xmlns:a16="http://schemas.microsoft.com/office/drawing/2014/main" id="{E260D6B7-5169-4B65-B848-A3B7F0A08F46}"/>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15F8DDBA-3AB1-4106-B7B8-F84D85657C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81DF2F18-D1C8-4669-80A5-F743464A88B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3" name="Text Box 11">
            <a:extLst>
              <a:ext uri="{FF2B5EF4-FFF2-40B4-BE49-F238E27FC236}">
                <a16:creationId xmlns:a16="http://schemas.microsoft.com/office/drawing/2014/main" id="{4B235F9B-48C6-4693-BC89-877A74723B97}"/>
              </a:ext>
            </a:extLst>
          </p:cNvPr>
          <p:cNvSpPr txBox="1">
            <a:spLocks noChangeArrowheads="1"/>
          </p:cNvSpPr>
          <p:nvPr/>
        </p:nvSpPr>
        <p:spPr bwMode="auto">
          <a:xfrm>
            <a:off x="393791" y="6433673"/>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a:t>
            </a:r>
            <a:r>
              <a:rPr lang="en-US" altLang="en-US" sz="1200" spc="-10" dirty="0">
                <a:solidFill>
                  <a:srgbClr val="455560"/>
                </a:solidFill>
                <a:latin typeface="Calibri" panose="020F0502020204030204" pitchFamily="34" charset="0"/>
              </a:rPr>
              <a:t>September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023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5A71-DEB1-C846-BD72-64A01F2A7712}"/>
              </a:ext>
            </a:extLst>
          </p:cNvPr>
          <p:cNvSpPr>
            <a:spLocks noGrp="1"/>
          </p:cNvSpPr>
          <p:nvPr>
            <p:ph type="title"/>
          </p:nvPr>
        </p:nvSpPr>
        <p:spPr>
          <a:xfrm>
            <a:off x="609759" y="163176"/>
            <a:ext cx="10872444" cy="1103313"/>
          </a:xfrm>
        </p:spPr>
        <p:txBody>
          <a:bodyPr/>
          <a:lstStyle/>
          <a:p>
            <a:r>
              <a:rPr lang="en-US" dirty="0"/>
              <a:t>DHHS: Selection of New ART Regimen</a:t>
            </a:r>
          </a:p>
        </p:txBody>
      </p:sp>
      <p:sp>
        <p:nvSpPr>
          <p:cNvPr id="3" name="Content Placeholder 2">
            <a:extLst>
              <a:ext uri="{FF2B5EF4-FFF2-40B4-BE49-F238E27FC236}">
                <a16:creationId xmlns:a16="http://schemas.microsoft.com/office/drawing/2014/main" id="{58AC26A8-9FC6-C14F-BA27-45CC76398DBA}"/>
              </a:ext>
            </a:extLst>
          </p:cNvPr>
          <p:cNvSpPr>
            <a:spLocks noGrp="1"/>
          </p:cNvSpPr>
          <p:nvPr>
            <p:ph idx="1"/>
          </p:nvPr>
        </p:nvSpPr>
        <p:spPr>
          <a:xfrm>
            <a:off x="604675" y="1587997"/>
            <a:ext cx="10877529" cy="4650686"/>
          </a:xfrm>
        </p:spPr>
        <p:txBody>
          <a:bodyPr/>
          <a:lstStyle/>
          <a:p>
            <a:r>
              <a:rPr lang="en-US" sz="2400" dirty="0"/>
              <a:t>New regimen can include 2 fully active agents if </a:t>
            </a:r>
            <a:r>
              <a:rPr lang="en-US" sz="2400" b="1" dirty="0">
                <a:solidFill>
                  <a:schemeClr val="accent1"/>
                </a:solidFill>
              </a:rPr>
              <a:t>≥1 with a high barrier to resistance </a:t>
            </a:r>
            <a:r>
              <a:rPr lang="en-US" sz="2400" dirty="0"/>
              <a:t>is included </a:t>
            </a:r>
            <a:r>
              <a:rPr lang="en-US" sz="2400" b="1" dirty="0">
                <a:solidFill>
                  <a:schemeClr val="accent1"/>
                </a:solidFill>
              </a:rPr>
              <a:t>(eg, DTG or boosted DRV or possibly BIC)</a:t>
            </a:r>
          </a:p>
          <a:p>
            <a:pPr lvl="1"/>
            <a:r>
              <a:rPr lang="en-US" sz="2200" b="1" dirty="0">
                <a:solidFill>
                  <a:schemeClr val="accent3"/>
                </a:solidFill>
              </a:rPr>
              <a:t>If no fully active drug with a high resistance barrier </a:t>
            </a:r>
            <a:r>
              <a:rPr lang="en-US" sz="2200" dirty="0"/>
              <a:t>is available,</a:t>
            </a:r>
            <a:br>
              <a:rPr lang="en-US" sz="2200" dirty="0"/>
            </a:br>
            <a:r>
              <a:rPr lang="en-US" sz="2200" dirty="0"/>
              <a:t>every effort should be made to include </a:t>
            </a:r>
            <a:r>
              <a:rPr lang="en-US" sz="2200" b="1" dirty="0">
                <a:solidFill>
                  <a:schemeClr val="accent3"/>
                </a:solidFill>
              </a:rPr>
              <a:t>3 fully active drugs</a:t>
            </a:r>
          </a:p>
          <a:p>
            <a:r>
              <a:rPr lang="en-US" sz="2400" dirty="0"/>
              <a:t>Definition of fully active:</a:t>
            </a:r>
          </a:p>
          <a:p>
            <a:pPr lvl="1"/>
            <a:r>
              <a:rPr lang="en-US" sz="2200" dirty="0"/>
              <a:t>No predicted resistance based on treatment history or resistance testing</a:t>
            </a:r>
          </a:p>
          <a:p>
            <a:pPr lvl="1"/>
            <a:r>
              <a:rPr lang="en-US" sz="2200" dirty="0"/>
              <a:t>Novel mechanism of action</a:t>
            </a:r>
          </a:p>
          <a:p>
            <a:pPr lvl="1"/>
            <a:r>
              <a:rPr lang="en-US" sz="2200" dirty="0"/>
              <a:t>May include newer members of existing drug classes that remain fully active against isolates that are resistant to older drugs (ETR, DRV, DTG, and possibly DOR and BIC)</a:t>
            </a:r>
          </a:p>
          <a:p>
            <a:r>
              <a:rPr lang="en-US" sz="2400" dirty="0"/>
              <a:t>Adding a single ARV to a failing regimen is not recommended</a:t>
            </a:r>
          </a:p>
          <a:p>
            <a:pPr marL="0" indent="0">
              <a:buNone/>
            </a:pPr>
            <a:endParaRPr lang="en-US" sz="2400" dirty="0"/>
          </a:p>
        </p:txBody>
      </p:sp>
      <p:grpSp>
        <p:nvGrpSpPr>
          <p:cNvPr id="8" name="Group 7">
            <a:extLst>
              <a:ext uri="{FF2B5EF4-FFF2-40B4-BE49-F238E27FC236}">
                <a16:creationId xmlns:a16="http://schemas.microsoft.com/office/drawing/2014/main" id="{5C72181B-861F-4862-A429-C788F3E1D693}"/>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B57A300C-D317-4D85-89BA-237A8AB4C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69C3A4D6-E4A8-40C8-9624-056CA6F92BE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2" name="Text Box 11">
            <a:extLst>
              <a:ext uri="{FF2B5EF4-FFF2-40B4-BE49-F238E27FC236}">
                <a16:creationId xmlns:a16="http://schemas.microsoft.com/office/drawing/2014/main" id="{851B732E-D38E-4D82-B64D-0987AA5EC99E}"/>
              </a:ext>
            </a:extLst>
          </p:cNvPr>
          <p:cNvSpPr txBox="1">
            <a:spLocks noChangeArrowheads="1"/>
          </p:cNvSpPr>
          <p:nvPr/>
        </p:nvSpPr>
        <p:spPr bwMode="auto">
          <a:xfrm>
            <a:off x="426449" y="6434218"/>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a:t>
            </a:r>
            <a:r>
              <a:rPr lang="en-US" altLang="en-US" sz="1200" spc="-10" dirty="0">
                <a:solidFill>
                  <a:srgbClr val="455560"/>
                </a:solidFill>
                <a:latin typeface="Calibri" panose="020F0502020204030204" pitchFamily="34" charset="0"/>
              </a:rPr>
              <a:t>September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4655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57">
            <a:extLst>
              <a:ext uri="{FF2B5EF4-FFF2-40B4-BE49-F238E27FC236}">
                <a16:creationId xmlns:a16="http://schemas.microsoft.com/office/drawing/2014/main" id="{C55E54F3-D8EB-447A-9E55-48D8BE81E77F}"/>
              </a:ext>
            </a:extLst>
          </p:cNvPr>
          <p:cNvSpPr>
            <a:spLocks noChangeArrowheads="1"/>
          </p:cNvSpPr>
          <p:nvPr/>
        </p:nvSpPr>
        <p:spPr bwMode="auto">
          <a:xfrm>
            <a:off x="4057069" y="2502844"/>
            <a:ext cx="422275" cy="2486025"/>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solidFill>
                <a:srgbClr val="000000"/>
              </a:solidFill>
              <a:latin typeface="Calibri" panose="020F0502020204030204" pitchFamily="34" charset="0"/>
            </a:endParaRPr>
          </a:p>
        </p:txBody>
      </p:sp>
      <p:sp>
        <p:nvSpPr>
          <p:cNvPr id="112642" name="Rectangle 59">
            <a:extLst>
              <a:ext uri="{FF2B5EF4-FFF2-40B4-BE49-F238E27FC236}">
                <a16:creationId xmlns:a16="http://schemas.microsoft.com/office/drawing/2014/main" id="{B2D3D31F-EE32-43C7-A94D-3D44D1B959F8}"/>
              </a:ext>
            </a:extLst>
          </p:cNvPr>
          <p:cNvSpPr>
            <a:spLocks noChangeArrowheads="1"/>
          </p:cNvSpPr>
          <p:nvPr/>
        </p:nvSpPr>
        <p:spPr bwMode="auto">
          <a:xfrm>
            <a:off x="5992231" y="4177656"/>
            <a:ext cx="422275" cy="811213"/>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solidFill>
                <a:srgbClr val="000000"/>
              </a:solidFill>
              <a:latin typeface="Calibri" panose="020F0502020204030204" pitchFamily="34" charset="0"/>
            </a:endParaRPr>
          </a:p>
        </p:txBody>
      </p:sp>
      <p:sp>
        <p:nvSpPr>
          <p:cNvPr id="112643" name="Rectangle 68">
            <a:extLst>
              <a:ext uri="{FF2B5EF4-FFF2-40B4-BE49-F238E27FC236}">
                <a16:creationId xmlns:a16="http://schemas.microsoft.com/office/drawing/2014/main" id="{59358A00-BBE5-4750-9FA5-70AD17DBA4FB}"/>
              </a:ext>
            </a:extLst>
          </p:cNvPr>
          <p:cNvSpPr>
            <a:spLocks noChangeArrowheads="1"/>
          </p:cNvSpPr>
          <p:nvPr/>
        </p:nvSpPr>
        <p:spPr bwMode="auto">
          <a:xfrm>
            <a:off x="5039731" y="3188644"/>
            <a:ext cx="422275" cy="1800225"/>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solidFill>
                <a:srgbClr val="000000"/>
              </a:solidFill>
              <a:latin typeface="Calibri" panose="020F0502020204030204" pitchFamily="34" charset="0"/>
            </a:endParaRPr>
          </a:p>
        </p:txBody>
      </p:sp>
      <p:sp>
        <p:nvSpPr>
          <p:cNvPr id="112644" name="Rectangle 14">
            <a:extLst>
              <a:ext uri="{FF2B5EF4-FFF2-40B4-BE49-F238E27FC236}">
                <a16:creationId xmlns:a16="http://schemas.microsoft.com/office/drawing/2014/main" id="{EA091882-2B57-4102-94F9-4E1421D806E5}"/>
              </a:ext>
            </a:extLst>
          </p:cNvPr>
          <p:cNvSpPr>
            <a:spLocks noChangeArrowheads="1"/>
          </p:cNvSpPr>
          <p:nvPr/>
        </p:nvSpPr>
        <p:spPr bwMode="auto">
          <a:xfrm>
            <a:off x="3039481" y="2809230"/>
            <a:ext cx="422275" cy="2179638"/>
          </a:xfrm>
          <a:prstGeom prst="rect">
            <a:avLst/>
          </a:prstGeom>
          <a:solidFill>
            <a:srgbClr val="015873"/>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latin typeface="Calibri" panose="020F0502020204030204" pitchFamily="34" charset="0"/>
            </a:endParaRPr>
          </a:p>
        </p:txBody>
      </p:sp>
      <p:sp>
        <p:nvSpPr>
          <p:cNvPr id="112645" name="TextBox 4">
            <a:extLst>
              <a:ext uri="{FF2B5EF4-FFF2-40B4-BE49-F238E27FC236}">
                <a16:creationId xmlns:a16="http://schemas.microsoft.com/office/drawing/2014/main" id="{78F844C3-484E-4157-AAF8-1E385C7BF296}"/>
              </a:ext>
            </a:extLst>
          </p:cNvPr>
          <p:cNvSpPr txBox="1">
            <a:spLocks noChangeArrowheads="1"/>
          </p:cNvSpPr>
          <p:nvPr/>
        </p:nvSpPr>
        <p:spPr bwMode="auto">
          <a:xfrm rot="16200000">
            <a:off x="568537" y="3274161"/>
            <a:ext cx="32432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1pPr>
            <a:lvl2pPr marL="742950" indent="-28575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2pPr>
            <a:lvl3pPr marL="11430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3pPr>
            <a:lvl4pPr marL="16002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4pPr>
            <a:lvl5pPr marL="20574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9pPr>
          </a:lstStyle>
          <a:p>
            <a:pPr algn="ctr">
              <a:spcBef>
                <a:spcPts val="1000"/>
              </a:spcBef>
              <a:spcAft>
                <a:spcPts val="700"/>
              </a:spcAft>
              <a:buClr>
                <a:srgbClr val="4FAD26"/>
              </a:buClr>
            </a:pPr>
            <a:r>
              <a:rPr lang="en-US" altLang="en-US" sz="1600" dirty="0">
                <a:solidFill>
                  <a:srgbClr val="000000"/>
                </a:solidFill>
                <a:latin typeface="Calibri" panose="020F0502020204030204" pitchFamily="34" charset="0"/>
              </a:rPr>
              <a:t>Patients (%)</a:t>
            </a:r>
          </a:p>
        </p:txBody>
      </p:sp>
      <p:sp>
        <p:nvSpPr>
          <p:cNvPr id="112646" name="TextBox 14">
            <a:extLst>
              <a:ext uri="{FF2B5EF4-FFF2-40B4-BE49-F238E27FC236}">
                <a16:creationId xmlns:a16="http://schemas.microsoft.com/office/drawing/2014/main" id="{F8B1AA04-21E6-4767-AFB6-4239145C0364}"/>
              </a:ext>
            </a:extLst>
          </p:cNvPr>
          <p:cNvSpPr txBox="1">
            <a:spLocks noChangeArrowheads="1"/>
          </p:cNvSpPr>
          <p:nvPr/>
        </p:nvSpPr>
        <p:spPr bwMode="auto">
          <a:xfrm>
            <a:off x="4048771" y="5430194"/>
            <a:ext cx="2895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FFCC00"/>
              </a:buClr>
              <a:buFont typeface="Wingdings" panose="05000000000000000000" pitchFamily="2" charset="2"/>
              <a:buNone/>
            </a:pPr>
            <a:r>
              <a:rPr lang="en-US" altLang="en-US" sz="1600" dirty="0">
                <a:solidFill>
                  <a:srgbClr val="000000"/>
                </a:solidFill>
                <a:latin typeface="Calibri" panose="020F0502020204030204" pitchFamily="34" charset="0"/>
              </a:rPr>
              <a:t>Baseline INSTI Mutations</a:t>
            </a:r>
          </a:p>
        </p:txBody>
      </p:sp>
      <p:sp>
        <p:nvSpPr>
          <p:cNvPr id="112647" name="TextBox 16">
            <a:extLst>
              <a:ext uri="{FF2B5EF4-FFF2-40B4-BE49-F238E27FC236}">
                <a16:creationId xmlns:a16="http://schemas.microsoft.com/office/drawing/2014/main" id="{E57ECF96-3A09-44CD-9E06-98E6065D0FCA}"/>
              </a:ext>
            </a:extLst>
          </p:cNvPr>
          <p:cNvSpPr txBox="1">
            <a:spLocks noChangeArrowheads="1"/>
          </p:cNvSpPr>
          <p:nvPr/>
        </p:nvSpPr>
        <p:spPr bwMode="auto">
          <a:xfrm>
            <a:off x="2287005" y="4561831"/>
            <a:ext cx="736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r>
              <a:rPr lang="en-GB" altLang="en-US" sz="1600" b="0" dirty="0">
                <a:solidFill>
                  <a:srgbClr val="000000"/>
                </a:solidFill>
                <a:latin typeface="Calibri" panose="020F0502020204030204" pitchFamily="34" charset="0"/>
              </a:rPr>
              <a:t>n =</a:t>
            </a:r>
          </a:p>
        </p:txBody>
      </p:sp>
      <p:sp>
        <p:nvSpPr>
          <p:cNvPr id="112648" name="TextBox 17">
            <a:extLst>
              <a:ext uri="{FF2B5EF4-FFF2-40B4-BE49-F238E27FC236}">
                <a16:creationId xmlns:a16="http://schemas.microsoft.com/office/drawing/2014/main" id="{03C53F96-A539-4BF5-ACA7-ED9F46A01DF1}"/>
              </a:ext>
            </a:extLst>
          </p:cNvPr>
          <p:cNvSpPr txBox="1">
            <a:spLocks noChangeArrowheads="1"/>
          </p:cNvSpPr>
          <p:nvPr/>
        </p:nvSpPr>
        <p:spPr bwMode="auto">
          <a:xfrm>
            <a:off x="2912481" y="4644381"/>
            <a:ext cx="688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183</a:t>
            </a:r>
          </a:p>
        </p:txBody>
      </p:sp>
      <p:sp>
        <p:nvSpPr>
          <p:cNvPr id="112649" name="TextBox 19">
            <a:extLst>
              <a:ext uri="{FF2B5EF4-FFF2-40B4-BE49-F238E27FC236}">
                <a16:creationId xmlns:a16="http://schemas.microsoft.com/office/drawing/2014/main" id="{52293FE1-ABE8-48B2-9E4C-54E1121C1870}"/>
              </a:ext>
            </a:extLst>
          </p:cNvPr>
          <p:cNvSpPr txBox="1">
            <a:spLocks noChangeArrowheads="1"/>
          </p:cNvSpPr>
          <p:nvPr/>
        </p:nvSpPr>
        <p:spPr bwMode="auto">
          <a:xfrm>
            <a:off x="3950705" y="4644381"/>
            <a:ext cx="636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126</a:t>
            </a:r>
          </a:p>
        </p:txBody>
      </p:sp>
      <p:sp>
        <p:nvSpPr>
          <p:cNvPr id="112650" name="TextBox 21">
            <a:extLst>
              <a:ext uri="{FF2B5EF4-FFF2-40B4-BE49-F238E27FC236}">
                <a16:creationId xmlns:a16="http://schemas.microsoft.com/office/drawing/2014/main" id="{BABF5B7E-CDE4-4632-BD63-F5DCD5E1917A}"/>
              </a:ext>
            </a:extLst>
          </p:cNvPr>
          <p:cNvSpPr txBox="1">
            <a:spLocks noChangeArrowheads="1"/>
          </p:cNvSpPr>
          <p:nvPr/>
        </p:nvSpPr>
        <p:spPr bwMode="auto">
          <a:xfrm>
            <a:off x="5027031" y="4644381"/>
            <a:ext cx="4476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36</a:t>
            </a:r>
          </a:p>
        </p:txBody>
      </p:sp>
      <p:sp>
        <p:nvSpPr>
          <p:cNvPr id="112651" name="TextBox 23">
            <a:extLst>
              <a:ext uri="{FF2B5EF4-FFF2-40B4-BE49-F238E27FC236}">
                <a16:creationId xmlns:a16="http://schemas.microsoft.com/office/drawing/2014/main" id="{15F867EA-B15D-4064-A5AF-E010AA4225E7}"/>
              </a:ext>
            </a:extLst>
          </p:cNvPr>
          <p:cNvSpPr txBox="1">
            <a:spLocks noChangeArrowheads="1"/>
          </p:cNvSpPr>
          <p:nvPr/>
        </p:nvSpPr>
        <p:spPr bwMode="auto">
          <a:xfrm>
            <a:off x="5979531" y="4644381"/>
            <a:ext cx="4492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21</a:t>
            </a:r>
          </a:p>
        </p:txBody>
      </p:sp>
      <p:cxnSp>
        <p:nvCxnSpPr>
          <p:cNvPr id="112652" name="Straight Connector 4">
            <a:extLst>
              <a:ext uri="{FF2B5EF4-FFF2-40B4-BE49-F238E27FC236}">
                <a16:creationId xmlns:a16="http://schemas.microsoft.com/office/drawing/2014/main" id="{E971A370-6E65-455F-A040-65590E5EBF10}"/>
              </a:ext>
            </a:extLst>
          </p:cNvPr>
          <p:cNvCxnSpPr>
            <a:cxnSpLocks noChangeShapeType="1"/>
          </p:cNvCxnSpPr>
          <p:nvPr/>
        </p:nvCxnSpPr>
        <p:spPr bwMode="auto">
          <a:xfrm>
            <a:off x="2694993" y="1861493"/>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3" name="Straight Connector 38">
            <a:extLst>
              <a:ext uri="{FF2B5EF4-FFF2-40B4-BE49-F238E27FC236}">
                <a16:creationId xmlns:a16="http://schemas.microsoft.com/office/drawing/2014/main" id="{DB2EC9BC-1F9D-4730-9F1C-38361D65A81D}"/>
              </a:ext>
            </a:extLst>
          </p:cNvPr>
          <p:cNvCxnSpPr>
            <a:cxnSpLocks noChangeShapeType="1"/>
          </p:cNvCxnSpPr>
          <p:nvPr/>
        </p:nvCxnSpPr>
        <p:spPr bwMode="auto">
          <a:xfrm>
            <a:off x="2694993" y="2493318"/>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4" name="Straight Connector 40">
            <a:extLst>
              <a:ext uri="{FF2B5EF4-FFF2-40B4-BE49-F238E27FC236}">
                <a16:creationId xmlns:a16="http://schemas.microsoft.com/office/drawing/2014/main" id="{3E7F21F7-A53C-47CA-8661-5FD15E26E8E3}"/>
              </a:ext>
            </a:extLst>
          </p:cNvPr>
          <p:cNvCxnSpPr>
            <a:cxnSpLocks noChangeShapeType="1"/>
          </p:cNvCxnSpPr>
          <p:nvPr/>
        </p:nvCxnSpPr>
        <p:spPr bwMode="auto">
          <a:xfrm>
            <a:off x="2694993" y="3112443"/>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5" name="Straight Connector 41">
            <a:extLst>
              <a:ext uri="{FF2B5EF4-FFF2-40B4-BE49-F238E27FC236}">
                <a16:creationId xmlns:a16="http://schemas.microsoft.com/office/drawing/2014/main" id="{E1E747AB-A593-4D77-A7A4-2A5A227A75CF}"/>
              </a:ext>
            </a:extLst>
          </p:cNvPr>
          <p:cNvCxnSpPr>
            <a:cxnSpLocks noChangeShapeType="1"/>
          </p:cNvCxnSpPr>
          <p:nvPr/>
        </p:nvCxnSpPr>
        <p:spPr bwMode="auto">
          <a:xfrm>
            <a:off x="2694993" y="3739505"/>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6" name="Straight Connector 42">
            <a:extLst>
              <a:ext uri="{FF2B5EF4-FFF2-40B4-BE49-F238E27FC236}">
                <a16:creationId xmlns:a16="http://schemas.microsoft.com/office/drawing/2014/main" id="{6A14CECF-4DA0-44EC-896B-CB2C29416F56}"/>
              </a:ext>
            </a:extLst>
          </p:cNvPr>
          <p:cNvCxnSpPr>
            <a:cxnSpLocks noChangeShapeType="1"/>
          </p:cNvCxnSpPr>
          <p:nvPr/>
        </p:nvCxnSpPr>
        <p:spPr bwMode="auto">
          <a:xfrm>
            <a:off x="2694993" y="4361805"/>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7" name="Straight Connector 43">
            <a:extLst>
              <a:ext uri="{FF2B5EF4-FFF2-40B4-BE49-F238E27FC236}">
                <a16:creationId xmlns:a16="http://schemas.microsoft.com/office/drawing/2014/main" id="{C0EE8B0A-2496-4257-B4D8-3B901C535FF9}"/>
              </a:ext>
            </a:extLst>
          </p:cNvPr>
          <p:cNvCxnSpPr>
            <a:cxnSpLocks noChangeShapeType="1"/>
          </p:cNvCxnSpPr>
          <p:nvPr/>
        </p:nvCxnSpPr>
        <p:spPr bwMode="auto">
          <a:xfrm>
            <a:off x="2694993" y="4988868"/>
            <a:ext cx="635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8" name="Straight Connector 10">
            <a:extLst>
              <a:ext uri="{FF2B5EF4-FFF2-40B4-BE49-F238E27FC236}">
                <a16:creationId xmlns:a16="http://schemas.microsoft.com/office/drawing/2014/main" id="{12BBBCC8-B856-4489-84B4-3023D2887A15}"/>
              </a:ext>
            </a:extLst>
          </p:cNvPr>
          <p:cNvCxnSpPr>
            <a:cxnSpLocks noChangeShapeType="1"/>
          </p:cNvCxnSpPr>
          <p:nvPr/>
        </p:nvCxnSpPr>
        <p:spPr bwMode="auto">
          <a:xfrm>
            <a:off x="2775955" y="4988868"/>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59" name="Straight Connector 46">
            <a:extLst>
              <a:ext uri="{FF2B5EF4-FFF2-40B4-BE49-F238E27FC236}">
                <a16:creationId xmlns:a16="http://schemas.microsoft.com/office/drawing/2014/main" id="{78E770B2-2E3E-495C-AF58-1BC373E309E0}"/>
              </a:ext>
            </a:extLst>
          </p:cNvPr>
          <p:cNvCxnSpPr>
            <a:cxnSpLocks noChangeShapeType="1"/>
          </p:cNvCxnSpPr>
          <p:nvPr/>
        </p:nvCxnSpPr>
        <p:spPr bwMode="auto">
          <a:xfrm>
            <a:off x="3995155" y="4985693"/>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60" name="Straight Connector 48">
            <a:extLst>
              <a:ext uri="{FF2B5EF4-FFF2-40B4-BE49-F238E27FC236}">
                <a16:creationId xmlns:a16="http://schemas.microsoft.com/office/drawing/2014/main" id="{B723E5EF-4B8A-4D5D-8525-29B024ED2E49}"/>
              </a:ext>
            </a:extLst>
          </p:cNvPr>
          <p:cNvCxnSpPr>
            <a:cxnSpLocks noChangeShapeType="1"/>
          </p:cNvCxnSpPr>
          <p:nvPr/>
        </p:nvCxnSpPr>
        <p:spPr bwMode="auto">
          <a:xfrm>
            <a:off x="5001630" y="4988868"/>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61" name="Straight Connector 49">
            <a:extLst>
              <a:ext uri="{FF2B5EF4-FFF2-40B4-BE49-F238E27FC236}">
                <a16:creationId xmlns:a16="http://schemas.microsoft.com/office/drawing/2014/main" id="{6A92972C-2344-40ED-B21F-131EE4363210}"/>
              </a:ext>
            </a:extLst>
          </p:cNvPr>
          <p:cNvCxnSpPr>
            <a:cxnSpLocks noChangeShapeType="1"/>
          </p:cNvCxnSpPr>
          <p:nvPr/>
        </p:nvCxnSpPr>
        <p:spPr bwMode="auto">
          <a:xfrm>
            <a:off x="5957305" y="4982518"/>
            <a:ext cx="0" cy="6191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2662" name="Straight Connector 50">
            <a:extLst>
              <a:ext uri="{FF2B5EF4-FFF2-40B4-BE49-F238E27FC236}">
                <a16:creationId xmlns:a16="http://schemas.microsoft.com/office/drawing/2014/main" id="{8BEA27DA-E8F8-42F3-9D98-9E8B50DB42F2}"/>
              </a:ext>
            </a:extLst>
          </p:cNvPr>
          <p:cNvCxnSpPr>
            <a:cxnSpLocks noChangeShapeType="1"/>
          </p:cNvCxnSpPr>
          <p:nvPr/>
        </p:nvCxnSpPr>
        <p:spPr bwMode="auto">
          <a:xfrm>
            <a:off x="6974226" y="4980931"/>
            <a:ext cx="0" cy="61913"/>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cxnSp>
      <p:sp>
        <p:nvSpPr>
          <p:cNvPr id="112663" name="Rectangle 15">
            <a:extLst>
              <a:ext uri="{FF2B5EF4-FFF2-40B4-BE49-F238E27FC236}">
                <a16:creationId xmlns:a16="http://schemas.microsoft.com/office/drawing/2014/main" id="{AE49219D-D616-4186-AA41-D16BA3417F02}"/>
              </a:ext>
            </a:extLst>
          </p:cNvPr>
          <p:cNvSpPr>
            <a:spLocks noChangeArrowheads="1"/>
          </p:cNvSpPr>
          <p:nvPr/>
        </p:nvSpPr>
        <p:spPr bwMode="auto">
          <a:xfrm>
            <a:off x="3146423" y="256316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69</a:t>
            </a:r>
          </a:p>
        </p:txBody>
      </p:sp>
      <p:sp>
        <p:nvSpPr>
          <p:cNvPr id="112664" name="Rectangle 15">
            <a:extLst>
              <a:ext uri="{FF2B5EF4-FFF2-40B4-BE49-F238E27FC236}">
                <a16:creationId xmlns:a16="http://schemas.microsoft.com/office/drawing/2014/main" id="{66022AD2-B0E4-400C-9E81-94382E525E00}"/>
              </a:ext>
            </a:extLst>
          </p:cNvPr>
          <p:cNvSpPr>
            <a:spLocks noChangeArrowheads="1"/>
          </p:cNvSpPr>
          <p:nvPr/>
        </p:nvSpPr>
        <p:spPr bwMode="auto">
          <a:xfrm>
            <a:off x="6099967" y="395381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24</a:t>
            </a:r>
          </a:p>
        </p:txBody>
      </p:sp>
      <p:sp>
        <p:nvSpPr>
          <p:cNvPr id="112665" name="Rectangle 15">
            <a:extLst>
              <a:ext uri="{FF2B5EF4-FFF2-40B4-BE49-F238E27FC236}">
                <a16:creationId xmlns:a16="http://schemas.microsoft.com/office/drawing/2014/main" id="{E3DF2BCB-C222-4860-BE97-0BB4D9F2243B}"/>
              </a:ext>
            </a:extLst>
          </p:cNvPr>
          <p:cNvSpPr>
            <a:spLocks noChangeArrowheads="1"/>
          </p:cNvSpPr>
          <p:nvPr/>
        </p:nvSpPr>
        <p:spPr bwMode="auto">
          <a:xfrm>
            <a:off x="4164804" y="225836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79</a:t>
            </a:r>
          </a:p>
        </p:txBody>
      </p:sp>
      <p:sp>
        <p:nvSpPr>
          <p:cNvPr id="112666" name="Rectangle 15">
            <a:extLst>
              <a:ext uri="{FF2B5EF4-FFF2-40B4-BE49-F238E27FC236}">
                <a16:creationId xmlns:a16="http://schemas.microsoft.com/office/drawing/2014/main" id="{04C5DA7D-E149-40F5-BD51-3FBD3F7817F3}"/>
              </a:ext>
            </a:extLst>
          </p:cNvPr>
          <p:cNvSpPr>
            <a:spLocks noChangeArrowheads="1"/>
          </p:cNvSpPr>
          <p:nvPr/>
        </p:nvSpPr>
        <p:spPr bwMode="auto">
          <a:xfrm>
            <a:off x="5145879" y="296321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58</a:t>
            </a:r>
          </a:p>
        </p:txBody>
      </p:sp>
      <p:sp>
        <p:nvSpPr>
          <p:cNvPr id="112667" name="TextBox 16">
            <a:extLst>
              <a:ext uri="{FF2B5EF4-FFF2-40B4-BE49-F238E27FC236}">
                <a16:creationId xmlns:a16="http://schemas.microsoft.com/office/drawing/2014/main" id="{D2EDDA94-0257-47B8-82FD-0E0D5CAEDD33}"/>
              </a:ext>
            </a:extLst>
          </p:cNvPr>
          <p:cNvSpPr txBox="1">
            <a:spLocks noChangeArrowheads="1"/>
          </p:cNvSpPr>
          <p:nvPr/>
        </p:nvSpPr>
        <p:spPr bwMode="auto">
          <a:xfrm>
            <a:off x="3002093" y="5022206"/>
            <a:ext cx="9747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US" altLang="en-US" sz="1600" dirty="0">
                <a:solidFill>
                  <a:srgbClr val="000000"/>
                </a:solidFill>
                <a:latin typeface="Calibri" panose="020F0502020204030204" pitchFamily="34" charset="0"/>
              </a:rPr>
              <a:t>Overall</a:t>
            </a:r>
          </a:p>
        </p:txBody>
      </p:sp>
      <p:sp>
        <p:nvSpPr>
          <p:cNvPr id="112668" name="TextBox 89">
            <a:extLst>
              <a:ext uri="{FF2B5EF4-FFF2-40B4-BE49-F238E27FC236}">
                <a16:creationId xmlns:a16="http://schemas.microsoft.com/office/drawing/2014/main" id="{7FBA645F-19BB-4F99-A844-9563B5B2275A}"/>
              </a:ext>
            </a:extLst>
          </p:cNvPr>
          <p:cNvSpPr txBox="1">
            <a:spLocks noChangeArrowheads="1"/>
          </p:cNvSpPr>
          <p:nvPr/>
        </p:nvSpPr>
        <p:spPr bwMode="auto">
          <a:xfrm>
            <a:off x="3926586" y="5023794"/>
            <a:ext cx="11350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US" altLang="en-US" sz="1600" b="0" dirty="0">
                <a:solidFill>
                  <a:srgbClr val="000000"/>
                </a:solidFill>
                <a:latin typeface="Calibri" panose="020F0502020204030204" pitchFamily="34" charset="0"/>
              </a:rPr>
              <a:t>No Q148 </a:t>
            </a:r>
          </a:p>
        </p:txBody>
      </p:sp>
      <p:sp>
        <p:nvSpPr>
          <p:cNvPr id="112669" name="TextBox 90">
            <a:extLst>
              <a:ext uri="{FF2B5EF4-FFF2-40B4-BE49-F238E27FC236}">
                <a16:creationId xmlns:a16="http://schemas.microsoft.com/office/drawing/2014/main" id="{A48BB287-159F-49E8-AF51-038053CF84BD}"/>
              </a:ext>
            </a:extLst>
          </p:cNvPr>
          <p:cNvSpPr txBox="1">
            <a:spLocks noChangeArrowheads="1"/>
          </p:cNvSpPr>
          <p:nvPr/>
        </p:nvSpPr>
        <p:spPr bwMode="auto">
          <a:xfrm>
            <a:off x="4909556" y="5019031"/>
            <a:ext cx="11350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US" altLang="en-US" sz="1600" b="0" dirty="0">
                <a:solidFill>
                  <a:srgbClr val="000000"/>
                </a:solidFill>
                <a:latin typeface="Calibri" panose="020F0502020204030204" pitchFamily="34" charset="0"/>
              </a:rPr>
              <a:t>Q148 + 1* </a:t>
            </a:r>
          </a:p>
        </p:txBody>
      </p:sp>
      <p:sp>
        <p:nvSpPr>
          <p:cNvPr id="112670" name="TextBox 91">
            <a:extLst>
              <a:ext uri="{FF2B5EF4-FFF2-40B4-BE49-F238E27FC236}">
                <a16:creationId xmlns:a16="http://schemas.microsoft.com/office/drawing/2014/main" id="{1CCB988C-9884-4C84-9242-589210E4B56E}"/>
              </a:ext>
            </a:extLst>
          </p:cNvPr>
          <p:cNvSpPr txBox="1">
            <a:spLocks noChangeArrowheads="1"/>
          </p:cNvSpPr>
          <p:nvPr/>
        </p:nvSpPr>
        <p:spPr bwMode="auto">
          <a:xfrm>
            <a:off x="5800143" y="5012681"/>
            <a:ext cx="1333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US" altLang="en-US" sz="1600" b="0" dirty="0">
                <a:solidFill>
                  <a:srgbClr val="000000"/>
                </a:solidFill>
                <a:latin typeface="Calibri" panose="020F0502020204030204" pitchFamily="34" charset="0"/>
              </a:rPr>
              <a:t>Q148 + ≥2* </a:t>
            </a:r>
          </a:p>
        </p:txBody>
      </p:sp>
      <p:sp>
        <p:nvSpPr>
          <p:cNvPr id="112671" name="TextBox 97">
            <a:extLst>
              <a:ext uri="{FF2B5EF4-FFF2-40B4-BE49-F238E27FC236}">
                <a16:creationId xmlns:a16="http://schemas.microsoft.com/office/drawing/2014/main" id="{640AEC3E-B370-4BD8-809B-324D9FCAFC41}"/>
              </a:ext>
            </a:extLst>
          </p:cNvPr>
          <p:cNvSpPr txBox="1">
            <a:spLocks noChangeArrowheads="1"/>
          </p:cNvSpPr>
          <p:nvPr/>
        </p:nvSpPr>
        <p:spPr bwMode="auto">
          <a:xfrm>
            <a:off x="2152068" y="1694806"/>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r"/>
            <a:r>
              <a:rPr lang="en-US" altLang="en-US" sz="1600" b="0" dirty="0">
                <a:solidFill>
                  <a:srgbClr val="000000"/>
                </a:solidFill>
                <a:latin typeface="Calibri" panose="020F0502020204030204" pitchFamily="34" charset="0"/>
              </a:rPr>
              <a:t>100</a:t>
            </a:r>
          </a:p>
        </p:txBody>
      </p:sp>
      <p:sp>
        <p:nvSpPr>
          <p:cNvPr id="112672" name="TextBox 98">
            <a:extLst>
              <a:ext uri="{FF2B5EF4-FFF2-40B4-BE49-F238E27FC236}">
                <a16:creationId xmlns:a16="http://schemas.microsoft.com/office/drawing/2014/main" id="{6A09005B-9C84-403D-B84D-8C1959E419CF}"/>
              </a:ext>
            </a:extLst>
          </p:cNvPr>
          <p:cNvSpPr txBox="1">
            <a:spLocks noChangeArrowheads="1"/>
          </p:cNvSpPr>
          <p:nvPr/>
        </p:nvSpPr>
        <p:spPr bwMode="auto">
          <a:xfrm>
            <a:off x="2152068" y="2334569"/>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r"/>
            <a:r>
              <a:rPr lang="en-US" altLang="en-US" sz="1600" b="0" dirty="0">
                <a:solidFill>
                  <a:srgbClr val="000000"/>
                </a:solidFill>
                <a:latin typeface="Calibri" panose="020F0502020204030204" pitchFamily="34" charset="0"/>
              </a:rPr>
              <a:t>80</a:t>
            </a:r>
          </a:p>
        </p:txBody>
      </p:sp>
      <p:sp>
        <p:nvSpPr>
          <p:cNvPr id="112673" name="TextBox 99">
            <a:extLst>
              <a:ext uri="{FF2B5EF4-FFF2-40B4-BE49-F238E27FC236}">
                <a16:creationId xmlns:a16="http://schemas.microsoft.com/office/drawing/2014/main" id="{3EDC02E6-409A-4333-8F8B-5670550FCB81}"/>
              </a:ext>
            </a:extLst>
          </p:cNvPr>
          <p:cNvSpPr txBox="1">
            <a:spLocks noChangeArrowheads="1"/>
          </p:cNvSpPr>
          <p:nvPr/>
        </p:nvSpPr>
        <p:spPr bwMode="auto">
          <a:xfrm>
            <a:off x="2152068" y="2942581"/>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r"/>
            <a:r>
              <a:rPr lang="en-US" altLang="en-US" sz="1600" b="0" dirty="0">
                <a:solidFill>
                  <a:srgbClr val="000000"/>
                </a:solidFill>
                <a:latin typeface="Calibri" panose="020F0502020204030204" pitchFamily="34" charset="0"/>
              </a:rPr>
              <a:t>60</a:t>
            </a:r>
          </a:p>
        </p:txBody>
      </p:sp>
      <p:sp>
        <p:nvSpPr>
          <p:cNvPr id="112674" name="TextBox 100">
            <a:extLst>
              <a:ext uri="{FF2B5EF4-FFF2-40B4-BE49-F238E27FC236}">
                <a16:creationId xmlns:a16="http://schemas.microsoft.com/office/drawing/2014/main" id="{7FA73137-100B-433A-A571-62C9570ECC52}"/>
              </a:ext>
            </a:extLst>
          </p:cNvPr>
          <p:cNvSpPr txBox="1">
            <a:spLocks noChangeArrowheads="1"/>
          </p:cNvSpPr>
          <p:nvPr/>
        </p:nvSpPr>
        <p:spPr bwMode="auto">
          <a:xfrm>
            <a:off x="2152068" y="3583931"/>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r"/>
            <a:r>
              <a:rPr lang="en-US" altLang="en-US" sz="1600" b="0" dirty="0">
                <a:solidFill>
                  <a:srgbClr val="000000"/>
                </a:solidFill>
                <a:latin typeface="Calibri" panose="020F0502020204030204" pitchFamily="34" charset="0"/>
              </a:rPr>
              <a:t>40</a:t>
            </a:r>
          </a:p>
        </p:txBody>
      </p:sp>
      <p:sp>
        <p:nvSpPr>
          <p:cNvPr id="112675" name="TextBox 101">
            <a:extLst>
              <a:ext uri="{FF2B5EF4-FFF2-40B4-BE49-F238E27FC236}">
                <a16:creationId xmlns:a16="http://schemas.microsoft.com/office/drawing/2014/main" id="{9AFB5920-4C05-4C30-B735-DCF47A86C841}"/>
              </a:ext>
            </a:extLst>
          </p:cNvPr>
          <p:cNvSpPr txBox="1">
            <a:spLocks noChangeArrowheads="1"/>
          </p:cNvSpPr>
          <p:nvPr/>
        </p:nvSpPr>
        <p:spPr bwMode="auto">
          <a:xfrm>
            <a:off x="2152068" y="4177656"/>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r"/>
            <a:r>
              <a:rPr lang="en-US" altLang="en-US" sz="1600" b="0" dirty="0">
                <a:solidFill>
                  <a:srgbClr val="000000"/>
                </a:solidFill>
                <a:latin typeface="Calibri" panose="020F0502020204030204" pitchFamily="34" charset="0"/>
              </a:rPr>
              <a:t>20</a:t>
            </a:r>
          </a:p>
        </p:txBody>
      </p:sp>
      <p:sp>
        <p:nvSpPr>
          <p:cNvPr id="112676" name="TextBox 102">
            <a:extLst>
              <a:ext uri="{FF2B5EF4-FFF2-40B4-BE49-F238E27FC236}">
                <a16:creationId xmlns:a16="http://schemas.microsoft.com/office/drawing/2014/main" id="{BAC933DA-B4A1-43BA-A05A-F7E971CB7EAE}"/>
              </a:ext>
            </a:extLst>
          </p:cNvPr>
          <p:cNvSpPr txBox="1">
            <a:spLocks noChangeArrowheads="1"/>
          </p:cNvSpPr>
          <p:nvPr/>
        </p:nvSpPr>
        <p:spPr bwMode="auto">
          <a:xfrm>
            <a:off x="2152068" y="4817419"/>
            <a:ext cx="590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r"/>
            <a:r>
              <a:rPr lang="en-US" altLang="en-US" sz="1600" b="0" dirty="0">
                <a:solidFill>
                  <a:srgbClr val="000000"/>
                </a:solidFill>
                <a:latin typeface="Calibri" panose="020F0502020204030204" pitchFamily="34" charset="0"/>
              </a:rPr>
              <a:t>0</a:t>
            </a:r>
          </a:p>
        </p:txBody>
      </p:sp>
      <p:cxnSp>
        <p:nvCxnSpPr>
          <p:cNvPr id="102" name="Straight Connector 101">
            <a:extLst>
              <a:ext uri="{FF2B5EF4-FFF2-40B4-BE49-F238E27FC236}">
                <a16:creationId xmlns:a16="http://schemas.microsoft.com/office/drawing/2014/main" id="{97BB5A72-E535-4182-BBC4-D227C2A66F1A}"/>
              </a:ext>
            </a:extLst>
          </p:cNvPr>
          <p:cNvCxnSpPr/>
          <p:nvPr/>
        </p:nvCxnSpPr>
        <p:spPr>
          <a:xfrm>
            <a:off x="4030694" y="5403205"/>
            <a:ext cx="289083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TextBox 6">
            <a:extLst>
              <a:ext uri="{FF2B5EF4-FFF2-40B4-BE49-F238E27FC236}">
                <a16:creationId xmlns:a16="http://schemas.microsoft.com/office/drawing/2014/main" id="{09D46580-FB38-4287-AFD7-C4F7DB4406E1}"/>
              </a:ext>
            </a:extLst>
          </p:cNvPr>
          <p:cNvSpPr txBox="1">
            <a:spLocks noChangeArrowheads="1"/>
          </p:cNvSpPr>
          <p:nvPr/>
        </p:nvSpPr>
        <p:spPr bwMode="auto">
          <a:xfrm>
            <a:off x="2359446" y="5963367"/>
            <a:ext cx="6005148" cy="307777"/>
          </a:xfrm>
          <a:prstGeom prst="rect">
            <a:avLst/>
          </a:prstGeom>
          <a:noFill/>
          <a:ln>
            <a:noFill/>
          </a:ln>
        </p:spPr>
        <p:txBody>
          <a:bodyPr wrap="square">
            <a:spAutoFit/>
          </a:bodyPr>
          <a:lstStyle>
            <a:lvl1pPr>
              <a:defRPr sz="1400">
                <a:solidFill>
                  <a:schemeClr val="bg1"/>
                </a:solidFill>
                <a:latin typeface="Arial" charset="0"/>
              </a:defRPr>
            </a:lvl1pPr>
            <a:lvl2pPr marL="742950" indent="-285750">
              <a:defRPr sz="1400">
                <a:solidFill>
                  <a:schemeClr val="bg1"/>
                </a:solidFill>
                <a:latin typeface="Arial" charset="0"/>
              </a:defRPr>
            </a:lvl2pPr>
            <a:lvl3pPr marL="1143000" indent="-228600">
              <a:defRPr sz="1400">
                <a:solidFill>
                  <a:schemeClr val="bg1"/>
                </a:solidFill>
                <a:latin typeface="Arial" charset="0"/>
              </a:defRPr>
            </a:lvl3pPr>
            <a:lvl4pPr marL="1600200" indent="-228600">
              <a:defRPr sz="1400">
                <a:solidFill>
                  <a:schemeClr val="bg1"/>
                </a:solidFill>
                <a:latin typeface="Arial" charset="0"/>
              </a:defRPr>
            </a:lvl4pPr>
            <a:lvl5pPr marL="2057400" indent="-228600">
              <a:defRPr sz="1400">
                <a:solidFill>
                  <a:schemeClr val="bg1"/>
                </a:solidFill>
                <a:latin typeface="Arial"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charset="0"/>
              </a:defRPr>
            </a:lvl9pPr>
          </a:lstStyle>
          <a:p>
            <a:pPr>
              <a:defRPr/>
            </a:pPr>
            <a:r>
              <a:rPr lang="en-US" dirty="0">
                <a:solidFill>
                  <a:srgbClr val="000000"/>
                </a:solidFill>
                <a:latin typeface="Calibri" panose="020F0502020204030204" pitchFamily="34" charset="0"/>
              </a:rPr>
              <a:t>*Key secondary mutations were G140A/C/S, L74I and E138A/K/T. </a:t>
            </a:r>
          </a:p>
        </p:txBody>
      </p:sp>
      <p:cxnSp>
        <p:nvCxnSpPr>
          <p:cNvPr id="10" name="Straight Connector 9">
            <a:extLst>
              <a:ext uri="{FF2B5EF4-FFF2-40B4-BE49-F238E27FC236}">
                <a16:creationId xmlns:a16="http://schemas.microsoft.com/office/drawing/2014/main" id="{19B9A133-0341-4F2A-957F-EDB3359E46C3}"/>
              </a:ext>
            </a:extLst>
          </p:cNvPr>
          <p:cNvCxnSpPr/>
          <p:nvPr/>
        </p:nvCxnSpPr>
        <p:spPr>
          <a:xfrm flipH="1" flipV="1">
            <a:off x="2769605" y="1848793"/>
            <a:ext cx="0" cy="315436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Rectangle 14">
            <a:extLst>
              <a:ext uri="{FF2B5EF4-FFF2-40B4-BE49-F238E27FC236}">
                <a16:creationId xmlns:a16="http://schemas.microsoft.com/office/drawing/2014/main" id="{74CCC572-86F2-480B-B375-94362268D3ED}"/>
              </a:ext>
            </a:extLst>
          </p:cNvPr>
          <p:cNvSpPr>
            <a:spLocks noChangeArrowheads="1"/>
          </p:cNvSpPr>
          <p:nvPr/>
        </p:nvSpPr>
        <p:spPr bwMode="auto">
          <a:xfrm>
            <a:off x="3496681" y="2996556"/>
            <a:ext cx="422275" cy="1985963"/>
          </a:xfrm>
          <a:prstGeom prst="rect">
            <a:avLst/>
          </a:prstGeom>
          <a:solidFill>
            <a:srgbClr val="E1471D"/>
          </a:solidFill>
          <a:ln w="12700">
            <a:noFill/>
            <a:miter lim="800000"/>
            <a:headEnd/>
            <a:tailEnd/>
          </a:ln>
        </p:spPr>
        <p:txBody>
          <a:bodyPr anchor="ctr"/>
          <a:lstStyle/>
          <a:p>
            <a:pPr algn="ctr">
              <a:defRPr/>
            </a:pPr>
            <a:endParaRPr lang="en-US" sz="1600" dirty="0">
              <a:solidFill>
                <a:srgbClr val="000000"/>
              </a:solidFill>
              <a:latin typeface="Calibri" panose="020F0502020204030204" pitchFamily="34" charset="0"/>
              <a:ea typeface="ＭＳ Ｐゴシック" charset="0"/>
              <a:cs typeface="Arial" charset="0"/>
            </a:endParaRPr>
          </a:p>
        </p:txBody>
      </p:sp>
      <p:sp>
        <p:nvSpPr>
          <p:cNvPr id="112682" name="Title 2">
            <a:extLst>
              <a:ext uri="{FF2B5EF4-FFF2-40B4-BE49-F238E27FC236}">
                <a16:creationId xmlns:a16="http://schemas.microsoft.com/office/drawing/2014/main" id="{260D34E6-B5ED-48BB-A0A2-932C4A1F2B7B}"/>
              </a:ext>
            </a:extLst>
          </p:cNvPr>
          <p:cNvSpPr>
            <a:spLocks noGrp="1"/>
          </p:cNvSpPr>
          <p:nvPr>
            <p:ph type="title"/>
          </p:nvPr>
        </p:nvSpPr>
        <p:spPr/>
        <p:txBody>
          <a:bodyPr/>
          <a:lstStyle/>
          <a:p>
            <a:pPr eaLnBrk="1" hangingPunct="1"/>
            <a:r>
              <a:rPr lang="en-US" altLang="en-US" dirty="0"/>
              <a:t>VIKING-3: DTG BID in Previously Treated </a:t>
            </a:r>
            <a:br>
              <a:rPr lang="en-US" altLang="en-US" dirty="0"/>
            </a:br>
            <a:r>
              <a:rPr lang="en-US" altLang="en-US" dirty="0"/>
              <a:t>Patients With RAL and EVG Resistance</a:t>
            </a:r>
          </a:p>
        </p:txBody>
      </p:sp>
      <p:sp>
        <p:nvSpPr>
          <p:cNvPr id="112684" name="TextBox 4">
            <a:extLst>
              <a:ext uri="{FF2B5EF4-FFF2-40B4-BE49-F238E27FC236}">
                <a16:creationId xmlns:a16="http://schemas.microsoft.com/office/drawing/2014/main" id="{EE0BCBB0-507D-44FB-B19C-6D25C2DAFBEE}"/>
              </a:ext>
            </a:extLst>
          </p:cNvPr>
          <p:cNvSpPr txBox="1">
            <a:spLocks noChangeArrowheads="1"/>
          </p:cNvSpPr>
          <p:nvPr/>
        </p:nvSpPr>
        <p:spPr bwMode="auto">
          <a:xfrm>
            <a:off x="2764844" y="1559869"/>
            <a:ext cx="40909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1pPr>
            <a:lvl2pPr marL="742950" indent="-28575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2pPr>
            <a:lvl3pPr marL="11430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3pPr>
            <a:lvl4pPr marL="16002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4pPr>
            <a:lvl5pPr marL="20574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b="1">
                <a:solidFill>
                  <a:schemeClr val="tx1"/>
                </a:solidFill>
                <a:latin typeface="Arial" panose="020B0604020202020204" pitchFamily="34" charset="0"/>
                <a:ea typeface="MS PGothic" panose="020B0600070205080204" pitchFamily="34" charset="-128"/>
              </a:defRPr>
            </a:lvl9pPr>
          </a:lstStyle>
          <a:p>
            <a:pPr algn="ctr">
              <a:spcBef>
                <a:spcPts val="1000"/>
              </a:spcBef>
              <a:spcAft>
                <a:spcPts val="700"/>
              </a:spcAft>
              <a:buClr>
                <a:srgbClr val="4FAD26"/>
              </a:buClr>
            </a:pPr>
            <a:r>
              <a:rPr lang="en-US" altLang="en-US" sz="1600" dirty="0">
                <a:solidFill>
                  <a:srgbClr val="000000"/>
                </a:solidFill>
                <a:latin typeface="Calibri" panose="020F0502020204030204" pitchFamily="34" charset="0"/>
              </a:rPr>
              <a:t>HIV-1 RNA &lt;50 c/mL at Wk 24 and 48 (ITT-E)</a:t>
            </a:r>
          </a:p>
        </p:txBody>
      </p:sp>
      <p:sp>
        <p:nvSpPr>
          <p:cNvPr id="112685" name="Rectangle 15">
            <a:extLst>
              <a:ext uri="{FF2B5EF4-FFF2-40B4-BE49-F238E27FC236}">
                <a16:creationId xmlns:a16="http://schemas.microsoft.com/office/drawing/2014/main" id="{B6C56580-6ECA-42D9-91EF-9DD24EB90C9C}"/>
              </a:ext>
            </a:extLst>
          </p:cNvPr>
          <p:cNvSpPr>
            <a:spLocks noChangeArrowheads="1"/>
          </p:cNvSpPr>
          <p:nvPr/>
        </p:nvSpPr>
        <p:spPr bwMode="auto">
          <a:xfrm>
            <a:off x="3602036" y="275366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63</a:t>
            </a:r>
          </a:p>
        </p:txBody>
      </p:sp>
      <p:sp>
        <p:nvSpPr>
          <p:cNvPr id="112686" name="TextBox 17">
            <a:extLst>
              <a:ext uri="{FF2B5EF4-FFF2-40B4-BE49-F238E27FC236}">
                <a16:creationId xmlns:a16="http://schemas.microsoft.com/office/drawing/2014/main" id="{33A57457-3B68-4D93-A754-4BEAA030FF4E}"/>
              </a:ext>
            </a:extLst>
          </p:cNvPr>
          <p:cNvSpPr txBox="1">
            <a:spLocks noChangeArrowheads="1"/>
          </p:cNvSpPr>
          <p:nvPr/>
        </p:nvSpPr>
        <p:spPr bwMode="auto">
          <a:xfrm>
            <a:off x="3342694" y="4645969"/>
            <a:ext cx="688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183</a:t>
            </a:r>
          </a:p>
        </p:txBody>
      </p:sp>
      <p:sp>
        <p:nvSpPr>
          <p:cNvPr id="112687" name="Rectangle 57">
            <a:extLst>
              <a:ext uri="{FF2B5EF4-FFF2-40B4-BE49-F238E27FC236}">
                <a16:creationId xmlns:a16="http://schemas.microsoft.com/office/drawing/2014/main" id="{301A3321-1D28-40A1-9AD5-C4406C7645F8}"/>
              </a:ext>
            </a:extLst>
          </p:cNvPr>
          <p:cNvSpPr>
            <a:spLocks noChangeArrowheads="1"/>
          </p:cNvSpPr>
          <p:nvPr/>
        </p:nvSpPr>
        <p:spPr bwMode="auto">
          <a:xfrm>
            <a:off x="4519031" y="2694931"/>
            <a:ext cx="422275" cy="2297113"/>
          </a:xfrm>
          <a:prstGeom prst="rect">
            <a:avLst/>
          </a:prstGeom>
          <a:solidFill>
            <a:srgbClr val="E1471D"/>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solidFill>
                <a:srgbClr val="000000"/>
              </a:solidFill>
              <a:latin typeface="Calibri" panose="020F0502020204030204" pitchFamily="34" charset="0"/>
            </a:endParaRPr>
          </a:p>
        </p:txBody>
      </p:sp>
      <p:sp>
        <p:nvSpPr>
          <p:cNvPr id="112688" name="TextBox 19">
            <a:extLst>
              <a:ext uri="{FF2B5EF4-FFF2-40B4-BE49-F238E27FC236}">
                <a16:creationId xmlns:a16="http://schemas.microsoft.com/office/drawing/2014/main" id="{53CDF11B-AD96-4219-B2CF-2B611182576F}"/>
              </a:ext>
            </a:extLst>
          </p:cNvPr>
          <p:cNvSpPr txBox="1">
            <a:spLocks noChangeArrowheads="1"/>
          </p:cNvSpPr>
          <p:nvPr/>
        </p:nvSpPr>
        <p:spPr bwMode="auto">
          <a:xfrm>
            <a:off x="4412669" y="4652319"/>
            <a:ext cx="6365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126</a:t>
            </a:r>
          </a:p>
        </p:txBody>
      </p:sp>
      <p:sp>
        <p:nvSpPr>
          <p:cNvPr id="112689" name="Rectangle 15">
            <a:extLst>
              <a:ext uri="{FF2B5EF4-FFF2-40B4-BE49-F238E27FC236}">
                <a16:creationId xmlns:a16="http://schemas.microsoft.com/office/drawing/2014/main" id="{594F5B99-FBD3-4648-BDF2-4D5F489F6C35}"/>
              </a:ext>
            </a:extLst>
          </p:cNvPr>
          <p:cNvSpPr>
            <a:spLocks noChangeArrowheads="1"/>
          </p:cNvSpPr>
          <p:nvPr/>
        </p:nvSpPr>
        <p:spPr bwMode="auto">
          <a:xfrm>
            <a:off x="4633117" y="245521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71</a:t>
            </a:r>
          </a:p>
        </p:txBody>
      </p:sp>
      <p:sp>
        <p:nvSpPr>
          <p:cNvPr id="112690" name="Rectangle 68">
            <a:extLst>
              <a:ext uri="{FF2B5EF4-FFF2-40B4-BE49-F238E27FC236}">
                <a16:creationId xmlns:a16="http://schemas.microsoft.com/office/drawing/2014/main" id="{5394385B-7216-47DE-B910-A817D9F1BA13}"/>
              </a:ext>
            </a:extLst>
          </p:cNvPr>
          <p:cNvSpPr>
            <a:spLocks noChangeArrowheads="1"/>
          </p:cNvSpPr>
          <p:nvPr/>
        </p:nvSpPr>
        <p:spPr bwMode="auto">
          <a:xfrm>
            <a:off x="5501694" y="3256905"/>
            <a:ext cx="422275" cy="1735138"/>
          </a:xfrm>
          <a:prstGeom prst="rect">
            <a:avLst/>
          </a:prstGeom>
          <a:solidFill>
            <a:srgbClr val="E1471D"/>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solidFill>
                <a:srgbClr val="000000"/>
              </a:solidFill>
              <a:latin typeface="Calibri" panose="020F0502020204030204" pitchFamily="34" charset="0"/>
            </a:endParaRPr>
          </a:p>
        </p:txBody>
      </p:sp>
      <p:sp>
        <p:nvSpPr>
          <p:cNvPr id="112691" name="TextBox 21">
            <a:extLst>
              <a:ext uri="{FF2B5EF4-FFF2-40B4-BE49-F238E27FC236}">
                <a16:creationId xmlns:a16="http://schemas.microsoft.com/office/drawing/2014/main" id="{7C7193CF-B22C-49A5-ADB1-CA564E97DB87}"/>
              </a:ext>
            </a:extLst>
          </p:cNvPr>
          <p:cNvSpPr txBox="1">
            <a:spLocks noChangeArrowheads="1"/>
          </p:cNvSpPr>
          <p:nvPr/>
        </p:nvSpPr>
        <p:spPr bwMode="auto">
          <a:xfrm>
            <a:off x="5488994" y="4652319"/>
            <a:ext cx="4476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36</a:t>
            </a:r>
          </a:p>
        </p:txBody>
      </p:sp>
      <p:sp>
        <p:nvSpPr>
          <p:cNvPr id="112692" name="Rectangle 15">
            <a:extLst>
              <a:ext uri="{FF2B5EF4-FFF2-40B4-BE49-F238E27FC236}">
                <a16:creationId xmlns:a16="http://schemas.microsoft.com/office/drawing/2014/main" id="{BB968FBA-0563-4D75-BEE8-69D7AE0DFF8A}"/>
              </a:ext>
            </a:extLst>
          </p:cNvPr>
          <p:cNvSpPr>
            <a:spLocks noChangeArrowheads="1"/>
          </p:cNvSpPr>
          <p:nvPr/>
        </p:nvSpPr>
        <p:spPr bwMode="auto">
          <a:xfrm>
            <a:off x="5607842" y="3034656"/>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56</a:t>
            </a:r>
          </a:p>
        </p:txBody>
      </p:sp>
      <p:sp>
        <p:nvSpPr>
          <p:cNvPr id="112693" name="Rectangle 59">
            <a:extLst>
              <a:ext uri="{FF2B5EF4-FFF2-40B4-BE49-F238E27FC236}">
                <a16:creationId xmlns:a16="http://schemas.microsoft.com/office/drawing/2014/main" id="{89FA53B4-44E9-4F02-B7DF-5B7469449E16}"/>
              </a:ext>
            </a:extLst>
          </p:cNvPr>
          <p:cNvSpPr>
            <a:spLocks noChangeArrowheads="1"/>
          </p:cNvSpPr>
          <p:nvPr/>
        </p:nvSpPr>
        <p:spPr bwMode="auto">
          <a:xfrm>
            <a:off x="6447844" y="3990331"/>
            <a:ext cx="422275" cy="1001713"/>
          </a:xfrm>
          <a:prstGeom prst="rect">
            <a:avLst/>
          </a:prstGeom>
          <a:solidFill>
            <a:srgbClr val="E1471D"/>
          </a:solidFill>
          <a:ln>
            <a:noFill/>
          </a:ln>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endParaRPr lang="en-US" altLang="en-US" sz="1600" b="0" dirty="0">
              <a:solidFill>
                <a:srgbClr val="000000"/>
              </a:solidFill>
              <a:latin typeface="Calibri" panose="020F0502020204030204" pitchFamily="34" charset="0"/>
            </a:endParaRPr>
          </a:p>
        </p:txBody>
      </p:sp>
      <p:sp>
        <p:nvSpPr>
          <p:cNvPr id="112694" name="TextBox 23">
            <a:extLst>
              <a:ext uri="{FF2B5EF4-FFF2-40B4-BE49-F238E27FC236}">
                <a16:creationId xmlns:a16="http://schemas.microsoft.com/office/drawing/2014/main" id="{A8A9419D-CFD9-4328-A523-4D65087E532A}"/>
              </a:ext>
            </a:extLst>
          </p:cNvPr>
          <p:cNvSpPr txBox="1">
            <a:spLocks noChangeArrowheads="1"/>
          </p:cNvSpPr>
          <p:nvPr/>
        </p:nvSpPr>
        <p:spPr bwMode="auto">
          <a:xfrm>
            <a:off x="6435143" y="4652319"/>
            <a:ext cx="449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r>
              <a:rPr lang="en-GB" altLang="en-US" sz="1600" b="0" dirty="0">
                <a:latin typeface="Calibri" panose="020F0502020204030204" pitchFamily="34" charset="0"/>
              </a:rPr>
              <a:t>21</a:t>
            </a:r>
          </a:p>
        </p:txBody>
      </p:sp>
      <p:sp>
        <p:nvSpPr>
          <p:cNvPr id="112695" name="Rectangle 15">
            <a:extLst>
              <a:ext uri="{FF2B5EF4-FFF2-40B4-BE49-F238E27FC236}">
                <a16:creationId xmlns:a16="http://schemas.microsoft.com/office/drawing/2014/main" id="{3DA88A42-DFB1-4AC2-B665-15ED31FDDABF}"/>
              </a:ext>
            </a:extLst>
          </p:cNvPr>
          <p:cNvSpPr>
            <a:spLocks noChangeArrowheads="1"/>
          </p:cNvSpPr>
          <p:nvPr/>
        </p:nvSpPr>
        <p:spPr bwMode="auto">
          <a:xfrm>
            <a:off x="6536529" y="3745855"/>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a:buClr>
                <a:srgbClr val="99CC00"/>
              </a:buClr>
              <a:buFont typeface="Arial" panose="020B0604020202020204" pitchFamily="34" charset="0"/>
              <a:buNone/>
            </a:pPr>
            <a:r>
              <a:rPr lang="en-US" altLang="en-US" sz="1600" dirty="0">
                <a:solidFill>
                  <a:srgbClr val="000000"/>
                </a:solidFill>
                <a:latin typeface="Calibri" panose="020F0502020204030204" pitchFamily="34" charset="0"/>
              </a:rPr>
              <a:t>29</a:t>
            </a:r>
          </a:p>
        </p:txBody>
      </p:sp>
      <p:cxnSp>
        <p:nvCxnSpPr>
          <p:cNvPr id="7" name="Straight Connector 6">
            <a:extLst>
              <a:ext uri="{FF2B5EF4-FFF2-40B4-BE49-F238E27FC236}">
                <a16:creationId xmlns:a16="http://schemas.microsoft.com/office/drawing/2014/main" id="{7F3F1770-7432-4B69-8291-83B761B498D8}"/>
              </a:ext>
            </a:extLst>
          </p:cNvPr>
          <p:cNvCxnSpPr/>
          <p:nvPr/>
        </p:nvCxnSpPr>
        <p:spPr>
          <a:xfrm flipV="1">
            <a:off x="2758493" y="4988868"/>
            <a:ext cx="4216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1979255C-2F35-4E7D-8EE5-8A135BD837AC}"/>
              </a:ext>
            </a:extLst>
          </p:cNvPr>
          <p:cNvSpPr/>
          <p:nvPr/>
        </p:nvSpPr>
        <p:spPr bwMode="auto">
          <a:xfrm>
            <a:off x="6563730" y="2148830"/>
            <a:ext cx="147638" cy="146050"/>
          </a:xfrm>
          <a:prstGeom prst="rect">
            <a:avLst/>
          </a:prstGeom>
          <a:solidFill>
            <a:srgbClr val="015873"/>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600" dirty="0">
              <a:solidFill>
                <a:srgbClr val="000000"/>
              </a:solidFill>
              <a:latin typeface="Calibri" panose="020F0502020204030204" pitchFamily="34" charset="0"/>
            </a:endParaRPr>
          </a:p>
        </p:txBody>
      </p:sp>
      <p:sp>
        <p:nvSpPr>
          <p:cNvPr id="112698" name="TextBox 1">
            <a:extLst>
              <a:ext uri="{FF2B5EF4-FFF2-40B4-BE49-F238E27FC236}">
                <a16:creationId xmlns:a16="http://schemas.microsoft.com/office/drawing/2014/main" id="{AF161278-880C-42DB-9047-61CF3121D6D0}"/>
              </a:ext>
            </a:extLst>
          </p:cNvPr>
          <p:cNvSpPr txBox="1">
            <a:spLocks noChangeArrowheads="1"/>
          </p:cNvSpPr>
          <p:nvPr/>
        </p:nvSpPr>
        <p:spPr bwMode="auto">
          <a:xfrm>
            <a:off x="6705018" y="2080017"/>
            <a:ext cx="2563330" cy="30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nSpc>
                <a:spcPct val="85000"/>
              </a:lnSpc>
            </a:pPr>
            <a:r>
              <a:rPr lang="en-US" altLang="en-US" sz="1600" b="0" dirty="0">
                <a:solidFill>
                  <a:srgbClr val="000000"/>
                </a:solidFill>
                <a:latin typeface="Calibri" panose="020F0502020204030204" pitchFamily="34" charset="0"/>
              </a:rPr>
              <a:t>Wk 24 DTG 50 mg BID + OBR</a:t>
            </a:r>
          </a:p>
        </p:txBody>
      </p:sp>
      <p:sp>
        <p:nvSpPr>
          <p:cNvPr id="88" name="Rectangle 87">
            <a:extLst>
              <a:ext uri="{FF2B5EF4-FFF2-40B4-BE49-F238E27FC236}">
                <a16:creationId xmlns:a16="http://schemas.microsoft.com/office/drawing/2014/main" id="{D3911460-112B-441C-8E38-63B7750E81D3}"/>
              </a:ext>
            </a:extLst>
          </p:cNvPr>
          <p:cNvSpPr/>
          <p:nvPr/>
        </p:nvSpPr>
        <p:spPr bwMode="auto">
          <a:xfrm>
            <a:off x="6557380" y="2452043"/>
            <a:ext cx="147638" cy="146050"/>
          </a:xfrm>
          <a:prstGeom prst="rect">
            <a:avLst/>
          </a:prstGeom>
          <a:solidFill>
            <a:srgbClr val="E1471D"/>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600" dirty="0">
              <a:solidFill>
                <a:srgbClr val="000000"/>
              </a:solidFill>
              <a:latin typeface="Calibri" panose="020F0502020204030204" pitchFamily="34" charset="0"/>
            </a:endParaRPr>
          </a:p>
        </p:txBody>
      </p:sp>
      <p:sp>
        <p:nvSpPr>
          <p:cNvPr id="112700" name="TextBox 1">
            <a:extLst>
              <a:ext uri="{FF2B5EF4-FFF2-40B4-BE49-F238E27FC236}">
                <a16:creationId xmlns:a16="http://schemas.microsoft.com/office/drawing/2014/main" id="{B523594E-1750-4B4F-9D96-A30BC355C99F}"/>
              </a:ext>
            </a:extLst>
          </p:cNvPr>
          <p:cNvSpPr txBox="1">
            <a:spLocks noChangeArrowheads="1"/>
          </p:cNvSpPr>
          <p:nvPr/>
        </p:nvSpPr>
        <p:spPr bwMode="auto">
          <a:xfrm>
            <a:off x="6698668" y="2391167"/>
            <a:ext cx="2563330" cy="30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nSpc>
                <a:spcPct val="85000"/>
              </a:lnSpc>
            </a:pPr>
            <a:r>
              <a:rPr lang="en-US" altLang="en-US" sz="1600" b="0" dirty="0">
                <a:solidFill>
                  <a:srgbClr val="000000"/>
                </a:solidFill>
                <a:latin typeface="Calibri" panose="020F0502020204030204" pitchFamily="34" charset="0"/>
              </a:rPr>
              <a:t>Wk 48 DTG 50 mg BID + OBR</a:t>
            </a:r>
          </a:p>
        </p:txBody>
      </p:sp>
      <p:sp>
        <p:nvSpPr>
          <p:cNvPr id="63" name="Text Box 11">
            <a:extLst>
              <a:ext uri="{FF2B5EF4-FFF2-40B4-BE49-F238E27FC236}">
                <a16:creationId xmlns:a16="http://schemas.microsoft.com/office/drawing/2014/main" id="{00094885-A34F-4773-8061-1A84D22A50E6}"/>
              </a:ext>
            </a:extLst>
          </p:cNvPr>
          <p:cNvSpPr txBox="1">
            <a:spLocks noChangeArrowheads="1"/>
          </p:cNvSpPr>
          <p:nvPr/>
        </p:nvSpPr>
        <p:spPr bwMode="auto">
          <a:xfrm>
            <a:off x="427058" y="642206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defTabSz="457200">
              <a:lnSpc>
                <a:spcPct val="100000"/>
              </a:lnSpc>
              <a:spcBef>
                <a:spcPct val="0"/>
              </a:spcBef>
              <a:spcAft>
                <a:spcPct val="0"/>
              </a:spcAft>
              <a:buClrTx/>
              <a:buFontTx/>
              <a:buNone/>
            </a:pPr>
            <a:r>
              <a:rPr lang="en-US" altLang="en-US" sz="1200" dirty="0">
                <a:solidFill>
                  <a:srgbClr val="455560"/>
                </a:solidFill>
                <a:latin typeface="Calibri" panose="020F0502020204030204" pitchFamily="34" charset="0"/>
              </a:rPr>
              <a:t>Castagna. J Infect Dis. 2014;210:354. </a:t>
            </a:r>
          </a:p>
        </p:txBody>
      </p:sp>
      <p:sp>
        <p:nvSpPr>
          <p:cNvPr id="69" name="Content Placeholder 3">
            <a:extLst>
              <a:ext uri="{FF2B5EF4-FFF2-40B4-BE49-F238E27FC236}">
                <a16:creationId xmlns:a16="http://schemas.microsoft.com/office/drawing/2014/main" id="{93C2C98E-C9FA-41A7-9B8D-30B1ABDAF89E}"/>
              </a:ext>
            </a:extLst>
          </p:cNvPr>
          <p:cNvSpPr txBox="1">
            <a:spLocks/>
          </p:cNvSpPr>
          <p:nvPr/>
        </p:nvSpPr>
        <p:spPr>
          <a:xfrm>
            <a:off x="7650805" y="3259913"/>
            <a:ext cx="3692404" cy="1301918"/>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buClr>
                <a:srgbClr val="000000"/>
              </a:buClr>
            </a:pPr>
            <a:r>
              <a:rPr lang="en-US" altLang="en-US" sz="2400" kern="0" dirty="0">
                <a:solidFill>
                  <a:srgbClr val="000000"/>
                </a:solidFill>
              </a:rPr>
              <a:t>4 of 33 patients with N155H mutation at baseline had protocol-defined virologic failure</a:t>
            </a:r>
          </a:p>
          <a:p>
            <a:pPr>
              <a:buClr>
                <a:srgbClr val="000000"/>
              </a:buClr>
            </a:pPr>
            <a:endParaRPr lang="en-US" sz="2000" kern="0" dirty="0">
              <a:solidFill>
                <a:srgbClr val="000000"/>
              </a:solidFill>
            </a:endParaRPr>
          </a:p>
        </p:txBody>
      </p:sp>
      <p:grpSp>
        <p:nvGrpSpPr>
          <p:cNvPr id="2" name="Group 1">
            <a:extLst>
              <a:ext uri="{FF2B5EF4-FFF2-40B4-BE49-F238E27FC236}">
                <a16:creationId xmlns:a16="http://schemas.microsoft.com/office/drawing/2014/main" id="{882CD503-A5F8-6E49-9642-F9F2BA9C5F12}"/>
              </a:ext>
            </a:extLst>
          </p:cNvPr>
          <p:cNvGrpSpPr/>
          <p:nvPr/>
        </p:nvGrpSpPr>
        <p:grpSpPr>
          <a:xfrm>
            <a:off x="9392911" y="6207927"/>
            <a:ext cx="2488502" cy="454909"/>
            <a:chOff x="9392911" y="6207927"/>
            <a:chExt cx="2488502" cy="454909"/>
          </a:xfrm>
        </p:grpSpPr>
        <p:pic>
          <p:nvPicPr>
            <p:cNvPr id="3" name="Picture 2" descr="A picture containing text, ax, wheel&#10;&#10;Description automatically generated">
              <a:extLst>
                <a:ext uri="{FF2B5EF4-FFF2-40B4-BE49-F238E27FC236}">
                  <a16:creationId xmlns:a16="http://schemas.microsoft.com/office/drawing/2014/main" id="{6F3CEC99-9D2F-2B8D-B463-71C1709CE4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 name="Rectangle 8">
              <a:extLst>
                <a:ext uri="{FF2B5EF4-FFF2-40B4-BE49-F238E27FC236}">
                  <a16:creationId xmlns:a16="http://schemas.microsoft.com/office/drawing/2014/main" id="{FA67F666-5B49-7A4F-86A6-56DEF0F799F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94884268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1" name="Rectangle 2"/>
          <p:cNvSpPr>
            <a:spLocks noGrp="1"/>
          </p:cNvSpPr>
          <p:nvPr>
            <p:ph type="title"/>
          </p:nvPr>
        </p:nvSpPr>
        <p:spPr/>
        <p:txBody>
          <a:bodyPr/>
          <a:lstStyle/>
          <a:p>
            <a:r>
              <a:rPr lang="en-US" dirty="0"/>
              <a:t>Use of Darunavir in Patients With PI Resistance</a:t>
            </a:r>
          </a:p>
        </p:txBody>
      </p:sp>
      <p:sp>
        <p:nvSpPr>
          <p:cNvPr id="696322" name="Rectangle 3"/>
          <p:cNvSpPr>
            <a:spLocks noGrp="1"/>
          </p:cNvSpPr>
          <p:nvPr>
            <p:ph idx="1"/>
          </p:nvPr>
        </p:nvSpPr>
        <p:spPr/>
        <p:txBody>
          <a:bodyPr>
            <a:normAutofit/>
          </a:bodyPr>
          <a:lstStyle/>
          <a:p>
            <a:pPr>
              <a:spcAft>
                <a:spcPts val="500"/>
              </a:spcAft>
            </a:pPr>
            <a:r>
              <a:rPr lang="en-US" dirty="0"/>
              <a:t>For most patients with PI resistance, the PI of choice is DRV</a:t>
            </a:r>
          </a:p>
          <a:p>
            <a:pPr lvl="1">
              <a:spcAft>
                <a:spcPts val="500"/>
              </a:spcAft>
            </a:pPr>
            <a:r>
              <a:rPr lang="en-US" dirty="0"/>
              <a:t>No DRV-associated mutations: DRV once daily</a:t>
            </a:r>
          </a:p>
          <a:p>
            <a:pPr lvl="1">
              <a:spcAft>
                <a:spcPts val="500"/>
              </a:spcAft>
            </a:pPr>
            <a:r>
              <a:rPr lang="en-US" dirty="0"/>
              <a:t>Any DRV-associated mutations: DRV twice daily</a:t>
            </a:r>
          </a:p>
          <a:p>
            <a:pPr>
              <a:spcAft>
                <a:spcPts val="500"/>
              </a:spcAft>
            </a:pPr>
            <a:endParaRPr lang="en-US" dirty="0"/>
          </a:p>
          <a:p>
            <a:pPr marL="0" indent="0">
              <a:spcAft>
                <a:spcPts val="500"/>
              </a:spcAft>
              <a:buNone/>
            </a:pPr>
            <a:endParaRPr lang="en-US" dirty="0"/>
          </a:p>
          <a:p>
            <a:pPr marL="0" indent="0">
              <a:spcAft>
                <a:spcPts val="500"/>
              </a:spcAft>
              <a:buNone/>
            </a:pPr>
            <a:endParaRPr lang="en-US" dirty="0"/>
          </a:p>
        </p:txBody>
      </p:sp>
      <p:sp>
        <p:nvSpPr>
          <p:cNvPr id="5" name="Text Box 11">
            <a:extLst>
              <a:ext uri="{FF2B5EF4-FFF2-40B4-BE49-F238E27FC236}">
                <a16:creationId xmlns:a16="http://schemas.microsoft.com/office/drawing/2014/main" id="{AFDDEF0D-398C-45FF-AF6E-EA15164ECBA8}"/>
              </a:ext>
            </a:extLst>
          </p:cNvPr>
          <p:cNvSpPr txBox="1">
            <a:spLocks noChangeArrowheads="1"/>
          </p:cNvSpPr>
          <p:nvPr/>
        </p:nvSpPr>
        <p:spPr bwMode="auto">
          <a:xfrm>
            <a:off x="396233" y="642206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defTabSz="457200">
              <a:lnSpc>
                <a:spcPct val="100000"/>
              </a:lnSpc>
              <a:spcBef>
                <a:spcPct val="0"/>
              </a:spcBef>
              <a:spcAft>
                <a:spcPct val="0"/>
              </a:spcAft>
              <a:buClrTx/>
              <a:buFont typeface="Wingdings" panose="05000000000000000000" pitchFamily="2" charset="2"/>
              <a:buNone/>
            </a:pPr>
            <a:r>
              <a:rPr lang="en-US" altLang="en-US" sz="1200" dirty="0">
                <a:solidFill>
                  <a:srgbClr val="455560"/>
                </a:solidFill>
                <a:latin typeface="Calibri" panose="020F0502020204030204" pitchFamily="34" charset="0"/>
              </a:rPr>
              <a:t>Darunavir PI. DHHS ART Guidelines. September 2022.</a:t>
            </a:r>
          </a:p>
        </p:txBody>
      </p:sp>
      <p:graphicFrame>
        <p:nvGraphicFramePr>
          <p:cNvPr id="10" name="Table 9">
            <a:extLst>
              <a:ext uri="{FF2B5EF4-FFF2-40B4-BE49-F238E27FC236}">
                <a16:creationId xmlns:a16="http://schemas.microsoft.com/office/drawing/2014/main" id="{703AD209-0BBC-4118-93B1-69387719684B}"/>
              </a:ext>
            </a:extLst>
          </p:cNvPr>
          <p:cNvGraphicFramePr>
            <a:graphicFrameLocks noGrp="1"/>
          </p:cNvGraphicFramePr>
          <p:nvPr>
            <p:extLst>
              <p:ext uri="{D42A27DB-BD31-4B8C-83A1-F6EECF244321}">
                <p14:modId xmlns:p14="http://schemas.microsoft.com/office/powerpoint/2010/main" val="1656736487"/>
              </p:ext>
            </p:extLst>
          </p:nvPr>
        </p:nvGraphicFramePr>
        <p:xfrm>
          <a:off x="723900" y="3119426"/>
          <a:ext cx="10758303" cy="1371648"/>
        </p:xfrm>
        <a:graphic>
          <a:graphicData uri="http://schemas.openxmlformats.org/drawingml/2006/table">
            <a:tbl>
              <a:tblPr/>
              <a:tblGrid>
                <a:gridCol w="1361954">
                  <a:extLst>
                    <a:ext uri="{9D8B030D-6E8A-4147-A177-3AD203B41FA5}">
                      <a16:colId xmlns:a16="http://schemas.microsoft.com/office/drawing/2014/main" val="3971500111"/>
                    </a:ext>
                  </a:extLst>
                </a:gridCol>
                <a:gridCol w="860960">
                  <a:extLst>
                    <a:ext uri="{9D8B030D-6E8A-4147-A177-3AD203B41FA5}">
                      <a16:colId xmlns:a16="http://schemas.microsoft.com/office/drawing/2014/main" val="3971207448"/>
                    </a:ext>
                  </a:extLst>
                </a:gridCol>
                <a:gridCol w="1734964">
                  <a:extLst>
                    <a:ext uri="{9D8B030D-6E8A-4147-A177-3AD203B41FA5}">
                      <a16:colId xmlns:a16="http://schemas.microsoft.com/office/drawing/2014/main" val="1443197226"/>
                    </a:ext>
                  </a:extLst>
                </a:gridCol>
                <a:gridCol w="906743">
                  <a:extLst>
                    <a:ext uri="{9D8B030D-6E8A-4147-A177-3AD203B41FA5}">
                      <a16:colId xmlns:a16="http://schemas.microsoft.com/office/drawing/2014/main" val="455235949"/>
                    </a:ext>
                  </a:extLst>
                </a:gridCol>
                <a:gridCol w="541236">
                  <a:extLst>
                    <a:ext uri="{9D8B030D-6E8A-4147-A177-3AD203B41FA5}">
                      <a16:colId xmlns:a16="http://schemas.microsoft.com/office/drawing/2014/main" val="3233761246"/>
                    </a:ext>
                  </a:extLst>
                </a:gridCol>
                <a:gridCol w="482659">
                  <a:extLst>
                    <a:ext uri="{9D8B030D-6E8A-4147-A177-3AD203B41FA5}">
                      <a16:colId xmlns:a16="http://schemas.microsoft.com/office/drawing/2014/main" val="2508702917"/>
                    </a:ext>
                  </a:extLst>
                </a:gridCol>
                <a:gridCol w="1871054">
                  <a:extLst>
                    <a:ext uri="{9D8B030D-6E8A-4147-A177-3AD203B41FA5}">
                      <a16:colId xmlns:a16="http://schemas.microsoft.com/office/drawing/2014/main" val="1951504604"/>
                    </a:ext>
                  </a:extLst>
                </a:gridCol>
                <a:gridCol w="998812">
                  <a:extLst>
                    <a:ext uri="{9D8B030D-6E8A-4147-A177-3AD203B41FA5}">
                      <a16:colId xmlns:a16="http://schemas.microsoft.com/office/drawing/2014/main" val="2824891217"/>
                    </a:ext>
                  </a:extLst>
                </a:gridCol>
                <a:gridCol w="534839">
                  <a:extLst>
                    <a:ext uri="{9D8B030D-6E8A-4147-A177-3AD203B41FA5}">
                      <a16:colId xmlns:a16="http://schemas.microsoft.com/office/drawing/2014/main" val="2652640314"/>
                    </a:ext>
                  </a:extLst>
                </a:gridCol>
                <a:gridCol w="678332">
                  <a:extLst>
                    <a:ext uri="{9D8B030D-6E8A-4147-A177-3AD203B41FA5}">
                      <a16:colId xmlns:a16="http://schemas.microsoft.com/office/drawing/2014/main" val="1369207775"/>
                    </a:ext>
                  </a:extLst>
                </a:gridCol>
                <a:gridCol w="786750">
                  <a:extLst>
                    <a:ext uri="{9D8B030D-6E8A-4147-A177-3AD203B41FA5}">
                      <a16:colId xmlns:a16="http://schemas.microsoft.com/office/drawing/2014/main" val="3362619231"/>
                    </a:ext>
                  </a:extLst>
                </a:gridCol>
              </a:tblGrid>
              <a:tr h="1894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V    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T    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2343747"/>
                  </a:ext>
                </a:extLst>
              </a:tr>
              <a:tr h="1894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11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32  33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47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54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74 76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1" i="0" u="none" strike="noStrike" cap="none" normalizeH="0" baseline="0" dirty="0">
                        <a:ln>
                          <a:noFill/>
                        </a:ln>
                        <a:solidFill>
                          <a:schemeClr val="bg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84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17969554"/>
                  </a:ext>
                </a:extLst>
              </a:tr>
              <a:tr h="33154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     F</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M</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P   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41735851"/>
                  </a:ext>
                </a:extLst>
              </a:tr>
            </a:tbl>
          </a:graphicData>
        </a:graphic>
      </p:graphicFrame>
      <p:grpSp>
        <p:nvGrpSpPr>
          <p:cNvPr id="9" name="Group 8">
            <a:extLst>
              <a:ext uri="{FF2B5EF4-FFF2-40B4-BE49-F238E27FC236}">
                <a16:creationId xmlns:a16="http://schemas.microsoft.com/office/drawing/2014/main" id="{B1669A0C-3599-4763-7FE9-3AE0805BBDE2}"/>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7206170A-48FE-51E4-EEED-1181A84B33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85C93C13-AE7C-091C-280E-A17A5094B08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50968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C51E3CF9-8FF6-4CDA-946D-3A8971BAE55E}"/>
              </a:ext>
            </a:extLst>
          </p:cNvPr>
          <p:cNvSpPr/>
          <p:nvPr/>
        </p:nvSpPr>
        <p:spPr bwMode="auto">
          <a:xfrm>
            <a:off x="2538413" y="3152775"/>
            <a:ext cx="7805737" cy="2628900"/>
          </a:xfrm>
          <a:custGeom>
            <a:avLst/>
            <a:gdLst>
              <a:gd name="connsiteX0" fmla="*/ 0 w 7805737"/>
              <a:gd name="connsiteY0" fmla="*/ 2628900 h 2628900"/>
              <a:gd name="connsiteX1" fmla="*/ 209550 w 7805737"/>
              <a:gd name="connsiteY1" fmla="*/ 919163 h 2628900"/>
              <a:gd name="connsiteX2" fmla="*/ 657225 w 7805737"/>
              <a:gd name="connsiteY2" fmla="*/ 209550 h 2628900"/>
              <a:gd name="connsiteX3" fmla="*/ 1285875 w 7805737"/>
              <a:gd name="connsiteY3" fmla="*/ 319088 h 2628900"/>
              <a:gd name="connsiteX4" fmla="*/ 1933575 w 7805737"/>
              <a:gd name="connsiteY4" fmla="*/ 585788 h 2628900"/>
              <a:gd name="connsiteX5" fmla="*/ 2586037 w 7805737"/>
              <a:gd name="connsiteY5" fmla="*/ 500063 h 2628900"/>
              <a:gd name="connsiteX6" fmla="*/ 3467100 w 7805737"/>
              <a:gd name="connsiteY6" fmla="*/ 157163 h 2628900"/>
              <a:gd name="connsiteX7" fmla="*/ 4324350 w 7805737"/>
              <a:gd name="connsiteY7" fmla="*/ 147638 h 2628900"/>
              <a:gd name="connsiteX8" fmla="*/ 5205412 w 7805737"/>
              <a:gd name="connsiteY8" fmla="*/ 152400 h 2628900"/>
              <a:gd name="connsiteX9" fmla="*/ 6072187 w 7805737"/>
              <a:gd name="connsiteY9" fmla="*/ 0 h 2628900"/>
              <a:gd name="connsiteX10" fmla="*/ 6919912 w 7805737"/>
              <a:gd name="connsiteY10" fmla="*/ 280988 h 2628900"/>
              <a:gd name="connsiteX11" fmla="*/ 7805737 w 7805737"/>
              <a:gd name="connsiteY11" fmla="*/ 176213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5737" h="2628900">
                <a:moveTo>
                  <a:pt x="0" y="2628900"/>
                </a:moveTo>
                <a:lnTo>
                  <a:pt x="209550" y="919163"/>
                </a:lnTo>
                <a:lnTo>
                  <a:pt x="657225" y="209550"/>
                </a:lnTo>
                <a:lnTo>
                  <a:pt x="1285875" y="319088"/>
                </a:lnTo>
                <a:lnTo>
                  <a:pt x="1933575" y="585788"/>
                </a:lnTo>
                <a:lnTo>
                  <a:pt x="2586037" y="500063"/>
                </a:lnTo>
                <a:lnTo>
                  <a:pt x="3467100" y="157163"/>
                </a:lnTo>
                <a:lnTo>
                  <a:pt x="4324350" y="147638"/>
                </a:lnTo>
                <a:lnTo>
                  <a:pt x="5205412" y="152400"/>
                </a:lnTo>
                <a:lnTo>
                  <a:pt x="6072187" y="0"/>
                </a:lnTo>
                <a:lnTo>
                  <a:pt x="6919912" y="280988"/>
                </a:lnTo>
                <a:lnTo>
                  <a:pt x="7805737" y="176213"/>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9" name="Freeform: Shape 78">
            <a:extLst>
              <a:ext uri="{FF2B5EF4-FFF2-40B4-BE49-F238E27FC236}">
                <a16:creationId xmlns:a16="http://schemas.microsoft.com/office/drawing/2014/main" id="{4A6F4FA0-6653-4D09-B2DB-D201D4607E94}"/>
              </a:ext>
            </a:extLst>
          </p:cNvPr>
          <p:cNvSpPr/>
          <p:nvPr/>
        </p:nvSpPr>
        <p:spPr bwMode="auto">
          <a:xfrm>
            <a:off x="2533650" y="2862263"/>
            <a:ext cx="7786688" cy="2900362"/>
          </a:xfrm>
          <a:custGeom>
            <a:avLst/>
            <a:gdLst>
              <a:gd name="connsiteX0" fmla="*/ 0 w 7786688"/>
              <a:gd name="connsiteY0" fmla="*/ 2900362 h 2900362"/>
              <a:gd name="connsiteX1" fmla="*/ 209550 w 7786688"/>
              <a:gd name="connsiteY1" fmla="*/ 185737 h 2900362"/>
              <a:gd name="connsiteX2" fmla="*/ 657225 w 7786688"/>
              <a:gd name="connsiteY2" fmla="*/ 4762 h 2900362"/>
              <a:gd name="connsiteX3" fmla="*/ 1309688 w 7786688"/>
              <a:gd name="connsiteY3" fmla="*/ 0 h 2900362"/>
              <a:gd name="connsiteX4" fmla="*/ 1952625 w 7786688"/>
              <a:gd name="connsiteY4" fmla="*/ 23812 h 2900362"/>
              <a:gd name="connsiteX5" fmla="*/ 2586038 w 7786688"/>
              <a:gd name="connsiteY5" fmla="*/ 4762 h 2900362"/>
              <a:gd name="connsiteX6" fmla="*/ 3467100 w 7786688"/>
              <a:gd name="connsiteY6" fmla="*/ 76200 h 2900362"/>
              <a:gd name="connsiteX7" fmla="*/ 4319588 w 7786688"/>
              <a:gd name="connsiteY7" fmla="*/ 161925 h 2900362"/>
              <a:gd name="connsiteX8" fmla="*/ 5191125 w 7786688"/>
              <a:gd name="connsiteY8" fmla="*/ 171450 h 2900362"/>
              <a:gd name="connsiteX9" fmla="*/ 6067425 w 7786688"/>
              <a:gd name="connsiteY9" fmla="*/ 242887 h 2900362"/>
              <a:gd name="connsiteX10" fmla="*/ 6929438 w 7786688"/>
              <a:gd name="connsiteY10" fmla="*/ 228600 h 2900362"/>
              <a:gd name="connsiteX11" fmla="*/ 7786688 w 7786688"/>
              <a:gd name="connsiteY11" fmla="*/ 319087 h 2900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86688" h="2900362">
                <a:moveTo>
                  <a:pt x="0" y="2900362"/>
                </a:moveTo>
                <a:lnTo>
                  <a:pt x="209550" y="185737"/>
                </a:lnTo>
                <a:lnTo>
                  <a:pt x="657225" y="4762"/>
                </a:lnTo>
                <a:lnTo>
                  <a:pt x="1309688" y="0"/>
                </a:lnTo>
                <a:lnTo>
                  <a:pt x="1952625" y="23812"/>
                </a:lnTo>
                <a:lnTo>
                  <a:pt x="2586038" y="4762"/>
                </a:lnTo>
                <a:lnTo>
                  <a:pt x="3467100" y="76200"/>
                </a:lnTo>
                <a:lnTo>
                  <a:pt x="4319588" y="161925"/>
                </a:lnTo>
                <a:lnTo>
                  <a:pt x="5191125" y="171450"/>
                </a:lnTo>
                <a:lnTo>
                  <a:pt x="6067425" y="242887"/>
                </a:lnTo>
                <a:lnTo>
                  <a:pt x="6929438" y="228600"/>
                </a:lnTo>
                <a:lnTo>
                  <a:pt x="7786688" y="319087"/>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8" name="Freeform: Shape 77">
            <a:extLst>
              <a:ext uri="{FF2B5EF4-FFF2-40B4-BE49-F238E27FC236}">
                <a16:creationId xmlns:a16="http://schemas.microsoft.com/office/drawing/2014/main" id="{88931DCC-98FF-4131-B817-3EAC5642D70E}"/>
              </a:ext>
            </a:extLst>
          </p:cNvPr>
          <p:cNvSpPr/>
          <p:nvPr/>
        </p:nvSpPr>
        <p:spPr bwMode="auto">
          <a:xfrm>
            <a:off x="2528888" y="2919413"/>
            <a:ext cx="7805737" cy="2843212"/>
          </a:xfrm>
          <a:custGeom>
            <a:avLst/>
            <a:gdLst>
              <a:gd name="connsiteX0" fmla="*/ 0 w 7805737"/>
              <a:gd name="connsiteY0" fmla="*/ 2843212 h 2843212"/>
              <a:gd name="connsiteX1" fmla="*/ 657225 w 7805737"/>
              <a:gd name="connsiteY1" fmla="*/ 0 h 2843212"/>
              <a:gd name="connsiteX2" fmla="*/ 1295400 w 7805737"/>
              <a:gd name="connsiteY2" fmla="*/ 38100 h 2843212"/>
              <a:gd name="connsiteX3" fmla="*/ 1962150 w 7805737"/>
              <a:gd name="connsiteY3" fmla="*/ 4762 h 2843212"/>
              <a:gd name="connsiteX4" fmla="*/ 2595562 w 7805737"/>
              <a:gd name="connsiteY4" fmla="*/ 114300 h 2843212"/>
              <a:gd name="connsiteX5" fmla="*/ 3467100 w 7805737"/>
              <a:gd name="connsiteY5" fmla="*/ 138112 h 2843212"/>
              <a:gd name="connsiteX6" fmla="*/ 4329112 w 7805737"/>
              <a:gd name="connsiteY6" fmla="*/ 142875 h 2843212"/>
              <a:gd name="connsiteX7" fmla="*/ 5214937 w 7805737"/>
              <a:gd name="connsiteY7" fmla="*/ 157162 h 2843212"/>
              <a:gd name="connsiteX8" fmla="*/ 6076950 w 7805737"/>
              <a:gd name="connsiteY8" fmla="*/ 180975 h 2843212"/>
              <a:gd name="connsiteX9" fmla="*/ 6948487 w 7805737"/>
              <a:gd name="connsiteY9" fmla="*/ 66675 h 2843212"/>
              <a:gd name="connsiteX10" fmla="*/ 7805737 w 7805737"/>
              <a:gd name="connsiteY10" fmla="*/ 161925 h 284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05737" h="2843212">
                <a:moveTo>
                  <a:pt x="0" y="2843212"/>
                </a:moveTo>
                <a:lnTo>
                  <a:pt x="657225" y="0"/>
                </a:lnTo>
                <a:lnTo>
                  <a:pt x="1295400" y="38100"/>
                </a:lnTo>
                <a:lnTo>
                  <a:pt x="1962150" y="4762"/>
                </a:lnTo>
                <a:lnTo>
                  <a:pt x="2595562" y="114300"/>
                </a:lnTo>
                <a:lnTo>
                  <a:pt x="3467100" y="138112"/>
                </a:lnTo>
                <a:lnTo>
                  <a:pt x="4329112" y="142875"/>
                </a:lnTo>
                <a:lnTo>
                  <a:pt x="5214937" y="157162"/>
                </a:lnTo>
                <a:lnTo>
                  <a:pt x="6076950" y="180975"/>
                </a:lnTo>
                <a:lnTo>
                  <a:pt x="6948487" y="66675"/>
                </a:lnTo>
                <a:lnTo>
                  <a:pt x="7805737" y="161925"/>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7" name="Freeform: Shape 76">
            <a:extLst>
              <a:ext uri="{FF2B5EF4-FFF2-40B4-BE49-F238E27FC236}">
                <a16:creationId xmlns:a16="http://schemas.microsoft.com/office/drawing/2014/main" id="{CA1EFBA8-998D-4A61-9B23-45AFB37D6AA4}"/>
              </a:ext>
            </a:extLst>
          </p:cNvPr>
          <p:cNvSpPr/>
          <p:nvPr/>
        </p:nvSpPr>
        <p:spPr bwMode="auto">
          <a:xfrm>
            <a:off x="2533650" y="2838450"/>
            <a:ext cx="5195888" cy="2928938"/>
          </a:xfrm>
          <a:custGeom>
            <a:avLst/>
            <a:gdLst>
              <a:gd name="connsiteX0" fmla="*/ 0 w 5195888"/>
              <a:gd name="connsiteY0" fmla="*/ 2928938 h 2928938"/>
              <a:gd name="connsiteX1" fmla="*/ 214313 w 5195888"/>
              <a:gd name="connsiteY1" fmla="*/ 404813 h 2928938"/>
              <a:gd name="connsiteX2" fmla="*/ 652463 w 5195888"/>
              <a:gd name="connsiteY2" fmla="*/ 0 h 2928938"/>
              <a:gd name="connsiteX3" fmla="*/ 1304925 w 5195888"/>
              <a:gd name="connsiteY3" fmla="*/ 381000 h 2928938"/>
              <a:gd name="connsiteX4" fmla="*/ 1938338 w 5195888"/>
              <a:gd name="connsiteY4" fmla="*/ 485775 h 2928938"/>
              <a:gd name="connsiteX5" fmla="*/ 2605088 w 5195888"/>
              <a:gd name="connsiteY5" fmla="*/ 542925 h 2928938"/>
              <a:gd name="connsiteX6" fmla="*/ 5195888 w 5195888"/>
              <a:gd name="connsiteY6" fmla="*/ 985838 h 2928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888" h="2928938">
                <a:moveTo>
                  <a:pt x="0" y="2928938"/>
                </a:moveTo>
                <a:lnTo>
                  <a:pt x="214313" y="404813"/>
                </a:lnTo>
                <a:lnTo>
                  <a:pt x="652463" y="0"/>
                </a:lnTo>
                <a:lnTo>
                  <a:pt x="1304925" y="381000"/>
                </a:lnTo>
                <a:lnTo>
                  <a:pt x="1938338" y="485775"/>
                </a:lnTo>
                <a:lnTo>
                  <a:pt x="2605088" y="542925"/>
                </a:lnTo>
                <a:lnTo>
                  <a:pt x="5195888" y="985838"/>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5" name="Freeform: Shape 74">
            <a:extLst>
              <a:ext uri="{FF2B5EF4-FFF2-40B4-BE49-F238E27FC236}">
                <a16:creationId xmlns:a16="http://schemas.microsoft.com/office/drawing/2014/main" id="{95988B20-0122-4CE6-B8E9-CB5C93862421}"/>
              </a:ext>
            </a:extLst>
          </p:cNvPr>
          <p:cNvSpPr/>
          <p:nvPr/>
        </p:nvSpPr>
        <p:spPr bwMode="auto">
          <a:xfrm>
            <a:off x="2538413" y="2857500"/>
            <a:ext cx="7796212" cy="2909888"/>
          </a:xfrm>
          <a:custGeom>
            <a:avLst/>
            <a:gdLst>
              <a:gd name="connsiteX0" fmla="*/ 0 w 7796212"/>
              <a:gd name="connsiteY0" fmla="*/ 2909888 h 2909888"/>
              <a:gd name="connsiteX1" fmla="*/ 214312 w 7796212"/>
              <a:gd name="connsiteY1" fmla="*/ 1385888 h 2909888"/>
              <a:gd name="connsiteX2" fmla="*/ 642937 w 7796212"/>
              <a:gd name="connsiteY2" fmla="*/ 138113 h 2909888"/>
              <a:gd name="connsiteX3" fmla="*/ 1276350 w 7796212"/>
              <a:gd name="connsiteY3" fmla="*/ 0 h 2909888"/>
              <a:gd name="connsiteX4" fmla="*/ 1952625 w 7796212"/>
              <a:gd name="connsiteY4" fmla="*/ 28575 h 2909888"/>
              <a:gd name="connsiteX5" fmla="*/ 2595562 w 7796212"/>
              <a:gd name="connsiteY5" fmla="*/ 171450 h 2909888"/>
              <a:gd name="connsiteX6" fmla="*/ 3467100 w 7796212"/>
              <a:gd name="connsiteY6" fmla="*/ 57150 h 2909888"/>
              <a:gd name="connsiteX7" fmla="*/ 4329112 w 7796212"/>
              <a:gd name="connsiteY7" fmla="*/ 33338 h 2909888"/>
              <a:gd name="connsiteX8" fmla="*/ 5191125 w 7796212"/>
              <a:gd name="connsiteY8" fmla="*/ 109538 h 2909888"/>
              <a:gd name="connsiteX9" fmla="*/ 6067425 w 7796212"/>
              <a:gd name="connsiteY9" fmla="*/ 152400 h 2909888"/>
              <a:gd name="connsiteX10" fmla="*/ 6915150 w 7796212"/>
              <a:gd name="connsiteY10" fmla="*/ 90488 h 2909888"/>
              <a:gd name="connsiteX11" fmla="*/ 7796212 w 7796212"/>
              <a:gd name="connsiteY11" fmla="*/ 100013 h 290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6212" h="2909888">
                <a:moveTo>
                  <a:pt x="0" y="2909888"/>
                </a:moveTo>
                <a:lnTo>
                  <a:pt x="214312" y="1385888"/>
                </a:lnTo>
                <a:lnTo>
                  <a:pt x="642937" y="138113"/>
                </a:lnTo>
                <a:lnTo>
                  <a:pt x="1276350" y="0"/>
                </a:lnTo>
                <a:lnTo>
                  <a:pt x="1952625" y="28575"/>
                </a:lnTo>
                <a:lnTo>
                  <a:pt x="2595562" y="171450"/>
                </a:lnTo>
                <a:lnTo>
                  <a:pt x="3467100" y="57150"/>
                </a:lnTo>
                <a:lnTo>
                  <a:pt x="4329112" y="33338"/>
                </a:lnTo>
                <a:lnTo>
                  <a:pt x="5191125" y="109538"/>
                </a:lnTo>
                <a:lnTo>
                  <a:pt x="6067425" y="152400"/>
                </a:lnTo>
                <a:lnTo>
                  <a:pt x="6915150" y="90488"/>
                </a:lnTo>
                <a:lnTo>
                  <a:pt x="7796212" y="100013"/>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35" name="Group 134">
            <a:extLst>
              <a:ext uri="{FF2B5EF4-FFF2-40B4-BE49-F238E27FC236}">
                <a16:creationId xmlns:a16="http://schemas.microsoft.com/office/drawing/2014/main" id="{DAF4AFE9-36FD-4F8F-AA1C-7727AB1FD25E}"/>
              </a:ext>
            </a:extLst>
          </p:cNvPr>
          <p:cNvGrpSpPr/>
          <p:nvPr/>
        </p:nvGrpSpPr>
        <p:grpSpPr>
          <a:xfrm>
            <a:off x="2488913" y="2803397"/>
            <a:ext cx="7879467" cy="2964622"/>
            <a:chOff x="2488913" y="2803397"/>
            <a:chExt cx="7879467" cy="2964622"/>
          </a:xfrm>
        </p:grpSpPr>
        <p:sp>
          <p:nvSpPr>
            <p:cNvPr id="126" name="Rectangle 125">
              <a:extLst>
                <a:ext uri="{FF2B5EF4-FFF2-40B4-BE49-F238E27FC236}">
                  <a16:creationId xmlns:a16="http://schemas.microsoft.com/office/drawing/2014/main" id="{927C80E6-A2E8-4E4F-8A2D-617143EC43F0}"/>
                </a:ext>
              </a:extLst>
            </p:cNvPr>
            <p:cNvSpPr/>
            <p:nvPr/>
          </p:nvSpPr>
          <p:spPr bwMode="auto">
            <a:xfrm>
              <a:off x="10266187" y="314188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7" name="Rectangle 126">
              <a:extLst>
                <a:ext uri="{FF2B5EF4-FFF2-40B4-BE49-F238E27FC236}">
                  <a16:creationId xmlns:a16="http://schemas.microsoft.com/office/drawing/2014/main" id="{5BD506A5-CAEF-45EC-8D17-3B3830591B2E}"/>
                </a:ext>
              </a:extLst>
            </p:cNvPr>
            <p:cNvSpPr/>
            <p:nvPr/>
          </p:nvSpPr>
          <p:spPr bwMode="auto">
            <a:xfrm>
              <a:off x="2488913" y="5665826"/>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8" name="Rectangle 127">
              <a:extLst>
                <a:ext uri="{FF2B5EF4-FFF2-40B4-BE49-F238E27FC236}">
                  <a16:creationId xmlns:a16="http://schemas.microsoft.com/office/drawing/2014/main" id="{F2D0166D-6774-4F4C-A80D-2EAAD211C999}"/>
                </a:ext>
              </a:extLst>
            </p:cNvPr>
            <p:cNvSpPr/>
            <p:nvPr/>
          </p:nvSpPr>
          <p:spPr bwMode="auto">
            <a:xfrm>
              <a:off x="2693985" y="301327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9" name="Rectangle 128">
              <a:extLst>
                <a:ext uri="{FF2B5EF4-FFF2-40B4-BE49-F238E27FC236}">
                  <a16:creationId xmlns:a16="http://schemas.microsoft.com/office/drawing/2014/main" id="{886AFF8A-7172-4CE7-962C-CF4F7294A5B4}"/>
                </a:ext>
              </a:extLst>
            </p:cNvPr>
            <p:cNvSpPr/>
            <p:nvPr/>
          </p:nvSpPr>
          <p:spPr bwMode="auto">
            <a:xfrm>
              <a:off x="3134058" y="280339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0" name="Rectangle 129">
              <a:extLst>
                <a:ext uri="{FF2B5EF4-FFF2-40B4-BE49-F238E27FC236}">
                  <a16:creationId xmlns:a16="http://schemas.microsoft.com/office/drawing/2014/main" id="{AF8191A4-BC71-43A6-A958-B8F23F579705}"/>
                </a:ext>
              </a:extLst>
            </p:cNvPr>
            <p:cNvSpPr/>
            <p:nvPr/>
          </p:nvSpPr>
          <p:spPr bwMode="auto">
            <a:xfrm>
              <a:off x="5951113" y="2879495"/>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1" name="Rectangle 130">
              <a:extLst>
                <a:ext uri="{FF2B5EF4-FFF2-40B4-BE49-F238E27FC236}">
                  <a16:creationId xmlns:a16="http://schemas.microsoft.com/office/drawing/2014/main" id="{6BE5A1C9-20CA-43B4-B0C0-A8881199D576}"/>
                </a:ext>
              </a:extLst>
            </p:cNvPr>
            <p:cNvSpPr/>
            <p:nvPr/>
          </p:nvSpPr>
          <p:spPr bwMode="auto">
            <a:xfrm>
              <a:off x="5078236" y="282202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2" name="Rectangle 131">
              <a:extLst>
                <a:ext uri="{FF2B5EF4-FFF2-40B4-BE49-F238E27FC236}">
                  <a16:creationId xmlns:a16="http://schemas.microsoft.com/office/drawing/2014/main" id="{7398BD92-7D4D-4C00-A897-B19B8982A118}"/>
                </a:ext>
              </a:extLst>
            </p:cNvPr>
            <p:cNvSpPr/>
            <p:nvPr/>
          </p:nvSpPr>
          <p:spPr bwMode="auto">
            <a:xfrm>
              <a:off x="6802221" y="29705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3" name="Rectangle 132">
              <a:extLst>
                <a:ext uri="{FF2B5EF4-FFF2-40B4-BE49-F238E27FC236}">
                  <a16:creationId xmlns:a16="http://schemas.microsoft.com/office/drawing/2014/main" id="{29A903AC-86F5-4021-BFB8-A7F2F291BABF}"/>
                </a:ext>
              </a:extLst>
            </p:cNvPr>
            <p:cNvSpPr/>
            <p:nvPr/>
          </p:nvSpPr>
          <p:spPr bwMode="auto">
            <a:xfrm>
              <a:off x="7670624" y="3008082"/>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 name="Rectangle 133">
              <a:extLst>
                <a:ext uri="{FF2B5EF4-FFF2-40B4-BE49-F238E27FC236}">
                  <a16:creationId xmlns:a16="http://schemas.microsoft.com/office/drawing/2014/main" id="{B455F0DC-2373-4DE1-9F06-7A0643EE5EF5}"/>
                </a:ext>
              </a:extLst>
            </p:cNvPr>
            <p:cNvSpPr/>
            <p:nvPr/>
          </p:nvSpPr>
          <p:spPr bwMode="auto">
            <a:xfrm>
              <a:off x="9413602" y="30526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25" name="Group 124">
            <a:extLst>
              <a:ext uri="{FF2B5EF4-FFF2-40B4-BE49-F238E27FC236}">
                <a16:creationId xmlns:a16="http://schemas.microsoft.com/office/drawing/2014/main" id="{44A23331-CEA1-4DB1-BE18-C508A0BADDD2}"/>
              </a:ext>
            </a:extLst>
          </p:cNvPr>
          <p:cNvGrpSpPr/>
          <p:nvPr/>
        </p:nvGrpSpPr>
        <p:grpSpPr>
          <a:xfrm>
            <a:off x="2486011" y="2882341"/>
            <a:ext cx="7872469" cy="2892369"/>
            <a:chOff x="2486011" y="2882341"/>
            <a:chExt cx="7872469" cy="2892369"/>
          </a:xfrm>
        </p:grpSpPr>
        <p:sp>
          <p:nvSpPr>
            <p:cNvPr id="114" name="Rectangle 113">
              <a:extLst>
                <a:ext uri="{FF2B5EF4-FFF2-40B4-BE49-F238E27FC236}">
                  <a16:creationId xmlns:a16="http://schemas.microsoft.com/office/drawing/2014/main" id="{8D70CCDB-2EDF-42FA-8CBD-FBBED7FB81D1}"/>
                </a:ext>
              </a:extLst>
            </p:cNvPr>
            <p:cNvSpPr/>
            <p:nvPr/>
          </p:nvSpPr>
          <p:spPr bwMode="auto">
            <a:xfrm>
              <a:off x="2486011" y="567251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5" name="Rectangle 114">
              <a:extLst>
                <a:ext uri="{FF2B5EF4-FFF2-40B4-BE49-F238E27FC236}">
                  <a16:creationId xmlns:a16="http://schemas.microsoft.com/office/drawing/2014/main" id="{5FFED44C-89DE-4C47-B529-EA4E3D568A18}"/>
                </a:ext>
              </a:extLst>
            </p:cNvPr>
            <p:cNvSpPr/>
            <p:nvPr/>
          </p:nvSpPr>
          <p:spPr bwMode="auto">
            <a:xfrm>
              <a:off x="3144812" y="288234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6" name="Rectangle 115">
              <a:extLst>
                <a:ext uri="{FF2B5EF4-FFF2-40B4-BE49-F238E27FC236}">
                  <a16:creationId xmlns:a16="http://schemas.microsoft.com/office/drawing/2014/main" id="{1EDD121E-FDD6-43A1-A017-8C4A0F583372}"/>
                </a:ext>
              </a:extLst>
            </p:cNvPr>
            <p:cNvSpPr/>
            <p:nvPr/>
          </p:nvSpPr>
          <p:spPr bwMode="auto">
            <a:xfrm>
              <a:off x="3767682" y="2904958"/>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7" name="Rectangle 116">
              <a:extLst>
                <a:ext uri="{FF2B5EF4-FFF2-40B4-BE49-F238E27FC236}">
                  <a16:creationId xmlns:a16="http://schemas.microsoft.com/office/drawing/2014/main" id="{8EDB6064-2910-4E9D-96F5-8B63BC57E7DD}"/>
                </a:ext>
              </a:extLst>
            </p:cNvPr>
            <p:cNvSpPr/>
            <p:nvPr/>
          </p:nvSpPr>
          <p:spPr bwMode="auto">
            <a:xfrm>
              <a:off x="4422314" y="288400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8" name="Rectangle 117">
              <a:extLst>
                <a:ext uri="{FF2B5EF4-FFF2-40B4-BE49-F238E27FC236}">
                  <a16:creationId xmlns:a16="http://schemas.microsoft.com/office/drawing/2014/main" id="{3863E6A0-C076-4C6F-AFEB-2F514B8E6CFF}"/>
                </a:ext>
              </a:extLst>
            </p:cNvPr>
            <p:cNvSpPr/>
            <p:nvPr/>
          </p:nvSpPr>
          <p:spPr bwMode="auto">
            <a:xfrm>
              <a:off x="5078557" y="2977695"/>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9" name="Rectangle 118">
              <a:extLst>
                <a:ext uri="{FF2B5EF4-FFF2-40B4-BE49-F238E27FC236}">
                  <a16:creationId xmlns:a16="http://schemas.microsoft.com/office/drawing/2014/main" id="{C78FAEB6-315B-4115-ABE7-E31769351FAC}"/>
                </a:ext>
              </a:extLst>
            </p:cNvPr>
            <p:cNvSpPr/>
            <p:nvPr/>
          </p:nvSpPr>
          <p:spPr bwMode="auto">
            <a:xfrm>
              <a:off x="5952452" y="3003402"/>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0" name="Rectangle 119">
              <a:extLst>
                <a:ext uri="{FF2B5EF4-FFF2-40B4-BE49-F238E27FC236}">
                  <a16:creationId xmlns:a16="http://schemas.microsoft.com/office/drawing/2014/main" id="{C01C4464-2768-4083-B882-83DAB8B95D8A}"/>
                </a:ext>
              </a:extLst>
            </p:cNvPr>
            <p:cNvSpPr/>
            <p:nvPr/>
          </p:nvSpPr>
          <p:spPr bwMode="auto">
            <a:xfrm>
              <a:off x="6802222" y="299810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1" name="Rectangle 120">
              <a:extLst>
                <a:ext uri="{FF2B5EF4-FFF2-40B4-BE49-F238E27FC236}">
                  <a16:creationId xmlns:a16="http://schemas.microsoft.com/office/drawing/2014/main" id="{36B546E0-094D-495D-B86C-A3231EB6FA1B}"/>
                </a:ext>
              </a:extLst>
            </p:cNvPr>
            <p:cNvSpPr/>
            <p:nvPr/>
          </p:nvSpPr>
          <p:spPr bwMode="auto">
            <a:xfrm>
              <a:off x="7667218" y="302381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2" name="Rectangle 121">
              <a:extLst>
                <a:ext uri="{FF2B5EF4-FFF2-40B4-BE49-F238E27FC236}">
                  <a16:creationId xmlns:a16="http://schemas.microsoft.com/office/drawing/2014/main" id="{677D0B90-5E4F-490C-A935-82AD174631FB}"/>
                </a:ext>
              </a:extLst>
            </p:cNvPr>
            <p:cNvSpPr/>
            <p:nvPr/>
          </p:nvSpPr>
          <p:spPr bwMode="auto">
            <a:xfrm>
              <a:off x="8543438" y="304619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3" name="Rectangle 122">
              <a:extLst>
                <a:ext uri="{FF2B5EF4-FFF2-40B4-BE49-F238E27FC236}">
                  <a16:creationId xmlns:a16="http://schemas.microsoft.com/office/drawing/2014/main" id="{5D841867-14F0-4046-A5A3-761D800C35CD}"/>
                </a:ext>
              </a:extLst>
            </p:cNvPr>
            <p:cNvSpPr/>
            <p:nvPr/>
          </p:nvSpPr>
          <p:spPr bwMode="auto">
            <a:xfrm>
              <a:off x="9410387" y="295098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4" name="Rectangle 123">
              <a:extLst>
                <a:ext uri="{FF2B5EF4-FFF2-40B4-BE49-F238E27FC236}">
                  <a16:creationId xmlns:a16="http://schemas.microsoft.com/office/drawing/2014/main" id="{B681F11F-ADA0-4FD3-80D9-4F78213775C3}"/>
                </a:ext>
              </a:extLst>
            </p:cNvPr>
            <p:cNvSpPr/>
            <p:nvPr/>
          </p:nvSpPr>
          <p:spPr bwMode="auto">
            <a:xfrm>
              <a:off x="10256287" y="302672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13" name="Group 112">
            <a:extLst>
              <a:ext uri="{FF2B5EF4-FFF2-40B4-BE49-F238E27FC236}">
                <a16:creationId xmlns:a16="http://schemas.microsoft.com/office/drawing/2014/main" id="{1829E9C1-50B6-45A8-B60C-C8C87EDDB041}"/>
              </a:ext>
            </a:extLst>
          </p:cNvPr>
          <p:cNvGrpSpPr/>
          <p:nvPr/>
        </p:nvGrpSpPr>
        <p:grpSpPr>
          <a:xfrm>
            <a:off x="2482910" y="2785025"/>
            <a:ext cx="5304868" cy="2994452"/>
            <a:chOff x="2482910" y="2785025"/>
            <a:chExt cx="5304868" cy="2994452"/>
          </a:xfrm>
        </p:grpSpPr>
        <p:sp>
          <p:nvSpPr>
            <p:cNvPr id="106" name="Rectangle 105">
              <a:extLst>
                <a:ext uri="{FF2B5EF4-FFF2-40B4-BE49-F238E27FC236}">
                  <a16:creationId xmlns:a16="http://schemas.microsoft.com/office/drawing/2014/main" id="{66861AD6-81FA-4B49-BEC7-2C270053D3DD}"/>
                </a:ext>
              </a:extLst>
            </p:cNvPr>
            <p:cNvSpPr/>
            <p:nvPr/>
          </p:nvSpPr>
          <p:spPr bwMode="auto">
            <a:xfrm>
              <a:off x="2482910" y="5677284"/>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7" name="Rectangle 106">
              <a:extLst>
                <a:ext uri="{FF2B5EF4-FFF2-40B4-BE49-F238E27FC236}">
                  <a16:creationId xmlns:a16="http://schemas.microsoft.com/office/drawing/2014/main" id="{D92F4DB6-7557-41F2-B1C9-58CBBF4EA45B}"/>
                </a:ext>
              </a:extLst>
            </p:cNvPr>
            <p:cNvSpPr/>
            <p:nvPr/>
          </p:nvSpPr>
          <p:spPr bwMode="auto">
            <a:xfrm>
              <a:off x="2694015" y="3180358"/>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8" name="Rectangle 107">
              <a:extLst>
                <a:ext uri="{FF2B5EF4-FFF2-40B4-BE49-F238E27FC236}">
                  <a16:creationId xmlns:a16="http://schemas.microsoft.com/office/drawing/2014/main" id="{9F20980D-EF30-4E75-AAB9-FF0F2A21F28A}"/>
                </a:ext>
              </a:extLst>
            </p:cNvPr>
            <p:cNvSpPr/>
            <p:nvPr/>
          </p:nvSpPr>
          <p:spPr bwMode="auto">
            <a:xfrm>
              <a:off x="3126915" y="278502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9" name="Rectangle 108">
              <a:extLst>
                <a:ext uri="{FF2B5EF4-FFF2-40B4-BE49-F238E27FC236}">
                  <a16:creationId xmlns:a16="http://schemas.microsoft.com/office/drawing/2014/main" id="{BD95E4EE-2BE3-4BFC-A74D-2BDD575F7312}"/>
                </a:ext>
              </a:extLst>
            </p:cNvPr>
            <p:cNvSpPr/>
            <p:nvPr/>
          </p:nvSpPr>
          <p:spPr bwMode="auto">
            <a:xfrm>
              <a:off x="3796466" y="3160290"/>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0" name="Rectangle 109">
              <a:extLst>
                <a:ext uri="{FF2B5EF4-FFF2-40B4-BE49-F238E27FC236}">
                  <a16:creationId xmlns:a16="http://schemas.microsoft.com/office/drawing/2014/main" id="{6E8F1957-BCB0-4D6F-AD68-5A79E700D6AC}"/>
                </a:ext>
              </a:extLst>
            </p:cNvPr>
            <p:cNvSpPr/>
            <p:nvPr/>
          </p:nvSpPr>
          <p:spPr bwMode="auto">
            <a:xfrm>
              <a:off x="4448158" y="3254493"/>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1" name="Rectangle 110">
              <a:extLst>
                <a:ext uri="{FF2B5EF4-FFF2-40B4-BE49-F238E27FC236}">
                  <a16:creationId xmlns:a16="http://schemas.microsoft.com/office/drawing/2014/main" id="{FB462F19-AF83-4047-84C3-B3DEF48BB30D}"/>
                </a:ext>
              </a:extLst>
            </p:cNvPr>
            <p:cNvSpPr/>
            <p:nvPr/>
          </p:nvSpPr>
          <p:spPr bwMode="auto">
            <a:xfrm>
              <a:off x="5089283" y="333487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2" name="Rectangle 111">
              <a:extLst>
                <a:ext uri="{FF2B5EF4-FFF2-40B4-BE49-F238E27FC236}">
                  <a16:creationId xmlns:a16="http://schemas.microsoft.com/office/drawing/2014/main" id="{94C30BDD-6C97-43DB-BC1E-39A5C70CF7D6}"/>
                </a:ext>
              </a:extLst>
            </p:cNvPr>
            <p:cNvSpPr/>
            <p:nvPr/>
          </p:nvSpPr>
          <p:spPr bwMode="auto">
            <a:xfrm>
              <a:off x="7685585" y="3770906"/>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05" name="Group 104">
            <a:extLst>
              <a:ext uri="{FF2B5EF4-FFF2-40B4-BE49-F238E27FC236}">
                <a16:creationId xmlns:a16="http://schemas.microsoft.com/office/drawing/2014/main" id="{30584040-68B5-476E-AC33-193E3D0ED584}"/>
              </a:ext>
            </a:extLst>
          </p:cNvPr>
          <p:cNvGrpSpPr/>
          <p:nvPr/>
        </p:nvGrpSpPr>
        <p:grpSpPr>
          <a:xfrm>
            <a:off x="2490371" y="3109194"/>
            <a:ext cx="7896656" cy="2682368"/>
            <a:chOff x="2490371" y="3109194"/>
            <a:chExt cx="7896656" cy="2682368"/>
          </a:xfrm>
        </p:grpSpPr>
        <p:sp>
          <p:nvSpPr>
            <p:cNvPr id="93" name="Rectangle 92">
              <a:extLst>
                <a:ext uri="{FF2B5EF4-FFF2-40B4-BE49-F238E27FC236}">
                  <a16:creationId xmlns:a16="http://schemas.microsoft.com/office/drawing/2014/main" id="{56A9FA1E-73B5-41F6-AA46-6660632C410C}"/>
                </a:ext>
              </a:extLst>
            </p:cNvPr>
            <p:cNvSpPr/>
            <p:nvPr/>
          </p:nvSpPr>
          <p:spPr bwMode="auto">
            <a:xfrm>
              <a:off x="2490371" y="5689369"/>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4" name="Rectangle 93">
              <a:extLst>
                <a:ext uri="{FF2B5EF4-FFF2-40B4-BE49-F238E27FC236}">
                  <a16:creationId xmlns:a16="http://schemas.microsoft.com/office/drawing/2014/main" id="{1A63E4F8-8ADB-4884-90C4-1AB36F63B22C}"/>
                </a:ext>
              </a:extLst>
            </p:cNvPr>
            <p:cNvSpPr/>
            <p:nvPr/>
          </p:nvSpPr>
          <p:spPr bwMode="auto">
            <a:xfrm>
              <a:off x="2700731" y="4025283"/>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5" name="Rectangle 94">
              <a:extLst>
                <a:ext uri="{FF2B5EF4-FFF2-40B4-BE49-F238E27FC236}">
                  <a16:creationId xmlns:a16="http://schemas.microsoft.com/office/drawing/2014/main" id="{6351A6B3-6580-4C2D-9E96-E92DB9FB8DB3}"/>
                </a:ext>
              </a:extLst>
            </p:cNvPr>
            <p:cNvSpPr/>
            <p:nvPr/>
          </p:nvSpPr>
          <p:spPr bwMode="auto">
            <a:xfrm>
              <a:off x="3142633" y="332040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6" name="Rectangle 95">
              <a:extLst>
                <a:ext uri="{FF2B5EF4-FFF2-40B4-BE49-F238E27FC236}">
                  <a16:creationId xmlns:a16="http://schemas.microsoft.com/office/drawing/2014/main" id="{DB77B8B2-FF15-4EB4-A1B7-6C6A9999ED6E}"/>
                </a:ext>
              </a:extLst>
            </p:cNvPr>
            <p:cNvSpPr/>
            <p:nvPr/>
          </p:nvSpPr>
          <p:spPr bwMode="auto">
            <a:xfrm>
              <a:off x="4419601" y="3687102"/>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7" name="Rectangle 96">
              <a:extLst>
                <a:ext uri="{FF2B5EF4-FFF2-40B4-BE49-F238E27FC236}">
                  <a16:creationId xmlns:a16="http://schemas.microsoft.com/office/drawing/2014/main" id="{38138A1E-654F-4F34-BF92-221501774C35}"/>
                </a:ext>
              </a:extLst>
            </p:cNvPr>
            <p:cNvSpPr/>
            <p:nvPr/>
          </p:nvSpPr>
          <p:spPr bwMode="auto">
            <a:xfrm>
              <a:off x="3767682" y="34074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8" name="Rectangle 97">
              <a:extLst>
                <a:ext uri="{FF2B5EF4-FFF2-40B4-BE49-F238E27FC236}">
                  <a16:creationId xmlns:a16="http://schemas.microsoft.com/office/drawing/2014/main" id="{AC7CB0B7-00B8-4B41-BF7E-DEC8E94A5F2E}"/>
                </a:ext>
              </a:extLst>
            </p:cNvPr>
            <p:cNvSpPr/>
            <p:nvPr/>
          </p:nvSpPr>
          <p:spPr bwMode="auto">
            <a:xfrm>
              <a:off x="5080497" y="360484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9" name="Rectangle 98">
              <a:extLst>
                <a:ext uri="{FF2B5EF4-FFF2-40B4-BE49-F238E27FC236}">
                  <a16:creationId xmlns:a16="http://schemas.microsoft.com/office/drawing/2014/main" id="{D18B7069-D4F5-4972-A1B0-5421C7068C3E}"/>
                </a:ext>
              </a:extLst>
            </p:cNvPr>
            <p:cNvSpPr/>
            <p:nvPr/>
          </p:nvSpPr>
          <p:spPr bwMode="auto">
            <a:xfrm>
              <a:off x="5939186" y="32540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0" name="Rectangle 99">
              <a:extLst>
                <a:ext uri="{FF2B5EF4-FFF2-40B4-BE49-F238E27FC236}">
                  <a16:creationId xmlns:a16="http://schemas.microsoft.com/office/drawing/2014/main" id="{446D13F2-678D-4B54-966E-A465393E35C4}"/>
                </a:ext>
              </a:extLst>
            </p:cNvPr>
            <p:cNvSpPr/>
            <p:nvPr/>
          </p:nvSpPr>
          <p:spPr bwMode="auto">
            <a:xfrm>
              <a:off x="6806485" y="325400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1" name="Rectangle 100">
              <a:extLst>
                <a:ext uri="{FF2B5EF4-FFF2-40B4-BE49-F238E27FC236}">
                  <a16:creationId xmlns:a16="http://schemas.microsoft.com/office/drawing/2014/main" id="{192BABBF-F515-4B76-882D-4CABA98BA9C3}"/>
                </a:ext>
              </a:extLst>
            </p:cNvPr>
            <p:cNvSpPr/>
            <p:nvPr/>
          </p:nvSpPr>
          <p:spPr bwMode="auto">
            <a:xfrm>
              <a:off x="7673784" y="3261568"/>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2" name="Rectangle 101">
              <a:extLst>
                <a:ext uri="{FF2B5EF4-FFF2-40B4-BE49-F238E27FC236}">
                  <a16:creationId xmlns:a16="http://schemas.microsoft.com/office/drawing/2014/main" id="{FD5EA220-8F84-4202-97FE-68C8645B4588}"/>
                </a:ext>
              </a:extLst>
            </p:cNvPr>
            <p:cNvSpPr/>
            <p:nvPr/>
          </p:nvSpPr>
          <p:spPr bwMode="auto">
            <a:xfrm>
              <a:off x="8543438" y="310919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3" name="Rectangle 102">
              <a:extLst>
                <a:ext uri="{FF2B5EF4-FFF2-40B4-BE49-F238E27FC236}">
                  <a16:creationId xmlns:a16="http://schemas.microsoft.com/office/drawing/2014/main" id="{B193BB8E-6B0F-427E-BDE4-0EE16C485174}"/>
                </a:ext>
              </a:extLst>
            </p:cNvPr>
            <p:cNvSpPr/>
            <p:nvPr/>
          </p:nvSpPr>
          <p:spPr bwMode="auto">
            <a:xfrm>
              <a:off x="9404430" y="336376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4" name="Rectangle 103">
              <a:extLst>
                <a:ext uri="{FF2B5EF4-FFF2-40B4-BE49-F238E27FC236}">
                  <a16:creationId xmlns:a16="http://schemas.microsoft.com/office/drawing/2014/main" id="{788D8BCA-A26B-4CEF-B9CC-44ECF9364B62}"/>
                </a:ext>
              </a:extLst>
            </p:cNvPr>
            <p:cNvSpPr/>
            <p:nvPr/>
          </p:nvSpPr>
          <p:spPr bwMode="auto">
            <a:xfrm>
              <a:off x="10284834" y="326930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92" name="Group 91">
            <a:extLst>
              <a:ext uri="{FF2B5EF4-FFF2-40B4-BE49-F238E27FC236}">
                <a16:creationId xmlns:a16="http://schemas.microsoft.com/office/drawing/2014/main" id="{67B14E56-28FF-4174-A834-83F089003B92}"/>
              </a:ext>
            </a:extLst>
          </p:cNvPr>
          <p:cNvGrpSpPr/>
          <p:nvPr/>
        </p:nvGrpSpPr>
        <p:grpSpPr>
          <a:xfrm>
            <a:off x="2481411" y="2800563"/>
            <a:ext cx="7891329" cy="3002588"/>
            <a:chOff x="2481411" y="2800563"/>
            <a:chExt cx="7891329" cy="3002588"/>
          </a:xfrm>
        </p:grpSpPr>
        <p:sp>
          <p:nvSpPr>
            <p:cNvPr id="80" name="Rectangle 79">
              <a:extLst>
                <a:ext uri="{FF2B5EF4-FFF2-40B4-BE49-F238E27FC236}">
                  <a16:creationId xmlns:a16="http://schemas.microsoft.com/office/drawing/2014/main" id="{0E25C50F-784A-4D4C-8727-0F8D8AE178D4}"/>
                </a:ext>
              </a:extLst>
            </p:cNvPr>
            <p:cNvSpPr/>
            <p:nvPr/>
          </p:nvSpPr>
          <p:spPr bwMode="auto">
            <a:xfrm>
              <a:off x="2481411" y="570095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1" name="Rectangle 80">
              <a:extLst>
                <a:ext uri="{FF2B5EF4-FFF2-40B4-BE49-F238E27FC236}">
                  <a16:creationId xmlns:a16="http://schemas.microsoft.com/office/drawing/2014/main" id="{D628DA7D-914B-419E-A16C-5877ED51117F}"/>
                </a:ext>
              </a:extLst>
            </p:cNvPr>
            <p:cNvSpPr/>
            <p:nvPr/>
          </p:nvSpPr>
          <p:spPr bwMode="auto">
            <a:xfrm>
              <a:off x="2700732" y="4200726"/>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2" name="Rectangle 81">
              <a:extLst>
                <a:ext uri="{FF2B5EF4-FFF2-40B4-BE49-F238E27FC236}">
                  <a16:creationId xmlns:a16="http://schemas.microsoft.com/office/drawing/2014/main" id="{F28A300E-44AE-4D5C-86DE-E8ACF4BD91A8}"/>
                </a:ext>
              </a:extLst>
            </p:cNvPr>
            <p:cNvSpPr/>
            <p:nvPr/>
          </p:nvSpPr>
          <p:spPr bwMode="auto">
            <a:xfrm>
              <a:off x="3136466" y="2953582"/>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3" name="Rectangle 82">
              <a:extLst>
                <a:ext uri="{FF2B5EF4-FFF2-40B4-BE49-F238E27FC236}">
                  <a16:creationId xmlns:a16="http://schemas.microsoft.com/office/drawing/2014/main" id="{651979BA-4EC4-48FF-83D7-AF6ADAFDAC59}"/>
                </a:ext>
              </a:extLst>
            </p:cNvPr>
            <p:cNvSpPr/>
            <p:nvPr/>
          </p:nvSpPr>
          <p:spPr bwMode="auto">
            <a:xfrm>
              <a:off x="3767682" y="2800563"/>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4" name="Rectangle 83">
              <a:extLst>
                <a:ext uri="{FF2B5EF4-FFF2-40B4-BE49-F238E27FC236}">
                  <a16:creationId xmlns:a16="http://schemas.microsoft.com/office/drawing/2014/main" id="{507FD3E6-6C12-4961-9C5C-C818FF61CD8A}"/>
                </a:ext>
              </a:extLst>
            </p:cNvPr>
            <p:cNvSpPr/>
            <p:nvPr/>
          </p:nvSpPr>
          <p:spPr bwMode="auto">
            <a:xfrm>
              <a:off x="4441353" y="282784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5" name="Rectangle 84">
              <a:extLst>
                <a:ext uri="{FF2B5EF4-FFF2-40B4-BE49-F238E27FC236}">
                  <a16:creationId xmlns:a16="http://schemas.microsoft.com/office/drawing/2014/main" id="{96A19CF6-67C1-4D2A-B69D-B5B0B1C15FBD}"/>
                </a:ext>
              </a:extLst>
            </p:cNvPr>
            <p:cNvSpPr/>
            <p:nvPr/>
          </p:nvSpPr>
          <p:spPr bwMode="auto">
            <a:xfrm>
              <a:off x="5080497" y="296849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6" name="Rectangle 85">
              <a:extLst>
                <a:ext uri="{FF2B5EF4-FFF2-40B4-BE49-F238E27FC236}">
                  <a16:creationId xmlns:a16="http://schemas.microsoft.com/office/drawing/2014/main" id="{51A6B44E-5DB5-4584-9519-400ABAF6D20F}"/>
                </a:ext>
              </a:extLst>
            </p:cNvPr>
            <p:cNvSpPr/>
            <p:nvPr/>
          </p:nvSpPr>
          <p:spPr bwMode="auto">
            <a:xfrm>
              <a:off x="6806486" y="284460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7" name="Rectangle 86">
              <a:extLst>
                <a:ext uri="{FF2B5EF4-FFF2-40B4-BE49-F238E27FC236}">
                  <a16:creationId xmlns:a16="http://schemas.microsoft.com/office/drawing/2014/main" id="{7F65FA44-0916-4703-BF01-5CD05075097F}"/>
                </a:ext>
              </a:extLst>
            </p:cNvPr>
            <p:cNvSpPr/>
            <p:nvPr/>
          </p:nvSpPr>
          <p:spPr bwMode="auto">
            <a:xfrm>
              <a:off x="5939186" y="285402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8" name="Rectangle 87">
              <a:extLst>
                <a:ext uri="{FF2B5EF4-FFF2-40B4-BE49-F238E27FC236}">
                  <a16:creationId xmlns:a16="http://schemas.microsoft.com/office/drawing/2014/main" id="{8995D4B8-3D08-4689-99D3-2835910D99F9}"/>
                </a:ext>
              </a:extLst>
            </p:cNvPr>
            <p:cNvSpPr/>
            <p:nvPr/>
          </p:nvSpPr>
          <p:spPr bwMode="auto">
            <a:xfrm>
              <a:off x="7678441" y="290903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9" name="Rectangle 88">
              <a:extLst>
                <a:ext uri="{FF2B5EF4-FFF2-40B4-BE49-F238E27FC236}">
                  <a16:creationId xmlns:a16="http://schemas.microsoft.com/office/drawing/2014/main" id="{10A58D54-82F1-4163-8F8F-8EF7ED3B9225}"/>
                </a:ext>
              </a:extLst>
            </p:cNvPr>
            <p:cNvSpPr/>
            <p:nvPr/>
          </p:nvSpPr>
          <p:spPr bwMode="auto">
            <a:xfrm>
              <a:off x="8537130" y="294892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0" name="Rectangle 89">
              <a:extLst>
                <a:ext uri="{FF2B5EF4-FFF2-40B4-BE49-F238E27FC236}">
                  <a16:creationId xmlns:a16="http://schemas.microsoft.com/office/drawing/2014/main" id="{FB9AF46C-AFD9-4BB2-826D-51C6852407C0}"/>
                </a:ext>
              </a:extLst>
            </p:cNvPr>
            <p:cNvSpPr/>
            <p:nvPr/>
          </p:nvSpPr>
          <p:spPr bwMode="auto">
            <a:xfrm>
              <a:off x="9404430" y="289660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1" name="Rectangle 90">
              <a:extLst>
                <a:ext uri="{FF2B5EF4-FFF2-40B4-BE49-F238E27FC236}">
                  <a16:creationId xmlns:a16="http://schemas.microsoft.com/office/drawing/2014/main" id="{5CA9EB00-240B-4493-9D65-EB1DD0498BF2}"/>
                </a:ext>
              </a:extLst>
            </p:cNvPr>
            <p:cNvSpPr/>
            <p:nvPr/>
          </p:nvSpPr>
          <p:spPr bwMode="auto">
            <a:xfrm>
              <a:off x="10270547" y="289279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 name="Title 1">
            <a:extLst>
              <a:ext uri="{FF2B5EF4-FFF2-40B4-BE49-F238E27FC236}">
                <a16:creationId xmlns:a16="http://schemas.microsoft.com/office/drawing/2014/main" id="{52E5DA95-5529-9847-A600-35596409FECC}"/>
              </a:ext>
            </a:extLst>
          </p:cNvPr>
          <p:cNvSpPr>
            <a:spLocks noGrp="1"/>
          </p:cNvSpPr>
          <p:nvPr>
            <p:ph type="title"/>
          </p:nvPr>
        </p:nvSpPr>
        <p:spPr/>
        <p:txBody>
          <a:bodyPr/>
          <a:lstStyle/>
          <a:p>
            <a:r>
              <a:rPr lang="en-US" dirty="0"/>
              <a:t>EARNEST: Activity of Boosted PI With Partially Active NRTIs</a:t>
            </a:r>
          </a:p>
        </p:txBody>
      </p:sp>
      <p:sp>
        <p:nvSpPr>
          <p:cNvPr id="3" name="Content Placeholder 2">
            <a:extLst>
              <a:ext uri="{FF2B5EF4-FFF2-40B4-BE49-F238E27FC236}">
                <a16:creationId xmlns:a16="http://schemas.microsoft.com/office/drawing/2014/main" id="{7B8B30A0-960C-6341-B860-64050E8F578B}"/>
              </a:ext>
            </a:extLst>
          </p:cNvPr>
          <p:cNvSpPr>
            <a:spLocks noGrp="1"/>
          </p:cNvSpPr>
          <p:nvPr>
            <p:ph idx="1"/>
          </p:nvPr>
        </p:nvSpPr>
        <p:spPr/>
        <p:txBody>
          <a:bodyPr/>
          <a:lstStyle/>
          <a:p>
            <a:r>
              <a:rPr lang="en-US" sz="2400" dirty="0"/>
              <a:t>Second-line therapy after failure of 2 NRTIs + NNRTI-based regimen (N = 1277)</a:t>
            </a:r>
          </a:p>
          <a:p>
            <a:r>
              <a:rPr lang="en-US" sz="2400" dirty="0"/>
              <a:t>Recycled “inactive” NRTIs + boosted PI more active than boosted PI monotherapy</a:t>
            </a:r>
          </a:p>
        </p:txBody>
      </p:sp>
      <p:sp>
        <p:nvSpPr>
          <p:cNvPr id="5" name="Text Box 11">
            <a:extLst>
              <a:ext uri="{FF2B5EF4-FFF2-40B4-BE49-F238E27FC236}">
                <a16:creationId xmlns:a16="http://schemas.microsoft.com/office/drawing/2014/main" id="{4922372F-5221-47BD-9508-DA7C31A284D8}"/>
              </a:ext>
            </a:extLst>
          </p:cNvPr>
          <p:cNvSpPr txBox="1">
            <a:spLocks noChangeArrowheads="1"/>
          </p:cNvSpPr>
          <p:nvPr/>
        </p:nvSpPr>
        <p:spPr bwMode="auto">
          <a:xfrm>
            <a:off x="414338" y="6420375"/>
            <a:ext cx="801052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Paton. Lancet HIV. 2017;4:e341-e348..</a:t>
            </a:r>
          </a:p>
        </p:txBody>
      </p:sp>
      <p:sp>
        <p:nvSpPr>
          <p:cNvPr id="9" name="TextBox 8">
            <a:extLst>
              <a:ext uri="{FF2B5EF4-FFF2-40B4-BE49-F238E27FC236}">
                <a16:creationId xmlns:a16="http://schemas.microsoft.com/office/drawing/2014/main" id="{B3B68AA5-0504-44D1-8543-E4A7927940CB}"/>
              </a:ext>
            </a:extLst>
          </p:cNvPr>
          <p:cNvSpPr txBox="1">
            <a:spLocks noChangeArrowheads="1"/>
          </p:cNvSpPr>
          <p:nvPr/>
        </p:nvSpPr>
        <p:spPr bwMode="auto">
          <a:xfrm>
            <a:off x="4148689" y="6090978"/>
            <a:ext cx="409408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
                <a:srgbClr val="8B3D9A"/>
              </a:buClr>
              <a:buSzTx/>
              <a:buFont typeface="Wingdings" panose="05000000000000000000" pitchFamily="2" charset="2"/>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rPr>
              <a:t>Wk</a:t>
            </a:r>
          </a:p>
        </p:txBody>
      </p:sp>
      <p:cxnSp>
        <p:nvCxnSpPr>
          <p:cNvPr id="12" name="Straight Connector 11">
            <a:extLst>
              <a:ext uri="{FF2B5EF4-FFF2-40B4-BE49-F238E27FC236}">
                <a16:creationId xmlns:a16="http://schemas.microsoft.com/office/drawing/2014/main" id="{1C49B8BA-EC93-414C-A6FA-12A2198746E5}"/>
              </a:ext>
            </a:extLst>
          </p:cNvPr>
          <p:cNvCxnSpPr/>
          <p:nvPr/>
        </p:nvCxnSpPr>
        <p:spPr bwMode="auto">
          <a:xfrm>
            <a:off x="2311879" y="5771071"/>
            <a:ext cx="8005313"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C8A95CE2-F5AA-4051-8B8B-E206C2179166}"/>
              </a:ext>
            </a:extLst>
          </p:cNvPr>
          <p:cNvCxnSpPr/>
          <p:nvPr/>
        </p:nvCxnSpPr>
        <p:spPr bwMode="auto">
          <a:xfrm flipV="1">
            <a:off x="2311879" y="2596551"/>
            <a:ext cx="0" cy="3183147"/>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7BF39716-CF1C-4A85-943D-A84550851BAA}"/>
              </a:ext>
            </a:extLst>
          </p:cNvPr>
          <p:cNvCxnSpPr/>
          <p:nvPr/>
        </p:nvCxnSpPr>
        <p:spPr bwMode="auto">
          <a:xfrm flipH="1">
            <a:off x="2251492" y="259655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3036E34-1562-4B4F-A402-A008A65E5F3A}"/>
              </a:ext>
            </a:extLst>
          </p:cNvPr>
          <p:cNvCxnSpPr/>
          <p:nvPr/>
        </p:nvCxnSpPr>
        <p:spPr bwMode="auto">
          <a:xfrm flipH="1">
            <a:off x="2251492" y="323145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1CC1706F-BFC7-4F84-B5BF-5290212FADDD}"/>
              </a:ext>
            </a:extLst>
          </p:cNvPr>
          <p:cNvCxnSpPr/>
          <p:nvPr/>
        </p:nvCxnSpPr>
        <p:spPr bwMode="auto">
          <a:xfrm flipH="1">
            <a:off x="2251492" y="386635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B6EA4DD6-DB99-4D58-AE39-FDB03549CF74}"/>
              </a:ext>
            </a:extLst>
          </p:cNvPr>
          <p:cNvCxnSpPr/>
          <p:nvPr/>
        </p:nvCxnSpPr>
        <p:spPr bwMode="auto">
          <a:xfrm flipH="1">
            <a:off x="2251492" y="45012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B42A744-C837-4CCA-BF9D-4818F8A8ED9D}"/>
              </a:ext>
            </a:extLst>
          </p:cNvPr>
          <p:cNvCxnSpPr/>
          <p:nvPr/>
        </p:nvCxnSpPr>
        <p:spPr bwMode="auto">
          <a:xfrm flipH="1">
            <a:off x="2251492" y="513616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BCEDAD0-32FD-4CB1-BD70-3BB095371DC9}"/>
              </a:ext>
            </a:extLst>
          </p:cNvPr>
          <p:cNvCxnSpPr/>
          <p:nvPr/>
        </p:nvCxnSpPr>
        <p:spPr bwMode="auto">
          <a:xfrm flipH="1">
            <a:off x="2251492" y="577107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37D5ACE9-9BE3-45A9-939C-275D5D6F1D68}"/>
              </a:ext>
            </a:extLst>
          </p:cNvPr>
          <p:cNvCxnSpPr/>
          <p:nvPr/>
        </p:nvCxnSpPr>
        <p:spPr bwMode="auto">
          <a:xfrm>
            <a:off x="2536167"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31D3CD6-A01D-405C-806D-BB03476A9D28}"/>
              </a:ext>
            </a:extLst>
          </p:cNvPr>
          <p:cNvCxnSpPr/>
          <p:nvPr/>
        </p:nvCxnSpPr>
        <p:spPr bwMode="auto">
          <a:xfrm>
            <a:off x="275182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82ECBDD7-4134-485A-A931-8FFD4034A23E}"/>
              </a:ext>
            </a:extLst>
          </p:cNvPr>
          <p:cNvCxnSpPr/>
          <p:nvPr/>
        </p:nvCxnSpPr>
        <p:spPr bwMode="auto">
          <a:xfrm>
            <a:off x="3183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D219EFB-09BF-4220-9D4A-FF3DF7DC6CA7}"/>
              </a:ext>
            </a:extLst>
          </p:cNvPr>
          <p:cNvCxnSpPr/>
          <p:nvPr/>
        </p:nvCxnSpPr>
        <p:spPr bwMode="auto">
          <a:xfrm>
            <a:off x="3811921"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7F4D88CE-CC7F-46E8-A6E3-68423FAAA35C}"/>
              </a:ext>
            </a:extLst>
          </p:cNvPr>
          <p:cNvCxnSpPr/>
          <p:nvPr/>
        </p:nvCxnSpPr>
        <p:spPr bwMode="auto">
          <a:xfrm>
            <a:off x="449245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A9B393C-2A50-44F1-A40E-7A5354431C67}"/>
              </a:ext>
            </a:extLst>
          </p:cNvPr>
          <p:cNvCxnSpPr/>
          <p:nvPr/>
        </p:nvCxnSpPr>
        <p:spPr bwMode="auto">
          <a:xfrm>
            <a:off x="511259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BEE9243-AA96-42AD-8969-AE538EB07B66}"/>
              </a:ext>
            </a:extLst>
          </p:cNvPr>
          <p:cNvCxnSpPr/>
          <p:nvPr/>
        </p:nvCxnSpPr>
        <p:spPr bwMode="auto">
          <a:xfrm>
            <a:off x="6008782"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C2030882-6A80-43FC-919D-FD43B0DA9ADC}"/>
              </a:ext>
            </a:extLst>
          </p:cNvPr>
          <p:cNvCxnSpPr/>
          <p:nvPr/>
        </p:nvCxnSpPr>
        <p:spPr bwMode="auto">
          <a:xfrm>
            <a:off x="6870466"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A69EBB74-0617-493D-A1FF-A18CB0F3E20E}"/>
              </a:ext>
            </a:extLst>
          </p:cNvPr>
          <p:cNvCxnSpPr/>
          <p:nvPr/>
        </p:nvCxnSpPr>
        <p:spPr bwMode="auto">
          <a:xfrm>
            <a:off x="7732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CF016F83-26E7-4C1C-A3CC-2A4ECC9D6E4C}"/>
              </a:ext>
            </a:extLst>
          </p:cNvPr>
          <p:cNvCxnSpPr/>
          <p:nvPr/>
        </p:nvCxnSpPr>
        <p:spPr bwMode="auto">
          <a:xfrm>
            <a:off x="860245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EBDFF06-A7AD-4B20-8022-27AA8423502F}"/>
              </a:ext>
            </a:extLst>
          </p:cNvPr>
          <p:cNvCxnSpPr/>
          <p:nvPr/>
        </p:nvCxnSpPr>
        <p:spPr bwMode="auto">
          <a:xfrm>
            <a:off x="946414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B507BB0-F9F0-4929-ACA2-85F81839B60D}"/>
              </a:ext>
            </a:extLst>
          </p:cNvPr>
          <p:cNvCxnSpPr/>
          <p:nvPr/>
        </p:nvCxnSpPr>
        <p:spPr bwMode="auto">
          <a:xfrm>
            <a:off x="10317192" y="5771071"/>
            <a:ext cx="0" cy="64008"/>
          </a:xfrm>
          <a:prstGeom prst="line">
            <a:avLst/>
          </a:prstGeom>
          <a:noFill/>
          <a:ln w="28575" cap="flat" cmpd="sng" algn="ctr">
            <a:solidFill>
              <a:schemeClr val="bg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417684EB-5D47-4114-BB39-61BD656E5ECD}"/>
              </a:ext>
            </a:extLst>
          </p:cNvPr>
          <p:cNvSpPr txBox="1"/>
          <p:nvPr/>
        </p:nvSpPr>
        <p:spPr bwMode="auto">
          <a:xfrm>
            <a:off x="1725325" y="2423117"/>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6" name="TextBox 35">
            <a:extLst>
              <a:ext uri="{FF2B5EF4-FFF2-40B4-BE49-F238E27FC236}">
                <a16:creationId xmlns:a16="http://schemas.microsoft.com/office/drawing/2014/main" id="{6DB9BB6A-D71F-4384-8720-18179042CA2E}"/>
              </a:ext>
            </a:extLst>
          </p:cNvPr>
          <p:cNvSpPr txBox="1"/>
          <p:nvPr/>
        </p:nvSpPr>
        <p:spPr bwMode="auto">
          <a:xfrm>
            <a:off x="1725325" y="3055775"/>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37" name="TextBox 36">
            <a:extLst>
              <a:ext uri="{FF2B5EF4-FFF2-40B4-BE49-F238E27FC236}">
                <a16:creationId xmlns:a16="http://schemas.microsoft.com/office/drawing/2014/main" id="{5DF040CF-0D20-4C0B-A528-2C2C0683768C}"/>
              </a:ext>
            </a:extLst>
          </p:cNvPr>
          <p:cNvSpPr txBox="1"/>
          <p:nvPr/>
        </p:nvSpPr>
        <p:spPr bwMode="auto">
          <a:xfrm>
            <a:off x="1725325" y="3688433"/>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8" name="TextBox 37">
            <a:extLst>
              <a:ext uri="{FF2B5EF4-FFF2-40B4-BE49-F238E27FC236}">
                <a16:creationId xmlns:a16="http://schemas.microsoft.com/office/drawing/2014/main" id="{C1C19F84-3CCE-402F-A83A-379911A133F8}"/>
              </a:ext>
            </a:extLst>
          </p:cNvPr>
          <p:cNvSpPr txBox="1"/>
          <p:nvPr/>
        </p:nvSpPr>
        <p:spPr bwMode="auto">
          <a:xfrm>
            <a:off x="1725325" y="4321091"/>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9" name="TextBox 38">
            <a:extLst>
              <a:ext uri="{FF2B5EF4-FFF2-40B4-BE49-F238E27FC236}">
                <a16:creationId xmlns:a16="http://schemas.microsoft.com/office/drawing/2014/main" id="{40852A7F-1B13-4F0B-8370-3E4CBC0863AB}"/>
              </a:ext>
            </a:extLst>
          </p:cNvPr>
          <p:cNvSpPr txBox="1"/>
          <p:nvPr/>
        </p:nvSpPr>
        <p:spPr bwMode="auto">
          <a:xfrm>
            <a:off x="1725325" y="5586405"/>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0" name="TextBox 39">
            <a:extLst>
              <a:ext uri="{FF2B5EF4-FFF2-40B4-BE49-F238E27FC236}">
                <a16:creationId xmlns:a16="http://schemas.microsoft.com/office/drawing/2014/main" id="{1DC64FBC-0495-463A-9CF0-AB993039D2C1}"/>
              </a:ext>
            </a:extLst>
          </p:cNvPr>
          <p:cNvSpPr txBox="1"/>
          <p:nvPr/>
        </p:nvSpPr>
        <p:spPr bwMode="auto">
          <a:xfrm>
            <a:off x="1725325" y="4953749"/>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1" name="TextBox 40">
            <a:extLst>
              <a:ext uri="{FF2B5EF4-FFF2-40B4-BE49-F238E27FC236}">
                <a16:creationId xmlns:a16="http://schemas.microsoft.com/office/drawing/2014/main" id="{5F84D967-E4E3-47BA-9558-CAFF19CD5F2E}"/>
              </a:ext>
            </a:extLst>
          </p:cNvPr>
          <p:cNvSpPr txBox="1"/>
          <p:nvPr/>
        </p:nvSpPr>
        <p:spPr bwMode="auto">
          <a:xfrm rot="16200000">
            <a:off x="-125566" y="4034232"/>
            <a:ext cx="354829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&lt;400 c/mL (%)</a:t>
            </a:r>
          </a:p>
        </p:txBody>
      </p:sp>
      <p:sp>
        <p:nvSpPr>
          <p:cNvPr id="42" name="TextBox 41">
            <a:extLst>
              <a:ext uri="{FF2B5EF4-FFF2-40B4-BE49-F238E27FC236}">
                <a16:creationId xmlns:a16="http://schemas.microsoft.com/office/drawing/2014/main" id="{572702CF-6D29-4C60-A219-94D0DEF00352}"/>
              </a:ext>
            </a:extLst>
          </p:cNvPr>
          <p:cNvSpPr txBox="1"/>
          <p:nvPr/>
        </p:nvSpPr>
        <p:spPr bwMode="auto">
          <a:xfrm>
            <a:off x="10042104"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144</a:t>
            </a:r>
          </a:p>
        </p:txBody>
      </p:sp>
      <p:sp>
        <p:nvSpPr>
          <p:cNvPr id="43" name="TextBox 42">
            <a:extLst>
              <a:ext uri="{FF2B5EF4-FFF2-40B4-BE49-F238E27FC236}">
                <a16:creationId xmlns:a16="http://schemas.microsoft.com/office/drawing/2014/main" id="{F325C46E-26E9-465C-85B9-FDC089CFA418}"/>
              </a:ext>
            </a:extLst>
          </p:cNvPr>
          <p:cNvSpPr txBox="1"/>
          <p:nvPr/>
        </p:nvSpPr>
        <p:spPr bwMode="auto">
          <a:xfrm>
            <a:off x="2264563"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4" name="TextBox 43">
            <a:extLst>
              <a:ext uri="{FF2B5EF4-FFF2-40B4-BE49-F238E27FC236}">
                <a16:creationId xmlns:a16="http://schemas.microsoft.com/office/drawing/2014/main" id="{0FB2031E-7604-4367-9A30-0B571B6BDD40}"/>
              </a:ext>
            </a:extLst>
          </p:cNvPr>
          <p:cNvSpPr txBox="1"/>
          <p:nvPr/>
        </p:nvSpPr>
        <p:spPr bwMode="auto">
          <a:xfrm>
            <a:off x="2488872"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A5D71153-5BC6-40CD-8B59-BB11C6EF6BD8}"/>
              </a:ext>
            </a:extLst>
          </p:cNvPr>
          <p:cNvSpPr txBox="1"/>
          <p:nvPr/>
        </p:nvSpPr>
        <p:spPr bwMode="auto">
          <a:xfrm>
            <a:off x="2894431"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6" name="TextBox 45">
            <a:extLst>
              <a:ext uri="{FF2B5EF4-FFF2-40B4-BE49-F238E27FC236}">
                <a16:creationId xmlns:a16="http://schemas.microsoft.com/office/drawing/2014/main" id="{81B7360F-CC0E-4747-AD64-74735B2E1871}"/>
              </a:ext>
            </a:extLst>
          </p:cNvPr>
          <p:cNvSpPr txBox="1"/>
          <p:nvPr/>
        </p:nvSpPr>
        <p:spPr bwMode="auto">
          <a:xfrm>
            <a:off x="3594787"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47" name="TextBox 46">
            <a:extLst>
              <a:ext uri="{FF2B5EF4-FFF2-40B4-BE49-F238E27FC236}">
                <a16:creationId xmlns:a16="http://schemas.microsoft.com/office/drawing/2014/main" id="{23656476-ED73-4EF2-B2E4-C714CC8647A6}"/>
              </a:ext>
            </a:extLst>
          </p:cNvPr>
          <p:cNvSpPr txBox="1"/>
          <p:nvPr/>
        </p:nvSpPr>
        <p:spPr bwMode="auto">
          <a:xfrm>
            <a:off x="4218975"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a:t>
            </a:r>
          </a:p>
        </p:txBody>
      </p:sp>
      <p:sp>
        <p:nvSpPr>
          <p:cNvPr id="48" name="TextBox 47">
            <a:extLst>
              <a:ext uri="{FF2B5EF4-FFF2-40B4-BE49-F238E27FC236}">
                <a16:creationId xmlns:a16="http://schemas.microsoft.com/office/drawing/2014/main" id="{D414F8E1-51BB-4B93-9DF1-AEE35DCAB84C}"/>
              </a:ext>
            </a:extLst>
          </p:cNvPr>
          <p:cNvSpPr txBox="1"/>
          <p:nvPr/>
        </p:nvSpPr>
        <p:spPr bwMode="auto">
          <a:xfrm>
            <a:off x="4849397"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49" name="TextBox 48">
            <a:extLst>
              <a:ext uri="{FF2B5EF4-FFF2-40B4-BE49-F238E27FC236}">
                <a16:creationId xmlns:a16="http://schemas.microsoft.com/office/drawing/2014/main" id="{BB154847-0116-4C0E-B0F6-D985446D4259}"/>
              </a:ext>
            </a:extLst>
          </p:cNvPr>
          <p:cNvSpPr txBox="1"/>
          <p:nvPr/>
        </p:nvSpPr>
        <p:spPr bwMode="auto">
          <a:xfrm>
            <a:off x="5749064"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64</a:t>
            </a:r>
          </a:p>
        </p:txBody>
      </p:sp>
      <p:sp>
        <p:nvSpPr>
          <p:cNvPr id="50" name="TextBox 49">
            <a:extLst>
              <a:ext uri="{FF2B5EF4-FFF2-40B4-BE49-F238E27FC236}">
                <a16:creationId xmlns:a16="http://schemas.microsoft.com/office/drawing/2014/main" id="{FB86CF40-E7FA-41AD-B645-97F42779D2BD}"/>
              </a:ext>
            </a:extLst>
          </p:cNvPr>
          <p:cNvSpPr txBox="1"/>
          <p:nvPr/>
        </p:nvSpPr>
        <p:spPr bwMode="auto">
          <a:xfrm>
            <a:off x="6610744"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51" name="TextBox 50">
            <a:extLst>
              <a:ext uri="{FF2B5EF4-FFF2-40B4-BE49-F238E27FC236}">
                <a16:creationId xmlns:a16="http://schemas.microsoft.com/office/drawing/2014/main" id="{F62CC4DF-DC28-49A2-BE05-35CCEF972BF0}"/>
              </a:ext>
            </a:extLst>
          </p:cNvPr>
          <p:cNvSpPr txBox="1"/>
          <p:nvPr/>
        </p:nvSpPr>
        <p:spPr bwMode="auto">
          <a:xfrm>
            <a:off x="7446880"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52" name="TextBox 51">
            <a:extLst>
              <a:ext uri="{FF2B5EF4-FFF2-40B4-BE49-F238E27FC236}">
                <a16:creationId xmlns:a16="http://schemas.microsoft.com/office/drawing/2014/main" id="{409BB281-83D3-4B2D-9B6F-962C41836BCB}"/>
              </a:ext>
            </a:extLst>
          </p:cNvPr>
          <p:cNvSpPr txBox="1"/>
          <p:nvPr/>
        </p:nvSpPr>
        <p:spPr bwMode="auto">
          <a:xfrm>
            <a:off x="8354037"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112</a:t>
            </a:r>
          </a:p>
        </p:txBody>
      </p:sp>
      <p:sp>
        <p:nvSpPr>
          <p:cNvPr id="53" name="TextBox 52">
            <a:extLst>
              <a:ext uri="{FF2B5EF4-FFF2-40B4-BE49-F238E27FC236}">
                <a16:creationId xmlns:a16="http://schemas.microsoft.com/office/drawing/2014/main" id="{6F631C78-5D2E-4ACF-A654-1AC9CE98FFD7}"/>
              </a:ext>
            </a:extLst>
          </p:cNvPr>
          <p:cNvSpPr txBox="1"/>
          <p:nvPr/>
        </p:nvSpPr>
        <p:spPr bwMode="auto">
          <a:xfrm>
            <a:off x="9214125" y="5793194"/>
            <a:ext cx="550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128</a:t>
            </a:r>
          </a:p>
        </p:txBody>
      </p:sp>
      <p:sp>
        <p:nvSpPr>
          <p:cNvPr id="54" name="TextBox 53">
            <a:extLst>
              <a:ext uri="{FF2B5EF4-FFF2-40B4-BE49-F238E27FC236}">
                <a16:creationId xmlns:a16="http://schemas.microsoft.com/office/drawing/2014/main" id="{0BD3B256-9E12-4F14-A6C1-422DEADD0B12}"/>
              </a:ext>
            </a:extLst>
          </p:cNvPr>
          <p:cNvSpPr txBox="1"/>
          <p:nvPr/>
        </p:nvSpPr>
        <p:spPr bwMode="auto">
          <a:xfrm>
            <a:off x="8822681" y="4269433"/>
            <a:ext cx="3294467"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+ 0 active NRTIs (n &gt;188)</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+ 1 active NRTI (n &gt;104)</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+ 2-3 active NRTIs (n &gt;23)</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raltegravir (n &gt;351)</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monotherapy (n &gt;374)</a:t>
            </a:r>
          </a:p>
        </p:txBody>
      </p:sp>
      <p:grpSp>
        <p:nvGrpSpPr>
          <p:cNvPr id="59" name="Group 58">
            <a:extLst>
              <a:ext uri="{FF2B5EF4-FFF2-40B4-BE49-F238E27FC236}">
                <a16:creationId xmlns:a16="http://schemas.microsoft.com/office/drawing/2014/main" id="{ACDFA687-5370-4D49-BFCC-E2BEA472F0FA}"/>
              </a:ext>
            </a:extLst>
          </p:cNvPr>
          <p:cNvGrpSpPr/>
          <p:nvPr/>
        </p:nvGrpSpPr>
        <p:grpSpPr>
          <a:xfrm>
            <a:off x="8465734" y="4614246"/>
            <a:ext cx="360567" cy="154532"/>
            <a:chOff x="4492450" y="4897274"/>
            <a:chExt cx="360567" cy="154532"/>
          </a:xfrm>
        </p:grpSpPr>
        <p:cxnSp>
          <p:nvCxnSpPr>
            <p:cNvPr id="57" name="Straight Connector 56">
              <a:extLst>
                <a:ext uri="{FF2B5EF4-FFF2-40B4-BE49-F238E27FC236}">
                  <a16:creationId xmlns:a16="http://schemas.microsoft.com/office/drawing/2014/main" id="{480EA5AC-B81A-4170-9EE3-5FC590F9F719}"/>
                </a:ext>
              </a:extLst>
            </p:cNvPr>
            <p:cNvCxnSpPr/>
            <p:nvPr/>
          </p:nvCxnSpPr>
          <p:spPr bwMode="auto">
            <a:xfrm flipH="1">
              <a:off x="4492450" y="4982519"/>
              <a:ext cx="360567" cy="0"/>
            </a:xfrm>
            <a:prstGeom prst="line">
              <a:avLst/>
            </a:prstGeom>
            <a:noFill/>
            <a:ln w="28575" cap="flat" cmpd="sng" algn="ctr">
              <a:solidFill>
                <a:schemeClr val="accent5"/>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E15D68CA-5F7D-40BB-86D0-A319957AD229}"/>
                </a:ext>
              </a:extLst>
            </p:cNvPr>
            <p:cNvSpPr/>
            <p:nvPr/>
          </p:nvSpPr>
          <p:spPr bwMode="auto">
            <a:xfrm>
              <a:off x="4595467" y="4897274"/>
              <a:ext cx="154532" cy="154532"/>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0" name="Group 59">
            <a:extLst>
              <a:ext uri="{FF2B5EF4-FFF2-40B4-BE49-F238E27FC236}">
                <a16:creationId xmlns:a16="http://schemas.microsoft.com/office/drawing/2014/main" id="{29E24DDB-C8A7-470F-B583-3BD701BA2A4C}"/>
              </a:ext>
            </a:extLst>
          </p:cNvPr>
          <p:cNvGrpSpPr/>
          <p:nvPr/>
        </p:nvGrpSpPr>
        <p:grpSpPr>
          <a:xfrm>
            <a:off x="8465734" y="4896665"/>
            <a:ext cx="360567" cy="154532"/>
            <a:chOff x="4492450" y="4897274"/>
            <a:chExt cx="360567" cy="154532"/>
          </a:xfrm>
        </p:grpSpPr>
        <p:cxnSp>
          <p:nvCxnSpPr>
            <p:cNvPr id="61" name="Straight Connector 60">
              <a:extLst>
                <a:ext uri="{FF2B5EF4-FFF2-40B4-BE49-F238E27FC236}">
                  <a16:creationId xmlns:a16="http://schemas.microsoft.com/office/drawing/2014/main" id="{8DC5F205-C4EB-473A-B92F-8A40C342C170}"/>
                </a:ext>
              </a:extLst>
            </p:cNvPr>
            <p:cNvCxnSpPr/>
            <p:nvPr/>
          </p:nvCxnSpPr>
          <p:spPr bwMode="auto">
            <a:xfrm flipH="1">
              <a:off x="4492450" y="4982519"/>
              <a:ext cx="360567" cy="0"/>
            </a:xfrm>
            <a:prstGeom prst="line">
              <a:avLst/>
            </a:prstGeom>
            <a:noFill/>
            <a:ln w="28575" cap="flat" cmpd="sng" algn="ctr">
              <a:solidFill>
                <a:schemeClr val="accent3"/>
              </a:solidFill>
              <a:prstDash val="solid"/>
              <a:round/>
              <a:headEnd type="none" w="med" len="med"/>
              <a:tailEnd type="none" w="med" len="med"/>
            </a:ln>
            <a:effectLst/>
          </p:spPr>
        </p:cxnSp>
        <p:sp>
          <p:nvSpPr>
            <p:cNvPr id="62" name="Rectangle 61">
              <a:extLst>
                <a:ext uri="{FF2B5EF4-FFF2-40B4-BE49-F238E27FC236}">
                  <a16:creationId xmlns:a16="http://schemas.microsoft.com/office/drawing/2014/main" id="{CBEAB94A-7A4B-4CB6-8364-84BD2DC65E90}"/>
                </a:ext>
              </a:extLst>
            </p:cNvPr>
            <p:cNvSpPr/>
            <p:nvPr/>
          </p:nvSpPr>
          <p:spPr bwMode="auto">
            <a:xfrm>
              <a:off x="4595467" y="4897274"/>
              <a:ext cx="154532" cy="154532"/>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6" name="Group 65">
            <a:extLst>
              <a:ext uri="{FF2B5EF4-FFF2-40B4-BE49-F238E27FC236}">
                <a16:creationId xmlns:a16="http://schemas.microsoft.com/office/drawing/2014/main" id="{1E973198-9AA9-484A-BE91-9F4259D2428B}"/>
              </a:ext>
            </a:extLst>
          </p:cNvPr>
          <p:cNvGrpSpPr/>
          <p:nvPr/>
        </p:nvGrpSpPr>
        <p:grpSpPr>
          <a:xfrm>
            <a:off x="8465734" y="5462111"/>
            <a:ext cx="360567" cy="154532"/>
            <a:chOff x="4492450" y="4897274"/>
            <a:chExt cx="360567" cy="154532"/>
          </a:xfrm>
        </p:grpSpPr>
        <p:cxnSp>
          <p:nvCxnSpPr>
            <p:cNvPr id="67" name="Straight Connector 66">
              <a:extLst>
                <a:ext uri="{FF2B5EF4-FFF2-40B4-BE49-F238E27FC236}">
                  <a16:creationId xmlns:a16="http://schemas.microsoft.com/office/drawing/2014/main" id="{4761D75C-738B-4485-8F08-74A258B776A1}"/>
                </a:ext>
              </a:extLst>
            </p:cNvPr>
            <p:cNvCxnSpPr/>
            <p:nvPr/>
          </p:nvCxnSpPr>
          <p:spPr bwMode="auto">
            <a:xfrm flipH="1">
              <a:off x="4492450" y="4982519"/>
              <a:ext cx="360567" cy="0"/>
            </a:xfrm>
            <a:prstGeom prst="line">
              <a:avLst/>
            </a:prstGeom>
            <a:noFill/>
            <a:ln w="28575" cap="flat" cmpd="sng" algn="ctr">
              <a:solidFill>
                <a:schemeClr val="accent4"/>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2663EA73-5AAD-4E96-A0CA-95D75291B8A6}"/>
                </a:ext>
              </a:extLst>
            </p:cNvPr>
            <p:cNvSpPr/>
            <p:nvPr/>
          </p:nvSpPr>
          <p:spPr bwMode="auto">
            <a:xfrm>
              <a:off x="4595467" y="4897274"/>
              <a:ext cx="154532" cy="154532"/>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9" name="Group 68">
            <a:extLst>
              <a:ext uri="{FF2B5EF4-FFF2-40B4-BE49-F238E27FC236}">
                <a16:creationId xmlns:a16="http://schemas.microsoft.com/office/drawing/2014/main" id="{5FFA75FF-B8D2-4368-9F14-ACB5C46FAEC2}"/>
              </a:ext>
            </a:extLst>
          </p:cNvPr>
          <p:cNvGrpSpPr/>
          <p:nvPr/>
        </p:nvGrpSpPr>
        <p:grpSpPr>
          <a:xfrm>
            <a:off x="8478922" y="4361438"/>
            <a:ext cx="360567" cy="154532"/>
            <a:chOff x="4492450" y="4897274"/>
            <a:chExt cx="360567" cy="154532"/>
          </a:xfrm>
        </p:grpSpPr>
        <p:cxnSp>
          <p:nvCxnSpPr>
            <p:cNvPr id="70" name="Straight Connector 69">
              <a:extLst>
                <a:ext uri="{FF2B5EF4-FFF2-40B4-BE49-F238E27FC236}">
                  <a16:creationId xmlns:a16="http://schemas.microsoft.com/office/drawing/2014/main" id="{F86F0D67-C155-4C8E-8F19-023387EEEB6C}"/>
                </a:ext>
              </a:extLst>
            </p:cNvPr>
            <p:cNvCxnSpPr/>
            <p:nvPr/>
          </p:nvCxnSpPr>
          <p:spPr bwMode="auto">
            <a:xfrm flipH="1">
              <a:off x="4492450" y="4982519"/>
              <a:ext cx="360567" cy="0"/>
            </a:xfrm>
            <a:prstGeom prst="line">
              <a:avLst/>
            </a:prstGeom>
            <a:noFill/>
            <a:ln w="28575" cap="flat" cmpd="sng" algn="ctr">
              <a:solidFill>
                <a:schemeClr val="accent1"/>
              </a:solidFill>
              <a:prstDash val="solid"/>
              <a:round/>
              <a:headEnd type="none" w="med" len="med"/>
              <a:tailEnd type="none" w="med" len="med"/>
            </a:ln>
            <a:effectLst/>
          </p:spPr>
        </p:cxnSp>
        <p:sp>
          <p:nvSpPr>
            <p:cNvPr id="71" name="Rectangle 70">
              <a:extLst>
                <a:ext uri="{FF2B5EF4-FFF2-40B4-BE49-F238E27FC236}">
                  <a16:creationId xmlns:a16="http://schemas.microsoft.com/office/drawing/2014/main" id="{A43E27AA-6AFB-4144-BB9C-62487EFF014B}"/>
                </a:ext>
              </a:extLst>
            </p:cNvPr>
            <p:cNvSpPr/>
            <p:nvPr/>
          </p:nvSpPr>
          <p:spPr bwMode="auto">
            <a:xfrm>
              <a:off x="4595467" y="4897274"/>
              <a:ext cx="154532" cy="154532"/>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72" name="Group 71">
            <a:extLst>
              <a:ext uri="{FF2B5EF4-FFF2-40B4-BE49-F238E27FC236}">
                <a16:creationId xmlns:a16="http://schemas.microsoft.com/office/drawing/2014/main" id="{1A210B38-9BF3-4C8A-B4B2-73AC3ED08CE1}"/>
              </a:ext>
            </a:extLst>
          </p:cNvPr>
          <p:cNvGrpSpPr/>
          <p:nvPr/>
        </p:nvGrpSpPr>
        <p:grpSpPr>
          <a:xfrm>
            <a:off x="8465733" y="5168121"/>
            <a:ext cx="360567" cy="154532"/>
            <a:chOff x="4492450" y="4897274"/>
            <a:chExt cx="360567" cy="154532"/>
          </a:xfrm>
        </p:grpSpPr>
        <p:cxnSp>
          <p:nvCxnSpPr>
            <p:cNvPr id="73" name="Straight Connector 72">
              <a:extLst>
                <a:ext uri="{FF2B5EF4-FFF2-40B4-BE49-F238E27FC236}">
                  <a16:creationId xmlns:a16="http://schemas.microsoft.com/office/drawing/2014/main" id="{CC5D68AA-A7FE-4AC6-8ECB-EDF0FCAC2A21}"/>
                </a:ext>
              </a:extLst>
            </p:cNvPr>
            <p:cNvCxnSpPr/>
            <p:nvPr/>
          </p:nvCxnSpPr>
          <p:spPr bwMode="auto">
            <a:xfrm flipH="1">
              <a:off x="4492450" y="4982519"/>
              <a:ext cx="360567" cy="0"/>
            </a:xfrm>
            <a:prstGeom prst="line">
              <a:avLst/>
            </a:prstGeom>
            <a:noFill/>
            <a:ln w="28575" cap="flat" cmpd="sng" algn="ctr">
              <a:solidFill>
                <a:schemeClr val="accent6"/>
              </a:solidFill>
              <a:prstDash val="solid"/>
              <a:round/>
              <a:headEnd type="none" w="med" len="med"/>
              <a:tailEnd type="none" w="med" len="med"/>
            </a:ln>
            <a:effectLst/>
          </p:spPr>
        </p:cxnSp>
        <p:sp>
          <p:nvSpPr>
            <p:cNvPr id="74" name="Rectangle 73">
              <a:extLst>
                <a:ext uri="{FF2B5EF4-FFF2-40B4-BE49-F238E27FC236}">
                  <a16:creationId xmlns:a16="http://schemas.microsoft.com/office/drawing/2014/main" id="{3C40A691-881F-43AD-8D77-6719E57ED2D5}"/>
                </a:ext>
              </a:extLst>
            </p:cNvPr>
            <p:cNvSpPr/>
            <p:nvPr/>
          </p:nvSpPr>
          <p:spPr bwMode="auto">
            <a:xfrm>
              <a:off x="4595467" y="4897274"/>
              <a:ext cx="154532" cy="154532"/>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cxnSp>
        <p:nvCxnSpPr>
          <p:cNvPr id="8" name="Straight Arrow Connector 7">
            <a:extLst>
              <a:ext uri="{FF2B5EF4-FFF2-40B4-BE49-F238E27FC236}">
                <a16:creationId xmlns:a16="http://schemas.microsoft.com/office/drawing/2014/main" id="{8A753202-E2E9-4CD2-BA77-2297F012236A}"/>
              </a:ext>
            </a:extLst>
          </p:cNvPr>
          <p:cNvCxnSpPr>
            <a:cxnSpLocks/>
          </p:cNvCxnSpPr>
          <p:nvPr/>
        </p:nvCxnSpPr>
        <p:spPr bwMode="auto">
          <a:xfrm flipH="1" flipV="1">
            <a:off x="10389900" y="2946802"/>
            <a:ext cx="473748" cy="6780"/>
          </a:xfrm>
          <a:prstGeom prst="straightConnector1">
            <a:avLst/>
          </a:prstGeom>
          <a:noFill/>
          <a:ln w="57150" cap="flat" cmpd="sng" algn="ctr">
            <a:solidFill>
              <a:schemeClr val="accent1"/>
            </a:solidFill>
            <a:prstDash val="solid"/>
            <a:round/>
            <a:headEnd type="none" w="med" len="med"/>
            <a:tailEnd type="triangle"/>
          </a:ln>
          <a:effectLst/>
        </p:spPr>
      </p:cxnSp>
      <p:cxnSp>
        <p:nvCxnSpPr>
          <p:cNvPr id="139" name="Straight Arrow Connector 138">
            <a:extLst>
              <a:ext uri="{FF2B5EF4-FFF2-40B4-BE49-F238E27FC236}">
                <a16:creationId xmlns:a16="http://schemas.microsoft.com/office/drawing/2014/main" id="{6D63618F-667A-454B-95C9-524EB87E1D9C}"/>
              </a:ext>
            </a:extLst>
          </p:cNvPr>
          <p:cNvCxnSpPr/>
          <p:nvPr/>
        </p:nvCxnSpPr>
        <p:spPr bwMode="auto">
          <a:xfrm flipH="1">
            <a:off x="7861288" y="3820025"/>
            <a:ext cx="889923" cy="0"/>
          </a:xfrm>
          <a:prstGeom prst="straightConnector1">
            <a:avLst/>
          </a:prstGeom>
          <a:noFill/>
          <a:ln w="57150" cap="flat" cmpd="sng" algn="ctr">
            <a:solidFill>
              <a:schemeClr val="accent4"/>
            </a:solidFill>
            <a:prstDash val="solid"/>
            <a:round/>
            <a:headEnd type="none" w="med" len="med"/>
            <a:tailEnd type="triangle"/>
          </a:ln>
          <a:effectLst/>
        </p:spPr>
      </p:cxnSp>
      <p:sp>
        <p:nvSpPr>
          <p:cNvPr id="10" name="TextBox 9">
            <a:extLst>
              <a:ext uri="{FF2B5EF4-FFF2-40B4-BE49-F238E27FC236}">
                <a16:creationId xmlns:a16="http://schemas.microsoft.com/office/drawing/2014/main" id="{E6676DD4-DCF1-4337-8B01-01BF8BF15BE6}"/>
              </a:ext>
            </a:extLst>
          </p:cNvPr>
          <p:cNvSpPr txBox="1"/>
          <p:nvPr/>
        </p:nvSpPr>
        <p:spPr bwMode="auto">
          <a:xfrm>
            <a:off x="10963610" y="2482918"/>
            <a:ext cx="1157374" cy="923330"/>
          </a:xfrm>
          <a:prstGeom prst="rect">
            <a:avLst/>
          </a:prstGeom>
          <a:noFill/>
          <a:ln w="28575">
            <a:solidFill>
              <a:schemeClr val="accent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“inactive” NRTIs</a:t>
            </a:r>
          </a:p>
        </p:txBody>
      </p:sp>
      <p:sp>
        <p:nvSpPr>
          <p:cNvPr id="140" name="TextBox 139">
            <a:extLst>
              <a:ext uri="{FF2B5EF4-FFF2-40B4-BE49-F238E27FC236}">
                <a16:creationId xmlns:a16="http://schemas.microsoft.com/office/drawing/2014/main" id="{F07C11DE-BDA4-4886-9F76-0835823995EB}"/>
              </a:ext>
            </a:extLst>
          </p:cNvPr>
          <p:cNvSpPr txBox="1"/>
          <p:nvPr/>
        </p:nvSpPr>
        <p:spPr bwMode="auto">
          <a:xfrm>
            <a:off x="8789727" y="3597707"/>
            <a:ext cx="2538179" cy="369332"/>
          </a:xfrm>
          <a:prstGeom prst="rect">
            <a:avLst/>
          </a:prstGeom>
          <a:noFill/>
          <a:ln w="28575">
            <a:solidFill>
              <a:schemeClr val="accent4"/>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Boosted PI monotherapy</a:t>
            </a:r>
          </a:p>
        </p:txBody>
      </p:sp>
      <p:grpSp>
        <p:nvGrpSpPr>
          <p:cNvPr id="141" name="Group 140">
            <a:extLst>
              <a:ext uri="{FF2B5EF4-FFF2-40B4-BE49-F238E27FC236}">
                <a16:creationId xmlns:a16="http://schemas.microsoft.com/office/drawing/2014/main" id="{89E3DFFF-9F7F-44A2-B2E7-BE5F1ADF67F3}"/>
              </a:ext>
            </a:extLst>
          </p:cNvPr>
          <p:cNvGrpSpPr/>
          <p:nvPr/>
        </p:nvGrpSpPr>
        <p:grpSpPr>
          <a:xfrm>
            <a:off x="9392911" y="6207927"/>
            <a:ext cx="2488502" cy="454909"/>
            <a:chOff x="9392911" y="6207927"/>
            <a:chExt cx="2488502" cy="454909"/>
          </a:xfrm>
        </p:grpSpPr>
        <p:pic>
          <p:nvPicPr>
            <p:cNvPr id="142" name="Picture 141" descr="A picture containing text, ax, wheel&#10;&#10;Description automatically generated">
              <a:extLst>
                <a:ext uri="{FF2B5EF4-FFF2-40B4-BE49-F238E27FC236}">
                  <a16:creationId xmlns:a16="http://schemas.microsoft.com/office/drawing/2014/main" id="{4B5DD4D7-C781-45D9-82D0-EEFB84C463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43" name="Rectangle 8">
              <a:extLst>
                <a:ext uri="{FF2B5EF4-FFF2-40B4-BE49-F238E27FC236}">
                  <a16:creationId xmlns:a16="http://schemas.microsoft.com/office/drawing/2014/main" id="{F48A09B8-CFFF-4B02-B604-8784F4AFDAC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868470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7D62FAE-C998-42FC-B03A-341B0C3B07AD}"/>
              </a:ext>
            </a:extLst>
          </p:cNvPr>
          <p:cNvSpPr>
            <a:spLocks noGrp="1"/>
          </p:cNvSpPr>
          <p:nvPr>
            <p:ph type="title"/>
          </p:nvPr>
        </p:nvSpPr>
        <p:spPr/>
        <p:txBody>
          <a:bodyPr/>
          <a:lstStyle/>
          <a:p>
            <a:r>
              <a:rPr lang="en-US" altLang="en-US" dirty="0"/>
              <a:t>DAWNING: Virologic Response at Wk 48 </a:t>
            </a:r>
          </a:p>
        </p:txBody>
      </p:sp>
      <p:sp>
        <p:nvSpPr>
          <p:cNvPr id="56" name="Rectangle 3">
            <a:extLst>
              <a:ext uri="{FF2B5EF4-FFF2-40B4-BE49-F238E27FC236}">
                <a16:creationId xmlns:a16="http://schemas.microsoft.com/office/drawing/2014/main" id="{F0C9744D-D37E-46BF-AA54-658CF959D213}"/>
              </a:ext>
            </a:extLst>
          </p:cNvPr>
          <p:cNvSpPr>
            <a:spLocks noGrp="1"/>
          </p:cNvSpPr>
          <p:nvPr>
            <p:ph sz="half" idx="1"/>
          </p:nvPr>
        </p:nvSpPr>
        <p:spPr>
          <a:xfrm>
            <a:off x="601820" y="1510730"/>
            <a:ext cx="11139566" cy="4678738"/>
          </a:xfrm>
        </p:spPr>
        <p:txBody>
          <a:bodyPr/>
          <a:lstStyle/>
          <a:p>
            <a:r>
              <a:rPr lang="en-US" altLang="en-US" sz="2600" dirty="0"/>
              <a:t>Patients with VF on first-line NNRTI + 2 NRTIs </a:t>
            </a:r>
            <a:r>
              <a:rPr lang="en-US" sz="2600" dirty="0"/>
              <a:t>switched to DTG or LPV/RPV + </a:t>
            </a:r>
            <a:br>
              <a:rPr lang="en-US" sz="2600" dirty="0"/>
            </a:br>
            <a:r>
              <a:rPr lang="en-US" sz="2600" dirty="0"/>
              <a:t>2 NRTIs (</a:t>
            </a:r>
            <a:r>
              <a:rPr lang="en-US" altLang="en-US" sz="2600" dirty="0"/>
              <a:t>≥ 1 fully active NRTI per GT resistance testing at screening); no primary resistance to INSTIs or PIs</a:t>
            </a:r>
          </a:p>
        </p:txBody>
      </p:sp>
      <p:sp>
        <p:nvSpPr>
          <p:cNvPr id="8" name="Content Placeholder 7">
            <a:extLst>
              <a:ext uri="{FF2B5EF4-FFF2-40B4-BE49-F238E27FC236}">
                <a16:creationId xmlns:a16="http://schemas.microsoft.com/office/drawing/2014/main" id="{BE6AACC2-36E2-4616-9C65-DC9E36E39111}"/>
              </a:ext>
            </a:extLst>
          </p:cNvPr>
          <p:cNvSpPr>
            <a:spLocks noGrp="1"/>
          </p:cNvSpPr>
          <p:nvPr>
            <p:ph sz="half" idx="2"/>
          </p:nvPr>
        </p:nvSpPr>
        <p:spPr>
          <a:xfrm>
            <a:off x="6095999" y="2395330"/>
            <a:ext cx="5938341" cy="1823192"/>
          </a:xfrm>
        </p:spPr>
        <p:txBody>
          <a:bodyPr/>
          <a:lstStyle/>
          <a:p>
            <a:r>
              <a:rPr lang="en-US" sz="2600" dirty="0"/>
              <a:t>Emergent INSTI and INSTI + NRTI resistance at CVW with DTG: n = 2</a:t>
            </a:r>
            <a:endParaRPr lang="en-US" sz="2600" baseline="30000" dirty="0"/>
          </a:p>
          <a:p>
            <a:r>
              <a:rPr lang="en-US" sz="2600" dirty="0"/>
              <a:t>Emergent NRTI resistance but no PI resistance at CVW with LPV/RTV: n = 3 </a:t>
            </a:r>
          </a:p>
        </p:txBody>
      </p:sp>
      <p:sp>
        <p:nvSpPr>
          <p:cNvPr id="94" name="Text Box 11">
            <a:extLst>
              <a:ext uri="{FF2B5EF4-FFF2-40B4-BE49-F238E27FC236}">
                <a16:creationId xmlns:a16="http://schemas.microsoft.com/office/drawing/2014/main" id="{933213BF-965D-4041-A41C-6C929D571A2D}"/>
              </a:ext>
            </a:extLst>
          </p:cNvPr>
          <p:cNvSpPr txBox="1">
            <a:spLocks noChangeArrowheads="1"/>
          </p:cNvSpPr>
          <p:nvPr/>
        </p:nvSpPr>
        <p:spPr bwMode="auto">
          <a:xfrm>
            <a:off x="381152" y="6396340"/>
            <a:ext cx="88385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Aboud. </a:t>
            </a:r>
            <a:r>
              <a:rPr lang="it-IT" altLang="en-US" sz="1200" b="0" dirty="0">
                <a:solidFill>
                  <a:schemeClr val="bg2"/>
                </a:solidFill>
                <a:latin typeface="Calibri" panose="020F0502020204030204" pitchFamily="34" charset="0"/>
              </a:rPr>
              <a:t>Lancet HIV. 2019;6:e576</a:t>
            </a:r>
            <a:r>
              <a:rPr lang="en-US" altLang="en-US" sz="1200" b="0" dirty="0">
                <a:solidFill>
                  <a:schemeClr val="bg2"/>
                </a:solidFill>
                <a:latin typeface="Calibri" panose="020F0502020204030204" pitchFamily="34" charset="0"/>
              </a:rPr>
              <a:t>.</a:t>
            </a:r>
            <a:r>
              <a:rPr lang="en-US" altLang="en-US" sz="1200" b="0" dirty="0">
                <a:solidFill>
                  <a:schemeClr val="bg2"/>
                </a:solidFill>
                <a:latin typeface="Calibri" panose="020F0502020204030204" pitchFamily="34" charset="0"/>
                <a:cs typeface="Calibri" panose="020F0502020204030204" pitchFamily="34" charset="0"/>
              </a:rPr>
              <a:t> </a:t>
            </a:r>
          </a:p>
        </p:txBody>
      </p:sp>
      <p:sp>
        <p:nvSpPr>
          <p:cNvPr id="123" name="TextBox 12">
            <a:extLst>
              <a:ext uri="{FF2B5EF4-FFF2-40B4-BE49-F238E27FC236}">
                <a16:creationId xmlns:a16="http://schemas.microsoft.com/office/drawing/2014/main" id="{2BFE7462-308F-4222-A2ED-0250DBB677BF}"/>
              </a:ext>
            </a:extLst>
          </p:cNvPr>
          <p:cNvSpPr txBox="1">
            <a:spLocks noChangeArrowheads="1"/>
          </p:cNvSpPr>
          <p:nvPr/>
        </p:nvSpPr>
        <p:spPr bwMode="auto">
          <a:xfrm>
            <a:off x="4823088" y="2676560"/>
            <a:ext cx="1083117" cy="10772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defRPr/>
            </a:pPr>
            <a:r>
              <a:rPr lang="en-US" altLang="en-US" sz="1600" b="0" dirty="0">
                <a:solidFill>
                  <a:schemeClr val="bg1"/>
                </a:solidFill>
                <a:latin typeface="Calibri" panose="020F0502020204030204" pitchFamily="34" charset="0"/>
                <a:cs typeface="Calibri" panose="020F0502020204030204" pitchFamily="34" charset="0"/>
              </a:rPr>
              <a:t>DTG + </a:t>
            </a:r>
          </a:p>
          <a:p>
            <a:pPr>
              <a:lnSpc>
                <a:spcPct val="100000"/>
              </a:lnSpc>
              <a:spcBef>
                <a:spcPct val="0"/>
              </a:spcBef>
              <a:spcAft>
                <a:spcPct val="0"/>
              </a:spcAft>
              <a:buClrTx/>
              <a:buNone/>
              <a:defRPr/>
            </a:pPr>
            <a:r>
              <a:rPr lang="en-US" altLang="en-US" sz="1600" b="0" dirty="0">
                <a:solidFill>
                  <a:schemeClr val="bg1"/>
                </a:solidFill>
                <a:latin typeface="Calibri" panose="020F0502020204030204" pitchFamily="34" charset="0"/>
                <a:cs typeface="Calibri" panose="020F0502020204030204" pitchFamily="34" charset="0"/>
              </a:rPr>
              <a:t>2 NRTIs</a:t>
            </a:r>
          </a:p>
          <a:p>
            <a:pPr>
              <a:lnSpc>
                <a:spcPct val="100000"/>
              </a:lnSpc>
              <a:spcBef>
                <a:spcPct val="0"/>
              </a:spcBef>
              <a:spcAft>
                <a:spcPct val="0"/>
              </a:spcAft>
              <a:buClrTx/>
              <a:buNone/>
              <a:defRPr/>
            </a:pPr>
            <a:r>
              <a:rPr lang="en-US" altLang="en-US" sz="1600" b="0" dirty="0">
                <a:solidFill>
                  <a:schemeClr val="bg1"/>
                </a:solidFill>
                <a:latin typeface="Calibri" panose="020F0502020204030204" pitchFamily="34" charset="0"/>
                <a:cs typeface="Calibri" panose="020F0502020204030204" pitchFamily="34" charset="0"/>
              </a:rPr>
              <a:t>LPV/RTV + </a:t>
            </a:r>
          </a:p>
          <a:p>
            <a:pPr>
              <a:lnSpc>
                <a:spcPct val="100000"/>
              </a:lnSpc>
              <a:spcBef>
                <a:spcPct val="0"/>
              </a:spcBef>
              <a:spcAft>
                <a:spcPct val="0"/>
              </a:spcAft>
              <a:buClrTx/>
              <a:buNone/>
              <a:defRPr/>
            </a:pPr>
            <a:r>
              <a:rPr lang="en-US" altLang="en-US" sz="1600" b="0" dirty="0">
                <a:solidFill>
                  <a:schemeClr val="bg1"/>
                </a:solidFill>
                <a:latin typeface="Calibri" panose="020F0502020204030204" pitchFamily="34" charset="0"/>
                <a:cs typeface="Calibri" panose="020F0502020204030204" pitchFamily="34" charset="0"/>
              </a:rPr>
              <a:t>2 NRTIs</a:t>
            </a:r>
          </a:p>
        </p:txBody>
      </p:sp>
      <p:sp>
        <p:nvSpPr>
          <p:cNvPr id="124" name="Rectangle 4">
            <a:extLst>
              <a:ext uri="{FF2B5EF4-FFF2-40B4-BE49-F238E27FC236}">
                <a16:creationId xmlns:a16="http://schemas.microsoft.com/office/drawing/2014/main" id="{CDF99D53-299E-49EA-9CB1-D7F72EB564CF}"/>
              </a:ext>
            </a:extLst>
          </p:cNvPr>
          <p:cNvSpPr>
            <a:spLocks noChangeArrowheads="1"/>
          </p:cNvSpPr>
          <p:nvPr/>
        </p:nvSpPr>
        <p:spPr bwMode="auto">
          <a:xfrm>
            <a:off x="4697259" y="2779584"/>
            <a:ext cx="146304" cy="146304"/>
          </a:xfrm>
          <a:prstGeom prst="rect">
            <a:avLst/>
          </a:prstGeom>
          <a:solidFill>
            <a:schemeClr val="accent1"/>
          </a:solidFill>
          <a:ln w="9525">
            <a:solidFill>
              <a:schemeClr val="bg1"/>
            </a:solidFill>
            <a:miter lim="800000"/>
            <a:headEnd/>
            <a:tailEnd/>
          </a:ln>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None/>
              <a:defRPr/>
            </a:pPr>
            <a:endParaRPr lang="en-US" altLang="en-US" sz="1400" b="0" dirty="0">
              <a:solidFill>
                <a:schemeClr val="bg1"/>
              </a:solidFill>
              <a:latin typeface="Calibri" panose="020F0502020204030204" pitchFamily="34" charset="0"/>
              <a:cs typeface="Calibri" panose="020F0502020204030204" pitchFamily="34" charset="0"/>
            </a:endParaRPr>
          </a:p>
        </p:txBody>
      </p:sp>
      <p:sp>
        <p:nvSpPr>
          <p:cNvPr id="125" name="Rectangle 124">
            <a:extLst>
              <a:ext uri="{FF2B5EF4-FFF2-40B4-BE49-F238E27FC236}">
                <a16:creationId xmlns:a16="http://schemas.microsoft.com/office/drawing/2014/main" id="{E42FBF56-CC0E-4F93-898A-F25A9FD44EBF}"/>
              </a:ext>
            </a:extLst>
          </p:cNvPr>
          <p:cNvSpPr/>
          <p:nvPr/>
        </p:nvSpPr>
        <p:spPr bwMode="auto">
          <a:xfrm>
            <a:off x="4697259" y="3255308"/>
            <a:ext cx="146304" cy="146304"/>
          </a:xfrm>
          <a:prstGeom prst="rect">
            <a:avLst/>
          </a:prstGeom>
          <a:solidFill>
            <a:schemeClr val="accent3"/>
          </a:solidFill>
          <a:ln>
            <a:solidFill>
              <a:schemeClr val="bg1"/>
            </a:solidFill>
          </a:ln>
        </p:spPr>
        <p:txBody>
          <a:bodyPr wrap="none" anchor="ctr"/>
          <a:lstStyle/>
          <a:p>
            <a:pPr algn="ctr" eaLnBrk="1" hangingPunct="1">
              <a:defRPr/>
            </a:pPr>
            <a:endParaRPr lang="en-US" sz="1400" b="0" dirty="0">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D2FAA14C-F2AF-47EA-86BD-56793F18D1BE}"/>
              </a:ext>
            </a:extLst>
          </p:cNvPr>
          <p:cNvSpPr txBox="1"/>
          <p:nvPr/>
        </p:nvSpPr>
        <p:spPr bwMode="auto">
          <a:xfrm>
            <a:off x="660458" y="6080414"/>
            <a:ext cx="20637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a:t>
            </a:r>
            <a:r>
              <a:rPr lang="en-US" sz="1400" b="0" i="1" dirty="0">
                <a:solidFill>
                  <a:schemeClr val="bg1"/>
                </a:solidFill>
                <a:latin typeface="Calibri" panose="020F0502020204030204" pitchFamily="34" charset="0"/>
              </a:rPr>
              <a:t>P </a:t>
            </a:r>
            <a:r>
              <a:rPr lang="en-US" sz="1400" b="0" dirty="0">
                <a:solidFill>
                  <a:schemeClr val="bg1"/>
                </a:solidFill>
                <a:latin typeface="Calibri" panose="020F0502020204030204" pitchFamily="34" charset="0"/>
              </a:rPr>
              <a:t>&lt;.0001 for superiority.</a:t>
            </a:r>
            <a:endParaRPr lang="en-US" sz="1400" b="0" i="1" dirty="0">
              <a:solidFill>
                <a:schemeClr val="bg1"/>
              </a:solidFill>
              <a:latin typeface="Calibri" panose="020F0502020204030204" pitchFamily="34" charset="0"/>
            </a:endParaRPr>
          </a:p>
        </p:txBody>
      </p:sp>
      <p:sp>
        <p:nvSpPr>
          <p:cNvPr id="216" name="TextBox 2">
            <a:extLst>
              <a:ext uri="{FF2B5EF4-FFF2-40B4-BE49-F238E27FC236}">
                <a16:creationId xmlns:a16="http://schemas.microsoft.com/office/drawing/2014/main" id="{F2E156BC-C53F-4549-8723-8EA4D2B9F08B}"/>
              </a:ext>
            </a:extLst>
          </p:cNvPr>
          <p:cNvSpPr txBox="1">
            <a:spLocks noChangeArrowheads="1"/>
          </p:cNvSpPr>
          <p:nvPr/>
        </p:nvSpPr>
        <p:spPr bwMode="auto">
          <a:xfrm rot="16200000">
            <a:off x="-932498" y="4149523"/>
            <a:ext cx="3432919"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sz="1800" b="1" dirty="0">
                <a:solidFill>
                  <a:schemeClr val="bg1"/>
                </a:solidFill>
                <a:latin typeface="Calibri" panose="020F0502020204030204" pitchFamily="34" charset="0"/>
                <a:cs typeface="Calibri" panose="020F0502020204030204" pitchFamily="34" charset="0"/>
              </a:rPr>
              <a:t>HIV-1 RNA &lt; 50 c/mL</a:t>
            </a:r>
            <a:r>
              <a:rPr lang="en-US" altLang="en-US" sz="1800" b="1" dirty="0">
                <a:solidFill>
                  <a:schemeClr val="bg1"/>
                </a:solidFill>
                <a:latin typeface="Calibri" panose="020F0502020204030204" pitchFamily="34" charset="0"/>
                <a:cs typeface="Calibri" panose="020F0502020204030204" pitchFamily="34" charset="0"/>
              </a:rPr>
              <a:t> (%)</a:t>
            </a:r>
          </a:p>
        </p:txBody>
      </p:sp>
      <p:sp>
        <p:nvSpPr>
          <p:cNvPr id="247" name="TextBox 246">
            <a:extLst>
              <a:ext uri="{FF2B5EF4-FFF2-40B4-BE49-F238E27FC236}">
                <a16:creationId xmlns:a16="http://schemas.microsoft.com/office/drawing/2014/main" id="{F3CA4C6C-AD65-47D2-8A16-762143E6F065}"/>
              </a:ext>
            </a:extLst>
          </p:cNvPr>
          <p:cNvSpPr txBox="1"/>
          <p:nvPr/>
        </p:nvSpPr>
        <p:spPr bwMode="auto">
          <a:xfrm>
            <a:off x="2020974" y="5764258"/>
            <a:ext cx="658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rPr>
              <a:t>ITT-E</a:t>
            </a:r>
          </a:p>
        </p:txBody>
      </p:sp>
      <p:sp>
        <p:nvSpPr>
          <p:cNvPr id="248" name="TextBox 247">
            <a:extLst>
              <a:ext uri="{FF2B5EF4-FFF2-40B4-BE49-F238E27FC236}">
                <a16:creationId xmlns:a16="http://schemas.microsoft.com/office/drawing/2014/main" id="{E978479B-7C61-4081-BEDC-9DC41E11E1BA}"/>
              </a:ext>
            </a:extLst>
          </p:cNvPr>
          <p:cNvSpPr txBox="1"/>
          <p:nvPr/>
        </p:nvSpPr>
        <p:spPr bwMode="auto">
          <a:xfrm>
            <a:off x="3755983" y="5764258"/>
            <a:ext cx="431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rPr>
              <a:t>PP</a:t>
            </a:r>
          </a:p>
        </p:txBody>
      </p:sp>
      <p:grpSp>
        <p:nvGrpSpPr>
          <p:cNvPr id="3" name="Group 2">
            <a:extLst>
              <a:ext uri="{FF2B5EF4-FFF2-40B4-BE49-F238E27FC236}">
                <a16:creationId xmlns:a16="http://schemas.microsoft.com/office/drawing/2014/main" id="{2C392F9B-B860-46A0-95AD-6B3ECF07685A}"/>
              </a:ext>
            </a:extLst>
          </p:cNvPr>
          <p:cNvGrpSpPr/>
          <p:nvPr/>
        </p:nvGrpSpPr>
        <p:grpSpPr>
          <a:xfrm>
            <a:off x="764940" y="2896749"/>
            <a:ext cx="4096906" cy="3017520"/>
            <a:chOff x="655212" y="2360301"/>
            <a:chExt cx="4096906" cy="3764228"/>
          </a:xfrm>
        </p:grpSpPr>
        <p:sp>
          <p:nvSpPr>
            <p:cNvPr id="231" name="TextBox 230">
              <a:extLst>
                <a:ext uri="{FF2B5EF4-FFF2-40B4-BE49-F238E27FC236}">
                  <a16:creationId xmlns:a16="http://schemas.microsoft.com/office/drawing/2014/main" id="{95322DC3-E578-4035-8433-9CBACE2E985B}"/>
                </a:ext>
              </a:extLst>
            </p:cNvPr>
            <p:cNvSpPr txBox="1"/>
            <p:nvPr/>
          </p:nvSpPr>
          <p:spPr>
            <a:xfrm>
              <a:off x="3832397" y="5286221"/>
              <a:ext cx="695048" cy="657129"/>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219/</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312</a:t>
              </a:r>
            </a:p>
          </p:txBody>
        </p:sp>
        <p:sp>
          <p:nvSpPr>
            <p:cNvPr id="126" name="Rectangle 125">
              <a:extLst>
                <a:ext uri="{FF2B5EF4-FFF2-40B4-BE49-F238E27FC236}">
                  <a16:creationId xmlns:a16="http://schemas.microsoft.com/office/drawing/2014/main" id="{5A7F4659-F61A-4647-ABAC-897AD5060AF6}"/>
                </a:ext>
              </a:extLst>
            </p:cNvPr>
            <p:cNvSpPr/>
            <p:nvPr/>
          </p:nvSpPr>
          <p:spPr bwMode="auto">
            <a:xfrm>
              <a:off x="3849636" y="3412653"/>
              <a:ext cx="759633" cy="2518158"/>
            </a:xfrm>
            <a:prstGeom prst="rect">
              <a:avLst/>
            </a:prstGeom>
            <a:solidFill>
              <a:schemeClr val="accent3"/>
            </a:solidFill>
            <a:ln w="3175">
              <a:solidFill>
                <a:schemeClr val="bg1"/>
              </a:solidFill>
            </a:ln>
          </p:spPr>
          <p:txBody>
            <a:bodyPr wrap="none" anchor="ctr"/>
            <a:lstStyle/>
            <a:p>
              <a:pPr algn="ctr" eaLnBrk="1" hangingPunct="1">
                <a:defRPr/>
              </a:pPr>
              <a:endParaRPr lang="en-US" sz="1400" b="0" dirty="0">
                <a:solidFill>
                  <a:srgbClr val="CDCDCF"/>
                </a:solidFill>
                <a:latin typeface="Calibri" panose="020F0502020204030204" pitchFamily="34" charset="0"/>
                <a:cs typeface="Calibri" panose="020F0502020204030204" pitchFamily="34" charset="0"/>
              </a:endParaRPr>
            </a:p>
          </p:txBody>
        </p:sp>
        <p:sp>
          <p:nvSpPr>
            <p:cNvPr id="127" name="Rectangle 126">
              <a:extLst>
                <a:ext uri="{FF2B5EF4-FFF2-40B4-BE49-F238E27FC236}">
                  <a16:creationId xmlns:a16="http://schemas.microsoft.com/office/drawing/2014/main" id="{8CB50574-9128-404F-ACD7-FA0BAF497BAF}"/>
                </a:ext>
              </a:extLst>
            </p:cNvPr>
            <p:cNvSpPr/>
            <p:nvPr/>
          </p:nvSpPr>
          <p:spPr bwMode="auto">
            <a:xfrm>
              <a:off x="3096825" y="2977333"/>
              <a:ext cx="759633" cy="2953477"/>
            </a:xfrm>
            <a:prstGeom prst="rect">
              <a:avLst/>
            </a:prstGeom>
            <a:solidFill>
              <a:schemeClr val="accent1"/>
            </a:solidFill>
            <a:ln w="3175">
              <a:solidFill>
                <a:schemeClr val="bg1"/>
              </a:solidFill>
            </a:ln>
          </p:spPr>
          <p:txBody>
            <a:bodyPr wrap="none" anchor="ctr"/>
            <a:lstStyle/>
            <a:p>
              <a:pPr algn="ctr" eaLnBrk="1" hangingPunct="1">
                <a:defRPr/>
              </a:pPr>
              <a:endParaRPr lang="en-US" sz="1400" b="0" dirty="0">
                <a:latin typeface="Calibri" panose="020F0502020204030204" pitchFamily="34" charset="0"/>
                <a:cs typeface="Calibri" panose="020F0502020204030204" pitchFamily="34" charset="0"/>
              </a:endParaRPr>
            </a:p>
          </p:txBody>
        </p:sp>
        <p:sp>
          <p:nvSpPr>
            <p:cNvPr id="128" name="Rectangle 127">
              <a:extLst>
                <a:ext uri="{FF2B5EF4-FFF2-40B4-BE49-F238E27FC236}">
                  <a16:creationId xmlns:a16="http://schemas.microsoft.com/office/drawing/2014/main" id="{A760A589-6706-4746-AF65-B9FA17AC4D09}"/>
                </a:ext>
              </a:extLst>
            </p:cNvPr>
            <p:cNvSpPr/>
            <p:nvPr/>
          </p:nvSpPr>
          <p:spPr bwMode="auto">
            <a:xfrm>
              <a:off x="2215670" y="3557759"/>
              <a:ext cx="759633" cy="2373052"/>
            </a:xfrm>
            <a:prstGeom prst="rect">
              <a:avLst/>
            </a:prstGeom>
            <a:solidFill>
              <a:schemeClr val="accent3"/>
            </a:solidFill>
            <a:ln w="3175">
              <a:solidFill>
                <a:schemeClr val="bg1"/>
              </a:solidFill>
            </a:ln>
          </p:spPr>
          <p:txBody>
            <a:bodyPr wrap="none" anchor="ctr"/>
            <a:lstStyle/>
            <a:p>
              <a:pPr algn="ctr" eaLnBrk="1" hangingPunct="1">
                <a:defRPr/>
              </a:pPr>
              <a:endParaRPr lang="en-US" sz="1400" b="0" dirty="0">
                <a:solidFill>
                  <a:srgbClr val="CDCDCF"/>
                </a:solidFill>
                <a:latin typeface="Calibri" panose="020F0502020204030204" pitchFamily="34" charset="0"/>
                <a:cs typeface="Calibri" panose="020F0502020204030204" pitchFamily="34" charset="0"/>
              </a:endParaRPr>
            </a:p>
          </p:txBody>
        </p:sp>
        <p:cxnSp>
          <p:nvCxnSpPr>
            <p:cNvPr id="145" name="Straight Connector 23">
              <a:extLst>
                <a:ext uri="{FF2B5EF4-FFF2-40B4-BE49-F238E27FC236}">
                  <a16:creationId xmlns:a16="http://schemas.microsoft.com/office/drawing/2014/main" id="{F420D1E3-F5F2-4F9A-8BA9-6F292560A2EF}"/>
                </a:ext>
              </a:extLst>
            </p:cNvPr>
            <p:cNvCxnSpPr>
              <a:cxnSpLocks noChangeShapeType="1"/>
            </p:cNvCxnSpPr>
            <p:nvPr/>
          </p:nvCxnSpPr>
          <p:spPr bwMode="auto">
            <a:xfrm rot="5400000">
              <a:off x="2989558" y="5979008"/>
              <a:ext cx="107664"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147" name="TextBox 42">
              <a:extLst>
                <a:ext uri="{FF2B5EF4-FFF2-40B4-BE49-F238E27FC236}">
                  <a16:creationId xmlns:a16="http://schemas.microsoft.com/office/drawing/2014/main" id="{08494B6F-ED54-425A-8E95-C69E4715E484}"/>
                </a:ext>
              </a:extLst>
            </p:cNvPr>
            <p:cNvSpPr txBox="1">
              <a:spLocks noChangeArrowheads="1"/>
            </p:cNvSpPr>
            <p:nvPr/>
          </p:nvSpPr>
          <p:spPr bwMode="auto">
            <a:xfrm>
              <a:off x="1630558" y="2730624"/>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600" b="1" dirty="0">
                  <a:solidFill>
                    <a:schemeClr val="bg1"/>
                  </a:solidFill>
                  <a:latin typeface="Calibri" panose="020F0502020204030204" pitchFamily="34" charset="0"/>
                  <a:cs typeface="Calibri" panose="020F0502020204030204" pitchFamily="34" charset="0"/>
                </a:rPr>
                <a:t>84</a:t>
              </a:r>
            </a:p>
          </p:txBody>
        </p:sp>
        <p:sp>
          <p:nvSpPr>
            <p:cNvPr id="148" name="TextBox 43">
              <a:extLst>
                <a:ext uri="{FF2B5EF4-FFF2-40B4-BE49-F238E27FC236}">
                  <a16:creationId xmlns:a16="http://schemas.microsoft.com/office/drawing/2014/main" id="{70EC6AD9-7AA1-4528-A537-4F4847A3736C}"/>
                </a:ext>
              </a:extLst>
            </p:cNvPr>
            <p:cNvSpPr txBox="1">
              <a:spLocks noChangeArrowheads="1"/>
            </p:cNvSpPr>
            <p:nvPr/>
          </p:nvSpPr>
          <p:spPr bwMode="auto">
            <a:xfrm>
              <a:off x="2393183" y="3194446"/>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600" b="1" dirty="0">
                  <a:solidFill>
                    <a:schemeClr val="bg1"/>
                  </a:solidFill>
                  <a:latin typeface="Calibri" panose="020F0502020204030204" pitchFamily="34" charset="0"/>
                  <a:cs typeface="Calibri" panose="020F0502020204030204" pitchFamily="34" charset="0"/>
                </a:rPr>
                <a:t>70</a:t>
              </a:r>
            </a:p>
          </p:txBody>
        </p:sp>
        <p:sp>
          <p:nvSpPr>
            <p:cNvPr id="149" name="Rectangle 148">
              <a:extLst>
                <a:ext uri="{FF2B5EF4-FFF2-40B4-BE49-F238E27FC236}">
                  <a16:creationId xmlns:a16="http://schemas.microsoft.com/office/drawing/2014/main" id="{204B549C-87FA-4E8F-8C46-296CC4AD34C7}"/>
                </a:ext>
              </a:extLst>
            </p:cNvPr>
            <p:cNvSpPr/>
            <p:nvPr/>
          </p:nvSpPr>
          <p:spPr bwMode="auto">
            <a:xfrm>
              <a:off x="1456037" y="3075798"/>
              <a:ext cx="759633" cy="2855013"/>
            </a:xfrm>
            <a:prstGeom prst="rect">
              <a:avLst/>
            </a:prstGeom>
            <a:solidFill>
              <a:schemeClr val="accent1"/>
            </a:solidFill>
            <a:ln w="3175">
              <a:solidFill>
                <a:schemeClr val="bg1"/>
              </a:solidFill>
            </a:ln>
          </p:spPr>
          <p:txBody>
            <a:bodyPr wrap="none" anchor="ctr"/>
            <a:lstStyle/>
            <a:p>
              <a:pPr algn="ctr" eaLnBrk="1" hangingPunct="1">
                <a:defRPr/>
              </a:pPr>
              <a:endParaRPr lang="en-US" sz="1400" b="0" dirty="0">
                <a:latin typeface="Calibri" panose="020F0502020204030204" pitchFamily="34" charset="0"/>
                <a:cs typeface="Calibri" panose="020F0502020204030204" pitchFamily="34" charset="0"/>
              </a:endParaRPr>
            </a:p>
          </p:txBody>
        </p:sp>
        <p:sp>
          <p:nvSpPr>
            <p:cNvPr id="151" name="TextBox 150">
              <a:extLst>
                <a:ext uri="{FF2B5EF4-FFF2-40B4-BE49-F238E27FC236}">
                  <a16:creationId xmlns:a16="http://schemas.microsoft.com/office/drawing/2014/main" id="{87485D62-5382-4B2B-BD81-1BB4B781CBDC}"/>
                </a:ext>
              </a:extLst>
            </p:cNvPr>
            <p:cNvSpPr txBox="1"/>
            <p:nvPr/>
          </p:nvSpPr>
          <p:spPr>
            <a:xfrm>
              <a:off x="1410463" y="5342804"/>
              <a:ext cx="845782" cy="598303"/>
            </a:xfrm>
            <a:prstGeom prst="rect">
              <a:avLst/>
            </a:prstGeom>
            <a:noFill/>
            <a:ln>
              <a:noFill/>
            </a:ln>
          </p:spPr>
          <p:txBody>
            <a:bodyPr wrap="square" rtlCol="0">
              <a:spAutoFit/>
            </a:bodyPr>
            <a:lstStyle/>
            <a:p>
              <a:pPr algn="ctr">
                <a:defRPr/>
              </a:pPr>
              <a:r>
                <a:rPr lang="en-US" sz="1400" b="0" dirty="0">
                  <a:latin typeface="Calibri" panose="020F0502020204030204" pitchFamily="34" charset="0"/>
                  <a:cs typeface="Calibri" panose="020F0502020204030204" pitchFamily="34" charset="0"/>
                </a:rPr>
                <a:t>261/</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312</a:t>
              </a:r>
            </a:p>
          </p:txBody>
        </p:sp>
        <p:sp>
          <p:nvSpPr>
            <p:cNvPr id="152" name="TextBox 151">
              <a:extLst>
                <a:ext uri="{FF2B5EF4-FFF2-40B4-BE49-F238E27FC236}">
                  <a16:creationId xmlns:a16="http://schemas.microsoft.com/office/drawing/2014/main" id="{E7C2CAAA-C488-4CD0-B87B-D508AB92FC66}"/>
                </a:ext>
              </a:extLst>
            </p:cNvPr>
            <p:cNvSpPr txBox="1"/>
            <p:nvPr/>
          </p:nvSpPr>
          <p:spPr>
            <a:xfrm>
              <a:off x="2164673" y="5342804"/>
              <a:ext cx="845782" cy="598303"/>
            </a:xfrm>
            <a:prstGeom prst="rect">
              <a:avLst/>
            </a:prstGeom>
            <a:noFill/>
            <a:ln>
              <a:noFill/>
            </a:ln>
          </p:spPr>
          <p:txBody>
            <a:bodyPr wrap="square" rtlCol="0">
              <a:spAutoFit/>
            </a:bodyPr>
            <a:lstStyle/>
            <a:p>
              <a:pPr algn="ctr">
                <a:defRPr/>
              </a:pPr>
              <a:r>
                <a:rPr lang="en-US" sz="1400" b="0" dirty="0">
                  <a:latin typeface="Calibri" panose="020F0502020204030204" pitchFamily="34" charset="0"/>
                  <a:cs typeface="Calibri" panose="020F0502020204030204" pitchFamily="34" charset="0"/>
                </a:rPr>
                <a:t>219/</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312</a:t>
              </a:r>
            </a:p>
          </p:txBody>
        </p:sp>
        <p:sp>
          <p:nvSpPr>
            <p:cNvPr id="153" name="TextBox 152">
              <a:extLst>
                <a:ext uri="{FF2B5EF4-FFF2-40B4-BE49-F238E27FC236}">
                  <a16:creationId xmlns:a16="http://schemas.microsoft.com/office/drawing/2014/main" id="{D984007A-9509-47D0-A800-7F5B815CEFBA}"/>
                </a:ext>
              </a:extLst>
            </p:cNvPr>
            <p:cNvSpPr txBox="1"/>
            <p:nvPr/>
          </p:nvSpPr>
          <p:spPr>
            <a:xfrm>
              <a:off x="3115833" y="5342804"/>
              <a:ext cx="728004" cy="598303"/>
            </a:xfrm>
            <a:prstGeom prst="rect">
              <a:avLst/>
            </a:prstGeom>
            <a:noFill/>
            <a:ln>
              <a:noFill/>
            </a:ln>
          </p:spPr>
          <p:txBody>
            <a:bodyPr wrap="square" rtlCol="0">
              <a:spAutoFit/>
            </a:bodyPr>
            <a:lstStyle/>
            <a:p>
              <a:pPr algn="ctr">
                <a:defRPr/>
              </a:pPr>
              <a:r>
                <a:rPr lang="en-US" sz="1400" b="0" dirty="0">
                  <a:latin typeface="Calibri" panose="020F0502020204030204" pitchFamily="34" charset="0"/>
                  <a:cs typeface="Calibri" panose="020F0502020204030204" pitchFamily="34" charset="0"/>
                </a:rPr>
                <a:t>246/</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283</a:t>
              </a:r>
            </a:p>
          </p:txBody>
        </p:sp>
        <p:sp>
          <p:nvSpPr>
            <p:cNvPr id="154" name="TextBox 153">
              <a:extLst>
                <a:ext uri="{FF2B5EF4-FFF2-40B4-BE49-F238E27FC236}">
                  <a16:creationId xmlns:a16="http://schemas.microsoft.com/office/drawing/2014/main" id="{5C78D82A-81EB-48A6-806B-68B5C29CAC83}"/>
                </a:ext>
              </a:extLst>
            </p:cNvPr>
            <p:cNvSpPr txBox="1"/>
            <p:nvPr/>
          </p:nvSpPr>
          <p:spPr>
            <a:xfrm>
              <a:off x="3883804" y="5342804"/>
              <a:ext cx="729271" cy="598303"/>
            </a:xfrm>
            <a:prstGeom prst="rect">
              <a:avLst/>
            </a:prstGeom>
            <a:noFill/>
            <a:ln>
              <a:noFill/>
            </a:ln>
          </p:spPr>
          <p:txBody>
            <a:bodyPr wrap="square" rtlCol="0">
              <a:spAutoFit/>
            </a:bodyPr>
            <a:lstStyle/>
            <a:p>
              <a:pPr algn="ctr">
                <a:defRPr/>
              </a:pPr>
              <a:r>
                <a:rPr lang="en-US" sz="1400" b="0" dirty="0">
                  <a:latin typeface="Calibri" panose="020F0502020204030204" pitchFamily="34" charset="0"/>
                  <a:cs typeface="Calibri" panose="020F0502020204030204" pitchFamily="34" charset="0"/>
                </a:rPr>
                <a:t>204/</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274</a:t>
              </a:r>
            </a:p>
          </p:txBody>
        </p:sp>
        <p:sp>
          <p:nvSpPr>
            <p:cNvPr id="162" name="TextBox 42">
              <a:extLst>
                <a:ext uri="{FF2B5EF4-FFF2-40B4-BE49-F238E27FC236}">
                  <a16:creationId xmlns:a16="http://schemas.microsoft.com/office/drawing/2014/main" id="{3BAD9827-84AC-46B3-981D-E5AD9A904710}"/>
                </a:ext>
              </a:extLst>
            </p:cNvPr>
            <p:cNvSpPr txBox="1">
              <a:spLocks noChangeArrowheads="1"/>
            </p:cNvSpPr>
            <p:nvPr/>
          </p:nvSpPr>
          <p:spPr bwMode="auto">
            <a:xfrm>
              <a:off x="3282452" y="2623384"/>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600" b="1" dirty="0">
                  <a:solidFill>
                    <a:schemeClr val="bg1"/>
                  </a:solidFill>
                  <a:latin typeface="Calibri" panose="020F0502020204030204" pitchFamily="34" charset="0"/>
                  <a:cs typeface="Calibri" panose="020F0502020204030204" pitchFamily="34" charset="0"/>
                </a:rPr>
                <a:t>87</a:t>
              </a:r>
            </a:p>
          </p:txBody>
        </p:sp>
        <p:sp>
          <p:nvSpPr>
            <p:cNvPr id="163" name="TextBox 42">
              <a:extLst>
                <a:ext uri="{FF2B5EF4-FFF2-40B4-BE49-F238E27FC236}">
                  <a16:creationId xmlns:a16="http://schemas.microsoft.com/office/drawing/2014/main" id="{85AC38B4-95DD-4461-A506-EC6380E08798}"/>
                </a:ext>
              </a:extLst>
            </p:cNvPr>
            <p:cNvSpPr txBox="1">
              <a:spLocks noChangeArrowheads="1"/>
            </p:cNvSpPr>
            <p:nvPr/>
          </p:nvSpPr>
          <p:spPr bwMode="auto">
            <a:xfrm>
              <a:off x="4062179" y="3035584"/>
              <a:ext cx="393056"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600" b="1" dirty="0">
                  <a:solidFill>
                    <a:schemeClr val="bg1"/>
                  </a:solidFill>
                  <a:latin typeface="Calibri" panose="020F0502020204030204" pitchFamily="34" charset="0"/>
                  <a:cs typeface="Calibri" panose="020F0502020204030204" pitchFamily="34" charset="0"/>
                </a:rPr>
                <a:t>74</a:t>
              </a:r>
            </a:p>
          </p:txBody>
        </p:sp>
        <p:grpSp>
          <p:nvGrpSpPr>
            <p:cNvPr id="5" name="Group 4">
              <a:extLst>
                <a:ext uri="{FF2B5EF4-FFF2-40B4-BE49-F238E27FC236}">
                  <a16:creationId xmlns:a16="http://schemas.microsoft.com/office/drawing/2014/main" id="{B19441CB-07B4-4610-B581-372F9D30F5B0}"/>
                </a:ext>
              </a:extLst>
            </p:cNvPr>
            <p:cNvGrpSpPr/>
            <p:nvPr/>
          </p:nvGrpSpPr>
          <p:grpSpPr>
            <a:xfrm>
              <a:off x="1281672" y="2527561"/>
              <a:ext cx="77757" cy="3406446"/>
              <a:chOff x="1569071" y="2711849"/>
              <a:chExt cx="69292" cy="3035591"/>
            </a:xfrm>
          </p:grpSpPr>
          <p:cxnSp>
            <p:nvCxnSpPr>
              <p:cNvPr id="218" name="Straight Connector 7">
                <a:extLst>
                  <a:ext uri="{FF2B5EF4-FFF2-40B4-BE49-F238E27FC236}">
                    <a16:creationId xmlns:a16="http://schemas.microsoft.com/office/drawing/2014/main" id="{C5197299-6C90-4563-A8AC-F2BB60229103}"/>
                  </a:ext>
                </a:extLst>
              </p:cNvPr>
              <p:cNvCxnSpPr>
                <a:cxnSpLocks noChangeShapeType="1"/>
              </p:cNvCxnSpPr>
              <p:nvPr/>
            </p:nvCxnSpPr>
            <p:spPr bwMode="auto">
              <a:xfrm>
                <a:off x="1569071" y="2711849"/>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27" name="Straight Connector 20">
                <a:extLst>
                  <a:ext uri="{FF2B5EF4-FFF2-40B4-BE49-F238E27FC236}">
                    <a16:creationId xmlns:a16="http://schemas.microsoft.com/office/drawing/2014/main" id="{D03F6963-FDD4-4576-ADEA-F5B494D4DC33}"/>
                  </a:ext>
                </a:extLst>
              </p:cNvPr>
              <p:cNvCxnSpPr>
                <a:cxnSpLocks noChangeShapeType="1"/>
              </p:cNvCxnSpPr>
              <p:nvPr/>
            </p:nvCxnSpPr>
            <p:spPr bwMode="auto">
              <a:xfrm>
                <a:off x="1569071" y="3318967"/>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28" name="Straight Connector 21">
                <a:extLst>
                  <a:ext uri="{FF2B5EF4-FFF2-40B4-BE49-F238E27FC236}">
                    <a16:creationId xmlns:a16="http://schemas.microsoft.com/office/drawing/2014/main" id="{CBC7E497-2C7B-4068-8F9B-9D05A2BACBAD}"/>
                  </a:ext>
                </a:extLst>
              </p:cNvPr>
              <p:cNvCxnSpPr>
                <a:cxnSpLocks noChangeShapeType="1"/>
              </p:cNvCxnSpPr>
              <p:nvPr/>
            </p:nvCxnSpPr>
            <p:spPr bwMode="auto">
              <a:xfrm>
                <a:off x="1569071" y="3926085"/>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29" name="Straight Connector 22">
                <a:extLst>
                  <a:ext uri="{FF2B5EF4-FFF2-40B4-BE49-F238E27FC236}">
                    <a16:creationId xmlns:a16="http://schemas.microsoft.com/office/drawing/2014/main" id="{0E98AB45-5B71-4689-AFD4-8A0FCA232DCF}"/>
                  </a:ext>
                </a:extLst>
              </p:cNvPr>
              <p:cNvCxnSpPr>
                <a:cxnSpLocks noChangeShapeType="1"/>
              </p:cNvCxnSpPr>
              <p:nvPr/>
            </p:nvCxnSpPr>
            <p:spPr bwMode="auto">
              <a:xfrm>
                <a:off x="1569071" y="4533203"/>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36" name="Straight Connector 23">
                <a:extLst>
                  <a:ext uri="{FF2B5EF4-FFF2-40B4-BE49-F238E27FC236}">
                    <a16:creationId xmlns:a16="http://schemas.microsoft.com/office/drawing/2014/main" id="{615D6DFC-2F73-437D-A65D-CFA856EEBA0B}"/>
                  </a:ext>
                </a:extLst>
              </p:cNvPr>
              <p:cNvCxnSpPr>
                <a:cxnSpLocks noChangeShapeType="1"/>
              </p:cNvCxnSpPr>
              <p:nvPr/>
            </p:nvCxnSpPr>
            <p:spPr bwMode="auto">
              <a:xfrm>
                <a:off x="1569071" y="5140321"/>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237" name="Straight Connector 24">
                <a:extLst>
                  <a:ext uri="{FF2B5EF4-FFF2-40B4-BE49-F238E27FC236}">
                    <a16:creationId xmlns:a16="http://schemas.microsoft.com/office/drawing/2014/main" id="{2650E687-13FB-40E5-BEDE-B10ADE67C236}"/>
                  </a:ext>
                </a:extLst>
              </p:cNvPr>
              <p:cNvCxnSpPr>
                <a:cxnSpLocks noChangeShapeType="1"/>
              </p:cNvCxnSpPr>
              <p:nvPr/>
            </p:nvCxnSpPr>
            <p:spPr bwMode="auto">
              <a:xfrm>
                <a:off x="1569071" y="5747440"/>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sp>
          <p:nvSpPr>
            <p:cNvPr id="238" name="TextBox 3">
              <a:extLst>
                <a:ext uri="{FF2B5EF4-FFF2-40B4-BE49-F238E27FC236}">
                  <a16:creationId xmlns:a16="http://schemas.microsoft.com/office/drawing/2014/main" id="{4FCF3914-6D98-4286-A5A7-A4D29ABAD9FA}"/>
                </a:ext>
              </a:extLst>
            </p:cNvPr>
            <p:cNvSpPr txBox="1">
              <a:spLocks noChangeArrowheads="1"/>
            </p:cNvSpPr>
            <p:nvPr/>
          </p:nvSpPr>
          <p:spPr bwMode="auto">
            <a:xfrm>
              <a:off x="655212" y="2360301"/>
              <a:ext cx="653204"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100</a:t>
              </a:r>
            </a:p>
          </p:txBody>
        </p:sp>
        <p:sp>
          <p:nvSpPr>
            <p:cNvPr id="239" name="TextBox 26">
              <a:extLst>
                <a:ext uri="{FF2B5EF4-FFF2-40B4-BE49-F238E27FC236}">
                  <a16:creationId xmlns:a16="http://schemas.microsoft.com/office/drawing/2014/main" id="{176B5626-EDC5-4818-9DB8-1DA669ADF555}"/>
                </a:ext>
              </a:extLst>
            </p:cNvPr>
            <p:cNvSpPr txBox="1">
              <a:spLocks noChangeArrowheads="1"/>
            </p:cNvSpPr>
            <p:nvPr/>
          </p:nvSpPr>
          <p:spPr bwMode="auto">
            <a:xfrm>
              <a:off x="732595" y="3039358"/>
              <a:ext cx="575822"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80</a:t>
              </a:r>
            </a:p>
          </p:txBody>
        </p:sp>
        <p:sp>
          <p:nvSpPr>
            <p:cNvPr id="240" name="TextBox 27">
              <a:extLst>
                <a:ext uri="{FF2B5EF4-FFF2-40B4-BE49-F238E27FC236}">
                  <a16:creationId xmlns:a16="http://schemas.microsoft.com/office/drawing/2014/main" id="{55D8B5D0-1EE9-4DD4-800A-CA0D18F8B61B}"/>
                </a:ext>
              </a:extLst>
            </p:cNvPr>
            <p:cNvSpPr txBox="1">
              <a:spLocks noChangeArrowheads="1"/>
            </p:cNvSpPr>
            <p:nvPr/>
          </p:nvSpPr>
          <p:spPr bwMode="auto">
            <a:xfrm>
              <a:off x="732595" y="3673057"/>
              <a:ext cx="575822"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60</a:t>
              </a:r>
            </a:p>
          </p:txBody>
        </p:sp>
        <p:sp>
          <p:nvSpPr>
            <p:cNvPr id="241" name="TextBox 28">
              <a:extLst>
                <a:ext uri="{FF2B5EF4-FFF2-40B4-BE49-F238E27FC236}">
                  <a16:creationId xmlns:a16="http://schemas.microsoft.com/office/drawing/2014/main" id="{318E83FE-0BBB-436E-AB3D-1A6FAE9D1C04}"/>
                </a:ext>
              </a:extLst>
            </p:cNvPr>
            <p:cNvSpPr txBox="1">
              <a:spLocks noChangeArrowheads="1"/>
            </p:cNvSpPr>
            <p:nvPr/>
          </p:nvSpPr>
          <p:spPr bwMode="auto">
            <a:xfrm>
              <a:off x="753495" y="4365230"/>
              <a:ext cx="554921"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40</a:t>
              </a:r>
            </a:p>
          </p:txBody>
        </p:sp>
        <p:sp>
          <p:nvSpPr>
            <p:cNvPr id="242" name="TextBox 29">
              <a:extLst>
                <a:ext uri="{FF2B5EF4-FFF2-40B4-BE49-F238E27FC236}">
                  <a16:creationId xmlns:a16="http://schemas.microsoft.com/office/drawing/2014/main" id="{3C54AB1E-F088-48FC-B25B-C686A6E22575}"/>
                </a:ext>
              </a:extLst>
            </p:cNvPr>
            <p:cNvSpPr txBox="1">
              <a:spLocks noChangeArrowheads="1"/>
            </p:cNvSpPr>
            <p:nvPr/>
          </p:nvSpPr>
          <p:spPr bwMode="auto">
            <a:xfrm>
              <a:off x="785049" y="5001249"/>
              <a:ext cx="523367"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20</a:t>
              </a:r>
            </a:p>
          </p:txBody>
        </p:sp>
        <p:sp>
          <p:nvSpPr>
            <p:cNvPr id="243" name="TextBox 30">
              <a:extLst>
                <a:ext uri="{FF2B5EF4-FFF2-40B4-BE49-F238E27FC236}">
                  <a16:creationId xmlns:a16="http://schemas.microsoft.com/office/drawing/2014/main" id="{7C5A97BD-4B3E-41D1-94AA-9978349D7455}"/>
                </a:ext>
              </a:extLst>
            </p:cNvPr>
            <p:cNvSpPr txBox="1">
              <a:spLocks noChangeArrowheads="1"/>
            </p:cNvSpPr>
            <p:nvPr/>
          </p:nvSpPr>
          <p:spPr bwMode="auto">
            <a:xfrm>
              <a:off x="753496" y="5744614"/>
              <a:ext cx="595188"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0</a:t>
              </a:r>
            </a:p>
          </p:txBody>
        </p:sp>
        <p:sp>
          <p:nvSpPr>
            <p:cNvPr id="245" name="TextBox 11">
              <a:extLst>
                <a:ext uri="{FF2B5EF4-FFF2-40B4-BE49-F238E27FC236}">
                  <a16:creationId xmlns:a16="http://schemas.microsoft.com/office/drawing/2014/main" id="{36965BDC-9820-4437-9003-64E446054F1C}"/>
                </a:ext>
              </a:extLst>
            </p:cNvPr>
            <p:cNvSpPr txBox="1">
              <a:spLocks noChangeArrowheads="1"/>
            </p:cNvSpPr>
            <p:nvPr/>
          </p:nvSpPr>
          <p:spPr bwMode="auto">
            <a:xfrm>
              <a:off x="754814" y="5447334"/>
              <a:ext cx="652743" cy="387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600" b="0" dirty="0">
                  <a:solidFill>
                    <a:schemeClr val="bg1"/>
                  </a:solidFill>
                  <a:latin typeface="Calibri" panose="020F0502020204030204" pitchFamily="34" charset="0"/>
                  <a:cs typeface="Calibri" panose="020F0502020204030204" pitchFamily="34" charset="0"/>
                </a:rPr>
                <a:t>n/N =</a:t>
              </a:r>
            </a:p>
          </p:txBody>
        </p:sp>
        <p:sp>
          <p:nvSpPr>
            <p:cNvPr id="204" name="Freeform: Shape 1">
              <a:extLst>
                <a:ext uri="{FF2B5EF4-FFF2-40B4-BE49-F238E27FC236}">
                  <a16:creationId xmlns:a16="http://schemas.microsoft.com/office/drawing/2014/main" id="{1264A114-3570-4B8F-A674-601C4F66A69C}"/>
                </a:ext>
              </a:extLst>
            </p:cNvPr>
            <p:cNvSpPr>
              <a:spLocks/>
            </p:cNvSpPr>
            <p:nvPr/>
          </p:nvSpPr>
          <p:spPr bwMode="auto">
            <a:xfrm>
              <a:off x="1364239" y="2512364"/>
              <a:ext cx="3386167" cy="3420924"/>
            </a:xfrm>
            <a:custGeom>
              <a:avLst/>
              <a:gdLst>
                <a:gd name="T0" fmla="*/ 0 w 5146765"/>
                <a:gd name="T1" fmla="*/ 0 h 2177143"/>
                <a:gd name="T2" fmla="*/ 0 w 5146765"/>
                <a:gd name="T3" fmla="*/ 20967890 h 2177143"/>
                <a:gd name="T4" fmla="*/ 1366888 w 5146765"/>
                <a:gd name="T5" fmla="*/ 20967890 h 2177143"/>
                <a:gd name="T6" fmla="*/ 0 60000 65536"/>
                <a:gd name="T7" fmla="*/ 0 60000 65536"/>
                <a:gd name="T8" fmla="*/ 0 60000 65536"/>
              </a:gdLst>
              <a:ahLst/>
              <a:cxnLst>
                <a:cxn ang="T6">
                  <a:pos x="T0" y="T1"/>
                </a:cxn>
                <a:cxn ang="T7">
                  <a:pos x="T2" y="T3"/>
                </a:cxn>
                <a:cxn ang="T8">
                  <a:pos x="T4" y="T5"/>
                </a:cxn>
              </a:cxnLst>
              <a:rect l="0" t="0" r="r" b="b"/>
              <a:pathLst>
                <a:path w="5146765" h="2177143">
                  <a:moveTo>
                    <a:pt x="0" y="0"/>
                  </a:moveTo>
                  <a:lnTo>
                    <a:pt x="0" y="2177143"/>
                  </a:lnTo>
                  <a:lnTo>
                    <a:pt x="5146765" y="2177143"/>
                  </a:lnTo>
                </a:path>
              </a:pathLst>
            </a:cu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defRPr/>
              </a:pPr>
              <a:endParaRPr lang="en-US" dirty="0">
                <a:solidFill>
                  <a:srgbClr val="FFFFFF"/>
                </a:solidFill>
                <a:latin typeface="Calibri" panose="020F0502020204030204" pitchFamily="34" charset="0"/>
                <a:cs typeface="Calibri" panose="020F0502020204030204" pitchFamily="34" charset="0"/>
              </a:endParaRPr>
            </a:p>
          </p:txBody>
        </p:sp>
        <p:cxnSp>
          <p:nvCxnSpPr>
            <p:cNvPr id="54" name="Straight Connector 23">
              <a:extLst>
                <a:ext uri="{FF2B5EF4-FFF2-40B4-BE49-F238E27FC236}">
                  <a16:creationId xmlns:a16="http://schemas.microsoft.com/office/drawing/2014/main" id="{35E65D42-BA97-4ED5-8C3B-39832A346651}"/>
                </a:ext>
              </a:extLst>
            </p:cNvPr>
            <p:cNvCxnSpPr>
              <a:cxnSpLocks noChangeShapeType="1"/>
            </p:cNvCxnSpPr>
            <p:nvPr/>
          </p:nvCxnSpPr>
          <p:spPr bwMode="auto">
            <a:xfrm rot="5400000">
              <a:off x="1312615" y="5979008"/>
              <a:ext cx="107664"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55" name="Straight Connector 23">
              <a:extLst>
                <a:ext uri="{FF2B5EF4-FFF2-40B4-BE49-F238E27FC236}">
                  <a16:creationId xmlns:a16="http://schemas.microsoft.com/office/drawing/2014/main" id="{B59318A5-3ACF-4D54-8AFF-C523F30060F5}"/>
                </a:ext>
              </a:extLst>
            </p:cNvPr>
            <p:cNvCxnSpPr>
              <a:cxnSpLocks noChangeShapeType="1"/>
            </p:cNvCxnSpPr>
            <p:nvPr/>
          </p:nvCxnSpPr>
          <p:spPr bwMode="auto">
            <a:xfrm rot="5400000">
              <a:off x="4698286" y="5979008"/>
              <a:ext cx="107664"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sp>
        <p:nvSpPr>
          <p:cNvPr id="2" name="TextBox 1">
            <a:extLst>
              <a:ext uri="{FF2B5EF4-FFF2-40B4-BE49-F238E27FC236}">
                <a16:creationId xmlns:a16="http://schemas.microsoft.com/office/drawing/2014/main" id="{2CA44293-0CD3-4E73-BA8A-1A149CC3ABA1}"/>
              </a:ext>
            </a:extLst>
          </p:cNvPr>
          <p:cNvSpPr txBox="1"/>
          <p:nvPr/>
        </p:nvSpPr>
        <p:spPr bwMode="auto">
          <a:xfrm>
            <a:off x="1678989" y="2617729"/>
            <a:ext cx="13777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l-GR" sz="1400" b="0" dirty="0">
                <a:solidFill>
                  <a:schemeClr val="bg1"/>
                </a:solidFill>
                <a:latin typeface="Calibri" panose="020F0502020204030204" pitchFamily="34" charset="0"/>
              </a:rPr>
              <a:t>Δ</a:t>
            </a:r>
            <a:r>
              <a:rPr lang="en-US" sz="1400" b="0" dirty="0">
                <a:solidFill>
                  <a:schemeClr val="bg1"/>
                </a:solidFill>
                <a:latin typeface="Calibri" panose="020F0502020204030204" pitchFamily="34" charset="0"/>
              </a:rPr>
              <a:t> 13.8*</a:t>
            </a:r>
          </a:p>
          <a:p>
            <a:pPr algn="ctr">
              <a:lnSpc>
                <a:spcPct val="100000"/>
              </a:lnSpc>
              <a:spcBef>
                <a:spcPts val="0"/>
              </a:spcBef>
              <a:spcAft>
                <a:spcPct val="0"/>
              </a:spcAft>
              <a:buClrTx/>
              <a:buFontTx/>
              <a:buNone/>
            </a:pPr>
            <a:r>
              <a:rPr lang="en-US" sz="1400" b="0" dirty="0">
                <a:solidFill>
                  <a:schemeClr val="bg1"/>
                </a:solidFill>
                <a:latin typeface="Calibri" panose="020F0502020204030204" pitchFamily="34" charset="0"/>
              </a:rPr>
              <a:t>(7.3-20.3) </a:t>
            </a:r>
          </a:p>
        </p:txBody>
      </p:sp>
      <p:sp>
        <p:nvSpPr>
          <p:cNvPr id="100" name="TextBox 99">
            <a:extLst>
              <a:ext uri="{FF2B5EF4-FFF2-40B4-BE49-F238E27FC236}">
                <a16:creationId xmlns:a16="http://schemas.microsoft.com/office/drawing/2014/main" id="{1C3073B0-FCB9-4814-B2BF-B82CC9B6ECA0}"/>
              </a:ext>
            </a:extLst>
          </p:cNvPr>
          <p:cNvSpPr txBox="1"/>
          <p:nvPr/>
        </p:nvSpPr>
        <p:spPr bwMode="auto">
          <a:xfrm>
            <a:off x="3283829" y="2587483"/>
            <a:ext cx="13777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l-GR" sz="1400" b="0" dirty="0">
                <a:solidFill>
                  <a:schemeClr val="bg1"/>
                </a:solidFill>
                <a:latin typeface="Calibri" panose="020F0502020204030204" pitchFamily="34" charset="0"/>
              </a:rPr>
              <a:t>Δ</a:t>
            </a:r>
            <a:r>
              <a:rPr lang="en-US" sz="1400" b="0" dirty="0">
                <a:solidFill>
                  <a:schemeClr val="bg1"/>
                </a:solidFill>
                <a:latin typeface="Calibri" panose="020F0502020204030204" pitchFamily="34" charset="0"/>
              </a:rPr>
              <a:t> 12.3</a:t>
            </a:r>
          </a:p>
          <a:p>
            <a:pPr algn="ctr">
              <a:lnSpc>
                <a:spcPct val="100000"/>
              </a:lnSpc>
              <a:spcBef>
                <a:spcPts val="0"/>
              </a:spcBef>
              <a:spcAft>
                <a:spcPct val="0"/>
              </a:spcAft>
              <a:buClrTx/>
              <a:buFontTx/>
              <a:buNone/>
            </a:pPr>
            <a:r>
              <a:rPr lang="en-US" sz="1400" b="0" dirty="0">
                <a:solidFill>
                  <a:schemeClr val="bg1"/>
                </a:solidFill>
                <a:latin typeface="Calibri" panose="020F0502020204030204" pitchFamily="34" charset="0"/>
              </a:rPr>
              <a:t>(5.8-18.7) </a:t>
            </a:r>
          </a:p>
        </p:txBody>
      </p:sp>
      <p:graphicFrame>
        <p:nvGraphicFramePr>
          <p:cNvPr id="102" name="Group 32">
            <a:extLst>
              <a:ext uri="{FF2B5EF4-FFF2-40B4-BE49-F238E27FC236}">
                <a16:creationId xmlns:a16="http://schemas.microsoft.com/office/drawing/2014/main" id="{558EABFC-F27B-4011-8898-FFE7ECD4143B}"/>
              </a:ext>
            </a:extLst>
          </p:cNvPr>
          <p:cNvGraphicFramePr>
            <a:graphicFrameLocks noGrp="1"/>
          </p:cNvGraphicFramePr>
          <p:nvPr>
            <p:extLst>
              <p:ext uri="{D42A27DB-BD31-4B8C-83A1-F6EECF244321}">
                <p14:modId xmlns:p14="http://schemas.microsoft.com/office/powerpoint/2010/main" val="85122302"/>
              </p:ext>
            </p:extLst>
          </p:nvPr>
        </p:nvGraphicFramePr>
        <p:xfrm>
          <a:off x="6096000" y="4288422"/>
          <a:ext cx="5647082" cy="1493214"/>
        </p:xfrm>
        <a:graphic>
          <a:graphicData uri="http://schemas.openxmlformats.org/drawingml/2006/table">
            <a:tbl>
              <a:tblPr/>
              <a:tblGrid>
                <a:gridCol w="1005840">
                  <a:extLst>
                    <a:ext uri="{9D8B030D-6E8A-4147-A177-3AD203B41FA5}">
                      <a16:colId xmlns:a16="http://schemas.microsoft.com/office/drawing/2014/main" val="20000"/>
                    </a:ext>
                  </a:extLst>
                </a:gridCol>
                <a:gridCol w="1188720">
                  <a:extLst>
                    <a:ext uri="{9D8B030D-6E8A-4147-A177-3AD203B41FA5}">
                      <a16:colId xmlns:a16="http://schemas.microsoft.com/office/drawing/2014/main" val="533043192"/>
                    </a:ext>
                  </a:extLst>
                </a:gridCol>
                <a:gridCol w="3452522">
                  <a:extLst>
                    <a:ext uri="{9D8B030D-6E8A-4147-A177-3AD203B41FA5}">
                      <a16:colId xmlns:a16="http://schemas.microsoft.com/office/drawing/2014/main" val="403488726"/>
                    </a:ext>
                  </a:extLst>
                </a:gridCol>
              </a:tblGrid>
              <a:tr h="248523">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DTG Arm</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BL</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VF</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457842">
                <a:tc>
                  <a:txBody>
                    <a:bodyPr/>
                    <a:lstStyle/>
                    <a:p>
                      <a:pPr marL="0"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Patient 1</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K70E, M184V</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M184V;</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accent4"/>
                          </a:solidFill>
                          <a:effectLst/>
                          <a:latin typeface="Calibri" panose="020F0502020204030204" pitchFamily="34" charset="0"/>
                          <a:cs typeface="Calibri" panose="020F0502020204030204" pitchFamily="34" charset="0"/>
                        </a:rPr>
                        <a:t>INSTI: H51H/Y, G118R; E138E/K: R263K</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050137947"/>
                  </a:ext>
                </a:extLst>
              </a:tr>
              <a:tr h="248523">
                <a:tc>
                  <a:txBody>
                    <a:bodyPr/>
                    <a:lstStyle/>
                    <a:p>
                      <a:pPr marL="0"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alt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Patient 2</a:t>
                      </a:r>
                      <a:endParaRPr lang="en-US" altLang="en-US" sz="1600" dirty="0">
                        <a:solidFill>
                          <a:schemeClr val="bg2">
                            <a:lumMod val="10000"/>
                          </a:schemeClr>
                        </a:solidFill>
                        <a:latin typeface="Calibri" panose="020F0502020204030204" pitchFamily="34" charset="0"/>
                        <a:cs typeface="Calibri" panose="020F0502020204030204" pitchFamily="34" charset="0"/>
                      </a:endParaRP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M184V, K219K/E</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RT: D67N,* M184V;</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accent4"/>
                          </a:solidFill>
                          <a:effectLst/>
                          <a:latin typeface="Calibri" panose="020F0502020204030204" pitchFamily="34" charset="0"/>
                          <a:cs typeface="Calibri" panose="020F0502020204030204" pitchFamily="34" charset="0"/>
                        </a:rPr>
                        <a:t>INSTI: G118R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676006478"/>
                  </a:ext>
                </a:extLst>
              </a:tr>
            </a:tbl>
          </a:graphicData>
        </a:graphic>
      </p:graphicFrame>
      <p:sp>
        <p:nvSpPr>
          <p:cNvPr id="13" name="TextBox 12">
            <a:extLst>
              <a:ext uri="{FF2B5EF4-FFF2-40B4-BE49-F238E27FC236}">
                <a16:creationId xmlns:a16="http://schemas.microsoft.com/office/drawing/2014/main" id="{DD2FF1B0-1147-4F61-96F8-85579BD6D220}"/>
              </a:ext>
            </a:extLst>
          </p:cNvPr>
          <p:cNvSpPr txBox="1"/>
          <p:nvPr/>
        </p:nvSpPr>
        <p:spPr bwMode="auto">
          <a:xfrm>
            <a:off x="6096000" y="5833311"/>
            <a:ext cx="44862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*Did not confer resistance to either NRTI taken during trial.</a:t>
            </a:r>
          </a:p>
        </p:txBody>
      </p:sp>
      <p:cxnSp>
        <p:nvCxnSpPr>
          <p:cNvPr id="18" name="Straight Connector 17">
            <a:extLst>
              <a:ext uri="{FF2B5EF4-FFF2-40B4-BE49-F238E27FC236}">
                <a16:creationId xmlns:a16="http://schemas.microsoft.com/office/drawing/2014/main" id="{972DB912-387B-4DEC-9047-A0B3E0999E47}"/>
              </a:ext>
            </a:extLst>
          </p:cNvPr>
          <p:cNvCxnSpPr/>
          <p:nvPr/>
        </p:nvCxnSpPr>
        <p:spPr bwMode="auto">
          <a:xfrm>
            <a:off x="1878691" y="3133850"/>
            <a:ext cx="898589" cy="0"/>
          </a:xfrm>
          <a:prstGeom prst="line">
            <a:avLst/>
          </a:prstGeom>
          <a:noFill/>
          <a:ln w="28575" cap="flat" cmpd="sng" algn="ctr">
            <a:solidFill>
              <a:schemeClr val="bg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CF297FC2-0562-4212-A94D-C360BDA9F673}"/>
              </a:ext>
            </a:extLst>
          </p:cNvPr>
          <p:cNvCxnSpPr/>
          <p:nvPr/>
        </p:nvCxnSpPr>
        <p:spPr bwMode="auto">
          <a:xfrm>
            <a:off x="3530164" y="3104373"/>
            <a:ext cx="898589" cy="0"/>
          </a:xfrm>
          <a:prstGeom prst="line">
            <a:avLst/>
          </a:prstGeom>
          <a:noFill/>
          <a:ln w="28575" cap="flat" cmpd="sng" algn="ctr">
            <a:solidFill>
              <a:schemeClr val="bg1"/>
            </a:solidFill>
            <a:prstDash val="solid"/>
            <a:round/>
            <a:headEnd type="none" w="med" len="med"/>
            <a:tailEnd type="none" w="med" len="med"/>
          </a:ln>
          <a:effectLst/>
        </p:spPr>
      </p:cxnSp>
      <p:grpSp>
        <p:nvGrpSpPr>
          <p:cNvPr id="57" name="Group 56">
            <a:extLst>
              <a:ext uri="{FF2B5EF4-FFF2-40B4-BE49-F238E27FC236}">
                <a16:creationId xmlns:a16="http://schemas.microsoft.com/office/drawing/2014/main" id="{378FD540-FA5E-B4C0-F7F0-CBF385190409}"/>
              </a:ext>
            </a:extLst>
          </p:cNvPr>
          <p:cNvGrpSpPr/>
          <p:nvPr/>
        </p:nvGrpSpPr>
        <p:grpSpPr>
          <a:xfrm>
            <a:off x="9392911" y="6207927"/>
            <a:ext cx="2488502" cy="454909"/>
            <a:chOff x="9392911" y="6207927"/>
            <a:chExt cx="2488502" cy="454909"/>
          </a:xfrm>
        </p:grpSpPr>
        <p:pic>
          <p:nvPicPr>
            <p:cNvPr id="58" name="Picture 57" descr="A picture containing text, ax, wheel&#10;&#10;Description automatically generated">
              <a:extLst>
                <a:ext uri="{FF2B5EF4-FFF2-40B4-BE49-F238E27FC236}">
                  <a16:creationId xmlns:a16="http://schemas.microsoft.com/office/drawing/2014/main" id="{31AFE1E6-F69E-204E-FB1B-9CE3876C43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59" name="Rectangle 8">
              <a:extLst>
                <a:ext uri="{FF2B5EF4-FFF2-40B4-BE49-F238E27FC236}">
                  <a16:creationId xmlns:a16="http://schemas.microsoft.com/office/drawing/2014/main" id="{BB35B1E5-B1FB-5386-899C-5077D28E2323}"/>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54445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36F8906-7A66-4217-B432-6EAA2AB88EE9}"/>
              </a:ext>
            </a:extLst>
          </p:cNvPr>
          <p:cNvSpPr>
            <a:spLocks noGrp="1" noChangeArrowheads="1"/>
          </p:cNvSpPr>
          <p:nvPr>
            <p:ph type="title"/>
          </p:nvPr>
        </p:nvSpPr>
        <p:spPr/>
        <p:txBody>
          <a:bodyPr/>
          <a:lstStyle/>
          <a:p>
            <a:r>
              <a:rPr lang="en-US" altLang="en-US" dirty="0"/>
              <a:t>DAWNING: Virologic Response by Presence of M184V/I and Use of 3TC or FTC at Wk 48</a:t>
            </a:r>
          </a:p>
        </p:txBody>
      </p:sp>
      <p:sp>
        <p:nvSpPr>
          <p:cNvPr id="13" name="Text Box 11">
            <a:extLst>
              <a:ext uri="{FF2B5EF4-FFF2-40B4-BE49-F238E27FC236}">
                <a16:creationId xmlns:a16="http://schemas.microsoft.com/office/drawing/2014/main" id="{0B865CED-4EF9-403A-B72A-0302F40DC9B0}"/>
              </a:ext>
            </a:extLst>
          </p:cNvPr>
          <p:cNvSpPr txBox="1">
            <a:spLocks noChangeArrowheads="1"/>
          </p:cNvSpPr>
          <p:nvPr/>
        </p:nvSpPr>
        <p:spPr bwMode="auto">
          <a:xfrm>
            <a:off x="414339" y="6407512"/>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Brown. </a:t>
            </a:r>
            <a:r>
              <a:rPr lang="en-US" altLang="en-US" sz="1200" b="0" dirty="0" err="1">
                <a:solidFill>
                  <a:schemeClr val="bg2"/>
                </a:solidFill>
                <a:latin typeface="Calibri" panose="020F0502020204030204" pitchFamily="34" charset="0"/>
              </a:rPr>
              <a:t>Antivir</a:t>
            </a:r>
            <a:r>
              <a:rPr lang="en-US" altLang="en-US" sz="1200" b="0" dirty="0">
                <a:solidFill>
                  <a:schemeClr val="bg2"/>
                </a:solidFill>
                <a:latin typeface="Calibri" panose="020F0502020204030204" pitchFamily="34" charset="0"/>
              </a:rPr>
              <a:t> </a:t>
            </a:r>
            <a:r>
              <a:rPr lang="en-US" altLang="en-US" sz="1200" b="0" dirty="0" err="1">
                <a:solidFill>
                  <a:schemeClr val="bg2"/>
                </a:solidFill>
                <a:latin typeface="Calibri" panose="020F0502020204030204" pitchFamily="34" charset="0"/>
              </a:rPr>
              <a:t>Ther</a:t>
            </a:r>
            <a:r>
              <a:rPr lang="en-US" altLang="en-US" sz="1200" b="0" dirty="0">
                <a:solidFill>
                  <a:schemeClr val="bg2"/>
                </a:solidFill>
                <a:latin typeface="Calibri" panose="020F0502020204030204" pitchFamily="34" charset="0"/>
              </a:rPr>
              <a:t>. 2022:1-6.</a:t>
            </a:r>
          </a:p>
        </p:txBody>
      </p:sp>
      <p:sp>
        <p:nvSpPr>
          <p:cNvPr id="9" name="TextBox 12">
            <a:extLst>
              <a:ext uri="{FF2B5EF4-FFF2-40B4-BE49-F238E27FC236}">
                <a16:creationId xmlns:a16="http://schemas.microsoft.com/office/drawing/2014/main" id="{4A8CDDAE-502F-41EA-A5FA-146C1E57D572}"/>
              </a:ext>
            </a:extLst>
          </p:cNvPr>
          <p:cNvSpPr txBox="1">
            <a:spLocks noChangeArrowheads="1"/>
          </p:cNvSpPr>
          <p:nvPr/>
        </p:nvSpPr>
        <p:spPr bwMode="auto">
          <a:xfrm>
            <a:off x="9184360" y="2893648"/>
            <a:ext cx="1898340"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DTG + 2 NRTIs</a:t>
            </a:r>
          </a:p>
          <a:p>
            <a:pP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LPV/RTV + 2 NRTIs</a:t>
            </a:r>
          </a:p>
        </p:txBody>
      </p:sp>
      <p:sp>
        <p:nvSpPr>
          <p:cNvPr id="15" name="Rectangle 4">
            <a:extLst>
              <a:ext uri="{FF2B5EF4-FFF2-40B4-BE49-F238E27FC236}">
                <a16:creationId xmlns:a16="http://schemas.microsoft.com/office/drawing/2014/main" id="{1B7639DA-41E3-448E-A681-03A8AF72CFC9}"/>
              </a:ext>
            </a:extLst>
          </p:cNvPr>
          <p:cNvSpPr>
            <a:spLocks noChangeArrowheads="1"/>
          </p:cNvSpPr>
          <p:nvPr/>
        </p:nvSpPr>
        <p:spPr bwMode="auto">
          <a:xfrm>
            <a:off x="9058531" y="2996672"/>
            <a:ext cx="146304" cy="146304"/>
          </a:xfrm>
          <a:prstGeom prst="rect">
            <a:avLst/>
          </a:prstGeom>
          <a:solidFill>
            <a:schemeClr val="accent1"/>
          </a:solidFill>
          <a:ln w="9525">
            <a:solidFill>
              <a:schemeClr val="bg1"/>
            </a:solidFill>
            <a:miter lim="800000"/>
            <a:headEnd/>
            <a:tailEnd/>
          </a:ln>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None/>
              <a:defRPr/>
            </a:pPr>
            <a:endParaRPr lang="en-US" altLang="en-US" sz="1400" b="0" dirty="0">
              <a:solidFill>
                <a:schemeClr val="bg1"/>
              </a:solidFill>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82EC4708-BFCF-4365-9079-C7F53DB42480}"/>
              </a:ext>
            </a:extLst>
          </p:cNvPr>
          <p:cNvSpPr/>
          <p:nvPr/>
        </p:nvSpPr>
        <p:spPr bwMode="auto">
          <a:xfrm>
            <a:off x="9058531" y="3287247"/>
            <a:ext cx="146304" cy="146304"/>
          </a:xfrm>
          <a:prstGeom prst="rect">
            <a:avLst/>
          </a:prstGeom>
          <a:solidFill>
            <a:schemeClr val="accent3"/>
          </a:solidFill>
          <a:ln>
            <a:solidFill>
              <a:schemeClr val="bg1"/>
            </a:solidFill>
          </a:ln>
        </p:spPr>
        <p:txBody>
          <a:bodyPr wrap="none" anchor="ctr"/>
          <a:lstStyle/>
          <a:p>
            <a:pPr algn="ctr" eaLnBrk="1" hangingPunct="1">
              <a:defRPr/>
            </a:pPr>
            <a:endParaRPr lang="en-US" sz="1400" b="0" dirty="0">
              <a:solidFill>
                <a:schemeClr val="bg1"/>
              </a:solidFill>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7D6738AD-DA9E-4AAE-84A7-8437A95A368D}"/>
              </a:ext>
            </a:extLst>
          </p:cNvPr>
          <p:cNvSpPr txBox="1"/>
          <p:nvPr/>
        </p:nvSpPr>
        <p:spPr>
          <a:xfrm>
            <a:off x="4301359" y="1416667"/>
            <a:ext cx="3130755" cy="400110"/>
          </a:xfrm>
          <a:prstGeom prst="rect">
            <a:avLst/>
          </a:prstGeom>
          <a:noFill/>
          <a:ln>
            <a:noFill/>
          </a:ln>
        </p:spPr>
        <p:txBody>
          <a:bodyPr wrap="square" rtlCol="0">
            <a:spAutoFit/>
          </a:bodyPr>
          <a:lstStyle/>
          <a:p>
            <a:pPr algn="ctr">
              <a:defRPr/>
            </a:pPr>
            <a:r>
              <a:rPr lang="en-US" sz="2000" b="1" dirty="0">
                <a:solidFill>
                  <a:schemeClr val="bg1"/>
                </a:solidFill>
                <a:latin typeface="Calibri" panose="020F0502020204030204" pitchFamily="34" charset="0"/>
                <a:cs typeface="Calibri" panose="020F0502020204030204" pitchFamily="34" charset="0"/>
              </a:rPr>
              <a:t>Virologic Outcomes (ITT-E)</a:t>
            </a:r>
            <a:endParaRPr lang="en-US" sz="2000" b="1" baseline="30000" dirty="0">
              <a:solidFill>
                <a:schemeClr val="bg1"/>
              </a:solidFill>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5480B69-FF9F-4FC9-A7F9-C710740F8F52}"/>
              </a:ext>
            </a:extLst>
          </p:cNvPr>
          <p:cNvSpPr txBox="1"/>
          <p:nvPr/>
        </p:nvSpPr>
        <p:spPr>
          <a:xfrm>
            <a:off x="5877511" y="4774953"/>
            <a:ext cx="695048" cy="657129"/>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219/</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312</a:t>
            </a:r>
          </a:p>
        </p:txBody>
      </p:sp>
      <p:sp>
        <p:nvSpPr>
          <p:cNvPr id="20" name="Rectangle 19">
            <a:extLst>
              <a:ext uri="{FF2B5EF4-FFF2-40B4-BE49-F238E27FC236}">
                <a16:creationId xmlns:a16="http://schemas.microsoft.com/office/drawing/2014/main" id="{964C0404-CDC7-416D-A687-6C21458BADBE}"/>
              </a:ext>
            </a:extLst>
          </p:cNvPr>
          <p:cNvSpPr/>
          <p:nvPr/>
        </p:nvSpPr>
        <p:spPr bwMode="auto">
          <a:xfrm>
            <a:off x="5894750" y="3009899"/>
            <a:ext cx="759633" cy="2409643"/>
          </a:xfrm>
          <a:prstGeom prst="rect">
            <a:avLst/>
          </a:prstGeom>
          <a:solidFill>
            <a:schemeClr val="accent3"/>
          </a:solidFill>
          <a:ln w="3175">
            <a:solidFill>
              <a:schemeClr val="bg1"/>
            </a:solidFill>
          </a:ln>
        </p:spPr>
        <p:txBody>
          <a:bodyPr wrap="none" anchor="ctr"/>
          <a:lstStyle/>
          <a:p>
            <a:pPr algn="ctr" eaLnBrk="1" hangingPunct="1">
              <a:defRPr/>
            </a:pPr>
            <a:endParaRPr lang="en-US" sz="1400" b="0" dirty="0">
              <a:solidFill>
                <a:srgbClr val="CDCDCF"/>
              </a:solidFill>
              <a:latin typeface="Calibri" panose="020F0502020204030204" pitchFamily="34" charset="0"/>
              <a:cs typeface="Calibri" panose="020F0502020204030204" pitchFamily="34" charset="0"/>
            </a:endParaRPr>
          </a:p>
        </p:txBody>
      </p:sp>
      <p:sp>
        <p:nvSpPr>
          <p:cNvPr id="21" name="Rectangle 20">
            <a:extLst>
              <a:ext uri="{FF2B5EF4-FFF2-40B4-BE49-F238E27FC236}">
                <a16:creationId xmlns:a16="http://schemas.microsoft.com/office/drawing/2014/main" id="{5FD385D0-574E-44F1-A9F5-1349436446AE}"/>
              </a:ext>
            </a:extLst>
          </p:cNvPr>
          <p:cNvSpPr/>
          <p:nvPr/>
        </p:nvSpPr>
        <p:spPr bwMode="auto">
          <a:xfrm>
            <a:off x="5141939" y="2705100"/>
            <a:ext cx="759633" cy="2714442"/>
          </a:xfrm>
          <a:prstGeom prst="rect">
            <a:avLst/>
          </a:prstGeom>
          <a:solidFill>
            <a:schemeClr val="accent1"/>
          </a:solidFill>
          <a:ln w="3175">
            <a:solidFill>
              <a:schemeClr val="bg1"/>
            </a:solidFill>
          </a:ln>
        </p:spPr>
        <p:txBody>
          <a:bodyPr wrap="none" anchor="ctr"/>
          <a:lstStyle/>
          <a:p>
            <a:pPr algn="ctr" eaLnBrk="1" hangingPunct="1">
              <a:defRPr/>
            </a:pPr>
            <a:endParaRPr lang="en-US" sz="1400" b="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B7797FBC-FE39-4FB2-A191-61177F5233DE}"/>
              </a:ext>
            </a:extLst>
          </p:cNvPr>
          <p:cNvSpPr/>
          <p:nvPr/>
        </p:nvSpPr>
        <p:spPr bwMode="auto">
          <a:xfrm>
            <a:off x="4260784" y="2971800"/>
            <a:ext cx="759633" cy="2447743"/>
          </a:xfrm>
          <a:prstGeom prst="rect">
            <a:avLst/>
          </a:prstGeom>
          <a:solidFill>
            <a:schemeClr val="accent3"/>
          </a:solidFill>
          <a:ln w="3175">
            <a:solidFill>
              <a:schemeClr val="bg1"/>
            </a:solidFill>
          </a:ln>
        </p:spPr>
        <p:txBody>
          <a:bodyPr wrap="none" anchor="ctr"/>
          <a:lstStyle/>
          <a:p>
            <a:pPr algn="ctr" eaLnBrk="1" hangingPunct="1">
              <a:defRPr/>
            </a:pPr>
            <a:endParaRPr lang="en-US" sz="1400" b="0" dirty="0">
              <a:solidFill>
                <a:srgbClr val="CDCDCF"/>
              </a:solidFill>
              <a:latin typeface="Calibri" panose="020F0502020204030204" pitchFamily="34" charset="0"/>
              <a:cs typeface="Calibri" panose="020F0502020204030204" pitchFamily="34" charset="0"/>
            </a:endParaRPr>
          </a:p>
        </p:txBody>
      </p:sp>
      <p:cxnSp>
        <p:nvCxnSpPr>
          <p:cNvPr id="23" name="Straight Connector 23">
            <a:extLst>
              <a:ext uri="{FF2B5EF4-FFF2-40B4-BE49-F238E27FC236}">
                <a16:creationId xmlns:a16="http://schemas.microsoft.com/office/drawing/2014/main" id="{61EF6E88-7DEB-435B-A4CD-8F4922086539}"/>
              </a:ext>
            </a:extLst>
          </p:cNvPr>
          <p:cNvCxnSpPr>
            <a:cxnSpLocks noChangeShapeType="1"/>
          </p:cNvCxnSpPr>
          <p:nvPr/>
        </p:nvCxnSpPr>
        <p:spPr bwMode="auto">
          <a:xfrm rot="5400000">
            <a:off x="5056500" y="5464384"/>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24" name="TextBox 42">
            <a:extLst>
              <a:ext uri="{FF2B5EF4-FFF2-40B4-BE49-F238E27FC236}">
                <a16:creationId xmlns:a16="http://schemas.microsoft.com/office/drawing/2014/main" id="{AC1A4AF7-66F0-4E81-B713-B3AFD052861B}"/>
              </a:ext>
            </a:extLst>
          </p:cNvPr>
          <p:cNvSpPr txBox="1">
            <a:spLocks noChangeArrowheads="1"/>
          </p:cNvSpPr>
          <p:nvPr/>
        </p:nvSpPr>
        <p:spPr bwMode="auto">
          <a:xfrm>
            <a:off x="3688753" y="2126399"/>
            <a:ext cx="41870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1" dirty="0">
                <a:solidFill>
                  <a:schemeClr val="bg1"/>
                </a:solidFill>
                <a:latin typeface="Calibri" panose="020F0502020204030204" pitchFamily="34" charset="0"/>
                <a:cs typeface="Calibri" panose="020F0502020204030204" pitchFamily="34" charset="0"/>
              </a:rPr>
              <a:t>85</a:t>
            </a:r>
          </a:p>
        </p:txBody>
      </p:sp>
      <p:sp>
        <p:nvSpPr>
          <p:cNvPr id="25" name="TextBox 43">
            <a:extLst>
              <a:ext uri="{FF2B5EF4-FFF2-40B4-BE49-F238E27FC236}">
                <a16:creationId xmlns:a16="http://schemas.microsoft.com/office/drawing/2014/main" id="{BE6D6417-CC32-4BE1-8F90-894C6FB753F0}"/>
              </a:ext>
            </a:extLst>
          </p:cNvPr>
          <p:cNvSpPr txBox="1">
            <a:spLocks noChangeArrowheads="1"/>
          </p:cNvSpPr>
          <p:nvPr/>
        </p:nvSpPr>
        <p:spPr bwMode="auto">
          <a:xfrm>
            <a:off x="4423712" y="2627340"/>
            <a:ext cx="41870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1" dirty="0">
                <a:solidFill>
                  <a:schemeClr val="bg1"/>
                </a:solidFill>
                <a:latin typeface="Calibri" panose="020F0502020204030204" pitchFamily="34" charset="0"/>
                <a:cs typeface="Calibri" panose="020F0502020204030204" pitchFamily="34" charset="0"/>
              </a:rPr>
              <a:t>72</a:t>
            </a:r>
          </a:p>
        </p:txBody>
      </p:sp>
      <p:sp>
        <p:nvSpPr>
          <p:cNvPr id="26" name="Rectangle 25">
            <a:extLst>
              <a:ext uri="{FF2B5EF4-FFF2-40B4-BE49-F238E27FC236}">
                <a16:creationId xmlns:a16="http://schemas.microsoft.com/office/drawing/2014/main" id="{05589984-0190-4583-A6D2-0DEF660D0538}"/>
              </a:ext>
            </a:extLst>
          </p:cNvPr>
          <p:cNvSpPr/>
          <p:nvPr/>
        </p:nvSpPr>
        <p:spPr bwMode="auto">
          <a:xfrm>
            <a:off x="3501151" y="2480816"/>
            <a:ext cx="759633" cy="2938728"/>
          </a:xfrm>
          <a:prstGeom prst="rect">
            <a:avLst/>
          </a:prstGeom>
          <a:solidFill>
            <a:schemeClr val="accent1"/>
          </a:solidFill>
          <a:ln w="3175">
            <a:solidFill>
              <a:schemeClr val="bg1"/>
            </a:solidFill>
          </a:ln>
        </p:spPr>
        <p:txBody>
          <a:bodyPr wrap="none" anchor="ctr"/>
          <a:lstStyle/>
          <a:p>
            <a:pPr algn="ctr" eaLnBrk="1" hangingPunct="1">
              <a:defRPr/>
            </a:pPr>
            <a:endParaRPr lang="en-US" sz="1400" b="0" dirty="0">
              <a:latin typeface="Calibri" panose="020F0502020204030204" pitchFamily="34" charset="0"/>
              <a:cs typeface="Calibri" panose="020F0502020204030204" pitchFamily="34" charset="0"/>
            </a:endParaRPr>
          </a:p>
        </p:txBody>
      </p:sp>
      <p:sp>
        <p:nvSpPr>
          <p:cNvPr id="27" name="TextBox 26">
            <a:extLst>
              <a:ext uri="{FF2B5EF4-FFF2-40B4-BE49-F238E27FC236}">
                <a16:creationId xmlns:a16="http://schemas.microsoft.com/office/drawing/2014/main" id="{34679250-F5AE-47B9-B7B0-731874432719}"/>
              </a:ext>
            </a:extLst>
          </p:cNvPr>
          <p:cNvSpPr txBox="1"/>
          <p:nvPr/>
        </p:nvSpPr>
        <p:spPr>
          <a:xfrm>
            <a:off x="3455577" y="4851204"/>
            <a:ext cx="845782" cy="584775"/>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187/</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220</a:t>
            </a:r>
          </a:p>
        </p:txBody>
      </p:sp>
      <p:sp>
        <p:nvSpPr>
          <p:cNvPr id="28" name="TextBox 27">
            <a:extLst>
              <a:ext uri="{FF2B5EF4-FFF2-40B4-BE49-F238E27FC236}">
                <a16:creationId xmlns:a16="http://schemas.microsoft.com/office/drawing/2014/main" id="{4843BA16-59A5-4880-B708-572CCB712A14}"/>
              </a:ext>
            </a:extLst>
          </p:cNvPr>
          <p:cNvSpPr txBox="1"/>
          <p:nvPr/>
        </p:nvSpPr>
        <p:spPr>
          <a:xfrm>
            <a:off x="4209787" y="4851204"/>
            <a:ext cx="845782" cy="584775"/>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152/</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210</a:t>
            </a:r>
          </a:p>
        </p:txBody>
      </p:sp>
      <p:sp>
        <p:nvSpPr>
          <p:cNvPr id="29" name="TextBox 28">
            <a:extLst>
              <a:ext uri="{FF2B5EF4-FFF2-40B4-BE49-F238E27FC236}">
                <a16:creationId xmlns:a16="http://schemas.microsoft.com/office/drawing/2014/main" id="{E45332A4-8EAB-4BF4-934D-4876085FADBF}"/>
              </a:ext>
            </a:extLst>
          </p:cNvPr>
          <p:cNvSpPr txBox="1"/>
          <p:nvPr/>
        </p:nvSpPr>
        <p:spPr>
          <a:xfrm>
            <a:off x="5160947" y="4851204"/>
            <a:ext cx="728004" cy="584775"/>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33/</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41</a:t>
            </a:r>
          </a:p>
        </p:txBody>
      </p:sp>
      <p:sp>
        <p:nvSpPr>
          <p:cNvPr id="30" name="TextBox 29">
            <a:extLst>
              <a:ext uri="{FF2B5EF4-FFF2-40B4-BE49-F238E27FC236}">
                <a16:creationId xmlns:a16="http://schemas.microsoft.com/office/drawing/2014/main" id="{03357A2E-AF73-458D-8D28-F36823636A12}"/>
              </a:ext>
            </a:extLst>
          </p:cNvPr>
          <p:cNvSpPr txBox="1"/>
          <p:nvPr/>
        </p:nvSpPr>
        <p:spPr>
          <a:xfrm>
            <a:off x="5928918" y="4851204"/>
            <a:ext cx="729271" cy="584775"/>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30/</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42</a:t>
            </a:r>
          </a:p>
        </p:txBody>
      </p:sp>
      <p:sp>
        <p:nvSpPr>
          <p:cNvPr id="31" name="TextBox 42">
            <a:extLst>
              <a:ext uri="{FF2B5EF4-FFF2-40B4-BE49-F238E27FC236}">
                <a16:creationId xmlns:a16="http://schemas.microsoft.com/office/drawing/2014/main" id="{F9C4DCBC-144E-47A0-A9D1-F4060CAF8AAC}"/>
              </a:ext>
            </a:extLst>
          </p:cNvPr>
          <p:cNvSpPr txBox="1">
            <a:spLocks noChangeArrowheads="1"/>
          </p:cNvSpPr>
          <p:nvPr/>
        </p:nvSpPr>
        <p:spPr bwMode="auto">
          <a:xfrm>
            <a:off x="5302136" y="2353660"/>
            <a:ext cx="41870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1" dirty="0">
                <a:solidFill>
                  <a:schemeClr val="bg1"/>
                </a:solidFill>
                <a:latin typeface="Calibri" panose="020F0502020204030204" pitchFamily="34" charset="0"/>
                <a:cs typeface="Calibri" panose="020F0502020204030204" pitchFamily="34" charset="0"/>
              </a:rPr>
              <a:t>80</a:t>
            </a:r>
          </a:p>
        </p:txBody>
      </p:sp>
      <p:sp>
        <p:nvSpPr>
          <p:cNvPr id="32" name="TextBox 42">
            <a:extLst>
              <a:ext uri="{FF2B5EF4-FFF2-40B4-BE49-F238E27FC236}">
                <a16:creationId xmlns:a16="http://schemas.microsoft.com/office/drawing/2014/main" id="{A6A9C88F-7844-425C-89C8-E9A0EAB6C23C}"/>
              </a:ext>
            </a:extLst>
          </p:cNvPr>
          <p:cNvSpPr txBox="1">
            <a:spLocks noChangeArrowheads="1"/>
          </p:cNvSpPr>
          <p:nvPr/>
        </p:nvSpPr>
        <p:spPr bwMode="auto">
          <a:xfrm>
            <a:off x="6051500" y="2653520"/>
            <a:ext cx="41870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1" dirty="0">
                <a:solidFill>
                  <a:schemeClr val="bg1"/>
                </a:solidFill>
                <a:latin typeface="Calibri" panose="020F0502020204030204" pitchFamily="34" charset="0"/>
                <a:cs typeface="Calibri" panose="020F0502020204030204" pitchFamily="34" charset="0"/>
              </a:rPr>
              <a:t>71</a:t>
            </a:r>
          </a:p>
        </p:txBody>
      </p:sp>
      <p:sp>
        <p:nvSpPr>
          <p:cNvPr id="33" name="TextBox 2">
            <a:extLst>
              <a:ext uri="{FF2B5EF4-FFF2-40B4-BE49-F238E27FC236}">
                <a16:creationId xmlns:a16="http://schemas.microsoft.com/office/drawing/2014/main" id="{530AD5AD-C77E-4705-A095-834D22847979}"/>
              </a:ext>
            </a:extLst>
          </p:cNvPr>
          <p:cNvSpPr txBox="1">
            <a:spLocks noChangeArrowheads="1"/>
          </p:cNvSpPr>
          <p:nvPr/>
        </p:nvSpPr>
        <p:spPr bwMode="auto">
          <a:xfrm rot="16200000">
            <a:off x="917034" y="3525525"/>
            <a:ext cx="3432919" cy="41445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sz="2000" b="1" dirty="0">
                <a:solidFill>
                  <a:schemeClr val="bg1"/>
                </a:solidFill>
                <a:latin typeface="Calibri" panose="020F0502020204030204" pitchFamily="34" charset="0"/>
                <a:cs typeface="Calibri" panose="020F0502020204030204" pitchFamily="34" charset="0"/>
              </a:rPr>
              <a:t>HIV-1 RNA &lt; 50 c/mL</a:t>
            </a:r>
            <a:r>
              <a:rPr lang="en-US" altLang="en-US" sz="2000" b="1" dirty="0">
                <a:solidFill>
                  <a:schemeClr val="bg1"/>
                </a:solidFill>
                <a:latin typeface="Calibri" panose="020F0502020204030204" pitchFamily="34" charset="0"/>
                <a:cs typeface="Calibri" panose="020F0502020204030204" pitchFamily="34" charset="0"/>
              </a:rPr>
              <a:t> (%)</a:t>
            </a:r>
          </a:p>
        </p:txBody>
      </p:sp>
      <p:grpSp>
        <p:nvGrpSpPr>
          <p:cNvPr id="34" name="Group 33">
            <a:extLst>
              <a:ext uri="{FF2B5EF4-FFF2-40B4-BE49-F238E27FC236}">
                <a16:creationId xmlns:a16="http://schemas.microsoft.com/office/drawing/2014/main" id="{19914933-5338-42DF-97FE-EC1E308E8C21}"/>
              </a:ext>
            </a:extLst>
          </p:cNvPr>
          <p:cNvGrpSpPr/>
          <p:nvPr/>
        </p:nvGrpSpPr>
        <p:grpSpPr>
          <a:xfrm>
            <a:off x="3326786" y="2016293"/>
            <a:ext cx="77757" cy="3406446"/>
            <a:chOff x="1569071" y="2711849"/>
            <a:chExt cx="69292" cy="3035591"/>
          </a:xfrm>
        </p:grpSpPr>
        <p:cxnSp>
          <p:nvCxnSpPr>
            <p:cNvPr id="35" name="Straight Connector 7">
              <a:extLst>
                <a:ext uri="{FF2B5EF4-FFF2-40B4-BE49-F238E27FC236}">
                  <a16:creationId xmlns:a16="http://schemas.microsoft.com/office/drawing/2014/main" id="{C6F8F527-26FB-426D-B2F4-05800A710D3F}"/>
                </a:ext>
              </a:extLst>
            </p:cNvPr>
            <p:cNvCxnSpPr>
              <a:cxnSpLocks noChangeShapeType="1"/>
            </p:cNvCxnSpPr>
            <p:nvPr/>
          </p:nvCxnSpPr>
          <p:spPr bwMode="auto">
            <a:xfrm>
              <a:off x="1569071" y="2711849"/>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36" name="Straight Connector 20">
              <a:extLst>
                <a:ext uri="{FF2B5EF4-FFF2-40B4-BE49-F238E27FC236}">
                  <a16:creationId xmlns:a16="http://schemas.microsoft.com/office/drawing/2014/main" id="{4E66215B-6AB2-45A2-BA8F-945BB22245C1}"/>
                </a:ext>
              </a:extLst>
            </p:cNvPr>
            <p:cNvCxnSpPr>
              <a:cxnSpLocks noChangeShapeType="1"/>
            </p:cNvCxnSpPr>
            <p:nvPr/>
          </p:nvCxnSpPr>
          <p:spPr bwMode="auto">
            <a:xfrm>
              <a:off x="1569071" y="3318967"/>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37" name="Straight Connector 21">
              <a:extLst>
                <a:ext uri="{FF2B5EF4-FFF2-40B4-BE49-F238E27FC236}">
                  <a16:creationId xmlns:a16="http://schemas.microsoft.com/office/drawing/2014/main" id="{4705D50D-F329-43B1-8674-A6897E5A1C1E}"/>
                </a:ext>
              </a:extLst>
            </p:cNvPr>
            <p:cNvCxnSpPr>
              <a:cxnSpLocks noChangeShapeType="1"/>
            </p:cNvCxnSpPr>
            <p:nvPr/>
          </p:nvCxnSpPr>
          <p:spPr bwMode="auto">
            <a:xfrm>
              <a:off x="1569071" y="3926085"/>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38" name="Straight Connector 22">
              <a:extLst>
                <a:ext uri="{FF2B5EF4-FFF2-40B4-BE49-F238E27FC236}">
                  <a16:creationId xmlns:a16="http://schemas.microsoft.com/office/drawing/2014/main" id="{993593B6-9A81-492C-B368-A486145DF207}"/>
                </a:ext>
              </a:extLst>
            </p:cNvPr>
            <p:cNvCxnSpPr>
              <a:cxnSpLocks noChangeShapeType="1"/>
            </p:cNvCxnSpPr>
            <p:nvPr/>
          </p:nvCxnSpPr>
          <p:spPr bwMode="auto">
            <a:xfrm>
              <a:off x="1569071" y="4533203"/>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39" name="Straight Connector 23">
              <a:extLst>
                <a:ext uri="{FF2B5EF4-FFF2-40B4-BE49-F238E27FC236}">
                  <a16:creationId xmlns:a16="http://schemas.microsoft.com/office/drawing/2014/main" id="{BB872FFD-04E5-45F8-8B6B-1B1A702BE3AD}"/>
                </a:ext>
              </a:extLst>
            </p:cNvPr>
            <p:cNvCxnSpPr>
              <a:cxnSpLocks noChangeShapeType="1"/>
            </p:cNvCxnSpPr>
            <p:nvPr/>
          </p:nvCxnSpPr>
          <p:spPr bwMode="auto">
            <a:xfrm>
              <a:off x="1569071" y="5140321"/>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40" name="Straight Connector 24">
              <a:extLst>
                <a:ext uri="{FF2B5EF4-FFF2-40B4-BE49-F238E27FC236}">
                  <a16:creationId xmlns:a16="http://schemas.microsoft.com/office/drawing/2014/main" id="{D90BFFFE-FC63-40B3-80EF-D0C7E0ADA567}"/>
                </a:ext>
              </a:extLst>
            </p:cNvPr>
            <p:cNvCxnSpPr>
              <a:cxnSpLocks noChangeShapeType="1"/>
            </p:cNvCxnSpPr>
            <p:nvPr/>
          </p:nvCxnSpPr>
          <p:spPr bwMode="auto">
            <a:xfrm>
              <a:off x="1569071" y="5747440"/>
              <a:ext cx="692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sp>
        <p:nvSpPr>
          <p:cNvPr id="41" name="TextBox 3">
            <a:extLst>
              <a:ext uri="{FF2B5EF4-FFF2-40B4-BE49-F238E27FC236}">
                <a16:creationId xmlns:a16="http://schemas.microsoft.com/office/drawing/2014/main" id="{077213CC-8C87-4404-A935-83E0DD311741}"/>
              </a:ext>
            </a:extLst>
          </p:cNvPr>
          <p:cNvSpPr txBox="1">
            <a:spLocks noChangeArrowheads="1"/>
          </p:cNvSpPr>
          <p:nvPr/>
        </p:nvSpPr>
        <p:spPr bwMode="auto">
          <a:xfrm>
            <a:off x="2700326" y="1849033"/>
            <a:ext cx="653204"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100</a:t>
            </a:r>
          </a:p>
        </p:txBody>
      </p:sp>
      <p:sp>
        <p:nvSpPr>
          <p:cNvPr id="42" name="TextBox 26">
            <a:extLst>
              <a:ext uri="{FF2B5EF4-FFF2-40B4-BE49-F238E27FC236}">
                <a16:creationId xmlns:a16="http://schemas.microsoft.com/office/drawing/2014/main" id="{5C0ECB2A-8221-4108-8447-976D09BB99EA}"/>
              </a:ext>
            </a:extLst>
          </p:cNvPr>
          <p:cNvSpPr txBox="1">
            <a:spLocks noChangeArrowheads="1"/>
          </p:cNvSpPr>
          <p:nvPr/>
        </p:nvSpPr>
        <p:spPr bwMode="auto">
          <a:xfrm>
            <a:off x="2777709" y="2525896"/>
            <a:ext cx="575822"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80</a:t>
            </a:r>
          </a:p>
        </p:txBody>
      </p:sp>
      <p:sp>
        <p:nvSpPr>
          <p:cNvPr id="43" name="TextBox 27">
            <a:extLst>
              <a:ext uri="{FF2B5EF4-FFF2-40B4-BE49-F238E27FC236}">
                <a16:creationId xmlns:a16="http://schemas.microsoft.com/office/drawing/2014/main" id="{0DA8567C-FE29-4EA4-A858-5DE1DCC187F9}"/>
              </a:ext>
            </a:extLst>
          </p:cNvPr>
          <p:cNvSpPr txBox="1">
            <a:spLocks noChangeArrowheads="1"/>
          </p:cNvSpPr>
          <p:nvPr/>
        </p:nvSpPr>
        <p:spPr bwMode="auto">
          <a:xfrm>
            <a:off x="2777709" y="3202759"/>
            <a:ext cx="575822"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60</a:t>
            </a:r>
          </a:p>
        </p:txBody>
      </p:sp>
      <p:sp>
        <p:nvSpPr>
          <p:cNvPr id="44" name="TextBox 28">
            <a:extLst>
              <a:ext uri="{FF2B5EF4-FFF2-40B4-BE49-F238E27FC236}">
                <a16:creationId xmlns:a16="http://schemas.microsoft.com/office/drawing/2014/main" id="{87377A48-2411-4085-82B9-BD0BEC8BFB41}"/>
              </a:ext>
            </a:extLst>
          </p:cNvPr>
          <p:cNvSpPr txBox="1">
            <a:spLocks noChangeArrowheads="1"/>
          </p:cNvSpPr>
          <p:nvPr/>
        </p:nvSpPr>
        <p:spPr bwMode="auto">
          <a:xfrm>
            <a:off x="2798609" y="3879622"/>
            <a:ext cx="554921"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40</a:t>
            </a:r>
          </a:p>
        </p:txBody>
      </p:sp>
      <p:sp>
        <p:nvSpPr>
          <p:cNvPr id="45" name="TextBox 29">
            <a:extLst>
              <a:ext uri="{FF2B5EF4-FFF2-40B4-BE49-F238E27FC236}">
                <a16:creationId xmlns:a16="http://schemas.microsoft.com/office/drawing/2014/main" id="{B4CBEE83-5943-4EEC-8D12-A7516E94BF35}"/>
              </a:ext>
            </a:extLst>
          </p:cNvPr>
          <p:cNvSpPr txBox="1">
            <a:spLocks noChangeArrowheads="1"/>
          </p:cNvSpPr>
          <p:nvPr/>
        </p:nvSpPr>
        <p:spPr bwMode="auto">
          <a:xfrm>
            <a:off x="2830163" y="4556485"/>
            <a:ext cx="523367"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20</a:t>
            </a:r>
          </a:p>
        </p:txBody>
      </p:sp>
      <p:sp>
        <p:nvSpPr>
          <p:cNvPr id="46" name="TextBox 30">
            <a:extLst>
              <a:ext uri="{FF2B5EF4-FFF2-40B4-BE49-F238E27FC236}">
                <a16:creationId xmlns:a16="http://schemas.microsoft.com/office/drawing/2014/main" id="{0803BA54-632E-49BB-860E-80EB2CD6B72E}"/>
              </a:ext>
            </a:extLst>
          </p:cNvPr>
          <p:cNvSpPr txBox="1">
            <a:spLocks noChangeArrowheads="1"/>
          </p:cNvSpPr>
          <p:nvPr/>
        </p:nvSpPr>
        <p:spPr bwMode="auto">
          <a:xfrm>
            <a:off x="2798610" y="5233346"/>
            <a:ext cx="595188"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0</a:t>
            </a:r>
          </a:p>
        </p:txBody>
      </p:sp>
      <p:sp>
        <p:nvSpPr>
          <p:cNvPr id="47" name="TextBox 11">
            <a:extLst>
              <a:ext uri="{FF2B5EF4-FFF2-40B4-BE49-F238E27FC236}">
                <a16:creationId xmlns:a16="http://schemas.microsoft.com/office/drawing/2014/main" id="{5D51EF08-C33A-4EF3-9C57-C161621F1884}"/>
              </a:ext>
            </a:extLst>
          </p:cNvPr>
          <p:cNvSpPr txBox="1">
            <a:spLocks noChangeArrowheads="1"/>
          </p:cNvSpPr>
          <p:nvPr/>
        </p:nvSpPr>
        <p:spPr bwMode="auto">
          <a:xfrm>
            <a:off x="2674711" y="4955734"/>
            <a:ext cx="732489" cy="3799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0" dirty="0">
                <a:solidFill>
                  <a:schemeClr val="bg1"/>
                </a:solidFill>
                <a:latin typeface="Calibri" panose="020F0502020204030204" pitchFamily="34" charset="0"/>
                <a:cs typeface="Calibri" panose="020F0502020204030204" pitchFamily="34" charset="0"/>
              </a:rPr>
              <a:t>n/N =</a:t>
            </a:r>
          </a:p>
        </p:txBody>
      </p:sp>
      <p:sp>
        <p:nvSpPr>
          <p:cNvPr id="48" name="TextBox 47">
            <a:extLst>
              <a:ext uri="{FF2B5EF4-FFF2-40B4-BE49-F238E27FC236}">
                <a16:creationId xmlns:a16="http://schemas.microsoft.com/office/drawing/2014/main" id="{91ADCE02-F56B-4C41-9CD3-2824F6BEA701}"/>
              </a:ext>
            </a:extLst>
          </p:cNvPr>
          <p:cNvSpPr txBox="1"/>
          <p:nvPr/>
        </p:nvSpPr>
        <p:spPr bwMode="auto">
          <a:xfrm>
            <a:off x="3426846" y="5428790"/>
            <a:ext cx="16628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Use of</a:t>
            </a:r>
            <a:br>
              <a:rPr lang="en-US" dirty="0">
                <a:solidFill>
                  <a:schemeClr val="bg1"/>
                </a:solidFill>
                <a:latin typeface="Calibri" panose="020F0502020204030204" pitchFamily="34" charset="0"/>
              </a:rPr>
            </a:br>
            <a:r>
              <a:rPr lang="en-US" dirty="0">
                <a:solidFill>
                  <a:schemeClr val="bg1"/>
                </a:solidFill>
                <a:latin typeface="Calibri" panose="020F0502020204030204" pitchFamily="34" charset="0"/>
              </a:rPr>
              <a:t>3TC or FTC</a:t>
            </a:r>
          </a:p>
        </p:txBody>
      </p:sp>
      <p:sp>
        <p:nvSpPr>
          <p:cNvPr id="49" name="TextBox 48">
            <a:extLst>
              <a:ext uri="{FF2B5EF4-FFF2-40B4-BE49-F238E27FC236}">
                <a16:creationId xmlns:a16="http://schemas.microsoft.com/office/drawing/2014/main" id="{7F5CBC64-A949-4E18-9AE5-DB5F300B8C46}"/>
              </a:ext>
            </a:extLst>
          </p:cNvPr>
          <p:cNvSpPr txBox="1"/>
          <p:nvPr/>
        </p:nvSpPr>
        <p:spPr bwMode="auto">
          <a:xfrm>
            <a:off x="5095536" y="5411486"/>
            <a:ext cx="17172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spcBef>
                <a:spcPct val="50000"/>
              </a:spcBef>
            </a:pPr>
            <a:r>
              <a:rPr lang="en-US" dirty="0">
                <a:solidFill>
                  <a:schemeClr val="bg1"/>
                </a:solidFill>
                <a:latin typeface="Calibri" panose="020F0502020204030204" pitchFamily="34" charset="0"/>
              </a:rPr>
              <a:t>No use of</a:t>
            </a:r>
            <a:br>
              <a:rPr lang="en-US" dirty="0">
                <a:solidFill>
                  <a:schemeClr val="bg1"/>
                </a:solidFill>
                <a:latin typeface="Calibri" panose="020F0502020204030204" pitchFamily="34" charset="0"/>
              </a:rPr>
            </a:br>
            <a:r>
              <a:rPr lang="en-US" dirty="0">
                <a:solidFill>
                  <a:schemeClr val="bg1"/>
                </a:solidFill>
                <a:latin typeface="Calibri" panose="020F0502020204030204" pitchFamily="34" charset="0"/>
              </a:rPr>
              <a:t>3TC or FTC</a:t>
            </a:r>
          </a:p>
        </p:txBody>
      </p:sp>
      <p:cxnSp>
        <p:nvCxnSpPr>
          <p:cNvPr id="51" name="Straight Connector 23">
            <a:extLst>
              <a:ext uri="{FF2B5EF4-FFF2-40B4-BE49-F238E27FC236}">
                <a16:creationId xmlns:a16="http://schemas.microsoft.com/office/drawing/2014/main" id="{CACB758D-A30E-4E82-8998-366AF3F3D269}"/>
              </a:ext>
            </a:extLst>
          </p:cNvPr>
          <p:cNvCxnSpPr>
            <a:cxnSpLocks noChangeShapeType="1"/>
          </p:cNvCxnSpPr>
          <p:nvPr/>
        </p:nvCxnSpPr>
        <p:spPr bwMode="auto">
          <a:xfrm rot="5400000">
            <a:off x="3379557" y="5464384"/>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52" name="Straight Connector 23">
            <a:extLst>
              <a:ext uri="{FF2B5EF4-FFF2-40B4-BE49-F238E27FC236}">
                <a16:creationId xmlns:a16="http://schemas.microsoft.com/office/drawing/2014/main" id="{E02748C4-EAC4-4E9F-ACBD-AC10515DC4F8}"/>
              </a:ext>
            </a:extLst>
          </p:cNvPr>
          <p:cNvCxnSpPr>
            <a:cxnSpLocks noChangeShapeType="1"/>
          </p:cNvCxnSpPr>
          <p:nvPr/>
        </p:nvCxnSpPr>
        <p:spPr bwMode="auto">
          <a:xfrm rot="5400000">
            <a:off x="6765228" y="5464384"/>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53" name="TextBox 52">
            <a:extLst>
              <a:ext uri="{FF2B5EF4-FFF2-40B4-BE49-F238E27FC236}">
                <a16:creationId xmlns:a16="http://schemas.microsoft.com/office/drawing/2014/main" id="{83CD895E-6791-465D-857F-E221722D5486}"/>
              </a:ext>
            </a:extLst>
          </p:cNvPr>
          <p:cNvSpPr txBox="1"/>
          <p:nvPr/>
        </p:nvSpPr>
        <p:spPr bwMode="auto">
          <a:xfrm>
            <a:off x="3577799" y="1775738"/>
            <a:ext cx="13777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l-GR" sz="1600" b="0" dirty="0">
                <a:solidFill>
                  <a:schemeClr val="bg1"/>
                </a:solidFill>
                <a:latin typeface="Calibri" panose="020F0502020204030204" pitchFamily="34" charset="0"/>
              </a:rPr>
              <a:t>Δ </a:t>
            </a:r>
            <a:r>
              <a:rPr lang="en-US" sz="1600" b="0" dirty="0">
                <a:solidFill>
                  <a:schemeClr val="bg1"/>
                </a:solidFill>
                <a:latin typeface="Calibri" panose="020F0502020204030204" pitchFamily="34" charset="0"/>
              </a:rPr>
              <a:t>12.6</a:t>
            </a:r>
          </a:p>
        </p:txBody>
      </p:sp>
      <p:sp>
        <p:nvSpPr>
          <p:cNvPr id="54" name="TextBox 53">
            <a:extLst>
              <a:ext uri="{FF2B5EF4-FFF2-40B4-BE49-F238E27FC236}">
                <a16:creationId xmlns:a16="http://schemas.microsoft.com/office/drawing/2014/main" id="{08940AB9-2307-45A7-B581-8CFBF4A722CA}"/>
              </a:ext>
            </a:extLst>
          </p:cNvPr>
          <p:cNvSpPr txBox="1"/>
          <p:nvPr/>
        </p:nvSpPr>
        <p:spPr bwMode="auto">
          <a:xfrm>
            <a:off x="5194831" y="1775738"/>
            <a:ext cx="13777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l-GR" sz="1600" b="0" dirty="0">
                <a:solidFill>
                  <a:schemeClr val="bg1"/>
                </a:solidFill>
                <a:latin typeface="Calibri" panose="020F0502020204030204" pitchFamily="34" charset="0"/>
              </a:rPr>
              <a:t>Δ</a:t>
            </a:r>
            <a:r>
              <a:rPr lang="en-US" sz="1600" b="0" dirty="0">
                <a:solidFill>
                  <a:schemeClr val="bg1"/>
                </a:solidFill>
                <a:latin typeface="Calibri" panose="020F0502020204030204" pitchFamily="34" charset="0"/>
              </a:rPr>
              <a:t> 9.1</a:t>
            </a:r>
          </a:p>
        </p:txBody>
      </p:sp>
      <p:cxnSp>
        <p:nvCxnSpPr>
          <p:cNvPr id="55" name="Straight Connector 54">
            <a:extLst>
              <a:ext uri="{FF2B5EF4-FFF2-40B4-BE49-F238E27FC236}">
                <a16:creationId xmlns:a16="http://schemas.microsoft.com/office/drawing/2014/main" id="{20BB37FE-0961-40F4-B744-9053FCFD9871}"/>
              </a:ext>
            </a:extLst>
          </p:cNvPr>
          <p:cNvCxnSpPr/>
          <p:nvPr/>
        </p:nvCxnSpPr>
        <p:spPr bwMode="auto">
          <a:xfrm>
            <a:off x="3789693" y="2093233"/>
            <a:ext cx="898589" cy="0"/>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5BF8838E-4B81-406C-9305-33DAFD1EE859}"/>
              </a:ext>
            </a:extLst>
          </p:cNvPr>
          <p:cNvCxnSpPr/>
          <p:nvPr/>
        </p:nvCxnSpPr>
        <p:spPr bwMode="auto">
          <a:xfrm>
            <a:off x="5380206" y="2093233"/>
            <a:ext cx="898589" cy="0"/>
          </a:xfrm>
          <a:prstGeom prst="line">
            <a:avLst/>
          </a:prstGeom>
          <a:noFill/>
          <a:ln w="28575" cap="flat" cmpd="sng" algn="ctr">
            <a:solidFill>
              <a:schemeClr val="bg1"/>
            </a:solidFill>
            <a:prstDash val="solid"/>
            <a:round/>
            <a:headEnd type="none" w="med" len="med"/>
            <a:tailEnd type="none" w="med" len="med"/>
          </a:ln>
          <a:effectLst/>
        </p:spPr>
      </p:cxnSp>
      <p:sp>
        <p:nvSpPr>
          <p:cNvPr id="57" name="Rectangle 56">
            <a:extLst>
              <a:ext uri="{FF2B5EF4-FFF2-40B4-BE49-F238E27FC236}">
                <a16:creationId xmlns:a16="http://schemas.microsoft.com/office/drawing/2014/main" id="{19174DC3-7345-4E99-A4C9-317D7EF5FD5F}"/>
              </a:ext>
            </a:extLst>
          </p:cNvPr>
          <p:cNvSpPr/>
          <p:nvPr/>
        </p:nvSpPr>
        <p:spPr bwMode="auto">
          <a:xfrm>
            <a:off x="7649811" y="3308827"/>
            <a:ext cx="759633" cy="2125466"/>
          </a:xfrm>
          <a:prstGeom prst="rect">
            <a:avLst/>
          </a:prstGeom>
          <a:solidFill>
            <a:schemeClr val="accent3"/>
          </a:solidFill>
          <a:ln w="3175">
            <a:solidFill>
              <a:schemeClr val="bg1"/>
            </a:solidFill>
          </a:ln>
        </p:spPr>
        <p:txBody>
          <a:bodyPr wrap="none" anchor="ctr"/>
          <a:lstStyle/>
          <a:p>
            <a:pPr algn="ctr" eaLnBrk="1" hangingPunct="1">
              <a:defRPr/>
            </a:pPr>
            <a:endParaRPr lang="en-US" sz="1400" b="0" dirty="0">
              <a:solidFill>
                <a:srgbClr val="CDCDCF"/>
              </a:solidFill>
              <a:latin typeface="Calibri" panose="020F0502020204030204" pitchFamily="34" charset="0"/>
              <a:cs typeface="Calibri" panose="020F0502020204030204" pitchFamily="34" charset="0"/>
            </a:endParaRPr>
          </a:p>
        </p:txBody>
      </p:sp>
      <p:sp>
        <p:nvSpPr>
          <p:cNvPr id="58" name="Rectangle 57">
            <a:extLst>
              <a:ext uri="{FF2B5EF4-FFF2-40B4-BE49-F238E27FC236}">
                <a16:creationId xmlns:a16="http://schemas.microsoft.com/office/drawing/2014/main" id="{E75E1550-755D-4547-88F9-DE1F6974AAED}"/>
              </a:ext>
            </a:extLst>
          </p:cNvPr>
          <p:cNvSpPr/>
          <p:nvPr/>
        </p:nvSpPr>
        <p:spPr bwMode="auto">
          <a:xfrm>
            <a:off x="6897000" y="2713706"/>
            <a:ext cx="759633" cy="2720586"/>
          </a:xfrm>
          <a:prstGeom prst="rect">
            <a:avLst/>
          </a:prstGeom>
          <a:solidFill>
            <a:schemeClr val="accent1"/>
          </a:solidFill>
          <a:ln w="3175">
            <a:solidFill>
              <a:schemeClr val="bg1"/>
            </a:solidFill>
          </a:ln>
        </p:spPr>
        <p:txBody>
          <a:bodyPr wrap="none" anchor="ctr"/>
          <a:lstStyle/>
          <a:p>
            <a:pPr algn="ctr" eaLnBrk="1" hangingPunct="1">
              <a:defRPr/>
            </a:pPr>
            <a:endParaRPr lang="en-US" sz="1400" b="0" dirty="0">
              <a:latin typeface="Calibri" panose="020F0502020204030204" pitchFamily="34" charset="0"/>
              <a:cs typeface="Calibri" panose="020F0502020204030204" pitchFamily="34" charset="0"/>
            </a:endParaRPr>
          </a:p>
        </p:txBody>
      </p:sp>
      <p:sp>
        <p:nvSpPr>
          <p:cNvPr id="59" name="TextBox 58">
            <a:extLst>
              <a:ext uri="{FF2B5EF4-FFF2-40B4-BE49-F238E27FC236}">
                <a16:creationId xmlns:a16="http://schemas.microsoft.com/office/drawing/2014/main" id="{CBD6A4AD-33BB-4455-9E0E-19BD06C79718}"/>
              </a:ext>
            </a:extLst>
          </p:cNvPr>
          <p:cNvSpPr txBox="1"/>
          <p:nvPr/>
        </p:nvSpPr>
        <p:spPr>
          <a:xfrm>
            <a:off x="6916008" y="4865954"/>
            <a:ext cx="728004" cy="584775"/>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41/</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51</a:t>
            </a:r>
          </a:p>
        </p:txBody>
      </p:sp>
      <p:sp>
        <p:nvSpPr>
          <p:cNvPr id="60" name="TextBox 59">
            <a:extLst>
              <a:ext uri="{FF2B5EF4-FFF2-40B4-BE49-F238E27FC236}">
                <a16:creationId xmlns:a16="http://schemas.microsoft.com/office/drawing/2014/main" id="{63B111D0-E00B-4AD9-B8AD-8F2A8CDD0255}"/>
              </a:ext>
            </a:extLst>
          </p:cNvPr>
          <p:cNvSpPr txBox="1"/>
          <p:nvPr/>
        </p:nvSpPr>
        <p:spPr>
          <a:xfrm>
            <a:off x="7683979" y="4865954"/>
            <a:ext cx="729271" cy="584775"/>
          </a:xfrm>
          <a:prstGeom prst="rect">
            <a:avLst/>
          </a:prstGeom>
          <a:noFill/>
          <a:ln>
            <a:noFill/>
          </a:ln>
        </p:spPr>
        <p:txBody>
          <a:bodyPr wrap="square" rtlCol="0">
            <a:spAutoFit/>
          </a:bodyPr>
          <a:lstStyle/>
          <a:p>
            <a:pPr algn="ctr">
              <a:defRPr/>
            </a:pPr>
            <a:r>
              <a:rPr lang="en-US" sz="1600" b="0" dirty="0">
                <a:latin typeface="Calibri" panose="020F0502020204030204" pitchFamily="34" charset="0"/>
                <a:cs typeface="Calibri" panose="020F0502020204030204" pitchFamily="34" charset="0"/>
              </a:rPr>
              <a:t>37/</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60</a:t>
            </a:r>
          </a:p>
        </p:txBody>
      </p:sp>
      <p:sp>
        <p:nvSpPr>
          <p:cNvPr id="61" name="TextBox 60">
            <a:extLst>
              <a:ext uri="{FF2B5EF4-FFF2-40B4-BE49-F238E27FC236}">
                <a16:creationId xmlns:a16="http://schemas.microsoft.com/office/drawing/2014/main" id="{D13DEE28-6905-47AD-970A-E7DA652B4ACC}"/>
              </a:ext>
            </a:extLst>
          </p:cNvPr>
          <p:cNvSpPr txBox="1"/>
          <p:nvPr/>
        </p:nvSpPr>
        <p:spPr bwMode="auto">
          <a:xfrm>
            <a:off x="6949892" y="1775738"/>
            <a:ext cx="13777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l-GR" sz="1600" b="0" dirty="0">
                <a:solidFill>
                  <a:schemeClr val="bg1"/>
                </a:solidFill>
                <a:latin typeface="Calibri" panose="020F0502020204030204" pitchFamily="34" charset="0"/>
              </a:rPr>
              <a:t>Δ</a:t>
            </a:r>
            <a:r>
              <a:rPr lang="en-US" sz="1600" b="0" dirty="0">
                <a:solidFill>
                  <a:schemeClr val="bg1"/>
                </a:solidFill>
                <a:latin typeface="Calibri" panose="020F0502020204030204" pitchFamily="34" charset="0"/>
              </a:rPr>
              <a:t> 18.7</a:t>
            </a:r>
          </a:p>
        </p:txBody>
      </p:sp>
      <p:cxnSp>
        <p:nvCxnSpPr>
          <p:cNvPr id="62" name="Straight Connector 61">
            <a:extLst>
              <a:ext uri="{FF2B5EF4-FFF2-40B4-BE49-F238E27FC236}">
                <a16:creationId xmlns:a16="http://schemas.microsoft.com/office/drawing/2014/main" id="{367D5015-C39F-46A3-8059-281195C1463D}"/>
              </a:ext>
            </a:extLst>
          </p:cNvPr>
          <p:cNvCxnSpPr/>
          <p:nvPr/>
        </p:nvCxnSpPr>
        <p:spPr bwMode="auto">
          <a:xfrm>
            <a:off x="7135267" y="2093233"/>
            <a:ext cx="898589" cy="0"/>
          </a:xfrm>
          <a:prstGeom prst="line">
            <a:avLst/>
          </a:prstGeom>
          <a:noFill/>
          <a:ln w="28575" cap="flat" cmpd="sng" algn="ctr">
            <a:solidFill>
              <a:schemeClr val="bg1"/>
            </a:solidFill>
            <a:prstDash val="solid"/>
            <a:round/>
            <a:headEnd type="none" w="med" len="med"/>
            <a:tailEnd type="none" w="med" len="med"/>
          </a:ln>
          <a:effectLst/>
        </p:spPr>
      </p:cxnSp>
      <p:sp>
        <p:nvSpPr>
          <p:cNvPr id="63" name="TextBox 42">
            <a:extLst>
              <a:ext uri="{FF2B5EF4-FFF2-40B4-BE49-F238E27FC236}">
                <a16:creationId xmlns:a16="http://schemas.microsoft.com/office/drawing/2014/main" id="{F6014459-3686-41B5-8A46-2272ACDDA5B6}"/>
              </a:ext>
            </a:extLst>
          </p:cNvPr>
          <p:cNvSpPr txBox="1">
            <a:spLocks noChangeArrowheads="1"/>
          </p:cNvSpPr>
          <p:nvPr/>
        </p:nvSpPr>
        <p:spPr bwMode="auto">
          <a:xfrm>
            <a:off x="7069803" y="2388553"/>
            <a:ext cx="41870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1" dirty="0">
                <a:solidFill>
                  <a:schemeClr val="bg1"/>
                </a:solidFill>
                <a:latin typeface="Calibri" panose="020F0502020204030204" pitchFamily="34" charset="0"/>
                <a:cs typeface="Calibri" panose="020F0502020204030204" pitchFamily="34" charset="0"/>
              </a:rPr>
              <a:t>80</a:t>
            </a:r>
          </a:p>
        </p:txBody>
      </p:sp>
      <p:sp>
        <p:nvSpPr>
          <p:cNvPr id="64" name="TextBox 42">
            <a:extLst>
              <a:ext uri="{FF2B5EF4-FFF2-40B4-BE49-F238E27FC236}">
                <a16:creationId xmlns:a16="http://schemas.microsoft.com/office/drawing/2014/main" id="{2B95FAFA-7CD3-453A-BEF1-CE8B09D634EA}"/>
              </a:ext>
            </a:extLst>
          </p:cNvPr>
          <p:cNvSpPr txBox="1">
            <a:spLocks noChangeArrowheads="1"/>
          </p:cNvSpPr>
          <p:nvPr/>
        </p:nvSpPr>
        <p:spPr bwMode="auto">
          <a:xfrm>
            <a:off x="7849529" y="2945368"/>
            <a:ext cx="41870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None/>
              <a:defRPr/>
            </a:pPr>
            <a:r>
              <a:rPr lang="en-US" altLang="en-US" sz="1800" b="1" dirty="0">
                <a:solidFill>
                  <a:schemeClr val="bg1"/>
                </a:solidFill>
                <a:latin typeface="Calibri" panose="020F0502020204030204" pitchFamily="34" charset="0"/>
                <a:cs typeface="Calibri" panose="020F0502020204030204" pitchFamily="34" charset="0"/>
              </a:rPr>
              <a:t>62</a:t>
            </a:r>
          </a:p>
        </p:txBody>
      </p:sp>
      <p:sp>
        <p:nvSpPr>
          <p:cNvPr id="65" name="TextBox 64">
            <a:extLst>
              <a:ext uri="{FF2B5EF4-FFF2-40B4-BE49-F238E27FC236}">
                <a16:creationId xmlns:a16="http://schemas.microsoft.com/office/drawing/2014/main" id="{551231DB-F1CA-45D0-89D8-1097F21F0948}"/>
              </a:ext>
            </a:extLst>
          </p:cNvPr>
          <p:cNvSpPr txBox="1"/>
          <p:nvPr/>
        </p:nvSpPr>
        <p:spPr bwMode="auto">
          <a:xfrm>
            <a:off x="6797232" y="5406571"/>
            <a:ext cx="16888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spcBef>
                <a:spcPct val="50000"/>
              </a:spcBef>
            </a:pPr>
            <a:r>
              <a:rPr lang="en-US" dirty="0">
                <a:solidFill>
                  <a:schemeClr val="bg1"/>
                </a:solidFill>
                <a:latin typeface="Calibri" panose="020F0502020204030204" pitchFamily="34" charset="0"/>
              </a:rPr>
              <a:t>No M184V/I</a:t>
            </a:r>
          </a:p>
        </p:txBody>
      </p:sp>
      <p:sp>
        <p:nvSpPr>
          <p:cNvPr id="50" name="Freeform: Shape 1">
            <a:extLst>
              <a:ext uri="{FF2B5EF4-FFF2-40B4-BE49-F238E27FC236}">
                <a16:creationId xmlns:a16="http://schemas.microsoft.com/office/drawing/2014/main" id="{60FBCE76-57E1-4A81-BD5E-B7E7B3E00775}"/>
              </a:ext>
            </a:extLst>
          </p:cNvPr>
          <p:cNvSpPr>
            <a:spLocks/>
          </p:cNvSpPr>
          <p:nvPr/>
        </p:nvSpPr>
        <p:spPr bwMode="auto">
          <a:xfrm>
            <a:off x="3409353" y="2006796"/>
            <a:ext cx="5076766" cy="3415235"/>
          </a:xfrm>
          <a:custGeom>
            <a:avLst/>
            <a:gdLst>
              <a:gd name="T0" fmla="*/ 0 w 5146765"/>
              <a:gd name="T1" fmla="*/ 0 h 2177143"/>
              <a:gd name="T2" fmla="*/ 0 w 5146765"/>
              <a:gd name="T3" fmla="*/ 20967890 h 2177143"/>
              <a:gd name="T4" fmla="*/ 1366888 w 5146765"/>
              <a:gd name="T5" fmla="*/ 20967890 h 2177143"/>
              <a:gd name="T6" fmla="*/ 0 60000 65536"/>
              <a:gd name="T7" fmla="*/ 0 60000 65536"/>
              <a:gd name="T8" fmla="*/ 0 60000 65536"/>
            </a:gdLst>
            <a:ahLst/>
            <a:cxnLst>
              <a:cxn ang="T6">
                <a:pos x="T0" y="T1"/>
              </a:cxn>
              <a:cxn ang="T7">
                <a:pos x="T2" y="T3"/>
              </a:cxn>
              <a:cxn ang="T8">
                <a:pos x="T4" y="T5"/>
              </a:cxn>
            </a:cxnLst>
            <a:rect l="0" t="0" r="r" b="b"/>
            <a:pathLst>
              <a:path w="5146765" h="2177143">
                <a:moveTo>
                  <a:pt x="0" y="0"/>
                </a:moveTo>
                <a:lnTo>
                  <a:pt x="0" y="2177143"/>
                </a:lnTo>
                <a:lnTo>
                  <a:pt x="5146765" y="2177143"/>
                </a:lnTo>
              </a:path>
            </a:pathLst>
          </a:cu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defRPr/>
            </a:pPr>
            <a:endParaRPr lang="en-US" dirty="0">
              <a:solidFill>
                <a:srgbClr val="FFFFFF"/>
              </a:solidFill>
              <a:latin typeface="Calibri" panose="020F0502020204030204" pitchFamily="34" charset="0"/>
              <a:cs typeface="Calibri" panose="020F0502020204030204" pitchFamily="34" charset="0"/>
            </a:endParaRPr>
          </a:p>
        </p:txBody>
      </p:sp>
      <p:sp>
        <p:nvSpPr>
          <p:cNvPr id="66" name="TextBox 65">
            <a:extLst>
              <a:ext uri="{FF2B5EF4-FFF2-40B4-BE49-F238E27FC236}">
                <a16:creationId xmlns:a16="http://schemas.microsoft.com/office/drawing/2014/main" id="{56914F48-EA4B-486F-86F3-60B61F7B0BFA}"/>
              </a:ext>
            </a:extLst>
          </p:cNvPr>
          <p:cNvSpPr txBox="1"/>
          <p:nvPr/>
        </p:nvSpPr>
        <p:spPr bwMode="auto">
          <a:xfrm>
            <a:off x="3430651" y="6080616"/>
            <a:ext cx="33299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spcBef>
                <a:spcPct val="50000"/>
              </a:spcBef>
            </a:pPr>
            <a:r>
              <a:rPr lang="en-US" b="1" dirty="0">
                <a:solidFill>
                  <a:schemeClr val="bg1"/>
                </a:solidFill>
                <a:latin typeface="Calibri" panose="020F0502020204030204" pitchFamily="34" charset="0"/>
              </a:rPr>
              <a:t>M184V/I </a:t>
            </a:r>
            <a:r>
              <a:rPr lang="en-US" b="1" dirty="0">
                <a:solidFill>
                  <a:schemeClr val="bg1"/>
                </a:solidFill>
                <a:latin typeface="Calibri" panose="020F0502020204030204" pitchFamily="34" charset="0"/>
                <a:sym typeface="Symbol" panose="05050102010706020507" pitchFamily="18" charset="2"/>
              </a:rPr>
              <a:t> O</a:t>
            </a:r>
            <a:r>
              <a:rPr lang="en-US" b="1" dirty="0">
                <a:solidFill>
                  <a:schemeClr val="bg1"/>
                </a:solidFill>
                <a:latin typeface="Calibri" panose="020F0502020204030204" pitchFamily="34" charset="0"/>
              </a:rPr>
              <a:t>ther NRTI Mutations</a:t>
            </a:r>
          </a:p>
        </p:txBody>
      </p:sp>
      <p:cxnSp>
        <p:nvCxnSpPr>
          <p:cNvPr id="3" name="Straight Connector 2">
            <a:extLst>
              <a:ext uri="{FF2B5EF4-FFF2-40B4-BE49-F238E27FC236}">
                <a16:creationId xmlns:a16="http://schemas.microsoft.com/office/drawing/2014/main" id="{407EEED7-EC9E-45EF-BFCE-A984F7142ADC}"/>
              </a:ext>
            </a:extLst>
          </p:cNvPr>
          <p:cNvCxnSpPr>
            <a:cxnSpLocks/>
          </p:cNvCxnSpPr>
          <p:nvPr/>
        </p:nvCxnSpPr>
        <p:spPr bwMode="auto">
          <a:xfrm>
            <a:off x="3551122" y="6078469"/>
            <a:ext cx="3089000" cy="0"/>
          </a:xfrm>
          <a:prstGeom prst="line">
            <a:avLst/>
          </a:prstGeom>
          <a:noFill/>
          <a:ln w="28575" cap="flat" cmpd="sng" algn="ctr">
            <a:solidFill>
              <a:schemeClr val="bg1"/>
            </a:solidFill>
            <a:prstDash val="solid"/>
            <a:round/>
            <a:headEnd type="none" w="med" len="med"/>
            <a:tailEnd type="none" w="med" len="med"/>
          </a:ln>
          <a:effectLst/>
        </p:spPr>
      </p:cxnSp>
      <p:cxnSp>
        <p:nvCxnSpPr>
          <p:cNvPr id="67" name="Straight Connector 23">
            <a:extLst>
              <a:ext uri="{FF2B5EF4-FFF2-40B4-BE49-F238E27FC236}">
                <a16:creationId xmlns:a16="http://schemas.microsoft.com/office/drawing/2014/main" id="{71E8683A-0172-4DF2-8787-A5D50D9ADA87}"/>
              </a:ext>
            </a:extLst>
          </p:cNvPr>
          <p:cNvCxnSpPr>
            <a:cxnSpLocks noChangeShapeType="1"/>
          </p:cNvCxnSpPr>
          <p:nvPr/>
        </p:nvCxnSpPr>
        <p:spPr bwMode="auto">
          <a:xfrm rot="5400000">
            <a:off x="8454115" y="5464384"/>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nvGrpSpPr>
          <p:cNvPr id="68" name="Group 67">
            <a:extLst>
              <a:ext uri="{FF2B5EF4-FFF2-40B4-BE49-F238E27FC236}">
                <a16:creationId xmlns:a16="http://schemas.microsoft.com/office/drawing/2014/main" id="{8A7A9AC3-99FF-FB87-3F0B-A6EE5989980F}"/>
              </a:ext>
            </a:extLst>
          </p:cNvPr>
          <p:cNvGrpSpPr/>
          <p:nvPr/>
        </p:nvGrpSpPr>
        <p:grpSpPr>
          <a:xfrm>
            <a:off x="9392911" y="6207927"/>
            <a:ext cx="2488502" cy="454909"/>
            <a:chOff x="9392911" y="6207927"/>
            <a:chExt cx="2488502" cy="454909"/>
          </a:xfrm>
        </p:grpSpPr>
        <p:pic>
          <p:nvPicPr>
            <p:cNvPr id="69" name="Picture 68" descr="A picture containing text, ax, wheel&#10;&#10;Description automatically generated">
              <a:extLst>
                <a:ext uri="{FF2B5EF4-FFF2-40B4-BE49-F238E27FC236}">
                  <a16:creationId xmlns:a16="http://schemas.microsoft.com/office/drawing/2014/main" id="{CF7FAB48-0D01-ED45-B97E-003B0724A2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0" name="Rectangle 8">
              <a:extLst>
                <a:ext uri="{FF2B5EF4-FFF2-40B4-BE49-F238E27FC236}">
                  <a16:creationId xmlns:a16="http://schemas.microsoft.com/office/drawing/2014/main" id="{F9315085-F04D-DB86-B6DC-9089CCF5657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91124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2C21466-FFFB-4F13-91A6-CF5DEE85549D}"/>
              </a:ext>
            </a:extLst>
          </p:cNvPr>
          <p:cNvSpPr/>
          <p:nvPr/>
        </p:nvSpPr>
        <p:spPr bwMode="auto">
          <a:xfrm>
            <a:off x="604674" y="5584054"/>
            <a:ext cx="10461225" cy="636987"/>
          </a:xfrm>
          <a:prstGeom prst="roundRect">
            <a:avLst/>
          </a:prstGeom>
          <a:solidFill>
            <a:schemeClr val="accent5">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442DBD86-C168-4912-BFF4-8AE09E7AB7B4}"/>
              </a:ext>
            </a:extLst>
          </p:cNvPr>
          <p:cNvSpPr>
            <a:spLocks noGrp="1"/>
          </p:cNvSpPr>
          <p:nvPr>
            <p:ph type="title"/>
          </p:nvPr>
        </p:nvSpPr>
        <p:spPr/>
        <p:txBody>
          <a:bodyPr/>
          <a:lstStyle/>
          <a:p>
            <a:r>
              <a:rPr lang="en-US" dirty="0">
                <a:latin typeface="Calibri"/>
                <a:cs typeface="Calibri"/>
              </a:rPr>
              <a:t>NADIA: Second-line DTG vs DRV/RTV and TDF vs ZDV </a:t>
            </a:r>
            <a:r>
              <a:rPr lang="en-US" dirty="0"/>
              <a:t>After NNRTI Failure in Sub-Saharan Africa</a:t>
            </a:r>
            <a:endParaRPr lang="en-US" dirty="0">
              <a:latin typeface="Calibri"/>
              <a:cs typeface="Calibri"/>
            </a:endParaRPr>
          </a:p>
        </p:txBody>
      </p:sp>
      <p:sp>
        <p:nvSpPr>
          <p:cNvPr id="9" name="Content Placeholder 2">
            <a:extLst>
              <a:ext uri="{FF2B5EF4-FFF2-40B4-BE49-F238E27FC236}">
                <a16:creationId xmlns:a16="http://schemas.microsoft.com/office/drawing/2014/main" id="{5E0CC76D-FFDB-044F-848B-73D92EBBDC77}"/>
              </a:ext>
            </a:extLst>
          </p:cNvPr>
          <p:cNvSpPr>
            <a:spLocks noGrp="1"/>
          </p:cNvSpPr>
          <p:nvPr>
            <p:ph idx="1"/>
          </p:nvPr>
        </p:nvSpPr>
        <p:spPr>
          <a:xfrm>
            <a:off x="604675" y="1513047"/>
            <a:ext cx="10877529" cy="338224"/>
          </a:xfrm>
        </p:spPr>
        <p:txBody>
          <a:bodyPr/>
          <a:lstStyle/>
          <a:p>
            <a:pPr>
              <a:spcAft>
                <a:spcPts val="600"/>
              </a:spcAft>
            </a:pPr>
            <a:r>
              <a:rPr lang="en-US" sz="2200" dirty="0">
                <a:solidFill>
                  <a:srgbClr val="000000"/>
                </a:solidFill>
              </a:rPr>
              <a:t>Multicenter, 2 x 2 randomized, open-label, noninferiority phase III trial</a:t>
            </a:r>
          </a:p>
        </p:txBody>
      </p:sp>
      <p:sp>
        <p:nvSpPr>
          <p:cNvPr id="8" name="Text Box 15">
            <a:extLst>
              <a:ext uri="{FF2B5EF4-FFF2-40B4-BE49-F238E27FC236}">
                <a16:creationId xmlns:a16="http://schemas.microsoft.com/office/drawing/2014/main" id="{27A7520A-126C-F840-85EA-3903F72CB2CF}"/>
              </a:ext>
            </a:extLst>
          </p:cNvPr>
          <p:cNvSpPr txBox="1">
            <a:spLocks noChangeArrowheads="1"/>
          </p:cNvSpPr>
          <p:nvPr/>
        </p:nvSpPr>
        <p:spPr bwMode="auto">
          <a:xfrm>
            <a:off x="412751" y="641068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 </a:t>
            </a:r>
          </a:p>
        </p:txBody>
      </p:sp>
      <p:sp>
        <p:nvSpPr>
          <p:cNvPr id="10" name="Rectangle 6">
            <a:extLst>
              <a:ext uri="{FF2B5EF4-FFF2-40B4-BE49-F238E27FC236}">
                <a16:creationId xmlns:a16="http://schemas.microsoft.com/office/drawing/2014/main" id="{153FAC30-416E-A648-BD69-82F2DFDE4083}"/>
              </a:ext>
            </a:extLst>
          </p:cNvPr>
          <p:cNvSpPr>
            <a:spLocks noChangeArrowheads="1"/>
          </p:cNvSpPr>
          <p:nvPr/>
        </p:nvSpPr>
        <p:spPr bwMode="auto">
          <a:xfrm>
            <a:off x="4083136" y="2287106"/>
            <a:ext cx="1999009" cy="873001"/>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50 mg QD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235)</a:t>
            </a:r>
          </a:p>
        </p:txBody>
      </p:sp>
      <p:sp>
        <p:nvSpPr>
          <p:cNvPr id="11" name="Rectangle 7">
            <a:extLst>
              <a:ext uri="{FF2B5EF4-FFF2-40B4-BE49-F238E27FC236}">
                <a16:creationId xmlns:a16="http://schemas.microsoft.com/office/drawing/2014/main" id="{A84BB31F-29C6-AE4A-B582-C5679F93714D}"/>
              </a:ext>
            </a:extLst>
          </p:cNvPr>
          <p:cNvSpPr>
            <a:spLocks noChangeArrowheads="1"/>
          </p:cNvSpPr>
          <p:nvPr/>
        </p:nvSpPr>
        <p:spPr bwMode="auto">
          <a:xfrm>
            <a:off x="4083135" y="3447090"/>
            <a:ext cx="1999010" cy="875447"/>
          </a:xfrm>
          <a:prstGeom prst="rect">
            <a:avLst/>
          </a:prstGeom>
          <a:solidFill>
            <a:schemeClr val="accent3"/>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DRV/RTV</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800 mg/100 mg QD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(n = 229)</a:t>
            </a:r>
          </a:p>
        </p:txBody>
      </p:sp>
      <p:sp>
        <p:nvSpPr>
          <p:cNvPr id="12" name="Line 53">
            <a:extLst>
              <a:ext uri="{FF2B5EF4-FFF2-40B4-BE49-F238E27FC236}">
                <a16:creationId xmlns:a16="http://schemas.microsoft.com/office/drawing/2014/main" id="{48934C29-A5E9-7547-AB5F-9751686A6703}"/>
              </a:ext>
            </a:extLst>
          </p:cNvPr>
          <p:cNvSpPr>
            <a:spLocks noChangeShapeType="1"/>
          </p:cNvSpPr>
          <p:nvPr/>
        </p:nvSpPr>
        <p:spPr bwMode="auto">
          <a:xfrm>
            <a:off x="3390809" y="3409456"/>
            <a:ext cx="466725" cy="350838"/>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Line 54">
            <a:extLst>
              <a:ext uri="{FF2B5EF4-FFF2-40B4-BE49-F238E27FC236}">
                <a16:creationId xmlns:a16="http://schemas.microsoft.com/office/drawing/2014/main" id="{AFB1C721-F730-804C-BFEC-91550B175D5D}"/>
              </a:ext>
            </a:extLst>
          </p:cNvPr>
          <p:cNvSpPr>
            <a:spLocks noChangeShapeType="1"/>
          </p:cNvSpPr>
          <p:nvPr/>
        </p:nvSpPr>
        <p:spPr bwMode="auto">
          <a:xfrm flipV="1">
            <a:off x="3390809" y="2809382"/>
            <a:ext cx="466725" cy="347663"/>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4" name="Rectangle 13">
            <a:extLst>
              <a:ext uri="{FF2B5EF4-FFF2-40B4-BE49-F238E27FC236}">
                <a16:creationId xmlns:a16="http://schemas.microsoft.com/office/drawing/2014/main" id="{58B3B82B-A34A-6343-B201-7BCBF82F9276}"/>
              </a:ext>
            </a:extLst>
          </p:cNvPr>
          <p:cNvSpPr/>
          <p:nvPr/>
        </p:nvSpPr>
        <p:spPr>
          <a:xfrm>
            <a:off x="604674" y="2610898"/>
            <a:ext cx="2560533" cy="156966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Patients with HIV receiving TDF + 3TC or FTC + NNRTI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for ≥6 mo with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treatment failure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(HIV-1 RNA ≥1000 c/mL x 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464)</a:t>
            </a:r>
          </a:p>
        </p:txBody>
      </p:sp>
      <p:sp>
        <p:nvSpPr>
          <p:cNvPr id="16" name="Line 54">
            <a:extLst>
              <a:ext uri="{FF2B5EF4-FFF2-40B4-BE49-F238E27FC236}">
                <a16:creationId xmlns:a16="http://schemas.microsoft.com/office/drawing/2014/main" id="{1B2C9D54-EB69-BA48-AC2E-8832261C92FA}"/>
              </a:ext>
            </a:extLst>
          </p:cNvPr>
          <p:cNvSpPr>
            <a:spLocks noChangeShapeType="1"/>
          </p:cNvSpPr>
          <p:nvPr/>
        </p:nvSpPr>
        <p:spPr bwMode="auto">
          <a:xfrm flipV="1">
            <a:off x="10051455" y="3236496"/>
            <a:ext cx="374545" cy="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A15B1977-C4E6-A248-AA3A-E0E8D8D5B154}"/>
              </a:ext>
            </a:extLst>
          </p:cNvPr>
          <p:cNvSpPr txBox="1"/>
          <p:nvPr/>
        </p:nvSpPr>
        <p:spPr bwMode="auto">
          <a:xfrm>
            <a:off x="10446547" y="2950869"/>
            <a:ext cx="13161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Follow-up for 96 wk</a:t>
            </a:r>
          </a:p>
        </p:txBody>
      </p:sp>
      <p:sp>
        <p:nvSpPr>
          <p:cNvPr id="31" name="Content Placeholder 2">
            <a:extLst>
              <a:ext uri="{FF2B5EF4-FFF2-40B4-BE49-F238E27FC236}">
                <a16:creationId xmlns:a16="http://schemas.microsoft.com/office/drawing/2014/main" id="{758925D8-6568-014B-BCE6-4A460DBDE2F4}"/>
              </a:ext>
            </a:extLst>
          </p:cNvPr>
          <p:cNvSpPr txBox="1">
            <a:spLocks/>
          </p:cNvSpPr>
          <p:nvPr/>
        </p:nvSpPr>
        <p:spPr bwMode="auto">
          <a:xfrm>
            <a:off x="604674" y="4718317"/>
            <a:ext cx="10877529" cy="15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outcome: Wk 48 HIV-1 RNA &lt;400 c/mL by FDA snapshot</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CD4+ cell count ≤200 cells/mm</a:t>
            </a:r>
            <a:r>
              <a:rPr kumimoji="0" lang="en-US" altLang="en-US" sz="2000" b="0" i="0" u="none" strike="noStrike" kern="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51%; HIV-1 RNA ≥100,000 c/mL: 28%</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Baseline resistance: K65R/N, 50%; M184V/I, 86%; intermediate/high TDF resistance, 58%; </a:t>
            </a:r>
            <a:b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intermediate/high ZDV resistance, 18%</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2" name="Line 54">
            <a:extLst>
              <a:ext uri="{FF2B5EF4-FFF2-40B4-BE49-F238E27FC236}">
                <a16:creationId xmlns:a16="http://schemas.microsoft.com/office/drawing/2014/main" id="{B4A43BE9-10EC-9F4F-90BE-129F0BEADA6C}"/>
              </a:ext>
            </a:extLst>
          </p:cNvPr>
          <p:cNvSpPr>
            <a:spLocks noChangeShapeType="1"/>
          </p:cNvSpPr>
          <p:nvPr/>
        </p:nvSpPr>
        <p:spPr bwMode="auto">
          <a:xfrm>
            <a:off x="3578587" y="2307966"/>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 name="TextBox 32">
            <a:extLst>
              <a:ext uri="{FF2B5EF4-FFF2-40B4-BE49-F238E27FC236}">
                <a16:creationId xmlns:a16="http://schemas.microsoft.com/office/drawing/2014/main" id="{863B21AC-E767-4840-9C27-C66F4A4034E2}"/>
              </a:ext>
            </a:extLst>
          </p:cNvPr>
          <p:cNvSpPr txBox="1"/>
          <p:nvPr/>
        </p:nvSpPr>
        <p:spPr bwMode="auto">
          <a:xfrm>
            <a:off x="2742407" y="1949793"/>
            <a:ext cx="16723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Randomization 1</a:t>
            </a:r>
          </a:p>
        </p:txBody>
      </p:sp>
      <p:sp>
        <p:nvSpPr>
          <p:cNvPr id="28" name="Rectangle 6">
            <a:extLst>
              <a:ext uri="{FF2B5EF4-FFF2-40B4-BE49-F238E27FC236}">
                <a16:creationId xmlns:a16="http://schemas.microsoft.com/office/drawing/2014/main" id="{49C7E6D1-182A-E04C-9FB4-BEFAEC6752AD}"/>
              </a:ext>
            </a:extLst>
          </p:cNvPr>
          <p:cNvSpPr>
            <a:spLocks noChangeArrowheads="1"/>
          </p:cNvSpPr>
          <p:nvPr/>
        </p:nvSpPr>
        <p:spPr bwMode="auto">
          <a:xfrm>
            <a:off x="7157393" y="2021466"/>
            <a:ext cx="2869686" cy="525650"/>
          </a:xfrm>
          <a:prstGeom prst="rect">
            <a:avLst/>
          </a:prstGeom>
          <a:solidFill>
            <a:schemeClr val="accent4"/>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3TC/TDF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300 mg/300 mg QD</a:t>
            </a:r>
          </a:p>
        </p:txBody>
      </p:sp>
      <p:sp>
        <p:nvSpPr>
          <p:cNvPr id="29" name="Rectangle 7">
            <a:extLst>
              <a:ext uri="{FF2B5EF4-FFF2-40B4-BE49-F238E27FC236}">
                <a16:creationId xmlns:a16="http://schemas.microsoft.com/office/drawing/2014/main" id="{3F61F665-9A28-3442-BDFB-47CAC8575159}"/>
              </a:ext>
            </a:extLst>
          </p:cNvPr>
          <p:cNvSpPr>
            <a:spLocks noChangeArrowheads="1"/>
          </p:cNvSpPr>
          <p:nvPr/>
        </p:nvSpPr>
        <p:spPr bwMode="auto">
          <a:xfrm>
            <a:off x="7157392" y="2629861"/>
            <a:ext cx="2869687" cy="527123"/>
          </a:xfrm>
          <a:prstGeom prst="rect">
            <a:avLst/>
          </a:prstGeom>
          <a:solidFill>
            <a:schemeClr val="accent6"/>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3TC/ZDV*</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150 mg/300 mg BID</a:t>
            </a:r>
            <a:endPar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9" name="Rectangle 6">
            <a:extLst>
              <a:ext uri="{FF2B5EF4-FFF2-40B4-BE49-F238E27FC236}">
                <a16:creationId xmlns:a16="http://schemas.microsoft.com/office/drawing/2014/main" id="{AB93CC00-DFD1-7C49-B05D-FE3FAB440587}"/>
              </a:ext>
            </a:extLst>
          </p:cNvPr>
          <p:cNvSpPr>
            <a:spLocks noChangeArrowheads="1"/>
          </p:cNvSpPr>
          <p:nvPr/>
        </p:nvSpPr>
        <p:spPr bwMode="auto">
          <a:xfrm>
            <a:off x="7157392" y="3326364"/>
            <a:ext cx="2869686" cy="525650"/>
          </a:xfrm>
          <a:prstGeom prst="rect">
            <a:avLst/>
          </a:prstGeom>
          <a:solidFill>
            <a:schemeClr val="accent4"/>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3TC/TDF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300 mg/300 mg QD</a:t>
            </a: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0" name="Rectangle 7">
            <a:extLst>
              <a:ext uri="{FF2B5EF4-FFF2-40B4-BE49-F238E27FC236}">
                <a16:creationId xmlns:a16="http://schemas.microsoft.com/office/drawing/2014/main" id="{FF728095-CC11-5841-91F0-4425EFD88E07}"/>
              </a:ext>
            </a:extLst>
          </p:cNvPr>
          <p:cNvSpPr>
            <a:spLocks noChangeArrowheads="1"/>
          </p:cNvSpPr>
          <p:nvPr/>
        </p:nvSpPr>
        <p:spPr bwMode="auto">
          <a:xfrm>
            <a:off x="7157391" y="3934759"/>
            <a:ext cx="2869687" cy="527123"/>
          </a:xfrm>
          <a:prstGeom prst="rect">
            <a:avLst/>
          </a:prstGeom>
          <a:solidFill>
            <a:schemeClr val="accent6"/>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3TC/ZDV*</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150 mg/300 mg BID</a:t>
            </a:r>
            <a:endPar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 name="TextBox 2">
            <a:extLst>
              <a:ext uri="{FF2B5EF4-FFF2-40B4-BE49-F238E27FC236}">
                <a16:creationId xmlns:a16="http://schemas.microsoft.com/office/drawing/2014/main" id="{9CB2E080-3748-304B-9C2D-308DAF32E098}"/>
              </a:ext>
            </a:extLst>
          </p:cNvPr>
          <p:cNvSpPr txBox="1"/>
          <p:nvPr/>
        </p:nvSpPr>
        <p:spPr bwMode="auto">
          <a:xfrm>
            <a:off x="7157392" y="4455547"/>
            <a:ext cx="28696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*TDF added to 3TC/ZDV if HBV coinfection.</a:t>
            </a:r>
          </a:p>
        </p:txBody>
      </p:sp>
      <p:sp>
        <p:nvSpPr>
          <p:cNvPr id="41" name="TextBox 40">
            <a:extLst>
              <a:ext uri="{FF2B5EF4-FFF2-40B4-BE49-F238E27FC236}">
                <a16:creationId xmlns:a16="http://schemas.microsoft.com/office/drawing/2014/main" id="{3A848103-5094-024C-BE77-C38F24BBFC8D}"/>
              </a:ext>
            </a:extLst>
          </p:cNvPr>
          <p:cNvSpPr txBox="1"/>
          <p:nvPr/>
        </p:nvSpPr>
        <p:spPr bwMode="auto">
          <a:xfrm>
            <a:off x="5569557" y="1951143"/>
            <a:ext cx="16723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Randomization 2</a:t>
            </a:r>
          </a:p>
        </p:txBody>
      </p:sp>
      <p:sp>
        <p:nvSpPr>
          <p:cNvPr id="42" name="Line 54">
            <a:extLst>
              <a:ext uri="{FF2B5EF4-FFF2-40B4-BE49-F238E27FC236}">
                <a16:creationId xmlns:a16="http://schemas.microsoft.com/office/drawing/2014/main" id="{9726649E-E38C-694F-80EA-870631FD248B}"/>
              </a:ext>
            </a:extLst>
          </p:cNvPr>
          <p:cNvSpPr>
            <a:spLocks noChangeShapeType="1"/>
          </p:cNvSpPr>
          <p:nvPr/>
        </p:nvSpPr>
        <p:spPr bwMode="auto">
          <a:xfrm>
            <a:off x="6506831" y="2237363"/>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Line 53">
            <a:extLst>
              <a:ext uri="{FF2B5EF4-FFF2-40B4-BE49-F238E27FC236}">
                <a16:creationId xmlns:a16="http://schemas.microsoft.com/office/drawing/2014/main" id="{041FC691-FB61-6E4C-9AE1-7F12B1FA57CB}"/>
              </a:ext>
            </a:extLst>
          </p:cNvPr>
          <p:cNvSpPr>
            <a:spLocks noChangeShapeType="1"/>
          </p:cNvSpPr>
          <p:nvPr/>
        </p:nvSpPr>
        <p:spPr bwMode="auto">
          <a:xfrm>
            <a:off x="6363751" y="2842224"/>
            <a:ext cx="556107" cy="20602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4" name="Line 54">
            <a:extLst>
              <a:ext uri="{FF2B5EF4-FFF2-40B4-BE49-F238E27FC236}">
                <a16:creationId xmlns:a16="http://schemas.microsoft.com/office/drawing/2014/main" id="{B18B220A-92A4-7547-B543-011AEBC083E0}"/>
              </a:ext>
            </a:extLst>
          </p:cNvPr>
          <p:cNvSpPr>
            <a:spLocks noChangeShapeType="1"/>
          </p:cNvSpPr>
          <p:nvPr/>
        </p:nvSpPr>
        <p:spPr bwMode="auto">
          <a:xfrm flipV="1">
            <a:off x="6363751" y="2360504"/>
            <a:ext cx="509774" cy="229308"/>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5" name="Line 53">
            <a:extLst>
              <a:ext uri="{FF2B5EF4-FFF2-40B4-BE49-F238E27FC236}">
                <a16:creationId xmlns:a16="http://schemas.microsoft.com/office/drawing/2014/main" id="{2B58CF3D-9D7D-584C-92A9-A410828E942D}"/>
              </a:ext>
            </a:extLst>
          </p:cNvPr>
          <p:cNvSpPr>
            <a:spLocks noChangeShapeType="1"/>
          </p:cNvSpPr>
          <p:nvPr/>
        </p:nvSpPr>
        <p:spPr bwMode="auto">
          <a:xfrm>
            <a:off x="6389285" y="4020426"/>
            <a:ext cx="556107" cy="20602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6" name="Line 54">
            <a:extLst>
              <a:ext uri="{FF2B5EF4-FFF2-40B4-BE49-F238E27FC236}">
                <a16:creationId xmlns:a16="http://schemas.microsoft.com/office/drawing/2014/main" id="{77E3B57A-1353-4E42-B4B6-ADF1267D4ADC}"/>
              </a:ext>
            </a:extLst>
          </p:cNvPr>
          <p:cNvSpPr>
            <a:spLocks noChangeShapeType="1"/>
          </p:cNvSpPr>
          <p:nvPr/>
        </p:nvSpPr>
        <p:spPr bwMode="auto">
          <a:xfrm flipV="1">
            <a:off x="6389285" y="3538706"/>
            <a:ext cx="509774" cy="229308"/>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0" name="Group 29">
            <a:extLst>
              <a:ext uri="{FF2B5EF4-FFF2-40B4-BE49-F238E27FC236}">
                <a16:creationId xmlns:a16="http://schemas.microsoft.com/office/drawing/2014/main" id="{771A559D-309E-4DE3-AACE-6FC2D92E3A94}"/>
              </a:ext>
            </a:extLst>
          </p:cNvPr>
          <p:cNvGrpSpPr/>
          <p:nvPr/>
        </p:nvGrpSpPr>
        <p:grpSpPr>
          <a:xfrm>
            <a:off x="9392911" y="6207927"/>
            <a:ext cx="2488502" cy="454909"/>
            <a:chOff x="9392911" y="6207927"/>
            <a:chExt cx="2488502" cy="454909"/>
          </a:xfrm>
        </p:grpSpPr>
        <p:pic>
          <p:nvPicPr>
            <p:cNvPr id="34" name="Picture 33" descr="A picture containing text, ax, wheel&#10;&#10;Description automatically generated">
              <a:extLst>
                <a:ext uri="{FF2B5EF4-FFF2-40B4-BE49-F238E27FC236}">
                  <a16:creationId xmlns:a16="http://schemas.microsoft.com/office/drawing/2014/main" id="{96D6D11D-B3C7-4438-AA19-8C22993215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38" name="Rectangle 37">
              <a:extLst>
                <a:ext uri="{FF2B5EF4-FFF2-40B4-BE49-F238E27FC236}">
                  <a16:creationId xmlns:a16="http://schemas.microsoft.com/office/drawing/2014/main" id="{358B8F1A-BC62-4B76-8D52-3EB4A8A5E9A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861549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77D7-CBF2-4E8D-98BB-2CDC79273E8A}"/>
              </a:ext>
            </a:extLst>
          </p:cNvPr>
          <p:cNvSpPr>
            <a:spLocks noGrp="1"/>
          </p:cNvSpPr>
          <p:nvPr>
            <p:ph type="title"/>
          </p:nvPr>
        </p:nvSpPr>
        <p:spPr/>
        <p:txBody>
          <a:bodyPr/>
          <a:lstStyle/>
          <a:p>
            <a:r>
              <a:rPr lang="en-US" dirty="0"/>
              <a:t>NADIA Wk 48: After NNRTI Failure, Second-line DTG or DRV/RTV + 2 NRTIs Effective Regardless of NRTI Activity </a:t>
            </a:r>
          </a:p>
        </p:txBody>
      </p:sp>
      <p:sp>
        <p:nvSpPr>
          <p:cNvPr id="4" name="Content Placeholder 3">
            <a:extLst>
              <a:ext uri="{FF2B5EF4-FFF2-40B4-BE49-F238E27FC236}">
                <a16:creationId xmlns:a16="http://schemas.microsoft.com/office/drawing/2014/main" id="{BD4B7E69-51F8-4D60-91BF-DF68F9761998}"/>
              </a:ext>
            </a:extLst>
          </p:cNvPr>
          <p:cNvSpPr>
            <a:spLocks noGrp="1"/>
          </p:cNvSpPr>
          <p:nvPr>
            <p:ph idx="1"/>
          </p:nvPr>
        </p:nvSpPr>
        <p:spPr/>
        <p:txBody>
          <a:bodyPr/>
          <a:lstStyle/>
          <a:p>
            <a:pPr>
              <a:spcAft>
                <a:spcPts val="0"/>
              </a:spcAft>
            </a:pPr>
            <a:r>
              <a:rPr lang="en-US" sz="2400" dirty="0"/>
              <a:t>Wk 48 HIV-1 RNA &lt;400 c/mL: </a:t>
            </a:r>
            <a:r>
              <a:rPr lang="en-US" sz="2400" b="1" dirty="0">
                <a:solidFill>
                  <a:schemeClr val="accent1"/>
                </a:solidFill>
              </a:rPr>
              <a:t>90.2% with DTG </a:t>
            </a:r>
            <a:r>
              <a:rPr lang="en-US" sz="2400" dirty="0"/>
              <a:t>vs </a:t>
            </a:r>
            <a:r>
              <a:rPr lang="en-US" sz="2400" b="1" dirty="0">
                <a:solidFill>
                  <a:schemeClr val="accent3"/>
                </a:solidFill>
              </a:rPr>
              <a:t>91.7% with DRV/RTV </a:t>
            </a:r>
            <a:r>
              <a:rPr lang="en-US" sz="2400" dirty="0"/>
              <a:t>(</a:t>
            </a:r>
            <a:r>
              <a:rPr lang="en-US" sz="2400" i="1" dirty="0"/>
              <a:t>P</a:t>
            </a:r>
            <a:r>
              <a:rPr lang="en-US" sz="2400" dirty="0"/>
              <a:t> = .58) and </a:t>
            </a:r>
            <a:r>
              <a:rPr lang="en-US" sz="2400" b="1" dirty="0">
                <a:solidFill>
                  <a:schemeClr val="accent4"/>
                </a:solidFill>
              </a:rPr>
              <a:t>92.3% with TDF </a:t>
            </a:r>
            <a:r>
              <a:rPr lang="en-US" sz="2400" dirty="0"/>
              <a:t>vs </a:t>
            </a:r>
            <a:r>
              <a:rPr lang="en-US" sz="2400" b="1" dirty="0">
                <a:solidFill>
                  <a:schemeClr val="accent6"/>
                </a:solidFill>
              </a:rPr>
              <a:t>89.6% with ZDV </a:t>
            </a:r>
            <a:r>
              <a:rPr lang="en-US" sz="2400" dirty="0"/>
              <a:t>(</a:t>
            </a:r>
            <a:r>
              <a:rPr lang="en-US" sz="2400" i="1" dirty="0"/>
              <a:t>P</a:t>
            </a:r>
            <a:r>
              <a:rPr lang="en-US" sz="2400" dirty="0"/>
              <a:t> = .32)</a:t>
            </a:r>
          </a:p>
          <a:p>
            <a:pPr lvl="1">
              <a:spcAft>
                <a:spcPts val="0"/>
              </a:spcAft>
            </a:pPr>
            <a:r>
              <a:rPr lang="en-US" sz="2200" dirty="0"/>
              <a:t>Resistance: n = 4 in DTG arm (3 received ZDV, 1 received TDF; history of intermittent adherence), n = 0 in DRV arm</a:t>
            </a:r>
          </a:p>
        </p:txBody>
      </p:sp>
      <p:sp>
        <p:nvSpPr>
          <p:cNvPr id="10" name="Text Box 15">
            <a:extLst>
              <a:ext uri="{FF2B5EF4-FFF2-40B4-BE49-F238E27FC236}">
                <a16:creationId xmlns:a16="http://schemas.microsoft.com/office/drawing/2014/main" id="{83290E74-97C4-4C5A-8A9C-37F208895299}"/>
              </a:ext>
            </a:extLst>
          </p:cNvPr>
          <p:cNvSpPr txBox="1">
            <a:spLocks noChangeArrowheads="1"/>
          </p:cNvSpPr>
          <p:nvPr/>
        </p:nvSpPr>
        <p:spPr bwMode="auto">
          <a:xfrm>
            <a:off x="414045" y="6422843"/>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a:t>
            </a:r>
          </a:p>
        </p:txBody>
      </p:sp>
      <p:cxnSp>
        <p:nvCxnSpPr>
          <p:cNvPr id="13" name="Straight Connector 12">
            <a:extLst>
              <a:ext uri="{FF2B5EF4-FFF2-40B4-BE49-F238E27FC236}">
                <a16:creationId xmlns:a16="http://schemas.microsoft.com/office/drawing/2014/main" id="{6FE49809-10A4-0F47-A20E-F1CA1423F9BD}"/>
              </a:ext>
            </a:extLst>
          </p:cNvPr>
          <p:cNvCxnSpPr>
            <a:cxnSpLocks/>
          </p:cNvCxnSpPr>
          <p:nvPr/>
        </p:nvCxnSpPr>
        <p:spPr bwMode="auto">
          <a:xfrm>
            <a:off x="6275001" y="5891842"/>
            <a:ext cx="3065251"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F16ACBF-66F5-EA42-83A4-2175635D04B2}"/>
              </a:ext>
            </a:extLst>
          </p:cNvPr>
          <p:cNvCxnSpPr>
            <a:cxnSpLocks/>
          </p:cNvCxnSpPr>
          <p:nvPr/>
        </p:nvCxnSpPr>
        <p:spPr bwMode="auto">
          <a:xfrm flipV="1">
            <a:off x="7501101" y="3372928"/>
            <a:ext cx="0" cy="2518913"/>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4A70ECA-0325-4543-8CE6-06040D2F2C7D}"/>
              </a:ext>
            </a:extLst>
          </p:cNvPr>
          <p:cNvCxnSpPr>
            <a:cxnSpLocks/>
          </p:cNvCxnSpPr>
          <p:nvPr/>
        </p:nvCxnSpPr>
        <p:spPr bwMode="auto">
          <a:xfrm>
            <a:off x="6283627"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B4C7CD5-B8CD-B445-B53B-A69A76BB2536}"/>
              </a:ext>
            </a:extLst>
          </p:cNvPr>
          <p:cNvCxnSpPr>
            <a:cxnSpLocks/>
          </p:cNvCxnSpPr>
          <p:nvPr/>
        </p:nvCxnSpPr>
        <p:spPr bwMode="auto">
          <a:xfrm>
            <a:off x="6891502"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2A066D3-40B2-A242-A075-19AF0F454A93}"/>
              </a:ext>
            </a:extLst>
          </p:cNvPr>
          <p:cNvCxnSpPr>
            <a:cxnSpLocks/>
          </p:cNvCxnSpPr>
          <p:nvPr/>
        </p:nvCxnSpPr>
        <p:spPr bwMode="auto">
          <a:xfrm>
            <a:off x="7501101"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10BBAF99-704A-204B-B5B3-92F4A85E246A}"/>
              </a:ext>
            </a:extLst>
          </p:cNvPr>
          <p:cNvCxnSpPr>
            <a:cxnSpLocks/>
          </p:cNvCxnSpPr>
          <p:nvPr/>
        </p:nvCxnSpPr>
        <p:spPr bwMode="auto">
          <a:xfrm>
            <a:off x="8107252"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CD434275-3D1B-3D45-AC3F-FCBF70303AD4}"/>
              </a:ext>
            </a:extLst>
          </p:cNvPr>
          <p:cNvCxnSpPr>
            <a:cxnSpLocks/>
          </p:cNvCxnSpPr>
          <p:nvPr/>
        </p:nvCxnSpPr>
        <p:spPr bwMode="auto">
          <a:xfrm>
            <a:off x="8715127"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DB677154-DDC5-144D-A2D9-06B063C1A116}"/>
              </a:ext>
            </a:extLst>
          </p:cNvPr>
          <p:cNvCxnSpPr>
            <a:cxnSpLocks/>
          </p:cNvCxnSpPr>
          <p:nvPr/>
        </p:nvCxnSpPr>
        <p:spPr bwMode="auto">
          <a:xfrm>
            <a:off x="9323000"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Arrow Connector 25">
            <a:extLst>
              <a:ext uri="{FF2B5EF4-FFF2-40B4-BE49-F238E27FC236}">
                <a16:creationId xmlns:a16="http://schemas.microsoft.com/office/drawing/2014/main" id="{30730548-9628-C34A-A73F-7213FA0E3ED1}"/>
              </a:ext>
            </a:extLst>
          </p:cNvPr>
          <p:cNvCxnSpPr/>
          <p:nvPr/>
        </p:nvCxnSpPr>
        <p:spPr bwMode="auto">
          <a:xfrm flipH="1">
            <a:off x="6200237" y="6210300"/>
            <a:ext cx="1233577" cy="0"/>
          </a:xfrm>
          <a:prstGeom prst="straightConnector1">
            <a:avLst/>
          </a:prstGeom>
          <a:noFill/>
          <a:ln w="28575" cap="flat" cmpd="sng" algn="ctr">
            <a:solidFill>
              <a:schemeClr val="bg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722C0432-542F-D04E-9B9E-F372960CEBEB}"/>
              </a:ext>
            </a:extLst>
          </p:cNvPr>
          <p:cNvCxnSpPr>
            <a:cxnSpLocks/>
          </p:cNvCxnSpPr>
          <p:nvPr/>
        </p:nvCxnSpPr>
        <p:spPr bwMode="auto">
          <a:xfrm>
            <a:off x="7544232" y="6206706"/>
            <a:ext cx="1856405" cy="0"/>
          </a:xfrm>
          <a:prstGeom prst="straightConnector1">
            <a:avLst/>
          </a:prstGeom>
          <a:noFill/>
          <a:ln w="28575" cap="flat" cmpd="sng" algn="ctr">
            <a:solidFill>
              <a:schemeClr val="bg1"/>
            </a:solidFill>
            <a:prstDash val="solid"/>
            <a:round/>
            <a:headEnd type="none" w="med" len="med"/>
            <a:tailEnd type="triangle"/>
          </a:ln>
          <a:effectLst/>
        </p:spPr>
      </p:cxnSp>
      <p:sp>
        <p:nvSpPr>
          <p:cNvPr id="30" name="TextBox 29">
            <a:extLst>
              <a:ext uri="{FF2B5EF4-FFF2-40B4-BE49-F238E27FC236}">
                <a16:creationId xmlns:a16="http://schemas.microsoft.com/office/drawing/2014/main" id="{99D17981-52D9-174C-85F8-C02C80A4FB06}"/>
              </a:ext>
            </a:extLst>
          </p:cNvPr>
          <p:cNvSpPr txBox="1"/>
          <p:nvPr/>
        </p:nvSpPr>
        <p:spPr bwMode="auto">
          <a:xfrm>
            <a:off x="5655048" y="6183103"/>
            <a:ext cx="1778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DRV/RTV Better</a:t>
            </a:r>
          </a:p>
        </p:txBody>
      </p:sp>
      <p:sp>
        <p:nvSpPr>
          <p:cNvPr id="31" name="TextBox 30">
            <a:extLst>
              <a:ext uri="{FF2B5EF4-FFF2-40B4-BE49-F238E27FC236}">
                <a16:creationId xmlns:a16="http://schemas.microsoft.com/office/drawing/2014/main" id="{570C264A-824D-C34F-B550-6BB051536C6E}"/>
              </a:ext>
            </a:extLst>
          </p:cNvPr>
          <p:cNvSpPr txBox="1"/>
          <p:nvPr/>
        </p:nvSpPr>
        <p:spPr bwMode="auto">
          <a:xfrm>
            <a:off x="7544231" y="6183101"/>
            <a:ext cx="2111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DTG Better</a:t>
            </a:r>
          </a:p>
        </p:txBody>
      </p:sp>
      <p:sp>
        <p:nvSpPr>
          <p:cNvPr id="32" name="TextBox 31">
            <a:extLst>
              <a:ext uri="{FF2B5EF4-FFF2-40B4-BE49-F238E27FC236}">
                <a16:creationId xmlns:a16="http://schemas.microsoft.com/office/drawing/2014/main" id="{688910D6-C9D5-F248-ABA2-DA9190C40F20}"/>
              </a:ext>
            </a:extLst>
          </p:cNvPr>
          <p:cNvSpPr txBox="1"/>
          <p:nvPr/>
        </p:nvSpPr>
        <p:spPr bwMode="auto">
          <a:xfrm>
            <a:off x="6041537"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3" name="TextBox 32">
            <a:extLst>
              <a:ext uri="{FF2B5EF4-FFF2-40B4-BE49-F238E27FC236}">
                <a16:creationId xmlns:a16="http://schemas.microsoft.com/office/drawing/2014/main" id="{D0B66978-C195-F34A-A9A4-835B7594F2B0}"/>
              </a:ext>
            </a:extLst>
          </p:cNvPr>
          <p:cNvSpPr txBox="1"/>
          <p:nvPr/>
        </p:nvSpPr>
        <p:spPr bwMode="auto">
          <a:xfrm>
            <a:off x="6654355"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34" name="TextBox 33">
            <a:extLst>
              <a:ext uri="{FF2B5EF4-FFF2-40B4-BE49-F238E27FC236}">
                <a16:creationId xmlns:a16="http://schemas.microsoft.com/office/drawing/2014/main" id="{E0B5B2C8-D7DE-334F-9131-A2665D3A3681}"/>
              </a:ext>
            </a:extLst>
          </p:cNvPr>
          <p:cNvSpPr txBox="1"/>
          <p:nvPr/>
        </p:nvSpPr>
        <p:spPr bwMode="auto">
          <a:xfrm>
            <a:off x="7267173"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5" name="TextBox 34">
            <a:extLst>
              <a:ext uri="{FF2B5EF4-FFF2-40B4-BE49-F238E27FC236}">
                <a16:creationId xmlns:a16="http://schemas.microsoft.com/office/drawing/2014/main" id="{E2A046FC-1ADE-CF43-81C9-F2F7D04595F4}"/>
              </a:ext>
            </a:extLst>
          </p:cNvPr>
          <p:cNvSpPr txBox="1"/>
          <p:nvPr/>
        </p:nvSpPr>
        <p:spPr bwMode="auto">
          <a:xfrm>
            <a:off x="7879991"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36" name="TextBox 35">
            <a:extLst>
              <a:ext uri="{FF2B5EF4-FFF2-40B4-BE49-F238E27FC236}">
                <a16:creationId xmlns:a16="http://schemas.microsoft.com/office/drawing/2014/main" id="{4780D0B4-E9C8-9444-AD84-17A80BBB4649}"/>
              </a:ext>
            </a:extLst>
          </p:cNvPr>
          <p:cNvSpPr txBox="1"/>
          <p:nvPr/>
        </p:nvSpPr>
        <p:spPr bwMode="auto">
          <a:xfrm>
            <a:off x="8492809"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7" name="TextBox 36">
            <a:extLst>
              <a:ext uri="{FF2B5EF4-FFF2-40B4-BE49-F238E27FC236}">
                <a16:creationId xmlns:a16="http://schemas.microsoft.com/office/drawing/2014/main" id="{5568E7BD-004B-2C4E-98F9-17857CF9B7CC}"/>
              </a:ext>
            </a:extLst>
          </p:cNvPr>
          <p:cNvSpPr txBox="1"/>
          <p:nvPr/>
        </p:nvSpPr>
        <p:spPr bwMode="auto">
          <a:xfrm>
            <a:off x="9105628"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cxnSp>
        <p:nvCxnSpPr>
          <p:cNvPr id="39" name="Straight Arrow Connector 38">
            <a:extLst>
              <a:ext uri="{FF2B5EF4-FFF2-40B4-BE49-F238E27FC236}">
                <a16:creationId xmlns:a16="http://schemas.microsoft.com/office/drawing/2014/main" id="{F09C69F7-8F79-164B-AD24-AF29747B3F59}"/>
              </a:ext>
            </a:extLst>
          </p:cNvPr>
          <p:cNvCxnSpPr/>
          <p:nvPr/>
        </p:nvCxnSpPr>
        <p:spPr bwMode="auto">
          <a:xfrm>
            <a:off x="6283627" y="5813396"/>
            <a:ext cx="3039373" cy="0"/>
          </a:xfrm>
          <a:prstGeom prst="straightConnector1">
            <a:avLst/>
          </a:prstGeom>
          <a:noFill/>
          <a:ln w="28575" cap="flat" cmpd="sng" algn="ctr">
            <a:solidFill>
              <a:schemeClr val="bg1"/>
            </a:solidFill>
            <a:prstDash val="solid"/>
            <a:round/>
            <a:headEnd type="none" w="med" len="med"/>
            <a:tailEnd type="triangle"/>
          </a:ln>
          <a:effectLst/>
        </p:spPr>
      </p:cxnSp>
      <p:cxnSp>
        <p:nvCxnSpPr>
          <p:cNvPr id="41" name="Straight Connector 40">
            <a:extLst>
              <a:ext uri="{FF2B5EF4-FFF2-40B4-BE49-F238E27FC236}">
                <a16:creationId xmlns:a16="http://schemas.microsoft.com/office/drawing/2014/main" id="{6CEB6F05-5E00-D44B-B24D-FCA8A1FEC976}"/>
              </a:ext>
            </a:extLst>
          </p:cNvPr>
          <p:cNvCxnSpPr/>
          <p:nvPr/>
        </p:nvCxnSpPr>
        <p:spPr bwMode="auto">
          <a:xfrm>
            <a:off x="6834277" y="5607170"/>
            <a:ext cx="823823"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7035609B-FF45-BE4C-8212-ED645614FBED}"/>
              </a:ext>
            </a:extLst>
          </p:cNvPr>
          <p:cNvCxnSpPr>
            <a:cxnSpLocks/>
          </p:cNvCxnSpPr>
          <p:nvPr/>
        </p:nvCxnSpPr>
        <p:spPr bwMode="auto">
          <a:xfrm>
            <a:off x="6959071" y="5423140"/>
            <a:ext cx="920920"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B298E5AE-04C4-3349-9988-05E31101F18B}"/>
              </a:ext>
            </a:extLst>
          </p:cNvPr>
          <p:cNvCxnSpPr>
            <a:cxnSpLocks/>
          </p:cNvCxnSpPr>
          <p:nvPr/>
        </p:nvCxnSpPr>
        <p:spPr bwMode="auto">
          <a:xfrm>
            <a:off x="7197640" y="5006196"/>
            <a:ext cx="978046"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3301DDA-A41F-4040-9C17-8FE8E3AC8246}"/>
              </a:ext>
            </a:extLst>
          </p:cNvPr>
          <p:cNvCxnSpPr>
            <a:cxnSpLocks/>
          </p:cNvCxnSpPr>
          <p:nvPr/>
        </p:nvCxnSpPr>
        <p:spPr bwMode="auto">
          <a:xfrm>
            <a:off x="6717243" y="4813539"/>
            <a:ext cx="826988"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1ABD943D-B1ED-2449-86F6-7845A1960863}"/>
              </a:ext>
            </a:extLst>
          </p:cNvPr>
          <p:cNvCxnSpPr>
            <a:cxnSpLocks/>
          </p:cNvCxnSpPr>
          <p:nvPr/>
        </p:nvCxnSpPr>
        <p:spPr bwMode="auto">
          <a:xfrm>
            <a:off x="7023192" y="4241321"/>
            <a:ext cx="762869"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192685FB-FB70-C741-8CE3-9CF9CD301333}"/>
              </a:ext>
            </a:extLst>
          </p:cNvPr>
          <p:cNvCxnSpPr>
            <a:cxnSpLocks/>
          </p:cNvCxnSpPr>
          <p:nvPr/>
        </p:nvCxnSpPr>
        <p:spPr bwMode="auto">
          <a:xfrm>
            <a:off x="6798184" y="4436853"/>
            <a:ext cx="1309068"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80F5902-0CD3-CB49-B162-36C72BB9C2C2}"/>
              </a:ext>
            </a:extLst>
          </p:cNvPr>
          <p:cNvCxnSpPr>
            <a:cxnSpLocks/>
          </p:cNvCxnSpPr>
          <p:nvPr/>
        </p:nvCxnSpPr>
        <p:spPr bwMode="auto">
          <a:xfrm>
            <a:off x="6930934" y="3864635"/>
            <a:ext cx="957683"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0ECD0F17-1994-3243-A195-029F1EC8D529}"/>
              </a:ext>
            </a:extLst>
          </p:cNvPr>
          <p:cNvCxnSpPr>
            <a:cxnSpLocks/>
          </p:cNvCxnSpPr>
          <p:nvPr/>
        </p:nvCxnSpPr>
        <p:spPr bwMode="auto">
          <a:xfrm>
            <a:off x="6973876" y="3671978"/>
            <a:ext cx="829437" cy="0"/>
          </a:xfrm>
          <a:prstGeom prst="line">
            <a:avLst/>
          </a:prstGeom>
          <a:noFill/>
          <a:ln w="28575" cap="flat" cmpd="sng" algn="ctr">
            <a:solidFill>
              <a:schemeClr val="bg1"/>
            </a:solidFill>
            <a:prstDash val="solid"/>
            <a:round/>
            <a:headEnd type="none" w="med" len="med"/>
            <a:tailEnd type="none" w="med" len="med"/>
          </a:ln>
          <a:effectLst/>
        </p:spPr>
      </p:cxnSp>
      <p:sp>
        <p:nvSpPr>
          <p:cNvPr id="56" name="Oval 55">
            <a:extLst>
              <a:ext uri="{FF2B5EF4-FFF2-40B4-BE49-F238E27FC236}">
                <a16:creationId xmlns:a16="http://schemas.microsoft.com/office/drawing/2014/main" id="{1D75BC6D-B471-2C45-93A1-238B9EBB3EF0}"/>
              </a:ext>
            </a:extLst>
          </p:cNvPr>
          <p:cNvSpPr/>
          <p:nvPr/>
        </p:nvSpPr>
        <p:spPr bwMode="auto">
          <a:xfrm>
            <a:off x="7374146" y="363174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Oval 56">
            <a:extLst>
              <a:ext uri="{FF2B5EF4-FFF2-40B4-BE49-F238E27FC236}">
                <a16:creationId xmlns:a16="http://schemas.microsoft.com/office/drawing/2014/main" id="{8F2D7F62-ECCE-9540-B4F9-8CBA69A1CFCF}"/>
              </a:ext>
            </a:extLst>
          </p:cNvPr>
          <p:cNvSpPr/>
          <p:nvPr/>
        </p:nvSpPr>
        <p:spPr bwMode="auto">
          <a:xfrm>
            <a:off x="7368050" y="3825924"/>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8" name="Oval 57">
            <a:extLst>
              <a:ext uri="{FF2B5EF4-FFF2-40B4-BE49-F238E27FC236}">
                <a16:creationId xmlns:a16="http://schemas.microsoft.com/office/drawing/2014/main" id="{6BA532F5-D013-4A49-B99B-257EF4ED2B1F}"/>
              </a:ext>
            </a:extLst>
          </p:cNvPr>
          <p:cNvSpPr/>
          <p:nvPr/>
        </p:nvSpPr>
        <p:spPr bwMode="auto">
          <a:xfrm>
            <a:off x="7360662" y="4208335"/>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9" name="Oval 58">
            <a:extLst>
              <a:ext uri="{FF2B5EF4-FFF2-40B4-BE49-F238E27FC236}">
                <a16:creationId xmlns:a16="http://schemas.microsoft.com/office/drawing/2014/main" id="{7D977CD1-5477-A541-BA2C-45550F1B368A}"/>
              </a:ext>
            </a:extLst>
          </p:cNvPr>
          <p:cNvSpPr/>
          <p:nvPr/>
        </p:nvSpPr>
        <p:spPr bwMode="auto">
          <a:xfrm>
            <a:off x="7404626" y="439904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Oval 59">
            <a:extLst>
              <a:ext uri="{FF2B5EF4-FFF2-40B4-BE49-F238E27FC236}">
                <a16:creationId xmlns:a16="http://schemas.microsoft.com/office/drawing/2014/main" id="{A0E92940-CF7D-D548-B18C-132297A3A2BB}"/>
              </a:ext>
            </a:extLst>
          </p:cNvPr>
          <p:cNvSpPr/>
          <p:nvPr/>
        </p:nvSpPr>
        <p:spPr bwMode="auto">
          <a:xfrm>
            <a:off x="7105538" y="4767585"/>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Oval 60">
            <a:extLst>
              <a:ext uri="{FF2B5EF4-FFF2-40B4-BE49-F238E27FC236}">
                <a16:creationId xmlns:a16="http://schemas.microsoft.com/office/drawing/2014/main" id="{EED336E5-DA10-924D-9086-99DE9CA9E4D5}"/>
              </a:ext>
            </a:extLst>
          </p:cNvPr>
          <p:cNvSpPr/>
          <p:nvPr/>
        </p:nvSpPr>
        <p:spPr bwMode="auto">
          <a:xfrm>
            <a:off x="7636150" y="496125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Oval 61">
            <a:extLst>
              <a:ext uri="{FF2B5EF4-FFF2-40B4-BE49-F238E27FC236}">
                <a16:creationId xmlns:a16="http://schemas.microsoft.com/office/drawing/2014/main" id="{FE92B6BB-89A9-074D-BA37-EDFA0CD906D4}"/>
              </a:ext>
            </a:extLst>
          </p:cNvPr>
          <p:cNvSpPr/>
          <p:nvPr/>
        </p:nvSpPr>
        <p:spPr bwMode="auto">
          <a:xfrm>
            <a:off x="7379517" y="5385631"/>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Oval 62">
            <a:extLst>
              <a:ext uri="{FF2B5EF4-FFF2-40B4-BE49-F238E27FC236}">
                <a16:creationId xmlns:a16="http://schemas.microsoft.com/office/drawing/2014/main" id="{2B8DFDF1-AF11-4A49-B050-BD8B90021216}"/>
              </a:ext>
            </a:extLst>
          </p:cNvPr>
          <p:cNvSpPr/>
          <p:nvPr/>
        </p:nvSpPr>
        <p:spPr bwMode="auto">
          <a:xfrm>
            <a:off x="7204923" y="5565354"/>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4" name="Oval 63">
            <a:extLst>
              <a:ext uri="{FF2B5EF4-FFF2-40B4-BE49-F238E27FC236}">
                <a16:creationId xmlns:a16="http://schemas.microsoft.com/office/drawing/2014/main" id="{91D6CCE1-FCEF-5C49-A5EA-2E0073205D5A}"/>
              </a:ext>
            </a:extLst>
          </p:cNvPr>
          <p:cNvSpPr/>
          <p:nvPr/>
        </p:nvSpPr>
        <p:spPr bwMode="auto">
          <a:xfrm>
            <a:off x="7888448" y="5773913"/>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TextBox 64">
            <a:extLst>
              <a:ext uri="{FF2B5EF4-FFF2-40B4-BE49-F238E27FC236}">
                <a16:creationId xmlns:a16="http://schemas.microsoft.com/office/drawing/2014/main" id="{DD8E8ECC-B62B-AA42-9808-8F3E78E51472}"/>
              </a:ext>
            </a:extLst>
          </p:cNvPr>
          <p:cNvSpPr txBox="1"/>
          <p:nvPr/>
        </p:nvSpPr>
        <p:spPr bwMode="auto">
          <a:xfrm>
            <a:off x="629068"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Subgroup</a:t>
            </a:r>
          </a:p>
        </p:txBody>
      </p:sp>
      <p:sp>
        <p:nvSpPr>
          <p:cNvPr id="66" name="TextBox 65">
            <a:extLst>
              <a:ext uri="{FF2B5EF4-FFF2-40B4-BE49-F238E27FC236}">
                <a16:creationId xmlns:a16="http://schemas.microsoft.com/office/drawing/2014/main" id="{40E943DB-CF60-BA4C-A678-3D88844D45F2}"/>
              </a:ext>
            </a:extLst>
          </p:cNvPr>
          <p:cNvSpPr txBox="1"/>
          <p:nvPr/>
        </p:nvSpPr>
        <p:spPr bwMode="auto">
          <a:xfrm>
            <a:off x="5401246" y="3098709"/>
            <a:ext cx="42183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Difference (95% CI)</a:t>
            </a:r>
          </a:p>
        </p:txBody>
      </p:sp>
      <p:sp>
        <p:nvSpPr>
          <p:cNvPr id="67" name="TextBox 66">
            <a:extLst>
              <a:ext uri="{FF2B5EF4-FFF2-40B4-BE49-F238E27FC236}">
                <a16:creationId xmlns:a16="http://schemas.microsoft.com/office/drawing/2014/main" id="{5F6A7344-74E3-CB4B-A63B-5E347F780E15}"/>
              </a:ext>
            </a:extLst>
          </p:cNvPr>
          <p:cNvSpPr txBox="1"/>
          <p:nvPr/>
        </p:nvSpPr>
        <p:spPr bwMode="auto">
          <a:xfrm>
            <a:off x="3439032"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DTG</a:t>
            </a:r>
          </a:p>
        </p:txBody>
      </p:sp>
      <p:sp>
        <p:nvSpPr>
          <p:cNvPr id="68" name="TextBox 67">
            <a:extLst>
              <a:ext uri="{FF2B5EF4-FFF2-40B4-BE49-F238E27FC236}">
                <a16:creationId xmlns:a16="http://schemas.microsoft.com/office/drawing/2014/main" id="{EE19DCAE-F450-A44D-A9B6-1CDFFE986384}"/>
              </a:ext>
            </a:extLst>
          </p:cNvPr>
          <p:cNvSpPr txBox="1"/>
          <p:nvPr/>
        </p:nvSpPr>
        <p:spPr bwMode="auto">
          <a:xfrm>
            <a:off x="4855785"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DRV/RTV</a:t>
            </a:r>
          </a:p>
        </p:txBody>
      </p:sp>
      <p:sp>
        <p:nvSpPr>
          <p:cNvPr id="70" name="TextBox 69">
            <a:extLst>
              <a:ext uri="{FF2B5EF4-FFF2-40B4-BE49-F238E27FC236}">
                <a16:creationId xmlns:a16="http://schemas.microsoft.com/office/drawing/2014/main" id="{8C2A4A55-4EBB-4541-9FD6-9BF72969A8C3}"/>
              </a:ext>
            </a:extLst>
          </p:cNvPr>
          <p:cNvSpPr txBox="1"/>
          <p:nvPr/>
        </p:nvSpPr>
        <p:spPr bwMode="auto">
          <a:xfrm>
            <a:off x="629069" y="3348386"/>
            <a:ext cx="2573514"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7938" marR="0" lvl="0" indent="-7938" algn="l" defTabSz="914400" rtl="0" eaLnBrk="1" fontAlgn="auto" latinLnBrk="0" hangingPunct="1">
              <a:lnSpc>
                <a:spcPct val="90000"/>
              </a:lnSpc>
              <a:spcBef>
                <a:spcPct val="50000"/>
              </a:spcBef>
              <a:spcAft>
                <a:spcPct val="0"/>
              </a:spcAft>
              <a:buClrTx/>
              <a:buSzTx/>
              <a:buFontTx/>
              <a:buNone/>
              <a:tabLst>
                <a:tab pos="161925" algn="l"/>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NRTI Randomization Group</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Tenofovir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Zidovudine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at Baseline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&lt;100,000 c/mL</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≥100,00 c/mL</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at Baseline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&lt;200 cell/mm</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≥200 cell/mm</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of Predicted Active NRTIs</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≥2</a:t>
            </a:r>
          </a:p>
        </p:txBody>
      </p:sp>
      <p:sp>
        <p:nvSpPr>
          <p:cNvPr id="71" name="TextBox 70">
            <a:extLst>
              <a:ext uri="{FF2B5EF4-FFF2-40B4-BE49-F238E27FC236}">
                <a16:creationId xmlns:a16="http://schemas.microsoft.com/office/drawing/2014/main" id="{750C171C-F7DD-5C4A-8A81-E8816F354673}"/>
              </a:ext>
            </a:extLst>
          </p:cNvPr>
          <p:cNvSpPr txBox="1"/>
          <p:nvPr/>
        </p:nvSpPr>
        <p:spPr bwMode="auto">
          <a:xfrm>
            <a:off x="3284607"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91.5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88.9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89.4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89.6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92.4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90.7</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72.2</a:t>
            </a:r>
          </a:p>
        </p:txBody>
      </p:sp>
      <p:sp>
        <p:nvSpPr>
          <p:cNvPr id="72" name="TextBox 71">
            <a:extLst>
              <a:ext uri="{FF2B5EF4-FFF2-40B4-BE49-F238E27FC236}">
                <a16:creationId xmlns:a16="http://schemas.microsoft.com/office/drawing/2014/main" id="{7B116CF0-7C65-3047-B1D8-728365F4BB3A}"/>
              </a:ext>
            </a:extLst>
          </p:cNvPr>
          <p:cNvSpPr txBox="1"/>
          <p:nvPr/>
        </p:nvSpPr>
        <p:spPr bwMode="auto">
          <a:xfrm>
            <a:off x="4701360"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92.2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87.9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65.2</a:t>
            </a:r>
          </a:p>
        </p:txBody>
      </p:sp>
      <p:sp>
        <p:nvSpPr>
          <p:cNvPr id="73" name="TextBox 72">
            <a:extLst>
              <a:ext uri="{FF2B5EF4-FFF2-40B4-BE49-F238E27FC236}">
                <a16:creationId xmlns:a16="http://schemas.microsoft.com/office/drawing/2014/main" id="{D0216CFA-DD17-C549-B4E6-EBC8FE89EDC0}"/>
              </a:ext>
            </a:extLst>
          </p:cNvPr>
          <p:cNvSpPr txBox="1"/>
          <p:nvPr/>
        </p:nvSpPr>
        <p:spPr bwMode="auto">
          <a:xfrm>
            <a:off x="9404918"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 (-8.4 to 5.3)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 (-9.3 to 6.4)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-1.7 (-7.7 to 4.3)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-0.9 (-11.4 to 9.5)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 (-12.5 to 0.6)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 (-5.0 to 11.0)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 (-8.9 to 6.2)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-4.4 (-10.9 to 2.1)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7.0 (-21.4 to 35.4)</a:t>
            </a:r>
          </a:p>
        </p:txBody>
      </p:sp>
      <p:sp>
        <p:nvSpPr>
          <p:cNvPr id="74" name="Rectangle 73">
            <a:extLst>
              <a:ext uri="{FF2B5EF4-FFF2-40B4-BE49-F238E27FC236}">
                <a16:creationId xmlns:a16="http://schemas.microsoft.com/office/drawing/2014/main" id="{902D2DA2-76CF-4399-B48D-0BF807025D08}"/>
              </a:ext>
            </a:extLst>
          </p:cNvPr>
          <p:cNvSpPr/>
          <p:nvPr/>
        </p:nvSpPr>
        <p:spPr bwMode="auto">
          <a:xfrm>
            <a:off x="645926" y="5126478"/>
            <a:ext cx="10332720" cy="756738"/>
          </a:xfrm>
          <a:prstGeom prst="rect">
            <a:avLst/>
          </a:prstGeom>
          <a:noFill/>
          <a:ln w="28575">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51" name="Group 50">
            <a:extLst>
              <a:ext uri="{FF2B5EF4-FFF2-40B4-BE49-F238E27FC236}">
                <a16:creationId xmlns:a16="http://schemas.microsoft.com/office/drawing/2014/main" id="{6F808089-DA8A-4572-9359-A0E48A047801}"/>
              </a:ext>
            </a:extLst>
          </p:cNvPr>
          <p:cNvGrpSpPr/>
          <p:nvPr/>
        </p:nvGrpSpPr>
        <p:grpSpPr>
          <a:xfrm>
            <a:off x="9392911" y="6207927"/>
            <a:ext cx="2488502" cy="454909"/>
            <a:chOff x="9392911" y="6207927"/>
            <a:chExt cx="2488502" cy="454909"/>
          </a:xfrm>
        </p:grpSpPr>
        <p:pic>
          <p:nvPicPr>
            <p:cNvPr id="53" name="Picture 52" descr="A picture containing text, ax, wheel&#10;&#10;Description automatically generated">
              <a:extLst>
                <a:ext uri="{FF2B5EF4-FFF2-40B4-BE49-F238E27FC236}">
                  <a16:creationId xmlns:a16="http://schemas.microsoft.com/office/drawing/2014/main" id="{4E84BB8D-546E-4F06-8676-5316305978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55" name="Rectangle 8">
              <a:extLst>
                <a:ext uri="{FF2B5EF4-FFF2-40B4-BE49-F238E27FC236}">
                  <a16:creationId xmlns:a16="http://schemas.microsoft.com/office/drawing/2014/main" id="{A9329D43-B76D-44CF-81C2-D98E37F0D9F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4291254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3998-8176-43E3-9443-85F23ED76BB0}"/>
              </a:ext>
            </a:extLst>
          </p:cNvPr>
          <p:cNvSpPr>
            <a:spLocks noGrp="1"/>
          </p:cNvSpPr>
          <p:nvPr>
            <p:ph type="title"/>
          </p:nvPr>
        </p:nvSpPr>
        <p:spPr/>
        <p:txBody>
          <a:bodyPr/>
          <a:lstStyle/>
          <a:p>
            <a:r>
              <a:rPr lang="en-US" dirty="0">
                <a:latin typeface="Calibri"/>
                <a:cs typeface="Calibri"/>
              </a:rPr>
              <a:t>NADIA Wk 96: Noninferiority of DTG vs DRV/RTV Continued and Superiority of TDF vs ZDV Emerged</a:t>
            </a:r>
            <a:endParaRPr lang="en-US" dirty="0"/>
          </a:p>
        </p:txBody>
      </p:sp>
      <p:sp>
        <p:nvSpPr>
          <p:cNvPr id="3" name="Content Placeholder 2">
            <a:extLst>
              <a:ext uri="{FF2B5EF4-FFF2-40B4-BE49-F238E27FC236}">
                <a16:creationId xmlns:a16="http://schemas.microsoft.com/office/drawing/2014/main" id="{3F3E44ED-38B7-4519-A6C5-6844486AF1B7}"/>
              </a:ext>
            </a:extLst>
          </p:cNvPr>
          <p:cNvSpPr>
            <a:spLocks noGrp="1"/>
          </p:cNvSpPr>
          <p:nvPr>
            <p:ph idx="1"/>
          </p:nvPr>
        </p:nvSpPr>
        <p:spPr/>
        <p:txBody>
          <a:bodyPr/>
          <a:lstStyle/>
          <a:p>
            <a:pPr>
              <a:spcAft>
                <a:spcPts val="0"/>
              </a:spcAft>
            </a:pPr>
            <a:r>
              <a:rPr lang="en-US" sz="2200" dirty="0"/>
              <a:t>Resistance: n = 9 in DTG arm; n = 0 in DRV arm (</a:t>
            </a:r>
            <a:r>
              <a:rPr lang="en-US" sz="2200" i="1" dirty="0"/>
              <a:t>P</a:t>
            </a:r>
            <a:r>
              <a:rPr lang="en-US" sz="2200" dirty="0"/>
              <a:t> = .0023) </a:t>
            </a:r>
          </a:p>
          <a:p>
            <a:pPr>
              <a:spcAft>
                <a:spcPts val="0"/>
              </a:spcAft>
            </a:pPr>
            <a:endParaRPr lang="en-US" sz="2200" dirty="0"/>
          </a:p>
        </p:txBody>
      </p:sp>
      <p:grpSp>
        <p:nvGrpSpPr>
          <p:cNvPr id="4" name="Group 3">
            <a:extLst>
              <a:ext uri="{FF2B5EF4-FFF2-40B4-BE49-F238E27FC236}">
                <a16:creationId xmlns:a16="http://schemas.microsoft.com/office/drawing/2014/main" id="{2F1D0C42-2BDB-4B86-9401-C939706643ED}"/>
              </a:ext>
            </a:extLst>
          </p:cNvPr>
          <p:cNvGrpSpPr/>
          <p:nvPr/>
        </p:nvGrpSpPr>
        <p:grpSpPr>
          <a:xfrm>
            <a:off x="9392911" y="6207927"/>
            <a:ext cx="2488502" cy="454909"/>
            <a:chOff x="9392911" y="6207927"/>
            <a:chExt cx="2488502" cy="454909"/>
          </a:xfrm>
        </p:grpSpPr>
        <p:pic>
          <p:nvPicPr>
            <p:cNvPr id="5" name="Picture 4" descr="A picture containing text, ax, wheel&#10;&#10;Description automatically generated">
              <a:extLst>
                <a:ext uri="{FF2B5EF4-FFF2-40B4-BE49-F238E27FC236}">
                  <a16:creationId xmlns:a16="http://schemas.microsoft.com/office/drawing/2014/main" id="{2A365A2C-714C-468C-9912-95465067E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6" name="Rectangle 8">
              <a:extLst>
                <a:ext uri="{FF2B5EF4-FFF2-40B4-BE49-F238E27FC236}">
                  <a16:creationId xmlns:a16="http://schemas.microsoft.com/office/drawing/2014/main" id="{1DC83450-64A3-447D-9075-68A72439502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graphicFrame>
        <p:nvGraphicFramePr>
          <p:cNvPr id="7" name="Group 3">
            <a:extLst>
              <a:ext uri="{FF2B5EF4-FFF2-40B4-BE49-F238E27FC236}">
                <a16:creationId xmlns:a16="http://schemas.microsoft.com/office/drawing/2014/main" id="{0D213808-C570-46AD-9774-7CA65057F893}"/>
              </a:ext>
            </a:extLst>
          </p:cNvPr>
          <p:cNvGraphicFramePr>
            <a:graphicFrameLocks/>
          </p:cNvGraphicFramePr>
          <p:nvPr>
            <p:extLst>
              <p:ext uri="{D42A27DB-BD31-4B8C-83A1-F6EECF244321}">
                <p14:modId xmlns:p14="http://schemas.microsoft.com/office/powerpoint/2010/main" val="625083997"/>
              </p:ext>
            </p:extLst>
          </p:nvPr>
        </p:nvGraphicFramePr>
        <p:xfrm>
          <a:off x="723900" y="1966504"/>
          <a:ext cx="10744199" cy="2743248"/>
        </p:xfrm>
        <a:graphic>
          <a:graphicData uri="http://schemas.openxmlformats.org/drawingml/2006/table">
            <a:tbl>
              <a:tblPr/>
              <a:tblGrid>
                <a:gridCol w="3245036">
                  <a:extLst>
                    <a:ext uri="{9D8B030D-6E8A-4147-A177-3AD203B41FA5}">
                      <a16:colId xmlns:a16="http://schemas.microsoft.com/office/drawing/2014/main" val="20000"/>
                    </a:ext>
                  </a:extLst>
                </a:gridCol>
                <a:gridCol w="1476737">
                  <a:extLst>
                    <a:ext uri="{9D8B030D-6E8A-4147-A177-3AD203B41FA5}">
                      <a16:colId xmlns:a16="http://schemas.microsoft.com/office/drawing/2014/main" val="20001"/>
                    </a:ext>
                  </a:extLst>
                </a:gridCol>
                <a:gridCol w="1454018">
                  <a:extLst>
                    <a:ext uri="{9D8B030D-6E8A-4147-A177-3AD203B41FA5}">
                      <a16:colId xmlns:a16="http://schemas.microsoft.com/office/drawing/2014/main" val="20002"/>
                    </a:ext>
                  </a:extLst>
                </a:gridCol>
                <a:gridCol w="761088">
                  <a:extLst>
                    <a:ext uri="{9D8B030D-6E8A-4147-A177-3AD203B41FA5}">
                      <a16:colId xmlns:a16="http://schemas.microsoft.com/office/drawing/2014/main" val="877748695"/>
                    </a:ext>
                  </a:extLst>
                </a:gridCol>
                <a:gridCol w="1522175">
                  <a:extLst>
                    <a:ext uri="{9D8B030D-6E8A-4147-A177-3AD203B41FA5}">
                      <a16:colId xmlns:a16="http://schemas.microsoft.com/office/drawing/2014/main" val="3515136400"/>
                    </a:ext>
                  </a:extLst>
                </a:gridCol>
                <a:gridCol w="1612767">
                  <a:extLst>
                    <a:ext uri="{9D8B030D-6E8A-4147-A177-3AD203B41FA5}">
                      <a16:colId xmlns:a16="http://schemas.microsoft.com/office/drawing/2014/main" val="4114987002"/>
                    </a:ext>
                  </a:extLst>
                </a:gridCol>
                <a:gridCol w="672378">
                  <a:extLst>
                    <a:ext uri="{9D8B030D-6E8A-4147-A177-3AD203B41FA5}">
                      <a16:colId xmlns:a16="http://schemas.microsoft.com/office/drawing/2014/main" val="392476302"/>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Outcome,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DTG</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DRV/RTV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a:ln>
                            <a:noFill/>
                          </a:ln>
                          <a:solidFill>
                            <a:schemeClr val="tx1"/>
                          </a:solidFill>
                          <a:effectLst/>
                          <a:latin typeface="Calibri" panose="020F0502020204030204" pitchFamily="34" charset="0"/>
                        </a:rPr>
                        <a:t>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3TC/TDF</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3TC/ZDV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a:ln>
                            <a:noFill/>
                          </a:ln>
                          <a:solidFill>
                            <a:schemeClr val="tx1"/>
                          </a:solidFill>
                          <a:effectLst/>
                          <a:latin typeface="Calibri" panose="020F0502020204030204" pitchFamily="34" charset="0"/>
                        </a:rPr>
                        <a:t>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level in ITT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&lt;400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≥400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 virologic data</a:t>
                      </a:r>
                    </a:p>
                    <a:p>
                      <a:pPr marL="685800" marR="0" lvl="0" indent="-285750" algn="l" defTabSz="914400" rtl="0" eaLnBrk="1" fontAlgn="base" latinLnBrk="0" hangingPunct="1">
                        <a:lnSpc>
                          <a:spcPct val="100000"/>
                        </a:lnSpc>
                        <a:spcBef>
                          <a:spcPct val="0"/>
                        </a:spcBef>
                        <a:spcAft>
                          <a:spcPct val="0"/>
                        </a:spcAft>
                        <a:buClr>
                          <a:srgbClr val="000000"/>
                        </a:buClr>
                        <a:buSzTx/>
                        <a:buFont typeface="Arial" panose="020B0604020202020204" pitchFamily="34" charset="0"/>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Withdrew: AE/death</a:t>
                      </a:r>
                    </a:p>
                    <a:p>
                      <a:pPr marL="685800" marR="0" lvl="0" indent="-285750" algn="l" defTabSz="914400" rtl="0" eaLnBrk="1" fontAlgn="base" latinLnBrk="0" hangingPunct="1">
                        <a:lnSpc>
                          <a:spcPct val="100000"/>
                        </a:lnSpc>
                        <a:spcBef>
                          <a:spcPct val="0"/>
                        </a:spcBef>
                        <a:spcAft>
                          <a:spcPct val="0"/>
                        </a:spcAft>
                        <a:buClr>
                          <a:srgbClr val="000000"/>
                        </a:buClr>
                        <a:buSzTx/>
                        <a:buFont typeface="Arial" panose="020B0604020202020204" pitchFamily="34" charset="0"/>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Withdrew: other reason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211 (89.8)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20 (8.5)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199 (86.9)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25 (10.9)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(2.2)</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.332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214 (91.8)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 (5.6)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(2.6)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(2.6)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196 (84.8)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32 (13.9)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.019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&lt;50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189 (80.4)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172 (75.1)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188 (80.7)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173 (74.9)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sp>
        <p:nvSpPr>
          <p:cNvPr id="11" name="Rectangle: Rounded Corners 10">
            <a:extLst>
              <a:ext uri="{FF2B5EF4-FFF2-40B4-BE49-F238E27FC236}">
                <a16:creationId xmlns:a16="http://schemas.microsoft.com/office/drawing/2014/main" id="{AA11DB43-6FC4-C75A-917A-5425F183C606}"/>
              </a:ext>
            </a:extLst>
          </p:cNvPr>
          <p:cNvSpPr/>
          <p:nvPr/>
        </p:nvSpPr>
        <p:spPr bwMode="auto">
          <a:xfrm>
            <a:off x="960934" y="4850798"/>
            <a:ext cx="10165010" cy="1172867"/>
          </a:xfrm>
          <a:prstGeom prst="roundRect">
            <a:avLst/>
          </a:prstGeom>
          <a:solidFill>
            <a:schemeClr val="accent5">
              <a:lumMod val="20000"/>
              <a:lumOff val="80000"/>
            </a:schemeClr>
          </a:solidFill>
          <a:ln w="0">
            <a:noFill/>
            <a:miter lim="800000"/>
            <a:headEnd/>
            <a:tailEnd/>
          </a:ln>
        </p:spPr>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Subgroup analyses:</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DTG and DRV/RTV both effective, even with no NRTI activity predicted</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TDF efficacy high regardless of baseline K65R/N, </a:t>
            </a:r>
            <a:r>
              <a:rPr kumimoji="0" lang="en-US" sz="20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M184V/I, TDF resistance, or ZDV resistance</a:t>
            </a: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Text Box 15">
            <a:extLst>
              <a:ext uri="{FF2B5EF4-FFF2-40B4-BE49-F238E27FC236}">
                <a16:creationId xmlns:a16="http://schemas.microsoft.com/office/drawing/2014/main" id="{FE2B523B-4574-179F-B92B-66807E7A4859}"/>
              </a:ext>
            </a:extLst>
          </p:cNvPr>
          <p:cNvSpPr txBox="1">
            <a:spLocks noChangeArrowheads="1"/>
          </p:cNvSpPr>
          <p:nvPr/>
        </p:nvSpPr>
        <p:spPr bwMode="auto">
          <a:xfrm>
            <a:off x="412751" y="6421573"/>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Lancet HIV. 2022;9:e381-e393.</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4813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a:t>About These Slides</a:t>
            </a:r>
          </a:p>
        </p:txBody>
      </p:sp>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ts val="2400"/>
              <a:defRPr/>
            </a:pPr>
            <a:r>
              <a:rPr lang="en-US" altLang="en-US" dirty="0"/>
              <a:t>Please feel free to use and share some or all of these slides in your noncommercial presentations to colleagues or patients</a:t>
            </a:r>
          </a:p>
          <a:p>
            <a:pPr marL="346075" indent="-346075">
              <a:buSzPts val="2400"/>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2" name="Group 1">
            <a:extLst>
              <a:ext uri="{FF2B5EF4-FFF2-40B4-BE49-F238E27FC236}">
                <a16:creationId xmlns:a16="http://schemas.microsoft.com/office/drawing/2014/main" id="{7231FD6C-77AC-441B-8659-B8C17CCBBFFF}"/>
              </a:ext>
            </a:extLst>
          </p:cNvPr>
          <p:cNvGrpSpPr/>
          <p:nvPr/>
        </p:nvGrpSpPr>
        <p:grpSpPr>
          <a:xfrm>
            <a:off x="4156075" y="3332497"/>
            <a:ext cx="3479671" cy="613720"/>
            <a:chOff x="4156075" y="3332497"/>
            <a:chExt cx="3479671" cy="613720"/>
          </a:xfrm>
        </p:grpSpPr>
        <p:pic>
          <p:nvPicPr>
            <p:cNvPr id="10" name="Picture 9" descr="A picture containing text, ax, wheel&#10;&#10;Description automatically generated">
              <a:extLst>
                <a:ext uri="{FF2B5EF4-FFF2-40B4-BE49-F238E27FC236}">
                  <a16:creationId xmlns:a16="http://schemas.microsoft.com/office/drawing/2014/main" id="{F1D6D4D7-827C-42C1-9418-36DA1FEAF2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9" name="Rectangle 7">
              <a:extLst>
                <a:ext uri="{FF2B5EF4-FFF2-40B4-BE49-F238E27FC236}">
                  <a16:creationId xmlns:a16="http://schemas.microsoft.com/office/drawing/2014/main" id="{7A461AF3-35F7-4400-ABFE-FB7268368A0C}"/>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4F0F4-4219-FA68-876E-AFB9EA84A46A}"/>
              </a:ext>
            </a:extLst>
          </p:cNvPr>
          <p:cNvSpPr>
            <a:spLocks noGrp="1"/>
          </p:cNvSpPr>
          <p:nvPr>
            <p:ph type="title"/>
          </p:nvPr>
        </p:nvSpPr>
        <p:spPr/>
        <p:txBody>
          <a:bodyPr/>
          <a:lstStyle/>
          <a:p>
            <a:r>
              <a:rPr kumimoji="0" lang="en-US" sz="4000" b="1" i="0" u="none" strike="noStrike" kern="0" cap="none" spc="0" normalizeH="0" baseline="0" noProof="0" dirty="0">
                <a:ln>
                  <a:noFill/>
                </a:ln>
                <a:solidFill>
                  <a:srgbClr val="455560"/>
                </a:solidFill>
                <a:effectLst/>
                <a:uLnTx/>
                <a:uFillTx/>
                <a:latin typeface="Calibri" panose="020F0502020204030204" pitchFamily="34" charset="0"/>
                <a:ea typeface="+mj-ea"/>
                <a:cs typeface="+mj-cs"/>
              </a:rPr>
              <a:t>Key Points on First-line/Second-line Treatment Failure</a:t>
            </a:r>
            <a:endParaRPr lang="en-US" dirty="0"/>
          </a:p>
        </p:txBody>
      </p:sp>
      <p:sp>
        <p:nvSpPr>
          <p:cNvPr id="3" name="Content Placeholder 2">
            <a:extLst>
              <a:ext uri="{FF2B5EF4-FFF2-40B4-BE49-F238E27FC236}">
                <a16:creationId xmlns:a16="http://schemas.microsoft.com/office/drawing/2014/main" id="{0F64B92A-770E-009C-48F3-491CACEB7828}"/>
              </a:ext>
            </a:extLst>
          </p:cNvPr>
          <p:cNvSpPr>
            <a:spLocks noGrp="1"/>
          </p:cNvSpPr>
          <p:nvPr>
            <p:ph idx="1"/>
          </p:nvPr>
        </p:nvSpPr>
        <p:spPr/>
        <p:txBody>
          <a:bodyPr/>
          <a:lstStyle/>
          <a:p>
            <a:r>
              <a:rPr lang="en-US" dirty="0"/>
              <a:t>Drug resistance testing is important first step in addressing virologic failure</a:t>
            </a:r>
          </a:p>
          <a:p>
            <a:r>
              <a:rPr lang="en-US" dirty="0"/>
              <a:t>In the current era, most first-line or second-line treatment failure have a fully active drug with high barrier to resistance available as an option (eg, boosted DRV, DTG, and BIC)</a:t>
            </a:r>
          </a:p>
          <a:p>
            <a:r>
              <a:rPr lang="en-US" dirty="0"/>
              <a:t>When regimen includes fully active drug with high barrier to resistance viral suppression possible with </a:t>
            </a:r>
            <a:r>
              <a:rPr lang="en-US" dirty="0">
                <a:cs typeface="Calibri" panose="020F0502020204030204" pitchFamily="34" charset="0"/>
              </a:rPr>
              <a:t>≥1 </a:t>
            </a:r>
            <a:r>
              <a:rPr lang="en-US" dirty="0"/>
              <a:t>other fully active drug or possibly even with only partially active NRTIs</a:t>
            </a:r>
          </a:p>
        </p:txBody>
      </p:sp>
    </p:spTree>
    <p:extLst>
      <p:ext uri="{BB962C8B-B14F-4D97-AF65-F5344CB8AC3E}">
        <p14:creationId xmlns:p14="http://schemas.microsoft.com/office/powerpoint/2010/main" val="3540959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F2333-9DE0-F3D5-A8F6-96E7A3673864}"/>
              </a:ext>
            </a:extLst>
          </p:cNvPr>
          <p:cNvSpPr>
            <a:spLocks noGrp="1"/>
          </p:cNvSpPr>
          <p:nvPr>
            <p:ph type="title"/>
          </p:nvPr>
        </p:nvSpPr>
        <p:spPr/>
        <p:txBody>
          <a:bodyPr/>
          <a:lstStyle/>
          <a:p>
            <a:r>
              <a:rPr lang="en-US" dirty="0"/>
              <a:t>Heavily Treatment Experienced</a:t>
            </a:r>
          </a:p>
        </p:txBody>
      </p:sp>
    </p:spTree>
    <p:extLst>
      <p:ext uri="{BB962C8B-B14F-4D97-AF65-F5344CB8AC3E}">
        <p14:creationId xmlns:p14="http://schemas.microsoft.com/office/powerpoint/2010/main" val="2204209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1">
            <a:extLst>
              <a:ext uri="{FF2B5EF4-FFF2-40B4-BE49-F238E27FC236}">
                <a16:creationId xmlns:a16="http://schemas.microsoft.com/office/drawing/2014/main" id="{A7D89A86-9B95-4F80-B8D0-41694C4B47E7}"/>
              </a:ext>
            </a:extLst>
          </p:cNvPr>
          <p:cNvSpPr>
            <a:spLocks noGrp="1" noChangeArrowheads="1"/>
          </p:cNvSpPr>
          <p:nvPr>
            <p:ph type="title"/>
          </p:nvPr>
        </p:nvSpPr>
        <p:spPr/>
        <p:txBody>
          <a:bodyPr/>
          <a:lstStyle/>
          <a:p>
            <a:r>
              <a:rPr lang="en-US" altLang="en-US" dirty="0"/>
              <a:t>Management of ARV Failure: Second Line and Beyond</a:t>
            </a:r>
          </a:p>
        </p:txBody>
      </p:sp>
      <p:sp>
        <p:nvSpPr>
          <p:cNvPr id="7" name="Rectangle 6">
            <a:extLst>
              <a:ext uri="{FF2B5EF4-FFF2-40B4-BE49-F238E27FC236}">
                <a16:creationId xmlns:a16="http://schemas.microsoft.com/office/drawing/2014/main" id="{934E77B5-1B00-460C-9929-5025F3D20E87}"/>
              </a:ext>
            </a:extLst>
          </p:cNvPr>
          <p:cNvSpPr/>
          <p:nvPr/>
        </p:nvSpPr>
        <p:spPr bwMode="auto">
          <a:xfrm>
            <a:off x="339405" y="3217362"/>
            <a:ext cx="3017520" cy="1005840"/>
          </a:xfrm>
          <a:prstGeom prst="rect">
            <a:avLst/>
          </a:prstGeom>
          <a:solidFill>
            <a:schemeClr val="accent1"/>
          </a:solidFill>
          <a:ln>
            <a:noFill/>
          </a:ln>
        </p:spPr>
        <p:txBody>
          <a:bodyPr anchor="ctr"/>
          <a:lstStyle/>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a:t>
            </a:r>
            <a:r>
              <a:rPr kumimoji="0" lang="en-US" sz="20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+ 2 NRTIs</a:t>
            </a: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+ 2 NRTIs</a:t>
            </a: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active INSTI</a:t>
            </a:r>
          </a:p>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734" name="Rectangle 10">
            <a:extLst>
              <a:ext uri="{FF2B5EF4-FFF2-40B4-BE49-F238E27FC236}">
                <a16:creationId xmlns:a16="http://schemas.microsoft.com/office/drawing/2014/main" id="{298B4488-50E8-4817-BA91-2721B6789ED7}"/>
              </a:ext>
            </a:extLst>
          </p:cNvPr>
          <p:cNvSpPr>
            <a:spLocks noChangeArrowheads="1"/>
          </p:cNvSpPr>
          <p:nvPr/>
        </p:nvSpPr>
        <p:spPr bwMode="auto">
          <a:xfrm>
            <a:off x="8905371" y="3217362"/>
            <a:ext cx="2926080" cy="640080"/>
          </a:xfrm>
          <a:prstGeom prst="rect">
            <a:avLst/>
          </a:prstGeom>
          <a:solidFill>
            <a:schemeClr val="accent6"/>
          </a:solidFill>
          <a:ln>
            <a:noFill/>
          </a:ln>
        </p:spPr>
        <p:txBody>
          <a:bodyPr anchor="ctr"/>
          <a:lstStyle>
            <a:lvl1pPr marL="212725" indent="-212725" defTabSz="384175">
              <a:defRPr sz="2400">
                <a:solidFill>
                  <a:schemeClr val="bg1"/>
                </a:solidFill>
                <a:latin typeface="Arial" panose="020B0604020202020204" pitchFamily="34" charset="0"/>
              </a:defRPr>
            </a:lvl1pPr>
            <a:lvl2pPr marL="742950" indent="-285750" defTabSz="384175">
              <a:defRPr sz="2400">
                <a:solidFill>
                  <a:schemeClr val="bg1"/>
                </a:solidFill>
                <a:latin typeface="Arial" panose="020B0604020202020204" pitchFamily="34" charset="0"/>
              </a:defRPr>
            </a:lvl2pPr>
            <a:lvl3pPr marL="1143000" indent="-228600" defTabSz="384175">
              <a:defRPr sz="2400">
                <a:solidFill>
                  <a:schemeClr val="bg1"/>
                </a:solidFill>
                <a:latin typeface="Arial" panose="020B0604020202020204" pitchFamily="34" charset="0"/>
              </a:defRPr>
            </a:lvl3pPr>
            <a:lvl4pPr marL="1600200" indent="-228600" defTabSz="384175">
              <a:defRPr sz="2400">
                <a:solidFill>
                  <a:schemeClr val="bg1"/>
                </a:solidFill>
                <a:latin typeface="Arial" panose="020B0604020202020204" pitchFamily="34" charset="0"/>
              </a:defRPr>
            </a:lvl4pPr>
            <a:lvl5pPr marL="2057400" indent="-228600" defTabSz="384175">
              <a:defRPr sz="2400">
                <a:solidFill>
                  <a:schemeClr val="bg1"/>
                </a:solidFill>
                <a:latin typeface="Arial" panose="020B0604020202020204" pitchFamily="34" charset="0"/>
              </a:defRPr>
            </a:lvl5pPr>
            <a:lvl6pPr marL="2514600" indent="-228600" defTabSz="384175"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384175"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384175"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384175" eaLnBrk="0" fontAlgn="base" hangingPunct="0">
              <a:spcBef>
                <a:spcPct val="0"/>
              </a:spcBef>
              <a:spcAft>
                <a:spcPct val="0"/>
              </a:spcAft>
              <a:defRPr sz="2400">
                <a:solidFill>
                  <a:schemeClr val="bg1"/>
                </a:solidFill>
                <a:latin typeface="Arial" panose="020B0604020202020204" pitchFamily="34" charset="0"/>
              </a:defRPr>
            </a:lvl9pPr>
          </a:lstStyle>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 (preferably 3) </a:t>
            </a:r>
            <a:b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fully active drugs</a:t>
            </a:r>
          </a:p>
        </p:txBody>
      </p:sp>
      <p:sp>
        <p:nvSpPr>
          <p:cNvPr id="26" name="Rectangle 25">
            <a:extLst>
              <a:ext uri="{FF2B5EF4-FFF2-40B4-BE49-F238E27FC236}">
                <a16:creationId xmlns:a16="http://schemas.microsoft.com/office/drawing/2014/main" id="{B393BFC4-0E10-41E5-BD93-C51954D5281B}"/>
              </a:ext>
            </a:extLst>
          </p:cNvPr>
          <p:cNvSpPr/>
          <p:nvPr/>
        </p:nvSpPr>
        <p:spPr bwMode="auto">
          <a:xfrm>
            <a:off x="3437381" y="3217362"/>
            <a:ext cx="2651760" cy="1371600"/>
          </a:xfrm>
          <a:prstGeom prst="rect">
            <a:avLst/>
          </a:prstGeom>
          <a:solidFill>
            <a:schemeClr val="accent3"/>
          </a:solidFill>
          <a:ln>
            <a:noFill/>
          </a:ln>
        </p:spPr>
        <p:txBody>
          <a:bodyPr anchor="ctr"/>
          <a:lstStyle/>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18288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+ 2 NRTIs</a:t>
            </a:r>
          </a:p>
          <a:p>
            <a:pPr marL="18288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If boosted PI not used, 2 (preferably 3) fully active drugs </a:t>
            </a:r>
          </a:p>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744" name="Rectangle 29">
            <a:extLst>
              <a:ext uri="{FF2B5EF4-FFF2-40B4-BE49-F238E27FC236}">
                <a16:creationId xmlns:a16="http://schemas.microsoft.com/office/drawing/2014/main" id="{3071904E-F042-4D97-B7F5-056DED8F04CE}"/>
              </a:ext>
            </a:extLst>
          </p:cNvPr>
          <p:cNvSpPr>
            <a:spLocks noChangeArrowheads="1"/>
          </p:cNvSpPr>
          <p:nvPr/>
        </p:nvSpPr>
        <p:spPr bwMode="auto">
          <a:xfrm>
            <a:off x="6166937" y="3217362"/>
            <a:ext cx="2651760" cy="1371600"/>
          </a:xfrm>
          <a:prstGeom prst="rect">
            <a:avLst/>
          </a:prstGeom>
          <a:solidFill>
            <a:schemeClr val="accent4"/>
          </a:solidFill>
          <a:ln>
            <a:noFill/>
          </a:ln>
        </p:spPr>
        <p:txBody>
          <a:bodyPr anchor="ctr"/>
          <a:lstStyle>
            <a:lvl1pPr marL="257175" indent="-171450" defTabSz="384175">
              <a:defRPr sz="2400">
                <a:solidFill>
                  <a:schemeClr val="bg1"/>
                </a:solidFill>
                <a:latin typeface="Arial" panose="020B0604020202020204" pitchFamily="34" charset="0"/>
              </a:defRPr>
            </a:lvl1pPr>
            <a:lvl2pPr marL="742950" indent="-285750" defTabSz="384175">
              <a:defRPr sz="2400">
                <a:solidFill>
                  <a:schemeClr val="bg1"/>
                </a:solidFill>
                <a:latin typeface="Arial" panose="020B0604020202020204" pitchFamily="34" charset="0"/>
              </a:defRPr>
            </a:lvl2pPr>
            <a:lvl3pPr marL="1143000" indent="-228600" defTabSz="384175">
              <a:defRPr sz="2400">
                <a:solidFill>
                  <a:schemeClr val="bg1"/>
                </a:solidFill>
                <a:latin typeface="Arial" panose="020B0604020202020204" pitchFamily="34" charset="0"/>
              </a:defRPr>
            </a:lvl3pPr>
            <a:lvl4pPr marL="1600200" indent="-228600" defTabSz="384175">
              <a:defRPr sz="2400">
                <a:solidFill>
                  <a:schemeClr val="bg1"/>
                </a:solidFill>
                <a:latin typeface="Arial" panose="020B0604020202020204" pitchFamily="34" charset="0"/>
              </a:defRPr>
            </a:lvl4pPr>
            <a:lvl5pPr marL="2057400" indent="-228600" defTabSz="384175">
              <a:defRPr sz="2400">
                <a:solidFill>
                  <a:schemeClr val="bg1"/>
                </a:solidFill>
                <a:latin typeface="Arial" panose="020B0604020202020204" pitchFamily="34" charset="0"/>
              </a:defRPr>
            </a:lvl5pPr>
            <a:lvl6pPr marL="2514600" indent="-228600" defTabSz="384175"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384175"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384175"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384175" eaLnBrk="0" fontAlgn="base" hangingPunct="0">
              <a:spcBef>
                <a:spcPct val="0"/>
              </a:spcBef>
              <a:spcAft>
                <a:spcPct val="0"/>
              </a:spcAft>
              <a:defRPr sz="2400">
                <a:solidFill>
                  <a:schemeClr val="bg1"/>
                </a:solidFill>
                <a:latin typeface="Arial" panose="020B0604020202020204" pitchFamily="34" charset="0"/>
              </a:defRPr>
            </a:lvl9pPr>
          </a:lstStyle>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a:t>
            </a:r>
            <a:r>
              <a:rPr kumimoji="0" lang="en-US" sz="20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+ 2 NRTIs</a:t>
            </a:r>
          </a:p>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If DTG not used, 2 (preferably 3) fully active drugs</a:t>
            </a:r>
          </a:p>
        </p:txBody>
      </p:sp>
      <p:grpSp>
        <p:nvGrpSpPr>
          <p:cNvPr id="17" name="Group 16">
            <a:extLst>
              <a:ext uri="{FF2B5EF4-FFF2-40B4-BE49-F238E27FC236}">
                <a16:creationId xmlns:a16="http://schemas.microsoft.com/office/drawing/2014/main" id="{9518F3CE-5394-4B0E-9B13-2EB65F66A5C9}"/>
              </a:ext>
            </a:extLst>
          </p:cNvPr>
          <p:cNvGrpSpPr/>
          <p:nvPr/>
        </p:nvGrpSpPr>
        <p:grpSpPr>
          <a:xfrm>
            <a:off x="9392911" y="6207927"/>
            <a:ext cx="2488502" cy="454909"/>
            <a:chOff x="9392911" y="6207927"/>
            <a:chExt cx="2488502" cy="454909"/>
          </a:xfrm>
        </p:grpSpPr>
        <p:pic>
          <p:nvPicPr>
            <p:cNvPr id="18" name="Picture 17" descr="A picture containing text, ax, wheel&#10;&#10;Description automatically generated">
              <a:extLst>
                <a:ext uri="{FF2B5EF4-FFF2-40B4-BE49-F238E27FC236}">
                  <a16:creationId xmlns:a16="http://schemas.microsoft.com/office/drawing/2014/main" id="{B64E6FE4-71B0-4229-89A8-E3BBF08D4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9" name="Rectangle 8">
              <a:extLst>
                <a:ext uri="{FF2B5EF4-FFF2-40B4-BE49-F238E27FC236}">
                  <a16:creationId xmlns:a16="http://schemas.microsoft.com/office/drawing/2014/main" id="{14F62951-9C58-4D31-9EF7-B89CD6D0947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
        <p:nvSpPr>
          <p:cNvPr id="20" name="Text Box 11">
            <a:extLst>
              <a:ext uri="{FF2B5EF4-FFF2-40B4-BE49-F238E27FC236}">
                <a16:creationId xmlns:a16="http://schemas.microsoft.com/office/drawing/2014/main" id="{348B1209-F23E-4958-A4E6-0AEBC3F68424}"/>
              </a:ext>
            </a:extLst>
          </p:cNvPr>
          <p:cNvSpPr txBox="1">
            <a:spLocks noChangeArrowheads="1"/>
          </p:cNvSpPr>
          <p:nvPr/>
        </p:nvSpPr>
        <p:spPr bwMode="auto">
          <a:xfrm>
            <a:off x="393791" y="6443259"/>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Adapted from 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3" name="TextBox 6">
            <a:extLst>
              <a:ext uri="{FF2B5EF4-FFF2-40B4-BE49-F238E27FC236}">
                <a16:creationId xmlns:a16="http://schemas.microsoft.com/office/drawing/2014/main" id="{729670ED-813D-4A52-AF18-B911DFF9D0B5}"/>
              </a:ext>
            </a:extLst>
          </p:cNvPr>
          <p:cNvSpPr txBox="1">
            <a:spLocks noChangeArrowheads="1"/>
          </p:cNvSpPr>
          <p:nvPr/>
        </p:nvSpPr>
        <p:spPr bwMode="auto">
          <a:xfrm>
            <a:off x="2167533" y="1583981"/>
            <a:ext cx="2604843"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a:ln>
                  <a:noFill/>
                </a:ln>
                <a:solidFill>
                  <a:srgbClr val="015873"/>
                </a:solidFill>
                <a:effectLst/>
                <a:uLnTx/>
                <a:uFillTx/>
                <a:latin typeface="Calibri" panose="020F0502020204030204" pitchFamily="34" charset="0"/>
                <a:ea typeface="+mn-ea"/>
                <a:cs typeface="Calibri" panose="020F0502020204030204" pitchFamily="34" charset="0"/>
              </a:rPr>
              <a:t>Susceptible to Both</a:t>
            </a:r>
          </a:p>
        </p:txBody>
      </p:sp>
      <p:sp>
        <p:nvSpPr>
          <p:cNvPr id="27" name="Rectangle 26">
            <a:extLst>
              <a:ext uri="{FF2B5EF4-FFF2-40B4-BE49-F238E27FC236}">
                <a16:creationId xmlns:a16="http://schemas.microsoft.com/office/drawing/2014/main" id="{D86C1B2A-1EAB-4EDC-AA4E-AFD889A7C406}"/>
              </a:ext>
            </a:extLst>
          </p:cNvPr>
          <p:cNvSpPr/>
          <p:nvPr/>
        </p:nvSpPr>
        <p:spPr bwMode="auto">
          <a:xfrm>
            <a:off x="4995597" y="1546253"/>
            <a:ext cx="2131797" cy="822960"/>
          </a:xfrm>
          <a:prstGeom prst="rect">
            <a:avLst/>
          </a:prstGeom>
          <a:solidFill>
            <a:schemeClr val="bg2"/>
          </a:solidFill>
          <a:ln>
            <a:noFill/>
          </a:ln>
        </p:spPr>
        <p:txBody>
          <a:bodyPr anchor="ctr"/>
          <a:lstStyle/>
          <a:p>
            <a:pPr marL="0" marR="0" lvl="0" indent="0" algn="ctr" defTabSz="514337"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and/or DTG susceptible</a:t>
            </a:r>
          </a:p>
        </p:txBody>
      </p:sp>
      <p:cxnSp>
        <p:nvCxnSpPr>
          <p:cNvPr id="6" name="Connector: Elbow 5">
            <a:extLst>
              <a:ext uri="{FF2B5EF4-FFF2-40B4-BE49-F238E27FC236}">
                <a16:creationId xmlns:a16="http://schemas.microsoft.com/office/drawing/2014/main" id="{D6E23609-0A52-4F67-85D2-0D3A05349E5F}"/>
              </a:ext>
            </a:extLst>
          </p:cNvPr>
          <p:cNvCxnSpPr>
            <a:cxnSpLocks/>
          </p:cNvCxnSpPr>
          <p:nvPr/>
        </p:nvCxnSpPr>
        <p:spPr bwMode="auto">
          <a:xfrm rot="10800000" flipV="1">
            <a:off x="1795197" y="2032683"/>
            <a:ext cx="3200400" cy="1259629"/>
          </a:xfrm>
          <a:prstGeom prst="bentConnector2">
            <a:avLst/>
          </a:prstGeom>
          <a:noFill/>
          <a:ln w="28575" cap="flat" cmpd="sng" algn="ctr">
            <a:solidFill>
              <a:schemeClr val="accent1"/>
            </a:solidFill>
            <a:prstDash val="solid"/>
            <a:round/>
            <a:headEnd type="none" w="med" len="med"/>
            <a:tailEnd type="triangle"/>
          </a:ln>
          <a:effectLst/>
        </p:spPr>
      </p:cxnSp>
      <p:cxnSp>
        <p:nvCxnSpPr>
          <p:cNvPr id="10" name="Connector: Elbow 9">
            <a:extLst>
              <a:ext uri="{FF2B5EF4-FFF2-40B4-BE49-F238E27FC236}">
                <a16:creationId xmlns:a16="http://schemas.microsoft.com/office/drawing/2014/main" id="{FF725DF2-4156-427A-8B10-993943C85C62}"/>
              </a:ext>
            </a:extLst>
          </p:cNvPr>
          <p:cNvCxnSpPr>
            <a:cxnSpLocks/>
            <a:stCxn id="27" idx="3"/>
            <a:endCxn id="201734" idx="0"/>
          </p:cNvCxnSpPr>
          <p:nvPr/>
        </p:nvCxnSpPr>
        <p:spPr bwMode="auto">
          <a:xfrm>
            <a:off x="7127394" y="1957733"/>
            <a:ext cx="3200400" cy="1259629"/>
          </a:xfrm>
          <a:prstGeom prst="bentConnector2">
            <a:avLst/>
          </a:prstGeom>
          <a:noFill/>
          <a:ln w="28575" cap="flat" cmpd="sng" algn="ctr">
            <a:solidFill>
              <a:schemeClr val="accent6"/>
            </a:solidFill>
            <a:prstDash val="solid"/>
            <a:round/>
            <a:headEnd type="none" w="med" len="med"/>
            <a:tailEnd type="triangle"/>
          </a:ln>
          <a:effectLst/>
        </p:spPr>
      </p:cxnSp>
      <p:sp>
        <p:nvSpPr>
          <p:cNvPr id="33" name="TextBox 6">
            <a:extLst>
              <a:ext uri="{FF2B5EF4-FFF2-40B4-BE49-F238E27FC236}">
                <a16:creationId xmlns:a16="http://schemas.microsoft.com/office/drawing/2014/main" id="{F87E4ADB-7DCA-4286-9F5D-D1BB553B8811}"/>
              </a:ext>
            </a:extLst>
          </p:cNvPr>
          <p:cNvSpPr txBox="1">
            <a:spLocks noChangeArrowheads="1"/>
          </p:cNvSpPr>
          <p:nvPr/>
        </p:nvSpPr>
        <p:spPr bwMode="auto">
          <a:xfrm>
            <a:off x="7346342" y="1618529"/>
            <a:ext cx="2919698"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a:ln>
                  <a:noFill/>
                </a:ln>
                <a:solidFill>
                  <a:srgbClr val="682E74"/>
                </a:solidFill>
                <a:effectLst/>
                <a:uLnTx/>
                <a:uFillTx/>
                <a:latin typeface="Calibri" panose="020F0502020204030204" pitchFamily="34" charset="0"/>
                <a:ea typeface="+mn-ea"/>
                <a:cs typeface="Calibri" panose="020F0502020204030204" pitchFamily="34" charset="0"/>
              </a:rPr>
              <a:t>Susceptible to Neither*</a:t>
            </a:r>
          </a:p>
        </p:txBody>
      </p:sp>
      <p:sp>
        <p:nvSpPr>
          <p:cNvPr id="39" name="TextBox 6">
            <a:extLst>
              <a:ext uri="{FF2B5EF4-FFF2-40B4-BE49-F238E27FC236}">
                <a16:creationId xmlns:a16="http://schemas.microsoft.com/office/drawing/2014/main" id="{82E28344-F3CB-4628-AE52-6B9CD803EAD3}"/>
              </a:ext>
            </a:extLst>
          </p:cNvPr>
          <p:cNvSpPr txBox="1">
            <a:spLocks noChangeArrowheads="1"/>
          </p:cNvSpPr>
          <p:nvPr/>
        </p:nvSpPr>
        <p:spPr bwMode="auto">
          <a:xfrm>
            <a:off x="6516322" y="2411423"/>
            <a:ext cx="1952537" cy="70788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0823B"/>
                </a:solidFill>
                <a:effectLst/>
                <a:uLnTx/>
                <a:uFillTx/>
                <a:latin typeface="Calibri" panose="020F0502020204030204" pitchFamily="34" charset="0"/>
                <a:ea typeface="+mn-ea"/>
                <a:cs typeface="Calibri" panose="020F0502020204030204" pitchFamily="34" charset="0"/>
              </a:rPr>
              <a:t>Susceptible to DTG Only*</a:t>
            </a:r>
          </a:p>
        </p:txBody>
      </p:sp>
      <p:sp>
        <p:nvSpPr>
          <p:cNvPr id="40" name="TextBox 6">
            <a:extLst>
              <a:ext uri="{FF2B5EF4-FFF2-40B4-BE49-F238E27FC236}">
                <a16:creationId xmlns:a16="http://schemas.microsoft.com/office/drawing/2014/main" id="{12F95F54-B4B4-4DC1-BADE-B2A352FC8D13}"/>
              </a:ext>
            </a:extLst>
          </p:cNvPr>
          <p:cNvSpPr txBox="1">
            <a:spLocks noChangeArrowheads="1"/>
          </p:cNvSpPr>
          <p:nvPr/>
        </p:nvSpPr>
        <p:spPr bwMode="auto">
          <a:xfrm>
            <a:off x="3785350" y="2429854"/>
            <a:ext cx="1738041" cy="70788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a:ln>
                  <a:noFill/>
                </a:ln>
                <a:solidFill>
                  <a:srgbClr val="E1471D"/>
                </a:solidFill>
                <a:effectLst/>
                <a:uLnTx/>
                <a:uFillTx/>
                <a:latin typeface="Calibri" panose="020F0502020204030204" pitchFamily="34" charset="0"/>
                <a:ea typeface="+mn-ea"/>
                <a:cs typeface="Calibri" panose="020F0502020204030204" pitchFamily="34" charset="0"/>
              </a:rPr>
              <a:t>Susceptible to PI Only</a:t>
            </a:r>
          </a:p>
        </p:txBody>
      </p:sp>
      <p:sp>
        <p:nvSpPr>
          <p:cNvPr id="28" name="TextBox 1">
            <a:extLst>
              <a:ext uri="{FF2B5EF4-FFF2-40B4-BE49-F238E27FC236}">
                <a16:creationId xmlns:a16="http://schemas.microsoft.com/office/drawing/2014/main" id="{96F9E888-FA8A-47B9-9D2B-5A8F46E97DDE}"/>
              </a:ext>
            </a:extLst>
          </p:cNvPr>
          <p:cNvSpPr txBox="1">
            <a:spLocks noChangeArrowheads="1"/>
          </p:cNvSpPr>
          <p:nvPr/>
        </p:nvSpPr>
        <p:spPr bwMode="auto">
          <a:xfrm>
            <a:off x="676492" y="4718856"/>
            <a:ext cx="108390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384175">
              <a:lnSpc>
                <a:spcPct val="90000"/>
              </a:lnSpc>
              <a:spcBef>
                <a:spcPts val="750"/>
              </a:spcBef>
              <a:spcAft>
                <a:spcPts val="525"/>
              </a:spcAft>
              <a:buClr>
                <a:schemeClr val="bg1"/>
              </a:buClr>
              <a:buFont typeface="Wingdings" panose="05000000000000000000" pitchFamily="2" charset="2"/>
              <a:buChar char="§"/>
              <a:defRPr sz="2100">
                <a:solidFill>
                  <a:schemeClr val="bg1"/>
                </a:solidFill>
                <a:latin typeface="Calibri" panose="020F0502020204030204" pitchFamily="34" charset="0"/>
              </a:defRPr>
            </a:lvl1pPr>
            <a:lvl2pPr marL="742950" indent="-285750" defTabSz="384175">
              <a:lnSpc>
                <a:spcPct val="90000"/>
              </a:lnSpc>
              <a:spcBef>
                <a:spcPts val="750"/>
              </a:spcBef>
              <a:spcAft>
                <a:spcPts val="525"/>
              </a:spcAft>
              <a:buClr>
                <a:schemeClr val="bg1"/>
              </a:buClr>
              <a:buFont typeface="Arial" panose="020B0604020202020204" pitchFamily="34" charset="0"/>
              <a:buChar char="‒"/>
              <a:defRPr sz="1900">
                <a:solidFill>
                  <a:schemeClr val="bg1"/>
                </a:solidFill>
                <a:latin typeface="Calibri" panose="020F0502020204030204" pitchFamily="34" charset="0"/>
              </a:defRPr>
            </a:lvl2pPr>
            <a:lvl3pPr marL="1143000" indent="-228600" defTabSz="384175">
              <a:lnSpc>
                <a:spcPct val="90000"/>
              </a:lnSpc>
              <a:spcBef>
                <a:spcPts val="750"/>
              </a:spcBef>
              <a:spcAft>
                <a:spcPts val="525"/>
              </a:spcAft>
              <a:buClr>
                <a:schemeClr val="bg1"/>
              </a:buClr>
              <a:buFont typeface="Arial" panose="020B0604020202020204" pitchFamily="34" charset="0"/>
              <a:buChar char="‒"/>
              <a:defRPr>
                <a:solidFill>
                  <a:schemeClr val="bg1"/>
                </a:solidFill>
                <a:latin typeface="Calibri" panose="020F0502020204030204" pitchFamily="34" charset="0"/>
              </a:defRPr>
            </a:lvl3pPr>
            <a:lvl4pPr marL="1600200" indent="-228600" defTabSz="384175">
              <a:lnSpc>
                <a:spcPct val="90000"/>
              </a:lnSpc>
              <a:spcBef>
                <a:spcPts val="750"/>
              </a:spcBef>
              <a:spcAft>
                <a:spcPts val="525"/>
              </a:spcAft>
              <a:buClr>
                <a:schemeClr val="bg1"/>
              </a:buClr>
              <a:buFont typeface="Arial" panose="020B0604020202020204" pitchFamily="34" charset="0"/>
              <a:buChar char="‒"/>
              <a:defRPr sz="1600">
                <a:solidFill>
                  <a:schemeClr val="bg1"/>
                </a:solidFill>
                <a:latin typeface="Calibri" panose="020F0502020204030204" pitchFamily="34" charset="0"/>
              </a:defRPr>
            </a:lvl4pPr>
            <a:lvl5pPr marL="2057400" indent="-228600" defTabSz="384175">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5pPr>
            <a:lvl6pPr marL="25146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6pPr>
            <a:lvl7pPr marL="29718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7pPr>
            <a:lvl8pPr marL="34290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8pPr>
            <a:lvl9pPr marL="38862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9pPr>
          </a:lstStyle>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*Rare in patients never exposed to </a:t>
            </a:r>
            <a:r>
              <a:rPr kumimoji="0" lang="en-US" altLang="en-US" sz="1600" b="0" i="0" u="none" strike="noStrike" kern="1200" cap="none" spc="0" normalizeH="0" baseline="0" noProof="0" dirty="0" err="1">
                <a:ln>
                  <a:noFill/>
                </a:ln>
                <a:solidFill>
                  <a:srgbClr val="000000"/>
                </a:solidFill>
                <a:effectLst/>
                <a:uLnTx/>
                <a:uFillTx/>
                <a:latin typeface="Calibri"/>
                <a:ea typeface="MS PGothic" panose="020B0600070205080204" pitchFamily="34" charset="-128"/>
                <a:cs typeface="Calibri" panose="020F0502020204030204" pitchFamily="34" charset="0"/>
              </a:rPr>
              <a:t>unboosted</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 PIs (</a:t>
            </a:r>
            <a:r>
              <a:rPr kumimoji="0" lang="en-US" altLang="en-US" sz="1600" b="0" i="0" u="none" strike="noStrike" kern="1200" cap="none" spc="0" normalizeH="0" baseline="0" noProof="0" dirty="0" err="1">
                <a:ln>
                  <a:noFill/>
                </a:ln>
                <a:solidFill>
                  <a:srgbClr val="000000"/>
                </a:solidFill>
                <a:effectLst/>
                <a:uLnTx/>
                <a:uFillTx/>
                <a:latin typeface="Calibri"/>
                <a:ea typeface="MS PGothic" panose="020B0600070205080204" pitchFamily="34" charset="-128"/>
                <a:cs typeface="Calibri" panose="020F0502020204030204" pitchFamily="34" charset="0"/>
              </a:rPr>
              <a:t>eg</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 NFV, DHHS alternative since 2003 and not recommended since 2008).</a:t>
            </a:r>
          </a:p>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altLang="en-US" sz="1600" b="0" i="0" u="none" strike="noStrike" kern="1200" cap="none" spc="0" normalizeH="0" baseline="30000" noProof="0" dirty="0">
                <a:ln>
                  <a:noFill/>
                </a:ln>
                <a:solidFill>
                  <a:srgbClr val="000000"/>
                </a:solidFill>
                <a:effectLst/>
                <a:uLnTx/>
                <a:uFillTx/>
                <a:latin typeface="Calibri"/>
                <a:ea typeface="MS PGothic" panose="020B0600070205080204" pitchFamily="34" charset="-128"/>
                <a:cs typeface="Calibri" panose="020F0502020204030204" pitchFamily="34" charset="0"/>
              </a:rPr>
              <a:t>†</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If INSTI naive or experienced with no resistance (limited data in patients with resistance to RAL or EVG but susceptibility to DTG).</a:t>
            </a:r>
          </a:p>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sz="1600" b="0" i="0" u="none" strike="noStrike" kern="1200" cap="none" spc="0" normalizeH="0" baseline="30000" noProof="0" dirty="0">
                <a:ln>
                  <a:noFill/>
                </a:ln>
                <a:solidFill>
                  <a:prstClr val="black"/>
                </a:solidFill>
                <a:effectLst/>
                <a:uLnTx/>
                <a:uFillTx/>
                <a:latin typeface="Calibri"/>
                <a:ea typeface="+mn-ea"/>
                <a:cs typeface="Calibri" panose="020F0502020204030204" pitchFamily="34" charset="0"/>
              </a:rPr>
              <a:t>‡</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rPr>
              <a:t>Data limited to DTG, but similar results might be seen with BIC.</a:t>
            </a:r>
          </a:p>
        </p:txBody>
      </p:sp>
      <p:cxnSp>
        <p:nvCxnSpPr>
          <p:cNvPr id="8" name="Straight Arrow Connector 7">
            <a:extLst>
              <a:ext uri="{FF2B5EF4-FFF2-40B4-BE49-F238E27FC236}">
                <a16:creationId xmlns:a16="http://schemas.microsoft.com/office/drawing/2014/main" id="{A92BF108-6B08-42C8-BE8A-779A331F3476}"/>
              </a:ext>
            </a:extLst>
          </p:cNvPr>
          <p:cNvCxnSpPr>
            <a:cxnSpLocks/>
          </p:cNvCxnSpPr>
          <p:nvPr/>
        </p:nvCxnSpPr>
        <p:spPr bwMode="auto">
          <a:xfrm>
            <a:off x="5486400" y="2359721"/>
            <a:ext cx="0" cy="848151"/>
          </a:xfrm>
          <a:prstGeom prst="straightConnector1">
            <a:avLst/>
          </a:prstGeom>
          <a:noFill/>
          <a:ln w="28575" cap="flat" cmpd="sng" algn="ctr">
            <a:solidFill>
              <a:schemeClr val="accent3"/>
            </a:solidFill>
            <a:prstDash val="solid"/>
            <a:round/>
            <a:headEnd type="none" w="med" len="med"/>
            <a:tailEnd type="triangle"/>
          </a:ln>
          <a:effectLst/>
        </p:spPr>
      </p:cxnSp>
      <p:cxnSp>
        <p:nvCxnSpPr>
          <p:cNvPr id="32" name="Straight Arrow Connector 31">
            <a:extLst>
              <a:ext uri="{FF2B5EF4-FFF2-40B4-BE49-F238E27FC236}">
                <a16:creationId xmlns:a16="http://schemas.microsoft.com/office/drawing/2014/main" id="{EF9C9E54-A95A-4649-9E05-8EE772378D33}"/>
              </a:ext>
            </a:extLst>
          </p:cNvPr>
          <p:cNvCxnSpPr>
            <a:cxnSpLocks/>
          </p:cNvCxnSpPr>
          <p:nvPr/>
        </p:nvCxnSpPr>
        <p:spPr bwMode="auto">
          <a:xfrm>
            <a:off x="6650854" y="2359721"/>
            <a:ext cx="0" cy="848151"/>
          </a:xfrm>
          <a:prstGeom prst="straightConnector1">
            <a:avLst/>
          </a:prstGeom>
          <a:noFill/>
          <a:ln w="28575" cap="flat" cmpd="sng" algn="ctr">
            <a:solidFill>
              <a:schemeClr val="accent4"/>
            </a:solidFill>
            <a:prstDash val="solid"/>
            <a:round/>
            <a:headEnd type="none" w="med" len="med"/>
            <a:tailEnd type="triangle"/>
          </a:ln>
          <a:effectLst/>
        </p:spPr>
      </p:cxnSp>
    </p:spTree>
    <p:extLst>
      <p:ext uri="{BB962C8B-B14F-4D97-AF65-F5344CB8AC3E}">
        <p14:creationId xmlns:p14="http://schemas.microsoft.com/office/powerpoint/2010/main" val="607236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CFA9-C0EF-4239-A66D-4A39FA2D4D27}"/>
              </a:ext>
            </a:extLst>
          </p:cNvPr>
          <p:cNvSpPr>
            <a:spLocks noGrp="1"/>
          </p:cNvSpPr>
          <p:nvPr>
            <p:ph type="title"/>
          </p:nvPr>
        </p:nvSpPr>
        <p:spPr/>
        <p:txBody>
          <a:bodyPr/>
          <a:lstStyle/>
          <a:p>
            <a:r>
              <a:rPr lang="en-US" dirty="0"/>
              <a:t>Management of Multidrug Resistance Without Fully Active Boosted PIs and Second-Generation INSTIs</a:t>
            </a:r>
          </a:p>
        </p:txBody>
      </p:sp>
      <p:sp>
        <p:nvSpPr>
          <p:cNvPr id="3" name="Content Placeholder 2">
            <a:extLst>
              <a:ext uri="{FF2B5EF4-FFF2-40B4-BE49-F238E27FC236}">
                <a16:creationId xmlns:a16="http://schemas.microsoft.com/office/drawing/2014/main" id="{5DA75010-ADCD-4C19-A065-291B65ED8E24}"/>
              </a:ext>
            </a:extLst>
          </p:cNvPr>
          <p:cNvSpPr>
            <a:spLocks noGrp="1"/>
          </p:cNvSpPr>
          <p:nvPr>
            <p:ph sz="half" idx="1"/>
          </p:nvPr>
        </p:nvSpPr>
        <p:spPr/>
        <p:txBody>
          <a:bodyPr/>
          <a:lstStyle/>
          <a:p>
            <a:r>
              <a:rPr lang="en-US" sz="2200" b="1" dirty="0"/>
              <a:t>Construct an ART regimen with 2, preferably </a:t>
            </a:r>
            <a:r>
              <a:rPr lang="en-US" sz="2200" b="1" dirty="0">
                <a:solidFill>
                  <a:schemeClr val="accent3"/>
                </a:solidFill>
              </a:rPr>
              <a:t>3, active drugs</a:t>
            </a:r>
            <a:r>
              <a:rPr lang="en-US" sz="2200" b="1" dirty="0"/>
              <a:t> or sum up equivalent with partially active drugs</a:t>
            </a:r>
            <a:r>
              <a:rPr lang="en-US" sz="2200" b="1" baseline="30000" dirty="0"/>
              <a:t>1</a:t>
            </a:r>
          </a:p>
          <a:p>
            <a:pPr lvl="1"/>
            <a:r>
              <a:rPr lang="en-US" sz="2200" dirty="0"/>
              <a:t>Precise estimation of residual activity can be challenging (phenotype)</a:t>
            </a:r>
          </a:p>
          <a:p>
            <a:pPr lvl="1"/>
            <a:r>
              <a:rPr lang="en-US" sz="2200" dirty="0"/>
              <a:t>Choose best OBR </a:t>
            </a:r>
          </a:p>
          <a:p>
            <a:pPr lvl="2"/>
            <a:r>
              <a:rPr lang="en-US" sz="2000" dirty="0"/>
              <a:t>Avoid using a drug if full resistance: </a:t>
            </a:r>
            <a:br>
              <a:rPr lang="en-US" sz="2000" dirty="0"/>
            </a:br>
            <a:r>
              <a:rPr lang="en-US" sz="2000" dirty="0"/>
              <a:t>&gt;60 points in Stanford HIV Drug Resistance Database or history of treatment-limiting toxicity</a:t>
            </a:r>
          </a:p>
          <a:p>
            <a:pPr marL="0" indent="0">
              <a:buNone/>
            </a:pPr>
            <a:endParaRPr lang="en-US" dirty="0"/>
          </a:p>
        </p:txBody>
      </p:sp>
      <p:sp>
        <p:nvSpPr>
          <p:cNvPr id="5" name="Content Placeholder 4">
            <a:extLst>
              <a:ext uri="{FF2B5EF4-FFF2-40B4-BE49-F238E27FC236}">
                <a16:creationId xmlns:a16="http://schemas.microsoft.com/office/drawing/2014/main" id="{4EFC3E7E-6681-4AF6-A9CB-5C0A2886DC13}"/>
              </a:ext>
            </a:extLst>
          </p:cNvPr>
          <p:cNvSpPr>
            <a:spLocks noGrp="1"/>
          </p:cNvSpPr>
          <p:nvPr>
            <p:ph sz="half" idx="2"/>
          </p:nvPr>
        </p:nvSpPr>
        <p:spPr>
          <a:xfrm>
            <a:off x="6252634" y="1510730"/>
            <a:ext cx="5488752" cy="4679462"/>
          </a:xfrm>
        </p:spPr>
        <p:txBody>
          <a:bodyPr/>
          <a:lstStyle/>
          <a:p>
            <a:r>
              <a:rPr lang="en-US" sz="2200" b="1" dirty="0">
                <a:solidFill>
                  <a:schemeClr val="accent3"/>
                </a:solidFill>
              </a:rPr>
              <a:t>Potential fully active drugs may be those with novel </a:t>
            </a:r>
            <a:r>
              <a:rPr lang="en-US" sz="2200" b="1" dirty="0" err="1">
                <a:solidFill>
                  <a:schemeClr val="accent3"/>
                </a:solidFill>
              </a:rPr>
              <a:t>MoA</a:t>
            </a:r>
            <a:r>
              <a:rPr lang="en-US" sz="2200" b="1" dirty="0">
                <a:solidFill>
                  <a:schemeClr val="accent3"/>
                </a:solidFill>
              </a:rPr>
              <a:t>:</a:t>
            </a:r>
            <a:r>
              <a:rPr lang="en-US" sz="2200" b="1" dirty="0"/>
              <a:t> </a:t>
            </a:r>
          </a:p>
          <a:p>
            <a:pPr lvl="1"/>
            <a:r>
              <a:rPr lang="en-US" sz="2000" dirty="0"/>
              <a:t>Ibalizumab: 800 mg IV every 14 days</a:t>
            </a:r>
            <a:r>
              <a:rPr lang="en-US" sz="2000" baseline="30000" dirty="0"/>
              <a:t>2</a:t>
            </a:r>
          </a:p>
          <a:p>
            <a:pPr lvl="1"/>
            <a:r>
              <a:rPr lang="en-US" sz="2000" dirty="0"/>
              <a:t>Fostemsavir: 600 mg PO BID</a:t>
            </a:r>
            <a:r>
              <a:rPr lang="en-US" sz="2000" baseline="30000" dirty="0"/>
              <a:t>3</a:t>
            </a:r>
          </a:p>
          <a:p>
            <a:pPr lvl="1">
              <a:buClr>
                <a:srgbClr val="000000"/>
              </a:buClr>
              <a:defRPr/>
            </a:pPr>
            <a:r>
              <a:rPr lang="en-US" sz="2000" dirty="0" err="1"/>
              <a:t>Lenacapavir</a:t>
            </a:r>
            <a:r>
              <a:rPr lang="en-US" sz="2000" dirty="0"/>
              <a:t> (investigational): 600 mg PO Days 1 and 2, 300 mg Days 8, then 927 mg SC Day 15 and every 6 mo</a:t>
            </a:r>
            <a:r>
              <a:rPr lang="en-US" sz="2000" baseline="30000" dirty="0"/>
              <a:t>4</a:t>
            </a:r>
          </a:p>
          <a:p>
            <a:pPr lvl="1" indent="-342900">
              <a:buClr>
                <a:srgbClr val="000000"/>
              </a:buClr>
              <a:defRPr/>
            </a:pPr>
            <a:r>
              <a:rPr lang="en-US" sz="2000" dirty="0"/>
              <a:t>Enfuvirtide: 90 mg SC BID</a:t>
            </a:r>
            <a:r>
              <a:rPr lang="en-US" sz="2000" baseline="30000" dirty="0"/>
              <a:t>1</a:t>
            </a:r>
          </a:p>
          <a:p>
            <a:pPr lvl="1" indent="-342900">
              <a:buClr>
                <a:srgbClr val="000000"/>
              </a:buClr>
              <a:defRPr/>
            </a:pPr>
            <a:r>
              <a:rPr lang="en-US" sz="2000" dirty="0"/>
              <a:t>Maraviroc (CCR5 tropic): 300 mg PO BID</a:t>
            </a:r>
            <a:r>
              <a:rPr lang="en-US" sz="2000" baseline="30000" dirty="0"/>
              <a:t>1</a:t>
            </a:r>
          </a:p>
        </p:txBody>
      </p:sp>
      <p:sp>
        <p:nvSpPr>
          <p:cNvPr id="10" name="Text Box 11">
            <a:extLst>
              <a:ext uri="{FF2B5EF4-FFF2-40B4-BE49-F238E27FC236}">
                <a16:creationId xmlns:a16="http://schemas.microsoft.com/office/drawing/2014/main" id="{CF3D6EB1-0940-4301-8E6A-3025E4E13F31}"/>
              </a:ext>
            </a:extLst>
          </p:cNvPr>
          <p:cNvSpPr txBox="1">
            <a:spLocks noChangeArrowheads="1"/>
          </p:cNvSpPr>
          <p:nvPr/>
        </p:nvSpPr>
        <p:spPr bwMode="auto">
          <a:xfrm>
            <a:off x="396234" y="6443057"/>
            <a:ext cx="6157016"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buFont typeface="Wingdings" panose="05000000000000000000" pitchFamily="2" charset="2"/>
              <a:buNone/>
            </a:pPr>
            <a:r>
              <a:rPr lang="en-US" altLang="en-US" sz="1200" spc="-10" dirty="0">
                <a:solidFill>
                  <a:srgbClr val="455560"/>
                </a:solidFill>
                <a:latin typeface="Calibri" panose="020F0502020204030204" pitchFamily="34" charset="0"/>
              </a:rPr>
              <a:t>1. DHHS ART Guidelines. September 2022. 2. Ibalizumab PI. 3. Fostemsavir PI. 4. NCT04150068. </a:t>
            </a:r>
            <a:endParaRPr lang="en-US" sz="1200" dirty="0">
              <a:solidFill>
                <a:srgbClr val="000000"/>
              </a:solidFill>
              <a:latin typeface="Calibri" panose="020F0502020204030204" pitchFamily="34" charset="0"/>
            </a:endParaRPr>
          </a:p>
        </p:txBody>
      </p:sp>
      <p:grpSp>
        <p:nvGrpSpPr>
          <p:cNvPr id="11" name="Group 10">
            <a:extLst>
              <a:ext uri="{FF2B5EF4-FFF2-40B4-BE49-F238E27FC236}">
                <a16:creationId xmlns:a16="http://schemas.microsoft.com/office/drawing/2014/main" id="{BB98B571-A8E0-E794-4C62-1590D8B76BCD}"/>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2B6ED1EA-D85E-D630-E87B-DBF4C8B10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3" name="Rectangle 8">
              <a:extLst>
                <a:ext uri="{FF2B5EF4-FFF2-40B4-BE49-F238E27FC236}">
                  <a16:creationId xmlns:a16="http://schemas.microsoft.com/office/drawing/2014/main" id="{FB6B4DB6-7AFF-4465-3619-ABDB2AC6745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953286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txBox="1">
            <a:spLocks noChangeArrowheads="1"/>
          </p:cNvSpPr>
          <p:nvPr/>
        </p:nvSpPr>
        <p:spPr bwMode="auto">
          <a:xfrm>
            <a:off x="1916115" y="1719263"/>
            <a:ext cx="8455025" cy="392112"/>
          </a:xfrm>
          <a:prstGeom prst="rect">
            <a:avLst/>
          </a:prstGeom>
          <a:noFill/>
          <a:ln>
            <a:noFill/>
          </a:ln>
        </p:spPr>
        <p:txBody>
          <a:bodyPr/>
          <a:lstStyle>
            <a:lvl1pPr marL="342900" indent="-342900" algn="l" rtl="0" eaLnBrk="0" fontAlgn="base" hangingPunct="0">
              <a:lnSpc>
                <a:spcPct val="90000"/>
              </a:lnSpc>
              <a:spcBef>
                <a:spcPts val="1000"/>
              </a:spcBef>
              <a:spcAft>
                <a:spcPts val="700"/>
              </a:spcAft>
              <a:buClr>
                <a:schemeClr val="accent2"/>
              </a:buClr>
              <a:buFont typeface="Wingdings" panose="05000000000000000000" pitchFamily="2" charset="2"/>
              <a:buChar char="§"/>
              <a:defRPr sz="24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chemeClr val="accent2"/>
              </a:buClr>
              <a:buFont typeface="Arial" panose="020B0604020202020204" pitchFamily="34" charset="0"/>
              <a:buChar char="–"/>
              <a:defRPr sz="2200">
                <a:solidFill>
                  <a:srgbClr val="FEFDDE"/>
                </a:solidFill>
                <a:latin typeface="+mn-lt"/>
              </a:defRPr>
            </a:lvl2pPr>
            <a:lvl3pPr marL="11430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sz="2000">
                <a:solidFill>
                  <a:srgbClr val="FEFDDE"/>
                </a:solidFill>
                <a:latin typeface="+mn-lt"/>
              </a:defRPr>
            </a:lvl3pPr>
            <a:lvl4pPr marL="16002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a:solidFill>
                  <a:srgbClr val="FEFDDE"/>
                </a:solidFill>
                <a:latin typeface="+mn-lt"/>
              </a:defRPr>
            </a:lvl4pPr>
            <a:lvl5pPr marL="20574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sz="16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5AAACE"/>
              </a:buClr>
              <a:buSzTx/>
              <a:buFont typeface="Wingdings" panose="05000000000000000000" pitchFamily="2" charset="2"/>
              <a:buChar char="§"/>
              <a:tabLst/>
              <a:defRPr/>
            </a:pPr>
            <a:endParaRPr kumimoji="0" lang="en-US" altLang="en-US" sz="1600" b="0" i="0" u="none" strike="noStrike" kern="0" cap="none" spc="0" normalizeH="0" baseline="0" noProof="0">
              <a:ln>
                <a:noFill/>
              </a:ln>
              <a:solidFill>
                <a:srgbClr val="FEFDDE"/>
              </a:solidFill>
              <a:effectLst/>
              <a:uLnTx/>
              <a:uFillTx/>
              <a:latin typeface="Arial"/>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5AAACE"/>
              </a:buClr>
              <a:buSzTx/>
              <a:buFont typeface="Wingdings" panose="05000000000000000000" pitchFamily="2" charset="2"/>
              <a:buChar char="§"/>
              <a:tabLst/>
              <a:defRPr/>
            </a:pPr>
            <a:endParaRPr kumimoji="0" lang="en-US" altLang="en-US" sz="1600" b="0" i="0" u="none" strike="noStrike" kern="0" cap="none" spc="0" normalizeH="0" baseline="0" noProof="0">
              <a:ln>
                <a:noFill/>
              </a:ln>
              <a:solidFill>
                <a:srgbClr val="FEFDDE"/>
              </a:solidFill>
              <a:effectLst/>
              <a:uLnTx/>
              <a:uFillTx/>
              <a:latin typeface="Arial"/>
              <a:ea typeface="+mn-ea"/>
              <a:cs typeface="+mn-cs"/>
            </a:endParaRPr>
          </a:p>
        </p:txBody>
      </p:sp>
      <p:sp>
        <p:nvSpPr>
          <p:cNvPr id="67587" name="Rectangle 2"/>
          <p:cNvSpPr>
            <a:spLocks noGrp="1" noChangeArrowheads="1"/>
          </p:cNvSpPr>
          <p:nvPr>
            <p:ph type="title"/>
          </p:nvPr>
        </p:nvSpPr>
        <p:spPr/>
        <p:txBody>
          <a:bodyPr/>
          <a:lstStyle/>
          <a:p>
            <a:r>
              <a:rPr lang="en-US" altLang="en-US" dirty="0"/>
              <a:t>TMB-301/-311: Ibalizumab in </a:t>
            </a:r>
            <a:r>
              <a:rPr lang="en-US" dirty="0"/>
              <a:t>Heavily Treatment–Experienced</a:t>
            </a:r>
            <a:r>
              <a:rPr lang="en-US" altLang="en-US" dirty="0"/>
              <a:t> Adults With Multidrug-Resistant HIV</a:t>
            </a:r>
          </a:p>
        </p:txBody>
      </p:sp>
      <p:sp>
        <p:nvSpPr>
          <p:cNvPr id="2" name="Content Placeholder 1">
            <a:extLst>
              <a:ext uri="{FF2B5EF4-FFF2-40B4-BE49-F238E27FC236}">
                <a16:creationId xmlns:a16="http://schemas.microsoft.com/office/drawing/2014/main" id="{D990D768-38CE-42C9-AFF0-12FC8A4A6C6B}"/>
              </a:ext>
            </a:extLst>
          </p:cNvPr>
          <p:cNvSpPr>
            <a:spLocks noGrp="1"/>
          </p:cNvSpPr>
          <p:nvPr>
            <p:ph idx="1"/>
          </p:nvPr>
        </p:nvSpPr>
        <p:spPr>
          <a:xfrm>
            <a:off x="604674" y="1420246"/>
            <a:ext cx="10877529" cy="4650686"/>
          </a:xfrm>
        </p:spPr>
        <p:txBody>
          <a:bodyPr/>
          <a:lstStyle/>
          <a:p>
            <a:pPr>
              <a:spcAft>
                <a:spcPts val="300"/>
              </a:spcAft>
            </a:pPr>
            <a:r>
              <a:rPr lang="en-US" altLang="en-US" sz="2200" dirty="0"/>
              <a:t>Single-arm, open-label phase III trial in patients with virologic failure</a:t>
            </a: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lvl="1">
              <a:spcAft>
                <a:spcPts val="300"/>
              </a:spcAft>
            </a:pPr>
            <a:endParaRPr lang="en-US" sz="2000" dirty="0"/>
          </a:p>
        </p:txBody>
      </p:sp>
      <p:sp>
        <p:nvSpPr>
          <p:cNvPr id="11" name="Text Box 11"/>
          <p:cNvSpPr txBox="1">
            <a:spLocks noChangeArrowheads="1"/>
          </p:cNvSpPr>
          <p:nvPr/>
        </p:nvSpPr>
        <p:spPr bwMode="auto">
          <a:xfrm>
            <a:off x="723899" y="5630498"/>
            <a:ext cx="1074419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400" b="0" i="1"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Primary endpoint; </a:t>
            </a:r>
            <a:r>
              <a:rPr kumimoji="0" lang="en-US" altLang="en-US" sz="1400" b="0" i="1"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P</a:t>
            </a: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&lt;.0001 vs 3% at end of 7-day control period.</a:t>
            </a:r>
            <a:b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400" b="0" i="0" u="none" strike="noStrike" kern="1200" cap="none" spc="0" normalizeH="0" baseline="30000" noProof="0">
                <a:ln>
                  <a:noFill/>
                </a:ln>
                <a:solidFill>
                  <a:srgbClr val="455560">
                    <a:lumMod val="10000"/>
                  </a:srgbClr>
                </a:solidFill>
                <a:effectLst/>
                <a:uLnTx/>
                <a:uFillTx/>
                <a:latin typeface="Calibri" panose="020F0502020204030204" pitchFamily="34" charset="0"/>
                <a:ea typeface="+mn-ea"/>
                <a:cs typeface="Calibri" panose="020F0502020204030204" pitchFamily="34" charset="0"/>
              </a:rPr>
              <a:t>†</a:t>
            </a: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 patients without </a:t>
            </a:r>
            <a:r>
              <a:rPr kumimoji="0" lang="en-US" sz="1400" b="0" i="0" u="none" strike="noStrike" kern="1200" cap="none" spc="0" normalizeH="0" baseline="0" noProof="0">
                <a:ln>
                  <a:noFill/>
                </a:ln>
                <a:solidFill>
                  <a:srgbClr val="455560">
                    <a:lumMod val="10000"/>
                  </a:srgbClr>
                </a:solidFill>
                <a:effectLst/>
                <a:uLnTx/>
                <a:uFillTx/>
                <a:latin typeface="Calibri" panose="020F0502020204030204" pitchFamily="34" charset="0"/>
                <a:ea typeface="+mn-ea"/>
                <a:cs typeface="Calibri" panose="020F0502020204030204" pitchFamily="34" charset="0"/>
              </a:rPr>
              <a:t>≥0.5 log</a:t>
            </a:r>
            <a:r>
              <a:rPr kumimoji="0" lang="en-US" sz="1400" b="0" i="0" u="none" strike="noStrike" kern="1200" cap="none" spc="0" normalizeH="0" baseline="-25000" noProof="0">
                <a:ln>
                  <a:noFill/>
                </a:ln>
                <a:solidFill>
                  <a:srgbClr val="455560">
                    <a:lumMod val="10000"/>
                  </a:srgbClr>
                </a:solidFill>
                <a:effectLst/>
                <a:uLnTx/>
                <a:uFillTx/>
                <a:latin typeface="Calibri" panose="020F0502020204030204" pitchFamily="34" charset="0"/>
                <a:ea typeface="+mn-ea"/>
                <a:cs typeface="Calibri" panose="020F0502020204030204" pitchFamily="34" charset="0"/>
              </a:rPr>
              <a:t>10</a:t>
            </a:r>
            <a:r>
              <a:rPr kumimoji="0" lang="en-US" sz="1400" b="0" i="0" u="none" strike="noStrike" kern="1200" cap="none" spc="0" normalizeH="0" baseline="0" noProof="0">
                <a:ln>
                  <a:noFill/>
                </a:ln>
                <a:solidFill>
                  <a:srgbClr val="455560">
                    <a:lumMod val="10000"/>
                  </a:srgbClr>
                </a:solidFill>
                <a:effectLst/>
                <a:uLnTx/>
                <a:uFillTx/>
                <a:latin typeface="Calibri" panose="020F0502020204030204" pitchFamily="34" charset="0"/>
                <a:ea typeface="+mn-ea"/>
                <a:cs typeface="Calibri" panose="020F0502020204030204" pitchFamily="34" charset="0"/>
              </a:rPr>
              <a:t> HIV-1 RNA decrease at Day 14</a:t>
            </a: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later reached HIV-1 RNA &lt;50 c/mL with ibalizumab + OBR.</a:t>
            </a:r>
            <a:r>
              <a:rPr kumimoji="0" lang="en-US" altLang="en-US" sz="1400" b="0" i="0" u="none" strike="noStrike" kern="1200" cap="none" spc="0" normalizeH="0" baseline="30000" noProof="0">
                <a:ln>
                  <a:noFill/>
                </a:ln>
                <a:solidFill>
                  <a:srgbClr val="000000"/>
                </a:solidFill>
                <a:effectLst/>
                <a:uLnTx/>
                <a:uFillTx/>
                <a:latin typeface="Calibri" panose="020F0502020204030204" pitchFamily="34" charset="0"/>
                <a:ea typeface="+mn-ea"/>
                <a:cs typeface="Calibri" panose="020F0502020204030204" pitchFamily="34" charset="0"/>
              </a:rPr>
              <a:t>5</a:t>
            </a:r>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5" name="Text Box 11">
            <a:extLst>
              <a:ext uri="{FF2B5EF4-FFF2-40B4-BE49-F238E27FC236}">
                <a16:creationId xmlns:a16="http://schemas.microsoft.com/office/drawing/2014/main" id="{B60EE804-DB39-4E07-8790-034D4B56E745}"/>
              </a:ext>
            </a:extLst>
          </p:cNvPr>
          <p:cNvSpPr txBox="1">
            <a:spLocks noChangeArrowheads="1"/>
          </p:cNvSpPr>
          <p:nvPr/>
        </p:nvSpPr>
        <p:spPr bwMode="auto">
          <a:xfrm>
            <a:off x="395735" y="6227666"/>
            <a:ext cx="868682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1. Emu.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Calibri" panose="020F0502020204030204" pitchFamily="34" charset="0"/>
              </a:rPr>
              <a:t>NEJM</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 2018;</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379:645. </a:t>
            </a: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2. Emu. IDSA 2017. Abstr 1686. 3. Emu. HIV Glasgow 2018. Abstr O345. </a:t>
            </a:r>
          </a:p>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4. Emu. CROI 2019. Abstr 485. 5. DeJesus. HIV Glasgow 2018. Abstr P064.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graphicFrame>
        <p:nvGraphicFramePr>
          <p:cNvPr id="18" name="Group 32">
            <a:extLst>
              <a:ext uri="{FF2B5EF4-FFF2-40B4-BE49-F238E27FC236}">
                <a16:creationId xmlns:a16="http://schemas.microsoft.com/office/drawing/2014/main" id="{02E1745B-8273-4F4F-9D4B-C425248560E4}"/>
              </a:ext>
            </a:extLst>
          </p:cNvPr>
          <p:cNvGraphicFramePr>
            <a:graphicFrameLocks noGrp="1"/>
          </p:cNvGraphicFramePr>
          <p:nvPr/>
        </p:nvGraphicFramePr>
        <p:xfrm>
          <a:off x="671338" y="4276603"/>
          <a:ext cx="10744202" cy="1340712"/>
        </p:xfrm>
        <a:graphic>
          <a:graphicData uri="http://schemas.openxmlformats.org/drawingml/2006/table">
            <a:tbl>
              <a:tblPr/>
              <a:tblGrid>
                <a:gridCol w="3751226">
                  <a:extLst>
                    <a:ext uri="{9D8B030D-6E8A-4147-A177-3AD203B41FA5}">
                      <a16:colId xmlns:a16="http://schemas.microsoft.com/office/drawing/2014/main" val="20000"/>
                    </a:ext>
                  </a:extLst>
                </a:gridCol>
                <a:gridCol w="1748244">
                  <a:extLst>
                    <a:ext uri="{9D8B030D-6E8A-4147-A177-3AD203B41FA5}">
                      <a16:colId xmlns:a16="http://schemas.microsoft.com/office/drawing/2014/main" val="533043192"/>
                    </a:ext>
                  </a:extLst>
                </a:gridCol>
                <a:gridCol w="1748244">
                  <a:extLst>
                    <a:ext uri="{9D8B030D-6E8A-4147-A177-3AD203B41FA5}">
                      <a16:colId xmlns:a16="http://schemas.microsoft.com/office/drawing/2014/main" val="403488726"/>
                    </a:ext>
                  </a:extLst>
                </a:gridCol>
                <a:gridCol w="1748244">
                  <a:extLst>
                    <a:ext uri="{9D8B030D-6E8A-4147-A177-3AD203B41FA5}">
                      <a16:colId xmlns:a16="http://schemas.microsoft.com/office/drawing/2014/main" val="2018538883"/>
                    </a:ext>
                  </a:extLst>
                </a:gridCol>
                <a:gridCol w="1748244">
                  <a:extLst>
                    <a:ext uri="{9D8B030D-6E8A-4147-A177-3AD203B41FA5}">
                      <a16:colId xmlns:a16="http://schemas.microsoft.com/office/drawing/2014/main" val="768604947"/>
                    </a:ext>
                  </a:extLst>
                </a:gridCol>
              </a:tblGrid>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Virologic Outcome</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a:ln>
                            <a:noFill/>
                          </a:ln>
                          <a:solidFill>
                            <a:schemeClr val="tx1"/>
                          </a:solidFill>
                          <a:effectLst/>
                          <a:latin typeface="Calibri" panose="020F0502020204030204" pitchFamily="34" charset="0"/>
                          <a:cs typeface="Calibri" panose="020F0502020204030204" pitchFamily="34" charset="0"/>
                        </a:rPr>
                        <a:t>Day 14</a:t>
                      </a:r>
                      <a:r>
                        <a:rPr kumimoji="0" lang="en-US" sz="1600" b="1" i="0" u="none" strike="noStrike" cap="none" normalizeH="0" baseline="30000">
                          <a:ln>
                            <a:noFill/>
                          </a:ln>
                          <a:solidFill>
                            <a:schemeClr val="tx1"/>
                          </a:solidFill>
                          <a:effectLst/>
                          <a:latin typeface="Calibri" panose="020F0502020204030204" pitchFamily="34" charset="0"/>
                          <a:cs typeface="Calibri" panose="020F0502020204030204" pitchFamily="34" charset="0"/>
                        </a:rPr>
                        <a:t>1</a:t>
                      </a:r>
                      <a:r>
                        <a:rPr kumimoji="0" lang="en-US" sz="1600" b="1" i="0" u="none" strike="noStrike" cap="none" normalizeH="0" baseline="0">
                          <a:ln>
                            <a:noFill/>
                          </a:ln>
                          <a:solidFill>
                            <a:schemeClr val="tx1"/>
                          </a:solidFill>
                          <a:effectLst/>
                          <a:latin typeface="Calibri" panose="020F0502020204030204" pitchFamily="34" charset="0"/>
                          <a:cs typeface="Calibri" panose="020F0502020204030204" pitchFamily="34" charset="0"/>
                        </a:rPr>
                        <a:t> (N = 40)</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Wk 25</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1</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40)</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Wk 48</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2,3</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27)</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Wk 96</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4</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27)</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a:ln>
                            <a:noFill/>
                          </a:ln>
                          <a:solidFill>
                            <a:schemeClr val="bg2">
                              <a:lumMod val="10000"/>
                            </a:schemeClr>
                          </a:solidFill>
                          <a:effectLst/>
                          <a:latin typeface="Calibri" panose="020F0502020204030204" pitchFamily="34" charset="0"/>
                          <a:ea typeface="+mn-ea"/>
                          <a:cs typeface="Calibri" panose="020F0502020204030204" pitchFamily="34" charset="0"/>
                        </a:rPr>
                        <a:t>≥0.5 log</a:t>
                      </a:r>
                      <a:r>
                        <a:rPr kumimoji="0" lang="en-US" sz="1600" b="0" i="0" u="none" strike="noStrike" kern="1200" cap="none" normalizeH="0" baseline="-25000">
                          <a:ln>
                            <a:noFill/>
                          </a:ln>
                          <a:solidFill>
                            <a:schemeClr val="bg2">
                              <a:lumMod val="10000"/>
                            </a:schemeClr>
                          </a:solidFill>
                          <a:effectLst/>
                          <a:latin typeface="Calibri" panose="020F0502020204030204" pitchFamily="34" charset="0"/>
                          <a:ea typeface="+mn-ea"/>
                          <a:cs typeface="Calibri" panose="020F0502020204030204" pitchFamily="34" charset="0"/>
                        </a:rPr>
                        <a:t>10</a:t>
                      </a:r>
                      <a:r>
                        <a:rPr kumimoji="0" lang="en-US" sz="1600" b="0" i="0" u="none" strike="noStrike" kern="1200" cap="none" normalizeH="0" baseline="0">
                          <a:ln>
                            <a:noFill/>
                          </a:ln>
                          <a:solidFill>
                            <a:schemeClr val="bg2">
                              <a:lumMod val="10000"/>
                            </a:schemeClr>
                          </a:solidFill>
                          <a:effectLst/>
                          <a:latin typeface="Calibri" panose="020F0502020204030204" pitchFamily="34" charset="0"/>
                          <a:ea typeface="+mn-ea"/>
                          <a:cs typeface="Calibri" panose="020F0502020204030204" pitchFamily="34" charset="0"/>
                        </a:rPr>
                        <a:t> HIV-1 RNA decrease, %</a:t>
                      </a:r>
                    </a:p>
                  </a:txBody>
                  <a:tcPr marL="121880" marR="121880" marT="45669" marB="45669" horzOverflow="overflow">
                    <a:lnL w="12700" cap="flat" cmpd="sng" algn="ctr">
                      <a:no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83*</a:t>
                      </a:r>
                      <a:r>
                        <a:rPr kumimoji="0" lang="en-US" sz="1600" b="0" i="0" u="none" strike="noStrike" cap="none" normalizeH="0" baseline="30000">
                          <a:ln>
                            <a:noFill/>
                          </a:ln>
                          <a:solidFill>
                            <a:schemeClr val="bg2">
                              <a:lumMod val="10000"/>
                            </a:schemeClr>
                          </a:solidFill>
                          <a:effectLst/>
                          <a:latin typeface="Calibri" panose="020F0502020204030204" pitchFamily="34" charset="0"/>
                          <a:cs typeface="Calibri" panose="020F0502020204030204" pitchFamily="34" charset="0"/>
                        </a:rPr>
                        <a:t>†</a:t>
                      </a:r>
                    </a:p>
                  </a:txBody>
                  <a:tcPr marL="121880" marR="121880" marT="45669" marB="45669" horzOverflow="overflow">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63</a:t>
                      </a:r>
                    </a:p>
                  </a:txBody>
                  <a:tcPr marL="121880" marR="121880" marT="45669" marB="45669" horzOverflow="overflow">
                    <a:lnL w="28575"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a:ln>
                            <a:noFill/>
                          </a:ln>
                          <a:solidFill>
                            <a:srgbClr val="CDCDCF">
                              <a:lumMod val="10000"/>
                            </a:srgbClr>
                          </a:solidFill>
                          <a:effectLst/>
                          <a:uLnTx/>
                          <a:uFillTx/>
                          <a:latin typeface="Calibri" panose="020F0502020204030204" pitchFamily="34" charset="0"/>
                          <a:ea typeface="+mn-ea"/>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a:ln>
                            <a:noFill/>
                          </a:ln>
                          <a:solidFill>
                            <a:srgbClr val="CDCDCF">
                              <a:lumMod val="10000"/>
                            </a:srgbClr>
                          </a:solidFill>
                          <a:effectLst/>
                          <a:uLnTx/>
                          <a:uFillTx/>
                          <a:latin typeface="Calibri" panose="020F0502020204030204" pitchFamily="34" charset="0"/>
                          <a:ea typeface="+mn-ea"/>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050137947"/>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Median log</a:t>
                      </a:r>
                      <a:r>
                        <a:rPr kumimoji="0" lang="en-US" sz="1600" b="0" i="0" u="none" strike="noStrike" kern="1200" cap="none" normalizeH="0" baseline="-25000" dirty="0">
                          <a:ln>
                            <a:noFill/>
                          </a:ln>
                          <a:solidFill>
                            <a:schemeClr val="bg2">
                              <a:lumMod val="10000"/>
                            </a:schemeClr>
                          </a:solidFill>
                          <a:effectLst/>
                          <a:latin typeface="Calibri" panose="020F0502020204030204" pitchFamily="34" charset="0"/>
                          <a:ea typeface="+mn-ea"/>
                          <a:cs typeface="Calibri" panose="020F0502020204030204" pitchFamily="34" charset="0"/>
                        </a:rPr>
                        <a:t>10</a:t>
                      </a: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 HIV-1 RNA decrease</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2.5</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2.8</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2.8</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116517328"/>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a:ln>
                            <a:noFill/>
                          </a:ln>
                          <a:solidFill>
                            <a:schemeClr val="bg2">
                              <a:lumMod val="10000"/>
                            </a:schemeClr>
                          </a:solidFill>
                          <a:effectLst/>
                          <a:latin typeface="Calibri" panose="020F0502020204030204" pitchFamily="34" charset="0"/>
                          <a:ea typeface="+mn-ea"/>
                          <a:cs typeface="Calibri" panose="020F0502020204030204" pitchFamily="34" charset="0"/>
                        </a:rPr>
                        <a:t>HIV-1 RNA &lt;50 c/mL, %</a:t>
                      </a:r>
                    </a:p>
                  </a:txBody>
                  <a:tcPr marL="121880" marR="121880" marT="45669" marB="45669" horzOverflow="overflow">
                    <a:lnL w="28575"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43</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a:ln>
                            <a:noFill/>
                          </a:ln>
                          <a:solidFill>
                            <a:schemeClr val="bg2">
                              <a:lumMod val="10000"/>
                            </a:schemeClr>
                          </a:solidFill>
                          <a:effectLst/>
                          <a:latin typeface="Calibri" panose="020F0502020204030204" pitchFamily="34" charset="0"/>
                          <a:cs typeface="Calibri" panose="020F0502020204030204" pitchFamily="34" charset="0"/>
                        </a:rPr>
                        <a:t>59</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56</a:t>
                      </a:r>
                    </a:p>
                  </a:txBody>
                  <a:tcPr marL="121881" marR="121881" marT="45658" marB="45658" anchor="ctr" horzOverflow="overflow">
                    <a:lnL w="12700" cap="flat" cmpd="sng" algn="ctr">
                      <a:no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122911028"/>
                  </a:ext>
                </a:extLst>
              </a:tr>
            </a:tbl>
          </a:graphicData>
        </a:graphic>
      </p:graphicFrame>
      <p:grpSp>
        <p:nvGrpSpPr>
          <p:cNvPr id="14" name="Group 13">
            <a:extLst>
              <a:ext uri="{FF2B5EF4-FFF2-40B4-BE49-F238E27FC236}">
                <a16:creationId xmlns:a16="http://schemas.microsoft.com/office/drawing/2014/main" id="{3E5893EB-041E-4C64-82E5-FB3DB480F593}"/>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ACB5E783-8767-479C-A357-0B91C4F7A5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9" name="Rectangle 18">
              <a:extLst>
                <a:ext uri="{FF2B5EF4-FFF2-40B4-BE49-F238E27FC236}">
                  <a16:creationId xmlns:a16="http://schemas.microsoft.com/office/drawing/2014/main" id="{F0CACE86-3CE4-46F7-9210-63FE2C9BFDF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grpSp>
        <p:nvGrpSpPr>
          <p:cNvPr id="12" name="Group 11">
            <a:extLst>
              <a:ext uri="{FF2B5EF4-FFF2-40B4-BE49-F238E27FC236}">
                <a16:creationId xmlns:a16="http://schemas.microsoft.com/office/drawing/2014/main" id="{B0D36B29-D95D-0158-8D84-EB367318EE24}"/>
              </a:ext>
            </a:extLst>
          </p:cNvPr>
          <p:cNvGrpSpPr/>
          <p:nvPr/>
        </p:nvGrpSpPr>
        <p:grpSpPr>
          <a:xfrm>
            <a:off x="318495" y="1942542"/>
            <a:ext cx="11616919" cy="2334061"/>
            <a:chOff x="369191" y="2611866"/>
            <a:chExt cx="11616919" cy="2334061"/>
          </a:xfrm>
        </p:grpSpPr>
        <p:sp>
          <p:nvSpPr>
            <p:cNvPr id="13" name="Text Box 45">
              <a:extLst>
                <a:ext uri="{FF2B5EF4-FFF2-40B4-BE49-F238E27FC236}">
                  <a16:creationId xmlns:a16="http://schemas.microsoft.com/office/drawing/2014/main" id="{55A5BBE1-B6CC-1062-B38C-FD510C79EF72}"/>
                </a:ext>
              </a:extLst>
            </p:cNvPr>
            <p:cNvSpPr txBox="1">
              <a:spLocks noChangeArrowheads="1"/>
            </p:cNvSpPr>
            <p:nvPr/>
          </p:nvSpPr>
          <p:spPr bwMode="auto">
            <a:xfrm>
              <a:off x="369191" y="3130045"/>
              <a:ext cx="291797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 typeface="Wingdings" panose="05000000000000000000" pitchFamily="2" charset="2"/>
                <a:buNone/>
              </a:pPr>
              <a:r>
                <a:rPr lang="en-GB" altLang="en-US" sz="1600" dirty="0">
                  <a:solidFill>
                    <a:srgbClr val="000000"/>
                  </a:solidFill>
                  <a:latin typeface="Calibri" panose="020F0502020204030204" pitchFamily="34" charset="0"/>
                  <a:ea typeface="ＭＳ Ｐゴシック" panose="020B0600070205080204" pitchFamily="34" charset="-128"/>
                </a:rPr>
                <a:t>Patients with HIV-1 RNA </a:t>
              </a:r>
              <a:br>
                <a:rPr lang="en-GB" altLang="en-US" sz="1600" dirty="0">
                  <a:solidFill>
                    <a:srgbClr val="000000"/>
                  </a:solidFill>
                  <a:latin typeface="Calibri" panose="020F0502020204030204" pitchFamily="34" charset="0"/>
                  <a:ea typeface="ＭＳ Ｐゴシック" panose="020B0600070205080204" pitchFamily="34" charset="-128"/>
                </a:rPr>
              </a:br>
              <a:r>
                <a:rPr lang="en-GB" altLang="en-US" sz="1600" dirty="0">
                  <a:solidFill>
                    <a:srgbClr val="000000"/>
                  </a:solidFill>
                  <a:latin typeface="Calibri" panose="020F0502020204030204" pitchFamily="34" charset="0"/>
                  <a:ea typeface="ＭＳ Ｐゴシック" panose="020B0600070205080204" pitchFamily="34" charset="-128"/>
                </a:rPr>
                <a:t>&gt;1000 copies/mL; </a:t>
              </a:r>
            </a:p>
            <a:p>
              <a:pPr algn="ctr">
                <a:lnSpc>
                  <a:spcPct val="100000"/>
                </a:lnSpc>
                <a:spcBef>
                  <a:spcPct val="0"/>
                </a:spcBef>
                <a:spcAft>
                  <a:spcPct val="0"/>
                </a:spcAft>
                <a:buClrTx/>
                <a:buFont typeface="Wingdings" panose="05000000000000000000" pitchFamily="2" charset="2"/>
                <a:buNone/>
              </a:pPr>
              <a:r>
                <a:rPr lang="en-GB" altLang="en-US" sz="1600" dirty="0">
                  <a:solidFill>
                    <a:srgbClr val="000000"/>
                  </a:solidFill>
                  <a:latin typeface="Calibri" panose="020F0502020204030204" pitchFamily="34" charset="0"/>
                  <a:ea typeface="ＭＳ Ｐゴシック" panose="020B0600070205080204" pitchFamily="34" charset="-128"/>
                </a:rPr>
                <a:t>on ART ≥6 mo, on stable ART </a:t>
              </a:r>
              <a:br>
                <a:rPr lang="en-GB" altLang="en-US" sz="1600" dirty="0">
                  <a:solidFill>
                    <a:srgbClr val="000000"/>
                  </a:solidFill>
                  <a:latin typeface="Calibri" panose="020F0502020204030204" pitchFamily="34" charset="0"/>
                  <a:ea typeface="ＭＳ Ｐゴシック" panose="020B0600070205080204" pitchFamily="34" charset="-128"/>
                </a:rPr>
              </a:br>
              <a:r>
                <a:rPr lang="en-GB" altLang="en-US" sz="1600" dirty="0">
                  <a:solidFill>
                    <a:srgbClr val="000000"/>
                  </a:solidFill>
                  <a:latin typeface="Calibri" panose="020F0502020204030204" pitchFamily="34" charset="0"/>
                  <a:ea typeface="ＭＳ Ｐゴシック" panose="020B0600070205080204" pitchFamily="34" charset="-128"/>
                </a:rPr>
                <a:t>≥8 wk; resistant to ≥1 ARV from 3 classes, sensitive to </a:t>
              </a:r>
              <a:br>
                <a:rPr lang="en-GB" altLang="en-US" sz="1600" dirty="0">
                  <a:solidFill>
                    <a:srgbClr val="000000"/>
                  </a:solidFill>
                  <a:latin typeface="Calibri" panose="020F0502020204030204" pitchFamily="34" charset="0"/>
                  <a:ea typeface="ＭＳ Ｐゴシック" panose="020B0600070205080204" pitchFamily="34" charset="-128"/>
                </a:rPr>
              </a:br>
              <a:r>
                <a:rPr lang="en-GB" altLang="en-US" sz="1600" dirty="0">
                  <a:solidFill>
                    <a:srgbClr val="000000"/>
                  </a:solidFill>
                  <a:latin typeface="Calibri" panose="020F0502020204030204" pitchFamily="34" charset="0"/>
                  <a:ea typeface="ＭＳ Ｐゴシック" panose="020B0600070205080204" pitchFamily="34" charset="-128"/>
                </a:rPr>
                <a:t>≥1 ARV for OBR </a:t>
              </a:r>
            </a:p>
            <a:p>
              <a:pPr algn="ctr">
                <a:lnSpc>
                  <a:spcPct val="100000"/>
                </a:lnSpc>
                <a:spcBef>
                  <a:spcPct val="0"/>
                </a:spcBef>
                <a:spcAft>
                  <a:spcPct val="0"/>
                </a:spcAft>
                <a:buClrTx/>
                <a:buFont typeface="Wingdings" panose="05000000000000000000" pitchFamily="2" charset="2"/>
                <a:buNone/>
              </a:pPr>
              <a:r>
                <a:rPr lang="en-GB" altLang="en-US" sz="1600" dirty="0">
                  <a:solidFill>
                    <a:srgbClr val="000000"/>
                  </a:solidFill>
                  <a:latin typeface="Calibri" panose="020F0502020204030204" pitchFamily="34" charset="0"/>
                  <a:ea typeface="ＭＳ Ｐゴシック" panose="020B0600070205080204" pitchFamily="34" charset="-128"/>
                </a:rPr>
                <a:t>(N = 40) </a:t>
              </a:r>
              <a:endParaRPr lang="en-US" altLang="en-US" sz="1600" dirty="0">
                <a:solidFill>
                  <a:srgbClr val="000000"/>
                </a:solidFill>
                <a:latin typeface="Calibri" panose="020F0502020204030204" pitchFamily="34" charset="0"/>
                <a:ea typeface="ＭＳ Ｐゴシック" panose="020B0600070205080204" pitchFamily="34" charset="-128"/>
              </a:endParaRPr>
            </a:p>
          </p:txBody>
        </p:sp>
        <p:sp>
          <p:nvSpPr>
            <p:cNvPr id="20" name="Text Box 15">
              <a:extLst>
                <a:ext uri="{FF2B5EF4-FFF2-40B4-BE49-F238E27FC236}">
                  <a16:creationId xmlns:a16="http://schemas.microsoft.com/office/drawing/2014/main" id="{9A82E703-55C1-1EE4-F114-DA3B83895D14}"/>
                </a:ext>
              </a:extLst>
            </p:cNvPr>
            <p:cNvSpPr txBox="1">
              <a:spLocks noChangeArrowheads="1"/>
            </p:cNvSpPr>
            <p:nvPr/>
          </p:nvSpPr>
          <p:spPr bwMode="auto">
            <a:xfrm>
              <a:off x="8682758" y="2806788"/>
              <a:ext cx="1004887" cy="3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35000"/>
                </a:spcBef>
                <a:spcAft>
                  <a:spcPct val="25000"/>
                </a:spcAft>
                <a:buClr>
                  <a:srgbClr val="8B3D9A"/>
                </a:buClr>
                <a:buFont typeface="Wingdings" panose="05000000000000000000" pitchFamily="2" charset="2"/>
                <a:buNone/>
              </a:pPr>
              <a:r>
                <a:rPr lang="en-US" altLang="en-US" sz="1600" b="1" i="1" dirty="0">
                  <a:solidFill>
                    <a:srgbClr val="000000"/>
                  </a:solidFill>
                  <a:latin typeface="Calibri" panose="020F0502020204030204" pitchFamily="34" charset="0"/>
                  <a:ea typeface="ＭＳ Ｐゴシック" panose="020B0600070205080204" pitchFamily="34" charset="-128"/>
                </a:rPr>
                <a:t>Wk 25</a:t>
              </a:r>
            </a:p>
          </p:txBody>
        </p:sp>
        <p:cxnSp>
          <p:nvCxnSpPr>
            <p:cNvPr id="21" name="Straight Arrow Connector 20">
              <a:extLst>
                <a:ext uri="{FF2B5EF4-FFF2-40B4-BE49-F238E27FC236}">
                  <a16:creationId xmlns:a16="http://schemas.microsoft.com/office/drawing/2014/main" id="{282A626C-00EB-A3F9-980B-52E234D0F519}"/>
                </a:ext>
              </a:extLst>
            </p:cNvPr>
            <p:cNvCxnSpPr/>
            <p:nvPr/>
          </p:nvCxnSpPr>
          <p:spPr>
            <a:xfrm>
              <a:off x="9185993" y="3152627"/>
              <a:ext cx="0" cy="26670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4">
              <a:extLst>
                <a:ext uri="{FF2B5EF4-FFF2-40B4-BE49-F238E27FC236}">
                  <a16:creationId xmlns:a16="http://schemas.microsoft.com/office/drawing/2014/main" id="{2D1C7221-F1BB-B9F1-40CD-57CB39084822}"/>
                </a:ext>
              </a:extLst>
            </p:cNvPr>
            <p:cNvSpPr>
              <a:spLocks noChangeArrowheads="1"/>
            </p:cNvSpPr>
            <p:nvPr/>
          </p:nvSpPr>
          <p:spPr bwMode="auto">
            <a:xfrm>
              <a:off x="3677829" y="3452664"/>
              <a:ext cx="2652712" cy="1294806"/>
            </a:xfrm>
            <a:prstGeom prst="rect">
              <a:avLst/>
            </a:prstGeom>
            <a:solidFill>
              <a:schemeClr val="accent2"/>
            </a:solidFill>
            <a:ln w="9525">
              <a:noFill/>
              <a:miter lim="800000"/>
              <a:headEnd/>
              <a:tailEnd/>
            </a:ln>
          </p:spPr>
          <p:txBody>
            <a:bodyPr wrap="none" anchor="ctr" anchorCtr="1"/>
            <a:lstStyle/>
            <a:p>
              <a:pPr algn="ctr">
                <a:defRPr/>
              </a:pPr>
              <a:r>
                <a:rPr lang="en-US" sz="1600" b="1" dirty="0">
                  <a:solidFill>
                    <a:srgbClr val="FFFFFF"/>
                  </a:solidFill>
                  <a:latin typeface="Calibri" panose="020F0502020204030204" pitchFamily="34" charset="0"/>
                  <a:cs typeface="Arial" charset="0"/>
                </a:rPr>
                <a:t>Ibalizumab</a:t>
              </a:r>
            </a:p>
            <a:p>
              <a:pPr algn="ctr">
                <a:defRPr/>
              </a:pPr>
              <a:r>
                <a:rPr lang="en-US" sz="1600" dirty="0">
                  <a:solidFill>
                    <a:srgbClr val="FFFFFF"/>
                  </a:solidFill>
                  <a:latin typeface="Calibri" panose="020F0502020204030204" pitchFamily="34" charset="0"/>
                  <a:cs typeface="Arial" charset="0"/>
                </a:rPr>
                <a:t>2000 mg IV Day 7</a:t>
              </a:r>
            </a:p>
            <a:p>
              <a:pPr algn="ctr">
                <a:defRPr/>
              </a:pPr>
              <a:r>
                <a:rPr lang="en-US" sz="1600" dirty="0">
                  <a:solidFill>
                    <a:srgbClr val="FFFFFF"/>
                  </a:solidFill>
                  <a:latin typeface="Calibri" panose="020F0502020204030204" pitchFamily="34" charset="0"/>
                  <a:cs typeface="Arial" charset="0"/>
                </a:rPr>
                <a:t>(loading dose)</a:t>
              </a:r>
            </a:p>
            <a:p>
              <a:pPr algn="ctr">
                <a:defRPr/>
              </a:pPr>
              <a:r>
                <a:rPr lang="en-US" sz="1600" dirty="0">
                  <a:solidFill>
                    <a:srgbClr val="FFFFFF"/>
                  </a:solidFill>
                  <a:latin typeface="Calibri" panose="020F0502020204030204" pitchFamily="34" charset="0"/>
                  <a:cs typeface="Arial" charset="0"/>
                </a:rPr>
                <a:t>Continue failing ART</a:t>
              </a:r>
            </a:p>
            <a:p>
              <a:pPr algn="ctr">
                <a:defRPr/>
              </a:pPr>
              <a:r>
                <a:rPr lang="en-US" sz="1600" dirty="0">
                  <a:solidFill>
                    <a:srgbClr val="FFFFFF"/>
                  </a:solidFill>
                  <a:latin typeface="Calibri" panose="020F0502020204030204" pitchFamily="34" charset="0"/>
                  <a:cs typeface="Arial" charset="0"/>
                </a:rPr>
                <a:t>Days 0-14</a:t>
              </a:r>
            </a:p>
          </p:txBody>
        </p:sp>
        <p:sp>
          <p:nvSpPr>
            <p:cNvPr id="23" name="Line 32">
              <a:extLst>
                <a:ext uri="{FF2B5EF4-FFF2-40B4-BE49-F238E27FC236}">
                  <a16:creationId xmlns:a16="http://schemas.microsoft.com/office/drawing/2014/main" id="{30C2B4C1-D513-1AD7-BC2B-D85D3ACD15AA}"/>
                </a:ext>
              </a:extLst>
            </p:cNvPr>
            <p:cNvSpPr>
              <a:spLocks noChangeShapeType="1"/>
            </p:cNvSpPr>
            <p:nvPr/>
          </p:nvSpPr>
          <p:spPr bwMode="auto">
            <a:xfrm>
              <a:off x="6409918" y="4059089"/>
              <a:ext cx="18256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dirty="0">
                <a:solidFill>
                  <a:srgbClr val="FFFFFF"/>
                </a:solidFill>
                <a:latin typeface="Calibri" panose="020F0502020204030204" pitchFamily="34" charset="0"/>
              </a:endParaRPr>
            </a:p>
          </p:txBody>
        </p:sp>
        <p:sp>
          <p:nvSpPr>
            <p:cNvPr id="24" name="Rectangle 24">
              <a:extLst>
                <a:ext uri="{FF2B5EF4-FFF2-40B4-BE49-F238E27FC236}">
                  <a16:creationId xmlns:a16="http://schemas.microsoft.com/office/drawing/2014/main" id="{DC317001-57FF-F3AA-7479-C16E2A313646}"/>
                </a:ext>
              </a:extLst>
            </p:cNvPr>
            <p:cNvSpPr>
              <a:spLocks noChangeArrowheads="1"/>
            </p:cNvSpPr>
            <p:nvPr/>
          </p:nvSpPr>
          <p:spPr bwMode="auto">
            <a:xfrm>
              <a:off x="6633756" y="3452664"/>
              <a:ext cx="2560637" cy="1294806"/>
            </a:xfrm>
            <a:prstGeom prst="rect">
              <a:avLst/>
            </a:prstGeom>
            <a:solidFill>
              <a:schemeClr val="accent2"/>
            </a:solidFill>
            <a:ln w="9525">
              <a:noFill/>
              <a:miter lim="800000"/>
              <a:headEnd/>
              <a:tailEnd/>
            </a:ln>
          </p:spPr>
          <p:txBody>
            <a:bodyPr wrap="none" anchor="ctr" anchorCtr="1"/>
            <a:lstStyle/>
            <a:p>
              <a:pPr algn="ctr">
                <a:defRPr/>
              </a:pPr>
              <a:r>
                <a:rPr lang="en-US" sz="1600" b="1" dirty="0">
                  <a:solidFill>
                    <a:srgbClr val="FFFFFF"/>
                  </a:solidFill>
                  <a:latin typeface="Calibri" panose="020F0502020204030204" pitchFamily="34" charset="0"/>
                  <a:cs typeface="Arial" charset="0"/>
                </a:rPr>
                <a:t>Ibalizumab</a:t>
              </a:r>
            </a:p>
            <a:p>
              <a:pPr algn="ctr">
                <a:defRPr/>
              </a:pPr>
              <a:r>
                <a:rPr lang="en-US" sz="1600" dirty="0">
                  <a:solidFill>
                    <a:srgbClr val="FFFFFF"/>
                  </a:solidFill>
                  <a:latin typeface="Calibri" panose="020F0502020204030204" pitchFamily="34" charset="0"/>
                  <a:cs typeface="Arial" charset="0"/>
                </a:rPr>
                <a:t>800 mg IV Day 21, Q2W</a:t>
              </a:r>
            </a:p>
            <a:p>
              <a:pPr algn="ctr">
                <a:defRPr/>
              </a:pPr>
              <a:r>
                <a:rPr lang="en-US" sz="1600" dirty="0">
                  <a:solidFill>
                    <a:srgbClr val="FFFFFF"/>
                  </a:solidFill>
                  <a:latin typeface="Calibri" panose="020F0502020204030204" pitchFamily="34" charset="0"/>
                  <a:cs typeface="Arial" charset="0"/>
                </a:rPr>
                <a:t>(maintenance dose)</a:t>
              </a:r>
            </a:p>
            <a:p>
              <a:pPr algn="ctr">
                <a:defRPr/>
              </a:pPr>
              <a:r>
                <a:rPr lang="en-US" sz="1600" dirty="0">
                  <a:solidFill>
                    <a:srgbClr val="FFFFFF"/>
                  </a:solidFill>
                  <a:latin typeface="Calibri" panose="020F0502020204030204" pitchFamily="34" charset="0"/>
                  <a:cs typeface="Arial" charset="0"/>
                </a:rPr>
                <a:t>Switch to </a:t>
              </a:r>
              <a:r>
                <a:rPr lang="en-US" sz="1600" b="1" dirty="0">
                  <a:solidFill>
                    <a:srgbClr val="FFFFFF"/>
                  </a:solidFill>
                  <a:latin typeface="Calibri" panose="020F0502020204030204" pitchFamily="34" charset="0"/>
                  <a:cs typeface="Arial" charset="0"/>
                </a:rPr>
                <a:t>OBR</a:t>
              </a:r>
            </a:p>
            <a:p>
              <a:pPr algn="ctr">
                <a:defRPr/>
              </a:pPr>
              <a:r>
                <a:rPr lang="en-US" sz="1600" dirty="0">
                  <a:solidFill>
                    <a:srgbClr val="FFFFFF"/>
                  </a:solidFill>
                  <a:latin typeface="Calibri" panose="020F0502020204030204" pitchFamily="34" charset="0"/>
                  <a:cs typeface="Arial" charset="0"/>
                </a:rPr>
                <a:t>Day 14 </a:t>
              </a:r>
            </a:p>
          </p:txBody>
        </p:sp>
        <p:cxnSp>
          <p:nvCxnSpPr>
            <p:cNvPr id="25" name="Straight Arrow Connector 13">
              <a:extLst>
                <a:ext uri="{FF2B5EF4-FFF2-40B4-BE49-F238E27FC236}">
                  <a16:creationId xmlns:a16="http://schemas.microsoft.com/office/drawing/2014/main" id="{C9BADC78-BBAD-2271-A236-0765B47C466F}"/>
                </a:ext>
              </a:extLst>
            </p:cNvPr>
            <p:cNvCxnSpPr>
              <a:cxnSpLocks noChangeShapeType="1"/>
            </p:cNvCxnSpPr>
            <p:nvPr/>
          </p:nvCxnSpPr>
          <p:spPr bwMode="auto">
            <a:xfrm>
              <a:off x="6328954" y="3144689"/>
              <a:ext cx="0" cy="274638"/>
            </a:xfrm>
            <a:prstGeom prst="straightConnector1">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cxnSp>
        <p:sp>
          <p:nvSpPr>
            <p:cNvPr id="26" name="TextBox 15">
              <a:extLst>
                <a:ext uri="{FF2B5EF4-FFF2-40B4-BE49-F238E27FC236}">
                  <a16:creationId xmlns:a16="http://schemas.microsoft.com/office/drawing/2014/main" id="{EA24C340-767F-1D2B-331B-8825FC735BD5}"/>
                </a:ext>
              </a:extLst>
            </p:cNvPr>
            <p:cNvSpPr txBox="1">
              <a:spLocks noChangeArrowheads="1"/>
            </p:cNvSpPr>
            <p:nvPr/>
          </p:nvSpPr>
          <p:spPr bwMode="auto">
            <a:xfrm>
              <a:off x="4879196" y="2611866"/>
              <a:ext cx="293370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
                  <a:srgbClr val="8B3D9A"/>
                </a:buClr>
                <a:buFont typeface="Wingdings" panose="05000000000000000000" pitchFamily="2" charset="2"/>
                <a:buNone/>
              </a:pPr>
              <a:r>
                <a:rPr lang="en-US" altLang="en-US" sz="1600" b="1" i="1" dirty="0">
                  <a:solidFill>
                    <a:srgbClr val="000000"/>
                  </a:solidFill>
                  <a:latin typeface="Calibri" panose="020F0502020204030204" pitchFamily="34" charset="0"/>
                  <a:ea typeface="ＭＳ Ｐゴシック" panose="020B0600070205080204" pitchFamily="34" charset="-128"/>
                </a:rPr>
                <a:t>Day 14</a:t>
              </a:r>
              <a:br>
                <a:rPr lang="en-US" altLang="en-US" sz="1600" b="1" i="1" dirty="0">
                  <a:solidFill>
                    <a:srgbClr val="000000"/>
                  </a:solidFill>
                  <a:latin typeface="Calibri" panose="020F0502020204030204" pitchFamily="34" charset="0"/>
                  <a:ea typeface="ＭＳ Ｐゴシック" panose="020B0600070205080204" pitchFamily="34" charset="-128"/>
                </a:rPr>
              </a:br>
              <a:r>
                <a:rPr lang="en-US" altLang="en-US" sz="1600" b="1" i="1" dirty="0">
                  <a:solidFill>
                    <a:srgbClr val="000000"/>
                  </a:solidFill>
                  <a:latin typeface="Calibri" panose="020F0502020204030204" pitchFamily="34" charset="0"/>
                  <a:ea typeface="ＭＳ Ｐゴシック" panose="020B0600070205080204" pitchFamily="34" charset="-128"/>
                </a:rPr>
                <a:t>Primary Endpoint</a:t>
              </a:r>
            </a:p>
          </p:txBody>
        </p:sp>
        <p:sp>
          <p:nvSpPr>
            <p:cNvPr id="27" name="Line 32">
              <a:extLst>
                <a:ext uri="{FF2B5EF4-FFF2-40B4-BE49-F238E27FC236}">
                  <a16:creationId xmlns:a16="http://schemas.microsoft.com/office/drawing/2014/main" id="{80F91B05-8E74-07B1-E8CB-005BFE3E8879}"/>
                </a:ext>
              </a:extLst>
            </p:cNvPr>
            <p:cNvSpPr>
              <a:spLocks noChangeShapeType="1"/>
            </p:cNvSpPr>
            <p:nvPr/>
          </p:nvSpPr>
          <p:spPr bwMode="auto">
            <a:xfrm>
              <a:off x="3201275" y="4067027"/>
              <a:ext cx="36576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dirty="0">
                <a:solidFill>
                  <a:srgbClr val="FFFFFF"/>
                </a:solidFill>
                <a:latin typeface="Calibri" panose="020F0502020204030204" pitchFamily="34" charset="0"/>
              </a:endParaRPr>
            </a:p>
          </p:txBody>
        </p:sp>
        <p:sp>
          <p:nvSpPr>
            <p:cNvPr id="28" name="TextBox 15">
              <a:extLst>
                <a:ext uri="{FF2B5EF4-FFF2-40B4-BE49-F238E27FC236}">
                  <a16:creationId xmlns:a16="http://schemas.microsoft.com/office/drawing/2014/main" id="{B2C96F9B-CF1B-0B77-C9E4-A22C99862F2B}"/>
                </a:ext>
              </a:extLst>
            </p:cNvPr>
            <p:cNvSpPr txBox="1">
              <a:spLocks noChangeArrowheads="1"/>
            </p:cNvSpPr>
            <p:nvPr/>
          </p:nvSpPr>
          <p:spPr bwMode="auto">
            <a:xfrm>
              <a:off x="2850741" y="2647735"/>
              <a:ext cx="2933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
                  <a:srgbClr val="8B3D9A"/>
                </a:buClr>
                <a:buFont typeface="Wingdings" panose="05000000000000000000" pitchFamily="2" charset="2"/>
                <a:buNone/>
              </a:pPr>
              <a:r>
                <a:rPr lang="en-US" altLang="en-US" sz="1600" b="1" i="1" dirty="0">
                  <a:solidFill>
                    <a:srgbClr val="000000"/>
                  </a:solidFill>
                  <a:latin typeface="Calibri" panose="020F0502020204030204" pitchFamily="34" charset="0"/>
                  <a:ea typeface="ＭＳ Ｐゴシック" panose="020B0600070205080204" pitchFamily="34" charset="-128"/>
                </a:rPr>
                <a:t>Control Period:</a:t>
              </a:r>
            </a:p>
            <a:p>
              <a:pPr algn="ctr">
                <a:lnSpc>
                  <a:spcPct val="100000"/>
                </a:lnSpc>
                <a:spcBef>
                  <a:spcPct val="0"/>
                </a:spcBef>
                <a:spcAft>
                  <a:spcPct val="0"/>
                </a:spcAft>
                <a:buClr>
                  <a:srgbClr val="8B3D9A"/>
                </a:buClr>
                <a:buFont typeface="Wingdings" panose="05000000000000000000" pitchFamily="2" charset="2"/>
                <a:buNone/>
              </a:pPr>
              <a:r>
                <a:rPr lang="en-US" altLang="en-US" sz="1600" b="1" i="1" dirty="0">
                  <a:solidFill>
                    <a:srgbClr val="000000"/>
                  </a:solidFill>
                  <a:latin typeface="Calibri" panose="020F0502020204030204" pitchFamily="34" charset="0"/>
                  <a:ea typeface="ＭＳ Ｐゴシック" panose="020B0600070205080204" pitchFamily="34" charset="-128"/>
                </a:rPr>
                <a:t>Day 0-7</a:t>
              </a:r>
            </a:p>
          </p:txBody>
        </p:sp>
        <p:cxnSp>
          <p:nvCxnSpPr>
            <p:cNvPr id="29" name="Straight Connector 2">
              <a:extLst>
                <a:ext uri="{FF2B5EF4-FFF2-40B4-BE49-F238E27FC236}">
                  <a16:creationId xmlns:a16="http://schemas.microsoft.com/office/drawing/2014/main" id="{1444D670-56ED-E8E1-5F62-D7C9F5685810}"/>
                </a:ext>
              </a:extLst>
            </p:cNvPr>
            <p:cNvCxnSpPr>
              <a:cxnSpLocks noChangeShapeType="1"/>
            </p:cNvCxnSpPr>
            <p:nvPr/>
          </p:nvCxnSpPr>
          <p:spPr bwMode="auto">
            <a:xfrm>
              <a:off x="3677829" y="3290739"/>
              <a:ext cx="128111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30" name="TextBox 15">
              <a:extLst>
                <a:ext uri="{FF2B5EF4-FFF2-40B4-BE49-F238E27FC236}">
                  <a16:creationId xmlns:a16="http://schemas.microsoft.com/office/drawing/2014/main" id="{94360376-82AE-2C35-B88F-9F32C33760FC}"/>
                </a:ext>
              </a:extLst>
            </p:cNvPr>
            <p:cNvSpPr txBox="1">
              <a:spLocks noChangeArrowheads="1"/>
            </p:cNvSpPr>
            <p:nvPr/>
          </p:nvSpPr>
          <p:spPr bwMode="auto">
            <a:xfrm>
              <a:off x="9497608" y="3583916"/>
              <a:ext cx="248850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
                  <a:srgbClr val="8B3D9A"/>
                </a:buClr>
                <a:buFont typeface="Wingdings" panose="05000000000000000000" pitchFamily="2" charset="2"/>
                <a:buNone/>
              </a:pPr>
              <a:r>
                <a:rPr lang="en-US" altLang="en-US" sz="1600" i="1" dirty="0">
                  <a:solidFill>
                    <a:srgbClr val="000000"/>
                  </a:solidFill>
                  <a:latin typeface="Calibri" panose="020F0502020204030204" pitchFamily="34" charset="0"/>
                  <a:ea typeface="ＭＳ Ｐゴシック" panose="020B0600070205080204" pitchFamily="34" charset="-128"/>
                </a:rPr>
                <a:t>Patients completing 25 wk in TMB-301 continue ibalizumab 800 mg Q2W for up to 96 wk in TMB-311</a:t>
              </a:r>
            </a:p>
          </p:txBody>
        </p:sp>
        <p:cxnSp>
          <p:nvCxnSpPr>
            <p:cNvPr id="31" name="Straight Arrow Connector 30">
              <a:extLst>
                <a:ext uri="{FF2B5EF4-FFF2-40B4-BE49-F238E27FC236}">
                  <a16:creationId xmlns:a16="http://schemas.microsoft.com/office/drawing/2014/main" id="{6608ED27-09E0-2CA4-9889-D65F0D9B66CA}"/>
                </a:ext>
              </a:extLst>
            </p:cNvPr>
            <p:cNvCxnSpPr>
              <a:cxnSpLocks/>
            </p:cNvCxnSpPr>
            <p:nvPr/>
          </p:nvCxnSpPr>
          <p:spPr bwMode="auto">
            <a:xfrm>
              <a:off x="9286694" y="4067028"/>
              <a:ext cx="356706" cy="0"/>
            </a:xfrm>
            <a:prstGeom prst="straightConnector1">
              <a:avLst/>
            </a:prstGeom>
            <a:noFill/>
            <a:ln w="28575" cap="flat" cmpd="sng" algn="ctr">
              <a:solidFill>
                <a:schemeClr val="bg1"/>
              </a:solidFill>
              <a:prstDash val="solid"/>
              <a:round/>
              <a:headEnd type="none" w="med" len="med"/>
              <a:tailEnd type="triangle"/>
            </a:ln>
            <a:effectLst/>
          </p:spPr>
        </p:cxnSp>
      </p:grpSp>
    </p:spTree>
    <p:extLst>
      <p:ext uri="{BB962C8B-B14F-4D97-AF65-F5344CB8AC3E}">
        <p14:creationId xmlns:p14="http://schemas.microsoft.com/office/powerpoint/2010/main" val="3477896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US" altLang="en-US" dirty="0"/>
              <a:t>TMB-301/-311: Safety and Immunologic Outcomes</a:t>
            </a:r>
          </a:p>
        </p:txBody>
      </p:sp>
      <p:sp>
        <p:nvSpPr>
          <p:cNvPr id="4" name="Content Placeholder 3"/>
          <p:cNvSpPr>
            <a:spLocks noGrp="1"/>
          </p:cNvSpPr>
          <p:nvPr>
            <p:ph sz="half" idx="1"/>
          </p:nvPr>
        </p:nvSpPr>
        <p:spPr>
          <a:xfrm>
            <a:off x="6324127" y="1512520"/>
            <a:ext cx="5309278" cy="4678738"/>
          </a:xfrm>
        </p:spPr>
        <p:txBody>
          <a:bodyPr/>
          <a:lstStyle/>
          <a:p>
            <a:r>
              <a:rPr lang="en-US" sz="2400" dirty="0"/>
              <a:t>Reasons for early d/c (none related to ibalizumab): </a:t>
            </a:r>
          </a:p>
          <a:p>
            <a:pPr lvl="1"/>
            <a:r>
              <a:rPr lang="en-US" sz="2200" dirty="0"/>
              <a:t>Consent withdrawal: n = 2</a:t>
            </a:r>
          </a:p>
          <a:p>
            <a:pPr lvl="1"/>
            <a:r>
              <a:rPr lang="en-US" sz="2200" dirty="0"/>
              <a:t>Physician decision: n = 1</a:t>
            </a:r>
          </a:p>
          <a:p>
            <a:pPr lvl="1"/>
            <a:r>
              <a:rPr lang="en-US" sz="2200" dirty="0"/>
              <a:t>Death: n = 2 (advanced CVD, </a:t>
            </a:r>
            <a:br>
              <a:rPr lang="en-US" sz="2200" dirty="0"/>
            </a:br>
            <a:r>
              <a:rPr lang="en-US" sz="2200" dirty="0"/>
              <a:t>CMV progression)</a:t>
            </a:r>
          </a:p>
          <a:p>
            <a:r>
              <a:rPr lang="en-US" sz="2400" dirty="0"/>
              <a:t>Median CD4+ cell count increases from baseline</a:t>
            </a:r>
            <a:r>
              <a:rPr lang="en-US" sz="2400" baseline="30000" dirty="0"/>
              <a:t>2</a:t>
            </a:r>
            <a:r>
              <a:rPr lang="en-US" sz="2400" dirty="0"/>
              <a:t>:</a:t>
            </a:r>
          </a:p>
          <a:p>
            <a:pPr lvl="1"/>
            <a:r>
              <a:rPr lang="en-US" sz="2200" dirty="0"/>
              <a:t>Wk 25: 42 cells/mm</a:t>
            </a:r>
            <a:r>
              <a:rPr lang="en-US" sz="2200" baseline="30000" dirty="0"/>
              <a:t>3</a:t>
            </a:r>
            <a:r>
              <a:rPr lang="en-US" sz="2200" dirty="0"/>
              <a:t> (n = 27)</a:t>
            </a:r>
          </a:p>
          <a:p>
            <a:pPr lvl="1"/>
            <a:r>
              <a:rPr lang="en-US" sz="2200" dirty="0"/>
              <a:t>Wk 96: 45 cells/mm</a:t>
            </a:r>
            <a:r>
              <a:rPr lang="en-US" sz="2200" baseline="30000" dirty="0"/>
              <a:t>3</a:t>
            </a:r>
            <a:r>
              <a:rPr lang="en-US" sz="2200" dirty="0"/>
              <a:t> (n = 22)</a:t>
            </a:r>
          </a:p>
        </p:txBody>
      </p:sp>
      <p:sp>
        <p:nvSpPr>
          <p:cNvPr id="15" name="Text Box 11">
            <a:extLst>
              <a:ext uri="{FF2B5EF4-FFF2-40B4-BE49-F238E27FC236}">
                <a16:creationId xmlns:a16="http://schemas.microsoft.com/office/drawing/2014/main" id="{B60EE804-DB39-4E07-8790-034D4B56E745}"/>
              </a:ext>
            </a:extLst>
          </p:cNvPr>
          <p:cNvSpPr txBox="1">
            <a:spLocks noChangeArrowheads="1"/>
          </p:cNvSpPr>
          <p:nvPr/>
        </p:nvSpPr>
        <p:spPr bwMode="auto">
          <a:xfrm>
            <a:off x="395735" y="6421210"/>
            <a:ext cx="868682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1. Emu. NEJM. 2018;</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379:645. </a:t>
            </a: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2. Emu. CROI 2019. </a:t>
            </a:r>
            <a:r>
              <a:rPr kumimoji="0" 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Calibri" panose="020F0502020204030204" pitchFamily="34" charset="0"/>
              </a:rPr>
              <a:t>Abstr</a:t>
            </a: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 485.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E55A1F68-EAA3-4C03-94C4-9B182BDCA2EC}"/>
              </a:ext>
            </a:extLst>
          </p:cNvPr>
          <p:cNvGraphicFramePr>
            <a:graphicFrameLocks noGrp="1"/>
          </p:cNvGraphicFramePr>
          <p:nvPr/>
        </p:nvGraphicFramePr>
        <p:xfrm>
          <a:off x="723900" y="1601609"/>
          <a:ext cx="5372100" cy="2194656"/>
        </p:xfrm>
        <a:graphic>
          <a:graphicData uri="http://schemas.openxmlformats.org/drawingml/2006/table">
            <a:tbl>
              <a:tblPr/>
              <a:tblGrid>
                <a:gridCol w="3493324">
                  <a:extLst>
                    <a:ext uri="{9D8B030D-6E8A-4147-A177-3AD203B41FA5}">
                      <a16:colId xmlns:a16="http://schemas.microsoft.com/office/drawing/2014/main" val="3971500111"/>
                    </a:ext>
                  </a:extLst>
                </a:gridCol>
                <a:gridCol w="1878776">
                  <a:extLst>
                    <a:ext uri="{9D8B030D-6E8A-4147-A177-3AD203B41FA5}">
                      <a16:colId xmlns:a16="http://schemas.microsoft.com/office/drawing/2014/main" val="3971207448"/>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AEs Through </a:t>
                      </a:r>
                      <a:r>
                        <a:rPr kumimoji="0" lang="en-GB" sz="1800" b="1" i="0" u="none" strike="noStrike" cap="none" normalizeH="0" baseline="0" dirty="0" err="1">
                          <a:ln>
                            <a:noFill/>
                          </a:ln>
                          <a:solidFill>
                            <a:schemeClr val="tx1"/>
                          </a:solidFill>
                          <a:effectLst/>
                          <a:latin typeface="Calibri" panose="020F0502020204030204" pitchFamily="34" charset="0"/>
                        </a:rPr>
                        <a:t>Wk</a:t>
                      </a:r>
                      <a:r>
                        <a:rPr kumimoji="0" lang="en-GB" sz="1800" b="1" i="0" u="none" strike="noStrike" cap="none" normalizeH="0" baseline="0" dirty="0">
                          <a:ln>
                            <a:noFill/>
                          </a:ln>
                          <a:solidFill>
                            <a:schemeClr val="tx1"/>
                          </a:solidFill>
                          <a:effectLst/>
                          <a:latin typeface="Calibri" panose="020F0502020204030204" pitchFamily="34" charset="0"/>
                        </a:rPr>
                        <a:t> 25,</a:t>
                      </a:r>
                      <a:r>
                        <a:rPr kumimoji="0" lang="en-GB" sz="1800" b="1" i="0" u="none" strike="noStrike" cap="none" normalizeH="0" baseline="30000" dirty="0">
                          <a:ln>
                            <a:noFill/>
                          </a:ln>
                          <a:solidFill>
                            <a:schemeClr val="tx1"/>
                          </a:solidFill>
                          <a:effectLst/>
                          <a:latin typeface="Calibri" panose="020F0502020204030204" pitchFamily="34" charset="0"/>
                        </a:rPr>
                        <a:t>1</a:t>
                      </a:r>
                      <a:r>
                        <a:rPr kumimoji="0" lang="en-GB" sz="1800" b="1" i="0" u="none" strike="noStrike" cap="none" normalizeH="0" baseline="0" dirty="0">
                          <a:ln>
                            <a:noFill/>
                          </a:ln>
                          <a:solidFill>
                            <a:schemeClr val="tx1"/>
                          </a:solidFill>
                          <a:effectLst/>
                          <a:latin typeface="Calibri" panose="020F0502020204030204" pitchFamily="34" charset="0"/>
                        </a:rPr>
                        <a:t>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a:ln>
                            <a:noFill/>
                          </a:ln>
                          <a:solidFill>
                            <a:schemeClr val="tx1"/>
                          </a:solidFill>
                          <a:effectLst/>
                          <a:latin typeface="Calibri" panose="020F0502020204030204" pitchFamily="34" charset="0"/>
                        </a:rPr>
                        <a:t>Patients (N = 40)</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2343747"/>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Any AE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a:ln>
                            <a:noFill/>
                          </a:ln>
                          <a:solidFill>
                            <a:schemeClr val="bg2">
                              <a:lumMod val="10000"/>
                            </a:schemeClr>
                          </a:solidFill>
                          <a:effectLst/>
                          <a:latin typeface="Calibri" panose="020F0502020204030204" pitchFamily="34" charset="0"/>
                        </a:rPr>
                        <a:t>32 (80)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1796955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Assessed as related to ibalizumab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7 (18)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4173585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Leading to d/c of ibalizumab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a:ln>
                            <a:noFill/>
                          </a:ln>
                          <a:solidFill>
                            <a:schemeClr val="bg2">
                              <a:lumMod val="10000"/>
                            </a:schemeClr>
                          </a:solidFill>
                          <a:effectLst/>
                          <a:latin typeface="Calibri" panose="020F0502020204030204" pitchFamily="34" charset="0"/>
                        </a:rPr>
                        <a:t>5 (13)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807364913"/>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Occurring in patients who died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4 (10)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756725169"/>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Serious AE</a:t>
                      </a:r>
                      <a:endParaRPr kumimoji="0" lang="en-US" sz="1800" b="0" i="0" u="none" strike="noStrike" cap="none" normalizeH="0" baseline="3000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 (23)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45605960"/>
                  </a:ext>
                </a:extLst>
              </a:tr>
            </a:tbl>
          </a:graphicData>
        </a:graphic>
      </p:graphicFrame>
      <p:grpSp>
        <p:nvGrpSpPr>
          <p:cNvPr id="9" name="Group 8">
            <a:extLst>
              <a:ext uri="{FF2B5EF4-FFF2-40B4-BE49-F238E27FC236}">
                <a16:creationId xmlns:a16="http://schemas.microsoft.com/office/drawing/2014/main" id="{48410B7F-1E72-4354-BA0B-176071C2D1E3}"/>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010CDFE9-EA66-493E-8444-D4051F898A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10">
              <a:extLst>
                <a:ext uri="{FF2B5EF4-FFF2-40B4-BE49-F238E27FC236}">
                  <a16:creationId xmlns:a16="http://schemas.microsoft.com/office/drawing/2014/main" id="{0AAC06CA-93B2-4404-9C2F-7B190C3F30F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910946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E12D-1EAF-DA48-9318-1DE8D52F455D}"/>
              </a:ext>
            </a:extLst>
          </p:cNvPr>
          <p:cNvSpPr>
            <a:spLocks noGrp="1"/>
          </p:cNvSpPr>
          <p:nvPr>
            <p:ph type="title"/>
          </p:nvPr>
        </p:nvSpPr>
        <p:spPr/>
        <p:txBody>
          <a:bodyPr/>
          <a:lstStyle/>
          <a:p>
            <a:r>
              <a:rPr lang="en-US" altLang="en-US" dirty="0"/>
              <a:t>BRIGHTE: Fostemsavir in </a:t>
            </a:r>
            <a:r>
              <a:rPr lang="en-US" dirty="0"/>
              <a:t>Heavily Treatment–Experienced</a:t>
            </a:r>
            <a:r>
              <a:rPr lang="en-US" altLang="en-US" dirty="0"/>
              <a:t> Adults With Multidrug-Resistant HIV</a:t>
            </a:r>
            <a:endParaRPr lang="en-US" dirty="0"/>
          </a:p>
        </p:txBody>
      </p:sp>
      <p:sp>
        <p:nvSpPr>
          <p:cNvPr id="8" name="Text Box 45">
            <a:extLst>
              <a:ext uri="{FF2B5EF4-FFF2-40B4-BE49-F238E27FC236}">
                <a16:creationId xmlns:a16="http://schemas.microsoft.com/office/drawing/2014/main" id="{94524BA8-C7B0-5248-9858-9FDE8753DE13}"/>
              </a:ext>
            </a:extLst>
          </p:cNvPr>
          <p:cNvSpPr txBox="1">
            <a:spLocks noChangeArrowheads="1"/>
          </p:cNvSpPr>
          <p:nvPr/>
        </p:nvSpPr>
        <p:spPr bwMode="auto">
          <a:xfrm>
            <a:off x="450551" y="2371867"/>
            <a:ext cx="353610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Randomized Cohort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1-2 remaining ARV classes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(≥1 fully active</a:t>
            </a:r>
            <a:r>
              <a:rPr kumimoji="0" lang="en-GB" altLang="en-US" sz="1600" b="0" i="0" u="none" strike="noStrike" kern="1200" cap="none" spc="0" normalizeH="0" baseline="3000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 </a:t>
            </a: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approved agent/class), cannot construct viable regimen with remaining agents</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272)</a:t>
            </a:r>
          </a:p>
        </p:txBody>
      </p:sp>
      <p:sp>
        <p:nvSpPr>
          <p:cNvPr id="12" name="Text Box 45">
            <a:extLst>
              <a:ext uri="{FF2B5EF4-FFF2-40B4-BE49-F238E27FC236}">
                <a16:creationId xmlns:a16="http://schemas.microsoft.com/office/drawing/2014/main" id="{92DE5249-F448-7D42-AFCE-F39A0166F1A9}"/>
              </a:ext>
            </a:extLst>
          </p:cNvPr>
          <p:cNvSpPr txBox="1">
            <a:spLocks noChangeArrowheads="1"/>
          </p:cNvSpPr>
          <p:nvPr/>
        </p:nvSpPr>
        <p:spPr bwMode="auto">
          <a:xfrm>
            <a:off x="6441108" y="1787765"/>
            <a:ext cx="194061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
                <a:srgbClr val="4DA1BB"/>
              </a:buClr>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Primary Endpoint</a:t>
            </a:r>
            <a:endParaRPr kumimoji="0" lang="en-US" sz="1400" b="0" i="1" u="none" strike="noStrike" kern="1200" cap="none" spc="0" normalizeH="0" baseline="3000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
                <a:srgbClr val="4DA1BB"/>
              </a:buClr>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Mean Δ in HIV-1 RNA, </a:t>
            </a:r>
          </a:p>
          <a:p>
            <a:pPr marL="0" marR="0" lvl="0" indent="0" algn="ctr" defTabSz="914400" rtl="0" eaLnBrk="1" fontAlgn="base" latinLnBrk="0" hangingPunct="1">
              <a:lnSpc>
                <a:spcPct val="100000"/>
              </a:lnSpc>
              <a:spcBef>
                <a:spcPct val="0"/>
              </a:spcBef>
              <a:spcAft>
                <a:spcPct val="0"/>
              </a:spcAft>
              <a:buClr>
                <a:srgbClr val="4DA1BB"/>
              </a:buClr>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log</a:t>
            </a:r>
            <a:r>
              <a:rPr kumimoji="0" lang="en-US" sz="1400" b="0" i="0" u="none" strike="noStrike" kern="1200" cap="none" spc="0" normalizeH="0" baseline="-2500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10</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 c/mL (95% CI)</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13" name="Rectangle 12">
            <a:extLst>
              <a:ext uri="{FF2B5EF4-FFF2-40B4-BE49-F238E27FC236}">
                <a16:creationId xmlns:a16="http://schemas.microsoft.com/office/drawing/2014/main" id="{CD82BDE2-0C25-9348-919A-A313406EF167}"/>
              </a:ext>
            </a:extLst>
          </p:cNvPr>
          <p:cNvSpPr/>
          <p:nvPr/>
        </p:nvSpPr>
        <p:spPr>
          <a:xfrm>
            <a:off x="6451248" y="2665491"/>
            <a:ext cx="1920334" cy="338554"/>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-0.79 (-0.88 to -0.70)</a:t>
            </a:r>
            <a:endParaRPr kumimoji="0" lang="en-US" sz="16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endParaRPr>
          </a:p>
        </p:txBody>
      </p:sp>
      <p:sp>
        <p:nvSpPr>
          <p:cNvPr id="14" name="Rectangle 13">
            <a:extLst>
              <a:ext uri="{FF2B5EF4-FFF2-40B4-BE49-F238E27FC236}">
                <a16:creationId xmlns:a16="http://schemas.microsoft.com/office/drawing/2014/main" id="{BF86A831-6CA2-3D4D-B5CE-A77E1963E112}"/>
              </a:ext>
            </a:extLst>
          </p:cNvPr>
          <p:cNvSpPr/>
          <p:nvPr/>
        </p:nvSpPr>
        <p:spPr>
          <a:xfrm>
            <a:off x="6451248" y="3472321"/>
            <a:ext cx="1920334" cy="338554"/>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-0.17 (-0.33 to -0.01)</a:t>
            </a:r>
            <a:endPar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Times New Roman" panose="02020603050405020304" pitchFamily="18" charset="0"/>
              <a:cs typeface="Calibri" panose="020F0502020204030204" pitchFamily="34" charset="0"/>
            </a:endParaRPr>
          </a:p>
        </p:txBody>
      </p:sp>
      <p:sp>
        <p:nvSpPr>
          <p:cNvPr id="16" name="Rectangle 46">
            <a:extLst>
              <a:ext uri="{FF2B5EF4-FFF2-40B4-BE49-F238E27FC236}">
                <a16:creationId xmlns:a16="http://schemas.microsoft.com/office/drawing/2014/main" id="{D3FB43D7-5419-F64E-8ECD-C1EFDB465BD3}"/>
              </a:ext>
            </a:extLst>
          </p:cNvPr>
          <p:cNvSpPr>
            <a:spLocks noChangeArrowheads="1"/>
          </p:cNvSpPr>
          <p:nvPr/>
        </p:nvSpPr>
        <p:spPr bwMode="auto">
          <a:xfrm>
            <a:off x="8381888" y="1907092"/>
            <a:ext cx="669538" cy="30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1"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Day 9</a:t>
            </a:r>
          </a:p>
        </p:txBody>
      </p:sp>
      <p:sp>
        <p:nvSpPr>
          <p:cNvPr id="19" name="Line 52">
            <a:extLst>
              <a:ext uri="{FF2B5EF4-FFF2-40B4-BE49-F238E27FC236}">
                <a16:creationId xmlns:a16="http://schemas.microsoft.com/office/drawing/2014/main" id="{C8300B68-C4AD-114D-B558-EBAAF1688045}"/>
              </a:ext>
            </a:extLst>
          </p:cNvPr>
          <p:cNvSpPr>
            <a:spLocks noChangeShapeType="1"/>
          </p:cNvSpPr>
          <p:nvPr/>
        </p:nvSpPr>
        <p:spPr bwMode="auto">
          <a:xfrm rot="5400000">
            <a:off x="11306469" y="2301013"/>
            <a:ext cx="246888"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0" name="Line 52">
            <a:extLst>
              <a:ext uri="{FF2B5EF4-FFF2-40B4-BE49-F238E27FC236}">
                <a16:creationId xmlns:a16="http://schemas.microsoft.com/office/drawing/2014/main" id="{9FFFF56C-470D-1445-88B4-5CB3C3B2906A}"/>
              </a:ext>
            </a:extLst>
          </p:cNvPr>
          <p:cNvSpPr>
            <a:spLocks noChangeShapeType="1"/>
          </p:cNvSpPr>
          <p:nvPr/>
        </p:nvSpPr>
        <p:spPr bwMode="auto">
          <a:xfrm rot="5400000">
            <a:off x="5964222" y="2301013"/>
            <a:ext cx="246888"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1" name="Line 52">
            <a:extLst>
              <a:ext uri="{FF2B5EF4-FFF2-40B4-BE49-F238E27FC236}">
                <a16:creationId xmlns:a16="http://schemas.microsoft.com/office/drawing/2014/main" id="{237B80A7-6023-F947-8EFE-F29CC8C709C3}"/>
              </a:ext>
            </a:extLst>
          </p:cNvPr>
          <p:cNvSpPr>
            <a:spLocks noChangeShapeType="1"/>
          </p:cNvSpPr>
          <p:nvPr/>
        </p:nvSpPr>
        <p:spPr bwMode="auto">
          <a:xfrm rot="5400000">
            <a:off x="8593213" y="2301013"/>
            <a:ext cx="246888"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2" name="Rectangle 49">
            <a:extLst>
              <a:ext uri="{FF2B5EF4-FFF2-40B4-BE49-F238E27FC236}">
                <a16:creationId xmlns:a16="http://schemas.microsoft.com/office/drawing/2014/main" id="{10B8612E-3335-954D-AAAB-82D8ADD75783}"/>
              </a:ext>
            </a:extLst>
          </p:cNvPr>
          <p:cNvSpPr>
            <a:spLocks noChangeArrowheads="1"/>
          </p:cNvSpPr>
          <p:nvPr/>
        </p:nvSpPr>
        <p:spPr bwMode="auto">
          <a:xfrm>
            <a:off x="4374194" y="2447351"/>
            <a:ext cx="1735162" cy="774834"/>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FTR 600 mg BID + </a:t>
            </a:r>
            <a:b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b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Failing Regimen</a:t>
            </a:r>
            <a:b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203)</a:t>
            </a:r>
          </a:p>
        </p:txBody>
      </p:sp>
      <p:sp>
        <p:nvSpPr>
          <p:cNvPr id="23" name="Rectangle 50">
            <a:extLst>
              <a:ext uri="{FF2B5EF4-FFF2-40B4-BE49-F238E27FC236}">
                <a16:creationId xmlns:a16="http://schemas.microsoft.com/office/drawing/2014/main" id="{005B1864-9346-F64A-8DF9-5D8B897A6B69}"/>
              </a:ext>
            </a:extLst>
          </p:cNvPr>
          <p:cNvSpPr>
            <a:spLocks noChangeArrowheads="1"/>
          </p:cNvSpPr>
          <p:nvPr/>
        </p:nvSpPr>
        <p:spPr bwMode="auto">
          <a:xfrm>
            <a:off x="4374194" y="3252978"/>
            <a:ext cx="1735162" cy="777240"/>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Placebo + </a:t>
            </a:r>
            <a:b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b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Failing Regimen</a:t>
            </a:r>
            <a:b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69)</a:t>
            </a:r>
          </a:p>
        </p:txBody>
      </p:sp>
      <p:sp>
        <p:nvSpPr>
          <p:cNvPr id="24" name="Line 54">
            <a:extLst>
              <a:ext uri="{FF2B5EF4-FFF2-40B4-BE49-F238E27FC236}">
                <a16:creationId xmlns:a16="http://schemas.microsoft.com/office/drawing/2014/main" id="{E2733477-38B6-7F4E-B8FC-0C7D522816FF}"/>
              </a:ext>
            </a:extLst>
          </p:cNvPr>
          <p:cNvSpPr>
            <a:spLocks noChangeShapeType="1"/>
          </p:cNvSpPr>
          <p:nvPr/>
        </p:nvSpPr>
        <p:spPr bwMode="auto">
          <a:xfrm flipV="1">
            <a:off x="4025127" y="2798416"/>
            <a:ext cx="288135" cy="218766"/>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5" name="Rectangle 49">
            <a:extLst>
              <a:ext uri="{FF2B5EF4-FFF2-40B4-BE49-F238E27FC236}">
                <a16:creationId xmlns:a16="http://schemas.microsoft.com/office/drawing/2014/main" id="{830C713E-0397-8343-980A-265842BE0755}"/>
              </a:ext>
            </a:extLst>
          </p:cNvPr>
          <p:cNvSpPr>
            <a:spLocks noChangeArrowheads="1"/>
          </p:cNvSpPr>
          <p:nvPr/>
        </p:nvSpPr>
        <p:spPr bwMode="auto">
          <a:xfrm>
            <a:off x="8702762" y="2446148"/>
            <a:ext cx="2758493" cy="777240"/>
          </a:xfrm>
          <a:prstGeom prst="rect">
            <a:avLst/>
          </a:prstGeom>
          <a:solidFill>
            <a:schemeClr val="accent2"/>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FTR 600 mg BID + OBR</a:t>
            </a:r>
            <a:endParaRPr kumimoji="0" lang="en-US" altLang="en-US" sz="16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6" name="Rectangle 49">
            <a:extLst>
              <a:ext uri="{FF2B5EF4-FFF2-40B4-BE49-F238E27FC236}">
                <a16:creationId xmlns:a16="http://schemas.microsoft.com/office/drawing/2014/main" id="{97641590-3637-C240-947B-1F560A84CE3E}"/>
              </a:ext>
            </a:extLst>
          </p:cNvPr>
          <p:cNvSpPr>
            <a:spLocks noChangeArrowheads="1"/>
          </p:cNvSpPr>
          <p:nvPr/>
        </p:nvSpPr>
        <p:spPr bwMode="auto">
          <a:xfrm>
            <a:off x="8702763" y="3252978"/>
            <a:ext cx="2758492" cy="777240"/>
          </a:xfrm>
          <a:prstGeom prst="rect">
            <a:avLst/>
          </a:prstGeom>
          <a:solidFill>
            <a:schemeClr val="accent2"/>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FTR 600 mg BID + OBR</a:t>
            </a:r>
          </a:p>
        </p:txBody>
      </p:sp>
      <p:sp>
        <p:nvSpPr>
          <p:cNvPr id="28" name="Line 52">
            <a:extLst>
              <a:ext uri="{FF2B5EF4-FFF2-40B4-BE49-F238E27FC236}">
                <a16:creationId xmlns:a16="http://schemas.microsoft.com/office/drawing/2014/main" id="{70150831-E3EB-054E-944F-514A5AE3CFC1}"/>
              </a:ext>
            </a:extLst>
          </p:cNvPr>
          <p:cNvSpPr>
            <a:spLocks noChangeShapeType="1"/>
          </p:cNvSpPr>
          <p:nvPr/>
        </p:nvSpPr>
        <p:spPr bwMode="auto">
          <a:xfrm>
            <a:off x="8365632" y="2834768"/>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9" name="Line 52">
            <a:extLst>
              <a:ext uri="{FF2B5EF4-FFF2-40B4-BE49-F238E27FC236}">
                <a16:creationId xmlns:a16="http://schemas.microsoft.com/office/drawing/2014/main" id="{DF46941B-6043-9541-A000-5353B1E4C7A5}"/>
              </a:ext>
            </a:extLst>
          </p:cNvPr>
          <p:cNvSpPr>
            <a:spLocks noChangeShapeType="1"/>
          </p:cNvSpPr>
          <p:nvPr/>
        </p:nvSpPr>
        <p:spPr bwMode="auto">
          <a:xfrm>
            <a:off x="8365632" y="3641598"/>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0" name="Text Box 45">
            <a:extLst>
              <a:ext uri="{FF2B5EF4-FFF2-40B4-BE49-F238E27FC236}">
                <a16:creationId xmlns:a16="http://schemas.microsoft.com/office/drawing/2014/main" id="{14779F83-9427-E84F-96BB-C4CA769905BC}"/>
              </a:ext>
            </a:extLst>
          </p:cNvPr>
          <p:cNvSpPr txBox="1">
            <a:spLocks noChangeArrowheads="1"/>
          </p:cNvSpPr>
          <p:nvPr/>
        </p:nvSpPr>
        <p:spPr bwMode="auto">
          <a:xfrm>
            <a:off x="6543834" y="3083546"/>
            <a:ext cx="17351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rgbClr val="4DA1BB"/>
              </a:buClr>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Treatment ∆: -0.63</a:t>
            </a:r>
          </a:p>
        </p:txBody>
      </p:sp>
      <p:sp>
        <p:nvSpPr>
          <p:cNvPr id="32" name="Line 52">
            <a:extLst>
              <a:ext uri="{FF2B5EF4-FFF2-40B4-BE49-F238E27FC236}">
                <a16:creationId xmlns:a16="http://schemas.microsoft.com/office/drawing/2014/main" id="{D0B5B1DA-E496-0A44-91D6-57815917B381}"/>
              </a:ext>
            </a:extLst>
          </p:cNvPr>
          <p:cNvSpPr>
            <a:spLocks noChangeShapeType="1"/>
          </p:cNvSpPr>
          <p:nvPr/>
        </p:nvSpPr>
        <p:spPr bwMode="auto">
          <a:xfrm>
            <a:off x="6166169" y="2834768"/>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3" name="Line 52">
            <a:extLst>
              <a:ext uri="{FF2B5EF4-FFF2-40B4-BE49-F238E27FC236}">
                <a16:creationId xmlns:a16="http://schemas.microsoft.com/office/drawing/2014/main" id="{18056C3D-6B66-F242-95A7-E6708688150F}"/>
              </a:ext>
            </a:extLst>
          </p:cNvPr>
          <p:cNvSpPr>
            <a:spLocks noChangeShapeType="1"/>
          </p:cNvSpPr>
          <p:nvPr/>
        </p:nvSpPr>
        <p:spPr bwMode="auto">
          <a:xfrm>
            <a:off x="6166169" y="3641598"/>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6" name="Text Box 45">
            <a:extLst>
              <a:ext uri="{FF2B5EF4-FFF2-40B4-BE49-F238E27FC236}">
                <a16:creationId xmlns:a16="http://schemas.microsoft.com/office/drawing/2014/main" id="{F9749E03-1789-DA43-9B08-A170D94CB5E9}"/>
              </a:ext>
            </a:extLst>
          </p:cNvPr>
          <p:cNvSpPr txBox="1">
            <a:spLocks noChangeArrowheads="1"/>
          </p:cNvSpPr>
          <p:nvPr/>
        </p:nvSpPr>
        <p:spPr bwMode="auto">
          <a:xfrm>
            <a:off x="755061" y="3991606"/>
            <a:ext cx="29270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Nonrandomized Cohort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No remaining ARV classes and no fully active approved agents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99)</a:t>
            </a:r>
          </a:p>
        </p:txBody>
      </p:sp>
      <p:sp>
        <p:nvSpPr>
          <p:cNvPr id="37" name="Line 52">
            <a:extLst>
              <a:ext uri="{FF2B5EF4-FFF2-40B4-BE49-F238E27FC236}">
                <a16:creationId xmlns:a16="http://schemas.microsoft.com/office/drawing/2014/main" id="{EA4894E3-E7F9-714A-AFE8-8F1B018CA11B}"/>
              </a:ext>
            </a:extLst>
          </p:cNvPr>
          <p:cNvSpPr>
            <a:spLocks noChangeShapeType="1"/>
          </p:cNvSpPr>
          <p:nvPr/>
        </p:nvSpPr>
        <p:spPr bwMode="auto">
          <a:xfrm>
            <a:off x="4052954" y="4530215"/>
            <a:ext cx="27432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8" name="Rectangle 49">
            <a:extLst>
              <a:ext uri="{FF2B5EF4-FFF2-40B4-BE49-F238E27FC236}">
                <a16:creationId xmlns:a16="http://schemas.microsoft.com/office/drawing/2014/main" id="{CCB5D781-97F4-7843-A51C-B2FCBCD42929}"/>
              </a:ext>
            </a:extLst>
          </p:cNvPr>
          <p:cNvSpPr>
            <a:spLocks noChangeArrowheads="1"/>
          </p:cNvSpPr>
          <p:nvPr/>
        </p:nvSpPr>
        <p:spPr bwMode="auto">
          <a:xfrm>
            <a:off x="4375131" y="4183749"/>
            <a:ext cx="7086124" cy="777240"/>
          </a:xfrm>
          <a:prstGeom prst="rect">
            <a:avLst/>
          </a:prstGeom>
          <a:solidFill>
            <a:schemeClr val="accent4"/>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FTR 600 mg BID + OBR</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 (investigational agents allowed)</a:t>
            </a:r>
            <a:endParaRPr kumimoji="0" lang="en-US" altLang="en-US" sz="16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A436CBE6-29C3-A646-A0AF-9824FA9EFC22}"/>
              </a:ext>
            </a:extLst>
          </p:cNvPr>
          <p:cNvSpPr>
            <a:spLocks noChangeArrowheads="1"/>
          </p:cNvSpPr>
          <p:nvPr/>
        </p:nvSpPr>
        <p:spPr bwMode="auto">
          <a:xfrm>
            <a:off x="3988766" y="1907010"/>
            <a:ext cx="80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1"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Day 1</a:t>
            </a:r>
            <a:endParaRPr kumimoji="0" lang="en-US" altLang="en-US" sz="1400" b="1" i="1" u="none" strike="noStrike" kern="1200" cap="none" spc="0" normalizeH="0" baseline="3000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 name="Line 54">
            <a:extLst>
              <a:ext uri="{FF2B5EF4-FFF2-40B4-BE49-F238E27FC236}">
                <a16:creationId xmlns:a16="http://schemas.microsoft.com/office/drawing/2014/main" id="{63026D66-9417-774C-98BA-718B96C7990B}"/>
              </a:ext>
            </a:extLst>
          </p:cNvPr>
          <p:cNvSpPr>
            <a:spLocks noChangeShapeType="1"/>
          </p:cNvSpPr>
          <p:nvPr/>
        </p:nvSpPr>
        <p:spPr bwMode="auto">
          <a:xfrm>
            <a:off x="4025127" y="3328006"/>
            <a:ext cx="288135" cy="218766"/>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4" name="Line 52">
            <a:extLst>
              <a:ext uri="{FF2B5EF4-FFF2-40B4-BE49-F238E27FC236}">
                <a16:creationId xmlns:a16="http://schemas.microsoft.com/office/drawing/2014/main" id="{06C070F0-E021-42D4-A66C-7903F5F2AC49}"/>
              </a:ext>
            </a:extLst>
          </p:cNvPr>
          <p:cNvSpPr>
            <a:spLocks noChangeShapeType="1"/>
          </p:cNvSpPr>
          <p:nvPr/>
        </p:nvSpPr>
        <p:spPr bwMode="auto">
          <a:xfrm rot="5400000">
            <a:off x="4266959" y="2301013"/>
            <a:ext cx="246888"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5" name="Text Box 11">
            <a:extLst>
              <a:ext uri="{FF2B5EF4-FFF2-40B4-BE49-F238E27FC236}">
                <a16:creationId xmlns:a16="http://schemas.microsoft.com/office/drawing/2014/main" id="{699AB804-7B4C-46AB-9BE6-47285A72E503}"/>
              </a:ext>
            </a:extLst>
          </p:cNvPr>
          <p:cNvSpPr txBox="1">
            <a:spLocks noChangeArrowheads="1"/>
          </p:cNvSpPr>
          <p:nvPr/>
        </p:nvSpPr>
        <p:spPr bwMode="auto">
          <a:xfrm>
            <a:off x="405286" y="642206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Kozal. </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NEJM. 2020;382:1232.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Pialoux. AIDS 2018. Abstr THPEB045.</a:t>
            </a:r>
          </a:p>
        </p:txBody>
      </p:sp>
      <p:sp>
        <p:nvSpPr>
          <p:cNvPr id="39" name="Rectangle 38">
            <a:extLst>
              <a:ext uri="{FF2B5EF4-FFF2-40B4-BE49-F238E27FC236}">
                <a16:creationId xmlns:a16="http://schemas.microsoft.com/office/drawing/2014/main" id="{E02EF04E-9F44-420B-B2BA-8D350A9D616D}"/>
              </a:ext>
            </a:extLst>
          </p:cNvPr>
          <p:cNvSpPr>
            <a:spLocks noChangeArrowheads="1"/>
          </p:cNvSpPr>
          <p:nvPr/>
        </p:nvSpPr>
        <p:spPr bwMode="auto">
          <a:xfrm>
            <a:off x="5760724" y="1901454"/>
            <a:ext cx="653884" cy="318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1"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Day 8</a:t>
            </a:r>
            <a:endParaRPr kumimoji="0" lang="en-US" altLang="en-US" sz="1400" b="1" i="1" u="none" strike="noStrike" kern="1200" cap="none" spc="0" normalizeH="0" baseline="3000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7" name="Rectangle 46">
            <a:extLst>
              <a:ext uri="{FF2B5EF4-FFF2-40B4-BE49-F238E27FC236}">
                <a16:creationId xmlns:a16="http://schemas.microsoft.com/office/drawing/2014/main" id="{4F3C38B6-D557-48BB-8ED2-FA0166C5CDD5}"/>
              </a:ext>
            </a:extLst>
          </p:cNvPr>
          <p:cNvSpPr>
            <a:spLocks noChangeArrowheads="1"/>
          </p:cNvSpPr>
          <p:nvPr/>
        </p:nvSpPr>
        <p:spPr bwMode="auto">
          <a:xfrm>
            <a:off x="11036617" y="1907010"/>
            <a:ext cx="7865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1400" b="1" i="1"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Wk 96</a:t>
            </a:r>
            <a:endParaRPr kumimoji="0" lang="en-US" altLang="en-US" sz="1400" b="0" i="1" u="none" strike="noStrike" kern="1200" cap="none" spc="0" normalizeH="0" baseline="3000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grpSp>
        <p:nvGrpSpPr>
          <p:cNvPr id="34" name="Group 33">
            <a:extLst>
              <a:ext uri="{FF2B5EF4-FFF2-40B4-BE49-F238E27FC236}">
                <a16:creationId xmlns:a16="http://schemas.microsoft.com/office/drawing/2014/main" id="{5B2C465D-F215-100F-95FE-08B61A2553A7}"/>
              </a:ext>
            </a:extLst>
          </p:cNvPr>
          <p:cNvGrpSpPr/>
          <p:nvPr/>
        </p:nvGrpSpPr>
        <p:grpSpPr>
          <a:xfrm>
            <a:off x="9392911" y="6207927"/>
            <a:ext cx="2488502" cy="454909"/>
            <a:chOff x="9392911" y="6207927"/>
            <a:chExt cx="2488502" cy="454909"/>
          </a:xfrm>
        </p:grpSpPr>
        <p:pic>
          <p:nvPicPr>
            <p:cNvPr id="41" name="Picture 40" descr="A picture containing text, ax, wheel&#10;&#10;Description automatically generated">
              <a:extLst>
                <a:ext uri="{FF2B5EF4-FFF2-40B4-BE49-F238E27FC236}">
                  <a16:creationId xmlns:a16="http://schemas.microsoft.com/office/drawing/2014/main" id="{85A151E4-DBCC-9331-1B07-0664501245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2" name="Rectangle 8">
              <a:extLst>
                <a:ext uri="{FF2B5EF4-FFF2-40B4-BE49-F238E27FC236}">
                  <a16:creationId xmlns:a16="http://schemas.microsoft.com/office/drawing/2014/main" id="{9ABE180C-0807-B33A-3940-0C080BF1DEB7}"/>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608624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E12D-1EAF-DA48-9318-1DE8D52F455D}"/>
              </a:ext>
            </a:extLst>
          </p:cNvPr>
          <p:cNvSpPr>
            <a:spLocks noGrp="1"/>
          </p:cNvSpPr>
          <p:nvPr>
            <p:ph type="title"/>
          </p:nvPr>
        </p:nvSpPr>
        <p:spPr/>
        <p:txBody>
          <a:bodyPr/>
          <a:lstStyle/>
          <a:p>
            <a:r>
              <a:rPr lang="en-US" dirty="0"/>
              <a:t>BRIGHTE: </a:t>
            </a:r>
            <a:r>
              <a:rPr lang="en-US" altLang="en-US" dirty="0"/>
              <a:t>Fostemsavir in </a:t>
            </a:r>
            <a:r>
              <a:rPr lang="en-US" dirty="0"/>
              <a:t>Heavily Treatment–Experienced</a:t>
            </a:r>
            <a:r>
              <a:rPr lang="en-US" altLang="en-US" dirty="0"/>
              <a:t> Adults With Multidrug-Resistant HIV</a:t>
            </a:r>
            <a:endParaRPr lang="en-US" dirty="0"/>
          </a:p>
        </p:txBody>
      </p:sp>
      <p:graphicFrame>
        <p:nvGraphicFramePr>
          <p:cNvPr id="20" name="Group 3">
            <a:extLst>
              <a:ext uri="{FF2B5EF4-FFF2-40B4-BE49-F238E27FC236}">
                <a16:creationId xmlns:a16="http://schemas.microsoft.com/office/drawing/2014/main" id="{30CDC788-5D62-AA45-9E0B-ACC962E0F468}"/>
              </a:ext>
            </a:extLst>
          </p:cNvPr>
          <p:cNvGraphicFramePr>
            <a:graphicFrameLocks/>
          </p:cNvGraphicFramePr>
          <p:nvPr>
            <p:extLst>
              <p:ext uri="{D42A27DB-BD31-4B8C-83A1-F6EECF244321}">
                <p14:modId xmlns:p14="http://schemas.microsoft.com/office/powerpoint/2010/main" val="1428905008"/>
              </p:ext>
            </p:extLst>
          </p:nvPr>
        </p:nvGraphicFramePr>
        <p:xfrm>
          <a:off x="722313" y="1635751"/>
          <a:ext cx="5920251" cy="2286064"/>
        </p:xfrm>
        <a:graphic>
          <a:graphicData uri="http://schemas.openxmlformats.org/drawingml/2006/table">
            <a:tbl>
              <a:tblPr/>
              <a:tblGrid>
                <a:gridCol w="2381919">
                  <a:extLst>
                    <a:ext uri="{9D8B030D-6E8A-4147-A177-3AD203B41FA5}">
                      <a16:colId xmlns:a16="http://schemas.microsoft.com/office/drawing/2014/main" val="20000"/>
                    </a:ext>
                  </a:extLst>
                </a:gridCol>
                <a:gridCol w="1769166">
                  <a:extLst>
                    <a:ext uri="{9D8B030D-6E8A-4147-A177-3AD203B41FA5}">
                      <a16:colId xmlns:a16="http://schemas.microsoft.com/office/drawing/2014/main" val="20001"/>
                    </a:ext>
                  </a:extLst>
                </a:gridCol>
                <a:gridCol w="1769166">
                  <a:extLst>
                    <a:ext uri="{9D8B030D-6E8A-4147-A177-3AD203B41FA5}">
                      <a16:colId xmlns:a16="http://schemas.microsoft.com/office/drawing/2014/main" val="2979334408"/>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Outcome at </a:t>
                      </a:r>
                      <a:r>
                        <a:rPr kumimoji="0" lang="en-GB" sz="1800" b="1" i="0" u="none" strike="noStrike" cap="none" normalizeH="0" baseline="0" dirty="0" err="1">
                          <a:ln>
                            <a:noFill/>
                          </a:ln>
                          <a:solidFill>
                            <a:schemeClr val="tx1"/>
                          </a:solidFill>
                          <a:effectLst/>
                          <a:latin typeface="Calibri" panose="020F0502020204030204" pitchFamily="34" charset="0"/>
                        </a:rPr>
                        <a:t>Wk</a:t>
                      </a:r>
                      <a:r>
                        <a:rPr kumimoji="0" lang="en-GB" sz="1800" b="1" i="0" u="none" strike="noStrike" cap="none" normalizeH="0" baseline="0" dirty="0">
                          <a:ln>
                            <a:noFill/>
                          </a:ln>
                          <a:solidFill>
                            <a:schemeClr val="tx1"/>
                          </a:solidFill>
                          <a:effectLst/>
                          <a:latin typeface="Calibri" panose="020F0502020204030204" pitchFamily="34" charset="0"/>
                        </a:rPr>
                        <a:t> 96, </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Randomized</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272)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Nonrandomized</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99)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800454986"/>
                  </a:ext>
                </a:extLst>
              </a:tr>
              <a:tr h="0">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HIV-1 RNA &lt;40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800" kern="1200" noProof="0">
                          <a:solidFill>
                            <a:schemeClr val="bg1"/>
                          </a:solidFill>
                          <a:effectLst/>
                          <a:latin typeface="Calibri" panose="020F0502020204030204" pitchFamily="34" charset="0"/>
                          <a:cs typeface="Calibri" panose="020F0502020204030204" pitchFamily="34" charset="0"/>
                        </a:rPr>
                        <a:t>163 (60)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800" kern="1200" noProof="0" dirty="0">
                          <a:solidFill>
                            <a:schemeClr val="bg1"/>
                          </a:solidFill>
                          <a:effectLst/>
                          <a:latin typeface="Calibri" panose="020F0502020204030204" pitchFamily="34" charset="0"/>
                          <a:ea typeface="+mn-ea"/>
                          <a:cs typeface="Calibri" panose="020F0502020204030204" pitchFamily="34" charset="0"/>
                        </a:rPr>
                        <a:t>37 (37)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72526320"/>
                  </a:ext>
                </a:extLst>
              </a:tr>
              <a:tr h="0">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HIV-1 RNA </a:t>
                      </a:r>
                      <a:r>
                        <a:rPr kumimoji="0" lang="en-US" sz="1800" b="0" i="0" u="none" strike="noStrike" kern="1200" cap="none" spc="0" normalizeH="0" baseline="0" noProof="0">
                          <a:ln>
                            <a:noFill/>
                          </a:ln>
                          <a:solidFill>
                            <a:srgbClr val="455560">
                              <a:lumMod val="10000"/>
                            </a:srgbClr>
                          </a:solidFill>
                          <a:effectLst/>
                          <a:uLnTx/>
                          <a:uFillTx/>
                          <a:latin typeface="Calibri" panose="020F0502020204030204" pitchFamily="34" charset="0"/>
                          <a:ea typeface="+mn-ea"/>
                          <a:cs typeface="+mn-cs"/>
                        </a:rPr>
                        <a:t>≥</a:t>
                      </a:r>
                      <a:r>
                        <a:rPr kumimoji="0" lang="en-US" sz="1800" b="0" i="0" u="none" strike="noStrike" cap="none" normalizeH="0" baseline="0">
                          <a:ln>
                            <a:noFill/>
                          </a:ln>
                          <a:solidFill>
                            <a:schemeClr val="bg2">
                              <a:lumMod val="10000"/>
                            </a:schemeClr>
                          </a:solidFill>
                          <a:effectLst/>
                          <a:latin typeface="Calibri" panose="020F0502020204030204" pitchFamily="34" charset="0"/>
                        </a:rPr>
                        <a:t>40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lnSpc>
                          <a:spcPct val="100000"/>
                        </a:lnSpc>
                        <a:spcAft>
                          <a:spcPts val="0"/>
                        </a:spcAft>
                      </a:pPr>
                      <a:r>
                        <a:rPr lang="en-GB" sz="1800" kern="1200" noProof="0">
                          <a:solidFill>
                            <a:schemeClr val="bg1"/>
                          </a:solidFill>
                          <a:effectLst/>
                          <a:latin typeface="Calibri" panose="020F0502020204030204" pitchFamily="34" charset="0"/>
                          <a:cs typeface="Calibri" panose="020F0502020204030204" pitchFamily="34" charset="0"/>
                        </a:rPr>
                        <a:t>81 (30)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lnSpc>
                          <a:spcPct val="100000"/>
                        </a:lnSpc>
                        <a:spcAft>
                          <a:spcPts val="0"/>
                        </a:spcAft>
                      </a:pPr>
                      <a:r>
                        <a:rPr lang="en-GB" sz="1800" kern="1200" noProof="0">
                          <a:solidFill>
                            <a:schemeClr val="bg1"/>
                          </a:solidFill>
                          <a:effectLst/>
                          <a:latin typeface="Calibri" panose="020F0502020204030204" pitchFamily="34" charset="0"/>
                          <a:ea typeface="+mn-ea"/>
                          <a:cs typeface="Calibri" panose="020F0502020204030204" pitchFamily="34" charset="0"/>
                        </a:rPr>
                        <a:t>43 (43)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800" b="0" i="0" u="none" strike="noStrike" kern="1200" cap="none" spc="0" normalizeH="0" baseline="0" noProof="0">
                          <a:ln>
                            <a:noFill/>
                          </a:ln>
                          <a:solidFill>
                            <a:srgbClr val="455560">
                              <a:lumMod val="10000"/>
                            </a:srgbClr>
                          </a:solidFill>
                          <a:effectLst/>
                          <a:uLnTx/>
                          <a:uFillTx/>
                          <a:latin typeface="Calibri" panose="020F0502020204030204" pitchFamily="34" charset="0"/>
                          <a:ea typeface="+mn-ea"/>
                          <a:cs typeface="+mn-cs"/>
                        </a:rPr>
                        <a:t>No virologic data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455560">
                              <a:lumMod val="10000"/>
                            </a:srgbClr>
                          </a:solidFill>
                          <a:effectLst/>
                          <a:uLnTx/>
                          <a:uFillTx/>
                          <a:latin typeface="Calibri" panose="020F0502020204030204" pitchFamily="34" charset="0"/>
                          <a:ea typeface="+mn-ea"/>
                          <a:cs typeface="+mn-cs"/>
                        </a:rPr>
                        <a:t>D/c due to AE or death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800" kern="1200" noProof="0" dirty="0">
                          <a:solidFill>
                            <a:schemeClr val="bg1"/>
                          </a:solidFill>
                          <a:effectLst/>
                          <a:latin typeface="Calibri" panose="020F0502020204030204" pitchFamily="34" charset="0"/>
                          <a:cs typeface="Calibri" panose="020F0502020204030204" pitchFamily="34" charset="0"/>
                        </a:rPr>
                        <a:t>28 (10)</a:t>
                      </a:r>
                    </a:p>
                    <a:p>
                      <a:pPr algn="ctr">
                        <a:lnSpc>
                          <a:spcPct val="100000"/>
                        </a:lnSpc>
                        <a:spcAft>
                          <a:spcPts val="0"/>
                        </a:spcAft>
                      </a:pPr>
                      <a:r>
                        <a:rPr lang="en-GB" sz="1800" kern="1200" noProof="0" dirty="0">
                          <a:solidFill>
                            <a:schemeClr val="bg1"/>
                          </a:solidFill>
                          <a:effectLst/>
                          <a:latin typeface="Calibri" panose="020F0502020204030204" pitchFamily="34" charset="0"/>
                          <a:cs typeface="Calibri" panose="020F0502020204030204" pitchFamily="34" charset="0"/>
                        </a:rPr>
                        <a:t>15 (6)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800" kern="1200" noProof="0" dirty="0">
                          <a:solidFill>
                            <a:schemeClr val="bg1"/>
                          </a:solidFill>
                          <a:effectLst/>
                          <a:latin typeface="Calibri" panose="020F0502020204030204" pitchFamily="34" charset="0"/>
                          <a:ea typeface="+mn-ea"/>
                          <a:cs typeface="Calibri" panose="020F0502020204030204" pitchFamily="34" charset="0"/>
                        </a:rPr>
                        <a:t>19 (19)</a:t>
                      </a:r>
                    </a:p>
                    <a:p>
                      <a:pPr algn="ctr">
                        <a:lnSpc>
                          <a:spcPct val="100000"/>
                        </a:lnSpc>
                        <a:spcAft>
                          <a:spcPts val="0"/>
                        </a:spcAft>
                      </a:pPr>
                      <a:r>
                        <a:rPr lang="en-GB" sz="1800" kern="1200" noProof="0" dirty="0">
                          <a:solidFill>
                            <a:schemeClr val="bg1"/>
                          </a:solidFill>
                          <a:effectLst/>
                          <a:latin typeface="Calibri" panose="020F0502020204030204" pitchFamily="34" charset="0"/>
                          <a:ea typeface="+mn-ea"/>
                          <a:cs typeface="Calibri" panose="020F0502020204030204" pitchFamily="34" charset="0"/>
                        </a:rPr>
                        <a:t>14 (14)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
        <p:nvSpPr>
          <p:cNvPr id="15" name="Text Box 11">
            <a:extLst>
              <a:ext uri="{FF2B5EF4-FFF2-40B4-BE49-F238E27FC236}">
                <a16:creationId xmlns:a16="http://schemas.microsoft.com/office/drawing/2014/main" id="{22A39C38-A61B-4364-B433-C1219C5408BF}"/>
              </a:ext>
            </a:extLst>
          </p:cNvPr>
          <p:cNvSpPr txBox="1">
            <a:spLocks noChangeArrowheads="1"/>
          </p:cNvSpPr>
          <p:nvPr/>
        </p:nvSpPr>
        <p:spPr bwMode="auto">
          <a:xfrm>
            <a:off x="418005" y="6422064"/>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Kozal</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NEJM. 2020;382,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Pialoux</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AIDS 2018. Abstr THPEB045.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Lataillade</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IAS 2019.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Abstr</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MOAB0102. </a:t>
            </a:r>
          </a:p>
        </p:txBody>
      </p:sp>
      <p:sp>
        <p:nvSpPr>
          <p:cNvPr id="97" name="Content Placeholder 3">
            <a:extLst>
              <a:ext uri="{FF2B5EF4-FFF2-40B4-BE49-F238E27FC236}">
                <a16:creationId xmlns:a16="http://schemas.microsoft.com/office/drawing/2014/main" id="{6746E863-BB7A-46EC-A2E8-8122A2549A55}"/>
              </a:ext>
            </a:extLst>
          </p:cNvPr>
          <p:cNvSpPr txBox="1">
            <a:spLocks/>
          </p:cNvSpPr>
          <p:nvPr/>
        </p:nvSpPr>
        <p:spPr bwMode="auto">
          <a:xfrm>
            <a:off x="6718391" y="1565970"/>
            <a:ext cx="4864010" cy="21016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3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Cumulative safety outcomes through Wk 96</a:t>
            </a:r>
          </a:p>
          <a:p>
            <a:pPr marL="742950" marR="0" lvl="1" indent="-285750" algn="l" defTabSz="914400" rtl="0" eaLnBrk="1" fontAlgn="base" latinLnBrk="0" hangingPunct="1">
              <a:lnSpc>
                <a:spcPct val="90000"/>
              </a:lnSpc>
              <a:spcBef>
                <a:spcPts val="1000"/>
              </a:spcBef>
              <a:spcAft>
                <a:spcPts val="300"/>
              </a:spcAft>
              <a:buClr>
                <a:srgbClr val="000000"/>
              </a:buClr>
              <a:buSzTx/>
              <a:buFont typeface="Arial" panose="020B0604020202020204" pitchFamily="34" charset="0"/>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Drug-related AEs: grade 2-4, 21%; serious, 3%</a:t>
            </a:r>
          </a:p>
          <a:p>
            <a:pPr marL="742950" marR="0" lvl="1" indent="-285750" algn="l" defTabSz="914400" rtl="0" eaLnBrk="1" fontAlgn="base" latinLnBrk="0" hangingPunct="1">
              <a:lnSpc>
                <a:spcPct val="90000"/>
              </a:lnSpc>
              <a:spcBef>
                <a:spcPts val="1000"/>
              </a:spcBef>
              <a:spcAft>
                <a:spcPts val="300"/>
              </a:spcAft>
              <a:buClr>
                <a:srgbClr val="000000"/>
              </a:buClr>
              <a:buSzTx/>
              <a:buFont typeface="Arial" panose="020B0604020202020204" pitchFamily="34" charset="0"/>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AEs leading to d/c: 7%</a:t>
            </a:r>
          </a:p>
          <a:p>
            <a:pPr marL="742950" marR="0" lvl="1" indent="-285750" algn="l" defTabSz="914400" rtl="0" eaLnBrk="1" fontAlgn="base" latinLnBrk="0" hangingPunct="1">
              <a:lnSpc>
                <a:spcPct val="90000"/>
              </a:lnSpc>
              <a:spcBef>
                <a:spcPts val="1000"/>
              </a:spcBef>
              <a:spcAft>
                <a:spcPts val="300"/>
              </a:spcAft>
              <a:buClr>
                <a:srgbClr val="000000"/>
              </a:buClr>
              <a:buSzTx/>
              <a:buFont typeface="Arial" panose="020B0604020202020204" pitchFamily="34" charset="0"/>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Death: 8%; most due to AIDS-related events or acute infections, 1 deemed treatment-related (IRIS)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96" name="Group 95">
            <a:extLst>
              <a:ext uri="{FF2B5EF4-FFF2-40B4-BE49-F238E27FC236}">
                <a16:creationId xmlns:a16="http://schemas.microsoft.com/office/drawing/2014/main" id="{D1C41150-8B62-4C22-A6CE-DAE005AFDC11}"/>
              </a:ext>
            </a:extLst>
          </p:cNvPr>
          <p:cNvGrpSpPr/>
          <p:nvPr/>
        </p:nvGrpSpPr>
        <p:grpSpPr>
          <a:xfrm>
            <a:off x="9392911" y="6207927"/>
            <a:ext cx="2488502" cy="454909"/>
            <a:chOff x="9392911" y="6207927"/>
            <a:chExt cx="2488502" cy="454909"/>
          </a:xfrm>
        </p:grpSpPr>
        <p:pic>
          <p:nvPicPr>
            <p:cNvPr id="98" name="Picture 97" descr="A picture containing text, ax, wheel&#10;&#10;Description automatically generated">
              <a:extLst>
                <a:ext uri="{FF2B5EF4-FFF2-40B4-BE49-F238E27FC236}">
                  <a16:creationId xmlns:a16="http://schemas.microsoft.com/office/drawing/2014/main" id="{CB28A306-DA21-44A4-B2C1-A7363DCC21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9" name="Rectangle 98">
              <a:extLst>
                <a:ext uri="{FF2B5EF4-FFF2-40B4-BE49-F238E27FC236}">
                  <a16:creationId xmlns:a16="http://schemas.microsoft.com/office/drawing/2014/main" id="{7A6C42DA-FA83-4960-84AB-DBD54E522F4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
        <p:nvSpPr>
          <p:cNvPr id="5" name="TextBox 4">
            <a:extLst>
              <a:ext uri="{FF2B5EF4-FFF2-40B4-BE49-F238E27FC236}">
                <a16:creationId xmlns:a16="http://schemas.microsoft.com/office/drawing/2014/main" id="{10FAD3D5-02CA-C856-BCA0-EA9FC37B951E}"/>
              </a:ext>
            </a:extLst>
          </p:cNvPr>
          <p:cNvSpPr txBox="1"/>
          <p:nvPr/>
        </p:nvSpPr>
        <p:spPr bwMode="auto">
          <a:xfrm>
            <a:off x="609759" y="4686306"/>
            <a:ext cx="11148854"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342900" lvl="0" indent="-342900" fontAlgn="base">
              <a:lnSpc>
                <a:spcPct val="90000"/>
              </a:lnSpc>
              <a:spcBef>
                <a:spcPts val="1000"/>
              </a:spcBef>
              <a:spcAft>
                <a:spcPts val="700"/>
              </a:spcAft>
              <a:buClr>
                <a:srgbClr val="000000"/>
              </a:buClr>
              <a:buFont typeface="Wingdings" panose="05000000000000000000" pitchFamily="2" charset="2"/>
              <a:buChar char="§"/>
            </a:pPr>
            <a:r>
              <a:rPr lang="en-US" sz="2400" kern="0" dirty="0">
                <a:solidFill>
                  <a:srgbClr val="000000"/>
                </a:solidFill>
                <a:latin typeface="Calibri" panose="020F0502020204030204" pitchFamily="34" charset="0"/>
              </a:rPr>
              <a:t>Among randomized patients with baseline CD4+ cell count &lt;50 cells/mm</a:t>
            </a:r>
            <a:r>
              <a:rPr lang="en-US" sz="2400" kern="0" baseline="30000" dirty="0">
                <a:solidFill>
                  <a:srgbClr val="000000"/>
                </a:solidFill>
                <a:latin typeface="Calibri" panose="020F0502020204030204" pitchFamily="34" charset="0"/>
              </a:rPr>
              <a:t>3</a:t>
            </a:r>
            <a:r>
              <a:rPr lang="en-US" sz="2400" kern="0" dirty="0">
                <a:solidFill>
                  <a:srgbClr val="000000"/>
                </a:solidFill>
                <a:latin typeface="Calibri" panose="020F0502020204030204" pitchFamily="34" charset="0"/>
              </a:rPr>
              <a:t>, </a:t>
            </a:r>
            <a:br>
              <a:rPr lang="en-US" sz="2400" kern="0" dirty="0">
                <a:solidFill>
                  <a:srgbClr val="000000"/>
                </a:solidFill>
                <a:latin typeface="Calibri" panose="020F0502020204030204" pitchFamily="34" charset="0"/>
              </a:rPr>
            </a:br>
            <a:r>
              <a:rPr lang="en-US" sz="2400" kern="0" dirty="0">
                <a:solidFill>
                  <a:srgbClr val="000000"/>
                </a:solidFill>
                <a:latin typeface="Calibri" panose="020F0502020204030204" pitchFamily="34" charset="0"/>
              </a:rPr>
              <a:t>56% had a CD4+ cell count ≥200 cells/mm</a:t>
            </a:r>
            <a:r>
              <a:rPr lang="en-US" sz="2400" kern="0" baseline="30000" dirty="0">
                <a:solidFill>
                  <a:srgbClr val="000000"/>
                </a:solidFill>
                <a:latin typeface="Calibri" panose="020F0502020204030204" pitchFamily="34" charset="0"/>
              </a:rPr>
              <a:t>3</a:t>
            </a:r>
            <a:r>
              <a:rPr lang="en-US" sz="2400" kern="0" dirty="0">
                <a:solidFill>
                  <a:srgbClr val="000000"/>
                </a:solidFill>
                <a:latin typeface="Calibri" panose="020F0502020204030204" pitchFamily="34" charset="0"/>
              </a:rPr>
              <a:t> at Wk 96</a:t>
            </a:r>
          </a:p>
        </p:txBody>
      </p:sp>
    </p:spTree>
    <p:extLst>
      <p:ext uri="{BB962C8B-B14F-4D97-AF65-F5344CB8AC3E}">
        <p14:creationId xmlns:p14="http://schemas.microsoft.com/office/powerpoint/2010/main" val="410366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9D7F-E25F-4D1C-954E-3A4DF74BEF70}"/>
              </a:ext>
            </a:extLst>
          </p:cNvPr>
          <p:cNvSpPr>
            <a:spLocks noGrp="1"/>
          </p:cNvSpPr>
          <p:nvPr>
            <p:ph type="title"/>
          </p:nvPr>
        </p:nvSpPr>
        <p:spPr/>
        <p:txBody>
          <a:bodyPr/>
          <a:lstStyle/>
          <a:p>
            <a:r>
              <a:rPr lang="en-US" dirty="0"/>
              <a:t>CAPELLA: Lenacapavir in Heavily ART–Experienced PWH</a:t>
            </a:r>
          </a:p>
        </p:txBody>
      </p:sp>
      <p:sp>
        <p:nvSpPr>
          <p:cNvPr id="3" name="Content Placeholder 2">
            <a:extLst>
              <a:ext uri="{FF2B5EF4-FFF2-40B4-BE49-F238E27FC236}">
                <a16:creationId xmlns:a16="http://schemas.microsoft.com/office/drawing/2014/main" id="{B93935FF-41FA-48A0-B06A-33CD8A7737B8}"/>
              </a:ext>
            </a:extLst>
          </p:cNvPr>
          <p:cNvSpPr>
            <a:spLocks noGrp="1"/>
          </p:cNvSpPr>
          <p:nvPr>
            <p:ph idx="1"/>
          </p:nvPr>
        </p:nvSpPr>
        <p:spPr/>
        <p:txBody>
          <a:bodyPr/>
          <a:lstStyle/>
          <a:p>
            <a:r>
              <a:rPr lang="en-US" sz="2400" dirty="0"/>
              <a:t>Phase II/III trial of SC LEN in heavily-treatment experienced PWH</a:t>
            </a:r>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sp>
        <p:nvSpPr>
          <p:cNvPr id="5" name="TextBox 4">
            <a:extLst>
              <a:ext uri="{FF2B5EF4-FFF2-40B4-BE49-F238E27FC236}">
                <a16:creationId xmlns:a16="http://schemas.microsoft.com/office/drawing/2014/main" id="{DF52FCBF-D97A-B145-A0B9-4D2FA432A276}"/>
              </a:ext>
            </a:extLst>
          </p:cNvPr>
          <p:cNvSpPr txBox="1"/>
          <p:nvPr/>
        </p:nvSpPr>
        <p:spPr bwMode="auto">
          <a:xfrm>
            <a:off x="3900379" y="2979972"/>
            <a:ext cx="2598851"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Randomized</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Decline of &lt;0.5 log</a:t>
            </a:r>
            <a:r>
              <a:rPr kumimoji="0" lang="en-US" altLang="en-US" sz="1600" b="0" i="0" u="none" strike="noStrike" kern="1200" cap="none" spc="0" normalizeH="0" baseline="-25000" noProof="0">
                <a:ln>
                  <a:noFill/>
                </a:ln>
                <a:solidFill>
                  <a:srgbClr val="000000"/>
                </a:solidFill>
                <a:effectLst/>
                <a:uLnTx/>
                <a:uFillTx/>
                <a:latin typeface="Calibri" panose="020F0502020204030204" pitchFamily="34" charset="0"/>
                <a:ea typeface="+mn-ea"/>
                <a:cs typeface="Arial" panose="020B0604020202020204" pitchFamily="34" charset="0"/>
              </a:rPr>
              <a:t>10</a:t>
            </a: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 c/mL </a:t>
            </a:r>
            <a:b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(vs screening)</a:t>
            </a:r>
            <a:b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 or ≥400 c/mL</a:t>
            </a:r>
          </a:p>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1" name="Text Box 23">
            <a:extLst>
              <a:ext uri="{FF2B5EF4-FFF2-40B4-BE49-F238E27FC236}">
                <a16:creationId xmlns:a16="http://schemas.microsoft.com/office/drawing/2014/main" id="{DF2A79F9-13A8-6742-98DC-B1A1E3573737}"/>
              </a:ext>
            </a:extLst>
          </p:cNvPr>
          <p:cNvSpPr txBox="1">
            <a:spLocks noChangeArrowheads="1"/>
          </p:cNvSpPr>
          <p:nvPr/>
        </p:nvSpPr>
        <p:spPr bwMode="auto">
          <a:xfrm>
            <a:off x="181142" y="2910522"/>
            <a:ext cx="259885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≥400 c/mL, resistance to ≥2 agents from 3 of 4 main ARV classes, and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 fully active agents from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 main ARV classes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72)</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Rectangle 24">
            <a:extLst>
              <a:ext uri="{FF2B5EF4-FFF2-40B4-BE49-F238E27FC236}">
                <a16:creationId xmlns:a16="http://schemas.microsoft.com/office/drawing/2014/main" id="{518476C5-514F-474A-B1EA-4CB6E494560F}"/>
              </a:ext>
            </a:extLst>
          </p:cNvPr>
          <p:cNvSpPr>
            <a:spLocks noChangeArrowheads="1"/>
          </p:cNvSpPr>
          <p:nvPr/>
        </p:nvSpPr>
        <p:spPr bwMode="auto">
          <a:xfrm>
            <a:off x="6665077" y="2438653"/>
            <a:ext cx="2247021" cy="93404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Oral LEN </a:t>
            </a: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a:t>
            </a:r>
            <a:b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Failing Regimen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(n = 24)</a:t>
            </a:r>
          </a:p>
        </p:txBody>
      </p:sp>
      <p:sp>
        <p:nvSpPr>
          <p:cNvPr id="13" name="Rectangle 25">
            <a:extLst>
              <a:ext uri="{FF2B5EF4-FFF2-40B4-BE49-F238E27FC236}">
                <a16:creationId xmlns:a16="http://schemas.microsoft.com/office/drawing/2014/main" id="{76894355-7306-794B-848C-C230EA683164}"/>
              </a:ext>
            </a:extLst>
          </p:cNvPr>
          <p:cNvSpPr>
            <a:spLocks noChangeArrowheads="1"/>
          </p:cNvSpPr>
          <p:nvPr/>
        </p:nvSpPr>
        <p:spPr bwMode="auto">
          <a:xfrm>
            <a:off x="6654336" y="4778452"/>
            <a:ext cx="2247021"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Oral LEN </a:t>
            </a: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 OBR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(n = 36)</a:t>
            </a:r>
          </a:p>
        </p:txBody>
      </p:sp>
      <p:sp>
        <p:nvSpPr>
          <p:cNvPr id="14" name="Line 26">
            <a:extLst>
              <a:ext uri="{FF2B5EF4-FFF2-40B4-BE49-F238E27FC236}">
                <a16:creationId xmlns:a16="http://schemas.microsoft.com/office/drawing/2014/main" id="{E21D3ABA-D42C-3D4A-81E8-08F63998212E}"/>
              </a:ext>
            </a:extLst>
          </p:cNvPr>
          <p:cNvSpPr>
            <a:spLocks noChangeShapeType="1"/>
          </p:cNvSpPr>
          <p:nvPr/>
        </p:nvSpPr>
        <p:spPr bwMode="auto">
          <a:xfrm>
            <a:off x="6257012" y="3516680"/>
            <a:ext cx="319514" cy="42498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5" name="Line 27">
            <a:extLst>
              <a:ext uri="{FF2B5EF4-FFF2-40B4-BE49-F238E27FC236}">
                <a16:creationId xmlns:a16="http://schemas.microsoft.com/office/drawing/2014/main" id="{4FBCE7DF-A697-9D47-B222-4CBACF21EB6D}"/>
              </a:ext>
            </a:extLst>
          </p:cNvPr>
          <p:cNvSpPr>
            <a:spLocks noChangeShapeType="1"/>
          </p:cNvSpPr>
          <p:nvPr/>
        </p:nvSpPr>
        <p:spPr bwMode="auto">
          <a:xfrm flipV="1">
            <a:off x="6257012" y="2911458"/>
            <a:ext cx="319513" cy="38004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6" name="Rectangle 28">
            <a:extLst>
              <a:ext uri="{FF2B5EF4-FFF2-40B4-BE49-F238E27FC236}">
                <a16:creationId xmlns:a16="http://schemas.microsoft.com/office/drawing/2014/main" id="{5CB93E28-95CF-8B4F-AF35-183490C38295}"/>
              </a:ext>
            </a:extLst>
          </p:cNvPr>
          <p:cNvSpPr>
            <a:spLocks noChangeArrowheads="1"/>
          </p:cNvSpPr>
          <p:nvPr/>
        </p:nvSpPr>
        <p:spPr bwMode="auto">
          <a:xfrm>
            <a:off x="6654336" y="3464748"/>
            <a:ext cx="2247021" cy="934049"/>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Placebo </a:t>
            </a: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a:t>
            </a:r>
            <a:b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Failing Regimen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Arial" charset="0"/>
              </a:rPr>
              <a:t>(n = 12)</a:t>
            </a:r>
          </a:p>
        </p:txBody>
      </p:sp>
      <p:sp>
        <p:nvSpPr>
          <p:cNvPr id="22" name="Text Box 23">
            <a:extLst>
              <a:ext uri="{FF2B5EF4-FFF2-40B4-BE49-F238E27FC236}">
                <a16:creationId xmlns:a16="http://schemas.microsoft.com/office/drawing/2014/main" id="{44BA2B18-1135-D64D-A329-57AC33D0779F}"/>
              </a:ext>
            </a:extLst>
          </p:cNvPr>
          <p:cNvSpPr txBox="1">
            <a:spLocks noChangeArrowheads="1"/>
          </p:cNvSpPr>
          <p:nvPr/>
        </p:nvSpPr>
        <p:spPr bwMode="auto">
          <a:xfrm>
            <a:off x="2496234" y="3741367"/>
            <a:ext cx="17400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Repeat</a:t>
            </a:r>
            <a:br>
              <a:rPr kumimoji="0" lang="en-GB"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HIV-1 RNA </a:t>
            </a:r>
            <a:br>
              <a:rPr kumimoji="0" lang="en-GB"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at screening</a:t>
            </a:r>
          </a:p>
        </p:txBody>
      </p:sp>
      <p:sp>
        <p:nvSpPr>
          <p:cNvPr id="23" name="Line 33">
            <a:extLst>
              <a:ext uri="{FF2B5EF4-FFF2-40B4-BE49-F238E27FC236}">
                <a16:creationId xmlns:a16="http://schemas.microsoft.com/office/drawing/2014/main" id="{B7CA90DA-7408-0448-BCFE-F1A448E9A952}"/>
              </a:ext>
            </a:extLst>
          </p:cNvPr>
          <p:cNvSpPr>
            <a:spLocks noChangeShapeType="1"/>
          </p:cNvSpPr>
          <p:nvPr/>
        </p:nvSpPr>
        <p:spPr bwMode="auto">
          <a:xfrm flipV="1">
            <a:off x="2586893" y="4156866"/>
            <a:ext cx="22596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6" name="TextBox 25">
            <a:extLst>
              <a:ext uri="{FF2B5EF4-FFF2-40B4-BE49-F238E27FC236}">
                <a16:creationId xmlns:a16="http://schemas.microsoft.com/office/drawing/2014/main" id="{775584EB-D14A-B84A-B64E-3E0A1B14ED53}"/>
              </a:ext>
            </a:extLst>
          </p:cNvPr>
          <p:cNvSpPr txBox="1"/>
          <p:nvPr/>
        </p:nvSpPr>
        <p:spPr bwMode="auto">
          <a:xfrm>
            <a:off x="6688012" y="2093644"/>
            <a:ext cx="22359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Functional Monotherapy</a:t>
            </a:r>
          </a:p>
        </p:txBody>
      </p:sp>
      <p:sp>
        <p:nvSpPr>
          <p:cNvPr id="27" name="Rectangle 24">
            <a:extLst>
              <a:ext uri="{FF2B5EF4-FFF2-40B4-BE49-F238E27FC236}">
                <a16:creationId xmlns:a16="http://schemas.microsoft.com/office/drawing/2014/main" id="{59950DA4-F16A-7743-A370-FAA7E3BE61A4}"/>
              </a:ext>
            </a:extLst>
          </p:cNvPr>
          <p:cNvSpPr>
            <a:spLocks noChangeArrowheads="1"/>
          </p:cNvSpPr>
          <p:nvPr/>
        </p:nvSpPr>
        <p:spPr bwMode="auto">
          <a:xfrm>
            <a:off x="9198398" y="2433207"/>
            <a:ext cx="2301548" cy="93404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p:txBody>
      </p:sp>
      <p:sp>
        <p:nvSpPr>
          <p:cNvPr id="28" name="Rectangle 25">
            <a:extLst>
              <a:ext uri="{FF2B5EF4-FFF2-40B4-BE49-F238E27FC236}">
                <a16:creationId xmlns:a16="http://schemas.microsoft.com/office/drawing/2014/main" id="{A74D8CEC-22AB-C544-A923-07A0342BFABE}"/>
              </a:ext>
            </a:extLst>
          </p:cNvPr>
          <p:cNvSpPr>
            <a:spLocks noChangeArrowheads="1"/>
          </p:cNvSpPr>
          <p:nvPr/>
        </p:nvSpPr>
        <p:spPr bwMode="auto">
          <a:xfrm>
            <a:off x="9187657" y="4773006"/>
            <a:ext cx="2301548"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OBR</a:t>
            </a:r>
          </a:p>
        </p:txBody>
      </p:sp>
      <p:sp>
        <p:nvSpPr>
          <p:cNvPr id="29" name="Rectangle 28">
            <a:extLst>
              <a:ext uri="{FF2B5EF4-FFF2-40B4-BE49-F238E27FC236}">
                <a16:creationId xmlns:a16="http://schemas.microsoft.com/office/drawing/2014/main" id="{17326234-43CB-EA49-8552-2DB469F3BEC4}"/>
              </a:ext>
            </a:extLst>
          </p:cNvPr>
          <p:cNvSpPr>
            <a:spLocks noChangeArrowheads="1"/>
          </p:cNvSpPr>
          <p:nvPr/>
        </p:nvSpPr>
        <p:spPr bwMode="auto">
          <a:xfrm>
            <a:off x="9187657" y="3459302"/>
            <a:ext cx="2301548" cy="934049"/>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for 14 Days →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p:txBody>
      </p:sp>
      <p:sp>
        <p:nvSpPr>
          <p:cNvPr id="30" name="TextBox 29">
            <a:extLst>
              <a:ext uri="{FF2B5EF4-FFF2-40B4-BE49-F238E27FC236}">
                <a16:creationId xmlns:a16="http://schemas.microsoft.com/office/drawing/2014/main" id="{F2F004B6-977C-674D-8F5F-7F5B22B8231D}"/>
              </a:ext>
            </a:extLst>
          </p:cNvPr>
          <p:cNvSpPr txBox="1"/>
          <p:nvPr/>
        </p:nvSpPr>
        <p:spPr bwMode="auto">
          <a:xfrm>
            <a:off x="9269830" y="2098511"/>
            <a:ext cx="20008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Maintenance Therapy</a:t>
            </a:r>
          </a:p>
        </p:txBody>
      </p:sp>
      <p:sp>
        <p:nvSpPr>
          <p:cNvPr id="6" name="TextBox 5">
            <a:extLst>
              <a:ext uri="{FF2B5EF4-FFF2-40B4-BE49-F238E27FC236}">
                <a16:creationId xmlns:a16="http://schemas.microsoft.com/office/drawing/2014/main" id="{814B66F2-2FDD-6544-955D-598077553CBA}"/>
              </a:ext>
            </a:extLst>
          </p:cNvPr>
          <p:cNvSpPr txBox="1"/>
          <p:nvPr/>
        </p:nvSpPr>
        <p:spPr bwMode="auto">
          <a:xfrm>
            <a:off x="5606907" y="5648152"/>
            <a:ext cx="63160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Oral LEN administered as 600 mg on Days 1 and 2, 300 mg on Day 8; SC LEN administered as 927 mg (2 x 1.5 mL) in the abdomen on Day 15 and Q6M thereafter. </a:t>
            </a:r>
          </a:p>
        </p:txBody>
      </p:sp>
      <p:sp>
        <p:nvSpPr>
          <p:cNvPr id="31" name="Line 33">
            <a:extLst>
              <a:ext uri="{FF2B5EF4-FFF2-40B4-BE49-F238E27FC236}">
                <a16:creationId xmlns:a16="http://schemas.microsoft.com/office/drawing/2014/main" id="{BB4E99D7-FE79-864B-A3AF-26F247C76802}"/>
              </a:ext>
            </a:extLst>
          </p:cNvPr>
          <p:cNvSpPr>
            <a:spLocks noChangeShapeType="1"/>
          </p:cNvSpPr>
          <p:nvPr/>
        </p:nvSpPr>
        <p:spPr bwMode="auto">
          <a:xfrm flipV="1">
            <a:off x="8912098" y="2957250"/>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2" name="Line 33">
            <a:extLst>
              <a:ext uri="{FF2B5EF4-FFF2-40B4-BE49-F238E27FC236}">
                <a16:creationId xmlns:a16="http://schemas.microsoft.com/office/drawing/2014/main" id="{96725D01-C96F-1741-B6FC-0D8AE76CD9C3}"/>
              </a:ext>
            </a:extLst>
          </p:cNvPr>
          <p:cNvSpPr>
            <a:spLocks noChangeShapeType="1"/>
          </p:cNvSpPr>
          <p:nvPr/>
        </p:nvSpPr>
        <p:spPr bwMode="auto">
          <a:xfrm flipV="1">
            <a:off x="8901357" y="3926326"/>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3" name="Line 33">
            <a:extLst>
              <a:ext uri="{FF2B5EF4-FFF2-40B4-BE49-F238E27FC236}">
                <a16:creationId xmlns:a16="http://schemas.microsoft.com/office/drawing/2014/main" id="{EC430096-9739-8E40-BBCB-3F7859B1030B}"/>
              </a:ext>
            </a:extLst>
          </p:cNvPr>
          <p:cNvSpPr>
            <a:spLocks noChangeShapeType="1"/>
          </p:cNvSpPr>
          <p:nvPr/>
        </p:nvSpPr>
        <p:spPr bwMode="auto">
          <a:xfrm flipV="1">
            <a:off x="8901357" y="5150428"/>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5" name="Line 26">
            <a:extLst>
              <a:ext uri="{FF2B5EF4-FFF2-40B4-BE49-F238E27FC236}">
                <a16:creationId xmlns:a16="http://schemas.microsoft.com/office/drawing/2014/main" id="{D88F27E3-AE28-4A72-BCB0-0AA916F2DAA8}"/>
              </a:ext>
            </a:extLst>
          </p:cNvPr>
          <p:cNvSpPr>
            <a:spLocks noChangeShapeType="1"/>
          </p:cNvSpPr>
          <p:nvPr/>
        </p:nvSpPr>
        <p:spPr bwMode="auto">
          <a:xfrm>
            <a:off x="4004166" y="4338804"/>
            <a:ext cx="232071" cy="25932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6" name="Line 27">
            <a:extLst>
              <a:ext uri="{FF2B5EF4-FFF2-40B4-BE49-F238E27FC236}">
                <a16:creationId xmlns:a16="http://schemas.microsoft.com/office/drawing/2014/main" id="{899E05F0-2696-4BDE-9E99-5D315FE2D56B}"/>
              </a:ext>
            </a:extLst>
          </p:cNvPr>
          <p:cNvSpPr>
            <a:spLocks noChangeShapeType="1"/>
          </p:cNvSpPr>
          <p:nvPr/>
        </p:nvSpPr>
        <p:spPr bwMode="auto">
          <a:xfrm flipV="1">
            <a:off x="4004166" y="3941661"/>
            <a:ext cx="232071" cy="25932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7" name="TextBox 36">
            <a:extLst>
              <a:ext uri="{FF2B5EF4-FFF2-40B4-BE49-F238E27FC236}">
                <a16:creationId xmlns:a16="http://schemas.microsoft.com/office/drawing/2014/main" id="{E64848D2-28D2-4902-A8EA-2F81B81AC88E}"/>
              </a:ext>
            </a:extLst>
          </p:cNvPr>
          <p:cNvSpPr txBox="1"/>
          <p:nvPr/>
        </p:nvSpPr>
        <p:spPr bwMode="auto">
          <a:xfrm>
            <a:off x="3891458" y="4579657"/>
            <a:ext cx="259885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Nonrandomized</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Decline of ≥0.5 log</a:t>
            </a:r>
            <a:r>
              <a:rPr kumimoji="0" lang="en-US" altLang="en-US" sz="1600" b="0" i="0" u="none" strike="noStrike" kern="1200" cap="none" spc="0" normalizeH="0" baseline="-25000" noProof="0">
                <a:ln>
                  <a:noFill/>
                </a:ln>
                <a:solidFill>
                  <a:srgbClr val="000000"/>
                </a:solidFill>
                <a:effectLst/>
                <a:uLnTx/>
                <a:uFillTx/>
                <a:latin typeface="Calibri" panose="020F0502020204030204" pitchFamily="34" charset="0"/>
                <a:ea typeface="+mn-ea"/>
                <a:cs typeface="Arial" panose="020B0604020202020204" pitchFamily="34" charset="0"/>
              </a:rPr>
              <a:t>10</a:t>
            </a: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 c/mL </a:t>
            </a:r>
            <a:b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(vs screening)</a:t>
            </a:r>
            <a:b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 or &lt;400 c/mL</a:t>
            </a:r>
          </a:p>
        </p:txBody>
      </p:sp>
      <p:sp>
        <p:nvSpPr>
          <p:cNvPr id="38" name="Line 33">
            <a:extLst>
              <a:ext uri="{FF2B5EF4-FFF2-40B4-BE49-F238E27FC236}">
                <a16:creationId xmlns:a16="http://schemas.microsoft.com/office/drawing/2014/main" id="{E7FAA551-6E0C-4708-B9D1-25DD301F0BCE}"/>
              </a:ext>
            </a:extLst>
          </p:cNvPr>
          <p:cNvSpPr>
            <a:spLocks noChangeShapeType="1"/>
          </p:cNvSpPr>
          <p:nvPr/>
        </p:nvSpPr>
        <p:spPr bwMode="auto">
          <a:xfrm flipV="1">
            <a:off x="6330877" y="5150428"/>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9" name="TextBox 38">
            <a:extLst>
              <a:ext uri="{FF2B5EF4-FFF2-40B4-BE49-F238E27FC236}">
                <a16:creationId xmlns:a16="http://schemas.microsoft.com/office/drawing/2014/main" id="{76F68881-EA66-401E-BDD1-20931FC35E82}"/>
              </a:ext>
            </a:extLst>
          </p:cNvPr>
          <p:cNvSpPr txBox="1"/>
          <p:nvPr/>
        </p:nvSpPr>
        <p:spPr bwMode="auto">
          <a:xfrm>
            <a:off x="7788587" y="1869709"/>
            <a:ext cx="259885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1" u="none" strike="noStrike" kern="1200" cap="none" spc="0" normalizeH="0" baseline="0" noProof="0">
                <a:ln>
                  <a:noFill/>
                </a:ln>
                <a:solidFill>
                  <a:srgbClr val="000000"/>
                </a:solidFill>
                <a:effectLst/>
                <a:uLnTx/>
                <a:uFillTx/>
                <a:latin typeface="Calibri" panose="020F0502020204030204" pitchFamily="34" charset="0"/>
                <a:ea typeface="+mn-ea"/>
                <a:cs typeface="+mn-cs"/>
              </a:rPr>
              <a:t>14 Days</a:t>
            </a:r>
            <a:endParaRPr kumimoji="0" lang="en-US" altLang="en-US" sz="1600" b="1" i="1"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ct val="50000"/>
              </a:spcBef>
              <a:spcAft>
                <a:spcPct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
        <p:nvSpPr>
          <p:cNvPr id="40" name="Line 33">
            <a:extLst>
              <a:ext uri="{FF2B5EF4-FFF2-40B4-BE49-F238E27FC236}">
                <a16:creationId xmlns:a16="http://schemas.microsoft.com/office/drawing/2014/main" id="{9196C6A7-0188-459E-A883-6FF6E5DD680D}"/>
              </a:ext>
            </a:extLst>
          </p:cNvPr>
          <p:cNvSpPr>
            <a:spLocks noChangeShapeType="1"/>
          </p:cNvSpPr>
          <p:nvPr/>
        </p:nvSpPr>
        <p:spPr bwMode="auto">
          <a:xfrm flipH="1">
            <a:off x="9044507" y="2231555"/>
            <a:ext cx="0" cy="23731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grpSp>
        <p:nvGrpSpPr>
          <p:cNvPr id="34" name="Group 33">
            <a:extLst>
              <a:ext uri="{FF2B5EF4-FFF2-40B4-BE49-F238E27FC236}">
                <a16:creationId xmlns:a16="http://schemas.microsoft.com/office/drawing/2014/main" id="{07C3AD30-4E44-C94C-A4F6-AD0BBB9156A0}"/>
              </a:ext>
            </a:extLst>
          </p:cNvPr>
          <p:cNvGrpSpPr/>
          <p:nvPr/>
        </p:nvGrpSpPr>
        <p:grpSpPr>
          <a:xfrm>
            <a:off x="9392911" y="6207927"/>
            <a:ext cx="2488502" cy="454909"/>
            <a:chOff x="9392911" y="6207927"/>
            <a:chExt cx="2488502" cy="454909"/>
          </a:xfrm>
        </p:grpSpPr>
        <p:pic>
          <p:nvPicPr>
            <p:cNvPr id="41" name="Picture 40" descr="A picture containing text, ax, wheel&#10;&#10;Description automatically generated">
              <a:extLst>
                <a:ext uri="{FF2B5EF4-FFF2-40B4-BE49-F238E27FC236}">
                  <a16:creationId xmlns:a16="http://schemas.microsoft.com/office/drawing/2014/main" id="{451B51EE-0229-AF41-B95E-8E28626A3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2" name="Rectangle 8">
              <a:extLst>
                <a:ext uri="{FF2B5EF4-FFF2-40B4-BE49-F238E27FC236}">
                  <a16:creationId xmlns:a16="http://schemas.microsoft.com/office/drawing/2014/main" id="{BB11EF53-42FF-8545-AB3E-2AE4957725C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
        <p:nvSpPr>
          <p:cNvPr id="4" name="Text Box 15">
            <a:extLst>
              <a:ext uri="{FF2B5EF4-FFF2-40B4-BE49-F238E27FC236}">
                <a16:creationId xmlns:a16="http://schemas.microsoft.com/office/drawing/2014/main" id="{B161851B-0E59-4616-A5FE-D11E162F031F}"/>
              </a:ext>
            </a:extLst>
          </p:cNvPr>
          <p:cNvSpPr txBox="1">
            <a:spLocks noChangeArrowheads="1"/>
          </p:cNvSpPr>
          <p:nvPr/>
        </p:nvSpPr>
        <p:spPr bwMode="auto">
          <a:xfrm>
            <a:off x="433387" y="642138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Ogbuagu</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CROI 2022.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Abstr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491.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Segal-Maurer S.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NEJM</a:t>
            </a:r>
            <a:r>
              <a:rPr lang="en-US" altLang="en-US" sz="1200" b="0" dirty="0">
                <a:solidFill>
                  <a:srgbClr val="455560"/>
                </a:solidFill>
                <a:latin typeface="Calibri" panose="020F0502020204030204" pitchFamily="34" charset="0"/>
              </a:rPr>
              <a:t>.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2022;386:1793.</a:t>
            </a:r>
          </a:p>
        </p:txBody>
      </p:sp>
    </p:spTree>
    <p:extLst>
      <p:ext uri="{BB962C8B-B14F-4D97-AF65-F5344CB8AC3E}">
        <p14:creationId xmlns:p14="http://schemas.microsoft.com/office/powerpoint/2010/main" val="3251894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p:txBody>
          <a:bodyPr/>
          <a:lstStyle/>
          <a:p>
            <a:r>
              <a:rPr lang="en-US" altLang="en-US" dirty="0"/>
              <a:t>CAPELLA: LEN </a:t>
            </a:r>
            <a:r>
              <a:rPr lang="en-US" dirty="0"/>
              <a:t>Efficacy at </a:t>
            </a:r>
            <a:r>
              <a:rPr lang="en-US" altLang="en-US" dirty="0"/>
              <a:t>Wk 26 and 52</a:t>
            </a:r>
            <a:endParaRPr lang="en-US" dirty="0"/>
          </a:p>
        </p:txBody>
      </p:sp>
      <p:sp>
        <p:nvSpPr>
          <p:cNvPr id="7" name="Content Placeholder 6">
            <a:extLst>
              <a:ext uri="{FF2B5EF4-FFF2-40B4-BE49-F238E27FC236}">
                <a16:creationId xmlns:a16="http://schemas.microsoft.com/office/drawing/2014/main" id="{90E0B902-4939-FF47-B6C6-9780D757EC4D}"/>
              </a:ext>
            </a:extLst>
          </p:cNvPr>
          <p:cNvSpPr>
            <a:spLocks noGrp="1"/>
          </p:cNvSpPr>
          <p:nvPr>
            <p:ph idx="1"/>
          </p:nvPr>
        </p:nvSpPr>
        <p:spPr>
          <a:xfrm>
            <a:off x="596127" y="5882587"/>
            <a:ext cx="10877529" cy="474354"/>
          </a:xfrm>
        </p:spPr>
        <p:txBody>
          <a:bodyPr/>
          <a:lstStyle/>
          <a:p>
            <a:r>
              <a:rPr lang="en-US" sz="2400" dirty="0">
                <a:cs typeface="Calibri" panose="020F0502020204030204" pitchFamily="34" charset="0"/>
              </a:rPr>
              <a:t>CD4+ cell count increased by 83 cells/mm³ at Wk 52 in randomized cohort </a:t>
            </a:r>
          </a:p>
        </p:txBody>
      </p:sp>
      <p:sp>
        <p:nvSpPr>
          <p:cNvPr id="14" name="Text Box 15">
            <a:extLst>
              <a:ext uri="{FF2B5EF4-FFF2-40B4-BE49-F238E27FC236}">
                <a16:creationId xmlns:a16="http://schemas.microsoft.com/office/drawing/2014/main" id="{638E9AEA-888B-4051-A245-EF446DCAFBE3}"/>
              </a:ext>
            </a:extLst>
          </p:cNvPr>
          <p:cNvSpPr txBox="1">
            <a:spLocks noChangeArrowheads="1"/>
          </p:cNvSpPr>
          <p:nvPr/>
        </p:nvSpPr>
        <p:spPr bwMode="auto">
          <a:xfrm>
            <a:off x="418227" y="6429509"/>
            <a:ext cx="7853362" cy="461665"/>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Ogbuagu</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CROI 2022. Abstr 491. </a:t>
            </a:r>
            <a: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Segal-Maurer. NEJM. 2022;386:1793.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cxnSp>
        <p:nvCxnSpPr>
          <p:cNvPr id="4" name="Straight Connector 3">
            <a:extLst>
              <a:ext uri="{FF2B5EF4-FFF2-40B4-BE49-F238E27FC236}">
                <a16:creationId xmlns:a16="http://schemas.microsoft.com/office/drawing/2014/main" id="{B9DDE07F-715C-48DF-A46E-6AF0689E8BAC}"/>
              </a:ext>
            </a:extLst>
          </p:cNvPr>
          <p:cNvCxnSpPr/>
          <p:nvPr/>
        </p:nvCxnSpPr>
        <p:spPr bwMode="auto">
          <a:xfrm>
            <a:off x="3455581" y="1967023"/>
            <a:ext cx="2640419" cy="0"/>
          </a:xfrm>
          <a:prstGeom prst="line">
            <a:avLst/>
          </a:prstGeom>
          <a:noFill/>
          <a:ln w="28575" cap="flat" cmpd="sng" algn="ctr">
            <a:solidFill>
              <a:schemeClr val="tx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34AB2D46-A140-4540-A6BF-FE81EE68D238}"/>
              </a:ext>
            </a:extLst>
          </p:cNvPr>
          <p:cNvCxnSpPr/>
          <p:nvPr/>
        </p:nvCxnSpPr>
        <p:spPr bwMode="auto">
          <a:xfrm>
            <a:off x="10122195" y="1945758"/>
            <a:ext cx="1158949" cy="0"/>
          </a:xfrm>
          <a:prstGeom prst="line">
            <a:avLst/>
          </a:prstGeom>
          <a:noFill/>
          <a:ln w="28575" cap="flat" cmpd="sng" algn="ctr">
            <a:solidFill>
              <a:schemeClr val="tx1"/>
            </a:solidFill>
            <a:prstDash val="solid"/>
            <a:round/>
            <a:headEnd type="none" w="med" len="med"/>
            <a:tailEnd type="none" w="med" len="med"/>
          </a:ln>
          <a:effectLst/>
        </p:spPr>
      </p:cxnSp>
      <p:sp>
        <p:nvSpPr>
          <p:cNvPr id="17" name="TextBox 16">
            <a:extLst>
              <a:ext uri="{FF2B5EF4-FFF2-40B4-BE49-F238E27FC236}">
                <a16:creationId xmlns:a16="http://schemas.microsoft.com/office/drawing/2014/main" id="{04907A04-A0CA-498A-A685-03C178C620C0}"/>
              </a:ext>
            </a:extLst>
          </p:cNvPr>
          <p:cNvSpPr txBox="1"/>
          <p:nvPr/>
        </p:nvSpPr>
        <p:spPr bwMode="auto">
          <a:xfrm>
            <a:off x="5100321" y="1505779"/>
            <a:ext cx="66582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Randomized Cohort</a:t>
            </a:r>
          </a:p>
        </p:txBody>
      </p:sp>
      <p:sp>
        <p:nvSpPr>
          <p:cNvPr id="19" name="TextBox 18">
            <a:extLst>
              <a:ext uri="{FF2B5EF4-FFF2-40B4-BE49-F238E27FC236}">
                <a16:creationId xmlns:a16="http://schemas.microsoft.com/office/drawing/2014/main" id="{23D47D7C-1355-41B7-98C0-15129F8EB7AA}"/>
              </a:ext>
            </a:extLst>
          </p:cNvPr>
          <p:cNvSpPr txBox="1"/>
          <p:nvPr/>
        </p:nvSpPr>
        <p:spPr bwMode="auto">
          <a:xfrm>
            <a:off x="1267401" y="1968375"/>
            <a:ext cx="2617212" cy="341632"/>
          </a:xfrm>
          <a:prstGeom prst="rect">
            <a:avLst/>
          </a:prstGeom>
          <a:noFill/>
          <a:ln>
            <a:noFill/>
          </a:ln>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 26</a:t>
            </a:r>
          </a:p>
        </p:txBody>
      </p:sp>
      <p:sp>
        <p:nvSpPr>
          <p:cNvPr id="20" name="TextBox 19">
            <a:extLst>
              <a:ext uri="{FF2B5EF4-FFF2-40B4-BE49-F238E27FC236}">
                <a16:creationId xmlns:a16="http://schemas.microsoft.com/office/drawing/2014/main" id="{F02938F2-3D24-47DE-A929-7E23E84B3A34}"/>
              </a:ext>
            </a:extLst>
          </p:cNvPr>
          <p:cNvSpPr txBox="1"/>
          <p:nvPr/>
        </p:nvSpPr>
        <p:spPr bwMode="auto">
          <a:xfrm>
            <a:off x="1236466" y="1496696"/>
            <a:ext cx="28312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Nonrandomized Cohort</a:t>
            </a:r>
          </a:p>
        </p:txBody>
      </p:sp>
      <p:grpSp>
        <p:nvGrpSpPr>
          <p:cNvPr id="18" name="Group 17">
            <a:extLst>
              <a:ext uri="{FF2B5EF4-FFF2-40B4-BE49-F238E27FC236}">
                <a16:creationId xmlns:a16="http://schemas.microsoft.com/office/drawing/2014/main" id="{8762414A-A1CD-9346-8198-4666B32249D8}"/>
              </a:ext>
            </a:extLst>
          </p:cNvPr>
          <p:cNvGrpSpPr/>
          <p:nvPr/>
        </p:nvGrpSpPr>
        <p:grpSpPr>
          <a:xfrm>
            <a:off x="9392911" y="6207927"/>
            <a:ext cx="2488502" cy="454909"/>
            <a:chOff x="9392911" y="6207927"/>
            <a:chExt cx="2488502" cy="454909"/>
          </a:xfrm>
        </p:grpSpPr>
        <p:pic>
          <p:nvPicPr>
            <p:cNvPr id="21" name="Picture 20" descr="A picture containing text, ax, wheel&#10;&#10;Description automatically generated">
              <a:extLst>
                <a:ext uri="{FF2B5EF4-FFF2-40B4-BE49-F238E27FC236}">
                  <a16:creationId xmlns:a16="http://schemas.microsoft.com/office/drawing/2014/main" id="{6C6877CE-C222-1749-BBFD-91104D03C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3" name="Rectangle 8">
              <a:extLst>
                <a:ext uri="{FF2B5EF4-FFF2-40B4-BE49-F238E27FC236}">
                  <a16:creationId xmlns:a16="http://schemas.microsoft.com/office/drawing/2014/main" id="{4AB7AEAA-2A34-1A47-A754-FA9BF909CE6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cxnSp>
        <p:nvCxnSpPr>
          <p:cNvPr id="12" name="Straight Connector 11">
            <a:extLst>
              <a:ext uri="{FF2B5EF4-FFF2-40B4-BE49-F238E27FC236}">
                <a16:creationId xmlns:a16="http://schemas.microsoft.com/office/drawing/2014/main" id="{DA377956-4CD8-8A45-8948-ABAB8AA4BA68}"/>
              </a:ext>
            </a:extLst>
          </p:cNvPr>
          <p:cNvCxnSpPr/>
          <p:nvPr/>
        </p:nvCxnSpPr>
        <p:spPr bwMode="auto">
          <a:xfrm flipV="1">
            <a:off x="1236467" y="2468880"/>
            <a:ext cx="0" cy="256032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618784B3-9FD7-2B43-836D-D683001F0362}"/>
              </a:ext>
            </a:extLst>
          </p:cNvPr>
          <p:cNvCxnSpPr>
            <a:cxnSpLocks/>
          </p:cNvCxnSpPr>
          <p:nvPr/>
        </p:nvCxnSpPr>
        <p:spPr bwMode="auto">
          <a:xfrm flipH="1">
            <a:off x="1172459" y="247904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5E9376A1-2228-DE40-A308-FF89C8F92673}"/>
              </a:ext>
            </a:extLst>
          </p:cNvPr>
          <p:cNvCxnSpPr>
            <a:cxnSpLocks/>
          </p:cNvCxnSpPr>
          <p:nvPr/>
        </p:nvCxnSpPr>
        <p:spPr bwMode="auto">
          <a:xfrm flipH="1">
            <a:off x="1172459" y="298907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83CF55C7-539F-5C46-88B8-43CCD534E42E}"/>
              </a:ext>
            </a:extLst>
          </p:cNvPr>
          <p:cNvCxnSpPr>
            <a:cxnSpLocks/>
          </p:cNvCxnSpPr>
          <p:nvPr/>
        </p:nvCxnSpPr>
        <p:spPr bwMode="auto">
          <a:xfrm flipH="1">
            <a:off x="1172459" y="349910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D151C5F6-9191-524E-ABD6-B457F744DECE}"/>
              </a:ext>
            </a:extLst>
          </p:cNvPr>
          <p:cNvCxnSpPr>
            <a:cxnSpLocks/>
          </p:cNvCxnSpPr>
          <p:nvPr/>
        </p:nvCxnSpPr>
        <p:spPr bwMode="auto">
          <a:xfrm flipH="1">
            <a:off x="1172459" y="400913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B12A6C6F-764D-D141-A0D8-4F55842B8EA8}"/>
              </a:ext>
            </a:extLst>
          </p:cNvPr>
          <p:cNvCxnSpPr>
            <a:cxnSpLocks/>
          </p:cNvCxnSpPr>
          <p:nvPr/>
        </p:nvCxnSpPr>
        <p:spPr bwMode="auto">
          <a:xfrm flipH="1">
            <a:off x="1172459" y="4519168"/>
            <a:ext cx="64008" cy="0"/>
          </a:xfrm>
          <a:prstGeom prst="line">
            <a:avLst/>
          </a:prstGeom>
          <a:noFill/>
          <a:ln w="28575" cap="flat" cmpd="sng" algn="ctr">
            <a:solidFill>
              <a:schemeClr val="bg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07303C5C-DFD2-4144-ACC5-FA8EA3FE2292}"/>
              </a:ext>
            </a:extLst>
          </p:cNvPr>
          <p:cNvSpPr txBox="1"/>
          <p:nvPr/>
        </p:nvSpPr>
        <p:spPr bwMode="auto">
          <a:xfrm>
            <a:off x="674998" y="230188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100</a:t>
            </a:r>
          </a:p>
        </p:txBody>
      </p:sp>
      <p:sp>
        <p:nvSpPr>
          <p:cNvPr id="39" name="TextBox 38">
            <a:extLst>
              <a:ext uri="{FF2B5EF4-FFF2-40B4-BE49-F238E27FC236}">
                <a16:creationId xmlns:a16="http://schemas.microsoft.com/office/drawing/2014/main" id="{E1355E6B-80B5-D849-A3E3-515E121D2E06}"/>
              </a:ext>
            </a:extLst>
          </p:cNvPr>
          <p:cNvSpPr txBox="1"/>
          <p:nvPr/>
        </p:nvSpPr>
        <p:spPr bwMode="auto">
          <a:xfrm>
            <a:off x="674998" y="2810168"/>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80</a:t>
            </a:r>
          </a:p>
        </p:txBody>
      </p:sp>
      <p:sp>
        <p:nvSpPr>
          <p:cNvPr id="40" name="TextBox 39">
            <a:extLst>
              <a:ext uri="{FF2B5EF4-FFF2-40B4-BE49-F238E27FC236}">
                <a16:creationId xmlns:a16="http://schemas.microsoft.com/office/drawing/2014/main" id="{2AD2DA48-FEFF-EA4D-9C6C-99CFDA86E6DD}"/>
              </a:ext>
            </a:extLst>
          </p:cNvPr>
          <p:cNvSpPr txBox="1"/>
          <p:nvPr/>
        </p:nvSpPr>
        <p:spPr bwMode="auto">
          <a:xfrm>
            <a:off x="674998" y="3318449"/>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60</a:t>
            </a:r>
          </a:p>
        </p:txBody>
      </p:sp>
      <p:sp>
        <p:nvSpPr>
          <p:cNvPr id="41" name="TextBox 40">
            <a:extLst>
              <a:ext uri="{FF2B5EF4-FFF2-40B4-BE49-F238E27FC236}">
                <a16:creationId xmlns:a16="http://schemas.microsoft.com/office/drawing/2014/main" id="{7AF6980E-E2FA-C846-A01D-7EAF3A85B063}"/>
              </a:ext>
            </a:extLst>
          </p:cNvPr>
          <p:cNvSpPr txBox="1"/>
          <p:nvPr/>
        </p:nvSpPr>
        <p:spPr bwMode="auto">
          <a:xfrm>
            <a:off x="674998" y="3826730"/>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40</a:t>
            </a:r>
          </a:p>
        </p:txBody>
      </p:sp>
      <p:sp>
        <p:nvSpPr>
          <p:cNvPr id="42" name="TextBox 41">
            <a:extLst>
              <a:ext uri="{FF2B5EF4-FFF2-40B4-BE49-F238E27FC236}">
                <a16:creationId xmlns:a16="http://schemas.microsoft.com/office/drawing/2014/main" id="{18EFF215-35DB-F846-AB6C-D58C96371E94}"/>
              </a:ext>
            </a:extLst>
          </p:cNvPr>
          <p:cNvSpPr txBox="1"/>
          <p:nvPr/>
        </p:nvSpPr>
        <p:spPr bwMode="auto">
          <a:xfrm>
            <a:off x="674998" y="4335011"/>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20</a:t>
            </a:r>
          </a:p>
        </p:txBody>
      </p:sp>
      <p:sp>
        <p:nvSpPr>
          <p:cNvPr id="43" name="TextBox 42">
            <a:extLst>
              <a:ext uri="{FF2B5EF4-FFF2-40B4-BE49-F238E27FC236}">
                <a16:creationId xmlns:a16="http://schemas.microsoft.com/office/drawing/2014/main" id="{8509606E-274F-A145-9CE0-23C5311622B7}"/>
              </a:ext>
            </a:extLst>
          </p:cNvPr>
          <p:cNvSpPr txBox="1"/>
          <p:nvPr/>
        </p:nvSpPr>
        <p:spPr bwMode="auto">
          <a:xfrm>
            <a:off x="674998" y="4843293"/>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44" name="TextBox 43">
            <a:extLst>
              <a:ext uri="{FF2B5EF4-FFF2-40B4-BE49-F238E27FC236}">
                <a16:creationId xmlns:a16="http://schemas.microsoft.com/office/drawing/2014/main" id="{48EFF458-7229-3D4B-B8FD-728ED7D85DDB}"/>
              </a:ext>
            </a:extLst>
          </p:cNvPr>
          <p:cNvSpPr txBox="1"/>
          <p:nvPr/>
        </p:nvSpPr>
        <p:spPr bwMode="auto">
          <a:xfrm rot="16200000">
            <a:off x="-713862" y="3591788"/>
            <a:ext cx="2633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Participants (%)</a:t>
            </a:r>
          </a:p>
        </p:txBody>
      </p:sp>
      <p:sp>
        <p:nvSpPr>
          <p:cNvPr id="45" name="TextBox 44">
            <a:extLst>
              <a:ext uri="{FF2B5EF4-FFF2-40B4-BE49-F238E27FC236}">
                <a16:creationId xmlns:a16="http://schemas.microsoft.com/office/drawing/2014/main" id="{F651EC8B-7AB0-A848-B9AD-FEDCB25AA776}"/>
              </a:ext>
            </a:extLst>
          </p:cNvPr>
          <p:cNvSpPr txBox="1"/>
          <p:nvPr/>
        </p:nvSpPr>
        <p:spPr bwMode="auto">
          <a:xfrm>
            <a:off x="1056421" y="5063329"/>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Suppression</a:t>
            </a:r>
          </a:p>
        </p:txBody>
      </p:sp>
      <p:sp>
        <p:nvSpPr>
          <p:cNvPr id="46" name="TextBox 45">
            <a:extLst>
              <a:ext uri="{FF2B5EF4-FFF2-40B4-BE49-F238E27FC236}">
                <a16:creationId xmlns:a16="http://schemas.microsoft.com/office/drawing/2014/main" id="{79A99657-1C72-9E4D-9AA9-0DC7E211479B}"/>
              </a:ext>
            </a:extLst>
          </p:cNvPr>
          <p:cNvSpPr txBox="1"/>
          <p:nvPr/>
        </p:nvSpPr>
        <p:spPr bwMode="auto">
          <a:xfrm>
            <a:off x="1992109" y="5063329"/>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Failure</a:t>
            </a:r>
          </a:p>
        </p:txBody>
      </p:sp>
      <p:sp>
        <p:nvSpPr>
          <p:cNvPr id="47" name="TextBox 46">
            <a:extLst>
              <a:ext uri="{FF2B5EF4-FFF2-40B4-BE49-F238E27FC236}">
                <a16:creationId xmlns:a16="http://schemas.microsoft.com/office/drawing/2014/main" id="{4A21DF0B-01FB-0744-93AE-722FFE475176}"/>
              </a:ext>
            </a:extLst>
          </p:cNvPr>
          <p:cNvSpPr txBox="1"/>
          <p:nvPr/>
        </p:nvSpPr>
        <p:spPr bwMode="auto">
          <a:xfrm>
            <a:off x="2927796" y="5063329"/>
            <a:ext cx="101065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No 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Data</a:t>
            </a:r>
          </a:p>
        </p:txBody>
      </p:sp>
      <p:grpSp>
        <p:nvGrpSpPr>
          <p:cNvPr id="50" name="Group 49">
            <a:extLst>
              <a:ext uri="{FF2B5EF4-FFF2-40B4-BE49-F238E27FC236}">
                <a16:creationId xmlns:a16="http://schemas.microsoft.com/office/drawing/2014/main" id="{2CA3602E-4C1E-EC46-A0C5-FE1E6E198A26}"/>
              </a:ext>
            </a:extLst>
          </p:cNvPr>
          <p:cNvGrpSpPr/>
          <p:nvPr/>
        </p:nvGrpSpPr>
        <p:grpSpPr>
          <a:xfrm>
            <a:off x="1384814" y="2807899"/>
            <a:ext cx="571588" cy="2213950"/>
            <a:chOff x="1667959" y="3104451"/>
            <a:chExt cx="571588" cy="1925427"/>
          </a:xfrm>
        </p:grpSpPr>
        <p:sp>
          <p:nvSpPr>
            <p:cNvPr id="48" name="Rectangle 47">
              <a:extLst>
                <a:ext uri="{FF2B5EF4-FFF2-40B4-BE49-F238E27FC236}">
                  <a16:creationId xmlns:a16="http://schemas.microsoft.com/office/drawing/2014/main" id="{C674A229-DCDA-954E-A694-C068B7F7A289}"/>
                </a:ext>
              </a:extLst>
            </p:cNvPr>
            <p:cNvSpPr/>
            <p:nvPr/>
          </p:nvSpPr>
          <p:spPr bwMode="auto">
            <a:xfrm>
              <a:off x="1667959" y="3182258"/>
              <a:ext cx="285647" cy="1847620"/>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49" name="Rectangle 48">
              <a:extLst>
                <a:ext uri="{FF2B5EF4-FFF2-40B4-BE49-F238E27FC236}">
                  <a16:creationId xmlns:a16="http://schemas.microsoft.com/office/drawing/2014/main" id="{4DEA1CC2-0DFA-534A-8308-CC49FCCAAC3D}"/>
                </a:ext>
              </a:extLst>
            </p:cNvPr>
            <p:cNvSpPr/>
            <p:nvPr/>
          </p:nvSpPr>
          <p:spPr bwMode="auto">
            <a:xfrm>
              <a:off x="1955991" y="3104451"/>
              <a:ext cx="283556" cy="1924063"/>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51" name="Group 50">
            <a:extLst>
              <a:ext uri="{FF2B5EF4-FFF2-40B4-BE49-F238E27FC236}">
                <a16:creationId xmlns:a16="http://schemas.microsoft.com/office/drawing/2014/main" id="{BD098814-9750-6D4D-B156-7247473458BF}"/>
              </a:ext>
            </a:extLst>
          </p:cNvPr>
          <p:cNvGrpSpPr/>
          <p:nvPr/>
        </p:nvGrpSpPr>
        <p:grpSpPr>
          <a:xfrm>
            <a:off x="2219024" y="4668582"/>
            <a:ext cx="602736" cy="369332"/>
            <a:chOff x="1636811" y="4720649"/>
            <a:chExt cx="602736" cy="309228"/>
          </a:xfrm>
        </p:grpSpPr>
        <p:sp>
          <p:nvSpPr>
            <p:cNvPr id="52" name="Rectangle 51">
              <a:extLst>
                <a:ext uri="{FF2B5EF4-FFF2-40B4-BE49-F238E27FC236}">
                  <a16:creationId xmlns:a16="http://schemas.microsoft.com/office/drawing/2014/main" id="{9779BC5D-8A5F-CE47-8E13-95EC532947FC}"/>
                </a:ext>
              </a:extLst>
            </p:cNvPr>
            <p:cNvSpPr/>
            <p:nvPr/>
          </p:nvSpPr>
          <p:spPr bwMode="auto">
            <a:xfrm>
              <a:off x="1636811" y="4720649"/>
              <a:ext cx="316795" cy="30922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53" name="Rectangle 52">
              <a:extLst>
                <a:ext uri="{FF2B5EF4-FFF2-40B4-BE49-F238E27FC236}">
                  <a16:creationId xmlns:a16="http://schemas.microsoft.com/office/drawing/2014/main" id="{33D09AEB-4A0F-524E-93DE-86C770AFEFC4}"/>
                </a:ext>
              </a:extLst>
            </p:cNvPr>
            <p:cNvSpPr/>
            <p:nvPr/>
          </p:nvSpPr>
          <p:spPr bwMode="auto">
            <a:xfrm>
              <a:off x="1955991" y="4783230"/>
              <a:ext cx="283556" cy="245284"/>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54" name="Group 53">
            <a:extLst>
              <a:ext uri="{FF2B5EF4-FFF2-40B4-BE49-F238E27FC236}">
                <a16:creationId xmlns:a16="http://schemas.microsoft.com/office/drawing/2014/main" id="{DF3361BA-AEFF-6F4E-995D-F931CB2208DF}"/>
              </a:ext>
            </a:extLst>
          </p:cNvPr>
          <p:cNvGrpSpPr/>
          <p:nvPr/>
        </p:nvGrpSpPr>
        <p:grpSpPr>
          <a:xfrm>
            <a:off x="3117621" y="4959349"/>
            <a:ext cx="569497" cy="69847"/>
            <a:chOff x="1670050" y="4967379"/>
            <a:chExt cx="569497" cy="69847"/>
          </a:xfrm>
        </p:grpSpPr>
        <p:sp>
          <p:nvSpPr>
            <p:cNvPr id="55" name="Rectangle 54">
              <a:extLst>
                <a:ext uri="{FF2B5EF4-FFF2-40B4-BE49-F238E27FC236}">
                  <a16:creationId xmlns:a16="http://schemas.microsoft.com/office/drawing/2014/main" id="{9CB68FFD-1AC8-E34B-9CF2-D68334E55F90}"/>
                </a:ext>
              </a:extLst>
            </p:cNvPr>
            <p:cNvSpPr/>
            <p:nvPr/>
          </p:nvSpPr>
          <p:spPr bwMode="auto">
            <a:xfrm>
              <a:off x="1670050" y="4967380"/>
              <a:ext cx="283556" cy="6249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56" name="Rectangle 55">
              <a:extLst>
                <a:ext uri="{FF2B5EF4-FFF2-40B4-BE49-F238E27FC236}">
                  <a16:creationId xmlns:a16="http://schemas.microsoft.com/office/drawing/2014/main" id="{9C9949E7-5689-B442-8A3A-4B8E2793E3AE}"/>
                </a:ext>
              </a:extLst>
            </p:cNvPr>
            <p:cNvSpPr/>
            <p:nvPr/>
          </p:nvSpPr>
          <p:spPr bwMode="auto">
            <a:xfrm>
              <a:off x="1955991" y="4967379"/>
              <a:ext cx="283556" cy="69847"/>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57" name="TextBox 56">
            <a:extLst>
              <a:ext uri="{FF2B5EF4-FFF2-40B4-BE49-F238E27FC236}">
                <a16:creationId xmlns:a16="http://schemas.microsoft.com/office/drawing/2014/main" id="{63EF443E-36FC-1A48-AC97-4054986889C2}"/>
              </a:ext>
            </a:extLst>
          </p:cNvPr>
          <p:cNvSpPr txBox="1"/>
          <p:nvPr/>
        </p:nvSpPr>
        <p:spPr bwMode="auto">
          <a:xfrm>
            <a:off x="1265494" y="2586899"/>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83</a:t>
            </a:r>
          </a:p>
        </p:txBody>
      </p:sp>
      <p:sp>
        <p:nvSpPr>
          <p:cNvPr id="58" name="TextBox 57">
            <a:extLst>
              <a:ext uri="{FF2B5EF4-FFF2-40B4-BE49-F238E27FC236}">
                <a16:creationId xmlns:a16="http://schemas.microsoft.com/office/drawing/2014/main" id="{335F7C37-6F33-9A43-8913-513C4CFFAEAB}"/>
              </a:ext>
            </a:extLst>
          </p:cNvPr>
          <p:cNvSpPr txBox="1"/>
          <p:nvPr/>
        </p:nvSpPr>
        <p:spPr bwMode="auto">
          <a:xfrm>
            <a:off x="1557685" y="2486553"/>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86</a:t>
            </a:r>
          </a:p>
        </p:txBody>
      </p:sp>
      <p:sp>
        <p:nvSpPr>
          <p:cNvPr id="59" name="TextBox 58">
            <a:extLst>
              <a:ext uri="{FF2B5EF4-FFF2-40B4-BE49-F238E27FC236}">
                <a16:creationId xmlns:a16="http://schemas.microsoft.com/office/drawing/2014/main" id="{BE56CECF-E05D-3F42-AB7D-F82481C3976F}"/>
              </a:ext>
            </a:extLst>
          </p:cNvPr>
          <p:cNvSpPr txBox="1"/>
          <p:nvPr/>
        </p:nvSpPr>
        <p:spPr bwMode="auto">
          <a:xfrm>
            <a:off x="2117672" y="4356931"/>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60" name="TextBox 59">
            <a:extLst>
              <a:ext uri="{FF2B5EF4-FFF2-40B4-BE49-F238E27FC236}">
                <a16:creationId xmlns:a16="http://schemas.microsoft.com/office/drawing/2014/main" id="{6E402A8F-3676-BE47-BE6C-B3B462FD3736}"/>
              </a:ext>
            </a:extLst>
          </p:cNvPr>
          <p:cNvSpPr txBox="1"/>
          <p:nvPr/>
        </p:nvSpPr>
        <p:spPr bwMode="auto">
          <a:xfrm>
            <a:off x="2417217" y="442885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sp>
        <p:nvSpPr>
          <p:cNvPr id="61" name="TextBox 60">
            <a:extLst>
              <a:ext uri="{FF2B5EF4-FFF2-40B4-BE49-F238E27FC236}">
                <a16:creationId xmlns:a16="http://schemas.microsoft.com/office/drawing/2014/main" id="{0F0F13B2-65F7-1049-9806-F49578B2A6ED}"/>
              </a:ext>
            </a:extLst>
          </p:cNvPr>
          <p:cNvSpPr txBox="1"/>
          <p:nvPr/>
        </p:nvSpPr>
        <p:spPr bwMode="auto">
          <a:xfrm>
            <a:off x="2991433" y="467239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3</a:t>
            </a:r>
          </a:p>
        </p:txBody>
      </p:sp>
      <p:sp>
        <p:nvSpPr>
          <p:cNvPr id="62" name="TextBox 61">
            <a:extLst>
              <a:ext uri="{FF2B5EF4-FFF2-40B4-BE49-F238E27FC236}">
                <a16:creationId xmlns:a16="http://schemas.microsoft.com/office/drawing/2014/main" id="{B4DD4595-A852-DB42-ACB2-3164AB75088F}"/>
              </a:ext>
            </a:extLst>
          </p:cNvPr>
          <p:cNvSpPr txBox="1"/>
          <p:nvPr/>
        </p:nvSpPr>
        <p:spPr bwMode="auto">
          <a:xfrm>
            <a:off x="3274877" y="4660774"/>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3</a:t>
            </a:r>
          </a:p>
        </p:txBody>
      </p:sp>
      <p:cxnSp>
        <p:nvCxnSpPr>
          <p:cNvPr id="15" name="Straight Connector 14">
            <a:extLst>
              <a:ext uri="{FF2B5EF4-FFF2-40B4-BE49-F238E27FC236}">
                <a16:creationId xmlns:a16="http://schemas.microsoft.com/office/drawing/2014/main" id="{1AF87EFC-5AD2-914E-9AA2-6E5898282F74}"/>
              </a:ext>
            </a:extLst>
          </p:cNvPr>
          <p:cNvCxnSpPr>
            <a:cxnSpLocks/>
          </p:cNvCxnSpPr>
          <p:nvPr/>
        </p:nvCxnSpPr>
        <p:spPr bwMode="auto">
          <a:xfrm>
            <a:off x="1213261" y="5029200"/>
            <a:ext cx="2640420"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C89B1A36-868E-1944-AC99-37D9D6F95A6E}"/>
              </a:ext>
            </a:extLst>
          </p:cNvPr>
          <p:cNvCxnSpPr>
            <a:cxnSpLocks/>
          </p:cNvCxnSpPr>
          <p:nvPr/>
        </p:nvCxnSpPr>
        <p:spPr bwMode="auto">
          <a:xfrm>
            <a:off x="1670461" y="502920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B8445A58-0CAE-024A-A0FE-E0E2D3A3B59F}"/>
              </a:ext>
            </a:extLst>
          </p:cNvPr>
          <p:cNvCxnSpPr>
            <a:cxnSpLocks/>
          </p:cNvCxnSpPr>
          <p:nvPr/>
        </p:nvCxnSpPr>
        <p:spPr bwMode="auto">
          <a:xfrm>
            <a:off x="2544221" y="502920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A661AA41-E63A-634D-B2C7-B47141925F6C}"/>
              </a:ext>
            </a:extLst>
          </p:cNvPr>
          <p:cNvCxnSpPr>
            <a:cxnSpLocks/>
          </p:cNvCxnSpPr>
          <p:nvPr/>
        </p:nvCxnSpPr>
        <p:spPr bwMode="auto">
          <a:xfrm>
            <a:off x="3417981" y="502920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91E25762-60D4-6849-B3F3-0D4C3189B1DE}"/>
              </a:ext>
            </a:extLst>
          </p:cNvPr>
          <p:cNvCxnSpPr>
            <a:cxnSpLocks/>
          </p:cNvCxnSpPr>
          <p:nvPr/>
        </p:nvCxnSpPr>
        <p:spPr bwMode="auto">
          <a:xfrm flipH="1">
            <a:off x="1172459" y="5029200"/>
            <a:ext cx="64008" cy="0"/>
          </a:xfrm>
          <a:prstGeom prst="line">
            <a:avLst/>
          </a:prstGeom>
          <a:noFill/>
          <a:ln w="28575" cap="flat" cmpd="sng" algn="ctr">
            <a:solidFill>
              <a:schemeClr val="bg1"/>
            </a:solidFill>
            <a:prstDash val="solid"/>
            <a:round/>
            <a:headEnd type="none" w="med" len="med"/>
            <a:tailEnd type="none" w="med" len="med"/>
          </a:ln>
          <a:effectLst/>
        </p:spPr>
      </p:cxnSp>
      <p:sp>
        <p:nvSpPr>
          <p:cNvPr id="64" name="TextBox 63">
            <a:extLst>
              <a:ext uri="{FF2B5EF4-FFF2-40B4-BE49-F238E27FC236}">
                <a16:creationId xmlns:a16="http://schemas.microsoft.com/office/drawing/2014/main" id="{124EE19C-A54C-154C-B827-E57601C1C39B}"/>
              </a:ext>
            </a:extLst>
          </p:cNvPr>
          <p:cNvSpPr txBox="1"/>
          <p:nvPr/>
        </p:nvSpPr>
        <p:spPr bwMode="auto">
          <a:xfrm>
            <a:off x="4790331" y="1968375"/>
            <a:ext cx="3537641" cy="341632"/>
          </a:xfrm>
          <a:prstGeom prst="rect">
            <a:avLst/>
          </a:prstGeom>
          <a:noFill/>
          <a:ln>
            <a:noFill/>
          </a:ln>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 26</a:t>
            </a:r>
          </a:p>
        </p:txBody>
      </p:sp>
      <p:cxnSp>
        <p:nvCxnSpPr>
          <p:cNvPr id="65" name="Straight Connector 64">
            <a:extLst>
              <a:ext uri="{FF2B5EF4-FFF2-40B4-BE49-F238E27FC236}">
                <a16:creationId xmlns:a16="http://schemas.microsoft.com/office/drawing/2014/main" id="{A7669780-366C-DC46-B28A-AC057DE5BE3E}"/>
              </a:ext>
            </a:extLst>
          </p:cNvPr>
          <p:cNvCxnSpPr>
            <a:cxnSpLocks/>
          </p:cNvCxnSpPr>
          <p:nvPr/>
        </p:nvCxnSpPr>
        <p:spPr bwMode="auto">
          <a:xfrm flipV="1">
            <a:off x="4759398" y="2468880"/>
            <a:ext cx="0" cy="2560320"/>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15B80DC2-166B-1840-92FE-E19898B43D88}"/>
              </a:ext>
            </a:extLst>
          </p:cNvPr>
          <p:cNvCxnSpPr>
            <a:cxnSpLocks/>
          </p:cNvCxnSpPr>
          <p:nvPr/>
        </p:nvCxnSpPr>
        <p:spPr bwMode="auto">
          <a:xfrm flipH="1">
            <a:off x="4695390" y="247904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3F305CB4-8302-3446-BA79-483E3D4E71E5}"/>
              </a:ext>
            </a:extLst>
          </p:cNvPr>
          <p:cNvCxnSpPr>
            <a:cxnSpLocks/>
          </p:cNvCxnSpPr>
          <p:nvPr/>
        </p:nvCxnSpPr>
        <p:spPr bwMode="auto">
          <a:xfrm flipH="1">
            <a:off x="4695390" y="298907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8B304F26-F013-2D4C-9E17-78FC110306B0}"/>
              </a:ext>
            </a:extLst>
          </p:cNvPr>
          <p:cNvCxnSpPr>
            <a:cxnSpLocks/>
          </p:cNvCxnSpPr>
          <p:nvPr/>
        </p:nvCxnSpPr>
        <p:spPr bwMode="auto">
          <a:xfrm flipH="1">
            <a:off x="4695390" y="349910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0C175CA3-11C3-9C4F-A8DF-84B2FB62A85B}"/>
              </a:ext>
            </a:extLst>
          </p:cNvPr>
          <p:cNvCxnSpPr>
            <a:cxnSpLocks/>
          </p:cNvCxnSpPr>
          <p:nvPr/>
        </p:nvCxnSpPr>
        <p:spPr bwMode="auto">
          <a:xfrm flipH="1">
            <a:off x="4695390" y="400913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CC5114FB-4A46-104A-A68A-634677FA1523}"/>
              </a:ext>
            </a:extLst>
          </p:cNvPr>
          <p:cNvCxnSpPr>
            <a:cxnSpLocks/>
          </p:cNvCxnSpPr>
          <p:nvPr/>
        </p:nvCxnSpPr>
        <p:spPr bwMode="auto">
          <a:xfrm flipH="1">
            <a:off x="4695390" y="4519168"/>
            <a:ext cx="64008" cy="0"/>
          </a:xfrm>
          <a:prstGeom prst="line">
            <a:avLst/>
          </a:prstGeom>
          <a:noFill/>
          <a:ln w="28575" cap="flat" cmpd="sng" algn="ctr">
            <a:solidFill>
              <a:schemeClr val="bg1"/>
            </a:solidFill>
            <a:prstDash val="solid"/>
            <a:round/>
            <a:headEnd type="none" w="med" len="med"/>
            <a:tailEnd type="none" w="med" len="med"/>
          </a:ln>
          <a:effectLst/>
        </p:spPr>
      </p:cxnSp>
      <p:sp>
        <p:nvSpPr>
          <p:cNvPr id="71" name="TextBox 70">
            <a:extLst>
              <a:ext uri="{FF2B5EF4-FFF2-40B4-BE49-F238E27FC236}">
                <a16:creationId xmlns:a16="http://schemas.microsoft.com/office/drawing/2014/main" id="{B244441C-219A-304C-A229-C316315C1B72}"/>
              </a:ext>
            </a:extLst>
          </p:cNvPr>
          <p:cNvSpPr txBox="1"/>
          <p:nvPr/>
        </p:nvSpPr>
        <p:spPr bwMode="auto">
          <a:xfrm>
            <a:off x="4197929" y="230188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100</a:t>
            </a:r>
          </a:p>
        </p:txBody>
      </p:sp>
      <p:sp>
        <p:nvSpPr>
          <p:cNvPr id="72" name="TextBox 71">
            <a:extLst>
              <a:ext uri="{FF2B5EF4-FFF2-40B4-BE49-F238E27FC236}">
                <a16:creationId xmlns:a16="http://schemas.microsoft.com/office/drawing/2014/main" id="{F510FDAF-1CB0-4444-BCA3-A38791A37DA5}"/>
              </a:ext>
            </a:extLst>
          </p:cNvPr>
          <p:cNvSpPr txBox="1"/>
          <p:nvPr/>
        </p:nvSpPr>
        <p:spPr bwMode="auto">
          <a:xfrm>
            <a:off x="4197929" y="2810168"/>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80</a:t>
            </a:r>
          </a:p>
        </p:txBody>
      </p:sp>
      <p:sp>
        <p:nvSpPr>
          <p:cNvPr id="73" name="TextBox 72">
            <a:extLst>
              <a:ext uri="{FF2B5EF4-FFF2-40B4-BE49-F238E27FC236}">
                <a16:creationId xmlns:a16="http://schemas.microsoft.com/office/drawing/2014/main" id="{EC719549-193B-6643-AE0A-9169FDF8B0B5}"/>
              </a:ext>
            </a:extLst>
          </p:cNvPr>
          <p:cNvSpPr txBox="1"/>
          <p:nvPr/>
        </p:nvSpPr>
        <p:spPr bwMode="auto">
          <a:xfrm>
            <a:off x="4197929" y="3318449"/>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60</a:t>
            </a:r>
          </a:p>
        </p:txBody>
      </p:sp>
      <p:sp>
        <p:nvSpPr>
          <p:cNvPr id="74" name="TextBox 73">
            <a:extLst>
              <a:ext uri="{FF2B5EF4-FFF2-40B4-BE49-F238E27FC236}">
                <a16:creationId xmlns:a16="http://schemas.microsoft.com/office/drawing/2014/main" id="{D3284469-81B8-324B-AFEC-D721CE9BEDC6}"/>
              </a:ext>
            </a:extLst>
          </p:cNvPr>
          <p:cNvSpPr txBox="1"/>
          <p:nvPr/>
        </p:nvSpPr>
        <p:spPr bwMode="auto">
          <a:xfrm>
            <a:off x="4197929" y="3826730"/>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40</a:t>
            </a:r>
          </a:p>
        </p:txBody>
      </p:sp>
      <p:sp>
        <p:nvSpPr>
          <p:cNvPr id="75" name="TextBox 74">
            <a:extLst>
              <a:ext uri="{FF2B5EF4-FFF2-40B4-BE49-F238E27FC236}">
                <a16:creationId xmlns:a16="http://schemas.microsoft.com/office/drawing/2014/main" id="{900FEEE7-68B6-B248-A1BF-4A1A80876C10}"/>
              </a:ext>
            </a:extLst>
          </p:cNvPr>
          <p:cNvSpPr txBox="1"/>
          <p:nvPr/>
        </p:nvSpPr>
        <p:spPr bwMode="auto">
          <a:xfrm>
            <a:off x="4197929" y="4335011"/>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20</a:t>
            </a:r>
          </a:p>
        </p:txBody>
      </p:sp>
      <p:sp>
        <p:nvSpPr>
          <p:cNvPr id="76" name="TextBox 75">
            <a:extLst>
              <a:ext uri="{FF2B5EF4-FFF2-40B4-BE49-F238E27FC236}">
                <a16:creationId xmlns:a16="http://schemas.microsoft.com/office/drawing/2014/main" id="{E759ACDF-7F89-C043-A8C1-BC082F126980}"/>
              </a:ext>
            </a:extLst>
          </p:cNvPr>
          <p:cNvSpPr txBox="1"/>
          <p:nvPr/>
        </p:nvSpPr>
        <p:spPr bwMode="auto">
          <a:xfrm>
            <a:off x="4197929" y="4843293"/>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77" name="TextBox 76">
            <a:extLst>
              <a:ext uri="{FF2B5EF4-FFF2-40B4-BE49-F238E27FC236}">
                <a16:creationId xmlns:a16="http://schemas.microsoft.com/office/drawing/2014/main" id="{2D880E76-0FA2-F44F-A5DD-F36086C4A5EB}"/>
              </a:ext>
            </a:extLst>
          </p:cNvPr>
          <p:cNvSpPr txBox="1"/>
          <p:nvPr/>
        </p:nvSpPr>
        <p:spPr bwMode="auto">
          <a:xfrm rot="16200000">
            <a:off x="2809069" y="3591788"/>
            <a:ext cx="2633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Participants (%)</a:t>
            </a:r>
          </a:p>
        </p:txBody>
      </p:sp>
      <p:sp>
        <p:nvSpPr>
          <p:cNvPr id="78" name="TextBox 77">
            <a:extLst>
              <a:ext uri="{FF2B5EF4-FFF2-40B4-BE49-F238E27FC236}">
                <a16:creationId xmlns:a16="http://schemas.microsoft.com/office/drawing/2014/main" id="{E841E854-5263-9E43-B718-4636E0DF5570}"/>
              </a:ext>
            </a:extLst>
          </p:cNvPr>
          <p:cNvSpPr txBox="1"/>
          <p:nvPr/>
        </p:nvSpPr>
        <p:spPr bwMode="auto">
          <a:xfrm>
            <a:off x="4762487" y="5063329"/>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Suppression</a:t>
            </a:r>
          </a:p>
        </p:txBody>
      </p:sp>
      <p:grpSp>
        <p:nvGrpSpPr>
          <p:cNvPr id="81" name="Group 80">
            <a:extLst>
              <a:ext uri="{FF2B5EF4-FFF2-40B4-BE49-F238E27FC236}">
                <a16:creationId xmlns:a16="http://schemas.microsoft.com/office/drawing/2014/main" id="{2052392F-8C88-B447-801B-29A2E49EB6E8}"/>
              </a:ext>
            </a:extLst>
          </p:cNvPr>
          <p:cNvGrpSpPr/>
          <p:nvPr/>
        </p:nvGrpSpPr>
        <p:grpSpPr>
          <a:xfrm>
            <a:off x="5092971" y="2764735"/>
            <a:ext cx="569497" cy="2273179"/>
            <a:chOff x="1670050" y="2772765"/>
            <a:chExt cx="569497" cy="2273179"/>
          </a:xfrm>
        </p:grpSpPr>
        <p:sp>
          <p:nvSpPr>
            <p:cNvPr id="82" name="Rectangle 81">
              <a:extLst>
                <a:ext uri="{FF2B5EF4-FFF2-40B4-BE49-F238E27FC236}">
                  <a16:creationId xmlns:a16="http://schemas.microsoft.com/office/drawing/2014/main" id="{0D84BAFF-8E5C-154C-ACE1-7D2B13012CBE}"/>
                </a:ext>
              </a:extLst>
            </p:cNvPr>
            <p:cNvSpPr/>
            <p:nvPr/>
          </p:nvSpPr>
          <p:spPr bwMode="auto">
            <a:xfrm>
              <a:off x="1670050" y="2982417"/>
              <a:ext cx="283556" cy="2063527"/>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83" name="Rectangle 82">
              <a:extLst>
                <a:ext uri="{FF2B5EF4-FFF2-40B4-BE49-F238E27FC236}">
                  <a16:creationId xmlns:a16="http://schemas.microsoft.com/office/drawing/2014/main" id="{76D689BB-2FB3-674D-90C9-4D6FAE8313D2}"/>
                </a:ext>
              </a:extLst>
            </p:cNvPr>
            <p:cNvSpPr/>
            <p:nvPr/>
          </p:nvSpPr>
          <p:spPr bwMode="auto">
            <a:xfrm>
              <a:off x="1955991" y="2772765"/>
              <a:ext cx="283556" cy="2252675"/>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90" name="TextBox 89">
            <a:extLst>
              <a:ext uri="{FF2B5EF4-FFF2-40B4-BE49-F238E27FC236}">
                <a16:creationId xmlns:a16="http://schemas.microsoft.com/office/drawing/2014/main" id="{94FA13A2-2A07-9045-BC7B-B929EBD7CF21}"/>
              </a:ext>
            </a:extLst>
          </p:cNvPr>
          <p:cNvSpPr txBox="1"/>
          <p:nvPr/>
        </p:nvSpPr>
        <p:spPr bwMode="auto">
          <a:xfrm>
            <a:off x="4974090" y="266143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81</a:t>
            </a:r>
          </a:p>
        </p:txBody>
      </p:sp>
      <p:sp>
        <p:nvSpPr>
          <p:cNvPr id="91" name="TextBox 90">
            <a:extLst>
              <a:ext uri="{FF2B5EF4-FFF2-40B4-BE49-F238E27FC236}">
                <a16:creationId xmlns:a16="http://schemas.microsoft.com/office/drawing/2014/main" id="{7942446C-C884-2D4B-B78F-ADA8BE2C9529}"/>
              </a:ext>
            </a:extLst>
          </p:cNvPr>
          <p:cNvSpPr txBox="1"/>
          <p:nvPr/>
        </p:nvSpPr>
        <p:spPr bwMode="auto">
          <a:xfrm>
            <a:off x="5263751" y="2445231"/>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89</a:t>
            </a:r>
          </a:p>
        </p:txBody>
      </p:sp>
      <p:cxnSp>
        <p:nvCxnSpPr>
          <p:cNvPr id="97" name="Straight Connector 96">
            <a:extLst>
              <a:ext uri="{FF2B5EF4-FFF2-40B4-BE49-F238E27FC236}">
                <a16:creationId xmlns:a16="http://schemas.microsoft.com/office/drawing/2014/main" id="{1B940F5A-7CDF-5944-BBD4-9500AA85C152}"/>
              </a:ext>
            </a:extLst>
          </p:cNvPr>
          <p:cNvCxnSpPr>
            <a:cxnSpLocks/>
          </p:cNvCxnSpPr>
          <p:nvPr/>
        </p:nvCxnSpPr>
        <p:spPr bwMode="auto">
          <a:xfrm>
            <a:off x="5376527" y="5029200"/>
            <a:ext cx="0" cy="64008"/>
          </a:xfrm>
          <a:prstGeom prst="line">
            <a:avLst/>
          </a:prstGeom>
          <a:noFill/>
          <a:ln w="28575" cap="flat" cmpd="sng" algn="ctr">
            <a:solidFill>
              <a:schemeClr val="bg1"/>
            </a:solidFill>
            <a:prstDash val="solid"/>
            <a:round/>
            <a:headEnd type="none" w="med" len="med"/>
            <a:tailEnd type="none" w="med" len="med"/>
          </a:ln>
          <a:effectLst/>
        </p:spPr>
      </p:cxnSp>
      <p:sp>
        <p:nvSpPr>
          <p:cNvPr id="79" name="TextBox 78">
            <a:extLst>
              <a:ext uri="{FF2B5EF4-FFF2-40B4-BE49-F238E27FC236}">
                <a16:creationId xmlns:a16="http://schemas.microsoft.com/office/drawing/2014/main" id="{E4522EB9-8793-4849-8BCD-713D61E630A8}"/>
              </a:ext>
            </a:extLst>
          </p:cNvPr>
          <p:cNvSpPr txBox="1"/>
          <p:nvPr/>
        </p:nvSpPr>
        <p:spPr bwMode="auto">
          <a:xfrm>
            <a:off x="10651681" y="5082471"/>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No 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Data</a:t>
            </a:r>
          </a:p>
        </p:txBody>
      </p:sp>
      <p:grpSp>
        <p:nvGrpSpPr>
          <p:cNvPr id="84" name="Group 83">
            <a:extLst>
              <a:ext uri="{FF2B5EF4-FFF2-40B4-BE49-F238E27FC236}">
                <a16:creationId xmlns:a16="http://schemas.microsoft.com/office/drawing/2014/main" id="{91855F4B-5172-F244-96D8-D2352DC6BE53}"/>
              </a:ext>
            </a:extLst>
          </p:cNvPr>
          <p:cNvGrpSpPr/>
          <p:nvPr/>
        </p:nvGrpSpPr>
        <p:grpSpPr>
          <a:xfrm>
            <a:off x="10972795" y="4949008"/>
            <a:ext cx="569497" cy="91981"/>
            <a:chOff x="1670050" y="4937896"/>
            <a:chExt cx="569497" cy="91981"/>
          </a:xfrm>
        </p:grpSpPr>
        <p:sp>
          <p:nvSpPr>
            <p:cNvPr id="85" name="Rectangle 84">
              <a:extLst>
                <a:ext uri="{FF2B5EF4-FFF2-40B4-BE49-F238E27FC236}">
                  <a16:creationId xmlns:a16="http://schemas.microsoft.com/office/drawing/2014/main" id="{EB2540B5-70D6-444E-A5EF-EF4144D00A40}"/>
                </a:ext>
              </a:extLst>
            </p:cNvPr>
            <p:cNvSpPr/>
            <p:nvPr/>
          </p:nvSpPr>
          <p:spPr bwMode="auto">
            <a:xfrm>
              <a:off x="1670050" y="4939260"/>
              <a:ext cx="283556" cy="90617"/>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86" name="Rectangle 85">
              <a:extLst>
                <a:ext uri="{FF2B5EF4-FFF2-40B4-BE49-F238E27FC236}">
                  <a16:creationId xmlns:a16="http://schemas.microsoft.com/office/drawing/2014/main" id="{1D1045C4-D34E-B941-820D-486E38FA29CC}"/>
                </a:ext>
              </a:extLst>
            </p:cNvPr>
            <p:cNvSpPr/>
            <p:nvPr/>
          </p:nvSpPr>
          <p:spPr bwMode="auto">
            <a:xfrm>
              <a:off x="1955991" y="4937896"/>
              <a:ext cx="283556" cy="90617"/>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92" name="TextBox 91">
            <a:extLst>
              <a:ext uri="{FF2B5EF4-FFF2-40B4-BE49-F238E27FC236}">
                <a16:creationId xmlns:a16="http://schemas.microsoft.com/office/drawing/2014/main" id="{64388EA8-8050-DF46-8162-661B9D88D985}"/>
              </a:ext>
            </a:extLst>
          </p:cNvPr>
          <p:cNvSpPr txBox="1"/>
          <p:nvPr/>
        </p:nvSpPr>
        <p:spPr bwMode="auto">
          <a:xfrm>
            <a:off x="10849717" y="4637458"/>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3</a:t>
            </a:r>
          </a:p>
        </p:txBody>
      </p:sp>
      <p:sp>
        <p:nvSpPr>
          <p:cNvPr id="93" name="TextBox 92">
            <a:extLst>
              <a:ext uri="{FF2B5EF4-FFF2-40B4-BE49-F238E27FC236}">
                <a16:creationId xmlns:a16="http://schemas.microsoft.com/office/drawing/2014/main" id="{96CB38E7-93A5-D149-B99E-4B2EF067383A}"/>
              </a:ext>
            </a:extLst>
          </p:cNvPr>
          <p:cNvSpPr txBox="1"/>
          <p:nvPr/>
        </p:nvSpPr>
        <p:spPr bwMode="auto">
          <a:xfrm>
            <a:off x="11137749" y="4637458"/>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3</a:t>
            </a:r>
          </a:p>
        </p:txBody>
      </p:sp>
      <p:cxnSp>
        <p:nvCxnSpPr>
          <p:cNvPr id="98" name="Straight Connector 97">
            <a:extLst>
              <a:ext uri="{FF2B5EF4-FFF2-40B4-BE49-F238E27FC236}">
                <a16:creationId xmlns:a16="http://schemas.microsoft.com/office/drawing/2014/main" id="{375199F6-9D9C-A345-866A-0F0A95FA64B5}"/>
              </a:ext>
            </a:extLst>
          </p:cNvPr>
          <p:cNvCxnSpPr>
            <a:cxnSpLocks/>
          </p:cNvCxnSpPr>
          <p:nvPr/>
        </p:nvCxnSpPr>
        <p:spPr bwMode="auto">
          <a:xfrm>
            <a:off x="11264753" y="502920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93737DBC-86FD-9B46-A8B6-AAFF1E736B83}"/>
              </a:ext>
            </a:extLst>
          </p:cNvPr>
          <p:cNvCxnSpPr>
            <a:cxnSpLocks/>
          </p:cNvCxnSpPr>
          <p:nvPr/>
        </p:nvCxnSpPr>
        <p:spPr bwMode="auto">
          <a:xfrm flipH="1">
            <a:off x="4695390" y="5029200"/>
            <a:ext cx="64008" cy="0"/>
          </a:xfrm>
          <a:prstGeom prst="line">
            <a:avLst/>
          </a:prstGeom>
          <a:noFill/>
          <a:ln w="28575" cap="flat" cmpd="sng" algn="ctr">
            <a:solidFill>
              <a:schemeClr val="bg1"/>
            </a:solidFill>
            <a:prstDash val="solid"/>
            <a:round/>
            <a:headEnd type="none" w="med" len="med"/>
            <a:tailEnd type="none" w="med" len="med"/>
          </a:ln>
          <a:effectLst/>
        </p:spPr>
      </p:cxnSp>
      <p:sp>
        <p:nvSpPr>
          <p:cNvPr id="104" name="TextBox 103">
            <a:extLst>
              <a:ext uri="{FF2B5EF4-FFF2-40B4-BE49-F238E27FC236}">
                <a16:creationId xmlns:a16="http://schemas.microsoft.com/office/drawing/2014/main" id="{BE57ED8E-54BD-154D-A9F6-4D5C65C45795}"/>
              </a:ext>
            </a:extLst>
          </p:cNvPr>
          <p:cNvSpPr txBox="1"/>
          <p:nvPr/>
        </p:nvSpPr>
        <p:spPr bwMode="auto">
          <a:xfrm>
            <a:off x="5945753" y="5082471"/>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Failure</a:t>
            </a:r>
          </a:p>
        </p:txBody>
      </p:sp>
      <p:grpSp>
        <p:nvGrpSpPr>
          <p:cNvPr id="105" name="Group 104">
            <a:extLst>
              <a:ext uri="{FF2B5EF4-FFF2-40B4-BE49-F238E27FC236}">
                <a16:creationId xmlns:a16="http://schemas.microsoft.com/office/drawing/2014/main" id="{051DFFAA-1B67-9640-A718-CF3AF586FEE4}"/>
              </a:ext>
            </a:extLst>
          </p:cNvPr>
          <p:cNvGrpSpPr/>
          <p:nvPr/>
        </p:nvGrpSpPr>
        <p:grpSpPr>
          <a:xfrm>
            <a:off x="6256707" y="4532681"/>
            <a:ext cx="569497" cy="498771"/>
            <a:chOff x="1670050" y="4521569"/>
            <a:chExt cx="569497" cy="498771"/>
          </a:xfrm>
        </p:grpSpPr>
        <p:sp>
          <p:nvSpPr>
            <p:cNvPr id="109" name="Rectangle 108">
              <a:extLst>
                <a:ext uri="{FF2B5EF4-FFF2-40B4-BE49-F238E27FC236}">
                  <a16:creationId xmlns:a16="http://schemas.microsoft.com/office/drawing/2014/main" id="{22B96B2D-F054-5D44-BE67-BB294D355459}"/>
                </a:ext>
              </a:extLst>
            </p:cNvPr>
            <p:cNvSpPr/>
            <p:nvPr/>
          </p:nvSpPr>
          <p:spPr bwMode="auto">
            <a:xfrm>
              <a:off x="1670050" y="4521569"/>
              <a:ext cx="283556" cy="498771"/>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10" name="Rectangle 109">
              <a:extLst>
                <a:ext uri="{FF2B5EF4-FFF2-40B4-BE49-F238E27FC236}">
                  <a16:creationId xmlns:a16="http://schemas.microsoft.com/office/drawing/2014/main" id="{1F8ECCB5-338B-2445-9A22-08B83E2880AD}"/>
                </a:ext>
              </a:extLst>
            </p:cNvPr>
            <p:cNvSpPr/>
            <p:nvPr/>
          </p:nvSpPr>
          <p:spPr bwMode="auto">
            <a:xfrm>
              <a:off x="1955991" y="4724615"/>
              <a:ext cx="283556" cy="291213"/>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106" name="TextBox 105">
            <a:extLst>
              <a:ext uri="{FF2B5EF4-FFF2-40B4-BE49-F238E27FC236}">
                <a16:creationId xmlns:a16="http://schemas.microsoft.com/office/drawing/2014/main" id="{F13C53F3-C683-D84A-8E02-08E09A697391}"/>
              </a:ext>
            </a:extLst>
          </p:cNvPr>
          <p:cNvSpPr txBox="1"/>
          <p:nvPr/>
        </p:nvSpPr>
        <p:spPr bwMode="auto">
          <a:xfrm>
            <a:off x="6133629" y="420505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19</a:t>
            </a:r>
          </a:p>
        </p:txBody>
      </p:sp>
      <p:sp>
        <p:nvSpPr>
          <p:cNvPr id="107" name="TextBox 106">
            <a:extLst>
              <a:ext uri="{FF2B5EF4-FFF2-40B4-BE49-F238E27FC236}">
                <a16:creationId xmlns:a16="http://schemas.microsoft.com/office/drawing/2014/main" id="{546B556A-FACA-B748-914D-4BB4DDB3B505}"/>
              </a:ext>
            </a:extLst>
          </p:cNvPr>
          <p:cNvSpPr txBox="1"/>
          <p:nvPr/>
        </p:nvSpPr>
        <p:spPr bwMode="auto">
          <a:xfrm>
            <a:off x="6421661" y="4404853"/>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11</a:t>
            </a:r>
          </a:p>
        </p:txBody>
      </p:sp>
      <p:cxnSp>
        <p:nvCxnSpPr>
          <p:cNvPr id="108" name="Straight Connector 107">
            <a:extLst>
              <a:ext uri="{FF2B5EF4-FFF2-40B4-BE49-F238E27FC236}">
                <a16:creationId xmlns:a16="http://schemas.microsoft.com/office/drawing/2014/main" id="{C2645502-ADB6-124D-BD23-C15E92C38A73}"/>
              </a:ext>
            </a:extLst>
          </p:cNvPr>
          <p:cNvCxnSpPr>
            <a:cxnSpLocks/>
          </p:cNvCxnSpPr>
          <p:nvPr/>
        </p:nvCxnSpPr>
        <p:spPr bwMode="auto">
          <a:xfrm>
            <a:off x="6548665" y="5029200"/>
            <a:ext cx="0" cy="64008"/>
          </a:xfrm>
          <a:prstGeom prst="line">
            <a:avLst/>
          </a:prstGeom>
          <a:noFill/>
          <a:ln w="28575" cap="flat" cmpd="sng" algn="ctr">
            <a:solidFill>
              <a:schemeClr val="bg1"/>
            </a:solidFill>
            <a:prstDash val="solid"/>
            <a:round/>
            <a:headEnd type="none" w="med" len="med"/>
            <a:tailEnd type="none" w="med" len="med"/>
          </a:ln>
          <a:effectLst/>
        </p:spPr>
      </p:cxnSp>
      <p:sp>
        <p:nvSpPr>
          <p:cNvPr id="112" name="TextBox 111">
            <a:extLst>
              <a:ext uri="{FF2B5EF4-FFF2-40B4-BE49-F238E27FC236}">
                <a16:creationId xmlns:a16="http://schemas.microsoft.com/office/drawing/2014/main" id="{469130C1-02A5-EF41-8EB8-4F46919E1277}"/>
              </a:ext>
            </a:extLst>
          </p:cNvPr>
          <p:cNvSpPr txBox="1"/>
          <p:nvPr/>
        </p:nvSpPr>
        <p:spPr bwMode="auto">
          <a:xfrm>
            <a:off x="7134935" y="5082471"/>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No 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Data</a:t>
            </a:r>
          </a:p>
        </p:txBody>
      </p:sp>
      <p:sp>
        <p:nvSpPr>
          <p:cNvPr id="114" name="TextBox 113">
            <a:extLst>
              <a:ext uri="{FF2B5EF4-FFF2-40B4-BE49-F238E27FC236}">
                <a16:creationId xmlns:a16="http://schemas.microsoft.com/office/drawing/2014/main" id="{D2BCFE5A-70A7-5446-90E3-F63404A6449C}"/>
              </a:ext>
            </a:extLst>
          </p:cNvPr>
          <p:cNvSpPr txBox="1"/>
          <p:nvPr/>
        </p:nvSpPr>
        <p:spPr bwMode="auto">
          <a:xfrm>
            <a:off x="7312651" y="4700316"/>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115" name="TextBox 114">
            <a:extLst>
              <a:ext uri="{FF2B5EF4-FFF2-40B4-BE49-F238E27FC236}">
                <a16:creationId xmlns:a16="http://schemas.microsoft.com/office/drawing/2014/main" id="{1D5382C3-E820-7246-8FBF-AC0392EB4AD4}"/>
              </a:ext>
            </a:extLst>
          </p:cNvPr>
          <p:cNvSpPr txBox="1"/>
          <p:nvPr/>
        </p:nvSpPr>
        <p:spPr bwMode="auto">
          <a:xfrm>
            <a:off x="7600683" y="4700316"/>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cxnSp>
        <p:nvCxnSpPr>
          <p:cNvPr id="116" name="Straight Connector 115">
            <a:extLst>
              <a:ext uri="{FF2B5EF4-FFF2-40B4-BE49-F238E27FC236}">
                <a16:creationId xmlns:a16="http://schemas.microsoft.com/office/drawing/2014/main" id="{3E091259-69A1-DA4E-8E86-F6DBD0212AA1}"/>
              </a:ext>
            </a:extLst>
          </p:cNvPr>
          <p:cNvCxnSpPr>
            <a:cxnSpLocks/>
          </p:cNvCxnSpPr>
          <p:nvPr/>
        </p:nvCxnSpPr>
        <p:spPr bwMode="auto">
          <a:xfrm>
            <a:off x="7727687" y="5029200"/>
            <a:ext cx="0" cy="64008"/>
          </a:xfrm>
          <a:prstGeom prst="line">
            <a:avLst/>
          </a:prstGeom>
          <a:noFill/>
          <a:ln w="28575" cap="flat" cmpd="sng" algn="ctr">
            <a:solidFill>
              <a:schemeClr val="bg1"/>
            </a:solidFill>
            <a:prstDash val="solid"/>
            <a:round/>
            <a:headEnd type="none" w="med" len="med"/>
            <a:tailEnd type="none" w="med" len="med"/>
          </a:ln>
          <a:effectLst/>
        </p:spPr>
      </p:cxnSp>
      <p:sp>
        <p:nvSpPr>
          <p:cNvPr id="120" name="TextBox 119">
            <a:extLst>
              <a:ext uri="{FF2B5EF4-FFF2-40B4-BE49-F238E27FC236}">
                <a16:creationId xmlns:a16="http://schemas.microsoft.com/office/drawing/2014/main" id="{D3969A31-454D-B84E-8D87-396DDF91EACC}"/>
              </a:ext>
            </a:extLst>
          </p:cNvPr>
          <p:cNvSpPr txBox="1"/>
          <p:nvPr/>
        </p:nvSpPr>
        <p:spPr bwMode="auto">
          <a:xfrm>
            <a:off x="8313957" y="5082471"/>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Suppression</a:t>
            </a:r>
          </a:p>
        </p:txBody>
      </p:sp>
      <p:grpSp>
        <p:nvGrpSpPr>
          <p:cNvPr id="121" name="Group 120">
            <a:extLst>
              <a:ext uri="{FF2B5EF4-FFF2-40B4-BE49-F238E27FC236}">
                <a16:creationId xmlns:a16="http://schemas.microsoft.com/office/drawing/2014/main" id="{E5409DE7-2EA7-5845-B96A-128A8E380CB1}"/>
              </a:ext>
            </a:extLst>
          </p:cNvPr>
          <p:cNvGrpSpPr/>
          <p:nvPr/>
        </p:nvGrpSpPr>
        <p:grpSpPr>
          <a:xfrm>
            <a:off x="8614751" y="2844100"/>
            <a:ext cx="569497" cy="2196889"/>
            <a:chOff x="1670050" y="2832988"/>
            <a:chExt cx="569497" cy="2196889"/>
          </a:xfrm>
        </p:grpSpPr>
        <p:sp>
          <p:nvSpPr>
            <p:cNvPr id="125" name="Rectangle 124">
              <a:extLst>
                <a:ext uri="{FF2B5EF4-FFF2-40B4-BE49-F238E27FC236}">
                  <a16:creationId xmlns:a16="http://schemas.microsoft.com/office/drawing/2014/main" id="{4DECFC31-F2A9-8E47-A55D-47E76B1F5450}"/>
                </a:ext>
              </a:extLst>
            </p:cNvPr>
            <p:cNvSpPr/>
            <p:nvPr/>
          </p:nvSpPr>
          <p:spPr bwMode="auto">
            <a:xfrm>
              <a:off x="1670050" y="2904816"/>
              <a:ext cx="283556" cy="2125061"/>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26" name="Rectangle 125">
              <a:extLst>
                <a:ext uri="{FF2B5EF4-FFF2-40B4-BE49-F238E27FC236}">
                  <a16:creationId xmlns:a16="http://schemas.microsoft.com/office/drawing/2014/main" id="{BFFC2C0A-D546-E74D-83C9-95FDD6B37C28}"/>
                </a:ext>
              </a:extLst>
            </p:cNvPr>
            <p:cNvSpPr/>
            <p:nvPr/>
          </p:nvSpPr>
          <p:spPr bwMode="auto">
            <a:xfrm>
              <a:off x="1955991" y="2832988"/>
              <a:ext cx="283556" cy="2195526"/>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122" name="TextBox 121">
            <a:extLst>
              <a:ext uri="{FF2B5EF4-FFF2-40B4-BE49-F238E27FC236}">
                <a16:creationId xmlns:a16="http://schemas.microsoft.com/office/drawing/2014/main" id="{8B9ECBE4-CD3E-0745-AF0D-623319E65CBB}"/>
              </a:ext>
            </a:extLst>
          </p:cNvPr>
          <p:cNvSpPr txBox="1"/>
          <p:nvPr/>
        </p:nvSpPr>
        <p:spPr bwMode="auto">
          <a:xfrm>
            <a:off x="8491673" y="2580069"/>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83</a:t>
            </a:r>
          </a:p>
        </p:txBody>
      </p:sp>
      <p:sp>
        <p:nvSpPr>
          <p:cNvPr id="123" name="TextBox 122">
            <a:extLst>
              <a:ext uri="{FF2B5EF4-FFF2-40B4-BE49-F238E27FC236}">
                <a16:creationId xmlns:a16="http://schemas.microsoft.com/office/drawing/2014/main" id="{B5BA425B-FE81-7E4B-9513-0803FEA73E4A}"/>
              </a:ext>
            </a:extLst>
          </p:cNvPr>
          <p:cNvSpPr txBox="1"/>
          <p:nvPr/>
        </p:nvSpPr>
        <p:spPr bwMode="auto">
          <a:xfrm>
            <a:off x="8779705" y="2503751"/>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86</a:t>
            </a:r>
          </a:p>
        </p:txBody>
      </p:sp>
      <p:cxnSp>
        <p:nvCxnSpPr>
          <p:cNvPr id="124" name="Straight Connector 123">
            <a:extLst>
              <a:ext uri="{FF2B5EF4-FFF2-40B4-BE49-F238E27FC236}">
                <a16:creationId xmlns:a16="http://schemas.microsoft.com/office/drawing/2014/main" id="{9B27A47D-327E-6340-ABDE-93ADB469E42E}"/>
              </a:ext>
            </a:extLst>
          </p:cNvPr>
          <p:cNvCxnSpPr>
            <a:cxnSpLocks/>
          </p:cNvCxnSpPr>
          <p:nvPr/>
        </p:nvCxnSpPr>
        <p:spPr bwMode="auto">
          <a:xfrm>
            <a:off x="8906709" y="5029200"/>
            <a:ext cx="0" cy="64008"/>
          </a:xfrm>
          <a:prstGeom prst="line">
            <a:avLst/>
          </a:prstGeom>
          <a:noFill/>
          <a:ln w="28575" cap="flat" cmpd="sng" algn="ctr">
            <a:solidFill>
              <a:schemeClr val="bg1"/>
            </a:solidFill>
            <a:prstDash val="solid"/>
            <a:round/>
            <a:headEnd type="none" w="med" len="med"/>
            <a:tailEnd type="none" w="med" len="med"/>
          </a:ln>
          <a:effectLst/>
        </p:spPr>
      </p:cxnSp>
      <p:sp>
        <p:nvSpPr>
          <p:cNvPr id="128" name="TextBox 127">
            <a:extLst>
              <a:ext uri="{FF2B5EF4-FFF2-40B4-BE49-F238E27FC236}">
                <a16:creationId xmlns:a16="http://schemas.microsoft.com/office/drawing/2014/main" id="{9A49BB6A-C745-2744-AB25-B4BF30E31D23}"/>
              </a:ext>
            </a:extLst>
          </p:cNvPr>
          <p:cNvSpPr txBox="1"/>
          <p:nvPr/>
        </p:nvSpPr>
        <p:spPr bwMode="auto">
          <a:xfrm>
            <a:off x="9492979" y="5082471"/>
            <a:ext cx="123169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Failure</a:t>
            </a:r>
          </a:p>
        </p:txBody>
      </p:sp>
      <p:grpSp>
        <p:nvGrpSpPr>
          <p:cNvPr id="129" name="Group 128">
            <a:extLst>
              <a:ext uri="{FF2B5EF4-FFF2-40B4-BE49-F238E27FC236}">
                <a16:creationId xmlns:a16="http://schemas.microsoft.com/office/drawing/2014/main" id="{26D44CED-3FAC-BF4D-9FB0-B312C0453509}"/>
              </a:ext>
            </a:extLst>
          </p:cNvPr>
          <p:cNvGrpSpPr/>
          <p:nvPr/>
        </p:nvGrpSpPr>
        <p:grpSpPr>
          <a:xfrm>
            <a:off x="9793773" y="4670240"/>
            <a:ext cx="569497" cy="356700"/>
            <a:chOff x="1670050" y="4659128"/>
            <a:chExt cx="569497" cy="356700"/>
          </a:xfrm>
        </p:grpSpPr>
        <p:sp>
          <p:nvSpPr>
            <p:cNvPr id="133" name="Rectangle 132">
              <a:extLst>
                <a:ext uri="{FF2B5EF4-FFF2-40B4-BE49-F238E27FC236}">
                  <a16:creationId xmlns:a16="http://schemas.microsoft.com/office/drawing/2014/main" id="{15E4EB2C-565B-A44F-9F47-58244A5576EB}"/>
                </a:ext>
              </a:extLst>
            </p:cNvPr>
            <p:cNvSpPr/>
            <p:nvPr/>
          </p:nvSpPr>
          <p:spPr bwMode="auto">
            <a:xfrm>
              <a:off x="1670050" y="4659128"/>
              <a:ext cx="283556" cy="356700"/>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34" name="Rectangle 133">
              <a:extLst>
                <a:ext uri="{FF2B5EF4-FFF2-40B4-BE49-F238E27FC236}">
                  <a16:creationId xmlns:a16="http://schemas.microsoft.com/office/drawing/2014/main" id="{B085A084-1B57-7D40-948A-DB3E2DF01D4F}"/>
                </a:ext>
              </a:extLst>
            </p:cNvPr>
            <p:cNvSpPr/>
            <p:nvPr/>
          </p:nvSpPr>
          <p:spPr bwMode="auto">
            <a:xfrm>
              <a:off x="1955991" y="4730040"/>
              <a:ext cx="283556" cy="280695"/>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130" name="TextBox 129">
            <a:extLst>
              <a:ext uri="{FF2B5EF4-FFF2-40B4-BE49-F238E27FC236}">
                <a16:creationId xmlns:a16="http://schemas.microsoft.com/office/drawing/2014/main" id="{22F7C923-A7A9-AF4D-B206-A62E85ADBB04}"/>
              </a:ext>
            </a:extLst>
          </p:cNvPr>
          <p:cNvSpPr txBox="1"/>
          <p:nvPr/>
        </p:nvSpPr>
        <p:spPr bwMode="auto">
          <a:xfrm>
            <a:off x="9670695" y="4373693"/>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14</a:t>
            </a:r>
          </a:p>
        </p:txBody>
      </p:sp>
      <p:sp>
        <p:nvSpPr>
          <p:cNvPr id="131" name="TextBox 130">
            <a:extLst>
              <a:ext uri="{FF2B5EF4-FFF2-40B4-BE49-F238E27FC236}">
                <a16:creationId xmlns:a16="http://schemas.microsoft.com/office/drawing/2014/main" id="{2A2FD492-3774-FD4B-B3ED-25925FE61275}"/>
              </a:ext>
            </a:extLst>
          </p:cNvPr>
          <p:cNvSpPr txBox="1"/>
          <p:nvPr/>
        </p:nvSpPr>
        <p:spPr bwMode="auto">
          <a:xfrm>
            <a:off x="9958727" y="442881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11</a:t>
            </a:r>
          </a:p>
        </p:txBody>
      </p:sp>
      <p:cxnSp>
        <p:nvCxnSpPr>
          <p:cNvPr id="132" name="Straight Connector 131">
            <a:extLst>
              <a:ext uri="{FF2B5EF4-FFF2-40B4-BE49-F238E27FC236}">
                <a16:creationId xmlns:a16="http://schemas.microsoft.com/office/drawing/2014/main" id="{F1F52A80-CED1-D24E-B79E-A9202A36281D}"/>
              </a:ext>
            </a:extLst>
          </p:cNvPr>
          <p:cNvCxnSpPr>
            <a:cxnSpLocks/>
          </p:cNvCxnSpPr>
          <p:nvPr/>
        </p:nvCxnSpPr>
        <p:spPr bwMode="auto">
          <a:xfrm>
            <a:off x="10085731" y="502920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810B6A85-FEA0-454F-BF24-E59B77A612D4}"/>
              </a:ext>
            </a:extLst>
          </p:cNvPr>
          <p:cNvCxnSpPr>
            <a:cxnSpLocks/>
          </p:cNvCxnSpPr>
          <p:nvPr/>
        </p:nvCxnSpPr>
        <p:spPr bwMode="auto">
          <a:xfrm>
            <a:off x="4736192" y="5029200"/>
            <a:ext cx="7022421" cy="0"/>
          </a:xfrm>
          <a:prstGeom prst="line">
            <a:avLst/>
          </a:prstGeom>
          <a:noFill/>
          <a:ln w="28575" cap="flat" cmpd="sng" algn="ctr">
            <a:solidFill>
              <a:schemeClr val="bg1"/>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8918BF60-5DFF-524F-8627-114B9BC1BD7A}"/>
              </a:ext>
            </a:extLst>
          </p:cNvPr>
          <p:cNvCxnSpPr>
            <a:cxnSpLocks/>
          </p:cNvCxnSpPr>
          <p:nvPr/>
        </p:nvCxnSpPr>
        <p:spPr bwMode="auto">
          <a:xfrm flipV="1">
            <a:off x="8297047" y="2468880"/>
            <a:ext cx="0" cy="2560320"/>
          </a:xfrm>
          <a:prstGeom prst="line">
            <a:avLst/>
          </a:prstGeom>
          <a:noFill/>
          <a:ln w="28575" cap="flat" cmpd="sng" algn="ctr">
            <a:solidFill>
              <a:schemeClr val="bg1"/>
            </a:solidFill>
            <a:prstDash val="sysDot"/>
            <a:round/>
            <a:headEnd type="none" w="med" len="med"/>
            <a:tailEnd type="none" w="med" len="med"/>
          </a:ln>
          <a:effectLst/>
        </p:spPr>
      </p:cxnSp>
      <p:sp>
        <p:nvSpPr>
          <p:cNvPr id="137" name="TextBox 136">
            <a:extLst>
              <a:ext uri="{FF2B5EF4-FFF2-40B4-BE49-F238E27FC236}">
                <a16:creationId xmlns:a16="http://schemas.microsoft.com/office/drawing/2014/main" id="{77154769-B019-7747-81C4-0004C495DDA6}"/>
              </a:ext>
            </a:extLst>
          </p:cNvPr>
          <p:cNvSpPr txBox="1"/>
          <p:nvPr/>
        </p:nvSpPr>
        <p:spPr bwMode="auto">
          <a:xfrm>
            <a:off x="8297037" y="1968375"/>
            <a:ext cx="3476735" cy="341632"/>
          </a:xfrm>
          <a:prstGeom prst="rect">
            <a:avLst/>
          </a:prstGeom>
          <a:noFill/>
          <a:ln>
            <a:noFill/>
          </a:ln>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 52</a:t>
            </a:r>
          </a:p>
        </p:txBody>
      </p:sp>
      <p:sp>
        <p:nvSpPr>
          <p:cNvPr id="138" name="TextBox 137">
            <a:extLst>
              <a:ext uri="{FF2B5EF4-FFF2-40B4-BE49-F238E27FC236}">
                <a16:creationId xmlns:a16="http://schemas.microsoft.com/office/drawing/2014/main" id="{4B66923A-4E03-0149-9385-564AEBE0EAED}"/>
              </a:ext>
            </a:extLst>
          </p:cNvPr>
          <p:cNvSpPr txBox="1"/>
          <p:nvPr/>
        </p:nvSpPr>
        <p:spPr bwMode="auto">
          <a:xfrm>
            <a:off x="9770129" y="2616081"/>
            <a:ext cx="19162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HIV-1 RNA Cutoff</a:t>
            </a:r>
          </a:p>
        </p:txBody>
      </p:sp>
      <p:sp>
        <p:nvSpPr>
          <p:cNvPr id="139" name="TextBox 138">
            <a:extLst>
              <a:ext uri="{FF2B5EF4-FFF2-40B4-BE49-F238E27FC236}">
                <a16:creationId xmlns:a16="http://schemas.microsoft.com/office/drawing/2014/main" id="{1F3903AF-A8B7-B147-8D88-14B94B59B47E}"/>
              </a:ext>
            </a:extLst>
          </p:cNvPr>
          <p:cNvSpPr txBox="1"/>
          <p:nvPr/>
        </p:nvSpPr>
        <p:spPr bwMode="auto">
          <a:xfrm>
            <a:off x="10066758" y="2898444"/>
            <a:ext cx="12617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 c/mL</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 c/mL</a:t>
            </a:r>
          </a:p>
        </p:txBody>
      </p:sp>
      <p:sp>
        <p:nvSpPr>
          <p:cNvPr id="140" name="Rectangle 139">
            <a:extLst>
              <a:ext uri="{FF2B5EF4-FFF2-40B4-BE49-F238E27FC236}">
                <a16:creationId xmlns:a16="http://schemas.microsoft.com/office/drawing/2014/main" id="{F9BE16A6-14DB-3248-9D3B-6B21A715316B}"/>
              </a:ext>
            </a:extLst>
          </p:cNvPr>
          <p:cNvSpPr/>
          <p:nvPr/>
        </p:nvSpPr>
        <p:spPr bwMode="auto">
          <a:xfrm>
            <a:off x="9938315" y="3015349"/>
            <a:ext cx="142379" cy="14237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41" name="Rectangle 140">
            <a:extLst>
              <a:ext uri="{FF2B5EF4-FFF2-40B4-BE49-F238E27FC236}">
                <a16:creationId xmlns:a16="http://schemas.microsoft.com/office/drawing/2014/main" id="{B40A62D7-059C-CD42-82A9-E41A52DF00FB}"/>
              </a:ext>
            </a:extLst>
          </p:cNvPr>
          <p:cNvSpPr/>
          <p:nvPr/>
        </p:nvSpPr>
        <p:spPr bwMode="auto">
          <a:xfrm>
            <a:off x="9938315" y="3288836"/>
            <a:ext cx="142379" cy="14237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42" name="TextBox 141">
            <a:extLst>
              <a:ext uri="{FF2B5EF4-FFF2-40B4-BE49-F238E27FC236}">
                <a16:creationId xmlns:a16="http://schemas.microsoft.com/office/drawing/2014/main" id="{8C17FAE2-32D3-EA49-BE1F-1A97AEC32C95}"/>
              </a:ext>
            </a:extLst>
          </p:cNvPr>
          <p:cNvSpPr txBox="1"/>
          <p:nvPr/>
        </p:nvSpPr>
        <p:spPr bwMode="auto">
          <a:xfrm>
            <a:off x="4353572" y="5555129"/>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N = </a:t>
            </a:r>
          </a:p>
        </p:txBody>
      </p:sp>
      <p:grpSp>
        <p:nvGrpSpPr>
          <p:cNvPr id="145" name="Group 144">
            <a:extLst>
              <a:ext uri="{FF2B5EF4-FFF2-40B4-BE49-F238E27FC236}">
                <a16:creationId xmlns:a16="http://schemas.microsoft.com/office/drawing/2014/main" id="{A230A621-7597-E849-8079-8746C7BF1A10}"/>
              </a:ext>
            </a:extLst>
          </p:cNvPr>
          <p:cNvGrpSpPr/>
          <p:nvPr/>
        </p:nvGrpSpPr>
        <p:grpSpPr>
          <a:xfrm>
            <a:off x="4922660" y="5555129"/>
            <a:ext cx="920255" cy="338554"/>
            <a:chOff x="4922660" y="4690985"/>
            <a:chExt cx="920255" cy="338554"/>
          </a:xfrm>
        </p:grpSpPr>
        <p:sp>
          <p:nvSpPr>
            <p:cNvPr id="143" name="TextBox 142">
              <a:extLst>
                <a:ext uri="{FF2B5EF4-FFF2-40B4-BE49-F238E27FC236}">
                  <a16:creationId xmlns:a16="http://schemas.microsoft.com/office/drawing/2014/main" id="{4852B2B3-8B93-6540-89A1-1C1FBA21D6ED}"/>
                </a:ext>
              </a:extLst>
            </p:cNvPr>
            <p:cNvSpPr txBox="1"/>
            <p:nvPr/>
          </p:nvSpPr>
          <p:spPr bwMode="auto">
            <a:xfrm>
              <a:off x="4922660"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29</a:t>
              </a:r>
            </a:p>
          </p:txBody>
        </p:sp>
        <p:sp>
          <p:nvSpPr>
            <p:cNvPr id="144" name="TextBox 143">
              <a:extLst>
                <a:ext uri="{FF2B5EF4-FFF2-40B4-BE49-F238E27FC236}">
                  <a16:creationId xmlns:a16="http://schemas.microsoft.com/office/drawing/2014/main" id="{0D7BA62E-8752-3140-9BC1-F0E4CB86FE3A}"/>
                </a:ext>
              </a:extLst>
            </p:cNvPr>
            <p:cNvSpPr txBox="1"/>
            <p:nvPr/>
          </p:nvSpPr>
          <p:spPr bwMode="auto">
            <a:xfrm>
              <a:off x="5218737"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32</a:t>
              </a:r>
            </a:p>
          </p:txBody>
        </p:sp>
      </p:grpSp>
      <p:grpSp>
        <p:nvGrpSpPr>
          <p:cNvPr id="146" name="Group 145">
            <a:extLst>
              <a:ext uri="{FF2B5EF4-FFF2-40B4-BE49-F238E27FC236}">
                <a16:creationId xmlns:a16="http://schemas.microsoft.com/office/drawing/2014/main" id="{3AC49464-D8C3-3244-951A-22FC1C7507AC}"/>
              </a:ext>
            </a:extLst>
          </p:cNvPr>
          <p:cNvGrpSpPr/>
          <p:nvPr/>
        </p:nvGrpSpPr>
        <p:grpSpPr>
          <a:xfrm>
            <a:off x="6080135" y="5555129"/>
            <a:ext cx="920255" cy="338554"/>
            <a:chOff x="4922660" y="4690985"/>
            <a:chExt cx="920255" cy="338554"/>
          </a:xfrm>
        </p:grpSpPr>
        <p:sp>
          <p:nvSpPr>
            <p:cNvPr id="147" name="TextBox 146">
              <a:extLst>
                <a:ext uri="{FF2B5EF4-FFF2-40B4-BE49-F238E27FC236}">
                  <a16:creationId xmlns:a16="http://schemas.microsoft.com/office/drawing/2014/main" id="{1CBAD1A6-AF83-CB44-828C-A7A555E0E1B8}"/>
                </a:ext>
              </a:extLst>
            </p:cNvPr>
            <p:cNvSpPr txBox="1"/>
            <p:nvPr/>
          </p:nvSpPr>
          <p:spPr bwMode="auto">
            <a:xfrm>
              <a:off x="4922660"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7</a:t>
              </a:r>
            </a:p>
          </p:txBody>
        </p:sp>
        <p:sp>
          <p:nvSpPr>
            <p:cNvPr id="148" name="TextBox 147">
              <a:extLst>
                <a:ext uri="{FF2B5EF4-FFF2-40B4-BE49-F238E27FC236}">
                  <a16:creationId xmlns:a16="http://schemas.microsoft.com/office/drawing/2014/main" id="{3346C101-4FF0-2F40-B7D9-70143BCE66CA}"/>
                </a:ext>
              </a:extLst>
            </p:cNvPr>
            <p:cNvSpPr txBox="1"/>
            <p:nvPr/>
          </p:nvSpPr>
          <p:spPr bwMode="auto">
            <a:xfrm>
              <a:off x="5218737"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4</a:t>
              </a:r>
            </a:p>
          </p:txBody>
        </p:sp>
      </p:grpSp>
      <p:grpSp>
        <p:nvGrpSpPr>
          <p:cNvPr id="149" name="Group 148">
            <a:extLst>
              <a:ext uri="{FF2B5EF4-FFF2-40B4-BE49-F238E27FC236}">
                <a16:creationId xmlns:a16="http://schemas.microsoft.com/office/drawing/2014/main" id="{C20B9FB5-C33D-414F-85FF-8C9E19BDA60B}"/>
              </a:ext>
            </a:extLst>
          </p:cNvPr>
          <p:cNvGrpSpPr/>
          <p:nvPr/>
        </p:nvGrpSpPr>
        <p:grpSpPr>
          <a:xfrm>
            <a:off x="8448205" y="5555129"/>
            <a:ext cx="920255" cy="338554"/>
            <a:chOff x="4922660" y="4690985"/>
            <a:chExt cx="920255" cy="338554"/>
          </a:xfrm>
        </p:grpSpPr>
        <p:sp>
          <p:nvSpPr>
            <p:cNvPr id="150" name="TextBox 149">
              <a:extLst>
                <a:ext uri="{FF2B5EF4-FFF2-40B4-BE49-F238E27FC236}">
                  <a16:creationId xmlns:a16="http://schemas.microsoft.com/office/drawing/2014/main" id="{1D18062A-DE93-A142-A192-292C39328544}"/>
                </a:ext>
              </a:extLst>
            </p:cNvPr>
            <p:cNvSpPr txBox="1"/>
            <p:nvPr/>
          </p:nvSpPr>
          <p:spPr bwMode="auto">
            <a:xfrm>
              <a:off x="4922660"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30</a:t>
              </a:r>
            </a:p>
          </p:txBody>
        </p:sp>
        <p:sp>
          <p:nvSpPr>
            <p:cNvPr id="151" name="TextBox 150">
              <a:extLst>
                <a:ext uri="{FF2B5EF4-FFF2-40B4-BE49-F238E27FC236}">
                  <a16:creationId xmlns:a16="http://schemas.microsoft.com/office/drawing/2014/main" id="{99DD588C-0778-1941-8914-62303837B95E}"/>
                </a:ext>
              </a:extLst>
            </p:cNvPr>
            <p:cNvSpPr txBox="1"/>
            <p:nvPr/>
          </p:nvSpPr>
          <p:spPr bwMode="auto">
            <a:xfrm>
              <a:off x="5218737"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31</a:t>
              </a:r>
            </a:p>
          </p:txBody>
        </p:sp>
      </p:grpSp>
      <p:grpSp>
        <p:nvGrpSpPr>
          <p:cNvPr id="152" name="Group 151">
            <a:extLst>
              <a:ext uri="{FF2B5EF4-FFF2-40B4-BE49-F238E27FC236}">
                <a16:creationId xmlns:a16="http://schemas.microsoft.com/office/drawing/2014/main" id="{717A1B62-C9BC-224F-A2DE-E1A10D93549A}"/>
              </a:ext>
            </a:extLst>
          </p:cNvPr>
          <p:cNvGrpSpPr/>
          <p:nvPr/>
        </p:nvGrpSpPr>
        <p:grpSpPr>
          <a:xfrm>
            <a:off x="9618040" y="5555129"/>
            <a:ext cx="920255" cy="338554"/>
            <a:chOff x="4922660" y="4690985"/>
            <a:chExt cx="920255" cy="338554"/>
          </a:xfrm>
        </p:grpSpPr>
        <p:sp>
          <p:nvSpPr>
            <p:cNvPr id="153" name="TextBox 152">
              <a:extLst>
                <a:ext uri="{FF2B5EF4-FFF2-40B4-BE49-F238E27FC236}">
                  <a16:creationId xmlns:a16="http://schemas.microsoft.com/office/drawing/2014/main" id="{6282AB62-CB26-2241-8C7E-92589222CFB1}"/>
                </a:ext>
              </a:extLst>
            </p:cNvPr>
            <p:cNvSpPr txBox="1"/>
            <p:nvPr/>
          </p:nvSpPr>
          <p:spPr bwMode="auto">
            <a:xfrm>
              <a:off x="4922660"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5</a:t>
              </a:r>
            </a:p>
          </p:txBody>
        </p:sp>
        <p:sp>
          <p:nvSpPr>
            <p:cNvPr id="154" name="TextBox 153">
              <a:extLst>
                <a:ext uri="{FF2B5EF4-FFF2-40B4-BE49-F238E27FC236}">
                  <a16:creationId xmlns:a16="http://schemas.microsoft.com/office/drawing/2014/main" id="{5FF8ACD9-EE02-9845-8833-CB9678CDC04A}"/>
                </a:ext>
              </a:extLst>
            </p:cNvPr>
            <p:cNvSpPr txBox="1"/>
            <p:nvPr/>
          </p:nvSpPr>
          <p:spPr bwMode="auto">
            <a:xfrm>
              <a:off x="5218737"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4</a:t>
              </a:r>
            </a:p>
          </p:txBody>
        </p:sp>
      </p:grpSp>
      <p:grpSp>
        <p:nvGrpSpPr>
          <p:cNvPr id="155" name="Group 154">
            <a:extLst>
              <a:ext uri="{FF2B5EF4-FFF2-40B4-BE49-F238E27FC236}">
                <a16:creationId xmlns:a16="http://schemas.microsoft.com/office/drawing/2014/main" id="{3165BB5D-41EF-0949-876F-384541D0D799}"/>
              </a:ext>
            </a:extLst>
          </p:cNvPr>
          <p:cNvGrpSpPr/>
          <p:nvPr/>
        </p:nvGrpSpPr>
        <p:grpSpPr>
          <a:xfrm>
            <a:off x="10794595" y="5555129"/>
            <a:ext cx="920255" cy="338554"/>
            <a:chOff x="4922660" y="4690985"/>
            <a:chExt cx="920255" cy="338554"/>
          </a:xfrm>
        </p:grpSpPr>
        <p:sp>
          <p:nvSpPr>
            <p:cNvPr id="156" name="TextBox 155">
              <a:extLst>
                <a:ext uri="{FF2B5EF4-FFF2-40B4-BE49-F238E27FC236}">
                  <a16:creationId xmlns:a16="http://schemas.microsoft.com/office/drawing/2014/main" id="{CB4503D3-69F4-B04C-A759-6EC7EAF69F3F}"/>
                </a:ext>
              </a:extLst>
            </p:cNvPr>
            <p:cNvSpPr txBox="1"/>
            <p:nvPr/>
          </p:nvSpPr>
          <p:spPr bwMode="auto">
            <a:xfrm>
              <a:off x="4922660"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a:t>
              </a:r>
            </a:p>
          </p:txBody>
        </p:sp>
        <p:sp>
          <p:nvSpPr>
            <p:cNvPr id="157" name="TextBox 156">
              <a:extLst>
                <a:ext uri="{FF2B5EF4-FFF2-40B4-BE49-F238E27FC236}">
                  <a16:creationId xmlns:a16="http://schemas.microsoft.com/office/drawing/2014/main" id="{DC42FCC3-D806-ED41-88EA-E46F82C8E322}"/>
                </a:ext>
              </a:extLst>
            </p:cNvPr>
            <p:cNvSpPr txBox="1"/>
            <p:nvPr/>
          </p:nvSpPr>
          <p:spPr bwMode="auto">
            <a:xfrm>
              <a:off x="5218737"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a:t>
              </a:r>
            </a:p>
          </p:txBody>
        </p:sp>
      </p:grpSp>
      <p:grpSp>
        <p:nvGrpSpPr>
          <p:cNvPr id="158" name="Group 157">
            <a:extLst>
              <a:ext uri="{FF2B5EF4-FFF2-40B4-BE49-F238E27FC236}">
                <a16:creationId xmlns:a16="http://schemas.microsoft.com/office/drawing/2014/main" id="{A18D077D-CE24-4D44-8ECF-BAD2868A9F59}"/>
              </a:ext>
            </a:extLst>
          </p:cNvPr>
          <p:cNvGrpSpPr/>
          <p:nvPr/>
        </p:nvGrpSpPr>
        <p:grpSpPr>
          <a:xfrm>
            <a:off x="7256690" y="5555129"/>
            <a:ext cx="920255" cy="338554"/>
            <a:chOff x="4922660" y="4690985"/>
            <a:chExt cx="920255" cy="338554"/>
          </a:xfrm>
        </p:grpSpPr>
        <p:sp>
          <p:nvSpPr>
            <p:cNvPr id="159" name="TextBox 158">
              <a:extLst>
                <a:ext uri="{FF2B5EF4-FFF2-40B4-BE49-F238E27FC236}">
                  <a16:creationId xmlns:a16="http://schemas.microsoft.com/office/drawing/2014/main" id="{07236370-EC0F-3743-AFB7-ED980C39DAF1}"/>
                </a:ext>
              </a:extLst>
            </p:cNvPr>
            <p:cNvSpPr txBox="1"/>
            <p:nvPr/>
          </p:nvSpPr>
          <p:spPr bwMode="auto">
            <a:xfrm>
              <a:off x="4922660"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160" name="TextBox 159">
              <a:extLst>
                <a:ext uri="{FF2B5EF4-FFF2-40B4-BE49-F238E27FC236}">
                  <a16:creationId xmlns:a16="http://schemas.microsoft.com/office/drawing/2014/main" id="{A87CD8EA-383B-5540-ADFE-E92752655AEB}"/>
                </a:ext>
              </a:extLst>
            </p:cNvPr>
            <p:cNvSpPr txBox="1"/>
            <p:nvPr/>
          </p:nvSpPr>
          <p:spPr bwMode="auto">
            <a:xfrm>
              <a:off x="5218737" y="469098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grpSp>
    </p:spTree>
    <p:extLst>
      <p:ext uri="{BB962C8B-B14F-4D97-AF65-F5344CB8AC3E}">
        <p14:creationId xmlns:p14="http://schemas.microsoft.com/office/powerpoint/2010/main" val="383804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C54694A-BC06-4806-972D-6D46C04C5C21}"/>
              </a:ext>
            </a:extLst>
          </p:cNvPr>
          <p:cNvSpPr>
            <a:spLocks noGrp="1"/>
          </p:cNvSpPr>
          <p:nvPr>
            <p:ph type="title"/>
          </p:nvPr>
        </p:nvSpPr>
        <p:spPr/>
        <p:txBody>
          <a:bodyPr/>
          <a:lstStyle/>
          <a:p>
            <a:r>
              <a:rPr lang="en-US" altLang="en-US" dirty="0"/>
              <a:t>Faculty and Disclosure Information</a:t>
            </a:r>
          </a:p>
        </p:txBody>
      </p:sp>
      <p:sp>
        <p:nvSpPr>
          <p:cNvPr id="52227" name="Rectangle 3">
            <a:extLst>
              <a:ext uri="{FF2B5EF4-FFF2-40B4-BE49-F238E27FC236}">
                <a16:creationId xmlns:a16="http://schemas.microsoft.com/office/drawing/2014/main" id="{F7C2E42B-03D4-4683-823E-562E5B43C6B1}"/>
              </a:ext>
            </a:extLst>
          </p:cNvPr>
          <p:cNvSpPr>
            <a:spLocks noGrp="1" noChangeArrowheads="1"/>
          </p:cNvSpPr>
          <p:nvPr>
            <p:ph idx="1"/>
          </p:nvPr>
        </p:nvSpPr>
        <p:spPr/>
        <p:txBody>
          <a:bodyPr/>
          <a:lstStyle/>
          <a:p>
            <a:pPr marL="0" indent="0" eaLnBrk="1" hangingPunct="1">
              <a:spcBef>
                <a:spcPct val="0"/>
              </a:spcBef>
              <a:spcAft>
                <a:spcPct val="0"/>
              </a:spcAft>
              <a:buNone/>
            </a:pPr>
            <a:r>
              <a:rPr lang="en-US" altLang="en-US" b="1" dirty="0">
                <a:solidFill>
                  <a:schemeClr val="accent3"/>
                </a:solidFill>
              </a:rPr>
              <a:t>Eric S. Daar, MD</a:t>
            </a:r>
          </a:p>
          <a:p>
            <a:pPr marL="0" indent="0" eaLnBrk="1" hangingPunct="1">
              <a:spcBef>
                <a:spcPct val="0"/>
              </a:spcBef>
              <a:spcAft>
                <a:spcPct val="0"/>
              </a:spcAft>
              <a:buNone/>
            </a:pPr>
            <a:r>
              <a:rPr lang="en-US" altLang="en-US" sz="2800" b="0" i="1" dirty="0"/>
              <a:t>Chief, </a:t>
            </a:r>
            <a:r>
              <a:rPr lang="en-US" altLang="en-US" sz="2800" b="0" dirty="0"/>
              <a:t>Division of HIV Medicine</a:t>
            </a:r>
          </a:p>
          <a:p>
            <a:pPr marL="0" indent="0" eaLnBrk="1" hangingPunct="1">
              <a:spcBef>
                <a:spcPct val="0"/>
              </a:spcBef>
              <a:spcAft>
                <a:spcPct val="0"/>
              </a:spcAft>
              <a:buNone/>
            </a:pPr>
            <a:r>
              <a:rPr lang="en-US" altLang="en-US" sz="2800" b="0" dirty="0"/>
              <a:t>Harbor-UCLA Medical Center</a:t>
            </a:r>
          </a:p>
          <a:p>
            <a:pPr marL="0" indent="0" eaLnBrk="1" hangingPunct="1">
              <a:spcBef>
                <a:spcPct val="0"/>
              </a:spcBef>
              <a:spcAft>
                <a:spcPct val="0"/>
              </a:spcAft>
              <a:buNone/>
            </a:pPr>
            <a:r>
              <a:rPr lang="en-US" altLang="en-US" sz="2800" b="0" i="1" dirty="0"/>
              <a:t>Investigator, </a:t>
            </a:r>
            <a:r>
              <a:rPr lang="en-US" altLang="en-US" sz="2800" b="0" dirty="0"/>
              <a:t>Lundquist Institute</a:t>
            </a:r>
          </a:p>
          <a:p>
            <a:pPr marL="0" indent="0" eaLnBrk="1" hangingPunct="1">
              <a:spcBef>
                <a:spcPct val="0"/>
              </a:spcBef>
              <a:spcAft>
                <a:spcPct val="0"/>
              </a:spcAft>
              <a:buNone/>
            </a:pPr>
            <a:r>
              <a:rPr lang="en-US" altLang="en-US" sz="2800" b="0" i="1" dirty="0"/>
              <a:t>Professor of Medicine</a:t>
            </a:r>
          </a:p>
          <a:p>
            <a:pPr marL="0" indent="0" eaLnBrk="1" hangingPunct="1">
              <a:spcBef>
                <a:spcPct val="0"/>
              </a:spcBef>
              <a:spcAft>
                <a:spcPct val="0"/>
              </a:spcAft>
              <a:buNone/>
            </a:pPr>
            <a:r>
              <a:rPr lang="en-US" altLang="en-US" sz="2800" b="0" dirty="0"/>
              <a:t>David Geffen School of Medicine at UCLA</a:t>
            </a:r>
          </a:p>
          <a:p>
            <a:pPr marL="0" indent="0" eaLnBrk="1" hangingPunct="1">
              <a:spcBef>
                <a:spcPct val="0"/>
              </a:spcBef>
              <a:spcAft>
                <a:spcPct val="0"/>
              </a:spcAft>
              <a:buNone/>
            </a:pPr>
            <a:r>
              <a:rPr lang="en-US" altLang="en-US" sz="2800" b="0" dirty="0"/>
              <a:t>Torrance, California</a:t>
            </a:r>
          </a:p>
          <a:p>
            <a:pPr marL="0" indent="0">
              <a:buNone/>
              <a:defRPr/>
            </a:pPr>
            <a:r>
              <a:rPr lang="en-US" altLang="en-US" sz="2600" b="1" dirty="0">
                <a:solidFill>
                  <a:schemeClr val="accent3"/>
                </a:solidFill>
                <a:latin typeface="Calibri" panose="020F0502020204030204" pitchFamily="34" charset="0"/>
              </a:rPr>
              <a:t>Eric S. Daar, MD: </a:t>
            </a:r>
            <a:r>
              <a:rPr lang="en-US" altLang="en-US" sz="2600" dirty="0">
                <a:latin typeface="Calibri" panose="020F0502020204030204" pitchFamily="34" charset="0"/>
              </a:rPr>
              <a:t>consultant/advisor/speaker: Gilead Sciences, GlaxoSmithKline, Merck, </a:t>
            </a:r>
            <a:r>
              <a:rPr lang="en-US" altLang="en-US" sz="2600" dirty="0" err="1">
                <a:latin typeface="Calibri" panose="020F0502020204030204" pitchFamily="34" charset="0"/>
              </a:rPr>
              <a:t>ViiV</a:t>
            </a:r>
            <a:r>
              <a:rPr lang="en-US" altLang="en-US" sz="2600" dirty="0">
                <a:latin typeface="Calibri" panose="020F0502020204030204" pitchFamily="34" charset="0"/>
              </a:rPr>
              <a:t> Healthcare; researcher: Gilead Sciences, GlaxoSmithKline, </a:t>
            </a:r>
            <a:r>
              <a:rPr lang="en-US" altLang="en-US" sz="2600" dirty="0" err="1">
                <a:latin typeface="Calibri" panose="020F0502020204030204" pitchFamily="34" charset="0"/>
              </a:rPr>
              <a:t>ViiV</a:t>
            </a:r>
            <a:r>
              <a:rPr lang="en-US" altLang="en-US" sz="2600" dirty="0">
                <a:latin typeface="Calibri" panose="020F0502020204030204" pitchFamily="34" charset="0"/>
              </a:rPr>
              <a:t> Healthcare.</a:t>
            </a:r>
            <a:endParaRPr lang="en-US" altLang="en-US"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38FE-AFA0-404B-8783-814B69C68B9C}"/>
              </a:ext>
            </a:extLst>
          </p:cNvPr>
          <p:cNvSpPr>
            <a:spLocks noGrp="1"/>
          </p:cNvSpPr>
          <p:nvPr>
            <p:ph type="title"/>
          </p:nvPr>
        </p:nvSpPr>
        <p:spPr/>
        <p:txBody>
          <a:bodyPr/>
          <a:lstStyle/>
          <a:p>
            <a:r>
              <a:rPr lang="en-US" altLang="en-US" dirty="0"/>
              <a:t>CAPELLA: LEN Efficacy by Fully Active Agents and Emergent Resistance</a:t>
            </a:r>
            <a:endParaRPr lang="en-US" dirty="0"/>
          </a:p>
        </p:txBody>
      </p:sp>
      <p:sp>
        <p:nvSpPr>
          <p:cNvPr id="15" name="Content Placeholder 2">
            <a:extLst>
              <a:ext uri="{FF2B5EF4-FFF2-40B4-BE49-F238E27FC236}">
                <a16:creationId xmlns:a16="http://schemas.microsoft.com/office/drawing/2014/main" id="{376F50C1-29F3-480A-B956-67E8C1997A3E}"/>
              </a:ext>
            </a:extLst>
          </p:cNvPr>
          <p:cNvSpPr>
            <a:spLocks noGrp="1"/>
          </p:cNvSpPr>
          <p:nvPr>
            <p:ph idx="1"/>
          </p:nvPr>
        </p:nvSpPr>
        <p:spPr>
          <a:xfrm>
            <a:off x="6021589" y="5303849"/>
            <a:ext cx="5737024" cy="826675"/>
          </a:xfrm>
        </p:spPr>
        <p:txBody>
          <a:bodyPr/>
          <a:lstStyle/>
          <a:p>
            <a:r>
              <a:rPr lang="en-US" sz="1800"/>
              <a:t>All 8 persons with emergent LEN resistance were </a:t>
            </a:r>
            <a:br>
              <a:rPr lang="en-US" sz="1800"/>
            </a:br>
            <a:r>
              <a:rPr lang="en-US" sz="1800"/>
              <a:t>high risk for resistance (0 active drugs in OBR, </a:t>
            </a:r>
            <a:br>
              <a:rPr lang="en-US" sz="1800"/>
            </a:br>
            <a:r>
              <a:rPr lang="en-US" sz="1800"/>
              <a:t>n = 4; inadequate adherence to OBR, n = 4)</a:t>
            </a:r>
          </a:p>
        </p:txBody>
      </p:sp>
      <p:sp>
        <p:nvSpPr>
          <p:cNvPr id="8" name="Text Box 15">
            <a:extLst>
              <a:ext uri="{FF2B5EF4-FFF2-40B4-BE49-F238E27FC236}">
                <a16:creationId xmlns:a16="http://schemas.microsoft.com/office/drawing/2014/main" id="{EAAC9BD0-E2F6-4185-AB33-46951B9A3694}"/>
              </a:ext>
            </a:extLst>
          </p:cNvPr>
          <p:cNvSpPr txBox="1">
            <a:spLocks noChangeArrowheads="1"/>
          </p:cNvSpPr>
          <p:nvPr/>
        </p:nvSpPr>
        <p:spPr bwMode="auto">
          <a:xfrm>
            <a:off x="414751" y="6421524"/>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Ogbuagu</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CROI 2022.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Abstr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491.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aphicFrame>
        <p:nvGraphicFramePr>
          <p:cNvPr id="13" name="Group 155">
            <a:extLst>
              <a:ext uri="{FF2B5EF4-FFF2-40B4-BE49-F238E27FC236}">
                <a16:creationId xmlns:a16="http://schemas.microsoft.com/office/drawing/2014/main" id="{557E2A92-7BDA-48B2-AEDF-19BBCA7754C4}"/>
              </a:ext>
            </a:extLst>
          </p:cNvPr>
          <p:cNvGraphicFramePr>
            <a:graphicFrameLocks/>
          </p:cNvGraphicFramePr>
          <p:nvPr/>
        </p:nvGraphicFramePr>
        <p:xfrm>
          <a:off x="6291831" y="1616967"/>
          <a:ext cx="5470897" cy="3444564"/>
        </p:xfrm>
        <a:graphic>
          <a:graphicData uri="http://schemas.openxmlformats.org/drawingml/2006/table">
            <a:tbl>
              <a:tblPr/>
              <a:tblGrid>
                <a:gridCol w="2483136">
                  <a:extLst>
                    <a:ext uri="{9D8B030D-6E8A-4147-A177-3AD203B41FA5}">
                      <a16:colId xmlns:a16="http://schemas.microsoft.com/office/drawing/2014/main" val="20000"/>
                    </a:ext>
                  </a:extLst>
                </a:gridCol>
                <a:gridCol w="1334233">
                  <a:extLst>
                    <a:ext uri="{9D8B030D-6E8A-4147-A177-3AD203B41FA5}">
                      <a16:colId xmlns:a16="http://schemas.microsoft.com/office/drawing/2014/main" val="20001"/>
                    </a:ext>
                  </a:extLst>
                </a:gridCol>
                <a:gridCol w="1653528">
                  <a:extLst>
                    <a:ext uri="{9D8B030D-6E8A-4147-A177-3AD203B41FA5}">
                      <a16:colId xmlns:a16="http://schemas.microsoft.com/office/drawing/2014/main" val="363058680"/>
                    </a:ext>
                  </a:extLst>
                </a:gridCol>
              </a:tblGrid>
              <a:tr h="26363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a:ln>
                            <a:noFill/>
                          </a:ln>
                          <a:solidFill>
                            <a:schemeClr val="tx1"/>
                          </a:solidFill>
                          <a:effectLst/>
                          <a:latin typeface="Calibri" panose="020F0502020204030204" pitchFamily="34" charset="0"/>
                        </a:rPr>
                        <a:t>Emergent LEN Resistance, n (%) </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latin typeface="Calibri" panose="020F0502020204030204" pitchFamily="34" charset="0"/>
                          <a:cs typeface="Calibri" panose="020F0502020204030204" pitchFamily="34" charset="0"/>
                        </a:rPr>
                        <a:t>Randomized Cohort (n=36)</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latin typeface="Calibri" panose="020F0502020204030204" pitchFamily="34" charset="0"/>
                          <a:cs typeface="Calibri" panose="020F0502020204030204" pitchFamily="34" charset="0"/>
                        </a:rPr>
                        <a:t>Nonrandomized Cohort</a:t>
                      </a:r>
                      <a:br>
                        <a:rPr lang="en-US" sz="1600" b="1">
                          <a:latin typeface="Calibri" panose="020F0502020204030204" pitchFamily="34" charset="0"/>
                          <a:cs typeface="Calibri" panose="020F0502020204030204" pitchFamily="34" charset="0"/>
                        </a:rPr>
                      </a:br>
                      <a:r>
                        <a:rPr lang="en-US" sz="1600" b="1">
                          <a:latin typeface="Calibri" panose="020F0502020204030204" pitchFamily="34" charset="0"/>
                          <a:cs typeface="Calibri" panose="020F0502020204030204" pitchFamily="34" charset="0"/>
                        </a:rPr>
                        <a:t>(n =36)</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499817185"/>
                  </a:ext>
                </a:extLst>
              </a:tr>
              <a:tr h="26363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Participants meeting criteria for resistance testing</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11 (31)</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10 (28)</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576046">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Emergent LEN resistance</a:t>
                      </a:r>
                    </a:p>
                    <a:p>
                      <a:pPr marL="352425" marR="0" lvl="0" indent="-231775"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a:ln>
                            <a:noFill/>
                          </a:ln>
                          <a:solidFill>
                            <a:schemeClr val="bg1"/>
                          </a:solidFill>
                          <a:effectLst/>
                          <a:latin typeface="Calibri" panose="020F0502020204030204" pitchFamily="34" charset="0"/>
                        </a:rPr>
                        <a:t>M661</a:t>
                      </a:r>
                    </a:p>
                    <a:p>
                      <a:pPr marL="352425" marR="0" lvl="0" indent="-231775"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a:ln>
                            <a:noFill/>
                          </a:ln>
                          <a:solidFill>
                            <a:schemeClr val="bg1"/>
                          </a:solidFill>
                          <a:effectLst/>
                          <a:latin typeface="Calibri" panose="020F0502020204030204" pitchFamily="34" charset="0"/>
                        </a:rPr>
                        <a:t>Q67H/K/N</a:t>
                      </a:r>
                    </a:p>
                    <a:p>
                      <a:pPr marL="352425" marR="0" lvl="0" indent="-231775"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a:ln>
                            <a:noFill/>
                          </a:ln>
                          <a:solidFill>
                            <a:schemeClr val="bg1"/>
                          </a:solidFill>
                          <a:effectLst/>
                          <a:latin typeface="Calibri" panose="020F0502020204030204" pitchFamily="34" charset="0"/>
                        </a:rPr>
                        <a:t>K70H/N/R/S</a:t>
                      </a:r>
                    </a:p>
                    <a:p>
                      <a:pPr marL="352425" marR="0" lvl="0" indent="-231775"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a:ln>
                            <a:noFill/>
                          </a:ln>
                          <a:solidFill>
                            <a:schemeClr val="bg1"/>
                          </a:solidFill>
                          <a:effectLst/>
                          <a:latin typeface="Calibri" panose="020F0502020204030204" pitchFamily="34" charset="0"/>
                        </a:rPr>
                        <a:t>N74D/H/S</a:t>
                      </a:r>
                    </a:p>
                    <a:p>
                      <a:pPr marL="352425" marR="0" lvl="0" indent="-231775"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a:ln>
                            <a:noFill/>
                          </a:ln>
                          <a:solidFill>
                            <a:schemeClr val="bg1"/>
                          </a:solidFill>
                          <a:effectLst/>
                          <a:latin typeface="Calibri" panose="020F0502020204030204" pitchFamily="34" charset="0"/>
                        </a:rPr>
                        <a:t>A105S/T</a:t>
                      </a:r>
                    </a:p>
                    <a:p>
                      <a:pPr marL="352425" marR="0" lvl="0" indent="-231775"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a:ln>
                            <a:noFill/>
                          </a:ln>
                          <a:solidFill>
                            <a:schemeClr val="bg1"/>
                          </a:solidFill>
                          <a:effectLst/>
                          <a:latin typeface="Calibri" panose="020F0502020204030204" pitchFamily="34" charset="0"/>
                        </a:rPr>
                        <a:t>T107A/C/N</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4 (11)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1</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4 (11)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a:ln>
                            <a:noFill/>
                          </a:ln>
                          <a:solidFill>
                            <a:schemeClr val="bg1"/>
                          </a:solidFill>
                          <a:effectLst/>
                          <a:latin typeface="Calibri" panose="020F0502020204030204" pitchFamily="34" charset="0"/>
                        </a:rPr>
                        <a:t>3</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bl>
          </a:graphicData>
        </a:graphic>
      </p:graphicFrame>
      <p:sp>
        <p:nvSpPr>
          <p:cNvPr id="14" name="TextBox 13">
            <a:extLst>
              <a:ext uri="{FF2B5EF4-FFF2-40B4-BE49-F238E27FC236}">
                <a16:creationId xmlns:a16="http://schemas.microsoft.com/office/drawing/2014/main" id="{D2BC0512-61FA-42C5-8835-CE24C0377525}"/>
              </a:ext>
            </a:extLst>
          </p:cNvPr>
          <p:cNvSpPr txBox="1"/>
          <p:nvPr/>
        </p:nvSpPr>
        <p:spPr bwMode="auto">
          <a:xfrm>
            <a:off x="1613293" y="1665036"/>
            <a:ext cx="44827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Efficacy by Number of Fully Active Agents in OBR at Wk 52 in Randomized Cohort</a:t>
            </a:r>
          </a:p>
        </p:txBody>
      </p:sp>
      <p:grpSp>
        <p:nvGrpSpPr>
          <p:cNvPr id="11" name="Group 10">
            <a:extLst>
              <a:ext uri="{FF2B5EF4-FFF2-40B4-BE49-F238E27FC236}">
                <a16:creationId xmlns:a16="http://schemas.microsoft.com/office/drawing/2014/main" id="{A3D4F08A-34B9-5C4C-9181-2DB463F1613E}"/>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E8252531-4419-1E40-90CE-7798D22E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6" name="Rectangle 8">
              <a:extLst>
                <a:ext uri="{FF2B5EF4-FFF2-40B4-BE49-F238E27FC236}">
                  <a16:creationId xmlns:a16="http://schemas.microsoft.com/office/drawing/2014/main" id="{9123F9EF-44B3-CA43-96CB-744A2120FEA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cxnSp>
        <p:nvCxnSpPr>
          <p:cNvPr id="17" name="Straight Connector 16">
            <a:extLst>
              <a:ext uri="{FF2B5EF4-FFF2-40B4-BE49-F238E27FC236}">
                <a16:creationId xmlns:a16="http://schemas.microsoft.com/office/drawing/2014/main" id="{5B48F107-32EE-CB42-B83A-9D28FD470725}"/>
              </a:ext>
            </a:extLst>
          </p:cNvPr>
          <p:cNvCxnSpPr/>
          <p:nvPr/>
        </p:nvCxnSpPr>
        <p:spPr bwMode="auto">
          <a:xfrm flipV="1">
            <a:off x="1681640" y="2611449"/>
            <a:ext cx="0" cy="256032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C652320A-C241-2242-8484-2E4FD9DBA10A}"/>
              </a:ext>
            </a:extLst>
          </p:cNvPr>
          <p:cNvCxnSpPr>
            <a:cxnSpLocks/>
          </p:cNvCxnSpPr>
          <p:nvPr/>
        </p:nvCxnSpPr>
        <p:spPr bwMode="auto">
          <a:xfrm flipH="1">
            <a:off x="1617632" y="262160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6DF2D769-ED78-A445-B58C-256250A067FC}"/>
              </a:ext>
            </a:extLst>
          </p:cNvPr>
          <p:cNvCxnSpPr>
            <a:cxnSpLocks/>
          </p:cNvCxnSpPr>
          <p:nvPr/>
        </p:nvCxnSpPr>
        <p:spPr bwMode="auto">
          <a:xfrm flipH="1">
            <a:off x="1617632" y="313164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9E7CB9CE-C034-1D4E-AC6C-0DEC08BB2B37}"/>
              </a:ext>
            </a:extLst>
          </p:cNvPr>
          <p:cNvCxnSpPr>
            <a:cxnSpLocks/>
          </p:cNvCxnSpPr>
          <p:nvPr/>
        </p:nvCxnSpPr>
        <p:spPr bwMode="auto">
          <a:xfrm flipH="1">
            <a:off x="1617632" y="364167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70E84499-C815-0246-B730-6AF89C3A3050}"/>
              </a:ext>
            </a:extLst>
          </p:cNvPr>
          <p:cNvCxnSpPr>
            <a:cxnSpLocks/>
          </p:cNvCxnSpPr>
          <p:nvPr/>
        </p:nvCxnSpPr>
        <p:spPr bwMode="auto">
          <a:xfrm flipH="1">
            <a:off x="1617632" y="415170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9E0C0818-DC86-2E46-BA8C-1424329357E0}"/>
              </a:ext>
            </a:extLst>
          </p:cNvPr>
          <p:cNvCxnSpPr>
            <a:cxnSpLocks/>
          </p:cNvCxnSpPr>
          <p:nvPr/>
        </p:nvCxnSpPr>
        <p:spPr bwMode="auto">
          <a:xfrm flipH="1">
            <a:off x="1617632" y="4661737"/>
            <a:ext cx="64008" cy="0"/>
          </a:xfrm>
          <a:prstGeom prst="line">
            <a:avLst/>
          </a:prstGeom>
          <a:noFill/>
          <a:ln w="28575" cap="flat" cmpd="sng" algn="ctr">
            <a:solidFill>
              <a:schemeClr val="bg1"/>
            </a:solidFill>
            <a:prstDash val="solid"/>
            <a:round/>
            <a:headEnd type="none" w="med" len="med"/>
            <a:tailEnd type="none" w="med" len="med"/>
          </a:ln>
          <a:effectLst/>
        </p:spPr>
      </p:cxnSp>
      <p:sp>
        <p:nvSpPr>
          <p:cNvPr id="23" name="TextBox 22">
            <a:extLst>
              <a:ext uri="{FF2B5EF4-FFF2-40B4-BE49-F238E27FC236}">
                <a16:creationId xmlns:a16="http://schemas.microsoft.com/office/drawing/2014/main" id="{5B6557CB-48DE-CA42-912A-C4F0285C0B40}"/>
              </a:ext>
            </a:extLst>
          </p:cNvPr>
          <p:cNvSpPr txBox="1"/>
          <p:nvPr/>
        </p:nvSpPr>
        <p:spPr bwMode="auto">
          <a:xfrm>
            <a:off x="1120171" y="2444456"/>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100</a:t>
            </a:r>
          </a:p>
        </p:txBody>
      </p:sp>
      <p:sp>
        <p:nvSpPr>
          <p:cNvPr id="24" name="TextBox 23">
            <a:extLst>
              <a:ext uri="{FF2B5EF4-FFF2-40B4-BE49-F238E27FC236}">
                <a16:creationId xmlns:a16="http://schemas.microsoft.com/office/drawing/2014/main" id="{3DACBA3B-E1D6-7C41-B3BD-4B537532806A}"/>
              </a:ext>
            </a:extLst>
          </p:cNvPr>
          <p:cNvSpPr txBox="1"/>
          <p:nvPr/>
        </p:nvSpPr>
        <p:spPr bwMode="auto">
          <a:xfrm>
            <a:off x="1120171" y="2952737"/>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80</a:t>
            </a:r>
          </a:p>
        </p:txBody>
      </p:sp>
      <p:sp>
        <p:nvSpPr>
          <p:cNvPr id="25" name="TextBox 24">
            <a:extLst>
              <a:ext uri="{FF2B5EF4-FFF2-40B4-BE49-F238E27FC236}">
                <a16:creationId xmlns:a16="http://schemas.microsoft.com/office/drawing/2014/main" id="{DD1D9572-98B4-D349-9C59-11C64CEFBB74}"/>
              </a:ext>
            </a:extLst>
          </p:cNvPr>
          <p:cNvSpPr txBox="1"/>
          <p:nvPr/>
        </p:nvSpPr>
        <p:spPr bwMode="auto">
          <a:xfrm>
            <a:off x="1120171" y="3461018"/>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60</a:t>
            </a:r>
          </a:p>
        </p:txBody>
      </p:sp>
      <p:sp>
        <p:nvSpPr>
          <p:cNvPr id="26" name="TextBox 25">
            <a:extLst>
              <a:ext uri="{FF2B5EF4-FFF2-40B4-BE49-F238E27FC236}">
                <a16:creationId xmlns:a16="http://schemas.microsoft.com/office/drawing/2014/main" id="{1854A5FD-4B95-9344-A884-F412B24EB478}"/>
              </a:ext>
            </a:extLst>
          </p:cNvPr>
          <p:cNvSpPr txBox="1"/>
          <p:nvPr/>
        </p:nvSpPr>
        <p:spPr bwMode="auto">
          <a:xfrm>
            <a:off x="1120171" y="3969299"/>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40</a:t>
            </a:r>
          </a:p>
        </p:txBody>
      </p:sp>
      <p:sp>
        <p:nvSpPr>
          <p:cNvPr id="27" name="TextBox 26">
            <a:extLst>
              <a:ext uri="{FF2B5EF4-FFF2-40B4-BE49-F238E27FC236}">
                <a16:creationId xmlns:a16="http://schemas.microsoft.com/office/drawing/2014/main" id="{5139335C-6D8C-3444-9ECA-F68DEE7EC79B}"/>
              </a:ext>
            </a:extLst>
          </p:cNvPr>
          <p:cNvSpPr txBox="1"/>
          <p:nvPr/>
        </p:nvSpPr>
        <p:spPr bwMode="auto">
          <a:xfrm>
            <a:off x="1120171" y="4477580"/>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20</a:t>
            </a:r>
          </a:p>
        </p:txBody>
      </p:sp>
      <p:sp>
        <p:nvSpPr>
          <p:cNvPr id="28" name="TextBox 27">
            <a:extLst>
              <a:ext uri="{FF2B5EF4-FFF2-40B4-BE49-F238E27FC236}">
                <a16:creationId xmlns:a16="http://schemas.microsoft.com/office/drawing/2014/main" id="{7E8D0E15-BF48-994D-9F99-74630E2B800C}"/>
              </a:ext>
            </a:extLst>
          </p:cNvPr>
          <p:cNvSpPr txBox="1"/>
          <p:nvPr/>
        </p:nvSpPr>
        <p:spPr bwMode="auto">
          <a:xfrm>
            <a:off x="1120171" y="4985862"/>
            <a:ext cx="538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29" name="TextBox 28">
            <a:extLst>
              <a:ext uri="{FF2B5EF4-FFF2-40B4-BE49-F238E27FC236}">
                <a16:creationId xmlns:a16="http://schemas.microsoft.com/office/drawing/2014/main" id="{675458E6-05A3-8846-B646-9D9ADC4E9033}"/>
              </a:ext>
            </a:extLst>
          </p:cNvPr>
          <p:cNvSpPr txBox="1"/>
          <p:nvPr/>
        </p:nvSpPr>
        <p:spPr bwMode="auto">
          <a:xfrm rot="16200000">
            <a:off x="-453368" y="3554565"/>
            <a:ext cx="2716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Participants With HIV-1 RNA &lt;50 c/mL (%)</a:t>
            </a:r>
          </a:p>
        </p:txBody>
      </p:sp>
      <p:sp>
        <p:nvSpPr>
          <p:cNvPr id="30" name="TextBox 29">
            <a:extLst>
              <a:ext uri="{FF2B5EF4-FFF2-40B4-BE49-F238E27FC236}">
                <a16:creationId xmlns:a16="http://schemas.microsoft.com/office/drawing/2014/main" id="{B0BC8BA9-9B51-B548-A830-435AC4D84AA9}"/>
              </a:ext>
            </a:extLst>
          </p:cNvPr>
          <p:cNvSpPr txBox="1"/>
          <p:nvPr/>
        </p:nvSpPr>
        <p:spPr bwMode="auto">
          <a:xfrm>
            <a:off x="1927592" y="5205898"/>
            <a:ext cx="123169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31" name="TextBox 30">
            <a:extLst>
              <a:ext uri="{FF2B5EF4-FFF2-40B4-BE49-F238E27FC236}">
                <a16:creationId xmlns:a16="http://schemas.microsoft.com/office/drawing/2014/main" id="{DE4A0C88-4C9E-3D49-8B09-2BBF2E9F182D}"/>
              </a:ext>
            </a:extLst>
          </p:cNvPr>
          <p:cNvSpPr txBox="1"/>
          <p:nvPr/>
        </p:nvSpPr>
        <p:spPr bwMode="auto">
          <a:xfrm>
            <a:off x="3206559" y="5205898"/>
            <a:ext cx="123169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a:t>
            </a:r>
          </a:p>
        </p:txBody>
      </p:sp>
      <p:sp>
        <p:nvSpPr>
          <p:cNvPr id="32" name="TextBox 31">
            <a:extLst>
              <a:ext uri="{FF2B5EF4-FFF2-40B4-BE49-F238E27FC236}">
                <a16:creationId xmlns:a16="http://schemas.microsoft.com/office/drawing/2014/main" id="{19975EC8-0BCC-7444-9CD9-559F8E9C8B4C}"/>
              </a:ext>
            </a:extLst>
          </p:cNvPr>
          <p:cNvSpPr txBox="1"/>
          <p:nvPr/>
        </p:nvSpPr>
        <p:spPr bwMode="auto">
          <a:xfrm>
            <a:off x="4609089" y="5205898"/>
            <a:ext cx="1010650"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34" name="Rectangle 33">
            <a:extLst>
              <a:ext uri="{FF2B5EF4-FFF2-40B4-BE49-F238E27FC236}">
                <a16:creationId xmlns:a16="http://schemas.microsoft.com/office/drawing/2014/main" id="{A10CF4E4-5B5B-E14E-9FF1-AEB763BD469D}"/>
              </a:ext>
            </a:extLst>
          </p:cNvPr>
          <p:cNvSpPr/>
          <p:nvPr/>
        </p:nvSpPr>
        <p:spPr bwMode="auto">
          <a:xfrm>
            <a:off x="2198849" y="3477444"/>
            <a:ext cx="765359" cy="1686973"/>
          </a:xfrm>
          <a:prstGeom prst="rect">
            <a:avLst/>
          </a:prstGeom>
          <a:solidFill>
            <a:srgbClr val="01587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cxnSp>
        <p:nvCxnSpPr>
          <p:cNvPr id="49" name="Straight Connector 48">
            <a:extLst>
              <a:ext uri="{FF2B5EF4-FFF2-40B4-BE49-F238E27FC236}">
                <a16:creationId xmlns:a16="http://schemas.microsoft.com/office/drawing/2014/main" id="{A14598CE-8B65-4B4F-B501-1D49678D6371}"/>
              </a:ext>
            </a:extLst>
          </p:cNvPr>
          <p:cNvCxnSpPr>
            <a:cxnSpLocks/>
          </p:cNvCxnSpPr>
          <p:nvPr/>
        </p:nvCxnSpPr>
        <p:spPr bwMode="auto">
          <a:xfrm>
            <a:off x="2541338" y="517176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2DED4B5C-9151-2D43-AE27-1FA35789365F}"/>
              </a:ext>
            </a:extLst>
          </p:cNvPr>
          <p:cNvCxnSpPr>
            <a:cxnSpLocks/>
          </p:cNvCxnSpPr>
          <p:nvPr/>
        </p:nvCxnSpPr>
        <p:spPr bwMode="auto">
          <a:xfrm>
            <a:off x="3820306" y="517176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C0BE8650-C635-BE40-A929-EC4D1A2EEB90}"/>
              </a:ext>
            </a:extLst>
          </p:cNvPr>
          <p:cNvCxnSpPr>
            <a:cxnSpLocks/>
          </p:cNvCxnSpPr>
          <p:nvPr/>
        </p:nvCxnSpPr>
        <p:spPr bwMode="auto">
          <a:xfrm>
            <a:off x="5099274" y="517176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22C9D64-BB9C-7140-AD1D-FE9A911A59D6}"/>
              </a:ext>
            </a:extLst>
          </p:cNvPr>
          <p:cNvCxnSpPr>
            <a:cxnSpLocks/>
          </p:cNvCxnSpPr>
          <p:nvPr/>
        </p:nvCxnSpPr>
        <p:spPr bwMode="auto">
          <a:xfrm flipH="1">
            <a:off x="1617632" y="5171769"/>
            <a:ext cx="64008" cy="0"/>
          </a:xfrm>
          <a:prstGeom prst="line">
            <a:avLst/>
          </a:prstGeom>
          <a:noFill/>
          <a:ln w="28575" cap="flat" cmpd="sng" algn="ctr">
            <a:solidFill>
              <a:schemeClr val="bg1"/>
            </a:solidFill>
            <a:prstDash val="solid"/>
            <a:round/>
            <a:headEnd type="none" w="med" len="med"/>
            <a:tailEnd type="none" w="med" len="med"/>
          </a:ln>
          <a:effectLst/>
        </p:spPr>
      </p:cxnSp>
      <p:sp>
        <p:nvSpPr>
          <p:cNvPr id="53" name="TextBox 52">
            <a:extLst>
              <a:ext uri="{FF2B5EF4-FFF2-40B4-BE49-F238E27FC236}">
                <a16:creationId xmlns:a16="http://schemas.microsoft.com/office/drawing/2014/main" id="{88B0944D-1EB9-7F40-8403-5EF9E258302D}"/>
              </a:ext>
            </a:extLst>
          </p:cNvPr>
          <p:cNvSpPr txBox="1"/>
          <p:nvPr/>
        </p:nvSpPr>
        <p:spPr bwMode="auto">
          <a:xfrm>
            <a:off x="1679835" y="5541822"/>
            <a:ext cx="4189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No. of Fully Active Agents in OBR</a:t>
            </a:r>
          </a:p>
        </p:txBody>
      </p:sp>
      <p:grpSp>
        <p:nvGrpSpPr>
          <p:cNvPr id="58" name="Group 57">
            <a:extLst>
              <a:ext uri="{FF2B5EF4-FFF2-40B4-BE49-F238E27FC236}">
                <a16:creationId xmlns:a16="http://schemas.microsoft.com/office/drawing/2014/main" id="{DB46550D-52F2-FA49-AEDA-98803DC56D1F}"/>
              </a:ext>
            </a:extLst>
          </p:cNvPr>
          <p:cNvGrpSpPr/>
          <p:nvPr/>
        </p:nvGrpSpPr>
        <p:grpSpPr>
          <a:xfrm>
            <a:off x="2466129" y="2740655"/>
            <a:ext cx="195000" cy="1849962"/>
            <a:chOff x="2052320" y="2740655"/>
            <a:chExt cx="195000" cy="1849962"/>
          </a:xfrm>
        </p:grpSpPr>
        <p:cxnSp>
          <p:nvCxnSpPr>
            <p:cNvPr id="9" name="Straight Connector 8">
              <a:extLst>
                <a:ext uri="{FF2B5EF4-FFF2-40B4-BE49-F238E27FC236}">
                  <a16:creationId xmlns:a16="http://schemas.microsoft.com/office/drawing/2014/main" id="{6C81AB09-9BF4-6B43-A584-D374BC8EA573}"/>
                </a:ext>
              </a:extLst>
            </p:cNvPr>
            <p:cNvCxnSpPr>
              <a:cxnSpLocks/>
            </p:cNvCxnSpPr>
            <p:nvPr/>
          </p:nvCxnSpPr>
          <p:spPr bwMode="auto">
            <a:xfrm>
              <a:off x="2149820" y="2740655"/>
              <a:ext cx="0" cy="1849962"/>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285C2FB-9493-4443-8F3E-6F44430AD547}"/>
                </a:ext>
              </a:extLst>
            </p:cNvPr>
            <p:cNvCxnSpPr>
              <a:cxnSpLocks/>
            </p:cNvCxnSpPr>
            <p:nvPr/>
          </p:nvCxnSpPr>
          <p:spPr bwMode="auto">
            <a:xfrm>
              <a:off x="2052320" y="2753360"/>
              <a:ext cx="195000" cy="0"/>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526A874D-C624-7943-9D85-D0A0EE260639}"/>
                </a:ext>
              </a:extLst>
            </p:cNvPr>
            <p:cNvCxnSpPr>
              <a:cxnSpLocks/>
            </p:cNvCxnSpPr>
            <p:nvPr/>
          </p:nvCxnSpPr>
          <p:spPr bwMode="auto">
            <a:xfrm>
              <a:off x="2052320" y="4590617"/>
              <a:ext cx="195000" cy="0"/>
            </a:xfrm>
            <a:prstGeom prst="line">
              <a:avLst/>
            </a:prstGeom>
            <a:noFill/>
            <a:ln w="28575" cap="flat" cmpd="sng" algn="ctr">
              <a:solidFill>
                <a:schemeClr val="bg1"/>
              </a:solidFill>
              <a:prstDash val="solid"/>
              <a:round/>
              <a:headEnd type="none" w="med" len="med"/>
              <a:tailEnd type="none" w="med" len="med"/>
            </a:ln>
            <a:effectLst/>
          </p:spPr>
        </p:cxnSp>
      </p:grpSp>
      <p:sp>
        <p:nvSpPr>
          <p:cNvPr id="42" name="TextBox 41">
            <a:extLst>
              <a:ext uri="{FF2B5EF4-FFF2-40B4-BE49-F238E27FC236}">
                <a16:creationId xmlns:a16="http://schemas.microsoft.com/office/drawing/2014/main" id="{B2D2999B-8308-5842-BD0C-DF1F3072E831}"/>
              </a:ext>
            </a:extLst>
          </p:cNvPr>
          <p:cNvSpPr txBox="1"/>
          <p:nvPr/>
        </p:nvSpPr>
        <p:spPr bwMode="auto">
          <a:xfrm>
            <a:off x="2294389" y="2421164"/>
            <a:ext cx="538480" cy="338554"/>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67</a:t>
            </a:r>
          </a:p>
        </p:txBody>
      </p:sp>
      <p:sp>
        <p:nvSpPr>
          <p:cNvPr id="59" name="Rectangle 58">
            <a:extLst>
              <a:ext uri="{FF2B5EF4-FFF2-40B4-BE49-F238E27FC236}">
                <a16:creationId xmlns:a16="http://schemas.microsoft.com/office/drawing/2014/main" id="{DEFE7420-B603-7246-8F31-E04EECC0BFCC}"/>
              </a:ext>
            </a:extLst>
          </p:cNvPr>
          <p:cNvSpPr/>
          <p:nvPr/>
        </p:nvSpPr>
        <p:spPr bwMode="auto">
          <a:xfrm>
            <a:off x="3430975" y="3183007"/>
            <a:ext cx="765359" cy="1988759"/>
          </a:xfrm>
          <a:prstGeom prst="rect">
            <a:avLst/>
          </a:prstGeom>
          <a:solidFill>
            <a:srgbClr val="E1471D"/>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nvGrpSpPr>
          <p:cNvPr id="60" name="Group 59">
            <a:extLst>
              <a:ext uri="{FF2B5EF4-FFF2-40B4-BE49-F238E27FC236}">
                <a16:creationId xmlns:a16="http://schemas.microsoft.com/office/drawing/2014/main" id="{8CF0F227-4D50-B043-861C-FA4EECD087F8}"/>
              </a:ext>
            </a:extLst>
          </p:cNvPr>
          <p:cNvGrpSpPr/>
          <p:nvPr/>
        </p:nvGrpSpPr>
        <p:grpSpPr>
          <a:xfrm>
            <a:off x="3715610" y="2747013"/>
            <a:ext cx="195000" cy="1185236"/>
            <a:chOff x="2052320" y="2740655"/>
            <a:chExt cx="195000" cy="1185236"/>
          </a:xfrm>
        </p:grpSpPr>
        <p:cxnSp>
          <p:nvCxnSpPr>
            <p:cNvPr id="61" name="Straight Connector 60">
              <a:extLst>
                <a:ext uri="{FF2B5EF4-FFF2-40B4-BE49-F238E27FC236}">
                  <a16:creationId xmlns:a16="http://schemas.microsoft.com/office/drawing/2014/main" id="{FDA01989-3BF8-F443-8236-9DA3A22CAE4A}"/>
                </a:ext>
              </a:extLst>
            </p:cNvPr>
            <p:cNvCxnSpPr>
              <a:cxnSpLocks/>
            </p:cNvCxnSpPr>
            <p:nvPr/>
          </p:nvCxnSpPr>
          <p:spPr bwMode="auto">
            <a:xfrm>
              <a:off x="2149820" y="2740655"/>
              <a:ext cx="0" cy="1185236"/>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2FBBF5B-D5B3-D643-939E-A6D81A2506AB}"/>
                </a:ext>
              </a:extLst>
            </p:cNvPr>
            <p:cNvCxnSpPr>
              <a:cxnSpLocks/>
            </p:cNvCxnSpPr>
            <p:nvPr/>
          </p:nvCxnSpPr>
          <p:spPr bwMode="auto">
            <a:xfrm>
              <a:off x="2052320" y="2753360"/>
              <a:ext cx="195000"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708DF545-C109-A04D-B169-62C636CB47C2}"/>
                </a:ext>
              </a:extLst>
            </p:cNvPr>
            <p:cNvCxnSpPr>
              <a:cxnSpLocks/>
            </p:cNvCxnSpPr>
            <p:nvPr/>
          </p:nvCxnSpPr>
          <p:spPr bwMode="auto">
            <a:xfrm>
              <a:off x="2052320" y="3925891"/>
              <a:ext cx="195000" cy="0"/>
            </a:xfrm>
            <a:prstGeom prst="line">
              <a:avLst/>
            </a:prstGeom>
            <a:noFill/>
            <a:ln w="28575" cap="flat" cmpd="sng" algn="ctr">
              <a:solidFill>
                <a:schemeClr val="bg1"/>
              </a:solidFill>
              <a:prstDash val="solid"/>
              <a:round/>
              <a:headEnd type="none" w="med" len="med"/>
              <a:tailEnd type="none" w="med" len="med"/>
            </a:ln>
            <a:effectLst/>
          </p:spPr>
        </p:cxnSp>
      </p:grpSp>
      <p:sp>
        <p:nvSpPr>
          <p:cNvPr id="64" name="TextBox 63">
            <a:extLst>
              <a:ext uri="{FF2B5EF4-FFF2-40B4-BE49-F238E27FC236}">
                <a16:creationId xmlns:a16="http://schemas.microsoft.com/office/drawing/2014/main" id="{AA8C62DF-417F-CF49-A7A2-5FAFF6E9D3C5}"/>
              </a:ext>
            </a:extLst>
          </p:cNvPr>
          <p:cNvSpPr txBox="1"/>
          <p:nvPr/>
        </p:nvSpPr>
        <p:spPr bwMode="auto">
          <a:xfrm>
            <a:off x="3543870" y="2433599"/>
            <a:ext cx="538480" cy="338554"/>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79</a:t>
            </a:r>
          </a:p>
        </p:txBody>
      </p:sp>
      <p:sp>
        <p:nvSpPr>
          <p:cNvPr id="66" name="Rectangle 65">
            <a:extLst>
              <a:ext uri="{FF2B5EF4-FFF2-40B4-BE49-F238E27FC236}">
                <a16:creationId xmlns:a16="http://schemas.microsoft.com/office/drawing/2014/main" id="{04C49EA5-559B-D549-B15B-ABECD158C704}"/>
              </a:ext>
            </a:extLst>
          </p:cNvPr>
          <p:cNvSpPr/>
          <p:nvPr/>
        </p:nvSpPr>
        <p:spPr bwMode="auto">
          <a:xfrm>
            <a:off x="4716049" y="2797770"/>
            <a:ext cx="765359" cy="2373998"/>
          </a:xfrm>
          <a:prstGeom prst="rect">
            <a:avLst/>
          </a:prstGeom>
          <a:solidFill>
            <a:srgbClr val="00823B"/>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nvGrpSpPr>
          <p:cNvPr id="67" name="Group 66">
            <a:extLst>
              <a:ext uri="{FF2B5EF4-FFF2-40B4-BE49-F238E27FC236}">
                <a16:creationId xmlns:a16="http://schemas.microsoft.com/office/drawing/2014/main" id="{EAA19F10-9A92-4945-BE4D-F56D922025B8}"/>
              </a:ext>
            </a:extLst>
          </p:cNvPr>
          <p:cNvGrpSpPr/>
          <p:nvPr/>
        </p:nvGrpSpPr>
        <p:grpSpPr>
          <a:xfrm>
            <a:off x="5001229" y="2625952"/>
            <a:ext cx="195000" cy="783916"/>
            <a:chOff x="2052320" y="2740655"/>
            <a:chExt cx="195000" cy="783916"/>
          </a:xfrm>
        </p:grpSpPr>
        <p:cxnSp>
          <p:nvCxnSpPr>
            <p:cNvPr id="68" name="Straight Connector 67">
              <a:extLst>
                <a:ext uri="{FF2B5EF4-FFF2-40B4-BE49-F238E27FC236}">
                  <a16:creationId xmlns:a16="http://schemas.microsoft.com/office/drawing/2014/main" id="{01CADADE-B14F-7344-B02F-B61C2DCB529A}"/>
                </a:ext>
              </a:extLst>
            </p:cNvPr>
            <p:cNvCxnSpPr>
              <a:cxnSpLocks/>
            </p:cNvCxnSpPr>
            <p:nvPr/>
          </p:nvCxnSpPr>
          <p:spPr bwMode="auto">
            <a:xfrm>
              <a:off x="2149820" y="2740655"/>
              <a:ext cx="0" cy="783916"/>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30A0F6DD-46B6-FB4A-9A4D-2CFB425CA24D}"/>
                </a:ext>
              </a:extLst>
            </p:cNvPr>
            <p:cNvCxnSpPr>
              <a:cxnSpLocks/>
            </p:cNvCxnSpPr>
            <p:nvPr/>
          </p:nvCxnSpPr>
          <p:spPr bwMode="auto">
            <a:xfrm>
              <a:off x="2052320" y="2753360"/>
              <a:ext cx="195000"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2720194B-2984-1A41-8147-B9065FCB7611}"/>
                </a:ext>
              </a:extLst>
            </p:cNvPr>
            <p:cNvCxnSpPr>
              <a:cxnSpLocks/>
            </p:cNvCxnSpPr>
            <p:nvPr/>
          </p:nvCxnSpPr>
          <p:spPr bwMode="auto">
            <a:xfrm>
              <a:off x="2052320" y="3524571"/>
              <a:ext cx="195000" cy="0"/>
            </a:xfrm>
            <a:prstGeom prst="line">
              <a:avLst/>
            </a:prstGeom>
            <a:noFill/>
            <a:ln w="28575" cap="flat" cmpd="sng" algn="ctr">
              <a:solidFill>
                <a:schemeClr val="bg1"/>
              </a:solidFill>
              <a:prstDash val="solid"/>
              <a:round/>
              <a:headEnd type="none" w="med" len="med"/>
              <a:tailEnd type="none" w="med" len="med"/>
            </a:ln>
            <a:effectLst/>
          </p:spPr>
        </p:cxnSp>
      </p:grpSp>
      <p:sp>
        <p:nvSpPr>
          <p:cNvPr id="71" name="TextBox 70">
            <a:extLst>
              <a:ext uri="{FF2B5EF4-FFF2-40B4-BE49-F238E27FC236}">
                <a16:creationId xmlns:a16="http://schemas.microsoft.com/office/drawing/2014/main" id="{656E6379-DEA1-054E-AD02-F3E9969A22D6}"/>
              </a:ext>
            </a:extLst>
          </p:cNvPr>
          <p:cNvSpPr txBox="1"/>
          <p:nvPr/>
        </p:nvSpPr>
        <p:spPr bwMode="auto">
          <a:xfrm>
            <a:off x="4829489" y="2273910"/>
            <a:ext cx="538480" cy="338554"/>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94</a:t>
            </a:r>
          </a:p>
        </p:txBody>
      </p:sp>
      <p:sp>
        <p:nvSpPr>
          <p:cNvPr id="73" name="TextBox 72">
            <a:extLst>
              <a:ext uri="{FF2B5EF4-FFF2-40B4-BE49-F238E27FC236}">
                <a16:creationId xmlns:a16="http://schemas.microsoft.com/office/drawing/2014/main" id="{B6BF91EE-66DE-494C-8EA0-71BFE5E47C2A}"/>
              </a:ext>
            </a:extLst>
          </p:cNvPr>
          <p:cNvSpPr txBox="1"/>
          <p:nvPr/>
        </p:nvSpPr>
        <p:spPr bwMode="auto">
          <a:xfrm>
            <a:off x="1966109" y="4830136"/>
            <a:ext cx="123169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pitchFamily="34" charset="0"/>
                <a:ea typeface="+mn-ea"/>
                <a:cs typeface="+mn-cs"/>
              </a:rPr>
              <a:t>4/6</a:t>
            </a:r>
          </a:p>
        </p:txBody>
      </p:sp>
      <p:sp>
        <p:nvSpPr>
          <p:cNvPr id="74" name="TextBox 73">
            <a:extLst>
              <a:ext uri="{FF2B5EF4-FFF2-40B4-BE49-F238E27FC236}">
                <a16:creationId xmlns:a16="http://schemas.microsoft.com/office/drawing/2014/main" id="{64607E50-CD24-F24C-B4FA-14734F2F3AF5}"/>
              </a:ext>
            </a:extLst>
          </p:cNvPr>
          <p:cNvSpPr txBox="1"/>
          <p:nvPr/>
        </p:nvSpPr>
        <p:spPr bwMode="auto">
          <a:xfrm>
            <a:off x="3189692" y="4812334"/>
            <a:ext cx="123169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a:ln>
                  <a:noFill/>
                </a:ln>
                <a:effectLst/>
                <a:uLnTx/>
                <a:uFillTx/>
                <a:latin typeface="Calibri" panose="020F0502020204030204" pitchFamily="34" charset="0"/>
                <a:ea typeface="+mn-ea"/>
                <a:cs typeface="+mn-cs"/>
              </a:rPr>
              <a:t>11/14</a:t>
            </a:r>
          </a:p>
        </p:txBody>
      </p:sp>
      <p:sp>
        <p:nvSpPr>
          <p:cNvPr id="75" name="TextBox 74">
            <a:extLst>
              <a:ext uri="{FF2B5EF4-FFF2-40B4-BE49-F238E27FC236}">
                <a16:creationId xmlns:a16="http://schemas.microsoft.com/office/drawing/2014/main" id="{5506AFD8-A0EC-5A42-BCB3-A53DE2F225DE}"/>
              </a:ext>
            </a:extLst>
          </p:cNvPr>
          <p:cNvSpPr txBox="1"/>
          <p:nvPr/>
        </p:nvSpPr>
        <p:spPr bwMode="auto">
          <a:xfrm>
            <a:off x="4489934" y="4812334"/>
            <a:ext cx="123169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15/16</a:t>
            </a:r>
          </a:p>
        </p:txBody>
      </p:sp>
      <p:cxnSp>
        <p:nvCxnSpPr>
          <p:cNvPr id="48" name="Straight Connector 47">
            <a:extLst>
              <a:ext uri="{FF2B5EF4-FFF2-40B4-BE49-F238E27FC236}">
                <a16:creationId xmlns:a16="http://schemas.microsoft.com/office/drawing/2014/main" id="{A9ABF505-C089-F944-8DEF-054E21602E2E}"/>
              </a:ext>
            </a:extLst>
          </p:cNvPr>
          <p:cNvCxnSpPr>
            <a:cxnSpLocks/>
          </p:cNvCxnSpPr>
          <p:nvPr/>
        </p:nvCxnSpPr>
        <p:spPr bwMode="auto">
          <a:xfrm>
            <a:off x="1658434" y="5171769"/>
            <a:ext cx="4333215" cy="0"/>
          </a:xfrm>
          <a:prstGeom prst="line">
            <a:avLst/>
          </a:prstGeom>
          <a:noFill/>
          <a:ln w="2857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2624471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D2BF-BC02-59A4-63CE-42D53A41CD2D}"/>
              </a:ext>
            </a:extLst>
          </p:cNvPr>
          <p:cNvSpPr>
            <a:spLocks noGrp="1"/>
          </p:cNvSpPr>
          <p:nvPr>
            <p:ph type="title"/>
          </p:nvPr>
        </p:nvSpPr>
        <p:spPr/>
        <p:txBody>
          <a:bodyPr/>
          <a:lstStyle/>
          <a:p>
            <a:r>
              <a:rPr lang="en-US" dirty="0"/>
              <a:t>Lenacapavir ISRs in CAPELLA and CALIBRATE Studies</a:t>
            </a:r>
          </a:p>
        </p:txBody>
      </p:sp>
      <p:sp>
        <p:nvSpPr>
          <p:cNvPr id="8" name="Content Placeholder 7">
            <a:extLst>
              <a:ext uri="{FF2B5EF4-FFF2-40B4-BE49-F238E27FC236}">
                <a16:creationId xmlns:a16="http://schemas.microsoft.com/office/drawing/2014/main" id="{DDB2BEBD-0A67-1D5A-AE5B-07792D2237E3}"/>
              </a:ext>
            </a:extLst>
          </p:cNvPr>
          <p:cNvSpPr>
            <a:spLocks noGrp="1"/>
          </p:cNvSpPr>
          <p:nvPr>
            <p:ph sz="half" idx="1"/>
          </p:nvPr>
        </p:nvSpPr>
        <p:spPr/>
        <p:txBody>
          <a:bodyPr/>
          <a:lstStyle/>
          <a:p>
            <a:r>
              <a:rPr lang="en-US" sz="2400" dirty="0"/>
              <a:t>ISRs occurred in ~10%-30% of participants receiving SC LEN in the CAPELLA and CALIBRATE studies</a:t>
            </a:r>
          </a:p>
          <a:p>
            <a:pPr lvl="1"/>
            <a:r>
              <a:rPr lang="en-US" sz="2200" dirty="0"/>
              <a:t>Most were grade 1/2</a:t>
            </a:r>
          </a:p>
          <a:p>
            <a:r>
              <a:rPr lang="en-US" sz="2400" dirty="0"/>
              <a:t>Incidence was less common after the second injection</a:t>
            </a:r>
          </a:p>
          <a:p>
            <a:pPr marL="285750" marR="0" lvl="0" indent="-285750" algn="l" defTabSz="914400" rtl="0" eaLnBrk="1" fontAlgn="auto" latinLnBrk="0" hangingPunct="1">
              <a:lnSpc>
                <a:spcPct val="100000"/>
              </a:lnSpc>
              <a:spcBef>
                <a:spcPct val="50000"/>
              </a:spcBef>
              <a:spcAft>
                <a:spcPct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 discontinuations due to ISRs (1/72 in CAPELLA and 3/103 in CALIBRATE)</a:t>
            </a:r>
          </a:p>
          <a:p>
            <a:pPr marL="800100" marR="0" lvl="1" indent="-342900" algn="l" defTabSz="914400" rtl="0" eaLnBrk="1" fontAlgn="auto" latinLnBrk="0" hangingPunct="1">
              <a:lnSpc>
                <a:spcPct val="100000"/>
              </a:lnSpc>
              <a:spcBef>
                <a:spcPct val="5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All were grade 1</a:t>
            </a:r>
          </a:p>
          <a:p>
            <a:pPr marL="0" indent="0">
              <a:buNone/>
            </a:pPr>
            <a:endParaRPr lang="en-US" sz="2400" dirty="0"/>
          </a:p>
        </p:txBody>
      </p:sp>
      <p:sp>
        <p:nvSpPr>
          <p:cNvPr id="7" name="TextBox 6">
            <a:extLst>
              <a:ext uri="{FF2B5EF4-FFF2-40B4-BE49-F238E27FC236}">
                <a16:creationId xmlns:a16="http://schemas.microsoft.com/office/drawing/2014/main" id="{CA4E1C7D-D088-776B-3552-79BAF66E3C5B}"/>
              </a:ext>
            </a:extLst>
          </p:cNvPr>
          <p:cNvSpPr txBox="1"/>
          <p:nvPr/>
        </p:nvSpPr>
        <p:spPr bwMode="auto">
          <a:xfrm>
            <a:off x="429940" y="6413188"/>
            <a:ext cx="22481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Kumar. AIDS 2022. Abstr EPB184.</a:t>
            </a:r>
          </a:p>
        </p:txBody>
      </p:sp>
      <p:graphicFrame>
        <p:nvGraphicFramePr>
          <p:cNvPr id="12" name="Content Placeholder 5">
            <a:extLst>
              <a:ext uri="{FF2B5EF4-FFF2-40B4-BE49-F238E27FC236}">
                <a16:creationId xmlns:a16="http://schemas.microsoft.com/office/drawing/2014/main" id="{9930569B-B470-9D73-096F-34FAB2B8B484}"/>
              </a:ext>
            </a:extLst>
          </p:cNvPr>
          <p:cNvGraphicFramePr>
            <a:graphicFrameLocks/>
          </p:cNvGraphicFramePr>
          <p:nvPr>
            <p:extLst>
              <p:ext uri="{D42A27DB-BD31-4B8C-83A1-F6EECF244321}">
                <p14:modId xmlns:p14="http://schemas.microsoft.com/office/powerpoint/2010/main" val="2850244071"/>
              </p:ext>
            </p:extLst>
          </p:nvPr>
        </p:nvGraphicFramePr>
        <p:xfrm>
          <a:off x="6201782" y="1608138"/>
          <a:ext cx="5266318" cy="1849048"/>
        </p:xfrm>
        <a:graphic>
          <a:graphicData uri="http://schemas.openxmlformats.org/drawingml/2006/table">
            <a:tbl>
              <a:tblPr firstRow="1" firstCol="1" bandRow="1">
                <a:tableStyleId>{5C22544A-7EE6-4342-B048-85BDC9FD1C3A}</a:tableStyleId>
              </a:tblPr>
              <a:tblGrid>
                <a:gridCol w="2009026">
                  <a:extLst>
                    <a:ext uri="{9D8B030D-6E8A-4147-A177-3AD203B41FA5}">
                      <a16:colId xmlns:a16="http://schemas.microsoft.com/office/drawing/2014/main" val="3310157934"/>
                    </a:ext>
                  </a:extLst>
                </a:gridCol>
                <a:gridCol w="1628646">
                  <a:extLst>
                    <a:ext uri="{9D8B030D-6E8A-4147-A177-3AD203B41FA5}">
                      <a16:colId xmlns:a16="http://schemas.microsoft.com/office/drawing/2014/main" val="2040107701"/>
                    </a:ext>
                  </a:extLst>
                </a:gridCol>
                <a:gridCol w="1628646">
                  <a:extLst>
                    <a:ext uri="{9D8B030D-6E8A-4147-A177-3AD203B41FA5}">
                      <a16:colId xmlns:a16="http://schemas.microsoft.com/office/drawing/2014/main" val="3904456851"/>
                    </a:ext>
                  </a:extLst>
                </a:gridCol>
              </a:tblGrid>
              <a:tr h="532053">
                <a:tc>
                  <a:txBody>
                    <a:bodyPr/>
                    <a:lstStyle/>
                    <a:p>
                      <a:pPr marL="0" marR="0" lvl="0" indent="0" algn="l" defTabSz="1219170" rtl="0" eaLnBrk="1" fontAlgn="auto" latinLnBrk="0" hangingPunct="1">
                        <a:lnSpc>
                          <a:spcPct val="107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Median ISR Duration, Days (Q1, Q3)</a:t>
                      </a:r>
                    </a:p>
                  </a:txBody>
                  <a:tcPr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ct val="100000"/>
                        </a:lnSpc>
                        <a:spcAft>
                          <a:spcPts val="0"/>
                        </a:spcAft>
                      </a:pPr>
                      <a:r>
                        <a:rPr lang="en-US" sz="1600" b="1" kern="1200" noProof="0" dirty="0">
                          <a:solidFill>
                            <a:schemeClr val="tx1"/>
                          </a:solidFill>
                          <a:effectLst/>
                          <a:latin typeface="Calibri" panose="020F0502020204030204" pitchFamily="34" charset="0"/>
                          <a:cs typeface="Calibri" panose="020F0502020204030204" pitchFamily="34" charset="0"/>
                        </a:rPr>
                        <a:t>CAPELLA</a:t>
                      </a:r>
                      <a:br>
                        <a:rPr lang="en-US" sz="1600" b="1" kern="1200" noProof="0" dirty="0">
                          <a:solidFill>
                            <a:schemeClr val="tx1"/>
                          </a:solidFill>
                          <a:effectLst/>
                          <a:latin typeface="Calibri" panose="020F0502020204030204" pitchFamily="34" charset="0"/>
                          <a:cs typeface="Calibri" panose="020F0502020204030204" pitchFamily="34" charset="0"/>
                        </a:rPr>
                      </a:br>
                      <a:r>
                        <a:rPr lang="en-US" sz="1600" b="1" kern="1200" noProof="0" dirty="0">
                          <a:solidFill>
                            <a:schemeClr val="tx1"/>
                          </a:solidFill>
                          <a:effectLst/>
                          <a:latin typeface="Calibri" panose="020F0502020204030204" pitchFamily="34" charset="0"/>
                          <a:cs typeface="Calibri" panose="020F0502020204030204" pitchFamily="34" charset="0"/>
                        </a:rPr>
                        <a:t>(N = 72)</a:t>
                      </a:r>
                      <a:endParaRPr lang="en-US" sz="1600" b="1"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ct val="100000"/>
                        </a:lnSpc>
                        <a:spcAft>
                          <a:spcPts val="0"/>
                        </a:spcAft>
                      </a:pPr>
                      <a:r>
                        <a:rPr lang="en-US" sz="1600" b="1"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CALIBRATE</a:t>
                      </a:r>
                    </a:p>
                    <a:p>
                      <a:pPr algn="ctr">
                        <a:lnSpc>
                          <a:spcPct val="100000"/>
                        </a:lnSpc>
                        <a:spcAft>
                          <a:spcPts val="0"/>
                        </a:spcAft>
                      </a:pPr>
                      <a:r>
                        <a:rPr lang="en-US" sz="1600" b="1"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 = 105)</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988609854"/>
                  </a:ext>
                </a:extLst>
              </a:tr>
              <a:tr h="227862">
                <a:tc>
                  <a:txBody>
                    <a:bodyPr/>
                    <a:lstStyle/>
                    <a:p>
                      <a:r>
                        <a:rPr lang="en-US" sz="16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Swelling</a:t>
                      </a:r>
                      <a:endParaRPr lang="en-GB" sz="16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90000" marR="6858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10 (4, 21)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10 (5, 30)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78376213"/>
                  </a:ext>
                </a:extLst>
              </a:tr>
              <a:tr h="237782">
                <a:tc>
                  <a:txBody>
                    <a:bodyPr/>
                    <a:lstStyle/>
                    <a:p>
                      <a:r>
                        <a:rPr lang="en-GB" sz="16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Erythema</a:t>
                      </a:r>
                    </a:p>
                  </a:txBody>
                  <a:tcPr marL="90000" marR="6858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6 (3, 8)</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 (2, 11)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39091618"/>
                  </a:ext>
                </a:extLst>
              </a:tr>
              <a:tr h="237782">
                <a:tc>
                  <a:txBody>
                    <a:bodyPr/>
                    <a:lstStyle/>
                    <a:p>
                      <a:pPr marL="3175" indent="-3175"/>
                      <a:r>
                        <a:rPr lang="en-GB" sz="1600" b="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Pain</a:t>
                      </a:r>
                    </a:p>
                  </a:txBody>
                  <a:tcPr marL="90000" marR="6858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(1, 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 (1, 9)</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686252428"/>
                  </a:ext>
                </a:extLst>
              </a:tr>
              <a:tr h="237782">
                <a:tc>
                  <a:txBody>
                    <a:bodyPr/>
                    <a:lstStyle/>
                    <a:p>
                      <a:pPr marL="3175" indent="-3175"/>
                      <a:r>
                        <a:rPr lang="en-GB" sz="1600" b="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Nodule</a:t>
                      </a:r>
                    </a:p>
                  </a:txBody>
                  <a:tcPr marL="90000" marR="6858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235 (72, 422)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301 (140, 369)</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153310263"/>
                  </a:ext>
                </a:extLst>
              </a:tr>
              <a:tr h="237782">
                <a:tc>
                  <a:txBody>
                    <a:bodyPr/>
                    <a:lstStyle/>
                    <a:p>
                      <a:pPr marL="3175" indent="-3175"/>
                      <a:r>
                        <a:rPr lang="en-GB" sz="1600" b="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Induration</a:t>
                      </a:r>
                    </a:p>
                  </a:txBody>
                  <a:tcPr marL="90000" marR="6858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99 (22, 224)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lnSpc>
                          <a:spcPct val="107000"/>
                        </a:lnSpc>
                        <a:spcAft>
                          <a:spcPts val="0"/>
                        </a:spcAft>
                      </a:pPr>
                      <a:r>
                        <a:rPr lang="en-US" sz="1600"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213 (143, 445)</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699789704"/>
                  </a:ext>
                </a:extLst>
              </a:tr>
            </a:tbl>
          </a:graphicData>
        </a:graphic>
      </p:graphicFrame>
      <p:sp>
        <p:nvSpPr>
          <p:cNvPr id="3" name="TextBox 2">
            <a:extLst>
              <a:ext uri="{FF2B5EF4-FFF2-40B4-BE49-F238E27FC236}">
                <a16:creationId xmlns:a16="http://schemas.microsoft.com/office/drawing/2014/main" id="{2BA43E10-7A50-E663-65DB-65CB9397D2F4}"/>
              </a:ext>
            </a:extLst>
          </p:cNvPr>
          <p:cNvSpPr txBox="1"/>
          <p:nvPr/>
        </p:nvSpPr>
        <p:spPr bwMode="auto">
          <a:xfrm>
            <a:off x="6288287" y="3667512"/>
            <a:ext cx="53973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342900" marR="0" lvl="0" indent="-342900" algn="l" defTabSz="914400" rtl="0" eaLnBrk="1" fontAlgn="auto" latinLnBrk="0" hangingPunct="1">
              <a:lnSpc>
                <a:spcPct val="100000"/>
              </a:lnSpc>
              <a:spcBef>
                <a:spcPct val="50000"/>
              </a:spcBef>
              <a:spcAft>
                <a:spcPct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Histopathology of biopsied injection sites points to foreign body reaction </a:t>
            </a:r>
          </a:p>
        </p:txBody>
      </p:sp>
    </p:spTree>
    <p:extLst>
      <p:ext uri="{BB962C8B-B14F-4D97-AF65-F5344CB8AC3E}">
        <p14:creationId xmlns:p14="http://schemas.microsoft.com/office/powerpoint/2010/main" val="3430351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FCCD3-90DB-242C-C140-5DACA322C481}"/>
              </a:ext>
            </a:extLst>
          </p:cNvPr>
          <p:cNvSpPr>
            <a:spLocks noGrp="1"/>
          </p:cNvSpPr>
          <p:nvPr>
            <p:ph type="title"/>
          </p:nvPr>
        </p:nvSpPr>
        <p:spPr/>
        <p:txBody>
          <a:bodyPr/>
          <a:lstStyle/>
          <a:p>
            <a:r>
              <a:rPr lang="en-US" dirty="0"/>
              <a:t>Key Points for Heavily Treatment–Experienced Patients</a:t>
            </a:r>
          </a:p>
        </p:txBody>
      </p:sp>
      <p:sp>
        <p:nvSpPr>
          <p:cNvPr id="6" name="Content Placeholder 5">
            <a:extLst>
              <a:ext uri="{FF2B5EF4-FFF2-40B4-BE49-F238E27FC236}">
                <a16:creationId xmlns:a16="http://schemas.microsoft.com/office/drawing/2014/main" id="{B1BA42A0-C655-0CA4-C315-2D3F20651ABC}"/>
              </a:ext>
            </a:extLst>
          </p:cNvPr>
          <p:cNvSpPr>
            <a:spLocks noGrp="1"/>
          </p:cNvSpPr>
          <p:nvPr>
            <p:ph idx="1"/>
          </p:nvPr>
        </p:nvSpPr>
        <p:spPr/>
        <p:txBody>
          <a:body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Heavily treatment–experienced patients are relatively uncommon in the current era</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These individuals typically have multiclass-resistant virus and do not have fully active high barrier drugs to include in their regimen</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This setting calls for careful review of measured or inferred viral resistance and establishing which available drugs are likely to be fully and partially active</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The next regimen in these cases should attempt to include at least 2 and preferably 3 fully active drugs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Management of such patients often requires consultation with an expert</a:t>
            </a:r>
          </a:p>
          <a:p>
            <a:endParaRPr lang="en-US" dirty="0"/>
          </a:p>
        </p:txBody>
      </p:sp>
    </p:spTree>
    <p:extLst>
      <p:ext uri="{BB962C8B-B14F-4D97-AF65-F5344CB8AC3E}">
        <p14:creationId xmlns:p14="http://schemas.microsoft.com/office/powerpoint/2010/main" val="3066660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CC5F-D407-6F57-1D3E-2FBA997C74E8}"/>
              </a:ext>
            </a:extLst>
          </p:cNvPr>
          <p:cNvSpPr>
            <a:spLocks noGrp="1"/>
          </p:cNvSpPr>
          <p:nvPr>
            <p:ph type="title"/>
          </p:nvPr>
        </p:nvSpPr>
        <p:spPr/>
        <p:txBody>
          <a:bodyPr/>
          <a:lstStyle/>
          <a:p>
            <a:r>
              <a:rPr lang="en-US" dirty="0"/>
              <a:t>Switch With Virologic Suppression and</a:t>
            </a:r>
            <a:br>
              <a:rPr lang="en-US" dirty="0"/>
            </a:br>
            <a:r>
              <a:rPr lang="en-US" dirty="0"/>
              <a:t> Underlying Resistance</a:t>
            </a:r>
          </a:p>
        </p:txBody>
      </p:sp>
    </p:spTree>
    <p:extLst>
      <p:ext uri="{BB962C8B-B14F-4D97-AF65-F5344CB8AC3E}">
        <p14:creationId xmlns:p14="http://schemas.microsoft.com/office/powerpoint/2010/main" val="717471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C430-DF8C-4569-B986-1ECA536CDFD5}"/>
              </a:ext>
            </a:extLst>
          </p:cNvPr>
          <p:cNvSpPr>
            <a:spLocks noGrp="1"/>
          </p:cNvSpPr>
          <p:nvPr>
            <p:ph type="title"/>
          </p:nvPr>
        </p:nvSpPr>
        <p:spPr/>
        <p:txBody>
          <a:bodyPr/>
          <a:lstStyle/>
          <a:p>
            <a:r>
              <a:rPr lang="en-US" dirty="0"/>
              <a:t>DHHS Guidelines: Recommendations on </a:t>
            </a:r>
            <a:br>
              <a:rPr lang="en-US" dirty="0"/>
            </a:br>
            <a:r>
              <a:rPr lang="en-US" dirty="0"/>
              <a:t>Proviral DNA Genotyping</a:t>
            </a:r>
          </a:p>
        </p:txBody>
      </p:sp>
      <p:sp>
        <p:nvSpPr>
          <p:cNvPr id="3" name="Content Placeholder 2">
            <a:extLst>
              <a:ext uri="{FF2B5EF4-FFF2-40B4-BE49-F238E27FC236}">
                <a16:creationId xmlns:a16="http://schemas.microsoft.com/office/drawing/2014/main" id="{9EE26728-C647-459F-A915-11EFAB22177E}"/>
              </a:ext>
            </a:extLst>
          </p:cNvPr>
          <p:cNvSpPr>
            <a:spLocks noGrp="1"/>
          </p:cNvSpPr>
          <p:nvPr>
            <p:ph idx="1"/>
          </p:nvPr>
        </p:nvSpPr>
        <p:spPr>
          <a:xfrm>
            <a:off x="604675" y="1513047"/>
            <a:ext cx="10872445" cy="4650686"/>
          </a:xfrm>
        </p:spPr>
        <p:txBody>
          <a:bodyPr/>
          <a:lstStyle/>
          <a:p>
            <a:r>
              <a:rPr lang="en-US" sz="2400" dirty="0"/>
              <a:t>Proviral DNA genotyping </a:t>
            </a:r>
            <a:r>
              <a:rPr lang="en-US" sz="2400" b="1" i="1" dirty="0">
                <a:solidFill>
                  <a:schemeClr val="accent3"/>
                </a:solidFill>
              </a:rPr>
              <a:t>can be considered </a:t>
            </a:r>
            <a:r>
              <a:rPr lang="en-US" sz="2400" dirty="0"/>
              <a:t>for individuals with suppressed HIV-1 RNA, particularly if complex or semicomplex preexisting resistance is suspected</a:t>
            </a:r>
            <a:endParaRPr lang="en-US" sz="2400" i="1" dirty="0"/>
          </a:p>
          <a:p>
            <a:endParaRPr lang="en-US" sz="2400" dirty="0"/>
          </a:p>
          <a:p>
            <a:endParaRPr lang="en-US" sz="2400" dirty="0"/>
          </a:p>
          <a:p>
            <a:pPr marL="0" indent="0">
              <a:buNone/>
            </a:pPr>
            <a:endParaRPr lang="en-US" sz="2400" dirty="0"/>
          </a:p>
          <a:p>
            <a:r>
              <a:rPr lang="en-US" sz="2400" dirty="0"/>
              <a:t>Interpret results with caution</a:t>
            </a:r>
          </a:p>
          <a:p>
            <a:pPr lvl="1"/>
            <a:r>
              <a:rPr lang="en-US" sz="2200" b="1" i="1" dirty="0">
                <a:solidFill>
                  <a:schemeClr val="accent3"/>
                </a:solidFill>
              </a:rPr>
              <a:t>Presence</a:t>
            </a:r>
            <a:r>
              <a:rPr lang="en-US" sz="2200" dirty="0"/>
              <a:t> of mutations </a:t>
            </a:r>
            <a:r>
              <a:rPr lang="en-US" sz="2200" b="1" i="1" dirty="0">
                <a:solidFill>
                  <a:schemeClr val="accent3"/>
                </a:solidFill>
              </a:rPr>
              <a:t>rules in resistance/rules out susceptibility</a:t>
            </a:r>
          </a:p>
          <a:p>
            <a:pPr lvl="1"/>
            <a:r>
              <a:rPr lang="en-US" sz="2200" b="1" i="1" dirty="0">
                <a:solidFill>
                  <a:schemeClr val="accent3"/>
                </a:solidFill>
              </a:rPr>
              <a:t>Absence</a:t>
            </a:r>
            <a:r>
              <a:rPr lang="en-US" sz="2200" b="1" dirty="0">
                <a:solidFill>
                  <a:schemeClr val="accent3"/>
                </a:solidFill>
              </a:rPr>
              <a:t> </a:t>
            </a:r>
            <a:r>
              <a:rPr lang="en-US" sz="2200" dirty="0"/>
              <a:t>of mutations </a:t>
            </a:r>
            <a:r>
              <a:rPr lang="en-US" sz="2200" b="1" i="1" dirty="0">
                <a:solidFill>
                  <a:schemeClr val="accent3"/>
                </a:solidFill>
              </a:rPr>
              <a:t>does not necessarily rule out resistance/does not ensure susceptibility</a:t>
            </a:r>
            <a:endParaRPr lang="en-US" sz="2200" b="1" i="1" dirty="0">
              <a:solidFill>
                <a:schemeClr val="accent3"/>
              </a:solidFill>
              <a:highlight>
                <a:srgbClr val="FFFF00"/>
              </a:highlight>
            </a:endParaRPr>
          </a:p>
        </p:txBody>
      </p:sp>
      <p:sp>
        <p:nvSpPr>
          <p:cNvPr id="4" name="TextBox 3">
            <a:extLst>
              <a:ext uri="{FF2B5EF4-FFF2-40B4-BE49-F238E27FC236}">
                <a16:creationId xmlns:a16="http://schemas.microsoft.com/office/drawing/2014/main" id="{4BD2ED76-731B-4ABF-BEDA-A46FE45CC0B3}"/>
              </a:ext>
            </a:extLst>
          </p:cNvPr>
          <p:cNvSpPr txBox="1"/>
          <p:nvPr/>
        </p:nvSpPr>
        <p:spPr bwMode="auto">
          <a:xfrm>
            <a:off x="2079776" y="2346831"/>
            <a:ext cx="8035962" cy="1569660"/>
          </a:xfrm>
          <a:prstGeom prst="rect">
            <a:avLst/>
          </a:prstGeom>
          <a:solidFill>
            <a:schemeClr val="accent2"/>
          </a:solidFill>
          <a:ln>
            <a:noFill/>
          </a:ln>
        </p:spPr>
        <p:txBody>
          <a:bodyPr wrap="square" rtlCol="0">
            <a:spAutoFit/>
          </a:bodyPr>
          <a:lstStyle/>
          <a:p>
            <a:pPr algn="ctr">
              <a:spcBef>
                <a:spcPct val="50000"/>
              </a:spcBef>
              <a:spcAft>
                <a:spcPct val="0"/>
              </a:spcAft>
            </a:pPr>
            <a:r>
              <a:rPr lang="en-US" sz="2400" b="1" i="1" dirty="0">
                <a:latin typeface="Calibri" panose="020F0502020204030204" pitchFamily="34" charset="0"/>
              </a:rPr>
              <a:t>“… for individuals who have experienced multiple prior failures, a prolonged history of prior ARV regimens, and/or for whom genotypic resistance test results are not available, it may be appropriate to utilize proviral DNA genotypic testing”</a:t>
            </a:r>
          </a:p>
        </p:txBody>
      </p:sp>
      <p:grpSp>
        <p:nvGrpSpPr>
          <p:cNvPr id="10" name="Group 9">
            <a:extLst>
              <a:ext uri="{FF2B5EF4-FFF2-40B4-BE49-F238E27FC236}">
                <a16:creationId xmlns:a16="http://schemas.microsoft.com/office/drawing/2014/main" id="{BDD4BC38-A0CE-9C03-0E03-493419F6D808}"/>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1C6BC422-5D2B-E41F-F677-B1CF4CA299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BC308178-E55E-6A68-78E4-BED7348739CD}"/>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
        <p:nvSpPr>
          <p:cNvPr id="13" name="Text Box 15">
            <a:extLst>
              <a:ext uri="{FF2B5EF4-FFF2-40B4-BE49-F238E27FC236}">
                <a16:creationId xmlns:a16="http://schemas.microsoft.com/office/drawing/2014/main" id="{4DE8DA26-FACB-41C8-365A-7DA5C59FBBBD}"/>
              </a:ext>
            </a:extLst>
          </p:cNvPr>
          <p:cNvSpPr txBox="1">
            <a:spLocks noChangeArrowheads="1"/>
          </p:cNvSpPr>
          <p:nvPr/>
        </p:nvSpPr>
        <p:spPr bwMode="auto">
          <a:xfrm>
            <a:off x="412751" y="6421573"/>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p>
        </p:txBody>
      </p:sp>
    </p:spTree>
    <p:extLst>
      <p:ext uri="{BB962C8B-B14F-4D97-AF65-F5344CB8AC3E}">
        <p14:creationId xmlns:p14="http://schemas.microsoft.com/office/powerpoint/2010/main" val="2488113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64AD90-A82E-42F4-BB57-46FC69C9390C}"/>
              </a:ext>
            </a:extLst>
          </p:cNvPr>
          <p:cNvSpPr>
            <a:spLocks noGrp="1"/>
          </p:cNvSpPr>
          <p:nvPr>
            <p:ph type="title"/>
          </p:nvPr>
        </p:nvSpPr>
        <p:spPr/>
        <p:txBody>
          <a:bodyPr/>
          <a:lstStyle/>
          <a:p>
            <a:r>
              <a:rPr lang="en-US" altLang="en-US" dirty="0"/>
              <a:t>Considerations When Switching Regimens in </a:t>
            </a:r>
            <a:br>
              <a:rPr lang="en-US" altLang="en-US" dirty="0"/>
            </a:br>
            <a:r>
              <a:rPr lang="en-US" altLang="en-US" dirty="0"/>
              <a:t>Virologically Suppressed Patients</a:t>
            </a:r>
          </a:p>
        </p:txBody>
      </p:sp>
      <p:sp>
        <p:nvSpPr>
          <p:cNvPr id="3" name="Content Placeholder 1">
            <a:extLst>
              <a:ext uri="{FF2B5EF4-FFF2-40B4-BE49-F238E27FC236}">
                <a16:creationId xmlns:a16="http://schemas.microsoft.com/office/drawing/2014/main" id="{1A4312D9-9BE4-46D0-BCA7-1DC7461A8FCC}"/>
              </a:ext>
            </a:extLst>
          </p:cNvPr>
          <p:cNvSpPr txBox="1">
            <a:spLocks/>
          </p:cNvSpPr>
          <p:nvPr/>
        </p:nvSpPr>
        <p:spPr>
          <a:xfrm>
            <a:off x="6224127" y="3615098"/>
            <a:ext cx="5510674" cy="2519001"/>
          </a:xfrm>
          <a:prstGeom prst="rect">
            <a:avLst/>
          </a:prstGeom>
          <a:solidFill>
            <a:schemeClr val="accent3"/>
          </a:solidFill>
          <a:ln>
            <a:solidFill>
              <a:schemeClr val="accent3"/>
            </a:solidFill>
          </a:ln>
        </p:spPr>
        <p:txBody>
          <a:bodyPr lIns="91416" tIns="140400" rIns="91416" bIns="45708"/>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90000"/>
              </a:lnSpc>
              <a:spcBef>
                <a:spcPts val="400"/>
              </a:spcBef>
              <a:spcAft>
                <a:spcPts val="0"/>
              </a:spcAft>
              <a:buClrTx/>
              <a:buSzTx/>
              <a:buFont typeface="Arial"/>
              <a:buNone/>
              <a:tabLst/>
              <a:defRPr/>
            </a:pPr>
            <a:r>
              <a:rPr kumimoji="0" lang="en-US" sz="2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Comorbidity</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HBV coinfection</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Cardiovascular disease or risk</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Renal function</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Bone mineral density</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Pregnancy</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Other coinfections</a:t>
            </a:r>
          </a:p>
        </p:txBody>
      </p:sp>
      <p:sp>
        <p:nvSpPr>
          <p:cNvPr id="4" name="Content Placeholder 1">
            <a:extLst>
              <a:ext uri="{FF2B5EF4-FFF2-40B4-BE49-F238E27FC236}">
                <a16:creationId xmlns:a16="http://schemas.microsoft.com/office/drawing/2014/main" id="{679B4F30-ED4E-4DC6-AB70-840B2B8981AB}"/>
              </a:ext>
            </a:extLst>
          </p:cNvPr>
          <p:cNvSpPr txBox="1">
            <a:spLocks/>
          </p:cNvSpPr>
          <p:nvPr/>
        </p:nvSpPr>
        <p:spPr bwMode="auto">
          <a:xfrm>
            <a:off x="6219823" y="1606235"/>
            <a:ext cx="5514977" cy="1920240"/>
          </a:xfrm>
          <a:prstGeom prst="rect">
            <a:avLst/>
          </a:prstGeom>
          <a:solidFill>
            <a:schemeClr val="accent2"/>
          </a:solidFill>
          <a:ln w="9525">
            <a:solidFill>
              <a:schemeClr val="accent2"/>
            </a:solidFill>
            <a:miter lim="800000"/>
            <a:headEnd/>
            <a:tailEnd/>
          </a:ln>
        </p:spPr>
        <p:txBody>
          <a:bodyPr lIns="91416" tIns="45708" rIns="91416" bIns="45708" anchor="ct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auto" latinLnBrk="0" hangingPunct="1">
              <a:lnSpc>
                <a:spcPct val="100000"/>
              </a:lnSpc>
              <a:spcBef>
                <a:spcPts val="200"/>
              </a:spcBef>
              <a:spcAft>
                <a:spcPts val="1200"/>
              </a:spcAft>
              <a:buClrTx/>
              <a:buSzTx/>
              <a:buFontTx/>
              <a:buNone/>
              <a:tabLst/>
              <a:defRPr/>
            </a:pPr>
            <a:r>
              <a:rPr kumimoji="0" lang="en-US" altLang="en-US" sz="22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Safety</a:t>
            </a:r>
          </a:p>
          <a:p>
            <a:pPr marL="285750" marR="0" lvl="0" indent="-285750" algn="l" defTabSz="457200" rtl="0"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Review ART history for intolerance</a:t>
            </a:r>
          </a:p>
          <a:p>
            <a:pPr marL="285750" marR="0" lvl="0" indent="-285750" algn="l" defTabSz="457200" rtl="0"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Must be HLA-B*5701 negative if considering ABC</a:t>
            </a:r>
          </a:p>
          <a:p>
            <a:pPr marL="285750" marR="0" lvl="0" indent="-285750" algn="l" defTabSz="457200" rtl="0"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Consider drug–drug interactions with comedications</a:t>
            </a:r>
          </a:p>
        </p:txBody>
      </p:sp>
      <p:sp>
        <p:nvSpPr>
          <p:cNvPr id="5" name="Text Placeholder 4">
            <a:extLst>
              <a:ext uri="{FF2B5EF4-FFF2-40B4-BE49-F238E27FC236}">
                <a16:creationId xmlns:a16="http://schemas.microsoft.com/office/drawing/2014/main" id="{F902E4A3-3FC1-43E5-B080-641DD82B3D65}"/>
              </a:ext>
            </a:extLst>
          </p:cNvPr>
          <p:cNvSpPr txBox="1">
            <a:spLocks/>
          </p:cNvSpPr>
          <p:nvPr/>
        </p:nvSpPr>
        <p:spPr bwMode="auto">
          <a:xfrm>
            <a:off x="609759" y="1606235"/>
            <a:ext cx="5505710" cy="4527865"/>
          </a:xfrm>
          <a:prstGeom prst="rect">
            <a:avLst/>
          </a:prstGeom>
          <a:solidFill>
            <a:schemeClr val="tx1">
              <a:lumMod val="85000"/>
            </a:schemeClr>
          </a:solidFill>
          <a:ln>
            <a:noFill/>
          </a:ln>
          <a:extLst>
            <a:ext uri="{91240B29-F687-4f45-9708-019B960494DF}"/>
          </a:extLst>
        </p:spPr>
        <p:txBody>
          <a:bodyPr lIns="91416" tIns="45708" rIns="91416" bIns="45708" anchor="ctr"/>
          <a:lstStyle>
            <a:lvl1pPr defTabSz="457200">
              <a:defRPr sz="2400" b="1">
                <a:solidFill>
                  <a:schemeClr val="tx1"/>
                </a:solidFill>
                <a:latin typeface="Arial" panose="020B0604020202020204" pitchFamily="34" charset="0"/>
                <a:ea typeface="MS PGothic" panose="020B0600070205080204" pitchFamily="34" charset="-128"/>
              </a:defRPr>
            </a:lvl1pPr>
            <a:lvl2pPr marL="741363" indent="-166688"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auto" latinLnBrk="0" hangingPunct="1">
              <a:lnSpc>
                <a:spcPct val="90000"/>
              </a:lnSpc>
              <a:spcBef>
                <a:spcPct val="20000"/>
              </a:spcBef>
              <a:spcAft>
                <a:spcPts val="1200"/>
              </a:spcAft>
              <a:buClrTx/>
              <a:buSzTx/>
              <a:buFontTx/>
              <a:buNone/>
              <a:tabLst/>
              <a:defRPr/>
            </a:pPr>
            <a:r>
              <a:rPr kumimoji="0" lang="en-US" altLang="en-US" sz="2200" b="1"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Drug Resistance</a:t>
            </a:r>
            <a:endParaRPr kumimoji="0" lang="en-US" altLang="en-US" sz="2200" b="0" i="0" u="none" strike="noStrike" kern="1200" cap="none" spc="0" normalizeH="0" baseline="3000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Review ART history for possible VF</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Review all available resistance test results</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If earlier resistance uncertain, consider switch only if new regimen is likely to maintain suppression of resistant virus</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Within-class switches usually maintain virologic suppression if no resistance to drugs in that class are present</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Caution when switching from boosted PI, DTG or BIC to a regimen with a lower barrier to resistance</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Consult an expert when switching if resistance to ≥1 class</a:t>
            </a:r>
          </a:p>
        </p:txBody>
      </p:sp>
      <p:sp>
        <p:nvSpPr>
          <p:cNvPr id="13" name="Text Box 15">
            <a:extLst>
              <a:ext uri="{FF2B5EF4-FFF2-40B4-BE49-F238E27FC236}">
                <a16:creationId xmlns:a16="http://schemas.microsoft.com/office/drawing/2014/main" id="{D4DFF468-9297-4CEA-9F35-31B6BE16D81A}"/>
              </a:ext>
            </a:extLst>
          </p:cNvPr>
          <p:cNvSpPr txBox="1">
            <a:spLocks noChangeArrowheads="1"/>
          </p:cNvSpPr>
          <p:nvPr/>
        </p:nvSpPr>
        <p:spPr bwMode="auto">
          <a:xfrm>
            <a:off x="412751" y="641068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p>
        </p:txBody>
      </p:sp>
      <p:grpSp>
        <p:nvGrpSpPr>
          <p:cNvPr id="14" name="Group 13">
            <a:extLst>
              <a:ext uri="{FF2B5EF4-FFF2-40B4-BE49-F238E27FC236}">
                <a16:creationId xmlns:a16="http://schemas.microsoft.com/office/drawing/2014/main" id="{D1BE41D6-B4E7-4AA1-967D-53CE83EBF946}"/>
              </a:ext>
            </a:extLst>
          </p:cNvPr>
          <p:cNvGrpSpPr/>
          <p:nvPr/>
        </p:nvGrpSpPr>
        <p:grpSpPr>
          <a:xfrm>
            <a:off x="9392911" y="6207927"/>
            <a:ext cx="2488502" cy="454909"/>
            <a:chOff x="9392911" y="6207927"/>
            <a:chExt cx="2488502" cy="454909"/>
          </a:xfrm>
        </p:grpSpPr>
        <p:pic>
          <p:nvPicPr>
            <p:cNvPr id="15" name="Picture 14" descr="A picture containing text, ax, wheel&#10;&#10;Description automatically generated">
              <a:extLst>
                <a:ext uri="{FF2B5EF4-FFF2-40B4-BE49-F238E27FC236}">
                  <a16:creationId xmlns:a16="http://schemas.microsoft.com/office/drawing/2014/main" id="{C1EE69F9-7C75-4AD2-8AA8-2E7D51E60E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6" name="Rectangle 8">
              <a:extLst>
                <a:ext uri="{FF2B5EF4-FFF2-40B4-BE49-F238E27FC236}">
                  <a16:creationId xmlns:a16="http://schemas.microsoft.com/office/drawing/2014/main" id="{FE3D85AE-9D71-4EDA-ABBA-5671D2033412}"/>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623130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746" name="Group 134"/>
          <p:cNvGrpSpPr>
            <a:grpSpLocks/>
          </p:cNvGrpSpPr>
          <p:nvPr/>
        </p:nvGrpSpPr>
        <p:grpSpPr bwMode="auto">
          <a:xfrm>
            <a:off x="4911484" y="3074178"/>
            <a:ext cx="130179" cy="477838"/>
            <a:chOff x="-511833" y="3192568"/>
            <a:chExt cx="149524" cy="429239"/>
          </a:xfrm>
          <a:solidFill>
            <a:schemeClr val="accent1"/>
          </a:solidFill>
        </p:grpSpPr>
        <p:cxnSp>
          <p:nvCxnSpPr>
            <p:cNvPr id="26762" name="Straight Connector 135"/>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63" name="Straight Connector 136"/>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64" name="Straight Connector 137"/>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grpSp>
        <p:nvGrpSpPr>
          <p:cNvPr id="26747" name="Group 138"/>
          <p:cNvGrpSpPr>
            <a:grpSpLocks/>
          </p:cNvGrpSpPr>
          <p:nvPr/>
        </p:nvGrpSpPr>
        <p:grpSpPr bwMode="auto">
          <a:xfrm>
            <a:off x="3657322" y="2842403"/>
            <a:ext cx="131767" cy="477838"/>
            <a:chOff x="-511833" y="3192568"/>
            <a:chExt cx="149524" cy="429239"/>
          </a:xfrm>
          <a:solidFill>
            <a:schemeClr val="accent1"/>
          </a:solidFill>
        </p:grpSpPr>
        <p:cxnSp>
          <p:nvCxnSpPr>
            <p:cNvPr id="26759" name="Straight Connector 139"/>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60" name="Straight Connector 140"/>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61" name="Straight Connector 141"/>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grpSp>
        <p:nvGrpSpPr>
          <p:cNvPr id="26748" name="Group 142"/>
          <p:cNvGrpSpPr>
            <a:grpSpLocks/>
          </p:cNvGrpSpPr>
          <p:nvPr/>
        </p:nvGrpSpPr>
        <p:grpSpPr bwMode="auto">
          <a:xfrm>
            <a:off x="3241384" y="2890028"/>
            <a:ext cx="131767" cy="479425"/>
            <a:chOff x="-511833" y="3192568"/>
            <a:chExt cx="149524" cy="429239"/>
          </a:xfrm>
          <a:solidFill>
            <a:schemeClr val="accent1"/>
          </a:solidFill>
        </p:grpSpPr>
        <p:cxnSp>
          <p:nvCxnSpPr>
            <p:cNvPr id="26756" name="Straight Connector 143"/>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57" name="Straight Connector 144"/>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58" name="Straight Connector 145"/>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grpSp>
        <p:nvGrpSpPr>
          <p:cNvPr id="26749" name="Group 146"/>
          <p:cNvGrpSpPr>
            <a:grpSpLocks/>
          </p:cNvGrpSpPr>
          <p:nvPr/>
        </p:nvGrpSpPr>
        <p:grpSpPr bwMode="auto">
          <a:xfrm>
            <a:off x="2825447" y="2824941"/>
            <a:ext cx="130179" cy="479425"/>
            <a:chOff x="-511833" y="3192568"/>
            <a:chExt cx="149524" cy="429239"/>
          </a:xfrm>
          <a:solidFill>
            <a:schemeClr val="accent1"/>
          </a:solidFill>
        </p:grpSpPr>
        <p:cxnSp>
          <p:nvCxnSpPr>
            <p:cNvPr id="26753" name="Straight Connector 147"/>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54" name="Straight Connector 148"/>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55" name="Straight Connector 149"/>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sp>
        <p:nvSpPr>
          <p:cNvPr id="117763" name="Title 158"/>
          <p:cNvSpPr>
            <a:spLocks noGrp="1"/>
          </p:cNvSpPr>
          <p:nvPr>
            <p:ph type="title"/>
          </p:nvPr>
        </p:nvSpPr>
        <p:spPr/>
        <p:txBody>
          <a:bodyPr/>
          <a:lstStyle/>
          <a:p>
            <a:r>
              <a:rPr lang="en-US" altLang="en-US" dirty="0"/>
              <a:t>SWITCHMRK: A Cautionary Tale of </a:t>
            </a:r>
            <a:br>
              <a:rPr lang="en-US" altLang="en-US" dirty="0"/>
            </a:br>
            <a:r>
              <a:rPr lang="en-US" altLang="en-US" dirty="0"/>
              <a:t>Between-Class Switches</a:t>
            </a:r>
          </a:p>
        </p:txBody>
      </p:sp>
      <p:sp>
        <p:nvSpPr>
          <p:cNvPr id="26628" name="Content Placeholder 158"/>
          <p:cNvSpPr>
            <a:spLocks noGrp="1"/>
          </p:cNvSpPr>
          <p:nvPr>
            <p:ph idx="1"/>
          </p:nvPr>
        </p:nvSpPr>
        <p:spPr/>
        <p:txBody>
          <a:bodyPr/>
          <a:lstStyle/>
          <a:p>
            <a:pPr>
              <a:spcAft>
                <a:spcPts val="500"/>
              </a:spcAft>
            </a:pPr>
            <a:r>
              <a:rPr lang="en-US" altLang="en-US" sz="2400" dirty="0"/>
              <a:t>Randomized, double-blind trials in patients virologically suppressed on LPV/RTV    (N = 702)</a:t>
            </a:r>
          </a:p>
          <a:p>
            <a:pPr>
              <a:spcAft>
                <a:spcPts val="500"/>
              </a:spcAft>
            </a:pPr>
            <a:endParaRPr lang="en-US" altLang="en-US" sz="2400" dirty="0"/>
          </a:p>
          <a:p>
            <a:pPr>
              <a:spcAft>
                <a:spcPts val="500"/>
              </a:spcAft>
            </a:pPr>
            <a:endParaRPr lang="en-US" altLang="en-US" sz="2400" dirty="0"/>
          </a:p>
          <a:p>
            <a:pPr>
              <a:spcAft>
                <a:spcPts val="500"/>
              </a:spcAft>
            </a:pPr>
            <a:endParaRPr lang="en-US" altLang="en-US" sz="2400" dirty="0"/>
          </a:p>
          <a:p>
            <a:pPr>
              <a:spcAft>
                <a:spcPts val="500"/>
              </a:spcAft>
            </a:pPr>
            <a:endParaRPr lang="en-US" altLang="en-US" sz="2400" dirty="0"/>
          </a:p>
          <a:p>
            <a:pPr marL="0" indent="0">
              <a:spcAft>
                <a:spcPts val="500"/>
              </a:spcAft>
              <a:buNone/>
            </a:pPr>
            <a:endParaRPr lang="en-US" altLang="en-US" sz="2400" dirty="0"/>
          </a:p>
          <a:p>
            <a:pPr>
              <a:spcAft>
                <a:spcPts val="500"/>
              </a:spcAft>
            </a:pPr>
            <a:endParaRPr lang="en-US" altLang="en-US" sz="2400" dirty="0"/>
          </a:p>
          <a:p>
            <a:pPr>
              <a:spcAft>
                <a:spcPts val="500"/>
              </a:spcAft>
            </a:pPr>
            <a:r>
              <a:rPr lang="en-US" altLang="en-US" sz="2400" b="1" dirty="0"/>
              <a:t>Underlying resistance matters:</a:t>
            </a:r>
            <a:endParaRPr lang="en-US" altLang="en-US" sz="2400" dirty="0">
              <a:solidFill>
                <a:schemeClr val="accent3"/>
              </a:solidFill>
            </a:endParaRPr>
          </a:p>
        </p:txBody>
      </p:sp>
      <p:sp>
        <p:nvSpPr>
          <p:cNvPr id="26777" name="Rectangle 47"/>
          <p:cNvSpPr>
            <a:spLocks noChangeArrowheads="1"/>
          </p:cNvSpPr>
          <p:nvPr/>
        </p:nvSpPr>
        <p:spPr bwMode="auto">
          <a:xfrm>
            <a:off x="10099991" y="2512547"/>
            <a:ext cx="165862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Switch to RAL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Continue </a:t>
            </a:r>
            <a:r>
              <a:rPr kumimoji="0" lang="en-US" altLang="en-US" sz="1600" b="0" i="0" u="none" strike="noStrike" kern="1200" cap="none" spc="0" normalizeH="0" baseline="0" noProof="0" dirty="0" err="1">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LPV</a:t>
            </a: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/RTV</a:t>
            </a:r>
          </a:p>
        </p:txBody>
      </p:sp>
      <p:cxnSp>
        <p:nvCxnSpPr>
          <p:cNvPr id="26778" name="Straight Connector 98"/>
          <p:cNvCxnSpPr>
            <a:cxnSpLocks noChangeShapeType="1"/>
          </p:cNvCxnSpPr>
          <p:nvPr/>
        </p:nvCxnSpPr>
        <p:spPr bwMode="auto">
          <a:xfrm>
            <a:off x="9794803" y="2650174"/>
            <a:ext cx="255596"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sp>
        <p:nvSpPr>
          <p:cNvPr id="26779" name="Rectangle 100"/>
          <p:cNvSpPr>
            <a:spLocks noChangeArrowheads="1"/>
          </p:cNvSpPr>
          <p:nvPr/>
        </p:nvSpPr>
        <p:spPr bwMode="auto">
          <a:xfrm>
            <a:off x="9858305" y="2580324"/>
            <a:ext cx="138117" cy="13811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cxnSp>
        <p:nvCxnSpPr>
          <p:cNvPr id="161" name="Straight Connector 160"/>
          <p:cNvCxnSpPr/>
          <p:nvPr/>
        </p:nvCxnSpPr>
        <p:spPr bwMode="auto">
          <a:xfrm>
            <a:off x="9797980" y="2897888"/>
            <a:ext cx="255588" cy="0"/>
          </a:xfrm>
          <a:prstGeom prst="line">
            <a:avLst/>
          </a:prstGeom>
          <a:noFill/>
          <a:ln w="28575" cap="flat" cmpd="sng" algn="ctr">
            <a:solidFill>
              <a:schemeClr val="accent3"/>
            </a:solidFill>
            <a:prstDash val="solid"/>
            <a:round/>
            <a:headEnd type="none" w="med" len="med"/>
            <a:tailEnd type="none" w="med" len="med"/>
          </a:ln>
          <a:effectLst/>
        </p:spPr>
      </p:cxnSp>
      <p:sp>
        <p:nvSpPr>
          <p:cNvPr id="162" name="Oval 161"/>
          <p:cNvSpPr/>
          <p:nvPr/>
        </p:nvSpPr>
        <p:spPr bwMode="auto">
          <a:xfrm flipH="1">
            <a:off x="9858305" y="2821688"/>
            <a:ext cx="133350" cy="147637"/>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8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sp>
        <p:nvSpPr>
          <p:cNvPr id="26705" name="Line 17"/>
          <p:cNvSpPr>
            <a:spLocks noChangeShapeType="1"/>
          </p:cNvSpPr>
          <p:nvPr/>
        </p:nvSpPr>
        <p:spPr bwMode="auto">
          <a:xfrm flipH="1">
            <a:off x="2465795" y="2426061"/>
            <a:ext cx="0" cy="214671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06" name="Line 22"/>
          <p:cNvSpPr>
            <a:spLocks noChangeShapeType="1"/>
          </p:cNvSpPr>
          <p:nvPr/>
        </p:nvSpPr>
        <p:spPr bwMode="auto">
          <a:xfrm>
            <a:off x="2391902" y="409335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07" name="Line 25"/>
          <p:cNvSpPr>
            <a:spLocks noChangeShapeType="1"/>
          </p:cNvSpPr>
          <p:nvPr/>
        </p:nvSpPr>
        <p:spPr bwMode="auto">
          <a:xfrm>
            <a:off x="2391902" y="326785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08" name="Line 28"/>
          <p:cNvSpPr>
            <a:spLocks noChangeShapeType="1"/>
          </p:cNvSpPr>
          <p:nvPr/>
        </p:nvSpPr>
        <p:spPr bwMode="auto">
          <a:xfrm>
            <a:off x="2391902" y="243282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10" name="Rectangle 40"/>
          <p:cNvSpPr>
            <a:spLocks noChangeArrowheads="1"/>
          </p:cNvSpPr>
          <p:nvPr/>
        </p:nvSpPr>
        <p:spPr bwMode="auto">
          <a:xfrm>
            <a:off x="2140092" y="4419505"/>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50</a:t>
            </a:r>
          </a:p>
        </p:txBody>
      </p:sp>
      <p:sp>
        <p:nvSpPr>
          <p:cNvPr id="26711" name="Rectangle 41"/>
          <p:cNvSpPr>
            <a:spLocks noChangeArrowheads="1"/>
          </p:cNvSpPr>
          <p:nvPr/>
        </p:nvSpPr>
        <p:spPr bwMode="auto">
          <a:xfrm>
            <a:off x="2140092" y="4001932"/>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60</a:t>
            </a:r>
          </a:p>
        </p:txBody>
      </p:sp>
      <p:sp>
        <p:nvSpPr>
          <p:cNvPr id="26712" name="Rectangle 42"/>
          <p:cNvSpPr>
            <a:spLocks noChangeArrowheads="1"/>
          </p:cNvSpPr>
          <p:nvPr/>
        </p:nvSpPr>
        <p:spPr bwMode="auto">
          <a:xfrm>
            <a:off x="2140092" y="358435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70</a:t>
            </a:r>
          </a:p>
        </p:txBody>
      </p:sp>
      <p:sp>
        <p:nvSpPr>
          <p:cNvPr id="26713" name="Rectangle 43"/>
          <p:cNvSpPr>
            <a:spLocks noChangeArrowheads="1"/>
          </p:cNvSpPr>
          <p:nvPr/>
        </p:nvSpPr>
        <p:spPr bwMode="auto">
          <a:xfrm>
            <a:off x="2140092" y="3166784"/>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80</a:t>
            </a:r>
          </a:p>
        </p:txBody>
      </p:sp>
      <p:sp>
        <p:nvSpPr>
          <p:cNvPr id="26714" name="Rectangle 44"/>
          <p:cNvSpPr>
            <a:spLocks noChangeArrowheads="1"/>
          </p:cNvSpPr>
          <p:nvPr/>
        </p:nvSpPr>
        <p:spPr bwMode="auto">
          <a:xfrm>
            <a:off x="2140092" y="2749210"/>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90</a:t>
            </a:r>
          </a:p>
        </p:txBody>
      </p:sp>
      <p:sp>
        <p:nvSpPr>
          <p:cNvPr id="26715" name="Rectangle 45"/>
          <p:cNvSpPr>
            <a:spLocks noChangeArrowheads="1"/>
          </p:cNvSpPr>
          <p:nvPr/>
        </p:nvSpPr>
        <p:spPr bwMode="auto">
          <a:xfrm>
            <a:off x="2035897" y="2331636"/>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100</a:t>
            </a:r>
          </a:p>
        </p:txBody>
      </p:sp>
      <p:sp>
        <p:nvSpPr>
          <p:cNvPr id="26716" name="Rectangle 46"/>
          <p:cNvSpPr>
            <a:spLocks noChangeArrowheads="1"/>
          </p:cNvSpPr>
          <p:nvPr/>
        </p:nvSpPr>
        <p:spPr bwMode="auto">
          <a:xfrm>
            <a:off x="2434407" y="466167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0</a:t>
            </a:r>
          </a:p>
        </p:txBody>
      </p:sp>
      <p:sp>
        <p:nvSpPr>
          <p:cNvPr id="26717" name="Rectangle 47"/>
          <p:cNvSpPr>
            <a:spLocks noChangeArrowheads="1"/>
          </p:cNvSpPr>
          <p:nvPr/>
        </p:nvSpPr>
        <p:spPr bwMode="auto">
          <a:xfrm>
            <a:off x="2854314" y="466167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4</a:t>
            </a:r>
          </a:p>
        </p:txBody>
      </p:sp>
      <p:sp>
        <p:nvSpPr>
          <p:cNvPr id="26718" name="Rectangle 50"/>
          <p:cNvSpPr>
            <a:spLocks noChangeArrowheads="1"/>
          </p:cNvSpPr>
          <p:nvPr/>
        </p:nvSpPr>
        <p:spPr bwMode="auto">
          <a:xfrm>
            <a:off x="2292031" y="4898216"/>
            <a:ext cx="30052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Wk</a:t>
            </a:r>
          </a:p>
        </p:txBody>
      </p:sp>
      <p:sp>
        <p:nvSpPr>
          <p:cNvPr id="26719" name="Rectangle 51"/>
          <p:cNvSpPr>
            <a:spLocks noChangeArrowheads="1"/>
          </p:cNvSpPr>
          <p:nvPr/>
        </p:nvSpPr>
        <p:spPr bwMode="auto">
          <a:xfrm rot="16200000">
            <a:off x="384170" y="3361437"/>
            <a:ext cx="2849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HIV-1 RNA &lt;50 c/mL (%)</a:t>
            </a:r>
          </a:p>
        </p:txBody>
      </p:sp>
      <p:sp>
        <p:nvSpPr>
          <p:cNvPr id="26724" name="Rectangle 47"/>
          <p:cNvSpPr>
            <a:spLocks noChangeArrowheads="1"/>
          </p:cNvSpPr>
          <p:nvPr/>
        </p:nvSpPr>
        <p:spPr bwMode="auto">
          <a:xfrm>
            <a:off x="3276601" y="466167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a:t>
            </a:r>
          </a:p>
        </p:txBody>
      </p:sp>
      <p:sp>
        <p:nvSpPr>
          <p:cNvPr id="26725" name="Rectangle 47"/>
          <p:cNvSpPr>
            <a:spLocks noChangeArrowheads="1"/>
          </p:cNvSpPr>
          <p:nvPr/>
        </p:nvSpPr>
        <p:spPr bwMode="auto">
          <a:xfrm>
            <a:off x="3562117" y="449585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12</a:t>
            </a:r>
          </a:p>
        </p:txBody>
      </p:sp>
      <p:sp>
        <p:nvSpPr>
          <p:cNvPr id="26726" name="Rectangle 47"/>
          <p:cNvSpPr>
            <a:spLocks noChangeArrowheads="1"/>
          </p:cNvSpPr>
          <p:nvPr/>
        </p:nvSpPr>
        <p:spPr bwMode="auto">
          <a:xfrm>
            <a:off x="4913655" y="466167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24</a:t>
            </a:r>
          </a:p>
        </p:txBody>
      </p:sp>
      <p:sp>
        <p:nvSpPr>
          <p:cNvPr id="26727" name="Rectangle 47"/>
          <p:cNvSpPr>
            <a:spLocks noChangeArrowheads="1"/>
          </p:cNvSpPr>
          <p:nvPr/>
        </p:nvSpPr>
        <p:spPr bwMode="auto">
          <a:xfrm>
            <a:off x="4908174" y="2572528"/>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E1471D"/>
                </a:solidFill>
                <a:effectLst/>
                <a:uLnTx/>
                <a:uFillTx/>
                <a:latin typeface="Calibri" panose="020F0502020204030204" pitchFamily="34" charset="0"/>
                <a:ea typeface="MS PGothic" panose="020B0600070205080204" pitchFamily="34" charset="-128"/>
                <a:cs typeface="Calibri" panose="020F0502020204030204" pitchFamily="34" charset="0"/>
              </a:rPr>
              <a:t>87%</a:t>
            </a:r>
          </a:p>
        </p:txBody>
      </p:sp>
      <p:sp>
        <p:nvSpPr>
          <p:cNvPr id="26728" name="Rectangle 47"/>
          <p:cNvSpPr>
            <a:spLocks noChangeArrowheads="1"/>
          </p:cNvSpPr>
          <p:nvPr/>
        </p:nvSpPr>
        <p:spPr bwMode="auto">
          <a:xfrm>
            <a:off x="4908174" y="3593291"/>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15873"/>
                </a:solidFill>
                <a:effectLst/>
                <a:uLnTx/>
                <a:uFillTx/>
                <a:latin typeface="Calibri" panose="020F0502020204030204" pitchFamily="34" charset="0"/>
                <a:ea typeface="MS PGothic" panose="020B0600070205080204" pitchFamily="34" charset="-128"/>
                <a:cs typeface="Calibri" panose="020F0502020204030204" pitchFamily="34" charset="0"/>
              </a:rPr>
              <a:t>81%</a:t>
            </a:r>
          </a:p>
        </p:txBody>
      </p:sp>
      <p:sp>
        <p:nvSpPr>
          <p:cNvPr id="26729" name="Rectangle 47"/>
          <p:cNvSpPr>
            <a:spLocks noChangeArrowheads="1"/>
          </p:cNvSpPr>
          <p:nvPr/>
        </p:nvSpPr>
        <p:spPr bwMode="auto">
          <a:xfrm>
            <a:off x="2619068" y="4243589"/>
            <a:ext cx="23287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 -6.6 (95% CI: -14.4 to 1.2)</a:t>
            </a:r>
          </a:p>
        </p:txBody>
      </p:sp>
      <p:sp>
        <p:nvSpPr>
          <p:cNvPr id="105" name="Freeform 104"/>
          <p:cNvSpPr/>
          <p:nvPr/>
        </p:nvSpPr>
        <p:spPr bwMode="auto">
          <a:xfrm>
            <a:off x="2476392" y="2778903"/>
            <a:ext cx="2539999" cy="228600"/>
          </a:xfrm>
          <a:custGeom>
            <a:avLst/>
            <a:gdLst>
              <a:gd name="connsiteX0" fmla="*/ 0 w 2682815"/>
              <a:gd name="connsiteY0" fmla="*/ 0 h 241540"/>
              <a:gd name="connsiteX1" fmla="*/ 474453 w 2682815"/>
              <a:gd name="connsiteY1" fmla="*/ 0 h 241540"/>
              <a:gd name="connsiteX2" fmla="*/ 940279 w 2682815"/>
              <a:gd name="connsiteY2" fmla="*/ 120770 h 241540"/>
              <a:gd name="connsiteX3" fmla="*/ 1397479 w 2682815"/>
              <a:gd name="connsiteY3" fmla="*/ 172528 h 241540"/>
              <a:gd name="connsiteX4" fmla="*/ 2682815 w 2682815"/>
              <a:gd name="connsiteY4" fmla="*/ 241540 h 241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2815" h="241540">
                <a:moveTo>
                  <a:pt x="0" y="0"/>
                </a:moveTo>
                <a:lnTo>
                  <a:pt x="474453" y="0"/>
                </a:lnTo>
                <a:lnTo>
                  <a:pt x="940279" y="120770"/>
                </a:lnTo>
                <a:lnTo>
                  <a:pt x="1397479" y="172528"/>
                </a:lnTo>
                <a:lnTo>
                  <a:pt x="2682815" y="241540"/>
                </a:lnTo>
              </a:path>
            </a:pathLst>
          </a:custGeom>
          <a:noFill/>
          <a:ln w="28575" cap="flat" cmpd="sng" algn="ctr">
            <a:solidFill>
              <a:schemeClr val="accent3"/>
            </a:solidFill>
            <a:prstDash val="solid"/>
            <a:round/>
            <a:headEnd type="none" w="med" len="med"/>
            <a:tailEnd type="none" w="med" len="me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6" name="Oval 105"/>
          <p:cNvSpPr/>
          <p:nvPr/>
        </p:nvSpPr>
        <p:spPr bwMode="auto">
          <a:xfrm flipH="1">
            <a:off x="4932255" y="2931303"/>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7" name="Oval 106"/>
          <p:cNvSpPr/>
          <p:nvPr/>
        </p:nvSpPr>
        <p:spPr bwMode="auto">
          <a:xfrm flipH="1">
            <a:off x="3705117" y="2855103"/>
            <a:ext cx="125413"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8" name="Oval 107"/>
          <p:cNvSpPr/>
          <p:nvPr/>
        </p:nvSpPr>
        <p:spPr bwMode="auto">
          <a:xfrm flipH="1">
            <a:off x="3262205" y="2805891"/>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9" name="Oval 108"/>
          <p:cNvSpPr/>
          <p:nvPr/>
        </p:nvSpPr>
        <p:spPr bwMode="auto">
          <a:xfrm flipH="1">
            <a:off x="2855806" y="2701116"/>
            <a:ext cx="125412" cy="138112"/>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10" name="Oval 109"/>
          <p:cNvSpPr/>
          <p:nvPr/>
        </p:nvSpPr>
        <p:spPr bwMode="auto">
          <a:xfrm flipH="1">
            <a:off x="2439880" y="2707466"/>
            <a:ext cx="125412" cy="139700"/>
          </a:xfrm>
          <a:prstGeom prst="ellipse">
            <a:avLst/>
          </a:prstGeom>
          <a:solidFill>
            <a:schemeClr val="accent3"/>
          </a:solidFill>
          <a:ln w="19050" cap="flat" cmpd="sng" algn="ctr">
            <a:solidFill>
              <a:schemeClr val="accent3"/>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26736" name="Group 115"/>
          <p:cNvGrpSpPr>
            <a:grpSpLocks/>
          </p:cNvGrpSpPr>
          <p:nvPr/>
        </p:nvGrpSpPr>
        <p:grpSpPr bwMode="auto">
          <a:xfrm>
            <a:off x="4916248" y="2828116"/>
            <a:ext cx="141291" cy="407987"/>
            <a:chOff x="-511833" y="3192568"/>
            <a:chExt cx="149524" cy="429239"/>
          </a:xfrm>
        </p:grpSpPr>
        <p:cxnSp>
          <p:nvCxnSpPr>
            <p:cNvPr id="112" name="Straight Connector 111"/>
            <p:cNvCxnSpPr/>
            <p:nvPr/>
          </p:nvCxnSpPr>
          <p:spPr bwMode="auto">
            <a:xfrm rot="5400000">
              <a:off x="-643172" y="3403007"/>
              <a:ext cx="422558" cy="1681"/>
            </a:xfrm>
            <a:prstGeom prst="line">
              <a:avLst/>
            </a:prstGeom>
            <a:noFill/>
            <a:ln w="28575" cap="flat" cmpd="sng" algn="ctr">
              <a:solidFill>
                <a:schemeClr val="accent3"/>
              </a:solidFill>
              <a:prstDash val="solid"/>
              <a:round/>
              <a:headEnd type="none" w="med" len="med"/>
              <a:tailEnd type="none" w="med" len="med"/>
            </a:ln>
            <a:effectLst/>
          </p:spPr>
        </p:cxnSp>
        <p:cxnSp>
          <p:nvCxnSpPr>
            <p:cNvPr id="114" name="Straight Connector 113"/>
            <p:cNvCxnSpPr/>
            <p:nvPr/>
          </p:nvCxnSpPr>
          <p:spPr bwMode="auto">
            <a:xfrm>
              <a:off x="-508332" y="3200918"/>
              <a:ext cx="146160" cy="1671"/>
            </a:xfrm>
            <a:prstGeom prst="line">
              <a:avLst/>
            </a:prstGeom>
            <a:noFill/>
            <a:ln w="28575" cap="flat" cmpd="sng" algn="ctr">
              <a:solidFill>
                <a:schemeClr val="accent3"/>
              </a:solidFill>
              <a:prstDash val="solid"/>
              <a:round/>
              <a:headEnd type="none" w="med" len="med"/>
              <a:tailEnd type="none" w="med" len="med"/>
            </a:ln>
            <a:effectLst/>
          </p:spPr>
        </p:cxnSp>
        <p:cxnSp>
          <p:nvCxnSpPr>
            <p:cNvPr id="115" name="Straight Connector 114"/>
            <p:cNvCxnSpPr/>
            <p:nvPr/>
          </p:nvCxnSpPr>
          <p:spPr bwMode="auto">
            <a:xfrm>
              <a:off x="-511692" y="3620137"/>
              <a:ext cx="146160" cy="167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737" name="Group 116"/>
          <p:cNvGrpSpPr>
            <a:grpSpLocks/>
          </p:cNvGrpSpPr>
          <p:nvPr/>
        </p:nvGrpSpPr>
        <p:grpSpPr bwMode="auto">
          <a:xfrm>
            <a:off x="3671610" y="2751916"/>
            <a:ext cx="142879" cy="407987"/>
            <a:chOff x="-511833" y="3192568"/>
            <a:chExt cx="149524" cy="429239"/>
          </a:xfrm>
        </p:grpSpPr>
        <p:cxnSp>
          <p:nvCxnSpPr>
            <p:cNvPr id="118" name="Straight Connector 117"/>
            <p:cNvCxnSpPr/>
            <p:nvPr/>
          </p:nvCxnSpPr>
          <p:spPr bwMode="auto">
            <a:xfrm rot="5400000">
              <a:off x="-642360" y="3403017"/>
              <a:ext cx="422558" cy="1661"/>
            </a:xfrm>
            <a:prstGeom prst="line">
              <a:avLst/>
            </a:prstGeom>
            <a:noFill/>
            <a:ln w="28575" cap="flat" cmpd="sng" algn="ctr">
              <a:solidFill>
                <a:schemeClr val="accent3"/>
              </a:solidFill>
              <a:prstDash val="solid"/>
              <a:round/>
              <a:headEnd type="none" w="med" len="med"/>
              <a:tailEnd type="none" w="med" len="med"/>
            </a:ln>
            <a:effectLst/>
          </p:spPr>
        </p:cxnSp>
        <p:cxnSp>
          <p:nvCxnSpPr>
            <p:cNvPr id="119" name="Straight Connector 118"/>
            <p:cNvCxnSpPr/>
            <p:nvPr/>
          </p:nvCxnSpPr>
          <p:spPr bwMode="auto">
            <a:xfrm>
              <a:off x="-508332" y="3200918"/>
              <a:ext cx="146197" cy="1671"/>
            </a:xfrm>
            <a:prstGeom prst="line">
              <a:avLst/>
            </a:prstGeom>
            <a:noFill/>
            <a:ln w="28575" cap="flat" cmpd="sng" algn="ctr">
              <a:solidFill>
                <a:schemeClr val="accent3"/>
              </a:solidFill>
              <a:prstDash val="solid"/>
              <a:round/>
              <a:headEnd type="none" w="med" len="med"/>
              <a:tailEnd type="none" w="med" len="med"/>
            </a:ln>
            <a:effectLst/>
          </p:spPr>
        </p:cxnSp>
        <p:cxnSp>
          <p:nvCxnSpPr>
            <p:cNvPr id="120" name="Straight Connector 119"/>
            <p:cNvCxnSpPr/>
            <p:nvPr/>
          </p:nvCxnSpPr>
          <p:spPr bwMode="auto">
            <a:xfrm>
              <a:off x="-511655" y="3620137"/>
              <a:ext cx="146197" cy="167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738" name="Group 120"/>
          <p:cNvGrpSpPr>
            <a:grpSpLocks/>
          </p:cNvGrpSpPr>
          <p:nvPr/>
        </p:nvGrpSpPr>
        <p:grpSpPr bwMode="auto">
          <a:xfrm>
            <a:off x="3268373" y="2701116"/>
            <a:ext cx="142879" cy="406400"/>
            <a:chOff x="-511833" y="3192568"/>
            <a:chExt cx="149524" cy="429239"/>
          </a:xfrm>
        </p:grpSpPr>
        <p:cxnSp>
          <p:nvCxnSpPr>
            <p:cNvPr id="122" name="Straight Connector 121"/>
            <p:cNvCxnSpPr/>
            <p:nvPr/>
          </p:nvCxnSpPr>
          <p:spPr bwMode="auto">
            <a:xfrm rot="5400000">
              <a:off x="-642334" y="3403003"/>
              <a:ext cx="422532" cy="1661"/>
            </a:xfrm>
            <a:prstGeom prst="line">
              <a:avLst/>
            </a:prstGeom>
            <a:noFill/>
            <a:ln w="28575" cap="flat" cmpd="sng" algn="ctr">
              <a:solidFill>
                <a:schemeClr val="accent3"/>
              </a:solidFill>
              <a:prstDash val="solid"/>
              <a:round/>
              <a:headEnd type="none" w="med" len="med"/>
              <a:tailEnd type="none" w="med" len="med"/>
            </a:ln>
            <a:effectLst/>
          </p:spPr>
        </p:cxnSp>
        <p:cxnSp>
          <p:nvCxnSpPr>
            <p:cNvPr id="123" name="Straight Connector 122"/>
            <p:cNvCxnSpPr/>
            <p:nvPr/>
          </p:nvCxnSpPr>
          <p:spPr bwMode="auto">
            <a:xfrm>
              <a:off x="-508320" y="3200951"/>
              <a:ext cx="146197" cy="1677"/>
            </a:xfrm>
            <a:prstGeom prst="line">
              <a:avLst/>
            </a:prstGeom>
            <a:noFill/>
            <a:ln w="28575" cap="flat" cmpd="sng" algn="ctr">
              <a:solidFill>
                <a:schemeClr val="accent3"/>
              </a:solidFill>
              <a:prstDash val="solid"/>
              <a:round/>
              <a:headEnd type="none" w="med" len="med"/>
              <a:tailEnd type="none" w="med" len="med"/>
            </a:ln>
            <a:effectLst/>
          </p:spPr>
        </p:cxnSp>
        <p:cxnSp>
          <p:nvCxnSpPr>
            <p:cNvPr id="124" name="Straight Connector 123"/>
            <p:cNvCxnSpPr/>
            <p:nvPr/>
          </p:nvCxnSpPr>
          <p:spPr bwMode="auto">
            <a:xfrm>
              <a:off x="-511643" y="3620130"/>
              <a:ext cx="146197" cy="1677"/>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739" name="Group 124"/>
          <p:cNvGrpSpPr>
            <a:grpSpLocks/>
          </p:cNvGrpSpPr>
          <p:nvPr/>
        </p:nvGrpSpPr>
        <p:grpSpPr bwMode="auto">
          <a:xfrm>
            <a:off x="2836560" y="2615391"/>
            <a:ext cx="130179" cy="360362"/>
            <a:chOff x="-511833" y="3192568"/>
            <a:chExt cx="149524" cy="429239"/>
          </a:xfrm>
        </p:grpSpPr>
        <p:cxnSp>
          <p:nvCxnSpPr>
            <p:cNvPr id="126" name="Straight Connector 125"/>
            <p:cNvCxnSpPr/>
            <p:nvPr/>
          </p:nvCxnSpPr>
          <p:spPr bwMode="auto">
            <a:xfrm rot="5400000">
              <a:off x="-643129" y="3402494"/>
              <a:ext cx="421675" cy="1824"/>
            </a:xfrm>
            <a:prstGeom prst="line">
              <a:avLst/>
            </a:prstGeom>
            <a:noFill/>
            <a:ln w="28575" cap="flat" cmpd="sng" algn="ctr">
              <a:solidFill>
                <a:schemeClr val="accent3"/>
              </a:solidFill>
              <a:prstDash val="solid"/>
              <a:round/>
              <a:headEnd type="none" w="med" len="med"/>
              <a:tailEnd type="none" w="med" len="med"/>
            </a:ln>
            <a:effectLst/>
          </p:spPr>
        </p:cxnSp>
        <p:cxnSp>
          <p:nvCxnSpPr>
            <p:cNvPr id="127" name="Straight Connector 126"/>
            <p:cNvCxnSpPr/>
            <p:nvPr/>
          </p:nvCxnSpPr>
          <p:spPr bwMode="auto">
            <a:xfrm>
              <a:off x="-507962" y="3200132"/>
              <a:ext cx="145873" cy="1890"/>
            </a:xfrm>
            <a:prstGeom prst="line">
              <a:avLst/>
            </a:prstGeom>
            <a:noFill/>
            <a:ln w="28575" cap="flat" cmpd="sng" algn="ctr">
              <a:solidFill>
                <a:schemeClr val="accent3"/>
              </a:solidFill>
              <a:prstDash val="solid"/>
              <a:round/>
              <a:headEnd type="none" w="med" len="med"/>
              <a:tailEnd type="none" w="med" len="med"/>
            </a:ln>
            <a:effectLst/>
          </p:spPr>
        </p:cxnSp>
        <p:cxnSp>
          <p:nvCxnSpPr>
            <p:cNvPr id="128" name="Straight Connector 127"/>
            <p:cNvCxnSpPr/>
            <p:nvPr/>
          </p:nvCxnSpPr>
          <p:spPr bwMode="auto">
            <a:xfrm>
              <a:off x="-511609" y="3619917"/>
              <a:ext cx="145873" cy="1890"/>
            </a:xfrm>
            <a:prstGeom prst="line">
              <a:avLst/>
            </a:prstGeom>
            <a:noFill/>
            <a:ln w="28575" cap="flat" cmpd="sng" algn="ctr">
              <a:solidFill>
                <a:schemeClr val="accent3"/>
              </a:solidFill>
              <a:prstDash val="solid"/>
              <a:round/>
              <a:headEnd type="none" w="med" len="med"/>
              <a:tailEnd type="none" w="med" len="med"/>
            </a:ln>
            <a:effectLst/>
          </p:spPr>
        </p:cxnSp>
      </p:grpSp>
      <p:sp>
        <p:nvSpPr>
          <p:cNvPr id="26740" name="Freeform 128"/>
          <p:cNvSpPr>
            <a:spLocks noChangeArrowheads="1"/>
          </p:cNvSpPr>
          <p:nvPr/>
        </p:nvSpPr>
        <p:spPr bwMode="auto">
          <a:xfrm>
            <a:off x="2485712" y="2737628"/>
            <a:ext cx="2522614" cy="547688"/>
          </a:xfrm>
          <a:custGeom>
            <a:avLst/>
            <a:gdLst>
              <a:gd name="T0" fmla="*/ 670114 w 2665562"/>
              <a:gd name="T1" fmla="*/ 149329 h 577970"/>
              <a:gd name="T2" fmla="*/ 327470 w 2665562"/>
              <a:gd name="T3" fmla="*/ 82465 h 577970"/>
              <a:gd name="T4" fmla="*/ 214697 w 2665562"/>
              <a:gd name="T5" fmla="*/ 98067 h 577970"/>
              <a:gd name="T6" fmla="*/ 104100 w 2665562"/>
              <a:gd name="T7" fmla="*/ 80239 h 577970"/>
              <a:gd name="T8" fmla="*/ 0 w 2665562"/>
              <a:gd name="T9" fmla="*/ 0 h 577970"/>
              <a:gd name="T10" fmla="*/ 0 60000 65536"/>
              <a:gd name="T11" fmla="*/ 0 60000 65536"/>
              <a:gd name="T12" fmla="*/ 0 60000 65536"/>
              <a:gd name="T13" fmla="*/ 0 60000 65536"/>
              <a:gd name="T14" fmla="*/ 0 60000 65536"/>
              <a:gd name="T15" fmla="*/ 0 w 2665562"/>
              <a:gd name="T16" fmla="*/ 0 h 577970"/>
              <a:gd name="T17" fmla="*/ 2665562 w 2665562"/>
              <a:gd name="T18" fmla="*/ 577970 h 577970"/>
            </a:gdLst>
            <a:ahLst/>
            <a:cxnLst>
              <a:cxn ang="T10">
                <a:pos x="T0" y="T1"/>
              </a:cxn>
              <a:cxn ang="T11">
                <a:pos x="T2" y="T3"/>
              </a:cxn>
              <a:cxn ang="T12">
                <a:pos x="T4" y="T5"/>
              </a:cxn>
              <a:cxn ang="T13">
                <a:pos x="T6" y="T7"/>
              </a:cxn>
              <a:cxn ang="T14">
                <a:pos x="T8" y="T9"/>
              </a:cxn>
            </a:cxnLst>
            <a:rect l="T15" t="T16" r="T17" b="T18"/>
            <a:pathLst>
              <a:path w="2665562" h="577970">
                <a:moveTo>
                  <a:pt x="2665562" y="577970"/>
                </a:moveTo>
                <a:lnTo>
                  <a:pt x="1302589" y="319177"/>
                </a:lnTo>
                <a:lnTo>
                  <a:pt x="854015" y="379562"/>
                </a:lnTo>
                <a:lnTo>
                  <a:pt x="414068" y="310551"/>
                </a:lnTo>
                <a:lnTo>
                  <a:pt x="0" y="0"/>
                </a:lnTo>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50" name="Rectangle 50"/>
          <p:cNvSpPr>
            <a:spLocks noChangeArrowheads="1"/>
          </p:cNvSpPr>
          <p:nvPr/>
        </p:nvSpPr>
        <p:spPr bwMode="auto">
          <a:xfrm>
            <a:off x="2422210" y="2232348"/>
            <a:ext cx="28750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SWITCHMRK-1</a:t>
            </a:r>
          </a:p>
        </p:txBody>
      </p:sp>
      <p:sp>
        <p:nvSpPr>
          <p:cNvPr id="26751" name="Line 22"/>
          <p:cNvSpPr>
            <a:spLocks noChangeShapeType="1"/>
          </p:cNvSpPr>
          <p:nvPr/>
        </p:nvSpPr>
        <p:spPr bwMode="auto">
          <a:xfrm>
            <a:off x="2391902" y="368744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52" name="Line 22"/>
          <p:cNvSpPr>
            <a:spLocks noChangeShapeType="1"/>
          </p:cNvSpPr>
          <p:nvPr/>
        </p:nvSpPr>
        <p:spPr bwMode="auto">
          <a:xfrm>
            <a:off x="2391902" y="2871179"/>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657" name="Rectangle 47"/>
          <p:cNvSpPr>
            <a:spLocks noChangeArrowheads="1"/>
          </p:cNvSpPr>
          <p:nvPr/>
        </p:nvSpPr>
        <p:spPr bwMode="auto">
          <a:xfrm>
            <a:off x="8875147" y="2333176"/>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E1471D"/>
                </a:solidFill>
                <a:effectLst/>
                <a:uLnTx/>
                <a:uFillTx/>
                <a:latin typeface="Calibri" panose="020F0502020204030204" pitchFamily="34" charset="0"/>
                <a:ea typeface="MS PGothic" panose="020B0600070205080204" pitchFamily="34" charset="-128"/>
                <a:cs typeface="Calibri" panose="020F0502020204030204" pitchFamily="34" charset="0"/>
              </a:rPr>
              <a:t>94%</a:t>
            </a:r>
          </a:p>
        </p:txBody>
      </p:sp>
      <p:sp>
        <p:nvSpPr>
          <p:cNvPr id="26658" name="Rectangle 47"/>
          <p:cNvSpPr>
            <a:spLocks noChangeArrowheads="1"/>
          </p:cNvSpPr>
          <p:nvPr/>
        </p:nvSpPr>
        <p:spPr bwMode="auto">
          <a:xfrm>
            <a:off x="8875147" y="3271389"/>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15873"/>
                </a:solidFill>
                <a:effectLst/>
                <a:uLnTx/>
                <a:uFillTx/>
                <a:latin typeface="Calibri" panose="020F0502020204030204" pitchFamily="34" charset="0"/>
                <a:ea typeface="MS PGothic" panose="020B0600070205080204" pitchFamily="34" charset="-128"/>
                <a:cs typeface="Calibri" panose="020F0502020204030204" pitchFamily="34" charset="0"/>
              </a:rPr>
              <a:t>88%</a:t>
            </a:r>
          </a:p>
        </p:txBody>
      </p:sp>
      <p:sp>
        <p:nvSpPr>
          <p:cNvPr id="26659" name="Freeform 182"/>
          <p:cNvSpPr>
            <a:spLocks noChangeArrowheads="1"/>
          </p:cNvSpPr>
          <p:nvPr/>
        </p:nvSpPr>
        <p:spPr bwMode="auto">
          <a:xfrm>
            <a:off x="6508250" y="2614164"/>
            <a:ext cx="2498800" cy="319087"/>
          </a:xfrm>
          <a:custGeom>
            <a:avLst/>
            <a:gdLst>
              <a:gd name="T0" fmla="*/ 0 w 2639683"/>
              <a:gd name="T1" fmla="*/ 0 h 336430"/>
              <a:gd name="T2" fmla="*/ 114352 w 2639683"/>
              <a:gd name="T3" fmla="*/ 23303 h 336430"/>
              <a:gd name="T4" fmla="*/ 215513 w 2639683"/>
              <a:gd name="T5" fmla="*/ 72236 h 336430"/>
              <a:gd name="T6" fmla="*/ 338662 w 2639683"/>
              <a:gd name="T7" fmla="*/ 81556 h 336430"/>
              <a:gd name="T8" fmla="*/ 672921 w 2639683"/>
              <a:gd name="T9" fmla="*/ 90878 h 336430"/>
              <a:gd name="T10" fmla="*/ 0 60000 65536"/>
              <a:gd name="T11" fmla="*/ 0 60000 65536"/>
              <a:gd name="T12" fmla="*/ 0 60000 65536"/>
              <a:gd name="T13" fmla="*/ 0 60000 65536"/>
              <a:gd name="T14" fmla="*/ 0 60000 65536"/>
              <a:gd name="T15" fmla="*/ 0 w 2639683"/>
              <a:gd name="T16" fmla="*/ 0 h 336430"/>
              <a:gd name="T17" fmla="*/ 2639683 w 2639683"/>
              <a:gd name="T18" fmla="*/ 336430 h 336430"/>
            </a:gdLst>
            <a:ahLst/>
            <a:cxnLst>
              <a:cxn ang="T10">
                <a:pos x="T0" y="T1"/>
              </a:cxn>
              <a:cxn ang="T11">
                <a:pos x="T2" y="T3"/>
              </a:cxn>
              <a:cxn ang="T12">
                <a:pos x="T4" y="T5"/>
              </a:cxn>
              <a:cxn ang="T13">
                <a:pos x="T6" y="T7"/>
              </a:cxn>
              <a:cxn ang="T14">
                <a:pos x="T8" y="T9"/>
              </a:cxn>
            </a:cxnLst>
            <a:rect l="T15" t="T16" r="T17" b="T18"/>
            <a:pathLst>
              <a:path w="2639683" h="336430">
                <a:moveTo>
                  <a:pt x="0" y="0"/>
                </a:moveTo>
                <a:lnTo>
                  <a:pt x="448574" y="86264"/>
                </a:lnTo>
                <a:lnTo>
                  <a:pt x="845389" y="267419"/>
                </a:lnTo>
                <a:lnTo>
                  <a:pt x="1328468" y="301925"/>
                </a:lnTo>
                <a:lnTo>
                  <a:pt x="2639683" y="336430"/>
                </a:lnTo>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4" name="Freeform 183"/>
          <p:cNvSpPr/>
          <p:nvPr/>
        </p:nvSpPr>
        <p:spPr bwMode="auto">
          <a:xfrm>
            <a:off x="6524213" y="2507801"/>
            <a:ext cx="2516187" cy="180975"/>
          </a:xfrm>
          <a:custGeom>
            <a:avLst/>
            <a:gdLst>
              <a:gd name="connsiteX0" fmla="*/ 2656935 w 2656935"/>
              <a:gd name="connsiteY0" fmla="*/ 189781 h 189781"/>
              <a:gd name="connsiteX1" fmla="*/ 1328468 w 2656935"/>
              <a:gd name="connsiteY1" fmla="*/ 172528 h 189781"/>
              <a:gd name="connsiteX2" fmla="*/ 905773 w 2656935"/>
              <a:gd name="connsiteY2" fmla="*/ 181155 h 189781"/>
              <a:gd name="connsiteX3" fmla="*/ 431320 w 2656935"/>
              <a:gd name="connsiteY3" fmla="*/ 0 h 189781"/>
              <a:gd name="connsiteX4" fmla="*/ 0 w 2656935"/>
              <a:gd name="connsiteY4" fmla="*/ 120770 h 189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935" h="189781">
                <a:moveTo>
                  <a:pt x="2656935" y="189781"/>
                </a:moveTo>
                <a:lnTo>
                  <a:pt x="1328468" y="172528"/>
                </a:lnTo>
                <a:lnTo>
                  <a:pt x="905773" y="181155"/>
                </a:lnTo>
                <a:lnTo>
                  <a:pt x="431320" y="0"/>
                </a:lnTo>
                <a:lnTo>
                  <a:pt x="0" y="120770"/>
                </a:lnTo>
              </a:path>
            </a:pathLst>
          </a:custGeom>
          <a:noFill/>
          <a:ln w="28575" cap="flat" cmpd="sng" algn="ctr">
            <a:solidFill>
              <a:schemeClr val="accent3"/>
            </a:solidFill>
            <a:prstDash val="solid"/>
            <a:round/>
            <a:headEnd type="none" w="med" len="med"/>
            <a:tailEnd type="none" w="med" len="me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sp>
        <p:nvSpPr>
          <p:cNvPr id="185" name="Oval 184"/>
          <p:cNvSpPr/>
          <p:nvPr/>
        </p:nvSpPr>
        <p:spPr bwMode="auto">
          <a:xfrm flipH="1">
            <a:off x="8976901" y="2650676"/>
            <a:ext cx="127000" cy="138113"/>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grpSp>
        <p:nvGrpSpPr>
          <p:cNvPr id="26662" name="Group 185"/>
          <p:cNvGrpSpPr>
            <a:grpSpLocks/>
          </p:cNvGrpSpPr>
          <p:nvPr/>
        </p:nvGrpSpPr>
        <p:grpSpPr bwMode="auto">
          <a:xfrm>
            <a:off x="8961011" y="2547489"/>
            <a:ext cx="127004" cy="322262"/>
            <a:chOff x="-511833" y="3192568"/>
            <a:chExt cx="149524" cy="429239"/>
          </a:xfrm>
        </p:grpSpPr>
        <p:cxnSp>
          <p:nvCxnSpPr>
            <p:cNvPr id="187" name="Straight Connector 186"/>
            <p:cNvCxnSpPr/>
            <p:nvPr/>
          </p:nvCxnSpPr>
          <p:spPr bwMode="auto">
            <a:xfrm rot="5400000">
              <a:off x="-643832" y="3403081"/>
              <a:ext cx="422896" cy="1868"/>
            </a:xfrm>
            <a:prstGeom prst="line">
              <a:avLst/>
            </a:prstGeom>
            <a:noFill/>
            <a:ln w="28575" cap="flat" cmpd="sng" algn="ctr">
              <a:solidFill>
                <a:schemeClr val="accent3"/>
              </a:solidFill>
              <a:prstDash val="solid"/>
              <a:round/>
              <a:headEnd type="none" w="med" len="med"/>
              <a:tailEnd type="none" w="med" len="med"/>
            </a:ln>
            <a:effectLst/>
          </p:spPr>
        </p:cxnSp>
        <p:cxnSp>
          <p:nvCxnSpPr>
            <p:cNvPr id="188" name="Straight Connector 187"/>
            <p:cNvCxnSpPr/>
            <p:nvPr/>
          </p:nvCxnSpPr>
          <p:spPr bwMode="auto">
            <a:xfrm>
              <a:off x="-508079" y="3201026"/>
              <a:ext cx="145781" cy="2114"/>
            </a:xfrm>
            <a:prstGeom prst="line">
              <a:avLst/>
            </a:prstGeom>
            <a:noFill/>
            <a:ln w="28575" cap="flat" cmpd="sng" algn="ctr">
              <a:solidFill>
                <a:schemeClr val="accent3"/>
              </a:solidFill>
              <a:prstDash val="solid"/>
              <a:round/>
              <a:headEnd type="none" w="med" len="med"/>
              <a:tailEnd type="none" w="med" len="med"/>
            </a:ln>
            <a:effectLst/>
          </p:spPr>
        </p:cxnSp>
        <p:cxnSp>
          <p:nvCxnSpPr>
            <p:cNvPr id="189" name="Straight Connector 188"/>
            <p:cNvCxnSpPr/>
            <p:nvPr/>
          </p:nvCxnSpPr>
          <p:spPr bwMode="auto">
            <a:xfrm>
              <a:off x="-511817" y="3619693"/>
              <a:ext cx="145781" cy="2114"/>
            </a:xfrm>
            <a:prstGeom prst="line">
              <a:avLst/>
            </a:prstGeom>
            <a:noFill/>
            <a:ln w="28575" cap="flat" cmpd="sng" algn="ctr">
              <a:solidFill>
                <a:schemeClr val="accent3"/>
              </a:solidFill>
              <a:prstDash val="solid"/>
              <a:round/>
              <a:headEnd type="none" w="med" len="med"/>
              <a:tailEnd type="none" w="med" len="med"/>
            </a:ln>
            <a:effectLst/>
          </p:spPr>
        </p:cxnSp>
      </p:grpSp>
      <p:sp>
        <p:nvSpPr>
          <p:cNvPr id="190" name="Oval 189"/>
          <p:cNvSpPr/>
          <p:nvPr/>
        </p:nvSpPr>
        <p:spPr bwMode="auto">
          <a:xfrm flipH="1">
            <a:off x="7740237" y="2614164"/>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grpSp>
        <p:nvGrpSpPr>
          <p:cNvPr id="26664" name="Group 190"/>
          <p:cNvGrpSpPr>
            <a:grpSpLocks/>
          </p:cNvGrpSpPr>
          <p:nvPr/>
        </p:nvGrpSpPr>
        <p:grpSpPr bwMode="auto">
          <a:xfrm>
            <a:off x="7741775" y="2541139"/>
            <a:ext cx="114303" cy="292100"/>
            <a:chOff x="-511833" y="3192568"/>
            <a:chExt cx="149524" cy="429239"/>
          </a:xfrm>
        </p:grpSpPr>
        <p:cxnSp>
          <p:nvCxnSpPr>
            <p:cNvPr id="192" name="Straight Connector 191"/>
            <p:cNvCxnSpPr/>
            <p:nvPr/>
          </p:nvCxnSpPr>
          <p:spPr bwMode="auto">
            <a:xfrm rot="5400000">
              <a:off x="-641897" y="3403689"/>
              <a:ext cx="422240" cy="0"/>
            </a:xfrm>
            <a:prstGeom prst="line">
              <a:avLst/>
            </a:prstGeom>
            <a:noFill/>
            <a:ln w="28575" cap="flat" cmpd="sng" algn="ctr">
              <a:solidFill>
                <a:schemeClr val="accent3"/>
              </a:solidFill>
              <a:prstDash val="solid"/>
              <a:round/>
              <a:headEnd type="none" w="med" len="med"/>
              <a:tailEnd type="none" w="med" len="med"/>
            </a:ln>
            <a:effectLst/>
          </p:spPr>
        </p:cxnSp>
        <p:cxnSp>
          <p:nvCxnSpPr>
            <p:cNvPr id="193" name="Straight Connector 192"/>
            <p:cNvCxnSpPr/>
            <p:nvPr/>
          </p:nvCxnSpPr>
          <p:spPr bwMode="auto">
            <a:xfrm>
              <a:off x="-509690" y="3201899"/>
              <a:ext cx="147444" cy="0"/>
            </a:xfrm>
            <a:prstGeom prst="line">
              <a:avLst/>
            </a:prstGeom>
            <a:noFill/>
            <a:ln w="28575" cap="flat" cmpd="sng" algn="ctr">
              <a:solidFill>
                <a:schemeClr val="accent3"/>
              </a:solidFill>
              <a:prstDash val="solid"/>
              <a:round/>
              <a:headEnd type="none" w="med" len="med"/>
              <a:tailEnd type="none" w="med" len="med"/>
            </a:ln>
            <a:effectLst/>
          </p:spPr>
        </p:cxnSp>
        <p:cxnSp>
          <p:nvCxnSpPr>
            <p:cNvPr id="194" name="Straight Connector 193"/>
            <p:cNvCxnSpPr/>
            <p:nvPr/>
          </p:nvCxnSpPr>
          <p:spPr bwMode="auto">
            <a:xfrm>
              <a:off x="-511766" y="3619473"/>
              <a:ext cx="147443" cy="2334"/>
            </a:xfrm>
            <a:prstGeom prst="line">
              <a:avLst/>
            </a:prstGeom>
            <a:noFill/>
            <a:ln w="28575" cap="flat" cmpd="sng" algn="ctr">
              <a:solidFill>
                <a:schemeClr val="accent3"/>
              </a:solidFill>
              <a:prstDash val="solid"/>
              <a:round/>
              <a:headEnd type="none" w="med" len="med"/>
              <a:tailEnd type="none" w="med" len="med"/>
            </a:ln>
            <a:effectLst/>
          </p:spPr>
        </p:cxnSp>
      </p:grpSp>
      <p:sp>
        <p:nvSpPr>
          <p:cNvPr id="195" name="Oval 194"/>
          <p:cNvSpPr/>
          <p:nvPr/>
        </p:nvSpPr>
        <p:spPr bwMode="auto">
          <a:xfrm flipH="1">
            <a:off x="7306850" y="2620514"/>
            <a:ext cx="125412" cy="138112"/>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grpSp>
        <p:nvGrpSpPr>
          <p:cNvPr id="26666" name="Group 195"/>
          <p:cNvGrpSpPr>
            <a:grpSpLocks/>
          </p:cNvGrpSpPr>
          <p:nvPr/>
        </p:nvGrpSpPr>
        <p:grpSpPr bwMode="auto">
          <a:xfrm>
            <a:off x="7306786" y="2547489"/>
            <a:ext cx="114303" cy="292100"/>
            <a:chOff x="-511833" y="3192568"/>
            <a:chExt cx="149524" cy="429239"/>
          </a:xfrm>
        </p:grpSpPr>
        <p:cxnSp>
          <p:nvCxnSpPr>
            <p:cNvPr id="197" name="Straight Connector 196"/>
            <p:cNvCxnSpPr/>
            <p:nvPr/>
          </p:nvCxnSpPr>
          <p:spPr bwMode="auto">
            <a:xfrm rot="5400000">
              <a:off x="-641880" y="3403689"/>
              <a:ext cx="422240" cy="0"/>
            </a:xfrm>
            <a:prstGeom prst="line">
              <a:avLst/>
            </a:prstGeom>
            <a:noFill/>
            <a:ln w="28575" cap="flat" cmpd="sng" algn="ctr">
              <a:solidFill>
                <a:schemeClr val="accent3"/>
              </a:solidFill>
              <a:prstDash val="solid"/>
              <a:round/>
              <a:headEnd type="none" w="med" len="med"/>
              <a:tailEnd type="none" w="med" len="med"/>
            </a:ln>
            <a:effectLst/>
          </p:spPr>
        </p:cxnSp>
        <p:cxnSp>
          <p:nvCxnSpPr>
            <p:cNvPr id="198" name="Straight Connector 197"/>
            <p:cNvCxnSpPr/>
            <p:nvPr/>
          </p:nvCxnSpPr>
          <p:spPr bwMode="auto">
            <a:xfrm>
              <a:off x="-509673" y="3201899"/>
              <a:ext cx="147444" cy="0"/>
            </a:xfrm>
            <a:prstGeom prst="line">
              <a:avLst/>
            </a:prstGeom>
            <a:noFill/>
            <a:ln w="28575" cap="flat" cmpd="sng" algn="ctr">
              <a:solidFill>
                <a:schemeClr val="accent3"/>
              </a:solidFill>
              <a:prstDash val="solid"/>
              <a:round/>
              <a:headEnd type="none" w="med" len="med"/>
              <a:tailEnd type="none" w="med" len="med"/>
            </a:ln>
            <a:effectLst/>
          </p:spPr>
        </p:cxnSp>
        <p:cxnSp>
          <p:nvCxnSpPr>
            <p:cNvPr id="199" name="Straight Connector 198"/>
            <p:cNvCxnSpPr/>
            <p:nvPr/>
          </p:nvCxnSpPr>
          <p:spPr bwMode="auto">
            <a:xfrm>
              <a:off x="-511749" y="3619473"/>
              <a:ext cx="147443" cy="2334"/>
            </a:xfrm>
            <a:prstGeom prst="line">
              <a:avLst/>
            </a:prstGeom>
            <a:noFill/>
            <a:ln w="28575" cap="flat" cmpd="sng" algn="ctr">
              <a:solidFill>
                <a:schemeClr val="accent3"/>
              </a:solidFill>
              <a:prstDash val="solid"/>
              <a:round/>
              <a:headEnd type="none" w="med" len="med"/>
              <a:tailEnd type="none" w="med" len="med"/>
            </a:ln>
            <a:effectLst/>
          </p:spPr>
        </p:cxnSp>
      </p:grpSp>
      <p:sp>
        <p:nvSpPr>
          <p:cNvPr id="200" name="Oval 199"/>
          <p:cNvSpPr/>
          <p:nvPr/>
        </p:nvSpPr>
        <p:spPr bwMode="auto">
          <a:xfrm flipH="1">
            <a:off x="6889338" y="2496689"/>
            <a:ext cx="125413" cy="141287"/>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grpSp>
        <p:nvGrpSpPr>
          <p:cNvPr id="26668" name="Group 200"/>
          <p:cNvGrpSpPr>
            <a:grpSpLocks/>
          </p:cNvGrpSpPr>
          <p:nvPr/>
        </p:nvGrpSpPr>
        <p:grpSpPr bwMode="auto">
          <a:xfrm>
            <a:off x="6889261" y="2457001"/>
            <a:ext cx="101603" cy="214313"/>
            <a:chOff x="-511833" y="3192570"/>
            <a:chExt cx="149524" cy="429237"/>
          </a:xfrm>
        </p:grpSpPr>
        <p:cxnSp>
          <p:nvCxnSpPr>
            <p:cNvPr id="202" name="Straight Connector 201"/>
            <p:cNvCxnSpPr/>
            <p:nvPr/>
          </p:nvCxnSpPr>
          <p:spPr bwMode="auto">
            <a:xfrm rot="5400000">
              <a:off x="-643726" y="3404009"/>
              <a:ext cx="422878" cy="0"/>
            </a:xfrm>
            <a:prstGeom prst="line">
              <a:avLst/>
            </a:prstGeom>
            <a:noFill/>
            <a:ln w="28575" cap="flat" cmpd="sng" algn="ctr">
              <a:solidFill>
                <a:schemeClr val="accent3"/>
              </a:solidFill>
              <a:prstDash val="solid"/>
              <a:round/>
              <a:headEnd type="none" w="med" len="med"/>
              <a:tailEnd type="none" w="med" len="med"/>
            </a:ln>
            <a:effectLst/>
          </p:spPr>
        </p:cxnSp>
        <p:cxnSp>
          <p:nvCxnSpPr>
            <p:cNvPr id="203" name="Straight Connector 202"/>
            <p:cNvCxnSpPr/>
            <p:nvPr/>
          </p:nvCxnSpPr>
          <p:spPr bwMode="auto">
            <a:xfrm>
              <a:off x="-509383" y="3202110"/>
              <a:ext cx="147183" cy="0"/>
            </a:xfrm>
            <a:prstGeom prst="line">
              <a:avLst/>
            </a:prstGeom>
            <a:noFill/>
            <a:ln w="28575" cap="flat" cmpd="sng" algn="ctr">
              <a:solidFill>
                <a:schemeClr val="accent3"/>
              </a:solidFill>
              <a:prstDash val="solid"/>
              <a:round/>
              <a:headEnd type="none" w="med" len="med"/>
              <a:tailEnd type="none" w="med" len="med"/>
            </a:ln>
            <a:effectLst/>
          </p:spPr>
        </p:cxnSp>
        <p:cxnSp>
          <p:nvCxnSpPr>
            <p:cNvPr id="204" name="Straight Connector 203"/>
            <p:cNvCxnSpPr/>
            <p:nvPr/>
          </p:nvCxnSpPr>
          <p:spPr bwMode="auto">
            <a:xfrm>
              <a:off x="-511720" y="3618626"/>
              <a:ext cx="147184" cy="3181"/>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669" name="Group 204"/>
          <p:cNvGrpSpPr>
            <a:grpSpLocks/>
          </p:cNvGrpSpPr>
          <p:nvPr/>
        </p:nvGrpSpPr>
        <p:grpSpPr bwMode="auto">
          <a:xfrm>
            <a:off x="8964186" y="2753864"/>
            <a:ext cx="117479" cy="427037"/>
            <a:chOff x="-511833" y="3192568"/>
            <a:chExt cx="149524" cy="429239"/>
          </a:xfrm>
        </p:grpSpPr>
        <p:cxnSp>
          <p:nvCxnSpPr>
            <p:cNvPr id="26690" name="Straight Connector 205"/>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91" name="Straight Connector 206"/>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92" name="Straight Connector 207"/>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0" name="Rectangle 208"/>
          <p:cNvSpPr>
            <a:spLocks noChangeArrowheads="1"/>
          </p:cNvSpPr>
          <p:nvPr/>
        </p:nvSpPr>
        <p:spPr bwMode="auto">
          <a:xfrm>
            <a:off x="8956248" y="2871339"/>
            <a:ext cx="130179"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26671" name="Group 209"/>
          <p:cNvGrpSpPr>
            <a:grpSpLocks/>
          </p:cNvGrpSpPr>
          <p:nvPr/>
        </p:nvGrpSpPr>
        <p:grpSpPr bwMode="auto">
          <a:xfrm>
            <a:off x="7695735" y="2695126"/>
            <a:ext cx="117479" cy="425450"/>
            <a:chOff x="-511833" y="3192568"/>
            <a:chExt cx="149524" cy="429239"/>
          </a:xfrm>
        </p:grpSpPr>
        <p:cxnSp>
          <p:nvCxnSpPr>
            <p:cNvPr id="26687" name="Straight Connector 210"/>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8" name="Straight Connector 211"/>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9" name="Straight Connector 212"/>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2" name="Rectangle 213"/>
          <p:cNvSpPr>
            <a:spLocks noChangeArrowheads="1"/>
          </p:cNvSpPr>
          <p:nvPr/>
        </p:nvSpPr>
        <p:spPr bwMode="auto">
          <a:xfrm>
            <a:off x="7687798" y="2812601"/>
            <a:ext cx="131766" cy="128588"/>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26673" name="Group 214"/>
          <p:cNvGrpSpPr>
            <a:grpSpLocks/>
          </p:cNvGrpSpPr>
          <p:nvPr/>
        </p:nvGrpSpPr>
        <p:grpSpPr bwMode="auto">
          <a:xfrm>
            <a:off x="7295673" y="2661789"/>
            <a:ext cx="117479" cy="425450"/>
            <a:chOff x="-511833" y="3192568"/>
            <a:chExt cx="149524" cy="429239"/>
          </a:xfrm>
        </p:grpSpPr>
        <p:cxnSp>
          <p:nvCxnSpPr>
            <p:cNvPr id="26684" name="Straight Connector 215"/>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5" name="Straight Connector 216"/>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6" name="Straight Connector 217"/>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4" name="Rectangle 218"/>
          <p:cNvSpPr>
            <a:spLocks noChangeArrowheads="1"/>
          </p:cNvSpPr>
          <p:nvPr/>
        </p:nvSpPr>
        <p:spPr bwMode="auto">
          <a:xfrm>
            <a:off x="7287736" y="2779264"/>
            <a:ext cx="131766"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26675" name="Group 219"/>
          <p:cNvGrpSpPr>
            <a:grpSpLocks/>
          </p:cNvGrpSpPr>
          <p:nvPr/>
        </p:nvGrpSpPr>
        <p:grpSpPr bwMode="auto">
          <a:xfrm>
            <a:off x="6879736" y="2574476"/>
            <a:ext cx="119067" cy="317500"/>
            <a:chOff x="-511833" y="3192568"/>
            <a:chExt cx="149524" cy="429239"/>
          </a:xfrm>
        </p:grpSpPr>
        <p:cxnSp>
          <p:nvCxnSpPr>
            <p:cNvPr id="26681" name="Straight Connector 220"/>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2" name="Straight Connector 221"/>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3" name="Straight Connector 222"/>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6" name="Rectangle 223"/>
          <p:cNvSpPr>
            <a:spLocks noChangeArrowheads="1"/>
          </p:cNvSpPr>
          <p:nvPr/>
        </p:nvSpPr>
        <p:spPr bwMode="auto">
          <a:xfrm>
            <a:off x="6870210" y="2631626"/>
            <a:ext cx="131767"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6679" name="Line 28"/>
          <p:cNvSpPr>
            <a:spLocks noChangeShapeType="1"/>
          </p:cNvSpPr>
          <p:nvPr/>
        </p:nvSpPr>
        <p:spPr bwMode="auto">
          <a:xfrm>
            <a:off x="6452629" y="2399851"/>
            <a:ext cx="5874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680" name="Line 22"/>
          <p:cNvSpPr>
            <a:spLocks noChangeShapeType="1"/>
          </p:cNvSpPr>
          <p:nvPr/>
        </p:nvSpPr>
        <p:spPr bwMode="auto">
          <a:xfrm>
            <a:off x="6443709" y="2838202"/>
            <a:ext cx="5874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9" name="TextBox 2">
            <a:extLst>
              <a:ext uri="{FF2B5EF4-FFF2-40B4-BE49-F238E27FC236}">
                <a16:creationId xmlns:a16="http://schemas.microsoft.com/office/drawing/2014/main" id="{880EBFF4-4B9E-4A6B-963D-CBBA53D60044}"/>
              </a:ext>
            </a:extLst>
          </p:cNvPr>
          <p:cNvSpPr txBox="1">
            <a:spLocks noChangeArrowheads="1"/>
          </p:cNvSpPr>
          <p:nvPr/>
        </p:nvSpPr>
        <p:spPr bwMode="auto">
          <a:xfrm>
            <a:off x="405532" y="6439731"/>
            <a:ext cx="1973489"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ct val="0"/>
              </a:spcBef>
              <a:spcAft>
                <a:spcPct val="0"/>
              </a:spcAft>
              <a:buClr>
                <a:srgbClr val="2B85B8"/>
              </a:buClr>
              <a:buSzTx/>
              <a:buFont typeface="Wingdings" panose="05000000000000000000" pitchFamily="2" charset="2"/>
              <a:buNone/>
              <a:tabLst/>
              <a:defRPr/>
            </a:pP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S PGothic" panose="020B0600070205080204" pitchFamily="34" charset="-128"/>
                <a:cs typeface="Calibri" panose="020F0502020204030204" pitchFamily="34" charset="0"/>
              </a:rPr>
              <a:t>Eron</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Calibri" panose="020F0502020204030204" pitchFamily="34" charset="0"/>
              </a:rPr>
              <a:t>. Lancet. 2010;375:396. </a:t>
            </a:r>
          </a:p>
        </p:txBody>
      </p:sp>
      <p:sp>
        <p:nvSpPr>
          <p:cNvPr id="165" name="Line 22">
            <a:extLst>
              <a:ext uri="{FF2B5EF4-FFF2-40B4-BE49-F238E27FC236}">
                <a16:creationId xmlns:a16="http://schemas.microsoft.com/office/drawing/2014/main" id="{548D01BC-1998-4F91-9195-0757D1DC7A79}"/>
              </a:ext>
            </a:extLst>
          </p:cNvPr>
          <p:cNvSpPr>
            <a:spLocks noChangeShapeType="1"/>
          </p:cNvSpPr>
          <p:nvPr/>
        </p:nvSpPr>
        <p:spPr bwMode="auto">
          <a:xfrm>
            <a:off x="2391902" y="456000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5" name="Straight Connector 4">
            <a:extLst>
              <a:ext uri="{FF2B5EF4-FFF2-40B4-BE49-F238E27FC236}">
                <a16:creationId xmlns:a16="http://schemas.microsoft.com/office/drawing/2014/main" id="{08548EE4-5EEC-417F-BB2D-ACB5C1FAE47F}"/>
              </a:ext>
            </a:extLst>
          </p:cNvPr>
          <p:cNvCxnSpPr>
            <a:cxnSpLocks/>
          </p:cNvCxnSpPr>
          <p:nvPr/>
        </p:nvCxnSpPr>
        <p:spPr bwMode="auto">
          <a:xfrm flipV="1">
            <a:off x="2465794" y="4560008"/>
            <a:ext cx="2573366" cy="0"/>
          </a:xfrm>
          <a:prstGeom prst="line">
            <a:avLst/>
          </a:prstGeom>
          <a:noFill/>
          <a:ln w="28575" cap="flat" cmpd="sng" algn="ctr">
            <a:solidFill>
              <a:schemeClr val="bg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F8E8E6A3-D86B-442B-AA7E-D40676F367E4}"/>
              </a:ext>
            </a:extLst>
          </p:cNvPr>
          <p:cNvCxnSpPr/>
          <p:nvPr/>
        </p:nvCxnSpPr>
        <p:spPr bwMode="auto">
          <a:xfrm>
            <a:off x="2465794"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152E3746-A880-42CF-9C66-9DA74B508978}"/>
              </a:ext>
            </a:extLst>
          </p:cNvPr>
          <p:cNvCxnSpPr/>
          <p:nvPr/>
        </p:nvCxnSpPr>
        <p:spPr bwMode="auto">
          <a:xfrm>
            <a:off x="2898678"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B0B94E33-148B-494E-83F2-41B96855A543}"/>
              </a:ext>
            </a:extLst>
          </p:cNvPr>
          <p:cNvCxnSpPr/>
          <p:nvPr/>
        </p:nvCxnSpPr>
        <p:spPr bwMode="auto">
          <a:xfrm>
            <a:off x="3313034"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F34302D6-2BE9-4EC1-835A-A83EC57AE29D}"/>
              </a:ext>
            </a:extLst>
          </p:cNvPr>
          <p:cNvCxnSpPr/>
          <p:nvPr/>
        </p:nvCxnSpPr>
        <p:spPr bwMode="auto">
          <a:xfrm>
            <a:off x="3721938"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CF6429CE-930A-4882-A393-C491661E6B5F}"/>
              </a:ext>
            </a:extLst>
          </p:cNvPr>
          <p:cNvCxnSpPr/>
          <p:nvPr/>
        </p:nvCxnSpPr>
        <p:spPr bwMode="auto">
          <a:xfrm>
            <a:off x="5031484" y="4572779"/>
            <a:ext cx="0" cy="64008"/>
          </a:xfrm>
          <a:prstGeom prst="line">
            <a:avLst/>
          </a:prstGeom>
          <a:noFill/>
          <a:ln w="28575" cap="flat" cmpd="sng" algn="ctr">
            <a:solidFill>
              <a:schemeClr val="bg1"/>
            </a:solidFill>
            <a:prstDash val="solid"/>
            <a:round/>
            <a:headEnd type="none" w="med" len="med"/>
            <a:tailEnd type="none" w="med" len="med"/>
          </a:ln>
          <a:effectLst/>
        </p:spPr>
      </p:cxnSp>
      <p:sp>
        <p:nvSpPr>
          <p:cNvPr id="174" name="Line 17">
            <a:extLst>
              <a:ext uri="{FF2B5EF4-FFF2-40B4-BE49-F238E27FC236}">
                <a16:creationId xmlns:a16="http://schemas.microsoft.com/office/drawing/2014/main" id="{8BD49335-5760-4775-9F23-85C36D15C6E1}"/>
              </a:ext>
            </a:extLst>
          </p:cNvPr>
          <p:cNvSpPr>
            <a:spLocks noChangeShapeType="1"/>
          </p:cNvSpPr>
          <p:nvPr/>
        </p:nvSpPr>
        <p:spPr bwMode="auto">
          <a:xfrm flipH="1">
            <a:off x="6535402" y="2426061"/>
            <a:ext cx="0" cy="214671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5" name="Line 22">
            <a:extLst>
              <a:ext uri="{FF2B5EF4-FFF2-40B4-BE49-F238E27FC236}">
                <a16:creationId xmlns:a16="http://schemas.microsoft.com/office/drawing/2014/main" id="{EFB4382D-0B69-469B-9ED9-A3166B61762F}"/>
              </a:ext>
            </a:extLst>
          </p:cNvPr>
          <p:cNvSpPr>
            <a:spLocks noChangeShapeType="1"/>
          </p:cNvSpPr>
          <p:nvPr/>
        </p:nvSpPr>
        <p:spPr bwMode="auto">
          <a:xfrm>
            <a:off x="6461509" y="409335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6" name="Line 25">
            <a:extLst>
              <a:ext uri="{FF2B5EF4-FFF2-40B4-BE49-F238E27FC236}">
                <a16:creationId xmlns:a16="http://schemas.microsoft.com/office/drawing/2014/main" id="{42C32CD3-27F6-4259-B54A-57CC4095F291}"/>
              </a:ext>
            </a:extLst>
          </p:cNvPr>
          <p:cNvSpPr>
            <a:spLocks noChangeShapeType="1"/>
          </p:cNvSpPr>
          <p:nvPr/>
        </p:nvSpPr>
        <p:spPr bwMode="auto">
          <a:xfrm>
            <a:off x="6461509" y="326785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7" name="Line 28">
            <a:extLst>
              <a:ext uri="{FF2B5EF4-FFF2-40B4-BE49-F238E27FC236}">
                <a16:creationId xmlns:a16="http://schemas.microsoft.com/office/drawing/2014/main" id="{243C8348-5014-4F88-8F38-60C706489081}"/>
              </a:ext>
            </a:extLst>
          </p:cNvPr>
          <p:cNvSpPr>
            <a:spLocks noChangeShapeType="1"/>
          </p:cNvSpPr>
          <p:nvPr/>
        </p:nvSpPr>
        <p:spPr bwMode="auto">
          <a:xfrm>
            <a:off x="6461509" y="243282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8" name="Rectangle 40">
            <a:extLst>
              <a:ext uri="{FF2B5EF4-FFF2-40B4-BE49-F238E27FC236}">
                <a16:creationId xmlns:a16="http://schemas.microsoft.com/office/drawing/2014/main" id="{F6E7641C-0518-49A9-A355-C151362B34D8}"/>
              </a:ext>
            </a:extLst>
          </p:cNvPr>
          <p:cNvSpPr>
            <a:spLocks noChangeArrowheads="1"/>
          </p:cNvSpPr>
          <p:nvPr/>
        </p:nvSpPr>
        <p:spPr bwMode="auto">
          <a:xfrm>
            <a:off x="6209699" y="4419505"/>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50</a:t>
            </a:r>
          </a:p>
        </p:txBody>
      </p:sp>
      <p:sp>
        <p:nvSpPr>
          <p:cNvPr id="179" name="Rectangle 41">
            <a:extLst>
              <a:ext uri="{FF2B5EF4-FFF2-40B4-BE49-F238E27FC236}">
                <a16:creationId xmlns:a16="http://schemas.microsoft.com/office/drawing/2014/main" id="{669717BF-211C-4A4F-AF08-985A9D61B8CB}"/>
              </a:ext>
            </a:extLst>
          </p:cNvPr>
          <p:cNvSpPr>
            <a:spLocks noChangeArrowheads="1"/>
          </p:cNvSpPr>
          <p:nvPr/>
        </p:nvSpPr>
        <p:spPr bwMode="auto">
          <a:xfrm>
            <a:off x="6209699" y="4001932"/>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60</a:t>
            </a:r>
          </a:p>
        </p:txBody>
      </p:sp>
      <p:sp>
        <p:nvSpPr>
          <p:cNvPr id="180" name="Rectangle 42">
            <a:extLst>
              <a:ext uri="{FF2B5EF4-FFF2-40B4-BE49-F238E27FC236}">
                <a16:creationId xmlns:a16="http://schemas.microsoft.com/office/drawing/2014/main" id="{3206A7B2-C088-42C8-8527-B73B3F36553F}"/>
              </a:ext>
            </a:extLst>
          </p:cNvPr>
          <p:cNvSpPr>
            <a:spLocks noChangeArrowheads="1"/>
          </p:cNvSpPr>
          <p:nvPr/>
        </p:nvSpPr>
        <p:spPr bwMode="auto">
          <a:xfrm>
            <a:off x="6209699" y="358435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70</a:t>
            </a:r>
          </a:p>
        </p:txBody>
      </p:sp>
      <p:sp>
        <p:nvSpPr>
          <p:cNvPr id="181" name="Rectangle 43">
            <a:extLst>
              <a:ext uri="{FF2B5EF4-FFF2-40B4-BE49-F238E27FC236}">
                <a16:creationId xmlns:a16="http://schemas.microsoft.com/office/drawing/2014/main" id="{859869C6-4402-47AE-844D-8BBAC816D6DC}"/>
              </a:ext>
            </a:extLst>
          </p:cNvPr>
          <p:cNvSpPr>
            <a:spLocks noChangeArrowheads="1"/>
          </p:cNvSpPr>
          <p:nvPr/>
        </p:nvSpPr>
        <p:spPr bwMode="auto">
          <a:xfrm>
            <a:off x="6209699" y="3166784"/>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80</a:t>
            </a:r>
          </a:p>
        </p:txBody>
      </p:sp>
      <p:sp>
        <p:nvSpPr>
          <p:cNvPr id="182" name="Rectangle 44">
            <a:extLst>
              <a:ext uri="{FF2B5EF4-FFF2-40B4-BE49-F238E27FC236}">
                <a16:creationId xmlns:a16="http://schemas.microsoft.com/office/drawing/2014/main" id="{A302B6DB-F5BA-4E31-96AA-F2D3ECFEE149}"/>
              </a:ext>
            </a:extLst>
          </p:cNvPr>
          <p:cNvSpPr>
            <a:spLocks noChangeArrowheads="1"/>
          </p:cNvSpPr>
          <p:nvPr/>
        </p:nvSpPr>
        <p:spPr bwMode="auto">
          <a:xfrm>
            <a:off x="6209699" y="2749210"/>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90</a:t>
            </a:r>
          </a:p>
        </p:txBody>
      </p:sp>
      <p:sp>
        <p:nvSpPr>
          <p:cNvPr id="183" name="Rectangle 45">
            <a:extLst>
              <a:ext uri="{FF2B5EF4-FFF2-40B4-BE49-F238E27FC236}">
                <a16:creationId xmlns:a16="http://schemas.microsoft.com/office/drawing/2014/main" id="{9374D4AB-5E7A-4355-BC89-831F08DC4872}"/>
              </a:ext>
            </a:extLst>
          </p:cNvPr>
          <p:cNvSpPr>
            <a:spLocks noChangeArrowheads="1"/>
          </p:cNvSpPr>
          <p:nvPr/>
        </p:nvSpPr>
        <p:spPr bwMode="auto">
          <a:xfrm>
            <a:off x="6105504" y="2331636"/>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100</a:t>
            </a:r>
          </a:p>
        </p:txBody>
      </p:sp>
      <p:sp>
        <p:nvSpPr>
          <p:cNvPr id="186" name="Rectangle 46">
            <a:extLst>
              <a:ext uri="{FF2B5EF4-FFF2-40B4-BE49-F238E27FC236}">
                <a16:creationId xmlns:a16="http://schemas.microsoft.com/office/drawing/2014/main" id="{99953DD3-AF28-43ED-A205-F22A2E79A7C0}"/>
              </a:ext>
            </a:extLst>
          </p:cNvPr>
          <p:cNvSpPr>
            <a:spLocks noChangeArrowheads="1"/>
          </p:cNvSpPr>
          <p:nvPr/>
        </p:nvSpPr>
        <p:spPr bwMode="auto">
          <a:xfrm>
            <a:off x="6504014" y="466167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0</a:t>
            </a:r>
          </a:p>
        </p:txBody>
      </p:sp>
      <p:sp>
        <p:nvSpPr>
          <p:cNvPr id="191" name="Rectangle 47">
            <a:extLst>
              <a:ext uri="{FF2B5EF4-FFF2-40B4-BE49-F238E27FC236}">
                <a16:creationId xmlns:a16="http://schemas.microsoft.com/office/drawing/2014/main" id="{AA43E41D-C012-46D3-A364-5D98C666F8C0}"/>
              </a:ext>
            </a:extLst>
          </p:cNvPr>
          <p:cNvSpPr>
            <a:spLocks noChangeArrowheads="1"/>
          </p:cNvSpPr>
          <p:nvPr/>
        </p:nvSpPr>
        <p:spPr bwMode="auto">
          <a:xfrm>
            <a:off x="6923921" y="466167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4</a:t>
            </a:r>
          </a:p>
        </p:txBody>
      </p:sp>
      <p:sp>
        <p:nvSpPr>
          <p:cNvPr id="196" name="Rectangle 50">
            <a:extLst>
              <a:ext uri="{FF2B5EF4-FFF2-40B4-BE49-F238E27FC236}">
                <a16:creationId xmlns:a16="http://schemas.microsoft.com/office/drawing/2014/main" id="{38CA07BF-39CC-457D-9C22-18A159BE36EB}"/>
              </a:ext>
            </a:extLst>
          </p:cNvPr>
          <p:cNvSpPr>
            <a:spLocks noChangeArrowheads="1"/>
          </p:cNvSpPr>
          <p:nvPr/>
        </p:nvSpPr>
        <p:spPr bwMode="auto">
          <a:xfrm>
            <a:off x="6361638" y="4898216"/>
            <a:ext cx="30052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Wk</a:t>
            </a:r>
          </a:p>
        </p:txBody>
      </p:sp>
      <p:sp>
        <p:nvSpPr>
          <p:cNvPr id="201" name="Rectangle 51">
            <a:extLst>
              <a:ext uri="{FF2B5EF4-FFF2-40B4-BE49-F238E27FC236}">
                <a16:creationId xmlns:a16="http://schemas.microsoft.com/office/drawing/2014/main" id="{5D56F0B1-C10D-46BC-B8D8-CF99996591F9}"/>
              </a:ext>
            </a:extLst>
          </p:cNvPr>
          <p:cNvSpPr>
            <a:spLocks noChangeArrowheads="1"/>
          </p:cNvSpPr>
          <p:nvPr/>
        </p:nvSpPr>
        <p:spPr bwMode="auto">
          <a:xfrm rot="16200000">
            <a:off x="4453777" y="3361437"/>
            <a:ext cx="2849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HIV-1 RNA &lt;50 c/mL (%)</a:t>
            </a:r>
          </a:p>
        </p:txBody>
      </p:sp>
      <p:sp>
        <p:nvSpPr>
          <p:cNvPr id="205" name="Rectangle 47">
            <a:extLst>
              <a:ext uri="{FF2B5EF4-FFF2-40B4-BE49-F238E27FC236}">
                <a16:creationId xmlns:a16="http://schemas.microsoft.com/office/drawing/2014/main" id="{538A9780-FE28-4FA2-AC91-DE9F4974B45A}"/>
              </a:ext>
            </a:extLst>
          </p:cNvPr>
          <p:cNvSpPr>
            <a:spLocks noChangeArrowheads="1"/>
          </p:cNvSpPr>
          <p:nvPr/>
        </p:nvSpPr>
        <p:spPr bwMode="auto">
          <a:xfrm>
            <a:off x="7346208" y="466167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a:t>
            </a:r>
          </a:p>
        </p:txBody>
      </p:sp>
      <p:sp>
        <p:nvSpPr>
          <p:cNvPr id="206" name="Rectangle 47">
            <a:extLst>
              <a:ext uri="{FF2B5EF4-FFF2-40B4-BE49-F238E27FC236}">
                <a16:creationId xmlns:a16="http://schemas.microsoft.com/office/drawing/2014/main" id="{8E289AA4-6DAE-474E-91E5-CF5A053136F9}"/>
              </a:ext>
            </a:extLst>
          </p:cNvPr>
          <p:cNvSpPr>
            <a:spLocks noChangeArrowheads="1"/>
          </p:cNvSpPr>
          <p:nvPr/>
        </p:nvSpPr>
        <p:spPr bwMode="auto">
          <a:xfrm>
            <a:off x="7709255" y="466167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12</a:t>
            </a:r>
          </a:p>
        </p:txBody>
      </p:sp>
      <p:sp>
        <p:nvSpPr>
          <p:cNvPr id="207" name="Rectangle 47">
            <a:extLst>
              <a:ext uri="{FF2B5EF4-FFF2-40B4-BE49-F238E27FC236}">
                <a16:creationId xmlns:a16="http://schemas.microsoft.com/office/drawing/2014/main" id="{49B735EF-BAF6-4E36-AF69-68514BBEE1BC}"/>
              </a:ext>
            </a:extLst>
          </p:cNvPr>
          <p:cNvSpPr>
            <a:spLocks noChangeArrowheads="1"/>
          </p:cNvSpPr>
          <p:nvPr/>
        </p:nvSpPr>
        <p:spPr bwMode="auto">
          <a:xfrm>
            <a:off x="8983262" y="4661678"/>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24</a:t>
            </a:r>
          </a:p>
        </p:txBody>
      </p:sp>
      <p:sp>
        <p:nvSpPr>
          <p:cNvPr id="210" name="Rectangle 47">
            <a:extLst>
              <a:ext uri="{FF2B5EF4-FFF2-40B4-BE49-F238E27FC236}">
                <a16:creationId xmlns:a16="http://schemas.microsoft.com/office/drawing/2014/main" id="{371DEBF9-2659-459F-9DFA-E5AD19DA578E}"/>
              </a:ext>
            </a:extLst>
          </p:cNvPr>
          <p:cNvSpPr>
            <a:spLocks noChangeArrowheads="1"/>
          </p:cNvSpPr>
          <p:nvPr/>
        </p:nvSpPr>
        <p:spPr bwMode="auto">
          <a:xfrm>
            <a:off x="6711919" y="4243589"/>
            <a:ext cx="22822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∆:-5.8 (95% CI: -12.2 to 0.2)</a:t>
            </a:r>
          </a:p>
        </p:txBody>
      </p:sp>
      <p:sp>
        <p:nvSpPr>
          <p:cNvPr id="256" name="Rectangle 50">
            <a:extLst>
              <a:ext uri="{FF2B5EF4-FFF2-40B4-BE49-F238E27FC236}">
                <a16:creationId xmlns:a16="http://schemas.microsoft.com/office/drawing/2014/main" id="{758CB9FA-6C2C-4207-9164-DE369EA3501A}"/>
              </a:ext>
            </a:extLst>
          </p:cNvPr>
          <p:cNvSpPr>
            <a:spLocks noChangeArrowheads="1"/>
          </p:cNvSpPr>
          <p:nvPr/>
        </p:nvSpPr>
        <p:spPr bwMode="auto">
          <a:xfrm>
            <a:off x="6491817" y="2232348"/>
            <a:ext cx="28750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SWITCHMRK-2</a:t>
            </a:r>
          </a:p>
        </p:txBody>
      </p:sp>
      <p:sp>
        <p:nvSpPr>
          <p:cNvPr id="257" name="Line 22">
            <a:extLst>
              <a:ext uri="{FF2B5EF4-FFF2-40B4-BE49-F238E27FC236}">
                <a16:creationId xmlns:a16="http://schemas.microsoft.com/office/drawing/2014/main" id="{D979341C-4BB4-4CA8-83F5-12AA51FEF31D}"/>
              </a:ext>
            </a:extLst>
          </p:cNvPr>
          <p:cNvSpPr>
            <a:spLocks noChangeShapeType="1"/>
          </p:cNvSpPr>
          <p:nvPr/>
        </p:nvSpPr>
        <p:spPr bwMode="auto">
          <a:xfrm>
            <a:off x="6461509" y="368744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58" name="Line 22">
            <a:extLst>
              <a:ext uri="{FF2B5EF4-FFF2-40B4-BE49-F238E27FC236}">
                <a16:creationId xmlns:a16="http://schemas.microsoft.com/office/drawing/2014/main" id="{AB194C4D-1875-4636-9701-883AAC105024}"/>
              </a:ext>
            </a:extLst>
          </p:cNvPr>
          <p:cNvSpPr>
            <a:spLocks noChangeShapeType="1"/>
          </p:cNvSpPr>
          <p:nvPr/>
        </p:nvSpPr>
        <p:spPr bwMode="auto">
          <a:xfrm>
            <a:off x="6461509" y="2871179"/>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59" name="Line 22">
            <a:extLst>
              <a:ext uri="{FF2B5EF4-FFF2-40B4-BE49-F238E27FC236}">
                <a16:creationId xmlns:a16="http://schemas.microsoft.com/office/drawing/2014/main" id="{B151ED94-932F-4938-9744-7827A235C234}"/>
              </a:ext>
            </a:extLst>
          </p:cNvPr>
          <p:cNvSpPr>
            <a:spLocks noChangeShapeType="1"/>
          </p:cNvSpPr>
          <p:nvPr/>
        </p:nvSpPr>
        <p:spPr bwMode="auto">
          <a:xfrm>
            <a:off x="6461509" y="456000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260" name="Straight Connector 259">
            <a:extLst>
              <a:ext uri="{FF2B5EF4-FFF2-40B4-BE49-F238E27FC236}">
                <a16:creationId xmlns:a16="http://schemas.microsoft.com/office/drawing/2014/main" id="{AA93A220-AD99-4EAC-BA43-3FE102118947}"/>
              </a:ext>
            </a:extLst>
          </p:cNvPr>
          <p:cNvCxnSpPr>
            <a:cxnSpLocks/>
          </p:cNvCxnSpPr>
          <p:nvPr/>
        </p:nvCxnSpPr>
        <p:spPr bwMode="auto">
          <a:xfrm flipV="1">
            <a:off x="6535401" y="4560008"/>
            <a:ext cx="2573366" cy="0"/>
          </a:xfrm>
          <a:prstGeom prst="line">
            <a:avLst/>
          </a:prstGeom>
          <a:noFill/>
          <a:ln w="28575" cap="flat" cmpd="sng" algn="ctr">
            <a:solidFill>
              <a:schemeClr val="bg1"/>
            </a:solidFill>
            <a:prstDash val="solid"/>
            <a:round/>
            <a:headEnd type="none" w="med" len="med"/>
            <a:tailEnd type="none" w="med" len="med"/>
          </a:ln>
          <a:effectLst/>
        </p:spPr>
      </p:cxnSp>
      <p:cxnSp>
        <p:nvCxnSpPr>
          <p:cNvPr id="261" name="Straight Connector 260">
            <a:extLst>
              <a:ext uri="{FF2B5EF4-FFF2-40B4-BE49-F238E27FC236}">
                <a16:creationId xmlns:a16="http://schemas.microsoft.com/office/drawing/2014/main" id="{A02BD418-02D4-4053-A764-7FC8549E0C98}"/>
              </a:ext>
            </a:extLst>
          </p:cNvPr>
          <p:cNvCxnSpPr/>
          <p:nvPr/>
        </p:nvCxnSpPr>
        <p:spPr bwMode="auto">
          <a:xfrm>
            <a:off x="6535401"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2" name="Straight Connector 261">
            <a:extLst>
              <a:ext uri="{FF2B5EF4-FFF2-40B4-BE49-F238E27FC236}">
                <a16:creationId xmlns:a16="http://schemas.microsoft.com/office/drawing/2014/main" id="{BC1C26D6-611E-4755-87F5-AE760496E8CC}"/>
              </a:ext>
            </a:extLst>
          </p:cNvPr>
          <p:cNvCxnSpPr/>
          <p:nvPr/>
        </p:nvCxnSpPr>
        <p:spPr bwMode="auto">
          <a:xfrm>
            <a:off x="6968285"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3" name="Straight Connector 262">
            <a:extLst>
              <a:ext uri="{FF2B5EF4-FFF2-40B4-BE49-F238E27FC236}">
                <a16:creationId xmlns:a16="http://schemas.microsoft.com/office/drawing/2014/main" id="{292349C8-625E-41CB-8DAC-3DD3AAE5B314}"/>
              </a:ext>
            </a:extLst>
          </p:cNvPr>
          <p:cNvCxnSpPr/>
          <p:nvPr/>
        </p:nvCxnSpPr>
        <p:spPr bwMode="auto">
          <a:xfrm>
            <a:off x="7382641"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4" name="Straight Connector 263">
            <a:extLst>
              <a:ext uri="{FF2B5EF4-FFF2-40B4-BE49-F238E27FC236}">
                <a16:creationId xmlns:a16="http://schemas.microsoft.com/office/drawing/2014/main" id="{2F5311C2-E2F7-4A88-9FA8-23F68E9EC0A1}"/>
              </a:ext>
            </a:extLst>
          </p:cNvPr>
          <p:cNvCxnSpPr/>
          <p:nvPr/>
        </p:nvCxnSpPr>
        <p:spPr bwMode="auto">
          <a:xfrm>
            <a:off x="7791545" y="457277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5" name="Straight Connector 264">
            <a:extLst>
              <a:ext uri="{FF2B5EF4-FFF2-40B4-BE49-F238E27FC236}">
                <a16:creationId xmlns:a16="http://schemas.microsoft.com/office/drawing/2014/main" id="{218D7D70-5CB8-4DD2-A64B-5A546D81BF95}"/>
              </a:ext>
            </a:extLst>
          </p:cNvPr>
          <p:cNvCxnSpPr/>
          <p:nvPr/>
        </p:nvCxnSpPr>
        <p:spPr bwMode="auto">
          <a:xfrm>
            <a:off x="9101091" y="4572779"/>
            <a:ext cx="0" cy="64008"/>
          </a:xfrm>
          <a:prstGeom prst="line">
            <a:avLst/>
          </a:prstGeom>
          <a:noFill/>
          <a:ln w="28575" cap="flat" cmpd="sng" algn="ctr">
            <a:solidFill>
              <a:schemeClr val="bg1"/>
            </a:solidFill>
            <a:prstDash val="solid"/>
            <a:round/>
            <a:headEnd type="none" w="med" len="med"/>
            <a:tailEnd type="none" w="med" len="med"/>
          </a:ln>
          <a:effectLst/>
        </p:spPr>
      </p:cxnSp>
      <p:grpSp>
        <p:nvGrpSpPr>
          <p:cNvPr id="9" name="Group 8">
            <a:extLst>
              <a:ext uri="{FF2B5EF4-FFF2-40B4-BE49-F238E27FC236}">
                <a16:creationId xmlns:a16="http://schemas.microsoft.com/office/drawing/2014/main" id="{A79A6A24-D4B8-4356-A060-6FE67AEC1916}"/>
              </a:ext>
            </a:extLst>
          </p:cNvPr>
          <p:cNvGrpSpPr/>
          <p:nvPr/>
        </p:nvGrpSpPr>
        <p:grpSpPr>
          <a:xfrm>
            <a:off x="2434910" y="2691591"/>
            <a:ext cx="2614692" cy="649287"/>
            <a:chOff x="2357379" y="2721709"/>
            <a:chExt cx="2614692" cy="649287"/>
          </a:xfrm>
        </p:grpSpPr>
        <p:sp>
          <p:nvSpPr>
            <p:cNvPr id="26741" name="Rectangle 129"/>
            <p:cNvSpPr>
              <a:spLocks noChangeArrowheads="1"/>
            </p:cNvSpPr>
            <p:nvPr/>
          </p:nvSpPr>
          <p:spPr bwMode="auto">
            <a:xfrm>
              <a:off x="4841892" y="3239234"/>
              <a:ext cx="130179" cy="131762"/>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2" name="Rectangle 130"/>
            <p:cNvSpPr>
              <a:spLocks noChangeArrowheads="1"/>
            </p:cNvSpPr>
            <p:nvPr/>
          </p:nvSpPr>
          <p:spPr bwMode="auto">
            <a:xfrm>
              <a:off x="3589316" y="3032859"/>
              <a:ext cx="130179" cy="131762"/>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3" name="Rectangle 131"/>
            <p:cNvSpPr>
              <a:spLocks noChangeArrowheads="1"/>
            </p:cNvSpPr>
            <p:nvPr/>
          </p:nvSpPr>
          <p:spPr bwMode="auto">
            <a:xfrm>
              <a:off x="3165441" y="3082071"/>
              <a:ext cx="130179"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4" name="Rectangle 132"/>
            <p:cNvSpPr>
              <a:spLocks noChangeArrowheads="1"/>
            </p:cNvSpPr>
            <p:nvPr/>
          </p:nvSpPr>
          <p:spPr bwMode="auto">
            <a:xfrm>
              <a:off x="2747916" y="2999521"/>
              <a:ext cx="130179" cy="131763"/>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5" name="Rectangle 133"/>
            <p:cNvSpPr>
              <a:spLocks noChangeArrowheads="1"/>
            </p:cNvSpPr>
            <p:nvPr/>
          </p:nvSpPr>
          <p:spPr bwMode="auto">
            <a:xfrm>
              <a:off x="2357379" y="2721709"/>
              <a:ext cx="130179" cy="130175"/>
            </a:xfrm>
            <a:prstGeom prst="rect">
              <a:avLst/>
            </a:prstGeom>
            <a:solidFill>
              <a:schemeClr val="accent1"/>
            </a:solidFill>
            <a:ln w="19050">
              <a:solidFill>
                <a:schemeClr val="accent1"/>
              </a:solidFill>
              <a:round/>
              <a:headEnd/>
              <a:tailEnd/>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grpSp>
      <p:sp>
        <p:nvSpPr>
          <p:cNvPr id="225" name="Oval 224"/>
          <p:cNvSpPr/>
          <p:nvPr/>
        </p:nvSpPr>
        <p:spPr bwMode="auto">
          <a:xfrm flipH="1">
            <a:off x="6478176" y="2552251"/>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Arial" panose="020B0604020202020204" pitchFamily="34" charset="0"/>
            </a:endParaRPr>
          </a:p>
        </p:txBody>
      </p:sp>
      <p:sp>
        <p:nvSpPr>
          <p:cNvPr id="26678" name="Rectangle 225"/>
          <p:cNvSpPr>
            <a:spLocks noChangeArrowheads="1"/>
          </p:cNvSpPr>
          <p:nvPr/>
        </p:nvSpPr>
        <p:spPr bwMode="auto">
          <a:xfrm>
            <a:off x="6479674" y="2564951"/>
            <a:ext cx="130179" cy="131763"/>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166" name="Group 165">
            <a:extLst>
              <a:ext uri="{FF2B5EF4-FFF2-40B4-BE49-F238E27FC236}">
                <a16:creationId xmlns:a16="http://schemas.microsoft.com/office/drawing/2014/main" id="{512E0AE3-8CDB-4661-A4D2-E28AC0DA5C23}"/>
              </a:ext>
            </a:extLst>
          </p:cNvPr>
          <p:cNvGrpSpPr/>
          <p:nvPr/>
        </p:nvGrpSpPr>
        <p:grpSpPr>
          <a:xfrm>
            <a:off x="9392911" y="6207927"/>
            <a:ext cx="2488502" cy="454909"/>
            <a:chOff x="9392911" y="6207927"/>
            <a:chExt cx="2488502" cy="454909"/>
          </a:xfrm>
        </p:grpSpPr>
        <p:pic>
          <p:nvPicPr>
            <p:cNvPr id="168" name="Picture 167" descr="A picture containing text, ax, wheel&#10;&#10;Description automatically generated">
              <a:extLst>
                <a:ext uri="{FF2B5EF4-FFF2-40B4-BE49-F238E27FC236}">
                  <a16:creationId xmlns:a16="http://schemas.microsoft.com/office/drawing/2014/main" id="{0B64A747-A8EE-4EA0-A3E2-CFBDEF427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08" name="Rectangle 8">
              <a:extLst>
                <a:ext uri="{FF2B5EF4-FFF2-40B4-BE49-F238E27FC236}">
                  <a16:creationId xmlns:a16="http://schemas.microsoft.com/office/drawing/2014/main" id="{E3338F9A-DEEA-41E4-BBA3-BC306EDEC24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graphicFrame>
        <p:nvGraphicFramePr>
          <p:cNvPr id="209" name="Table 208">
            <a:extLst>
              <a:ext uri="{FF2B5EF4-FFF2-40B4-BE49-F238E27FC236}">
                <a16:creationId xmlns:a16="http://schemas.microsoft.com/office/drawing/2014/main" id="{9B34C2BB-0E12-4421-A4CC-017E5ACB7A35}"/>
              </a:ext>
            </a:extLst>
          </p:cNvPr>
          <p:cNvGraphicFramePr>
            <a:graphicFrameLocks noGrp="1"/>
          </p:cNvGraphicFramePr>
          <p:nvPr>
            <p:extLst>
              <p:ext uri="{D42A27DB-BD31-4B8C-83A1-F6EECF244321}">
                <p14:modId xmlns:p14="http://schemas.microsoft.com/office/powerpoint/2010/main" val="381679356"/>
              </p:ext>
            </p:extLst>
          </p:nvPr>
        </p:nvGraphicFramePr>
        <p:xfrm>
          <a:off x="5165760" y="5224365"/>
          <a:ext cx="5372100" cy="1097328"/>
        </p:xfrm>
        <a:graphic>
          <a:graphicData uri="http://schemas.openxmlformats.org/drawingml/2006/table">
            <a:tbl>
              <a:tblPr/>
              <a:tblGrid>
                <a:gridCol w="2588168">
                  <a:extLst>
                    <a:ext uri="{9D8B030D-6E8A-4147-A177-3AD203B41FA5}">
                      <a16:colId xmlns:a16="http://schemas.microsoft.com/office/drawing/2014/main" val="3971500111"/>
                    </a:ext>
                  </a:extLst>
                </a:gridCol>
                <a:gridCol w="1391966">
                  <a:extLst>
                    <a:ext uri="{9D8B030D-6E8A-4147-A177-3AD203B41FA5}">
                      <a16:colId xmlns:a16="http://schemas.microsoft.com/office/drawing/2014/main" val="3971207448"/>
                    </a:ext>
                  </a:extLst>
                </a:gridCol>
                <a:gridCol w="1391966">
                  <a:extLst>
                    <a:ext uri="{9D8B030D-6E8A-4147-A177-3AD203B41FA5}">
                      <a16:colId xmlns:a16="http://schemas.microsoft.com/office/drawing/2014/main" val="1426825156"/>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a:ln>
                            <a:noFill/>
                          </a:ln>
                          <a:solidFill>
                            <a:schemeClr val="tx1"/>
                          </a:solidFill>
                          <a:effectLst/>
                          <a:latin typeface="Calibri" panose="020F0502020204030204" pitchFamily="34" charset="0"/>
                        </a:rPr>
                        <a:t>HIV-1 RNA &lt;50 c/mL,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a:ln>
                            <a:noFill/>
                          </a:ln>
                          <a:solidFill>
                            <a:schemeClr val="tx1"/>
                          </a:solidFill>
                          <a:effectLst/>
                          <a:latin typeface="Calibri" panose="020F0502020204030204" pitchFamily="34" charset="0"/>
                        </a:rPr>
                        <a:t>RAL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a:ln>
                            <a:noFill/>
                          </a:ln>
                          <a:solidFill>
                            <a:schemeClr val="tx1"/>
                          </a:solidFill>
                          <a:effectLst/>
                          <a:latin typeface="Calibri" panose="020F0502020204030204" pitchFamily="34" charset="0"/>
                        </a:rPr>
                        <a:t>LPV/RTV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2343747"/>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 previous VF</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a:ln>
                            <a:noFill/>
                          </a:ln>
                          <a:solidFill>
                            <a:schemeClr val="bg2">
                              <a:lumMod val="10000"/>
                            </a:schemeClr>
                          </a:solidFill>
                          <a:effectLst/>
                          <a:latin typeface="Calibri" panose="020F0502020204030204" pitchFamily="34" charset="0"/>
                        </a:rPr>
                        <a:t>90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1796955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Previous VF</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a:ln>
                            <a:noFill/>
                          </a:ln>
                          <a:solidFill>
                            <a:schemeClr val="bg2">
                              <a:lumMod val="10000"/>
                            </a:schemeClr>
                          </a:solidFill>
                          <a:effectLst/>
                          <a:latin typeface="Calibri" panose="020F0502020204030204" pitchFamily="34" charset="0"/>
                        </a:rPr>
                        <a:t>77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41735851"/>
                  </a:ext>
                </a:extLst>
              </a:tr>
            </a:tbl>
          </a:graphicData>
        </a:graphic>
      </p:graphicFrame>
    </p:spTree>
    <p:extLst>
      <p:ext uri="{BB962C8B-B14F-4D97-AF65-F5344CB8AC3E}">
        <p14:creationId xmlns:p14="http://schemas.microsoft.com/office/powerpoint/2010/main" val="3185488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BD86-C168-4912-BFF4-8AE09E7AB7B4}"/>
              </a:ext>
            </a:extLst>
          </p:cNvPr>
          <p:cNvSpPr>
            <a:spLocks noGrp="1"/>
          </p:cNvSpPr>
          <p:nvPr>
            <p:ph type="title"/>
          </p:nvPr>
        </p:nvSpPr>
        <p:spPr/>
        <p:txBody>
          <a:bodyPr/>
          <a:lstStyle/>
          <a:p>
            <a:r>
              <a:rPr lang="en-US" dirty="0"/>
              <a:t>BRAAVE 2020: Impact of BL Resistance on Outcomes Following Switch to BIC/FTC/TAF in Black PLWH</a:t>
            </a:r>
          </a:p>
        </p:txBody>
      </p:sp>
      <p:sp>
        <p:nvSpPr>
          <p:cNvPr id="3" name="Content Placeholder 2">
            <a:extLst>
              <a:ext uri="{FF2B5EF4-FFF2-40B4-BE49-F238E27FC236}">
                <a16:creationId xmlns:a16="http://schemas.microsoft.com/office/drawing/2014/main" id="{11F86844-77E6-4A05-8E58-70954D972983}"/>
              </a:ext>
            </a:extLst>
          </p:cNvPr>
          <p:cNvSpPr>
            <a:spLocks noGrp="1"/>
          </p:cNvSpPr>
          <p:nvPr>
            <p:ph sz="half" idx="1"/>
          </p:nvPr>
        </p:nvSpPr>
        <p:spPr/>
        <p:txBody>
          <a:bodyPr/>
          <a:lstStyle/>
          <a:p>
            <a:pPr>
              <a:spcAft>
                <a:spcPts val="0"/>
              </a:spcAft>
            </a:pPr>
            <a:r>
              <a:rPr lang="en-US" sz="2000" dirty="0"/>
              <a:t>2:1 randomized, open-label, active-controlled phase III study </a:t>
            </a:r>
          </a:p>
          <a:p>
            <a:pPr>
              <a:spcAft>
                <a:spcPts val="0"/>
              </a:spcAft>
            </a:pPr>
            <a:r>
              <a:rPr lang="en-US" sz="2000" dirty="0"/>
              <a:t>Evaluated switch from BL regimen (2 NRTIs + third agent) to BIC/FTC/TAF in virologically suppressed Black PWH (N = 495)</a:t>
            </a:r>
          </a:p>
        </p:txBody>
      </p:sp>
      <p:sp>
        <p:nvSpPr>
          <p:cNvPr id="11" name="Content Placeholder 10">
            <a:extLst>
              <a:ext uri="{FF2B5EF4-FFF2-40B4-BE49-F238E27FC236}">
                <a16:creationId xmlns:a16="http://schemas.microsoft.com/office/drawing/2014/main" id="{A0A5BBC3-5849-437D-8FB6-FE460A0BC5C9}"/>
              </a:ext>
            </a:extLst>
          </p:cNvPr>
          <p:cNvSpPr>
            <a:spLocks noGrp="1"/>
          </p:cNvSpPr>
          <p:nvPr>
            <p:ph sz="half" idx="2"/>
          </p:nvPr>
        </p:nvSpPr>
        <p:spPr>
          <a:xfrm>
            <a:off x="6252634" y="1510730"/>
            <a:ext cx="5229570" cy="1740609"/>
          </a:xfrm>
        </p:spPr>
        <p:txBody>
          <a:bodyPr/>
          <a:lstStyle/>
          <a:p>
            <a:pPr>
              <a:spcAft>
                <a:spcPts val="0"/>
              </a:spcAft>
            </a:pPr>
            <a:r>
              <a:rPr lang="en-US" sz="2000" dirty="0"/>
              <a:t>Switch to BIC/FTC/TAF noninferior to remaining on BL regimen at Wk 24 </a:t>
            </a:r>
            <a:br>
              <a:rPr lang="en-US" sz="2000" dirty="0"/>
            </a:br>
            <a:r>
              <a:rPr lang="en-US" sz="2400" dirty="0"/>
              <a:t>(</a:t>
            </a:r>
            <a:r>
              <a:rPr lang="en-US" sz="2000" dirty="0"/>
              <a:t>primary efficacy endpoint)</a:t>
            </a:r>
          </a:p>
          <a:p>
            <a:pPr>
              <a:spcAft>
                <a:spcPts val="0"/>
              </a:spcAft>
            </a:pPr>
            <a:r>
              <a:rPr lang="en-US" sz="2000" dirty="0"/>
              <a:t>Patients with BL NRTI resistance remained suppressed at Wk 24 and Wk 48</a:t>
            </a:r>
          </a:p>
        </p:txBody>
      </p:sp>
      <p:sp>
        <p:nvSpPr>
          <p:cNvPr id="4" name="Text Box 15">
            <a:extLst>
              <a:ext uri="{FF2B5EF4-FFF2-40B4-BE49-F238E27FC236}">
                <a16:creationId xmlns:a16="http://schemas.microsoft.com/office/drawing/2014/main" id="{71677349-4335-410F-8773-7DF277E4546F}"/>
              </a:ext>
            </a:extLst>
          </p:cNvPr>
          <p:cNvSpPr txBox="1">
            <a:spLocks noChangeArrowheads="1"/>
          </p:cNvSpPr>
          <p:nvPr/>
        </p:nvSpPr>
        <p:spPr bwMode="auto">
          <a:xfrm>
            <a:off x="407151" y="641849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Hagins</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a:t>
            </a:r>
            <a:r>
              <a:rPr lang="fr-FR" altLang="en-US" sz="1200" b="0" spc="-10" dirty="0">
                <a:solidFill>
                  <a:srgbClr val="455560"/>
                </a:solidFill>
                <a:latin typeface="Calibri" panose="020F0502020204030204" pitchFamily="34" charset="0"/>
              </a:rPr>
              <a:t>J </a:t>
            </a:r>
            <a:r>
              <a:rPr lang="fr-FR" altLang="en-US" sz="1200" b="0" spc="-10" dirty="0" err="1">
                <a:solidFill>
                  <a:srgbClr val="455560"/>
                </a:solidFill>
                <a:latin typeface="Calibri" panose="020F0502020204030204" pitchFamily="34" charset="0"/>
              </a:rPr>
              <a:t>Acquir</a:t>
            </a:r>
            <a:r>
              <a:rPr lang="fr-FR" altLang="en-US" sz="1200" b="0" spc="-10" dirty="0">
                <a:solidFill>
                  <a:srgbClr val="455560"/>
                </a:solidFill>
                <a:latin typeface="Calibri" panose="020F0502020204030204" pitchFamily="34" charset="0"/>
              </a:rPr>
              <a:t> Immune </a:t>
            </a:r>
            <a:r>
              <a:rPr lang="fr-FR" altLang="en-US" sz="1200" b="0" spc="-10" dirty="0" err="1">
                <a:solidFill>
                  <a:srgbClr val="455560"/>
                </a:solidFill>
                <a:latin typeface="Calibri" panose="020F0502020204030204" pitchFamily="34" charset="0"/>
              </a:rPr>
              <a:t>Defic</a:t>
            </a:r>
            <a:r>
              <a:rPr lang="fr-FR" altLang="en-US" sz="1200" b="0" spc="-10" dirty="0">
                <a:solidFill>
                  <a:srgbClr val="455560"/>
                </a:solidFill>
                <a:latin typeface="Calibri" panose="020F0502020204030204" pitchFamily="34" charset="0"/>
              </a:rPr>
              <a:t> </a:t>
            </a:r>
            <a:r>
              <a:rPr lang="fr-FR" altLang="en-US" sz="1200" b="0" spc="-10" dirty="0" err="1">
                <a:solidFill>
                  <a:srgbClr val="455560"/>
                </a:solidFill>
                <a:latin typeface="Calibri" panose="020F0502020204030204" pitchFamily="34" charset="0"/>
              </a:rPr>
              <a:t>Syndr</a:t>
            </a:r>
            <a:r>
              <a:rPr lang="fr-FR" altLang="en-US" sz="1200" b="0" spc="-10" dirty="0">
                <a:solidFill>
                  <a:srgbClr val="455560"/>
                </a:solidFill>
                <a:latin typeface="Calibri" panose="020F0502020204030204" pitchFamily="34" charset="0"/>
              </a:rPr>
              <a:t>. </a:t>
            </a:r>
            <a:r>
              <a:rPr kumimoji="0" lang="fr-FR"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2021;88:86.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aphicFrame>
        <p:nvGraphicFramePr>
          <p:cNvPr id="14" name="Group 3">
            <a:extLst>
              <a:ext uri="{FF2B5EF4-FFF2-40B4-BE49-F238E27FC236}">
                <a16:creationId xmlns:a16="http://schemas.microsoft.com/office/drawing/2014/main" id="{1F79D24B-E66D-450E-A596-F29D479210F4}"/>
              </a:ext>
            </a:extLst>
          </p:cNvPr>
          <p:cNvGraphicFramePr>
            <a:graphicFrameLocks/>
          </p:cNvGraphicFramePr>
          <p:nvPr/>
        </p:nvGraphicFramePr>
        <p:xfrm>
          <a:off x="719137" y="3224459"/>
          <a:ext cx="5143362" cy="2651840"/>
        </p:xfrm>
        <a:graphic>
          <a:graphicData uri="http://schemas.openxmlformats.org/drawingml/2006/table">
            <a:tbl>
              <a:tblPr/>
              <a:tblGrid>
                <a:gridCol w="1714454">
                  <a:extLst>
                    <a:ext uri="{9D8B030D-6E8A-4147-A177-3AD203B41FA5}">
                      <a16:colId xmlns:a16="http://schemas.microsoft.com/office/drawing/2014/main" val="20000"/>
                    </a:ext>
                  </a:extLst>
                </a:gridCol>
                <a:gridCol w="1714454">
                  <a:extLst>
                    <a:ext uri="{9D8B030D-6E8A-4147-A177-3AD203B41FA5}">
                      <a16:colId xmlns:a16="http://schemas.microsoft.com/office/drawing/2014/main" val="20001"/>
                    </a:ext>
                  </a:extLst>
                </a:gridCol>
                <a:gridCol w="1714454">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BL ARV Resistance,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rgbClr val="4DA1BB"/>
                        </a:buClr>
                        <a:buSzTx/>
                        <a:buFont typeface="Wingdings" pitchFamily="2" charset="2"/>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a:t>
                      </a:r>
                    </a:p>
                    <a:p>
                      <a:pPr marL="0" marR="0" lvl="0" indent="0" algn="ctr" defTabSz="914400" rtl="0" eaLnBrk="1" fontAlgn="base" latinLnBrk="0" hangingPunct="1">
                        <a:lnSpc>
                          <a:spcPct val="100000"/>
                        </a:lnSpc>
                        <a:spcBef>
                          <a:spcPts val="0"/>
                        </a:spcBef>
                        <a:spcAft>
                          <a:spcPts val="0"/>
                        </a:spcAft>
                        <a:buClr>
                          <a:srgbClr val="4DA1BB"/>
                        </a:buClr>
                        <a:buSzTx/>
                        <a:buFont typeface="Wingdings" pitchFamily="2" charset="2"/>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330)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rgbClr val="4DA1BB"/>
                        </a:buClr>
                        <a:buSzTx/>
                        <a:buFont typeface="Wingdings" pitchFamily="2" charset="2"/>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Continue BL Regimen</a:t>
                      </a:r>
                    </a:p>
                    <a:p>
                      <a:pPr marL="0" marR="0" lvl="0" indent="0" algn="ctr" defTabSz="914400" rtl="0" eaLnBrk="1" fontAlgn="base" latinLnBrk="0" hangingPunct="1">
                        <a:lnSpc>
                          <a:spcPct val="100000"/>
                        </a:lnSpc>
                        <a:spcBef>
                          <a:spcPts val="0"/>
                        </a:spcBef>
                        <a:spcAft>
                          <a:spcPts val="0"/>
                        </a:spcAft>
                        <a:buClr>
                          <a:srgbClr val="4DA1BB"/>
                        </a:buClr>
                        <a:buSzTx/>
                        <a:buFont typeface="Wingdings" pitchFamily="2" charset="2"/>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165)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NRTI</a:t>
                      </a:r>
                    </a:p>
                    <a:p>
                      <a:pPr marL="285750" marR="0" lvl="0" indent="-285750" algn="l" defTabSz="914400" rtl="0" eaLnBrk="1" fontAlgn="base" latinLnBrk="0" hangingPunct="1">
                        <a:lnSpc>
                          <a:spcPct val="100000"/>
                        </a:lnSpc>
                        <a:spcBef>
                          <a:spcPct val="0"/>
                        </a:spcBef>
                        <a:spcAft>
                          <a:spcPct val="0"/>
                        </a:spcAft>
                        <a:buClr>
                          <a:schemeClr val="bg1"/>
                        </a:buClr>
                        <a:buSzTx/>
                        <a:buFont typeface="Wingdings" panose="05000000000000000000" pitchFamily="2" charset="2"/>
                        <a:buChar char="§"/>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M184V/I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spcAft>
                          <a:spcPts val="0"/>
                        </a:spcAft>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13</a:t>
                      </a:r>
                    </a:p>
                    <a:p>
                      <a:pPr algn="ctr">
                        <a:spcAft>
                          <a:spcPts val="0"/>
                        </a:spcAft>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9</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spcAft>
                          <a:spcPts val="0"/>
                        </a:spcAft>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16</a:t>
                      </a:r>
                    </a:p>
                    <a:p>
                      <a:pPr algn="ctr">
                        <a:spcAft>
                          <a:spcPts val="0"/>
                        </a:spcAft>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12</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0">
                <a:tc>
                  <a:txBody>
                    <a:bodyPr/>
                    <a:lstStyle/>
                    <a:p>
                      <a:pPr marL="11113"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NNRTI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spcAft>
                          <a:spcPts val="0"/>
                        </a:spcAft>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21</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spcAft>
                          <a:spcPts val="0"/>
                        </a:spcAft>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19</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0">
                <a:tc>
                  <a:txBody>
                    <a:bodyPr/>
                    <a:lstStyle/>
                    <a:p>
                      <a:pPr marL="11113"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PI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11</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16</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14620143"/>
                  </a:ext>
                </a:extLst>
              </a:tr>
              <a:tr h="0">
                <a:tc>
                  <a:txBody>
                    <a:bodyPr/>
                    <a:lstStyle/>
                    <a:p>
                      <a:pPr marL="11113"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INSTI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a:t>
                      </a:r>
                    </a:p>
                  </a:txBody>
                  <a:tcPr marL="67780" marR="67780" marT="1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391043980"/>
                  </a:ext>
                </a:extLst>
              </a:tr>
            </a:tbl>
          </a:graphicData>
        </a:graphic>
      </p:graphicFrame>
      <p:sp>
        <p:nvSpPr>
          <p:cNvPr id="12" name="TextBox 11">
            <a:extLst>
              <a:ext uri="{FF2B5EF4-FFF2-40B4-BE49-F238E27FC236}">
                <a16:creationId xmlns:a16="http://schemas.microsoft.com/office/drawing/2014/main" id="{FD579A67-97FE-4AD3-B9CC-8AE017BD974F}"/>
              </a:ext>
            </a:extLst>
          </p:cNvPr>
          <p:cNvSpPr txBox="1"/>
          <p:nvPr/>
        </p:nvSpPr>
        <p:spPr bwMode="auto">
          <a:xfrm>
            <a:off x="7597159" y="3241878"/>
            <a:ext cx="28096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 24 Virologic Outcomes</a:t>
            </a:r>
          </a:p>
        </p:txBody>
      </p:sp>
      <p:sp>
        <p:nvSpPr>
          <p:cNvPr id="13" name="TextBox 12">
            <a:extLst>
              <a:ext uri="{FF2B5EF4-FFF2-40B4-BE49-F238E27FC236}">
                <a16:creationId xmlns:a16="http://schemas.microsoft.com/office/drawing/2014/main" id="{48FF69A8-555B-4257-B341-C6CCC4A561FF}"/>
              </a:ext>
            </a:extLst>
          </p:cNvPr>
          <p:cNvSpPr txBox="1"/>
          <p:nvPr/>
        </p:nvSpPr>
        <p:spPr bwMode="auto">
          <a:xfrm rot="16200000">
            <a:off x="5343181" y="4621661"/>
            <a:ext cx="22628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 50 c/mL (%)</a:t>
            </a:r>
          </a:p>
        </p:txBody>
      </p:sp>
      <p:grpSp>
        <p:nvGrpSpPr>
          <p:cNvPr id="15" name="Group 14">
            <a:extLst>
              <a:ext uri="{FF2B5EF4-FFF2-40B4-BE49-F238E27FC236}">
                <a16:creationId xmlns:a16="http://schemas.microsoft.com/office/drawing/2014/main" id="{36B7A7A4-EBF8-466F-870D-F2FBC564C124}"/>
              </a:ext>
            </a:extLst>
          </p:cNvPr>
          <p:cNvGrpSpPr/>
          <p:nvPr/>
        </p:nvGrpSpPr>
        <p:grpSpPr>
          <a:xfrm>
            <a:off x="7083890" y="3875553"/>
            <a:ext cx="72032" cy="1850395"/>
            <a:chOff x="7314083" y="3216612"/>
            <a:chExt cx="87682" cy="2747008"/>
          </a:xfrm>
        </p:grpSpPr>
        <p:cxnSp>
          <p:nvCxnSpPr>
            <p:cNvPr id="16" name="Straight Connector 15">
              <a:extLst>
                <a:ext uri="{FF2B5EF4-FFF2-40B4-BE49-F238E27FC236}">
                  <a16:creationId xmlns:a16="http://schemas.microsoft.com/office/drawing/2014/main" id="{6F06025C-A196-4449-A195-90A1C6CBE512}"/>
                </a:ext>
              </a:extLst>
            </p:cNvPr>
            <p:cNvCxnSpPr/>
            <p:nvPr/>
          </p:nvCxnSpPr>
          <p:spPr bwMode="auto">
            <a:xfrm>
              <a:off x="7314083" y="3766264"/>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4FB63628-D63E-439C-81F3-F11AEAFE9182}"/>
                </a:ext>
              </a:extLst>
            </p:cNvPr>
            <p:cNvCxnSpPr/>
            <p:nvPr/>
          </p:nvCxnSpPr>
          <p:spPr bwMode="auto">
            <a:xfrm>
              <a:off x="7314083" y="3216612"/>
              <a:ext cx="87682" cy="0"/>
            </a:xfrm>
            <a:prstGeom prst="line">
              <a:avLst/>
            </a:prstGeom>
            <a:noFill/>
            <a:ln w="28575" cap="flat" cmpd="sng" algn="ctr">
              <a:solidFill>
                <a:schemeClr val="bg1"/>
              </a:solidFill>
              <a:prstDash val="solid"/>
              <a:round/>
              <a:headEnd type="none" w="med" len="med"/>
              <a:tailEnd type="none" w="med" len="med"/>
            </a:ln>
            <a:effectLst/>
          </p:spPr>
        </p:cxnSp>
        <p:grpSp>
          <p:nvGrpSpPr>
            <p:cNvPr id="18" name="Group 17">
              <a:extLst>
                <a:ext uri="{FF2B5EF4-FFF2-40B4-BE49-F238E27FC236}">
                  <a16:creationId xmlns:a16="http://schemas.microsoft.com/office/drawing/2014/main" id="{0E50F7F3-4C29-43B6-81DA-82EB5263B686}"/>
                </a:ext>
              </a:extLst>
            </p:cNvPr>
            <p:cNvGrpSpPr/>
            <p:nvPr/>
          </p:nvGrpSpPr>
          <p:grpSpPr>
            <a:xfrm>
              <a:off x="7314083" y="4315916"/>
              <a:ext cx="87682" cy="549652"/>
              <a:chOff x="1514839" y="2358228"/>
              <a:chExt cx="87682" cy="549652"/>
            </a:xfrm>
          </p:grpSpPr>
          <p:cxnSp>
            <p:nvCxnSpPr>
              <p:cNvPr id="24" name="Straight Connector 23">
                <a:extLst>
                  <a:ext uri="{FF2B5EF4-FFF2-40B4-BE49-F238E27FC236}">
                    <a16:creationId xmlns:a16="http://schemas.microsoft.com/office/drawing/2014/main" id="{09E0FDA5-9F4F-40D7-BCB4-F9F1DA631113}"/>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CCFBD688-69B1-4F02-A558-7EA0280C1763}"/>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nvGrpSpPr>
            <p:cNvPr id="21" name="Group 20">
              <a:extLst>
                <a:ext uri="{FF2B5EF4-FFF2-40B4-BE49-F238E27FC236}">
                  <a16:creationId xmlns:a16="http://schemas.microsoft.com/office/drawing/2014/main" id="{BCBE80D4-C24A-41F6-ABC8-DF30B58088A5}"/>
                </a:ext>
              </a:extLst>
            </p:cNvPr>
            <p:cNvGrpSpPr/>
            <p:nvPr/>
          </p:nvGrpSpPr>
          <p:grpSpPr>
            <a:xfrm>
              <a:off x="7314083" y="5413968"/>
              <a:ext cx="87682" cy="549652"/>
              <a:chOff x="1514839" y="2358228"/>
              <a:chExt cx="87682" cy="549652"/>
            </a:xfrm>
          </p:grpSpPr>
          <p:cxnSp>
            <p:nvCxnSpPr>
              <p:cNvPr id="22" name="Straight Connector 21">
                <a:extLst>
                  <a:ext uri="{FF2B5EF4-FFF2-40B4-BE49-F238E27FC236}">
                    <a16:creationId xmlns:a16="http://schemas.microsoft.com/office/drawing/2014/main" id="{02B03B46-D3DD-4F7C-83C5-65DDBA2C603E}"/>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E043C17F-8432-4F88-ACFF-42243C3C11FA}"/>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26" name="Group 25">
            <a:extLst>
              <a:ext uri="{FF2B5EF4-FFF2-40B4-BE49-F238E27FC236}">
                <a16:creationId xmlns:a16="http://schemas.microsoft.com/office/drawing/2014/main" id="{EF740AF2-6BBA-490A-87A3-E4F7FCA77637}"/>
              </a:ext>
            </a:extLst>
          </p:cNvPr>
          <p:cNvGrpSpPr/>
          <p:nvPr/>
        </p:nvGrpSpPr>
        <p:grpSpPr>
          <a:xfrm>
            <a:off x="6605594" y="3692402"/>
            <a:ext cx="518843" cy="2188582"/>
            <a:chOff x="6860673" y="3036677"/>
            <a:chExt cx="518843" cy="3250740"/>
          </a:xfrm>
        </p:grpSpPr>
        <p:sp>
          <p:nvSpPr>
            <p:cNvPr id="27" name="TextBox 26">
              <a:extLst>
                <a:ext uri="{FF2B5EF4-FFF2-40B4-BE49-F238E27FC236}">
                  <a16:creationId xmlns:a16="http://schemas.microsoft.com/office/drawing/2014/main" id="{4D264AD6-3E31-4C49-B49F-70660D52CA6F}"/>
                </a:ext>
              </a:extLst>
            </p:cNvPr>
            <p:cNvSpPr txBox="1"/>
            <p:nvPr/>
          </p:nvSpPr>
          <p:spPr bwMode="auto">
            <a:xfrm>
              <a:off x="6860673" y="3036677"/>
              <a:ext cx="497251"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28" name="TextBox 27">
              <a:extLst>
                <a:ext uri="{FF2B5EF4-FFF2-40B4-BE49-F238E27FC236}">
                  <a16:creationId xmlns:a16="http://schemas.microsoft.com/office/drawing/2014/main" id="{6E63AC31-A029-4270-A790-093E63FADF42}"/>
                </a:ext>
              </a:extLst>
            </p:cNvPr>
            <p:cNvSpPr txBox="1"/>
            <p:nvPr/>
          </p:nvSpPr>
          <p:spPr bwMode="auto">
            <a:xfrm>
              <a:off x="6979867" y="3575948"/>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29" name="TextBox 28">
              <a:extLst>
                <a:ext uri="{FF2B5EF4-FFF2-40B4-BE49-F238E27FC236}">
                  <a16:creationId xmlns:a16="http://schemas.microsoft.com/office/drawing/2014/main" id="{9940BFFE-9D9E-457B-B896-509756EFADD1}"/>
                </a:ext>
              </a:extLst>
            </p:cNvPr>
            <p:cNvSpPr txBox="1"/>
            <p:nvPr/>
          </p:nvSpPr>
          <p:spPr bwMode="auto">
            <a:xfrm>
              <a:off x="6982832" y="4674000"/>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0" name="TextBox 29">
              <a:extLst>
                <a:ext uri="{FF2B5EF4-FFF2-40B4-BE49-F238E27FC236}">
                  <a16:creationId xmlns:a16="http://schemas.microsoft.com/office/drawing/2014/main" id="{1A03D57F-279F-4F64-8EA9-FAF3791F83B3}"/>
                </a:ext>
              </a:extLst>
            </p:cNvPr>
            <p:cNvSpPr txBox="1"/>
            <p:nvPr/>
          </p:nvSpPr>
          <p:spPr bwMode="auto">
            <a:xfrm>
              <a:off x="6977979" y="4134522"/>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1" name="TextBox 30">
              <a:extLst>
                <a:ext uri="{FF2B5EF4-FFF2-40B4-BE49-F238E27FC236}">
                  <a16:creationId xmlns:a16="http://schemas.microsoft.com/office/drawing/2014/main" id="{907730F4-A2B1-480C-9AE3-B7EC8B317F3B}"/>
                </a:ext>
              </a:extLst>
            </p:cNvPr>
            <p:cNvSpPr txBox="1"/>
            <p:nvPr/>
          </p:nvSpPr>
          <p:spPr bwMode="auto">
            <a:xfrm>
              <a:off x="6986460" y="5223651"/>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2" name="TextBox 31">
              <a:extLst>
                <a:ext uri="{FF2B5EF4-FFF2-40B4-BE49-F238E27FC236}">
                  <a16:creationId xmlns:a16="http://schemas.microsoft.com/office/drawing/2014/main" id="{EF20BE85-0831-452D-B573-2A579BB7AB11}"/>
                </a:ext>
              </a:extLst>
            </p:cNvPr>
            <p:cNvSpPr txBox="1"/>
            <p:nvPr/>
          </p:nvSpPr>
          <p:spPr bwMode="auto">
            <a:xfrm>
              <a:off x="7087027" y="5784557"/>
              <a:ext cx="288861"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grpSp>
      <p:sp>
        <p:nvSpPr>
          <p:cNvPr id="33" name="Rectangle 32">
            <a:extLst>
              <a:ext uri="{FF2B5EF4-FFF2-40B4-BE49-F238E27FC236}">
                <a16:creationId xmlns:a16="http://schemas.microsoft.com/office/drawing/2014/main" id="{57CB5760-234F-4667-9172-B501693CA27F}"/>
              </a:ext>
            </a:extLst>
          </p:cNvPr>
          <p:cNvSpPr/>
          <p:nvPr/>
        </p:nvSpPr>
        <p:spPr bwMode="auto">
          <a:xfrm>
            <a:off x="7307709" y="3889317"/>
            <a:ext cx="358525" cy="1843862"/>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4" name="Rectangle 33">
            <a:extLst>
              <a:ext uri="{FF2B5EF4-FFF2-40B4-BE49-F238E27FC236}">
                <a16:creationId xmlns:a16="http://schemas.microsoft.com/office/drawing/2014/main" id="{C8705961-014C-4810-9005-FC79E16F5398}"/>
              </a:ext>
            </a:extLst>
          </p:cNvPr>
          <p:cNvSpPr/>
          <p:nvPr/>
        </p:nvSpPr>
        <p:spPr bwMode="auto">
          <a:xfrm flipV="1">
            <a:off x="7664192" y="3926934"/>
            <a:ext cx="358525" cy="1795024"/>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5" name="TextBox 63">
            <a:extLst>
              <a:ext uri="{FF2B5EF4-FFF2-40B4-BE49-F238E27FC236}">
                <a16:creationId xmlns:a16="http://schemas.microsoft.com/office/drawing/2014/main" id="{CF6E67CB-C85A-4923-AFC3-8098186081CF}"/>
              </a:ext>
            </a:extLst>
          </p:cNvPr>
          <p:cNvSpPr txBox="1"/>
          <p:nvPr/>
        </p:nvSpPr>
        <p:spPr>
          <a:xfrm>
            <a:off x="7266870" y="5733179"/>
            <a:ext cx="766472" cy="2462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Yes</a:t>
            </a:r>
          </a:p>
        </p:txBody>
      </p:sp>
      <p:sp>
        <p:nvSpPr>
          <p:cNvPr id="36" name="TextBox 65">
            <a:extLst>
              <a:ext uri="{FF2B5EF4-FFF2-40B4-BE49-F238E27FC236}">
                <a16:creationId xmlns:a16="http://schemas.microsoft.com/office/drawing/2014/main" id="{65C25518-C323-4E87-8BB1-F67A18E381CF}"/>
              </a:ext>
            </a:extLst>
          </p:cNvPr>
          <p:cNvSpPr txBox="1"/>
          <p:nvPr/>
        </p:nvSpPr>
        <p:spPr>
          <a:xfrm>
            <a:off x="7468863" y="5937660"/>
            <a:ext cx="1400136" cy="2462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NRTI Resistance</a:t>
            </a:r>
          </a:p>
        </p:txBody>
      </p:sp>
      <p:sp>
        <p:nvSpPr>
          <p:cNvPr id="37" name="TextBox 36">
            <a:extLst>
              <a:ext uri="{FF2B5EF4-FFF2-40B4-BE49-F238E27FC236}">
                <a16:creationId xmlns:a16="http://schemas.microsoft.com/office/drawing/2014/main" id="{953F9154-0BD8-40A8-9238-6C3AA9AE327B}"/>
              </a:ext>
            </a:extLst>
          </p:cNvPr>
          <p:cNvSpPr txBox="1"/>
          <p:nvPr/>
        </p:nvSpPr>
        <p:spPr bwMode="auto">
          <a:xfrm>
            <a:off x="7150823" y="3626728"/>
            <a:ext cx="5335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98</a:t>
            </a:r>
          </a:p>
        </p:txBody>
      </p:sp>
      <p:sp>
        <p:nvSpPr>
          <p:cNvPr id="38" name="TextBox 37">
            <a:extLst>
              <a:ext uri="{FF2B5EF4-FFF2-40B4-BE49-F238E27FC236}">
                <a16:creationId xmlns:a16="http://schemas.microsoft.com/office/drawing/2014/main" id="{86BA484B-3F7F-4F6D-81F3-2E5959169D6A}"/>
              </a:ext>
            </a:extLst>
          </p:cNvPr>
          <p:cNvSpPr txBox="1"/>
          <p:nvPr/>
        </p:nvSpPr>
        <p:spPr bwMode="auto">
          <a:xfrm>
            <a:off x="7505333" y="3665613"/>
            <a:ext cx="512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grpSp>
        <p:nvGrpSpPr>
          <p:cNvPr id="39" name="Group 38">
            <a:extLst>
              <a:ext uri="{FF2B5EF4-FFF2-40B4-BE49-F238E27FC236}">
                <a16:creationId xmlns:a16="http://schemas.microsoft.com/office/drawing/2014/main" id="{BC4D1BDB-FEFD-43B1-82C3-759278D95356}"/>
              </a:ext>
            </a:extLst>
          </p:cNvPr>
          <p:cNvGrpSpPr/>
          <p:nvPr/>
        </p:nvGrpSpPr>
        <p:grpSpPr>
          <a:xfrm>
            <a:off x="10375019" y="3122581"/>
            <a:ext cx="1327187" cy="584775"/>
            <a:chOff x="11427909" y="3485059"/>
            <a:chExt cx="1327187" cy="584775"/>
          </a:xfrm>
        </p:grpSpPr>
        <p:sp>
          <p:nvSpPr>
            <p:cNvPr id="40" name="TextBox 39">
              <a:extLst>
                <a:ext uri="{FF2B5EF4-FFF2-40B4-BE49-F238E27FC236}">
                  <a16:creationId xmlns:a16="http://schemas.microsoft.com/office/drawing/2014/main" id="{9B913D7E-9491-4004-9C62-AA93042D36B2}"/>
                </a:ext>
              </a:extLst>
            </p:cNvPr>
            <p:cNvSpPr txBox="1"/>
            <p:nvPr/>
          </p:nvSpPr>
          <p:spPr bwMode="auto">
            <a:xfrm>
              <a:off x="11545534" y="3485059"/>
              <a:ext cx="1209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BIC/FTC/TAF</a:t>
              </a:r>
            </a:p>
            <a:p>
              <a:pPr marL="0" marR="0" lvl="0" indent="0" algn="l" defTabSz="914400" rtl="0" eaLnBrk="1" fontAlgn="auto" latinLnBrk="0" hangingPunct="1">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BL regimen</a:t>
              </a:r>
            </a:p>
          </p:txBody>
        </p:sp>
        <p:sp>
          <p:nvSpPr>
            <p:cNvPr id="41" name="Rectangle 40">
              <a:extLst>
                <a:ext uri="{FF2B5EF4-FFF2-40B4-BE49-F238E27FC236}">
                  <a16:creationId xmlns:a16="http://schemas.microsoft.com/office/drawing/2014/main" id="{C89A8338-BBB7-46DF-AB0E-F30F41F1D824}"/>
                </a:ext>
              </a:extLst>
            </p:cNvPr>
            <p:cNvSpPr/>
            <p:nvPr/>
          </p:nvSpPr>
          <p:spPr bwMode="auto">
            <a:xfrm>
              <a:off x="11427909" y="3582713"/>
              <a:ext cx="134042" cy="134042"/>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2" name="Rectangle 41">
              <a:extLst>
                <a:ext uri="{FF2B5EF4-FFF2-40B4-BE49-F238E27FC236}">
                  <a16:creationId xmlns:a16="http://schemas.microsoft.com/office/drawing/2014/main" id="{B22D43F8-FA6B-495C-9D77-F1CDA4C4FDB4}"/>
                </a:ext>
              </a:extLst>
            </p:cNvPr>
            <p:cNvSpPr/>
            <p:nvPr/>
          </p:nvSpPr>
          <p:spPr bwMode="auto">
            <a:xfrm>
              <a:off x="11427909" y="3841835"/>
              <a:ext cx="134042" cy="134042"/>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43" name="TextBox 63">
            <a:extLst>
              <a:ext uri="{FF2B5EF4-FFF2-40B4-BE49-F238E27FC236}">
                <a16:creationId xmlns:a16="http://schemas.microsoft.com/office/drawing/2014/main" id="{7D1A9260-D5A9-4E60-AFC2-5EA23598FC3C}"/>
              </a:ext>
            </a:extLst>
          </p:cNvPr>
          <p:cNvSpPr txBox="1"/>
          <p:nvPr/>
        </p:nvSpPr>
        <p:spPr>
          <a:xfrm>
            <a:off x="8306727" y="5741637"/>
            <a:ext cx="766472" cy="2462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a:t>
            </a:r>
          </a:p>
        </p:txBody>
      </p:sp>
      <p:sp>
        <p:nvSpPr>
          <p:cNvPr id="44" name="TextBox 63">
            <a:extLst>
              <a:ext uri="{FF2B5EF4-FFF2-40B4-BE49-F238E27FC236}">
                <a16:creationId xmlns:a16="http://schemas.microsoft.com/office/drawing/2014/main" id="{7B2C6716-6193-4FAD-9528-AE2DC92C3FF9}"/>
              </a:ext>
            </a:extLst>
          </p:cNvPr>
          <p:cNvSpPr txBox="1"/>
          <p:nvPr/>
        </p:nvSpPr>
        <p:spPr>
          <a:xfrm>
            <a:off x="9299545" y="5728705"/>
            <a:ext cx="766472" cy="2462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Yes</a:t>
            </a:r>
          </a:p>
        </p:txBody>
      </p:sp>
      <p:sp>
        <p:nvSpPr>
          <p:cNvPr id="45" name="TextBox 65">
            <a:extLst>
              <a:ext uri="{FF2B5EF4-FFF2-40B4-BE49-F238E27FC236}">
                <a16:creationId xmlns:a16="http://schemas.microsoft.com/office/drawing/2014/main" id="{930BA986-514D-413D-89D2-31B43BE50847}"/>
              </a:ext>
            </a:extLst>
          </p:cNvPr>
          <p:cNvSpPr txBox="1"/>
          <p:nvPr/>
        </p:nvSpPr>
        <p:spPr>
          <a:xfrm>
            <a:off x="9445552" y="5970948"/>
            <a:ext cx="1547954" cy="201850"/>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M184V or M184I</a:t>
            </a:r>
          </a:p>
        </p:txBody>
      </p:sp>
      <p:sp>
        <p:nvSpPr>
          <p:cNvPr id="46" name="TextBox 63">
            <a:extLst>
              <a:ext uri="{FF2B5EF4-FFF2-40B4-BE49-F238E27FC236}">
                <a16:creationId xmlns:a16="http://schemas.microsoft.com/office/drawing/2014/main" id="{1C1A5D6B-7230-4831-94BC-EE113186185C}"/>
              </a:ext>
            </a:extLst>
          </p:cNvPr>
          <p:cNvSpPr txBox="1"/>
          <p:nvPr/>
        </p:nvSpPr>
        <p:spPr>
          <a:xfrm>
            <a:off x="10339402" y="5737163"/>
            <a:ext cx="766472" cy="2462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a:t>
            </a:r>
          </a:p>
        </p:txBody>
      </p:sp>
      <p:grpSp>
        <p:nvGrpSpPr>
          <p:cNvPr id="47" name="Group 46">
            <a:extLst>
              <a:ext uri="{FF2B5EF4-FFF2-40B4-BE49-F238E27FC236}">
                <a16:creationId xmlns:a16="http://schemas.microsoft.com/office/drawing/2014/main" id="{8AA94816-AB4B-4F9E-B94D-C648F8EBD398}"/>
              </a:ext>
            </a:extLst>
          </p:cNvPr>
          <p:cNvGrpSpPr/>
          <p:nvPr/>
        </p:nvGrpSpPr>
        <p:grpSpPr>
          <a:xfrm>
            <a:off x="7153466" y="5721958"/>
            <a:ext cx="4046547" cy="74182"/>
            <a:chOff x="7399309" y="5959629"/>
            <a:chExt cx="4046547" cy="74182"/>
          </a:xfrm>
        </p:grpSpPr>
        <p:grpSp>
          <p:nvGrpSpPr>
            <p:cNvPr id="48" name="Group 47">
              <a:extLst>
                <a:ext uri="{FF2B5EF4-FFF2-40B4-BE49-F238E27FC236}">
                  <a16:creationId xmlns:a16="http://schemas.microsoft.com/office/drawing/2014/main" id="{5B4AF89F-F6F8-48D3-9B7B-FE32AC4F9C08}"/>
                </a:ext>
              </a:extLst>
            </p:cNvPr>
            <p:cNvGrpSpPr/>
            <p:nvPr/>
          </p:nvGrpSpPr>
          <p:grpSpPr>
            <a:xfrm>
              <a:off x="7399309" y="5964024"/>
              <a:ext cx="3055449" cy="69787"/>
              <a:chOff x="7390517" y="5955232"/>
              <a:chExt cx="3734652" cy="101513"/>
            </a:xfrm>
          </p:grpSpPr>
          <p:grpSp>
            <p:nvGrpSpPr>
              <p:cNvPr id="50" name="Group 49">
                <a:extLst>
                  <a:ext uri="{FF2B5EF4-FFF2-40B4-BE49-F238E27FC236}">
                    <a16:creationId xmlns:a16="http://schemas.microsoft.com/office/drawing/2014/main" id="{D5DA8B30-9FBD-414B-90E5-631FC4D13495}"/>
                  </a:ext>
                </a:extLst>
              </p:cNvPr>
              <p:cNvGrpSpPr/>
              <p:nvPr/>
            </p:nvGrpSpPr>
            <p:grpSpPr>
              <a:xfrm rot="5400000">
                <a:off x="7965569" y="5383838"/>
                <a:ext cx="97855" cy="1247960"/>
                <a:chOff x="1514839" y="2358228"/>
                <a:chExt cx="87682" cy="549652"/>
              </a:xfrm>
            </p:grpSpPr>
            <p:cxnSp>
              <p:nvCxnSpPr>
                <p:cNvPr id="54" name="Straight Connector 53">
                  <a:extLst>
                    <a:ext uri="{FF2B5EF4-FFF2-40B4-BE49-F238E27FC236}">
                      <a16:creationId xmlns:a16="http://schemas.microsoft.com/office/drawing/2014/main" id="{FBCA4AAF-D23C-4097-8089-4D6C24B6E999}"/>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AD4D2D7-57C1-4FC1-8B31-3142188DE1CD}"/>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nvGrpSpPr>
              <p:cNvPr id="51" name="Group 50">
                <a:extLst>
                  <a:ext uri="{FF2B5EF4-FFF2-40B4-BE49-F238E27FC236}">
                    <a16:creationId xmlns:a16="http://schemas.microsoft.com/office/drawing/2014/main" id="{6D923394-CB3A-4C2B-88DF-1B57946BD6AA}"/>
                  </a:ext>
                </a:extLst>
              </p:cNvPr>
              <p:cNvGrpSpPr/>
              <p:nvPr/>
            </p:nvGrpSpPr>
            <p:grpSpPr>
              <a:xfrm rot="5400000">
                <a:off x="10452261" y="5380180"/>
                <a:ext cx="97855" cy="1247960"/>
                <a:chOff x="1514839" y="2358228"/>
                <a:chExt cx="87682" cy="549652"/>
              </a:xfrm>
            </p:grpSpPr>
            <p:cxnSp>
              <p:nvCxnSpPr>
                <p:cNvPr id="52" name="Straight Connector 51">
                  <a:extLst>
                    <a:ext uri="{FF2B5EF4-FFF2-40B4-BE49-F238E27FC236}">
                      <a16:creationId xmlns:a16="http://schemas.microsoft.com/office/drawing/2014/main" id="{DF6D5253-4FCB-44C8-B1FE-1FA0AD8BA8BE}"/>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1338A4C6-684A-4606-9B54-FAEF69344196}"/>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cxnSp>
          <p:nvCxnSpPr>
            <p:cNvPr id="49" name="Straight Connector 48">
              <a:extLst>
                <a:ext uri="{FF2B5EF4-FFF2-40B4-BE49-F238E27FC236}">
                  <a16:creationId xmlns:a16="http://schemas.microsoft.com/office/drawing/2014/main" id="{F21BE5C0-402D-45D4-963B-6B2ACBBC3399}"/>
                </a:ext>
              </a:extLst>
            </p:cNvPr>
            <p:cNvCxnSpPr/>
            <p:nvPr/>
          </p:nvCxnSpPr>
          <p:spPr bwMode="auto">
            <a:xfrm rot="5400000">
              <a:off x="11412220" y="5993265"/>
              <a:ext cx="67272" cy="0"/>
            </a:xfrm>
            <a:prstGeom prst="line">
              <a:avLst/>
            </a:prstGeom>
            <a:noFill/>
            <a:ln w="28575" cap="flat" cmpd="sng" algn="ctr">
              <a:solidFill>
                <a:schemeClr val="bg1"/>
              </a:solidFill>
              <a:prstDash val="solid"/>
              <a:round/>
              <a:headEnd type="none" w="med" len="med"/>
              <a:tailEnd type="none" w="med" len="med"/>
            </a:ln>
            <a:effectLst/>
          </p:spPr>
        </p:cxnSp>
      </p:grpSp>
      <p:sp>
        <p:nvSpPr>
          <p:cNvPr id="56" name="Rectangle 55">
            <a:extLst>
              <a:ext uri="{FF2B5EF4-FFF2-40B4-BE49-F238E27FC236}">
                <a16:creationId xmlns:a16="http://schemas.microsoft.com/office/drawing/2014/main" id="{953B12EB-0BD4-482C-9D5B-2F3C9CF2D3F7}"/>
              </a:ext>
            </a:extLst>
          </p:cNvPr>
          <p:cNvSpPr/>
          <p:nvPr/>
        </p:nvSpPr>
        <p:spPr bwMode="auto">
          <a:xfrm>
            <a:off x="8324106" y="3924165"/>
            <a:ext cx="358525" cy="180901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Rectangle 56">
            <a:extLst>
              <a:ext uri="{FF2B5EF4-FFF2-40B4-BE49-F238E27FC236}">
                <a16:creationId xmlns:a16="http://schemas.microsoft.com/office/drawing/2014/main" id="{97E3F0FF-C192-4555-9166-955D563E0761}"/>
              </a:ext>
            </a:extLst>
          </p:cNvPr>
          <p:cNvSpPr/>
          <p:nvPr/>
        </p:nvSpPr>
        <p:spPr bwMode="auto">
          <a:xfrm flipV="1">
            <a:off x="8680589" y="3942618"/>
            <a:ext cx="358525" cy="1779340"/>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8" name="Rectangle 57">
            <a:extLst>
              <a:ext uri="{FF2B5EF4-FFF2-40B4-BE49-F238E27FC236}">
                <a16:creationId xmlns:a16="http://schemas.microsoft.com/office/drawing/2014/main" id="{5F56516A-2E25-4AB0-89FA-73ECD1450798}"/>
              </a:ext>
            </a:extLst>
          </p:cNvPr>
          <p:cNvSpPr/>
          <p:nvPr/>
        </p:nvSpPr>
        <p:spPr bwMode="auto">
          <a:xfrm>
            <a:off x="9330261" y="3904047"/>
            <a:ext cx="358525" cy="180901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9" name="Rectangle 58">
            <a:extLst>
              <a:ext uri="{FF2B5EF4-FFF2-40B4-BE49-F238E27FC236}">
                <a16:creationId xmlns:a16="http://schemas.microsoft.com/office/drawing/2014/main" id="{2F7AD25E-82D3-4D1C-BF7A-CC43F7C06AF4}"/>
              </a:ext>
            </a:extLst>
          </p:cNvPr>
          <p:cNvSpPr/>
          <p:nvPr/>
        </p:nvSpPr>
        <p:spPr bwMode="auto">
          <a:xfrm flipV="1">
            <a:off x="9686744" y="3933826"/>
            <a:ext cx="358525" cy="1788132"/>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Rectangle 59">
            <a:extLst>
              <a:ext uri="{FF2B5EF4-FFF2-40B4-BE49-F238E27FC236}">
                <a16:creationId xmlns:a16="http://schemas.microsoft.com/office/drawing/2014/main" id="{182FE4FD-417E-4BF4-B3E3-2B1AA5EB3871}"/>
              </a:ext>
            </a:extLst>
          </p:cNvPr>
          <p:cNvSpPr/>
          <p:nvPr/>
        </p:nvSpPr>
        <p:spPr bwMode="auto">
          <a:xfrm>
            <a:off x="10345109" y="3926934"/>
            <a:ext cx="358525" cy="1799906"/>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Rectangle 60">
            <a:extLst>
              <a:ext uri="{FF2B5EF4-FFF2-40B4-BE49-F238E27FC236}">
                <a16:creationId xmlns:a16="http://schemas.microsoft.com/office/drawing/2014/main" id="{9788F82A-C192-4B2E-B5E6-229089F4901E}"/>
              </a:ext>
            </a:extLst>
          </p:cNvPr>
          <p:cNvSpPr/>
          <p:nvPr/>
        </p:nvSpPr>
        <p:spPr bwMode="auto">
          <a:xfrm flipV="1">
            <a:off x="10701592" y="3947606"/>
            <a:ext cx="358525" cy="1774352"/>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Freeform: Shape 61">
            <a:extLst>
              <a:ext uri="{FF2B5EF4-FFF2-40B4-BE49-F238E27FC236}">
                <a16:creationId xmlns:a16="http://schemas.microsoft.com/office/drawing/2014/main" id="{878DC114-6953-452C-BB4D-8CE8F0875577}"/>
              </a:ext>
            </a:extLst>
          </p:cNvPr>
          <p:cNvSpPr/>
          <p:nvPr/>
        </p:nvSpPr>
        <p:spPr bwMode="auto">
          <a:xfrm>
            <a:off x="7149438" y="3857152"/>
            <a:ext cx="4063763" cy="1867574"/>
          </a:xfrm>
          <a:custGeom>
            <a:avLst/>
            <a:gdLst>
              <a:gd name="connsiteX0" fmla="*/ 0 w 3745282"/>
              <a:gd name="connsiteY0" fmla="*/ 0 h 2749463"/>
              <a:gd name="connsiteX1" fmla="*/ 0 w 3745282"/>
              <a:gd name="connsiteY1" fmla="*/ 2749463 h 2749463"/>
              <a:gd name="connsiteX2" fmla="*/ 3745282 w 3745282"/>
              <a:gd name="connsiteY2" fmla="*/ 2749463 h 2749463"/>
            </a:gdLst>
            <a:ahLst/>
            <a:cxnLst>
              <a:cxn ang="0">
                <a:pos x="connsiteX0" y="connsiteY0"/>
              </a:cxn>
              <a:cxn ang="0">
                <a:pos x="connsiteX1" y="connsiteY1"/>
              </a:cxn>
              <a:cxn ang="0">
                <a:pos x="connsiteX2" y="connsiteY2"/>
              </a:cxn>
            </a:cxnLst>
            <a:rect l="l" t="t" r="r" b="b"/>
            <a:pathLst>
              <a:path w="3745282" h="2749463">
                <a:moveTo>
                  <a:pt x="0" y="0"/>
                </a:moveTo>
                <a:lnTo>
                  <a:pt x="0" y="2749463"/>
                </a:lnTo>
                <a:lnTo>
                  <a:pt x="3745282" y="2749463"/>
                </a:lnTo>
              </a:path>
            </a:pathLst>
          </a:custGeom>
          <a:noFill/>
          <a:ln w="28575">
            <a:solidFill>
              <a:schemeClr val="bg1"/>
            </a:solidFill>
            <a:miter lim="800000"/>
            <a:headEnd/>
            <a:tailEnd/>
          </a:ln>
        </p:spPr>
        <p:txBody>
          <a:bodyPr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TextBox 62">
            <a:extLst>
              <a:ext uri="{FF2B5EF4-FFF2-40B4-BE49-F238E27FC236}">
                <a16:creationId xmlns:a16="http://schemas.microsoft.com/office/drawing/2014/main" id="{0E36AED4-1912-47D4-8DB8-1891FD46B465}"/>
              </a:ext>
            </a:extLst>
          </p:cNvPr>
          <p:cNvSpPr txBox="1"/>
          <p:nvPr/>
        </p:nvSpPr>
        <p:spPr bwMode="auto">
          <a:xfrm>
            <a:off x="8159332" y="3664711"/>
            <a:ext cx="5335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64" name="TextBox 63">
            <a:extLst>
              <a:ext uri="{FF2B5EF4-FFF2-40B4-BE49-F238E27FC236}">
                <a16:creationId xmlns:a16="http://schemas.microsoft.com/office/drawing/2014/main" id="{D7C61539-60BF-4F6B-9D8A-ABF43D52E8AB}"/>
              </a:ext>
            </a:extLst>
          </p:cNvPr>
          <p:cNvSpPr txBox="1"/>
          <p:nvPr/>
        </p:nvSpPr>
        <p:spPr bwMode="auto">
          <a:xfrm>
            <a:off x="8513842" y="3694804"/>
            <a:ext cx="512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a:t>
            </a:r>
          </a:p>
        </p:txBody>
      </p:sp>
      <p:sp>
        <p:nvSpPr>
          <p:cNvPr id="65" name="TextBox 64">
            <a:extLst>
              <a:ext uri="{FF2B5EF4-FFF2-40B4-BE49-F238E27FC236}">
                <a16:creationId xmlns:a16="http://schemas.microsoft.com/office/drawing/2014/main" id="{BD2A6718-EACE-4544-9718-14F85CDB9209}"/>
              </a:ext>
            </a:extLst>
          </p:cNvPr>
          <p:cNvSpPr txBox="1"/>
          <p:nvPr/>
        </p:nvSpPr>
        <p:spPr bwMode="auto">
          <a:xfrm>
            <a:off x="9168588" y="3632624"/>
            <a:ext cx="5335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97</a:t>
            </a:r>
          </a:p>
        </p:txBody>
      </p:sp>
      <p:sp>
        <p:nvSpPr>
          <p:cNvPr id="66" name="TextBox 65">
            <a:extLst>
              <a:ext uri="{FF2B5EF4-FFF2-40B4-BE49-F238E27FC236}">
                <a16:creationId xmlns:a16="http://schemas.microsoft.com/office/drawing/2014/main" id="{A0B42BCE-08D7-4EF2-90C0-6D9764BFC087}"/>
              </a:ext>
            </a:extLst>
          </p:cNvPr>
          <p:cNvSpPr txBox="1"/>
          <p:nvPr/>
        </p:nvSpPr>
        <p:spPr bwMode="auto">
          <a:xfrm>
            <a:off x="9523098" y="3671509"/>
            <a:ext cx="512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a:t>
            </a:r>
          </a:p>
        </p:txBody>
      </p:sp>
      <p:sp>
        <p:nvSpPr>
          <p:cNvPr id="67" name="TextBox 66">
            <a:extLst>
              <a:ext uri="{FF2B5EF4-FFF2-40B4-BE49-F238E27FC236}">
                <a16:creationId xmlns:a16="http://schemas.microsoft.com/office/drawing/2014/main" id="{0AD28FCE-88CC-4FDE-87B5-CE949CA7FD27}"/>
              </a:ext>
            </a:extLst>
          </p:cNvPr>
          <p:cNvSpPr txBox="1"/>
          <p:nvPr/>
        </p:nvSpPr>
        <p:spPr bwMode="auto">
          <a:xfrm>
            <a:off x="10182971" y="3665051"/>
            <a:ext cx="5335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68" name="TextBox 67">
            <a:extLst>
              <a:ext uri="{FF2B5EF4-FFF2-40B4-BE49-F238E27FC236}">
                <a16:creationId xmlns:a16="http://schemas.microsoft.com/office/drawing/2014/main" id="{16B3D3BC-110E-442C-848A-8A70269770BF}"/>
              </a:ext>
            </a:extLst>
          </p:cNvPr>
          <p:cNvSpPr txBox="1"/>
          <p:nvPr/>
        </p:nvSpPr>
        <p:spPr bwMode="auto">
          <a:xfrm>
            <a:off x="10541877" y="3686352"/>
            <a:ext cx="512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a:t>
            </a:r>
          </a:p>
        </p:txBody>
      </p:sp>
      <p:sp>
        <p:nvSpPr>
          <p:cNvPr id="69" name="TextBox 68">
            <a:extLst>
              <a:ext uri="{FF2B5EF4-FFF2-40B4-BE49-F238E27FC236}">
                <a16:creationId xmlns:a16="http://schemas.microsoft.com/office/drawing/2014/main" id="{FC685320-2CF8-401D-8DAC-E540D5F0E143}"/>
              </a:ext>
            </a:extLst>
          </p:cNvPr>
          <p:cNvSpPr txBox="1"/>
          <p:nvPr/>
        </p:nvSpPr>
        <p:spPr bwMode="auto">
          <a:xfrm>
            <a:off x="6703977" y="5351419"/>
            <a:ext cx="4411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a:t>
            </a:r>
          </a:p>
        </p:txBody>
      </p:sp>
      <p:sp>
        <p:nvSpPr>
          <p:cNvPr id="70" name="TextBox 69">
            <a:extLst>
              <a:ext uri="{FF2B5EF4-FFF2-40B4-BE49-F238E27FC236}">
                <a16:creationId xmlns:a16="http://schemas.microsoft.com/office/drawing/2014/main" id="{E44DA05C-4042-4978-929A-46984700AA91}"/>
              </a:ext>
            </a:extLst>
          </p:cNvPr>
          <p:cNvSpPr txBox="1"/>
          <p:nvPr/>
        </p:nvSpPr>
        <p:spPr bwMode="auto">
          <a:xfrm>
            <a:off x="7287023" y="536816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44</a:t>
            </a:r>
          </a:p>
        </p:txBody>
      </p:sp>
      <p:sp>
        <p:nvSpPr>
          <p:cNvPr id="71" name="TextBox 70">
            <a:extLst>
              <a:ext uri="{FF2B5EF4-FFF2-40B4-BE49-F238E27FC236}">
                <a16:creationId xmlns:a16="http://schemas.microsoft.com/office/drawing/2014/main" id="{989A1D89-F7FE-4D41-9B16-ACC8E8FA63EF}"/>
              </a:ext>
            </a:extLst>
          </p:cNvPr>
          <p:cNvSpPr txBox="1"/>
          <p:nvPr/>
        </p:nvSpPr>
        <p:spPr bwMode="auto">
          <a:xfrm>
            <a:off x="7655323" y="536816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26</a:t>
            </a:r>
          </a:p>
        </p:txBody>
      </p:sp>
      <p:sp>
        <p:nvSpPr>
          <p:cNvPr id="72" name="TextBox 71">
            <a:extLst>
              <a:ext uri="{FF2B5EF4-FFF2-40B4-BE49-F238E27FC236}">
                <a16:creationId xmlns:a16="http://schemas.microsoft.com/office/drawing/2014/main" id="{0AEA396A-9E3B-45E1-93CA-0C9A280135CE}"/>
              </a:ext>
            </a:extLst>
          </p:cNvPr>
          <p:cNvSpPr txBox="1"/>
          <p:nvPr/>
        </p:nvSpPr>
        <p:spPr bwMode="auto">
          <a:xfrm>
            <a:off x="8249627" y="5368165"/>
            <a:ext cx="497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269</a:t>
            </a:r>
          </a:p>
        </p:txBody>
      </p:sp>
      <p:sp>
        <p:nvSpPr>
          <p:cNvPr id="73" name="TextBox 72">
            <a:extLst>
              <a:ext uri="{FF2B5EF4-FFF2-40B4-BE49-F238E27FC236}">
                <a16:creationId xmlns:a16="http://schemas.microsoft.com/office/drawing/2014/main" id="{01CD321F-51C2-4923-A51B-850D0B47C37E}"/>
              </a:ext>
            </a:extLst>
          </p:cNvPr>
          <p:cNvSpPr txBox="1"/>
          <p:nvPr/>
        </p:nvSpPr>
        <p:spPr bwMode="auto">
          <a:xfrm>
            <a:off x="8617927" y="5368165"/>
            <a:ext cx="497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132</a:t>
            </a:r>
          </a:p>
        </p:txBody>
      </p:sp>
      <p:sp>
        <p:nvSpPr>
          <p:cNvPr id="74" name="TextBox 73">
            <a:extLst>
              <a:ext uri="{FF2B5EF4-FFF2-40B4-BE49-F238E27FC236}">
                <a16:creationId xmlns:a16="http://schemas.microsoft.com/office/drawing/2014/main" id="{F16B80D6-7B51-4595-87A1-0932251E3A15}"/>
              </a:ext>
            </a:extLst>
          </p:cNvPr>
          <p:cNvSpPr txBox="1"/>
          <p:nvPr/>
        </p:nvSpPr>
        <p:spPr bwMode="auto">
          <a:xfrm>
            <a:off x="9306323" y="536816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31</a:t>
            </a:r>
          </a:p>
        </p:txBody>
      </p:sp>
      <p:sp>
        <p:nvSpPr>
          <p:cNvPr id="75" name="TextBox 74">
            <a:extLst>
              <a:ext uri="{FF2B5EF4-FFF2-40B4-BE49-F238E27FC236}">
                <a16:creationId xmlns:a16="http://schemas.microsoft.com/office/drawing/2014/main" id="{B5290B14-D0F9-494E-BB6D-CA737ACCB63E}"/>
              </a:ext>
            </a:extLst>
          </p:cNvPr>
          <p:cNvSpPr txBox="1"/>
          <p:nvPr/>
        </p:nvSpPr>
        <p:spPr bwMode="auto">
          <a:xfrm>
            <a:off x="9674623" y="536816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a:t>
            </a:r>
          </a:p>
        </p:txBody>
      </p:sp>
      <p:sp>
        <p:nvSpPr>
          <p:cNvPr id="76" name="TextBox 75">
            <a:extLst>
              <a:ext uri="{FF2B5EF4-FFF2-40B4-BE49-F238E27FC236}">
                <a16:creationId xmlns:a16="http://schemas.microsoft.com/office/drawing/2014/main" id="{CF8A8AFF-078D-4349-B886-57643083714B}"/>
              </a:ext>
            </a:extLst>
          </p:cNvPr>
          <p:cNvSpPr txBox="1"/>
          <p:nvPr/>
        </p:nvSpPr>
        <p:spPr bwMode="auto">
          <a:xfrm>
            <a:off x="10268927" y="5368165"/>
            <a:ext cx="497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282</a:t>
            </a:r>
          </a:p>
        </p:txBody>
      </p:sp>
      <p:sp>
        <p:nvSpPr>
          <p:cNvPr id="77" name="TextBox 76">
            <a:extLst>
              <a:ext uri="{FF2B5EF4-FFF2-40B4-BE49-F238E27FC236}">
                <a16:creationId xmlns:a16="http://schemas.microsoft.com/office/drawing/2014/main" id="{0183B497-273D-49F8-9090-B5E42FAD1324}"/>
              </a:ext>
            </a:extLst>
          </p:cNvPr>
          <p:cNvSpPr txBox="1"/>
          <p:nvPr/>
        </p:nvSpPr>
        <p:spPr bwMode="auto">
          <a:xfrm>
            <a:off x="10624527" y="5368165"/>
            <a:ext cx="497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138</a:t>
            </a:r>
          </a:p>
        </p:txBody>
      </p:sp>
      <p:grpSp>
        <p:nvGrpSpPr>
          <p:cNvPr id="84" name="Group 83">
            <a:extLst>
              <a:ext uri="{FF2B5EF4-FFF2-40B4-BE49-F238E27FC236}">
                <a16:creationId xmlns:a16="http://schemas.microsoft.com/office/drawing/2014/main" id="{F9029D6D-1D17-57CC-2E75-A5CD51813557}"/>
              </a:ext>
            </a:extLst>
          </p:cNvPr>
          <p:cNvGrpSpPr/>
          <p:nvPr/>
        </p:nvGrpSpPr>
        <p:grpSpPr>
          <a:xfrm>
            <a:off x="9392911" y="6207927"/>
            <a:ext cx="2488502" cy="454909"/>
            <a:chOff x="9392911" y="6207927"/>
            <a:chExt cx="2488502" cy="454909"/>
          </a:xfrm>
        </p:grpSpPr>
        <p:pic>
          <p:nvPicPr>
            <p:cNvPr id="85" name="Picture 84" descr="A picture containing text, ax, wheel&#10;&#10;Description automatically generated">
              <a:extLst>
                <a:ext uri="{FF2B5EF4-FFF2-40B4-BE49-F238E27FC236}">
                  <a16:creationId xmlns:a16="http://schemas.microsoft.com/office/drawing/2014/main" id="{32C23D64-168E-3479-C624-4710B185FD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86" name="Rectangle 8">
              <a:extLst>
                <a:ext uri="{FF2B5EF4-FFF2-40B4-BE49-F238E27FC236}">
                  <a16:creationId xmlns:a16="http://schemas.microsoft.com/office/drawing/2014/main" id="{F3550DA4-7D21-698C-9371-42883BB3B785}"/>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209401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020544D2-D944-4071-B828-71A29C23D2F0}"/>
              </a:ext>
            </a:extLst>
          </p:cNvPr>
          <p:cNvGraphicFramePr>
            <a:graphicFrameLocks noGrp="1"/>
          </p:cNvGraphicFramePr>
          <p:nvPr>
            <p:ph sz="half" idx="2"/>
          </p:nvPr>
        </p:nvGraphicFramePr>
        <p:xfrm>
          <a:off x="6253163" y="1368425"/>
          <a:ext cx="5229225" cy="466566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812D2459-9B63-4C4A-B0EE-DEF57E95EB1E}"/>
              </a:ext>
            </a:extLst>
          </p:cNvPr>
          <p:cNvSpPr>
            <a:spLocks noGrp="1"/>
          </p:cNvSpPr>
          <p:nvPr>
            <p:ph type="title"/>
          </p:nvPr>
        </p:nvSpPr>
        <p:spPr/>
        <p:txBody>
          <a:bodyPr/>
          <a:lstStyle/>
          <a:p>
            <a:r>
              <a:rPr lang="en-US" dirty="0"/>
              <a:t>Switching to BIC/FTC/TAF in Patients With HIV and Preexisting M184V/I  </a:t>
            </a:r>
          </a:p>
        </p:txBody>
      </p:sp>
      <p:sp>
        <p:nvSpPr>
          <p:cNvPr id="4" name="Content Placeholder 3">
            <a:extLst>
              <a:ext uri="{FF2B5EF4-FFF2-40B4-BE49-F238E27FC236}">
                <a16:creationId xmlns:a16="http://schemas.microsoft.com/office/drawing/2014/main" id="{A45B3E9A-AED4-4772-BE84-12A146C1A693}"/>
              </a:ext>
            </a:extLst>
          </p:cNvPr>
          <p:cNvSpPr>
            <a:spLocks noGrp="1"/>
          </p:cNvSpPr>
          <p:nvPr>
            <p:ph sz="half" idx="1"/>
          </p:nvPr>
        </p:nvSpPr>
        <p:spPr/>
        <p:txBody>
          <a:bodyPr/>
          <a:lstStyle/>
          <a:p>
            <a:r>
              <a:rPr lang="en-US" sz="2400" dirty="0"/>
              <a:t>Pooled analysis of 6 phase III studies: </a:t>
            </a:r>
            <a:br>
              <a:rPr lang="en-US" sz="2400" dirty="0"/>
            </a:br>
            <a:r>
              <a:rPr lang="en-US" sz="2400" dirty="0"/>
              <a:t>N = 2034</a:t>
            </a:r>
          </a:p>
          <a:p>
            <a:pPr lvl="1"/>
            <a:r>
              <a:rPr lang="en-US" sz="2200" dirty="0"/>
              <a:t>Viral suppression at baseline</a:t>
            </a:r>
          </a:p>
          <a:p>
            <a:pPr lvl="1"/>
            <a:r>
              <a:rPr lang="en-US" sz="2200" dirty="0"/>
              <a:t>M184V/I detected in 10%</a:t>
            </a:r>
          </a:p>
          <a:p>
            <a:r>
              <a:rPr lang="en-US" sz="2400" dirty="0"/>
              <a:t>HIV-1 RNA &lt;50 copies/mL at last visit post-switch</a:t>
            </a:r>
          </a:p>
          <a:p>
            <a:pPr lvl="1"/>
            <a:r>
              <a:rPr lang="en-US" sz="2200" dirty="0"/>
              <a:t>All patients: 99% </a:t>
            </a:r>
          </a:p>
          <a:p>
            <a:pPr lvl="1"/>
            <a:r>
              <a:rPr lang="en-US" sz="2200" dirty="0"/>
              <a:t>With vs without M184V/I: 99% vs 98%</a:t>
            </a:r>
          </a:p>
          <a:p>
            <a:pPr lvl="1"/>
            <a:r>
              <a:rPr lang="en-US" sz="2200" dirty="0"/>
              <a:t>No treatment-emergent resistance</a:t>
            </a:r>
          </a:p>
        </p:txBody>
      </p:sp>
      <p:sp>
        <p:nvSpPr>
          <p:cNvPr id="8" name="TextBox 7">
            <a:extLst>
              <a:ext uri="{FF2B5EF4-FFF2-40B4-BE49-F238E27FC236}">
                <a16:creationId xmlns:a16="http://schemas.microsoft.com/office/drawing/2014/main" id="{F0116A57-FB94-4ABE-A36E-A33F34ED54BE}"/>
              </a:ext>
            </a:extLst>
          </p:cNvPr>
          <p:cNvSpPr txBox="1"/>
          <p:nvPr/>
        </p:nvSpPr>
        <p:spPr bwMode="auto">
          <a:xfrm>
            <a:off x="5920426" y="3147662"/>
            <a:ext cx="46166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vert270" wrap="square" rtlCol="0">
            <a:spAutoFit/>
          </a:bodyPr>
          <a:lstStyle/>
          <a:p>
            <a:pPr algn="l">
              <a:lnSpc>
                <a:spcPct val="100000"/>
              </a:lnSpc>
              <a:spcBef>
                <a:spcPct val="50000"/>
              </a:spcBef>
              <a:spcAft>
                <a:spcPct val="0"/>
              </a:spcAft>
              <a:buClrTx/>
              <a:buFontTx/>
              <a:buNone/>
            </a:pPr>
            <a:r>
              <a:rPr lang="en-US" b="1" dirty="0">
                <a:solidFill>
                  <a:schemeClr val="bg1"/>
                </a:solidFill>
                <a:latin typeface="Calibri" panose="020F0502020204030204" pitchFamily="34" charset="0"/>
              </a:rPr>
              <a:t>Patients (%) </a:t>
            </a:r>
          </a:p>
        </p:txBody>
      </p:sp>
      <p:sp>
        <p:nvSpPr>
          <p:cNvPr id="9" name="TextBox 8">
            <a:extLst>
              <a:ext uri="{FF2B5EF4-FFF2-40B4-BE49-F238E27FC236}">
                <a16:creationId xmlns:a16="http://schemas.microsoft.com/office/drawing/2014/main" id="{8913ECB3-FC76-4E67-8E2E-253C43A172B1}"/>
              </a:ext>
            </a:extLst>
          </p:cNvPr>
          <p:cNvSpPr txBox="1"/>
          <p:nvPr/>
        </p:nvSpPr>
        <p:spPr bwMode="auto">
          <a:xfrm>
            <a:off x="6962775" y="1368425"/>
            <a:ext cx="4086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800" b="1" dirty="0">
                <a:solidFill>
                  <a:schemeClr val="bg1"/>
                </a:solidFill>
                <a:latin typeface="Calibri" panose="020F0502020204030204" pitchFamily="34" charset="0"/>
                <a:cs typeface="Calibri" panose="020F0502020204030204" pitchFamily="34" charset="0"/>
              </a:rPr>
              <a:t>HIV-1 RNA &lt; 50 copies/mL at Last Visit</a:t>
            </a:r>
            <a:endParaRPr lang="en-US" b="1" dirty="0">
              <a:solidFill>
                <a:schemeClr val="bg1"/>
              </a:solidFill>
              <a:latin typeface="Calibri" panose="020F050202020403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D0638CA7-F2FE-41E2-99E0-CADCAE386E11}"/>
              </a:ext>
            </a:extLst>
          </p:cNvPr>
          <p:cNvCxnSpPr>
            <a:cxnSpLocks/>
          </p:cNvCxnSpPr>
          <p:nvPr/>
        </p:nvCxnSpPr>
        <p:spPr bwMode="auto">
          <a:xfrm flipV="1">
            <a:off x="7772645" y="6057941"/>
            <a:ext cx="3474720" cy="12505"/>
          </a:xfrm>
          <a:prstGeom prst="line">
            <a:avLst/>
          </a:prstGeom>
          <a:noFill/>
          <a:ln w="28575" cap="flat" cmpd="sng" algn="ctr">
            <a:solidFill>
              <a:schemeClr val="bg1"/>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7B8625AB-61C4-4CD6-8214-31C4DD1197FC}"/>
              </a:ext>
            </a:extLst>
          </p:cNvPr>
          <p:cNvSpPr txBox="1"/>
          <p:nvPr/>
        </p:nvSpPr>
        <p:spPr bwMode="auto">
          <a:xfrm>
            <a:off x="8908718" y="6058937"/>
            <a:ext cx="11525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cs typeface="Calibri" panose="020F0502020204030204" pitchFamily="34" charset="0"/>
              </a:rPr>
              <a:t>M184V/I</a:t>
            </a:r>
          </a:p>
        </p:txBody>
      </p:sp>
      <p:sp>
        <p:nvSpPr>
          <p:cNvPr id="14" name="TextBox 13">
            <a:extLst>
              <a:ext uri="{FF2B5EF4-FFF2-40B4-BE49-F238E27FC236}">
                <a16:creationId xmlns:a16="http://schemas.microsoft.com/office/drawing/2014/main" id="{9B0C0547-B9DF-486B-9093-976C18BCD6FA}"/>
              </a:ext>
            </a:extLst>
          </p:cNvPr>
          <p:cNvSpPr txBox="1"/>
          <p:nvPr/>
        </p:nvSpPr>
        <p:spPr bwMode="auto">
          <a:xfrm>
            <a:off x="6400503" y="6233586"/>
            <a:ext cx="31319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*Patients with baseline data.</a:t>
            </a:r>
          </a:p>
        </p:txBody>
      </p:sp>
      <p:pic>
        <p:nvPicPr>
          <p:cNvPr id="17" name="Picture 16">
            <a:extLst>
              <a:ext uri="{FF2B5EF4-FFF2-40B4-BE49-F238E27FC236}">
                <a16:creationId xmlns:a16="http://schemas.microsoft.com/office/drawing/2014/main" id="{B1D6EF81-0DF2-4CB5-82A3-7F22A5544271}"/>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tretch>
            <a:fillRect/>
          </a:stretch>
        </p:blipFill>
        <p:spPr bwMode="auto">
          <a:xfrm>
            <a:off x="11190051" y="6291602"/>
            <a:ext cx="551335" cy="1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8" name="Rectangle 8">
            <a:extLst>
              <a:ext uri="{FF2B5EF4-FFF2-40B4-BE49-F238E27FC236}">
                <a16:creationId xmlns:a16="http://schemas.microsoft.com/office/drawing/2014/main" id="{1A7AD7E3-507D-465B-9CF6-04726B0AD83A}"/>
              </a:ext>
            </a:extLst>
          </p:cNvPr>
          <p:cNvSpPr>
            <a:spLocks noChangeArrowheads="1"/>
          </p:cNvSpPr>
          <p:nvPr/>
        </p:nvSpPr>
        <p:spPr bwMode="auto">
          <a:xfrm>
            <a:off x="9389569" y="6356697"/>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eaLnBrk="0"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eaLnBrk="0"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eaLnBrk="0"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eaLnBrk="0"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5"/>
              </a:rPr>
              <a:t>clinicaloptions.com</a:t>
            </a:r>
            <a:endParaRPr lang="en-US" altLang="en-US" sz="1400" b="0" dirty="0">
              <a:solidFill>
                <a:schemeClr val="bg2"/>
              </a:solidFill>
              <a:latin typeface="Calibri" panose="020F0502020204030204" pitchFamily="34" charset="0"/>
            </a:endParaRPr>
          </a:p>
        </p:txBody>
      </p:sp>
      <p:grpSp>
        <p:nvGrpSpPr>
          <p:cNvPr id="16" name="Group 15">
            <a:extLst>
              <a:ext uri="{FF2B5EF4-FFF2-40B4-BE49-F238E27FC236}">
                <a16:creationId xmlns:a16="http://schemas.microsoft.com/office/drawing/2014/main" id="{36146E32-7909-45B9-BFC8-60E74D7A35CA}"/>
              </a:ext>
            </a:extLst>
          </p:cNvPr>
          <p:cNvGrpSpPr/>
          <p:nvPr/>
        </p:nvGrpSpPr>
        <p:grpSpPr>
          <a:xfrm>
            <a:off x="6164654" y="1860868"/>
            <a:ext cx="5154186" cy="4153450"/>
            <a:chOff x="-79511" y="1172230"/>
            <a:chExt cx="5154186" cy="4153450"/>
          </a:xfrm>
        </p:grpSpPr>
        <p:sp>
          <p:nvSpPr>
            <p:cNvPr id="19" name="TextBox 63">
              <a:extLst>
                <a:ext uri="{FF2B5EF4-FFF2-40B4-BE49-F238E27FC236}">
                  <a16:creationId xmlns:a16="http://schemas.microsoft.com/office/drawing/2014/main" id="{BECB3753-044E-4065-8DAE-BFBB4E8C22CE}"/>
                </a:ext>
              </a:extLst>
            </p:cNvPr>
            <p:cNvSpPr txBox="1"/>
            <p:nvPr/>
          </p:nvSpPr>
          <p:spPr>
            <a:xfrm>
              <a:off x="482390" y="4894793"/>
              <a:ext cx="992818" cy="430887"/>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chemeClr val="bg1"/>
                  </a:solidFill>
                  <a:latin typeface="Calibri" panose="020F0502020204030204" pitchFamily="34" charset="0"/>
                </a:rPr>
                <a:t>All Patients* (n = 1825)</a:t>
              </a:r>
            </a:p>
          </p:txBody>
        </p:sp>
        <p:grpSp>
          <p:nvGrpSpPr>
            <p:cNvPr id="20" name="Group 19">
              <a:extLst>
                <a:ext uri="{FF2B5EF4-FFF2-40B4-BE49-F238E27FC236}">
                  <a16:creationId xmlns:a16="http://schemas.microsoft.com/office/drawing/2014/main" id="{78270044-A2CF-4C03-989C-D5399D171CAE}"/>
                </a:ext>
              </a:extLst>
            </p:cNvPr>
            <p:cNvGrpSpPr/>
            <p:nvPr/>
          </p:nvGrpSpPr>
          <p:grpSpPr>
            <a:xfrm>
              <a:off x="452041" y="1356026"/>
              <a:ext cx="80052" cy="3463505"/>
              <a:chOff x="7314083" y="3216612"/>
              <a:chExt cx="87682" cy="2747008"/>
            </a:xfrm>
          </p:grpSpPr>
          <p:cxnSp>
            <p:nvCxnSpPr>
              <p:cNvPr id="39" name="Straight Connector 38">
                <a:extLst>
                  <a:ext uri="{FF2B5EF4-FFF2-40B4-BE49-F238E27FC236}">
                    <a16:creationId xmlns:a16="http://schemas.microsoft.com/office/drawing/2014/main" id="{B8AC1FD0-E850-4D0C-9229-65944D040933}"/>
                  </a:ext>
                </a:extLst>
              </p:cNvPr>
              <p:cNvCxnSpPr/>
              <p:nvPr/>
            </p:nvCxnSpPr>
            <p:spPr bwMode="auto">
              <a:xfrm>
                <a:off x="7314083" y="3766264"/>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3AACACBF-0EC0-4D08-BF5C-A4B8391A85D1}"/>
                  </a:ext>
                </a:extLst>
              </p:cNvPr>
              <p:cNvCxnSpPr/>
              <p:nvPr/>
            </p:nvCxnSpPr>
            <p:spPr bwMode="auto">
              <a:xfrm>
                <a:off x="7314083" y="3216612"/>
                <a:ext cx="87682" cy="0"/>
              </a:xfrm>
              <a:prstGeom prst="line">
                <a:avLst/>
              </a:prstGeom>
              <a:noFill/>
              <a:ln w="28575" cap="flat" cmpd="sng" algn="ctr">
                <a:solidFill>
                  <a:schemeClr val="bg1"/>
                </a:solidFill>
                <a:prstDash val="solid"/>
                <a:round/>
                <a:headEnd type="none" w="med" len="med"/>
                <a:tailEnd type="none" w="med" len="med"/>
              </a:ln>
              <a:effectLst/>
            </p:spPr>
          </p:cxnSp>
          <p:grpSp>
            <p:nvGrpSpPr>
              <p:cNvPr id="41" name="Group 40">
                <a:extLst>
                  <a:ext uri="{FF2B5EF4-FFF2-40B4-BE49-F238E27FC236}">
                    <a16:creationId xmlns:a16="http://schemas.microsoft.com/office/drawing/2014/main" id="{5B4357A6-7D0B-4435-8F60-D2FE2C14A39F}"/>
                  </a:ext>
                </a:extLst>
              </p:cNvPr>
              <p:cNvGrpSpPr/>
              <p:nvPr/>
            </p:nvGrpSpPr>
            <p:grpSpPr>
              <a:xfrm>
                <a:off x="7314083" y="4315916"/>
                <a:ext cx="87682" cy="549652"/>
                <a:chOff x="1514839" y="2358228"/>
                <a:chExt cx="87682" cy="549652"/>
              </a:xfrm>
            </p:grpSpPr>
            <p:cxnSp>
              <p:nvCxnSpPr>
                <p:cNvPr id="45" name="Straight Connector 44">
                  <a:extLst>
                    <a:ext uri="{FF2B5EF4-FFF2-40B4-BE49-F238E27FC236}">
                      <a16:creationId xmlns:a16="http://schemas.microsoft.com/office/drawing/2014/main" id="{B4134AEC-0252-4E7D-A826-0251670DB7CE}"/>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FCE22FC1-CC90-4DBD-8A84-63A88108DADF}"/>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nvGrpSpPr>
              <p:cNvPr id="42" name="Group 41">
                <a:extLst>
                  <a:ext uri="{FF2B5EF4-FFF2-40B4-BE49-F238E27FC236}">
                    <a16:creationId xmlns:a16="http://schemas.microsoft.com/office/drawing/2014/main" id="{65DC9DD2-0688-4749-9546-25F3F4AC8651}"/>
                  </a:ext>
                </a:extLst>
              </p:cNvPr>
              <p:cNvGrpSpPr/>
              <p:nvPr/>
            </p:nvGrpSpPr>
            <p:grpSpPr>
              <a:xfrm>
                <a:off x="7314083" y="5413968"/>
                <a:ext cx="87682" cy="549652"/>
                <a:chOff x="1514839" y="2358228"/>
                <a:chExt cx="87682" cy="549652"/>
              </a:xfrm>
            </p:grpSpPr>
            <p:cxnSp>
              <p:nvCxnSpPr>
                <p:cNvPr id="43" name="Straight Connector 42">
                  <a:extLst>
                    <a:ext uri="{FF2B5EF4-FFF2-40B4-BE49-F238E27FC236}">
                      <a16:creationId xmlns:a16="http://schemas.microsoft.com/office/drawing/2014/main" id="{306A2802-66D9-45D1-AEC4-C9F5B3EF651D}"/>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A0E1BF7C-BD6B-4008-A1EF-6947C592AFF7}"/>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21" name="Group 20">
              <a:extLst>
                <a:ext uri="{FF2B5EF4-FFF2-40B4-BE49-F238E27FC236}">
                  <a16:creationId xmlns:a16="http://schemas.microsoft.com/office/drawing/2014/main" id="{0829C80C-CA3B-414E-A94D-95C76F8482BE}"/>
                </a:ext>
              </a:extLst>
            </p:cNvPr>
            <p:cNvGrpSpPr/>
            <p:nvPr/>
          </p:nvGrpSpPr>
          <p:grpSpPr>
            <a:xfrm>
              <a:off x="-79511" y="1172230"/>
              <a:ext cx="576613" cy="4096516"/>
              <a:chOff x="6860673" y="3162857"/>
              <a:chExt cx="518843" cy="3250742"/>
            </a:xfrm>
          </p:grpSpPr>
          <p:sp>
            <p:nvSpPr>
              <p:cNvPr id="33" name="TextBox 32">
                <a:extLst>
                  <a:ext uri="{FF2B5EF4-FFF2-40B4-BE49-F238E27FC236}">
                    <a16:creationId xmlns:a16="http://schemas.microsoft.com/office/drawing/2014/main" id="{B510B220-1B86-4620-822A-839FEA4192DE}"/>
                  </a:ext>
                </a:extLst>
              </p:cNvPr>
              <p:cNvSpPr txBox="1"/>
              <p:nvPr/>
            </p:nvSpPr>
            <p:spPr bwMode="auto">
              <a:xfrm>
                <a:off x="6860673" y="3162857"/>
                <a:ext cx="497251"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100</a:t>
                </a:r>
              </a:p>
            </p:txBody>
          </p:sp>
          <p:sp>
            <p:nvSpPr>
              <p:cNvPr id="34" name="TextBox 33">
                <a:extLst>
                  <a:ext uri="{FF2B5EF4-FFF2-40B4-BE49-F238E27FC236}">
                    <a16:creationId xmlns:a16="http://schemas.microsoft.com/office/drawing/2014/main" id="{D92528C2-E836-479D-9DB4-FB386D3BF56E}"/>
                  </a:ext>
                </a:extLst>
              </p:cNvPr>
              <p:cNvSpPr txBox="1"/>
              <p:nvPr/>
            </p:nvSpPr>
            <p:spPr bwMode="auto">
              <a:xfrm>
                <a:off x="6979867" y="3702128"/>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80</a:t>
                </a:r>
              </a:p>
            </p:txBody>
          </p:sp>
          <p:sp>
            <p:nvSpPr>
              <p:cNvPr id="35" name="TextBox 34">
                <a:extLst>
                  <a:ext uri="{FF2B5EF4-FFF2-40B4-BE49-F238E27FC236}">
                    <a16:creationId xmlns:a16="http://schemas.microsoft.com/office/drawing/2014/main" id="{5DE9458B-F09A-4997-B025-F601C390FADC}"/>
                  </a:ext>
                </a:extLst>
              </p:cNvPr>
              <p:cNvSpPr txBox="1"/>
              <p:nvPr/>
            </p:nvSpPr>
            <p:spPr bwMode="auto">
              <a:xfrm>
                <a:off x="6982832" y="4800182"/>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40</a:t>
                </a:r>
              </a:p>
            </p:txBody>
          </p:sp>
          <p:sp>
            <p:nvSpPr>
              <p:cNvPr id="36" name="TextBox 35">
                <a:extLst>
                  <a:ext uri="{FF2B5EF4-FFF2-40B4-BE49-F238E27FC236}">
                    <a16:creationId xmlns:a16="http://schemas.microsoft.com/office/drawing/2014/main" id="{C20C8D5E-D59E-4781-85EA-A41405D513BA}"/>
                  </a:ext>
                </a:extLst>
              </p:cNvPr>
              <p:cNvSpPr txBox="1"/>
              <p:nvPr/>
            </p:nvSpPr>
            <p:spPr bwMode="auto">
              <a:xfrm>
                <a:off x="6977979" y="4260704"/>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60</a:t>
                </a:r>
              </a:p>
            </p:txBody>
          </p:sp>
          <p:sp>
            <p:nvSpPr>
              <p:cNvPr id="37" name="TextBox 36">
                <a:extLst>
                  <a:ext uri="{FF2B5EF4-FFF2-40B4-BE49-F238E27FC236}">
                    <a16:creationId xmlns:a16="http://schemas.microsoft.com/office/drawing/2014/main" id="{585C36B4-2D66-4D48-BFF0-1CC55B680313}"/>
                  </a:ext>
                </a:extLst>
              </p:cNvPr>
              <p:cNvSpPr txBox="1"/>
              <p:nvPr/>
            </p:nvSpPr>
            <p:spPr bwMode="auto">
              <a:xfrm>
                <a:off x="6986460" y="5349832"/>
                <a:ext cx="393056"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20</a:t>
                </a:r>
              </a:p>
            </p:txBody>
          </p:sp>
          <p:sp>
            <p:nvSpPr>
              <p:cNvPr id="38" name="TextBox 37">
                <a:extLst>
                  <a:ext uri="{FF2B5EF4-FFF2-40B4-BE49-F238E27FC236}">
                    <a16:creationId xmlns:a16="http://schemas.microsoft.com/office/drawing/2014/main" id="{0D301792-8505-4BF2-9818-6BDBF861D014}"/>
                  </a:ext>
                </a:extLst>
              </p:cNvPr>
              <p:cNvSpPr txBox="1"/>
              <p:nvPr/>
            </p:nvSpPr>
            <p:spPr bwMode="auto">
              <a:xfrm>
                <a:off x="7087027" y="5910739"/>
                <a:ext cx="288861" cy="50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0</a:t>
                </a:r>
              </a:p>
            </p:txBody>
          </p:sp>
        </p:grpSp>
        <p:cxnSp>
          <p:nvCxnSpPr>
            <p:cNvPr id="22" name="Straight Connector 21">
              <a:extLst>
                <a:ext uri="{FF2B5EF4-FFF2-40B4-BE49-F238E27FC236}">
                  <a16:creationId xmlns:a16="http://schemas.microsoft.com/office/drawing/2014/main" id="{81C7AAC8-C43D-498B-8E4D-445915E5198E}"/>
                </a:ext>
              </a:extLst>
            </p:cNvPr>
            <p:cNvCxnSpPr/>
            <p:nvPr/>
          </p:nvCxnSpPr>
          <p:spPr bwMode="auto">
            <a:xfrm rot="5400000">
              <a:off x="487902" y="4862042"/>
              <a:ext cx="82923"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82B99160-4E1A-470F-979F-B105ABD869EB}"/>
                </a:ext>
              </a:extLst>
            </p:cNvPr>
            <p:cNvCxnSpPr/>
            <p:nvPr/>
          </p:nvCxnSpPr>
          <p:spPr bwMode="auto">
            <a:xfrm rot="5400000">
              <a:off x="1387324" y="4862042"/>
              <a:ext cx="82923"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0370ED9-6D64-4D71-82FE-3D66BA258EF0}"/>
                </a:ext>
              </a:extLst>
            </p:cNvPr>
            <p:cNvCxnSpPr/>
            <p:nvPr/>
          </p:nvCxnSpPr>
          <p:spPr bwMode="auto">
            <a:xfrm rot="5400000">
              <a:off x="2286746" y="4858942"/>
              <a:ext cx="82923"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0FA9B8F9-9E35-4290-ADE6-394EF34215E0}"/>
                </a:ext>
              </a:extLst>
            </p:cNvPr>
            <p:cNvCxnSpPr/>
            <p:nvPr/>
          </p:nvCxnSpPr>
          <p:spPr bwMode="auto">
            <a:xfrm rot="5400000">
              <a:off x="4085590" y="4858942"/>
              <a:ext cx="8292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BC5C41A5-ED04-4A47-8C43-6D8981398F8D}"/>
                </a:ext>
              </a:extLst>
            </p:cNvPr>
            <p:cNvCxnSpPr/>
            <p:nvPr/>
          </p:nvCxnSpPr>
          <p:spPr bwMode="auto">
            <a:xfrm rot="5400000">
              <a:off x="4985012" y="4853524"/>
              <a:ext cx="82922" cy="0"/>
            </a:xfrm>
            <a:prstGeom prst="line">
              <a:avLst/>
            </a:prstGeom>
            <a:noFill/>
            <a:ln w="28575" cap="flat" cmpd="sng" algn="ctr">
              <a:solidFill>
                <a:schemeClr val="bg1"/>
              </a:solidFill>
              <a:prstDash val="solid"/>
              <a:round/>
              <a:headEnd type="none" w="med" len="med"/>
              <a:tailEnd type="none" w="med" len="med"/>
            </a:ln>
            <a:effectLst/>
          </p:spPr>
        </p:cxnSp>
        <p:sp>
          <p:nvSpPr>
            <p:cNvPr id="27" name="Freeform: Shape 26">
              <a:extLst>
                <a:ext uri="{FF2B5EF4-FFF2-40B4-BE49-F238E27FC236}">
                  <a16:creationId xmlns:a16="http://schemas.microsoft.com/office/drawing/2014/main" id="{7742FEF7-E951-4D84-8FE2-290B4EAC221D}"/>
                </a:ext>
              </a:extLst>
            </p:cNvPr>
            <p:cNvSpPr/>
            <p:nvPr/>
          </p:nvSpPr>
          <p:spPr bwMode="auto">
            <a:xfrm>
              <a:off x="524887" y="1345436"/>
              <a:ext cx="4516242" cy="3474720"/>
            </a:xfrm>
            <a:custGeom>
              <a:avLst/>
              <a:gdLst>
                <a:gd name="connsiteX0" fmla="*/ 0 w 3745282"/>
                <a:gd name="connsiteY0" fmla="*/ 0 h 2749463"/>
                <a:gd name="connsiteX1" fmla="*/ 0 w 3745282"/>
                <a:gd name="connsiteY1" fmla="*/ 2749463 h 2749463"/>
                <a:gd name="connsiteX2" fmla="*/ 3745282 w 3745282"/>
                <a:gd name="connsiteY2" fmla="*/ 2749463 h 2749463"/>
              </a:gdLst>
              <a:ahLst/>
              <a:cxnLst>
                <a:cxn ang="0">
                  <a:pos x="connsiteX0" y="connsiteY0"/>
                </a:cxn>
                <a:cxn ang="0">
                  <a:pos x="connsiteX1" y="connsiteY1"/>
                </a:cxn>
                <a:cxn ang="0">
                  <a:pos x="connsiteX2" y="connsiteY2"/>
                </a:cxn>
              </a:cxnLst>
              <a:rect l="l" t="t" r="r" b="b"/>
              <a:pathLst>
                <a:path w="3745282" h="2749463">
                  <a:moveTo>
                    <a:pt x="0" y="0"/>
                  </a:moveTo>
                  <a:lnTo>
                    <a:pt x="0" y="2749463"/>
                  </a:lnTo>
                  <a:lnTo>
                    <a:pt x="3745282" y="2749463"/>
                  </a:lnTo>
                </a:path>
              </a:pathLst>
            </a:custGeom>
            <a:noFill/>
            <a:ln w="28575">
              <a:solidFill>
                <a:schemeClr val="bg1"/>
              </a:solidFill>
              <a:miter lim="800000"/>
              <a:headEnd/>
              <a:tailEnd/>
            </a:ln>
          </p:spPr>
          <p:txBody>
            <a:bodyPr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800" dirty="0">
                <a:latin typeface="Calibri" panose="020F0502020204030204" pitchFamily="34" charset="0"/>
              </a:endParaRPr>
            </a:p>
          </p:txBody>
        </p:sp>
        <p:sp>
          <p:nvSpPr>
            <p:cNvPr id="28" name="TextBox 63">
              <a:extLst>
                <a:ext uri="{FF2B5EF4-FFF2-40B4-BE49-F238E27FC236}">
                  <a16:creationId xmlns:a16="http://schemas.microsoft.com/office/drawing/2014/main" id="{9D7AD813-474D-49E1-AB65-88C524C6D881}"/>
                </a:ext>
              </a:extLst>
            </p:cNvPr>
            <p:cNvSpPr txBox="1"/>
            <p:nvPr/>
          </p:nvSpPr>
          <p:spPr>
            <a:xfrm>
              <a:off x="1390334" y="4894793"/>
              <a:ext cx="992818" cy="430887"/>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chemeClr val="bg1"/>
                  </a:solidFill>
                  <a:latin typeface="Calibri" panose="020F0502020204030204" pitchFamily="34" charset="0"/>
                </a:rPr>
                <a:t>All </a:t>
              </a:r>
            </a:p>
            <a:p>
              <a:pPr algn="ctr"/>
              <a:r>
                <a:rPr lang="en-US" sz="1400" dirty="0">
                  <a:solidFill>
                    <a:schemeClr val="bg1"/>
                  </a:solidFill>
                  <a:latin typeface="Calibri" panose="020F0502020204030204" pitchFamily="34" charset="0"/>
                </a:rPr>
                <a:t>(n = 182)</a:t>
              </a:r>
            </a:p>
          </p:txBody>
        </p:sp>
        <p:sp>
          <p:nvSpPr>
            <p:cNvPr id="29" name="TextBox 63">
              <a:extLst>
                <a:ext uri="{FF2B5EF4-FFF2-40B4-BE49-F238E27FC236}">
                  <a16:creationId xmlns:a16="http://schemas.microsoft.com/office/drawing/2014/main" id="{1F6ECC4B-D37D-4E94-9322-0293D151F089}"/>
                </a:ext>
              </a:extLst>
            </p:cNvPr>
            <p:cNvSpPr txBox="1"/>
            <p:nvPr/>
          </p:nvSpPr>
          <p:spPr>
            <a:xfrm>
              <a:off x="2278904" y="4894793"/>
              <a:ext cx="992818" cy="430887"/>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chemeClr val="bg1"/>
                  </a:solidFill>
                  <a:latin typeface="Calibri" panose="020F0502020204030204" pitchFamily="34" charset="0"/>
                </a:rPr>
                <a:t>+ NNRTI-R </a:t>
              </a:r>
            </a:p>
            <a:p>
              <a:pPr algn="ctr"/>
              <a:r>
                <a:rPr lang="en-US" sz="1400" dirty="0">
                  <a:solidFill>
                    <a:schemeClr val="bg1"/>
                  </a:solidFill>
                  <a:latin typeface="Calibri" panose="020F0502020204030204" pitchFamily="34" charset="0"/>
                </a:rPr>
                <a:t>(n = 97)</a:t>
              </a:r>
            </a:p>
          </p:txBody>
        </p:sp>
        <p:sp>
          <p:nvSpPr>
            <p:cNvPr id="30" name="TextBox 63">
              <a:extLst>
                <a:ext uri="{FF2B5EF4-FFF2-40B4-BE49-F238E27FC236}">
                  <a16:creationId xmlns:a16="http://schemas.microsoft.com/office/drawing/2014/main" id="{9B9A03D7-8844-44B0-B13E-8C018BCAA26F}"/>
                </a:ext>
              </a:extLst>
            </p:cNvPr>
            <p:cNvSpPr txBox="1"/>
            <p:nvPr/>
          </p:nvSpPr>
          <p:spPr>
            <a:xfrm>
              <a:off x="3188806" y="4894793"/>
              <a:ext cx="992818" cy="430887"/>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chemeClr val="bg1"/>
                  </a:solidFill>
                  <a:latin typeface="Calibri" panose="020F0502020204030204" pitchFamily="34" charset="0"/>
                </a:rPr>
                <a:t>+ PI-R </a:t>
              </a:r>
            </a:p>
            <a:p>
              <a:pPr algn="ctr"/>
              <a:r>
                <a:rPr lang="en-US" sz="1400" dirty="0">
                  <a:solidFill>
                    <a:schemeClr val="bg1"/>
                  </a:solidFill>
                  <a:latin typeface="Calibri" panose="020F0502020204030204" pitchFamily="34" charset="0"/>
                </a:rPr>
                <a:t>(n = 50)</a:t>
              </a:r>
            </a:p>
          </p:txBody>
        </p:sp>
        <p:sp>
          <p:nvSpPr>
            <p:cNvPr id="31" name="TextBox 63">
              <a:extLst>
                <a:ext uri="{FF2B5EF4-FFF2-40B4-BE49-F238E27FC236}">
                  <a16:creationId xmlns:a16="http://schemas.microsoft.com/office/drawing/2014/main" id="{C752A418-2952-404D-9175-559E387D1FFA}"/>
                </a:ext>
              </a:extLst>
            </p:cNvPr>
            <p:cNvSpPr txBox="1"/>
            <p:nvPr/>
          </p:nvSpPr>
          <p:spPr>
            <a:xfrm>
              <a:off x="4081857" y="4894793"/>
              <a:ext cx="992818" cy="430887"/>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chemeClr val="bg1"/>
                  </a:solidFill>
                  <a:latin typeface="Calibri" panose="020F0502020204030204" pitchFamily="34" charset="0"/>
                </a:rPr>
                <a:t>+ </a:t>
              </a:r>
              <a:r>
                <a:rPr lang="en-US" sz="1400" dirty="0" err="1">
                  <a:solidFill>
                    <a:schemeClr val="bg1"/>
                  </a:solidFill>
                  <a:latin typeface="Calibri" panose="020F0502020204030204" pitchFamily="34" charset="0"/>
                </a:rPr>
                <a:t>INSTI</a:t>
              </a:r>
              <a:r>
                <a:rPr lang="en-US" sz="1400" dirty="0">
                  <a:solidFill>
                    <a:schemeClr val="bg1"/>
                  </a:solidFill>
                  <a:latin typeface="Calibri" panose="020F0502020204030204" pitchFamily="34" charset="0"/>
                </a:rPr>
                <a:t>-R </a:t>
              </a:r>
            </a:p>
            <a:p>
              <a:pPr algn="ctr"/>
              <a:r>
                <a:rPr lang="en-US" sz="1400" dirty="0">
                  <a:solidFill>
                    <a:schemeClr val="bg1"/>
                  </a:solidFill>
                  <a:latin typeface="Calibri" panose="020F0502020204030204" pitchFamily="34" charset="0"/>
                </a:rPr>
                <a:t>(n = 4)</a:t>
              </a:r>
            </a:p>
          </p:txBody>
        </p:sp>
        <p:cxnSp>
          <p:nvCxnSpPr>
            <p:cNvPr id="32" name="Straight Connector 31">
              <a:extLst>
                <a:ext uri="{FF2B5EF4-FFF2-40B4-BE49-F238E27FC236}">
                  <a16:creationId xmlns:a16="http://schemas.microsoft.com/office/drawing/2014/main" id="{0E373900-FA43-42D7-99C0-27A221F0E5A5}"/>
                </a:ext>
              </a:extLst>
            </p:cNvPr>
            <p:cNvCxnSpPr/>
            <p:nvPr/>
          </p:nvCxnSpPr>
          <p:spPr bwMode="auto">
            <a:xfrm rot="5400000">
              <a:off x="3186168" y="4858942"/>
              <a:ext cx="82923" cy="0"/>
            </a:xfrm>
            <a:prstGeom prst="line">
              <a:avLst/>
            </a:prstGeom>
            <a:noFill/>
            <a:ln w="28575" cap="flat" cmpd="sng" algn="ctr">
              <a:solidFill>
                <a:schemeClr val="bg1"/>
              </a:solidFill>
              <a:prstDash val="solid"/>
              <a:round/>
              <a:headEnd type="none" w="med" len="med"/>
              <a:tailEnd type="none" w="med" len="med"/>
            </a:ln>
            <a:effectLst/>
          </p:spPr>
        </p:cxnSp>
      </p:grpSp>
      <p:pic>
        <p:nvPicPr>
          <p:cNvPr id="47" name="Picture 46" descr="A picture containing text, ax, wheel&#10;&#10;Description automatically generated">
            <a:extLst>
              <a:ext uri="{FF2B5EF4-FFF2-40B4-BE49-F238E27FC236}">
                <a16:creationId xmlns:a16="http://schemas.microsoft.com/office/drawing/2014/main" id="{C83308F2-E06B-CC02-A53C-F8979DD0C4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93816" y="6286568"/>
            <a:ext cx="569914" cy="187003"/>
          </a:xfrm>
          <a:prstGeom prst="rect">
            <a:avLst/>
          </a:prstGeom>
        </p:spPr>
      </p:pic>
      <p:sp>
        <p:nvSpPr>
          <p:cNvPr id="5" name="TextBox 4">
            <a:extLst>
              <a:ext uri="{FF2B5EF4-FFF2-40B4-BE49-F238E27FC236}">
                <a16:creationId xmlns:a16="http://schemas.microsoft.com/office/drawing/2014/main" id="{2178DF02-CE25-F5F4-8D07-406E779A9D0F}"/>
              </a:ext>
            </a:extLst>
          </p:cNvPr>
          <p:cNvSpPr txBox="1"/>
          <p:nvPr/>
        </p:nvSpPr>
        <p:spPr bwMode="auto">
          <a:xfrm>
            <a:off x="415446" y="6406506"/>
            <a:ext cx="55529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Sax. AIDS. 2022;36(11):1511–1520. </a:t>
            </a:r>
          </a:p>
        </p:txBody>
      </p:sp>
    </p:spTree>
    <p:extLst>
      <p:ext uri="{BB962C8B-B14F-4D97-AF65-F5344CB8AC3E}">
        <p14:creationId xmlns:p14="http://schemas.microsoft.com/office/powerpoint/2010/main" val="977576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5FEB-47D8-4843-9EA0-3FBF8897F286}"/>
              </a:ext>
            </a:extLst>
          </p:cNvPr>
          <p:cNvSpPr>
            <a:spLocks noGrp="1"/>
          </p:cNvSpPr>
          <p:nvPr>
            <p:ph type="title"/>
          </p:nvPr>
        </p:nvSpPr>
        <p:spPr/>
        <p:txBody>
          <a:bodyPr/>
          <a:lstStyle/>
          <a:p>
            <a:r>
              <a:rPr lang="en-US" altLang="en-US" dirty="0"/>
              <a:t>Study 380-4030: Switch From DTG to BIC in </a:t>
            </a:r>
            <a:br>
              <a:rPr lang="en-US" altLang="en-US" dirty="0"/>
            </a:br>
            <a:r>
              <a:rPr lang="en-US" altLang="en-US" dirty="0"/>
              <a:t>Patients With Viral Suppression</a:t>
            </a:r>
            <a:endParaRPr lang="en-US" dirty="0"/>
          </a:p>
        </p:txBody>
      </p:sp>
      <p:sp>
        <p:nvSpPr>
          <p:cNvPr id="7" name="Content Placeholder 6">
            <a:extLst>
              <a:ext uri="{FF2B5EF4-FFF2-40B4-BE49-F238E27FC236}">
                <a16:creationId xmlns:a16="http://schemas.microsoft.com/office/drawing/2014/main" id="{91961E5E-8595-45E5-BD29-49FB4133E8A0}"/>
              </a:ext>
            </a:extLst>
          </p:cNvPr>
          <p:cNvSpPr>
            <a:spLocks noGrp="1"/>
          </p:cNvSpPr>
          <p:nvPr>
            <p:ph idx="1"/>
          </p:nvPr>
        </p:nvSpPr>
        <p:spPr/>
        <p:txBody>
          <a:bodyPr/>
          <a:lstStyle/>
          <a:p>
            <a:pPr>
              <a:spcAft>
                <a:spcPts val="0"/>
              </a:spcAft>
            </a:pPr>
            <a:r>
              <a:rPr lang="en-US" sz="2000" dirty="0"/>
              <a:t>Patients with viral suppression on stable triple DTG-based ART; </a:t>
            </a:r>
            <a:r>
              <a:rPr lang="en-US" sz="2000" b="1" dirty="0">
                <a:solidFill>
                  <a:schemeClr val="accent3"/>
                </a:solidFill>
              </a:rPr>
              <a:t>documented or suspected NRTI, NNRTI, or PI resistance permitted</a:t>
            </a:r>
          </a:p>
          <a:p>
            <a:pPr lvl="1">
              <a:spcAft>
                <a:spcPts val="0"/>
              </a:spcAft>
            </a:pPr>
            <a:r>
              <a:rPr lang="en-US" sz="1800" dirty="0"/>
              <a:t>Preexisting NRTI resistance: 25% in BIC/FTC/TAF arm and 24% in DTG-based ART arm</a:t>
            </a:r>
          </a:p>
        </p:txBody>
      </p:sp>
      <p:sp>
        <p:nvSpPr>
          <p:cNvPr id="4" name="Text Box 11">
            <a:extLst>
              <a:ext uri="{FF2B5EF4-FFF2-40B4-BE49-F238E27FC236}">
                <a16:creationId xmlns:a16="http://schemas.microsoft.com/office/drawing/2014/main" id="{567DB421-D88E-42F1-9BD1-111AE1C00E9A}"/>
              </a:ext>
            </a:extLst>
          </p:cNvPr>
          <p:cNvSpPr txBox="1">
            <a:spLocks noChangeArrowheads="1"/>
          </p:cNvSpPr>
          <p:nvPr/>
        </p:nvSpPr>
        <p:spPr bwMode="auto">
          <a:xfrm>
            <a:off x="405286" y="6362444"/>
            <a:ext cx="801052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Sax. Clin Infect Dis. 2021;73:e485.</a:t>
            </a:r>
          </a:p>
        </p:txBody>
      </p:sp>
      <p:grpSp>
        <p:nvGrpSpPr>
          <p:cNvPr id="6" name="Group 5"/>
          <p:cNvGrpSpPr/>
          <p:nvPr/>
        </p:nvGrpSpPr>
        <p:grpSpPr>
          <a:xfrm>
            <a:off x="642754" y="2640159"/>
            <a:ext cx="10744117" cy="3635201"/>
            <a:chOff x="642754" y="1806692"/>
            <a:chExt cx="10744117" cy="3635201"/>
          </a:xfrm>
        </p:grpSpPr>
        <p:sp>
          <p:nvSpPr>
            <p:cNvPr id="17" name="TextBox 19">
              <a:extLst>
                <a:ext uri="{FF2B5EF4-FFF2-40B4-BE49-F238E27FC236}">
                  <a16:creationId xmlns:a16="http://schemas.microsoft.com/office/drawing/2014/main" id="{AE293407-418E-4520-BE70-9CA63C6F0A73}"/>
                </a:ext>
              </a:extLst>
            </p:cNvPr>
            <p:cNvSpPr txBox="1">
              <a:spLocks noChangeArrowheads="1"/>
            </p:cNvSpPr>
            <p:nvPr/>
          </p:nvSpPr>
          <p:spPr bwMode="auto">
            <a:xfrm>
              <a:off x="2862486" y="4474350"/>
              <a:ext cx="1090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HIV-1 RNA</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&lt;50 c/mL</a:t>
              </a:r>
              <a:endParaRPr kumimoji="0" lang="en-US" altLang="en-US" sz="1400" b="1" i="0" u="none" strike="noStrike" kern="0" cap="none" spc="0" normalizeH="0" baseline="30000" noProof="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 name="TextBox 20">
              <a:extLst>
                <a:ext uri="{FF2B5EF4-FFF2-40B4-BE49-F238E27FC236}">
                  <a16:creationId xmlns:a16="http://schemas.microsoft.com/office/drawing/2014/main" id="{7F497F38-8EAD-45DE-BFEF-C25A54672ACE}"/>
                </a:ext>
              </a:extLst>
            </p:cNvPr>
            <p:cNvSpPr txBox="1">
              <a:spLocks noChangeArrowheads="1"/>
            </p:cNvSpPr>
            <p:nvPr/>
          </p:nvSpPr>
          <p:spPr bwMode="auto">
            <a:xfrm>
              <a:off x="1469296" y="4474350"/>
              <a:ext cx="11065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HIV-1 RNA</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≥50 c/mL</a:t>
              </a:r>
              <a:endParaRPr kumimoji="0" lang="en-US" altLang="en-US" sz="1400" b="1" i="0" u="none" strike="noStrike" kern="0" cap="none" spc="0" normalizeH="0" baseline="30000" noProof="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9" name="TextBox 21">
              <a:extLst>
                <a:ext uri="{FF2B5EF4-FFF2-40B4-BE49-F238E27FC236}">
                  <a16:creationId xmlns:a16="http://schemas.microsoft.com/office/drawing/2014/main" id="{E1424953-627B-44B5-A8CA-81F309A79455}"/>
                </a:ext>
              </a:extLst>
            </p:cNvPr>
            <p:cNvSpPr txBox="1">
              <a:spLocks noChangeArrowheads="1"/>
            </p:cNvSpPr>
            <p:nvPr/>
          </p:nvSpPr>
          <p:spPr bwMode="auto">
            <a:xfrm>
              <a:off x="4235297" y="4474350"/>
              <a:ext cx="11100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No Virologic</a:t>
              </a:r>
            </a:p>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Data</a:t>
              </a:r>
              <a:endParaRPr kumimoji="0" lang="en-US" altLang="en-US" sz="1400" b="1" i="0" u="none" strike="noStrike" kern="0" cap="none" spc="0" normalizeH="0" baseline="30000" noProof="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0" name="TextBox 22">
              <a:extLst>
                <a:ext uri="{FF2B5EF4-FFF2-40B4-BE49-F238E27FC236}">
                  <a16:creationId xmlns:a16="http://schemas.microsoft.com/office/drawing/2014/main" id="{9C395FC4-4E9F-4470-868A-A015C790CEBC}"/>
                </a:ext>
              </a:extLst>
            </p:cNvPr>
            <p:cNvSpPr txBox="1">
              <a:spLocks noChangeArrowheads="1"/>
            </p:cNvSpPr>
            <p:nvPr/>
          </p:nvSpPr>
          <p:spPr bwMode="auto">
            <a:xfrm>
              <a:off x="1599037" y="4918673"/>
              <a:ext cx="4223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15873"/>
                  </a:solidFill>
                  <a:effectLst/>
                  <a:uLnTx/>
                  <a:uFillTx/>
                  <a:latin typeface="Calibri" panose="020F0502020204030204" pitchFamily="34" charset="0"/>
                  <a:ea typeface="+mn-ea"/>
                  <a:cs typeface="Calibri" panose="020F0502020204030204" pitchFamily="34" charset="0"/>
                </a:rPr>
                <a:t> 1/</a:t>
              </a:r>
            </a:p>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15873"/>
                  </a:solidFill>
                  <a:effectLst/>
                  <a:uLnTx/>
                  <a:uFillTx/>
                  <a:latin typeface="Calibri" panose="020F0502020204030204" pitchFamily="34" charset="0"/>
                  <a:ea typeface="+mn-ea"/>
                  <a:cs typeface="Calibri" panose="020F0502020204030204" pitchFamily="34" charset="0"/>
                </a:rPr>
                <a:t>284</a:t>
              </a:r>
            </a:p>
          </p:txBody>
        </p:sp>
        <p:sp>
          <p:nvSpPr>
            <p:cNvPr id="21" name="TextBox 23">
              <a:extLst>
                <a:ext uri="{FF2B5EF4-FFF2-40B4-BE49-F238E27FC236}">
                  <a16:creationId xmlns:a16="http://schemas.microsoft.com/office/drawing/2014/main" id="{84DE5E5F-5301-4FF0-B5AA-49303E82EC6E}"/>
                </a:ext>
              </a:extLst>
            </p:cNvPr>
            <p:cNvSpPr txBox="1">
              <a:spLocks noChangeArrowheads="1"/>
            </p:cNvSpPr>
            <p:nvPr/>
          </p:nvSpPr>
          <p:spPr bwMode="auto">
            <a:xfrm>
              <a:off x="2062201" y="4918673"/>
              <a:ext cx="380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E1471D"/>
                  </a:solidFill>
                  <a:effectLst/>
                  <a:uLnTx/>
                  <a:uFillTx/>
                  <a:latin typeface="Calibri" panose="020F0502020204030204" pitchFamily="34" charset="0"/>
                  <a:ea typeface="+mn-ea"/>
                  <a:cs typeface="Calibri" panose="020F0502020204030204" pitchFamily="34" charset="0"/>
                </a:rPr>
                <a:t> 3/</a:t>
              </a:r>
            </a:p>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E1471D"/>
                  </a:solidFill>
                  <a:effectLst/>
                  <a:uLnTx/>
                  <a:uFillTx/>
                  <a:latin typeface="Calibri" panose="020F0502020204030204" pitchFamily="34" charset="0"/>
                  <a:ea typeface="+mn-ea"/>
                  <a:cs typeface="Calibri" panose="020F0502020204030204" pitchFamily="34" charset="0"/>
                </a:rPr>
                <a:t>281</a:t>
              </a:r>
            </a:p>
          </p:txBody>
        </p:sp>
        <p:sp>
          <p:nvSpPr>
            <p:cNvPr id="22" name="TextBox 24">
              <a:extLst>
                <a:ext uri="{FF2B5EF4-FFF2-40B4-BE49-F238E27FC236}">
                  <a16:creationId xmlns:a16="http://schemas.microsoft.com/office/drawing/2014/main" id="{B3BBA7D3-88A5-48B8-AF4A-F2C7DEF50B02}"/>
                </a:ext>
              </a:extLst>
            </p:cNvPr>
            <p:cNvSpPr txBox="1">
              <a:spLocks noChangeArrowheads="1"/>
            </p:cNvSpPr>
            <p:nvPr/>
          </p:nvSpPr>
          <p:spPr bwMode="auto">
            <a:xfrm>
              <a:off x="2980546" y="4918673"/>
              <a:ext cx="382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15873"/>
                  </a:solidFill>
                  <a:effectLst/>
                  <a:uLnTx/>
                  <a:uFillTx/>
                  <a:latin typeface="Calibri" panose="020F0502020204030204" pitchFamily="34" charset="0"/>
                  <a:ea typeface="+mn-ea"/>
                  <a:cs typeface="Calibri" panose="020F0502020204030204" pitchFamily="34" charset="0"/>
                </a:rPr>
                <a:t>265/284</a:t>
              </a:r>
            </a:p>
          </p:txBody>
        </p:sp>
        <p:sp>
          <p:nvSpPr>
            <p:cNvPr id="23" name="TextBox 25">
              <a:extLst>
                <a:ext uri="{FF2B5EF4-FFF2-40B4-BE49-F238E27FC236}">
                  <a16:creationId xmlns:a16="http://schemas.microsoft.com/office/drawing/2014/main" id="{7D952498-4630-4BFC-8248-B109711C75B2}"/>
                </a:ext>
              </a:extLst>
            </p:cNvPr>
            <p:cNvSpPr txBox="1">
              <a:spLocks noChangeArrowheads="1"/>
            </p:cNvSpPr>
            <p:nvPr/>
          </p:nvSpPr>
          <p:spPr bwMode="auto">
            <a:xfrm>
              <a:off x="3444884" y="4918673"/>
              <a:ext cx="380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E1471D"/>
                  </a:solidFill>
                  <a:effectLst/>
                  <a:uLnTx/>
                  <a:uFillTx/>
                  <a:latin typeface="Calibri" panose="020F0502020204030204" pitchFamily="34" charset="0"/>
                  <a:ea typeface="+mn-ea"/>
                  <a:cs typeface="Calibri" panose="020F0502020204030204" pitchFamily="34" charset="0"/>
                </a:rPr>
                <a:t>256/281</a:t>
              </a:r>
            </a:p>
          </p:txBody>
        </p:sp>
        <p:sp>
          <p:nvSpPr>
            <p:cNvPr id="24" name="TextBox 26">
              <a:extLst>
                <a:ext uri="{FF2B5EF4-FFF2-40B4-BE49-F238E27FC236}">
                  <a16:creationId xmlns:a16="http://schemas.microsoft.com/office/drawing/2014/main" id="{F9B5A39D-9201-4BF9-BF31-227DA1CCE5CF}"/>
                </a:ext>
              </a:extLst>
            </p:cNvPr>
            <p:cNvSpPr txBox="1">
              <a:spLocks noChangeArrowheads="1"/>
            </p:cNvSpPr>
            <p:nvPr/>
          </p:nvSpPr>
          <p:spPr bwMode="auto">
            <a:xfrm>
              <a:off x="4827567" y="4918673"/>
              <a:ext cx="3822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E1471D"/>
                  </a:solidFill>
                  <a:effectLst/>
                  <a:uLnTx/>
                  <a:uFillTx/>
                  <a:latin typeface="Calibri" panose="020F0502020204030204" pitchFamily="34" charset="0"/>
                  <a:ea typeface="+mn-ea"/>
                  <a:cs typeface="Calibri" panose="020F0502020204030204" pitchFamily="34" charset="0"/>
                </a:rPr>
                <a:t> 22/281</a:t>
              </a:r>
            </a:p>
          </p:txBody>
        </p:sp>
        <p:sp>
          <p:nvSpPr>
            <p:cNvPr id="25" name="TextBox 27">
              <a:extLst>
                <a:ext uri="{FF2B5EF4-FFF2-40B4-BE49-F238E27FC236}">
                  <a16:creationId xmlns:a16="http://schemas.microsoft.com/office/drawing/2014/main" id="{149541A1-2579-47C8-A98F-C7DD60C843D4}"/>
                </a:ext>
              </a:extLst>
            </p:cNvPr>
            <p:cNvSpPr txBox="1">
              <a:spLocks noChangeArrowheads="1"/>
            </p:cNvSpPr>
            <p:nvPr/>
          </p:nvSpPr>
          <p:spPr bwMode="auto">
            <a:xfrm>
              <a:off x="4362049" y="4918673"/>
              <a:ext cx="380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15873"/>
                  </a:solidFill>
                  <a:effectLst/>
                  <a:uLnTx/>
                  <a:uFillTx/>
                  <a:latin typeface="Calibri" panose="020F0502020204030204" pitchFamily="34" charset="0"/>
                  <a:ea typeface="+mn-ea"/>
                  <a:cs typeface="Calibri" panose="020F0502020204030204" pitchFamily="34" charset="0"/>
                </a:rPr>
                <a:t> 18/284</a:t>
              </a:r>
            </a:p>
          </p:txBody>
        </p:sp>
        <p:sp>
          <p:nvSpPr>
            <p:cNvPr id="10" name="TextBox 9">
              <a:extLst>
                <a:ext uri="{FF2B5EF4-FFF2-40B4-BE49-F238E27FC236}">
                  <a16:creationId xmlns:a16="http://schemas.microsoft.com/office/drawing/2014/main" id="{CA7BC72E-1826-4363-A27D-913C992BC8E8}"/>
                </a:ext>
              </a:extLst>
            </p:cNvPr>
            <p:cNvSpPr txBox="1"/>
            <p:nvPr/>
          </p:nvSpPr>
          <p:spPr bwMode="auto">
            <a:xfrm>
              <a:off x="1500261" y="1886426"/>
              <a:ext cx="52158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Virologic Outcomes at Wk 48 (FDA Snapshot)</a:t>
              </a:r>
            </a:p>
          </p:txBody>
        </p:sp>
        <p:grpSp>
          <p:nvGrpSpPr>
            <p:cNvPr id="27" name="Group 26">
              <a:extLst>
                <a:ext uri="{FF2B5EF4-FFF2-40B4-BE49-F238E27FC236}">
                  <a16:creationId xmlns:a16="http://schemas.microsoft.com/office/drawing/2014/main" id="{AC9E3A9A-E810-4433-BCD3-6843BAA26A7B}"/>
                </a:ext>
              </a:extLst>
            </p:cNvPr>
            <p:cNvGrpSpPr/>
            <p:nvPr/>
          </p:nvGrpSpPr>
          <p:grpSpPr>
            <a:xfrm>
              <a:off x="4498073" y="2382255"/>
              <a:ext cx="2380631" cy="1077218"/>
              <a:chOff x="4995936" y="3689202"/>
              <a:chExt cx="2380631" cy="1077218"/>
            </a:xfrm>
          </p:grpSpPr>
          <p:sp>
            <p:nvSpPr>
              <p:cNvPr id="12" name="TextBox 11">
                <a:extLst>
                  <a:ext uri="{FF2B5EF4-FFF2-40B4-BE49-F238E27FC236}">
                    <a16:creationId xmlns:a16="http://schemas.microsoft.com/office/drawing/2014/main" id="{86031932-EEA4-4670-A139-1DA2B2B7A98C}"/>
                  </a:ext>
                </a:extLst>
              </p:cNvPr>
              <p:cNvSpPr txBox="1"/>
              <p:nvPr/>
            </p:nvSpPr>
            <p:spPr bwMode="auto">
              <a:xfrm>
                <a:off x="5125566" y="3689202"/>
                <a:ext cx="225100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Switch to BIC/FTC/TAF </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284)</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Continue DTG + FTC/TAF </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281)</a:t>
                </a:r>
              </a:p>
            </p:txBody>
          </p:sp>
          <p:grpSp>
            <p:nvGrpSpPr>
              <p:cNvPr id="26" name="Group 25">
                <a:extLst>
                  <a:ext uri="{FF2B5EF4-FFF2-40B4-BE49-F238E27FC236}">
                    <a16:creationId xmlns:a16="http://schemas.microsoft.com/office/drawing/2014/main" id="{13280D20-E23F-4515-ADE7-EE2BE5F8B3BF}"/>
                  </a:ext>
                </a:extLst>
              </p:cNvPr>
              <p:cNvGrpSpPr/>
              <p:nvPr/>
            </p:nvGrpSpPr>
            <p:grpSpPr>
              <a:xfrm>
                <a:off x="4995936" y="3780061"/>
                <a:ext cx="146313" cy="626987"/>
                <a:chOff x="4943835" y="3722885"/>
                <a:chExt cx="206594" cy="885301"/>
              </a:xfrm>
            </p:grpSpPr>
            <p:sp>
              <p:nvSpPr>
                <p:cNvPr id="13" name="TextBox 12">
                  <a:extLst>
                    <a:ext uri="{FF2B5EF4-FFF2-40B4-BE49-F238E27FC236}">
                      <a16:creationId xmlns:a16="http://schemas.microsoft.com/office/drawing/2014/main" id="{79237403-1A86-4F73-9799-C8EC80848F86}"/>
                    </a:ext>
                  </a:extLst>
                </p:cNvPr>
                <p:cNvSpPr txBox="1"/>
                <p:nvPr/>
              </p:nvSpPr>
              <p:spPr bwMode="auto">
                <a:xfrm>
                  <a:off x="4943835" y="3722885"/>
                  <a:ext cx="206580" cy="206580"/>
                </a:xfrm>
                <a:prstGeom prst="rect">
                  <a:avLst/>
                </a:prstGeom>
                <a:solidFill>
                  <a:schemeClr val="accent1"/>
                </a:solidFill>
                <a:ln>
                  <a:solidFill>
                    <a:schemeClr val="bg1"/>
                  </a:solidFill>
                </a:ln>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919767EA-D403-44A8-8A38-D0F6FFC1D4E9}"/>
                    </a:ext>
                  </a:extLst>
                </p:cNvPr>
                <p:cNvSpPr txBox="1"/>
                <p:nvPr/>
              </p:nvSpPr>
              <p:spPr bwMode="auto">
                <a:xfrm>
                  <a:off x="4943848" y="4401606"/>
                  <a:ext cx="206581" cy="206580"/>
                </a:xfrm>
                <a:prstGeom prst="rect">
                  <a:avLst/>
                </a:prstGeom>
                <a:solidFill>
                  <a:schemeClr val="accent3"/>
                </a:solidFill>
                <a:ln>
                  <a:solidFill>
                    <a:schemeClr val="bg1"/>
                  </a:solidFill>
                </a:ln>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grpSp>
        </p:grpSp>
        <p:sp>
          <p:nvSpPr>
            <p:cNvPr id="35" name="TextBox 37">
              <a:extLst>
                <a:ext uri="{FF2B5EF4-FFF2-40B4-BE49-F238E27FC236}">
                  <a16:creationId xmlns:a16="http://schemas.microsoft.com/office/drawing/2014/main" id="{9BA94B83-E3BF-4272-902C-F05D3C81A051}"/>
                </a:ext>
              </a:extLst>
            </p:cNvPr>
            <p:cNvSpPr txBox="1">
              <a:spLocks noChangeArrowheads="1"/>
            </p:cNvSpPr>
            <p:nvPr/>
          </p:nvSpPr>
          <p:spPr bwMode="auto">
            <a:xfrm rot="16200000">
              <a:off x="-281107" y="3291478"/>
              <a:ext cx="21247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rtl="0" eaLnBrk="1" fontAlgn="base" latinLnBrk="0" hangingPunct="1">
                <a:lnSpc>
                  <a:spcPct val="100000"/>
                </a:lnSpc>
                <a:spcBef>
                  <a:spcPct val="50000"/>
                </a:spcBef>
                <a:spcAft>
                  <a:spcPct val="0"/>
                </a:spcAft>
                <a:buClrTx/>
                <a:buSzTx/>
                <a:buFont typeface="Times" pitchFamily="18" charset="0"/>
                <a:buNone/>
                <a:tabLst/>
                <a:defRPr/>
              </a:pPr>
              <a:r>
                <a:rPr kumimoji="0" lang="en-US" altLang="en-US" sz="1800" b="1" i="0" u="none" strike="noStrike" kern="1200" cap="none" spc="0" normalizeH="0" baseline="0" noProof="0">
                  <a:ln>
                    <a:noFill/>
                  </a:ln>
                  <a:solidFill>
                    <a:srgbClr val="000000"/>
                  </a:solidFill>
                  <a:effectLst/>
                  <a:uLnTx/>
                  <a:uFillTx/>
                  <a:latin typeface="Calibri" panose="020F0502020204030204" pitchFamily="34" charset="0"/>
                  <a:ea typeface="MS PGothic" pitchFamily="34" charset="-128"/>
                  <a:cs typeface="Calibri" panose="020F0502020204030204" pitchFamily="34" charset="0"/>
                </a:rPr>
                <a:t>Patients (%) </a:t>
              </a:r>
            </a:p>
          </p:txBody>
        </p:sp>
        <p:sp>
          <p:nvSpPr>
            <p:cNvPr id="29" name="TextBox 22">
              <a:extLst>
                <a:ext uri="{FF2B5EF4-FFF2-40B4-BE49-F238E27FC236}">
                  <a16:creationId xmlns:a16="http://schemas.microsoft.com/office/drawing/2014/main" id="{57360F26-B616-428F-B78F-BE04E253F64B}"/>
                </a:ext>
              </a:extLst>
            </p:cNvPr>
            <p:cNvSpPr txBox="1">
              <a:spLocks noChangeArrowheads="1"/>
            </p:cNvSpPr>
            <p:nvPr/>
          </p:nvSpPr>
          <p:spPr bwMode="auto">
            <a:xfrm>
              <a:off x="769912" y="4998707"/>
              <a:ext cx="7149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 n/N =</a:t>
              </a:r>
            </a:p>
          </p:txBody>
        </p:sp>
        <p:grpSp>
          <p:nvGrpSpPr>
            <p:cNvPr id="8" name="Group 7">
              <a:extLst>
                <a:ext uri="{FF2B5EF4-FFF2-40B4-BE49-F238E27FC236}">
                  <a16:creationId xmlns:a16="http://schemas.microsoft.com/office/drawing/2014/main" id="{261F76CD-FF9E-4543-BE65-E5275A680F3E}"/>
                </a:ext>
              </a:extLst>
            </p:cNvPr>
            <p:cNvGrpSpPr/>
            <p:nvPr/>
          </p:nvGrpSpPr>
          <p:grpSpPr>
            <a:xfrm>
              <a:off x="1376430" y="2420619"/>
              <a:ext cx="93283" cy="2050377"/>
              <a:chOff x="1382032" y="2870623"/>
              <a:chExt cx="87682" cy="2747008"/>
            </a:xfrm>
          </p:grpSpPr>
          <p:cxnSp>
            <p:nvCxnSpPr>
              <p:cNvPr id="75" name="Straight Connector 74">
                <a:extLst>
                  <a:ext uri="{FF2B5EF4-FFF2-40B4-BE49-F238E27FC236}">
                    <a16:creationId xmlns:a16="http://schemas.microsoft.com/office/drawing/2014/main" id="{E17D5D50-F63A-475C-9455-D253451B6114}"/>
                  </a:ext>
                </a:extLst>
              </p:cNvPr>
              <p:cNvCxnSpPr/>
              <p:nvPr/>
            </p:nvCxnSpPr>
            <p:spPr bwMode="auto">
              <a:xfrm>
                <a:off x="1382032" y="3420275"/>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CF1272C3-4AA3-4CE2-AD51-58C0B5FC2E4B}"/>
                  </a:ext>
                </a:extLst>
              </p:cNvPr>
              <p:cNvCxnSpPr/>
              <p:nvPr/>
            </p:nvCxnSpPr>
            <p:spPr bwMode="auto">
              <a:xfrm>
                <a:off x="1382032" y="2870623"/>
                <a:ext cx="87682" cy="0"/>
              </a:xfrm>
              <a:prstGeom prst="line">
                <a:avLst/>
              </a:prstGeom>
              <a:noFill/>
              <a:ln w="28575" cap="flat" cmpd="sng" algn="ctr">
                <a:solidFill>
                  <a:schemeClr val="bg1"/>
                </a:solidFill>
                <a:prstDash val="solid"/>
                <a:round/>
                <a:headEnd type="none" w="med" len="med"/>
                <a:tailEnd type="none" w="med" len="med"/>
              </a:ln>
              <a:effectLst/>
            </p:spPr>
          </p:cxnSp>
          <p:grpSp>
            <p:nvGrpSpPr>
              <p:cNvPr id="77" name="Group 76">
                <a:extLst>
                  <a:ext uri="{FF2B5EF4-FFF2-40B4-BE49-F238E27FC236}">
                    <a16:creationId xmlns:a16="http://schemas.microsoft.com/office/drawing/2014/main" id="{1340A4AB-69AF-4C76-8726-B482C8EFE343}"/>
                  </a:ext>
                </a:extLst>
              </p:cNvPr>
              <p:cNvGrpSpPr/>
              <p:nvPr/>
            </p:nvGrpSpPr>
            <p:grpSpPr>
              <a:xfrm>
                <a:off x="1382032" y="3969927"/>
                <a:ext cx="87682" cy="549652"/>
                <a:chOff x="1514839" y="2358228"/>
                <a:chExt cx="87682" cy="549652"/>
              </a:xfrm>
            </p:grpSpPr>
            <p:cxnSp>
              <p:nvCxnSpPr>
                <p:cNvPr id="78" name="Straight Connector 77">
                  <a:extLst>
                    <a:ext uri="{FF2B5EF4-FFF2-40B4-BE49-F238E27FC236}">
                      <a16:creationId xmlns:a16="http://schemas.microsoft.com/office/drawing/2014/main" id="{D1196EEB-7562-48AC-926F-3AE9C7D53231}"/>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2DFA6D54-D017-44B8-A982-463CCC30F126}"/>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nvGrpSpPr>
              <p:cNvPr id="80" name="Group 79">
                <a:extLst>
                  <a:ext uri="{FF2B5EF4-FFF2-40B4-BE49-F238E27FC236}">
                    <a16:creationId xmlns:a16="http://schemas.microsoft.com/office/drawing/2014/main" id="{4876BD7C-74CA-41CD-96FC-EF68F71D3F76}"/>
                  </a:ext>
                </a:extLst>
              </p:cNvPr>
              <p:cNvGrpSpPr/>
              <p:nvPr/>
            </p:nvGrpSpPr>
            <p:grpSpPr>
              <a:xfrm>
                <a:off x="1382032" y="5067979"/>
                <a:ext cx="87682" cy="549652"/>
                <a:chOff x="1514839" y="2358228"/>
                <a:chExt cx="87682" cy="549652"/>
              </a:xfrm>
            </p:grpSpPr>
            <p:cxnSp>
              <p:nvCxnSpPr>
                <p:cNvPr id="81" name="Straight Connector 80">
                  <a:extLst>
                    <a:ext uri="{FF2B5EF4-FFF2-40B4-BE49-F238E27FC236}">
                      <a16:creationId xmlns:a16="http://schemas.microsoft.com/office/drawing/2014/main" id="{7D2A82A6-C436-42D2-B573-676B53FBB22F}"/>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63FB6494-758F-4D92-BEFA-B99052177F99}"/>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9" name="Group 8">
              <a:extLst>
                <a:ext uri="{FF2B5EF4-FFF2-40B4-BE49-F238E27FC236}">
                  <a16:creationId xmlns:a16="http://schemas.microsoft.com/office/drawing/2014/main" id="{BB010DAE-B391-4394-9F05-1A6B5C3C0158}"/>
                </a:ext>
              </a:extLst>
            </p:cNvPr>
            <p:cNvGrpSpPr/>
            <p:nvPr/>
          </p:nvGrpSpPr>
          <p:grpSpPr>
            <a:xfrm>
              <a:off x="1458464" y="4468280"/>
              <a:ext cx="4012665" cy="52339"/>
              <a:chOff x="1458465" y="5609244"/>
              <a:chExt cx="3744812" cy="91440"/>
            </a:xfrm>
          </p:grpSpPr>
          <p:cxnSp>
            <p:nvCxnSpPr>
              <p:cNvPr id="83" name="Straight Connector 82">
                <a:extLst>
                  <a:ext uri="{FF2B5EF4-FFF2-40B4-BE49-F238E27FC236}">
                    <a16:creationId xmlns:a16="http://schemas.microsoft.com/office/drawing/2014/main" id="{A69DE716-64DA-42C2-8EF3-2A62E1F3C6DC}"/>
                  </a:ext>
                </a:extLst>
              </p:cNvPr>
              <p:cNvCxnSpPr/>
              <p:nvPr/>
            </p:nvCxnSpPr>
            <p:spPr bwMode="auto">
              <a:xfrm rot="5400000">
                <a:off x="1412745" y="565496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D0D4AFA1-7ADE-4DE5-8DE8-5F89E5A011B1}"/>
                  </a:ext>
                </a:extLst>
              </p:cNvPr>
              <p:cNvCxnSpPr/>
              <p:nvPr/>
            </p:nvCxnSpPr>
            <p:spPr bwMode="auto">
              <a:xfrm rot="5400000">
                <a:off x="2660705" y="565496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B1772DFF-81C2-4F5B-B79A-16C39AF26FFB}"/>
                  </a:ext>
                </a:extLst>
              </p:cNvPr>
              <p:cNvCxnSpPr/>
              <p:nvPr/>
            </p:nvCxnSpPr>
            <p:spPr bwMode="auto">
              <a:xfrm rot="5400000">
                <a:off x="3899437" y="565496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F9674605-1C34-4A4D-A5B7-990B6F3FD833}"/>
                  </a:ext>
                </a:extLst>
              </p:cNvPr>
              <p:cNvCxnSpPr/>
              <p:nvPr/>
            </p:nvCxnSpPr>
            <p:spPr bwMode="auto">
              <a:xfrm rot="5400000">
                <a:off x="5157557" y="5654964"/>
                <a:ext cx="91440" cy="0"/>
              </a:xfrm>
              <a:prstGeom prst="line">
                <a:avLst/>
              </a:prstGeom>
              <a:noFill/>
              <a:ln w="28575" cap="flat" cmpd="sng" algn="ctr">
                <a:solidFill>
                  <a:schemeClr val="bg1"/>
                </a:solidFill>
                <a:prstDash val="solid"/>
                <a:round/>
                <a:headEnd type="none" w="med" len="med"/>
                <a:tailEnd type="none" w="med" len="med"/>
              </a:ln>
              <a:effectLst/>
            </p:spPr>
          </p:cxnSp>
        </p:grpSp>
        <p:sp>
          <p:nvSpPr>
            <p:cNvPr id="87" name="TextBox 86">
              <a:extLst>
                <a:ext uri="{FF2B5EF4-FFF2-40B4-BE49-F238E27FC236}">
                  <a16:creationId xmlns:a16="http://schemas.microsoft.com/office/drawing/2014/main" id="{DAD68FB0-896B-4CEB-B51A-04195B9E2855}"/>
                </a:ext>
              </a:extLst>
            </p:cNvPr>
            <p:cNvSpPr txBox="1"/>
            <p:nvPr/>
          </p:nvSpPr>
          <p:spPr bwMode="auto">
            <a:xfrm>
              <a:off x="890149" y="2228837"/>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88" name="TextBox 87">
              <a:extLst>
                <a:ext uri="{FF2B5EF4-FFF2-40B4-BE49-F238E27FC236}">
                  <a16:creationId xmlns:a16="http://schemas.microsoft.com/office/drawing/2014/main" id="{6CA4F1F9-FE90-4976-961A-224AE119AA6D}"/>
                </a:ext>
              </a:extLst>
            </p:cNvPr>
            <p:cNvSpPr txBox="1"/>
            <p:nvPr/>
          </p:nvSpPr>
          <p:spPr bwMode="auto">
            <a:xfrm>
              <a:off x="1022168" y="2640066"/>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89" name="TextBox 88">
              <a:extLst>
                <a:ext uri="{FF2B5EF4-FFF2-40B4-BE49-F238E27FC236}">
                  <a16:creationId xmlns:a16="http://schemas.microsoft.com/office/drawing/2014/main" id="{8F5BCC63-447C-4269-BFCF-94E2011B476C}"/>
                </a:ext>
              </a:extLst>
            </p:cNvPr>
            <p:cNvSpPr txBox="1"/>
            <p:nvPr/>
          </p:nvSpPr>
          <p:spPr bwMode="auto">
            <a:xfrm>
              <a:off x="1025133" y="3459304"/>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90" name="TextBox 89">
              <a:extLst>
                <a:ext uri="{FF2B5EF4-FFF2-40B4-BE49-F238E27FC236}">
                  <a16:creationId xmlns:a16="http://schemas.microsoft.com/office/drawing/2014/main" id="{16479DBB-7239-46C3-BFA9-D321AF852B7B}"/>
                </a:ext>
              </a:extLst>
            </p:cNvPr>
            <p:cNvSpPr txBox="1"/>
            <p:nvPr/>
          </p:nvSpPr>
          <p:spPr bwMode="auto">
            <a:xfrm>
              <a:off x="1020280" y="3045620"/>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91" name="TextBox 90">
              <a:extLst>
                <a:ext uri="{FF2B5EF4-FFF2-40B4-BE49-F238E27FC236}">
                  <a16:creationId xmlns:a16="http://schemas.microsoft.com/office/drawing/2014/main" id="{5F59F1EA-09EB-4C27-B66D-62478FB1EE3F}"/>
                </a:ext>
              </a:extLst>
            </p:cNvPr>
            <p:cNvSpPr txBox="1"/>
            <p:nvPr/>
          </p:nvSpPr>
          <p:spPr bwMode="auto">
            <a:xfrm>
              <a:off x="1028761" y="387606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92" name="TextBox 91">
              <a:extLst>
                <a:ext uri="{FF2B5EF4-FFF2-40B4-BE49-F238E27FC236}">
                  <a16:creationId xmlns:a16="http://schemas.microsoft.com/office/drawing/2014/main" id="{85EF8983-52C3-4908-B75B-5500CA9A2221}"/>
                </a:ext>
              </a:extLst>
            </p:cNvPr>
            <p:cNvSpPr txBox="1"/>
            <p:nvPr/>
          </p:nvSpPr>
          <p:spPr bwMode="auto">
            <a:xfrm>
              <a:off x="1142152" y="4297604"/>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03" name="TextBox 102">
              <a:extLst>
                <a:ext uri="{FF2B5EF4-FFF2-40B4-BE49-F238E27FC236}">
                  <a16:creationId xmlns:a16="http://schemas.microsoft.com/office/drawing/2014/main" id="{D8E7F2EC-4F8D-4FD3-BC01-5D2599EFFC84}"/>
                </a:ext>
              </a:extLst>
            </p:cNvPr>
            <p:cNvSpPr txBox="1"/>
            <p:nvPr/>
          </p:nvSpPr>
          <p:spPr bwMode="auto">
            <a:xfrm>
              <a:off x="1543432" y="4128517"/>
              <a:ext cx="5875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104" name="TextBox 103">
              <a:extLst>
                <a:ext uri="{FF2B5EF4-FFF2-40B4-BE49-F238E27FC236}">
                  <a16:creationId xmlns:a16="http://schemas.microsoft.com/office/drawing/2014/main" id="{2C3EC905-DD52-43AB-B116-34F3933F6F16}"/>
                </a:ext>
              </a:extLst>
            </p:cNvPr>
            <p:cNvSpPr txBox="1"/>
            <p:nvPr/>
          </p:nvSpPr>
          <p:spPr bwMode="auto">
            <a:xfrm>
              <a:off x="2087771" y="4104101"/>
              <a:ext cx="5318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105" name="TextBox 104">
              <a:extLst>
                <a:ext uri="{FF2B5EF4-FFF2-40B4-BE49-F238E27FC236}">
                  <a16:creationId xmlns:a16="http://schemas.microsoft.com/office/drawing/2014/main" id="{23BF71FF-35F1-41F0-B4B2-4AF96E578A74}"/>
                </a:ext>
              </a:extLst>
            </p:cNvPr>
            <p:cNvSpPr txBox="1"/>
            <p:nvPr/>
          </p:nvSpPr>
          <p:spPr bwMode="auto">
            <a:xfrm>
              <a:off x="2916254" y="2211836"/>
              <a:ext cx="6708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93.3</a:t>
              </a:r>
            </a:p>
          </p:txBody>
        </p:sp>
        <p:sp>
          <p:nvSpPr>
            <p:cNvPr id="106" name="TextBox 105">
              <a:extLst>
                <a:ext uri="{FF2B5EF4-FFF2-40B4-BE49-F238E27FC236}">
                  <a16:creationId xmlns:a16="http://schemas.microsoft.com/office/drawing/2014/main" id="{215C1039-48CD-4DC6-9F23-16FC5F6D62F3}"/>
                </a:ext>
              </a:extLst>
            </p:cNvPr>
            <p:cNvSpPr txBox="1"/>
            <p:nvPr/>
          </p:nvSpPr>
          <p:spPr bwMode="auto">
            <a:xfrm>
              <a:off x="3428087" y="2258593"/>
              <a:ext cx="6385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91.1</a:t>
              </a:r>
            </a:p>
          </p:txBody>
        </p:sp>
        <p:sp>
          <p:nvSpPr>
            <p:cNvPr id="107" name="TextBox 106">
              <a:extLst>
                <a:ext uri="{FF2B5EF4-FFF2-40B4-BE49-F238E27FC236}">
                  <a16:creationId xmlns:a16="http://schemas.microsoft.com/office/drawing/2014/main" id="{1597D4B3-FE89-46FF-A3EC-BB6250EE40FB}"/>
                </a:ext>
              </a:extLst>
            </p:cNvPr>
            <p:cNvSpPr txBox="1"/>
            <p:nvPr/>
          </p:nvSpPr>
          <p:spPr bwMode="auto">
            <a:xfrm>
              <a:off x="4359493" y="4036543"/>
              <a:ext cx="5219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6.3</a:t>
              </a:r>
            </a:p>
          </p:txBody>
        </p:sp>
        <p:sp>
          <p:nvSpPr>
            <p:cNvPr id="108" name="TextBox 107">
              <a:extLst>
                <a:ext uri="{FF2B5EF4-FFF2-40B4-BE49-F238E27FC236}">
                  <a16:creationId xmlns:a16="http://schemas.microsoft.com/office/drawing/2014/main" id="{9598F420-CB2B-43DE-A273-53626C931E4D}"/>
                </a:ext>
              </a:extLst>
            </p:cNvPr>
            <p:cNvSpPr txBox="1"/>
            <p:nvPr/>
          </p:nvSpPr>
          <p:spPr bwMode="auto">
            <a:xfrm>
              <a:off x="4841773" y="3993363"/>
              <a:ext cx="5219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7.8</a:t>
              </a:r>
            </a:p>
          </p:txBody>
        </p:sp>
        <p:grpSp>
          <p:nvGrpSpPr>
            <p:cNvPr id="28" name="Group 27">
              <a:extLst>
                <a:ext uri="{FF2B5EF4-FFF2-40B4-BE49-F238E27FC236}">
                  <a16:creationId xmlns:a16="http://schemas.microsoft.com/office/drawing/2014/main" id="{44A1D1BE-14E0-47CD-BBD9-7631DE16A9A8}"/>
                </a:ext>
              </a:extLst>
            </p:cNvPr>
            <p:cNvGrpSpPr/>
            <p:nvPr/>
          </p:nvGrpSpPr>
          <p:grpSpPr>
            <a:xfrm>
              <a:off x="1621898" y="2548237"/>
              <a:ext cx="3723441" cy="1933277"/>
              <a:chOff x="1621899" y="3689201"/>
              <a:chExt cx="3412988" cy="1933277"/>
            </a:xfrm>
          </p:grpSpPr>
          <p:sp>
            <p:nvSpPr>
              <p:cNvPr id="94" name="Rectangle 93">
                <a:extLst>
                  <a:ext uri="{FF2B5EF4-FFF2-40B4-BE49-F238E27FC236}">
                    <a16:creationId xmlns:a16="http://schemas.microsoft.com/office/drawing/2014/main" id="{F7237430-6892-4B72-8116-F23A1B36673C}"/>
                  </a:ext>
                </a:extLst>
              </p:cNvPr>
              <p:cNvSpPr/>
              <p:nvPr/>
            </p:nvSpPr>
            <p:spPr bwMode="auto">
              <a:xfrm>
                <a:off x="2084191" y="5594124"/>
                <a:ext cx="457200" cy="1828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5" name="Rectangle 94">
                <a:extLst>
                  <a:ext uri="{FF2B5EF4-FFF2-40B4-BE49-F238E27FC236}">
                    <a16:creationId xmlns:a16="http://schemas.microsoft.com/office/drawing/2014/main" id="{D940646F-C665-427F-992F-2197E09A7912}"/>
                  </a:ext>
                </a:extLst>
              </p:cNvPr>
              <p:cNvSpPr/>
              <p:nvPr/>
            </p:nvSpPr>
            <p:spPr bwMode="auto">
              <a:xfrm>
                <a:off x="2870495" y="3689201"/>
                <a:ext cx="457200" cy="1920041"/>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6" name="Rectangle 95">
                <a:extLst>
                  <a:ext uri="{FF2B5EF4-FFF2-40B4-BE49-F238E27FC236}">
                    <a16:creationId xmlns:a16="http://schemas.microsoft.com/office/drawing/2014/main" id="{D70AC566-0C91-45F1-BACD-407038630916}"/>
                  </a:ext>
                </a:extLst>
              </p:cNvPr>
              <p:cNvSpPr/>
              <p:nvPr/>
            </p:nvSpPr>
            <p:spPr bwMode="auto">
              <a:xfrm>
                <a:off x="3325459" y="3739133"/>
                <a:ext cx="457200" cy="1883345"/>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7" name="Rectangle 96">
                <a:extLst>
                  <a:ext uri="{FF2B5EF4-FFF2-40B4-BE49-F238E27FC236}">
                    <a16:creationId xmlns:a16="http://schemas.microsoft.com/office/drawing/2014/main" id="{EDF2AB32-9787-4A1C-8D8F-EACCB9248C9B}"/>
                  </a:ext>
                </a:extLst>
              </p:cNvPr>
              <p:cNvSpPr/>
              <p:nvPr/>
            </p:nvSpPr>
            <p:spPr bwMode="auto">
              <a:xfrm>
                <a:off x="4122036" y="5490730"/>
                <a:ext cx="457200" cy="126901"/>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8" name="Rectangle 97">
                <a:extLst>
                  <a:ext uri="{FF2B5EF4-FFF2-40B4-BE49-F238E27FC236}">
                    <a16:creationId xmlns:a16="http://schemas.microsoft.com/office/drawing/2014/main" id="{52A86303-6781-4C69-91C9-B0F7942A30CA}"/>
                  </a:ext>
                </a:extLst>
              </p:cNvPr>
              <p:cNvSpPr/>
              <p:nvPr/>
            </p:nvSpPr>
            <p:spPr bwMode="auto">
              <a:xfrm>
                <a:off x="4577687" y="5449475"/>
                <a:ext cx="457200" cy="170012"/>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3" name="Rectangle 112">
                <a:extLst>
                  <a:ext uri="{FF2B5EF4-FFF2-40B4-BE49-F238E27FC236}">
                    <a16:creationId xmlns:a16="http://schemas.microsoft.com/office/drawing/2014/main" id="{AEB2075E-6ACE-4E02-A63B-1171959BC7CA}"/>
                  </a:ext>
                </a:extLst>
              </p:cNvPr>
              <p:cNvSpPr/>
              <p:nvPr/>
            </p:nvSpPr>
            <p:spPr bwMode="auto">
              <a:xfrm>
                <a:off x="1621899" y="5595923"/>
                <a:ext cx="457200" cy="1828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4" name="Rectangle 113">
                <a:extLst>
                  <a:ext uri="{FF2B5EF4-FFF2-40B4-BE49-F238E27FC236}">
                    <a16:creationId xmlns:a16="http://schemas.microsoft.com/office/drawing/2014/main" id="{E513A63C-560E-4D42-8DCE-F4AFE8AF24C0}"/>
                  </a:ext>
                </a:extLst>
              </p:cNvPr>
              <p:cNvSpPr/>
              <p:nvPr/>
            </p:nvSpPr>
            <p:spPr bwMode="auto">
              <a:xfrm>
                <a:off x="2082419" y="5589137"/>
                <a:ext cx="457200" cy="1828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102" name="Freeform: Shape 101">
              <a:extLst>
                <a:ext uri="{FF2B5EF4-FFF2-40B4-BE49-F238E27FC236}">
                  <a16:creationId xmlns:a16="http://schemas.microsoft.com/office/drawing/2014/main" id="{1F274A1C-09B0-4250-B24F-30AFC1C23211}"/>
                </a:ext>
              </a:extLst>
            </p:cNvPr>
            <p:cNvSpPr/>
            <p:nvPr/>
          </p:nvSpPr>
          <p:spPr bwMode="auto">
            <a:xfrm>
              <a:off x="1463230" y="2404660"/>
              <a:ext cx="4012665" cy="2070784"/>
            </a:xfrm>
            <a:custGeom>
              <a:avLst/>
              <a:gdLst>
                <a:gd name="connsiteX0" fmla="*/ 0 w 3745282"/>
                <a:gd name="connsiteY0" fmla="*/ 0 h 2749463"/>
                <a:gd name="connsiteX1" fmla="*/ 0 w 3745282"/>
                <a:gd name="connsiteY1" fmla="*/ 2749463 h 2749463"/>
                <a:gd name="connsiteX2" fmla="*/ 3745282 w 3745282"/>
                <a:gd name="connsiteY2" fmla="*/ 2749463 h 2749463"/>
              </a:gdLst>
              <a:ahLst/>
              <a:cxnLst>
                <a:cxn ang="0">
                  <a:pos x="connsiteX0" y="connsiteY0"/>
                </a:cxn>
                <a:cxn ang="0">
                  <a:pos x="connsiteX1" y="connsiteY1"/>
                </a:cxn>
                <a:cxn ang="0">
                  <a:pos x="connsiteX2" y="connsiteY2"/>
                </a:cxn>
              </a:cxnLst>
              <a:rect l="l" t="t" r="r" b="b"/>
              <a:pathLst>
                <a:path w="3745282" h="2749463">
                  <a:moveTo>
                    <a:pt x="0" y="0"/>
                  </a:moveTo>
                  <a:lnTo>
                    <a:pt x="0" y="2749463"/>
                  </a:lnTo>
                  <a:lnTo>
                    <a:pt x="3745282" y="2749463"/>
                  </a:lnTo>
                </a:path>
              </a:pathLst>
            </a:custGeom>
            <a:noFill/>
            <a:ln w="28575">
              <a:solidFill>
                <a:schemeClr val="bg1"/>
              </a:solidFill>
              <a:miter lim="800000"/>
              <a:headEnd/>
              <a:tailEnd/>
            </a:ln>
          </p:spPr>
          <p:txBody>
            <a:bodyPr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1" i="0" u="none" strike="noStrike" kern="1200" cap="none" spc="0" normalizeH="0" baseline="0" noProof="0">
                <a:ln>
                  <a:noFill/>
                </a:ln>
                <a:solidFill>
                  <a:srgbClr val="FFFFFF"/>
                </a:solidFill>
                <a:effectLst/>
                <a:uLnTx/>
                <a:uFillTx/>
                <a:latin typeface="Arial"/>
                <a:ea typeface="+mn-ea"/>
                <a:cs typeface="+mn-cs"/>
              </a:endParaRPr>
            </a:p>
          </p:txBody>
        </p:sp>
        <p:grpSp>
          <p:nvGrpSpPr>
            <p:cNvPr id="161" name="Group 160">
              <a:extLst>
                <a:ext uri="{FF2B5EF4-FFF2-40B4-BE49-F238E27FC236}">
                  <a16:creationId xmlns:a16="http://schemas.microsoft.com/office/drawing/2014/main" id="{F6AD5281-279D-4293-9FB8-57FC04F07FE5}"/>
                </a:ext>
              </a:extLst>
            </p:cNvPr>
            <p:cNvGrpSpPr/>
            <p:nvPr/>
          </p:nvGrpSpPr>
          <p:grpSpPr>
            <a:xfrm>
              <a:off x="6881497" y="2509978"/>
              <a:ext cx="4497276" cy="2869866"/>
              <a:chOff x="7440721" y="3494954"/>
              <a:chExt cx="3625569" cy="2869866"/>
            </a:xfrm>
          </p:grpSpPr>
          <p:cxnSp>
            <p:nvCxnSpPr>
              <p:cNvPr id="123" name="Straight Connector 122">
                <a:extLst>
                  <a:ext uri="{FF2B5EF4-FFF2-40B4-BE49-F238E27FC236}">
                    <a16:creationId xmlns:a16="http://schemas.microsoft.com/office/drawing/2014/main" id="{FC5EBBC6-87F4-44E2-A493-B9DACC933FE7}"/>
                  </a:ext>
                </a:extLst>
              </p:cNvPr>
              <p:cNvCxnSpPr>
                <a:cxnSpLocks/>
              </p:cNvCxnSpPr>
              <p:nvPr/>
            </p:nvCxnSpPr>
            <p:spPr bwMode="auto">
              <a:xfrm>
                <a:off x="9262051" y="4101500"/>
                <a:ext cx="0" cy="1889229"/>
              </a:xfrm>
              <a:prstGeom prst="line">
                <a:avLst/>
              </a:prstGeom>
              <a:noFill/>
              <a:ln w="28575" cap="flat" cmpd="sng" algn="ctr">
                <a:solidFill>
                  <a:schemeClr val="bg1"/>
                </a:solidFill>
                <a:prstDash val="solid"/>
                <a:round/>
                <a:headEnd type="none" w="med" len="med"/>
                <a:tailEnd type="none" w="med" len="med"/>
              </a:ln>
              <a:effectLst/>
            </p:spPr>
          </p:cxnSp>
          <p:sp>
            <p:nvSpPr>
              <p:cNvPr id="129" name="TextBox 128">
                <a:extLst>
                  <a:ext uri="{FF2B5EF4-FFF2-40B4-BE49-F238E27FC236}">
                    <a16:creationId xmlns:a16="http://schemas.microsoft.com/office/drawing/2014/main" id="{B5E4F7F9-BFF1-46D9-9F73-CF4F03720EC6}"/>
                  </a:ext>
                </a:extLst>
              </p:cNvPr>
              <p:cNvSpPr txBox="1"/>
              <p:nvPr/>
            </p:nvSpPr>
            <p:spPr>
              <a:xfrm>
                <a:off x="7440721"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130" name="TextBox 129">
                <a:extLst>
                  <a:ext uri="{FF2B5EF4-FFF2-40B4-BE49-F238E27FC236}">
                    <a16:creationId xmlns:a16="http://schemas.microsoft.com/office/drawing/2014/main" id="{812F9E34-D310-4295-98AE-6796F63EF86E}"/>
                  </a:ext>
                </a:extLst>
              </p:cNvPr>
              <p:cNvSpPr txBox="1"/>
              <p:nvPr/>
            </p:nvSpPr>
            <p:spPr>
              <a:xfrm>
                <a:off x="8206027"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131" name="TextBox 130">
                <a:extLst>
                  <a:ext uri="{FF2B5EF4-FFF2-40B4-BE49-F238E27FC236}">
                    <a16:creationId xmlns:a16="http://schemas.microsoft.com/office/drawing/2014/main" id="{EB17AD3D-DE4F-4D6E-BC3B-966DD71C1E06}"/>
                  </a:ext>
                </a:extLst>
              </p:cNvPr>
              <p:cNvSpPr txBox="1"/>
              <p:nvPr/>
            </p:nvSpPr>
            <p:spPr>
              <a:xfrm>
                <a:off x="8999132"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32" name="TextBox 131">
                <a:extLst>
                  <a:ext uri="{FF2B5EF4-FFF2-40B4-BE49-F238E27FC236}">
                    <a16:creationId xmlns:a16="http://schemas.microsoft.com/office/drawing/2014/main" id="{82E33D4F-9955-4554-9198-E2F45EE3C4A2}"/>
                  </a:ext>
                </a:extLst>
              </p:cNvPr>
              <p:cNvSpPr txBox="1"/>
              <p:nvPr/>
            </p:nvSpPr>
            <p:spPr>
              <a:xfrm>
                <a:off x="9763277"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133" name="TextBox 132">
                <a:extLst>
                  <a:ext uri="{FF2B5EF4-FFF2-40B4-BE49-F238E27FC236}">
                    <a16:creationId xmlns:a16="http://schemas.microsoft.com/office/drawing/2014/main" id="{2935431C-6D0D-45EA-B819-8C4FD5EB4706}"/>
                  </a:ext>
                </a:extLst>
              </p:cNvPr>
              <p:cNvSpPr txBox="1"/>
              <p:nvPr/>
            </p:nvSpPr>
            <p:spPr>
              <a:xfrm>
                <a:off x="10529222"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116" name="Down Arrow 10">
                <a:extLst>
                  <a:ext uri="{FF2B5EF4-FFF2-40B4-BE49-F238E27FC236}">
                    <a16:creationId xmlns:a16="http://schemas.microsoft.com/office/drawing/2014/main" id="{2388DE8E-1E80-464F-8BC9-CF6323203C14}"/>
                  </a:ext>
                </a:extLst>
              </p:cNvPr>
              <p:cNvSpPr/>
              <p:nvPr/>
            </p:nvSpPr>
            <p:spPr>
              <a:xfrm rot="16200000">
                <a:off x="9732905" y="3029707"/>
                <a:ext cx="856113" cy="1792554"/>
              </a:xfrm>
              <a:prstGeom prst="downArrow">
                <a:avLst/>
              </a:prstGeom>
              <a:solidFill>
                <a:schemeClr val="accent3"/>
              </a:solidFill>
              <a:ln w="25400" cap="flat" cmpd="sng" algn="ctr">
                <a:noFill/>
                <a:prstDash val="solid"/>
              </a:ln>
              <a:effectLst/>
            </p:spPr>
            <p:txBody>
              <a:bodyPr vert="vert"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 Favors DTG + FTC/TAF</a:t>
                </a:r>
              </a:p>
            </p:txBody>
          </p:sp>
          <p:sp>
            <p:nvSpPr>
              <p:cNvPr id="117" name="Down Arrow 11">
                <a:extLst>
                  <a:ext uri="{FF2B5EF4-FFF2-40B4-BE49-F238E27FC236}">
                    <a16:creationId xmlns:a16="http://schemas.microsoft.com/office/drawing/2014/main" id="{5C4D9AB4-556B-4E78-A80C-18DAC93D1474}"/>
                  </a:ext>
                </a:extLst>
              </p:cNvPr>
              <p:cNvSpPr/>
              <p:nvPr/>
            </p:nvSpPr>
            <p:spPr>
              <a:xfrm rot="5400000">
                <a:off x="8067378" y="3153763"/>
                <a:ext cx="856113" cy="1538496"/>
              </a:xfrm>
              <a:prstGeom prst="downArrow">
                <a:avLst/>
              </a:prstGeom>
              <a:solidFill>
                <a:schemeClr val="accent1"/>
              </a:solidFill>
              <a:ln w="25400" cap="flat" cmpd="sng" algn="ctr">
                <a:noFill/>
                <a:prstDash val="solid"/>
              </a:ln>
              <a:effectLst/>
            </p:spPr>
            <p:txBody>
              <a:bodyPr vert="vert270"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Favors BIC/FTC/TAF</a:t>
                </a:r>
              </a:p>
            </p:txBody>
          </p:sp>
          <p:cxnSp>
            <p:nvCxnSpPr>
              <p:cNvPr id="119" name="Straight Connector 118">
                <a:extLst>
                  <a:ext uri="{FF2B5EF4-FFF2-40B4-BE49-F238E27FC236}">
                    <a16:creationId xmlns:a16="http://schemas.microsoft.com/office/drawing/2014/main" id="{EB489E2F-C918-407D-9636-493B15457ED4}"/>
                  </a:ext>
                </a:extLst>
              </p:cNvPr>
              <p:cNvCxnSpPr>
                <a:cxnSpLocks/>
              </p:cNvCxnSpPr>
              <p:nvPr/>
            </p:nvCxnSpPr>
            <p:spPr bwMode="auto">
              <a:xfrm>
                <a:off x="7730549" y="3923011"/>
                <a:ext cx="7791" cy="2067718"/>
              </a:xfrm>
              <a:prstGeom prst="line">
                <a:avLst/>
              </a:prstGeom>
              <a:noFill/>
              <a:ln w="19050" cap="flat" cmpd="sng" algn="ctr">
                <a:solidFill>
                  <a:schemeClr val="tx2">
                    <a:lumMod val="90000"/>
                  </a:schemeClr>
                </a:solidFill>
                <a:prstDash val="sysDash"/>
              </a:ln>
              <a:effectLst/>
            </p:spPr>
          </p:cxnSp>
          <p:sp>
            <p:nvSpPr>
              <p:cNvPr id="120" name="TextBox 119">
                <a:extLst>
                  <a:ext uri="{FF2B5EF4-FFF2-40B4-BE49-F238E27FC236}">
                    <a16:creationId xmlns:a16="http://schemas.microsoft.com/office/drawing/2014/main" id="{3A5A488F-308A-4775-A43C-C781F61947E4}"/>
                  </a:ext>
                </a:extLst>
              </p:cNvPr>
              <p:cNvSpPr txBox="1"/>
              <p:nvPr/>
            </p:nvSpPr>
            <p:spPr>
              <a:xfrm>
                <a:off x="8679920" y="4829418"/>
                <a:ext cx="636573"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-0.7</a:t>
                </a:r>
              </a:p>
            </p:txBody>
          </p:sp>
          <p:sp>
            <p:nvSpPr>
              <p:cNvPr id="121" name="TextBox 120">
                <a:extLst>
                  <a:ext uri="{FF2B5EF4-FFF2-40B4-BE49-F238E27FC236}">
                    <a16:creationId xmlns:a16="http://schemas.microsoft.com/office/drawing/2014/main" id="{5370ABBA-81BC-43DC-B80D-255772D7DCDA}"/>
                  </a:ext>
                </a:extLst>
              </p:cNvPr>
              <p:cNvSpPr txBox="1"/>
              <p:nvPr/>
            </p:nvSpPr>
            <p:spPr>
              <a:xfrm>
                <a:off x="9472421" y="5158832"/>
                <a:ext cx="45849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122" name="TextBox 121">
                <a:extLst>
                  <a:ext uri="{FF2B5EF4-FFF2-40B4-BE49-F238E27FC236}">
                    <a16:creationId xmlns:a16="http://schemas.microsoft.com/office/drawing/2014/main" id="{02AC6CFA-6C09-42BF-B90E-E14F5D91568D}"/>
                  </a:ext>
                </a:extLst>
              </p:cNvPr>
              <p:cNvSpPr txBox="1"/>
              <p:nvPr/>
            </p:nvSpPr>
            <p:spPr>
              <a:xfrm>
                <a:off x="8002298" y="5154380"/>
                <a:ext cx="294643" cy="276999"/>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-2.8</a:t>
                </a:r>
              </a:p>
            </p:txBody>
          </p:sp>
          <p:cxnSp>
            <p:nvCxnSpPr>
              <p:cNvPr id="124" name="Straight Connector 123">
                <a:extLst>
                  <a:ext uri="{FF2B5EF4-FFF2-40B4-BE49-F238E27FC236}">
                    <a16:creationId xmlns:a16="http://schemas.microsoft.com/office/drawing/2014/main" id="{DFE8F4F4-B3CF-4CE1-B13A-79F8CD67E01E}"/>
                  </a:ext>
                </a:extLst>
              </p:cNvPr>
              <p:cNvCxnSpPr>
                <a:cxnSpLocks/>
              </p:cNvCxnSpPr>
              <p:nvPr/>
            </p:nvCxnSpPr>
            <p:spPr bwMode="auto">
              <a:xfrm>
                <a:off x="7725247" y="5999693"/>
                <a:ext cx="3072509" cy="0"/>
              </a:xfrm>
              <a:prstGeom prst="line">
                <a:avLst/>
              </a:prstGeom>
              <a:noFill/>
              <a:ln w="28575" cap="flat" cmpd="sng" algn="ctr">
                <a:solidFill>
                  <a:schemeClr val="bg1"/>
                </a:solidFill>
                <a:prstDash val="solid"/>
                <a:round/>
                <a:headEnd type="none" w="med" len="med"/>
                <a:tailEnd type="none" w="med" len="med"/>
              </a:ln>
              <a:effectLst/>
            </p:spPr>
          </p:cxnSp>
          <p:grpSp>
            <p:nvGrpSpPr>
              <p:cNvPr id="125" name="Group 124">
                <a:extLst>
                  <a:ext uri="{FF2B5EF4-FFF2-40B4-BE49-F238E27FC236}">
                    <a16:creationId xmlns:a16="http://schemas.microsoft.com/office/drawing/2014/main" id="{B4CA7347-8BAE-4C19-BEE2-615BF42612EA}"/>
                  </a:ext>
                </a:extLst>
              </p:cNvPr>
              <p:cNvGrpSpPr/>
              <p:nvPr/>
            </p:nvGrpSpPr>
            <p:grpSpPr>
              <a:xfrm>
                <a:off x="7733979" y="5997734"/>
                <a:ext cx="3063777" cy="71892"/>
                <a:chOff x="7797977" y="3362633"/>
                <a:chExt cx="1018839" cy="71174"/>
              </a:xfrm>
            </p:grpSpPr>
            <p:cxnSp>
              <p:nvCxnSpPr>
                <p:cNvPr id="144" name="Straight Connector 143">
                  <a:extLst>
                    <a:ext uri="{FF2B5EF4-FFF2-40B4-BE49-F238E27FC236}">
                      <a16:creationId xmlns:a16="http://schemas.microsoft.com/office/drawing/2014/main" id="{20341FD6-AE09-4F0A-9CF7-61A76173ADA4}"/>
                    </a:ext>
                  </a:extLst>
                </p:cNvPr>
                <p:cNvCxnSpPr/>
                <p:nvPr/>
              </p:nvCxnSpPr>
              <p:spPr bwMode="auto">
                <a:xfrm>
                  <a:off x="7797977"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4D1C9E9D-66EC-455A-88B6-7F5549C39A67}"/>
                    </a:ext>
                  </a:extLst>
                </p:cNvPr>
                <p:cNvCxnSpPr/>
                <p:nvPr/>
              </p:nvCxnSpPr>
              <p:spPr bwMode="auto">
                <a:xfrm>
                  <a:off x="8052687"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62B5E271-303C-4A38-B6DE-3C78EA3359E2}"/>
                    </a:ext>
                  </a:extLst>
                </p:cNvPr>
                <p:cNvCxnSpPr/>
                <p:nvPr/>
              </p:nvCxnSpPr>
              <p:spPr bwMode="auto">
                <a:xfrm>
                  <a:off x="8307397"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881CDCFD-3379-40AC-8FCA-138D98550728}"/>
                    </a:ext>
                  </a:extLst>
                </p:cNvPr>
                <p:cNvCxnSpPr/>
                <p:nvPr/>
              </p:nvCxnSpPr>
              <p:spPr bwMode="auto">
                <a:xfrm>
                  <a:off x="8562106"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AF1441D6-62FA-49C9-8D81-8BC91B310994}"/>
                    </a:ext>
                  </a:extLst>
                </p:cNvPr>
                <p:cNvCxnSpPr/>
                <p:nvPr/>
              </p:nvCxnSpPr>
              <p:spPr bwMode="auto">
                <a:xfrm>
                  <a:off x="8816816" y="3362633"/>
                  <a:ext cx="0" cy="71174"/>
                </a:xfrm>
                <a:prstGeom prst="line">
                  <a:avLst/>
                </a:prstGeom>
                <a:noFill/>
                <a:ln w="28575" cap="flat" cmpd="sng" algn="ctr">
                  <a:solidFill>
                    <a:schemeClr val="bg1"/>
                  </a:solidFill>
                  <a:prstDash val="solid"/>
                  <a:round/>
                  <a:headEnd type="none" w="med" len="med"/>
                  <a:tailEnd type="none" w="med" len="med"/>
                </a:ln>
                <a:effectLst/>
              </p:spPr>
            </p:cxnSp>
          </p:grpSp>
          <p:cxnSp>
            <p:nvCxnSpPr>
              <p:cNvPr id="137" name="Straight Connector 136">
                <a:extLst>
                  <a:ext uri="{FF2B5EF4-FFF2-40B4-BE49-F238E27FC236}">
                    <a16:creationId xmlns:a16="http://schemas.microsoft.com/office/drawing/2014/main" id="{FDBBC959-0841-4353-89FB-A4E185DB079A}"/>
                  </a:ext>
                </a:extLst>
              </p:cNvPr>
              <p:cNvCxnSpPr>
                <a:cxnSpLocks/>
              </p:cNvCxnSpPr>
              <p:nvPr/>
            </p:nvCxnSpPr>
            <p:spPr bwMode="auto">
              <a:xfrm flipH="1">
                <a:off x="8173908" y="5152780"/>
                <a:ext cx="1529705" cy="0"/>
              </a:xfrm>
              <a:prstGeom prst="line">
                <a:avLst/>
              </a:prstGeom>
              <a:noFill/>
              <a:ln w="28575" cap="flat" cmpd="sng" algn="ctr">
                <a:solidFill>
                  <a:schemeClr val="bg1"/>
                </a:solidFill>
                <a:prstDash val="solid"/>
                <a:round/>
                <a:headEnd type="none" w="med" len="med"/>
                <a:tailEnd type="none" w="med" len="med"/>
              </a:ln>
              <a:effectLst/>
            </p:spPr>
          </p:cxnSp>
          <p:sp>
            <p:nvSpPr>
              <p:cNvPr id="140" name="Rectangle 139">
                <a:extLst>
                  <a:ext uri="{FF2B5EF4-FFF2-40B4-BE49-F238E27FC236}">
                    <a16:creationId xmlns:a16="http://schemas.microsoft.com/office/drawing/2014/main" id="{4C09E7F4-CDD0-45F6-A1B9-58E2E80E4D38}"/>
                  </a:ext>
                </a:extLst>
              </p:cNvPr>
              <p:cNvSpPr/>
              <p:nvPr/>
            </p:nvSpPr>
            <p:spPr bwMode="auto">
              <a:xfrm>
                <a:off x="8945680" y="5101937"/>
                <a:ext cx="105055" cy="102553"/>
              </a:xfrm>
              <a:prstGeom prst="rect">
                <a:avLst/>
              </a:prstGeom>
              <a:solidFill>
                <a:schemeClr val="bg1"/>
              </a:solidFill>
              <a:ln w="0">
                <a:noFill/>
                <a:miter lim="800000"/>
                <a:headEnd/>
                <a:tailEnd/>
              </a:ln>
            </p:spPr>
            <p:txBody>
              <a:bodyPr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1" i="0" u="none" strike="noStrike" kern="1200" cap="none" spc="0" normalizeH="0" baseline="0" noProof="0">
                  <a:ln>
                    <a:noFill/>
                  </a:ln>
                  <a:solidFill>
                    <a:srgbClr val="FFFFFF"/>
                  </a:solidFill>
                  <a:effectLst/>
                  <a:uLnTx/>
                  <a:uFillTx/>
                  <a:latin typeface="Arial"/>
                  <a:ea typeface="+mn-ea"/>
                  <a:cs typeface="+mn-cs"/>
                </a:endParaRPr>
              </a:p>
            </p:txBody>
          </p:sp>
        </p:grpSp>
        <p:sp>
          <p:nvSpPr>
            <p:cNvPr id="93" name="TextBox 92">
              <a:extLst>
                <a:ext uri="{FF2B5EF4-FFF2-40B4-BE49-F238E27FC236}">
                  <a16:creationId xmlns:a16="http://schemas.microsoft.com/office/drawing/2014/main" id="{3682B74D-CBC1-4DEC-84AA-7A3D7FEBBD3A}"/>
                </a:ext>
              </a:extLst>
            </p:cNvPr>
            <p:cNvSpPr txBox="1"/>
            <p:nvPr/>
          </p:nvSpPr>
          <p:spPr bwMode="auto">
            <a:xfrm>
              <a:off x="6917903" y="1806692"/>
              <a:ext cx="446896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≥50 c/mL</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Treatment Difference, % (95% CI)</a:t>
              </a:r>
            </a:p>
          </p:txBody>
        </p:sp>
      </p:grpSp>
      <p:grpSp>
        <p:nvGrpSpPr>
          <p:cNvPr id="109" name="Group 108">
            <a:extLst>
              <a:ext uri="{FF2B5EF4-FFF2-40B4-BE49-F238E27FC236}">
                <a16:creationId xmlns:a16="http://schemas.microsoft.com/office/drawing/2014/main" id="{2917AF60-9617-4D7E-865A-DA890F4C6DCD}"/>
              </a:ext>
            </a:extLst>
          </p:cNvPr>
          <p:cNvGrpSpPr/>
          <p:nvPr/>
        </p:nvGrpSpPr>
        <p:grpSpPr>
          <a:xfrm>
            <a:off x="9392911" y="6207927"/>
            <a:ext cx="2488502" cy="454909"/>
            <a:chOff x="9392911" y="6207927"/>
            <a:chExt cx="2488502" cy="454909"/>
          </a:xfrm>
        </p:grpSpPr>
        <p:pic>
          <p:nvPicPr>
            <p:cNvPr id="110" name="Picture 109" descr="A picture containing text, ax, wheel&#10;&#10;Description automatically generated">
              <a:extLst>
                <a:ext uri="{FF2B5EF4-FFF2-40B4-BE49-F238E27FC236}">
                  <a16:creationId xmlns:a16="http://schemas.microsoft.com/office/drawing/2014/main" id="{3B6AF411-66EC-41B9-ABD1-3E00321153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1" name="Rectangle 8">
              <a:extLst>
                <a:ext uri="{FF2B5EF4-FFF2-40B4-BE49-F238E27FC236}">
                  <a16:creationId xmlns:a16="http://schemas.microsoft.com/office/drawing/2014/main" id="{41B1AFBF-7254-4452-A8EA-D02D3148276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8435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E8E59490-F2B7-8FAF-5B6E-BE57FD8CE7A6}"/>
              </a:ext>
            </a:extLst>
          </p:cNvPr>
          <p:cNvSpPr txBox="1"/>
          <p:nvPr/>
        </p:nvSpPr>
        <p:spPr bwMode="auto">
          <a:xfrm>
            <a:off x="8051800" y="1585066"/>
            <a:ext cx="3417887" cy="1631216"/>
          </a:xfrm>
          <a:prstGeom prst="rect">
            <a:avLst/>
          </a:prstGeom>
          <a:solidFill>
            <a:schemeClr val="accent4"/>
          </a:solidFill>
          <a:ln>
            <a:noFill/>
          </a:ln>
        </p:spPr>
        <p:txBody>
          <a:bodyPr wrap="square" rtlCol="0">
            <a:spAutoFit/>
          </a:bodyPr>
          <a:lstStyle/>
          <a:p>
            <a:pPr>
              <a:spcBef>
                <a:spcPct val="50000"/>
              </a:spcBef>
              <a:spcAft>
                <a:spcPct val="0"/>
              </a:spcAft>
            </a:pP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Antiretroviral </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Regimen–Related </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Factors</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endParaRPr kumimoji="0" lang="en-US" sz="2000" b="1" i="0" u="none" strike="noStrike" kern="0" cap="none" spc="0" normalizeH="0" baseline="0" noProof="0" dirty="0">
              <a:ln>
                <a:noFill/>
              </a:ln>
              <a:effectLst/>
              <a:uLnTx/>
              <a:uFillTx/>
              <a:latin typeface="Calibri" panose="020F0502020204030204" pitchFamily="34" charset="0"/>
              <a:ea typeface="+mn-ea"/>
              <a:cs typeface="+mn-cs"/>
            </a:endParaRPr>
          </a:p>
        </p:txBody>
      </p:sp>
      <p:sp>
        <p:nvSpPr>
          <p:cNvPr id="16" name="TextBox 15">
            <a:extLst>
              <a:ext uri="{FF2B5EF4-FFF2-40B4-BE49-F238E27FC236}">
                <a16:creationId xmlns:a16="http://schemas.microsoft.com/office/drawing/2014/main" id="{7DBCE2B8-9AA9-EB52-F188-5780FAE9152D}"/>
              </a:ext>
            </a:extLst>
          </p:cNvPr>
          <p:cNvSpPr txBox="1"/>
          <p:nvPr/>
        </p:nvSpPr>
        <p:spPr bwMode="auto">
          <a:xfrm>
            <a:off x="4399053" y="1585066"/>
            <a:ext cx="3417887" cy="1631216"/>
          </a:xfrm>
          <a:prstGeom prst="rect">
            <a:avLst/>
          </a:prstGeom>
          <a:solidFill>
            <a:schemeClr val="accent3"/>
          </a:solidFill>
          <a:ln>
            <a:noFill/>
          </a:ln>
        </p:spPr>
        <p:txBody>
          <a:bodyPr wrap="square" rtlCol="0">
            <a:spAutoFit/>
          </a:bodyPr>
          <a:lstStyle/>
          <a:p>
            <a:pPr>
              <a:spcBef>
                <a:spcPct val="50000"/>
              </a:spcBef>
              <a:spcAft>
                <a:spcPct val="0"/>
              </a:spcAft>
            </a:pP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HIV-Related </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Factors</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br>
              <a:rPr lang="en-US" sz="2000" b="1" kern="0" dirty="0">
                <a:latin typeface="Calibri" panose="020F0502020204030204" pitchFamily="34" charset="0"/>
              </a:rPr>
            </a:br>
            <a:endParaRPr kumimoji="0" lang="en-US" sz="2000" b="1" i="0" u="none" strike="noStrike" kern="0" cap="none" spc="0" normalizeH="0" baseline="0" noProof="0" dirty="0">
              <a:ln>
                <a:noFill/>
              </a:ln>
              <a:effectLst/>
              <a:uLnTx/>
              <a:uFillTx/>
              <a:latin typeface="Calibri" panose="020F0502020204030204" pitchFamily="34" charset="0"/>
              <a:ea typeface="+mn-ea"/>
              <a:cs typeface="+mn-cs"/>
            </a:endParaRPr>
          </a:p>
        </p:txBody>
      </p:sp>
      <p:sp>
        <p:nvSpPr>
          <p:cNvPr id="17" name="TextBox 16">
            <a:extLst>
              <a:ext uri="{FF2B5EF4-FFF2-40B4-BE49-F238E27FC236}">
                <a16:creationId xmlns:a16="http://schemas.microsoft.com/office/drawing/2014/main" id="{7FD68DFE-8757-A097-3049-49A6215F4D29}"/>
              </a:ext>
            </a:extLst>
          </p:cNvPr>
          <p:cNvSpPr txBox="1"/>
          <p:nvPr/>
        </p:nvSpPr>
        <p:spPr bwMode="auto">
          <a:xfrm>
            <a:off x="722313" y="1585066"/>
            <a:ext cx="3417887" cy="1631216"/>
          </a:xfrm>
          <a:prstGeom prst="rect">
            <a:avLst/>
          </a:prstGeom>
          <a:solidFill>
            <a:schemeClr val="accent1"/>
          </a:solidFill>
          <a:ln>
            <a:noFill/>
          </a:ln>
        </p:spPr>
        <p:txBody>
          <a:bodyPr wrap="square" rtlCol="0">
            <a:spAutoFit/>
          </a:bodyPr>
          <a:lstStyle/>
          <a:p>
            <a:pPr>
              <a:spcBef>
                <a:spcPct val="50000"/>
              </a:spcBef>
              <a:spcAft>
                <a:spcPct val="0"/>
              </a:spcAft>
            </a:pPr>
            <a:br>
              <a:rPr lang="en-US" sz="2000" b="1" kern="0" dirty="0">
                <a:latin typeface="Calibri" panose="020F0502020204030204" pitchFamily="34" charset="0"/>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Patient</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Adherence–Related </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r>
              <a:rPr kumimoji="0" lang="en-US" sz="2000" b="1" i="0" u="none" strike="noStrike" kern="0" cap="none" spc="0" normalizeH="0" baseline="0" noProof="0" dirty="0">
                <a:ln>
                  <a:noFill/>
                </a:ln>
                <a:effectLst/>
                <a:uLnTx/>
                <a:uFillTx/>
                <a:latin typeface="Calibri" panose="020F0502020204030204" pitchFamily="34" charset="0"/>
                <a:ea typeface="+mn-ea"/>
                <a:cs typeface="+mn-cs"/>
              </a:rPr>
              <a:t>Factors</a:t>
            </a:r>
            <a:br>
              <a:rPr kumimoji="0" lang="en-US" sz="2000" b="1" i="0" u="none" strike="noStrike" kern="0" cap="none" spc="0" normalizeH="0" baseline="0" noProof="0" dirty="0">
                <a:ln>
                  <a:noFill/>
                </a:ln>
                <a:effectLst/>
                <a:uLnTx/>
                <a:uFillTx/>
                <a:latin typeface="Calibri" panose="020F0502020204030204" pitchFamily="34" charset="0"/>
                <a:ea typeface="+mn-ea"/>
                <a:cs typeface="+mn-cs"/>
              </a:rPr>
            </a:br>
            <a:endParaRPr kumimoji="0" lang="en-US" sz="2000" b="1" i="0" u="none" strike="noStrike" kern="0" cap="none" spc="0" normalizeH="0" baseline="0" noProof="0" dirty="0">
              <a:ln>
                <a:noFill/>
              </a:ln>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74B81A06-4F4F-A823-54CA-AB2BBA45D7C0}"/>
              </a:ext>
            </a:extLst>
          </p:cNvPr>
          <p:cNvSpPr>
            <a:spLocks noGrp="1"/>
          </p:cNvSpPr>
          <p:nvPr>
            <p:ph type="title"/>
          </p:nvPr>
        </p:nvSpPr>
        <p:spPr/>
        <p:txBody>
          <a:bodyPr/>
          <a:lstStyle/>
          <a:p>
            <a:r>
              <a:rPr lang="en-US" dirty="0"/>
              <a:t>Reasons for ART Failure</a:t>
            </a:r>
          </a:p>
        </p:txBody>
      </p:sp>
      <p:sp>
        <p:nvSpPr>
          <p:cNvPr id="10" name="Text Box 11">
            <a:extLst>
              <a:ext uri="{FF2B5EF4-FFF2-40B4-BE49-F238E27FC236}">
                <a16:creationId xmlns:a16="http://schemas.microsoft.com/office/drawing/2014/main" id="{39DFD13B-6E41-71B7-CCAE-76625AE8E847}"/>
              </a:ext>
            </a:extLst>
          </p:cNvPr>
          <p:cNvSpPr txBox="1">
            <a:spLocks noChangeArrowheads="1"/>
          </p:cNvSpPr>
          <p:nvPr/>
        </p:nvSpPr>
        <p:spPr bwMode="auto">
          <a:xfrm>
            <a:off x="393791" y="6433673"/>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1" name="Rectangle 10">
            <a:extLst>
              <a:ext uri="{FF2B5EF4-FFF2-40B4-BE49-F238E27FC236}">
                <a16:creationId xmlns:a16="http://schemas.microsoft.com/office/drawing/2014/main" id="{D8E8A1E5-DD93-822A-92DD-37F8D5113F3B}"/>
              </a:ext>
            </a:extLst>
          </p:cNvPr>
          <p:cNvSpPr/>
          <p:nvPr/>
        </p:nvSpPr>
        <p:spPr bwMode="auto">
          <a:xfrm>
            <a:off x="8051800" y="3225698"/>
            <a:ext cx="3417887" cy="2562225"/>
          </a:xfrm>
          <a:prstGeom prst="rect">
            <a:avLst/>
          </a:prstGeom>
          <a:solidFill>
            <a:schemeClr val="tx1">
              <a:lumMod val="85000"/>
            </a:schemeClr>
          </a:solidFill>
          <a:ln w="0">
            <a:noFill/>
            <a:miter lim="800000"/>
            <a:headEnd/>
            <a:tailEnd/>
          </a:ln>
        </p:spPr>
        <p:txBody>
          <a:bodyPr rtlCol="0" anchor="t"/>
          <a:lstStyle/>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Suboptimal pharmacokinetics </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Suboptimal virologic potency</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Low barrier to resistance</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Food requirements</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Drug–drug interactions</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Prescribing or dispensing errors</a:t>
            </a:r>
          </a:p>
        </p:txBody>
      </p:sp>
      <p:sp>
        <p:nvSpPr>
          <p:cNvPr id="12" name="Rectangle 11">
            <a:extLst>
              <a:ext uri="{FF2B5EF4-FFF2-40B4-BE49-F238E27FC236}">
                <a16:creationId xmlns:a16="http://schemas.microsoft.com/office/drawing/2014/main" id="{0A0F089B-1584-54EC-2CB6-0D0B59A6D292}"/>
              </a:ext>
            </a:extLst>
          </p:cNvPr>
          <p:cNvSpPr/>
          <p:nvPr/>
        </p:nvSpPr>
        <p:spPr bwMode="auto">
          <a:xfrm>
            <a:off x="4399053" y="3225698"/>
            <a:ext cx="3417887" cy="2562225"/>
          </a:xfrm>
          <a:prstGeom prst="rect">
            <a:avLst/>
          </a:prstGeom>
          <a:solidFill>
            <a:schemeClr val="tx1">
              <a:lumMod val="85000"/>
            </a:schemeClr>
          </a:solidFill>
          <a:ln w="0">
            <a:noFill/>
            <a:miter lim="800000"/>
            <a:headEnd/>
            <a:tailEnd/>
          </a:ln>
        </p:spPr>
        <p:txBody>
          <a:bodyPr rtlCol="0" anchor="t"/>
          <a:lstStyle/>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Transmitted resistance</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Acquired resistance</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High HIV-1 RNA level</a:t>
            </a:r>
          </a:p>
        </p:txBody>
      </p:sp>
      <p:sp>
        <p:nvSpPr>
          <p:cNvPr id="13" name="Rectangle 12">
            <a:extLst>
              <a:ext uri="{FF2B5EF4-FFF2-40B4-BE49-F238E27FC236}">
                <a16:creationId xmlns:a16="http://schemas.microsoft.com/office/drawing/2014/main" id="{89219229-A633-576F-9252-0D83300505BC}"/>
              </a:ext>
            </a:extLst>
          </p:cNvPr>
          <p:cNvSpPr/>
          <p:nvPr/>
        </p:nvSpPr>
        <p:spPr bwMode="auto">
          <a:xfrm>
            <a:off x="722313" y="3225698"/>
            <a:ext cx="3417887" cy="2562225"/>
          </a:xfrm>
          <a:prstGeom prst="rect">
            <a:avLst/>
          </a:prstGeom>
          <a:solidFill>
            <a:schemeClr val="tx1">
              <a:lumMod val="85000"/>
            </a:schemeClr>
          </a:solidFill>
          <a:ln w="0">
            <a:noFill/>
            <a:miter lim="800000"/>
            <a:headEnd/>
            <a:tailEnd/>
          </a:ln>
        </p:spPr>
        <p:txBody>
          <a:bodyPr rtlCol="0" anchor="t"/>
          <a:lstStyle/>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Psychosocial factors</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Unstable housing</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Access to medications</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Adverse events</a:t>
            </a:r>
          </a:p>
          <a:p>
            <a:pPr marL="182880" marR="0" lvl="1" indent="-18288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rPr>
              <a:t>High pill burden and/or dosing frequency</a:t>
            </a:r>
          </a:p>
        </p:txBody>
      </p:sp>
      <p:pic>
        <p:nvPicPr>
          <p:cNvPr id="19" name="Graphic 18">
            <a:extLst>
              <a:ext uri="{FF2B5EF4-FFF2-40B4-BE49-F238E27FC236}">
                <a16:creationId xmlns:a16="http://schemas.microsoft.com/office/drawing/2014/main" id="{D04B95B6-8268-181A-65DC-0E19F42BA3F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79347" y="1951720"/>
            <a:ext cx="692016" cy="819121"/>
          </a:xfrm>
          <a:prstGeom prst="rect">
            <a:avLst/>
          </a:prstGeom>
        </p:spPr>
      </p:pic>
      <p:pic>
        <p:nvPicPr>
          <p:cNvPr id="21" name="Graphic 20">
            <a:extLst>
              <a:ext uri="{FF2B5EF4-FFF2-40B4-BE49-F238E27FC236}">
                <a16:creationId xmlns:a16="http://schemas.microsoft.com/office/drawing/2014/main" id="{A30BDBC5-0338-3701-3D1D-5202CEAD4BA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28856" y="2394187"/>
            <a:ext cx="401114" cy="394198"/>
          </a:xfrm>
          <a:prstGeom prst="rect">
            <a:avLst/>
          </a:prstGeom>
        </p:spPr>
      </p:pic>
      <p:pic>
        <p:nvPicPr>
          <p:cNvPr id="23" name="Graphic 22">
            <a:extLst>
              <a:ext uri="{FF2B5EF4-FFF2-40B4-BE49-F238E27FC236}">
                <a16:creationId xmlns:a16="http://schemas.microsoft.com/office/drawing/2014/main" id="{C66E6127-90D1-1F4D-7327-61EDA6F618C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05107" y="1987190"/>
            <a:ext cx="819377" cy="833504"/>
          </a:xfrm>
          <a:prstGeom prst="rect">
            <a:avLst/>
          </a:prstGeom>
        </p:spPr>
      </p:pic>
      <p:pic>
        <p:nvPicPr>
          <p:cNvPr id="25" name="Graphic 24">
            <a:extLst>
              <a:ext uri="{FF2B5EF4-FFF2-40B4-BE49-F238E27FC236}">
                <a16:creationId xmlns:a16="http://schemas.microsoft.com/office/drawing/2014/main" id="{A6CEE502-0CE2-02C8-6086-5F25EA4B7D2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662702" y="1896945"/>
            <a:ext cx="661055" cy="833504"/>
          </a:xfrm>
          <a:prstGeom prst="rect">
            <a:avLst/>
          </a:prstGeom>
        </p:spPr>
      </p:pic>
      <p:pic>
        <p:nvPicPr>
          <p:cNvPr id="33" name="Graphic 32">
            <a:extLst>
              <a:ext uri="{FF2B5EF4-FFF2-40B4-BE49-F238E27FC236}">
                <a16:creationId xmlns:a16="http://schemas.microsoft.com/office/drawing/2014/main" id="{934C335C-372C-C5CF-1C5E-79952C8B9C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415501" y="1925307"/>
            <a:ext cx="401114" cy="394198"/>
          </a:xfrm>
          <a:prstGeom prst="rect">
            <a:avLst/>
          </a:prstGeom>
        </p:spPr>
      </p:pic>
    </p:spTree>
    <p:extLst>
      <p:ext uri="{BB962C8B-B14F-4D97-AF65-F5344CB8AC3E}">
        <p14:creationId xmlns:p14="http://schemas.microsoft.com/office/powerpoint/2010/main" val="16576016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7A6A7-1B95-45DD-9F65-DF43D2E9C1B7}"/>
              </a:ext>
            </a:extLst>
          </p:cNvPr>
          <p:cNvSpPr>
            <a:spLocks noGrp="1"/>
          </p:cNvSpPr>
          <p:nvPr>
            <p:ph type="title"/>
          </p:nvPr>
        </p:nvSpPr>
        <p:spPr/>
        <p:txBody>
          <a:bodyPr/>
          <a:lstStyle/>
          <a:p>
            <a:r>
              <a:rPr lang="en-US" altLang="en-US" dirty="0"/>
              <a:t>Study 380-4030: Viral Suppression by </a:t>
            </a:r>
            <a:br>
              <a:rPr lang="en-US" altLang="en-US" dirty="0"/>
            </a:br>
            <a:r>
              <a:rPr lang="en-US" altLang="en-US" dirty="0"/>
              <a:t>Baseline NRTI Resistance</a:t>
            </a:r>
            <a:endParaRPr lang="en-US" dirty="0"/>
          </a:p>
        </p:txBody>
      </p:sp>
      <p:sp>
        <p:nvSpPr>
          <p:cNvPr id="3" name="Content Placeholder 2">
            <a:extLst>
              <a:ext uri="{FF2B5EF4-FFF2-40B4-BE49-F238E27FC236}">
                <a16:creationId xmlns:a16="http://schemas.microsoft.com/office/drawing/2014/main" id="{78552442-4ADD-426F-AD43-28D754465619}"/>
              </a:ext>
            </a:extLst>
          </p:cNvPr>
          <p:cNvSpPr>
            <a:spLocks noGrp="1"/>
          </p:cNvSpPr>
          <p:nvPr>
            <p:ph idx="1"/>
          </p:nvPr>
        </p:nvSpPr>
        <p:spPr/>
        <p:txBody>
          <a:bodyPr/>
          <a:lstStyle/>
          <a:p>
            <a:r>
              <a:rPr lang="en-US" dirty="0"/>
              <a:t>HIV-1 RNA ≥50 c/mL not observed in any patient with preexisting NRTI resistance</a:t>
            </a:r>
          </a:p>
        </p:txBody>
      </p:sp>
      <p:sp>
        <p:nvSpPr>
          <p:cNvPr id="5" name="Text Box 11">
            <a:extLst>
              <a:ext uri="{FF2B5EF4-FFF2-40B4-BE49-F238E27FC236}">
                <a16:creationId xmlns:a16="http://schemas.microsoft.com/office/drawing/2014/main" id="{A8276FE8-9638-40C9-8CB5-CCCAD1E3E34E}"/>
              </a:ext>
            </a:extLst>
          </p:cNvPr>
          <p:cNvSpPr txBox="1">
            <a:spLocks noChangeArrowheads="1"/>
          </p:cNvSpPr>
          <p:nvPr/>
        </p:nvSpPr>
        <p:spPr bwMode="auto">
          <a:xfrm>
            <a:off x="416172" y="6422064"/>
            <a:ext cx="801052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Sax. Clin Infect Dis. 2021;73:e485. Sax. IAS 2019.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Abstr</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MOAB0105. </a:t>
            </a:r>
          </a:p>
        </p:txBody>
      </p:sp>
      <p:sp>
        <p:nvSpPr>
          <p:cNvPr id="12" name="TextBox 11">
            <a:extLst>
              <a:ext uri="{FF2B5EF4-FFF2-40B4-BE49-F238E27FC236}">
                <a16:creationId xmlns:a16="http://schemas.microsoft.com/office/drawing/2014/main" id="{8ED59039-0F63-4B16-A28B-28F33E25CD23}"/>
              </a:ext>
            </a:extLst>
          </p:cNvPr>
          <p:cNvSpPr txBox="1"/>
          <p:nvPr/>
        </p:nvSpPr>
        <p:spPr bwMode="auto">
          <a:xfrm>
            <a:off x="1789812" y="2077535"/>
            <a:ext cx="91077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Virologic Outcomes at Wk 48 (FDA Snapshot)</a:t>
            </a:r>
          </a:p>
        </p:txBody>
      </p:sp>
      <p:sp>
        <p:nvSpPr>
          <p:cNvPr id="79" name="Rectangle 78">
            <a:extLst>
              <a:ext uri="{FF2B5EF4-FFF2-40B4-BE49-F238E27FC236}">
                <a16:creationId xmlns:a16="http://schemas.microsoft.com/office/drawing/2014/main" id="{1DB709B7-98D4-4C7D-A081-383CB66F462C}"/>
              </a:ext>
            </a:extLst>
          </p:cNvPr>
          <p:cNvSpPr/>
          <p:nvPr/>
        </p:nvSpPr>
        <p:spPr>
          <a:xfrm>
            <a:off x="723899" y="5406639"/>
            <a:ext cx="10758303" cy="769441"/>
          </a:xfrm>
          <a:prstGeom prst="rect">
            <a:avLst/>
          </a:prstGeom>
          <a:ln w="28575">
            <a:solidFill>
              <a:schemeClr val="accent4"/>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Data suggest that switching 1 high-resistance barrier drug for another may be effective </a:t>
            </a:r>
            <a:br>
              <a:rPr kumimoji="0" lang="en-US" sz="22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22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in patients with viral suppression, even in the setting of underlying resistance</a:t>
            </a:r>
          </a:p>
        </p:txBody>
      </p:sp>
      <p:grpSp>
        <p:nvGrpSpPr>
          <p:cNvPr id="9" name="Group 8">
            <a:extLst>
              <a:ext uri="{FF2B5EF4-FFF2-40B4-BE49-F238E27FC236}">
                <a16:creationId xmlns:a16="http://schemas.microsoft.com/office/drawing/2014/main" id="{8D287100-00B0-4A8F-B299-A897ADB0F24D}"/>
              </a:ext>
            </a:extLst>
          </p:cNvPr>
          <p:cNvGrpSpPr/>
          <p:nvPr/>
        </p:nvGrpSpPr>
        <p:grpSpPr>
          <a:xfrm>
            <a:off x="473021" y="2049578"/>
            <a:ext cx="11519831" cy="3366804"/>
            <a:chOff x="473021" y="2194426"/>
            <a:chExt cx="11519831" cy="3366804"/>
          </a:xfrm>
        </p:grpSpPr>
        <p:grpSp>
          <p:nvGrpSpPr>
            <p:cNvPr id="4" name="Group 3">
              <a:extLst>
                <a:ext uri="{FF2B5EF4-FFF2-40B4-BE49-F238E27FC236}">
                  <a16:creationId xmlns:a16="http://schemas.microsoft.com/office/drawing/2014/main" id="{D897C0FD-ED1F-46AE-9DC3-1DE5AF0984D7}"/>
                </a:ext>
              </a:extLst>
            </p:cNvPr>
            <p:cNvGrpSpPr/>
            <p:nvPr/>
          </p:nvGrpSpPr>
          <p:grpSpPr>
            <a:xfrm>
              <a:off x="510227" y="2194426"/>
              <a:ext cx="11482625" cy="3366804"/>
              <a:chOff x="1085090" y="2237081"/>
              <a:chExt cx="10586723" cy="4068604"/>
            </a:xfrm>
          </p:grpSpPr>
          <p:cxnSp>
            <p:nvCxnSpPr>
              <p:cNvPr id="15" name="Straight Connector 14">
                <a:extLst>
                  <a:ext uri="{FF2B5EF4-FFF2-40B4-BE49-F238E27FC236}">
                    <a16:creationId xmlns:a16="http://schemas.microsoft.com/office/drawing/2014/main" id="{4F15FC41-A1BA-472A-9A57-89F1C245F004}"/>
                  </a:ext>
                </a:extLst>
              </p:cNvPr>
              <p:cNvCxnSpPr>
                <a:cxnSpLocks/>
              </p:cNvCxnSpPr>
              <p:nvPr/>
            </p:nvCxnSpPr>
            <p:spPr bwMode="auto">
              <a:xfrm flipV="1">
                <a:off x="1778403" y="2931737"/>
                <a:ext cx="0" cy="2686638"/>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DC3420C-FC41-4FE6-AFC4-75CD945CAF73}"/>
                  </a:ext>
                </a:extLst>
              </p:cNvPr>
              <p:cNvCxnSpPr/>
              <p:nvPr/>
            </p:nvCxnSpPr>
            <p:spPr bwMode="auto">
              <a:xfrm flipH="1">
                <a:off x="1702986" y="29411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31C54E0C-3893-4788-82C4-255A405E1AE0}"/>
                  </a:ext>
                </a:extLst>
              </p:cNvPr>
              <p:cNvCxnSpPr/>
              <p:nvPr/>
            </p:nvCxnSpPr>
            <p:spPr bwMode="auto">
              <a:xfrm flipH="1">
                <a:off x="1702986" y="347660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C33E23E9-3044-46ED-8B84-91DF374721AC}"/>
                  </a:ext>
                </a:extLst>
              </p:cNvPr>
              <p:cNvCxnSpPr/>
              <p:nvPr/>
            </p:nvCxnSpPr>
            <p:spPr bwMode="auto">
              <a:xfrm flipH="1">
                <a:off x="1702986" y="401204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770A4055-AB4F-41A8-ABB2-B5A051C25624}"/>
                  </a:ext>
                </a:extLst>
              </p:cNvPr>
              <p:cNvCxnSpPr/>
              <p:nvPr/>
            </p:nvCxnSpPr>
            <p:spPr bwMode="auto">
              <a:xfrm flipH="1">
                <a:off x="1702986" y="454748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3D2DC5CE-9FC3-4CDB-BFBD-71DAF95FFB7E}"/>
                  </a:ext>
                </a:extLst>
              </p:cNvPr>
              <p:cNvCxnSpPr/>
              <p:nvPr/>
            </p:nvCxnSpPr>
            <p:spPr bwMode="auto">
              <a:xfrm flipH="1">
                <a:off x="1702986" y="5082931"/>
                <a:ext cx="64008" cy="0"/>
              </a:xfrm>
              <a:prstGeom prst="line">
                <a:avLst/>
              </a:prstGeom>
              <a:noFill/>
              <a:ln w="28575" cap="flat" cmpd="sng" algn="ctr">
                <a:solidFill>
                  <a:schemeClr val="bg1"/>
                </a:solidFill>
                <a:prstDash val="solid"/>
                <a:round/>
                <a:headEnd type="none" w="med" len="med"/>
                <a:tailEnd type="none" w="med" len="med"/>
              </a:ln>
              <a:effectLst/>
            </p:spPr>
          </p:cxnSp>
          <p:sp>
            <p:nvSpPr>
              <p:cNvPr id="33" name="TextBox 32">
                <a:extLst>
                  <a:ext uri="{FF2B5EF4-FFF2-40B4-BE49-F238E27FC236}">
                    <a16:creationId xmlns:a16="http://schemas.microsoft.com/office/drawing/2014/main" id="{DDEA13F9-4C4D-4BEB-9335-D1175600AA87}"/>
                  </a:ext>
                </a:extLst>
              </p:cNvPr>
              <p:cNvSpPr txBox="1"/>
              <p:nvPr/>
            </p:nvSpPr>
            <p:spPr bwMode="auto">
              <a:xfrm>
                <a:off x="9381311" y="2237081"/>
                <a:ext cx="2290502"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BIC/FTC/TAF (n = 284)</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DTG + FTC/TAF (n = 281)</a:t>
                </a:r>
              </a:p>
            </p:txBody>
          </p:sp>
          <p:sp>
            <p:nvSpPr>
              <p:cNvPr id="34" name="Rectangle 33">
                <a:extLst>
                  <a:ext uri="{FF2B5EF4-FFF2-40B4-BE49-F238E27FC236}">
                    <a16:creationId xmlns:a16="http://schemas.microsoft.com/office/drawing/2014/main" id="{3A9F56F6-ADBE-461E-9C36-7B6B4964B522}"/>
                  </a:ext>
                </a:extLst>
              </p:cNvPr>
              <p:cNvSpPr/>
              <p:nvPr/>
            </p:nvSpPr>
            <p:spPr bwMode="auto">
              <a:xfrm>
                <a:off x="9279443" y="2379186"/>
                <a:ext cx="134889" cy="176801"/>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35" name="Rectangle 34">
                <a:extLst>
                  <a:ext uri="{FF2B5EF4-FFF2-40B4-BE49-F238E27FC236}">
                    <a16:creationId xmlns:a16="http://schemas.microsoft.com/office/drawing/2014/main" id="{3FBCCE40-D530-4851-BBB0-05E1E782639F}"/>
                  </a:ext>
                </a:extLst>
              </p:cNvPr>
              <p:cNvSpPr/>
              <p:nvPr/>
            </p:nvSpPr>
            <p:spPr bwMode="auto">
              <a:xfrm>
                <a:off x="9279443" y="2644148"/>
                <a:ext cx="134889" cy="176801"/>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37" name="TextBox 36">
                <a:extLst>
                  <a:ext uri="{FF2B5EF4-FFF2-40B4-BE49-F238E27FC236}">
                    <a16:creationId xmlns:a16="http://schemas.microsoft.com/office/drawing/2014/main" id="{4B0015E5-0372-48BA-8ABB-6F01766808A4}"/>
                  </a:ext>
                </a:extLst>
              </p:cNvPr>
              <p:cNvSpPr txBox="1"/>
              <p:nvPr/>
            </p:nvSpPr>
            <p:spPr bwMode="auto">
              <a:xfrm>
                <a:off x="1131220" y="2754111"/>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100</a:t>
                </a:r>
              </a:p>
            </p:txBody>
          </p:sp>
          <p:sp>
            <p:nvSpPr>
              <p:cNvPr id="38" name="TextBox 37">
                <a:extLst>
                  <a:ext uri="{FF2B5EF4-FFF2-40B4-BE49-F238E27FC236}">
                    <a16:creationId xmlns:a16="http://schemas.microsoft.com/office/drawing/2014/main" id="{AE740C19-D883-48E3-955B-670DFEC8DAE2}"/>
                  </a:ext>
                </a:extLst>
              </p:cNvPr>
              <p:cNvSpPr txBox="1"/>
              <p:nvPr/>
            </p:nvSpPr>
            <p:spPr bwMode="auto">
              <a:xfrm>
                <a:off x="1131220" y="3289318"/>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80</a:t>
                </a:r>
              </a:p>
            </p:txBody>
          </p:sp>
          <p:sp>
            <p:nvSpPr>
              <p:cNvPr id="39" name="TextBox 38">
                <a:extLst>
                  <a:ext uri="{FF2B5EF4-FFF2-40B4-BE49-F238E27FC236}">
                    <a16:creationId xmlns:a16="http://schemas.microsoft.com/office/drawing/2014/main" id="{06581E20-63C5-4E4E-96F2-1FCAF6EB00C2}"/>
                  </a:ext>
                </a:extLst>
              </p:cNvPr>
              <p:cNvSpPr txBox="1"/>
              <p:nvPr/>
            </p:nvSpPr>
            <p:spPr bwMode="auto">
              <a:xfrm>
                <a:off x="1131220" y="3824523"/>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60</a:t>
                </a:r>
              </a:p>
            </p:txBody>
          </p:sp>
          <p:sp>
            <p:nvSpPr>
              <p:cNvPr id="40" name="TextBox 39">
                <a:extLst>
                  <a:ext uri="{FF2B5EF4-FFF2-40B4-BE49-F238E27FC236}">
                    <a16:creationId xmlns:a16="http://schemas.microsoft.com/office/drawing/2014/main" id="{D6BEEDF7-14DF-439A-A016-F4721073264C}"/>
                  </a:ext>
                </a:extLst>
              </p:cNvPr>
              <p:cNvSpPr txBox="1"/>
              <p:nvPr/>
            </p:nvSpPr>
            <p:spPr bwMode="auto">
              <a:xfrm>
                <a:off x="1085090" y="4359726"/>
                <a:ext cx="602109" cy="37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40</a:t>
                </a:r>
              </a:p>
            </p:txBody>
          </p:sp>
          <p:sp>
            <p:nvSpPr>
              <p:cNvPr id="41" name="TextBox 40">
                <a:extLst>
                  <a:ext uri="{FF2B5EF4-FFF2-40B4-BE49-F238E27FC236}">
                    <a16:creationId xmlns:a16="http://schemas.microsoft.com/office/drawing/2014/main" id="{97819DB3-B2AF-4939-822B-D3A2603D0659}"/>
                  </a:ext>
                </a:extLst>
              </p:cNvPr>
              <p:cNvSpPr txBox="1"/>
              <p:nvPr/>
            </p:nvSpPr>
            <p:spPr bwMode="auto">
              <a:xfrm>
                <a:off x="1131220" y="4894935"/>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20</a:t>
                </a:r>
              </a:p>
            </p:txBody>
          </p:sp>
          <p:sp>
            <p:nvSpPr>
              <p:cNvPr id="42" name="TextBox 41">
                <a:extLst>
                  <a:ext uri="{FF2B5EF4-FFF2-40B4-BE49-F238E27FC236}">
                    <a16:creationId xmlns:a16="http://schemas.microsoft.com/office/drawing/2014/main" id="{82E1FE95-EA07-474D-BF1B-FCA52004BBEE}"/>
                  </a:ext>
                </a:extLst>
              </p:cNvPr>
              <p:cNvSpPr txBox="1"/>
              <p:nvPr/>
            </p:nvSpPr>
            <p:spPr bwMode="auto">
              <a:xfrm>
                <a:off x="1131220" y="5430144"/>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p>
            </p:txBody>
          </p:sp>
          <p:sp>
            <p:nvSpPr>
              <p:cNvPr id="43" name="TextBox 42">
                <a:extLst>
                  <a:ext uri="{FF2B5EF4-FFF2-40B4-BE49-F238E27FC236}">
                    <a16:creationId xmlns:a16="http://schemas.microsoft.com/office/drawing/2014/main" id="{236C33E3-2DDD-4324-9E28-F96817BE413F}"/>
                  </a:ext>
                </a:extLst>
              </p:cNvPr>
              <p:cNvSpPr txBox="1"/>
              <p:nvPr/>
            </p:nvSpPr>
            <p:spPr bwMode="auto">
              <a:xfrm>
                <a:off x="1812294" y="5599015"/>
                <a:ext cx="151576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Overall</a:t>
                </a:r>
              </a:p>
            </p:txBody>
          </p:sp>
          <p:sp>
            <p:nvSpPr>
              <p:cNvPr id="44" name="TextBox 43">
                <a:extLst>
                  <a:ext uri="{FF2B5EF4-FFF2-40B4-BE49-F238E27FC236}">
                    <a16:creationId xmlns:a16="http://schemas.microsoft.com/office/drawing/2014/main" id="{246F49D1-DA1C-4E5E-A134-850F3C23EFD6}"/>
                  </a:ext>
                </a:extLst>
              </p:cNvPr>
              <p:cNvSpPr txBox="1"/>
              <p:nvPr/>
            </p:nvSpPr>
            <p:spPr bwMode="auto">
              <a:xfrm>
                <a:off x="3194483" y="5599015"/>
                <a:ext cx="1770419"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K65R or ≥3 TAMs</a:t>
                </a:r>
              </a:p>
            </p:txBody>
          </p:sp>
          <p:sp>
            <p:nvSpPr>
              <p:cNvPr id="45" name="TextBox 44">
                <a:extLst>
                  <a:ext uri="{FF2B5EF4-FFF2-40B4-BE49-F238E27FC236}">
                    <a16:creationId xmlns:a16="http://schemas.microsoft.com/office/drawing/2014/main" id="{3BE22DEE-69A2-4FCF-BE4E-AF5B53BD2A35}"/>
                  </a:ext>
                </a:extLst>
              </p:cNvPr>
              <p:cNvSpPr txBox="1"/>
              <p:nvPr/>
            </p:nvSpPr>
            <p:spPr bwMode="auto">
              <a:xfrm>
                <a:off x="4717425" y="5599015"/>
                <a:ext cx="1770419"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Other NRTI Resistance</a:t>
                </a:r>
              </a:p>
            </p:txBody>
          </p:sp>
          <p:sp>
            <p:nvSpPr>
              <p:cNvPr id="46" name="TextBox 45">
                <a:extLst>
                  <a:ext uri="{FF2B5EF4-FFF2-40B4-BE49-F238E27FC236}">
                    <a16:creationId xmlns:a16="http://schemas.microsoft.com/office/drawing/2014/main" id="{CB639A76-2E5C-4191-B485-5302E5A2D18B}"/>
                  </a:ext>
                </a:extLst>
              </p:cNvPr>
              <p:cNvSpPr txBox="1"/>
              <p:nvPr/>
            </p:nvSpPr>
            <p:spPr bwMode="auto">
              <a:xfrm>
                <a:off x="6386982" y="5599015"/>
                <a:ext cx="1515768"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No NRTI Resistance</a:t>
                </a:r>
              </a:p>
            </p:txBody>
          </p:sp>
          <p:sp>
            <p:nvSpPr>
              <p:cNvPr id="47" name="TextBox 46">
                <a:extLst>
                  <a:ext uri="{FF2B5EF4-FFF2-40B4-BE49-F238E27FC236}">
                    <a16:creationId xmlns:a16="http://schemas.microsoft.com/office/drawing/2014/main" id="{01FC671A-FC92-4F20-BC8F-37AED670BDA4}"/>
                  </a:ext>
                </a:extLst>
              </p:cNvPr>
              <p:cNvSpPr txBox="1"/>
              <p:nvPr/>
            </p:nvSpPr>
            <p:spPr bwMode="auto">
              <a:xfrm>
                <a:off x="7889397" y="5599015"/>
                <a:ext cx="151576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No M184V/I</a:t>
                </a:r>
              </a:p>
            </p:txBody>
          </p:sp>
          <p:sp>
            <p:nvSpPr>
              <p:cNvPr id="48" name="TextBox 47">
                <a:extLst>
                  <a:ext uri="{FF2B5EF4-FFF2-40B4-BE49-F238E27FC236}">
                    <a16:creationId xmlns:a16="http://schemas.microsoft.com/office/drawing/2014/main" id="{93C2F97A-3F5B-4281-A430-A4BDA9414FAD}"/>
                  </a:ext>
                </a:extLst>
              </p:cNvPr>
              <p:cNvSpPr txBox="1"/>
              <p:nvPr/>
            </p:nvSpPr>
            <p:spPr bwMode="auto">
              <a:xfrm>
                <a:off x="9435780" y="5599015"/>
                <a:ext cx="1517502"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M184VI ± Other Resistance</a:t>
                </a:r>
              </a:p>
            </p:txBody>
          </p:sp>
          <p:grpSp>
            <p:nvGrpSpPr>
              <p:cNvPr id="51" name="Group 50">
                <a:extLst>
                  <a:ext uri="{FF2B5EF4-FFF2-40B4-BE49-F238E27FC236}">
                    <a16:creationId xmlns:a16="http://schemas.microsoft.com/office/drawing/2014/main" id="{208EF6C8-BD5C-4679-8433-2D4F56BF29AD}"/>
                  </a:ext>
                </a:extLst>
              </p:cNvPr>
              <p:cNvGrpSpPr/>
              <p:nvPr/>
            </p:nvGrpSpPr>
            <p:grpSpPr>
              <a:xfrm>
                <a:off x="1979629" y="3170486"/>
                <a:ext cx="1148544" cy="2447887"/>
                <a:chOff x="1979629" y="3170487"/>
                <a:chExt cx="1148544" cy="2447887"/>
              </a:xfrm>
            </p:grpSpPr>
            <p:sp>
              <p:nvSpPr>
                <p:cNvPr id="49" name="Rectangle 48">
                  <a:extLst>
                    <a:ext uri="{FF2B5EF4-FFF2-40B4-BE49-F238E27FC236}">
                      <a16:creationId xmlns:a16="http://schemas.microsoft.com/office/drawing/2014/main" id="{6A9645E0-60F4-4FA9-B43E-1076A3F2FB52}"/>
                    </a:ext>
                  </a:extLst>
                </p:cNvPr>
                <p:cNvSpPr/>
                <p:nvPr/>
              </p:nvSpPr>
              <p:spPr bwMode="auto">
                <a:xfrm>
                  <a:off x="1979629" y="3170487"/>
                  <a:ext cx="574272" cy="244788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50" name="Rectangle 49">
                  <a:extLst>
                    <a:ext uri="{FF2B5EF4-FFF2-40B4-BE49-F238E27FC236}">
                      <a16:creationId xmlns:a16="http://schemas.microsoft.com/office/drawing/2014/main" id="{730BFB49-30E6-45C0-A32B-45AF47DF1E29}"/>
                    </a:ext>
                  </a:extLst>
                </p:cNvPr>
                <p:cNvSpPr/>
                <p:nvPr/>
              </p:nvSpPr>
              <p:spPr bwMode="auto">
                <a:xfrm>
                  <a:off x="2553901" y="3289317"/>
                  <a:ext cx="574272" cy="2329057"/>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52" name="Group 51">
                <a:extLst>
                  <a:ext uri="{FF2B5EF4-FFF2-40B4-BE49-F238E27FC236}">
                    <a16:creationId xmlns:a16="http://schemas.microsoft.com/office/drawing/2014/main" id="{FC59711B-FA7C-411D-9C54-2208566D1B8F}"/>
                  </a:ext>
                </a:extLst>
              </p:cNvPr>
              <p:cNvGrpSpPr/>
              <p:nvPr/>
            </p:nvGrpSpPr>
            <p:grpSpPr>
              <a:xfrm>
                <a:off x="3505450" y="3123444"/>
                <a:ext cx="1148544" cy="2495593"/>
                <a:chOff x="1979629" y="3123445"/>
                <a:chExt cx="1148544" cy="2495593"/>
              </a:xfrm>
            </p:grpSpPr>
            <p:sp>
              <p:nvSpPr>
                <p:cNvPr id="53" name="Rectangle 52">
                  <a:extLst>
                    <a:ext uri="{FF2B5EF4-FFF2-40B4-BE49-F238E27FC236}">
                      <a16:creationId xmlns:a16="http://schemas.microsoft.com/office/drawing/2014/main" id="{5B08F827-6603-4EBA-8A9F-4BA87A6CAC7B}"/>
                    </a:ext>
                  </a:extLst>
                </p:cNvPr>
                <p:cNvSpPr/>
                <p:nvPr/>
              </p:nvSpPr>
              <p:spPr bwMode="auto">
                <a:xfrm>
                  <a:off x="1979629" y="3123445"/>
                  <a:ext cx="574272" cy="2494930"/>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54" name="Rectangle 53">
                  <a:extLst>
                    <a:ext uri="{FF2B5EF4-FFF2-40B4-BE49-F238E27FC236}">
                      <a16:creationId xmlns:a16="http://schemas.microsoft.com/office/drawing/2014/main" id="{1C03AE30-FC9E-4196-89EF-981DEC1B08FE}"/>
                    </a:ext>
                  </a:extLst>
                </p:cNvPr>
                <p:cNvSpPr/>
                <p:nvPr/>
              </p:nvSpPr>
              <p:spPr bwMode="auto">
                <a:xfrm>
                  <a:off x="2553901" y="3132779"/>
                  <a:ext cx="574272" cy="2486259"/>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55" name="Group 54">
                <a:extLst>
                  <a:ext uri="{FF2B5EF4-FFF2-40B4-BE49-F238E27FC236}">
                    <a16:creationId xmlns:a16="http://schemas.microsoft.com/office/drawing/2014/main" id="{4FF3FE4D-4B5A-422C-A79F-9E5E793EECC1}"/>
                  </a:ext>
                </a:extLst>
              </p:cNvPr>
              <p:cNvGrpSpPr/>
              <p:nvPr/>
            </p:nvGrpSpPr>
            <p:grpSpPr>
              <a:xfrm>
                <a:off x="5031271" y="3289316"/>
                <a:ext cx="1148544" cy="2329057"/>
                <a:chOff x="1979629" y="3289317"/>
                <a:chExt cx="1148544" cy="2329057"/>
              </a:xfrm>
            </p:grpSpPr>
            <p:sp>
              <p:nvSpPr>
                <p:cNvPr id="56" name="Rectangle 55">
                  <a:extLst>
                    <a:ext uri="{FF2B5EF4-FFF2-40B4-BE49-F238E27FC236}">
                      <a16:creationId xmlns:a16="http://schemas.microsoft.com/office/drawing/2014/main" id="{454AEFC0-2A74-4360-AB97-185C571AB56C}"/>
                    </a:ext>
                  </a:extLst>
                </p:cNvPr>
                <p:cNvSpPr/>
                <p:nvPr/>
              </p:nvSpPr>
              <p:spPr bwMode="auto">
                <a:xfrm>
                  <a:off x="1979629" y="3289317"/>
                  <a:ext cx="574272" cy="232905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57" name="Rectangle 56">
                  <a:extLst>
                    <a:ext uri="{FF2B5EF4-FFF2-40B4-BE49-F238E27FC236}">
                      <a16:creationId xmlns:a16="http://schemas.microsoft.com/office/drawing/2014/main" id="{682C3F97-C7AD-4DCC-BE71-B801B70C506A}"/>
                    </a:ext>
                  </a:extLst>
                </p:cNvPr>
                <p:cNvSpPr/>
                <p:nvPr/>
              </p:nvSpPr>
              <p:spPr bwMode="auto">
                <a:xfrm>
                  <a:off x="2553901" y="3289317"/>
                  <a:ext cx="574272" cy="2329057"/>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58" name="Group 57">
                <a:extLst>
                  <a:ext uri="{FF2B5EF4-FFF2-40B4-BE49-F238E27FC236}">
                    <a16:creationId xmlns:a16="http://schemas.microsoft.com/office/drawing/2014/main" id="{29FECD5F-C19F-4239-9348-B6A13F68690C}"/>
                  </a:ext>
                </a:extLst>
              </p:cNvPr>
              <p:cNvGrpSpPr/>
              <p:nvPr/>
            </p:nvGrpSpPr>
            <p:grpSpPr>
              <a:xfrm>
                <a:off x="6557092" y="3170486"/>
                <a:ext cx="1148544" cy="2447887"/>
                <a:chOff x="1979629" y="3170487"/>
                <a:chExt cx="1148544" cy="2447887"/>
              </a:xfrm>
            </p:grpSpPr>
            <p:sp>
              <p:nvSpPr>
                <p:cNvPr id="59" name="Rectangle 58">
                  <a:extLst>
                    <a:ext uri="{FF2B5EF4-FFF2-40B4-BE49-F238E27FC236}">
                      <a16:creationId xmlns:a16="http://schemas.microsoft.com/office/drawing/2014/main" id="{53539ECD-EBAE-4F86-9F6C-79851EE3971F}"/>
                    </a:ext>
                  </a:extLst>
                </p:cNvPr>
                <p:cNvSpPr/>
                <p:nvPr/>
              </p:nvSpPr>
              <p:spPr bwMode="auto">
                <a:xfrm>
                  <a:off x="1979629" y="3170487"/>
                  <a:ext cx="574272" cy="244788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60" name="Rectangle 59">
                  <a:extLst>
                    <a:ext uri="{FF2B5EF4-FFF2-40B4-BE49-F238E27FC236}">
                      <a16:creationId xmlns:a16="http://schemas.microsoft.com/office/drawing/2014/main" id="{3F37AE71-2C93-4F80-93EC-71AD03DC82AD}"/>
                    </a:ext>
                  </a:extLst>
                </p:cNvPr>
                <p:cNvSpPr/>
                <p:nvPr/>
              </p:nvSpPr>
              <p:spPr bwMode="auto">
                <a:xfrm>
                  <a:off x="2553901" y="3346517"/>
                  <a:ext cx="574272" cy="2271854"/>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61" name="Group 60">
                <a:extLst>
                  <a:ext uri="{FF2B5EF4-FFF2-40B4-BE49-F238E27FC236}">
                    <a16:creationId xmlns:a16="http://schemas.microsoft.com/office/drawing/2014/main" id="{181D6DFA-C91A-4924-B978-193000BD834A}"/>
                  </a:ext>
                </a:extLst>
              </p:cNvPr>
              <p:cNvGrpSpPr/>
              <p:nvPr/>
            </p:nvGrpSpPr>
            <p:grpSpPr>
              <a:xfrm>
                <a:off x="8082913" y="3170486"/>
                <a:ext cx="1148544" cy="2447887"/>
                <a:chOff x="1979629" y="3170487"/>
                <a:chExt cx="1148544" cy="2447887"/>
              </a:xfrm>
            </p:grpSpPr>
            <p:sp>
              <p:nvSpPr>
                <p:cNvPr id="62" name="Rectangle 61">
                  <a:extLst>
                    <a:ext uri="{FF2B5EF4-FFF2-40B4-BE49-F238E27FC236}">
                      <a16:creationId xmlns:a16="http://schemas.microsoft.com/office/drawing/2014/main" id="{BDBD3EEF-FBA9-40A7-8CA5-88EB1C815116}"/>
                    </a:ext>
                  </a:extLst>
                </p:cNvPr>
                <p:cNvSpPr/>
                <p:nvPr/>
              </p:nvSpPr>
              <p:spPr bwMode="auto">
                <a:xfrm>
                  <a:off x="1979629" y="3170487"/>
                  <a:ext cx="574272" cy="244788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63" name="Rectangle 62">
                  <a:extLst>
                    <a:ext uri="{FF2B5EF4-FFF2-40B4-BE49-F238E27FC236}">
                      <a16:creationId xmlns:a16="http://schemas.microsoft.com/office/drawing/2014/main" id="{477FCE77-E6B6-4151-A51D-A4E4D3A78763}"/>
                    </a:ext>
                  </a:extLst>
                </p:cNvPr>
                <p:cNvSpPr/>
                <p:nvPr/>
              </p:nvSpPr>
              <p:spPr bwMode="auto">
                <a:xfrm>
                  <a:off x="2553901" y="3289317"/>
                  <a:ext cx="574272" cy="2329057"/>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grpSp>
            <p:nvGrpSpPr>
              <p:cNvPr id="64" name="Group 63">
                <a:extLst>
                  <a:ext uri="{FF2B5EF4-FFF2-40B4-BE49-F238E27FC236}">
                    <a16:creationId xmlns:a16="http://schemas.microsoft.com/office/drawing/2014/main" id="{194111AF-F60F-4383-BF24-F26FA11ACE46}"/>
                  </a:ext>
                </a:extLst>
              </p:cNvPr>
              <p:cNvGrpSpPr/>
              <p:nvPr/>
            </p:nvGrpSpPr>
            <p:grpSpPr>
              <a:xfrm>
                <a:off x="9608734" y="3289316"/>
                <a:ext cx="1148544" cy="2329057"/>
                <a:chOff x="1979629" y="3289317"/>
                <a:chExt cx="1148544" cy="2329057"/>
              </a:xfrm>
            </p:grpSpPr>
            <p:sp>
              <p:nvSpPr>
                <p:cNvPr id="65" name="Rectangle 64">
                  <a:extLst>
                    <a:ext uri="{FF2B5EF4-FFF2-40B4-BE49-F238E27FC236}">
                      <a16:creationId xmlns:a16="http://schemas.microsoft.com/office/drawing/2014/main" id="{568826E7-D7B0-4B96-9FA0-5DF98B783C92}"/>
                    </a:ext>
                  </a:extLst>
                </p:cNvPr>
                <p:cNvSpPr/>
                <p:nvPr/>
              </p:nvSpPr>
              <p:spPr bwMode="auto">
                <a:xfrm>
                  <a:off x="1979629" y="3289317"/>
                  <a:ext cx="574272" cy="232905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66" name="Rectangle 65">
                  <a:extLst>
                    <a:ext uri="{FF2B5EF4-FFF2-40B4-BE49-F238E27FC236}">
                      <a16:creationId xmlns:a16="http://schemas.microsoft.com/office/drawing/2014/main" id="{4FF52371-3409-446B-8A9C-0EBEFA91FF41}"/>
                    </a:ext>
                  </a:extLst>
                </p:cNvPr>
                <p:cNvSpPr/>
                <p:nvPr/>
              </p:nvSpPr>
              <p:spPr bwMode="auto">
                <a:xfrm>
                  <a:off x="2553901" y="3329355"/>
                  <a:ext cx="574272" cy="2289016"/>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grpSp>
          <p:sp>
            <p:nvSpPr>
              <p:cNvPr id="67" name="TextBox 66">
                <a:extLst>
                  <a:ext uri="{FF2B5EF4-FFF2-40B4-BE49-F238E27FC236}">
                    <a16:creationId xmlns:a16="http://schemas.microsoft.com/office/drawing/2014/main" id="{9361A37B-EB66-48E7-8227-65F48185AC1B}"/>
                  </a:ext>
                </a:extLst>
              </p:cNvPr>
              <p:cNvSpPr txBox="1"/>
              <p:nvPr/>
            </p:nvSpPr>
            <p:spPr bwMode="auto">
              <a:xfrm>
                <a:off x="1933198" y="2772748"/>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91</a:t>
                </a:r>
                <a:endParaRPr kumimoji="0" lang="en-US" sz="1600" b="1" i="0" u="none" strike="noStrike" kern="1200" cap="none" spc="0" normalizeH="0" baseline="0" noProof="0">
                  <a:ln>
                    <a:noFill/>
                  </a:ln>
                  <a:solidFill>
                    <a:srgbClr val="000000"/>
                  </a:solidFill>
                  <a:effectLst/>
                  <a:highlight>
                    <a:srgbClr val="FFFF00"/>
                  </a:highlight>
                  <a:uLnTx/>
                  <a:uFillTx/>
                  <a:latin typeface="Calibri" panose="020F0502020204030204" pitchFamily="34" charset="0"/>
                  <a:ea typeface="+mn-ea"/>
                  <a:cs typeface="+mn-cs"/>
                </a:endParaRPr>
              </a:p>
            </p:txBody>
          </p:sp>
          <p:sp>
            <p:nvSpPr>
              <p:cNvPr id="68" name="TextBox 67">
                <a:extLst>
                  <a:ext uri="{FF2B5EF4-FFF2-40B4-BE49-F238E27FC236}">
                    <a16:creationId xmlns:a16="http://schemas.microsoft.com/office/drawing/2014/main" id="{6DFE113C-0775-44DE-A588-EB11DF47E059}"/>
                  </a:ext>
                </a:extLst>
              </p:cNvPr>
              <p:cNvSpPr txBox="1"/>
              <p:nvPr/>
            </p:nvSpPr>
            <p:spPr bwMode="auto">
              <a:xfrm>
                <a:off x="2538576" y="2908543"/>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86</a:t>
                </a:r>
              </a:p>
            </p:txBody>
          </p:sp>
          <p:sp>
            <p:nvSpPr>
              <p:cNvPr id="69" name="TextBox 68">
                <a:extLst>
                  <a:ext uri="{FF2B5EF4-FFF2-40B4-BE49-F238E27FC236}">
                    <a16:creationId xmlns:a16="http://schemas.microsoft.com/office/drawing/2014/main" id="{4F3516EB-815E-4399-B127-AAA154E59528}"/>
                  </a:ext>
                </a:extLst>
              </p:cNvPr>
              <p:cNvSpPr txBox="1"/>
              <p:nvPr/>
            </p:nvSpPr>
            <p:spPr bwMode="auto">
              <a:xfrm>
                <a:off x="3472617" y="2717434"/>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94</a:t>
                </a:r>
              </a:p>
            </p:txBody>
          </p:sp>
          <p:sp>
            <p:nvSpPr>
              <p:cNvPr id="70" name="TextBox 69">
                <a:extLst>
                  <a:ext uri="{FF2B5EF4-FFF2-40B4-BE49-F238E27FC236}">
                    <a16:creationId xmlns:a16="http://schemas.microsoft.com/office/drawing/2014/main" id="{A980B0D7-E111-44DD-A4B7-177F28245B59}"/>
                  </a:ext>
                </a:extLst>
              </p:cNvPr>
              <p:cNvSpPr txBox="1"/>
              <p:nvPr/>
            </p:nvSpPr>
            <p:spPr bwMode="auto">
              <a:xfrm>
                <a:off x="4022913" y="2709911"/>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93</a:t>
                </a:r>
              </a:p>
            </p:txBody>
          </p:sp>
          <p:sp>
            <p:nvSpPr>
              <p:cNvPr id="71" name="TextBox 70">
                <a:extLst>
                  <a:ext uri="{FF2B5EF4-FFF2-40B4-BE49-F238E27FC236}">
                    <a16:creationId xmlns:a16="http://schemas.microsoft.com/office/drawing/2014/main" id="{2121D417-DB63-4F7F-A4D4-63F82A8F1E37}"/>
                  </a:ext>
                </a:extLst>
              </p:cNvPr>
              <p:cNvSpPr txBox="1"/>
              <p:nvPr/>
            </p:nvSpPr>
            <p:spPr bwMode="auto">
              <a:xfrm>
                <a:off x="4996882" y="2870605"/>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87</a:t>
                </a:r>
              </a:p>
            </p:txBody>
          </p:sp>
          <p:sp>
            <p:nvSpPr>
              <p:cNvPr id="72" name="TextBox 71">
                <a:extLst>
                  <a:ext uri="{FF2B5EF4-FFF2-40B4-BE49-F238E27FC236}">
                    <a16:creationId xmlns:a16="http://schemas.microsoft.com/office/drawing/2014/main" id="{7D18C2A5-3D3F-4B12-8702-6E537EC15442}"/>
                  </a:ext>
                </a:extLst>
              </p:cNvPr>
              <p:cNvSpPr txBox="1"/>
              <p:nvPr/>
            </p:nvSpPr>
            <p:spPr bwMode="auto">
              <a:xfrm>
                <a:off x="5572710" y="2886968"/>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87</a:t>
                </a:r>
              </a:p>
            </p:txBody>
          </p:sp>
          <p:sp>
            <p:nvSpPr>
              <p:cNvPr id="73" name="TextBox 72">
                <a:extLst>
                  <a:ext uri="{FF2B5EF4-FFF2-40B4-BE49-F238E27FC236}">
                    <a16:creationId xmlns:a16="http://schemas.microsoft.com/office/drawing/2014/main" id="{163C4104-BCAC-42F7-B164-1D48BD0722C7}"/>
                  </a:ext>
                </a:extLst>
              </p:cNvPr>
              <p:cNvSpPr txBox="1"/>
              <p:nvPr/>
            </p:nvSpPr>
            <p:spPr bwMode="auto">
              <a:xfrm>
                <a:off x="6524259" y="2756953"/>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91</a:t>
                </a:r>
              </a:p>
            </p:txBody>
          </p:sp>
          <p:sp>
            <p:nvSpPr>
              <p:cNvPr id="74" name="TextBox 73">
                <a:extLst>
                  <a:ext uri="{FF2B5EF4-FFF2-40B4-BE49-F238E27FC236}">
                    <a16:creationId xmlns:a16="http://schemas.microsoft.com/office/drawing/2014/main" id="{67E69524-B922-4009-8E7A-431B5122C44D}"/>
                  </a:ext>
                </a:extLst>
              </p:cNvPr>
              <p:cNvSpPr txBox="1"/>
              <p:nvPr/>
            </p:nvSpPr>
            <p:spPr bwMode="auto">
              <a:xfrm>
                <a:off x="7086607" y="2931371"/>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85</a:t>
                </a:r>
              </a:p>
            </p:txBody>
          </p:sp>
          <p:sp>
            <p:nvSpPr>
              <p:cNvPr id="75" name="TextBox 74">
                <a:extLst>
                  <a:ext uri="{FF2B5EF4-FFF2-40B4-BE49-F238E27FC236}">
                    <a16:creationId xmlns:a16="http://schemas.microsoft.com/office/drawing/2014/main" id="{7EEBD5B1-8819-41FB-AB03-202DD4F35A90}"/>
                  </a:ext>
                </a:extLst>
              </p:cNvPr>
              <p:cNvSpPr txBox="1"/>
              <p:nvPr/>
            </p:nvSpPr>
            <p:spPr bwMode="auto">
              <a:xfrm>
                <a:off x="8050080" y="2765898"/>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91</a:t>
                </a:r>
              </a:p>
            </p:txBody>
          </p:sp>
          <p:sp>
            <p:nvSpPr>
              <p:cNvPr id="76" name="TextBox 75">
                <a:extLst>
                  <a:ext uri="{FF2B5EF4-FFF2-40B4-BE49-F238E27FC236}">
                    <a16:creationId xmlns:a16="http://schemas.microsoft.com/office/drawing/2014/main" id="{86FAA889-5141-4F09-8B2A-3D4B4D03AFD8}"/>
                  </a:ext>
                </a:extLst>
              </p:cNvPr>
              <p:cNvSpPr txBox="1"/>
              <p:nvPr/>
            </p:nvSpPr>
            <p:spPr bwMode="auto">
              <a:xfrm>
                <a:off x="8615485" y="2898656"/>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86</a:t>
                </a:r>
              </a:p>
            </p:txBody>
          </p:sp>
          <p:sp>
            <p:nvSpPr>
              <p:cNvPr id="77" name="TextBox 76">
                <a:extLst>
                  <a:ext uri="{FF2B5EF4-FFF2-40B4-BE49-F238E27FC236}">
                    <a16:creationId xmlns:a16="http://schemas.microsoft.com/office/drawing/2014/main" id="{82F592F6-2F8C-47C9-B634-2460B138C8CB}"/>
                  </a:ext>
                </a:extLst>
              </p:cNvPr>
              <p:cNvSpPr txBox="1"/>
              <p:nvPr/>
            </p:nvSpPr>
            <p:spPr bwMode="auto">
              <a:xfrm>
                <a:off x="9575901" y="2872232"/>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87</a:t>
                </a:r>
              </a:p>
            </p:txBody>
          </p:sp>
          <p:sp>
            <p:nvSpPr>
              <p:cNvPr id="78" name="TextBox 77">
                <a:extLst>
                  <a:ext uri="{FF2B5EF4-FFF2-40B4-BE49-F238E27FC236}">
                    <a16:creationId xmlns:a16="http://schemas.microsoft.com/office/drawing/2014/main" id="{8A95BC6D-E721-4C7E-AC06-1B2AA47A044B}"/>
                  </a:ext>
                </a:extLst>
              </p:cNvPr>
              <p:cNvSpPr txBox="1"/>
              <p:nvPr/>
            </p:nvSpPr>
            <p:spPr bwMode="auto">
              <a:xfrm>
                <a:off x="10129909" y="2918317"/>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85</a:t>
                </a:r>
              </a:p>
            </p:txBody>
          </p:sp>
          <p:cxnSp>
            <p:nvCxnSpPr>
              <p:cNvPr id="10" name="Straight Connector 9">
                <a:extLst>
                  <a:ext uri="{FF2B5EF4-FFF2-40B4-BE49-F238E27FC236}">
                    <a16:creationId xmlns:a16="http://schemas.microsoft.com/office/drawing/2014/main" id="{452C0A2A-7CA9-46F4-B287-CE4EB62096EE}"/>
                  </a:ext>
                </a:extLst>
              </p:cNvPr>
              <p:cNvCxnSpPr/>
              <p:nvPr/>
            </p:nvCxnSpPr>
            <p:spPr bwMode="auto">
              <a:xfrm>
                <a:off x="1778403" y="5618375"/>
                <a:ext cx="916632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C8BBEE4-0817-45F1-9FAC-9C402E992DD9}"/>
                  </a:ext>
                </a:extLst>
              </p:cNvPr>
              <p:cNvCxnSpPr/>
              <p:nvPr/>
            </p:nvCxnSpPr>
            <p:spPr bwMode="auto">
              <a:xfrm>
                <a:off x="1778403"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5057F2AF-BECA-417E-93CD-958A94E57553}"/>
                  </a:ext>
                </a:extLst>
              </p:cNvPr>
              <p:cNvCxnSpPr/>
              <p:nvPr/>
            </p:nvCxnSpPr>
            <p:spPr bwMode="auto">
              <a:xfrm>
                <a:off x="3305581"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AB4C4A9-07BE-4714-9B04-593D501FE30C}"/>
                  </a:ext>
                </a:extLst>
              </p:cNvPr>
              <p:cNvCxnSpPr/>
              <p:nvPr/>
            </p:nvCxnSpPr>
            <p:spPr bwMode="auto">
              <a:xfrm>
                <a:off x="4832759"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FE74BFE8-7F77-4CBC-A94B-40D3FC3BF961}"/>
                  </a:ext>
                </a:extLst>
              </p:cNvPr>
              <p:cNvCxnSpPr/>
              <p:nvPr/>
            </p:nvCxnSpPr>
            <p:spPr bwMode="auto">
              <a:xfrm>
                <a:off x="6359937"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C0712C23-91EA-47A2-BB26-F0B00AAFF580}"/>
                  </a:ext>
                </a:extLst>
              </p:cNvPr>
              <p:cNvCxnSpPr/>
              <p:nvPr/>
            </p:nvCxnSpPr>
            <p:spPr bwMode="auto">
              <a:xfrm>
                <a:off x="7887115"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E7C7A3B-4BB6-44CF-8A7F-E567A542D2E5}"/>
                  </a:ext>
                </a:extLst>
              </p:cNvPr>
              <p:cNvCxnSpPr/>
              <p:nvPr/>
            </p:nvCxnSpPr>
            <p:spPr bwMode="auto">
              <a:xfrm>
                <a:off x="9414293"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80BE3699-0821-48D7-9ECC-10842C2E9EDB}"/>
                  </a:ext>
                </a:extLst>
              </p:cNvPr>
              <p:cNvCxnSpPr/>
              <p:nvPr/>
            </p:nvCxnSpPr>
            <p:spPr bwMode="auto">
              <a:xfrm>
                <a:off x="10941468"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442987D9-5F08-45A2-848B-12002D059E0D}"/>
                  </a:ext>
                </a:extLst>
              </p:cNvPr>
              <p:cNvCxnSpPr/>
              <p:nvPr/>
            </p:nvCxnSpPr>
            <p:spPr bwMode="auto">
              <a:xfrm flipH="1">
                <a:off x="1702986" y="5618375"/>
                <a:ext cx="64008" cy="0"/>
              </a:xfrm>
              <a:prstGeom prst="line">
                <a:avLst/>
              </a:prstGeom>
              <a:noFill/>
              <a:ln w="28575" cap="flat" cmpd="sng" algn="ctr">
                <a:solidFill>
                  <a:schemeClr val="bg1"/>
                </a:solidFill>
                <a:prstDash val="solid"/>
                <a:round/>
                <a:headEnd type="none" w="med" len="med"/>
                <a:tailEnd type="none" w="med" len="med"/>
              </a:ln>
              <a:effectLst/>
            </p:spPr>
          </p:cxnSp>
        </p:grpSp>
        <p:sp>
          <p:nvSpPr>
            <p:cNvPr id="81" name="TextBox 2">
              <a:extLst>
                <a:ext uri="{FF2B5EF4-FFF2-40B4-BE49-F238E27FC236}">
                  <a16:creationId xmlns:a16="http://schemas.microsoft.com/office/drawing/2014/main" id="{AEA34008-6FDE-4808-A539-3F5F4F9FD128}"/>
                </a:ext>
              </a:extLst>
            </p:cNvPr>
            <p:cNvSpPr txBox="1">
              <a:spLocks noChangeArrowheads="1"/>
            </p:cNvSpPr>
            <p:nvPr/>
          </p:nvSpPr>
          <p:spPr bwMode="auto">
            <a:xfrm rot="16200000">
              <a:off x="-869039" y="3724737"/>
              <a:ext cx="3022673"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HIV-1 RNA &lt;20 c/mL</a:t>
              </a:r>
              <a:r>
                <a:rPr kumimoji="0" lang="en-US"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p>
          </p:txBody>
        </p:sp>
        <p:sp>
          <p:nvSpPr>
            <p:cNvPr id="83" name="TextBox 82">
              <a:extLst>
                <a:ext uri="{FF2B5EF4-FFF2-40B4-BE49-F238E27FC236}">
                  <a16:creationId xmlns:a16="http://schemas.microsoft.com/office/drawing/2014/main" id="{E7AA1CCC-A7D6-4F8E-A90A-0EFC3CADCA34}"/>
                </a:ext>
              </a:extLst>
            </p:cNvPr>
            <p:cNvSpPr txBox="1"/>
            <p:nvPr/>
          </p:nvSpPr>
          <p:spPr>
            <a:xfrm>
              <a:off x="1400034"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257/</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284</a:t>
              </a:r>
            </a:p>
          </p:txBody>
        </p:sp>
        <p:sp>
          <p:nvSpPr>
            <p:cNvPr id="84" name="TextBox 83">
              <a:extLst>
                <a:ext uri="{FF2B5EF4-FFF2-40B4-BE49-F238E27FC236}">
                  <a16:creationId xmlns:a16="http://schemas.microsoft.com/office/drawing/2014/main" id="{6418BA43-BC5C-43F3-8283-4480D64DC694}"/>
                </a:ext>
              </a:extLst>
            </p:cNvPr>
            <p:cNvSpPr txBox="1"/>
            <p:nvPr/>
          </p:nvSpPr>
          <p:spPr>
            <a:xfrm>
              <a:off x="2052843"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241/</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281</a:t>
              </a:r>
            </a:p>
          </p:txBody>
        </p:sp>
        <p:sp>
          <p:nvSpPr>
            <p:cNvPr id="85" name="TextBox 11">
              <a:extLst>
                <a:ext uri="{FF2B5EF4-FFF2-40B4-BE49-F238E27FC236}">
                  <a16:creationId xmlns:a16="http://schemas.microsoft.com/office/drawing/2014/main" id="{23E18C40-0781-46B1-974B-C471E4F1389B}"/>
                </a:ext>
              </a:extLst>
            </p:cNvPr>
            <p:cNvSpPr txBox="1">
              <a:spLocks noChangeArrowheads="1"/>
            </p:cNvSpPr>
            <p:nvPr/>
          </p:nvSpPr>
          <p:spPr bwMode="auto">
            <a:xfrm>
              <a:off x="1404708" y="4173879"/>
              <a:ext cx="822404"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n/N =</a:t>
              </a:r>
            </a:p>
          </p:txBody>
        </p:sp>
        <p:sp>
          <p:nvSpPr>
            <p:cNvPr id="86" name="TextBox 85">
              <a:extLst>
                <a:ext uri="{FF2B5EF4-FFF2-40B4-BE49-F238E27FC236}">
                  <a16:creationId xmlns:a16="http://schemas.microsoft.com/office/drawing/2014/main" id="{2C768151-A161-4203-A17B-580DB89FE3AE}"/>
                </a:ext>
              </a:extLst>
            </p:cNvPr>
            <p:cNvSpPr txBox="1"/>
            <p:nvPr/>
          </p:nvSpPr>
          <p:spPr>
            <a:xfrm>
              <a:off x="3082656"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15/</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16</a:t>
              </a:r>
            </a:p>
          </p:txBody>
        </p:sp>
        <p:sp>
          <p:nvSpPr>
            <p:cNvPr id="87" name="TextBox 86">
              <a:extLst>
                <a:ext uri="{FF2B5EF4-FFF2-40B4-BE49-F238E27FC236}">
                  <a16:creationId xmlns:a16="http://schemas.microsoft.com/office/drawing/2014/main" id="{C67C5BD1-B998-4FED-9E26-BE0DE3B28641}"/>
                </a:ext>
              </a:extLst>
            </p:cNvPr>
            <p:cNvSpPr txBox="1"/>
            <p:nvPr/>
          </p:nvSpPr>
          <p:spPr>
            <a:xfrm>
              <a:off x="3708169"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13/</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14</a:t>
              </a:r>
            </a:p>
          </p:txBody>
        </p:sp>
        <p:sp>
          <p:nvSpPr>
            <p:cNvPr id="88" name="TextBox 87">
              <a:extLst>
                <a:ext uri="{FF2B5EF4-FFF2-40B4-BE49-F238E27FC236}">
                  <a16:creationId xmlns:a16="http://schemas.microsoft.com/office/drawing/2014/main" id="{B81DD1C0-1664-4BB4-9597-527DC4BB59FD}"/>
                </a:ext>
              </a:extLst>
            </p:cNvPr>
            <p:cNvSpPr txBox="1"/>
            <p:nvPr/>
          </p:nvSpPr>
          <p:spPr>
            <a:xfrm>
              <a:off x="4741354"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48/</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55</a:t>
              </a:r>
            </a:p>
          </p:txBody>
        </p:sp>
        <p:sp>
          <p:nvSpPr>
            <p:cNvPr id="89" name="TextBox 88">
              <a:extLst>
                <a:ext uri="{FF2B5EF4-FFF2-40B4-BE49-F238E27FC236}">
                  <a16:creationId xmlns:a16="http://schemas.microsoft.com/office/drawing/2014/main" id="{B8B7B8AA-F407-4747-A875-FDC12CAD7CF2}"/>
                </a:ext>
              </a:extLst>
            </p:cNvPr>
            <p:cNvSpPr txBox="1"/>
            <p:nvPr/>
          </p:nvSpPr>
          <p:spPr>
            <a:xfrm>
              <a:off x="5366867"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46/</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53</a:t>
              </a:r>
            </a:p>
          </p:txBody>
        </p:sp>
        <p:sp>
          <p:nvSpPr>
            <p:cNvPr id="90" name="TextBox 89">
              <a:extLst>
                <a:ext uri="{FF2B5EF4-FFF2-40B4-BE49-F238E27FC236}">
                  <a16:creationId xmlns:a16="http://schemas.microsoft.com/office/drawing/2014/main" id="{2D134702-600F-4461-8BBA-1FBC30CA5532}"/>
                </a:ext>
              </a:extLst>
            </p:cNvPr>
            <p:cNvSpPr txBox="1"/>
            <p:nvPr/>
          </p:nvSpPr>
          <p:spPr>
            <a:xfrm>
              <a:off x="6383832"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194/</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213</a:t>
              </a:r>
            </a:p>
          </p:txBody>
        </p:sp>
        <p:sp>
          <p:nvSpPr>
            <p:cNvPr id="91" name="TextBox 90">
              <a:extLst>
                <a:ext uri="{FF2B5EF4-FFF2-40B4-BE49-F238E27FC236}">
                  <a16:creationId xmlns:a16="http://schemas.microsoft.com/office/drawing/2014/main" id="{25ABC022-B7A0-4138-B01A-63EEEC34F8FA}"/>
                </a:ext>
              </a:extLst>
            </p:cNvPr>
            <p:cNvSpPr txBox="1"/>
            <p:nvPr/>
          </p:nvSpPr>
          <p:spPr>
            <a:xfrm>
              <a:off x="7009345"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182/</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214</a:t>
              </a:r>
            </a:p>
          </p:txBody>
        </p:sp>
        <p:sp>
          <p:nvSpPr>
            <p:cNvPr id="92" name="TextBox 91">
              <a:extLst>
                <a:ext uri="{FF2B5EF4-FFF2-40B4-BE49-F238E27FC236}">
                  <a16:creationId xmlns:a16="http://schemas.microsoft.com/office/drawing/2014/main" id="{31D49AEC-9557-4ED0-8267-25278FFDB99E}"/>
                </a:ext>
              </a:extLst>
            </p:cNvPr>
            <p:cNvSpPr txBox="1"/>
            <p:nvPr/>
          </p:nvSpPr>
          <p:spPr>
            <a:xfrm>
              <a:off x="8036054"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216/</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237</a:t>
              </a:r>
            </a:p>
          </p:txBody>
        </p:sp>
        <p:sp>
          <p:nvSpPr>
            <p:cNvPr id="93" name="TextBox 92">
              <a:extLst>
                <a:ext uri="{FF2B5EF4-FFF2-40B4-BE49-F238E27FC236}">
                  <a16:creationId xmlns:a16="http://schemas.microsoft.com/office/drawing/2014/main" id="{23C88A0E-BD31-4A76-B974-E45C8D73CAC1}"/>
                </a:ext>
              </a:extLst>
            </p:cNvPr>
            <p:cNvSpPr txBox="1"/>
            <p:nvPr/>
          </p:nvSpPr>
          <p:spPr>
            <a:xfrm>
              <a:off x="8675215"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212/</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247</a:t>
              </a:r>
            </a:p>
          </p:txBody>
        </p:sp>
        <p:sp>
          <p:nvSpPr>
            <p:cNvPr id="94" name="TextBox 93">
              <a:extLst>
                <a:ext uri="{FF2B5EF4-FFF2-40B4-BE49-F238E27FC236}">
                  <a16:creationId xmlns:a16="http://schemas.microsoft.com/office/drawing/2014/main" id="{7609D5F8-319D-4D7C-97E3-35F163506E56}"/>
                </a:ext>
              </a:extLst>
            </p:cNvPr>
            <p:cNvSpPr txBox="1"/>
            <p:nvPr/>
          </p:nvSpPr>
          <p:spPr>
            <a:xfrm>
              <a:off x="9686829"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41/</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47</a:t>
              </a:r>
            </a:p>
          </p:txBody>
        </p:sp>
        <p:sp>
          <p:nvSpPr>
            <p:cNvPr id="95" name="TextBox 94">
              <a:extLst>
                <a:ext uri="{FF2B5EF4-FFF2-40B4-BE49-F238E27FC236}">
                  <a16:creationId xmlns:a16="http://schemas.microsoft.com/office/drawing/2014/main" id="{005684E3-8B8C-4FCD-B027-812794AF51BD}"/>
                </a:ext>
              </a:extLst>
            </p:cNvPr>
            <p:cNvSpPr txBox="1"/>
            <p:nvPr/>
          </p:nvSpPr>
          <p:spPr>
            <a:xfrm>
              <a:off x="10325990"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29/</a:t>
              </a:r>
              <a:b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34</a:t>
              </a:r>
            </a:p>
          </p:txBody>
        </p:sp>
      </p:grpSp>
      <p:grpSp>
        <p:nvGrpSpPr>
          <p:cNvPr id="96" name="Group 95">
            <a:extLst>
              <a:ext uri="{FF2B5EF4-FFF2-40B4-BE49-F238E27FC236}">
                <a16:creationId xmlns:a16="http://schemas.microsoft.com/office/drawing/2014/main" id="{D4174ABB-F8EF-462B-BDF2-BE2CEE3B8D0A}"/>
              </a:ext>
            </a:extLst>
          </p:cNvPr>
          <p:cNvGrpSpPr/>
          <p:nvPr/>
        </p:nvGrpSpPr>
        <p:grpSpPr>
          <a:xfrm>
            <a:off x="9398028" y="6286568"/>
            <a:ext cx="2488502" cy="379959"/>
            <a:chOff x="9392911" y="6282877"/>
            <a:chExt cx="2488502" cy="379959"/>
          </a:xfrm>
        </p:grpSpPr>
        <p:pic>
          <p:nvPicPr>
            <p:cNvPr id="97" name="Picture 96" descr="A picture containing text, ax, wheel&#10;&#10;Description automatically generated">
              <a:extLst>
                <a:ext uri="{FF2B5EF4-FFF2-40B4-BE49-F238E27FC236}">
                  <a16:creationId xmlns:a16="http://schemas.microsoft.com/office/drawing/2014/main" id="{713366C2-76A2-4860-AA1B-3DEB129E7F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82877"/>
              <a:ext cx="569914" cy="187003"/>
            </a:xfrm>
            <a:prstGeom prst="rect">
              <a:avLst/>
            </a:prstGeom>
          </p:spPr>
        </p:pic>
        <p:sp>
          <p:nvSpPr>
            <p:cNvPr id="98" name="Rectangle 8">
              <a:extLst>
                <a:ext uri="{FF2B5EF4-FFF2-40B4-BE49-F238E27FC236}">
                  <a16:creationId xmlns:a16="http://schemas.microsoft.com/office/drawing/2014/main" id="{08339FD8-CA2C-4C0F-A154-ADD0D061921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845411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5A54-C1FE-FC08-7D63-85358B8A7CF7}"/>
              </a:ext>
            </a:extLst>
          </p:cNvPr>
          <p:cNvSpPr>
            <a:spLocks noGrp="1"/>
          </p:cNvSpPr>
          <p:nvPr>
            <p:ph type="title"/>
          </p:nvPr>
        </p:nvSpPr>
        <p:spPr/>
        <p:txBody>
          <a:bodyPr/>
          <a:lstStyle/>
          <a:p>
            <a:r>
              <a:rPr lang="en-US" dirty="0"/>
              <a:t>Key Points on Switching with Virologic Suppression and</a:t>
            </a:r>
            <a:br>
              <a:rPr lang="en-US" dirty="0"/>
            </a:br>
            <a:r>
              <a:rPr lang="en-US" dirty="0"/>
              <a:t> Underlying Resistance</a:t>
            </a:r>
          </a:p>
        </p:txBody>
      </p:sp>
      <p:sp>
        <p:nvSpPr>
          <p:cNvPr id="3" name="Content Placeholder 2">
            <a:extLst>
              <a:ext uri="{FF2B5EF4-FFF2-40B4-BE49-F238E27FC236}">
                <a16:creationId xmlns:a16="http://schemas.microsoft.com/office/drawing/2014/main" id="{0EF5925F-566F-2636-B17B-E4BC454AA4C5}"/>
              </a:ext>
            </a:extLst>
          </p:cNvPr>
          <p:cNvSpPr>
            <a:spLocks noGrp="1"/>
          </p:cNvSpPr>
          <p:nvPr>
            <p:ph idx="1"/>
          </p:nvPr>
        </p:nvSpPr>
        <p:spPr/>
        <p:txBody>
          <a:bodyPr/>
          <a:lstStyle/>
          <a:p>
            <a:r>
              <a:rPr lang="en-US" dirty="0"/>
              <a:t>There are many reasons to consider modifying therapy in virologically suppressed individuals</a:t>
            </a:r>
          </a:p>
          <a:p>
            <a:r>
              <a:rPr lang="en-US" dirty="0"/>
              <a:t>Prior to switch, careful consideration must be given to presence of documented or inferred underlying drug resistance </a:t>
            </a:r>
          </a:p>
          <a:p>
            <a:r>
              <a:rPr lang="en-US" dirty="0"/>
              <a:t>There are increasing data showing that virologic suppression can be maintained when simplifying to a regimen with a high genetic barrier to resistance (eg, second-generation INSTIs), even when there is underlying NRTI resistance.</a:t>
            </a:r>
          </a:p>
        </p:txBody>
      </p:sp>
    </p:spTree>
    <p:extLst>
      <p:ext uri="{BB962C8B-B14F-4D97-AF65-F5344CB8AC3E}">
        <p14:creationId xmlns:p14="http://schemas.microsoft.com/office/powerpoint/2010/main" val="147241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Activities on</a:t>
            </a:r>
            <a:br>
              <a:rPr lang="en-US" altLang="en-US" sz="4000" dirty="0"/>
            </a:br>
            <a:r>
              <a:rPr lang="en-US" altLang="en-US" sz="4000" dirty="0"/>
              <a:t>Optimizing Antiretroviral Therapy in Heavily Treatment–Experienced Patients</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a:xfrm>
            <a:off x="609759" y="2248740"/>
            <a:ext cx="10872444" cy="2252453"/>
          </a:xfrm>
        </p:spPr>
        <p:txBody>
          <a:bodyPr rtlCol="0">
            <a:normAutofit/>
          </a:bodyPr>
          <a:lstStyle/>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Foundational Module</a:t>
            </a:r>
          </a:p>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Vlogs and podcasts </a:t>
            </a:r>
            <a:r>
              <a:rPr kumimoji="0" lang="en-US" sz="28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with expert faculty</a:t>
            </a:r>
            <a:endPar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ClinicalThought commentaries </a:t>
            </a:r>
            <a:r>
              <a:rPr kumimoji="0" lang="en-US" sz="28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from healthcare professionals</a:t>
            </a:r>
          </a:p>
        </p:txBody>
      </p:sp>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pPr marL="342900" marR="0" lvl="0" indent="-342900" algn="l" defTabSz="914400" rtl="0" eaLnBrk="1" fontAlgn="base" latinLnBrk="0" hangingPunct="1">
              <a:lnSpc>
                <a:spcPct val="90000"/>
              </a:lnSpc>
              <a:spcBef>
                <a:spcPts val="1000"/>
              </a:spcBef>
              <a:spcAft>
                <a:spcPts val="700"/>
              </a:spcAft>
              <a:buClr>
                <a:srgbClr val="000000"/>
              </a:buClr>
              <a:buSzTx/>
              <a:buFontTx/>
              <a:buNone/>
              <a:tabLst/>
              <a:defRPr/>
            </a:pPr>
            <a:r>
              <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3"/>
              </a:rPr>
              <a:t>clinicaloptions.com/</a:t>
            </a:r>
            <a:r>
              <a:rPr kumimoji="0" lang="en-US" sz="2800" b="1" i="0" u="sng"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3"/>
              </a:rPr>
              <a:t>hiv</a:t>
            </a:r>
            <a:endParaRPr kumimoji="0" lang="en-US" sz="2800" b="1" i="0" u="sng" strike="noStrike" kern="0" cap="none" spc="0" normalizeH="0" baseline="0" noProof="0" dirty="0">
              <a:ln>
                <a:noFill/>
              </a:ln>
              <a:solidFill>
                <a:srgbClr val="E1471D"/>
              </a:solidFill>
              <a:effectLst/>
              <a:uLnTx/>
              <a:uFillTx/>
              <a:latin typeface="Calibri" panose="020F0502020204030204" pitchFamily="34" charset="0"/>
              <a:ea typeface="+mn-ea"/>
              <a:cs typeface="+mn-cs"/>
            </a:endParaRP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34">
            <a:extLst>
              <a:ext uri="{FF2B5EF4-FFF2-40B4-BE49-F238E27FC236}">
                <a16:creationId xmlns:a16="http://schemas.microsoft.com/office/drawing/2014/main" id="{74E8211D-67AC-4AFF-8716-BBDDAEF55F93}"/>
              </a:ext>
            </a:extLst>
          </p:cNvPr>
          <p:cNvSpPr>
            <a:spLocks noChangeShapeType="1"/>
          </p:cNvSpPr>
          <p:nvPr/>
        </p:nvSpPr>
        <p:spPr bwMode="blackWhite">
          <a:xfrm>
            <a:off x="4600740" y="2094714"/>
            <a:ext cx="0" cy="485775"/>
          </a:xfrm>
          <a:prstGeom prst="line">
            <a:avLst/>
          </a:prstGeom>
          <a:ln w="38100">
            <a:headEnd/>
            <a:tailEnd type="triangle" w="med" len="med"/>
          </a:ln>
        </p:spPr>
        <p:style>
          <a:lnRef idx="1">
            <a:schemeClr val="accent3"/>
          </a:lnRef>
          <a:fillRef idx="0">
            <a:schemeClr val="accent3"/>
          </a:fillRef>
          <a:effectRef idx="0">
            <a:schemeClr val="accent3"/>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8" name="Line 34"/>
          <p:cNvSpPr>
            <a:spLocks noChangeShapeType="1"/>
          </p:cNvSpPr>
          <p:nvPr/>
        </p:nvSpPr>
        <p:spPr bwMode="blackWhite">
          <a:xfrm>
            <a:off x="5541645" y="4600576"/>
            <a:ext cx="0" cy="485775"/>
          </a:xfrm>
          <a:prstGeom prst="line">
            <a:avLst/>
          </a:prstGeom>
          <a:ln w="28575">
            <a:solidFill>
              <a:schemeClr val="accent3"/>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46" name="Freeform 2"/>
          <p:cNvSpPr>
            <a:spLocks/>
          </p:cNvSpPr>
          <p:nvPr/>
        </p:nvSpPr>
        <p:spPr bwMode="blackWhite">
          <a:xfrm>
            <a:off x="2073276" y="4664076"/>
            <a:ext cx="8118475" cy="1584325"/>
          </a:xfrm>
          <a:custGeom>
            <a:avLst/>
            <a:gdLst>
              <a:gd name="T0" fmla="*/ 0 w 5270"/>
              <a:gd name="T1" fmla="*/ 436563 h 998"/>
              <a:gd name="T2" fmla="*/ 6930744 w 5270"/>
              <a:gd name="T3" fmla="*/ 447675 h 998"/>
              <a:gd name="T4" fmla="*/ 6930744 w 5270"/>
              <a:gd name="T5" fmla="*/ 0 h 998"/>
              <a:gd name="T6" fmla="*/ 8118475 w 5270"/>
              <a:gd name="T7" fmla="*/ 776288 h 998"/>
              <a:gd name="T8" fmla="*/ 6930744 w 5270"/>
              <a:gd name="T9" fmla="*/ 1584325 h 998"/>
              <a:gd name="T10" fmla="*/ 6939987 w 5270"/>
              <a:gd name="T11" fmla="*/ 1177925 h 998"/>
              <a:gd name="T12" fmla="*/ 0 w 5270"/>
              <a:gd name="T13" fmla="*/ 1168400 h 998"/>
              <a:gd name="T14" fmla="*/ 0 w 5270"/>
              <a:gd name="T15" fmla="*/ 436563 h 998"/>
              <a:gd name="T16" fmla="*/ 0 60000 65536"/>
              <a:gd name="T17" fmla="*/ 0 60000 65536"/>
              <a:gd name="T18" fmla="*/ 0 60000 65536"/>
              <a:gd name="T19" fmla="*/ 0 60000 65536"/>
              <a:gd name="T20" fmla="*/ 0 60000 65536"/>
              <a:gd name="T21" fmla="*/ 0 60000 65536"/>
              <a:gd name="T22" fmla="*/ 0 60000 65536"/>
              <a:gd name="T23" fmla="*/ 0 60000 65536"/>
              <a:gd name="T24" fmla="*/ 0 w 5270"/>
              <a:gd name="T25" fmla="*/ 0 h 998"/>
              <a:gd name="T26" fmla="*/ 5270 w 5270"/>
              <a:gd name="T27" fmla="*/ 998 h 9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70" h="998">
                <a:moveTo>
                  <a:pt x="0" y="275"/>
                </a:moveTo>
                <a:lnTo>
                  <a:pt x="4499" y="282"/>
                </a:lnTo>
                <a:lnTo>
                  <a:pt x="4499" y="0"/>
                </a:lnTo>
                <a:lnTo>
                  <a:pt x="5270" y="489"/>
                </a:lnTo>
                <a:lnTo>
                  <a:pt x="4499" y="998"/>
                </a:lnTo>
                <a:lnTo>
                  <a:pt x="4505" y="742"/>
                </a:lnTo>
                <a:lnTo>
                  <a:pt x="0" y="736"/>
                </a:lnTo>
                <a:lnTo>
                  <a:pt x="0" y="275"/>
                </a:lnTo>
                <a:close/>
              </a:path>
            </a:pathLst>
          </a:custGeom>
          <a:solidFill>
            <a:schemeClr val="accent5"/>
          </a:solidFill>
          <a:ln w="952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34147" name="Rectangle 3"/>
          <p:cNvSpPr>
            <a:spLocks noChangeArrowheads="1"/>
          </p:cNvSpPr>
          <p:nvPr/>
        </p:nvSpPr>
        <p:spPr bwMode="blackWhite">
          <a:xfrm>
            <a:off x="4927284" y="5257801"/>
            <a:ext cx="112712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Mid</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1990s</a:t>
            </a:r>
          </a:p>
        </p:txBody>
      </p:sp>
      <p:sp>
        <p:nvSpPr>
          <p:cNvPr id="134148" name="Rectangle 4"/>
          <p:cNvSpPr>
            <a:spLocks noChangeArrowheads="1"/>
          </p:cNvSpPr>
          <p:nvPr/>
        </p:nvSpPr>
        <p:spPr bwMode="blackWhite">
          <a:xfrm>
            <a:off x="8024496" y="5257801"/>
            <a:ext cx="1116013"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Late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2000s</a:t>
            </a:r>
          </a:p>
        </p:txBody>
      </p:sp>
      <p:sp>
        <p:nvSpPr>
          <p:cNvPr id="134149" name="Rectangle 5"/>
          <p:cNvSpPr>
            <a:spLocks noChangeArrowheads="1"/>
          </p:cNvSpPr>
          <p:nvPr/>
        </p:nvSpPr>
        <p:spPr bwMode="blackWhite">
          <a:xfrm>
            <a:off x="7040245" y="5257801"/>
            <a:ext cx="984250"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Early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2000s</a:t>
            </a:r>
          </a:p>
        </p:txBody>
      </p:sp>
      <p:sp>
        <p:nvSpPr>
          <p:cNvPr id="134150" name="Rectangle 6"/>
          <p:cNvSpPr>
            <a:spLocks noChangeArrowheads="1"/>
          </p:cNvSpPr>
          <p:nvPr/>
        </p:nvSpPr>
        <p:spPr bwMode="blackWhite">
          <a:xfrm>
            <a:off x="6054409" y="5257801"/>
            <a:ext cx="985837"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Late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1990s</a:t>
            </a:r>
          </a:p>
        </p:txBody>
      </p:sp>
      <p:sp>
        <p:nvSpPr>
          <p:cNvPr id="134151" name="Rectangle 7"/>
          <p:cNvSpPr>
            <a:spLocks noChangeArrowheads="1"/>
          </p:cNvSpPr>
          <p:nvPr/>
        </p:nvSpPr>
        <p:spPr bwMode="blackWhite">
          <a:xfrm>
            <a:off x="4022409" y="5257801"/>
            <a:ext cx="90487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Early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1990s</a:t>
            </a:r>
          </a:p>
        </p:txBody>
      </p:sp>
      <p:sp>
        <p:nvSpPr>
          <p:cNvPr id="134152" name="Rectangle 8"/>
          <p:cNvSpPr>
            <a:spLocks noChangeArrowheads="1"/>
          </p:cNvSpPr>
          <p:nvPr/>
        </p:nvSpPr>
        <p:spPr bwMode="blackWhite">
          <a:xfrm>
            <a:off x="3066734" y="5257801"/>
            <a:ext cx="95567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Late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1980s</a:t>
            </a:r>
          </a:p>
        </p:txBody>
      </p:sp>
      <p:sp>
        <p:nvSpPr>
          <p:cNvPr id="134153" name="Rectangle 9"/>
          <p:cNvSpPr>
            <a:spLocks noChangeArrowheads="1"/>
          </p:cNvSpPr>
          <p:nvPr/>
        </p:nvSpPr>
        <p:spPr bwMode="blackWhite">
          <a:xfrm>
            <a:off x="2130109" y="5257801"/>
            <a:ext cx="93662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Early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1980s</a:t>
            </a:r>
          </a:p>
        </p:txBody>
      </p:sp>
      <p:sp>
        <p:nvSpPr>
          <p:cNvPr id="134155" name="Line 11"/>
          <p:cNvSpPr>
            <a:spLocks noChangeShapeType="1"/>
          </p:cNvSpPr>
          <p:nvPr/>
        </p:nvSpPr>
        <p:spPr bwMode="blackWhite">
          <a:xfrm>
            <a:off x="3066733" y="5257801"/>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56" name="Line 12"/>
          <p:cNvSpPr>
            <a:spLocks noChangeShapeType="1"/>
          </p:cNvSpPr>
          <p:nvPr/>
        </p:nvSpPr>
        <p:spPr bwMode="blackWhite">
          <a:xfrm>
            <a:off x="4022408" y="5257801"/>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57" name="Line 13"/>
          <p:cNvSpPr>
            <a:spLocks noChangeShapeType="1"/>
          </p:cNvSpPr>
          <p:nvPr/>
        </p:nvSpPr>
        <p:spPr bwMode="blackWhite">
          <a:xfrm>
            <a:off x="4927283" y="5257801"/>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58" name="Line 14"/>
          <p:cNvSpPr>
            <a:spLocks noChangeShapeType="1"/>
          </p:cNvSpPr>
          <p:nvPr/>
        </p:nvSpPr>
        <p:spPr bwMode="blackWhite">
          <a:xfrm>
            <a:off x="7040245" y="5257801"/>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0" name="Line 16"/>
          <p:cNvSpPr>
            <a:spLocks noChangeShapeType="1"/>
          </p:cNvSpPr>
          <p:nvPr/>
        </p:nvSpPr>
        <p:spPr bwMode="blackWhite">
          <a:xfrm>
            <a:off x="8024495" y="5257801"/>
            <a:ext cx="0" cy="390525"/>
          </a:xfrm>
          <a:prstGeom prst="line">
            <a:avLst/>
          </a:prstGeom>
          <a:noFill/>
          <a:ln w="28575">
            <a:solidFill>
              <a:srgbClr val="000000"/>
            </a:solidFill>
            <a:round/>
            <a:headEnd/>
            <a:tailEnd/>
          </a:ln>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1" name="Line 17"/>
          <p:cNvSpPr>
            <a:spLocks noChangeShapeType="1"/>
          </p:cNvSpPr>
          <p:nvPr/>
        </p:nvSpPr>
        <p:spPr bwMode="blackWhite">
          <a:xfrm>
            <a:off x="6054408" y="5257801"/>
            <a:ext cx="0" cy="390525"/>
          </a:xfrm>
          <a:prstGeom prst="line">
            <a:avLst/>
          </a:prstGeom>
          <a:noFill/>
          <a:ln w="28575">
            <a:solidFill>
              <a:srgbClr val="000000"/>
            </a:solidFill>
            <a:round/>
            <a:headEnd/>
            <a:tailEnd/>
          </a:ln>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2" name="Text Box 18"/>
          <p:cNvSpPr txBox="1">
            <a:spLocks noChangeArrowheads="1"/>
          </p:cNvSpPr>
          <p:nvPr/>
        </p:nvSpPr>
        <p:spPr bwMode="blackWhite">
          <a:xfrm>
            <a:off x="2123758" y="3059113"/>
            <a:ext cx="800100" cy="627062"/>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No </a:t>
            </a:r>
            <a:b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b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ART</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63" name="Line 19"/>
          <p:cNvSpPr>
            <a:spLocks noChangeShapeType="1"/>
          </p:cNvSpPr>
          <p:nvPr/>
        </p:nvSpPr>
        <p:spPr bwMode="blackWhite">
          <a:xfrm flipH="1">
            <a:off x="8950008" y="4567239"/>
            <a:ext cx="0" cy="541337"/>
          </a:xfrm>
          <a:prstGeom prst="line">
            <a:avLst/>
          </a:prstGeom>
          <a:noFill/>
          <a:ln w="12700">
            <a:noFill/>
            <a:prstDash val="lgDashDotDot"/>
            <a:round/>
            <a:headEnd/>
            <a:tailEnd type="triangl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64" name="Line 20"/>
          <p:cNvSpPr>
            <a:spLocks noChangeShapeType="1"/>
          </p:cNvSpPr>
          <p:nvPr/>
        </p:nvSpPr>
        <p:spPr bwMode="blackWhite">
          <a:xfrm>
            <a:off x="2404745" y="5111750"/>
            <a:ext cx="882650"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5" name="Line 21"/>
          <p:cNvSpPr>
            <a:spLocks noChangeShapeType="1"/>
          </p:cNvSpPr>
          <p:nvPr/>
        </p:nvSpPr>
        <p:spPr bwMode="blackWhite">
          <a:xfrm>
            <a:off x="3287396" y="5111750"/>
            <a:ext cx="900113"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6" name="Line 22"/>
          <p:cNvSpPr>
            <a:spLocks noChangeShapeType="1"/>
          </p:cNvSpPr>
          <p:nvPr/>
        </p:nvSpPr>
        <p:spPr bwMode="blackWhite">
          <a:xfrm>
            <a:off x="4187509" y="5111750"/>
            <a:ext cx="852487"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7" name="Line 23"/>
          <p:cNvSpPr>
            <a:spLocks noChangeShapeType="1"/>
          </p:cNvSpPr>
          <p:nvPr/>
        </p:nvSpPr>
        <p:spPr bwMode="blackWhite">
          <a:xfrm>
            <a:off x="5039995" y="5111750"/>
            <a:ext cx="1989138"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8" name="Line 24"/>
          <p:cNvSpPr>
            <a:spLocks noChangeShapeType="1"/>
          </p:cNvSpPr>
          <p:nvPr/>
        </p:nvSpPr>
        <p:spPr bwMode="blackWhite">
          <a:xfrm>
            <a:off x="7029133" y="5111750"/>
            <a:ext cx="1979612"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9" name="Text Box 25"/>
          <p:cNvSpPr txBox="1">
            <a:spLocks noChangeArrowheads="1"/>
          </p:cNvSpPr>
          <p:nvPr/>
        </p:nvSpPr>
        <p:spPr bwMode="blackWhite">
          <a:xfrm>
            <a:off x="3120708" y="3556001"/>
            <a:ext cx="1046162" cy="835025"/>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ZDV mono-therapy</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0" name="Text Box 26"/>
          <p:cNvSpPr txBox="1">
            <a:spLocks noChangeArrowheads="1"/>
          </p:cNvSpPr>
          <p:nvPr/>
        </p:nvSpPr>
        <p:spPr bwMode="blackWhite">
          <a:xfrm>
            <a:off x="3450908" y="2570164"/>
            <a:ext cx="2241550" cy="835025"/>
          </a:xfrm>
          <a:prstGeom prst="rect">
            <a:avLst/>
          </a:prstGeom>
          <a:solidFill>
            <a:schemeClr val="accent3"/>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Sequential NRTI monotherapy and </a:t>
            </a:r>
            <a:b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b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dual-NRTI therapy</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1" name="Text Box 27"/>
          <p:cNvSpPr txBox="1">
            <a:spLocks noChangeArrowheads="1"/>
          </p:cNvSpPr>
          <p:nvPr/>
        </p:nvSpPr>
        <p:spPr bwMode="blackWhite">
          <a:xfrm>
            <a:off x="4520882" y="3478502"/>
            <a:ext cx="2103120" cy="1371600"/>
          </a:xfrm>
          <a:prstGeom prst="rect">
            <a:avLst/>
          </a:prstGeom>
          <a:solidFill>
            <a:schemeClr val="accent3"/>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Sequential monotherapy </a:t>
            </a:r>
            <a:b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b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with unboosted PIs and NNRTIs without active NRTIs</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3" name="Text Box 29"/>
          <p:cNvSpPr txBox="1">
            <a:spLocks noChangeArrowheads="1"/>
          </p:cNvSpPr>
          <p:nvPr/>
        </p:nvSpPr>
        <p:spPr bwMode="blackWhite">
          <a:xfrm>
            <a:off x="6935471" y="3765551"/>
            <a:ext cx="1044575" cy="835025"/>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Deferral of therapy</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5" name="Line 31"/>
          <p:cNvSpPr>
            <a:spLocks noChangeShapeType="1"/>
          </p:cNvSpPr>
          <p:nvPr/>
        </p:nvSpPr>
        <p:spPr bwMode="blackWhite">
          <a:xfrm>
            <a:off x="2614295" y="3695700"/>
            <a:ext cx="0" cy="1390650"/>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6" name="Line 32"/>
          <p:cNvSpPr>
            <a:spLocks noChangeShapeType="1"/>
          </p:cNvSpPr>
          <p:nvPr/>
        </p:nvSpPr>
        <p:spPr bwMode="blackWhite">
          <a:xfrm>
            <a:off x="3728720" y="4391026"/>
            <a:ext cx="0" cy="69532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7" name="Line 33"/>
          <p:cNvSpPr>
            <a:spLocks noChangeShapeType="1"/>
          </p:cNvSpPr>
          <p:nvPr/>
        </p:nvSpPr>
        <p:spPr bwMode="blackWhite">
          <a:xfrm>
            <a:off x="4425633" y="3416300"/>
            <a:ext cx="0" cy="1670050"/>
          </a:xfrm>
          <a:prstGeom prst="line">
            <a:avLst/>
          </a:prstGeom>
          <a:ln w="28575">
            <a:solidFill>
              <a:schemeClr val="accent3"/>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9" name="Line 35"/>
          <p:cNvSpPr>
            <a:spLocks noChangeShapeType="1"/>
          </p:cNvSpPr>
          <p:nvPr/>
        </p:nvSpPr>
        <p:spPr bwMode="blackWhite">
          <a:xfrm>
            <a:off x="6656070" y="3441699"/>
            <a:ext cx="0" cy="1645920"/>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80" name="Line 36"/>
          <p:cNvSpPr>
            <a:spLocks noChangeShapeType="1"/>
          </p:cNvSpPr>
          <p:nvPr/>
        </p:nvSpPr>
        <p:spPr bwMode="blackWhite">
          <a:xfrm>
            <a:off x="7492683" y="4600576"/>
            <a:ext cx="0" cy="48577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81" name="Line 37"/>
          <p:cNvSpPr>
            <a:spLocks noChangeShapeType="1"/>
          </p:cNvSpPr>
          <p:nvPr/>
        </p:nvSpPr>
        <p:spPr bwMode="blackWhite">
          <a:xfrm>
            <a:off x="8618220" y="4343401"/>
            <a:ext cx="0" cy="76517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82" name="Text Box 38"/>
          <p:cNvSpPr txBox="1">
            <a:spLocks noChangeArrowheads="1"/>
          </p:cNvSpPr>
          <p:nvPr/>
        </p:nvSpPr>
        <p:spPr bwMode="blackWhite">
          <a:xfrm>
            <a:off x="2846070" y="1393971"/>
            <a:ext cx="4811711" cy="1015663"/>
          </a:xfrm>
          <a:prstGeom prst="rect">
            <a:avLst/>
          </a:prstGeom>
          <a:solidFill>
            <a:schemeClr val="hlink"/>
          </a:solid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Highly adherent</a:t>
            </a: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 patients aggressively treated with nonsuppressive regimens led to selection of multidrug-resistant HIV</a:t>
            </a:r>
          </a:p>
        </p:txBody>
      </p:sp>
      <p:sp>
        <p:nvSpPr>
          <p:cNvPr id="2" name="Title 1"/>
          <p:cNvSpPr>
            <a:spLocks noGrp="1"/>
          </p:cNvSpPr>
          <p:nvPr>
            <p:ph type="title"/>
          </p:nvPr>
        </p:nvSpPr>
        <p:spPr/>
        <p:txBody>
          <a:bodyPr/>
          <a:lstStyle/>
          <a:p>
            <a:r>
              <a:rPr lang="en-US" dirty="0"/>
              <a:t>Who Are the People With Multidrug-Resistant HIV?</a:t>
            </a:r>
          </a:p>
        </p:txBody>
      </p:sp>
      <p:sp>
        <p:nvSpPr>
          <p:cNvPr id="134174" name="Text Box 30"/>
          <p:cNvSpPr txBox="1">
            <a:spLocks noChangeArrowheads="1"/>
          </p:cNvSpPr>
          <p:nvPr/>
        </p:nvSpPr>
        <p:spPr bwMode="blackWhite">
          <a:xfrm>
            <a:off x="8189596" y="3079496"/>
            <a:ext cx="1533525" cy="1371600"/>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Earlier initiation of therapy with better treatments</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2" name="Text Box 28"/>
          <p:cNvSpPr txBox="1">
            <a:spLocks noChangeArrowheads="1"/>
          </p:cNvSpPr>
          <p:nvPr/>
        </p:nvSpPr>
        <p:spPr bwMode="blackWhite">
          <a:xfrm>
            <a:off x="6219508" y="2803844"/>
            <a:ext cx="1188720" cy="640080"/>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“Hit hard, hit early”</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grpSp>
        <p:nvGrpSpPr>
          <p:cNvPr id="45" name="Group 44">
            <a:extLst>
              <a:ext uri="{FF2B5EF4-FFF2-40B4-BE49-F238E27FC236}">
                <a16:creationId xmlns:a16="http://schemas.microsoft.com/office/drawing/2014/main" id="{8179C821-7EFF-4B71-8152-EE33096987D4}"/>
              </a:ext>
            </a:extLst>
          </p:cNvPr>
          <p:cNvGrpSpPr/>
          <p:nvPr/>
        </p:nvGrpSpPr>
        <p:grpSpPr>
          <a:xfrm>
            <a:off x="9392911" y="6207927"/>
            <a:ext cx="2488502" cy="454909"/>
            <a:chOff x="9392911" y="6207927"/>
            <a:chExt cx="2488502" cy="454909"/>
          </a:xfrm>
        </p:grpSpPr>
        <p:pic>
          <p:nvPicPr>
            <p:cNvPr id="46" name="Picture 45" descr="A picture containing text, ax, wheel&#10;&#10;Description automatically generated">
              <a:extLst>
                <a:ext uri="{FF2B5EF4-FFF2-40B4-BE49-F238E27FC236}">
                  <a16:creationId xmlns:a16="http://schemas.microsoft.com/office/drawing/2014/main" id="{27665E5E-FB64-4ED6-A551-A210ED504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7" name="Rectangle 8">
              <a:extLst>
                <a:ext uri="{FF2B5EF4-FFF2-40B4-BE49-F238E27FC236}">
                  <a16:creationId xmlns:a16="http://schemas.microsoft.com/office/drawing/2014/main" id="{A465E3A3-5228-4AF7-82C3-F08AEC0EA63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9" name="Line 34">
            <a:extLst>
              <a:ext uri="{FF2B5EF4-FFF2-40B4-BE49-F238E27FC236}">
                <a16:creationId xmlns:a16="http://schemas.microsoft.com/office/drawing/2014/main" id="{A16B3FD0-5D22-4F09-BE99-F13D95558D45}"/>
              </a:ext>
            </a:extLst>
          </p:cNvPr>
          <p:cNvSpPr>
            <a:spLocks noChangeShapeType="1"/>
          </p:cNvSpPr>
          <p:nvPr/>
        </p:nvSpPr>
        <p:spPr bwMode="blackWhite">
          <a:xfrm>
            <a:off x="5906080" y="2334676"/>
            <a:ext cx="0" cy="1145433"/>
          </a:xfrm>
          <a:prstGeom prst="line">
            <a:avLst/>
          </a:prstGeom>
          <a:ln w="38100">
            <a:headEnd/>
            <a:tailEnd type="triangle" w="med" len="med"/>
          </a:ln>
        </p:spPr>
        <p:style>
          <a:lnRef idx="1">
            <a:schemeClr val="accent3"/>
          </a:lnRef>
          <a:fillRef idx="0">
            <a:schemeClr val="accent3"/>
          </a:fillRef>
          <a:effectRef idx="0">
            <a:schemeClr val="accent3"/>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 name="Text Box 11">
            <a:extLst>
              <a:ext uri="{FF2B5EF4-FFF2-40B4-BE49-F238E27FC236}">
                <a16:creationId xmlns:a16="http://schemas.microsoft.com/office/drawing/2014/main" id="{C68E8018-BB1F-B606-BE37-820FA6F55148}"/>
              </a:ext>
            </a:extLst>
          </p:cNvPr>
          <p:cNvSpPr txBox="1">
            <a:spLocks noChangeArrowheads="1"/>
          </p:cNvSpPr>
          <p:nvPr/>
        </p:nvSpPr>
        <p:spPr bwMode="auto">
          <a:xfrm>
            <a:off x="415563" y="6433673"/>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hiv.gov/hiv-basics/overview/history/hiv-and-aids-timeline.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1721804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94824-1FC1-F147-9ABA-896373ECA922}"/>
              </a:ext>
            </a:extLst>
          </p:cNvPr>
          <p:cNvSpPr>
            <a:spLocks noGrp="1"/>
          </p:cNvSpPr>
          <p:nvPr>
            <p:ph type="title"/>
          </p:nvPr>
        </p:nvSpPr>
        <p:spPr/>
        <p:txBody>
          <a:bodyPr/>
          <a:lstStyle/>
          <a:p>
            <a:r>
              <a:rPr lang="en-US" dirty="0"/>
              <a:t>Prevalence of Heavily Treatment–Experienced Patients With Multiclass Resistance/Limited Treatment Options </a:t>
            </a:r>
          </a:p>
        </p:txBody>
      </p:sp>
      <p:sp>
        <p:nvSpPr>
          <p:cNvPr id="4" name="Content Placeholder 3">
            <a:extLst>
              <a:ext uri="{FF2B5EF4-FFF2-40B4-BE49-F238E27FC236}">
                <a16:creationId xmlns:a16="http://schemas.microsoft.com/office/drawing/2014/main" id="{E8FC64E4-221D-8947-A4BB-6FCEDCCAD2F5}"/>
              </a:ext>
            </a:extLst>
          </p:cNvPr>
          <p:cNvSpPr>
            <a:spLocks noGrp="1"/>
          </p:cNvSpPr>
          <p:nvPr>
            <p:ph idx="1"/>
          </p:nvPr>
        </p:nvSpPr>
        <p:spPr/>
        <p:txBody>
          <a:bodyPr/>
          <a:lstStyle/>
          <a:p>
            <a:r>
              <a:rPr lang="en-US" sz="2400" dirty="0"/>
              <a:t>CNICS cohort of &gt;26,000 ART-experienced people with HIV receiving care in the US</a:t>
            </a:r>
          </a:p>
          <a:p>
            <a:r>
              <a:rPr lang="en-US" sz="2400" dirty="0"/>
              <a:t>Limited treatment options defined as ≤2 available classes with ≤2 active drugs per class by resistance testing</a:t>
            </a:r>
          </a:p>
          <a:p>
            <a:endParaRPr lang="en-US" sz="2400" dirty="0"/>
          </a:p>
        </p:txBody>
      </p:sp>
      <p:grpSp>
        <p:nvGrpSpPr>
          <p:cNvPr id="3" name="Group 2">
            <a:extLst>
              <a:ext uri="{FF2B5EF4-FFF2-40B4-BE49-F238E27FC236}">
                <a16:creationId xmlns:a16="http://schemas.microsoft.com/office/drawing/2014/main" id="{8BF62D56-04B3-4E7F-AB4D-BB1C125622CF}"/>
              </a:ext>
            </a:extLst>
          </p:cNvPr>
          <p:cNvGrpSpPr/>
          <p:nvPr/>
        </p:nvGrpSpPr>
        <p:grpSpPr>
          <a:xfrm>
            <a:off x="2009599" y="2697423"/>
            <a:ext cx="7898529" cy="3729518"/>
            <a:chOff x="2009599" y="2515402"/>
            <a:chExt cx="7898529" cy="4097324"/>
          </a:xfrm>
        </p:grpSpPr>
        <p:cxnSp>
          <p:nvCxnSpPr>
            <p:cNvPr id="12" name="Straight Connector 11">
              <a:extLst>
                <a:ext uri="{FF2B5EF4-FFF2-40B4-BE49-F238E27FC236}">
                  <a16:creationId xmlns:a16="http://schemas.microsoft.com/office/drawing/2014/main" id="{CAAC0B9E-27BE-44A6-8E4A-EE26098EB177}"/>
                </a:ext>
              </a:extLst>
            </p:cNvPr>
            <p:cNvCxnSpPr/>
            <p:nvPr/>
          </p:nvCxnSpPr>
          <p:spPr bwMode="auto">
            <a:xfrm>
              <a:off x="3114136" y="5874589"/>
              <a:ext cx="6650966"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3C67035-9789-4A35-B46F-F4F8E7BB5610}"/>
                </a:ext>
              </a:extLst>
            </p:cNvPr>
            <p:cNvCxnSpPr>
              <a:cxnSpLocks/>
            </p:cNvCxnSpPr>
            <p:nvPr/>
          </p:nvCxnSpPr>
          <p:spPr bwMode="auto">
            <a:xfrm flipV="1">
              <a:off x="3114136" y="2708694"/>
              <a:ext cx="0" cy="3165895"/>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DB632A1C-70AC-4332-B80D-165E9DBBCD8F}"/>
                </a:ext>
              </a:extLst>
            </p:cNvPr>
            <p:cNvCxnSpPr/>
            <p:nvPr/>
          </p:nvCxnSpPr>
          <p:spPr bwMode="auto">
            <a:xfrm flipH="1">
              <a:off x="3053750" y="270869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AF787A71-5D6A-49E7-B1C5-25CCB1034041}"/>
                </a:ext>
              </a:extLst>
            </p:cNvPr>
            <p:cNvCxnSpPr/>
            <p:nvPr/>
          </p:nvCxnSpPr>
          <p:spPr bwMode="auto">
            <a:xfrm flipH="1">
              <a:off x="3053750" y="306046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7F30B2D-9786-42F0-A061-E3A516D9B746}"/>
                </a:ext>
              </a:extLst>
            </p:cNvPr>
            <p:cNvCxnSpPr/>
            <p:nvPr/>
          </p:nvCxnSpPr>
          <p:spPr bwMode="auto">
            <a:xfrm flipH="1">
              <a:off x="3053750" y="341222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0C07FF80-AE8A-4977-96C1-1B50E32B930A}"/>
                </a:ext>
              </a:extLst>
            </p:cNvPr>
            <p:cNvCxnSpPr/>
            <p:nvPr/>
          </p:nvCxnSpPr>
          <p:spPr bwMode="auto">
            <a:xfrm flipH="1">
              <a:off x="3053750" y="376399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BBFA7567-A349-44E1-9973-5FE0604257AA}"/>
                </a:ext>
              </a:extLst>
            </p:cNvPr>
            <p:cNvCxnSpPr/>
            <p:nvPr/>
          </p:nvCxnSpPr>
          <p:spPr bwMode="auto">
            <a:xfrm flipH="1">
              <a:off x="3053750" y="411575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90AF9D3B-1799-4B69-A9AC-3DF1E4B7CDDF}"/>
                </a:ext>
              </a:extLst>
            </p:cNvPr>
            <p:cNvCxnSpPr/>
            <p:nvPr/>
          </p:nvCxnSpPr>
          <p:spPr bwMode="auto">
            <a:xfrm flipH="1">
              <a:off x="3053750" y="446752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B2425651-09EA-4BBB-A183-51AC074B62A6}"/>
                </a:ext>
              </a:extLst>
            </p:cNvPr>
            <p:cNvCxnSpPr/>
            <p:nvPr/>
          </p:nvCxnSpPr>
          <p:spPr bwMode="auto">
            <a:xfrm flipH="1">
              <a:off x="3053750" y="481929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FA6A26D-2E57-4184-960B-65C66EE03081}"/>
                </a:ext>
              </a:extLst>
            </p:cNvPr>
            <p:cNvCxnSpPr/>
            <p:nvPr/>
          </p:nvCxnSpPr>
          <p:spPr bwMode="auto">
            <a:xfrm flipH="1">
              <a:off x="3053750" y="517105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C9B2F912-806E-4391-B6A8-9481DFB17501}"/>
                </a:ext>
              </a:extLst>
            </p:cNvPr>
            <p:cNvCxnSpPr/>
            <p:nvPr/>
          </p:nvCxnSpPr>
          <p:spPr bwMode="auto">
            <a:xfrm flipH="1">
              <a:off x="3053750" y="552282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B6BEEDF0-4FC7-4160-8A3B-A6EBBB6802B5}"/>
                </a:ext>
              </a:extLst>
            </p:cNvPr>
            <p:cNvCxnSpPr/>
            <p:nvPr/>
          </p:nvCxnSpPr>
          <p:spPr bwMode="auto">
            <a:xfrm flipH="1">
              <a:off x="3053750" y="587458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E40E714D-EAED-4243-94A2-8B73EAFB7806}"/>
                </a:ext>
              </a:extLst>
            </p:cNvPr>
            <p:cNvCxnSpPr/>
            <p:nvPr/>
          </p:nvCxnSpPr>
          <p:spPr bwMode="auto">
            <a:xfrm>
              <a:off x="3329796"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161D223C-8376-4236-A5B6-E929DEE0B9DA}"/>
                </a:ext>
              </a:extLst>
            </p:cNvPr>
            <p:cNvCxnSpPr/>
            <p:nvPr/>
          </p:nvCxnSpPr>
          <p:spPr bwMode="auto">
            <a:xfrm>
              <a:off x="4075262"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3239E7CA-8A66-4F39-86BE-C97322454E0F}"/>
                </a:ext>
              </a:extLst>
            </p:cNvPr>
            <p:cNvCxnSpPr/>
            <p:nvPr/>
          </p:nvCxnSpPr>
          <p:spPr bwMode="auto">
            <a:xfrm>
              <a:off x="4820728"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33F64864-6EC7-4344-827E-B99207BC4F81}"/>
                </a:ext>
              </a:extLst>
            </p:cNvPr>
            <p:cNvCxnSpPr/>
            <p:nvPr/>
          </p:nvCxnSpPr>
          <p:spPr bwMode="auto">
            <a:xfrm>
              <a:off x="5566194"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EDAAC637-B17A-4E10-81FC-14148E9F82A4}"/>
                </a:ext>
              </a:extLst>
            </p:cNvPr>
            <p:cNvCxnSpPr/>
            <p:nvPr/>
          </p:nvCxnSpPr>
          <p:spPr bwMode="auto">
            <a:xfrm>
              <a:off x="6311660"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AE29B45-BF39-424E-AE32-B625FA2CDA7F}"/>
                </a:ext>
              </a:extLst>
            </p:cNvPr>
            <p:cNvCxnSpPr/>
            <p:nvPr/>
          </p:nvCxnSpPr>
          <p:spPr bwMode="auto">
            <a:xfrm>
              <a:off x="7057126"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CB235A28-B28B-4983-95AF-46EA23265BAF}"/>
                </a:ext>
              </a:extLst>
            </p:cNvPr>
            <p:cNvCxnSpPr/>
            <p:nvPr/>
          </p:nvCxnSpPr>
          <p:spPr bwMode="auto">
            <a:xfrm>
              <a:off x="7802592"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D022C1CD-953D-460F-BD13-F0C74B3C2A50}"/>
                </a:ext>
              </a:extLst>
            </p:cNvPr>
            <p:cNvCxnSpPr/>
            <p:nvPr/>
          </p:nvCxnSpPr>
          <p:spPr bwMode="auto">
            <a:xfrm>
              <a:off x="8548058"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4375F6A9-B176-42C1-B509-071239030973}"/>
                </a:ext>
              </a:extLst>
            </p:cNvPr>
            <p:cNvCxnSpPr/>
            <p:nvPr/>
          </p:nvCxnSpPr>
          <p:spPr bwMode="auto">
            <a:xfrm>
              <a:off x="9293525" y="5874589"/>
              <a:ext cx="0" cy="64008"/>
            </a:xfrm>
            <a:prstGeom prst="line">
              <a:avLst/>
            </a:prstGeom>
            <a:noFill/>
            <a:ln w="28575" cap="flat" cmpd="sng" algn="ctr">
              <a:solidFill>
                <a:schemeClr val="bg1"/>
              </a:solidFill>
              <a:prstDash val="solid"/>
              <a:round/>
              <a:headEnd type="none" w="med" len="med"/>
              <a:tailEnd type="none" w="med" len="med"/>
            </a:ln>
            <a:effectLst/>
          </p:spPr>
        </p:cxnSp>
        <p:sp>
          <p:nvSpPr>
            <p:cNvPr id="37" name="TextBox 36">
              <a:extLst>
                <a:ext uri="{FF2B5EF4-FFF2-40B4-BE49-F238E27FC236}">
                  <a16:creationId xmlns:a16="http://schemas.microsoft.com/office/drawing/2014/main" id="{46F6FF4D-E5FF-4145-A7F1-ABA04276109B}"/>
                </a:ext>
              </a:extLst>
            </p:cNvPr>
            <p:cNvSpPr txBox="1"/>
            <p:nvPr/>
          </p:nvSpPr>
          <p:spPr bwMode="auto">
            <a:xfrm>
              <a:off x="2388095" y="2515402"/>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38" name="TextBox 37">
              <a:extLst>
                <a:ext uri="{FF2B5EF4-FFF2-40B4-BE49-F238E27FC236}">
                  <a16:creationId xmlns:a16="http://schemas.microsoft.com/office/drawing/2014/main" id="{CE1D66D5-2015-41F8-AD57-F4DCAD5DAEA6}"/>
                </a:ext>
              </a:extLst>
            </p:cNvPr>
            <p:cNvSpPr txBox="1"/>
            <p:nvPr/>
          </p:nvSpPr>
          <p:spPr bwMode="auto">
            <a:xfrm>
              <a:off x="2388095" y="2868126"/>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39" name="TextBox 38">
              <a:extLst>
                <a:ext uri="{FF2B5EF4-FFF2-40B4-BE49-F238E27FC236}">
                  <a16:creationId xmlns:a16="http://schemas.microsoft.com/office/drawing/2014/main" id="{FA59F343-1332-4B2F-BEBD-B2D1376E7493}"/>
                </a:ext>
              </a:extLst>
            </p:cNvPr>
            <p:cNvSpPr txBox="1"/>
            <p:nvPr/>
          </p:nvSpPr>
          <p:spPr bwMode="auto">
            <a:xfrm>
              <a:off x="2388095" y="3220850"/>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40" name="TextBox 39">
              <a:extLst>
                <a:ext uri="{FF2B5EF4-FFF2-40B4-BE49-F238E27FC236}">
                  <a16:creationId xmlns:a16="http://schemas.microsoft.com/office/drawing/2014/main" id="{9A53127B-0353-427A-9409-5959063AEA49}"/>
                </a:ext>
              </a:extLst>
            </p:cNvPr>
            <p:cNvSpPr txBox="1"/>
            <p:nvPr/>
          </p:nvSpPr>
          <p:spPr bwMode="auto">
            <a:xfrm>
              <a:off x="2388095" y="3573574"/>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1" name="TextBox 40">
              <a:extLst>
                <a:ext uri="{FF2B5EF4-FFF2-40B4-BE49-F238E27FC236}">
                  <a16:creationId xmlns:a16="http://schemas.microsoft.com/office/drawing/2014/main" id="{94FE04E2-99E2-441D-BF77-67B93F2C9B6E}"/>
                </a:ext>
              </a:extLst>
            </p:cNvPr>
            <p:cNvSpPr txBox="1"/>
            <p:nvPr/>
          </p:nvSpPr>
          <p:spPr bwMode="auto">
            <a:xfrm>
              <a:off x="2388095" y="3926298"/>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42" name="TextBox 41">
              <a:extLst>
                <a:ext uri="{FF2B5EF4-FFF2-40B4-BE49-F238E27FC236}">
                  <a16:creationId xmlns:a16="http://schemas.microsoft.com/office/drawing/2014/main" id="{DEE9BF77-9B9C-400C-A71F-09295DB13E61}"/>
                </a:ext>
              </a:extLst>
            </p:cNvPr>
            <p:cNvSpPr txBox="1"/>
            <p:nvPr/>
          </p:nvSpPr>
          <p:spPr bwMode="auto">
            <a:xfrm>
              <a:off x="2388095" y="4279022"/>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43" name="TextBox 42">
              <a:extLst>
                <a:ext uri="{FF2B5EF4-FFF2-40B4-BE49-F238E27FC236}">
                  <a16:creationId xmlns:a16="http://schemas.microsoft.com/office/drawing/2014/main" id="{55B870E3-551A-4BA3-BBA3-0E21B4831832}"/>
                </a:ext>
              </a:extLst>
            </p:cNvPr>
            <p:cNvSpPr txBox="1"/>
            <p:nvPr/>
          </p:nvSpPr>
          <p:spPr bwMode="auto">
            <a:xfrm>
              <a:off x="2388095" y="4631746"/>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44" name="TextBox 43">
              <a:extLst>
                <a:ext uri="{FF2B5EF4-FFF2-40B4-BE49-F238E27FC236}">
                  <a16:creationId xmlns:a16="http://schemas.microsoft.com/office/drawing/2014/main" id="{45A2DA48-C11F-487E-B5A0-CF0C1C7C1CF9}"/>
                </a:ext>
              </a:extLst>
            </p:cNvPr>
            <p:cNvSpPr txBox="1"/>
            <p:nvPr/>
          </p:nvSpPr>
          <p:spPr bwMode="auto">
            <a:xfrm>
              <a:off x="2388095" y="4984470"/>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63BD5D4F-6DCE-4B2D-BBC6-9DCB9221F4DA}"/>
                </a:ext>
              </a:extLst>
            </p:cNvPr>
            <p:cNvSpPr txBox="1"/>
            <p:nvPr/>
          </p:nvSpPr>
          <p:spPr bwMode="auto">
            <a:xfrm>
              <a:off x="2388095" y="5337194"/>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46" name="TextBox 45">
              <a:extLst>
                <a:ext uri="{FF2B5EF4-FFF2-40B4-BE49-F238E27FC236}">
                  <a16:creationId xmlns:a16="http://schemas.microsoft.com/office/drawing/2014/main" id="{EFA6F4B5-8AD1-4ECF-8AAD-53DF17761624}"/>
                </a:ext>
              </a:extLst>
            </p:cNvPr>
            <p:cNvSpPr txBox="1"/>
            <p:nvPr/>
          </p:nvSpPr>
          <p:spPr bwMode="auto">
            <a:xfrm>
              <a:off x="2388095" y="5689922"/>
              <a:ext cx="72604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7" name="TextBox 46">
              <a:extLst>
                <a:ext uri="{FF2B5EF4-FFF2-40B4-BE49-F238E27FC236}">
                  <a16:creationId xmlns:a16="http://schemas.microsoft.com/office/drawing/2014/main" id="{0F51EB17-5579-47C1-843C-FD421921953B}"/>
                </a:ext>
              </a:extLst>
            </p:cNvPr>
            <p:cNvSpPr txBox="1"/>
            <p:nvPr/>
          </p:nvSpPr>
          <p:spPr bwMode="auto">
            <a:xfrm rot="16200000">
              <a:off x="749817" y="3968476"/>
              <a:ext cx="316589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Prevalence of Limited Treatment Options (%)</a:t>
              </a:r>
            </a:p>
          </p:txBody>
        </p:sp>
        <p:sp>
          <p:nvSpPr>
            <p:cNvPr id="48" name="TextBox 47">
              <a:extLst>
                <a:ext uri="{FF2B5EF4-FFF2-40B4-BE49-F238E27FC236}">
                  <a16:creationId xmlns:a16="http://schemas.microsoft.com/office/drawing/2014/main" id="{DBE5AC71-9BE6-4113-B523-E2D93EBB4AF9}"/>
                </a:ext>
              </a:extLst>
            </p:cNvPr>
            <p:cNvSpPr txBox="1"/>
            <p:nvPr/>
          </p:nvSpPr>
          <p:spPr bwMode="auto">
            <a:xfrm>
              <a:off x="2883942" y="4500284"/>
              <a:ext cx="726041"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5.2</a:t>
              </a:r>
            </a:p>
          </p:txBody>
        </p:sp>
        <p:sp>
          <p:nvSpPr>
            <p:cNvPr id="49" name="TextBox 48">
              <a:extLst>
                <a:ext uri="{FF2B5EF4-FFF2-40B4-BE49-F238E27FC236}">
                  <a16:creationId xmlns:a16="http://schemas.microsoft.com/office/drawing/2014/main" id="{498B0934-6B6C-4559-A2B8-31589D08B5C1}"/>
                </a:ext>
              </a:extLst>
            </p:cNvPr>
            <p:cNvSpPr txBox="1"/>
            <p:nvPr/>
          </p:nvSpPr>
          <p:spPr bwMode="auto">
            <a:xfrm>
              <a:off x="2955768"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2000</a:t>
              </a:r>
            </a:p>
          </p:txBody>
        </p:sp>
        <p:sp>
          <p:nvSpPr>
            <p:cNvPr id="50" name="TextBox 49">
              <a:extLst>
                <a:ext uri="{FF2B5EF4-FFF2-40B4-BE49-F238E27FC236}">
                  <a16:creationId xmlns:a16="http://schemas.microsoft.com/office/drawing/2014/main" id="{403B5FF1-E56D-44EE-8E67-3C1650339301}"/>
                </a:ext>
              </a:extLst>
            </p:cNvPr>
            <p:cNvSpPr txBox="1"/>
            <p:nvPr/>
          </p:nvSpPr>
          <p:spPr bwMode="auto">
            <a:xfrm>
              <a:off x="5830944" y="5126320"/>
              <a:ext cx="726041"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51" name="TextBox 50">
              <a:extLst>
                <a:ext uri="{FF2B5EF4-FFF2-40B4-BE49-F238E27FC236}">
                  <a16:creationId xmlns:a16="http://schemas.microsoft.com/office/drawing/2014/main" id="{8D8F06C5-7FD6-4760-A53F-248B88B91DBE}"/>
                </a:ext>
              </a:extLst>
            </p:cNvPr>
            <p:cNvSpPr txBox="1"/>
            <p:nvPr/>
          </p:nvSpPr>
          <p:spPr bwMode="auto">
            <a:xfrm>
              <a:off x="7369995" y="5272038"/>
              <a:ext cx="726041"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2" name="TextBox 51">
              <a:extLst>
                <a:ext uri="{FF2B5EF4-FFF2-40B4-BE49-F238E27FC236}">
                  <a16:creationId xmlns:a16="http://schemas.microsoft.com/office/drawing/2014/main" id="{F9187A4C-230C-460C-93AB-653088991540}"/>
                </a:ext>
              </a:extLst>
            </p:cNvPr>
            <p:cNvSpPr txBox="1"/>
            <p:nvPr/>
          </p:nvSpPr>
          <p:spPr bwMode="auto">
            <a:xfrm>
              <a:off x="9182087" y="5272038"/>
              <a:ext cx="726041"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53" name="TextBox 52">
              <a:extLst>
                <a:ext uri="{FF2B5EF4-FFF2-40B4-BE49-F238E27FC236}">
                  <a16:creationId xmlns:a16="http://schemas.microsoft.com/office/drawing/2014/main" id="{74C1D050-F1F2-4E6A-9CB4-DDBD4CA39841}"/>
                </a:ext>
              </a:extLst>
            </p:cNvPr>
            <p:cNvSpPr txBox="1"/>
            <p:nvPr/>
          </p:nvSpPr>
          <p:spPr bwMode="auto">
            <a:xfrm>
              <a:off x="3329796" y="6243394"/>
              <a:ext cx="605977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Yr</a:t>
              </a:r>
            </a:p>
          </p:txBody>
        </p:sp>
        <p:sp>
          <p:nvSpPr>
            <p:cNvPr id="54" name="TextBox 53">
              <a:extLst>
                <a:ext uri="{FF2B5EF4-FFF2-40B4-BE49-F238E27FC236}">
                  <a16:creationId xmlns:a16="http://schemas.microsoft.com/office/drawing/2014/main" id="{4D1D8CC2-A475-4449-BDD3-77E727DC2396}"/>
                </a:ext>
              </a:extLst>
            </p:cNvPr>
            <p:cNvSpPr txBox="1"/>
            <p:nvPr/>
          </p:nvSpPr>
          <p:spPr bwMode="auto">
            <a:xfrm>
              <a:off x="4352105" y="4154978"/>
              <a:ext cx="726041"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7.5</a:t>
              </a:r>
            </a:p>
          </p:txBody>
        </p:sp>
        <p:sp>
          <p:nvSpPr>
            <p:cNvPr id="55" name="TextBox 54">
              <a:extLst>
                <a:ext uri="{FF2B5EF4-FFF2-40B4-BE49-F238E27FC236}">
                  <a16:creationId xmlns:a16="http://schemas.microsoft.com/office/drawing/2014/main" id="{C36A63EB-0759-4C06-866E-DBD149974B29}"/>
                </a:ext>
              </a:extLst>
            </p:cNvPr>
            <p:cNvSpPr txBox="1"/>
            <p:nvPr/>
          </p:nvSpPr>
          <p:spPr bwMode="auto">
            <a:xfrm>
              <a:off x="3701233"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2002</a:t>
              </a:r>
            </a:p>
          </p:txBody>
        </p:sp>
        <p:sp>
          <p:nvSpPr>
            <p:cNvPr id="56" name="TextBox 55">
              <a:extLst>
                <a:ext uri="{FF2B5EF4-FFF2-40B4-BE49-F238E27FC236}">
                  <a16:creationId xmlns:a16="http://schemas.microsoft.com/office/drawing/2014/main" id="{D584CE42-6471-4648-A83A-F48D3BA1FBC3}"/>
                </a:ext>
              </a:extLst>
            </p:cNvPr>
            <p:cNvSpPr txBox="1"/>
            <p:nvPr/>
          </p:nvSpPr>
          <p:spPr bwMode="auto">
            <a:xfrm>
              <a:off x="4446698"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2004</a:t>
              </a:r>
            </a:p>
          </p:txBody>
        </p:sp>
        <p:sp>
          <p:nvSpPr>
            <p:cNvPr id="57" name="TextBox 56">
              <a:extLst>
                <a:ext uri="{FF2B5EF4-FFF2-40B4-BE49-F238E27FC236}">
                  <a16:creationId xmlns:a16="http://schemas.microsoft.com/office/drawing/2014/main" id="{D399AE2E-03A2-4A82-8957-6CBE62E46003}"/>
                </a:ext>
              </a:extLst>
            </p:cNvPr>
            <p:cNvSpPr txBox="1"/>
            <p:nvPr/>
          </p:nvSpPr>
          <p:spPr bwMode="auto">
            <a:xfrm>
              <a:off x="5192163"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2006</a:t>
              </a:r>
            </a:p>
          </p:txBody>
        </p:sp>
        <p:sp>
          <p:nvSpPr>
            <p:cNvPr id="58" name="TextBox 57">
              <a:extLst>
                <a:ext uri="{FF2B5EF4-FFF2-40B4-BE49-F238E27FC236}">
                  <a16:creationId xmlns:a16="http://schemas.microsoft.com/office/drawing/2014/main" id="{90EBCBFF-6169-4032-9FE4-6072FE009914}"/>
                </a:ext>
              </a:extLst>
            </p:cNvPr>
            <p:cNvSpPr txBox="1"/>
            <p:nvPr/>
          </p:nvSpPr>
          <p:spPr bwMode="auto">
            <a:xfrm>
              <a:off x="5937628"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2008</a:t>
              </a:r>
            </a:p>
          </p:txBody>
        </p:sp>
        <p:sp>
          <p:nvSpPr>
            <p:cNvPr id="59" name="TextBox 58">
              <a:extLst>
                <a:ext uri="{FF2B5EF4-FFF2-40B4-BE49-F238E27FC236}">
                  <a16:creationId xmlns:a16="http://schemas.microsoft.com/office/drawing/2014/main" id="{342591CF-AAE2-4588-881B-ADF515CBC028}"/>
                </a:ext>
              </a:extLst>
            </p:cNvPr>
            <p:cNvSpPr txBox="1"/>
            <p:nvPr/>
          </p:nvSpPr>
          <p:spPr bwMode="auto">
            <a:xfrm>
              <a:off x="6683093"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2010</a:t>
              </a:r>
            </a:p>
          </p:txBody>
        </p:sp>
        <p:sp>
          <p:nvSpPr>
            <p:cNvPr id="60" name="TextBox 59">
              <a:extLst>
                <a:ext uri="{FF2B5EF4-FFF2-40B4-BE49-F238E27FC236}">
                  <a16:creationId xmlns:a16="http://schemas.microsoft.com/office/drawing/2014/main" id="{BDC79825-2DC1-457C-82F9-581A8C53AAD0}"/>
                </a:ext>
              </a:extLst>
            </p:cNvPr>
            <p:cNvSpPr txBox="1"/>
            <p:nvPr/>
          </p:nvSpPr>
          <p:spPr bwMode="auto">
            <a:xfrm>
              <a:off x="7428558"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2012</a:t>
              </a:r>
            </a:p>
          </p:txBody>
        </p:sp>
        <p:sp>
          <p:nvSpPr>
            <p:cNvPr id="61" name="TextBox 60">
              <a:extLst>
                <a:ext uri="{FF2B5EF4-FFF2-40B4-BE49-F238E27FC236}">
                  <a16:creationId xmlns:a16="http://schemas.microsoft.com/office/drawing/2014/main" id="{3FB6E929-0775-41FF-8415-51AEE4D746EE}"/>
                </a:ext>
              </a:extLst>
            </p:cNvPr>
            <p:cNvSpPr txBox="1"/>
            <p:nvPr/>
          </p:nvSpPr>
          <p:spPr bwMode="auto">
            <a:xfrm>
              <a:off x="8174023"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2014</a:t>
              </a:r>
            </a:p>
          </p:txBody>
        </p:sp>
        <p:sp>
          <p:nvSpPr>
            <p:cNvPr id="62" name="TextBox 61">
              <a:extLst>
                <a:ext uri="{FF2B5EF4-FFF2-40B4-BE49-F238E27FC236}">
                  <a16:creationId xmlns:a16="http://schemas.microsoft.com/office/drawing/2014/main" id="{BEF15956-8318-4AE7-9F97-8703B669426A}"/>
                </a:ext>
              </a:extLst>
            </p:cNvPr>
            <p:cNvSpPr txBox="1"/>
            <p:nvPr/>
          </p:nvSpPr>
          <p:spPr bwMode="auto">
            <a:xfrm>
              <a:off x="8919489" y="5932430"/>
              <a:ext cx="774437" cy="405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2016</a:t>
              </a:r>
            </a:p>
          </p:txBody>
        </p:sp>
        <p:sp>
          <p:nvSpPr>
            <p:cNvPr id="63" name="Freeform: Shape 62">
              <a:extLst>
                <a:ext uri="{FF2B5EF4-FFF2-40B4-BE49-F238E27FC236}">
                  <a16:creationId xmlns:a16="http://schemas.microsoft.com/office/drawing/2014/main" id="{79251CB8-EB1A-4028-8CB4-4F027B0BFA4D}"/>
                </a:ext>
              </a:extLst>
            </p:cNvPr>
            <p:cNvSpPr/>
            <p:nvPr/>
          </p:nvSpPr>
          <p:spPr bwMode="auto">
            <a:xfrm>
              <a:off x="3312543" y="4563374"/>
              <a:ext cx="6400800" cy="1181818"/>
            </a:xfrm>
            <a:custGeom>
              <a:avLst/>
              <a:gdLst>
                <a:gd name="connsiteX0" fmla="*/ 0 w 6400800"/>
                <a:gd name="connsiteY0" fmla="*/ 388188 h 1181818"/>
                <a:gd name="connsiteX1" fmla="*/ 379563 w 6400800"/>
                <a:gd name="connsiteY1" fmla="*/ 379562 h 1181818"/>
                <a:gd name="connsiteX2" fmla="*/ 776378 w 6400800"/>
                <a:gd name="connsiteY2" fmla="*/ 69011 h 1181818"/>
                <a:gd name="connsiteX3" fmla="*/ 1164566 w 6400800"/>
                <a:gd name="connsiteY3" fmla="*/ 103517 h 1181818"/>
                <a:gd name="connsiteX4" fmla="*/ 1526876 w 6400800"/>
                <a:gd name="connsiteY4" fmla="*/ 0 h 1181818"/>
                <a:gd name="connsiteX5" fmla="*/ 1889185 w 6400800"/>
                <a:gd name="connsiteY5" fmla="*/ 51758 h 1181818"/>
                <a:gd name="connsiteX6" fmla="*/ 2251495 w 6400800"/>
                <a:gd name="connsiteY6" fmla="*/ 241539 h 1181818"/>
                <a:gd name="connsiteX7" fmla="*/ 2648310 w 6400800"/>
                <a:gd name="connsiteY7" fmla="*/ 983411 h 1181818"/>
                <a:gd name="connsiteX8" fmla="*/ 3010619 w 6400800"/>
                <a:gd name="connsiteY8" fmla="*/ 1069675 h 1181818"/>
                <a:gd name="connsiteX9" fmla="*/ 3372929 w 6400800"/>
                <a:gd name="connsiteY9" fmla="*/ 1095554 h 1181818"/>
                <a:gd name="connsiteX10" fmla="*/ 3778370 w 6400800"/>
                <a:gd name="connsiteY10" fmla="*/ 1104181 h 1181818"/>
                <a:gd name="connsiteX11" fmla="*/ 4106174 w 6400800"/>
                <a:gd name="connsiteY11" fmla="*/ 1112807 h 1181818"/>
                <a:gd name="connsiteX12" fmla="*/ 4520242 w 6400800"/>
                <a:gd name="connsiteY12" fmla="*/ 1147313 h 1181818"/>
                <a:gd name="connsiteX13" fmla="*/ 4856672 w 6400800"/>
                <a:gd name="connsiteY13" fmla="*/ 1181818 h 1181818"/>
                <a:gd name="connsiteX14" fmla="*/ 5262114 w 6400800"/>
                <a:gd name="connsiteY14" fmla="*/ 1181818 h 1181818"/>
                <a:gd name="connsiteX15" fmla="*/ 5624423 w 6400800"/>
                <a:gd name="connsiteY15" fmla="*/ 1181818 h 1181818"/>
                <a:gd name="connsiteX16" fmla="*/ 6029865 w 6400800"/>
                <a:gd name="connsiteY16" fmla="*/ 1173192 h 1181818"/>
                <a:gd name="connsiteX17" fmla="*/ 6400800 w 6400800"/>
                <a:gd name="connsiteY17" fmla="*/ 1181818 h 118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400800" h="1181818">
                  <a:moveTo>
                    <a:pt x="0" y="388188"/>
                  </a:moveTo>
                  <a:lnTo>
                    <a:pt x="379563" y="379562"/>
                  </a:lnTo>
                  <a:lnTo>
                    <a:pt x="776378" y="69011"/>
                  </a:lnTo>
                  <a:lnTo>
                    <a:pt x="1164566" y="103517"/>
                  </a:lnTo>
                  <a:lnTo>
                    <a:pt x="1526876" y="0"/>
                  </a:lnTo>
                  <a:lnTo>
                    <a:pt x="1889185" y="51758"/>
                  </a:lnTo>
                  <a:lnTo>
                    <a:pt x="2251495" y="241539"/>
                  </a:lnTo>
                  <a:lnTo>
                    <a:pt x="2648310" y="983411"/>
                  </a:lnTo>
                  <a:lnTo>
                    <a:pt x="3010619" y="1069675"/>
                  </a:lnTo>
                  <a:lnTo>
                    <a:pt x="3372929" y="1095554"/>
                  </a:lnTo>
                  <a:lnTo>
                    <a:pt x="3778370" y="1104181"/>
                  </a:lnTo>
                  <a:lnTo>
                    <a:pt x="4106174" y="1112807"/>
                  </a:lnTo>
                  <a:lnTo>
                    <a:pt x="4520242" y="1147313"/>
                  </a:lnTo>
                  <a:lnTo>
                    <a:pt x="4856672" y="1181818"/>
                  </a:lnTo>
                  <a:lnTo>
                    <a:pt x="5262114" y="1181818"/>
                  </a:lnTo>
                  <a:lnTo>
                    <a:pt x="5624423" y="1181818"/>
                  </a:lnTo>
                  <a:lnTo>
                    <a:pt x="6029865" y="1173192"/>
                  </a:lnTo>
                  <a:lnTo>
                    <a:pt x="6400800" y="1181818"/>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82" name="Group 81">
              <a:extLst>
                <a:ext uri="{FF2B5EF4-FFF2-40B4-BE49-F238E27FC236}">
                  <a16:creationId xmlns:a16="http://schemas.microsoft.com/office/drawing/2014/main" id="{3B906A1A-F8F8-4239-A3DD-2FCBC16B5B1C}"/>
                </a:ext>
              </a:extLst>
            </p:cNvPr>
            <p:cNvGrpSpPr/>
            <p:nvPr/>
          </p:nvGrpSpPr>
          <p:grpSpPr>
            <a:xfrm>
              <a:off x="3282099" y="4519014"/>
              <a:ext cx="6446600" cy="1275216"/>
              <a:chOff x="3282099" y="4519014"/>
              <a:chExt cx="6446600" cy="1275216"/>
            </a:xfrm>
          </p:grpSpPr>
          <p:sp>
            <p:nvSpPr>
              <p:cNvPr id="64" name="Oval 63">
                <a:extLst>
                  <a:ext uri="{FF2B5EF4-FFF2-40B4-BE49-F238E27FC236}">
                    <a16:creationId xmlns:a16="http://schemas.microsoft.com/office/drawing/2014/main" id="{BACA1F02-5D97-4C4C-9C4E-FAA9972B1C98}"/>
                  </a:ext>
                </a:extLst>
              </p:cNvPr>
              <p:cNvSpPr/>
              <p:nvPr/>
            </p:nvSpPr>
            <p:spPr bwMode="auto">
              <a:xfrm>
                <a:off x="3282099" y="4895555"/>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Oval 64">
                <a:extLst>
                  <a:ext uri="{FF2B5EF4-FFF2-40B4-BE49-F238E27FC236}">
                    <a16:creationId xmlns:a16="http://schemas.microsoft.com/office/drawing/2014/main" id="{CD881F31-3240-490D-8730-7F3CB3DCAE56}"/>
                  </a:ext>
                </a:extLst>
              </p:cNvPr>
              <p:cNvSpPr/>
              <p:nvPr/>
            </p:nvSpPr>
            <p:spPr bwMode="auto">
              <a:xfrm>
                <a:off x="3661135" y="4885923"/>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6" name="Oval 65">
                <a:extLst>
                  <a:ext uri="{FF2B5EF4-FFF2-40B4-BE49-F238E27FC236}">
                    <a16:creationId xmlns:a16="http://schemas.microsoft.com/office/drawing/2014/main" id="{50E10387-783B-4819-879C-1EB2D1B11FED}"/>
                  </a:ext>
                </a:extLst>
              </p:cNvPr>
              <p:cNvSpPr/>
              <p:nvPr/>
            </p:nvSpPr>
            <p:spPr bwMode="auto">
              <a:xfrm>
                <a:off x="4042153" y="4602056"/>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7" name="Oval 66">
                <a:extLst>
                  <a:ext uri="{FF2B5EF4-FFF2-40B4-BE49-F238E27FC236}">
                    <a16:creationId xmlns:a16="http://schemas.microsoft.com/office/drawing/2014/main" id="{B5A2D847-032F-4D8F-BC7A-C3D0907BBED8}"/>
                  </a:ext>
                </a:extLst>
              </p:cNvPr>
              <p:cNvSpPr/>
              <p:nvPr/>
            </p:nvSpPr>
            <p:spPr bwMode="auto">
              <a:xfrm>
                <a:off x="4400400" y="4624413"/>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8" name="Oval 67">
                <a:extLst>
                  <a:ext uri="{FF2B5EF4-FFF2-40B4-BE49-F238E27FC236}">
                    <a16:creationId xmlns:a16="http://schemas.microsoft.com/office/drawing/2014/main" id="{DA6C622E-BBDD-4ACC-8AA0-628B3727F365}"/>
                  </a:ext>
                </a:extLst>
              </p:cNvPr>
              <p:cNvSpPr/>
              <p:nvPr/>
            </p:nvSpPr>
            <p:spPr bwMode="auto">
              <a:xfrm>
                <a:off x="4787618" y="4519014"/>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9" name="Oval 68">
                <a:extLst>
                  <a:ext uri="{FF2B5EF4-FFF2-40B4-BE49-F238E27FC236}">
                    <a16:creationId xmlns:a16="http://schemas.microsoft.com/office/drawing/2014/main" id="{A7D51394-4B93-424E-8D5D-0AFF48B79C36}"/>
                  </a:ext>
                </a:extLst>
              </p:cNvPr>
              <p:cNvSpPr/>
              <p:nvPr/>
            </p:nvSpPr>
            <p:spPr bwMode="auto">
              <a:xfrm>
                <a:off x="5152987" y="457624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0" name="Oval 69">
                <a:extLst>
                  <a:ext uri="{FF2B5EF4-FFF2-40B4-BE49-F238E27FC236}">
                    <a16:creationId xmlns:a16="http://schemas.microsoft.com/office/drawing/2014/main" id="{DC93E8A6-ECD7-440B-A868-C4BE6C11CA80}"/>
                  </a:ext>
                </a:extLst>
              </p:cNvPr>
              <p:cNvSpPr/>
              <p:nvPr/>
            </p:nvSpPr>
            <p:spPr bwMode="auto">
              <a:xfrm>
                <a:off x="5543575" y="4770114"/>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1" name="Oval 70">
                <a:extLst>
                  <a:ext uri="{FF2B5EF4-FFF2-40B4-BE49-F238E27FC236}">
                    <a16:creationId xmlns:a16="http://schemas.microsoft.com/office/drawing/2014/main" id="{590B0918-7B6E-482A-9ED2-FDFB437DD4E7}"/>
                  </a:ext>
                </a:extLst>
              </p:cNvPr>
              <p:cNvSpPr/>
              <p:nvPr/>
            </p:nvSpPr>
            <p:spPr bwMode="auto">
              <a:xfrm>
                <a:off x="5898541" y="5495652"/>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2" name="Oval 71">
                <a:extLst>
                  <a:ext uri="{FF2B5EF4-FFF2-40B4-BE49-F238E27FC236}">
                    <a16:creationId xmlns:a16="http://schemas.microsoft.com/office/drawing/2014/main" id="{18C0CDCF-07DC-4D18-B01F-C6E8D4987C6C}"/>
                  </a:ext>
                </a:extLst>
              </p:cNvPr>
              <p:cNvSpPr/>
              <p:nvPr/>
            </p:nvSpPr>
            <p:spPr bwMode="auto">
              <a:xfrm>
                <a:off x="6267087" y="5583421"/>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3" name="Oval 72">
                <a:extLst>
                  <a:ext uri="{FF2B5EF4-FFF2-40B4-BE49-F238E27FC236}">
                    <a16:creationId xmlns:a16="http://schemas.microsoft.com/office/drawing/2014/main" id="{EB268F2B-2B26-4354-B244-7443ACD8A4BB}"/>
                  </a:ext>
                </a:extLst>
              </p:cNvPr>
              <p:cNvSpPr/>
              <p:nvPr/>
            </p:nvSpPr>
            <p:spPr bwMode="auto">
              <a:xfrm>
                <a:off x="6636795" y="561205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4" name="Oval 73">
                <a:extLst>
                  <a:ext uri="{FF2B5EF4-FFF2-40B4-BE49-F238E27FC236}">
                    <a16:creationId xmlns:a16="http://schemas.microsoft.com/office/drawing/2014/main" id="{4FD26009-C07B-41D0-A324-ADE1AC219F1A}"/>
                  </a:ext>
                </a:extLst>
              </p:cNvPr>
              <p:cNvSpPr/>
              <p:nvPr/>
            </p:nvSpPr>
            <p:spPr bwMode="auto">
              <a:xfrm>
                <a:off x="7010828" y="562657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5" name="Oval 74">
                <a:extLst>
                  <a:ext uri="{FF2B5EF4-FFF2-40B4-BE49-F238E27FC236}">
                    <a16:creationId xmlns:a16="http://schemas.microsoft.com/office/drawing/2014/main" id="{24CD7151-A195-4222-848F-39F8FBA85B47}"/>
                  </a:ext>
                </a:extLst>
              </p:cNvPr>
              <p:cNvSpPr/>
              <p:nvPr/>
            </p:nvSpPr>
            <p:spPr bwMode="auto">
              <a:xfrm>
                <a:off x="7376361" y="5633235"/>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6" name="Oval 75">
                <a:extLst>
                  <a:ext uri="{FF2B5EF4-FFF2-40B4-BE49-F238E27FC236}">
                    <a16:creationId xmlns:a16="http://schemas.microsoft.com/office/drawing/2014/main" id="{722497D8-F3AA-472F-8309-FB12A7B3DAC0}"/>
                  </a:ext>
                </a:extLst>
              </p:cNvPr>
              <p:cNvSpPr/>
              <p:nvPr/>
            </p:nvSpPr>
            <p:spPr bwMode="auto">
              <a:xfrm>
                <a:off x="7768199" y="5669100"/>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7" name="Oval 76">
                <a:extLst>
                  <a:ext uri="{FF2B5EF4-FFF2-40B4-BE49-F238E27FC236}">
                    <a16:creationId xmlns:a16="http://schemas.microsoft.com/office/drawing/2014/main" id="{6D657385-B7F3-46C7-9243-E7B9438EEE9D}"/>
                  </a:ext>
                </a:extLst>
              </p:cNvPr>
              <p:cNvSpPr/>
              <p:nvPr/>
            </p:nvSpPr>
            <p:spPr bwMode="auto">
              <a:xfrm>
                <a:off x="8132804" y="5701635"/>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8" name="Oval 77">
                <a:extLst>
                  <a:ext uri="{FF2B5EF4-FFF2-40B4-BE49-F238E27FC236}">
                    <a16:creationId xmlns:a16="http://schemas.microsoft.com/office/drawing/2014/main" id="{A335B333-AADD-4146-8BEF-2EAFCF2535E1}"/>
                  </a:ext>
                </a:extLst>
              </p:cNvPr>
              <p:cNvSpPr/>
              <p:nvPr/>
            </p:nvSpPr>
            <p:spPr bwMode="auto">
              <a:xfrm>
                <a:off x="8491516" y="5691079"/>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9" name="Oval 78">
                <a:extLst>
                  <a:ext uri="{FF2B5EF4-FFF2-40B4-BE49-F238E27FC236}">
                    <a16:creationId xmlns:a16="http://schemas.microsoft.com/office/drawing/2014/main" id="{8DF17CF6-FACD-4DAE-881F-42EADEDD2D86}"/>
                  </a:ext>
                </a:extLst>
              </p:cNvPr>
              <p:cNvSpPr/>
              <p:nvPr/>
            </p:nvSpPr>
            <p:spPr bwMode="auto">
              <a:xfrm>
                <a:off x="8878482" y="5690924"/>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0" name="Oval 79">
                <a:extLst>
                  <a:ext uri="{FF2B5EF4-FFF2-40B4-BE49-F238E27FC236}">
                    <a16:creationId xmlns:a16="http://schemas.microsoft.com/office/drawing/2014/main" id="{78966E6B-90B2-4E9B-8449-C280178426D6}"/>
                  </a:ext>
                </a:extLst>
              </p:cNvPr>
              <p:cNvSpPr/>
              <p:nvPr/>
            </p:nvSpPr>
            <p:spPr bwMode="auto">
              <a:xfrm>
                <a:off x="9252530" y="568598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1" name="Oval 80">
                <a:extLst>
                  <a:ext uri="{FF2B5EF4-FFF2-40B4-BE49-F238E27FC236}">
                    <a16:creationId xmlns:a16="http://schemas.microsoft.com/office/drawing/2014/main" id="{FD462E00-674F-4E8D-BDD9-4D60A0699462}"/>
                  </a:ext>
                </a:extLst>
              </p:cNvPr>
              <p:cNvSpPr/>
              <p:nvPr/>
            </p:nvSpPr>
            <p:spPr bwMode="auto">
              <a:xfrm>
                <a:off x="9636104" y="5676532"/>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grpSp>
        <p:nvGrpSpPr>
          <p:cNvPr id="83" name="Group 82">
            <a:extLst>
              <a:ext uri="{FF2B5EF4-FFF2-40B4-BE49-F238E27FC236}">
                <a16:creationId xmlns:a16="http://schemas.microsoft.com/office/drawing/2014/main" id="{64214745-40D3-42C0-AD2D-703A3437AB3D}"/>
              </a:ext>
            </a:extLst>
          </p:cNvPr>
          <p:cNvGrpSpPr/>
          <p:nvPr/>
        </p:nvGrpSpPr>
        <p:grpSpPr>
          <a:xfrm>
            <a:off x="9392911" y="6207927"/>
            <a:ext cx="2488502" cy="454909"/>
            <a:chOff x="9392911" y="6207927"/>
            <a:chExt cx="2488502" cy="454909"/>
          </a:xfrm>
        </p:grpSpPr>
        <p:pic>
          <p:nvPicPr>
            <p:cNvPr id="84" name="Picture 83" descr="A picture containing text, ax, wheel&#10;&#10;Description automatically generated">
              <a:extLst>
                <a:ext uri="{FF2B5EF4-FFF2-40B4-BE49-F238E27FC236}">
                  <a16:creationId xmlns:a16="http://schemas.microsoft.com/office/drawing/2014/main" id="{ADB09868-EA32-4C65-AAC0-254C3248D5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85" name="Rectangle 8">
              <a:extLst>
                <a:ext uri="{FF2B5EF4-FFF2-40B4-BE49-F238E27FC236}">
                  <a16:creationId xmlns:a16="http://schemas.microsoft.com/office/drawing/2014/main" id="{A0C2741D-F273-4221-805C-E55147D4C16D}"/>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7" name="Text Box 11">
            <a:extLst>
              <a:ext uri="{FF2B5EF4-FFF2-40B4-BE49-F238E27FC236}">
                <a16:creationId xmlns:a16="http://schemas.microsoft.com/office/drawing/2014/main" id="{1ABD22D2-B1A7-455F-9BEA-64616C692685}"/>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Bajema. AIDS. 2020;34:2051.</a:t>
            </a:r>
          </a:p>
        </p:txBody>
      </p:sp>
    </p:spTree>
    <p:extLst>
      <p:ext uri="{BB962C8B-B14F-4D97-AF65-F5344CB8AC3E}">
        <p14:creationId xmlns:p14="http://schemas.microsoft.com/office/powerpoint/2010/main" val="348481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FB66DF-BC1A-C59F-40FB-3C40146D4997}"/>
              </a:ext>
            </a:extLst>
          </p:cNvPr>
          <p:cNvSpPr>
            <a:spLocks noGrp="1"/>
          </p:cNvSpPr>
          <p:nvPr>
            <p:ph type="title"/>
          </p:nvPr>
        </p:nvSpPr>
        <p:spPr/>
        <p:txBody>
          <a:bodyPr/>
          <a:lstStyle/>
          <a:p>
            <a:r>
              <a:rPr lang="en-US" dirty="0"/>
              <a:t>First-line/Second-line Treatment Failure</a:t>
            </a:r>
          </a:p>
        </p:txBody>
      </p:sp>
    </p:spTree>
    <p:extLst>
      <p:ext uri="{BB962C8B-B14F-4D97-AF65-F5344CB8AC3E}">
        <p14:creationId xmlns:p14="http://schemas.microsoft.com/office/powerpoint/2010/main" val="337922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BEB92F-438F-463A-8311-9AD550C83FAA}"/>
              </a:ext>
            </a:extLst>
          </p:cNvPr>
          <p:cNvSpPr>
            <a:spLocks noGrp="1"/>
          </p:cNvSpPr>
          <p:nvPr>
            <p:ph type="title"/>
          </p:nvPr>
        </p:nvSpPr>
        <p:spPr/>
        <p:txBody>
          <a:bodyPr/>
          <a:lstStyle/>
          <a:p>
            <a:r>
              <a:rPr lang="en-US" dirty="0"/>
              <a:t>Trends of HIV Drug Resistance in the US (2012-2018)</a:t>
            </a:r>
          </a:p>
        </p:txBody>
      </p:sp>
      <p:sp>
        <p:nvSpPr>
          <p:cNvPr id="4" name="Content Placeholder 3">
            <a:extLst>
              <a:ext uri="{FF2B5EF4-FFF2-40B4-BE49-F238E27FC236}">
                <a16:creationId xmlns:a16="http://schemas.microsoft.com/office/drawing/2014/main" id="{63336A1F-7A38-42D2-90F4-08630680BA04}"/>
              </a:ext>
            </a:extLst>
          </p:cNvPr>
          <p:cNvSpPr>
            <a:spLocks noGrp="1"/>
          </p:cNvSpPr>
          <p:nvPr>
            <p:ph idx="1"/>
          </p:nvPr>
        </p:nvSpPr>
        <p:spPr>
          <a:xfrm>
            <a:off x="604675" y="1513047"/>
            <a:ext cx="10877529" cy="456464"/>
          </a:xfrm>
        </p:spPr>
        <p:txBody>
          <a:bodyPr/>
          <a:lstStyle/>
          <a:p>
            <a:r>
              <a:rPr lang="en-US" sz="2000" dirty="0"/>
              <a:t>84,611 eligible samples evaluated with Monogram Biosciences GenoSure PRIme assay</a:t>
            </a:r>
          </a:p>
          <a:p>
            <a:endParaRPr lang="en-US" sz="2200" dirty="0"/>
          </a:p>
          <a:p>
            <a:endParaRPr lang="en-US" sz="2200" dirty="0"/>
          </a:p>
          <a:p>
            <a:pPr marL="0" indent="0">
              <a:buNone/>
            </a:pPr>
            <a:endParaRPr lang="en-US" sz="2200" dirty="0"/>
          </a:p>
          <a:p>
            <a:endParaRPr lang="en-US" sz="2200" dirty="0"/>
          </a:p>
          <a:p>
            <a:endParaRPr lang="en-US" sz="2200" dirty="0"/>
          </a:p>
          <a:p>
            <a:endParaRPr lang="en-US" sz="2200" dirty="0"/>
          </a:p>
        </p:txBody>
      </p:sp>
      <p:sp>
        <p:nvSpPr>
          <p:cNvPr id="6" name="Text Box 15">
            <a:extLst>
              <a:ext uri="{FF2B5EF4-FFF2-40B4-BE49-F238E27FC236}">
                <a16:creationId xmlns:a16="http://schemas.microsoft.com/office/drawing/2014/main" id="{6036FABB-A49D-45A0-93DD-D662771876FE}"/>
              </a:ext>
            </a:extLst>
          </p:cNvPr>
          <p:cNvSpPr txBox="1">
            <a:spLocks noChangeArrowheads="1"/>
          </p:cNvSpPr>
          <p:nvPr/>
        </p:nvSpPr>
        <p:spPr bwMode="auto">
          <a:xfrm>
            <a:off x="412751" y="639980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cs typeface="+mn-cs"/>
              </a:rPr>
              <a:t>Henegar. CROI 2020. Abstr 0521.</a:t>
            </a:r>
            <a:endParaRPr lang="en-US" altLang="en-US" sz="1200" b="0" dirty="0">
              <a:solidFill>
                <a:schemeClr val="bg2"/>
              </a:solidFill>
              <a:latin typeface="Calibri" panose="020F0502020204030204" pitchFamily="34" charset="0"/>
              <a:cs typeface="+mn-cs"/>
            </a:endParaRPr>
          </a:p>
        </p:txBody>
      </p:sp>
      <p:sp>
        <p:nvSpPr>
          <p:cNvPr id="11" name="TextBox 10">
            <a:extLst>
              <a:ext uri="{FF2B5EF4-FFF2-40B4-BE49-F238E27FC236}">
                <a16:creationId xmlns:a16="http://schemas.microsoft.com/office/drawing/2014/main" id="{DE16A644-3246-40AE-BDB6-8A549569D5FD}"/>
              </a:ext>
            </a:extLst>
          </p:cNvPr>
          <p:cNvSpPr txBox="1"/>
          <p:nvPr/>
        </p:nvSpPr>
        <p:spPr>
          <a:xfrm>
            <a:off x="2557042" y="1947052"/>
            <a:ext cx="680326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chemeClr val="bg1"/>
                </a:solidFill>
                <a:effectLst/>
                <a:uLnTx/>
                <a:uFillTx/>
                <a:latin typeface="Calibri" panose="020F0502020204030204"/>
              </a:rPr>
              <a:t>Multiclass </a:t>
            </a:r>
            <a:r>
              <a:rPr lang="en-GB" b="1" kern="0" dirty="0">
                <a:solidFill>
                  <a:schemeClr val="bg1"/>
                </a:solidFill>
                <a:latin typeface="Calibri" panose="020F0502020204030204"/>
              </a:rPr>
              <a:t>R</a:t>
            </a:r>
            <a:r>
              <a:rPr kumimoji="0" lang="en-GB" b="1" i="0" u="none" strike="noStrike" kern="0" cap="none" spc="0" normalizeH="0" baseline="0" noProof="0" dirty="0">
                <a:ln>
                  <a:noFill/>
                </a:ln>
                <a:solidFill>
                  <a:schemeClr val="bg1"/>
                </a:solidFill>
                <a:effectLst/>
                <a:uLnTx/>
                <a:uFillTx/>
                <a:latin typeface="Calibri" panose="020F0502020204030204"/>
              </a:rPr>
              <a:t>esistance in </a:t>
            </a:r>
            <a:r>
              <a:rPr lang="en-GB" b="1" kern="0" dirty="0">
                <a:solidFill>
                  <a:schemeClr val="bg1"/>
                </a:solidFill>
                <a:latin typeface="Calibri" panose="020F0502020204030204"/>
              </a:rPr>
              <a:t>S</a:t>
            </a:r>
            <a:r>
              <a:rPr kumimoji="0" lang="en-GB" b="1" i="0" u="none" strike="noStrike" kern="0" cap="none" spc="0" normalizeH="0" baseline="0" noProof="0" dirty="0">
                <a:ln>
                  <a:noFill/>
                </a:ln>
                <a:solidFill>
                  <a:schemeClr val="bg1"/>
                </a:solidFill>
                <a:effectLst/>
                <a:uLnTx/>
                <a:uFillTx/>
                <a:latin typeface="Calibri" panose="020F0502020204030204"/>
              </a:rPr>
              <a:t>amples With Resistance</a:t>
            </a:r>
          </a:p>
        </p:txBody>
      </p:sp>
      <p:sp>
        <p:nvSpPr>
          <p:cNvPr id="12" name="TextBox 11">
            <a:extLst>
              <a:ext uri="{FF2B5EF4-FFF2-40B4-BE49-F238E27FC236}">
                <a16:creationId xmlns:a16="http://schemas.microsoft.com/office/drawing/2014/main" id="{C1879ADC-DA9F-4FBC-8D9E-B07E47F1C0FF}"/>
              </a:ext>
            </a:extLst>
          </p:cNvPr>
          <p:cNvSpPr txBox="1"/>
          <p:nvPr/>
        </p:nvSpPr>
        <p:spPr bwMode="auto">
          <a:xfrm rot="16200000">
            <a:off x="1225518" y="3432084"/>
            <a:ext cx="22710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rPr>
              <a:t>Resistant Samples (%)</a:t>
            </a:r>
          </a:p>
        </p:txBody>
      </p:sp>
      <p:sp>
        <p:nvSpPr>
          <p:cNvPr id="13" name="TextBox 12">
            <a:extLst>
              <a:ext uri="{FF2B5EF4-FFF2-40B4-BE49-F238E27FC236}">
                <a16:creationId xmlns:a16="http://schemas.microsoft.com/office/drawing/2014/main" id="{DCCBDCDC-E50E-4584-AD52-B54FC1DEDDA3}"/>
              </a:ext>
            </a:extLst>
          </p:cNvPr>
          <p:cNvSpPr txBox="1"/>
          <p:nvPr/>
        </p:nvSpPr>
        <p:spPr bwMode="auto">
          <a:xfrm>
            <a:off x="5817165" y="5169363"/>
            <a:ext cx="375359"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rPr>
              <a:t>Yr</a:t>
            </a:r>
          </a:p>
        </p:txBody>
      </p:sp>
      <p:sp>
        <p:nvSpPr>
          <p:cNvPr id="2" name="Freeform: Shape 1">
            <a:extLst>
              <a:ext uri="{FF2B5EF4-FFF2-40B4-BE49-F238E27FC236}">
                <a16:creationId xmlns:a16="http://schemas.microsoft.com/office/drawing/2014/main" id="{5DA06674-9723-4FF1-824F-B8D13B13AD17}"/>
              </a:ext>
            </a:extLst>
          </p:cNvPr>
          <p:cNvSpPr/>
          <p:nvPr/>
        </p:nvSpPr>
        <p:spPr bwMode="auto">
          <a:xfrm>
            <a:off x="3172448" y="2521968"/>
            <a:ext cx="6064693" cy="2342505"/>
          </a:xfrm>
          <a:custGeom>
            <a:avLst/>
            <a:gdLst>
              <a:gd name="connsiteX0" fmla="*/ 0 w 4434436"/>
              <a:gd name="connsiteY0" fmla="*/ 0 h 1712814"/>
              <a:gd name="connsiteX1" fmla="*/ 0 w 4434436"/>
              <a:gd name="connsiteY1" fmla="*/ 1712814 h 1712814"/>
              <a:gd name="connsiteX2" fmla="*/ 4434436 w 4434436"/>
              <a:gd name="connsiteY2" fmla="*/ 1712814 h 1712814"/>
            </a:gdLst>
            <a:ahLst/>
            <a:cxnLst>
              <a:cxn ang="0">
                <a:pos x="connsiteX0" y="connsiteY0"/>
              </a:cxn>
              <a:cxn ang="0">
                <a:pos x="connsiteX1" y="connsiteY1"/>
              </a:cxn>
              <a:cxn ang="0">
                <a:pos x="connsiteX2" y="connsiteY2"/>
              </a:cxn>
            </a:cxnLst>
            <a:rect l="l" t="t" r="r" b="b"/>
            <a:pathLst>
              <a:path w="4434436" h="1712814">
                <a:moveTo>
                  <a:pt x="0" y="0"/>
                </a:moveTo>
                <a:lnTo>
                  <a:pt x="0" y="1712814"/>
                </a:lnTo>
                <a:lnTo>
                  <a:pt x="4434436" y="1712814"/>
                </a:lnTo>
              </a:path>
            </a:pathLst>
          </a:custGeom>
          <a:noFill/>
          <a:ln w="28575">
            <a:solidFill>
              <a:schemeClr val="bg1"/>
            </a:solidFill>
            <a:miter lim="800000"/>
            <a:headEnd/>
            <a:tailEnd/>
          </a:ln>
        </p:spPr>
        <p:txBody>
          <a:bodyPr rtlCol="0" anchor="ctr"/>
          <a:lstStyle/>
          <a:p>
            <a:pPr algn="ctr"/>
            <a:endParaRPr lang="en-US" dirty="0"/>
          </a:p>
        </p:txBody>
      </p:sp>
      <p:cxnSp>
        <p:nvCxnSpPr>
          <p:cNvPr id="15" name="Straight Connector 14">
            <a:extLst>
              <a:ext uri="{FF2B5EF4-FFF2-40B4-BE49-F238E27FC236}">
                <a16:creationId xmlns:a16="http://schemas.microsoft.com/office/drawing/2014/main" id="{1230FEF3-E8DA-4529-95E7-51C8332032BB}"/>
              </a:ext>
            </a:extLst>
          </p:cNvPr>
          <p:cNvCxnSpPr/>
          <p:nvPr/>
        </p:nvCxnSpPr>
        <p:spPr bwMode="auto">
          <a:xfrm>
            <a:off x="3077385" y="2535120"/>
            <a:ext cx="101654"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7F92F36C-0E3A-41F8-9DDA-B6A62EB1CF5D}"/>
              </a:ext>
            </a:extLst>
          </p:cNvPr>
          <p:cNvCxnSpPr/>
          <p:nvPr/>
        </p:nvCxnSpPr>
        <p:spPr bwMode="auto">
          <a:xfrm>
            <a:off x="3066368" y="3472740"/>
            <a:ext cx="101654"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E3BBD13-3C48-47CA-AFF2-D4595435661D}"/>
              </a:ext>
            </a:extLst>
          </p:cNvPr>
          <p:cNvCxnSpPr/>
          <p:nvPr/>
        </p:nvCxnSpPr>
        <p:spPr bwMode="auto">
          <a:xfrm>
            <a:off x="3066368" y="3008828"/>
            <a:ext cx="101654"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5E3EE2F5-026F-4BA6-B3B0-3D36B8486DF5}"/>
              </a:ext>
            </a:extLst>
          </p:cNvPr>
          <p:cNvCxnSpPr/>
          <p:nvPr/>
        </p:nvCxnSpPr>
        <p:spPr bwMode="auto">
          <a:xfrm>
            <a:off x="3066368" y="3936651"/>
            <a:ext cx="101654"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5B9800A4-12D8-46EA-886D-6DD39E5C946D}"/>
              </a:ext>
            </a:extLst>
          </p:cNvPr>
          <p:cNvCxnSpPr/>
          <p:nvPr/>
        </p:nvCxnSpPr>
        <p:spPr bwMode="auto">
          <a:xfrm>
            <a:off x="3066368" y="4400563"/>
            <a:ext cx="101654"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6B761D03-4CDB-4439-9BDC-6A533FC879CF}"/>
              </a:ext>
            </a:extLst>
          </p:cNvPr>
          <p:cNvCxnSpPr/>
          <p:nvPr/>
        </p:nvCxnSpPr>
        <p:spPr bwMode="auto">
          <a:xfrm>
            <a:off x="3066368" y="4864473"/>
            <a:ext cx="101654"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6EAA75CC-AF49-41CE-8662-F0E5150D0199}"/>
              </a:ext>
            </a:extLst>
          </p:cNvPr>
          <p:cNvCxnSpPr>
            <a:cxnSpLocks/>
          </p:cNvCxnSpPr>
          <p:nvPr/>
        </p:nvCxnSpPr>
        <p:spPr bwMode="auto">
          <a:xfrm>
            <a:off x="3600636" y="4864473"/>
            <a:ext cx="0" cy="91744"/>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BB178BDE-31B9-46D6-BA72-253CAE1CE973}"/>
              </a:ext>
            </a:extLst>
          </p:cNvPr>
          <p:cNvCxnSpPr>
            <a:cxnSpLocks/>
          </p:cNvCxnSpPr>
          <p:nvPr/>
        </p:nvCxnSpPr>
        <p:spPr bwMode="auto">
          <a:xfrm>
            <a:off x="4472959" y="4864473"/>
            <a:ext cx="0" cy="91744"/>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94DC7325-4AB9-4AE0-8F63-95F4AD5F6ED1}"/>
              </a:ext>
            </a:extLst>
          </p:cNvPr>
          <p:cNvCxnSpPr>
            <a:cxnSpLocks/>
          </p:cNvCxnSpPr>
          <p:nvPr/>
        </p:nvCxnSpPr>
        <p:spPr bwMode="auto">
          <a:xfrm>
            <a:off x="5345283" y="4864473"/>
            <a:ext cx="0" cy="91744"/>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5FFC590D-722E-4793-9A4D-E9DA76AB9915}"/>
              </a:ext>
            </a:extLst>
          </p:cNvPr>
          <p:cNvCxnSpPr>
            <a:cxnSpLocks/>
          </p:cNvCxnSpPr>
          <p:nvPr/>
        </p:nvCxnSpPr>
        <p:spPr bwMode="auto">
          <a:xfrm>
            <a:off x="6217606" y="4864473"/>
            <a:ext cx="0" cy="91744"/>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8E2C616-C9F4-45F6-B3F7-6B7BDEA5ABD1}"/>
              </a:ext>
            </a:extLst>
          </p:cNvPr>
          <p:cNvCxnSpPr>
            <a:cxnSpLocks/>
          </p:cNvCxnSpPr>
          <p:nvPr/>
        </p:nvCxnSpPr>
        <p:spPr bwMode="auto">
          <a:xfrm>
            <a:off x="7089929" y="4864473"/>
            <a:ext cx="0" cy="91744"/>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2FDF671-CEB3-4AC7-BCE3-7CBDA1C68106}"/>
              </a:ext>
            </a:extLst>
          </p:cNvPr>
          <p:cNvCxnSpPr>
            <a:cxnSpLocks/>
          </p:cNvCxnSpPr>
          <p:nvPr/>
        </p:nvCxnSpPr>
        <p:spPr bwMode="auto">
          <a:xfrm>
            <a:off x="7962252" y="4864473"/>
            <a:ext cx="0" cy="91744"/>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B918E6F6-B963-4DF5-A68E-294A47B96647}"/>
              </a:ext>
            </a:extLst>
          </p:cNvPr>
          <p:cNvCxnSpPr>
            <a:cxnSpLocks/>
          </p:cNvCxnSpPr>
          <p:nvPr/>
        </p:nvCxnSpPr>
        <p:spPr bwMode="auto">
          <a:xfrm>
            <a:off x="8834577" y="4864473"/>
            <a:ext cx="0" cy="91744"/>
          </a:xfrm>
          <a:prstGeom prst="line">
            <a:avLst/>
          </a:prstGeom>
          <a:noFill/>
          <a:ln w="28575" cap="flat" cmpd="sng" algn="ctr">
            <a:solidFill>
              <a:schemeClr val="bg1"/>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9DE75271-594E-428C-AF61-D933EB1F86DE}"/>
              </a:ext>
            </a:extLst>
          </p:cNvPr>
          <p:cNvSpPr txBox="1"/>
          <p:nvPr/>
        </p:nvSpPr>
        <p:spPr bwMode="auto">
          <a:xfrm>
            <a:off x="2330552" y="2359651"/>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100</a:t>
            </a:r>
          </a:p>
        </p:txBody>
      </p:sp>
      <p:sp>
        <p:nvSpPr>
          <p:cNvPr id="31" name="TextBox 30">
            <a:extLst>
              <a:ext uri="{FF2B5EF4-FFF2-40B4-BE49-F238E27FC236}">
                <a16:creationId xmlns:a16="http://schemas.microsoft.com/office/drawing/2014/main" id="{0134DCAB-4CCC-406F-9CD9-028DFDC9D466}"/>
              </a:ext>
            </a:extLst>
          </p:cNvPr>
          <p:cNvSpPr txBox="1"/>
          <p:nvPr/>
        </p:nvSpPr>
        <p:spPr bwMode="auto">
          <a:xfrm>
            <a:off x="3210573"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2012</a:t>
            </a:r>
          </a:p>
        </p:txBody>
      </p:sp>
      <p:sp>
        <p:nvSpPr>
          <p:cNvPr id="32" name="TextBox 31">
            <a:extLst>
              <a:ext uri="{FF2B5EF4-FFF2-40B4-BE49-F238E27FC236}">
                <a16:creationId xmlns:a16="http://schemas.microsoft.com/office/drawing/2014/main" id="{75BC5869-DADE-4AB0-A2D5-40BD04F74FEB}"/>
              </a:ext>
            </a:extLst>
          </p:cNvPr>
          <p:cNvSpPr txBox="1"/>
          <p:nvPr/>
        </p:nvSpPr>
        <p:spPr bwMode="auto">
          <a:xfrm>
            <a:off x="4082896"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2013</a:t>
            </a:r>
          </a:p>
        </p:txBody>
      </p:sp>
      <p:sp>
        <p:nvSpPr>
          <p:cNvPr id="33" name="TextBox 32">
            <a:extLst>
              <a:ext uri="{FF2B5EF4-FFF2-40B4-BE49-F238E27FC236}">
                <a16:creationId xmlns:a16="http://schemas.microsoft.com/office/drawing/2014/main" id="{D826680A-9BAE-47AB-A8D1-F29EBEB78A81}"/>
              </a:ext>
            </a:extLst>
          </p:cNvPr>
          <p:cNvSpPr txBox="1"/>
          <p:nvPr/>
        </p:nvSpPr>
        <p:spPr bwMode="auto">
          <a:xfrm>
            <a:off x="2556330" y="2827227"/>
            <a:ext cx="55081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80</a:t>
            </a:r>
          </a:p>
        </p:txBody>
      </p:sp>
      <p:sp>
        <p:nvSpPr>
          <p:cNvPr id="34" name="TextBox 33">
            <a:extLst>
              <a:ext uri="{FF2B5EF4-FFF2-40B4-BE49-F238E27FC236}">
                <a16:creationId xmlns:a16="http://schemas.microsoft.com/office/drawing/2014/main" id="{CADE57C7-501B-4E0A-A818-494DF98A698C}"/>
              </a:ext>
            </a:extLst>
          </p:cNvPr>
          <p:cNvSpPr txBox="1"/>
          <p:nvPr/>
        </p:nvSpPr>
        <p:spPr bwMode="auto">
          <a:xfrm>
            <a:off x="2556330" y="3298232"/>
            <a:ext cx="55081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60</a:t>
            </a:r>
          </a:p>
        </p:txBody>
      </p:sp>
      <p:sp>
        <p:nvSpPr>
          <p:cNvPr id="35" name="TextBox 34">
            <a:extLst>
              <a:ext uri="{FF2B5EF4-FFF2-40B4-BE49-F238E27FC236}">
                <a16:creationId xmlns:a16="http://schemas.microsoft.com/office/drawing/2014/main" id="{6CD61999-0E2F-48F8-82CF-8F58B9A86B11}"/>
              </a:ext>
            </a:extLst>
          </p:cNvPr>
          <p:cNvSpPr txBox="1"/>
          <p:nvPr/>
        </p:nvSpPr>
        <p:spPr bwMode="auto">
          <a:xfrm>
            <a:off x="2556330" y="3740303"/>
            <a:ext cx="55081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40</a:t>
            </a:r>
          </a:p>
        </p:txBody>
      </p:sp>
      <p:sp>
        <p:nvSpPr>
          <p:cNvPr id="36" name="TextBox 35">
            <a:extLst>
              <a:ext uri="{FF2B5EF4-FFF2-40B4-BE49-F238E27FC236}">
                <a16:creationId xmlns:a16="http://schemas.microsoft.com/office/drawing/2014/main" id="{2D46473D-4962-4529-9874-853E2C42BDE9}"/>
              </a:ext>
            </a:extLst>
          </p:cNvPr>
          <p:cNvSpPr txBox="1"/>
          <p:nvPr/>
        </p:nvSpPr>
        <p:spPr bwMode="auto">
          <a:xfrm>
            <a:off x="2556330" y="4221325"/>
            <a:ext cx="55081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20</a:t>
            </a:r>
          </a:p>
        </p:txBody>
      </p:sp>
      <p:sp>
        <p:nvSpPr>
          <p:cNvPr id="37" name="TextBox 36">
            <a:extLst>
              <a:ext uri="{FF2B5EF4-FFF2-40B4-BE49-F238E27FC236}">
                <a16:creationId xmlns:a16="http://schemas.microsoft.com/office/drawing/2014/main" id="{128830D3-1854-433B-B065-FCEABA13189B}"/>
              </a:ext>
            </a:extLst>
          </p:cNvPr>
          <p:cNvSpPr txBox="1"/>
          <p:nvPr/>
        </p:nvSpPr>
        <p:spPr bwMode="auto">
          <a:xfrm>
            <a:off x="2802328" y="4685235"/>
            <a:ext cx="316775"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0</a:t>
            </a:r>
          </a:p>
        </p:txBody>
      </p:sp>
      <p:sp>
        <p:nvSpPr>
          <p:cNvPr id="38" name="TextBox 37">
            <a:extLst>
              <a:ext uri="{FF2B5EF4-FFF2-40B4-BE49-F238E27FC236}">
                <a16:creationId xmlns:a16="http://schemas.microsoft.com/office/drawing/2014/main" id="{D8D46263-5676-41A0-BCBC-436E828FF07D}"/>
              </a:ext>
            </a:extLst>
          </p:cNvPr>
          <p:cNvSpPr txBox="1"/>
          <p:nvPr/>
        </p:nvSpPr>
        <p:spPr bwMode="auto">
          <a:xfrm>
            <a:off x="4955219"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2014</a:t>
            </a:r>
          </a:p>
        </p:txBody>
      </p:sp>
      <p:sp>
        <p:nvSpPr>
          <p:cNvPr id="39" name="TextBox 38">
            <a:extLst>
              <a:ext uri="{FF2B5EF4-FFF2-40B4-BE49-F238E27FC236}">
                <a16:creationId xmlns:a16="http://schemas.microsoft.com/office/drawing/2014/main" id="{550937DF-44A9-404D-AB12-79EB435A3EA7}"/>
              </a:ext>
            </a:extLst>
          </p:cNvPr>
          <p:cNvSpPr txBox="1"/>
          <p:nvPr/>
        </p:nvSpPr>
        <p:spPr bwMode="auto">
          <a:xfrm>
            <a:off x="5827542"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2015</a:t>
            </a:r>
          </a:p>
        </p:txBody>
      </p:sp>
      <p:sp>
        <p:nvSpPr>
          <p:cNvPr id="40" name="TextBox 39">
            <a:extLst>
              <a:ext uri="{FF2B5EF4-FFF2-40B4-BE49-F238E27FC236}">
                <a16:creationId xmlns:a16="http://schemas.microsoft.com/office/drawing/2014/main" id="{3F4BEB89-0B74-4CA2-A496-F45554A469AD}"/>
              </a:ext>
            </a:extLst>
          </p:cNvPr>
          <p:cNvSpPr txBox="1"/>
          <p:nvPr/>
        </p:nvSpPr>
        <p:spPr bwMode="auto">
          <a:xfrm>
            <a:off x="6728235"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2016</a:t>
            </a:r>
          </a:p>
        </p:txBody>
      </p:sp>
      <p:sp>
        <p:nvSpPr>
          <p:cNvPr id="41" name="TextBox 40">
            <a:extLst>
              <a:ext uri="{FF2B5EF4-FFF2-40B4-BE49-F238E27FC236}">
                <a16:creationId xmlns:a16="http://schemas.microsoft.com/office/drawing/2014/main" id="{7CAD3B63-50A2-411F-878E-CE556838A766}"/>
              </a:ext>
            </a:extLst>
          </p:cNvPr>
          <p:cNvSpPr txBox="1"/>
          <p:nvPr/>
        </p:nvSpPr>
        <p:spPr bwMode="auto">
          <a:xfrm>
            <a:off x="7572189"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2017</a:t>
            </a:r>
          </a:p>
        </p:txBody>
      </p:sp>
      <p:sp>
        <p:nvSpPr>
          <p:cNvPr id="42" name="TextBox 41">
            <a:extLst>
              <a:ext uri="{FF2B5EF4-FFF2-40B4-BE49-F238E27FC236}">
                <a16:creationId xmlns:a16="http://schemas.microsoft.com/office/drawing/2014/main" id="{69EB447D-B2D9-4036-A5AD-46BE763D3F8A}"/>
              </a:ext>
            </a:extLst>
          </p:cNvPr>
          <p:cNvSpPr txBox="1"/>
          <p:nvPr/>
        </p:nvSpPr>
        <p:spPr bwMode="auto">
          <a:xfrm>
            <a:off x="8457015" y="4895907"/>
            <a:ext cx="78012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2018</a:t>
            </a:r>
          </a:p>
        </p:txBody>
      </p:sp>
      <p:grpSp>
        <p:nvGrpSpPr>
          <p:cNvPr id="117" name="Group 116">
            <a:extLst>
              <a:ext uri="{FF2B5EF4-FFF2-40B4-BE49-F238E27FC236}">
                <a16:creationId xmlns:a16="http://schemas.microsoft.com/office/drawing/2014/main" id="{583500FC-3F86-4B4F-A929-23221FCE8D38}"/>
              </a:ext>
            </a:extLst>
          </p:cNvPr>
          <p:cNvGrpSpPr/>
          <p:nvPr/>
        </p:nvGrpSpPr>
        <p:grpSpPr>
          <a:xfrm>
            <a:off x="3700314" y="2409479"/>
            <a:ext cx="231673" cy="75011"/>
            <a:chOff x="7806107" y="2276476"/>
            <a:chExt cx="169397" cy="54847"/>
          </a:xfrm>
        </p:grpSpPr>
        <p:cxnSp>
          <p:nvCxnSpPr>
            <p:cNvPr id="49" name="Straight Connector 48">
              <a:extLst>
                <a:ext uri="{FF2B5EF4-FFF2-40B4-BE49-F238E27FC236}">
                  <a16:creationId xmlns:a16="http://schemas.microsoft.com/office/drawing/2014/main" id="{918649BD-7418-4E5F-9B47-583C517022E8}"/>
                </a:ext>
              </a:extLst>
            </p:cNvPr>
            <p:cNvCxnSpPr/>
            <p:nvPr/>
          </p:nvCxnSpPr>
          <p:spPr bwMode="auto">
            <a:xfrm>
              <a:off x="7806107" y="2300693"/>
              <a:ext cx="169397" cy="0"/>
            </a:xfrm>
            <a:prstGeom prst="line">
              <a:avLst/>
            </a:prstGeom>
            <a:noFill/>
            <a:ln w="28575" cap="flat" cmpd="sng" algn="ctr">
              <a:solidFill>
                <a:schemeClr val="accent1"/>
              </a:solidFill>
              <a:prstDash val="solid"/>
              <a:round/>
              <a:headEnd type="none" w="med" len="med"/>
              <a:tailEnd type="none" w="med" len="med"/>
            </a:ln>
            <a:effectLst/>
          </p:spPr>
        </p:cxnSp>
        <p:sp>
          <p:nvSpPr>
            <p:cNvPr id="43" name="Rectangle 42">
              <a:extLst>
                <a:ext uri="{FF2B5EF4-FFF2-40B4-BE49-F238E27FC236}">
                  <a16:creationId xmlns:a16="http://schemas.microsoft.com/office/drawing/2014/main" id="{A5B8047E-702F-4B71-8DA5-B0E8DBAB8F2B}"/>
                </a:ext>
              </a:extLst>
            </p:cNvPr>
            <p:cNvSpPr/>
            <p:nvPr/>
          </p:nvSpPr>
          <p:spPr bwMode="auto">
            <a:xfrm rot="2700000">
              <a:off x="7866211" y="2276476"/>
              <a:ext cx="54847" cy="54847"/>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16" name="Group 115">
            <a:extLst>
              <a:ext uri="{FF2B5EF4-FFF2-40B4-BE49-F238E27FC236}">
                <a16:creationId xmlns:a16="http://schemas.microsoft.com/office/drawing/2014/main" id="{046297EB-86D1-4D38-983A-5EDA362590A7}"/>
              </a:ext>
            </a:extLst>
          </p:cNvPr>
          <p:cNvGrpSpPr/>
          <p:nvPr/>
        </p:nvGrpSpPr>
        <p:grpSpPr>
          <a:xfrm>
            <a:off x="4898495" y="2409479"/>
            <a:ext cx="231673" cy="75011"/>
            <a:chOff x="8608151" y="2276476"/>
            <a:chExt cx="169397" cy="54847"/>
          </a:xfrm>
        </p:grpSpPr>
        <p:cxnSp>
          <p:nvCxnSpPr>
            <p:cNvPr id="50" name="Straight Connector 49">
              <a:extLst>
                <a:ext uri="{FF2B5EF4-FFF2-40B4-BE49-F238E27FC236}">
                  <a16:creationId xmlns:a16="http://schemas.microsoft.com/office/drawing/2014/main" id="{2D9F0C3D-38C4-4E24-B3F4-34BCC24B7AD4}"/>
                </a:ext>
              </a:extLst>
            </p:cNvPr>
            <p:cNvCxnSpPr/>
            <p:nvPr/>
          </p:nvCxnSpPr>
          <p:spPr bwMode="auto">
            <a:xfrm>
              <a:off x="8608151" y="2305880"/>
              <a:ext cx="169397" cy="0"/>
            </a:xfrm>
            <a:prstGeom prst="line">
              <a:avLst/>
            </a:prstGeom>
            <a:noFill/>
            <a:ln w="28575" cap="flat" cmpd="sng" algn="ctr">
              <a:solidFill>
                <a:schemeClr val="accent3"/>
              </a:solidFill>
              <a:prstDash val="solid"/>
              <a:round/>
              <a:headEnd type="none" w="med" len="med"/>
              <a:tailEnd type="none" w="med" len="med"/>
            </a:ln>
            <a:effectLst/>
          </p:spPr>
        </p:cxnSp>
        <p:sp>
          <p:nvSpPr>
            <p:cNvPr id="45" name="Rectangle 44">
              <a:extLst>
                <a:ext uri="{FF2B5EF4-FFF2-40B4-BE49-F238E27FC236}">
                  <a16:creationId xmlns:a16="http://schemas.microsoft.com/office/drawing/2014/main" id="{84DC4678-46A9-4D27-8730-62B2927FA338}"/>
                </a:ext>
              </a:extLst>
            </p:cNvPr>
            <p:cNvSpPr/>
            <p:nvPr/>
          </p:nvSpPr>
          <p:spPr bwMode="auto">
            <a:xfrm>
              <a:off x="8665426" y="2276476"/>
              <a:ext cx="54847" cy="54847"/>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15" name="Group 114">
            <a:extLst>
              <a:ext uri="{FF2B5EF4-FFF2-40B4-BE49-F238E27FC236}">
                <a16:creationId xmlns:a16="http://schemas.microsoft.com/office/drawing/2014/main" id="{0659135A-A636-46FA-A487-6D8541901A72}"/>
              </a:ext>
            </a:extLst>
          </p:cNvPr>
          <p:cNvGrpSpPr/>
          <p:nvPr/>
        </p:nvGrpSpPr>
        <p:grpSpPr>
          <a:xfrm>
            <a:off x="6103868" y="2401711"/>
            <a:ext cx="231673" cy="90547"/>
            <a:chOff x="9403398" y="2268574"/>
            <a:chExt cx="169397" cy="66207"/>
          </a:xfrm>
        </p:grpSpPr>
        <p:cxnSp>
          <p:nvCxnSpPr>
            <p:cNvPr id="51" name="Straight Connector 50">
              <a:extLst>
                <a:ext uri="{FF2B5EF4-FFF2-40B4-BE49-F238E27FC236}">
                  <a16:creationId xmlns:a16="http://schemas.microsoft.com/office/drawing/2014/main" id="{DAD6D8C9-1434-440F-BE72-80AFB5E894BC}"/>
                </a:ext>
              </a:extLst>
            </p:cNvPr>
            <p:cNvCxnSpPr/>
            <p:nvPr/>
          </p:nvCxnSpPr>
          <p:spPr bwMode="auto">
            <a:xfrm>
              <a:off x="9403398" y="2305880"/>
              <a:ext cx="169397" cy="0"/>
            </a:xfrm>
            <a:prstGeom prst="line">
              <a:avLst/>
            </a:prstGeom>
            <a:noFill/>
            <a:ln w="28575" cap="flat" cmpd="sng" algn="ctr">
              <a:solidFill>
                <a:schemeClr val="accent4"/>
              </a:solidFill>
              <a:prstDash val="solid"/>
              <a:round/>
              <a:headEnd type="none" w="med" len="med"/>
              <a:tailEnd type="none" w="med" len="med"/>
            </a:ln>
            <a:effectLst/>
          </p:spPr>
        </p:cxnSp>
        <p:sp>
          <p:nvSpPr>
            <p:cNvPr id="46" name="Isosceles Triangle 45">
              <a:extLst>
                <a:ext uri="{FF2B5EF4-FFF2-40B4-BE49-F238E27FC236}">
                  <a16:creationId xmlns:a16="http://schemas.microsoft.com/office/drawing/2014/main" id="{7AC59C53-0190-475E-9CF1-AC413B0B4251}"/>
                </a:ext>
              </a:extLst>
            </p:cNvPr>
            <p:cNvSpPr/>
            <p:nvPr/>
          </p:nvSpPr>
          <p:spPr bwMode="auto">
            <a:xfrm>
              <a:off x="9451310" y="2268574"/>
              <a:ext cx="76800" cy="6620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14" name="Group 113">
            <a:extLst>
              <a:ext uri="{FF2B5EF4-FFF2-40B4-BE49-F238E27FC236}">
                <a16:creationId xmlns:a16="http://schemas.microsoft.com/office/drawing/2014/main" id="{225BC692-2F18-417D-AC8C-C6A9CBD64414}"/>
              </a:ext>
            </a:extLst>
          </p:cNvPr>
          <p:cNvGrpSpPr/>
          <p:nvPr/>
        </p:nvGrpSpPr>
        <p:grpSpPr>
          <a:xfrm>
            <a:off x="7277566" y="2409479"/>
            <a:ext cx="231673" cy="75011"/>
            <a:chOff x="10208900" y="2276476"/>
            <a:chExt cx="169397" cy="54847"/>
          </a:xfrm>
        </p:grpSpPr>
        <p:cxnSp>
          <p:nvCxnSpPr>
            <p:cNvPr id="52" name="Straight Connector 51">
              <a:extLst>
                <a:ext uri="{FF2B5EF4-FFF2-40B4-BE49-F238E27FC236}">
                  <a16:creationId xmlns:a16="http://schemas.microsoft.com/office/drawing/2014/main" id="{5F70FB55-582C-400D-8EBE-4245D361A170}"/>
                </a:ext>
              </a:extLst>
            </p:cNvPr>
            <p:cNvCxnSpPr/>
            <p:nvPr/>
          </p:nvCxnSpPr>
          <p:spPr bwMode="auto">
            <a:xfrm>
              <a:off x="10208900" y="2305880"/>
              <a:ext cx="169397" cy="0"/>
            </a:xfrm>
            <a:prstGeom prst="line">
              <a:avLst/>
            </a:prstGeom>
            <a:noFill/>
            <a:ln w="28575" cap="flat" cmpd="sng" algn="ctr">
              <a:solidFill>
                <a:schemeClr val="accent6"/>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BBF530B7-1735-494C-AE37-258B62CC5544}"/>
                </a:ext>
              </a:extLst>
            </p:cNvPr>
            <p:cNvSpPr/>
            <p:nvPr/>
          </p:nvSpPr>
          <p:spPr bwMode="auto">
            <a:xfrm>
              <a:off x="10266292" y="2276476"/>
              <a:ext cx="54847" cy="54847"/>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53" name="Freeform: Shape 52">
            <a:extLst>
              <a:ext uri="{FF2B5EF4-FFF2-40B4-BE49-F238E27FC236}">
                <a16:creationId xmlns:a16="http://schemas.microsoft.com/office/drawing/2014/main" id="{0C82F802-88EE-4B6A-8482-9535AFBB4B0A}"/>
              </a:ext>
            </a:extLst>
          </p:cNvPr>
          <p:cNvSpPr/>
          <p:nvPr/>
        </p:nvSpPr>
        <p:spPr bwMode="auto">
          <a:xfrm>
            <a:off x="3603001" y="3204479"/>
            <a:ext cx="5215026" cy="444435"/>
          </a:xfrm>
          <a:custGeom>
            <a:avLst/>
            <a:gdLst>
              <a:gd name="connsiteX0" fmla="*/ 0 w 3813169"/>
              <a:gd name="connsiteY0" fmla="*/ 324966 h 324966"/>
              <a:gd name="connsiteX1" fmla="*/ 641290 w 3813169"/>
              <a:gd name="connsiteY1" fmla="*/ 235082 h 324966"/>
              <a:gd name="connsiteX2" fmla="*/ 1279123 w 3813169"/>
              <a:gd name="connsiteY2" fmla="*/ 133098 h 324966"/>
              <a:gd name="connsiteX3" fmla="*/ 1910041 w 3813169"/>
              <a:gd name="connsiteY3" fmla="*/ 88156 h 324966"/>
              <a:gd name="connsiteX4" fmla="*/ 2551331 w 3813169"/>
              <a:gd name="connsiteY4" fmla="*/ 67413 h 324966"/>
              <a:gd name="connsiteX5" fmla="*/ 3185707 w 3813169"/>
              <a:gd name="connsiteY5" fmla="*/ 39756 h 324966"/>
              <a:gd name="connsiteX6" fmla="*/ 3813169 w 3813169"/>
              <a:gd name="connsiteY6" fmla="*/ 0 h 32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169" h="324966">
                <a:moveTo>
                  <a:pt x="0" y="324966"/>
                </a:moveTo>
                <a:lnTo>
                  <a:pt x="641290" y="235082"/>
                </a:lnTo>
                <a:lnTo>
                  <a:pt x="1279123" y="133098"/>
                </a:lnTo>
                <a:lnTo>
                  <a:pt x="1910041" y="88156"/>
                </a:lnTo>
                <a:lnTo>
                  <a:pt x="2551331" y="67413"/>
                </a:lnTo>
                <a:lnTo>
                  <a:pt x="3185707" y="39756"/>
                </a:lnTo>
                <a:lnTo>
                  <a:pt x="3813169" y="0"/>
                </a:lnTo>
              </a:path>
            </a:pathLst>
          </a:custGeom>
          <a:noFill/>
          <a:ln w="28575">
            <a:solidFill>
              <a:schemeClr val="accent1"/>
            </a:solidFill>
            <a:miter lim="800000"/>
            <a:headEnd/>
            <a:tailEnd/>
          </a:ln>
        </p:spPr>
        <p:txBody>
          <a:bodyPr rtlCol="0" anchor="ctr"/>
          <a:lstStyle/>
          <a:p>
            <a:pPr algn="ctr"/>
            <a:endParaRPr lang="en-US" dirty="0"/>
          </a:p>
        </p:txBody>
      </p:sp>
      <p:sp>
        <p:nvSpPr>
          <p:cNvPr id="54" name="Rectangle 53">
            <a:extLst>
              <a:ext uri="{FF2B5EF4-FFF2-40B4-BE49-F238E27FC236}">
                <a16:creationId xmlns:a16="http://schemas.microsoft.com/office/drawing/2014/main" id="{B40E6D6B-B3B8-4DB6-B93F-2A09AC1BF070}"/>
              </a:ext>
            </a:extLst>
          </p:cNvPr>
          <p:cNvSpPr/>
          <p:nvPr/>
        </p:nvSpPr>
        <p:spPr bwMode="auto">
          <a:xfrm rot="2700000">
            <a:off x="3563130" y="3613803"/>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5" name="Rectangle 54">
            <a:extLst>
              <a:ext uri="{FF2B5EF4-FFF2-40B4-BE49-F238E27FC236}">
                <a16:creationId xmlns:a16="http://schemas.microsoft.com/office/drawing/2014/main" id="{50AD642E-AB35-468A-91FE-87E6E0D018F5}"/>
              </a:ext>
            </a:extLst>
          </p:cNvPr>
          <p:cNvSpPr/>
          <p:nvPr/>
        </p:nvSpPr>
        <p:spPr bwMode="auto">
          <a:xfrm rot="2700000">
            <a:off x="4434422" y="3493004"/>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6" name="Rectangle 55">
            <a:extLst>
              <a:ext uri="{FF2B5EF4-FFF2-40B4-BE49-F238E27FC236}">
                <a16:creationId xmlns:a16="http://schemas.microsoft.com/office/drawing/2014/main" id="{DCF92466-7441-4656-9911-C6DE315EF1EA}"/>
              </a:ext>
            </a:extLst>
          </p:cNvPr>
          <p:cNvSpPr/>
          <p:nvPr/>
        </p:nvSpPr>
        <p:spPr bwMode="auto">
          <a:xfrm rot="2700000">
            <a:off x="5307777" y="3348799"/>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7" name="Rectangle 56">
            <a:extLst>
              <a:ext uri="{FF2B5EF4-FFF2-40B4-BE49-F238E27FC236}">
                <a16:creationId xmlns:a16="http://schemas.microsoft.com/office/drawing/2014/main" id="{2FF28D54-353F-4348-B879-337DB47572EF}"/>
              </a:ext>
            </a:extLst>
          </p:cNvPr>
          <p:cNvSpPr/>
          <p:nvPr/>
        </p:nvSpPr>
        <p:spPr bwMode="auto">
          <a:xfrm rot="2700000">
            <a:off x="6180098" y="3285732"/>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8" name="Rectangle 57">
            <a:extLst>
              <a:ext uri="{FF2B5EF4-FFF2-40B4-BE49-F238E27FC236}">
                <a16:creationId xmlns:a16="http://schemas.microsoft.com/office/drawing/2014/main" id="{81E539FC-41A3-4A09-B57B-70609463971E}"/>
              </a:ext>
            </a:extLst>
          </p:cNvPr>
          <p:cNvSpPr/>
          <p:nvPr/>
        </p:nvSpPr>
        <p:spPr bwMode="auto">
          <a:xfrm rot="2700000">
            <a:off x="7052423" y="3262389"/>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9" name="Rectangle 58">
            <a:extLst>
              <a:ext uri="{FF2B5EF4-FFF2-40B4-BE49-F238E27FC236}">
                <a16:creationId xmlns:a16="http://schemas.microsoft.com/office/drawing/2014/main" id="{95D0306C-630E-488D-97CE-80931A7DFBB1}"/>
              </a:ext>
            </a:extLst>
          </p:cNvPr>
          <p:cNvSpPr/>
          <p:nvPr/>
        </p:nvSpPr>
        <p:spPr bwMode="auto">
          <a:xfrm rot="2700000">
            <a:off x="7924745" y="3224770"/>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0" name="Rectangle 59">
            <a:extLst>
              <a:ext uri="{FF2B5EF4-FFF2-40B4-BE49-F238E27FC236}">
                <a16:creationId xmlns:a16="http://schemas.microsoft.com/office/drawing/2014/main" id="{EFD9581A-1353-46A5-B740-7C937FA5F395}"/>
              </a:ext>
            </a:extLst>
          </p:cNvPr>
          <p:cNvSpPr/>
          <p:nvPr/>
        </p:nvSpPr>
        <p:spPr bwMode="auto">
          <a:xfrm rot="2700000">
            <a:off x="8797071" y="3171729"/>
            <a:ext cx="75011" cy="75011"/>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1" name="Freeform: Shape 60">
            <a:extLst>
              <a:ext uri="{FF2B5EF4-FFF2-40B4-BE49-F238E27FC236}">
                <a16:creationId xmlns:a16="http://schemas.microsoft.com/office/drawing/2014/main" id="{FAFB1FCE-1CEC-474C-9585-3F2850412EFA}"/>
              </a:ext>
            </a:extLst>
          </p:cNvPr>
          <p:cNvSpPr/>
          <p:nvPr/>
        </p:nvSpPr>
        <p:spPr bwMode="auto">
          <a:xfrm>
            <a:off x="3601472" y="4081143"/>
            <a:ext cx="5233918" cy="273278"/>
          </a:xfrm>
          <a:custGeom>
            <a:avLst/>
            <a:gdLst>
              <a:gd name="connsiteX0" fmla="*/ 0 w 3826982"/>
              <a:gd name="connsiteY0" fmla="*/ 0 h 199818"/>
              <a:gd name="connsiteX1" fmla="*/ 639153 w 3826982"/>
              <a:gd name="connsiteY1" fmla="*/ 52932 h 199818"/>
              <a:gd name="connsiteX2" fmla="*/ 1270367 w 3826982"/>
              <a:gd name="connsiteY2" fmla="*/ 119097 h 199818"/>
              <a:gd name="connsiteX3" fmla="*/ 1912168 w 3826982"/>
              <a:gd name="connsiteY3" fmla="*/ 131007 h 199818"/>
              <a:gd name="connsiteX4" fmla="*/ 2546028 w 3826982"/>
              <a:gd name="connsiteY4" fmla="*/ 154826 h 199818"/>
              <a:gd name="connsiteX5" fmla="*/ 3187828 w 3826982"/>
              <a:gd name="connsiteY5" fmla="*/ 157473 h 199818"/>
              <a:gd name="connsiteX6" fmla="*/ 3826982 w 3826982"/>
              <a:gd name="connsiteY6" fmla="*/ 199818 h 199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6982" h="199818">
                <a:moveTo>
                  <a:pt x="0" y="0"/>
                </a:moveTo>
                <a:lnTo>
                  <a:pt x="639153" y="52932"/>
                </a:lnTo>
                <a:lnTo>
                  <a:pt x="1270367" y="119097"/>
                </a:lnTo>
                <a:lnTo>
                  <a:pt x="1912168" y="131007"/>
                </a:lnTo>
                <a:lnTo>
                  <a:pt x="2546028" y="154826"/>
                </a:lnTo>
                <a:lnTo>
                  <a:pt x="3187828" y="157473"/>
                </a:lnTo>
                <a:lnTo>
                  <a:pt x="3826982" y="199818"/>
                </a:lnTo>
              </a:path>
            </a:pathLst>
          </a:custGeom>
          <a:noFill/>
          <a:ln w="28575">
            <a:solidFill>
              <a:schemeClr val="accent3"/>
            </a:solidFill>
            <a:miter lim="800000"/>
            <a:headEnd/>
            <a:tailEnd/>
          </a:ln>
        </p:spPr>
        <p:txBody>
          <a:bodyPr rtlCol="0" anchor="ctr"/>
          <a:lstStyle/>
          <a:p>
            <a:pPr algn="ctr"/>
            <a:endParaRPr lang="en-US" dirty="0"/>
          </a:p>
        </p:txBody>
      </p:sp>
      <p:sp>
        <p:nvSpPr>
          <p:cNvPr id="62" name="Rectangle 61">
            <a:extLst>
              <a:ext uri="{FF2B5EF4-FFF2-40B4-BE49-F238E27FC236}">
                <a16:creationId xmlns:a16="http://schemas.microsoft.com/office/drawing/2014/main" id="{9F1E4549-DC7A-4613-B925-4B3F30228763}"/>
              </a:ext>
            </a:extLst>
          </p:cNvPr>
          <p:cNvSpPr/>
          <p:nvPr/>
        </p:nvSpPr>
        <p:spPr bwMode="auto">
          <a:xfrm>
            <a:off x="3563130" y="4043637"/>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3" name="Rectangle 62">
            <a:extLst>
              <a:ext uri="{FF2B5EF4-FFF2-40B4-BE49-F238E27FC236}">
                <a16:creationId xmlns:a16="http://schemas.microsoft.com/office/drawing/2014/main" id="{A9B9ECDB-7F97-47B3-BE53-6163667EEAE2}"/>
              </a:ext>
            </a:extLst>
          </p:cNvPr>
          <p:cNvSpPr/>
          <p:nvPr/>
        </p:nvSpPr>
        <p:spPr bwMode="auto">
          <a:xfrm>
            <a:off x="4430719" y="4113977"/>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4" name="Rectangle 63">
            <a:extLst>
              <a:ext uri="{FF2B5EF4-FFF2-40B4-BE49-F238E27FC236}">
                <a16:creationId xmlns:a16="http://schemas.microsoft.com/office/drawing/2014/main" id="{325971D9-8268-485C-B14E-D4AA4CAA9AD0}"/>
              </a:ext>
            </a:extLst>
          </p:cNvPr>
          <p:cNvSpPr/>
          <p:nvPr/>
        </p:nvSpPr>
        <p:spPr bwMode="auto">
          <a:xfrm>
            <a:off x="5294050" y="4198035"/>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5" name="Rectangle 64">
            <a:extLst>
              <a:ext uri="{FF2B5EF4-FFF2-40B4-BE49-F238E27FC236}">
                <a16:creationId xmlns:a16="http://schemas.microsoft.com/office/drawing/2014/main" id="{9FA0296A-E1A4-4A54-A675-C576BEC5E5BB}"/>
              </a:ext>
            </a:extLst>
          </p:cNvPr>
          <p:cNvSpPr/>
          <p:nvPr/>
        </p:nvSpPr>
        <p:spPr bwMode="auto">
          <a:xfrm>
            <a:off x="6180100" y="4223372"/>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6" name="Rectangle 65">
            <a:extLst>
              <a:ext uri="{FF2B5EF4-FFF2-40B4-BE49-F238E27FC236}">
                <a16:creationId xmlns:a16="http://schemas.microsoft.com/office/drawing/2014/main" id="{46157F3D-2CA5-41D7-9192-55199058FAC5}"/>
              </a:ext>
            </a:extLst>
          </p:cNvPr>
          <p:cNvSpPr/>
          <p:nvPr/>
        </p:nvSpPr>
        <p:spPr bwMode="auto">
          <a:xfrm>
            <a:off x="7040505" y="4257258"/>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7" name="Rectangle 66">
            <a:extLst>
              <a:ext uri="{FF2B5EF4-FFF2-40B4-BE49-F238E27FC236}">
                <a16:creationId xmlns:a16="http://schemas.microsoft.com/office/drawing/2014/main" id="{35F0A9C5-A8E8-4C21-8085-2A346DAB1390}"/>
              </a:ext>
            </a:extLst>
          </p:cNvPr>
          <p:cNvSpPr/>
          <p:nvPr/>
        </p:nvSpPr>
        <p:spPr bwMode="auto">
          <a:xfrm>
            <a:off x="7924746" y="4260877"/>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8" name="Rectangle 67">
            <a:extLst>
              <a:ext uri="{FF2B5EF4-FFF2-40B4-BE49-F238E27FC236}">
                <a16:creationId xmlns:a16="http://schemas.microsoft.com/office/drawing/2014/main" id="{0E137F5D-356D-4D23-90E2-C3C7DA19C5DD}"/>
              </a:ext>
            </a:extLst>
          </p:cNvPr>
          <p:cNvSpPr/>
          <p:nvPr/>
        </p:nvSpPr>
        <p:spPr bwMode="auto">
          <a:xfrm>
            <a:off x="8781535" y="4316915"/>
            <a:ext cx="75011" cy="75011"/>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9" name="Freeform: Shape 68">
            <a:extLst>
              <a:ext uri="{FF2B5EF4-FFF2-40B4-BE49-F238E27FC236}">
                <a16:creationId xmlns:a16="http://schemas.microsoft.com/office/drawing/2014/main" id="{18C50AF6-C3D6-4497-96CB-88CB55DE57BB}"/>
              </a:ext>
            </a:extLst>
          </p:cNvPr>
          <p:cNvSpPr/>
          <p:nvPr/>
        </p:nvSpPr>
        <p:spPr bwMode="auto">
          <a:xfrm>
            <a:off x="3597852" y="4596935"/>
            <a:ext cx="5235728" cy="135734"/>
          </a:xfrm>
          <a:custGeom>
            <a:avLst/>
            <a:gdLst>
              <a:gd name="connsiteX0" fmla="*/ 0 w 3828306"/>
              <a:gd name="connsiteY0" fmla="*/ 0 h 99247"/>
              <a:gd name="connsiteX1" fmla="*/ 637830 w 3828306"/>
              <a:gd name="connsiteY1" fmla="*/ 33082 h 99247"/>
              <a:gd name="connsiteX2" fmla="*/ 1283601 w 3828306"/>
              <a:gd name="connsiteY2" fmla="*/ 60871 h 99247"/>
              <a:gd name="connsiteX3" fmla="*/ 1913491 w 3828306"/>
              <a:gd name="connsiteY3" fmla="*/ 72781 h 99247"/>
              <a:gd name="connsiteX4" fmla="*/ 2551322 w 3828306"/>
              <a:gd name="connsiteY4" fmla="*/ 72781 h 99247"/>
              <a:gd name="connsiteX5" fmla="*/ 3191799 w 3828306"/>
              <a:gd name="connsiteY5" fmla="*/ 89984 h 99247"/>
              <a:gd name="connsiteX6" fmla="*/ 3828306 w 3828306"/>
              <a:gd name="connsiteY6" fmla="*/ 99247 h 9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8306" h="99247">
                <a:moveTo>
                  <a:pt x="0" y="0"/>
                </a:moveTo>
                <a:lnTo>
                  <a:pt x="637830" y="33082"/>
                </a:lnTo>
                <a:lnTo>
                  <a:pt x="1283601" y="60871"/>
                </a:lnTo>
                <a:lnTo>
                  <a:pt x="1913491" y="72781"/>
                </a:lnTo>
                <a:lnTo>
                  <a:pt x="2551322" y="72781"/>
                </a:lnTo>
                <a:lnTo>
                  <a:pt x="3191799" y="89984"/>
                </a:lnTo>
                <a:lnTo>
                  <a:pt x="3828306" y="99247"/>
                </a:lnTo>
              </a:path>
            </a:pathLst>
          </a:custGeom>
          <a:noFill/>
          <a:ln w="28575">
            <a:solidFill>
              <a:schemeClr val="accent4"/>
            </a:solidFill>
            <a:miter lim="800000"/>
            <a:headEnd/>
            <a:tailEnd/>
          </a:ln>
        </p:spPr>
        <p:txBody>
          <a:bodyPr rtlCol="0" anchor="ctr"/>
          <a:lstStyle/>
          <a:p>
            <a:pPr algn="ctr"/>
            <a:endParaRPr lang="en-US" dirty="0"/>
          </a:p>
        </p:txBody>
      </p:sp>
      <p:sp>
        <p:nvSpPr>
          <p:cNvPr id="70" name="Isosceles Triangle 69">
            <a:extLst>
              <a:ext uri="{FF2B5EF4-FFF2-40B4-BE49-F238E27FC236}">
                <a16:creationId xmlns:a16="http://schemas.microsoft.com/office/drawing/2014/main" id="{94759E77-4870-4B0A-9A7C-679EF79A4E9E}"/>
              </a:ext>
            </a:extLst>
          </p:cNvPr>
          <p:cNvSpPr/>
          <p:nvPr/>
        </p:nvSpPr>
        <p:spPr bwMode="auto">
          <a:xfrm>
            <a:off x="3545334" y="4549684"/>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1" name="Isosceles Triangle 70">
            <a:extLst>
              <a:ext uri="{FF2B5EF4-FFF2-40B4-BE49-F238E27FC236}">
                <a16:creationId xmlns:a16="http://schemas.microsoft.com/office/drawing/2014/main" id="{6B17A5CE-C7CB-4F33-98B6-7A0FF3AE6A67}"/>
              </a:ext>
            </a:extLst>
          </p:cNvPr>
          <p:cNvSpPr/>
          <p:nvPr/>
        </p:nvSpPr>
        <p:spPr bwMode="auto">
          <a:xfrm>
            <a:off x="4416034" y="4591338"/>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2" name="Isosceles Triangle 71">
            <a:extLst>
              <a:ext uri="{FF2B5EF4-FFF2-40B4-BE49-F238E27FC236}">
                <a16:creationId xmlns:a16="http://schemas.microsoft.com/office/drawing/2014/main" id="{5CA1083A-7621-4DE0-B67C-4B90C97A6DB5}"/>
              </a:ext>
            </a:extLst>
          </p:cNvPr>
          <p:cNvSpPr/>
          <p:nvPr/>
        </p:nvSpPr>
        <p:spPr bwMode="auto">
          <a:xfrm>
            <a:off x="5292240" y="4632992"/>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3" name="Isosceles Triangle 72">
            <a:extLst>
              <a:ext uri="{FF2B5EF4-FFF2-40B4-BE49-F238E27FC236}">
                <a16:creationId xmlns:a16="http://schemas.microsoft.com/office/drawing/2014/main" id="{B10F6D08-FC51-4A18-A7A7-B5CC967588BE}"/>
              </a:ext>
            </a:extLst>
          </p:cNvPr>
          <p:cNvSpPr/>
          <p:nvPr/>
        </p:nvSpPr>
        <p:spPr bwMode="auto">
          <a:xfrm>
            <a:off x="6156488" y="4649280"/>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4" name="Isosceles Triangle 73">
            <a:extLst>
              <a:ext uri="{FF2B5EF4-FFF2-40B4-BE49-F238E27FC236}">
                <a16:creationId xmlns:a16="http://schemas.microsoft.com/office/drawing/2014/main" id="{5C4CB4A7-E958-422D-88EF-AD425690412F}"/>
              </a:ext>
            </a:extLst>
          </p:cNvPr>
          <p:cNvSpPr/>
          <p:nvPr/>
        </p:nvSpPr>
        <p:spPr bwMode="auto">
          <a:xfrm>
            <a:off x="7036887" y="4649280"/>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5" name="Isosceles Triangle 74">
            <a:extLst>
              <a:ext uri="{FF2B5EF4-FFF2-40B4-BE49-F238E27FC236}">
                <a16:creationId xmlns:a16="http://schemas.microsoft.com/office/drawing/2014/main" id="{0DE66330-42B0-40F5-A9C6-215E44830049}"/>
              </a:ext>
            </a:extLst>
          </p:cNvPr>
          <p:cNvSpPr/>
          <p:nvPr/>
        </p:nvSpPr>
        <p:spPr bwMode="auto">
          <a:xfrm>
            <a:off x="7905590" y="4669186"/>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6" name="Isosceles Triangle 75">
            <a:extLst>
              <a:ext uri="{FF2B5EF4-FFF2-40B4-BE49-F238E27FC236}">
                <a16:creationId xmlns:a16="http://schemas.microsoft.com/office/drawing/2014/main" id="{F138F0FA-8F30-403D-AF0A-A9766F8BB83F}"/>
              </a:ext>
            </a:extLst>
          </p:cNvPr>
          <p:cNvSpPr/>
          <p:nvPr/>
        </p:nvSpPr>
        <p:spPr bwMode="auto">
          <a:xfrm>
            <a:off x="8781535" y="4681885"/>
            <a:ext cx="105034" cy="90547"/>
          </a:xfrm>
          <a:prstGeom prst="triangle">
            <a:avLst/>
          </a:prstGeom>
          <a:solidFill>
            <a:schemeClr val="accent4"/>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7" name="Freeform: Shape 76">
            <a:extLst>
              <a:ext uri="{FF2B5EF4-FFF2-40B4-BE49-F238E27FC236}">
                <a16:creationId xmlns:a16="http://schemas.microsoft.com/office/drawing/2014/main" id="{4A9FEEB5-E622-4764-BAB6-AC6265E205D4}"/>
              </a:ext>
            </a:extLst>
          </p:cNvPr>
          <p:cNvSpPr/>
          <p:nvPr/>
        </p:nvSpPr>
        <p:spPr bwMode="auto">
          <a:xfrm>
            <a:off x="3594231" y="4781533"/>
            <a:ext cx="5237538" cy="59723"/>
          </a:xfrm>
          <a:custGeom>
            <a:avLst/>
            <a:gdLst>
              <a:gd name="connsiteX0" fmla="*/ 0 w 3829629"/>
              <a:gd name="connsiteY0" fmla="*/ 0 h 43669"/>
              <a:gd name="connsiteX1" fmla="*/ 645771 w 3829629"/>
              <a:gd name="connsiteY1" fmla="*/ 11910 h 43669"/>
              <a:gd name="connsiteX2" fmla="*/ 1280954 w 3829629"/>
              <a:gd name="connsiteY2" fmla="*/ 26466 h 43669"/>
              <a:gd name="connsiteX3" fmla="*/ 1917462 w 3829629"/>
              <a:gd name="connsiteY3" fmla="*/ 37052 h 43669"/>
              <a:gd name="connsiteX4" fmla="*/ 2553969 w 3829629"/>
              <a:gd name="connsiteY4" fmla="*/ 38376 h 43669"/>
              <a:gd name="connsiteX5" fmla="*/ 3197092 w 3829629"/>
              <a:gd name="connsiteY5" fmla="*/ 43669 h 43669"/>
              <a:gd name="connsiteX6" fmla="*/ 3829629 w 3829629"/>
              <a:gd name="connsiteY6" fmla="*/ 34406 h 43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629" h="43669">
                <a:moveTo>
                  <a:pt x="0" y="0"/>
                </a:moveTo>
                <a:lnTo>
                  <a:pt x="645771" y="11910"/>
                </a:lnTo>
                <a:lnTo>
                  <a:pt x="1280954" y="26466"/>
                </a:lnTo>
                <a:lnTo>
                  <a:pt x="1917462" y="37052"/>
                </a:lnTo>
                <a:lnTo>
                  <a:pt x="2553969" y="38376"/>
                </a:lnTo>
                <a:lnTo>
                  <a:pt x="3197092" y="43669"/>
                </a:lnTo>
                <a:lnTo>
                  <a:pt x="3829629" y="34406"/>
                </a:lnTo>
              </a:path>
            </a:pathLst>
          </a:custGeom>
          <a:noFill/>
          <a:ln w="28575">
            <a:solidFill>
              <a:schemeClr val="accent6"/>
            </a:solidFill>
            <a:miter lim="800000"/>
            <a:headEnd/>
            <a:tailEnd/>
          </a:ln>
        </p:spPr>
        <p:txBody>
          <a:bodyPr rtlCol="0" anchor="ctr"/>
          <a:lstStyle/>
          <a:p>
            <a:pPr algn="ctr"/>
            <a:endParaRPr lang="en-US" dirty="0"/>
          </a:p>
        </p:txBody>
      </p:sp>
      <p:sp>
        <p:nvSpPr>
          <p:cNvPr id="78" name="Rectangle 77">
            <a:extLst>
              <a:ext uri="{FF2B5EF4-FFF2-40B4-BE49-F238E27FC236}">
                <a16:creationId xmlns:a16="http://schemas.microsoft.com/office/drawing/2014/main" id="{1F8B49CF-6208-4938-8C0A-A0FE47BC4BD2}"/>
              </a:ext>
            </a:extLst>
          </p:cNvPr>
          <p:cNvSpPr/>
          <p:nvPr/>
        </p:nvSpPr>
        <p:spPr bwMode="auto">
          <a:xfrm>
            <a:off x="3556323" y="4747299"/>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9" name="Rectangle 78">
            <a:extLst>
              <a:ext uri="{FF2B5EF4-FFF2-40B4-BE49-F238E27FC236}">
                <a16:creationId xmlns:a16="http://schemas.microsoft.com/office/drawing/2014/main" id="{DE3D4A2F-4D44-4BB1-AE04-26EA93BAA264}"/>
              </a:ext>
            </a:extLst>
          </p:cNvPr>
          <p:cNvSpPr/>
          <p:nvPr/>
        </p:nvSpPr>
        <p:spPr bwMode="auto">
          <a:xfrm>
            <a:off x="4429745" y="4758503"/>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0" name="Rectangle 79">
            <a:extLst>
              <a:ext uri="{FF2B5EF4-FFF2-40B4-BE49-F238E27FC236}">
                <a16:creationId xmlns:a16="http://schemas.microsoft.com/office/drawing/2014/main" id="{E4928632-3666-490C-9C4E-2ED0EAF4EF84}"/>
              </a:ext>
            </a:extLst>
          </p:cNvPr>
          <p:cNvSpPr/>
          <p:nvPr/>
        </p:nvSpPr>
        <p:spPr bwMode="auto">
          <a:xfrm>
            <a:off x="5307777" y="4772432"/>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1" name="Rectangle 80">
            <a:extLst>
              <a:ext uri="{FF2B5EF4-FFF2-40B4-BE49-F238E27FC236}">
                <a16:creationId xmlns:a16="http://schemas.microsoft.com/office/drawing/2014/main" id="{66376D4A-8C6A-45A2-A558-0D5D47A49176}"/>
              </a:ext>
            </a:extLst>
          </p:cNvPr>
          <p:cNvSpPr/>
          <p:nvPr/>
        </p:nvSpPr>
        <p:spPr bwMode="auto">
          <a:xfrm>
            <a:off x="6168181" y="4793081"/>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2" name="Rectangle 81">
            <a:extLst>
              <a:ext uri="{FF2B5EF4-FFF2-40B4-BE49-F238E27FC236}">
                <a16:creationId xmlns:a16="http://schemas.microsoft.com/office/drawing/2014/main" id="{37624F83-9A96-4603-B65E-94F2836B8CD1}"/>
              </a:ext>
            </a:extLst>
          </p:cNvPr>
          <p:cNvSpPr/>
          <p:nvPr/>
        </p:nvSpPr>
        <p:spPr bwMode="auto">
          <a:xfrm>
            <a:off x="7052423" y="4789462"/>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3" name="Rectangle 82">
            <a:extLst>
              <a:ext uri="{FF2B5EF4-FFF2-40B4-BE49-F238E27FC236}">
                <a16:creationId xmlns:a16="http://schemas.microsoft.com/office/drawing/2014/main" id="{B9A60EFB-B978-455D-8AC9-D93A92BA7547}"/>
              </a:ext>
            </a:extLst>
          </p:cNvPr>
          <p:cNvSpPr/>
          <p:nvPr/>
        </p:nvSpPr>
        <p:spPr bwMode="auto">
          <a:xfrm>
            <a:off x="7917688" y="4794890"/>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4" name="Rectangle 83">
            <a:extLst>
              <a:ext uri="{FF2B5EF4-FFF2-40B4-BE49-F238E27FC236}">
                <a16:creationId xmlns:a16="http://schemas.microsoft.com/office/drawing/2014/main" id="{634B61EA-A6F6-488F-9A34-FB4A43731054}"/>
              </a:ext>
            </a:extLst>
          </p:cNvPr>
          <p:cNvSpPr/>
          <p:nvPr/>
        </p:nvSpPr>
        <p:spPr bwMode="auto">
          <a:xfrm>
            <a:off x="8789765" y="4794890"/>
            <a:ext cx="75011" cy="75011"/>
          </a:xfrm>
          <a:prstGeom prst="rect">
            <a:avLst/>
          </a:prstGeom>
          <a:solidFill>
            <a:schemeClr val="accent6"/>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8" name="TextBox 117">
            <a:extLst>
              <a:ext uri="{FF2B5EF4-FFF2-40B4-BE49-F238E27FC236}">
                <a16:creationId xmlns:a16="http://schemas.microsoft.com/office/drawing/2014/main" id="{CC6CB67E-4D18-4971-A822-23C7494FD7A6}"/>
              </a:ext>
            </a:extLst>
          </p:cNvPr>
          <p:cNvSpPr txBox="1"/>
          <p:nvPr/>
        </p:nvSpPr>
        <p:spPr bwMode="auto">
          <a:xfrm>
            <a:off x="3908778" y="2262319"/>
            <a:ext cx="927557"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1 class</a:t>
            </a:r>
          </a:p>
        </p:txBody>
      </p:sp>
      <p:sp>
        <p:nvSpPr>
          <p:cNvPr id="119" name="TextBox 118">
            <a:extLst>
              <a:ext uri="{FF2B5EF4-FFF2-40B4-BE49-F238E27FC236}">
                <a16:creationId xmlns:a16="http://schemas.microsoft.com/office/drawing/2014/main" id="{99BDD478-A5A9-4FE8-B4A8-A073B91915CE}"/>
              </a:ext>
            </a:extLst>
          </p:cNvPr>
          <p:cNvSpPr txBox="1"/>
          <p:nvPr/>
        </p:nvSpPr>
        <p:spPr bwMode="auto">
          <a:xfrm>
            <a:off x="5089366" y="2262319"/>
            <a:ext cx="9987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2 classes</a:t>
            </a:r>
          </a:p>
        </p:txBody>
      </p:sp>
      <p:sp>
        <p:nvSpPr>
          <p:cNvPr id="120" name="TextBox 119">
            <a:extLst>
              <a:ext uri="{FF2B5EF4-FFF2-40B4-BE49-F238E27FC236}">
                <a16:creationId xmlns:a16="http://schemas.microsoft.com/office/drawing/2014/main" id="{A708861F-B64C-4E04-86B0-6061E243155C}"/>
              </a:ext>
            </a:extLst>
          </p:cNvPr>
          <p:cNvSpPr txBox="1"/>
          <p:nvPr/>
        </p:nvSpPr>
        <p:spPr bwMode="auto">
          <a:xfrm>
            <a:off x="6300866" y="2262319"/>
            <a:ext cx="10993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3 classes</a:t>
            </a:r>
          </a:p>
        </p:txBody>
      </p:sp>
      <p:sp>
        <p:nvSpPr>
          <p:cNvPr id="121" name="TextBox 120">
            <a:extLst>
              <a:ext uri="{FF2B5EF4-FFF2-40B4-BE49-F238E27FC236}">
                <a16:creationId xmlns:a16="http://schemas.microsoft.com/office/drawing/2014/main" id="{F55B731D-3F58-4ED6-A4DC-929D586C1958}"/>
              </a:ext>
            </a:extLst>
          </p:cNvPr>
          <p:cNvSpPr txBox="1"/>
          <p:nvPr/>
        </p:nvSpPr>
        <p:spPr bwMode="auto">
          <a:xfrm>
            <a:off x="7495850" y="2262319"/>
            <a:ext cx="15604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dirty="0">
                <a:solidFill>
                  <a:schemeClr val="bg1"/>
                </a:solidFill>
                <a:latin typeface="Calibri" panose="020F0502020204030204" pitchFamily="34" charset="0"/>
              </a:rPr>
              <a:t>4 </a:t>
            </a:r>
            <a:r>
              <a:rPr lang="en-US" b="0" dirty="0">
                <a:solidFill>
                  <a:schemeClr val="bg1"/>
                </a:solidFill>
                <a:latin typeface="Calibri" panose="020F0502020204030204" pitchFamily="34" charset="0"/>
              </a:rPr>
              <a:t>classes</a:t>
            </a:r>
          </a:p>
        </p:txBody>
      </p:sp>
      <p:sp>
        <p:nvSpPr>
          <p:cNvPr id="14" name="TextBox 13">
            <a:extLst>
              <a:ext uri="{FF2B5EF4-FFF2-40B4-BE49-F238E27FC236}">
                <a16:creationId xmlns:a16="http://schemas.microsoft.com/office/drawing/2014/main" id="{461444DD-209B-4DAA-B634-DB1613D7E22B}"/>
              </a:ext>
            </a:extLst>
          </p:cNvPr>
          <p:cNvSpPr txBox="1"/>
          <p:nvPr/>
        </p:nvSpPr>
        <p:spPr bwMode="auto">
          <a:xfrm>
            <a:off x="610990" y="5494194"/>
            <a:ext cx="1132863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285750" indent="-285750">
              <a:spcBef>
                <a:spcPct val="50000"/>
              </a:spcBef>
              <a:spcAft>
                <a:spcPct val="0"/>
              </a:spcAft>
              <a:buFont typeface="Wingdings" panose="05000000000000000000" pitchFamily="2" charset="2"/>
              <a:buChar char="§"/>
            </a:pPr>
            <a:r>
              <a:rPr lang="en-US" sz="2000" dirty="0">
                <a:solidFill>
                  <a:schemeClr val="bg1"/>
                </a:solidFill>
                <a:latin typeface="Calibri" panose="020F0502020204030204" pitchFamily="34" charset="0"/>
              </a:rPr>
              <a:t>Observed trends consistent with availability of newer ART options with favorable cross-resistance profiles, improved effectiveness, and more convenient formulations resulting in better adherence</a:t>
            </a:r>
          </a:p>
        </p:txBody>
      </p:sp>
      <p:grpSp>
        <p:nvGrpSpPr>
          <p:cNvPr id="122" name="Group 121">
            <a:extLst>
              <a:ext uri="{FF2B5EF4-FFF2-40B4-BE49-F238E27FC236}">
                <a16:creationId xmlns:a16="http://schemas.microsoft.com/office/drawing/2014/main" id="{07D9E6C0-5996-2A32-C77D-846AF16616B5}"/>
              </a:ext>
            </a:extLst>
          </p:cNvPr>
          <p:cNvGrpSpPr/>
          <p:nvPr/>
        </p:nvGrpSpPr>
        <p:grpSpPr>
          <a:xfrm>
            <a:off x="9392911" y="6207927"/>
            <a:ext cx="2488502" cy="454909"/>
            <a:chOff x="9392911" y="6207927"/>
            <a:chExt cx="2488502" cy="454909"/>
          </a:xfrm>
        </p:grpSpPr>
        <p:pic>
          <p:nvPicPr>
            <p:cNvPr id="123" name="Picture 122" descr="A picture containing text, ax, wheel&#10;&#10;Description automatically generated">
              <a:extLst>
                <a:ext uri="{FF2B5EF4-FFF2-40B4-BE49-F238E27FC236}">
                  <a16:creationId xmlns:a16="http://schemas.microsoft.com/office/drawing/2014/main" id="{E890B3DC-F3BC-3BE9-A8C2-9FF845E662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4" name="Rectangle 8">
              <a:extLst>
                <a:ext uri="{FF2B5EF4-FFF2-40B4-BE49-F238E27FC236}">
                  <a16:creationId xmlns:a16="http://schemas.microsoft.com/office/drawing/2014/main" id="{8E2DD889-124E-FC5E-E447-557B38E8448D}"/>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70666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938A54-7B58-4472-9838-9A6259DF5DAE}"/>
              </a:ext>
            </a:extLst>
          </p:cNvPr>
          <p:cNvSpPr/>
          <p:nvPr/>
        </p:nvSpPr>
        <p:spPr bwMode="auto">
          <a:xfrm>
            <a:off x="526773" y="5218044"/>
            <a:ext cx="10578882" cy="1087479"/>
          </a:xfrm>
          <a:prstGeom prst="rect">
            <a:avLst/>
          </a:prstGeom>
          <a:solidFill>
            <a:schemeClr val="accent3">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A017E52E-F2EF-45DF-80CD-78F07505C227}"/>
              </a:ext>
            </a:extLst>
          </p:cNvPr>
          <p:cNvSpPr>
            <a:spLocks noGrp="1"/>
          </p:cNvSpPr>
          <p:nvPr>
            <p:ph type="title"/>
          </p:nvPr>
        </p:nvSpPr>
        <p:spPr/>
        <p:txBody>
          <a:bodyPr/>
          <a:lstStyle/>
          <a:p>
            <a:r>
              <a:rPr lang="en-US" dirty="0"/>
              <a:t>DHHS: Drug Resistance Testing in Virologic Failure</a:t>
            </a:r>
          </a:p>
        </p:txBody>
      </p:sp>
      <p:sp>
        <p:nvSpPr>
          <p:cNvPr id="8" name="Rectangle 1">
            <a:extLst>
              <a:ext uri="{FF2B5EF4-FFF2-40B4-BE49-F238E27FC236}">
                <a16:creationId xmlns:a16="http://schemas.microsoft.com/office/drawing/2014/main" id="{A834A0AC-A565-49A8-A737-0AADFB7D7D92}"/>
              </a:ext>
            </a:extLst>
          </p:cNvPr>
          <p:cNvSpPr>
            <a:spLocks noGrp="1" noChangeArrowheads="1"/>
          </p:cNvSpPr>
          <p:nvPr>
            <p:ph idx="1"/>
          </p:nvPr>
        </p:nvSpPr>
        <p:spPr>
          <a:xfrm>
            <a:off x="604675" y="1513047"/>
            <a:ext cx="10727721" cy="4650686"/>
          </a:xfrm>
        </p:spPr>
        <p:txBody>
          <a:bodyPr/>
          <a:lstStyle/>
          <a:p>
            <a:r>
              <a:rPr lang="en-US" sz="2600" dirty="0"/>
              <a:t>Perform drug resistance testing, preferably </a:t>
            </a:r>
            <a:r>
              <a:rPr lang="en-US" sz="2600" b="1" dirty="0">
                <a:solidFill>
                  <a:schemeClr val="accent3"/>
                </a:solidFill>
              </a:rPr>
              <a:t>while patient is receiving failing regimen</a:t>
            </a:r>
          </a:p>
          <a:p>
            <a:r>
              <a:rPr lang="en-US" altLang="en-US" sz="2600" dirty="0"/>
              <a:t>Drug resistance is cumulative, so consider </a:t>
            </a:r>
            <a:r>
              <a:rPr lang="en-US" altLang="en-US" sz="2600" b="1" dirty="0">
                <a:solidFill>
                  <a:schemeClr val="accent3"/>
                </a:solidFill>
              </a:rPr>
              <a:t>previous ART history </a:t>
            </a:r>
            <a:r>
              <a:rPr lang="en-US" altLang="en-US" sz="2600" dirty="0"/>
              <a:t>and</a:t>
            </a:r>
            <a:br>
              <a:rPr lang="en-US" altLang="en-US" sz="2600" dirty="0"/>
            </a:br>
            <a:r>
              <a:rPr lang="en-US" altLang="en-US" sz="2600" b="1" dirty="0">
                <a:solidFill>
                  <a:schemeClr val="accent3"/>
                </a:solidFill>
              </a:rPr>
              <a:t>all previous genotypic or phenotypic resistance test results</a:t>
            </a:r>
          </a:p>
          <a:p>
            <a:r>
              <a:rPr lang="en-US" sz="2600" dirty="0"/>
              <a:t>Archived drug resistance </a:t>
            </a:r>
            <a:r>
              <a:rPr lang="en-US" sz="2600" b="1" dirty="0">
                <a:solidFill>
                  <a:schemeClr val="accent3"/>
                </a:solidFill>
              </a:rPr>
              <a:t>mutations</a:t>
            </a:r>
            <a:r>
              <a:rPr lang="en-US" sz="2600" dirty="0"/>
              <a:t> </a:t>
            </a:r>
            <a:r>
              <a:rPr lang="en-US" sz="2600" b="1" dirty="0">
                <a:solidFill>
                  <a:schemeClr val="accent3"/>
                </a:solidFill>
              </a:rPr>
              <a:t>may not be detected </a:t>
            </a:r>
            <a:r>
              <a:rPr lang="en-US" sz="2600" dirty="0"/>
              <a:t>by standard tests, particularly if tests performed when patient is not taking drug in question</a:t>
            </a:r>
          </a:p>
          <a:p>
            <a:pPr lvl="1"/>
            <a:r>
              <a:rPr lang="en-US" sz="2400" dirty="0"/>
              <a:t>Drug-resistant viruses that constitute &lt;10% to 20% of circulating virus population likely not detected by commercially available assays</a:t>
            </a:r>
          </a:p>
          <a:p>
            <a:pPr lvl="0"/>
            <a:r>
              <a:rPr lang="en-US" altLang="en-US" sz="2600" b="1" i="1" dirty="0">
                <a:solidFill>
                  <a:schemeClr val="accent3"/>
                </a:solidFill>
              </a:rPr>
              <a:t>Do not </a:t>
            </a:r>
            <a:r>
              <a:rPr lang="en-US" sz="2600" b="1" dirty="0">
                <a:solidFill>
                  <a:schemeClr val="accent3"/>
                </a:solidFill>
              </a:rPr>
              <a:t>discontinue or briefly interrupt therapy </a:t>
            </a:r>
            <a:r>
              <a:rPr lang="en-US" sz="2600" dirty="0"/>
              <a:t>in patients with overt or low-level viremia: risk of rapid HIV-1 RNA increase, CD4+ cell count decrease, and clinical progression</a:t>
            </a:r>
            <a:endParaRPr lang="en-US" altLang="en-US" sz="2600" b="1" dirty="0">
              <a:solidFill>
                <a:schemeClr val="accent3"/>
              </a:solidFill>
            </a:endParaRPr>
          </a:p>
        </p:txBody>
      </p:sp>
      <p:grpSp>
        <p:nvGrpSpPr>
          <p:cNvPr id="9" name="Group 8">
            <a:extLst>
              <a:ext uri="{FF2B5EF4-FFF2-40B4-BE49-F238E27FC236}">
                <a16:creationId xmlns:a16="http://schemas.microsoft.com/office/drawing/2014/main" id="{FB178247-DA84-4532-A572-4624AB2836CC}"/>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22A210D8-6404-4221-83D8-14AF1C5F85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40766A7F-A9A6-41B7-B6C6-82B50A4F340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4" name="Text Box 11">
            <a:extLst>
              <a:ext uri="{FF2B5EF4-FFF2-40B4-BE49-F238E27FC236}">
                <a16:creationId xmlns:a16="http://schemas.microsoft.com/office/drawing/2014/main" id="{F98468B0-2F07-6868-FD84-087D59EAF207}"/>
              </a:ext>
            </a:extLst>
          </p:cNvPr>
          <p:cNvSpPr txBox="1">
            <a:spLocks noChangeArrowheads="1"/>
          </p:cNvSpPr>
          <p:nvPr/>
        </p:nvSpPr>
        <p:spPr bwMode="auto">
          <a:xfrm>
            <a:off x="393791" y="6433673"/>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a:t>
            </a:r>
            <a:r>
              <a:rPr lang="en-US" altLang="en-US" sz="1200" spc="-10" dirty="0">
                <a:solidFill>
                  <a:srgbClr val="455560"/>
                </a:solidFill>
                <a:latin typeface="Calibri" panose="020F0502020204030204" pitchFamily="34" charset="0"/>
              </a:rPr>
              <a:t>September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43055942"/>
      </p:ext>
    </p:extLst>
  </p:cSld>
  <p:clrMapOvr>
    <a:overrideClrMapping bg1="dk2" tx1="lt1" bg2="dk1" tx2="lt2" accent1="accent1" accent2="accent2" accent3="accent3" accent4="accent4" accent5="accent5" accent6="accent6" hlink="hlink" folHlink="folHlink"/>
  </p:clrMapOvr>
</p:sld>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Document_x0020_Category xmlns="a8d27609-0cb7-463a-a4c8-02161acf1f37">Slides</Document_x0020_Category>
    <_dlc_DocId xmlns="d359a8a5-731c-4a71-8636-5ac3511c1690">A4FR6MYESRRE-598533412-5</_dlc_DocId>
    <_dlc_DocIdUrl xmlns="d359a8a5-731c-4a71-8636-5ac3511c1690">
      <Url>https://intranet.clinicaloptions.com/mews/hiv/HIV_2022_Success_After_ART_Failure_(PRP4586)/CME_CPE-certified_didactic_module/_layouts/15/DocIdRedir.aspx?ID=A4FR6MYESRRE-598533412-5</Url>
      <Description>A4FR6MYESRRE-598533412-5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4594CA861743CD4480BB7F3601E849F1" ma:contentTypeVersion="1" ma:contentTypeDescription="Create a new document." ma:contentTypeScope="" ma:versionID="008db2dc4e8d8bff3d3574eb774df730">
  <xsd:schema xmlns:xsd="http://www.w3.org/2001/XMLSchema" xmlns:xs="http://www.w3.org/2001/XMLSchema" xmlns:p="http://schemas.microsoft.com/office/2006/metadata/properties" xmlns:ns2="d359a8a5-731c-4a71-8636-5ac3511c1690" xmlns:ns3="a8d27609-0cb7-463a-a4c8-02161acf1f37" targetNamespace="http://schemas.microsoft.com/office/2006/metadata/properties" ma:root="true" ma:fieldsID="2bbb3d00c0eb075ce817530aa8313b85" ns2:_="" ns3:_="">
    <xsd:import namespace="d359a8a5-731c-4a71-8636-5ac3511c1690"/>
    <xsd:import namespace="a8d27609-0cb7-463a-a4c8-02161acf1f37"/>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59a8a5-731c-4a71-8636-5ac3511c169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8d27609-0cb7-463a-a4c8-02161acf1f37"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Module"/>
          <xsd:enumeration value="Online Figures/Tables"/>
          <xsd:enumeration value="Outcomes - Questions"/>
          <xsd:enumeration value="Permissions"/>
          <xsd:enumeration value="Slid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5E7CF7-EE20-4259-8559-CBF0ECDBE7C1}">
  <ds:schemaRefs>
    <ds:schemaRef ds:uri="http://schemas.microsoft.com/sharepoint/v3/contenttype/forms"/>
  </ds:schemaRefs>
</ds:datastoreItem>
</file>

<file path=customXml/itemProps2.xml><?xml version="1.0" encoding="utf-8"?>
<ds:datastoreItem xmlns:ds="http://schemas.openxmlformats.org/officeDocument/2006/customXml" ds:itemID="{02EDEAD6-3CF7-4597-9D3D-17CA74E55060}">
  <ds:schemaRefs>
    <ds:schemaRef ds:uri="http://schemas.microsoft.com/sharepoint/events"/>
  </ds:schemaRefs>
</ds:datastoreItem>
</file>

<file path=customXml/itemProps3.xml><?xml version="1.0" encoding="utf-8"?>
<ds:datastoreItem xmlns:ds="http://schemas.openxmlformats.org/officeDocument/2006/customXml" ds:itemID="{C6527475-1160-4C26-BDAA-8AEE520A31C4}">
  <ds:schemaRefs>
    <ds:schemaRef ds:uri="http://www.w3.org/XML/1998/namespace"/>
    <ds:schemaRef ds:uri="http://purl.org/dc/dcmitype/"/>
    <ds:schemaRef ds:uri="http://schemas.openxmlformats.org/package/2006/metadata/core-properties"/>
    <ds:schemaRef ds:uri="http://schemas.microsoft.com/office/2006/documentManagement/types"/>
    <ds:schemaRef ds:uri="http://purl.org/dc/terms/"/>
    <ds:schemaRef ds:uri="a8d27609-0cb7-463a-a4c8-02161acf1f37"/>
    <ds:schemaRef ds:uri="http://purl.org/dc/elements/1.1/"/>
    <ds:schemaRef ds:uri="http://schemas.microsoft.com/office/infopath/2007/PartnerControls"/>
    <ds:schemaRef ds:uri="d359a8a5-731c-4a71-8636-5ac3511c1690"/>
    <ds:schemaRef ds:uri="http://schemas.microsoft.com/office/2006/metadata/properties"/>
  </ds:schemaRefs>
</ds:datastoreItem>
</file>

<file path=customXml/itemProps4.xml><?xml version="1.0" encoding="utf-8"?>
<ds:datastoreItem xmlns:ds="http://schemas.openxmlformats.org/officeDocument/2006/customXml" ds:itemID="{844E8447-B383-4A47-8CE1-C529C262D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59a8a5-731c-4a71-8636-5ac3511c1690"/>
    <ds:schemaRef ds:uri="a8d27609-0cb7-463a-a4c8-02161acf1f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7023</Words>
  <Application>Microsoft Office PowerPoint</Application>
  <PresentationFormat>Breitbild</PresentationFormat>
  <Paragraphs>1139</Paragraphs>
  <Slides>42</Slides>
  <Notes>37</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42</vt:i4>
      </vt:variant>
    </vt:vector>
  </HeadingPairs>
  <TitlesOfParts>
    <vt:vector size="51" baseType="lpstr">
      <vt:lpstr>MS PGothic</vt:lpstr>
      <vt:lpstr>MS PGothic</vt:lpstr>
      <vt:lpstr>Arial</vt:lpstr>
      <vt:lpstr>Calibri</vt:lpstr>
      <vt:lpstr>Symbol</vt:lpstr>
      <vt:lpstr>Times</vt:lpstr>
      <vt:lpstr>Times New Roman</vt:lpstr>
      <vt:lpstr>Wingdings</vt:lpstr>
      <vt:lpstr>2022_CCO_Template</vt:lpstr>
      <vt:lpstr>Foundations of ART Management in Heavily Treatment Experienced Patients</vt:lpstr>
      <vt:lpstr>About These Slides</vt:lpstr>
      <vt:lpstr>Faculty and Disclosure Information</vt:lpstr>
      <vt:lpstr>Reasons for ART Failure</vt:lpstr>
      <vt:lpstr>Who Are the People With Multidrug-Resistant HIV?</vt:lpstr>
      <vt:lpstr>Prevalence of Heavily Treatment–Experienced Patients With Multiclass Resistance/Limited Treatment Options </vt:lpstr>
      <vt:lpstr>First-line/Second-line Treatment Failure</vt:lpstr>
      <vt:lpstr>Trends of HIV Drug Resistance in the US (2012-2018)</vt:lpstr>
      <vt:lpstr>DHHS: Drug Resistance Testing in Virologic Failure</vt:lpstr>
      <vt:lpstr>DHHS: Types of Drug Resistance Testing</vt:lpstr>
      <vt:lpstr>DHHS: Selection of New ART Regimen</vt:lpstr>
      <vt:lpstr>VIKING-3: DTG BID in Previously Treated  Patients With RAL and EVG Resistance</vt:lpstr>
      <vt:lpstr>Use of Darunavir in Patients With PI Resistance</vt:lpstr>
      <vt:lpstr>EARNEST: Activity of Boosted PI With Partially Active NRTIs</vt:lpstr>
      <vt:lpstr>DAWNING: Virologic Response at Wk 48 </vt:lpstr>
      <vt:lpstr>DAWNING: Virologic Response by Presence of M184V/I and Use of 3TC or FTC at Wk 48</vt:lpstr>
      <vt:lpstr>NADIA: Second-line DTG vs DRV/RTV and TDF vs ZDV After NNRTI Failure in Sub-Saharan Africa</vt:lpstr>
      <vt:lpstr>NADIA Wk 48: After NNRTI Failure, Second-line DTG or DRV/RTV + 2 NRTIs Effective Regardless of NRTI Activity </vt:lpstr>
      <vt:lpstr>NADIA Wk 96: Noninferiority of DTG vs DRV/RTV Continued and Superiority of TDF vs ZDV Emerged</vt:lpstr>
      <vt:lpstr>Key Points on First-line/Second-line Treatment Failure</vt:lpstr>
      <vt:lpstr>Heavily Treatment Experienced</vt:lpstr>
      <vt:lpstr>Management of ARV Failure: Second Line and Beyond</vt:lpstr>
      <vt:lpstr>Management of Multidrug Resistance Without Fully Active Boosted PIs and Second-Generation INSTIs</vt:lpstr>
      <vt:lpstr>TMB-301/-311: Ibalizumab in Heavily Treatment–Experienced Adults With Multidrug-Resistant HIV</vt:lpstr>
      <vt:lpstr>TMB-301/-311: Safety and Immunologic Outcomes</vt:lpstr>
      <vt:lpstr>BRIGHTE: Fostemsavir in Heavily Treatment–Experienced Adults With Multidrug-Resistant HIV</vt:lpstr>
      <vt:lpstr>BRIGHTE: Fostemsavir in Heavily Treatment–Experienced Adults With Multidrug-Resistant HIV</vt:lpstr>
      <vt:lpstr>CAPELLA: Lenacapavir in Heavily ART–Experienced PWH</vt:lpstr>
      <vt:lpstr>CAPELLA: LEN Efficacy at Wk 26 and 52</vt:lpstr>
      <vt:lpstr>CAPELLA: LEN Efficacy by Fully Active Agents and Emergent Resistance</vt:lpstr>
      <vt:lpstr>Lenacapavir ISRs in CAPELLA and CALIBRATE Studies</vt:lpstr>
      <vt:lpstr>Key Points for Heavily Treatment–Experienced Patients</vt:lpstr>
      <vt:lpstr>Switch With Virologic Suppression and  Underlying Resistance</vt:lpstr>
      <vt:lpstr>DHHS Guidelines: Recommendations on  Proviral DNA Genotyping</vt:lpstr>
      <vt:lpstr>Considerations When Switching Regimens in  Virologically Suppressed Patients</vt:lpstr>
      <vt:lpstr>SWITCHMRK: A Cautionary Tale of  Between-Class Switches</vt:lpstr>
      <vt:lpstr>BRAAVE 2020: Impact of BL Resistance on Outcomes Following Switch to BIC/FTC/TAF in Black PLWH</vt:lpstr>
      <vt:lpstr>Switching to BIC/FTC/TAF in Patients With HIV and Preexisting M184V/I  </vt:lpstr>
      <vt:lpstr>Study 380-4030: Switch From DTG to BIC in  Patients With Viral Suppression</vt:lpstr>
      <vt:lpstr>Study 380-4030: Viral Suppression by  Baseline NRTI Resistance</vt:lpstr>
      <vt:lpstr>Key Points on Switching with Virologic Suppression and  Underlying Resistance</vt:lpstr>
      <vt:lpstr>Go Online for More CCO Activities on Optimizing Antiretroviral Therapy in Heavily Treatment–Experienced Patients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ART Management in Heavily Treatment Experienced Patients</dc:title>
  <dc:creator>Jessica Adams</dc:creator>
  <cp:lastModifiedBy>Anna M</cp:lastModifiedBy>
  <cp:revision>84</cp:revision>
  <dcterms:created xsi:type="dcterms:W3CDTF">2022-07-08T18:20:20Z</dcterms:created>
  <dcterms:modified xsi:type="dcterms:W3CDTF">2022-12-14T18:30:08Z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0x0101004594CA861743CD4480BB7F3601E849F1</vt:lpwstr>
  </property>
  <property fmtid="{D5CDD505-2E9C-101B-9397-08002B2CF9AE}" pid="3" name="_dlc_DocIdItemGuid">
    <vt:lpwstr>864c3f7b-ae62-4bd5-b2bf-263a633639d0</vt:lpwstr>
  </property>
</Properties>
</file>